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8" r:id="rId2"/>
    <p:sldId id="269" r:id="rId3"/>
    <p:sldId id="274" r:id="rId4"/>
    <p:sldId id="275" r:id="rId5"/>
    <p:sldId id="276" r:id="rId6"/>
    <p:sldId id="277" r:id="rId7"/>
    <p:sldId id="278" r:id="rId8"/>
    <p:sldId id="336" r:id="rId9"/>
    <p:sldId id="280" r:id="rId10"/>
    <p:sldId id="281" r:id="rId11"/>
    <p:sldId id="282" r:id="rId12"/>
    <p:sldId id="283" r:id="rId13"/>
    <p:sldId id="284" r:id="rId14"/>
    <p:sldId id="285" r:id="rId15"/>
    <p:sldId id="287" r:id="rId16"/>
    <p:sldId id="288" r:id="rId17"/>
    <p:sldId id="289" r:id="rId18"/>
    <p:sldId id="290" r:id="rId19"/>
    <p:sldId id="291" r:id="rId20"/>
    <p:sldId id="292" r:id="rId21"/>
    <p:sldId id="293" r:id="rId22"/>
    <p:sldId id="294" r:id="rId23"/>
    <p:sldId id="295" r:id="rId24"/>
    <p:sldId id="296"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37" r:id="rId52"/>
    <p:sldId id="325" r:id="rId53"/>
    <p:sldId id="326" r:id="rId54"/>
    <p:sldId id="327" r:id="rId55"/>
    <p:sldId id="338" r:id="rId56"/>
    <p:sldId id="329" r:id="rId57"/>
    <p:sldId id="330" r:id="rId58"/>
    <p:sldId id="331" r:id="rId59"/>
    <p:sldId id="332" r:id="rId60"/>
    <p:sldId id="333" r:id="rId61"/>
    <p:sldId id="33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5935" autoAdjust="0"/>
  </p:normalViewPr>
  <p:slideViewPr>
    <p:cSldViewPr snapToGrid="0" showGuides="1">
      <p:cViewPr varScale="1">
        <p:scale>
          <a:sx n="97" d="100"/>
          <a:sy n="97" d="100"/>
        </p:scale>
        <p:origin x="19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7C068-D3DC-4565-ADDE-49FBB9150B36}" type="doc">
      <dgm:prSet loTypeId="urn:microsoft.com/office/officeart/2005/8/layout/chart3" loCatId="relationship" qsTypeId="urn:microsoft.com/office/officeart/2005/8/quickstyle/simple1" qsCatId="simple" csTypeId="urn:microsoft.com/office/officeart/2005/8/colors/colorful1#2" csCatId="colorful" phldr="1"/>
      <dgm:spPr/>
    </dgm:pt>
    <dgm:pt modelId="{0EA408EF-BC25-441E-9E4C-5B25D15EB096}">
      <dgm:prSet phldrT="[Text]" custT="1"/>
      <dgm:spPr>
        <a:solidFill>
          <a:schemeClr val="accent1">
            <a:lumMod val="75000"/>
          </a:schemeClr>
        </a:solidFill>
      </dgm:spPr>
      <dgm:t>
        <a:bodyPr/>
        <a:lstStyle/>
        <a:p>
          <a:r>
            <a:rPr lang="en-US" sz="2000" dirty="0" smtClean="0">
              <a:solidFill>
                <a:schemeClr val="bg1"/>
              </a:solidFill>
              <a:latin typeface="+mn-lt"/>
            </a:rPr>
            <a:t>50% Student Academic Growth</a:t>
          </a:r>
        </a:p>
        <a:p>
          <a:endParaRPr lang="en-US" sz="1600" dirty="0">
            <a:solidFill>
              <a:schemeClr val="bg1"/>
            </a:solidFill>
            <a:latin typeface="+mn-lt"/>
          </a:endParaRPr>
        </a:p>
      </dgm:t>
    </dgm:pt>
    <dgm:pt modelId="{B43E7E9B-D3D1-4A54-87E6-359F6E0F01B9}" type="parTrans" cxnId="{B661D478-5B09-4A18-925B-B2ACD078D00B}">
      <dgm:prSet/>
      <dgm:spPr/>
      <dgm:t>
        <a:bodyPr/>
        <a:lstStyle/>
        <a:p>
          <a:endParaRPr lang="en-US"/>
        </a:p>
      </dgm:t>
    </dgm:pt>
    <dgm:pt modelId="{7ADFA517-7CEA-42B0-972E-E1C15FA701AE}" type="sibTrans" cxnId="{B661D478-5B09-4A18-925B-B2ACD078D00B}">
      <dgm:prSet/>
      <dgm:spPr/>
      <dgm:t>
        <a:bodyPr/>
        <a:lstStyle/>
        <a:p>
          <a:endParaRPr lang="en-US"/>
        </a:p>
      </dgm:t>
    </dgm:pt>
    <dgm:pt modelId="{588AF5F5-E810-490F-B0AE-5887EE834D7A}">
      <dgm:prSet phldrT="[Text]" custT="1"/>
      <dgm:spPr>
        <a:noFill/>
      </dgm:spPr>
      <dgm:t>
        <a:bodyPr/>
        <a:lstStyle/>
        <a:p>
          <a:endParaRPr lang="en-US" sz="2000" dirty="0">
            <a:solidFill>
              <a:schemeClr val="tx1"/>
            </a:solidFill>
            <a:latin typeface="+mn-lt"/>
          </a:endParaRPr>
        </a:p>
      </dgm:t>
    </dgm:pt>
    <dgm:pt modelId="{A5D30EB9-E1BC-488A-BD56-C579999DEDD5}" type="sibTrans" cxnId="{B5F881EF-5673-48F3-9777-2C59B08AA9D4}">
      <dgm:prSet/>
      <dgm:spPr/>
      <dgm:t>
        <a:bodyPr/>
        <a:lstStyle/>
        <a:p>
          <a:endParaRPr lang="en-US"/>
        </a:p>
      </dgm:t>
    </dgm:pt>
    <dgm:pt modelId="{CFE10146-C6F0-4CD0-8253-825A3091F366}" type="parTrans" cxnId="{B5F881EF-5673-48F3-9777-2C59B08AA9D4}">
      <dgm:prSet/>
      <dgm:spPr/>
      <dgm:t>
        <a:bodyPr/>
        <a:lstStyle/>
        <a:p>
          <a:endParaRPr lang="en-US"/>
        </a:p>
      </dgm:t>
    </dgm:pt>
    <dgm:pt modelId="{27F9EC14-B2BD-4E95-BB93-86E5A2003686}" type="pres">
      <dgm:prSet presAssocID="{C977C068-D3DC-4565-ADDE-49FBB9150B36}" presName="compositeShape" presStyleCnt="0">
        <dgm:presLayoutVars>
          <dgm:chMax val="7"/>
          <dgm:dir/>
          <dgm:resizeHandles val="exact"/>
        </dgm:presLayoutVars>
      </dgm:prSet>
      <dgm:spPr/>
    </dgm:pt>
    <dgm:pt modelId="{2491E56E-CA0B-4616-8DAB-C32AC57E29D0}" type="pres">
      <dgm:prSet presAssocID="{C977C068-D3DC-4565-ADDE-49FBB9150B36}" presName="wedge1" presStyleLbl="node1" presStyleIdx="0" presStyleCnt="2" custLinFactNeighborX="-31875" custLinFactNeighborY="-559"/>
      <dgm:spPr/>
      <dgm:t>
        <a:bodyPr/>
        <a:lstStyle/>
        <a:p>
          <a:endParaRPr lang="en-US"/>
        </a:p>
      </dgm:t>
    </dgm:pt>
    <dgm:pt modelId="{9DB18322-B6CD-4BDB-B701-2A5343379A67}" type="pres">
      <dgm:prSet presAssocID="{C977C068-D3DC-4565-ADDE-49FBB9150B36}" presName="wedge1Tx" presStyleLbl="node1" presStyleIdx="0" presStyleCnt="2">
        <dgm:presLayoutVars>
          <dgm:chMax val="0"/>
          <dgm:chPref val="0"/>
          <dgm:bulletEnabled val="1"/>
        </dgm:presLayoutVars>
      </dgm:prSet>
      <dgm:spPr/>
      <dgm:t>
        <a:bodyPr/>
        <a:lstStyle/>
        <a:p>
          <a:endParaRPr lang="en-US"/>
        </a:p>
      </dgm:t>
    </dgm:pt>
    <dgm:pt modelId="{FB139BBF-DE60-40A3-A7DC-FE9614A164CE}" type="pres">
      <dgm:prSet presAssocID="{C977C068-D3DC-4565-ADDE-49FBB9150B36}" presName="wedge2" presStyleLbl="node1" presStyleIdx="1" presStyleCnt="2" custLinFactNeighborX="-34873" custLinFactNeighborY="-2352"/>
      <dgm:spPr/>
      <dgm:t>
        <a:bodyPr/>
        <a:lstStyle/>
        <a:p>
          <a:endParaRPr lang="en-US"/>
        </a:p>
      </dgm:t>
    </dgm:pt>
    <dgm:pt modelId="{F2C0EE9D-7930-42D0-AD18-01BEF2FF0B42}" type="pres">
      <dgm:prSet presAssocID="{C977C068-D3DC-4565-ADDE-49FBB9150B36}" presName="wedge2Tx" presStyleLbl="node1" presStyleIdx="1" presStyleCnt="2">
        <dgm:presLayoutVars>
          <dgm:chMax val="0"/>
          <dgm:chPref val="0"/>
          <dgm:bulletEnabled val="1"/>
        </dgm:presLayoutVars>
      </dgm:prSet>
      <dgm:spPr/>
      <dgm:t>
        <a:bodyPr/>
        <a:lstStyle/>
        <a:p>
          <a:endParaRPr lang="en-US"/>
        </a:p>
      </dgm:t>
    </dgm:pt>
  </dgm:ptLst>
  <dgm:cxnLst>
    <dgm:cxn modelId="{B661D478-5B09-4A18-925B-B2ACD078D00B}" srcId="{C977C068-D3DC-4565-ADDE-49FBB9150B36}" destId="{0EA408EF-BC25-441E-9E4C-5B25D15EB096}" srcOrd="0" destOrd="0" parTransId="{B43E7E9B-D3D1-4A54-87E6-359F6E0F01B9}" sibTransId="{7ADFA517-7CEA-42B0-972E-E1C15FA701AE}"/>
    <dgm:cxn modelId="{D66B8DD4-2F76-4B7B-8192-84BE3882948F}" type="presOf" srcId="{588AF5F5-E810-490F-B0AE-5887EE834D7A}" destId="{F2C0EE9D-7930-42D0-AD18-01BEF2FF0B42}" srcOrd="1" destOrd="0" presId="urn:microsoft.com/office/officeart/2005/8/layout/chart3"/>
    <dgm:cxn modelId="{40071001-18C5-443B-98F9-9DD68F937D8B}" type="presOf" srcId="{0EA408EF-BC25-441E-9E4C-5B25D15EB096}" destId="{9DB18322-B6CD-4BDB-B701-2A5343379A67}" srcOrd="1" destOrd="0" presId="urn:microsoft.com/office/officeart/2005/8/layout/chart3"/>
    <dgm:cxn modelId="{B5F881EF-5673-48F3-9777-2C59B08AA9D4}" srcId="{C977C068-D3DC-4565-ADDE-49FBB9150B36}" destId="{588AF5F5-E810-490F-B0AE-5887EE834D7A}" srcOrd="1" destOrd="0" parTransId="{CFE10146-C6F0-4CD0-8253-825A3091F366}" sibTransId="{A5D30EB9-E1BC-488A-BD56-C579999DEDD5}"/>
    <dgm:cxn modelId="{DC8FCCBB-A174-4AE2-BED3-00E35B07D31E}" type="presOf" srcId="{C977C068-D3DC-4565-ADDE-49FBB9150B36}" destId="{27F9EC14-B2BD-4E95-BB93-86E5A2003686}" srcOrd="0" destOrd="0" presId="urn:microsoft.com/office/officeart/2005/8/layout/chart3"/>
    <dgm:cxn modelId="{8CA338B0-8D36-4E45-899E-70FFE19EAFAD}" type="presOf" srcId="{588AF5F5-E810-490F-B0AE-5887EE834D7A}" destId="{FB139BBF-DE60-40A3-A7DC-FE9614A164CE}" srcOrd="0" destOrd="0" presId="urn:microsoft.com/office/officeart/2005/8/layout/chart3"/>
    <dgm:cxn modelId="{80911555-8BC7-41E5-AE07-667EF16D95B0}" type="presOf" srcId="{0EA408EF-BC25-441E-9E4C-5B25D15EB096}" destId="{2491E56E-CA0B-4616-8DAB-C32AC57E29D0}" srcOrd="0" destOrd="0" presId="urn:microsoft.com/office/officeart/2005/8/layout/chart3"/>
    <dgm:cxn modelId="{A81A9F9B-386F-4784-9B1A-CF3BDF296A3B}" type="presParOf" srcId="{27F9EC14-B2BD-4E95-BB93-86E5A2003686}" destId="{2491E56E-CA0B-4616-8DAB-C32AC57E29D0}" srcOrd="0" destOrd="0" presId="urn:microsoft.com/office/officeart/2005/8/layout/chart3"/>
    <dgm:cxn modelId="{C9CF6612-2BEA-481B-8929-8C5D0956C4B7}" type="presParOf" srcId="{27F9EC14-B2BD-4E95-BB93-86E5A2003686}" destId="{9DB18322-B6CD-4BDB-B701-2A5343379A67}" srcOrd="1" destOrd="0" presId="urn:microsoft.com/office/officeart/2005/8/layout/chart3"/>
    <dgm:cxn modelId="{A904E913-5ADA-4F4A-9EC1-0CDE26B90180}" type="presParOf" srcId="{27F9EC14-B2BD-4E95-BB93-86E5A2003686}" destId="{FB139BBF-DE60-40A3-A7DC-FE9614A164CE}" srcOrd="2" destOrd="0" presId="urn:microsoft.com/office/officeart/2005/8/layout/chart3"/>
    <dgm:cxn modelId="{E005A2B6-70F1-419A-919D-17FC01A8E086}" type="presParOf" srcId="{27F9EC14-B2BD-4E95-BB93-86E5A2003686}" destId="{F2C0EE9D-7930-42D0-AD18-01BEF2FF0B42}"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0CAA4-1795-4E30-A3B2-1D6E88108B6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6DB3475-7D32-4CC4-8C88-2121D48FEB33}">
      <dgm:prSet phldrT="[Text]"/>
      <dgm:spPr/>
      <dgm:t>
        <a:bodyPr/>
        <a:lstStyle/>
        <a:p>
          <a:r>
            <a:rPr lang="en-US" i="1" dirty="0" smtClean="0">
              <a:latin typeface="+mj-lt"/>
            </a:rPr>
            <a:t>THE PROCESS OF:  </a:t>
          </a:r>
          <a:r>
            <a:rPr lang="en-US" dirty="0" smtClean="0">
              <a:latin typeface="+mj-lt"/>
            </a:rPr>
            <a:t>Understanding the Colorado Academic Standards  </a:t>
          </a:r>
          <a:endParaRPr lang="en-US" dirty="0"/>
        </a:p>
      </dgm:t>
    </dgm:pt>
    <dgm:pt modelId="{B1E89200-18DB-41D5-8FD6-2531B6F41A63}" type="parTrans" cxnId="{A2A9688D-ABDC-4E66-B173-B9134AC04B8C}">
      <dgm:prSet/>
      <dgm:spPr/>
      <dgm:t>
        <a:bodyPr/>
        <a:lstStyle/>
        <a:p>
          <a:endParaRPr lang="en-US"/>
        </a:p>
      </dgm:t>
    </dgm:pt>
    <dgm:pt modelId="{9D904259-AF98-411E-B1FE-9DA55B013B79}" type="sibTrans" cxnId="{A2A9688D-ABDC-4E66-B173-B9134AC04B8C}">
      <dgm:prSet/>
      <dgm:spPr/>
      <dgm:t>
        <a:bodyPr/>
        <a:lstStyle/>
        <a:p>
          <a:endParaRPr lang="en-US"/>
        </a:p>
      </dgm:t>
    </dgm:pt>
    <dgm:pt modelId="{7D4330FB-5F82-4904-9AA1-D86344EA85A7}">
      <dgm:prSet phldrT="[Text]"/>
      <dgm:spPr/>
      <dgm:t>
        <a:bodyPr/>
        <a:lstStyle/>
        <a:p>
          <a:r>
            <a:rPr lang="en-US" i="1" dirty="0" smtClean="0">
              <a:latin typeface="+mj-lt"/>
            </a:rPr>
            <a:t>THE PROCESS OF:  </a:t>
          </a:r>
          <a:r>
            <a:rPr lang="en-US" dirty="0" smtClean="0">
              <a:latin typeface="+mj-lt"/>
            </a:rPr>
            <a:t>Selecting Learning Outcomes for Target Setting </a:t>
          </a:r>
          <a:endParaRPr lang="en-US" dirty="0"/>
        </a:p>
      </dgm:t>
    </dgm:pt>
    <dgm:pt modelId="{F037A051-4E4A-41B6-AB75-69A203FF2D0F}" type="parTrans" cxnId="{4B53BD31-16DA-4943-B11C-18B3AC61FCDC}">
      <dgm:prSet/>
      <dgm:spPr/>
      <dgm:t>
        <a:bodyPr/>
        <a:lstStyle/>
        <a:p>
          <a:endParaRPr lang="en-US"/>
        </a:p>
      </dgm:t>
    </dgm:pt>
    <dgm:pt modelId="{91569DC3-2EAA-407C-930E-E97F4412D562}" type="sibTrans" cxnId="{4B53BD31-16DA-4943-B11C-18B3AC61FCDC}">
      <dgm:prSet/>
      <dgm:spPr/>
      <dgm:t>
        <a:bodyPr/>
        <a:lstStyle/>
        <a:p>
          <a:endParaRPr lang="en-US"/>
        </a:p>
      </dgm:t>
    </dgm:pt>
    <dgm:pt modelId="{BEBAF112-2998-4F93-9B3A-C03E93C84550}">
      <dgm:prSet phldrT="[Text]"/>
      <dgm:spPr/>
      <dgm:t>
        <a:bodyPr/>
        <a:lstStyle/>
        <a:p>
          <a:r>
            <a:rPr lang="en-US" i="1" dirty="0" smtClean="0">
              <a:latin typeface="+mj-lt"/>
            </a:rPr>
            <a:t>THE PROCESS OF</a:t>
          </a:r>
          <a:r>
            <a:rPr lang="en-US" dirty="0" smtClean="0">
              <a:latin typeface="+mj-lt"/>
            </a:rPr>
            <a:t>:  Procuring or Developing Assessments Using Quality Criteria</a:t>
          </a:r>
          <a:endParaRPr lang="en-US" dirty="0"/>
        </a:p>
      </dgm:t>
    </dgm:pt>
    <dgm:pt modelId="{B65D968B-6857-4DA6-80B1-E08C996D5B73}" type="parTrans" cxnId="{469CBCAD-FFBF-4027-AB07-2F2E314A2068}">
      <dgm:prSet/>
      <dgm:spPr/>
      <dgm:t>
        <a:bodyPr/>
        <a:lstStyle/>
        <a:p>
          <a:endParaRPr lang="en-US"/>
        </a:p>
      </dgm:t>
    </dgm:pt>
    <dgm:pt modelId="{EC30EF41-BE49-40A6-9AFB-CC25D3A4259C}" type="sibTrans" cxnId="{469CBCAD-FFBF-4027-AB07-2F2E314A2068}">
      <dgm:prSet/>
      <dgm:spPr/>
      <dgm:t>
        <a:bodyPr/>
        <a:lstStyle/>
        <a:p>
          <a:endParaRPr lang="en-US"/>
        </a:p>
      </dgm:t>
    </dgm:pt>
    <dgm:pt modelId="{2393F59B-D55C-4458-B8E2-D6F364514C37}" type="pres">
      <dgm:prSet presAssocID="{5260CAA4-1795-4E30-A3B2-1D6E88108B6E}" presName="Name0" presStyleCnt="0">
        <dgm:presLayoutVars>
          <dgm:dir/>
          <dgm:animLvl val="lvl"/>
          <dgm:resizeHandles val="exact"/>
        </dgm:presLayoutVars>
      </dgm:prSet>
      <dgm:spPr/>
      <dgm:t>
        <a:bodyPr/>
        <a:lstStyle/>
        <a:p>
          <a:endParaRPr lang="en-US"/>
        </a:p>
      </dgm:t>
    </dgm:pt>
    <dgm:pt modelId="{11555025-3563-4BF2-A0C3-50082891395D}" type="pres">
      <dgm:prSet presAssocID="{16DB3475-7D32-4CC4-8C88-2121D48FEB33}" presName="boxAndChildren" presStyleCnt="0"/>
      <dgm:spPr/>
    </dgm:pt>
    <dgm:pt modelId="{64E2CBF5-A9FE-4FB2-BB01-AAFF33D58FDC}" type="pres">
      <dgm:prSet presAssocID="{16DB3475-7D32-4CC4-8C88-2121D48FEB33}" presName="parentTextBox" presStyleLbl="node1" presStyleIdx="0" presStyleCnt="1"/>
      <dgm:spPr/>
      <dgm:t>
        <a:bodyPr/>
        <a:lstStyle/>
        <a:p>
          <a:endParaRPr lang="en-US"/>
        </a:p>
      </dgm:t>
    </dgm:pt>
    <dgm:pt modelId="{06DE19AA-3ACB-4CC2-BC9F-59BA142D07EC}" type="pres">
      <dgm:prSet presAssocID="{16DB3475-7D32-4CC4-8C88-2121D48FEB33}" presName="entireBox" presStyleLbl="node1" presStyleIdx="0" presStyleCnt="1"/>
      <dgm:spPr/>
      <dgm:t>
        <a:bodyPr/>
        <a:lstStyle/>
        <a:p>
          <a:endParaRPr lang="en-US"/>
        </a:p>
      </dgm:t>
    </dgm:pt>
    <dgm:pt modelId="{29EB5848-7CD8-4D3C-9299-9B135FE405F2}" type="pres">
      <dgm:prSet presAssocID="{16DB3475-7D32-4CC4-8C88-2121D48FEB33}" presName="descendantBox" presStyleCnt="0"/>
      <dgm:spPr/>
    </dgm:pt>
    <dgm:pt modelId="{92DB6C4F-F6B0-408E-8CF6-12F61FAA7DC2}" type="pres">
      <dgm:prSet presAssocID="{7D4330FB-5F82-4904-9AA1-D86344EA85A7}" presName="childTextBox" presStyleLbl="fgAccFollowNode1" presStyleIdx="0" presStyleCnt="2">
        <dgm:presLayoutVars>
          <dgm:bulletEnabled val="1"/>
        </dgm:presLayoutVars>
      </dgm:prSet>
      <dgm:spPr/>
      <dgm:t>
        <a:bodyPr/>
        <a:lstStyle/>
        <a:p>
          <a:endParaRPr lang="en-US"/>
        </a:p>
      </dgm:t>
    </dgm:pt>
    <dgm:pt modelId="{A2C02CEC-8631-43E4-BF2D-124AAB225BB2}" type="pres">
      <dgm:prSet presAssocID="{BEBAF112-2998-4F93-9B3A-C03E93C84550}" presName="childTextBox" presStyleLbl="fgAccFollowNode1" presStyleIdx="1" presStyleCnt="2">
        <dgm:presLayoutVars>
          <dgm:bulletEnabled val="1"/>
        </dgm:presLayoutVars>
      </dgm:prSet>
      <dgm:spPr/>
      <dgm:t>
        <a:bodyPr/>
        <a:lstStyle/>
        <a:p>
          <a:endParaRPr lang="en-US"/>
        </a:p>
      </dgm:t>
    </dgm:pt>
  </dgm:ptLst>
  <dgm:cxnLst>
    <dgm:cxn modelId="{751A5EB8-7740-414F-9852-46ABECAE08ED}" type="presOf" srcId="{7D4330FB-5F82-4904-9AA1-D86344EA85A7}" destId="{92DB6C4F-F6B0-408E-8CF6-12F61FAA7DC2}" srcOrd="0" destOrd="0" presId="urn:microsoft.com/office/officeart/2005/8/layout/process4"/>
    <dgm:cxn modelId="{469CBCAD-FFBF-4027-AB07-2F2E314A2068}" srcId="{16DB3475-7D32-4CC4-8C88-2121D48FEB33}" destId="{BEBAF112-2998-4F93-9B3A-C03E93C84550}" srcOrd="1" destOrd="0" parTransId="{B65D968B-6857-4DA6-80B1-E08C996D5B73}" sibTransId="{EC30EF41-BE49-40A6-9AFB-CC25D3A4259C}"/>
    <dgm:cxn modelId="{A2A9688D-ABDC-4E66-B173-B9134AC04B8C}" srcId="{5260CAA4-1795-4E30-A3B2-1D6E88108B6E}" destId="{16DB3475-7D32-4CC4-8C88-2121D48FEB33}" srcOrd="0" destOrd="0" parTransId="{B1E89200-18DB-41D5-8FD6-2531B6F41A63}" sibTransId="{9D904259-AF98-411E-B1FE-9DA55B013B79}"/>
    <dgm:cxn modelId="{4B53BD31-16DA-4943-B11C-18B3AC61FCDC}" srcId="{16DB3475-7D32-4CC4-8C88-2121D48FEB33}" destId="{7D4330FB-5F82-4904-9AA1-D86344EA85A7}" srcOrd="0" destOrd="0" parTransId="{F037A051-4E4A-41B6-AB75-69A203FF2D0F}" sibTransId="{91569DC3-2EAA-407C-930E-E97F4412D562}"/>
    <dgm:cxn modelId="{439A9008-9ED3-4652-891C-58501B642748}" type="presOf" srcId="{5260CAA4-1795-4E30-A3B2-1D6E88108B6E}" destId="{2393F59B-D55C-4458-B8E2-D6F364514C37}" srcOrd="0" destOrd="0" presId="urn:microsoft.com/office/officeart/2005/8/layout/process4"/>
    <dgm:cxn modelId="{7586EDB1-C900-424B-9200-E3ACCB72E385}" type="presOf" srcId="{BEBAF112-2998-4F93-9B3A-C03E93C84550}" destId="{A2C02CEC-8631-43E4-BF2D-124AAB225BB2}" srcOrd="0" destOrd="0" presId="urn:microsoft.com/office/officeart/2005/8/layout/process4"/>
    <dgm:cxn modelId="{28868FD1-19B5-4054-81AD-1CA754851421}" type="presOf" srcId="{16DB3475-7D32-4CC4-8C88-2121D48FEB33}" destId="{06DE19AA-3ACB-4CC2-BC9F-59BA142D07EC}" srcOrd="1" destOrd="0" presId="urn:microsoft.com/office/officeart/2005/8/layout/process4"/>
    <dgm:cxn modelId="{AD2E72DB-75F9-43FE-BD32-1D66E293AE0E}" type="presOf" srcId="{16DB3475-7D32-4CC4-8C88-2121D48FEB33}" destId="{64E2CBF5-A9FE-4FB2-BB01-AAFF33D58FDC}" srcOrd="0" destOrd="0" presId="urn:microsoft.com/office/officeart/2005/8/layout/process4"/>
    <dgm:cxn modelId="{3A9B042F-A53A-4685-A918-DEF6B72207D9}" type="presParOf" srcId="{2393F59B-D55C-4458-B8E2-D6F364514C37}" destId="{11555025-3563-4BF2-A0C3-50082891395D}" srcOrd="0" destOrd="0" presId="urn:microsoft.com/office/officeart/2005/8/layout/process4"/>
    <dgm:cxn modelId="{A1ECDE67-9520-4D65-BADD-479475D53EA4}" type="presParOf" srcId="{11555025-3563-4BF2-A0C3-50082891395D}" destId="{64E2CBF5-A9FE-4FB2-BB01-AAFF33D58FDC}" srcOrd="0" destOrd="0" presId="urn:microsoft.com/office/officeart/2005/8/layout/process4"/>
    <dgm:cxn modelId="{3F4AC304-BBA7-43DA-903B-7B9594C2D79D}" type="presParOf" srcId="{11555025-3563-4BF2-A0C3-50082891395D}" destId="{06DE19AA-3ACB-4CC2-BC9F-59BA142D07EC}" srcOrd="1" destOrd="0" presId="urn:microsoft.com/office/officeart/2005/8/layout/process4"/>
    <dgm:cxn modelId="{14B2634D-0F0A-4307-8541-BA28F001994A}" type="presParOf" srcId="{11555025-3563-4BF2-A0C3-50082891395D}" destId="{29EB5848-7CD8-4D3C-9299-9B135FE405F2}" srcOrd="2" destOrd="0" presId="urn:microsoft.com/office/officeart/2005/8/layout/process4"/>
    <dgm:cxn modelId="{C6253BF4-7449-4C17-95C9-5BC84A14D8B9}" type="presParOf" srcId="{29EB5848-7CD8-4D3C-9299-9B135FE405F2}" destId="{92DB6C4F-F6B0-408E-8CF6-12F61FAA7DC2}" srcOrd="0" destOrd="0" presId="urn:microsoft.com/office/officeart/2005/8/layout/process4"/>
    <dgm:cxn modelId="{5491518E-3EDC-49FA-854A-34976F10D442}" type="presParOf" srcId="{29EB5848-7CD8-4D3C-9299-9B135FE405F2}" destId="{A2C02CEC-8631-43E4-BF2D-124AAB225BB2}"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78888-AD25-47DA-BA85-79ADC45F687F}"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DB3E681-B296-4776-A707-5361BDD8E3AD}">
      <dgm:prSet phldrT="[Text]"/>
      <dgm:spPr/>
      <dgm:t>
        <a:bodyPr/>
        <a:lstStyle/>
        <a:p>
          <a:r>
            <a:rPr lang="en-US" i="1" dirty="0" smtClean="0">
              <a:latin typeface="+mj-lt"/>
            </a:rPr>
            <a:t>THE PROCESS OF:  </a:t>
          </a:r>
          <a:r>
            <a:rPr lang="en-US" dirty="0" smtClean="0">
              <a:latin typeface="+mj-lt"/>
            </a:rPr>
            <a:t>Understanding the Colorado Academic Standards  </a:t>
          </a:r>
          <a:endParaRPr lang="en-US" dirty="0"/>
        </a:p>
      </dgm:t>
    </dgm:pt>
    <dgm:pt modelId="{1DCDE8C9-1297-4F5B-B5E7-98C287471AE7}" type="parTrans" cxnId="{B3B9E189-EF9E-4111-A42C-09A41D1A6B70}">
      <dgm:prSet/>
      <dgm:spPr/>
      <dgm:t>
        <a:bodyPr/>
        <a:lstStyle/>
        <a:p>
          <a:endParaRPr lang="en-US"/>
        </a:p>
      </dgm:t>
    </dgm:pt>
    <dgm:pt modelId="{4CA8F1ED-94CC-4F71-84FC-164D0072ECDF}" type="sibTrans" cxnId="{B3B9E189-EF9E-4111-A42C-09A41D1A6B70}">
      <dgm:prSet/>
      <dgm:spPr/>
      <dgm:t>
        <a:bodyPr/>
        <a:lstStyle/>
        <a:p>
          <a:endParaRPr lang="en-US"/>
        </a:p>
      </dgm:t>
    </dgm:pt>
    <dgm:pt modelId="{0FE3DA8E-AA3B-427D-9893-41306ECF6986}">
      <dgm:prSet phldrT="[Text]"/>
      <dgm:spPr/>
      <dgm:t>
        <a:bodyPr/>
        <a:lstStyle/>
        <a:p>
          <a:r>
            <a:rPr lang="en-US" i="1" dirty="0" smtClean="0">
              <a:latin typeface="+mj-lt"/>
            </a:rPr>
            <a:t>THE PROCESS OF:  </a:t>
          </a:r>
          <a:r>
            <a:rPr lang="en-US" dirty="0" smtClean="0">
              <a:latin typeface="+mj-lt"/>
            </a:rPr>
            <a:t>Selecting Learning Outcomes for Target Setting </a:t>
          </a:r>
          <a:endParaRPr lang="en-US" dirty="0"/>
        </a:p>
      </dgm:t>
    </dgm:pt>
    <dgm:pt modelId="{56293E5F-061B-4779-85DA-242A2B5076F4}" type="parTrans" cxnId="{12932149-1F0C-4A14-B78B-9B258365F1F0}">
      <dgm:prSet/>
      <dgm:spPr/>
      <dgm:t>
        <a:bodyPr/>
        <a:lstStyle/>
        <a:p>
          <a:endParaRPr lang="en-US"/>
        </a:p>
      </dgm:t>
    </dgm:pt>
    <dgm:pt modelId="{4D9048D4-35ED-456E-8C2E-06A47A1A014D}" type="sibTrans" cxnId="{12932149-1F0C-4A14-B78B-9B258365F1F0}">
      <dgm:prSet/>
      <dgm:spPr/>
      <dgm:t>
        <a:bodyPr/>
        <a:lstStyle/>
        <a:p>
          <a:endParaRPr lang="en-US"/>
        </a:p>
      </dgm:t>
    </dgm:pt>
    <dgm:pt modelId="{72E1C9E6-C343-4241-A312-BB006D32C66D}">
      <dgm:prSet phldrT="[Text]"/>
      <dgm:spPr/>
      <dgm:t>
        <a:bodyPr/>
        <a:lstStyle/>
        <a:p>
          <a:r>
            <a:rPr lang="en-US" i="1" dirty="0" smtClean="0">
              <a:latin typeface="+mj-lt"/>
            </a:rPr>
            <a:t>THE PROCESS OF</a:t>
          </a:r>
          <a:r>
            <a:rPr lang="en-US" dirty="0" smtClean="0">
              <a:latin typeface="+mj-lt"/>
            </a:rPr>
            <a:t>:  Collecting Baseline Information </a:t>
          </a:r>
          <a:endParaRPr lang="en-US" dirty="0"/>
        </a:p>
      </dgm:t>
    </dgm:pt>
    <dgm:pt modelId="{AC55A9E5-12BF-42C6-AE3F-3CFE4F63FB29}" type="parTrans" cxnId="{4A0C37ED-D7FF-4577-87CB-C3656191F221}">
      <dgm:prSet/>
      <dgm:spPr/>
      <dgm:t>
        <a:bodyPr/>
        <a:lstStyle/>
        <a:p>
          <a:endParaRPr lang="en-US"/>
        </a:p>
      </dgm:t>
    </dgm:pt>
    <dgm:pt modelId="{F5945869-DA0A-45AE-A84A-881D93B31BD6}" type="sibTrans" cxnId="{4A0C37ED-D7FF-4577-87CB-C3656191F221}">
      <dgm:prSet/>
      <dgm:spPr/>
      <dgm:t>
        <a:bodyPr/>
        <a:lstStyle/>
        <a:p>
          <a:endParaRPr lang="en-US"/>
        </a:p>
      </dgm:t>
    </dgm:pt>
    <dgm:pt modelId="{DE13D55C-54A6-469D-93B8-C93F8734821B}">
      <dgm:prSet phldrT="[Text]"/>
      <dgm:spPr/>
      <dgm:t>
        <a:bodyPr/>
        <a:lstStyle/>
        <a:p>
          <a:r>
            <a:rPr lang="en-US" i="1" dirty="0" smtClean="0">
              <a:latin typeface="+mj-lt"/>
            </a:rPr>
            <a:t>THE PROCESS OF</a:t>
          </a:r>
          <a:r>
            <a:rPr lang="en-US" dirty="0" smtClean="0">
              <a:latin typeface="+mj-lt"/>
            </a:rPr>
            <a:t>:  Setting Student Learning Targets </a:t>
          </a:r>
          <a:endParaRPr lang="en-US" dirty="0"/>
        </a:p>
      </dgm:t>
    </dgm:pt>
    <dgm:pt modelId="{573BB69C-2022-4FD0-BE48-5AF7708917EB}" type="parTrans" cxnId="{6A48B8A8-23A8-41CB-806F-86F76BCBE827}">
      <dgm:prSet/>
      <dgm:spPr/>
      <dgm:t>
        <a:bodyPr/>
        <a:lstStyle/>
        <a:p>
          <a:endParaRPr lang="en-US"/>
        </a:p>
      </dgm:t>
    </dgm:pt>
    <dgm:pt modelId="{3AE2CE75-47C8-4D63-B8D2-96C4099557C8}" type="sibTrans" cxnId="{6A48B8A8-23A8-41CB-806F-86F76BCBE827}">
      <dgm:prSet/>
      <dgm:spPr/>
      <dgm:t>
        <a:bodyPr/>
        <a:lstStyle/>
        <a:p>
          <a:endParaRPr lang="en-US"/>
        </a:p>
      </dgm:t>
    </dgm:pt>
    <dgm:pt modelId="{B226D1A4-8EA0-4216-B2CD-D0EEA8FA9D6A}">
      <dgm:prSet phldrT="[Text]"/>
      <dgm:spPr/>
      <dgm:t>
        <a:bodyPr/>
        <a:lstStyle/>
        <a:p>
          <a:r>
            <a:rPr lang="en-US" i="1" dirty="0" smtClean="0">
              <a:latin typeface="+mj-lt"/>
            </a:rPr>
            <a:t>THE PROCESS OF</a:t>
          </a:r>
          <a:r>
            <a:rPr lang="en-US" dirty="0" smtClean="0">
              <a:latin typeface="+mj-lt"/>
            </a:rPr>
            <a:t>:  Setting Appropriate Success Criteria for Measurement  </a:t>
          </a:r>
          <a:endParaRPr lang="en-US" dirty="0"/>
        </a:p>
      </dgm:t>
    </dgm:pt>
    <dgm:pt modelId="{76E75F19-9DB7-4AB5-838D-8D4AB6AF276B}" type="parTrans" cxnId="{F3E03441-0FDF-4222-8C1D-09423DE32EE2}">
      <dgm:prSet/>
      <dgm:spPr/>
      <dgm:t>
        <a:bodyPr/>
        <a:lstStyle/>
        <a:p>
          <a:endParaRPr lang="en-US"/>
        </a:p>
      </dgm:t>
    </dgm:pt>
    <dgm:pt modelId="{BB72794F-718D-420A-8A92-0714167D44A6}" type="sibTrans" cxnId="{F3E03441-0FDF-4222-8C1D-09423DE32EE2}">
      <dgm:prSet/>
      <dgm:spPr/>
      <dgm:t>
        <a:bodyPr/>
        <a:lstStyle/>
        <a:p>
          <a:endParaRPr lang="en-US"/>
        </a:p>
      </dgm:t>
    </dgm:pt>
    <dgm:pt modelId="{B134A00F-976A-49BF-9DF2-3CBA845F2313}">
      <dgm:prSet/>
      <dgm:spPr/>
      <dgm:t>
        <a:bodyPr/>
        <a:lstStyle/>
        <a:p>
          <a:r>
            <a:rPr lang="en-US" i="1" dirty="0" smtClean="0">
              <a:latin typeface="+mj-lt"/>
            </a:rPr>
            <a:t>THE PROCESS OF</a:t>
          </a:r>
          <a:r>
            <a:rPr lang="en-US" dirty="0" smtClean="0">
              <a:latin typeface="+mj-lt"/>
            </a:rPr>
            <a:t>:  Procuring or Developing Assessments Using Quality Criteria</a:t>
          </a:r>
          <a:endParaRPr lang="en-US" dirty="0"/>
        </a:p>
      </dgm:t>
    </dgm:pt>
    <dgm:pt modelId="{58CC7971-98C5-4103-A4E9-C127563BFB7E}" type="parTrans" cxnId="{7F9B222C-759D-43F8-A7FB-70EFC3DDE4EE}">
      <dgm:prSet/>
      <dgm:spPr/>
      <dgm:t>
        <a:bodyPr/>
        <a:lstStyle/>
        <a:p>
          <a:endParaRPr lang="en-US"/>
        </a:p>
      </dgm:t>
    </dgm:pt>
    <dgm:pt modelId="{0B8889AD-8C61-4D7F-9347-4CCC1C8EF6B2}" type="sibTrans" cxnId="{7F9B222C-759D-43F8-A7FB-70EFC3DDE4EE}">
      <dgm:prSet/>
      <dgm:spPr/>
      <dgm:t>
        <a:bodyPr/>
        <a:lstStyle/>
        <a:p>
          <a:endParaRPr lang="en-US"/>
        </a:p>
      </dgm:t>
    </dgm:pt>
    <dgm:pt modelId="{362A95D3-B2CA-4C8E-A1D6-4A3E5DD18628}" type="pres">
      <dgm:prSet presAssocID="{7DE78888-AD25-47DA-BA85-79ADC45F687F}" presName="Name0" presStyleCnt="0">
        <dgm:presLayoutVars>
          <dgm:dir/>
          <dgm:animLvl val="lvl"/>
          <dgm:resizeHandles val="exact"/>
        </dgm:presLayoutVars>
      </dgm:prSet>
      <dgm:spPr/>
      <dgm:t>
        <a:bodyPr/>
        <a:lstStyle/>
        <a:p>
          <a:endParaRPr lang="en-US"/>
        </a:p>
      </dgm:t>
    </dgm:pt>
    <dgm:pt modelId="{F94CEE10-C476-46F5-9248-4C912F2F6592}" type="pres">
      <dgm:prSet presAssocID="{72E1C9E6-C343-4241-A312-BB006D32C66D}" presName="boxAndChildren" presStyleCnt="0"/>
      <dgm:spPr/>
    </dgm:pt>
    <dgm:pt modelId="{B8F984A5-3DDC-4AB3-88BB-DAFC850E18BA}" type="pres">
      <dgm:prSet presAssocID="{72E1C9E6-C343-4241-A312-BB006D32C66D}" presName="parentTextBox" presStyleLbl="node1" presStyleIdx="0" presStyleCnt="2"/>
      <dgm:spPr/>
      <dgm:t>
        <a:bodyPr/>
        <a:lstStyle/>
        <a:p>
          <a:endParaRPr lang="en-US"/>
        </a:p>
      </dgm:t>
    </dgm:pt>
    <dgm:pt modelId="{3ACD4C10-3B75-4E08-B84D-315D643F4C9E}" type="pres">
      <dgm:prSet presAssocID="{72E1C9E6-C343-4241-A312-BB006D32C66D}" presName="entireBox" presStyleLbl="node1" presStyleIdx="0" presStyleCnt="2"/>
      <dgm:spPr/>
      <dgm:t>
        <a:bodyPr/>
        <a:lstStyle/>
        <a:p>
          <a:endParaRPr lang="en-US"/>
        </a:p>
      </dgm:t>
    </dgm:pt>
    <dgm:pt modelId="{3C3B7AA8-227E-4604-B4C4-3EDC776C78FF}" type="pres">
      <dgm:prSet presAssocID="{72E1C9E6-C343-4241-A312-BB006D32C66D}" presName="descendantBox" presStyleCnt="0"/>
      <dgm:spPr/>
    </dgm:pt>
    <dgm:pt modelId="{8EEF9AB9-EB18-4201-879D-225FB7A991C1}" type="pres">
      <dgm:prSet presAssocID="{DE13D55C-54A6-469D-93B8-C93F8734821B}" presName="childTextBox" presStyleLbl="fgAccFollowNode1" presStyleIdx="0" presStyleCnt="4">
        <dgm:presLayoutVars>
          <dgm:bulletEnabled val="1"/>
        </dgm:presLayoutVars>
      </dgm:prSet>
      <dgm:spPr/>
      <dgm:t>
        <a:bodyPr/>
        <a:lstStyle/>
        <a:p>
          <a:endParaRPr lang="en-US"/>
        </a:p>
      </dgm:t>
    </dgm:pt>
    <dgm:pt modelId="{7FF3F256-03FD-4D3B-99AD-FF38C8F5E959}" type="pres">
      <dgm:prSet presAssocID="{B226D1A4-8EA0-4216-B2CD-D0EEA8FA9D6A}" presName="childTextBox" presStyleLbl="fgAccFollowNode1" presStyleIdx="1" presStyleCnt="4">
        <dgm:presLayoutVars>
          <dgm:bulletEnabled val="1"/>
        </dgm:presLayoutVars>
      </dgm:prSet>
      <dgm:spPr/>
      <dgm:t>
        <a:bodyPr/>
        <a:lstStyle/>
        <a:p>
          <a:endParaRPr lang="en-US"/>
        </a:p>
      </dgm:t>
    </dgm:pt>
    <dgm:pt modelId="{7121869D-FD93-4507-A9ED-A9FE83E8C1AE}" type="pres">
      <dgm:prSet presAssocID="{4CA8F1ED-94CC-4F71-84FC-164D0072ECDF}" presName="sp" presStyleCnt="0"/>
      <dgm:spPr/>
    </dgm:pt>
    <dgm:pt modelId="{DA9031AF-CE03-41E4-B0D5-A00CDF6DF2D9}" type="pres">
      <dgm:prSet presAssocID="{FDB3E681-B296-4776-A707-5361BDD8E3AD}" presName="arrowAndChildren" presStyleCnt="0"/>
      <dgm:spPr/>
    </dgm:pt>
    <dgm:pt modelId="{59AEFE42-CB4A-4CAC-826D-31777BD1D350}" type="pres">
      <dgm:prSet presAssocID="{FDB3E681-B296-4776-A707-5361BDD8E3AD}" presName="parentTextArrow" presStyleLbl="node1" presStyleIdx="0" presStyleCnt="2"/>
      <dgm:spPr/>
      <dgm:t>
        <a:bodyPr/>
        <a:lstStyle/>
        <a:p>
          <a:endParaRPr lang="en-US"/>
        </a:p>
      </dgm:t>
    </dgm:pt>
    <dgm:pt modelId="{CD1C7741-9582-47D5-8A98-F789B3708A43}" type="pres">
      <dgm:prSet presAssocID="{FDB3E681-B296-4776-A707-5361BDD8E3AD}" presName="arrow" presStyleLbl="node1" presStyleIdx="1" presStyleCnt="2"/>
      <dgm:spPr/>
      <dgm:t>
        <a:bodyPr/>
        <a:lstStyle/>
        <a:p>
          <a:endParaRPr lang="en-US"/>
        </a:p>
      </dgm:t>
    </dgm:pt>
    <dgm:pt modelId="{9595A123-A16B-4AD9-9217-E80CD647E316}" type="pres">
      <dgm:prSet presAssocID="{FDB3E681-B296-4776-A707-5361BDD8E3AD}" presName="descendantArrow" presStyleCnt="0"/>
      <dgm:spPr/>
    </dgm:pt>
    <dgm:pt modelId="{3C4D1C50-FC46-4FDF-990C-5B9942851EBE}" type="pres">
      <dgm:prSet presAssocID="{0FE3DA8E-AA3B-427D-9893-41306ECF6986}" presName="childTextArrow" presStyleLbl="fgAccFollowNode1" presStyleIdx="2" presStyleCnt="4">
        <dgm:presLayoutVars>
          <dgm:bulletEnabled val="1"/>
        </dgm:presLayoutVars>
      </dgm:prSet>
      <dgm:spPr/>
      <dgm:t>
        <a:bodyPr/>
        <a:lstStyle/>
        <a:p>
          <a:endParaRPr lang="en-US"/>
        </a:p>
      </dgm:t>
    </dgm:pt>
    <dgm:pt modelId="{2D8018E8-4B45-4274-92D7-42F37BB361B8}" type="pres">
      <dgm:prSet presAssocID="{B134A00F-976A-49BF-9DF2-3CBA845F2313}" presName="childTextArrow" presStyleLbl="fgAccFollowNode1" presStyleIdx="3" presStyleCnt="4">
        <dgm:presLayoutVars>
          <dgm:bulletEnabled val="1"/>
        </dgm:presLayoutVars>
      </dgm:prSet>
      <dgm:spPr/>
      <dgm:t>
        <a:bodyPr/>
        <a:lstStyle/>
        <a:p>
          <a:endParaRPr lang="en-US"/>
        </a:p>
      </dgm:t>
    </dgm:pt>
  </dgm:ptLst>
  <dgm:cxnLst>
    <dgm:cxn modelId="{B3B9E189-EF9E-4111-A42C-09A41D1A6B70}" srcId="{7DE78888-AD25-47DA-BA85-79ADC45F687F}" destId="{FDB3E681-B296-4776-A707-5361BDD8E3AD}" srcOrd="0" destOrd="0" parTransId="{1DCDE8C9-1297-4F5B-B5E7-98C287471AE7}" sibTransId="{4CA8F1ED-94CC-4F71-84FC-164D0072ECDF}"/>
    <dgm:cxn modelId="{63C94F9F-7FCA-4490-8B71-BFD20357324F}" type="presOf" srcId="{72E1C9E6-C343-4241-A312-BB006D32C66D}" destId="{3ACD4C10-3B75-4E08-B84D-315D643F4C9E}" srcOrd="1" destOrd="0" presId="urn:microsoft.com/office/officeart/2005/8/layout/process4"/>
    <dgm:cxn modelId="{7F9B222C-759D-43F8-A7FB-70EFC3DDE4EE}" srcId="{FDB3E681-B296-4776-A707-5361BDD8E3AD}" destId="{B134A00F-976A-49BF-9DF2-3CBA845F2313}" srcOrd="1" destOrd="0" parTransId="{58CC7971-98C5-4103-A4E9-C127563BFB7E}" sibTransId="{0B8889AD-8C61-4D7F-9347-4CCC1C8EF6B2}"/>
    <dgm:cxn modelId="{8FD127AC-D398-45C7-BBD8-AE3C163313DA}" type="presOf" srcId="{0FE3DA8E-AA3B-427D-9893-41306ECF6986}" destId="{3C4D1C50-FC46-4FDF-990C-5B9942851EBE}" srcOrd="0" destOrd="0" presId="urn:microsoft.com/office/officeart/2005/8/layout/process4"/>
    <dgm:cxn modelId="{F8B735F9-012D-4C0D-BD8B-1D9AB5E6CD7F}" type="presOf" srcId="{FDB3E681-B296-4776-A707-5361BDD8E3AD}" destId="{CD1C7741-9582-47D5-8A98-F789B3708A43}" srcOrd="1" destOrd="0" presId="urn:microsoft.com/office/officeart/2005/8/layout/process4"/>
    <dgm:cxn modelId="{FCE39983-6DA3-4749-AF6E-1AA97F4CE0EB}" type="presOf" srcId="{DE13D55C-54A6-469D-93B8-C93F8734821B}" destId="{8EEF9AB9-EB18-4201-879D-225FB7A991C1}" srcOrd="0" destOrd="0" presId="urn:microsoft.com/office/officeart/2005/8/layout/process4"/>
    <dgm:cxn modelId="{F3E03441-0FDF-4222-8C1D-09423DE32EE2}" srcId="{72E1C9E6-C343-4241-A312-BB006D32C66D}" destId="{B226D1A4-8EA0-4216-B2CD-D0EEA8FA9D6A}" srcOrd="1" destOrd="0" parTransId="{76E75F19-9DB7-4AB5-838D-8D4AB6AF276B}" sibTransId="{BB72794F-718D-420A-8A92-0714167D44A6}"/>
    <dgm:cxn modelId="{D122F4C0-9E6B-459D-BD2B-DA6D8A93F40C}" type="presOf" srcId="{B134A00F-976A-49BF-9DF2-3CBA845F2313}" destId="{2D8018E8-4B45-4274-92D7-42F37BB361B8}" srcOrd="0" destOrd="0" presId="urn:microsoft.com/office/officeart/2005/8/layout/process4"/>
    <dgm:cxn modelId="{DFCA0B98-130E-4C4B-A05A-5557D6E9B71D}" type="presOf" srcId="{72E1C9E6-C343-4241-A312-BB006D32C66D}" destId="{B8F984A5-3DDC-4AB3-88BB-DAFC850E18BA}" srcOrd="0" destOrd="0" presId="urn:microsoft.com/office/officeart/2005/8/layout/process4"/>
    <dgm:cxn modelId="{422974E8-3513-41CD-864C-9EAA743CDA2E}" type="presOf" srcId="{7DE78888-AD25-47DA-BA85-79ADC45F687F}" destId="{362A95D3-B2CA-4C8E-A1D6-4A3E5DD18628}" srcOrd="0" destOrd="0" presId="urn:microsoft.com/office/officeart/2005/8/layout/process4"/>
    <dgm:cxn modelId="{4A0C37ED-D7FF-4577-87CB-C3656191F221}" srcId="{7DE78888-AD25-47DA-BA85-79ADC45F687F}" destId="{72E1C9E6-C343-4241-A312-BB006D32C66D}" srcOrd="1" destOrd="0" parTransId="{AC55A9E5-12BF-42C6-AE3F-3CFE4F63FB29}" sibTransId="{F5945869-DA0A-45AE-A84A-881D93B31BD6}"/>
    <dgm:cxn modelId="{4E736F22-0372-4B7A-BCFD-8C2CFBB6A41F}" type="presOf" srcId="{B226D1A4-8EA0-4216-B2CD-D0EEA8FA9D6A}" destId="{7FF3F256-03FD-4D3B-99AD-FF38C8F5E959}" srcOrd="0" destOrd="0" presId="urn:microsoft.com/office/officeart/2005/8/layout/process4"/>
    <dgm:cxn modelId="{12932149-1F0C-4A14-B78B-9B258365F1F0}" srcId="{FDB3E681-B296-4776-A707-5361BDD8E3AD}" destId="{0FE3DA8E-AA3B-427D-9893-41306ECF6986}" srcOrd="0" destOrd="0" parTransId="{56293E5F-061B-4779-85DA-242A2B5076F4}" sibTransId="{4D9048D4-35ED-456E-8C2E-06A47A1A014D}"/>
    <dgm:cxn modelId="{DB85BD6C-377E-4B68-9CE7-21ABD60FDD3B}" type="presOf" srcId="{FDB3E681-B296-4776-A707-5361BDD8E3AD}" destId="{59AEFE42-CB4A-4CAC-826D-31777BD1D350}" srcOrd="0" destOrd="0" presId="urn:microsoft.com/office/officeart/2005/8/layout/process4"/>
    <dgm:cxn modelId="{6A48B8A8-23A8-41CB-806F-86F76BCBE827}" srcId="{72E1C9E6-C343-4241-A312-BB006D32C66D}" destId="{DE13D55C-54A6-469D-93B8-C93F8734821B}" srcOrd="0" destOrd="0" parTransId="{573BB69C-2022-4FD0-BE48-5AF7708917EB}" sibTransId="{3AE2CE75-47C8-4D63-B8D2-96C4099557C8}"/>
    <dgm:cxn modelId="{F0EFDBBD-205A-40E8-A600-7EC2D23B45BE}" type="presParOf" srcId="{362A95D3-B2CA-4C8E-A1D6-4A3E5DD18628}" destId="{F94CEE10-C476-46F5-9248-4C912F2F6592}" srcOrd="0" destOrd="0" presId="urn:microsoft.com/office/officeart/2005/8/layout/process4"/>
    <dgm:cxn modelId="{21BDA984-BF2F-4C4C-939D-193FE3EE4E79}" type="presParOf" srcId="{F94CEE10-C476-46F5-9248-4C912F2F6592}" destId="{B8F984A5-3DDC-4AB3-88BB-DAFC850E18BA}" srcOrd="0" destOrd="0" presId="urn:microsoft.com/office/officeart/2005/8/layout/process4"/>
    <dgm:cxn modelId="{14DCB65F-48EF-40A1-B8FB-BB04C7285826}" type="presParOf" srcId="{F94CEE10-C476-46F5-9248-4C912F2F6592}" destId="{3ACD4C10-3B75-4E08-B84D-315D643F4C9E}" srcOrd="1" destOrd="0" presId="urn:microsoft.com/office/officeart/2005/8/layout/process4"/>
    <dgm:cxn modelId="{0BB48BE7-2C99-4A42-81E8-E8DA5D75C188}" type="presParOf" srcId="{F94CEE10-C476-46F5-9248-4C912F2F6592}" destId="{3C3B7AA8-227E-4604-B4C4-3EDC776C78FF}" srcOrd="2" destOrd="0" presId="urn:microsoft.com/office/officeart/2005/8/layout/process4"/>
    <dgm:cxn modelId="{3B93BBE0-1435-4C97-B367-738CEF3E99EC}" type="presParOf" srcId="{3C3B7AA8-227E-4604-B4C4-3EDC776C78FF}" destId="{8EEF9AB9-EB18-4201-879D-225FB7A991C1}" srcOrd="0" destOrd="0" presId="urn:microsoft.com/office/officeart/2005/8/layout/process4"/>
    <dgm:cxn modelId="{A0AC8CD4-BA9B-47F2-918B-05F3E8644557}" type="presParOf" srcId="{3C3B7AA8-227E-4604-B4C4-3EDC776C78FF}" destId="{7FF3F256-03FD-4D3B-99AD-FF38C8F5E959}" srcOrd="1" destOrd="0" presId="urn:microsoft.com/office/officeart/2005/8/layout/process4"/>
    <dgm:cxn modelId="{2EEF889C-B914-4283-BDAF-80EEF46F7718}" type="presParOf" srcId="{362A95D3-B2CA-4C8E-A1D6-4A3E5DD18628}" destId="{7121869D-FD93-4507-A9ED-A9FE83E8C1AE}" srcOrd="1" destOrd="0" presId="urn:microsoft.com/office/officeart/2005/8/layout/process4"/>
    <dgm:cxn modelId="{D8C5219E-82CC-42D2-9FD8-A472B1263431}" type="presParOf" srcId="{362A95D3-B2CA-4C8E-A1D6-4A3E5DD18628}" destId="{DA9031AF-CE03-41E4-B0D5-A00CDF6DF2D9}" srcOrd="2" destOrd="0" presId="urn:microsoft.com/office/officeart/2005/8/layout/process4"/>
    <dgm:cxn modelId="{C3979C46-2EE1-4DD7-94B0-6F15B4DB85E2}" type="presParOf" srcId="{DA9031AF-CE03-41E4-B0D5-A00CDF6DF2D9}" destId="{59AEFE42-CB4A-4CAC-826D-31777BD1D350}" srcOrd="0" destOrd="0" presId="urn:microsoft.com/office/officeart/2005/8/layout/process4"/>
    <dgm:cxn modelId="{24AA4ACF-624C-4F91-A963-7C0FB8C84ACF}" type="presParOf" srcId="{DA9031AF-CE03-41E4-B0D5-A00CDF6DF2D9}" destId="{CD1C7741-9582-47D5-8A98-F789B3708A43}" srcOrd="1" destOrd="0" presId="urn:microsoft.com/office/officeart/2005/8/layout/process4"/>
    <dgm:cxn modelId="{85A29A93-353B-41BB-9EA5-1F8F1C1231C7}" type="presParOf" srcId="{DA9031AF-CE03-41E4-B0D5-A00CDF6DF2D9}" destId="{9595A123-A16B-4AD9-9217-E80CD647E316}" srcOrd="2" destOrd="0" presId="urn:microsoft.com/office/officeart/2005/8/layout/process4"/>
    <dgm:cxn modelId="{88B2A026-B2A2-4FB4-BD25-48D24A754A8E}" type="presParOf" srcId="{9595A123-A16B-4AD9-9217-E80CD647E316}" destId="{3C4D1C50-FC46-4FDF-990C-5B9942851EBE}" srcOrd="0" destOrd="0" presId="urn:microsoft.com/office/officeart/2005/8/layout/process4"/>
    <dgm:cxn modelId="{E390544C-A202-43CF-A2F0-6536268294DE}" type="presParOf" srcId="{9595A123-A16B-4AD9-9217-E80CD647E316}" destId="{2D8018E8-4B45-4274-92D7-42F37BB361B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dgm:spPr/>
      <dgm:t>
        <a:bodyPr/>
        <a:lstStyle/>
        <a:p>
          <a:r>
            <a:rPr lang="en-US" i="1" dirty="0" smtClean="0">
              <a:latin typeface="+mj-lt"/>
            </a:rPr>
            <a:t>THE PROCESS OF:  </a:t>
          </a:r>
          <a:r>
            <a:rPr lang="en-US" dirty="0" smtClean="0">
              <a:latin typeface="+mj-lt"/>
            </a:rPr>
            <a:t>Understanding the Colorado Academic Standards  </a:t>
          </a:r>
          <a:endParaRPr lang="en-US"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B98F7C36-5161-46DC-85C1-B34B61F4B4AA}">
      <dgm:prSet phldrT="[Text]"/>
      <dgm:spPr/>
      <dgm:t>
        <a:bodyPr/>
        <a:lstStyle/>
        <a:p>
          <a:r>
            <a:rPr lang="en-US" i="1" dirty="0" smtClean="0">
              <a:latin typeface="+mj-lt"/>
            </a:rPr>
            <a:t>THE PROCESS OF:  </a:t>
          </a:r>
          <a:r>
            <a:rPr lang="en-US" dirty="0" smtClean="0">
              <a:latin typeface="+mj-lt"/>
            </a:rPr>
            <a:t>Selecting Learning Outcomes for Target Setting </a:t>
          </a:r>
          <a:endParaRPr lang="en-US" dirty="0"/>
        </a:p>
      </dgm:t>
    </dgm:pt>
    <dgm:pt modelId="{9810F7AF-CE5B-49C9-8D83-DFE846615304}" type="parTrans" cxnId="{A2A3CD96-C168-41D5-8573-0A02F1CE4F00}">
      <dgm:prSet/>
      <dgm:spPr/>
      <dgm:t>
        <a:bodyPr/>
        <a:lstStyle/>
        <a:p>
          <a:endParaRPr lang="en-US"/>
        </a:p>
      </dgm:t>
    </dgm:pt>
    <dgm:pt modelId="{7D895D83-4EE7-4966-868C-C7F92147473E}" type="sibTrans" cxnId="{A2A3CD96-C168-41D5-8573-0A02F1CE4F00}">
      <dgm:prSet/>
      <dgm:spPr/>
      <dgm:t>
        <a:bodyPr/>
        <a:lstStyle/>
        <a:p>
          <a:endParaRPr lang="en-US"/>
        </a:p>
      </dgm:t>
    </dgm:pt>
    <dgm:pt modelId="{AD4BA3D8-1FE8-4589-8E88-3036D36EE29F}">
      <dgm:prSet phldrT="[Text]"/>
      <dgm:spPr/>
      <dgm:t>
        <a:bodyPr/>
        <a:lstStyle/>
        <a:p>
          <a:r>
            <a:rPr lang="en-US" i="1" dirty="0" smtClean="0">
              <a:latin typeface="+mj-lt"/>
            </a:rPr>
            <a:t>THE PROCESS OF</a:t>
          </a:r>
          <a:r>
            <a:rPr lang="en-US" dirty="0" smtClean="0">
              <a:latin typeface="+mj-lt"/>
            </a:rPr>
            <a:t>:  Procuring or Developing Assessments Using Quality Criteria</a:t>
          </a:r>
          <a:endParaRPr lang="en-US" dirty="0"/>
        </a:p>
      </dgm:t>
    </dgm:pt>
    <dgm:pt modelId="{D4283D63-6C84-418A-8B51-1EB100B6F38B}" type="parTrans" cxnId="{F543B895-AB54-4398-BCD4-EE80EB2992C1}">
      <dgm:prSet/>
      <dgm:spPr/>
      <dgm:t>
        <a:bodyPr/>
        <a:lstStyle/>
        <a:p>
          <a:endParaRPr lang="en-US"/>
        </a:p>
      </dgm:t>
    </dgm:pt>
    <dgm:pt modelId="{A78642FD-A817-4DBD-8D8B-B232253CBDBF}" type="sibTrans" cxnId="{F543B895-AB54-4398-BCD4-EE80EB2992C1}">
      <dgm:prSet/>
      <dgm:spPr/>
      <dgm:t>
        <a:bodyPr/>
        <a:lstStyle/>
        <a:p>
          <a:endParaRPr lang="en-US"/>
        </a:p>
      </dgm:t>
    </dgm:pt>
    <dgm:pt modelId="{3B63A392-1D2A-41C2-9E1D-9F380465DAA0}">
      <dgm:prSet phldrT="[Text]"/>
      <dgm:spPr/>
      <dgm:t>
        <a:bodyPr/>
        <a:lstStyle/>
        <a:p>
          <a:r>
            <a:rPr lang="en-US" i="1" dirty="0" smtClean="0">
              <a:latin typeface="+mj-lt"/>
            </a:rPr>
            <a:t>THE PROCESS OF</a:t>
          </a:r>
          <a:r>
            <a:rPr lang="en-US" dirty="0" smtClean="0">
              <a:latin typeface="+mj-lt"/>
            </a:rPr>
            <a:t>:  Collecting Baseline Information </a:t>
          </a:r>
          <a:endParaRPr lang="en-US"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0BDFCAB9-9DBF-4575-A311-8BAFC02BE7CA}">
      <dgm:prSet phldrT="[Text]"/>
      <dgm:spPr/>
      <dgm:t>
        <a:bodyPr/>
        <a:lstStyle/>
        <a:p>
          <a:r>
            <a:rPr lang="en-US" i="1" dirty="0" smtClean="0">
              <a:latin typeface="+mj-lt"/>
            </a:rPr>
            <a:t>THE PROCESS OF</a:t>
          </a:r>
          <a:r>
            <a:rPr lang="en-US" dirty="0" smtClean="0">
              <a:latin typeface="+mj-lt"/>
            </a:rPr>
            <a:t>:  Setting Student Learning Targets </a:t>
          </a:r>
          <a:endParaRPr lang="en-US" dirty="0"/>
        </a:p>
      </dgm:t>
    </dgm:pt>
    <dgm:pt modelId="{AFC4B3B3-206D-4970-A8D4-4B45C86725C3}" type="parTrans" cxnId="{9BFE180C-D0D7-41EB-97EA-558412A591CC}">
      <dgm:prSet/>
      <dgm:spPr/>
      <dgm:t>
        <a:bodyPr/>
        <a:lstStyle/>
        <a:p>
          <a:endParaRPr lang="en-US"/>
        </a:p>
      </dgm:t>
    </dgm:pt>
    <dgm:pt modelId="{82D28BEB-4948-42D2-8D73-050E2937CA68}" type="sibTrans" cxnId="{9BFE180C-D0D7-41EB-97EA-558412A591CC}">
      <dgm:prSet/>
      <dgm:spPr/>
      <dgm:t>
        <a:bodyPr/>
        <a:lstStyle/>
        <a:p>
          <a:endParaRPr lang="en-US"/>
        </a:p>
      </dgm:t>
    </dgm:pt>
    <dgm:pt modelId="{99D7CA16-0B5B-47B8-A3C9-388F08D4B06F}">
      <dgm:prSet phldrT="[Text]"/>
      <dgm:spPr/>
      <dgm:t>
        <a:bodyPr/>
        <a:lstStyle/>
        <a:p>
          <a:r>
            <a:rPr lang="en-US" i="1" dirty="0" smtClean="0">
              <a:latin typeface="+mj-lt"/>
            </a:rPr>
            <a:t>THE PROCESS OF</a:t>
          </a:r>
          <a:r>
            <a:rPr lang="en-US" dirty="0" smtClean="0">
              <a:latin typeface="+mj-lt"/>
            </a:rPr>
            <a:t>:  Setting Appropriate Success Criteria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dgm:spPr/>
      <dgm:t>
        <a:bodyPr/>
        <a:lstStyle/>
        <a:p>
          <a:r>
            <a:rPr lang="en-US" i="1" dirty="0" smtClean="0">
              <a:latin typeface="+mj-lt"/>
            </a:rPr>
            <a:t>THE PROCESS OF:  </a:t>
          </a:r>
          <a:r>
            <a:rPr lang="en-US" dirty="0" smtClean="0">
              <a:latin typeface="+mj-lt"/>
            </a:rPr>
            <a:t>Assessing Quality, Attainment Level and Rigor of Student Learning Targets and Success Criteria  </a:t>
          </a:r>
          <a:endParaRPr lang="en-US"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C852B441-8719-4FD4-853D-2D50A7E7E914}" type="pres">
      <dgm:prSet presAssocID="{48593940-67AF-4C2D-BADC-80B79DF044A5}" presName="boxAndChildren" presStyleCnt="0"/>
      <dgm:spPr/>
    </dgm:pt>
    <dgm:pt modelId="{AE55CE74-7B9B-4DCD-9786-4933B00C54DD}" type="pres">
      <dgm:prSet presAssocID="{48593940-67AF-4C2D-BADC-80B79DF044A5}" presName="parentTextBox" presStyleLbl="node1" presStyleIdx="0" presStyleCnt="3"/>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0" presStyleCnt="3"/>
      <dgm:spPr/>
      <dgm:t>
        <a:bodyPr/>
        <a:lstStyle/>
        <a:p>
          <a:endParaRPr lang="en-US"/>
        </a:p>
      </dgm:t>
    </dgm:pt>
    <dgm:pt modelId="{7E62DBED-5CB7-4B12-B7AB-523D5B980A0C}" type="pres">
      <dgm:prSet presAssocID="{3B63A392-1D2A-41C2-9E1D-9F380465DAA0}" presName="arrow" presStyleLbl="node1" presStyleIdx="1" presStyleCnt="3"/>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4">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4">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1" presStyleCnt="3"/>
      <dgm:spPr/>
      <dgm:t>
        <a:bodyPr/>
        <a:lstStyle/>
        <a:p>
          <a:endParaRPr lang="en-US"/>
        </a:p>
      </dgm:t>
    </dgm:pt>
    <dgm:pt modelId="{01B13027-8837-47C0-9420-A89C4A9D70E9}" type="pres">
      <dgm:prSet presAssocID="{273BA97F-6993-4EC4-A001-4D30EA49BE86}" presName="arrow" presStyleLbl="node1" presStyleIdx="2" presStyleCnt="3"/>
      <dgm:spPr/>
      <dgm:t>
        <a:bodyPr/>
        <a:lstStyle/>
        <a:p>
          <a:endParaRPr lang="en-US"/>
        </a:p>
      </dgm:t>
    </dgm:pt>
    <dgm:pt modelId="{4C2EF213-1BD6-4C3C-8682-3FACCB9E9154}" type="pres">
      <dgm:prSet presAssocID="{273BA97F-6993-4EC4-A001-4D30EA49BE86}" presName="descendantArrow" presStyleCnt="0"/>
      <dgm:spPr/>
    </dgm:pt>
    <dgm:pt modelId="{B5DBDE4C-57BB-42EB-B4CE-D48FF9E04FDE}" type="pres">
      <dgm:prSet presAssocID="{B98F7C36-5161-46DC-85C1-B34B61F4B4AA}" presName="childTextArrow" presStyleLbl="fgAccFollowNode1" presStyleIdx="2" presStyleCnt="4">
        <dgm:presLayoutVars>
          <dgm:bulletEnabled val="1"/>
        </dgm:presLayoutVars>
      </dgm:prSet>
      <dgm:spPr/>
      <dgm:t>
        <a:bodyPr/>
        <a:lstStyle/>
        <a:p>
          <a:endParaRPr lang="en-US"/>
        </a:p>
      </dgm:t>
    </dgm:pt>
    <dgm:pt modelId="{5B1F92FD-1B24-4BA8-B662-401D7F96F7B7}" type="pres">
      <dgm:prSet presAssocID="{AD4BA3D8-1FE8-4589-8E88-3036D36EE29F}" presName="childTextArrow" presStyleLbl="fgAccFollowNode1" presStyleIdx="3" presStyleCnt="4">
        <dgm:presLayoutVars>
          <dgm:bulletEnabled val="1"/>
        </dgm:presLayoutVars>
      </dgm:prSet>
      <dgm:spPr/>
      <dgm:t>
        <a:bodyPr/>
        <a:lstStyle/>
        <a:p>
          <a:endParaRPr lang="en-US"/>
        </a:p>
      </dgm:t>
    </dgm:pt>
  </dgm:ptLst>
  <dgm:cxnLst>
    <dgm:cxn modelId="{318E4DCB-EAC6-48D5-8438-12FE6077B089}" type="presOf" srcId="{B98F7C36-5161-46DC-85C1-B34B61F4B4AA}" destId="{B5DBDE4C-57BB-42EB-B4CE-D48FF9E04FDE}" srcOrd="0"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0A6E8F70-E4A6-4F96-BC7A-08F87814B338}" type="presOf" srcId="{99D7CA16-0B5B-47B8-A3C9-388F08D4B06F}" destId="{477484A7-C1F8-437B-A860-F36C66EEEDFE}" srcOrd="0" destOrd="0" presId="urn:microsoft.com/office/officeart/2005/8/layout/process4"/>
    <dgm:cxn modelId="{36B4FB93-50D6-40D7-A64B-9D2F69E55ECB}" srcId="{06612252-C8B8-4883-8637-9382E66805A2}" destId="{273BA97F-6993-4EC4-A001-4D30EA49BE86}" srcOrd="0" destOrd="0" parTransId="{9C0391F2-E3C1-4EC7-AA36-E4FED7F4E56A}" sibTransId="{2BF585C6-2E38-46A7-9272-7CDAEB59C612}"/>
    <dgm:cxn modelId="{F543B895-AB54-4398-BCD4-EE80EB2992C1}" srcId="{273BA97F-6993-4EC4-A001-4D30EA49BE86}" destId="{AD4BA3D8-1FE8-4589-8E88-3036D36EE29F}" srcOrd="1" destOrd="0" parTransId="{D4283D63-6C84-418A-8B51-1EB100B6F38B}" sibTransId="{A78642FD-A817-4DBD-8D8B-B232253CBDBF}"/>
    <dgm:cxn modelId="{320C139C-6341-4775-BEA1-66200E4AE08B}" srcId="{06612252-C8B8-4883-8637-9382E66805A2}" destId="{48593940-67AF-4C2D-BADC-80B79DF044A5}" srcOrd="2" destOrd="0" parTransId="{2BAFD1F7-3357-4125-B447-108A247B43F4}" sibTransId="{4873BEDD-C4E2-49BF-8600-5D3DEDA43B5B}"/>
    <dgm:cxn modelId="{9D63E93E-DA68-4B95-BBC7-E6AC1DD40CC0}" type="presOf" srcId="{273BA97F-6993-4EC4-A001-4D30EA49BE86}" destId="{D6EA0686-355A-4E1D-B061-08D3421D6C1A}" srcOrd="0" destOrd="0" presId="urn:microsoft.com/office/officeart/2005/8/layout/process4"/>
    <dgm:cxn modelId="{DB301F10-313D-4B3A-8795-8792984233F5}" type="presOf" srcId="{3B63A392-1D2A-41C2-9E1D-9F380465DAA0}" destId="{B138BAD2-6F8C-42A3-9928-F4444497089F}" srcOrd="0" destOrd="0" presId="urn:microsoft.com/office/officeart/2005/8/layout/process4"/>
    <dgm:cxn modelId="{8F53727A-6F47-4EFB-9FE2-6ED52CBC30E3}" type="presOf" srcId="{06612252-C8B8-4883-8637-9382E66805A2}" destId="{B12B5997-6D6F-4E4D-8EF3-260B115ABB0A}" srcOrd="0" destOrd="0" presId="urn:microsoft.com/office/officeart/2005/8/layout/process4"/>
    <dgm:cxn modelId="{615B5B18-F62D-4C3A-A1E9-E5A4E39E1BB9}" srcId="{06612252-C8B8-4883-8637-9382E66805A2}" destId="{3B63A392-1D2A-41C2-9E1D-9F380465DAA0}" srcOrd="1" destOrd="0" parTransId="{D2F1B43B-CCFD-4D26-9392-376B267D6F43}" sibTransId="{40CB2B61-E646-4971-9D0B-B3DF8CF4A28A}"/>
    <dgm:cxn modelId="{42858A86-11AB-4A93-8849-E3A7114D3586}" type="presOf" srcId="{3B63A392-1D2A-41C2-9E1D-9F380465DAA0}" destId="{7E62DBED-5CB7-4B12-B7AB-523D5B980A0C}" srcOrd="1" destOrd="0" presId="urn:microsoft.com/office/officeart/2005/8/layout/process4"/>
    <dgm:cxn modelId="{333912A5-B79D-4BF0-B371-0FE2400D4122}" type="presOf" srcId="{48593940-67AF-4C2D-BADC-80B79DF044A5}" destId="{AE55CE74-7B9B-4DCD-9786-4933B00C54DD}" srcOrd="0" destOrd="0" presId="urn:microsoft.com/office/officeart/2005/8/layout/process4"/>
    <dgm:cxn modelId="{DE62E675-DA52-4A0E-AAB9-650107A5B270}" type="presOf" srcId="{AD4BA3D8-1FE8-4589-8E88-3036D36EE29F}" destId="{5B1F92FD-1B24-4BA8-B662-401D7F96F7B7}" srcOrd="0" destOrd="0" presId="urn:microsoft.com/office/officeart/2005/8/layout/process4"/>
    <dgm:cxn modelId="{D7BA1F82-BF68-4E10-B743-D738619362A9}" type="presOf" srcId="{273BA97F-6993-4EC4-A001-4D30EA49BE86}" destId="{01B13027-8837-47C0-9420-A89C4A9D70E9}" srcOrd="1" destOrd="0" presId="urn:microsoft.com/office/officeart/2005/8/layout/process4"/>
    <dgm:cxn modelId="{C523DD70-47EE-40D3-AA77-1835FBD7128E}" type="presOf" srcId="{0BDFCAB9-9DBF-4575-A311-8BAFC02BE7CA}" destId="{32FA9AC0-7772-4AE4-9F01-4C5AEC77AC55}" srcOrd="0" destOrd="0" presId="urn:microsoft.com/office/officeart/2005/8/layout/process4"/>
    <dgm:cxn modelId="{9BFE180C-D0D7-41EB-97EA-558412A591CC}" srcId="{3B63A392-1D2A-41C2-9E1D-9F380465DAA0}" destId="{0BDFCAB9-9DBF-4575-A311-8BAFC02BE7CA}" srcOrd="0" destOrd="0" parTransId="{AFC4B3B3-206D-4970-A8D4-4B45C86725C3}" sibTransId="{82D28BEB-4948-42D2-8D73-050E2937CA68}"/>
    <dgm:cxn modelId="{A2A3CD96-C168-41D5-8573-0A02F1CE4F00}" srcId="{273BA97F-6993-4EC4-A001-4D30EA49BE86}" destId="{B98F7C36-5161-46DC-85C1-B34B61F4B4AA}" srcOrd="0" destOrd="0" parTransId="{9810F7AF-CE5B-49C9-8D83-DFE846615304}" sibTransId="{7D895D83-4EE7-4966-868C-C7F92147473E}"/>
    <dgm:cxn modelId="{918C91F7-BE4F-4B1C-896F-5AB152C6F5BC}" type="presParOf" srcId="{B12B5997-6D6F-4E4D-8EF3-260B115ABB0A}" destId="{C852B441-8719-4FD4-853D-2D50A7E7E914}" srcOrd="0" destOrd="0" presId="urn:microsoft.com/office/officeart/2005/8/layout/process4"/>
    <dgm:cxn modelId="{6DD86563-2134-4BB8-AB7C-E60B0D9F7AC4}" type="presParOf" srcId="{C852B441-8719-4FD4-853D-2D50A7E7E914}" destId="{AE55CE74-7B9B-4DCD-9786-4933B00C54DD}" srcOrd="0" destOrd="0" presId="urn:microsoft.com/office/officeart/2005/8/layout/process4"/>
    <dgm:cxn modelId="{4A7C4305-AAD3-4B45-8A1D-E0F12F34DFF2}" type="presParOf" srcId="{B12B5997-6D6F-4E4D-8EF3-260B115ABB0A}" destId="{7FD265F7-A193-488D-9529-2BBCCA422560}" srcOrd="1" destOrd="0" presId="urn:microsoft.com/office/officeart/2005/8/layout/process4"/>
    <dgm:cxn modelId="{08FA38A5-B717-4843-99C1-2C0940FF0923}" type="presParOf" srcId="{B12B5997-6D6F-4E4D-8EF3-260B115ABB0A}" destId="{F2DB7390-E9F4-4626-A77A-1EC3BE1BB425}" srcOrd="2" destOrd="0" presId="urn:microsoft.com/office/officeart/2005/8/layout/process4"/>
    <dgm:cxn modelId="{0842AAB0-9F74-413A-B52B-314C8DD8866C}" type="presParOf" srcId="{F2DB7390-E9F4-4626-A77A-1EC3BE1BB425}" destId="{B138BAD2-6F8C-42A3-9928-F4444497089F}" srcOrd="0" destOrd="0" presId="urn:microsoft.com/office/officeart/2005/8/layout/process4"/>
    <dgm:cxn modelId="{B59674DB-3028-4AF5-8A60-4AB374FBEC1A}" type="presParOf" srcId="{F2DB7390-E9F4-4626-A77A-1EC3BE1BB425}" destId="{7E62DBED-5CB7-4B12-B7AB-523D5B980A0C}" srcOrd="1" destOrd="0" presId="urn:microsoft.com/office/officeart/2005/8/layout/process4"/>
    <dgm:cxn modelId="{472F400E-BA44-4971-A005-6F90C62C1123}" type="presParOf" srcId="{F2DB7390-E9F4-4626-A77A-1EC3BE1BB425}" destId="{377C5DB0-390F-4055-8040-AF510EA263DD}" srcOrd="2" destOrd="0" presId="urn:microsoft.com/office/officeart/2005/8/layout/process4"/>
    <dgm:cxn modelId="{D121A39E-57FC-47D1-847F-DD13398F1CD2}" type="presParOf" srcId="{377C5DB0-390F-4055-8040-AF510EA263DD}" destId="{32FA9AC0-7772-4AE4-9F01-4C5AEC77AC55}" srcOrd="0" destOrd="0" presId="urn:microsoft.com/office/officeart/2005/8/layout/process4"/>
    <dgm:cxn modelId="{A239E40F-F088-4E22-9691-1706CF5104DD}" type="presParOf" srcId="{377C5DB0-390F-4055-8040-AF510EA263DD}" destId="{477484A7-C1F8-437B-A860-F36C66EEEDFE}" srcOrd="1" destOrd="0" presId="urn:microsoft.com/office/officeart/2005/8/layout/process4"/>
    <dgm:cxn modelId="{9052EADE-E4C6-4E2F-AE3F-649090BBB288}" type="presParOf" srcId="{B12B5997-6D6F-4E4D-8EF3-260B115ABB0A}" destId="{66713BBC-5A8C-4420-8C55-2BA5F26C3813}" srcOrd="3" destOrd="0" presId="urn:microsoft.com/office/officeart/2005/8/layout/process4"/>
    <dgm:cxn modelId="{9FE220ED-8F3B-4124-8F6C-43CB1A647EF6}" type="presParOf" srcId="{B12B5997-6D6F-4E4D-8EF3-260B115ABB0A}" destId="{BDF4260F-C902-429B-BA89-A00F3D3D3428}" srcOrd="4" destOrd="0" presId="urn:microsoft.com/office/officeart/2005/8/layout/process4"/>
    <dgm:cxn modelId="{D3789EF4-C5AE-4782-A557-0B9DA13BB213}" type="presParOf" srcId="{BDF4260F-C902-429B-BA89-A00F3D3D3428}" destId="{D6EA0686-355A-4E1D-B061-08D3421D6C1A}" srcOrd="0" destOrd="0" presId="urn:microsoft.com/office/officeart/2005/8/layout/process4"/>
    <dgm:cxn modelId="{EC8FB2D0-26C0-46D5-A409-CD49AFE78A6B}" type="presParOf" srcId="{BDF4260F-C902-429B-BA89-A00F3D3D3428}" destId="{01B13027-8837-47C0-9420-A89C4A9D70E9}" srcOrd="1" destOrd="0" presId="urn:microsoft.com/office/officeart/2005/8/layout/process4"/>
    <dgm:cxn modelId="{6E3417BD-3F90-48D9-A99A-75535CCC03EB}" type="presParOf" srcId="{BDF4260F-C902-429B-BA89-A00F3D3D3428}" destId="{4C2EF213-1BD6-4C3C-8682-3FACCB9E9154}" srcOrd="2" destOrd="0" presId="urn:microsoft.com/office/officeart/2005/8/layout/process4"/>
    <dgm:cxn modelId="{E4C7F59B-02EC-4297-9C1E-8FDE743E0C18}" type="presParOf" srcId="{4C2EF213-1BD6-4C3C-8682-3FACCB9E9154}" destId="{B5DBDE4C-57BB-42EB-B4CE-D48FF9E04FDE}" srcOrd="0" destOrd="0" presId="urn:microsoft.com/office/officeart/2005/8/layout/process4"/>
    <dgm:cxn modelId="{838B5FF0-1C90-4BFD-8064-1B3866699F23}" type="presParOf" srcId="{4C2EF213-1BD6-4C3C-8682-3FACCB9E9154}" destId="{5B1F92FD-1B24-4BA8-B662-401D7F96F7B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i="1" dirty="0" smtClean="0">
              <a:latin typeface="+mj-lt"/>
            </a:rPr>
            <a:t>THE PROCESS OF:  </a:t>
          </a:r>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dgm:spPr/>
      <dgm:t>
        <a:bodyPr/>
        <a:lstStyle/>
        <a:p>
          <a:r>
            <a:rPr lang="en-US" i="1" dirty="0" smtClean="0">
              <a:latin typeface="+mj-lt"/>
            </a:rPr>
            <a:t>THE PROCESS OF:  </a:t>
          </a:r>
          <a:r>
            <a:rPr lang="en-US" dirty="0" smtClean="0">
              <a:latin typeface="+mj-lt"/>
            </a:rPr>
            <a:t>Selecting Learning Outcomes for Target Setting </a:t>
          </a:r>
          <a:endParaRPr lang="en-US"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dgm:spPr/>
      <dgm:t>
        <a:bodyPr/>
        <a:lstStyle/>
        <a:p>
          <a:r>
            <a:rPr lang="en-US" i="1" dirty="0" smtClean="0">
              <a:latin typeface="+mj-lt"/>
            </a:rPr>
            <a:t>THE PROCESS OF</a:t>
          </a:r>
          <a:r>
            <a:rPr lang="en-US" dirty="0" smtClean="0">
              <a:latin typeface="+mj-lt"/>
            </a:rPr>
            <a:t>:  Procuring or Developing Assessments Using Quality Criteria</a:t>
          </a:r>
          <a:endParaRPr lang="en-US"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i="1" dirty="0" smtClean="0">
              <a:latin typeface="+mj-lt"/>
            </a:rPr>
            <a:t>THE PROCESS OF</a:t>
          </a:r>
          <a:r>
            <a:rPr lang="en-US" sz="2000" dirty="0" smtClean="0">
              <a:latin typeface="+mj-lt"/>
            </a:rPr>
            <a:t>:  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custT="1"/>
      <dgm:spPr/>
      <dgm:t>
        <a:bodyPr/>
        <a:lstStyle/>
        <a:p>
          <a:r>
            <a:rPr lang="en-US" sz="1200" i="1" dirty="0" smtClean="0">
              <a:latin typeface="+mj-lt"/>
            </a:rPr>
            <a:t>THE PROCESS OF</a:t>
          </a:r>
          <a:r>
            <a:rPr lang="en-US" sz="1200" dirty="0" smtClean="0">
              <a:latin typeface="+mj-lt"/>
            </a:rPr>
            <a:t>:  Setting Student Learning Targets </a:t>
          </a:r>
          <a:endParaRPr lang="en-US" sz="1200"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custT="1"/>
      <dgm:spPr/>
      <dgm:t>
        <a:bodyPr/>
        <a:lstStyle/>
        <a:p>
          <a:r>
            <a:rPr lang="en-US" sz="1200" i="1" dirty="0" smtClean="0">
              <a:latin typeface="+mj-lt"/>
            </a:rPr>
            <a:t>THE PROCESS OF</a:t>
          </a:r>
          <a:r>
            <a:rPr lang="en-US" sz="1200" dirty="0" smtClean="0">
              <a:latin typeface="+mj-lt"/>
            </a:rPr>
            <a:t>:  Setting Appropriate Success Criteria for Measurement  </a:t>
          </a:r>
          <a:endParaRPr lang="en-US" sz="1200"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i="1" dirty="0" smtClean="0">
              <a:latin typeface="+mj-lt"/>
            </a:rPr>
            <a:t>THE PROCESS OF:  </a:t>
          </a:r>
          <a:r>
            <a:rPr lang="en-US" sz="2000" dirty="0" smtClean="0">
              <a:latin typeface="+mj-lt"/>
            </a:rPr>
            <a:t>Assessing Quality, Attainment Level and Rigor of Student Learning Targets and Success Criteria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i="1" dirty="0" smtClean="0">
              <a:latin typeface="+mj-lt"/>
            </a:rPr>
            <a:t>THE PROCESS OF:  </a:t>
          </a:r>
          <a:r>
            <a:rPr lang="en-US" sz="2000" dirty="0" smtClean="0">
              <a:latin typeface="+mj-lt"/>
            </a:rPr>
            <a:t>Monitoring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82DBAC14-0FE4-49E0-9B9A-DBB11C79E831}" type="pres">
      <dgm:prSet presAssocID="{06EE8FD0-5AF7-4199-B7C9-B1FF78EEEEF0}" presName="boxAndChildren" presStyleCnt="0"/>
      <dgm:spPr/>
    </dgm:pt>
    <dgm:pt modelId="{34A27C7E-BCED-4530-8AC8-9F69190BE6FC}" type="pres">
      <dgm:prSet presAssocID="{06EE8FD0-5AF7-4199-B7C9-B1FF78EEEEF0}" presName="parentTextBox" presStyleLbl="node1" presStyleIdx="0" presStyleCnt="4"/>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1" presStyleCnt="4"/>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1" presStyleCnt="4"/>
      <dgm:spPr/>
      <dgm:t>
        <a:bodyPr/>
        <a:lstStyle/>
        <a:p>
          <a:endParaRPr lang="en-US"/>
        </a:p>
      </dgm:t>
    </dgm:pt>
    <dgm:pt modelId="{2E4275A3-CC88-4105-9710-61025E7FC416}" type="pres">
      <dgm:prSet presAssocID="{2D021482-8950-48B0-A315-8EC87E92BA40}" presName="arrow" presStyleLbl="node1" presStyleIdx="2" presStyleCnt="4"/>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2" presStyleCnt="4"/>
      <dgm:spPr/>
      <dgm:t>
        <a:bodyPr/>
        <a:lstStyle/>
        <a:p>
          <a:endParaRPr lang="en-US"/>
        </a:p>
      </dgm:t>
    </dgm:pt>
    <dgm:pt modelId="{F6B23D1A-2F3C-4F62-A940-A457145B4B5F}" type="pres">
      <dgm:prSet presAssocID="{1132046B-A836-414B-BC17-97437DE87EB1}" presName="arrow" presStyleLbl="node1" presStyleIdx="3" presStyleCnt="4"/>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CF281529-EAD1-4F44-87E7-03FCC8E63220}" type="presOf" srcId="{2D021482-8950-48B0-A315-8EC87E92BA40}" destId="{6633AEDF-0B23-4411-9FB9-77E06BA14770}" srcOrd="0" destOrd="0" presId="urn:microsoft.com/office/officeart/2005/8/layout/process4"/>
    <dgm:cxn modelId="{9C462CB2-43F6-4F5A-9183-A5F067703018}" srcId="{1116798D-F3E6-4138-83A8-84784E4EF5AA}" destId="{2D021482-8950-48B0-A315-8EC87E92BA40}" srcOrd="1" destOrd="0" parTransId="{BCBC8779-FB3F-4643-999A-164F12B58612}" sibTransId="{D223817C-D15A-46A8-B0F6-50715585BA37}"/>
    <dgm:cxn modelId="{7D72C94B-598C-48CF-BB80-79C295371FDB}" type="presOf" srcId="{1132046B-A836-414B-BC17-97437DE87EB1}" destId="{F6B23D1A-2F3C-4F62-A940-A457145B4B5F}" srcOrd="1" destOrd="0" presId="urn:microsoft.com/office/officeart/2005/8/layout/process4"/>
    <dgm:cxn modelId="{1EAFCFBB-1FC0-4DE8-B23F-4B06CD24BA11}" srcId="{2D021482-8950-48B0-A315-8EC87E92BA40}" destId="{8E92DADE-C7FF-4942-B3D7-1FC60043EC95}" srcOrd="0" destOrd="0" parTransId="{73F1C4F3-24D0-45D3-824A-EB5E9DFC7333}" sibTransId="{8B9A3FF1-4CC8-4DD2-B51B-62BB422597AA}"/>
    <dgm:cxn modelId="{7FD275D2-2BB2-4709-8866-2A06B97DB51A}" type="presOf" srcId="{06EE8FD0-5AF7-4199-B7C9-B1FF78EEEEF0}" destId="{34A27C7E-BCED-4530-8AC8-9F69190BE6FC}" srcOrd="0" destOrd="0" presId="urn:microsoft.com/office/officeart/2005/8/layout/process4"/>
    <dgm:cxn modelId="{CB600A4B-2466-4FE8-85EF-C3E6D9C61D71}" type="presOf" srcId="{8047AF47-482A-4664-A2FA-5365C097D2AD}" destId="{B08492C8-3173-4ED7-A66A-88CFD7729412}"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1FAD6F3C-697E-4205-AA7B-ACD67AC38850}" srcId="{1132046B-A836-414B-BC17-97437DE87EB1}" destId="{8047AF47-482A-4664-A2FA-5365C097D2AD}" srcOrd="1" destOrd="0" parTransId="{1F083136-0671-4D8B-AB08-829D3DDF4DC8}" sibTransId="{175AEC8C-2957-4A9E-BD62-2FA1BBAC3AA6}"/>
    <dgm:cxn modelId="{CB0591EF-4327-4275-A90B-0C7875F7802A}" type="presOf" srcId="{1116798D-F3E6-4138-83A8-84784E4EF5AA}" destId="{015DB7E9-0A19-4E22-BF76-16B59DA7C6BF}" srcOrd="0" destOrd="0" presId="urn:microsoft.com/office/officeart/2005/8/layout/process4"/>
    <dgm:cxn modelId="{B123740D-F4EC-43C6-BB24-057B24676E8D}" type="presOf" srcId="{1F35A620-7752-4F5C-9DF4-B017CE8C3F95}" destId="{0B4B23A7-EF6D-415F-9CF5-AF8A6A72FB00}" srcOrd="0" destOrd="0" presId="urn:microsoft.com/office/officeart/2005/8/layout/process4"/>
    <dgm:cxn modelId="{F8DEEA08-4471-424A-861B-029EACF63B1F}" type="presOf" srcId="{8E92DADE-C7FF-4942-B3D7-1FC60043EC95}" destId="{55217619-6819-4042-A5AC-981D9BBD3ADB}" srcOrd="0" destOrd="0" presId="urn:microsoft.com/office/officeart/2005/8/layout/process4"/>
    <dgm:cxn modelId="{CCC282DF-75A1-487A-AF5F-B8DCE12FC838}" type="presOf" srcId="{632DF29D-4E0E-44E3-8693-04A7B3847846}" destId="{D447FB44-221E-40BB-9B3B-1A3C6682892D}" srcOrd="0" destOrd="0" presId="urn:microsoft.com/office/officeart/2005/8/layout/process4"/>
    <dgm:cxn modelId="{8DD427FE-4498-4D36-A028-43033D51F01E}" type="presOf" srcId="{1132046B-A836-414B-BC17-97437DE87EB1}" destId="{938A69AB-3E36-4229-BCF3-2031110662A3}" srcOrd="0" destOrd="0" presId="urn:microsoft.com/office/officeart/2005/8/layout/process4"/>
    <dgm:cxn modelId="{CB8CC2D2-024A-4FA7-9690-5B26B06266FD}" srcId="{1116798D-F3E6-4138-83A8-84784E4EF5AA}" destId="{1132046B-A836-414B-BC17-97437DE87EB1}" srcOrd="0" destOrd="0" parTransId="{DD3ADB39-EF54-4597-8CE8-CE8E930677FB}" sibTransId="{A6FABFB7-7472-47B0-83AA-9A9D17D41C8B}"/>
    <dgm:cxn modelId="{D3428105-295D-4746-82AA-691C4C2AC4BC}" type="presOf" srcId="{2D021482-8950-48B0-A315-8EC87E92BA40}" destId="{2E4275A3-CC88-4105-9710-61025E7FC416}" srcOrd="1" destOrd="0" presId="urn:microsoft.com/office/officeart/2005/8/layout/process4"/>
    <dgm:cxn modelId="{06263C4E-73FA-43DC-994D-3BF3770BFF1D}" srcId="{1132046B-A836-414B-BC17-97437DE87EB1}" destId="{360B42B5-9ABD-49C5-8D20-F0605D2DD2AB}" srcOrd="0" destOrd="0" parTransId="{EF92AA3B-ACBD-48E0-8FE1-709449464449}" sibTransId="{C5BB15BC-88E9-4BF4-8533-0A7A5B8DA91C}"/>
    <dgm:cxn modelId="{222E735C-562B-4952-9208-52AA70440EF4}" srcId="{2D021482-8950-48B0-A315-8EC87E92BA40}" destId="{1F35A620-7752-4F5C-9DF4-B017CE8C3F95}" srcOrd="1" destOrd="0" parTransId="{45F4D634-EE43-46A6-B136-EE901204680E}" sibTransId="{52EFB020-81FF-4503-96D1-D79D86E60048}"/>
    <dgm:cxn modelId="{3BDC1A8A-6977-4369-A51B-C33DB23ED3BD}" srcId="{1116798D-F3E6-4138-83A8-84784E4EF5AA}" destId="{632DF29D-4E0E-44E3-8693-04A7B3847846}" srcOrd="2" destOrd="0" parTransId="{0EDF604D-9154-48D4-A164-442939067062}" sibTransId="{F671C785-8B9D-4852-B956-66156E5C7CBA}"/>
    <dgm:cxn modelId="{F6491BBE-9D0C-46D7-9721-D9B739BC8883}" type="presOf" srcId="{360B42B5-9ABD-49C5-8D20-F0605D2DD2AB}" destId="{6ED2A1ED-0C94-4003-8ACF-6380A294A266}" srcOrd="0" destOrd="0" presId="urn:microsoft.com/office/officeart/2005/8/layout/process4"/>
    <dgm:cxn modelId="{CEAB90B9-8B3C-4CA1-AFB2-2CBE48DEF497}" type="presParOf" srcId="{015DB7E9-0A19-4E22-BF76-16B59DA7C6BF}" destId="{82DBAC14-0FE4-49E0-9B9A-DBB11C79E831}" srcOrd="0" destOrd="0" presId="urn:microsoft.com/office/officeart/2005/8/layout/process4"/>
    <dgm:cxn modelId="{1785E56A-56A3-4975-BFA4-932457E3F1FA}" type="presParOf" srcId="{82DBAC14-0FE4-49E0-9B9A-DBB11C79E831}" destId="{34A27C7E-BCED-4530-8AC8-9F69190BE6FC}" srcOrd="0" destOrd="0" presId="urn:microsoft.com/office/officeart/2005/8/layout/process4"/>
    <dgm:cxn modelId="{11C5B541-F566-46CA-A4CE-973AAE9C3B1F}" type="presParOf" srcId="{015DB7E9-0A19-4E22-BF76-16B59DA7C6BF}" destId="{E3ECE446-1F1D-40A4-B23E-D6E8E337A474}" srcOrd="1" destOrd="0" presId="urn:microsoft.com/office/officeart/2005/8/layout/process4"/>
    <dgm:cxn modelId="{ACDA85A5-7794-477F-958A-0E2D2449783A}" type="presParOf" srcId="{015DB7E9-0A19-4E22-BF76-16B59DA7C6BF}" destId="{AA0DE31A-A07C-4F92-917D-054264E3A358}" srcOrd="2" destOrd="0" presId="urn:microsoft.com/office/officeart/2005/8/layout/process4"/>
    <dgm:cxn modelId="{61BACA18-0336-4D46-A587-6303A1DC3B1B}" type="presParOf" srcId="{AA0DE31A-A07C-4F92-917D-054264E3A358}" destId="{D447FB44-221E-40BB-9B3B-1A3C6682892D}" srcOrd="0" destOrd="0" presId="urn:microsoft.com/office/officeart/2005/8/layout/process4"/>
    <dgm:cxn modelId="{4B23501E-53B4-4A34-A0E6-4FC36F70DCEC}" type="presParOf" srcId="{015DB7E9-0A19-4E22-BF76-16B59DA7C6BF}" destId="{93DC9CD7-62F9-49AB-B384-CE68477EE791}" srcOrd="3" destOrd="0" presId="urn:microsoft.com/office/officeart/2005/8/layout/process4"/>
    <dgm:cxn modelId="{3987C05C-6376-4232-80C7-E78DC801727C}" type="presParOf" srcId="{015DB7E9-0A19-4E22-BF76-16B59DA7C6BF}" destId="{85CBBA92-90EE-46E0-AB3B-A4A7063DDC2D}" srcOrd="4" destOrd="0" presId="urn:microsoft.com/office/officeart/2005/8/layout/process4"/>
    <dgm:cxn modelId="{834FD76B-16A2-4C29-A892-6538F1315414}" type="presParOf" srcId="{85CBBA92-90EE-46E0-AB3B-A4A7063DDC2D}" destId="{6633AEDF-0B23-4411-9FB9-77E06BA14770}" srcOrd="0" destOrd="0" presId="urn:microsoft.com/office/officeart/2005/8/layout/process4"/>
    <dgm:cxn modelId="{DDCBC70A-73BE-44BE-BA13-3979E82DEA64}" type="presParOf" srcId="{85CBBA92-90EE-46E0-AB3B-A4A7063DDC2D}" destId="{2E4275A3-CC88-4105-9710-61025E7FC416}" srcOrd="1" destOrd="0" presId="urn:microsoft.com/office/officeart/2005/8/layout/process4"/>
    <dgm:cxn modelId="{46EF24B3-742B-4A62-89B1-358A2B85D81C}" type="presParOf" srcId="{85CBBA92-90EE-46E0-AB3B-A4A7063DDC2D}" destId="{D6D99EC8-634B-4C69-899C-5FD24F41A81F}" srcOrd="2" destOrd="0" presId="urn:microsoft.com/office/officeart/2005/8/layout/process4"/>
    <dgm:cxn modelId="{4A6DC0EF-044B-44FA-9EF8-E576E75F1072}" type="presParOf" srcId="{D6D99EC8-634B-4C69-899C-5FD24F41A81F}" destId="{55217619-6819-4042-A5AC-981D9BBD3ADB}" srcOrd="0" destOrd="0" presId="urn:microsoft.com/office/officeart/2005/8/layout/process4"/>
    <dgm:cxn modelId="{3391395C-C0D0-4A57-8AA9-3A0DBCD9DE10}" type="presParOf" srcId="{D6D99EC8-634B-4C69-899C-5FD24F41A81F}" destId="{0B4B23A7-EF6D-415F-9CF5-AF8A6A72FB00}" srcOrd="1" destOrd="0" presId="urn:microsoft.com/office/officeart/2005/8/layout/process4"/>
    <dgm:cxn modelId="{79809290-A5BD-4304-9792-6A3F3517D158}" type="presParOf" srcId="{015DB7E9-0A19-4E22-BF76-16B59DA7C6BF}" destId="{7B457050-320D-43E4-AC3D-9A7BA5522367}" srcOrd="5" destOrd="0" presId="urn:microsoft.com/office/officeart/2005/8/layout/process4"/>
    <dgm:cxn modelId="{B194DE71-E08A-4D66-966E-9FF8D883A27D}" type="presParOf" srcId="{015DB7E9-0A19-4E22-BF76-16B59DA7C6BF}" destId="{052938E4-C00F-4FD7-BCF8-D85E001BD01B}" srcOrd="6" destOrd="0" presId="urn:microsoft.com/office/officeart/2005/8/layout/process4"/>
    <dgm:cxn modelId="{E5BE3D35-DC9A-4075-9B0F-0EC05936ED0A}" type="presParOf" srcId="{052938E4-C00F-4FD7-BCF8-D85E001BD01B}" destId="{938A69AB-3E36-4229-BCF3-2031110662A3}" srcOrd="0" destOrd="0" presId="urn:microsoft.com/office/officeart/2005/8/layout/process4"/>
    <dgm:cxn modelId="{E5415E10-2B34-48B5-BB34-A2866A3FEE94}" type="presParOf" srcId="{052938E4-C00F-4FD7-BCF8-D85E001BD01B}" destId="{F6B23D1A-2F3C-4F62-A940-A457145B4B5F}" srcOrd="1" destOrd="0" presId="urn:microsoft.com/office/officeart/2005/8/layout/process4"/>
    <dgm:cxn modelId="{9DE827DD-6AFB-4ADA-A866-04FBA929F83C}" type="presParOf" srcId="{052938E4-C00F-4FD7-BCF8-D85E001BD01B}" destId="{A85270B8-94D5-4423-9CA5-DB9A92DC4EA8}" srcOrd="2" destOrd="0" presId="urn:microsoft.com/office/officeart/2005/8/layout/process4"/>
    <dgm:cxn modelId="{CB6B6904-8B80-4DBB-A85D-164240D3694C}" type="presParOf" srcId="{A85270B8-94D5-4423-9CA5-DB9A92DC4EA8}" destId="{6ED2A1ED-0C94-4003-8ACF-6380A294A266}" srcOrd="0" destOrd="0" presId="urn:microsoft.com/office/officeart/2005/8/layout/process4"/>
    <dgm:cxn modelId="{9E668C88-FD9A-41B6-8DB1-C5935AE44343}"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i="1" dirty="0" smtClean="0">
              <a:latin typeface="+mj-lt"/>
            </a:rPr>
            <a:t>THE PROCESS OF:  </a:t>
          </a:r>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custT="1"/>
      <dgm:spPr/>
      <dgm:t>
        <a:bodyPr/>
        <a:lstStyle/>
        <a:p>
          <a:r>
            <a:rPr lang="en-US" sz="1100" i="1" dirty="0" smtClean="0">
              <a:latin typeface="+mj-lt"/>
            </a:rPr>
            <a:t>THE PROCESS OF:  </a:t>
          </a:r>
          <a:r>
            <a:rPr lang="en-US" sz="1100" dirty="0" smtClean="0">
              <a:latin typeface="+mj-lt"/>
            </a:rPr>
            <a:t>Selecting Learning Outcomes for Target Setting </a:t>
          </a:r>
          <a:endParaRPr lang="en-US" sz="1100"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custT="1"/>
      <dgm:spPr/>
      <dgm:t>
        <a:bodyPr/>
        <a:lstStyle/>
        <a:p>
          <a:r>
            <a:rPr lang="en-US" sz="1100" i="1" dirty="0" smtClean="0">
              <a:latin typeface="+mj-lt"/>
            </a:rPr>
            <a:t>THE PROCESS OF</a:t>
          </a:r>
          <a:r>
            <a:rPr lang="en-US" sz="1100" dirty="0" smtClean="0">
              <a:latin typeface="+mj-lt"/>
            </a:rPr>
            <a:t>:  Procuring or Developing Assessments Using Quality Criteria</a:t>
          </a:r>
          <a:endParaRPr lang="en-US" sz="1100"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i="1" dirty="0" smtClean="0">
              <a:latin typeface="+mj-lt"/>
            </a:rPr>
            <a:t>THE PROCESS OF</a:t>
          </a:r>
          <a:r>
            <a:rPr lang="en-US" sz="2000" dirty="0" smtClean="0">
              <a:latin typeface="+mj-lt"/>
            </a:rPr>
            <a:t>:  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dgm:spPr/>
      <dgm:t>
        <a:bodyPr/>
        <a:lstStyle/>
        <a:p>
          <a:r>
            <a:rPr lang="en-US" i="1" dirty="0" smtClean="0">
              <a:latin typeface="+mj-lt"/>
            </a:rPr>
            <a:t>THE PROCESS OF</a:t>
          </a:r>
          <a:r>
            <a:rPr lang="en-US" dirty="0" smtClean="0">
              <a:latin typeface="+mj-lt"/>
            </a:rPr>
            <a:t>:  Setting Student Learning Targets </a:t>
          </a:r>
          <a:endParaRPr lang="en-US"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dgm:spPr/>
      <dgm:t>
        <a:bodyPr/>
        <a:lstStyle/>
        <a:p>
          <a:r>
            <a:rPr lang="en-US" i="1" dirty="0" smtClean="0">
              <a:latin typeface="+mj-lt"/>
            </a:rPr>
            <a:t>THE PROCESS OF</a:t>
          </a:r>
          <a:r>
            <a:rPr lang="en-US" dirty="0" smtClean="0">
              <a:latin typeface="+mj-lt"/>
            </a:rPr>
            <a:t>:  Setting Appropriate Success Criteria for Measurement  </a:t>
          </a:r>
          <a:endParaRPr lang="en-US"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i="1" dirty="0" smtClean="0">
              <a:latin typeface="+mj-lt"/>
            </a:rPr>
            <a:t>THE PROCESS OF:  </a:t>
          </a:r>
          <a:r>
            <a:rPr lang="en-US" sz="2000" dirty="0" smtClean="0">
              <a:latin typeface="+mj-lt"/>
            </a:rPr>
            <a:t>Assessing Quality, Attainment Level and Rigor of Student Learning Targets and Success Criteria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i="1" dirty="0" smtClean="0">
              <a:latin typeface="+mj-lt"/>
            </a:rPr>
            <a:t>THE PROCESS OF:  </a:t>
          </a:r>
          <a:r>
            <a:rPr lang="en-US" sz="2000" dirty="0" smtClean="0">
              <a:latin typeface="+mj-lt"/>
            </a:rPr>
            <a:t>Monitoring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506A609D-A576-4230-9AB1-F13EE46078EC}">
      <dgm:prSet custT="1"/>
      <dgm:spPr/>
      <dgm:t>
        <a:bodyPr/>
        <a:lstStyle/>
        <a:p>
          <a:r>
            <a:rPr lang="en-US" sz="2000" i="1" dirty="0" smtClean="0">
              <a:latin typeface="+mj-lt"/>
            </a:rPr>
            <a:t>THE PROCESS OF:  </a:t>
          </a:r>
          <a:r>
            <a:rPr lang="en-US" sz="2000" dirty="0" smtClean="0">
              <a:latin typeface="+mj-lt"/>
            </a:rPr>
            <a:t>Determining Attainment of Student Learning Targets and Success Criteria   </a:t>
          </a:r>
          <a:endParaRPr lang="en-US" sz="2000" dirty="0">
            <a:latin typeface="+mj-lt"/>
          </a:endParaRPr>
        </a:p>
      </dgm:t>
    </dgm:pt>
    <dgm:pt modelId="{BCE2317D-E5F3-4FD2-9378-70B01829ACF1}" type="parTrans" cxnId="{F52E78C7-9120-41DB-96D6-BC772C69FB66}">
      <dgm:prSet/>
      <dgm:spPr/>
      <dgm:t>
        <a:bodyPr/>
        <a:lstStyle/>
        <a:p>
          <a:endParaRPr lang="en-US"/>
        </a:p>
      </dgm:t>
    </dgm:pt>
    <dgm:pt modelId="{6F0A033D-DA56-4131-8FCC-2052B2EFCB50}" type="sibTrans" cxnId="{F52E78C7-9120-41DB-96D6-BC772C69FB66}">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C0D1DF5D-003F-4032-8557-CEA66BC89E80}" type="pres">
      <dgm:prSet presAssocID="{506A609D-A576-4230-9AB1-F13EE46078EC}" presName="boxAndChildren" presStyleCnt="0"/>
      <dgm:spPr/>
    </dgm:pt>
    <dgm:pt modelId="{CF106B8D-C476-4639-8358-F57C0085DC99}" type="pres">
      <dgm:prSet presAssocID="{506A609D-A576-4230-9AB1-F13EE46078EC}" presName="parentTextBox" presStyleLbl="node1" presStyleIdx="0" presStyleCnt="5"/>
      <dgm:spPr/>
      <dgm:t>
        <a:bodyPr/>
        <a:lstStyle/>
        <a:p>
          <a:endParaRPr lang="en-US"/>
        </a:p>
      </dgm:t>
    </dgm:pt>
    <dgm:pt modelId="{4AADD83A-6C1A-4DF4-B4FA-DC12B7EA302C}" type="pres">
      <dgm:prSet presAssocID="{27BBE75D-813C-4B10-856D-435190804295}" presName="sp" presStyleCnt="0"/>
      <dgm:spPr/>
    </dgm:pt>
    <dgm:pt modelId="{6454452A-AB76-4C6D-99E1-4EAF30FB907A}" type="pres">
      <dgm:prSet presAssocID="{06EE8FD0-5AF7-4199-B7C9-B1FF78EEEEF0}" presName="arrowAndChildren" presStyleCnt="0"/>
      <dgm:spPr/>
    </dgm:pt>
    <dgm:pt modelId="{2995E3D7-138B-4281-A29F-02DC0BDADA7E}" type="pres">
      <dgm:prSet presAssocID="{06EE8FD0-5AF7-4199-B7C9-B1FF78EEEEF0}" presName="parentTextArrow" presStyleLbl="node1" presStyleIdx="1" presStyleCnt="5"/>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2" presStyleCnt="5"/>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2" presStyleCnt="5"/>
      <dgm:spPr/>
      <dgm:t>
        <a:bodyPr/>
        <a:lstStyle/>
        <a:p>
          <a:endParaRPr lang="en-US"/>
        </a:p>
      </dgm:t>
    </dgm:pt>
    <dgm:pt modelId="{2E4275A3-CC88-4105-9710-61025E7FC416}" type="pres">
      <dgm:prSet presAssocID="{2D021482-8950-48B0-A315-8EC87E92BA40}" presName="arrow" presStyleLbl="node1" presStyleIdx="3" presStyleCnt="5"/>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3" presStyleCnt="5"/>
      <dgm:spPr/>
      <dgm:t>
        <a:bodyPr/>
        <a:lstStyle/>
        <a:p>
          <a:endParaRPr lang="en-US"/>
        </a:p>
      </dgm:t>
    </dgm:pt>
    <dgm:pt modelId="{F6B23D1A-2F3C-4F62-A940-A457145B4B5F}" type="pres">
      <dgm:prSet presAssocID="{1132046B-A836-414B-BC17-97437DE87EB1}" presName="arrow" presStyleLbl="node1" presStyleIdx="4" presStyleCnt="5"/>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2DD1DC0C-3538-4970-B8E7-550E4433DD57}" type="presOf" srcId="{1132046B-A836-414B-BC17-97437DE87EB1}" destId="{F6B23D1A-2F3C-4F62-A940-A457145B4B5F}" srcOrd="1" destOrd="0" presId="urn:microsoft.com/office/officeart/2005/8/layout/process4"/>
    <dgm:cxn modelId="{9C2F45C6-348A-429D-A8F6-6806006120DF}" type="presOf" srcId="{506A609D-A576-4230-9AB1-F13EE46078EC}" destId="{CF106B8D-C476-4639-8358-F57C0085DC99}" srcOrd="0" destOrd="0" presId="urn:microsoft.com/office/officeart/2005/8/layout/process4"/>
    <dgm:cxn modelId="{94540411-1AC0-4B1F-B7CD-D3ECEA60C2C4}" type="presOf" srcId="{1F35A620-7752-4F5C-9DF4-B017CE8C3F95}" destId="{0B4B23A7-EF6D-415F-9CF5-AF8A6A72FB00}" srcOrd="0" destOrd="0" presId="urn:microsoft.com/office/officeart/2005/8/layout/process4"/>
    <dgm:cxn modelId="{FAE9EE8C-5939-470F-AA1A-85DE3802A371}" type="presOf" srcId="{1132046B-A836-414B-BC17-97437DE87EB1}" destId="{938A69AB-3E36-4229-BCF3-2031110662A3}" srcOrd="0" destOrd="0" presId="urn:microsoft.com/office/officeart/2005/8/layout/process4"/>
    <dgm:cxn modelId="{3BDC1A8A-6977-4369-A51B-C33DB23ED3BD}" srcId="{1116798D-F3E6-4138-83A8-84784E4EF5AA}" destId="{632DF29D-4E0E-44E3-8693-04A7B3847846}" srcOrd="2" destOrd="0" parTransId="{0EDF604D-9154-48D4-A164-442939067062}" sibTransId="{F671C785-8B9D-4852-B956-66156E5C7CBA}"/>
    <dgm:cxn modelId="{CB8CC2D2-024A-4FA7-9690-5B26B06266FD}" srcId="{1116798D-F3E6-4138-83A8-84784E4EF5AA}" destId="{1132046B-A836-414B-BC17-97437DE87EB1}" srcOrd="0" destOrd="0" parTransId="{DD3ADB39-EF54-4597-8CE8-CE8E930677FB}" sibTransId="{A6FABFB7-7472-47B0-83AA-9A9D17D41C8B}"/>
    <dgm:cxn modelId="{0FA05F77-29E7-4647-850E-03366A069466}" type="presOf" srcId="{1116798D-F3E6-4138-83A8-84784E4EF5AA}" destId="{015DB7E9-0A19-4E22-BF76-16B59DA7C6BF}" srcOrd="0" destOrd="0" presId="urn:microsoft.com/office/officeart/2005/8/layout/process4"/>
    <dgm:cxn modelId="{2E8D881C-08A9-4D0A-B6C8-204EDB0C3BA1}" type="presOf" srcId="{2D021482-8950-48B0-A315-8EC87E92BA40}" destId="{6633AEDF-0B23-4411-9FB9-77E06BA14770}" srcOrd="0" destOrd="0" presId="urn:microsoft.com/office/officeart/2005/8/layout/process4"/>
    <dgm:cxn modelId="{C9AEA9F3-E690-4A6C-BDD6-667D30DBD433}" type="presOf" srcId="{2D021482-8950-48B0-A315-8EC87E92BA40}" destId="{2E4275A3-CC88-4105-9710-61025E7FC416}" srcOrd="1" destOrd="0" presId="urn:microsoft.com/office/officeart/2005/8/layout/process4"/>
    <dgm:cxn modelId="{1181D28D-9490-405A-89D9-BE42773AC3F2}" type="presOf" srcId="{06EE8FD0-5AF7-4199-B7C9-B1FF78EEEEF0}" destId="{2995E3D7-138B-4281-A29F-02DC0BDADA7E}"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9C462CB2-43F6-4F5A-9183-A5F067703018}" srcId="{1116798D-F3E6-4138-83A8-84784E4EF5AA}" destId="{2D021482-8950-48B0-A315-8EC87E92BA40}" srcOrd="1" destOrd="0" parTransId="{BCBC8779-FB3F-4643-999A-164F12B58612}" sibTransId="{D223817C-D15A-46A8-B0F6-50715585BA37}"/>
    <dgm:cxn modelId="{F52E78C7-9120-41DB-96D6-BC772C69FB66}" srcId="{1116798D-F3E6-4138-83A8-84784E4EF5AA}" destId="{506A609D-A576-4230-9AB1-F13EE46078EC}" srcOrd="4" destOrd="0" parTransId="{BCE2317D-E5F3-4FD2-9378-70B01829ACF1}" sibTransId="{6F0A033D-DA56-4131-8FCC-2052B2EFCB50}"/>
    <dgm:cxn modelId="{984CDE36-C9EC-4AAB-8392-A75F653C15D9}" type="presOf" srcId="{8E92DADE-C7FF-4942-B3D7-1FC60043EC95}" destId="{55217619-6819-4042-A5AC-981D9BBD3ADB}" srcOrd="0" destOrd="0" presId="urn:microsoft.com/office/officeart/2005/8/layout/process4"/>
    <dgm:cxn modelId="{222E735C-562B-4952-9208-52AA70440EF4}" srcId="{2D021482-8950-48B0-A315-8EC87E92BA40}" destId="{1F35A620-7752-4F5C-9DF4-B017CE8C3F95}" srcOrd="1" destOrd="0" parTransId="{45F4D634-EE43-46A6-B136-EE901204680E}" sibTransId="{52EFB020-81FF-4503-96D1-D79D86E60048}"/>
    <dgm:cxn modelId="{1FAD6F3C-697E-4205-AA7B-ACD67AC38850}" srcId="{1132046B-A836-414B-BC17-97437DE87EB1}" destId="{8047AF47-482A-4664-A2FA-5365C097D2AD}" srcOrd="1" destOrd="0" parTransId="{1F083136-0671-4D8B-AB08-829D3DDF4DC8}" sibTransId="{175AEC8C-2957-4A9E-BD62-2FA1BBAC3AA6}"/>
    <dgm:cxn modelId="{25503EFE-FCF8-4106-B7AD-2CDE35886B2E}" type="presOf" srcId="{360B42B5-9ABD-49C5-8D20-F0605D2DD2AB}" destId="{6ED2A1ED-0C94-4003-8ACF-6380A294A266}" srcOrd="0" destOrd="0" presId="urn:microsoft.com/office/officeart/2005/8/layout/process4"/>
    <dgm:cxn modelId="{6A8B4FF6-06F4-457C-9539-9BB059D4D23B}" type="presOf" srcId="{632DF29D-4E0E-44E3-8693-04A7B3847846}" destId="{D447FB44-221E-40BB-9B3B-1A3C6682892D}" srcOrd="0" destOrd="0" presId="urn:microsoft.com/office/officeart/2005/8/layout/process4"/>
    <dgm:cxn modelId="{E4256EF0-8322-4890-9213-98A32C83CE4A}" type="presOf" srcId="{8047AF47-482A-4664-A2FA-5365C097D2AD}" destId="{B08492C8-3173-4ED7-A66A-88CFD7729412}" srcOrd="0" destOrd="0" presId="urn:microsoft.com/office/officeart/2005/8/layout/process4"/>
    <dgm:cxn modelId="{1EAFCFBB-1FC0-4DE8-B23F-4B06CD24BA11}" srcId="{2D021482-8950-48B0-A315-8EC87E92BA40}" destId="{8E92DADE-C7FF-4942-B3D7-1FC60043EC95}" srcOrd="0" destOrd="0" parTransId="{73F1C4F3-24D0-45D3-824A-EB5E9DFC7333}" sibTransId="{8B9A3FF1-4CC8-4DD2-B51B-62BB422597AA}"/>
    <dgm:cxn modelId="{06263C4E-73FA-43DC-994D-3BF3770BFF1D}" srcId="{1132046B-A836-414B-BC17-97437DE87EB1}" destId="{360B42B5-9ABD-49C5-8D20-F0605D2DD2AB}" srcOrd="0" destOrd="0" parTransId="{EF92AA3B-ACBD-48E0-8FE1-709449464449}" sibTransId="{C5BB15BC-88E9-4BF4-8533-0A7A5B8DA91C}"/>
    <dgm:cxn modelId="{1704848E-CD88-409A-82C7-79F18E514C35}" type="presParOf" srcId="{015DB7E9-0A19-4E22-BF76-16B59DA7C6BF}" destId="{C0D1DF5D-003F-4032-8557-CEA66BC89E80}" srcOrd="0" destOrd="0" presId="urn:microsoft.com/office/officeart/2005/8/layout/process4"/>
    <dgm:cxn modelId="{DACEFF13-52F9-47A9-9ED4-223A4322EC13}" type="presParOf" srcId="{C0D1DF5D-003F-4032-8557-CEA66BC89E80}" destId="{CF106B8D-C476-4639-8358-F57C0085DC99}" srcOrd="0" destOrd="0" presId="urn:microsoft.com/office/officeart/2005/8/layout/process4"/>
    <dgm:cxn modelId="{4D98DA67-FF0B-43BA-A3DB-EF9B29B7E1A9}" type="presParOf" srcId="{015DB7E9-0A19-4E22-BF76-16B59DA7C6BF}" destId="{4AADD83A-6C1A-4DF4-B4FA-DC12B7EA302C}" srcOrd="1" destOrd="0" presId="urn:microsoft.com/office/officeart/2005/8/layout/process4"/>
    <dgm:cxn modelId="{A7AB6E8E-68B9-4CA4-B64C-E9E4254D9741}" type="presParOf" srcId="{015DB7E9-0A19-4E22-BF76-16B59DA7C6BF}" destId="{6454452A-AB76-4C6D-99E1-4EAF30FB907A}" srcOrd="2" destOrd="0" presId="urn:microsoft.com/office/officeart/2005/8/layout/process4"/>
    <dgm:cxn modelId="{90E1AAB2-A154-4D3F-A908-8671758C5AC0}" type="presParOf" srcId="{6454452A-AB76-4C6D-99E1-4EAF30FB907A}" destId="{2995E3D7-138B-4281-A29F-02DC0BDADA7E}" srcOrd="0" destOrd="0" presId="urn:microsoft.com/office/officeart/2005/8/layout/process4"/>
    <dgm:cxn modelId="{AFA2AC7E-AE6F-48F9-925F-C5D5DC1BD820}" type="presParOf" srcId="{015DB7E9-0A19-4E22-BF76-16B59DA7C6BF}" destId="{E3ECE446-1F1D-40A4-B23E-D6E8E337A474}" srcOrd="3" destOrd="0" presId="urn:microsoft.com/office/officeart/2005/8/layout/process4"/>
    <dgm:cxn modelId="{F90F882C-D049-4232-AABD-A13B32BCD5C2}" type="presParOf" srcId="{015DB7E9-0A19-4E22-BF76-16B59DA7C6BF}" destId="{AA0DE31A-A07C-4F92-917D-054264E3A358}" srcOrd="4" destOrd="0" presId="urn:microsoft.com/office/officeart/2005/8/layout/process4"/>
    <dgm:cxn modelId="{A37F5D6B-9C53-4B9F-9F41-E3015E11D3FE}" type="presParOf" srcId="{AA0DE31A-A07C-4F92-917D-054264E3A358}" destId="{D447FB44-221E-40BB-9B3B-1A3C6682892D}" srcOrd="0" destOrd="0" presId="urn:microsoft.com/office/officeart/2005/8/layout/process4"/>
    <dgm:cxn modelId="{5C1162A8-60E2-4F08-998C-8E1127D0A754}" type="presParOf" srcId="{015DB7E9-0A19-4E22-BF76-16B59DA7C6BF}" destId="{93DC9CD7-62F9-49AB-B384-CE68477EE791}" srcOrd="5" destOrd="0" presId="urn:microsoft.com/office/officeart/2005/8/layout/process4"/>
    <dgm:cxn modelId="{D16E4856-6676-4F2A-9523-25A1D472CB1C}" type="presParOf" srcId="{015DB7E9-0A19-4E22-BF76-16B59DA7C6BF}" destId="{85CBBA92-90EE-46E0-AB3B-A4A7063DDC2D}" srcOrd="6" destOrd="0" presId="urn:microsoft.com/office/officeart/2005/8/layout/process4"/>
    <dgm:cxn modelId="{1750811C-27B8-4610-A328-8E34B8B2DB2A}" type="presParOf" srcId="{85CBBA92-90EE-46E0-AB3B-A4A7063DDC2D}" destId="{6633AEDF-0B23-4411-9FB9-77E06BA14770}" srcOrd="0" destOrd="0" presId="urn:microsoft.com/office/officeart/2005/8/layout/process4"/>
    <dgm:cxn modelId="{4056DB95-4BB0-42AF-A041-7D46868AFA68}" type="presParOf" srcId="{85CBBA92-90EE-46E0-AB3B-A4A7063DDC2D}" destId="{2E4275A3-CC88-4105-9710-61025E7FC416}" srcOrd="1" destOrd="0" presId="urn:microsoft.com/office/officeart/2005/8/layout/process4"/>
    <dgm:cxn modelId="{D85C760D-F490-4E32-A9E9-FD79BA23A008}" type="presParOf" srcId="{85CBBA92-90EE-46E0-AB3B-A4A7063DDC2D}" destId="{D6D99EC8-634B-4C69-899C-5FD24F41A81F}" srcOrd="2" destOrd="0" presId="urn:microsoft.com/office/officeart/2005/8/layout/process4"/>
    <dgm:cxn modelId="{96FE059F-0C6C-4D1E-A04D-26B50FD6A870}" type="presParOf" srcId="{D6D99EC8-634B-4C69-899C-5FD24F41A81F}" destId="{55217619-6819-4042-A5AC-981D9BBD3ADB}" srcOrd="0" destOrd="0" presId="urn:microsoft.com/office/officeart/2005/8/layout/process4"/>
    <dgm:cxn modelId="{B005440D-5F9A-4A19-8A6E-782CBC974B42}" type="presParOf" srcId="{D6D99EC8-634B-4C69-899C-5FD24F41A81F}" destId="{0B4B23A7-EF6D-415F-9CF5-AF8A6A72FB00}" srcOrd="1" destOrd="0" presId="urn:microsoft.com/office/officeart/2005/8/layout/process4"/>
    <dgm:cxn modelId="{6A47CD79-2EB3-471F-82B2-E32D4C74ED76}" type="presParOf" srcId="{015DB7E9-0A19-4E22-BF76-16B59DA7C6BF}" destId="{7B457050-320D-43E4-AC3D-9A7BA5522367}" srcOrd="7" destOrd="0" presId="urn:microsoft.com/office/officeart/2005/8/layout/process4"/>
    <dgm:cxn modelId="{FE4C6B6A-55D7-4B17-8846-264C1762EE1E}" type="presParOf" srcId="{015DB7E9-0A19-4E22-BF76-16B59DA7C6BF}" destId="{052938E4-C00F-4FD7-BCF8-D85E001BD01B}" srcOrd="8" destOrd="0" presId="urn:microsoft.com/office/officeart/2005/8/layout/process4"/>
    <dgm:cxn modelId="{06E5105C-C2BF-4CFA-8113-4A0DD86E8544}" type="presParOf" srcId="{052938E4-C00F-4FD7-BCF8-D85E001BD01B}" destId="{938A69AB-3E36-4229-BCF3-2031110662A3}" srcOrd="0" destOrd="0" presId="urn:microsoft.com/office/officeart/2005/8/layout/process4"/>
    <dgm:cxn modelId="{4B7B00FC-F9CF-4FEB-A274-65E8EC957B98}" type="presParOf" srcId="{052938E4-C00F-4FD7-BCF8-D85E001BD01B}" destId="{F6B23D1A-2F3C-4F62-A940-A457145B4B5F}" srcOrd="1" destOrd="0" presId="urn:microsoft.com/office/officeart/2005/8/layout/process4"/>
    <dgm:cxn modelId="{5CDEBC00-E696-4316-A7E5-4904870C3962}" type="presParOf" srcId="{052938E4-C00F-4FD7-BCF8-D85E001BD01B}" destId="{A85270B8-94D5-4423-9CA5-DB9A92DC4EA8}" srcOrd="2" destOrd="0" presId="urn:microsoft.com/office/officeart/2005/8/layout/process4"/>
    <dgm:cxn modelId="{2C7533E6-24A2-4458-8B72-70B37A96449C}" type="presParOf" srcId="{A85270B8-94D5-4423-9CA5-DB9A92DC4EA8}" destId="{6ED2A1ED-0C94-4003-8ACF-6380A294A266}" srcOrd="0" destOrd="0" presId="urn:microsoft.com/office/officeart/2005/8/layout/process4"/>
    <dgm:cxn modelId="{9675EE51-26D5-42DA-B8DC-81097E2921C3}"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i="1" dirty="0" smtClean="0">
              <a:latin typeface="+mj-lt"/>
            </a:rPr>
            <a:t>THE PROCESS OF:  </a:t>
          </a:r>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custT="1"/>
      <dgm:spPr/>
      <dgm:t>
        <a:bodyPr/>
        <a:lstStyle/>
        <a:p>
          <a:r>
            <a:rPr lang="en-US" sz="1100" i="1" dirty="0" smtClean="0">
              <a:latin typeface="+mj-lt"/>
            </a:rPr>
            <a:t>THE PROCESS OF:  </a:t>
          </a:r>
          <a:r>
            <a:rPr lang="en-US" sz="1100" dirty="0" smtClean="0">
              <a:latin typeface="+mj-lt"/>
            </a:rPr>
            <a:t>Selecting Learning Outcomes for Target Setting </a:t>
          </a:r>
          <a:endParaRPr lang="en-US" sz="1100"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custT="1"/>
      <dgm:spPr/>
      <dgm:t>
        <a:bodyPr/>
        <a:lstStyle/>
        <a:p>
          <a:r>
            <a:rPr lang="en-US" sz="1100" i="1" dirty="0" smtClean="0">
              <a:latin typeface="+mj-lt"/>
            </a:rPr>
            <a:t>THE PROCESS OF</a:t>
          </a:r>
          <a:r>
            <a:rPr lang="en-US" sz="1100" dirty="0" smtClean="0">
              <a:latin typeface="+mj-lt"/>
            </a:rPr>
            <a:t>:  Procuring or Developing Assessments Using Quality Criteria</a:t>
          </a:r>
          <a:endParaRPr lang="en-US" sz="1100"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i="1" dirty="0" smtClean="0">
              <a:latin typeface="+mj-lt"/>
            </a:rPr>
            <a:t>THE PROCESS OF</a:t>
          </a:r>
          <a:r>
            <a:rPr lang="en-US" sz="2000" dirty="0" smtClean="0">
              <a:latin typeface="+mj-lt"/>
            </a:rPr>
            <a:t>:  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dgm:spPr/>
      <dgm:t>
        <a:bodyPr/>
        <a:lstStyle/>
        <a:p>
          <a:r>
            <a:rPr lang="en-US" i="1" dirty="0" smtClean="0">
              <a:latin typeface="+mj-lt"/>
            </a:rPr>
            <a:t>THE PROCESS OF</a:t>
          </a:r>
          <a:r>
            <a:rPr lang="en-US" dirty="0" smtClean="0">
              <a:latin typeface="+mj-lt"/>
            </a:rPr>
            <a:t>:  Setting Student Learning Targets </a:t>
          </a:r>
          <a:endParaRPr lang="en-US"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dgm:spPr/>
      <dgm:t>
        <a:bodyPr/>
        <a:lstStyle/>
        <a:p>
          <a:r>
            <a:rPr lang="en-US" i="1" dirty="0" smtClean="0">
              <a:latin typeface="+mj-lt"/>
            </a:rPr>
            <a:t>THE PROCESS OF</a:t>
          </a:r>
          <a:r>
            <a:rPr lang="en-US" dirty="0" smtClean="0">
              <a:latin typeface="+mj-lt"/>
            </a:rPr>
            <a:t>:  Setting Appropriate Success Criteria for Measurement  </a:t>
          </a:r>
          <a:endParaRPr lang="en-US"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i="1" dirty="0" smtClean="0">
              <a:latin typeface="+mj-lt"/>
            </a:rPr>
            <a:t>THE PROCESS OF:  </a:t>
          </a:r>
          <a:r>
            <a:rPr lang="en-US" sz="2000" dirty="0" smtClean="0">
              <a:latin typeface="+mj-lt"/>
            </a:rPr>
            <a:t>Assessing Quality, Attainment Level and Rigor of Student Learning Targets and Success Criteria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i="1" dirty="0" smtClean="0">
              <a:latin typeface="+mj-lt"/>
            </a:rPr>
            <a:t>THE PROCESS OF:  </a:t>
          </a:r>
          <a:r>
            <a:rPr lang="en-US" sz="2000" dirty="0" smtClean="0">
              <a:latin typeface="+mj-lt"/>
            </a:rPr>
            <a:t>Monitoring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506A609D-A576-4230-9AB1-F13EE46078EC}">
      <dgm:prSet custT="1"/>
      <dgm:spPr/>
      <dgm:t>
        <a:bodyPr/>
        <a:lstStyle/>
        <a:p>
          <a:r>
            <a:rPr lang="en-US" sz="2000" i="1" dirty="0" smtClean="0">
              <a:latin typeface="+mj-lt"/>
            </a:rPr>
            <a:t>THE PROCESS OF:  </a:t>
          </a:r>
          <a:r>
            <a:rPr lang="en-US" sz="2000" dirty="0" smtClean="0">
              <a:latin typeface="+mj-lt"/>
            </a:rPr>
            <a:t>Determining Attainment of Student Learning Targets and Success Criteria   </a:t>
          </a:r>
          <a:endParaRPr lang="en-US" sz="2000" dirty="0">
            <a:latin typeface="+mj-lt"/>
          </a:endParaRPr>
        </a:p>
      </dgm:t>
    </dgm:pt>
    <dgm:pt modelId="{BCE2317D-E5F3-4FD2-9378-70B01829ACF1}" type="parTrans" cxnId="{F52E78C7-9120-41DB-96D6-BC772C69FB66}">
      <dgm:prSet/>
      <dgm:spPr/>
      <dgm:t>
        <a:bodyPr/>
        <a:lstStyle/>
        <a:p>
          <a:endParaRPr lang="en-US"/>
        </a:p>
      </dgm:t>
    </dgm:pt>
    <dgm:pt modelId="{6F0A033D-DA56-4131-8FCC-2052B2EFCB50}" type="sibTrans" cxnId="{F52E78C7-9120-41DB-96D6-BC772C69FB66}">
      <dgm:prSet/>
      <dgm:spPr/>
      <dgm:t>
        <a:bodyPr/>
        <a:lstStyle/>
        <a:p>
          <a:endParaRPr lang="en-US"/>
        </a:p>
      </dgm:t>
    </dgm:pt>
    <dgm:pt modelId="{00928958-F827-40E3-8D9B-E9EE11E9CB9C}">
      <dgm:prSet custT="1"/>
      <dgm:spPr/>
      <dgm:t>
        <a:bodyPr/>
        <a:lstStyle/>
        <a:p>
          <a:r>
            <a:rPr lang="en-US" sz="2000" i="1" dirty="0" smtClean="0">
              <a:latin typeface="+mj-lt"/>
            </a:rPr>
            <a:t>THE PROCESS OF:  </a:t>
          </a:r>
          <a:r>
            <a:rPr lang="en-US" sz="2000" dirty="0" smtClean="0">
              <a:latin typeface="+mj-lt"/>
            </a:rPr>
            <a:t>Reflecting and Refining Student Learning Objective Process   </a:t>
          </a:r>
          <a:endParaRPr lang="en-US" sz="2000" dirty="0"/>
        </a:p>
      </dgm:t>
    </dgm:pt>
    <dgm:pt modelId="{141B0841-9EEB-4AB3-BF84-A8CF15ECCD82}" type="parTrans" cxnId="{C51B0038-B24C-46EA-81B7-E02203558BF2}">
      <dgm:prSet/>
      <dgm:spPr/>
      <dgm:t>
        <a:bodyPr/>
        <a:lstStyle/>
        <a:p>
          <a:endParaRPr lang="en-US"/>
        </a:p>
      </dgm:t>
    </dgm:pt>
    <dgm:pt modelId="{64618E86-F116-4DE6-B20C-BF4FCD81F9D0}" type="sibTrans" cxnId="{C51B0038-B24C-46EA-81B7-E02203558BF2}">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187249AB-192F-432A-B08F-61CAC604C5DA}" type="pres">
      <dgm:prSet presAssocID="{00928958-F827-40E3-8D9B-E9EE11E9CB9C}" presName="boxAndChildren" presStyleCnt="0"/>
      <dgm:spPr/>
    </dgm:pt>
    <dgm:pt modelId="{B7C37F67-246A-423B-821B-9308CE9D19EA}" type="pres">
      <dgm:prSet presAssocID="{00928958-F827-40E3-8D9B-E9EE11E9CB9C}" presName="parentTextBox" presStyleLbl="node1" presStyleIdx="0" presStyleCnt="6"/>
      <dgm:spPr/>
      <dgm:t>
        <a:bodyPr/>
        <a:lstStyle/>
        <a:p>
          <a:endParaRPr lang="en-US"/>
        </a:p>
      </dgm:t>
    </dgm:pt>
    <dgm:pt modelId="{FDEBB601-5B00-48D8-B201-E961F87ABEE1}" type="pres">
      <dgm:prSet presAssocID="{6F0A033D-DA56-4131-8FCC-2052B2EFCB50}" presName="sp" presStyleCnt="0"/>
      <dgm:spPr/>
    </dgm:pt>
    <dgm:pt modelId="{0E092FDC-256F-4BED-97FC-FFB03A6E8A46}" type="pres">
      <dgm:prSet presAssocID="{506A609D-A576-4230-9AB1-F13EE46078EC}" presName="arrowAndChildren" presStyleCnt="0"/>
      <dgm:spPr/>
    </dgm:pt>
    <dgm:pt modelId="{F4AF56B3-44E8-4293-808E-5BF987A17FD2}" type="pres">
      <dgm:prSet presAssocID="{506A609D-A576-4230-9AB1-F13EE46078EC}" presName="parentTextArrow" presStyleLbl="node1" presStyleIdx="1" presStyleCnt="6"/>
      <dgm:spPr/>
      <dgm:t>
        <a:bodyPr/>
        <a:lstStyle/>
        <a:p>
          <a:endParaRPr lang="en-US"/>
        </a:p>
      </dgm:t>
    </dgm:pt>
    <dgm:pt modelId="{4AADD83A-6C1A-4DF4-B4FA-DC12B7EA302C}" type="pres">
      <dgm:prSet presAssocID="{27BBE75D-813C-4B10-856D-435190804295}" presName="sp" presStyleCnt="0"/>
      <dgm:spPr/>
    </dgm:pt>
    <dgm:pt modelId="{6454452A-AB76-4C6D-99E1-4EAF30FB907A}" type="pres">
      <dgm:prSet presAssocID="{06EE8FD0-5AF7-4199-B7C9-B1FF78EEEEF0}" presName="arrowAndChildren" presStyleCnt="0"/>
      <dgm:spPr/>
    </dgm:pt>
    <dgm:pt modelId="{2995E3D7-138B-4281-A29F-02DC0BDADA7E}" type="pres">
      <dgm:prSet presAssocID="{06EE8FD0-5AF7-4199-B7C9-B1FF78EEEEF0}" presName="parentTextArrow" presStyleLbl="node1" presStyleIdx="2" presStyleCnt="6"/>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3" presStyleCnt="6"/>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3" presStyleCnt="6"/>
      <dgm:spPr/>
      <dgm:t>
        <a:bodyPr/>
        <a:lstStyle/>
        <a:p>
          <a:endParaRPr lang="en-US"/>
        </a:p>
      </dgm:t>
    </dgm:pt>
    <dgm:pt modelId="{2E4275A3-CC88-4105-9710-61025E7FC416}" type="pres">
      <dgm:prSet presAssocID="{2D021482-8950-48B0-A315-8EC87E92BA40}" presName="arrow" presStyleLbl="node1" presStyleIdx="4" presStyleCnt="6"/>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4" presStyleCnt="6"/>
      <dgm:spPr/>
      <dgm:t>
        <a:bodyPr/>
        <a:lstStyle/>
        <a:p>
          <a:endParaRPr lang="en-US"/>
        </a:p>
      </dgm:t>
    </dgm:pt>
    <dgm:pt modelId="{F6B23D1A-2F3C-4F62-A940-A457145B4B5F}" type="pres">
      <dgm:prSet presAssocID="{1132046B-A836-414B-BC17-97437DE87EB1}" presName="arrow" presStyleLbl="node1" presStyleIdx="5" presStyleCnt="6"/>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222E735C-562B-4952-9208-52AA70440EF4}" srcId="{2D021482-8950-48B0-A315-8EC87E92BA40}" destId="{1F35A620-7752-4F5C-9DF4-B017CE8C3F95}" srcOrd="1" destOrd="0" parTransId="{45F4D634-EE43-46A6-B136-EE901204680E}" sibTransId="{52EFB020-81FF-4503-96D1-D79D86E60048}"/>
    <dgm:cxn modelId="{06263C4E-73FA-43DC-994D-3BF3770BFF1D}" srcId="{1132046B-A836-414B-BC17-97437DE87EB1}" destId="{360B42B5-9ABD-49C5-8D20-F0605D2DD2AB}" srcOrd="0" destOrd="0" parTransId="{EF92AA3B-ACBD-48E0-8FE1-709449464449}" sibTransId="{C5BB15BC-88E9-4BF4-8533-0A7A5B8DA91C}"/>
    <dgm:cxn modelId="{9C462CB2-43F6-4F5A-9183-A5F067703018}" srcId="{1116798D-F3E6-4138-83A8-84784E4EF5AA}" destId="{2D021482-8950-48B0-A315-8EC87E92BA40}" srcOrd="1" destOrd="0" parTransId="{BCBC8779-FB3F-4643-999A-164F12B58612}" sibTransId="{D223817C-D15A-46A8-B0F6-50715585BA37}"/>
    <dgm:cxn modelId="{9B01FDF6-168A-48C6-A99C-ACD55DD14BDE}" type="presOf" srcId="{8047AF47-482A-4664-A2FA-5365C097D2AD}" destId="{B08492C8-3173-4ED7-A66A-88CFD7729412}" srcOrd="0" destOrd="0" presId="urn:microsoft.com/office/officeart/2005/8/layout/process4"/>
    <dgm:cxn modelId="{CB8CC2D2-024A-4FA7-9690-5B26B06266FD}" srcId="{1116798D-F3E6-4138-83A8-84784E4EF5AA}" destId="{1132046B-A836-414B-BC17-97437DE87EB1}" srcOrd="0" destOrd="0" parTransId="{DD3ADB39-EF54-4597-8CE8-CE8E930677FB}" sibTransId="{A6FABFB7-7472-47B0-83AA-9A9D17D41C8B}"/>
    <dgm:cxn modelId="{83BDBC73-F4E6-46D8-9F6F-507FAD2EC20F}" type="presOf" srcId="{1132046B-A836-414B-BC17-97437DE87EB1}" destId="{F6B23D1A-2F3C-4F62-A940-A457145B4B5F}" srcOrd="1" destOrd="0" presId="urn:microsoft.com/office/officeart/2005/8/layout/process4"/>
    <dgm:cxn modelId="{10332328-0C20-4A0B-B4DF-C866DD98590C}" type="presOf" srcId="{360B42B5-9ABD-49C5-8D20-F0605D2DD2AB}" destId="{6ED2A1ED-0C94-4003-8ACF-6380A294A266}" srcOrd="0" destOrd="0" presId="urn:microsoft.com/office/officeart/2005/8/layout/process4"/>
    <dgm:cxn modelId="{F52E78C7-9120-41DB-96D6-BC772C69FB66}" srcId="{1116798D-F3E6-4138-83A8-84784E4EF5AA}" destId="{506A609D-A576-4230-9AB1-F13EE46078EC}" srcOrd="4" destOrd="0" parTransId="{BCE2317D-E5F3-4FD2-9378-70B01829ACF1}" sibTransId="{6F0A033D-DA56-4131-8FCC-2052B2EFCB50}"/>
    <dgm:cxn modelId="{C51B0038-B24C-46EA-81B7-E02203558BF2}" srcId="{1116798D-F3E6-4138-83A8-84784E4EF5AA}" destId="{00928958-F827-40E3-8D9B-E9EE11E9CB9C}" srcOrd="5" destOrd="0" parTransId="{141B0841-9EEB-4AB3-BF84-A8CF15ECCD82}" sibTransId="{64618E86-F116-4DE6-B20C-BF4FCD81F9D0}"/>
    <dgm:cxn modelId="{F321BFC8-2579-4668-A145-9946B36B43E0}" type="presOf" srcId="{8E92DADE-C7FF-4942-B3D7-1FC60043EC95}" destId="{55217619-6819-4042-A5AC-981D9BBD3ADB}"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027A772C-71D8-4E5C-AAFF-BDED55F9E4B3}" type="presOf" srcId="{06EE8FD0-5AF7-4199-B7C9-B1FF78EEEEF0}" destId="{2995E3D7-138B-4281-A29F-02DC0BDADA7E}" srcOrd="0" destOrd="0" presId="urn:microsoft.com/office/officeart/2005/8/layout/process4"/>
    <dgm:cxn modelId="{B3FAE706-2045-4EF2-9BA9-3114A161DC43}" type="presOf" srcId="{1116798D-F3E6-4138-83A8-84784E4EF5AA}" destId="{015DB7E9-0A19-4E22-BF76-16B59DA7C6BF}" srcOrd="0" destOrd="0" presId="urn:microsoft.com/office/officeart/2005/8/layout/process4"/>
    <dgm:cxn modelId="{1FAD6F3C-697E-4205-AA7B-ACD67AC38850}" srcId="{1132046B-A836-414B-BC17-97437DE87EB1}" destId="{8047AF47-482A-4664-A2FA-5365C097D2AD}" srcOrd="1" destOrd="0" parTransId="{1F083136-0671-4D8B-AB08-829D3DDF4DC8}" sibTransId="{175AEC8C-2957-4A9E-BD62-2FA1BBAC3AA6}"/>
    <dgm:cxn modelId="{1EAFCFBB-1FC0-4DE8-B23F-4B06CD24BA11}" srcId="{2D021482-8950-48B0-A315-8EC87E92BA40}" destId="{8E92DADE-C7FF-4942-B3D7-1FC60043EC95}" srcOrd="0" destOrd="0" parTransId="{73F1C4F3-24D0-45D3-824A-EB5E9DFC7333}" sibTransId="{8B9A3FF1-4CC8-4DD2-B51B-62BB422597AA}"/>
    <dgm:cxn modelId="{180A2249-D683-4D72-B843-02393D0F2BBE}" type="presOf" srcId="{632DF29D-4E0E-44E3-8693-04A7B3847846}" destId="{D447FB44-221E-40BB-9B3B-1A3C6682892D}" srcOrd="0" destOrd="0" presId="urn:microsoft.com/office/officeart/2005/8/layout/process4"/>
    <dgm:cxn modelId="{7459CF84-75D4-4FF4-A242-40762396FCEB}" type="presOf" srcId="{1F35A620-7752-4F5C-9DF4-B017CE8C3F95}" destId="{0B4B23A7-EF6D-415F-9CF5-AF8A6A72FB00}" srcOrd="0" destOrd="0" presId="urn:microsoft.com/office/officeart/2005/8/layout/process4"/>
    <dgm:cxn modelId="{1B412E6E-EEB8-4EBD-B583-C56D93BE71F3}" type="presOf" srcId="{506A609D-A576-4230-9AB1-F13EE46078EC}" destId="{F4AF56B3-44E8-4293-808E-5BF987A17FD2}" srcOrd="0" destOrd="0" presId="urn:microsoft.com/office/officeart/2005/8/layout/process4"/>
    <dgm:cxn modelId="{6605B83B-D8F4-4C64-A478-DE1700CF07A8}" type="presOf" srcId="{00928958-F827-40E3-8D9B-E9EE11E9CB9C}" destId="{B7C37F67-246A-423B-821B-9308CE9D19EA}" srcOrd="0" destOrd="0" presId="urn:microsoft.com/office/officeart/2005/8/layout/process4"/>
    <dgm:cxn modelId="{CDDC5BEB-9BD0-4828-934F-1600B3A90A01}" type="presOf" srcId="{1132046B-A836-414B-BC17-97437DE87EB1}" destId="{938A69AB-3E36-4229-BCF3-2031110662A3}" srcOrd="0" destOrd="0" presId="urn:microsoft.com/office/officeart/2005/8/layout/process4"/>
    <dgm:cxn modelId="{3BDC1A8A-6977-4369-A51B-C33DB23ED3BD}" srcId="{1116798D-F3E6-4138-83A8-84784E4EF5AA}" destId="{632DF29D-4E0E-44E3-8693-04A7B3847846}" srcOrd="2" destOrd="0" parTransId="{0EDF604D-9154-48D4-A164-442939067062}" sibTransId="{F671C785-8B9D-4852-B956-66156E5C7CBA}"/>
    <dgm:cxn modelId="{B4B463C6-DDAA-4D1B-87CD-F2296249C442}" type="presOf" srcId="{2D021482-8950-48B0-A315-8EC87E92BA40}" destId="{6633AEDF-0B23-4411-9FB9-77E06BA14770}" srcOrd="0" destOrd="0" presId="urn:microsoft.com/office/officeart/2005/8/layout/process4"/>
    <dgm:cxn modelId="{4A134093-A4EF-4CA7-A4B3-334781C05A47}" type="presOf" srcId="{2D021482-8950-48B0-A315-8EC87E92BA40}" destId="{2E4275A3-CC88-4105-9710-61025E7FC416}" srcOrd="1" destOrd="0" presId="urn:microsoft.com/office/officeart/2005/8/layout/process4"/>
    <dgm:cxn modelId="{4B4A80F1-B157-4DC1-9676-844D7223296B}" type="presParOf" srcId="{015DB7E9-0A19-4E22-BF76-16B59DA7C6BF}" destId="{187249AB-192F-432A-B08F-61CAC604C5DA}" srcOrd="0" destOrd="0" presId="urn:microsoft.com/office/officeart/2005/8/layout/process4"/>
    <dgm:cxn modelId="{7D8D657A-BFF5-47D3-BA61-46B58F119E20}" type="presParOf" srcId="{187249AB-192F-432A-B08F-61CAC604C5DA}" destId="{B7C37F67-246A-423B-821B-9308CE9D19EA}" srcOrd="0" destOrd="0" presId="urn:microsoft.com/office/officeart/2005/8/layout/process4"/>
    <dgm:cxn modelId="{A62C5DAA-6C81-4E27-9BB8-A194EE98C125}" type="presParOf" srcId="{015DB7E9-0A19-4E22-BF76-16B59DA7C6BF}" destId="{FDEBB601-5B00-48D8-B201-E961F87ABEE1}" srcOrd="1" destOrd="0" presId="urn:microsoft.com/office/officeart/2005/8/layout/process4"/>
    <dgm:cxn modelId="{1E71E27D-964F-4BF2-9088-B3B967F83E12}" type="presParOf" srcId="{015DB7E9-0A19-4E22-BF76-16B59DA7C6BF}" destId="{0E092FDC-256F-4BED-97FC-FFB03A6E8A46}" srcOrd="2" destOrd="0" presId="urn:microsoft.com/office/officeart/2005/8/layout/process4"/>
    <dgm:cxn modelId="{9AED6ED9-2135-4D01-AFA7-A6A6755884B4}" type="presParOf" srcId="{0E092FDC-256F-4BED-97FC-FFB03A6E8A46}" destId="{F4AF56B3-44E8-4293-808E-5BF987A17FD2}" srcOrd="0" destOrd="0" presId="urn:microsoft.com/office/officeart/2005/8/layout/process4"/>
    <dgm:cxn modelId="{78022ABE-55CA-4826-8B92-E78965E01D0D}" type="presParOf" srcId="{015DB7E9-0A19-4E22-BF76-16B59DA7C6BF}" destId="{4AADD83A-6C1A-4DF4-B4FA-DC12B7EA302C}" srcOrd="3" destOrd="0" presId="urn:microsoft.com/office/officeart/2005/8/layout/process4"/>
    <dgm:cxn modelId="{1730DC1C-8CA8-4EE0-9785-54621ABB4FA4}" type="presParOf" srcId="{015DB7E9-0A19-4E22-BF76-16B59DA7C6BF}" destId="{6454452A-AB76-4C6D-99E1-4EAF30FB907A}" srcOrd="4" destOrd="0" presId="urn:microsoft.com/office/officeart/2005/8/layout/process4"/>
    <dgm:cxn modelId="{D6DF1127-A447-4076-A537-89C630F19D41}" type="presParOf" srcId="{6454452A-AB76-4C6D-99E1-4EAF30FB907A}" destId="{2995E3D7-138B-4281-A29F-02DC0BDADA7E}" srcOrd="0" destOrd="0" presId="urn:microsoft.com/office/officeart/2005/8/layout/process4"/>
    <dgm:cxn modelId="{D3E00FA2-A98D-45A8-AD5C-0B1DC7A2B0BE}" type="presParOf" srcId="{015DB7E9-0A19-4E22-BF76-16B59DA7C6BF}" destId="{E3ECE446-1F1D-40A4-B23E-D6E8E337A474}" srcOrd="5" destOrd="0" presId="urn:microsoft.com/office/officeart/2005/8/layout/process4"/>
    <dgm:cxn modelId="{73757259-AC46-4327-8F28-BA49CB402C2F}" type="presParOf" srcId="{015DB7E9-0A19-4E22-BF76-16B59DA7C6BF}" destId="{AA0DE31A-A07C-4F92-917D-054264E3A358}" srcOrd="6" destOrd="0" presId="urn:microsoft.com/office/officeart/2005/8/layout/process4"/>
    <dgm:cxn modelId="{A8FCB088-01FD-49E1-86E3-D434B5FF933B}" type="presParOf" srcId="{AA0DE31A-A07C-4F92-917D-054264E3A358}" destId="{D447FB44-221E-40BB-9B3B-1A3C6682892D}" srcOrd="0" destOrd="0" presId="urn:microsoft.com/office/officeart/2005/8/layout/process4"/>
    <dgm:cxn modelId="{A4E0AFB1-1004-4DF0-918C-C09D5CFFEADD}" type="presParOf" srcId="{015DB7E9-0A19-4E22-BF76-16B59DA7C6BF}" destId="{93DC9CD7-62F9-49AB-B384-CE68477EE791}" srcOrd="7" destOrd="0" presId="urn:microsoft.com/office/officeart/2005/8/layout/process4"/>
    <dgm:cxn modelId="{6E70F7A4-F88D-4925-89E2-0E208D6D1CC6}" type="presParOf" srcId="{015DB7E9-0A19-4E22-BF76-16B59DA7C6BF}" destId="{85CBBA92-90EE-46E0-AB3B-A4A7063DDC2D}" srcOrd="8" destOrd="0" presId="urn:microsoft.com/office/officeart/2005/8/layout/process4"/>
    <dgm:cxn modelId="{909C8D57-32EB-4924-B489-8C6AB7476F2A}" type="presParOf" srcId="{85CBBA92-90EE-46E0-AB3B-A4A7063DDC2D}" destId="{6633AEDF-0B23-4411-9FB9-77E06BA14770}" srcOrd="0" destOrd="0" presId="urn:microsoft.com/office/officeart/2005/8/layout/process4"/>
    <dgm:cxn modelId="{6CBD371C-4565-491B-B3D7-748F8A1DE0A0}" type="presParOf" srcId="{85CBBA92-90EE-46E0-AB3B-A4A7063DDC2D}" destId="{2E4275A3-CC88-4105-9710-61025E7FC416}" srcOrd="1" destOrd="0" presId="urn:microsoft.com/office/officeart/2005/8/layout/process4"/>
    <dgm:cxn modelId="{EAC03A86-E0D8-4095-9CEF-2CF2D51D60E7}" type="presParOf" srcId="{85CBBA92-90EE-46E0-AB3B-A4A7063DDC2D}" destId="{D6D99EC8-634B-4C69-899C-5FD24F41A81F}" srcOrd="2" destOrd="0" presId="urn:microsoft.com/office/officeart/2005/8/layout/process4"/>
    <dgm:cxn modelId="{13B6E60F-AF65-45B9-90B5-4ABB3F840483}" type="presParOf" srcId="{D6D99EC8-634B-4C69-899C-5FD24F41A81F}" destId="{55217619-6819-4042-A5AC-981D9BBD3ADB}" srcOrd="0" destOrd="0" presId="urn:microsoft.com/office/officeart/2005/8/layout/process4"/>
    <dgm:cxn modelId="{75D3C818-EC41-40A1-9695-30A229FFD818}" type="presParOf" srcId="{D6D99EC8-634B-4C69-899C-5FD24F41A81F}" destId="{0B4B23A7-EF6D-415F-9CF5-AF8A6A72FB00}" srcOrd="1" destOrd="0" presId="urn:microsoft.com/office/officeart/2005/8/layout/process4"/>
    <dgm:cxn modelId="{79FFE38B-48A4-4C06-9C7F-11A485AF3C27}" type="presParOf" srcId="{015DB7E9-0A19-4E22-BF76-16B59DA7C6BF}" destId="{7B457050-320D-43E4-AC3D-9A7BA5522367}" srcOrd="9" destOrd="0" presId="urn:microsoft.com/office/officeart/2005/8/layout/process4"/>
    <dgm:cxn modelId="{93152251-8B1C-4157-AA5A-DE37390FE5E4}" type="presParOf" srcId="{015DB7E9-0A19-4E22-BF76-16B59DA7C6BF}" destId="{052938E4-C00F-4FD7-BCF8-D85E001BD01B}" srcOrd="10" destOrd="0" presId="urn:microsoft.com/office/officeart/2005/8/layout/process4"/>
    <dgm:cxn modelId="{30FAC59D-6535-46CE-8427-0D0144649E85}" type="presParOf" srcId="{052938E4-C00F-4FD7-BCF8-D85E001BD01B}" destId="{938A69AB-3E36-4229-BCF3-2031110662A3}" srcOrd="0" destOrd="0" presId="urn:microsoft.com/office/officeart/2005/8/layout/process4"/>
    <dgm:cxn modelId="{7BAD6D4F-F1B5-40F4-9443-B1319DABEE4C}" type="presParOf" srcId="{052938E4-C00F-4FD7-BCF8-D85E001BD01B}" destId="{F6B23D1A-2F3C-4F62-A940-A457145B4B5F}" srcOrd="1" destOrd="0" presId="urn:microsoft.com/office/officeart/2005/8/layout/process4"/>
    <dgm:cxn modelId="{758C62A9-1DA5-4539-8ED6-1D938F179FD6}" type="presParOf" srcId="{052938E4-C00F-4FD7-BCF8-D85E001BD01B}" destId="{A85270B8-94D5-4423-9CA5-DB9A92DC4EA8}" srcOrd="2" destOrd="0" presId="urn:microsoft.com/office/officeart/2005/8/layout/process4"/>
    <dgm:cxn modelId="{5E8E5080-9104-462C-91F3-F41595FE300D}" type="presParOf" srcId="{A85270B8-94D5-4423-9CA5-DB9A92DC4EA8}" destId="{6ED2A1ED-0C94-4003-8ACF-6380A294A266}" srcOrd="0" destOrd="0" presId="urn:microsoft.com/office/officeart/2005/8/layout/process4"/>
    <dgm:cxn modelId="{5DCF4A29-5DAA-482D-8E95-E04087B2E214}"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1E56E-CA0B-4616-8DAB-C32AC57E29D0}">
      <dsp:nvSpPr>
        <dsp:cNvPr id="0" name=""/>
        <dsp:cNvSpPr/>
      </dsp:nvSpPr>
      <dsp:spPr>
        <a:xfrm>
          <a:off x="685816" y="380992"/>
          <a:ext cx="4249864" cy="4249864"/>
        </a:xfrm>
        <a:prstGeom prst="pie">
          <a:avLst>
            <a:gd name="adj1" fmla="val 16200000"/>
            <a:gd name="adj2" fmla="val 54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n-lt"/>
            </a:rPr>
            <a:t>50% Student Academic Growth</a:t>
          </a:r>
        </a:p>
        <a:p>
          <a:pPr lvl="0" algn="ctr" defTabSz="889000">
            <a:lnSpc>
              <a:spcPct val="90000"/>
            </a:lnSpc>
            <a:spcBef>
              <a:spcPct val="0"/>
            </a:spcBef>
            <a:spcAft>
              <a:spcPct val="35000"/>
            </a:spcAft>
          </a:pPr>
          <a:endParaRPr lang="en-US" sz="1600" kern="1200" dirty="0">
            <a:solidFill>
              <a:schemeClr val="bg1"/>
            </a:solidFill>
            <a:latin typeface="+mn-lt"/>
          </a:endParaRPr>
        </a:p>
      </dsp:txBody>
      <dsp:txXfrm>
        <a:off x="2810749" y="1013412"/>
        <a:ext cx="1492512" cy="2985024"/>
      </dsp:txXfrm>
    </dsp:sp>
    <dsp:sp modelId="{FB139BBF-DE60-40A3-A7DC-FE9614A164CE}">
      <dsp:nvSpPr>
        <dsp:cNvPr id="0" name=""/>
        <dsp:cNvSpPr/>
      </dsp:nvSpPr>
      <dsp:spPr>
        <a:xfrm>
          <a:off x="457218" y="304792"/>
          <a:ext cx="4249864" cy="4249864"/>
        </a:xfrm>
        <a:prstGeom prst="pie">
          <a:avLst>
            <a:gd name="adj1" fmla="val 5400000"/>
            <a:gd name="adj2" fmla="val 1620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a:off x="1064342" y="937212"/>
        <a:ext cx="1492512" cy="2985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9/12/2019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formative assessment if very helpful for</a:t>
            </a:r>
            <a:r>
              <a:rPr lang="en-US" baseline="0" dirty="0" smtClean="0"/>
              <a:t> trainers to know their impact on attendees.  Participants will start the day charting where they currently sit with comfort and knowledge and will then return to this activity to re-chart their learning over the course of the training.  </a:t>
            </a:r>
            <a:endParaRPr lang="en-US" dirty="0" smtClean="0"/>
          </a:p>
        </p:txBody>
      </p:sp>
      <p:sp>
        <p:nvSpPr>
          <p:cNvPr id="4" name="Slide Number Placeholder 3"/>
          <p:cNvSpPr>
            <a:spLocks noGrp="1"/>
          </p:cNvSpPr>
          <p:nvPr>
            <p:ph type="sldNum" sz="quarter" idx="5"/>
          </p:nvPr>
        </p:nvSpPr>
        <p:spPr/>
        <p:txBody>
          <a:bodyPr/>
          <a:lstStyle/>
          <a:p>
            <a:pPr>
              <a:defRPr/>
            </a:pPr>
            <a:fld id="{65E3EA35-DEAA-479E-99C0-63A1574D363A}" type="slidenum">
              <a:rPr lang="en-US" smtClean="0"/>
              <a:pPr>
                <a:defRPr/>
              </a:pPr>
              <a:t>2</a:t>
            </a:fld>
            <a:endParaRPr lang="en-US"/>
          </a:p>
        </p:txBody>
      </p:sp>
    </p:spTree>
    <p:extLst>
      <p:ext uri="{BB962C8B-B14F-4D97-AF65-F5344CB8AC3E}">
        <p14:creationId xmlns:p14="http://schemas.microsoft.com/office/powerpoint/2010/main" val="419453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The steps</a:t>
            </a:r>
            <a:r>
              <a:rPr lang="en-US" baseline="0" dirty="0" smtClean="0"/>
              <a:t> above are hyperlinks to the guidance document</a:t>
            </a:r>
            <a:endParaRPr lang="en-US" dirty="0" smtClean="0"/>
          </a:p>
          <a:p>
            <a:pPr defTabSz="447919">
              <a:defRPr/>
            </a:pPr>
            <a:endParaRPr lang="en-US" dirty="0" smtClean="0"/>
          </a:p>
          <a:p>
            <a:pPr defTabSz="447919">
              <a:defRPr/>
            </a:pPr>
            <a:r>
              <a:rPr lang="en-US" dirty="0" smtClean="0"/>
              <a:t>These</a:t>
            </a:r>
            <a:r>
              <a:rPr lang="en-US" baseline="0" dirty="0" smtClean="0"/>
              <a:t> steps are outlined in the guidance document found online.  The purpose of this training is to walk through each of these steps in order to support schools and districts in constructing their own evaluation system.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108973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activity can be extremely beneficial.  Have participants split into groups and identify their core values regarding Measures of Student Learning in an educator effectiveness system.   What are their best hopes for this system.  What are their core values.  How can we use this system to amplify and serve our core values?</a:t>
            </a:r>
            <a:endParaRPr lang="en-US"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505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Mention a secondary and elementary example for each.</a:t>
            </a:r>
          </a:p>
          <a:p>
            <a:endParaRPr lang="en-US" b="1" dirty="0" smtClean="0"/>
          </a:p>
          <a:p>
            <a:r>
              <a:rPr lang="en-US" b="1" dirty="0" smtClean="0"/>
              <a:t>Make sure: </a:t>
            </a:r>
            <a:r>
              <a:rPr lang="en-US" dirty="0" smtClean="0"/>
              <a:t> These rules come directly from SB191  </a:t>
            </a:r>
          </a:p>
          <a:p>
            <a:r>
              <a:rPr lang="en-US" dirty="0" smtClean="0"/>
              <a:t>Individual – The teacher is directly responsible</a:t>
            </a:r>
            <a:endParaRPr lang="en-US" b="1" dirty="0" smtClean="0"/>
          </a:p>
          <a:p>
            <a:r>
              <a:rPr lang="en-US" dirty="0" smtClean="0"/>
              <a:t>Collective/Attributed – team / school / co-teacher</a:t>
            </a:r>
          </a:p>
          <a:p>
            <a:r>
              <a:rPr lang="en-US" dirty="0" smtClean="0"/>
              <a:t>CGM – available for 4-10 r/w/m </a:t>
            </a:r>
          </a:p>
          <a:p>
            <a:r>
              <a:rPr lang="en-US" dirty="0" smtClean="0"/>
              <a:t>Collectively characterized as shared among grade level, dept., school or provider (Sped, Intervention)</a:t>
            </a:r>
          </a:p>
          <a:p>
            <a:endParaRPr lang="en-US" dirty="0" smtClean="0"/>
          </a:p>
          <a:p>
            <a:endParaRPr lang="en-US" dirty="0" smtClean="0"/>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C371408F-F14E-49FD-B806-55DA9CDB41E7}" type="slidenum">
              <a:rPr lang="en-US" smtClean="0"/>
              <a:pPr>
                <a:defRPr/>
              </a:pPr>
              <a:t>13</a:t>
            </a:fld>
            <a:endParaRPr lang="en-US"/>
          </a:p>
        </p:txBody>
      </p:sp>
    </p:spTree>
    <p:extLst>
      <p:ext uri="{BB962C8B-B14F-4D97-AF65-F5344CB8AC3E}">
        <p14:creationId xmlns:p14="http://schemas.microsoft.com/office/powerpoint/2010/main" val="159863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guidance doc:</a:t>
            </a:r>
          </a:p>
          <a:p>
            <a:pPr lvl="2"/>
            <a:r>
              <a:rPr lang="en-US" dirty="0"/>
              <a:t>“an overly high percentage of collective attribution will decrease the ability at the school or district level</a:t>
            </a:r>
          </a:p>
          <a:p>
            <a:pPr lvl="2"/>
            <a:r>
              <a:rPr lang="en-US" dirty="0"/>
              <a:t>to recognize high-performing teachers (who may be held back by the average) and to identify</a:t>
            </a:r>
          </a:p>
          <a:p>
            <a:pPr lvl="2"/>
            <a:r>
              <a:rPr lang="en-US" dirty="0"/>
              <a:t>struggling teachers (who may be “propped up” by the average). Therefore, it is imperative that districts understand the importance of finding the right balance between collective and individual attribution</a:t>
            </a:r>
            <a:r>
              <a:rPr lang="en-US" dirty="0" smtClean="0"/>
              <a:t>.”</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6505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82764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Handout:  Copy of the Assessment Inventory or share the Excel</a:t>
            </a:r>
            <a:r>
              <a:rPr lang="en-US" baseline="0" dirty="0" smtClean="0"/>
              <a:t> version.</a:t>
            </a:r>
            <a:endParaRPr lang="en-US" dirty="0" smtClean="0"/>
          </a:p>
          <a:p>
            <a:endParaRPr lang="en-US" dirty="0" smtClean="0"/>
          </a:p>
          <a:p>
            <a:r>
              <a:rPr lang="en-US" dirty="0" smtClean="0"/>
              <a:t>The</a:t>
            </a:r>
            <a:r>
              <a:rPr lang="en-US" baseline="0" dirty="0" smtClean="0"/>
              <a:t> Assessment Inventory is a great resource to build teacher involvement when building your local system.  Schools/districts may want to have teams of teachers complete this inventory.  This could also be used during an all staff meeting.  Having these completed inventories for your own system will aid in building vertical and horizontal articulation.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166505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reviewing the requirements for assigning student learning outcomes to educators, it is clear that many teachers will not have all the assessments listed in the requirements. Because assessments are more available for certain groups of teachers then they are for others, it is useful for districts to categorize teachers into groups based on the types of assessment data available. Below is an example of how teachers can be categorized based on teaching assignment and data available. </a:t>
            </a:r>
            <a:endParaRPr lang="en-US" dirty="0" smtClean="0"/>
          </a:p>
          <a:p>
            <a:endParaRPr lang="en-US" dirty="0" smtClean="0"/>
          </a:p>
          <a:p>
            <a:r>
              <a:rPr lang="en-US" dirty="0" smtClean="0"/>
              <a:t>NOTE:  you may</a:t>
            </a:r>
            <a:r>
              <a:rPr lang="en-US" baseline="0" dirty="0" smtClean="0"/>
              <a:t> want to create a special category for teachers who are new to your district or school and were not present when prior year state data was collected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406977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4915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of Student Learning Tool is available on the website.  Consider demonstrating how to use the tool to make decisions about assessments and their weights.</a:t>
            </a:r>
            <a:r>
              <a:rPr lang="en-US" baseline="0" dirty="0" smtClean="0"/>
              <a:t>  Using the second page to rate a teachers performance allows participants to see any unintended consequences of weighting/individual/collaborative decisions.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76679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7873">
              <a:defRPr/>
            </a:pPr>
            <a:r>
              <a:rPr lang="en-US" dirty="0" smtClean="0"/>
              <a:t>If there are no teams present, group</a:t>
            </a:r>
            <a:r>
              <a:rPr lang="en-US" baseline="0" dirty="0" smtClean="0"/>
              <a:t> them by familiarity or individual teaching assignment (k-2, 3-5, 6-8- and HS) and have them create a template using that assignment.  When groups are sharing out, ask them to think about each individual poster and then have them think about all the posters as a collective system.  Is there alignment and congruency?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110753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7919">
              <a:defRPr/>
            </a:pPr>
            <a:r>
              <a:rPr lang="en-US" dirty="0" smtClean="0"/>
              <a:t>Trainers introduce themselves and can have group introductions depending on size or</a:t>
            </a:r>
            <a:r>
              <a:rPr lang="en-US" baseline="0" dirty="0" smtClean="0"/>
              <a:t> familiarity</a:t>
            </a:r>
            <a:r>
              <a:rPr lang="en-US" dirty="0" smtClean="0"/>
              <a:t>.  Please customize this slide to fit your own needs regarding icebreakers</a:t>
            </a:r>
            <a:r>
              <a:rPr lang="en-US" baseline="0" dirty="0" smtClean="0"/>
              <a:t> and introductions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2297048-982F-4BE9-AD30-C34C827718F3}" type="slidenum">
              <a:rPr lang="en-US" smtClean="0"/>
              <a:pPr>
                <a:defRPr/>
              </a:pPr>
              <a:t>3</a:t>
            </a:fld>
            <a:endParaRPr lang="en-US"/>
          </a:p>
        </p:txBody>
      </p:sp>
    </p:spTree>
    <p:extLst>
      <p:ext uri="{BB962C8B-B14F-4D97-AF65-F5344CB8AC3E}">
        <p14:creationId xmlns:p14="http://schemas.microsoft.com/office/powerpoint/2010/main" val="192198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each group</a:t>
            </a:r>
            <a:r>
              <a:rPr lang="en-US" baseline="0" dirty="0" smtClean="0"/>
              <a:t> that has prepared a sample pie chart share out their thinking.  This activity will allow presenters to anticipate questions they might receive about their thinking and will allow participants to practice asking questions and providing feedback on thinking.  Both of these skills will be necessary for school districts when they return to their buildings.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21972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concerns/things to consider for next steps.</a:t>
            </a:r>
            <a:endParaRPr lang="en-US" dirty="0"/>
          </a:p>
        </p:txBody>
      </p:sp>
      <p:sp>
        <p:nvSpPr>
          <p:cNvPr id="4" name="Slide Number Placeholder 3"/>
          <p:cNvSpPr>
            <a:spLocks noGrp="1"/>
          </p:cNvSpPr>
          <p:nvPr>
            <p:ph type="sldNum" sz="quarter" idx="10"/>
          </p:nvPr>
        </p:nvSpPr>
        <p:spPr/>
        <p:txBody>
          <a:bodyPr/>
          <a:lstStyle/>
          <a:p>
            <a:fld id="{A2AC9CF9-EA8F-4C4E-8A62-0CAFC07E4EB9}" type="slidenum">
              <a:rPr lang="en-US" smtClean="0"/>
              <a:t>22</a:t>
            </a:fld>
            <a:endParaRPr lang="en-US"/>
          </a:p>
        </p:txBody>
      </p:sp>
    </p:spTree>
    <p:extLst>
      <p:ext uri="{BB962C8B-B14F-4D97-AF65-F5344CB8AC3E}">
        <p14:creationId xmlns:p14="http://schemas.microsoft.com/office/powerpoint/2010/main" val="336710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assessment review tool helps by seeking to ensure that the assessments are fair, valid and reliable.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94169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Alignment</a:t>
            </a:r>
            <a:r>
              <a:rPr lang="en-US" dirty="0" smtClean="0"/>
              <a:t> – In the process of evaluating assessments to measure student achievement, we want to ensure</a:t>
            </a:r>
            <a:r>
              <a:rPr lang="en-US" baseline="0" dirty="0" smtClean="0"/>
              <a:t> the assessments support the CAS and GLEs, including the DOK of the corresponding standards.</a:t>
            </a:r>
          </a:p>
          <a:p>
            <a:r>
              <a:rPr lang="en-US" b="1" baseline="0" dirty="0" smtClean="0"/>
              <a:t>Scoring Guide </a:t>
            </a:r>
            <a:r>
              <a:rPr lang="en-US" baseline="0" dirty="0" smtClean="0"/>
              <a:t>– When measuring student learning there should be a fair and objective tool.  Although scoring of constructed responses can be subjective, the clearer the scoring criteria are, the more reliable the scores will be.  In addition, the inclusion of exemplars assists in reliable scoring of student work.</a:t>
            </a:r>
          </a:p>
          <a:p>
            <a:r>
              <a:rPr lang="en-US" b="1" baseline="0" dirty="0" smtClean="0"/>
              <a:t>Fair and Unbiased </a:t>
            </a:r>
            <a:r>
              <a:rPr lang="en-US" baseline="0" dirty="0" smtClean="0"/>
              <a:t>– Measures of Student Learning should provide access and opportunity for all students, including students with disabilities, ELL, and GT students. By ensuring appropriate formatting, vocabulary and language, and accommodations all students are able to demonstrate their understanding of the concepts and skills.</a:t>
            </a:r>
          </a:p>
          <a:p>
            <a:r>
              <a:rPr lang="en-US" b="1" baseline="0" dirty="0" smtClean="0"/>
              <a:t>Opportunities to Learn </a:t>
            </a:r>
            <a:r>
              <a:rPr lang="en-US" baseline="0" dirty="0" smtClean="0"/>
              <a:t>– Because we want assessments that will demonstrate student understanding, assessments should engage students in authentic situations that can be generalized to other content areas and other contexts.  The information gained from the student work should allow teachers and parents to have a clear sense of students’ understanding of the learning expectations.  In addition, assessment should clearly allow the teacher to know how to use the results to plan for the future instruction.</a:t>
            </a:r>
          </a:p>
          <a:p>
            <a:endParaRPr lang="en-US" baseline="0" dirty="0" smtClean="0"/>
          </a:p>
          <a:p>
            <a:r>
              <a:rPr lang="en-US" baseline="0" dirty="0" smtClean="0"/>
              <a:t>Click on the Final to show how it brings all the data together to make an informed decision.</a:t>
            </a:r>
            <a:endParaRPr lang="en-US" dirty="0" smtClean="0"/>
          </a:p>
          <a:p>
            <a:endParaRPr lang="en-US" dirty="0" smtClean="0"/>
          </a:p>
          <a:p>
            <a:r>
              <a:rPr lang="en-US" dirty="0" smtClean="0"/>
              <a:t>Click on the assessment review tool</a:t>
            </a:r>
            <a:r>
              <a:rPr lang="en-US" baseline="0" dirty="0" smtClean="0"/>
              <a:t> to scan through the tabs.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354511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debriefing questions</a:t>
            </a:r>
            <a:r>
              <a:rPr lang="en-US" baseline="0" dirty="0" smtClean="0"/>
              <a:t> to guide the planning process at the local level.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24889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a:t>
            </a:r>
            <a:r>
              <a:rPr lang="en-US" baseline="0" dirty="0" smtClean="0"/>
              <a:t> You can use this sample Student Learning Objective process or your own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90944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definition provides a high level</a:t>
            </a:r>
            <a:r>
              <a:rPr lang="en-US" baseline="0" dirty="0" smtClean="0"/>
              <a:t> understanding of what a Student Learning Objective Process is all about.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310573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baseline="0" dirty="0" smtClean="0"/>
              <a:t>The coming slides will walk participants through this process.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4025549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smtClean="0"/>
              <a:t>a Student Learning Objective </a:t>
            </a:r>
            <a:r>
              <a:rPr lang="en-US" sz="2700" dirty="0"/>
              <a:t>Process begins with the Colorado Academic Standards.  Once educators are familiar with the structure of the CAS, then they will want to determine what students should know and be able to do during the educator’s course or school year.  Once this learning has been determined, the educator should then determine what assessment will accurately and fairly measure student learning using the quality criteria outlined in the Assessment Review Tool.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Baseline information help to determine a beginning point for when setting </a:t>
            </a:r>
            <a:r>
              <a:rPr lang="en-US" sz="2700" dirty="0" smtClean="0"/>
              <a:t>Success Criteria </a:t>
            </a:r>
            <a:r>
              <a:rPr lang="en-US" sz="2700" dirty="0"/>
              <a:t>and targets.   </a:t>
            </a:r>
          </a:p>
          <a:p>
            <a:endParaRPr lang="en-US" sz="2700" dirty="0"/>
          </a:p>
          <a:p>
            <a:r>
              <a:rPr lang="en-US" sz="2500" dirty="0"/>
              <a:t>There are multiple methods for collecting baseline information, including prior year’s data, pre-test/post-test, state summative assessments in other content areas that impact learning (i.e. reading is critically important in social studies, so TCAP reading and writing might help to inform baseline information.  Use the best information and the best data you have as a beginning point.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The</a:t>
            </a:r>
            <a:r>
              <a:rPr lang="en-US" baseline="0" dirty="0" smtClean="0"/>
              <a:t> agenda highlights the entire day’s focus.  Schools and districts could take each of the 5 steps and break them in to separate trainings.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737386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Student Learning Objectives to trainees can visualize a finished product while moving through the steps to create an objective.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120516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people take the “</a:t>
            </a:r>
            <a:r>
              <a:rPr lang="en-US" sz="1200" kern="1200" dirty="0" smtClean="0">
                <a:solidFill>
                  <a:schemeClr val="tx1"/>
                </a:solidFill>
                <a:effectLst/>
                <a:latin typeface="+mn-lt"/>
                <a:ea typeface="+mn-ea"/>
                <a:cs typeface="+mn-cs"/>
              </a:rPr>
              <a:t>Setting Student Learning Targets and Scales” </a:t>
            </a:r>
            <a:r>
              <a:rPr lang="en-US" dirty="0" smtClean="0"/>
              <a:t>handout to follow along.  All of this information</a:t>
            </a:r>
            <a:r>
              <a:rPr lang="en-US" baseline="0" dirty="0" smtClean="0"/>
              <a:t> is found on the handout.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Please note that scales and success criteria are </a:t>
            </a:r>
            <a:r>
              <a:rPr lang="en-US" baseline="0" dirty="0" err="1" smtClean="0"/>
              <a:t>synonomous</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59000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Have people take the handout to follow along.  All of this information</a:t>
            </a:r>
            <a:r>
              <a:rPr lang="en-US" baseline="0" dirty="0" smtClean="0"/>
              <a:t> is found on the handout.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20674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original examples provided in the previous slide.  The </a:t>
            </a:r>
            <a:r>
              <a:rPr lang="en-US" i="1" baseline="0" dirty="0" smtClean="0"/>
              <a:t>targets</a:t>
            </a:r>
            <a:r>
              <a:rPr lang="en-US" i="0" baseline="0" dirty="0" smtClean="0"/>
              <a:t> in these examples are underlined so participants understand the parts of a Student Learning Objective.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1205162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Have people take the handout to follow along.  All of this information</a:t>
            </a:r>
            <a:r>
              <a:rPr lang="en-US" baseline="0" dirty="0" smtClean="0"/>
              <a:t> is found on the handout.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2127872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showing the Measures of Student Learning</a:t>
            </a:r>
            <a:r>
              <a:rPr lang="en-US" baseline="0" dirty="0" smtClean="0"/>
              <a:t> Tool and select CGM as your type of assessment.  Once this is selected, a prepopulated scale will appear.  By showing this tool, educators will have a concrete example and have one less possible scale to set.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3208605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These</a:t>
            </a:r>
            <a:r>
              <a:rPr lang="en-US" baseline="0" dirty="0" smtClean="0"/>
              <a:t> are the original examples provided in the previous slide.  The </a:t>
            </a:r>
            <a:r>
              <a:rPr lang="en-US" i="1" baseline="0" dirty="0" smtClean="0"/>
              <a:t>Success Criteria </a:t>
            </a:r>
            <a:r>
              <a:rPr lang="en-US" i="0" baseline="0" dirty="0" smtClean="0"/>
              <a:t>in these examples are underlined so participants understand the parts of a Student Learning Objective.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1205162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handout to complete this activity.</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57491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Use the handout to complete this activity.</a:t>
            </a:r>
            <a:r>
              <a:rPr lang="en-US" baseline="0" dirty="0" smtClean="0"/>
              <a:t>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1695590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Use the handout to complete this activity.</a:t>
            </a:r>
            <a:r>
              <a:rPr lang="en-US" baseline="0" dirty="0" smtClean="0"/>
              <a:t>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20578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smtClean="0"/>
              <a:t>During today’s sessions, we hope that you will:</a:t>
            </a:r>
          </a:p>
          <a:p>
            <a:pPr marL="223959" indent="-223959">
              <a:buFont typeface="+mj-lt"/>
              <a:buAutoNum type="arabicPeriod"/>
            </a:pPr>
            <a:r>
              <a:rPr lang="en-US" dirty="0" smtClean="0"/>
              <a:t>Gain a clear understanding of the requirements set in SB 10-191 for student learning outcomes/student growth</a:t>
            </a:r>
            <a:endParaRPr lang="en-US" sz="1400" dirty="0"/>
          </a:p>
          <a:p>
            <a:pPr marL="223959" indent="-223959">
              <a:buFont typeface="+mj-lt"/>
              <a:buAutoNum type="arabicPeriod"/>
            </a:pPr>
            <a:r>
              <a:rPr lang="en-US" dirty="0" smtClean="0"/>
              <a:t>Understand the shift from student growth to student learning outcomes; student growth is still our focus,</a:t>
            </a:r>
            <a:r>
              <a:rPr lang="en-US" baseline="0" dirty="0" smtClean="0"/>
              <a:t> not achievement, per se, but it becomes embodied in </a:t>
            </a:r>
            <a:r>
              <a:rPr lang="en-US" sz="1400" dirty="0"/>
              <a:t>student learning outcomes</a:t>
            </a:r>
          </a:p>
          <a:p>
            <a:pPr marL="223959" indent="-223959">
              <a:buFont typeface="+mj-lt"/>
              <a:buAutoNum type="arabicPeriod"/>
            </a:pPr>
            <a:r>
              <a:rPr lang="en-US" dirty="0" smtClean="0"/>
              <a:t>Gain a clear understanding of the 6 step guidance, which includes:</a:t>
            </a:r>
            <a:endParaRPr lang="en-US" sz="1400" dirty="0"/>
          </a:p>
          <a:p>
            <a:pPr marL="671878" lvl="1" indent="-223959">
              <a:buFont typeface="+mj-lt"/>
              <a:buAutoNum type="alphaLcParenR"/>
            </a:pPr>
            <a:r>
              <a:rPr lang="en-US" dirty="0" smtClean="0"/>
              <a:t>How to categorize teachers based on assessments required and available</a:t>
            </a:r>
            <a:endParaRPr lang="en-US" dirty="0"/>
          </a:p>
          <a:p>
            <a:pPr marL="671878" lvl="1" indent="-223959">
              <a:buFont typeface="+mj-lt"/>
              <a:buAutoNum type="alphaLcParenR"/>
            </a:pPr>
            <a:r>
              <a:rPr lang="en-US" dirty="0" smtClean="0"/>
              <a:t>Creating a sample pie template for groups of teachers based on the data requirements </a:t>
            </a:r>
            <a:endParaRPr lang="en-US" dirty="0"/>
          </a:p>
          <a:p>
            <a:pPr marL="223959" indent="-223959">
              <a:buFont typeface="+mj-lt"/>
              <a:buAutoNum type="arabicPeriod"/>
            </a:pPr>
            <a:r>
              <a:rPr lang="en-US" dirty="0" smtClean="0"/>
              <a:t>Be able to use the Assessment Review Tool (ART) to help validate assessments and provide feedback for improvement</a:t>
            </a:r>
            <a:endParaRPr lang="en-US" sz="1400" dirty="0"/>
          </a:p>
          <a:p>
            <a:pPr marL="223959" indent="-223959">
              <a:buFont typeface="+mj-lt"/>
              <a:buAutoNum type="arabicPeriod"/>
            </a:pPr>
            <a:r>
              <a:rPr lang="en-US" dirty="0" smtClean="0"/>
              <a:t> Be able to use the Measures of Student Learning Tool to weight and score measures</a:t>
            </a:r>
            <a:endParaRPr lang="en-US" sz="1400" dirty="0"/>
          </a:p>
          <a:p>
            <a:pPr marL="223959" indent="-223959">
              <a:buFont typeface="+mj-lt"/>
              <a:buAutoNum type="arabicPeriod"/>
            </a:pPr>
            <a:r>
              <a:rPr lang="en-US" dirty="0" smtClean="0"/>
              <a:t>Create a work plan for your district/BOCES </a:t>
            </a:r>
            <a:endParaRPr lang="en-US" sz="1400" dirty="0"/>
          </a:p>
          <a:p>
            <a:pPr>
              <a:defRPr/>
            </a:pPr>
            <a:endParaRPr lang="en-US" dirty="0" smtClean="0"/>
          </a:p>
          <a:p>
            <a:pPr>
              <a:defRPr/>
            </a:pPr>
            <a:endParaRPr lang="en-US" dirty="0" smtClean="0"/>
          </a:p>
          <a:p>
            <a:pPr>
              <a:defRPr/>
            </a:pPr>
            <a:r>
              <a:rPr lang="en-US" dirty="0" smtClean="0"/>
              <a:t>You’re role is critically important… you have the opportunity to set the mood of how these changes are being implemented in your district/school. The words you choose matter. As you are training on the six steps</a:t>
            </a:r>
            <a:r>
              <a:rPr lang="en-US" baseline="0" dirty="0" smtClean="0"/>
              <a:t> </a:t>
            </a:r>
            <a:r>
              <a:rPr lang="en-US" dirty="0" smtClean="0"/>
              <a:t>of the new evaluation system, you are also establishing the importance and purpose of what this change in evaluation is all about.  Also,</a:t>
            </a:r>
            <a:r>
              <a:rPr lang="en-US" baseline="0" dirty="0" smtClean="0"/>
              <a:t> you want to </a:t>
            </a:r>
            <a:r>
              <a:rPr lang="en-US" sz="2000" dirty="0"/>
              <a:t>be able to inform the 1338 and/or District Accountability Committees (DAC) about the process for determining a rating for Student Learning Outcomes.</a:t>
            </a:r>
          </a:p>
          <a:p>
            <a:pPr>
              <a:defRPr/>
            </a:pPr>
            <a:endParaRPr lang="en-US" dirty="0" smtClean="0"/>
          </a:p>
          <a:p>
            <a:pPr marL="171430" indent="-171430">
              <a:buFontTx/>
              <a:buChar char="-"/>
              <a:defRPr/>
            </a:pPr>
            <a:endParaRPr lang="en-US" dirty="0" smtClean="0"/>
          </a:p>
          <a:p>
            <a:pPr>
              <a:defRPr/>
            </a:pPr>
            <a:r>
              <a:rPr lang="en-US" dirty="0" smtClean="0"/>
              <a:t>These key themes help to ease fears and ensure that your teachers know that this work is being done in a way that is fair and supportive of their ongoing professional growth.</a:t>
            </a:r>
          </a:p>
          <a:p>
            <a:endParaRPr lang="en-US" dirty="0" smtClean="0"/>
          </a:p>
        </p:txBody>
      </p:sp>
      <p:sp>
        <p:nvSpPr>
          <p:cNvPr id="4" name="Slide Number Placeholder 3"/>
          <p:cNvSpPr>
            <a:spLocks noGrp="1"/>
          </p:cNvSpPr>
          <p:nvPr>
            <p:ph type="sldNum" sz="quarter" idx="5"/>
          </p:nvPr>
        </p:nvSpPr>
        <p:spPr/>
        <p:txBody>
          <a:bodyPr/>
          <a:lstStyle/>
          <a:p>
            <a:pPr>
              <a:defRPr/>
            </a:pPr>
            <a:fld id="{94052DE2-4730-4D78-BB8E-8568DD15395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835901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data to determine the</a:t>
            </a:r>
            <a:r>
              <a:rPr lang="en-US" baseline="0" dirty="0" smtClean="0"/>
              <a:t> attainment level of your student learning objective set during this activity.  Did you get expected growth, less than expected growth, </a:t>
            </a:r>
            <a:r>
              <a:rPr lang="en-US" baseline="0" dirty="0" err="1" smtClean="0"/>
              <a:t>etc</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1695590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Assessing the quality, attainment</a:t>
            </a:r>
            <a:r>
              <a:rPr lang="en-US" baseline="0" dirty="0" smtClean="0"/>
              <a:t> level and rigor of student learning targets and Success Criteria is the next step.  This can be a very formalized step that has been systemized (where educators will bring to their goal setting meeting their baseline information and the educator and evaluator will work together to collaboratively set a Student Learning objective) or a step that is a little looser with requirements (where the educators will collect their own baseline information, set their student learning objective and then bring that drafted SLO to the goal setting meeting).  The next slide talks about some considerations.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1192588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points</a:t>
            </a:r>
            <a:r>
              <a:rPr lang="en-US" baseline="0" dirty="0" smtClean="0"/>
              <a:t> of consideration for schools and districts.  Other states and districts across the country have established protocols and systems for this exact step.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3717115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in a Student Learning Objective</a:t>
            </a:r>
            <a:r>
              <a:rPr lang="en-US" baseline="0" dirty="0" smtClean="0"/>
              <a:t> Process involves monitoring student learning.  This step closely aligns with the expectations set out in the teacher rubric on supporting students in their learning and adjusting instruction to meet the needs to students.  This step should also allow educators to track student progress on meeting a Student Learning Objective set out by the teacher, that way the final score used in evaluation will not come as a surprise to the teacher.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687709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end of the school year or course, the teacher will want to collect the information necessary to determine the attainment level of a Student Learning objective.  The next slide will provide the participants the opportunity to determine their attainment level using another set of data.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4075173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participants have gone through setting a student learning objective, what changes to their objective setting would they change or modify?  Why would you make those modifications?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3866793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considerations for districts and schools to take into account when establishing their student learning objective process.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2915694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Use these debriefing questions</a:t>
            </a:r>
            <a:r>
              <a:rPr lang="en-US" baseline="0" dirty="0" smtClean="0"/>
              <a:t> to guide the planning process at the local level.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2063997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step is aided</a:t>
            </a:r>
            <a:r>
              <a:rPr lang="en-US" baseline="0" dirty="0" smtClean="0"/>
              <a:t> by the Measures of Student Learning Tool on the third tab.  If you have used this tool during training, you may have already worked through this step.  The next slide provides a screenshot of what the final report might look like once data has been imported.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49</a:t>
            </a:fld>
            <a:endParaRPr lang="en-US"/>
          </a:p>
        </p:txBody>
      </p:sp>
    </p:spTree>
    <p:extLst>
      <p:ext uri="{BB962C8B-B14F-4D97-AF65-F5344CB8AC3E}">
        <p14:creationId xmlns:p14="http://schemas.microsoft.com/office/powerpoint/2010/main" val="3352033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These</a:t>
            </a:r>
            <a:r>
              <a:rPr lang="en-US" baseline="0" dirty="0" smtClean="0"/>
              <a:t> are just sample reports.  These may change as the system is finalized, but give a picture of how it might be calculated using the 540 scale.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50</a:t>
            </a:fld>
            <a:endParaRPr lang="en-US"/>
          </a:p>
        </p:txBody>
      </p:sp>
    </p:spTree>
    <p:extLst>
      <p:ext uri="{BB962C8B-B14F-4D97-AF65-F5344CB8AC3E}">
        <p14:creationId xmlns:p14="http://schemas.microsoft.com/office/powerpoint/2010/main" val="55966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suggest highlighting a few of these norms that would best fit the audience.  Please feel free</a:t>
            </a:r>
            <a:r>
              <a:rPr lang="en-US" baseline="0" dirty="0" smtClean="0"/>
              <a:t> to edit these as needed based on your own group norms. </a:t>
            </a:r>
            <a:endParaRPr lang="en-US" dirty="0" smtClean="0"/>
          </a:p>
        </p:txBody>
      </p:sp>
      <p:sp>
        <p:nvSpPr>
          <p:cNvPr id="4" name="Slide Number Placeholder 3"/>
          <p:cNvSpPr>
            <a:spLocks noGrp="1"/>
          </p:cNvSpPr>
          <p:nvPr>
            <p:ph type="sldNum" sz="quarter" idx="5"/>
          </p:nvPr>
        </p:nvSpPr>
        <p:spPr/>
        <p:txBody>
          <a:bodyPr/>
          <a:lstStyle/>
          <a:p>
            <a:pPr>
              <a:defRPr/>
            </a:pPr>
            <a:fld id="{0A19B0EF-6B4E-4A4D-B436-AC331813DA21}" type="slidenum">
              <a:rPr lang="en-US" smtClean="0"/>
              <a:pPr>
                <a:defRPr/>
              </a:pPr>
              <a:t>6</a:t>
            </a:fld>
            <a:endParaRPr lang="en-US"/>
          </a:p>
        </p:txBody>
      </p:sp>
    </p:spTree>
    <p:extLst>
      <p:ext uri="{BB962C8B-B14F-4D97-AF65-F5344CB8AC3E}">
        <p14:creationId xmlns:p14="http://schemas.microsoft.com/office/powerpoint/2010/main" val="278284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to the “Determining a final effectiveness</a:t>
            </a:r>
            <a:r>
              <a:rPr lang="en-US" baseline="0" dirty="0" smtClean="0"/>
              <a:t> rating” document for a more comprehensive explanation.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3395084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Again, this is a</a:t>
            </a:r>
            <a:r>
              <a:rPr lang="en-US" baseline="0" dirty="0" smtClean="0"/>
              <a:t> sample report.  The educator evaluation performance management system will do the behind-the-scenes calculation to generate this report.  How might a report like this be helpful in having a conversation with a teacher about her practice?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D6D79-98C3-46C3-B0A8-F37A320B8AC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38126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will you implement the evaluation process to provide educators with growth producing feedback and support student learning?</a:t>
            </a:r>
          </a:p>
          <a:p>
            <a:endParaRPr lang="en-US" baseline="0" dirty="0" smtClean="0"/>
          </a:p>
          <a:p>
            <a:r>
              <a:rPr lang="en-US" baseline="0" dirty="0" smtClean="0"/>
              <a:t>How will you make overt connections between Measures of Student Learning and professional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a:p>
        </p:txBody>
      </p:sp>
    </p:spTree>
    <p:extLst>
      <p:ext uri="{BB962C8B-B14F-4D97-AF65-F5344CB8AC3E}">
        <p14:creationId xmlns:p14="http://schemas.microsoft.com/office/powerpoint/2010/main" val="223517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Where are you</a:t>
            </a:r>
            <a:r>
              <a:rPr lang="en-US" baseline="0" dirty="0" smtClean="0"/>
              <a:t> in this system development process and h</a:t>
            </a:r>
            <a:r>
              <a:rPr lang="en-US" dirty="0" smtClean="0"/>
              <a:t>ow will you move this</a:t>
            </a:r>
            <a:r>
              <a:rPr lang="en-US" baseline="0" dirty="0" smtClean="0"/>
              <a:t> work forward?</a:t>
            </a: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601" indent="-270231" eaLnBrk="0" hangingPunct="0">
              <a:defRPr>
                <a:solidFill>
                  <a:schemeClr val="tx1"/>
                </a:solidFill>
                <a:latin typeface="Arial" pitchFamily="34" charset="0"/>
              </a:defRPr>
            </a:lvl2pPr>
            <a:lvl3pPr marL="1080925" indent="-216185" eaLnBrk="0" hangingPunct="0">
              <a:defRPr>
                <a:solidFill>
                  <a:schemeClr val="tx1"/>
                </a:solidFill>
                <a:latin typeface="Arial" pitchFamily="34" charset="0"/>
              </a:defRPr>
            </a:lvl3pPr>
            <a:lvl4pPr marL="1513295" indent="-216185" eaLnBrk="0" hangingPunct="0">
              <a:defRPr>
                <a:solidFill>
                  <a:schemeClr val="tx1"/>
                </a:solidFill>
                <a:latin typeface="Arial" pitchFamily="34" charset="0"/>
              </a:defRPr>
            </a:lvl4pPr>
            <a:lvl5pPr marL="1945664" indent="-216185" eaLnBrk="0" hangingPunct="0">
              <a:defRPr>
                <a:solidFill>
                  <a:schemeClr val="tx1"/>
                </a:solidFill>
                <a:latin typeface="Arial" pitchFamily="34" charset="0"/>
              </a:defRPr>
            </a:lvl5pPr>
            <a:lvl6pPr marL="2378034" indent="-216185" eaLnBrk="0" fontAlgn="base" hangingPunct="0">
              <a:spcBef>
                <a:spcPct val="0"/>
              </a:spcBef>
              <a:spcAft>
                <a:spcPct val="0"/>
              </a:spcAft>
              <a:defRPr>
                <a:solidFill>
                  <a:schemeClr val="tx1"/>
                </a:solidFill>
                <a:latin typeface="Arial" pitchFamily="34" charset="0"/>
              </a:defRPr>
            </a:lvl6pPr>
            <a:lvl7pPr marL="2810404" indent="-216185" eaLnBrk="0" fontAlgn="base" hangingPunct="0">
              <a:spcBef>
                <a:spcPct val="0"/>
              </a:spcBef>
              <a:spcAft>
                <a:spcPct val="0"/>
              </a:spcAft>
              <a:defRPr>
                <a:solidFill>
                  <a:schemeClr val="tx1"/>
                </a:solidFill>
                <a:latin typeface="Arial" pitchFamily="34" charset="0"/>
              </a:defRPr>
            </a:lvl7pPr>
            <a:lvl8pPr marL="3242774" indent="-216185" eaLnBrk="0" fontAlgn="base" hangingPunct="0">
              <a:spcBef>
                <a:spcPct val="0"/>
              </a:spcBef>
              <a:spcAft>
                <a:spcPct val="0"/>
              </a:spcAft>
              <a:defRPr>
                <a:solidFill>
                  <a:schemeClr val="tx1"/>
                </a:solidFill>
                <a:latin typeface="Arial" pitchFamily="34" charset="0"/>
              </a:defRPr>
            </a:lvl8pPr>
            <a:lvl9pPr marL="3675143" indent="-216185" eaLnBrk="0" fontAlgn="base" hangingPunct="0">
              <a:spcBef>
                <a:spcPct val="0"/>
              </a:spcBef>
              <a:spcAft>
                <a:spcPct val="0"/>
              </a:spcAft>
              <a:defRPr>
                <a:solidFill>
                  <a:schemeClr val="tx1"/>
                </a:solidFill>
                <a:latin typeface="Arial" pitchFamily="34" charset="0"/>
              </a:defRPr>
            </a:lvl9pPr>
          </a:lstStyle>
          <a:p>
            <a:pPr eaLnBrk="1" hangingPunct="1">
              <a:defRPr/>
            </a:pPr>
            <a:fld id="{DE092C4A-C5F3-4BBB-83E8-3A027E7AC699}" type="slidenum">
              <a:rPr lang="en-US" smtClean="0"/>
              <a:pPr eaLnBrk="1" hangingPunct="1">
                <a:defRPr/>
              </a:pPr>
              <a:t>57</a:t>
            </a:fld>
            <a:endParaRPr lang="en-US" smtClean="0"/>
          </a:p>
        </p:txBody>
      </p:sp>
    </p:spTree>
    <p:extLst>
      <p:ext uri="{BB962C8B-B14F-4D97-AF65-F5344CB8AC3E}">
        <p14:creationId xmlns:p14="http://schemas.microsoft.com/office/powerpoint/2010/main" val="2854741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We briefly spoke about the importance of words and key messages earlier today. As you go back to your districts and begin communicating and training staff on SB 191 and the State Model Evaluation System, HOW you present the information will be an important factor in how your audience reacts. </a:t>
            </a:r>
          </a:p>
          <a:p>
            <a:pPr>
              <a:defRPr/>
            </a:pPr>
            <a:r>
              <a:rPr lang="en-US" dirty="0" smtClean="0"/>
              <a:t>For example, take the following statement:</a:t>
            </a:r>
          </a:p>
          <a:p>
            <a:pPr>
              <a:defRPr/>
            </a:pPr>
            <a:r>
              <a:rPr lang="en-US" dirty="0" smtClean="0"/>
              <a:t>“We have to implement the new evaluation requirements called for in SB 191.” </a:t>
            </a:r>
          </a:p>
          <a:p>
            <a:pPr>
              <a:defRPr/>
            </a:pPr>
            <a:endParaRPr lang="en-US" dirty="0" smtClean="0"/>
          </a:p>
          <a:p>
            <a:pPr>
              <a:defRPr/>
            </a:pPr>
            <a:r>
              <a:rPr lang="en-US" dirty="0" smtClean="0"/>
              <a:t>Turn to a partner and quickly discuss how you can improve this statement using some of the key messages we’ve gone through today.</a:t>
            </a:r>
          </a:p>
          <a:p>
            <a:pPr>
              <a:defRPr/>
            </a:pPr>
            <a:r>
              <a:rPr lang="en-US" dirty="0" smtClean="0"/>
              <a:t>Brief share out. Looking for a new sentence like….</a:t>
            </a:r>
          </a:p>
          <a:p>
            <a:pPr>
              <a:defRPr/>
            </a:pPr>
            <a:r>
              <a:rPr lang="en-US" i="1" dirty="0" smtClean="0"/>
              <a:t>“We are improving how we evaluate and support educators in [district name] by implementing the State Model Evaluation System which will provide our educators with more meaningful feedback so they can continue to grow professionally and achieve maximum results with students.”</a:t>
            </a:r>
          </a:p>
          <a:p>
            <a:pPr>
              <a:defRPr/>
            </a:pPr>
            <a:r>
              <a:rPr lang="en-US" dirty="0" smtClean="0"/>
              <a:t>We’ve created several helpful resources to guide you in your next steps and future communication efforts.</a:t>
            </a:r>
          </a:p>
          <a:p>
            <a:pPr>
              <a:defRPr/>
            </a:pPr>
            <a:r>
              <a:rPr lang="en-US" b="1" dirty="0" smtClean="0"/>
              <a:t>HAND OUT 1-PAGER ON COMMUNICATIONS RESOURCES</a:t>
            </a:r>
          </a:p>
          <a:p>
            <a:pPr>
              <a:defRPr/>
            </a:pPr>
            <a:r>
              <a:rPr lang="en-US" dirty="0" smtClean="0"/>
              <a:t>This hand-out provides some of the key messages as well as links to several resources that you will definitely want to book-mark. For example, the “Communications Toolkit” on the Educator Effectiveness website (under resources) has everything from </a:t>
            </a:r>
            <a:r>
              <a:rPr lang="en-US" u="sng" dirty="0" smtClean="0"/>
              <a:t>talking points </a:t>
            </a:r>
            <a:r>
              <a:rPr lang="en-US" dirty="0" smtClean="0"/>
              <a:t>to </a:t>
            </a:r>
            <a:r>
              <a:rPr lang="en-US" u="sng" dirty="0" smtClean="0"/>
              <a:t>communications pitfalls </a:t>
            </a:r>
            <a:r>
              <a:rPr lang="en-US" dirty="0" smtClean="0"/>
              <a:t>to </a:t>
            </a:r>
            <a:r>
              <a:rPr lang="en-US" u="sng" dirty="0" smtClean="0"/>
              <a:t>guidance on answering the tough questions </a:t>
            </a:r>
            <a:r>
              <a:rPr lang="en-US" dirty="0" smtClean="0"/>
              <a:t>that are sure to come up to </a:t>
            </a:r>
            <a:r>
              <a:rPr lang="en-US" u="sng" dirty="0" smtClean="0"/>
              <a:t>drop-in articles </a:t>
            </a:r>
            <a:r>
              <a:rPr lang="en-US" dirty="0" smtClean="0"/>
              <a:t>that you can copy and paste and use for communications in your districts and schools. </a:t>
            </a:r>
          </a:p>
          <a:p>
            <a:pPr>
              <a:defRPr/>
            </a:pPr>
            <a:r>
              <a:rPr lang="en-US" dirty="0" smtClean="0"/>
              <a:t>You can also contact us any time for other specific needs… [transition to next slide].</a:t>
            </a:r>
          </a:p>
        </p:txBody>
      </p:sp>
      <p:sp>
        <p:nvSpPr>
          <p:cNvPr id="4" name="Slide Number Placeholder 3"/>
          <p:cNvSpPr>
            <a:spLocks noGrp="1"/>
          </p:cNvSpPr>
          <p:nvPr>
            <p:ph type="sldNum" sz="quarter" idx="5"/>
          </p:nvPr>
        </p:nvSpPr>
        <p:spPr/>
        <p:txBody>
          <a:bodyPr/>
          <a:lstStyle/>
          <a:p>
            <a:pPr>
              <a:defRPr/>
            </a:pPr>
            <a:fld id="{5024205E-2085-4686-BC35-B742DBDFC5B2}" type="slidenum">
              <a:rPr lang="en-US" smtClean="0"/>
              <a:pPr>
                <a:defRPr/>
              </a:pPr>
              <a:t>58</a:t>
            </a:fld>
            <a:endParaRPr lang="en-US"/>
          </a:p>
        </p:txBody>
      </p:sp>
    </p:spTree>
    <p:extLst>
      <p:ext uri="{BB962C8B-B14F-4D97-AF65-F5344CB8AC3E}">
        <p14:creationId xmlns:p14="http://schemas.microsoft.com/office/powerpoint/2010/main" val="1890038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7919">
              <a:defRPr/>
            </a:pPr>
            <a:r>
              <a:rPr lang="en-US" dirty="0" smtClean="0"/>
              <a:t>This formative assessment if very helpful for</a:t>
            </a:r>
            <a:r>
              <a:rPr lang="en-US" baseline="0" dirty="0" smtClean="0"/>
              <a:t> trainers to know their impact on attendees.  Participants will start the day charting where they currently sit with comfort and knowledge and will then return to this activity to re-chart their learning over the course of the training.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5E3EA35-DEAA-479E-99C0-63A1574D363A}" type="slidenum">
              <a:rPr lang="en-US" smtClean="0"/>
              <a:pPr>
                <a:defRPr/>
              </a:pPr>
              <a:t>59</a:t>
            </a:fld>
            <a:endParaRPr lang="en-US"/>
          </a:p>
        </p:txBody>
      </p:sp>
    </p:spTree>
    <p:extLst>
      <p:ext uri="{BB962C8B-B14F-4D97-AF65-F5344CB8AC3E}">
        <p14:creationId xmlns:p14="http://schemas.microsoft.com/office/powerpoint/2010/main" val="3246896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Don’t forget to get feedback on your training.</a:t>
            </a:r>
          </a:p>
        </p:txBody>
      </p:sp>
      <p:sp>
        <p:nvSpPr>
          <p:cNvPr id="4" name="Slide Number Placeholder 3"/>
          <p:cNvSpPr>
            <a:spLocks noGrp="1"/>
          </p:cNvSpPr>
          <p:nvPr>
            <p:ph type="sldNum" sz="quarter" idx="5"/>
          </p:nvPr>
        </p:nvSpPr>
        <p:spPr/>
        <p:txBody>
          <a:bodyPr/>
          <a:lstStyle/>
          <a:p>
            <a:pPr>
              <a:defRPr/>
            </a:pPr>
            <a:fld id="{C648AF12-F914-46D6-AB43-ED826D5C5FCC}" type="slidenum">
              <a:rPr lang="en-US" smtClean="0"/>
              <a:pPr>
                <a:defRPr/>
              </a:pPr>
              <a:t>60</a:t>
            </a:fld>
            <a:endParaRPr lang="en-US"/>
          </a:p>
        </p:txBody>
      </p:sp>
    </p:spTree>
    <p:extLst>
      <p:ext uri="{BB962C8B-B14F-4D97-AF65-F5344CB8AC3E}">
        <p14:creationId xmlns:p14="http://schemas.microsoft.com/office/powerpoint/2010/main" val="404224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We’ve</a:t>
            </a:r>
            <a:r>
              <a:rPr lang="en-US" baseline="0" dirty="0" smtClean="0"/>
              <a:t> added this as a form of assessment for the trainers.  Certainly determine if this exercise is helpful for your group, especially if you as a trainer already know where they sit in terms of all the things listed.    </a:t>
            </a:r>
          </a:p>
          <a:p>
            <a:pPr defTabSz="447919">
              <a:defRPr/>
            </a:pPr>
            <a:r>
              <a:rPr lang="en-US" baseline="0" dirty="0" smtClean="0"/>
              <a:t>As always, please feel free to add your own Ice breaker activity or formative assessment. </a:t>
            </a:r>
            <a:endParaRPr lang="en-US" dirty="0" smtClean="0"/>
          </a:p>
          <a:p>
            <a:pPr defTabSz="447919">
              <a:defRP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8297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solidFill>
                  <a:prstClr val="black"/>
                </a:solidFill>
              </a:rPr>
              <a:pPr eaLnBrk="1" hangingPunct="1">
                <a:defRPr/>
              </a:pPr>
              <a:t>8</a:t>
            </a:fld>
            <a:endParaRPr lang="en-US" smtClean="0">
              <a:solidFill>
                <a:prstClr val="black"/>
              </a:solidFill>
            </a:endParaRPr>
          </a:p>
        </p:txBody>
      </p:sp>
    </p:spTree>
    <p:extLst>
      <p:ext uri="{BB962C8B-B14F-4D97-AF65-F5344CB8AC3E}">
        <p14:creationId xmlns:p14="http://schemas.microsoft.com/office/powerpoint/2010/main" val="47442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effectLst/>
              </a:rPr>
              <a:t>Throughout this training the term “growth” is intended to mean student learning over time. The intent of Senate Bill 10-191 and the State Board of Education rules is to ensure that students make at least a year’s growth in a year’s time regardless of where the student begins and to ensure that educator’s use multiple types of assessments to determine how much learning has occurred. This training refers to the multiple Measures of Student Learning, including growth, as Measures of Student Learning. The reason for this is that many assessments may be used to contribute to an educator’s body of evidence however very few assessments can be called “growth” measures. Measures of Student Learning</a:t>
            </a:r>
            <a:r>
              <a:rPr lang="en-US" b="0" i="0" baseline="0" dirty="0" smtClean="0">
                <a:effectLst/>
              </a:rPr>
              <a:t> </a:t>
            </a:r>
            <a:r>
              <a:rPr lang="en-US" b="0" i="0" dirty="0" smtClean="0">
                <a:effectLst/>
              </a:rPr>
              <a:t>are inclusive of student growth (as visually</a:t>
            </a:r>
            <a:r>
              <a:rPr lang="en-US" b="0" i="0" baseline="0" dirty="0" smtClean="0">
                <a:effectLst/>
              </a:rPr>
              <a:t> captured here)</a:t>
            </a:r>
            <a:r>
              <a:rPr lang="en-US" b="0" i="0" dirty="0" smtClean="0">
                <a:effectLst/>
              </a:rPr>
              <a:t>, such as data generated from the Colorado Growth Model, as outlined in Senate Bill 10-191.</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74294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on chart and record thinking.  This can be used later in creating templates/pie charts.</a:t>
            </a:r>
          </a:p>
          <a:p>
            <a:endParaRPr lang="en-US" dirty="0" smtClean="0"/>
          </a:p>
          <a:p>
            <a:r>
              <a:rPr lang="en-US" dirty="0" smtClean="0"/>
              <a:t>This activity should help to emphasize</a:t>
            </a:r>
            <a:r>
              <a:rPr lang="en-US" baseline="0" dirty="0" smtClean="0"/>
              <a:t> that assessing student learning is a part of best classroom practice.  In most cases, educators are measuring student learning over the course of a school year.  </a:t>
            </a:r>
          </a:p>
          <a:p>
            <a:endParaRPr lang="en-US" baseline="0" dirty="0" smtClean="0"/>
          </a:p>
          <a:p>
            <a:r>
              <a:rPr lang="en-US" baseline="0" dirty="0" smtClean="0"/>
              <a:t>There are multiple ways in which educators measure student learning.  It’s helpful to have folks brainstorm beyond traditional state a vendor tests.  Push the audience to expand their thinking and discuss the ways in which educators assess and communicate student learning on continual basis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9/12/2019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1595386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59474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9/12/2019</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9/12/2019</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9/12/2019</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9/12/2019</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9/12/2019</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9/12/2019</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676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9/12/2019</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3" r:id="rId9"/>
    <p:sldLayoutId id="2147483674"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cde.state.co.us/educatoreffectiveness/msl_teacher_step6" TargetMode="External"/><Relationship Id="rId3" Type="http://schemas.openxmlformats.org/officeDocument/2006/relationships/hyperlink" Target="https://www.cde.state.co.us/educatoreffectiveness/msl_teacher_step1" TargetMode="External"/><Relationship Id="rId7" Type="http://schemas.openxmlformats.org/officeDocument/2006/relationships/hyperlink" Target="https://www.cde.state.co.us/msl_teacher_step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de.state.co.us/educatoreffectiveness/msl_teacher_step4" TargetMode="External"/><Relationship Id="rId5" Type="http://schemas.openxmlformats.org/officeDocument/2006/relationships/hyperlink" Target="https://www.cde.state.co.us/educatoreffectiveness/msl_teacher_step2" TargetMode="External"/><Relationship Id="rId4" Type="http://schemas.openxmlformats.org/officeDocument/2006/relationships/hyperlink" Target="https://www.cde.state.co.us/msl_teacher_step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educatoreffectiveness/measures-of-student-learning-too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Student%20Growth/Assessment-Content-Review-Tool.xls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wmf"/><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de.state.co.us/EducatorEffectivenes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us5.list-manage.com/subscribe?u=bee6c43ae6102530cf98cadf9&amp;id=ac94b2576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de.state.co.us/educatoreffectiveness/contact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660" y="3717561"/>
            <a:ext cx="7886700" cy="2668839"/>
          </a:xfrm>
        </p:spPr>
        <p:txBody>
          <a:bodyPr/>
          <a:lstStyle/>
          <a:p>
            <a:r>
              <a:rPr lang="en-US" dirty="0" smtClean="0"/>
              <a:t>Implementing the </a:t>
            </a:r>
          </a:p>
          <a:p>
            <a:r>
              <a:rPr lang="en-US" dirty="0" smtClean="0"/>
              <a:t>State Model Evaluation System </a:t>
            </a:r>
          </a:p>
          <a:p>
            <a:r>
              <a:rPr lang="en-US" dirty="0" smtClean="0"/>
              <a:t>for </a:t>
            </a:r>
          </a:p>
          <a:p>
            <a:r>
              <a:rPr lang="en-US" i="1" dirty="0" smtClean="0"/>
              <a:t>Measures of Student Learning</a:t>
            </a:r>
            <a:endParaRPr lang="en-US" i="1" dirty="0"/>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Brainstorm</a:t>
            </a:r>
          </a:p>
          <a:p>
            <a:pPr lvl="1"/>
            <a:r>
              <a:rPr lang="en-US" sz="2800" dirty="0" smtClean="0"/>
              <a:t>How do you measure student learning in your district/school?</a:t>
            </a:r>
            <a:endParaRPr lang="en-US" sz="2800" dirty="0"/>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Measures of Student Learning </a:t>
            </a:r>
            <a:endParaRPr lang="en-US" sz="4000" dirty="0">
              <a:latin typeface="Palatino Linotype" pitchFamily="18" charset="0"/>
            </a:endParaRPr>
          </a:p>
        </p:txBody>
      </p:sp>
      <p:pic>
        <p:nvPicPr>
          <p:cNvPr id="2050" name="Picture 2" descr="C:\Users\pare_d\AppData\Local\Microsoft\Windows\Temporary Internet Files\Content.IE5\301MR8U8\MC900334236[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00476" y="3348623"/>
            <a:ext cx="3347929" cy="260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72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65425"/>
            <a:ext cx="8907517" cy="1054394"/>
          </a:xfrm>
        </p:spPr>
        <p:txBody>
          <a:bodyPr/>
          <a:lstStyle/>
          <a:p>
            <a:pPr algn="ctr"/>
            <a:r>
              <a:rPr lang="en-US" dirty="0">
                <a:latin typeface="Palatino Linotype" pitchFamily="18" charset="0"/>
              </a:rPr>
              <a:t>Approaches for Selecting and Using Multiple Measures in Educator Evaluation </a:t>
            </a:r>
          </a:p>
        </p:txBody>
      </p:sp>
      <p:sp>
        <p:nvSpPr>
          <p:cNvPr id="4" name="Rounded Rectangle 3"/>
          <p:cNvSpPr/>
          <p:nvPr/>
        </p:nvSpPr>
        <p:spPr>
          <a:xfrm>
            <a:off x="265814" y="1850064"/>
            <a:ext cx="2456120"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smtClean="0">
                <a:solidFill>
                  <a:schemeClr val="accent2">
                    <a:lumMod val="50000"/>
                  </a:schemeClr>
                </a:solidFill>
              </a:rPr>
              <a:t>Step 1: </a:t>
            </a:r>
            <a:r>
              <a:rPr lang="en-US" b="1" u="sng" dirty="0" smtClean="0">
                <a:hlinkClick r:id="rId3"/>
              </a:rPr>
              <a:t>Begin </a:t>
            </a:r>
            <a:r>
              <a:rPr lang="en-US" b="1" u="sng" dirty="0">
                <a:hlinkClick r:id="rId3"/>
              </a:rPr>
              <a:t>with the Colorado Academic Standards to identify what students are expected to know and be able to do.  </a:t>
            </a:r>
            <a:endParaRPr lang="en-US" dirty="0">
              <a:solidFill>
                <a:srgbClr val="002060"/>
              </a:solidFill>
            </a:endParaRPr>
          </a:p>
        </p:txBody>
      </p:sp>
      <p:sp>
        <p:nvSpPr>
          <p:cNvPr id="5" name="Rounded Rectangle 4"/>
          <p:cNvSpPr/>
          <p:nvPr/>
        </p:nvSpPr>
        <p:spPr>
          <a:xfrm>
            <a:off x="6280297" y="1850064"/>
            <a:ext cx="2512828" cy="1850068"/>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a:solidFill>
                  <a:schemeClr val="accent2">
                    <a:lumMod val="50000"/>
                  </a:schemeClr>
                </a:solidFill>
              </a:rPr>
              <a:t>Step </a:t>
            </a:r>
            <a:r>
              <a:rPr lang="en-US" b="1" dirty="0" smtClean="0">
                <a:solidFill>
                  <a:schemeClr val="accent2">
                    <a:lumMod val="50000"/>
                  </a:schemeClr>
                </a:solidFill>
              </a:rPr>
              <a:t>3: </a:t>
            </a:r>
            <a:r>
              <a:rPr lang="en-US" b="1" u="sng" dirty="0">
                <a:hlinkClick r:id="rId4"/>
              </a:rPr>
              <a:t>Group available assessments according to teacher types.</a:t>
            </a:r>
            <a:endParaRPr lang="en-US" dirty="0">
              <a:solidFill>
                <a:srgbClr val="002060"/>
              </a:solidFill>
            </a:endParaRPr>
          </a:p>
        </p:txBody>
      </p:sp>
      <p:sp>
        <p:nvSpPr>
          <p:cNvPr id="6" name="Rounded Rectangle 5"/>
          <p:cNvSpPr/>
          <p:nvPr/>
        </p:nvSpPr>
        <p:spPr>
          <a:xfrm>
            <a:off x="3274828" y="1850064"/>
            <a:ext cx="2519916" cy="1850066"/>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a:solidFill>
                  <a:schemeClr val="accent2">
                    <a:lumMod val="50000"/>
                  </a:schemeClr>
                </a:solidFill>
              </a:rPr>
              <a:t>Step </a:t>
            </a:r>
            <a:r>
              <a:rPr lang="en-US" b="1" dirty="0" smtClean="0">
                <a:solidFill>
                  <a:schemeClr val="accent2">
                    <a:lumMod val="50000"/>
                  </a:schemeClr>
                </a:solidFill>
              </a:rPr>
              <a:t>2: </a:t>
            </a:r>
            <a:r>
              <a:rPr lang="en-US" b="1" u="sng" dirty="0">
                <a:hlinkClick r:id="rId5"/>
              </a:rPr>
              <a:t>Identify available assessments being used in your district to evaluate student learning throughout the year.</a:t>
            </a:r>
            <a:endParaRPr lang="en-US" dirty="0">
              <a:solidFill>
                <a:srgbClr val="002060"/>
              </a:solidFill>
            </a:endParaRPr>
          </a:p>
        </p:txBody>
      </p:sp>
      <p:sp>
        <p:nvSpPr>
          <p:cNvPr id="7" name="Rounded Rectangle 6"/>
          <p:cNvSpPr/>
          <p:nvPr/>
        </p:nvSpPr>
        <p:spPr>
          <a:xfrm>
            <a:off x="265815" y="4107707"/>
            <a:ext cx="2456120"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a:solidFill>
                  <a:schemeClr val="accent2">
                    <a:lumMod val="50000"/>
                  </a:schemeClr>
                </a:solidFill>
              </a:rPr>
              <a:t>Step 4: </a:t>
            </a:r>
            <a:r>
              <a:rPr lang="en-US" b="1" u="sng" dirty="0">
                <a:hlinkClick r:id="rId6"/>
              </a:rPr>
              <a:t>Select measures and assign weights to measures for use in educator evaluations.</a:t>
            </a:r>
            <a:endParaRPr lang="en-US" dirty="0">
              <a:solidFill>
                <a:srgbClr val="002060"/>
              </a:solidFill>
            </a:endParaRPr>
          </a:p>
        </p:txBody>
      </p:sp>
      <p:sp>
        <p:nvSpPr>
          <p:cNvPr id="8" name="Rounded Rectangle 7"/>
          <p:cNvSpPr/>
          <p:nvPr/>
        </p:nvSpPr>
        <p:spPr>
          <a:xfrm>
            <a:off x="3274828" y="4107707"/>
            <a:ext cx="2519916" cy="1878423"/>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a:solidFill>
                  <a:schemeClr val="accent2">
                    <a:lumMod val="50000"/>
                  </a:schemeClr>
                </a:solidFill>
              </a:rPr>
              <a:t>Step 5: </a:t>
            </a:r>
            <a:r>
              <a:rPr lang="en-US" b="1" u="sng" dirty="0">
                <a:hlinkClick r:id="rId7"/>
              </a:rPr>
              <a:t>Determine success criteria for results from included </a:t>
            </a:r>
            <a:r>
              <a:rPr lang="en-US" b="1" u="sng" dirty="0" smtClean="0">
                <a:hlinkClick r:id="rId7"/>
              </a:rPr>
              <a:t>Measures of Student Learning.</a:t>
            </a:r>
            <a:endParaRPr lang="en-US" dirty="0">
              <a:solidFill>
                <a:srgbClr val="002060"/>
              </a:solidFill>
            </a:endParaRPr>
          </a:p>
        </p:txBody>
      </p:sp>
      <p:sp>
        <p:nvSpPr>
          <p:cNvPr id="9" name="Rounded Rectangle 8"/>
          <p:cNvSpPr/>
          <p:nvPr/>
        </p:nvSpPr>
        <p:spPr>
          <a:xfrm>
            <a:off x="6280297" y="4107707"/>
            <a:ext cx="2512828" cy="1878424"/>
          </a:xfrm>
          <a:prstGeom prst="roundRect">
            <a:avLst/>
          </a:prstGeom>
          <a:solidFill>
            <a:srgbClr val="C1D5E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b="1" dirty="0">
                <a:solidFill>
                  <a:schemeClr val="accent2">
                    <a:lumMod val="50000"/>
                  </a:schemeClr>
                </a:solidFill>
              </a:rPr>
              <a:t>Step </a:t>
            </a:r>
            <a:r>
              <a:rPr lang="en-US" b="1" dirty="0" smtClean="0">
                <a:solidFill>
                  <a:schemeClr val="accent2">
                    <a:lumMod val="50000"/>
                  </a:schemeClr>
                </a:solidFill>
              </a:rPr>
              <a:t>6: </a:t>
            </a:r>
            <a:r>
              <a:rPr lang="en-US" b="1" u="sng" dirty="0" smtClean="0">
                <a:hlinkClick r:id="rId8"/>
              </a:rPr>
              <a:t>Combine </a:t>
            </a:r>
            <a:r>
              <a:rPr lang="en-US" b="1" u="sng" dirty="0">
                <a:hlinkClick r:id="rId8"/>
              </a:rPr>
              <a:t>weighted ratings from individual measures into an overall </a:t>
            </a:r>
            <a:r>
              <a:rPr lang="en-US" b="1" u="sng" dirty="0" smtClean="0">
                <a:hlinkClick r:id="rId8"/>
              </a:rPr>
              <a:t>Measures </a:t>
            </a:r>
            <a:r>
              <a:rPr lang="en-US" b="1" u="sng" dirty="0">
                <a:hlinkClick r:id="rId8"/>
              </a:rPr>
              <a:t>of </a:t>
            </a:r>
            <a:r>
              <a:rPr lang="en-US" b="1" u="sng" dirty="0" smtClean="0">
                <a:hlinkClick r:id="rId8"/>
              </a:rPr>
              <a:t>Student Learning </a:t>
            </a:r>
            <a:r>
              <a:rPr lang="en-US" b="1" u="sng" dirty="0">
                <a:hlinkClick r:id="rId8"/>
              </a:rPr>
              <a:t>(MSL) rating.</a:t>
            </a:r>
            <a:endParaRPr lang="en-US" dirty="0"/>
          </a:p>
        </p:txBody>
      </p:sp>
    </p:spTree>
    <p:extLst>
      <p:ext uri="{BB962C8B-B14F-4D97-AF65-F5344CB8AC3E}">
        <p14:creationId xmlns:p14="http://schemas.microsoft.com/office/powerpoint/2010/main" val="20062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599" y="1277379"/>
            <a:ext cx="8221334" cy="4913504"/>
          </a:xfrm>
        </p:spPr>
        <p:txBody>
          <a:bodyPr/>
          <a:lstStyle/>
          <a:p>
            <a:r>
              <a:rPr lang="en-US" sz="3200" dirty="0" smtClean="0"/>
              <a:t>Poster session:</a:t>
            </a:r>
          </a:p>
          <a:p>
            <a:pPr lvl="1"/>
            <a:r>
              <a:rPr lang="en-US" sz="2800" dirty="0" smtClean="0"/>
              <a:t>In your group, discuss and document your core values regarding Measures of Student Learning in an educator effectiveness system. </a:t>
            </a:r>
          </a:p>
          <a:p>
            <a:pPr lvl="2"/>
            <a:r>
              <a:rPr lang="en-US" sz="2600" dirty="0" smtClean="0"/>
              <a:t>What are your non-</a:t>
            </a:r>
            <a:r>
              <a:rPr lang="en-US" sz="2600" dirty="0" err="1" smtClean="0"/>
              <a:t>negotiables</a:t>
            </a:r>
            <a:r>
              <a:rPr lang="en-US" sz="2600" dirty="0" smtClean="0"/>
              <a:t>?</a:t>
            </a:r>
          </a:p>
          <a:p>
            <a:pPr lvl="2"/>
            <a:r>
              <a:rPr lang="en-US" sz="2600" dirty="0" smtClean="0"/>
              <a:t>What are your best hopes? </a:t>
            </a:r>
          </a:p>
          <a:p>
            <a:pPr lvl="2"/>
            <a:r>
              <a:rPr lang="en-US" sz="2600" dirty="0" smtClean="0"/>
              <a:t>What unintended consequences do you want to protect against?</a:t>
            </a:r>
          </a:p>
          <a:p>
            <a:pPr lvl="1"/>
            <a:r>
              <a:rPr lang="en-US" sz="2800" dirty="0" smtClean="0"/>
              <a:t>Be prepared to share your thinking! </a:t>
            </a:r>
            <a:r>
              <a:rPr lang="en-US" sz="3200" dirty="0"/>
              <a:t>	</a:t>
            </a:r>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Core Values</a:t>
            </a:r>
            <a:endParaRPr lang="en-US" sz="4000" dirty="0"/>
          </a:p>
        </p:txBody>
      </p:sp>
      <p:pic>
        <p:nvPicPr>
          <p:cNvPr id="1027" name="Picture 3" descr="C:\Users\keller_s\AppData\Local\Microsoft\Windows\Temporary Internet Files\Content.IE5\F9W342OE\affich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3804" y="4413088"/>
            <a:ext cx="1376894" cy="204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73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457200" y="-7490"/>
            <a:ext cx="82296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smtClean="0">
                <a:latin typeface="Palatino Linotype" pitchFamily="18" charset="0"/>
              </a:rPr>
              <a:t>Guardrails / Rules for Measures of Student Learning in </a:t>
            </a:r>
            <a:r>
              <a:rPr lang="en-US" sz="2800" dirty="0">
                <a:latin typeface="Palatino Linotype" pitchFamily="18" charset="0"/>
              </a:rPr>
              <a:t>E</a:t>
            </a:r>
            <a:r>
              <a:rPr lang="en-US" sz="2800" dirty="0" smtClean="0">
                <a:latin typeface="Palatino Linotype" pitchFamily="18" charset="0"/>
              </a:rPr>
              <a:t>ducator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960547"/>
              </p:ext>
            </p:extLst>
          </p:nvPr>
        </p:nvGraphicFramePr>
        <p:xfrm>
          <a:off x="560388" y="1471128"/>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21708" y="1392451"/>
            <a:ext cx="2286000" cy="415498"/>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1000" dirty="0">
                <a:solidFill>
                  <a:schemeClr val="bg1"/>
                </a:solidFill>
                <a:latin typeface="Arial" charset="0"/>
              </a:rPr>
              <a:t>VI. Responsibility for student academic growth</a:t>
            </a:r>
          </a:p>
        </p:txBody>
      </p:sp>
      <p:cxnSp>
        <p:nvCxnSpPr>
          <p:cNvPr id="7" name="Straight Arrow Connector 6"/>
          <p:cNvCxnSpPr/>
          <p:nvPr/>
        </p:nvCxnSpPr>
        <p:spPr>
          <a:xfrm flipH="1">
            <a:off x="4913822" y="1807949"/>
            <a:ext cx="9144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715000" y="2109958"/>
            <a:ext cx="3276600" cy="3970318"/>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dirty="0">
                <a:solidFill>
                  <a:schemeClr val="bg1"/>
                </a:solidFill>
                <a:latin typeface="Arial" charset="0"/>
              </a:rPr>
              <a:t>Evaluated using the following:</a:t>
            </a:r>
          </a:p>
          <a:p>
            <a:pPr>
              <a:defRPr/>
            </a:pPr>
            <a:r>
              <a:rPr lang="en-US" dirty="0">
                <a:solidFill>
                  <a:schemeClr val="bg1"/>
                </a:solidFill>
                <a:latin typeface="Arial" charset="0"/>
              </a:rPr>
              <a:t>(1) a measure of individually-attributed growth, </a:t>
            </a:r>
          </a:p>
          <a:p>
            <a:pPr>
              <a:defRPr/>
            </a:pPr>
            <a:r>
              <a:rPr lang="en-US" dirty="0">
                <a:solidFill>
                  <a:schemeClr val="bg1"/>
                </a:solidFill>
                <a:latin typeface="Arial" charset="0"/>
              </a:rPr>
              <a:t>(2) a measure of collectively-attributed growth; </a:t>
            </a:r>
          </a:p>
          <a:p>
            <a:pPr>
              <a:defRPr/>
            </a:pPr>
            <a:r>
              <a:rPr lang="en-US" dirty="0">
                <a:solidFill>
                  <a:schemeClr val="bg1"/>
                </a:solidFill>
                <a:latin typeface="Arial" charset="0"/>
              </a:rPr>
              <a:t>(3) when available, statewide summative assessment results; and </a:t>
            </a:r>
          </a:p>
          <a:p>
            <a:pPr>
              <a:defRPr/>
            </a:pPr>
            <a:r>
              <a:rPr lang="en-US" dirty="0">
                <a:solidFill>
                  <a:schemeClr val="bg1"/>
                </a:solidFill>
                <a:latin typeface="Arial" charset="0"/>
              </a:rPr>
              <a:t>(4) for subjects with statewide summative assessment results available in two consecutive grades, results from the Colorado Growth Model.</a:t>
            </a:r>
            <a:r>
              <a:rPr lang="en-US" dirty="0">
                <a:solidFill>
                  <a:schemeClr val="bg1"/>
                </a:solidFill>
                <a:latin typeface="+mn-lt"/>
              </a:rPr>
              <a:t> </a:t>
            </a:r>
          </a:p>
        </p:txBody>
      </p:sp>
      <p:sp>
        <p:nvSpPr>
          <p:cNvPr id="2" name="Rounded Rectangular Callout 1"/>
          <p:cNvSpPr/>
          <p:nvPr/>
        </p:nvSpPr>
        <p:spPr>
          <a:xfrm>
            <a:off x="560387" y="1572316"/>
            <a:ext cx="2562225" cy="2286000"/>
          </a:xfrm>
          <a:prstGeom prst="wedgeRoundRectCallout">
            <a:avLst>
              <a:gd name="adj1" fmla="val 151350"/>
              <a:gd name="adj2" fmla="val -9341"/>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Refers to outcomes on a measure that are attributed to an individual licensed person,</a:t>
            </a:r>
          </a:p>
          <a:p>
            <a:pPr algn="ctr">
              <a:defRPr/>
            </a:pPr>
            <a:r>
              <a:rPr lang="en-US" sz="1600" dirty="0">
                <a:solidFill>
                  <a:schemeClr val="tx1"/>
                </a:solidFill>
              </a:rPr>
              <a:t>e.g. </a:t>
            </a:r>
            <a:r>
              <a:rPr lang="en-US" sz="1600" dirty="0" smtClean="0">
                <a:solidFill>
                  <a:schemeClr val="tx1"/>
                </a:solidFill>
              </a:rPr>
              <a:t>End of Course Exam for a 6th </a:t>
            </a:r>
            <a:r>
              <a:rPr lang="en-US" sz="1600" dirty="0">
                <a:solidFill>
                  <a:schemeClr val="tx1"/>
                </a:solidFill>
              </a:rPr>
              <a:t>Grade Teacher’s students</a:t>
            </a:r>
          </a:p>
        </p:txBody>
      </p:sp>
      <p:sp>
        <p:nvSpPr>
          <p:cNvPr id="9" name="Rounded Rectangular Callout 8"/>
          <p:cNvSpPr/>
          <p:nvPr/>
        </p:nvSpPr>
        <p:spPr>
          <a:xfrm>
            <a:off x="560388" y="4043791"/>
            <a:ext cx="2562225" cy="2438400"/>
          </a:xfrm>
          <a:prstGeom prst="wedgeRoundRectCallout">
            <a:avLst>
              <a:gd name="adj1" fmla="val 153177"/>
              <a:gd name="adj2" fmla="val -84961"/>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Refers to outcomes on a </a:t>
            </a:r>
            <a:r>
              <a:rPr lang="en-US" sz="1600" dirty="0" smtClean="0">
                <a:solidFill>
                  <a:schemeClr val="tx1"/>
                </a:solidFill>
              </a:rPr>
              <a:t>measure </a:t>
            </a:r>
            <a:r>
              <a:rPr lang="en-US" sz="1600" dirty="0">
                <a:solidFill>
                  <a:schemeClr val="tx1"/>
                </a:solidFill>
              </a:rPr>
              <a:t>attributed to two or more licensed personnel, </a:t>
            </a:r>
          </a:p>
          <a:p>
            <a:pPr algn="ctr">
              <a:defRPr/>
            </a:pPr>
            <a:r>
              <a:rPr lang="en-US" sz="1600" dirty="0">
                <a:solidFill>
                  <a:schemeClr val="tx1"/>
                </a:solidFill>
              </a:rPr>
              <a:t>e.g. 10</a:t>
            </a:r>
            <a:r>
              <a:rPr lang="en-US" sz="1600" baseline="30000" dirty="0">
                <a:solidFill>
                  <a:schemeClr val="tx1"/>
                </a:solidFill>
              </a:rPr>
              <a:t>th</a:t>
            </a:r>
            <a:r>
              <a:rPr lang="en-US" sz="1600" dirty="0">
                <a:solidFill>
                  <a:schemeClr val="tx1"/>
                </a:solidFill>
              </a:rPr>
              <a:t> gr. Math </a:t>
            </a:r>
            <a:r>
              <a:rPr lang="en-US" sz="1600" dirty="0" smtClean="0">
                <a:solidFill>
                  <a:schemeClr val="tx1"/>
                </a:solidFill>
              </a:rPr>
              <a:t>CMAS </a:t>
            </a:r>
            <a:r>
              <a:rPr lang="en-US" sz="1600" dirty="0">
                <a:solidFill>
                  <a:schemeClr val="tx1"/>
                </a:solidFill>
              </a:rPr>
              <a:t>– All Secondary math teachers in school</a:t>
            </a:r>
          </a:p>
        </p:txBody>
      </p:sp>
    </p:spTree>
    <p:extLst>
      <p:ext uri="{BB962C8B-B14F-4D97-AF65-F5344CB8AC3E}">
        <p14:creationId xmlns:p14="http://schemas.microsoft.com/office/powerpoint/2010/main" val="2808742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207" y="1123271"/>
            <a:ext cx="8221334" cy="4913504"/>
          </a:xfrm>
        </p:spPr>
        <p:txBody>
          <a:bodyPr/>
          <a:lstStyle/>
          <a:p>
            <a:r>
              <a:rPr lang="en-US" sz="3200" dirty="0" smtClean="0"/>
              <a:t>Table Talk:</a:t>
            </a:r>
          </a:p>
          <a:p>
            <a:pPr lvl="1"/>
            <a:r>
              <a:rPr lang="en-US" sz="2800" dirty="0" smtClean="0"/>
              <a:t>At your table, discuss if you want more collective or individual attribution in your evaluation system. </a:t>
            </a:r>
          </a:p>
          <a:p>
            <a:pPr lvl="2"/>
            <a:r>
              <a:rPr lang="en-US" sz="2600" dirty="0" smtClean="0"/>
              <a:t>Consider the advantages and unintended consequences of both collective and individual. </a:t>
            </a:r>
          </a:p>
          <a:p>
            <a:pPr lvl="1"/>
            <a:r>
              <a:rPr lang="en-US" sz="2800" dirty="0" smtClean="0"/>
              <a:t>Be prepared to share your thinking. </a:t>
            </a:r>
            <a:r>
              <a:rPr lang="en-US" sz="3200" dirty="0"/>
              <a:t>	</a:t>
            </a:r>
          </a:p>
        </p:txBody>
      </p:sp>
      <p:sp>
        <p:nvSpPr>
          <p:cNvPr id="3" name="Title 2"/>
          <p:cNvSpPr>
            <a:spLocks noGrp="1"/>
          </p:cNvSpPr>
          <p:nvPr>
            <p:ph type="title"/>
          </p:nvPr>
        </p:nvSpPr>
        <p:spPr>
          <a:xfrm>
            <a:off x="192024" y="147054"/>
            <a:ext cx="7886700" cy="521208"/>
          </a:xfrm>
        </p:spPr>
        <p:txBody>
          <a:bodyPr>
            <a:normAutofit fontScale="90000"/>
          </a:bodyPr>
          <a:lstStyle/>
          <a:p>
            <a:r>
              <a:rPr lang="en-US" sz="4000" dirty="0" smtClean="0">
                <a:latin typeface="Palatino Linotype" pitchFamily="18" charset="0"/>
              </a:rPr>
              <a:t>Collective vs. Individual </a:t>
            </a:r>
            <a:r>
              <a:rPr lang="en-US" sz="4000" dirty="0">
                <a:latin typeface="Palatino Linotype" pitchFamily="18" charset="0"/>
              </a:rPr>
              <a:t>A</a:t>
            </a:r>
            <a:r>
              <a:rPr lang="en-US" sz="4000" dirty="0" smtClean="0">
                <a:latin typeface="Palatino Linotype" pitchFamily="18" charset="0"/>
              </a:rPr>
              <a:t>ttribution</a:t>
            </a:r>
            <a:endParaRPr lang="en-US" sz="4000" dirty="0"/>
          </a:p>
        </p:txBody>
      </p:sp>
      <p:pic>
        <p:nvPicPr>
          <p:cNvPr id="2050" name="Picture 2" descr="C:\Users\Cabrera_C\AppData\Local\Microsoft\Windows\Temporary Internet Files\Content.IE5\62I2MZUR\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805" y="4837243"/>
            <a:ext cx="2032138" cy="141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0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4359" cy="521208"/>
          </a:xfrm>
        </p:spPr>
        <p:txBody>
          <a:bodyPr>
            <a:noAutofit/>
          </a:bodyPr>
          <a:lstStyle/>
          <a:p>
            <a:r>
              <a:rPr lang="en-US" sz="3200" dirty="0" smtClean="0">
                <a:latin typeface="Palatino Linotype" panose="02040502050505030304" pitchFamily="18" charset="0"/>
              </a:rPr>
              <a:t>Using State Assessment Data in Evaluation</a:t>
            </a:r>
            <a:endParaRPr lang="en-US" sz="32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15</a:t>
            </a:fld>
            <a:endParaRPr lang="en-US" dirty="0" smtClean="0"/>
          </a:p>
        </p:txBody>
      </p:sp>
      <p:sp>
        <p:nvSpPr>
          <p:cNvPr id="6" name="TextBox 5"/>
          <p:cNvSpPr txBox="1"/>
          <p:nvPr/>
        </p:nvSpPr>
        <p:spPr>
          <a:xfrm>
            <a:off x="493014" y="1205845"/>
            <a:ext cx="728472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How do you plan on incorporating </a:t>
            </a:r>
            <a:r>
              <a:rPr lang="en-US" sz="2400" dirty="0" smtClean="0"/>
              <a:t>state assessment data </a:t>
            </a:r>
            <a:r>
              <a:rPr lang="en-US" sz="2400" dirty="0"/>
              <a:t>into your MSL system</a:t>
            </a:r>
            <a:r>
              <a:rPr lang="en-US" sz="2400" dirty="0" smtClean="0"/>
              <a:t>?</a:t>
            </a:r>
            <a:endParaRPr lang="en-US" sz="2400" dirty="0"/>
          </a:p>
          <a:p>
            <a:pPr marL="342900" indent="-342900">
              <a:buFont typeface="Arial" panose="020B0604020202020204" pitchFamily="34" charset="0"/>
              <a:buChar char="•"/>
            </a:pPr>
            <a:r>
              <a:rPr lang="en-US" sz="2400" dirty="0"/>
              <a:t>When and how do you plan on setting success criteria</a:t>
            </a:r>
            <a:r>
              <a:rPr lang="en-US" sz="2400" dirty="0" smtClean="0"/>
              <a:t>?</a:t>
            </a:r>
          </a:p>
          <a:p>
            <a:pPr marL="342900" indent="-342900">
              <a:buFont typeface="Arial" panose="020B0604020202020204" pitchFamily="34" charset="0"/>
              <a:buChar char="•"/>
            </a:pPr>
            <a:r>
              <a:rPr lang="en-US" sz="2400" dirty="0" smtClean="0"/>
              <a:t>What process will you create to ensure that educators receive evaluation results 2 weeks prior to the last day of class?</a:t>
            </a:r>
          </a:p>
          <a:p>
            <a:pPr marL="342900" indent="-342900">
              <a:buFont typeface="Arial" panose="020B0604020202020204" pitchFamily="34" charset="0"/>
              <a:buChar char="•"/>
            </a:pPr>
            <a:r>
              <a:rPr lang="en-US" sz="2400" dirty="0" smtClean="0"/>
              <a:t>How will you construct MSLs for teachers who are new to your school or district and were not present when that state data was collected?</a:t>
            </a:r>
            <a:endParaRPr lang="en-US" sz="2400" dirty="0"/>
          </a:p>
        </p:txBody>
      </p:sp>
    </p:spTree>
    <p:extLst>
      <p:ext uri="{BB962C8B-B14F-4D97-AF65-F5344CB8AC3E}">
        <p14:creationId xmlns:p14="http://schemas.microsoft.com/office/powerpoint/2010/main" val="3280454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Determine </a:t>
            </a:r>
            <a:r>
              <a:rPr lang="en-US" sz="3200" dirty="0"/>
              <a:t>how student learning is currently measured in your </a:t>
            </a:r>
            <a:r>
              <a:rPr lang="en-US" sz="3200" dirty="0" smtClean="0"/>
              <a:t>district </a:t>
            </a:r>
          </a:p>
          <a:p>
            <a:pPr lvl="1"/>
            <a:r>
              <a:rPr lang="en-US" sz="2800" dirty="0" smtClean="0"/>
              <a:t>Conduct an </a:t>
            </a:r>
            <a:r>
              <a:rPr lang="en-US" sz="2800" i="1" dirty="0" smtClean="0"/>
              <a:t>assessment inventory </a:t>
            </a:r>
            <a:r>
              <a:rPr lang="en-US" sz="2800" dirty="0" smtClean="0"/>
              <a:t>to identify what is currently being used to measure student learning </a:t>
            </a:r>
          </a:p>
          <a:p>
            <a:pPr lvl="1"/>
            <a:r>
              <a:rPr lang="en-US" sz="2800" dirty="0" smtClean="0"/>
              <a:t> Identify where gaps exist</a:t>
            </a:r>
          </a:p>
          <a:p>
            <a:pPr marL="91440" indent="0">
              <a:buNone/>
            </a:pPr>
            <a:endParaRPr lang="en-US" sz="1600" b="1" i="1" dirty="0" smtClean="0"/>
          </a:p>
          <a:p>
            <a:pPr marL="91440" indent="0">
              <a:buNone/>
            </a:pPr>
            <a:r>
              <a:rPr lang="en-US" sz="3400" b="1" i="1" dirty="0" smtClean="0"/>
              <a:t>		</a:t>
            </a:r>
            <a:r>
              <a:rPr lang="en-US" sz="3200" dirty="0"/>
              <a:t>	</a:t>
            </a:r>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Measures of Student Learning </a:t>
            </a:r>
            <a:endParaRPr lang="en-US" sz="40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7413158" y="4205951"/>
            <a:ext cx="1505223" cy="1357032"/>
          </a:xfrm>
          <a:prstGeom prst="rect">
            <a:avLst/>
          </a:prstGeom>
          <a:effectLst>
            <a:softEdge rad="50800"/>
          </a:effectLst>
        </p:spPr>
      </p:pic>
    </p:spTree>
    <p:extLst>
      <p:ext uri="{BB962C8B-B14F-4D97-AF65-F5344CB8AC3E}">
        <p14:creationId xmlns:p14="http://schemas.microsoft.com/office/powerpoint/2010/main" val="1039487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940" y="1730889"/>
            <a:ext cx="8407893" cy="3106559"/>
          </a:xfrm>
          <a:ln>
            <a:noFill/>
          </a:ln>
        </p:spPr>
        <p:txBody>
          <a:bodyPr/>
          <a:lstStyle/>
          <a:p>
            <a:pPr marL="45720" indent="0">
              <a:buNone/>
            </a:pPr>
            <a:r>
              <a:rPr lang="en-US" sz="2800" b="1" dirty="0" smtClean="0"/>
              <a:t>Example:</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sz="4000" dirty="0">
                <a:latin typeface="Palatino Linotype" pitchFamily="18" charset="0"/>
              </a:rPr>
              <a:t>Categorizing </a:t>
            </a:r>
            <a:r>
              <a:rPr lang="en-US" sz="4000" dirty="0" smtClean="0">
                <a:latin typeface="Palatino Linotype" pitchFamily="18" charset="0"/>
              </a:rPr>
              <a:t>Educators</a:t>
            </a:r>
            <a:endParaRPr lang="en-US" sz="4000" dirty="0"/>
          </a:p>
        </p:txBody>
      </p:sp>
      <p:sp>
        <p:nvSpPr>
          <p:cNvPr id="6" name="Rounded Rectangle 5"/>
          <p:cNvSpPr/>
          <p:nvPr/>
        </p:nvSpPr>
        <p:spPr>
          <a:xfrm>
            <a:off x="6195676" y="2443862"/>
            <a:ext cx="2235943" cy="2059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ndParaRPr>
          </a:p>
          <a:p>
            <a:pPr algn="ctr"/>
            <a:endParaRPr lang="en-US" sz="1600" b="1" dirty="0" smtClean="0">
              <a:solidFill>
                <a:schemeClr val="bg1"/>
              </a:solidFill>
            </a:endParaRPr>
          </a:p>
          <a:p>
            <a:pPr algn="ctr"/>
            <a:r>
              <a:rPr lang="en-US" sz="1600" b="1" dirty="0" smtClean="0">
                <a:solidFill>
                  <a:schemeClr val="bg1"/>
                </a:solidFill>
              </a:rPr>
              <a:t>No Summative/CGM</a:t>
            </a:r>
            <a:endParaRPr lang="en-US" sz="1600" b="1" dirty="0">
              <a:solidFill>
                <a:schemeClr val="bg1"/>
              </a:solidFill>
            </a:endParaRPr>
          </a:p>
          <a:p>
            <a:pPr algn="ctr"/>
            <a:r>
              <a:rPr lang="en-US" sz="1600" dirty="0" smtClean="0">
                <a:solidFill>
                  <a:schemeClr val="bg1"/>
                </a:solidFill>
              </a:rPr>
              <a:t>All </a:t>
            </a:r>
            <a:r>
              <a:rPr lang="en-US" sz="1600" dirty="0">
                <a:solidFill>
                  <a:schemeClr val="bg1"/>
                </a:solidFill>
              </a:rPr>
              <a:t>Other </a:t>
            </a:r>
            <a:r>
              <a:rPr lang="en-US" sz="1600" dirty="0" smtClean="0">
                <a:solidFill>
                  <a:schemeClr val="bg1"/>
                </a:solidFill>
              </a:rPr>
              <a:t>Teachers</a:t>
            </a:r>
          </a:p>
          <a:p>
            <a:endParaRPr lang="en-US" dirty="0"/>
          </a:p>
          <a:p>
            <a:endParaRPr lang="en-US" dirty="0" smtClean="0"/>
          </a:p>
          <a:p>
            <a:endParaRPr lang="en-US" dirty="0"/>
          </a:p>
          <a:p>
            <a:endParaRPr lang="en-US" dirty="0" smtClean="0"/>
          </a:p>
          <a:p>
            <a:endParaRPr lang="en-US" dirty="0"/>
          </a:p>
          <a:p>
            <a:endParaRPr lang="en-US" dirty="0"/>
          </a:p>
        </p:txBody>
      </p:sp>
      <p:sp>
        <p:nvSpPr>
          <p:cNvPr id="8" name="Rounded Rectangle 7"/>
          <p:cNvSpPr/>
          <p:nvPr/>
        </p:nvSpPr>
        <p:spPr>
          <a:xfrm>
            <a:off x="838965" y="2434047"/>
            <a:ext cx="2344157" cy="2059305"/>
          </a:xfrm>
          <a:prstGeom prst="roundRect">
            <a:avLst/>
          </a:prstGeom>
          <a:ln>
            <a:solidFill>
              <a:schemeClr val="accent1">
                <a:shade val="50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n-US" sz="1600" dirty="0" smtClean="0"/>
          </a:p>
          <a:p>
            <a:pPr marL="342900" indent="-342900">
              <a:buAutoNum type="arabicPeriod"/>
            </a:pPr>
            <a:endParaRPr lang="en-US" sz="1600"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a:solidFill>
                <a:schemeClr val="bg1"/>
              </a:solidFill>
            </a:endParaRPr>
          </a:p>
          <a:p>
            <a:pPr algn="ctr"/>
            <a:r>
              <a:rPr lang="en-US" sz="1600" b="1" dirty="0" smtClean="0">
                <a:solidFill>
                  <a:schemeClr val="bg1"/>
                </a:solidFill>
              </a:rPr>
              <a:t>Colorado Growth Model (CGM)</a:t>
            </a:r>
            <a:endParaRPr lang="en-US" sz="1600" dirty="0">
              <a:solidFill>
                <a:schemeClr val="bg1"/>
              </a:solidFill>
            </a:endParaRPr>
          </a:p>
          <a:p>
            <a:pPr algn="ctr"/>
            <a:r>
              <a:rPr lang="en-US" sz="1600" dirty="0" smtClean="0">
                <a:solidFill>
                  <a:schemeClr val="bg1"/>
                </a:solidFill>
              </a:rPr>
              <a:t>Reading, Writing, Math </a:t>
            </a:r>
          </a:p>
          <a:p>
            <a:pPr algn="ctr"/>
            <a:r>
              <a:rPr lang="en-US" sz="1200" dirty="0" smtClean="0">
                <a:solidFill>
                  <a:schemeClr val="bg1"/>
                </a:solidFill>
              </a:rPr>
              <a:t>(Gr</a:t>
            </a:r>
            <a:r>
              <a:rPr lang="en-US" sz="1200" dirty="0">
                <a:solidFill>
                  <a:schemeClr val="bg1"/>
                </a:solidFill>
              </a:rPr>
              <a:t>. </a:t>
            </a:r>
            <a:r>
              <a:rPr lang="en-US" sz="1200" dirty="0" smtClean="0">
                <a:solidFill>
                  <a:schemeClr val="bg1"/>
                </a:solidFill>
              </a:rPr>
              <a:t>4-10)</a:t>
            </a:r>
          </a:p>
          <a:p>
            <a:pPr marL="342900" indent="-342900">
              <a:buAutoNum type="arabicPeriod"/>
            </a:pPr>
            <a:endParaRPr lang="en-US" sz="1200" dirty="0"/>
          </a:p>
          <a:p>
            <a:pPr marL="342900" indent="-342900">
              <a:buAutoNum type="arabicPeriod"/>
            </a:pPr>
            <a:endParaRPr lang="en-US" sz="1200" dirty="0" smtClean="0"/>
          </a:p>
          <a:p>
            <a:pPr marL="342900" indent="-342900">
              <a:buAutoNum type="arabicPeriod"/>
            </a:pPr>
            <a:endParaRPr lang="en-US" sz="1200" dirty="0" smtClean="0"/>
          </a:p>
          <a:p>
            <a:pPr marL="342900" indent="-342900">
              <a:buAutoNum type="arabicPeriod"/>
            </a:pPr>
            <a:endParaRPr lang="en-US" sz="1200" dirty="0"/>
          </a:p>
          <a:p>
            <a:pPr marL="342900" indent="-342900">
              <a:buAutoNum type="arabicPeriod"/>
            </a:pPr>
            <a:endParaRPr lang="en-US" sz="1200" dirty="0" smtClean="0"/>
          </a:p>
          <a:p>
            <a:pPr marL="342900" indent="-342900">
              <a:buAutoNum type="arabicPeriod"/>
            </a:pPr>
            <a:endParaRPr lang="en-US" sz="1200" dirty="0" smtClean="0"/>
          </a:p>
          <a:p>
            <a:pPr marL="342900" indent="-342900">
              <a:buAutoNum type="arabicPeriod"/>
            </a:pPr>
            <a:endParaRPr lang="en-US" dirty="0" smtClean="0"/>
          </a:p>
          <a:p>
            <a:endParaRPr lang="en-US" dirty="0" smtClean="0">
              <a:solidFill>
                <a:schemeClr val="tx2"/>
              </a:solidFill>
            </a:endParaRPr>
          </a:p>
          <a:p>
            <a:endParaRPr lang="en-US" dirty="0"/>
          </a:p>
        </p:txBody>
      </p:sp>
      <p:sp>
        <p:nvSpPr>
          <p:cNvPr id="10" name="Rounded Rectangle 9"/>
          <p:cNvSpPr/>
          <p:nvPr/>
        </p:nvSpPr>
        <p:spPr>
          <a:xfrm>
            <a:off x="3542301" y="2443862"/>
            <a:ext cx="2334625" cy="2059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2. </a:t>
            </a:r>
          </a:p>
          <a:p>
            <a:pPr algn="ctr"/>
            <a:endParaRPr lang="en-US" sz="1600" b="1" dirty="0" smtClean="0">
              <a:solidFill>
                <a:schemeClr val="bg1"/>
              </a:solidFill>
            </a:endParaRPr>
          </a:p>
          <a:p>
            <a:pPr algn="ctr"/>
            <a:endParaRPr lang="en-US" sz="1600" b="1" dirty="0" smtClean="0">
              <a:solidFill>
                <a:schemeClr val="bg1"/>
              </a:solidFill>
            </a:endParaRPr>
          </a:p>
          <a:p>
            <a:pPr algn="ctr"/>
            <a:r>
              <a:rPr lang="en-US" sz="1600" b="1" dirty="0" smtClean="0">
                <a:solidFill>
                  <a:schemeClr val="bg1"/>
                </a:solidFill>
              </a:rPr>
              <a:t>State Summative</a:t>
            </a:r>
            <a:endParaRPr lang="en-US" sz="1600" b="1" dirty="0">
              <a:solidFill>
                <a:schemeClr val="bg1"/>
              </a:solidFill>
            </a:endParaRPr>
          </a:p>
          <a:p>
            <a:pPr algn="ctr"/>
            <a:r>
              <a:rPr lang="en-US" sz="1600" dirty="0" smtClean="0">
                <a:solidFill>
                  <a:schemeClr val="bg1"/>
                </a:solidFill>
              </a:rPr>
              <a:t>Reading, Writing, Math</a:t>
            </a:r>
            <a:r>
              <a:rPr lang="en-US" sz="1600" dirty="0">
                <a:solidFill>
                  <a:schemeClr val="bg1"/>
                </a:solidFill>
              </a:rPr>
              <a:t> </a:t>
            </a:r>
            <a:r>
              <a:rPr lang="en-US" sz="1200" dirty="0" smtClean="0">
                <a:solidFill>
                  <a:schemeClr val="bg1"/>
                </a:solidFill>
              </a:rPr>
              <a:t>(Gr. 3)</a:t>
            </a:r>
          </a:p>
          <a:p>
            <a:pPr algn="ctr"/>
            <a:r>
              <a:rPr lang="en-US" sz="1600" dirty="0" smtClean="0">
                <a:solidFill>
                  <a:schemeClr val="bg1"/>
                </a:solidFill>
              </a:rPr>
              <a:t> </a:t>
            </a:r>
            <a:r>
              <a:rPr lang="en-US" sz="1600" dirty="0">
                <a:solidFill>
                  <a:schemeClr val="bg1"/>
                </a:solidFill>
              </a:rPr>
              <a:t>Science </a:t>
            </a:r>
            <a:endParaRPr lang="en-US" sz="1600" dirty="0" smtClean="0">
              <a:solidFill>
                <a:schemeClr val="bg1"/>
              </a:solidFill>
            </a:endParaRPr>
          </a:p>
          <a:p>
            <a:pPr algn="ctr"/>
            <a:r>
              <a:rPr lang="en-US" sz="1200" dirty="0" smtClean="0">
                <a:solidFill>
                  <a:schemeClr val="bg1"/>
                </a:solidFill>
              </a:rPr>
              <a:t>(Gr. 5, 8, </a:t>
            </a:r>
            <a:r>
              <a:rPr lang="en-US" sz="1200" dirty="0" smtClean="0">
                <a:solidFill>
                  <a:schemeClr val="bg1"/>
                </a:solidFill>
              </a:rPr>
              <a:t>11)</a:t>
            </a:r>
            <a:endParaRPr lang="en-US" sz="1200" dirty="0" smtClean="0">
              <a:solidFill>
                <a:schemeClr val="bg1"/>
              </a:solidFill>
            </a:endParaRPr>
          </a:p>
          <a:p>
            <a:pPr algn="ctr"/>
            <a:r>
              <a:rPr lang="en-US" sz="1600" dirty="0" smtClean="0">
                <a:solidFill>
                  <a:schemeClr val="bg1"/>
                </a:solidFill>
              </a:rPr>
              <a:t> </a:t>
            </a:r>
            <a:r>
              <a:rPr lang="en-US" sz="1600" dirty="0">
                <a:solidFill>
                  <a:schemeClr val="bg1"/>
                </a:solidFill>
              </a:rPr>
              <a:t>Social </a:t>
            </a:r>
            <a:r>
              <a:rPr lang="en-US" sz="1600" dirty="0" smtClean="0">
                <a:solidFill>
                  <a:schemeClr val="bg1"/>
                </a:solidFill>
              </a:rPr>
              <a:t>Studies </a:t>
            </a:r>
          </a:p>
          <a:p>
            <a:pPr algn="ctr"/>
            <a:r>
              <a:rPr lang="en-US" sz="1200" dirty="0" smtClean="0">
                <a:solidFill>
                  <a:schemeClr val="bg1"/>
                </a:solidFill>
              </a:rPr>
              <a:t>(Gr. 4, 7, </a:t>
            </a:r>
            <a:r>
              <a:rPr lang="en-US" sz="1200" dirty="0" smtClean="0">
                <a:solidFill>
                  <a:schemeClr val="bg1"/>
                </a:solidFill>
              </a:rPr>
              <a:t>11*</a:t>
            </a:r>
            <a:r>
              <a:rPr lang="en-US" sz="1200" dirty="0" smtClean="0">
                <a:solidFill>
                  <a:schemeClr val="bg1"/>
                </a:solidFill>
              </a:rPr>
              <a:t>)</a:t>
            </a:r>
            <a:endParaRPr lang="en-US" sz="1200" dirty="0" smtClean="0">
              <a:solidFill>
                <a:schemeClr val="bg1"/>
              </a:solidFill>
            </a:endParaRPr>
          </a:p>
          <a:p>
            <a:pPr algn="ctr"/>
            <a:r>
              <a:rPr lang="en-US" sz="1200" b="1" dirty="0" smtClean="0">
                <a:solidFill>
                  <a:schemeClr val="bg1"/>
                </a:solidFill>
              </a:rPr>
              <a:t>PSAT</a:t>
            </a:r>
            <a:r>
              <a:rPr lang="en-US" sz="1200" b="1" dirty="0" smtClean="0">
                <a:solidFill>
                  <a:schemeClr val="bg1"/>
                </a:solidFill>
              </a:rPr>
              <a:t>/SAT</a:t>
            </a:r>
            <a:r>
              <a:rPr lang="en-US" sz="1200" dirty="0" smtClean="0">
                <a:solidFill>
                  <a:schemeClr val="bg1"/>
                </a:solidFill>
              </a:rPr>
              <a:t> (HS</a:t>
            </a:r>
            <a:r>
              <a:rPr lang="en-US" sz="1200" dirty="0" smtClean="0">
                <a:solidFill>
                  <a:schemeClr val="bg1"/>
                </a:solidFill>
              </a:rPr>
              <a:t>)</a:t>
            </a:r>
          </a:p>
          <a:p>
            <a:pPr algn="ctr"/>
            <a:r>
              <a:rPr lang="en-US" sz="1200" b="1" dirty="0" smtClean="0">
                <a:solidFill>
                  <a:schemeClr val="bg1"/>
                </a:solidFill>
              </a:rPr>
              <a:t>WIDA ACCESS </a:t>
            </a:r>
            <a:r>
              <a:rPr lang="en-US" sz="1200" dirty="0" smtClean="0">
                <a:solidFill>
                  <a:schemeClr val="bg1"/>
                </a:solidFill>
              </a:rPr>
              <a:t>(ELL)</a:t>
            </a:r>
          </a:p>
          <a:p>
            <a:endParaRPr lang="en-US" sz="1200" dirty="0" smtClean="0">
              <a:solidFill>
                <a:schemeClr val="tx2"/>
              </a:solidFill>
            </a:endParaRPr>
          </a:p>
          <a:p>
            <a:endParaRPr lang="en-US" sz="1200" dirty="0"/>
          </a:p>
          <a:p>
            <a:endParaRPr lang="en-US" sz="1200" dirty="0" smtClean="0"/>
          </a:p>
          <a:p>
            <a:endParaRPr lang="en-US" sz="1400" dirty="0"/>
          </a:p>
        </p:txBody>
      </p:sp>
      <p:sp>
        <p:nvSpPr>
          <p:cNvPr id="5" name="TextBox 4"/>
          <p:cNvSpPr txBox="1"/>
          <p:nvPr/>
        </p:nvSpPr>
        <p:spPr>
          <a:xfrm>
            <a:off x="518939" y="4880330"/>
            <a:ext cx="8407893" cy="1608133"/>
          </a:xfrm>
          <a:prstGeom prst="rect">
            <a:avLst/>
          </a:prstGeom>
          <a:noFill/>
        </p:spPr>
        <p:txBody>
          <a:bodyPr wrap="square" rtlCol="0">
            <a:spAutoFit/>
          </a:bodyPr>
          <a:lstStyle/>
          <a:p>
            <a:pPr algn="ctr"/>
            <a:r>
              <a:rPr lang="en-US" sz="2200" i="1" dirty="0"/>
              <a:t>What are the </a:t>
            </a:r>
            <a:r>
              <a:rPr lang="en-US" sz="2200" i="1" dirty="0" smtClean="0"/>
              <a:t>pros and cons of </a:t>
            </a:r>
            <a:r>
              <a:rPr lang="en-US" sz="2200" i="1" dirty="0"/>
              <a:t>creating groups of like teachers based on the types of measures that must be included in their body of evidence</a:t>
            </a:r>
            <a:r>
              <a:rPr lang="en-US" sz="2200" i="1" dirty="0" smtClean="0"/>
              <a:t>?</a:t>
            </a:r>
          </a:p>
          <a:p>
            <a:pPr algn="ctr"/>
            <a:endParaRPr lang="en-US" sz="1050" i="1" dirty="0" smtClean="0"/>
          </a:p>
          <a:p>
            <a:pPr algn="ctr"/>
            <a:r>
              <a:rPr lang="en-US" sz="2200" i="1" dirty="0" smtClean="0"/>
              <a:t>Based on what is expected in law, </a:t>
            </a:r>
            <a:r>
              <a:rPr lang="en-US" sz="2200" i="1" dirty="0"/>
              <a:t>w</a:t>
            </a:r>
            <a:r>
              <a:rPr lang="en-US" sz="2200" i="1" dirty="0" smtClean="0"/>
              <a:t>hat categories of teachers are possible?</a:t>
            </a:r>
          </a:p>
        </p:txBody>
      </p:sp>
    </p:spTree>
    <p:extLst>
      <p:ext uri="{BB962C8B-B14F-4D97-AF65-F5344CB8AC3E}">
        <p14:creationId xmlns:p14="http://schemas.microsoft.com/office/powerpoint/2010/main" val="317403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 calcmode="lin" valueType="num">
                                      <p:cBhvr additive="base">
                                        <p:cTn id="1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63616"/>
          </a:xfrm>
        </p:spPr>
        <p:txBody>
          <a:bodyPr/>
          <a:lstStyle/>
          <a:p>
            <a:pPr lvl="1"/>
            <a:endParaRPr lang="en-US" sz="2800" dirty="0" smtClean="0"/>
          </a:p>
          <a:p>
            <a:pPr lvl="1"/>
            <a:endParaRPr lang="en-US" sz="2800" dirty="0"/>
          </a:p>
          <a:p>
            <a:pPr lvl="1"/>
            <a:endParaRPr lang="en-US" sz="2800" dirty="0" smtClean="0"/>
          </a:p>
          <a:p>
            <a:pPr lvl="1"/>
            <a:endParaRPr lang="en-US" sz="2800" dirty="0"/>
          </a:p>
          <a:p>
            <a:pPr lvl="1"/>
            <a:endParaRPr lang="en-US" sz="2800" dirty="0" smtClean="0"/>
          </a:p>
          <a:p>
            <a:pPr marL="365760" lvl="1" indent="0" algn="ctr">
              <a:buNone/>
            </a:pPr>
            <a:endParaRPr lang="en-US" dirty="0" smtClean="0"/>
          </a:p>
          <a:p>
            <a:pPr marL="365760" lvl="1" indent="0" algn="ctr">
              <a:buNone/>
            </a:pPr>
            <a:endParaRPr lang="en-US" sz="1000" i="1" dirty="0" smtClean="0"/>
          </a:p>
          <a:p>
            <a:pPr lvl="3"/>
            <a:endParaRPr lang="en-US" dirty="0" smtClean="0"/>
          </a:p>
        </p:txBody>
      </p:sp>
      <p:sp>
        <p:nvSpPr>
          <p:cNvPr id="3" name="Title 2"/>
          <p:cNvSpPr>
            <a:spLocks noGrp="1"/>
          </p:cNvSpPr>
          <p:nvPr>
            <p:ph type="title"/>
          </p:nvPr>
        </p:nvSpPr>
        <p:spPr/>
        <p:txBody>
          <a:bodyPr>
            <a:normAutofit fontScale="90000"/>
          </a:bodyPr>
          <a:lstStyle/>
          <a:p>
            <a:r>
              <a:rPr lang="en-US" sz="4000" dirty="0"/>
              <a:t>How Do We </a:t>
            </a:r>
            <a:r>
              <a:rPr lang="en-US" sz="4000" dirty="0" smtClean="0"/>
              <a:t>Make Decisions?</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
        <p:nvSpPr>
          <p:cNvPr id="5" name="Rectangle 4"/>
          <p:cNvSpPr/>
          <p:nvPr/>
        </p:nvSpPr>
        <p:spPr>
          <a:xfrm>
            <a:off x="573198" y="1719071"/>
            <a:ext cx="28387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Individual Teacher Decisions </a:t>
            </a:r>
            <a:endParaRPr lang="en-US" b="1" dirty="0">
              <a:solidFill>
                <a:schemeClr val="bg1"/>
              </a:solidFill>
            </a:endParaRPr>
          </a:p>
        </p:txBody>
      </p:sp>
      <p:sp>
        <p:nvSpPr>
          <p:cNvPr id="6" name="Rectangle 5"/>
          <p:cNvSpPr/>
          <p:nvPr/>
        </p:nvSpPr>
        <p:spPr>
          <a:xfrm>
            <a:off x="586846" y="3153103"/>
            <a:ext cx="2838734" cy="133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Teacher Category/Group  Decisions </a:t>
            </a:r>
            <a:endParaRPr lang="en-US" b="1" dirty="0">
              <a:solidFill>
                <a:schemeClr val="bg1"/>
              </a:solidFill>
            </a:endParaRPr>
          </a:p>
        </p:txBody>
      </p:sp>
      <p:cxnSp>
        <p:nvCxnSpPr>
          <p:cNvPr id="8" name="Straight Arrow Connector 7"/>
          <p:cNvCxnSpPr/>
          <p:nvPr/>
        </p:nvCxnSpPr>
        <p:spPr>
          <a:xfrm>
            <a:off x="3589352" y="2176271"/>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9352" y="3829057"/>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6662" y="3151140"/>
            <a:ext cx="3665448" cy="133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 </a:t>
            </a:r>
          </a:p>
          <a:p>
            <a:pPr algn="ctr"/>
            <a:endParaRPr lang="en-US" sz="1400" b="1" dirty="0">
              <a:solidFill>
                <a:schemeClr val="bg1"/>
              </a:solidFill>
            </a:endParaRPr>
          </a:p>
          <a:p>
            <a:pPr algn="ctr"/>
            <a:r>
              <a:rPr lang="en-US" sz="1400" b="1" dirty="0" smtClean="0">
                <a:solidFill>
                  <a:schemeClr val="bg1"/>
                </a:solidFill>
              </a:rPr>
              <a:t> Each teacher category will make general decisions about weights of measures, however actual Measures of Student Learning may differ.  Each teacher category may have different percentages. </a:t>
            </a:r>
          </a:p>
          <a:p>
            <a:pPr algn="ctr"/>
            <a:endParaRPr lang="en-US" sz="1400" b="1" dirty="0" smtClean="0">
              <a:solidFill>
                <a:schemeClr val="bg1"/>
              </a:solidFill>
            </a:endParaRPr>
          </a:p>
          <a:p>
            <a:pPr algn="ctr"/>
            <a:r>
              <a:rPr lang="en-US" sz="1400" b="1" dirty="0" smtClean="0">
                <a:solidFill>
                  <a:schemeClr val="bg1"/>
                </a:solidFill>
              </a:rPr>
              <a:t> </a:t>
            </a:r>
            <a:endParaRPr lang="en-US" sz="1400" b="1" dirty="0">
              <a:solidFill>
                <a:schemeClr val="bg1"/>
              </a:solidFill>
            </a:endParaRPr>
          </a:p>
        </p:txBody>
      </p:sp>
      <p:sp>
        <p:nvSpPr>
          <p:cNvPr id="13" name="Rectangle 12"/>
          <p:cNvSpPr/>
          <p:nvPr/>
        </p:nvSpPr>
        <p:spPr>
          <a:xfrm>
            <a:off x="5336662" y="1719071"/>
            <a:ext cx="3665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rPr>
              <a:t>Individual teacher </a:t>
            </a:r>
            <a:r>
              <a:rPr lang="en-US" sz="1500" b="1" dirty="0">
                <a:solidFill>
                  <a:schemeClr val="bg1"/>
                </a:solidFill>
              </a:rPr>
              <a:t>and </a:t>
            </a:r>
            <a:r>
              <a:rPr lang="en-US" sz="1500" b="1" dirty="0" smtClean="0">
                <a:solidFill>
                  <a:schemeClr val="bg1"/>
                </a:solidFill>
              </a:rPr>
              <a:t>evaluator </a:t>
            </a:r>
            <a:r>
              <a:rPr lang="en-US" sz="1500" b="1" dirty="0">
                <a:solidFill>
                  <a:schemeClr val="bg1"/>
                </a:solidFill>
              </a:rPr>
              <a:t>will make decisions unique to </a:t>
            </a:r>
            <a:r>
              <a:rPr lang="en-US" sz="1500" b="1" dirty="0" smtClean="0">
                <a:solidFill>
                  <a:schemeClr val="bg1"/>
                </a:solidFill>
              </a:rPr>
              <a:t>their professional responsibilities.  </a:t>
            </a:r>
            <a:r>
              <a:rPr lang="en-US" sz="1500" b="1" dirty="0">
                <a:solidFill>
                  <a:schemeClr val="bg1"/>
                </a:solidFill>
              </a:rPr>
              <a:t>W</a:t>
            </a:r>
            <a:r>
              <a:rPr lang="en-US" sz="1500" b="1" dirty="0" smtClean="0">
                <a:solidFill>
                  <a:schemeClr val="bg1"/>
                </a:solidFill>
              </a:rPr>
              <a:t>eights and measures will vary for every teacher in the district/BOCES.  </a:t>
            </a:r>
            <a:endParaRPr lang="en-US" sz="1500" b="1" dirty="0">
              <a:solidFill>
                <a:schemeClr val="bg1"/>
              </a:solidFill>
            </a:endParaRPr>
          </a:p>
        </p:txBody>
      </p:sp>
      <p:sp>
        <p:nvSpPr>
          <p:cNvPr id="11" name="Rectangle 10"/>
          <p:cNvSpPr/>
          <p:nvPr/>
        </p:nvSpPr>
        <p:spPr>
          <a:xfrm>
            <a:off x="573198" y="4859071"/>
            <a:ext cx="2838734" cy="136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All Teacher Decisions </a:t>
            </a:r>
            <a:endParaRPr lang="en-US" b="1" dirty="0">
              <a:solidFill>
                <a:schemeClr val="bg1"/>
              </a:solidFill>
            </a:endParaRPr>
          </a:p>
        </p:txBody>
      </p:sp>
      <p:sp>
        <p:nvSpPr>
          <p:cNvPr id="14" name="Rectangle 13"/>
          <p:cNvSpPr/>
          <p:nvPr/>
        </p:nvSpPr>
        <p:spPr>
          <a:xfrm>
            <a:off x="5336662" y="4859071"/>
            <a:ext cx="3665448" cy="136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All </a:t>
            </a:r>
            <a:r>
              <a:rPr lang="en-US" sz="1400" b="1" dirty="0">
                <a:solidFill>
                  <a:schemeClr val="bg1"/>
                </a:solidFill>
              </a:rPr>
              <a:t>t</a:t>
            </a:r>
            <a:r>
              <a:rPr lang="en-US" sz="1400" b="1" dirty="0" smtClean="0">
                <a:solidFill>
                  <a:schemeClr val="bg1"/>
                </a:solidFill>
              </a:rPr>
              <a:t>eachers in the district/BOCES will have the same weights for measures included in their evaluation.  The weights will remain consistent, however the measures may vary based on the subject and grade level.  </a:t>
            </a:r>
            <a:endParaRPr lang="en-US" sz="1400" b="1" dirty="0">
              <a:solidFill>
                <a:schemeClr val="bg1"/>
              </a:solidFill>
            </a:endParaRPr>
          </a:p>
        </p:txBody>
      </p:sp>
      <p:cxnSp>
        <p:nvCxnSpPr>
          <p:cNvPr id="15" name="Straight Arrow Connector 14"/>
          <p:cNvCxnSpPr/>
          <p:nvPr/>
        </p:nvCxnSpPr>
        <p:spPr>
          <a:xfrm>
            <a:off x="3589352" y="5544048"/>
            <a:ext cx="1583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356733" y="2327882"/>
            <a:ext cx="4950373" cy="32161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lumMod val="95000"/>
                    <a:lumOff val="5000"/>
                  </a:schemeClr>
                </a:solidFill>
              </a:rPr>
              <a:t>What process will work best for your school, district or BOCES?</a:t>
            </a:r>
          </a:p>
          <a:p>
            <a:pPr algn="ctr"/>
            <a:r>
              <a:rPr lang="en-US" sz="2000" dirty="0" smtClean="0">
                <a:solidFill>
                  <a:schemeClr val="tx1">
                    <a:lumMod val="95000"/>
                    <a:lumOff val="5000"/>
                  </a:schemeClr>
                </a:solidFill>
              </a:rPr>
              <a:t>There is no right or wrong answer to this question!  What process will work best given your context, what is feasible, meaningful and valued?</a:t>
            </a:r>
            <a:endParaRPr lang="en-US" sz="2800" b="1" dirty="0" smtClean="0">
              <a:solidFill>
                <a:schemeClr val="tx1">
                  <a:lumMod val="95000"/>
                  <a:lumOff val="5000"/>
                </a:schemeClr>
              </a:solidFill>
            </a:endParaRPr>
          </a:p>
        </p:txBody>
      </p:sp>
    </p:spTree>
    <p:extLst>
      <p:ext uri="{BB962C8B-B14F-4D97-AF65-F5344CB8AC3E}">
        <p14:creationId xmlns:p14="http://schemas.microsoft.com/office/powerpoint/2010/main" val="42526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70588" l="0"/>
                                      </p:by>
                                    </p:animClr>
                                    <p:animClr clrSpc="hsl" dir="cw">
                                      <p:cBhvr>
                                        <p:cTn id="7" dur="500" fill="hold"/>
                                        <p:tgtEl>
                                          <p:spTgt spid="5"/>
                                        </p:tgtEl>
                                        <p:attrNameLst>
                                          <p:attrName>fillcolor</p:attrName>
                                        </p:attrNameLst>
                                      </p:cBhvr>
                                      <p:by>
                                        <p:hsl h="0" s="-70588" l="0"/>
                                      </p:by>
                                    </p:animClr>
                                    <p:animClr clrSpc="hsl" dir="cw">
                                      <p:cBhvr>
                                        <p:cTn id="8" dur="500" fill="hold"/>
                                        <p:tgtEl>
                                          <p:spTgt spid="5"/>
                                        </p:tgtEl>
                                        <p:attrNameLst>
                                          <p:attrName>stroke.color</p:attrName>
                                        </p:attrNameLst>
                                      </p:cBhvr>
                                      <p:by>
                                        <p:hsl h="0" s="-70588" l="0"/>
                                      </p:by>
                                    </p:animClr>
                                    <p:set>
                                      <p:cBhvr>
                                        <p:cTn id="9" dur="500" fill="hold"/>
                                        <p:tgtEl>
                                          <p:spTgt spid="5"/>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3"/>
                                        </p:tgtEl>
                                        <p:attrNameLst>
                                          <p:attrName>style.color</p:attrName>
                                        </p:attrNameLst>
                                      </p:cBhvr>
                                      <p:by>
                                        <p:hsl h="0" s="-70588" l="0"/>
                                      </p:by>
                                    </p:animClr>
                                    <p:animClr clrSpc="hsl" dir="cw">
                                      <p:cBhvr>
                                        <p:cTn id="12" dur="500" fill="hold"/>
                                        <p:tgtEl>
                                          <p:spTgt spid="13"/>
                                        </p:tgtEl>
                                        <p:attrNameLst>
                                          <p:attrName>fillcolor</p:attrName>
                                        </p:attrNameLst>
                                      </p:cBhvr>
                                      <p:by>
                                        <p:hsl h="0" s="-70588" l="0"/>
                                      </p:by>
                                    </p:animClr>
                                    <p:animClr clrSpc="hsl" dir="cw">
                                      <p:cBhvr>
                                        <p:cTn id="13" dur="500" fill="hold"/>
                                        <p:tgtEl>
                                          <p:spTgt spid="13"/>
                                        </p:tgtEl>
                                        <p:attrNameLst>
                                          <p:attrName>stroke.color</p:attrName>
                                        </p:attrNameLst>
                                      </p:cBhvr>
                                      <p:by>
                                        <p:hsl h="0" s="-70588" l="0"/>
                                      </p:by>
                                    </p:animClr>
                                    <p:set>
                                      <p:cBhvr>
                                        <p:cTn id="14" dur="500" fill="hold"/>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5" presetClass="emph" presetSubtype="0" fill="hold" grpId="0" nodeType="clickEffect">
                                  <p:stCondLst>
                                    <p:cond delay="0"/>
                                  </p:stCondLst>
                                  <p:childTnLst>
                                    <p:animClr clrSpc="hsl" dir="cw">
                                      <p:cBhvr override="childStyle">
                                        <p:cTn id="18" dur="500" fill="hold"/>
                                        <p:tgtEl>
                                          <p:spTgt spid="6"/>
                                        </p:tgtEl>
                                        <p:attrNameLst>
                                          <p:attrName>style.color</p:attrName>
                                        </p:attrNameLst>
                                      </p:cBhvr>
                                      <p:by>
                                        <p:hsl h="0" s="-70588" l="0"/>
                                      </p:by>
                                    </p:animClr>
                                    <p:animClr clrSpc="hsl" dir="cw">
                                      <p:cBhvr>
                                        <p:cTn id="19" dur="500" fill="hold"/>
                                        <p:tgtEl>
                                          <p:spTgt spid="6"/>
                                        </p:tgtEl>
                                        <p:attrNameLst>
                                          <p:attrName>fillcolor</p:attrName>
                                        </p:attrNameLst>
                                      </p:cBhvr>
                                      <p:by>
                                        <p:hsl h="0" s="-70588" l="0"/>
                                      </p:by>
                                    </p:animClr>
                                    <p:animClr clrSpc="hsl" dir="cw">
                                      <p:cBhvr>
                                        <p:cTn id="20" dur="500" fill="hold"/>
                                        <p:tgtEl>
                                          <p:spTgt spid="6"/>
                                        </p:tgtEl>
                                        <p:attrNameLst>
                                          <p:attrName>stroke.color</p:attrName>
                                        </p:attrNameLst>
                                      </p:cBhvr>
                                      <p:by>
                                        <p:hsl h="0" s="-70588" l="0"/>
                                      </p:by>
                                    </p:animClr>
                                    <p:set>
                                      <p:cBhvr>
                                        <p:cTn id="21" dur="500" fill="hold"/>
                                        <p:tgtEl>
                                          <p:spTgt spid="6"/>
                                        </p:tgtEl>
                                        <p:attrNameLst>
                                          <p:attrName>fill.type</p:attrName>
                                        </p:attrNameLst>
                                      </p:cBhvr>
                                      <p:to>
                                        <p:strVal val="solid"/>
                                      </p:to>
                                    </p:set>
                                  </p:childTnLst>
                                </p:cTn>
                              </p:par>
                              <p:par>
                                <p:cTn id="22" presetID="25" presetClass="emph" presetSubtype="0" fill="hold" grpId="0" nodeType="withEffect">
                                  <p:stCondLst>
                                    <p:cond delay="0"/>
                                  </p:stCondLst>
                                  <p:childTnLst>
                                    <p:animClr clrSpc="hsl" dir="cw">
                                      <p:cBhvr override="childStyle">
                                        <p:cTn id="23" dur="500" fill="hold"/>
                                        <p:tgtEl>
                                          <p:spTgt spid="12"/>
                                        </p:tgtEl>
                                        <p:attrNameLst>
                                          <p:attrName>style.color</p:attrName>
                                        </p:attrNameLst>
                                      </p:cBhvr>
                                      <p:by>
                                        <p:hsl h="0" s="-70588" l="0"/>
                                      </p:by>
                                    </p:animClr>
                                    <p:animClr clrSpc="hsl" dir="cw">
                                      <p:cBhvr>
                                        <p:cTn id="24" dur="500" fill="hold"/>
                                        <p:tgtEl>
                                          <p:spTgt spid="12"/>
                                        </p:tgtEl>
                                        <p:attrNameLst>
                                          <p:attrName>fillcolor</p:attrName>
                                        </p:attrNameLst>
                                      </p:cBhvr>
                                      <p:by>
                                        <p:hsl h="0" s="-70588" l="0"/>
                                      </p:by>
                                    </p:animClr>
                                    <p:animClr clrSpc="hsl" dir="cw">
                                      <p:cBhvr>
                                        <p:cTn id="25" dur="500" fill="hold"/>
                                        <p:tgtEl>
                                          <p:spTgt spid="12"/>
                                        </p:tgtEl>
                                        <p:attrNameLst>
                                          <p:attrName>stroke.color</p:attrName>
                                        </p:attrNameLst>
                                      </p:cBhvr>
                                      <p:by>
                                        <p:hsl h="0" s="-70588" l="0"/>
                                      </p:by>
                                    </p:animClr>
                                    <p:set>
                                      <p:cBhvr>
                                        <p:cTn id="26" dur="500" fill="hold"/>
                                        <p:tgtEl>
                                          <p:spTgt spid="1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grpId="0" nodeType="clickEffect">
                                  <p:stCondLst>
                                    <p:cond delay="0"/>
                                  </p:stCondLst>
                                  <p:childTnLst>
                                    <p:animClr clrSpc="hsl" dir="cw">
                                      <p:cBhvr override="childStyle">
                                        <p:cTn id="30" dur="500" fill="hold"/>
                                        <p:tgtEl>
                                          <p:spTgt spid="11"/>
                                        </p:tgtEl>
                                        <p:attrNameLst>
                                          <p:attrName>style.color</p:attrName>
                                        </p:attrNameLst>
                                      </p:cBhvr>
                                      <p:by>
                                        <p:hsl h="0" s="-70588" l="0"/>
                                      </p:by>
                                    </p:animClr>
                                    <p:animClr clrSpc="hsl" dir="cw">
                                      <p:cBhvr>
                                        <p:cTn id="31" dur="500" fill="hold"/>
                                        <p:tgtEl>
                                          <p:spTgt spid="11"/>
                                        </p:tgtEl>
                                        <p:attrNameLst>
                                          <p:attrName>fillcolor</p:attrName>
                                        </p:attrNameLst>
                                      </p:cBhvr>
                                      <p:by>
                                        <p:hsl h="0" s="-70588" l="0"/>
                                      </p:by>
                                    </p:animClr>
                                    <p:animClr clrSpc="hsl" dir="cw">
                                      <p:cBhvr>
                                        <p:cTn id="32" dur="500" fill="hold"/>
                                        <p:tgtEl>
                                          <p:spTgt spid="11"/>
                                        </p:tgtEl>
                                        <p:attrNameLst>
                                          <p:attrName>stroke.color</p:attrName>
                                        </p:attrNameLst>
                                      </p:cBhvr>
                                      <p:by>
                                        <p:hsl h="0" s="-70588" l="0"/>
                                      </p:by>
                                    </p:animClr>
                                    <p:set>
                                      <p:cBhvr>
                                        <p:cTn id="33" dur="500" fill="hold"/>
                                        <p:tgtEl>
                                          <p:spTgt spid="11"/>
                                        </p:tgtEl>
                                        <p:attrNameLst>
                                          <p:attrName>fill.type</p:attrName>
                                        </p:attrNameLst>
                                      </p:cBhvr>
                                      <p:to>
                                        <p:strVal val="solid"/>
                                      </p:to>
                                    </p:set>
                                  </p:childTnLst>
                                </p:cTn>
                              </p:par>
                              <p:par>
                                <p:cTn id="34" presetID="25" presetClass="emph" presetSubtype="0" fill="hold" grpId="0" nodeType="withEffect">
                                  <p:stCondLst>
                                    <p:cond delay="0"/>
                                  </p:stCondLst>
                                  <p:childTnLst>
                                    <p:animClr clrSpc="hsl" dir="cw">
                                      <p:cBhvr override="childStyle">
                                        <p:cTn id="35" dur="500" fill="hold"/>
                                        <p:tgtEl>
                                          <p:spTgt spid="14"/>
                                        </p:tgtEl>
                                        <p:attrNameLst>
                                          <p:attrName>style.color</p:attrName>
                                        </p:attrNameLst>
                                      </p:cBhvr>
                                      <p:by>
                                        <p:hsl h="0" s="-70588" l="0"/>
                                      </p:by>
                                    </p:animClr>
                                    <p:animClr clrSpc="hsl" dir="cw">
                                      <p:cBhvr>
                                        <p:cTn id="36" dur="500" fill="hold"/>
                                        <p:tgtEl>
                                          <p:spTgt spid="14"/>
                                        </p:tgtEl>
                                        <p:attrNameLst>
                                          <p:attrName>fillcolor</p:attrName>
                                        </p:attrNameLst>
                                      </p:cBhvr>
                                      <p:by>
                                        <p:hsl h="0" s="-70588" l="0"/>
                                      </p:by>
                                    </p:animClr>
                                    <p:animClr clrSpc="hsl" dir="cw">
                                      <p:cBhvr>
                                        <p:cTn id="37" dur="500" fill="hold"/>
                                        <p:tgtEl>
                                          <p:spTgt spid="14"/>
                                        </p:tgtEl>
                                        <p:attrNameLst>
                                          <p:attrName>stroke.color</p:attrName>
                                        </p:attrNameLst>
                                      </p:cBhvr>
                                      <p:by>
                                        <p:hsl h="0" s="-70588" l="0"/>
                                      </p:by>
                                    </p:animClr>
                                    <p:set>
                                      <p:cBhvr>
                                        <p:cTn id="38" dur="500" fill="hold"/>
                                        <p:tgtEl>
                                          <p:spTgt spid="1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1" grpId="0" animBg="1"/>
      <p:bldP spid="1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118" y="1699008"/>
            <a:ext cx="8407893" cy="4808264"/>
          </a:xfrm>
        </p:spPr>
        <p:txBody>
          <a:bodyPr/>
          <a:lstStyle/>
          <a:p>
            <a:r>
              <a:rPr lang="en-US" sz="2800" dirty="0" smtClean="0"/>
              <a:t>Select and weight multiple Measures of Student Learning </a:t>
            </a:r>
            <a:r>
              <a:rPr lang="en-US" sz="2800" dirty="0"/>
              <a:t>to be included in educator </a:t>
            </a:r>
            <a:r>
              <a:rPr lang="en-US" sz="2800" dirty="0" smtClean="0"/>
              <a:t>evaluations.</a:t>
            </a:r>
            <a:endParaRPr lang="en-US" sz="2600" dirty="0" smtClean="0"/>
          </a:p>
          <a:p>
            <a:pPr lvl="1"/>
            <a:r>
              <a:rPr lang="en-US" sz="2600" dirty="0" smtClean="0"/>
              <a:t>What can we do as a district or school to build comparable bodies of evidence in like groups of teachers?</a:t>
            </a:r>
          </a:p>
          <a:p>
            <a:pPr lvl="1"/>
            <a:r>
              <a:rPr lang="en-US" sz="2600" dirty="0"/>
              <a:t>Let’s try it!</a:t>
            </a:r>
          </a:p>
          <a:p>
            <a:pPr lvl="2"/>
            <a:r>
              <a:rPr lang="en-US" sz="2400" dirty="0" smtClean="0">
                <a:hlinkClick r:id="rId3"/>
              </a:rPr>
              <a:t>Measures of Student Learning Tool</a:t>
            </a:r>
            <a:endParaRPr lang="en-US" sz="2400" dirty="0" smtClean="0"/>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Measures of Student Learning</a:t>
            </a:r>
            <a:endParaRPr lang="en-US" sz="4000" dirty="0">
              <a:latin typeface="Palatino Linotype" pitchFamily="18"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3070" t="5188" r="13362" b="10666"/>
          <a:stretch/>
        </p:blipFill>
        <p:spPr>
          <a:xfrm>
            <a:off x="7908966" y="5017139"/>
            <a:ext cx="1045028" cy="1055852"/>
          </a:xfrm>
          <a:prstGeom prst="rect">
            <a:avLst/>
          </a:prstGeom>
          <a:effectLst>
            <a:softEdge rad="50800"/>
          </a:effectLst>
        </p:spPr>
      </p:pic>
    </p:spTree>
    <p:extLst>
      <p:ext uri="{BB962C8B-B14F-4D97-AF65-F5344CB8AC3E}">
        <p14:creationId xmlns:p14="http://schemas.microsoft.com/office/powerpoint/2010/main" val="333554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latin typeface="Palatino Linotype" pitchFamily="18" charset="0"/>
              </a:rPr>
              <a:t>Before we begin…</a:t>
            </a:r>
          </a:p>
        </p:txBody>
      </p:sp>
      <p:sp>
        <p:nvSpPr>
          <p:cNvPr id="16387" name="Content Placeholder 2"/>
          <p:cNvSpPr>
            <a:spLocks noGrp="1"/>
          </p:cNvSpPr>
          <p:nvPr>
            <p:ph idx="1"/>
          </p:nvPr>
        </p:nvSpPr>
        <p:spPr bwMode="auto">
          <a:xfrm>
            <a:off x="98106" y="1586026"/>
            <a:ext cx="6262608" cy="1212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 indent="0">
              <a:buNone/>
            </a:pPr>
            <a:r>
              <a:rPr lang="en-US" dirty="0" smtClean="0"/>
              <a:t>Find your work group – it’s important where you sit.  Try to sit with members of your school or district.</a:t>
            </a:r>
            <a:endParaRPr lang="en-US" dirty="0"/>
          </a:p>
          <a:p>
            <a:pPr marL="365760" lvl="1" indent="0">
              <a:buNone/>
            </a:pPr>
            <a:endParaRPr lang="en-US" sz="2200" dirty="0" smtClean="0"/>
          </a:p>
          <a:p>
            <a:pPr marL="45720" indent="0">
              <a:buNone/>
            </a:pPr>
            <a:endParaRPr lang="en-US" dirty="0" smtClean="0"/>
          </a:p>
          <a:p>
            <a:endParaRPr lang="en-US" dirty="0" smtClean="0"/>
          </a:p>
        </p:txBody>
      </p:sp>
      <p:sp>
        <p:nvSpPr>
          <p:cNvPr id="3" name="TextBox 2"/>
          <p:cNvSpPr txBox="1"/>
          <p:nvPr/>
        </p:nvSpPr>
        <p:spPr>
          <a:xfrm>
            <a:off x="326695" y="3548278"/>
            <a:ext cx="1255590" cy="646331"/>
          </a:xfrm>
          <a:prstGeom prst="rect">
            <a:avLst/>
          </a:prstGeom>
          <a:noFill/>
        </p:spPr>
        <p:txBody>
          <a:bodyPr wrap="square" rtlCol="0">
            <a:spAutoFit/>
          </a:bodyPr>
          <a:lstStyle/>
          <a:p>
            <a:r>
              <a:rPr lang="en-US" dirty="0" smtClean="0">
                <a:solidFill>
                  <a:schemeClr val="accent3">
                    <a:lumMod val="75000"/>
                  </a:schemeClr>
                </a:solidFill>
              </a:rPr>
              <a:t>High Knowledge</a:t>
            </a:r>
            <a:endParaRPr lang="en-US" dirty="0">
              <a:solidFill>
                <a:schemeClr val="accent3">
                  <a:lumMod val="75000"/>
                </a:schemeClr>
              </a:solidFill>
            </a:endParaRPr>
          </a:p>
        </p:txBody>
      </p:sp>
      <p:sp>
        <p:nvSpPr>
          <p:cNvPr id="7" name="TextBox 6"/>
          <p:cNvSpPr txBox="1"/>
          <p:nvPr/>
        </p:nvSpPr>
        <p:spPr>
          <a:xfrm>
            <a:off x="326695" y="4809768"/>
            <a:ext cx="1363072" cy="646331"/>
          </a:xfrm>
          <a:prstGeom prst="rect">
            <a:avLst/>
          </a:prstGeom>
          <a:noFill/>
        </p:spPr>
        <p:txBody>
          <a:bodyPr wrap="square" rtlCol="0">
            <a:spAutoFit/>
          </a:bodyPr>
          <a:lstStyle/>
          <a:p>
            <a:r>
              <a:rPr lang="en-US" dirty="0" smtClean="0">
                <a:solidFill>
                  <a:schemeClr val="accent3">
                    <a:lumMod val="75000"/>
                  </a:schemeClr>
                </a:solidFill>
              </a:rPr>
              <a:t>Low Knowledge</a:t>
            </a:r>
            <a:endParaRPr lang="en-US" dirty="0">
              <a:solidFill>
                <a:schemeClr val="accent3">
                  <a:lumMod val="75000"/>
                </a:schemeClr>
              </a:solidFill>
            </a:endParaRPr>
          </a:p>
        </p:txBody>
      </p:sp>
      <p:sp>
        <p:nvSpPr>
          <p:cNvPr id="4" name="TextBox 3"/>
          <p:cNvSpPr txBox="1"/>
          <p:nvPr/>
        </p:nvSpPr>
        <p:spPr>
          <a:xfrm>
            <a:off x="2137586" y="3488323"/>
            <a:ext cx="2743200" cy="1446550"/>
          </a:xfrm>
          <a:prstGeom prst="rect">
            <a:avLst/>
          </a:prstGeom>
          <a:noFill/>
        </p:spPr>
        <p:txBody>
          <a:bodyPr wrap="square" rtlCol="0">
            <a:spAutoFit/>
          </a:bodyPr>
          <a:lstStyle/>
          <a:p>
            <a:r>
              <a:rPr lang="en-US" sz="8800" dirty="0" smtClean="0"/>
              <a:t>Next</a:t>
            </a:r>
            <a:endParaRPr lang="en-US" sz="8800" dirty="0"/>
          </a:p>
        </p:txBody>
      </p:sp>
      <p:graphicFrame>
        <p:nvGraphicFramePr>
          <p:cNvPr id="2" name="Table 1"/>
          <p:cNvGraphicFramePr>
            <a:graphicFrameLocks noGrp="1"/>
          </p:cNvGraphicFramePr>
          <p:nvPr>
            <p:extLst>
              <p:ext uri="{D42A27DB-BD31-4B8C-83A1-F6EECF244321}">
                <p14:modId xmlns:p14="http://schemas.microsoft.com/office/powerpoint/2010/main" val="2609423993"/>
              </p:ext>
            </p:extLst>
          </p:nvPr>
        </p:nvGraphicFramePr>
        <p:xfrm>
          <a:off x="1564379" y="3098042"/>
          <a:ext cx="4299046" cy="2797792"/>
        </p:xfrm>
        <a:graphic>
          <a:graphicData uri="http://schemas.openxmlformats.org/drawingml/2006/table">
            <a:tbl>
              <a:tblPr firstRow="1" bandRow="1">
                <a:tableStyleId>{5C22544A-7EE6-4342-B048-85BDC9FD1C3A}</a:tableStyleId>
              </a:tblPr>
              <a:tblGrid>
                <a:gridCol w="2149523"/>
                <a:gridCol w="2149523"/>
              </a:tblGrid>
              <a:tr h="1398896">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r>
              <a:tr h="1398896">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60000"/>
                        <a:lumOff val="40000"/>
                      </a:schemeClr>
                    </a:solidFill>
                  </a:tcPr>
                </a:tc>
              </a:tr>
            </a:tbl>
          </a:graphicData>
        </a:graphic>
      </p:graphicFrame>
      <p:sp>
        <p:nvSpPr>
          <p:cNvPr id="9" name="TextBox 8"/>
          <p:cNvSpPr txBox="1"/>
          <p:nvPr/>
        </p:nvSpPr>
        <p:spPr>
          <a:xfrm>
            <a:off x="4009603" y="5939052"/>
            <a:ext cx="1774209" cy="369332"/>
          </a:xfrm>
          <a:prstGeom prst="rect">
            <a:avLst/>
          </a:prstGeom>
          <a:noFill/>
        </p:spPr>
        <p:txBody>
          <a:bodyPr wrap="square" rtlCol="0">
            <a:spAutoFit/>
          </a:bodyPr>
          <a:lstStyle/>
          <a:p>
            <a:r>
              <a:rPr lang="en-US" dirty="0" smtClean="0">
                <a:solidFill>
                  <a:schemeClr val="accent3">
                    <a:lumMod val="75000"/>
                  </a:schemeClr>
                </a:solidFill>
              </a:rPr>
              <a:t>High Comfort</a:t>
            </a:r>
            <a:endParaRPr lang="en-US" dirty="0">
              <a:solidFill>
                <a:schemeClr val="accent3">
                  <a:lumMod val="75000"/>
                </a:schemeClr>
              </a:solidFill>
            </a:endParaRPr>
          </a:p>
        </p:txBody>
      </p:sp>
      <p:sp>
        <p:nvSpPr>
          <p:cNvPr id="10" name="TextBox 9"/>
          <p:cNvSpPr txBox="1"/>
          <p:nvPr/>
        </p:nvSpPr>
        <p:spPr>
          <a:xfrm>
            <a:off x="1857809" y="5939052"/>
            <a:ext cx="1774209" cy="369332"/>
          </a:xfrm>
          <a:prstGeom prst="rect">
            <a:avLst/>
          </a:prstGeom>
          <a:noFill/>
        </p:spPr>
        <p:txBody>
          <a:bodyPr wrap="square" rtlCol="0">
            <a:spAutoFit/>
          </a:bodyPr>
          <a:lstStyle/>
          <a:p>
            <a:r>
              <a:rPr lang="en-US" dirty="0" smtClean="0">
                <a:solidFill>
                  <a:schemeClr val="accent3">
                    <a:lumMod val="75000"/>
                  </a:schemeClr>
                </a:solidFill>
              </a:rPr>
              <a:t>Low Comfort</a:t>
            </a:r>
            <a:endParaRPr lang="en-US" dirty="0">
              <a:solidFill>
                <a:schemeClr val="accent3">
                  <a:lumMod val="75000"/>
                </a:schemeClr>
              </a:solidFill>
            </a:endParaRPr>
          </a:p>
        </p:txBody>
      </p:sp>
      <p:sp>
        <p:nvSpPr>
          <p:cNvPr id="6" name="TextBox 5"/>
          <p:cNvSpPr txBox="1"/>
          <p:nvPr/>
        </p:nvSpPr>
        <p:spPr>
          <a:xfrm>
            <a:off x="6262608" y="1802406"/>
            <a:ext cx="2792104" cy="3785652"/>
          </a:xfrm>
          <a:prstGeom prst="rect">
            <a:avLst/>
          </a:prstGeom>
          <a:noFill/>
        </p:spPr>
        <p:txBody>
          <a:bodyPr wrap="square" rtlCol="0">
            <a:spAutoFit/>
          </a:bodyPr>
          <a:lstStyle/>
          <a:p>
            <a:r>
              <a:rPr lang="en-US" sz="2000" spc="150" dirty="0">
                <a:solidFill>
                  <a:schemeClr val="tx2"/>
                </a:solidFill>
              </a:rPr>
              <a:t>On the wall you will see a chart that will be used to capture everyone’s level of comfort and knowledge with </a:t>
            </a:r>
            <a:r>
              <a:rPr lang="en-US" sz="2000" spc="150" dirty="0" smtClean="0">
                <a:solidFill>
                  <a:schemeClr val="tx2"/>
                </a:solidFill>
              </a:rPr>
              <a:t>Measures of Student Learning.  </a:t>
            </a:r>
            <a:r>
              <a:rPr lang="en-US" sz="2000" spc="150" dirty="0">
                <a:solidFill>
                  <a:schemeClr val="tx2"/>
                </a:solidFill>
              </a:rPr>
              <a:t>Place a </a:t>
            </a:r>
            <a:r>
              <a:rPr lang="en-US" sz="2000" spc="150" dirty="0" smtClean="0">
                <a:solidFill>
                  <a:schemeClr val="tx2"/>
                </a:solidFill>
              </a:rPr>
              <a:t>dot </a:t>
            </a:r>
            <a:r>
              <a:rPr lang="en-US" sz="2000" spc="150" dirty="0">
                <a:solidFill>
                  <a:schemeClr val="tx2"/>
                </a:solidFill>
              </a:rPr>
              <a:t>on the chart the best represents your level of comfort and </a:t>
            </a:r>
            <a:r>
              <a:rPr lang="en-US" sz="2000" spc="150" dirty="0" smtClean="0">
                <a:solidFill>
                  <a:schemeClr val="tx2"/>
                </a:solidFill>
              </a:rPr>
              <a:t>knowledge </a:t>
            </a:r>
            <a:r>
              <a:rPr lang="en-US" sz="2000" i="1" spc="150" dirty="0" smtClean="0">
                <a:solidFill>
                  <a:schemeClr val="tx2"/>
                </a:solidFill>
              </a:rPr>
              <a:t>currently</a:t>
            </a:r>
            <a:r>
              <a:rPr lang="en-US" sz="2000" spc="150" dirty="0" smtClean="0">
                <a:solidFill>
                  <a:schemeClr val="tx2"/>
                </a:solidFill>
              </a:rPr>
              <a:t>.</a:t>
            </a:r>
            <a:endParaRPr lang="en-US" sz="2000" spc="150" dirty="0">
              <a:solidFill>
                <a:schemeClr val="tx2"/>
              </a:solidFill>
            </a:endParaRPr>
          </a:p>
        </p:txBody>
      </p:sp>
      <p:sp>
        <p:nvSpPr>
          <p:cNvPr id="8" name="Smiley Face 7"/>
          <p:cNvSpPr/>
          <p:nvPr/>
        </p:nvSpPr>
        <p:spPr>
          <a:xfrm>
            <a:off x="1857810" y="5116843"/>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5402816" y="406950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2021018" y="3964379"/>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384920" y="506345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2226874" y="480976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535081" y="3655395"/>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3229410" y="5623017"/>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4374121" y="4132056"/>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5472760" y="3361150"/>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3939659" y="3361151"/>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5128723" y="5503442"/>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2732975" y="499173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82954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318366"/>
            <a:ext cx="8407893" cy="4596708"/>
          </a:xfrm>
        </p:spPr>
        <p:txBody>
          <a:bodyPr>
            <a:normAutofit/>
          </a:bodyPr>
          <a:lstStyle/>
          <a:p>
            <a:pPr marL="45720" indent="0">
              <a:buNone/>
            </a:pPr>
            <a:r>
              <a:rPr lang="en-US" sz="2800" dirty="0" smtClean="0"/>
              <a:t>Create a template using the Measures of Student Learning tool. </a:t>
            </a:r>
          </a:p>
          <a:p>
            <a:pPr marL="45720" indent="0">
              <a:buNone/>
            </a:pPr>
            <a:r>
              <a:rPr lang="en-US" sz="2400" dirty="0" smtClean="0"/>
              <a:t>Questions to consider:</a:t>
            </a:r>
          </a:p>
          <a:p>
            <a:pPr lvl="2"/>
            <a:r>
              <a:rPr lang="en-US" sz="2400" dirty="0" smtClean="0"/>
              <a:t>What assessments </a:t>
            </a:r>
            <a:r>
              <a:rPr lang="en-US" sz="2400" i="1" dirty="0" smtClean="0"/>
              <a:t>must </a:t>
            </a:r>
            <a:r>
              <a:rPr lang="en-US" sz="2400" dirty="0" smtClean="0"/>
              <a:t>we include?</a:t>
            </a:r>
          </a:p>
          <a:p>
            <a:pPr lvl="2"/>
            <a:r>
              <a:rPr lang="en-US" sz="2400" dirty="0"/>
              <a:t>H</a:t>
            </a:r>
            <a:r>
              <a:rPr lang="en-US" sz="2400" dirty="0" smtClean="0"/>
              <a:t>ow much influence will they have on the evaluation?</a:t>
            </a:r>
          </a:p>
          <a:p>
            <a:pPr lvl="2"/>
            <a:endParaRPr lang="en-US" sz="2400" dirty="0"/>
          </a:p>
          <a:p>
            <a:pPr marL="45720" indent="0">
              <a:buNone/>
            </a:pPr>
            <a:r>
              <a:rPr lang="en-US" sz="2800" dirty="0" smtClean="0"/>
              <a:t>Create a </a:t>
            </a:r>
            <a:r>
              <a:rPr lang="en-US" sz="2800" i="1" dirty="0" smtClean="0"/>
              <a:t>pie chart</a:t>
            </a:r>
            <a:r>
              <a:rPr lang="en-US" sz="2800" dirty="0" smtClean="0"/>
              <a:t> for a category of teacher or individual teacher that shows your thinking.</a:t>
            </a:r>
          </a:p>
          <a:p>
            <a:pPr lvl="2"/>
            <a:r>
              <a:rPr lang="en-US" sz="2400" dirty="0" smtClean="0"/>
              <a:t>Include a rationale. </a:t>
            </a:r>
          </a:p>
        </p:txBody>
      </p:sp>
      <p:sp>
        <p:nvSpPr>
          <p:cNvPr id="3" name="Title 2"/>
          <p:cNvSpPr>
            <a:spLocks noGrp="1"/>
          </p:cNvSpPr>
          <p:nvPr>
            <p:ph type="title"/>
          </p:nvPr>
        </p:nvSpPr>
        <p:spPr>
          <a:xfrm>
            <a:off x="380999" y="-79462"/>
            <a:ext cx="8381260" cy="1054394"/>
          </a:xfrm>
        </p:spPr>
        <p:txBody>
          <a:bodyPr>
            <a:normAutofit fontScale="90000"/>
          </a:bodyPr>
          <a:lstStyle/>
          <a:p>
            <a:r>
              <a:rPr lang="en-US" sz="4000" dirty="0" smtClean="0">
                <a:latin typeface="Palatino Linotype" pitchFamily="18" charset="0"/>
              </a:rPr>
              <a:t>Creating Specific Weighting Templates</a:t>
            </a:r>
            <a:endParaRPr lang="en-US" sz="4000" dirty="0">
              <a:latin typeface="Palatino Linotype" pitchFamily="18" charset="0"/>
            </a:endParaRPr>
          </a:p>
        </p:txBody>
      </p:sp>
      <p:pic>
        <p:nvPicPr>
          <p:cNvPr id="1026" name="Picture 2" descr="C:\Users\Cabrera_C\AppData\Local\Microsoft\Windows\Temporary Internet Files\Content.IE5\62I2MZUR\MC9002289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288" y="5117833"/>
            <a:ext cx="1838858" cy="10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Palatino Linotype" pitchFamily="18" charset="0"/>
              </a:rPr>
              <a:t>Pie Chart Feedback</a:t>
            </a:r>
            <a:endParaRPr lang="en-US" sz="4000" dirty="0">
              <a:latin typeface="Palatino Linotype" pitchFamily="18" charset="0"/>
            </a:endParaRPr>
          </a:p>
        </p:txBody>
      </p:sp>
      <p:sp>
        <p:nvSpPr>
          <p:cNvPr id="5" name="Content Placeholder 2"/>
          <p:cNvSpPr>
            <a:spLocks noGrp="1"/>
          </p:cNvSpPr>
          <p:nvPr>
            <p:ph idx="1"/>
          </p:nvPr>
        </p:nvSpPr>
        <p:spPr/>
        <p:txBody>
          <a:bodyPr>
            <a:normAutofit/>
          </a:bodyPr>
          <a:lstStyle/>
          <a:p>
            <a:pPr marL="45720" indent="0">
              <a:buNone/>
            </a:pPr>
            <a:r>
              <a:rPr lang="en-US" sz="2800" u="sng" dirty="0" smtClean="0"/>
              <a:t>Round Robin</a:t>
            </a:r>
          </a:p>
          <a:p>
            <a:r>
              <a:rPr lang="en-US" sz="2800" dirty="0" smtClean="0"/>
              <a:t>Each group should select a spokesperson to share your thinking and rationale for your choices.</a:t>
            </a:r>
          </a:p>
          <a:p>
            <a:endParaRPr lang="en-US" sz="2800" dirty="0" smtClean="0"/>
          </a:p>
          <a:p>
            <a:r>
              <a:rPr lang="en-US" sz="2800" dirty="0" smtClean="0"/>
              <a:t>Audience should consider feedback on:</a:t>
            </a:r>
          </a:p>
          <a:p>
            <a:pPr lvl="1"/>
            <a:r>
              <a:rPr lang="en-US" sz="2600" dirty="0" smtClean="0"/>
              <a:t>The collective vs. the individual attribution</a:t>
            </a:r>
          </a:p>
          <a:p>
            <a:pPr lvl="1"/>
            <a:r>
              <a:rPr lang="en-US" sz="2600" dirty="0" smtClean="0"/>
              <a:t>Types of assessments</a:t>
            </a:r>
          </a:p>
          <a:p>
            <a:pPr lvl="1"/>
            <a:r>
              <a:rPr lang="en-US" sz="2600" dirty="0" smtClean="0"/>
              <a:t>Weights</a:t>
            </a:r>
          </a:p>
        </p:txBody>
      </p:sp>
      <p:sp>
        <p:nvSpPr>
          <p:cNvPr id="3" name="table"/>
          <p:cNvSpPr>
            <a:spLocks noEditPoints="1" noChangeArrowheads="1"/>
          </p:cNvSpPr>
          <p:nvPr/>
        </p:nvSpPr>
        <p:spPr bwMode="auto">
          <a:xfrm>
            <a:off x="5584103" y="4759781"/>
            <a:ext cx="1251716" cy="1243834"/>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4822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Palatino Linotype" pitchFamily="18" charset="0"/>
              </a:rPr>
              <a:t>Debrief/Reflection</a:t>
            </a:r>
            <a:endParaRPr lang="en-US" sz="4000" dirty="0">
              <a:latin typeface="Palatino Linotype" pitchFamily="18" charset="0"/>
            </a:endParaRPr>
          </a:p>
        </p:txBody>
      </p:sp>
      <p:sp>
        <p:nvSpPr>
          <p:cNvPr id="3" name="Content Placeholder 2"/>
          <p:cNvSpPr>
            <a:spLocks noGrp="1"/>
          </p:cNvSpPr>
          <p:nvPr>
            <p:ph idx="1"/>
          </p:nvPr>
        </p:nvSpPr>
        <p:spPr/>
        <p:txBody>
          <a:bodyPr/>
          <a:lstStyle/>
          <a:p>
            <a:r>
              <a:rPr lang="en-US" sz="3200" dirty="0" smtClean="0"/>
              <a:t>Did </a:t>
            </a:r>
            <a:r>
              <a:rPr lang="en-US" sz="3200" dirty="0"/>
              <a:t>the feedback help shape any of your thinking? </a:t>
            </a:r>
            <a:endParaRPr lang="en-US" sz="3200" dirty="0" smtClean="0"/>
          </a:p>
          <a:p>
            <a:endParaRPr lang="en-US" sz="1050" dirty="0" smtClean="0"/>
          </a:p>
          <a:p>
            <a:r>
              <a:rPr lang="en-US" sz="3200" dirty="0" smtClean="0"/>
              <a:t>Any </a:t>
            </a:r>
            <a:r>
              <a:rPr lang="en-US" sz="3200" dirty="0" err="1" smtClean="0"/>
              <a:t>aha’s</a:t>
            </a:r>
            <a:r>
              <a:rPr lang="en-US" sz="3200" dirty="0" smtClean="0"/>
              <a:t>?</a:t>
            </a:r>
          </a:p>
          <a:p>
            <a:endParaRPr lang="en-US" sz="1050" dirty="0" smtClean="0"/>
          </a:p>
          <a:p>
            <a:r>
              <a:rPr lang="en-US" sz="3200" dirty="0" smtClean="0"/>
              <a:t>What might you reconsider/change if anything?</a:t>
            </a:r>
          </a:p>
          <a:p>
            <a:pPr marL="45720" indent="0">
              <a:buNone/>
            </a:pPr>
            <a:endParaRPr lang="en-US" sz="3200" dirty="0" smtClean="0"/>
          </a:p>
          <a:p>
            <a:pPr marL="45720" indent="0">
              <a:buNone/>
            </a:pPr>
            <a:endParaRPr lang="en-US" sz="3200" dirty="0"/>
          </a:p>
        </p:txBody>
      </p:sp>
      <p:pic>
        <p:nvPicPr>
          <p:cNvPr id="4098" name="Picture 2" descr="C:\Users\Cabrera_C\AppData\Local\Microsoft\Windows\Temporary Internet Files\Content.IE5\J3F86MPW\MC9003565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7763">
            <a:off x="3600497" y="4417370"/>
            <a:ext cx="1753819" cy="18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4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Districts, BOCES and schools may decide after completing the </a:t>
            </a:r>
            <a:r>
              <a:rPr lang="en-US" sz="2400" b="1" i="1" dirty="0" smtClean="0"/>
              <a:t>Assessment Inventory </a:t>
            </a:r>
            <a:r>
              <a:rPr lang="en-US" sz="2400" dirty="0" smtClean="0"/>
              <a:t>that a locally created assessment would likely be included as a measure in evaluation. </a:t>
            </a:r>
          </a:p>
          <a:p>
            <a:endParaRPr lang="en-US" sz="2400" dirty="0" smtClean="0"/>
          </a:p>
          <a:p>
            <a:r>
              <a:rPr lang="en-US" sz="2400" dirty="0" smtClean="0"/>
              <a:t>Districts and BOCES can use the </a:t>
            </a:r>
            <a:r>
              <a:rPr lang="en-US" sz="2400" b="1" i="1" dirty="0" smtClean="0"/>
              <a:t>Assessment Review Tool </a:t>
            </a:r>
            <a:r>
              <a:rPr lang="en-US" sz="2400" dirty="0" smtClean="0"/>
              <a:t>to show they are taking steps to ensure that the locally created measurements they select are fair, valid, and reliable.</a:t>
            </a:r>
          </a:p>
          <a:p>
            <a:pPr marL="365760" lvl="1" indent="0">
              <a:buNone/>
            </a:pPr>
            <a:r>
              <a:rPr lang="en-US" sz="3600" b="1" i="1" dirty="0" smtClean="0"/>
              <a:t>		</a:t>
            </a:r>
            <a:endParaRPr lang="en-US" sz="3200" b="1" dirty="0"/>
          </a:p>
        </p:txBody>
      </p:sp>
      <p:sp>
        <p:nvSpPr>
          <p:cNvPr id="3" name="Title 2"/>
          <p:cNvSpPr>
            <a:spLocks noGrp="1"/>
          </p:cNvSpPr>
          <p:nvPr>
            <p:ph type="title"/>
          </p:nvPr>
        </p:nvSpPr>
        <p:spPr>
          <a:xfrm>
            <a:off x="0" y="-33893"/>
            <a:ext cx="9144000" cy="1054394"/>
          </a:xfrm>
        </p:spPr>
        <p:txBody>
          <a:bodyPr/>
          <a:lstStyle/>
          <a:p>
            <a:r>
              <a:rPr lang="en-US" sz="4000" dirty="0" smtClean="0">
                <a:latin typeface="Palatino Linotype" pitchFamily="18" charset="0"/>
              </a:rPr>
              <a:t>Using Local Assessments in Evaluation  </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43767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1" indent="0">
              <a:buClr>
                <a:schemeClr val="accent1"/>
              </a:buClr>
              <a:buNone/>
            </a:pPr>
            <a:r>
              <a:rPr lang="en-US" sz="2800" dirty="0">
                <a:hlinkClick r:id="rId3" action="ppaction://hlinkfile"/>
              </a:rPr>
              <a:t>Assessment Review </a:t>
            </a:r>
            <a:r>
              <a:rPr lang="en-US" sz="2800" dirty="0" smtClean="0">
                <a:hlinkClick r:id="rId3" action="ppaction://hlinkfile"/>
              </a:rPr>
              <a:t>Tool</a:t>
            </a:r>
            <a:endParaRPr lang="en-US" sz="2800" dirty="0" smtClean="0"/>
          </a:p>
          <a:p>
            <a:pPr marL="45720" lvl="1" indent="0">
              <a:buClr>
                <a:schemeClr val="accent1"/>
              </a:buClr>
              <a:buNone/>
            </a:pPr>
            <a:endParaRPr lang="en-US" sz="2800" dirty="0"/>
          </a:p>
          <a:p>
            <a:pPr marL="45720" indent="0">
              <a:buNone/>
            </a:pPr>
            <a:r>
              <a:rPr lang="en-US" sz="2400" b="1" dirty="0" smtClean="0"/>
              <a:t>Criteria </a:t>
            </a:r>
            <a:r>
              <a:rPr lang="en-US" sz="2400" b="1" dirty="0"/>
              <a:t>used in this </a:t>
            </a:r>
            <a:r>
              <a:rPr lang="en-US" sz="2400" b="1" dirty="0" smtClean="0"/>
              <a:t>tool:</a:t>
            </a:r>
          </a:p>
          <a:p>
            <a:pPr lvl="1"/>
            <a:r>
              <a:rPr lang="en-US" sz="2200" dirty="0"/>
              <a:t>Alignment</a:t>
            </a:r>
          </a:p>
          <a:p>
            <a:pPr lvl="1"/>
            <a:r>
              <a:rPr lang="en-US" sz="2200" dirty="0" smtClean="0"/>
              <a:t>Scoring </a:t>
            </a:r>
            <a:endParaRPr lang="en-US" sz="2200" dirty="0"/>
          </a:p>
          <a:p>
            <a:pPr lvl="1"/>
            <a:r>
              <a:rPr lang="en-US" sz="2200" dirty="0"/>
              <a:t>Fair and Unbiased</a:t>
            </a:r>
          </a:p>
          <a:p>
            <a:pPr lvl="1"/>
            <a:r>
              <a:rPr lang="en-US" sz="2200" dirty="0"/>
              <a:t>Opportunities to Learn</a:t>
            </a:r>
          </a:p>
          <a:p>
            <a:pPr marL="45720" indent="0">
              <a:buNone/>
            </a:pPr>
            <a:endParaRPr lang="en-US" dirty="0" smtClean="0"/>
          </a:p>
          <a:p>
            <a:pPr marL="45720" indent="0">
              <a:buNone/>
            </a:pPr>
            <a:endParaRPr lang="en-US" dirty="0" smtClean="0"/>
          </a:p>
        </p:txBody>
      </p:sp>
      <p:sp>
        <p:nvSpPr>
          <p:cNvPr id="3" name="Title 2"/>
          <p:cNvSpPr>
            <a:spLocks noGrp="1"/>
          </p:cNvSpPr>
          <p:nvPr>
            <p:ph type="title"/>
          </p:nvPr>
        </p:nvSpPr>
        <p:spPr/>
        <p:txBody>
          <a:bodyPr>
            <a:normAutofit fontScale="90000"/>
          </a:bodyPr>
          <a:lstStyle/>
          <a:p>
            <a:r>
              <a:rPr lang="en-US" sz="4000" dirty="0" smtClean="0"/>
              <a:t>Assessment Review Tool</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1026" name="Picture 2" descr="C:\Users\pare_d\AppData\Local\Microsoft\Windows\Temporary Internet Files\Content.IE5\VHZJWIZQ\MC900078825[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8969" y="4025990"/>
            <a:ext cx="3448667" cy="196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90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Decision Points</a:t>
            </a:r>
            <a:r>
              <a:rPr lang="en-US" sz="2800" dirty="0" smtClean="0">
                <a:solidFill>
                  <a:srgbClr val="FF0000"/>
                </a:solidFill>
              </a:rPr>
              <a:t> </a:t>
            </a:r>
          </a:p>
          <a:p>
            <a:pPr lvl="1"/>
            <a:r>
              <a:rPr lang="en-US" sz="2400" dirty="0" smtClean="0"/>
              <a:t>How will our district create templates for different teacher roles and the types of assessments that exist?</a:t>
            </a:r>
          </a:p>
          <a:p>
            <a:pPr lvl="1"/>
            <a:r>
              <a:rPr lang="en-US" sz="2400" dirty="0" smtClean="0"/>
              <a:t>Who will participate in the process? </a:t>
            </a:r>
          </a:p>
          <a:p>
            <a:pPr lvl="1"/>
            <a:r>
              <a:rPr lang="en-US" sz="2400" dirty="0" smtClean="0"/>
              <a:t>What do we need to know in order to make good decisions?</a:t>
            </a:r>
          </a:p>
          <a:p>
            <a:pPr lvl="1"/>
            <a:r>
              <a:rPr lang="en-US" sz="2400" dirty="0" smtClean="0"/>
              <a:t>What resources (internal and external) do we have/need?</a:t>
            </a:r>
          </a:p>
          <a:p>
            <a:pPr lvl="1"/>
            <a:r>
              <a:rPr lang="en-US" sz="2400" dirty="0" smtClean="0"/>
              <a:t>How will we know if we have made good </a:t>
            </a:r>
          </a:p>
          <a:p>
            <a:pPr marL="365760" lvl="1" indent="0">
              <a:buNone/>
            </a:pPr>
            <a:r>
              <a:rPr lang="en-US" sz="2400" dirty="0" smtClean="0"/>
              <a:t>decisions?</a:t>
            </a:r>
          </a:p>
        </p:txBody>
      </p:sp>
      <p:sp>
        <p:nvSpPr>
          <p:cNvPr id="3" name="Title 2"/>
          <p:cNvSpPr>
            <a:spLocks noGrp="1"/>
          </p:cNvSpPr>
          <p:nvPr>
            <p:ph type="title"/>
          </p:nvPr>
        </p:nvSpPr>
        <p:spPr/>
        <p:txBody>
          <a:bodyPr>
            <a:noAutofit/>
          </a:bodyPr>
          <a:lstStyle/>
          <a:p>
            <a:r>
              <a:rPr lang="en-US" dirty="0" smtClean="0">
                <a:latin typeface="Palatino Linotype" pitchFamily="18" charset="0"/>
              </a:rPr>
              <a:t>Categorizing, Weighting, and Selecting Measures Reflection</a:t>
            </a:r>
            <a:endParaRPr lang="en-US"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5" name="Picture 2" descr="C:\Users\Boertzel_T\AppData\Local\Microsoft\Windows\Temporary Internet Files\Content.IE5\1YUUCW2T\MC900434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636" y="4503762"/>
            <a:ext cx="1408467" cy="162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90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719070"/>
            <a:ext cx="8121557" cy="4532873"/>
          </a:xfrm>
        </p:spPr>
        <p:txBody>
          <a:bodyPr/>
          <a:lstStyle/>
          <a:p>
            <a:r>
              <a:rPr lang="en-US" sz="3200" dirty="0"/>
              <a:t>Use a</a:t>
            </a:r>
            <a:r>
              <a:rPr lang="en-US" sz="3200" dirty="0" smtClean="0"/>
              <a:t> </a:t>
            </a:r>
            <a:r>
              <a:rPr lang="en-US" sz="3200" dirty="0"/>
              <a:t>Student Learning Objective Process to </a:t>
            </a:r>
            <a:r>
              <a:rPr lang="en-US" sz="3200" dirty="0" smtClean="0"/>
              <a:t>set outcome targets and Success Criteria based </a:t>
            </a:r>
            <a:r>
              <a:rPr lang="en-US" sz="3200" dirty="0"/>
              <a:t>on data from the selected </a:t>
            </a:r>
            <a:r>
              <a:rPr lang="en-US" sz="3200" dirty="0" smtClean="0"/>
              <a:t>measures.</a:t>
            </a:r>
          </a:p>
          <a:p>
            <a:pPr marL="365760" lvl="1" indent="0">
              <a:buNone/>
            </a:pPr>
            <a:endParaRPr lang="en-US" sz="2400" dirty="0" smtClean="0">
              <a:solidFill>
                <a:srgbClr val="002060"/>
              </a:solidFill>
            </a:endParaRPr>
          </a:p>
          <a:p>
            <a:pPr lvl="1"/>
            <a:endParaRPr lang="en-US" sz="2400" dirty="0"/>
          </a:p>
          <a:p>
            <a:pPr lvl="1"/>
            <a:endParaRPr lang="en-US" sz="2400" dirty="0" smtClean="0"/>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Measures of Student Learning </a:t>
            </a:r>
            <a:endParaRPr lang="en-US" sz="4000" dirty="0">
              <a:latin typeface="Palatino Linotype"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5896304" y="3681724"/>
            <a:ext cx="2313524" cy="2085753"/>
          </a:xfrm>
          <a:prstGeom prst="rect">
            <a:avLst/>
          </a:prstGeom>
          <a:effectLst>
            <a:softEdge rad="50800"/>
          </a:effectLst>
        </p:spPr>
      </p:pic>
    </p:spTree>
    <p:extLst>
      <p:ext uri="{BB962C8B-B14F-4D97-AF65-F5344CB8AC3E}">
        <p14:creationId xmlns:p14="http://schemas.microsoft.com/office/powerpoint/2010/main" val="59553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What is a Student Learning Objective Process? </a:t>
            </a:r>
          </a:p>
          <a:p>
            <a:pPr lvl="1"/>
            <a:r>
              <a:rPr lang="en-US" sz="2800" dirty="0" smtClean="0"/>
              <a:t>Enables educators to utilize academic standards to establish learning outcomes for students, monitor progress and evaluate the degree to which students achieve those outcomes </a:t>
            </a:r>
          </a:p>
          <a:p>
            <a:pPr lvl="1"/>
            <a:r>
              <a:rPr lang="en-US" sz="2800" dirty="0" smtClean="0"/>
              <a:t>In educator evaluation systems, this process serves as a: </a:t>
            </a:r>
          </a:p>
          <a:p>
            <a:pPr lvl="2"/>
            <a:r>
              <a:rPr lang="en-US" sz="2400" dirty="0" smtClean="0"/>
              <a:t>Method of measuring student growth, progress or mastery of the standards </a:t>
            </a:r>
          </a:p>
          <a:p>
            <a:pPr marL="365760" lvl="1" indent="0">
              <a:buNone/>
            </a:pPr>
            <a:endParaRPr lang="en-US" sz="2400" dirty="0" smtClean="0"/>
          </a:p>
          <a:p>
            <a:pPr lvl="1"/>
            <a:endParaRPr lang="en-US" sz="2400" dirty="0" smtClean="0"/>
          </a:p>
        </p:txBody>
      </p:sp>
      <p:sp>
        <p:nvSpPr>
          <p:cNvPr id="3" name="Title 2"/>
          <p:cNvSpPr>
            <a:spLocks noGrp="1"/>
          </p:cNvSpPr>
          <p:nvPr>
            <p:ph type="title"/>
          </p:nvPr>
        </p:nvSpPr>
        <p:spPr>
          <a:xfrm>
            <a:off x="192023" y="192024"/>
            <a:ext cx="8613151" cy="521208"/>
          </a:xfrm>
        </p:spPr>
        <p:txBody>
          <a:bodyPr>
            <a:normAutofit fontScale="90000"/>
          </a:bodyPr>
          <a:lstStyle/>
          <a:p>
            <a:pPr algn="ctr"/>
            <a:r>
              <a:rPr lang="en-US" sz="4000" dirty="0" smtClean="0">
                <a:latin typeface="Palatino Linotype" pitchFamily="18" charset="0"/>
              </a:rPr>
              <a:t>Student Learning Objective Process</a:t>
            </a:r>
            <a:endParaRPr lang="en-US" sz="4000" dirty="0">
              <a:latin typeface="Palatino Linotype" pitchFamily="18" charset="0"/>
            </a:endParaRPr>
          </a:p>
        </p:txBody>
      </p:sp>
      <p:pic>
        <p:nvPicPr>
          <p:cNvPr id="2050" name="Picture 2" descr="C:\Users\Cabrera_C\AppData\Local\Microsoft\Windows\Temporary Internet Files\Content.IE5\J3F86MPW\MC9003188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641" y="5147420"/>
            <a:ext cx="1299200" cy="109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06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79699"/>
            <a:ext cx="8407893" cy="4407408"/>
          </a:xfrm>
        </p:spPr>
        <p:txBody>
          <a:bodyPr/>
          <a:lstStyle/>
          <a:p>
            <a:r>
              <a:rPr lang="en-US" sz="3200" dirty="0" smtClean="0"/>
              <a:t>The essential steps of </a:t>
            </a:r>
            <a:r>
              <a:rPr lang="en-US" sz="3200" dirty="0"/>
              <a:t>a</a:t>
            </a:r>
            <a:r>
              <a:rPr lang="en-US" sz="3200" dirty="0" smtClean="0"/>
              <a:t> Student Learning Objective Process include: </a:t>
            </a:r>
          </a:p>
          <a:p>
            <a:pPr lvl="1"/>
            <a:r>
              <a:rPr lang="en-US" sz="2100" dirty="0"/>
              <a:t>Understanding the Colorado Academic Standards in order to select learning outcomes </a:t>
            </a:r>
          </a:p>
          <a:p>
            <a:pPr lvl="1"/>
            <a:r>
              <a:rPr lang="en-US" sz="2100" dirty="0"/>
              <a:t>Collecting baseline information to inform target and scale setting </a:t>
            </a:r>
          </a:p>
          <a:p>
            <a:pPr lvl="1"/>
            <a:r>
              <a:rPr lang="en-US" sz="2100" dirty="0"/>
              <a:t>Assessing quality, attainment level and rigor of student learning targets and </a:t>
            </a:r>
            <a:r>
              <a:rPr lang="en-US" sz="2100" dirty="0" smtClean="0"/>
              <a:t>Success Criteria </a:t>
            </a:r>
            <a:endParaRPr lang="en-US" sz="2100" dirty="0"/>
          </a:p>
          <a:p>
            <a:pPr lvl="1"/>
            <a:r>
              <a:rPr lang="en-US" sz="2100" dirty="0"/>
              <a:t>Monitoring student learning (formative practice) </a:t>
            </a:r>
          </a:p>
          <a:p>
            <a:pPr lvl="1"/>
            <a:r>
              <a:rPr lang="en-US" sz="2100" dirty="0"/>
              <a:t>Determining attainment of student learning targets and </a:t>
            </a:r>
            <a:r>
              <a:rPr lang="en-US" sz="2100" dirty="0" smtClean="0"/>
              <a:t>Success Criteria </a:t>
            </a:r>
            <a:endParaRPr lang="en-US" sz="2100" dirty="0"/>
          </a:p>
          <a:p>
            <a:pPr lvl="1"/>
            <a:r>
              <a:rPr lang="en-US" sz="2100" dirty="0"/>
              <a:t>Reflecting and refining </a:t>
            </a:r>
            <a:r>
              <a:rPr lang="en-US" sz="2100" dirty="0" smtClean="0"/>
              <a:t>a Student Learning Objective </a:t>
            </a:r>
            <a:r>
              <a:rPr lang="en-US" sz="2100" dirty="0"/>
              <a:t>Process </a:t>
            </a:r>
          </a:p>
          <a:p>
            <a:pPr lvl="1"/>
            <a:endParaRPr lang="en-US" sz="2000" dirty="0"/>
          </a:p>
        </p:txBody>
      </p:sp>
      <p:sp>
        <p:nvSpPr>
          <p:cNvPr id="3" name="Title 2"/>
          <p:cNvSpPr>
            <a:spLocks noGrp="1"/>
          </p:cNvSpPr>
          <p:nvPr>
            <p:ph type="title"/>
          </p:nvPr>
        </p:nvSpPr>
        <p:spPr>
          <a:xfrm>
            <a:off x="192023" y="192024"/>
            <a:ext cx="8652173" cy="521208"/>
          </a:xfrm>
        </p:spPr>
        <p:txBody>
          <a:bodyPr>
            <a:normAutofit fontScale="90000"/>
          </a:bodyPr>
          <a:lstStyle/>
          <a:p>
            <a:r>
              <a:rPr lang="en-US" sz="4000" dirty="0" smtClean="0">
                <a:latin typeface="Palatino Linotype" pitchFamily="18" charset="0"/>
              </a:rPr>
              <a:t>Student Learning Objective Process</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246561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893"/>
            <a:ext cx="9144000" cy="1054394"/>
          </a:xfrm>
        </p:spPr>
        <p:txBody>
          <a:bodyPr>
            <a:normAutofit/>
          </a:bodyPr>
          <a:lstStyle/>
          <a:p>
            <a:r>
              <a:rPr lang="en-US" sz="3600" dirty="0" smtClean="0">
                <a:latin typeface="Palatino Linotype" pitchFamily="18" charset="0"/>
              </a:rPr>
              <a:t>Student Learning Objective  Process </a:t>
            </a:r>
            <a:endParaRPr lang="en-US" sz="3600" dirty="0">
              <a:latin typeface="Palatino Linotype" pitchFamily="18" charset="0"/>
            </a:endParaRPr>
          </a:p>
        </p:txBody>
      </p:sp>
      <p:pic>
        <p:nvPicPr>
          <p:cNvPr id="6" name="Picture 4" descr="C:\Users\Cabrera_C\AppData\Local\Microsoft\Windows\Temporary Internet Files\Content.IE5\VHZJWIZQ\MC90030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61" y="4570292"/>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71399" y="3887724"/>
            <a:ext cx="5448300" cy="2585323"/>
          </a:xfrm>
          <a:prstGeom prst="rect">
            <a:avLst/>
          </a:prstGeom>
          <a:noFill/>
        </p:spPr>
        <p:txBody>
          <a:bodyPr wrap="square" rtlCol="0">
            <a:spAutoFit/>
          </a:bodyPr>
          <a:lstStyle/>
          <a:p>
            <a:r>
              <a:rPr lang="en-US" dirty="0"/>
              <a:t>Turn and Talk:</a:t>
            </a:r>
            <a:endParaRPr lang="en-US" dirty="0" smtClean="0"/>
          </a:p>
          <a:p>
            <a:pPr marL="285750" indent="-285750">
              <a:buFont typeface="Arial" pitchFamily="34" charset="0"/>
              <a:buChar char="•"/>
            </a:pPr>
            <a:r>
              <a:rPr lang="en-US" dirty="0" smtClean="0"/>
              <a:t>Why is it important to start </a:t>
            </a:r>
            <a:r>
              <a:rPr lang="en-US" dirty="0"/>
              <a:t>a</a:t>
            </a:r>
            <a:r>
              <a:rPr lang="en-US" dirty="0" smtClean="0"/>
              <a:t> Student Learning Objective process with the Colorado Academic Standards?</a:t>
            </a:r>
          </a:p>
          <a:p>
            <a:pPr marL="285750" indent="-285750">
              <a:buFont typeface="Arial" pitchFamily="34" charset="0"/>
              <a:buChar char="•"/>
            </a:pPr>
            <a:r>
              <a:rPr lang="en-US" dirty="0" smtClean="0"/>
              <a:t>How does this first step support the work done in professional practice? </a:t>
            </a:r>
          </a:p>
          <a:p>
            <a:pPr marL="285750" indent="-285750">
              <a:buFont typeface="Arial" pitchFamily="34" charset="0"/>
              <a:buChar char="•"/>
            </a:pPr>
            <a:r>
              <a:rPr lang="en-US" dirty="0" smtClean="0"/>
              <a:t>What tool is in place to support you with part of this process? </a:t>
            </a:r>
          </a:p>
          <a:p>
            <a:pPr algn="ctr"/>
            <a:endParaRPr lang="en-US" dirty="0">
              <a:solidFill>
                <a:schemeClr val="tx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0980257"/>
              </p:ext>
            </p:extLst>
          </p:nvPr>
        </p:nvGraphicFramePr>
        <p:xfrm>
          <a:off x="381000" y="1329519"/>
          <a:ext cx="8407400" cy="239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85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itchFamily="18" charset="0"/>
              </a:rPr>
              <a:t>Introductions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064" y="1510901"/>
            <a:ext cx="3491873" cy="4862433"/>
          </a:xfrm>
          <a:prstGeom prst="rect">
            <a:avLst/>
          </a:prstGeom>
        </p:spPr>
      </p:pic>
      <p:sp>
        <p:nvSpPr>
          <p:cNvPr id="5" name="Oval Callout 4"/>
          <p:cNvSpPr/>
          <p:nvPr/>
        </p:nvSpPr>
        <p:spPr>
          <a:xfrm>
            <a:off x="141889" y="1623849"/>
            <a:ext cx="2744185" cy="2561788"/>
          </a:xfrm>
          <a:prstGeom prst="wedgeEllipseCallout">
            <a:avLst>
              <a:gd name="adj1" fmla="val 93933"/>
              <a:gd name="adj2" fmla="val 7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7166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577222" cy="521208"/>
          </a:xfrm>
        </p:spPr>
        <p:txBody>
          <a:bodyPr>
            <a:normAutofit fontScale="90000"/>
          </a:bodyPr>
          <a:lstStyle/>
          <a:p>
            <a:r>
              <a:rPr lang="en-US" sz="4000" dirty="0" smtClean="0">
                <a:latin typeface="Palatino Linotype" pitchFamily="18" charset="0"/>
              </a:rPr>
              <a:t>Student Learning Objective Process </a:t>
            </a:r>
            <a:endParaRPr lang="en-US" sz="4000" dirty="0">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1221352"/>
              </p:ext>
            </p:extLst>
          </p:nvPr>
        </p:nvGraphicFramePr>
        <p:xfrm>
          <a:off x="381000" y="143445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6100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latin typeface="Palatino Linotype" pitchFamily="18" charset="0"/>
              </a:rPr>
              <a:t>Possible Student Learning Targets and Success Criteria</a:t>
            </a:r>
            <a:endParaRPr lang="en-US"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
        <p:nvSpPr>
          <p:cNvPr id="6" name="Content Placeholder 1"/>
          <p:cNvSpPr>
            <a:spLocks noGrp="1"/>
          </p:cNvSpPr>
          <p:nvPr>
            <p:ph idx="1"/>
          </p:nvPr>
        </p:nvSpPr>
        <p:spPr/>
        <p:txBody>
          <a:bodyPr/>
          <a:lstStyle/>
          <a:p>
            <a:pPr marL="45720" indent="0">
              <a:buNone/>
            </a:pPr>
            <a:r>
              <a:rPr lang="en-US" sz="3200" b="1" dirty="0" smtClean="0"/>
              <a:t>Examples of student learning </a:t>
            </a:r>
            <a:r>
              <a:rPr lang="en-US" sz="3200" b="1" dirty="0"/>
              <a:t>t</a:t>
            </a:r>
            <a:r>
              <a:rPr lang="en-US" sz="3200" b="1" dirty="0" smtClean="0"/>
              <a:t>argets and </a:t>
            </a:r>
            <a:r>
              <a:rPr lang="en-US" sz="3200" b="1" dirty="0"/>
              <a:t>s</a:t>
            </a:r>
            <a:r>
              <a:rPr lang="en-US" sz="3200" b="1" dirty="0" smtClean="0"/>
              <a:t>uccess criteria:</a:t>
            </a:r>
            <a:endParaRPr lang="en-US" sz="3200" b="1" dirty="0"/>
          </a:p>
          <a:p>
            <a:r>
              <a:rPr lang="en-US" sz="2800" dirty="0" smtClean="0"/>
              <a:t>16 of my 21 students will increase their reading proficiency by 1-2 grade levels. </a:t>
            </a:r>
          </a:p>
          <a:p>
            <a:r>
              <a:rPr lang="en-US" sz="2800" dirty="0" smtClean="0"/>
              <a:t>9 more students will receive + at the end of the year. </a:t>
            </a:r>
          </a:p>
          <a:p>
            <a:r>
              <a:rPr lang="en-US" sz="2800" dirty="0" smtClean="0"/>
              <a:t>The median score on my end of course assessment last year was 73%. At the end of the course for this year, the median score will be at least 78%.</a:t>
            </a:r>
            <a:endParaRPr lang="en-US" sz="3200" dirty="0" smtClean="0"/>
          </a:p>
          <a:p>
            <a:endParaRPr lang="en-US" sz="3600" dirty="0" smtClean="0"/>
          </a:p>
          <a:p>
            <a:endParaRPr lang="en-US" sz="3600" dirty="0"/>
          </a:p>
        </p:txBody>
      </p:sp>
    </p:spTree>
    <p:extLst>
      <p:ext uri="{BB962C8B-B14F-4D97-AF65-F5344CB8AC3E}">
        <p14:creationId xmlns:p14="http://schemas.microsoft.com/office/powerpoint/2010/main" val="3839591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118412" y="-78114"/>
            <a:ext cx="9144000" cy="1054394"/>
          </a:xfrm>
        </p:spPr>
        <p:txBody>
          <a:bodyPr>
            <a:noAutofit/>
          </a:bodyPr>
          <a:lstStyle/>
          <a:p>
            <a:r>
              <a:rPr lang="en-US" i="1" dirty="0" smtClean="0">
                <a:latin typeface="Palatino Linotype" pitchFamily="18" charset="0"/>
              </a:rPr>
              <a:t>Student Learning Objective Process:</a:t>
            </a: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Strategies for Target Setting</a:t>
            </a:r>
            <a:endParaRPr lang="en-US"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287883"/>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200" dirty="0" smtClean="0">
                <a:solidFill>
                  <a:schemeClr val="accent1"/>
                </a:solidFill>
              </a:rPr>
              <a:t>Possible strategies to consider when determining how students will be captured when target setting: </a:t>
            </a:r>
          </a:p>
          <a:p>
            <a:pPr lvl="1"/>
            <a:r>
              <a:rPr lang="en-US" sz="2000" b="1" i="1" dirty="0" smtClean="0">
                <a:solidFill>
                  <a:schemeClr val="accent1"/>
                </a:solidFill>
              </a:rPr>
              <a:t>Individual</a:t>
            </a:r>
            <a:r>
              <a:rPr lang="en-US" sz="2000" dirty="0" smtClean="0">
                <a:solidFill>
                  <a:schemeClr val="accent1"/>
                </a:solidFill>
              </a:rPr>
              <a:t> – Teacher sets individual goals for students and then determines how many students met their individual goals </a:t>
            </a:r>
          </a:p>
          <a:p>
            <a:pPr lvl="1"/>
            <a:r>
              <a:rPr lang="en-US" sz="2000" b="1" i="1" dirty="0" smtClean="0">
                <a:solidFill>
                  <a:schemeClr val="accent1"/>
                </a:solidFill>
              </a:rPr>
              <a:t>Whole Class </a:t>
            </a:r>
            <a:r>
              <a:rPr lang="en-US" sz="2000" dirty="0" smtClean="0">
                <a:solidFill>
                  <a:schemeClr val="accent1"/>
                </a:solidFill>
              </a:rPr>
              <a:t>– Teacher sets a goal that would be applied to all students in a class </a:t>
            </a:r>
          </a:p>
          <a:p>
            <a:pPr lvl="1"/>
            <a:r>
              <a:rPr lang="en-US" sz="2000" b="1" i="1" dirty="0" smtClean="0">
                <a:solidFill>
                  <a:schemeClr val="accent1"/>
                </a:solidFill>
              </a:rPr>
              <a:t>Subgroup of Students </a:t>
            </a:r>
            <a:r>
              <a:rPr lang="en-US" sz="2000" dirty="0" smtClean="0">
                <a:solidFill>
                  <a:schemeClr val="accent1"/>
                </a:solidFill>
              </a:rPr>
              <a:t>– Teacher sets a goal for a group(s) of students with similar baseline data levels   </a:t>
            </a:r>
          </a:p>
          <a:p>
            <a:pPr lvl="1"/>
            <a:r>
              <a:rPr lang="en-US" sz="2000" b="1" i="1" dirty="0" smtClean="0">
                <a:solidFill>
                  <a:schemeClr val="accent1"/>
                </a:solidFill>
              </a:rPr>
              <a:t>Case Load </a:t>
            </a:r>
            <a:r>
              <a:rPr lang="en-US" sz="2000" dirty="0" smtClean="0">
                <a:solidFill>
                  <a:schemeClr val="accent1"/>
                </a:solidFill>
              </a:rPr>
              <a:t>– Teacher sets a goal for the specific students he or she supports </a:t>
            </a:r>
          </a:p>
          <a:p>
            <a:pPr lvl="1"/>
            <a:endParaRPr lang="en-US" sz="1050" dirty="0" smtClean="0"/>
          </a:p>
          <a:p>
            <a:pPr marL="365760" lvl="1" indent="0" algn="ctr">
              <a:buNone/>
            </a:pPr>
            <a:r>
              <a:rPr lang="en-US" sz="2000" b="1" dirty="0" smtClean="0">
                <a:solidFill>
                  <a:schemeClr val="accent2">
                    <a:lumMod val="50000"/>
                  </a:schemeClr>
                </a:solidFill>
              </a:rPr>
              <a:t>Some of these strategies may work better with some teaching assignments.  Can you think of which teaching assignments might work best with which strategy based on your local context? </a:t>
            </a:r>
          </a:p>
          <a:p>
            <a:pPr lvl="1"/>
            <a:endParaRPr lang="en-US" sz="1600" dirty="0" smtClean="0"/>
          </a:p>
          <a:p>
            <a:pPr marL="365760" lvl="1" indent="0">
              <a:buNone/>
            </a:pPr>
            <a:endParaRPr lang="en-US" dirty="0" smtClean="0"/>
          </a:p>
        </p:txBody>
      </p:sp>
    </p:spTree>
    <p:extLst>
      <p:ext uri="{BB962C8B-B14F-4D97-AF65-F5344CB8AC3E}">
        <p14:creationId xmlns:p14="http://schemas.microsoft.com/office/powerpoint/2010/main" val="5360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p:txBody>
          <a:bodyPr>
            <a:noAutofit/>
          </a:bodyPr>
          <a:lstStyle/>
          <a:p>
            <a:r>
              <a:rPr lang="en-US" sz="3200" i="1" dirty="0">
                <a:latin typeface="Palatino Linotype" pitchFamily="18" charset="0"/>
              </a:rPr>
              <a:t>Student Learning Objective Process</a:t>
            </a:r>
            <a:r>
              <a:rPr lang="en-US" sz="3200" dirty="0">
                <a:latin typeface="Palatino Linotype" pitchFamily="18" charset="0"/>
              </a:rPr>
              <a:t>:</a:t>
            </a:r>
            <a:br>
              <a:rPr lang="en-US" sz="3200" dirty="0">
                <a:latin typeface="Palatino Linotype" pitchFamily="18" charset="0"/>
              </a:rPr>
            </a:br>
            <a:r>
              <a:rPr lang="en-US" sz="3200" dirty="0">
                <a:latin typeface="Palatino Linotype" pitchFamily="18" charset="0"/>
              </a:rPr>
              <a:t>Strategies for Target Setting</a:t>
            </a: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6" y="1231021"/>
            <a:ext cx="8407893" cy="487288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solidFill>
                  <a:schemeClr val="accent1"/>
                </a:solidFill>
              </a:rPr>
              <a:t>Possible strategies to consider when setting learning targets for students: All targets are indicators of growth using a variety of data sources: </a:t>
            </a:r>
          </a:p>
          <a:p>
            <a:pPr lvl="1"/>
            <a:r>
              <a:rPr lang="en-US" sz="2000" b="1" i="1" dirty="0" smtClean="0">
                <a:solidFill>
                  <a:schemeClr val="accent1"/>
                </a:solidFill>
              </a:rPr>
              <a:t>Proficiency data Targets </a:t>
            </a:r>
            <a:r>
              <a:rPr lang="en-US" sz="2000" dirty="0" smtClean="0">
                <a:solidFill>
                  <a:schemeClr val="accent1"/>
                </a:solidFill>
              </a:rPr>
              <a:t>– students meeting grade level expectations </a:t>
            </a:r>
          </a:p>
          <a:p>
            <a:pPr lvl="2"/>
            <a:r>
              <a:rPr lang="en-US" sz="1800" dirty="0" smtClean="0">
                <a:solidFill>
                  <a:schemeClr val="accent1"/>
                </a:solidFill>
              </a:rPr>
              <a:t>Examples:  a % of students will pass the end-of-course exam; a % of students will score a 3 or better on the AP exam </a:t>
            </a:r>
          </a:p>
          <a:p>
            <a:pPr lvl="1"/>
            <a:r>
              <a:rPr lang="en-US" sz="2000" b="1" i="1" dirty="0" smtClean="0">
                <a:solidFill>
                  <a:schemeClr val="accent1"/>
                </a:solidFill>
              </a:rPr>
              <a:t>Growth data Targets </a:t>
            </a:r>
            <a:r>
              <a:rPr lang="en-US" sz="2000" dirty="0" smtClean="0">
                <a:solidFill>
                  <a:schemeClr val="accent1"/>
                </a:solidFill>
              </a:rPr>
              <a:t>– students growing over the course of instruction </a:t>
            </a:r>
          </a:p>
          <a:p>
            <a:pPr lvl="2"/>
            <a:r>
              <a:rPr lang="en-US" sz="1800" dirty="0" smtClean="0">
                <a:solidFill>
                  <a:schemeClr val="accent1"/>
                </a:solidFill>
              </a:rPr>
              <a:t>Examples:  a % of students will progress one fitness level; a % of students will make projected growth or better on the MAP assessment </a:t>
            </a:r>
          </a:p>
          <a:p>
            <a:pPr lvl="1"/>
            <a:r>
              <a:rPr lang="en-US" sz="2000" b="1" i="1" dirty="0" smtClean="0">
                <a:solidFill>
                  <a:schemeClr val="accent1"/>
                </a:solidFill>
              </a:rPr>
              <a:t>Averaging data Targets </a:t>
            </a:r>
            <a:r>
              <a:rPr lang="en-US" sz="2000" dirty="0" smtClean="0">
                <a:solidFill>
                  <a:schemeClr val="accent1"/>
                </a:solidFill>
              </a:rPr>
              <a:t>– students’ average score on an assessment </a:t>
            </a:r>
          </a:p>
          <a:p>
            <a:pPr lvl="2"/>
            <a:r>
              <a:rPr lang="en-US" sz="1800" dirty="0" smtClean="0">
                <a:solidFill>
                  <a:schemeClr val="accent1"/>
                </a:solidFill>
              </a:rPr>
              <a:t>Example:  Students will answer, on average, 80% of the questions correctly on the end-of-course exam</a:t>
            </a:r>
          </a:p>
          <a:p>
            <a:pPr lvl="1"/>
            <a:endParaRPr lang="en-US" sz="1600" dirty="0" smtClean="0"/>
          </a:p>
          <a:p>
            <a:pPr lvl="1"/>
            <a:endParaRPr lang="en-US" dirty="0" smtClean="0"/>
          </a:p>
        </p:txBody>
      </p:sp>
    </p:spTree>
    <p:extLst>
      <p:ext uri="{BB962C8B-B14F-4D97-AF65-F5344CB8AC3E}">
        <p14:creationId xmlns:p14="http://schemas.microsoft.com/office/powerpoint/2010/main" val="1789340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Palatino Linotype" pitchFamily="18" charset="0"/>
              </a:rPr>
              <a:t>Possible Student Learning </a:t>
            </a:r>
            <a:r>
              <a:rPr lang="en-US" sz="4000" i="1" dirty="0" smtClean="0">
                <a:latin typeface="Palatino Linotype" pitchFamily="18" charset="0"/>
              </a:rPr>
              <a:t>Targets</a:t>
            </a:r>
            <a:r>
              <a:rPr lang="en-US" sz="4000" dirty="0" smtClean="0">
                <a:latin typeface="Palatino Linotype" pitchFamily="18" charset="0"/>
              </a:rPr>
              <a:t> </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
        <p:nvSpPr>
          <p:cNvPr id="6" name="Content Placeholder 1"/>
          <p:cNvSpPr>
            <a:spLocks noGrp="1"/>
          </p:cNvSpPr>
          <p:nvPr>
            <p:ph idx="1"/>
          </p:nvPr>
        </p:nvSpPr>
        <p:spPr/>
        <p:txBody>
          <a:bodyPr/>
          <a:lstStyle/>
          <a:p>
            <a:pPr marL="45720" indent="0" algn="ctr">
              <a:buNone/>
            </a:pPr>
            <a:r>
              <a:rPr lang="en-US" sz="3200" b="1" dirty="0" smtClean="0"/>
              <a:t>What are the </a:t>
            </a:r>
            <a:r>
              <a:rPr lang="en-US" sz="3200" b="1" i="1" dirty="0" smtClean="0"/>
              <a:t>targets</a:t>
            </a:r>
            <a:r>
              <a:rPr lang="en-US" sz="3200" b="1" dirty="0" smtClean="0"/>
              <a:t> in these examples?</a:t>
            </a:r>
            <a:endParaRPr lang="en-US" sz="3200" b="1" dirty="0"/>
          </a:p>
          <a:p>
            <a:r>
              <a:rPr lang="en-US" sz="2800" dirty="0" smtClean="0"/>
              <a:t>16 of my 21 students </a:t>
            </a:r>
            <a:r>
              <a:rPr lang="en-US" sz="2800" u="sng" dirty="0" smtClean="0"/>
              <a:t>will increase their reading proficiency by 1-2 grade levels</a:t>
            </a:r>
            <a:r>
              <a:rPr lang="en-US" sz="2800" dirty="0" smtClean="0"/>
              <a:t>. </a:t>
            </a:r>
          </a:p>
          <a:p>
            <a:r>
              <a:rPr lang="en-US" sz="2800" dirty="0" smtClean="0"/>
              <a:t>9 more students </a:t>
            </a:r>
            <a:r>
              <a:rPr lang="en-US" sz="2800" u="sng" dirty="0" smtClean="0"/>
              <a:t>will receive + at the end of the year. </a:t>
            </a:r>
          </a:p>
          <a:p>
            <a:r>
              <a:rPr lang="en-US" sz="2800" dirty="0" smtClean="0"/>
              <a:t>The median score on my end of course assessment last year was 73%. At the end of the course for this year, </a:t>
            </a:r>
            <a:r>
              <a:rPr lang="en-US" sz="2800" u="sng" dirty="0" smtClean="0"/>
              <a:t>the median score will be at least 78%.</a:t>
            </a:r>
            <a:endParaRPr lang="en-US" sz="3200" u="sng" dirty="0" smtClean="0"/>
          </a:p>
          <a:p>
            <a:endParaRPr lang="en-US" sz="3600" dirty="0" smtClean="0"/>
          </a:p>
          <a:p>
            <a:endParaRPr lang="en-US" sz="3600" dirty="0"/>
          </a:p>
        </p:txBody>
      </p:sp>
    </p:spTree>
    <p:extLst>
      <p:ext uri="{BB962C8B-B14F-4D97-AF65-F5344CB8AC3E}">
        <p14:creationId xmlns:p14="http://schemas.microsoft.com/office/powerpoint/2010/main" val="3625058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12945" y="-89940"/>
            <a:ext cx="9144000" cy="1054394"/>
          </a:xfrm>
        </p:spPr>
        <p:txBody>
          <a:bodyPr>
            <a:normAutofit/>
          </a:bodyPr>
          <a:lstStyle/>
          <a:p>
            <a:r>
              <a:rPr lang="en-US" sz="3200" i="1" dirty="0">
                <a:latin typeface="Palatino Linotype" pitchFamily="18" charset="0"/>
              </a:rPr>
              <a:t>Student Learning Objective Process</a:t>
            </a:r>
            <a:r>
              <a:rPr lang="en-US" sz="3200" dirty="0">
                <a:latin typeface="Palatino Linotype" pitchFamily="18" charset="0"/>
              </a:rPr>
              <a:t>:</a:t>
            </a:r>
            <a:br>
              <a:rPr lang="en-US" sz="3200" dirty="0">
                <a:latin typeface="Palatino Linotype" pitchFamily="18" charset="0"/>
              </a:rPr>
            </a:br>
            <a:r>
              <a:rPr lang="en-US" sz="3200" dirty="0">
                <a:latin typeface="Palatino Linotype" pitchFamily="18" charset="0"/>
              </a:rPr>
              <a:t>Strategies for S</a:t>
            </a:r>
            <a:r>
              <a:rPr lang="en-US" sz="3200" dirty="0" smtClean="0">
                <a:latin typeface="Palatino Linotype" pitchFamily="18" charset="0"/>
              </a:rPr>
              <a:t>uccess </a:t>
            </a:r>
            <a:r>
              <a:rPr lang="en-US" sz="3200" dirty="0">
                <a:latin typeface="Palatino Linotype" pitchFamily="18" charset="0"/>
              </a:rPr>
              <a:t>C</a:t>
            </a:r>
            <a:r>
              <a:rPr lang="en-US" sz="3200" dirty="0" smtClean="0">
                <a:latin typeface="Palatino Linotype" pitchFamily="18" charset="0"/>
              </a:rPr>
              <a:t>riteria Setting</a:t>
            </a:r>
            <a:endParaRPr lang="en-US" sz="3200"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80999" y="1283251"/>
            <a:ext cx="8407893" cy="499562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800" dirty="0" smtClean="0">
                <a:solidFill>
                  <a:schemeClr val="accent1"/>
                </a:solidFill>
              </a:rPr>
              <a:t>Teachers set ranges (how many students are expected to meet the set target) across 4 rating levels:  </a:t>
            </a:r>
            <a:r>
              <a:rPr lang="en-US" sz="2800" b="1" i="1" dirty="0" smtClean="0">
                <a:solidFill>
                  <a:schemeClr val="accent1"/>
                </a:solidFill>
              </a:rPr>
              <a:t>more than expected, expected, less than expected</a:t>
            </a:r>
            <a:r>
              <a:rPr lang="en-US" sz="2800" dirty="0" smtClean="0">
                <a:solidFill>
                  <a:schemeClr val="accent1"/>
                </a:solidFill>
              </a:rPr>
              <a:t>, and </a:t>
            </a:r>
            <a:r>
              <a:rPr lang="en-US" sz="2800" b="1" i="1" dirty="0" smtClean="0">
                <a:solidFill>
                  <a:schemeClr val="accent1"/>
                </a:solidFill>
              </a:rPr>
              <a:t>much less than expected </a:t>
            </a:r>
          </a:p>
          <a:p>
            <a:r>
              <a:rPr lang="en-US" sz="2400" dirty="0">
                <a:solidFill>
                  <a:schemeClr val="accent1"/>
                </a:solidFill>
              </a:rPr>
              <a:t>Teachers </a:t>
            </a:r>
            <a:r>
              <a:rPr lang="en-US" sz="2400" dirty="0" smtClean="0">
                <a:solidFill>
                  <a:schemeClr val="accent1"/>
                </a:solidFill>
              </a:rPr>
              <a:t>collaboratively </a:t>
            </a:r>
            <a:r>
              <a:rPr lang="en-US" sz="2400" dirty="0">
                <a:solidFill>
                  <a:schemeClr val="accent1"/>
                </a:solidFill>
              </a:rPr>
              <a:t>set </a:t>
            </a:r>
            <a:r>
              <a:rPr lang="en-US" sz="2400" dirty="0" smtClean="0">
                <a:solidFill>
                  <a:schemeClr val="accent1"/>
                </a:solidFill>
              </a:rPr>
              <a:t>ranges with </a:t>
            </a:r>
            <a:r>
              <a:rPr lang="en-US" sz="2400" dirty="0">
                <a:solidFill>
                  <a:schemeClr val="accent1"/>
                </a:solidFill>
              </a:rPr>
              <a:t>their evaluator </a:t>
            </a:r>
            <a:endParaRPr lang="en-US" sz="2400" dirty="0" smtClean="0">
              <a:solidFill>
                <a:schemeClr val="accent1"/>
              </a:solidFill>
            </a:endParaRPr>
          </a:p>
          <a:p>
            <a:pPr lvl="1"/>
            <a:r>
              <a:rPr lang="en-US" sz="2400" dirty="0" smtClean="0">
                <a:solidFill>
                  <a:schemeClr val="accent1"/>
                </a:solidFill>
              </a:rPr>
              <a:t>Ranges will vary from year to year and possibly class to class as baseline data will vary due to student beginning points  </a:t>
            </a:r>
          </a:p>
          <a:p>
            <a:pPr lvl="1"/>
            <a:r>
              <a:rPr lang="en-US" sz="2400" dirty="0" smtClean="0">
                <a:solidFill>
                  <a:schemeClr val="accent1"/>
                </a:solidFill>
              </a:rPr>
              <a:t>Collaboratively setting ranges will allow teachers and evaluators to calibrate about expected student learning outcomes </a:t>
            </a:r>
          </a:p>
          <a:p>
            <a:pPr marL="45720" indent="0">
              <a:buNone/>
            </a:pPr>
            <a:endParaRPr lang="en-US"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131929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You can use </a:t>
            </a:r>
            <a:r>
              <a:rPr lang="en-US" sz="2800" dirty="0"/>
              <a:t>the </a:t>
            </a:r>
            <a:r>
              <a:rPr lang="en-US" sz="2800" b="1" i="1" dirty="0" smtClean="0"/>
              <a:t>Measures of Student Learning Tool </a:t>
            </a:r>
            <a:r>
              <a:rPr lang="en-US" sz="2800" dirty="0"/>
              <a:t>to record the </a:t>
            </a:r>
            <a:r>
              <a:rPr lang="en-US" sz="2800" i="1" dirty="0" smtClean="0"/>
              <a:t>targets</a:t>
            </a:r>
            <a:r>
              <a:rPr lang="en-US" sz="2800" dirty="0" smtClean="0"/>
              <a:t> and </a:t>
            </a:r>
            <a:r>
              <a:rPr lang="en-US" sz="2800" i="1" dirty="0" smtClean="0"/>
              <a:t>success criteria</a:t>
            </a:r>
            <a:r>
              <a:rPr lang="en-US" sz="2800" dirty="0" smtClean="0"/>
              <a:t> you </a:t>
            </a:r>
            <a:r>
              <a:rPr lang="en-US" sz="2800" dirty="0"/>
              <a:t>have </a:t>
            </a:r>
            <a:r>
              <a:rPr lang="en-US" sz="2800" dirty="0" smtClean="0"/>
              <a:t>established.</a:t>
            </a:r>
          </a:p>
          <a:p>
            <a:endParaRPr lang="en-US" sz="2800" dirty="0"/>
          </a:p>
          <a:p>
            <a:r>
              <a:rPr lang="en-US" sz="2800" dirty="0" smtClean="0"/>
              <a:t>When Colorado Growth Model data is available the success criteria indicating expected student learning outcomes has been established for you.</a:t>
            </a:r>
          </a:p>
          <a:p>
            <a:endParaRPr lang="en-US" sz="2800" dirty="0"/>
          </a:p>
          <a:p>
            <a:pPr marL="45720" indent="0">
              <a:buNone/>
            </a:pPr>
            <a:endParaRPr lang="en-US" sz="2800" dirty="0" smtClean="0"/>
          </a:p>
          <a:p>
            <a:pPr marL="45720" indent="0">
              <a:buNone/>
            </a:pPr>
            <a:endParaRPr lang="en-US" sz="2800" dirty="0" smtClean="0"/>
          </a:p>
        </p:txBody>
      </p:sp>
      <p:sp>
        <p:nvSpPr>
          <p:cNvPr id="3" name="Title 2"/>
          <p:cNvSpPr>
            <a:spLocks noGrp="1"/>
          </p:cNvSpPr>
          <p:nvPr>
            <p:ph type="title"/>
          </p:nvPr>
        </p:nvSpPr>
        <p:spPr>
          <a:xfrm>
            <a:off x="0" y="-78863"/>
            <a:ext cx="9144000" cy="1054394"/>
          </a:xfrm>
        </p:spPr>
        <p:txBody>
          <a:bodyPr>
            <a:normAutofit/>
          </a:bodyPr>
          <a:lstStyle/>
          <a:p>
            <a:r>
              <a:rPr lang="en-US" sz="3200" i="1" dirty="0">
                <a:latin typeface="Palatino Linotype" pitchFamily="18" charset="0"/>
              </a:rPr>
              <a:t>Student Learning Objective Process</a:t>
            </a:r>
            <a:r>
              <a:rPr lang="en-US" sz="3200" dirty="0">
                <a:latin typeface="Palatino Linotype" pitchFamily="18" charset="0"/>
              </a:rPr>
              <a:t>:</a:t>
            </a:r>
            <a:br>
              <a:rPr lang="en-US" sz="3200" dirty="0">
                <a:latin typeface="Palatino Linotype" pitchFamily="18" charset="0"/>
              </a:rPr>
            </a:br>
            <a:r>
              <a:rPr lang="en-US" sz="3200" dirty="0">
                <a:latin typeface="Palatino Linotype" pitchFamily="18" charset="0"/>
              </a:rPr>
              <a:t>Strategies for Success Criteria Setting</a:t>
            </a: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959547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fontScale="90000"/>
          </a:bodyPr>
          <a:lstStyle/>
          <a:p>
            <a:r>
              <a:rPr lang="en-US" sz="4000" dirty="0" smtClean="0">
                <a:latin typeface="Palatino Linotype" pitchFamily="18" charset="0"/>
              </a:rPr>
              <a:t>Possible Student Learning </a:t>
            </a:r>
            <a:r>
              <a:rPr lang="en-US" sz="4000" i="1" dirty="0" smtClean="0">
                <a:latin typeface="Palatino Linotype" pitchFamily="18" charset="0"/>
              </a:rPr>
              <a:t>Scales</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
        <p:nvSpPr>
          <p:cNvPr id="6" name="Content Placeholder 1"/>
          <p:cNvSpPr>
            <a:spLocks noGrp="1"/>
          </p:cNvSpPr>
          <p:nvPr>
            <p:ph idx="1"/>
          </p:nvPr>
        </p:nvSpPr>
        <p:spPr>
          <a:xfrm>
            <a:off x="1" y="1719071"/>
            <a:ext cx="9144000" cy="4407408"/>
          </a:xfrm>
        </p:spPr>
        <p:txBody>
          <a:bodyPr/>
          <a:lstStyle/>
          <a:p>
            <a:pPr marL="45720" indent="0" algn="ctr">
              <a:buNone/>
            </a:pPr>
            <a:r>
              <a:rPr lang="en-US" sz="3200" b="1" dirty="0" smtClean="0"/>
              <a:t>What are the </a:t>
            </a:r>
            <a:r>
              <a:rPr lang="en-US" sz="3200" b="1" i="1" dirty="0" smtClean="0"/>
              <a:t>Scales </a:t>
            </a:r>
            <a:r>
              <a:rPr lang="en-US" sz="3200" b="1" dirty="0" smtClean="0"/>
              <a:t>in these examples?</a:t>
            </a:r>
            <a:endParaRPr lang="en-US" sz="3200" b="1" dirty="0"/>
          </a:p>
          <a:p>
            <a:r>
              <a:rPr lang="en-US" sz="2800" u="sng" dirty="0" smtClean="0"/>
              <a:t>16 of my 21 students </a:t>
            </a:r>
            <a:r>
              <a:rPr lang="en-US" sz="2800" dirty="0" smtClean="0"/>
              <a:t>will increase their reading proficiency by 1-2 grade levels. </a:t>
            </a:r>
          </a:p>
          <a:p>
            <a:r>
              <a:rPr lang="en-US" sz="2800" u="sng" dirty="0" smtClean="0"/>
              <a:t>9 more students </a:t>
            </a:r>
            <a:r>
              <a:rPr lang="en-US" sz="2800" dirty="0" smtClean="0"/>
              <a:t>will receive + at the end of the year</a:t>
            </a:r>
            <a:r>
              <a:rPr lang="en-US" sz="2800" u="sng" dirty="0" smtClean="0"/>
              <a:t>. </a:t>
            </a:r>
          </a:p>
          <a:p>
            <a:r>
              <a:rPr lang="en-US" sz="2800" dirty="0" smtClean="0"/>
              <a:t>The median score on my end of course assessment last year was 73%. At the end of the course for this year, the median score will be at least 78%.</a:t>
            </a:r>
            <a:endParaRPr lang="en-US" sz="3200" dirty="0" smtClean="0"/>
          </a:p>
          <a:p>
            <a:endParaRPr lang="en-US" sz="3600" dirty="0" smtClean="0"/>
          </a:p>
          <a:p>
            <a:endParaRPr lang="en-US" sz="3600" dirty="0"/>
          </a:p>
        </p:txBody>
      </p:sp>
    </p:spTree>
    <p:extLst>
      <p:ext uri="{BB962C8B-B14F-4D97-AF65-F5344CB8AC3E}">
        <p14:creationId xmlns:p14="http://schemas.microsoft.com/office/powerpoint/2010/main" val="2311215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4931"/>
            <a:ext cx="9144000" cy="1054394"/>
          </a:xfrm>
        </p:spPr>
        <p:txBody>
          <a:bodyPr>
            <a:noAutofit/>
          </a:bodyPr>
          <a:lstStyle/>
          <a:p>
            <a:r>
              <a:rPr lang="en-US" i="1" dirty="0" smtClean="0">
                <a:latin typeface="Palatino Linotype" pitchFamily="18" charset="0"/>
              </a:rPr>
              <a:t>Student Learning Objective Process: </a:t>
            </a:r>
            <a:r>
              <a:rPr lang="en-US" dirty="0" smtClean="0">
                <a:latin typeface="Palatino Linotype" pitchFamily="18" charset="0"/>
              </a:rPr>
              <a:t>Target and Scale Setting Practice</a:t>
            </a:r>
            <a:endParaRPr lang="en-US" dirty="0">
              <a:latin typeface="Palatino Linotype" pitchFamily="18" charset="0"/>
            </a:endParaRPr>
          </a:p>
        </p:txBody>
      </p:sp>
      <p:sp>
        <p:nvSpPr>
          <p:cNvPr id="6" name="Content Placeholder 1"/>
          <p:cNvSpPr>
            <a:spLocks noGrp="1"/>
          </p:cNvSpPr>
          <p:nvPr>
            <p:ph idx="1"/>
          </p:nvPr>
        </p:nvSpPr>
        <p:spPr/>
        <p:txBody>
          <a:bodyPr/>
          <a:lstStyle/>
          <a:p>
            <a:r>
              <a:rPr lang="en-US" sz="2800" dirty="0" smtClean="0"/>
              <a:t>With a partner, </a:t>
            </a:r>
            <a:r>
              <a:rPr lang="en-US" sz="2800" dirty="0"/>
              <a:t>u</a:t>
            </a:r>
            <a:r>
              <a:rPr lang="en-US" sz="2800" dirty="0" smtClean="0"/>
              <a:t>se the </a:t>
            </a:r>
            <a:r>
              <a:rPr lang="en-US" sz="2800" i="1" dirty="0" smtClean="0"/>
              <a:t>Setting Student Learning Targets and Scales </a:t>
            </a:r>
            <a:r>
              <a:rPr lang="en-US" sz="2800" dirty="0" smtClean="0"/>
              <a:t>worksheet to analyze one set of data.</a:t>
            </a:r>
          </a:p>
          <a:p>
            <a:pPr lvl="1"/>
            <a:r>
              <a:rPr lang="en-US" sz="2400" dirty="0" smtClean="0"/>
              <a:t>Portfolio/Performance Outcomes</a:t>
            </a:r>
            <a:endParaRPr lang="en-US" sz="2400" dirty="0"/>
          </a:p>
          <a:p>
            <a:pPr lvl="1"/>
            <a:r>
              <a:rPr lang="en-US" sz="2400" dirty="0" smtClean="0"/>
              <a:t>Baseline Reading Levels</a:t>
            </a:r>
            <a:endParaRPr lang="en-US" sz="2400" dirty="0"/>
          </a:p>
          <a:p>
            <a:pPr lvl="1"/>
            <a:r>
              <a:rPr lang="en-US" sz="2400" dirty="0" smtClean="0"/>
              <a:t>End of Course Summative Exam Results</a:t>
            </a:r>
            <a:endParaRPr lang="en-US" sz="2400" dirty="0"/>
          </a:p>
          <a:p>
            <a:pPr lvl="1"/>
            <a:r>
              <a:rPr lang="en-US" sz="2400" dirty="0" smtClean="0"/>
              <a:t>Rubric Outcomes</a:t>
            </a:r>
          </a:p>
          <a:p>
            <a:pPr lvl="1"/>
            <a:endParaRPr lang="en-US" sz="800" dirty="0" smtClean="0"/>
          </a:p>
          <a:p>
            <a:r>
              <a:rPr lang="en-US" sz="2800" dirty="0" smtClean="0"/>
              <a:t>Practice setting a student learning outcome target for expected outcomes. </a:t>
            </a:r>
          </a:p>
        </p:txBody>
      </p:sp>
    </p:spTree>
    <p:extLst>
      <p:ext uri="{BB962C8B-B14F-4D97-AF65-F5344CB8AC3E}">
        <p14:creationId xmlns:p14="http://schemas.microsoft.com/office/powerpoint/2010/main" val="41366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4317"/>
            <a:ext cx="9144000" cy="4407408"/>
          </a:xfrm>
        </p:spPr>
        <p:txBody>
          <a:bodyPr/>
          <a:lstStyle/>
          <a:p>
            <a:pPr marL="365760" lvl="1" indent="0" algn="ctr">
              <a:buNone/>
            </a:pPr>
            <a:r>
              <a:rPr lang="en-US" sz="2800" dirty="0" smtClean="0"/>
              <a:t>ALL 4 sets of data</a:t>
            </a:r>
          </a:p>
          <a:p>
            <a:pPr marL="365760" lvl="1" indent="0">
              <a:buNone/>
            </a:pPr>
            <a:endParaRPr lang="en-US" sz="2400" dirty="0" smtClean="0"/>
          </a:p>
          <a:p>
            <a:pPr marL="365760" lvl="1" indent="0">
              <a:buNone/>
            </a:pPr>
            <a:r>
              <a:rPr lang="en-US" sz="2400" dirty="0" smtClean="0"/>
              <a:t>Performance Assessment/Portfolio Outcomes</a:t>
            </a:r>
          </a:p>
          <a:p>
            <a:pPr marL="365760" lvl="1" indent="0">
              <a:buNone/>
            </a:pPr>
            <a:endParaRPr lang="en-US" sz="2400" dirty="0" smtClean="0"/>
          </a:p>
          <a:p>
            <a:pPr marL="365760" lvl="1" indent="0">
              <a:buNone/>
            </a:pPr>
            <a:r>
              <a:rPr lang="en-US" sz="2400" dirty="0" smtClean="0"/>
              <a:t>Reading Levels (beginning of the year)</a:t>
            </a:r>
          </a:p>
          <a:p>
            <a:pPr marL="365760" lvl="1" indent="0">
              <a:buNone/>
            </a:pPr>
            <a:endParaRPr lang="en-US" sz="2400" dirty="0" smtClean="0"/>
          </a:p>
          <a:p>
            <a:pPr marL="365760" lvl="1" indent="0">
              <a:buNone/>
            </a:pPr>
            <a:r>
              <a:rPr lang="en-US" sz="2400" dirty="0" smtClean="0"/>
              <a:t>Cumulative exam </a:t>
            </a:r>
          </a:p>
          <a:p>
            <a:pPr marL="365760" lvl="1" indent="0">
              <a:buNone/>
            </a:pPr>
            <a:endParaRPr lang="en-US" sz="2400" dirty="0"/>
          </a:p>
          <a:p>
            <a:pPr marL="365760" lvl="1" indent="0">
              <a:buNone/>
            </a:pPr>
            <a:r>
              <a:rPr lang="en-US" sz="2400" dirty="0" smtClean="0"/>
              <a:t>Rubric Results</a:t>
            </a:r>
            <a:endParaRPr lang="en-US" sz="2800" dirty="0"/>
          </a:p>
        </p:txBody>
      </p:sp>
      <p:sp>
        <p:nvSpPr>
          <p:cNvPr id="3" name="Title 2"/>
          <p:cNvSpPr>
            <a:spLocks noGrp="1"/>
          </p:cNvSpPr>
          <p:nvPr>
            <p:ph type="title"/>
          </p:nvPr>
        </p:nvSpPr>
        <p:spPr>
          <a:xfrm>
            <a:off x="192024" y="192024"/>
            <a:ext cx="8951976" cy="521208"/>
          </a:xfrm>
        </p:spPr>
        <p:txBody>
          <a:bodyPr>
            <a:noAutofit/>
          </a:bodyPr>
          <a:lstStyle/>
          <a:p>
            <a:r>
              <a:rPr lang="en-US" i="1" dirty="0" smtClean="0">
                <a:latin typeface="Palatino Linotype" pitchFamily="18" charset="0"/>
              </a:rPr>
              <a:t>Student Learning Objective Process:  </a:t>
            </a: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Target and Scale Setting</a:t>
            </a:r>
            <a:endParaRPr lang="en-US" dirty="0">
              <a:latin typeface="Palatino Linotype"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76599965"/>
              </p:ext>
            </p:extLst>
          </p:nvPr>
        </p:nvGraphicFramePr>
        <p:xfrm>
          <a:off x="-9" y="4115140"/>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66</a:t>
                      </a:r>
                      <a:endParaRPr lang="en-US" sz="1800" dirty="0">
                        <a:solidFill>
                          <a:schemeClr val="tx1"/>
                        </a:solidFill>
                      </a:endParaRPr>
                    </a:p>
                  </a:txBody>
                  <a:tcPr/>
                </a:tc>
                <a:tc>
                  <a:txBody>
                    <a:bodyPr/>
                    <a:lstStyle/>
                    <a:p>
                      <a:r>
                        <a:rPr lang="en-US" sz="1800" dirty="0" smtClean="0">
                          <a:solidFill>
                            <a:schemeClr val="tx1"/>
                          </a:solidFill>
                        </a:rPr>
                        <a:t>89</a:t>
                      </a:r>
                      <a:endParaRPr lang="en-US" sz="1800" dirty="0">
                        <a:solidFill>
                          <a:schemeClr val="tx1"/>
                        </a:solidFill>
                      </a:endParaRPr>
                    </a:p>
                  </a:txBody>
                  <a:tcPr/>
                </a:tc>
                <a:tc>
                  <a:txBody>
                    <a:bodyPr/>
                    <a:lstStyle/>
                    <a:p>
                      <a:r>
                        <a:rPr lang="en-US" sz="1800" dirty="0" smtClean="0">
                          <a:solidFill>
                            <a:schemeClr val="tx1"/>
                          </a:solidFill>
                        </a:rPr>
                        <a:t>68</a:t>
                      </a:r>
                      <a:endParaRPr lang="en-US" sz="1800" dirty="0">
                        <a:solidFill>
                          <a:schemeClr val="tx1"/>
                        </a:solidFill>
                      </a:endParaRPr>
                    </a:p>
                  </a:txBody>
                  <a:tcPr/>
                </a:tc>
                <a:tc>
                  <a:txBody>
                    <a:bodyPr/>
                    <a:lstStyle/>
                    <a:p>
                      <a:r>
                        <a:rPr lang="en-US" sz="1800" dirty="0" smtClean="0">
                          <a:solidFill>
                            <a:schemeClr val="tx1"/>
                          </a:solidFill>
                        </a:rPr>
                        <a:t>75</a:t>
                      </a:r>
                      <a:endParaRPr lang="en-US" sz="1800" dirty="0">
                        <a:solidFill>
                          <a:schemeClr val="tx1"/>
                        </a:solidFill>
                      </a:endParaRPr>
                    </a:p>
                  </a:txBody>
                  <a:tcPr/>
                </a:tc>
                <a:tc>
                  <a:txBody>
                    <a:bodyPr/>
                    <a:lstStyle/>
                    <a:p>
                      <a:r>
                        <a:rPr lang="en-US" sz="1800" dirty="0" smtClean="0">
                          <a:solidFill>
                            <a:schemeClr val="tx1"/>
                          </a:solidFill>
                        </a:rPr>
                        <a:t>74</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c>
                  <a:txBody>
                    <a:bodyPr/>
                    <a:lstStyle/>
                    <a:p>
                      <a:r>
                        <a:rPr lang="en-US" sz="1800" dirty="0" smtClean="0">
                          <a:solidFill>
                            <a:schemeClr val="tx1"/>
                          </a:solidFill>
                        </a:rPr>
                        <a:t>94</a:t>
                      </a:r>
                      <a:endParaRPr lang="en-US" sz="1800" dirty="0">
                        <a:solidFill>
                          <a:schemeClr val="tx1"/>
                        </a:solidFill>
                      </a:endParaRPr>
                    </a:p>
                  </a:txBody>
                  <a:tcPr/>
                </a:tc>
                <a:tc>
                  <a:txBody>
                    <a:bodyPr/>
                    <a:lstStyle/>
                    <a:p>
                      <a:r>
                        <a:rPr lang="en-US" sz="1800" dirty="0" smtClean="0">
                          <a:solidFill>
                            <a:schemeClr val="tx1"/>
                          </a:solidFill>
                        </a:rPr>
                        <a:t>99</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55</a:t>
                      </a:r>
                      <a:endParaRPr lang="en-US" sz="1800" dirty="0">
                        <a:solidFill>
                          <a:schemeClr val="tx1"/>
                        </a:solidFill>
                      </a:endParaRPr>
                    </a:p>
                  </a:txBody>
                  <a:tcPr/>
                </a:tc>
                <a:tc>
                  <a:txBody>
                    <a:bodyPr/>
                    <a:lstStyle/>
                    <a:p>
                      <a:r>
                        <a:rPr lang="en-US" sz="1800" dirty="0" smtClean="0">
                          <a:solidFill>
                            <a:schemeClr val="tx1"/>
                          </a:solidFill>
                        </a:rPr>
                        <a:t>71</a:t>
                      </a:r>
                      <a:endParaRPr lang="en-US" sz="1800" dirty="0">
                        <a:solidFill>
                          <a:schemeClr val="tx1"/>
                        </a:solidFill>
                      </a:endParaRPr>
                    </a:p>
                  </a:txBody>
                  <a:tcPr/>
                </a:tc>
                <a:tc>
                  <a:txBody>
                    <a:bodyPr/>
                    <a:lstStyle/>
                    <a:p>
                      <a:r>
                        <a:rPr lang="en-US" sz="1800" dirty="0" smtClean="0">
                          <a:solidFill>
                            <a:schemeClr val="tx1"/>
                          </a:solidFill>
                        </a:rPr>
                        <a:t>73</a:t>
                      </a:r>
                      <a:endParaRPr lang="en-US" sz="1800" dirty="0">
                        <a:solidFill>
                          <a:schemeClr val="tx1"/>
                        </a:solidFill>
                      </a:endParaRPr>
                    </a:p>
                  </a:txBody>
                  <a:tcPr/>
                </a:tc>
                <a:tc>
                  <a:txBody>
                    <a:bodyPr/>
                    <a:lstStyle/>
                    <a:p>
                      <a:r>
                        <a:rPr lang="en-US" sz="1800" dirty="0" smtClean="0">
                          <a:solidFill>
                            <a:schemeClr val="tx1"/>
                          </a:solidFill>
                        </a:rPr>
                        <a:t>95</a:t>
                      </a:r>
                      <a:endParaRPr lang="en-US" sz="1800" dirty="0">
                        <a:solidFill>
                          <a:schemeClr val="tx1"/>
                        </a:solidFill>
                      </a:endParaRPr>
                    </a:p>
                  </a:txBody>
                  <a:tcPr/>
                </a:tc>
                <a:tc>
                  <a:txBody>
                    <a:bodyPr/>
                    <a:lstStyle/>
                    <a:p>
                      <a:r>
                        <a:rPr lang="en-US" sz="1800" dirty="0" smtClean="0">
                          <a:solidFill>
                            <a:schemeClr val="tx1"/>
                          </a:solidFill>
                        </a:rPr>
                        <a:t>96</a:t>
                      </a:r>
                      <a:endParaRPr lang="en-US" sz="1800" dirty="0">
                        <a:solidFill>
                          <a:schemeClr val="tx1"/>
                        </a:solidFill>
                      </a:endParaRPr>
                    </a:p>
                  </a:txBody>
                  <a:tcPr/>
                </a:tc>
                <a:tc>
                  <a:txBody>
                    <a:bodyPr/>
                    <a:lstStyle/>
                    <a:p>
                      <a:r>
                        <a:rPr lang="en-US" sz="1800" dirty="0" smtClean="0">
                          <a:solidFill>
                            <a:schemeClr val="tx1"/>
                          </a:solidFill>
                        </a:rPr>
                        <a:t>84</a:t>
                      </a:r>
                      <a:endParaRPr lang="en-US" sz="1800" dirty="0">
                        <a:solidFill>
                          <a:schemeClr val="tx1"/>
                        </a:solidFill>
                      </a:endParaRPr>
                    </a:p>
                  </a:txBody>
                  <a:tcPr/>
                </a:tc>
                <a:tc>
                  <a:txBody>
                    <a:bodyPr/>
                    <a:lstStyle/>
                    <a:p>
                      <a:r>
                        <a:rPr lang="en-US" sz="1800" dirty="0" smtClean="0">
                          <a:solidFill>
                            <a:schemeClr val="tx1"/>
                          </a:solidFill>
                        </a:rPr>
                        <a:t>82</a:t>
                      </a:r>
                      <a:endParaRPr lang="en-US" sz="1800" dirty="0">
                        <a:solidFill>
                          <a:schemeClr val="tx1"/>
                        </a:solidFill>
                      </a:endParaRPr>
                    </a:p>
                  </a:txBody>
                  <a:tcPr/>
                </a:tc>
                <a:tc>
                  <a:txBody>
                    <a:bodyPr/>
                    <a:lstStyle/>
                    <a:p>
                      <a:r>
                        <a:rPr lang="en-US" sz="1800" dirty="0" smtClean="0">
                          <a:solidFill>
                            <a:schemeClr val="tx1"/>
                          </a:solidFill>
                        </a:rPr>
                        <a:t>79</a:t>
                      </a:r>
                      <a:endParaRPr lang="en-US" sz="1800" dirty="0">
                        <a:solidFill>
                          <a:schemeClr val="tx1"/>
                        </a:solidFill>
                      </a:endParaRPr>
                    </a:p>
                  </a:txBody>
                  <a:tcPr/>
                </a:tc>
                <a:tc>
                  <a:txBody>
                    <a:bodyPr/>
                    <a:lstStyle/>
                    <a:p>
                      <a:r>
                        <a:rPr lang="en-US" sz="1800" dirty="0" smtClean="0">
                          <a:solidFill>
                            <a:schemeClr val="tx1"/>
                          </a:solidFill>
                        </a:rPr>
                        <a:t>81</a:t>
                      </a:r>
                      <a:endParaRPr lang="en-US" sz="1800" dirty="0">
                        <a:solidFill>
                          <a:schemeClr val="tx1"/>
                        </a:solidFill>
                      </a:endParaRPr>
                    </a:p>
                  </a:txBody>
                  <a:tcPr/>
                </a:tc>
                <a:tc>
                  <a:txBody>
                    <a:bodyPr/>
                    <a:lstStyle/>
                    <a:p>
                      <a:r>
                        <a:rPr lang="en-US" sz="1800" dirty="0" smtClean="0">
                          <a:solidFill>
                            <a:schemeClr val="tx1"/>
                          </a:solidFill>
                        </a:rPr>
                        <a:t>98</a:t>
                      </a:r>
                      <a:endParaRPr lang="en-US" sz="1800" dirty="0">
                        <a:solidFill>
                          <a:schemeClr val="tx1"/>
                        </a:solidFill>
                      </a:endParaRPr>
                    </a:p>
                  </a:txBody>
                  <a:tcPr/>
                </a:tc>
                <a:tc>
                  <a:txBody>
                    <a:bodyPr/>
                    <a:lstStyle/>
                    <a:p>
                      <a:r>
                        <a:rPr lang="en-US" sz="1800" dirty="0" smtClean="0">
                          <a:solidFill>
                            <a:schemeClr val="tx1"/>
                          </a:solidFill>
                        </a:rPr>
                        <a:t>74</a:t>
                      </a:r>
                      <a:endParaRPr lang="en-US" sz="1800" dirty="0">
                        <a:solidFill>
                          <a:schemeClr val="tx1"/>
                        </a:solidFill>
                      </a:endParaRPr>
                    </a:p>
                  </a:txBody>
                  <a:tcPr/>
                </a:tc>
                <a:tc>
                  <a:txBody>
                    <a:bodyPr/>
                    <a:lstStyle/>
                    <a:p>
                      <a:r>
                        <a:rPr lang="en-US" sz="1800" dirty="0" smtClean="0">
                          <a:solidFill>
                            <a:schemeClr val="tx1"/>
                          </a:solidFill>
                        </a:rPr>
                        <a:t>86</a:t>
                      </a:r>
                      <a:endParaRPr lang="en-US" sz="18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82549991"/>
              </p:ext>
            </p:extLst>
          </p:nvPr>
        </p:nvGraphicFramePr>
        <p:xfrm>
          <a:off x="-9" y="4930896"/>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15138051"/>
              </p:ext>
            </p:extLst>
          </p:nvPr>
        </p:nvGraphicFramePr>
        <p:xfrm>
          <a:off x="0" y="3402767"/>
          <a:ext cx="9144009" cy="36576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210501">
                <a:tc>
                  <a:txBody>
                    <a:bodyPr/>
                    <a:lstStyle/>
                    <a:p>
                      <a:r>
                        <a:rPr lang="en-US" sz="1800" dirty="0" smtClean="0">
                          <a:solidFill>
                            <a:schemeClr val="tx1"/>
                          </a:solidFill>
                        </a:rPr>
                        <a:t>18</a:t>
                      </a:r>
                      <a:endParaRPr lang="en-US" sz="1800" dirty="0">
                        <a:solidFill>
                          <a:schemeClr val="tx1"/>
                        </a:solidFill>
                      </a:endParaRPr>
                    </a:p>
                  </a:txBody>
                  <a:tcPr/>
                </a:tc>
                <a:tc>
                  <a:txBody>
                    <a:bodyPr/>
                    <a:lstStyle/>
                    <a:p>
                      <a:r>
                        <a:rPr lang="en-US" sz="1800" dirty="0" smtClean="0">
                          <a:solidFill>
                            <a:schemeClr val="tx1"/>
                          </a:solidFill>
                        </a:rPr>
                        <a:t>24</a:t>
                      </a:r>
                      <a:endParaRPr lang="en-US" sz="1800" dirty="0">
                        <a:solidFill>
                          <a:schemeClr val="tx1"/>
                        </a:solidFill>
                      </a:endParaRPr>
                    </a:p>
                  </a:txBody>
                  <a:tcPr/>
                </a:tc>
                <a:tc>
                  <a:txBody>
                    <a:bodyPr/>
                    <a:lstStyle/>
                    <a:p>
                      <a:r>
                        <a:rPr lang="en-US" sz="1800" dirty="0" smtClean="0">
                          <a:solidFill>
                            <a:schemeClr val="tx1"/>
                          </a:solidFill>
                        </a:rPr>
                        <a:t>24</a:t>
                      </a:r>
                      <a:endParaRPr lang="en-US" sz="1800" dirty="0">
                        <a:solidFill>
                          <a:schemeClr val="tx1"/>
                        </a:solidFill>
                      </a:endParaRPr>
                    </a:p>
                  </a:txBody>
                  <a:tcPr/>
                </a:tc>
                <a:tc>
                  <a:txBody>
                    <a:bodyPr/>
                    <a:lstStyle/>
                    <a:p>
                      <a:r>
                        <a:rPr lang="en-US" sz="1800" dirty="0" smtClean="0">
                          <a:solidFill>
                            <a:schemeClr val="tx1"/>
                          </a:solidFill>
                        </a:rPr>
                        <a:t>30</a:t>
                      </a:r>
                      <a:endParaRPr lang="en-US" sz="1800" dirty="0">
                        <a:solidFill>
                          <a:schemeClr val="tx1"/>
                        </a:solidFill>
                      </a:endParaRPr>
                    </a:p>
                  </a:txBody>
                  <a:tcPr/>
                </a:tc>
                <a:tc>
                  <a:txBody>
                    <a:bodyPr/>
                    <a:lstStyle/>
                    <a:p>
                      <a:r>
                        <a:rPr lang="en-US" sz="1800" dirty="0" smtClean="0">
                          <a:solidFill>
                            <a:schemeClr val="tx1"/>
                          </a:solidFill>
                        </a:rPr>
                        <a:t>38</a:t>
                      </a:r>
                      <a:endParaRPr lang="en-US" sz="1800" dirty="0">
                        <a:solidFill>
                          <a:schemeClr val="tx1"/>
                        </a:solidFill>
                      </a:endParaRPr>
                    </a:p>
                  </a:txBody>
                  <a:tcPr/>
                </a:tc>
                <a:tc>
                  <a:txBody>
                    <a:bodyPr/>
                    <a:lstStyle/>
                    <a:p>
                      <a:r>
                        <a:rPr lang="en-US" sz="1800" dirty="0" smtClean="0">
                          <a:solidFill>
                            <a:schemeClr val="tx1"/>
                          </a:solidFill>
                        </a:rPr>
                        <a:t>40</a:t>
                      </a:r>
                      <a:endParaRPr lang="en-US" sz="1800" dirty="0">
                        <a:solidFill>
                          <a:schemeClr val="tx1"/>
                        </a:solidFill>
                      </a:endParaRPr>
                    </a:p>
                  </a:txBody>
                  <a:tcPr/>
                </a:tc>
                <a:tc>
                  <a:txBody>
                    <a:bodyPr/>
                    <a:lstStyle/>
                    <a:p>
                      <a:r>
                        <a:rPr lang="en-US" sz="1800" dirty="0" smtClean="0">
                          <a:solidFill>
                            <a:schemeClr val="tx1"/>
                          </a:solidFill>
                        </a:rPr>
                        <a:t>40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66331247"/>
              </p:ext>
            </p:extLst>
          </p:nvPr>
        </p:nvGraphicFramePr>
        <p:xfrm>
          <a:off x="0" y="2594326"/>
          <a:ext cx="9144009" cy="416461"/>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16461">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sym typeface="Symbo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r>
            </a:tbl>
          </a:graphicData>
        </a:graphic>
      </p:graphicFrame>
    </p:spTree>
    <p:extLst>
      <p:ext uri="{BB962C8B-B14F-4D97-AF65-F5344CB8AC3E}">
        <p14:creationId xmlns:p14="http://schemas.microsoft.com/office/powerpoint/2010/main" val="124125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Welcome and Purpose</a:t>
            </a:r>
          </a:p>
          <a:p>
            <a:r>
              <a:rPr lang="en-US" sz="2800" dirty="0" smtClean="0"/>
              <a:t>Introductions</a:t>
            </a:r>
          </a:p>
          <a:p>
            <a:r>
              <a:rPr lang="en-US" sz="2800" dirty="0" smtClean="0"/>
              <a:t>Measures of Student Learning </a:t>
            </a:r>
          </a:p>
          <a:p>
            <a:pPr lvl="1"/>
            <a:r>
              <a:rPr lang="en-US" sz="2400" dirty="0" smtClean="0"/>
              <a:t>Steps 1-6 </a:t>
            </a:r>
          </a:p>
          <a:p>
            <a:pPr lvl="1"/>
            <a:r>
              <a:rPr lang="en-US" sz="2400" dirty="0" smtClean="0"/>
              <a:t>Create a template/pie chart </a:t>
            </a:r>
          </a:p>
          <a:p>
            <a:pPr lvl="2"/>
            <a:r>
              <a:rPr lang="en-US" sz="2000" dirty="0" smtClean="0"/>
              <a:t>Feedback and critical questioning </a:t>
            </a:r>
          </a:p>
          <a:p>
            <a:pPr lvl="1"/>
            <a:r>
              <a:rPr lang="en-US" sz="2400" dirty="0" smtClean="0"/>
              <a:t>Decision Framework </a:t>
            </a:r>
          </a:p>
          <a:p>
            <a:r>
              <a:rPr lang="en-US" sz="2800" dirty="0" smtClean="0"/>
              <a:t>Work Session and Next Steps </a:t>
            </a:r>
          </a:p>
          <a:p>
            <a:r>
              <a:rPr lang="en-US" sz="2800" dirty="0" smtClean="0"/>
              <a:t>Closing – Feedback and Reflection </a:t>
            </a:r>
          </a:p>
          <a:p>
            <a:pPr lvl="2"/>
            <a:endParaRPr lang="en-US" sz="2000" b="1" dirty="0" smtClean="0"/>
          </a:p>
          <a:p>
            <a:pPr marL="365760" lvl="1" indent="0">
              <a:buNone/>
            </a:pPr>
            <a:endParaRPr lang="en-US" sz="2400" dirty="0" smtClean="0"/>
          </a:p>
          <a:p>
            <a:pPr lvl="1"/>
            <a:endParaRPr lang="en-US" sz="2400" dirty="0" smtClean="0"/>
          </a:p>
          <a:p>
            <a:pPr marL="365760" lvl="1" indent="0">
              <a:buNone/>
            </a:pPr>
            <a:endParaRPr lang="en-US" sz="24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
        <p:nvSpPr>
          <p:cNvPr id="5" name="Title 1"/>
          <p:cNvSpPr>
            <a:spLocks noGrp="1"/>
          </p:cNvSpPr>
          <p:nvPr>
            <p:ph type="title"/>
          </p:nvPr>
        </p:nvSpPr>
        <p:spPr bwMode="auto">
          <a:xfrm>
            <a:off x="0" y="0"/>
            <a:ext cx="914400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latin typeface="Palatino Linotype" pitchFamily="18" charset="0"/>
              </a:rPr>
              <a:t>Agenda </a:t>
            </a:r>
            <a:r>
              <a:rPr lang="en-US" sz="3200" dirty="0" smtClean="0">
                <a:latin typeface="Palatino Linotype" pitchFamily="18" charset="0"/>
              </a:rPr>
              <a:t/>
            </a:r>
            <a:br>
              <a:rPr lang="en-US" sz="3200" dirty="0" smtClean="0">
                <a:latin typeface="Palatino Linotype" pitchFamily="18" charset="0"/>
              </a:rPr>
            </a:br>
            <a:r>
              <a:rPr lang="en-US" i="1" dirty="0" smtClean="0">
                <a:latin typeface="Palatino Linotype" pitchFamily="18" charset="0"/>
              </a:rPr>
              <a:t>Measures of Student Learning </a:t>
            </a:r>
            <a:endParaRPr lang="en-US" sz="3200" i="1" dirty="0" smtClean="0">
              <a:latin typeface="Palatino Linotype"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01921">
            <a:off x="6203171" y="2757954"/>
            <a:ext cx="1885518" cy="202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1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13687" y="-89940"/>
            <a:ext cx="9144000" cy="1054394"/>
          </a:xfrm>
        </p:spPr>
        <p:txBody>
          <a:bodyPr>
            <a:normAutofit/>
          </a:bodyPr>
          <a:lstStyle/>
          <a:p>
            <a:r>
              <a:rPr lang="en-US" i="1" dirty="0">
                <a:latin typeface="Palatino Linotype" pitchFamily="18" charset="0"/>
              </a:rPr>
              <a:t>Student Learning Objective Process:</a:t>
            </a: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Scale Setting Practice </a:t>
            </a:r>
            <a:endParaRPr lang="en-US"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54367" y="1298447"/>
            <a:ext cx="8407893" cy="45598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800" dirty="0" smtClean="0">
                <a:solidFill>
                  <a:schemeClr val="accent1"/>
                </a:solidFill>
              </a:rPr>
              <a:t>Think about what your expected outcomes are (targets). </a:t>
            </a:r>
          </a:p>
          <a:p>
            <a:r>
              <a:rPr lang="en-US" sz="2800" dirty="0" smtClean="0">
                <a:solidFill>
                  <a:schemeClr val="accent1"/>
                </a:solidFill>
              </a:rPr>
              <a:t>Establish the ranges for each of the categories below. </a:t>
            </a:r>
          </a:p>
          <a:p>
            <a:endParaRPr lang="en-US" sz="2800" dirty="0">
              <a:solidFill>
                <a:schemeClr val="accent1"/>
              </a:solidFill>
            </a:endParaRPr>
          </a:p>
          <a:p>
            <a:endParaRPr lang="en-US" sz="2800" dirty="0">
              <a:solidFill>
                <a:schemeClr val="accent1"/>
              </a:solidFill>
            </a:endParaRPr>
          </a:p>
          <a:p>
            <a:endParaRPr lang="en-US" sz="2800" dirty="0" smtClean="0">
              <a:solidFill>
                <a:schemeClr val="accent1"/>
              </a:solidFill>
            </a:endParaRPr>
          </a:p>
          <a:p>
            <a:r>
              <a:rPr lang="en-US" sz="2800" dirty="0" smtClean="0">
                <a:solidFill>
                  <a:schemeClr val="accent1"/>
                </a:solidFill>
              </a:rPr>
              <a:t>How did you decide on the ranges? </a:t>
            </a:r>
          </a:p>
          <a:p>
            <a:r>
              <a:rPr lang="en-US" sz="2800" dirty="0" smtClean="0">
                <a:solidFill>
                  <a:schemeClr val="accent1"/>
                </a:solidFill>
              </a:rPr>
              <a:t>Are your expectations rigorous, yet attainable?</a:t>
            </a:r>
          </a:p>
          <a:p>
            <a:endParaRPr lang="en-US" sz="2800" dirty="0" smtClean="0"/>
          </a:p>
          <a:p>
            <a:pPr marL="365760" lvl="1" indent="0">
              <a:buNone/>
            </a:pPr>
            <a:endParaRPr lang="en-US" sz="2800" dirty="0" smtClean="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524" y="3578351"/>
            <a:ext cx="841375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333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35051"/>
            <a:ext cx="9143999" cy="5424141"/>
          </a:xfrm>
        </p:spPr>
        <p:txBody>
          <a:bodyPr/>
          <a:lstStyle/>
          <a:p>
            <a:pPr marL="365760" lvl="1" indent="0">
              <a:buNone/>
            </a:pPr>
            <a:r>
              <a:rPr lang="en-US" sz="2000" dirty="0" smtClean="0"/>
              <a:t>Performance Assessment/Portfolio Outcomes</a:t>
            </a:r>
          </a:p>
          <a:p>
            <a:pPr marL="365760" lvl="1" indent="0">
              <a:buNone/>
            </a:pPr>
            <a:endParaRPr lang="en-US" sz="2400" dirty="0" smtClean="0"/>
          </a:p>
          <a:p>
            <a:pPr marL="365760" lvl="1" indent="0">
              <a:buNone/>
            </a:pPr>
            <a:endParaRPr lang="en-US" sz="2400" dirty="0" smtClean="0"/>
          </a:p>
          <a:p>
            <a:pPr marL="365760" lvl="1" indent="0">
              <a:buNone/>
            </a:pPr>
            <a:endParaRPr lang="en-US" dirty="0"/>
          </a:p>
          <a:p>
            <a:pPr marL="365760" lvl="1" indent="0">
              <a:buNone/>
            </a:pPr>
            <a:r>
              <a:rPr lang="en-US" sz="2000" dirty="0" smtClean="0"/>
              <a:t>Reading Levels (beginning of the year)</a:t>
            </a:r>
          </a:p>
          <a:p>
            <a:pPr marL="365760" lvl="1" indent="0">
              <a:buNone/>
            </a:pPr>
            <a:endParaRPr lang="en-US" sz="2000" dirty="0" smtClean="0"/>
          </a:p>
          <a:p>
            <a:pPr marL="365760" lvl="1" indent="0">
              <a:buNone/>
            </a:pPr>
            <a:endParaRPr lang="en-US" sz="2000" dirty="0" smtClean="0"/>
          </a:p>
          <a:p>
            <a:pPr marL="365760" lvl="1" indent="0">
              <a:buNone/>
            </a:pPr>
            <a:endParaRPr lang="en-US" sz="2000" dirty="0"/>
          </a:p>
          <a:p>
            <a:pPr marL="365760" lvl="1" indent="0">
              <a:buNone/>
            </a:pPr>
            <a:r>
              <a:rPr lang="en-US" sz="2000" dirty="0" smtClean="0"/>
              <a:t>End of year cumulative exam </a:t>
            </a:r>
          </a:p>
          <a:p>
            <a:pPr marL="365760" lvl="1" indent="0">
              <a:buNone/>
            </a:pPr>
            <a:endParaRPr lang="en-US" sz="2400" dirty="0" smtClean="0"/>
          </a:p>
          <a:p>
            <a:pPr marL="365760" lvl="1" indent="0">
              <a:buNone/>
            </a:pPr>
            <a:endParaRPr lang="en-US" sz="2400" dirty="0" smtClean="0"/>
          </a:p>
          <a:p>
            <a:pPr marL="365760" lvl="1" indent="0">
              <a:buNone/>
            </a:pPr>
            <a:r>
              <a:rPr lang="en-US" sz="2000" dirty="0" smtClean="0"/>
              <a:t>Rubric results</a:t>
            </a:r>
          </a:p>
        </p:txBody>
      </p:sp>
      <p:sp>
        <p:nvSpPr>
          <p:cNvPr id="3" name="Title 2"/>
          <p:cNvSpPr>
            <a:spLocks noGrp="1"/>
          </p:cNvSpPr>
          <p:nvPr>
            <p:ph type="title"/>
          </p:nvPr>
        </p:nvSpPr>
        <p:spPr>
          <a:xfrm>
            <a:off x="378195" y="0"/>
            <a:ext cx="8381260" cy="858804"/>
          </a:xfrm>
        </p:spPr>
        <p:txBody>
          <a:bodyPr>
            <a:noAutofit/>
          </a:bodyPr>
          <a:lstStyle/>
          <a:p>
            <a:r>
              <a:rPr lang="en-US" sz="3200" dirty="0" smtClean="0">
                <a:latin typeface="Palatino Linotype" pitchFamily="18" charset="0"/>
              </a:rPr>
              <a:t>Student Learning Targets and Scales:</a:t>
            </a:r>
            <a:br>
              <a:rPr lang="en-US" sz="3200" dirty="0" smtClean="0">
                <a:latin typeface="Palatino Linotype" pitchFamily="18" charset="0"/>
              </a:rPr>
            </a:br>
            <a:r>
              <a:rPr lang="en-US" sz="3200" dirty="0" smtClean="0">
                <a:latin typeface="Palatino Linotype" pitchFamily="18" charset="0"/>
              </a:rPr>
              <a:t>Reflection on Pre and Post Data</a:t>
            </a:r>
            <a:endParaRPr lang="en-US" sz="3200" dirty="0">
              <a:latin typeface="Palatino Linotype"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16573529"/>
              </p:ext>
            </p:extLst>
          </p:nvPr>
        </p:nvGraphicFramePr>
        <p:xfrm>
          <a:off x="-3" y="4805555"/>
          <a:ext cx="9144009" cy="36576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0">
                <a:tc>
                  <a:txBody>
                    <a:bodyPr/>
                    <a:lstStyle/>
                    <a:p>
                      <a:r>
                        <a:rPr lang="en-US" sz="1800" dirty="0" smtClean="0">
                          <a:solidFill>
                            <a:schemeClr val="tx1"/>
                          </a:solidFill>
                        </a:rPr>
                        <a:t>75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91</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82</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87</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71</a:t>
                      </a:r>
                      <a:endParaRPr lang="en-US" sz="1800" dirty="0">
                        <a:solidFill>
                          <a:schemeClr val="tx1"/>
                        </a:solidFill>
                      </a:endParaRPr>
                    </a:p>
                  </a:txBody>
                  <a:tcPr>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67894124"/>
              </p:ext>
            </p:extLst>
          </p:nvPr>
        </p:nvGraphicFramePr>
        <p:xfrm>
          <a:off x="-9" y="5972067"/>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0463883"/>
              </p:ext>
            </p:extLst>
          </p:nvPr>
        </p:nvGraphicFramePr>
        <p:xfrm>
          <a:off x="-13647" y="3554434"/>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30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34820039"/>
              </p:ext>
            </p:extLst>
          </p:nvPr>
        </p:nvGraphicFramePr>
        <p:xfrm>
          <a:off x="-13647" y="2058993"/>
          <a:ext cx="9144009" cy="57912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59355">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r>
                        <a:rPr lang="en-US" sz="2000" baseline="-25000" dirty="0" smtClean="0">
                          <a:solidFill>
                            <a:schemeClr val="tx1"/>
                          </a:solidFill>
                        </a:rPr>
                        <a:t>+</a:t>
                      </a:r>
                      <a:endParaRPr lang="en-US" sz="2000" baseline="-250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r>
            </a:tbl>
          </a:graphicData>
        </a:graphic>
      </p:graphicFrame>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3033690"/>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 y="1527541"/>
            <a:ext cx="91503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4369110"/>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5460694"/>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634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Autofit/>
          </a:bodyPr>
          <a:lstStyle/>
          <a:p>
            <a:r>
              <a:rPr lang="en-US" sz="3600" dirty="0" smtClean="0">
                <a:latin typeface="Palatino Linotype" pitchFamily="18" charset="0"/>
              </a:rPr>
              <a:t>Student Learning Objective Process </a:t>
            </a:r>
            <a:endParaRPr lang="en-US" sz="3600" dirty="0">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4255562"/>
              </p:ext>
            </p:extLst>
          </p:nvPr>
        </p:nvGraphicFramePr>
        <p:xfrm>
          <a:off x="351019" y="1404469"/>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179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13687" y="-104930"/>
            <a:ext cx="9144000" cy="1054394"/>
          </a:xfrm>
        </p:spPr>
        <p:txBody>
          <a:bodyPr>
            <a:normAutofit/>
          </a:bodyPr>
          <a:lstStyle/>
          <a:p>
            <a:r>
              <a:rPr lang="en-US" sz="2400" i="1" dirty="0" smtClean="0">
                <a:latin typeface="Palatino Linotype" pitchFamily="18" charset="0"/>
              </a:rPr>
              <a:t>Student Learning Objective Process </a:t>
            </a:r>
            <a:r>
              <a:rPr lang="en-US" sz="2400" dirty="0">
                <a:latin typeface="Palatino Linotype" pitchFamily="18" charset="0"/>
              </a:rPr>
              <a:t/>
            </a:r>
            <a:br>
              <a:rPr lang="en-US" sz="2400" dirty="0">
                <a:latin typeface="Palatino Linotype" pitchFamily="18" charset="0"/>
              </a:rPr>
            </a:br>
            <a:r>
              <a:rPr lang="en-US" sz="2400" dirty="0" smtClean="0">
                <a:latin typeface="Palatino Linotype" pitchFamily="18" charset="0"/>
              </a:rPr>
              <a:t>Determine Target and Success Criteria  Quality</a:t>
            </a:r>
            <a:r>
              <a:rPr lang="en-US" dirty="0" smtClean="0">
                <a:latin typeface="Palatino Linotype" pitchFamily="18" charset="0"/>
              </a:rPr>
              <a:t> </a:t>
            </a:r>
            <a:endParaRPr lang="en-US"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en-US" sz="2000" dirty="0" smtClean="0"/>
          </a:p>
          <a:p>
            <a:pPr lvl="1"/>
            <a:endParaRPr lang="en-US" sz="2000" dirty="0" smtClean="0"/>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en-US" sz="1800" dirty="0" smtClean="0"/>
          </a:p>
          <a:p>
            <a:pPr lvl="1"/>
            <a:endParaRPr lang="en-US" sz="2000" dirty="0" smtClean="0"/>
          </a:p>
        </p:txBody>
      </p:sp>
      <p:sp>
        <p:nvSpPr>
          <p:cNvPr id="6" name="Content Placeholder 1"/>
          <p:cNvSpPr txBox="1">
            <a:spLocks/>
          </p:cNvSpPr>
          <p:nvPr/>
        </p:nvSpPr>
        <p:spPr>
          <a:xfrm>
            <a:off x="380999" y="1104475"/>
            <a:ext cx="8407893" cy="473632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0"/>
            <a:r>
              <a:rPr lang="en-US" sz="2800" dirty="0" smtClean="0">
                <a:solidFill>
                  <a:schemeClr val="accent1"/>
                </a:solidFill>
              </a:rPr>
              <a:t>Will your district establish quality criteria for the use of Student Learning Targets and Success Criteria?</a:t>
            </a:r>
          </a:p>
          <a:p>
            <a:pPr lvl="0"/>
            <a:r>
              <a:rPr lang="en-US" sz="2800" dirty="0" smtClean="0">
                <a:solidFill>
                  <a:schemeClr val="accent1"/>
                </a:solidFill>
              </a:rPr>
              <a:t>Criteria for establishing quality targets and </a:t>
            </a:r>
            <a:r>
              <a:rPr lang="en-US" sz="2800" dirty="0">
                <a:solidFill>
                  <a:schemeClr val="accent1"/>
                </a:solidFill>
              </a:rPr>
              <a:t>s</a:t>
            </a:r>
            <a:r>
              <a:rPr lang="en-US" sz="2800" dirty="0" smtClean="0">
                <a:solidFill>
                  <a:schemeClr val="accent1"/>
                </a:solidFill>
              </a:rPr>
              <a:t>uccess </a:t>
            </a:r>
            <a:r>
              <a:rPr lang="en-US" sz="2800" dirty="0">
                <a:solidFill>
                  <a:schemeClr val="accent1"/>
                </a:solidFill>
              </a:rPr>
              <a:t>c</a:t>
            </a:r>
            <a:r>
              <a:rPr lang="en-US" sz="2800" dirty="0" smtClean="0">
                <a:solidFill>
                  <a:schemeClr val="accent1"/>
                </a:solidFill>
              </a:rPr>
              <a:t>riteria might include:</a:t>
            </a:r>
          </a:p>
          <a:p>
            <a:pPr lvl="1"/>
            <a:r>
              <a:rPr lang="en-US" sz="2600" dirty="0" smtClean="0">
                <a:solidFill>
                  <a:schemeClr val="accent1"/>
                </a:solidFill>
              </a:rPr>
              <a:t>Approval processes</a:t>
            </a:r>
          </a:p>
          <a:p>
            <a:pPr lvl="1"/>
            <a:r>
              <a:rPr lang="en-US" sz="2600" dirty="0" smtClean="0">
                <a:solidFill>
                  <a:schemeClr val="accent1"/>
                </a:solidFill>
              </a:rPr>
              <a:t>Collaboratively established</a:t>
            </a:r>
          </a:p>
          <a:p>
            <a:pPr lvl="1"/>
            <a:r>
              <a:rPr lang="en-US" sz="2600" dirty="0" smtClean="0">
                <a:solidFill>
                  <a:schemeClr val="accent1"/>
                </a:solidFill>
              </a:rPr>
              <a:t>Level </a:t>
            </a:r>
            <a:r>
              <a:rPr lang="en-US" sz="2600" dirty="0">
                <a:solidFill>
                  <a:schemeClr val="accent1"/>
                </a:solidFill>
              </a:rPr>
              <a:t>of </a:t>
            </a:r>
            <a:r>
              <a:rPr lang="en-US" sz="2600" dirty="0" smtClean="0">
                <a:solidFill>
                  <a:schemeClr val="accent1"/>
                </a:solidFill>
              </a:rPr>
              <a:t>attainment</a:t>
            </a:r>
          </a:p>
          <a:p>
            <a:pPr lvl="1"/>
            <a:r>
              <a:rPr lang="en-US" sz="2600" dirty="0" smtClean="0">
                <a:solidFill>
                  <a:schemeClr val="accent1"/>
                </a:solidFill>
              </a:rPr>
              <a:t>Rigor </a:t>
            </a:r>
          </a:p>
          <a:p>
            <a:pPr lvl="1"/>
            <a:r>
              <a:rPr lang="en-US" sz="2600" dirty="0" smtClean="0">
                <a:solidFill>
                  <a:schemeClr val="accent1"/>
                </a:solidFill>
              </a:rPr>
              <a:t>Based on </a:t>
            </a:r>
            <a:r>
              <a:rPr lang="en-US" sz="2600" dirty="0">
                <a:solidFill>
                  <a:schemeClr val="accent1"/>
                </a:solidFill>
              </a:rPr>
              <a:t>previous </a:t>
            </a:r>
            <a:r>
              <a:rPr lang="en-US" sz="2600" dirty="0" smtClean="0">
                <a:solidFill>
                  <a:schemeClr val="accent1"/>
                </a:solidFill>
              </a:rPr>
              <a:t>data</a:t>
            </a:r>
          </a:p>
          <a:p>
            <a:pPr lvl="1"/>
            <a:r>
              <a:rPr lang="en-US" sz="2600" dirty="0" smtClean="0">
                <a:solidFill>
                  <a:schemeClr val="accent1"/>
                </a:solidFill>
              </a:rPr>
              <a:t>Meet </a:t>
            </a:r>
            <a:r>
              <a:rPr lang="en-US" sz="2600" dirty="0">
                <a:solidFill>
                  <a:schemeClr val="accent1"/>
                </a:solidFill>
              </a:rPr>
              <a:t>or exceed past student </a:t>
            </a:r>
            <a:r>
              <a:rPr lang="en-US" sz="2600" dirty="0" smtClean="0">
                <a:solidFill>
                  <a:schemeClr val="accent1"/>
                </a:solidFill>
              </a:rPr>
              <a:t>performance</a:t>
            </a:r>
          </a:p>
          <a:p>
            <a:pPr marL="365760" lvl="1" indent="0">
              <a:buNone/>
            </a:pPr>
            <a:endParaRPr lang="en-US" sz="600" dirty="0"/>
          </a:p>
          <a:p>
            <a:pPr lvl="1"/>
            <a:endParaRPr lang="en-US" sz="2400" dirty="0">
              <a:solidFill>
                <a:srgbClr val="002060"/>
              </a:solidFill>
            </a:endParaRPr>
          </a:p>
        </p:txBody>
      </p:sp>
    </p:spTree>
    <p:extLst>
      <p:ext uri="{BB962C8B-B14F-4D97-AF65-F5344CB8AC3E}">
        <p14:creationId xmlns:p14="http://schemas.microsoft.com/office/powerpoint/2010/main" val="3595598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fontScale="90000"/>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83286591"/>
              </p:ext>
            </p:extLst>
          </p:nvPr>
        </p:nvGraphicFramePr>
        <p:xfrm>
          <a:off x="351020" y="129953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693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fontScale="90000"/>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61899799"/>
              </p:ext>
            </p:extLst>
          </p:nvPr>
        </p:nvGraphicFramePr>
        <p:xfrm>
          <a:off x="366010" y="126955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114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fontScale="90000"/>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40547044"/>
              </p:ext>
            </p:extLst>
          </p:nvPr>
        </p:nvGraphicFramePr>
        <p:xfrm>
          <a:off x="381000" y="1144210"/>
          <a:ext cx="8407400" cy="513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656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Considerations when including a Student Learning Objective Process in evaluation:</a:t>
            </a:r>
          </a:p>
          <a:p>
            <a:pPr lvl="1"/>
            <a:r>
              <a:rPr lang="en-US" sz="2400" dirty="0" smtClean="0"/>
              <a:t>Assessment literacy of educators creating targets</a:t>
            </a:r>
          </a:p>
          <a:p>
            <a:pPr lvl="1"/>
            <a:r>
              <a:rPr lang="en-US" sz="2400" dirty="0" smtClean="0"/>
              <a:t>Data literacy of educators </a:t>
            </a:r>
          </a:p>
          <a:p>
            <a:pPr lvl="1"/>
            <a:r>
              <a:rPr lang="en-US" sz="2400" dirty="0" smtClean="0"/>
              <a:t>Time and effort required of teacher and evaluator </a:t>
            </a:r>
          </a:p>
          <a:p>
            <a:pPr lvl="1"/>
            <a:r>
              <a:rPr lang="en-US" sz="2400" dirty="0" smtClean="0"/>
              <a:t>Focus of school or district (all students and/or subgroups of students) </a:t>
            </a:r>
          </a:p>
          <a:p>
            <a:pPr lvl="1"/>
            <a:r>
              <a:rPr lang="en-US" sz="2400" dirty="0" smtClean="0"/>
              <a:t>Available information or data in school or district </a:t>
            </a:r>
          </a:p>
          <a:p>
            <a:pPr lvl="1"/>
            <a:r>
              <a:rPr lang="en-US" sz="2400" dirty="0" smtClean="0"/>
              <a:t>Ease or readiness level of teachers and evaluators </a:t>
            </a:r>
          </a:p>
          <a:p>
            <a:pPr lvl="1"/>
            <a:r>
              <a:rPr lang="en-US" sz="2400" dirty="0" smtClean="0"/>
              <a:t>Possible approval process of strategies selected </a:t>
            </a:r>
          </a:p>
          <a:p>
            <a:pPr lvl="1"/>
            <a:r>
              <a:rPr lang="en-US" sz="2400" dirty="0" smtClean="0"/>
              <a:t>Number of targets wanted as a district/building</a:t>
            </a:r>
          </a:p>
          <a:p>
            <a:pPr marL="365760" lvl="1" indent="0">
              <a:buNone/>
            </a:pPr>
            <a:endParaRPr lang="en-US" sz="2400" dirty="0" smtClean="0"/>
          </a:p>
          <a:p>
            <a:pPr lvl="1"/>
            <a:endParaRPr lang="en-US" sz="2800" dirty="0" smtClean="0"/>
          </a:p>
          <a:p>
            <a:pPr lvl="1"/>
            <a:endParaRPr lang="en-US" sz="2800" dirty="0" smtClean="0"/>
          </a:p>
        </p:txBody>
      </p:sp>
      <p:sp>
        <p:nvSpPr>
          <p:cNvPr id="3" name="Title 2"/>
          <p:cNvSpPr>
            <a:spLocks noGrp="1"/>
          </p:cNvSpPr>
          <p:nvPr>
            <p:ph type="title"/>
          </p:nvPr>
        </p:nvSpPr>
        <p:spPr>
          <a:xfrm>
            <a:off x="192024" y="192024"/>
            <a:ext cx="8951976" cy="521208"/>
          </a:xfrm>
        </p:spPr>
        <p:txBody>
          <a:bodyPr>
            <a:noAutofit/>
          </a:bodyPr>
          <a:lstStyle/>
          <a:p>
            <a:r>
              <a:rPr lang="en-US" dirty="0" smtClean="0">
                <a:latin typeface="Palatino Linotype" pitchFamily="18" charset="0"/>
              </a:rPr>
              <a:t>Considerations when Setting Student Learning Targets</a:t>
            </a:r>
            <a:endParaRPr lang="en-US"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spTree>
    <p:extLst>
      <p:ext uri="{BB962C8B-B14F-4D97-AF65-F5344CB8AC3E}">
        <p14:creationId xmlns:p14="http://schemas.microsoft.com/office/powerpoint/2010/main" val="1172674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Reflection</a:t>
            </a:r>
          </a:p>
          <a:p>
            <a:pPr lvl="1"/>
            <a:r>
              <a:rPr lang="en-US" sz="2400" dirty="0" smtClean="0"/>
              <a:t>What are the pros and cons of using a Student Learning Objective Process?</a:t>
            </a:r>
          </a:p>
          <a:p>
            <a:pPr lvl="1"/>
            <a:r>
              <a:rPr lang="en-US" sz="2400" dirty="0" smtClean="0"/>
              <a:t>What are teachers already doing to support process?</a:t>
            </a:r>
          </a:p>
          <a:p>
            <a:pPr lvl="2"/>
            <a:r>
              <a:rPr lang="en-US" sz="2000" dirty="0" smtClean="0"/>
              <a:t>Are there groups of teachers that already do something very similar to creating Student Learning Targets and </a:t>
            </a:r>
            <a:r>
              <a:rPr lang="en-US" dirty="0" smtClean="0"/>
              <a:t>Success Criteria</a:t>
            </a:r>
            <a:r>
              <a:rPr lang="en-US" sz="2000" dirty="0" smtClean="0"/>
              <a:t>?</a:t>
            </a:r>
          </a:p>
          <a:p>
            <a:pPr lvl="1"/>
            <a:r>
              <a:rPr lang="en-US" sz="2400" dirty="0" smtClean="0"/>
              <a:t>What additional ideas do you have for making a Student Learning Objective Process more manageable?</a:t>
            </a:r>
          </a:p>
          <a:p>
            <a:pPr marL="640080" lvl="2" indent="0">
              <a:buNone/>
            </a:pPr>
            <a:endParaRPr lang="en-US" dirty="0" smtClean="0"/>
          </a:p>
          <a:p>
            <a:pPr lvl="2"/>
            <a:endParaRPr lang="en-US" dirty="0"/>
          </a:p>
        </p:txBody>
      </p:sp>
      <p:sp>
        <p:nvSpPr>
          <p:cNvPr id="3" name="Title 2"/>
          <p:cNvSpPr>
            <a:spLocks noGrp="1"/>
          </p:cNvSpPr>
          <p:nvPr>
            <p:ph type="title"/>
          </p:nvPr>
        </p:nvSpPr>
        <p:spPr>
          <a:xfrm>
            <a:off x="192024" y="192024"/>
            <a:ext cx="8951976" cy="521208"/>
          </a:xfrm>
        </p:spPr>
        <p:txBody>
          <a:bodyPr>
            <a:normAutofit fontScale="90000"/>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2050" name="Picture 2" descr="C:\Users\Cabrera_C\AppData\Local\Microsoft\Windows\Temporary Internet Files\Content.IE5\J3F86MPW\MC9002909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520" y="4925464"/>
            <a:ext cx="1174219" cy="15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11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77182"/>
            <a:ext cx="8407893" cy="4913504"/>
          </a:xfrm>
        </p:spPr>
        <p:txBody>
          <a:bodyPr/>
          <a:lstStyle/>
          <a:p>
            <a:r>
              <a:rPr lang="en-US" sz="3600" dirty="0" smtClean="0"/>
              <a:t>Combine the </a:t>
            </a:r>
            <a:r>
              <a:rPr lang="en-US" sz="3600" dirty="0"/>
              <a:t>results of multiple </a:t>
            </a:r>
            <a:r>
              <a:rPr lang="en-US" sz="3600" dirty="0" smtClean="0"/>
              <a:t>measures </a:t>
            </a:r>
            <a:r>
              <a:rPr lang="en-US" sz="3200" dirty="0" smtClean="0"/>
              <a:t>t</a:t>
            </a:r>
            <a:r>
              <a:rPr lang="en-US" sz="3600" dirty="0" smtClean="0"/>
              <a:t>o </a:t>
            </a:r>
            <a:r>
              <a:rPr lang="en-US" sz="3600" dirty="0"/>
              <a:t>get a single </a:t>
            </a:r>
            <a:r>
              <a:rPr lang="en-US" sz="3600" dirty="0" smtClean="0"/>
              <a:t>Measures of Student Learning rating.</a:t>
            </a:r>
          </a:p>
        </p:txBody>
      </p:sp>
      <p:sp>
        <p:nvSpPr>
          <p:cNvPr id="3" name="Title 2"/>
          <p:cNvSpPr>
            <a:spLocks noGrp="1"/>
          </p:cNvSpPr>
          <p:nvPr>
            <p:ph type="title"/>
          </p:nvPr>
        </p:nvSpPr>
        <p:spPr>
          <a:xfrm>
            <a:off x="157817" y="-108843"/>
            <a:ext cx="8749699" cy="1054394"/>
          </a:xfrm>
        </p:spPr>
        <p:txBody>
          <a:bodyPr>
            <a:normAutofit/>
          </a:bodyPr>
          <a:lstStyle/>
          <a:p>
            <a:r>
              <a:rPr lang="en-US" sz="3600" dirty="0" smtClean="0">
                <a:latin typeface="Palatino Linotype" pitchFamily="18" charset="0"/>
              </a:rPr>
              <a:t>Measures of Student Learning </a:t>
            </a:r>
            <a:endParaRPr lang="en-US" sz="3600" dirty="0">
              <a:latin typeface="Palatino Linotype"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5849007" y="3222447"/>
            <a:ext cx="3058510" cy="2757395"/>
          </a:xfrm>
          <a:prstGeom prst="rect">
            <a:avLst/>
          </a:prstGeom>
          <a:effectLst>
            <a:softEdge rad="50800"/>
          </a:effectLst>
        </p:spPr>
      </p:pic>
    </p:spTree>
    <p:extLst>
      <p:ext uri="{BB962C8B-B14F-4D97-AF65-F5344CB8AC3E}">
        <p14:creationId xmlns:p14="http://schemas.microsoft.com/office/powerpoint/2010/main" val="367695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28530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latin typeface="Palatino Linotype" pitchFamily="18" charset="0"/>
              </a:rPr>
              <a:t>Training Objectives: </a:t>
            </a:r>
            <a:br>
              <a:rPr lang="en-US" sz="4000" dirty="0" smtClean="0">
                <a:latin typeface="Palatino Linotype" pitchFamily="18" charset="0"/>
              </a:rPr>
            </a:br>
            <a:r>
              <a:rPr lang="en-US" sz="4000" i="1" dirty="0" smtClean="0">
                <a:latin typeface="Palatino Linotype" pitchFamily="18" charset="0"/>
              </a:rPr>
              <a:t>Desired Outcomes</a:t>
            </a:r>
          </a:p>
        </p:txBody>
      </p:sp>
      <p:sp>
        <p:nvSpPr>
          <p:cNvPr id="22531" name="Content Placeholder 2"/>
          <p:cNvSpPr>
            <a:spLocks noGrp="1"/>
          </p:cNvSpPr>
          <p:nvPr>
            <p:ph idx="1"/>
          </p:nvPr>
        </p:nvSpPr>
        <p:spPr bwMode="auto">
          <a:xfrm>
            <a:off x="592065" y="1098040"/>
            <a:ext cx="8055446" cy="531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What do we hope to accomplish today?</a:t>
            </a:r>
          </a:p>
          <a:p>
            <a:pPr lvl="1"/>
            <a:r>
              <a:rPr lang="en-US" sz="2800" dirty="0" smtClean="0"/>
              <a:t>To understand the legislative requirements for Measures of Student Learning in educators’ evaluations.</a:t>
            </a:r>
          </a:p>
          <a:p>
            <a:pPr lvl="1"/>
            <a:r>
              <a:rPr lang="en-US" sz="2800" dirty="0" smtClean="0"/>
              <a:t> To </a:t>
            </a:r>
            <a:r>
              <a:rPr lang="en-US" sz="2800" dirty="0"/>
              <a:t>g</a:t>
            </a:r>
            <a:r>
              <a:rPr lang="en-US" sz="2800" dirty="0" smtClean="0"/>
              <a:t>ain </a:t>
            </a:r>
            <a:r>
              <a:rPr lang="en-US" sz="2800" dirty="0"/>
              <a:t>a clear understanding of </a:t>
            </a:r>
            <a:r>
              <a:rPr lang="en-US" sz="2800" dirty="0" smtClean="0"/>
              <a:t>the steps for including Measures of Student Learning in your evaluation system </a:t>
            </a:r>
          </a:p>
          <a:p>
            <a:pPr lvl="1"/>
            <a:r>
              <a:rPr lang="en-US" sz="2800" dirty="0"/>
              <a:t>Make preliminary decisions on </a:t>
            </a:r>
            <a:r>
              <a:rPr lang="en-US" sz="2800" dirty="0" smtClean="0"/>
              <a:t>Measures of Student Learning</a:t>
            </a:r>
          </a:p>
          <a:p>
            <a:pPr lvl="1"/>
            <a:r>
              <a:rPr lang="en-US" sz="2800" dirty="0" smtClean="0"/>
              <a:t>To determine next steps for </a:t>
            </a:r>
            <a:r>
              <a:rPr lang="en-US" sz="2800" dirty="0"/>
              <a:t>your s</a:t>
            </a:r>
            <a:r>
              <a:rPr lang="en-US" sz="2800" dirty="0" smtClean="0"/>
              <a:t>chool, district, or BOCES</a:t>
            </a:r>
            <a:endParaRPr lang="en-US" sz="2800" dirty="0"/>
          </a:p>
          <a:p>
            <a:pPr marL="45720" indent="0">
              <a:buNone/>
            </a:pPr>
            <a:endParaRPr lang="en-US" sz="1800" dirty="0" smtClean="0"/>
          </a:p>
        </p:txBody>
      </p:sp>
    </p:spTree>
    <p:extLst>
      <p:ext uri="{BB962C8B-B14F-4D97-AF65-F5344CB8AC3E}">
        <p14:creationId xmlns:p14="http://schemas.microsoft.com/office/powerpoint/2010/main" val="1541323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Draft Example</a:t>
            </a:r>
            <a:endParaRPr lang="en-US" dirty="0"/>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Combining Outcomes </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6" name="image49.jpeg"/>
          <p:cNvPicPr/>
          <p:nvPr/>
        </p:nvPicPr>
        <p:blipFill>
          <a:blip r:embed="rId3" cstate="print"/>
          <a:stretch>
            <a:fillRect/>
          </a:stretch>
        </p:blipFill>
        <p:spPr>
          <a:xfrm>
            <a:off x="939567" y="1973510"/>
            <a:ext cx="7264866" cy="2910980"/>
          </a:xfrm>
          <a:prstGeom prst="rect">
            <a:avLst/>
          </a:prstGeom>
        </p:spPr>
      </p:pic>
    </p:spTree>
    <p:extLst>
      <p:ext uri="{BB962C8B-B14F-4D97-AF65-F5344CB8AC3E}">
        <p14:creationId xmlns:p14="http://schemas.microsoft.com/office/powerpoint/2010/main" val="26319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2198082"/>
              </p:ext>
            </p:extLst>
          </p:nvPr>
        </p:nvGraphicFramePr>
        <p:xfrm>
          <a:off x="687897" y="1820411"/>
          <a:ext cx="7550091" cy="3422156"/>
        </p:xfrm>
        <a:graphic>
          <a:graphicData uri="http://schemas.openxmlformats.org/drawingml/2006/table">
            <a:tbl>
              <a:tblPr firstRow="1" firstCol="1" lastRow="1" lastCol="1" bandRow="1" bandCol="1">
                <a:tableStyleId>{5C22544A-7EE6-4342-B048-85BDC9FD1C3A}</a:tableStyleId>
              </a:tblPr>
              <a:tblGrid>
                <a:gridCol w="2483142"/>
                <a:gridCol w="1115735"/>
                <a:gridCol w="1191237"/>
                <a:gridCol w="1023457"/>
                <a:gridCol w="1736520"/>
              </a:tblGrid>
              <a:tr h="823685">
                <a:tc>
                  <a:txBody>
                    <a:bodyPr/>
                    <a:lstStyle/>
                    <a:p>
                      <a:pPr marL="135255" marR="175895" algn="ctr">
                        <a:spcBef>
                          <a:spcPts val="90"/>
                        </a:spcBef>
                        <a:spcAft>
                          <a:spcPts val="0"/>
                        </a:spcAft>
                      </a:pPr>
                      <a:r>
                        <a:rPr lang="en-US" sz="1200" i="1" dirty="0">
                          <a:effectLst/>
                        </a:rPr>
                        <a:t>Measures/Results from Colorado Growth Model and Student Learning Objectives (SLO)</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4785" marR="295275" indent="-7620" algn="ctr">
                        <a:spcBef>
                          <a:spcPts val="90"/>
                        </a:spcBef>
                        <a:spcAft>
                          <a:spcPts val="0"/>
                        </a:spcAft>
                      </a:pPr>
                      <a:r>
                        <a:rPr lang="en-US" sz="1200" i="1">
                          <a:effectLst/>
                        </a:rPr>
                        <a:t>MSL Rating</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4785" marR="295275" indent="-7620">
                        <a:spcBef>
                          <a:spcPts val="90"/>
                        </a:spcBef>
                        <a:spcAft>
                          <a:spcPts val="0"/>
                        </a:spcAft>
                      </a:pPr>
                      <a:r>
                        <a:rPr lang="en-US" sz="1200" i="1">
                          <a:effectLst/>
                        </a:rPr>
                        <a:t>Score Earned</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1435" marR="393700">
                        <a:spcBef>
                          <a:spcPts val="90"/>
                        </a:spcBef>
                        <a:spcAft>
                          <a:spcPts val="0"/>
                        </a:spcAft>
                      </a:pPr>
                      <a:r>
                        <a:rPr lang="en-US" sz="1200" i="1">
                          <a:effectLst/>
                        </a:rPr>
                        <a:t>Weight Assigned</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94970" marR="403860">
                        <a:spcBef>
                          <a:spcPts val="90"/>
                        </a:spcBef>
                        <a:spcAft>
                          <a:spcPts val="0"/>
                        </a:spcAft>
                      </a:pPr>
                      <a:r>
                        <a:rPr lang="en-US" sz="1200" i="1" dirty="0">
                          <a:effectLst/>
                        </a:rPr>
                        <a:t>Weighted Score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762672">
                <a:tc>
                  <a:txBody>
                    <a:bodyPr/>
                    <a:lstStyle/>
                    <a:p>
                      <a:pPr marL="163830" marR="208280" algn="l">
                        <a:lnSpc>
                          <a:spcPts val="970"/>
                        </a:lnSpc>
                        <a:spcBef>
                          <a:spcPts val="0"/>
                        </a:spcBef>
                        <a:spcAft>
                          <a:spcPts val="0"/>
                        </a:spcAft>
                      </a:pPr>
                      <a:r>
                        <a:rPr lang="en-US" sz="1400" dirty="0">
                          <a:effectLst/>
                        </a:rPr>
                        <a:t>CMAS ELA –MGP (collective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3515" marR="312420" algn="ctr">
                        <a:lnSpc>
                          <a:spcPts val="970"/>
                        </a:lnSpc>
                        <a:spcBef>
                          <a:spcPts val="0"/>
                        </a:spcBef>
                        <a:spcAft>
                          <a:spcPts val="0"/>
                        </a:spcAft>
                      </a:pPr>
                      <a:endParaRPr lang="en-US" sz="1200" dirty="0" smtClean="0">
                        <a:effectLst/>
                      </a:endParaRPr>
                    </a:p>
                    <a:p>
                      <a:pPr marL="183515" marR="312420" algn="ctr">
                        <a:lnSpc>
                          <a:spcPts val="970"/>
                        </a:lnSpc>
                        <a:spcBef>
                          <a:spcPts val="0"/>
                        </a:spcBef>
                        <a:spcAft>
                          <a:spcPts val="0"/>
                        </a:spcAft>
                      </a:pPr>
                      <a:endParaRPr lang="en-US" sz="1200" dirty="0" smtClean="0">
                        <a:effectLst/>
                      </a:endParaRPr>
                    </a:p>
                    <a:p>
                      <a:pPr marL="183515" marR="312420" algn="ctr">
                        <a:lnSpc>
                          <a:spcPts val="970"/>
                        </a:lnSpc>
                        <a:spcBef>
                          <a:spcPts val="0"/>
                        </a:spcBef>
                        <a:spcAft>
                          <a:spcPts val="0"/>
                        </a:spcAft>
                      </a:pPr>
                      <a:r>
                        <a:rPr lang="en-US" sz="1200" dirty="0" smtClean="0">
                          <a:effectLst/>
                        </a:rPr>
                        <a:t>Much</a:t>
                      </a:r>
                      <a:r>
                        <a:rPr lang="en-US" sz="1200" baseline="0" dirty="0" smtClean="0">
                          <a:effectLst/>
                        </a:rPr>
                        <a:t> Less than Expected</a:t>
                      </a:r>
                      <a:endParaRPr lang="en-US" sz="1800" dirty="0">
                        <a:effectLst/>
                      </a:endParaRPr>
                    </a:p>
                    <a:p>
                      <a:pPr marL="183515" marR="312420" algn="ctr">
                        <a:lnSpc>
                          <a:spcPts val="970"/>
                        </a:lnSpc>
                        <a:spcBef>
                          <a:spcPts val="0"/>
                        </a:spcBef>
                        <a:spcAft>
                          <a:spcPts val="0"/>
                        </a:spcAft>
                      </a:pPr>
                      <a:r>
                        <a:rPr lang="en-US" sz="12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312420" algn="ctr">
                        <a:lnSpc>
                          <a:spcPts val="970"/>
                        </a:lnSpc>
                        <a:spcBef>
                          <a:spcPts val="0"/>
                        </a:spcBef>
                        <a:spcAft>
                          <a:spcPts val="0"/>
                        </a:spcAft>
                      </a:pPr>
                      <a:endParaRPr lang="en-US" sz="1200" dirty="0" smtClean="0">
                        <a:effectLst/>
                      </a:endParaRPr>
                    </a:p>
                    <a:p>
                      <a:pPr marL="183515" marR="312420" algn="ctr">
                        <a:lnSpc>
                          <a:spcPts val="970"/>
                        </a:lnSpc>
                        <a:spcBef>
                          <a:spcPts val="0"/>
                        </a:spcBef>
                        <a:spcAft>
                          <a:spcPts val="0"/>
                        </a:spcAft>
                      </a:pPr>
                      <a:endParaRPr lang="en-US" sz="1200" dirty="0" smtClean="0">
                        <a:effectLst/>
                      </a:endParaRPr>
                    </a:p>
                    <a:p>
                      <a:pPr marL="183515" marR="312420" algn="ctr">
                        <a:lnSpc>
                          <a:spcPts val="970"/>
                        </a:lnSpc>
                        <a:spcBef>
                          <a:spcPts val="0"/>
                        </a:spcBef>
                        <a:spcAft>
                          <a:spcPts val="0"/>
                        </a:spcAft>
                      </a:pPr>
                      <a:r>
                        <a:rPr lang="en-US" sz="1200" dirty="0" smtClean="0">
                          <a:effectLst/>
                        </a:rPr>
                        <a:t>0 </a:t>
                      </a:r>
                    </a:p>
                  </a:txBody>
                  <a:tcPr marL="0" marR="0" marT="0" marB="0"/>
                </a:tc>
                <a:tc>
                  <a:txBody>
                    <a:bodyPr/>
                    <a:lstStyle/>
                    <a:p>
                      <a:pPr marL="51435" marR="0" algn="ctr">
                        <a:lnSpc>
                          <a:spcPts val="970"/>
                        </a:lnSpc>
                        <a:spcBef>
                          <a:spcPts val="0"/>
                        </a:spcBef>
                        <a:spcAft>
                          <a:spcPts val="0"/>
                        </a:spcAft>
                      </a:pPr>
                      <a:endParaRPr lang="en-US" sz="1400" dirty="0" smtClean="0">
                        <a:effectLst/>
                      </a:endParaRPr>
                    </a:p>
                    <a:p>
                      <a:pPr marL="51435" marR="0" algn="ctr">
                        <a:lnSpc>
                          <a:spcPts val="970"/>
                        </a:lnSpc>
                        <a:spcBef>
                          <a:spcPts val="0"/>
                        </a:spcBef>
                        <a:spcAft>
                          <a:spcPts val="0"/>
                        </a:spcAft>
                      </a:pPr>
                      <a:endParaRPr lang="en-US" sz="1400" dirty="0" smtClean="0">
                        <a:effectLst/>
                      </a:endParaRPr>
                    </a:p>
                    <a:p>
                      <a:pPr marL="51435" marR="0" algn="ctr">
                        <a:lnSpc>
                          <a:spcPts val="970"/>
                        </a:lnSpc>
                        <a:spcBef>
                          <a:spcPts val="0"/>
                        </a:spcBef>
                        <a:spcAft>
                          <a:spcPts val="0"/>
                        </a:spcAft>
                      </a:pPr>
                      <a:r>
                        <a:rPr lang="en-US" sz="1400" dirty="0" smtClean="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lnSpc>
                          <a:spcPts val="970"/>
                        </a:lnSpc>
                        <a:spcBef>
                          <a:spcPts val="0"/>
                        </a:spcBef>
                        <a:spcAft>
                          <a:spcPts val="0"/>
                        </a:spcAft>
                      </a:pPr>
                      <a:endParaRPr lang="en-US" sz="1400" dirty="0" smtClean="0">
                        <a:effectLst/>
                      </a:endParaRPr>
                    </a:p>
                    <a:p>
                      <a:pPr marL="637540" marR="640080">
                        <a:lnSpc>
                          <a:spcPts val="970"/>
                        </a:lnSpc>
                        <a:spcBef>
                          <a:spcPts val="0"/>
                        </a:spcBef>
                        <a:spcAft>
                          <a:spcPts val="0"/>
                        </a:spcAft>
                      </a:pPr>
                      <a:endParaRPr lang="en-US" sz="1400" dirty="0" smtClean="0">
                        <a:effectLst/>
                      </a:endParaRPr>
                    </a:p>
                    <a:p>
                      <a:pPr marL="637540" marR="640080">
                        <a:lnSpc>
                          <a:spcPts val="970"/>
                        </a:lnSpc>
                        <a:spcBef>
                          <a:spcPts val="0"/>
                        </a:spcBef>
                        <a:spcAft>
                          <a:spcPts val="0"/>
                        </a:spcAft>
                      </a:pPr>
                      <a:r>
                        <a:rPr lang="en-US" sz="1400" dirty="0" smtClean="0">
                          <a:effectLst/>
                          <a:latin typeface="+mn-lt"/>
                          <a:ea typeface="+mn-ea"/>
                          <a:cs typeface="+mn-cs"/>
                        </a:rPr>
                        <a:t>.00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90480">
                <a:tc>
                  <a:txBody>
                    <a:bodyPr/>
                    <a:lstStyle/>
                    <a:p>
                      <a:pPr marL="163830" marR="212090" algn="l">
                        <a:spcBef>
                          <a:spcPts val="5"/>
                        </a:spcBef>
                        <a:spcAft>
                          <a:spcPts val="0"/>
                        </a:spcAft>
                      </a:pPr>
                      <a:r>
                        <a:rPr lang="en-US" sz="1400">
                          <a:effectLst/>
                        </a:rPr>
                        <a:t>CMAS MATH – MGP (Collective School)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3515" marR="312420" algn="ctr">
                        <a:spcBef>
                          <a:spcPts val="5"/>
                        </a:spcBef>
                        <a:spcAft>
                          <a:spcPts val="0"/>
                        </a:spcAft>
                      </a:pPr>
                      <a:endParaRPr lang="en-US" sz="1200" dirty="0" smtClean="0">
                        <a:effectLst/>
                      </a:endParaRPr>
                    </a:p>
                    <a:p>
                      <a:pPr marL="183515" marR="312420" algn="ctr">
                        <a:spcBef>
                          <a:spcPts val="5"/>
                        </a:spcBef>
                        <a:spcAft>
                          <a:spcPts val="0"/>
                        </a:spcAft>
                      </a:pPr>
                      <a:r>
                        <a:rPr lang="en-US" sz="1200" dirty="0" smtClean="0">
                          <a:effectLst/>
                        </a:rPr>
                        <a:t>Less than</a:t>
                      </a:r>
                      <a:r>
                        <a:rPr lang="en-US" sz="1200" baseline="0" dirty="0" smtClean="0">
                          <a:effectLst/>
                        </a:rPr>
                        <a:t> </a:t>
                      </a:r>
                      <a:r>
                        <a:rPr lang="en-US" sz="1200" dirty="0" smtClean="0">
                          <a:effectLst/>
                        </a:rPr>
                        <a:t>Expected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312420" algn="ctr">
                        <a:spcBef>
                          <a:spcPts val="5"/>
                        </a:spcBef>
                        <a:spcAft>
                          <a:spcPts val="0"/>
                        </a:spcAft>
                      </a:pPr>
                      <a:endParaRPr lang="en-US" sz="1200" dirty="0" smtClean="0">
                        <a:effectLst/>
                      </a:endParaRPr>
                    </a:p>
                    <a:p>
                      <a:pPr marL="183515" marR="312420" algn="ctr">
                        <a:spcBef>
                          <a:spcPts val="5"/>
                        </a:spcBef>
                        <a:spcAft>
                          <a:spcPts val="0"/>
                        </a:spcAft>
                      </a:pPr>
                      <a:r>
                        <a:rPr lang="en-US" sz="1200" dirty="0" smtClean="0">
                          <a:effectLst/>
                        </a:rPr>
                        <a:t>1 </a:t>
                      </a:r>
                    </a:p>
                  </a:txBody>
                  <a:tcPr marL="0" marR="0" marT="0" marB="0"/>
                </a:tc>
                <a:tc>
                  <a:txBody>
                    <a:bodyPr/>
                    <a:lstStyle/>
                    <a:p>
                      <a:pPr marL="51435" marR="0" algn="ctr">
                        <a:spcBef>
                          <a:spcPts val="5"/>
                        </a:spcBef>
                        <a:spcAft>
                          <a:spcPts val="0"/>
                        </a:spcAft>
                      </a:pPr>
                      <a:endParaRPr lang="en-US" sz="1400" dirty="0" smtClean="0">
                        <a:effectLst/>
                      </a:endParaRPr>
                    </a:p>
                    <a:p>
                      <a:pPr marL="51435" marR="0" algn="ctr">
                        <a:spcBef>
                          <a:spcPts val="5"/>
                        </a:spcBef>
                        <a:spcAft>
                          <a:spcPts val="0"/>
                        </a:spcAft>
                      </a:pPr>
                      <a:r>
                        <a:rPr lang="en-US" sz="1400" dirty="0" smtClean="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spcBef>
                          <a:spcPts val="5"/>
                        </a:spcBef>
                        <a:spcAft>
                          <a:spcPts val="0"/>
                        </a:spcAft>
                      </a:pPr>
                      <a:endParaRPr lang="en-US" sz="1400" dirty="0" smtClean="0">
                        <a:effectLst/>
                      </a:endParaRPr>
                    </a:p>
                    <a:p>
                      <a:pPr marL="637540" marR="640080">
                        <a:spcBef>
                          <a:spcPts val="5"/>
                        </a:spcBef>
                        <a:spcAft>
                          <a:spcPts val="0"/>
                        </a:spcAft>
                      </a:pPr>
                      <a:r>
                        <a:rPr lang="en-US" sz="1400" dirty="0" smtClean="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90480">
                <a:tc>
                  <a:txBody>
                    <a:bodyPr/>
                    <a:lstStyle/>
                    <a:p>
                      <a:pPr marL="168275" marR="283210" indent="0" algn="l">
                        <a:spcBef>
                          <a:spcPts val="0"/>
                        </a:spcBef>
                        <a:spcAft>
                          <a:spcPts val="0"/>
                        </a:spcAft>
                      </a:pPr>
                      <a:r>
                        <a:rPr lang="en-US" sz="1400" dirty="0">
                          <a:effectLst/>
                        </a:rPr>
                        <a:t>SLO 1 Results (</a:t>
                      </a:r>
                      <a:r>
                        <a:rPr lang="en-US" sz="1400" dirty="0" smtClean="0">
                          <a:effectLst/>
                        </a:rPr>
                        <a:t>collective grade </a:t>
                      </a:r>
                      <a:r>
                        <a:rPr lang="en-US" sz="1400" dirty="0">
                          <a:effectLst/>
                        </a:rPr>
                        <a:t>level reading)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128270" algn="ctr">
                        <a:lnSpc>
                          <a:spcPts val="970"/>
                        </a:lnSpc>
                        <a:spcBef>
                          <a:spcPts val="0"/>
                        </a:spcBef>
                        <a:spcAft>
                          <a:spcPts val="0"/>
                        </a:spcAft>
                      </a:pPr>
                      <a:endParaRPr lang="en-US" sz="1200" dirty="0" smtClean="0">
                        <a:effectLst/>
                      </a:endParaRPr>
                    </a:p>
                    <a:p>
                      <a:pPr marL="0" marR="128270" algn="ctr">
                        <a:lnSpc>
                          <a:spcPts val="970"/>
                        </a:lnSpc>
                        <a:spcBef>
                          <a:spcPts val="0"/>
                        </a:spcBef>
                        <a:spcAft>
                          <a:spcPts val="0"/>
                        </a:spcAft>
                      </a:pPr>
                      <a:endParaRPr lang="en-US" sz="1200" dirty="0" smtClean="0">
                        <a:effectLst/>
                      </a:endParaRPr>
                    </a:p>
                    <a:p>
                      <a:pPr marL="0" marR="128270" algn="ctr">
                        <a:lnSpc>
                          <a:spcPts val="970"/>
                        </a:lnSpc>
                        <a:spcBef>
                          <a:spcPts val="0"/>
                        </a:spcBef>
                        <a:spcAft>
                          <a:spcPts val="0"/>
                        </a:spcAft>
                      </a:pPr>
                      <a:r>
                        <a:rPr lang="en-US" sz="1200" dirty="0" smtClean="0">
                          <a:effectLst/>
                        </a:rPr>
                        <a:t>Expected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28270" algn="ctr">
                        <a:lnSpc>
                          <a:spcPts val="970"/>
                        </a:lnSpc>
                        <a:spcBef>
                          <a:spcPts val="0"/>
                        </a:spcBef>
                        <a:spcAft>
                          <a:spcPts val="0"/>
                        </a:spcAft>
                      </a:pPr>
                      <a:endParaRPr lang="en-US" sz="1200" dirty="0" smtClean="0">
                        <a:effectLst/>
                      </a:endParaRPr>
                    </a:p>
                    <a:p>
                      <a:pPr marL="0" marR="128270" algn="ctr">
                        <a:lnSpc>
                          <a:spcPts val="970"/>
                        </a:lnSpc>
                        <a:spcBef>
                          <a:spcPts val="0"/>
                        </a:spcBef>
                        <a:spcAft>
                          <a:spcPts val="0"/>
                        </a:spcAft>
                      </a:pPr>
                      <a:endParaRPr lang="en-US" sz="1200" dirty="0" smtClean="0">
                        <a:effectLst/>
                      </a:endParaRPr>
                    </a:p>
                    <a:p>
                      <a:pPr marL="0" marR="128270" algn="ctr">
                        <a:lnSpc>
                          <a:spcPts val="970"/>
                        </a:lnSpc>
                        <a:spcBef>
                          <a:spcPts val="0"/>
                        </a:spcBef>
                        <a:spcAft>
                          <a:spcPts val="0"/>
                        </a:spcAft>
                      </a:pPr>
                      <a:r>
                        <a:rPr lang="en-US" sz="1200" dirty="0" smtClean="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1435" marR="0" algn="ctr">
                        <a:lnSpc>
                          <a:spcPts val="970"/>
                        </a:lnSpc>
                        <a:spcBef>
                          <a:spcPts val="0"/>
                        </a:spcBef>
                        <a:spcAft>
                          <a:spcPts val="0"/>
                        </a:spcAft>
                      </a:pPr>
                      <a:endParaRPr lang="en-US" sz="1400" dirty="0" smtClean="0">
                        <a:effectLst/>
                      </a:endParaRPr>
                    </a:p>
                    <a:p>
                      <a:pPr marL="51435" marR="0" algn="ctr">
                        <a:lnSpc>
                          <a:spcPts val="970"/>
                        </a:lnSpc>
                        <a:spcBef>
                          <a:spcPts val="0"/>
                        </a:spcBef>
                        <a:spcAft>
                          <a:spcPts val="0"/>
                        </a:spcAft>
                      </a:pPr>
                      <a:endParaRPr lang="en-US" sz="1400" dirty="0" smtClean="0">
                        <a:effectLst/>
                      </a:endParaRPr>
                    </a:p>
                    <a:p>
                      <a:pPr marL="51435" marR="0" algn="ctr">
                        <a:lnSpc>
                          <a:spcPts val="970"/>
                        </a:lnSpc>
                        <a:spcBef>
                          <a:spcPts val="0"/>
                        </a:spcBef>
                        <a:spcAft>
                          <a:spcPts val="0"/>
                        </a:spcAft>
                      </a:pPr>
                      <a:r>
                        <a:rPr lang="en-US" sz="1400" dirty="0" smtClean="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lnSpc>
                          <a:spcPts val="970"/>
                        </a:lnSpc>
                        <a:spcBef>
                          <a:spcPts val="0"/>
                        </a:spcBef>
                        <a:spcAft>
                          <a:spcPts val="0"/>
                        </a:spcAft>
                      </a:pPr>
                      <a:endParaRPr lang="en-US" sz="1400" dirty="0" smtClean="0">
                        <a:effectLst/>
                      </a:endParaRPr>
                    </a:p>
                    <a:p>
                      <a:pPr marL="637540" marR="640080">
                        <a:lnSpc>
                          <a:spcPts val="970"/>
                        </a:lnSpc>
                        <a:spcBef>
                          <a:spcPts val="0"/>
                        </a:spcBef>
                        <a:spcAft>
                          <a:spcPts val="0"/>
                        </a:spcAft>
                      </a:pPr>
                      <a:endParaRPr lang="en-US" sz="1400" dirty="0" smtClean="0">
                        <a:effectLst/>
                      </a:endParaRPr>
                    </a:p>
                    <a:p>
                      <a:pPr marL="637540" marR="640080">
                        <a:lnSpc>
                          <a:spcPts val="970"/>
                        </a:lnSpc>
                        <a:spcBef>
                          <a:spcPts val="0"/>
                        </a:spcBef>
                        <a:spcAft>
                          <a:spcPts val="0"/>
                        </a:spcAft>
                      </a:pPr>
                      <a:r>
                        <a:rPr lang="en-US" sz="1400" dirty="0" smtClean="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2439">
                <a:tc>
                  <a:txBody>
                    <a:bodyPr/>
                    <a:lstStyle/>
                    <a:p>
                      <a:pPr marL="163830" marR="208915" algn="l">
                        <a:lnSpc>
                          <a:spcPts val="970"/>
                        </a:lnSpc>
                        <a:spcBef>
                          <a:spcPts val="0"/>
                        </a:spcBef>
                        <a:spcAft>
                          <a:spcPts val="0"/>
                        </a:spcAft>
                      </a:pPr>
                      <a:r>
                        <a:rPr lang="en-US" sz="1400" dirty="0">
                          <a:effectLst/>
                        </a:rPr>
                        <a:t>SLO 2 Results (individual teacher)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127635" algn="ctr">
                        <a:lnSpc>
                          <a:spcPts val="1325"/>
                        </a:lnSpc>
                        <a:spcBef>
                          <a:spcPts val="0"/>
                        </a:spcBef>
                        <a:spcAft>
                          <a:spcPts val="0"/>
                        </a:spcAft>
                      </a:pPr>
                      <a:endParaRPr lang="en-US" sz="1200" dirty="0" smtClean="0">
                        <a:effectLst/>
                      </a:endParaRPr>
                    </a:p>
                    <a:p>
                      <a:pPr marL="0" marR="127635" algn="ctr">
                        <a:lnSpc>
                          <a:spcPts val="1325"/>
                        </a:lnSpc>
                        <a:spcBef>
                          <a:spcPts val="0"/>
                        </a:spcBef>
                        <a:spcAft>
                          <a:spcPts val="0"/>
                        </a:spcAft>
                      </a:pPr>
                      <a:r>
                        <a:rPr lang="en-US" sz="1200" dirty="0" smtClean="0">
                          <a:effectLst/>
                        </a:rPr>
                        <a:t>Expected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27635" algn="ctr">
                        <a:lnSpc>
                          <a:spcPts val="1325"/>
                        </a:lnSpc>
                        <a:spcBef>
                          <a:spcPts val="0"/>
                        </a:spcBef>
                        <a:spcAft>
                          <a:spcPts val="0"/>
                        </a:spcAft>
                      </a:pPr>
                      <a:endParaRPr lang="en-US" sz="1200" dirty="0" smtClean="0">
                        <a:effectLst/>
                        <a:latin typeface="+mn-lt"/>
                        <a:ea typeface="+mn-ea"/>
                        <a:cs typeface="+mn-cs"/>
                      </a:endParaRPr>
                    </a:p>
                    <a:p>
                      <a:pPr marL="0" marR="127635" algn="ctr">
                        <a:lnSpc>
                          <a:spcPts val="1325"/>
                        </a:lnSpc>
                        <a:spcBef>
                          <a:spcPts val="0"/>
                        </a:spcBef>
                        <a:spcAft>
                          <a:spcPts val="0"/>
                        </a:spcAft>
                      </a:pPr>
                      <a:r>
                        <a:rPr lang="en-US" sz="1200" dirty="0" smtClean="0">
                          <a:effectLst/>
                          <a:latin typeface="+mn-lt"/>
                          <a:ea typeface="+mn-ea"/>
                          <a:cs typeface="+mn-cs"/>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1435" marR="0" algn="ctr">
                        <a:lnSpc>
                          <a:spcPts val="970"/>
                        </a:lnSpc>
                        <a:spcBef>
                          <a:spcPts val="0"/>
                        </a:spcBef>
                        <a:spcAft>
                          <a:spcPts val="0"/>
                        </a:spcAft>
                      </a:pPr>
                      <a:endParaRPr lang="en-US" sz="1400" dirty="0" smtClean="0">
                        <a:effectLst/>
                      </a:endParaRPr>
                    </a:p>
                    <a:p>
                      <a:pPr marL="51435" marR="0" algn="ctr">
                        <a:lnSpc>
                          <a:spcPts val="970"/>
                        </a:lnSpc>
                        <a:spcBef>
                          <a:spcPts val="0"/>
                        </a:spcBef>
                        <a:spcAft>
                          <a:spcPts val="0"/>
                        </a:spcAft>
                      </a:pPr>
                      <a:r>
                        <a:rPr lang="en-US" sz="1400" dirty="0" smtClean="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715">
                        <a:lnSpc>
                          <a:spcPts val="1325"/>
                        </a:lnSpc>
                        <a:spcBef>
                          <a:spcPts val="0"/>
                        </a:spcBef>
                        <a:spcAft>
                          <a:spcPts val="0"/>
                        </a:spcAft>
                      </a:pPr>
                      <a:endParaRPr lang="en-US" sz="1400" dirty="0" smtClean="0">
                        <a:effectLst/>
                      </a:endParaRPr>
                    </a:p>
                    <a:p>
                      <a:pPr marL="637540" marR="640715">
                        <a:lnSpc>
                          <a:spcPts val="1325"/>
                        </a:lnSpc>
                        <a:spcBef>
                          <a:spcPts val="0"/>
                        </a:spcBef>
                        <a:spcAft>
                          <a:spcPts val="0"/>
                        </a:spcAft>
                      </a:pPr>
                      <a:r>
                        <a:rPr lang="en-US" sz="1400" dirty="0" smtClean="0">
                          <a:effectLst/>
                          <a:latin typeface="+mn-lt"/>
                          <a:ea typeface="+mn-ea"/>
                          <a:cs typeface="+mn-cs"/>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4563">
                <a:tc>
                  <a:txBody>
                    <a:bodyPr/>
                    <a:lstStyle/>
                    <a:p>
                      <a:pPr marL="163830" marR="208915" algn="ctr">
                        <a:spcBef>
                          <a:spcPts val="5"/>
                        </a:spcBef>
                        <a:spcAft>
                          <a:spcPts val="0"/>
                        </a:spcAft>
                      </a:pPr>
                      <a:r>
                        <a:rPr lang="en-US" sz="1400" dirty="0">
                          <a:effectLst/>
                        </a:rPr>
                        <a:t>Sum of</a:t>
                      </a:r>
                      <a:r>
                        <a:rPr lang="en-US" sz="1400" spc="-20" dirty="0">
                          <a:effectLst/>
                        </a:rPr>
                        <a:t> </a:t>
                      </a:r>
                      <a:r>
                        <a:rPr lang="en-US" sz="1400" dirty="0">
                          <a:effectLst/>
                        </a:rPr>
                        <a:t>Weights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400">
                          <a:effectLst/>
                        </a:rPr>
                        <a:t> </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97790" algn="ctr">
                        <a:spcBef>
                          <a:spcPts val="5"/>
                        </a:spcBef>
                        <a:spcAft>
                          <a:spcPts val="0"/>
                        </a:spcAft>
                      </a:pPr>
                      <a:r>
                        <a:rPr lang="en-US" sz="14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1350">
                        <a:spcBef>
                          <a:spcPts val="5"/>
                        </a:spcBef>
                        <a:spcAft>
                          <a:spcPts val="0"/>
                        </a:spcAft>
                      </a:pPr>
                      <a:r>
                        <a:rPr lang="en-US" sz="1400" dirty="0" smtClean="0">
                          <a:effectLst/>
                          <a:latin typeface="+mn-lt"/>
                          <a:ea typeface="+mn-ea"/>
                          <a:cs typeface="+mn-cs"/>
                        </a:rPr>
                        <a:t>1.70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3" name="Title 2"/>
          <p:cNvSpPr>
            <a:spLocks noGrp="1"/>
          </p:cNvSpPr>
          <p:nvPr>
            <p:ph type="title"/>
          </p:nvPr>
        </p:nvSpPr>
        <p:spPr/>
        <p:txBody>
          <a:bodyPr>
            <a:noAutofit/>
          </a:bodyPr>
          <a:lstStyle/>
          <a:p>
            <a:r>
              <a:rPr lang="en-US" sz="3600" dirty="0" smtClean="0"/>
              <a:t>Combining Outcomes</a:t>
            </a:r>
            <a:endParaRPr lang="en-US" sz="3600" dirty="0"/>
          </a:p>
        </p:txBody>
      </p:sp>
    </p:spTree>
    <p:extLst>
      <p:ext uri="{BB962C8B-B14F-4D97-AF65-F5344CB8AC3E}">
        <p14:creationId xmlns:p14="http://schemas.microsoft.com/office/powerpoint/2010/main" val="1629322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Putting It All Together </a:t>
            </a:r>
          </a:p>
          <a:p>
            <a:pPr lvl="1"/>
            <a:r>
              <a:rPr lang="en-US" sz="2400" dirty="0" smtClean="0"/>
              <a:t> The Decision Framework helps districts aggregate the 50% Professional Practices and the 50% Measures of Student Learning to reach a final rating of one of the following: </a:t>
            </a:r>
          </a:p>
          <a:p>
            <a:pPr lvl="2"/>
            <a:r>
              <a:rPr lang="en-US" sz="2400" dirty="0" smtClean="0"/>
              <a:t>Highly Effective</a:t>
            </a:r>
          </a:p>
          <a:p>
            <a:pPr lvl="2"/>
            <a:r>
              <a:rPr lang="en-US" sz="2400" dirty="0" smtClean="0"/>
              <a:t>Effective</a:t>
            </a:r>
          </a:p>
          <a:p>
            <a:pPr lvl="2"/>
            <a:r>
              <a:rPr lang="en-US" sz="2400" dirty="0" smtClean="0"/>
              <a:t>Partially Effective </a:t>
            </a:r>
          </a:p>
          <a:p>
            <a:pPr lvl="2"/>
            <a:r>
              <a:rPr lang="en-US" sz="2400" dirty="0" smtClean="0"/>
              <a:t>Ineffective </a:t>
            </a:r>
          </a:p>
          <a:p>
            <a:pPr lvl="1"/>
            <a:r>
              <a:rPr lang="en-US" sz="2400" dirty="0" smtClean="0"/>
              <a:t>Both the MSL and PP scores are converted to a 540 scale and added together for a total of 1080 possible points.</a:t>
            </a:r>
            <a:endParaRPr lang="en-US" sz="2400" dirty="0"/>
          </a:p>
        </p:txBody>
      </p:sp>
      <p:sp>
        <p:nvSpPr>
          <p:cNvPr id="3" name="Title 2"/>
          <p:cNvSpPr>
            <a:spLocks noGrp="1"/>
          </p:cNvSpPr>
          <p:nvPr>
            <p:ph type="title"/>
          </p:nvPr>
        </p:nvSpPr>
        <p:spPr/>
        <p:txBody>
          <a:bodyPr>
            <a:normAutofit fontScale="90000"/>
          </a:bodyPr>
          <a:lstStyle/>
          <a:p>
            <a:r>
              <a:rPr lang="en-US" sz="4000" dirty="0" smtClean="0">
                <a:latin typeface="Palatino Linotype" pitchFamily="18" charset="0"/>
              </a:rPr>
              <a:t>Decision Framework</a:t>
            </a:r>
            <a:endParaRPr lang="en-US" sz="4000" dirty="0">
              <a:latin typeface="Palatino Linotype"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975955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53</a:t>
            </a:fld>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40" y="443986"/>
            <a:ext cx="60864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7778" y="4677458"/>
            <a:ext cx="6858000"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80779" y="6242050"/>
            <a:ext cx="1600200"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297</a:t>
            </a:r>
            <a:endParaRPr lang="en-US" dirty="0"/>
          </a:p>
        </p:txBody>
      </p:sp>
      <p:sp>
        <p:nvSpPr>
          <p:cNvPr id="6" name="Down Arrow 5"/>
          <p:cNvSpPr/>
          <p:nvPr/>
        </p:nvSpPr>
        <p:spPr>
          <a:xfrm>
            <a:off x="5544659" y="5739130"/>
            <a:ext cx="472440" cy="502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10800000" flipH="1">
            <a:off x="6230459" y="4032105"/>
            <a:ext cx="701040" cy="5081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8301247" y="4540298"/>
            <a:ext cx="289560" cy="2743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3"/>
          <p:cNvGraphicFramePr>
            <a:graphicFrameLocks/>
          </p:cNvGraphicFramePr>
          <p:nvPr>
            <p:extLst>
              <p:ext uri="{D42A27DB-BD31-4B8C-83A1-F6EECF244321}">
                <p14:modId xmlns:p14="http://schemas.microsoft.com/office/powerpoint/2010/main" val="3465925467"/>
              </p:ext>
            </p:extLst>
          </p:nvPr>
        </p:nvGraphicFramePr>
        <p:xfrm>
          <a:off x="855677" y="201537"/>
          <a:ext cx="7506461" cy="2600960"/>
        </p:xfrm>
        <a:graphic>
          <a:graphicData uri="http://schemas.openxmlformats.org/drawingml/2006/table">
            <a:tbl>
              <a:tblPr firstRow="1" firstCol="1" lastRow="1" lastCol="1" bandRow="1" bandCol="1">
                <a:tableStyleId>{5C22544A-7EE6-4342-B048-85BDC9FD1C3A}</a:tableStyleId>
              </a:tblPr>
              <a:tblGrid>
                <a:gridCol w="2468792"/>
                <a:gridCol w="1109288"/>
                <a:gridCol w="1184353"/>
                <a:gridCol w="1017543"/>
                <a:gridCol w="1726485"/>
              </a:tblGrid>
              <a:tr h="464361">
                <a:tc>
                  <a:txBody>
                    <a:bodyPr/>
                    <a:lstStyle/>
                    <a:p>
                      <a:pPr marL="135255" marR="175895" algn="ctr">
                        <a:spcBef>
                          <a:spcPts val="90"/>
                        </a:spcBef>
                        <a:spcAft>
                          <a:spcPts val="0"/>
                        </a:spcAft>
                      </a:pPr>
                      <a:r>
                        <a:rPr lang="en-US" sz="1050" i="1" dirty="0">
                          <a:effectLst/>
                        </a:rPr>
                        <a:t>Measures/Results from Colorado Growth Model and Student Learning Objectives (SLO)</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4785" marR="295275" indent="-7620" algn="ctr">
                        <a:spcBef>
                          <a:spcPts val="90"/>
                        </a:spcBef>
                        <a:spcAft>
                          <a:spcPts val="0"/>
                        </a:spcAft>
                      </a:pPr>
                      <a:r>
                        <a:rPr lang="en-US" sz="1050" i="1" dirty="0">
                          <a:effectLst/>
                        </a:rPr>
                        <a:t>MSL Rating</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4785" marR="295275" indent="-7620">
                        <a:spcBef>
                          <a:spcPts val="90"/>
                        </a:spcBef>
                        <a:spcAft>
                          <a:spcPts val="0"/>
                        </a:spcAft>
                      </a:pPr>
                      <a:r>
                        <a:rPr lang="en-US" sz="1050" i="1">
                          <a:effectLst/>
                        </a:rPr>
                        <a:t>Score Earned</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1435" marR="393700">
                        <a:spcBef>
                          <a:spcPts val="90"/>
                        </a:spcBef>
                        <a:spcAft>
                          <a:spcPts val="0"/>
                        </a:spcAft>
                      </a:pPr>
                      <a:r>
                        <a:rPr lang="en-US" sz="1050" i="1">
                          <a:effectLst/>
                        </a:rPr>
                        <a:t>Weight Assigned</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94970" marR="403860">
                        <a:spcBef>
                          <a:spcPts val="90"/>
                        </a:spcBef>
                        <a:spcAft>
                          <a:spcPts val="0"/>
                        </a:spcAft>
                      </a:pPr>
                      <a:r>
                        <a:rPr lang="en-US" sz="1050" i="1" dirty="0">
                          <a:effectLst/>
                        </a:rPr>
                        <a:t>Weighted Score</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637041">
                <a:tc>
                  <a:txBody>
                    <a:bodyPr/>
                    <a:lstStyle/>
                    <a:p>
                      <a:pPr marL="163830" marR="208280" algn="l">
                        <a:lnSpc>
                          <a:spcPts val="970"/>
                        </a:lnSpc>
                        <a:spcBef>
                          <a:spcPts val="0"/>
                        </a:spcBef>
                        <a:spcAft>
                          <a:spcPts val="0"/>
                        </a:spcAft>
                      </a:pPr>
                      <a:r>
                        <a:rPr lang="en-US" sz="1100" dirty="0">
                          <a:effectLst/>
                        </a:rPr>
                        <a:t>CMAS ELA –MGP (collective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3515" marR="312420" algn="ctr">
                        <a:lnSpc>
                          <a:spcPts val="970"/>
                        </a:lnSpc>
                        <a:spcBef>
                          <a:spcPts val="0"/>
                        </a:spcBef>
                        <a:spcAft>
                          <a:spcPts val="0"/>
                        </a:spcAft>
                      </a:pPr>
                      <a:endParaRPr lang="en-US" sz="1050" dirty="0" smtClean="0">
                        <a:effectLst/>
                      </a:endParaRPr>
                    </a:p>
                    <a:p>
                      <a:pPr marL="183515" marR="312420" algn="ctr">
                        <a:lnSpc>
                          <a:spcPts val="970"/>
                        </a:lnSpc>
                        <a:spcBef>
                          <a:spcPts val="0"/>
                        </a:spcBef>
                        <a:spcAft>
                          <a:spcPts val="0"/>
                        </a:spcAft>
                      </a:pPr>
                      <a:endParaRPr lang="en-US" sz="1050" dirty="0" smtClean="0">
                        <a:effectLst/>
                      </a:endParaRPr>
                    </a:p>
                    <a:p>
                      <a:pPr marL="183515" marR="312420" algn="ctr">
                        <a:lnSpc>
                          <a:spcPts val="970"/>
                        </a:lnSpc>
                        <a:spcBef>
                          <a:spcPts val="0"/>
                        </a:spcBef>
                        <a:spcAft>
                          <a:spcPts val="0"/>
                        </a:spcAft>
                      </a:pPr>
                      <a:r>
                        <a:rPr lang="en-US" sz="1050" dirty="0" smtClean="0">
                          <a:effectLst/>
                        </a:rPr>
                        <a:t>Much</a:t>
                      </a:r>
                      <a:r>
                        <a:rPr lang="en-US" sz="1050" baseline="0" dirty="0" smtClean="0">
                          <a:effectLst/>
                        </a:rPr>
                        <a:t> Less than Expected</a:t>
                      </a:r>
                      <a:endParaRPr lang="en-US" sz="1400" dirty="0">
                        <a:effectLst/>
                      </a:endParaRPr>
                    </a:p>
                    <a:p>
                      <a:pPr marL="183515" marR="312420" algn="ctr">
                        <a:lnSpc>
                          <a:spcPts val="970"/>
                        </a:lnSpc>
                        <a:spcBef>
                          <a:spcPts val="0"/>
                        </a:spcBef>
                        <a:spcAft>
                          <a:spcPts val="0"/>
                        </a:spcAft>
                      </a:pPr>
                      <a:r>
                        <a:rPr lang="en-US" sz="105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312420" algn="ctr">
                        <a:lnSpc>
                          <a:spcPts val="970"/>
                        </a:lnSpc>
                        <a:spcBef>
                          <a:spcPts val="0"/>
                        </a:spcBef>
                        <a:spcAft>
                          <a:spcPts val="0"/>
                        </a:spcAft>
                      </a:pPr>
                      <a:endParaRPr lang="en-US" sz="1050" dirty="0" smtClean="0">
                        <a:effectLst/>
                      </a:endParaRPr>
                    </a:p>
                    <a:p>
                      <a:pPr marL="183515" marR="312420" algn="ctr">
                        <a:lnSpc>
                          <a:spcPts val="970"/>
                        </a:lnSpc>
                        <a:spcBef>
                          <a:spcPts val="0"/>
                        </a:spcBef>
                        <a:spcAft>
                          <a:spcPts val="0"/>
                        </a:spcAft>
                      </a:pPr>
                      <a:endParaRPr lang="en-US" sz="1050" dirty="0" smtClean="0">
                        <a:effectLst/>
                      </a:endParaRPr>
                    </a:p>
                    <a:p>
                      <a:pPr marL="183515" marR="312420" algn="ctr">
                        <a:lnSpc>
                          <a:spcPts val="970"/>
                        </a:lnSpc>
                        <a:spcBef>
                          <a:spcPts val="0"/>
                        </a:spcBef>
                        <a:spcAft>
                          <a:spcPts val="0"/>
                        </a:spcAft>
                      </a:pPr>
                      <a:r>
                        <a:rPr lang="en-US" sz="1050" dirty="0" smtClean="0">
                          <a:effectLst/>
                        </a:rPr>
                        <a:t>0 </a:t>
                      </a:r>
                    </a:p>
                  </a:txBody>
                  <a:tcPr marL="0" marR="0" marT="0" marB="0"/>
                </a:tc>
                <a:tc>
                  <a:txBody>
                    <a:bodyPr/>
                    <a:lstStyle/>
                    <a:p>
                      <a:pPr marL="51435" marR="0" algn="ctr">
                        <a:lnSpc>
                          <a:spcPts val="970"/>
                        </a:lnSpc>
                        <a:spcBef>
                          <a:spcPts val="0"/>
                        </a:spcBef>
                        <a:spcAft>
                          <a:spcPts val="0"/>
                        </a:spcAft>
                      </a:pPr>
                      <a:endParaRPr lang="en-US" sz="1100" dirty="0" smtClean="0">
                        <a:effectLst/>
                      </a:endParaRPr>
                    </a:p>
                    <a:p>
                      <a:pPr marL="51435" marR="0" algn="ctr">
                        <a:lnSpc>
                          <a:spcPts val="970"/>
                        </a:lnSpc>
                        <a:spcBef>
                          <a:spcPts val="0"/>
                        </a:spcBef>
                        <a:spcAft>
                          <a:spcPts val="0"/>
                        </a:spcAft>
                      </a:pPr>
                      <a:endParaRPr lang="en-US" sz="1100" dirty="0" smtClean="0">
                        <a:effectLst/>
                      </a:endParaRPr>
                    </a:p>
                    <a:p>
                      <a:pPr marL="51435" marR="0" algn="ctr">
                        <a:lnSpc>
                          <a:spcPts val="970"/>
                        </a:lnSpc>
                        <a:spcBef>
                          <a:spcPts val="0"/>
                        </a:spcBef>
                        <a:spcAft>
                          <a:spcPts val="0"/>
                        </a:spcAft>
                      </a:pPr>
                      <a:r>
                        <a:rPr lang="en-US" sz="1100" dirty="0" smtClean="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lnSpc>
                          <a:spcPts val="970"/>
                        </a:lnSpc>
                        <a:spcBef>
                          <a:spcPts val="0"/>
                        </a:spcBef>
                        <a:spcAft>
                          <a:spcPts val="0"/>
                        </a:spcAft>
                      </a:pPr>
                      <a:endParaRPr lang="en-US" sz="1100" dirty="0" smtClean="0">
                        <a:effectLst/>
                      </a:endParaRPr>
                    </a:p>
                    <a:p>
                      <a:pPr marL="637540" marR="640080">
                        <a:lnSpc>
                          <a:spcPts val="970"/>
                        </a:lnSpc>
                        <a:spcBef>
                          <a:spcPts val="0"/>
                        </a:spcBef>
                        <a:spcAft>
                          <a:spcPts val="0"/>
                        </a:spcAft>
                      </a:pPr>
                      <a:endParaRPr lang="en-US" sz="1100" dirty="0" smtClean="0">
                        <a:effectLst/>
                      </a:endParaRPr>
                    </a:p>
                    <a:p>
                      <a:pPr marL="637540" marR="640080">
                        <a:lnSpc>
                          <a:spcPts val="970"/>
                        </a:lnSpc>
                        <a:spcBef>
                          <a:spcPts val="0"/>
                        </a:spcBef>
                        <a:spcAft>
                          <a:spcPts val="0"/>
                        </a:spcAft>
                      </a:pPr>
                      <a:r>
                        <a:rPr lang="en-US" sz="1100" dirty="0" smtClean="0">
                          <a:effectLst/>
                          <a:latin typeface="+mn-lt"/>
                          <a:ea typeface="+mn-ea"/>
                          <a:cs typeface="+mn-cs"/>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02292">
                <a:tc>
                  <a:txBody>
                    <a:bodyPr/>
                    <a:lstStyle/>
                    <a:p>
                      <a:pPr marL="163830" marR="212090" algn="l">
                        <a:spcBef>
                          <a:spcPts val="5"/>
                        </a:spcBef>
                        <a:spcAft>
                          <a:spcPts val="0"/>
                        </a:spcAft>
                      </a:pPr>
                      <a:r>
                        <a:rPr lang="en-US" sz="1100">
                          <a:effectLst/>
                        </a:rPr>
                        <a:t>CMAS MATH – MGP (Collective School)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3515" marR="312420" algn="ctr">
                        <a:spcBef>
                          <a:spcPts val="5"/>
                        </a:spcBef>
                        <a:spcAft>
                          <a:spcPts val="0"/>
                        </a:spcAft>
                      </a:pPr>
                      <a:endParaRPr lang="en-US" sz="1050" dirty="0" smtClean="0">
                        <a:effectLst/>
                      </a:endParaRPr>
                    </a:p>
                    <a:p>
                      <a:pPr marL="183515" marR="312420" algn="ctr">
                        <a:spcBef>
                          <a:spcPts val="5"/>
                        </a:spcBef>
                        <a:spcAft>
                          <a:spcPts val="0"/>
                        </a:spcAft>
                      </a:pPr>
                      <a:r>
                        <a:rPr lang="en-US" sz="1050" dirty="0" smtClean="0">
                          <a:effectLst/>
                        </a:rPr>
                        <a:t>Less than</a:t>
                      </a:r>
                      <a:r>
                        <a:rPr lang="en-US" sz="1050" baseline="0" dirty="0" smtClean="0">
                          <a:effectLst/>
                        </a:rPr>
                        <a:t> </a:t>
                      </a:r>
                      <a:r>
                        <a:rPr lang="en-US" sz="1050" dirty="0" smtClean="0">
                          <a:effectLst/>
                        </a:rPr>
                        <a:t>Expected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3515" marR="312420" algn="ctr">
                        <a:spcBef>
                          <a:spcPts val="5"/>
                        </a:spcBef>
                        <a:spcAft>
                          <a:spcPts val="0"/>
                        </a:spcAft>
                      </a:pPr>
                      <a:endParaRPr lang="en-US" sz="1050" dirty="0" smtClean="0">
                        <a:effectLst/>
                      </a:endParaRPr>
                    </a:p>
                    <a:p>
                      <a:pPr marL="183515" marR="312420" algn="ctr">
                        <a:spcBef>
                          <a:spcPts val="5"/>
                        </a:spcBef>
                        <a:spcAft>
                          <a:spcPts val="0"/>
                        </a:spcAft>
                      </a:pPr>
                      <a:r>
                        <a:rPr lang="en-US" sz="1050" dirty="0" smtClean="0">
                          <a:effectLst/>
                        </a:rPr>
                        <a:t>1 </a:t>
                      </a:r>
                    </a:p>
                  </a:txBody>
                  <a:tcPr marL="0" marR="0" marT="0" marB="0"/>
                </a:tc>
                <a:tc>
                  <a:txBody>
                    <a:bodyPr/>
                    <a:lstStyle/>
                    <a:p>
                      <a:pPr marL="51435" marR="0" algn="ctr">
                        <a:spcBef>
                          <a:spcPts val="5"/>
                        </a:spcBef>
                        <a:spcAft>
                          <a:spcPts val="0"/>
                        </a:spcAft>
                      </a:pPr>
                      <a:endParaRPr lang="en-US" sz="1100" dirty="0" smtClean="0">
                        <a:effectLst/>
                      </a:endParaRPr>
                    </a:p>
                    <a:p>
                      <a:pPr marL="51435" marR="0" algn="ctr">
                        <a:spcBef>
                          <a:spcPts val="5"/>
                        </a:spcBef>
                        <a:spcAft>
                          <a:spcPts val="0"/>
                        </a:spcAft>
                      </a:pPr>
                      <a:r>
                        <a:rPr lang="en-US" sz="1100" dirty="0" smtClean="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spcBef>
                          <a:spcPts val="5"/>
                        </a:spcBef>
                        <a:spcAft>
                          <a:spcPts val="0"/>
                        </a:spcAft>
                      </a:pPr>
                      <a:endParaRPr lang="en-US" sz="1100" dirty="0" smtClean="0">
                        <a:effectLst/>
                      </a:endParaRPr>
                    </a:p>
                    <a:p>
                      <a:pPr marL="637540" marR="640080">
                        <a:spcBef>
                          <a:spcPts val="5"/>
                        </a:spcBef>
                        <a:spcAft>
                          <a:spcPts val="0"/>
                        </a:spcAft>
                      </a:pPr>
                      <a:r>
                        <a:rPr lang="en-US" sz="1100" dirty="0" smtClean="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32889">
                <a:tc>
                  <a:txBody>
                    <a:bodyPr/>
                    <a:lstStyle/>
                    <a:p>
                      <a:pPr marL="168275" marR="283210" indent="0" algn="l">
                        <a:spcBef>
                          <a:spcPts val="0"/>
                        </a:spcBef>
                        <a:spcAft>
                          <a:spcPts val="0"/>
                        </a:spcAft>
                      </a:pPr>
                      <a:r>
                        <a:rPr lang="en-US" sz="1100" dirty="0">
                          <a:effectLst/>
                        </a:rPr>
                        <a:t>SLO 1 Results (</a:t>
                      </a:r>
                      <a:r>
                        <a:rPr lang="en-US" sz="1100" dirty="0" smtClean="0">
                          <a:effectLst/>
                        </a:rPr>
                        <a:t>collective grade </a:t>
                      </a:r>
                      <a:r>
                        <a:rPr lang="en-US" sz="1100" dirty="0">
                          <a:effectLst/>
                        </a:rPr>
                        <a:t>level 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128270" algn="ctr">
                        <a:lnSpc>
                          <a:spcPts val="970"/>
                        </a:lnSpc>
                        <a:spcBef>
                          <a:spcPts val="0"/>
                        </a:spcBef>
                        <a:spcAft>
                          <a:spcPts val="0"/>
                        </a:spcAft>
                      </a:pPr>
                      <a:endParaRPr lang="en-US" sz="1050" dirty="0" smtClean="0">
                        <a:effectLst/>
                      </a:endParaRPr>
                    </a:p>
                    <a:p>
                      <a:pPr marL="0" marR="128270" algn="ctr">
                        <a:lnSpc>
                          <a:spcPts val="970"/>
                        </a:lnSpc>
                        <a:spcBef>
                          <a:spcPts val="0"/>
                        </a:spcBef>
                        <a:spcAft>
                          <a:spcPts val="0"/>
                        </a:spcAft>
                      </a:pPr>
                      <a:endParaRPr lang="en-US" sz="1050" dirty="0" smtClean="0">
                        <a:effectLst/>
                      </a:endParaRPr>
                    </a:p>
                    <a:p>
                      <a:pPr marL="0" marR="128270" algn="ctr">
                        <a:lnSpc>
                          <a:spcPts val="970"/>
                        </a:lnSpc>
                        <a:spcBef>
                          <a:spcPts val="0"/>
                        </a:spcBef>
                        <a:spcAft>
                          <a:spcPts val="0"/>
                        </a:spcAft>
                      </a:pPr>
                      <a:r>
                        <a:rPr lang="en-US" sz="1050" dirty="0" smtClean="0">
                          <a:effectLst/>
                        </a:rPr>
                        <a:t>Expected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28270" algn="ctr">
                        <a:lnSpc>
                          <a:spcPts val="970"/>
                        </a:lnSpc>
                        <a:spcBef>
                          <a:spcPts val="0"/>
                        </a:spcBef>
                        <a:spcAft>
                          <a:spcPts val="0"/>
                        </a:spcAft>
                      </a:pPr>
                      <a:endParaRPr lang="en-US" sz="1050" dirty="0" smtClean="0">
                        <a:effectLst/>
                      </a:endParaRPr>
                    </a:p>
                    <a:p>
                      <a:pPr marL="0" marR="128270" algn="ctr">
                        <a:lnSpc>
                          <a:spcPts val="970"/>
                        </a:lnSpc>
                        <a:spcBef>
                          <a:spcPts val="0"/>
                        </a:spcBef>
                        <a:spcAft>
                          <a:spcPts val="0"/>
                        </a:spcAft>
                      </a:pPr>
                      <a:endParaRPr lang="en-US" sz="1050" dirty="0" smtClean="0">
                        <a:effectLst/>
                      </a:endParaRPr>
                    </a:p>
                    <a:p>
                      <a:pPr marL="0" marR="128270" algn="ctr">
                        <a:lnSpc>
                          <a:spcPts val="970"/>
                        </a:lnSpc>
                        <a:spcBef>
                          <a:spcPts val="0"/>
                        </a:spcBef>
                        <a:spcAft>
                          <a:spcPts val="0"/>
                        </a:spcAft>
                      </a:pPr>
                      <a:r>
                        <a:rPr lang="en-US" sz="1050" dirty="0" smtClean="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1435" marR="0" algn="ctr">
                        <a:lnSpc>
                          <a:spcPts val="970"/>
                        </a:lnSpc>
                        <a:spcBef>
                          <a:spcPts val="0"/>
                        </a:spcBef>
                        <a:spcAft>
                          <a:spcPts val="0"/>
                        </a:spcAft>
                      </a:pPr>
                      <a:endParaRPr lang="en-US" sz="1100" dirty="0" smtClean="0">
                        <a:effectLst/>
                      </a:endParaRPr>
                    </a:p>
                    <a:p>
                      <a:pPr marL="51435" marR="0" algn="ctr">
                        <a:lnSpc>
                          <a:spcPts val="970"/>
                        </a:lnSpc>
                        <a:spcBef>
                          <a:spcPts val="0"/>
                        </a:spcBef>
                        <a:spcAft>
                          <a:spcPts val="0"/>
                        </a:spcAft>
                      </a:pPr>
                      <a:endParaRPr lang="en-US" sz="1100" dirty="0" smtClean="0">
                        <a:effectLst/>
                      </a:endParaRPr>
                    </a:p>
                    <a:p>
                      <a:pPr marL="51435" marR="0" algn="ctr">
                        <a:lnSpc>
                          <a:spcPts val="970"/>
                        </a:lnSpc>
                        <a:spcBef>
                          <a:spcPts val="0"/>
                        </a:spcBef>
                        <a:spcAft>
                          <a:spcPts val="0"/>
                        </a:spcAft>
                      </a:pPr>
                      <a:r>
                        <a:rPr lang="en-US" sz="1100" dirty="0" smtClean="0">
                          <a:effectLst/>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080">
                        <a:lnSpc>
                          <a:spcPts val="970"/>
                        </a:lnSpc>
                        <a:spcBef>
                          <a:spcPts val="0"/>
                        </a:spcBef>
                        <a:spcAft>
                          <a:spcPts val="0"/>
                        </a:spcAft>
                      </a:pPr>
                      <a:endParaRPr lang="en-US" sz="1100" dirty="0" smtClean="0">
                        <a:effectLst/>
                      </a:endParaRPr>
                    </a:p>
                    <a:p>
                      <a:pPr marL="637540" marR="640080">
                        <a:lnSpc>
                          <a:spcPts val="970"/>
                        </a:lnSpc>
                        <a:spcBef>
                          <a:spcPts val="0"/>
                        </a:spcBef>
                        <a:spcAft>
                          <a:spcPts val="0"/>
                        </a:spcAft>
                      </a:pPr>
                      <a:endParaRPr lang="en-US" sz="1100" dirty="0" smtClean="0">
                        <a:effectLst/>
                      </a:endParaRPr>
                    </a:p>
                    <a:p>
                      <a:pPr marL="637540" marR="640080">
                        <a:lnSpc>
                          <a:spcPts val="970"/>
                        </a:lnSpc>
                        <a:spcBef>
                          <a:spcPts val="0"/>
                        </a:spcBef>
                        <a:spcAft>
                          <a:spcPts val="0"/>
                        </a:spcAft>
                      </a:pPr>
                      <a:r>
                        <a:rPr lang="en-US" sz="1100" dirty="0" smtClean="0">
                          <a:effectLst/>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4815">
                <a:tc>
                  <a:txBody>
                    <a:bodyPr/>
                    <a:lstStyle/>
                    <a:p>
                      <a:pPr marL="163830" marR="208915" algn="l">
                        <a:lnSpc>
                          <a:spcPts val="970"/>
                        </a:lnSpc>
                        <a:spcBef>
                          <a:spcPts val="0"/>
                        </a:spcBef>
                        <a:spcAft>
                          <a:spcPts val="0"/>
                        </a:spcAft>
                      </a:pPr>
                      <a:r>
                        <a:rPr lang="en-US" sz="1100" dirty="0">
                          <a:effectLst/>
                        </a:rPr>
                        <a:t>SLO 2 Results (individual teacher)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127635" algn="ctr">
                        <a:lnSpc>
                          <a:spcPts val="1325"/>
                        </a:lnSpc>
                        <a:spcBef>
                          <a:spcPts val="0"/>
                        </a:spcBef>
                        <a:spcAft>
                          <a:spcPts val="0"/>
                        </a:spcAft>
                      </a:pPr>
                      <a:endParaRPr lang="en-US" sz="1050" dirty="0" smtClean="0">
                        <a:effectLst/>
                      </a:endParaRPr>
                    </a:p>
                    <a:p>
                      <a:pPr marL="0" marR="127635" algn="ctr">
                        <a:lnSpc>
                          <a:spcPts val="1325"/>
                        </a:lnSpc>
                        <a:spcBef>
                          <a:spcPts val="0"/>
                        </a:spcBef>
                        <a:spcAft>
                          <a:spcPts val="0"/>
                        </a:spcAft>
                      </a:pPr>
                      <a:r>
                        <a:rPr lang="en-US" sz="1050" dirty="0" smtClean="0">
                          <a:effectLst/>
                        </a:rPr>
                        <a:t>Expected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27635" algn="ctr">
                        <a:lnSpc>
                          <a:spcPts val="1325"/>
                        </a:lnSpc>
                        <a:spcBef>
                          <a:spcPts val="0"/>
                        </a:spcBef>
                        <a:spcAft>
                          <a:spcPts val="0"/>
                        </a:spcAft>
                      </a:pPr>
                      <a:endParaRPr lang="en-US" sz="1050" dirty="0" smtClean="0">
                        <a:effectLst/>
                        <a:latin typeface="+mn-lt"/>
                        <a:ea typeface="+mn-ea"/>
                        <a:cs typeface="+mn-cs"/>
                      </a:endParaRPr>
                    </a:p>
                    <a:p>
                      <a:pPr marL="0" marR="127635" algn="ctr">
                        <a:lnSpc>
                          <a:spcPts val="1325"/>
                        </a:lnSpc>
                        <a:spcBef>
                          <a:spcPts val="0"/>
                        </a:spcBef>
                        <a:spcAft>
                          <a:spcPts val="0"/>
                        </a:spcAft>
                      </a:pPr>
                      <a:r>
                        <a:rPr lang="en-US" sz="1050" dirty="0" smtClean="0">
                          <a:effectLst/>
                          <a:latin typeface="+mn-lt"/>
                          <a:ea typeface="+mn-ea"/>
                          <a:cs typeface="+mn-cs"/>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1435" marR="0" algn="ctr">
                        <a:lnSpc>
                          <a:spcPts val="970"/>
                        </a:lnSpc>
                        <a:spcBef>
                          <a:spcPts val="0"/>
                        </a:spcBef>
                        <a:spcAft>
                          <a:spcPts val="0"/>
                        </a:spcAft>
                      </a:pPr>
                      <a:endParaRPr lang="en-US" sz="1100" dirty="0" smtClean="0">
                        <a:effectLst/>
                      </a:endParaRPr>
                    </a:p>
                    <a:p>
                      <a:pPr marL="51435" marR="0" algn="ctr">
                        <a:lnSpc>
                          <a:spcPts val="970"/>
                        </a:lnSpc>
                        <a:spcBef>
                          <a:spcPts val="0"/>
                        </a:spcBef>
                        <a:spcAft>
                          <a:spcPts val="0"/>
                        </a:spcAft>
                      </a:pPr>
                      <a:r>
                        <a:rPr lang="en-US" sz="1100" dirty="0" smtClean="0">
                          <a:effectLst/>
                        </a:rPr>
                        <a:t>.50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0715">
                        <a:lnSpc>
                          <a:spcPts val="1325"/>
                        </a:lnSpc>
                        <a:spcBef>
                          <a:spcPts val="0"/>
                        </a:spcBef>
                        <a:spcAft>
                          <a:spcPts val="0"/>
                        </a:spcAft>
                      </a:pPr>
                      <a:endParaRPr lang="en-US" sz="1100" dirty="0" smtClean="0">
                        <a:effectLst/>
                      </a:endParaRPr>
                    </a:p>
                    <a:p>
                      <a:pPr marL="637540" marR="640715">
                        <a:lnSpc>
                          <a:spcPts val="1325"/>
                        </a:lnSpc>
                        <a:spcBef>
                          <a:spcPts val="0"/>
                        </a:spcBef>
                        <a:spcAft>
                          <a:spcPts val="0"/>
                        </a:spcAft>
                      </a:pPr>
                      <a:r>
                        <a:rPr lang="en-US" sz="1100" dirty="0" smtClean="0">
                          <a:effectLst/>
                          <a:latin typeface="+mn-lt"/>
                          <a:ea typeface="+mn-ea"/>
                          <a:cs typeface="+mn-cs"/>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56447">
                <a:tc>
                  <a:txBody>
                    <a:bodyPr/>
                    <a:lstStyle/>
                    <a:p>
                      <a:pPr marL="163830" marR="208915" algn="ctr">
                        <a:spcBef>
                          <a:spcPts val="5"/>
                        </a:spcBef>
                        <a:spcAft>
                          <a:spcPts val="0"/>
                        </a:spcAft>
                      </a:pPr>
                      <a:r>
                        <a:rPr lang="en-US" sz="1100" dirty="0">
                          <a:effectLst/>
                        </a:rPr>
                        <a:t>Sum of</a:t>
                      </a:r>
                      <a:r>
                        <a:rPr lang="en-US" sz="1100" spc="-20" dirty="0">
                          <a:effectLst/>
                        </a:rPr>
                        <a:t> </a:t>
                      </a:r>
                      <a:r>
                        <a:rPr lang="en-US" sz="1100" dirty="0">
                          <a:effectLst/>
                        </a:rPr>
                        <a:t>Weights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100">
                          <a:effectLst/>
                        </a:rPr>
                        <a:t> </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100">
                          <a:effectLst/>
                        </a:rPr>
                        <a:t> </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97790" algn="ctr">
                        <a:spcBef>
                          <a:spcPts val="5"/>
                        </a:spcBef>
                        <a:spcAft>
                          <a:spcPts val="0"/>
                        </a:spcAft>
                      </a:pPr>
                      <a:r>
                        <a:rPr lang="en-US" sz="11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7540" marR="641350">
                        <a:spcBef>
                          <a:spcPts val="5"/>
                        </a:spcBef>
                        <a:spcAft>
                          <a:spcPts val="0"/>
                        </a:spcAft>
                      </a:pPr>
                      <a:r>
                        <a:rPr lang="en-US" sz="1100" dirty="0" smtClean="0">
                          <a:effectLst/>
                          <a:latin typeface="+mn-lt"/>
                          <a:ea typeface="+mn-ea"/>
                          <a:cs typeface="+mn-cs"/>
                        </a:rPr>
                        <a:t>1.70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714144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8870" y="1641105"/>
            <a:ext cx="7726261" cy="3575790"/>
          </a:xfrm>
          <a:prstGeom prst="rect">
            <a:avLst/>
          </a:prstGeom>
        </p:spPr>
      </p:pic>
      <p:sp>
        <p:nvSpPr>
          <p:cNvPr id="5" name="Rectangle 4"/>
          <p:cNvSpPr/>
          <p:nvPr/>
        </p:nvSpPr>
        <p:spPr>
          <a:xfrm>
            <a:off x="5209563" y="2600587"/>
            <a:ext cx="671120" cy="201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09563" y="3122102"/>
            <a:ext cx="671120" cy="201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865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92660"/>
            <a:ext cx="8886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2057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56</a:t>
            </a:fld>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538" y="48973"/>
            <a:ext cx="8924924" cy="676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3"/>
          <p:cNvSpPr txBox="1">
            <a:spLocks noChangeArrowheads="1"/>
          </p:cNvSpPr>
          <p:nvPr/>
        </p:nvSpPr>
        <p:spPr bwMode="auto">
          <a:xfrm>
            <a:off x="349312" y="304800"/>
            <a:ext cx="2313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i="1" dirty="0" smtClean="0"/>
              <a:t>Evaluation Process</a:t>
            </a:r>
          </a:p>
          <a:p>
            <a:pPr algn="ctr" eaLnBrk="1" hangingPunct="1"/>
            <a:r>
              <a:rPr lang="en-US" sz="1200" b="1" i="1" dirty="0" smtClean="0"/>
              <a:t>for</a:t>
            </a:r>
            <a:endParaRPr lang="en-US" sz="1200" b="1" i="1" dirty="0"/>
          </a:p>
          <a:p>
            <a:pPr algn="ctr" eaLnBrk="1" hangingPunct="1"/>
            <a:r>
              <a:rPr lang="en-US" dirty="0" smtClean="0"/>
              <a:t>Teachers</a:t>
            </a:r>
            <a:endParaRPr lang="en-US" dirty="0"/>
          </a:p>
        </p:txBody>
      </p:sp>
    </p:spTree>
    <p:extLst>
      <p:ext uri="{BB962C8B-B14F-4D97-AF65-F5344CB8AC3E}">
        <p14:creationId xmlns:p14="http://schemas.microsoft.com/office/powerpoint/2010/main" val="174872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Consider decision points, priorities and what you value. </a:t>
            </a:r>
          </a:p>
          <a:p>
            <a:r>
              <a:rPr lang="en-US" sz="2800" dirty="0" smtClean="0"/>
              <a:t>Identify </a:t>
            </a:r>
            <a:r>
              <a:rPr lang="en-US" sz="2800" dirty="0"/>
              <a:t>n</a:t>
            </a:r>
            <a:r>
              <a:rPr lang="en-US" sz="2800" dirty="0" smtClean="0"/>
              <a:t>ext </a:t>
            </a:r>
            <a:r>
              <a:rPr lang="en-US" sz="2800" dirty="0"/>
              <a:t>s</a:t>
            </a:r>
            <a:r>
              <a:rPr lang="en-US" sz="2800" dirty="0" smtClean="0"/>
              <a:t>teps for your Performance Evaluation Committee.</a:t>
            </a:r>
            <a:endParaRPr lang="en-US" sz="2800" dirty="0"/>
          </a:p>
        </p:txBody>
      </p:sp>
      <p:sp>
        <p:nvSpPr>
          <p:cNvPr id="81922" name="Title 1"/>
          <p:cNvSpPr>
            <a:spLocks noGrp="1"/>
          </p:cNvSpPr>
          <p:nvPr>
            <p:ph type="title"/>
          </p:nvPr>
        </p:nvSpPr>
        <p:spPr bwMode="auto">
          <a:xfrm>
            <a:off x="0" y="104930"/>
            <a:ext cx="914400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latin typeface="Palatino Linotype" pitchFamily="18" charset="0"/>
              </a:rPr>
              <a:t>What are your </a:t>
            </a:r>
            <a:r>
              <a:rPr lang="en-US" sz="4000" dirty="0">
                <a:latin typeface="Palatino Linotype" pitchFamily="18" charset="0"/>
              </a:rPr>
              <a:t>n</a:t>
            </a:r>
            <a:r>
              <a:rPr lang="en-US" sz="4000" dirty="0" smtClean="0">
                <a:latin typeface="Palatino Linotype" pitchFamily="18" charset="0"/>
              </a:rPr>
              <a:t>ext steps?</a:t>
            </a:r>
            <a:r>
              <a:rPr lang="en-US" sz="4000" dirty="0">
                <a:latin typeface="Palatino Linotype" pitchFamily="18" charset="0"/>
              </a:rPr>
              <a:t/>
            </a:r>
            <a:br>
              <a:rPr lang="en-US" sz="4000" dirty="0">
                <a:latin typeface="Palatino Linotype" pitchFamily="18" charset="0"/>
              </a:rPr>
            </a:br>
            <a:r>
              <a:rPr lang="en-US" sz="4000" dirty="0" smtClean="0">
                <a:latin typeface="Palatino Linotype" pitchFamily="18" charset="0"/>
              </a:rPr>
              <a:t>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5986497" y="3357350"/>
            <a:ext cx="2866451" cy="2584244"/>
          </a:xfrm>
          <a:prstGeom prst="rect">
            <a:avLst/>
          </a:prstGeom>
          <a:effectLst>
            <a:softEdge rad="50800"/>
          </a:effectLst>
        </p:spPr>
      </p:pic>
    </p:spTree>
    <p:extLst>
      <p:ext uri="{BB962C8B-B14F-4D97-AF65-F5344CB8AC3E}">
        <p14:creationId xmlns:p14="http://schemas.microsoft.com/office/powerpoint/2010/main" val="425232443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0" y="134910"/>
            <a:ext cx="9144000" cy="8394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600" dirty="0" smtClean="0">
                <a:latin typeface="Palatino Linotype" pitchFamily="18" charset="0"/>
              </a:rPr>
              <a:t>Let’s </a:t>
            </a:r>
            <a:r>
              <a:rPr lang="en-US" sz="3600" dirty="0">
                <a:latin typeface="Palatino Linotype" pitchFamily="18" charset="0"/>
              </a:rPr>
              <a:t>Get to Work!</a:t>
            </a:r>
            <a:endParaRPr lang="en-US" sz="3600" dirty="0" smtClean="0">
              <a:latin typeface="Palatino Linotype" pitchFamily="18" charset="0"/>
            </a:endParaRPr>
          </a:p>
        </p:txBody>
      </p:sp>
      <p:sp>
        <p:nvSpPr>
          <p:cNvPr id="83971" name="Content Placeholder 2"/>
          <p:cNvSpPr>
            <a:spLocks noGrp="1"/>
          </p:cNvSpPr>
          <p:nvPr>
            <p:ph idx="1"/>
          </p:nvPr>
        </p:nvSpPr>
        <p:spPr bwMode="auto">
          <a:xfrm>
            <a:off x="457200" y="1676414"/>
            <a:ext cx="83820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CDE Educator Effectiveness website: </a:t>
            </a:r>
            <a:r>
              <a:rPr lang="en-US" sz="2400" dirty="0" smtClean="0">
                <a:hlinkClick r:id="rId3"/>
              </a:rPr>
              <a:t>http://www.cde.state.co.us/EducatorEffectiveness/</a:t>
            </a:r>
            <a:endParaRPr lang="en-US" sz="2400" dirty="0" smtClean="0"/>
          </a:p>
          <a:p>
            <a:pPr lvl="1"/>
            <a:r>
              <a:rPr lang="en-US" sz="2400" dirty="0" smtClean="0">
                <a:solidFill>
                  <a:srgbClr val="002060"/>
                </a:solidFill>
              </a:rPr>
              <a:t> </a:t>
            </a:r>
            <a:r>
              <a:rPr lang="en-US" sz="2400" dirty="0" smtClean="0"/>
              <a:t>FAQ’s, Fact Sheets</a:t>
            </a:r>
          </a:p>
          <a:p>
            <a:pPr lvl="1"/>
            <a:r>
              <a:rPr lang="en-US" sz="2400" dirty="0" smtClean="0"/>
              <a:t> Policy and State Model Evaluation System Info</a:t>
            </a:r>
          </a:p>
          <a:p>
            <a:pPr lvl="1"/>
            <a:r>
              <a:rPr lang="en-US" sz="2400" dirty="0"/>
              <a:t> </a:t>
            </a:r>
            <a:r>
              <a:rPr lang="en-US" sz="2400" dirty="0" smtClean="0"/>
              <a:t>User’s Guide for MSL Support</a:t>
            </a:r>
            <a:endParaRPr lang="en-US" sz="2400" dirty="0" smtClean="0"/>
          </a:p>
          <a:p>
            <a:r>
              <a:rPr lang="en-US" sz="2400" dirty="0" smtClean="0"/>
              <a:t>CDE Educator </a:t>
            </a:r>
            <a:r>
              <a:rPr lang="en-US" sz="2400" dirty="0" smtClean="0"/>
              <a:t>Talent </a:t>
            </a:r>
            <a:r>
              <a:rPr lang="en-US" sz="2400" dirty="0" smtClean="0"/>
              <a:t>e-newsletter</a:t>
            </a:r>
          </a:p>
          <a:p>
            <a:pPr lvl="1"/>
            <a:r>
              <a:rPr lang="en-US" sz="2400" dirty="0">
                <a:hlinkClick r:id="rId4"/>
              </a:rPr>
              <a:t>Sign up for the Educator </a:t>
            </a:r>
            <a:r>
              <a:rPr lang="en-US" sz="2400" dirty="0" smtClean="0">
                <a:hlinkClick r:id="rId4"/>
              </a:rPr>
              <a:t>Talent</a:t>
            </a:r>
            <a:r>
              <a:rPr lang="en-US" sz="2400" dirty="0" smtClean="0">
                <a:hlinkClick r:id="rId4"/>
              </a:rPr>
              <a:t> </a:t>
            </a:r>
            <a:r>
              <a:rPr lang="en-US" sz="2400" dirty="0">
                <a:hlinkClick r:id="rId4"/>
              </a:rPr>
              <a:t>newsletter </a:t>
            </a:r>
            <a:r>
              <a:rPr lang="en-US" sz="2400" dirty="0"/>
              <a:t>to stay informed</a:t>
            </a:r>
            <a:r>
              <a:rPr lang="en-US" sz="2200" dirty="0" smtClean="0"/>
              <a:t/>
            </a:r>
            <a:br>
              <a:rPr lang="en-US" sz="2200" dirty="0" smtClean="0"/>
            </a:br>
            <a:endParaRPr lang="en-US" sz="2200" dirty="0" smtClean="0"/>
          </a:p>
          <a:p>
            <a:endParaRPr lang="en-US" sz="2200" dirty="0" smtClean="0"/>
          </a:p>
        </p:txBody>
      </p:sp>
    </p:spTree>
    <p:extLst>
      <p:ext uri="{BB962C8B-B14F-4D97-AF65-F5344CB8AC3E}">
        <p14:creationId xmlns:p14="http://schemas.microsoft.com/office/powerpoint/2010/main" val="3530706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a:latin typeface="Palatino Linotype" pitchFamily="18" charset="0"/>
              </a:rPr>
              <a:t>Where</a:t>
            </a:r>
            <a:r>
              <a:rPr lang="en-US" sz="4000" dirty="0" smtClean="0">
                <a:solidFill>
                  <a:schemeClr val="tx1"/>
                </a:solidFill>
                <a:latin typeface="Palatino Linotype" pitchFamily="18" charset="0"/>
              </a:rPr>
              <a:t> </a:t>
            </a:r>
            <a:r>
              <a:rPr lang="en-US" sz="4000" dirty="0">
                <a:latin typeface="Palatino Linotype" pitchFamily="18" charset="0"/>
              </a:rPr>
              <a:t>are</a:t>
            </a:r>
            <a:r>
              <a:rPr lang="en-US" sz="4000" dirty="0" smtClean="0">
                <a:solidFill>
                  <a:schemeClr val="tx1"/>
                </a:solidFill>
                <a:latin typeface="Palatino Linotype" pitchFamily="18" charset="0"/>
              </a:rPr>
              <a:t> </a:t>
            </a:r>
            <a:r>
              <a:rPr lang="en-US" sz="4000" dirty="0">
                <a:latin typeface="Palatino Linotype" pitchFamily="18" charset="0"/>
              </a:rPr>
              <a:t>you</a:t>
            </a:r>
            <a:r>
              <a:rPr lang="en-US" sz="4000" dirty="0" smtClean="0">
                <a:solidFill>
                  <a:schemeClr val="tx1"/>
                </a:solidFill>
                <a:latin typeface="Palatino Linotype" pitchFamily="18" charset="0"/>
              </a:rPr>
              <a:t> </a:t>
            </a:r>
            <a:r>
              <a:rPr lang="en-US" sz="4000" dirty="0">
                <a:latin typeface="Palatino Linotype" pitchFamily="18" charset="0"/>
              </a:rPr>
              <a:t>now</a:t>
            </a:r>
            <a:r>
              <a:rPr lang="en-US" sz="4000" dirty="0" smtClean="0">
                <a:latin typeface="Palatino Linotype" pitchFamily="18" charset="0"/>
              </a:rPr>
              <a:t>? </a:t>
            </a:r>
            <a:endParaRPr lang="en-US" sz="4000" dirty="0">
              <a:latin typeface="Palatino Linotype" pitchFamily="18" charset="0"/>
            </a:endParaRPr>
          </a:p>
        </p:txBody>
      </p:sp>
      <p:sp>
        <p:nvSpPr>
          <p:cNvPr id="3" name="TextBox 2"/>
          <p:cNvSpPr txBox="1"/>
          <p:nvPr/>
        </p:nvSpPr>
        <p:spPr>
          <a:xfrm>
            <a:off x="859807" y="3657600"/>
            <a:ext cx="1774209" cy="369332"/>
          </a:xfrm>
          <a:prstGeom prst="rect">
            <a:avLst/>
          </a:prstGeom>
          <a:noFill/>
        </p:spPr>
        <p:txBody>
          <a:bodyPr wrap="square" rtlCol="0">
            <a:spAutoFit/>
          </a:bodyPr>
          <a:lstStyle/>
          <a:p>
            <a:r>
              <a:rPr lang="en-US" dirty="0" smtClean="0">
                <a:solidFill>
                  <a:schemeClr val="accent3">
                    <a:lumMod val="75000"/>
                  </a:schemeClr>
                </a:solidFill>
              </a:rPr>
              <a:t>High Knowledge</a:t>
            </a:r>
            <a:endParaRPr lang="en-US" dirty="0">
              <a:solidFill>
                <a:schemeClr val="accent3">
                  <a:lumMod val="75000"/>
                </a:schemeClr>
              </a:solidFill>
            </a:endParaRPr>
          </a:p>
        </p:txBody>
      </p:sp>
      <p:sp>
        <p:nvSpPr>
          <p:cNvPr id="7" name="TextBox 6"/>
          <p:cNvSpPr txBox="1"/>
          <p:nvPr/>
        </p:nvSpPr>
        <p:spPr>
          <a:xfrm>
            <a:off x="859808" y="4991739"/>
            <a:ext cx="1774209" cy="369332"/>
          </a:xfrm>
          <a:prstGeom prst="rect">
            <a:avLst/>
          </a:prstGeom>
          <a:noFill/>
        </p:spPr>
        <p:txBody>
          <a:bodyPr wrap="square" rtlCol="0">
            <a:spAutoFit/>
          </a:bodyPr>
          <a:lstStyle/>
          <a:p>
            <a:r>
              <a:rPr lang="en-US" dirty="0" smtClean="0">
                <a:solidFill>
                  <a:schemeClr val="accent3">
                    <a:lumMod val="75000"/>
                  </a:schemeClr>
                </a:solidFill>
              </a:rPr>
              <a:t>Low Knowledge</a:t>
            </a:r>
            <a:endParaRPr lang="en-US" dirty="0">
              <a:solidFill>
                <a:schemeClr val="accent3">
                  <a:lumMod val="75000"/>
                </a:schemeClr>
              </a:solidFill>
            </a:endParaRPr>
          </a:p>
        </p:txBody>
      </p:sp>
      <p:sp>
        <p:nvSpPr>
          <p:cNvPr id="4" name="TextBox 3"/>
          <p:cNvSpPr txBox="1"/>
          <p:nvPr/>
        </p:nvSpPr>
        <p:spPr>
          <a:xfrm>
            <a:off x="3316407" y="3488323"/>
            <a:ext cx="2743200" cy="1446550"/>
          </a:xfrm>
          <a:prstGeom prst="rect">
            <a:avLst/>
          </a:prstGeom>
          <a:noFill/>
        </p:spPr>
        <p:txBody>
          <a:bodyPr wrap="square" rtlCol="0">
            <a:spAutoFit/>
          </a:bodyPr>
          <a:lstStyle/>
          <a:p>
            <a:r>
              <a:rPr lang="en-US" sz="8800" dirty="0" smtClean="0"/>
              <a:t>Next</a:t>
            </a:r>
            <a:endParaRPr lang="en-US" sz="8800" dirty="0"/>
          </a:p>
        </p:txBody>
      </p:sp>
      <p:graphicFrame>
        <p:nvGraphicFramePr>
          <p:cNvPr id="2" name="Table 1"/>
          <p:cNvGraphicFramePr>
            <a:graphicFrameLocks noGrp="1"/>
          </p:cNvGraphicFramePr>
          <p:nvPr>
            <p:extLst>
              <p:ext uri="{D42A27DB-BD31-4B8C-83A1-F6EECF244321}">
                <p14:modId xmlns:p14="http://schemas.microsoft.com/office/powerpoint/2010/main" val="3649741040"/>
              </p:ext>
            </p:extLst>
          </p:nvPr>
        </p:nvGraphicFramePr>
        <p:xfrm>
          <a:off x="2727434" y="3334532"/>
          <a:ext cx="4299046" cy="2797792"/>
        </p:xfrm>
        <a:graphic>
          <a:graphicData uri="http://schemas.openxmlformats.org/drawingml/2006/table">
            <a:tbl>
              <a:tblPr firstRow="1" bandRow="1">
                <a:tableStyleId>{5C22544A-7EE6-4342-B048-85BDC9FD1C3A}</a:tableStyleId>
              </a:tblPr>
              <a:tblGrid>
                <a:gridCol w="2149523"/>
                <a:gridCol w="2149523"/>
              </a:tblGrid>
              <a:tr h="1398896">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r>
              <a:tr h="1398896">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60000"/>
                        <a:lumOff val="40000"/>
                      </a:schemeClr>
                    </a:solidFill>
                  </a:tcPr>
                </a:tc>
              </a:tr>
            </a:tbl>
          </a:graphicData>
        </a:graphic>
      </p:graphicFrame>
      <p:sp>
        <p:nvSpPr>
          <p:cNvPr id="9" name="TextBox 8"/>
          <p:cNvSpPr txBox="1"/>
          <p:nvPr/>
        </p:nvSpPr>
        <p:spPr>
          <a:xfrm>
            <a:off x="5188424" y="6123718"/>
            <a:ext cx="1774209" cy="369332"/>
          </a:xfrm>
          <a:prstGeom prst="rect">
            <a:avLst/>
          </a:prstGeom>
          <a:noFill/>
        </p:spPr>
        <p:txBody>
          <a:bodyPr wrap="square" rtlCol="0">
            <a:spAutoFit/>
          </a:bodyPr>
          <a:lstStyle/>
          <a:p>
            <a:r>
              <a:rPr lang="en-US" dirty="0" smtClean="0">
                <a:solidFill>
                  <a:schemeClr val="accent3">
                    <a:lumMod val="75000"/>
                  </a:schemeClr>
                </a:solidFill>
              </a:rPr>
              <a:t>High Comfort</a:t>
            </a:r>
            <a:endParaRPr lang="en-US" dirty="0">
              <a:solidFill>
                <a:schemeClr val="accent3">
                  <a:lumMod val="75000"/>
                </a:schemeClr>
              </a:solidFill>
            </a:endParaRPr>
          </a:p>
        </p:txBody>
      </p:sp>
      <p:sp>
        <p:nvSpPr>
          <p:cNvPr id="10" name="TextBox 9"/>
          <p:cNvSpPr txBox="1"/>
          <p:nvPr/>
        </p:nvSpPr>
        <p:spPr>
          <a:xfrm>
            <a:off x="3036630" y="6144010"/>
            <a:ext cx="1774209" cy="369332"/>
          </a:xfrm>
          <a:prstGeom prst="rect">
            <a:avLst/>
          </a:prstGeom>
          <a:noFill/>
        </p:spPr>
        <p:txBody>
          <a:bodyPr wrap="square" rtlCol="0">
            <a:spAutoFit/>
          </a:bodyPr>
          <a:lstStyle/>
          <a:p>
            <a:r>
              <a:rPr lang="en-US" dirty="0" smtClean="0">
                <a:solidFill>
                  <a:schemeClr val="accent3">
                    <a:lumMod val="75000"/>
                  </a:schemeClr>
                </a:solidFill>
              </a:rPr>
              <a:t>Low Comfort</a:t>
            </a:r>
            <a:endParaRPr lang="en-US" dirty="0">
              <a:solidFill>
                <a:schemeClr val="accent3">
                  <a:lumMod val="75000"/>
                </a:schemeClr>
              </a:solidFill>
            </a:endParaRPr>
          </a:p>
        </p:txBody>
      </p:sp>
      <p:sp>
        <p:nvSpPr>
          <p:cNvPr id="6" name="TextBox 5"/>
          <p:cNvSpPr txBox="1"/>
          <p:nvPr/>
        </p:nvSpPr>
        <p:spPr>
          <a:xfrm>
            <a:off x="450380" y="1144431"/>
            <a:ext cx="8195478" cy="1631216"/>
          </a:xfrm>
          <a:prstGeom prst="rect">
            <a:avLst/>
          </a:prstGeom>
          <a:noFill/>
        </p:spPr>
        <p:txBody>
          <a:bodyPr wrap="square" rtlCol="0">
            <a:spAutoFit/>
          </a:bodyPr>
          <a:lstStyle/>
          <a:p>
            <a:pPr algn="ctr"/>
            <a:r>
              <a:rPr lang="en-US" sz="2000" spc="150" dirty="0">
                <a:solidFill>
                  <a:schemeClr val="tx2"/>
                </a:solidFill>
              </a:rPr>
              <a:t>On the wall you will see a chart that will be used to capture everyone’s level of comfort and knowledge with </a:t>
            </a:r>
            <a:r>
              <a:rPr lang="en-US" sz="2000" spc="150" dirty="0" smtClean="0">
                <a:solidFill>
                  <a:schemeClr val="tx2"/>
                </a:solidFill>
              </a:rPr>
              <a:t>Measures of Student Learning.  </a:t>
            </a:r>
            <a:r>
              <a:rPr lang="en-US" sz="2000" spc="150" dirty="0">
                <a:solidFill>
                  <a:schemeClr val="tx2"/>
                </a:solidFill>
              </a:rPr>
              <a:t>Place a </a:t>
            </a:r>
            <a:r>
              <a:rPr lang="en-US" sz="2000" spc="150" dirty="0" smtClean="0">
                <a:solidFill>
                  <a:schemeClr val="tx2"/>
                </a:solidFill>
              </a:rPr>
              <a:t>dot </a:t>
            </a:r>
            <a:r>
              <a:rPr lang="en-US" sz="2000" spc="150" dirty="0">
                <a:solidFill>
                  <a:schemeClr val="tx2"/>
                </a:solidFill>
              </a:rPr>
              <a:t>on the chart the best represents your level of comfort and </a:t>
            </a:r>
            <a:r>
              <a:rPr lang="en-US" sz="2000" spc="150" dirty="0" smtClean="0">
                <a:solidFill>
                  <a:schemeClr val="tx2"/>
                </a:solidFill>
              </a:rPr>
              <a:t>knowledge now that we are near the end of the training.</a:t>
            </a:r>
            <a:endParaRPr lang="en-US" sz="2000" spc="150" dirty="0">
              <a:solidFill>
                <a:schemeClr val="tx2"/>
              </a:solidFill>
            </a:endParaRPr>
          </a:p>
        </p:txBody>
      </p:sp>
      <p:sp>
        <p:nvSpPr>
          <p:cNvPr id="8" name="Smiley Face 7"/>
          <p:cNvSpPr/>
          <p:nvPr/>
        </p:nvSpPr>
        <p:spPr>
          <a:xfrm>
            <a:off x="3036631" y="5116843"/>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6581637" y="406950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3199839" y="3964379"/>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5563741" y="506345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3405695" y="480976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3713902" y="3655395"/>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4408231" y="5623017"/>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5552942" y="4132056"/>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6651581" y="358187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5118480" y="3361151"/>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6307544" y="5503442"/>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3911796" y="499173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3866302" y="3807795"/>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4639113" y="5361071"/>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4268343" y="4783679"/>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4988267" y="4139890"/>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p:cNvSpPr/>
          <p:nvPr/>
        </p:nvSpPr>
        <p:spPr>
          <a:xfrm>
            <a:off x="4664126" y="365539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p:cNvSpPr/>
          <p:nvPr/>
        </p:nvSpPr>
        <p:spPr>
          <a:xfrm>
            <a:off x="5377790" y="3827199"/>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4413922" y="406729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p:cNvSpPr/>
          <p:nvPr/>
        </p:nvSpPr>
        <p:spPr>
          <a:xfrm>
            <a:off x="5447734" y="459374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miley Face 32"/>
          <p:cNvSpPr/>
          <p:nvPr/>
        </p:nvSpPr>
        <p:spPr>
          <a:xfrm>
            <a:off x="5920861" y="415026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p:cNvSpPr/>
          <p:nvPr/>
        </p:nvSpPr>
        <p:spPr>
          <a:xfrm>
            <a:off x="5716144" y="537954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p:cNvSpPr/>
          <p:nvPr/>
        </p:nvSpPr>
        <p:spPr>
          <a:xfrm>
            <a:off x="4018702" y="3960195"/>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p:cNvSpPr/>
          <p:nvPr/>
        </p:nvSpPr>
        <p:spPr>
          <a:xfrm>
            <a:off x="6443215" y="338558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07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12000"/>
                            </p:stCondLst>
                            <p:childTnLst>
                              <p:par>
                                <p:cTn id="37" presetID="10" presetClass="entr" presetSubtype="0" fill="hold" grpId="1" nodeType="afterEffect">
                                  <p:stCondLst>
                                    <p:cond delay="1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16500"/>
                            </p:stCondLst>
                            <p:childTnLst>
                              <p:par>
                                <p:cTn id="49" presetID="10" presetClass="entr" presetSubtype="0" fill="hold" grpId="0" nodeType="afterEffect">
                                  <p:stCondLst>
                                    <p:cond delay="10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8" grpId="1" animBg="1"/>
      <p:bldP spid="29" grpId="0" animBg="1"/>
      <p:bldP spid="30" grpId="0" animBg="1"/>
      <p:bldP spid="32" grpId="0" animBg="1"/>
      <p:bldP spid="33" grpId="0" animBg="1"/>
      <p:bldP spid="34"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27220" y="0"/>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smtClean="0">
                <a:latin typeface="Palatino Linotype" pitchFamily="18" charset="0"/>
              </a:rPr>
              <a:t>Meeting Norms:   </a:t>
            </a:r>
            <a:r>
              <a:rPr lang="en-US" sz="3200" dirty="0" smtClean="0">
                <a:latin typeface="Palatino Linotype" pitchFamily="18" charset="0"/>
              </a:rPr>
              <a:t/>
            </a:r>
            <a:br>
              <a:rPr lang="en-US" sz="3200" dirty="0" smtClean="0">
                <a:latin typeface="Palatino Linotype" pitchFamily="18" charset="0"/>
              </a:rPr>
            </a:br>
            <a:r>
              <a:rPr lang="en-US" i="1" dirty="0" smtClean="0">
                <a:latin typeface="Palatino Linotype" pitchFamily="18" charset="0"/>
              </a:rPr>
              <a:t>How We Will Play Together </a:t>
            </a:r>
            <a:endParaRPr lang="en-US" sz="3200" i="1" dirty="0" smtClean="0">
              <a:latin typeface="Palatino Linotype" pitchFamily="18" charset="0"/>
            </a:endParaRPr>
          </a:p>
        </p:txBody>
      </p:sp>
      <p:sp>
        <p:nvSpPr>
          <p:cNvPr id="3" name="Content Placeholder 2"/>
          <p:cNvSpPr>
            <a:spLocks noGrp="1"/>
          </p:cNvSpPr>
          <p:nvPr>
            <p:ph idx="1"/>
          </p:nvPr>
        </p:nvSpPr>
        <p:spPr bwMode="auto">
          <a:xfrm>
            <a:off x="441434" y="132219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None/>
            </a:pPr>
            <a:r>
              <a:rPr lang="en-US" sz="2800" dirty="0" smtClean="0"/>
              <a:t>We will…</a:t>
            </a:r>
          </a:p>
          <a:p>
            <a:r>
              <a:rPr lang="en-US" sz="2400" dirty="0" smtClean="0"/>
              <a:t>Honor everyone</a:t>
            </a:r>
            <a:r>
              <a:rPr lang="ja-JP" altLang="en-US" sz="2400" dirty="0" smtClean="0">
                <a:ea typeface="MS PGothic" pitchFamily="34" charset="-128"/>
              </a:rPr>
              <a:t>’</a:t>
            </a:r>
            <a:r>
              <a:rPr lang="en-US" altLang="ja-JP" sz="2400" dirty="0" smtClean="0">
                <a:ea typeface="MS PGothic" pitchFamily="34" charset="-128"/>
              </a:rPr>
              <a:t>s time</a:t>
            </a:r>
          </a:p>
          <a:p>
            <a:r>
              <a:rPr lang="en-US" sz="2400" dirty="0" smtClean="0"/>
              <a:t>Listen to learn and apply to your context</a:t>
            </a:r>
          </a:p>
          <a:p>
            <a:r>
              <a:rPr lang="en-US" sz="2400" dirty="0" smtClean="0"/>
              <a:t>Balance participation and share airspace</a:t>
            </a:r>
          </a:p>
          <a:p>
            <a:r>
              <a:rPr lang="en-US" sz="2400" dirty="0" smtClean="0"/>
              <a:t>Paraphrase, probe, pause</a:t>
            </a:r>
          </a:p>
          <a:p>
            <a:r>
              <a:rPr lang="en-US" sz="2400" dirty="0" smtClean="0"/>
              <a:t>Suspend judgment</a:t>
            </a:r>
          </a:p>
          <a:p>
            <a:r>
              <a:rPr lang="en-US" sz="2400" dirty="0" smtClean="0"/>
              <a:t>Commit to practice and follow-through</a:t>
            </a:r>
          </a:p>
          <a:p>
            <a:r>
              <a:rPr lang="en-US" sz="2400" dirty="0" smtClean="0"/>
              <a:t>Avoid technological distractions</a:t>
            </a:r>
          </a:p>
          <a:p>
            <a:r>
              <a:rPr lang="en-US" sz="2400" dirty="0" smtClean="0"/>
              <a:t>Have a sense of humor</a:t>
            </a:r>
          </a:p>
          <a:p>
            <a:endParaRPr lang="en-US" sz="2800" dirty="0" smtClean="0"/>
          </a:p>
          <a:p>
            <a:endParaRPr lang="en-US" sz="2400" dirty="0" smtClean="0"/>
          </a:p>
        </p:txBody>
      </p:sp>
      <p:pic>
        <p:nvPicPr>
          <p:cNvPr id="1026" name="Picture 2" descr="C:\Users\Cabrera_C\AppData\Local\Microsoft\Windows\Temporary Internet Files\Content.IE5\3Y0PK1GC\MC9002979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398" y="3009265"/>
            <a:ext cx="2691742" cy="113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470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latin typeface="Palatino Linotype" pitchFamily="18" charset="0"/>
              </a:rPr>
              <a:t>Feedback</a:t>
            </a:r>
          </a:p>
        </p:txBody>
      </p:sp>
      <p:sp>
        <p:nvSpPr>
          <p:cNvPr id="3" name="Content Placeholder 2"/>
          <p:cNvSpPr>
            <a:spLocks noGrp="1"/>
          </p:cNvSpPr>
          <p:nvPr>
            <p:ph idx="1"/>
          </p:nvPr>
        </p:nvSpPr>
        <p:spPr bwMode="auto">
          <a:xfrm>
            <a:off x="381000" y="1719071"/>
            <a:ext cx="8094260" cy="44074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Please take a few minutes to complete your feedback form.</a:t>
            </a:r>
          </a:p>
        </p:txBody>
      </p:sp>
      <p:pic>
        <p:nvPicPr>
          <p:cNvPr id="82948" name="Picture 6" descr="C:\Users\Cabrera_C\AppData\Local\Microsoft\Windows\Temporary Internet Files\Content.IE5\VHZJWIZQ\MC9002341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475" y="3405353"/>
            <a:ext cx="2581050" cy="247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4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0" lvl="1" indent="0">
              <a:buNone/>
            </a:pPr>
            <a:r>
              <a:rPr lang="en-US" dirty="0">
                <a:hlinkClick r:id="rId2"/>
              </a:rPr>
              <a:t>http://www.cde.state.co.us/educatoreffectiveness/contactus</a:t>
            </a:r>
            <a:endParaRPr lang="en-US" dirty="0"/>
          </a:p>
        </p:txBody>
      </p:sp>
      <p:sp>
        <p:nvSpPr>
          <p:cNvPr id="4" name="Footer Placeholder 3"/>
          <p:cNvSpPr>
            <a:spLocks noGrp="1"/>
          </p:cNvSpPr>
          <p:nvPr>
            <p:ph type="ftr" sz="quarter" idx="11"/>
          </p:nvPr>
        </p:nvSpPr>
        <p:spPr>
          <a:prstGeom prst="rect">
            <a:avLst/>
          </a:prstGeom>
        </p:spPr>
        <p:txBody>
          <a:bodyPr/>
          <a:lstStyle/>
          <a:p>
            <a:fld id="{757A2F4E-5D54-B04B-91BD-7E78EE1FE9FD}" type="slidenum">
              <a:rPr lang="en-US" smtClean="0"/>
              <a:pPr/>
              <a:t>61</a:t>
            </a:fld>
            <a:endParaRPr lang="en-US" dirty="0" smtClean="0"/>
          </a:p>
        </p:txBody>
      </p:sp>
      <p:sp>
        <p:nvSpPr>
          <p:cNvPr id="5" name="Title 4"/>
          <p:cNvSpPr>
            <a:spLocks noGrp="1"/>
          </p:cNvSpPr>
          <p:nvPr>
            <p:ph type="title"/>
          </p:nvPr>
        </p:nvSpPr>
        <p:spPr/>
        <p:txBody>
          <a:bodyPr>
            <a:noAutofit/>
          </a:bodyPr>
          <a:lstStyle/>
          <a:p>
            <a:r>
              <a:rPr lang="en-US" sz="4000" dirty="0" smtClean="0"/>
              <a:t>Contact Us</a:t>
            </a:r>
            <a:endParaRPr lang="en-US" sz="4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743010"/>
            <a:ext cx="6600825" cy="435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96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8709"/>
            <a:ext cx="8407893" cy="4407408"/>
          </a:xfrm>
        </p:spPr>
        <p:txBody>
          <a:bodyPr>
            <a:normAutofit lnSpcReduction="10000"/>
          </a:bodyPr>
          <a:lstStyle/>
          <a:p>
            <a:pPr marL="342900" indent="-342900">
              <a:buFont typeface="Wingdings" pitchFamily="2" charset="2"/>
              <a:buChar char="Ø"/>
            </a:pPr>
            <a:r>
              <a:rPr lang="en-US" sz="1700" dirty="0"/>
              <a:t>Take two steps forward if you’ve explored </a:t>
            </a:r>
            <a:r>
              <a:rPr lang="en-US" sz="1700" dirty="0" smtClean="0"/>
              <a:t>or read the Measures of Student Learning </a:t>
            </a:r>
            <a:r>
              <a:rPr lang="en-US" sz="1700" dirty="0"/>
              <a:t>guidance document.  </a:t>
            </a:r>
          </a:p>
          <a:p>
            <a:pPr marL="342900" indent="-342900">
              <a:buFont typeface="Wingdings" pitchFamily="2" charset="2"/>
              <a:buChar char="Ø"/>
            </a:pPr>
            <a:r>
              <a:rPr lang="en-US" sz="1700" dirty="0" smtClean="0"/>
              <a:t>Take </a:t>
            </a:r>
            <a:r>
              <a:rPr lang="en-US" sz="1700" dirty="0"/>
              <a:t>one step forward if you know the </a:t>
            </a:r>
            <a:r>
              <a:rPr lang="en-US" sz="1700" dirty="0" smtClean="0"/>
              <a:t>4 requirements for Measures of Student Learning (based on SB 191).  </a:t>
            </a:r>
            <a:endParaRPr lang="en-US" sz="1700" dirty="0"/>
          </a:p>
          <a:p>
            <a:pPr marL="342900" indent="-342900">
              <a:buFont typeface="Wingdings" pitchFamily="2" charset="2"/>
              <a:buChar char="Ø"/>
            </a:pPr>
            <a:r>
              <a:rPr lang="en-US" sz="1700" dirty="0"/>
              <a:t>Take two steps forward if </a:t>
            </a:r>
            <a:r>
              <a:rPr lang="en-US" sz="1700" dirty="0" smtClean="0"/>
              <a:t>you feel comfortable explaining </a:t>
            </a:r>
            <a:r>
              <a:rPr lang="en-US" sz="1700" dirty="0"/>
              <a:t>the 4 </a:t>
            </a:r>
            <a:r>
              <a:rPr lang="en-US" sz="1700" dirty="0" smtClean="0"/>
              <a:t>requirements.  </a:t>
            </a:r>
            <a:endParaRPr lang="en-US" sz="1700" dirty="0"/>
          </a:p>
          <a:p>
            <a:pPr marL="342900" indent="-342900">
              <a:buFont typeface="Wingdings" pitchFamily="2" charset="2"/>
              <a:buChar char="Ø"/>
            </a:pPr>
            <a:r>
              <a:rPr lang="en-US" sz="1700" dirty="0" smtClean="0"/>
              <a:t>Take two steps forward if you have completed an Assessment inventory in your school or at your grade level/content area.  </a:t>
            </a:r>
          </a:p>
          <a:p>
            <a:pPr marL="342900" indent="-342900">
              <a:buFont typeface="Wingdings" pitchFamily="2" charset="2"/>
              <a:buChar char="Ø"/>
            </a:pPr>
            <a:r>
              <a:rPr lang="en-US" sz="1700" dirty="0" smtClean="0"/>
              <a:t>Take one step forward if you’ve explored or utilized the Measures of Student Learning Tool.  </a:t>
            </a:r>
          </a:p>
          <a:p>
            <a:pPr marL="342900" indent="-342900">
              <a:buFont typeface="Wingdings" pitchFamily="2" charset="2"/>
              <a:buChar char="Ø"/>
            </a:pPr>
            <a:r>
              <a:rPr lang="en-US" sz="1700" dirty="0" smtClean="0"/>
              <a:t>Take one step forward if you’ve explored or utilized the Assessment Review Tool.  </a:t>
            </a:r>
          </a:p>
          <a:p>
            <a:pPr marL="342900" indent="-342900">
              <a:buFont typeface="Wingdings" pitchFamily="2" charset="2"/>
              <a:buChar char="Ø"/>
            </a:pPr>
            <a:r>
              <a:rPr lang="en-US" sz="1700" dirty="0" smtClean="0"/>
              <a:t>Take </a:t>
            </a:r>
            <a:r>
              <a:rPr lang="en-US" sz="1700" dirty="0"/>
              <a:t>one step forward if you’ve </a:t>
            </a:r>
            <a:r>
              <a:rPr lang="en-US" sz="1700" dirty="0" smtClean="0"/>
              <a:t>participated in conversations about Measures of Student Learning in your school/district.  </a:t>
            </a:r>
            <a:endParaRPr lang="en-US" sz="1700" dirty="0"/>
          </a:p>
          <a:p>
            <a:pPr marL="342900" indent="-342900">
              <a:buFont typeface="Wingdings" pitchFamily="2" charset="2"/>
              <a:buChar char="Ø"/>
            </a:pPr>
            <a:r>
              <a:rPr lang="en-US" sz="1700" dirty="0" smtClean="0"/>
              <a:t>Take </a:t>
            </a:r>
            <a:r>
              <a:rPr lang="en-US" sz="1700" dirty="0"/>
              <a:t>one step back if you are unsure what measures will be included in your evaluation </a:t>
            </a:r>
            <a:r>
              <a:rPr lang="en-US" sz="1700" dirty="0" smtClean="0"/>
              <a:t>system or what decisions your school/district has made. </a:t>
            </a:r>
            <a:endParaRPr lang="en-US" sz="1700" dirty="0"/>
          </a:p>
          <a:p>
            <a:pPr marL="342900" indent="-342900">
              <a:buFont typeface="Wingdings" pitchFamily="2" charset="2"/>
              <a:buChar char="Ø"/>
            </a:pPr>
            <a:r>
              <a:rPr lang="en-US" sz="1700" dirty="0"/>
              <a:t>Take one leap forward for attending this training!   </a:t>
            </a:r>
          </a:p>
          <a:p>
            <a:endParaRPr lang="en-US" sz="1600" dirty="0"/>
          </a:p>
        </p:txBody>
      </p:sp>
      <p:sp>
        <p:nvSpPr>
          <p:cNvPr id="3" name="Title 2"/>
          <p:cNvSpPr>
            <a:spLocks noGrp="1"/>
          </p:cNvSpPr>
          <p:nvPr>
            <p:ph type="title"/>
          </p:nvPr>
        </p:nvSpPr>
        <p:spPr/>
        <p:txBody>
          <a:bodyPr>
            <a:normAutofit fontScale="90000"/>
          </a:bodyPr>
          <a:lstStyle/>
          <a:p>
            <a:r>
              <a:rPr lang="en-US" sz="4000" dirty="0" smtClean="0"/>
              <a:t>Line Dance </a:t>
            </a:r>
            <a:endParaRPr lang="en-US" sz="4000" dirty="0"/>
          </a:p>
        </p:txBody>
      </p:sp>
      <p:pic>
        <p:nvPicPr>
          <p:cNvPr id="1026" name="Picture 2" descr="C:\Users\Cabrera_C\AppData\Local\Microsoft\Windows\Temporary Internet Files\Content.IE5\J3F86MPW\MC9003907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935" y="81555"/>
            <a:ext cx="1603862" cy="138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dirty="0" smtClean="0">
                <a:solidFill>
                  <a:srgbClr val="C00000"/>
                </a:solidFill>
                <a:ea typeface="Calibri" pitchFamily="34" charset="0"/>
                <a:cs typeface="Times New Roman" pitchFamily="18" charset="0"/>
              </a:rPr>
              <a:t>Colorado Department of Education</a:t>
            </a:r>
            <a:endParaRPr lang="en-US" sz="1000" dirty="0">
              <a:solidFill>
                <a:srgbClr val="000000"/>
              </a:solidFill>
              <a:ea typeface="Calibri" pitchFamily="34" charset="0"/>
              <a:cs typeface="Times New Roman" pitchFamily="18" charset="0"/>
            </a:endParaRPr>
          </a:p>
          <a:p>
            <a:pPr algn="ctr">
              <a:lnSpc>
                <a:spcPct val="115000"/>
              </a:lnSpc>
              <a:spcAft>
                <a:spcPts val="1000"/>
              </a:spcAft>
            </a:pPr>
            <a:r>
              <a:rPr lang="en-US" dirty="0">
                <a:solidFill>
                  <a:srgbClr val="000000"/>
                </a:solidFill>
                <a:ea typeface="Calibri" pitchFamily="34" charset="0"/>
                <a:cs typeface="Times New Roman" pitchFamily="18" charset="0"/>
              </a:rPr>
              <a:t>Framework for System to Evaluate Teachers </a:t>
            </a:r>
            <a:endParaRPr lang="en-US" sz="1000" dirty="0">
              <a:solidFill>
                <a:srgbClr val="000000"/>
              </a:solidFill>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Teacher 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618966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278001"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209949"/>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Know Content</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4335462"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7285892" y="2640851"/>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a:t>
            </a:r>
            <a:r>
              <a:rPr lang="en-US" sz="1400" dirty="0" smtClean="0">
                <a:solidFill>
                  <a:srgbClr val="000000"/>
                </a:solidFill>
              </a:rPr>
              <a:t>Measures of Student Learning</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Observations of           Other Measures       Teaching	           </a:t>
            </a:r>
            <a:r>
              <a:rPr lang="en-US" sz="1100" dirty="0" smtClean="0">
                <a:solidFill>
                  <a:srgbClr val="000000"/>
                </a:solidFill>
                <a:ea typeface="Calibri"/>
                <a:cs typeface="Times New Roman"/>
              </a:rPr>
              <a:t>Aligned with           	           CDE </a:t>
            </a:r>
            <a:r>
              <a:rPr lang="en-US" sz="1100" dirty="0">
                <a:solidFill>
                  <a:srgbClr val="000000"/>
                </a:solidFill>
                <a:ea typeface="Calibri"/>
                <a:cs typeface="Times New Roman"/>
              </a:rPr>
              <a:t>Guidelines</a:t>
            </a:r>
            <a:endParaRPr lang="en-US" sz="1100" dirty="0">
              <a:solidFill>
                <a:srgbClr val="FFFFFF"/>
              </a:solidFill>
              <a:ea typeface="Calibri"/>
              <a:cs typeface="Times New Roman"/>
            </a:endParaRPr>
          </a:p>
        </p:txBody>
      </p:sp>
      <p:cxnSp>
        <p:nvCxnSpPr>
          <p:cNvPr id="182" name="Straight Connector 181"/>
          <p:cNvCxnSpPr/>
          <p:nvPr/>
        </p:nvCxnSpPr>
        <p:spPr>
          <a:xfrm>
            <a:off x="1479684"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State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Assessments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a:t>
            </a:r>
          </a:p>
          <a:p>
            <a:pPr>
              <a:lnSpc>
                <a:spcPct val="115000"/>
              </a:lnSpc>
              <a:defRPr/>
            </a:pPr>
            <a:r>
              <a:rPr lang="en-US" sz="1100" dirty="0">
                <a:solidFill>
                  <a:srgbClr val="000000"/>
                </a:solidFill>
                <a:ea typeface="Calibri"/>
                <a:cs typeface="Times New Roman"/>
              </a:rPr>
              <a:t>Summative 	     for Non-tested               Aligned with Assessments 	     Areas	                  </a:t>
            </a:r>
            <a:r>
              <a:rPr lang="en-US" sz="1100" dirty="0" smtClean="0">
                <a:solidFill>
                  <a:srgbClr val="000000"/>
                </a:solidFill>
                <a:ea typeface="Calibri"/>
                <a:cs typeface="Times New Roman"/>
              </a:rPr>
              <a:t>CDE </a:t>
            </a:r>
            <a:r>
              <a:rPr lang="en-US" sz="1100" dirty="0">
                <a:solidFill>
                  <a:srgbClr val="000000"/>
                </a:solidFill>
                <a:ea typeface="Calibri"/>
                <a:cs typeface="Times New Roman"/>
              </a:rPr>
              <a:t>Guidelines </a:t>
            </a:r>
          </a:p>
          <a:p>
            <a:pPr algn="ctr">
              <a:lnSpc>
                <a:spcPct val="115000"/>
              </a:lnSpc>
              <a:defRPr/>
            </a:pPr>
            <a:r>
              <a:rPr lang="en-US" sz="1100" dirty="0" smtClean="0">
                <a:solidFill>
                  <a:srgbClr val="000000"/>
                </a:solidFill>
                <a:ea typeface="Calibri"/>
                <a:cs typeface="Times New Roman"/>
              </a:rPr>
              <a:t>       Match </a:t>
            </a:r>
            <a:r>
              <a:rPr lang="en-US" sz="1100" dirty="0">
                <a:solidFill>
                  <a:srgbClr val="000000"/>
                </a:solidFill>
                <a:ea typeface="Calibri"/>
                <a:cs typeface="Times New Roman"/>
              </a:rPr>
              <a:t>of test to teaching assignments	</a:t>
            </a:r>
            <a:endParaRPr lang="en-US" sz="1100" dirty="0">
              <a:solidFill>
                <a:srgbClr val="FFFFFF"/>
              </a:solidFill>
              <a:ea typeface="Calibri"/>
              <a:cs typeface="Times New Roman"/>
            </a:endParaRPr>
          </a:p>
        </p:txBody>
      </p:sp>
      <p:sp>
        <p:nvSpPr>
          <p:cNvPr id="186" name="Rounded Rectangle 185"/>
          <p:cNvSpPr/>
          <p:nvPr/>
        </p:nvSpPr>
        <p:spPr>
          <a:xfrm>
            <a:off x="1573971"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smtClean="0">
                <a:solidFill>
                  <a:srgbClr val="000000"/>
                </a:solidFill>
                <a:ea typeface="Calibri"/>
                <a:cs typeface="Times New Roman"/>
              </a:rPr>
              <a:t>State Scoring </a:t>
            </a:r>
            <a:r>
              <a:rPr lang="en-US" sz="1100" dirty="0">
                <a:solidFill>
                  <a:srgbClr val="000000"/>
                </a:solidFill>
                <a:ea typeface="Calibri"/>
                <a:cs typeface="Times New Roman"/>
              </a:rPr>
              <a:t>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314622" y="5148263"/>
            <a:ext cx="1919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rPr>
              <a:t>Effectiveness Ratings</a:t>
            </a:r>
            <a:endParaRPr lang="en-US" sz="1600" dirty="0">
              <a:solidFill>
                <a:srgbClr val="000000"/>
              </a:solidFill>
            </a:endParaRP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Partially Effective</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Effective</a:t>
            </a:r>
            <a:r>
              <a:rPr lang="en-US" sz="1100" dirty="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Highly </a:t>
            </a:r>
            <a:r>
              <a:rPr lang="en-US" sz="1100" dirty="0">
                <a:solidFill>
                  <a:srgbClr val="000000"/>
                </a:solidFill>
                <a:ea typeface="Calibri"/>
                <a:cs typeface="Times New Roman"/>
              </a:rPr>
              <a:t>Effective</a:t>
            </a:r>
            <a:endParaRPr lang="en-US" sz="1100" dirty="0">
              <a:solidFill>
                <a:srgbClr val="FFFFFF"/>
              </a:solidFill>
              <a:ea typeface="Calibri"/>
              <a:cs typeface="Times New Roman"/>
            </a:endParaRPr>
          </a:p>
        </p:txBody>
      </p:sp>
      <p:cxnSp>
        <p:nvCxnSpPr>
          <p:cNvPr id="196" name="Straight Connector 195"/>
          <p:cNvCxnSpPr/>
          <p:nvPr/>
        </p:nvCxnSpPr>
        <p:spPr>
          <a:xfrm>
            <a:off x="204116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133096" y="5486399"/>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378783" y="5486817"/>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17220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1400188" y="1827213"/>
            <a:ext cx="3833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dirty="0" smtClean="0">
                <a:solidFill>
                  <a:srgbClr val="000000"/>
                </a:solidFill>
                <a:ea typeface="Calibri" pitchFamily="34" charset="0"/>
                <a:cs typeface="Times New Roman" pitchFamily="18" charset="0"/>
              </a:rPr>
              <a:t>Professional Practice Quality </a:t>
            </a:r>
            <a:r>
              <a:rPr lang="en-US" dirty="0">
                <a:solidFill>
                  <a:srgbClr val="000000"/>
                </a:solidFill>
                <a:ea typeface="Calibri" pitchFamily="34" charset="0"/>
                <a:cs typeface="Times New Roman" pitchFamily="18" charset="0"/>
              </a:rPr>
              <a:t>Standards</a:t>
            </a:r>
            <a:endParaRPr lang="en-US" sz="900" dirty="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Establish Environment</a:t>
            </a: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Facilitate Learning</a:t>
            </a: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a:t>
            </a:r>
            <a:r>
              <a:rPr lang="en-US" sz="1100" dirty="0" smtClean="0">
                <a:solidFill>
                  <a:srgbClr val="FFFFFF"/>
                </a:solidFill>
                <a:ea typeface="Calibri"/>
                <a:cs typeface="Times New Roman"/>
              </a:rPr>
              <a:t>Professionalism </a:t>
            </a:r>
            <a:endParaRPr lang="en-US" sz="1100" dirty="0">
              <a:solidFill>
                <a:srgbClr val="FFFFFF"/>
              </a:solidFill>
              <a:ea typeface="Calibri"/>
              <a:cs typeface="Times New Roman"/>
            </a:endParaRPr>
          </a:p>
        </p:txBody>
      </p:sp>
      <p:sp>
        <p:nvSpPr>
          <p:cNvPr id="49" name="Rounded Rectangle 48"/>
          <p:cNvSpPr/>
          <p:nvPr/>
        </p:nvSpPr>
        <p:spPr>
          <a:xfrm>
            <a:off x="6785071" y="2220119"/>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smtClean="0">
                <a:solidFill>
                  <a:srgbClr val="FFFFFF"/>
                </a:solidFill>
                <a:ea typeface="Calibri"/>
                <a:cs typeface="Times New Roman"/>
              </a:rPr>
              <a:t>Measures of Student Learning</a:t>
            </a:r>
            <a:endParaRPr lang="en-US" sz="1100" dirty="0">
              <a:solidFill>
                <a:srgbClr val="FFFFFF"/>
              </a:solidFill>
              <a:ea typeface="Calibri"/>
              <a:cs typeface="Times New Roman"/>
            </a:endParaRPr>
          </a:p>
        </p:txBody>
      </p:sp>
      <p:cxnSp>
        <p:nvCxnSpPr>
          <p:cNvPr id="54" name="Straight Connector 53"/>
          <p:cNvCxnSpPr/>
          <p:nvPr/>
        </p:nvCxnSpPr>
        <p:spPr>
          <a:xfrm>
            <a:off x="7509638" y="357335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002475" y="5867400"/>
            <a:ext cx="2684462" cy="2286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Process</a:t>
            </a:r>
          </a:p>
        </p:txBody>
      </p:sp>
      <p:sp>
        <p:nvSpPr>
          <p:cNvPr id="48" name="Oval 47"/>
          <p:cNvSpPr/>
          <p:nvPr/>
        </p:nvSpPr>
        <p:spPr>
          <a:xfrm>
            <a:off x="6514305" y="1911350"/>
            <a:ext cx="1766887" cy="11445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66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sp>
        <p:nvSpPr>
          <p:cNvPr id="3" name="TextBox 2"/>
          <p:cNvSpPr txBox="1"/>
          <p:nvPr/>
        </p:nvSpPr>
        <p:spPr>
          <a:xfrm>
            <a:off x="2211785" y="26323"/>
            <a:ext cx="4957383" cy="1384995"/>
          </a:xfrm>
          <a:prstGeom prst="rect">
            <a:avLst/>
          </a:prstGeom>
          <a:noFill/>
        </p:spPr>
        <p:txBody>
          <a:bodyPr wrap="none" rtlCol="0">
            <a:spAutoFit/>
          </a:bodyPr>
          <a:lstStyle/>
          <a:p>
            <a:pPr algn="ctr"/>
            <a:r>
              <a:rPr lang="en-US" sz="2800" b="1" dirty="0" smtClean="0"/>
              <a:t>From Student Academic Growth</a:t>
            </a:r>
          </a:p>
          <a:p>
            <a:pPr algn="ctr"/>
            <a:r>
              <a:rPr lang="en-US" sz="2800" b="1" dirty="0" smtClean="0"/>
              <a:t>to</a:t>
            </a:r>
            <a:endParaRPr lang="en-US" sz="2800" b="1" dirty="0"/>
          </a:p>
          <a:p>
            <a:pPr algn="ctr"/>
            <a:r>
              <a:rPr lang="en-US" sz="2800" b="1" dirty="0" smtClean="0"/>
              <a:t>Measures of Student Learning </a:t>
            </a:r>
            <a:endParaRPr lang="en-US" sz="2800" b="1" dirty="0"/>
          </a:p>
        </p:txBody>
      </p:sp>
      <p:sp>
        <p:nvSpPr>
          <p:cNvPr id="5" name="TextBox 4"/>
          <p:cNvSpPr txBox="1"/>
          <p:nvPr/>
        </p:nvSpPr>
        <p:spPr>
          <a:xfrm>
            <a:off x="68238" y="2568234"/>
            <a:ext cx="8094261" cy="646331"/>
          </a:xfrm>
          <a:prstGeom prst="rect">
            <a:avLst/>
          </a:prstGeom>
          <a:noFill/>
        </p:spPr>
        <p:txBody>
          <a:bodyPr wrap="square" rtlCol="0">
            <a:spAutoFit/>
          </a:bodyPr>
          <a:lstStyle/>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
        <p:nvSpPr>
          <p:cNvPr id="6" name="Oval 5"/>
          <p:cNvSpPr/>
          <p:nvPr/>
        </p:nvSpPr>
        <p:spPr>
          <a:xfrm>
            <a:off x="2146791" y="1411318"/>
            <a:ext cx="5022377" cy="4852814"/>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2"/>
              </a:solidFill>
            </a:endParaRPr>
          </a:p>
          <a:p>
            <a:pPr algn="ctr"/>
            <a:r>
              <a:rPr lang="en-US" b="1" dirty="0" smtClean="0">
                <a:solidFill>
                  <a:schemeClr val="tx1"/>
                </a:solidFill>
              </a:rPr>
              <a:t>Measures of Student Learning </a:t>
            </a:r>
          </a:p>
          <a:p>
            <a:pPr algn="ctr"/>
            <a:r>
              <a:rPr lang="en-US" dirty="0" smtClean="0">
                <a:solidFill>
                  <a:schemeClr val="tx1"/>
                </a:solidFill>
              </a:rPr>
              <a:t>Using multiple measures to determine student learning over time. </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 name="Oval 6"/>
          <p:cNvSpPr/>
          <p:nvPr/>
        </p:nvSpPr>
        <p:spPr>
          <a:xfrm>
            <a:off x="3334150" y="3749455"/>
            <a:ext cx="2634013" cy="2511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Colorado Growth Model (CGM) establishes technical measure of “growth.”</a:t>
            </a:r>
            <a:endParaRPr lang="en-US" dirty="0">
              <a:solidFill>
                <a:schemeClr val="bg1"/>
              </a:solidFill>
            </a:endParaRPr>
          </a:p>
        </p:txBody>
      </p:sp>
    </p:spTree>
    <p:extLst>
      <p:ext uri="{BB962C8B-B14F-4D97-AF65-F5344CB8AC3E}">
        <p14:creationId xmlns:p14="http://schemas.microsoft.com/office/powerpoint/2010/main" val="73127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786</TotalTime>
  <Words>6640</Words>
  <Application>Microsoft Office PowerPoint</Application>
  <PresentationFormat>On-screen Show (4:3)</PresentationFormat>
  <Paragraphs>980</Paragraphs>
  <Slides>61</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MS PGothic</vt:lpstr>
      <vt:lpstr>Arial</vt:lpstr>
      <vt:lpstr>Calibri</vt:lpstr>
      <vt:lpstr>Museo Slab 500</vt:lpstr>
      <vt:lpstr>Palatino Linotype</vt:lpstr>
      <vt:lpstr>Symbol</vt:lpstr>
      <vt:lpstr>Times New Roman</vt:lpstr>
      <vt:lpstr>Trebuchet MS</vt:lpstr>
      <vt:lpstr>Wingdings</vt:lpstr>
      <vt:lpstr>Office Theme</vt:lpstr>
      <vt:lpstr>PowerPoint Presentation</vt:lpstr>
      <vt:lpstr>Before we begin…</vt:lpstr>
      <vt:lpstr>Introductions</vt:lpstr>
      <vt:lpstr>Agenda  Measures of Student Learning </vt:lpstr>
      <vt:lpstr>Training Objectives:  Desired Outcomes</vt:lpstr>
      <vt:lpstr>Meeting Norms:    How We Will Play Together </vt:lpstr>
      <vt:lpstr>Line Dance </vt:lpstr>
      <vt:lpstr>PowerPoint Presentation</vt:lpstr>
      <vt:lpstr>PowerPoint Presentation</vt:lpstr>
      <vt:lpstr>Measures of Student Learning </vt:lpstr>
      <vt:lpstr>Approaches for Selecting and Using Multiple Measures in Educator Evaluation </vt:lpstr>
      <vt:lpstr>Core Values</vt:lpstr>
      <vt:lpstr>Guardrails / Rules for Measures of Student Learning in Educator Evaluation</vt:lpstr>
      <vt:lpstr>Collective vs. Individual Attribution</vt:lpstr>
      <vt:lpstr>Using State Assessment Data in Evaluation</vt:lpstr>
      <vt:lpstr>Measures of Student Learning </vt:lpstr>
      <vt:lpstr>Categorizing Educators</vt:lpstr>
      <vt:lpstr>How Do We Make Decisions?</vt:lpstr>
      <vt:lpstr>Measures of Student Learning</vt:lpstr>
      <vt:lpstr>Creating Specific Weighting Templates</vt:lpstr>
      <vt:lpstr>Pie Chart Feedback</vt:lpstr>
      <vt:lpstr>Debrief/Reflection</vt:lpstr>
      <vt:lpstr>Using Local Assessments in Evaluation  </vt:lpstr>
      <vt:lpstr>Assessment Review Tool</vt:lpstr>
      <vt:lpstr>Categorizing, Weighting, and Selecting Measures Reflection</vt:lpstr>
      <vt:lpstr>Measures of Student Learning </vt:lpstr>
      <vt:lpstr>Student Learning Objective Process</vt:lpstr>
      <vt:lpstr>Student Learning Objective Process</vt:lpstr>
      <vt:lpstr>Student Learning Objective  Process </vt:lpstr>
      <vt:lpstr>Student Learning Objective Process </vt:lpstr>
      <vt:lpstr>Possible Student Learning Targets and Success Criteria</vt:lpstr>
      <vt:lpstr>Student Learning Objective Process: Strategies for Target Setting</vt:lpstr>
      <vt:lpstr>Student Learning Objective Process: Strategies for Target Setting</vt:lpstr>
      <vt:lpstr>Possible Student Learning Targets </vt:lpstr>
      <vt:lpstr>Student Learning Objective Process: Strategies for Success Criteria Setting</vt:lpstr>
      <vt:lpstr>Student Learning Objective Process: Strategies for Success Criteria Setting</vt:lpstr>
      <vt:lpstr>Possible Student Learning Scales</vt:lpstr>
      <vt:lpstr>Student Learning Objective Process: Target and Scale Setting Practice</vt:lpstr>
      <vt:lpstr>Student Learning Objective Process:   Target and Scale Setting</vt:lpstr>
      <vt:lpstr>Student Learning Objective Process: Scale Setting Practice </vt:lpstr>
      <vt:lpstr>Student Learning Targets and Scales: Reflection on Pre and Post Data</vt:lpstr>
      <vt:lpstr>Student Learning Objective Process </vt:lpstr>
      <vt:lpstr>Student Learning Objective Process  Determine Target and Success Criteria  Quality </vt:lpstr>
      <vt:lpstr>Student Learning Objective Process </vt:lpstr>
      <vt:lpstr>Student Learning Objective Process </vt:lpstr>
      <vt:lpstr>Student Learning Objective Process </vt:lpstr>
      <vt:lpstr>Considerations when Setting Student Learning Targets</vt:lpstr>
      <vt:lpstr>Student Learning Objective Process </vt:lpstr>
      <vt:lpstr>Measures of Student Learning </vt:lpstr>
      <vt:lpstr>Combining Outcomes </vt:lpstr>
      <vt:lpstr>Combining Outcomes</vt:lpstr>
      <vt:lpstr>Decision Framework</vt:lpstr>
      <vt:lpstr>PowerPoint Presentation</vt:lpstr>
      <vt:lpstr>PowerPoint Presentation</vt:lpstr>
      <vt:lpstr>PowerPoint Presentation</vt:lpstr>
      <vt:lpstr>PowerPoint Presentation</vt:lpstr>
      <vt:lpstr>What are your next steps?  </vt:lpstr>
      <vt:lpstr>Let’s Get to Work!</vt:lpstr>
      <vt:lpstr>Where are you now? </vt:lpstr>
      <vt:lpstr>Feedback</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Cabrera, Courtney</cp:lastModifiedBy>
  <cp:revision>72</cp:revision>
  <dcterms:created xsi:type="dcterms:W3CDTF">2016-08-31T23:11:11Z</dcterms:created>
  <dcterms:modified xsi:type="dcterms:W3CDTF">2019-09-12T18:15:38Z</dcterms:modified>
</cp:coreProperties>
</file>