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64" r:id="rId4"/>
    <p:sldId id="265" r:id="rId5"/>
    <p:sldId id="266" r:id="rId6"/>
    <p:sldId id="26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68" r:id="rId23"/>
    <p:sldId id="269" r:id="rId24"/>
    <p:sldId id="270" r:id="rId25"/>
    <p:sldId id="271" r:id="rId26"/>
    <p:sldId id="272" r:id="rId27"/>
    <p:sldId id="276" r:id="rId28"/>
    <p:sldId id="273" r:id="rId29"/>
    <p:sldId id="277" r:id="rId30"/>
    <p:sldId id="275" r:id="rId31"/>
    <p:sldId id="296" r:id="rId32"/>
    <p:sldId id="293" r:id="rId33"/>
    <p:sldId id="294" r:id="rId34"/>
    <p:sldId id="274" r:id="rId35"/>
    <p:sldId id="258" r:id="rId36"/>
    <p:sldId id="295" r:id="rId37"/>
    <p:sldId id="25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116" d="100"/>
          <a:sy n="116" d="100"/>
        </p:scale>
        <p:origin x="132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Migrant Students in Colorado 2017-2018</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Migrant Students 2017-2018</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Sheet1!$A$2:$A$3</c:f>
              <c:strCache>
                <c:ptCount val="2"/>
                <c:pt idx="0">
                  <c:v>Total MKV </c:v>
                </c:pt>
                <c:pt idx="1">
                  <c:v>Migrant </c:v>
                </c:pt>
              </c:strCache>
            </c:strRef>
          </c:cat>
          <c:val>
            <c:numRef>
              <c:f>Sheet1!$B$2:$B$3</c:f>
              <c:numCache>
                <c:formatCode>General</c:formatCode>
                <c:ptCount val="2"/>
                <c:pt idx="0">
                  <c:v>23089</c:v>
                </c:pt>
                <c:pt idx="1">
                  <c:v>294</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Birth-5 (not K)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tx>
                <c:rich>
                  <a:bodyPr/>
                  <a:lstStyle/>
                  <a:p>
                    <a:r>
                      <a:rPr lang="en-US" dirty="0" smtClean="0"/>
                      <a:t>Total: </a:t>
                    </a:r>
                    <a:fld id="{E535DE18-D2E4-4536-BA90-778824C80ECF}" type="VALUE">
                      <a:rPr lang="en-US" smtClean="0"/>
                      <a:pPr/>
                      <a:t>[VALUE]</a:t>
                    </a:fld>
                    <a:endParaRPr lang="en-US" dirty="0" smtClean="0"/>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dirty="0" smtClean="0"/>
                      <a:t>Birth-2:</a:t>
                    </a:r>
                    <a:r>
                      <a:rPr lang="en-US" baseline="0" dirty="0" smtClean="0"/>
                      <a:t> </a:t>
                    </a:r>
                    <a:fld id="{D6C47C7A-37C4-44B6-B235-53038889992E}" type="VALUE">
                      <a:rPr lang="en-US" smtClean="0"/>
                      <a:pPr/>
                      <a:t>[VALUE]</a:t>
                    </a:fld>
                    <a:endParaRPr lang="en-US" baseline="0" dirty="0" smtClean="0"/>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15942028985507245"/>
                  <c:y val="-1.5291590153402968E-2"/>
                </c:manualLayout>
              </c:layout>
              <c:tx>
                <c:rich>
                  <a:bodyPr/>
                  <a:lstStyle/>
                  <a:p>
                    <a:r>
                      <a:rPr lang="en-US" dirty="0" smtClean="0"/>
                      <a:t>3-5</a:t>
                    </a:r>
                    <a:r>
                      <a:rPr lang="en-US" baseline="0" dirty="0" smtClean="0"/>
                      <a:t> (not K)</a:t>
                    </a:r>
                    <a:r>
                      <a:rPr lang="en-US" dirty="0" smtClean="0"/>
                      <a:t>:</a:t>
                    </a:r>
                    <a:r>
                      <a:rPr lang="en-US" baseline="0" dirty="0" smtClean="0"/>
                      <a:t> </a:t>
                    </a:r>
                    <a:fld id="{25E0CD20-8C25-48D5-80C9-D269B7FA50B7}" type="VALUE">
                      <a:rPr lang="en-US" smtClean="0"/>
                      <a:pPr/>
                      <a:t>[VALUE]</a:t>
                    </a:fld>
                    <a:endParaRPr lang="en-US" baseline="0" dirty="0" smtClean="0"/>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Total MKV</c:v>
                </c:pt>
                <c:pt idx="1">
                  <c:v>Birth-2</c:v>
                </c:pt>
                <c:pt idx="2">
                  <c:v>3-5 (not K)</c:v>
                </c:pt>
              </c:strCache>
            </c:strRef>
          </c:cat>
          <c:val>
            <c:numRef>
              <c:f>Sheet1!$B$2:$B$4</c:f>
              <c:numCache>
                <c:formatCode>General</c:formatCode>
                <c:ptCount val="3"/>
                <c:pt idx="0">
                  <c:v>23089</c:v>
                </c:pt>
                <c:pt idx="1">
                  <c:v>519</c:v>
                </c:pt>
                <c:pt idx="2">
                  <c:v>1188</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7</a:t>
            </a:fld>
            <a:endParaRPr lang="en-US" dirty="0"/>
          </a:p>
        </p:txBody>
      </p:sp>
    </p:spTree>
    <p:extLst>
      <p:ext uri="{BB962C8B-B14F-4D97-AF65-F5344CB8AC3E}">
        <p14:creationId xmlns:p14="http://schemas.microsoft.com/office/powerpoint/2010/main" val="837338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e.state.co.us/cdefisgrant/requestforfundsform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mailto:Austin_j@cde.state.co.us" TargetMode="External"/><Relationship Id="rId2" Type="http://schemas.openxmlformats.org/officeDocument/2006/relationships/hyperlink" Target="mailto:Shores_b@cde.state.co.us" TargetMode="External"/><Relationship Id="rId1" Type="http://schemas.openxmlformats.org/officeDocument/2006/relationships/slideLayout" Target="../slideLayouts/slideLayout9.xml"/><Relationship Id="rId4" Type="http://schemas.openxmlformats.org/officeDocument/2006/relationships/hyperlink" Target="mailto:Shields_j@cde.state.co.u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ttendanceworks.org/" TargetMode="External"/><Relationship Id="rId7" Type="http://schemas.openxmlformats.org/officeDocument/2006/relationships/hyperlink" Target="http://blogs.edweek.org/edweek/inside-school-research/2017/05/the_bus_route_to_fewer_student.html?cmp=eml-enl-eu-news2-rm&amp;M=58915090&amp;U=2704606&amp;UUID=c930546b0c836fd2ef380f4f4e93789f" TargetMode="External"/><Relationship Id="rId2" Type="http://schemas.openxmlformats.org/officeDocument/2006/relationships/hyperlink" Target="http://www.cde.state.co.us/dropoutprevention/homeless_resources" TargetMode="External"/><Relationship Id="rId1" Type="http://schemas.openxmlformats.org/officeDocument/2006/relationships/slideLayout" Target="../slideLayouts/slideLayout2.xml"/><Relationship Id="rId6" Type="http://schemas.openxmlformats.org/officeDocument/2006/relationships/hyperlink" Target="http://www.cde.state.co.us/dropoutprevention" TargetMode="External"/><Relationship Id="rId5" Type="http://schemas.openxmlformats.org/officeDocument/2006/relationships/hyperlink" Target="https://www.attendanceworks.org/wp-content/uploads/2017/04/Chronic-Elementary-Absenteeism-A-Problem-Hidden-in-Plain-Sight.pdf" TargetMode="External"/><Relationship Id="rId4" Type="http://schemas.openxmlformats.org/officeDocument/2006/relationships/hyperlink" Target="https://awareness.attendanceworks.org/resources/count-us-toolkit-2019/what-are-the-key-messag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1800runaway.org/nrp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www.cde.state.co.us/communications/us-census-mainpag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de.state.co.us/humanresources/jobs"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MKV </a:t>
            </a:r>
            <a:r>
              <a:rPr lang="en-US" dirty="0" err="1" smtClean="0"/>
              <a:t>Subgrantee</a:t>
            </a:r>
            <a:r>
              <a:rPr lang="en-US" dirty="0" smtClean="0"/>
              <a:t> Training</a:t>
            </a:r>
            <a:br>
              <a:rPr lang="en-US" dirty="0" smtClean="0"/>
            </a:br>
            <a:r>
              <a:rPr lang="en-US" dirty="0" smtClean="0"/>
              <a:t>2019-2022 Cohort</a:t>
            </a:r>
            <a:endParaRPr lang="en-US" dirty="0"/>
          </a:p>
        </p:txBody>
      </p:sp>
      <p:sp>
        <p:nvSpPr>
          <p:cNvPr id="3" name="Subtitle 2"/>
          <p:cNvSpPr>
            <a:spLocks noGrp="1"/>
          </p:cNvSpPr>
          <p:nvPr>
            <p:ph type="subTitle" idx="1"/>
          </p:nvPr>
        </p:nvSpPr>
        <p:spPr/>
        <p:txBody>
          <a:bodyPr/>
          <a:lstStyle/>
          <a:p>
            <a:r>
              <a:rPr lang="en-US" dirty="0" smtClean="0"/>
              <a:t>August 29, 2019</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t>
            </a:r>
            <a:endParaRPr lang="en-US" dirty="0"/>
          </a:p>
        </p:txBody>
      </p:sp>
      <p:sp>
        <p:nvSpPr>
          <p:cNvPr id="3" name="Content Placeholder 2"/>
          <p:cNvSpPr>
            <a:spLocks noGrp="1"/>
          </p:cNvSpPr>
          <p:nvPr>
            <p:ph idx="1"/>
          </p:nvPr>
        </p:nvSpPr>
        <p:spPr/>
        <p:txBody>
          <a:bodyPr>
            <a:normAutofit/>
          </a:bodyPr>
          <a:lstStyle/>
          <a:p>
            <a:r>
              <a:rPr lang="en-US" sz="2000" dirty="0" smtClean="0"/>
              <a:t>Workflow: </a:t>
            </a:r>
            <a:r>
              <a:rPr lang="en-US" sz="1500" dirty="0"/>
              <a:t>C</a:t>
            </a:r>
            <a:r>
              <a:rPr lang="en-US" sz="1500" dirty="0" smtClean="0"/>
              <a:t>onnects </a:t>
            </a:r>
            <a:r>
              <a:rPr lang="en-US" sz="1500" dirty="0"/>
              <a:t>two or more forms together, passing data from form to form, as with an approval sequence or follow-up request.</a:t>
            </a:r>
            <a:r>
              <a:rPr lang="en-US" sz="1500" dirty="0" smtClean="0"/>
              <a:t> </a:t>
            </a:r>
          </a:p>
          <a:p>
            <a:pPr lvl="1"/>
            <a:r>
              <a:rPr lang="en-US" sz="1400" dirty="0"/>
              <a:t>Workflow Basics</a:t>
            </a:r>
          </a:p>
          <a:p>
            <a:pPr lvl="2"/>
            <a:r>
              <a:rPr lang="en-US" sz="1400" dirty="0"/>
              <a:t>The Workflow starts with the first form result, which triggers a Notification email.</a:t>
            </a:r>
          </a:p>
          <a:p>
            <a:pPr lvl="2"/>
            <a:r>
              <a:rPr lang="en-US" sz="1400" dirty="0"/>
              <a:t>The Notification email is sent with the Workflow </a:t>
            </a:r>
            <a:r>
              <a:rPr lang="en-US" sz="1400" dirty="0" smtClean="0"/>
              <a:t>Link.</a:t>
            </a:r>
          </a:p>
          <a:p>
            <a:pPr lvl="2"/>
            <a:r>
              <a:rPr lang="en-US" sz="1400" dirty="0" smtClean="0"/>
              <a:t>The </a:t>
            </a:r>
            <a:r>
              <a:rPr lang="en-US" sz="1400" dirty="0"/>
              <a:t>link is clicked, opening the second form that contains data from the first form result</a:t>
            </a:r>
            <a:r>
              <a:rPr lang="en-US" sz="1400" dirty="0" smtClean="0"/>
              <a:t>.</a:t>
            </a:r>
          </a:p>
          <a:p>
            <a:r>
              <a:rPr lang="en-US" sz="2000" dirty="0" smtClean="0"/>
              <a:t>Person A:</a:t>
            </a:r>
          </a:p>
          <a:p>
            <a:pPr lvl="1"/>
            <a:r>
              <a:rPr lang="en-US" sz="1400" dirty="0" smtClean="0"/>
              <a:t>The person who fills out the RFF and completes the first part of the workflow: usually a Grant Accountant, Business Manager, etc. </a:t>
            </a:r>
          </a:p>
          <a:p>
            <a:pPr lvl="1"/>
            <a:r>
              <a:rPr lang="en-US" sz="1400" dirty="0"/>
              <a:t>H</a:t>
            </a:r>
            <a:r>
              <a:rPr lang="en-US" sz="1400" dirty="0" smtClean="0"/>
              <a:t>as a log in to Formsite, but not a 4 digit authorizer code. </a:t>
            </a:r>
          </a:p>
          <a:p>
            <a:pPr lvl="1"/>
            <a:r>
              <a:rPr lang="en-US" sz="1400" dirty="0" smtClean="0"/>
              <a:t>The information they enter into the RFF will be sent to the Authorized Representative (Person B) via a link through e-mail.  </a:t>
            </a:r>
          </a:p>
          <a:p>
            <a:r>
              <a:rPr lang="en-US" sz="2000" dirty="0"/>
              <a:t>Person </a:t>
            </a:r>
            <a:r>
              <a:rPr lang="en-US" sz="2000" dirty="0" smtClean="0"/>
              <a:t>B:</a:t>
            </a:r>
          </a:p>
          <a:p>
            <a:pPr lvl="1"/>
            <a:r>
              <a:rPr lang="en-US" sz="1400" dirty="0" smtClean="0"/>
              <a:t>The person who reviews, approves, and signs off on the RFF, AKA the Authorized Representative</a:t>
            </a:r>
          </a:p>
          <a:p>
            <a:pPr lvl="1"/>
            <a:r>
              <a:rPr lang="en-US" sz="1400" dirty="0"/>
              <a:t>W</a:t>
            </a:r>
            <a:r>
              <a:rPr lang="en-US" sz="1400" dirty="0" smtClean="0"/>
              <a:t>ill not have a log in, but will access the RFF filled out by Person A through a link sent to their e-mail</a:t>
            </a:r>
          </a:p>
          <a:p>
            <a:pPr lvl="1"/>
            <a:r>
              <a:rPr lang="en-US" sz="1400" dirty="0" smtClean="0"/>
              <a:t>Has a 4 digit authorizer code given to them by CDE that they enter into the RFF</a:t>
            </a:r>
          </a:p>
          <a:p>
            <a:pPr marL="0" indent="0">
              <a:buNone/>
            </a:pPr>
            <a:endParaRPr lang="en-US" sz="1800" dirty="0" smtClean="0"/>
          </a:p>
          <a:p>
            <a:endParaRPr lang="en-US" dirty="0" smtClean="0"/>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449151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 Internal Controls  </a:t>
            </a:r>
            <a:endParaRPr lang="en-US" dirty="0"/>
          </a:p>
        </p:txBody>
      </p:sp>
      <p:sp>
        <p:nvSpPr>
          <p:cNvPr id="3" name="Content Placeholder 2"/>
          <p:cNvSpPr>
            <a:spLocks noGrp="1"/>
          </p:cNvSpPr>
          <p:nvPr>
            <p:ph idx="1"/>
          </p:nvPr>
        </p:nvSpPr>
        <p:spPr>
          <a:xfrm>
            <a:off x="628650" y="1302871"/>
            <a:ext cx="7946939" cy="5124147"/>
          </a:xfrm>
        </p:spPr>
        <p:txBody>
          <a:bodyPr>
            <a:normAutofit/>
          </a:bodyPr>
          <a:lstStyle/>
          <a:p>
            <a:pPr lvl="1"/>
            <a:endParaRPr lang="en-US" dirty="0" smtClean="0"/>
          </a:p>
          <a:p>
            <a:pPr lvl="1"/>
            <a:r>
              <a:rPr lang="en-US" dirty="0"/>
              <a:t>2 C.F.R. 200.303 Internal </a:t>
            </a:r>
            <a:r>
              <a:rPr lang="en-US" dirty="0" smtClean="0"/>
              <a:t>Controls give reasonable assurance that the organization will achieve its objective through </a:t>
            </a:r>
          </a:p>
          <a:p>
            <a:pPr lvl="2"/>
            <a:r>
              <a:rPr lang="en-US" dirty="0"/>
              <a:t>Effective and efficient </a:t>
            </a:r>
            <a:r>
              <a:rPr lang="en-US" dirty="0" smtClean="0"/>
              <a:t>operations</a:t>
            </a:r>
          </a:p>
          <a:p>
            <a:pPr lvl="2"/>
            <a:r>
              <a:rPr lang="en-US" dirty="0"/>
              <a:t>Reliable </a:t>
            </a:r>
            <a:r>
              <a:rPr lang="en-US" dirty="0" smtClean="0"/>
              <a:t>reporting</a:t>
            </a:r>
          </a:p>
          <a:p>
            <a:pPr lvl="2"/>
            <a:r>
              <a:rPr lang="en-US" dirty="0"/>
              <a:t>Compliance with applicable laws and </a:t>
            </a:r>
            <a:r>
              <a:rPr lang="en-US" dirty="0" smtClean="0"/>
              <a:t>regulations </a:t>
            </a:r>
            <a:r>
              <a:rPr lang="en-US" sz="1300" dirty="0" smtClean="0"/>
              <a:t>(USDE, “Uniform Guidance Goals and Key Take-Aways”)</a:t>
            </a:r>
            <a:endParaRPr lang="en-US" sz="1300" dirty="0"/>
          </a:p>
          <a:p>
            <a:pPr lvl="1"/>
            <a:r>
              <a:rPr lang="en-US" dirty="0" smtClean="0"/>
              <a:t>Segregation </a:t>
            </a:r>
            <a:r>
              <a:rPr lang="en-US" dirty="0"/>
              <a:t>of duties is an internal control designed to prevent error and fraud by ensuring that at least two individuals are responsible for the separate parts of any </a:t>
            </a:r>
            <a:r>
              <a:rPr lang="en-US" dirty="0" smtClean="0"/>
              <a:t>task</a:t>
            </a:r>
            <a:endParaRPr lang="en-US" dirty="0"/>
          </a:p>
          <a:p>
            <a:pPr lvl="2"/>
            <a:r>
              <a:rPr lang="en-US" dirty="0" smtClean="0"/>
              <a:t>It is highly recommended that you have two people acting as Person A, and Person B</a:t>
            </a:r>
          </a:p>
          <a:p>
            <a:pPr lvl="3"/>
            <a:r>
              <a:rPr lang="en-US" dirty="0" smtClean="0"/>
              <a:t>This will help to mitigate fraud, and errors when requesting federal funds</a:t>
            </a:r>
          </a:p>
          <a:p>
            <a:pPr lvl="2"/>
            <a:r>
              <a:rPr lang="en-US" dirty="0" smtClean="0"/>
              <a:t>Segregation </a:t>
            </a:r>
            <a:r>
              <a:rPr lang="en-US" dirty="0"/>
              <a:t>of duties can be difficult for </a:t>
            </a:r>
            <a:r>
              <a:rPr lang="en-US" dirty="0" smtClean="0"/>
              <a:t>districts </a:t>
            </a:r>
            <a:r>
              <a:rPr lang="en-US" dirty="0"/>
              <a:t>with </a:t>
            </a:r>
            <a:r>
              <a:rPr lang="en-US" dirty="0" smtClean="0"/>
              <a:t>a small staff. </a:t>
            </a:r>
            <a:r>
              <a:rPr lang="en-US" dirty="0"/>
              <a:t>Compensating controls, in this case, may include maintaining and reviewing decision making logs and supporting </a:t>
            </a:r>
            <a:r>
              <a:rPr lang="en-US" dirty="0" smtClean="0"/>
              <a:t>documentation</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416015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1463040"/>
            <a:ext cx="3886200" cy="5098181"/>
          </a:xfrm>
        </p:spPr>
        <p:txBody>
          <a:bodyPr>
            <a:normAutofit/>
          </a:bodyPr>
          <a:lstStyle/>
          <a:p>
            <a:pPr marL="0" indent="0" algn="ctr">
              <a:buNone/>
            </a:pPr>
            <a:r>
              <a:rPr lang="en-US" sz="3600" dirty="0" smtClean="0"/>
              <a:t>Part 1</a:t>
            </a:r>
          </a:p>
          <a:p>
            <a:r>
              <a:rPr lang="en-US" sz="1800" dirty="0" smtClean="0"/>
              <a:t>Person A will go to the link provided on the Grants Fiscal RFF Webpage: </a:t>
            </a:r>
            <a:r>
              <a:rPr lang="en-US" sz="1800" dirty="0">
                <a:hlinkClick r:id="rId2"/>
              </a:rPr>
              <a:t>https://www.cde.state.co.us/cdefisgrant/requestforfundsforms</a:t>
            </a:r>
            <a:endParaRPr lang="en-US" sz="1800" dirty="0" smtClean="0"/>
          </a:p>
          <a:p>
            <a:pPr lvl="1"/>
            <a:r>
              <a:rPr lang="en-US" sz="1400" dirty="0" smtClean="0"/>
              <a:t>Will create new log-ins for the new links</a:t>
            </a:r>
          </a:p>
          <a:p>
            <a:pPr lvl="1"/>
            <a:r>
              <a:rPr lang="en-US" sz="1400" dirty="0" smtClean="0"/>
              <a:t>Have the ability to save and return to their work</a:t>
            </a:r>
          </a:p>
          <a:p>
            <a:r>
              <a:rPr lang="en-US" sz="1800" dirty="0" smtClean="0"/>
              <a:t>They will fill in the RFF and e-mail to the Person B</a:t>
            </a:r>
          </a:p>
          <a:p>
            <a:pPr lvl="1"/>
            <a:r>
              <a:rPr lang="en-US" sz="1400" dirty="0" smtClean="0"/>
              <a:t>Their version on the forms, both complete &amp; incomplete will be in their dashboard which they will see at log-in</a:t>
            </a:r>
          </a:p>
          <a:p>
            <a:pPr lvl="1"/>
            <a:r>
              <a:rPr lang="en-US" sz="1400" dirty="0" smtClean="0"/>
              <a:t>Since this is the only part on Person A’s form, their dashboard will no longer show the Authorizer’s 4 digit code</a:t>
            </a:r>
            <a:endParaRPr lang="en-US" sz="1400" dirty="0"/>
          </a:p>
        </p:txBody>
      </p:sp>
      <p:sp>
        <p:nvSpPr>
          <p:cNvPr id="4" name="Title 3"/>
          <p:cNvSpPr>
            <a:spLocks noGrp="1"/>
          </p:cNvSpPr>
          <p:nvPr>
            <p:ph type="title"/>
          </p:nvPr>
        </p:nvSpPr>
        <p:spPr/>
        <p:txBody>
          <a:bodyPr/>
          <a:lstStyle/>
          <a:p>
            <a:r>
              <a:rPr lang="en-US" dirty="0" smtClean="0"/>
              <a:t>Workflows – RFFs in 2 parts: Part 1</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4470400" y="1437705"/>
            <a:ext cx="4522498" cy="5354438"/>
          </a:xfrm>
          <a:prstGeom prst="rect">
            <a:avLst/>
          </a:prstGeom>
        </p:spPr>
      </p:pic>
    </p:spTree>
    <p:extLst>
      <p:ext uri="{BB962C8B-B14F-4D97-AF65-F5344CB8AC3E}">
        <p14:creationId xmlns:p14="http://schemas.microsoft.com/office/powerpoint/2010/main" val="1374855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0" indent="0" algn="ctr">
              <a:buNone/>
            </a:pPr>
            <a:r>
              <a:rPr lang="en-US" sz="3600" dirty="0" smtClean="0"/>
              <a:t>Part 2</a:t>
            </a:r>
          </a:p>
          <a:p>
            <a:r>
              <a:rPr lang="en-US" sz="1800" dirty="0" smtClean="0"/>
              <a:t>Person B will receive an e-mail with a link to the form to the e-mail entered for them by Person A</a:t>
            </a:r>
          </a:p>
          <a:p>
            <a:pPr lvl="1"/>
            <a:r>
              <a:rPr lang="en-US" sz="1400" dirty="0" smtClean="0"/>
              <a:t>The link will be active until the form is submitted</a:t>
            </a:r>
          </a:p>
          <a:p>
            <a:pPr lvl="1"/>
            <a:r>
              <a:rPr lang="en-US" sz="1400" dirty="0" smtClean="0"/>
              <a:t>Cannot ‘Save &amp; Return’, have no log in</a:t>
            </a:r>
            <a:endParaRPr lang="en-US" sz="1400" dirty="0"/>
          </a:p>
          <a:p>
            <a:pPr lvl="1"/>
            <a:endParaRPr lang="en-US" sz="1400" dirty="0" smtClean="0"/>
          </a:p>
          <a:p>
            <a:pPr lvl="1"/>
            <a:endParaRPr lang="en-US" sz="1400" dirty="0" smtClean="0"/>
          </a:p>
        </p:txBody>
      </p:sp>
      <p:sp>
        <p:nvSpPr>
          <p:cNvPr id="4" name="Title 3"/>
          <p:cNvSpPr>
            <a:spLocks noGrp="1"/>
          </p:cNvSpPr>
          <p:nvPr>
            <p:ph type="title"/>
          </p:nvPr>
        </p:nvSpPr>
        <p:spPr/>
        <p:txBody>
          <a:bodyPr/>
          <a:lstStyle/>
          <a:p>
            <a:r>
              <a:rPr lang="en-US" dirty="0" smtClean="0"/>
              <a:t>Workflows – RFFs in 2 parts: Part 2</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3" name="Picture 2"/>
          <p:cNvPicPr>
            <a:picLocks noChangeAspect="1"/>
          </p:cNvPicPr>
          <p:nvPr/>
        </p:nvPicPr>
        <p:blipFill rotWithShape="1">
          <a:blip r:embed="rId2"/>
          <a:srcRect r="22174"/>
          <a:stretch/>
        </p:blipFill>
        <p:spPr>
          <a:xfrm>
            <a:off x="436145" y="3593431"/>
            <a:ext cx="3166895" cy="1283034"/>
          </a:xfrm>
          <a:prstGeom prst="rect">
            <a:avLst/>
          </a:prstGeom>
        </p:spPr>
      </p:pic>
      <p:cxnSp>
        <p:nvCxnSpPr>
          <p:cNvPr id="8" name="Straight Arrow Connector 7"/>
          <p:cNvCxnSpPr/>
          <p:nvPr/>
        </p:nvCxnSpPr>
        <p:spPr>
          <a:xfrm flipH="1">
            <a:off x="2947820" y="4211723"/>
            <a:ext cx="377157" cy="438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4834020" y="1203157"/>
            <a:ext cx="3816642" cy="5588985"/>
          </a:xfrm>
          <a:prstGeom prst="rect">
            <a:avLst/>
          </a:prstGeom>
        </p:spPr>
      </p:pic>
      <p:sp>
        <p:nvSpPr>
          <p:cNvPr id="10" name="Left Brace 9"/>
          <p:cNvSpPr/>
          <p:nvPr/>
        </p:nvSpPr>
        <p:spPr>
          <a:xfrm>
            <a:off x="4160663" y="4410544"/>
            <a:ext cx="507999" cy="16362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2373145" y="4853168"/>
            <a:ext cx="1903663" cy="830997"/>
          </a:xfrm>
          <a:prstGeom prst="rect">
            <a:avLst/>
          </a:prstGeom>
          <a:noFill/>
        </p:spPr>
        <p:txBody>
          <a:bodyPr wrap="square" rtlCol="0">
            <a:spAutoFit/>
          </a:bodyPr>
          <a:lstStyle/>
          <a:p>
            <a:r>
              <a:rPr lang="en-US" sz="1200" dirty="0" smtClean="0"/>
              <a:t>This is the only part Person B will need to fill out, the rest will be populated from Person A</a:t>
            </a:r>
            <a:endParaRPr lang="en-US" sz="1200" dirty="0"/>
          </a:p>
        </p:txBody>
      </p:sp>
      <p:cxnSp>
        <p:nvCxnSpPr>
          <p:cNvPr id="13" name="Straight Arrow Connector 12"/>
          <p:cNvCxnSpPr/>
          <p:nvPr/>
        </p:nvCxnSpPr>
        <p:spPr>
          <a:xfrm flipH="1">
            <a:off x="7550484" y="6299200"/>
            <a:ext cx="219242" cy="326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51462" y="6462294"/>
            <a:ext cx="1646685" cy="205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26015" y="5757916"/>
            <a:ext cx="1903663" cy="830997"/>
          </a:xfrm>
          <a:prstGeom prst="rect">
            <a:avLst/>
          </a:prstGeom>
          <a:noFill/>
        </p:spPr>
        <p:txBody>
          <a:bodyPr wrap="square" rtlCol="0">
            <a:spAutoFit/>
          </a:bodyPr>
          <a:lstStyle/>
          <a:p>
            <a:r>
              <a:rPr lang="en-US" sz="1200" dirty="0" smtClean="0"/>
              <a:t>Do </a:t>
            </a:r>
            <a:r>
              <a:rPr lang="en-US" sz="1200" b="1" dirty="0" smtClean="0"/>
              <a:t>not</a:t>
            </a:r>
            <a:r>
              <a:rPr lang="en-US" sz="1200" dirty="0" smtClean="0"/>
              <a:t> click ‘Save Progress’. It will ask you to create a log in for every single RFF you review</a:t>
            </a:r>
            <a:endParaRPr lang="en-US" sz="1200" dirty="0"/>
          </a:p>
        </p:txBody>
      </p:sp>
    </p:spTree>
    <p:extLst>
      <p:ext uri="{BB962C8B-B14F-4D97-AF65-F5344CB8AC3E}">
        <p14:creationId xmlns:p14="http://schemas.microsoft.com/office/powerpoint/2010/main" val="3160529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73027" y="1463041"/>
            <a:ext cx="7445877" cy="4135654"/>
          </a:xfrm>
        </p:spPr>
        <p:txBody>
          <a:bodyPr>
            <a:normAutofit/>
          </a:bodyPr>
          <a:lstStyle/>
          <a:p>
            <a:r>
              <a:rPr lang="en-US" dirty="0" smtClean="0"/>
              <a:t>Confirmation of submission will be sent to Person A, and the e-mail address (if any) entered at the end of the form</a:t>
            </a:r>
          </a:p>
          <a:p>
            <a:pPr lvl="1"/>
            <a:r>
              <a:rPr lang="en-US" dirty="0" smtClean="0"/>
              <a:t>This last e-mail field is optional. If you only want the confirmation to go to Person A, you do not need to enter another e-mail address in this field</a:t>
            </a:r>
          </a:p>
          <a:p>
            <a:pPr lvl="1"/>
            <a:r>
              <a:rPr lang="en-US" dirty="0" smtClean="0">
                <a:solidFill>
                  <a:srgbClr val="FF0000"/>
                </a:solidFill>
              </a:rPr>
              <a:t>Person A will be able to see any changes that Person B entered in the confirmation e-mail (i.e. – change in amounts)</a:t>
            </a:r>
          </a:p>
          <a:p>
            <a:r>
              <a:rPr lang="en-US" dirty="0" smtClean="0"/>
              <a:t>No changes to how the confirmation looks when it comes through </a:t>
            </a:r>
            <a:endParaRPr lang="en-US" dirty="0"/>
          </a:p>
        </p:txBody>
      </p:sp>
      <p:sp>
        <p:nvSpPr>
          <p:cNvPr id="4" name="Title 3"/>
          <p:cNvSpPr>
            <a:spLocks noGrp="1"/>
          </p:cNvSpPr>
          <p:nvPr>
            <p:ph type="title"/>
          </p:nvPr>
        </p:nvSpPr>
        <p:spPr/>
        <p:txBody>
          <a:bodyPr/>
          <a:lstStyle/>
          <a:p>
            <a:r>
              <a:rPr lang="en-US" dirty="0" smtClean="0"/>
              <a:t>Confirmations</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211393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49" y="1463040"/>
            <a:ext cx="3914335" cy="5176911"/>
          </a:xfrm>
        </p:spPr>
        <p:txBody>
          <a:bodyPr>
            <a:normAutofit lnSpcReduction="10000"/>
          </a:bodyPr>
          <a:lstStyle/>
          <a:p>
            <a:r>
              <a:rPr lang="en-US" dirty="0" smtClean="0"/>
              <a:t>New Links will be posted on the RFF webpage, and in the Walk-through document </a:t>
            </a:r>
          </a:p>
          <a:p>
            <a:r>
              <a:rPr lang="en-US" dirty="0" smtClean="0"/>
              <a:t>Please begin using new links/process on 9/4/19</a:t>
            </a:r>
          </a:p>
          <a:p>
            <a:r>
              <a:rPr lang="en-US" dirty="0" smtClean="0"/>
              <a:t>On September 4, 2019 we will be fully switched to the new process</a:t>
            </a:r>
          </a:p>
          <a:p>
            <a:pPr lvl="1"/>
            <a:r>
              <a:rPr lang="en-US" dirty="0" smtClean="0"/>
              <a:t>Requests submitted with the old links prior to 9/4/19 will be processed</a:t>
            </a:r>
          </a:p>
          <a:p>
            <a:pPr lvl="1"/>
            <a:r>
              <a:rPr lang="en-US" dirty="0" smtClean="0"/>
              <a:t>If you have pending transactions through the old links, they will be deleted on 9/4/19 and you will not be able to submit them</a:t>
            </a:r>
            <a:endParaRPr lang="en-US" dirty="0"/>
          </a:p>
        </p:txBody>
      </p:sp>
      <p:sp>
        <p:nvSpPr>
          <p:cNvPr id="4" name="Title 3"/>
          <p:cNvSpPr>
            <a:spLocks noGrp="1"/>
          </p:cNvSpPr>
          <p:nvPr>
            <p:ph type="title"/>
          </p:nvPr>
        </p:nvSpPr>
        <p:spPr/>
        <p:txBody>
          <a:bodyPr/>
          <a:lstStyle/>
          <a:p>
            <a:r>
              <a:rPr lang="en-US" dirty="0" smtClean="0"/>
              <a:t>Timelines</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15</a:t>
            </a:fld>
            <a:endParaRPr lang="en-US" dirty="0"/>
          </a:p>
        </p:txBody>
      </p:sp>
      <p:pic>
        <p:nvPicPr>
          <p:cNvPr id="3" name="Picture 4" descr="https://tse1.mm.bing.net/th?id=OIP.kgtVPxSxyjmvt2qySqSkJAAAAA&amp;pid=Api"/>
          <p:cNvPicPr>
            <a:picLocks noChangeAspect="1" noChangeArrowheads="1"/>
          </p:cNvPicPr>
          <p:nvPr/>
        </p:nvPicPr>
        <p:blipFill rotWithShape="1">
          <a:blip r:embed="rId2">
            <a:extLst>
              <a:ext uri="{28A0092B-C50C-407E-A947-70E740481C1C}">
                <a14:useLocalDpi xmlns:a14="http://schemas.microsoft.com/office/drawing/2010/main" val="0"/>
              </a:ext>
            </a:extLst>
          </a:blip>
          <a:srcRect b="8063"/>
          <a:stretch/>
        </p:blipFill>
        <p:spPr bwMode="auto">
          <a:xfrm>
            <a:off x="5416584" y="1926751"/>
            <a:ext cx="2829578" cy="281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15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Syncplicity Folders- GAL &amp; Budget Sharing</a:t>
            </a:r>
            <a:endParaRPr lang="en-US" dirty="0"/>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549458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Each district will have a GAL folder on Syncplicity</a:t>
            </a:r>
          </a:p>
          <a:p>
            <a:r>
              <a:rPr lang="en-US" dirty="0" smtClean="0"/>
              <a:t>Inside the GAL folder will be a sub-folder titled with the FY</a:t>
            </a:r>
          </a:p>
          <a:p>
            <a:r>
              <a:rPr lang="en-US" dirty="0" smtClean="0"/>
              <a:t>All the GALS and Budgets for all the grants that the district receives will be in this folder </a:t>
            </a:r>
          </a:p>
          <a:p>
            <a:r>
              <a:rPr lang="en-US" dirty="0" smtClean="0"/>
              <a:t>Access to the folder will be given to the program and fiscal manager</a:t>
            </a:r>
            <a:endParaRPr lang="en-US" dirty="0"/>
          </a:p>
        </p:txBody>
      </p:sp>
      <p:sp>
        <p:nvSpPr>
          <p:cNvPr id="3" name="Content Placeholder 2"/>
          <p:cNvSpPr>
            <a:spLocks noGrp="1"/>
          </p:cNvSpPr>
          <p:nvPr>
            <p:ph sz="half" idx="2"/>
          </p:nvPr>
        </p:nvSpPr>
        <p:spPr/>
        <p:txBody>
          <a:bodyPr/>
          <a:lstStyle/>
          <a:p>
            <a:r>
              <a:rPr lang="en-US" dirty="0" smtClean="0"/>
              <a:t>You will receive an e-mail from Syncplicity alerting you a folder has been shared with you </a:t>
            </a:r>
          </a:p>
          <a:p>
            <a:r>
              <a:rPr lang="en-US" dirty="0" smtClean="0"/>
              <a:t>When you log in using the e-mail address that the folder has been shared with, you will always be able to access your GALs and Budgets </a:t>
            </a:r>
            <a:endParaRPr lang="en-US" dirty="0"/>
          </a:p>
        </p:txBody>
      </p:sp>
      <p:sp>
        <p:nvSpPr>
          <p:cNvPr id="4" name="Title 3"/>
          <p:cNvSpPr>
            <a:spLocks noGrp="1"/>
          </p:cNvSpPr>
          <p:nvPr>
            <p:ph type="title"/>
          </p:nvPr>
        </p:nvSpPr>
        <p:spPr/>
        <p:txBody>
          <a:bodyPr/>
          <a:lstStyle/>
          <a:p>
            <a:r>
              <a:rPr lang="en-US" dirty="0" smtClean="0"/>
              <a:t>How to find your GAL &amp; Budget </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35855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49" y="1463040"/>
            <a:ext cx="7387055" cy="2408455"/>
          </a:xfrm>
        </p:spPr>
        <p:txBody>
          <a:bodyPr/>
          <a:lstStyle/>
          <a:p>
            <a:r>
              <a:rPr lang="en-US" dirty="0" smtClean="0"/>
              <a:t>Syncplicity is free to use</a:t>
            </a:r>
          </a:p>
          <a:p>
            <a:r>
              <a:rPr lang="en-US" dirty="0" smtClean="0"/>
              <a:t>Your folder will be under the ‘Files’ tab</a:t>
            </a:r>
          </a:p>
          <a:p>
            <a:r>
              <a:rPr lang="en-US" dirty="0" smtClean="0"/>
              <a:t>You will have access to all the documents in the folder, but will not be able to edit/add anything to the folder </a:t>
            </a:r>
          </a:p>
        </p:txBody>
      </p:sp>
      <p:sp>
        <p:nvSpPr>
          <p:cNvPr id="4" name="Title 3"/>
          <p:cNvSpPr>
            <a:spLocks noGrp="1"/>
          </p:cNvSpPr>
          <p:nvPr>
            <p:ph type="title"/>
          </p:nvPr>
        </p:nvSpPr>
        <p:spPr/>
        <p:txBody>
          <a:bodyPr/>
          <a:lstStyle/>
          <a:p>
            <a:r>
              <a:rPr lang="en-US" dirty="0" smtClean="0"/>
              <a:t>Syncplicity </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10" name="Picture 9"/>
          <p:cNvPicPr>
            <a:picLocks noChangeAspect="1"/>
          </p:cNvPicPr>
          <p:nvPr/>
        </p:nvPicPr>
        <p:blipFill>
          <a:blip r:embed="rId2"/>
          <a:stretch>
            <a:fillRect/>
          </a:stretch>
        </p:blipFill>
        <p:spPr>
          <a:xfrm>
            <a:off x="628649" y="3984702"/>
            <a:ext cx="7690829" cy="2442316"/>
          </a:xfrm>
          <a:prstGeom prst="rect">
            <a:avLst/>
          </a:prstGeom>
        </p:spPr>
      </p:pic>
    </p:spTree>
    <p:extLst>
      <p:ext uri="{BB962C8B-B14F-4D97-AF65-F5344CB8AC3E}">
        <p14:creationId xmlns:p14="http://schemas.microsoft.com/office/powerpoint/2010/main" val="2278104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McKinney-Vento Important Dates for 2019-2020</a:t>
            </a:r>
            <a:endParaRPr lang="en-US" dirty="0"/>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32332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9894569"/>
              </p:ext>
            </p:extLst>
          </p:nvPr>
        </p:nvGraphicFramePr>
        <p:xfrm>
          <a:off x="584886" y="1639334"/>
          <a:ext cx="7641539" cy="4151867"/>
        </p:xfrm>
        <a:graphic>
          <a:graphicData uri="http://schemas.openxmlformats.org/drawingml/2006/table">
            <a:tbl>
              <a:tblPr firstRow="1" firstCol="1" bandRow="1">
                <a:tableStyleId>{5C22544A-7EE6-4342-B048-85BDC9FD1C3A}</a:tableStyleId>
              </a:tblPr>
              <a:tblGrid>
                <a:gridCol w="1191708"/>
                <a:gridCol w="4481354"/>
                <a:gridCol w="1968477"/>
              </a:tblGrid>
              <a:tr h="301875">
                <a:tc>
                  <a:txBody>
                    <a:bodyPr/>
                    <a:lstStyle/>
                    <a:p>
                      <a:pPr marL="0" marR="0">
                        <a:lnSpc>
                          <a:spcPct val="107000"/>
                        </a:lnSpc>
                        <a:spcBef>
                          <a:spcPts val="0"/>
                        </a:spcBef>
                        <a:spcAft>
                          <a:spcPts val="0"/>
                        </a:spcAft>
                      </a:pPr>
                      <a:r>
                        <a:rPr lang="en-US" sz="1200" dirty="0">
                          <a:effectLst/>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AGENDA 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Presenter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249">
                <a:tc>
                  <a:txBody>
                    <a:bodyPr/>
                    <a:lstStyle/>
                    <a:p>
                      <a:pPr marL="0" marR="0">
                        <a:lnSpc>
                          <a:spcPct val="150000"/>
                        </a:lnSpc>
                        <a:spcBef>
                          <a:spcPts val="0"/>
                        </a:spcBef>
                        <a:spcAft>
                          <a:spcPts val="0"/>
                        </a:spcAft>
                      </a:pPr>
                      <a:r>
                        <a:rPr lang="en-US" sz="1400">
                          <a:effectLst/>
                        </a:rPr>
                        <a:t>9-9:30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Welcome and Introductions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Kerry Wrenick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249">
                <a:tc>
                  <a:txBody>
                    <a:bodyPr/>
                    <a:lstStyle/>
                    <a:p>
                      <a:pPr marL="0" marR="0">
                        <a:lnSpc>
                          <a:spcPct val="150000"/>
                        </a:lnSpc>
                        <a:spcBef>
                          <a:spcPts val="0"/>
                        </a:spcBef>
                        <a:spcAft>
                          <a:spcPts val="0"/>
                        </a:spcAft>
                      </a:pPr>
                      <a:r>
                        <a:rPr lang="en-US" sz="1400">
                          <a:effectLst/>
                        </a:rPr>
                        <a:t>9:30-10:30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MKV Grant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Kerry Wrenick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249">
                <a:tc>
                  <a:txBody>
                    <a:bodyPr/>
                    <a:lstStyle/>
                    <a:p>
                      <a:pPr marL="0" marR="0">
                        <a:lnSpc>
                          <a:spcPct val="150000"/>
                        </a:lnSpc>
                        <a:spcBef>
                          <a:spcPts val="0"/>
                        </a:spcBef>
                        <a:spcAft>
                          <a:spcPts val="0"/>
                        </a:spcAft>
                      </a:pPr>
                      <a:r>
                        <a:rPr lang="en-US" sz="1400">
                          <a:effectLst/>
                        </a:rPr>
                        <a:t>10:30-11:15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MKV Grant Fiscal Requirements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CDE Grants Fiscal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249">
                <a:tc>
                  <a:txBody>
                    <a:bodyPr/>
                    <a:lstStyle/>
                    <a:p>
                      <a:pPr marL="0" marR="0">
                        <a:lnSpc>
                          <a:spcPct val="150000"/>
                        </a:lnSpc>
                        <a:spcBef>
                          <a:spcPts val="0"/>
                        </a:spcBef>
                        <a:spcAft>
                          <a:spcPts val="0"/>
                        </a:spcAft>
                      </a:pPr>
                      <a:r>
                        <a:rPr lang="en-US" sz="1400">
                          <a:effectLst/>
                        </a:rPr>
                        <a:t>11:15-12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MKV VISTA and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Ann Marie Tunney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249">
                <a:tc>
                  <a:txBody>
                    <a:bodyPr/>
                    <a:lstStyle/>
                    <a:p>
                      <a:pPr marL="0" marR="0">
                        <a:lnSpc>
                          <a:spcPct val="150000"/>
                        </a:lnSpc>
                        <a:spcBef>
                          <a:spcPts val="0"/>
                        </a:spcBef>
                        <a:spcAft>
                          <a:spcPts val="0"/>
                        </a:spcAft>
                      </a:pPr>
                      <a:r>
                        <a:rPr lang="en-US" sz="1400">
                          <a:effectLst/>
                        </a:rPr>
                        <a:t>12-12:30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Lunch/Break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On your 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249">
                <a:tc>
                  <a:txBody>
                    <a:bodyPr/>
                    <a:lstStyle/>
                    <a:p>
                      <a:pPr marL="0" marR="0">
                        <a:lnSpc>
                          <a:spcPct val="150000"/>
                        </a:lnSpc>
                        <a:spcBef>
                          <a:spcPts val="0"/>
                        </a:spcBef>
                        <a:spcAft>
                          <a:spcPts val="0"/>
                        </a:spcAft>
                      </a:pPr>
                      <a:r>
                        <a:rPr lang="en-US" sz="1400">
                          <a:effectLst/>
                        </a:rPr>
                        <a:t>12:30-1:30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Subpopulations- Group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Kerry Wrenick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249">
                <a:tc>
                  <a:txBody>
                    <a:bodyPr/>
                    <a:lstStyle/>
                    <a:p>
                      <a:pPr marL="0" marR="0">
                        <a:lnSpc>
                          <a:spcPct val="150000"/>
                        </a:lnSpc>
                        <a:spcBef>
                          <a:spcPts val="0"/>
                        </a:spcBef>
                        <a:spcAft>
                          <a:spcPts val="0"/>
                        </a:spcAft>
                      </a:pPr>
                      <a:r>
                        <a:rPr lang="en-US" sz="1400">
                          <a:effectLst/>
                        </a:rPr>
                        <a:t>1:30-2:30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Important information relevant to MKV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rPr>
                        <a:t>Kerry </a:t>
                      </a:r>
                      <a:r>
                        <a:rPr lang="en-US" sz="1400" dirty="0" err="1">
                          <a:effectLst/>
                        </a:rPr>
                        <a:t>Wrenick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1249">
                <a:tc>
                  <a:txBody>
                    <a:bodyPr/>
                    <a:lstStyle/>
                    <a:p>
                      <a:pPr marL="0" marR="0">
                        <a:lnSpc>
                          <a:spcPct val="150000"/>
                        </a:lnSpc>
                        <a:spcBef>
                          <a:spcPts val="0"/>
                        </a:spcBef>
                        <a:spcAft>
                          <a:spcPts val="0"/>
                        </a:spcAft>
                      </a:pPr>
                      <a:r>
                        <a:rPr lang="en-US" sz="1400">
                          <a:effectLst/>
                        </a:rPr>
                        <a:t>2:30-3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a:effectLst/>
                        </a:rPr>
                        <a:t>Wrap-up and Announcements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US" sz="1400" dirty="0">
                          <a:effectLst/>
                        </a:rPr>
                        <a:t>Kerry </a:t>
                      </a:r>
                      <a:r>
                        <a:rPr lang="en-US" sz="1400" dirty="0" err="1">
                          <a:effectLst/>
                        </a:rPr>
                        <a:t>Wrenick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1463040"/>
            <a:ext cx="8108950" cy="4583799"/>
          </a:xfrm>
        </p:spPr>
        <p:txBody>
          <a:bodyPr>
            <a:normAutofit/>
          </a:bodyPr>
          <a:lstStyle/>
          <a:p>
            <a:r>
              <a:rPr lang="en-US" dirty="0" smtClean="0"/>
              <a:t>January 2020</a:t>
            </a:r>
          </a:p>
          <a:p>
            <a:pPr lvl="1"/>
            <a:r>
              <a:rPr lang="en-US" dirty="0" smtClean="0"/>
              <a:t>1/10/2020 – Interim financial report (IFR) due to CDE </a:t>
            </a:r>
          </a:p>
          <a:p>
            <a:pPr lvl="2"/>
            <a:r>
              <a:rPr lang="en-US" dirty="0" smtClean="0"/>
              <a:t>Show expenditures to date for the 2019-20 award</a:t>
            </a:r>
          </a:p>
          <a:p>
            <a:r>
              <a:rPr lang="en-US" dirty="0" smtClean="0"/>
              <a:t>June 2020</a:t>
            </a:r>
          </a:p>
          <a:p>
            <a:pPr lvl="1"/>
            <a:r>
              <a:rPr lang="en-US" dirty="0" smtClean="0"/>
              <a:t>6/30/2020 – Final expenditure deadline for 2019-20 award</a:t>
            </a:r>
          </a:p>
          <a:p>
            <a:pPr lvl="2"/>
            <a:r>
              <a:rPr lang="en-US" dirty="0" smtClean="0"/>
              <a:t>Permitted up to 15% carryover until 9/30/2020</a:t>
            </a:r>
          </a:p>
          <a:p>
            <a:r>
              <a:rPr lang="en-US" dirty="0" smtClean="0"/>
              <a:t>September 2020</a:t>
            </a:r>
          </a:p>
          <a:p>
            <a:pPr lvl="1"/>
            <a:r>
              <a:rPr lang="en-US" dirty="0" smtClean="0"/>
              <a:t>9/30/2020 – Annual financial report (AFR) due to the Office of Grants Fiscal  </a:t>
            </a:r>
          </a:p>
          <a:p>
            <a:pPr lvl="2"/>
            <a:r>
              <a:rPr lang="en-US" dirty="0" smtClean="0"/>
              <a:t>Must be a complete account of the 2019-20 grant</a:t>
            </a:r>
          </a:p>
          <a:p>
            <a:pPr lvl="2"/>
            <a:r>
              <a:rPr lang="en-US" dirty="0" smtClean="0"/>
              <a:t>The AFR can be found in your approved budget template</a:t>
            </a:r>
            <a:endParaRPr lang="en-US" dirty="0"/>
          </a:p>
        </p:txBody>
      </p:sp>
      <p:sp>
        <p:nvSpPr>
          <p:cNvPr id="4" name="Title 3"/>
          <p:cNvSpPr>
            <a:spLocks noGrp="1"/>
          </p:cNvSpPr>
          <p:nvPr>
            <p:ph type="title"/>
          </p:nvPr>
        </p:nvSpPr>
        <p:spPr/>
        <p:txBody>
          <a:bodyPr/>
          <a:lstStyle/>
          <a:p>
            <a:r>
              <a:rPr lang="en-US" dirty="0" smtClean="0"/>
              <a:t>Important Fiscal Reporting Dates for McKinney Vento </a:t>
            </a:r>
            <a:endParaRPr lang="en-US" dirty="0"/>
          </a:p>
        </p:txBody>
      </p:sp>
      <p:sp>
        <p:nvSpPr>
          <p:cNvPr id="5" name="Slide Number Placeholder 4"/>
          <p:cNvSpPr>
            <a:spLocks noGrp="1"/>
          </p:cNvSpPr>
          <p:nvPr>
            <p:ph type="sldNum" sz="quarter" idx="12"/>
          </p:nvPr>
        </p:nvSpPr>
        <p:spPr>
          <a:xfrm>
            <a:off x="-1414906" y="4212572"/>
            <a:ext cx="47570" cy="45719"/>
          </a:xfrm>
        </p:spPr>
        <p:txBody>
          <a:bodyPr/>
          <a:lstStyle/>
          <a:p>
            <a:fld id="{C479D5F6-EDCB-402A-AC08-4943A1820E8F}" type="slidenum">
              <a:rPr lang="en-US" smtClean="0"/>
              <a:pPr/>
              <a:t>20</a:t>
            </a:fld>
            <a:endParaRPr lang="en-US" dirty="0"/>
          </a:p>
        </p:txBody>
      </p:sp>
      <p:sp>
        <p:nvSpPr>
          <p:cNvPr id="6" name="Content Placeholder 3"/>
          <p:cNvSpPr txBox="1">
            <a:spLocks/>
          </p:cNvSpPr>
          <p:nvPr/>
        </p:nvSpPr>
        <p:spPr>
          <a:xfrm>
            <a:off x="4768911" y="1463040"/>
            <a:ext cx="401108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pic>
        <p:nvPicPr>
          <p:cNvPr id="1032" name="Picture 8" descr="https://tse4.mm.bing.net/th?id=OIP.DB7XFBbS38NkC6wrOW5OxwAAAA&amp;pid=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768" y="1285207"/>
            <a:ext cx="1671232" cy="155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029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200665" y="1467715"/>
            <a:ext cx="3486861" cy="4583799"/>
          </a:xfrm>
        </p:spPr>
        <p:txBody>
          <a:bodyPr>
            <a:normAutofit/>
          </a:bodyPr>
          <a:lstStyle/>
          <a:p>
            <a:pPr marL="0" indent="0">
              <a:buNone/>
            </a:pPr>
            <a:r>
              <a:rPr lang="en-US" sz="1800" dirty="0">
                <a:solidFill>
                  <a:schemeClr val="bg1">
                    <a:lumMod val="50000"/>
                  </a:schemeClr>
                </a:solidFill>
              </a:rPr>
              <a:t>Formsite </a:t>
            </a:r>
            <a:r>
              <a:rPr lang="en-US" sz="1800" dirty="0" smtClean="0">
                <a:solidFill>
                  <a:schemeClr val="bg1">
                    <a:lumMod val="50000"/>
                  </a:schemeClr>
                </a:solidFill>
              </a:rPr>
              <a:t>Questions or Assistance</a:t>
            </a:r>
            <a:endParaRPr lang="en-US" sz="1800" dirty="0">
              <a:solidFill>
                <a:schemeClr val="bg1">
                  <a:lumMod val="50000"/>
                </a:schemeClr>
              </a:solidFill>
            </a:endParaRPr>
          </a:p>
          <a:p>
            <a:pPr marL="0" indent="0">
              <a:buNone/>
            </a:pPr>
            <a:r>
              <a:rPr lang="en-US" sz="1600" dirty="0"/>
              <a:t>Brittany Shores, 303.866.6911</a:t>
            </a:r>
          </a:p>
          <a:p>
            <a:pPr marL="0" indent="0">
              <a:buNone/>
            </a:pPr>
            <a:r>
              <a:rPr lang="en-US" sz="1600" dirty="0">
                <a:hlinkClick r:id="rId2"/>
              </a:rPr>
              <a:t>Shores_b@cde.state.co.us</a:t>
            </a:r>
            <a:endParaRPr lang="en-US" sz="1600" dirty="0"/>
          </a:p>
          <a:p>
            <a:pPr marL="0" indent="0">
              <a:buNone/>
            </a:pPr>
            <a:r>
              <a:rPr lang="en-US" sz="1600" dirty="0"/>
              <a:t>Jennifer Austin, 303.866.6689</a:t>
            </a:r>
          </a:p>
          <a:p>
            <a:pPr marL="0" indent="0">
              <a:buNone/>
            </a:pPr>
            <a:r>
              <a:rPr lang="en-US" sz="1600" dirty="0">
                <a:hlinkClick r:id="rId3"/>
              </a:rPr>
              <a:t>Austin_j@cde.state.co.us</a:t>
            </a:r>
            <a:r>
              <a:rPr lang="en-US" sz="1600" dirty="0"/>
              <a:t> </a:t>
            </a:r>
          </a:p>
          <a:p>
            <a:pPr marL="0" indent="0">
              <a:buNone/>
            </a:pPr>
            <a:endParaRPr lang="en-US" sz="2800" dirty="0" smtClean="0"/>
          </a:p>
          <a:p>
            <a:pPr marL="0" indent="0">
              <a:buNone/>
            </a:pPr>
            <a:endParaRPr lang="en-US" sz="2800" dirty="0" smtClean="0"/>
          </a:p>
          <a:p>
            <a:pPr marL="0" indent="0">
              <a:buNone/>
            </a:pPr>
            <a:r>
              <a:rPr lang="en-US" sz="1800" dirty="0" smtClean="0">
                <a:solidFill>
                  <a:schemeClr val="bg1">
                    <a:lumMod val="50000"/>
                  </a:schemeClr>
                </a:solidFill>
              </a:rPr>
              <a:t>Payment Assistance</a:t>
            </a:r>
            <a:endParaRPr lang="en-US" sz="1800" dirty="0">
              <a:solidFill>
                <a:schemeClr val="bg1">
                  <a:lumMod val="50000"/>
                </a:schemeClr>
              </a:solidFill>
            </a:endParaRPr>
          </a:p>
          <a:p>
            <a:pPr marL="0" indent="0">
              <a:buNone/>
            </a:pPr>
            <a:r>
              <a:rPr lang="en-US" sz="1600" dirty="0" smtClean="0"/>
              <a:t>Joe </a:t>
            </a:r>
            <a:r>
              <a:rPr lang="en-US" sz="1600" dirty="0"/>
              <a:t>Shields, 303.866.6034</a:t>
            </a:r>
          </a:p>
          <a:p>
            <a:pPr marL="0" indent="0">
              <a:buNone/>
            </a:pPr>
            <a:r>
              <a:rPr lang="en-US" sz="1600" dirty="0">
                <a:hlinkClick r:id="rId4"/>
              </a:rPr>
              <a:t>Shields_j@cde.state.co.us</a:t>
            </a:r>
            <a:endParaRPr lang="en-US" sz="1600" dirty="0"/>
          </a:p>
          <a:p>
            <a:pPr marL="0" indent="0">
              <a:buNone/>
            </a:pPr>
            <a:endParaRPr lang="en-US" dirty="0"/>
          </a:p>
        </p:txBody>
      </p:sp>
      <p:sp>
        <p:nvSpPr>
          <p:cNvPr id="4" name="Title 3"/>
          <p:cNvSpPr>
            <a:spLocks noGrp="1"/>
          </p:cNvSpPr>
          <p:nvPr>
            <p:ph type="title"/>
          </p:nvPr>
        </p:nvSpPr>
        <p:spPr/>
        <p:txBody>
          <a:bodyPr/>
          <a:lstStyle/>
          <a:p>
            <a:r>
              <a:rPr lang="en-US" dirty="0" smtClean="0"/>
              <a:t>Contacts</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21</a:t>
            </a:fld>
            <a:endParaRPr lang="en-US" dirty="0"/>
          </a:p>
        </p:txBody>
      </p:sp>
      <p:sp>
        <p:nvSpPr>
          <p:cNvPr id="6" name="Content Placeholder 3"/>
          <p:cNvSpPr txBox="1">
            <a:spLocks/>
          </p:cNvSpPr>
          <p:nvPr/>
        </p:nvSpPr>
        <p:spPr>
          <a:xfrm>
            <a:off x="4768911" y="1463040"/>
            <a:ext cx="401108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3" name="Rectangle 2"/>
          <p:cNvSpPr/>
          <p:nvPr/>
        </p:nvSpPr>
        <p:spPr>
          <a:xfrm>
            <a:off x="4931680" y="1463040"/>
            <a:ext cx="3172414" cy="1700045"/>
          </a:xfrm>
          <a:prstGeom prst="rect">
            <a:avLst/>
          </a:prstGeom>
        </p:spPr>
        <p:txBody>
          <a:bodyPr wrap="square">
            <a:spAutoFit/>
          </a:bodyPr>
          <a:lstStyle/>
          <a:p>
            <a:r>
              <a:rPr lang="en-US" dirty="0" smtClean="0">
                <a:solidFill>
                  <a:schemeClr val="bg1">
                    <a:lumMod val="50000"/>
                  </a:schemeClr>
                </a:solidFill>
              </a:rPr>
              <a:t>Fiscal Grant Assistance</a:t>
            </a:r>
          </a:p>
          <a:p>
            <a:endParaRPr lang="en-US" dirty="0">
              <a:solidFill>
                <a:schemeClr val="bg1">
                  <a:lumMod val="50000"/>
                </a:schemeClr>
              </a:solidFill>
            </a:endParaRPr>
          </a:p>
          <a:p>
            <a:r>
              <a:rPr lang="en-US" sz="1600" dirty="0" smtClean="0"/>
              <a:t>Marti Rodriguez 303-866-6769</a:t>
            </a:r>
            <a:endParaRPr lang="en-US" sz="1600" dirty="0"/>
          </a:p>
          <a:p>
            <a:r>
              <a:rPr lang="en-US" sz="1600" u="sng" dirty="0" smtClean="0">
                <a:solidFill>
                  <a:srgbClr val="0070C0"/>
                </a:solidFill>
              </a:rPr>
              <a:t>Rodriguez_m@cde.state.co.us</a:t>
            </a:r>
            <a:endParaRPr lang="en-US" sz="1600" u="sng" dirty="0">
              <a:solidFill>
                <a:srgbClr val="0070C0"/>
              </a:solidFill>
            </a:endParaRPr>
          </a:p>
          <a:p>
            <a:endParaRPr lang="en-US" sz="1600" dirty="0"/>
          </a:p>
          <a:p>
            <a:endParaRPr lang="en-US" dirty="0">
              <a:solidFill>
                <a:schemeClr val="bg1">
                  <a:lumMod val="50000"/>
                </a:schemeClr>
              </a:solidFill>
            </a:endParaRPr>
          </a:p>
        </p:txBody>
      </p:sp>
    </p:spTree>
    <p:extLst>
      <p:ext uri="{BB962C8B-B14F-4D97-AF65-F5344CB8AC3E}">
        <p14:creationId xmlns:p14="http://schemas.microsoft.com/office/powerpoint/2010/main" val="381051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Ann Marie!</a:t>
            </a:r>
            <a:endParaRPr lang="en-US" dirty="0"/>
          </a:p>
        </p:txBody>
      </p:sp>
      <p:sp>
        <p:nvSpPr>
          <p:cNvPr id="3" name="Content Placeholder 2"/>
          <p:cNvSpPr>
            <a:spLocks noGrp="1"/>
          </p:cNvSpPr>
          <p:nvPr>
            <p:ph idx="1"/>
          </p:nvPr>
        </p:nvSpPr>
        <p:spPr/>
        <p:txBody>
          <a:bodyPr/>
          <a:lstStyle/>
          <a:p>
            <a:r>
              <a:rPr lang="en-US" dirty="0" smtClean="0"/>
              <a:t>Background and experience</a:t>
            </a:r>
          </a:p>
          <a:p>
            <a:r>
              <a:rPr lang="en-US" dirty="0" smtClean="0"/>
              <a:t>Role and Responsibilities</a:t>
            </a:r>
          </a:p>
          <a:p>
            <a:pPr lvl="1"/>
            <a:r>
              <a:rPr lang="en-US" dirty="0" smtClean="0"/>
              <a:t>Objective 1: Provide state-level administrative support within Homeless and Foster Care Education</a:t>
            </a:r>
          </a:p>
          <a:p>
            <a:pPr lvl="1"/>
            <a:r>
              <a:rPr lang="en-US" dirty="0" smtClean="0"/>
              <a:t>Objective 2: Create Resource Guides reflective of resources available within communities to be accessed by students and families</a:t>
            </a:r>
          </a:p>
          <a:p>
            <a:pPr lvl="2"/>
            <a:r>
              <a:rPr lang="en-US" dirty="0" smtClean="0"/>
              <a:t>Discussion</a:t>
            </a:r>
          </a:p>
          <a:p>
            <a:pPr lvl="1"/>
            <a:r>
              <a:rPr lang="en-US" dirty="0" smtClean="0"/>
              <a:t>Objective 3: Create and maintain resources, materials for distribution, and presentations</a:t>
            </a:r>
          </a:p>
          <a:p>
            <a:pPr lvl="2"/>
            <a:r>
              <a:rPr lang="en-US" dirty="0" smtClean="0"/>
              <a:t>Discussion</a:t>
            </a:r>
          </a:p>
          <a:p>
            <a:r>
              <a:rPr lang="en-US" dirty="0" smtClean="0"/>
              <a:t>What additional support can she provide to you?</a:t>
            </a:r>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911706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8155" y="1463675"/>
            <a:ext cx="6987690" cy="4640263"/>
          </a:xfrm>
        </p:spPr>
      </p:pic>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886936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Subpopulations</a:t>
            </a:r>
            <a:endParaRPr lang="en-US" dirty="0"/>
          </a:p>
        </p:txBody>
      </p:sp>
      <p:sp>
        <p:nvSpPr>
          <p:cNvPr id="3" name="Content Placeholder 2"/>
          <p:cNvSpPr>
            <a:spLocks noGrp="1"/>
          </p:cNvSpPr>
          <p:nvPr>
            <p:ph idx="1"/>
          </p:nvPr>
        </p:nvSpPr>
        <p:spPr/>
        <p:txBody>
          <a:bodyPr/>
          <a:lstStyle/>
          <a:p>
            <a:pPr marL="0" indent="0">
              <a:buNone/>
            </a:pPr>
            <a:r>
              <a:rPr lang="en-US" dirty="0"/>
              <a:t>Subgroups of Enrolled Homeless Students </a:t>
            </a:r>
            <a:r>
              <a:rPr lang="en-US" dirty="0" err="1"/>
              <a:t>EDFacts</a:t>
            </a:r>
            <a:r>
              <a:rPr lang="en-US" dirty="0"/>
              <a:t> data includes information on </a:t>
            </a:r>
            <a:r>
              <a:rPr lang="en-US" dirty="0" smtClean="0"/>
              <a:t>four subgroups </a:t>
            </a:r>
            <a:r>
              <a:rPr lang="en-US" dirty="0"/>
              <a:t>of homeless students: </a:t>
            </a:r>
            <a:endParaRPr lang="en-US" dirty="0" smtClean="0"/>
          </a:p>
          <a:p>
            <a:pPr marL="0" indent="0">
              <a:buNone/>
            </a:pPr>
            <a:r>
              <a:rPr lang="en-US" dirty="0" smtClean="0"/>
              <a:t>• </a:t>
            </a:r>
            <a:r>
              <a:rPr lang="en-US" dirty="0"/>
              <a:t>students with disabilities as defined by the Individuals with Disabilities Education Act (IDEA, 2004), </a:t>
            </a:r>
            <a:endParaRPr lang="en-US" dirty="0" smtClean="0"/>
          </a:p>
          <a:p>
            <a:pPr marL="0" indent="0">
              <a:buNone/>
            </a:pPr>
            <a:r>
              <a:rPr lang="en-US" dirty="0" smtClean="0"/>
              <a:t>• </a:t>
            </a:r>
            <a:r>
              <a:rPr lang="en-US" dirty="0"/>
              <a:t>students who are migratory, </a:t>
            </a:r>
            <a:endParaRPr lang="en-US" dirty="0" smtClean="0"/>
          </a:p>
          <a:p>
            <a:pPr marL="0" indent="0">
              <a:buNone/>
            </a:pPr>
            <a:r>
              <a:rPr lang="en-US" dirty="0" smtClean="0"/>
              <a:t>• </a:t>
            </a:r>
            <a:r>
              <a:rPr lang="en-US" dirty="0"/>
              <a:t>students who are English Learners (previously referred to as students with limited English proficiency), </a:t>
            </a:r>
            <a:r>
              <a:rPr lang="en-US" dirty="0" smtClean="0"/>
              <a:t>and </a:t>
            </a:r>
          </a:p>
          <a:p>
            <a:pPr marL="0" indent="0">
              <a:buNone/>
            </a:pPr>
            <a:r>
              <a:rPr lang="en-US" dirty="0" smtClean="0"/>
              <a:t>• </a:t>
            </a:r>
            <a:r>
              <a:rPr lang="en-US" dirty="0"/>
              <a:t>students who are unaccompanied </a:t>
            </a:r>
            <a:r>
              <a:rPr lang="en-US" dirty="0" smtClean="0"/>
              <a:t>youth</a:t>
            </a:r>
            <a:endParaRPr lang="en-US" dirty="0"/>
          </a:p>
          <a:p>
            <a:pPr marL="0" indent="0">
              <a:buNone/>
            </a:pPr>
            <a:endParaRPr lang="en-US" dirty="0" smtClean="0"/>
          </a:p>
          <a:p>
            <a:pPr marL="0" indent="0">
              <a:buNone/>
            </a:pPr>
            <a:r>
              <a:rPr lang="en-US" dirty="0" smtClean="0"/>
              <a:t>** Birth-5 (not K)</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69318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with disabilities</a:t>
            </a:r>
            <a:endParaRPr lang="en-US" dirty="0"/>
          </a:p>
        </p:txBody>
      </p:sp>
      <p:pic>
        <p:nvPicPr>
          <p:cNvPr id="5" name="Content Placeholder 4"/>
          <p:cNvPicPr>
            <a:picLocks noGrp="1" noChangeAspect="1"/>
          </p:cNvPicPr>
          <p:nvPr>
            <p:ph idx="1"/>
          </p:nvPr>
        </p:nvPicPr>
        <p:blipFill>
          <a:blip r:embed="rId2"/>
          <a:stretch>
            <a:fillRect/>
          </a:stretch>
        </p:blipFill>
        <p:spPr>
          <a:xfrm>
            <a:off x="1452562" y="1902619"/>
            <a:ext cx="6238875" cy="3762375"/>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166866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Students who are migratory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924267482"/>
              </p:ext>
            </p:extLst>
          </p:nvPr>
        </p:nvGraphicFramePr>
        <p:xfrm>
          <a:off x="628650" y="1463675"/>
          <a:ext cx="7886700" cy="46402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6448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who are English Learners</a:t>
            </a:r>
            <a:endParaRPr lang="en-US" dirty="0"/>
          </a:p>
        </p:txBody>
      </p:sp>
      <p:pic>
        <p:nvPicPr>
          <p:cNvPr id="5" name="Content Placeholder 4"/>
          <p:cNvPicPr>
            <a:picLocks noGrp="1" noChangeAspect="1"/>
          </p:cNvPicPr>
          <p:nvPr>
            <p:ph idx="1"/>
          </p:nvPr>
        </p:nvPicPr>
        <p:blipFill>
          <a:blip r:embed="rId2"/>
          <a:stretch>
            <a:fillRect/>
          </a:stretch>
        </p:blipFill>
        <p:spPr>
          <a:xfrm>
            <a:off x="1509712" y="1969294"/>
            <a:ext cx="6124575" cy="3629025"/>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916344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Students who are unaccompanied</a:t>
            </a:r>
            <a:endParaRPr lang="en-US" dirty="0"/>
          </a:p>
        </p:txBody>
      </p:sp>
      <p:pic>
        <p:nvPicPr>
          <p:cNvPr id="7" name="Content Placeholder 6"/>
          <p:cNvPicPr>
            <a:picLocks noGrp="1" noChangeAspect="1"/>
          </p:cNvPicPr>
          <p:nvPr>
            <p:ph idx="1"/>
          </p:nvPr>
        </p:nvPicPr>
        <p:blipFill>
          <a:blip r:embed="rId2"/>
          <a:stretch>
            <a:fillRect/>
          </a:stretch>
        </p:blipFill>
        <p:spPr>
          <a:xfrm>
            <a:off x="1414462" y="1940719"/>
            <a:ext cx="6315075" cy="3686175"/>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672798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Birth-5 (not K)</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13062733"/>
              </p:ext>
            </p:extLst>
          </p:nvPr>
        </p:nvGraphicFramePr>
        <p:xfrm>
          <a:off x="628650" y="1463675"/>
          <a:ext cx="7886700" cy="46402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72962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565672"/>
            <a:ext cx="7886700" cy="4436268"/>
          </a:xfrm>
        </p:spPr>
      </p:pic>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41994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Subpopulations- Group Work</a:t>
            </a:r>
            <a:endParaRPr lang="en-US" dirty="0"/>
          </a:p>
        </p:txBody>
      </p:sp>
      <p:sp>
        <p:nvSpPr>
          <p:cNvPr id="3" name="Content Placeholder 2"/>
          <p:cNvSpPr>
            <a:spLocks noGrp="1"/>
          </p:cNvSpPr>
          <p:nvPr>
            <p:ph idx="1"/>
          </p:nvPr>
        </p:nvSpPr>
        <p:spPr/>
        <p:txBody>
          <a:bodyPr/>
          <a:lstStyle/>
          <a:p>
            <a:pPr marL="0" indent="0">
              <a:buNone/>
            </a:pPr>
            <a:r>
              <a:rPr lang="en-US" dirty="0" smtClean="0"/>
              <a:t>Subgroups: </a:t>
            </a:r>
          </a:p>
          <a:p>
            <a:pPr lvl="1">
              <a:buFont typeface="Wingdings" panose="05000000000000000000" pitchFamily="2" charset="2"/>
              <a:buChar char="§"/>
            </a:pPr>
            <a:r>
              <a:rPr lang="en-US" dirty="0" smtClean="0"/>
              <a:t>Students with disabilities</a:t>
            </a:r>
          </a:p>
          <a:p>
            <a:pPr lvl="1">
              <a:buFont typeface="Wingdings" panose="05000000000000000000" pitchFamily="2" charset="2"/>
              <a:buChar char="§"/>
            </a:pPr>
            <a:r>
              <a:rPr lang="en-US" dirty="0" smtClean="0"/>
              <a:t>Migrant/ELL</a:t>
            </a:r>
          </a:p>
          <a:p>
            <a:pPr lvl="1">
              <a:buFont typeface="Wingdings" panose="05000000000000000000" pitchFamily="2" charset="2"/>
              <a:buChar char="§"/>
            </a:pPr>
            <a:r>
              <a:rPr lang="en-US" dirty="0" smtClean="0"/>
              <a:t>Unaccompanied</a:t>
            </a:r>
          </a:p>
          <a:p>
            <a:pPr lvl="1">
              <a:buFont typeface="Wingdings" panose="05000000000000000000" pitchFamily="2" charset="2"/>
              <a:buChar char="§"/>
            </a:pPr>
            <a:r>
              <a:rPr lang="en-US" dirty="0" smtClean="0"/>
              <a:t>Birth-5 (not K)</a:t>
            </a:r>
          </a:p>
          <a:p>
            <a:endParaRPr lang="en-US" dirty="0"/>
          </a:p>
          <a:p>
            <a:pPr marL="457200" indent="-457200">
              <a:buFont typeface="+mj-lt"/>
              <a:buAutoNum type="arabicPeriod"/>
            </a:pPr>
            <a:r>
              <a:rPr lang="en-US" dirty="0" smtClean="0"/>
              <a:t>What is working in your district?</a:t>
            </a:r>
          </a:p>
          <a:p>
            <a:pPr marL="457200" indent="-457200">
              <a:buFont typeface="+mj-lt"/>
              <a:buAutoNum type="arabicPeriod"/>
            </a:pPr>
            <a:r>
              <a:rPr lang="en-US" dirty="0" smtClean="0"/>
              <a:t>What challenges/barriers exist?</a:t>
            </a:r>
          </a:p>
          <a:p>
            <a:pPr marL="457200" indent="-457200">
              <a:buFont typeface="+mj-lt"/>
              <a:buAutoNum type="arabicPeriod"/>
            </a:pPr>
            <a:r>
              <a:rPr lang="en-US" dirty="0" smtClean="0"/>
              <a:t>Name 5 strategies to increase identification.</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pic>
        <p:nvPicPr>
          <p:cNvPr id="2050" name="Picture 2" descr="Image result for team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7317" y="1954727"/>
            <a:ext cx="2600325" cy="176212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16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sz="4800" dirty="0" smtClean="0"/>
              <a:t>Important Information</a:t>
            </a:r>
            <a:endParaRPr lang="en-US" sz="48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928627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Awareness Month- September 2019</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039" y="1301684"/>
            <a:ext cx="5222541" cy="4834581"/>
          </a:xfrm>
          <a:prstGeom prst="rect">
            <a:avLst/>
          </a:prstGeom>
        </p:spPr>
      </p:pic>
      <p:sp>
        <p:nvSpPr>
          <p:cNvPr id="9" name="Content Placeholder 8"/>
          <p:cNvSpPr>
            <a:spLocks noGrp="1"/>
          </p:cNvSpPr>
          <p:nvPr>
            <p:ph idx="1"/>
          </p:nvPr>
        </p:nvSpPr>
        <p:spPr>
          <a:xfrm>
            <a:off x="628650" y="1463040"/>
            <a:ext cx="4033966" cy="2771209"/>
          </a:xfrm>
        </p:spPr>
        <p:txBody>
          <a:bodyPr/>
          <a:lstStyle/>
          <a:p>
            <a:endParaRPr lang="en-US" dirty="0"/>
          </a:p>
        </p:txBody>
      </p:sp>
    </p:spTree>
    <p:extLst>
      <p:ext uri="{BB962C8B-B14F-4D97-AF65-F5344CB8AC3E}">
        <p14:creationId xmlns:p14="http://schemas.microsoft.com/office/powerpoint/2010/main" val="38621761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Attendance and Chronic Absenteeism</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000" dirty="0">
                <a:hlinkClick r:id="rId2"/>
              </a:rPr>
              <a:t>Back to School PowerPoint</a:t>
            </a:r>
            <a:endParaRPr lang="en-US" sz="2000" dirty="0"/>
          </a:p>
          <a:p>
            <a:pPr>
              <a:buFont typeface="Wingdings" panose="05000000000000000000" pitchFamily="2" charset="2"/>
              <a:buChar char="Ø"/>
            </a:pPr>
            <a:r>
              <a:rPr lang="en-US" sz="2000" dirty="0" smtClean="0">
                <a:hlinkClick r:id="rId3"/>
              </a:rPr>
              <a:t>https</a:t>
            </a:r>
            <a:r>
              <a:rPr lang="en-US" sz="2000" dirty="0">
                <a:hlinkClick r:id="rId3"/>
              </a:rPr>
              <a:t>://www.attendanceworks.org</a:t>
            </a:r>
            <a:r>
              <a:rPr lang="en-US" sz="2000" dirty="0" smtClean="0">
                <a:hlinkClick r:id="rId3"/>
              </a:rPr>
              <a:t>/</a:t>
            </a:r>
            <a:endParaRPr lang="en-US" sz="2000" dirty="0" smtClean="0"/>
          </a:p>
          <a:p>
            <a:pPr>
              <a:buFont typeface="Wingdings" panose="05000000000000000000" pitchFamily="2" charset="2"/>
              <a:buChar char="Ø"/>
            </a:pPr>
            <a:endParaRPr lang="en-US" sz="2000" dirty="0" smtClean="0"/>
          </a:p>
          <a:p>
            <a:pPr>
              <a:buFont typeface="Wingdings" panose="05000000000000000000" pitchFamily="2" charset="2"/>
              <a:buChar char="Ø"/>
            </a:pPr>
            <a:r>
              <a:rPr lang="en-US" sz="2000" dirty="0">
                <a:hlinkClick r:id="rId4"/>
              </a:rPr>
              <a:t>https://awareness.attendanceworks.org/resources/count-us-toolkit-2019/what-are-the-key-messages</a:t>
            </a:r>
            <a:r>
              <a:rPr lang="en-US" sz="2000" dirty="0" smtClean="0">
                <a:hlinkClick r:id="rId4"/>
              </a:rPr>
              <a:t>/</a:t>
            </a:r>
            <a:endParaRPr lang="en-US" sz="2000" dirty="0" smtClean="0"/>
          </a:p>
          <a:p>
            <a:pPr>
              <a:buFont typeface="Wingdings" panose="05000000000000000000" pitchFamily="2" charset="2"/>
              <a:buChar char="Ø"/>
            </a:pPr>
            <a:endParaRPr lang="en-US" sz="2000" dirty="0" smtClean="0"/>
          </a:p>
          <a:p>
            <a:pPr>
              <a:buFont typeface="Wingdings" panose="05000000000000000000" pitchFamily="2" charset="2"/>
              <a:buChar char="Ø"/>
            </a:pPr>
            <a:r>
              <a:rPr lang="en-US" sz="2000" dirty="0">
                <a:hlinkClick r:id="rId5"/>
              </a:rPr>
              <a:t>https://</a:t>
            </a:r>
            <a:r>
              <a:rPr lang="en-US" sz="2000" dirty="0" smtClean="0">
                <a:hlinkClick r:id="rId5"/>
              </a:rPr>
              <a:t>www.attendanceworks.org/wp-content/uploads/2017/04/Chronic-Elementary-Absenteeism-A-Problem-Hidden-in-Plain-Sight.pdf</a:t>
            </a:r>
            <a:endParaRPr lang="en-US" sz="2000" dirty="0" smtClean="0"/>
          </a:p>
          <a:p>
            <a:pPr>
              <a:buFont typeface="Wingdings" panose="05000000000000000000" pitchFamily="2" charset="2"/>
              <a:buChar char="Ø"/>
            </a:pPr>
            <a:endParaRPr lang="en-US" sz="2000" dirty="0" smtClean="0"/>
          </a:p>
          <a:p>
            <a:pPr>
              <a:buFont typeface="Wingdings" panose="05000000000000000000" pitchFamily="2" charset="2"/>
              <a:buChar char="Ø"/>
            </a:pPr>
            <a:r>
              <a:rPr lang="en-US" sz="2000" dirty="0">
                <a:hlinkClick r:id="rId6"/>
              </a:rPr>
              <a:t>http://</a:t>
            </a:r>
            <a:r>
              <a:rPr lang="en-US" sz="2000" dirty="0" smtClean="0">
                <a:hlinkClick r:id="rId6"/>
              </a:rPr>
              <a:t>www.cde.state.co.us/dropoutprevention</a:t>
            </a:r>
            <a:endParaRPr lang="en-US" sz="2000" dirty="0" smtClean="0"/>
          </a:p>
          <a:p>
            <a:pPr marL="0" indent="0">
              <a:buNone/>
            </a:pPr>
            <a:endParaRPr lang="en-US" sz="2000" dirty="0" smtClean="0"/>
          </a:p>
          <a:p>
            <a:pPr>
              <a:buFont typeface="Wingdings" panose="05000000000000000000" pitchFamily="2" charset="2"/>
              <a:buChar char="Ø"/>
            </a:pPr>
            <a:r>
              <a:rPr lang="en-US" sz="2000" dirty="0" smtClean="0">
                <a:hlinkClick r:id="rId7"/>
              </a:rPr>
              <a:t>Education Week Article</a:t>
            </a:r>
            <a:r>
              <a:rPr lang="en-US" sz="2000" dirty="0" smtClean="0"/>
              <a:t>- Student Absenteeism</a:t>
            </a:r>
          </a:p>
          <a:p>
            <a:pPr>
              <a:buFont typeface="Wingdings" panose="05000000000000000000" pitchFamily="2" charset="2"/>
              <a:buChar char="Ø"/>
            </a:pPr>
            <a:endParaRPr lang="en-US" sz="2000" dirty="0" smtClean="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1669879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Homeless Awareness Month- November 2019</a:t>
            </a:r>
            <a:endParaRPr lang="en-US" dirty="0"/>
          </a:p>
        </p:txBody>
      </p:sp>
      <p:sp>
        <p:nvSpPr>
          <p:cNvPr id="3" name="Content Placeholder 2"/>
          <p:cNvSpPr>
            <a:spLocks noGrp="1"/>
          </p:cNvSpPr>
          <p:nvPr>
            <p:ph idx="1"/>
          </p:nvPr>
        </p:nvSpPr>
        <p:spPr>
          <a:xfrm>
            <a:off x="628650" y="1301683"/>
            <a:ext cx="7790420" cy="4926121"/>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r>
              <a:rPr lang="en-US" sz="2000" dirty="0" smtClean="0">
                <a:hlinkClick r:id="rId2"/>
              </a:rPr>
              <a:t>https</a:t>
            </a:r>
            <a:r>
              <a:rPr lang="en-US" sz="2000" dirty="0">
                <a:hlinkClick r:id="rId2"/>
              </a:rPr>
              <a:t>://www.1800runaway.org/nrpm/</a:t>
            </a:r>
            <a:endParaRPr lang="en-US" sz="2000" dirty="0"/>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sz="2000" dirty="0" smtClean="0">
              <a:hlinkClick r:id="rId2"/>
            </a:endParaRPr>
          </a:p>
          <a:p>
            <a:pPr marL="0" indent="0">
              <a:buNone/>
            </a:pPr>
            <a:endParaRPr lang="en-US" sz="2000" dirty="0">
              <a:hlinkClick r:id="rId2"/>
            </a:endParaRPr>
          </a:p>
          <a:p>
            <a:pPr marL="0" indent="0">
              <a:buNone/>
            </a:pPr>
            <a:endParaRPr lang="en-US" sz="2000" dirty="0" smtClean="0">
              <a:hlinkClick r:id="rId2"/>
            </a:endParaRPr>
          </a:p>
          <a:p>
            <a:pPr marL="0" indent="0">
              <a:buNone/>
            </a:pPr>
            <a:endParaRPr lang="en-US" sz="2000" dirty="0" smtClean="0">
              <a:hlinkClick r:id="rId2"/>
            </a:endParaRPr>
          </a:p>
          <a:p>
            <a:pPr marL="0" indent="0">
              <a:buNone/>
            </a:pPr>
            <a:endParaRPr lang="en-US" sz="2000" dirty="0">
              <a:hlinkClick r:id="rId2"/>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dirty="0"/>
          </a:p>
        </p:txBody>
      </p:sp>
      <p:pic>
        <p:nvPicPr>
          <p:cNvPr id="3074" name="Picture 2" descr="https://www.1800runaway.org/wp-content/uploads/2015/05/NRP-Month_Logo-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15" y="1588728"/>
            <a:ext cx="6259943" cy="24842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517159" y="2219793"/>
            <a:ext cx="2378161" cy="378565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A2A36"/>
                </a:solidFill>
                <a:effectLst/>
                <a:latin typeface="Open Sans"/>
              </a:rPr>
              <a:t>  </a:t>
            </a:r>
            <a:r>
              <a:rPr kumimoji="0" lang="en-US" altLang="en-US" sz="6000" b="1" i="0" u="none" strike="noStrike" cap="none" normalizeH="0" baseline="0" dirty="0" smtClean="0">
                <a:ln>
                  <a:noFill/>
                </a:ln>
                <a:solidFill>
                  <a:srgbClr val="1A2A36"/>
                </a:solidFill>
                <a:effectLst/>
                <a:latin typeface="Open Sans"/>
              </a:rPr>
              <a:t>E</a:t>
            </a:r>
            <a:r>
              <a:rPr kumimoji="0" lang="en-US" altLang="en-US" sz="1200" b="1" i="0" u="none" strike="noStrike" cap="none" normalizeH="0" baseline="0" dirty="0" smtClean="0">
                <a:ln>
                  <a:noFill/>
                </a:ln>
                <a:solidFill>
                  <a:srgbClr val="1A2A36"/>
                </a:solidFill>
                <a:effectLst/>
                <a:latin typeface="Open Sans"/>
              </a:rPr>
              <a:t>ducation Week – November 4 – 8, 2019</a:t>
            </a:r>
            <a:br>
              <a:rPr kumimoji="0" lang="en-US" altLang="en-US" sz="1200" b="1" i="0" u="none" strike="noStrike" cap="none" normalizeH="0" baseline="0" dirty="0" smtClean="0">
                <a:ln>
                  <a:noFill/>
                </a:ln>
                <a:solidFill>
                  <a:srgbClr val="1A2A36"/>
                </a:solidFill>
                <a:effectLst/>
                <a:latin typeface="Open Sans"/>
              </a:rPr>
            </a:br>
            <a:r>
              <a:rPr kumimoji="0" lang="en-US" altLang="en-US" sz="1200" b="0" i="0" u="none" strike="noStrike" cap="none" normalizeH="0" baseline="0" dirty="0" smtClean="0">
                <a:ln>
                  <a:noFill/>
                </a:ln>
                <a:solidFill>
                  <a:srgbClr val="1A2A36"/>
                </a:solidFill>
                <a:effectLst/>
                <a:latin typeface="Open Sans"/>
              </a:rPr>
              <a:t>During this week, the National Runaway </a:t>
            </a:r>
            <a:r>
              <a:rPr kumimoji="0" lang="en-US" altLang="en-US" sz="1200" b="0" i="0" u="none" strike="noStrike" cap="none" normalizeH="0" baseline="0" dirty="0" err="1" smtClean="0">
                <a:ln>
                  <a:noFill/>
                </a:ln>
                <a:solidFill>
                  <a:srgbClr val="1A2A36"/>
                </a:solidFill>
                <a:effectLst/>
                <a:latin typeface="Open Sans"/>
              </a:rPr>
              <a:t>Safeline</a:t>
            </a:r>
            <a:r>
              <a:rPr kumimoji="0" lang="en-US" altLang="en-US" sz="1200" b="0" i="0" u="none" strike="noStrike" cap="none" normalizeH="0" baseline="0" dirty="0" smtClean="0">
                <a:ln>
                  <a:noFill/>
                </a:ln>
                <a:solidFill>
                  <a:srgbClr val="1A2A36"/>
                </a:solidFill>
                <a:effectLst/>
                <a:latin typeface="Open Sans"/>
              </a:rPr>
              <a:t> will lead an</a:t>
            </a:r>
            <a:r>
              <a:rPr lang="en-US" altLang="en-US" sz="1200" dirty="0">
                <a:solidFill>
                  <a:srgbClr val="1A2A36"/>
                </a:solidFill>
                <a:latin typeface="Open Sans"/>
              </a:rPr>
              <a:t> </a:t>
            </a:r>
            <a:r>
              <a:rPr kumimoji="0" lang="en-US" altLang="en-US" sz="1200" b="0" i="0" u="none" strike="noStrike" cap="none" normalizeH="0" baseline="0" dirty="0" smtClean="0">
                <a:ln>
                  <a:noFill/>
                </a:ln>
                <a:solidFill>
                  <a:srgbClr val="1A2A36"/>
                </a:solidFill>
                <a:effectLst/>
                <a:latin typeface="Open Sans"/>
              </a:rPr>
              <a:t>educational series to inform the public about runaway and homeless youth (RHY) issues. This will include providing current statistics, exploring what RHY means and what it can look like for individuals, and discussing the challenges of navigating different systems. Connect with us on Facebook, Twitter, and Instagram ahead of time to</a:t>
            </a:r>
            <a:r>
              <a:rPr lang="en-US" altLang="en-US" sz="1200" dirty="0">
                <a:solidFill>
                  <a:srgbClr val="1A2A36"/>
                </a:solidFill>
                <a:latin typeface="Open Sans"/>
              </a:rPr>
              <a:t> </a:t>
            </a:r>
            <a:r>
              <a:rPr kumimoji="0" lang="en-US" altLang="en-US" sz="1200" b="0" i="0" u="none" strike="noStrike" cap="none" normalizeH="0" baseline="0" dirty="0" smtClean="0">
                <a:ln>
                  <a:noFill/>
                </a:ln>
                <a:solidFill>
                  <a:srgbClr val="1A2A36"/>
                </a:solidFill>
                <a:effectLst/>
                <a:latin typeface="Open Sans"/>
              </a:rPr>
              <a:t>the conversation.</a:t>
            </a:r>
            <a:r>
              <a:rPr kumimoji="0" lang="en-US" altLang="en-US" sz="600" b="0" i="0" u="none" strike="noStrike" cap="none" normalizeH="0" baseline="0" dirty="0" smtClean="0">
                <a:ln>
                  <a:noFill/>
                </a:ln>
                <a:solidFill>
                  <a:schemeClr val="tx1"/>
                </a:solidFill>
                <a:effectLst/>
              </a:rPr>
              <a:t> </a:t>
            </a:r>
            <a:endParaRPr kumimoji="0" lang="en-US" altLang="en-US" sz="1200" b="1" i="0" u="none" strike="noStrike" cap="none" normalizeH="0" baseline="0" dirty="0" smtClean="0">
              <a:ln>
                <a:noFill/>
              </a:ln>
              <a:solidFill>
                <a:srgbClr val="1A2A36"/>
              </a:solidFill>
              <a:effectLst/>
              <a:latin typeface="Open Sans"/>
            </a:endParaRPr>
          </a:p>
        </p:txBody>
      </p:sp>
      <p:pic>
        <p:nvPicPr>
          <p:cNvPr id="3076" name="Picture 4" descr="https://www.1800runaway.org/wp-content/uploads/2015/05/Icons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4205" y="1878332"/>
            <a:ext cx="952500" cy="95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58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Everyone Counts: Census 2020</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pic>
        <p:nvPicPr>
          <p:cNvPr id="7" name="Content Placeholder 6"/>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2279926"/>
            <a:ext cx="7886700" cy="2991284"/>
          </a:xfrm>
          <a:prstGeom prst="rect">
            <a:avLst/>
          </a:prstGeom>
        </p:spPr>
      </p:pic>
      <p:sp>
        <p:nvSpPr>
          <p:cNvPr id="8" name="Rectangle 7"/>
          <p:cNvSpPr/>
          <p:nvPr/>
        </p:nvSpPr>
        <p:spPr>
          <a:xfrm>
            <a:off x="498388" y="5271210"/>
            <a:ext cx="6528487" cy="369332"/>
          </a:xfrm>
          <a:prstGeom prst="rect">
            <a:avLst/>
          </a:prstGeom>
        </p:spPr>
        <p:txBody>
          <a:bodyPr wrap="square">
            <a:spAutoFit/>
          </a:bodyPr>
          <a:lstStyle/>
          <a:p>
            <a:r>
              <a:rPr lang="en-US" dirty="0">
                <a:hlinkClick r:id="rId3"/>
              </a:rPr>
              <a:t>http://www.cde.state.co.us/communications/us-census-mainpage</a:t>
            </a:r>
            <a:endParaRPr lang="en-US" dirty="0"/>
          </a:p>
        </p:txBody>
      </p:sp>
    </p:spTree>
    <p:extLst>
      <p:ext uri="{BB962C8B-B14F-4D97-AF65-F5344CB8AC3E}">
        <p14:creationId xmlns:p14="http://schemas.microsoft.com/office/powerpoint/2010/main" val="4206900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03812" y="232765"/>
            <a:ext cx="5006589" cy="6476953"/>
          </a:xfrm>
          <a:prstGeom prst="rect">
            <a:avLst/>
          </a:prstGeom>
        </p:spPr>
      </p:pic>
      <p:sp>
        <p:nvSpPr>
          <p:cNvPr id="8" name="Title 7"/>
          <p:cNvSpPr>
            <a:spLocks noGrp="1"/>
          </p:cNvSpPr>
          <p:nvPr>
            <p:ph type="ctrTitle"/>
          </p:nvPr>
        </p:nvSpPr>
        <p:spPr/>
        <p:txBody>
          <a:bodyPr/>
          <a:lstStyle/>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979524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Wrap-up and Announcements</a:t>
            </a:r>
            <a:endParaRPr lang="en-US" dirty="0"/>
          </a:p>
        </p:txBody>
      </p:sp>
      <p:sp>
        <p:nvSpPr>
          <p:cNvPr id="7" name="Content Placeholder 6"/>
          <p:cNvSpPr>
            <a:spLocks noGrp="1"/>
          </p:cNvSpPr>
          <p:nvPr>
            <p:ph idx="1"/>
          </p:nvPr>
        </p:nvSpPr>
        <p:spPr/>
        <p:txBody>
          <a:bodyPr/>
          <a:lstStyle/>
          <a:p>
            <a:r>
              <a:rPr lang="en-US" dirty="0" smtClean="0"/>
              <a:t>Job Announcement- </a:t>
            </a:r>
            <a:r>
              <a:rPr lang="en-US" dirty="0" smtClean="0">
                <a:hlinkClick r:id="rId2"/>
              </a:rPr>
              <a:t>Director of Dropout Prevention</a:t>
            </a:r>
            <a:endParaRPr lang="en-US" dirty="0" smtClean="0"/>
          </a:p>
          <a:p>
            <a:r>
              <a:rPr lang="en-US" dirty="0" smtClean="0"/>
              <a:t>November</a:t>
            </a:r>
          </a:p>
          <a:p>
            <a:pPr lvl="1"/>
            <a:r>
              <a:rPr lang="en-US" dirty="0" smtClean="0"/>
              <a:t>Colorado Report on Youth and Family Homelessness</a:t>
            </a:r>
          </a:p>
          <a:p>
            <a:pPr lvl="1"/>
            <a:r>
              <a:rPr lang="en-US" dirty="0" smtClean="0"/>
              <a:t>Call to Action</a:t>
            </a:r>
          </a:p>
          <a:p>
            <a:r>
              <a:rPr lang="en-US" dirty="0" smtClean="0"/>
              <a:t>RTD’s </a:t>
            </a:r>
            <a:r>
              <a:rPr lang="en-US" dirty="0" err="1" smtClean="0"/>
              <a:t>LiVE</a:t>
            </a:r>
            <a:r>
              <a:rPr lang="en-US" dirty="0" smtClean="0"/>
              <a:t> Program</a:t>
            </a:r>
          </a:p>
          <a:p>
            <a:r>
              <a:rPr lang="en-US" dirty="0" smtClean="0"/>
              <a:t>Professional Development</a:t>
            </a:r>
          </a:p>
          <a:p>
            <a:endParaRPr lang="en-US" dirty="0" smtClean="0"/>
          </a:p>
          <a:p>
            <a:pPr marL="457200" lvl="1"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37</a:t>
            </a:fld>
            <a:endParaRPr lang="en-US" dirty="0"/>
          </a:p>
        </p:txBody>
      </p:sp>
      <p:pic>
        <p:nvPicPr>
          <p:cNvPr id="8" name="Picture 7"/>
          <p:cNvPicPr>
            <a:picLocks noChangeAspect="1"/>
          </p:cNvPicPr>
          <p:nvPr/>
        </p:nvPicPr>
        <p:blipFill>
          <a:blip r:embed="rId3"/>
          <a:stretch>
            <a:fillRect/>
          </a:stretch>
        </p:blipFill>
        <p:spPr>
          <a:xfrm>
            <a:off x="4436562" y="3328086"/>
            <a:ext cx="4078788" cy="1840770"/>
          </a:xfrm>
          <a:prstGeom prst="rect">
            <a:avLst/>
          </a:prstGeom>
        </p:spPr>
      </p:pic>
      <p:pic>
        <p:nvPicPr>
          <p:cNvPr id="9" name="Picture 8"/>
          <p:cNvPicPr>
            <a:picLocks noChangeAspect="1"/>
          </p:cNvPicPr>
          <p:nvPr/>
        </p:nvPicPr>
        <p:blipFill>
          <a:blip r:embed="rId4"/>
          <a:stretch>
            <a:fillRect/>
          </a:stretch>
        </p:blipFill>
        <p:spPr>
          <a:xfrm>
            <a:off x="738016" y="4488696"/>
            <a:ext cx="3589181" cy="1776670"/>
          </a:xfrm>
          <a:prstGeom prst="rect">
            <a:avLst/>
          </a:prstGeom>
        </p:spPr>
      </p:pic>
    </p:spTree>
    <p:extLst>
      <p:ext uri="{BB962C8B-B14F-4D97-AF65-F5344CB8AC3E}">
        <p14:creationId xmlns:p14="http://schemas.microsoft.com/office/powerpoint/2010/main" val="154029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Management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Important Dates Document</a:t>
            </a:r>
          </a:p>
          <a:p>
            <a:pPr>
              <a:buFont typeface="Wingdings" panose="05000000000000000000" pitchFamily="2" charset="2"/>
              <a:buChar char="Ø"/>
            </a:pPr>
            <a:r>
              <a:rPr lang="en-US" dirty="0" smtClean="0"/>
              <a:t>Monitoring vs. Site Visit vs. Technical Assistance</a:t>
            </a:r>
          </a:p>
          <a:p>
            <a:pPr>
              <a:buFont typeface="Wingdings" panose="05000000000000000000" pitchFamily="2" charset="2"/>
              <a:buChar char="Ø"/>
            </a:pPr>
            <a:r>
              <a:rPr lang="en-US" dirty="0" smtClean="0"/>
              <a:t>Performance Measures</a:t>
            </a:r>
          </a:p>
          <a:p>
            <a:pPr lvl="1">
              <a:buFont typeface="Wingdings" panose="05000000000000000000" pitchFamily="2" charset="2"/>
              <a:buChar char="Ø"/>
            </a:pPr>
            <a:r>
              <a:rPr lang="en-US" dirty="0" smtClean="0"/>
              <a:t>Academic</a:t>
            </a:r>
          </a:p>
          <a:p>
            <a:pPr lvl="1">
              <a:buFont typeface="Wingdings" panose="05000000000000000000" pitchFamily="2" charset="2"/>
              <a:buChar char="Ø"/>
            </a:pPr>
            <a:r>
              <a:rPr lang="en-US" dirty="0" smtClean="0"/>
              <a:t>School Supports</a:t>
            </a:r>
          </a:p>
          <a:p>
            <a:pPr lvl="1">
              <a:buFont typeface="Wingdings" panose="05000000000000000000" pitchFamily="2" charset="2"/>
              <a:buChar char="Ø"/>
            </a:pPr>
            <a:r>
              <a:rPr lang="en-US" dirty="0" smtClean="0"/>
              <a:t>Collaboration</a:t>
            </a:r>
          </a:p>
          <a:p>
            <a:pPr>
              <a:buFont typeface="Wingdings" panose="05000000000000000000" pitchFamily="2" charset="2"/>
              <a:buChar char="Ø"/>
            </a:pPr>
            <a:r>
              <a:rPr lang="en-US" dirty="0" smtClean="0"/>
              <a:t>Reporting</a:t>
            </a:r>
          </a:p>
          <a:p>
            <a:pPr lvl="1">
              <a:buFont typeface="Wingdings" panose="05000000000000000000" pitchFamily="2" charset="2"/>
              <a:buChar char="Ø"/>
            </a:pPr>
            <a:r>
              <a:rPr lang="en-US" dirty="0" smtClean="0"/>
              <a:t>USDE Survey</a:t>
            </a:r>
          </a:p>
          <a:p>
            <a:pPr lvl="1">
              <a:buFont typeface="Wingdings" panose="05000000000000000000" pitchFamily="2" charset="2"/>
              <a:buChar char="Ø"/>
            </a:pPr>
            <a:r>
              <a:rPr lang="en-US" dirty="0" smtClean="0"/>
              <a:t>End of Year Reporting</a:t>
            </a:r>
          </a:p>
          <a:p>
            <a:pPr lvl="2">
              <a:buFont typeface="Wingdings" panose="05000000000000000000" pitchFamily="2" charset="2"/>
              <a:buChar char="Ø"/>
            </a:pPr>
            <a:r>
              <a:rPr lang="en-US" dirty="0" smtClean="0"/>
              <a:t>Data Custodian</a:t>
            </a:r>
          </a:p>
          <a:p>
            <a:pPr lvl="2">
              <a:buFont typeface="Wingdings" panose="05000000000000000000" pitchFamily="2" charset="2"/>
              <a:buChar char="Ø"/>
            </a:pPr>
            <a:r>
              <a:rPr lang="en-US" dirty="0" smtClean="0"/>
              <a:t>EOY Survey and Continuation Grant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1652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Year Reporting</a:t>
            </a:r>
            <a:endParaRPr lang="en-US" dirty="0"/>
          </a:p>
        </p:txBody>
      </p:sp>
      <p:sp>
        <p:nvSpPr>
          <p:cNvPr id="3" name="Content Placeholder 2"/>
          <p:cNvSpPr>
            <a:spLocks noGrp="1"/>
          </p:cNvSpPr>
          <p:nvPr>
            <p:ph idx="1"/>
          </p:nvPr>
        </p:nvSpPr>
        <p:spPr/>
        <p:txBody>
          <a:bodyPr/>
          <a:lstStyle/>
          <a:p>
            <a:pPr marL="457200" indent="-457200">
              <a:lnSpc>
                <a:spcPct val="150000"/>
              </a:lnSpc>
              <a:buFont typeface="+mj-lt"/>
              <a:buAutoNum type="arabicPeriod"/>
            </a:pPr>
            <a:r>
              <a:rPr lang="en-US" dirty="0" smtClean="0"/>
              <a:t>What is working well? </a:t>
            </a:r>
          </a:p>
          <a:p>
            <a:pPr marL="457200" indent="-457200">
              <a:lnSpc>
                <a:spcPct val="150000"/>
              </a:lnSpc>
              <a:buFont typeface="+mj-lt"/>
              <a:buAutoNum type="arabicPeriod"/>
            </a:pPr>
            <a:r>
              <a:rPr lang="en-US" dirty="0" smtClean="0"/>
              <a:t>What is </a:t>
            </a:r>
            <a:r>
              <a:rPr lang="en-US" i="1" u="sng" dirty="0" smtClean="0"/>
              <a:t>not</a:t>
            </a:r>
            <a:r>
              <a:rPr lang="en-US" dirty="0" smtClean="0"/>
              <a:t> working well?</a:t>
            </a:r>
          </a:p>
          <a:p>
            <a:pPr marL="457200" indent="-457200">
              <a:lnSpc>
                <a:spcPct val="150000"/>
              </a:lnSpc>
              <a:buFont typeface="+mj-lt"/>
              <a:buAutoNum type="arabicPeriod"/>
            </a:pPr>
            <a:r>
              <a:rPr lang="en-US" dirty="0" smtClean="0"/>
              <a:t>What is missing (i.e. what data is not being collected that would be beneficial)?</a:t>
            </a:r>
          </a:p>
          <a:p>
            <a:pPr marL="457200" indent="-457200">
              <a:lnSpc>
                <a:spcPct val="150000"/>
              </a:lnSpc>
              <a:buFont typeface="+mj-lt"/>
              <a:buAutoNum type="arabicPeriod"/>
            </a:pPr>
            <a:r>
              <a:rPr lang="en-US" dirty="0" smtClean="0"/>
              <a:t>How can we make this report useful to you?</a:t>
            </a:r>
            <a:endParaRPr lang="en-US" dirty="0"/>
          </a:p>
          <a:p>
            <a:pPr marL="457200" indent="-457200">
              <a:lnSpc>
                <a:spcPct val="150000"/>
              </a:lnSpc>
              <a:buFont typeface="+mj-lt"/>
              <a:buAutoNum type="arabicPeriod"/>
            </a:pPr>
            <a:r>
              <a:rPr lang="en-US" dirty="0" smtClean="0"/>
              <a:t>What do you think about pre-set performance measures?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86814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Oversight and Management</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Managing </a:t>
            </a:r>
            <a:r>
              <a:rPr lang="en-US" b="1" dirty="0"/>
              <a:t>and Overseeing McKinney-Vento </a:t>
            </a:r>
            <a:r>
              <a:rPr lang="en-US" b="1" dirty="0" err="1"/>
              <a:t>Subgrantee</a:t>
            </a:r>
            <a:r>
              <a:rPr lang="en-US" b="1" dirty="0"/>
              <a:t> Expenditures</a:t>
            </a:r>
            <a:endParaRPr lang="en-US" dirty="0"/>
          </a:p>
          <a:p>
            <a:pPr marL="0" indent="0">
              <a:buNone/>
            </a:pPr>
            <a:r>
              <a:rPr lang="en-US" dirty="0"/>
              <a:t>State Coordinators are responsible for ensuring that </a:t>
            </a:r>
            <a:r>
              <a:rPr lang="en-US" dirty="0" err="1"/>
              <a:t>subgrantees</a:t>
            </a:r>
            <a:r>
              <a:rPr lang="en-US" dirty="0"/>
              <a:t> understand what expenses are allowable under their grant and spend their funds appropriately. </a:t>
            </a:r>
            <a:r>
              <a:rPr lang="en-US" dirty="0" smtClean="0"/>
              <a:t>In </a:t>
            </a:r>
            <a:r>
              <a:rPr lang="en-US" dirty="0"/>
              <a:t>addition, </a:t>
            </a:r>
            <a:r>
              <a:rPr lang="en-US" dirty="0" err="1"/>
              <a:t>subgrant</a:t>
            </a:r>
            <a:r>
              <a:rPr lang="en-US" dirty="0"/>
              <a:t> expenditures are subject to the requirements for administration of Federal grants and cost principles in the Uniform Guidance. </a:t>
            </a:r>
          </a:p>
          <a:p>
            <a:pPr marL="0" indent="0">
              <a:buNone/>
            </a:pPr>
            <a:r>
              <a:rPr lang="en-US" b="1" dirty="0" err="1" smtClean="0"/>
              <a:t>Subgrantee</a:t>
            </a:r>
            <a:r>
              <a:rPr lang="en-US" b="1" dirty="0" smtClean="0"/>
              <a:t> Budget Oversight</a:t>
            </a:r>
            <a:endParaRPr lang="en-US" dirty="0" smtClean="0"/>
          </a:p>
          <a:p>
            <a:pPr marL="0" indent="0">
              <a:buNone/>
            </a:pPr>
            <a:r>
              <a:rPr lang="en-US" dirty="0" smtClean="0"/>
              <a:t>Part </a:t>
            </a:r>
            <a:r>
              <a:rPr lang="en-US" dirty="0"/>
              <a:t>of the SEA’s responsibility for McKinney-Vento </a:t>
            </a:r>
            <a:r>
              <a:rPr lang="en-US" dirty="0" err="1"/>
              <a:t>subgrants</a:t>
            </a:r>
            <a:r>
              <a:rPr lang="en-US" dirty="0"/>
              <a:t> includes oversight of the budget, including approving budget amendments for individual grantees. This oversight entails having access to the SEA’s system for expenditure reports for the </a:t>
            </a:r>
            <a:r>
              <a:rPr lang="en-US" dirty="0" err="1"/>
              <a:t>subgrants</a:t>
            </a:r>
            <a:r>
              <a:rPr lang="en-US" dirty="0"/>
              <a:t> and requiring a budget sheet and/or budget narrative in the </a:t>
            </a:r>
            <a:r>
              <a:rPr lang="en-US" dirty="0" err="1"/>
              <a:t>subgrantees</a:t>
            </a:r>
            <a:r>
              <a:rPr lang="en-US" dirty="0"/>
              <a:t>’ end-of-year reports. You will also need to review the budget of each </a:t>
            </a:r>
            <a:r>
              <a:rPr lang="en-US" dirty="0" err="1"/>
              <a:t>subgrantee</a:t>
            </a:r>
            <a:r>
              <a:rPr lang="en-US" dirty="0"/>
              <a:t> during monitoring.</a:t>
            </a:r>
          </a:p>
          <a:p>
            <a:pPr marL="0" indent="0">
              <a:buNone/>
            </a:pPr>
            <a:r>
              <a:rPr lang="en-US" dirty="0"/>
              <a:t>Discrepancies between proposed expenses and actual expenses must be addressed with the </a:t>
            </a:r>
            <a:r>
              <a:rPr lang="en-US" dirty="0" err="1"/>
              <a:t>subgrantee</a:t>
            </a:r>
            <a:r>
              <a:rPr lang="en-US" dirty="0"/>
              <a:t>. The State Coordinator should require that the </a:t>
            </a:r>
            <a:r>
              <a:rPr lang="en-US" dirty="0" err="1"/>
              <a:t>subgrantee</a:t>
            </a:r>
            <a:r>
              <a:rPr lang="en-US" dirty="0"/>
              <a:t> provide an explanation for any budget amendments so that he or she can review and approve the amendments. This process will likely require coordination with the SEA budget office.</a:t>
            </a:r>
          </a:p>
          <a:p>
            <a:pPr marL="0" indent="0">
              <a:buNone/>
            </a:pPr>
            <a:r>
              <a:rPr lang="en-US" dirty="0"/>
              <a:t>State Coordinators should discourage </a:t>
            </a:r>
            <a:r>
              <a:rPr lang="en-US" dirty="0" err="1"/>
              <a:t>subgrantees</a:t>
            </a:r>
            <a:r>
              <a:rPr lang="en-US" dirty="0"/>
              <a:t> from having significant unobligated funds to be carried over. If a </a:t>
            </a:r>
            <a:r>
              <a:rPr lang="en-US" dirty="0" err="1"/>
              <a:t>subgrantee</a:t>
            </a:r>
            <a:r>
              <a:rPr lang="en-US" dirty="0"/>
              <a:t> has carryover funds, the local program coordinator should provide an explanation in the end-of-year report and submit a plan for how the funds will be spent in the following year. Significant carryover funds could indicate that the LEA overestimated the need for homeless students in the LEA or has had difficulty committing adequate time and effort to the program, potentially impacting subsequent funding.</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773121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565" y="3080851"/>
            <a:ext cx="7772400" cy="1431385"/>
          </a:xfrm>
        </p:spPr>
        <p:txBody>
          <a:bodyPr>
            <a:normAutofit/>
          </a:bodyPr>
          <a:lstStyle/>
          <a:p>
            <a:r>
              <a:rPr lang="en-US" sz="3000" dirty="0" smtClean="0"/>
              <a:t>McKinney-Vento Subgrantee Training</a:t>
            </a:r>
            <a:br>
              <a:rPr lang="en-US" sz="3000" dirty="0" smtClean="0"/>
            </a:br>
            <a:r>
              <a:rPr lang="en-US" sz="3000" dirty="0" smtClean="0"/>
              <a:t>Grants Fiscal Updates</a:t>
            </a:r>
            <a:r>
              <a:rPr lang="en-US" dirty="0" smtClean="0"/>
              <a:t/>
            </a:r>
            <a:br>
              <a:rPr lang="en-US" dirty="0" smtClean="0"/>
            </a:br>
            <a:r>
              <a:rPr lang="en-US" sz="1200" dirty="0" smtClean="0"/>
              <a:t>August 29,2019</a:t>
            </a:r>
            <a:endParaRPr lang="en-US" sz="1200" dirty="0"/>
          </a:p>
        </p:txBody>
      </p:sp>
      <p:sp>
        <p:nvSpPr>
          <p:cNvPr id="3" name="Subtitle 2"/>
          <p:cNvSpPr>
            <a:spLocks noGrp="1"/>
          </p:cNvSpPr>
          <p:nvPr>
            <p:ph type="subTitle" idx="1"/>
          </p:nvPr>
        </p:nvSpPr>
        <p:spPr/>
        <p:txBody>
          <a:bodyPr>
            <a:normAutofit fontScale="92500" lnSpcReduction="10000"/>
          </a:bodyPr>
          <a:lstStyle/>
          <a:p>
            <a:pPr marL="342900" indent="-342900" algn="l">
              <a:buFont typeface="Arial" panose="020B0604020202020204" pitchFamily="34" charset="0"/>
              <a:buChar char="•"/>
            </a:pPr>
            <a:r>
              <a:rPr lang="en-US" dirty="0" smtClean="0"/>
              <a:t>Revised RFF process to include workflows </a:t>
            </a:r>
          </a:p>
          <a:p>
            <a:pPr marL="342900" indent="-342900" algn="l">
              <a:buFont typeface="Arial" panose="020B0604020202020204" pitchFamily="34" charset="0"/>
              <a:buChar char="•"/>
            </a:pPr>
            <a:r>
              <a:rPr lang="en-US" dirty="0" smtClean="0"/>
              <a:t>GAL/Budget sharing through Syncplicity</a:t>
            </a:r>
          </a:p>
          <a:p>
            <a:pPr marL="342900" indent="-342900" algn="l">
              <a:buFont typeface="Arial" panose="020B0604020202020204" pitchFamily="34" charset="0"/>
              <a:buChar char="•"/>
            </a:pPr>
            <a:r>
              <a:rPr lang="en-US" dirty="0" smtClean="0"/>
              <a:t>McKinney-Vento Important Fiscal Dates </a:t>
            </a:r>
          </a:p>
          <a:p>
            <a:pPr algn="l"/>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063894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Formsite RFF Updates-Workflows</a:t>
            </a:r>
            <a:endParaRPr lang="en-US" dirty="0"/>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688180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a:t>
            </a:r>
            <a:endParaRPr lang="en-US" dirty="0"/>
          </a:p>
        </p:txBody>
      </p:sp>
      <p:sp>
        <p:nvSpPr>
          <p:cNvPr id="3" name="Content Placeholder 2"/>
          <p:cNvSpPr>
            <a:spLocks noGrp="1"/>
          </p:cNvSpPr>
          <p:nvPr>
            <p:ph idx="1"/>
          </p:nvPr>
        </p:nvSpPr>
        <p:spPr>
          <a:xfrm>
            <a:off x="398314" y="1632996"/>
            <a:ext cx="3548044" cy="4372099"/>
          </a:xfrm>
        </p:spPr>
        <p:txBody>
          <a:bodyPr>
            <a:normAutofit lnSpcReduction="10000"/>
          </a:bodyPr>
          <a:lstStyle/>
          <a:p>
            <a:r>
              <a:rPr lang="en-US" dirty="0" smtClean="0"/>
              <a:t>GF payment processing for the month went from taking 26 hours, to &lt;5 hours </a:t>
            </a:r>
          </a:p>
          <a:p>
            <a:pPr lvl="1"/>
            <a:r>
              <a:rPr lang="en-US" dirty="0" smtClean="0"/>
              <a:t>We are still fine tuning everything and hope to get even more efficient = districts get $$ quicker </a:t>
            </a:r>
          </a:p>
          <a:p>
            <a:pPr lvl="1"/>
            <a:r>
              <a:rPr lang="en-US" dirty="0" smtClean="0"/>
              <a:t>Frees up more time to support the field in other ways</a:t>
            </a:r>
          </a:p>
          <a:p>
            <a:r>
              <a:rPr lang="en-US" dirty="0" smtClean="0"/>
              <a:t>Positive feedback from the field- you all seem to enjoy the new process! </a:t>
            </a:r>
          </a:p>
          <a:p>
            <a:pPr marL="0" indent="0" algn="ctr">
              <a:buNone/>
            </a:pPr>
            <a:r>
              <a:rPr lang="en-US" sz="1100" dirty="0" smtClean="0"/>
              <a:t>(we hope)</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1026" name="Picture 2" descr="https://image.shutterstock.com/z/stock-vector-overload-business-man-with-pile-stack-of-paper-and-folder-and-another-finish-work-vector-cartoon-22631296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999"/>
          <a:stretch/>
        </p:blipFill>
        <p:spPr bwMode="auto">
          <a:xfrm>
            <a:off x="4812631" y="1569604"/>
            <a:ext cx="3751666" cy="376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85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TotalTime>
  <Words>1799</Words>
  <Application>Microsoft Office PowerPoint</Application>
  <PresentationFormat>On-screen Show (4:3)</PresentationFormat>
  <Paragraphs>273</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Museo Slab 500</vt:lpstr>
      <vt:lpstr>Open Sans</vt:lpstr>
      <vt:lpstr>Times New Roman</vt:lpstr>
      <vt:lpstr>Wingdings</vt:lpstr>
      <vt:lpstr>Office Theme</vt:lpstr>
      <vt:lpstr>MKV Subgrantee Training 2019-2022 Cohort</vt:lpstr>
      <vt:lpstr>Agenda</vt:lpstr>
      <vt:lpstr>Welcome and Introductions</vt:lpstr>
      <vt:lpstr>Grant Management</vt:lpstr>
      <vt:lpstr>End of Year Reporting</vt:lpstr>
      <vt:lpstr>Fiscal Oversight and Management</vt:lpstr>
      <vt:lpstr>McKinney-Vento Subgrantee Training Grants Fiscal Updates August 29,2019</vt:lpstr>
      <vt:lpstr>Formsite RFF Updates-Workflows</vt:lpstr>
      <vt:lpstr>The Good News</vt:lpstr>
      <vt:lpstr>Definitions </vt:lpstr>
      <vt:lpstr>Best Practices – Internal Controls  </vt:lpstr>
      <vt:lpstr>Workflows – RFFs in 2 parts: Part 1</vt:lpstr>
      <vt:lpstr>Workflows – RFFs in 2 parts: Part 2</vt:lpstr>
      <vt:lpstr>Confirmations</vt:lpstr>
      <vt:lpstr>Timelines</vt:lpstr>
      <vt:lpstr>Syncplicity Folders- GAL &amp; Budget Sharing</vt:lpstr>
      <vt:lpstr>How to find your GAL &amp; Budget </vt:lpstr>
      <vt:lpstr>Syncplicity </vt:lpstr>
      <vt:lpstr>McKinney-Vento Important Dates for 2019-2020</vt:lpstr>
      <vt:lpstr>Important Fiscal Reporting Dates for McKinney Vento </vt:lpstr>
      <vt:lpstr>Contacts</vt:lpstr>
      <vt:lpstr>Meet Ann Marie!</vt:lpstr>
      <vt:lpstr>Break</vt:lpstr>
      <vt:lpstr>Subpopulations</vt:lpstr>
      <vt:lpstr>Students with disabilities</vt:lpstr>
      <vt:lpstr>Students who are migratory</vt:lpstr>
      <vt:lpstr>Students who are English Learners</vt:lpstr>
      <vt:lpstr>Students who are unaccompanied</vt:lpstr>
      <vt:lpstr>Birth-5 (not K)</vt:lpstr>
      <vt:lpstr>Subpopulations- Group Work</vt:lpstr>
      <vt:lpstr> Important Information</vt:lpstr>
      <vt:lpstr>Attendance Awareness Month- September 2019</vt:lpstr>
      <vt:lpstr>Resources for Attendance and Chronic Absenteeism</vt:lpstr>
      <vt:lpstr>Homeless Awareness Month- November 2019</vt:lpstr>
      <vt:lpstr>Everyone Counts: Census 2020</vt:lpstr>
      <vt:lpstr>PowerPoint Presentation</vt:lpstr>
      <vt:lpstr>Wrap-up and Announcements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Wrenick, Kerry</cp:lastModifiedBy>
  <cp:revision>58</cp:revision>
  <dcterms:created xsi:type="dcterms:W3CDTF">2019-06-25T17:30:52Z</dcterms:created>
  <dcterms:modified xsi:type="dcterms:W3CDTF">2019-09-05T16:41:21Z</dcterms:modified>
</cp:coreProperties>
</file>