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4" r:id="rId3"/>
    <p:sldMasterId id="2147483699" r:id="rId4"/>
    <p:sldMasterId id="2147483712" r:id="rId5"/>
    <p:sldMasterId id="2147483725" r:id="rId6"/>
    <p:sldMasterId id="2147483738" r:id="rId7"/>
  </p:sldMasterIdLst>
  <p:notesMasterIdLst>
    <p:notesMasterId r:id="rId51"/>
  </p:notesMasterIdLst>
  <p:sldIdLst>
    <p:sldId id="263" r:id="rId8"/>
    <p:sldId id="329" r:id="rId9"/>
    <p:sldId id="273" r:id="rId10"/>
    <p:sldId id="271" r:id="rId11"/>
    <p:sldId id="330" r:id="rId12"/>
    <p:sldId id="334" r:id="rId13"/>
    <p:sldId id="335" r:id="rId14"/>
    <p:sldId id="336" r:id="rId15"/>
    <p:sldId id="337" r:id="rId16"/>
    <p:sldId id="268" r:id="rId17"/>
    <p:sldId id="274" r:id="rId18"/>
    <p:sldId id="279" r:id="rId19"/>
    <p:sldId id="288" r:id="rId20"/>
    <p:sldId id="289" r:id="rId21"/>
    <p:sldId id="290" r:id="rId22"/>
    <p:sldId id="291" r:id="rId23"/>
    <p:sldId id="275" r:id="rId24"/>
    <p:sldId id="276" r:id="rId25"/>
    <p:sldId id="323" r:id="rId26"/>
    <p:sldId id="326" r:id="rId27"/>
    <p:sldId id="325" r:id="rId28"/>
    <p:sldId id="266" r:id="rId29"/>
    <p:sldId id="301" r:id="rId30"/>
    <p:sldId id="303" r:id="rId31"/>
    <p:sldId id="314" r:id="rId32"/>
    <p:sldId id="304" r:id="rId33"/>
    <p:sldId id="306" r:id="rId34"/>
    <p:sldId id="315" r:id="rId35"/>
    <p:sldId id="316" r:id="rId36"/>
    <p:sldId id="307" r:id="rId37"/>
    <p:sldId id="308" r:id="rId38"/>
    <p:sldId id="309" r:id="rId39"/>
    <p:sldId id="310" r:id="rId40"/>
    <p:sldId id="296" r:id="rId41"/>
    <p:sldId id="267" r:id="rId42"/>
    <p:sldId id="321" r:id="rId43"/>
    <p:sldId id="311" r:id="rId44"/>
    <p:sldId id="331" r:id="rId45"/>
    <p:sldId id="297" r:id="rId46"/>
    <p:sldId id="332" r:id="rId47"/>
    <p:sldId id="333" r:id="rId48"/>
    <p:sldId id="313" r:id="rId49"/>
    <p:sldId id="3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74" d="100"/>
          <a:sy n="74" d="100"/>
        </p:scale>
        <p:origin x="22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Tree>
    <p:extLst>
      <p:ext uri="{BB962C8B-B14F-4D97-AF65-F5344CB8AC3E}">
        <p14:creationId xmlns:p14="http://schemas.microsoft.com/office/powerpoint/2010/main" val="204334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a:t>
            </a:r>
            <a:r>
              <a:rPr lang="en-US" baseline="0" dirty="0" smtClean="0"/>
              <a:t> with housing, financial aid, student services, service-learning, campus ministries, student health clinic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11/5/2018</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dirty="0"/>
          </a:p>
        </p:txBody>
      </p:sp>
    </p:spTree>
    <p:extLst>
      <p:ext uri="{BB962C8B-B14F-4D97-AF65-F5344CB8AC3E}">
        <p14:creationId xmlns:p14="http://schemas.microsoft.com/office/powerpoint/2010/main" val="333698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presents findings from the largest survey ever conducted of basic needs insecurity among</a:t>
            </a:r>
          </a:p>
          <a:p>
            <a:r>
              <a:rPr lang="en-US" dirty="0"/>
              <a:t>college students. In 2015, the Wisconsin HOPE Lab published the research report </a:t>
            </a:r>
            <a:r>
              <a:rPr lang="en-US" i="1" dirty="0"/>
              <a:t>Hungry to Learn</a:t>
            </a:r>
            <a:r>
              <a:rPr lang="en-US" dirty="0"/>
              <a:t>, a</a:t>
            </a:r>
          </a:p>
          <a:p>
            <a:r>
              <a:rPr lang="en-US" dirty="0"/>
              <a:t>study based on a survey of approximately 4,000 students at ten community colleges in seven states.</a:t>
            </a:r>
          </a:p>
          <a:p>
            <a:r>
              <a:rPr lang="en-US" dirty="0"/>
              <a:t>This study includes more than 33,000 students at 70 community colleges in 24 states. While this is not a</a:t>
            </a:r>
          </a:p>
          <a:p>
            <a:r>
              <a:rPr lang="en-US" dirty="0"/>
              <a:t>nationally representative sample of students or colleges, it is far greater in size and diversity than prior</a:t>
            </a:r>
          </a:p>
          <a:p>
            <a:r>
              <a:rPr lang="en-US" dirty="0"/>
              <a:t>samples, and provides information to shed new light on critical issues warranting further research.</a:t>
            </a:r>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a:p>
        </p:txBody>
      </p:sp>
    </p:spTree>
    <p:extLst>
      <p:ext uri="{BB962C8B-B14F-4D97-AF65-F5344CB8AC3E}">
        <p14:creationId xmlns:p14="http://schemas.microsoft.com/office/powerpoint/2010/main" val="398125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Tree>
    <p:extLst>
      <p:ext uri="{BB962C8B-B14F-4D97-AF65-F5344CB8AC3E}">
        <p14:creationId xmlns:p14="http://schemas.microsoft.com/office/powerpoint/2010/main" val="201728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Myers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defTabSz="584200" fontAlgn="base" hangingPunct="0">
              <a:spcBef>
                <a:spcPct val="0"/>
              </a:spcBef>
              <a:spcAft>
                <a:spcPct val="0"/>
              </a:spcAft>
            </a:pPr>
            <a:fld id="{A995EF9D-2794-47AA-B87D-5B456456569E}" type="slidenum">
              <a:rPr lang="en-US" smtClean="0">
                <a:solidFill>
                  <a:srgbClr val="5C6670"/>
                </a:solidFill>
                <a:latin typeface="Trebuchet MS" pitchFamily="-100" charset="0"/>
                <a:sym typeface="Trebuchet MS" pitchFamily="-100" charset="0"/>
              </a:rPr>
              <a:pPr defTabSz="584200" fontAlgn="base" hangingPunct="0">
                <a:spcBef>
                  <a:spcPct val="0"/>
                </a:spcBef>
                <a:spcAft>
                  <a:spcPct val="0"/>
                </a:spcAft>
              </a:pPr>
              <a:t>40</a:t>
            </a:fld>
            <a:endParaRPr lang="en-US" dirty="0">
              <a:solidFill>
                <a:srgbClr val="5C6670"/>
              </a:solidFill>
              <a:latin typeface="Trebuchet MS" pitchFamily="-100" charset="0"/>
              <a:sym typeface="Trebuchet MS" pitchFamily="-100" charset="0"/>
            </a:endParaRPr>
          </a:p>
        </p:txBody>
      </p:sp>
    </p:spTree>
    <p:extLst>
      <p:ext uri="{BB962C8B-B14F-4D97-AF65-F5344CB8AC3E}">
        <p14:creationId xmlns:p14="http://schemas.microsoft.com/office/powerpoint/2010/main" val="148056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kern="1200" dirty="0" smtClean="0">
                <a:solidFill>
                  <a:srgbClr val="000000"/>
                </a:solidFill>
                <a:effectLst/>
                <a:latin typeface="Avenir" charset="0"/>
                <a:ea typeface="Avenir" charset="0"/>
                <a:cs typeface="Avenir" charset="0"/>
                <a:sym typeface="Avenir" charset="0"/>
              </a:rPr>
              <a:t>A lack of resources: lack of food, lack of work, lack of academic capacity, lack a place to go on breaks, lack understanding of the financial aid systems, lack scholarships—figure it out—connect—help them make a plan for barriers ahead of time</a:t>
            </a:r>
            <a:endParaRPr lang="en-US" dirty="0"/>
          </a:p>
        </p:txBody>
      </p:sp>
    </p:spTree>
    <p:extLst>
      <p:ext uri="{BB962C8B-B14F-4D97-AF65-F5344CB8AC3E}">
        <p14:creationId xmlns:p14="http://schemas.microsoft.com/office/powerpoint/2010/main" val="260687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Utilize chat box</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303187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51C23AD5-B314-4B31-A6C0-3675A14673B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4122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detail visit - http://www.cde.state.co.us/cdereval - see graduation and</a:t>
            </a:r>
            <a:r>
              <a:rPr lang="en-US" baseline="0" dirty="0" smtClean="0"/>
              <a:t> dropout statistics </a:t>
            </a:r>
          </a:p>
          <a:p>
            <a:r>
              <a:rPr lang="en-US" baseline="0" dirty="0" smtClean="0"/>
              <a:t>The dropout rate for 2016-17 represents a reduction from the previous year.</a:t>
            </a:r>
          </a:p>
          <a:p>
            <a:r>
              <a:rPr lang="en-US" baseline="0" dirty="0" smtClean="0"/>
              <a:t>The graduation rate </a:t>
            </a:r>
            <a:r>
              <a:rPr lang="en-US" baseline="0" dirty="0" err="1" smtClean="0"/>
              <a:t>imporved</a:t>
            </a:r>
            <a:r>
              <a:rPr lang="en-US" baseline="0" dirty="0" smtClean="0"/>
              <a:t> compared to the previous year.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107508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162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0138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398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9813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384395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altLang="ja-JP" sz="2400" b="1" dirty="0">
                <a:solidFill>
                  <a:srgbClr val="FF0000"/>
                </a:solidFill>
              </a:rPr>
              <a:t>REVISED  SPOC TIP SHEET = 2017</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281687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11/5/2018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40148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11/5/2018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3817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40770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11/5/2018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80641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anchor="t"/>
          <a:lstStyle>
            <a:lvl1pPr algn="l">
              <a:defRPr sz="4219"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3"/>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156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11/5/2018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50740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6"/>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234953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spTree>
    <p:extLst>
      <p:ext uri="{BB962C8B-B14F-4D97-AF65-F5344CB8AC3E}">
        <p14:creationId xmlns:p14="http://schemas.microsoft.com/office/powerpoint/2010/main" val="135791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9335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37307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186297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1281327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30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2"/>
            <a:ext cx="3703656" cy="929985"/>
          </a:xfrm>
          <a:prstGeom prst="rect">
            <a:avLst/>
          </a:prstGeom>
        </p:spPr>
      </p:pic>
    </p:spTree>
    <p:extLst>
      <p:ext uri="{BB962C8B-B14F-4D97-AF65-F5344CB8AC3E}">
        <p14:creationId xmlns:p14="http://schemas.microsoft.com/office/powerpoint/2010/main" val="342704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887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6"/>
            <a:ext cx="7715250" cy="1470049"/>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14375" y="3391049"/>
            <a:ext cx="7715250" cy="1752451"/>
          </a:xfrm>
          <a:prstGeom prst="rect">
            <a:avLst/>
          </a:prstGeom>
        </p:spPr>
        <p:txBody>
          <a:bodyPr vert="horz"/>
          <a:lstStyle>
            <a:lvl1pPr marL="0" indent="0" algn="ctr">
              <a:buNone/>
              <a:defRPr>
                <a:solidFill>
                  <a:schemeClr val="bg1"/>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193028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4375" y="1783706"/>
            <a:ext cx="7715250" cy="1470049"/>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14375" y="3391049"/>
            <a:ext cx="7715250" cy="1752451"/>
          </a:xfrm>
          <a:prstGeom prst="rect">
            <a:avLst/>
          </a:prstGeom>
        </p:spPr>
        <p:txBody>
          <a:bodyPr vert="horz"/>
          <a:lstStyle>
            <a:lvl1pPr marL="0" indent="0" algn="ctr">
              <a:buNone/>
              <a:defRPr>
                <a:solidFill>
                  <a:schemeClr val="bg1"/>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1747279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14375" y="1783706"/>
            <a:ext cx="7715250" cy="1470049"/>
          </a:xfrm>
          <a:prstGeom prst="rect">
            <a:avLst/>
          </a:prstGeom>
        </p:spPr>
        <p:txBody>
          <a:bodyPr/>
          <a:lstStyle>
            <a:lvl1pPr algn="ctr">
              <a:defRPr/>
            </a:lvl1pPr>
          </a:lstStyle>
          <a:p>
            <a:r>
              <a:rPr lang="en-US" dirty="0" smtClean="0"/>
              <a:t>Click to Edit </a:t>
            </a:r>
            <a:br>
              <a:rPr lang="en-US" dirty="0" smtClean="0"/>
            </a:br>
            <a:r>
              <a:rPr lang="en-US" dirty="0" smtClean="0"/>
              <a:t>Master Title Style</a:t>
            </a:r>
            <a:endParaRPr lang="en-US" dirty="0"/>
          </a:p>
        </p:txBody>
      </p:sp>
      <p:sp>
        <p:nvSpPr>
          <p:cNvPr id="6" name="Text Placeholder 4"/>
          <p:cNvSpPr>
            <a:spLocks noGrp="1"/>
          </p:cNvSpPr>
          <p:nvPr>
            <p:ph type="body" sz="quarter" idx="10" hasCustomPrompt="1"/>
          </p:nvPr>
        </p:nvSpPr>
        <p:spPr>
          <a:xfrm>
            <a:off x="714375" y="1232297"/>
            <a:ext cx="7715250" cy="442108"/>
          </a:xfrm>
          <a:prstGeom prst="rect">
            <a:avLst/>
          </a:prstGeom>
        </p:spPr>
        <p:txBody>
          <a:bodyPr vert="horz"/>
          <a:lstStyle>
            <a:lvl1pPr algn="ctr">
              <a:defRPr sz="2250">
                <a:solidFill>
                  <a:schemeClr val="bg1"/>
                </a:solidFill>
              </a:defRPr>
            </a:lvl1pPr>
          </a:lstStyle>
          <a:p>
            <a:pPr lvl="0"/>
            <a:r>
              <a:rPr lang="en-US" dirty="0" smtClean="0"/>
              <a:t>SECTION 1</a:t>
            </a:r>
            <a:endParaRPr lang="en-US" dirty="0"/>
          </a:p>
        </p:txBody>
      </p:sp>
    </p:spTree>
    <p:extLst>
      <p:ext uri="{BB962C8B-B14F-4D97-AF65-F5344CB8AC3E}">
        <p14:creationId xmlns:p14="http://schemas.microsoft.com/office/powerpoint/2010/main" val="1592115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 y="-352"/>
            <a:ext cx="9144470" cy="6858352"/>
          </a:xfrm>
          <a:prstGeom prst="rect">
            <a:avLst/>
          </a:prstGeom>
        </p:spPr>
      </p:pic>
      <p:sp>
        <p:nvSpPr>
          <p:cNvPr id="7" name="Title 1"/>
          <p:cNvSpPr>
            <a:spLocks noGrp="1"/>
          </p:cNvSpPr>
          <p:nvPr>
            <p:ph type="ctrTitle" hasCustomPrompt="1"/>
          </p:nvPr>
        </p:nvSpPr>
        <p:spPr>
          <a:xfrm>
            <a:off x="685800" y="2062163"/>
            <a:ext cx="7772400" cy="2387600"/>
          </a:xfrm>
          <a:prstGeom prst="rect">
            <a:avLst/>
          </a:prstGeo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a:prstGeom prst="rect">
            <a:avLst/>
          </a:prstGeo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499"/>
            <a:ext cx="726734" cy="523561"/>
          </a:xfrm>
          <a:prstGeom prst="rect">
            <a:avLst/>
          </a:prstGeom>
        </p:spPr>
      </p:pic>
    </p:spTree>
    <p:extLst>
      <p:ext uri="{BB962C8B-B14F-4D97-AF65-F5344CB8AC3E}">
        <p14:creationId xmlns:p14="http://schemas.microsoft.com/office/powerpoint/2010/main" val="1820199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6"/>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273524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spTree>
    <p:extLst>
      <p:ext uri="{BB962C8B-B14F-4D97-AF65-F5344CB8AC3E}">
        <p14:creationId xmlns:p14="http://schemas.microsoft.com/office/powerpoint/2010/main" val="2346298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8" y="6138864"/>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1"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49696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499"/>
            <a:ext cx="726734" cy="523561"/>
          </a:xfrm>
          <a:prstGeom prst="rect">
            <a:avLst/>
          </a:prstGeom>
        </p:spPr>
      </p:pic>
    </p:spTree>
    <p:extLst>
      <p:ext uri="{BB962C8B-B14F-4D97-AF65-F5344CB8AC3E}">
        <p14:creationId xmlns:p14="http://schemas.microsoft.com/office/powerpoint/2010/main" val="1654840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499"/>
            <a:ext cx="726734" cy="523561"/>
          </a:xfrm>
          <a:prstGeom prst="rect">
            <a:avLst/>
          </a:prstGeom>
        </p:spPr>
      </p:pic>
    </p:spTree>
    <p:extLst>
      <p:ext uri="{BB962C8B-B14F-4D97-AF65-F5344CB8AC3E}">
        <p14:creationId xmlns:p14="http://schemas.microsoft.com/office/powerpoint/2010/main" val="4175635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499"/>
            <a:ext cx="726734" cy="523561"/>
          </a:xfrm>
          <a:prstGeom prst="rect">
            <a:avLst/>
          </a:prstGeom>
        </p:spPr>
      </p:pic>
    </p:spTree>
    <p:extLst>
      <p:ext uri="{BB962C8B-B14F-4D97-AF65-F5344CB8AC3E}">
        <p14:creationId xmlns:p14="http://schemas.microsoft.com/office/powerpoint/2010/main" val="2428224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2" y="6356355"/>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499"/>
            <a:ext cx="726734" cy="523561"/>
          </a:xfrm>
          <a:prstGeom prst="rect">
            <a:avLst/>
          </a:prstGeom>
        </p:spPr>
      </p:pic>
    </p:spTree>
    <p:extLst>
      <p:ext uri="{BB962C8B-B14F-4D97-AF65-F5344CB8AC3E}">
        <p14:creationId xmlns:p14="http://schemas.microsoft.com/office/powerpoint/2010/main" val="2825982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97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266">
              <a:solidFill>
                <a:prstClr val="white"/>
              </a:solidFill>
              <a:sym typeface="Trebuchet MS" pitchFamily="-100" charset="0"/>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2"/>
            <a:ext cx="3703656" cy="929985"/>
          </a:xfrm>
          <a:prstGeom prst="rect">
            <a:avLst/>
          </a:prstGeom>
        </p:spPr>
      </p:pic>
    </p:spTree>
    <p:extLst>
      <p:ext uri="{BB962C8B-B14F-4D97-AF65-F5344CB8AC3E}">
        <p14:creationId xmlns:p14="http://schemas.microsoft.com/office/powerpoint/2010/main" val="1186873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8392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012">
              <a:solidFill>
                <a:prstClr val="white"/>
              </a:solidFill>
              <a:sym typeface="Trebuchet MS" pitchFamily="-100" charset="0"/>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012">
              <a:solidFill>
                <a:prstClr val="white"/>
              </a:solidFill>
              <a:sym typeface="Trebuchet MS" pitchFamily="-100" charset="0"/>
            </a:endParaRPr>
          </a:p>
        </p:txBody>
      </p:sp>
      <p:sp>
        <p:nvSpPr>
          <p:cNvPr id="8" name="Rectangle 7"/>
          <p:cNvSpPr/>
          <p:nvPr userDrawn="1"/>
        </p:nvSpPr>
        <p:spPr>
          <a:xfrm>
            <a:off x="0" y="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012">
              <a:solidFill>
                <a:prstClr val="white"/>
              </a:solidFill>
              <a:sym typeface="Trebuchet MS" pitchFamily="-100" charset="0"/>
            </a:endParaRPr>
          </a:p>
        </p:txBody>
      </p:sp>
      <p:sp>
        <p:nvSpPr>
          <p:cNvPr id="9" name="Rectangle 8"/>
          <p:cNvSpPr/>
          <p:nvPr userDrawn="1"/>
        </p:nvSpPr>
        <p:spPr>
          <a:xfrm>
            <a:off x="0" y="6785909"/>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012">
              <a:solidFill>
                <a:prstClr val="white"/>
              </a:solidFill>
              <a:sym typeface="Trebuchet MS" pitchFamily="-100"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95888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5" y="6246436"/>
            <a:ext cx="975232" cy="529756"/>
          </a:xfrm>
          <a:prstGeom prst="rect">
            <a:avLst/>
          </a:prstGeom>
        </p:spPr>
      </p:pic>
      <p:sp>
        <p:nvSpPr>
          <p:cNvPr id="5" name="Slide Number Placeholder 5"/>
          <p:cNvSpPr>
            <a:spLocks noGrp="1"/>
          </p:cNvSpPr>
          <p:nvPr>
            <p:ph type="sldNum" sz="quarter" idx="12"/>
          </p:nvPr>
        </p:nvSpPr>
        <p:spPr>
          <a:xfrm>
            <a:off x="274321" y="6356352"/>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4541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7"/>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3143362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spTree>
    <p:extLst>
      <p:ext uri="{BB962C8B-B14F-4D97-AF65-F5344CB8AC3E}">
        <p14:creationId xmlns:p14="http://schemas.microsoft.com/office/powerpoint/2010/main" val="2585559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458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821114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1357087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722960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11467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760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3"/>
            <a:ext cx="3703656" cy="929985"/>
          </a:xfrm>
          <a:prstGeom prst="rect">
            <a:avLst/>
          </a:prstGeom>
        </p:spPr>
      </p:pic>
    </p:spTree>
    <p:extLst>
      <p:ext uri="{BB962C8B-B14F-4D97-AF65-F5344CB8AC3E}">
        <p14:creationId xmlns:p14="http://schemas.microsoft.com/office/powerpoint/2010/main" val="411105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3"/>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1"/>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1"/>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sym typeface="Trebuchet MS" pitchFamily="-100" charset="0"/>
              </a:rPr>
              <a:pPr/>
              <a:t>11/5/2018</a:t>
            </a:fld>
            <a:endParaRPr lang="en-US" sz="900">
              <a:solidFill>
                <a:prstClr val="black">
                  <a:tint val="75000"/>
                </a:prstClr>
              </a:solidFill>
              <a:sym typeface="Trebuchet MS" pitchFamily="-100" charset="0"/>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dirty="0">
              <a:solidFill>
                <a:prstClr val="white"/>
              </a:solidFill>
              <a:sym typeface="Trebuchet MS" pitchFamily="-100" charset="0"/>
            </a:endParaRPr>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5" name="Rectangle 14"/>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8" name="Slide Number Placeholder 5"/>
          <p:cNvSpPr txBox="1">
            <a:spLocks/>
          </p:cNvSpPr>
          <p:nvPr userDrawn="1"/>
        </p:nvSpPr>
        <p:spPr>
          <a:xfrm>
            <a:off x="6457951" y="6508801"/>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sym typeface="Trebuchet MS" pitchFamily="-100" charset="0"/>
              </a:rPr>
              <a:pPr/>
              <a:t>‹#›</a:t>
            </a:fld>
            <a:endParaRPr lang="en-US" sz="900" dirty="0">
              <a:solidFill>
                <a:prstClr val="black">
                  <a:tint val="75000"/>
                </a:prstClr>
              </a:solidFill>
              <a:sym typeface="Trebuchet MS" pitchFamily="-100" charset="0"/>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849067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923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8" name="Rectangle 7"/>
          <p:cNvSpPr/>
          <p:nvPr userDrawn="1"/>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9" name="Rectangle 8"/>
          <p:cNvSpPr/>
          <p:nvPr userDrawn="1"/>
        </p:nvSpPr>
        <p:spPr>
          <a:xfrm>
            <a:off x="0" y="6785910"/>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4"/>
            <a:ext cx="2057400" cy="365125"/>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457950" y="6356354"/>
            <a:ext cx="2057400" cy="365125"/>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814871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7"/>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284617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spTree>
    <p:extLst>
      <p:ext uri="{BB962C8B-B14F-4D97-AF65-F5344CB8AC3E}">
        <p14:creationId xmlns:p14="http://schemas.microsoft.com/office/powerpoint/2010/main" val="611205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99014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397375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3822553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635470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74008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092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3"/>
            <a:ext cx="3703656" cy="929985"/>
          </a:xfrm>
          <a:prstGeom prst="rect">
            <a:avLst/>
          </a:prstGeom>
        </p:spPr>
      </p:pic>
    </p:spTree>
    <p:extLst>
      <p:ext uri="{BB962C8B-B14F-4D97-AF65-F5344CB8AC3E}">
        <p14:creationId xmlns:p14="http://schemas.microsoft.com/office/powerpoint/2010/main" val="1619928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3"/>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1"/>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1"/>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sym typeface="Trebuchet MS" pitchFamily="-100" charset="0"/>
              </a:rPr>
              <a:pPr/>
              <a:t>11/5/2018</a:t>
            </a:fld>
            <a:endParaRPr lang="en-US" sz="900">
              <a:solidFill>
                <a:prstClr val="black">
                  <a:tint val="75000"/>
                </a:prstClr>
              </a:solidFill>
              <a:sym typeface="Trebuchet MS" pitchFamily="-100" charset="0"/>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dirty="0">
              <a:solidFill>
                <a:prstClr val="white"/>
              </a:solidFill>
              <a:sym typeface="Trebuchet MS" pitchFamily="-100" charset="0"/>
            </a:endParaRPr>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5" name="Rectangle 14"/>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8" name="Slide Number Placeholder 5"/>
          <p:cNvSpPr txBox="1">
            <a:spLocks/>
          </p:cNvSpPr>
          <p:nvPr userDrawn="1"/>
        </p:nvSpPr>
        <p:spPr>
          <a:xfrm>
            <a:off x="6457951" y="6508801"/>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sym typeface="Trebuchet MS" pitchFamily="-100" charset="0"/>
              </a:rPr>
              <a:pPr/>
              <a:t>‹#›</a:t>
            </a:fld>
            <a:endParaRPr lang="en-US" sz="900" dirty="0">
              <a:solidFill>
                <a:prstClr val="black">
                  <a:tint val="75000"/>
                </a:prstClr>
              </a:solidFill>
              <a:sym typeface="Trebuchet MS" pitchFamily="-100" charset="0"/>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96134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92006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8" name="Rectangle 7"/>
          <p:cNvSpPr/>
          <p:nvPr userDrawn="1"/>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9" name="Rectangle 8"/>
          <p:cNvSpPr/>
          <p:nvPr userDrawn="1"/>
        </p:nvSpPr>
        <p:spPr>
          <a:xfrm>
            <a:off x="0" y="6785910"/>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4"/>
            <a:ext cx="2057400" cy="365125"/>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457950" y="6356354"/>
            <a:ext cx="2057400" cy="365125"/>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817523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190877"/>
            <a:ext cx="6858000" cy="1814513"/>
          </a:xfrm>
        </p:spPr>
        <p:txBody>
          <a:bodyPr lIns="0" tIns="0" rIns="0" bIns="0" anchor="t" anchorCtr="0">
            <a:noAutofit/>
          </a:bodyPr>
          <a:lstStyle>
            <a:lvl1pPr algn="ctr">
              <a:defRPr sz="45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337713"/>
            <a:ext cx="6858000" cy="596362"/>
          </a:xfrm>
        </p:spPr>
        <p:txBody>
          <a:bodyPr lIns="0" tIns="0" rIns="0" bIns="0">
            <a:noAutofit/>
          </a:bodyPr>
          <a:lstStyle>
            <a:lvl1pPr marL="0" indent="0" algn="ctr">
              <a:buNone/>
              <a:defRPr sz="2400">
                <a:latin typeface="Trebuchet MS" panose="020B0603020202020204" pitchFamily="34"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smtClean="0"/>
              <a:t>Click to edit Master subtitle style</a:t>
            </a:r>
            <a:endParaRPr lang="en-US" dirty="0"/>
          </a:p>
        </p:txBody>
      </p:sp>
      <p:pic>
        <p:nvPicPr>
          <p:cNvPr id="10" name="Picture 9" title="Colorado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31" y="1823179"/>
            <a:ext cx="3368426" cy="8190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Tree>
    <p:extLst>
      <p:ext uri="{BB962C8B-B14F-4D97-AF65-F5344CB8AC3E}">
        <p14:creationId xmlns:p14="http://schemas.microsoft.com/office/powerpoint/2010/main" val="3638913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2" name="Title 1"/>
          <p:cNvSpPr>
            <a:spLocks noGrp="1"/>
          </p:cNvSpPr>
          <p:nvPr>
            <p:ph type="title"/>
          </p:nvPr>
        </p:nvSpPr>
        <p:spPr>
          <a:xfrm>
            <a:off x="205740" y="274321"/>
            <a:ext cx="4366260"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buNone/>
              <a:defRPr>
                <a:latin typeface="Trebuchet MS" panose="020B0603020202020204"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spTree>
    <p:extLst>
      <p:ext uri="{BB962C8B-B14F-4D97-AF65-F5344CB8AC3E}">
        <p14:creationId xmlns:p14="http://schemas.microsoft.com/office/powerpoint/2010/main" val="514257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63040"/>
            <a:ext cx="3886200" cy="435133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title="C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69" y="6138865"/>
            <a:ext cx="771565" cy="55882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470" cy="1257365"/>
          </a:xfrm>
          <a:prstGeom prst="rect">
            <a:avLst/>
          </a:prstGeom>
        </p:spPr>
      </p:pic>
      <p:sp>
        <p:nvSpPr>
          <p:cNvPr id="11" name="Title 1"/>
          <p:cNvSpPr>
            <a:spLocks noGrp="1"/>
          </p:cNvSpPr>
          <p:nvPr>
            <p:ph type="title"/>
          </p:nvPr>
        </p:nvSpPr>
        <p:spPr>
          <a:xfrm>
            <a:off x="205740" y="274321"/>
            <a:ext cx="4373404" cy="713232"/>
          </a:xfrm>
        </p:spPr>
        <p:txBody>
          <a:bodyPr lIns="0" tIns="0" rIns="0" bIns="0" anchor="t" anchorCtr="0">
            <a:noAutofit/>
          </a:bodyPr>
          <a:lstStyle>
            <a:lvl1pPr>
              <a:defRPr sz="1800">
                <a:solidFill>
                  <a:schemeClr val="tx1"/>
                </a:solidFill>
                <a:latin typeface="Museo Slab 500" panose="02000000000000000000"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8137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ection Divider - bright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5"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1896890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226289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title="Light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8"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3837809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3" y="6356356"/>
            <a:ext cx="467783" cy="365125"/>
          </a:xfrm>
        </p:spPr>
        <p:txBody>
          <a:bodyPr/>
          <a:lstStyle>
            <a:lvl1pPr algn="ctr">
              <a:defRPr>
                <a:solidFill>
                  <a:schemeClr val="bg1"/>
                </a:solidFill>
              </a:defRPr>
            </a:lvl1pPr>
          </a:lstStyle>
          <a:p>
            <a:fld id="{2C350C07-BF3C-446F-BC26-54C104523A3C}" type="slidenum">
              <a:rPr lang="en-US" smtClean="0">
                <a:solidFill>
                  <a:prstClr val="white"/>
                </a:solidFill>
              </a:rPr>
              <a:pPr/>
              <a:t>‹#›</a:t>
            </a:fld>
            <a:endParaRPr lang="en-US">
              <a:solidFill>
                <a:prstClr val="white"/>
              </a:solidFill>
            </a:endParaRPr>
          </a:p>
        </p:txBody>
      </p:sp>
      <p:pic>
        <p:nvPicPr>
          <p:cNvPr id="9" name="Picture 8" title="CD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008" y="6164501"/>
            <a:ext cx="726734" cy="523561"/>
          </a:xfrm>
          <a:prstGeom prst="rect">
            <a:avLst/>
          </a:prstGeom>
        </p:spPr>
      </p:pic>
    </p:spTree>
    <p:extLst>
      <p:ext uri="{BB962C8B-B14F-4D97-AF65-F5344CB8AC3E}">
        <p14:creationId xmlns:p14="http://schemas.microsoft.com/office/powerpoint/2010/main" val="3320741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023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smtClean="0"/>
              <a:t>Click to edit Master title style</a:t>
            </a:r>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59363"/>
          <a:stretch/>
        </p:blipFill>
        <p:spPr>
          <a:xfrm>
            <a:off x="2760844" y="6019803"/>
            <a:ext cx="3703656" cy="929985"/>
          </a:xfrm>
          <a:prstGeom prst="rect">
            <a:avLst/>
          </a:prstGeom>
        </p:spPr>
      </p:pic>
    </p:spTree>
    <p:extLst>
      <p:ext uri="{BB962C8B-B14F-4D97-AF65-F5344CB8AC3E}">
        <p14:creationId xmlns:p14="http://schemas.microsoft.com/office/powerpoint/2010/main" val="4121616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3"/>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1"/>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1"/>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sym typeface="Trebuchet MS" pitchFamily="-100" charset="0"/>
              </a:rPr>
              <a:pPr/>
              <a:t>11/5/2018</a:t>
            </a:fld>
            <a:endParaRPr lang="en-US" sz="900">
              <a:solidFill>
                <a:prstClr val="black">
                  <a:tint val="75000"/>
                </a:prstClr>
              </a:solidFill>
              <a:sym typeface="Trebuchet MS" pitchFamily="-100" charset="0"/>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dirty="0">
              <a:solidFill>
                <a:prstClr val="white"/>
              </a:solidFill>
              <a:sym typeface="Trebuchet MS" pitchFamily="-100" charset="0"/>
            </a:endParaRPr>
          </a:p>
        </p:txBody>
      </p:sp>
      <p:sp>
        <p:nvSpPr>
          <p:cNvPr id="14" name="Rectangle 13"/>
          <p:cNvSpPr/>
          <p:nvPr userDrawn="1"/>
        </p:nvSpPr>
        <p:spPr>
          <a:xfrm>
            <a:off x="0" y="787384"/>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sp>
        <p:nvSpPr>
          <p:cNvPr id="15" name="Rectangle 14"/>
          <p:cNvSpPr/>
          <p:nvPr userDrawn="1"/>
        </p:nvSpPr>
        <p:spPr>
          <a:xfrm>
            <a:off x="0" y="680623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350">
              <a:solidFill>
                <a:prstClr val="white"/>
              </a:solidFill>
              <a:sym typeface="Trebuchet MS" pitchFamily="-100"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sp>
        <p:nvSpPr>
          <p:cNvPr id="18" name="Slide Number Placeholder 5"/>
          <p:cNvSpPr txBox="1">
            <a:spLocks/>
          </p:cNvSpPr>
          <p:nvPr userDrawn="1"/>
        </p:nvSpPr>
        <p:spPr>
          <a:xfrm>
            <a:off x="6457951" y="6508801"/>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sym typeface="Trebuchet MS" pitchFamily="-100" charset="0"/>
              </a:rPr>
              <a:pPr/>
              <a:t>‹#›</a:t>
            </a:fld>
            <a:endParaRPr lang="en-US" sz="900" dirty="0">
              <a:solidFill>
                <a:prstClr val="black">
                  <a:tint val="75000"/>
                </a:prstClr>
              </a:solidFill>
              <a:sym typeface="Trebuchet MS" pitchFamily="-100" charset="0"/>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2462320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5" y="375048"/>
            <a:ext cx="7715250" cy="878681"/>
          </a:xfrm>
          <a:prstGeom prst="rect">
            <a:avLst/>
          </a:prstGeom>
        </p:spPr>
        <p:txBody>
          <a:bodyPr anchor="t"/>
          <a:lstStyle>
            <a:lvl1pPr algn="l">
              <a:defRPr sz="3164" b="0">
                <a:solidFill>
                  <a:srgbClr val="53585F"/>
                </a:solidFill>
              </a:defRPr>
            </a:lvl1p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457646" y="1339454"/>
            <a:ext cx="7715250" cy="4607719"/>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smtClean="0"/>
              <a:t>Click to edit Master text styles for long amount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780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8" name="Rectangle 7"/>
          <p:cNvSpPr/>
          <p:nvPr userDrawn="1"/>
        </p:nvSpPr>
        <p:spPr>
          <a:xfrm>
            <a:off x="0" y="5"/>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sp>
        <p:nvSpPr>
          <p:cNvPr id="9" name="Rectangle 8"/>
          <p:cNvSpPr/>
          <p:nvPr userDrawn="1"/>
        </p:nvSpPr>
        <p:spPr>
          <a:xfrm>
            <a:off x="0" y="6785910"/>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en-US" sz="1013">
              <a:solidFill>
                <a:prstClr val="white"/>
              </a:solidFill>
              <a:sym typeface="Trebuchet MS" pitchFamily="-100" charset="0"/>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58631" y="6418098"/>
            <a:ext cx="626171" cy="32236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00222"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356354"/>
            <a:ext cx="2057400" cy="365125"/>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11/5/2018</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a:xfrm>
            <a:off x="6457950" y="6356354"/>
            <a:ext cx="2057400" cy="365125"/>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25791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7.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11/5/2018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77" r:id="rId11"/>
    <p:sldLayoutId id="2147483679" r:id="rId12"/>
    <p:sldLayoutId id="2147483680" r:id="rId13"/>
    <p:sldLayoutId id="2147483682" r:id="rId14"/>
    <p:sldLayoutId id="214748368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D12C40-C845-4845-9123-DB0823B51C1A}" type="datetimeFigureOut">
              <a:rPr lang="en-US" smtClean="0">
                <a:solidFill>
                  <a:prstClr val="black">
                    <a:tint val="75000"/>
                  </a:prstClr>
                </a:solidFill>
              </a:rPr>
              <a:pPr/>
              <a:t>11/5/2018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350C07-BF3C-446F-BC26-54C104523A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656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6858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5C6670"/>
        </a:solidFill>
        <a:effectLst/>
      </p:bgPr>
    </p:bg>
    <p:spTree>
      <p:nvGrpSpPr>
        <p:cNvPr id="1" name=""/>
        <p:cNvGrpSpPr/>
        <p:nvPr/>
      </p:nvGrpSpPr>
      <p:grpSpPr>
        <a:xfrm>
          <a:off x="0" y="0"/>
          <a:ext cx="0" cy="0"/>
          <a:chOff x="0" y="0"/>
          <a:chExt cx="0" cy="0"/>
        </a:xfrm>
      </p:grpSpPr>
      <p:sp>
        <p:nvSpPr>
          <p:cNvPr id="2050" name="AutoShape 2"/>
          <p:cNvSpPr>
            <a:spLocks/>
          </p:cNvSpPr>
          <p:nvPr/>
        </p:nvSpPr>
        <p:spPr bwMode="auto">
          <a:xfrm>
            <a:off x="0" y="6268641"/>
            <a:ext cx="9161859" cy="60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defTabSz="410751" fontAlgn="base" hangingPunct="0">
              <a:spcBef>
                <a:spcPct val="0"/>
              </a:spcBef>
              <a:spcAft>
                <a:spcPct val="0"/>
              </a:spcAft>
              <a:defRPr/>
            </a:pPr>
            <a:endParaRPr lang="en-US" sz="1547">
              <a:solidFill>
                <a:srgbClr val="FFFFFF"/>
              </a:solidFill>
              <a:sym typeface="Trebuchet MS" pitchFamily="-100" charset="0"/>
            </a:endParaRPr>
          </a:p>
        </p:txBody>
      </p:sp>
      <p:pic>
        <p:nvPicPr>
          <p:cNvPr id="4099" name="Picture 4" descr="CO_logo_horizontal_slate.jpg"/>
          <p:cNvPicPr>
            <a:picLocks noChangeAspect="1"/>
          </p:cNvPicPr>
          <p:nvPr userDrawn="1"/>
        </p:nvPicPr>
        <p:blipFill>
          <a:blip r:embed="rId6"/>
          <a:srcRect/>
          <a:stretch>
            <a:fillRect/>
          </a:stretch>
        </p:blipFill>
        <p:spPr bwMode="auto">
          <a:xfrm>
            <a:off x="353840" y="6282035"/>
            <a:ext cx="2038201" cy="511225"/>
          </a:xfrm>
          <a:prstGeom prst="rect">
            <a:avLst/>
          </a:prstGeom>
          <a:noFill/>
          <a:ln w="9525">
            <a:noFill/>
            <a:miter lim="800000"/>
            <a:headEnd/>
            <a:tailEnd/>
          </a:ln>
        </p:spPr>
      </p:pic>
    </p:spTree>
    <p:extLst>
      <p:ext uri="{BB962C8B-B14F-4D97-AF65-F5344CB8AC3E}">
        <p14:creationId xmlns:p14="http://schemas.microsoft.com/office/powerpoint/2010/main" val="26802742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ctr" defTabSz="410751" rtl="0" eaLnBrk="0" fontAlgn="base" hangingPunct="0">
        <a:spcBef>
          <a:spcPct val="0"/>
        </a:spcBef>
        <a:spcAft>
          <a:spcPct val="0"/>
        </a:spcAft>
        <a:defRPr sz="4640" b="1" i="1">
          <a:solidFill>
            <a:srgbClr val="FFFFFF"/>
          </a:solidFill>
          <a:latin typeface="+mj-lt"/>
          <a:ea typeface="+mj-ea"/>
          <a:cs typeface="+mj-cs"/>
          <a:sym typeface="Trebuchet MS" pitchFamily="-100" charset="0"/>
        </a:defRPr>
      </a:lvl1pPr>
      <a:lvl2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410751" rtl="0" eaLnBrk="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5pPr>
      <a:lvl6pPr marL="321457"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6pPr>
      <a:lvl7pPr marL="642915"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7pPr>
      <a:lvl8pPr marL="964372"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285829" algn="ctr" defTabSz="410751" rtl="0" fontAlgn="base" hangingPunct="0">
        <a:spcBef>
          <a:spcPct val="0"/>
        </a:spcBef>
        <a:spcAft>
          <a:spcPct val="0"/>
        </a:spcAft>
        <a:defRPr sz="464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241093" indent="-241093"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1pPr>
      <a:lvl2pPr marL="160729" indent="160729"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2pPr>
      <a:lvl3pPr marL="321457" indent="321457"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3pPr>
      <a:lvl4pPr marL="482186" indent="482186"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4pPr>
      <a:lvl5pPr marL="642915" indent="642915" algn="l" defTabSz="410751" rtl="0" eaLnBrk="0" fontAlgn="base" hangingPunct="0">
        <a:spcBef>
          <a:spcPts val="2953"/>
        </a:spcBef>
        <a:spcAft>
          <a:spcPct val="0"/>
        </a:spcAft>
        <a:defRPr sz="2109">
          <a:solidFill>
            <a:srgbClr val="5C6670"/>
          </a:solidFill>
          <a:latin typeface="+mn-lt"/>
          <a:ea typeface="+mn-ea"/>
          <a:cs typeface="+mn-cs"/>
          <a:sym typeface="Trebuchet MS" pitchFamily="-100" charset="0"/>
        </a:defRPr>
      </a:lvl5pPr>
      <a:lvl6pPr marL="964372"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6pPr>
      <a:lvl7pPr marL="1285829"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7pPr>
      <a:lvl8pPr marL="1607287"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8pPr>
      <a:lvl9pPr marL="1928744" algn="l" defTabSz="410751" rtl="0" fontAlgn="base" hangingPunct="0">
        <a:spcBef>
          <a:spcPts val="2953"/>
        </a:spcBef>
        <a:spcAft>
          <a:spcPct val="0"/>
        </a:spcAft>
        <a:defRPr sz="2109">
          <a:solidFill>
            <a:srgbClr val="5C6670"/>
          </a:solidFill>
          <a:latin typeface="+mn-lt"/>
          <a:ea typeface="+mn-ea"/>
          <a:cs typeface="+mn-cs"/>
          <a:sym typeface="Trebuchet MS" pitchFamily="-100"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97"/>
            <a:fld id="{B5D12C40-C845-4845-9123-DB0823B51C1A}" type="datetimeFigureOut">
              <a:rPr lang="en-US" smtClean="0">
                <a:solidFill>
                  <a:prstClr val="black">
                    <a:tint val="75000"/>
                  </a:prstClr>
                </a:solidFill>
                <a:sym typeface="Trebuchet MS" pitchFamily="-100" charset="0"/>
              </a:rPr>
              <a:pPr defTabSz="685797"/>
              <a:t>11/5/2018</a:t>
            </a:fld>
            <a:endParaRPr lang="en-US">
              <a:solidFill>
                <a:prstClr val="black">
                  <a:tint val="75000"/>
                </a:prstClr>
              </a:solidFill>
              <a:sym typeface="Trebuchet MS" pitchFamily="-100"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97"/>
            <a:endParaRPr lang="en-US">
              <a:solidFill>
                <a:prstClr val="black">
                  <a:tint val="75000"/>
                </a:prstClr>
              </a:solidFill>
              <a:sym typeface="Trebuchet MS" pitchFamily="-100"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97"/>
            <a:fld id="{2C350C07-BF3C-446F-BC26-54C104523A3C}" type="slidenum">
              <a:rPr lang="en-US" smtClean="0">
                <a:solidFill>
                  <a:prstClr val="black">
                    <a:tint val="75000"/>
                  </a:prstClr>
                </a:solidFill>
                <a:sym typeface="Trebuchet MS" pitchFamily="-100" charset="0"/>
              </a:rPr>
              <a:pPr defTabSz="685797"/>
              <a:t>‹#›</a:t>
            </a:fld>
            <a:endParaRPr lang="en-US">
              <a:solidFill>
                <a:prstClr val="black">
                  <a:tint val="75000"/>
                </a:prstClr>
              </a:solidFill>
              <a:sym typeface="Trebuchet MS" pitchFamily="-100" charset="0"/>
            </a:endParaRPr>
          </a:p>
        </p:txBody>
      </p:sp>
    </p:spTree>
    <p:extLst>
      <p:ext uri="{BB962C8B-B14F-4D97-AF65-F5344CB8AC3E}">
        <p14:creationId xmlns:p14="http://schemas.microsoft.com/office/powerpoint/2010/main" val="16415804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797"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353"/>
            <a:fld id="{B5D12C40-C845-4845-9123-DB0823B51C1A}" type="datetimeFigureOut">
              <a:rPr lang="en-US" smtClean="0">
                <a:solidFill>
                  <a:prstClr val="black">
                    <a:tint val="75000"/>
                  </a:prstClr>
                </a:solidFill>
                <a:sym typeface="Trebuchet MS" pitchFamily="-100" charset="0"/>
              </a:rPr>
              <a:pPr defTabSz="914353"/>
              <a:t>11/5/2018</a:t>
            </a:fld>
            <a:endParaRPr lang="en-US">
              <a:solidFill>
                <a:prstClr val="black">
                  <a:tint val="75000"/>
                </a:prstClr>
              </a:solidFill>
              <a:sym typeface="Trebuchet MS" pitchFamily="-100" charset="0"/>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353"/>
            <a:endParaRPr lang="en-US">
              <a:solidFill>
                <a:prstClr val="black">
                  <a:tint val="75000"/>
                </a:prstClr>
              </a:solidFill>
              <a:sym typeface="Trebuchet MS" pitchFamily="-100" charset="0"/>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53"/>
            <a:fld id="{2C350C07-BF3C-446F-BC26-54C104523A3C}" type="slidenum">
              <a:rPr lang="en-US" smtClean="0">
                <a:solidFill>
                  <a:prstClr val="black">
                    <a:tint val="75000"/>
                  </a:prstClr>
                </a:solidFill>
                <a:sym typeface="Trebuchet MS" pitchFamily="-100" charset="0"/>
              </a:rPr>
              <a:pPr defTabSz="914353"/>
              <a:t>‹#›</a:t>
            </a:fld>
            <a:endParaRPr lang="en-US">
              <a:solidFill>
                <a:prstClr val="black">
                  <a:tint val="75000"/>
                </a:prstClr>
              </a:solidFill>
              <a:sym typeface="Trebuchet MS" pitchFamily="-100" charset="0"/>
            </a:endParaRPr>
          </a:p>
        </p:txBody>
      </p:sp>
    </p:spTree>
    <p:extLst>
      <p:ext uri="{BB962C8B-B14F-4D97-AF65-F5344CB8AC3E}">
        <p14:creationId xmlns:p14="http://schemas.microsoft.com/office/powerpoint/2010/main" val="39540380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685765"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41" indent="-171441" algn="l" defTabSz="6857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6" indent="-171441" algn="l" defTabSz="6857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2"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7"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353"/>
            <a:fld id="{B5D12C40-C845-4845-9123-DB0823B51C1A}" type="datetimeFigureOut">
              <a:rPr lang="en-US" smtClean="0">
                <a:solidFill>
                  <a:prstClr val="black">
                    <a:tint val="75000"/>
                  </a:prstClr>
                </a:solidFill>
                <a:sym typeface="Trebuchet MS" pitchFamily="-100" charset="0"/>
              </a:rPr>
              <a:pPr defTabSz="914353"/>
              <a:t>11/5/2018</a:t>
            </a:fld>
            <a:endParaRPr lang="en-US">
              <a:solidFill>
                <a:prstClr val="black">
                  <a:tint val="75000"/>
                </a:prstClr>
              </a:solidFill>
              <a:sym typeface="Trebuchet MS" pitchFamily="-100" charset="0"/>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353"/>
            <a:endParaRPr lang="en-US">
              <a:solidFill>
                <a:prstClr val="black">
                  <a:tint val="75000"/>
                </a:prstClr>
              </a:solidFill>
              <a:sym typeface="Trebuchet MS" pitchFamily="-100" charset="0"/>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53"/>
            <a:fld id="{2C350C07-BF3C-446F-BC26-54C104523A3C}" type="slidenum">
              <a:rPr lang="en-US" smtClean="0">
                <a:solidFill>
                  <a:prstClr val="black">
                    <a:tint val="75000"/>
                  </a:prstClr>
                </a:solidFill>
                <a:sym typeface="Trebuchet MS" pitchFamily="-100" charset="0"/>
              </a:rPr>
              <a:pPr defTabSz="914353"/>
              <a:t>‹#›</a:t>
            </a:fld>
            <a:endParaRPr lang="en-US">
              <a:solidFill>
                <a:prstClr val="black">
                  <a:tint val="75000"/>
                </a:prstClr>
              </a:solidFill>
              <a:sym typeface="Trebuchet MS" pitchFamily="-100" charset="0"/>
            </a:endParaRPr>
          </a:p>
        </p:txBody>
      </p:sp>
    </p:spTree>
    <p:extLst>
      <p:ext uri="{BB962C8B-B14F-4D97-AF65-F5344CB8AC3E}">
        <p14:creationId xmlns:p14="http://schemas.microsoft.com/office/powerpoint/2010/main" val="32019182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685765"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41" indent="-171441" algn="l" defTabSz="6857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6" indent="-171441" algn="l" defTabSz="6857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2"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7"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353"/>
            <a:fld id="{B5D12C40-C845-4845-9123-DB0823B51C1A}" type="datetimeFigureOut">
              <a:rPr lang="en-US" smtClean="0">
                <a:solidFill>
                  <a:prstClr val="black">
                    <a:tint val="75000"/>
                  </a:prstClr>
                </a:solidFill>
                <a:sym typeface="Trebuchet MS" pitchFamily="-100" charset="0"/>
              </a:rPr>
              <a:pPr defTabSz="914353"/>
              <a:t>11/5/2018</a:t>
            </a:fld>
            <a:endParaRPr lang="en-US">
              <a:solidFill>
                <a:prstClr val="black">
                  <a:tint val="75000"/>
                </a:prstClr>
              </a:solidFill>
              <a:sym typeface="Trebuchet MS" pitchFamily="-100" charset="0"/>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353"/>
            <a:endParaRPr lang="en-US">
              <a:solidFill>
                <a:prstClr val="black">
                  <a:tint val="75000"/>
                </a:prstClr>
              </a:solidFill>
              <a:sym typeface="Trebuchet MS" pitchFamily="-100" charset="0"/>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353"/>
            <a:fld id="{2C350C07-BF3C-446F-BC26-54C104523A3C}" type="slidenum">
              <a:rPr lang="en-US" smtClean="0">
                <a:solidFill>
                  <a:prstClr val="black">
                    <a:tint val="75000"/>
                  </a:prstClr>
                </a:solidFill>
                <a:sym typeface="Trebuchet MS" pitchFamily="-100" charset="0"/>
              </a:rPr>
              <a:pPr defTabSz="914353"/>
              <a:t>‹#›</a:t>
            </a:fld>
            <a:endParaRPr lang="en-US">
              <a:solidFill>
                <a:prstClr val="black">
                  <a:tint val="75000"/>
                </a:prstClr>
              </a:solidFill>
              <a:sym typeface="Trebuchet MS" pitchFamily="-100" charset="0"/>
            </a:endParaRPr>
          </a:p>
        </p:txBody>
      </p:sp>
    </p:spTree>
    <p:extLst>
      <p:ext uri="{BB962C8B-B14F-4D97-AF65-F5344CB8AC3E}">
        <p14:creationId xmlns:p14="http://schemas.microsoft.com/office/powerpoint/2010/main" val="28353451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685765"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p:titleStyle>
    <p:bodyStyle>
      <a:lvl1pPr marL="171441" indent="-171441" algn="l" defTabSz="6857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6" indent="-171441" algn="l" defTabSz="6857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2"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7"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ehcy.org/educational-resources/higher-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dropoutprevention/homeless_ind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nche.ed.gov/ll/ll.php" TargetMode="External"/><Relationship Id="rId5" Type="http://schemas.openxmlformats.org/officeDocument/2006/relationships/hyperlink" Target="http://center.serve.org/nche/" TargetMode="External"/><Relationship Id="rId4" Type="http://schemas.openxmlformats.org/officeDocument/2006/relationships/hyperlink" Target="http://www.naehcy.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orgensen_d@cde.state.co.us"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ihopelab.com/publications/hungry-and-homeless-in-college-report.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fap.ed.gov/dpcletters/attachments/GEN1516Attach.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dropoutprevention/homeless_hespoc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nche.ed.gov/ibt/scholarships.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etlearning.adobeconnect.com/pjy68395ungm/"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hyperlink" Target="https://nche.ed.gov/ibt/higher_ed.php" TargetMode="External"/><Relationship Id="rId2" Type="http://schemas.openxmlformats.org/officeDocument/2006/relationships/hyperlink" Target="https://nche.ed.gov/ibt/scholarships.php" TargetMode="External"/><Relationship Id="rId1" Type="http://schemas.openxmlformats.org/officeDocument/2006/relationships/slideLayout" Target="../slideLayouts/slideLayout2.xml"/><Relationship Id="rId4" Type="http://schemas.openxmlformats.org/officeDocument/2006/relationships/hyperlink" Target="http://www.naehc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enverfoundation.academicworks.com/opportunities/381" TargetMode="External"/><Relationship Id="rId3" Type="http://schemas.openxmlformats.org/officeDocument/2006/relationships/hyperlink" Target="https://www2.ed.gov/about/inits/ed/foster-care/youth-transition-toolkit.pdf" TargetMode="External"/><Relationship Id="rId7" Type="http://schemas.openxmlformats.org/officeDocument/2006/relationships/hyperlink" Target="http://www.unitedwaydenver.org/bridging-the-gap" TargetMode="External"/><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hyperlink" Target="http://www.cde.state.co.us/dropoutprevention/coconfirmationoffostercaredependency" TargetMode="External"/><Relationship Id="rId11" Type="http://schemas.openxmlformats.org/officeDocument/2006/relationships/hyperlink" Target="ontherightpath.org" TargetMode="External"/><Relationship Id="rId5" Type="http://schemas.openxmlformats.org/officeDocument/2006/relationships/hyperlink" Target="http://www.fc2sprograms.org/colorado/" TargetMode="External"/><Relationship Id="rId10" Type="http://schemas.openxmlformats.org/officeDocument/2006/relationships/hyperlink" Target="mailto:projectfosterpower@childlawcenter.org" TargetMode="External"/><Relationship Id="rId4" Type="http://schemas.openxmlformats.org/officeDocument/2006/relationships/hyperlink" Target="https://www.casey.org/supporting-success/" TargetMode="External"/><Relationship Id="rId9" Type="http://schemas.openxmlformats.org/officeDocument/2006/relationships/hyperlink" Target="https://www.forwardsteps.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Myers_K@cde.state.co.us"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smtClean="0"/>
              <a:t>Postsecondary Access for </a:t>
            </a:r>
            <a:r>
              <a:rPr lang="en-US" sz="4400" dirty="0" smtClean="0"/>
              <a:t>Highly Mobile Students</a:t>
            </a:r>
            <a:endParaRPr lang="en-US" sz="4400" dirty="0"/>
          </a:p>
        </p:txBody>
      </p:sp>
      <p:sp>
        <p:nvSpPr>
          <p:cNvPr id="3" name="Subtitle 2"/>
          <p:cNvSpPr>
            <a:spLocks noGrp="1"/>
          </p:cNvSpPr>
          <p:nvPr>
            <p:ph type="subTitle" idx="1"/>
          </p:nvPr>
        </p:nvSpPr>
        <p:spPr>
          <a:xfrm>
            <a:off x="1143000" y="5262745"/>
            <a:ext cx="6858000" cy="443429"/>
          </a:xfrm>
        </p:spPr>
        <p:txBody>
          <a:bodyPr/>
          <a:lstStyle/>
          <a:p>
            <a:r>
              <a:rPr lang="en-US" dirty="0" smtClean="0"/>
              <a:t>Presented by Colorado </a:t>
            </a:r>
            <a:r>
              <a:rPr lang="en-US" dirty="0" err="1" smtClean="0"/>
              <a:t>Dept</a:t>
            </a:r>
            <a:r>
              <a:rPr lang="en-US" dirty="0" smtClean="0"/>
              <a:t> of Education</a:t>
            </a:r>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1084"/>
            <a:ext cx="7772400" cy="5505253"/>
          </a:xfrm>
        </p:spPr>
        <p:txBody>
          <a:bodyPr>
            <a:normAutofit/>
          </a:bodyPr>
          <a:lstStyle/>
          <a:p>
            <a:r>
              <a:rPr lang="en-US" sz="4000" dirty="0"/>
              <a:t>McKinney-Vento (Homeless Education) Under Title IX, Part A of the Every Student Succeeds Act (ESSA)</a:t>
            </a:r>
            <a:r>
              <a:rPr lang="en-US" dirty="0"/>
              <a:t/>
            </a:r>
            <a:br>
              <a:rPr lang="en-US" dirty="0"/>
            </a:br>
            <a:r>
              <a:rPr lang="en-US" sz="2200" dirty="0"/>
              <a:t/>
            </a:r>
            <a:br>
              <a:rPr lang="en-US" sz="2200" dirty="0"/>
            </a:br>
            <a:r>
              <a:rPr lang="en-US" sz="1400" dirty="0" smtClean="0"/>
              <a:t>Sources: </a:t>
            </a:r>
            <a:br>
              <a:rPr lang="en-US" sz="1400" dirty="0" smtClean="0"/>
            </a:br>
            <a:r>
              <a:rPr lang="en-US" sz="1400" dirty="0" smtClean="0"/>
              <a:t>NAEHCY http</a:t>
            </a:r>
            <a:r>
              <a:rPr lang="en-US" sz="1400" dirty="0"/>
              <a:t>://www.naehcy.org/sites/default/files/dl/legis/NewMV2015clean.pdf</a:t>
            </a:r>
            <a:br>
              <a:rPr lang="en-US" sz="1400" dirty="0"/>
            </a:br>
            <a:r>
              <a:rPr lang="en-US" sz="1400" dirty="0"/>
              <a:t>US Department of Education https://www2.ed.gov/policy/elsec/leg/essa/160240ehcyguidance072716updated0317.pdf</a:t>
            </a:r>
            <a:br>
              <a:rPr lang="en-US" sz="1400" dirty="0"/>
            </a:br>
            <a:endParaRPr lang="en-US" sz="1400" dirty="0"/>
          </a:p>
        </p:txBody>
      </p:sp>
    </p:spTree>
    <p:extLst>
      <p:ext uri="{BB962C8B-B14F-4D97-AF65-F5344CB8AC3E}">
        <p14:creationId xmlns:p14="http://schemas.microsoft.com/office/powerpoint/2010/main" val="196988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students experience homelessness?</a:t>
            </a:r>
          </a:p>
        </p:txBody>
      </p:sp>
      <p:sp>
        <p:nvSpPr>
          <p:cNvPr id="3" name="Content Placeholder 2"/>
          <p:cNvSpPr>
            <a:spLocks noGrp="1"/>
          </p:cNvSpPr>
          <p:nvPr>
            <p:ph idx="1"/>
          </p:nvPr>
        </p:nvSpPr>
        <p:spPr/>
        <p:txBody>
          <a:bodyPr/>
          <a:lstStyle/>
          <a:p>
            <a:pPr>
              <a:spcAft>
                <a:spcPts val="600"/>
              </a:spcAft>
            </a:pPr>
            <a:r>
              <a:rPr lang="en-US" dirty="0">
                <a:solidFill>
                  <a:schemeClr val="tx1"/>
                </a:solidFill>
                <a:latin typeface="Calibri" charset="0"/>
              </a:rPr>
              <a:t>Public schools identified 1.3 million McKinney-Vento students in the 2015–16 school year.</a:t>
            </a:r>
          </a:p>
          <a:p>
            <a:pPr lvl="1">
              <a:spcAft>
                <a:spcPts val="600"/>
              </a:spcAft>
            </a:pPr>
            <a:r>
              <a:rPr lang="en-US" sz="2800" dirty="0">
                <a:latin typeface="Calibri" charset="0"/>
                <a:ea typeface="ＭＳ Ｐゴシック" charset="0"/>
                <a:cs typeface="ＭＳ Ｐゴシック" charset="0"/>
              </a:rPr>
              <a:t>4% increase nationally over previous year.</a:t>
            </a:r>
          </a:p>
          <a:p>
            <a:pPr lvl="1">
              <a:spcAft>
                <a:spcPts val="600"/>
              </a:spcAft>
            </a:pPr>
            <a:r>
              <a:rPr lang="en-US" sz="2800" dirty="0">
                <a:latin typeface="Calibri" charset="0"/>
                <a:ea typeface="ＭＳ Ｐゴシック" charset="0"/>
                <a:cs typeface="ＭＳ Ｐゴシック" charset="0"/>
              </a:rPr>
              <a:t>A 104% increase since 2007.</a:t>
            </a:r>
          </a:p>
          <a:p>
            <a:pPr lvl="1">
              <a:spcAft>
                <a:spcPts val="600"/>
              </a:spcAft>
            </a:pPr>
            <a:r>
              <a:rPr lang="en-US" sz="2800" dirty="0">
                <a:latin typeface="Calibri" charset="0"/>
                <a:ea typeface="ＭＳ Ｐゴシック" charset="0"/>
                <a:cs typeface="ＭＳ Ｐゴシック" charset="0"/>
              </a:rPr>
              <a:t>13% of all poor, school-age children and youth.</a:t>
            </a:r>
          </a:p>
          <a:p>
            <a:pPr lvl="1">
              <a:spcAft>
                <a:spcPts val="600"/>
              </a:spcAft>
            </a:pPr>
            <a:r>
              <a:rPr lang="en-US" sz="2800" dirty="0">
                <a:latin typeface="Calibri" charset="0"/>
                <a:ea typeface="ＭＳ Ｐゴシック" charset="0"/>
                <a:cs typeface="ＭＳ Ｐゴシック" charset="0"/>
              </a:rPr>
              <a:t>30% of all extremely poor, school-age children and youth.</a:t>
            </a:r>
          </a:p>
          <a:p>
            <a:endParaRPr lang="en-US" dirty="0"/>
          </a:p>
        </p:txBody>
      </p:sp>
    </p:spTree>
    <p:extLst>
      <p:ext uri="{BB962C8B-B14F-4D97-AF65-F5344CB8AC3E}">
        <p14:creationId xmlns:p14="http://schemas.microsoft.com/office/powerpoint/2010/main" val="72596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State 4-year Graduation Rate = 79.0%</a:t>
            </a:r>
          </a:p>
          <a:p>
            <a:r>
              <a:rPr lang="en-US" dirty="0" smtClean="0"/>
              <a:t>Graduation Rates for Students Experiencing Homelessness</a:t>
            </a:r>
          </a:p>
          <a:p>
            <a:r>
              <a:rPr lang="en-US" dirty="0" smtClean="0"/>
              <a:t>4-year – 55.8%</a:t>
            </a:r>
          </a:p>
          <a:p>
            <a:r>
              <a:rPr lang="en-US" dirty="0" smtClean="0"/>
              <a:t>5-year - 60.1%</a:t>
            </a:r>
          </a:p>
          <a:p>
            <a:r>
              <a:rPr lang="en-US" dirty="0" smtClean="0"/>
              <a:t>6-year – 63.9%</a:t>
            </a:r>
          </a:p>
          <a:p>
            <a:r>
              <a:rPr lang="en-US" dirty="0" smtClean="0"/>
              <a:t>7-year – 65.2%</a:t>
            </a:r>
            <a:endParaRPr lang="en-US" dirty="0"/>
          </a:p>
          <a:p>
            <a:pPr marL="0" indent="0">
              <a:buNone/>
            </a:pPr>
            <a:endParaRPr lang="en-US" dirty="0" smtClean="0"/>
          </a:p>
          <a:p>
            <a:pPr marL="0" indent="0">
              <a:buNone/>
            </a:pPr>
            <a:r>
              <a:rPr lang="en-US" sz="1900" dirty="0" smtClean="0"/>
              <a:t>These cohort rates represent the number of students receiving a diploma within 4,5,6,or 7 years of completing 8th grade</a:t>
            </a:r>
            <a:endParaRPr lang="en-US" sz="1900" dirty="0"/>
          </a:p>
        </p:txBody>
      </p:sp>
      <p:sp>
        <p:nvSpPr>
          <p:cNvPr id="4" name="Title 3"/>
          <p:cNvSpPr>
            <a:spLocks noGrp="1"/>
          </p:cNvSpPr>
          <p:nvPr>
            <p:ph type="title"/>
          </p:nvPr>
        </p:nvSpPr>
        <p:spPr>
          <a:xfrm>
            <a:off x="274320" y="230075"/>
            <a:ext cx="7886700" cy="710141"/>
          </a:xfrm>
        </p:spPr>
        <p:txBody>
          <a:bodyPr/>
          <a:lstStyle/>
          <a:p>
            <a:r>
              <a:rPr lang="en-US" dirty="0"/>
              <a:t>2016-2017 Data</a:t>
            </a:r>
          </a:p>
        </p:txBody>
      </p:sp>
      <p:sp>
        <p:nvSpPr>
          <p:cNvPr id="6" name="Content Placeholder 5"/>
          <p:cNvSpPr>
            <a:spLocks noGrp="1"/>
          </p:cNvSpPr>
          <p:nvPr>
            <p:ph idx="13"/>
          </p:nvPr>
        </p:nvSpPr>
        <p:spPr>
          <a:xfrm>
            <a:off x="5020056" y="1463040"/>
            <a:ext cx="3785616" cy="5056992"/>
          </a:xfrm>
        </p:spPr>
        <p:txBody>
          <a:bodyPr>
            <a:normAutofit/>
          </a:bodyPr>
          <a:lstStyle/>
          <a:p>
            <a:pPr marL="0" indent="0">
              <a:buNone/>
            </a:pPr>
            <a:r>
              <a:rPr lang="en-US" sz="2200" dirty="0" smtClean="0"/>
              <a:t>State Annual Dropout Rate = 2.3%</a:t>
            </a:r>
            <a:endParaRPr lang="en-US" sz="2200" dirty="0"/>
          </a:p>
          <a:p>
            <a:pPr marL="0" indent="0">
              <a:buNone/>
            </a:pPr>
            <a:r>
              <a:rPr lang="en-US" sz="2200" dirty="0" smtClean="0"/>
              <a:t>Annual Dropout Rate for Student Experiencing Homelessness</a:t>
            </a:r>
          </a:p>
          <a:p>
            <a:pPr marL="0" indent="0">
              <a:buNone/>
            </a:pPr>
            <a:r>
              <a:rPr lang="en-US" sz="2200" dirty="0" smtClean="0"/>
              <a:t>5.9%</a:t>
            </a:r>
          </a:p>
          <a:p>
            <a:pPr marL="0" indent="0">
              <a:buNone/>
            </a:pPr>
            <a:r>
              <a:rPr lang="en-US" sz="2200" dirty="0" smtClean="0"/>
              <a:t>Represents 557 students</a:t>
            </a:r>
          </a:p>
          <a:p>
            <a:pPr marL="0" indent="0">
              <a:buNone/>
            </a:pPr>
            <a:r>
              <a:rPr lang="en-US" sz="2200" dirty="0" smtClean="0"/>
              <a:t>(out of 9,459 identified as homeless)</a:t>
            </a:r>
            <a:endParaRPr lang="en-US" sz="2200" dirty="0"/>
          </a:p>
          <a:p>
            <a:pPr marL="0" indent="0">
              <a:buNone/>
            </a:pPr>
            <a:endParaRPr lang="en-US" sz="1800" dirty="0" smtClean="0"/>
          </a:p>
          <a:p>
            <a:pPr marL="0" indent="0">
              <a:buNone/>
            </a:pPr>
            <a:r>
              <a:rPr lang="en-US" sz="1800" dirty="0" smtClean="0"/>
              <a:t>This annual rate </a:t>
            </a:r>
            <a:r>
              <a:rPr lang="en-US" sz="1800" dirty="0"/>
              <a:t>refers to the number of students in grades 7-12 who were reported as dropouts and “age outs during the past year</a:t>
            </a:r>
            <a:r>
              <a:rPr lang="en-US" sz="1800" dirty="0" smtClean="0"/>
              <a:t>.”</a:t>
            </a:r>
            <a:endParaRPr lang="en-US" sz="1800" dirty="0"/>
          </a:p>
        </p:txBody>
      </p:sp>
    </p:spTree>
    <p:extLst>
      <p:ext uri="{BB962C8B-B14F-4D97-AF65-F5344CB8AC3E}">
        <p14:creationId xmlns:p14="http://schemas.microsoft.com/office/powerpoint/2010/main" val="1237749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981"/>
            <a:ext cx="7886700" cy="870154"/>
          </a:xfrm>
        </p:spPr>
        <p:txBody>
          <a:bodyPr>
            <a:noAutofit/>
          </a:bodyPr>
          <a:lstStyle/>
          <a:p>
            <a:pPr>
              <a:defRPr/>
            </a:pPr>
            <a:r>
              <a:rPr lang="en-US" dirty="0" smtClean="0">
                <a:ea typeface="+mj-lt"/>
              </a:rPr>
              <a:t>Support </a:t>
            </a:r>
            <a:r>
              <a:rPr lang="en-US" dirty="0">
                <a:ea typeface="+mj-lt"/>
              </a:rPr>
              <a:t>for Academic Success:</a:t>
            </a:r>
            <a:br>
              <a:rPr lang="en-US" dirty="0">
                <a:ea typeface="+mj-lt"/>
              </a:rPr>
            </a:br>
            <a:r>
              <a:rPr lang="en-US" dirty="0">
                <a:ea typeface="+mj-lt"/>
              </a:rPr>
              <a:t>Transitioning to Higher Education</a:t>
            </a:r>
            <a:endParaRPr dirty="0" smtClean="0">
              <a:ea typeface="+mj-lt"/>
            </a:endParaRPr>
          </a:p>
        </p:txBody>
      </p:sp>
      <p:sp>
        <p:nvSpPr>
          <p:cNvPr id="110595" name="Content Placeholder 2"/>
          <p:cNvSpPr>
            <a:spLocks noGrp="1"/>
          </p:cNvSpPr>
          <p:nvPr>
            <p:ph idx="1"/>
          </p:nvPr>
        </p:nvSpPr>
        <p:spPr/>
        <p:txBody>
          <a:bodyPr/>
          <a:lstStyle/>
          <a:p>
            <a:pPr eaLnBrk="1" hangingPunct="1">
              <a:spcAft>
                <a:spcPts val="1200"/>
              </a:spcAft>
            </a:pPr>
            <a:r>
              <a:rPr lang="en-US" dirty="0" smtClean="0">
                <a:solidFill>
                  <a:srgbClr val="C40000"/>
                </a:solidFill>
                <a:latin typeface="Calibri" charset="0"/>
              </a:rPr>
              <a:t>All McKinney-Vento youth must be able to </a:t>
            </a:r>
            <a:r>
              <a:rPr lang="en-US" dirty="0" smtClean="0">
                <a:solidFill>
                  <a:srgbClr val="C40000"/>
                </a:solidFill>
              </a:rPr>
              <a:t>receive individualized counseling from counselors to prepare and improve their readiness for college, including college selection, application, financial aid, and on-campus supports. 	</a:t>
            </a:r>
            <a:r>
              <a:rPr lang="en-US" sz="1800" dirty="0" smtClean="0">
                <a:solidFill>
                  <a:schemeClr val="tx1"/>
                </a:solidFill>
                <a:latin typeface="Calibri" panose="020F0502020204030204" pitchFamily="34" charset="0"/>
              </a:rPr>
              <a:t>11432(g)(1)(K); Guidance Q1</a:t>
            </a:r>
          </a:p>
          <a:p>
            <a:pPr eaLnBrk="1" hangingPunct="1">
              <a:spcAft>
                <a:spcPts val="0"/>
              </a:spcAft>
            </a:pPr>
            <a:r>
              <a:rPr lang="en-US" dirty="0" smtClean="0">
                <a:solidFill>
                  <a:srgbClr val="C40000"/>
                </a:solidFill>
                <a:latin typeface="Calibri" charset="0"/>
              </a:rPr>
              <a:t>Liaisons must ensure unaccompanied youth are informed of their status as independent students and obtain verification of that status.</a:t>
            </a:r>
            <a:endParaRPr lang="en-US" dirty="0" smtClean="0">
              <a:solidFill>
                <a:srgbClr val="FF2D2D"/>
              </a:solidFill>
              <a:latin typeface="Calibri" charset="0"/>
            </a:endParaRPr>
          </a:p>
          <a:p>
            <a:pPr eaLnBrk="1" hangingPunct="1">
              <a:spcAft>
                <a:spcPts val="0"/>
              </a:spcAft>
              <a:buNone/>
            </a:pPr>
            <a:r>
              <a:rPr lang="en-US" sz="1800" dirty="0" smtClean="0">
                <a:solidFill>
                  <a:srgbClr val="FF2D2D"/>
                </a:solidFill>
                <a:latin typeface="Calibri" charset="0"/>
              </a:rPr>
              <a:t>	</a:t>
            </a:r>
            <a:r>
              <a:rPr lang="en-US" sz="1800" dirty="0" smtClean="0">
                <a:solidFill>
                  <a:schemeClr val="tx1"/>
                </a:solidFill>
                <a:latin typeface="Calibri" charset="0"/>
              </a:rPr>
              <a:t>11432(g)(6)(A)(x)(III); Guidance Q2</a:t>
            </a:r>
            <a:endParaRPr lang="en-US" dirty="0" smtClean="0">
              <a:solidFill>
                <a:schemeClr val="tx1"/>
              </a:solidFill>
              <a:latin typeface="Calibri" charset="0"/>
            </a:endParaRPr>
          </a:p>
        </p:txBody>
      </p:sp>
      <p:sp>
        <p:nvSpPr>
          <p:cNvPr id="11059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13</a:t>
            </a:fld>
            <a:endParaRPr lang="en-US" sz="1400">
              <a:solidFill>
                <a:srgbClr val="8889A7"/>
              </a:solidFill>
              <a:latin typeface="Calibri" charset="0"/>
            </a:endParaRPr>
          </a:p>
        </p:txBody>
      </p:sp>
    </p:spTree>
    <p:extLst>
      <p:ext uri="{BB962C8B-B14F-4D97-AF65-F5344CB8AC3E}">
        <p14:creationId xmlns:p14="http://schemas.microsoft.com/office/powerpoint/2010/main" val="285628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65"/>
            <a:ext cx="8229600" cy="1371600"/>
          </a:xfrm>
        </p:spPr>
        <p:txBody>
          <a:bodyPr>
            <a:noAutofit/>
          </a:bodyPr>
          <a:lstStyle/>
          <a:p>
            <a:pPr eaLnBrk="1" hangingPunct="1">
              <a:defRPr/>
            </a:pPr>
            <a:r>
              <a:rPr dirty="0" smtClean="0">
                <a:ea typeface="+mj-lt"/>
              </a:rPr>
              <a:t>Higher Education</a:t>
            </a:r>
            <a:r>
              <a:rPr lang="en-US" dirty="0">
                <a:ea typeface="+mj-lt"/>
              </a:rPr>
              <a:t> </a:t>
            </a:r>
            <a:r>
              <a:rPr lang="en-US" dirty="0" smtClean="0">
                <a:ea typeface="+mj-lt"/>
              </a:rPr>
              <a:t>Act:</a:t>
            </a:r>
            <a:br>
              <a:rPr lang="en-US" dirty="0" smtClean="0">
                <a:ea typeface="+mj-lt"/>
              </a:rPr>
            </a:br>
            <a:r>
              <a:rPr lang="en-US" dirty="0">
                <a:ea typeface="+mj-lt"/>
              </a:rPr>
              <a:t>T</a:t>
            </a:r>
            <a:r>
              <a:rPr lang="en-US" dirty="0" smtClean="0">
                <a:ea typeface="+mj-lt"/>
              </a:rPr>
              <a:t>he FAFSA and Homeless Students</a:t>
            </a:r>
            <a:endParaRPr dirty="0" smtClean="0">
              <a:ea typeface="+mj-lt"/>
            </a:endParaRPr>
          </a:p>
        </p:txBody>
      </p:sp>
      <p:sp>
        <p:nvSpPr>
          <p:cNvPr id="108547" name="Content Placeholder 2"/>
          <p:cNvSpPr>
            <a:spLocks noGrp="1"/>
          </p:cNvSpPr>
          <p:nvPr>
            <p:ph idx="1"/>
          </p:nvPr>
        </p:nvSpPr>
        <p:spPr>
          <a:xfrm>
            <a:off x="457200" y="1543664"/>
            <a:ext cx="8229600" cy="4562167"/>
          </a:xfrm>
        </p:spPr>
        <p:txBody>
          <a:bodyPr/>
          <a:lstStyle/>
          <a:p>
            <a:pPr eaLnBrk="1" hangingPunct="1">
              <a:lnSpc>
                <a:spcPct val="90000"/>
              </a:lnSpc>
            </a:pPr>
            <a:r>
              <a:rPr lang="en-US" sz="2600" dirty="0">
                <a:solidFill>
                  <a:schemeClr val="tx1"/>
                </a:solidFill>
                <a:latin typeface="Calibri" charset="0"/>
              </a:rPr>
              <a:t>Youth who meet the definition of </a:t>
            </a:r>
            <a:r>
              <a:rPr lang="ja-JP" altLang="en-US" sz="2600" dirty="0">
                <a:solidFill>
                  <a:schemeClr val="tx1"/>
                </a:solidFill>
                <a:latin typeface="Calibri" charset="0"/>
              </a:rPr>
              <a:t>“</a:t>
            </a:r>
            <a:r>
              <a:rPr lang="en-US" altLang="ja-JP" sz="2600" dirty="0">
                <a:solidFill>
                  <a:schemeClr val="tx1"/>
                </a:solidFill>
                <a:latin typeface="Calibri" charset="0"/>
              </a:rPr>
              <a:t>independent student</a:t>
            </a:r>
            <a:r>
              <a:rPr lang="ja-JP" altLang="en-US" sz="2600" dirty="0">
                <a:solidFill>
                  <a:schemeClr val="tx1"/>
                </a:solidFill>
                <a:latin typeface="Calibri" charset="0"/>
              </a:rPr>
              <a:t>”</a:t>
            </a:r>
            <a:r>
              <a:rPr lang="en-US" altLang="ja-JP" sz="2600" dirty="0">
                <a:solidFill>
                  <a:schemeClr val="tx1"/>
                </a:solidFill>
                <a:latin typeface="Calibri" charset="0"/>
              </a:rPr>
              <a:t> can complete the FAFSA without parental income information or signature.</a:t>
            </a:r>
          </a:p>
          <a:p>
            <a:pPr eaLnBrk="1" hangingPunct="1">
              <a:lnSpc>
                <a:spcPct val="90000"/>
              </a:lnSpc>
            </a:pPr>
            <a:r>
              <a:rPr lang="en-US" sz="2600" dirty="0">
                <a:solidFill>
                  <a:schemeClr val="tx1"/>
                </a:solidFill>
                <a:latin typeface="Calibri" charset="0"/>
              </a:rPr>
              <a:t>Unaccompanied youth are automatically considered independent students.</a:t>
            </a:r>
            <a:endParaRPr lang="en-US" sz="2000" dirty="0">
              <a:solidFill>
                <a:schemeClr val="tx1"/>
              </a:solidFill>
              <a:latin typeface="Calibri" charset="0"/>
            </a:endParaRPr>
          </a:p>
          <a:p>
            <a:pPr lvl="1" eaLnBrk="1" hangingPunct="1">
              <a:lnSpc>
                <a:spcPct val="90000"/>
              </a:lnSpc>
            </a:pPr>
            <a:r>
              <a:rPr lang="en-US" sz="2300" dirty="0">
                <a:latin typeface="Calibri" charset="0"/>
                <a:ea typeface="Calibri" charset="0"/>
                <a:cs typeface="Calibri" charset="0"/>
              </a:rPr>
              <a:t>Must be determined to be unaccompanied and homeless</a:t>
            </a:r>
            <a:r>
              <a:rPr lang="en-US" sz="2300" dirty="0" smtClean="0">
                <a:latin typeface="Calibri" charset="0"/>
                <a:ea typeface="Calibri" charset="0"/>
                <a:cs typeface="Calibri" charset="0"/>
              </a:rPr>
              <a:t> after July 1 of the prior year.</a:t>
            </a:r>
            <a:endParaRPr lang="en-US" sz="1800" dirty="0">
              <a:latin typeface="Calibri" charset="0"/>
              <a:ea typeface="Calibri" charset="0"/>
              <a:cs typeface="Calibri" charset="0"/>
            </a:endParaRPr>
          </a:p>
          <a:p>
            <a:pPr eaLnBrk="1" hangingPunct="1">
              <a:lnSpc>
                <a:spcPct val="90000"/>
              </a:lnSpc>
            </a:pPr>
            <a:r>
              <a:rPr lang="en-US" sz="2600" dirty="0">
                <a:solidFill>
                  <a:schemeClr val="tx1"/>
                </a:solidFill>
                <a:latin typeface="Calibri" charset="0"/>
              </a:rPr>
              <a:t>Youth who are unaccompanied, at risk of homelessness, and self-supporting are also automatically considered independent students.</a:t>
            </a:r>
            <a:endParaRPr lang="en-US" sz="2000" dirty="0">
              <a:solidFill>
                <a:schemeClr val="tx1"/>
              </a:solidFill>
              <a:latin typeface="Calibri" charset="0"/>
            </a:endParaRPr>
          </a:p>
          <a:p>
            <a:pPr lvl="1" eaLnBrk="1" hangingPunct="1">
              <a:lnSpc>
                <a:spcPct val="90000"/>
              </a:lnSpc>
            </a:pPr>
            <a:r>
              <a:rPr lang="en-US" sz="2300" dirty="0">
                <a:latin typeface="Calibri" charset="0"/>
                <a:ea typeface="Calibri" charset="0"/>
                <a:cs typeface="Calibri" charset="0"/>
              </a:rPr>
              <a:t>Must be determined as such during the school year in which the application is submitted.</a:t>
            </a:r>
            <a:endParaRPr lang="en-US" dirty="0">
              <a:latin typeface="Calibri" charset="0"/>
              <a:ea typeface="Calibri" charset="0"/>
              <a:cs typeface="Calibri" charset="0"/>
            </a:endParaRPr>
          </a:p>
        </p:txBody>
      </p:sp>
      <p:sp>
        <p:nvSpPr>
          <p:cNvPr id="108548"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7B41F7F-F2A4-A749-B4A6-2C7F3FB6AD8E}" type="slidenum">
              <a:rPr lang="en-US" sz="1400">
                <a:solidFill>
                  <a:srgbClr val="8889A7"/>
                </a:solidFill>
                <a:latin typeface="Calibri" charset="0"/>
              </a:rPr>
              <a:pPr/>
              <a:t>14</a:t>
            </a:fld>
            <a:endParaRPr lang="en-US" sz="1400">
              <a:solidFill>
                <a:srgbClr val="8889A7"/>
              </a:solidFill>
              <a:latin typeface="Calibri" charset="0"/>
            </a:endParaRPr>
          </a:p>
        </p:txBody>
      </p:sp>
    </p:spTree>
    <p:extLst>
      <p:ext uri="{BB962C8B-B14F-4D97-AF65-F5344CB8AC3E}">
        <p14:creationId xmlns:p14="http://schemas.microsoft.com/office/powerpoint/2010/main" val="358117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smtClean="0">
                <a:ea typeface="+mj-lt"/>
              </a:rPr>
              <a:t>The </a:t>
            </a:r>
            <a:r>
              <a:rPr dirty="0" smtClean="0">
                <a:ea typeface="+mj-lt"/>
              </a:rPr>
              <a:t>FAFSA (cont.)</a:t>
            </a:r>
          </a:p>
        </p:txBody>
      </p:sp>
      <p:sp>
        <p:nvSpPr>
          <p:cNvPr id="110595" name="Content Placeholder 2"/>
          <p:cNvSpPr>
            <a:spLocks noGrp="1"/>
          </p:cNvSpPr>
          <p:nvPr>
            <p:ph idx="1"/>
          </p:nvPr>
        </p:nvSpPr>
        <p:spPr/>
        <p:txBody>
          <a:bodyPr>
            <a:normAutofit fontScale="92500" lnSpcReduction="10000"/>
          </a:bodyPr>
          <a:lstStyle/>
          <a:p>
            <a:pPr eaLnBrk="1" hangingPunct="1"/>
            <a:r>
              <a:rPr lang="en-US" dirty="0">
                <a:solidFill>
                  <a:schemeClr val="tx1"/>
                </a:solidFill>
                <a:latin typeface="Calibri" charset="0"/>
              </a:rPr>
              <a:t>Determination must be made by:</a:t>
            </a:r>
            <a:endParaRPr lang="en-US" dirty="0" smtClean="0">
              <a:solidFill>
                <a:schemeClr val="tx1"/>
              </a:solidFill>
              <a:latin typeface="Calibri" charset="0"/>
            </a:endParaRPr>
          </a:p>
          <a:p>
            <a:pPr lvl="1" eaLnBrk="1" hangingPunct="1"/>
            <a:r>
              <a:rPr lang="en-US" sz="2400" dirty="0" smtClean="0">
                <a:latin typeface="Calibri" charset="0"/>
                <a:ea typeface="Calibri" charset="0"/>
                <a:cs typeface="Calibri" charset="0"/>
              </a:rPr>
              <a:t>McKinney</a:t>
            </a:r>
            <a:r>
              <a:rPr lang="en-US" sz="2400" dirty="0">
                <a:latin typeface="Calibri" charset="0"/>
                <a:ea typeface="Calibri" charset="0"/>
                <a:cs typeface="Calibri" charset="0"/>
              </a:rPr>
              <a:t>-Vento</a:t>
            </a:r>
            <a:r>
              <a:rPr lang="en-US" sz="2400" dirty="0" smtClean="0">
                <a:latin typeface="Calibri" charset="0"/>
                <a:ea typeface="Calibri" charset="0"/>
                <a:cs typeface="Calibri" charset="0"/>
              </a:rPr>
              <a:t> school </a:t>
            </a:r>
            <a:r>
              <a:rPr lang="en-US" sz="2400" dirty="0">
                <a:latin typeface="Calibri" charset="0"/>
                <a:ea typeface="Calibri" charset="0"/>
                <a:cs typeface="Calibri" charset="0"/>
              </a:rPr>
              <a:t>district </a:t>
            </a:r>
            <a:r>
              <a:rPr lang="en-US" sz="2400" dirty="0" smtClean="0">
                <a:latin typeface="Calibri" charset="0"/>
                <a:ea typeface="Calibri" charset="0"/>
                <a:cs typeface="Calibri" charset="0"/>
              </a:rPr>
              <a:t>liaison (while student is in high school and after, for as long as liaison has information necessary to make the determination),</a:t>
            </a:r>
          </a:p>
          <a:p>
            <a:pPr lvl="1" eaLnBrk="1" hangingPunct="1"/>
            <a:r>
              <a:rPr lang="en-US" sz="2400" dirty="0" smtClean="0">
                <a:latin typeface="Calibri" charset="0"/>
                <a:ea typeface="Calibri" charset="0"/>
                <a:cs typeface="Calibri" charset="0"/>
              </a:rPr>
              <a:t>HUD homeless assistance program director/designee</a:t>
            </a:r>
          </a:p>
          <a:p>
            <a:pPr lvl="1" eaLnBrk="1" hangingPunct="1"/>
            <a:r>
              <a:rPr lang="en-US" sz="2400" dirty="0" smtClean="0">
                <a:latin typeface="Calibri" charset="0"/>
                <a:ea typeface="Calibri" charset="0"/>
                <a:cs typeface="Calibri" charset="0"/>
              </a:rPr>
              <a:t>Runaway </a:t>
            </a:r>
            <a:r>
              <a:rPr lang="en-US" sz="2400" dirty="0">
                <a:latin typeface="Calibri" charset="0"/>
                <a:ea typeface="Calibri" charset="0"/>
                <a:cs typeface="Calibri" charset="0"/>
              </a:rPr>
              <a:t>and Homeless Youth Act program director or</a:t>
            </a:r>
            <a:r>
              <a:rPr lang="en-US" sz="2400" dirty="0" smtClean="0">
                <a:latin typeface="Calibri" charset="0"/>
                <a:ea typeface="Calibri" charset="0"/>
                <a:cs typeface="Calibri" charset="0"/>
              </a:rPr>
              <a:t> designee</a:t>
            </a:r>
            <a:r>
              <a:rPr lang="en-US" sz="2400" dirty="0">
                <a:latin typeface="Calibri" charset="0"/>
                <a:ea typeface="Calibri" charset="0"/>
                <a:cs typeface="Calibri" charset="0"/>
              </a:rPr>
              <a:t>, </a:t>
            </a:r>
            <a:r>
              <a:rPr lang="en-US" sz="2400" dirty="0" smtClean="0">
                <a:latin typeface="Calibri" charset="0"/>
                <a:ea typeface="Calibri" charset="0"/>
                <a:cs typeface="Calibri" charset="0"/>
              </a:rPr>
              <a:t>or</a:t>
            </a:r>
          </a:p>
          <a:p>
            <a:pPr lvl="1" eaLnBrk="1" hangingPunct="1"/>
            <a:r>
              <a:rPr lang="en-US" sz="2400" dirty="0" smtClean="0">
                <a:latin typeface="Calibri" charset="0"/>
                <a:ea typeface="Calibri" charset="0"/>
                <a:cs typeface="Calibri" charset="0"/>
              </a:rPr>
              <a:t>a </a:t>
            </a:r>
            <a:r>
              <a:rPr lang="en-US" sz="2400" dirty="0">
                <a:latin typeface="Calibri" charset="0"/>
                <a:ea typeface="Calibri" charset="0"/>
                <a:cs typeface="Calibri" charset="0"/>
              </a:rPr>
              <a:t>financial aid administrator.</a:t>
            </a:r>
          </a:p>
          <a:p>
            <a:pPr eaLnBrk="1" hangingPunct="1"/>
            <a:r>
              <a:rPr lang="en-US" sz="2600" dirty="0">
                <a:solidFill>
                  <a:schemeClr val="tx1"/>
                </a:solidFill>
                <a:latin typeface="Calibri" charset="0"/>
              </a:rPr>
              <a:t>Youth who have been in foster care at any time after age 13 are also automatically independent</a:t>
            </a:r>
            <a:r>
              <a:rPr lang="en-US" sz="2600" dirty="0" smtClean="0">
                <a:solidFill>
                  <a:schemeClr val="tx1"/>
                </a:solidFill>
                <a:latin typeface="Calibri" charset="0"/>
              </a:rPr>
              <a:t>.</a:t>
            </a:r>
          </a:p>
          <a:p>
            <a:pPr eaLnBrk="1" hangingPunct="1"/>
            <a:r>
              <a:rPr lang="en-US" sz="2400" dirty="0" smtClean="0">
                <a:solidFill>
                  <a:schemeClr val="tx1"/>
                </a:solidFill>
                <a:latin typeface="Calibri" charset="0"/>
              </a:rPr>
              <a:t>More info and sample letters are available at: </a:t>
            </a:r>
            <a:r>
              <a:rPr lang="en-US" sz="2400" dirty="0" smtClean="0">
                <a:solidFill>
                  <a:srgbClr val="2A2D6C"/>
                </a:solidFill>
                <a:latin typeface="Calibri" charset="0"/>
                <a:hlinkClick r:id="rId3"/>
              </a:rPr>
              <a:t>http://www.naehcy.org/educational-resources/higher-ed</a:t>
            </a:r>
            <a:r>
              <a:rPr lang="en-US" sz="2400" dirty="0" smtClean="0">
                <a:solidFill>
                  <a:srgbClr val="2A2D6C"/>
                </a:solidFill>
                <a:latin typeface="Calibri" charset="0"/>
              </a:rPr>
              <a:t> </a:t>
            </a:r>
          </a:p>
        </p:txBody>
      </p:sp>
      <p:sp>
        <p:nvSpPr>
          <p:cNvPr id="11059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15</a:t>
            </a:fld>
            <a:endParaRPr lang="en-US" sz="1400">
              <a:solidFill>
                <a:srgbClr val="8889A7"/>
              </a:solidFill>
              <a:latin typeface="Calibri" charset="0"/>
            </a:endParaRPr>
          </a:p>
        </p:txBody>
      </p:sp>
    </p:spTree>
    <p:extLst>
      <p:ext uri="{BB962C8B-B14F-4D97-AF65-F5344CB8AC3E}">
        <p14:creationId xmlns:p14="http://schemas.microsoft.com/office/powerpoint/2010/main" val="3644629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762000"/>
          </a:xfrm>
        </p:spPr>
        <p:txBody>
          <a:bodyPr/>
          <a:lstStyle/>
          <a:p>
            <a:pPr eaLnBrk="1" hangingPunct="1">
              <a:defRPr/>
            </a:pPr>
            <a:r>
              <a:rPr dirty="0" smtClean="0">
                <a:ea typeface="+mj-ea"/>
                <a:cs typeface="+mj-cs"/>
              </a:rPr>
              <a:t>General Resources</a:t>
            </a:r>
          </a:p>
        </p:txBody>
      </p:sp>
      <p:sp>
        <p:nvSpPr>
          <p:cNvPr id="120835" name="Rectangle 3"/>
          <p:cNvSpPr>
            <a:spLocks noGrp="1" noChangeArrowheads="1"/>
          </p:cNvSpPr>
          <p:nvPr>
            <p:ph type="body" idx="1"/>
          </p:nvPr>
        </p:nvSpPr>
        <p:spPr>
          <a:xfrm>
            <a:off x="457200" y="1371600"/>
            <a:ext cx="8229600" cy="5105400"/>
          </a:xfrm>
        </p:spPr>
        <p:txBody>
          <a:bodyPr/>
          <a:lstStyle/>
          <a:p>
            <a:pPr eaLnBrk="1" hangingPunct="1">
              <a:lnSpc>
                <a:spcPct val="90000"/>
              </a:lnSpc>
              <a:buFontTx/>
              <a:buNone/>
            </a:pPr>
            <a:r>
              <a:rPr lang="en-US" sz="2200" dirty="0" smtClean="0">
                <a:solidFill>
                  <a:schemeClr val="tx1"/>
                </a:solidFill>
                <a:latin typeface="Calibri" charset="0"/>
              </a:rPr>
              <a:t>Kerry Wrenick, State Coordinator for Homeless Education</a:t>
            </a:r>
          </a:p>
          <a:p>
            <a:pPr eaLnBrk="1" hangingPunct="1">
              <a:lnSpc>
                <a:spcPct val="90000"/>
              </a:lnSpc>
              <a:buFontTx/>
              <a:buNone/>
            </a:pPr>
            <a:r>
              <a:rPr lang="en-US" sz="2200" dirty="0" smtClean="0">
                <a:solidFill>
                  <a:schemeClr val="tx1"/>
                </a:solidFill>
                <a:latin typeface="Calibri" charset="0"/>
              </a:rPr>
              <a:t>Wrenick_k@cde.state.co.us</a:t>
            </a:r>
          </a:p>
          <a:p>
            <a:pPr eaLnBrk="1" hangingPunct="1">
              <a:lnSpc>
                <a:spcPct val="90000"/>
              </a:lnSpc>
              <a:buFontTx/>
              <a:buNone/>
            </a:pPr>
            <a:r>
              <a:rPr lang="en-US" sz="2200" dirty="0" smtClean="0">
                <a:solidFill>
                  <a:schemeClr val="tx1"/>
                </a:solidFill>
                <a:latin typeface="Calibri" charset="0"/>
              </a:rPr>
              <a:t>Colorado Department of Education</a:t>
            </a:r>
          </a:p>
          <a:p>
            <a:pPr>
              <a:lnSpc>
                <a:spcPct val="90000"/>
              </a:lnSpc>
            </a:pPr>
            <a:r>
              <a:rPr lang="en-US" sz="2200" dirty="0">
                <a:solidFill>
                  <a:srgbClr val="2A2D6C"/>
                </a:solidFill>
                <a:latin typeface="Calibri" charset="0"/>
                <a:hlinkClick r:id="rId3"/>
              </a:rPr>
              <a:t>http://</a:t>
            </a:r>
            <a:r>
              <a:rPr lang="en-US" sz="2200" dirty="0" smtClean="0">
                <a:solidFill>
                  <a:srgbClr val="2A2D6C"/>
                </a:solidFill>
                <a:latin typeface="Calibri" charset="0"/>
                <a:hlinkClick r:id="rId3"/>
              </a:rPr>
              <a:t>www.cde.state.co.us/dropoutprevention/homeless_index</a:t>
            </a:r>
            <a:endParaRPr lang="en-US" sz="2200" dirty="0" smtClean="0">
              <a:solidFill>
                <a:srgbClr val="2A2D6C"/>
              </a:solidFill>
              <a:latin typeface="Calibri" charset="0"/>
            </a:endParaRPr>
          </a:p>
          <a:p>
            <a:pPr>
              <a:lnSpc>
                <a:spcPct val="90000"/>
              </a:lnSpc>
            </a:pPr>
            <a:endParaRPr lang="en-US" sz="1000" dirty="0">
              <a:solidFill>
                <a:srgbClr val="2A2D6C"/>
              </a:solidFill>
              <a:latin typeface="Calibri" charset="0"/>
            </a:endParaRPr>
          </a:p>
          <a:p>
            <a:pPr eaLnBrk="1" hangingPunct="1">
              <a:lnSpc>
                <a:spcPct val="90000"/>
              </a:lnSpc>
              <a:buFontTx/>
              <a:buNone/>
            </a:pPr>
            <a:r>
              <a:rPr lang="en-US" sz="2200" dirty="0" smtClean="0">
                <a:solidFill>
                  <a:schemeClr val="tx1"/>
                </a:solidFill>
                <a:latin typeface="Calibri" charset="0"/>
              </a:rPr>
              <a:t>National </a:t>
            </a:r>
            <a:r>
              <a:rPr lang="en-US" sz="2200" dirty="0">
                <a:solidFill>
                  <a:schemeClr val="tx1"/>
                </a:solidFill>
                <a:latin typeface="Calibri" charset="0"/>
              </a:rPr>
              <a:t>Association for the Education of Homeless Children and Youth</a:t>
            </a:r>
          </a:p>
          <a:p>
            <a:pPr eaLnBrk="1" hangingPunct="1">
              <a:lnSpc>
                <a:spcPct val="80000"/>
              </a:lnSpc>
              <a:buFontTx/>
              <a:buNone/>
            </a:pPr>
            <a:r>
              <a:rPr lang="en-US" sz="2200" dirty="0">
                <a:solidFill>
                  <a:srgbClr val="2A2D6C"/>
                </a:solidFill>
                <a:latin typeface="Calibri" charset="0"/>
                <a:hlinkClick r:id="rId4"/>
              </a:rPr>
              <a:t>http://naehcy.org</a:t>
            </a:r>
            <a:endParaRPr lang="en-US" sz="2200" dirty="0" smtClean="0">
              <a:solidFill>
                <a:srgbClr val="2A2D6C"/>
              </a:solidFill>
              <a:latin typeface="Calibri" charset="0"/>
            </a:endParaRPr>
          </a:p>
          <a:p>
            <a:pPr eaLnBrk="1" hangingPunct="1">
              <a:lnSpc>
                <a:spcPct val="80000"/>
              </a:lnSpc>
              <a:buFontTx/>
              <a:buNone/>
            </a:pPr>
            <a:endParaRPr lang="en-US" sz="1000" dirty="0" smtClean="0">
              <a:solidFill>
                <a:srgbClr val="2A2D6C"/>
              </a:solidFill>
              <a:latin typeface="Calibri" charset="0"/>
            </a:endParaRPr>
          </a:p>
          <a:p>
            <a:pPr eaLnBrk="1" hangingPunct="1">
              <a:lnSpc>
                <a:spcPct val="80000"/>
              </a:lnSpc>
              <a:buFontTx/>
              <a:buNone/>
            </a:pPr>
            <a:r>
              <a:rPr lang="en-US" sz="2200" dirty="0">
                <a:solidFill>
                  <a:schemeClr val="tx1"/>
                </a:solidFill>
                <a:latin typeface="Calibri" charset="0"/>
              </a:rPr>
              <a:t>National Center on Homeless Education</a:t>
            </a:r>
          </a:p>
          <a:p>
            <a:pPr eaLnBrk="1" hangingPunct="1">
              <a:lnSpc>
                <a:spcPct val="80000"/>
              </a:lnSpc>
              <a:buFontTx/>
              <a:buNone/>
            </a:pPr>
            <a:r>
              <a:rPr lang="en-US" sz="2200" dirty="0">
                <a:solidFill>
                  <a:srgbClr val="2A2D6C"/>
                </a:solidFill>
                <a:latin typeface="Calibri" charset="0"/>
                <a:hlinkClick r:id="rId5"/>
              </a:rPr>
              <a:t>http://center.serve.org/nche</a:t>
            </a:r>
            <a:r>
              <a:rPr lang="en-US" sz="2200" dirty="0" smtClean="0">
                <a:solidFill>
                  <a:srgbClr val="2A2D6C"/>
                </a:solidFill>
                <a:latin typeface="Calibri" charset="0"/>
                <a:hlinkClick r:id="rId5"/>
              </a:rPr>
              <a:t>/</a:t>
            </a:r>
            <a:endParaRPr lang="en-US" sz="2200" dirty="0" smtClean="0">
              <a:solidFill>
                <a:srgbClr val="2A2D6C"/>
              </a:solidFill>
              <a:latin typeface="Calibri" charset="0"/>
            </a:endParaRPr>
          </a:p>
          <a:p>
            <a:pPr eaLnBrk="1" hangingPunct="1">
              <a:lnSpc>
                <a:spcPct val="80000"/>
              </a:lnSpc>
              <a:buFontTx/>
              <a:buNone/>
            </a:pPr>
            <a:endParaRPr lang="en-US" sz="1000" dirty="0">
              <a:solidFill>
                <a:srgbClr val="2A2D6C"/>
              </a:solidFill>
              <a:latin typeface="Calibri" charset="0"/>
            </a:endParaRPr>
          </a:p>
          <a:p>
            <a:pPr eaLnBrk="1" hangingPunct="1">
              <a:lnSpc>
                <a:spcPct val="80000"/>
              </a:lnSpc>
              <a:buFontTx/>
              <a:buNone/>
            </a:pPr>
            <a:r>
              <a:rPr lang="en-US" sz="2200" dirty="0" smtClean="0">
                <a:solidFill>
                  <a:schemeClr val="tx1"/>
                </a:solidFill>
                <a:latin typeface="Calibri" charset="0"/>
              </a:rPr>
              <a:t>Liaisons Toolkit</a:t>
            </a:r>
          </a:p>
          <a:p>
            <a:pPr>
              <a:lnSpc>
                <a:spcPct val="80000"/>
              </a:lnSpc>
            </a:pPr>
            <a:r>
              <a:rPr lang="en-US" sz="2200" dirty="0">
                <a:solidFill>
                  <a:schemeClr val="tx1"/>
                </a:solidFill>
                <a:latin typeface="Calibri" charset="0"/>
                <a:hlinkClick r:id="rId6"/>
              </a:rPr>
              <a:t>https://</a:t>
            </a:r>
            <a:r>
              <a:rPr lang="en-US" sz="2200" dirty="0" smtClean="0">
                <a:solidFill>
                  <a:schemeClr val="tx1"/>
                </a:solidFill>
                <a:latin typeface="Calibri" charset="0"/>
                <a:hlinkClick r:id="rId6"/>
              </a:rPr>
              <a:t>nche.ed.gov/ll/ll.php</a:t>
            </a:r>
            <a:endParaRPr lang="en-US" sz="2200" dirty="0" smtClean="0">
              <a:solidFill>
                <a:schemeClr val="tx1"/>
              </a:solidFill>
              <a:latin typeface="Calibri" charset="0"/>
            </a:endParaRPr>
          </a:p>
          <a:p>
            <a:pPr>
              <a:lnSpc>
                <a:spcPct val="80000"/>
              </a:lnSpc>
            </a:pPr>
            <a:endParaRPr lang="en-US" sz="2200" dirty="0">
              <a:solidFill>
                <a:schemeClr val="tx1"/>
              </a:solidFill>
              <a:latin typeface="Calibri" charset="0"/>
            </a:endParaRPr>
          </a:p>
          <a:p>
            <a:pPr eaLnBrk="1" hangingPunct="1">
              <a:lnSpc>
                <a:spcPct val="80000"/>
              </a:lnSpc>
              <a:buFontTx/>
              <a:buNone/>
            </a:pPr>
            <a:endParaRPr lang="en-US" sz="1600" dirty="0">
              <a:solidFill>
                <a:srgbClr val="2A2D6C"/>
              </a:solidFill>
              <a:latin typeface="Calibri" charset="0"/>
            </a:endParaRPr>
          </a:p>
          <a:p>
            <a:pPr eaLnBrk="1" hangingPunct="1">
              <a:lnSpc>
                <a:spcPct val="80000"/>
              </a:lnSpc>
              <a:buFontTx/>
              <a:buNone/>
            </a:pPr>
            <a:endParaRPr lang="en-US" sz="1800" dirty="0">
              <a:solidFill>
                <a:srgbClr val="2A2D6C"/>
              </a:solidFill>
              <a:latin typeface="Calibri" charset="0"/>
            </a:endParaRPr>
          </a:p>
          <a:p>
            <a:pPr eaLnBrk="1" hangingPunct="1">
              <a:lnSpc>
                <a:spcPct val="90000"/>
              </a:lnSpc>
            </a:pPr>
            <a:endParaRPr lang="en-US" sz="1400" dirty="0">
              <a:latin typeface="Calibri" charset="0"/>
            </a:endParaRPr>
          </a:p>
          <a:p>
            <a:pPr eaLnBrk="1" hangingPunct="1">
              <a:lnSpc>
                <a:spcPct val="90000"/>
              </a:lnSpc>
            </a:pPr>
            <a:endParaRPr lang="en-US" sz="1800" dirty="0">
              <a:effectLst>
                <a:outerShdw blurRad="38100" dist="38100" dir="2700000" algn="tl">
                  <a:srgbClr val="000000"/>
                </a:outerShdw>
              </a:effectLst>
              <a:latin typeface="Calibri" charset="0"/>
            </a:endParaRPr>
          </a:p>
        </p:txBody>
      </p:sp>
      <p:sp>
        <p:nvSpPr>
          <p:cNvPr id="140292"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EFDA5D2-1699-0C40-8879-9E416F9FF649}" type="slidenum">
              <a:rPr lang="en-US" sz="1400">
                <a:solidFill>
                  <a:srgbClr val="8889A7"/>
                </a:solidFill>
                <a:latin typeface="Calibri" charset="0"/>
              </a:rPr>
              <a:pPr/>
              <a:t>16</a:t>
            </a:fld>
            <a:endParaRPr lang="en-US" sz="1400">
              <a:solidFill>
                <a:srgbClr val="8889A7"/>
              </a:solidFill>
              <a:latin typeface="Calibri" charset="0"/>
            </a:endParaRPr>
          </a:p>
        </p:txBody>
      </p:sp>
    </p:spTree>
    <p:extLst>
      <p:ext uri="{BB962C8B-B14F-4D97-AF65-F5344CB8AC3E}">
        <p14:creationId xmlns:p14="http://schemas.microsoft.com/office/powerpoint/2010/main" val="1809547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Foster Care Under the Every Student Succeeds Act (ESSA)</a:t>
            </a:r>
            <a:br>
              <a:rPr lang="en-US" dirty="0"/>
            </a:br>
            <a:endParaRPr lang="en-US" dirty="0"/>
          </a:p>
        </p:txBody>
      </p:sp>
    </p:spTree>
    <p:extLst>
      <p:ext uri="{BB962C8B-B14F-4D97-AF65-F5344CB8AC3E}">
        <p14:creationId xmlns:p14="http://schemas.microsoft.com/office/powerpoint/2010/main" val="180689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Care Graduation and Completion Rates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78680363"/>
              </p:ext>
            </p:extLst>
          </p:nvPr>
        </p:nvGraphicFramePr>
        <p:xfrm>
          <a:off x="274320" y="1404254"/>
          <a:ext cx="8592095" cy="4474031"/>
        </p:xfrm>
        <a:graphic>
          <a:graphicData uri="http://schemas.openxmlformats.org/drawingml/2006/table">
            <a:tbl>
              <a:tblPr firstRow="1" firstCol="1" bandRow="1">
                <a:tableStyleId>{5C22544A-7EE6-4342-B048-85BDC9FD1C3A}</a:tableStyleId>
              </a:tblPr>
              <a:tblGrid>
                <a:gridCol w="1826910"/>
                <a:gridCol w="1782474"/>
                <a:gridCol w="1765706"/>
                <a:gridCol w="1535161"/>
                <a:gridCol w="1681844"/>
              </a:tblGrid>
              <a:tr h="646847">
                <a:tc>
                  <a:txBody>
                    <a:bodyPr/>
                    <a:lstStyle/>
                    <a:p>
                      <a:endParaRPr lang="en-US" sz="2400">
                        <a:effectLst/>
                        <a:latin typeface="Calibri" panose="020F0502020204030204" pitchFamily="34" charset="0"/>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4-Year</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5-year</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hMerge="1">
                  <a:txBody>
                    <a:bodyPr/>
                    <a:lstStyle/>
                    <a:p>
                      <a:endParaRPr lang="en-US"/>
                    </a:p>
                  </a:txBody>
                  <a:tcPr/>
                </a:tc>
              </a:tr>
              <a:tr h="637864">
                <a:tc>
                  <a:txBody>
                    <a:bodyPr/>
                    <a:lstStyle/>
                    <a:p>
                      <a:pPr marL="0" marR="0" algn="ctr">
                        <a:spcBef>
                          <a:spcPts val="0"/>
                        </a:spcBef>
                        <a:spcAft>
                          <a:spcPts val="0"/>
                        </a:spcAft>
                      </a:pPr>
                      <a:r>
                        <a:rPr lang="en-US" sz="2400">
                          <a:effectLst/>
                        </a:rPr>
                        <a:t>Class of</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Graduation</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Completion</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Graduation</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Completion</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r>
              <a:tr h="637864">
                <a:tc>
                  <a:txBody>
                    <a:bodyPr/>
                    <a:lstStyle/>
                    <a:p>
                      <a:pPr marL="0" marR="0" algn="ctr">
                        <a:spcBef>
                          <a:spcPts val="0"/>
                        </a:spcBef>
                        <a:spcAft>
                          <a:spcPts val="0"/>
                        </a:spcAft>
                      </a:pPr>
                      <a:r>
                        <a:rPr lang="en-US" sz="2400">
                          <a:effectLst/>
                        </a:rPr>
                        <a:t>2013</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27.5%</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41.3%</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32.4%</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49.5%</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r>
              <a:tr h="637864">
                <a:tc>
                  <a:txBody>
                    <a:bodyPr/>
                    <a:lstStyle/>
                    <a:p>
                      <a:pPr marL="0" marR="0" algn="ctr">
                        <a:spcBef>
                          <a:spcPts val="0"/>
                        </a:spcBef>
                        <a:spcAft>
                          <a:spcPts val="0"/>
                        </a:spcAft>
                      </a:pPr>
                      <a:r>
                        <a:rPr lang="en-US" sz="2400">
                          <a:effectLst/>
                        </a:rPr>
                        <a:t>2014</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30.0%</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41.8%</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35.1%</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46.9%</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r>
              <a:tr h="637864">
                <a:tc>
                  <a:txBody>
                    <a:bodyPr/>
                    <a:lstStyle/>
                    <a:p>
                      <a:pPr marL="0" marR="0" algn="ctr">
                        <a:spcBef>
                          <a:spcPts val="0"/>
                        </a:spcBef>
                        <a:spcAft>
                          <a:spcPts val="0"/>
                        </a:spcAft>
                      </a:pPr>
                      <a:r>
                        <a:rPr lang="en-US" sz="2400">
                          <a:effectLst/>
                        </a:rPr>
                        <a:t>2015</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29.3%</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35.9%</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37.6%</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46.9%</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r>
              <a:tr h="637864">
                <a:tc>
                  <a:txBody>
                    <a:bodyPr/>
                    <a:lstStyle/>
                    <a:p>
                      <a:pPr marL="0" marR="0" algn="ctr">
                        <a:spcBef>
                          <a:spcPts val="0"/>
                        </a:spcBef>
                        <a:spcAft>
                          <a:spcPts val="0"/>
                        </a:spcAft>
                      </a:pPr>
                      <a:r>
                        <a:rPr lang="en-US" sz="2400">
                          <a:effectLst/>
                        </a:rPr>
                        <a:t>2016</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33.2%</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37.4%</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40.2%</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46.4%</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r>
              <a:tr h="637864">
                <a:tc>
                  <a:txBody>
                    <a:bodyPr/>
                    <a:lstStyle/>
                    <a:p>
                      <a:pPr marL="0" marR="0" algn="ctr">
                        <a:spcBef>
                          <a:spcPts val="0"/>
                        </a:spcBef>
                        <a:spcAft>
                          <a:spcPts val="0"/>
                        </a:spcAft>
                      </a:pPr>
                      <a:r>
                        <a:rPr lang="en-US" sz="2400">
                          <a:effectLst/>
                        </a:rPr>
                        <a:t>2017</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23.6%</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2400">
                          <a:effectLst/>
                        </a:rPr>
                        <a:t>33.6%</a:t>
                      </a:r>
                      <a:endParaRPr lang="en-US" sz="24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dirty="0">
                          <a:effectLst/>
                        </a:rPr>
                        <a:t>Available 2017-18</a:t>
                      </a:r>
                      <a:endParaRPr lang="en-US" sz="24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96312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Matriculation Rates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318775"/>
              </p:ext>
            </p:extLst>
          </p:nvPr>
        </p:nvGraphicFramePr>
        <p:xfrm>
          <a:off x="125016" y="1125144"/>
          <a:ext cx="8679657" cy="5197076"/>
        </p:xfrm>
        <a:graphic>
          <a:graphicData uri="http://schemas.openxmlformats.org/drawingml/2006/table">
            <a:tbl>
              <a:tblPr/>
              <a:tblGrid>
                <a:gridCol w="1489409"/>
                <a:gridCol w="898781"/>
                <a:gridCol w="898781"/>
                <a:gridCol w="898781"/>
                <a:gridCol w="898781"/>
                <a:gridCol w="898781"/>
                <a:gridCol w="898781"/>
                <a:gridCol w="898781"/>
                <a:gridCol w="898781"/>
              </a:tblGrid>
              <a:tr h="485708">
                <a:tc gridSpan="9">
                  <a:txBody>
                    <a:bodyPr/>
                    <a:lstStyle/>
                    <a:p>
                      <a:pPr algn="ctr" fontAlgn="b"/>
                      <a:r>
                        <a:rPr lang="en-US" sz="1600" b="1" i="0" u="none" strike="noStrike" dirty="0">
                          <a:solidFill>
                            <a:srgbClr val="000000"/>
                          </a:solidFill>
                          <a:effectLst/>
                          <a:latin typeface="Calibri" panose="020F0502020204030204" pitchFamily="34" charset="0"/>
                        </a:rPr>
                        <a:t>Matriculation Summary Results: Overall &amp; Foster Only</a:t>
                      </a:r>
                    </a:p>
                  </a:txBody>
                  <a:tcPr marL="6697" marR="6697" marT="669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5708">
                <a:tc rowSpan="3">
                  <a:txBody>
                    <a:bodyPr/>
                    <a:lstStyle/>
                    <a:p>
                      <a:pPr algn="ctr" fontAlgn="ctr"/>
                      <a:r>
                        <a:rPr lang="en-US" sz="1600" b="1" i="0" u="none" strike="noStrike">
                          <a:solidFill>
                            <a:srgbClr val="000000"/>
                          </a:solidFill>
                          <a:effectLst/>
                          <a:latin typeface="Tahoma" panose="020B0604030504040204" pitchFamily="34" charset="0"/>
                        </a:rPr>
                        <a:t>Type</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4">
                  <a:txBody>
                    <a:bodyPr/>
                    <a:lstStyle/>
                    <a:p>
                      <a:pPr algn="ctr" fontAlgn="ctr"/>
                      <a:r>
                        <a:rPr lang="en-US" sz="1600" b="1" i="0" u="none" strike="noStrike">
                          <a:solidFill>
                            <a:srgbClr val="000000"/>
                          </a:solidFill>
                          <a:effectLst/>
                          <a:latin typeface="Tahoma" panose="020B0604030504040204" pitchFamily="34" charset="0"/>
                        </a:rPr>
                        <a:t>2014</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600" b="1" i="0" u="none" strike="noStrike">
                          <a:solidFill>
                            <a:srgbClr val="000000"/>
                          </a:solidFill>
                          <a:effectLst/>
                          <a:latin typeface="Tahoma" panose="020B0604030504040204" pitchFamily="34" charset="0"/>
                        </a:rPr>
                        <a:t>2015</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5708">
                <a:tc vMerge="1">
                  <a:txBody>
                    <a:bodyPr/>
                    <a:lstStyle/>
                    <a:p>
                      <a:endParaRPr lang="en-US"/>
                    </a:p>
                  </a:txBody>
                  <a:tcPr/>
                </a:tc>
                <a:tc gridSpan="2">
                  <a:txBody>
                    <a:bodyPr/>
                    <a:lstStyle/>
                    <a:p>
                      <a:pPr algn="ctr" fontAlgn="ctr"/>
                      <a:r>
                        <a:rPr lang="en-US" sz="1600" b="1" i="0" u="none" strike="noStrike">
                          <a:solidFill>
                            <a:srgbClr val="000000"/>
                          </a:solidFill>
                          <a:effectLst/>
                          <a:latin typeface="Tahoma" panose="020B0604030504040204" pitchFamily="34" charset="0"/>
                        </a:rPr>
                        <a:t>Overall</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algn="ctr" fontAlgn="ctr"/>
                      <a:r>
                        <a:rPr lang="en-US" sz="1600" b="1" i="0" u="none" strike="noStrike">
                          <a:solidFill>
                            <a:srgbClr val="000000"/>
                          </a:solidFill>
                          <a:effectLst/>
                          <a:latin typeface="Tahoma" panose="020B0604030504040204" pitchFamily="34" charset="0"/>
                        </a:rPr>
                        <a:t>Foster Only</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algn="ctr" fontAlgn="ctr"/>
                      <a:r>
                        <a:rPr lang="en-US" sz="1600" b="1" i="0" u="none" strike="noStrike">
                          <a:solidFill>
                            <a:srgbClr val="000000"/>
                          </a:solidFill>
                          <a:effectLst/>
                          <a:latin typeface="Tahoma" panose="020B0604030504040204" pitchFamily="34" charset="0"/>
                        </a:rPr>
                        <a:t>Overall </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gridSpan="2">
                  <a:txBody>
                    <a:bodyPr/>
                    <a:lstStyle/>
                    <a:p>
                      <a:pPr algn="ctr" fontAlgn="ctr"/>
                      <a:r>
                        <a:rPr lang="en-US" sz="1600" b="1" i="0" u="none" strike="noStrike">
                          <a:solidFill>
                            <a:srgbClr val="000000"/>
                          </a:solidFill>
                          <a:effectLst/>
                          <a:latin typeface="Tahoma" panose="020B0604030504040204" pitchFamily="34" charset="0"/>
                        </a:rPr>
                        <a:t>Foster Only</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r>
              <a:tr h="485708">
                <a:tc vMerge="1">
                  <a:txBody>
                    <a:bodyPr/>
                    <a:lstStyle/>
                    <a:p>
                      <a:endParaRPr lang="en-US"/>
                    </a:p>
                  </a:txBody>
                  <a:tcPr/>
                </a:tc>
                <a:tc>
                  <a:txBody>
                    <a:bodyPr/>
                    <a:lstStyle/>
                    <a:p>
                      <a:pPr algn="ctr" fontAlgn="ctr"/>
                      <a:r>
                        <a:rPr lang="en-US" sz="1600" b="1" i="0" u="none" strike="noStrike">
                          <a:solidFill>
                            <a:srgbClr val="000000"/>
                          </a:solidFill>
                          <a:effectLst/>
                          <a:latin typeface="Tahoma" panose="020B0604030504040204" pitchFamily="34" charset="0"/>
                        </a:rPr>
                        <a:t>Rate</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Total n</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Rate</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Total n</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Rate</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Total n</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Rate</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600" b="1" i="0" u="none" strike="noStrike">
                          <a:solidFill>
                            <a:srgbClr val="000000"/>
                          </a:solidFill>
                          <a:effectLst/>
                          <a:latin typeface="Tahoma" panose="020B0604030504040204" pitchFamily="34" charset="0"/>
                        </a:rPr>
                        <a:t>Total n</a:t>
                      </a:r>
                    </a:p>
                  </a:txBody>
                  <a:tcPr marL="6697" marR="6697" marT="6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485708">
                <a:tc>
                  <a:txBody>
                    <a:bodyPr/>
                    <a:lstStyle/>
                    <a:p>
                      <a:pPr algn="l" fontAlgn="b"/>
                      <a:r>
                        <a:rPr lang="en-US" sz="1600" b="0" i="0" u="none" strike="noStrike">
                          <a:solidFill>
                            <a:srgbClr val="000000"/>
                          </a:solidFill>
                          <a:effectLst/>
                          <a:latin typeface="Calibri" panose="020F0502020204030204" pitchFamily="34" charset="0"/>
                        </a:rPr>
                        <a:t>All </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56.8%</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53783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23.2%</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690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57.4%</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53129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26.7%</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619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5708">
                <a:tc>
                  <a:txBody>
                    <a:bodyPr/>
                    <a:lstStyle/>
                    <a:p>
                      <a:pPr algn="l" fontAlgn="b"/>
                      <a:r>
                        <a:rPr lang="en-US" sz="1600" b="0" i="0" u="none" strike="noStrike">
                          <a:solidFill>
                            <a:srgbClr val="000000"/>
                          </a:solidFill>
                          <a:effectLst/>
                          <a:latin typeface="Tahoma" panose="020B0604030504040204" pitchFamily="34" charset="0"/>
                        </a:rPr>
                        <a:t>2-Yr Institutions</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10.3%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53783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10.6%</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690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11.1%</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53129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10.8%</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dirty="0">
                          <a:solidFill>
                            <a:srgbClr val="000000"/>
                          </a:solidFill>
                          <a:effectLst/>
                          <a:latin typeface="Tahoma" panose="020B0604030504040204" pitchFamily="34" charset="0"/>
                        </a:rPr>
                        <a:t>619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5708">
                <a:tc>
                  <a:txBody>
                    <a:bodyPr/>
                    <a:lstStyle/>
                    <a:p>
                      <a:pPr algn="l" fontAlgn="b"/>
                      <a:r>
                        <a:rPr lang="en-US" sz="1600" b="0" i="0" u="none" strike="noStrike">
                          <a:solidFill>
                            <a:srgbClr val="000000"/>
                          </a:solidFill>
                          <a:effectLst/>
                          <a:latin typeface="Tahoma" panose="020B0604030504040204" pitchFamily="34" charset="0"/>
                        </a:rPr>
                        <a:t>4-Yr Institutions</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41.7%</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53783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10.0%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690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42.3%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53129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12.4%</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619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5708">
                <a:tc>
                  <a:txBody>
                    <a:bodyPr/>
                    <a:lstStyle/>
                    <a:p>
                      <a:pPr algn="l" fontAlgn="b"/>
                      <a:r>
                        <a:rPr lang="en-US" sz="1600" b="0" i="0" u="none" strike="noStrike">
                          <a:solidFill>
                            <a:srgbClr val="000000"/>
                          </a:solidFill>
                          <a:effectLst/>
                          <a:latin typeface="Tahoma" panose="020B0604030504040204" pitchFamily="34" charset="0"/>
                        </a:rPr>
                        <a:t>CTE</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6.0%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53783</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2.6%</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690</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5.4%</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53129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ahoma" panose="020B0604030504040204" pitchFamily="34" charset="0"/>
                        </a:rPr>
                        <a:t>3.4%</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C"/>
                    </a:solidFill>
                  </a:tcPr>
                </a:tc>
                <a:tc>
                  <a:txBody>
                    <a:bodyPr/>
                    <a:lstStyle/>
                    <a:p>
                      <a:pPr algn="ctr" fontAlgn="b"/>
                      <a:r>
                        <a:rPr lang="en-US" sz="1600" b="0" i="0" u="none" strike="noStrike">
                          <a:solidFill>
                            <a:srgbClr val="000000"/>
                          </a:solidFill>
                          <a:effectLst/>
                          <a:latin typeface="Tahoma" panose="020B0604030504040204" pitchFamily="34" charset="0"/>
                        </a:rPr>
                        <a:t>619</a:t>
                      </a:r>
                    </a:p>
                  </a:txBody>
                  <a:tcPr marL="6697" marR="6697" marT="6697"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311412">
                <a:tc gridSpan="9">
                  <a:txBody>
                    <a:bodyPr/>
                    <a:lstStyle/>
                    <a:p>
                      <a:pPr algn="l" fontAlgn="t"/>
                      <a:r>
                        <a:rPr lang="en-US" sz="1600" b="1" i="0" u="sng" strike="noStrike" dirty="0">
                          <a:solidFill>
                            <a:srgbClr val="000000"/>
                          </a:solidFill>
                          <a:effectLst/>
                          <a:latin typeface="Tahoma" panose="020B0604030504040204" pitchFamily="34" charset="0"/>
                        </a:rPr>
                        <a:t>Note</a:t>
                      </a:r>
                      <a:r>
                        <a:rPr lang="en-US" sz="1600" b="0" i="0" u="none" strike="noStrike" dirty="0">
                          <a:solidFill>
                            <a:srgbClr val="000000"/>
                          </a:solidFill>
                          <a:effectLst/>
                          <a:latin typeface="Tahoma" panose="020B0604030504040204" pitchFamily="34" charset="0"/>
                        </a:rPr>
                        <a:t>. Matriculation data obtained from NSC/CDHE.  Reflects enrollment rates of graduating students in the summer/fall following the identified year of graduation. For questions contact Dan Jorgensen, Ph.D. at:  </a:t>
                      </a:r>
                      <a:r>
                        <a:rPr lang="en-US" sz="1600" b="0" i="0" u="none" strike="noStrike" dirty="0">
                          <a:solidFill>
                            <a:srgbClr val="000000"/>
                          </a:solidFill>
                          <a:effectLst/>
                          <a:latin typeface="Tahoma" panose="020B0604030504040204" pitchFamily="34" charset="0"/>
                          <a:hlinkClick r:id="rId2"/>
                        </a:rPr>
                        <a:t>jorgensen_d@cde.state.co.us</a:t>
                      </a:r>
                      <a:endParaRPr lang="en-US" sz="1600" b="0" i="0" u="none" strike="noStrike" dirty="0">
                        <a:solidFill>
                          <a:srgbClr val="000000"/>
                        </a:solidFill>
                        <a:effectLst/>
                        <a:latin typeface="Tahoma" panose="020B0604030504040204" pitchFamily="34" charset="0"/>
                      </a:endParaRPr>
                    </a:p>
                  </a:txBody>
                  <a:tcPr marL="6697" marR="6697" marT="6697" marB="0">
                    <a:lnL>
                      <a:noFill/>
                    </a:lnL>
                    <a:lnR>
                      <a:noFill/>
                    </a:lnR>
                    <a:lnT w="6350" cap="flat" cmpd="sng" algn="ctr">
                      <a:solidFill>
                        <a:srgbClr val="BFBFB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3226594" y="6322222"/>
            <a:ext cx="5917406" cy="395236"/>
          </a:xfrm>
          <a:prstGeom prst="rect">
            <a:avLst/>
          </a:prstGeom>
          <a:noFill/>
        </p:spPr>
        <p:txBody>
          <a:bodyPr wrap="square" rtlCol="0">
            <a:spAutoFit/>
          </a:bodyPr>
          <a:lstStyle/>
          <a:p>
            <a:r>
              <a:rPr lang="en-US" sz="984" dirty="0">
                <a:solidFill>
                  <a:schemeClr val="bg1"/>
                </a:solidFill>
              </a:rPr>
              <a:t>Data Source: Colorado Department of Education, Data Services and Colorado Department of Human Services, Colorado Department of Higher Education </a:t>
            </a:r>
          </a:p>
        </p:txBody>
      </p:sp>
    </p:spTree>
    <p:extLst>
      <p:ext uri="{BB962C8B-B14F-4D97-AF65-F5344CB8AC3E}">
        <p14:creationId xmlns:p14="http://schemas.microsoft.com/office/powerpoint/2010/main" val="2548503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a Highly Mobile Student?</a:t>
            </a:r>
            <a:endParaRPr lang="en-US" dirty="0"/>
          </a:p>
        </p:txBody>
      </p:sp>
    </p:spTree>
    <p:extLst>
      <p:ext uri="{BB962C8B-B14F-4D97-AF65-F5344CB8AC3E}">
        <p14:creationId xmlns:p14="http://schemas.microsoft.com/office/powerpoint/2010/main" val="386638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396151" cy="868680"/>
          </a:xfrm>
        </p:spPr>
        <p:txBody>
          <a:bodyPr>
            <a:normAutofit/>
          </a:bodyPr>
          <a:lstStyle/>
          <a:p>
            <a:r>
              <a:rPr lang="en-US" dirty="0" smtClean="0"/>
              <a:t>Special considerations: Do youth in foster care qualify as unaccompanied youth?</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Youth in foster care may “age out” at 18 </a:t>
            </a:r>
          </a:p>
          <a:p>
            <a:pPr marL="342900" indent="-342900">
              <a:buFont typeface="Arial" panose="020B0604020202020204" pitchFamily="34" charset="0"/>
              <a:buChar char="•"/>
            </a:pPr>
            <a:r>
              <a:rPr lang="en-US" dirty="0" smtClean="0"/>
              <a:t>If youth exit the foster care system at age 18 or after, they are unaccompanied (not in the care of a legal parent or guardian)</a:t>
            </a:r>
          </a:p>
          <a:p>
            <a:pPr marL="342900" indent="-342900">
              <a:buFont typeface="Arial" panose="020B0604020202020204" pitchFamily="34" charset="0"/>
              <a:buChar char="•"/>
            </a:pPr>
            <a:r>
              <a:rPr lang="en-US" dirty="0" smtClean="0"/>
              <a:t>Differences in documentation (court documents specific to Colorado)</a:t>
            </a:r>
          </a:p>
          <a:p>
            <a:pPr marL="342900" indent="-342900">
              <a:buFont typeface="Arial" panose="020B0604020202020204" pitchFamily="34" charset="0"/>
              <a:buChar char="•"/>
            </a:pPr>
            <a:r>
              <a:rPr lang="en-US" dirty="0" smtClean="0"/>
              <a:t>Qualify as independent on the FAFSA</a:t>
            </a:r>
          </a:p>
          <a:p>
            <a:pPr marL="342900" indent="-342900">
              <a:buFont typeface="Arial" panose="020B0604020202020204" pitchFamily="34" charset="0"/>
              <a:buChar char="•"/>
            </a:pPr>
            <a:r>
              <a:rPr lang="en-US" dirty="0" smtClean="0"/>
              <a:t>What if youth exit care and return home to their parents? </a:t>
            </a:r>
          </a:p>
          <a:p>
            <a:pPr marL="342900" indent="-342900">
              <a:buFont typeface="Arial" panose="020B0604020202020204" pitchFamily="34" charset="0"/>
              <a:buChar char="•"/>
            </a:pPr>
            <a:r>
              <a:rPr lang="en-US" dirty="0" smtClean="0"/>
              <a:t>Who do I contact if I have questions? </a:t>
            </a:r>
          </a:p>
        </p:txBody>
      </p:sp>
    </p:spTree>
    <p:extLst>
      <p:ext uri="{BB962C8B-B14F-4D97-AF65-F5344CB8AC3E}">
        <p14:creationId xmlns:p14="http://schemas.microsoft.com/office/powerpoint/2010/main" val="223958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Crosswalk of Services</a:t>
            </a:r>
            <a:endParaRPr lang="en-US" dirty="0"/>
          </a:p>
        </p:txBody>
      </p:sp>
      <p:graphicFrame>
        <p:nvGraphicFramePr>
          <p:cNvPr id="2" name="Table 1"/>
          <p:cNvGraphicFramePr>
            <a:graphicFrameLocks noGrp="1"/>
          </p:cNvGraphicFramePr>
          <p:nvPr>
            <p:extLst/>
          </p:nvPr>
        </p:nvGraphicFramePr>
        <p:xfrm>
          <a:off x="192024" y="823182"/>
          <a:ext cx="8723376" cy="5889344"/>
        </p:xfrm>
        <a:graphic>
          <a:graphicData uri="http://schemas.openxmlformats.org/drawingml/2006/table">
            <a:tbl>
              <a:tblPr firstRow="1" bandRow="1">
                <a:tableStyleId>{5C22544A-7EE6-4342-B048-85BDC9FD1C3A}</a:tableStyleId>
              </a:tblPr>
              <a:tblGrid>
                <a:gridCol w="2907792"/>
                <a:gridCol w="2907792"/>
                <a:gridCol w="2907792"/>
              </a:tblGrid>
              <a:tr h="371685">
                <a:tc>
                  <a:txBody>
                    <a:bodyPr/>
                    <a:lstStyle/>
                    <a:p>
                      <a:pPr algn="ctr"/>
                      <a:r>
                        <a:rPr lang="en-US" dirty="0" smtClean="0"/>
                        <a:t>High School Counselor</a:t>
                      </a:r>
                      <a:endParaRPr lang="en-US" dirty="0"/>
                    </a:p>
                  </a:txBody>
                  <a:tcPr/>
                </a:tc>
                <a:tc>
                  <a:txBody>
                    <a:bodyPr/>
                    <a:lstStyle/>
                    <a:p>
                      <a:pPr algn="ctr"/>
                      <a:r>
                        <a:rPr lang="en-US" dirty="0" smtClean="0"/>
                        <a:t>College Admissions</a:t>
                      </a:r>
                      <a:endParaRPr lang="en-US" dirty="0"/>
                    </a:p>
                  </a:txBody>
                  <a:tcPr/>
                </a:tc>
                <a:tc>
                  <a:txBody>
                    <a:bodyPr/>
                    <a:lstStyle/>
                    <a:p>
                      <a:pPr algn="ctr"/>
                      <a:r>
                        <a:rPr lang="en-US" dirty="0" smtClean="0"/>
                        <a:t>SPOC</a:t>
                      </a:r>
                      <a:endParaRPr lang="en-US" dirty="0"/>
                    </a:p>
                  </a:txBody>
                  <a:tcPr/>
                </a:tc>
              </a:tr>
              <a:tr h="1331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Identify students</a:t>
                      </a:r>
                      <a:r>
                        <a:rPr lang="en-US" sz="1600" baseline="0" dirty="0" smtClean="0"/>
                        <a:t> who qualify under McKinney-Vento and refer to your district Homeless Liaison</a:t>
                      </a:r>
                      <a:endParaRPr lang="en-US" sz="1600" dirty="0" smtClean="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Be</a:t>
                      </a:r>
                      <a:r>
                        <a:rPr lang="en-US" sz="1600" baseline="0" dirty="0" smtClean="0"/>
                        <a:t> aware of the McKinney-Vento Act, and what qualifies students. </a:t>
                      </a:r>
                      <a:endParaRPr lang="en-US" sz="1600" dirty="0"/>
                    </a:p>
                  </a:txBody>
                  <a:tcPr/>
                </a:tc>
                <a:tc>
                  <a:txBody>
                    <a:bodyPr/>
                    <a:lstStyle/>
                    <a:p>
                      <a:r>
                        <a:rPr lang="en-US" sz="1600" dirty="0" smtClean="0"/>
                        <a:t>UHY</a:t>
                      </a:r>
                      <a:r>
                        <a:rPr lang="en-US" sz="1600" baseline="0" dirty="0" smtClean="0"/>
                        <a:t> determination-FAFSA completion/financial aid access-campus/community housing-academic advising-connections on and off campus</a:t>
                      </a:r>
                      <a:endParaRPr lang="en-US" sz="1600" dirty="0"/>
                    </a:p>
                  </a:txBody>
                  <a:tcPr/>
                </a:tc>
              </a:tr>
              <a:tr h="1080482">
                <a:tc>
                  <a:txBody>
                    <a:bodyPr/>
                    <a:lstStyle/>
                    <a:p>
                      <a:r>
                        <a:rPr lang="en-US" sz="1600" dirty="0" smtClean="0"/>
                        <a:t>Assists unaccompanied youth/students in foster care with FAFSA</a:t>
                      </a:r>
                      <a:endParaRPr lang="en-US" sz="1600" dirty="0"/>
                    </a:p>
                  </a:txBody>
                  <a:tcPr/>
                </a:tc>
                <a:tc>
                  <a:txBody>
                    <a:bodyPr/>
                    <a:lstStyle/>
                    <a:p>
                      <a:r>
                        <a:rPr lang="en-US" sz="1600" dirty="0" smtClean="0"/>
                        <a:t>Able to educate potential applicants</a:t>
                      </a:r>
                      <a:r>
                        <a:rPr lang="en-US" sz="1600" baseline="0" dirty="0" smtClean="0"/>
                        <a:t> on McKinney-Vento</a:t>
                      </a:r>
                      <a:endParaRPr lang="en-US" sz="1600" dirty="0"/>
                    </a:p>
                  </a:txBody>
                  <a:tcPr/>
                </a:tc>
                <a:tc>
                  <a:txBody>
                    <a:bodyPr/>
                    <a:lstStyle/>
                    <a:p>
                      <a:r>
                        <a:rPr lang="en-US" sz="1600" dirty="0" smtClean="0"/>
                        <a:t>Determines UHY status officially</a:t>
                      </a:r>
                      <a:r>
                        <a:rPr lang="en-US" sz="1600" baseline="0" dirty="0" smtClean="0"/>
                        <a:t> at the college level </a:t>
                      </a:r>
                      <a:endParaRPr lang="en-US" sz="1600" dirty="0"/>
                    </a:p>
                  </a:txBody>
                  <a:tcPr/>
                </a:tc>
              </a:tr>
              <a:tr h="152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List of SPOC’s available at: http://www.cde.state.co.us/dropoutprevention/homeless_index</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Know who the SPOC is at your University </a:t>
                      </a:r>
                      <a:endParaRPr lang="en-US" sz="1600" dirty="0" smtClean="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Connects</a:t>
                      </a:r>
                      <a:r>
                        <a:rPr lang="en-US" sz="1600" baseline="0" dirty="0" smtClean="0"/>
                        <a:t> with admissions and high school counselors to coordinate transitions to college</a:t>
                      </a:r>
                      <a:endParaRPr lang="en-US" sz="1600" dirty="0" smtClean="0"/>
                    </a:p>
                    <a:p>
                      <a:endParaRPr lang="en-US" sz="1600" dirty="0"/>
                    </a:p>
                  </a:txBody>
                  <a:tcPr/>
                </a:tc>
              </a:tr>
              <a:tr h="1579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Assist students in foster care with higher </a:t>
                      </a:r>
                      <a:r>
                        <a:rPr lang="en-US" sz="1600" dirty="0" err="1" smtClean="0"/>
                        <a:t>ed</a:t>
                      </a:r>
                      <a:r>
                        <a:rPr lang="en-US" sz="1600" dirty="0" smtClean="0"/>
                        <a:t> resources</a:t>
                      </a:r>
                      <a:r>
                        <a:rPr lang="en-US" sz="1600" baseline="0" dirty="0" smtClean="0"/>
                        <a:t> (ETV’s, Chafee Program): http://www.cde.state.co.us/dropoutprevention/fostercare_resourcesandlinks</a:t>
                      </a:r>
                      <a:endParaRPr lang="en-US" sz="1600" dirty="0"/>
                    </a:p>
                  </a:txBody>
                  <a:tcPr/>
                </a:tc>
                <a:tc>
                  <a:txBody>
                    <a:bodyPr/>
                    <a:lstStyle/>
                    <a:p>
                      <a:r>
                        <a:rPr lang="en-US" sz="1600" dirty="0" smtClean="0"/>
                        <a:t>Able to educate youth in</a:t>
                      </a:r>
                      <a:r>
                        <a:rPr lang="en-US" sz="1600" baseline="0" dirty="0" smtClean="0"/>
                        <a:t> foster care about higher education resources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Aware</a:t>
                      </a:r>
                      <a:r>
                        <a:rPr lang="en-US" sz="1600" baseline="0" dirty="0" smtClean="0">
                          <a:solidFill>
                            <a:schemeClr val="tx1"/>
                          </a:solidFill>
                        </a:rPr>
                        <a:t> of resources for unaccompanied youth (campus/community housing, academic advising on and off campus). Knows about ETV’s and Chafee for qualified youth</a:t>
                      </a:r>
                      <a:endParaRPr lang="en-US" sz="1600" dirty="0">
                        <a:solidFill>
                          <a:schemeClr val="tx1"/>
                        </a:solidFill>
                      </a:endParaRPr>
                    </a:p>
                  </a:txBody>
                  <a:tcPr/>
                </a:tc>
              </a:tr>
            </a:tbl>
          </a:graphicData>
        </a:graphic>
      </p:graphicFrame>
    </p:spTree>
    <p:extLst>
      <p:ext uri="{BB962C8B-B14F-4D97-AF65-F5344CB8AC3E}">
        <p14:creationId xmlns:p14="http://schemas.microsoft.com/office/powerpoint/2010/main" val="2494318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Higher Education and SPOCs</a:t>
            </a:r>
            <a:endParaRPr lang="en-US" dirty="0"/>
          </a:p>
        </p:txBody>
      </p:sp>
    </p:spTree>
    <p:extLst>
      <p:ext uri="{BB962C8B-B14F-4D97-AF65-F5344CB8AC3E}">
        <p14:creationId xmlns:p14="http://schemas.microsoft.com/office/powerpoint/2010/main" val="2758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Assistance from Single Points of Contact</a:t>
            </a:r>
          </a:p>
        </p:txBody>
      </p:sp>
      <p:sp>
        <p:nvSpPr>
          <p:cNvPr id="2" name="Content Placeholder 1"/>
          <p:cNvSpPr>
            <a:spLocks noGrp="1"/>
          </p:cNvSpPr>
          <p:nvPr>
            <p:ph idx="1"/>
          </p:nvPr>
        </p:nvSpPr>
        <p:spPr/>
        <p:txBody>
          <a:bodyPr>
            <a:normAutofit lnSpcReduction="10000"/>
          </a:bodyPr>
          <a:lstStyle/>
          <a:p>
            <a:pPr marL="342900" lvl="1" indent="-342900"/>
            <a:r>
              <a:rPr lang="en-US" altLang="ja-JP" sz="2400" dirty="0"/>
              <a:t>What is a SPOC?</a:t>
            </a:r>
          </a:p>
          <a:p>
            <a:pPr marL="914400" lvl="3" indent="0">
              <a:buNone/>
            </a:pPr>
            <a:r>
              <a:rPr lang="en-US" altLang="ja-JP" sz="2400" dirty="0"/>
              <a:t>A supportive college administrator on each campus who is committed to helping homeless youth (and often foster youth) successfully navigate the college-going process on </a:t>
            </a:r>
            <a:r>
              <a:rPr lang="en-US" altLang="ja-JP" sz="2400" dirty="0" smtClean="0"/>
              <a:t>campuses</a:t>
            </a:r>
            <a:endParaRPr lang="en-US" altLang="ja-JP" sz="2400" dirty="0"/>
          </a:p>
          <a:p>
            <a:pPr marL="457200" lvl="2" indent="0">
              <a:buNone/>
            </a:pPr>
            <a:endParaRPr lang="en-US" altLang="ja-JP" sz="2400" dirty="0"/>
          </a:p>
          <a:p>
            <a:pPr marL="457200" lvl="2" indent="0">
              <a:buNone/>
            </a:pPr>
            <a:endParaRPr lang="en-US" altLang="ja-JP" sz="2400" dirty="0"/>
          </a:p>
          <a:p>
            <a:pPr marL="342900" lvl="1" indent="-342900"/>
            <a:r>
              <a:rPr lang="en-US" altLang="ja-JP" sz="2400" dirty="0"/>
              <a:t>What do SPOC’s assist students with?</a:t>
            </a:r>
          </a:p>
          <a:p>
            <a:pPr marL="914400" lvl="3" indent="0">
              <a:buNone/>
            </a:pPr>
            <a:r>
              <a:rPr lang="en-US" altLang="ja-JP" sz="2400" dirty="0" smtClean="0"/>
              <a:t>UHY determination - FAFSA completion/financial </a:t>
            </a:r>
            <a:r>
              <a:rPr lang="en-US" altLang="ja-JP" sz="2400" dirty="0"/>
              <a:t>aid </a:t>
            </a:r>
            <a:r>
              <a:rPr lang="en-US" altLang="ja-JP" sz="2400" dirty="0" smtClean="0"/>
              <a:t>access – admissions</a:t>
            </a:r>
            <a:r>
              <a:rPr lang="en-US" altLang="ja-JP" sz="2400" dirty="0"/>
              <a:t> </a:t>
            </a:r>
            <a:r>
              <a:rPr lang="en-US" altLang="ja-JP" sz="2400" dirty="0" smtClean="0"/>
              <a:t>– campus/community housing - academic advising – connections to </a:t>
            </a:r>
            <a:r>
              <a:rPr lang="en-US" altLang="ja-JP" sz="2400" dirty="0"/>
              <a:t>on and off campus </a:t>
            </a:r>
            <a:r>
              <a:rPr lang="en-US" altLang="ja-JP" sz="2400" dirty="0" smtClean="0"/>
              <a:t>supports</a:t>
            </a:r>
            <a:r>
              <a:rPr lang="en-US" altLang="ja-JP" sz="1700" dirty="0" smtClean="0"/>
              <a:t>  </a:t>
            </a:r>
            <a:endParaRPr lang="en-US" altLang="ja-JP" sz="1700" dirty="0"/>
          </a:p>
          <a:p>
            <a:endParaRPr lang="en-US" dirty="0"/>
          </a:p>
        </p:txBody>
      </p:sp>
    </p:spTree>
    <p:extLst>
      <p:ext uri="{BB962C8B-B14F-4D97-AF65-F5344CB8AC3E}">
        <p14:creationId xmlns:p14="http://schemas.microsoft.com/office/powerpoint/2010/main" val="2832948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SPOCs help to serve Unaccompanied Homeless Youth</a:t>
            </a:r>
            <a:endParaRPr lang="en-US" dirty="0"/>
          </a:p>
        </p:txBody>
      </p:sp>
      <p:sp>
        <p:nvSpPr>
          <p:cNvPr id="2" name="Content Placeholder 1"/>
          <p:cNvSpPr>
            <a:spLocks noGrp="1"/>
          </p:cNvSpPr>
          <p:nvPr>
            <p:ph idx="1"/>
          </p:nvPr>
        </p:nvSpPr>
        <p:spPr/>
        <p:txBody>
          <a:bodyPr/>
          <a:lstStyle/>
          <a:p>
            <a:endParaRPr lang="en-US" dirty="0" smtClean="0"/>
          </a:p>
          <a:p>
            <a:r>
              <a:rPr lang="en-US" dirty="0" smtClean="0"/>
              <a:t>Understanding the definition of homeless used in the College Cost Reduction and Access Act</a:t>
            </a:r>
          </a:p>
          <a:p>
            <a:endParaRPr lang="en-US" dirty="0" smtClean="0"/>
          </a:p>
          <a:p>
            <a:r>
              <a:rPr lang="en-US" dirty="0" smtClean="0"/>
              <a:t>Distributing awareness materials</a:t>
            </a:r>
          </a:p>
          <a:p>
            <a:pPr marL="0" indent="0">
              <a:buNone/>
            </a:pPr>
            <a:r>
              <a:rPr lang="en-US" dirty="0" smtClean="0"/>
              <a:t> </a:t>
            </a:r>
          </a:p>
          <a:p>
            <a:r>
              <a:rPr lang="en-US" dirty="0" smtClean="0"/>
              <a:t>Training, encouraging collaboration and building relationships among offices or programs that can provide support to students in need</a:t>
            </a:r>
            <a:endParaRPr lang="en-US" dirty="0"/>
          </a:p>
        </p:txBody>
      </p:sp>
      <p:sp>
        <p:nvSpPr>
          <p:cNvPr id="4" name="Footer Placeholder 3"/>
          <p:cNvSpPr>
            <a:spLocks noGrp="1"/>
          </p:cNvSpPr>
          <p:nvPr>
            <p:ph type="ftr" sz="quarter" idx="4294967295"/>
          </p:nvPr>
        </p:nvSpPr>
        <p:spPr>
          <a:xfrm>
            <a:off x="0" y="6265863"/>
            <a:ext cx="2895600" cy="365125"/>
          </a:xfrm>
          <a:prstGeom prst="rect">
            <a:avLst/>
          </a:prstGeom>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202899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132764"/>
            <a:ext cx="7886700" cy="5240740"/>
          </a:xfrm>
        </p:spPr>
        <p:txBody>
          <a:bodyPr>
            <a:normAutofit fontScale="85000" lnSpcReduction="20000"/>
          </a:bodyPr>
          <a:lstStyle/>
          <a:p>
            <a:pPr marL="0" indent="0">
              <a:buNone/>
            </a:pPr>
            <a:r>
              <a:rPr lang="en-US" sz="2800" dirty="0" smtClean="0"/>
              <a:t>Survey </a:t>
            </a:r>
            <a:r>
              <a:rPr lang="en-US" sz="2800" dirty="0"/>
              <a:t>of more than 33,000 students at 70 community colleges across the </a:t>
            </a:r>
            <a:r>
              <a:rPr lang="en-US" sz="2800" dirty="0" smtClean="0"/>
              <a:t>country:</a:t>
            </a:r>
          </a:p>
          <a:p>
            <a:endParaRPr lang="en-US" sz="2800" dirty="0" smtClean="0"/>
          </a:p>
          <a:p>
            <a:r>
              <a:rPr lang="en-US" sz="2800" dirty="0" smtClean="0"/>
              <a:t>14% were homeless</a:t>
            </a:r>
          </a:p>
          <a:p>
            <a:pPr marL="0" indent="0">
              <a:buNone/>
            </a:pPr>
            <a:r>
              <a:rPr lang="en-US" sz="2800" dirty="0" smtClean="0"/>
              <a:t> </a:t>
            </a:r>
          </a:p>
          <a:p>
            <a:r>
              <a:rPr lang="en-US" sz="2800" dirty="0" smtClean="0"/>
              <a:t>1-in-3 were </a:t>
            </a:r>
            <a:r>
              <a:rPr lang="en-US" sz="2800" dirty="0"/>
              <a:t>going hungry while pursuing a </a:t>
            </a:r>
            <a:r>
              <a:rPr lang="en-US" sz="2800" dirty="0" smtClean="0"/>
              <a:t>degree</a:t>
            </a:r>
          </a:p>
          <a:p>
            <a:pPr marL="0" indent="0">
              <a:buNone/>
            </a:pPr>
            <a:r>
              <a:rPr lang="en-US" sz="2800" dirty="0" smtClean="0"/>
              <a:t> </a:t>
            </a:r>
          </a:p>
          <a:p>
            <a:r>
              <a:rPr lang="en-US" sz="2800" dirty="0" smtClean="0"/>
              <a:t>Nearly 1/3 of </a:t>
            </a:r>
            <a:r>
              <a:rPr lang="en-US" sz="2800" dirty="0"/>
              <a:t>students going without food or </a:t>
            </a:r>
            <a:r>
              <a:rPr lang="en-US" sz="2800" dirty="0" smtClean="0"/>
              <a:t>shelter: </a:t>
            </a:r>
          </a:p>
          <a:p>
            <a:pPr lvl="1">
              <a:buFont typeface="Wingdings" panose="05000000000000000000" pitchFamily="2" charset="2"/>
              <a:buChar char="§"/>
            </a:pPr>
            <a:r>
              <a:rPr lang="en-US" sz="2800" dirty="0"/>
              <a:t>received financial aid</a:t>
            </a:r>
          </a:p>
          <a:p>
            <a:pPr lvl="1">
              <a:buFont typeface="Wingdings" panose="05000000000000000000" pitchFamily="2" charset="2"/>
              <a:buChar char="§"/>
            </a:pPr>
            <a:r>
              <a:rPr lang="en-US" sz="2800" dirty="0" smtClean="0"/>
              <a:t>many </a:t>
            </a:r>
            <a:r>
              <a:rPr lang="en-US" sz="2800" dirty="0"/>
              <a:t>work long hours at </a:t>
            </a:r>
            <a:r>
              <a:rPr lang="en-US" sz="2800" dirty="0" smtClean="0"/>
              <a:t>low wage/quality jobs </a:t>
            </a:r>
          </a:p>
          <a:p>
            <a:pPr lvl="1">
              <a:buFont typeface="Wingdings" panose="05000000000000000000" pitchFamily="2" charset="2"/>
              <a:buChar char="§"/>
            </a:pPr>
            <a:r>
              <a:rPr lang="en-US" sz="2800" dirty="0" smtClean="0"/>
              <a:t>get </a:t>
            </a:r>
            <a:r>
              <a:rPr lang="en-US" sz="2800" dirty="0"/>
              <a:t>little sleep</a:t>
            </a:r>
          </a:p>
          <a:p>
            <a:pPr marL="0" indent="0">
              <a:buNone/>
            </a:pPr>
            <a:endParaRPr lang="en-US" sz="1600" dirty="0" smtClean="0"/>
          </a:p>
          <a:p>
            <a:pPr marL="0" indent="0">
              <a:buNone/>
            </a:pPr>
            <a:endParaRPr lang="en-US" sz="1600" dirty="0" smtClean="0"/>
          </a:p>
          <a:p>
            <a:pPr marL="0" indent="0">
              <a:buNone/>
            </a:pPr>
            <a:r>
              <a:rPr lang="en-US" sz="1600" dirty="0" smtClean="0"/>
              <a:t>Wisconsin HOPE Lab, March 2017</a:t>
            </a:r>
            <a:endParaRPr lang="en-US" sz="1600" dirty="0"/>
          </a:p>
          <a:p>
            <a:pPr marL="0" indent="0">
              <a:buNone/>
            </a:pPr>
            <a:r>
              <a:rPr lang="en-US" sz="1600" dirty="0">
                <a:hlinkClick r:id="rId3"/>
              </a:rPr>
              <a:t>http://</a:t>
            </a:r>
            <a:r>
              <a:rPr lang="en-US" sz="1600" dirty="0" smtClean="0">
                <a:hlinkClick r:id="rId3"/>
              </a:rPr>
              <a:t>wihopelab.com/publications/hungry-and-homeless-in-college-report.pdf</a:t>
            </a:r>
            <a:endParaRPr lang="en-US" sz="1600"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Community College Study</a:t>
            </a:r>
            <a:endParaRPr lang="en-US" dirty="0"/>
          </a:p>
        </p:txBody>
      </p:sp>
    </p:spTree>
    <p:extLst>
      <p:ext uri="{BB962C8B-B14F-4D97-AF65-F5344CB8AC3E}">
        <p14:creationId xmlns:p14="http://schemas.microsoft.com/office/powerpoint/2010/main" val="488378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Aid Independent Determination</a:t>
            </a:r>
            <a:endParaRPr lang="en-US" dirty="0"/>
          </a:p>
        </p:txBody>
      </p:sp>
    </p:spTree>
    <p:extLst>
      <p:ext uri="{BB962C8B-B14F-4D97-AF65-F5344CB8AC3E}">
        <p14:creationId xmlns:p14="http://schemas.microsoft.com/office/powerpoint/2010/main" val="62808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College Cost Reduction and Access Act of 2007</a:t>
            </a:r>
          </a:p>
        </p:txBody>
      </p:sp>
      <p:sp>
        <p:nvSpPr>
          <p:cNvPr id="2" name="Content Placeholder 1"/>
          <p:cNvSpPr>
            <a:spLocks noGrp="1"/>
          </p:cNvSpPr>
          <p:nvPr>
            <p:ph idx="1"/>
          </p:nvPr>
        </p:nvSpPr>
        <p:spPr/>
        <p:txBody>
          <a:bodyPr>
            <a:normAutofit fontScale="92500" lnSpcReduction="20000"/>
          </a:bodyPr>
          <a:lstStyle/>
          <a:p>
            <a:r>
              <a:rPr lang="en-US" dirty="0"/>
              <a:t>Expanded definition of “independent student” to include Unaccompanied Homeless </a:t>
            </a:r>
            <a:r>
              <a:rPr lang="en-US" dirty="0" smtClean="0"/>
              <a:t>Youth</a:t>
            </a:r>
          </a:p>
          <a:p>
            <a:endParaRPr lang="en-US" dirty="0"/>
          </a:p>
          <a:p>
            <a:r>
              <a:rPr lang="en-US" dirty="0"/>
              <a:t>Four authorized verifiers</a:t>
            </a:r>
          </a:p>
          <a:p>
            <a:pPr lvl="1"/>
            <a:r>
              <a:rPr lang="en-US" sz="2400" dirty="0"/>
              <a:t>McKinney-Vento Homeless Education Liaison (Colorado UHY Verification Form)</a:t>
            </a:r>
          </a:p>
          <a:p>
            <a:pPr lvl="1"/>
            <a:r>
              <a:rPr lang="en-US" sz="2400" dirty="0"/>
              <a:t>Runaway and Homeless Youth Act Director or Designee</a:t>
            </a:r>
            <a:r>
              <a:rPr lang="en-US" sz="2400" dirty="0">
                <a:solidFill>
                  <a:schemeClr val="accent1">
                    <a:lumMod val="75000"/>
                  </a:schemeClr>
                </a:solidFill>
              </a:rPr>
              <a:t>*</a:t>
            </a:r>
          </a:p>
          <a:p>
            <a:pPr lvl="1"/>
            <a:r>
              <a:rPr lang="en-US" sz="2400" dirty="0"/>
              <a:t>HUD Director or Designee</a:t>
            </a:r>
            <a:r>
              <a:rPr lang="en-US" sz="2400" dirty="0">
                <a:solidFill>
                  <a:schemeClr val="accent1">
                    <a:lumMod val="75000"/>
                  </a:schemeClr>
                </a:solidFill>
              </a:rPr>
              <a:t>*</a:t>
            </a:r>
          </a:p>
          <a:p>
            <a:pPr lvl="1"/>
            <a:r>
              <a:rPr lang="en-US" sz="2400" dirty="0"/>
              <a:t>Financial Aid Administrator</a:t>
            </a:r>
          </a:p>
          <a:p>
            <a:pPr marL="45720" indent="0">
              <a:buNone/>
            </a:pPr>
            <a:endParaRPr lang="en-US" dirty="0"/>
          </a:p>
          <a:p>
            <a:pPr marL="45720" indent="0">
              <a:buNone/>
            </a:pPr>
            <a:r>
              <a:rPr lang="en-US" sz="2200" i="1" dirty="0">
                <a:solidFill>
                  <a:schemeClr val="accent1">
                    <a:lumMod val="75000"/>
                  </a:schemeClr>
                </a:solidFill>
              </a:rPr>
              <a:t>* emergency shelter, transitional housing program, runaway or homeless youth basic center can verify that student would have received services (i.e. if room had been available at the time)</a:t>
            </a:r>
            <a:endParaRPr lang="en-US" sz="2200" dirty="0">
              <a:solidFill>
                <a:schemeClr val="accent1">
                  <a:lumMod val="75000"/>
                </a:schemeClr>
              </a:solidFill>
            </a:endParaRPr>
          </a:p>
          <a:p>
            <a:endParaRPr lang="en-US" dirty="0"/>
          </a:p>
        </p:txBody>
      </p:sp>
    </p:spTree>
    <p:extLst>
      <p:ext uri="{BB962C8B-B14F-4D97-AF65-F5344CB8AC3E}">
        <p14:creationId xmlns:p14="http://schemas.microsoft.com/office/powerpoint/2010/main" val="3068923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Unaccompanied</a:t>
            </a:r>
          </a:p>
        </p:txBody>
      </p:sp>
      <p:sp>
        <p:nvSpPr>
          <p:cNvPr id="2" name="Content Placeholder 1"/>
          <p:cNvSpPr>
            <a:spLocks noGrp="1"/>
          </p:cNvSpPr>
          <p:nvPr>
            <p:ph idx="1"/>
          </p:nvPr>
        </p:nvSpPr>
        <p:spPr/>
        <p:txBody>
          <a:bodyPr>
            <a:normAutofit/>
          </a:bodyPr>
          <a:lstStyle/>
          <a:p>
            <a:pPr marL="0" indent="0">
              <a:buNone/>
            </a:pPr>
            <a:r>
              <a:rPr lang="en-US" dirty="0"/>
              <a:t>Not in the physical custody of a parent or guardian</a:t>
            </a:r>
          </a:p>
          <a:p>
            <a:pPr lvl="1"/>
            <a:endParaRPr lang="en-US" dirty="0" smtClean="0"/>
          </a:p>
          <a:p>
            <a:pPr lvl="1"/>
            <a:r>
              <a:rPr lang="en-US" sz="2200" dirty="0" smtClean="0"/>
              <a:t>whether </a:t>
            </a:r>
            <a:r>
              <a:rPr lang="en-US" sz="2200" dirty="0"/>
              <a:t>asked or chose to </a:t>
            </a:r>
            <a:r>
              <a:rPr lang="en-US" sz="2200" dirty="0" smtClean="0"/>
              <a:t>leave</a:t>
            </a:r>
          </a:p>
          <a:p>
            <a:pPr lvl="1"/>
            <a:endParaRPr lang="en-US" sz="2200" dirty="0"/>
          </a:p>
          <a:p>
            <a:pPr lvl="1"/>
            <a:r>
              <a:rPr lang="en-US" sz="2200" dirty="0"/>
              <a:t>c</a:t>
            </a:r>
            <a:r>
              <a:rPr lang="en-US" sz="2200" dirty="0" smtClean="0"/>
              <a:t>an </a:t>
            </a:r>
            <a:r>
              <a:rPr lang="en-US" sz="2200" dirty="0"/>
              <a:t>be in legal custody of a parent/guardian, but must be living </a:t>
            </a:r>
            <a:r>
              <a:rPr lang="en-US" sz="2200" dirty="0" smtClean="0"/>
              <a:t>apart</a:t>
            </a:r>
          </a:p>
          <a:p>
            <a:pPr lvl="1"/>
            <a:endParaRPr lang="en-US" sz="2200" dirty="0"/>
          </a:p>
          <a:p>
            <a:pPr lvl="1"/>
            <a:r>
              <a:rPr lang="en-US" sz="2200" dirty="0"/>
              <a:t>m</a:t>
            </a:r>
            <a:r>
              <a:rPr lang="en-US" sz="2200" dirty="0" smtClean="0"/>
              <a:t>ay </a:t>
            </a:r>
            <a:r>
              <a:rPr lang="en-US" sz="2200" dirty="0"/>
              <a:t>have periodic contact with parents/guardians but not </a:t>
            </a:r>
            <a:r>
              <a:rPr lang="en-US" sz="2200" dirty="0" smtClean="0"/>
              <a:t>supported</a:t>
            </a:r>
          </a:p>
          <a:p>
            <a:pPr lvl="1"/>
            <a:endParaRPr lang="en-US" sz="2200" dirty="0"/>
          </a:p>
          <a:p>
            <a:pPr lvl="1"/>
            <a:r>
              <a:rPr lang="en-US" sz="2200" dirty="0" smtClean="0"/>
              <a:t>before </a:t>
            </a:r>
            <a:r>
              <a:rPr lang="en-US" sz="2200" dirty="0"/>
              <a:t>the age of 24</a:t>
            </a:r>
            <a:r>
              <a:rPr lang="en-US" dirty="0"/>
              <a:t> (no lower age </a:t>
            </a:r>
            <a:r>
              <a:rPr lang="en-US" dirty="0" smtClean="0"/>
              <a:t>limit)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97980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Unaccompanied </a:t>
            </a:r>
            <a:r>
              <a:rPr lang="en-US" dirty="0" smtClean="0"/>
              <a:t> &amp; Homeless </a:t>
            </a:r>
            <a:endParaRPr lang="en-US" dirty="0"/>
          </a:p>
        </p:txBody>
      </p:sp>
      <p:sp>
        <p:nvSpPr>
          <p:cNvPr id="2" name="Content Placeholder 1"/>
          <p:cNvSpPr>
            <a:spLocks noGrp="1"/>
          </p:cNvSpPr>
          <p:nvPr>
            <p:ph idx="1"/>
          </p:nvPr>
        </p:nvSpPr>
        <p:spPr/>
        <p:txBody>
          <a:bodyPr>
            <a:normAutofit lnSpcReduction="10000"/>
          </a:bodyPr>
          <a:lstStyle/>
          <a:p>
            <a:pPr>
              <a:spcBef>
                <a:spcPts val="450"/>
              </a:spcBef>
            </a:pPr>
            <a:endParaRPr lang="en-US" dirty="0" smtClean="0"/>
          </a:p>
          <a:p>
            <a:pPr>
              <a:spcBef>
                <a:spcPts val="450"/>
              </a:spcBef>
            </a:pPr>
            <a:endParaRPr lang="en-US" dirty="0"/>
          </a:p>
          <a:p>
            <a:pPr>
              <a:spcBef>
                <a:spcPts val="450"/>
              </a:spcBef>
            </a:pPr>
            <a:endParaRPr lang="en-US" dirty="0"/>
          </a:p>
          <a:p>
            <a:pPr>
              <a:spcBef>
                <a:spcPts val="450"/>
              </a:spcBef>
            </a:pPr>
            <a:endParaRPr lang="en-US" dirty="0" smtClean="0"/>
          </a:p>
          <a:p>
            <a:pPr>
              <a:spcBef>
                <a:spcPts val="450"/>
              </a:spcBef>
            </a:pPr>
            <a:r>
              <a:rPr lang="en-US" dirty="0" smtClean="0"/>
              <a:t>2-step </a:t>
            </a:r>
            <a:r>
              <a:rPr lang="en-US" dirty="0"/>
              <a:t>process to determine eligibility</a:t>
            </a:r>
          </a:p>
          <a:p>
            <a:pPr lvl="1">
              <a:spcBef>
                <a:spcPts val="450"/>
              </a:spcBef>
              <a:buSzPct val="100000"/>
              <a:buFont typeface="Trebuchet MS" pitchFamily="34" charset="0"/>
              <a:buAutoNum type="arabicParenR"/>
            </a:pPr>
            <a:r>
              <a:rPr lang="en-US" sz="1800" dirty="0"/>
              <a:t>Does the student’s living arrangement meet the McKinney-Vento Act’s definition of homeless?</a:t>
            </a:r>
          </a:p>
          <a:p>
            <a:pPr lvl="1">
              <a:spcBef>
                <a:spcPts val="450"/>
              </a:spcBef>
              <a:buSzPct val="100000"/>
              <a:buFont typeface="Trebuchet MS" pitchFamily="34" charset="0"/>
              <a:buAutoNum type="arabicParenR"/>
            </a:pPr>
            <a:endParaRPr lang="en-US" sz="1800" dirty="0"/>
          </a:p>
          <a:p>
            <a:pPr lvl="1">
              <a:spcBef>
                <a:spcPts val="450"/>
              </a:spcBef>
              <a:buSzPct val="100000"/>
              <a:buFont typeface="Trebuchet MS" pitchFamily="34" charset="0"/>
              <a:buAutoNum type="arabicParenR"/>
            </a:pPr>
            <a:r>
              <a:rPr lang="en-US" sz="1800" dirty="0"/>
              <a:t>Once homelessness is determined, is the student unaccompanied?</a:t>
            </a:r>
          </a:p>
          <a:p>
            <a:pPr>
              <a:spcBef>
                <a:spcPts val="450"/>
              </a:spcBef>
            </a:pPr>
            <a:endParaRPr lang="en-US" dirty="0"/>
          </a:p>
          <a:p>
            <a:pPr>
              <a:spcBef>
                <a:spcPts val="450"/>
              </a:spcBef>
            </a:pPr>
            <a:r>
              <a:rPr lang="en-US" dirty="0"/>
              <a:t>Unaccompanied</a:t>
            </a:r>
          </a:p>
          <a:p>
            <a:pPr lvl="1">
              <a:spcBef>
                <a:spcPts val="450"/>
              </a:spcBef>
            </a:pPr>
            <a:r>
              <a:rPr lang="en-US" dirty="0"/>
              <a:t>“not in the physical custody of a parent or guardian</a:t>
            </a:r>
            <a:r>
              <a:rPr lang="en-US" dirty="0" smtClean="0"/>
              <a:t>”</a:t>
            </a:r>
          </a:p>
          <a:p>
            <a:pPr marL="457200" lvl="1" indent="0">
              <a:spcBef>
                <a:spcPts val="450"/>
              </a:spcBef>
              <a:buNone/>
            </a:pPr>
            <a:endParaRPr lang="en-US" dirty="0" smtClean="0"/>
          </a:p>
          <a:p>
            <a:endParaRPr lang="en-US" dirty="0"/>
          </a:p>
          <a:p>
            <a:pPr marL="0" indent="0">
              <a:spcBef>
                <a:spcPts val="450"/>
              </a:spcBef>
              <a:buNone/>
            </a:pPr>
            <a:endParaRPr lang="en-US" dirty="0"/>
          </a:p>
          <a:p>
            <a:endParaRPr lang="en-US" dirty="0"/>
          </a:p>
        </p:txBody>
      </p:sp>
      <p:sp>
        <p:nvSpPr>
          <p:cNvPr id="4" name="Rounded Rectangle 3"/>
          <p:cNvSpPr/>
          <p:nvPr/>
        </p:nvSpPr>
        <p:spPr>
          <a:xfrm>
            <a:off x="694770" y="1423011"/>
            <a:ext cx="7902052" cy="122147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i="1" dirty="0" smtClean="0">
                <a:solidFill>
                  <a:schemeClr val="accent2"/>
                </a:solidFill>
              </a:rPr>
              <a:t>17-18 FAFSA</a:t>
            </a:r>
            <a:r>
              <a:rPr lang="en-US" sz="2200" b="1" dirty="0" smtClean="0">
                <a:solidFill>
                  <a:schemeClr val="accent2"/>
                </a:solidFill>
              </a:rPr>
              <a:t>: </a:t>
            </a:r>
            <a:r>
              <a:rPr lang="en-US" sz="2200" b="1" dirty="0">
                <a:solidFill>
                  <a:schemeClr val="accent2"/>
                </a:solidFill>
              </a:rPr>
              <a:t>Answer “Yes” </a:t>
            </a:r>
            <a:r>
              <a:rPr lang="en-US" sz="2200" b="1" u="sng" dirty="0">
                <a:solidFill>
                  <a:schemeClr val="accent2"/>
                </a:solidFill>
              </a:rPr>
              <a:t>if you received a determination </a:t>
            </a:r>
            <a:r>
              <a:rPr lang="en-US" sz="2200" b="1" dirty="0">
                <a:solidFill>
                  <a:schemeClr val="accent2"/>
                </a:solidFill>
              </a:rPr>
              <a:t>at any time on or after July 1, 2016, that you were an unaccompanied youth who was homeless or at risk of being homeless.</a:t>
            </a:r>
          </a:p>
          <a:p>
            <a:endParaRPr lang="en-US" dirty="0"/>
          </a:p>
        </p:txBody>
      </p:sp>
    </p:spTree>
    <p:extLst>
      <p:ext uri="{BB962C8B-B14F-4D97-AF65-F5344CB8AC3E}">
        <p14:creationId xmlns:p14="http://schemas.microsoft.com/office/powerpoint/2010/main" val="24330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Mobile Student Defined</a:t>
            </a: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sz="2800" dirty="0"/>
              <a:t>A highly mobile student is defined as a student who experiences (or is at risk of experiencing) multiple school moves during their K-12 education outside of the regular grade promotion. </a:t>
            </a:r>
          </a:p>
          <a:p>
            <a:pPr marL="571500" indent="-571500">
              <a:buFont typeface="Arial" panose="020B0604020202020204" pitchFamily="34" charset="0"/>
              <a:buChar char="•"/>
            </a:pPr>
            <a:r>
              <a:rPr lang="en-US" sz="2800" dirty="0"/>
              <a:t>Impacted populations include (but are not limited to): students experiencing homelessness, children and  youth in foster care, migrant students</a:t>
            </a:r>
          </a:p>
          <a:p>
            <a:endParaRPr lang="en-US" dirty="0"/>
          </a:p>
        </p:txBody>
      </p:sp>
    </p:spTree>
    <p:extLst>
      <p:ext uri="{BB962C8B-B14F-4D97-AF65-F5344CB8AC3E}">
        <p14:creationId xmlns:p14="http://schemas.microsoft.com/office/powerpoint/2010/main" val="3661910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And then, there was guidance!</a:t>
            </a:r>
          </a:p>
        </p:txBody>
      </p:sp>
      <p:sp>
        <p:nvSpPr>
          <p:cNvPr id="2" name="Content Placeholder 1"/>
          <p:cNvSpPr>
            <a:spLocks noGrp="1"/>
          </p:cNvSpPr>
          <p:nvPr>
            <p:ph idx="1"/>
          </p:nvPr>
        </p:nvSpPr>
        <p:spPr/>
        <p:txBody>
          <a:bodyPr>
            <a:normAutofit fontScale="92500" lnSpcReduction="20000"/>
          </a:bodyPr>
          <a:lstStyle/>
          <a:p>
            <a:r>
              <a:rPr lang="en-US" u="sng" dirty="0"/>
              <a:t>Application and Verification Guide (AVG) 17-18 </a:t>
            </a:r>
            <a:r>
              <a:rPr lang="en-US" sz="1400" u="sng" dirty="0"/>
              <a:t>(Chapter 5)</a:t>
            </a:r>
            <a:endParaRPr lang="en-US" sz="1400" dirty="0"/>
          </a:p>
          <a:p>
            <a:pPr lvl="1"/>
            <a:r>
              <a:rPr lang="en-US" dirty="0" smtClean="0"/>
              <a:t>Definition </a:t>
            </a:r>
            <a:r>
              <a:rPr lang="en-US" dirty="0"/>
              <a:t>clarification</a:t>
            </a:r>
          </a:p>
          <a:p>
            <a:pPr lvl="1"/>
            <a:r>
              <a:rPr lang="en-US" dirty="0"/>
              <a:t>Confirmation not </a:t>
            </a:r>
            <a:r>
              <a:rPr lang="en-US" dirty="0" smtClean="0"/>
              <a:t>required – unless conflicting info.</a:t>
            </a:r>
            <a:endParaRPr lang="en-US" dirty="0"/>
          </a:p>
          <a:p>
            <a:pPr lvl="1"/>
            <a:r>
              <a:rPr lang="en-US" dirty="0"/>
              <a:t>Ask for help when you need </a:t>
            </a:r>
            <a:r>
              <a:rPr lang="en-US" dirty="0" smtClean="0"/>
              <a:t>it</a:t>
            </a:r>
          </a:p>
          <a:p>
            <a:pPr marL="457200" lvl="1" indent="0">
              <a:buNone/>
            </a:pPr>
            <a:endParaRPr lang="en-US" dirty="0"/>
          </a:p>
          <a:p>
            <a:r>
              <a:rPr lang="en-US" dirty="0">
                <a:hlinkClick r:id="rId2"/>
              </a:rPr>
              <a:t>Dear Colleague Letter, July 29, 2016</a:t>
            </a:r>
            <a:endParaRPr lang="en-US" dirty="0"/>
          </a:p>
          <a:p>
            <a:pPr lvl="1"/>
            <a:r>
              <a:rPr lang="en-US" dirty="0"/>
              <a:t>Definition </a:t>
            </a:r>
          </a:p>
          <a:p>
            <a:pPr lvl="1"/>
            <a:r>
              <a:rPr lang="en-US" dirty="0"/>
              <a:t>Not required to verify </a:t>
            </a:r>
            <a:r>
              <a:rPr lang="en-US" dirty="0" smtClean="0"/>
              <a:t>– unless conflicting info.</a:t>
            </a:r>
            <a:endParaRPr lang="en-US" dirty="0"/>
          </a:p>
          <a:p>
            <a:pPr lvl="1"/>
            <a:r>
              <a:rPr lang="en-US" dirty="0"/>
              <a:t>Avoid unnecessary restrictions to </a:t>
            </a:r>
            <a:r>
              <a:rPr lang="en-US" dirty="0" smtClean="0"/>
              <a:t>aid - </a:t>
            </a:r>
            <a:r>
              <a:rPr lang="en-US" u="sng" dirty="0" smtClean="0"/>
              <a:t>Don’t </a:t>
            </a:r>
            <a:r>
              <a:rPr lang="en-US" u="sng" dirty="0"/>
              <a:t>focus on why</a:t>
            </a:r>
            <a:r>
              <a:rPr lang="en-US" dirty="0"/>
              <a:t> </a:t>
            </a:r>
            <a:r>
              <a:rPr lang="en-US" dirty="0" smtClean="0"/>
              <a:t>but </a:t>
            </a:r>
            <a:r>
              <a:rPr lang="en-US" dirty="0"/>
              <a:t>on whether </a:t>
            </a:r>
            <a:r>
              <a:rPr lang="en-US" dirty="0" smtClean="0"/>
              <a:t>evi­dence </a:t>
            </a:r>
            <a:r>
              <a:rPr lang="en-US" dirty="0"/>
              <a:t>shows eligibility based on the legal definitions</a:t>
            </a:r>
            <a:endParaRPr lang="en-US" dirty="0" smtClean="0"/>
          </a:p>
          <a:p>
            <a:pPr lvl="1"/>
            <a:r>
              <a:rPr lang="en-US" dirty="0" smtClean="0"/>
              <a:t>OFA must make determination if requested by student</a:t>
            </a:r>
          </a:p>
          <a:p>
            <a:pPr lvl="1"/>
            <a:r>
              <a:rPr lang="en-US" dirty="0" smtClean="0"/>
              <a:t>Examples of acceptable documentation</a:t>
            </a:r>
            <a:endParaRPr lang="en-US" dirty="0"/>
          </a:p>
          <a:p>
            <a:pPr lvl="1"/>
            <a:r>
              <a:rPr lang="en-US" dirty="0" smtClean="0"/>
              <a:t>FAFSA mailing address: </a:t>
            </a:r>
            <a:r>
              <a:rPr lang="en-US" dirty="0"/>
              <a:t>friends, relative, the school, etc. </a:t>
            </a:r>
          </a:p>
          <a:p>
            <a:pPr lvl="1"/>
            <a:r>
              <a:rPr lang="en-US" dirty="0"/>
              <a:t>Ages </a:t>
            </a:r>
            <a:r>
              <a:rPr lang="en-US" dirty="0" smtClean="0"/>
              <a:t>21-24 qualify for UHY &amp; independent determination</a:t>
            </a:r>
          </a:p>
          <a:p>
            <a:pPr lvl="1"/>
            <a:endParaRPr lang="en-US" dirty="0"/>
          </a:p>
          <a:p>
            <a:endParaRPr lang="en-US" dirty="0"/>
          </a:p>
        </p:txBody>
      </p:sp>
    </p:spTree>
    <p:extLst>
      <p:ext uri="{BB962C8B-B14F-4D97-AF65-F5344CB8AC3E}">
        <p14:creationId xmlns:p14="http://schemas.microsoft.com/office/powerpoint/2010/main" val="2568618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Consider </a:t>
            </a:r>
            <a:r>
              <a:rPr lang="en-US" dirty="0"/>
              <a:t>sensitive nature of situation</a:t>
            </a:r>
            <a:br>
              <a:rPr lang="en-US" dirty="0"/>
            </a:br>
            <a:endParaRPr lang="en-US" dirty="0"/>
          </a:p>
        </p:txBody>
      </p:sp>
      <p:sp>
        <p:nvSpPr>
          <p:cNvPr id="2" name="Content Placeholder 1"/>
          <p:cNvSpPr>
            <a:spLocks noGrp="1"/>
          </p:cNvSpPr>
          <p:nvPr>
            <p:ph idx="1"/>
          </p:nvPr>
        </p:nvSpPr>
        <p:spPr/>
        <p:txBody>
          <a:bodyPr/>
          <a:lstStyle/>
          <a:p>
            <a:r>
              <a:rPr lang="en-US" dirty="0" smtClean="0"/>
              <a:t>Use </a:t>
            </a:r>
            <a:r>
              <a:rPr lang="en-US" dirty="0"/>
              <a:t>discretion when gathering </a:t>
            </a:r>
            <a:r>
              <a:rPr lang="en-US" dirty="0" smtClean="0"/>
              <a:t>information</a:t>
            </a:r>
          </a:p>
          <a:p>
            <a:endParaRPr lang="en-US" dirty="0" smtClean="0"/>
          </a:p>
          <a:p>
            <a:r>
              <a:rPr lang="en-US" dirty="0"/>
              <a:t>R</a:t>
            </a:r>
            <a:r>
              <a:rPr lang="en-US" dirty="0" smtClean="0"/>
              <a:t>espect student’s privacy</a:t>
            </a:r>
          </a:p>
          <a:p>
            <a:endParaRPr lang="en-US" dirty="0" smtClean="0"/>
          </a:p>
          <a:p>
            <a:r>
              <a:rPr lang="en-US" dirty="0"/>
              <a:t>Some information is confidential </a:t>
            </a:r>
            <a:r>
              <a:rPr lang="en-US" dirty="0" smtClean="0"/>
              <a:t>(i.e. protected </a:t>
            </a:r>
            <a:r>
              <a:rPr lang="en-US" dirty="0"/>
              <a:t>by doctor-patient </a:t>
            </a:r>
            <a:r>
              <a:rPr lang="en-US" dirty="0" smtClean="0"/>
              <a:t>privilege)</a:t>
            </a:r>
          </a:p>
          <a:p>
            <a:pPr marL="0" indent="0">
              <a:buNone/>
            </a:pPr>
            <a:endParaRPr lang="en-US" dirty="0" smtClean="0"/>
          </a:p>
          <a:p>
            <a:r>
              <a:rPr lang="en-US" dirty="0"/>
              <a:t>D</a:t>
            </a:r>
            <a:r>
              <a:rPr lang="en-US" dirty="0" smtClean="0"/>
              <a:t>ocuments </a:t>
            </a:r>
            <a:r>
              <a:rPr lang="en-US" dirty="0"/>
              <a:t>such as police or Child Protective Services reports are not </a:t>
            </a:r>
            <a:r>
              <a:rPr lang="en-US" dirty="0" smtClean="0"/>
              <a:t>necessary</a:t>
            </a:r>
            <a:endParaRPr lang="en-US" dirty="0"/>
          </a:p>
        </p:txBody>
      </p:sp>
    </p:spTree>
    <p:extLst>
      <p:ext uri="{BB962C8B-B14F-4D97-AF65-F5344CB8AC3E}">
        <p14:creationId xmlns:p14="http://schemas.microsoft.com/office/powerpoint/2010/main" val="1819635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2018-19 FAFSA Changes</a:t>
            </a:r>
          </a:p>
        </p:txBody>
      </p:sp>
      <p:sp>
        <p:nvSpPr>
          <p:cNvPr id="2" name="Content Placeholder 1"/>
          <p:cNvSpPr>
            <a:spLocks noGrp="1"/>
          </p:cNvSpPr>
          <p:nvPr>
            <p:ph idx="1"/>
          </p:nvPr>
        </p:nvSpPr>
        <p:spPr/>
        <p:txBody>
          <a:bodyPr>
            <a:normAutofit/>
          </a:bodyPr>
          <a:lstStyle/>
          <a:p>
            <a:pPr>
              <a:buFont typeface="Wingdings" panose="05000000000000000000" pitchFamily="2" charset="2"/>
              <a:buChar char="ü"/>
            </a:pPr>
            <a:r>
              <a:rPr lang="en-US" dirty="0" smtClean="0"/>
              <a:t>remove </a:t>
            </a:r>
            <a:r>
              <a:rPr lang="en-US" dirty="0"/>
              <a:t>the definition of “</a:t>
            </a:r>
            <a:r>
              <a:rPr lang="en-US" dirty="0" smtClean="0"/>
              <a:t>youth” – 22-23 year olds financial </a:t>
            </a:r>
            <a:r>
              <a:rPr lang="en-US" dirty="0"/>
              <a:t>aid determination process </a:t>
            </a:r>
            <a:r>
              <a:rPr lang="en-US" dirty="0" smtClean="0"/>
              <a:t>smoother</a:t>
            </a:r>
          </a:p>
          <a:p>
            <a:endParaRPr lang="en-US" dirty="0"/>
          </a:p>
          <a:p>
            <a:pPr lvl="0">
              <a:buFont typeface="Wingdings" panose="05000000000000000000" pitchFamily="2" charset="2"/>
              <a:buChar char="ü"/>
            </a:pPr>
            <a:r>
              <a:rPr lang="en-US" dirty="0"/>
              <a:t>changes to </a:t>
            </a:r>
            <a:r>
              <a:rPr lang="en-US" dirty="0" smtClean="0"/>
              <a:t>online </a:t>
            </a:r>
            <a:r>
              <a:rPr lang="en-US" dirty="0"/>
              <a:t>FAFSA </a:t>
            </a:r>
            <a:r>
              <a:rPr lang="en-US" dirty="0" smtClean="0"/>
              <a:t>for 22-23 year old </a:t>
            </a:r>
            <a:r>
              <a:rPr lang="en-US" dirty="0"/>
              <a:t>applicants who indicate they are homeless or at risk of being </a:t>
            </a:r>
            <a:r>
              <a:rPr lang="en-US" dirty="0" smtClean="0"/>
              <a:t>homeless</a:t>
            </a:r>
          </a:p>
          <a:p>
            <a:pPr lvl="0"/>
            <a:endParaRPr lang="en-US" dirty="0"/>
          </a:p>
          <a:p>
            <a:pPr lvl="0">
              <a:buFont typeface="Wingdings" panose="05000000000000000000" pitchFamily="2" charset="2"/>
              <a:buChar char="ü"/>
            </a:pPr>
            <a:r>
              <a:rPr lang="en-US" dirty="0"/>
              <a:t>a</a:t>
            </a:r>
            <a:r>
              <a:rPr lang="en-US" dirty="0" smtClean="0"/>
              <a:t>ll </a:t>
            </a:r>
            <a:r>
              <a:rPr lang="en-US" dirty="0"/>
              <a:t>students who indicate they are homeless, regardless of age, will be able to indicate they have received an unaccompanied homeless youth determination</a:t>
            </a:r>
          </a:p>
        </p:txBody>
      </p:sp>
    </p:spTree>
    <p:extLst>
      <p:ext uri="{BB962C8B-B14F-4D97-AF65-F5344CB8AC3E}">
        <p14:creationId xmlns:p14="http://schemas.microsoft.com/office/powerpoint/2010/main" val="403061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833438"/>
            <a:ext cx="7505700" cy="5191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801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and College Readiness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FAFSA Applications available on October 1</a:t>
            </a:r>
            <a:r>
              <a:rPr lang="en-US" baseline="30000" dirty="0"/>
              <a:t>st</a:t>
            </a:r>
          </a:p>
          <a:p>
            <a:pPr marL="342900" indent="-342900">
              <a:buFont typeface="Arial" panose="020B0604020202020204" pitchFamily="34" charset="0"/>
              <a:buChar char="•"/>
            </a:pPr>
            <a:r>
              <a:rPr lang="en-US" dirty="0"/>
              <a:t>Pell Grants and Scholarships</a:t>
            </a:r>
          </a:p>
          <a:p>
            <a:pPr marL="342900" indent="-342900">
              <a:buFont typeface="Arial" panose="020B0604020202020204" pitchFamily="34" charset="0"/>
              <a:buChar char="•"/>
            </a:pPr>
            <a:r>
              <a:rPr lang="en-US" dirty="0"/>
              <a:t>Independent Status verification</a:t>
            </a:r>
          </a:p>
          <a:p>
            <a:pPr marL="342900" indent="-342900">
              <a:buFont typeface="Arial" panose="020B0604020202020204" pitchFamily="34" charset="0"/>
              <a:buChar char="•"/>
            </a:pPr>
            <a:r>
              <a:rPr lang="en-US" dirty="0"/>
              <a:t>Single Points of Contact (SPOC) </a:t>
            </a:r>
            <a:r>
              <a:rPr lang="en-US" dirty="0">
                <a:hlinkClick r:id="rId2"/>
              </a:rPr>
              <a:t>https://www.cde.state.co.us/dropoutprevention/homeless_hespocs</a:t>
            </a:r>
            <a:endParaRPr lang="en-US" dirty="0"/>
          </a:p>
          <a:p>
            <a:endParaRPr lang="en-US" dirty="0"/>
          </a:p>
        </p:txBody>
      </p:sp>
    </p:spTree>
    <p:extLst>
      <p:ext uri="{BB962C8B-B14F-4D97-AF65-F5344CB8AC3E}">
        <p14:creationId xmlns:p14="http://schemas.microsoft.com/office/powerpoint/2010/main" val="165958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976" y="252918"/>
            <a:ext cx="3293195" cy="6371617"/>
          </a:xfrm>
          <a:prstGeom prst="rect">
            <a:avLst/>
          </a:prstGeom>
        </p:spPr>
      </p:pic>
    </p:spTree>
    <p:extLst>
      <p:ext uri="{BB962C8B-B14F-4D97-AF65-F5344CB8AC3E}">
        <p14:creationId xmlns:p14="http://schemas.microsoft.com/office/powerpoint/2010/main" val="208849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757A2F4E-5D54-B04B-91BD-7E78EE1FE9FD}" type="slidenum">
              <a:rPr lang="en-US" smtClean="0"/>
              <a:pPr/>
              <a:t>36</a:t>
            </a:fld>
            <a:endParaRPr lang="en-US" dirty="0" smtClean="0"/>
          </a:p>
        </p:txBody>
      </p:sp>
      <p:pic>
        <p:nvPicPr>
          <p:cNvPr id="3" name="Picture 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6412" y="900752"/>
            <a:ext cx="6397388" cy="4766623"/>
          </a:xfrm>
          <a:prstGeom prst="rect">
            <a:avLst/>
          </a:prstGeom>
          <a:noFill/>
          <a:ln>
            <a:noFill/>
          </a:ln>
        </p:spPr>
      </p:pic>
    </p:spTree>
    <p:extLst>
      <p:ext uri="{BB962C8B-B14F-4D97-AF65-F5344CB8AC3E}">
        <p14:creationId xmlns:p14="http://schemas.microsoft.com/office/powerpoint/2010/main" val="874827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a:t>
            </a:r>
            <a:endParaRPr lang="en-US" dirty="0"/>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National Center for Homeless Education</a:t>
            </a:r>
            <a:endParaRPr lang="en-US" dirty="0" smtClean="0">
              <a:solidFill>
                <a:schemeClr val="tx1">
                  <a:lumMod val="65000"/>
                  <a:lumOff val="35000"/>
                </a:schemeClr>
              </a:solidFill>
              <a:hlinkClick r:id="rId2"/>
            </a:endParaRPr>
          </a:p>
          <a:p>
            <a:r>
              <a:rPr lang="en-US" dirty="0" smtClean="0">
                <a:hlinkClick r:id="rId2"/>
              </a:rPr>
              <a:t>https</a:t>
            </a:r>
            <a:r>
              <a:rPr lang="en-US" dirty="0">
                <a:hlinkClick r:id="rId2"/>
              </a:rPr>
              <a:t>://</a:t>
            </a:r>
            <a:r>
              <a:rPr lang="en-US" dirty="0" smtClean="0">
                <a:hlinkClick r:id="rId2"/>
              </a:rPr>
              <a:t>nche.ed.gov/ibt/scholarships.php</a:t>
            </a:r>
            <a:endParaRPr lang="en-US" dirty="0" smtClean="0"/>
          </a:p>
          <a:p>
            <a:endParaRPr lang="en-US" dirty="0"/>
          </a:p>
        </p:txBody>
      </p:sp>
    </p:spTree>
    <p:extLst>
      <p:ext uri="{BB962C8B-B14F-4D97-AF65-F5344CB8AC3E}">
        <p14:creationId xmlns:p14="http://schemas.microsoft.com/office/powerpoint/2010/main" val="98179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 y="274321"/>
            <a:ext cx="6402229" cy="713232"/>
          </a:xfrm>
        </p:spPr>
        <p:txBody>
          <a:bodyPr/>
          <a:lstStyle/>
          <a:p>
            <a:r>
              <a:rPr lang="en-US" sz="2531" dirty="0"/>
              <a:t>Financial Aid for Highly Mobile Students</a:t>
            </a:r>
          </a:p>
        </p:txBody>
      </p:sp>
      <p:sp>
        <p:nvSpPr>
          <p:cNvPr id="3" name="Content Placeholder 2"/>
          <p:cNvSpPr>
            <a:spLocks noGrp="1"/>
          </p:cNvSpPr>
          <p:nvPr>
            <p:ph idx="1"/>
          </p:nvPr>
        </p:nvSpPr>
        <p:spPr/>
        <p:txBody>
          <a:bodyPr/>
          <a:lstStyle/>
          <a:p>
            <a:pPr marL="342882" indent="-342882">
              <a:buFont typeface="Arial" panose="020B0604020202020204" pitchFamily="34" charset="0"/>
              <a:buChar char="•"/>
            </a:pPr>
            <a:r>
              <a:rPr lang="en-US" dirty="0" smtClean="0"/>
              <a:t>Watch a FAFSA and Highly Mobile Students recorded webinar from the Colorado Department of Higher Education and Colorado Department of Education:</a:t>
            </a:r>
          </a:p>
          <a:p>
            <a:pPr marL="857206" lvl="1" indent="-342882"/>
            <a:r>
              <a:rPr lang="en-US" dirty="0" smtClean="0"/>
              <a:t>Overall FAFSA considerations and recommendations</a:t>
            </a:r>
          </a:p>
          <a:p>
            <a:pPr marL="857206" lvl="1" indent="-342882"/>
            <a:r>
              <a:rPr lang="en-US" dirty="0" smtClean="0"/>
              <a:t>Financial aid independent determination </a:t>
            </a:r>
          </a:p>
          <a:p>
            <a:pPr marL="857206" lvl="1" indent="-342882"/>
            <a:r>
              <a:rPr lang="en-US" dirty="0" smtClean="0"/>
              <a:t>Required documentation</a:t>
            </a:r>
          </a:p>
          <a:p>
            <a:pPr marL="857206" lvl="1" indent="-342882"/>
            <a:r>
              <a:rPr lang="en-US" dirty="0" smtClean="0"/>
              <a:t>Unique Scholarships</a:t>
            </a:r>
          </a:p>
          <a:p>
            <a:pPr marL="857206" lvl="1" indent="-342882"/>
            <a:endParaRPr lang="en-US" dirty="0"/>
          </a:p>
          <a:p>
            <a:pPr marL="342882" indent="-342882">
              <a:buFont typeface="Arial" panose="020B0604020202020204" pitchFamily="34" charset="0"/>
              <a:buChar char="•"/>
            </a:pPr>
            <a:r>
              <a:rPr lang="en-US" dirty="0" smtClean="0"/>
              <a:t> </a:t>
            </a:r>
            <a:r>
              <a:rPr lang="en-US" u="sng" dirty="0">
                <a:hlinkClick r:id="rId3"/>
              </a:rPr>
              <a:t>https://enetlearning.adobeconnect.com/pjy68395ungm/</a:t>
            </a:r>
            <a:r>
              <a:rPr lang="en-US" dirty="0"/>
              <a:t> </a:t>
            </a:r>
          </a:p>
        </p:txBody>
      </p:sp>
    </p:spTree>
    <p:extLst>
      <p:ext uri="{BB962C8B-B14F-4D97-AF65-F5344CB8AC3E}">
        <p14:creationId xmlns:p14="http://schemas.microsoft.com/office/powerpoint/2010/main" val="4033906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28650" y="1453613"/>
            <a:ext cx="7886700" cy="4351338"/>
          </a:xfrm>
        </p:spPr>
        <p:txBody>
          <a:bodyPr/>
          <a:lstStyle/>
          <a:p>
            <a:r>
              <a:rPr lang="en-US" dirty="0">
                <a:solidFill>
                  <a:schemeClr val="tx1">
                    <a:lumMod val="65000"/>
                    <a:lumOff val="35000"/>
                  </a:schemeClr>
                </a:solidFill>
              </a:rPr>
              <a:t>National Center for Homeless Education</a:t>
            </a:r>
            <a:endParaRPr lang="en-US" dirty="0">
              <a:solidFill>
                <a:schemeClr val="tx1">
                  <a:lumMod val="65000"/>
                  <a:lumOff val="35000"/>
                </a:schemeClr>
              </a:solidFill>
              <a:hlinkClick r:id="rId2"/>
            </a:endParaRPr>
          </a:p>
          <a:p>
            <a:r>
              <a:rPr lang="en-US" dirty="0" smtClean="0">
                <a:hlinkClick r:id="rId3"/>
              </a:rPr>
              <a:t>https</a:t>
            </a:r>
            <a:r>
              <a:rPr lang="en-US" dirty="0">
                <a:hlinkClick r:id="rId3"/>
              </a:rPr>
              <a:t>://</a:t>
            </a:r>
            <a:r>
              <a:rPr lang="en-US" dirty="0" smtClean="0">
                <a:hlinkClick r:id="rId3"/>
              </a:rPr>
              <a:t>nche.ed.gov/ibt/higher_ed.php</a:t>
            </a:r>
            <a:endParaRPr lang="en-US" dirty="0" smtClean="0"/>
          </a:p>
          <a:p>
            <a:r>
              <a:rPr lang="en-US" dirty="0" smtClean="0"/>
              <a:t>National Association for the Education of Homeless Children and Youth (NAEHCY)</a:t>
            </a:r>
          </a:p>
          <a:p>
            <a:r>
              <a:rPr lang="en-US" dirty="0" smtClean="0">
                <a:hlinkClick r:id="rId4"/>
              </a:rPr>
              <a:t>www.naehcy.org</a:t>
            </a:r>
            <a:endParaRPr lang="en-US" dirty="0" smtClean="0"/>
          </a:p>
          <a:p>
            <a:endParaRPr lang="en-US" dirty="0"/>
          </a:p>
        </p:txBody>
      </p:sp>
    </p:spTree>
    <p:extLst>
      <p:ext uri="{BB962C8B-B14F-4D97-AF65-F5344CB8AC3E}">
        <p14:creationId xmlns:p14="http://schemas.microsoft.com/office/powerpoint/2010/main" val="67593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on School Stability</a:t>
            </a:r>
            <a:endParaRPr lang="en-US" dirty="0"/>
          </a:p>
        </p:txBody>
      </p:sp>
      <p:sp>
        <p:nvSpPr>
          <p:cNvPr id="3" name="Content Placeholder 2"/>
          <p:cNvSpPr>
            <a:spLocks noGrp="1"/>
          </p:cNvSpPr>
          <p:nvPr>
            <p:ph idx="1"/>
          </p:nvPr>
        </p:nvSpPr>
        <p:spPr/>
        <p:txBody>
          <a:bodyPr/>
          <a:lstStyle/>
          <a:p>
            <a:pPr marL="342900" indent="-342900">
              <a:lnSpc>
                <a:spcPct val="90000"/>
              </a:lnSpc>
              <a:spcAft>
                <a:spcPts val="600"/>
              </a:spcAft>
              <a:buFont typeface="Arial" panose="020B0604020202020204" pitchFamily="34" charset="0"/>
              <a:buChar char="•"/>
            </a:pPr>
            <a:r>
              <a:rPr lang="en-US" dirty="0">
                <a:latin typeface="Calibri" charset="0"/>
              </a:rPr>
              <a:t>Highly mobile students have lower test scores and lower academic performance than peers who do not change schools.</a:t>
            </a:r>
          </a:p>
          <a:p>
            <a:pPr marL="342900" indent="-342900">
              <a:lnSpc>
                <a:spcPct val="90000"/>
              </a:lnSpc>
              <a:spcAft>
                <a:spcPts val="600"/>
              </a:spcAft>
              <a:buFont typeface="Arial" panose="020B0604020202020204" pitchFamily="34" charset="0"/>
              <a:buChar char="•"/>
            </a:pPr>
            <a:r>
              <a:rPr lang="en-US" dirty="0">
                <a:latin typeface="Calibri" charset="0"/>
              </a:rPr>
              <a:t>Mobility also hurts non-mobile students; study found average test scores for non-mobile students were significantly lower in high schools with high student mobility rates.</a:t>
            </a:r>
          </a:p>
          <a:p>
            <a:pPr marL="342900" indent="-342900">
              <a:lnSpc>
                <a:spcPct val="90000"/>
              </a:lnSpc>
              <a:spcAft>
                <a:spcPts val="600"/>
              </a:spcAft>
              <a:buFont typeface="Arial" panose="020B0604020202020204" pitchFamily="34" charset="0"/>
              <a:buChar char="•"/>
            </a:pPr>
            <a:r>
              <a:rPr lang="en-US" dirty="0">
                <a:latin typeface="Calibri" charset="0"/>
              </a:rPr>
              <a:t>Students who changed high schools even once during high school were less than half as likely as stable students to graduate, even controlling for other factors.</a:t>
            </a:r>
          </a:p>
          <a:p>
            <a:pPr>
              <a:spcAft>
                <a:spcPts val="600"/>
              </a:spcAft>
            </a:pPr>
            <a:r>
              <a:rPr lang="en-US" sz="1200" i="1" dirty="0"/>
              <a:t>Source: Foster Care Education Program, Colorado Department of Education</a:t>
            </a:r>
          </a:p>
          <a:p>
            <a:endParaRPr lang="en-US" dirty="0"/>
          </a:p>
        </p:txBody>
      </p:sp>
    </p:spTree>
    <p:extLst>
      <p:ext uri="{BB962C8B-B14F-4D97-AF65-F5344CB8AC3E}">
        <p14:creationId xmlns:p14="http://schemas.microsoft.com/office/powerpoint/2010/main" val="3738528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 y="191362"/>
            <a:ext cx="4366260" cy="713232"/>
          </a:xfrm>
        </p:spPr>
        <p:txBody>
          <a:bodyPr/>
          <a:lstStyle/>
          <a:p>
            <a:r>
              <a:rPr lang="en-US" dirty="0" smtClean="0"/>
              <a:t>Foster Care Education Resources </a:t>
            </a:r>
            <a:r>
              <a:rPr lang="en-US" dirty="0" smtClean="0">
                <a:solidFill>
                  <a:schemeClr val="tx1"/>
                </a:solidFill>
              </a:rPr>
              <a:t> </a:t>
            </a:r>
            <a:endParaRPr lang="en-US" dirty="0">
              <a:solidFill>
                <a:schemeClr val="tx1"/>
              </a:solidFill>
            </a:endParaRPr>
          </a:p>
        </p:txBody>
      </p:sp>
      <p:sp>
        <p:nvSpPr>
          <p:cNvPr id="4" name="Content Placeholder 3"/>
          <p:cNvSpPr>
            <a:spLocks noGrp="1"/>
          </p:cNvSpPr>
          <p:nvPr>
            <p:ph idx="1"/>
          </p:nvPr>
        </p:nvSpPr>
        <p:spPr>
          <a:xfrm>
            <a:off x="628650" y="1463040"/>
            <a:ext cx="7886700" cy="4910464"/>
          </a:xfrm>
        </p:spPr>
        <p:txBody>
          <a:bodyPr/>
          <a:lstStyle/>
          <a:p>
            <a:pPr marL="257162" indent="-257162">
              <a:buFont typeface="Arial" panose="020B0604020202020204" pitchFamily="34" charset="0"/>
              <a:buChar char="•"/>
            </a:pPr>
            <a:r>
              <a:rPr lang="en-US" dirty="0" smtClean="0">
                <a:hlinkClick r:id="rId3"/>
              </a:rPr>
              <a:t>Foster Care Transition Toolkit</a:t>
            </a:r>
            <a:endParaRPr lang="en-US" dirty="0" smtClean="0"/>
          </a:p>
          <a:p>
            <a:pPr marL="257162" indent="-257162">
              <a:buFont typeface="Arial" panose="020B0604020202020204" pitchFamily="34" charset="0"/>
              <a:buChar char="•"/>
            </a:pPr>
            <a:r>
              <a:rPr lang="en-US" dirty="0" smtClean="0">
                <a:hlinkClick r:id="rId4"/>
              </a:rPr>
              <a:t>Supporting Successful Transitions</a:t>
            </a:r>
            <a:endParaRPr lang="en-US" dirty="0"/>
          </a:p>
          <a:p>
            <a:pPr marL="257162" indent="-257162">
              <a:buFont typeface="Arial" panose="020B0604020202020204" pitchFamily="34" charset="0"/>
              <a:buChar char="•"/>
            </a:pPr>
            <a:r>
              <a:rPr lang="en-US" dirty="0" smtClean="0">
                <a:hlinkClick r:id="rId5"/>
              </a:rPr>
              <a:t>Educational Training Vouchers</a:t>
            </a:r>
            <a:endParaRPr lang="en-US" dirty="0" smtClean="0"/>
          </a:p>
          <a:p>
            <a:pPr marL="257162" indent="-257162">
              <a:buFont typeface="Arial" panose="020B0604020202020204" pitchFamily="34" charset="0"/>
              <a:buChar char="•"/>
            </a:pPr>
            <a:r>
              <a:rPr lang="en-US" dirty="0" smtClean="0">
                <a:hlinkClick r:id="rId6"/>
              </a:rPr>
              <a:t>Foster Care Dependency Form</a:t>
            </a:r>
            <a:endParaRPr lang="en-US" dirty="0" smtClean="0"/>
          </a:p>
          <a:p>
            <a:pPr marL="257162" indent="-257162">
              <a:buFont typeface="Arial" panose="020B0604020202020204" pitchFamily="34" charset="0"/>
              <a:buChar char="•"/>
            </a:pPr>
            <a:r>
              <a:rPr lang="en-US" dirty="0" smtClean="0">
                <a:hlinkClick r:id="rId7"/>
              </a:rPr>
              <a:t>Bridging the Gap Program</a:t>
            </a:r>
            <a:endParaRPr lang="en-US" dirty="0">
              <a:hlinkClick r:id="rId7"/>
            </a:endParaRPr>
          </a:p>
          <a:p>
            <a:pPr marL="257162" indent="-257162">
              <a:buFont typeface="Arial" panose="020B0604020202020204" pitchFamily="34" charset="0"/>
              <a:buChar char="•"/>
            </a:pPr>
            <a:r>
              <a:rPr lang="en-US" dirty="0" smtClean="0">
                <a:hlinkClick r:id="rId8"/>
              </a:rPr>
              <a:t>Denver Foundation Scholarships</a:t>
            </a:r>
            <a:endParaRPr lang="en-US" dirty="0">
              <a:hlinkClick r:id="rId8"/>
            </a:endParaRPr>
          </a:p>
          <a:p>
            <a:pPr marL="257162" indent="-257162">
              <a:buFont typeface="Arial" panose="020B0604020202020204" pitchFamily="34" charset="0"/>
              <a:buChar char="•"/>
            </a:pPr>
            <a:r>
              <a:rPr lang="en-US" dirty="0" smtClean="0">
                <a:hlinkClick r:id="rId9"/>
              </a:rPr>
              <a:t>Forward Steps Scholarship</a:t>
            </a:r>
            <a:endParaRPr lang="en-US" dirty="0" smtClean="0"/>
          </a:p>
          <a:p>
            <a:pPr marL="257162" indent="-257162">
              <a:buFont typeface="Arial" panose="020B0604020202020204" pitchFamily="34" charset="0"/>
              <a:buChar char="•"/>
            </a:pPr>
            <a:r>
              <a:rPr lang="en-US" dirty="0" smtClean="0">
                <a:hlinkClick r:id="rId10"/>
              </a:rPr>
              <a:t>projectfosterpower@childlawcenter.org</a:t>
            </a:r>
            <a:endParaRPr lang="en-US" dirty="0" smtClean="0"/>
          </a:p>
          <a:p>
            <a:pPr marL="257162" indent="-257162">
              <a:buFont typeface="Arial" panose="020B0604020202020204" pitchFamily="34" charset="0"/>
              <a:buChar char="•"/>
            </a:pPr>
            <a:r>
              <a:rPr lang="en-US" dirty="0" smtClean="0">
                <a:hlinkClick r:id="rId11" action="ppaction://hlinkfile"/>
              </a:rPr>
              <a:t>Ontherightpath.org</a:t>
            </a:r>
            <a:endParaRPr lang="en-US" dirty="0" smtClean="0"/>
          </a:p>
          <a:p>
            <a:pPr marL="257162" indent="-257162">
              <a:buFont typeface="Arial" panose="020B0604020202020204" pitchFamily="34" charset="0"/>
              <a:buChar char="•"/>
            </a:pPr>
            <a:endParaRPr lang="en-US" dirty="0"/>
          </a:p>
        </p:txBody>
      </p:sp>
    </p:spTree>
    <p:extLst>
      <p:ext uri="{BB962C8B-B14F-4D97-AF65-F5344CB8AC3E}">
        <p14:creationId xmlns:p14="http://schemas.microsoft.com/office/powerpoint/2010/main" val="299723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625328"/>
            <a:ext cx="8858250" cy="2387600"/>
          </a:xfrm>
        </p:spPr>
        <p:txBody>
          <a:bodyPr/>
          <a:lstStyle/>
          <a:p>
            <a:r>
              <a:rPr lang="en-US" dirty="0" smtClean="0"/>
              <a:t>So students made it to college…now what?</a:t>
            </a:r>
            <a:br>
              <a:rPr lang="en-US" dirty="0" smtClean="0"/>
            </a:br>
            <a:r>
              <a:rPr lang="en-US" dirty="0"/>
              <a:t/>
            </a:r>
            <a:br>
              <a:rPr lang="en-US" dirty="0"/>
            </a:br>
            <a:r>
              <a:rPr lang="en-US" dirty="0" smtClean="0"/>
              <a:t>Navigating barriers to obtaining a postsecondary degree. </a:t>
            </a:r>
            <a:endParaRPr lang="en-US" dirty="0"/>
          </a:p>
        </p:txBody>
      </p:sp>
    </p:spTree>
    <p:extLst>
      <p:ext uri="{BB962C8B-B14F-4D97-AF65-F5344CB8AC3E}">
        <p14:creationId xmlns:p14="http://schemas.microsoft.com/office/powerpoint/2010/main" val="4223678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Q &amp; A</a:t>
            </a:r>
            <a:endParaRPr lang="en-US" dirty="0"/>
          </a:p>
        </p:txBody>
      </p:sp>
      <p:pic>
        <p:nvPicPr>
          <p:cNvPr id="1026" name="Picture 2" descr="C:\Users\brooks_c\AppData\Local\Microsoft\Windows\Temporary Internet Files\Content.IE5\AEKSGJZV\imagen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4678"/>
            <a:ext cx="7649788" cy="4950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30392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450"/>
              </a:spcAft>
            </a:pPr>
            <a:r>
              <a:rPr lang="en-US" sz="2400" dirty="0"/>
              <a:t/>
            </a:r>
            <a:br>
              <a:rPr lang="en-US" sz="2400" dirty="0"/>
            </a:br>
            <a:r>
              <a:rPr lang="en-US" sz="2400" dirty="0"/>
              <a:t/>
            </a:r>
            <a:br>
              <a:rPr lang="en-US" sz="2400" dirty="0"/>
            </a:br>
            <a:r>
              <a:rPr lang="en-US" sz="2400" dirty="0">
                <a:solidFill>
                  <a:schemeClr val="bg1"/>
                </a:solidFill>
              </a:rPr>
              <a:t/>
            </a:r>
            <a:br>
              <a:rPr lang="en-US" sz="2400" dirty="0">
                <a:solidFill>
                  <a:schemeClr val="bg1"/>
                </a:solidFill>
              </a:rPr>
            </a:br>
            <a:r>
              <a:rPr lang="en-US" sz="2400" dirty="0">
                <a:solidFill>
                  <a:schemeClr val="bg1"/>
                </a:solidFill>
              </a:rPr>
              <a:t>For more information, contact:</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Kristin Myers </a:t>
            </a:r>
            <a:br>
              <a:rPr lang="en-US" sz="2400" dirty="0">
                <a:solidFill>
                  <a:schemeClr val="bg1"/>
                </a:solidFill>
              </a:rPr>
            </a:br>
            <a:r>
              <a:rPr lang="en-US" sz="2400" dirty="0">
                <a:solidFill>
                  <a:schemeClr val="bg1"/>
                </a:solidFill>
              </a:rPr>
              <a:t>State Coordinator for Foster Care Education</a:t>
            </a:r>
            <a:br>
              <a:rPr lang="en-US" sz="2400" dirty="0">
                <a:solidFill>
                  <a:schemeClr val="bg1"/>
                </a:solidFill>
              </a:rPr>
            </a:br>
            <a:r>
              <a:rPr lang="en-US" sz="2400" dirty="0">
                <a:solidFill>
                  <a:schemeClr val="bg1"/>
                </a:solidFill>
              </a:rPr>
              <a:t>(303)866-6007 (o)</a:t>
            </a:r>
            <a:br>
              <a:rPr lang="en-US" sz="2400" dirty="0">
                <a:solidFill>
                  <a:schemeClr val="bg1"/>
                </a:solidFill>
              </a:rPr>
            </a:br>
            <a:r>
              <a:rPr lang="en-US" sz="2400" dirty="0">
                <a:solidFill>
                  <a:schemeClr val="bg1"/>
                </a:solidFill>
              </a:rPr>
              <a:t>(720)576-8506 (c)</a:t>
            </a:r>
            <a:br>
              <a:rPr lang="en-US" sz="2400" dirty="0">
                <a:solidFill>
                  <a:schemeClr val="bg1"/>
                </a:solidFill>
              </a:rPr>
            </a:br>
            <a:r>
              <a:rPr lang="en-US" sz="2400" dirty="0">
                <a:solidFill>
                  <a:schemeClr val="bg1"/>
                </a:solidFill>
              </a:rPr>
              <a:t>Colorado Department of Education</a:t>
            </a:r>
            <a:br>
              <a:rPr lang="en-US" sz="2400" dirty="0">
                <a:solidFill>
                  <a:schemeClr val="bg1"/>
                </a:solidFill>
              </a:rPr>
            </a:br>
            <a:r>
              <a:rPr lang="en-US" sz="2400" dirty="0">
                <a:solidFill>
                  <a:schemeClr val="bg1"/>
                </a:solidFill>
                <a:hlinkClick r:id="rId2"/>
              </a:rPr>
              <a:t>Myers_K@cde.state.co.us</a:t>
            </a:r>
            <a:r>
              <a:rPr lang="en-US" dirty="0"/>
              <a:t/>
            </a:r>
            <a:br>
              <a:rPr lang="en-US" dirty="0"/>
            </a:br>
            <a:endParaRPr lang="en-US" dirty="0"/>
          </a:p>
        </p:txBody>
      </p:sp>
    </p:spTree>
    <p:extLst>
      <p:ext uri="{BB962C8B-B14F-4D97-AF65-F5344CB8AC3E}">
        <p14:creationId xmlns:p14="http://schemas.microsoft.com/office/powerpoint/2010/main" val="352127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6" name="Picture 5"/>
          <p:cNvPicPr>
            <a:picLocks noChangeAspect="1"/>
          </p:cNvPicPr>
          <p:nvPr/>
        </p:nvPicPr>
        <p:blipFill>
          <a:blip r:embed="rId3"/>
          <a:stretch>
            <a:fillRect/>
          </a:stretch>
        </p:blipFill>
        <p:spPr>
          <a:xfrm>
            <a:off x="112924" y="1058045"/>
            <a:ext cx="8942942" cy="4376713"/>
          </a:xfrm>
          <a:prstGeom prst="rect">
            <a:avLst/>
          </a:prstGeom>
        </p:spPr>
      </p:pic>
    </p:spTree>
    <p:extLst>
      <p:ext uri="{BB962C8B-B14F-4D97-AF65-F5344CB8AC3E}">
        <p14:creationId xmlns:p14="http://schemas.microsoft.com/office/powerpoint/2010/main" val="244191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them there: Supporting </a:t>
            </a:r>
            <a:r>
              <a:rPr lang="en-US" dirty="0"/>
              <a:t>Credit Transfers and Credit Accrual for Highly Mobile Students </a:t>
            </a:r>
          </a:p>
        </p:txBody>
      </p:sp>
    </p:spTree>
    <p:extLst>
      <p:ext uri="{BB962C8B-B14F-4D97-AF65-F5344CB8AC3E}">
        <p14:creationId xmlns:p14="http://schemas.microsoft.com/office/powerpoint/2010/main" val="45921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2" y="267891"/>
            <a:ext cx="7382334" cy="666301"/>
          </a:xfrm>
        </p:spPr>
        <p:txBody>
          <a:bodyPr/>
          <a:lstStyle/>
          <a:p>
            <a:r>
              <a:rPr lang="en-US" b="1" dirty="0" smtClean="0">
                <a:solidFill>
                  <a:schemeClr val="bg1"/>
                </a:solidFill>
              </a:rPr>
              <a:t>HB 18-1306</a:t>
            </a:r>
            <a:br>
              <a:rPr lang="en-US" b="1" dirty="0" smtClean="0">
                <a:solidFill>
                  <a:schemeClr val="bg1"/>
                </a:solidFill>
              </a:rPr>
            </a:br>
            <a:r>
              <a:rPr lang="en-US" b="1" dirty="0" smtClean="0">
                <a:solidFill>
                  <a:schemeClr val="bg1"/>
                </a:solidFill>
              </a:rPr>
              <a:t>Credit </a:t>
            </a:r>
            <a:r>
              <a:rPr lang="en-US" b="1" dirty="0">
                <a:solidFill>
                  <a:schemeClr val="bg1"/>
                </a:solidFill>
              </a:rPr>
              <a:t>attainment, progress toward graduation, and competency-based </a:t>
            </a:r>
            <a:r>
              <a:rPr lang="en-US" b="1" dirty="0" smtClean="0">
                <a:solidFill>
                  <a:schemeClr val="bg1"/>
                </a:solidFill>
              </a:rPr>
              <a:t>options</a:t>
            </a:r>
            <a:r>
              <a:rPr lang="en-US" dirty="0"/>
              <a:t/>
            </a:r>
            <a:br>
              <a:rPr lang="en-US" dirty="0"/>
            </a:br>
            <a:endParaRPr lang="en-US" dirty="0"/>
          </a:p>
        </p:txBody>
      </p:sp>
      <p:sp>
        <p:nvSpPr>
          <p:cNvPr id="3" name="Content Placeholder 2"/>
          <p:cNvSpPr>
            <a:spLocks noGrp="1"/>
          </p:cNvSpPr>
          <p:nvPr>
            <p:ph idx="1"/>
          </p:nvPr>
        </p:nvSpPr>
        <p:spPr/>
        <p:txBody>
          <a:bodyPr/>
          <a:lstStyle/>
          <a:p>
            <a:pPr marL="342898" indent="-342898">
              <a:buFont typeface="Arial" panose="020B0604020202020204" pitchFamily="34" charset="0"/>
              <a:buChar char="•"/>
            </a:pPr>
            <a:r>
              <a:rPr lang="en-US" dirty="0" smtClean="0"/>
              <a:t>“(b)When a student experiences out-of-home placement </a:t>
            </a:r>
            <a:r>
              <a:rPr lang="en-US" b="1" dirty="0" smtClean="0">
                <a:solidFill>
                  <a:srgbClr val="FF0000"/>
                </a:solidFill>
              </a:rPr>
              <a:t>at any point during high school</a:t>
            </a:r>
            <a:r>
              <a:rPr lang="en-US" dirty="0" smtClean="0"/>
              <a:t>, an education provider </a:t>
            </a:r>
            <a:r>
              <a:rPr lang="en-US" b="1" dirty="0" smtClean="0">
                <a:solidFill>
                  <a:srgbClr val="FF0000"/>
                </a:solidFill>
              </a:rPr>
              <a:t>may waive</a:t>
            </a:r>
            <a:r>
              <a:rPr lang="en-US" b="1" dirty="0" smtClean="0"/>
              <a:t> course or program prerequisites or other preconditions for placement in courses </a:t>
            </a:r>
            <a:r>
              <a:rPr lang="en-US" dirty="0" smtClean="0"/>
              <a:t>or programs under the jurisdiction of the education provider.”</a:t>
            </a:r>
          </a:p>
        </p:txBody>
      </p:sp>
    </p:spTree>
    <p:extLst>
      <p:ext uri="{BB962C8B-B14F-4D97-AF65-F5344CB8AC3E}">
        <p14:creationId xmlns:p14="http://schemas.microsoft.com/office/powerpoint/2010/main" val="411082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2" y="428625"/>
            <a:ext cx="7366635" cy="534924"/>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428625" y="1925956"/>
            <a:ext cx="8443913" cy="3263503"/>
          </a:xfrm>
        </p:spPr>
        <p:txBody>
          <a:bodyPr/>
          <a:lstStyle/>
          <a:p>
            <a:r>
              <a:rPr lang="en-US" dirty="0" smtClean="0"/>
              <a:t>“(c) An education provider </a:t>
            </a:r>
            <a:r>
              <a:rPr lang="en-US" b="1" dirty="0" smtClean="0">
                <a:solidFill>
                  <a:srgbClr val="FF0000"/>
                </a:solidFill>
              </a:rPr>
              <a:t>may waive specific courses required for graduation</a:t>
            </a:r>
            <a:r>
              <a:rPr lang="en-US" dirty="0" smtClean="0"/>
              <a:t> if similar course work has been satisfactorily completed in another jurisdiction or the student has </a:t>
            </a:r>
            <a:r>
              <a:rPr lang="en-US" b="1" dirty="0" smtClean="0">
                <a:solidFill>
                  <a:srgbClr val="FF0000"/>
                </a:solidFill>
              </a:rPr>
              <a:t>demonstrated competency </a:t>
            </a:r>
            <a:r>
              <a:rPr lang="en-US" dirty="0" smtClean="0"/>
              <a:t>in the content area. If the school does not grant a waiver to a child who would qualify to graduate from the sending school, the education provider is </a:t>
            </a:r>
            <a:r>
              <a:rPr lang="en-US" b="1" dirty="0" smtClean="0">
                <a:solidFill>
                  <a:srgbClr val="FF0000"/>
                </a:solidFill>
              </a:rPr>
              <a:t>encouraged to provide an alternative means of acquiring </a:t>
            </a:r>
            <a:r>
              <a:rPr lang="en-US" dirty="0" smtClean="0"/>
              <a:t>the required course work or competency requirements so a timely graduation may occur. The receiving education provider awarding the diploma </a:t>
            </a:r>
            <a:r>
              <a:rPr lang="en-US" b="1" dirty="0" smtClean="0">
                <a:solidFill>
                  <a:srgbClr val="FF0000"/>
                </a:solidFill>
              </a:rPr>
              <a:t>may award elective credit </a:t>
            </a:r>
            <a:r>
              <a:rPr lang="en-US" dirty="0" smtClean="0"/>
              <a:t>for any portion of the student’s certified course work that is not aligned with the curriculum of the receiving education provider or for demonstrated competencies that are not aligned with the receiving education provider.”</a:t>
            </a:r>
            <a:endParaRPr lang="en-US" dirty="0"/>
          </a:p>
        </p:txBody>
      </p:sp>
    </p:spTree>
    <p:extLst>
      <p:ext uri="{BB962C8B-B14F-4D97-AF65-F5344CB8AC3E}">
        <p14:creationId xmlns:p14="http://schemas.microsoft.com/office/powerpoint/2010/main" val="2627534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2" y="375047"/>
            <a:ext cx="7766685" cy="534924"/>
          </a:xfrm>
        </p:spPr>
        <p:txBody>
          <a:bodyPr/>
          <a:lstStyle/>
          <a:p>
            <a:r>
              <a:rPr lang="en-US" dirty="0">
                <a:solidFill>
                  <a:schemeClr val="bg1"/>
                </a:solidFill>
              </a:rPr>
              <a:t>Credit attainment, progress toward graduation, and competency-based </a:t>
            </a:r>
            <a:r>
              <a:rPr lang="en-US" dirty="0" smtClean="0">
                <a:solidFill>
                  <a:schemeClr val="bg1"/>
                </a:solidFill>
              </a:rPr>
              <a:t>options</a:t>
            </a:r>
            <a:endParaRPr lang="en-US" dirty="0">
              <a:solidFill>
                <a:schemeClr val="bg1"/>
              </a:solidFill>
            </a:endParaRPr>
          </a:p>
        </p:txBody>
      </p:sp>
      <p:sp>
        <p:nvSpPr>
          <p:cNvPr id="3" name="Content Placeholder 2"/>
          <p:cNvSpPr>
            <a:spLocks noGrp="1"/>
          </p:cNvSpPr>
          <p:nvPr>
            <p:ph idx="1"/>
          </p:nvPr>
        </p:nvSpPr>
        <p:spPr>
          <a:xfrm>
            <a:off x="571500" y="2025968"/>
            <a:ext cx="7886700" cy="3263503"/>
          </a:xfrm>
        </p:spPr>
        <p:txBody>
          <a:bodyPr/>
          <a:lstStyle/>
          <a:p>
            <a:r>
              <a:rPr lang="en-US" dirty="0" smtClean="0"/>
              <a:t>“(d) If a student in out-of-home placement who is transferring at the beginning of or during twelfth grade is </a:t>
            </a:r>
            <a:r>
              <a:rPr lang="en-US" b="1" dirty="0" smtClean="0">
                <a:solidFill>
                  <a:schemeClr val="accent2"/>
                </a:solidFill>
              </a:rPr>
              <a:t>ineligible to graduate from the receiving education provider</a:t>
            </a:r>
            <a:r>
              <a:rPr lang="en-US" dirty="0" smtClean="0"/>
              <a:t>, </a:t>
            </a:r>
            <a:r>
              <a:rPr lang="en-US" b="1" dirty="0" smtClean="0">
                <a:solidFill>
                  <a:schemeClr val="accent2"/>
                </a:solidFill>
              </a:rPr>
              <a:t>the education provider may request a diploma from a previously attended education provider,</a:t>
            </a:r>
            <a:r>
              <a:rPr lang="en-US" dirty="0" smtClean="0"/>
              <a:t> and the previously attended education provider may issue a diploma if the student meets the education provider’s graduation requirement.”</a:t>
            </a:r>
            <a:endParaRPr lang="en-US" dirty="0"/>
          </a:p>
        </p:txBody>
      </p:sp>
    </p:spTree>
    <p:extLst>
      <p:ext uri="{BB962C8B-B14F-4D97-AF65-F5344CB8AC3E}">
        <p14:creationId xmlns:p14="http://schemas.microsoft.com/office/powerpoint/2010/main" val="1482945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3.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4.xml><?xml version="1.0" encoding="utf-8"?>
<a:theme xmlns:a="http://schemas.openxmlformats.org/drawingml/2006/main" name="1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5.xml><?xml version="1.0" encoding="utf-8"?>
<a:theme xmlns:a="http://schemas.openxmlformats.org/drawingml/2006/main" name="2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6.xml><?xml version="1.0" encoding="utf-8"?>
<a:theme xmlns:a="http://schemas.openxmlformats.org/drawingml/2006/main" name="3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7.xml><?xml version="1.0" encoding="utf-8"?>
<a:theme xmlns:a="http://schemas.openxmlformats.org/drawingml/2006/main" name="4_CDE_Blue_green_w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_Blue_green_wide" id="{9177BBF1-F12F-4CAE-9DFE-D58474020F8E}" vid="{028DFA06-4849-4FD3-9227-6792ADD37C5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2768</TotalTime>
  <Words>2256</Words>
  <Application>Microsoft Office PowerPoint</Application>
  <PresentationFormat>On-screen Show (4:3)</PresentationFormat>
  <Paragraphs>346</Paragraphs>
  <Slides>43</Slides>
  <Notes>15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43</vt:i4>
      </vt:variant>
    </vt:vector>
  </HeadingPairs>
  <TitlesOfParts>
    <vt:vector size="61" baseType="lpstr">
      <vt:lpstr>MS PGothic</vt:lpstr>
      <vt:lpstr>MS PGothic</vt:lpstr>
      <vt:lpstr>Arial</vt:lpstr>
      <vt:lpstr>Avenir</vt:lpstr>
      <vt:lpstr>Calibri</vt:lpstr>
      <vt:lpstr>Calibri Light</vt:lpstr>
      <vt:lpstr>Museo Slab 500</vt:lpstr>
      <vt:lpstr>Tahoma</vt:lpstr>
      <vt:lpstr>Times New Roman</vt:lpstr>
      <vt:lpstr>Trebuchet MS</vt:lpstr>
      <vt:lpstr>Wingdings</vt:lpstr>
      <vt:lpstr>Light Blue to Green Theme</vt:lpstr>
      <vt:lpstr>CDE_Blue_green_wide</vt:lpstr>
      <vt:lpstr>1_Office Theme</vt:lpstr>
      <vt:lpstr>1_CDE_Blue_green_wide</vt:lpstr>
      <vt:lpstr>2_CDE_Blue_green_wide</vt:lpstr>
      <vt:lpstr>3_CDE_Blue_green_wide</vt:lpstr>
      <vt:lpstr>4_CDE_Blue_green_wide</vt:lpstr>
      <vt:lpstr>Postsecondary Access for Highly Mobile Students</vt:lpstr>
      <vt:lpstr>What is a Highly Mobile Student?</vt:lpstr>
      <vt:lpstr>Highly Mobile Student Defined</vt:lpstr>
      <vt:lpstr>Research on School Stability</vt:lpstr>
      <vt:lpstr>PowerPoint Presentation</vt:lpstr>
      <vt:lpstr>Getting them there: Supporting Credit Transfers and Credit Accrual for Highly Mobile Students </vt:lpstr>
      <vt:lpstr>HB 18-1306 Credit attainment, progress toward graduation, and competency-based options </vt:lpstr>
      <vt:lpstr>Credit attainment, progress toward graduation, and competency-based options</vt:lpstr>
      <vt:lpstr>Credit attainment, progress toward graduation, and competency-based options</vt:lpstr>
      <vt:lpstr>McKinney-Vento (Homeless Education) Under Title IX, Part A of the Every Student Succeeds Act (ESSA)  Sources:  NAEHCY http://www.naehcy.org/sites/default/files/dl/legis/NewMV2015clean.pdf US Department of Education https://www2.ed.gov/policy/elsec/leg/essa/160240ehcyguidance072716updated0317.pdf </vt:lpstr>
      <vt:lpstr>How many students experience homelessness?</vt:lpstr>
      <vt:lpstr>2016-2017 Data</vt:lpstr>
      <vt:lpstr>Support for Academic Success: Transitioning to Higher Education</vt:lpstr>
      <vt:lpstr>Higher Education Act: The FAFSA and Homeless Students</vt:lpstr>
      <vt:lpstr>The FAFSA (cont.)</vt:lpstr>
      <vt:lpstr>General Resources</vt:lpstr>
      <vt:lpstr>Foster Care Under the Every Student Succeeds Act (ESSA) </vt:lpstr>
      <vt:lpstr>Foster Care Graduation and Completion Rates</vt:lpstr>
      <vt:lpstr>Matriculation Rates </vt:lpstr>
      <vt:lpstr>Special considerations: Do youth in foster care qualify as unaccompanied youth?</vt:lpstr>
      <vt:lpstr>Crosswalk of Services</vt:lpstr>
      <vt:lpstr>Higher Education and SPOCs</vt:lpstr>
      <vt:lpstr>Assistance from Single Points of Contact</vt:lpstr>
      <vt:lpstr>How SPOCs help to serve Unaccompanied Homeless Youth</vt:lpstr>
      <vt:lpstr>Community College Study</vt:lpstr>
      <vt:lpstr>Financial Aid Independent Determination</vt:lpstr>
      <vt:lpstr>College Cost Reduction and Access Act of 2007</vt:lpstr>
      <vt:lpstr>Unaccompanied</vt:lpstr>
      <vt:lpstr>Unaccompanied  &amp; Homeless </vt:lpstr>
      <vt:lpstr>And then, there was guidance!</vt:lpstr>
      <vt:lpstr> Consider sensitive nature of situation </vt:lpstr>
      <vt:lpstr>2018-19 FAFSA Changes</vt:lpstr>
      <vt:lpstr>PowerPoint Presentation</vt:lpstr>
      <vt:lpstr>FAFSA and College Readiness</vt:lpstr>
      <vt:lpstr>PowerPoint Presentation</vt:lpstr>
      <vt:lpstr>PowerPoint Presentation</vt:lpstr>
      <vt:lpstr>Scholarships</vt:lpstr>
      <vt:lpstr>Financial Aid for Highly Mobile Students</vt:lpstr>
      <vt:lpstr>Resources</vt:lpstr>
      <vt:lpstr>Foster Care Education Resources  </vt:lpstr>
      <vt:lpstr>So students made it to college…now what?  Navigating barriers to obtaining a postsecondary degree. </vt:lpstr>
      <vt:lpstr>Q &amp; A</vt:lpstr>
      <vt:lpstr>   For more information, contact:  Kristin Myers  State Coordinator for Foster Care Education (303)866-6007 (o) (720)576-8506 (c) Colorado Department of Education Myers_K@cde.state.co.us </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Walz, Tricia</cp:lastModifiedBy>
  <cp:revision>195</cp:revision>
  <dcterms:created xsi:type="dcterms:W3CDTF">2018-01-08T21:58:16Z</dcterms:created>
  <dcterms:modified xsi:type="dcterms:W3CDTF">2018-11-05T20:19:45Z</dcterms:modified>
</cp:coreProperties>
</file>