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9" r:id="rId3"/>
    <p:sldMasterId id="2147483721" r:id="rId4"/>
  </p:sldMasterIdLst>
  <p:notesMasterIdLst>
    <p:notesMasterId r:id="rId39"/>
  </p:notesMasterIdLst>
  <p:handoutMasterIdLst>
    <p:handoutMasterId r:id="rId40"/>
  </p:handoutMasterIdLst>
  <p:sldIdLst>
    <p:sldId id="263" r:id="rId5"/>
    <p:sldId id="428" r:id="rId6"/>
    <p:sldId id="273" r:id="rId7"/>
    <p:sldId id="418" r:id="rId8"/>
    <p:sldId id="474" r:id="rId9"/>
    <p:sldId id="443" r:id="rId10"/>
    <p:sldId id="464" r:id="rId11"/>
    <p:sldId id="444" r:id="rId12"/>
    <p:sldId id="465" r:id="rId13"/>
    <p:sldId id="445" r:id="rId14"/>
    <p:sldId id="479" r:id="rId15"/>
    <p:sldId id="471" r:id="rId16"/>
    <p:sldId id="446" r:id="rId17"/>
    <p:sldId id="473" r:id="rId18"/>
    <p:sldId id="448" r:id="rId19"/>
    <p:sldId id="468" r:id="rId20"/>
    <p:sldId id="475" r:id="rId21"/>
    <p:sldId id="476" r:id="rId22"/>
    <p:sldId id="477" r:id="rId23"/>
    <p:sldId id="449" r:id="rId24"/>
    <p:sldId id="447" r:id="rId25"/>
    <p:sldId id="469" r:id="rId26"/>
    <p:sldId id="478" r:id="rId27"/>
    <p:sldId id="386" r:id="rId28"/>
    <p:sldId id="387" r:id="rId29"/>
    <p:sldId id="388" r:id="rId30"/>
    <p:sldId id="389" r:id="rId31"/>
    <p:sldId id="390" r:id="rId32"/>
    <p:sldId id="391" r:id="rId33"/>
    <p:sldId id="392" r:id="rId34"/>
    <p:sldId id="393" r:id="rId35"/>
    <p:sldId id="394" r:id="rId36"/>
    <p:sldId id="313" r:id="rId37"/>
    <p:sldId id="312" r:id="rId3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ers, Kristin" initials="MK" lastIdx="1" clrIdx="0">
    <p:extLst>
      <p:ext uri="{19B8F6BF-5375-455C-9EA6-DF929625EA0E}">
        <p15:presenceInfo xmlns:p15="http://schemas.microsoft.com/office/powerpoint/2012/main" userId="S-1-5-21-170422339-1359699126-1544898942-568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582" autoAdjust="0"/>
  </p:normalViewPr>
  <p:slideViewPr>
    <p:cSldViewPr snapToGrid="0">
      <p:cViewPr varScale="1">
        <p:scale>
          <a:sx n="109" d="100"/>
          <a:sy n="109" d="100"/>
        </p:scale>
        <p:origin x="16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4DC66EB-4311-41B0-87B4-59E0BF3330B6}" type="datetimeFigureOut">
              <a:rPr lang="en-US" smtClean="0"/>
              <a:t>12/5/2018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E965D18-CB92-4226-9856-2E7DDE21D399}" type="slidenum">
              <a:rPr lang="en-US" smtClean="0"/>
              <a:t>‹#›</a:t>
            </a:fld>
            <a:endParaRPr lang="en-US"/>
          </a:p>
        </p:txBody>
      </p:sp>
    </p:spTree>
    <p:extLst>
      <p:ext uri="{BB962C8B-B14F-4D97-AF65-F5344CB8AC3E}">
        <p14:creationId xmlns:p14="http://schemas.microsoft.com/office/powerpoint/2010/main" val="566036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71C41A5-5806-4D8C-9101-87111F98DC19}" type="datetimeFigureOut">
              <a:rPr lang="en-US" smtClean="0"/>
              <a:t>12/5/2018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Myers</a:t>
            </a:r>
            <a:endParaRPr lang="en-US" dirty="0"/>
          </a:p>
        </p:txBody>
      </p:sp>
    </p:spTree>
    <p:extLst>
      <p:ext uri="{BB962C8B-B14F-4D97-AF65-F5344CB8AC3E}">
        <p14:creationId xmlns:p14="http://schemas.microsoft.com/office/powerpoint/2010/main" val="309849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Myers</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t>18</a:t>
            </a:fld>
            <a:endParaRPr lang="en-US"/>
          </a:p>
        </p:txBody>
      </p:sp>
    </p:spTree>
    <p:extLst>
      <p:ext uri="{BB962C8B-B14F-4D97-AF65-F5344CB8AC3E}">
        <p14:creationId xmlns:p14="http://schemas.microsoft.com/office/powerpoint/2010/main" val="218910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Myers</a:t>
            </a:r>
            <a:endParaRPr lang="en-US" dirty="0"/>
          </a:p>
        </p:txBody>
      </p:sp>
    </p:spTree>
    <p:extLst>
      <p:ext uri="{BB962C8B-B14F-4D97-AF65-F5344CB8AC3E}">
        <p14:creationId xmlns:p14="http://schemas.microsoft.com/office/powerpoint/2010/main" val="248598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Myers</a:t>
            </a:r>
            <a:endParaRPr lang="en-US" dirty="0"/>
          </a:p>
        </p:txBody>
      </p:sp>
    </p:spTree>
    <p:extLst>
      <p:ext uri="{BB962C8B-B14F-4D97-AF65-F5344CB8AC3E}">
        <p14:creationId xmlns:p14="http://schemas.microsoft.com/office/powerpoint/2010/main" val="104976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Utilize chat box</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33</a:t>
            </a:fld>
            <a:endParaRPr lang="en-US"/>
          </a:p>
        </p:txBody>
      </p:sp>
    </p:spTree>
    <p:extLst>
      <p:ext uri="{BB962C8B-B14F-4D97-AF65-F5344CB8AC3E}">
        <p14:creationId xmlns:p14="http://schemas.microsoft.com/office/powerpoint/2010/main" val="3031870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2029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12/5/2018</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40148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12/5/2018</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13817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Divider - bright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t>‹#›</a:t>
            </a:fld>
            <a:endParaRPr lang="en-US"/>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3664690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3190876"/>
            <a:ext cx="6858000" cy="1814513"/>
          </a:xfrm>
        </p:spPr>
        <p:txBody>
          <a:bodyPr lIns="0" tIns="0" rIns="0" bIns="0" anchor="t" anchorCtr="0">
            <a:noAutofit/>
          </a:bodyPr>
          <a:lstStyle>
            <a:lvl1pPr algn="ctr">
              <a:defRPr sz="45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337713"/>
            <a:ext cx="6858000" cy="596362"/>
          </a:xfrm>
        </p:spPr>
        <p:txBody>
          <a:bodyPr lIns="0" tIns="0" rIns="0" bIns="0">
            <a:noAutofit/>
          </a:bodyPr>
          <a:lstStyle>
            <a:lvl1pPr marL="0" indent="0" algn="ctr">
              <a:buNone/>
              <a:defRPr sz="2400">
                <a:latin typeface="Trebuchet MS" panose="020B06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10" name="Picture 9" title="Colorado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031" y="1823179"/>
            <a:ext cx="3368426" cy="81902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Tree>
    <p:extLst>
      <p:ext uri="{BB962C8B-B14F-4D97-AF65-F5344CB8AC3E}">
        <p14:creationId xmlns:p14="http://schemas.microsoft.com/office/powerpoint/2010/main" val="63201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2" name="Title 1"/>
          <p:cNvSpPr>
            <a:spLocks noGrp="1"/>
          </p:cNvSpPr>
          <p:nvPr>
            <p:ph type="title"/>
          </p:nvPr>
        </p:nvSpPr>
        <p:spPr>
          <a:xfrm>
            <a:off x="205740" y="274321"/>
            <a:ext cx="4366260"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buNone/>
              <a:defRPr>
                <a:latin typeface="Trebuchet MS" panose="020B060302020202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CD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868" y="6138864"/>
            <a:ext cx="771565" cy="558829"/>
          </a:xfrm>
          <a:prstGeom prst="rect">
            <a:avLst/>
          </a:prstGeom>
        </p:spPr>
      </p:pic>
    </p:spTree>
    <p:extLst>
      <p:ext uri="{BB962C8B-B14F-4D97-AF65-F5344CB8AC3E}">
        <p14:creationId xmlns:p14="http://schemas.microsoft.com/office/powerpoint/2010/main" val="3682985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868" y="6138864"/>
            <a:ext cx="771565" cy="5588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11" name="Title 1"/>
          <p:cNvSpPr>
            <a:spLocks noGrp="1"/>
          </p:cNvSpPr>
          <p:nvPr>
            <p:ph type="title"/>
          </p:nvPr>
        </p:nvSpPr>
        <p:spPr>
          <a:xfrm>
            <a:off x="205740" y="274321"/>
            <a:ext cx="4373404"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3796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Divider - bright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105259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377934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title="Light green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2629618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with page numb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182025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5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smtClean="0"/>
              <a:t>Click to edit Master title style</a:t>
            </a:r>
            <a:endParaRPr lang="en-US" dirty="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59363"/>
          <a:stretch/>
        </p:blipFill>
        <p:spPr>
          <a:xfrm>
            <a:off x="2760844" y="6019802"/>
            <a:ext cx="3703656" cy="929985"/>
          </a:xfrm>
          <a:prstGeom prst="rect">
            <a:avLst/>
          </a:prstGeom>
        </p:spPr>
      </p:pic>
    </p:spTree>
    <p:extLst>
      <p:ext uri="{BB962C8B-B14F-4D97-AF65-F5344CB8AC3E}">
        <p14:creationId xmlns:p14="http://schemas.microsoft.com/office/powerpoint/2010/main" val="13066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12/5/2018</a:t>
            </a:fld>
            <a:endParaRPr lang="en-US" sz="90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4" name="Rectangle 13"/>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18"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57726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5" y="375048"/>
            <a:ext cx="7715250" cy="878681"/>
          </a:xfrm>
          <a:prstGeom prst="rect">
            <a:avLst/>
          </a:prstGeom>
        </p:spPr>
        <p:txBody>
          <a:bodyPr anchor="t"/>
          <a:lstStyle>
            <a:lvl1pPr algn="l">
              <a:defRPr sz="3164"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646" y="1339454"/>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149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8" name="Rectangle 7"/>
          <p:cNvSpPr/>
          <p:nvPr userDrawn="1"/>
        </p:nvSpPr>
        <p:spPr>
          <a:xfrm>
            <a:off x="0" y="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9" name="Rectangle 8"/>
          <p:cNvSpPr/>
          <p:nvPr userDrawn="1"/>
        </p:nvSpPr>
        <p:spPr>
          <a:xfrm>
            <a:off x="0" y="6785909"/>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00222"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12/5/2018</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953166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290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655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975"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25">
                <a:solidFill>
                  <a:schemeClr val="tx1">
                    <a:tint val="75000"/>
                  </a:schemeClr>
                </a:solidFill>
              </a:defRPr>
            </a:lvl1pPr>
            <a:lvl2pPr marL="457120" indent="0">
              <a:buNone/>
              <a:defRPr sz="1800">
                <a:solidFill>
                  <a:schemeClr val="tx1">
                    <a:tint val="75000"/>
                  </a:schemeClr>
                </a:solidFill>
              </a:defRPr>
            </a:lvl2pPr>
            <a:lvl3pPr marL="914240" indent="0">
              <a:buNone/>
              <a:defRPr sz="1575">
                <a:solidFill>
                  <a:schemeClr val="tx1">
                    <a:tint val="75000"/>
                  </a:schemeClr>
                </a:solidFill>
              </a:defRPr>
            </a:lvl3pPr>
            <a:lvl4pPr marL="1371360" indent="0">
              <a:buNone/>
              <a:defRPr sz="1425">
                <a:solidFill>
                  <a:schemeClr val="tx1">
                    <a:tint val="75000"/>
                  </a:schemeClr>
                </a:solidFill>
              </a:defRPr>
            </a:lvl4pPr>
            <a:lvl5pPr marL="1828480" indent="0">
              <a:buNone/>
              <a:defRPr sz="1425">
                <a:solidFill>
                  <a:schemeClr val="tx1">
                    <a:tint val="75000"/>
                  </a:schemeClr>
                </a:solidFill>
              </a:defRPr>
            </a:lvl5pPr>
            <a:lvl6pPr marL="2285600" indent="0">
              <a:buNone/>
              <a:defRPr sz="1425">
                <a:solidFill>
                  <a:schemeClr val="tx1">
                    <a:tint val="75000"/>
                  </a:schemeClr>
                </a:solidFill>
              </a:defRPr>
            </a:lvl6pPr>
            <a:lvl7pPr marL="2742720" indent="0">
              <a:buNone/>
              <a:defRPr sz="1425">
                <a:solidFill>
                  <a:schemeClr val="tx1">
                    <a:tint val="75000"/>
                  </a:schemeClr>
                </a:solidFill>
              </a:defRPr>
            </a:lvl7pPr>
            <a:lvl8pPr marL="3199840" indent="0">
              <a:buNone/>
              <a:defRPr sz="1425">
                <a:solidFill>
                  <a:schemeClr val="tx1">
                    <a:tint val="75000"/>
                  </a:schemeClr>
                </a:solidFill>
              </a:defRPr>
            </a:lvl8pPr>
            <a:lvl9pPr marL="3656960" indent="0">
              <a:buNone/>
              <a:defRPr sz="142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099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45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7"/>
            <a:ext cx="4041775" cy="639763"/>
          </a:xfrm>
        </p:spPr>
        <p:txBody>
          <a:bodyPr anchor="b"/>
          <a:lstStyle>
            <a:lvl1pPr marL="0" indent="0">
              <a:buNone/>
              <a:defRPr sz="2400" b="1"/>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24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920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44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4"/>
            <a:ext cx="3008313" cy="1162051"/>
          </a:xfrm>
        </p:spPr>
        <p:txBody>
          <a:bodyPr anchor="b"/>
          <a:lstStyle>
            <a:lvl1pPr algn="l">
              <a:defRPr sz="2025"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7"/>
            <a:ext cx="3008313" cy="4691063"/>
          </a:xfrm>
        </p:spPr>
        <p:txBody>
          <a:bodyPr/>
          <a:lstStyle>
            <a:lvl1pPr marL="0" indent="0">
              <a:buNone/>
              <a:defRPr sz="1425"/>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885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5"/>
            <a:ext cx="5486400" cy="566739"/>
          </a:xfrm>
        </p:spPr>
        <p:txBody>
          <a:bodyPr anchor="b"/>
          <a:lstStyle>
            <a:lvl1pPr algn="l">
              <a:defRPr sz="202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25"/>
            </a:lvl1pPr>
            <a:lvl2pPr marL="457120" indent="0">
              <a:buNone/>
              <a:defRPr sz="2775"/>
            </a:lvl2pPr>
            <a:lvl3pPr marL="914240" indent="0">
              <a:buNone/>
              <a:defRPr sz="2400"/>
            </a:lvl3pPr>
            <a:lvl4pPr marL="1371360" indent="0">
              <a:buNone/>
              <a:defRPr sz="2025"/>
            </a:lvl4pPr>
            <a:lvl5pPr marL="1828480" indent="0">
              <a:buNone/>
              <a:defRPr sz="2025"/>
            </a:lvl5pPr>
            <a:lvl6pPr marL="2285600" indent="0">
              <a:buNone/>
              <a:defRPr sz="2025"/>
            </a:lvl6pPr>
            <a:lvl7pPr marL="2742720" indent="0">
              <a:buNone/>
              <a:defRPr sz="2025"/>
            </a:lvl7pPr>
            <a:lvl8pPr marL="3199840" indent="0">
              <a:buNone/>
              <a:defRPr sz="2025"/>
            </a:lvl8pPr>
            <a:lvl9pPr marL="3656960" indent="0">
              <a:buNone/>
              <a:defRPr sz="2025"/>
            </a:lvl9pPr>
          </a:lstStyle>
          <a:p>
            <a:endParaRPr lang="en-US"/>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25"/>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543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688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33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11958-D7C6-4D07-9EFD-326AFB666C67}" type="datetimeFigureOut">
              <a:rPr lang="en-US">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CF613C-599E-4D25-BBEF-D003C4EEA0D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14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11958-D7C6-4D07-9EFD-326AFB666C67}" type="datetimeFigureOut">
              <a:rPr lang="en-US">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CF613C-599E-4D25-BBEF-D003C4EEA0D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714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11958-D7C6-4D07-9EFD-326AFB666C67}" type="datetimeFigureOut">
              <a:rPr lang="en-US">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CF613C-599E-4D25-BBEF-D003C4EEA0D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907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E11958-D7C6-4D07-9EFD-326AFB666C67}" type="datetimeFigureOut">
              <a:rPr lang="en-US">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CF613C-599E-4D25-BBEF-D003C4EEA0D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65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11958-D7C6-4D07-9EFD-326AFB666C67}" type="datetimeFigureOut">
              <a:rPr lang="en-US">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CF613C-599E-4D25-BBEF-D003C4EEA0D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621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11958-D7C6-4D07-9EFD-326AFB666C67}" type="datetimeFigureOut">
              <a:rPr lang="en-US">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CF613C-599E-4D25-BBEF-D003C4EEA0D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526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11958-D7C6-4D07-9EFD-326AFB666C67}" type="datetimeFigureOut">
              <a:rPr lang="en-US">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CF613C-599E-4D25-BBEF-D003C4EEA0D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903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11958-D7C6-4D07-9EFD-326AFB666C67}" type="datetimeFigureOut">
              <a:rPr lang="en-US">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CF613C-599E-4D25-BBEF-D003C4EEA0D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020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11958-D7C6-4D07-9EFD-326AFB666C67}" type="datetimeFigureOut">
              <a:rPr lang="en-US">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CF613C-599E-4D25-BBEF-D003C4EEA0D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229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11958-D7C6-4D07-9EFD-326AFB666C67}" type="datetimeFigureOut">
              <a:rPr lang="en-US">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CF613C-599E-4D25-BBEF-D003C4EEA0D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033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11958-D7C6-4D07-9EFD-326AFB666C67}" type="datetimeFigureOut">
              <a:rPr lang="en-US">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CF613C-599E-4D25-BBEF-D003C4EEA0D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30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9.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D9A9D-8D96-4F61-8BE6-3E8248424252}" type="datetimeFigureOut">
              <a:rPr lang="en-US" smtClean="0"/>
              <a:t>12/5/2018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 id="2147483676" r:id="rId10"/>
    <p:sldLayoutId id="2147483677"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D12C40-C845-4845-9123-DB0823B51C1A}"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350C07-BF3C-446F-BC26-54C104523A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6812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6858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5"/>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8"/>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6"/>
            <a:ext cx="21336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pPr defTabSz="914240"/>
            <a:fld id="{425404F2-BE9A-4460-8815-8F645183555F}" type="datetimeFigureOut">
              <a:rPr lang="en-US" smtClean="0">
                <a:solidFill>
                  <a:prstClr val="black">
                    <a:tint val="75000"/>
                  </a:prstClr>
                </a:solidFill>
              </a:rPr>
              <a:pPr defTabSz="914240"/>
              <a:t>12/5/2018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165306"/>
            <a:ext cx="28956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pPr defTabSz="914240"/>
            <a:endParaRPr lang="en-US">
              <a:solidFill>
                <a:prstClr val="black">
                  <a:tint val="75000"/>
                </a:prstClr>
              </a:solidFill>
            </a:endParaRPr>
          </a:p>
        </p:txBody>
      </p:sp>
      <p:sp>
        <p:nvSpPr>
          <p:cNvPr id="6" name="Slide Number Placeholder 5"/>
          <p:cNvSpPr>
            <a:spLocks noGrp="1"/>
          </p:cNvSpPr>
          <p:nvPr>
            <p:ph type="sldNum" sz="quarter" idx="4"/>
          </p:nvPr>
        </p:nvSpPr>
        <p:spPr>
          <a:xfrm>
            <a:off x="6553201" y="6165306"/>
            <a:ext cx="21336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pPr defTabSz="914240"/>
            <a:fld id="{96E69268-9C8B-4EBF-A9EE-DC5DC2D48DC3}" type="slidenum">
              <a:rPr lang="en-US" smtClean="0">
                <a:solidFill>
                  <a:prstClr val="black">
                    <a:tint val="75000"/>
                  </a:prstClr>
                </a:solidFill>
              </a:rPr>
              <a:pPr defTabSz="914240"/>
              <a:t>‹#›</a:t>
            </a:fld>
            <a:endParaRPr lang="en-US">
              <a:solidFill>
                <a:prstClr val="black">
                  <a:tint val="75000"/>
                </a:prstClr>
              </a:solidFill>
            </a:endParaRPr>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1" y="6608112"/>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01031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240" rtl="0" eaLnBrk="1" latinLnBrk="0" hangingPunct="1">
        <a:spcBef>
          <a:spcPct val="0"/>
        </a:spcBef>
        <a:buNone/>
        <a:defRPr sz="2700" kern="1200">
          <a:solidFill>
            <a:schemeClr val="bg1"/>
          </a:solidFill>
          <a:latin typeface="+mj-lt"/>
          <a:ea typeface="+mj-ea"/>
          <a:cs typeface="+mj-cs"/>
        </a:defRPr>
      </a:lvl1pPr>
    </p:titleStyle>
    <p:bodyStyle>
      <a:lvl1pPr marL="342840" indent="-342840" algn="l" defTabSz="914240" rtl="0" eaLnBrk="1" latinLnBrk="0" hangingPunct="1">
        <a:spcBef>
          <a:spcPct val="20000"/>
        </a:spcBef>
        <a:buFont typeface="Arial" pitchFamily="34" charset="0"/>
        <a:buChar char="•"/>
        <a:defRPr sz="2700" kern="1200">
          <a:solidFill>
            <a:schemeClr val="bg1"/>
          </a:solidFill>
          <a:latin typeface="+mj-lt"/>
          <a:ea typeface="+mn-ea"/>
          <a:cs typeface="+mn-cs"/>
        </a:defRPr>
      </a:lvl1pPr>
      <a:lvl2pPr marL="742820" indent="-285700" algn="l" defTabSz="914240" rtl="0" eaLnBrk="1" latinLnBrk="0" hangingPunct="1">
        <a:spcBef>
          <a:spcPct val="20000"/>
        </a:spcBef>
        <a:buFont typeface="Arial" pitchFamily="34" charset="0"/>
        <a:buChar char="–"/>
        <a:defRPr sz="2400" kern="1200">
          <a:solidFill>
            <a:schemeClr val="bg1"/>
          </a:solidFill>
          <a:latin typeface="+mj-lt"/>
          <a:ea typeface="+mn-ea"/>
          <a:cs typeface="+mn-cs"/>
        </a:defRPr>
      </a:lvl2pPr>
      <a:lvl3pPr marL="1142800" indent="-228560" algn="l" defTabSz="914240" rtl="0" eaLnBrk="1" latinLnBrk="0" hangingPunct="1">
        <a:spcBef>
          <a:spcPct val="20000"/>
        </a:spcBef>
        <a:buFont typeface="Arial" pitchFamily="34" charset="0"/>
        <a:buChar char="•"/>
        <a:defRPr sz="1800" kern="1200">
          <a:solidFill>
            <a:schemeClr val="bg1"/>
          </a:solidFill>
          <a:latin typeface="+mj-lt"/>
          <a:ea typeface="+mn-ea"/>
          <a:cs typeface="+mn-cs"/>
        </a:defRPr>
      </a:lvl3pPr>
      <a:lvl4pPr marL="1599920" indent="-228560" algn="l" defTabSz="914240" rtl="0" eaLnBrk="1" latinLnBrk="0" hangingPunct="1">
        <a:spcBef>
          <a:spcPct val="20000"/>
        </a:spcBef>
        <a:buFont typeface="Arial" pitchFamily="34" charset="0"/>
        <a:buChar char="–"/>
        <a:defRPr sz="1500" kern="1200">
          <a:solidFill>
            <a:schemeClr val="bg1"/>
          </a:solidFill>
          <a:latin typeface="+mj-lt"/>
          <a:ea typeface="+mn-ea"/>
          <a:cs typeface="+mn-cs"/>
        </a:defRPr>
      </a:lvl4pPr>
      <a:lvl5pPr marL="2057040" indent="-228560" algn="l" defTabSz="914240" rtl="0" eaLnBrk="1" latinLnBrk="0" hangingPunct="1">
        <a:spcBef>
          <a:spcPct val="20000"/>
        </a:spcBef>
        <a:buFont typeface="Arial" pitchFamily="34" charset="0"/>
        <a:buChar char="»"/>
        <a:defRPr sz="1500" kern="1200">
          <a:solidFill>
            <a:schemeClr val="bg1"/>
          </a:solidFill>
          <a:latin typeface="+mj-lt"/>
          <a:ea typeface="+mn-ea"/>
          <a:cs typeface="+mn-cs"/>
        </a:defRPr>
      </a:lvl5pPr>
      <a:lvl6pPr marL="251416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28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840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552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E11958-D7C6-4D07-9EFD-326AFB666C67}" type="datetimeFigureOut">
              <a:rPr lang="en-US" smtClean="0">
                <a:solidFill>
                  <a:prstClr val="black">
                    <a:tint val="75000"/>
                  </a:prstClr>
                </a:solidFill>
              </a:rPr>
              <a:pPr/>
              <a:t>12/5/2018</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CF613C-599E-4D25-BBEF-D003C4EEA0D4}"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17088604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2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2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enetlearning.adobeconnect.com/pjy68395ung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Myers_k@cde.state.co.us" TargetMode="External"/><Relationship Id="rId2" Type="http://schemas.openxmlformats.org/officeDocument/2006/relationships/hyperlink" Target="mailto:wrenick_k@cde.state.co.us" TargetMode="External"/><Relationship Id="rId1" Type="http://schemas.openxmlformats.org/officeDocument/2006/relationships/slideLayout" Target="../slideLayouts/slideLayout2.xml"/><Relationship Id="rId4" Type="http://schemas.openxmlformats.org/officeDocument/2006/relationships/hyperlink" Target="mailto:Mejia_t@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4570"/>
            <a:ext cx="7772400" cy="1526927"/>
          </a:xfrm>
        </p:spPr>
        <p:txBody>
          <a:bodyPr>
            <a:noAutofit/>
          </a:bodyPr>
          <a:lstStyle/>
          <a:p>
            <a:r>
              <a:rPr lang="en-US" sz="4400" dirty="0"/>
              <a:t>Highly Mobile </a:t>
            </a:r>
            <a:r>
              <a:rPr lang="en-US" sz="4400" dirty="0" smtClean="0"/>
              <a:t>Students: Resources for School </a:t>
            </a:r>
            <a:r>
              <a:rPr lang="en-US" sz="4400" dirty="0"/>
              <a:t>Counselors </a:t>
            </a:r>
          </a:p>
        </p:txBody>
      </p:sp>
      <p:sp>
        <p:nvSpPr>
          <p:cNvPr id="3" name="Subtitle 2"/>
          <p:cNvSpPr>
            <a:spLocks noGrp="1"/>
          </p:cNvSpPr>
          <p:nvPr>
            <p:ph type="subTitle" idx="1"/>
          </p:nvPr>
        </p:nvSpPr>
        <p:spPr>
          <a:xfrm>
            <a:off x="1143000" y="5262745"/>
            <a:ext cx="6858000" cy="443429"/>
          </a:xfrm>
        </p:spPr>
        <p:txBody>
          <a:bodyPr>
            <a:normAutofit/>
          </a:bodyPr>
          <a:lstStyle/>
          <a:p>
            <a:endParaRPr lang="en-US" dirty="0" smtClean="0"/>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Enrollment</a:t>
            </a:r>
            <a:endParaRPr lang="en-US" dirty="0"/>
          </a:p>
        </p:txBody>
      </p:sp>
    </p:spTree>
    <p:extLst>
      <p:ext uri="{BB962C8B-B14F-4D97-AF65-F5344CB8AC3E}">
        <p14:creationId xmlns:p14="http://schemas.microsoft.com/office/powerpoint/2010/main" val="48578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Enrollment Considerations: McKinney-Vento and Foster Care</a:t>
            </a:r>
            <a:endParaRPr lang="en-US" sz="2000" dirty="0"/>
          </a:p>
        </p:txBody>
      </p:sp>
      <p:sp>
        <p:nvSpPr>
          <p:cNvPr id="3" name="Content Placeholder 2"/>
          <p:cNvSpPr>
            <a:spLocks noGrp="1"/>
          </p:cNvSpPr>
          <p:nvPr>
            <p:ph sz="half" idx="1"/>
          </p:nvPr>
        </p:nvSpPr>
        <p:spPr/>
        <p:txBody>
          <a:bodyPr>
            <a:normAutofit lnSpcReduction="10000"/>
          </a:bodyPr>
          <a:lstStyle/>
          <a:p>
            <a:pPr lvl="0" algn="ctr"/>
            <a:r>
              <a:rPr lang="en-US" b="1" u="sng" dirty="0"/>
              <a:t>McKinney-Vento</a:t>
            </a:r>
          </a:p>
          <a:p>
            <a:pPr lvl="0" algn="ctr"/>
            <a:r>
              <a:rPr lang="en-US" dirty="0"/>
              <a:t>Continue the student’s education in the school of origin for the duration of homelessness, and until the end of the academic year in which the student becomes permanently housed; OR</a:t>
            </a:r>
          </a:p>
          <a:p>
            <a:pPr lvl="0" algn="ctr"/>
            <a:r>
              <a:rPr lang="en-US" dirty="0"/>
              <a:t>Enroll in any public school that housed students living where the student is living are eligible to attend.</a:t>
            </a:r>
          </a:p>
          <a:p>
            <a:endParaRPr lang="en-US" dirty="0"/>
          </a:p>
        </p:txBody>
      </p:sp>
      <p:sp>
        <p:nvSpPr>
          <p:cNvPr id="4" name="Content Placeholder 3"/>
          <p:cNvSpPr>
            <a:spLocks noGrp="1"/>
          </p:cNvSpPr>
          <p:nvPr>
            <p:ph sz="half" idx="13"/>
          </p:nvPr>
        </p:nvSpPr>
        <p:spPr/>
        <p:txBody>
          <a:bodyPr>
            <a:normAutofit lnSpcReduction="10000"/>
          </a:bodyPr>
          <a:lstStyle/>
          <a:p>
            <a:pPr lvl="0" algn="ctr"/>
            <a:r>
              <a:rPr lang="en-US" b="1" u="sng" dirty="0"/>
              <a:t>Foster Care</a:t>
            </a:r>
          </a:p>
          <a:p>
            <a:pPr lvl="0" algn="ctr"/>
            <a:r>
              <a:rPr lang="en-US" dirty="0"/>
              <a:t>It is assumed it is in the student’s best interest to remain in the school of origin. If there is a potential school change due to a change in out-of-home placement, child welfare initiates a best interest determination meeting. </a:t>
            </a:r>
          </a:p>
          <a:p>
            <a:pPr lvl="0" algn="ctr"/>
            <a:r>
              <a:rPr lang="en-US" dirty="0"/>
              <a:t>Student remains in the school of origin until best interest determination is made.</a:t>
            </a:r>
            <a:endParaRPr lang="en-US" dirty="0">
              <a:solidFill>
                <a:schemeClr val="bg1"/>
              </a:solidFill>
            </a:endParaRPr>
          </a:p>
          <a:p>
            <a:endParaRPr lang="en-US" dirty="0"/>
          </a:p>
        </p:txBody>
      </p:sp>
    </p:spTree>
    <p:extLst>
      <p:ext uri="{BB962C8B-B14F-4D97-AF65-F5344CB8AC3E}">
        <p14:creationId xmlns:p14="http://schemas.microsoft.com/office/powerpoint/2010/main" val="301546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lvl="0" algn="ctr"/>
            <a:r>
              <a:rPr lang="en-US" b="1" dirty="0" smtClean="0"/>
              <a:t>McKinney-Vento </a:t>
            </a:r>
            <a:endParaRPr lang="en-US" b="1" dirty="0"/>
          </a:p>
          <a:p>
            <a:pPr marL="342900" lvl="0" indent="-342900">
              <a:buFont typeface="Arial" panose="020B0604020202020204" pitchFamily="34" charset="0"/>
              <a:buChar char="•"/>
            </a:pPr>
            <a:r>
              <a:rPr lang="en-US" dirty="0"/>
              <a:t>Students do not have required documents, such as school records, immunizations, proof of residency, guardianship, or other </a:t>
            </a:r>
            <a:r>
              <a:rPr lang="en-US" dirty="0" smtClean="0"/>
              <a:t>documents</a:t>
            </a:r>
          </a:p>
          <a:p>
            <a:pPr marL="342900" lvl="0" indent="-342900">
              <a:buFont typeface="Arial" panose="020B0604020202020204" pitchFamily="34" charset="0"/>
              <a:buChar char="•"/>
            </a:pPr>
            <a:r>
              <a:rPr lang="en-US" dirty="0" smtClean="0"/>
              <a:t>Students </a:t>
            </a:r>
            <a:r>
              <a:rPr lang="en-US" dirty="0"/>
              <a:t>have missed application or enrollment deadlines during any period of </a:t>
            </a:r>
            <a:r>
              <a:rPr lang="en-US" dirty="0" smtClean="0"/>
              <a:t>homelessness</a:t>
            </a:r>
          </a:p>
          <a:p>
            <a:pPr marL="342900" lvl="0" indent="-342900">
              <a:buFont typeface="Arial" panose="020B0604020202020204" pitchFamily="34" charset="0"/>
              <a:buChar char="•"/>
            </a:pPr>
            <a:r>
              <a:rPr lang="en-US" dirty="0" smtClean="0"/>
              <a:t>“Enrollment</a:t>
            </a:r>
            <a:r>
              <a:rPr lang="en-US" dirty="0"/>
              <a:t>” includes attending classes and participating fully in school activities.</a:t>
            </a:r>
          </a:p>
          <a:p>
            <a:endParaRPr lang="en-US" dirty="0"/>
          </a:p>
        </p:txBody>
      </p:sp>
      <p:sp>
        <p:nvSpPr>
          <p:cNvPr id="3" name="Title 2"/>
          <p:cNvSpPr>
            <a:spLocks noGrp="1"/>
          </p:cNvSpPr>
          <p:nvPr>
            <p:ph type="title"/>
          </p:nvPr>
        </p:nvSpPr>
        <p:spPr/>
        <p:txBody>
          <a:bodyPr/>
          <a:lstStyle/>
          <a:p>
            <a:r>
              <a:rPr lang="en-US" dirty="0" smtClean="0"/>
              <a:t>Immediate Enrollment </a:t>
            </a:r>
            <a:endParaRPr lang="en-US" dirty="0"/>
          </a:p>
        </p:txBody>
      </p:sp>
      <p:sp>
        <p:nvSpPr>
          <p:cNvPr id="4" name="Content Placeholder 3"/>
          <p:cNvSpPr>
            <a:spLocks noGrp="1"/>
          </p:cNvSpPr>
          <p:nvPr>
            <p:ph sz="half" idx="13"/>
          </p:nvPr>
        </p:nvSpPr>
        <p:spPr>
          <a:xfrm>
            <a:off x="4626592" y="1463040"/>
            <a:ext cx="4120746" cy="4351338"/>
          </a:xfrm>
        </p:spPr>
        <p:txBody>
          <a:bodyPr/>
          <a:lstStyle/>
          <a:p>
            <a:pPr algn="ctr"/>
            <a:r>
              <a:rPr lang="en-US" b="1" dirty="0" smtClean="0"/>
              <a:t>Foster Care</a:t>
            </a:r>
          </a:p>
          <a:p>
            <a:pPr marL="342900" indent="-342900">
              <a:buFont typeface="Arial" panose="020B0604020202020204" pitchFamily="34" charset="0"/>
              <a:buChar char="•"/>
            </a:pPr>
            <a:r>
              <a:rPr lang="en-US" dirty="0"/>
              <a:t>Students do not have required documents, such as school records, immunizations, proof of residency, guardianship, or other </a:t>
            </a:r>
            <a:r>
              <a:rPr lang="en-US" dirty="0" smtClean="0"/>
              <a:t>documents</a:t>
            </a:r>
          </a:p>
          <a:p>
            <a:pPr marL="342900" indent="-342900">
              <a:buFont typeface="Arial" panose="020B0604020202020204" pitchFamily="34" charset="0"/>
              <a:buChar char="•"/>
            </a:pPr>
            <a:r>
              <a:rPr lang="en-US" dirty="0" smtClean="0"/>
              <a:t>Records must be requested immediately to the previous school—previous school has no more than 5 school days to send records to new school. </a:t>
            </a:r>
          </a:p>
          <a:p>
            <a:pPr marL="342900" indent="-342900">
              <a:buFont typeface="Arial" panose="020B0604020202020204"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282672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Full Participation</a:t>
            </a:r>
            <a:endParaRPr lang="en-US" dirty="0"/>
          </a:p>
        </p:txBody>
      </p:sp>
    </p:spTree>
    <p:extLst>
      <p:ext uri="{BB962C8B-B14F-4D97-AF65-F5344CB8AC3E}">
        <p14:creationId xmlns:p14="http://schemas.microsoft.com/office/powerpoint/2010/main" val="107171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55000" lnSpcReduction="20000"/>
          </a:bodyPr>
          <a:lstStyle/>
          <a:p>
            <a:pPr algn="ctr"/>
            <a:r>
              <a:rPr lang="en-US" sz="3800" b="1" u="sng" dirty="0" smtClean="0"/>
              <a:t>McKinney-Vento</a:t>
            </a:r>
          </a:p>
          <a:p>
            <a:pPr marL="342900" indent="-342900">
              <a:buFont typeface="Arial" panose="020B0604020202020204" pitchFamily="34" charset="0"/>
              <a:buChar char="•"/>
            </a:pPr>
            <a:r>
              <a:rPr lang="en-US" sz="2900" dirty="0" smtClean="0"/>
              <a:t>States </a:t>
            </a:r>
            <a:r>
              <a:rPr lang="en-US" sz="2900" dirty="0"/>
              <a:t>must have procedures to eliminate barriers to academic and extracurricular activities, including magnet school, summer school, career and technical education, advanced placement, online learning, and charter school </a:t>
            </a:r>
            <a:r>
              <a:rPr lang="en-US" sz="2900" dirty="0" smtClean="0"/>
              <a:t>programs.</a:t>
            </a:r>
          </a:p>
          <a:p>
            <a:pPr marL="342900" indent="-342900">
              <a:buFont typeface="Arial" panose="020B0604020202020204" pitchFamily="34" charset="0"/>
              <a:buChar char="•"/>
            </a:pPr>
            <a:r>
              <a:rPr lang="en-US" sz="2900" dirty="0" smtClean="0"/>
              <a:t>LEAs </a:t>
            </a:r>
            <a:r>
              <a:rPr lang="en-US" sz="2900" dirty="0"/>
              <a:t>should anticipate and accommodate the needs of McKinney-Vento students to enter these programs and consider giving them priority on </a:t>
            </a:r>
            <a:r>
              <a:rPr lang="en-US" sz="2900" dirty="0" smtClean="0"/>
              <a:t>waitlists.</a:t>
            </a:r>
          </a:p>
          <a:p>
            <a:pPr marL="342900" indent="-342900">
              <a:buFont typeface="Arial" panose="020B0604020202020204" pitchFamily="34" charset="0"/>
              <a:buChar char="•"/>
            </a:pPr>
            <a:r>
              <a:rPr lang="en-US" sz="2900" dirty="0" smtClean="0"/>
              <a:t>SEAs </a:t>
            </a:r>
            <a:r>
              <a:rPr lang="en-US" sz="2900" dirty="0"/>
              <a:t>and LEAs should develop policies to expedite full participation in extracurricular activities and work with athletic associations to adjust policies to facilitate </a:t>
            </a:r>
            <a:r>
              <a:rPr lang="en-US" sz="2900" dirty="0" smtClean="0"/>
              <a:t>participation.</a:t>
            </a:r>
          </a:p>
          <a:p>
            <a:pPr marL="342900" indent="-342900">
              <a:buFont typeface="Arial" panose="020B0604020202020204" pitchFamily="34" charset="0"/>
              <a:buChar char="•"/>
            </a:pPr>
            <a:r>
              <a:rPr lang="en-US" sz="2900" dirty="0" smtClean="0"/>
              <a:t>McKinney-Vento </a:t>
            </a:r>
            <a:r>
              <a:rPr lang="en-US" sz="2900" dirty="0"/>
              <a:t>students are automatically eligible for free school meals.</a:t>
            </a:r>
          </a:p>
          <a:p>
            <a:r>
              <a:rPr lang="en-US" dirty="0"/>
              <a:t/>
            </a:r>
            <a:br>
              <a:rPr lang="en-US" dirty="0"/>
            </a:br>
            <a:endParaRPr lang="en-US" dirty="0"/>
          </a:p>
        </p:txBody>
      </p:sp>
      <p:sp>
        <p:nvSpPr>
          <p:cNvPr id="3" name="Title 2"/>
          <p:cNvSpPr>
            <a:spLocks noGrp="1"/>
          </p:cNvSpPr>
          <p:nvPr>
            <p:ph type="title"/>
          </p:nvPr>
        </p:nvSpPr>
        <p:spPr/>
        <p:txBody>
          <a:bodyPr/>
          <a:lstStyle/>
          <a:p>
            <a:r>
              <a:rPr lang="en-US" dirty="0" smtClean="0"/>
              <a:t>Full participation </a:t>
            </a:r>
            <a:endParaRPr lang="en-US" dirty="0"/>
          </a:p>
        </p:txBody>
      </p:sp>
      <p:sp>
        <p:nvSpPr>
          <p:cNvPr id="4" name="Content Placeholder 3"/>
          <p:cNvSpPr>
            <a:spLocks noGrp="1"/>
          </p:cNvSpPr>
          <p:nvPr>
            <p:ph sz="half" idx="13"/>
          </p:nvPr>
        </p:nvSpPr>
        <p:spPr/>
        <p:txBody>
          <a:bodyPr>
            <a:normAutofit/>
          </a:bodyPr>
          <a:lstStyle/>
          <a:p>
            <a:pPr algn="ctr"/>
            <a:r>
              <a:rPr lang="en-US" sz="2600" u="sng" dirty="0" smtClean="0"/>
              <a:t>Foster Care</a:t>
            </a:r>
          </a:p>
          <a:p>
            <a:pPr marL="342900" indent="-342900">
              <a:buFont typeface="Arial" panose="020B0604020202020204" pitchFamily="34" charset="0"/>
              <a:buChar char="•"/>
            </a:pPr>
            <a:r>
              <a:rPr lang="en-US" sz="1900" dirty="0" smtClean="0"/>
              <a:t>No “full participation” written in ESSA or Colorado Statute, best practice is to use McKinney-Vento definition. </a:t>
            </a:r>
          </a:p>
          <a:p>
            <a:pPr marL="342900" indent="-342900">
              <a:buFont typeface="Arial" panose="020B0604020202020204" pitchFamily="34" charset="0"/>
              <a:buChar char="•"/>
            </a:pPr>
            <a:r>
              <a:rPr lang="en-US" sz="1900" dirty="0" smtClean="0"/>
              <a:t>All school related fees are waived including extra curricular, before, in, and after school activities/course related fees. </a:t>
            </a:r>
          </a:p>
          <a:p>
            <a:pPr marL="342900" indent="-342900">
              <a:buFont typeface="Arial" panose="020B0604020202020204" pitchFamily="34" charset="0"/>
              <a:buChar char="•"/>
            </a:pPr>
            <a:r>
              <a:rPr lang="en-US" sz="1900" dirty="0" smtClean="0"/>
              <a:t>Categorically eligible for free lunch.</a:t>
            </a:r>
            <a:endParaRPr lang="en-US" sz="1900" dirty="0"/>
          </a:p>
        </p:txBody>
      </p:sp>
      <p:sp>
        <p:nvSpPr>
          <p:cNvPr id="5" name="TextBox 4"/>
          <p:cNvSpPr txBox="1"/>
          <p:nvPr/>
        </p:nvSpPr>
        <p:spPr>
          <a:xfrm>
            <a:off x="723331" y="5814378"/>
            <a:ext cx="5813947" cy="923330"/>
          </a:xfrm>
          <a:prstGeom prst="rect">
            <a:avLst/>
          </a:prstGeom>
          <a:noFill/>
        </p:spPr>
        <p:txBody>
          <a:bodyPr wrap="square" rtlCol="0">
            <a:spAutoFit/>
          </a:bodyPr>
          <a:lstStyle/>
          <a:p>
            <a:r>
              <a:rPr lang="en-US" b="1" dirty="0" smtClean="0"/>
              <a:t>Note: </a:t>
            </a:r>
            <a:r>
              <a:rPr lang="en-US" dirty="0" smtClean="0"/>
              <a:t>All students who receive free lunch (even for one day) are eligible for the entire school year and 30 days into the following school year. </a:t>
            </a:r>
            <a:endParaRPr lang="en-US" dirty="0"/>
          </a:p>
        </p:txBody>
      </p:sp>
    </p:spTree>
    <p:extLst>
      <p:ext uri="{BB962C8B-B14F-4D97-AF65-F5344CB8AC3E}">
        <p14:creationId xmlns:p14="http://schemas.microsoft.com/office/powerpoint/2010/main" val="220414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Attendance and Academic Success</a:t>
            </a:r>
            <a:endParaRPr lang="en-US" dirty="0"/>
          </a:p>
        </p:txBody>
      </p:sp>
    </p:spTree>
    <p:extLst>
      <p:ext uri="{BB962C8B-B14F-4D97-AF65-F5344CB8AC3E}">
        <p14:creationId xmlns:p14="http://schemas.microsoft.com/office/powerpoint/2010/main" val="2453529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60672" y="1410500"/>
            <a:ext cx="4011083" cy="3587997"/>
          </a:xfrm>
        </p:spPr>
        <p:txBody>
          <a:bodyPr>
            <a:normAutofit/>
          </a:bodyPr>
          <a:lstStyle/>
          <a:p>
            <a:r>
              <a:rPr lang="en-US" dirty="0" smtClean="0"/>
              <a:t>McKinney-Vento</a:t>
            </a:r>
          </a:p>
          <a:p>
            <a:r>
              <a:rPr lang="en-US" sz="1800" dirty="0" smtClean="0"/>
              <a:t>LEAs </a:t>
            </a:r>
            <a:r>
              <a:rPr lang="en-US" sz="1800" dirty="0"/>
              <a:t>must have procedures to ensure McKinney-Vento students receive appropriate full or partial credit, such as: consulting with prior school about partial coursework completed; evaluating students’ mastery of partly completed courses; offering credit recovery.  </a:t>
            </a:r>
          </a:p>
        </p:txBody>
      </p:sp>
      <p:sp>
        <p:nvSpPr>
          <p:cNvPr id="3" name="Title 2"/>
          <p:cNvSpPr>
            <a:spLocks noGrp="1"/>
          </p:cNvSpPr>
          <p:nvPr>
            <p:ph type="title"/>
          </p:nvPr>
        </p:nvSpPr>
        <p:spPr>
          <a:xfrm>
            <a:off x="792904" y="4355001"/>
            <a:ext cx="7886700" cy="710141"/>
          </a:xfrm>
        </p:spPr>
        <p:txBody>
          <a:bodyPr>
            <a:normAutofit fontScale="90000"/>
          </a:bodyPr>
          <a:lstStyle/>
          <a:p>
            <a:r>
              <a:rPr lang="en-US" dirty="0" smtClean="0"/>
              <a:t>ATTENDANCE </a:t>
            </a:r>
            <a:r>
              <a:rPr lang="en-US" dirty="0"/>
              <a:t>MATTERS: Be aware of attendance gaps or non-attendance. Intervene early to prevent loss of academic progress and course failure. </a:t>
            </a:r>
            <a:br>
              <a:rPr lang="en-US" dirty="0"/>
            </a:br>
            <a:r>
              <a:rPr lang="en-US" dirty="0"/>
              <a:t/>
            </a:r>
            <a:br>
              <a:rPr lang="en-US" dirty="0"/>
            </a:br>
            <a:r>
              <a:rPr lang="en-US" dirty="0"/>
              <a:t>ASK QUESTIONS: Find out the contributing factors to missing school. How can schools accommodate to the changing needs of students?</a:t>
            </a:r>
            <a:br>
              <a:rPr lang="en-US" dirty="0"/>
            </a:br>
            <a:r>
              <a:rPr lang="en-US" dirty="0"/>
              <a:t/>
            </a:r>
            <a:br>
              <a:rPr lang="en-US" dirty="0"/>
            </a:br>
            <a:endParaRPr lang="en-US" dirty="0"/>
          </a:p>
        </p:txBody>
      </p:sp>
      <p:sp>
        <p:nvSpPr>
          <p:cNvPr id="4" name="Content Placeholder 3"/>
          <p:cNvSpPr>
            <a:spLocks noGrp="1"/>
          </p:cNvSpPr>
          <p:nvPr>
            <p:ph sz="half" idx="13"/>
          </p:nvPr>
        </p:nvSpPr>
        <p:spPr>
          <a:xfrm>
            <a:off x="4940970" y="1410500"/>
            <a:ext cx="4011083" cy="3204496"/>
          </a:xfrm>
        </p:spPr>
        <p:txBody>
          <a:bodyPr>
            <a:normAutofit/>
          </a:bodyPr>
          <a:lstStyle/>
          <a:p>
            <a:r>
              <a:rPr lang="en-US" dirty="0" smtClean="0"/>
              <a:t>Foster Care</a:t>
            </a:r>
          </a:p>
          <a:p>
            <a:r>
              <a:rPr lang="en-US" sz="1800" dirty="0" smtClean="0"/>
              <a:t>Colorado HB 18-1306 guidelines:</a:t>
            </a:r>
          </a:p>
          <a:p>
            <a:pPr marL="342900">
              <a:spcBef>
                <a:spcPts val="0"/>
              </a:spcBef>
              <a:buFont typeface="Arial" panose="020B0604020202020204" pitchFamily="34" charset="0"/>
              <a:buChar char="•"/>
            </a:pPr>
            <a:r>
              <a:rPr lang="en-US" sz="1800" dirty="0" smtClean="0"/>
              <a:t>Partial/elective credit</a:t>
            </a:r>
          </a:p>
          <a:p>
            <a:pPr marL="342900">
              <a:spcBef>
                <a:spcPts val="0"/>
              </a:spcBef>
              <a:buFont typeface="Arial" panose="020B0604020202020204" pitchFamily="34" charset="0"/>
              <a:buChar char="•"/>
            </a:pPr>
            <a:r>
              <a:rPr lang="en-US" sz="1800" dirty="0" smtClean="0"/>
              <a:t>Demonstration of competency </a:t>
            </a:r>
          </a:p>
          <a:p>
            <a:pPr marL="342900">
              <a:spcBef>
                <a:spcPts val="0"/>
              </a:spcBef>
              <a:buFont typeface="Arial" panose="020B0604020202020204" pitchFamily="34" charset="0"/>
              <a:buChar char="•"/>
            </a:pPr>
            <a:r>
              <a:rPr lang="en-US" sz="1800" dirty="0" smtClean="0"/>
              <a:t>Course/prerequisite waivers</a:t>
            </a:r>
          </a:p>
          <a:p>
            <a:pPr marL="342900">
              <a:spcBef>
                <a:spcPts val="0"/>
              </a:spcBef>
              <a:buFont typeface="Arial" panose="020B0604020202020204" pitchFamily="34" charset="0"/>
              <a:buChar char="•"/>
            </a:pPr>
            <a:r>
              <a:rPr lang="en-US" sz="1800" dirty="0" smtClean="0"/>
              <a:t>Graduation from previous school </a:t>
            </a:r>
            <a:endParaRPr lang="en-US" dirty="0"/>
          </a:p>
        </p:txBody>
      </p:sp>
      <p:sp>
        <p:nvSpPr>
          <p:cNvPr id="6" name="TextBox 5"/>
          <p:cNvSpPr txBox="1"/>
          <p:nvPr/>
        </p:nvSpPr>
        <p:spPr>
          <a:xfrm>
            <a:off x="260672" y="286603"/>
            <a:ext cx="6290253" cy="523220"/>
          </a:xfrm>
          <a:prstGeom prst="rect">
            <a:avLst/>
          </a:prstGeom>
          <a:noFill/>
        </p:spPr>
        <p:txBody>
          <a:bodyPr wrap="square" rtlCol="0">
            <a:spAutoFit/>
          </a:bodyPr>
          <a:lstStyle/>
          <a:p>
            <a:r>
              <a:rPr lang="en-US" sz="2800" b="1" dirty="0" smtClean="0"/>
              <a:t>Academic Considerations </a:t>
            </a:r>
            <a:endParaRPr lang="en-US" sz="2800" b="1" dirty="0"/>
          </a:p>
        </p:txBody>
      </p:sp>
    </p:spTree>
    <p:extLst>
      <p:ext uri="{BB962C8B-B14F-4D97-AF65-F5344CB8AC3E}">
        <p14:creationId xmlns:p14="http://schemas.microsoft.com/office/powerpoint/2010/main" val="317052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4" y="214312"/>
            <a:ext cx="7382334" cy="666301"/>
          </a:xfrm>
        </p:spPr>
        <p:txBody>
          <a:bodyPr>
            <a:noAutofit/>
          </a:bodyPr>
          <a:lstStyle/>
          <a:p>
            <a:r>
              <a:rPr lang="en-US" sz="2100" b="1" dirty="0" smtClean="0">
                <a:solidFill>
                  <a:schemeClr val="tx1"/>
                </a:solidFill>
              </a:rPr>
              <a:t>HB 18-1306</a:t>
            </a:r>
            <a:br>
              <a:rPr lang="en-US" sz="2100" b="1" dirty="0" smtClean="0">
                <a:solidFill>
                  <a:schemeClr val="tx1"/>
                </a:solidFill>
              </a:rPr>
            </a:br>
            <a:r>
              <a:rPr lang="en-US" sz="2100" b="1" dirty="0" smtClean="0">
                <a:solidFill>
                  <a:schemeClr val="tx1"/>
                </a:solidFill>
              </a:rPr>
              <a:t>Credit </a:t>
            </a:r>
            <a:r>
              <a:rPr lang="en-US" sz="2100" b="1" dirty="0">
                <a:solidFill>
                  <a:schemeClr val="tx1"/>
                </a:solidFill>
              </a:rPr>
              <a:t>attainment, progress toward graduation, and competency-based options </a:t>
            </a:r>
            <a:r>
              <a:rPr lang="en-US" sz="2100" dirty="0"/>
              <a:t/>
            </a:r>
            <a:br>
              <a:rPr lang="en-US" sz="2100" dirty="0"/>
            </a:br>
            <a:endParaRPr lang="en-US" sz="2100" dirty="0"/>
          </a:p>
        </p:txBody>
      </p:sp>
      <p:sp>
        <p:nvSpPr>
          <p:cNvPr id="3" name="Content Placeholder 2"/>
          <p:cNvSpPr>
            <a:spLocks noGrp="1"/>
          </p:cNvSpPr>
          <p:nvPr>
            <p:ph idx="1"/>
          </p:nvPr>
        </p:nvSpPr>
        <p:spPr/>
        <p:txBody>
          <a:bodyPr/>
          <a:lstStyle/>
          <a:p>
            <a:pPr marL="342898" indent="-342898">
              <a:buFont typeface="Arial" panose="020B0604020202020204" pitchFamily="34" charset="0"/>
              <a:buChar char="•"/>
            </a:pPr>
            <a:r>
              <a:rPr lang="en-US" dirty="0" smtClean="0">
                <a:solidFill>
                  <a:schemeClr val="tx1"/>
                </a:solidFill>
              </a:rPr>
              <a:t>“(b)When a student experiences out-of-home placement </a:t>
            </a:r>
            <a:r>
              <a:rPr lang="en-US" b="1" dirty="0" smtClean="0">
                <a:solidFill>
                  <a:schemeClr val="accent2"/>
                </a:solidFill>
              </a:rPr>
              <a:t>at any point during high school</a:t>
            </a:r>
            <a:r>
              <a:rPr lang="en-US" dirty="0" smtClean="0">
                <a:solidFill>
                  <a:schemeClr val="tx1"/>
                </a:solidFill>
              </a:rPr>
              <a:t>, an education provider </a:t>
            </a:r>
            <a:r>
              <a:rPr lang="en-US" b="1" dirty="0" smtClean="0">
                <a:solidFill>
                  <a:schemeClr val="accent2"/>
                </a:solidFill>
              </a:rPr>
              <a:t>may waive </a:t>
            </a:r>
            <a:r>
              <a:rPr lang="en-US" b="1" dirty="0" smtClean="0">
                <a:solidFill>
                  <a:schemeClr val="tx1"/>
                </a:solidFill>
              </a:rPr>
              <a:t>course or program prerequisites or other preconditions for placement in courses </a:t>
            </a:r>
            <a:r>
              <a:rPr lang="en-US" dirty="0" smtClean="0">
                <a:solidFill>
                  <a:schemeClr val="tx1"/>
                </a:solidFill>
              </a:rPr>
              <a:t>or programs under the jurisdiction of the education provider.”</a:t>
            </a:r>
          </a:p>
        </p:txBody>
      </p:sp>
    </p:spTree>
    <p:extLst>
      <p:ext uri="{BB962C8B-B14F-4D97-AF65-F5344CB8AC3E}">
        <p14:creationId xmlns:p14="http://schemas.microsoft.com/office/powerpoint/2010/main" val="863246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4" y="428625"/>
            <a:ext cx="7366635" cy="534924"/>
          </a:xfrm>
        </p:spPr>
        <p:txBody>
          <a:bodyPr>
            <a:normAutofit fontScale="90000"/>
          </a:bodyPr>
          <a:lstStyle/>
          <a:p>
            <a:r>
              <a:rPr lang="en-US" dirty="0">
                <a:solidFill>
                  <a:schemeClr val="tx1"/>
                </a:solidFill>
              </a:rPr>
              <a:t>Credit attainment, progress toward graduation, and competency-based options </a:t>
            </a:r>
          </a:p>
        </p:txBody>
      </p:sp>
      <p:sp>
        <p:nvSpPr>
          <p:cNvPr id="3" name="Content Placeholder 2"/>
          <p:cNvSpPr>
            <a:spLocks noGrp="1"/>
          </p:cNvSpPr>
          <p:nvPr>
            <p:ph idx="1"/>
          </p:nvPr>
        </p:nvSpPr>
        <p:spPr>
          <a:xfrm>
            <a:off x="392906" y="1607344"/>
            <a:ext cx="8443913" cy="3263503"/>
          </a:xfrm>
        </p:spPr>
        <p:txBody>
          <a:bodyPr>
            <a:normAutofit fontScale="85000" lnSpcReduction="20000"/>
          </a:bodyPr>
          <a:lstStyle/>
          <a:p>
            <a:r>
              <a:rPr lang="en-US" dirty="0" smtClean="0">
                <a:solidFill>
                  <a:schemeClr val="tx1"/>
                </a:solidFill>
              </a:rPr>
              <a:t>“(c) An education provider </a:t>
            </a:r>
            <a:r>
              <a:rPr lang="en-US" b="1" dirty="0" smtClean="0">
                <a:solidFill>
                  <a:schemeClr val="accent2"/>
                </a:solidFill>
              </a:rPr>
              <a:t>may waive specific courses required for graduation</a:t>
            </a:r>
            <a:r>
              <a:rPr lang="en-US" dirty="0" smtClean="0">
                <a:solidFill>
                  <a:schemeClr val="accent2"/>
                </a:solidFill>
              </a:rPr>
              <a:t> </a:t>
            </a:r>
            <a:r>
              <a:rPr lang="en-US" dirty="0" smtClean="0">
                <a:solidFill>
                  <a:schemeClr val="tx1"/>
                </a:solidFill>
              </a:rPr>
              <a:t>if similar course work has been satisfactorily completed in another jurisdiction or the student has </a:t>
            </a:r>
            <a:r>
              <a:rPr lang="en-US" b="1" dirty="0" smtClean="0">
                <a:solidFill>
                  <a:schemeClr val="accent2"/>
                </a:solidFill>
              </a:rPr>
              <a:t>demonstrated competency </a:t>
            </a:r>
            <a:r>
              <a:rPr lang="en-US" dirty="0" smtClean="0">
                <a:solidFill>
                  <a:schemeClr val="tx1"/>
                </a:solidFill>
              </a:rPr>
              <a:t>in the content area. If the school does not grant a waiver to a child who would qualify to graduate from the sending school, the education provider is </a:t>
            </a:r>
            <a:r>
              <a:rPr lang="en-US" b="1" dirty="0" smtClean="0">
                <a:solidFill>
                  <a:schemeClr val="accent2"/>
                </a:solidFill>
              </a:rPr>
              <a:t>encouraged to provide an alternative means of acquiring </a:t>
            </a:r>
            <a:r>
              <a:rPr lang="en-US" dirty="0" smtClean="0">
                <a:solidFill>
                  <a:schemeClr val="tx1"/>
                </a:solidFill>
              </a:rPr>
              <a:t>the required course work or competency requirements so a timely graduation may occur. The receiving education provider awarding the diploma </a:t>
            </a:r>
            <a:r>
              <a:rPr lang="en-US" b="1" dirty="0" smtClean="0">
                <a:solidFill>
                  <a:schemeClr val="accent2"/>
                </a:solidFill>
              </a:rPr>
              <a:t>may award elective credit </a:t>
            </a:r>
            <a:r>
              <a:rPr lang="en-US" dirty="0" smtClean="0">
                <a:solidFill>
                  <a:schemeClr val="tx1"/>
                </a:solidFill>
              </a:rPr>
              <a:t>for any portion of the student’s certified course work that is not aligned with the curriculum of the receiving education provider or for demonstrated competencies that are not aligned with the receiving education provider.”</a:t>
            </a:r>
            <a:endParaRPr lang="en-US" dirty="0">
              <a:solidFill>
                <a:schemeClr val="tx1"/>
              </a:solidFill>
            </a:endParaRPr>
          </a:p>
        </p:txBody>
      </p:sp>
    </p:spTree>
    <p:extLst>
      <p:ext uri="{BB962C8B-B14F-4D97-AF65-F5344CB8AC3E}">
        <p14:creationId xmlns:p14="http://schemas.microsoft.com/office/powerpoint/2010/main" val="1407515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72" y="375047"/>
            <a:ext cx="7766685" cy="534924"/>
          </a:xfrm>
        </p:spPr>
        <p:txBody>
          <a:bodyPr>
            <a:normAutofit fontScale="90000"/>
          </a:bodyPr>
          <a:lstStyle/>
          <a:p>
            <a:r>
              <a:rPr lang="en-US" dirty="0">
                <a:solidFill>
                  <a:schemeClr val="tx1"/>
                </a:solidFill>
              </a:rPr>
              <a:t>Credit attainment, progress toward graduation, and competency-based options </a:t>
            </a:r>
          </a:p>
        </p:txBody>
      </p:sp>
      <p:sp>
        <p:nvSpPr>
          <p:cNvPr id="3" name="Content Placeholder 2"/>
          <p:cNvSpPr>
            <a:spLocks noGrp="1"/>
          </p:cNvSpPr>
          <p:nvPr>
            <p:ph idx="1"/>
          </p:nvPr>
        </p:nvSpPr>
        <p:spPr>
          <a:xfrm>
            <a:off x="571500" y="2025968"/>
            <a:ext cx="7886700" cy="3263503"/>
          </a:xfrm>
        </p:spPr>
        <p:txBody>
          <a:bodyPr/>
          <a:lstStyle/>
          <a:p>
            <a:r>
              <a:rPr lang="en-US" dirty="0" smtClean="0">
                <a:solidFill>
                  <a:schemeClr val="tx1"/>
                </a:solidFill>
              </a:rPr>
              <a:t>“(d) If a student in out-of-home placement who is transferring at the beginning of or during twelfth grade is </a:t>
            </a:r>
            <a:r>
              <a:rPr lang="en-US" b="1" dirty="0" smtClean="0">
                <a:solidFill>
                  <a:schemeClr val="accent2"/>
                </a:solidFill>
              </a:rPr>
              <a:t>ineligible to graduate from the receiving education provider</a:t>
            </a:r>
            <a:r>
              <a:rPr lang="en-US" dirty="0" smtClean="0"/>
              <a:t>, </a:t>
            </a:r>
            <a:r>
              <a:rPr lang="en-US" b="1" dirty="0" smtClean="0">
                <a:solidFill>
                  <a:schemeClr val="accent2"/>
                </a:solidFill>
              </a:rPr>
              <a:t>the education provider may request a diploma from a previously attended education provider,</a:t>
            </a:r>
            <a:r>
              <a:rPr lang="en-US" dirty="0" smtClean="0"/>
              <a:t> </a:t>
            </a:r>
            <a:r>
              <a:rPr lang="en-US" dirty="0" smtClean="0">
                <a:solidFill>
                  <a:schemeClr val="tx1"/>
                </a:solidFill>
              </a:rPr>
              <a:t>and the previously attended education provider may issue a diploma if the student meets the education provider’s graduation requirement.”</a:t>
            </a:r>
            <a:endParaRPr lang="en-US" dirty="0">
              <a:solidFill>
                <a:schemeClr val="tx1"/>
              </a:solidFill>
            </a:endParaRPr>
          </a:p>
        </p:txBody>
      </p:sp>
    </p:spTree>
    <p:extLst>
      <p:ext uri="{BB962C8B-B14F-4D97-AF65-F5344CB8AC3E}">
        <p14:creationId xmlns:p14="http://schemas.microsoft.com/office/powerpoint/2010/main" val="2278403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25" y="438737"/>
            <a:ext cx="5602904" cy="534924"/>
          </a:xfrm>
        </p:spPr>
        <p:txBody>
          <a:bodyPr/>
          <a:lstStyle/>
          <a:p>
            <a:r>
              <a:rPr lang="en-US" dirty="0">
                <a:solidFill>
                  <a:schemeClr val="tx1"/>
                </a:solidFill>
              </a:rPr>
              <a:t>What is a Highly Mobile Student?</a:t>
            </a:r>
          </a:p>
        </p:txBody>
      </p:sp>
      <p:sp>
        <p:nvSpPr>
          <p:cNvPr id="3" name="Content Placeholder 2"/>
          <p:cNvSpPr>
            <a:spLocks noGrp="1"/>
          </p:cNvSpPr>
          <p:nvPr>
            <p:ph idx="1"/>
          </p:nvPr>
        </p:nvSpPr>
        <p:spPr>
          <a:xfrm>
            <a:off x="653968" y="2086615"/>
            <a:ext cx="7886700" cy="3263504"/>
          </a:xfrm>
        </p:spPr>
        <p:txBody>
          <a:bodyPr/>
          <a:lstStyle/>
          <a:p>
            <a:pPr algn="ctr"/>
            <a:r>
              <a:rPr lang="en-US" dirty="0" smtClean="0">
                <a:solidFill>
                  <a:schemeClr val="tx1"/>
                </a:solidFill>
              </a:rPr>
              <a:t>A highly mobile student is defined as a student who experiences (or is at risk of experiencing) multiple school moves during their K-12 education outside of regular grade promotion. This includes (and is not limited to) youth in foster care, those experiencing homelessness, and migrant students. </a:t>
            </a:r>
          </a:p>
        </p:txBody>
      </p:sp>
    </p:spTree>
    <p:extLst>
      <p:ext uri="{BB962C8B-B14F-4D97-AF65-F5344CB8AC3E}">
        <p14:creationId xmlns:p14="http://schemas.microsoft.com/office/powerpoint/2010/main" val="3727177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404870" y="3102692"/>
            <a:ext cx="7767300" cy="981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68580" tIns="34290" rIns="68580" bIns="34290" numCol="1" spcCol="0" rtlCol="0" fromWordArt="0" anchor="ctr" anchorCtr="0" forceAA="0" compatLnSpc="1">
            <a:prstTxWarp prst="textNoShape">
              <a:avLst/>
            </a:prstTxWarp>
            <a:noAutofit/>
          </a:bodyPr>
          <a:lstStyle/>
          <a:p>
            <a:pPr algn="ctr" defTabSz="914240"/>
            <a:endParaRPr lang="en-US">
              <a:solidFill>
                <a:prstClr val="white"/>
              </a:solidFill>
            </a:endParaRPr>
          </a:p>
        </p:txBody>
      </p:sp>
      <p:sp>
        <p:nvSpPr>
          <p:cNvPr id="2" name="TextBox 1"/>
          <p:cNvSpPr txBox="1"/>
          <p:nvPr/>
        </p:nvSpPr>
        <p:spPr>
          <a:xfrm>
            <a:off x="430940" y="3356662"/>
            <a:ext cx="918102" cy="507831"/>
          </a:xfrm>
          <a:prstGeom prst="rect">
            <a:avLst/>
          </a:prstGeom>
          <a:noFill/>
        </p:spPr>
        <p:txBody>
          <a:bodyPr wrap="square" rtlCol="0">
            <a:spAutoFit/>
          </a:bodyPr>
          <a:lstStyle/>
          <a:p>
            <a:pPr defTabSz="914240"/>
            <a:r>
              <a:rPr lang="en-US" sz="1350" dirty="0">
                <a:solidFill>
                  <a:prstClr val="white"/>
                </a:solidFill>
              </a:rPr>
              <a:t>Pre-</a:t>
            </a:r>
          </a:p>
          <a:p>
            <a:pPr defTabSz="914240"/>
            <a:r>
              <a:rPr lang="en-US" sz="1350" dirty="0">
                <a:solidFill>
                  <a:prstClr val="white"/>
                </a:solidFill>
              </a:rPr>
              <a:t>Birth</a:t>
            </a:r>
          </a:p>
        </p:txBody>
      </p:sp>
      <p:cxnSp>
        <p:nvCxnSpPr>
          <p:cNvPr id="5" name="Straight Connector 4"/>
          <p:cNvCxnSpPr/>
          <p:nvPr/>
        </p:nvCxnSpPr>
        <p:spPr>
          <a:xfrm>
            <a:off x="963368" y="3353689"/>
            <a:ext cx="0" cy="49751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2584942" y="3348554"/>
            <a:ext cx="0" cy="49751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a:off x="1743660" y="3342576"/>
            <a:ext cx="0" cy="49751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a:off x="5977277" y="3348554"/>
            <a:ext cx="0" cy="49751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a:xfrm>
            <a:off x="4171812" y="3348554"/>
            <a:ext cx="0" cy="49751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p:nvCxnSpPr>
        <p:spPr>
          <a:xfrm>
            <a:off x="3565704" y="3362775"/>
            <a:ext cx="0" cy="49751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sp>
        <p:nvSpPr>
          <p:cNvPr id="11" name="TextBox 10"/>
          <p:cNvSpPr txBox="1"/>
          <p:nvPr/>
        </p:nvSpPr>
        <p:spPr>
          <a:xfrm>
            <a:off x="979282" y="3447268"/>
            <a:ext cx="744920" cy="323165"/>
          </a:xfrm>
          <a:prstGeom prst="rect">
            <a:avLst/>
          </a:prstGeom>
          <a:noFill/>
        </p:spPr>
        <p:txBody>
          <a:bodyPr wrap="square" rtlCol="0">
            <a:spAutoFit/>
          </a:bodyPr>
          <a:lstStyle/>
          <a:p>
            <a:pPr defTabSz="914240"/>
            <a:r>
              <a:rPr lang="en-US" sz="1500" dirty="0">
                <a:solidFill>
                  <a:prstClr val="white"/>
                </a:solidFill>
              </a:rPr>
              <a:t>Birth-2</a:t>
            </a:r>
          </a:p>
        </p:txBody>
      </p:sp>
      <p:sp>
        <p:nvSpPr>
          <p:cNvPr id="12" name="TextBox 11"/>
          <p:cNvSpPr txBox="1"/>
          <p:nvPr/>
        </p:nvSpPr>
        <p:spPr>
          <a:xfrm>
            <a:off x="1771565" y="3393335"/>
            <a:ext cx="940274" cy="461665"/>
          </a:xfrm>
          <a:prstGeom prst="rect">
            <a:avLst/>
          </a:prstGeom>
          <a:noFill/>
        </p:spPr>
        <p:txBody>
          <a:bodyPr wrap="square" rtlCol="0">
            <a:spAutoFit/>
          </a:bodyPr>
          <a:lstStyle/>
          <a:p>
            <a:pPr defTabSz="914240"/>
            <a:r>
              <a:rPr lang="en-US" sz="1200" dirty="0">
                <a:solidFill>
                  <a:prstClr val="white"/>
                </a:solidFill>
              </a:rPr>
              <a:t>Early</a:t>
            </a:r>
          </a:p>
          <a:p>
            <a:pPr defTabSz="914240"/>
            <a:r>
              <a:rPr lang="en-US" sz="1200" dirty="0">
                <a:solidFill>
                  <a:prstClr val="white"/>
                </a:solidFill>
              </a:rPr>
              <a:t>Childhood</a:t>
            </a:r>
          </a:p>
        </p:txBody>
      </p:sp>
      <p:sp>
        <p:nvSpPr>
          <p:cNvPr id="13" name="TextBox 12"/>
          <p:cNvSpPr txBox="1"/>
          <p:nvPr/>
        </p:nvSpPr>
        <p:spPr>
          <a:xfrm>
            <a:off x="2563436" y="3491438"/>
            <a:ext cx="999956" cy="265457"/>
          </a:xfrm>
          <a:prstGeom prst="rect">
            <a:avLst/>
          </a:prstGeom>
          <a:noFill/>
        </p:spPr>
        <p:txBody>
          <a:bodyPr wrap="square" rtlCol="0">
            <a:spAutoFit/>
          </a:bodyPr>
          <a:lstStyle/>
          <a:p>
            <a:pPr defTabSz="914240"/>
            <a:r>
              <a:rPr lang="en-US" sz="1125" dirty="0">
                <a:solidFill>
                  <a:prstClr val="white"/>
                </a:solidFill>
              </a:rPr>
              <a:t>Kindergarten</a:t>
            </a:r>
          </a:p>
        </p:txBody>
      </p:sp>
      <p:sp>
        <p:nvSpPr>
          <p:cNvPr id="14" name="TextBox 13"/>
          <p:cNvSpPr txBox="1"/>
          <p:nvPr/>
        </p:nvSpPr>
        <p:spPr>
          <a:xfrm>
            <a:off x="3580452" y="3383155"/>
            <a:ext cx="579971" cy="738664"/>
          </a:xfrm>
          <a:prstGeom prst="rect">
            <a:avLst/>
          </a:prstGeom>
          <a:noFill/>
        </p:spPr>
        <p:txBody>
          <a:bodyPr wrap="square" rtlCol="0">
            <a:spAutoFit/>
          </a:bodyPr>
          <a:lstStyle/>
          <a:p>
            <a:pPr defTabSz="914240"/>
            <a:r>
              <a:rPr lang="en-US" sz="1200" dirty="0">
                <a:solidFill>
                  <a:prstClr val="white"/>
                </a:solidFill>
              </a:rPr>
              <a:t>3</a:t>
            </a:r>
            <a:r>
              <a:rPr lang="en-US" sz="1200" baseline="30000" dirty="0">
                <a:solidFill>
                  <a:prstClr val="white"/>
                </a:solidFill>
              </a:rPr>
              <a:t>rd</a:t>
            </a:r>
            <a:r>
              <a:rPr lang="en-US" sz="1200" dirty="0">
                <a:solidFill>
                  <a:prstClr val="white"/>
                </a:solidFill>
              </a:rPr>
              <a:t> Grade</a:t>
            </a:r>
          </a:p>
          <a:p>
            <a:pPr defTabSz="914240"/>
            <a:endParaRPr lang="en-US" dirty="0">
              <a:solidFill>
                <a:prstClr val="black"/>
              </a:solidFill>
            </a:endParaRPr>
          </a:p>
        </p:txBody>
      </p:sp>
      <p:sp>
        <p:nvSpPr>
          <p:cNvPr id="15" name="TextBox 14"/>
          <p:cNvSpPr txBox="1"/>
          <p:nvPr/>
        </p:nvSpPr>
        <p:spPr>
          <a:xfrm>
            <a:off x="4362332" y="3383155"/>
            <a:ext cx="685800" cy="461665"/>
          </a:xfrm>
          <a:prstGeom prst="rect">
            <a:avLst/>
          </a:prstGeom>
          <a:noFill/>
        </p:spPr>
        <p:txBody>
          <a:bodyPr wrap="square" rtlCol="0">
            <a:spAutoFit/>
          </a:bodyPr>
          <a:lstStyle/>
          <a:p>
            <a:pPr defTabSz="914240"/>
            <a:r>
              <a:rPr lang="en-US" sz="1200" dirty="0">
                <a:solidFill>
                  <a:prstClr val="white"/>
                </a:solidFill>
              </a:rPr>
              <a:t>3</a:t>
            </a:r>
            <a:r>
              <a:rPr lang="en-US" sz="1200" baseline="30000" dirty="0">
                <a:solidFill>
                  <a:prstClr val="white"/>
                </a:solidFill>
              </a:rPr>
              <a:t>rd</a:t>
            </a:r>
            <a:r>
              <a:rPr lang="en-US" sz="1200" dirty="0">
                <a:solidFill>
                  <a:prstClr val="white"/>
                </a:solidFill>
              </a:rPr>
              <a:t>-5</a:t>
            </a:r>
            <a:r>
              <a:rPr lang="en-US" sz="1200" baseline="30000" dirty="0">
                <a:solidFill>
                  <a:prstClr val="white"/>
                </a:solidFill>
              </a:rPr>
              <a:t>th</a:t>
            </a:r>
            <a:r>
              <a:rPr lang="en-US" sz="1200" dirty="0">
                <a:solidFill>
                  <a:prstClr val="white"/>
                </a:solidFill>
              </a:rPr>
              <a:t> Grade</a:t>
            </a:r>
          </a:p>
        </p:txBody>
      </p:sp>
      <p:cxnSp>
        <p:nvCxnSpPr>
          <p:cNvPr id="16" name="Straight Connector 15"/>
          <p:cNvCxnSpPr/>
          <p:nvPr/>
        </p:nvCxnSpPr>
        <p:spPr>
          <a:xfrm>
            <a:off x="5050444" y="3362775"/>
            <a:ext cx="0" cy="49751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5229246" y="3380704"/>
            <a:ext cx="627068" cy="507831"/>
          </a:xfrm>
          <a:prstGeom prst="rect">
            <a:avLst/>
          </a:prstGeom>
          <a:noFill/>
        </p:spPr>
        <p:txBody>
          <a:bodyPr wrap="square" rtlCol="0">
            <a:spAutoFit/>
          </a:bodyPr>
          <a:lstStyle/>
          <a:p>
            <a:pPr defTabSz="914240"/>
            <a:r>
              <a:rPr lang="en-US" sz="1350" dirty="0">
                <a:solidFill>
                  <a:prstClr val="white"/>
                </a:solidFill>
              </a:rPr>
              <a:t>6</a:t>
            </a:r>
            <a:r>
              <a:rPr lang="en-US" sz="1350" baseline="30000" dirty="0">
                <a:solidFill>
                  <a:prstClr val="white"/>
                </a:solidFill>
              </a:rPr>
              <a:t>th</a:t>
            </a:r>
            <a:r>
              <a:rPr lang="en-US" sz="1350" dirty="0">
                <a:solidFill>
                  <a:prstClr val="white"/>
                </a:solidFill>
              </a:rPr>
              <a:t>-9</a:t>
            </a:r>
            <a:r>
              <a:rPr lang="en-US" sz="1350" baseline="30000" dirty="0">
                <a:solidFill>
                  <a:prstClr val="white"/>
                </a:solidFill>
              </a:rPr>
              <a:t>th</a:t>
            </a:r>
            <a:r>
              <a:rPr lang="en-US" sz="1350" dirty="0">
                <a:solidFill>
                  <a:prstClr val="white"/>
                </a:solidFill>
              </a:rPr>
              <a:t> </a:t>
            </a:r>
          </a:p>
          <a:p>
            <a:pPr defTabSz="914240"/>
            <a:r>
              <a:rPr lang="en-US" sz="1350" dirty="0">
                <a:solidFill>
                  <a:prstClr val="white"/>
                </a:solidFill>
              </a:rPr>
              <a:t>Grade</a:t>
            </a:r>
          </a:p>
        </p:txBody>
      </p:sp>
      <p:sp>
        <p:nvSpPr>
          <p:cNvPr id="18" name="TextBox 17"/>
          <p:cNvSpPr txBox="1"/>
          <p:nvPr/>
        </p:nvSpPr>
        <p:spPr>
          <a:xfrm>
            <a:off x="6441587" y="3380704"/>
            <a:ext cx="992209" cy="507831"/>
          </a:xfrm>
          <a:prstGeom prst="rect">
            <a:avLst/>
          </a:prstGeom>
          <a:noFill/>
        </p:spPr>
        <p:txBody>
          <a:bodyPr wrap="square" rtlCol="0">
            <a:spAutoFit/>
          </a:bodyPr>
          <a:lstStyle/>
          <a:p>
            <a:pPr defTabSz="914240"/>
            <a:r>
              <a:rPr lang="en-US" sz="1350" dirty="0">
                <a:solidFill>
                  <a:prstClr val="white"/>
                </a:solidFill>
              </a:rPr>
              <a:t>9</a:t>
            </a:r>
            <a:r>
              <a:rPr lang="en-US" sz="1350" baseline="30000" dirty="0">
                <a:solidFill>
                  <a:prstClr val="white"/>
                </a:solidFill>
              </a:rPr>
              <a:t>th</a:t>
            </a:r>
            <a:r>
              <a:rPr lang="en-US" sz="1350" dirty="0">
                <a:solidFill>
                  <a:prstClr val="white"/>
                </a:solidFill>
              </a:rPr>
              <a:t>-12</a:t>
            </a:r>
            <a:r>
              <a:rPr lang="en-US" sz="1350" baseline="30000" dirty="0">
                <a:solidFill>
                  <a:prstClr val="white"/>
                </a:solidFill>
              </a:rPr>
              <a:t>th</a:t>
            </a:r>
            <a:endParaRPr lang="en-US" sz="1350" dirty="0">
              <a:solidFill>
                <a:prstClr val="white"/>
              </a:solidFill>
            </a:endParaRPr>
          </a:p>
          <a:p>
            <a:pPr defTabSz="914240"/>
            <a:r>
              <a:rPr lang="en-US" sz="1350" dirty="0">
                <a:solidFill>
                  <a:prstClr val="white"/>
                </a:solidFill>
              </a:rPr>
              <a:t>Grade</a:t>
            </a:r>
          </a:p>
        </p:txBody>
      </p:sp>
      <p:sp>
        <p:nvSpPr>
          <p:cNvPr id="20" name="Title 1"/>
          <p:cNvSpPr txBox="1">
            <a:spLocks/>
          </p:cNvSpPr>
          <p:nvPr/>
        </p:nvSpPr>
        <p:spPr>
          <a:xfrm>
            <a:off x="924460" y="1110123"/>
            <a:ext cx="7177142" cy="432758"/>
          </a:xfrm>
          <a:prstGeom prst="rect">
            <a:avLst/>
          </a:prstGeom>
          <a:noFill/>
          <a:effectLst>
            <a:glow rad="139700">
              <a:schemeClr val="accent1">
                <a:lumMod val="40000"/>
                <a:lumOff val="60000"/>
                <a:alpha val="40000"/>
              </a:schemeClr>
            </a:glow>
            <a:outerShdw blurRad="50800" dist="50800" dir="5400000" algn="ctr" rotWithShape="0">
              <a:schemeClr val="bg1">
                <a:lumMod val="85000"/>
              </a:schemeClr>
            </a:outerShdw>
            <a:reflection endPos="3000" dist="50800" dir="5400000" sy="-100000" algn="bl" rotWithShape="0"/>
            <a:softEdge rad="127000"/>
          </a:effectLst>
        </p:spPr>
        <p:txBody>
          <a:bodyPr vert="horz" lIns="91424" tIns="45712" rIns="91424" bIns="45712"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2100" b="1" dirty="0">
                <a:solidFill>
                  <a:prstClr val="white"/>
                </a:solidFill>
                <a:latin typeface="Calisto MT" panose="02040603050505030304" pitchFamily="18" charset="0"/>
              </a:rPr>
              <a:t>Educational Milestones </a:t>
            </a:r>
          </a:p>
          <a:p>
            <a:pPr algn="ctr"/>
            <a:r>
              <a:rPr lang="en-US" sz="2100" b="1" dirty="0">
                <a:solidFill>
                  <a:prstClr val="white"/>
                </a:solidFill>
                <a:latin typeface="Calisto MT" panose="02040603050505030304" pitchFamily="18" charset="0"/>
              </a:rPr>
              <a:t>Key Considerations/Impact</a:t>
            </a:r>
          </a:p>
        </p:txBody>
      </p:sp>
      <p:sp>
        <p:nvSpPr>
          <p:cNvPr id="29" name="OTLSHAPE_M_7f583de0854a4cacb89837f3a379bb4a_Shape"/>
          <p:cNvSpPr/>
          <p:nvPr>
            <p:custDataLst>
              <p:tags r:id="rId1"/>
            </p:custDataLst>
          </p:nvPr>
        </p:nvSpPr>
        <p:spPr>
          <a:xfrm>
            <a:off x="8363681" y="3471870"/>
            <a:ext cx="228600" cy="247650"/>
          </a:xfrm>
          <a:prstGeom prst="star5">
            <a:avLst>
              <a:gd name="adj" fmla="val 25000"/>
              <a:gd name="hf" fmla="val 105146"/>
              <a:gd name="vf" fmla="val 110557"/>
            </a:avLst>
          </a:prstGeom>
          <a:ln/>
          <a:extLst>
            <a:ext uri="{53640926-AAD7-44D8-BBD7-CCE9431645EC}">
              <a14:shadowObscured xmlns:a14="http://schemas.microsoft.com/office/drawing/2010/main" val="1"/>
            </a:ext>
          </a:extLst>
        </p:spPr>
        <p:style>
          <a:lnRef idx="2">
            <a:schemeClr val="accent2"/>
          </a:lnRef>
          <a:fillRef idx="1">
            <a:schemeClr val="lt1"/>
          </a:fillRef>
          <a:effectRef idx="0">
            <a:schemeClr val="accent2"/>
          </a:effectRef>
          <a:fontRef idx="minor">
            <a:schemeClr val="dk1"/>
          </a:fontRef>
        </p:style>
        <p:txBody>
          <a:bodyPr rtlCol="0" anchor="ctr"/>
          <a:lstStyle/>
          <a:p>
            <a:pPr algn="ctr" defTabSz="914240"/>
            <a:endParaRPr lang="en-US">
              <a:solidFill>
                <a:srgbClr val="FFFF00"/>
              </a:solidFill>
            </a:endParaRPr>
          </a:p>
        </p:txBody>
      </p:sp>
      <p:sp>
        <p:nvSpPr>
          <p:cNvPr id="56" name="OTLSHAPE_M_a58f29487c0343c08abcf41913e40cae_Title"/>
          <p:cNvSpPr txBox="1"/>
          <p:nvPr>
            <p:custDataLst>
              <p:tags r:id="rId2"/>
            </p:custDataLst>
          </p:nvPr>
        </p:nvSpPr>
        <p:spPr>
          <a:xfrm>
            <a:off x="336934" y="1742182"/>
            <a:ext cx="758846" cy="1211870"/>
          </a:xfrm>
          <a:prstGeom prst="rect">
            <a:avLst/>
          </a:prstGeom>
          <a:noFill/>
        </p:spPr>
        <p:txBody>
          <a:bodyPr vert="horz" wrap="square" lIns="0" tIns="0" rIns="0" bIns="0" rtlCol="0" anchor="ctr" anchorCtr="0">
            <a:spAutoFit/>
          </a:bodyPr>
          <a:lstStyle/>
          <a:p>
            <a:pPr algn="ctr" defTabSz="914240"/>
            <a:r>
              <a:rPr lang="en-US" sz="1050" b="1" spc="-6" dirty="0">
                <a:solidFill>
                  <a:srgbClr val="FFFF00"/>
                </a:solidFill>
                <a:latin typeface="Calisto MT" panose="02040603050505030304" pitchFamily="18" charset="0"/>
              </a:rPr>
              <a:t>Maternal Health</a:t>
            </a:r>
          </a:p>
          <a:p>
            <a:pPr algn="ctr" defTabSz="914240"/>
            <a:endParaRPr lang="en-US" sz="825" b="1" spc="-6" dirty="0">
              <a:solidFill>
                <a:prstClr val="white"/>
              </a:solidFill>
              <a:latin typeface="Calisto MT" panose="02040603050505030304" pitchFamily="18" charset="0"/>
            </a:endParaRPr>
          </a:p>
          <a:p>
            <a:pPr algn="ctr" defTabSz="914240"/>
            <a:r>
              <a:rPr lang="en-US" sz="825" b="1" spc="-3" dirty="0">
                <a:solidFill>
                  <a:prstClr val="white"/>
                </a:solidFill>
                <a:latin typeface="Calisto MT" panose="02040603050505030304" pitchFamily="18" charset="0"/>
              </a:rPr>
              <a:t>Substance abuse, in-utero trauma, premature birth, poverty</a:t>
            </a:r>
          </a:p>
          <a:p>
            <a:pPr algn="ctr" defTabSz="914240"/>
            <a:endParaRPr lang="en-US" sz="825" b="1" spc="-6" dirty="0">
              <a:solidFill>
                <a:prstClr val="white"/>
              </a:solidFill>
            </a:endParaRPr>
          </a:p>
        </p:txBody>
      </p:sp>
      <p:sp>
        <p:nvSpPr>
          <p:cNvPr id="41" name="OTLSHAPE_M_7f583de0854a4cacb89837f3a379bb4a_Title"/>
          <p:cNvSpPr txBox="1"/>
          <p:nvPr>
            <p:custDataLst>
              <p:tags r:id="rId3"/>
            </p:custDataLst>
          </p:nvPr>
        </p:nvSpPr>
        <p:spPr>
          <a:xfrm>
            <a:off x="7424224" y="3463945"/>
            <a:ext cx="746497" cy="276999"/>
          </a:xfrm>
          <a:prstGeom prst="rect">
            <a:avLst/>
          </a:prstGeom>
          <a:noFill/>
        </p:spPr>
        <p:txBody>
          <a:bodyPr vert="horz" wrap="square" lIns="0" tIns="0" rIns="0" bIns="0" rtlCol="0" anchor="ctr" anchorCtr="0">
            <a:spAutoFit/>
          </a:bodyPr>
          <a:lstStyle/>
          <a:p>
            <a:pPr algn="ctr" defTabSz="914240"/>
            <a:r>
              <a:rPr lang="en-US" sz="900" b="1" spc="-3" dirty="0">
                <a:solidFill>
                  <a:srgbClr val="FFFF00"/>
                </a:solidFill>
                <a:latin typeface="Agency FB" panose="020B0503020202020204" pitchFamily="34" charset="0"/>
              </a:rPr>
              <a:t>High School Completion</a:t>
            </a:r>
          </a:p>
        </p:txBody>
      </p:sp>
      <p:sp>
        <p:nvSpPr>
          <p:cNvPr id="54" name="OTLSHAPE_T_7c518fb37f2142bb8e0445920d0403b5_JoinedDate"/>
          <p:cNvSpPr txBox="1"/>
          <p:nvPr>
            <p:custDataLst>
              <p:tags r:id="rId4"/>
            </p:custDataLst>
          </p:nvPr>
        </p:nvSpPr>
        <p:spPr>
          <a:xfrm>
            <a:off x="1377162" y="2452114"/>
            <a:ext cx="664335" cy="253916"/>
          </a:xfrm>
          <a:prstGeom prst="rect">
            <a:avLst/>
          </a:prstGeom>
          <a:noFill/>
        </p:spPr>
        <p:txBody>
          <a:bodyPr vert="horz" wrap="square" lIns="0" tIns="0" rIns="0" bIns="0" rtlCol="0" anchor="ctr" anchorCtr="0">
            <a:spAutoFit/>
          </a:bodyPr>
          <a:lstStyle/>
          <a:p>
            <a:pPr defTabSz="914240"/>
            <a:endParaRPr lang="en-US" sz="825" b="1" spc="-3" dirty="0">
              <a:solidFill>
                <a:prstClr val="white"/>
              </a:solidFill>
              <a:latin typeface="Calisto MT" panose="02040603050505030304" pitchFamily="18" charset="0"/>
            </a:endParaRPr>
          </a:p>
          <a:p>
            <a:pPr defTabSz="914240"/>
            <a:endParaRPr lang="en-US" sz="825" b="1" spc="-3" dirty="0">
              <a:solidFill>
                <a:prstClr val="white"/>
              </a:solidFill>
              <a:latin typeface="Calisto MT" panose="02040603050505030304" pitchFamily="18" charset="0"/>
            </a:endParaRPr>
          </a:p>
        </p:txBody>
      </p:sp>
      <p:sp>
        <p:nvSpPr>
          <p:cNvPr id="57" name="OTLSHAPE_M_52743de8bb6d4044896f473898fe9da7_Title"/>
          <p:cNvSpPr txBox="1"/>
          <p:nvPr>
            <p:custDataLst>
              <p:tags r:id="rId5"/>
            </p:custDataLst>
          </p:nvPr>
        </p:nvSpPr>
        <p:spPr>
          <a:xfrm>
            <a:off x="794673" y="4374737"/>
            <a:ext cx="993853" cy="1050288"/>
          </a:xfrm>
          <a:prstGeom prst="rect">
            <a:avLst/>
          </a:prstGeom>
          <a:noFill/>
        </p:spPr>
        <p:txBody>
          <a:bodyPr vert="horz" wrap="square" lIns="0" tIns="0" rIns="0" bIns="0" rtlCol="0" anchor="ctr" anchorCtr="0">
            <a:spAutoFit/>
          </a:bodyPr>
          <a:lstStyle/>
          <a:p>
            <a:pPr algn="ctr" defTabSz="914240"/>
            <a:r>
              <a:rPr lang="en-US" sz="1050" b="1" spc="-6" dirty="0">
                <a:solidFill>
                  <a:srgbClr val="FFFF00"/>
                </a:solidFill>
                <a:latin typeface="Calisto MT" panose="02040603050505030304" pitchFamily="18" charset="0"/>
              </a:rPr>
              <a:t>Infancy Health</a:t>
            </a:r>
          </a:p>
          <a:p>
            <a:pPr algn="ctr" defTabSz="914240"/>
            <a:endParaRPr lang="en-US" sz="825" b="1" spc="-3" dirty="0">
              <a:solidFill>
                <a:prstClr val="white"/>
              </a:solidFill>
              <a:latin typeface="Calisto MT" panose="02040603050505030304" pitchFamily="18" charset="0"/>
            </a:endParaRPr>
          </a:p>
          <a:p>
            <a:pPr algn="ctr" defTabSz="914240"/>
            <a:r>
              <a:rPr lang="en-US" sz="825" b="1" spc="-3" dirty="0">
                <a:solidFill>
                  <a:prstClr val="white"/>
                </a:solidFill>
                <a:latin typeface="Calisto MT" panose="02040603050505030304" pitchFamily="18" charset="0"/>
              </a:rPr>
              <a:t>Low birthweight, parental substance abuse, abuse/neglect, trauma, born into poverty</a:t>
            </a:r>
          </a:p>
          <a:p>
            <a:pPr algn="ctr" defTabSz="914240"/>
            <a:endParaRPr lang="en-US" sz="825" b="1" spc="-6" dirty="0">
              <a:solidFill>
                <a:prstClr val="white"/>
              </a:solidFill>
            </a:endParaRPr>
          </a:p>
        </p:txBody>
      </p:sp>
      <p:sp>
        <p:nvSpPr>
          <p:cNvPr id="58" name="OTLSHAPE_M_93afb554552a4221a5380f7919409aa7_Title"/>
          <p:cNvSpPr txBox="1"/>
          <p:nvPr>
            <p:custDataLst>
              <p:tags r:id="rId6"/>
            </p:custDataLst>
          </p:nvPr>
        </p:nvSpPr>
        <p:spPr>
          <a:xfrm>
            <a:off x="1396606" y="1686713"/>
            <a:ext cx="1289783" cy="1211870"/>
          </a:xfrm>
          <a:prstGeom prst="rect">
            <a:avLst/>
          </a:prstGeom>
          <a:noFill/>
        </p:spPr>
        <p:txBody>
          <a:bodyPr vert="horz" wrap="square" lIns="0" tIns="0" rIns="0" bIns="0" rtlCol="0" anchor="ctr" anchorCtr="0">
            <a:spAutoFit/>
          </a:bodyPr>
          <a:lstStyle/>
          <a:p>
            <a:pPr algn="ctr" defTabSz="914240"/>
            <a:r>
              <a:rPr lang="en-US" sz="1050" b="1" spc="-6" dirty="0">
                <a:solidFill>
                  <a:srgbClr val="FFFF00"/>
                </a:solidFill>
                <a:latin typeface="Calisto MT" panose="02040603050505030304" pitchFamily="18" charset="0"/>
              </a:rPr>
              <a:t>Early Education/Preschool</a:t>
            </a:r>
          </a:p>
          <a:p>
            <a:pPr algn="ctr" defTabSz="914240"/>
            <a:endParaRPr lang="en-US" sz="825" b="1" spc="-6" dirty="0">
              <a:solidFill>
                <a:srgbClr val="FFFF00"/>
              </a:solidFill>
              <a:latin typeface="Calisto MT" panose="02040603050505030304" pitchFamily="18" charset="0"/>
            </a:endParaRPr>
          </a:p>
          <a:p>
            <a:pPr algn="ctr" defTabSz="914240"/>
            <a:r>
              <a:rPr lang="en-US" sz="825" b="1" spc="-3" dirty="0">
                <a:solidFill>
                  <a:prstClr val="white"/>
                </a:solidFill>
                <a:latin typeface="Calisto MT" panose="02040603050505030304" pitchFamily="18" charset="0"/>
              </a:rPr>
              <a:t>Access to early education programs, trauma, abuse/neglect, parental substance abuse, at-home education.</a:t>
            </a:r>
          </a:p>
          <a:p>
            <a:pPr algn="ctr" defTabSz="914240"/>
            <a:endParaRPr lang="en-US" sz="825" b="1" spc="-6" dirty="0">
              <a:solidFill>
                <a:prstClr val="white"/>
              </a:solidFill>
            </a:endParaRPr>
          </a:p>
        </p:txBody>
      </p:sp>
      <p:sp>
        <p:nvSpPr>
          <p:cNvPr id="59" name="OTLSHAPE_M_93afb554552a4221a5380f7919409aa7_Title"/>
          <p:cNvSpPr txBox="1"/>
          <p:nvPr>
            <p:custDataLst>
              <p:tags r:id="rId7"/>
            </p:custDataLst>
          </p:nvPr>
        </p:nvSpPr>
        <p:spPr>
          <a:xfrm>
            <a:off x="2665648" y="4288203"/>
            <a:ext cx="806179" cy="1084912"/>
          </a:xfrm>
          <a:prstGeom prst="rect">
            <a:avLst/>
          </a:prstGeom>
          <a:noFill/>
        </p:spPr>
        <p:txBody>
          <a:bodyPr vert="horz" wrap="square" lIns="0" tIns="0" rIns="0" bIns="0" rtlCol="0" anchor="ctr" anchorCtr="0">
            <a:spAutoFit/>
          </a:bodyPr>
          <a:lstStyle/>
          <a:p>
            <a:pPr algn="ctr" defTabSz="914240"/>
            <a:r>
              <a:rPr lang="en-US" sz="1050" b="1" spc="-6" dirty="0">
                <a:solidFill>
                  <a:srgbClr val="FFFF00"/>
                </a:solidFill>
                <a:latin typeface="Calisto MT" panose="02040603050505030304" pitchFamily="18" charset="0"/>
              </a:rPr>
              <a:t>Kindergarten Readiness</a:t>
            </a:r>
          </a:p>
          <a:p>
            <a:pPr algn="ctr" defTabSz="914240"/>
            <a:endParaRPr lang="en-US" sz="825" b="1" spc="-6" dirty="0">
              <a:solidFill>
                <a:prstClr val="white"/>
              </a:solidFill>
              <a:latin typeface="Calisto MT" panose="02040603050505030304" pitchFamily="18" charset="0"/>
            </a:endParaRPr>
          </a:p>
          <a:p>
            <a:pPr algn="ctr" defTabSz="914240"/>
            <a:r>
              <a:rPr lang="en-US" sz="825" b="1" spc="-3" dirty="0">
                <a:solidFill>
                  <a:prstClr val="white"/>
                </a:solidFill>
                <a:latin typeface="Calisto MT" panose="02040603050505030304" pitchFamily="18" charset="0"/>
              </a:rPr>
              <a:t>Able to write name, county to 100, recognize signs and sounds</a:t>
            </a:r>
          </a:p>
          <a:p>
            <a:pPr algn="ctr" defTabSz="914240"/>
            <a:endParaRPr lang="en-US" sz="825" b="1" spc="-6" dirty="0">
              <a:solidFill>
                <a:prstClr val="white"/>
              </a:solidFill>
            </a:endParaRPr>
          </a:p>
        </p:txBody>
      </p:sp>
      <p:sp>
        <p:nvSpPr>
          <p:cNvPr id="61" name="OTLSHAPE_M_95f339bb5c8846ebaef02014bccbd531_Title"/>
          <p:cNvSpPr txBox="1"/>
          <p:nvPr>
            <p:custDataLst>
              <p:tags r:id="rId8"/>
            </p:custDataLst>
          </p:nvPr>
        </p:nvSpPr>
        <p:spPr>
          <a:xfrm>
            <a:off x="3473098" y="1997068"/>
            <a:ext cx="797471" cy="1084912"/>
          </a:xfrm>
          <a:prstGeom prst="rect">
            <a:avLst/>
          </a:prstGeom>
          <a:noFill/>
        </p:spPr>
        <p:txBody>
          <a:bodyPr vert="horz" wrap="square" lIns="0" tIns="0" rIns="0" bIns="0" rtlCol="0" anchor="ctr" anchorCtr="0">
            <a:spAutoFit/>
          </a:bodyPr>
          <a:lstStyle/>
          <a:p>
            <a:pPr algn="ctr" defTabSz="914240"/>
            <a:r>
              <a:rPr lang="en-US" sz="1050" b="1" spc="-6" dirty="0">
                <a:solidFill>
                  <a:srgbClr val="FFFF00"/>
                </a:solidFill>
                <a:latin typeface="Calisto MT" panose="02040603050505030304" pitchFamily="18" charset="0"/>
              </a:rPr>
              <a:t>Read by 3</a:t>
            </a:r>
            <a:r>
              <a:rPr lang="en-US" sz="1050" b="1" spc="-6" baseline="30000" dirty="0">
                <a:solidFill>
                  <a:srgbClr val="FFFF00"/>
                </a:solidFill>
                <a:latin typeface="Calisto MT" panose="02040603050505030304" pitchFamily="18" charset="0"/>
              </a:rPr>
              <a:t>rd</a:t>
            </a:r>
            <a:r>
              <a:rPr lang="en-US" sz="1050" b="1" spc="-6" dirty="0">
                <a:solidFill>
                  <a:srgbClr val="FFFF00"/>
                </a:solidFill>
                <a:latin typeface="Calisto MT" panose="02040603050505030304" pitchFamily="18" charset="0"/>
              </a:rPr>
              <a:t> Grade</a:t>
            </a:r>
          </a:p>
          <a:p>
            <a:pPr algn="ctr" defTabSz="914240"/>
            <a:endParaRPr lang="en-US" sz="825" b="1" spc="-6" dirty="0">
              <a:solidFill>
                <a:prstClr val="white"/>
              </a:solidFill>
              <a:latin typeface="Calisto MT" panose="02040603050505030304" pitchFamily="18" charset="0"/>
            </a:endParaRPr>
          </a:p>
          <a:p>
            <a:pPr algn="ctr" defTabSz="914240"/>
            <a:r>
              <a:rPr lang="en-US" sz="825" b="1" spc="-3" dirty="0">
                <a:solidFill>
                  <a:prstClr val="white"/>
                </a:solidFill>
                <a:latin typeface="Calisto MT" panose="02040603050505030304" pitchFamily="18" charset="0"/>
              </a:rPr>
              <a:t>3</a:t>
            </a:r>
            <a:r>
              <a:rPr lang="en-US" sz="825" b="1" spc="-3" baseline="30000" dirty="0">
                <a:solidFill>
                  <a:prstClr val="white"/>
                </a:solidFill>
                <a:latin typeface="Calisto MT" panose="02040603050505030304" pitchFamily="18" charset="0"/>
              </a:rPr>
              <a:t>rd</a:t>
            </a:r>
            <a:r>
              <a:rPr lang="en-US" sz="825" b="1" spc="-3" dirty="0">
                <a:solidFill>
                  <a:prstClr val="white"/>
                </a:solidFill>
                <a:latin typeface="Calisto MT" panose="02040603050505030304" pitchFamily="18" charset="0"/>
              </a:rPr>
              <a:t> Grade literacy tied to multiple educational outcomes. </a:t>
            </a:r>
          </a:p>
          <a:p>
            <a:pPr algn="ctr" defTabSz="914240"/>
            <a:endParaRPr lang="en-US" sz="825" b="1" spc="-6" dirty="0">
              <a:solidFill>
                <a:prstClr val="white"/>
              </a:solidFill>
            </a:endParaRPr>
          </a:p>
        </p:txBody>
      </p:sp>
      <p:sp>
        <p:nvSpPr>
          <p:cNvPr id="62" name="OTLSHAPE_M_6a283b367375415b92b0e5fc4e16a0cc_Title"/>
          <p:cNvSpPr txBox="1"/>
          <p:nvPr>
            <p:custDataLst>
              <p:tags r:id="rId9"/>
            </p:custDataLst>
          </p:nvPr>
        </p:nvSpPr>
        <p:spPr>
          <a:xfrm>
            <a:off x="4171812" y="4182534"/>
            <a:ext cx="866320" cy="1615827"/>
          </a:xfrm>
          <a:prstGeom prst="rect">
            <a:avLst/>
          </a:prstGeom>
          <a:noFill/>
        </p:spPr>
        <p:txBody>
          <a:bodyPr vert="horz" wrap="square" lIns="0" tIns="0" rIns="0" bIns="0" rtlCol="0" anchor="ctr" anchorCtr="0">
            <a:spAutoFit/>
          </a:bodyPr>
          <a:lstStyle/>
          <a:p>
            <a:pPr algn="ctr" defTabSz="914240"/>
            <a:r>
              <a:rPr lang="en-US" sz="1050" b="1" spc="-6" dirty="0">
                <a:solidFill>
                  <a:srgbClr val="FFFF00"/>
                </a:solidFill>
                <a:latin typeface="Calisto MT" panose="02040603050505030304" pitchFamily="18" charset="0"/>
              </a:rPr>
              <a:t>Elementary-Middle School Transition</a:t>
            </a:r>
          </a:p>
          <a:p>
            <a:pPr algn="ctr" defTabSz="914240"/>
            <a:endParaRPr lang="en-US" sz="825" b="1" spc="-6" dirty="0">
              <a:solidFill>
                <a:prstClr val="white"/>
              </a:solidFill>
              <a:latin typeface="Calisto MT" panose="02040603050505030304" pitchFamily="18" charset="0"/>
            </a:endParaRPr>
          </a:p>
          <a:p>
            <a:pPr algn="ctr" defTabSz="914240"/>
            <a:r>
              <a:rPr lang="en-US" sz="825" b="1" spc="-3" dirty="0">
                <a:solidFill>
                  <a:prstClr val="white"/>
                </a:solidFill>
                <a:latin typeface="Calisto MT" panose="02040603050505030304" pitchFamily="18" charset="0"/>
              </a:rPr>
              <a:t>Academic proficiency, attendance, social/emotional health, family support, issues of mobility</a:t>
            </a:r>
          </a:p>
          <a:p>
            <a:pPr algn="ctr" defTabSz="914240"/>
            <a:endParaRPr lang="en-US" sz="750" b="1" spc="-6" dirty="0">
              <a:solidFill>
                <a:prstClr val="white"/>
              </a:solidFill>
            </a:endParaRPr>
          </a:p>
        </p:txBody>
      </p:sp>
      <p:sp>
        <p:nvSpPr>
          <p:cNvPr id="63" name="OTLSHAPE_M_7b0996464ffd4cd3a3b383ab1ba22438_Title"/>
          <p:cNvSpPr txBox="1"/>
          <p:nvPr>
            <p:custDataLst>
              <p:tags r:id="rId10"/>
            </p:custDataLst>
          </p:nvPr>
        </p:nvSpPr>
        <p:spPr>
          <a:xfrm>
            <a:off x="5090680" y="1909119"/>
            <a:ext cx="752607" cy="1084912"/>
          </a:xfrm>
          <a:prstGeom prst="rect">
            <a:avLst/>
          </a:prstGeom>
          <a:noFill/>
        </p:spPr>
        <p:txBody>
          <a:bodyPr vert="horz" wrap="square" lIns="0" tIns="0" rIns="0" bIns="0" rtlCol="0" anchor="ctr" anchorCtr="0">
            <a:spAutoFit/>
          </a:bodyPr>
          <a:lstStyle/>
          <a:p>
            <a:pPr algn="ctr" defTabSz="914240"/>
            <a:r>
              <a:rPr lang="en-US" sz="1050" b="1" spc="-6" dirty="0">
                <a:solidFill>
                  <a:srgbClr val="FFFF00"/>
                </a:solidFill>
                <a:latin typeface="Calisto MT" panose="02040603050505030304" pitchFamily="18" charset="0"/>
              </a:rPr>
              <a:t>Middle School Math</a:t>
            </a:r>
          </a:p>
          <a:p>
            <a:pPr algn="ctr" defTabSz="914240"/>
            <a:endParaRPr lang="en-US" sz="825" b="1" spc="-6" dirty="0">
              <a:solidFill>
                <a:prstClr val="white"/>
              </a:solidFill>
              <a:latin typeface="Calisto MT" panose="02040603050505030304" pitchFamily="18" charset="0"/>
            </a:endParaRPr>
          </a:p>
          <a:p>
            <a:pPr algn="ctr" defTabSz="914240"/>
            <a:r>
              <a:rPr lang="en-US" sz="825" b="1" spc="-3" dirty="0">
                <a:solidFill>
                  <a:prstClr val="white"/>
                </a:solidFill>
                <a:latin typeface="Calisto MT" panose="02040603050505030304" pitchFamily="18" charset="0"/>
              </a:rPr>
              <a:t>Proficiency tied to predictor of high school success</a:t>
            </a:r>
          </a:p>
          <a:p>
            <a:pPr defTabSz="914240"/>
            <a:endParaRPr lang="en-US" sz="825" b="1" spc="-6" dirty="0">
              <a:solidFill>
                <a:prstClr val="white"/>
              </a:solidFill>
            </a:endParaRPr>
          </a:p>
        </p:txBody>
      </p:sp>
      <p:sp>
        <p:nvSpPr>
          <p:cNvPr id="64" name="OTLSHAPE_M_7b0996464ffd4cd3a3b383ab1ba22438_Title"/>
          <p:cNvSpPr txBox="1"/>
          <p:nvPr>
            <p:custDataLst>
              <p:tags r:id="rId11"/>
            </p:custDataLst>
          </p:nvPr>
        </p:nvSpPr>
        <p:spPr>
          <a:xfrm>
            <a:off x="5505913" y="4301691"/>
            <a:ext cx="935674" cy="1465786"/>
          </a:xfrm>
          <a:prstGeom prst="rect">
            <a:avLst/>
          </a:prstGeom>
          <a:noFill/>
        </p:spPr>
        <p:txBody>
          <a:bodyPr vert="horz" wrap="square" lIns="0" tIns="0" rIns="0" bIns="0" rtlCol="0" anchor="ctr" anchorCtr="0">
            <a:spAutoFit/>
          </a:bodyPr>
          <a:lstStyle/>
          <a:p>
            <a:pPr algn="ctr" defTabSz="914240"/>
            <a:r>
              <a:rPr lang="en-US" sz="1050" b="1" spc="-6" dirty="0">
                <a:solidFill>
                  <a:srgbClr val="FFFF00"/>
                </a:solidFill>
                <a:latin typeface="Calisto MT" panose="02040603050505030304" pitchFamily="18" charset="0"/>
              </a:rPr>
              <a:t>8</a:t>
            </a:r>
            <a:r>
              <a:rPr lang="en-US" sz="1050" b="1" spc="-6" baseline="30000" dirty="0">
                <a:solidFill>
                  <a:srgbClr val="FFFF00"/>
                </a:solidFill>
                <a:latin typeface="Calisto MT" panose="02040603050505030304" pitchFamily="18" charset="0"/>
              </a:rPr>
              <a:t>th</a:t>
            </a:r>
            <a:r>
              <a:rPr lang="en-US" sz="1050" b="1" spc="-6" dirty="0">
                <a:solidFill>
                  <a:srgbClr val="FFFF00"/>
                </a:solidFill>
                <a:latin typeface="Calisto MT" panose="02040603050505030304" pitchFamily="18" charset="0"/>
              </a:rPr>
              <a:t> to 9</a:t>
            </a:r>
            <a:r>
              <a:rPr lang="en-US" sz="1050" b="1" spc="-6" baseline="30000" dirty="0">
                <a:solidFill>
                  <a:srgbClr val="FFFF00"/>
                </a:solidFill>
                <a:latin typeface="Calisto MT" panose="02040603050505030304" pitchFamily="18" charset="0"/>
              </a:rPr>
              <a:t>th</a:t>
            </a:r>
            <a:r>
              <a:rPr lang="en-US" sz="1050" b="1" spc="-6" dirty="0">
                <a:solidFill>
                  <a:srgbClr val="FFFF00"/>
                </a:solidFill>
                <a:latin typeface="Calisto MT" panose="02040603050505030304" pitchFamily="18" charset="0"/>
              </a:rPr>
              <a:t> Transition</a:t>
            </a:r>
          </a:p>
          <a:p>
            <a:pPr algn="ctr" defTabSz="914240"/>
            <a:endParaRPr lang="en-US" sz="825" b="1" spc="-6" dirty="0">
              <a:solidFill>
                <a:prstClr val="white"/>
              </a:solidFill>
              <a:latin typeface="Calisto MT" panose="02040603050505030304" pitchFamily="18" charset="0"/>
            </a:endParaRPr>
          </a:p>
          <a:p>
            <a:pPr algn="ctr" defTabSz="914240"/>
            <a:r>
              <a:rPr lang="en-US" sz="825" b="1" spc="-3" dirty="0">
                <a:solidFill>
                  <a:prstClr val="white"/>
                </a:solidFill>
                <a:latin typeface="Calisto MT" panose="02040603050505030304" pitchFamily="18" charset="0"/>
              </a:rPr>
              <a:t>Academic proficiency, attendance, social/emotional health, family support, issues of mobility</a:t>
            </a:r>
          </a:p>
          <a:p>
            <a:pPr defTabSz="914240"/>
            <a:endParaRPr lang="en-US" sz="825" b="1" spc="-6" dirty="0">
              <a:solidFill>
                <a:prstClr val="white"/>
              </a:solidFill>
            </a:endParaRPr>
          </a:p>
        </p:txBody>
      </p:sp>
      <p:sp>
        <p:nvSpPr>
          <p:cNvPr id="65" name="OTLSHAPE_M_7b0996464ffd4cd3a3b383ab1ba22438_Title"/>
          <p:cNvSpPr txBox="1"/>
          <p:nvPr>
            <p:custDataLst>
              <p:tags r:id="rId12"/>
            </p:custDataLst>
          </p:nvPr>
        </p:nvSpPr>
        <p:spPr>
          <a:xfrm>
            <a:off x="6284695" y="1894343"/>
            <a:ext cx="1101587" cy="1084912"/>
          </a:xfrm>
          <a:prstGeom prst="rect">
            <a:avLst/>
          </a:prstGeom>
          <a:noFill/>
        </p:spPr>
        <p:txBody>
          <a:bodyPr vert="horz" wrap="square" lIns="0" tIns="0" rIns="0" bIns="0" rtlCol="0" anchor="ctr" anchorCtr="0">
            <a:spAutoFit/>
          </a:bodyPr>
          <a:lstStyle/>
          <a:p>
            <a:pPr algn="ctr" defTabSz="914240"/>
            <a:r>
              <a:rPr lang="en-US" sz="1050" b="1" spc="-6" dirty="0">
                <a:solidFill>
                  <a:srgbClr val="FFFF00"/>
                </a:solidFill>
                <a:latin typeface="Calisto MT" panose="02040603050505030304" pitchFamily="18" charset="0"/>
              </a:rPr>
              <a:t>Course Failure in 9</a:t>
            </a:r>
            <a:r>
              <a:rPr lang="en-US" sz="1050" b="1" spc="-6" baseline="30000" dirty="0">
                <a:solidFill>
                  <a:srgbClr val="FFFF00"/>
                </a:solidFill>
                <a:latin typeface="Calisto MT" panose="02040603050505030304" pitchFamily="18" charset="0"/>
              </a:rPr>
              <a:t>th</a:t>
            </a:r>
            <a:r>
              <a:rPr lang="en-US" sz="1050" b="1" spc="-6" dirty="0">
                <a:solidFill>
                  <a:srgbClr val="FFFF00"/>
                </a:solidFill>
                <a:latin typeface="Calisto MT" panose="02040603050505030304" pitchFamily="18" charset="0"/>
              </a:rPr>
              <a:t> Grade</a:t>
            </a:r>
          </a:p>
          <a:p>
            <a:pPr algn="ctr" defTabSz="914240"/>
            <a:endParaRPr lang="en-US" sz="825" b="1" spc="-6" dirty="0">
              <a:solidFill>
                <a:prstClr val="white"/>
              </a:solidFill>
              <a:latin typeface="Calisto MT" panose="02040603050505030304" pitchFamily="18" charset="0"/>
            </a:endParaRPr>
          </a:p>
          <a:p>
            <a:pPr algn="ctr" defTabSz="914240"/>
            <a:r>
              <a:rPr lang="en-US" sz="825" b="1" spc="-3" dirty="0">
                <a:solidFill>
                  <a:prstClr val="white"/>
                </a:solidFill>
                <a:latin typeface="Calisto MT" panose="02040603050505030304" pitchFamily="18" charset="0"/>
              </a:rPr>
              <a:t>Predictor of dropout and high school credential attainment.</a:t>
            </a:r>
          </a:p>
          <a:p>
            <a:pPr defTabSz="914240"/>
            <a:endParaRPr lang="en-US" sz="825" b="1" spc="-3" dirty="0">
              <a:solidFill>
                <a:prstClr val="white"/>
              </a:solidFill>
              <a:latin typeface="Calisto MT" panose="02040603050505030304" pitchFamily="18" charset="0"/>
            </a:endParaRPr>
          </a:p>
          <a:p>
            <a:pPr defTabSz="914240"/>
            <a:endParaRPr lang="en-US" sz="825" b="1" spc="-6" dirty="0">
              <a:solidFill>
                <a:prstClr val="white"/>
              </a:solidFill>
              <a:latin typeface="Calisto MT" panose="02040603050505030304" pitchFamily="18" charset="0"/>
            </a:endParaRPr>
          </a:p>
        </p:txBody>
      </p:sp>
      <p:sp>
        <p:nvSpPr>
          <p:cNvPr id="66" name="OTLSHAPE_M_7b0996464ffd4cd3a3b383ab1ba22438_Title"/>
          <p:cNvSpPr txBox="1"/>
          <p:nvPr>
            <p:custDataLst>
              <p:tags r:id="rId13"/>
            </p:custDataLst>
          </p:nvPr>
        </p:nvSpPr>
        <p:spPr>
          <a:xfrm>
            <a:off x="6996920" y="4362107"/>
            <a:ext cx="778724" cy="992579"/>
          </a:xfrm>
          <a:prstGeom prst="rect">
            <a:avLst/>
          </a:prstGeom>
          <a:noFill/>
        </p:spPr>
        <p:txBody>
          <a:bodyPr vert="horz" wrap="square" lIns="0" tIns="0" rIns="0" bIns="0" rtlCol="0" anchor="ctr" anchorCtr="0">
            <a:spAutoFit/>
          </a:bodyPr>
          <a:lstStyle/>
          <a:p>
            <a:pPr algn="ctr" defTabSz="914240"/>
            <a:r>
              <a:rPr lang="en-US" sz="1050" b="1" spc="-6" dirty="0">
                <a:solidFill>
                  <a:srgbClr val="FFFF00"/>
                </a:solidFill>
                <a:latin typeface="Calisto MT" panose="02040603050505030304" pitchFamily="18" charset="0"/>
              </a:rPr>
              <a:t>Lack of Credit Accrual</a:t>
            </a:r>
          </a:p>
          <a:p>
            <a:pPr algn="ctr" defTabSz="914240"/>
            <a:endParaRPr lang="en-US" sz="825" b="1" spc="-6" dirty="0">
              <a:solidFill>
                <a:prstClr val="white"/>
              </a:solidFill>
              <a:latin typeface="Calisto MT" panose="02040603050505030304" pitchFamily="18" charset="0"/>
            </a:endParaRPr>
          </a:p>
          <a:p>
            <a:pPr algn="ctr" defTabSz="914240"/>
            <a:r>
              <a:rPr lang="en-US" sz="825" b="1" spc="-6" dirty="0">
                <a:solidFill>
                  <a:prstClr val="white"/>
                </a:solidFill>
                <a:latin typeface="Calisto MT" panose="02040603050505030304" pitchFamily="18" charset="0"/>
              </a:rPr>
              <a:t>Significant predictor for dropout</a:t>
            </a:r>
          </a:p>
        </p:txBody>
      </p:sp>
      <p:cxnSp>
        <p:nvCxnSpPr>
          <p:cNvPr id="32" name="Straight Arrow Connector 31"/>
          <p:cNvCxnSpPr/>
          <p:nvPr/>
        </p:nvCxnSpPr>
        <p:spPr>
          <a:xfrm flipV="1">
            <a:off x="673589" y="2886580"/>
            <a:ext cx="0" cy="521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240776" y="3816600"/>
            <a:ext cx="0" cy="435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010487" y="3781030"/>
            <a:ext cx="0" cy="435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572000" y="3862003"/>
            <a:ext cx="0" cy="360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977277" y="3866497"/>
            <a:ext cx="0" cy="435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355105" y="3787369"/>
            <a:ext cx="0" cy="435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2047383" y="2832498"/>
            <a:ext cx="0" cy="521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3870437" y="2988891"/>
            <a:ext cx="0" cy="521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466983" y="2920099"/>
            <a:ext cx="0" cy="442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6835488" y="2821385"/>
            <a:ext cx="0" cy="521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OTLSHAPE_T_7c518fb37f2142bb8e0445920d0403b5_JoinedDate"/>
          <p:cNvSpPr txBox="1"/>
          <p:nvPr>
            <p:custDataLst>
              <p:tags r:id="rId14"/>
            </p:custDataLst>
          </p:nvPr>
        </p:nvSpPr>
        <p:spPr>
          <a:xfrm>
            <a:off x="3469734" y="4930097"/>
            <a:ext cx="702078" cy="230832"/>
          </a:xfrm>
          <a:prstGeom prst="rect">
            <a:avLst/>
          </a:prstGeom>
          <a:noFill/>
        </p:spPr>
        <p:txBody>
          <a:bodyPr vert="horz" wrap="square" lIns="0" tIns="0" rIns="0" bIns="0" rtlCol="0" anchor="ctr" anchorCtr="0">
            <a:spAutoFit/>
          </a:bodyPr>
          <a:lstStyle/>
          <a:p>
            <a:pPr defTabSz="914240"/>
            <a:endParaRPr lang="en-US" sz="750" b="1" spc="-3" dirty="0">
              <a:solidFill>
                <a:srgbClr val="548235"/>
              </a:solidFill>
            </a:endParaRPr>
          </a:p>
          <a:p>
            <a:pPr defTabSz="914240"/>
            <a:endParaRPr lang="en-US" sz="750" b="1" spc="-3" dirty="0">
              <a:solidFill>
                <a:srgbClr val="548235"/>
              </a:solidFill>
            </a:endParaRPr>
          </a:p>
        </p:txBody>
      </p:sp>
      <p:pic>
        <p:nvPicPr>
          <p:cNvPr id="40" name="Picture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00770" y="6533965"/>
            <a:ext cx="743230" cy="324035"/>
          </a:xfrm>
          <a:prstGeom prst="rect">
            <a:avLst/>
          </a:prstGeom>
        </p:spPr>
      </p:pic>
    </p:spTree>
    <p:extLst>
      <p:ext uri="{BB962C8B-B14F-4D97-AF65-F5344CB8AC3E}">
        <p14:creationId xmlns:p14="http://schemas.microsoft.com/office/powerpoint/2010/main" val="840423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FAFSA and Postsecondary</a:t>
            </a:r>
            <a:endParaRPr lang="en-US" dirty="0"/>
          </a:p>
        </p:txBody>
      </p:sp>
    </p:spTree>
    <p:extLst>
      <p:ext uri="{BB962C8B-B14F-4D97-AF65-F5344CB8AC3E}">
        <p14:creationId xmlns:p14="http://schemas.microsoft.com/office/powerpoint/2010/main" val="3553733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r>
              <a:rPr lang="en-US" b="1" dirty="0" smtClean="0"/>
              <a:t>McKinney-Vento</a:t>
            </a:r>
          </a:p>
          <a:p>
            <a:r>
              <a:rPr lang="en-US" dirty="0" smtClean="0"/>
              <a:t>All </a:t>
            </a:r>
            <a:r>
              <a:rPr lang="en-US" dirty="0"/>
              <a:t>McKinney-Vento youth must be able to receive individualized counseling from counselors to prepare and improve their readiness for college, including college selection, application, financial aid, and on-campus supports.  </a:t>
            </a:r>
          </a:p>
          <a:p>
            <a:r>
              <a:rPr lang="en-US" dirty="0"/>
              <a:t>Liaisons must ensure unaccompanied youth are informed of their status as independent students and obtain verification of that status.</a:t>
            </a:r>
          </a:p>
          <a:p>
            <a:r>
              <a:rPr lang="en-US" dirty="0"/>
              <a:t/>
            </a:r>
            <a:br>
              <a:rPr lang="en-US" dirty="0"/>
            </a:br>
            <a:endParaRPr lang="en-US" dirty="0"/>
          </a:p>
        </p:txBody>
      </p:sp>
      <p:sp>
        <p:nvSpPr>
          <p:cNvPr id="3" name="Title 2"/>
          <p:cNvSpPr>
            <a:spLocks noGrp="1"/>
          </p:cNvSpPr>
          <p:nvPr>
            <p:ph type="title"/>
          </p:nvPr>
        </p:nvSpPr>
        <p:spPr/>
        <p:txBody>
          <a:bodyPr/>
          <a:lstStyle/>
          <a:p>
            <a:r>
              <a:rPr lang="en-US" dirty="0" smtClean="0"/>
              <a:t>FAFSA and Postsecondary </a:t>
            </a:r>
            <a:endParaRPr lang="en-US" dirty="0"/>
          </a:p>
        </p:txBody>
      </p:sp>
      <p:sp>
        <p:nvSpPr>
          <p:cNvPr id="4" name="Content Placeholder 3"/>
          <p:cNvSpPr>
            <a:spLocks noGrp="1"/>
          </p:cNvSpPr>
          <p:nvPr>
            <p:ph sz="half" idx="13"/>
          </p:nvPr>
        </p:nvSpPr>
        <p:spPr/>
        <p:txBody>
          <a:bodyPr>
            <a:normAutofit fontScale="85000" lnSpcReduction="20000"/>
          </a:bodyPr>
          <a:lstStyle/>
          <a:p>
            <a:r>
              <a:rPr lang="en-US" b="1" dirty="0" smtClean="0"/>
              <a:t>Foster Care: </a:t>
            </a:r>
          </a:p>
          <a:p>
            <a:r>
              <a:rPr lang="en-US" dirty="0" smtClean="0"/>
              <a:t>Youth work with caseworkers to complete independent living plans beginning at age 14. Work with caseworkers to share ICAPs and other relevant academic information. </a:t>
            </a:r>
          </a:p>
          <a:p>
            <a:endParaRPr lang="en-US" dirty="0"/>
          </a:p>
          <a:p>
            <a:r>
              <a:rPr lang="en-US" dirty="0" smtClean="0"/>
              <a:t>Youth in foster care for one day after their 13</a:t>
            </a:r>
            <a:r>
              <a:rPr lang="en-US" baseline="30000" dirty="0" smtClean="0"/>
              <a:t>th</a:t>
            </a:r>
            <a:r>
              <a:rPr lang="en-US" dirty="0" smtClean="0"/>
              <a:t> birthday are automatically eligible for independent status on the FAFSA (see court verification letter)</a:t>
            </a:r>
          </a:p>
          <a:p>
            <a:endParaRPr lang="en-US" dirty="0"/>
          </a:p>
          <a:p>
            <a:r>
              <a:rPr lang="en-US" dirty="0" smtClean="0"/>
              <a:t>Check resource sheet and foster care education website for foster-specific programs and scholarships. </a:t>
            </a:r>
            <a:endParaRPr lang="en-US" dirty="0"/>
          </a:p>
        </p:txBody>
      </p:sp>
    </p:spTree>
    <p:extLst>
      <p:ext uri="{BB962C8B-B14F-4D97-AF65-F5344CB8AC3E}">
        <p14:creationId xmlns:p14="http://schemas.microsoft.com/office/powerpoint/2010/main" val="439555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39" y="274321"/>
            <a:ext cx="4980409" cy="713232"/>
          </a:xfrm>
        </p:spPr>
        <p:txBody>
          <a:bodyPr>
            <a:normAutofit fontScale="90000"/>
          </a:bodyPr>
          <a:lstStyle/>
          <a:p>
            <a:r>
              <a:rPr lang="en-US" dirty="0" smtClean="0"/>
              <a:t>Financial Aid for Highly Mobile Students</a:t>
            </a:r>
            <a:endParaRPr lang="en-US" dirty="0"/>
          </a:p>
        </p:txBody>
      </p:sp>
      <p:sp>
        <p:nvSpPr>
          <p:cNvPr id="3" name="Content Placeholder 2"/>
          <p:cNvSpPr>
            <a:spLocks noGrp="1"/>
          </p:cNvSpPr>
          <p:nvPr>
            <p:ph idx="1"/>
          </p:nvPr>
        </p:nvSpPr>
        <p:spPr/>
        <p:txBody>
          <a:bodyPr/>
          <a:lstStyle/>
          <a:p>
            <a:pPr marL="342882" indent="-342882">
              <a:buFont typeface="Arial" panose="020B0604020202020204" pitchFamily="34" charset="0"/>
              <a:buChar char="•"/>
            </a:pPr>
            <a:r>
              <a:rPr lang="en-US" dirty="0" smtClean="0">
                <a:solidFill>
                  <a:schemeClr val="tx1"/>
                </a:solidFill>
              </a:rPr>
              <a:t>Watch a FAFSA and Highly Mobile Students recorded webinar from the Colorado Department of Higher Education and Colorado Department of Education:</a:t>
            </a:r>
          </a:p>
          <a:p>
            <a:pPr marL="857206" lvl="1" indent="-342882"/>
            <a:r>
              <a:rPr lang="en-US" dirty="0" smtClean="0"/>
              <a:t>Overall FAFSA considerations and recommendations</a:t>
            </a:r>
          </a:p>
          <a:p>
            <a:pPr marL="857206" lvl="1" indent="-342882"/>
            <a:r>
              <a:rPr lang="en-US" dirty="0" smtClean="0"/>
              <a:t>Financial aid independent determination </a:t>
            </a:r>
          </a:p>
          <a:p>
            <a:pPr marL="857206" lvl="1" indent="-342882"/>
            <a:r>
              <a:rPr lang="en-US" dirty="0" smtClean="0"/>
              <a:t>Required documentation</a:t>
            </a:r>
          </a:p>
          <a:p>
            <a:pPr marL="857206" lvl="1" indent="-342882"/>
            <a:r>
              <a:rPr lang="en-US" dirty="0" smtClean="0"/>
              <a:t>Unique Scholarships</a:t>
            </a:r>
          </a:p>
          <a:p>
            <a:pPr marL="857206" lvl="1" indent="-342882"/>
            <a:endParaRPr lang="en-US" dirty="0"/>
          </a:p>
          <a:p>
            <a:r>
              <a:rPr lang="en-US" dirty="0" smtClean="0"/>
              <a:t> </a:t>
            </a:r>
            <a:r>
              <a:rPr lang="en-US" u="sng" dirty="0">
                <a:hlinkClick r:id="rId3"/>
              </a:rPr>
              <a:t>https://enetlearning.adobeconnect.com/pjy68395ungm/</a:t>
            </a:r>
            <a:r>
              <a:rPr lang="en-US" dirty="0"/>
              <a:t> </a:t>
            </a:r>
          </a:p>
        </p:txBody>
      </p:sp>
    </p:spTree>
    <p:extLst>
      <p:ext uri="{BB962C8B-B14F-4D97-AF65-F5344CB8AC3E}">
        <p14:creationId xmlns:p14="http://schemas.microsoft.com/office/powerpoint/2010/main" val="1800890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Strategies for Supporting Highly Mobile Students</a:t>
            </a:r>
            <a:endParaRPr lang="en-US" dirty="0"/>
          </a:p>
        </p:txBody>
      </p:sp>
    </p:spTree>
    <p:extLst>
      <p:ext uri="{BB962C8B-B14F-4D97-AF65-F5344CB8AC3E}">
        <p14:creationId xmlns:p14="http://schemas.microsoft.com/office/powerpoint/2010/main" val="992472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Teaching and Classroom Strategies</a:t>
            </a:r>
            <a:endParaRPr lang="en-US" dirty="0"/>
          </a:p>
        </p:txBody>
      </p:sp>
      <p:sp>
        <p:nvSpPr>
          <p:cNvPr id="5" name="Content Placeholder 4"/>
          <p:cNvSpPr>
            <a:spLocks noGrp="1"/>
          </p:cNvSpPr>
          <p:nvPr>
            <p:ph idx="1"/>
          </p:nvPr>
        </p:nvSpPr>
        <p:spPr/>
        <p:txBody>
          <a:bodyPr/>
          <a:lstStyle/>
          <a:p>
            <a:r>
              <a:rPr lang="en-US" dirty="0" smtClean="0">
                <a:solidFill>
                  <a:schemeClr val="tx1"/>
                </a:solidFill>
              </a:rPr>
              <a:t>Perceptions</a:t>
            </a:r>
          </a:p>
          <a:p>
            <a:r>
              <a:rPr lang="en-US" dirty="0" smtClean="0">
                <a:solidFill>
                  <a:schemeClr val="tx1"/>
                </a:solidFill>
              </a:rPr>
              <a:t>Classroom Environment/Culture</a:t>
            </a:r>
          </a:p>
          <a:p>
            <a:r>
              <a:rPr lang="en-US" dirty="0" smtClean="0">
                <a:solidFill>
                  <a:schemeClr val="tx1"/>
                </a:solidFill>
              </a:rPr>
              <a:t>Academics</a:t>
            </a:r>
          </a:p>
          <a:p>
            <a:r>
              <a:rPr lang="en-US" dirty="0" smtClean="0">
                <a:solidFill>
                  <a:schemeClr val="tx1"/>
                </a:solidFill>
              </a:rPr>
              <a:t>Curriculum</a:t>
            </a:r>
          </a:p>
          <a:p>
            <a:r>
              <a:rPr lang="en-US" dirty="0" smtClean="0">
                <a:solidFill>
                  <a:schemeClr val="tx1"/>
                </a:solidFill>
              </a:rPr>
              <a:t>Social</a:t>
            </a:r>
          </a:p>
          <a:p>
            <a:endParaRPr lang="en-US" dirty="0">
              <a:solidFill>
                <a:schemeClr val="tx1"/>
              </a:solidFill>
            </a:endParaRPr>
          </a:p>
          <a:p>
            <a:endParaRPr lang="en-US" dirty="0" smtClean="0">
              <a:solidFill>
                <a:schemeClr val="tx1"/>
              </a:solidFill>
            </a:endParaRPr>
          </a:p>
          <a:p>
            <a:pPr marL="184150" indent="0">
              <a:buNone/>
            </a:pPr>
            <a:r>
              <a:rPr lang="en-US" sz="1200" dirty="0" smtClean="0">
                <a:solidFill>
                  <a:schemeClr val="tx1"/>
                </a:solidFill>
              </a:rPr>
              <a:t>Resource: Research Summary: Teaching and Classroom Strategies for Homeless and Highly Mobile Students, NCHE 2013</a:t>
            </a:r>
            <a:endParaRPr lang="en-US" sz="1200" dirty="0">
              <a:solidFill>
                <a:schemeClr val="tx1"/>
              </a:solidFill>
            </a:endParaRPr>
          </a:p>
        </p:txBody>
      </p:sp>
      <p:sp>
        <p:nvSpPr>
          <p:cNvPr id="2" name="Slide Number Placeholder 1"/>
          <p:cNvSpPr>
            <a:spLocks noGrp="1"/>
          </p:cNvSpPr>
          <p:nvPr>
            <p:ph type="sldNum" sz="quarter" idx="12"/>
          </p:nvPr>
        </p:nvSpPr>
        <p:spPr/>
        <p:txBody>
          <a:bodyPr/>
          <a:lstStyle/>
          <a:p>
            <a:fld id="{61E6F0DA-2366-8343-9925-774DC95B6067}" type="slidenum">
              <a:rPr lang="en-US" smtClean="0"/>
              <a:pPr/>
              <a:t>25</a:t>
            </a:fld>
            <a:endParaRPr lang="en-US"/>
          </a:p>
        </p:txBody>
      </p:sp>
    </p:spTree>
    <p:extLst>
      <p:ext uri="{BB962C8B-B14F-4D97-AF65-F5344CB8AC3E}">
        <p14:creationId xmlns:p14="http://schemas.microsoft.com/office/powerpoint/2010/main" val="1696718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a:t>
            </a:r>
            <a:r>
              <a:rPr lang="en-US" dirty="0" smtClean="0"/>
              <a:t>ealign your own perceptions</a:t>
            </a:r>
            <a:endParaRPr lang="en-US" dirty="0"/>
          </a:p>
        </p:txBody>
      </p:sp>
      <p:sp>
        <p:nvSpPr>
          <p:cNvPr id="6" name="Content Placeholder 5"/>
          <p:cNvSpPr>
            <a:spLocks noGrp="1"/>
          </p:cNvSpPr>
          <p:nvPr>
            <p:ph idx="1"/>
          </p:nvPr>
        </p:nvSpPr>
        <p:spPr>
          <a:xfrm>
            <a:off x="425824" y="1295400"/>
            <a:ext cx="8229600" cy="4525963"/>
          </a:xfrm>
        </p:spPr>
        <p:txBody>
          <a:bodyPr>
            <a:normAutofit fontScale="85000" lnSpcReduction="10000"/>
          </a:bodyPr>
          <a:lstStyle/>
          <a:p>
            <a:endParaRPr lang="en-US" sz="2000" dirty="0" smtClean="0">
              <a:solidFill>
                <a:schemeClr val="tx1"/>
              </a:solidFill>
            </a:endParaRPr>
          </a:p>
          <a:p>
            <a:r>
              <a:rPr lang="en-US" sz="2000" dirty="0" smtClean="0">
                <a:solidFill>
                  <a:schemeClr val="tx1"/>
                </a:solidFill>
              </a:rPr>
              <a:t>Examine </a:t>
            </a:r>
            <a:r>
              <a:rPr lang="en-US" sz="2000" dirty="0">
                <a:solidFill>
                  <a:schemeClr val="tx1"/>
                </a:solidFill>
              </a:rPr>
              <a:t>personal beliefs about </a:t>
            </a:r>
            <a:r>
              <a:rPr lang="en-US" sz="2000" dirty="0" smtClean="0">
                <a:solidFill>
                  <a:schemeClr val="tx1"/>
                </a:solidFill>
              </a:rPr>
              <a:t>highly-mobile students </a:t>
            </a:r>
            <a:r>
              <a:rPr lang="en-US" sz="2000" dirty="0">
                <a:solidFill>
                  <a:schemeClr val="tx1"/>
                </a:solidFill>
              </a:rPr>
              <a:t>to become aware of biases and perceptions. To enhance understanding, take a course, volunteer at a homeless shelter or soup kitchen, </a:t>
            </a:r>
            <a:r>
              <a:rPr lang="en-US" sz="2000" dirty="0" smtClean="0">
                <a:solidFill>
                  <a:schemeClr val="tx1"/>
                </a:solidFill>
              </a:rPr>
              <a:t>or </a:t>
            </a:r>
            <a:r>
              <a:rPr lang="en-US" sz="2000" dirty="0">
                <a:solidFill>
                  <a:schemeClr val="tx1"/>
                </a:solidFill>
              </a:rPr>
              <a:t>form a discussion group. </a:t>
            </a:r>
          </a:p>
          <a:p>
            <a:r>
              <a:rPr lang="en-US" sz="2000" dirty="0" smtClean="0">
                <a:solidFill>
                  <a:schemeClr val="tx1"/>
                </a:solidFill>
              </a:rPr>
              <a:t>Learn </a:t>
            </a:r>
            <a:r>
              <a:rPr lang="en-US" sz="2000" dirty="0">
                <a:solidFill>
                  <a:schemeClr val="tx1"/>
                </a:solidFill>
              </a:rPr>
              <a:t>about the McKinney-Vento Act and its legal protections for homeless children and unaccompanied youth. </a:t>
            </a:r>
            <a:endParaRPr lang="en-US" sz="2000" dirty="0" smtClean="0">
              <a:solidFill>
                <a:schemeClr val="tx1"/>
              </a:solidFill>
            </a:endParaRPr>
          </a:p>
          <a:p>
            <a:r>
              <a:rPr lang="en-US" sz="2000" dirty="0" smtClean="0">
                <a:solidFill>
                  <a:schemeClr val="tx1"/>
                </a:solidFill>
              </a:rPr>
              <a:t>Learn more about Foster Care and Colorado HB 18-1306</a:t>
            </a:r>
            <a:endParaRPr lang="en-US" sz="2000" dirty="0">
              <a:solidFill>
                <a:schemeClr val="tx1"/>
              </a:solidFill>
            </a:endParaRPr>
          </a:p>
          <a:p>
            <a:r>
              <a:rPr lang="en-US" sz="2000" dirty="0" smtClean="0">
                <a:solidFill>
                  <a:schemeClr val="tx1"/>
                </a:solidFill>
              </a:rPr>
              <a:t>Become </a:t>
            </a:r>
            <a:r>
              <a:rPr lang="en-US" sz="2000" dirty="0">
                <a:solidFill>
                  <a:schemeClr val="tx1"/>
                </a:solidFill>
              </a:rPr>
              <a:t>familiar with available community resources specifically for children and families in order to advocate and network to help meet students’ needs. </a:t>
            </a:r>
          </a:p>
          <a:p>
            <a:r>
              <a:rPr lang="en-US" sz="2000" dirty="0" smtClean="0">
                <a:solidFill>
                  <a:schemeClr val="tx1"/>
                </a:solidFill>
              </a:rPr>
              <a:t>Homelessness </a:t>
            </a:r>
            <a:r>
              <a:rPr lang="en-US" sz="2000" dirty="0">
                <a:solidFill>
                  <a:schemeClr val="tx1"/>
                </a:solidFill>
              </a:rPr>
              <a:t>and high mobility can include peer problems, poor hygiene, frequent absences, inappropriate clothing, and incomplete homework. Learn to </a:t>
            </a:r>
          </a:p>
          <a:p>
            <a:r>
              <a:rPr lang="en-US" sz="2000" dirty="0" smtClean="0">
                <a:solidFill>
                  <a:schemeClr val="tx1"/>
                </a:solidFill>
              </a:rPr>
              <a:t>Avoid </a:t>
            </a:r>
            <a:r>
              <a:rPr lang="en-US" sz="2000" dirty="0">
                <a:solidFill>
                  <a:schemeClr val="tx1"/>
                </a:solidFill>
              </a:rPr>
              <a:t>assuming that HHM children all share common behaviors and attitudes. </a:t>
            </a:r>
          </a:p>
          <a:p>
            <a:r>
              <a:rPr lang="en-US" sz="2000" dirty="0" smtClean="0">
                <a:solidFill>
                  <a:schemeClr val="tx1"/>
                </a:solidFill>
              </a:rPr>
              <a:t>Use </a:t>
            </a:r>
            <a:r>
              <a:rPr lang="en-US" sz="2000" dirty="0">
                <a:solidFill>
                  <a:schemeClr val="tx1"/>
                </a:solidFill>
              </a:rPr>
              <a:t>staff work days to go into neighborhoods and homeless shelters to meet with parents. </a:t>
            </a:r>
          </a:p>
          <a:p>
            <a:pPr marL="184150" indent="0">
              <a:buNone/>
            </a:pPr>
            <a:endParaRPr lang="en-US" dirty="0"/>
          </a:p>
        </p:txBody>
      </p:sp>
      <p:sp>
        <p:nvSpPr>
          <p:cNvPr id="4" name="Slide Number Placeholder 3"/>
          <p:cNvSpPr>
            <a:spLocks noGrp="1"/>
          </p:cNvSpPr>
          <p:nvPr>
            <p:ph type="sldNum" sz="quarter" idx="12"/>
          </p:nvPr>
        </p:nvSpPr>
        <p:spPr/>
        <p:txBody>
          <a:bodyPr/>
          <a:lstStyle/>
          <a:p>
            <a:fld id="{EFA56E88-CD82-EC4B-9796-F16552A578FA}" type="slidenum">
              <a:rPr lang="en-US" smtClean="0"/>
              <a:pPr/>
              <a:t>26</a:t>
            </a:fld>
            <a:endParaRPr lang="en-US" dirty="0"/>
          </a:p>
        </p:txBody>
      </p:sp>
    </p:spTree>
    <p:extLst>
      <p:ext uri="{BB962C8B-B14F-4D97-AF65-F5344CB8AC3E}">
        <p14:creationId xmlns:p14="http://schemas.microsoft.com/office/powerpoint/2010/main" val="2219572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Improve Classroom Environment/Culture</a:t>
            </a:r>
            <a:endParaRPr lang="en-US" dirty="0"/>
          </a:p>
        </p:txBody>
      </p:sp>
      <p:sp>
        <p:nvSpPr>
          <p:cNvPr id="6" name="Content Placeholder 5"/>
          <p:cNvSpPr>
            <a:spLocks noGrp="1"/>
          </p:cNvSpPr>
          <p:nvPr>
            <p:ph idx="1"/>
          </p:nvPr>
        </p:nvSpPr>
        <p:spPr>
          <a:xfrm>
            <a:off x="457200" y="1143000"/>
            <a:ext cx="8229600" cy="4983163"/>
          </a:xfrm>
        </p:spPr>
        <p:txBody>
          <a:bodyPr>
            <a:normAutofit lnSpcReduction="10000"/>
          </a:bodyPr>
          <a:lstStyle/>
          <a:p>
            <a:endParaRPr lang="en-US" sz="2400" dirty="0" smtClean="0">
              <a:solidFill>
                <a:schemeClr val="tx1"/>
              </a:solidFill>
            </a:endParaRPr>
          </a:p>
          <a:p>
            <a:r>
              <a:rPr lang="en-US" sz="2400" dirty="0" smtClean="0">
                <a:solidFill>
                  <a:schemeClr val="tx1"/>
                </a:solidFill>
              </a:rPr>
              <a:t>Examine </a:t>
            </a:r>
            <a:r>
              <a:rPr lang="en-US" sz="2400" dirty="0">
                <a:solidFill>
                  <a:schemeClr val="tx1"/>
                </a:solidFill>
              </a:rPr>
              <a:t>the student’s record for grades, attendance, and background information. </a:t>
            </a:r>
          </a:p>
          <a:p>
            <a:r>
              <a:rPr lang="en-US" sz="2400" dirty="0" smtClean="0">
                <a:solidFill>
                  <a:schemeClr val="tx1"/>
                </a:solidFill>
              </a:rPr>
              <a:t>Spend </a:t>
            </a:r>
            <a:r>
              <a:rPr lang="en-US" sz="2400" dirty="0">
                <a:solidFill>
                  <a:schemeClr val="tx1"/>
                </a:solidFill>
              </a:rPr>
              <a:t>some individual time in the first couple of days to encourage students, ensure they are adjusting well, and that they understand your willingness to help. </a:t>
            </a:r>
          </a:p>
          <a:p>
            <a:r>
              <a:rPr lang="en-US" sz="2400" dirty="0" smtClean="0">
                <a:solidFill>
                  <a:schemeClr val="tx1"/>
                </a:solidFill>
              </a:rPr>
              <a:t>Offer </a:t>
            </a:r>
            <a:r>
              <a:rPr lang="en-US" sz="2400" dirty="0">
                <a:solidFill>
                  <a:schemeClr val="tx1"/>
                </a:solidFill>
              </a:rPr>
              <a:t>tutoring or review time before or after school or at lunch. </a:t>
            </a:r>
          </a:p>
          <a:p>
            <a:r>
              <a:rPr lang="en-US" sz="2400" dirty="0" smtClean="0">
                <a:solidFill>
                  <a:schemeClr val="tx1"/>
                </a:solidFill>
              </a:rPr>
              <a:t>Watch </a:t>
            </a:r>
            <a:r>
              <a:rPr lang="en-US" sz="2400" dirty="0">
                <a:solidFill>
                  <a:schemeClr val="tx1"/>
                </a:solidFill>
              </a:rPr>
              <a:t>for indications that the student is struggling to adjust academically, socially, or psychologically. </a:t>
            </a:r>
          </a:p>
          <a:p>
            <a:r>
              <a:rPr lang="en-US" sz="2400" dirty="0" smtClean="0">
                <a:solidFill>
                  <a:schemeClr val="tx1"/>
                </a:solidFill>
              </a:rPr>
              <a:t>Create </a:t>
            </a:r>
            <a:r>
              <a:rPr lang="en-US" sz="2400" dirty="0">
                <a:solidFill>
                  <a:schemeClr val="tx1"/>
                </a:solidFill>
              </a:rPr>
              <a:t>referral procedures for new students who have difficulty adjusting. </a:t>
            </a:r>
          </a:p>
          <a:p>
            <a:endParaRPr lang="en-US" dirty="0"/>
          </a:p>
        </p:txBody>
      </p:sp>
      <p:sp>
        <p:nvSpPr>
          <p:cNvPr id="4" name="Slide Number Placeholder 3"/>
          <p:cNvSpPr>
            <a:spLocks noGrp="1"/>
          </p:cNvSpPr>
          <p:nvPr>
            <p:ph type="sldNum" sz="quarter" idx="12"/>
          </p:nvPr>
        </p:nvSpPr>
        <p:spPr/>
        <p:txBody>
          <a:bodyPr/>
          <a:lstStyle/>
          <a:p>
            <a:fld id="{EFA56E88-CD82-EC4B-9796-F16552A578FA}" type="slidenum">
              <a:rPr lang="en-US" smtClean="0"/>
              <a:pPr/>
              <a:t>27</a:t>
            </a:fld>
            <a:endParaRPr lang="en-US" dirty="0"/>
          </a:p>
        </p:txBody>
      </p:sp>
    </p:spTree>
    <p:extLst>
      <p:ext uri="{BB962C8B-B14F-4D97-AF65-F5344CB8AC3E}">
        <p14:creationId xmlns:p14="http://schemas.microsoft.com/office/powerpoint/2010/main" val="1207786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Improve Classroom Environment/Culture</a:t>
            </a:r>
            <a:endParaRPr lang="en-US" dirty="0"/>
          </a:p>
        </p:txBody>
      </p:sp>
      <p:sp>
        <p:nvSpPr>
          <p:cNvPr id="6" name="Content Placeholder 5"/>
          <p:cNvSpPr>
            <a:spLocks noGrp="1"/>
          </p:cNvSpPr>
          <p:nvPr>
            <p:ph idx="1"/>
          </p:nvPr>
        </p:nvSpPr>
        <p:spPr/>
        <p:txBody>
          <a:bodyPr/>
          <a:lstStyle/>
          <a:p>
            <a:r>
              <a:rPr lang="en-US" sz="2400" dirty="0">
                <a:solidFill>
                  <a:schemeClr val="tx1"/>
                </a:solidFill>
              </a:rPr>
              <a:t>Form a “new student” group. </a:t>
            </a:r>
          </a:p>
          <a:p>
            <a:r>
              <a:rPr lang="en-US" sz="2400" dirty="0">
                <a:solidFill>
                  <a:schemeClr val="tx1"/>
                </a:solidFill>
              </a:rPr>
              <a:t>Set up a mentoring or peer buddy program. </a:t>
            </a:r>
          </a:p>
          <a:p>
            <a:r>
              <a:rPr lang="en-US" sz="2400" dirty="0">
                <a:solidFill>
                  <a:schemeClr val="tx1"/>
                </a:solidFill>
              </a:rPr>
              <a:t>Offer a welcome bag or backpack with school supplies and snacks. </a:t>
            </a:r>
          </a:p>
          <a:p>
            <a:r>
              <a:rPr lang="en-US" sz="2400" dirty="0">
                <a:solidFill>
                  <a:schemeClr val="tx1"/>
                </a:solidFill>
              </a:rPr>
              <a:t>Keep snacks in the classroom for students who are so hungry they fall asleep. </a:t>
            </a:r>
          </a:p>
          <a:p>
            <a:r>
              <a:rPr lang="en-US" sz="2400" dirty="0">
                <a:solidFill>
                  <a:schemeClr val="tx1"/>
                </a:solidFill>
              </a:rPr>
              <a:t>Respect students’ right to privacy. Everyone does not need to know about their living arrangements. </a:t>
            </a:r>
          </a:p>
          <a:p>
            <a:r>
              <a:rPr lang="en-US" sz="2400" dirty="0">
                <a:solidFill>
                  <a:schemeClr val="tx1"/>
                </a:solidFill>
              </a:rPr>
              <a:t>Ensure that students do not feel singled out because of their living circumstances. </a:t>
            </a:r>
          </a:p>
          <a:p>
            <a:endParaRPr lang="en-US" dirty="0"/>
          </a:p>
        </p:txBody>
      </p:sp>
      <p:sp>
        <p:nvSpPr>
          <p:cNvPr id="4" name="Slide Number Placeholder 3"/>
          <p:cNvSpPr>
            <a:spLocks noGrp="1"/>
          </p:cNvSpPr>
          <p:nvPr>
            <p:ph type="sldNum" sz="quarter" idx="12"/>
          </p:nvPr>
        </p:nvSpPr>
        <p:spPr/>
        <p:txBody>
          <a:bodyPr/>
          <a:lstStyle/>
          <a:p>
            <a:fld id="{EFA56E88-CD82-EC4B-9796-F16552A578FA}" type="slidenum">
              <a:rPr lang="en-US" smtClean="0"/>
              <a:pPr/>
              <a:t>28</a:t>
            </a:fld>
            <a:endParaRPr lang="en-US" dirty="0"/>
          </a:p>
        </p:txBody>
      </p:sp>
    </p:spTree>
    <p:extLst>
      <p:ext uri="{BB962C8B-B14F-4D97-AF65-F5344CB8AC3E}">
        <p14:creationId xmlns:p14="http://schemas.microsoft.com/office/powerpoint/2010/main" val="639212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Improve Academic Performance</a:t>
            </a:r>
            <a:endParaRPr lang="en-US" dirty="0"/>
          </a:p>
        </p:txBody>
      </p:sp>
      <p:sp>
        <p:nvSpPr>
          <p:cNvPr id="6" name="Content Placeholder 5"/>
          <p:cNvSpPr>
            <a:spLocks noGrp="1"/>
          </p:cNvSpPr>
          <p:nvPr>
            <p:ph idx="1"/>
          </p:nvPr>
        </p:nvSpPr>
        <p:spPr>
          <a:xfrm>
            <a:off x="457200" y="1219200"/>
            <a:ext cx="8229600" cy="4906963"/>
          </a:xfrm>
        </p:spPr>
        <p:txBody>
          <a:bodyPr>
            <a:normAutofit lnSpcReduction="10000"/>
          </a:bodyPr>
          <a:lstStyle/>
          <a:p>
            <a:endParaRPr lang="en-US" sz="1800" dirty="0" smtClean="0">
              <a:solidFill>
                <a:schemeClr val="tx1"/>
              </a:solidFill>
            </a:endParaRPr>
          </a:p>
          <a:p>
            <a:r>
              <a:rPr lang="en-US" sz="1800" dirty="0" smtClean="0">
                <a:solidFill>
                  <a:schemeClr val="tx1"/>
                </a:solidFill>
              </a:rPr>
              <a:t>Provide </a:t>
            </a:r>
            <a:r>
              <a:rPr lang="en-US" sz="1800" dirty="0">
                <a:solidFill>
                  <a:schemeClr val="tx1"/>
                </a:solidFill>
              </a:rPr>
              <a:t>clear, achievable expectations. While it is important to consider their challenges and show compassion to HHM students, do not lower academic requirements for them. </a:t>
            </a:r>
          </a:p>
          <a:p>
            <a:r>
              <a:rPr lang="en-US" sz="1800" dirty="0" smtClean="0">
                <a:solidFill>
                  <a:schemeClr val="tx1"/>
                </a:solidFill>
              </a:rPr>
              <a:t>Offer </a:t>
            </a:r>
            <a:r>
              <a:rPr lang="en-US" sz="1800" dirty="0">
                <a:solidFill>
                  <a:schemeClr val="tx1"/>
                </a:solidFill>
              </a:rPr>
              <a:t>tutoring. Thirty or forty minutes a few times a week can dramatically increase a homeless child’s achievement </a:t>
            </a:r>
            <a:r>
              <a:rPr lang="en-US" sz="1800" dirty="0" smtClean="0">
                <a:solidFill>
                  <a:schemeClr val="tx1"/>
                </a:solidFill>
              </a:rPr>
              <a:t>level.</a:t>
            </a:r>
            <a:endParaRPr lang="en-US" sz="1800" dirty="0">
              <a:solidFill>
                <a:schemeClr val="tx1"/>
              </a:solidFill>
            </a:endParaRPr>
          </a:p>
          <a:p>
            <a:r>
              <a:rPr lang="en-US" sz="1800" dirty="0" smtClean="0">
                <a:solidFill>
                  <a:schemeClr val="tx1"/>
                </a:solidFill>
              </a:rPr>
              <a:t>Assemble </a:t>
            </a:r>
            <a:r>
              <a:rPr lang="en-US" sz="1800" dirty="0">
                <a:solidFill>
                  <a:schemeClr val="tx1"/>
                </a:solidFill>
              </a:rPr>
              <a:t>a packet with information and expectations for each class. </a:t>
            </a:r>
          </a:p>
          <a:p>
            <a:r>
              <a:rPr lang="en-US" sz="1800" dirty="0" smtClean="0">
                <a:solidFill>
                  <a:schemeClr val="tx1"/>
                </a:solidFill>
              </a:rPr>
              <a:t>Be </a:t>
            </a:r>
            <a:r>
              <a:rPr lang="en-US" sz="1800" dirty="0">
                <a:solidFill>
                  <a:schemeClr val="tx1"/>
                </a:solidFill>
              </a:rPr>
              <a:t>aware that each school move can delay academic progress and that many HHM students find it more difficult to engage and learn because of their prior negative school experiences, such as attending schools where transient students were not well supported. </a:t>
            </a:r>
          </a:p>
          <a:p>
            <a:r>
              <a:rPr lang="en-US" sz="1800" dirty="0" smtClean="0">
                <a:solidFill>
                  <a:schemeClr val="tx1"/>
                </a:solidFill>
              </a:rPr>
              <a:t>Be </a:t>
            </a:r>
            <a:r>
              <a:rPr lang="en-US" sz="1800" dirty="0">
                <a:solidFill>
                  <a:schemeClr val="tx1"/>
                </a:solidFill>
              </a:rPr>
              <a:t>flexible with assignments. Some tasks, such as projects requiring materials that students cannot afford, might be difficult or impossible for mobile students to complete. Assignments to write about a summer vacation, conduct a backyard science project, construct a family tree, or bring in a baby picture can be impossible for a child who has moved frequently or suddenly. Instead, offer several alternatives from which all students can choose. </a:t>
            </a:r>
          </a:p>
          <a:p>
            <a:endParaRPr lang="en-US" dirty="0"/>
          </a:p>
        </p:txBody>
      </p:sp>
      <p:sp>
        <p:nvSpPr>
          <p:cNvPr id="4" name="Slide Number Placeholder 3"/>
          <p:cNvSpPr>
            <a:spLocks noGrp="1"/>
          </p:cNvSpPr>
          <p:nvPr>
            <p:ph type="sldNum" sz="quarter" idx="12"/>
          </p:nvPr>
        </p:nvSpPr>
        <p:spPr/>
        <p:txBody>
          <a:bodyPr/>
          <a:lstStyle/>
          <a:p>
            <a:fld id="{EFA56E88-CD82-EC4B-9796-F16552A578FA}" type="slidenum">
              <a:rPr lang="en-US" smtClean="0"/>
              <a:pPr/>
              <a:t>29</a:t>
            </a:fld>
            <a:endParaRPr lang="en-US" dirty="0"/>
          </a:p>
        </p:txBody>
      </p:sp>
    </p:spTree>
    <p:extLst>
      <p:ext uri="{BB962C8B-B14F-4D97-AF65-F5344CB8AC3E}">
        <p14:creationId xmlns:p14="http://schemas.microsoft.com/office/powerpoint/2010/main" val="670176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Mobile Student Populations</a:t>
            </a:r>
            <a:endParaRPr lang="en-US" dirty="0"/>
          </a:p>
        </p:txBody>
      </p:sp>
      <p:sp>
        <p:nvSpPr>
          <p:cNvPr id="3" name="Content Placeholder 2"/>
          <p:cNvSpPr>
            <a:spLocks noGrp="1"/>
          </p:cNvSpPr>
          <p:nvPr>
            <p:ph idx="1"/>
          </p:nvPr>
        </p:nvSpPr>
        <p:spPr/>
        <p:txBody>
          <a:bodyPr>
            <a:normAutofit fontScale="92500" lnSpcReduction="20000"/>
          </a:bodyPr>
          <a:lstStyle/>
          <a:p>
            <a:pPr marL="571500" indent="-571500">
              <a:buFont typeface="Arial" panose="020B0604020202020204" pitchFamily="34" charset="0"/>
              <a:buChar char="•"/>
            </a:pPr>
            <a:r>
              <a:rPr lang="en-US" sz="2800" dirty="0" smtClean="0">
                <a:solidFill>
                  <a:schemeClr val="tx1"/>
                </a:solidFill>
              </a:rPr>
              <a:t>Highly mobile student </a:t>
            </a:r>
            <a:r>
              <a:rPr lang="en-US" sz="2800" dirty="0">
                <a:solidFill>
                  <a:schemeClr val="tx1"/>
                </a:solidFill>
              </a:rPr>
              <a:t>populations </a:t>
            </a:r>
            <a:r>
              <a:rPr lang="en-US" sz="2800" dirty="0" smtClean="0">
                <a:solidFill>
                  <a:schemeClr val="tx1"/>
                </a:solidFill>
              </a:rPr>
              <a:t>include:</a:t>
            </a:r>
          </a:p>
          <a:p>
            <a:pPr marL="1257300" lvl="1" indent="-571500"/>
            <a:r>
              <a:rPr lang="en-US" dirty="0" smtClean="0"/>
              <a:t>Children </a:t>
            </a:r>
            <a:r>
              <a:rPr lang="en-US" dirty="0"/>
              <a:t>and  youth in foster </a:t>
            </a:r>
            <a:r>
              <a:rPr lang="en-US" dirty="0" smtClean="0"/>
              <a:t>care</a:t>
            </a:r>
          </a:p>
          <a:p>
            <a:pPr marL="1257300" lvl="1" indent="-571500"/>
            <a:r>
              <a:rPr lang="en-US" dirty="0"/>
              <a:t>M</a:t>
            </a:r>
            <a:r>
              <a:rPr lang="en-US" dirty="0" smtClean="0"/>
              <a:t>igrant students</a:t>
            </a:r>
          </a:p>
          <a:p>
            <a:pPr marL="1257300" lvl="1" indent="-571500"/>
            <a:r>
              <a:rPr lang="en-US" dirty="0" smtClean="0"/>
              <a:t>Students </a:t>
            </a:r>
            <a:r>
              <a:rPr lang="en-US" dirty="0"/>
              <a:t>experiencing homelessness</a:t>
            </a:r>
          </a:p>
          <a:p>
            <a:pPr marL="1257300" lvl="1" indent="-571500"/>
            <a:endParaRPr lang="en-US" dirty="0"/>
          </a:p>
          <a:p>
            <a:pPr marL="571500" indent="-571500">
              <a:buFont typeface="Arial" panose="020B0604020202020204" pitchFamily="34" charset="0"/>
              <a:buChar char="•"/>
            </a:pPr>
            <a:r>
              <a:rPr lang="en-US" sz="2800" dirty="0" smtClean="0">
                <a:solidFill>
                  <a:schemeClr val="tx1"/>
                </a:solidFill>
              </a:rPr>
              <a:t>Each year there are approx. 30,000 students that are counted within the state’s highly mobile student population</a:t>
            </a:r>
          </a:p>
          <a:p>
            <a:pPr marL="571500" indent="-571500">
              <a:buFont typeface="Arial" panose="020B0604020202020204" pitchFamily="34" charset="0"/>
              <a:buChar char="•"/>
            </a:pPr>
            <a:r>
              <a:rPr lang="en-US" sz="2800" dirty="0">
                <a:solidFill>
                  <a:schemeClr val="tx1"/>
                </a:solidFill>
              </a:rPr>
              <a:t>H</a:t>
            </a:r>
            <a:r>
              <a:rPr lang="en-US" sz="2800" dirty="0" smtClean="0">
                <a:solidFill>
                  <a:schemeClr val="tx1"/>
                </a:solidFill>
              </a:rPr>
              <a:t>ighly </a:t>
            </a:r>
            <a:r>
              <a:rPr lang="en-US" sz="2800" dirty="0">
                <a:solidFill>
                  <a:schemeClr val="tx1"/>
                </a:solidFill>
              </a:rPr>
              <a:t>mobile </a:t>
            </a:r>
            <a:r>
              <a:rPr lang="en-US" sz="2800" dirty="0" smtClean="0">
                <a:solidFill>
                  <a:schemeClr val="tx1"/>
                </a:solidFill>
              </a:rPr>
              <a:t>student populations often experience </a:t>
            </a:r>
            <a:r>
              <a:rPr lang="en-US" sz="2800" dirty="0">
                <a:solidFill>
                  <a:schemeClr val="tx1"/>
                </a:solidFill>
              </a:rPr>
              <a:t>multiple school moves during their K-12 education outside of the regular grade promotion. </a:t>
            </a:r>
            <a:endParaRPr lang="en-US" sz="2800" dirty="0" smtClean="0">
              <a:solidFill>
                <a:schemeClr val="tx1"/>
              </a:solidFill>
            </a:endParaRPr>
          </a:p>
          <a:p>
            <a:endParaRPr lang="en-US" dirty="0"/>
          </a:p>
        </p:txBody>
      </p:sp>
    </p:spTree>
    <p:extLst>
      <p:ext uri="{BB962C8B-B14F-4D97-AF65-F5344CB8AC3E}">
        <p14:creationId xmlns:p14="http://schemas.microsoft.com/office/powerpoint/2010/main" val="3661910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Improve Academic </a:t>
            </a:r>
            <a:r>
              <a:rPr lang="en-US" dirty="0" smtClean="0"/>
              <a:t>Performance</a:t>
            </a:r>
            <a:endParaRPr lang="en-US" dirty="0"/>
          </a:p>
        </p:txBody>
      </p:sp>
      <p:sp>
        <p:nvSpPr>
          <p:cNvPr id="6" name="Content Placeholder 5"/>
          <p:cNvSpPr>
            <a:spLocks noGrp="1"/>
          </p:cNvSpPr>
          <p:nvPr>
            <p:ph idx="1"/>
          </p:nvPr>
        </p:nvSpPr>
        <p:spPr/>
        <p:txBody>
          <a:bodyPr/>
          <a:lstStyle/>
          <a:p>
            <a:r>
              <a:rPr lang="en-US" sz="1800" dirty="0" smtClean="0">
                <a:solidFill>
                  <a:schemeClr val="tx1"/>
                </a:solidFill>
              </a:rPr>
              <a:t>Allow </a:t>
            </a:r>
            <a:r>
              <a:rPr lang="en-US" sz="1800" dirty="0">
                <a:solidFill>
                  <a:schemeClr val="tx1"/>
                </a:solidFill>
              </a:rPr>
              <a:t>students to finish assignments independently, or give them the opportunity to complete tasks at their own pace. </a:t>
            </a:r>
          </a:p>
          <a:p>
            <a:r>
              <a:rPr lang="en-US" sz="1800" dirty="0" smtClean="0">
                <a:solidFill>
                  <a:schemeClr val="tx1"/>
                </a:solidFill>
              </a:rPr>
              <a:t>Create </a:t>
            </a:r>
            <a:r>
              <a:rPr lang="en-US" sz="1800" dirty="0">
                <a:solidFill>
                  <a:schemeClr val="tx1"/>
                </a:solidFill>
              </a:rPr>
              <a:t>a portfolio to document the student’s work, personal characteristics, and preferred learning style. If the student must transfer, the portfolio offers the next teacher a quick, easy way to pick up where the former teacher left </a:t>
            </a:r>
            <a:r>
              <a:rPr lang="en-US" sz="1800" dirty="0" smtClean="0">
                <a:solidFill>
                  <a:schemeClr val="tx1"/>
                </a:solidFill>
              </a:rPr>
              <a:t>off. </a:t>
            </a:r>
            <a:endParaRPr lang="en-US" sz="1800" dirty="0">
              <a:solidFill>
                <a:schemeClr val="tx1"/>
              </a:solidFill>
            </a:endParaRPr>
          </a:p>
          <a:p>
            <a:r>
              <a:rPr lang="en-US" sz="1800" dirty="0" smtClean="0">
                <a:solidFill>
                  <a:schemeClr val="tx1"/>
                </a:solidFill>
              </a:rPr>
              <a:t>Rather </a:t>
            </a:r>
            <a:r>
              <a:rPr lang="en-US" sz="1800" dirty="0">
                <a:solidFill>
                  <a:schemeClr val="tx1"/>
                </a:solidFill>
              </a:rPr>
              <a:t>than interpreting parental absences as a lack of commitment to their children’s education, ask families what you can do to support an ongoing partnership. Phone conferences might be a good alternative. Initiating an interactive journal with the parent about what’s happening at school and at home could help with teacher–parent dialogue. </a:t>
            </a:r>
          </a:p>
          <a:p>
            <a:r>
              <a:rPr lang="en-US" sz="1800" dirty="0" smtClean="0">
                <a:solidFill>
                  <a:schemeClr val="tx1"/>
                </a:solidFill>
              </a:rPr>
              <a:t>Offer </a:t>
            </a:r>
            <a:r>
              <a:rPr lang="en-US" sz="1800" dirty="0">
                <a:solidFill>
                  <a:schemeClr val="tx1"/>
                </a:solidFill>
              </a:rPr>
              <a:t>after-hours (evening or Saturday) and off-site parent meetings. </a:t>
            </a:r>
          </a:p>
          <a:p>
            <a:r>
              <a:rPr lang="en-US" sz="1800" dirty="0" smtClean="0">
                <a:solidFill>
                  <a:schemeClr val="tx1"/>
                </a:solidFill>
              </a:rPr>
              <a:t>Talk </a:t>
            </a:r>
            <a:r>
              <a:rPr lang="en-US" sz="1800" dirty="0">
                <a:solidFill>
                  <a:schemeClr val="tx1"/>
                </a:solidFill>
              </a:rPr>
              <a:t>with parents about class expectations and the challenges of changing schools mid-year. </a:t>
            </a:r>
          </a:p>
          <a:p>
            <a:endParaRPr lang="en-US" dirty="0"/>
          </a:p>
        </p:txBody>
      </p:sp>
      <p:sp>
        <p:nvSpPr>
          <p:cNvPr id="4" name="Slide Number Placeholder 3"/>
          <p:cNvSpPr>
            <a:spLocks noGrp="1"/>
          </p:cNvSpPr>
          <p:nvPr>
            <p:ph type="sldNum" sz="quarter" idx="12"/>
          </p:nvPr>
        </p:nvSpPr>
        <p:spPr/>
        <p:txBody>
          <a:bodyPr/>
          <a:lstStyle/>
          <a:p>
            <a:fld id="{EFA56E88-CD82-EC4B-9796-F16552A578FA}" type="slidenum">
              <a:rPr lang="en-US" smtClean="0"/>
              <a:pPr/>
              <a:t>30</a:t>
            </a:fld>
            <a:endParaRPr lang="en-US" dirty="0"/>
          </a:p>
        </p:txBody>
      </p:sp>
    </p:spTree>
    <p:extLst>
      <p:ext uri="{BB962C8B-B14F-4D97-AF65-F5344CB8AC3E}">
        <p14:creationId xmlns:p14="http://schemas.microsoft.com/office/powerpoint/2010/main" val="1123161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the Curriculum</a:t>
            </a:r>
            <a:endParaRPr lang="en-US" dirty="0"/>
          </a:p>
        </p:txBody>
      </p:sp>
      <p:sp>
        <p:nvSpPr>
          <p:cNvPr id="3" name="Content Placeholder 2"/>
          <p:cNvSpPr>
            <a:spLocks noGrp="1"/>
          </p:cNvSpPr>
          <p:nvPr>
            <p:ph idx="1"/>
          </p:nvPr>
        </p:nvSpPr>
        <p:spPr/>
        <p:txBody>
          <a:bodyPr/>
          <a:lstStyle/>
          <a:p>
            <a:endParaRPr lang="en-US" dirty="0"/>
          </a:p>
          <a:p>
            <a:r>
              <a:rPr lang="en-US" sz="1800" dirty="0">
                <a:solidFill>
                  <a:schemeClr val="tx1"/>
                </a:solidFill>
              </a:rPr>
              <a:t>Allow a variety of method and topic options for student assignments. </a:t>
            </a:r>
          </a:p>
          <a:p>
            <a:r>
              <a:rPr lang="en-US" sz="1800" dirty="0">
                <a:solidFill>
                  <a:schemeClr val="tx1"/>
                </a:solidFill>
              </a:rPr>
              <a:t>Broaden the diversity of families depicted in the books and materials in the classroom to include homeless, foster, and other mobile family and youth situations. </a:t>
            </a:r>
          </a:p>
          <a:p>
            <a:r>
              <a:rPr lang="en-US" sz="1800" dirty="0">
                <a:solidFill>
                  <a:schemeClr val="tx1"/>
                </a:solidFill>
              </a:rPr>
              <a:t>Consider doing a unit on foster care during May (National Foster Care </a:t>
            </a:r>
            <a:r>
              <a:rPr lang="en-US" sz="1800" dirty="0" smtClean="0">
                <a:solidFill>
                  <a:schemeClr val="tx1"/>
                </a:solidFill>
              </a:rPr>
              <a:t>Month) </a:t>
            </a:r>
            <a:r>
              <a:rPr lang="en-US" sz="1800" dirty="0">
                <a:solidFill>
                  <a:schemeClr val="tx1"/>
                </a:solidFill>
              </a:rPr>
              <a:t>or on hunger and homelessness in November (National Homeless Youth Awareness month and National Hunger and Homeless Awareness Week</a:t>
            </a:r>
            <a:r>
              <a:rPr lang="en-US" sz="1800" dirty="0" smtClean="0">
                <a:solidFill>
                  <a:schemeClr val="tx1"/>
                </a:solidFill>
              </a:rPr>
              <a:t>). </a:t>
            </a:r>
            <a:endParaRPr lang="en-US" sz="18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EFA56E88-CD82-EC4B-9796-F16552A578FA}" type="slidenum">
              <a:rPr lang="en-US" smtClean="0"/>
              <a:pPr/>
              <a:t>31</a:t>
            </a:fld>
            <a:endParaRPr lang="en-US" dirty="0"/>
          </a:p>
        </p:txBody>
      </p:sp>
    </p:spTree>
    <p:extLst>
      <p:ext uri="{BB962C8B-B14F-4D97-AF65-F5344CB8AC3E}">
        <p14:creationId xmlns:p14="http://schemas.microsoft.com/office/powerpoint/2010/main" val="1403537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Social Engagement</a:t>
            </a:r>
            <a:endParaRPr lang="en-US" dirty="0"/>
          </a:p>
        </p:txBody>
      </p:sp>
      <p:sp>
        <p:nvSpPr>
          <p:cNvPr id="3" name="Content Placeholder 2"/>
          <p:cNvSpPr>
            <a:spLocks noGrp="1"/>
          </p:cNvSpPr>
          <p:nvPr>
            <p:ph idx="1"/>
          </p:nvPr>
        </p:nvSpPr>
        <p:spPr/>
        <p:txBody>
          <a:bodyPr/>
          <a:lstStyle/>
          <a:p>
            <a:endParaRPr lang="en-US" dirty="0">
              <a:solidFill>
                <a:schemeClr val="tx1"/>
              </a:solidFill>
            </a:endParaRPr>
          </a:p>
          <a:p>
            <a:r>
              <a:rPr lang="en-US" sz="2400" dirty="0">
                <a:solidFill>
                  <a:schemeClr val="tx1"/>
                </a:solidFill>
              </a:rPr>
              <a:t>Assign a peer mentor or buddy to facilitate an easier adjustment period for new students. </a:t>
            </a:r>
          </a:p>
          <a:p>
            <a:r>
              <a:rPr lang="en-US" sz="2400" dirty="0" smtClean="0">
                <a:solidFill>
                  <a:schemeClr val="tx1"/>
                </a:solidFill>
              </a:rPr>
              <a:t>Connect </a:t>
            </a:r>
            <a:r>
              <a:rPr lang="en-US" sz="2400" dirty="0">
                <a:solidFill>
                  <a:schemeClr val="tx1"/>
                </a:solidFill>
              </a:rPr>
              <a:t>the student with an adult mentor from the school or community. Offer older youth the option of choosing the person. </a:t>
            </a:r>
          </a:p>
          <a:p>
            <a:endParaRPr lang="en-US" dirty="0"/>
          </a:p>
        </p:txBody>
      </p:sp>
      <p:sp>
        <p:nvSpPr>
          <p:cNvPr id="4" name="Slide Number Placeholder 3"/>
          <p:cNvSpPr>
            <a:spLocks noGrp="1"/>
          </p:cNvSpPr>
          <p:nvPr>
            <p:ph type="sldNum" sz="quarter" idx="12"/>
          </p:nvPr>
        </p:nvSpPr>
        <p:spPr/>
        <p:txBody>
          <a:bodyPr/>
          <a:lstStyle/>
          <a:p>
            <a:fld id="{EFA56E88-CD82-EC4B-9796-F16552A578FA}" type="slidenum">
              <a:rPr lang="en-US" smtClean="0"/>
              <a:pPr/>
              <a:t>32</a:t>
            </a:fld>
            <a:endParaRPr lang="en-US" dirty="0"/>
          </a:p>
        </p:txBody>
      </p:sp>
    </p:spTree>
    <p:extLst>
      <p:ext uri="{BB962C8B-B14F-4D97-AF65-F5344CB8AC3E}">
        <p14:creationId xmlns:p14="http://schemas.microsoft.com/office/powerpoint/2010/main" val="4005181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Q &amp; A</a:t>
            </a:r>
            <a:endParaRPr lang="en-US" dirty="0"/>
          </a:p>
        </p:txBody>
      </p:sp>
      <p:pic>
        <p:nvPicPr>
          <p:cNvPr id="1026" name="Picture 2" descr="C:\Users\brooks_c\AppData\Local\Microsoft\Windows\Temporary Internet Files\Content.IE5\AEKSGJZV\imagen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64678"/>
            <a:ext cx="7649788" cy="495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392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Content Placeholder 4"/>
          <p:cNvSpPr>
            <a:spLocks noGrp="1"/>
          </p:cNvSpPr>
          <p:nvPr>
            <p:ph idx="1"/>
          </p:nvPr>
        </p:nvSpPr>
        <p:spPr/>
        <p:txBody>
          <a:bodyPr>
            <a:normAutofit lnSpcReduction="10000"/>
          </a:bodyPr>
          <a:lstStyle/>
          <a:p>
            <a:pPr>
              <a:spcBef>
                <a:spcPts val="0"/>
              </a:spcBef>
            </a:pPr>
            <a:endParaRPr lang="en-US" dirty="0">
              <a:solidFill>
                <a:schemeClr val="tx1"/>
              </a:solidFill>
            </a:endParaRPr>
          </a:p>
          <a:p>
            <a:pPr>
              <a:spcBef>
                <a:spcPts val="0"/>
              </a:spcBef>
            </a:pPr>
            <a:r>
              <a:rPr lang="en-US" dirty="0" smtClean="0">
                <a:solidFill>
                  <a:schemeClr val="tx1"/>
                </a:solidFill>
              </a:rPr>
              <a:t>Kerry Wrenick, LMSW</a:t>
            </a:r>
          </a:p>
          <a:p>
            <a:pPr>
              <a:spcBef>
                <a:spcPts val="0"/>
              </a:spcBef>
            </a:pPr>
            <a:r>
              <a:rPr lang="en-US" dirty="0" smtClean="0">
                <a:solidFill>
                  <a:schemeClr val="tx1"/>
                </a:solidFill>
              </a:rPr>
              <a:t>State Coordinator for Homeless Education</a:t>
            </a:r>
          </a:p>
          <a:p>
            <a:pPr>
              <a:spcBef>
                <a:spcPts val="0"/>
              </a:spcBef>
            </a:pPr>
            <a:r>
              <a:rPr lang="en-US" dirty="0" smtClean="0">
                <a:hlinkClick r:id="rId2"/>
              </a:rPr>
              <a:t>wrenick_k@cde.state.co.us</a:t>
            </a:r>
            <a:endParaRPr lang="en-US" dirty="0" smtClean="0"/>
          </a:p>
          <a:p>
            <a:pPr>
              <a:spcBef>
                <a:spcPts val="0"/>
              </a:spcBef>
            </a:pPr>
            <a:endParaRPr lang="en-US" dirty="0">
              <a:solidFill>
                <a:schemeClr val="tx1"/>
              </a:solidFill>
            </a:endParaRPr>
          </a:p>
          <a:p>
            <a:pPr>
              <a:spcBef>
                <a:spcPts val="0"/>
              </a:spcBef>
            </a:pPr>
            <a:r>
              <a:rPr lang="en-US" dirty="0" smtClean="0">
                <a:solidFill>
                  <a:schemeClr val="tx1"/>
                </a:solidFill>
              </a:rPr>
              <a:t>Kristin Myers, LSC, LPCC</a:t>
            </a:r>
          </a:p>
          <a:p>
            <a:pPr>
              <a:spcBef>
                <a:spcPts val="0"/>
              </a:spcBef>
            </a:pPr>
            <a:r>
              <a:rPr lang="en-US" dirty="0" smtClean="0">
                <a:solidFill>
                  <a:schemeClr val="tx1"/>
                </a:solidFill>
              </a:rPr>
              <a:t>State Coordinator for Foster Care Education </a:t>
            </a:r>
          </a:p>
          <a:p>
            <a:pPr>
              <a:spcBef>
                <a:spcPts val="0"/>
              </a:spcBef>
            </a:pPr>
            <a:r>
              <a:rPr lang="en-US" dirty="0" smtClean="0">
                <a:hlinkClick r:id="rId3"/>
              </a:rPr>
              <a:t>Myers_k@cde.state.co.us</a:t>
            </a:r>
            <a:endParaRPr lang="en-US" dirty="0" smtClean="0"/>
          </a:p>
          <a:p>
            <a:pPr>
              <a:spcBef>
                <a:spcPts val="0"/>
              </a:spcBef>
            </a:pPr>
            <a:endParaRPr lang="en-US" dirty="0"/>
          </a:p>
          <a:p>
            <a:pPr>
              <a:spcBef>
                <a:spcPts val="0"/>
              </a:spcBef>
            </a:pPr>
            <a:r>
              <a:rPr lang="en-US" dirty="0">
                <a:solidFill>
                  <a:schemeClr val="tx1"/>
                </a:solidFill>
              </a:rPr>
              <a:t>Tomas Mejia</a:t>
            </a:r>
          </a:p>
          <a:p>
            <a:pPr>
              <a:spcBef>
                <a:spcPts val="0"/>
              </a:spcBef>
            </a:pPr>
            <a:r>
              <a:rPr lang="en-US" dirty="0">
                <a:solidFill>
                  <a:schemeClr val="tx1"/>
                </a:solidFill>
              </a:rPr>
              <a:t>Migrant Education State Coordinator</a:t>
            </a:r>
          </a:p>
          <a:p>
            <a:pPr>
              <a:spcBef>
                <a:spcPts val="0"/>
              </a:spcBef>
            </a:pPr>
            <a:r>
              <a:rPr lang="en-US" dirty="0">
                <a:hlinkClick r:id="rId4"/>
              </a:rPr>
              <a:t>Mejia_t@cde.state.co.us</a:t>
            </a:r>
            <a:endParaRPr lang="en-US" dirty="0"/>
          </a:p>
          <a:p>
            <a:pPr>
              <a:spcBef>
                <a:spcPts val="0"/>
              </a:spcBef>
            </a:pPr>
            <a:endParaRPr lang="en-US" dirty="0" smtClean="0"/>
          </a:p>
          <a:p>
            <a:pPr>
              <a:spcBef>
                <a:spcPts val="0"/>
              </a:spcBef>
            </a:pPr>
            <a:endParaRPr lang="en-US" dirty="0"/>
          </a:p>
          <a:p>
            <a:pPr>
              <a:spcBef>
                <a:spcPts val="0"/>
              </a:spcBef>
            </a:pPr>
            <a:endParaRPr lang="en-US" dirty="0" smtClean="0"/>
          </a:p>
          <a:p>
            <a:pPr>
              <a:spcBef>
                <a:spcPts val="0"/>
              </a:spcBef>
            </a:pPr>
            <a:endParaRPr lang="en-US" dirty="0" smtClean="0"/>
          </a:p>
        </p:txBody>
      </p:sp>
    </p:spTree>
    <p:extLst>
      <p:ext uri="{BB962C8B-B14F-4D97-AF65-F5344CB8AC3E}">
        <p14:creationId xmlns:p14="http://schemas.microsoft.com/office/powerpoint/2010/main" val="2333482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96" y="1200150"/>
            <a:ext cx="8868299" cy="4220307"/>
          </a:xfrm>
          <a:prstGeom prst="rect">
            <a:avLst/>
          </a:prstGeom>
        </p:spPr>
      </p:pic>
      <p:sp>
        <p:nvSpPr>
          <p:cNvPr id="4" name="Rectangle 3"/>
          <p:cNvSpPr/>
          <p:nvPr/>
        </p:nvSpPr>
        <p:spPr>
          <a:xfrm>
            <a:off x="4453217" y="3244334"/>
            <a:ext cx="237566" cy="369332"/>
          </a:xfrm>
          <a:prstGeom prst="rect">
            <a:avLst/>
          </a:prstGeom>
        </p:spPr>
        <p:txBody>
          <a:bodyPr wrap="none">
            <a:spAutoFit/>
          </a:bodyPr>
          <a:lstStyle/>
          <a:p>
            <a:r>
              <a:rPr lang="en-US" dirty="0"/>
              <a:t> </a:t>
            </a:r>
          </a:p>
        </p:txBody>
      </p:sp>
      <p:sp>
        <p:nvSpPr>
          <p:cNvPr id="5" name="Rectangle 4"/>
          <p:cNvSpPr/>
          <p:nvPr/>
        </p:nvSpPr>
        <p:spPr>
          <a:xfrm>
            <a:off x="4453217" y="3244334"/>
            <a:ext cx="237566" cy="369332"/>
          </a:xfrm>
          <a:prstGeom prst="rect">
            <a:avLst/>
          </a:prstGeom>
        </p:spPr>
        <p:txBody>
          <a:bodyPr wrap="none">
            <a:spAutoFit/>
          </a:bodyPr>
          <a:lstStyle/>
          <a:p>
            <a:r>
              <a:rPr lang="en-US" dirty="0"/>
              <a:t> </a:t>
            </a:r>
          </a:p>
        </p:txBody>
      </p:sp>
      <p:sp>
        <p:nvSpPr>
          <p:cNvPr id="6" name="Rectangle 5"/>
          <p:cNvSpPr/>
          <p:nvPr/>
        </p:nvSpPr>
        <p:spPr>
          <a:xfrm>
            <a:off x="4453217" y="3244334"/>
            <a:ext cx="237566" cy="369332"/>
          </a:xfrm>
          <a:prstGeom prst="rect">
            <a:avLst/>
          </a:prstGeom>
        </p:spPr>
        <p:txBody>
          <a:bodyPr wrap="none">
            <a:spAutoFit/>
          </a:bodyPr>
          <a:lstStyle/>
          <a:p>
            <a:r>
              <a:rPr lang="en-US" dirty="0"/>
              <a:t> </a:t>
            </a:r>
          </a:p>
        </p:txBody>
      </p:sp>
      <p:sp>
        <p:nvSpPr>
          <p:cNvPr id="7" name="Rectangle 6"/>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Tree>
    <p:extLst>
      <p:ext uri="{BB962C8B-B14F-4D97-AF65-F5344CB8AC3E}">
        <p14:creationId xmlns:p14="http://schemas.microsoft.com/office/powerpoint/2010/main" val="3018537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6" name="Picture 5"/>
          <p:cNvPicPr>
            <a:picLocks noChangeAspect="1"/>
          </p:cNvPicPr>
          <p:nvPr/>
        </p:nvPicPr>
        <p:blipFill>
          <a:blip r:embed="rId2"/>
          <a:stretch>
            <a:fillRect/>
          </a:stretch>
        </p:blipFill>
        <p:spPr>
          <a:xfrm>
            <a:off x="112924" y="1058046"/>
            <a:ext cx="8942942" cy="4376713"/>
          </a:xfrm>
          <a:prstGeom prst="rect">
            <a:avLst/>
          </a:prstGeom>
        </p:spPr>
      </p:pic>
    </p:spTree>
    <p:extLst>
      <p:ext uri="{BB962C8B-B14F-4D97-AF65-F5344CB8AC3E}">
        <p14:creationId xmlns:p14="http://schemas.microsoft.com/office/powerpoint/2010/main" val="1743662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Definitions</a:t>
            </a:r>
            <a:endParaRPr lang="en-US" dirty="0"/>
          </a:p>
        </p:txBody>
      </p:sp>
    </p:spTree>
    <p:extLst>
      <p:ext uri="{BB962C8B-B14F-4D97-AF65-F5344CB8AC3E}">
        <p14:creationId xmlns:p14="http://schemas.microsoft.com/office/powerpoint/2010/main" val="361457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51298574"/>
              </p:ext>
            </p:extLst>
          </p:nvPr>
        </p:nvGraphicFramePr>
        <p:xfrm>
          <a:off x="0" y="0"/>
          <a:ext cx="9144000" cy="6873240"/>
        </p:xfrm>
        <a:graphic>
          <a:graphicData uri="http://schemas.openxmlformats.org/drawingml/2006/table">
            <a:tbl>
              <a:tblPr firstRow="1" bandRow="1">
                <a:tableStyleId>{5C22544A-7EE6-4342-B048-85BDC9FD1C3A}</a:tableStyleId>
              </a:tblPr>
              <a:tblGrid>
                <a:gridCol w="3432886"/>
                <a:gridCol w="2754554"/>
                <a:gridCol w="2956560"/>
              </a:tblGrid>
              <a:tr h="383380">
                <a:tc>
                  <a:txBody>
                    <a:bodyPr/>
                    <a:lstStyle/>
                    <a:p>
                      <a:pPr algn="ctr"/>
                      <a:r>
                        <a:rPr lang="en-US" sz="2100" dirty="0" smtClean="0"/>
                        <a:t>McKinney-Vento</a:t>
                      </a:r>
                      <a:endParaRPr lang="en-US" sz="2100" dirty="0"/>
                    </a:p>
                  </a:txBody>
                  <a:tcPr marL="68580" marR="68580" marT="34290" marB="34290"/>
                </a:tc>
                <a:tc>
                  <a:txBody>
                    <a:bodyPr/>
                    <a:lstStyle/>
                    <a:p>
                      <a:pPr algn="ctr"/>
                      <a:r>
                        <a:rPr lang="en-US" sz="2100" dirty="0" smtClean="0"/>
                        <a:t>Migrant</a:t>
                      </a:r>
                      <a:endParaRPr lang="en-US" sz="2100" dirty="0"/>
                    </a:p>
                  </a:txBody>
                  <a:tcPr marL="68580" marR="68580" marT="34290" marB="34290"/>
                </a:tc>
                <a:tc>
                  <a:txBody>
                    <a:bodyPr/>
                    <a:lstStyle/>
                    <a:p>
                      <a:pPr algn="ctr"/>
                      <a:r>
                        <a:rPr lang="en-US" sz="2100" dirty="0" smtClean="0"/>
                        <a:t>Foster Care </a:t>
                      </a:r>
                      <a:endParaRPr lang="en-US" sz="2100" dirty="0"/>
                    </a:p>
                  </a:txBody>
                  <a:tcPr marL="68580" marR="68580" marT="34290" marB="34290"/>
                </a:tc>
              </a:tr>
              <a:tr h="6306980">
                <a:tc>
                  <a:txBody>
                    <a:bodyPr/>
                    <a:lstStyle/>
                    <a:p>
                      <a:r>
                        <a:rPr lang="en-US" sz="1800" b="0" i="0" u="none" strike="noStrike" kern="1200" dirty="0" smtClean="0">
                          <a:solidFill>
                            <a:schemeClr val="dk1"/>
                          </a:solidFill>
                          <a:effectLst/>
                          <a:latin typeface="+mn-lt"/>
                          <a:ea typeface="+mn-ea"/>
                          <a:cs typeface="+mn-cs"/>
                        </a:rPr>
                        <a:t>Children who </a:t>
                      </a:r>
                      <a:r>
                        <a:rPr lang="en-US" sz="1800" b="1" i="0" u="none" strike="noStrike" kern="1200" dirty="0" smtClean="0">
                          <a:solidFill>
                            <a:schemeClr val="dk1"/>
                          </a:solidFill>
                          <a:effectLst/>
                          <a:latin typeface="+mn-lt"/>
                          <a:ea typeface="+mn-ea"/>
                          <a:cs typeface="+mn-cs"/>
                        </a:rPr>
                        <a:t>lack a fixed, regular, and adequate nighttime residence</a:t>
                      </a:r>
                      <a:r>
                        <a:rPr lang="en-US" sz="1800" b="0" i="0" u="none" strike="noStrike" kern="1200" dirty="0" smtClean="0">
                          <a:solidFill>
                            <a:schemeClr val="dk1"/>
                          </a:solidFill>
                          <a:effectLst/>
                          <a:latin typeface="+mn-lt"/>
                          <a:ea typeface="+mn-ea"/>
                          <a:cs typeface="+mn-cs"/>
                        </a:rPr>
                        <a:t>— </a:t>
                      </a:r>
                    </a:p>
                    <a:p>
                      <a:pPr marL="285750" indent="-285750">
                        <a:buFont typeface="Arial" panose="020B0604020202020204" pitchFamily="34" charset="0"/>
                        <a:buChar char="•"/>
                      </a:pPr>
                      <a:r>
                        <a:rPr lang="en-US" sz="1700" b="0" i="0" u="none" strike="noStrike" kern="1200" dirty="0" smtClean="0">
                          <a:solidFill>
                            <a:schemeClr val="dk1"/>
                          </a:solidFill>
                          <a:effectLst/>
                          <a:latin typeface="+mn-lt"/>
                          <a:ea typeface="+mn-ea"/>
                          <a:cs typeface="+mn-cs"/>
                        </a:rPr>
                        <a:t>Sharing the housing of others due to loss of housing, economic hardship, or similar reason.</a:t>
                      </a:r>
                    </a:p>
                    <a:p>
                      <a:pPr marL="285750" indent="-285750">
                        <a:buFont typeface="Arial" panose="020B0604020202020204" pitchFamily="34" charset="0"/>
                        <a:buChar char="•"/>
                      </a:pPr>
                      <a:r>
                        <a:rPr lang="en-US" sz="1700" b="0" i="0" u="none" strike="noStrike" kern="1200" dirty="0" smtClean="0">
                          <a:solidFill>
                            <a:schemeClr val="dk1"/>
                          </a:solidFill>
                          <a:effectLst/>
                          <a:latin typeface="+mn-lt"/>
                          <a:ea typeface="+mn-ea"/>
                          <a:cs typeface="+mn-cs"/>
                        </a:rPr>
                        <a:t>Living in motels, hotels, trailer parks, camping grounds due to lack of adequate alternative accommodations.</a:t>
                      </a:r>
                    </a:p>
                    <a:p>
                      <a:pPr marL="285750" indent="-285750">
                        <a:buFont typeface="Arial" panose="020B0604020202020204" pitchFamily="34" charset="0"/>
                        <a:buChar char="•"/>
                      </a:pPr>
                      <a:r>
                        <a:rPr lang="en-US" sz="1700" b="0" i="0" u="none" strike="noStrike" kern="1200" dirty="0" smtClean="0">
                          <a:solidFill>
                            <a:schemeClr val="dk1"/>
                          </a:solidFill>
                          <a:effectLst/>
                          <a:latin typeface="+mn-lt"/>
                          <a:ea typeface="+mn-ea"/>
                          <a:cs typeface="+mn-cs"/>
                        </a:rPr>
                        <a:t>Living in emergency or transitional shelters.</a:t>
                      </a:r>
                    </a:p>
                    <a:p>
                      <a:pPr marL="285750" indent="-285750">
                        <a:buFont typeface="Arial" panose="020B0604020202020204" pitchFamily="34" charset="0"/>
                        <a:buChar char="•"/>
                      </a:pPr>
                      <a:r>
                        <a:rPr lang="en-US" sz="1700" b="0" i="0" u="none" strike="noStrike" kern="1200" dirty="0" smtClean="0">
                          <a:solidFill>
                            <a:schemeClr val="dk1"/>
                          </a:solidFill>
                          <a:effectLst/>
                          <a:latin typeface="+mn-lt"/>
                          <a:ea typeface="+mn-ea"/>
                          <a:cs typeface="+mn-cs"/>
                        </a:rPr>
                        <a:t>Living in a public or private place not designed for humans to live.</a:t>
                      </a:r>
                    </a:p>
                    <a:p>
                      <a:pPr marL="285750" indent="-285750">
                        <a:buFont typeface="Arial" panose="020B0604020202020204" pitchFamily="34" charset="0"/>
                        <a:buChar char="•"/>
                      </a:pPr>
                      <a:r>
                        <a:rPr lang="en-US" sz="1700" b="0" i="0" u="none" strike="noStrike" kern="1200" dirty="0" smtClean="0">
                          <a:solidFill>
                            <a:schemeClr val="dk1"/>
                          </a:solidFill>
                          <a:effectLst/>
                          <a:latin typeface="+mn-lt"/>
                          <a:ea typeface="+mn-ea"/>
                          <a:cs typeface="+mn-cs"/>
                        </a:rPr>
                        <a:t>Living in cars, parks, abandoned buildings, substandard housing, bus or train stations, or similar settings.</a:t>
                      </a:r>
                    </a:p>
                    <a:p>
                      <a:endParaRPr lang="en-US" sz="1700" b="1" i="0" u="none" strike="noStrike" kern="1200" dirty="0" smtClean="0">
                        <a:solidFill>
                          <a:schemeClr val="dk1"/>
                        </a:solidFill>
                        <a:effectLst/>
                        <a:latin typeface="+mn-lt"/>
                        <a:ea typeface="+mn-ea"/>
                        <a:cs typeface="+mn-cs"/>
                      </a:endParaRPr>
                    </a:p>
                    <a:p>
                      <a:r>
                        <a:rPr lang="en-US" sz="1700" b="1" i="0" u="none" strike="noStrike" kern="1200" dirty="0" smtClean="0">
                          <a:solidFill>
                            <a:schemeClr val="dk1"/>
                          </a:solidFill>
                          <a:effectLst/>
                          <a:latin typeface="+mn-lt"/>
                          <a:ea typeface="+mn-ea"/>
                          <a:cs typeface="+mn-cs"/>
                        </a:rPr>
                        <a:t>Unaccompanied Homeless Youth   </a:t>
                      </a:r>
                      <a:r>
                        <a:rPr lang="en-US" sz="1700" b="0" i="0" u="none" strike="noStrike" kern="1200" dirty="0" smtClean="0">
                          <a:solidFill>
                            <a:schemeClr val="dk1"/>
                          </a:solidFill>
                          <a:effectLst/>
                          <a:latin typeface="+mn-lt"/>
                          <a:ea typeface="+mn-ea"/>
                          <a:cs typeface="+mn-cs"/>
                        </a:rPr>
                        <a:t>→ A child or youth who meets the McKinney-Vento definition and is not in the physical custody of a parent or guardian.  </a:t>
                      </a:r>
                      <a:endParaRPr lang="en-US" sz="1700" b="1" i="0" u="none" strike="noStrike" kern="1200" dirty="0" smtClean="0">
                        <a:solidFill>
                          <a:schemeClr val="dk1"/>
                        </a:solidFill>
                        <a:effectLst/>
                        <a:latin typeface="+mn-lt"/>
                        <a:ea typeface="+mn-ea"/>
                        <a:cs typeface="+mn-cs"/>
                      </a:endParaRPr>
                    </a:p>
                    <a:p>
                      <a:endParaRPr lang="en-US" sz="1000" dirty="0"/>
                    </a:p>
                  </a:txBody>
                  <a:tcPr marL="68580" marR="68580" marT="34290" marB="34290"/>
                </a:tc>
                <a:tc>
                  <a:txBody>
                    <a:bodyPr/>
                    <a:lstStyle/>
                    <a:p>
                      <a:r>
                        <a:rPr lang="en-US" sz="1800" b="0" i="0" kern="1200" dirty="0" smtClean="0">
                          <a:solidFill>
                            <a:schemeClr val="dk1"/>
                          </a:solidFill>
                          <a:effectLst/>
                          <a:latin typeface="+mn-lt"/>
                          <a:ea typeface="+mn-ea"/>
                          <a:cs typeface="+mn-cs"/>
                        </a:rPr>
                        <a:t>The Migrant Education Program (MEP) provides supplemental support to eligible migrant children and youth.</a:t>
                      </a:r>
                    </a:p>
                    <a:p>
                      <a:endParaRPr lang="en-US" sz="1800" b="0" i="0" kern="1200" dirty="0" smtClean="0">
                        <a:solidFill>
                          <a:schemeClr val="dk1"/>
                        </a:solidFill>
                        <a:effectLst/>
                        <a:latin typeface="+mn-lt"/>
                        <a:ea typeface="+mn-ea"/>
                        <a:cs typeface="+mn-cs"/>
                      </a:endParaRPr>
                    </a:p>
                    <a:p>
                      <a:r>
                        <a:rPr lang="en-US" sz="1800" b="0" i="0" kern="1200" dirty="0" smtClean="0">
                          <a:solidFill>
                            <a:schemeClr val="dk1"/>
                          </a:solidFill>
                          <a:effectLst/>
                          <a:latin typeface="+mn-lt"/>
                          <a:ea typeface="+mn-ea"/>
                          <a:cs typeface="+mn-cs"/>
                        </a:rPr>
                        <a:t>MEP may</a:t>
                      </a:r>
                      <a:r>
                        <a:rPr lang="en-US" sz="1800" b="0" i="0" kern="1200" baseline="0" dirty="0" smtClean="0">
                          <a:solidFill>
                            <a:schemeClr val="dk1"/>
                          </a:solidFill>
                          <a:effectLst/>
                          <a:latin typeface="+mn-lt"/>
                          <a:ea typeface="+mn-ea"/>
                          <a:cs typeface="+mn-cs"/>
                        </a:rPr>
                        <a:t> serve children from birth to the age of 21 who are eligible for a free public education under State Law. </a:t>
                      </a:r>
                    </a:p>
                    <a:p>
                      <a:endParaRPr lang="en-US" sz="1800" b="0" i="0" kern="1200" baseline="0" dirty="0" smtClean="0">
                        <a:solidFill>
                          <a:schemeClr val="dk1"/>
                        </a:solidFill>
                        <a:effectLst/>
                        <a:latin typeface="+mn-lt"/>
                        <a:ea typeface="+mn-ea"/>
                        <a:cs typeface="+mn-cs"/>
                      </a:endParaRPr>
                    </a:p>
                    <a:p>
                      <a:r>
                        <a:rPr lang="en-US" sz="1800" b="0" i="0" kern="1200" baseline="0" dirty="0" smtClean="0">
                          <a:solidFill>
                            <a:schemeClr val="dk1"/>
                          </a:solidFill>
                          <a:effectLst/>
                          <a:latin typeface="+mn-lt"/>
                          <a:ea typeface="+mn-ea"/>
                          <a:cs typeface="+mn-cs"/>
                        </a:rPr>
                        <a:t>In order to qualify for services, students must have moved within the past three years across state or school district lines to join a migrant parent or guardian who is seeking seasonal employment in agriculture, fishing, or dairy. </a:t>
                      </a:r>
                      <a:endParaRPr lang="en-US" sz="1800" dirty="0"/>
                    </a:p>
                  </a:txBody>
                  <a:tcPr marL="68580" marR="68580" marT="34290" marB="34290"/>
                </a:tc>
                <a:tc>
                  <a:txBody>
                    <a:bodyPr/>
                    <a:lstStyle/>
                    <a:p>
                      <a:r>
                        <a:rPr lang="en-US" sz="1800" i="1" dirty="0" smtClean="0">
                          <a:solidFill>
                            <a:schemeClr val="tx1"/>
                          </a:solidFill>
                        </a:rPr>
                        <a:t>“Student in Out-of-Home Placement”</a:t>
                      </a:r>
                      <a:r>
                        <a:rPr lang="en-US" sz="1800" dirty="0" smtClean="0">
                          <a:solidFill>
                            <a:schemeClr val="tx1"/>
                          </a:solidFill>
                        </a:rPr>
                        <a:t> is defined to include children and youth who, at any time during an academic semester or term, are in placement out of the home as defined by 19-1-103(85)</a:t>
                      </a:r>
                    </a:p>
                    <a:p>
                      <a:pPr marL="285750" indent="-285750">
                        <a:buFont typeface="Arial" panose="020B0604020202020204" pitchFamily="34" charset="0"/>
                        <a:buChar char="•"/>
                      </a:pPr>
                      <a:r>
                        <a:rPr lang="en-US" sz="1800" dirty="0" smtClean="0">
                          <a:solidFill>
                            <a:schemeClr val="tx1"/>
                          </a:solidFill>
                        </a:rPr>
                        <a:t>Key is that county or state has custody </a:t>
                      </a:r>
                    </a:p>
                    <a:p>
                      <a:pPr marL="285750" indent="-285750">
                        <a:buFont typeface="Arial" panose="020B0604020202020204" pitchFamily="34" charset="0"/>
                        <a:buChar char="•"/>
                      </a:pPr>
                      <a:r>
                        <a:rPr lang="en-US" sz="1800" dirty="0" smtClean="0">
                          <a:solidFill>
                            <a:schemeClr val="tx1"/>
                          </a:solidFill>
                        </a:rPr>
                        <a:t>Contact your district’s Child Welfare Education Liaison with questions </a:t>
                      </a:r>
                      <a:endParaRPr lang="en-US" sz="1800" dirty="0">
                        <a:solidFill>
                          <a:schemeClr val="tx1"/>
                        </a:solidFill>
                      </a:endParaRPr>
                    </a:p>
                  </a:txBody>
                  <a:tcPr marL="68580" marR="68580" marT="34290" marB="34290"/>
                </a:tc>
              </a:tr>
            </a:tbl>
          </a:graphicData>
        </a:graphic>
      </p:graphicFrame>
    </p:spTree>
    <p:extLst>
      <p:ext uri="{BB962C8B-B14F-4D97-AF65-F5344CB8AC3E}">
        <p14:creationId xmlns:p14="http://schemas.microsoft.com/office/powerpoint/2010/main" val="266528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Identification </a:t>
            </a:r>
            <a:endParaRPr lang="en-US" dirty="0"/>
          </a:p>
        </p:txBody>
      </p:sp>
    </p:spTree>
    <p:extLst>
      <p:ext uri="{BB962C8B-B14F-4D97-AF65-F5344CB8AC3E}">
        <p14:creationId xmlns:p14="http://schemas.microsoft.com/office/powerpoint/2010/main" val="307564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55536857"/>
              </p:ext>
            </p:extLst>
          </p:nvPr>
        </p:nvGraphicFramePr>
        <p:xfrm>
          <a:off x="0" y="0"/>
          <a:ext cx="9144000" cy="6695600"/>
        </p:xfrm>
        <a:graphic>
          <a:graphicData uri="http://schemas.openxmlformats.org/drawingml/2006/table">
            <a:tbl>
              <a:tblPr firstRow="1" bandRow="1">
                <a:tableStyleId>{5C22544A-7EE6-4342-B048-85BDC9FD1C3A}</a:tableStyleId>
              </a:tblPr>
              <a:tblGrid>
                <a:gridCol w="3575713"/>
                <a:gridCol w="2934269"/>
                <a:gridCol w="2634018"/>
              </a:tblGrid>
              <a:tr h="383380">
                <a:tc>
                  <a:txBody>
                    <a:bodyPr/>
                    <a:lstStyle/>
                    <a:p>
                      <a:pPr algn="ctr"/>
                      <a:r>
                        <a:rPr lang="en-US" sz="2100" dirty="0" smtClean="0"/>
                        <a:t>McKinney-Vento</a:t>
                      </a:r>
                      <a:endParaRPr lang="en-US" sz="2100" dirty="0"/>
                    </a:p>
                  </a:txBody>
                  <a:tcPr marL="68580" marR="68580" marT="34290" marB="34290"/>
                </a:tc>
                <a:tc>
                  <a:txBody>
                    <a:bodyPr/>
                    <a:lstStyle/>
                    <a:p>
                      <a:pPr algn="ctr"/>
                      <a:r>
                        <a:rPr lang="en-US" sz="2100" dirty="0" smtClean="0"/>
                        <a:t>Migrant</a:t>
                      </a:r>
                      <a:endParaRPr lang="en-US" sz="2100" dirty="0"/>
                    </a:p>
                  </a:txBody>
                  <a:tcPr marL="68580" marR="68580" marT="34290" marB="34290"/>
                </a:tc>
                <a:tc>
                  <a:txBody>
                    <a:bodyPr/>
                    <a:lstStyle/>
                    <a:p>
                      <a:pPr algn="ctr"/>
                      <a:r>
                        <a:rPr lang="en-US" sz="2100" dirty="0" smtClean="0"/>
                        <a:t>Foster Care </a:t>
                      </a:r>
                      <a:endParaRPr lang="en-US" sz="2100" dirty="0"/>
                    </a:p>
                  </a:txBody>
                  <a:tcPr marL="68580" marR="68580" marT="34290" marB="34290"/>
                </a:tc>
              </a:tr>
              <a:tr h="6306980">
                <a:tc>
                  <a:txBody>
                    <a:bodyPr/>
                    <a:lstStyle/>
                    <a:p>
                      <a:pPr marL="285750" indent="-28575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Raise awareness throughout district schools and the community of the definition of homeless, the rights provided to eligible students under the McKinney-Vento Act, and the role of the local liaison in working with others to identify homeless students</a:t>
                      </a:r>
                    </a:p>
                    <a:p>
                      <a:pPr marL="0" indent="0">
                        <a:buFont typeface="Arial" panose="020B0604020202020204" pitchFamily="34" charset="0"/>
                        <a:buNone/>
                      </a:pPr>
                      <a:endParaRPr lang="en-US" sz="1600" b="0" i="0" u="none" strike="noStrike"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Include a housing questionnaire as part of the district’s enrollment packet</a:t>
                      </a:r>
                    </a:p>
                    <a:p>
                      <a:pPr marL="0" indent="0">
                        <a:buFont typeface="Arial" panose="020B0604020202020204" pitchFamily="34" charset="0"/>
                        <a:buNone/>
                      </a:pPr>
                      <a:endParaRPr lang="en-US" sz="1600" b="0" i="0" u="none" strike="noStrike"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Posting notices of the rights of McKinney-Vento students in the community in places where families and youth in homeless situations are likely to see them</a:t>
                      </a:r>
                    </a:p>
                    <a:p>
                      <a:pPr marL="0" indent="0">
                        <a:buFont typeface="Arial" panose="020B0604020202020204" pitchFamily="34" charset="0"/>
                        <a:buNone/>
                      </a:pPr>
                      <a:endParaRPr lang="en-US" sz="1600" b="0" i="0" u="none" strike="noStrike"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Sharing information about McKinney-Vento eligibility and services in student handbooks, on the school district website, and in brochures.</a:t>
                      </a:r>
                      <a:endParaRPr lang="en-US" sz="1600" b="0" i="0" u="none" strike="noStrike" kern="1200" dirty="0">
                        <a:solidFill>
                          <a:schemeClr val="dk1"/>
                        </a:solidFill>
                        <a:effectLst/>
                        <a:latin typeface="+mn-lt"/>
                        <a:ea typeface="+mn-ea"/>
                        <a:cs typeface="+mn-cs"/>
                      </a:endParaRPr>
                    </a:p>
                  </a:txBody>
                  <a:tcPr marL="68580" marR="68580" marT="34290" marB="34290"/>
                </a:tc>
                <a:tc>
                  <a:txBody>
                    <a:bodyPr/>
                    <a:lstStyle/>
                    <a:p>
                      <a:r>
                        <a:rPr lang="en-US" sz="1600" b="0" i="0" kern="1200" dirty="0" smtClean="0">
                          <a:solidFill>
                            <a:schemeClr val="dk1"/>
                          </a:solidFill>
                          <a:effectLst/>
                          <a:latin typeface="+mn-lt"/>
                          <a:ea typeface="+mn-ea"/>
                          <a:cs typeface="+mn-cs"/>
                        </a:rPr>
                        <a:t>Identification of families for the Migrant Education Program is essential. Identifying families that may qualify for Migrant services is done through the five local programs via Educational Recruiters. </a:t>
                      </a:r>
                    </a:p>
                    <a:p>
                      <a:endParaRPr lang="en-US" sz="1600" b="0" i="0" kern="1200" dirty="0" smtClean="0">
                        <a:solidFill>
                          <a:schemeClr val="dk1"/>
                        </a:solidFill>
                        <a:effectLst/>
                        <a:latin typeface="+mn-lt"/>
                        <a:ea typeface="+mn-ea"/>
                        <a:cs typeface="+mn-cs"/>
                      </a:endParaRPr>
                    </a:p>
                    <a:p>
                      <a:r>
                        <a:rPr lang="en-US" sz="1600" b="0" i="0" kern="1200" dirty="0" smtClean="0">
                          <a:solidFill>
                            <a:schemeClr val="dk1"/>
                          </a:solidFill>
                          <a:effectLst/>
                          <a:latin typeface="+mn-lt"/>
                          <a:ea typeface="+mn-ea"/>
                          <a:cs typeface="+mn-cs"/>
                        </a:rPr>
                        <a:t>The recruiter identifies families by getting in touch with their local schools, contacting employers that work in an agricultural-related field or through word of mouth. </a:t>
                      </a:r>
                    </a:p>
                    <a:p>
                      <a:endParaRPr lang="en-US" sz="1600" b="0" i="0" kern="1200" dirty="0" smtClean="0">
                        <a:solidFill>
                          <a:schemeClr val="dk1"/>
                        </a:solidFill>
                        <a:effectLst/>
                        <a:latin typeface="+mn-lt"/>
                        <a:ea typeface="+mn-ea"/>
                        <a:cs typeface="+mn-cs"/>
                      </a:endParaRPr>
                    </a:p>
                    <a:p>
                      <a:r>
                        <a:rPr lang="en-US" sz="1600" b="0" i="0" kern="1200" dirty="0" smtClean="0">
                          <a:solidFill>
                            <a:schemeClr val="dk1"/>
                          </a:solidFill>
                          <a:effectLst/>
                          <a:latin typeface="+mn-lt"/>
                          <a:ea typeface="+mn-ea"/>
                          <a:cs typeface="+mn-cs"/>
                        </a:rPr>
                        <a:t>Recruiters meet with the families to discuss whether they qualify for the Migrant Education Program. Families can qualify if they work in an agricultural-related field or if they intended to work in an agricultural-related field.</a:t>
                      </a:r>
                      <a:endParaRPr lang="en-US" sz="1600" dirty="0"/>
                    </a:p>
                  </a:txBody>
                  <a:tcPr marL="68580" marR="68580" marT="34290" marB="34290"/>
                </a:tc>
                <a:tc>
                  <a:txBody>
                    <a:bodyPr/>
                    <a:lstStyle/>
                    <a:p>
                      <a:r>
                        <a:rPr lang="en-US" sz="1600" dirty="0" smtClean="0"/>
                        <a:t>Identification</a:t>
                      </a:r>
                      <a:r>
                        <a:rPr lang="en-US" sz="1600" baseline="0" dirty="0" smtClean="0"/>
                        <a:t> happens at the county department of human services. </a:t>
                      </a:r>
                    </a:p>
                    <a:p>
                      <a:endParaRPr lang="en-US" sz="1600" baseline="0" dirty="0" smtClean="0"/>
                    </a:p>
                    <a:p>
                      <a:r>
                        <a:rPr lang="en-US" sz="1600" baseline="0" dirty="0" smtClean="0"/>
                        <a:t>County human services contacts the Child Welfare Education Liaison (CWEL) at each district when a student is placed in an out-of-home placement. </a:t>
                      </a:r>
                    </a:p>
                    <a:p>
                      <a:endParaRPr lang="en-US" sz="1600" baseline="0" dirty="0" smtClean="0"/>
                    </a:p>
                    <a:p>
                      <a:r>
                        <a:rPr lang="en-US" sz="1600" baseline="0" dirty="0" smtClean="0"/>
                        <a:t>Note: a student in foster care may be in the custody of a county outside of the county where the school district is located. For example: a student could be in the custody of Mesa County but the foster placement is in Denver and the student is attending Denver Public Schools. </a:t>
                      </a:r>
                      <a:endParaRPr lang="en-US" sz="1600" dirty="0"/>
                    </a:p>
                  </a:txBody>
                  <a:tcPr marL="68580" marR="68580" marT="34290" marB="34290"/>
                </a:tc>
              </a:tr>
            </a:tbl>
          </a:graphicData>
        </a:graphic>
      </p:graphicFrame>
    </p:spTree>
    <p:extLst>
      <p:ext uri="{BB962C8B-B14F-4D97-AF65-F5344CB8AC3E}">
        <p14:creationId xmlns:p14="http://schemas.microsoft.com/office/powerpoint/2010/main" val="22189645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_Blue_green_w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_Blue_green_wide" id="{9177BBF1-F12F-4CAE-9DFE-D58474020F8E}" vid="{028DFA06-4849-4FD3-9227-6792ADD37C5B}"/>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3167</TotalTime>
  <Words>2556</Words>
  <Application>Microsoft Office PowerPoint</Application>
  <PresentationFormat>On-screen Show (4:3)</PresentationFormat>
  <Paragraphs>254</Paragraphs>
  <Slides>34</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34</vt:i4>
      </vt:variant>
    </vt:vector>
  </HeadingPairs>
  <TitlesOfParts>
    <vt:vector size="45" baseType="lpstr">
      <vt:lpstr>Agency FB</vt:lpstr>
      <vt:lpstr>Arial</vt:lpstr>
      <vt:lpstr>Calibri</vt:lpstr>
      <vt:lpstr>Calibri Light</vt:lpstr>
      <vt:lpstr>Calisto MT</vt:lpstr>
      <vt:lpstr>Museo Slab 500</vt:lpstr>
      <vt:lpstr>Trebuchet MS</vt:lpstr>
      <vt:lpstr>Light Blue to Green Theme</vt:lpstr>
      <vt:lpstr>CDE_Blue_green_wide</vt:lpstr>
      <vt:lpstr>1_Office Theme</vt:lpstr>
      <vt:lpstr>Office Theme</vt:lpstr>
      <vt:lpstr>Highly Mobile Students: Resources for School Counselors </vt:lpstr>
      <vt:lpstr>What is a Highly Mobile Student?</vt:lpstr>
      <vt:lpstr>Highly Mobile Student Populations</vt:lpstr>
      <vt:lpstr>PowerPoint Presentation</vt:lpstr>
      <vt:lpstr>PowerPoint Presentation</vt:lpstr>
      <vt:lpstr>Definitions</vt:lpstr>
      <vt:lpstr>PowerPoint Presentation</vt:lpstr>
      <vt:lpstr>Identification </vt:lpstr>
      <vt:lpstr>PowerPoint Presentation</vt:lpstr>
      <vt:lpstr>Enrollment</vt:lpstr>
      <vt:lpstr>Enrollment Considerations: McKinney-Vento and Foster Care</vt:lpstr>
      <vt:lpstr>Immediate Enrollment </vt:lpstr>
      <vt:lpstr>Full Participation</vt:lpstr>
      <vt:lpstr>Full participation </vt:lpstr>
      <vt:lpstr>Attendance and Academic Success</vt:lpstr>
      <vt:lpstr>ATTENDANCE MATTERS: Be aware of attendance gaps or non-attendance. Intervene early to prevent loss of academic progress and course failure.   ASK QUESTIONS: Find out the contributing factors to missing school. How can schools accommodate to the changing needs of students?  </vt:lpstr>
      <vt:lpstr>HB 18-1306 Credit attainment, progress toward graduation, and competency-based options  </vt:lpstr>
      <vt:lpstr>Credit attainment, progress toward graduation, and competency-based options </vt:lpstr>
      <vt:lpstr>Credit attainment, progress toward graduation, and competency-based options </vt:lpstr>
      <vt:lpstr>PowerPoint Presentation</vt:lpstr>
      <vt:lpstr>FAFSA and Postsecondary</vt:lpstr>
      <vt:lpstr>FAFSA and Postsecondary </vt:lpstr>
      <vt:lpstr>Financial Aid for Highly Mobile Students</vt:lpstr>
      <vt:lpstr>Strategies for Supporting Highly Mobile Students</vt:lpstr>
      <vt:lpstr>Teaching and Classroom Strategies</vt:lpstr>
      <vt:lpstr>Realign your own perceptions</vt:lpstr>
      <vt:lpstr>Improve Classroom Environment/Culture</vt:lpstr>
      <vt:lpstr>Improve Classroom Environment/Culture</vt:lpstr>
      <vt:lpstr>Improve Academic Performance</vt:lpstr>
      <vt:lpstr>Improve Academic Performance</vt:lpstr>
      <vt:lpstr>Improve the Curriculum</vt:lpstr>
      <vt:lpstr>Increase Social Engagement</vt:lpstr>
      <vt:lpstr>Q &amp; A</vt:lpstr>
      <vt:lpstr>Thank You</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Myers, Kristin</cp:lastModifiedBy>
  <cp:revision>283</cp:revision>
  <cp:lastPrinted>2018-07-24T20:25:45Z</cp:lastPrinted>
  <dcterms:created xsi:type="dcterms:W3CDTF">2018-01-08T21:58:16Z</dcterms:created>
  <dcterms:modified xsi:type="dcterms:W3CDTF">2018-12-05T20:15:48Z</dcterms:modified>
</cp:coreProperties>
</file>