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88" r:id="rId1"/>
    <p:sldMasterId id="2147483685" r:id="rId2"/>
    <p:sldMasterId id="2147483719" r:id="rId3"/>
    <p:sldMasterId id="2147483777" r:id="rId4"/>
    <p:sldMasterId id="2147483790" r:id="rId5"/>
    <p:sldMasterId id="2147483803" r:id="rId6"/>
  </p:sldMasterIdLst>
  <p:notesMasterIdLst>
    <p:notesMasterId r:id="rId40"/>
  </p:notesMasterIdLst>
  <p:sldIdLst>
    <p:sldId id="349" r:id="rId7"/>
    <p:sldId id="323" r:id="rId8"/>
    <p:sldId id="305" r:id="rId9"/>
    <p:sldId id="306" r:id="rId10"/>
    <p:sldId id="301" r:id="rId11"/>
    <p:sldId id="324" r:id="rId12"/>
    <p:sldId id="327" r:id="rId13"/>
    <p:sldId id="328" r:id="rId14"/>
    <p:sldId id="352" r:id="rId15"/>
    <p:sldId id="343" r:id="rId16"/>
    <p:sldId id="331" r:id="rId17"/>
    <p:sldId id="332" r:id="rId18"/>
    <p:sldId id="334" r:id="rId19"/>
    <p:sldId id="335" r:id="rId20"/>
    <p:sldId id="336" r:id="rId21"/>
    <p:sldId id="337" r:id="rId22"/>
    <p:sldId id="340" r:id="rId23"/>
    <p:sldId id="342" r:id="rId24"/>
    <p:sldId id="325" r:id="rId25"/>
    <p:sldId id="329" r:id="rId26"/>
    <p:sldId id="330" r:id="rId27"/>
    <p:sldId id="326" r:id="rId28"/>
    <p:sldId id="346" r:id="rId29"/>
    <p:sldId id="345" r:id="rId30"/>
    <p:sldId id="321" r:id="rId31"/>
    <p:sldId id="322" r:id="rId32"/>
    <p:sldId id="347" r:id="rId33"/>
    <p:sldId id="318" r:id="rId34"/>
    <p:sldId id="348" r:id="rId35"/>
    <p:sldId id="344" r:id="rId36"/>
    <p:sldId id="319" r:id="rId37"/>
    <p:sldId id="350" r:id="rId38"/>
    <p:sldId id="351" r:id="rId39"/>
  </p:sldIdLst>
  <p:sldSz cx="13004800" cy="9753600"/>
  <p:notesSz cx="7023100" cy="9309100"/>
  <p:defaultTextStyle>
    <a:defPPr>
      <a:defRPr lang="en-US"/>
    </a:defPPr>
    <a:lvl1pPr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1pPr>
    <a:lvl2pPr marL="228600" indent="2286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2pPr>
    <a:lvl3pPr marL="457200" indent="4572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3pPr>
    <a:lvl4pPr marL="685800" indent="6858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4pPr>
    <a:lvl5pPr marL="914400" indent="9144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5pPr>
    <a:lvl6pPr marL="22860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6pPr>
    <a:lvl7pPr marL="27432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7pPr>
    <a:lvl8pPr marL="32004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8pPr>
    <a:lvl9pPr marL="36576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43F"/>
    <a:srgbClr val="F6B32F"/>
    <a:srgbClr val="488BC9"/>
    <a:srgbClr val="E95F1A"/>
    <a:srgbClr val="4A535D"/>
    <a:srgbClr val="5EB7E3"/>
    <a:srgbClr val="523F2D"/>
    <a:srgbClr val="F5CD3B"/>
    <a:srgbClr val="3266BE"/>
    <a:srgbClr val="C7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2" autoAdjust="0"/>
    <p:restoredTop sz="62340" autoAdjust="0"/>
  </p:normalViewPr>
  <p:slideViewPr>
    <p:cSldViewPr showGuides="1">
      <p:cViewPr varScale="1">
        <p:scale>
          <a:sx n="36" d="100"/>
          <a:sy n="36" d="100"/>
        </p:scale>
        <p:origin x="648" y="60"/>
      </p:cViewPr>
      <p:guideLst>
        <p:guide orient="horz" pos="2832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Primary Nighttime Residence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Unsheltered</c:v>
                </c:pt>
                <c:pt idx="1">
                  <c:v>Hotels/Motels</c:v>
                </c:pt>
                <c:pt idx="2">
                  <c:v>Shelters/Transitional Housing</c:v>
                </c:pt>
                <c:pt idx="3">
                  <c:v>Doubled-up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1255</c:v>
                </c:pt>
                <c:pt idx="1">
                  <c:v>1743</c:v>
                </c:pt>
                <c:pt idx="2">
                  <c:v>2695</c:v>
                </c:pt>
                <c:pt idx="3">
                  <c:v>16250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7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39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2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2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2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995EF9D-2794-47AA-B87D-5B456456569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04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kern="1200" dirty="0" smtClean="0">
                <a:solidFill>
                  <a:srgbClr val="000000"/>
                </a:solidFill>
                <a:effectLst/>
                <a:latin typeface="Avenir" charset="0"/>
                <a:ea typeface="Avenir" charset="0"/>
                <a:cs typeface="Avenir" charset="0"/>
                <a:sym typeface="Avenir" charset="0"/>
              </a:rPr>
              <a:t>A lack of resources: lack of food, lack of work, lack of academic capacity, lack a place to go on breaks, lack understanding of the financial aid systems, lack scholarships—figure it out—connect—help them make a plan for barriers ahead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2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/>
          <a:lstStyle/>
          <a:p>
            <a:fld id="{976AB643-1C83-46B1-A4FF-8E4A58FA66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5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1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3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/>
          <a:lstStyle/>
          <a:p>
            <a:fld id="{51C23AD5-B314-4B31-A6C0-3675A14673B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7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6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51C23AD5-B314-4B31-A6C0-3675A14673B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5" y="3548063"/>
            <a:ext cx="11055350" cy="2090737"/>
          </a:xfrm>
        </p:spPr>
        <p:txBody>
          <a:bodyPr anchor="b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791200"/>
            <a:ext cx="9102725" cy="222885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-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5469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7" y="9040149"/>
            <a:ext cx="665292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88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 file folder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" y="-501"/>
            <a:ext cx="13005469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7" y="9040149"/>
            <a:ext cx="665292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88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Light green file folder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" y="-501"/>
            <a:ext cx="13005469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7" y="9040149"/>
            <a:ext cx="665292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88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7" y="9040149"/>
            <a:ext cx="665292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88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6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89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3004800" cy="2167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/>
          <a:stretch/>
        </p:blipFill>
        <p:spPr>
          <a:xfrm>
            <a:off x="3926533" y="8561496"/>
            <a:ext cx="5267422" cy="1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1" y="533401"/>
            <a:ext cx="10972800" cy="1249680"/>
          </a:xfrm>
          <a:prstGeom prst="rect">
            <a:avLst/>
          </a:prstGeom>
        </p:spPr>
        <p:txBody>
          <a:bodyPr anchor="t"/>
          <a:lstStyle>
            <a:lvl1pPr algn="l">
              <a:defRPr sz="45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5" y="1905001"/>
            <a:ext cx="10972800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7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714240"/>
            <a:ext cx="13004800" cy="103936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fontAlgn="auto" hangingPunct="1">
              <a:spcBef>
                <a:spcPts val="0"/>
              </a:spcBef>
              <a:spcAft>
                <a:spcPts val="0"/>
              </a:spcAft>
            </a:pPr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1334"/>
            <a:ext cx="13004800" cy="878578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fontAlgn="auto" hangingPunct="1">
              <a:spcBef>
                <a:spcPts val="0"/>
              </a:spcBef>
              <a:spcAft>
                <a:spcPts val="0"/>
              </a:spcAft>
            </a:pPr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fontAlgn="auto" hangingPunct="1">
              <a:spcBef>
                <a:spcPts val="0"/>
              </a:spcBef>
              <a:spcAft>
                <a:spcPts val="0"/>
              </a:spcAft>
            </a:pPr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9651070"/>
            <a:ext cx="13004800" cy="10266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fontAlgn="auto" hangingPunct="1">
              <a:spcBef>
                <a:spcPts val="0"/>
              </a:spcBef>
              <a:spcAft>
                <a:spcPts val="0"/>
              </a:spcAft>
            </a:pPr>
            <a:endParaRPr lang="en-US" sz="144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08" y="9127962"/>
            <a:ext cx="890555" cy="458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37" y="9059363"/>
            <a:ext cx="1056694" cy="59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46"/>
            <a:ext cx="2926080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46"/>
            <a:ext cx="2926080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2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reen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768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49" y="8883819"/>
            <a:ext cx="1386997" cy="75343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5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5600" y="4538135"/>
            <a:ext cx="9753600" cy="2580641"/>
          </a:xfrm>
        </p:spPr>
        <p:txBody>
          <a:bodyPr lIns="0" tIns="0" rIns="0" bIns="0" anchor="t" anchorCtr="0">
            <a:noAutofit/>
          </a:bodyPr>
          <a:lstStyle>
            <a:lvl1pPr algn="ctr">
              <a:defRPr sz="64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7591414"/>
            <a:ext cx="9753600" cy="84815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413">
                <a:latin typeface="Trebuchet MS" panose="020B0603020202020204" pitchFamily="34" charset="0"/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title="Colorado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55" y="2592966"/>
            <a:ext cx="4790650" cy="1164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3005468" cy="17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3962400"/>
            <a:ext cx="11734800" cy="2312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3005468" cy="178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90146"/>
            <a:ext cx="6209792" cy="1014374"/>
          </a:xfrm>
        </p:spPr>
        <p:txBody>
          <a:bodyPr lIns="0" tIns="0" rIns="0" bIns="0" anchor="t" anchorCtr="0">
            <a:noAutofit/>
          </a:bodyPr>
          <a:lstStyle>
            <a:lvl1pPr>
              <a:defRPr sz="25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080768"/>
            <a:ext cx="11216640" cy="618857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CD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13" y="8730830"/>
            <a:ext cx="1097337" cy="7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080768"/>
            <a:ext cx="5527040" cy="61885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080768"/>
            <a:ext cx="5527040" cy="61885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13" y="8730830"/>
            <a:ext cx="1097337" cy="794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3005468" cy="17882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2608" y="390146"/>
            <a:ext cx="6219952" cy="1014374"/>
          </a:xfrm>
        </p:spPr>
        <p:txBody>
          <a:bodyPr lIns="0" tIns="0" rIns="0" bIns="0" anchor="t" anchorCtr="0">
            <a:noAutofit/>
          </a:bodyPr>
          <a:lstStyle>
            <a:lvl1pPr>
              <a:defRPr sz="25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7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-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"/>
            <a:ext cx="13005468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7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 file folder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" y="-501"/>
            <a:ext cx="13005468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69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Light green file folder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" y="-501"/>
            <a:ext cx="13005468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2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291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3004800" cy="2167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92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/>
          <a:stretch/>
        </p:blipFill>
        <p:spPr>
          <a:xfrm>
            <a:off x="3926534" y="8561497"/>
            <a:ext cx="5267422" cy="1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4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710084"/>
            <a:ext cx="11216640" cy="7163769"/>
          </a:xfrm>
        </p:spPr>
        <p:txBody>
          <a:bodyPr/>
          <a:lstStyle>
            <a:lvl1pPr>
              <a:buClr>
                <a:srgbClr val="0D1E8E"/>
              </a:buClr>
              <a:defRPr sz="256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133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92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92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92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256960"/>
            <a:ext cx="4389120" cy="302473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894080" y="9256960"/>
            <a:ext cx="2926080" cy="302473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B24EC9-D412-49F8-B26B-B7E454A540B6}" type="datetimeFigureOut">
              <a:rPr lang="en-US" sz="128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11/7/2018</a:t>
            </a:fld>
            <a:endParaRPr lang="en-US" sz="128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3004800" cy="1128479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92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119834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92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9679971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92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08" y="9127962"/>
            <a:ext cx="890554" cy="458470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9184641" y="9256960"/>
            <a:ext cx="1788692" cy="302473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A3F748-31DA-4297-96EF-69DC737B5DDE}" type="slidenum">
              <a:rPr lang="en-US" sz="128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8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101" y="273101"/>
            <a:ext cx="11216640" cy="7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736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1" y="533402"/>
            <a:ext cx="10972800" cy="1249680"/>
          </a:xfrm>
          <a:prstGeom prst="rect">
            <a:avLst/>
          </a:prstGeom>
        </p:spPr>
        <p:txBody>
          <a:bodyPr anchor="t"/>
          <a:lstStyle>
            <a:lvl1pPr algn="l">
              <a:defRPr sz="45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4" y="1905002"/>
            <a:ext cx="10972800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0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536825"/>
            <a:ext cx="10972800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822825"/>
            <a:ext cx="10972800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1752600"/>
            <a:ext cx="10972800" cy="628776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714240"/>
            <a:ext cx="13004800" cy="103936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441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1334"/>
            <a:ext cx="13004800" cy="878578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44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44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9651071"/>
            <a:ext cx="13004800" cy="10266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441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09" y="9127962"/>
            <a:ext cx="890554" cy="458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38" y="9059363"/>
            <a:ext cx="1056694" cy="59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47"/>
            <a:ext cx="2926080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47"/>
            <a:ext cx="2926080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4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5600" y="4538135"/>
            <a:ext cx="9753600" cy="2580641"/>
          </a:xfrm>
        </p:spPr>
        <p:txBody>
          <a:bodyPr lIns="0" tIns="0" rIns="0" bIns="0" anchor="t" anchorCtr="0">
            <a:noAutofit/>
          </a:bodyPr>
          <a:lstStyle>
            <a:lvl1pPr algn="ctr">
              <a:defRPr sz="64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7591414"/>
            <a:ext cx="9753600" cy="84815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413">
                <a:latin typeface="Trebuchet MS" panose="020B0603020202020204" pitchFamily="34" charset="0"/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title="Colorado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55" y="2592966"/>
            <a:ext cx="4790650" cy="1164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3005468" cy="17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3005468" cy="178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90146"/>
            <a:ext cx="6209792" cy="1014374"/>
          </a:xfrm>
        </p:spPr>
        <p:txBody>
          <a:bodyPr lIns="0" tIns="0" rIns="0" bIns="0" anchor="t" anchorCtr="0">
            <a:noAutofit/>
          </a:bodyPr>
          <a:lstStyle>
            <a:lvl1pPr>
              <a:defRPr sz="25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080768"/>
            <a:ext cx="11216640" cy="618857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CD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13" y="8730830"/>
            <a:ext cx="1097337" cy="7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1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080768"/>
            <a:ext cx="5527040" cy="61885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080768"/>
            <a:ext cx="5527040" cy="61885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13" y="8730830"/>
            <a:ext cx="1097337" cy="794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3005468" cy="17882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2608" y="390146"/>
            <a:ext cx="6219952" cy="1014374"/>
          </a:xfrm>
        </p:spPr>
        <p:txBody>
          <a:bodyPr lIns="0" tIns="0" rIns="0" bIns="0" anchor="t" anchorCtr="0">
            <a:noAutofit/>
          </a:bodyPr>
          <a:lstStyle>
            <a:lvl1pPr>
              <a:defRPr sz="25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25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-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"/>
            <a:ext cx="13005468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2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 file folder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" y="-501"/>
            <a:ext cx="13005468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02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Light green file folder section divider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" y="-501"/>
            <a:ext cx="13005468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8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06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258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3004800" cy="2167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92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/>
          <a:stretch/>
        </p:blipFill>
        <p:spPr>
          <a:xfrm>
            <a:off x="3926534" y="8561497"/>
            <a:ext cx="5267422" cy="1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447800"/>
            <a:ext cx="10972800" cy="2286000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5" y="3886200"/>
            <a:ext cx="10972800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710084"/>
            <a:ext cx="11216640" cy="7163769"/>
          </a:xfrm>
        </p:spPr>
        <p:txBody>
          <a:bodyPr/>
          <a:lstStyle>
            <a:lvl1pPr>
              <a:buClr>
                <a:srgbClr val="0D1E8E"/>
              </a:buClr>
              <a:defRPr sz="256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133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92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92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92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256960"/>
            <a:ext cx="4389120" cy="302473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894080" y="9256960"/>
            <a:ext cx="2926080" cy="302473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B24EC9-D412-49F8-B26B-B7E454A540B6}" type="datetimeFigureOut">
              <a:rPr lang="en-US" sz="128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11/7/2018</a:t>
            </a:fld>
            <a:endParaRPr lang="en-US" sz="128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3004800" cy="1128479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92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119834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92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9679971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92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08" y="9127962"/>
            <a:ext cx="890554" cy="458470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9184641" y="9256960"/>
            <a:ext cx="1788692" cy="302473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A3F748-31DA-4297-96EF-69DC737B5DDE}" type="slidenum">
              <a:rPr lang="en-US" sz="128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8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101" y="273101"/>
            <a:ext cx="11216640" cy="7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899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1" y="533402"/>
            <a:ext cx="10972800" cy="1249680"/>
          </a:xfrm>
          <a:prstGeom prst="rect">
            <a:avLst/>
          </a:prstGeom>
        </p:spPr>
        <p:txBody>
          <a:bodyPr anchor="t"/>
          <a:lstStyle>
            <a:lvl1pPr algn="l">
              <a:defRPr sz="45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4" y="1905002"/>
            <a:ext cx="10972800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03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714240"/>
            <a:ext cx="13004800" cy="103936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441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1334"/>
            <a:ext cx="13004800" cy="878578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44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44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9651071"/>
            <a:ext cx="13004800" cy="10266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sz="1441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09" y="9127962"/>
            <a:ext cx="890554" cy="458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38" y="9059363"/>
            <a:ext cx="1056694" cy="59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47"/>
            <a:ext cx="2926080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47"/>
            <a:ext cx="2926080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9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78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4772869"/>
            <a:ext cx="11054080" cy="2171630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768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7243468"/>
            <a:ext cx="9753600" cy="630655"/>
          </a:xfrm>
        </p:spPr>
        <p:txBody>
          <a:bodyPr/>
          <a:lstStyle>
            <a:lvl1pPr marL="0" indent="0" algn="ctr">
              <a:buNone/>
              <a:defRPr sz="3413">
                <a:latin typeface="Trebuchet MS" panose="020B06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Colorado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33" y="2484592"/>
            <a:ext cx="6387534" cy="11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94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78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390145"/>
            <a:ext cx="11216640" cy="1009978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413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080768"/>
            <a:ext cx="11216640" cy="618857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13">
                <a:solidFill>
                  <a:srgbClr val="5C6670"/>
                </a:solidFill>
                <a:latin typeface="Trebuchet MS" panose="020B0603020202020204" pitchFamily="34" charset="0"/>
              </a:defRPr>
            </a:lvl1pPr>
            <a:lvl2pPr>
              <a:lnSpc>
                <a:spcPct val="100000"/>
              </a:lnSpc>
              <a:defRPr sz="2844"/>
            </a:lvl2pPr>
            <a:lvl3pPr>
              <a:lnSpc>
                <a:spcPct val="100000"/>
              </a:lnSpc>
              <a:defRPr sz="2560"/>
            </a:lvl3pPr>
            <a:lvl4pPr>
              <a:lnSpc>
                <a:spcPct val="100000"/>
              </a:lnSpc>
              <a:defRPr sz="2276"/>
            </a:lvl4pPr>
            <a:lvl5pPr>
              <a:lnSpc>
                <a:spcPct val="100000"/>
              </a:lnSpc>
              <a:defRPr sz="199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63" y="8854230"/>
            <a:ext cx="1463115" cy="7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1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145" y="2080768"/>
            <a:ext cx="5704651" cy="618857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13"/>
            </a:lvl1pPr>
            <a:lvl2pPr>
              <a:lnSpc>
                <a:spcPct val="100000"/>
              </a:lnSpc>
              <a:defRPr sz="2844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7881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144" y="390145"/>
            <a:ext cx="11216640" cy="1009978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413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736007" y="2080768"/>
            <a:ext cx="5704651" cy="618857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13"/>
            </a:lvl1pPr>
            <a:lvl2pPr>
              <a:lnSpc>
                <a:spcPct val="100000"/>
              </a:lnSpc>
              <a:defRPr sz="2844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2" name="Picture 11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63" y="8854230"/>
            <a:ext cx="1463115" cy="7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lu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768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49" y="8883819"/>
            <a:ext cx="1386997" cy="75343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00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reen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768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49" y="8883819"/>
            <a:ext cx="1386997" cy="75343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64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 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-green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768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49" y="8883819"/>
            <a:ext cx="1386997" cy="75343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31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Blue background for 2018 goal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768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49" y="8883819"/>
            <a:ext cx="1386997" cy="7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10972800" cy="1249680"/>
          </a:xfrm>
          <a:prstGeom prst="rect">
            <a:avLst/>
          </a:prstGeom>
        </p:spPr>
        <p:txBody>
          <a:bodyPr anchor="t"/>
          <a:lstStyle>
            <a:lvl1pPr algn="l">
              <a:defRPr sz="60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5" y="1905000"/>
            <a:ext cx="10972800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5" y="9040144"/>
            <a:ext cx="665291" cy="519289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0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783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894080" y="1710081"/>
            <a:ext cx="11216640" cy="7163769"/>
          </a:xfrm>
        </p:spPr>
        <p:txBody>
          <a:bodyPr/>
          <a:lstStyle>
            <a:lvl1pPr>
              <a:buClr>
                <a:srgbClr val="0D1E8E"/>
              </a:buClr>
              <a:defRPr sz="3413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844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256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256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256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865"/>
            <a:ext cx="8687223" cy="5639760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256960"/>
            <a:ext cx="4389120" cy="302473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894080" y="9256960"/>
            <a:ext cx="2926080" cy="302473"/>
          </a:xfrm>
          <a:prstGeom prst="rect">
            <a:avLst/>
          </a:prstGeom>
        </p:spPr>
        <p:txBody>
          <a:bodyPr vert="horz" lIns="130048" tIns="65024" rIns="130048" bIns="65024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B24EC9-D412-49F8-B26B-B7E454A540B6}" type="datetimeFigureOut">
              <a:rPr lang="en-US" sz="1707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11/7/2018</a:t>
            </a:fld>
            <a:endParaRPr lang="en-US" sz="170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3004800" cy="1128479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119831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9679968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07" y="9127962"/>
            <a:ext cx="890554" cy="45847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9184640" y="9256960"/>
            <a:ext cx="1788692" cy="302473"/>
          </a:xfrm>
          <a:prstGeom prst="rect">
            <a:avLst/>
          </a:prstGeom>
        </p:spPr>
        <p:txBody>
          <a:bodyPr vert="horz" lIns="130048" tIns="65024" rIns="130048" bIns="6502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A3F748-31DA-4297-96EF-69DC737B5DDE}" type="slidenum">
              <a:rPr lang="en-US" sz="1707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707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3101" y="273101"/>
            <a:ext cx="11216640" cy="7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836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" y="3796977"/>
            <a:ext cx="3840758" cy="523660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94080" y="1710081"/>
            <a:ext cx="11216640" cy="7163769"/>
          </a:xfrm>
        </p:spPr>
        <p:txBody>
          <a:bodyPr/>
          <a:lstStyle>
            <a:lvl1pPr>
              <a:buClr>
                <a:srgbClr val="0D1E8E"/>
              </a:buClr>
              <a:defRPr sz="3413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844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256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256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256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256960"/>
            <a:ext cx="4389120" cy="302473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894080" y="9256960"/>
            <a:ext cx="2926080" cy="302473"/>
          </a:xfrm>
          <a:prstGeom prst="rect">
            <a:avLst/>
          </a:prstGeom>
        </p:spPr>
        <p:txBody>
          <a:bodyPr vert="horz" lIns="130048" tIns="65024" rIns="130048" bIns="65024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B24EC9-D412-49F8-B26B-B7E454A540B6}" type="datetimeFigureOut">
              <a:rPr lang="en-US" sz="1707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11/7/2018</a:t>
            </a:fld>
            <a:endParaRPr lang="en-US" sz="170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3004800" cy="1128479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119831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9679968"/>
            <a:ext cx="13004800" cy="10266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07" y="9127962"/>
            <a:ext cx="890554" cy="458470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9184640" y="9256960"/>
            <a:ext cx="1788692" cy="302473"/>
          </a:xfrm>
          <a:prstGeom prst="rect">
            <a:avLst/>
          </a:prstGeom>
        </p:spPr>
        <p:txBody>
          <a:bodyPr vert="horz" lIns="130048" tIns="65024" rIns="130048" bIns="6502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A3F748-31DA-4297-96EF-69DC737B5DDE}" type="slidenum">
              <a:rPr lang="en-US" sz="1707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707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101" y="273101"/>
            <a:ext cx="11216640" cy="7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038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-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"/>
            <a:ext cx="13005468" cy="97541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932854"/>
            <a:ext cx="11054080" cy="3395698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76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148" y="9040150"/>
            <a:ext cx="665291" cy="5192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C350C07-BF3C-446F-BC26-54C104523A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89" y="8767290"/>
            <a:ext cx="1033577" cy="7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5469" cy="178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90146"/>
            <a:ext cx="6209792" cy="10143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5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080768"/>
            <a:ext cx="11216640" cy="61885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CD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12" y="8730828"/>
            <a:ext cx="1097337" cy="7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9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5600" y="4538134"/>
            <a:ext cx="9753600" cy="2580641"/>
          </a:xfrm>
        </p:spPr>
        <p:txBody>
          <a:bodyPr lIns="0" tIns="0" rIns="0" bIns="0" anchor="t" anchorCtr="0">
            <a:noAutofit/>
          </a:bodyPr>
          <a:lstStyle>
            <a:lvl1pPr algn="ctr">
              <a:defRPr sz="64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7591414"/>
            <a:ext cx="9753600" cy="84815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413">
                <a:latin typeface="Trebuchet MS" panose="020B0603020202020204" pitchFamily="34" charset="0"/>
              </a:defRPr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title="Colorado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55" y="2592966"/>
            <a:ext cx="4790651" cy="1164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5469" cy="17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5469" cy="178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90146"/>
            <a:ext cx="6209792" cy="1014374"/>
          </a:xfrm>
        </p:spPr>
        <p:txBody>
          <a:bodyPr lIns="0" tIns="0" rIns="0" bIns="0" anchor="t" anchorCtr="0">
            <a:noAutofit/>
          </a:bodyPr>
          <a:lstStyle>
            <a:lvl1pPr>
              <a:defRPr sz="25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080768"/>
            <a:ext cx="11216640" cy="618857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CD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12" y="8730828"/>
            <a:ext cx="1097337" cy="7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080768"/>
            <a:ext cx="5527040" cy="61885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080768"/>
            <a:ext cx="5527040" cy="61885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12" y="8730828"/>
            <a:ext cx="1097337" cy="794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5469" cy="17882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2609" y="390146"/>
            <a:ext cx="6219952" cy="1014374"/>
          </a:xfrm>
        </p:spPr>
        <p:txBody>
          <a:bodyPr lIns="0" tIns="0" rIns="0" bIns="0" anchor="t" anchorCtr="0">
            <a:noAutofit/>
          </a:bodyPr>
          <a:lstStyle>
            <a:lvl1pPr>
              <a:defRPr sz="256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4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0" y="3886200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8140700"/>
            <a:ext cx="13030200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26000" y="404813"/>
            <a:ext cx="331628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_cdhs__dept_300_rgb.png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8523449"/>
            <a:ext cx="5231164" cy="8491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0"/>
            <a:ext cx="13030200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853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53C1DD"/>
              </a:solidFill>
            </a:endParaRPr>
          </a:p>
        </p:txBody>
      </p:sp>
      <p:pic>
        <p:nvPicPr>
          <p:cNvPr id="13317" name="Picture 5" descr="CO_logo_horizontal_white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03238" y="8934450"/>
            <a:ext cx="2895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7" r:id="rId2"/>
    <p:sldLayoutId id="2147483696" r:id="rId3"/>
    <p:sldLayoutId id="2147483771" r:id="rId4"/>
  </p:sldLayoutIdLst>
  <p:txStyles>
    <p:titleStyle>
      <a:lvl1pPr algn="l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fontAlgn="auto" hangingPunct="1">
              <a:spcBef>
                <a:spcPts val="0"/>
              </a:spcBef>
              <a:spcAft>
                <a:spcPts val="0"/>
              </a:spcAft>
            </a:pPr>
            <a:fld id="{B5D12C40-C845-4845-9123-DB0823B51C1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75390" fontAlgn="auto" hangingPunct="1">
                <a:spcBef>
                  <a:spcPts val="0"/>
                </a:spcBef>
                <a:spcAft>
                  <a:spcPts val="0"/>
                </a:spcAft>
              </a:pPr>
              <a:t>11/7/2018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fontAlgn="auto" hangingPunct="1">
              <a:spcBef>
                <a:spcPts val="0"/>
              </a:spcBef>
              <a:spcAft>
                <a:spcPts val="0"/>
              </a:spcAft>
            </a:pPr>
            <a:fld id="{2C350C07-BF3C-446F-BC26-54C104523A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7539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0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0" r:id="rId10"/>
    <p:sldLayoutId id="2147483731" r:id="rId11"/>
    <p:sldLayoutId id="2147483816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3413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B5D12C40-C845-4845-9123-DB0823B51C1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11/7/2018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2C350C07-BF3C-446F-BC26-54C104523A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8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3413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43836" indent="-243836" algn="l" defTabSz="975345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09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1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85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26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B5D12C40-C845-4845-9123-DB0823B51C1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11/7/2018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2C350C07-BF3C-446F-BC26-54C104523A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3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3413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43836" indent="-243836" algn="l" defTabSz="975345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09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1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85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26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3C0D9A9D-8D96-4F61-8BE6-3E8248424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11/7/2018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2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tlearning.adobeconnect.com/pjy68395ung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migrant/mep-non-regulatory-guidance" TargetMode="External"/><Relationship Id="rId2" Type="http://schemas.openxmlformats.org/officeDocument/2006/relationships/hyperlink" Target="https://www2.ed.gov/policy/elsec/leg/esea02/pg8.html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hyperlink" Target="http://www.cde.state.co.us/migrant/migranteligibilitymatri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ropoutprevention/homeless_inde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nche.ed.gov/ll/ll.php" TargetMode="External"/><Relationship Id="rId5" Type="http://schemas.openxmlformats.org/officeDocument/2006/relationships/hyperlink" Target="http://center.serve.org/nche/" TargetMode="External"/><Relationship Id="rId4" Type="http://schemas.openxmlformats.org/officeDocument/2006/relationships/hyperlink" Target="http://www.naehcy.org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enverfoundation.academicworks.com/opportunities/381" TargetMode="External"/><Relationship Id="rId3" Type="http://schemas.openxmlformats.org/officeDocument/2006/relationships/hyperlink" Target="https://www2.ed.gov/about/inits/ed/foster-care/youth-transition-toolkit.pdf" TargetMode="External"/><Relationship Id="rId7" Type="http://schemas.openxmlformats.org/officeDocument/2006/relationships/hyperlink" Target="http://www.unitedwaydenver.org/bridging-the-ga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cde.state.co.us/dropoutprevention/coconfirmationoffostercaredependency" TargetMode="External"/><Relationship Id="rId11" Type="http://schemas.openxmlformats.org/officeDocument/2006/relationships/hyperlink" Target="ontherightpath.org" TargetMode="External"/><Relationship Id="rId5" Type="http://schemas.openxmlformats.org/officeDocument/2006/relationships/hyperlink" Target="http://www.fc2sprograms.org/colorado/" TargetMode="External"/><Relationship Id="rId10" Type="http://schemas.openxmlformats.org/officeDocument/2006/relationships/hyperlink" Target="mailto:projectfosterpower@childlawcenter.org" TargetMode="External"/><Relationship Id="rId4" Type="http://schemas.openxmlformats.org/officeDocument/2006/relationships/hyperlink" Target="https://www.casey.org/supporting-success/" TargetMode="External"/><Relationship Id="rId9" Type="http://schemas.openxmlformats.org/officeDocument/2006/relationships/hyperlink" Target="https://www.forwardsteps.org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Connections for Highly Mobile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Colorado School Counselor Association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Migrant Education</a:t>
            </a:r>
            <a:br>
              <a:rPr lang="en-US" dirty="0" smtClean="0"/>
            </a:br>
            <a:r>
              <a:rPr lang="en-US" dirty="0"/>
              <a:t>Title I C, Migrant Education Program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Overview Educational Rights for Migrant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79" y="2080767"/>
            <a:ext cx="11375666" cy="6683337"/>
          </a:xfrm>
        </p:spPr>
        <p:txBody>
          <a:bodyPr>
            <a:normAutofit/>
          </a:bodyPr>
          <a:lstStyle/>
          <a:p>
            <a:pPr marL="65023"/>
            <a:r>
              <a:rPr lang="en-US" sz="2560" dirty="0">
                <a:latin typeface="+mn-lt"/>
              </a:rPr>
              <a:t>Title I Part C, Purpose: </a:t>
            </a:r>
          </a:p>
          <a:p>
            <a:pPr marL="65023"/>
            <a:endParaRPr lang="en-US" sz="2560" dirty="0">
              <a:latin typeface="+mn-lt"/>
            </a:endParaRPr>
          </a:p>
          <a:p>
            <a:pPr marL="487672" indent="-487672">
              <a:spcBef>
                <a:spcPts val="0"/>
              </a:spcBef>
              <a:buSzPts val="1100"/>
              <a:buFont typeface="Calibri" panose="020F0502020204030204" pitchFamily="34" charset="0"/>
              <a:buAutoNum type="arabicParenBoth"/>
            </a:pPr>
            <a:r>
              <a:rPr lang="en-US" sz="2560" kern="11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that migratory children receive full and appropriate opportunities to meet the same challenging State academic standards that all children are expected to meet.</a:t>
            </a:r>
          </a:p>
          <a:p>
            <a:pPr>
              <a:spcBef>
                <a:spcPts val="0"/>
              </a:spcBef>
              <a:buSzPts val="1100"/>
            </a:pPr>
            <a:endParaRPr lang="en-US" sz="2560" kern="11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72" indent="-487672">
              <a:spcBef>
                <a:spcPts val="0"/>
              </a:spcBef>
              <a:buSzPts val="1100"/>
              <a:buFont typeface="Calibri" panose="020F0502020204030204" pitchFamily="34" charset="0"/>
              <a:buAutoNum type="arabicParenBoth"/>
            </a:pPr>
            <a:r>
              <a:rPr lang="en-US" sz="2560" kern="11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help migratory children overcome educational disruption, cultural and language barriers, social isolation, various health-related problems, and other factors that inhibit the ability of such children to succeed in school.</a:t>
            </a:r>
          </a:p>
          <a:p>
            <a:endParaRPr lang="en-US" sz="3982" dirty="0"/>
          </a:p>
        </p:txBody>
      </p:sp>
    </p:spTree>
    <p:extLst>
      <p:ext uri="{BB962C8B-B14F-4D97-AF65-F5344CB8AC3E}">
        <p14:creationId xmlns:p14="http://schemas.microsoft.com/office/powerpoint/2010/main" val="23011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42431"/>
            <a:ext cx="11054080" cy="7829693"/>
          </a:xfrm>
        </p:spPr>
        <p:txBody>
          <a:bodyPr>
            <a:normAutofit/>
          </a:bodyPr>
          <a:lstStyle/>
          <a:p>
            <a:r>
              <a:rPr lang="en-US" sz="5689" dirty="0"/>
              <a:t>McKinney-Vento (Homeless Education) Under Title IX, Part A of the Every Student Succeeds Act (ESSA)</a:t>
            </a:r>
            <a:r>
              <a:rPr lang="en-US" dirty="0"/>
              <a:t/>
            </a:r>
            <a:br>
              <a:rPr lang="en-US" dirty="0"/>
            </a:br>
            <a:r>
              <a:rPr lang="en-US" sz="3129" dirty="0"/>
              <a:t/>
            </a:r>
            <a:br>
              <a:rPr lang="en-US" sz="3129" dirty="0"/>
            </a:br>
            <a:r>
              <a:rPr lang="en-US" sz="1991" dirty="0"/>
              <a:t/>
            </a:r>
            <a:br>
              <a:rPr lang="en-US" sz="1991" dirty="0"/>
            </a:br>
            <a:endParaRPr lang="en-US" sz="1991" dirty="0"/>
          </a:p>
        </p:txBody>
      </p:sp>
    </p:spTree>
    <p:extLst>
      <p:ext uri="{BB962C8B-B14F-4D97-AF65-F5344CB8AC3E}">
        <p14:creationId xmlns:p14="http://schemas.microsoft.com/office/powerpoint/2010/main" val="25115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8057" y="2422999"/>
            <a:ext cx="5704651" cy="6188570"/>
          </a:xfrm>
        </p:spPr>
        <p:txBody>
          <a:bodyPr>
            <a:normAutofit/>
          </a:bodyPr>
          <a:lstStyle/>
          <a:p>
            <a:r>
              <a:rPr lang="en-US" dirty="0"/>
              <a:t>Unsheltered 		1,255</a:t>
            </a:r>
          </a:p>
          <a:p>
            <a:r>
              <a:rPr lang="en-US" dirty="0"/>
              <a:t>Hotels/ Motels 	1,743</a:t>
            </a:r>
          </a:p>
          <a:p>
            <a:r>
              <a:rPr lang="en-US" dirty="0"/>
              <a:t>Shelters/		2,695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Transitional Housing</a:t>
            </a:r>
            <a:r>
              <a:rPr lang="en-US" dirty="0"/>
              <a:t>		</a:t>
            </a:r>
            <a:endParaRPr lang="en-US" dirty="0" smtClean="0"/>
          </a:p>
          <a:p>
            <a:r>
              <a:rPr lang="en-US" u="sng" dirty="0" smtClean="0"/>
              <a:t>Doubled-up   </a:t>
            </a:r>
            <a:r>
              <a:rPr lang="en-US" u="sng" dirty="0"/>
              <a:t>		16,250</a:t>
            </a:r>
          </a:p>
          <a:p>
            <a:r>
              <a:rPr lang="en-US" b="1" dirty="0"/>
              <a:t>TOTAL:			21,943</a:t>
            </a:r>
          </a:p>
          <a:p>
            <a:endParaRPr lang="en-US" sz="2560" dirty="0">
              <a:solidFill>
                <a:srgbClr val="FF0000"/>
              </a:solidFill>
            </a:endParaRPr>
          </a:p>
          <a:p>
            <a:endParaRPr lang="en-US" sz="2560" dirty="0">
              <a:solidFill>
                <a:srgbClr val="FF0000"/>
              </a:solidFill>
            </a:endParaRPr>
          </a:p>
          <a:p>
            <a:endParaRPr lang="en-US" sz="256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2016-2017 Data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3"/>
            <p:extLst/>
          </p:nvPr>
        </p:nvGraphicFramePr>
        <p:xfrm>
          <a:off x="6734952" y="2081671"/>
          <a:ext cx="5705404" cy="618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65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>
                <a:ea typeface="+mj-ea"/>
                <a:cs typeface="+mj-cs"/>
              </a:rPr>
              <a:t>Eligibility—Who is Covered?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059094"/>
            <a:ext cx="11704320" cy="7261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982" dirty="0">
                <a:solidFill>
                  <a:schemeClr val="tx1"/>
                </a:solidFill>
                <a:latin typeface="Calibri" charset="0"/>
              </a:rPr>
              <a:t>Children who </a:t>
            </a:r>
            <a:r>
              <a:rPr lang="en-US" sz="3982" b="1" dirty="0">
                <a:solidFill>
                  <a:schemeClr val="tx1"/>
                </a:solidFill>
                <a:latin typeface="Calibri" charset="0"/>
              </a:rPr>
              <a:t>lack a fixed, regular, and adequate nighttime residence</a:t>
            </a:r>
            <a:r>
              <a:rPr lang="en-US" sz="3982" dirty="0">
                <a:solidFill>
                  <a:schemeClr val="tx1"/>
                </a:solidFill>
                <a:latin typeface="Calibri" charset="0"/>
              </a:rPr>
              <a:t>—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US" sz="2560" dirty="0">
              <a:solidFill>
                <a:schemeClr val="tx1"/>
              </a:solidFill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98" dirty="0">
                <a:latin typeface="Calibri" charset="0"/>
                <a:ea typeface="Calibri" charset="0"/>
                <a:cs typeface="Calibri" charset="0"/>
              </a:rPr>
              <a:t>Sharing the housing of others due to loss of housing, economic hardship, or similar reason.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698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98" dirty="0">
                <a:latin typeface="Calibri" charset="0"/>
                <a:ea typeface="Calibri" charset="0"/>
                <a:cs typeface="Calibri" charset="0"/>
              </a:rPr>
              <a:t>Living in motels, hotels, trailer parks, camping grounds due to lack of adequate alternative accommodations.</a:t>
            </a:r>
          </a:p>
          <a:p>
            <a:pPr marL="650230" lvl="1" indent="0">
              <a:lnSpc>
                <a:spcPct val="90000"/>
              </a:lnSpc>
              <a:buNone/>
            </a:pPr>
            <a:endParaRPr lang="en-US" sz="3698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698" dirty="0">
                <a:latin typeface="Calibri" charset="0"/>
                <a:ea typeface="Calibri" charset="0"/>
                <a:cs typeface="Calibri" charset="0"/>
              </a:rPr>
              <a:t>Living in emergency or transitional shelters.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3698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1206400" indent="-51206400"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6FCAF0-7AAB-BE43-BE71-BE06EBB8A265}" type="slidenum">
              <a:rPr lang="en-US" sz="1991">
                <a:solidFill>
                  <a:srgbClr val="8889A7"/>
                </a:solidFill>
                <a:latin typeface="Calibri" charset="0"/>
              </a:rPr>
              <a:pPr/>
              <a:t>15</a:t>
            </a:fld>
            <a:endParaRPr lang="en-US" sz="1991">
              <a:solidFill>
                <a:srgbClr val="8889A7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3493" y="2167467"/>
            <a:ext cx="11921067" cy="715264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982" dirty="0">
                <a:solidFill>
                  <a:schemeClr val="tx1"/>
                </a:solidFill>
                <a:latin typeface="Calibri" charset="0"/>
              </a:rPr>
              <a:t>Children who </a:t>
            </a:r>
            <a:r>
              <a:rPr lang="en-US" sz="3982" b="1" dirty="0">
                <a:solidFill>
                  <a:schemeClr val="tx1"/>
                </a:solidFill>
                <a:latin typeface="Calibri" charset="0"/>
              </a:rPr>
              <a:t>lack a fixed, regular, and adequate nighttime residence</a:t>
            </a:r>
            <a:r>
              <a:rPr lang="en-US" sz="3982" dirty="0">
                <a:solidFill>
                  <a:schemeClr val="tx1"/>
                </a:solidFill>
                <a:latin typeface="Calibri" charset="0"/>
              </a:rPr>
              <a:t>—</a:t>
            </a:r>
          </a:p>
          <a:p>
            <a:pPr eaLnBrk="1" hangingPunct="1">
              <a:lnSpc>
                <a:spcPct val="80000"/>
              </a:lnSpc>
            </a:pPr>
            <a:endParaRPr lang="en-US" sz="1564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698" dirty="0">
                <a:latin typeface="Calibri" charset="0"/>
                <a:ea typeface="ＭＳ Ｐゴシック" charset="0"/>
                <a:cs typeface="ＭＳ Ｐゴシック" charset="0"/>
              </a:rPr>
              <a:t>Living in a public or private place not designed for humans to live.</a:t>
            </a:r>
          </a:p>
          <a:p>
            <a:pPr marL="650230" lvl="1" indent="0">
              <a:lnSpc>
                <a:spcPct val="80000"/>
              </a:lnSpc>
              <a:buNone/>
            </a:pPr>
            <a:endParaRPr lang="en-US" sz="3698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698" dirty="0">
                <a:latin typeface="Calibri" charset="0"/>
                <a:ea typeface="ＭＳ Ｐゴシック" charset="0"/>
                <a:cs typeface="ＭＳ Ｐゴシック" charset="0"/>
              </a:rPr>
              <a:t>Living in cars, parks, abandoned buildings, substandard housing, bus or train stations, or similar settings.</a:t>
            </a:r>
          </a:p>
          <a:p>
            <a:pPr indent="-325115">
              <a:lnSpc>
                <a:spcPct val="80000"/>
              </a:lnSpc>
            </a:pPr>
            <a:endParaRPr lang="en-US" sz="1280" dirty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  <a:p>
            <a:pPr indent="-325115">
              <a:lnSpc>
                <a:spcPct val="80000"/>
              </a:lnSpc>
            </a:pPr>
            <a:r>
              <a:rPr lang="en-US" sz="3982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Unaccompanied Homeless Youth</a:t>
            </a:r>
          </a:p>
          <a:p>
            <a:pPr lvl="2">
              <a:lnSpc>
                <a:spcPct val="80000"/>
              </a:lnSpc>
            </a:pPr>
            <a:r>
              <a:rPr lang="en-US" sz="3698" dirty="0">
                <a:latin typeface="Calibri" charset="0"/>
              </a:rPr>
              <a:t>A child or youth who meets the McKinney-Vento definition and is not in the physical custody of a parent or guardian.  </a:t>
            </a:r>
          </a:p>
          <a:p>
            <a:pPr marL="1300460" lvl="2" indent="0">
              <a:lnSpc>
                <a:spcPct val="80000"/>
              </a:lnSpc>
              <a:buNone/>
            </a:pPr>
            <a:endParaRPr lang="en-US" sz="3698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60" i="1" dirty="0">
                <a:latin typeface="Calibri" charset="0"/>
                <a:ea typeface="ＭＳ Ｐゴシック" charset="0"/>
                <a:cs typeface="ＭＳ Ｐゴシック" charset="0"/>
              </a:rPr>
              <a:t>Awaiting foster care placement </a:t>
            </a:r>
            <a:r>
              <a:rPr lang="en-US" sz="2560" i="1" dirty="0">
                <a:solidFill>
                  <a:srgbClr val="C4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(removed 12/10/16)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33493" y="356584"/>
            <a:ext cx="12029440" cy="119210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dirty="0" smtClean="0">
                <a:ea typeface="+mj-ea"/>
                <a:cs typeface="+mj-cs"/>
              </a:rPr>
              <a:t>Eligibility</a:t>
            </a:r>
            <a:r>
              <a:rPr lang="en-US" dirty="0" smtClean="0">
                <a:ea typeface="+mj-ea"/>
                <a:cs typeface="+mj-cs"/>
              </a:rPr>
              <a:t> (cont.)</a:t>
            </a:r>
            <a:endParaRPr dirty="0">
              <a:ea typeface="+mj-ea"/>
              <a:cs typeface="+mj-cs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1206400" indent="-51206400"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F2953C-5717-7246-9A3F-276E540B9FEF}" type="slidenum">
              <a:rPr lang="en-US" sz="1991">
                <a:solidFill>
                  <a:srgbClr val="8889A7"/>
                </a:solidFill>
                <a:latin typeface="Calibri" charset="0"/>
              </a:rPr>
              <a:pPr/>
              <a:t>16</a:t>
            </a:fld>
            <a:endParaRPr lang="en-US" sz="1991">
              <a:solidFill>
                <a:srgbClr val="8889A7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Foster </a:t>
            </a:r>
            <a:r>
              <a:rPr lang="en-US" dirty="0" smtClean="0"/>
              <a:t>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Student in Out-of-Home Placement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“Student in Out-of-Home Placement”</a:t>
            </a:r>
            <a:r>
              <a:rPr lang="en-US" dirty="0">
                <a:solidFill>
                  <a:schemeClr val="tx1"/>
                </a:solidFill>
              </a:rPr>
              <a:t> is defined to include children and youth who, at any time during an academic semester or term, are in placement out of the home as defined by 19-1-103(85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Key is that county or state has custody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Who qualifies/who does not qualify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Contact your district’s Child Welfare Education Liaison with questions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 common barriers highly mobile students encounter?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Highly Mobile Student?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mobile students may…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Have multiple school moves on a transcript or cumulative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acking credits due to multiple graduation requirements and/or may have gaps in academic achievement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Miss school frequently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Struggle to have basic needs met (hunger, stable housing, inadequate clothing,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Be hesitant to make friends or connections at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be involved in extracurricular activities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2" y="1988836"/>
            <a:ext cx="12585595" cy="5989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2145" y="4614164"/>
            <a:ext cx="1223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New folder</a:t>
            </a:r>
          </a:p>
        </p:txBody>
      </p:sp>
    </p:spTree>
    <p:extLst>
      <p:ext uri="{BB962C8B-B14F-4D97-AF65-F5344CB8AC3E}">
        <p14:creationId xmlns:p14="http://schemas.microsoft.com/office/powerpoint/2010/main" val="13662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school counselors do to help highly mobile students?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7159"/>
            <a:ext cx="12950546" cy="65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144" y="452582"/>
            <a:ext cx="11704320" cy="1950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dirty="0" smtClean="0">
                <a:ea typeface="+mj-ea"/>
                <a:cs typeface="+mj-cs"/>
              </a:rPr>
              <a:t>McKinney-Vento</a:t>
            </a:r>
            <a:br>
              <a:rPr dirty="0" smtClean="0">
                <a:ea typeface="+mj-ea"/>
                <a:cs typeface="+mj-cs"/>
              </a:rPr>
            </a:br>
            <a:r>
              <a:rPr dirty="0" smtClean="0">
                <a:ea typeface="+mj-ea"/>
                <a:cs typeface="+mj-cs"/>
              </a:rPr>
              <a:t>Homeless Assistance Act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613" y="3251201"/>
            <a:ext cx="11704320" cy="5461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551" dirty="0">
                <a:solidFill>
                  <a:schemeClr val="tx1"/>
                </a:solidFill>
                <a:latin typeface="Calibri" charset="0"/>
              </a:rPr>
              <a:t>Main themes: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982" dirty="0">
                <a:latin typeface="Calibri" charset="0"/>
                <a:ea typeface="Calibri" charset="0"/>
                <a:cs typeface="Calibri" charset="0"/>
              </a:rPr>
              <a:t>Identification.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982" dirty="0">
                <a:latin typeface="Calibri" charset="0"/>
                <a:ea typeface="Calibri" charset="0"/>
                <a:cs typeface="Calibri" charset="0"/>
              </a:rPr>
              <a:t>School stability.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982" dirty="0">
                <a:latin typeface="Calibri" charset="0"/>
                <a:ea typeface="Calibri" charset="0"/>
                <a:cs typeface="Calibri" charset="0"/>
              </a:rPr>
              <a:t>School enrollment.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982" dirty="0">
                <a:latin typeface="Calibri" charset="0"/>
                <a:ea typeface="Calibri" charset="0"/>
                <a:cs typeface="Calibri" charset="0"/>
              </a:rPr>
              <a:t>Support for academic success.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982" dirty="0">
                <a:latin typeface="Calibri" charset="0"/>
                <a:ea typeface="Calibri" charset="0"/>
                <a:cs typeface="Calibri" charset="0"/>
              </a:rPr>
              <a:t>Child-centered, best interest decision making.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145" y="9040144"/>
            <a:ext cx="665291" cy="519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1206400" indent="-51206400"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02BE83-450B-1C46-B411-E1B42E446F66}" type="slidenum">
              <a:rPr lang="en-US" sz="1991">
                <a:solidFill>
                  <a:srgbClr val="8889A7"/>
                </a:solidFill>
                <a:latin typeface="Calibri" charset="0"/>
              </a:rPr>
              <a:pPr/>
              <a:t>24</a:t>
            </a:fld>
            <a:endParaRPr lang="en-US" sz="1991">
              <a:solidFill>
                <a:srgbClr val="8889A7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192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4338"/>
            <a:ext cx="13004800" cy="67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2159"/>
            <a:ext cx="9181592" cy="1014374"/>
          </a:xfrm>
        </p:spPr>
        <p:txBody>
          <a:bodyPr/>
          <a:lstStyle/>
          <a:p>
            <a:r>
              <a:rPr lang="en-US" sz="3200" dirty="0" smtClean="0"/>
              <a:t>Credit accrual and graduation requirements: New options under Colorado HB 18-1306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district can choose 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Waive course requirements or prerequisites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Waive specific courses for graduation if student demonstrates competency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Provide alternative means of earning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Award elective credits based on previously completed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Work with previous school district to issue a diploma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 smtClean="0"/>
              <a:t>The bottom line: GET CREATIVE! DO WHAT IS BEST FOR THE STUDENT.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6" y="390146"/>
            <a:ext cx="9105393" cy="1014374"/>
          </a:xfrm>
        </p:spPr>
        <p:txBody>
          <a:bodyPr/>
          <a:lstStyle/>
          <a:p>
            <a:r>
              <a:rPr lang="en-US" sz="3600" dirty="0" smtClean="0"/>
              <a:t>Financial Aid for Highly Mobile Students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/>
              <a:t>Watch a FAFSA and Highly Mobile Students recorded webinar from the Colorado Department of Higher Education and Colorado Department of Education:</a:t>
            </a:r>
          </a:p>
          <a:p>
            <a:pPr marL="1219181" lvl="1" indent="-487672"/>
            <a:r>
              <a:rPr lang="en-US" dirty="0" smtClean="0"/>
              <a:t>Overall FAFSA considerations and recommendations</a:t>
            </a:r>
          </a:p>
          <a:p>
            <a:pPr marL="1219181" lvl="1" indent="-487672"/>
            <a:r>
              <a:rPr lang="en-US" dirty="0" smtClean="0"/>
              <a:t>Financial aid independent determination </a:t>
            </a:r>
          </a:p>
          <a:p>
            <a:pPr marL="1219181" lvl="1" indent="-487672"/>
            <a:r>
              <a:rPr lang="en-US" dirty="0" smtClean="0"/>
              <a:t>Required documentation</a:t>
            </a:r>
          </a:p>
          <a:p>
            <a:pPr marL="1219181" lvl="1" indent="-487672"/>
            <a:r>
              <a:rPr lang="en-US" dirty="0" smtClean="0"/>
              <a:t>Unique Scholarships</a:t>
            </a:r>
          </a:p>
          <a:p>
            <a:pPr marL="1219181" lvl="1" indent="-487672"/>
            <a:endParaRPr lang="en-US" dirty="0"/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>
                <a:hlinkClick r:id="rId3"/>
              </a:rPr>
              <a:t>https://enetlearning.adobeconnect.com/pjy68395ungm/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2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2159"/>
            <a:ext cx="6209792" cy="1014374"/>
          </a:xfrm>
        </p:spPr>
        <p:txBody>
          <a:bodyPr/>
          <a:lstStyle/>
          <a:p>
            <a:r>
              <a:rPr lang="en-US" dirty="0" smtClean="0"/>
              <a:t>Migrant education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080769"/>
            <a:ext cx="10984932" cy="2868820"/>
          </a:xfrm>
        </p:spPr>
        <p:txBody>
          <a:bodyPr>
            <a:normAutofit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Title 1 Part C of the Every Students Succeeds Act (ESSA)</a:t>
            </a:r>
            <a:endParaRPr lang="en-US" dirty="0" smtClean="0">
              <a:solidFill>
                <a:schemeClr val="tx1"/>
              </a:solidFill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Non-regulatory guidance –</a:t>
            </a:r>
            <a:endParaRPr lang="en-US" dirty="0" smtClean="0">
              <a:solidFill>
                <a:schemeClr val="tx1"/>
              </a:solidFill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Eligibility</a:t>
            </a:r>
            <a:endParaRPr lang="en-US" dirty="0" smtClean="0">
              <a:solidFill>
                <a:schemeClr val="tx1"/>
              </a:solidFill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Plyler</a:t>
            </a:r>
            <a:r>
              <a:rPr lang="en-US" dirty="0" smtClean="0">
                <a:solidFill>
                  <a:schemeClr val="tx1"/>
                </a:solidFill>
              </a:rPr>
              <a:t> versus Doe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81" y="4949588"/>
            <a:ext cx="11392502" cy="23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13" dirty="0">
                <a:solidFill>
                  <a:schemeClr val="bg1"/>
                </a:solidFill>
              </a:rPr>
              <a:t>What is a Highly Mobile Student?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highly mobile student is defined as a student who experiences (or is at risk of experiencing) multiple school moves during their K-12 education outside of regular grade promotion. This includes (and is not limited to) youth in foster care, those experiencing homelessness, and migrant students. </a:t>
            </a:r>
          </a:p>
        </p:txBody>
      </p:sp>
    </p:spTree>
    <p:extLst>
      <p:ext uri="{BB962C8B-B14F-4D97-AF65-F5344CB8AC3E}">
        <p14:creationId xmlns:p14="http://schemas.microsoft.com/office/powerpoint/2010/main" val="28721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240" y="433494"/>
            <a:ext cx="11704320" cy="108373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Homeless Education</a:t>
            </a:r>
            <a:r>
              <a:rPr dirty="0" smtClean="0">
                <a:ea typeface="+mj-ea"/>
                <a:cs typeface="+mj-cs"/>
              </a:rPr>
              <a:t> Resources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1950720"/>
            <a:ext cx="11704320" cy="7261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29" dirty="0">
                <a:solidFill>
                  <a:schemeClr val="tx1"/>
                </a:solidFill>
                <a:latin typeface="Calibri" charset="0"/>
              </a:rPr>
              <a:t>Colorado Department of Education</a:t>
            </a:r>
          </a:p>
          <a:p>
            <a:pPr>
              <a:lnSpc>
                <a:spcPct val="90000"/>
              </a:lnSpc>
            </a:pPr>
            <a:r>
              <a:rPr lang="en-US" sz="3129" dirty="0">
                <a:solidFill>
                  <a:srgbClr val="2A2D6C"/>
                </a:solidFill>
                <a:latin typeface="Calibri" charset="0"/>
                <a:hlinkClick r:id="rId3"/>
              </a:rPr>
              <a:t>http://www.cde.state.co.us/dropoutprevention/homeless_index</a:t>
            </a:r>
            <a:endParaRPr lang="en-US" sz="3129" dirty="0">
              <a:solidFill>
                <a:srgbClr val="2A2D6C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1422" dirty="0">
              <a:solidFill>
                <a:srgbClr val="2A2D6C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129" dirty="0">
                <a:solidFill>
                  <a:schemeClr val="tx1"/>
                </a:solidFill>
                <a:latin typeface="Calibri" charset="0"/>
              </a:rPr>
              <a:t>National Association for the Education of Homeless Children and Youth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129" dirty="0">
                <a:solidFill>
                  <a:srgbClr val="2A2D6C"/>
                </a:solidFill>
                <a:latin typeface="Calibri" charset="0"/>
                <a:hlinkClick r:id="rId4"/>
              </a:rPr>
              <a:t>http://naehcy.org</a:t>
            </a:r>
            <a:endParaRPr lang="en-US" sz="3129" dirty="0">
              <a:solidFill>
                <a:srgbClr val="2A2D6C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22" dirty="0">
              <a:solidFill>
                <a:srgbClr val="2A2D6C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129" dirty="0">
                <a:solidFill>
                  <a:schemeClr val="tx1"/>
                </a:solidFill>
                <a:latin typeface="Calibri" charset="0"/>
              </a:rPr>
              <a:t>National Center on Homeless Education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129" dirty="0">
                <a:solidFill>
                  <a:srgbClr val="2A2D6C"/>
                </a:solidFill>
                <a:latin typeface="Calibri" charset="0"/>
                <a:hlinkClick r:id="rId5"/>
              </a:rPr>
              <a:t>http://center.serve.org/nche/</a:t>
            </a:r>
            <a:endParaRPr lang="en-US" sz="3129" dirty="0">
              <a:solidFill>
                <a:srgbClr val="2A2D6C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22" dirty="0">
              <a:solidFill>
                <a:srgbClr val="2A2D6C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129" dirty="0">
                <a:solidFill>
                  <a:schemeClr val="tx1"/>
                </a:solidFill>
                <a:latin typeface="Calibri" charset="0"/>
              </a:rPr>
              <a:t>Liaisons Toolkit</a:t>
            </a:r>
          </a:p>
          <a:p>
            <a:pPr>
              <a:lnSpc>
                <a:spcPct val="80000"/>
              </a:lnSpc>
            </a:pPr>
            <a:r>
              <a:rPr lang="en-US" sz="3129" dirty="0">
                <a:solidFill>
                  <a:schemeClr val="tx1"/>
                </a:solidFill>
                <a:latin typeface="Calibri" charset="0"/>
                <a:hlinkClick r:id="rId6"/>
              </a:rPr>
              <a:t>https://nche.ed.gov/ll/ll.php</a:t>
            </a:r>
            <a:endParaRPr lang="en-US" sz="3129" dirty="0">
              <a:solidFill>
                <a:schemeClr val="tx1"/>
              </a:solidFill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3129" dirty="0">
              <a:solidFill>
                <a:schemeClr val="tx1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76" dirty="0">
              <a:solidFill>
                <a:srgbClr val="2A2D6C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560" dirty="0">
              <a:solidFill>
                <a:srgbClr val="2A2D6C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91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560" dirty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sp>
        <p:nvSpPr>
          <p:cNvPr id="14029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145" y="9040144"/>
            <a:ext cx="665291" cy="5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1206400" indent="-51206400"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FDA5D2-1699-0C40-8879-9E416F9FF649}" type="slidenum">
              <a:rPr lang="en-US" sz="1991">
                <a:solidFill>
                  <a:srgbClr val="8889A7"/>
                </a:solidFill>
                <a:latin typeface="Calibri" charset="0"/>
              </a:rPr>
              <a:pPr/>
              <a:t>30</a:t>
            </a:fld>
            <a:endParaRPr lang="en-US" sz="1991">
              <a:solidFill>
                <a:srgbClr val="8889A7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608" y="272159"/>
            <a:ext cx="6209792" cy="1014374"/>
          </a:xfrm>
        </p:spPr>
        <p:txBody>
          <a:bodyPr/>
          <a:lstStyle/>
          <a:p>
            <a:r>
              <a:rPr lang="en-US" dirty="0" smtClean="0"/>
              <a:t>Foster Care Education Resources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4080" y="2080768"/>
            <a:ext cx="11216640" cy="6983771"/>
          </a:xfrm>
        </p:spPr>
        <p:txBody>
          <a:bodyPr/>
          <a:lstStyle/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Foster Care Transition Toolkit</a:t>
            </a:r>
            <a:endParaRPr lang="en-US" dirty="0" smtClean="0"/>
          </a:p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Supporting Successful Transitions</a:t>
            </a:r>
            <a:endParaRPr lang="en-US" dirty="0"/>
          </a:p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Educational Training Vouchers</a:t>
            </a:r>
            <a:endParaRPr lang="en-US" dirty="0" smtClean="0"/>
          </a:p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Foster Care Dependency Form</a:t>
            </a:r>
            <a:endParaRPr lang="en-US" dirty="0" smtClean="0"/>
          </a:p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Bridging the Gap Program</a:t>
            </a:r>
            <a:endParaRPr lang="en-US" dirty="0">
              <a:hlinkClick r:id="rId7"/>
            </a:endParaRPr>
          </a:p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8"/>
              </a:rPr>
              <a:t>Denver Foundation Scholarships</a:t>
            </a:r>
            <a:endParaRPr lang="en-US" dirty="0">
              <a:hlinkClick r:id="rId8"/>
            </a:endParaRPr>
          </a:p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9"/>
              </a:rPr>
              <a:t>Forward Steps Scholarship</a:t>
            </a:r>
            <a:endParaRPr lang="en-US" dirty="0" smtClean="0"/>
          </a:p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10"/>
              </a:rPr>
              <a:t>projectfosterpower@childlawcenter.org</a:t>
            </a:r>
            <a:endParaRPr lang="en-US" dirty="0" smtClean="0"/>
          </a:p>
          <a:p>
            <a:pPr marL="365754" indent="-365754">
              <a:buFont typeface="Arial" panose="020B0604020202020204" pitchFamily="34" charset="0"/>
              <a:buChar char="•"/>
            </a:pPr>
            <a:r>
              <a:rPr lang="en-US" dirty="0" smtClean="0">
                <a:hlinkClick r:id="rId11" action="ppaction://hlinkfile"/>
              </a:rPr>
              <a:t>Ontherightpath.org</a:t>
            </a:r>
            <a:endParaRPr lang="en-US" dirty="0" smtClean="0"/>
          </a:p>
          <a:p>
            <a:pPr marL="365754" indent="-365754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i="1" dirty="0" smtClean="0"/>
              <a:t>I</a:t>
            </a:r>
            <a:r>
              <a:rPr lang="en-US" dirty="0" smtClean="0"/>
              <a:t> do as a school counselor?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Enrollment and registration practices</a:t>
            </a:r>
          </a:p>
          <a:p>
            <a:pPr marL="1188709" lvl="1" indent="-457200"/>
            <a:r>
              <a:rPr lang="en-US" dirty="0" smtClean="0"/>
              <a:t>Include identification practices on registration forms</a:t>
            </a:r>
          </a:p>
          <a:p>
            <a:pPr marL="1188709" lvl="1" indent="-457200"/>
            <a:r>
              <a:rPr lang="en-US" dirty="0" smtClean="0"/>
              <a:t>Ensure free lunch </a:t>
            </a:r>
          </a:p>
          <a:p>
            <a:pPr marL="1188709" lvl="1" indent="-457200"/>
            <a:r>
              <a:rPr lang="en-US" dirty="0" smtClean="0"/>
              <a:t>Admit without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Identify the barriers and provide the “hook up”</a:t>
            </a:r>
          </a:p>
          <a:p>
            <a:pPr marL="1188709" lvl="1" indent="-457200"/>
            <a:r>
              <a:rPr lang="en-US" dirty="0" smtClean="0"/>
              <a:t>Food, housing, money for tuition, work/school balance,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Chunk interventions for continuous support </a:t>
            </a:r>
          </a:p>
          <a:p>
            <a:pPr marL="1188709" lvl="1" indent="-457200"/>
            <a:r>
              <a:rPr lang="en-US" dirty="0" smtClean="0"/>
              <a:t>Start with an application and see through to connecting with higher </a:t>
            </a:r>
            <a:r>
              <a:rPr lang="en-US" dirty="0" err="1" smtClean="0"/>
              <a:t>ed</a:t>
            </a:r>
            <a:r>
              <a:rPr lang="en-US" dirty="0" smtClean="0"/>
              <a:t> institution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Offer to be a constant, even if a student has to move schools</a:t>
            </a:r>
          </a:p>
          <a:p>
            <a:pPr marL="1188709" lvl="1" indent="-457200"/>
            <a:r>
              <a:rPr lang="en-US" dirty="0" smtClean="0"/>
              <a:t>Skype introductions to new school counselor </a:t>
            </a:r>
          </a:p>
          <a:p>
            <a:pPr marL="1188709" lvl="1" indent="-457200"/>
            <a:r>
              <a:rPr lang="en-US" dirty="0" smtClean="0"/>
              <a:t>Research the new school’s academic requirements and extra curricular offerings</a:t>
            </a:r>
          </a:p>
          <a:p>
            <a:pPr marL="1188709" lvl="1" indent="-4572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7000" y="8269338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the words of Dr. Joyce Brown—”Act up, show out”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6604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3733800"/>
            <a:ext cx="12598400" cy="3395698"/>
          </a:xfrm>
        </p:spPr>
        <p:txBody>
          <a:bodyPr/>
          <a:lstStyle/>
          <a:p>
            <a:r>
              <a:rPr lang="en-US" dirty="0" smtClean="0"/>
              <a:t>So students made it to college…now what?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Navigating barriers to obtaining a postsecondary degree.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Mobile Student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19" indent="-609619">
              <a:buFont typeface="Arial" panose="020B0604020202020204" pitchFamily="34" charset="0"/>
              <a:buChar char="•"/>
            </a:pPr>
            <a:r>
              <a:rPr lang="en-US" dirty="0"/>
              <a:t>Highly mobile student populations include:</a:t>
            </a:r>
          </a:p>
          <a:p>
            <a:pPr marL="1341162" lvl="1" indent="-609619"/>
            <a:r>
              <a:rPr lang="en-US" dirty="0" smtClean="0"/>
              <a:t>Children </a:t>
            </a:r>
            <a:r>
              <a:rPr lang="en-US" dirty="0"/>
              <a:t>and  youth in foster </a:t>
            </a:r>
            <a:r>
              <a:rPr lang="en-US" dirty="0" smtClean="0"/>
              <a:t>care</a:t>
            </a:r>
          </a:p>
          <a:p>
            <a:pPr marL="1341162" lvl="1" indent="-609619"/>
            <a:r>
              <a:rPr lang="en-US" dirty="0"/>
              <a:t>M</a:t>
            </a:r>
            <a:r>
              <a:rPr lang="en-US" dirty="0" smtClean="0"/>
              <a:t>igrant students</a:t>
            </a:r>
          </a:p>
          <a:p>
            <a:pPr marL="1341162" lvl="1" indent="-609619"/>
            <a:r>
              <a:rPr lang="en-US" dirty="0" smtClean="0"/>
              <a:t>Students </a:t>
            </a:r>
            <a:r>
              <a:rPr lang="en-US" dirty="0"/>
              <a:t>experiencing homelessness</a:t>
            </a:r>
          </a:p>
          <a:p>
            <a:pPr marL="1341162" lvl="1" indent="-609619"/>
            <a:endParaRPr lang="en-US" dirty="0"/>
          </a:p>
          <a:p>
            <a:pPr marL="609619" indent="-609619">
              <a:buFont typeface="Arial" panose="020B0604020202020204" pitchFamily="34" charset="0"/>
              <a:buChar char="•"/>
            </a:pPr>
            <a:r>
              <a:rPr lang="en-US" dirty="0"/>
              <a:t>Each year there are approx. 30,000 students that are counted within the state’s highly mobile student population</a:t>
            </a:r>
          </a:p>
          <a:p>
            <a:pPr marL="609619" indent="-609619">
              <a:buFont typeface="Arial" panose="020B0604020202020204" pitchFamily="34" charset="0"/>
              <a:buChar char="•"/>
            </a:pPr>
            <a:r>
              <a:rPr lang="en-US" dirty="0"/>
              <a:t>Highly mobile student populations often experience multiple school moves during their K-12 education outside of the regular grade promotion.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02" y="1504776"/>
            <a:ext cx="12718851" cy="62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I know if someone might be a highly mobile student?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ter butting heads with her mother as a teenager, Jennifer Lopez slept on a sofa for a few month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1" y="3535346"/>
            <a:ext cx="3714750" cy="26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ademy Award-winning actress Hilary Swank lived in a car with her mother while they saved up for an apartment in Los Angel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05" y="3348815"/>
            <a:ext cx="3702820" cy="27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le homeless in Las Vegas, Drew Carey would sell plasma for $40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05" y="7079617"/>
            <a:ext cx="3375025" cy="25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FL player Michael Oher's story of homelessness and struggle in 'The Blind Side' was inspirational to the world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64" y="7151563"/>
            <a:ext cx="3625850" cy="249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lk show host Dr. Phil once lived in a car with his father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4" y="6985819"/>
            <a:ext cx="36543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median Jim Carrey once lived out of a VW camper van and in a tent on his sister's front lawn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572320"/>
            <a:ext cx="3962400" cy="25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800" y="1680603"/>
            <a:ext cx="1244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do these celebrities all have in common?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48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ffany Hadd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6" y="268844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mone Biles holding olympic me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36" y="6737657"/>
            <a:ext cx="3825875" cy="25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fosterclub.com/sites/default/files/styles/bootstrap3_col6_square/public/blog-images/Jobs.jpg?itok=xf2Dy5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2" y="6400799"/>
            <a:ext cx="3173607" cy="31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fosterclub.com/sites/default/files/styles/bootstrap3_col6_square/public/blog-images/willie.jpg?itok=6k7MXr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89" y="3710309"/>
            <a:ext cx="2460625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fosterclub.com/sites/default/files/styles/bootstrap3_col6_square/public/blog-images/Ice%20T.jpeg?itok=aGxxBcc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39" y="7250113"/>
            <a:ext cx="236855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fosterclub.com/sites/default/files/styles/bootstrap3_col6_square/public/blog-images/eddie-murphy-54.jpeg?itok=x3v7JR1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71" y="3353991"/>
            <a:ext cx="291782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fosterclub.com/sites/default/files/styles/bootstrap3_col6_square/public/blog-images/alonzo.jpeg?itok=1TvC72_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086" y="2982128"/>
            <a:ext cx="261302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3096" y="1200845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What about these celebrities?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70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9040142"/>
            <a:ext cx="4768427" cy="390596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5122" name="Picture 2" descr="J:\Secondary Initiatives\2015 SMYLI\Pictures\COSMYLI_Greel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4" y="588125"/>
            <a:ext cx="12127733" cy="8085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DE_Blue_green_w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E_Blue_green_wide" id="{9177BBF1-F12F-4CAE-9DFE-D58474020F8E}" vid="{028DFA06-4849-4FD3-9227-6792ADD37C5B}"/>
    </a:ext>
  </a:extLst>
</a:theme>
</file>

<file path=ppt/theme/theme4.xml><?xml version="1.0" encoding="utf-8"?>
<a:theme xmlns:a="http://schemas.openxmlformats.org/drawingml/2006/main" name="1_CDE_Blue_green_w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E_Blue_green_wide" id="{9177BBF1-F12F-4CAE-9DFE-D58474020F8E}" vid="{028DFA06-4849-4FD3-9227-6792ADD37C5B}"/>
    </a:ext>
  </a:extLst>
</a:theme>
</file>

<file path=ppt/theme/theme5.xml><?xml version="1.0" encoding="utf-8"?>
<a:theme xmlns:a="http://schemas.openxmlformats.org/drawingml/2006/main" name="2_CDE_Blue_green_w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E_Blue_green_wide" id="{9177BBF1-F12F-4CAE-9DFE-D58474020F8E}" vid="{028DFA06-4849-4FD3-9227-6792ADD37C5B}"/>
    </a:ext>
  </a:extLst>
</a:theme>
</file>

<file path=ppt/theme/theme6.xml><?xml version="1.0" encoding="utf-8"?>
<a:theme xmlns:a="http://schemas.openxmlformats.org/drawingml/2006/main" name="Light Blue to Green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935</Words>
  <Application>Microsoft Office PowerPoint</Application>
  <PresentationFormat>Custom</PresentationFormat>
  <Paragraphs>155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Avenir</vt:lpstr>
      <vt:lpstr>Calibri</vt:lpstr>
      <vt:lpstr>Calibri Light</vt:lpstr>
      <vt:lpstr>Museo Slab 500</vt:lpstr>
      <vt:lpstr>Times New Roman</vt:lpstr>
      <vt:lpstr>Trebuchet MS</vt:lpstr>
      <vt:lpstr>8_Office Theme</vt:lpstr>
      <vt:lpstr>7_Office Theme</vt:lpstr>
      <vt:lpstr>CDE_Blue_green_wide</vt:lpstr>
      <vt:lpstr>1_CDE_Blue_green_wide</vt:lpstr>
      <vt:lpstr>2_CDE_Blue_green_wide</vt:lpstr>
      <vt:lpstr>Light Blue to Green Theme</vt:lpstr>
      <vt:lpstr>Creating Connections for Highly Mobile Students</vt:lpstr>
      <vt:lpstr>What is a Highly Mobile Student?</vt:lpstr>
      <vt:lpstr>What is a Highly Mobile Student?</vt:lpstr>
      <vt:lpstr>Highly Mobile Student Populations</vt:lpstr>
      <vt:lpstr>PowerPoint Presentation</vt:lpstr>
      <vt:lpstr>How do I know if someone might be a highly mobile student?</vt:lpstr>
      <vt:lpstr>PowerPoint Presentation</vt:lpstr>
      <vt:lpstr>PowerPoint Presentation</vt:lpstr>
      <vt:lpstr>PowerPoint Presentation</vt:lpstr>
      <vt:lpstr>The Basics</vt:lpstr>
      <vt:lpstr>Migrant Education Title I C, Migrant Education Program </vt:lpstr>
      <vt:lpstr>Overview Educational Rights for Migrant Students</vt:lpstr>
      <vt:lpstr>McKinney-Vento (Homeless Education) Under Title IX, Part A of the Every Student Succeeds Act (ESSA)   </vt:lpstr>
      <vt:lpstr>2016-2017 Data</vt:lpstr>
      <vt:lpstr>Eligibility—Who is Covered?</vt:lpstr>
      <vt:lpstr>Eligibility (cont.)</vt:lpstr>
      <vt:lpstr>Foster Care </vt:lpstr>
      <vt:lpstr>Student in Out-of-Home Placement </vt:lpstr>
      <vt:lpstr>What are the common barriers highly mobile students encounter?</vt:lpstr>
      <vt:lpstr>Highly mobile students may… </vt:lpstr>
      <vt:lpstr>PowerPoint Presentation</vt:lpstr>
      <vt:lpstr>What can school counselors do to help highly mobile students? </vt:lpstr>
      <vt:lpstr>PowerPoint Presentation</vt:lpstr>
      <vt:lpstr>McKinney-Vento Homeless Assistance Act</vt:lpstr>
      <vt:lpstr>PowerPoint Presentation</vt:lpstr>
      <vt:lpstr>PowerPoint Presentation</vt:lpstr>
      <vt:lpstr>Credit accrual and graduation requirements: New options under Colorado HB 18-1306</vt:lpstr>
      <vt:lpstr>Financial Aid for Highly Mobile Students</vt:lpstr>
      <vt:lpstr>Migrant education resources</vt:lpstr>
      <vt:lpstr>Homeless Education Resources</vt:lpstr>
      <vt:lpstr>Foster Care Education Resources  </vt:lpstr>
      <vt:lpstr>What can I do as a school counselor?</vt:lpstr>
      <vt:lpstr>So students made it to college…now what?  Navigating barriers to obtaining a postsecondary degree.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 Euismod Risus Scelerisque Aliquet</dc:title>
  <dc:creator>Rachel M. Moore</dc:creator>
  <cp:lastModifiedBy>Walz, Tricia</cp:lastModifiedBy>
  <cp:revision>114</cp:revision>
  <dcterms:created xsi:type="dcterms:W3CDTF">2014-01-16T23:28:42Z</dcterms:created>
  <dcterms:modified xsi:type="dcterms:W3CDTF">2018-11-07T16:54:59Z</dcterms:modified>
</cp:coreProperties>
</file>