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88" r:id="rId1"/>
    <p:sldMasterId id="2147483649" r:id="rId2"/>
    <p:sldMasterId id="2147483685" r:id="rId3"/>
    <p:sldMasterId id="2147483651" r:id="rId4"/>
    <p:sldMasterId id="2147483705" r:id="rId5"/>
    <p:sldMasterId id="2147483712" r:id="rId6"/>
    <p:sldMasterId id="2147483716" r:id="rId7"/>
    <p:sldMasterId id="2147483719" r:id="rId8"/>
    <p:sldMasterId id="2147483745" r:id="rId9"/>
    <p:sldMasterId id="2147483758" r:id="rId10"/>
    <p:sldMasterId id="2147483772" r:id="rId11"/>
    <p:sldMasterId id="2147483777" r:id="rId12"/>
  </p:sldMasterIdLst>
  <p:notesMasterIdLst>
    <p:notesMasterId r:id="rId38"/>
  </p:notesMasterIdLst>
  <p:sldIdLst>
    <p:sldId id="285" r:id="rId13"/>
    <p:sldId id="257" r:id="rId14"/>
    <p:sldId id="311" r:id="rId15"/>
    <p:sldId id="286" r:id="rId16"/>
    <p:sldId id="283" r:id="rId17"/>
    <p:sldId id="287" r:id="rId18"/>
    <p:sldId id="294" r:id="rId19"/>
    <p:sldId id="316" r:id="rId20"/>
    <p:sldId id="314" r:id="rId21"/>
    <p:sldId id="317" r:id="rId22"/>
    <p:sldId id="301" r:id="rId23"/>
    <p:sldId id="295" r:id="rId24"/>
    <p:sldId id="303" r:id="rId25"/>
    <p:sldId id="304" r:id="rId26"/>
    <p:sldId id="312" r:id="rId27"/>
    <p:sldId id="310" r:id="rId28"/>
    <p:sldId id="305" r:id="rId29"/>
    <p:sldId id="306" r:id="rId30"/>
    <p:sldId id="307" r:id="rId31"/>
    <p:sldId id="308" r:id="rId32"/>
    <p:sldId id="309" r:id="rId33"/>
    <p:sldId id="318" r:id="rId34"/>
    <p:sldId id="319" r:id="rId35"/>
    <p:sldId id="299" r:id="rId36"/>
    <p:sldId id="300" r:id="rId37"/>
  </p:sldIdLst>
  <p:sldSz cx="13004800" cy="9753600"/>
  <p:notesSz cx="7023100" cy="93091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EFAFB233-063F-42B5-8137-9DF3F51BA10A}">
      <p15:sldGuideLst xmlns:p15="http://schemas.microsoft.com/office/powerpoint/2012/main">
        <p15:guide id="1" orient="horz" pos="2832">
          <p15:clr>
            <a:srgbClr val="A4A3A4"/>
          </p15:clr>
        </p15:guide>
        <p15:guide id="2" pos="4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43F"/>
    <a:srgbClr val="F6B32F"/>
    <a:srgbClr val="488BC9"/>
    <a:srgbClr val="E95F1A"/>
    <a:srgbClr val="4A535D"/>
    <a:srgbClr val="5EB7E3"/>
    <a:srgbClr val="523F2D"/>
    <a:srgbClr val="F5CD3B"/>
    <a:srgbClr val="3266BE"/>
    <a:srgbClr val="C7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72" autoAdjust="0"/>
    <p:restoredTop sz="62340" autoAdjust="0"/>
  </p:normalViewPr>
  <p:slideViewPr>
    <p:cSldViewPr showGuides="1">
      <p:cViewPr varScale="1">
        <p:scale>
          <a:sx n="36" d="100"/>
          <a:sy n="36" d="100"/>
        </p:scale>
        <p:origin x="648" y="60"/>
      </p:cViewPr>
      <p:guideLst>
        <p:guide orient="horz" pos="2832"/>
        <p:guide pos="40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32.jp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6705600" cy="10058400"/>
        </a:xfrm>
        <a:prstGeom xmlns:a="http://schemas.openxmlformats.org/drawingml/2006/main" prst="roundRect">
          <a:avLst>
            <a:gd name="adj" fmla="val 8594"/>
          </a:avLst>
        </a:prstGeom>
        <a:solidFill xmlns:a="http://schemas.openxmlformats.org/drawingml/2006/main">
          <a:srgbClr val="FFFFFF">
            <a:shade val="85000"/>
          </a:srgbClr>
        </a:solidFill>
        <a:ln xmlns:a="http://schemas.openxmlformats.org/drawingml/2006/main">
          <a:noFill/>
        </a:ln>
        <a:effectLst xmlns:a="http://schemas.openxmlformats.org/drawingml/2006/main">
          <a:reflection blurRad="12700" stA="38000" endPos="28000" dist="5000" dir="5400000" sy="-100000" algn="bl" rotWithShape="0"/>
        </a:effec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84275" y="698500"/>
            <a:ext cx="4654550" cy="3490913"/>
          </a:xfrm>
          <a:prstGeom prst="rect">
            <a:avLst/>
          </a:prstGeom>
          <a:noFill/>
          <a:ln w="12700" cap="rnd">
            <a:noFill/>
            <a:round/>
            <a:headEnd/>
            <a:tailEnd/>
          </a:ln>
        </p:spPr>
      </p:sp>
      <p:sp>
        <p:nvSpPr>
          <p:cNvPr id="10242" name="Rectangle 2"/>
          <p:cNvSpPr>
            <a:spLocks noGrp="1"/>
          </p:cNvSpPr>
          <p:nvPr>
            <p:ph type="body" sz="quarter" idx="3"/>
          </p:nvPr>
        </p:nvSpPr>
        <p:spPr bwMode="auto">
          <a:xfrm>
            <a:off x="936414" y="4421823"/>
            <a:ext cx="5150273" cy="4189095"/>
          </a:xfrm>
          <a:prstGeom prst="rect">
            <a:avLst/>
          </a:prstGeom>
          <a:noFill/>
          <a:ln w="12700" cap="rnd" cmpd="sng">
            <a:noFill/>
            <a:prstDash val="solid"/>
            <a:round/>
            <a:headEnd type="none" w="med" len="med"/>
            <a:tailEnd type="none" w="med" len="med"/>
          </a:ln>
          <a:effectLst/>
        </p:spPr>
        <p:txBody>
          <a:bodyPr vert="horz" wrap="square" lIns="93324" tIns="46662" rIns="93324" bIns="46662"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ourselves</a:t>
            </a:r>
          </a:p>
          <a:p>
            <a:r>
              <a:rPr lang="en-US" dirty="0" smtClean="0"/>
              <a:t>Thanks for having us</a:t>
            </a:r>
          </a:p>
          <a:p>
            <a:endParaRPr lang="en-US" dirty="0"/>
          </a:p>
        </p:txBody>
      </p:sp>
    </p:spTree>
    <p:extLst>
      <p:ext uri="{BB962C8B-B14F-4D97-AF65-F5344CB8AC3E}">
        <p14:creationId xmlns:p14="http://schemas.microsoft.com/office/powerpoint/2010/main" val="135275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Clemens</a:t>
            </a:r>
            <a:endParaRPr lang="en-US" dirty="0"/>
          </a:p>
        </p:txBody>
      </p:sp>
    </p:spTree>
    <p:extLst>
      <p:ext uri="{BB962C8B-B14F-4D97-AF65-F5344CB8AC3E}">
        <p14:creationId xmlns:p14="http://schemas.microsoft.com/office/powerpoint/2010/main" val="177475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404397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Myers</a:t>
            </a:r>
          </a:p>
        </p:txBody>
      </p:sp>
    </p:spTree>
    <p:extLst>
      <p:ext uri="{BB962C8B-B14F-4D97-AF65-F5344CB8AC3E}">
        <p14:creationId xmlns:p14="http://schemas.microsoft.com/office/powerpoint/2010/main" val="4066328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51C23AD5-B314-4B31-A6C0-3675A14673B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9999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5904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Melton</a:t>
            </a:r>
            <a:endParaRPr lang="en-US" dirty="0"/>
          </a:p>
        </p:txBody>
      </p:sp>
    </p:spTree>
    <p:extLst>
      <p:ext uri="{BB962C8B-B14F-4D97-AF65-F5344CB8AC3E}">
        <p14:creationId xmlns:p14="http://schemas.microsoft.com/office/powerpoint/2010/main" val="1517779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Melton</a:t>
            </a:r>
            <a:r>
              <a:rPr lang="en-US" baseline="0" dirty="0" smtClean="0"/>
              <a:t> </a:t>
            </a:r>
          </a:p>
          <a:p>
            <a:endParaRPr lang="en-US" dirty="0"/>
          </a:p>
        </p:txBody>
      </p:sp>
    </p:spTree>
    <p:extLst>
      <p:ext uri="{BB962C8B-B14F-4D97-AF65-F5344CB8AC3E}">
        <p14:creationId xmlns:p14="http://schemas.microsoft.com/office/powerpoint/2010/main" val="3037934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4168939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6369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368606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r>
              <a:rPr lang="en-US" baseline="0" dirty="0" smtClean="0"/>
              <a:t> will start</a:t>
            </a:r>
            <a:endParaRPr lang="en-US" dirty="0"/>
          </a:p>
        </p:txBody>
      </p:sp>
    </p:spTree>
    <p:extLst>
      <p:ext uri="{BB962C8B-B14F-4D97-AF65-F5344CB8AC3E}">
        <p14:creationId xmlns:p14="http://schemas.microsoft.com/office/powerpoint/2010/main" val="2485755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a:lstStyle/>
          <a:p>
            <a:fld id="{51C23AD5-B314-4B31-A6C0-3675A14673B8}" type="slidenum">
              <a:rPr lang="en-US" smtClean="0"/>
              <a:t>20</a:t>
            </a:fld>
            <a:endParaRPr lang="en-US"/>
          </a:p>
        </p:txBody>
      </p:sp>
    </p:spTree>
    <p:extLst>
      <p:ext uri="{BB962C8B-B14F-4D97-AF65-F5344CB8AC3E}">
        <p14:creationId xmlns:p14="http://schemas.microsoft.com/office/powerpoint/2010/main" val="115921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2941284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Tree>
    <p:extLst>
      <p:ext uri="{BB962C8B-B14F-4D97-AF65-F5344CB8AC3E}">
        <p14:creationId xmlns:p14="http://schemas.microsoft.com/office/powerpoint/2010/main" val="977525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Myers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995EF9D-2794-47AA-B87D-5B456456569E}" type="slidenum">
              <a:rPr lang="en-US" smtClean="0"/>
              <a:t>23</a:t>
            </a:fld>
            <a:endParaRPr lang="en-US" dirty="0"/>
          </a:p>
        </p:txBody>
      </p:sp>
    </p:spTree>
    <p:extLst>
      <p:ext uri="{BB962C8B-B14F-4D97-AF65-F5344CB8AC3E}">
        <p14:creationId xmlns:p14="http://schemas.microsoft.com/office/powerpoint/2010/main" val="765504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endParaRPr lang="en-US" dirty="0"/>
          </a:p>
        </p:txBody>
      </p:sp>
    </p:spTree>
    <p:extLst>
      <p:ext uri="{BB962C8B-B14F-4D97-AF65-F5344CB8AC3E}">
        <p14:creationId xmlns:p14="http://schemas.microsoft.com/office/powerpoint/2010/main" val="888871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endParaRPr lang="en-US" dirty="0"/>
          </a:p>
        </p:txBody>
      </p:sp>
    </p:spTree>
    <p:extLst>
      <p:ext uri="{BB962C8B-B14F-4D97-AF65-F5344CB8AC3E}">
        <p14:creationId xmlns:p14="http://schemas.microsoft.com/office/powerpoint/2010/main" val="113148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Melton/Myers</a:t>
            </a:r>
            <a:endParaRPr lang="en-US" dirty="0"/>
          </a:p>
        </p:txBody>
      </p:sp>
    </p:spTree>
    <p:extLst>
      <p:ext uri="{BB962C8B-B14F-4D97-AF65-F5344CB8AC3E}">
        <p14:creationId xmlns:p14="http://schemas.microsoft.com/office/powerpoint/2010/main" val="426944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Melton—overview of laws</a:t>
            </a:r>
          </a:p>
          <a:p>
            <a:endParaRPr lang="en-US" b="1" baseline="0" dirty="0" smtClean="0"/>
          </a:p>
          <a:p>
            <a:r>
              <a:rPr lang="en-US" b="1" baseline="0" dirty="0" smtClean="0"/>
              <a:t>Clemens—Overview of Data</a:t>
            </a:r>
          </a:p>
          <a:p>
            <a:endParaRPr lang="en-US" dirty="0"/>
          </a:p>
        </p:txBody>
      </p:sp>
    </p:spTree>
    <p:extLst>
      <p:ext uri="{BB962C8B-B14F-4D97-AF65-F5344CB8AC3E}">
        <p14:creationId xmlns:p14="http://schemas.microsoft.com/office/powerpoint/2010/main" val="13759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Clemens</a:t>
            </a:r>
            <a:endParaRPr lang="en-US" baseline="0" dirty="0" smtClean="0"/>
          </a:p>
          <a:p>
            <a:endParaRPr lang="en-US" dirty="0"/>
          </a:p>
        </p:txBody>
      </p:sp>
    </p:spTree>
    <p:extLst>
      <p:ext uri="{BB962C8B-B14F-4D97-AF65-F5344CB8AC3E}">
        <p14:creationId xmlns:p14="http://schemas.microsoft.com/office/powerpoint/2010/main" val="208477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Clemens</a:t>
            </a:r>
            <a:endParaRPr lang="en-US" b="0" baseline="0" dirty="0" smtClean="0"/>
          </a:p>
        </p:txBody>
      </p:sp>
    </p:spTree>
    <p:extLst>
      <p:ext uri="{BB962C8B-B14F-4D97-AF65-F5344CB8AC3E}">
        <p14:creationId xmlns:p14="http://schemas.microsoft.com/office/powerpoint/2010/main" val="4104686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Clemens</a:t>
            </a:r>
            <a:endParaRPr lang="en-US" dirty="0"/>
          </a:p>
        </p:txBody>
      </p:sp>
    </p:spTree>
    <p:extLst>
      <p:ext uri="{BB962C8B-B14F-4D97-AF65-F5344CB8AC3E}">
        <p14:creationId xmlns:p14="http://schemas.microsoft.com/office/powerpoint/2010/main" val="632072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Clemens</a:t>
            </a:r>
            <a:r>
              <a:rPr lang="en-US" baseline="0" dirty="0" smtClean="0"/>
              <a:t> </a:t>
            </a:r>
            <a:endParaRPr lang="en-US" dirty="0"/>
          </a:p>
        </p:txBody>
      </p:sp>
    </p:spTree>
    <p:extLst>
      <p:ext uri="{BB962C8B-B14F-4D97-AF65-F5344CB8AC3E}">
        <p14:creationId xmlns:p14="http://schemas.microsoft.com/office/powerpoint/2010/main" val="811295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Clemens</a:t>
            </a:r>
            <a:endParaRPr lang="en-US" dirty="0"/>
          </a:p>
        </p:txBody>
      </p:sp>
      <p:sp>
        <p:nvSpPr>
          <p:cNvPr id="4" name="Slide Number Placeholder 3"/>
          <p:cNvSpPr>
            <a:spLocks noGrp="1"/>
          </p:cNvSpPr>
          <p:nvPr>
            <p:ph type="sldNum" sz="quarter" idx="10"/>
          </p:nvPr>
        </p:nvSpPr>
        <p:spPr>
          <a:xfrm>
            <a:off x="3978132" y="8842029"/>
            <a:ext cx="3043343" cy="465455"/>
          </a:xfrm>
          <a:prstGeom prst="rect">
            <a:avLst/>
          </a:prstGeom>
        </p:spPr>
        <p:txBody>
          <a:bodyPr lIns="93324" tIns="46662" rIns="93324" bIns="46662"/>
          <a:lstStyle/>
          <a:p>
            <a:fld id="{46E87D74-BCF2-3444-B398-86DF6012B278}" type="slidenum">
              <a:rPr lang="en-US" smtClean="0"/>
              <a:pPr/>
              <a:t>9</a:t>
            </a:fld>
            <a:endParaRPr lang="en-US"/>
          </a:p>
        </p:txBody>
      </p:sp>
    </p:spTree>
    <p:extLst>
      <p:ext uri="{BB962C8B-B14F-4D97-AF65-F5344CB8AC3E}">
        <p14:creationId xmlns:p14="http://schemas.microsoft.com/office/powerpoint/2010/main" val="46557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2" name="Title 1"/>
          <p:cNvSpPr>
            <a:spLocks noGrp="1"/>
          </p:cNvSpPr>
          <p:nvPr>
            <p:ph type="title"/>
          </p:nvPr>
        </p:nvSpPr>
        <p:spPr>
          <a:xfrm>
            <a:off x="292608" y="390146"/>
            <a:ext cx="6209792" cy="1014374"/>
          </a:xfrm>
          <a:prstGeom prst="rect">
            <a:avLst/>
          </a:prstGeo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94080" y="2080768"/>
            <a:ext cx="11216640" cy="6188570"/>
          </a:xfrm>
          <a:prstGeom prst="rect">
            <a:avLst/>
          </a:prstGeom>
        </p:spPr>
        <p:txBody>
          <a:bodyPr lIns="0" tIns="0" rIns="0" bIns="0">
            <a:noAutofit/>
          </a:bodyPr>
          <a:lstStyle>
            <a:lvl1pPr marL="0" indent="0">
              <a:buNone/>
              <a:defRPr>
                <a:latin typeface="Trebuchet MS" panose="020B0603020202020204" pitchFamily="34" charse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title="C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spTree>
    <p:extLst>
      <p:ext uri="{BB962C8B-B14F-4D97-AF65-F5344CB8AC3E}">
        <p14:creationId xmlns:p14="http://schemas.microsoft.com/office/powerpoint/2010/main" val="317409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fall_in_co_4x3.jpg"/>
          <p:cNvPicPr>
            <a:picLocks noChangeAspect="1"/>
          </p:cNvPicPr>
          <p:nvPr userDrawn="1"/>
        </p:nvPicPr>
        <p:blipFill>
          <a:blip r:embed="rId2"/>
          <a:stretch>
            <a:fillRect/>
          </a:stretch>
        </p:blipFill>
        <p:spPr>
          <a:xfrm>
            <a:off x="0" y="0"/>
            <a:ext cx="13030200" cy="9772650"/>
          </a:xfrm>
          <a:prstGeom prst="rect">
            <a:avLst/>
          </a:prstGeom>
        </p:spPr>
      </p:pic>
      <p:pic>
        <p:nvPicPr>
          <p:cNvPr id="4" name="Picture 4" descr="CO_logo_horizontal_white.png"/>
          <p:cNvPicPr>
            <a:picLocks noChangeAspect="1"/>
          </p:cNvPicPr>
          <p:nvPr userDrawn="1"/>
        </p:nvPicPr>
        <p:blipFill>
          <a:blip r:embed="rId3"/>
          <a:srcRect/>
          <a:stretch>
            <a:fillRect/>
          </a:stretch>
        </p:blipFill>
        <p:spPr bwMode="auto">
          <a:xfrm>
            <a:off x="503238" y="8934450"/>
            <a:ext cx="2895600" cy="725488"/>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1" name="Rectangle 30"/>
          <p:cNvSpPr/>
          <p:nvPr userDrawn="1"/>
        </p:nvSpPr>
        <p:spPr bwMode="auto">
          <a:xfrm>
            <a:off x="1092200" y="2667000"/>
            <a:ext cx="1524000" cy="1524000"/>
          </a:xfrm>
          <a:prstGeom prst="rect">
            <a:avLst/>
          </a:prstGeom>
          <a:solidFill>
            <a:srgbClr val="14943F"/>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3" name="TextBox 42"/>
          <p:cNvSpPr txBox="1"/>
          <p:nvPr userDrawn="1"/>
        </p:nvSpPr>
        <p:spPr>
          <a:xfrm>
            <a:off x="1016000" y="2133600"/>
            <a:ext cx="4191000" cy="369332"/>
          </a:xfrm>
          <a:prstGeom prst="rect">
            <a:avLst/>
          </a:prstGeom>
          <a:noFill/>
        </p:spPr>
        <p:txBody>
          <a:bodyPr wrap="square" rtlCol="0">
            <a:spAutoFit/>
          </a:bodyPr>
          <a:lstStyle/>
          <a:p>
            <a:r>
              <a:rPr lang="en-US" dirty="0" err="1" smtClean="0"/>
              <a:t>brandCOLORADO</a:t>
            </a:r>
            <a:r>
              <a:rPr lang="en-US" baseline="0" dirty="0" smtClean="0"/>
              <a:t> colors</a:t>
            </a:r>
            <a:endParaRPr lang="en-US" dirty="0"/>
          </a:p>
        </p:txBody>
      </p:sp>
      <p:sp>
        <p:nvSpPr>
          <p:cNvPr id="15" name="TextBox 14"/>
          <p:cNvSpPr txBox="1"/>
          <p:nvPr userDrawn="1"/>
        </p:nvSpPr>
        <p:spPr>
          <a:xfrm>
            <a:off x="1092200" y="457200"/>
            <a:ext cx="7620000" cy="938719"/>
          </a:xfrm>
          <a:prstGeom prst="rect">
            <a:avLst/>
          </a:prstGeom>
          <a:noFill/>
        </p:spPr>
        <p:txBody>
          <a:bodyPr wrap="square" rtlCol="0">
            <a:spAutoFit/>
          </a:bodyPr>
          <a:lstStyle/>
          <a:p>
            <a:r>
              <a:rPr lang="en-US" sz="5500" b="1" i="1" kern="1200" baseline="0" dirty="0" smtClean="0">
                <a:solidFill>
                  <a:srgbClr val="5C6670"/>
                </a:solidFill>
                <a:latin typeface="Trebuchet MS" pitchFamily="-100" charset="0"/>
                <a:ea typeface="Trebuchet MS" pitchFamily="-100" charset="0"/>
                <a:cs typeface="Trebuchet MS" pitchFamily="-100" charset="0"/>
                <a:sym typeface="Trebuchet MS" pitchFamily="-100" charset="0"/>
              </a:rPr>
              <a:t>Using this template:</a:t>
            </a:r>
            <a:endParaRPr lang="en-US" sz="5500" dirty="0"/>
          </a:p>
        </p:txBody>
      </p:sp>
      <p:sp>
        <p:nvSpPr>
          <p:cNvPr id="16" name="Rectangle 15"/>
          <p:cNvSpPr/>
          <p:nvPr userDrawn="1"/>
        </p:nvSpPr>
        <p:spPr bwMode="auto">
          <a:xfrm>
            <a:off x="3073400" y="2667000"/>
            <a:ext cx="1524000" cy="1524000"/>
          </a:xfrm>
          <a:prstGeom prst="rect">
            <a:avLst/>
          </a:prstGeom>
          <a:solidFill>
            <a:srgbClr val="4A535D"/>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Rectangle 16"/>
          <p:cNvSpPr/>
          <p:nvPr userDrawn="1"/>
        </p:nvSpPr>
        <p:spPr bwMode="auto">
          <a:xfrm>
            <a:off x="5054600" y="2667000"/>
            <a:ext cx="1524000" cy="1524000"/>
          </a:xfrm>
          <a:prstGeom prst="rect">
            <a:avLst/>
          </a:prstGeom>
          <a:solidFill>
            <a:srgbClr val="C7C9C9"/>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Rectangle 17"/>
          <p:cNvSpPr/>
          <p:nvPr userDrawn="1"/>
        </p:nvSpPr>
        <p:spPr bwMode="auto">
          <a:xfrm>
            <a:off x="7035800" y="2667000"/>
            <a:ext cx="1524000" cy="1524000"/>
          </a:xfrm>
          <a:prstGeom prst="rect">
            <a:avLst/>
          </a:prstGeom>
          <a:solidFill>
            <a:srgbClr val="FFFFFF"/>
          </a:solidFill>
          <a:ln w="12700" cap="flat" cmpd="sng" algn="ctr">
            <a:solidFill>
              <a:srgbClr val="4A535D"/>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p:cNvSpPr/>
          <p:nvPr userDrawn="1"/>
        </p:nvSpPr>
        <p:spPr bwMode="auto">
          <a:xfrm>
            <a:off x="1092200" y="4572000"/>
            <a:ext cx="1524000" cy="1524000"/>
          </a:xfrm>
          <a:prstGeom prst="rect">
            <a:avLst/>
          </a:prstGeom>
          <a:solidFill>
            <a:srgbClr val="E95F1A"/>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Rectangle 19"/>
          <p:cNvSpPr/>
          <p:nvPr userDrawn="1"/>
        </p:nvSpPr>
        <p:spPr bwMode="auto">
          <a:xfrm>
            <a:off x="3073400" y="4572000"/>
            <a:ext cx="1524000" cy="1524000"/>
          </a:xfrm>
          <a:prstGeom prst="rect">
            <a:avLst/>
          </a:prstGeom>
          <a:solidFill>
            <a:srgbClr val="523F2D"/>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Rectangle 20"/>
          <p:cNvSpPr/>
          <p:nvPr userDrawn="1"/>
        </p:nvSpPr>
        <p:spPr bwMode="auto">
          <a:xfrm>
            <a:off x="5054600" y="4572000"/>
            <a:ext cx="1524000" cy="1524000"/>
          </a:xfrm>
          <a:prstGeom prst="rect">
            <a:avLst/>
          </a:prstGeom>
          <a:solidFill>
            <a:srgbClr val="5EB7E3"/>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TextBox 21"/>
          <p:cNvSpPr txBox="1"/>
          <p:nvPr userDrawn="1"/>
        </p:nvSpPr>
        <p:spPr>
          <a:xfrm>
            <a:off x="1016000" y="6934200"/>
            <a:ext cx="11125200" cy="2031325"/>
          </a:xfrm>
          <a:prstGeom prst="rect">
            <a:avLst/>
          </a:prstGeom>
          <a:noFill/>
        </p:spPr>
        <p:txBody>
          <a:bodyPr wrap="square" rtlCol="0">
            <a:spAutoFit/>
          </a:bodyPr>
          <a:lstStyle/>
          <a:p>
            <a:pPr marL="271463" indent="-271463">
              <a:buSzPct val="75000"/>
              <a:buFontTx/>
              <a:buChar char="•"/>
            </a:pPr>
            <a:r>
              <a:rPr lang="en-US" sz="1800" dirty="0" smtClean="0"/>
              <a:t>You may also choose to use your department’s extended color palette in this presentation.</a:t>
            </a:r>
          </a:p>
          <a:p>
            <a:pPr marL="271463" indent="-271463">
              <a:buSzPct val="75000"/>
              <a:buFontTx/>
              <a:buChar char="•"/>
            </a:pPr>
            <a:endParaRPr lang="en-US" sz="1800" dirty="0" smtClean="0"/>
          </a:p>
          <a:p>
            <a:pPr marL="271463" indent="-271463">
              <a:buSzPct val="75000"/>
              <a:buFontTx/>
              <a:buChar char="•"/>
            </a:pPr>
            <a:r>
              <a:rPr lang="en-US" sz="1800" dirty="0" smtClean="0"/>
              <a:t>When inserting lockups into keynote slide presentations, use </a:t>
            </a:r>
            <a:r>
              <a:rPr lang="en-US" sz="1800" dirty="0" err="1" smtClean="0"/>
              <a:t>png</a:t>
            </a:r>
            <a:r>
              <a:rPr lang="en-US" sz="1800" baseline="0" dirty="0" smtClean="0"/>
              <a:t> </a:t>
            </a:r>
            <a:r>
              <a:rPr lang="en-US" sz="1800" baseline="0" dirty="0" err="1" smtClean="0"/>
              <a:t>rgb</a:t>
            </a:r>
            <a:r>
              <a:rPr lang="en-US" sz="1800" baseline="0" dirty="0" smtClean="0"/>
              <a:t> </a:t>
            </a:r>
            <a:r>
              <a:rPr lang="en-US" sz="1800" baseline="0" smtClean="0"/>
              <a:t>300 medium </a:t>
            </a:r>
            <a:r>
              <a:rPr lang="en-US" sz="1800" baseline="0" dirty="0" smtClean="0"/>
              <a:t>file </a:t>
            </a:r>
            <a:r>
              <a:rPr lang="en-US" sz="1800" dirty="0" smtClean="0"/>
              <a:t>for the crispest result. You will need to scale this image down to the appropriate size. To preserve height-to-width ratio </a:t>
            </a:r>
            <a:r>
              <a:rPr lang="en-US" sz="1800" baseline="0" dirty="0" smtClean="0"/>
              <a:t>hold, “shift” while scaling.</a:t>
            </a:r>
            <a:endParaRPr lang="en-US" sz="1800" dirty="0" smtClean="0"/>
          </a:p>
          <a:p>
            <a:pPr marL="271463" indent="-271463">
              <a:buSzPct val="75000"/>
              <a:buFontTx/>
              <a:buChar char="•"/>
            </a:pPr>
            <a:endParaRPr lang="en-US" sz="1800" dirty="0" smtClean="0"/>
          </a:p>
          <a:p>
            <a:pPr marL="271463" indent="-271463">
              <a:buSzPct val="75000"/>
              <a:buFontTx/>
              <a:buChar char="•"/>
            </a:pPr>
            <a:r>
              <a:rPr lang="en-US" sz="1800" dirty="0" smtClean="0"/>
              <a:t>Reference the Colorado Brand Guidelines for more information.</a:t>
            </a:r>
            <a:endParaRPr lang="en-US" dirty="0"/>
          </a:p>
        </p:txBody>
      </p:sp>
      <p:sp>
        <p:nvSpPr>
          <p:cNvPr id="23" name="TextBox 22"/>
          <p:cNvSpPr txBox="1"/>
          <p:nvPr userDrawn="1"/>
        </p:nvSpPr>
        <p:spPr>
          <a:xfrm>
            <a:off x="9702800" y="2133600"/>
            <a:ext cx="2895600" cy="369332"/>
          </a:xfrm>
          <a:prstGeom prst="rect">
            <a:avLst/>
          </a:prstGeom>
          <a:noFill/>
        </p:spPr>
        <p:txBody>
          <a:bodyPr wrap="square" rtlCol="0">
            <a:spAutoFit/>
          </a:bodyPr>
          <a:lstStyle/>
          <a:p>
            <a:r>
              <a:rPr lang="en-US" dirty="0" smtClean="0"/>
              <a:t>CDHS shield</a:t>
            </a:r>
            <a:r>
              <a:rPr lang="en-US" baseline="0" dirty="0" smtClean="0"/>
              <a:t> colors</a:t>
            </a:r>
            <a:endParaRPr lang="en-US" dirty="0"/>
          </a:p>
        </p:txBody>
      </p:sp>
      <p:sp>
        <p:nvSpPr>
          <p:cNvPr id="24" name="Rectangle 23"/>
          <p:cNvSpPr/>
          <p:nvPr userDrawn="1"/>
        </p:nvSpPr>
        <p:spPr bwMode="auto">
          <a:xfrm>
            <a:off x="9779000" y="2667000"/>
            <a:ext cx="1524000" cy="1524000"/>
          </a:xfrm>
          <a:prstGeom prst="rect">
            <a:avLst/>
          </a:prstGeom>
          <a:solidFill>
            <a:srgbClr val="F6B32F"/>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5" name="Rectangle 24"/>
          <p:cNvSpPr/>
          <p:nvPr userDrawn="1"/>
        </p:nvSpPr>
        <p:spPr bwMode="auto">
          <a:xfrm>
            <a:off x="9779000" y="4572000"/>
            <a:ext cx="1524000" cy="1524000"/>
          </a:xfrm>
          <a:prstGeom prst="rect">
            <a:avLst/>
          </a:prstGeom>
          <a:solidFill>
            <a:srgbClr val="488BC9"/>
          </a:solid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29" name="Straight Connector 28"/>
          <p:cNvCxnSpPr/>
          <p:nvPr userDrawn="1"/>
        </p:nvCxnSpPr>
        <p:spPr bwMode="auto">
          <a:xfrm rot="5400000">
            <a:off x="7455694" y="4381500"/>
            <a:ext cx="3428206" cy="794"/>
          </a:xfrm>
          <a:prstGeom prst="line">
            <a:avLst/>
          </a:prstGeom>
          <a:solidFill>
            <a:srgbClr val="14943F"/>
          </a:solidFill>
          <a:ln w="12700" cap="flat" cmpd="sng" algn="ctr">
            <a:solidFill>
              <a:srgbClr val="C7C9C9"/>
            </a:solidFill>
            <a:prstDash val="solid"/>
            <a:miter lim="0"/>
            <a:headEnd type="none" w="med" len="med"/>
            <a:tailEnd type="none" w="med" len="med"/>
          </a:ln>
          <a:effectLst/>
        </p:spPr>
      </p:cxnSp>
      <p:sp>
        <p:nvSpPr>
          <p:cNvPr id="26" name="TextBox 25"/>
          <p:cNvSpPr txBox="1"/>
          <p:nvPr userDrawn="1"/>
        </p:nvSpPr>
        <p:spPr>
          <a:xfrm>
            <a:off x="30734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92/102/112</a:t>
            </a:r>
            <a:endParaRPr lang="en-US" dirty="0">
              <a:solidFill>
                <a:srgbClr val="FFFFFF"/>
              </a:solidFill>
            </a:endParaRPr>
          </a:p>
        </p:txBody>
      </p:sp>
      <p:sp>
        <p:nvSpPr>
          <p:cNvPr id="27" name="TextBox 26"/>
          <p:cNvSpPr txBox="1"/>
          <p:nvPr userDrawn="1"/>
        </p:nvSpPr>
        <p:spPr>
          <a:xfrm>
            <a:off x="10922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0/149/58</a:t>
            </a:r>
            <a:endParaRPr lang="en-US" dirty="0">
              <a:solidFill>
                <a:srgbClr val="FFFFFF"/>
              </a:solidFill>
            </a:endParaRPr>
          </a:p>
        </p:txBody>
      </p:sp>
      <p:sp>
        <p:nvSpPr>
          <p:cNvPr id="38" name="TextBox 37"/>
          <p:cNvSpPr txBox="1"/>
          <p:nvPr userDrawn="1"/>
        </p:nvSpPr>
        <p:spPr>
          <a:xfrm>
            <a:off x="50546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208/210/211</a:t>
            </a:r>
            <a:endParaRPr lang="en-US" dirty="0">
              <a:solidFill>
                <a:srgbClr val="FFFFFF"/>
              </a:solidFill>
            </a:endParaRPr>
          </a:p>
        </p:txBody>
      </p:sp>
      <p:sp>
        <p:nvSpPr>
          <p:cNvPr id="39" name="TextBox 38"/>
          <p:cNvSpPr txBox="1"/>
          <p:nvPr userDrawn="1"/>
        </p:nvSpPr>
        <p:spPr>
          <a:xfrm>
            <a:off x="10922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239/117/33</a:t>
            </a:r>
            <a:endParaRPr lang="en-US" dirty="0">
              <a:solidFill>
                <a:srgbClr val="FFFFFF"/>
              </a:solidFill>
            </a:endParaRPr>
          </a:p>
        </p:txBody>
      </p:sp>
      <p:sp>
        <p:nvSpPr>
          <p:cNvPr id="40" name="TextBox 39"/>
          <p:cNvSpPr txBox="1"/>
          <p:nvPr userDrawn="1"/>
        </p:nvSpPr>
        <p:spPr>
          <a:xfrm>
            <a:off x="30734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101/80/60</a:t>
            </a:r>
            <a:endParaRPr lang="en-US" dirty="0">
              <a:solidFill>
                <a:srgbClr val="FFFFFF"/>
              </a:solidFill>
            </a:endParaRPr>
          </a:p>
        </p:txBody>
      </p:sp>
      <p:sp>
        <p:nvSpPr>
          <p:cNvPr id="41" name="TextBox 40"/>
          <p:cNvSpPr txBox="1"/>
          <p:nvPr userDrawn="1"/>
        </p:nvSpPr>
        <p:spPr>
          <a:xfrm>
            <a:off x="50546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110/196/232</a:t>
            </a:r>
            <a:endParaRPr lang="en-US" dirty="0">
              <a:solidFill>
                <a:srgbClr val="FFFFFF"/>
              </a:solidFill>
            </a:endParaRPr>
          </a:p>
        </p:txBody>
      </p:sp>
      <p:sp>
        <p:nvSpPr>
          <p:cNvPr id="42" name="TextBox 41"/>
          <p:cNvSpPr txBox="1"/>
          <p:nvPr userDrawn="1"/>
        </p:nvSpPr>
        <p:spPr>
          <a:xfrm>
            <a:off x="70358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5C6670"/>
                </a:solidFill>
                <a:latin typeface="Trebuchet MS" pitchFamily="-106" charset="0"/>
                <a:ea typeface="Trebuchet MS" pitchFamily="-106" charset="0"/>
                <a:cs typeface="Trebuchet MS" pitchFamily="-106" charset="0"/>
                <a:sym typeface="Trebuchet MS" pitchFamily="-106" charset="0"/>
              </a:rPr>
              <a:t>RGB 255/255/255</a:t>
            </a:r>
            <a:endParaRPr lang="en-US" dirty="0"/>
          </a:p>
        </p:txBody>
      </p:sp>
      <p:sp>
        <p:nvSpPr>
          <p:cNvPr id="44" name="TextBox 43"/>
          <p:cNvSpPr txBox="1"/>
          <p:nvPr userDrawn="1"/>
        </p:nvSpPr>
        <p:spPr>
          <a:xfrm>
            <a:off x="9779000" y="3087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a:t>
            </a:r>
          </a:p>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246/179/47</a:t>
            </a:r>
            <a:endParaRPr lang="en-US" dirty="0">
              <a:solidFill>
                <a:srgbClr val="FFFFFF"/>
              </a:solidFill>
            </a:endParaRPr>
          </a:p>
        </p:txBody>
      </p:sp>
      <p:sp>
        <p:nvSpPr>
          <p:cNvPr id="45" name="TextBox 44"/>
          <p:cNvSpPr txBox="1"/>
          <p:nvPr userDrawn="1"/>
        </p:nvSpPr>
        <p:spPr>
          <a:xfrm>
            <a:off x="9779000" y="4992469"/>
            <a:ext cx="1524000" cy="646331"/>
          </a:xfrm>
          <a:prstGeom prst="rect">
            <a:avLst/>
          </a:prstGeom>
          <a:noFill/>
        </p:spPr>
        <p:txBody>
          <a:bodyPr wrap="square" rtlCol="0">
            <a:spAutoFit/>
          </a:bodyPr>
          <a:lstStyle/>
          <a:p>
            <a:pPr marL="0" marR="0" indent="0" algn="ctr" defTabSz="584200" rtl="0" eaLnBrk="1" fontAlgn="base" latinLnBrk="0" hangingPunct="0">
              <a:lnSpc>
                <a:spcPct val="100000"/>
              </a:lnSpc>
              <a:spcBef>
                <a:spcPct val="0"/>
              </a:spcBef>
              <a:spcAft>
                <a:spcPct val="0"/>
              </a:spcAft>
              <a:buClrTx/>
              <a:buSzTx/>
              <a:buFontTx/>
              <a:buNone/>
              <a:tabLst/>
              <a:defRPr/>
            </a:pPr>
            <a:r>
              <a:rPr lang="en-US" sz="1800" b="0" i="0" u="none" strike="noStrike" kern="1200" baseline="0" dirty="0" smtClean="0">
                <a:solidFill>
                  <a:srgbClr val="FFFFFF"/>
                </a:solidFill>
                <a:latin typeface="Trebuchet MS" pitchFamily="-106" charset="0"/>
                <a:ea typeface="Trebuchet MS" pitchFamily="-106" charset="0"/>
                <a:cs typeface="Trebuchet MS" pitchFamily="-106" charset="0"/>
                <a:sym typeface="Trebuchet MS" pitchFamily="-106" charset="0"/>
              </a:rPr>
              <a:t>RGB 72/139/201</a:t>
            </a:r>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535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1009650" y="3487738"/>
            <a:ext cx="10983913" cy="2776537"/>
          </a:xfrm>
          <a:prstGeom prst="roundRect">
            <a:avLst>
              <a:gd name="adj" fmla="val 6861"/>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FFFFFF"/>
              </a:solidFill>
              <a:latin typeface="Trebuchet MS" pitchFamily="-106" charset="0"/>
              <a:sym typeface="Trebuchet MS" pitchFamily="-106" charset="0"/>
            </a:endParaRPr>
          </a:p>
        </p:txBody>
      </p:sp>
    </p:spTree>
    <p:extLst>
      <p:ext uri="{BB962C8B-B14F-4D97-AF65-F5344CB8AC3E}">
        <p14:creationId xmlns:p14="http://schemas.microsoft.com/office/powerpoint/2010/main" val="1485399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654050" y="530225"/>
            <a:ext cx="11695113" cy="7026275"/>
          </a:xfrm>
          <a:prstGeom prst="roundRect">
            <a:avLst>
              <a:gd name="adj" fmla="val 2713"/>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FFFFFF"/>
              </a:solidFill>
              <a:latin typeface="Trebuchet MS" pitchFamily="-106" charset="0"/>
              <a:sym typeface="Trebuchet MS" pitchFamily="-106" charset="0"/>
            </a:endParaRPr>
          </a:p>
        </p:txBody>
      </p:sp>
    </p:spTree>
    <p:extLst>
      <p:ext uri="{BB962C8B-B14F-4D97-AF65-F5344CB8AC3E}">
        <p14:creationId xmlns:p14="http://schemas.microsoft.com/office/powerpoint/2010/main" val="3580843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77730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extLst>
      <p:ext uri="{BB962C8B-B14F-4D97-AF65-F5344CB8AC3E}">
        <p14:creationId xmlns:p14="http://schemas.microsoft.com/office/powerpoint/2010/main" val="1244959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931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673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5600" y="4538134"/>
            <a:ext cx="9753600" cy="2580641"/>
          </a:xfrm>
        </p:spPr>
        <p:txBody>
          <a:bodyPr lIns="0" tIns="0" rIns="0" bIns="0" anchor="t" anchorCtr="0">
            <a:noAutofit/>
          </a:bodyPr>
          <a:lstStyle>
            <a:lvl1pPr algn="ctr">
              <a:defRPr sz="6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625600" y="7591414"/>
            <a:ext cx="9753600" cy="848159"/>
          </a:xfrm>
        </p:spPr>
        <p:txBody>
          <a:bodyPr lIns="0" tIns="0" rIns="0" bIns="0">
            <a:noAutofit/>
          </a:bodyPr>
          <a:lstStyle>
            <a:lvl1pPr marL="0" indent="0" algn="ctr">
              <a:buNone/>
              <a:defRPr sz="3413">
                <a:latin typeface="Trebuchet MS" panose="020B0603020202020204" pitchFamily="34" charset="0"/>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pic>
        <p:nvPicPr>
          <p:cNvPr id="10" name="Picture 9" title="Colorado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555" y="2592966"/>
            <a:ext cx="4790651" cy="116483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Tree>
    <p:extLst>
      <p:ext uri="{BB962C8B-B14F-4D97-AF65-F5344CB8AC3E}">
        <p14:creationId xmlns:p14="http://schemas.microsoft.com/office/powerpoint/2010/main" val="992470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2" name="Title 1"/>
          <p:cNvSpPr>
            <a:spLocks noGrp="1"/>
          </p:cNvSpPr>
          <p:nvPr>
            <p:ph type="title"/>
          </p:nvPr>
        </p:nvSpPr>
        <p:spPr>
          <a:xfrm>
            <a:off x="292608" y="390146"/>
            <a:ext cx="620979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94080" y="2080768"/>
            <a:ext cx="11216640" cy="6188570"/>
          </a:xfrm>
        </p:spPr>
        <p:txBody>
          <a:bodyPr lIns="0" tIns="0" rIns="0" bIns="0">
            <a:noAutofit/>
          </a:bodyPr>
          <a:lstStyle>
            <a:lvl1pPr marL="0" indent="0">
              <a:buNone/>
              <a:defRPr>
                <a:latin typeface="Trebuchet MS" panose="020B0603020202020204" pitchFamily="34" charse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title="C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spTree>
    <p:extLst>
      <p:ext uri="{BB962C8B-B14F-4D97-AF65-F5344CB8AC3E}">
        <p14:creationId xmlns:p14="http://schemas.microsoft.com/office/powerpoint/2010/main" val="3106972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0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title="CDE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11" name="Title 1"/>
          <p:cNvSpPr>
            <a:spLocks noGrp="1"/>
          </p:cNvSpPr>
          <p:nvPr>
            <p:ph type="title"/>
          </p:nvPr>
        </p:nvSpPr>
        <p:spPr>
          <a:xfrm>
            <a:off x="292609" y="390146"/>
            <a:ext cx="621995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33249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ection Divider - bright green">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3699791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title="Blue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851336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title="Light green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2154055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lank with page numb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3034760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89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2183272"/>
            <a:ext cx="5746045" cy="909884"/>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p:nvSpPr>
        <p:spPr>
          <a:xfrm>
            <a:off x="0" y="0"/>
            <a:ext cx="13004800" cy="2167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sp>
        <p:nvSpPr>
          <p:cNvPr id="12" name="Title 1"/>
          <p:cNvSpPr>
            <a:spLocks noGrp="1"/>
          </p:cNvSpPr>
          <p:nvPr>
            <p:ph type="title"/>
          </p:nvPr>
        </p:nvSpPr>
        <p:spPr>
          <a:xfrm>
            <a:off x="650240" y="390596"/>
            <a:ext cx="11704320" cy="1625600"/>
          </a:xfrm>
        </p:spPr>
        <p:txBody>
          <a:bodyPr/>
          <a:lstStyle>
            <a:lvl1pPr>
              <a:defRPr>
                <a:solidFill>
                  <a:schemeClr val="bg1"/>
                </a:solidFill>
              </a:defRPr>
            </a:lvl1pPr>
          </a:lstStyle>
          <a:p>
            <a:r>
              <a:rPr lang="en-US" smtClean="0"/>
              <a:t>Click to edit Master title style</a:t>
            </a:r>
            <a:endParaRPr lang="en-US"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9363"/>
          <a:stretch/>
        </p:blipFill>
        <p:spPr>
          <a:xfrm>
            <a:off x="3926533" y="8561496"/>
            <a:ext cx="5267422" cy="1322645"/>
          </a:xfrm>
          <a:prstGeom prst="rect">
            <a:avLst/>
          </a:prstGeom>
        </p:spPr>
      </p:pic>
    </p:spTree>
    <p:extLst>
      <p:ext uri="{BB962C8B-B14F-4D97-AF65-F5344CB8AC3E}">
        <p14:creationId xmlns:p14="http://schemas.microsoft.com/office/powerpoint/2010/main" val="39258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080" y="1710082"/>
            <a:ext cx="11216640" cy="7163769"/>
          </a:xfrm>
        </p:spPr>
        <p:txBody>
          <a:bodyPr/>
          <a:lstStyle>
            <a:lvl1pPr>
              <a:buClr>
                <a:srgbClr val="0D1E8E"/>
              </a:buClr>
              <a:defRPr sz="2560">
                <a:latin typeface="Trebuchet MS" panose="020B0603020202020204" pitchFamily="34" charset="0"/>
              </a:defRPr>
            </a:lvl1pPr>
            <a:lvl2pPr>
              <a:buClr>
                <a:srgbClr val="00953A"/>
              </a:buClr>
              <a:defRPr sz="2133">
                <a:latin typeface="Trebuchet MS" panose="020B0603020202020204" pitchFamily="34" charset="0"/>
              </a:defRPr>
            </a:lvl2pPr>
            <a:lvl3pPr>
              <a:buClr>
                <a:srgbClr val="EF7521"/>
              </a:buClr>
              <a:defRPr sz="1920">
                <a:latin typeface="Trebuchet MS" panose="020B0603020202020204" pitchFamily="34" charset="0"/>
              </a:defRPr>
            </a:lvl3pPr>
            <a:lvl4pPr>
              <a:buClr>
                <a:srgbClr val="82BC00"/>
              </a:buClr>
              <a:defRPr sz="1920">
                <a:latin typeface="Trebuchet MS" panose="020B0603020202020204" pitchFamily="34" charset="0"/>
              </a:defRPr>
            </a:lvl4pPr>
            <a:lvl5pPr>
              <a:buClr>
                <a:srgbClr val="8FC6E8"/>
              </a:buClr>
              <a:defRPr sz="192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4307840" y="9256960"/>
            <a:ext cx="4389120" cy="302473"/>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894080" y="9256960"/>
            <a:ext cx="2926080" cy="302473"/>
          </a:xfrm>
          <a:prstGeom prst="rect">
            <a:avLst/>
          </a:prstGeom>
        </p:spPr>
        <p:txBody>
          <a:bodyPr vert="horz" lIns="97536" tIns="48768" rIns="97536" bIns="48768"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9B24EC9-D412-49F8-B26B-B7E454A540B6}" type="datetimeFigureOut">
              <a:rPr lang="en-US" sz="1280" smtClean="0">
                <a:solidFill>
                  <a:prstClr val="black">
                    <a:tint val="75000"/>
                  </a:prstClr>
                </a:solidFill>
              </a:rPr>
              <a:pPr fontAlgn="auto">
                <a:spcBef>
                  <a:spcPts val="0"/>
                </a:spcBef>
                <a:spcAft>
                  <a:spcPts val="0"/>
                </a:spcAft>
              </a:pPr>
              <a:t>11/7/2018</a:t>
            </a:fld>
            <a:endParaRPr lang="en-US" sz="1280">
              <a:solidFill>
                <a:prstClr val="black">
                  <a:tint val="75000"/>
                </a:prstClr>
              </a:solidFill>
            </a:endParaRPr>
          </a:p>
        </p:txBody>
      </p:sp>
      <p:sp>
        <p:nvSpPr>
          <p:cNvPr id="13" name="Rectangle 12"/>
          <p:cNvSpPr/>
          <p:nvPr userDrawn="1"/>
        </p:nvSpPr>
        <p:spPr>
          <a:xfrm>
            <a:off x="0" y="0"/>
            <a:ext cx="13004800" cy="1128479"/>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dirty="0">
              <a:solidFill>
                <a:prstClr val="white"/>
              </a:solidFill>
            </a:endParaRPr>
          </a:p>
        </p:txBody>
      </p:sp>
      <p:sp>
        <p:nvSpPr>
          <p:cNvPr id="14" name="Rectangle 13"/>
          <p:cNvSpPr/>
          <p:nvPr userDrawn="1"/>
        </p:nvSpPr>
        <p:spPr>
          <a:xfrm>
            <a:off x="0" y="1119833"/>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sp>
        <p:nvSpPr>
          <p:cNvPr id="15" name="Rectangle 14"/>
          <p:cNvSpPr/>
          <p:nvPr userDrawn="1"/>
        </p:nvSpPr>
        <p:spPr>
          <a:xfrm>
            <a:off x="0" y="9679969"/>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5607" y="9127962"/>
            <a:ext cx="890555" cy="458470"/>
          </a:xfrm>
          <a:prstGeom prst="rect">
            <a:avLst/>
          </a:prstGeom>
        </p:spPr>
      </p:pic>
      <p:sp>
        <p:nvSpPr>
          <p:cNvPr id="18" name="Slide Number Placeholder 5"/>
          <p:cNvSpPr txBox="1">
            <a:spLocks/>
          </p:cNvSpPr>
          <p:nvPr userDrawn="1"/>
        </p:nvSpPr>
        <p:spPr>
          <a:xfrm>
            <a:off x="9184641" y="9256960"/>
            <a:ext cx="1788692" cy="302473"/>
          </a:xfrm>
          <a:prstGeom prst="rect">
            <a:avLst/>
          </a:prstGeom>
        </p:spPr>
        <p:txBody>
          <a:bodyPr vert="horz" lIns="97536" tIns="48768" rIns="97536" bIns="4876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4A3F748-31DA-4297-96EF-69DC737B5DDE}" type="slidenum">
              <a:rPr lang="en-US" sz="1280" smtClean="0">
                <a:solidFill>
                  <a:prstClr val="black">
                    <a:tint val="75000"/>
                  </a:prstClr>
                </a:solidFill>
              </a:rPr>
              <a:pPr fontAlgn="auto">
                <a:spcBef>
                  <a:spcPts val="0"/>
                </a:spcBef>
                <a:spcAft>
                  <a:spcPts val="0"/>
                </a:spcAft>
              </a:pPr>
              <a:t>‹#›</a:t>
            </a:fld>
            <a:endParaRPr lang="en-US" sz="1280" dirty="0">
              <a:solidFill>
                <a:prstClr val="black">
                  <a:tint val="75000"/>
                </a:prstClr>
              </a:solidFill>
            </a:endParaRPr>
          </a:p>
        </p:txBody>
      </p:sp>
      <p:sp>
        <p:nvSpPr>
          <p:cNvPr id="11" name="Title Placeholder 1"/>
          <p:cNvSpPr>
            <a:spLocks noGrp="1"/>
          </p:cNvSpPr>
          <p:nvPr>
            <p:ph type="title"/>
          </p:nvPr>
        </p:nvSpPr>
        <p:spPr>
          <a:xfrm>
            <a:off x="273101" y="273101"/>
            <a:ext cx="11216640" cy="741274"/>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8360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1" y="533401"/>
            <a:ext cx="10972800" cy="1249680"/>
          </a:xfrm>
          <a:prstGeom prst="rect">
            <a:avLst/>
          </a:prstGeom>
        </p:spPr>
        <p:txBody>
          <a:bodyPr anchor="t"/>
          <a:lstStyle>
            <a:lvl1pPr algn="l">
              <a:defRPr sz="45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1"/>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1275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Rectangle 5"/>
          <p:cNvSpPr/>
          <p:nvPr userDrawn="1"/>
        </p:nvSpPr>
        <p:spPr>
          <a:xfrm>
            <a:off x="0" y="8714240"/>
            <a:ext cx="13004800" cy="103936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7" name="Rectangle 6"/>
          <p:cNvSpPr/>
          <p:nvPr userDrawn="1"/>
        </p:nvSpPr>
        <p:spPr>
          <a:xfrm>
            <a:off x="0" y="51334"/>
            <a:ext cx="13004800" cy="878578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8" name="Rectangle 7"/>
          <p:cNvSpPr/>
          <p:nvPr userDrawn="1"/>
        </p:nvSpPr>
        <p:spPr>
          <a:xfrm>
            <a:off x="0" y="5"/>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9" name="Rectangle 8"/>
          <p:cNvSpPr/>
          <p:nvPr userDrawn="1"/>
        </p:nvSpPr>
        <p:spPr>
          <a:xfrm>
            <a:off x="0" y="9651070"/>
            <a:ext cx="13004800" cy="10266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745608" y="9127962"/>
            <a:ext cx="890555" cy="45847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662537" y="9059363"/>
            <a:ext cx="1056694" cy="59156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94080" y="9040146"/>
            <a:ext cx="2926080" cy="519289"/>
          </a:xfrm>
          <a:prstGeom prst="rect">
            <a:avLst/>
          </a:prstGeo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11/7/2018</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a:xfrm>
            <a:off x="9184640" y="9040146"/>
            <a:ext cx="2926080" cy="519289"/>
          </a:xfrm>
          <a:prstGeom prst="rect">
            <a:avLst/>
          </a:prstGeo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3297424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5600" y="4538134"/>
            <a:ext cx="9753600" cy="2580641"/>
          </a:xfrm>
        </p:spPr>
        <p:txBody>
          <a:bodyPr lIns="0" tIns="0" rIns="0" bIns="0" anchor="t" anchorCtr="0">
            <a:noAutofit/>
          </a:bodyPr>
          <a:lstStyle>
            <a:lvl1pPr algn="ctr">
              <a:defRPr sz="6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625600" y="7591414"/>
            <a:ext cx="9753600" cy="848159"/>
          </a:xfrm>
        </p:spPr>
        <p:txBody>
          <a:bodyPr lIns="0" tIns="0" rIns="0" bIns="0">
            <a:noAutofit/>
          </a:bodyPr>
          <a:lstStyle>
            <a:lvl1pPr marL="0" indent="0" algn="ctr">
              <a:buNone/>
              <a:defRPr sz="3413">
                <a:latin typeface="Trebuchet MS" panose="020B0603020202020204" pitchFamily="34" charset="0"/>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pic>
        <p:nvPicPr>
          <p:cNvPr id="10" name="Picture 9" title="Colorado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555" y="2592966"/>
            <a:ext cx="4790651" cy="116483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Tree>
    <p:extLst>
      <p:ext uri="{BB962C8B-B14F-4D97-AF65-F5344CB8AC3E}">
        <p14:creationId xmlns:p14="http://schemas.microsoft.com/office/powerpoint/2010/main" val="3580915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2" name="Title 1"/>
          <p:cNvSpPr>
            <a:spLocks noGrp="1"/>
          </p:cNvSpPr>
          <p:nvPr>
            <p:ph type="title"/>
          </p:nvPr>
        </p:nvSpPr>
        <p:spPr>
          <a:xfrm>
            <a:off x="292608" y="390146"/>
            <a:ext cx="620979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94080" y="2080768"/>
            <a:ext cx="11216640" cy="6188570"/>
          </a:xfrm>
        </p:spPr>
        <p:txBody>
          <a:bodyPr lIns="0" tIns="0" rIns="0" bIns="0">
            <a:noAutofit/>
          </a:bodyPr>
          <a:lstStyle>
            <a:lvl1pPr marL="0" indent="0">
              <a:buNone/>
              <a:defRPr>
                <a:latin typeface="Trebuchet MS" panose="020B0603020202020204" pitchFamily="34" charse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title="C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spTree>
    <p:extLst>
      <p:ext uri="{BB962C8B-B14F-4D97-AF65-F5344CB8AC3E}">
        <p14:creationId xmlns:p14="http://schemas.microsoft.com/office/powerpoint/2010/main" val="129045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0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title="CDE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11" name="Title 1"/>
          <p:cNvSpPr>
            <a:spLocks noGrp="1"/>
          </p:cNvSpPr>
          <p:nvPr>
            <p:ph type="title"/>
          </p:nvPr>
        </p:nvSpPr>
        <p:spPr>
          <a:xfrm>
            <a:off x="292609" y="390146"/>
            <a:ext cx="621995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96775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ection Divider - bright green">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909090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title="Blue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1884138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title="Light green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4019970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lank with page numb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2104862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57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2183272"/>
            <a:ext cx="5746045" cy="909884"/>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p:nvSpPr>
        <p:spPr>
          <a:xfrm>
            <a:off x="0" y="0"/>
            <a:ext cx="13004800" cy="2167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sp>
        <p:nvSpPr>
          <p:cNvPr id="12" name="Title 1"/>
          <p:cNvSpPr>
            <a:spLocks noGrp="1"/>
          </p:cNvSpPr>
          <p:nvPr>
            <p:ph type="title"/>
          </p:nvPr>
        </p:nvSpPr>
        <p:spPr>
          <a:xfrm>
            <a:off x="650240" y="390596"/>
            <a:ext cx="11704320" cy="1625600"/>
          </a:xfrm>
        </p:spPr>
        <p:txBody>
          <a:bodyPr/>
          <a:lstStyle>
            <a:lvl1pPr>
              <a:defRPr>
                <a:solidFill>
                  <a:schemeClr val="bg1"/>
                </a:solidFill>
              </a:defRPr>
            </a:lvl1pPr>
          </a:lstStyle>
          <a:p>
            <a:r>
              <a:rPr lang="en-US" smtClean="0"/>
              <a:t>Click to edit Master title style</a:t>
            </a:r>
            <a:endParaRPr lang="en-US"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9363"/>
          <a:stretch/>
        </p:blipFill>
        <p:spPr>
          <a:xfrm>
            <a:off x="3926533" y="8561496"/>
            <a:ext cx="5267422" cy="1322645"/>
          </a:xfrm>
          <a:prstGeom prst="rect">
            <a:avLst/>
          </a:prstGeom>
        </p:spPr>
      </p:pic>
    </p:spTree>
    <p:extLst>
      <p:ext uri="{BB962C8B-B14F-4D97-AF65-F5344CB8AC3E}">
        <p14:creationId xmlns:p14="http://schemas.microsoft.com/office/powerpoint/2010/main" val="2835782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080" y="1710082"/>
            <a:ext cx="11216640" cy="7163769"/>
          </a:xfrm>
        </p:spPr>
        <p:txBody>
          <a:bodyPr/>
          <a:lstStyle>
            <a:lvl1pPr>
              <a:buClr>
                <a:srgbClr val="0D1E8E"/>
              </a:buClr>
              <a:defRPr sz="2560">
                <a:latin typeface="Trebuchet MS" panose="020B0603020202020204" pitchFamily="34" charset="0"/>
              </a:defRPr>
            </a:lvl1pPr>
            <a:lvl2pPr>
              <a:buClr>
                <a:srgbClr val="00953A"/>
              </a:buClr>
              <a:defRPr sz="2133">
                <a:latin typeface="Trebuchet MS" panose="020B0603020202020204" pitchFamily="34" charset="0"/>
              </a:defRPr>
            </a:lvl2pPr>
            <a:lvl3pPr>
              <a:buClr>
                <a:srgbClr val="EF7521"/>
              </a:buClr>
              <a:defRPr sz="1920">
                <a:latin typeface="Trebuchet MS" panose="020B0603020202020204" pitchFamily="34" charset="0"/>
              </a:defRPr>
            </a:lvl3pPr>
            <a:lvl4pPr>
              <a:buClr>
                <a:srgbClr val="82BC00"/>
              </a:buClr>
              <a:defRPr sz="1920">
                <a:latin typeface="Trebuchet MS" panose="020B0603020202020204" pitchFamily="34" charset="0"/>
              </a:defRPr>
            </a:lvl4pPr>
            <a:lvl5pPr>
              <a:buClr>
                <a:srgbClr val="8FC6E8"/>
              </a:buClr>
              <a:defRPr sz="192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4307840" y="9256960"/>
            <a:ext cx="4389120" cy="302473"/>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894080" y="9256960"/>
            <a:ext cx="2926080" cy="302473"/>
          </a:xfrm>
          <a:prstGeom prst="rect">
            <a:avLst/>
          </a:prstGeom>
        </p:spPr>
        <p:txBody>
          <a:bodyPr vert="horz" lIns="97536" tIns="48768" rIns="97536" bIns="48768"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9B24EC9-D412-49F8-B26B-B7E454A540B6}" type="datetimeFigureOut">
              <a:rPr lang="en-US" sz="1280" smtClean="0">
                <a:solidFill>
                  <a:prstClr val="black">
                    <a:tint val="75000"/>
                  </a:prstClr>
                </a:solidFill>
              </a:rPr>
              <a:pPr fontAlgn="auto">
                <a:spcBef>
                  <a:spcPts val="0"/>
                </a:spcBef>
                <a:spcAft>
                  <a:spcPts val="0"/>
                </a:spcAft>
              </a:pPr>
              <a:t>11/7/2018</a:t>
            </a:fld>
            <a:endParaRPr lang="en-US" sz="1280">
              <a:solidFill>
                <a:prstClr val="black">
                  <a:tint val="75000"/>
                </a:prstClr>
              </a:solidFill>
            </a:endParaRPr>
          </a:p>
        </p:txBody>
      </p:sp>
      <p:sp>
        <p:nvSpPr>
          <p:cNvPr id="13" name="Rectangle 12"/>
          <p:cNvSpPr/>
          <p:nvPr userDrawn="1"/>
        </p:nvSpPr>
        <p:spPr>
          <a:xfrm>
            <a:off x="0" y="0"/>
            <a:ext cx="13004800" cy="1128479"/>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dirty="0">
              <a:solidFill>
                <a:prstClr val="white"/>
              </a:solidFill>
            </a:endParaRPr>
          </a:p>
        </p:txBody>
      </p:sp>
      <p:sp>
        <p:nvSpPr>
          <p:cNvPr id="14" name="Rectangle 13"/>
          <p:cNvSpPr/>
          <p:nvPr userDrawn="1"/>
        </p:nvSpPr>
        <p:spPr>
          <a:xfrm>
            <a:off x="0" y="1119833"/>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sp>
        <p:nvSpPr>
          <p:cNvPr id="15" name="Rectangle 14"/>
          <p:cNvSpPr/>
          <p:nvPr userDrawn="1"/>
        </p:nvSpPr>
        <p:spPr>
          <a:xfrm>
            <a:off x="0" y="9679969"/>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5607" y="9127962"/>
            <a:ext cx="890555" cy="458470"/>
          </a:xfrm>
          <a:prstGeom prst="rect">
            <a:avLst/>
          </a:prstGeom>
        </p:spPr>
      </p:pic>
      <p:sp>
        <p:nvSpPr>
          <p:cNvPr id="18" name="Slide Number Placeholder 5"/>
          <p:cNvSpPr txBox="1">
            <a:spLocks/>
          </p:cNvSpPr>
          <p:nvPr userDrawn="1"/>
        </p:nvSpPr>
        <p:spPr>
          <a:xfrm>
            <a:off x="9184641" y="9256960"/>
            <a:ext cx="1788692" cy="302473"/>
          </a:xfrm>
          <a:prstGeom prst="rect">
            <a:avLst/>
          </a:prstGeom>
        </p:spPr>
        <p:txBody>
          <a:bodyPr vert="horz" lIns="97536" tIns="48768" rIns="97536" bIns="4876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4A3F748-31DA-4297-96EF-69DC737B5DDE}" type="slidenum">
              <a:rPr lang="en-US" sz="1280" smtClean="0">
                <a:solidFill>
                  <a:prstClr val="black">
                    <a:tint val="75000"/>
                  </a:prstClr>
                </a:solidFill>
              </a:rPr>
              <a:pPr fontAlgn="auto">
                <a:spcBef>
                  <a:spcPts val="0"/>
                </a:spcBef>
                <a:spcAft>
                  <a:spcPts val="0"/>
                </a:spcAft>
              </a:pPr>
              <a:t>‹#›</a:t>
            </a:fld>
            <a:endParaRPr lang="en-US" sz="1280" dirty="0">
              <a:solidFill>
                <a:prstClr val="black">
                  <a:tint val="75000"/>
                </a:prstClr>
              </a:solidFill>
            </a:endParaRPr>
          </a:p>
        </p:txBody>
      </p:sp>
      <p:sp>
        <p:nvSpPr>
          <p:cNvPr id="11" name="Title Placeholder 1"/>
          <p:cNvSpPr>
            <a:spLocks noGrp="1"/>
          </p:cNvSpPr>
          <p:nvPr>
            <p:ph type="title"/>
          </p:nvPr>
        </p:nvSpPr>
        <p:spPr>
          <a:xfrm>
            <a:off x="273101" y="273101"/>
            <a:ext cx="11216640" cy="741274"/>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077431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1" y="533401"/>
            <a:ext cx="10972800" cy="1249680"/>
          </a:xfrm>
          <a:prstGeom prst="rect">
            <a:avLst/>
          </a:prstGeom>
        </p:spPr>
        <p:txBody>
          <a:bodyPr anchor="t"/>
          <a:lstStyle>
            <a:lvl1pPr algn="l">
              <a:defRPr sz="45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1"/>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9308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Rectangle 5"/>
          <p:cNvSpPr/>
          <p:nvPr userDrawn="1"/>
        </p:nvSpPr>
        <p:spPr>
          <a:xfrm>
            <a:off x="0" y="8714240"/>
            <a:ext cx="13004800" cy="103936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7" name="Rectangle 6"/>
          <p:cNvSpPr/>
          <p:nvPr userDrawn="1"/>
        </p:nvSpPr>
        <p:spPr>
          <a:xfrm>
            <a:off x="0" y="51334"/>
            <a:ext cx="13004800" cy="878578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8" name="Rectangle 7"/>
          <p:cNvSpPr/>
          <p:nvPr userDrawn="1"/>
        </p:nvSpPr>
        <p:spPr>
          <a:xfrm>
            <a:off x="0" y="5"/>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9" name="Rectangle 8"/>
          <p:cNvSpPr/>
          <p:nvPr userDrawn="1"/>
        </p:nvSpPr>
        <p:spPr>
          <a:xfrm>
            <a:off x="0" y="9651070"/>
            <a:ext cx="13004800" cy="10266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745608" y="9127962"/>
            <a:ext cx="890555" cy="45847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662537" y="9059363"/>
            <a:ext cx="1056694" cy="59156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94080" y="9040146"/>
            <a:ext cx="2926080" cy="519289"/>
          </a:xfrm>
          <a:prstGeom prst="rect">
            <a:avLst/>
          </a:prstGeo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11/7/2018</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a:xfrm>
            <a:off x="9184640" y="9040146"/>
            <a:ext cx="2926080" cy="519289"/>
          </a:xfrm>
          <a:prstGeom prst="rect">
            <a:avLst/>
          </a:prstGeo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4002861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5600" y="4538134"/>
            <a:ext cx="9753600" cy="2580641"/>
          </a:xfrm>
        </p:spPr>
        <p:txBody>
          <a:bodyPr lIns="0" tIns="0" rIns="0" bIns="0" anchor="t" anchorCtr="0">
            <a:noAutofit/>
          </a:bodyPr>
          <a:lstStyle>
            <a:lvl1pPr algn="ctr">
              <a:defRPr sz="6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625600" y="7591414"/>
            <a:ext cx="9753600" cy="848159"/>
          </a:xfrm>
        </p:spPr>
        <p:txBody>
          <a:bodyPr lIns="0" tIns="0" rIns="0" bIns="0">
            <a:noAutofit/>
          </a:bodyPr>
          <a:lstStyle>
            <a:lvl1pPr marL="0" indent="0" algn="ctr">
              <a:buNone/>
              <a:defRPr sz="3413">
                <a:latin typeface="Trebuchet MS" panose="020B0603020202020204" pitchFamily="34" charset="0"/>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pic>
        <p:nvPicPr>
          <p:cNvPr id="10" name="Picture 9" title="Colorado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555" y="2592966"/>
            <a:ext cx="4790651" cy="116483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Tree>
    <p:extLst>
      <p:ext uri="{BB962C8B-B14F-4D97-AF65-F5344CB8AC3E}">
        <p14:creationId xmlns:p14="http://schemas.microsoft.com/office/powerpoint/2010/main" val="120701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2" name="Title 1"/>
          <p:cNvSpPr>
            <a:spLocks noGrp="1"/>
          </p:cNvSpPr>
          <p:nvPr>
            <p:ph type="title"/>
          </p:nvPr>
        </p:nvSpPr>
        <p:spPr>
          <a:xfrm>
            <a:off x="292608" y="390146"/>
            <a:ext cx="620979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94080" y="2080768"/>
            <a:ext cx="11216640" cy="6188570"/>
          </a:xfrm>
        </p:spPr>
        <p:txBody>
          <a:bodyPr lIns="0" tIns="0" rIns="0" bIns="0">
            <a:noAutofit/>
          </a:bodyPr>
          <a:lstStyle>
            <a:lvl1pPr marL="0" indent="0">
              <a:buNone/>
              <a:defRPr>
                <a:latin typeface="Trebuchet MS" panose="020B0603020202020204" pitchFamily="34" charse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title="C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spTree>
    <p:extLst>
      <p:ext uri="{BB962C8B-B14F-4D97-AF65-F5344CB8AC3E}">
        <p14:creationId xmlns:p14="http://schemas.microsoft.com/office/powerpoint/2010/main" val="3167233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0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title="CDE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612" y="8730828"/>
            <a:ext cx="1097337" cy="7947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005469" cy="1788252"/>
          </a:xfrm>
          <a:prstGeom prst="rect">
            <a:avLst/>
          </a:prstGeom>
        </p:spPr>
      </p:pic>
      <p:sp>
        <p:nvSpPr>
          <p:cNvPr id="11" name="Title 1"/>
          <p:cNvSpPr>
            <a:spLocks noGrp="1"/>
          </p:cNvSpPr>
          <p:nvPr>
            <p:ph type="title"/>
          </p:nvPr>
        </p:nvSpPr>
        <p:spPr>
          <a:xfrm>
            <a:off x="292609" y="390146"/>
            <a:ext cx="621995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30912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Divider - bright green">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282765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title="Blue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3496091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title="Light green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9"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2470060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with page numb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90147" y="9040149"/>
            <a:ext cx="665292"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1789" y="8767288"/>
            <a:ext cx="1033577" cy="744620"/>
          </a:xfrm>
          <a:prstGeom prst="rect">
            <a:avLst/>
          </a:prstGeom>
        </p:spPr>
      </p:pic>
    </p:spTree>
    <p:extLst>
      <p:ext uri="{BB962C8B-B14F-4D97-AF65-F5344CB8AC3E}">
        <p14:creationId xmlns:p14="http://schemas.microsoft.com/office/powerpoint/2010/main" val="2497312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138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2183272"/>
            <a:ext cx="5746045" cy="909884"/>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p:nvSpPr>
        <p:spPr>
          <a:xfrm>
            <a:off x="0" y="0"/>
            <a:ext cx="13004800" cy="2167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sp>
        <p:nvSpPr>
          <p:cNvPr id="12" name="Title 1"/>
          <p:cNvSpPr>
            <a:spLocks noGrp="1"/>
          </p:cNvSpPr>
          <p:nvPr>
            <p:ph type="title"/>
          </p:nvPr>
        </p:nvSpPr>
        <p:spPr>
          <a:xfrm>
            <a:off x="650240" y="390596"/>
            <a:ext cx="11704320" cy="1625600"/>
          </a:xfrm>
        </p:spPr>
        <p:txBody>
          <a:bodyPr/>
          <a:lstStyle>
            <a:lvl1pPr>
              <a:defRPr>
                <a:solidFill>
                  <a:schemeClr val="bg1"/>
                </a:solidFill>
              </a:defRPr>
            </a:lvl1pPr>
          </a:lstStyle>
          <a:p>
            <a:r>
              <a:rPr lang="en-US" smtClean="0"/>
              <a:t>Click to edit Master title style</a:t>
            </a:r>
            <a:endParaRPr lang="en-US"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9363"/>
          <a:stretch/>
        </p:blipFill>
        <p:spPr>
          <a:xfrm>
            <a:off x="3926533" y="8561496"/>
            <a:ext cx="5267422" cy="1322645"/>
          </a:xfrm>
          <a:prstGeom prst="rect">
            <a:avLst/>
          </a:prstGeom>
        </p:spPr>
      </p:pic>
    </p:spTree>
    <p:extLst>
      <p:ext uri="{BB962C8B-B14F-4D97-AF65-F5344CB8AC3E}">
        <p14:creationId xmlns:p14="http://schemas.microsoft.com/office/powerpoint/2010/main" val="683914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080" y="1710082"/>
            <a:ext cx="11216640" cy="7163769"/>
          </a:xfrm>
        </p:spPr>
        <p:txBody>
          <a:bodyPr/>
          <a:lstStyle>
            <a:lvl1pPr>
              <a:buClr>
                <a:srgbClr val="0D1E8E"/>
              </a:buClr>
              <a:defRPr sz="2560">
                <a:latin typeface="Trebuchet MS" panose="020B0603020202020204" pitchFamily="34" charset="0"/>
              </a:defRPr>
            </a:lvl1pPr>
            <a:lvl2pPr>
              <a:buClr>
                <a:srgbClr val="00953A"/>
              </a:buClr>
              <a:defRPr sz="2133">
                <a:latin typeface="Trebuchet MS" panose="020B0603020202020204" pitchFamily="34" charset="0"/>
              </a:defRPr>
            </a:lvl2pPr>
            <a:lvl3pPr>
              <a:buClr>
                <a:srgbClr val="EF7521"/>
              </a:buClr>
              <a:defRPr sz="1920">
                <a:latin typeface="Trebuchet MS" panose="020B0603020202020204" pitchFamily="34" charset="0"/>
              </a:defRPr>
            </a:lvl3pPr>
            <a:lvl4pPr>
              <a:buClr>
                <a:srgbClr val="82BC00"/>
              </a:buClr>
              <a:defRPr sz="1920">
                <a:latin typeface="Trebuchet MS" panose="020B0603020202020204" pitchFamily="34" charset="0"/>
              </a:defRPr>
            </a:lvl4pPr>
            <a:lvl5pPr>
              <a:buClr>
                <a:srgbClr val="8FC6E8"/>
              </a:buClr>
              <a:defRPr sz="192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4307840" y="9256960"/>
            <a:ext cx="4389120" cy="302473"/>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894080" y="9256960"/>
            <a:ext cx="2926080" cy="302473"/>
          </a:xfrm>
          <a:prstGeom prst="rect">
            <a:avLst/>
          </a:prstGeom>
        </p:spPr>
        <p:txBody>
          <a:bodyPr vert="horz" lIns="97536" tIns="48768" rIns="97536" bIns="48768"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9B24EC9-D412-49F8-B26B-B7E454A540B6}" type="datetimeFigureOut">
              <a:rPr lang="en-US" sz="1280" smtClean="0">
                <a:solidFill>
                  <a:prstClr val="black">
                    <a:tint val="75000"/>
                  </a:prstClr>
                </a:solidFill>
              </a:rPr>
              <a:pPr fontAlgn="auto">
                <a:spcBef>
                  <a:spcPts val="0"/>
                </a:spcBef>
                <a:spcAft>
                  <a:spcPts val="0"/>
                </a:spcAft>
              </a:pPr>
              <a:t>11/7/2018</a:t>
            </a:fld>
            <a:endParaRPr lang="en-US" sz="1280">
              <a:solidFill>
                <a:prstClr val="black">
                  <a:tint val="75000"/>
                </a:prstClr>
              </a:solidFill>
            </a:endParaRPr>
          </a:p>
        </p:txBody>
      </p:sp>
      <p:sp>
        <p:nvSpPr>
          <p:cNvPr id="13" name="Rectangle 12"/>
          <p:cNvSpPr/>
          <p:nvPr userDrawn="1"/>
        </p:nvSpPr>
        <p:spPr>
          <a:xfrm>
            <a:off x="0" y="0"/>
            <a:ext cx="13004800" cy="1128479"/>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dirty="0">
              <a:solidFill>
                <a:prstClr val="white"/>
              </a:solidFill>
            </a:endParaRPr>
          </a:p>
        </p:txBody>
      </p:sp>
      <p:sp>
        <p:nvSpPr>
          <p:cNvPr id="14" name="Rectangle 13"/>
          <p:cNvSpPr/>
          <p:nvPr userDrawn="1"/>
        </p:nvSpPr>
        <p:spPr>
          <a:xfrm>
            <a:off x="0" y="1119833"/>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sp>
        <p:nvSpPr>
          <p:cNvPr id="15" name="Rectangle 14"/>
          <p:cNvSpPr/>
          <p:nvPr userDrawn="1"/>
        </p:nvSpPr>
        <p:spPr>
          <a:xfrm>
            <a:off x="0" y="9679969"/>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5607" y="9127962"/>
            <a:ext cx="890555" cy="458470"/>
          </a:xfrm>
          <a:prstGeom prst="rect">
            <a:avLst/>
          </a:prstGeom>
        </p:spPr>
      </p:pic>
      <p:sp>
        <p:nvSpPr>
          <p:cNvPr id="18" name="Slide Number Placeholder 5"/>
          <p:cNvSpPr txBox="1">
            <a:spLocks/>
          </p:cNvSpPr>
          <p:nvPr userDrawn="1"/>
        </p:nvSpPr>
        <p:spPr>
          <a:xfrm>
            <a:off x="9184641" y="9256960"/>
            <a:ext cx="1788692" cy="302473"/>
          </a:xfrm>
          <a:prstGeom prst="rect">
            <a:avLst/>
          </a:prstGeom>
        </p:spPr>
        <p:txBody>
          <a:bodyPr vert="horz" lIns="97536" tIns="48768" rIns="97536" bIns="4876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4A3F748-31DA-4297-96EF-69DC737B5DDE}" type="slidenum">
              <a:rPr lang="en-US" sz="1280" smtClean="0">
                <a:solidFill>
                  <a:prstClr val="black">
                    <a:tint val="75000"/>
                  </a:prstClr>
                </a:solidFill>
              </a:rPr>
              <a:pPr fontAlgn="auto">
                <a:spcBef>
                  <a:spcPts val="0"/>
                </a:spcBef>
                <a:spcAft>
                  <a:spcPts val="0"/>
                </a:spcAft>
              </a:pPr>
              <a:t>‹#›</a:t>
            </a:fld>
            <a:endParaRPr lang="en-US" sz="1280" dirty="0">
              <a:solidFill>
                <a:prstClr val="black">
                  <a:tint val="75000"/>
                </a:prstClr>
              </a:solidFill>
            </a:endParaRPr>
          </a:p>
        </p:txBody>
      </p:sp>
      <p:sp>
        <p:nvSpPr>
          <p:cNvPr id="11" name="Title Placeholder 1"/>
          <p:cNvSpPr>
            <a:spLocks noGrp="1"/>
          </p:cNvSpPr>
          <p:nvPr>
            <p:ph type="title"/>
          </p:nvPr>
        </p:nvSpPr>
        <p:spPr>
          <a:xfrm>
            <a:off x="273101" y="273101"/>
            <a:ext cx="11216640" cy="741274"/>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673607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1" y="533401"/>
            <a:ext cx="10972800" cy="1249680"/>
          </a:xfrm>
          <a:prstGeom prst="rect">
            <a:avLst/>
          </a:prstGeom>
        </p:spPr>
        <p:txBody>
          <a:bodyPr anchor="t"/>
          <a:lstStyle>
            <a:lvl1pPr algn="l">
              <a:defRPr sz="45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1"/>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3886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Rectangle 5"/>
          <p:cNvSpPr/>
          <p:nvPr userDrawn="1"/>
        </p:nvSpPr>
        <p:spPr>
          <a:xfrm>
            <a:off x="0" y="8714240"/>
            <a:ext cx="13004800" cy="103936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7" name="Rectangle 6"/>
          <p:cNvSpPr/>
          <p:nvPr userDrawn="1"/>
        </p:nvSpPr>
        <p:spPr>
          <a:xfrm>
            <a:off x="0" y="51334"/>
            <a:ext cx="13004800" cy="878578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8" name="Rectangle 7"/>
          <p:cNvSpPr/>
          <p:nvPr userDrawn="1"/>
        </p:nvSpPr>
        <p:spPr>
          <a:xfrm>
            <a:off x="0" y="5"/>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sp>
        <p:nvSpPr>
          <p:cNvPr id="9" name="Rectangle 8"/>
          <p:cNvSpPr/>
          <p:nvPr userDrawn="1"/>
        </p:nvSpPr>
        <p:spPr>
          <a:xfrm>
            <a:off x="0" y="9651070"/>
            <a:ext cx="13004800" cy="10266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fontAlgn="auto" hangingPunct="1">
              <a:spcBef>
                <a:spcPts val="0"/>
              </a:spcBef>
              <a:spcAft>
                <a:spcPts val="0"/>
              </a:spcAft>
            </a:pPr>
            <a:endParaRPr lang="en-US" sz="144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745608" y="9127962"/>
            <a:ext cx="890555" cy="45847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662537" y="9059363"/>
            <a:ext cx="1056694" cy="59156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94080" y="9040146"/>
            <a:ext cx="2926080" cy="519289"/>
          </a:xfrm>
          <a:prstGeom prst="rect">
            <a:avLst/>
          </a:prstGeo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11/7/2018</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a:xfrm>
            <a:off x="9184640" y="9040146"/>
            <a:ext cx="2926080" cy="519289"/>
          </a:xfrm>
          <a:prstGeom prst="rect">
            <a:avLst/>
          </a:prstGeo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863045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282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1009650" y="3487738"/>
            <a:ext cx="10983913" cy="2776537"/>
          </a:xfrm>
          <a:prstGeom prst="roundRect">
            <a:avLst>
              <a:gd name="adj" fmla="val 6861"/>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FFFFFF"/>
              </a:solidFill>
              <a:latin typeface="Trebuchet MS" pitchFamily="-106" charset="0"/>
              <a:sym typeface="Trebuchet MS" pitchFamily="-106" charset="0"/>
            </a:endParaRPr>
          </a:p>
        </p:txBody>
      </p:sp>
    </p:spTree>
    <p:extLst>
      <p:ext uri="{BB962C8B-B14F-4D97-AF65-F5344CB8AC3E}">
        <p14:creationId xmlns:p14="http://schemas.microsoft.com/office/powerpoint/2010/main" val="944282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AutoShape 2"/>
          <p:cNvSpPr>
            <a:spLocks/>
          </p:cNvSpPr>
          <p:nvPr userDrawn="1"/>
        </p:nvSpPr>
        <p:spPr bwMode="auto">
          <a:xfrm>
            <a:off x="654050" y="530225"/>
            <a:ext cx="11695113" cy="7026275"/>
          </a:xfrm>
          <a:prstGeom prst="roundRect">
            <a:avLst>
              <a:gd name="adj" fmla="val 2713"/>
            </a:avLst>
          </a:prstGeom>
          <a:solidFill>
            <a:srgbClr val="FFFFF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FFFFFF"/>
              </a:solidFill>
              <a:latin typeface="Trebuchet MS" pitchFamily="-106" charset="0"/>
              <a:sym typeface="Trebuchet MS" pitchFamily="-106" charset="0"/>
            </a:endParaRPr>
          </a:p>
        </p:txBody>
      </p:sp>
    </p:spTree>
    <p:extLst>
      <p:ext uri="{BB962C8B-B14F-4D97-AF65-F5344CB8AC3E}">
        <p14:creationId xmlns:p14="http://schemas.microsoft.com/office/powerpoint/2010/main" val="14180131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a:prstGeom prst="rect">
            <a:avLst/>
          </a:prstGeom>
        </p:spPr>
        <p:txBody>
          <a:bodyPr lIns="29169" tIns="14585" rIns="29169" bIns="14585"/>
          <a:lstStyle/>
          <a:p>
            <a:r>
              <a:rPr lang="en-US" smtClean="0"/>
              <a:t>Click to edit Master title style</a:t>
            </a:r>
            <a:endParaRPr lang="en-US"/>
          </a:p>
        </p:txBody>
      </p:sp>
      <p:sp>
        <p:nvSpPr>
          <p:cNvPr id="3" name="Content Placeholder 2"/>
          <p:cNvSpPr>
            <a:spLocks noGrp="1"/>
          </p:cNvSpPr>
          <p:nvPr>
            <p:ph idx="1"/>
          </p:nvPr>
        </p:nvSpPr>
        <p:spPr>
          <a:xfrm>
            <a:off x="650240" y="2275841"/>
            <a:ext cx="11704320" cy="6436925"/>
          </a:xfrm>
          <a:prstGeom prst="rect">
            <a:avLst/>
          </a:prstGeom>
        </p:spPr>
        <p:txBody>
          <a:bodyPr lIns="29169" tIns="14585" rIns="29169" bIns="1458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lIns="29169" tIns="14585" rIns="29169" bIns="14585"/>
          <a:lstStyle/>
          <a:p>
            <a:fld id="{8ADF10F6-9448-EA48-9A11-DBEBAF1A56CD}" type="datetime1">
              <a:rPr lang="en-US" smtClean="0"/>
              <a:pPr/>
              <a:t>11/7/2018</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29169" tIns="14585" rIns="29169" bIns="14585"/>
          <a:lstStyle/>
          <a:p>
            <a:r>
              <a:rPr lang="en-US" smtClean="0"/>
              <a:t>University of Northern Colorado, 2014</a:t>
            </a:r>
            <a:endParaRPr lang="en-US"/>
          </a:p>
        </p:txBody>
      </p:sp>
      <p:sp>
        <p:nvSpPr>
          <p:cNvPr id="6" name="Slide Number Placeholder 5"/>
          <p:cNvSpPr>
            <a:spLocks noGrp="1"/>
          </p:cNvSpPr>
          <p:nvPr>
            <p:ph type="sldNum" sz="quarter" idx="12"/>
          </p:nvPr>
        </p:nvSpPr>
        <p:spPr>
          <a:xfrm>
            <a:off x="9320107" y="9040143"/>
            <a:ext cx="3034453" cy="519289"/>
          </a:xfrm>
          <a:prstGeom prst="rect">
            <a:avLst/>
          </a:prstGeom>
        </p:spPr>
        <p:txBody>
          <a:bodyPr lIns="29169" tIns="14585" rIns="29169" bIns="14585"/>
          <a:lstStyle/>
          <a:p>
            <a:fld id="{C60A9DDA-F611-9A4B-9B60-4A1EE05A25D4}" type="slidenum">
              <a:rPr lang="en-US" smtClean="0"/>
              <a:pPr/>
              <a:t>‹#›</a:t>
            </a:fld>
            <a:endParaRPr lang="en-US"/>
          </a:p>
        </p:txBody>
      </p:sp>
    </p:spTree>
    <p:extLst>
      <p:ext uri="{BB962C8B-B14F-4D97-AF65-F5344CB8AC3E}">
        <p14:creationId xmlns:p14="http://schemas.microsoft.com/office/powerpoint/2010/main" val="2616909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5600" y="4538135"/>
            <a:ext cx="9753600" cy="2580641"/>
          </a:xfrm>
        </p:spPr>
        <p:txBody>
          <a:bodyPr lIns="0" tIns="0" rIns="0" bIns="0" anchor="t" anchorCtr="0">
            <a:noAutofit/>
          </a:bodyPr>
          <a:lstStyle>
            <a:lvl1pPr algn="ctr">
              <a:defRPr sz="6400">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625600" y="7591414"/>
            <a:ext cx="9753600" cy="848159"/>
          </a:xfrm>
        </p:spPr>
        <p:txBody>
          <a:bodyPr lIns="0" tIns="0" rIns="0" bIns="0">
            <a:noAutofit/>
          </a:bodyPr>
          <a:lstStyle>
            <a:lvl1pPr marL="0" indent="0" algn="ctr">
              <a:buNone/>
              <a:defRPr sz="3413">
                <a:latin typeface="Trebuchet MS" panose="020B0603020202020204" pitchFamily="34" charset="0"/>
              </a:defRPr>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smtClean="0"/>
              <a:t>Click to edit Master subtitle style</a:t>
            </a:r>
            <a:endParaRPr lang="en-US" dirty="0"/>
          </a:p>
        </p:txBody>
      </p:sp>
      <p:pic>
        <p:nvPicPr>
          <p:cNvPr id="10" name="Picture 9" title="Colorado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555" y="2592966"/>
            <a:ext cx="4790650" cy="116483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
            <a:ext cx="13005468" cy="1788252"/>
          </a:xfrm>
          <a:prstGeom prst="rect">
            <a:avLst/>
          </a:prstGeom>
        </p:spPr>
      </p:pic>
    </p:spTree>
    <p:extLst>
      <p:ext uri="{BB962C8B-B14F-4D97-AF65-F5344CB8AC3E}">
        <p14:creationId xmlns:p14="http://schemas.microsoft.com/office/powerpoint/2010/main" val="3048891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13005468" cy="1788252"/>
          </a:xfrm>
          <a:prstGeom prst="rect">
            <a:avLst/>
          </a:prstGeom>
        </p:spPr>
      </p:pic>
      <p:sp>
        <p:nvSpPr>
          <p:cNvPr id="2" name="Title 1"/>
          <p:cNvSpPr>
            <a:spLocks noGrp="1"/>
          </p:cNvSpPr>
          <p:nvPr>
            <p:ph type="title"/>
          </p:nvPr>
        </p:nvSpPr>
        <p:spPr>
          <a:xfrm>
            <a:off x="292608" y="390146"/>
            <a:ext cx="620979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94080" y="2080768"/>
            <a:ext cx="11216640" cy="6188570"/>
          </a:xfrm>
        </p:spPr>
        <p:txBody>
          <a:bodyPr lIns="0" tIns="0" rIns="0" bIns="0">
            <a:noAutofit/>
          </a:bodyPr>
          <a:lstStyle>
            <a:lvl1pPr marL="0" indent="0">
              <a:buNone/>
              <a:defRPr>
                <a:latin typeface="Trebuchet MS" panose="020B0603020202020204" pitchFamily="34" charse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title="CDE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4613" y="8730830"/>
            <a:ext cx="1097337" cy="794779"/>
          </a:xfrm>
          <a:prstGeom prst="rect">
            <a:avLst/>
          </a:prstGeom>
        </p:spPr>
      </p:pic>
    </p:spTree>
    <p:extLst>
      <p:ext uri="{BB962C8B-B14F-4D97-AF65-F5344CB8AC3E}">
        <p14:creationId xmlns:p14="http://schemas.microsoft.com/office/powerpoint/2010/main" val="1569828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0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080768"/>
            <a:ext cx="5527040" cy="618857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title="CDE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613" y="8730830"/>
            <a:ext cx="1097337" cy="7947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
            <a:ext cx="13005468" cy="1788252"/>
          </a:xfrm>
          <a:prstGeom prst="rect">
            <a:avLst/>
          </a:prstGeom>
        </p:spPr>
      </p:pic>
      <p:sp>
        <p:nvSpPr>
          <p:cNvPr id="11" name="Title 1"/>
          <p:cNvSpPr>
            <a:spLocks noGrp="1"/>
          </p:cNvSpPr>
          <p:nvPr>
            <p:ph type="title"/>
          </p:nvPr>
        </p:nvSpPr>
        <p:spPr>
          <a:xfrm>
            <a:off x="292608" y="390146"/>
            <a:ext cx="6219952" cy="1014374"/>
          </a:xfrm>
        </p:spPr>
        <p:txBody>
          <a:bodyPr lIns="0" tIns="0" rIns="0" bIns="0" anchor="t" anchorCtr="0">
            <a:noAutofit/>
          </a:bodyPr>
          <a:lstStyle>
            <a:lvl1pPr>
              <a:defRPr sz="2560">
                <a:solidFill>
                  <a:schemeClr val="tx1"/>
                </a:solidFill>
                <a:latin typeface="Museo Slab 500" panose="02000000000000000000" pitchFamily="50"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283273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ection Divider - bright green">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13005468"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bg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5" name="Slide Number Placeholder 5"/>
          <p:cNvSpPr>
            <a:spLocks noGrp="1"/>
          </p:cNvSpPr>
          <p:nvPr>
            <p:ph type="sldNum" sz="quarter" idx="12"/>
          </p:nvPr>
        </p:nvSpPr>
        <p:spPr>
          <a:xfrm>
            <a:off x="390148" y="9040150"/>
            <a:ext cx="665291"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90"/>
            <a:ext cx="1033577" cy="744620"/>
          </a:xfrm>
          <a:prstGeom prst="rect">
            <a:avLst/>
          </a:prstGeom>
        </p:spPr>
      </p:pic>
    </p:spTree>
    <p:extLst>
      <p:ext uri="{BB962C8B-B14F-4D97-AF65-F5344CB8AC3E}">
        <p14:creationId xmlns:p14="http://schemas.microsoft.com/office/powerpoint/2010/main" val="1483937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title="Blue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8"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8" y="9040150"/>
            <a:ext cx="665291"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90"/>
            <a:ext cx="1033577" cy="744620"/>
          </a:xfrm>
          <a:prstGeom prst="rect">
            <a:avLst/>
          </a:prstGeom>
        </p:spPr>
      </p:pic>
    </p:spTree>
    <p:extLst>
      <p:ext uri="{BB962C8B-B14F-4D97-AF65-F5344CB8AC3E}">
        <p14:creationId xmlns:p14="http://schemas.microsoft.com/office/powerpoint/2010/main" val="3997269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title="Light green file folder section divider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 y="-501"/>
            <a:ext cx="13005468" cy="9754101"/>
          </a:xfrm>
          <a:prstGeom prst="rect">
            <a:avLst/>
          </a:prstGeom>
        </p:spPr>
      </p:pic>
      <p:sp>
        <p:nvSpPr>
          <p:cNvPr id="7" name="Title 1"/>
          <p:cNvSpPr>
            <a:spLocks noGrp="1"/>
          </p:cNvSpPr>
          <p:nvPr>
            <p:ph type="ctrTitle" hasCustomPrompt="1"/>
          </p:nvPr>
        </p:nvSpPr>
        <p:spPr>
          <a:xfrm>
            <a:off x="975360" y="2932854"/>
            <a:ext cx="11054080" cy="3395698"/>
          </a:xfrm>
        </p:spPr>
        <p:txBody>
          <a:bodyPr lIns="0" tIns="0" rIns="0" bIns="0" anchor="ctr" anchorCtr="0">
            <a:noAutofit/>
          </a:bodyPr>
          <a:lstStyle>
            <a:lvl1pPr algn="ctr">
              <a:defRPr sz="5760">
                <a:solidFill>
                  <a:schemeClr val="tx1"/>
                </a:solidFill>
                <a:latin typeface="Museo Slab 500" panose="02000000000000000000" pitchFamily="50" charset="0"/>
              </a:defRPr>
            </a:lvl1pPr>
          </a:lstStyle>
          <a:p>
            <a:r>
              <a:rPr lang="en-US" dirty="0" smtClean="0"/>
              <a:t>Click to edit </a:t>
            </a:r>
            <a:br>
              <a:rPr lang="en-US" dirty="0" smtClean="0"/>
            </a:br>
            <a:r>
              <a:rPr lang="en-US" dirty="0" smtClean="0"/>
              <a:t>Master title style</a:t>
            </a:r>
            <a:endParaRPr lang="en-US" dirty="0"/>
          </a:p>
        </p:txBody>
      </p:sp>
      <p:sp>
        <p:nvSpPr>
          <p:cNvPr id="8" name="Slide Number Placeholder 5"/>
          <p:cNvSpPr>
            <a:spLocks noGrp="1"/>
          </p:cNvSpPr>
          <p:nvPr>
            <p:ph type="sldNum" sz="quarter" idx="12"/>
          </p:nvPr>
        </p:nvSpPr>
        <p:spPr>
          <a:xfrm>
            <a:off x="390148" y="9040150"/>
            <a:ext cx="665291"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1789" y="8767290"/>
            <a:ext cx="1033577" cy="744620"/>
          </a:xfrm>
          <a:prstGeom prst="rect">
            <a:avLst/>
          </a:prstGeom>
        </p:spPr>
      </p:pic>
    </p:spTree>
    <p:extLst>
      <p:ext uri="{BB962C8B-B14F-4D97-AF65-F5344CB8AC3E}">
        <p14:creationId xmlns:p14="http://schemas.microsoft.com/office/powerpoint/2010/main" val="98178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Blank with page numb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90148" y="9040150"/>
            <a:ext cx="665291" cy="519289"/>
          </a:xfrm>
        </p:spPr>
        <p:txBody>
          <a:bodyPr/>
          <a:lstStyle>
            <a:lvl1pPr algn="ctr">
              <a:defRPr>
                <a:solidFill>
                  <a:schemeClr val="bg1"/>
                </a:solidFill>
              </a:defRPr>
            </a:lvl1pPr>
          </a:lstStyle>
          <a:p>
            <a:fld id="{2C350C07-BF3C-446F-BC26-54C104523A3C}" type="slidenum">
              <a:rPr lang="en-US" smtClean="0">
                <a:solidFill>
                  <a:prstClr val="white"/>
                </a:solidFill>
              </a:rPr>
              <a:pPr/>
              <a:t>‹#›</a:t>
            </a:fld>
            <a:endParaRPr lang="en-US">
              <a:solidFill>
                <a:prstClr val="white"/>
              </a:solidFill>
            </a:endParaRPr>
          </a:p>
        </p:txBody>
      </p:sp>
      <p:pic>
        <p:nvPicPr>
          <p:cNvPr id="9" name="Picture 8" title="CDE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1789" y="8767290"/>
            <a:ext cx="1033577" cy="744620"/>
          </a:xfrm>
          <a:prstGeom prst="rect">
            <a:avLst/>
          </a:prstGeom>
        </p:spPr>
      </p:pic>
    </p:spTree>
    <p:extLst>
      <p:ext uri="{BB962C8B-B14F-4D97-AF65-F5344CB8AC3E}">
        <p14:creationId xmlns:p14="http://schemas.microsoft.com/office/powerpoint/2010/main" val="1407321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291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2183272"/>
            <a:ext cx="5746045" cy="909884"/>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2560"/>
            </a:lvl1pPr>
            <a:lvl2pPr>
              <a:defRPr sz="2133"/>
            </a:lvl2pPr>
            <a:lvl3pPr>
              <a:defRPr sz="1920"/>
            </a:lvl3pPr>
            <a:lvl4pPr>
              <a:defRPr sz="1707"/>
            </a:lvl4pPr>
            <a:lvl5pPr>
              <a:defRPr sz="1707"/>
            </a:lvl5pPr>
            <a:lvl6pPr>
              <a:defRPr sz="1707"/>
            </a:lvl6pPr>
            <a:lvl7pPr>
              <a:defRPr sz="1707"/>
            </a:lvl7pPr>
            <a:lvl8pPr>
              <a:defRPr sz="1707"/>
            </a:lvl8pPr>
            <a:lvl9pPr>
              <a:defRPr sz="170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p:nvSpPr>
        <p:spPr>
          <a:xfrm>
            <a:off x="0" y="0"/>
            <a:ext cx="13004800" cy="2167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920">
              <a:solidFill>
                <a:prstClr val="white"/>
              </a:solidFill>
            </a:endParaRPr>
          </a:p>
        </p:txBody>
      </p:sp>
      <p:sp>
        <p:nvSpPr>
          <p:cNvPr id="12" name="Title 1"/>
          <p:cNvSpPr>
            <a:spLocks noGrp="1"/>
          </p:cNvSpPr>
          <p:nvPr>
            <p:ph type="title"/>
          </p:nvPr>
        </p:nvSpPr>
        <p:spPr>
          <a:xfrm>
            <a:off x="650240" y="390596"/>
            <a:ext cx="11704320" cy="1625600"/>
          </a:xfrm>
        </p:spPr>
        <p:txBody>
          <a:bodyPr/>
          <a:lstStyle>
            <a:lvl1pPr>
              <a:defRPr>
                <a:solidFill>
                  <a:schemeClr val="bg1"/>
                </a:solidFill>
              </a:defRPr>
            </a:lvl1pPr>
          </a:lstStyle>
          <a:p>
            <a:r>
              <a:rPr lang="en-US" smtClean="0"/>
              <a:t>Click to edit Master title style</a:t>
            </a:r>
            <a:endParaRPr lang="en-US" dirty="0"/>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59363"/>
          <a:stretch/>
        </p:blipFill>
        <p:spPr>
          <a:xfrm>
            <a:off x="3926534" y="8561497"/>
            <a:ext cx="5267422" cy="1322645"/>
          </a:xfrm>
          <a:prstGeom prst="rect">
            <a:avLst/>
          </a:prstGeom>
        </p:spPr>
      </p:pic>
    </p:spTree>
    <p:extLst>
      <p:ext uri="{BB962C8B-B14F-4D97-AF65-F5344CB8AC3E}">
        <p14:creationId xmlns:p14="http://schemas.microsoft.com/office/powerpoint/2010/main" val="1921114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4080" y="1710084"/>
            <a:ext cx="11216640" cy="7163769"/>
          </a:xfrm>
        </p:spPr>
        <p:txBody>
          <a:bodyPr/>
          <a:lstStyle>
            <a:lvl1pPr>
              <a:buClr>
                <a:srgbClr val="0D1E8E"/>
              </a:buClr>
              <a:defRPr sz="2560">
                <a:latin typeface="Trebuchet MS" panose="020B0603020202020204" pitchFamily="34" charset="0"/>
              </a:defRPr>
            </a:lvl1pPr>
            <a:lvl2pPr>
              <a:buClr>
                <a:srgbClr val="00953A"/>
              </a:buClr>
              <a:defRPr sz="2133">
                <a:latin typeface="Trebuchet MS" panose="020B0603020202020204" pitchFamily="34" charset="0"/>
              </a:defRPr>
            </a:lvl2pPr>
            <a:lvl3pPr>
              <a:buClr>
                <a:srgbClr val="EF7521"/>
              </a:buClr>
              <a:defRPr sz="1920">
                <a:latin typeface="Trebuchet MS" panose="020B0603020202020204" pitchFamily="34" charset="0"/>
              </a:defRPr>
            </a:lvl3pPr>
            <a:lvl4pPr>
              <a:buClr>
                <a:srgbClr val="82BC00"/>
              </a:buClr>
              <a:defRPr sz="1920">
                <a:latin typeface="Trebuchet MS" panose="020B0603020202020204" pitchFamily="34" charset="0"/>
              </a:defRPr>
            </a:lvl4pPr>
            <a:lvl5pPr>
              <a:buClr>
                <a:srgbClr val="8FC6E8"/>
              </a:buClr>
              <a:defRPr sz="192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4307840" y="9256960"/>
            <a:ext cx="4389120" cy="302473"/>
          </a:xfrm>
        </p:spPr>
        <p:txBody>
          <a:bodyPr/>
          <a:lstStyle/>
          <a:p>
            <a:endParaRPr lang="en-US" dirty="0">
              <a:solidFill>
                <a:prstClr val="black">
                  <a:tint val="75000"/>
                </a:prstClr>
              </a:solidFill>
            </a:endParaRPr>
          </a:p>
        </p:txBody>
      </p:sp>
      <p:sp>
        <p:nvSpPr>
          <p:cNvPr id="12" name="Date Placeholder 2"/>
          <p:cNvSpPr txBox="1">
            <a:spLocks/>
          </p:cNvSpPr>
          <p:nvPr userDrawn="1"/>
        </p:nvSpPr>
        <p:spPr>
          <a:xfrm>
            <a:off x="894080" y="9256960"/>
            <a:ext cx="2926080" cy="302473"/>
          </a:xfrm>
          <a:prstGeom prst="rect">
            <a:avLst/>
          </a:prstGeom>
        </p:spPr>
        <p:txBody>
          <a:bodyPr vert="horz" lIns="97536" tIns="48768" rIns="97536" bIns="48768"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9B24EC9-D412-49F8-B26B-B7E454A540B6}" type="datetimeFigureOut">
              <a:rPr lang="en-US" sz="1280" smtClean="0">
                <a:solidFill>
                  <a:prstClr val="black">
                    <a:tint val="75000"/>
                  </a:prstClr>
                </a:solidFill>
              </a:rPr>
              <a:pPr fontAlgn="auto">
                <a:spcBef>
                  <a:spcPts val="0"/>
                </a:spcBef>
                <a:spcAft>
                  <a:spcPts val="0"/>
                </a:spcAft>
              </a:pPr>
              <a:t>11/7/2018</a:t>
            </a:fld>
            <a:endParaRPr lang="en-US" sz="1280">
              <a:solidFill>
                <a:prstClr val="black">
                  <a:tint val="75000"/>
                </a:prstClr>
              </a:solidFill>
            </a:endParaRPr>
          </a:p>
        </p:txBody>
      </p:sp>
      <p:sp>
        <p:nvSpPr>
          <p:cNvPr id="13" name="Rectangle 12"/>
          <p:cNvSpPr/>
          <p:nvPr userDrawn="1"/>
        </p:nvSpPr>
        <p:spPr>
          <a:xfrm>
            <a:off x="0" y="0"/>
            <a:ext cx="13004800" cy="1128479"/>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920" dirty="0">
              <a:solidFill>
                <a:prstClr val="white"/>
              </a:solidFill>
            </a:endParaRPr>
          </a:p>
        </p:txBody>
      </p:sp>
      <p:sp>
        <p:nvSpPr>
          <p:cNvPr id="14" name="Rectangle 13"/>
          <p:cNvSpPr/>
          <p:nvPr userDrawn="1"/>
        </p:nvSpPr>
        <p:spPr>
          <a:xfrm>
            <a:off x="0" y="1119834"/>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920">
              <a:solidFill>
                <a:prstClr val="white"/>
              </a:solidFill>
            </a:endParaRPr>
          </a:p>
        </p:txBody>
      </p:sp>
      <p:sp>
        <p:nvSpPr>
          <p:cNvPr id="15" name="Rectangle 14"/>
          <p:cNvSpPr/>
          <p:nvPr userDrawn="1"/>
        </p:nvSpPr>
        <p:spPr>
          <a:xfrm>
            <a:off x="0" y="9679971"/>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920">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45608" y="9127962"/>
            <a:ext cx="890554" cy="458470"/>
          </a:xfrm>
          <a:prstGeom prst="rect">
            <a:avLst/>
          </a:prstGeom>
        </p:spPr>
      </p:pic>
      <p:sp>
        <p:nvSpPr>
          <p:cNvPr id="18" name="Slide Number Placeholder 5"/>
          <p:cNvSpPr txBox="1">
            <a:spLocks/>
          </p:cNvSpPr>
          <p:nvPr userDrawn="1"/>
        </p:nvSpPr>
        <p:spPr>
          <a:xfrm>
            <a:off x="9184641" y="9256960"/>
            <a:ext cx="1788692" cy="302473"/>
          </a:xfrm>
          <a:prstGeom prst="rect">
            <a:avLst/>
          </a:prstGeom>
        </p:spPr>
        <p:txBody>
          <a:bodyPr vert="horz" lIns="97536" tIns="48768" rIns="97536" bIns="4876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34A3F748-31DA-4297-96EF-69DC737B5DDE}" type="slidenum">
              <a:rPr lang="en-US" sz="1280" smtClean="0">
                <a:solidFill>
                  <a:prstClr val="black">
                    <a:tint val="75000"/>
                  </a:prstClr>
                </a:solidFill>
              </a:rPr>
              <a:pPr fontAlgn="auto">
                <a:spcBef>
                  <a:spcPts val="0"/>
                </a:spcBef>
                <a:spcAft>
                  <a:spcPts val="0"/>
                </a:spcAft>
              </a:pPr>
              <a:t>‹#›</a:t>
            </a:fld>
            <a:endParaRPr lang="en-US" sz="1280" dirty="0">
              <a:solidFill>
                <a:prstClr val="black">
                  <a:tint val="75000"/>
                </a:prstClr>
              </a:solidFill>
            </a:endParaRPr>
          </a:p>
        </p:txBody>
      </p:sp>
      <p:sp>
        <p:nvSpPr>
          <p:cNvPr id="11" name="Title Placeholder 1"/>
          <p:cNvSpPr>
            <a:spLocks noGrp="1"/>
          </p:cNvSpPr>
          <p:nvPr>
            <p:ph type="title"/>
          </p:nvPr>
        </p:nvSpPr>
        <p:spPr>
          <a:xfrm>
            <a:off x="273101" y="273101"/>
            <a:ext cx="11216640" cy="741274"/>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411673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1" y="533402"/>
            <a:ext cx="10972800" cy="1249680"/>
          </a:xfrm>
          <a:prstGeom prst="rect">
            <a:avLst/>
          </a:prstGeom>
        </p:spPr>
        <p:txBody>
          <a:bodyPr anchor="t"/>
          <a:lstStyle>
            <a:lvl1pPr algn="l">
              <a:defRPr sz="45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4" y="1905002"/>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19078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Rectangle 5"/>
          <p:cNvSpPr/>
          <p:nvPr userDrawn="1"/>
        </p:nvSpPr>
        <p:spPr>
          <a:xfrm>
            <a:off x="0" y="8714240"/>
            <a:ext cx="13004800" cy="103936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441">
              <a:solidFill>
                <a:prstClr val="white"/>
              </a:solidFill>
            </a:endParaRPr>
          </a:p>
        </p:txBody>
      </p:sp>
      <p:sp>
        <p:nvSpPr>
          <p:cNvPr id="7" name="Rectangle 6"/>
          <p:cNvSpPr/>
          <p:nvPr userDrawn="1"/>
        </p:nvSpPr>
        <p:spPr>
          <a:xfrm>
            <a:off x="0" y="51334"/>
            <a:ext cx="13004800" cy="878578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441">
              <a:solidFill>
                <a:prstClr val="white"/>
              </a:solidFill>
            </a:endParaRPr>
          </a:p>
        </p:txBody>
      </p:sp>
      <p:sp>
        <p:nvSpPr>
          <p:cNvPr id="8" name="Rectangle 7"/>
          <p:cNvSpPr/>
          <p:nvPr userDrawn="1"/>
        </p:nvSpPr>
        <p:spPr>
          <a:xfrm>
            <a:off x="0" y="6"/>
            <a:ext cx="13004800" cy="10266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441">
              <a:solidFill>
                <a:prstClr val="white"/>
              </a:solidFill>
            </a:endParaRPr>
          </a:p>
        </p:txBody>
      </p:sp>
      <p:sp>
        <p:nvSpPr>
          <p:cNvPr id="9" name="Rectangle 8"/>
          <p:cNvSpPr/>
          <p:nvPr userDrawn="1"/>
        </p:nvSpPr>
        <p:spPr>
          <a:xfrm>
            <a:off x="0" y="9651071"/>
            <a:ext cx="13004800" cy="10266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fontAlgn="auto" hangingPunct="1">
              <a:spcBef>
                <a:spcPts val="0"/>
              </a:spcBef>
              <a:spcAft>
                <a:spcPts val="0"/>
              </a:spcAft>
            </a:pPr>
            <a:endParaRPr lang="en-US" sz="1441">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745609" y="9127962"/>
            <a:ext cx="890554" cy="458470"/>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662538" y="9059363"/>
            <a:ext cx="1056694" cy="59156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894080" y="9040147"/>
            <a:ext cx="2926080" cy="519289"/>
          </a:xfrm>
          <a:prstGeom prst="rect">
            <a:avLst/>
          </a:prstGeom>
        </p:spPr>
        <p:txBody>
          <a:bodyPr/>
          <a:lstStyle>
            <a:lvl1pPr>
              <a:defRPr>
                <a:solidFill>
                  <a:schemeClr val="bg1">
                    <a:lumMod val="85000"/>
                  </a:schemeClr>
                </a:solidFill>
              </a:defRPr>
            </a:lvl1pPr>
          </a:lstStyle>
          <a:p>
            <a:fld id="{49B24EC9-D412-49F8-B26B-B7E454A540B6}" type="datetimeFigureOut">
              <a:rPr lang="en-US" smtClean="0">
                <a:solidFill>
                  <a:prstClr val="white">
                    <a:lumMod val="85000"/>
                  </a:prstClr>
                </a:solidFill>
              </a:rPr>
              <a:pPr/>
              <a:t>11/7/2018</a:t>
            </a:fld>
            <a:endParaRPr lang="en-US" dirty="0">
              <a:solidFill>
                <a:prstClr val="white">
                  <a:lumMod val="85000"/>
                </a:prstClr>
              </a:solidFill>
            </a:endParaRPr>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solidFill>
                <a:prstClr val="white">
                  <a:lumMod val="85000"/>
                </a:prstClr>
              </a:solidFill>
            </a:endParaRPr>
          </a:p>
        </p:txBody>
      </p:sp>
      <p:sp>
        <p:nvSpPr>
          <p:cNvPr id="5" name="Slide Number Placeholder 4"/>
          <p:cNvSpPr>
            <a:spLocks noGrp="1"/>
          </p:cNvSpPr>
          <p:nvPr>
            <p:ph type="sldNum" sz="quarter" idx="12"/>
          </p:nvPr>
        </p:nvSpPr>
        <p:spPr>
          <a:xfrm>
            <a:off x="9184640" y="9040147"/>
            <a:ext cx="2926080" cy="519289"/>
          </a:xfrm>
          <a:prstGeom prst="rect">
            <a:avLst/>
          </a:prstGeom>
        </p:spPr>
        <p:txBody>
          <a:bodyPr/>
          <a:lstStyle>
            <a:lvl1pPr>
              <a:defRPr>
                <a:solidFill>
                  <a:schemeClr val="bg1">
                    <a:lumMod val="85000"/>
                  </a:schemeClr>
                </a:solidFill>
              </a:defRPr>
            </a:lvl1pPr>
          </a:lstStyle>
          <a:p>
            <a:fld id="{34A3F748-31DA-4297-96EF-69DC737B5DDE}" type="slidenum">
              <a:rPr lang="en-US" smtClean="0">
                <a:solidFill>
                  <a:prstClr val="white">
                    <a:lumMod val="85000"/>
                  </a:prstClr>
                </a:solidFill>
              </a:rPr>
              <a:pPr/>
              <a:t>‹#›</a:t>
            </a:fld>
            <a:endParaRPr lang="en-US" dirty="0">
              <a:solidFill>
                <a:prstClr val="white">
                  <a:lumMod val="85000"/>
                </a:prstClr>
              </a:solidFill>
            </a:endParaRPr>
          </a:p>
        </p:txBody>
      </p:sp>
    </p:spTree>
    <p:extLst>
      <p:ext uri="{BB962C8B-B14F-4D97-AF65-F5344CB8AC3E}">
        <p14:creationId xmlns:p14="http://schemas.microsoft.com/office/powerpoint/2010/main" val="347534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2825750"/>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66750" y="1993900"/>
            <a:ext cx="5522913" cy="640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extLst>
      <p:ext uri="{BB962C8B-B14F-4D97-AF65-F5344CB8AC3E}">
        <p14:creationId xmlns:p14="http://schemas.microsoft.com/office/powerpoint/2010/main" val="12391878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10.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9.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8.png"/><Relationship Id="rId5" Type="http://schemas.openxmlformats.org/officeDocument/2006/relationships/theme" Target="../theme/theme11.xml"/><Relationship Id="rId4" Type="http://schemas.openxmlformats.org/officeDocument/2006/relationships/slideLayout" Target="../slideLayouts/slideLayout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1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8.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hs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41832" y="8523449"/>
            <a:ext cx="5231164" cy="849151"/>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defTabSz="975390" fontAlgn="auto" hangingPunct="1">
              <a:spcBef>
                <a:spcPts val="0"/>
              </a:spcBef>
              <a:spcAft>
                <a:spcPts val="0"/>
              </a:spcAft>
            </a:pPr>
            <a:fld id="{B5D12C40-C845-4845-9123-DB0823B51C1A}" type="datetimeFigureOut">
              <a:rPr lang="en-US" smtClean="0">
                <a:solidFill>
                  <a:prstClr val="black">
                    <a:tint val="75000"/>
                  </a:prstClr>
                </a:solidFill>
                <a:latin typeface="Calibri"/>
                <a:ea typeface="+mn-ea"/>
                <a:cs typeface="+mn-cs"/>
              </a:rPr>
              <a:pPr defTabSz="975390" fontAlgn="auto" hangingPunct="1">
                <a:spcBef>
                  <a:spcPts val="0"/>
                </a:spcBef>
                <a:spcAft>
                  <a:spcPts val="0"/>
                </a:spcAft>
              </a:pPr>
              <a:t>11/7/2018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defTabSz="975390"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defTabSz="975390" fontAlgn="auto" hangingPunct="1">
              <a:spcBef>
                <a:spcPts val="0"/>
              </a:spcBef>
              <a:spcAft>
                <a:spcPts val="0"/>
              </a:spcAft>
            </a:pPr>
            <a:fld id="{2C350C07-BF3C-446F-BC26-54C104523A3C}" type="slidenum">
              <a:rPr lang="en-US" smtClean="0">
                <a:solidFill>
                  <a:prstClr val="black">
                    <a:tint val="75000"/>
                  </a:prstClr>
                </a:solidFill>
                <a:latin typeface="Calibri"/>
                <a:ea typeface="+mn-ea"/>
                <a:cs typeface="+mn-cs"/>
              </a:rPr>
              <a:pPr defTabSz="975390"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81652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75390" rtl="0" eaLnBrk="1" latinLnBrk="0" hangingPunct="1">
        <a:lnSpc>
          <a:spcPct val="90000"/>
        </a:lnSpc>
        <a:spcBef>
          <a:spcPct val="0"/>
        </a:spcBef>
        <a:buNone/>
        <a:defRPr sz="3413" kern="1200">
          <a:solidFill>
            <a:schemeClr val="tx1"/>
          </a:solidFill>
          <a:latin typeface="Museo Slab 500" panose="02000000000000000000" pitchFamily="50" charset="0"/>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9218" name="Picture 1" descr="gray_gradient_2.png"/>
          <p:cNvPicPr>
            <a:picLocks noChangeAspect="1"/>
          </p:cNvPicPr>
          <p:nvPr/>
        </p:nvPicPr>
        <p:blipFill>
          <a:blip r:embed="rId6"/>
          <a:srcRect/>
          <a:stretch>
            <a:fillRect/>
          </a:stretch>
        </p:blipFill>
        <p:spPr bwMode="auto">
          <a:xfrm>
            <a:off x="-19050" y="-14288"/>
            <a:ext cx="13042900" cy="9782176"/>
          </a:xfrm>
          <a:prstGeom prst="rect">
            <a:avLst/>
          </a:prstGeom>
          <a:noFill/>
          <a:ln w="3175">
            <a:noFill/>
            <a:miter lim="0"/>
            <a:headEnd/>
            <a:tailEnd/>
          </a:ln>
        </p:spPr>
      </p:pic>
      <p:sp>
        <p:nvSpPr>
          <p:cNvPr id="4098" name="AutoShape 2"/>
          <p:cNvSpPr>
            <a:spLocks/>
          </p:cNvSpPr>
          <p:nvPr/>
        </p:nvSpPr>
        <p:spPr bwMode="auto">
          <a:xfrm>
            <a:off x="654050" y="7881938"/>
            <a:ext cx="11695113" cy="1339850"/>
          </a:xfrm>
          <a:prstGeom prst="roundRect">
            <a:avLst>
              <a:gd name="adj" fmla="val 14222"/>
            </a:avLst>
          </a:prstGeom>
          <a:solidFill>
            <a:srgbClr val="5C667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latin typeface="Trebuchet MS" pitchFamily="-106" charset="0"/>
              <a:sym typeface="Trebuchet MS" pitchFamily="-106" charset="0"/>
            </a:endParaRPr>
          </a:p>
        </p:txBody>
      </p:sp>
      <p:sp>
        <p:nvSpPr>
          <p:cNvPr id="4100" name="Line 4"/>
          <p:cNvSpPr>
            <a:spLocks noChangeShapeType="1"/>
          </p:cNvSpPr>
          <p:nvPr/>
        </p:nvSpPr>
        <p:spPr bwMode="auto">
          <a:xfrm flipV="1">
            <a:off x="2427288" y="8070850"/>
            <a:ext cx="0" cy="898525"/>
          </a:xfrm>
          <a:prstGeom prst="line">
            <a:avLst/>
          </a:prstGeom>
          <a:noFill/>
          <a:ln w="25400" cap="flat" cmpd="sng">
            <a:solidFill>
              <a:srgbClr val="FFFFFF"/>
            </a:solidFill>
            <a:prstDash val="solid"/>
            <a:round/>
            <a:headEnd/>
            <a:tailEnd/>
          </a:ln>
          <a:effectLst/>
        </p:spPr>
        <p:txBody>
          <a:bodyPr lIns="0" tIns="0" rIns="0" bIns="0" anchor="ctr">
            <a:prstTxWarp prst="textNoShape">
              <a:avLst/>
            </a:prstTxWarp>
          </a:bodyPr>
          <a:lstStyle/>
          <a:p>
            <a:pPr>
              <a:defRPr/>
            </a:pPr>
            <a:endParaRPr lang="en-US" sz="2200">
              <a:latin typeface="Trebuchet MS" pitchFamily="-106" charset="0"/>
              <a:sym typeface="Trebuchet MS" pitchFamily="-106" charset="0"/>
            </a:endParaRPr>
          </a:p>
        </p:txBody>
      </p:sp>
      <p:pic>
        <p:nvPicPr>
          <p:cNvPr id="9221" name="Picture 6" descr="CO_logo_primary_green_outlines.png"/>
          <p:cNvPicPr>
            <a:picLocks noChangeAspect="1"/>
          </p:cNvPicPr>
          <p:nvPr userDrawn="1"/>
        </p:nvPicPr>
        <p:blipFill>
          <a:blip r:embed="rId7"/>
          <a:srcRect/>
          <a:stretch>
            <a:fillRect/>
          </a:stretch>
        </p:blipFill>
        <p:spPr bwMode="auto">
          <a:xfrm>
            <a:off x="1092200" y="8077200"/>
            <a:ext cx="990600" cy="909638"/>
          </a:xfrm>
          <a:prstGeom prst="rect">
            <a:avLst/>
          </a:prstGeom>
          <a:noFill/>
          <a:ln w="9525">
            <a:noFill/>
            <a:miter lim="800000"/>
            <a:headEnd/>
            <a:tailEnd/>
          </a:ln>
        </p:spPr>
      </p:pic>
    </p:spTree>
    <p:extLst>
      <p:ext uri="{BB962C8B-B14F-4D97-AF65-F5344CB8AC3E}">
        <p14:creationId xmlns:p14="http://schemas.microsoft.com/office/powerpoint/2010/main" val="412172312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6" charset="0"/>
        </a:defRPr>
      </a:lvl1pPr>
      <a:lvl2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2pPr>
      <a:lvl3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3pPr>
      <a:lvl4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4pPr>
      <a:lvl5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5pPr>
      <a:lvl6pPr marL="4572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6pPr>
      <a:lvl7pPr marL="9144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7pPr>
      <a:lvl8pPr marL="13716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8pPr>
      <a:lvl9pPr marL="18288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9pPr>
    </p:titleStyle>
    <p:bodyStyle>
      <a:lvl1pPr marL="342900" indent="-3429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1pPr>
      <a:lvl2pPr marL="228600" indent="2286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2pPr>
      <a:lvl3pPr marL="457200" indent="4572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3pPr>
      <a:lvl4pPr marL="685800" indent="6858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4pPr>
      <a:lvl5pPr marL="914400" indent="9144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5pPr>
      <a:lvl6pPr marL="13716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6pPr>
      <a:lvl7pPr marL="18288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7pPr>
      <a:lvl8pPr marL="22860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8pPr>
      <a:lvl9pPr marL="27432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defTabSz="1300460" fontAlgn="auto" hangingPunct="1">
              <a:spcBef>
                <a:spcPts val="0"/>
              </a:spcBef>
              <a:spcAft>
                <a:spcPts val="0"/>
              </a:spcAft>
            </a:pPr>
            <a:fld id="{B5D12C40-C845-4845-9123-DB0823B51C1A}" type="datetimeFigureOut">
              <a:rPr lang="en-US" smtClean="0">
                <a:solidFill>
                  <a:prstClr val="black">
                    <a:tint val="75000"/>
                  </a:prstClr>
                </a:solidFill>
                <a:latin typeface="Calibri"/>
                <a:ea typeface="+mn-ea"/>
                <a:cs typeface="+mn-cs"/>
              </a:rPr>
              <a:pPr defTabSz="1300460" fontAlgn="auto" hangingPunct="1">
                <a:spcBef>
                  <a:spcPts val="0"/>
                </a:spcBef>
                <a:spcAft>
                  <a:spcPts val="0"/>
                </a:spcAft>
              </a:pPr>
              <a:t>11/7/2018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defTabSz="1300460"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defTabSz="1300460" fontAlgn="auto" hangingPunct="1">
              <a:spcBef>
                <a:spcPts val="0"/>
              </a:spcBef>
              <a:spcAft>
                <a:spcPts val="0"/>
              </a:spcAft>
            </a:pPr>
            <a:fld id="{2C350C07-BF3C-446F-BC26-54C104523A3C}" type="slidenum">
              <a:rPr lang="en-US" smtClean="0">
                <a:solidFill>
                  <a:prstClr val="black">
                    <a:tint val="75000"/>
                  </a:prstClr>
                </a:solidFill>
                <a:latin typeface="Calibri"/>
                <a:ea typeface="+mn-ea"/>
                <a:cs typeface="+mn-cs"/>
              </a:rPr>
              <a:pPr defTabSz="1300460"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4688183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75345" rtl="0" eaLnBrk="1" latinLnBrk="0" hangingPunct="1">
        <a:lnSpc>
          <a:spcPct val="90000"/>
        </a:lnSpc>
        <a:spcBef>
          <a:spcPct val="0"/>
        </a:spcBef>
        <a:buNone/>
        <a:defRPr sz="3413" kern="1200">
          <a:solidFill>
            <a:schemeClr val="tx1"/>
          </a:solidFill>
          <a:latin typeface="Museo Slab 500" panose="02000000000000000000" pitchFamily="50" charset="0"/>
          <a:ea typeface="+mj-ea"/>
          <a:cs typeface="+mj-cs"/>
        </a:defRPr>
      </a:lvl1pPr>
    </p:titleStyle>
    <p:bodyStyle>
      <a:lvl1pPr marL="243836" indent="-243836" algn="l" defTabSz="975345"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sp>
        <p:nvSpPr>
          <p:cNvPr id="2050"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solidFill>
                <a:srgbClr val="FFFFFF"/>
              </a:solidFill>
            </a:endParaRPr>
          </a:p>
        </p:txBody>
      </p:sp>
      <p:pic>
        <p:nvPicPr>
          <p:cNvPr id="4099" name="Picture 4" descr="CO_logo_horizontal_slate.jpg"/>
          <p:cNvPicPr>
            <a:picLocks noChangeAspect="1"/>
          </p:cNvPicPr>
          <p:nvPr userDrawn="1"/>
        </p:nvPicPr>
        <p:blipFill>
          <a:blip r:embed="rId5"/>
          <a:srcRect/>
          <a:stretch>
            <a:fillRect/>
          </a:stretch>
        </p:blipFill>
        <p:spPr bwMode="auto">
          <a:xfrm>
            <a:off x="503238" y="8934450"/>
            <a:ext cx="2898775" cy="727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83" r:id="rId2"/>
    <p:sldLayoutId id="2147483660"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13317" name="Picture 5" descr="CO_logo_horizontal_white.png"/>
          <p:cNvPicPr>
            <a:picLocks noChangeAspect="1"/>
          </p:cNvPicPr>
          <p:nvPr userDrawn="1"/>
        </p:nvPicPr>
        <p:blipFill>
          <a:blip r:embed="rId7"/>
          <a:srcRect/>
          <a:stretch>
            <a:fillRect/>
          </a:stretch>
        </p:blipFill>
        <p:spPr bwMode="auto">
          <a:xfrm>
            <a:off x="503238" y="8934450"/>
            <a:ext cx="2895600" cy="725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 id="2147483715" r:id="rId4"/>
    <p:sldLayoutId id="2147483771" r:id="rId5"/>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9218" name="Picture 1" descr="gray_gradient_2.png"/>
          <p:cNvPicPr>
            <a:picLocks noChangeAspect="1"/>
          </p:cNvPicPr>
          <p:nvPr/>
        </p:nvPicPr>
        <p:blipFill>
          <a:blip r:embed="rId5"/>
          <a:srcRect/>
          <a:stretch>
            <a:fillRect/>
          </a:stretch>
        </p:blipFill>
        <p:spPr bwMode="auto">
          <a:xfrm>
            <a:off x="-19050" y="-14288"/>
            <a:ext cx="13042900" cy="9782176"/>
          </a:xfrm>
          <a:prstGeom prst="rect">
            <a:avLst/>
          </a:prstGeom>
          <a:noFill/>
          <a:ln w="3175">
            <a:noFill/>
            <a:miter lim="0"/>
            <a:headEnd/>
            <a:tailEnd/>
          </a:ln>
        </p:spPr>
      </p:pic>
      <p:sp>
        <p:nvSpPr>
          <p:cNvPr id="4098" name="AutoShape 2"/>
          <p:cNvSpPr>
            <a:spLocks/>
          </p:cNvSpPr>
          <p:nvPr/>
        </p:nvSpPr>
        <p:spPr bwMode="auto">
          <a:xfrm>
            <a:off x="654050" y="7881938"/>
            <a:ext cx="11695113" cy="1339850"/>
          </a:xfrm>
          <a:prstGeom prst="roundRect">
            <a:avLst>
              <a:gd name="adj" fmla="val 14222"/>
            </a:avLst>
          </a:prstGeom>
          <a:solidFill>
            <a:srgbClr val="5C667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latin typeface="Trebuchet MS" pitchFamily="-106" charset="0"/>
              <a:sym typeface="Trebuchet MS" pitchFamily="-106" charset="0"/>
            </a:endParaRPr>
          </a:p>
        </p:txBody>
      </p:sp>
      <p:sp>
        <p:nvSpPr>
          <p:cNvPr id="4100" name="Line 4"/>
          <p:cNvSpPr>
            <a:spLocks noChangeShapeType="1"/>
          </p:cNvSpPr>
          <p:nvPr/>
        </p:nvSpPr>
        <p:spPr bwMode="auto">
          <a:xfrm flipV="1">
            <a:off x="2427288" y="8070850"/>
            <a:ext cx="0" cy="898525"/>
          </a:xfrm>
          <a:prstGeom prst="line">
            <a:avLst/>
          </a:prstGeom>
          <a:noFill/>
          <a:ln w="25400" cap="flat" cmpd="sng">
            <a:solidFill>
              <a:srgbClr val="FFFFFF"/>
            </a:solidFill>
            <a:prstDash val="solid"/>
            <a:round/>
            <a:headEnd/>
            <a:tailEnd/>
          </a:ln>
          <a:effectLst/>
        </p:spPr>
        <p:txBody>
          <a:bodyPr lIns="0" tIns="0" rIns="0" bIns="0" anchor="ctr">
            <a:prstTxWarp prst="textNoShape">
              <a:avLst/>
            </a:prstTxWarp>
          </a:bodyPr>
          <a:lstStyle/>
          <a:p>
            <a:pPr>
              <a:defRPr/>
            </a:pPr>
            <a:endParaRPr lang="en-US" sz="2200">
              <a:latin typeface="Trebuchet MS" pitchFamily="-106" charset="0"/>
              <a:sym typeface="Trebuchet MS" pitchFamily="-106" charset="0"/>
            </a:endParaRPr>
          </a:p>
        </p:txBody>
      </p:sp>
      <p:pic>
        <p:nvPicPr>
          <p:cNvPr id="9221" name="Picture 6" descr="CO_logo_primary_green_outlines.png"/>
          <p:cNvPicPr>
            <a:picLocks noChangeAspect="1"/>
          </p:cNvPicPr>
          <p:nvPr userDrawn="1"/>
        </p:nvPicPr>
        <p:blipFill>
          <a:blip r:embed="rId6"/>
          <a:srcRect/>
          <a:stretch>
            <a:fillRect/>
          </a:stretch>
        </p:blipFill>
        <p:spPr bwMode="auto">
          <a:xfrm>
            <a:off x="1092200" y="8077200"/>
            <a:ext cx="990600" cy="909638"/>
          </a:xfrm>
          <a:prstGeom prst="rect">
            <a:avLst/>
          </a:prstGeom>
          <a:noFill/>
          <a:ln w="9525">
            <a:noFill/>
            <a:miter lim="800000"/>
            <a:headEnd/>
            <a:tailEnd/>
          </a:ln>
        </p:spPr>
      </p:pic>
    </p:spTree>
    <p:extLst>
      <p:ext uri="{BB962C8B-B14F-4D97-AF65-F5344CB8AC3E}">
        <p14:creationId xmlns:p14="http://schemas.microsoft.com/office/powerpoint/2010/main" val="23786451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6" charset="0"/>
        </a:defRPr>
      </a:lvl1pPr>
      <a:lvl2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2pPr>
      <a:lvl3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3pPr>
      <a:lvl4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4pPr>
      <a:lvl5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5pPr>
      <a:lvl6pPr marL="4572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6pPr>
      <a:lvl7pPr marL="9144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7pPr>
      <a:lvl8pPr marL="13716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8pPr>
      <a:lvl9pPr marL="18288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9pPr>
    </p:titleStyle>
    <p:bodyStyle>
      <a:lvl1pPr marL="342900" indent="-3429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1pPr>
      <a:lvl2pPr marL="228600" indent="2286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2pPr>
      <a:lvl3pPr marL="457200" indent="4572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3pPr>
      <a:lvl4pPr marL="685800" indent="6858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4pPr>
      <a:lvl5pPr marL="914400" indent="9144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5pPr>
      <a:lvl6pPr marL="13716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6pPr>
      <a:lvl7pPr marL="18288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7pPr>
      <a:lvl8pPr marL="22860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8pPr>
      <a:lvl9pPr marL="27432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extLst>
      <p:ext uri="{BB962C8B-B14F-4D97-AF65-F5344CB8AC3E}">
        <p14:creationId xmlns:p14="http://schemas.microsoft.com/office/powerpoint/2010/main" val="1463060962"/>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pic>
        <p:nvPicPr>
          <p:cNvPr id="13314" name="Picture 1" descr="fall_in_co_4x3.jpg"/>
          <p:cNvPicPr>
            <a:picLocks noChangeAspect="1"/>
          </p:cNvPicPr>
          <p:nvPr/>
        </p:nvPicPr>
        <p:blipFill>
          <a:blip r:embed="rId4"/>
          <a:srcRect/>
          <a:stretch>
            <a:fillRect/>
          </a:stretch>
        </p:blipFill>
        <p:spPr bwMode="auto">
          <a:xfrm>
            <a:off x="0" y="0"/>
            <a:ext cx="13004800" cy="9753600"/>
          </a:xfrm>
          <a:prstGeom prst="rect">
            <a:avLst/>
          </a:prstGeom>
          <a:noFill/>
          <a:ln w="3175">
            <a:noFill/>
            <a:miter lim="0"/>
            <a:headEnd/>
            <a:tailEnd/>
          </a:ln>
        </p:spPr>
      </p:pic>
      <p:grpSp>
        <p:nvGrpSpPr>
          <p:cNvPr id="13315" name="Group 2"/>
          <p:cNvGrpSpPr>
            <a:grpSpLocks/>
          </p:cNvGrpSpPr>
          <p:nvPr/>
        </p:nvGrpSpPr>
        <p:grpSpPr bwMode="auto">
          <a:xfrm>
            <a:off x="654050" y="7881938"/>
            <a:ext cx="11695113" cy="1339850"/>
            <a:chOff x="0" y="0"/>
            <a:chExt cx="11694241" cy="1339533"/>
          </a:xfrm>
        </p:grpSpPr>
        <p:sp>
          <p:nvSpPr>
            <p:cNvPr id="2051" name="AutoShape 3"/>
            <p:cNvSpPr>
              <a:spLocks/>
            </p:cNvSpPr>
            <p:nvPr/>
          </p:nvSpPr>
          <p:spPr bwMode="auto">
            <a:xfrm>
              <a:off x="0" y="0"/>
              <a:ext cx="11694241" cy="1339533"/>
            </a:xfrm>
            <a:prstGeom prst="roundRect">
              <a:avLst>
                <a:gd name="adj" fmla="val 14222"/>
              </a:avLst>
            </a:prstGeom>
            <a:solidFill>
              <a:srgbClr val="5C667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latin typeface="Trebuchet MS" pitchFamily="-106" charset="0"/>
                <a:sym typeface="Trebuchet MS" pitchFamily="-106" charset="0"/>
              </a:endParaRPr>
            </a:p>
          </p:txBody>
        </p:sp>
        <p:sp>
          <p:nvSpPr>
            <p:cNvPr id="2053" name="Line 5"/>
            <p:cNvSpPr>
              <a:spLocks noChangeShapeType="1"/>
            </p:cNvSpPr>
            <p:nvPr/>
          </p:nvSpPr>
          <p:spPr bwMode="auto">
            <a:xfrm flipV="1">
              <a:off x="1773106" y="188867"/>
              <a:ext cx="0" cy="898312"/>
            </a:xfrm>
            <a:prstGeom prst="line">
              <a:avLst/>
            </a:prstGeom>
            <a:noFill/>
            <a:ln w="25400" cap="flat" cmpd="sng">
              <a:solidFill>
                <a:srgbClr val="FFFFFF"/>
              </a:solidFill>
              <a:prstDash val="solid"/>
              <a:round/>
              <a:headEnd/>
              <a:tailEnd/>
            </a:ln>
            <a:effectLst/>
          </p:spPr>
          <p:txBody>
            <a:bodyPr lIns="0" tIns="0" rIns="0" bIns="0" anchor="ctr">
              <a:prstTxWarp prst="textNoShape">
                <a:avLst/>
              </a:prstTxWarp>
            </a:bodyPr>
            <a:lstStyle/>
            <a:p>
              <a:pPr>
                <a:defRPr/>
              </a:pPr>
              <a:endParaRPr lang="en-US" sz="2200">
                <a:latin typeface="Trebuchet MS" pitchFamily="-106" charset="0"/>
                <a:sym typeface="Trebuchet MS" pitchFamily="-106" charset="0"/>
              </a:endParaRPr>
            </a:p>
          </p:txBody>
        </p:sp>
      </p:grpSp>
      <p:pic>
        <p:nvPicPr>
          <p:cNvPr id="7" name="Picture 6" descr="CO_logo_primary_green_outlines.png"/>
          <p:cNvPicPr>
            <a:picLocks noChangeAspect="1"/>
          </p:cNvPicPr>
          <p:nvPr userDrawn="1"/>
        </p:nvPicPr>
        <p:blipFill>
          <a:blip r:embed="rId5"/>
          <a:srcRect/>
          <a:stretch>
            <a:fillRect/>
          </a:stretch>
        </p:blipFill>
        <p:spPr bwMode="auto">
          <a:xfrm>
            <a:off x="1092200" y="8077200"/>
            <a:ext cx="990600" cy="909638"/>
          </a:xfrm>
          <a:prstGeom prst="rect">
            <a:avLst/>
          </a:prstGeom>
          <a:noFill/>
          <a:ln w="9525">
            <a:noFill/>
            <a:miter lim="800000"/>
            <a:headEnd/>
            <a:tailEnd/>
          </a:ln>
        </p:spPr>
      </p:pic>
    </p:spTree>
    <p:extLst>
      <p:ext uri="{BB962C8B-B14F-4D97-AF65-F5344CB8AC3E}">
        <p14:creationId xmlns:p14="http://schemas.microsoft.com/office/powerpoint/2010/main" val="981676306"/>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6" charset="0"/>
        </a:defRPr>
      </a:lvl1pPr>
      <a:lvl2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2pPr>
      <a:lvl3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3pPr>
      <a:lvl4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4pPr>
      <a:lvl5pPr algn="ctr" defTabSz="584200" rtl="0" eaLnBrk="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5pPr>
      <a:lvl6pPr marL="4572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6pPr>
      <a:lvl7pPr marL="9144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7pPr>
      <a:lvl8pPr marL="13716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8pPr>
      <a:lvl9pPr marL="1828800" algn="ctr" defTabSz="584200" rtl="0" fontAlgn="base" hangingPunct="0">
        <a:spcBef>
          <a:spcPct val="0"/>
        </a:spcBef>
        <a:spcAft>
          <a:spcPct val="0"/>
        </a:spcAft>
        <a:defRPr sz="6600" b="1" i="1">
          <a:solidFill>
            <a:srgbClr val="FFFFFF"/>
          </a:solidFill>
          <a:latin typeface="Trebuchet MS" pitchFamily="-106" charset="0"/>
          <a:ea typeface="Trebuchet MS" pitchFamily="-106" charset="0"/>
          <a:cs typeface="Trebuchet MS" pitchFamily="-106" charset="0"/>
          <a:sym typeface="Trebuchet MS" pitchFamily="-106" charset="0"/>
        </a:defRPr>
      </a:lvl9pPr>
    </p:titleStyle>
    <p:bodyStyle>
      <a:lvl1pPr marL="342900" indent="-3429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1pPr>
      <a:lvl2pPr marL="228600" indent="2286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2pPr>
      <a:lvl3pPr marL="457200" indent="4572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3pPr>
      <a:lvl4pPr marL="685800" indent="6858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4pPr>
      <a:lvl5pPr marL="914400" indent="914400" algn="l" defTabSz="584200" rtl="0" eaLnBrk="0" fontAlgn="base" hangingPunct="0">
        <a:spcBef>
          <a:spcPts val="4200"/>
        </a:spcBef>
        <a:spcAft>
          <a:spcPct val="0"/>
        </a:spcAft>
        <a:defRPr sz="3500">
          <a:solidFill>
            <a:srgbClr val="FFFFFF"/>
          </a:solidFill>
          <a:latin typeface="+mn-lt"/>
          <a:ea typeface="+mn-ea"/>
          <a:cs typeface="+mn-cs"/>
          <a:sym typeface="Trebuchet MS" pitchFamily="-106" charset="0"/>
        </a:defRPr>
      </a:lvl5pPr>
      <a:lvl6pPr marL="13716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6pPr>
      <a:lvl7pPr marL="18288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7pPr>
      <a:lvl8pPr marL="22860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8pPr>
      <a:lvl9pPr marL="2743200" algn="l" defTabSz="584200" rtl="0" fontAlgn="base" hangingPunct="0">
        <a:spcBef>
          <a:spcPts val="4200"/>
        </a:spcBef>
        <a:spcAft>
          <a:spcPct val="0"/>
        </a:spcAft>
        <a:defRPr sz="3500">
          <a:solidFill>
            <a:srgbClr val="FFFFFF"/>
          </a:solidFill>
          <a:latin typeface="+mn-lt"/>
          <a:ea typeface="+mn-ea"/>
          <a:cs typeface="+mn-cs"/>
          <a:sym typeface="Trebuchet MS" pitchFamily="-106"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defTabSz="975390" fontAlgn="auto" hangingPunct="1">
              <a:spcBef>
                <a:spcPts val="0"/>
              </a:spcBef>
              <a:spcAft>
                <a:spcPts val="0"/>
              </a:spcAft>
            </a:pPr>
            <a:fld id="{B5D12C40-C845-4845-9123-DB0823B51C1A}" type="datetimeFigureOut">
              <a:rPr lang="en-US" smtClean="0">
                <a:solidFill>
                  <a:prstClr val="black">
                    <a:tint val="75000"/>
                  </a:prstClr>
                </a:solidFill>
                <a:latin typeface="Calibri"/>
                <a:ea typeface="+mn-ea"/>
                <a:cs typeface="+mn-cs"/>
              </a:rPr>
              <a:pPr defTabSz="975390" fontAlgn="auto" hangingPunct="1">
                <a:spcBef>
                  <a:spcPts val="0"/>
                </a:spcBef>
                <a:spcAft>
                  <a:spcPts val="0"/>
                </a:spcAft>
              </a:pPr>
              <a:t>11/7/2018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defTabSz="975390"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defTabSz="975390" fontAlgn="auto" hangingPunct="1">
              <a:spcBef>
                <a:spcPts val="0"/>
              </a:spcBef>
              <a:spcAft>
                <a:spcPts val="0"/>
              </a:spcAft>
            </a:pPr>
            <a:fld id="{2C350C07-BF3C-446F-BC26-54C104523A3C}" type="slidenum">
              <a:rPr lang="en-US" smtClean="0">
                <a:solidFill>
                  <a:prstClr val="black">
                    <a:tint val="75000"/>
                  </a:prstClr>
                </a:solidFill>
                <a:latin typeface="Calibri"/>
                <a:ea typeface="+mn-ea"/>
                <a:cs typeface="+mn-cs"/>
              </a:rPr>
              <a:pPr defTabSz="975390"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9504242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75390" rtl="0" eaLnBrk="1" latinLnBrk="0" hangingPunct="1">
        <a:lnSpc>
          <a:spcPct val="90000"/>
        </a:lnSpc>
        <a:spcBef>
          <a:spcPct val="0"/>
        </a:spcBef>
        <a:buNone/>
        <a:defRPr sz="3413" kern="1200">
          <a:solidFill>
            <a:schemeClr val="tx1"/>
          </a:solidFill>
          <a:latin typeface="Museo Slab 500" panose="02000000000000000000" pitchFamily="50" charset="0"/>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pPr defTabSz="975390" fontAlgn="auto" hangingPunct="1">
              <a:spcBef>
                <a:spcPts val="0"/>
              </a:spcBef>
              <a:spcAft>
                <a:spcPts val="0"/>
              </a:spcAft>
            </a:pPr>
            <a:fld id="{B5D12C40-C845-4845-9123-DB0823B51C1A}" type="datetimeFigureOut">
              <a:rPr lang="en-US" smtClean="0">
                <a:solidFill>
                  <a:prstClr val="black">
                    <a:tint val="75000"/>
                  </a:prstClr>
                </a:solidFill>
                <a:latin typeface="Calibri"/>
                <a:ea typeface="+mn-ea"/>
                <a:cs typeface="+mn-cs"/>
              </a:rPr>
              <a:pPr defTabSz="975390" fontAlgn="auto" hangingPunct="1">
                <a:spcBef>
                  <a:spcPts val="0"/>
                </a:spcBef>
                <a:spcAft>
                  <a:spcPts val="0"/>
                </a:spcAft>
              </a:pPr>
              <a:t>11/7/2018</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defTabSz="975390"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defTabSz="975390" fontAlgn="auto" hangingPunct="1">
              <a:spcBef>
                <a:spcPts val="0"/>
              </a:spcBef>
              <a:spcAft>
                <a:spcPts val="0"/>
              </a:spcAft>
            </a:pPr>
            <a:fld id="{2C350C07-BF3C-446F-BC26-54C104523A3C}" type="slidenum">
              <a:rPr lang="en-US" smtClean="0">
                <a:solidFill>
                  <a:prstClr val="black">
                    <a:tint val="75000"/>
                  </a:prstClr>
                </a:solidFill>
                <a:latin typeface="Calibri"/>
                <a:ea typeface="+mn-ea"/>
                <a:cs typeface="+mn-cs"/>
              </a:rPr>
              <a:pPr defTabSz="975390"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7406925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75390" rtl="0" eaLnBrk="1" latinLnBrk="0" hangingPunct="1">
        <a:lnSpc>
          <a:spcPct val="90000"/>
        </a:lnSpc>
        <a:spcBef>
          <a:spcPct val="0"/>
        </a:spcBef>
        <a:buNone/>
        <a:defRPr sz="3413" kern="1200">
          <a:solidFill>
            <a:schemeClr val="tx1"/>
          </a:solidFill>
          <a:latin typeface="Museo Slab 500" panose="02000000000000000000" pitchFamily="50" charset="0"/>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oZc2UEPqQiA"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enetlearning.adobeconnect.com/pjy68395ungm/" TargetMode="External"/><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8" Type="http://schemas.openxmlformats.org/officeDocument/2006/relationships/hyperlink" Target="https://denverfoundation.academicworks.com/opportunities/381" TargetMode="External"/><Relationship Id="rId3" Type="http://schemas.openxmlformats.org/officeDocument/2006/relationships/hyperlink" Target="https://www2.ed.gov/about/inits/ed/foster-care/youth-transition-toolkit.pdf" TargetMode="External"/><Relationship Id="rId7" Type="http://schemas.openxmlformats.org/officeDocument/2006/relationships/hyperlink" Target="http://www.unitedwaydenver.org/bridging-the-gap" TargetMode="External"/><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hyperlink" Target="http://www.cde.state.co.us/dropoutprevention/coconfirmationoffostercaredependency" TargetMode="External"/><Relationship Id="rId11" Type="http://schemas.openxmlformats.org/officeDocument/2006/relationships/hyperlink" Target="ontherightpath.org" TargetMode="External"/><Relationship Id="rId5" Type="http://schemas.openxmlformats.org/officeDocument/2006/relationships/hyperlink" Target="http://www.fc2sprograms.org/colorado/" TargetMode="External"/><Relationship Id="rId10" Type="http://schemas.openxmlformats.org/officeDocument/2006/relationships/hyperlink" Target="mailto:projectfosterpower@childlawcenter.org" TargetMode="External"/><Relationship Id="rId4" Type="http://schemas.openxmlformats.org/officeDocument/2006/relationships/hyperlink" Target="https://www.casey.org/supporting-success/" TargetMode="External"/><Relationship Id="rId9" Type="http://schemas.openxmlformats.org/officeDocument/2006/relationships/hyperlink" Target="https://www.forwardsteps.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mailto:Elysia.Clemens@du.edu"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hyperlink" Target="mailto:myers_k@cde.state.co.us" TargetMode="External"/><Relationship Id="rId4" Type="http://schemas.openxmlformats.org/officeDocument/2006/relationships/hyperlink" Target="mailto:Kristin.melton@state.co.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24263"/>
            <a:ext cx="13004800" cy="3462337"/>
          </a:xfrm>
        </p:spPr>
        <p:txBody>
          <a:bodyPr/>
          <a:lstStyle/>
          <a:p>
            <a:r>
              <a:rPr lang="en-US" sz="4400" dirty="0" smtClean="0"/>
              <a:t>School Counselor’s Role in Colorado HB 18-1306: Improving Educational Outcomes for Foster Youth</a:t>
            </a:r>
            <a:endParaRPr lang="en-US" dirty="0"/>
          </a:p>
        </p:txBody>
      </p:sp>
      <p:sp>
        <p:nvSpPr>
          <p:cNvPr id="3" name="Subtitle 2"/>
          <p:cNvSpPr>
            <a:spLocks noGrp="1"/>
          </p:cNvSpPr>
          <p:nvPr>
            <p:ph type="subTitle" idx="1"/>
          </p:nvPr>
        </p:nvSpPr>
        <p:spPr/>
        <p:txBody>
          <a:bodyPr/>
          <a:lstStyle/>
          <a:p>
            <a:endParaRPr lang="en-US" dirty="0"/>
          </a:p>
          <a:p>
            <a:endParaRPr lang="en-US"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8223833"/>
            <a:ext cx="57150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222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Resilience</a:t>
            </a:r>
            <a:endParaRPr lang="en-US" dirty="0"/>
          </a:p>
        </p:txBody>
      </p:sp>
      <p:sp>
        <p:nvSpPr>
          <p:cNvPr id="3" name="Content Placeholder 2"/>
          <p:cNvSpPr>
            <a:spLocks noGrp="1"/>
          </p:cNvSpPr>
          <p:nvPr>
            <p:ph idx="1"/>
          </p:nvPr>
        </p:nvSpPr>
        <p:spPr/>
        <p:txBody>
          <a:bodyPr/>
          <a:lstStyle/>
          <a:p>
            <a:r>
              <a:rPr lang="en-US" dirty="0">
                <a:solidFill>
                  <a:schemeClr val="accent1">
                    <a:lumMod val="75000"/>
                  </a:schemeClr>
                </a:solidFill>
              </a:rPr>
              <a:t>“They can take my home, they can take my family, they can move me home to home, they can do all of that…but they couldn’t take my education…nobody can take my education. It’s the only thing I have actually been able to hold on to.” </a:t>
            </a:r>
            <a:r>
              <a:rPr lang="en-US" dirty="0"/>
              <a:t> </a:t>
            </a:r>
          </a:p>
        </p:txBody>
      </p:sp>
      <p:sp>
        <p:nvSpPr>
          <p:cNvPr id="4" name="Footer Placeholder 3"/>
          <p:cNvSpPr>
            <a:spLocks noGrp="1"/>
          </p:cNvSpPr>
          <p:nvPr>
            <p:ph type="ftr" sz="quarter" idx="11"/>
          </p:nvPr>
        </p:nvSpPr>
        <p:spPr>
          <a:xfrm>
            <a:off x="2768600" y="8193477"/>
            <a:ext cx="4118187" cy="519289"/>
          </a:xfrm>
        </p:spPr>
        <p:txBody>
          <a:bodyPr/>
          <a:lstStyle/>
          <a:p>
            <a:r>
              <a:rPr lang="en-US" dirty="0" smtClean="0">
                <a:solidFill>
                  <a:srgbClr val="FFFFFF"/>
                </a:solidFill>
              </a:rPr>
              <a:t>University of Northern Colorado, 2014</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10388600" y="8153400"/>
            <a:ext cx="1715972" cy="757315"/>
          </a:xfrm>
          <a:prstGeom prst="rect">
            <a:avLst/>
          </a:prstGeom>
        </p:spPr>
      </p:pic>
    </p:spTree>
    <p:extLst>
      <p:ext uri="{BB962C8B-B14F-4D97-AF65-F5344CB8AC3E}">
        <p14:creationId xmlns:p14="http://schemas.microsoft.com/office/powerpoint/2010/main" val="2933790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6" name="Picture 5"/>
          <p:cNvPicPr>
            <a:picLocks noChangeAspect="1"/>
          </p:cNvPicPr>
          <p:nvPr/>
        </p:nvPicPr>
        <p:blipFill>
          <a:blip r:embed="rId3"/>
          <a:stretch>
            <a:fillRect/>
          </a:stretch>
        </p:blipFill>
        <p:spPr>
          <a:xfrm>
            <a:off x="160602" y="1504776"/>
            <a:ext cx="12718851" cy="6224658"/>
          </a:xfrm>
          <a:prstGeom prst="rect">
            <a:avLst/>
          </a:prstGeom>
        </p:spPr>
      </p:pic>
    </p:spTree>
    <p:extLst>
      <p:ext uri="{BB962C8B-B14F-4D97-AF65-F5344CB8AC3E}">
        <p14:creationId xmlns:p14="http://schemas.microsoft.com/office/powerpoint/2010/main" val="1714864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900" y="533400"/>
            <a:ext cx="10604499" cy="7069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AutoShape 1"/>
          <p:cNvSpPr>
            <a:spLocks/>
          </p:cNvSpPr>
          <p:nvPr/>
        </p:nvSpPr>
        <p:spPr bwMode="auto">
          <a:xfrm>
            <a:off x="2692400" y="7937895"/>
            <a:ext cx="9521825" cy="1282306"/>
          </a:xfrm>
          <a:custGeom>
            <a:avLst/>
            <a:gdLst>
              <a:gd name="T0" fmla="*/ 4608513 w 21600"/>
              <a:gd name="T1" fmla="*/ 311150 h 21600"/>
              <a:gd name="T2" fmla="*/ 4608513 w 21600"/>
              <a:gd name="T3" fmla="*/ 311150 h 21600"/>
              <a:gd name="T4" fmla="*/ 4608513 w 21600"/>
              <a:gd name="T5" fmla="*/ 311150 h 21600"/>
              <a:gd name="T6" fmla="*/ 4608513 w 21600"/>
              <a:gd name="T7" fmla="*/ 311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3175">
            <a:noFill/>
            <a:miter lim="0"/>
            <a:headEnd/>
            <a:tailEnd/>
          </a:ln>
        </p:spPr>
        <p:txBody>
          <a:bodyPr lIns="50800" tIns="50800" rIns="50800" bIns="50800" anchor="ctr">
            <a:prstTxWarp prst="textNoShape">
              <a:avLst/>
            </a:prstTxWarp>
          </a:bodyPr>
          <a:lstStyle/>
          <a:p>
            <a:pPr>
              <a:spcBef>
                <a:spcPts val="4200"/>
              </a:spcBef>
            </a:pPr>
            <a:r>
              <a:rPr lang="en-US" sz="3600" dirty="0" smtClean="0">
                <a:solidFill>
                  <a:schemeClr val="bg1"/>
                </a:solidFill>
              </a:rPr>
              <a:t>School stability </a:t>
            </a:r>
            <a:r>
              <a:rPr lang="en-US" sz="3600" dirty="0">
                <a:solidFill>
                  <a:schemeClr val="bg1"/>
                </a:solidFill>
              </a:rPr>
              <a:t>m</a:t>
            </a:r>
            <a:r>
              <a:rPr lang="en-US" sz="3600" dirty="0" smtClean="0">
                <a:solidFill>
                  <a:schemeClr val="bg1"/>
                </a:solidFill>
              </a:rPr>
              <a:t>atters! Now what?</a:t>
            </a:r>
            <a:endParaRPr lang="en-US" sz="3600" dirty="0">
              <a:solidFill>
                <a:schemeClr val="bg1"/>
              </a:solidFill>
              <a:latin typeface="Trebuchet MS" pitchFamily="-106" charset="0"/>
              <a:sym typeface="Trebuchet MS" pitchFamily="-106" charset="0"/>
            </a:endParaRPr>
          </a:p>
        </p:txBody>
      </p:sp>
    </p:spTree>
    <p:extLst>
      <p:ext uri="{BB962C8B-B14F-4D97-AF65-F5344CB8AC3E}">
        <p14:creationId xmlns:p14="http://schemas.microsoft.com/office/powerpoint/2010/main" val="12035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19200"/>
            <a:ext cx="13004800" cy="7315200"/>
          </a:xfrm>
          <a:prstGeom prst="rect">
            <a:avLst/>
          </a:prstGeom>
        </p:spPr>
      </p:pic>
    </p:spTree>
    <p:extLst>
      <p:ext uri="{BB962C8B-B14F-4D97-AF65-F5344CB8AC3E}">
        <p14:creationId xmlns:p14="http://schemas.microsoft.com/office/powerpoint/2010/main" val="1620718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94338"/>
            <a:ext cx="13004800" cy="6733735"/>
          </a:xfrm>
          <a:prstGeom prst="rect">
            <a:avLst/>
          </a:prstGeom>
        </p:spPr>
      </p:pic>
    </p:spTree>
    <p:extLst>
      <p:ext uri="{BB962C8B-B14F-4D97-AF65-F5344CB8AC3E}">
        <p14:creationId xmlns:p14="http://schemas.microsoft.com/office/powerpoint/2010/main" val="4245164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Overview of major updates in HB 18-1306</a:t>
            </a:r>
            <a:endParaRPr lang="en-US" dirty="0"/>
          </a:p>
        </p:txBody>
      </p:sp>
      <p:pic>
        <p:nvPicPr>
          <p:cNvPr id="6" name="Content Placeholder 5"/>
          <p:cNvPicPr>
            <a:picLocks noGrp="1" noChangeAspect="1"/>
          </p:cNvPicPr>
          <p:nvPr>
            <p:ph idx="1"/>
          </p:nvPr>
        </p:nvPicPr>
        <p:blipFill>
          <a:blip r:embed="rId3"/>
          <a:stretch>
            <a:fillRect/>
          </a:stretch>
        </p:blipFill>
        <p:spPr>
          <a:xfrm>
            <a:off x="1468916" y="2625896"/>
            <a:ext cx="10020825" cy="5099778"/>
          </a:xfrm>
          <a:prstGeom prst="rect">
            <a:avLst/>
          </a:prstGeom>
        </p:spPr>
      </p:pic>
    </p:spTree>
    <p:extLst>
      <p:ext uri="{BB962C8B-B14F-4D97-AF65-F5344CB8AC3E}">
        <p14:creationId xmlns:p14="http://schemas.microsoft.com/office/powerpoint/2010/main" val="3377387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for students during critical transitions</a:t>
            </a:r>
            <a:endParaRPr lang="en-US" dirty="0"/>
          </a:p>
        </p:txBody>
      </p:sp>
      <p:sp>
        <p:nvSpPr>
          <p:cNvPr id="3" name="Content Placeholder 2"/>
          <p:cNvSpPr>
            <a:spLocks noGrp="1"/>
          </p:cNvSpPr>
          <p:nvPr>
            <p:ph idx="1"/>
          </p:nvPr>
        </p:nvSpPr>
        <p:spPr>
          <a:xfrm>
            <a:off x="666750" y="3276600"/>
            <a:ext cx="5522913" cy="5124450"/>
          </a:xfrm>
        </p:spPr>
        <p:txBody>
          <a:bodyPr/>
          <a:lstStyle/>
          <a:p>
            <a:pPr marL="320675" indent="-320675" eaLnBrk="1">
              <a:spcBef>
                <a:spcPts val="3200"/>
              </a:spcBef>
              <a:buSzPct val="75000"/>
              <a:buFontTx/>
              <a:buChar char="•"/>
            </a:pPr>
            <a:r>
              <a:rPr lang="en-US" sz="3200" dirty="0" smtClean="0"/>
              <a:t>Definition of “student in out-of-home placement” through end of semester</a:t>
            </a:r>
          </a:p>
          <a:p>
            <a:pPr marL="320675" indent="-320675" eaLnBrk="1">
              <a:spcBef>
                <a:spcPts val="3200"/>
              </a:spcBef>
              <a:buSzPct val="75000"/>
              <a:buFontTx/>
              <a:buChar char="•"/>
            </a:pPr>
            <a:r>
              <a:rPr lang="en-US" sz="3200" dirty="0" smtClean="0"/>
              <a:t>Definition of “school of origin” to include feeder schools and recently attended schools</a:t>
            </a:r>
            <a:endParaRPr lang="en-US" dirty="0"/>
          </a:p>
        </p:txBody>
      </p:sp>
      <p:graphicFrame>
        <p:nvGraphicFramePr>
          <p:cNvPr id="6" name="Chart Placeholder 5"/>
          <p:cNvGraphicFramePr>
            <a:graphicFrameLocks noGrp="1"/>
          </p:cNvGraphicFramePr>
          <p:nvPr>
            <p:ph type="chart" sz="quarter" idx="10"/>
            <p:extLst/>
          </p:nvPr>
        </p:nvGraphicFramePr>
        <p:xfrm>
          <a:off x="6578600" y="304800"/>
          <a:ext cx="5943600" cy="830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8857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609600"/>
            <a:ext cx="7968574" cy="760781"/>
          </a:xfrm>
        </p:spPr>
        <p:txBody>
          <a:bodyPr/>
          <a:lstStyle/>
          <a:p>
            <a:r>
              <a:rPr lang="en-US" sz="3413" dirty="0">
                <a:solidFill>
                  <a:schemeClr val="bg1"/>
                </a:solidFill>
              </a:rPr>
              <a:t>What is a Highly Mobile Student?</a:t>
            </a:r>
          </a:p>
        </p:txBody>
      </p:sp>
      <p:sp>
        <p:nvSpPr>
          <p:cNvPr id="3" name="Content Placeholder 2"/>
          <p:cNvSpPr>
            <a:spLocks noGrp="1"/>
          </p:cNvSpPr>
          <p:nvPr>
            <p:ph idx="1"/>
          </p:nvPr>
        </p:nvSpPr>
        <p:spPr>
          <a:xfrm>
            <a:off x="917583" y="3892973"/>
            <a:ext cx="11216640" cy="4641427"/>
          </a:xfrm>
        </p:spPr>
        <p:txBody>
          <a:bodyPr/>
          <a:lstStyle/>
          <a:p>
            <a:pPr algn="ctr"/>
            <a:r>
              <a:rPr lang="en-US" dirty="0" smtClean="0"/>
              <a:t>A highly mobile student is defined as a student who experiences (or is at risk of experiencing) multiple school moves during their K-12 education outside of regular grade promotion. This includes (and is not limited to) youth in foster care, those experiencing homelessness, and migrant students. </a:t>
            </a:r>
          </a:p>
        </p:txBody>
      </p:sp>
    </p:spTree>
    <p:extLst>
      <p:ext uri="{BB962C8B-B14F-4D97-AF65-F5344CB8AC3E}">
        <p14:creationId xmlns:p14="http://schemas.microsoft.com/office/powerpoint/2010/main" val="2872123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Mobile Student Populations</a:t>
            </a:r>
            <a:endParaRPr lang="en-US" dirty="0"/>
          </a:p>
        </p:txBody>
      </p:sp>
      <p:sp>
        <p:nvSpPr>
          <p:cNvPr id="3" name="Content Placeholder 2"/>
          <p:cNvSpPr>
            <a:spLocks noGrp="1"/>
          </p:cNvSpPr>
          <p:nvPr>
            <p:ph idx="1"/>
          </p:nvPr>
        </p:nvSpPr>
        <p:spPr/>
        <p:txBody>
          <a:bodyPr>
            <a:normAutofit fontScale="77500" lnSpcReduction="20000"/>
          </a:bodyPr>
          <a:lstStyle/>
          <a:p>
            <a:pPr marL="609619" indent="-609619">
              <a:buFont typeface="Arial" panose="020B0604020202020204" pitchFamily="34" charset="0"/>
              <a:buChar char="•"/>
            </a:pPr>
            <a:r>
              <a:rPr lang="en-US" dirty="0"/>
              <a:t>Highly mobile student populations include:</a:t>
            </a:r>
          </a:p>
          <a:p>
            <a:pPr marL="1341162" lvl="1" indent="-609619"/>
            <a:r>
              <a:rPr lang="en-US" dirty="0" smtClean="0"/>
              <a:t>Children </a:t>
            </a:r>
            <a:r>
              <a:rPr lang="en-US" dirty="0"/>
              <a:t>and  youth in foster </a:t>
            </a:r>
            <a:r>
              <a:rPr lang="en-US" dirty="0" smtClean="0"/>
              <a:t>care</a:t>
            </a:r>
          </a:p>
          <a:p>
            <a:pPr marL="1341162" lvl="1" indent="-609619"/>
            <a:r>
              <a:rPr lang="en-US" dirty="0"/>
              <a:t>M</a:t>
            </a:r>
            <a:r>
              <a:rPr lang="en-US" dirty="0" smtClean="0"/>
              <a:t>igrant students</a:t>
            </a:r>
          </a:p>
          <a:p>
            <a:pPr marL="1341162" lvl="1" indent="-609619"/>
            <a:r>
              <a:rPr lang="en-US" dirty="0" smtClean="0"/>
              <a:t>Students </a:t>
            </a:r>
            <a:r>
              <a:rPr lang="en-US" dirty="0"/>
              <a:t>experiencing homelessness</a:t>
            </a:r>
          </a:p>
          <a:p>
            <a:pPr marL="1341162" lvl="1" indent="-609619"/>
            <a:endParaRPr lang="en-US" dirty="0"/>
          </a:p>
          <a:p>
            <a:pPr marL="609619" indent="-609619">
              <a:buFont typeface="Arial" panose="020B0604020202020204" pitchFamily="34" charset="0"/>
              <a:buChar char="•"/>
            </a:pPr>
            <a:r>
              <a:rPr lang="en-US" dirty="0"/>
              <a:t>Each year there are approx. 30,000 students that are counted within the state’s highly mobile student population</a:t>
            </a:r>
          </a:p>
          <a:p>
            <a:pPr marL="609619" indent="-609619">
              <a:buFont typeface="Arial" panose="020B0604020202020204" pitchFamily="34" charset="0"/>
              <a:buChar char="•"/>
            </a:pPr>
            <a:r>
              <a:rPr lang="en-US" dirty="0"/>
              <a:t>Highly mobile student populations often experience multiple school moves during their K-12 education outside of the regular grade promotion. </a:t>
            </a:r>
          </a:p>
          <a:p>
            <a:endParaRPr lang="en-US" dirty="0"/>
          </a:p>
        </p:txBody>
      </p:sp>
    </p:spTree>
    <p:extLst>
      <p:ext uri="{BB962C8B-B14F-4D97-AF65-F5344CB8AC3E}">
        <p14:creationId xmlns:p14="http://schemas.microsoft.com/office/powerpoint/2010/main" val="1033913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04800"/>
            <a:ext cx="10499319" cy="947628"/>
          </a:xfrm>
        </p:spPr>
        <p:txBody>
          <a:bodyPr/>
          <a:lstStyle/>
          <a:p>
            <a:r>
              <a:rPr lang="en-US" b="1" dirty="0" smtClean="0">
                <a:solidFill>
                  <a:schemeClr val="bg1"/>
                </a:solidFill>
              </a:rPr>
              <a:t>HB 18-1306</a:t>
            </a:r>
            <a:br>
              <a:rPr lang="en-US" b="1" dirty="0" smtClean="0">
                <a:solidFill>
                  <a:schemeClr val="bg1"/>
                </a:solidFill>
              </a:rPr>
            </a:br>
            <a:r>
              <a:rPr lang="en-US" b="1" dirty="0" smtClean="0">
                <a:solidFill>
                  <a:schemeClr val="bg1"/>
                </a:solidFill>
              </a:rPr>
              <a:t>Credit </a:t>
            </a:r>
            <a:r>
              <a:rPr lang="en-US" b="1" dirty="0">
                <a:solidFill>
                  <a:schemeClr val="bg1"/>
                </a:solidFill>
              </a:rPr>
              <a:t>attainment, progress toward graduation, and competency-based options </a:t>
            </a:r>
            <a:r>
              <a:rPr lang="en-US" dirty="0"/>
              <a:t/>
            </a:r>
            <a:br>
              <a:rPr lang="en-US" dirty="0"/>
            </a:br>
            <a:endParaRPr lang="en-US" dirty="0"/>
          </a:p>
        </p:txBody>
      </p:sp>
      <p:sp>
        <p:nvSpPr>
          <p:cNvPr id="3" name="Content Placeholder 2"/>
          <p:cNvSpPr>
            <a:spLocks noGrp="1"/>
          </p:cNvSpPr>
          <p:nvPr>
            <p:ph idx="1"/>
          </p:nvPr>
        </p:nvSpPr>
        <p:spPr/>
        <p:txBody>
          <a:bodyPr/>
          <a:lstStyle/>
          <a:p>
            <a:pPr marL="487695" indent="-487695">
              <a:buFont typeface="Arial" panose="020B0604020202020204" pitchFamily="34" charset="0"/>
              <a:buChar char="•"/>
            </a:pPr>
            <a:r>
              <a:rPr lang="en-US" dirty="0" smtClean="0"/>
              <a:t>“(b)When a student experiences out-of-home placement </a:t>
            </a:r>
            <a:r>
              <a:rPr lang="en-US" b="1" dirty="0" smtClean="0">
                <a:solidFill>
                  <a:schemeClr val="accent2"/>
                </a:solidFill>
              </a:rPr>
              <a:t>at any point during high school</a:t>
            </a:r>
            <a:r>
              <a:rPr lang="en-US" dirty="0" smtClean="0"/>
              <a:t>, an education provider </a:t>
            </a:r>
            <a:r>
              <a:rPr lang="en-US" b="1" dirty="0" smtClean="0">
                <a:solidFill>
                  <a:schemeClr val="accent2"/>
                </a:solidFill>
              </a:rPr>
              <a:t>may waive </a:t>
            </a:r>
            <a:r>
              <a:rPr lang="en-US" b="1" dirty="0" smtClean="0"/>
              <a:t>course or program prerequisites or other preconditions for placement in courses </a:t>
            </a:r>
            <a:r>
              <a:rPr lang="en-US" dirty="0" smtClean="0"/>
              <a:t>or programs under the jurisdiction of the education provider.”</a:t>
            </a:r>
          </a:p>
        </p:txBody>
      </p:sp>
    </p:spTree>
    <p:extLst>
      <p:ext uri="{BB962C8B-B14F-4D97-AF65-F5344CB8AC3E}">
        <p14:creationId xmlns:p14="http://schemas.microsoft.com/office/powerpoint/2010/main" val="1384590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n-US" dirty="0">
                <a:hlinkClick r:id="rId3"/>
              </a:rPr>
              <a:t>https://www.youtube.com/watch?v=oZc2UEPqQiA</a:t>
            </a:r>
            <a:endParaRPr lang="en-US" dirty="0"/>
          </a:p>
        </p:txBody>
      </p:sp>
      <p:sp>
        <p:nvSpPr>
          <p:cNvPr id="10" name="Text Placeholder 9"/>
          <p:cNvSpPr>
            <a:spLocks noGrp="1"/>
          </p:cNvSpPr>
          <p:nvPr>
            <p:ph type="body" sz="quarter" idx="10"/>
          </p:nvPr>
        </p:nvSpPr>
        <p:spPr/>
        <p:txBody>
          <a:bodyPr/>
          <a:lstStyle/>
          <a:p>
            <a:r>
              <a:rPr lang="en-US" dirty="0" smtClean="0"/>
              <a:t>A few words from</a:t>
            </a:r>
            <a:endParaRPr lang="en-US" dirty="0"/>
          </a:p>
        </p:txBody>
      </p:sp>
      <p:sp>
        <p:nvSpPr>
          <p:cNvPr id="11" name="Title 10"/>
          <p:cNvSpPr>
            <a:spLocks noGrp="1"/>
          </p:cNvSpPr>
          <p:nvPr>
            <p:ph type="ctrTitle"/>
          </p:nvPr>
        </p:nvSpPr>
        <p:spPr/>
        <p:txBody>
          <a:bodyPr/>
          <a:lstStyle/>
          <a:p>
            <a:r>
              <a:rPr lang="en-US" dirty="0"/>
              <a:t>f</a:t>
            </a:r>
            <a:r>
              <a:rPr lang="en-US" dirty="0" smtClean="0"/>
              <a:t>ormer foster youth who beat the odds</a:t>
            </a:r>
            <a:endParaRPr lang="en-US"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609600"/>
            <a:ext cx="10476992" cy="760781"/>
          </a:xfrm>
        </p:spPr>
        <p:txBody>
          <a:bodyPr/>
          <a:lstStyle/>
          <a:p>
            <a:r>
              <a:rPr lang="en-US" dirty="0">
                <a:solidFill>
                  <a:schemeClr val="bg1"/>
                </a:solidFill>
              </a:rPr>
              <a:t>Credit attainment, progress toward graduation, and competency-based options </a:t>
            </a:r>
          </a:p>
        </p:txBody>
      </p:sp>
      <p:sp>
        <p:nvSpPr>
          <p:cNvPr id="3" name="Content Placeholder 2"/>
          <p:cNvSpPr>
            <a:spLocks noGrp="1"/>
          </p:cNvSpPr>
          <p:nvPr>
            <p:ph idx="1"/>
          </p:nvPr>
        </p:nvSpPr>
        <p:spPr>
          <a:xfrm>
            <a:off x="558800" y="2286000"/>
            <a:ext cx="12009120" cy="4641427"/>
          </a:xfrm>
        </p:spPr>
        <p:txBody>
          <a:bodyPr/>
          <a:lstStyle/>
          <a:p>
            <a:r>
              <a:rPr lang="en-US" dirty="0" smtClean="0"/>
              <a:t>“(c) An education provider</a:t>
            </a:r>
            <a:r>
              <a:rPr lang="en-US" dirty="0" smtClean="0">
                <a:solidFill>
                  <a:schemeClr val="accent2"/>
                </a:solidFill>
              </a:rPr>
              <a:t> </a:t>
            </a:r>
            <a:r>
              <a:rPr lang="en-US" b="1" dirty="0" smtClean="0">
                <a:solidFill>
                  <a:schemeClr val="accent2"/>
                </a:solidFill>
              </a:rPr>
              <a:t>may waive specific courses required for graduation</a:t>
            </a:r>
            <a:r>
              <a:rPr lang="en-US" dirty="0" smtClean="0">
                <a:solidFill>
                  <a:schemeClr val="accent2"/>
                </a:solidFill>
              </a:rPr>
              <a:t> </a:t>
            </a:r>
            <a:r>
              <a:rPr lang="en-US" dirty="0" smtClean="0"/>
              <a:t>if similar course work has been satisfactorily completed in another jurisdiction or the student has </a:t>
            </a:r>
            <a:r>
              <a:rPr lang="en-US" b="1" dirty="0" smtClean="0">
                <a:solidFill>
                  <a:schemeClr val="accent2"/>
                </a:solidFill>
              </a:rPr>
              <a:t>demonstrated competency </a:t>
            </a:r>
            <a:r>
              <a:rPr lang="en-US" dirty="0" smtClean="0"/>
              <a:t>in the content area. If the school does not grant a waiver to a child who would qualify to graduate from the sending school, the education provider is </a:t>
            </a:r>
            <a:r>
              <a:rPr lang="en-US" b="1" dirty="0" smtClean="0">
                <a:solidFill>
                  <a:schemeClr val="accent2"/>
                </a:solidFill>
              </a:rPr>
              <a:t>encouraged to provide an alternative means of acquiring </a:t>
            </a:r>
            <a:r>
              <a:rPr lang="en-US" dirty="0" smtClean="0"/>
              <a:t>the required course work or competency requirements so a timely graduation may occur. The receiving education provider awarding the diploma </a:t>
            </a:r>
            <a:r>
              <a:rPr lang="en-US" b="1" dirty="0" smtClean="0">
                <a:solidFill>
                  <a:schemeClr val="accent2"/>
                </a:solidFill>
              </a:rPr>
              <a:t>may award elective credit </a:t>
            </a:r>
            <a:r>
              <a:rPr lang="en-US" dirty="0" smtClean="0"/>
              <a:t>for any portion of the student’s certified course work that is not aligned with the curriculum of the receiving education provider or for demonstrated competencies that are not aligned with the receiving education provider.”</a:t>
            </a:r>
            <a:endParaRPr lang="en-US" dirty="0"/>
          </a:p>
        </p:txBody>
      </p:sp>
    </p:spTree>
    <p:extLst>
      <p:ext uri="{BB962C8B-B14F-4D97-AF65-F5344CB8AC3E}">
        <p14:creationId xmlns:p14="http://schemas.microsoft.com/office/powerpoint/2010/main" val="2199452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533400"/>
            <a:ext cx="11045952" cy="760781"/>
          </a:xfrm>
        </p:spPr>
        <p:txBody>
          <a:bodyPr/>
          <a:lstStyle/>
          <a:p>
            <a:r>
              <a:rPr lang="en-US" dirty="0">
                <a:solidFill>
                  <a:schemeClr val="bg1"/>
                </a:solidFill>
              </a:rPr>
              <a:t>Credit attainment, progress toward graduation, and competency-based options </a:t>
            </a:r>
          </a:p>
        </p:txBody>
      </p:sp>
      <p:sp>
        <p:nvSpPr>
          <p:cNvPr id="3" name="Content Placeholder 2"/>
          <p:cNvSpPr>
            <a:spLocks noGrp="1"/>
          </p:cNvSpPr>
          <p:nvPr>
            <p:ph idx="1"/>
          </p:nvPr>
        </p:nvSpPr>
        <p:spPr>
          <a:xfrm>
            <a:off x="812800" y="2881376"/>
            <a:ext cx="11216640" cy="4641427"/>
          </a:xfrm>
        </p:spPr>
        <p:txBody>
          <a:bodyPr/>
          <a:lstStyle/>
          <a:p>
            <a:r>
              <a:rPr lang="en-US" dirty="0" smtClean="0"/>
              <a:t>“(d) If a student in out-of-home placement who is transferring at the beginning of or during twelfth grade is </a:t>
            </a:r>
            <a:r>
              <a:rPr lang="en-US" b="1" dirty="0" smtClean="0">
                <a:solidFill>
                  <a:schemeClr val="accent2"/>
                </a:solidFill>
              </a:rPr>
              <a:t>ineligible to graduate from the receiving education provider</a:t>
            </a:r>
            <a:r>
              <a:rPr lang="en-US" dirty="0" smtClean="0"/>
              <a:t>, </a:t>
            </a:r>
            <a:r>
              <a:rPr lang="en-US" b="1" dirty="0" smtClean="0">
                <a:solidFill>
                  <a:schemeClr val="accent2"/>
                </a:solidFill>
              </a:rPr>
              <a:t>the education provider may request a diploma from a previously attended education provider,</a:t>
            </a:r>
            <a:r>
              <a:rPr lang="en-US" dirty="0" smtClean="0"/>
              <a:t> and the previously attended education provider may issue a diploma if the student meets the education provider’s graduation requirement.”</a:t>
            </a:r>
            <a:endParaRPr lang="en-US" dirty="0"/>
          </a:p>
        </p:txBody>
      </p:sp>
    </p:spTree>
    <p:extLst>
      <p:ext uri="{BB962C8B-B14F-4D97-AF65-F5344CB8AC3E}">
        <p14:creationId xmlns:p14="http://schemas.microsoft.com/office/powerpoint/2010/main" val="2094802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7" y="390146"/>
            <a:ext cx="7083248" cy="1014374"/>
          </a:xfrm>
        </p:spPr>
        <p:txBody>
          <a:bodyPr/>
          <a:lstStyle/>
          <a:p>
            <a:r>
              <a:rPr lang="en-US" dirty="0" smtClean="0"/>
              <a:t>Financial Aid for Highly Mobile Students</a:t>
            </a:r>
            <a:endParaRPr lang="en-US" dirty="0"/>
          </a:p>
        </p:txBody>
      </p:sp>
      <p:sp>
        <p:nvSpPr>
          <p:cNvPr id="3" name="Content Placeholder 2"/>
          <p:cNvSpPr>
            <a:spLocks noGrp="1"/>
          </p:cNvSpPr>
          <p:nvPr>
            <p:ph idx="1"/>
          </p:nvPr>
        </p:nvSpPr>
        <p:spPr/>
        <p:txBody>
          <a:bodyPr/>
          <a:lstStyle/>
          <a:p>
            <a:pPr marL="487672" indent="-487672">
              <a:buFont typeface="Arial" panose="020B0604020202020204" pitchFamily="34" charset="0"/>
              <a:buChar char="•"/>
            </a:pPr>
            <a:r>
              <a:rPr lang="en-US" dirty="0" smtClean="0"/>
              <a:t>Watch a FAFSA and Highly Mobile Students recorded webinar from the Colorado Department of Higher Education and Colorado Department of Education:</a:t>
            </a:r>
          </a:p>
          <a:p>
            <a:pPr marL="1219181" lvl="1" indent="-487672"/>
            <a:r>
              <a:rPr lang="en-US" dirty="0" smtClean="0"/>
              <a:t>Overall FAFSA considerations and recommendations</a:t>
            </a:r>
          </a:p>
          <a:p>
            <a:pPr marL="1219181" lvl="1" indent="-487672"/>
            <a:r>
              <a:rPr lang="en-US" dirty="0" smtClean="0"/>
              <a:t>Financial aid independent determination </a:t>
            </a:r>
          </a:p>
          <a:p>
            <a:pPr marL="1219181" lvl="1" indent="-487672"/>
            <a:r>
              <a:rPr lang="en-US" dirty="0" smtClean="0"/>
              <a:t>Required documentation</a:t>
            </a:r>
          </a:p>
          <a:p>
            <a:pPr marL="1219181" lvl="1" indent="-487672"/>
            <a:r>
              <a:rPr lang="en-US" dirty="0" smtClean="0"/>
              <a:t>Unique Scholarships</a:t>
            </a:r>
          </a:p>
          <a:p>
            <a:pPr marL="1219181" lvl="1" indent="-487672"/>
            <a:endParaRPr lang="en-US" dirty="0"/>
          </a:p>
          <a:p>
            <a:pPr marL="487672" indent="-487672">
              <a:buFont typeface="Arial" panose="020B0604020202020204" pitchFamily="34" charset="0"/>
              <a:buChar char="•"/>
            </a:pPr>
            <a:r>
              <a:rPr lang="en-US" dirty="0" smtClean="0"/>
              <a:t> </a:t>
            </a:r>
            <a:r>
              <a:rPr lang="en-US" u="sng" dirty="0">
                <a:hlinkClick r:id="rId3"/>
              </a:rPr>
              <a:t>https://enetlearning.adobeconnect.com/pjy68395ungm/</a:t>
            </a:r>
            <a:r>
              <a:rPr lang="en-US" dirty="0"/>
              <a:t> </a:t>
            </a:r>
          </a:p>
        </p:txBody>
      </p:sp>
    </p:spTree>
    <p:extLst>
      <p:ext uri="{BB962C8B-B14F-4D97-AF65-F5344CB8AC3E}">
        <p14:creationId xmlns:p14="http://schemas.microsoft.com/office/powerpoint/2010/main" val="560224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Unique Resources for Foster Care </a:t>
            </a:r>
            <a:endParaRPr lang="en-US" dirty="0">
              <a:solidFill>
                <a:schemeClr val="tx1"/>
              </a:solidFill>
            </a:endParaRPr>
          </a:p>
        </p:txBody>
      </p:sp>
      <p:sp>
        <p:nvSpPr>
          <p:cNvPr id="4" name="Content Placeholder 3"/>
          <p:cNvSpPr>
            <a:spLocks noGrp="1"/>
          </p:cNvSpPr>
          <p:nvPr>
            <p:ph idx="1"/>
          </p:nvPr>
        </p:nvSpPr>
        <p:spPr>
          <a:xfrm>
            <a:off x="894080" y="2080768"/>
            <a:ext cx="11216640" cy="6983771"/>
          </a:xfrm>
        </p:spPr>
        <p:txBody>
          <a:bodyPr/>
          <a:lstStyle/>
          <a:p>
            <a:pPr marL="365754" indent="-365754">
              <a:buFont typeface="Arial" panose="020B0604020202020204" pitchFamily="34" charset="0"/>
              <a:buChar char="•"/>
            </a:pPr>
            <a:r>
              <a:rPr lang="en-US" dirty="0" smtClean="0">
                <a:hlinkClick r:id="rId3"/>
              </a:rPr>
              <a:t>Foster Care Transition Toolkit</a:t>
            </a:r>
            <a:endParaRPr lang="en-US" dirty="0" smtClean="0"/>
          </a:p>
          <a:p>
            <a:pPr marL="365754" indent="-365754">
              <a:buFont typeface="Arial" panose="020B0604020202020204" pitchFamily="34" charset="0"/>
              <a:buChar char="•"/>
            </a:pPr>
            <a:r>
              <a:rPr lang="en-US" dirty="0" smtClean="0">
                <a:hlinkClick r:id="rId4"/>
              </a:rPr>
              <a:t>Supporting Successful Transitions</a:t>
            </a:r>
            <a:endParaRPr lang="en-US" dirty="0"/>
          </a:p>
          <a:p>
            <a:pPr marL="365754" indent="-365754">
              <a:buFont typeface="Arial" panose="020B0604020202020204" pitchFamily="34" charset="0"/>
              <a:buChar char="•"/>
            </a:pPr>
            <a:r>
              <a:rPr lang="en-US" dirty="0" smtClean="0">
                <a:hlinkClick r:id="rId5"/>
              </a:rPr>
              <a:t>Educational Training Vouchers</a:t>
            </a:r>
            <a:endParaRPr lang="en-US" dirty="0" smtClean="0"/>
          </a:p>
          <a:p>
            <a:pPr marL="365754" indent="-365754">
              <a:buFont typeface="Arial" panose="020B0604020202020204" pitchFamily="34" charset="0"/>
              <a:buChar char="•"/>
            </a:pPr>
            <a:r>
              <a:rPr lang="en-US" dirty="0" smtClean="0">
                <a:hlinkClick r:id="rId6"/>
              </a:rPr>
              <a:t>Foster Care Dependency Form</a:t>
            </a:r>
            <a:endParaRPr lang="en-US" dirty="0" smtClean="0"/>
          </a:p>
          <a:p>
            <a:pPr marL="365754" indent="-365754">
              <a:buFont typeface="Arial" panose="020B0604020202020204" pitchFamily="34" charset="0"/>
              <a:buChar char="•"/>
            </a:pPr>
            <a:r>
              <a:rPr lang="en-US" dirty="0" smtClean="0">
                <a:hlinkClick r:id="rId7"/>
              </a:rPr>
              <a:t>Bridging the Gap Program</a:t>
            </a:r>
            <a:endParaRPr lang="en-US" dirty="0">
              <a:hlinkClick r:id="rId7"/>
            </a:endParaRPr>
          </a:p>
          <a:p>
            <a:pPr marL="365754" indent="-365754">
              <a:buFont typeface="Arial" panose="020B0604020202020204" pitchFamily="34" charset="0"/>
              <a:buChar char="•"/>
            </a:pPr>
            <a:r>
              <a:rPr lang="en-US" dirty="0" smtClean="0">
                <a:hlinkClick r:id="rId8"/>
              </a:rPr>
              <a:t>Denver Foundation Scholarships</a:t>
            </a:r>
            <a:endParaRPr lang="en-US" dirty="0">
              <a:hlinkClick r:id="rId8"/>
            </a:endParaRPr>
          </a:p>
          <a:p>
            <a:pPr marL="365754" indent="-365754">
              <a:buFont typeface="Arial" panose="020B0604020202020204" pitchFamily="34" charset="0"/>
              <a:buChar char="•"/>
            </a:pPr>
            <a:r>
              <a:rPr lang="en-US" dirty="0" smtClean="0">
                <a:hlinkClick r:id="rId9"/>
              </a:rPr>
              <a:t>Forward Steps Scholarship</a:t>
            </a:r>
            <a:endParaRPr lang="en-US" dirty="0" smtClean="0"/>
          </a:p>
          <a:p>
            <a:pPr marL="365754" indent="-365754">
              <a:buFont typeface="Arial" panose="020B0604020202020204" pitchFamily="34" charset="0"/>
              <a:buChar char="•"/>
            </a:pPr>
            <a:r>
              <a:rPr lang="en-US" dirty="0" smtClean="0">
                <a:hlinkClick r:id="rId10"/>
              </a:rPr>
              <a:t>projectfosterpower@childlawcenter.org</a:t>
            </a:r>
            <a:endParaRPr lang="en-US" dirty="0" smtClean="0"/>
          </a:p>
          <a:p>
            <a:pPr marL="365754" indent="-365754">
              <a:buFont typeface="Arial" panose="020B0604020202020204" pitchFamily="34" charset="0"/>
              <a:buChar char="•"/>
            </a:pPr>
            <a:r>
              <a:rPr lang="en-US" dirty="0" smtClean="0">
                <a:hlinkClick r:id="rId11" action="ppaction://hlinkfile"/>
              </a:rPr>
              <a:t>Ontherightpath.org</a:t>
            </a:r>
            <a:endParaRPr lang="en-US" dirty="0" smtClean="0"/>
          </a:p>
          <a:p>
            <a:pPr marL="365754" indent="-365754">
              <a:buFont typeface="Arial" panose="020B0604020202020204" pitchFamily="34" charset="0"/>
              <a:buChar char="•"/>
            </a:pPr>
            <a:endParaRPr lang="en-US" dirty="0"/>
          </a:p>
        </p:txBody>
      </p:sp>
    </p:spTree>
    <p:extLst>
      <p:ext uri="{BB962C8B-B14F-4D97-AF65-F5344CB8AC3E}">
        <p14:creationId xmlns:p14="http://schemas.microsoft.com/office/powerpoint/2010/main" val="2243581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295400"/>
            <a:ext cx="5522913" cy="1217612"/>
          </a:xfrm>
        </p:spPr>
        <p:txBody>
          <a:bodyPr/>
          <a:lstStyle/>
          <a:p>
            <a:r>
              <a:rPr lang="en-US" dirty="0" smtClean="0"/>
              <a:t>Thank you for supporting students in foster care!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3400" y="609600"/>
            <a:ext cx="5334000" cy="800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1170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616200" y="533400"/>
            <a:ext cx="8229599" cy="7086600"/>
          </a:xfrm>
          <a:prstGeom prst="roundRect">
            <a:avLst/>
          </a:prstGeom>
          <a:solidFill>
            <a:schemeClr val="bg1"/>
          </a:solidFill>
          <a:ln w="12700" cap="flat" cmpd="sng" algn="ctr">
            <a:solidFill>
              <a:schemeClr val="bg1"/>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latin typeface="Trebuchet MS" pitchFamily="-106" charset="0"/>
              <a:ea typeface="Trebuchet MS" pitchFamily="-106" charset="0"/>
              <a:cs typeface="Trebuchet MS" pitchFamily="-106" charset="0"/>
              <a:sym typeface="Trebuchet MS" pitchFamily="-106" charset="0"/>
            </a:endParaRPr>
          </a:p>
        </p:txBody>
      </p:sp>
      <p:sp>
        <p:nvSpPr>
          <p:cNvPr id="24578" name="AutoShape 1"/>
          <p:cNvSpPr>
            <a:spLocks/>
          </p:cNvSpPr>
          <p:nvPr/>
        </p:nvSpPr>
        <p:spPr bwMode="auto">
          <a:xfrm>
            <a:off x="2771774" y="838200"/>
            <a:ext cx="8074025" cy="6781800"/>
          </a:xfrm>
          <a:custGeom>
            <a:avLst/>
            <a:gdLst>
              <a:gd name="T0" fmla="*/ 5232400 w 21600"/>
              <a:gd name="T1" fmla="*/ 486569 h 21600"/>
              <a:gd name="T2" fmla="*/ 5232400 w 21600"/>
              <a:gd name="T3" fmla="*/ 486569 h 21600"/>
              <a:gd name="T4" fmla="*/ 5232400 w 21600"/>
              <a:gd name="T5" fmla="*/ 486569 h 21600"/>
              <a:gd name="T6" fmla="*/ 5232400 w 21600"/>
              <a:gd name="T7" fmla="*/ 4865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close/>
              </a:path>
            </a:pathLst>
          </a:custGeom>
          <a:noFill/>
          <a:ln w="3175" cap="rnd">
            <a:noFill/>
            <a:miter lim="0"/>
            <a:headEnd/>
            <a:tailEnd/>
          </a:ln>
        </p:spPr>
        <p:txBody>
          <a:bodyPr lIns="0" tIns="0" rIns="0" bIns="0">
            <a:prstTxWarp prst="textNoShape">
              <a:avLst/>
            </a:prstTxWarp>
          </a:bodyPr>
          <a:lstStyle/>
          <a:p>
            <a:pPr algn="ctr"/>
            <a:r>
              <a:rPr lang="en-US" sz="3600" b="1" dirty="0" err="1">
                <a:solidFill>
                  <a:srgbClr val="00882B"/>
                </a:solidFill>
              </a:rPr>
              <a:t>Elysia</a:t>
            </a:r>
            <a:r>
              <a:rPr lang="en-US" sz="3600" b="1" dirty="0">
                <a:solidFill>
                  <a:srgbClr val="00882B"/>
                </a:solidFill>
              </a:rPr>
              <a:t> V. Clemens, PhD, </a:t>
            </a:r>
            <a:r>
              <a:rPr lang="en-US" sz="3600" b="1" dirty="0" smtClean="0">
                <a:solidFill>
                  <a:srgbClr val="00882B"/>
                </a:solidFill>
              </a:rPr>
              <a:t>LPC</a:t>
            </a:r>
            <a:endParaRPr lang="en-US" sz="3600" b="1" dirty="0">
              <a:solidFill>
                <a:srgbClr val="00882B"/>
              </a:solidFill>
            </a:endParaRPr>
          </a:p>
          <a:p>
            <a:pPr algn="ctr"/>
            <a:r>
              <a:rPr lang="en-US" sz="2400" dirty="0">
                <a:solidFill>
                  <a:srgbClr val="00882B"/>
                </a:solidFill>
              </a:rPr>
              <a:t>Deputy Director, Colorado Evaluation and Action </a:t>
            </a:r>
            <a:r>
              <a:rPr lang="en-US" sz="2400" dirty="0" smtClean="0">
                <a:solidFill>
                  <a:srgbClr val="00882B"/>
                </a:solidFill>
              </a:rPr>
              <a:t>Lab</a:t>
            </a:r>
            <a:endParaRPr lang="en-US" sz="2400" dirty="0">
              <a:solidFill>
                <a:srgbClr val="00882B"/>
              </a:solidFill>
            </a:endParaRPr>
          </a:p>
          <a:p>
            <a:pPr algn="ctr"/>
            <a:r>
              <a:rPr lang="en-US" sz="2400" dirty="0">
                <a:solidFill>
                  <a:srgbClr val="00882B"/>
                </a:solidFill>
              </a:rPr>
              <a:t>(303)871-6262</a:t>
            </a:r>
            <a:endParaRPr lang="en-US" sz="2400" dirty="0" smtClean="0">
              <a:solidFill>
                <a:srgbClr val="00882B"/>
              </a:solidFill>
            </a:endParaRPr>
          </a:p>
          <a:p>
            <a:pPr algn="ctr"/>
            <a:r>
              <a:rPr lang="en-US" sz="2400" dirty="0" smtClean="0">
                <a:solidFill>
                  <a:srgbClr val="00882B"/>
                </a:solidFill>
                <a:hlinkClick r:id="rId3"/>
              </a:rPr>
              <a:t>Elysia.Clemens@du.edu</a:t>
            </a:r>
            <a:r>
              <a:rPr lang="en-US" sz="2400" dirty="0" smtClean="0">
                <a:solidFill>
                  <a:srgbClr val="00882B"/>
                </a:solidFill>
              </a:rPr>
              <a:t> </a:t>
            </a:r>
          </a:p>
          <a:p>
            <a:pPr algn="ctr"/>
            <a:endParaRPr lang="en-US" sz="2400" dirty="0">
              <a:solidFill>
                <a:srgbClr val="00882B"/>
              </a:solidFill>
            </a:endParaRPr>
          </a:p>
          <a:p>
            <a:pPr algn="ctr"/>
            <a:r>
              <a:rPr lang="en-US" sz="3600" b="1" dirty="0" smtClean="0">
                <a:solidFill>
                  <a:srgbClr val="00882B"/>
                </a:solidFill>
              </a:rPr>
              <a:t>Kristin </a:t>
            </a:r>
            <a:r>
              <a:rPr lang="en-US" sz="3600" b="1" dirty="0">
                <a:solidFill>
                  <a:srgbClr val="00882B"/>
                </a:solidFill>
              </a:rPr>
              <a:t>Melton, </a:t>
            </a:r>
            <a:r>
              <a:rPr lang="en-US" sz="3600" b="1" dirty="0" smtClean="0">
                <a:solidFill>
                  <a:srgbClr val="00882B"/>
                </a:solidFill>
              </a:rPr>
              <a:t>J.D.</a:t>
            </a:r>
          </a:p>
          <a:p>
            <a:pPr algn="ctr"/>
            <a:r>
              <a:rPr lang="en-US" sz="2400" dirty="0" smtClean="0">
                <a:solidFill>
                  <a:srgbClr val="00882B"/>
                </a:solidFill>
              </a:rPr>
              <a:t>Youth </a:t>
            </a:r>
            <a:r>
              <a:rPr lang="en-US" sz="2400" dirty="0">
                <a:solidFill>
                  <a:srgbClr val="00882B"/>
                </a:solidFill>
              </a:rPr>
              <a:t>Services Unit Manager</a:t>
            </a:r>
          </a:p>
          <a:p>
            <a:pPr algn="ctr"/>
            <a:r>
              <a:rPr lang="en-US" sz="2400" dirty="0">
                <a:solidFill>
                  <a:srgbClr val="00882B"/>
                </a:solidFill>
              </a:rPr>
              <a:t>Colorado Department of Human Service</a:t>
            </a:r>
          </a:p>
          <a:p>
            <a:pPr algn="ctr"/>
            <a:r>
              <a:rPr lang="en-US" sz="2400" dirty="0">
                <a:solidFill>
                  <a:srgbClr val="00882B"/>
                </a:solidFill>
              </a:rPr>
              <a:t>(303) 866-5139</a:t>
            </a:r>
          </a:p>
          <a:p>
            <a:pPr algn="ctr"/>
            <a:r>
              <a:rPr lang="en-US" sz="2400" dirty="0" smtClean="0">
                <a:solidFill>
                  <a:srgbClr val="00882B"/>
                </a:solidFill>
                <a:hlinkClick r:id="rId4"/>
              </a:rPr>
              <a:t>Kristin.melton@state.co.us</a:t>
            </a:r>
            <a:endParaRPr lang="en-US" sz="2400" dirty="0" smtClean="0">
              <a:solidFill>
                <a:srgbClr val="00882B"/>
              </a:solidFill>
            </a:endParaRPr>
          </a:p>
          <a:p>
            <a:pPr algn="ctr"/>
            <a:endParaRPr lang="en-US" sz="3000" i="1" dirty="0">
              <a:solidFill>
                <a:srgbClr val="00882B"/>
              </a:solidFill>
            </a:endParaRPr>
          </a:p>
          <a:p>
            <a:pPr algn="ctr"/>
            <a:r>
              <a:rPr lang="en-US" sz="3600" b="1" dirty="0">
                <a:solidFill>
                  <a:srgbClr val="00882B"/>
                </a:solidFill>
              </a:rPr>
              <a:t>Kristin Myers, </a:t>
            </a:r>
            <a:r>
              <a:rPr lang="en-US" sz="3600" b="1" dirty="0" smtClean="0">
                <a:solidFill>
                  <a:srgbClr val="00882B"/>
                </a:solidFill>
              </a:rPr>
              <a:t>MA</a:t>
            </a:r>
          </a:p>
          <a:p>
            <a:pPr algn="ctr"/>
            <a:r>
              <a:rPr lang="en-US" sz="2400" dirty="0" smtClean="0">
                <a:solidFill>
                  <a:srgbClr val="00882B"/>
                </a:solidFill>
              </a:rPr>
              <a:t>State </a:t>
            </a:r>
            <a:r>
              <a:rPr lang="en-US" sz="2400" dirty="0">
                <a:solidFill>
                  <a:srgbClr val="00882B"/>
                </a:solidFill>
              </a:rPr>
              <a:t>Coordinator for Foster Care Education</a:t>
            </a:r>
            <a:br>
              <a:rPr lang="en-US" sz="2400" dirty="0">
                <a:solidFill>
                  <a:srgbClr val="00882B"/>
                </a:solidFill>
              </a:rPr>
            </a:br>
            <a:r>
              <a:rPr lang="en-US" sz="2400" dirty="0">
                <a:solidFill>
                  <a:srgbClr val="00882B"/>
                </a:solidFill>
              </a:rPr>
              <a:t>Colorado Department of Education  </a:t>
            </a:r>
            <a:br>
              <a:rPr lang="en-US" sz="2400" dirty="0">
                <a:solidFill>
                  <a:srgbClr val="00882B"/>
                </a:solidFill>
              </a:rPr>
            </a:br>
            <a:r>
              <a:rPr lang="en-US" sz="2400" dirty="0">
                <a:solidFill>
                  <a:srgbClr val="00882B"/>
                </a:solidFill>
              </a:rPr>
              <a:t>(303) 866-6007</a:t>
            </a:r>
            <a:br>
              <a:rPr lang="en-US" sz="2400" dirty="0">
                <a:solidFill>
                  <a:srgbClr val="00882B"/>
                </a:solidFill>
              </a:rPr>
            </a:br>
            <a:r>
              <a:rPr lang="en-US" sz="2400" dirty="0" smtClean="0">
                <a:solidFill>
                  <a:srgbClr val="00882B"/>
                </a:solidFill>
                <a:hlinkClick r:id="rId5"/>
              </a:rPr>
              <a:t>myers_k@cde.state.co.us</a:t>
            </a:r>
            <a:r>
              <a:rPr lang="en-US" sz="2400" dirty="0" smtClean="0">
                <a:solidFill>
                  <a:srgbClr val="00882B"/>
                </a:solidFill>
              </a:rPr>
              <a:t> </a:t>
            </a:r>
            <a:r>
              <a:rPr lang="en-US" sz="2400" dirty="0">
                <a:solidFill>
                  <a:srgbClr val="00882B"/>
                </a:solidFill>
              </a:rPr>
              <a:t/>
            </a:r>
            <a:br>
              <a:rPr lang="en-US" sz="2400" dirty="0">
                <a:solidFill>
                  <a:srgbClr val="00882B"/>
                </a:solidFill>
              </a:rPr>
            </a:br>
            <a:endParaRPr lang="en-US" sz="2400" i="1" dirty="0">
              <a:solidFill>
                <a:srgbClr val="00882B"/>
              </a:solidFill>
            </a:endParaRPr>
          </a:p>
        </p:txBody>
      </p:sp>
      <p:sp>
        <p:nvSpPr>
          <p:cNvPr id="24580" name="AutoShape 3"/>
          <p:cNvSpPr>
            <a:spLocks/>
          </p:cNvSpPr>
          <p:nvPr/>
        </p:nvSpPr>
        <p:spPr bwMode="auto">
          <a:xfrm>
            <a:off x="2771775" y="8240713"/>
            <a:ext cx="9217025" cy="622300"/>
          </a:xfrm>
          <a:custGeom>
            <a:avLst/>
            <a:gdLst>
              <a:gd name="T0" fmla="*/ 4608513 w 21600"/>
              <a:gd name="T1" fmla="*/ 311150 h 21600"/>
              <a:gd name="T2" fmla="*/ 4608513 w 21600"/>
              <a:gd name="T3" fmla="*/ 311150 h 21600"/>
              <a:gd name="T4" fmla="*/ 4608513 w 21600"/>
              <a:gd name="T5" fmla="*/ 311150 h 21600"/>
              <a:gd name="T6" fmla="*/ 4608513 w 21600"/>
              <a:gd name="T7" fmla="*/ 311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3175">
            <a:noFill/>
            <a:miter lim="0"/>
            <a:headEnd/>
            <a:tailEnd/>
          </a:ln>
        </p:spPr>
        <p:txBody>
          <a:bodyPr lIns="50800" tIns="50800" rIns="50800" bIns="50800" anchor="ctr">
            <a:prstTxWarp prst="textNoShape">
              <a:avLst/>
            </a:prstTxWarp>
          </a:bodyPr>
          <a:lstStyle/>
          <a:p>
            <a:pPr>
              <a:spcBef>
                <a:spcPts val="4200"/>
              </a:spcBef>
            </a:pPr>
            <a:r>
              <a:rPr lang="en-US" sz="3500" dirty="0" smtClean="0">
                <a:solidFill>
                  <a:srgbClr val="FFFFFF"/>
                </a:solidFill>
                <a:latin typeface="Trebuchet MS" pitchFamily="-106" charset="0"/>
                <a:sym typeface="Trebuchet MS" pitchFamily="-106" charset="0"/>
              </a:rPr>
              <a:t>Contact us!</a:t>
            </a:r>
            <a:endParaRPr lang="en-US" dirty="0">
              <a:latin typeface="Trebuchet MS" pitchFamily="-106" charset="0"/>
              <a:sym typeface="Trebuchet MS" pitchFamily="-106" charset="0"/>
            </a:endParaRPr>
          </a:p>
        </p:txBody>
      </p:sp>
      <p:pic>
        <p:nvPicPr>
          <p:cNvPr id="5" name="Picture 4"/>
          <p:cNvPicPr>
            <a:picLocks noChangeAspect="1"/>
          </p:cNvPicPr>
          <p:nvPr/>
        </p:nvPicPr>
        <p:blipFill>
          <a:blip r:embed="rId6"/>
          <a:stretch>
            <a:fillRect/>
          </a:stretch>
        </p:blipFill>
        <p:spPr>
          <a:xfrm>
            <a:off x="10005243" y="8077200"/>
            <a:ext cx="2071905" cy="914400"/>
          </a:xfrm>
          <a:prstGeom prst="rect">
            <a:avLst/>
          </a:prstGeom>
        </p:spPr>
      </p:pic>
    </p:spTree>
    <p:extLst>
      <p:ext uri="{BB962C8B-B14F-4D97-AF65-F5344CB8AC3E}">
        <p14:creationId xmlns:p14="http://schemas.microsoft.com/office/powerpoint/2010/main" val="147041093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do school counselors need to know about working with child welfare agencies?</a:t>
            </a:r>
            <a:endParaRPr lang="en-US" sz="4000" dirty="0"/>
          </a:p>
        </p:txBody>
      </p:sp>
      <p:sp>
        <p:nvSpPr>
          <p:cNvPr id="3" name="Content Placeholder 2"/>
          <p:cNvSpPr>
            <a:spLocks noGrp="1"/>
          </p:cNvSpPr>
          <p:nvPr>
            <p:ph idx="1"/>
          </p:nvPr>
        </p:nvSpPr>
        <p:spPr>
          <a:xfrm>
            <a:off x="635000" y="2438400"/>
            <a:ext cx="11658600" cy="6553200"/>
          </a:xfrm>
        </p:spPr>
        <p:txBody>
          <a:bodyPr/>
          <a:lstStyle/>
          <a:p>
            <a:pPr marL="457200" indent="-457200">
              <a:buFont typeface="Arial" panose="020B0604020202020204" pitchFamily="34" charset="0"/>
              <a:buChar char="•"/>
            </a:pPr>
            <a:r>
              <a:rPr lang="en-US" dirty="0"/>
              <a:t>W</a:t>
            </a:r>
            <a:r>
              <a:rPr lang="en-US" dirty="0" smtClean="0"/>
              <a:t>hat happens when I make a child abuse/neglect call?</a:t>
            </a:r>
          </a:p>
          <a:p>
            <a:pPr marL="457200" indent="-457200">
              <a:buFont typeface="Arial" panose="020B0604020202020204" pitchFamily="34" charset="0"/>
              <a:buChar char="•"/>
            </a:pPr>
            <a:r>
              <a:rPr lang="en-US" dirty="0" smtClean="0"/>
              <a:t>What if I know a student has an open case with child welfare and is not living at home, does that mean they are in foster care? </a:t>
            </a:r>
          </a:p>
          <a:p>
            <a:pPr marL="457200" indent="-457200">
              <a:buFont typeface="Arial" panose="020B0604020202020204" pitchFamily="34" charset="0"/>
              <a:buChar char="•"/>
            </a:pPr>
            <a:r>
              <a:rPr lang="en-US" dirty="0" smtClean="0"/>
              <a:t>What information can I know about a child welfare case as a school counselor?</a:t>
            </a:r>
          </a:p>
          <a:p>
            <a:pPr marL="457200" indent="-457200">
              <a:buFont typeface="Arial" panose="020B0604020202020204" pitchFamily="34" charset="0"/>
              <a:buChar char="•"/>
            </a:pPr>
            <a:r>
              <a:rPr lang="en-US" dirty="0" smtClean="0"/>
              <a:t>How can I help?</a:t>
            </a:r>
            <a:endParaRPr lang="en-US" dirty="0"/>
          </a:p>
        </p:txBody>
      </p:sp>
    </p:spTree>
    <p:extLst>
      <p:ext uri="{BB962C8B-B14F-4D97-AF65-F5344CB8AC3E}">
        <p14:creationId xmlns:p14="http://schemas.microsoft.com/office/powerpoint/2010/main" val="267739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2187575"/>
            <a:ext cx="11491913" cy="5376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bwMode="auto">
          <a:xfrm>
            <a:off x="3911600" y="6629400"/>
            <a:ext cx="2057400" cy="1828800"/>
          </a:xfrm>
          <a:prstGeom prst="ellipse">
            <a:avLst/>
          </a:prstGeom>
          <a:solidFill>
            <a:srgbClr val="14943F"/>
          </a:solidFill>
          <a:ln w="12700" cap="flat" cmpd="sng" algn="ctr">
            <a:solidFill>
              <a:schemeClr val="bg1"/>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7" name="TextBox 6"/>
          <p:cNvSpPr txBox="1"/>
          <p:nvPr/>
        </p:nvSpPr>
        <p:spPr>
          <a:xfrm>
            <a:off x="4064000" y="6858000"/>
            <a:ext cx="1789510" cy="1200329"/>
          </a:xfrm>
          <a:prstGeom prst="rect">
            <a:avLst/>
          </a:prstGeom>
          <a:noFill/>
          <a:ln>
            <a:noFill/>
          </a:ln>
        </p:spPr>
        <p:txBody>
          <a:bodyPr wrap="square" rtlCol="0">
            <a:spAutoFit/>
          </a:bodyPr>
          <a:lstStyle/>
          <a:p>
            <a:pPr algn="ctr"/>
            <a:r>
              <a:rPr lang="en-US" sz="2400" dirty="0" smtClean="0">
                <a:solidFill>
                  <a:schemeClr val="bg1"/>
                </a:solidFill>
              </a:rPr>
              <a:t>Data sharing </a:t>
            </a:r>
            <a:r>
              <a:rPr lang="en-US" sz="2400" dirty="0">
                <a:solidFill>
                  <a:schemeClr val="bg1"/>
                </a:solidFill>
              </a:rPr>
              <a:t>b</a:t>
            </a:r>
            <a:r>
              <a:rPr lang="en-US" sz="2400" dirty="0" smtClean="0">
                <a:solidFill>
                  <a:schemeClr val="bg1"/>
                </a:solidFill>
              </a:rPr>
              <a:t>egins 2012</a:t>
            </a:r>
            <a:endParaRPr lang="en-US" sz="2400" dirty="0">
              <a:solidFill>
                <a:schemeClr val="bg1"/>
              </a:solidFill>
            </a:endParaRPr>
          </a:p>
        </p:txBody>
      </p:sp>
      <p:cxnSp>
        <p:nvCxnSpPr>
          <p:cNvPr id="3" name="Straight Arrow Connector 2"/>
          <p:cNvCxnSpPr/>
          <p:nvPr/>
        </p:nvCxnSpPr>
        <p:spPr bwMode="auto">
          <a:xfrm flipV="1">
            <a:off x="5150445" y="6019800"/>
            <a:ext cx="285155" cy="685800"/>
          </a:xfrm>
          <a:prstGeom prst="straightConnector1">
            <a:avLst/>
          </a:prstGeom>
          <a:solidFill>
            <a:srgbClr val="14943F"/>
          </a:solidFill>
          <a:ln w="38100" cap="flat" cmpd="sng" algn="ctr">
            <a:solidFill>
              <a:srgbClr val="14943F"/>
            </a:solidFill>
            <a:prstDash val="solid"/>
            <a:miter lim="0"/>
            <a:headEnd type="none" w="med" len="med"/>
            <a:tailEnd type="arrow"/>
          </a:ln>
          <a:effectLst/>
        </p:spPr>
      </p:cxnSp>
    </p:spTree>
    <p:extLst>
      <p:ext uri="{BB962C8B-B14F-4D97-AF65-F5344CB8AC3E}">
        <p14:creationId xmlns:p14="http://schemas.microsoft.com/office/powerpoint/2010/main" val="270218725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1"/>
          <p:cNvSpPr>
            <a:spLocks/>
          </p:cNvSpPr>
          <p:nvPr/>
        </p:nvSpPr>
        <p:spPr bwMode="auto">
          <a:xfrm>
            <a:off x="2692400" y="7937895"/>
            <a:ext cx="9521825" cy="1282306"/>
          </a:xfrm>
          <a:custGeom>
            <a:avLst/>
            <a:gdLst>
              <a:gd name="T0" fmla="*/ 4608513 w 21600"/>
              <a:gd name="T1" fmla="*/ 311150 h 21600"/>
              <a:gd name="T2" fmla="*/ 4608513 w 21600"/>
              <a:gd name="T3" fmla="*/ 311150 h 21600"/>
              <a:gd name="T4" fmla="*/ 4608513 w 21600"/>
              <a:gd name="T5" fmla="*/ 311150 h 21600"/>
              <a:gd name="T6" fmla="*/ 4608513 w 21600"/>
              <a:gd name="T7" fmla="*/ 311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3175">
            <a:noFill/>
            <a:miter lim="0"/>
            <a:headEnd/>
            <a:tailEnd/>
          </a:ln>
        </p:spPr>
        <p:txBody>
          <a:bodyPr lIns="50800" tIns="50800" rIns="50800" bIns="50800" anchor="ctr">
            <a:prstTxWarp prst="textNoShape">
              <a:avLst/>
            </a:prstTxWarp>
          </a:bodyPr>
          <a:lstStyle/>
          <a:p>
            <a:pPr>
              <a:spcBef>
                <a:spcPts val="4200"/>
              </a:spcBef>
            </a:pPr>
            <a:r>
              <a:rPr lang="en-US" sz="2800" dirty="0" smtClean="0">
                <a:solidFill>
                  <a:schemeClr val="bg1"/>
                </a:solidFill>
                <a:latin typeface="Trebuchet MS" pitchFamily="-106" charset="0"/>
                <a:sym typeface="Trebuchet MS" pitchFamily="-106" charset="0"/>
              </a:rPr>
              <a:t>Based on 5 years of Colorado Data</a:t>
            </a:r>
            <a:endParaRPr lang="en-US" sz="2800" dirty="0">
              <a:solidFill>
                <a:schemeClr val="bg1"/>
              </a:solidFill>
              <a:latin typeface="Trebuchet MS" pitchFamily="-106" charset="0"/>
              <a:sym typeface="Trebuchet MS" pitchFamily="-106" charset="0"/>
            </a:endParaRPr>
          </a:p>
        </p:txBody>
      </p:sp>
      <p:sp>
        <p:nvSpPr>
          <p:cNvPr id="27651" name="AutoShape 2"/>
          <p:cNvSpPr>
            <a:spLocks/>
          </p:cNvSpPr>
          <p:nvPr/>
        </p:nvSpPr>
        <p:spPr bwMode="auto">
          <a:xfrm>
            <a:off x="1308046" y="853681"/>
            <a:ext cx="10464800" cy="973137"/>
          </a:xfrm>
          <a:custGeom>
            <a:avLst/>
            <a:gdLst>
              <a:gd name="T0" fmla="*/ 5232400 w 21600"/>
              <a:gd name="T1" fmla="*/ 486568 h 21600"/>
              <a:gd name="T2" fmla="*/ 5232400 w 21600"/>
              <a:gd name="T3" fmla="*/ 486568 h 21600"/>
              <a:gd name="T4" fmla="*/ 5232400 w 21600"/>
              <a:gd name="T5" fmla="*/ 486568 h 21600"/>
              <a:gd name="T6" fmla="*/ 5232400 w 21600"/>
              <a:gd name="T7" fmla="*/ 48656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close/>
              </a:path>
            </a:pathLst>
          </a:custGeom>
          <a:noFill/>
          <a:ln w="3175">
            <a:noFill/>
            <a:miter lim="0"/>
            <a:headEnd/>
            <a:tailEnd/>
          </a:ln>
        </p:spPr>
        <p:txBody>
          <a:bodyPr lIns="0" tIns="0" rIns="0" bIns="0">
            <a:prstTxWarp prst="textNoShape">
              <a:avLst/>
            </a:prstTxWarp>
          </a:bodyPr>
          <a:lstStyle/>
          <a:p>
            <a:pPr algn="ctr">
              <a:defRPr/>
            </a:pPr>
            <a:r>
              <a:rPr lang="en-US" sz="4000" b="1" i="1" dirty="0" smtClean="0">
                <a:solidFill>
                  <a:srgbClr val="53585F"/>
                </a:solidFill>
              </a:rPr>
              <a:t>Students change </a:t>
            </a:r>
            <a:r>
              <a:rPr lang="en-US" sz="4000" b="1" i="1" dirty="0">
                <a:solidFill>
                  <a:srgbClr val="53585F"/>
                </a:solidFill>
              </a:rPr>
              <a:t>s</a:t>
            </a:r>
            <a:r>
              <a:rPr lang="en-US" sz="4000" b="1" i="1" dirty="0" smtClean="0">
                <a:solidFill>
                  <a:srgbClr val="53585F"/>
                </a:solidFill>
              </a:rPr>
              <a:t>chools </a:t>
            </a:r>
            <a:r>
              <a:rPr lang="en-US" sz="4000" b="1" i="1" dirty="0">
                <a:solidFill>
                  <a:srgbClr val="53585F"/>
                </a:solidFill>
              </a:rPr>
              <a:t>e</a:t>
            </a:r>
            <a:r>
              <a:rPr lang="en-US" sz="4000" b="1" i="1" dirty="0" smtClean="0">
                <a:solidFill>
                  <a:srgbClr val="53585F"/>
                </a:solidFill>
              </a:rPr>
              <a:t>ven </a:t>
            </a:r>
          </a:p>
          <a:p>
            <a:pPr algn="ctr">
              <a:defRPr/>
            </a:pPr>
            <a:r>
              <a:rPr lang="en-US" sz="4000" b="1" i="1" dirty="0" smtClean="0">
                <a:solidFill>
                  <a:srgbClr val="53585F"/>
                </a:solidFill>
              </a:rPr>
              <a:t>more </a:t>
            </a:r>
            <a:r>
              <a:rPr lang="en-US" sz="4000" b="1" i="1" dirty="0">
                <a:solidFill>
                  <a:srgbClr val="53585F"/>
                </a:solidFill>
              </a:rPr>
              <a:t>t</a:t>
            </a:r>
            <a:r>
              <a:rPr lang="en-US" sz="4000" b="1" i="1" dirty="0" smtClean="0">
                <a:solidFill>
                  <a:srgbClr val="53585F"/>
                </a:solidFill>
              </a:rPr>
              <a:t>han </a:t>
            </a:r>
            <a:r>
              <a:rPr lang="en-US" sz="4000" b="1" i="1" dirty="0">
                <a:solidFill>
                  <a:srgbClr val="53585F"/>
                </a:solidFill>
              </a:rPr>
              <a:t>p</a:t>
            </a:r>
            <a:r>
              <a:rPr lang="en-US" sz="4000" b="1" i="1" dirty="0" smtClean="0">
                <a:solidFill>
                  <a:srgbClr val="53585F"/>
                </a:solidFill>
              </a:rPr>
              <a:t>lacements </a:t>
            </a:r>
            <a:endParaRPr lang="en-US" sz="4000" dirty="0"/>
          </a:p>
        </p:txBody>
      </p:sp>
      <p:sp>
        <p:nvSpPr>
          <p:cNvPr id="11" name="Text Box 2"/>
          <p:cNvSpPr txBox="1"/>
          <p:nvPr/>
        </p:nvSpPr>
        <p:spPr>
          <a:xfrm>
            <a:off x="1116569" y="9263966"/>
            <a:ext cx="10656277" cy="642034"/>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dirty="0">
                <a:solidFill>
                  <a:schemeClr val="bg2"/>
                </a:solidFill>
                <a:latin typeface="Calibri"/>
                <a:ea typeface="ヒラギノ丸ゴ Pro W4"/>
                <a:cs typeface="Calibri"/>
              </a:rPr>
              <a:t>The research reported here was supported by the Institute of Education Sciences, U.S. Department of Education, through Grant R305H150007 to the University of Northern Colorado. The opinions expressed are those of the authors and do not represent the views of the Institute or the U.S. Department of Education. </a:t>
            </a:r>
          </a:p>
        </p:txBody>
      </p:sp>
      <p:pic>
        <p:nvPicPr>
          <p:cNvPr id="13"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2526323"/>
            <a:ext cx="11045658" cy="4026877"/>
          </a:xfrm>
          <a:prstGeom prst="rect">
            <a:avLst/>
          </a:prstGeom>
        </p:spPr>
      </p:pic>
    </p:spTree>
    <p:extLst>
      <p:ext uri="{BB962C8B-B14F-4D97-AF65-F5344CB8AC3E}">
        <p14:creationId xmlns:p14="http://schemas.microsoft.com/office/powerpoint/2010/main" val="18648792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1"/>
          <p:cNvSpPr>
            <a:spLocks/>
          </p:cNvSpPr>
          <p:nvPr/>
        </p:nvSpPr>
        <p:spPr bwMode="auto">
          <a:xfrm>
            <a:off x="2692400" y="7937895"/>
            <a:ext cx="9521825" cy="1282306"/>
          </a:xfrm>
          <a:custGeom>
            <a:avLst/>
            <a:gdLst>
              <a:gd name="T0" fmla="*/ 4608513 w 21600"/>
              <a:gd name="T1" fmla="*/ 311150 h 21600"/>
              <a:gd name="T2" fmla="*/ 4608513 w 21600"/>
              <a:gd name="T3" fmla="*/ 311150 h 21600"/>
              <a:gd name="T4" fmla="*/ 4608513 w 21600"/>
              <a:gd name="T5" fmla="*/ 311150 h 21600"/>
              <a:gd name="T6" fmla="*/ 4608513 w 21600"/>
              <a:gd name="T7" fmla="*/ 311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3175">
            <a:noFill/>
            <a:miter lim="0"/>
            <a:headEnd/>
            <a:tailEnd/>
          </a:ln>
        </p:spPr>
        <p:txBody>
          <a:bodyPr lIns="50800" tIns="50800" rIns="50800" bIns="50800" anchor="ctr">
            <a:prstTxWarp prst="textNoShape">
              <a:avLst/>
            </a:prstTxWarp>
          </a:bodyPr>
          <a:lstStyle/>
          <a:p>
            <a:pPr>
              <a:spcBef>
                <a:spcPts val="4200"/>
              </a:spcBef>
            </a:pPr>
            <a:r>
              <a:rPr lang="en-US" sz="2800" dirty="0">
                <a:solidFill>
                  <a:schemeClr val="bg1"/>
                </a:solidFill>
              </a:rPr>
              <a:t>With an Average of 3 School Moves, the Odds of Graduating are Smaller than Exiting Without a </a:t>
            </a:r>
            <a:r>
              <a:rPr lang="en-US" sz="2800" dirty="0" smtClean="0">
                <a:solidFill>
                  <a:schemeClr val="bg1"/>
                </a:solidFill>
              </a:rPr>
              <a:t>Credential</a:t>
            </a:r>
            <a:endParaRPr lang="en-US" sz="2800" dirty="0">
              <a:solidFill>
                <a:schemeClr val="bg1"/>
              </a:solidFill>
              <a:latin typeface="Trebuchet MS" pitchFamily="-106" charset="0"/>
              <a:sym typeface="Trebuchet MS" pitchFamily="-106" charset="0"/>
            </a:endParaRPr>
          </a:p>
        </p:txBody>
      </p:sp>
      <p:sp>
        <p:nvSpPr>
          <p:cNvPr id="27651" name="AutoShape 2"/>
          <p:cNvSpPr>
            <a:spLocks/>
          </p:cNvSpPr>
          <p:nvPr/>
        </p:nvSpPr>
        <p:spPr bwMode="auto">
          <a:xfrm>
            <a:off x="1308046" y="853681"/>
            <a:ext cx="10464800" cy="973137"/>
          </a:xfrm>
          <a:custGeom>
            <a:avLst/>
            <a:gdLst>
              <a:gd name="T0" fmla="*/ 5232400 w 21600"/>
              <a:gd name="T1" fmla="*/ 486568 h 21600"/>
              <a:gd name="T2" fmla="*/ 5232400 w 21600"/>
              <a:gd name="T3" fmla="*/ 486568 h 21600"/>
              <a:gd name="T4" fmla="*/ 5232400 w 21600"/>
              <a:gd name="T5" fmla="*/ 486568 h 21600"/>
              <a:gd name="T6" fmla="*/ 5232400 w 21600"/>
              <a:gd name="T7" fmla="*/ 48656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close/>
              </a:path>
            </a:pathLst>
          </a:custGeom>
          <a:noFill/>
          <a:ln w="3175">
            <a:noFill/>
            <a:miter lim="0"/>
            <a:headEnd/>
            <a:tailEnd/>
          </a:ln>
        </p:spPr>
        <p:txBody>
          <a:bodyPr lIns="0" tIns="0" rIns="0" bIns="0">
            <a:prstTxWarp prst="textNoShape">
              <a:avLst/>
            </a:prstTxWarp>
          </a:bodyPr>
          <a:lstStyle/>
          <a:p>
            <a:pPr algn="ctr">
              <a:defRPr/>
            </a:pPr>
            <a:r>
              <a:rPr lang="en-US" sz="4000" b="1" i="1" dirty="0">
                <a:solidFill>
                  <a:srgbClr val="53585F"/>
                </a:solidFill>
              </a:rPr>
              <a:t>Educational Stability is Important Before, During, and After Foster Care</a:t>
            </a:r>
            <a:endParaRPr lang="en-US" sz="4000" dirty="0"/>
          </a:p>
        </p:txBody>
      </p:sp>
      <p:pic>
        <p:nvPicPr>
          <p:cNvPr id="8" name="Content Placeholder 3"/>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1276350" y="1524000"/>
            <a:ext cx="10496496" cy="6413895"/>
          </a:xfrm>
          <a:prstGeom prst="rect">
            <a:avLst/>
          </a:prstGeom>
        </p:spPr>
      </p:pic>
      <p:sp>
        <p:nvSpPr>
          <p:cNvPr id="9" name="TextBox 8"/>
          <p:cNvSpPr txBox="1"/>
          <p:nvPr/>
        </p:nvSpPr>
        <p:spPr>
          <a:xfrm>
            <a:off x="3302000" y="7391400"/>
            <a:ext cx="5917406" cy="243785"/>
          </a:xfrm>
          <a:prstGeom prst="rect">
            <a:avLst/>
          </a:prstGeom>
          <a:noFill/>
        </p:spPr>
        <p:txBody>
          <a:bodyPr wrap="square" rtlCol="0">
            <a:spAutoFit/>
          </a:bodyPr>
          <a:lstStyle/>
          <a:p>
            <a:r>
              <a:rPr lang="en-US" sz="984" dirty="0"/>
              <a:t>Data Source: Colorado Department of Education, Data Services and Colorado Department of Human Services</a:t>
            </a:r>
          </a:p>
        </p:txBody>
      </p:sp>
      <p:sp>
        <p:nvSpPr>
          <p:cNvPr id="11" name="Text Box 2"/>
          <p:cNvSpPr txBox="1"/>
          <p:nvPr/>
        </p:nvSpPr>
        <p:spPr>
          <a:xfrm>
            <a:off x="1116569" y="9263966"/>
            <a:ext cx="10656277" cy="642034"/>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dirty="0">
                <a:solidFill>
                  <a:schemeClr val="bg2"/>
                </a:solidFill>
                <a:latin typeface="Calibri"/>
                <a:ea typeface="ヒラギノ丸ゴ Pro W4"/>
                <a:cs typeface="Calibri"/>
              </a:rPr>
              <a:t>The research reported here was supported by the Institute of Education Sciences, U.S. Department of Education, through Grant R305H150007 to the University of Northern Colorado. The opinions expressed are those of the authors and do not represent the views of the Institute or the U.S. Department of Education. </a:t>
            </a:r>
          </a:p>
        </p:txBody>
      </p:sp>
    </p:spTree>
    <p:extLst>
      <p:ext uri="{BB962C8B-B14F-4D97-AF65-F5344CB8AC3E}">
        <p14:creationId xmlns:p14="http://schemas.microsoft.com/office/powerpoint/2010/main" val="5415139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1170136"/>
            <a:ext cx="8166255" cy="6162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1"/>
          <p:cNvSpPr>
            <a:spLocks/>
          </p:cNvSpPr>
          <p:nvPr/>
        </p:nvSpPr>
        <p:spPr bwMode="auto">
          <a:xfrm>
            <a:off x="2692400" y="7937895"/>
            <a:ext cx="9521825" cy="1282306"/>
          </a:xfrm>
          <a:custGeom>
            <a:avLst/>
            <a:gdLst>
              <a:gd name="T0" fmla="*/ 4608513 w 21600"/>
              <a:gd name="T1" fmla="*/ 311150 h 21600"/>
              <a:gd name="T2" fmla="*/ 4608513 w 21600"/>
              <a:gd name="T3" fmla="*/ 311150 h 21600"/>
              <a:gd name="T4" fmla="*/ 4608513 w 21600"/>
              <a:gd name="T5" fmla="*/ 311150 h 21600"/>
              <a:gd name="T6" fmla="*/ 4608513 w 21600"/>
              <a:gd name="T7" fmla="*/ 3111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w="3175">
            <a:noFill/>
            <a:miter lim="0"/>
            <a:headEnd/>
            <a:tailEnd/>
          </a:ln>
        </p:spPr>
        <p:txBody>
          <a:bodyPr lIns="50800" tIns="50800" rIns="50800" bIns="50800" anchor="ctr">
            <a:prstTxWarp prst="textNoShape">
              <a:avLst/>
            </a:prstTxWarp>
          </a:bodyPr>
          <a:lstStyle/>
          <a:p>
            <a:pPr>
              <a:spcBef>
                <a:spcPts val="4200"/>
              </a:spcBef>
            </a:pPr>
            <a:r>
              <a:rPr lang="en-US" sz="3600" dirty="0" smtClean="0">
                <a:solidFill>
                  <a:schemeClr val="bg1"/>
                </a:solidFill>
              </a:rPr>
              <a:t>Every Transition Counts</a:t>
            </a:r>
            <a:endParaRPr lang="en-US" sz="3600" dirty="0">
              <a:solidFill>
                <a:schemeClr val="bg1"/>
              </a:solidFill>
              <a:latin typeface="Trebuchet MS" pitchFamily="-106" charset="0"/>
              <a:sym typeface="Trebuchet MS" pitchFamily="-106" charset="0"/>
            </a:endParaRPr>
          </a:p>
        </p:txBody>
      </p:sp>
    </p:spTree>
    <p:extLst>
      <p:ext uri="{BB962C8B-B14F-4D97-AF65-F5344CB8AC3E}">
        <p14:creationId xmlns:p14="http://schemas.microsoft.com/office/powerpoint/2010/main" val="1809580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Consequence is Disengagement</a:t>
            </a:r>
            <a:endParaRPr lang="en-US" dirty="0"/>
          </a:p>
        </p:txBody>
      </p:sp>
      <p:sp>
        <p:nvSpPr>
          <p:cNvPr id="3" name="Content Placeholder 2"/>
          <p:cNvSpPr>
            <a:spLocks noGrp="1"/>
          </p:cNvSpPr>
          <p:nvPr>
            <p:ph idx="1"/>
          </p:nvPr>
        </p:nvSpPr>
        <p:spPr>
          <a:xfrm>
            <a:off x="650240" y="2667000"/>
            <a:ext cx="11704320" cy="6436925"/>
          </a:xfrm>
        </p:spPr>
        <p:txBody>
          <a:bodyPr/>
          <a:lstStyle/>
          <a:p>
            <a:r>
              <a:rPr lang="en-US" i="1" dirty="0">
                <a:solidFill>
                  <a:schemeClr val="accent1">
                    <a:lumMod val="75000"/>
                  </a:schemeClr>
                </a:solidFill>
              </a:rPr>
              <a:t>“I wish people would understand that foster care and schooling, it is kind of difficult. It is difficult to go through together and separately. Being in foster care and already not having a consistent family is hard enough, so to not have a consistent school for a kid is more challenging because they don’t have that stable peer group…I knew I’m not going to see you soon, so it made me not want to make friends.”</a:t>
            </a:r>
          </a:p>
        </p:txBody>
      </p:sp>
      <p:pic>
        <p:nvPicPr>
          <p:cNvPr id="4" name="Picture 3"/>
          <p:cNvPicPr>
            <a:picLocks noChangeAspect="1"/>
          </p:cNvPicPr>
          <p:nvPr/>
        </p:nvPicPr>
        <p:blipFill>
          <a:blip r:embed="rId3"/>
          <a:stretch>
            <a:fillRect/>
          </a:stretch>
        </p:blipFill>
        <p:spPr>
          <a:xfrm>
            <a:off x="10388600" y="8153400"/>
            <a:ext cx="1715972" cy="757315"/>
          </a:xfrm>
          <a:prstGeom prst="rect">
            <a:avLst/>
          </a:prstGeom>
        </p:spPr>
      </p:pic>
      <p:pic>
        <p:nvPicPr>
          <p:cNvPr id="10" name="Picture 9"/>
          <p:cNvPicPr>
            <a:picLocks noChangeAspect="1"/>
          </p:cNvPicPr>
          <p:nvPr/>
        </p:nvPicPr>
        <p:blipFill>
          <a:blip r:embed="rId4"/>
          <a:stretch>
            <a:fillRect/>
          </a:stretch>
        </p:blipFill>
        <p:spPr>
          <a:xfrm>
            <a:off x="2844800" y="8319352"/>
            <a:ext cx="4237087" cy="591363"/>
          </a:xfrm>
          <a:prstGeom prst="rect">
            <a:avLst/>
          </a:prstGeom>
        </p:spPr>
      </p:pic>
    </p:spTree>
    <p:extLst>
      <p:ext uri="{BB962C8B-B14F-4D97-AF65-F5344CB8AC3E}">
        <p14:creationId xmlns:p14="http://schemas.microsoft.com/office/powerpoint/2010/main" val="634586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6"/>
                </a:solidFill>
              </a:rPr>
              <a:t>Alignment of Curriculum &amp; Graduation Requirements* </a:t>
            </a:r>
            <a:endParaRPr lang="en-US" dirty="0">
              <a:solidFill>
                <a:schemeClr val="accent6"/>
              </a:solidFill>
            </a:endParaRPr>
          </a:p>
        </p:txBody>
      </p:sp>
      <p:sp>
        <p:nvSpPr>
          <p:cNvPr id="3" name="Content Placeholder 2"/>
          <p:cNvSpPr>
            <a:spLocks noGrp="1"/>
          </p:cNvSpPr>
          <p:nvPr>
            <p:ph idx="1"/>
          </p:nvPr>
        </p:nvSpPr>
        <p:spPr>
          <a:xfrm>
            <a:off x="650240" y="2438400"/>
            <a:ext cx="11704320" cy="6274366"/>
          </a:xfrm>
        </p:spPr>
        <p:txBody>
          <a:bodyPr>
            <a:normAutofit/>
          </a:bodyPr>
          <a:lstStyle/>
          <a:p>
            <a:pPr marL="0" indent="0" algn="ctr"/>
            <a:r>
              <a:rPr lang="en-US" sz="3000" i="1" dirty="0" smtClean="0">
                <a:solidFill>
                  <a:schemeClr val="accent1"/>
                </a:solidFill>
              </a:rPr>
              <a:t>“I </a:t>
            </a:r>
            <a:r>
              <a:rPr lang="en-US" sz="3000" i="1" dirty="0">
                <a:solidFill>
                  <a:schemeClr val="accent1"/>
                </a:solidFill>
              </a:rPr>
              <a:t>don't know division or subtraction or addition because I've never had the chance to learn it, because each school I've moved to has taught me just multiplication</a:t>
            </a:r>
            <a:r>
              <a:rPr lang="en-US" sz="3000" i="1" dirty="0" smtClean="0">
                <a:solidFill>
                  <a:schemeClr val="accent1"/>
                </a:solidFill>
              </a:rPr>
              <a:t>.”  </a:t>
            </a:r>
            <a:endParaRPr lang="en-US" sz="3000" i="1" dirty="0">
              <a:solidFill>
                <a:schemeClr val="accent1"/>
              </a:solidFill>
            </a:endParaRPr>
          </a:p>
          <a:p>
            <a:pPr marL="0" indent="0" algn="ctr"/>
            <a:r>
              <a:rPr lang="en-US" sz="3000" i="1" dirty="0" smtClean="0">
                <a:solidFill>
                  <a:schemeClr val="accent1"/>
                </a:solidFill>
              </a:rPr>
              <a:t>“My </a:t>
            </a:r>
            <a:r>
              <a:rPr lang="en-US" sz="3000" i="1" dirty="0">
                <a:solidFill>
                  <a:schemeClr val="accent1"/>
                </a:solidFill>
              </a:rPr>
              <a:t>sister moved three schools in one semester and two were in the same school district. And at the end of the semester, all she had was English and math. Those were the only two that translated through all three schools. She was in German and the second school didn’t have German so that didn’t transfer, and it’s like if the school you transfer to doesn’t have that exact class that you were in… Then they can’t count it</a:t>
            </a:r>
            <a:r>
              <a:rPr lang="en-US" sz="3000" i="1" dirty="0" smtClean="0">
                <a:solidFill>
                  <a:schemeClr val="accent1"/>
                </a:solidFill>
              </a:rPr>
              <a:t>.”</a:t>
            </a:r>
            <a:endParaRPr lang="en-US" sz="3000" i="1" dirty="0">
              <a:solidFill>
                <a:schemeClr val="accent1"/>
              </a:solidFill>
            </a:endParaRPr>
          </a:p>
          <a:p>
            <a:pPr marL="0" indent="0"/>
            <a:endParaRPr lang="en-US" sz="3000" dirty="0">
              <a:solidFill>
                <a:schemeClr val="accent1"/>
              </a:solidFill>
            </a:endParaRPr>
          </a:p>
          <a:p>
            <a:pPr marL="0" indent="0"/>
            <a:endParaRPr lang="en-US" sz="3000" dirty="0">
              <a:solidFill>
                <a:schemeClr val="accent1"/>
              </a:solidFill>
            </a:endParaRPr>
          </a:p>
        </p:txBody>
      </p:sp>
      <p:sp>
        <p:nvSpPr>
          <p:cNvPr id="4" name="Footer Placeholder 3"/>
          <p:cNvSpPr>
            <a:spLocks noGrp="1"/>
          </p:cNvSpPr>
          <p:nvPr>
            <p:ph type="ftr" sz="quarter" idx="11"/>
          </p:nvPr>
        </p:nvSpPr>
        <p:spPr>
          <a:xfrm>
            <a:off x="2768600" y="8229600"/>
            <a:ext cx="4118187" cy="519289"/>
          </a:xfrm>
        </p:spPr>
        <p:txBody>
          <a:bodyPr/>
          <a:lstStyle/>
          <a:p>
            <a:r>
              <a:rPr lang="en-US" dirty="0" smtClean="0">
                <a:solidFill>
                  <a:srgbClr val="FFFFFF"/>
                </a:solidFill>
              </a:rPr>
              <a:t>University of Northern Colorado, 2014</a:t>
            </a:r>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10312400" y="8153400"/>
            <a:ext cx="1715972" cy="757315"/>
          </a:xfrm>
          <a:prstGeom prst="rect">
            <a:avLst/>
          </a:prstGeom>
        </p:spPr>
      </p:pic>
    </p:spTree>
    <p:extLst>
      <p:ext uri="{BB962C8B-B14F-4D97-AF65-F5344CB8AC3E}">
        <p14:creationId xmlns:p14="http://schemas.microsoft.com/office/powerpoint/2010/main" val="2290245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10.xml><?xml version="1.0" encoding="utf-8"?>
<a:theme xmlns:a="http://schemas.openxmlformats.org/drawingml/2006/main" name="3_CDE_Blue_green_wid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_Blue_green_wide" id="{9177BBF1-F12F-4CAE-9DFE-D58474020F8E}" vid="{028DFA06-4849-4FD3-9227-6792ADD37C5B}"/>
    </a:ext>
  </a:extLst>
</a:theme>
</file>

<file path=ppt/theme/theme11.xml><?xml version="1.0" encoding="utf-8"?>
<a:theme xmlns:a="http://schemas.openxmlformats.org/drawingml/2006/main" name="12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lnDef>
  </a:objectDefaults>
  <a:extraClrSchemeLst/>
</a:theme>
</file>

<file path=ppt/theme/theme12.xml><?xml version="1.0" encoding="utf-8"?>
<a:theme xmlns:a="http://schemas.openxmlformats.org/drawingml/2006/main" name="1_CDE_Blue_green_wid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_Blue_green_wide" id="{9177BBF1-F12F-4CAE-9DFE-D58474020F8E}" vid="{028DFA06-4849-4FD3-9227-6792ADD37C5B}"/>
    </a:ext>
  </a:extLst>
</a:theme>
</file>

<file path=ppt/theme/theme1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6_Office Theme">
  <a:themeElements>
    <a:clrScheme name="Custom 1">
      <a:dk1>
        <a:sysClr val="windowText" lastClr="000000"/>
      </a:dk1>
      <a:lt1>
        <a:sysClr val="window" lastClr="FFFFFF"/>
      </a:lt1>
      <a:dk2>
        <a:srgbClr val="005868"/>
      </a:dk2>
      <a:lt2>
        <a:srgbClr val="EEECE1"/>
      </a:lt2>
      <a:accent1>
        <a:srgbClr val="E52D00"/>
      </a:accent1>
      <a:accent2>
        <a:srgbClr val="002426"/>
      </a:accent2>
      <a:accent3>
        <a:srgbClr val="665100"/>
      </a:accent3>
      <a:accent4>
        <a:srgbClr val="EFD5A8"/>
      </a:accent4>
      <a:accent5>
        <a:srgbClr val="4BACC6"/>
      </a:accent5>
      <a:accent6>
        <a:srgbClr val="F79646"/>
      </a:accent6>
      <a:hlink>
        <a:srgbClr val="0000FF"/>
      </a:hlink>
      <a:folHlink>
        <a:srgbClr val="801714"/>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1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lnDef>
  </a:objectDefaults>
  <a:extraClrSchemeLst/>
</a:theme>
</file>

<file path=ppt/theme/theme6.xml><?xml version="1.0" encoding="utf-8"?>
<a:theme xmlns:a="http://schemas.openxmlformats.org/drawingml/2006/main" name="13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7.xml><?xml version="1.0" encoding="utf-8"?>
<a:theme xmlns:a="http://schemas.openxmlformats.org/drawingml/2006/main" name="10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6" charset="0"/>
            <a:ea typeface="Trebuchet MS" pitchFamily="-106" charset="0"/>
            <a:cs typeface="Trebuchet MS" pitchFamily="-106" charset="0"/>
            <a:sym typeface="Trebuchet MS" pitchFamily="-106" charset="0"/>
          </a:defRPr>
        </a:defPPr>
      </a:lstStyle>
    </a:lnDef>
  </a:objectDefaults>
  <a:extraClrSchemeLst/>
</a:theme>
</file>

<file path=ppt/theme/theme8.xml><?xml version="1.0" encoding="utf-8"?>
<a:theme xmlns:a="http://schemas.openxmlformats.org/drawingml/2006/main" name="CDE_Blue_green_wid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_Blue_green_wide" id="{9177BBF1-F12F-4CAE-9DFE-D58474020F8E}" vid="{028DFA06-4849-4FD3-9227-6792ADD37C5B}"/>
    </a:ext>
  </a:extLst>
</a:theme>
</file>

<file path=ppt/theme/theme9.xml><?xml version="1.0" encoding="utf-8"?>
<a:theme xmlns:a="http://schemas.openxmlformats.org/drawingml/2006/main" name="2_CDE_Blue_green_wid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_Blue_green_wide" id="{9177BBF1-F12F-4CAE-9DFE-D58474020F8E}" vid="{028DFA06-4849-4FD3-9227-6792ADD37C5B}"/>
    </a:ext>
  </a:extLst>
</a:theme>
</file>

<file path=docProps/app.xml><?xml version="1.0" encoding="utf-8"?>
<Properties xmlns="http://schemas.openxmlformats.org/officeDocument/2006/extended-properties" xmlns:vt="http://schemas.openxmlformats.org/officeDocument/2006/docPropsVTypes">
  <TotalTime>1124</TotalTime>
  <Words>1151</Words>
  <Application>Microsoft Office PowerPoint</Application>
  <PresentationFormat>Custom</PresentationFormat>
  <Paragraphs>115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25</vt:i4>
      </vt:variant>
    </vt:vector>
  </HeadingPairs>
  <TitlesOfParts>
    <vt:vector size="43" baseType="lpstr">
      <vt:lpstr>Arial</vt:lpstr>
      <vt:lpstr>Avenir</vt:lpstr>
      <vt:lpstr>Calibri</vt:lpstr>
      <vt:lpstr>Museo Slab 500</vt:lpstr>
      <vt:lpstr>Trebuchet MS</vt:lpstr>
      <vt:lpstr>ヒラギノ丸ゴ Pro W4</vt:lpstr>
      <vt:lpstr>8_Office Theme</vt:lpstr>
      <vt:lpstr>1_Office Theme</vt:lpstr>
      <vt:lpstr>7_Office Theme</vt:lpstr>
      <vt:lpstr>6_Office Theme</vt:lpstr>
      <vt:lpstr>11_Office Theme</vt:lpstr>
      <vt:lpstr>13_Office Theme</vt:lpstr>
      <vt:lpstr>10_Office Theme</vt:lpstr>
      <vt:lpstr>CDE_Blue_green_wide</vt:lpstr>
      <vt:lpstr>2_CDE_Blue_green_wide</vt:lpstr>
      <vt:lpstr>3_CDE_Blue_green_wide</vt:lpstr>
      <vt:lpstr>12_Office Theme</vt:lpstr>
      <vt:lpstr>1_CDE_Blue_green_wide</vt:lpstr>
      <vt:lpstr>School Counselor’s Role in Colorado HB 18-1306: Improving Educational Outcomes for Foster Youth</vt:lpstr>
      <vt:lpstr>former foster youth who beat the odds</vt:lpstr>
      <vt:lpstr>What do school counselors need to know about working with child welfare agencies?</vt:lpstr>
      <vt:lpstr>PowerPoint Presentation</vt:lpstr>
      <vt:lpstr>PowerPoint Presentation</vt:lpstr>
      <vt:lpstr>PowerPoint Presentation</vt:lpstr>
      <vt:lpstr>PowerPoint Presentation</vt:lpstr>
      <vt:lpstr>Consequence is Disengagement</vt:lpstr>
      <vt:lpstr>Alignment of Curriculum &amp; Graduation Requirements* </vt:lpstr>
      <vt:lpstr>Resilience</vt:lpstr>
      <vt:lpstr>PowerPoint Presentation</vt:lpstr>
      <vt:lpstr>PowerPoint Presentation</vt:lpstr>
      <vt:lpstr>PowerPoint Presentation</vt:lpstr>
      <vt:lpstr>PowerPoint Presentation</vt:lpstr>
      <vt:lpstr>Overview of major updates in HB 18-1306</vt:lpstr>
      <vt:lpstr>Support for students during critical transitions</vt:lpstr>
      <vt:lpstr>What is a Highly Mobile Student?</vt:lpstr>
      <vt:lpstr>Highly Mobile Student Populations</vt:lpstr>
      <vt:lpstr>HB 18-1306 Credit attainment, progress toward graduation, and competency-based options  </vt:lpstr>
      <vt:lpstr>Credit attainment, progress toward graduation, and competency-based options </vt:lpstr>
      <vt:lpstr>Credit attainment, progress toward graduation, and competency-based options </vt:lpstr>
      <vt:lpstr>Financial Aid for Highly Mobile Students</vt:lpstr>
      <vt:lpstr>Unique Resources for Foster Care </vt:lpstr>
      <vt:lpstr>Thank you for supporting students in foster care!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Rachel M. Moore</dc:creator>
  <cp:lastModifiedBy>Walz, Tricia</cp:lastModifiedBy>
  <cp:revision>98</cp:revision>
  <dcterms:created xsi:type="dcterms:W3CDTF">2014-01-16T23:28:42Z</dcterms:created>
  <dcterms:modified xsi:type="dcterms:W3CDTF">2018-11-07T16:54:36Z</dcterms:modified>
</cp:coreProperties>
</file>