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notesMasterIdLst>
    <p:notesMasterId r:id="rId22"/>
  </p:notesMasterIdLst>
  <p:sldIdLst>
    <p:sldId id="256" r:id="rId2"/>
    <p:sldId id="257" r:id="rId3"/>
    <p:sldId id="266" r:id="rId4"/>
    <p:sldId id="258" r:id="rId5"/>
    <p:sldId id="259" r:id="rId6"/>
    <p:sldId id="268" r:id="rId7"/>
    <p:sldId id="260" r:id="rId8"/>
    <p:sldId id="267" r:id="rId9"/>
    <p:sldId id="261" r:id="rId10"/>
    <p:sldId id="262" r:id="rId11"/>
    <p:sldId id="263" r:id="rId12"/>
    <p:sldId id="269" r:id="rId13"/>
    <p:sldId id="270" r:id="rId14"/>
    <p:sldId id="271" r:id="rId15"/>
    <p:sldId id="272" r:id="rId16"/>
    <p:sldId id="273" r:id="rId17"/>
    <p:sldId id="274" r:id="rId18"/>
    <p:sldId id="275" r:id="rId19"/>
    <p:sldId id="276" r:id="rId20"/>
    <p:sldId id="264" r:id="rId21"/>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2" autoAdjust="0"/>
    <p:restoredTop sz="87621" autoAdjust="0"/>
  </p:normalViewPr>
  <p:slideViewPr>
    <p:cSldViewPr>
      <p:cViewPr varScale="1">
        <p:scale>
          <a:sx n="138" d="100"/>
          <a:sy n="138" d="100"/>
        </p:scale>
        <p:origin x="68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7CAD8-8089-439B-A6E8-54ADC541A3DA}"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C779A1D1-2871-43B0-BF55-434D6EEB0F6A}">
      <dgm:prSet phldrT="[Text]"/>
      <dgm:spPr/>
      <dgm:t>
        <a:bodyPr/>
        <a:lstStyle/>
        <a:p>
          <a:r>
            <a:rPr lang="en-US" b="1" dirty="0" smtClean="0"/>
            <a:t>K-12 students: 5522</a:t>
          </a:r>
          <a:endParaRPr lang="en-US" b="1" dirty="0"/>
        </a:p>
      </dgm:t>
    </dgm:pt>
    <dgm:pt modelId="{3D686286-3517-4BD9-BBE0-7E14AF0BA197}" type="parTrans" cxnId="{B31A8905-0F6D-4CD8-B2D1-8ECEDD1ED0F3}">
      <dgm:prSet/>
      <dgm:spPr/>
      <dgm:t>
        <a:bodyPr/>
        <a:lstStyle/>
        <a:p>
          <a:endParaRPr lang="en-US"/>
        </a:p>
      </dgm:t>
    </dgm:pt>
    <dgm:pt modelId="{631E3707-33D2-4456-BA62-EC1A0D91C29F}" type="sibTrans" cxnId="{B31A8905-0F6D-4CD8-B2D1-8ECEDD1ED0F3}">
      <dgm:prSet/>
      <dgm:spPr/>
      <dgm:t>
        <a:bodyPr/>
        <a:lstStyle/>
        <a:p>
          <a:endParaRPr lang="en-US"/>
        </a:p>
      </dgm:t>
    </dgm:pt>
    <dgm:pt modelId="{43EFD963-2319-4682-A199-2A1967D0ECD6}">
      <dgm:prSet phldrT="[Text]"/>
      <dgm:spPr/>
      <dgm:t>
        <a:bodyPr/>
        <a:lstStyle/>
        <a:p>
          <a:r>
            <a:rPr lang="en-US" b="1" dirty="0" smtClean="0"/>
            <a:t>54.6%  </a:t>
          </a:r>
        </a:p>
        <a:p>
          <a:r>
            <a:rPr lang="en-US" b="1" dirty="0" smtClean="0"/>
            <a:t>6-8 grades in SPED</a:t>
          </a:r>
          <a:endParaRPr lang="en-US" b="1" dirty="0"/>
        </a:p>
      </dgm:t>
    </dgm:pt>
    <dgm:pt modelId="{D77D052D-C5AA-45A1-95AC-A18D49595FA7}" type="parTrans" cxnId="{5DA5C3E0-2AA9-4A19-B476-3D6D1A4697C5}">
      <dgm:prSet/>
      <dgm:spPr/>
      <dgm:t>
        <a:bodyPr/>
        <a:lstStyle/>
        <a:p>
          <a:endParaRPr lang="en-US"/>
        </a:p>
      </dgm:t>
    </dgm:pt>
    <dgm:pt modelId="{EC94F419-B38A-459C-A958-16DD905FCDCD}" type="sibTrans" cxnId="{5DA5C3E0-2AA9-4A19-B476-3D6D1A4697C5}">
      <dgm:prSet/>
      <dgm:spPr/>
      <dgm:t>
        <a:bodyPr/>
        <a:lstStyle/>
        <a:p>
          <a:endParaRPr lang="en-US"/>
        </a:p>
      </dgm:t>
    </dgm:pt>
    <dgm:pt modelId="{382EF2D1-8C9B-41CB-9B12-2B95B2EF0119}">
      <dgm:prSet phldrT="[Text]"/>
      <dgm:spPr/>
      <dgm:t>
        <a:bodyPr/>
        <a:lstStyle/>
        <a:p>
          <a:r>
            <a:rPr lang="en-US" b="1" dirty="0" smtClean="0"/>
            <a:t>43.5% </a:t>
          </a:r>
        </a:p>
        <a:p>
          <a:r>
            <a:rPr lang="en-US" b="1" dirty="0" smtClean="0"/>
            <a:t>K-5 grades in SPED</a:t>
          </a:r>
          <a:endParaRPr lang="en-US" b="1" dirty="0"/>
        </a:p>
      </dgm:t>
    </dgm:pt>
    <dgm:pt modelId="{70B976A1-DCBB-4328-B862-CD341CEFF066}" type="parTrans" cxnId="{FDD78FEB-1677-49F8-AA79-4649D3A4735C}">
      <dgm:prSet/>
      <dgm:spPr/>
      <dgm:t>
        <a:bodyPr/>
        <a:lstStyle/>
        <a:p>
          <a:endParaRPr lang="en-US"/>
        </a:p>
      </dgm:t>
    </dgm:pt>
    <dgm:pt modelId="{54C0D5A3-12FF-491E-BCA0-56BA6FAE0BC8}" type="sibTrans" cxnId="{FDD78FEB-1677-49F8-AA79-4649D3A4735C}">
      <dgm:prSet/>
      <dgm:spPr/>
      <dgm:t>
        <a:bodyPr/>
        <a:lstStyle/>
        <a:p>
          <a:endParaRPr lang="en-US"/>
        </a:p>
      </dgm:t>
    </dgm:pt>
    <dgm:pt modelId="{77C75775-7F78-44E5-8DAF-4BB232FC6A69}">
      <dgm:prSet/>
      <dgm:spPr/>
      <dgm:t>
        <a:bodyPr/>
        <a:lstStyle/>
        <a:p>
          <a:r>
            <a:rPr lang="en-US" b="1" dirty="0" smtClean="0"/>
            <a:t>57.1%  </a:t>
          </a:r>
        </a:p>
        <a:p>
          <a:r>
            <a:rPr lang="en-US" b="1" dirty="0" smtClean="0"/>
            <a:t>9-12 grades in SPED</a:t>
          </a:r>
        </a:p>
      </dgm:t>
    </dgm:pt>
    <dgm:pt modelId="{E5A1E01B-47A0-4D46-8A3C-A9C39BEB1384}" type="parTrans" cxnId="{F3499F9D-EB60-44C0-961D-B0C763793174}">
      <dgm:prSet/>
      <dgm:spPr/>
      <dgm:t>
        <a:bodyPr/>
        <a:lstStyle/>
        <a:p>
          <a:endParaRPr lang="en-US"/>
        </a:p>
      </dgm:t>
    </dgm:pt>
    <dgm:pt modelId="{E0B8984B-B517-42A5-B378-709A6F1EA6D7}" type="sibTrans" cxnId="{F3499F9D-EB60-44C0-961D-B0C763793174}">
      <dgm:prSet/>
      <dgm:spPr/>
      <dgm:t>
        <a:bodyPr/>
        <a:lstStyle/>
        <a:p>
          <a:endParaRPr lang="en-US"/>
        </a:p>
      </dgm:t>
    </dgm:pt>
    <dgm:pt modelId="{DEA94864-D1E7-4609-A5D5-80733ED3E775}" type="pres">
      <dgm:prSet presAssocID="{40C7CAD8-8089-439B-A6E8-54ADC541A3DA}" presName="cycle" presStyleCnt="0">
        <dgm:presLayoutVars>
          <dgm:chMax val="1"/>
          <dgm:dir/>
          <dgm:animLvl val="ctr"/>
          <dgm:resizeHandles val="exact"/>
        </dgm:presLayoutVars>
      </dgm:prSet>
      <dgm:spPr/>
      <dgm:t>
        <a:bodyPr/>
        <a:lstStyle/>
        <a:p>
          <a:endParaRPr lang="en-US"/>
        </a:p>
      </dgm:t>
    </dgm:pt>
    <dgm:pt modelId="{25EB36FA-BC4B-4D46-B08B-D86ECB593AD0}" type="pres">
      <dgm:prSet presAssocID="{C779A1D1-2871-43B0-BF55-434D6EEB0F6A}" presName="centerShape" presStyleLbl="node0" presStyleIdx="0" presStyleCnt="1"/>
      <dgm:spPr/>
      <dgm:t>
        <a:bodyPr/>
        <a:lstStyle/>
        <a:p>
          <a:endParaRPr lang="en-US"/>
        </a:p>
      </dgm:t>
    </dgm:pt>
    <dgm:pt modelId="{50FFB00B-E63E-489C-B48D-81073BCBEA09}" type="pres">
      <dgm:prSet presAssocID="{D77D052D-C5AA-45A1-95AC-A18D49595FA7}" presName="parTrans" presStyleLbl="bgSibTrans2D1" presStyleIdx="0" presStyleCnt="3"/>
      <dgm:spPr/>
      <dgm:t>
        <a:bodyPr/>
        <a:lstStyle/>
        <a:p>
          <a:endParaRPr lang="en-US"/>
        </a:p>
      </dgm:t>
    </dgm:pt>
    <dgm:pt modelId="{FABA8442-D7EB-4E0B-8CFA-6DD520A2CEB6}" type="pres">
      <dgm:prSet presAssocID="{43EFD963-2319-4682-A199-2A1967D0ECD6}" presName="node" presStyleLbl="node1" presStyleIdx="0" presStyleCnt="3">
        <dgm:presLayoutVars>
          <dgm:bulletEnabled val="1"/>
        </dgm:presLayoutVars>
      </dgm:prSet>
      <dgm:spPr/>
      <dgm:t>
        <a:bodyPr/>
        <a:lstStyle/>
        <a:p>
          <a:endParaRPr lang="en-US"/>
        </a:p>
      </dgm:t>
    </dgm:pt>
    <dgm:pt modelId="{622C54D4-9B0B-4967-B73F-199EFC47102D}" type="pres">
      <dgm:prSet presAssocID="{E5A1E01B-47A0-4D46-8A3C-A9C39BEB1384}" presName="parTrans" presStyleLbl="bgSibTrans2D1" presStyleIdx="1" presStyleCnt="3"/>
      <dgm:spPr/>
      <dgm:t>
        <a:bodyPr/>
        <a:lstStyle/>
        <a:p>
          <a:endParaRPr lang="en-US"/>
        </a:p>
      </dgm:t>
    </dgm:pt>
    <dgm:pt modelId="{76922B81-91B1-4DFB-90EA-752F65D6A8F9}" type="pres">
      <dgm:prSet presAssocID="{77C75775-7F78-44E5-8DAF-4BB232FC6A69}" presName="node" presStyleLbl="node1" presStyleIdx="1" presStyleCnt="3">
        <dgm:presLayoutVars>
          <dgm:bulletEnabled val="1"/>
        </dgm:presLayoutVars>
      </dgm:prSet>
      <dgm:spPr/>
      <dgm:t>
        <a:bodyPr/>
        <a:lstStyle/>
        <a:p>
          <a:endParaRPr lang="en-US"/>
        </a:p>
      </dgm:t>
    </dgm:pt>
    <dgm:pt modelId="{C2ED5A3C-EF00-4387-9FFC-60ED522F623C}" type="pres">
      <dgm:prSet presAssocID="{70B976A1-DCBB-4328-B862-CD341CEFF066}" presName="parTrans" presStyleLbl="bgSibTrans2D1" presStyleIdx="2" presStyleCnt="3"/>
      <dgm:spPr/>
      <dgm:t>
        <a:bodyPr/>
        <a:lstStyle/>
        <a:p>
          <a:endParaRPr lang="en-US"/>
        </a:p>
      </dgm:t>
    </dgm:pt>
    <dgm:pt modelId="{E05DD9AA-EFA3-4326-9DE3-297204C4C183}" type="pres">
      <dgm:prSet presAssocID="{382EF2D1-8C9B-41CB-9B12-2B95B2EF0119}" presName="node" presStyleLbl="node1" presStyleIdx="2" presStyleCnt="3">
        <dgm:presLayoutVars>
          <dgm:bulletEnabled val="1"/>
        </dgm:presLayoutVars>
      </dgm:prSet>
      <dgm:spPr/>
      <dgm:t>
        <a:bodyPr/>
        <a:lstStyle/>
        <a:p>
          <a:endParaRPr lang="en-US"/>
        </a:p>
      </dgm:t>
    </dgm:pt>
  </dgm:ptLst>
  <dgm:cxnLst>
    <dgm:cxn modelId="{E4E5771A-7E15-43A6-AD65-129428DC1162}" type="presOf" srcId="{D77D052D-C5AA-45A1-95AC-A18D49595FA7}" destId="{50FFB00B-E63E-489C-B48D-81073BCBEA09}" srcOrd="0" destOrd="0" presId="urn:microsoft.com/office/officeart/2005/8/layout/radial4"/>
    <dgm:cxn modelId="{CF464F34-CA77-4041-A57A-485FCC8CCA9D}" type="presOf" srcId="{C779A1D1-2871-43B0-BF55-434D6EEB0F6A}" destId="{25EB36FA-BC4B-4D46-B08B-D86ECB593AD0}" srcOrd="0" destOrd="0" presId="urn:microsoft.com/office/officeart/2005/8/layout/radial4"/>
    <dgm:cxn modelId="{FDD78FEB-1677-49F8-AA79-4649D3A4735C}" srcId="{C779A1D1-2871-43B0-BF55-434D6EEB0F6A}" destId="{382EF2D1-8C9B-41CB-9B12-2B95B2EF0119}" srcOrd="2" destOrd="0" parTransId="{70B976A1-DCBB-4328-B862-CD341CEFF066}" sibTransId="{54C0D5A3-12FF-491E-BCA0-56BA6FAE0BC8}"/>
    <dgm:cxn modelId="{43AB5FAF-5FEE-4201-B7FE-9C8C78574521}" type="presOf" srcId="{70B976A1-DCBB-4328-B862-CD341CEFF066}" destId="{C2ED5A3C-EF00-4387-9FFC-60ED522F623C}" srcOrd="0" destOrd="0" presId="urn:microsoft.com/office/officeart/2005/8/layout/radial4"/>
    <dgm:cxn modelId="{B31A8905-0F6D-4CD8-B2D1-8ECEDD1ED0F3}" srcId="{40C7CAD8-8089-439B-A6E8-54ADC541A3DA}" destId="{C779A1D1-2871-43B0-BF55-434D6EEB0F6A}" srcOrd="0" destOrd="0" parTransId="{3D686286-3517-4BD9-BBE0-7E14AF0BA197}" sibTransId="{631E3707-33D2-4456-BA62-EC1A0D91C29F}"/>
    <dgm:cxn modelId="{0CE6A406-267F-4F4B-A494-6E94ECFCBFBE}" type="presOf" srcId="{77C75775-7F78-44E5-8DAF-4BB232FC6A69}" destId="{76922B81-91B1-4DFB-90EA-752F65D6A8F9}" srcOrd="0" destOrd="0" presId="urn:microsoft.com/office/officeart/2005/8/layout/radial4"/>
    <dgm:cxn modelId="{5DA5C3E0-2AA9-4A19-B476-3D6D1A4697C5}" srcId="{C779A1D1-2871-43B0-BF55-434D6EEB0F6A}" destId="{43EFD963-2319-4682-A199-2A1967D0ECD6}" srcOrd="0" destOrd="0" parTransId="{D77D052D-C5AA-45A1-95AC-A18D49595FA7}" sibTransId="{EC94F419-B38A-459C-A958-16DD905FCDCD}"/>
    <dgm:cxn modelId="{31C57D47-2133-4727-8AB5-D39F05DC87B7}" type="presOf" srcId="{40C7CAD8-8089-439B-A6E8-54ADC541A3DA}" destId="{DEA94864-D1E7-4609-A5D5-80733ED3E775}" srcOrd="0" destOrd="0" presId="urn:microsoft.com/office/officeart/2005/8/layout/radial4"/>
    <dgm:cxn modelId="{F3499F9D-EB60-44C0-961D-B0C763793174}" srcId="{C779A1D1-2871-43B0-BF55-434D6EEB0F6A}" destId="{77C75775-7F78-44E5-8DAF-4BB232FC6A69}" srcOrd="1" destOrd="0" parTransId="{E5A1E01B-47A0-4D46-8A3C-A9C39BEB1384}" sibTransId="{E0B8984B-B517-42A5-B378-709A6F1EA6D7}"/>
    <dgm:cxn modelId="{80F6B95B-42EB-4CE9-ABE9-1B3E182CA49E}" type="presOf" srcId="{43EFD963-2319-4682-A199-2A1967D0ECD6}" destId="{FABA8442-D7EB-4E0B-8CFA-6DD520A2CEB6}" srcOrd="0" destOrd="0" presId="urn:microsoft.com/office/officeart/2005/8/layout/radial4"/>
    <dgm:cxn modelId="{61F660D9-20D0-48DA-9200-8B3C2491E241}" type="presOf" srcId="{382EF2D1-8C9B-41CB-9B12-2B95B2EF0119}" destId="{E05DD9AA-EFA3-4326-9DE3-297204C4C183}" srcOrd="0" destOrd="0" presId="urn:microsoft.com/office/officeart/2005/8/layout/radial4"/>
    <dgm:cxn modelId="{28859546-1080-4BDE-B98B-49EF0E131ACB}" type="presOf" srcId="{E5A1E01B-47A0-4D46-8A3C-A9C39BEB1384}" destId="{622C54D4-9B0B-4967-B73F-199EFC47102D}" srcOrd="0" destOrd="0" presId="urn:microsoft.com/office/officeart/2005/8/layout/radial4"/>
    <dgm:cxn modelId="{D73251F9-FAB6-438B-89CC-B89B9F9A20D9}" type="presParOf" srcId="{DEA94864-D1E7-4609-A5D5-80733ED3E775}" destId="{25EB36FA-BC4B-4D46-B08B-D86ECB593AD0}" srcOrd="0" destOrd="0" presId="urn:microsoft.com/office/officeart/2005/8/layout/radial4"/>
    <dgm:cxn modelId="{0B742383-E71D-45E3-9199-B7FE31833D99}" type="presParOf" srcId="{DEA94864-D1E7-4609-A5D5-80733ED3E775}" destId="{50FFB00B-E63E-489C-B48D-81073BCBEA09}" srcOrd="1" destOrd="0" presId="urn:microsoft.com/office/officeart/2005/8/layout/radial4"/>
    <dgm:cxn modelId="{5F747FC3-C9BB-42E9-BAE8-6FF4409644B7}" type="presParOf" srcId="{DEA94864-D1E7-4609-A5D5-80733ED3E775}" destId="{FABA8442-D7EB-4E0B-8CFA-6DD520A2CEB6}" srcOrd="2" destOrd="0" presId="urn:microsoft.com/office/officeart/2005/8/layout/radial4"/>
    <dgm:cxn modelId="{0C65FCCC-44A8-40F6-B95D-EAB11562FC80}" type="presParOf" srcId="{DEA94864-D1E7-4609-A5D5-80733ED3E775}" destId="{622C54D4-9B0B-4967-B73F-199EFC47102D}" srcOrd="3" destOrd="0" presId="urn:microsoft.com/office/officeart/2005/8/layout/radial4"/>
    <dgm:cxn modelId="{9A6D61FF-EE3B-4CD6-BCEF-495791EE04AF}" type="presParOf" srcId="{DEA94864-D1E7-4609-A5D5-80733ED3E775}" destId="{76922B81-91B1-4DFB-90EA-752F65D6A8F9}" srcOrd="4" destOrd="0" presId="urn:microsoft.com/office/officeart/2005/8/layout/radial4"/>
    <dgm:cxn modelId="{83B29EA5-58F6-4D6B-8900-B5A02EB02629}" type="presParOf" srcId="{DEA94864-D1E7-4609-A5D5-80733ED3E775}" destId="{C2ED5A3C-EF00-4387-9FFC-60ED522F623C}" srcOrd="5" destOrd="0" presId="urn:microsoft.com/office/officeart/2005/8/layout/radial4"/>
    <dgm:cxn modelId="{07838A4E-7F81-4500-BD26-B04CF95C4A3D}" type="presParOf" srcId="{DEA94864-D1E7-4609-A5D5-80733ED3E775}" destId="{E05DD9AA-EFA3-4326-9DE3-297204C4C18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1B9CF-27BF-443D-A3A8-0744FD65D912}" type="doc">
      <dgm:prSet loTypeId="urn:microsoft.com/office/officeart/2005/8/layout/chart3" loCatId="cycle" qsTypeId="urn:microsoft.com/office/officeart/2005/8/quickstyle/simple1" qsCatId="simple" csTypeId="urn:microsoft.com/office/officeart/2005/8/colors/colorful5" csCatId="colorful" phldr="1"/>
      <dgm:spPr/>
    </dgm:pt>
    <dgm:pt modelId="{684A3848-E9D6-4CB0-BE3E-C4DF2E74F274}">
      <dgm:prSet phldrT="[Text]" custT="1"/>
      <dgm:spPr/>
      <dgm:t>
        <a:bodyPr/>
        <a:lstStyle/>
        <a:p>
          <a:r>
            <a:rPr lang="en-US" sz="1600" dirty="0" smtClean="0"/>
            <a:t>Public</a:t>
          </a:r>
        </a:p>
        <a:p>
          <a:r>
            <a:rPr lang="en-US" sz="1600" dirty="0" smtClean="0"/>
            <a:t>83%</a:t>
          </a:r>
          <a:endParaRPr lang="en-US" sz="1600" dirty="0"/>
        </a:p>
      </dgm:t>
    </dgm:pt>
    <dgm:pt modelId="{EC49B3DA-4400-438E-B144-88A24F5DBA6D}" type="parTrans" cxnId="{D8AEE962-E5E6-4968-850B-00E94EE2CF29}">
      <dgm:prSet/>
      <dgm:spPr/>
      <dgm:t>
        <a:bodyPr/>
        <a:lstStyle/>
        <a:p>
          <a:endParaRPr lang="en-US"/>
        </a:p>
      </dgm:t>
    </dgm:pt>
    <dgm:pt modelId="{FDF17F28-8E4A-4084-BAC0-0576604BAB41}" type="sibTrans" cxnId="{D8AEE962-E5E6-4968-850B-00E94EE2CF29}">
      <dgm:prSet/>
      <dgm:spPr/>
      <dgm:t>
        <a:bodyPr/>
        <a:lstStyle/>
        <a:p>
          <a:endParaRPr lang="en-US"/>
        </a:p>
      </dgm:t>
    </dgm:pt>
    <dgm:pt modelId="{542C11A3-952B-4E11-9ED7-42BCD0DC99C7}">
      <dgm:prSet phldrT="[Text]"/>
      <dgm:spPr/>
      <dgm:t>
        <a:bodyPr/>
        <a:lstStyle/>
        <a:p>
          <a:r>
            <a:rPr lang="en-US" dirty="0" smtClean="0"/>
            <a:t>Residential </a:t>
          </a:r>
        </a:p>
        <a:p>
          <a:r>
            <a:rPr lang="en-US" dirty="0" smtClean="0"/>
            <a:t>7%</a:t>
          </a:r>
          <a:endParaRPr lang="en-US" dirty="0"/>
        </a:p>
      </dgm:t>
    </dgm:pt>
    <dgm:pt modelId="{627EE8B0-05AC-43EA-A52C-793D1862993F}" type="parTrans" cxnId="{3FAD85E4-9BF7-45D5-877E-F097CC73E02D}">
      <dgm:prSet/>
      <dgm:spPr/>
      <dgm:t>
        <a:bodyPr/>
        <a:lstStyle/>
        <a:p>
          <a:endParaRPr lang="en-US"/>
        </a:p>
      </dgm:t>
    </dgm:pt>
    <dgm:pt modelId="{B7A14D6A-A9B3-49D1-BA9C-DC9CC0C52D37}" type="sibTrans" cxnId="{3FAD85E4-9BF7-45D5-877E-F097CC73E02D}">
      <dgm:prSet/>
      <dgm:spPr/>
      <dgm:t>
        <a:bodyPr/>
        <a:lstStyle/>
        <a:p>
          <a:endParaRPr lang="en-US"/>
        </a:p>
      </dgm:t>
    </dgm:pt>
    <dgm:pt modelId="{A5AD31A1-B718-4DF6-BFA1-C532F4A79729}">
      <dgm:prSet phldrT="[Text]" custT="1"/>
      <dgm:spPr/>
      <dgm:t>
        <a:bodyPr/>
        <a:lstStyle/>
        <a:p>
          <a:r>
            <a:rPr lang="en-US" sz="1600" dirty="0" smtClean="0"/>
            <a:t>Public/</a:t>
          </a:r>
        </a:p>
        <a:p>
          <a:r>
            <a:rPr lang="en-US" sz="1600" dirty="0" smtClean="0"/>
            <a:t>Private </a:t>
          </a:r>
        </a:p>
        <a:p>
          <a:r>
            <a:rPr lang="en-US" sz="1600" dirty="0" smtClean="0"/>
            <a:t>Day School</a:t>
          </a:r>
        </a:p>
        <a:p>
          <a:r>
            <a:rPr lang="en-US" sz="1600" dirty="0" smtClean="0"/>
            <a:t>10%</a:t>
          </a:r>
          <a:endParaRPr lang="en-US" sz="1600" dirty="0"/>
        </a:p>
      </dgm:t>
    </dgm:pt>
    <dgm:pt modelId="{62023B4E-5B7E-47BC-94B2-6B8D55C49040}" type="parTrans" cxnId="{BB1561E5-5268-4578-9E59-C3F85B16F645}">
      <dgm:prSet/>
      <dgm:spPr/>
      <dgm:t>
        <a:bodyPr/>
        <a:lstStyle/>
        <a:p>
          <a:endParaRPr lang="en-US"/>
        </a:p>
      </dgm:t>
    </dgm:pt>
    <dgm:pt modelId="{D34C5E24-4EB1-4245-9955-BC4C3693327E}" type="sibTrans" cxnId="{BB1561E5-5268-4578-9E59-C3F85B16F645}">
      <dgm:prSet/>
      <dgm:spPr/>
      <dgm:t>
        <a:bodyPr/>
        <a:lstStyle/>
        <a:p>
          <a:endParaRPr lang="en-US"/>
        </a:p>
      </dgm:t>
    </dgm:pt>
    <dgm:pt modelId="{0B99D4A1-1347-43C0-81A6-23CD5E9DD68C}" type="pres">
      <dgm:prSet presAssocID="{EDC1B9CF-27BF-443D-A3A8-0744FD65D912}" presName="compositeShape" presStyleCnt="0">
        <dgm:presLayoutVars>
          <dgm:chMax val="7"/>
          <dgm:dir/>
          <dgm:resizeHandles val="exact"/>
        </dgm:presLayoutVars>
      </dgm:prSet>
      <dgm:spPr/>
    </dgm:pt>
    <dgm:pt modelId="{61690489-B43E-4910-AE65-D317FD9881D9}" type="pres">
      <dgm:prSet presAssocID="{EDC1B9CF-27BF-443D-A3A8-0744FD65D912}" presName="wedge1" presStyleLbl="node1" presStyleIdx="0" presStyleCnt="3"/>
      <dgm:spPr/>
      <dgm:t>
        <a:bodyPr/>
        <a:lstStyle/>
        <a:p>
          <a:endParaRPr lang="en-US"/>
        </a:p>
      </dgm:t>
    </dgm:pt>
    <dgm:pt modelId="{A71E115F-C177-4224-8FFB-B22489D4120F}" type="pres">
      <dgm:prSet presAssocID="{EDC1B9CF-27BF-443D-A3A8-0744FD65D912}" presName="wedge1Tx" presStyleLbl="node1" presStyleIdx="0" presStyleCnt="3">
        <dgm:presLayoutVars>
          <dgm:chMax val="0"/>
          <dgm:chPref val="0"/>
          <dgm:bulletEnabled val="1"/>
        </dgm:presLayoutVars>
      </dgm:prSet>
      <dgm:spPr/>
      <dgm:t>
        <a:bodyPr/>
        <a:lstStyle/>
        <a:p>
          <a:endParaRPr lang="en-US"/>
        </a:p>
      </dgm:t>
    </dgm:pt>
    <dgm:pt modelId="{FF6421E8-9311-45E3-8599-9DCF23618125}" type="pres">
      <dgm:prSet presAssocID="{EDC1B9CF-27BF-443D-A3A8-0744FD65D912}" presName="wedge2" presStyleLbl="node1" presStyleIdx="1" presStyleCnt="3"/>
      <dgm:spPr/>
      <dgm:t>
        <a:bodyPr/>
        <a:lstStyle/>
        <a:p>
          <a:endParaRPr lang="en-US"/>
        </a:p>
      </dgm:t>
    </dgm:pt>
    <dgm:pt modelId="{F1A812C7-8612-4430-8998-5343420CD207}" type="pres">
      <dgm:prSet presAssocID="{EDC1B9CF-27BF-443D-A3A8-0744FD65D912}" presName="wedge2Tx" presStyleLbl="node1" presStyleIdx="1" presStyleCnt="3">
        <dgm:presLayoutVars>
          <dgm:chMax val="0"/>
          <dgm:chPref val="0"/>
          <dgm:bulletEnabled val="1"/>
        </dgm:presLayoutVars>
      </dgm:prSet>
      <dgm:spPr/>
      <dgm:t>
        <a:bodyPr/>
        <a:lstStyle/>
        <a:p>
          <a:endParaRPr lang="en-US"/>
        </a:p>
      </dgm:t>
    </dgm:pt>
    <dgm:pt modelId="{02603203-BAAC-4C5F-B022-F2EE4470DDA6}" type="pres">
      <dgm:prSet presAssocID="{EDC1B9CF-27BF-443D-A3A8-0744FD65D912}" presName="wedge3" presStyleLbl="node1" presStyleIdx="2" presStyleCnt="3"/>
      <dgm:spPr/>
      <dgm:t>
        <a:bodyPr/>
        <a:lstStyle/>
        <a:p>
          <a:endParaRPr lang="en-US"/>
        </a:p>
      </dgm:t>
    </dgm:pt>
    <dgm:pt modelId="{E85BAC14-8B4F-4125-AF3B-E3B79B164F39}" type="pres">
      <dgm:prSet presAssocID="{EDC1B9CF-27BF-443D-A3A8-0744FD65D912}" presName="wedge3Tx" presStyleLbl="node1" presStyleIdx="2" presStyleCnt="3">
        <dgm:presLayoutVars>
          <dgm:chMax val="0"/>
          <dgm:chPref val="0"/>
          <dgm:bulletEnabled val="1"/>
        </dgm:presLayoutVars>
      </dgm:prSet>
      <dgm:spPr/>
      <dgm:t>
        <a:bodyPr/>
        <a:lstStyle/>
        <a:p>
          <a:endParaRPr lang="en-US"/>
        </a:p>
      </dgm:t>
    </dgm:pt>
  </dgm:ptLst>
  <dgm:cxnLst>
    <dgm:cxn modelId="{551FD1FB-8A06-49B0-BB0D-A873E1622923}" type="presOf" srcId="{684A3848-E9D6-4CB0-BE3E-C4DF2E74F274}" destId="{61690489-B43E-4910-AE65-D317FD9881D9}" srcOrd="0" destOrd="0" presId="urn:microsoft.com/office/officeart/2005/8/layout/chart3"/>
    <dgm:cxn modelId="{9EF22528-8AB1-4B87-A552-9D0AE16E5B0A}" type="presOf" srcId="{542C11A3-952B-4E11-9ED7-42BCD0DC99C7}" destId="{F1A812C7-8612-4430-8998-5343420CD207}" srcOrd="1" destOrd="0" presId="urn:microsoft.com/office/officeart/2005/8/layout/chart3"/>
    <dgm:cxn modelId="{D8AEE962-E5E6-4968-850B-00E94EE2CF29}" srcId="{EDC1B9CF-27BF-443D-A3A8-0744FD65D912}" destId="{684A3848-E9D6-4CB0-BE3E-C4DF2E74F274}" srcOrd="0" destOrd="0" parTransId="{EC49B3DA-4400-438E-B144-88A24F5DBA6D}" sibTransId="{FDF17F28-8E4A-4084-BAC0-0576604BAB41}"/>
    <dgm:cxn modelId="{3FAD85E4-9BF7-45D5-877E-F097CC73E02D}" srcId="{EDC1B9CF-27BF-443D-A3A8-0744FD65D912}" destId="{542C11A3-952B-4E11-9ED7-42BCD0DC99C7}" srcOrd="1" destOrd="0" parTransId="{627EE8B0-05AC-43EA-A52C-793D1862993F}" sibTransId="{B7A14D6A-A9B3-49D1-BA9C-DC9CC0C52D37}"/>
    <dgm:cxn modelId="{BF6420B7-3E4D-47AC-85CE-CC0BEACE314B}" type="presOf" srcId="{542C11A3-952B-4E11-9ED7-42BCD0DC99C7}" destId="{FF6421E8-9311-45E3-8599-9DCF23618125}" srcOrd="0" destOrd="0" presId="urn:microsoft.com/office/officeart/2005/8/layout/chart3"/>
    <dgm:cxn modelId="{6979929B-2D3D-4420-BE72-05702E84D76F}" type="presOf" srcId="{EDC1B9CF-27BF-443D-A3A8-0744FD65D912}" destId="{0B99D4A1-1347-43C0-81A6-23CD5E9DD68C}" srcOrd="0" destOrd="0" presId="urn:microsoft.com/office/officeart/2005/8/layout/chart3"/>
    <dgm:cxn modelId="{E6132CC8-1F06-4AD1-B916-0DC6DBBE7995}" type="presOf" srcId="{684A3848-E9D6-4CB0-BE3E-C4DF2E74F274}" destId="{A71E115F-C177-4224-8FFB-B22489D4120F}" srcOrd="1" destOrd="0" presId="urn:microsoft.com/office/officeart/2005/8/layout/chart3"/>
    <dgm:cxn modelId="{F01AD1C9-C67D-413C-9E8E-BE1383EAC231}" type="presOf" srcId="{A5AD31A1-B718-4DF6-BFA1-C532F4A79729}" destId="{E85BAC14-8B4F-4125-AF3B-E3B79B164F39}" srcOrd="1" destOrd="0" presId="urn:microsoft.com/office/officeart/2005/8/layout/chart3"/>
    <dgm:cxn modelId="{83C97EBF-3CFE-49FA-836E-232E8A5DEB09}" type="presOf" srcId="{A5AD31A1-B718-4DF6-BFA1-C532F4A79729}" destId="{02603203-BAAC-4C5F-B022-F2EE4470DDA6}" srcOrd="0" destOrd="0" presId="urn:microsoft.com/office/officeart/2005/8/layout/chart3"/>
    <dgm:cxn modelId="{BB1561E5-5268-4578-9E59-C3F85B16F645}" srcId="{EDC1B9CF-27BF-443D-A3A8-0744FD65D912}" destId="{A5AD31A1-B718-4DF6-BFA1-C532F4A79729}" srcOrd="2" destOrd="0" parTransId="{62023B4E-5B7E-47BC-94B2-6B8D55C49040}" sibTransId="{D34C5E24-4EB1-4245-9955-BC4C3693327E}"/>
    <dgm:cxn modelId="{260C976A-3556-4347-A3D5-737744F90DB0}" type="presParOf" srcId="{0B99D4A1-1347-43C0-81A6-23CD5E9DD68C}" destId="{61690489-B43E-4910-AE65-D317FD9881D9}" srcOrd="0" destOrd="0" presId="urn:microsoft.com/office/officeart/2005/8/layout/chart3"/>
    <dgm:cxn modelId="{35374209-1DC2-4AA1-B6C9-2643CE4B29B3}" type="presParOf" srcId="{0B99D4A1-1347-43C0-81A6-23CD5E9DD68C}" destId="{A71E115F-C177-4224-8FFB-B22489D4120F}" srcOrd="1" destOrd="0" presId="urn:microsoft.com/office/officeart/2005/8/layout/chart3"/>
    <dgm:cxn modelId="{74D5650B-B7F7-44BD-88AB-829CE1D75509}" type="presParOf" srcId="{0B99D4A1-1347-43C0-81A6-23CD5E9DD68C}" destId="{FF6421E8-9311-45E3-8599-9DCF23618125}" srcOrd="2" destOrd="0" presId="urn:microsoft.com/office/officeart/2005/8/layout/chart3"/>
    <dgm:cxn modelId="{60169356-7BA8-4A35-82FF-77D48454851E}" type="presParOf" srcId="{0B99D4A1-1347-43C0-81A6-23CD5E9DD68C}" destId="{F1A812C7-8612-4430-8998-5343420CD207}" srcOrd="3" destOrd="0" presId="urn:microsoft.com/office/officeart/2005/8/layout/chart3"/>
    <dgm:cxn modelId="{D4568550-5876-4B2D-919C-D0DB3C8ECA82}" type="presParOf" srcId="{0B99D4A1-1347-43C0-81A6-23CD5E9DD68C}" destId="{02603203-BAAC-4C5F-B022-F2EE4470DDA6}" srcOrd="4" destOrd="0" presId="urn:microsoft.com/office/officeart/2005/8/layout/chart3"/>
    <dgm:cxn modelId="{10EE4A48-6E71-4F5C-8725-427E862760DA}" type="presParOf" srcId="{0B99D4A1-1347-43C0-81A6-23CD5E9DD68C}" destId="{E85BAC14-8B4F-4125-AF3B-E3B79B164F39}"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51479-B7CA-4E40-828F-E8C5F39259CF}"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70CE7E3A-2C73-4F2E-A951-B08D048D7974}">
      <dgm:prSet phldrT="[Text]" custT="1"/>
      <dgm:spPr/>
      <dgm:t>
        <a:bodyPr/>
        <a:lstStyle/>
        <a:p>
          <a:r>
            <a:rPr lang="en-US" sz="1200" b="1" dirty="0" smtClean="0"/>
            <a:t>44.8%  Emotional Disability</a:t>
          </a:r>
          <a:endParaRPr lang="en-US" sz="1200" b="1" dirty="0"/>
        </a:p>
      </dgm:t>
    </dgm:pt>
    <dgm:pt modelId="{8DB42E57-0F6E-47D9-9EB6-8E2FB6443F81}" type="parTrans" cxnId="{F2D449C3-95E5-486A-A0C6-868B510979BD}">
      <dgm:prSet/>
      <dgm:spPr/>
      <dgm:t>
        <a:bodyPr/>
        <a:lstStyle/>
        <a:p>
          <a:endParaRPr lang="en-US"/>
        </a:p>
      </dgm:t>
    </dgm:pt>
    <dgm:pt modelId="{AECD0F26-994E-4016-BC42-C1D751A757C6}" type="sibTrans" cxnId="{F2D449C3-95E5-486A-A0C6-868B510979BD}">
      <dgm:prSet/>
      <dgm:spPr/>
      <dgm:t>
        <a:bodyPr/>
        <a:lstStyle/>
        <a:p>
          <a:endParaRPr lang="en-US"/>
        </a:p>
      </dgm:t>
    </dgm:pt>
    <dgm:pt modelId="{7814C30E-96B3-4F9B-BA7E-3446C3FA9D78}">
      <dgm:prSet phldrT="[Text]" custT="1"/>
      <dgm:spPr/>
      <dgm:t>
        <a:bodyPr/>
        <a:lstStyle/>
        <a:p>
          <a:r>
            <a:rPr lang="en-US" sz="1200" dirty="0" smtClean="0"/>
            <a:t>11.4% </a:t>
          </a:r>
        </a:p>
        <a:p>
          <a:r>
            <a:rPr lang="en-US" sz="1200" dirty="0" smtClean="0"/>
            <a:t>Specific Learning Disability</a:t>
          </a:r>
          <a:endParaRPr lang="en-US" sz="1200" dirty="0"/>
        </a:p>
      </dgm:t>
    </dgm:pt>
    <dgm:pt modelId="{6241BD2E-A444-46C9-B64E-4B52FD49DE34}" type="parTrans" cxnId="{CEA10CD4-CACD-4D00-AA02-76F690BACFFB}">
      <dgm:prSet/>
      <dgm:spPr/>
      <dgm:t>
        <a:bodyPr/>
        <a:lstStyle/>
        <a:p>
          <a:endParaRPr lang="en-US"/>
        </a:p>
      </dgm:t>
    </dgm:pt>
    <dgm:pt modelId="{284A2AD2-36EF-4B13-86BA-C1E08E74AB58}" type="sibTrans" cxnId="{CEA10CD4-CACD-4D00-AA02-76F690BACFFB}">
      <dgm:prSet/>
      <dgm:spPr/>
      <dgm:t>
        <a:bodyPr/>
        <a:lstStyle/>
        <a:p>
          <a:endParaRPr lang="en-US"/>
        </a:p>
      </dgm:t>
    </dgm:pt>
    <dgm:pt modelId="{4EF19DF1-223D-4715-83D1-A55D15F59694}">
      <dgm:prSet phldrT="[Text]" custT="1"/>
      <dgm:spPr/>
      <dgm:t>
        <a:bodyPr/>
        <a:lstStyle/>
        <a:p>
          <a:r>
            <a:rPr lang="en-US" sz="1200" b="1" dirty="0" smtClean="0">
              <a:effectLst>
                <a:outerShdw blurRad="38100" dist="38100" dir="2700000" algn="tl">
                  <a:srgbClr val="000000">
                    <a:alpha val="43137"/>
                  </a:srgbClr>
                </a:outerShdw>
              </a:effectLst>
            </a:rPr>
            <a:t>10% Health</a:t>
          </a:r>
          <a:endParaRPr lang="en-US" sz="1200" b="1" dirty="0">
            <a:effectLst>
              <a:outerShdw blurRad="38100" dist="38100" dir="2700000" algn="tl">
                <a:srgbClr val="000000">
                  <a:alpha val="43137"/>
                </a:srgbClr>
              </a:outerShdw>
            </a:effectLst>
          </a:endParaRPr>
        </a:p>
      </dgm:t>
    </dgm:pt>
    <dgm:pt modelId="{82ACBA0B-5846-42B9-BD15-62A110E34B0E}" type="parTrans" cxnId="{5FC4D1CC-5E1C-4137-997F-E45F64CBE023}">
      <dgm:prSet/>
      <dgm:spPr/>
      <dgm:t>
        <a:bodyPr/>
        <a:lstStyle/>
        <a:p>
          <a:endParaRPr lang="en-US"/>
        </a:p>
      </dgm:t>
    </dgm:pt>
    <dgm:pt modelId="{F80F91B9-3BDD-4202-A1E7-053AFA25127E}" type="sibTrans" cxnId="{5FC4D1CC-5E1C-4137-997F-E45F64CBE023}">
      <dgm:prSet/>
      <dgm:spPr/>
      <dgm:t>
        <a:bodyPr/>
        <a:lstStyle/>
        <a:p>
          <a:endParaRPr lang="en-US"/>
        </a:p>
      </dgm:t>
    </dgm:pt>
    <dgm:pt modelId="{4ED7CDE4-736B-4F21-9970-3A849BC1219A}">
      <dgm:prSet phldrT="[Text]" custT="1"/>
      <dgm:spPr/>
      <dgm:t>
        <a:bodyPr/>
        <a:lstStyle/>
        <a:p>
          <a:r>
            <a:rPr lang="en-US" sz="1200" dirty="0" smtClean="0"/>
            <a:t>10% Dev. Delay</a:t>
          </a:r>
          <a:endParaRPr lang="en-US" sz="1200" dirty="0"/>
        </a:p>
      </dgm:t>
    </dgm:pt>
    <dgm:pt modelId="{8636AA83-2D62-4ADE-8970-719D2873DF12}" type="parTrans" cxnId="{615C0F33-4C63-482F-B077-70EF66C731D8}">
      <dgm:prSet/>
      <dgm:spPr/>
      <dgm:t>
        <a:bodyPr/>
        <a:lstStyle/>
        <a:p>
          <a:endParaRPr lang="en-US"/>
        </a:p>
      </dgm:t>
    </dgm:pt>
    <dgm:pt modelId="{672B2B8F-C8AA-4F83-AD9D-572A4E412FBC}" type="sibTrans" cxnId="{615C0F33-4C63-482F-B077-70EF66C731D8}">
      <dgm:prSet/>
      <dgm:spPr/>
      <dgm:t>
        <a:bodyPr/>
        <a:lstStyle/>
        <a:p>
          <a:endParaRPr lang="en-US"/>
        </a:p>
      </dgm:t>
    </dgm:pt>
    <dgm:pt modelId="{FD86A908-4E10-4328-BBEC-A1F5EDAA7EC5}" type="pres">
      <dgm:prSet presAssocID="{7BE51479-B7CA-4E40-828F-E8C5F39259CF}" presName="compositeShape" presStyleCnt="0">
        <dgm:presLayoutVars>
          <dgm:chMax val="9"/>
          <dgm:dir/>
          <dgm:resizeHandles val="exact"/>
        </dgm:presLayoutVars>
      </dgm:prSet>
      <dgm:spPr/>
      <dgm:t>
        <a:bodyPr/>
        <a:lstStyle/>
        <a:p>
          <a:endParaRPr lang="en-US"/>
        </a:p>
      </dgm:t>
    </dgm:pt>
    <dgm:pt modelId="{FDEBD6B3-96CD-4341-B298-EF9C72C9E786}" type="pres">
      <dgm:prSet presAssocID="{7BE51479-B7CA-4E40-828F-E8C5F39259CF}" presName="triangle1" presStyleLbl="node1" presStyleIdx="0" presStyleCnt="4">
        <dgm:presLayoutVars>
          <dgm:bulletEnabled val="1"/>
        </dgm:presLayoutVars>
      </dgm:prSet>
      <dgm:spPr/>
      <dgm:t>
        <a:bodyPr/>
        <a:lstStyle/>
        <a:p>
          <a:endParaRPr lang="en-US"/>
        </a:p>
      </dgm:t>
    </dgm:pt>
    <dgm:pt modelId="{40D33AB2-380C-46FA-87D3-0121B3E554DF}" type="pres">
      <dgm:prSet presAssocID="{7BE51479-B7CA-4E40-828F-E8C5F39259CF}" presName="triangle2" presStyleLbl="node1" presStyleIdx="1" presStyleCnt="4" custScaleX="114249">
        <dgm:presLayoutVars>
          <dgm:bulletEnabled val="1"/>
        </dgm:presLayoutVars>
      </dgm:prSet>
      <dgm:spPr/>
      <dgm:t>
        <a:bodyPr/>
        <a:lstStyle/>
        <a:p>
          <a:endParaRPr lang="en-US"/>
        </a:p>
      </dgm:t>
    </dgm:pt>
    <dgm:pt modelId="{8C913864-080A-44F1-B3AD-2F98A5AB4A0A}" type="pres">
      <dgm:prSet presAssocID="{7BE51479-B7CA-4E40-828F-E8C5F39259CF}" presName="triangle3" presStyleLbl="node1" presStyleIdx="2" presStyleCnt="4">
        <dgm:presLayoutVars>
          <dgm:bulletEnabled val="1"/>
        </dgm:presLayoutVars>
      </dgm:prSet>
      <dgm:spPr/>
      <dgm:t>
        <a:bodyPr/>
        <a:lstStyle/>
        <a:p>
          <a:endParaRPr lang="en-US"/>
        </a:p>
      </dgm:t>
    </dgm:pt>
    <dgm:pt modelId="{2FE602BB-BBF7-4C99-A97D-E22DEBC002F1}" type="pres">
      <dgm:prSet presAssocID="{7BE51479-B7CA-4E40-828F-E8C5F39259CF}" presName="triangle4" presStyleLbl="node1" presStyleIdx="3" presStyleCnt="4" custScaleX="104121">
        <dgm:presLayoutVars>
          <dgm:bulletEnabled val="1"/>
        </dgm:presLayoutVars>
      </dgm:prSet>
      <dgm:spPr/>
      <dgm:t>
        <a:bodyPr/>
        <a:lstStyle/>
        <a:p>
          <a:endParaRPr lang="en-US"/>
        </a:p>
      </dgm:t>
    </dgm:pt>
  </dgm:ptLst>
  <dgm:cxnLst>
    <dgm:cxn modelId="{02D9FF2D-59C7-44CB-82A3-932E12333D73}" type="presOf" srcId="{4ED7CDE4-736B-4F21-9970-3A849BC1219A}" destId="{2FE602BB-BBF7-4C99-A97D-E22DEBC002F1}" srcOrd="0" destOrd="0" presId="urn:microsoft.com/office/officeart/2005/8/layout/pyramid4"/>
    <dgm:cxn modelId="{CEA10CD4-CACD-4D00-AA02-76F690BACFFB}" srcId="{7BE51479-B7CA-4E40-828F-E8C5F39259CF}" destId="{7814C30E-96B3-4F9B-BA7E-3446C3FA9D78}" srcOrd="1" destOrd="0" parTransId="{6241BD2E-A444-46C9-B64E-4B52FD49DE34}" sibTransId="{284A2AD2-36EF-4B13-86BA-C1E08E74AB58}"/>
    <dgm:cxn modelId="{9A1CF0B7-88D4-4419-8431-48DB32951603}" type="presOf" srcId="{70CE7E3A-2C73-4F2E-A951-B08D048D7974}" destId="{FDEBD6B3-96CD-4341-B298-EF9C72C9E786}" srcOrd="0" destOrd="0" presId="urn:microsoft.com/office/officeart/2005/8/layout/pyramid4"/>
    <dgm:cxn modelId="{9DE28F8E-0B3E-4BA3-8E63-B7BA63620D17}" type="presOf" srcId="{4EF19DF1-223D-4715-83D1-A55D15F59694}" destId="{8C913864-080A-44F1-B3AD-2F98A5AB4A0A}" srcOrd="0" destOrd="0" presId="urn:microsoft.com/office/officeart/2005/8/layout/pyramid4"/>
    <dgm:cxn modelId="{615C0F33-4C63-482F-B077-70EF66C731D8}" srcId="{7BE51479-B7CA-4E40-828F-E8C5F39259CF}" destId="{4ED7CDE4-736B-4F21-9970-3A849BC1219A}" srcOrd="3" destOrd="0" parTransId="{8636AA83-2D62-4ADE-8970-719D2873DF12}" sibTransId="{672B2B8F-C8AA-4F83-AD9D-572A4E412FBC}"/>
    <dgm:cxn modelId="{FF5EF101-E0D4-4F93-9CB0-D7700E72A1D1}" type="presOf" srcId="{7814C30E-96B3-4F9B-BA7E-3446C3FA9D78}" destId="{40D33AB2-380C-46FA-87D3-0121B3E554DF}" srcOrd="0" destOrd="0" presId="urn:microsoft.com/office/officeart/2005/8/layout/pyramid4"/>
    <dgm:cxn modelId="{5FC4D1CC-5E1C-4137-997F-E45F64CBE023}" srcId="{7BE51479-B7CA-4E40-828F-E8C5F39259CF}" destId="{4EF19DF1-223D-4715-83D1-A55D15F59694}" srcOrd="2" destOrd="0" parTransId="{82ACBA0B-5846-42B9-BD15-62A110E34B0E}" sibTransId="{F80F91B9-3BDD-4202-A1E7-053AFA25127E}"/>
    <dgm:cxn modelId="{F2D449C3-95E5-486A-A0C6-868B510979BD}" srcId="{7BE51479-B7CA-4E40-828F-E8C5F39259CF}" destId="{70CE7E3A-2C73-4F2E-A951-B08D048D7974}" srcOrd="0" destOrd="0" parTransId="{8DB42E57-0F6E-47D9-9EB6-8E2FB6443F81}" sibTransId="{AECD0F26-994E-4016-BC42-C1D751A757C6}"/>
    <dgm:cxn modelId="{C8EB371A-D468-437B-B46C-1807C7BC5886}" type="presOf" srcId="{7BE51479-B7CA-4E40-828F-E8C5F39259CF}" destId="{FD86A908-4E10-4328-BBEC-A1F5EDAA7EC5}" srcOrd="0" destOrd="0" presId="urn:microsoft.com/office/officeart/2005/8/layout/pyramid4"/>
    <dgm:cxn modelId="{DB34568B-DF36-4EE9-9455-7B8BFF2DB80C}" type="presParOf" srcId="{FD86A908-4E10-4328-BBEC-A1F5EDAA7EC5}" destId="{FDEBD6B3-96CD-4341-B298-EF9C72C9E786}" srcOrd="0" destOrd="0" presId="urn:microsoft.com/office/officeart/2005/8/layout/pyramid4"/>
    <dgm:cxn modelId="{91B7B213-D0B0-450C-8E51-49FF38071FFF}" type="presParOf" srcId="{FD86A908-4E10-4328-BBEC-A1F5EDAA7EC5}" destId="{40D33AB2-380C-46FA-87D3-0121B3E554DF}" srcOrd="1" destOrd="0" presId="urn:microsoft.com/office/officeart/2005/8/layout/pyramid4"/>
    <dgm:cxn modelId="{47EC8130-D047-42AF-A2A0-D3E0C18A0E50}" type="presParOf" srcId="{FD86A908-4E10-4328-BBEC-A1F5EDAA7EC5}" destId="{8C913864-080A-44F1-B3AD-2F98A5AB4A0A}" srcOrd="2" destOrd="0" presId="urn:microsoft.com/office/officeart/2005/8/layout/pyramid4"/>
    <dgm:cxn modelId="{C452230D-5EB7-45F9-B9B7-F31E3E428887}" type="presParOf" srcId="{FD86A908-4E10-4328-BBEC-A1F5EDAA7EC5}" destId="{2FE602BB-BBF7-4C99-A97D-E22DEBC002F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11/5/2018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283359876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extLst>
      <p:ext uri="{BB962C8B-B14F-4D97-AF65-F5344CB8AC3E}">
        <p14:creationId xmlns:p14="http://schemas.microsoft.com/office/powerpoint/2010/main" val="907964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ctr"/>
            <a:fld id="{047E157E-8DCB-4F70-A0AF-5EB586A91DD4}" type="datetime1">
              <a:rPr lang="en-US" smtClean="0">
                <a:solidFill>
                  <a:srgbClr val="FFFFFF"/>
                </a:solidFill>
              </a:rPr>
              <a:pPr algn="ctr"/>
              <a:t>11/5/2018</a:t>
            </a:fld>
            <a:endParaRPr lang="en-US" sz="2000"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a:endParaRPr lang="en-US" dirty="0">
              <a:solidFill>
                <a:schemeClr val="tx2"/>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11/5/2018</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11/5/2018</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11/5/2018</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CF9F07-3BC7-4570-B054-79111B0A380C}" type="datetime1">
              <a:rPr lang="en-US" smtClean="0"/>
              <a:pPr/>
              <a:t>11/5/2018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606EA6-EFEA-4C30-9264-4F9291A5780D}" type="datetime1">
              <a:rPr lang="en-US" smtClean="0"/>
              <a:pPr/>
              <a:t>11/5/2018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606EA6-EFEA-4C30-9264-4F9291A5780D}" type="datetime1">
              <a:rPr lang="en-US" smtClean="0"/>
              <a:pPr/>
              <a:t>11/5/2018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FADB5D-B7A0-47E3-AD2D-B1A6F8614213}" type="datetime1">
              <a:rPr lang="en-US" smtClean="0"/>
              <a:pPr/>
              <a:t>11/5/2018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11/5/2018</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F49A8198-4617-485E-9585-4840B69DBBA6}" type="datetime1">
              <a:rPr lang="en-US" smtClean="0"/>
              <a:pPr/>
              <a:t>11/5/2018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4606EA6-EFEA-4C30-9264-4F9291A5780D}" type="datetime1">
              <a:rPr lang="en-US" smtClean="0"/>
              <a:pPr/>
              <a:t>11/5/2018</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8F82E0A0-C266-4798-8C8F-B9F91E9DA37E}" type="slidenum">
              <a:rPr lang="en-US" sz="2800" b="1" smtClean="0">
                <a:solidFill>
                  <a:srgbClr val="FFFFFF"/>
                </a:solidFill>
              </a:rPr>
              <a:pPr algn="ctr"/>
              <a:t>‹#›</a:t>
            </a:fld>
            <a:endParaRPr lang="en-US" sz="280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E4606EA6-EFEA-4C30-9264-4F9291A5780D}" type="datetime1">
              <a:rPr lang="en-US" smtClean="0"/>
              <a:pPr/>
              <a:t>11/5/2018</a:t>
            </a:fld>
            <a:endParaRPr lang="en-US" sz="1400" dirty="0">
              <a:solidFill>
                <a:schemeClr val="tx2"/>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shirley.fan-chan@massmail.state.ma.us"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mailto:Myers_k@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228600" y="819150"/>
            <a:ext cx="8610600" cy="1372321"/>
          </a:xfrm>
        </p:spPr>
        <p:txBody>
          <a:bodyPr>
            <a:normAutofit/>
          </a:bodyPr>
          <a:lstStyle>
            <a:extLst/>
          </a:lstStyle>
          <a:p>
            <a:r>
              <a:rPr lang="en-US" sz="3600" dirty="0" smtClean="0"/>
              <a:t>Aligning ESSA Foster Care Provisions with special education</a:t>
            </a:r>
            <a:endParaRPr lang="en-US" sz="3600" dirty="0"/>
          </a:p>
        </p:txBody>
      </p:sp>
      <p:sp>
        <p:nvSpPr>
          <p:cNvPr id="5" name="Rectangle 4"/>
          <p:cNvSpPr>
            <a:spLocks noGrp="1"/>
          </p:cNvSpPr>
          <p:nvPr>
            <p:ph type="subTitle" idx="1"/>
          </p:nvPr>
        </p:nvSpPr>
        <p:spPr>
          <a:xfrm>
            <a:off x="685800" y="2708705"/>
            <a:ext cx="8001000" cy="899778"/>
          </a:xfrm>
        </p:spPr>
        <p:txBody>
          <a:bodyPr>
            <a:normAutofit/>
          </a:bodyPr>
          <a:lstStyle>
            <a:extLst/>
          </a:lstStyle>
          <a:p>
            <a:r>
              <a:rPr lang="en-US" sz="2400" b="1" dirty="0"/>
              <a:t>Massachusetts Department of Children and </a:t>
            </a:r>
            <a:r>
              <a:rPr lang="en-US" sz="2400" b="1" dirty="0" smtClean="0"/>
              <a:t>Families</a:t>
            </a:r>
          </a:p>
          <a:p>
            <a:r>
              <a:rPr lang="en-US" sz="2400" b="1" dirty="0" smtClean="0"/>
              <a:t>Colorado Department of Education </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52550"/>
            <a:ext cx="8229600" cy="3394472"/>
          </a:xfrm>
        </p:spPr>
        <p:txBody>
          <a:bodyPr/>
          <a:lstStyle/>
          <a:p>
            <a:r>
              <a:rPr lang="en-US" dirty="0" smtClean="0"/>
              <a:t>Who does what and who pays what</a:t>
            </a:r>
            <a:endParaRPr lang="en-US" dirty="0"/>
          </a:p>
        </p:txBody>
      </p:sp>
      <p:sp>
        <p:nvSpPr>
          <p:cNvPr id="3" name="Title 2"/>
          <p:cNvSpPr>
            <a:spLocks noGrp="1"/>
          </p:cNvSpPr>
          <p:nvPr>
            <p:ph type="title"/>
          </p:nvPr>
        </p:nvSpPr>
        <p:spPr/>
        <p:txBody>
          <a:bodyPr>
            <a:normAutofit/>
          </a:bodyPr>
          <a:lstStyle/>
          <a:p>
            <a:r>
              <a:rPr lang="en-US" sz="3600" dirty="0" smtClean="0"/>
              <a:t>School responsibility</a:t>
            </a:r>
            <a:endParaRPr 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54264"/>
            <a:ext cx="5669280" cy="230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194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 clarification</a:t>
            </a:r>
          </a:p>
          <a:p>
            <a:endParaRPr lang="en-US" dirty="0"/>
          </a:p>
          <a:p>
            <a:r>
              <a:rPr lang="en-US" dirty="0" smtClean="0"/>
              <a:t>Dispute Resolution Process</a:t>
            </a:r>
          </a:p>
          <a:p>
            <a:pPr lvl="1"/>
            <a:r>
              <a:rPr lang="en-US" dirty="0" smtClean="0"/>
              <a:t>ESSA</a:t>
            </a:r>
          </a:p>
          <a:p>
            <a:pPr lvl="1"/>
            <a:r>
              <a:rPr lang="en-US" dirty="0" smtClean="0"/>
              <a:t>SPED</a:t>
            </a:r>
            <a:endParaRPr lang="en-US" dirty="0"/>
          </a:p>
        </p:txBody>
      </p:sp>
      <p:sp>
        <p:nvSpPr>
          <p:cNvPr id="3" name="Title 2"/>
          <p:cNvSpPr>
            <a:spLocks noGrp="1"/>
          </p:cNvSpPr>
          <p:nvPr>
            <p:ph type="title"/>
          </p:nvPr>
        </p:nvSpPr>
        <p:spPr/>
        <p:txBody>
          <a:bodyPr>
            <a:normAutofit/>
          </a:bodyPr>
          <a:lstStyle/>
          <a:p>
            <a:r>
              <a:rPr lang="en-US" sz="3600" dirty="0" smtClean="0"/>
              <a:t>Dispute resolution</a:t>
            </a:r>
            <a:endParaRPr lang="en-US" sz="3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1276350"/>
            <a:ext cx="2743200" cy="26376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849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Communication</a:t>
            </a:r>
          </a:p>
          <a:p>
            <a:pPr lvl="1"/>
            <a:r>
              <a:rPr lang="en-US" dirty="0" smtClean="0"/>
              <a:t>Inconsistent communication with child welfare</a:t>
            </a:r>
          </a:p>
          <a:p>
            <a:pPr lvl="1"/>
            <a:r>
              <a:rPr lang="en-US" dirty="0" smtClean="0"/>
              <a:t>Communication between LEA POC and SPED</a:t>
            </a:r>
          </a:p>
          <a:p>
            <a:pPr lvl="1"/>
            <a:r>
              <a:rPr lang="en-US" dirty="0" smtClean="0"/>
              <a:t>Timeliness and/or incomplete records </a:t>
            </a:r>
          </a:p>
          <a:p>
            <a:pPr lvl="1"/>
            <a:r>
              <a:rPr lang="en-US" dirty="0" smtClean="0"/>
              <a:t>Foster parents enrolling students without caseworker or LEA POC</a:t>
            </a:r>
          </a:p>
          <a:p>
            <a:pPr lvl="1"/>
            <a:r>
              <a:rPr lang="en-US" dirty="0" smtClean="0"/>
              <a:t>Not enough notice for BID meetings</a:t>
            </a:r>
          </a:p>
          <a:p>
            <a:pPr lvl="1"/>
            <a:r>
              <a:rPr lang="en-US" dirty="0" smtClean="0"/>
              <a:t>Decision made before BID meeting—lack of school input </a:t>
            </a:r>
          </a:p>
        </p:txBody>
      </p:sp>
      <p:sp>
        <p:nvSpPr>
          <p:cNvPr id="3" name="Title 2"/>
          <p:cNvSpPr>
            <a:spLocks noGrp="1"/>
          </p:cNvSpPr>
          <p:nvPr>
            <p:ph type="title"/>
          </p:nvPr>
        </p:nvSpPr>
        <p:spPr/>
        <p:txBody>
          <a:bodyPr/>
          <a:lstStyle/>
          <a:p>
            <a:r>
              <a:rPr lang="en-US" dirty="0" smtClean="0"/>
              <a:t>Common barriers</a:t>
            </a:r>
            <a:endParaRPr lang="en-US" dirty="0"/>
          </a:p>
        </p:txBody>
      </p:sp>
    </p:spTree>
    <p:extLst>
      <p:ext uri="{BB962C8B-B14F-4D97-AF65-F5344CB8AC3E}">
        <p14:creationId xmlns:p14="http://schemas.microsoft.com/office/powerpoint/2010/main" val="78445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Professional </a:t>
            </a:r>
            <a:r>
              <a:rPr lang="en-US" dirty="0" smtClean="0"/>
              <a:t>development</a:t>
            </a:r>
          </a:p>
          <a:p>
            <a:pPr lvl="1"/>
            <a:r>
              <a:rPr lang="en-US" dirty="0" smtClean="0"/>
              <a:t>Varied awareness at the county level of SPED laws</a:t>
            </a:r>
          </a:p>
          <a:p>
            <a:pPr lvl="1"/>
            <a:r>
              <a:rPr lang="en-US" dirty="0" smtClean="0"/>
              <a:t>Varied training at the county level on BID process</a:t>
            </a:r>
          </a:p>
          <a:p>
            <a:pPr lvl="1"/>
            <a:r>
              <a:rPr lang="en-US" dirty="0" smtClean="0"/>
              <a:t>School districts working with multiple counties</a:t>
            </a:r>
          </a:p>
          <a:p>
            <a:pPr lvl="1"/>
            <a:r>
              <a:rPr lang="en-US" dirty="0" smtClean="0"/>
              <a:t>Group home placement vs. family foster placement (Colorado)</a:t>
            </a:r>
          </a:p>
          <a:p>
            <a:pPr marL="109728" indent="0">
              <a:buNone/>
            </a:pPr>
            <a:endParaRPr lang="en-US" dirty="0"/>
          </a:p>
          <a:p>
            <a:endParaRPr lang="en-US" dirty="0"/>
          </a:p>
        </p:txBody>
      </p:sp>
      <p:sp>
        <p:nvSpPr>
          <p:cNvPr id="3" name="Title 2"/>
          <p:cNvSpPr>
            <a:spLocks noGrp="1"/>
          </p:cNvSpPr>
          <p:nvPr>
            <p:ph type="title"/>
          </p:nvPr>
        </p:nvSpPr>
        <p:spPr/>
        <p:txBody>
          <a:bodyPr/>
          <a:lstStyle/>
          <a:p>
            <a:r>
              <a:rPr lang="en-US" dirty="0" smtClean="0"/>
              <a:t>Common barriers</a:t>
            </a:r>
            <a:endParaRPr lang="en-US" dirty="0"/>
          </a:p>
        </p:txBody>
      </p:sp>
    </p:spTree>
    <p:extLst>
      <p:ext uri="{BB962C8B-B14F-4D97-AF65-F5344CB8AC3E}">
        <p14:creationId xmlns:p14="http://schemas.microsoft.com/office/powerpoint/2010/main" val="3215259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pays for what?</a:t>
            </a:r>
          </a:p>
          <a:p>
            <a:r>
              <a:rPr lang="en-US" dirty="0" smtClean="0"/>
              <a:t>When a transportation plan falls apart </a:t>
            </a:r>
          </a:p>
          <a:p>
            <a:r>
              <a:rPr lang="en-US" dirty="0" smtClean="0"/>
              <a:t>Foster children being placed all over the state—schools do not have MOUs with every county</a:t>
            </a:r>
            <a:endParaRPr lang="en-US" dirty="0"/>
          </a:p>
        </p:txBody>
      </p:sp>
      <p:sp>
        <p:nvSpPr>
          <p:cNvPr id="3" name="Title 2"/>
          <p:cNvSpPr>
            <a:spLocks noGrp="1"/>
          </p:cNvSpPr>
          <p:nvPr>
            <p:ph type="title"/>
          </p:nvPr>
        </p:nvSpPr>
        <p:spPr/>
        <p:txBody>
          <a:bodyPr/>
          <a:lstStyle/>
          <a:p>
            <a:r>
              <a:rPr lang="en-US" dirty="0" smtClean="0"/>
              <a:t>Transportation</a:t>
            </a:r>
            <a:endParaRPr lang="en-US" dirty="0"/>
          </a:p>
        </p:txBody>
      </p:sp>
    </p:spTree>
    <p:extLst>
      <p:ext uri="{BB962C8B-B14F-4D97-AF65-F5344CB8AC3E}">
        <p14:creationId xmlns:p14="http://schemas.microsoft.com/office/powerpoint/2010/main" val="394494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after October 1, and districts do not receive funding for transfer students</a:t>
            </a:r>
          </a:p>
          <a:p>
            <a:r>
              <a:rPr lang="en-US" dirty="0" smtClean="0"/>
              <a:t>BID decisions do not consider the school’s ability to meet IEP needs</a:t>
            </a:r>
          </a:p>
          <a:p>
            <a:pPr marL="109728" indent="0">
              <a:buNone/>
            </a:pPr>
            <a:endParaRPr lang="en-US" dirty="0"/>
          </a:p>
        </p:txBody>
      </p:sp>
      <p:sp>
        <p:nvSpPr>
          <p:cNvPr id="3" name="Title 2"/>
          <p:cNvSpPr>
            <a:spLocks noGrp="1"/>
          </p:cNvSpPr>
          <p:nvPr>
            <p:ph type="title"/>
          </p:nvPr>
        </p:nvSpPr>
        <p:spPr/>
        <p:txBody>
          <a:bodyPr/>
          <a:lstStyle/>
          <a:p>
            <a:r>
              <a:rPr lang="en-US" dirty="0" smtClean="0"/>
              <a:t>BID and IDEA</a:t>
            </a:r>
            <a:endParaRPr lang="en-US" dirty="0"/>
          </a:p>
        </p:txBody>
      </p:sp>
    </p:spTree>
    <p:extLst>
      <p:ext uri="{BB962C8B-B14F-4D97-AF65-F5344CB8AC3E}">
        <p14:creationId xmlns:p14="http://schemas.microsoft.com/office/powerpoint/2010/main" val="426458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04950"/>
            <a:ext cx="5181600" cy="1323439"/>
          </a:xfrm>
          <a:prstGeom prst="rect">
            <a:avLst/>
          </a:prstGeom>
          <a:noFill/>
        </p:spPr>
        <p:txBody>
          <a:bodyPr wrap="square" rtlCol="0">
            <a:spAutoFit/>
          </a:bodyPr>
          <a:lstStyle/>
          <a:p>
            <a:r>
              <a:rPr lang="en-US" sz="8000" dirty="0" smtClean="0"/>
              <a:t>Scenarios</a:t>
            </a:r>
            <a:endParaRPr lang="en-US" sz="8000" dirty="0"/>
          </a:p>
        </p:txBody>
      </p:sp>
    </p:spTree>
    <p:extLst>
      <p:ext uri="{BB962C8B-B14F-4D97-AF65-F5344CB8AC3E}">
        <p14:creationId xmlns:p14="http://schemas.microsoft.com/office/powerpoint/2010/main" val="359661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38150"/>
            <a:ext cx="8229600" cy="4067319"/>
          </a:xfrm>
        </p:spPr>
        <p:txBody>
          <a:bodyPr>
            <a:normAutofit fontScale="70000" lnSpcReduction="20000"/>
          </a:bodyPr>
          <a:lstStyle/>
          <a:p>
            <a:pPr marL="109728" indent="0">
              <a:buNone/>
            </a:pPr>
            <a:r>
              <a:rPr lang="en-US" dirty="0"/>
              <a:t>Jim, an intellectually and developmentally delayed 15 year old, attended a district-wide special needs school (where he received occupational, mental health, and speech therapy) in the Shoreline School District since the age of 8 until last week when his family moved into the Gateway School District. Since Gateway has no comparable school, Jim will be enrolled in a traditional school in a self-contained classroom. </a:t>
            </a:r>
            <a:endParaRPr lang="en-US" dirty="0" smtClean="0"/>
          </a:p>
          <a:p>
            <a:r>
              <a:rPr lang="en-US" dirty="0" smtClean="0"/>
              <a:t>His </a:t>
            </a:r>
            <a:r>
              <a:rPr lang="en-US" dirty="0"/>
              <a:t>grandmother (who lives in the Gateway School District, 15 minutes away from Jim’s prior special-needs school) is a potential placement, but she will have difficulty taking him to appointments. </a:t>
            </a:r>
            <a:endParaRPr lang="en-US" dirty="0" smtClean="0"/>
          </a:p>
          <a:p>
            <a:r>
              <a:rPr lang="en-US" dirty="0" smtClean="0"/>
              <a:t>Jim </a:t>
            </a:r>
            <a:r>
              <a:rPr lang="en-US" dirty="0"/>
              <a:t>can get on and off the bus on his own and walk 5-10 minutes independently. </a:t>
            </a:r>
          </a:p>
          <a:p>
            <a:r>
              <a:rPr lang="en-US" dirty="0" smtClean="0"/>
              <a:t>How </a:t>
            </a:r>
            <a:r>
              <a:rPr lang="en-US" dirty="0"/>
              <a:t>would you determine what school Jim should attend? </a:t>
            </a:r>
          </a:p>
          <a:p>
            <a:r>
              <a:rPr lang="en-US" dirty="0" smtClean="0"/>
              <a:t>How </a:t>
            </a:r>
            <a:r>
              <a:rPr lang="en-US" dirty="0"/>
              <a:t>would you address the special education issues? </a:t>
            </a:r>
          </a:p>
          <a:p>
            <a:r>
              <a:rPr lang="en-US" dirty="0" smtClean="0"/>
              <a:t>What </a:t>
            </a:r>
            <a:r>
              <a:rPr lang="en-US" dirty="0"/>
              <a:t>else do you need to consider?</a:t>
            </a:r>
          </a:p>
        </p:txBody>
      </p:sp>
    </p:spTree>
    <p:extLst>
      <p:ext uri="{BB962C8B-B14F-4D97-AF65-F5344CB8AC3E}">
        <p14:creationId xmlns:p14="http://schemas.microsoft.com/office/powerpoint/2010/main" val="170899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5750"/>
            <a:ext cx="8229600" cy="4572000"/>
          </a:xfrm>
        </p:spPr>
        <p:txBody>
          <a:bodyPr>
            <a:normAutofit fontScale="85000" lnSpcReduction="20000"/>
          </a:bodyPr>
          <a:lstStyle/>
          <a:p>
            <a:pPr marL="109728" indent="0">
              <a:buNone/>
            </a:pPr>
            <a:r>
              <a:rPr lang="en-US" dirty="0" smtClean="0"/>
              <a:t>Andrea is in 7</a:t>
            </a:r>
            <a:r>
              <a:rPr lang="en-US" baseline="30000" dirty="0" smtClean="0"/>
              <a:t>th</a:t>
            </a:r>
            <a:r>
              <a:rPr lang="en-US" dirty="0" smtClean="0"/>
              <a:t> grade and is currently residing in a residential treatment facility. Andrea and her mother lived in Lincoln school district when she was placed in foster care. Parental rights are still intact. Andrea’s mother recently became homeless and is living doubled up with a family in Summit School District. </a:t>
            </a:r>
            <a:endParaRPr lang="en-US" dirty="0"/>
          </a:p>
          <a:p>
            <a:r>
              <a:rPr lang="en-US" dirty="0" smtClean="0"/>
              <a:t>Lincoln school district says they are no longer responsible for educational costs at the residential treatment facility and Summit should pay as the parent is no longer living in Lincoln school district boundaries.</a:t>
            </a:r>
          </a:p>
          <a:p>
            <a:r>
              <a:rPr lang="en-US" dirty="0" smtClean="0"/>
              <a:t>Summit school district argues that Lincoln school district is responsible as this is Andrea’s school of origin. </a:t>
            </a:r>
          </a:p>
          <a:p>
            <a:r>
              <a:rPr lang="en-US" dirty="0" smtClean="0"/>
              <a:t>Who pays for educational costs?</a:t>
            </a:r>
          </a:p>
          <a:p>
            <a:endParaRPr lang="en-US" dirty="0"/>
          </a:p>
        </p:txBody>
      </p:sp>
    </p:spTree>
    <p:extLst>
      <p:ext uri="{BB962C8B-B14F-4D97-AF65-F5344CB8AC3E}">
        <p14:creationId xmlns:p14="http://schemas.microsoft.com/office/powerpoint/2010/main" val="45911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50"/>
            <a:ext cx="8229600" cy="4857750"/>
          </a:xfrm>
        </p:spPr>
        <p:txBody>
          <a:bodyPr>
            <a:normAutofit fontScale="70000" lnSpcReduction="20000"/>
          </a:bodyPr>
          <a:lstStyle/>
          <a:p>
            <a:pPr marL="109728" indent="0">
              <a:buNone/>
            </a:pPr>
            <a:r>
              <a:rPr lang="en-US" dirty="0" smtClean="0"/>
              <a:t>Riley is a 10-year old who is currently in foster care and was recently accused of a sexual crime by another student. Riley is on an IEP and has been identified as having a serious emotional disability. The county attempts to enroll Riley in Sunnyside Elementary School. The school district was alerted of the allegations against Riley and tells the county that Riley will not be allowed to enroll in Sunnyside due to safety concerns. The district tells the county that they will offer an online education program for Riley and that is the only option available if the county chooses to enroll in their school district. </a:t>
            </a:r>
          </a:p>
          <a:p>
            <a:r>
              <a:rPr lang="en-US" dirty="0" smtClean="0"/>
              <a:t>What are the legal implications of this scenario (in foster care, in relation to the IEP)?</a:t>
            </a:r>
          </a:p>
          <a:p>
            <a:r>
              <a:rPr lang="en-US" dirty="0" smtClean="0"/>
              <a:t>Is the district within their rights to refuse enrollment in the school?</a:t>
            </a:r>
          </a:p>
          <a:p>
            <a:r>
              <a:rPr lang="en-US" dirty="0" smtClean="0"/>
              <a:t>How would you handle this as the foster care POC?</a:t>
            </a:r>
          </a:p>
          <a:p>
            <a:r>
              <a:rPr lang="en-US" dirty="0" smtClean="0"/>
              <a:t>Would your response to this scenario differ if the student was not in foster care? </a:t>
            </a:r>
            <a:endParaRPr lang="en-US" dirty="0"/>
          </a:p>
        </p:txBody>
      </p:sp>
    </p:spTree>
    <p:extLst>
      <p:ext uri="{BB962C8B-B14F-4D97-AF65-F5344CB8AC3E}">
        <p14:creationId xmlns:p14="http://schemas.microsoft.com/office/powerpoint/2010/main" val="74921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9763370"/>
              </p:ext>
            </p:extLst>
          </p:nvPr>
        </p:nvGraphicFramePr>
        <p:xfrm>
          <a:off x="1905000" y="1200150"/>
          <a:ext cx="5257800" cy="336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r>
              <a:rPr lang="en-US" sz="3600" dirty="0" smtClean="0"/>
              <a:t>Total # of foster care students in SPED Massachusetts</a:t>
            </a:r>
            <a:endParaRPr lang="en-US" sz="3600" dirty="0"/>
          </a:p>
        </p:txBody>
      </p:sp>
      <p:sp>
        <p:nvSpPr>
          <p:cNvPr id="5" name="TextBox 4"/>
          <p:cNvSpPr txBox="1"/>
          <p:nvPr/>
        </p:nvSpPr>
        <p:spPr>
          <a:xfrm>
            <a:off x="4933950" y="4866501"/>
            <a:ext cx="4191000" cy="276999"/>
          </a:xfrm>
          <a:prstGeom prst="rect">
            <a:avLst/>
          </a:prstGeom>
          <a:noFill/>
        </p:spPr>
        <p:txBody>
          <a:bodyPr wrap="square" rtlCol="0">
            <a:spAutoFit/>
          </a:bodyPr>
          <a:lstStyle/>
          <a:p>
            <a:r>
              <a:rPr lang="en-US" sz="1200" b="1" i="1" dirty="0" smtClean="0">
                <a:effectLst>
                  <a:outerShdw blurRad="38100" dist="38100" dir="2700000" algn="tl">
                    <a:srgbClr val="000000">
                      <a:alpha val="43137"/>
                    </a:srgbClr>
                  </a:outerShdw>
                </a:effectLst>
              </a:rPr>
              <a:t>DCF-DESE Statewide Report SY17 </a:t>
            </a:r>
            <a:r>
              <a:rPr lang="en-US" sz="1200" b="1" i="1" dirty="0">
                <a:effectLst>
                  <a:outerShdw blurRad="38100" dist="38100" dir="2700000" algn="tl">
                    <a:srgbClr val="000000">
                      <a:alpha val="43137"/>
                    </a:srgbClr>
                  </a:outerShdw>
                </a:effectLst>
              </a:rPr>
              <a:t>-18 </a:t>
            </a:r>
            <a:r>
              <a:rPr lang="en-US" sz="1200" b="1" i="1" dirty="0" smtClean="0">
                <a:effectLst>
                  <a:outerShdw blurRad="38100" dist="38100" dir="2700000" algn="tl">
                    <a:srgbClr val="000000">
                      <a:alpha val="43137"/>
                    </a:srgbClr>
                  </a:outerShdw>
                </a:effectLst>
              </a:rPr>
              <a:t>Third Quarter</a:t>
            </a:r>
            <a:endParaRPr lang="en-US" sz="1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7710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90550"/>
            <a:ext cx="4572000" cy="229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 y="2495550"/>
            <a:ext cx="4686300" cy="2031325"/>
          </a:xfrm>
          <a:prstGeom prst="rect">
            <a:avLst/>
          </a:prstGeom>
          <a:noFill/>
        </p:spPr>
        <p:txBody>
          <a:bodyPr wrap="square" rtlCol="0">
            <a:spAutoFit/>
          </a:bodyPr>
          <a:lstStyle/>
          <a:p>
            <a:r>
              <a:rPr lang="en-US" dirty="0" smtClean="0"/>
              <a:t>Shirley Fan-Chan</a:t>
            </a:r>
          </a:p>
          <a:p>
            <a:r>
              <a:rPr lang="en-US" dirty="0" smtClean="0"/>
              <a:t>K-12 Education Manager</a:t>
            </a:r>
          </a:p>
          <a:p>
            <a:r>
              <a:rPr lang="en-US" dirty="0" smtClean="0"/>
              <a:t>MA Department of Children and Families</a:t>
            </a:r>
          </a:p>
          <a:p>
            <a:r>
              <a:rPr lang="en-US" dirty="0" smtClean="0"/>
              <a:t>617-748-2340</a:t>
            </a:r>
          </a:p>
          <a:p>
            <a:r>
              <a:rPr lang="en-US" b="1" dirty="0">
                <a:hlinkClick r:id="rId3"/>
              </a:rPr>
              <a:t>s</a:t>
            </a:r>
            <a:r>
              <a:rPr lang="en-US" b="1" dirty="0" smtClean="0">
                <a:hlinkClick r:id="rId3"/>
              </a:rPr>
              <a:t>hirley.fan-chan@massmail.state.ma.us</a:t>
            </a:r>
            <a:endParaRPr lang="en-US" b="1" dirty="0" smtClean="0"/>
          </a:p>
          <a:p>
            <a:endParaRPr lang="en-US" dirty="0"/>
          </a:p>
        </p:txBody>
      </p:sp>
      <p:sp>
        <p:nvSpPr>
          <p:cNvPr id="2" name="TextBox 1"/>
          <p:cNvSpPr txBox="1"/>
          <p:nvPr/>
        </p:nvSpPr>
        <p:spPr>
          <a:xfrm>
            <a:off x="5105400" y="2495550"/>
            <a:ext cx="4343400" cy="1754326"/>
          </a:xfrm>
          <a:prstGeom prst="rect">
            <a:avLst/>
          </a:prstGeom>
          <a:noFill/>
        </p:spPr>
        <p:txBody>
          <a:bodyPr wrap="square" rtlCol="0">
            <a:spAutoFit/>
          </a:bodyPr>
          <a:lstStyle/>
          <a:p>
            <a:r>
              <a:rPr lang="en-US" dirty="0" smtClean="0"/>
              <a:t>Kristin Myers</a:t>
            </a:r>
          </a:p>
          <a:p>
            <a:r>
              <a:rPr lang="en-US" dirty="0" smtClean="0"/>
              <a:t>State Coordinator for Foster Care Education</a:t>
            </a:r>
          </a:p>
          <a:p>
            <a:r>
              <a:rPr lang="en-US" dirty="0" smtClean="0"/>
              <a:t>Colorado Department of Education</a:t>
            </a:r>
          </a:p>
          <a:p>
            <a:r>
              <a:rPr lang="en-US" dirty="0" smtClean="0"/>
              <a:t>(303)866-6007</a:t>
            </a:r>
          </a:p>
          <a:p>
            <a:r>
              <a:rPr lang="en-US" dirty="0" smtClean="0">
                <a:hlinkClick r:id="rId4"/>
              </a:rPr>
              <a:t>Myers_k@cde.state.co.us</a:t>
            </a:r>
            <a:r>
              <a:rPr lang="en-US" dirty="0" smtClean="0"/>
              <a:t> </a:t>
            </a:r>
            <a:endParaRPr lang="en-US" dirty="0"/>
          </a:p>
        </p:txBody>
      </p:sp>
    </p:spTree>
    <p:extLst>
      <p:ext uri="{BB962C8B-B14F-4D97-AF65-F5344CB8AC3E}">
        <p14:creationId xmlns:p14="http://schemas.microsoft.com/office/powerpoint/2010/main" val="319264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6301" y="1403037"/>
            <a:ext cx="6151397" cy="2810500"/>
          </a:xfrm>
          <a:prstGeom prst="rect">
            <a:avLst/>
          </a:prstGeom>
        </p:spPr>
      </p:pic>
      <p:sp>
        <p:nvSpPr>
          <p:cNvPr id="3" name="Title 2"/>
          <p:cNvSpPr>
            <a:spLocks noGrp="1"/>
          </p:cNvSpPr>
          <p:nvPr>
            <p:ph type="title"/>
          </p:nvPr>
        </p:nvSpPr>
        <p:spPr/>
        <p:txBody>
          <a:bodyPr>
            <a:normAutofit fontScale="90000"/>
          </a:bodyPr>
          <a:lstStyle/>
          <a:p>
            <a:r>
              <a:rPr lang="en-US" dirty="0" smtClean="0"/>
              <a:t>Total # of foster students in SPED Colorado</a:t>
            </a:r>
            <a:endParaRPr lang="en-US" dirty="0"/>
          </a:p>
        </p:txBody>
      </p:sp>
    </p:spTree>
    <p:extLst>
      <p:ext uri="{BB962C8B-B14F-4D97-AF65-F5344CB8AC3E}">
        <p14:creationId xmlns:p14="http://schemas.microsoft.com/office/powerpoint/2010/main" val="73816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School placement information-MA</a:t>
            </a:r>
            <a:endParaRPr lang="en-US" sz="3600" dirty="0"/>
          </a:p>
        </p:txBody>
      </p:sp>
      <p:graphicFrame>
        <p:nvGraphicFramePr>
          <p:cNvPr id="19" name="Diagram 18"/>
          <p:cNvGraphicFramePr/>
          <p:nvPr>
            <p:extLst>
              <p:ext uri="{D42A27DB-BD31-4B8C-83A1-F6EECF244321}">
                <p14:modId xmlns:p14="http://schemas.microsoft.com/office/powerpoint/2010/main" val="279670365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88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Type of education disability-MA</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7418587"/>
              </p:ext>
            </p:extLst>
          </p:nvPr>
        </p:nvGraphicFramePr>
        <p:xfrm>
          <a:off x="457200" y="13525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17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2550"/>
            <a:ext cx="8229600" cy="3394472"/>
          </a:xfrm>
        </p:spPr>
        <p:txBody>
          <a:bodyPr/>
          <a:lstStyle/>
          <a:p>
            <a:r>
              <a:rPr lang="en-US" dirty="0" smtClean="0"/>
              <a:t>Educational decision makers</a:t>
            </a:r>
          </a:p>
          <a:p>
            <a:r>
              <a:rPr lang="en-US" dirty="0" smtClean="0"/>
              <a:t>Custody considerations</a:t>
            </a:r>
          </a:p>
          <a:p>
            <a:r>
              <a:rPr lang="en-US" dirty="0" smtClean="0"/>
              <a:t>Definition of a parent </a:t>
            </a:r>
            <a:endParaRPr lang="en-US" dirty="0"/>
          </a:p>
        </p:txBody>
      </p:sp>
      <p:sp>
        <p:nvSpPr>
          <p:cNvPr id="3" name="Title 2"/>
          <p:cNvSpPr>
            <a:spLocks noGrp="1"/>
          </p:cNvSpPr>
          <p:nvPr>
            <p:ph type="title"/>
          </p:nvPr>
        </p:nvSpPr>
        <p:spPr/>
        <p:txBody>
          <a:bodyPr>
            <a:noAutofit/>
          </a:bodyPr>
          <a:lstStyle/>
          <a:p>
            <a:r>
              <a:rPr lang="en-US" sz="3200" dirty="0" smtClean="0"/>
              <a:t>How is this different from SPED considerations under McKinney-Vento</a:t>
            </a:r>
            <a:endParaRPr lang="en-US" sz="3200" dirty="0"/>
          </a:p>
        </p:txBody>
      </p:sp>
    </p:spTree>
    <p:extLst>
      <p:ext uri="{BB962C8B-B14F-4D97-AF65-F5344CB8AC3E}">
        <p14:creationId xmlns:p14="http://schemas.microsoft.com/office/powerpoint/2010/main" val="261927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Best interest discussion</a:t>
            </a:r>
          </a:p>
          <a:p>
            <a:endParaRPr lang="en-US" dirty="0" smtClean="0"/>
          </a:p>
          <a:p>
            <a:r>
              <a:rPr lang="en-US" dirty="0" smtClean="0"/>
              <a:t>IEP review</a:t>
            </a:r>
          </a:p>
          <a:p>
            <a:endParaRPr lang="en-US" dirty="0"/>
          </a:p>
          <a:p>
            <a:r>
              <a:rPr lang="en-US" dirty="0" smtClean="0"/>
              <a:t>Education Decision Maker participation</a:t>
            </a:r>
          </a:p>
          <a:p>
            <a:endParaRPr lang="en-US" dirty="0"/>
          </a:p>
          <a:p>
            <a:r>
              <a:rPr lang="en-US" dirty="0" smtClean="0"/>
              <a:t>LEA SPED staff input</a:t>
            </a:r>
            <a:endParaRPr lang="en-US" dirty="0"/>
          </a:p>
        </p:txBody>
      </p:sp>
      <p:sp>
        <p:nvSpPr>
          <p:cNvPr id="3" name="Title 2"/>
          <p:cNvSpPr>
            <a:spLocks noGrp="1"/>
          </p:cNvSpPr>
          <p:nvPr>
            <p:ph type="title"/>
          </p:nvPr>
        </p:nvSpPr>
        <p:spPr/>
        <p:txBody>
          <a:bodyPr>
            <a:normAutofit/>
          </a:bodyPr>
          <a:lstStyle/>
          <a:p>
            <a:r>
              <a:rPr lang="en-US" sz="3600" dirty="0" smtClean="0"/>
              <a:t>How ESSA intersects with SPED</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90575"/>
            <a:ext cx="2286000" cy="2286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23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Child welfare driven best interest process—school driven IEP process</a:t>
            </a:r>
          </a:p>
          <a:p>
            <a:pPr lvl="1"/>
            <a:r>
              <a:rPr lang="en-US" dirty="0" smtClean="0"/>
              <a:t>Enrolling in a district rather than a school</a:t>
            </a:r>
          </a:p>
          <a:p>
            <a:pPr lvl="1"/>
            <a:r>
              <a:rPr lang="en-US" dirty="0" smtClean="0"/>
              <a:t>Free and appropriate public education (FAPE)</a:t>
            </a:r>
          </a:p>
          <a:p>
            <a:pPr lvl="1"/>
            <a:r>
              <a:rPr lang="en-US" dirty="0" smtClean="0"/>
              <a:t>Least restrictive environment (LRE)</a:t>
            </a:r>
          </a:p>
          <a:p>
            <a:pPr lvl="1"/>
            <a:r>
              <a:rPr lang="en-US" dirty="0" smtClean="0"/>
              <a:t>Pre-determination </a:t>
            </a:r>
          </a:p>
          <a:p>
            <a:pPr lvl="1"/>
            <a:r>
              <a:rPr lang="en-US" dirty="0" smtClean="0"/>
              <a:t>Safety concerns </a:t>
            </a:r>
            <a:endParaRPr lang="en-US" dirty="0"/>
          </a:p>
        </p:txBody>
      </p:sp>
      <p:sp>
        <p:nvSpPr>
          <p:cNvPr id="3" name="Title 2"/>
          <p:cNvSpPr>
            <a:spLocks noGrp="1"/>
          </p:cNvSpPr>
          <p:nvPr>
            <p:ph type="title"/>
          </p:nvPr>
        </p:nvSpPr>
        <p:spPr/>
        <p:txBody>
          <a:bodyPr/>
          <a:lstStyle/>
          <a:p>
            <a:r>
              <a:rPr lang="en-US" dirty="0" smtClean="0"/>
              <a:t>Best interest considerations</a:t>
            </a:r>
            <a:endParaRPr lang="en-US" dirty="0"/>
          </a:p>
        </p:txBody>
      </p:sp>
    </p:spTree>
    <p:extLst>
      <p:ext uri="{BB962C8B-B14F-4D97-AF65-F5344CB8AC3E}">
        <p14:creationId xmlns:p14="http://schemas.microsoft.com/office/powerpoint/2010/main" val="220170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0997"/>
            <a:ext cx="4876800" cy="3394472"/>
          </a:xfrm>
        </p:spPr>
        <p:txBody>
          <a:bodyPr>
            <a:normAutofit fontScale="85000" lnSpcReduction="10000"/>
          </a:bodyPr>
          <a:lstStyle/>
          <a:p>
            <a:r>
              <a:rPr lang="en-US" dirty="0"/>
              <a:t>availability and quality of the services in the school to meet the student’s educational and social emotional needs; </a:t>
            </a:r>
            <a:endParaRPr lang="en-US" dirty="0" smtClean="0"/>
          </a:p>
          <a:p>
            <a:endParaRPr lang="en-US" dirty="0"/>
          </a:p>
          <a:p>
            <a:r>
              <a:rPr lang="en-US" dirty="0"/>
              <a:t>the availability of special education or related required services in a school other than the school of origin;</a:t>
            </a:r>
          </a:p>
          <a:p>
            <a:endParaRPr lang="en-US" dirty="0"/>
          </a:p>
        </p:txBody>
      </p:sp>
      <p:sp>
        <p:nvSpPr>
          <p:cNvPr id="3" name="Title 2"/>
          <p:cNvSpPr>
            <a:spLocks noGrp="1"/>
          </p:cNvSpPr>
          <p:nvPr>
            <p:ph type="title"/>
          </p:nvPr>
        </p:nvSpPr>
        <p:spPr/>
        <p:txBody>
          <a:bodyPr/>
          <a:lstStyle/>
          <a:p>
            <a:r>
              <a:rPr lang="en-US" dirty="0" smtClean="0"/>
              <a:t>Best interest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819150"/>
            <a:ext cx="3200400" cy="30275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462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837</Words>
  <Application>Microsoft Office PowerPoint</Application>
  <PresentationFormat>On-screen Show (16:9)</PresentationFormat>
  <Paragraphs>107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Lucida Sans Unicode</vt:lpstr>
      <vt:lpstr>Verdana</vt:lpstr>
      <vt:lpstr>Wingdings 2</vt:lpstr>
      <vt:lpstr>Wingdings 3</vt:lpstr>
      <vt:lpstr>Concourse</vt:lpstr>
      <vt:lpstr>Aligning ESSA Foster Care Provisions with special education</vt:lpstr>
      <vt:lpstr>Total # of foster care students in SPED Massachusetts</vt:lpstr>
      <vt:lpstr>Total # of foster students in SPED Colorado</vt:lpstr>
      <vt:lpstr>School placement information-MA</vt:lpstr>
      <vt:lpstr>Type of education disability-MA</vt:lpstr>
      <vt:lpstr>How is this different from SPED considerations under McKinney-Vento</vt:lpstr>
      <vt:lpstr>How ESSA intersects with SPED</vt:lpstr>
      <vt:lpstr>Best interest considerations</vt:lpstr>
      <vt:lpstr>Best interest</vt:lpstr>
      <vt:lpstr>School responsibility</vt:lpstr>
      <vt:lpstr>Dispute resolution</vt:lpstr>
      <vt:lpstr>Common barriers</vt:lpstr>
      <vt:lpstr>Common barriers</vt:lpstr>
      <vt:lpstr>Transportation</vt:lpstr>
      <vt:lpstr>BID and IDEA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2018-03-05T13:58:16Z</dcterms:created>
  <dcterms:modified xsi:type="dcterms:W3CDTF">2018-11-05T20:18:06Z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