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52"/>
  </p:notesMasterIdLst>
  <p:sldIdLst>
    <p:sldId id="256" r:id="rId3"/>
    <p:sldId id="257" r:id="rId4"/>
    <p:sldId id="264" r:id="rId5"/>
    <p:sldId id="270" r:id="rId6"/>
    <p:sldId id="268" r:id="rId7"/>
    <p:sldId id="322" r:id="rId8"/>
    <p:sldId id="262" r:id="rId9"/>
    <p:sldId id="277" r:id="rId10"/>
    <p:sldId id="286" r:id="rId11"/>
    <p:sldId id="282" r:id="rId12"/>
    <p:sldId id="278" r:id="rId13"/>
    <p:sldId id="279" r:id="rId14"/>
    <p:sldId id="283" r:id="rId15"/>
    <p:sldId id="275" r:id="rId16"/>
    <p:sldId id="285" r:id="rId17"/>
    <p:sldId id="318" r:id="rId18"/>
    <p:sldId id="319" r:id="rId19"/>
    <p:sldId id="284" r:id="rId20"/>
    <p:sldId id="280" r:id="rId21"/>
    <p:sldId id="281" r:id="rId22"/>
    <p:sldId id="287" r:id="rId23"/>
    <p:sldId id="288" r:id="rId24"/>
    <p:sldId id="289" r:id="rId25"/>
    <p:sldId id="290" r:id="rId26"/>
    <p:sldId id="310" r:id="rId27"/>
    <p:sldId id="294" r:id="rId28"/>
    <p:sldId id="291" r:id="rId29"/>
    <p:sldId id="292" r:id="rId30"/>
    <p:sldId id="293" r:id="rId31"/>
    <p:sldId id="296" r:id="rId32"/>
    <p:sldId id="297" r:id="rId33"/>
    <p:sldId id="298" r:id="rId34"/>
    <p:sldId id="299" r:id="rId35"/>
    <p:sldId id="300" r:id="rId36"/>
    <p:sldId id="301" r:id="rId37"/>
    <p:sldId id="302" r:id="rId38"/>
    <p:sldId id="303" r:id="rId39"/>
    <p:sldId id="295" r:id="rId40"/>
    <p:sldId id="304" r:id="rId41"/>
    <p:sldId id="305" r:id="rId42"/>
    <p:sldId id="311" r:id="rId43"/>
    <p:sldId id="312" r:id="rId44"/>
    <p:sldId id="313" r:id="rId45"/>
    <p:sldId id="314" r:id="rId46"/>
    <p:sldId id="315" r:id="rId47"/>
    <p:sldId id="316" r:id="rId48"/>
    <p:sldId id="317" r:id="rId49"/>
    <p:sldId id="320" r:id="rId50"/>
    <p:sldId id="32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autoAdjust="0"/>
  </p:normalViewPr>
  <p:slideViewPr>
    <p:cSldViewPr snapToGrid="0">
      <p:cViewPr varScale="1">
        <p:scale>
          <a:sx n="116" d="100"/>
          <a:sy n="116" d="100"/>
        </p:scale>
        <p:origin x="1326"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0613" y="2057401"/>
            <a:ext cx="6345303" cy="2666999"/>
          </a:xfrm>
        </p:spPr>
        <p:txBody>
          <a:bodyPr anchor="b">
            <a:normAutofit/>
          </a:bodyPr>
          <a:lstStyle>
            <a:lvl1pPr algn="l">
              <a:defRPr sz="3601" b="0" i="0" cap="none" baseline="0"/>
            </a:lvl1pPr>
          </a:lstStyle>
          <a:p>
            <a:r>
              <a:rPr lang="en-US" smtClean="0"/>
              <a:t>Click to edit Master title style</a:t>
            </a:r>
            <a:endParaRPr/>
          </a:p>
        </p:txBody>
      </p:sp>
      <p:sp>
        <p:nvSpPr>
          <p:cNvPr id="3" name="Text Placeholder 2"/>
          <p:cNvSpPr>
            <a:spLocks noGrp="1"/>
          </p:cNvSpPr>
          <p:nvPr>
            <p:ph type="body" idx="1"/>
          </p:nvPr>
        </p:nvSpPr>
        <p:spPr>
          <a:xfrm>
            <a:off x="970613" y="4876800"/>
            <a:ext cx="6345303" cy="1143000"/>
          </a:xfrm>
        </p:spPr>
        <p:txBody>
          <a:bodyPr anchor="t">
            <a:normAutofit/>
          </a:bodyPr>
          <a:lstStyle>
            <a:lvl1pPr marL="0" indent="0">
              <a:spcBef>
                <a:spcPts val="0"/>
              </a:spcBef>
              <a:buNone/>
              <a:defRPr sz="18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54085" y="6356352"/>
            <a:ext cx="2133600" cy="365125"/>
          </a:xfrm>
          <a:prstGeom prst="rect">
            <a:avLst/>
          </a:prstGeom>
        </p:spPr>
        <p:txBody>
          <a:bodyPr/>
          <a:lstStyle>
            <a:lvl1pPr>
              <a:defRPr sz="825"/>
            </a:lvl1pPr>
          </a:lstStyle>
          <a:p>
            <a:fld id="{3CD9712D-992A-4AB1-A5C2-575F75921AA2}" type="datetimeFigureOut">
              <a:rPr lang="en-US" smtClean="0"/>
              <a:pPr/>
              <a:t>9/5/2019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sz="825"/>
            </a:lvl1pPr>
          </a:lstStyle>
          <a:p>
            <a:endParaRPr lang="en-US"/>
          </a:p>
        </p:txBody>
      </p:sp>
      <p:sp>
        <p:nvSpPr>
          <p:cNvPr id="6" name="Slide Number Placeholder 5"/>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94983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3190876"/>
            <a:ext cx="6858000" cy="1814513"/>
          </a:xfrm>
        </p:spPr>
        <p:txBody>
          <a:bodyPr lIns="0" tIns="0" rIns="0" bIns="0" anchor="t" anchorCtr="0">
            <a:noAutofit/>
          </a:bodyPr>
          <a:lstStyle>
            <a:lvl1pPr algn="ctr">
              <a:defRPr sz="45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337713"/>
            <a:ext cx="6858000" cy="596362"/>
          </a:xfrm>
        </p:spPr>
        <p:txBody>
          <a:bodyPr lIns="0" tIns="0" rIns="0" bIns="0">
            <a:noAutofit/>
          </a:bodyPr>
          <a:lstStyle>
            <a:lvl1pPr marL="0" indent="0" algn="ctr">
              <a:buNone/>
              <a:defRPr sz="2400">
                <a:latin typeface="Trebuchet MS" panose="020B0603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pic>
        <p:nvPicPr>
          <p:cNvPr id="10" name="Picture 9" title="Colorado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031" y="1823179"/>
            <a:ext cx="3368426" cy="81902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Tree>
    <p:extLst>
      <p:ext uri="{BB962C8B-B14F-4D97-AF65-F5344CB8AC3E}">
        <p14:creationId xmlns:p14="http://schemas.microsoft.com/office/powerpoint/2010/main" val="3903965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
        <p:nvSpPr>
          <p:cNvPr id="2" name="Title 1"/>
          <p:cNvSpPr>
            <a:spLocks noGrp="1"/>
          </p:cNvSpPr>
          <p:nvPr>
            <p:ph type="title"/>
          </p:nvPr>
        </p:nvSpPr>
        <p:spPr>
          <a:xfrm>
            <a:off x="205740" y="274321"/>
            <a:ext cx="4366260" cy="713232"/>
          </a:xfrm>
        </p:spPr>
        <p:txBody>
          <a:bodyPr lIns="0" tIns="0" rIns="0" bIns="0" anchor="t" anchorCtr="0">
            <a:noAutofit/>
          </a:bodyPr>
          <a:lstStyle>
            <a:lvl1pPr>
              <a:defRPr sz="1800">
                <a:solidFill>
                  <a:schemeClr val="tx1"/>
                </a:solidFill>
                <a:latin typeface="Museo Slab 500" panose="02000000000000000000"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noAutofit/>
          </a:bodyPr>
          <a:lstStyle>
            <a:lvl1pPr marL="0" indent="0">
              <a:buNone/>
              <a:defRPr>
                <a:latin typeface="Trebuchet MS" panose="020B060302020202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CD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868" y="6138864"/>
            <a:ext cx="771565" cy="558829"/>
          </a:xfrm>
          <a:prstGeom prst="rect">
            <a:avLst/>
          </a:prstGeom>
        </p:spPr>
      </p:pic>
    </p:spTree>
    <p:extLst>
      <p:ext uri="{BB962C8B-B14F-4D97-AF65-F5344CB8AC3E}">
        <p14:creationId xmlns:p14="http://schemas.microsoft.com/office/powerpoint/2010/main" val="1753618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35133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463040"/>
            <a:ext cx="3886200" cy="435133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title="CD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868" y="6138864"/>
            <a:ext cx="771565" cy="55882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
        <p:nvSpPr>
          <p:cNvPr id="11" name="Title 1"/>
          <p:cNvSpPr>
            <a:spLocks noGrp="1"/>
          </p:cNvSpPr>
          <p:nvPr>
            <p:ph type="title"/>
          </p:nvPr>
        </p:nvSpPr>
        <p:spPr>
          <a:xfrm>
            <a:off x="205740" y="274321"/>
            <a:ext cx="4373404" cy="713232"/>
          </a:xfrm>
        </p:spPr>
        <p:txBody>
          <a:bodyPr lIns="0" tIns="0" rIns="0" bIns="0" anchor="t" anchorCtr="0">
            <a:noAutofit/>
          </a:bodyPr>
          <a:lstStyle>
            <a:lvl1pPr>
              <a:defRPr sz="1800">
                <a:solidFill>
                  <a:schemeClr val="tx1"/>
                </a:solidFill>
                <a:latin typeface="Museo Slab 500" panose="02000000000000000000"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64411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ection Divider - bright green">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5" name="Slide Number Placeholder 5"/>
          <p:cNvSpPr>
            <a:spLocks noGrp="1"/>
          </p:cNvSpPr>
          <p:nvPr>
            <p:ph type="sldNum" sz="quarter" idx="12"/>
          </p:nvPr>
        </p:nvSpPr>
        <p:spPr>
          <a:xfrm>
            <a:off x="274322" y="6356355"/>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500"/>
            <a:ext cx="726734" cy="523561"/>
          </a:xfrm>
          <a:prstGeom prst="rect">
            <a:avLst/>
          </a:prstGeom>
        </p:spPr>
      </p:pic>
    </p:spTree>
    <p:extLst>
      <p:ext uri="{BB962C8B-B14F-4D97-AF65-F5344CB8AC3E}">
        <p14:creationId xmlns:p14="http://schemas.microsoft.com/office/powerpoint/2010/main" val="2389092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title="Blue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 y="-352"/>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274322" y="6356355"/>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500"/>
            <a:ext cx="726734" cy="523561"/>
          </a:xfrm>
          <a:prstGeom prst="rect">
            <a:avLst/>
          </a:prstGeom>
        </p:spPr>
      </p:pic>
    </p:spTree>
    <p:extLst>
      <p:ext uri="{BB962C8B-B14F-4D97-AF65-F5344CB8AC3E}">
        <p14:creationId xmlns:p14="http://schemas.microsoft.com/office/powerpoint/2010/main" val="2108575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title="Light green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 y="-352"/>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274322" y="6356355"/>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500"/>
            <a:ext cx="726734" cy="523561"/>
          </a:xfrm>
          <a:prstGeom prst="rect">
            <a:avLst/>
          </a:prstGeom>
        </p:spPr>
      </p:pic>
    </p:spTree>
    <p:extLst>
      <p:ext uri="{BB962C8B-B14F-4D97-AF65-F5344CB8AC3E}">
        <p14:creationId xmlns:p14="http://schemas.microsoft.com/office/powerpoint/2010/main" val="76613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lank with page numb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4322" y="6356355"/>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0008" y="6164500"/>
            <a:ext cx="726734" cy="523561"/>
          </a:xfrm>
          <a:prstGeom prst="rect">
            <a:avLst/>
          </a:prstGeom>
        </p:spPr>
      </p:pic>
    </p:spTree>
    <p:extLst>
      <p:ext uri="{BB962C8B-B14F-4D97-AF65-F5344CB8AC3E}">
        <p14:creationId xmlns:p14="http://schemas.microsoft.com/office/powerpoint/2010/main" val="3746754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75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smtClean="0"/>
              <a:t>Click to edit Master title style</a:t>
            </a:r>
            <a:endParaRPr lang="en-US" dirty="0"/>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59363"/>
          <a:stretch/>
        </p:blipFill>
        <p:spPr>
          <a:xfrm>
            <a:off x="2760844" y="6019802"/>
            <a:ext cx="3703656" cy="929985"/>
          </a:xfrm>
          <a:prstGeom prst="rect">
            <a:avLst/>
          </a:prstGeom>
        </p:spPr>
      </p:pic>
    </p:spTree>
    <p:extLst>
      <p:ext uri="{BB962C8B-B14F-4D97-AF65-F5344CB8AC3E}">
        <p14:creationId xmlns:p14="http://schemas.microsoft.com/office/powerpoint/2010/main" val="2006026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2"/>
            <a:ext cx="7886700" cy="5037025"/>
          </a:xfrm>
        </p:spPr>
        <p:txBody>
          <a:bodyPr/>
          <a:lstStyle>
            <a:lvl1pPr>
              <a:buClr>
                <a:srgbClr val="0D1E8E"/>
              </a:buClr>
              <a:defRPr sz="1800">
                <a:latin typeface="Trebuchet MS" panose="020B0603020202020204" pitchFamily="34" charset="0"/>
              </a:defRPr>
            </a:lvl1pPr>
            <a:lvl2pPr>
              <a:buClr>
                <a:srgbClr val="00953A"/>
              </a:buClr>
              <a:defRPr sz="15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2" name="Date Placeholder 2"/>
          <p:cNvSpPr txBox="1">
            <a:spLocks/>
          </p:cNvSpPr>
          <p:nvPr userDrawn="1"/>
        </p:nvSpPr>
        <p:spPr>
          <a:xfrm>
            <a:off x="628650" y="6508800"/>
            <a:ext cx="2057400" cy="212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z="900" smtClean="0">
                <a:solidFill>
                  <a:prstClr val="black">
                    <a:tint val="75000"/>
                  </a:prstClr>
                </a:solidFill>
              </a:rPr>
              <a:pPr/>
              <a:t>9/5/2019</a:t>
            </a:fld>
            <a:endParaRPr lang="en-US" sz="900">
              <a:solidFill>
                <a:prstClr val="black">
                  <a:tint val="75000"/>
                </a:prst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4" name="Rectangle 13"/>
          <p:cNvSpPr/>
          <p:nvPr userDrawn="1"/>
        </p:nvSpPr>
        <p:spPr>
          <a:xfrm>
            <a:off x="0" y="787383"/>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Rectangle 14"/>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18" name="Slide Number Placeholder 5"/>
          <p:cNvSpPr txBox="1">
            <a:spLocks/>
          </p:cNvSpPr>
          <p:nvPr userDrawn="1"/>
        </p:nvSpPr>
        <p:spPr>
          <a:xfrm>
            <a:off x="6457951" y="6508800"/>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rPr>
              <a:pPr/>
              <a:t>‹#›</a:t>
            </a:fld>
            <a:endParaRPr lang="en-US" sz="900" dirty="0">
              <a:solidFill>
                <a:prstClr val="black">
                  <a:tint val="75000"/>
                </a:prstClr>
              </a:solidFill>
            </a:endParaRPr>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981768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46485" y="375048"/>
            <a:ext cx="7715250" cy="878681"/>
          </a:xfrm>
          <a:prstGeom prst="rect">
            <a:avLst/>
          </a:prstGeom>
        </p:spPr>
        <p:txBody>
          <a:bodyPr anchor="t"/>
          <a:lstStyle>
            <a:lvl1pPr algn="l">
              <a:defRPr sz="3164" b="0">
                <a:solidFill>
                  <a:srgbClr val="53585F"/>
                </a:solidFill>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457646" y="1339454"/>
            <a:ext cx="7715250" cy="4607719"/>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smtClean="0"/>
              <a:t>Click to edit Master text styles for long amount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648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D12C40-C845-4845-9123-DB0823B51C1A}" type="datetimeFigureOut">
              <a:rPr lang="en-US" smtClean="0">
                <a:solidFill>
                  <a:prstClr val="black">
                    <a:tint val="75000"/>
                  </a:prstClr>
                </a:solidFill>
              </a:rPr>
              <a:pPr/>
              <a:t>9/5/2019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350C07-BF3C-446F-BC26-54C104523A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3282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mailto:Samantha.garrett@state.co.us" TargetMode="External"/><Relationship Id="rId2" Type="http://schemas.openxmlformats.org/officeDocument/2006/relationships/hyperlink" Target="mailto:Myers_k@cde.state.co.us"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CWEL Back to School Webinar</a:t>
            </a:r>
            <a:br>
              <a:rPr lang="en-US" dirty="0" smtClean="0"/>
            </a:br>
            <a:r>
              <a:rPr lang="en-US" dirty="0" smtClean="0"/>
              <a:t>2019-2020</a:t>
            </a:r>
            <a:endParaRPr lang="en-US" dirty="0"/>
          </a:p>
        </p:txBody>
      </p:sp>
      <p:sp>
        <p:nvSpPr>
          <p:cNvPr id="3" name="Subtitle 2"/>
          <p:cNvSpPr>
            <a:spLocks noGrp="1"/>
          </p:cNvSpPr>
          <p:nvPr>
            <p:ph type="subTitle" idx="1"/>
          </p:nvPr>
        </p:nvSpPr>
        <p:spPr/>
        <p:txBody>
          <a:bodyPr/>
          <a:lstStyle/>
          <a:p>
            <a:r>
              <a:rPr lang="en-US" dirty="0" smtClean="0"/>
              <a:t>September 5, 2019</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Students in Out-of-Home Placement (Foster Care)</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116330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out-of-home placement (Foster Care)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A “student in foster care”</a:t>
            </a:r>
            <a:r>
              <a:rPr lang="en-US" dirty="0"/>
              <a:t> is synonymous with a </a:t>
            </a:r>
            <a:r>
              <a:rPr lang="en-US" b="1" dirty="0"/>
              <a:t>“student in an out-of-home placement”, </a:t>
            </a:r>
            <a:r>
              <a:rPr lang="en-US" dirty="0"/>
              <a:t>which is defined in 22-32-138. C.R.S. as, “Student in out-of-home placement means a child or youth who </a:t>
            </a:r>
            <a:r>
              <a:rPr lang="en-US" b="1" dirty="0"/>
              <a:t>at any time during an academic semester</a:t>
            </a:r>
            <a:r>
              <a:rPr lang="en-US" dirty="0"/>
              <a:t> or term is in foster care and receiving educational services through a state-licensed day treatment facility or who at any time during an academic semester or term is in placement out of the home, as that term is defined in section 19-1-103 (85), including but not limited to any child or youth who is in placement outside of the home </a:t>
            </a:r>
            <a:r>
              <a:rPr lang="en-US" b="1" dirty="0"/>
              <a:t>at any time during an academic semester </a:t>
            </a:r>
            <a:r>
              <a:rPr lang="en-US" dirty="0"/>
              <a:t>or term as a result of an adjudication pursuant to Article 2 of Title 19. </a:t>
            </a:r>
            <a:r>
              <a:rPr lang="en-US" b="1" dirty="0"/>
              <a:t>‘Student in out-of-home placement’ includes a child or youth who transfers enrollment as a result of being returned to his or her home at the conclusion of out-of-home placement</a:t>
            </a:r>
            <a:r>
              <a:rPr lang="en-US" dirty="0"/>
              <a:t>.”</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846844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find out if a student is in out-of-home placement</a:t>
            </a:r>
            <a:endParaRPr lang="en-US" dirty="0"/>
          </a:p>
        </p:txBody>
      </p:sp>
      <p:sp>
        <p:nvSpPr>
          <p:cNvPr id="3" name="Content Placeholder 2"/>
          <p:cNvSpPr>
            <a:spLocks noGrp="1"/>
          </p:cNvSpPr>
          <p:nvPr>
            <p:ph idx="1"/>
          </p:nvPr>
        </p:nvSpPr>
        <p:spPr/>
        <p:txBody>
          <a:bodyPr/>
          <a:lstStyle/>
          <a:p>
            <a:r>
              <a:rPr lang="en-US" dirty="0" smtClean="0"/>
              <a:t>County child welfare agencies are responsible for informing CWELs about students in out-of-home placement regardless of whether or not a school change is being considered. </a:t>
            </a:r>
          </a:p>
          <a:p>
            <a:r>
              <a:rPr lang="en-US" dirty="0" smtClean="0"/>
              <a:t>Free and Reduced Lunch Coordinators receive a monthly list of students who have been classified as in out-of-home placement. </a:t>
            </a:r>
            <a:r>
              <a:rPr lang="en-US" dirty="0" smtClean="0">
                <a:solidFill>
                  <a:srgbClr val="FF0000"/>
                </a:solidFill>
              </a:rPr>
              <a:t>Caution: this data is not real-time. </a:t>
            </a:r>
          </a:p>
          <a:p>
            <a:r>
              <a:rPr lang="en-US" dirty="0" smtClean="0"/>
              <a:t>A child/youth must be in the custody of the county (even for one day) to be considered in out-of-home placement. </a:t>
            </a:r>
          </a:p>
          <a:p>
            <a:r>
              <a:rPr lang="en-US" dirty="0" smtClean="0"/>
              <a:t>CWELs can verify with county child welfare agencies (list provided on CDE’s Foster Care Education Webpage). </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414552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Immediate Enrollment</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3157016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Enrollment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a:t>
            </a:r>
            <a:r>
              <a:rPr lang="en-US" b="1" dirty="0"/>
              <a:t>Every Student Succeeds Act</a:t>
            </a:r>
            <a:r>
              <a:rPr lang="en-US" dirty="0"/>
              <a:t> is a federal law that contains provisions specifically for students in foster care. This law states, “(ii) when a determination is made that it is not in such child’s best interest to remain in the school of origin, the child is </a:t>
            </a:r>
            <a:r>
              <a:rPr lang="en-US" b="1" u="sng" dirty="0"/>
              <a:t>immediately enrolled</a:t>
            </a:r>
            <a:r>
              <a:rPr lang="en-US" dirty="0"/>
              <a:t> in a new school, </a:t>
            </a:r>
            <a:r>
              <a:rPr lang="en-US" b="1" u="sng" dirty="0">
                <a:solidFill>
                  <a:srgbClr val="FF0000"/>
                </a:solidFill>
              </a:rPr>
              <a:t>even if the child is unable to produce records normally required for enrollment</a:t>
            </a:r>
            <a:r>
              <a:rPr lang="en-US" dirty="0">
                <a:solidFill>
                  <a:srgbClr val="FF0000"/>
                </a:solidFill>
              </a:rPr>
              <a:t>. </a:t>
            </a:r>
            <a:r>
              <a:rPr lang="en-US" dirty="0"/>
              <a:t>(iii) the enrolling school district shall immediately contact the school last attended by any such child to obtain relevant academic and other records.” 1111(g)(1)(E)(ii)(iii). </a:t>
            </a:r>
            <a:endParaRPr lang="en-US" dirty="0" smtClean="0"/>
          </a:p>
          <a:p>
            <a:pPr marL="0" indent="0">
              <a:buNone/>
            </a:pPr>
            <a:endParaRPr lang="en-US" dirty="0"/>
          </a:p>
          <a:p>
            <a:r>
              <a:rPr lang="en-US" dirty="0" smtClean="0"/>
              <a:t>Black’s Law Dictionary (2</a:t>
            </a:r>
            <a:r>
              <a:rPr lang="en-US" baseline="30000" dirty="0" smtClean="0"/>
              <a:t>nd</a:t>
            </a:r>
            <a:r>
              <a:rPr lang="en-US" dirty="0" smtClean="0"/>
              <a:t> Ed.) defines “Immediate” as, “Present; at once; not deferred by any interval of time. In this sense, the word, without any very precise signification, denotes that action is or must be taken either instantly or without any considerable loss of time.” </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1572911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Enrollment FAQs</a:t>
            </a:r>
            <a:endParaRPr lang="en-US" dirty="0"/>
          </a:p>
        </p:txBody>
      </p:sp>
      <p:sp>
        <p:nvSpPr>
          <p:cNvPr id="3" name="Content Placeholder 2"/>
          <p:cNvSpPr>
            <a:spLocks noGrp="1"/>
          </p:cNvSpPr>
          <p:nvPr>
            <p:ph idx="1"/>
          </p:nvPr>
        </p:nvSpPr>
        <p:spPr/>
        <p:txBody>
          <a:bodyPr>
            <a:normAutofit/>
          </a:bodyPr>
          <a:lstStyle/>
          <a:p>
            <a:r>
              <a:rPr lang="en-US" dirty="0" smtClean="0"/>
              <a:t>What if a student does not have immunization records or a current copy of their Individualized Education Plan?</a:t>
            </a:r>
          </a:p>
          <a:p>
            <a:pPr lvl="1"/>
            <a:r>
              <a:rPr lang="en-US" dirty="0" smtClean="0"/>
              <a:t>Hopefully this does not occur, but when it does, ESSA clearly states immediate enrollment is required even without records. </a:t>
            </a:r>
          </a:p>
          <a:p>
            <a:r>
              <a:rPr lang="en-US" dirty="0" smtClean="0"/>
              <a:t>What if our district requires specific paperwork to be filled out prior to enrollment? </a:t>
            </a:r>
          </a:p>
          <a:p>
            <a:pPr lvl="1"/>
            <a:r>
              <a:rPr lang="en-US" dirty="0" smtClean="0"/>
              <a:t>Students in foster care have a right to immediate enrollment even without records normally required for enrollment by the district. CWELs and school registrars may continue to obtain documentation, but it cannot delay enrollment. </a:t>
            </a:r>
          </a:p>
          <a:p>
            <a:r>
              <a:rPr lang="en-US" dirty="0" smtClean="0"/>
              <a:t>What if a Best Interest Determination (BID) meeting did not happen? </a:t>
            </a:r>
          </a:p>
          <a:p>
            <a:pPr lvl="2"/>
            <a:r>
              <a:rPr lang="en-US" dirty="0" smtClean="0"/>
              <a:t>This question will be covered in the BID section. </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3388825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School Safety and Denial of Admission</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1165432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Denial of admission</a:t>
            </a:r>
            <a:br>
              <a:rPr lang="en-US" dirty="0" smtClean="0"/>
            </a:br>
            <a:r>
              <a:rPr lang="en-US" dirty="0" smtClean="0"/>
              <a:t>22-33-106. C.R.S.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Colorado law permits a school to deny admission in eight circumstances. There are two safety related circumstances:</a:t>
            </a:r>
          </a:p>
          <a:p>
            <a:pPr lvl="1"/>
            <a:r>
              <a:rPr lang="en-US" dirty="0" smtClean="0"/>
              <a:t>The student has been expelled from any school district in the previous twelve months; </a:t>
            </a:r>
          </a:p>
          <a:p>
            <a:pPr lvl="1"/>
            <a:r>
              <a:rPr lang="en-US" dirty="0" smtClean="0"/>
              <a:t>The student’s behavior in another school district in the previous twelve months was deemed detrimental to the welfare or safety of other students or of school personnel in that district. </a:t>
            </a:r>
          </a:p>
          <a:p>
            <a:r>
              <a:rPr lang="en-US" dirty="0" smtClean="0"/>
              <a:t>The parents or guardians may request a hearing on this matter. If a hearing is requested, a school district may not deny the student admission until after the hearing has been conducted. The same notice and procedural requirements apply to denial of admission hearing as apply to an expulsion hearing. </a:t>
            </a:r>
          </a:p>
          <a:p>
            <a:r>
              <a:rPr lang="en-US" dirty="0" smtClean="0"/>
              <a:t>Note: Under ESSA, enrollment is immediate without the ability to produce records and it is the receiving school’s responsibility to contact the previous school for records. </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397360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School Fees</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2596320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Waiving of School Fees</a:t>
            </a:r>
            <a:endParaRPr lang="en-US" dirty="0"/>
          </a:p>
        </p:txBody>
      </p:sp>
      <p:sp>
        <p:nvSpPr>
          <p:cNvPr id="3" name="Content Placeholder 2"/>
          <p:cNvSpPr>
            <a:spLocks noGrp="1"/>
          </p:cNvSpPr>
          <p:nvPr>
            <p:ph idx="1"/>
          </p:nvPr>
        </p:nvSpPr>
        <p:spPr/>
        <p:txBody>
          <a:bodyPr/>
          <a:lstStyle/>
          <a:p>
            <a:pPr lvl="0"/>
            <a:r>
              <a:rPr lang="en-US" dirty="0"/>
              <a:t>A school district or school in which a student in out-of-home placement is enrolled shall waive all fees that would otherwise be assessed against the student, including but not limited to any general fees, fees for books, fees for lab work, fees for participation in in-school or extracurricular activities, and fees for before-school or after-school programs. </a:t>
            </a:r>
          </a:p>
          <a:p>
            <a:pPr lvl="0"/>
            <a:r>
              <a:rPr lang="en-US" dirty="0"/>
              <a:t>The school district or school shall not limit the opportunity of a student in out-of-home placement to participate in in-school and extracurricular activities and before-school and after-school programs due to waiver of the participation fees.</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1889588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back to another school year!</a:t>
            </a:r>
            <a:br>
              <a:rPr lang="en-US" dirty="0" smtClean="0"/>
            </a:br>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Why this work matters </a:t>
            </a:r>
          </a:p>
          <a:p>
            <a:r>
              <a:rPr lang="en-US" dirty="0" smtClean="0"/>
              <a:t>Overview of Federal and Colorado Statute for Students in Foster Care </a:t>
            </a:r>
          </a:p>
          <a:p>
            <a:r>
              <a:rPr lang="en-US" dirty="0" smtClean="0"/>
              <a:t>Breakdown of legal requirements and FAQs: </a:t>
            </a:r>
          </a:p>
          <a:p>
            <a:pPr lvl="1"/>
            <a:r>
              <a:rPr lang="en-US" dirty="0" smtClean="0"/>
              <a:t>Immediate enrollment</a:t>
            </a:r>
          </a:p>
          <a:p>
            <a:pPr lvl="1"/>
            <a:r>
              <a:rPr lang="en-US" dirty="0" smtClean="0"/>
              <a:t>Denial of admission</a:t>
            </a:r>
          </a:p>
          <a:p>
            <a:pPr lvl="1"/>
            <a:r>
              <a:rPr lang="en-US" dirty="0" smtClean="0"/>
              <a:t>School fees </a:t>
            </a:r>
          </a:p>
          <a:p>
            <a:pPr lvl="1"/>
            <a:r>
              <a:rPr lang="en-US" dirty="0" smtClean="0"/>
              <a:t>Best interest determinations</a:t>
            </a:r>
          </a:p>
          <a:p>
            <a:pPr lvl="1"/>
            <a:r>
              <a:rPr lang="en-US" dirty="0" smtClean="0"/>
              <a:t>Transportation</a:t>
            </a:r>
          </a:p>
          <a:p>
            <a:pPr lvl="1"/>
            <a:r>
              <a:rPr lang="en-US" dirty="0" smtClean="0"/>
              <a:t>IDEA and ESSA Considerations </a:t>
            </a:r>
          </a:p>
          <a:p>
            <a:pPr lvl="1"/>
            <a:endParaRPr lang="en-US" dirty="0"/>
          </a:p>
          <a:p>
            <a:pPr lvl="1"/>
            <a:endParaRPr lang="en-US" dirty="0" smtClean="0"/>
          </a:p>
          <a:p>
            <a:pPr marL="0" indent="0">
              <a:buNone/>
            </a:pPr>
            <a:r>
              <a:rPr lang="en-US" dirty="0" smtClean="0"/>
              <a:t>Disclaimer: this presentation is not intended to provide legal advice. CWELs are encouraged to contact their school district’s legal counsel to interpret the federal and state statutes mentioned throughout this presentation. </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determine whether or not a fee is a school fee?</a:t>
            </a:r>
            <a:endParaRPr lang="en-US" dirty="0"/>
          </a:p>
        </p:txBody>
      </p:sp>
      <p:sp>
        <p:nvSpPr>
          <p:cNvPr id="3" name="Content Placeholder 2"/>
          <p:cNvSpPr>
            <a:spLocks noGrp="1"/>
          </p:cNvSpPr>
          <p:nvPr>
            <p:ph idx="1"/>
          </p:nvPr>
        </p:nvSpPr>
        <p:spPr/>
        <p:txBody>
          <a:bodyPr>
            <a:normAutofit fontScale="92500"/>
          </a:bodyPr>
          <a:lstStyle/>
          <a:p>
            <a:r>
              <a:rPr lang="en-US" dirty="0" smtClean="0"/>
              <a:t>A good test is to ask where the money is going. If the money is going to the school, then it is a school fee. </a:t>
            </a:r>
          </a:p>
          <a:p>
            <a:r>
              <a:rPr lang="en-US" dirty="0" smtClean="0"/>
              <a:t>If it is required to participate in a class or an extra-curricular opportunity, it is a school fee.</a:t>
            </a:r>
          </a:p>
          <a:p>
            <a:r>
              <a:rPr lang="en-US" dirty="0" smtClean="0"/>
              <a:t>If any student may participate in activity, sport, course, etc. for a fee, it is a school fee.  </a:t>
            </a:r>
          </a:p>
          <a:p>
            <a:r>
              <a:rPr lang="en-US" dirty="0" smtClean="0"/>
              <a:t>If the school property is being used by an outside agency (e.g. Boys and Girls Club or private daycare service), and the money </a:t>
            </a:r>
            <a:r>
              <a:rPr lang="en-US" smtClean="0"/>
              <a:t>is </a:t>
            </a:r>
            <a:r>
              <a:rPr lang="en-US" smtClean="0"/>
              <a:t>not going </a:t>
            </a:r>
            <a:r>
              <a:rPr lang="en-US" dirty="0" smtClean="0"/>
              <a:t>to the school, that is not a school fee; HOWEVER, many agencies will provide a fee waiver or reduced cost for students in foster care upon request. </a:t>
            </a:r>
          </a:p>
          <a:p>
            <a:r>
              <a:rPr lang="en-US" dirty="0" smtClean="0"/>
              <a:t>Note: 21</a:t>
            </a:r>
            <a:r>
              <a:rPr lang="en-US" baseline="30000" dirty="0" smtClean="0"/>
              <a:t>st</a:t>
            </a:r>
            <a:r>
              <a:rPr lang="en-US" dirty="0" smtClean="0"/>
              <a:t> Century Community Learning Center sites may use grant funds to provide transportation to and from the program.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2305997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Best Interest Determination Meetings</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3152035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 Requirements</a:t>
            </a:r>
            <a:endParaRPr lang="en-US" dirty="0"/>
          </a:p>
        </p:txBody>
      </p:sp>
      <p:sp>
        <p:nvSpPr>
          <p:cNvPr id="3" name="Content Placeholder 2"/>
          <p:cNvSpPr>
            <a:spLocks noGrp="1"/>
          </p:cNvSpPr>
          <p:nvPr>
            <p:ph idx="1"/>
          </p:nvPr>
        </p:nvSpPr>
        <p:spPr/>
        <p:txBody>
          <a:bodyPr/>
          <a:lstStyle/>
          <a:p>
            <a:pPr marL="0" indent="0">
              <a:buNone/>
            </a:pPr>
            <a:r>
              <a:rPr lang="en-US" dirty="0"/>
              <a:t>County Child Welfare agencies are responsible for arranging and facilitating a Best Interest Determination meeting if a child in foster care has a change in placement that could potentially result in a school move. Social Services Rules 12 CCR 2509-4, 7.301.241 require county departments to coordinate with Local Education Agencies (LEA) to conduct BID meetings prior to the school move.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69545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Invitees to a BID Meeting</a:t>
            </a:r>
            <a:endParaRPr lang="en-US" dirty="0"/>
          </a:p>
        </p:txBody>
      </p:sp>
      <p:sp>
        <p:nvSpPr>
          <p:cNvPr id="3" name="Content Placeholder 2"/>
          <p:cNvSpPr>
            <a:spLocks noGrp="1"/>
          </p:cNvSpPr>
          <p:nvPr>
            <p:ph idx="1"/>
          </p:nvPr>
        </p:nvSpPr>
        <p:spPr/>
        <p:txBody>
          <a:bodyPr/>
          <a:lstStyle/>
          <a:p>
            <a:pPr marL="457200" indent="-457200"/>
            <a:r>
              <a:rPr lang="en-US" dirty="0"/>
              <a:t>Child/youth (in a developmentally appropriate way)</a:t>
            </a:r>
          </a:p>
          <a:p>
            <a:pPr marL="457200" indent="-457200"/>
            <a:r>
              <a:rPr lang="en-US" dirty="0"/>
              <a:t>Parents</a:t>
            </a:r>
          </a:p>
          <a:p>
            <a:pPr marL="457200" indent="-457200"/>
            <a:r>
              <a:rPr lang="en-US" dirty="0"/>
              <a:t>Caseworker or appropriate designee</a:t>
            </a:r>
          </a:p>
          <a:p>
            <a:pPr marL="457200" indent="-457200"/>
            <a:r>
              <a:rPr lang="en-US" dirty="0"/>
              <a:t>Guardian ad litem (if one is appointed)</a:t>
            </a:r>
          </a:p>
          <a:p>
            <a:pPr marL="457200" indent="-457200"/>
            <a:r>
              <a:rPr lang="en-US" dirty="0"/>
              <a:t>Representative from the school of origin who knows the child/youth as determined by the LEA</a:t>
            </a:r>
          </a:p>
          <a:p>
            <a:pPr marL="457200" indent="-457200"/>
            <a:r>
              <a:rPr lang="en-US" dirty="0"/>
              <a:t>Educational surrogate parent </a:t>
            </a:r>
            <a:r>
              <a:rPr lang="en-US" dirty="0" smtClean="0"/>
              <a:t>(if appropriate)</a:t>
            </a:r>
            <a:endParaRPr lang="en-US" dirty="0"/>
          </a:p>
          <a:p>
            <a:pPr marL="457200" indent="-457200"/>
            <a:r>
              <a:rPr lang="en-US" dirty="0"/>
              <a:t>Others as relevant and appropriate as determined by the county (e.g. future caregiver, Court Appointed Special Advocate, representatives from potential new school, support person for the child/youth).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529623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stretch>
            <a:fillRect/>
          </a:stretch>
        </p:blipFill>
        <p:spPr>
          <a:xfrm>
            <a:off x="2825827" y="857250"/>
            <a:ext cx="3081968" cy="1414730"/>
          </a:xfrm>
          <a:prstGeom prst="rect">
            <a:avLst/>
          </a:prstGeom>
        </p:spPr>
      </p:pic>
      <p:pic>
        <p:nvPicPr>
          <p:cNvPr id="6" name="Picture 5"/>
          <p:cNvPicPr>
            <a:picLocks noChangeAspect="1"/>
          </p:cNvPicPr>
          <p:nvPr/>
        </p:nvPicPr>
        <p:blipFill>
          <a:blip r:embed="rId3"/>
          <a:stretch>
            <a:fillRect/>
          </a:stretch>
        </p:blipFill>
        <p:spPr>
          <a:xfrm>
            <a:off x="231354" y="2338488"/>
            <a:ext cx="8830019" cy="3803547"/>
          </a:xfrm>
          <a:prstGeom prst="rect">
            <a:avLst/>
          </a:prstGeom>
        </p:spPr>
      </p:pic>
    </p:spTree>
    <p:extLst>
      <p:ext uri="{BB962C8B-B14F-4D97-AF65-F5344CB8AC3E}">
        <p14:creationId xmlns:p14="http://schemas.microsoft.com/office/powerpoint/2010/main" val="4212091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 school change is not being considered.	</a:t>
            </a:r>
            <a:endParaRPr lang="en-US" dirty="0"/>
          </a:p>
        </p:txBody>
      </p:sp>
      <p:sp>
        <p:nvSpPr>
          <p:cNvPr id="3" name="Content Placeholder 2"/>
          <p:cNvSpPr>
            <a:spLocks noGrp="1"/>
          </p:cNvSpPr>
          <p:nvPr>
            <p:ph idx="1"/>
          </p:nvPr>
        </p:nvSpPr>
        <p:spPr/>
        <p:txBody>
          <a:bodyPr/>
          <a:lstStyle/>
          <a:p>
            <a:r>
              <a:rPr lang="en-US" dirty="0" smtClean="0"/>
              <a:t>If a child/youth in foster care has a change in placement and a school change is not being considered, they have the right to remain in the school of origin. </a:t>
            </a:r>
          </a:p>
          <a:p>
            <a:r>
              <a:rPr lang="en-US" dirty="0" smtClean="0"/>
              <a:t>Common concerns from CWELs:</a:t>
            </a:r>
          </a:p>
          <a:p>
            <a:pPr lvl="1"/>
            <a:r>
              <a:rPr lang="en-US" dirty="0" smtClean="0"/>
              <a:t>There is no communication from the county about the new placement and the CWEL cannot ensure fee waivers or free lunch. </a:t>
            </a:r>
          </a:p>
          <a:p>
            <a:pPr lvl="1"/>
            <a:r>
              <a:rPr lang="en-US" dirty="0" smtClean="0"/>
              <a:t>No update is made to caregiver contact information. </a:t>
            </a:r>
          </a:p>
          <a:p>
            <a:pPr lvl="1"/>
            <a:r>
              <a:rPr lang="en-US" dirty="0" smtClean="0"/>
              <a:t>CWELs are sometimes asked to arrange transportation (this should be a </a:t>
            </a:r>
            <a:r>
              <a:rPr lang="en-US" b="1" u="sng" dirty="0" smtClean="0">
                <a:solidFill>
                  <a:srgbClr val="FF0000"/>
                </a:solidFill>
              </a:rPr>
              <a:t>shared</a:t>
            </a:r>
            <a:r>
              <a:rPr lang="en-US" dirty="0" smtClean="0"/>
              <a:t> responsibility between the county and district). If the commute/transportation plan is longer than the child experienced prior to the placement—there should be a BID. </a:t>
            </a:r>
          </a:p>
          <a:p>
            <a:pPr lvl="1"/>
            <a:r>
              <a:rPr lang="en-US" dirty="0" smtClean="0"/>
              <a:t>Initial transportation plans fall through (e.g. the foster parent is no longer able to transport).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3643354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 with Facility Schools </a:t>
            </a:r>
            <a:endParaRPr lang="en-US" dirty="0"/>
          </a:p>
        </p:txBody>
      </p:sp>
      <p:sp>
        <p:nvSpPr>
          <p:cNvPr id="3" name="Content Placeholder 2"/>
          <p:cNvSpPr>
            <a:spLocks noGrp="1"/>
          </p:cNvSpPr>
          <p:nvPr>
            <p:ph idx="1"/>
          </p:nvPr>
        </p:nvSpPr>
        <p:spPr/>
        <p:txBody>
          <a:bodyPr>
            <a:normAutofit lnSpcReduction="10000"/>
          </a:bodyPr>
          <a:lstStyle/>
          <a:p>
            <a:pPr marL="457200" indent="-457200"/>
            <a:r>
              <a:rPr lang="en-US" dirty="0"/>
              <a:t>A BID </a:t>
            </a:r>
            <a:r>
              <a:rPr lang="en-US" dirty="0">
                <a:solidFill>
                  <a:schemeClr val="accent2">
                    <a:lumMod val="75000"/>
                  </a:schemeClr>
                </a:solidFill>
              </a:rPr>
              <a:t>is necessary </a:t>
            </a:r>
            <a:r>
              <a:rPr lang="en-US" dirty="0"/>
              <a:t>when a placement/change in placement moves a student in or out of a facility school</a:t>
            </a:r>
          </a:p>
          <a:p>
            <a:pPr marL="457200" indent="-457200"/>
            <a:r>
              <a:rPr lang="en-US" dirty="0"/>
              <a:t>If a judge orders a residential placement, it may be helpful to clarify whether the court is also ordering educational placement. </a:t>
            </a:r>
            <a:r>
              <a:rPr lang="en-US" dirty="0">
                <a:solidFill>
                  <a:schemeClr val="accent2">
                    <a:lumMod val="75000"/>
                  </a:schemeClr>
                </a:solidFill>
              </a:rPr>
              <a:t>If educational placement is court ordered, a BID is not necessary.</a:t>
            </a:r>
          </a:p>
          <a:p>
            <a:pPr marL="457200" indent="-457200"/>
            <a:r>
              <a:rPr lang="en-US" dirty="0" smtClean="0"/>
              <a:t>Caseworkers are instructed to consider </a:t>
            </a:r>
            <a:r>
              <a:rPr lang="en-US" dirty="0"/>
              <a:t>special education needs when these placements change, especially if a facility school has included the need for residential/day treatment in the current IEP.</a:t>
            </a:r>
          </a:p>
          <a:p>
            <a:pPr marL="457200" indent="-457200"/>
            <a:r>
              <a:rPr lang="en-US" dirty="0"/>
              <a:t>When a student leaves a facility school, the school of origin can be any school the student has attended for at least one term within the past two years where the student has experienced a meaningful </a:t>
            </a:r>
            <a:r>
              <a:rPr lang="en-US" dirty="0" smtClean="0"/>
              <a:t>connection</a:t>
            </a:r>
            <a:r>
              <a:rPr lang="en-US" dirty="0"/>
              <a:t> </a:t>
            </a:r>
            <a:r>
              <a:rPr lang="en-US" dirty="0" smtClean="0"/>
              <a:t>(C.R.S. 22-32-138). </a:t>
            </a:r>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2156264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a BID meeting did not occur?</a:t>
            </a:r>
            <a:endParaRPr lang="en-US" dirty="0"/>
          </a:p>
        </p:txBody>
      </p:sp>
      <p:sp>
        <p:nvSpPr>
          <p:cNvPr id="3" name="Content Placeholder 2"/>
          <p:cNvSpPr>
            <a:spLocks noGrp="1"/>
          </p:cNvSpPr>
          <p:nvPr>
            <p:ph idx="1"/>
          </p:nvPr>
        </p:nvSpPr>
        <p:spPr/>
        <p:txBody>
          <a:bodyPr/>
          <a:lstStyle/>
          <a:p>
            <a:pPr marL="457200" indent="-457200"/>
            <a:r>
              <a:rPr lang="en-US" dirty="0"/>
              <a:t>If the school is not aware of whether or not the county child welfare department held a BID, the Child Welfare Education Liaison (CWEL) at the school district should:</a:t>
            </a:r>
          </a:p>
          <a:p>
            <a:pPr marL="1143000" lvl="1" indent="-457200"/>
            <a:r>
              <a:rPr lang="en-US" dirty="0"/>
              <a:t>Call the county department of human/social services to inquire about the best interest meeting</a:t>
            </a:r>
          </a:p>
          <a:p>
            <a:pPr marL="1143000" lvl="1" indent="-457200"/>
            <a:r>
              <a:rPr lang="en-US" dirty="0"/>
              <a:t>If the CWEL does not get an acceptable answer within one business day, call CDE or CDHS for help contacting the county </a:t>
            </a:r>
          </a:p>
          <a:p>
            <a:pPr marL="1143000" lvl="1" indent="-457200"/>
            <a:endParaRPr lang="en-US" dirty="0"/>
          </a:p>
          <a:p>
            <a:pPr marL="457200" indent="-457200"/>
            <a:r>
              <a:rPr lang="en-US" dirty="0"/>
              <a:t>Schools and counties should work together to develop common communication practices about BIDs and transportation planning.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719105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Considerations for BIDs</a:t>
            </a:r>
            <a:endParaRPr lang="en-US" dirty="0"/>
          </a:p>
        </p:txBody>
      </p:sp>
      <p:sp>
        <p:nvSpPr>
          <p:cNvPr id="3" name="Content Placeholder 2"/>
          <p:cNvSpPr>
            <a:spLocks noGrp="1"/>
          </p:cNvSpPr>
          <p:nvPr>
            <p:ph idx="1"/>
          </p:nvPr>
        </p:nvSpPr>
        <p:spPr/>
        <p:txBody>
          <a:bodyPr/>
          <a:lstStyle/>
          <a:p>
            <a:pPr marL="457200" indent="-457200"/>
            <a:r>
              <a:rPr lang="en-US" dirty="0"/>
              <a:t>In the event a school move is warranted through the BID process, a student is enrolled in a new </a:t>
            </a:r>
            <a:r>
              <a:rPr lang="en-US" dirty="0">
                <a:solidFill>
                  <a:srgbClr val="FD5E33"/>
                </a:solidFill>
              </a:rPr>
              <a:t>school district NOT in a school</a:t>
            </a:r>
            <a:r>
              <a:rPr lang="en-US" dirty="0"/>
              <a:t>.</a:t>
            </a:r>
          </a:p>
          <a:p>
            <a:pPr marL="1143000" lvl="1" indent="-457200"/>
            <a:r>
              <a:rPr lang="en-US" dirty="0"/>
              <a:t>Child welfare and ultimately the juvenile courts have ultimate decision-making responsibilities in a BID; however, this only applies to the </a:t>
            </a:r>
            <a:r>
              <a:rPr lang="en-US" dirty="0">
                <a:solidFill>
                  <a:srgbClr val="FD5E33"/>
                </a:solidFill>
              </a:rPr>
              <a:t>district </a:t>
            </a:r>
            <a:r>
              <a:rPr lang="en-US" dirty="0"/>
              <a:t>where the child is enrolled. </a:t>
            </a:r>
          </a:p>
          <a:p>
            <a:pPr lvl="1" indent="0">
              <a:buNone/>
            </a:pPr>
            <a:endParaRPr lang="en-US" dirty="0"/>
          </a:p>
          <a:p>
            <a:pPr marL="1143000" lvl="1" indent="-457200"/>
            <a:r>
              <a:rPr lang="en-US" dirty="0"/>
              <a:t>Example: A child is receiving special education services and the school where the foster home is located does not have the capacity to meet the needs on the IEP—the district will be responsible for placing the student in the appropriate school that will meet their educational needs.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3340873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Transportation</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334713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work so important?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Students in foster care are by far the most vulnerable student population.</a:t>
            </a:r>
          </a:p>
          <a:p>
            <a:r>
              <a:rPr lang="en-US" dirty="0" smtClean="0"/>
              <a:t>24.8% graduation rate for students in foster care as compared to 80% for non-foster peers.</a:t>
            </a:r>
          </a:p>
          <a:p>
            <a:r>
              <a:rPr lang="en-US" dirty="0" smtClean="0"/>
              <a:t>Each school change reduces the chance a student in foster care will graduate with their peers. After 3 school moves, the likelihood of high school graduation is dramatically lower.</a:t>
            </a:r>
          </a:p>
          <a:p>
            <a:r>
              <a:rPr lang="en-US" dirty="0" smtClean="0"/>
              <a:t>66% of students in foster care score unsatisfactory in math, and only 11% are proficient or advanced. </a:t>
            </a:r>
          </a:p>
          <a:p>
            <a:r>
              <a:rPr lang="en-US" dirty="0" smtClean="0"/>
              <a:t>63% of students in foster care scored unsatisfactory or partially proficient in reading. </a:t>
            </a:r>
          </a:p>
          <a:p>
            <a:r>
              <a:rPr lang="en-US" dirty="0" smtClean="0"/>
              <a:t>Students in foster care have all experienced trauma</a:t>
            </a:r>
          </a:p>
          <a:p>
            <a:r>
              <a:rPr lang="en-US" dirty="0" smtClean="0"/>
              <a:t>Frequent school changes result in a loss of peer group and connectedness to school </a:t>
            </a:r>
          </a:p>
          <a:p>
            <a:r>
              <a:rPr lang="en-US" dirty="0" smtClean="0"/>
              <a:t>Only 11.3% will enroll in postsecondary education </a:t>
            </a:r>
          </a:p>
          <a:p>
            <a:r>
              <a:rPr lang="en-US" dirty="0" smtClean="0"/>
              <a:t>For every school change in high school, the odds of enrolling in postsecondary education decreases by 12%</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704153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ESSA say about transportation?</a:t>
            </a:r>
            <a:endParaRPr lang="en-US" dirty="0"/>
          </a:p>
        </p:txBody>
      </p:sp>
      <p:sp>
        <p:nvSpPr>
          <p:cNvPr id="3" name="Content Placeholder 2"/>
          <p:cNvSpPr>
            <a:spLocks noGrp="1"/>
          </p:cNvSpPr>
          <p:nvPr>
            <p:ph idx="1"/>
          </p:nvPr>
        </p:nvSpPr>
        <p:spPr/>
        <p:txBody>
          <a:bodyPr/>
          <a:lstStyle/>
          <a:p>
            <a:pPr marL="0" indent="0">
              <a:buNone/>
            </a:pPr>
            <a:r>
              <a:rPr lang="en-US" dirty="0" smtClean="0"/>
              <a:t>Local Education Providers (School Districts) are required to “Develop </a:t>
            </a:r>
            <a:r>
              <a:rPr lang="en-US" dirty="0"/>
              <a:t>and implement clear written procedures governing how</a:t>
            </a:r>
            <a:r>
              <a:rPr lang="en-US" b="1" u="sng" dirty="0">
                <a:solidFill>
                  <a:srgbClr val="FF0000"/>
                </a:solidFill>
              </a:rPr>
              <a:t> transportation to maintain children in foster care in their school of origin </a:t>
            </a:r>
            <a:r>
              <a:rPr lang="en-US" dirty="0"/>
              <a:t>when in their best interest will be provided, arranged, and funded for the duration of the time in foster care.” §1112(c)(5)(B)</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1056900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Colorado say about transportation? </a:t>
            </a:r>
            <a:endParaRPr lang="en-US" dirty="0"/>
          </a:p>
        </p:txBody>
      </p:sp>
      <p:sp>
        <p:nvSpPr>
          <p:cNvPr id="3" name="Content Placeholder 2"/>
          <p:cNvSpPr>
            <a:spLocks noGrp="1"/>
          </p:cNvSpPr>
          <p:nvPr>
            <p:ph idx="1"/>
          </p:nvPr>
        </p:nvSpPr>
        <p:spPr/>
        <p:txBody>
          <a:bodyPr/>
          <a:lstStyle/>
          <a:p>
            <a:pPr marL="342900" indent="-342900"/>
            <a:r>
              <a:rPr lang="en-US" dirty="0"/>
              <a:t>“</a:t>
            </a:r>
            <a:r>
              <a:rPr lang="en-US" b="1" u="sng" dirty="0">
                <a:solidFill>
                  <a:srgbClr val="FF0000"/>
                </a:solidFill>
              </a:rPr>
              <a:t>The Child Welfare Education Liaison shall be responsible </a:t>
            </a:r>
            <a:r>
              <a:rPr lang="en-US" dirty="0"/>
              <a:t>for working with child placement agencies, county departments, and the state department of human services to facilitate services to maintain students in out-of-home placement in their schools of origin…”C.R.S.22-32-138. </a:t>
            </a:r>
          </a:p>
          <a:p>
            <a:pPr marL="342900" indent="-342900"/>
            <a:r>
              <a:rPr lang="en-US" dirty="0"/>
              <a:t>“(10) School districts and the state charter institute shall coordinate with county departments to </a:t>
            </a:r>
            <a:r>
              <a:rPr lang="en-US" b="1" u="sng" dirty="0">
                <a:solidFill>
                  <a:srgbClr val="FF0000"/>
                </a:solidFill>
              </a:rPr>
              <a:t>establish systems-level plans </a:t>
            </a:r>
            <a:r>
              <a:rPr lang="en-US" dirty="0"/>
              <a:t>for how necessary transportation to the school of origin is provided, arranged, and funded for the duration of a child or youth’s time as a student in out-of-home placement, including the equitable allocation of costs.” C.R.S.22-32-138</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660259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heard there is a lawsuit…</a:t>
            </a:r>
            <a:endParaRPr lang="en-US" dirty="0"/>
          </a:p>
        </p:txBody>
      </p:sp>
      <p:sp>
        <p:nvSpPr>
          <p:cNvPr id="3" name="Content Placeholder 2"/>
          <p:cNvSpPr>
            <a:spLocks noGrp="1"/>
          </p:cNvSpPr>
          <p:nvPr>
            <p:ph idx="1"/>
          </p:nvPr>
        </p:nvSpPr>
        <p:spPr/>
        <p:txBody>
          <a:bodyPr/>
          <a:lstStyle/>
          <a:p>
            <a:pPr marL="342900" indent="-342900"/>
            <a:r>
              <a:rPr lang="en-US" b="1" dirty="0"/>
              <a:t>Lawsuit: </a:t>
            </a:r>
            <a:r>
              <a:rPr lang="en-US" dirty="0"/>
              <a:t>Section 7 of this bill made a significant change in the law regarding inter-district student transportation. The Colorado Association of School Boards, the Colorado Association of School Executives, six individual districts, and two resident taxpayers filed an action in Denver District Court (Case No. 2018CV32901) alleging that the new section regarding transportation in HB 1306 is legally void.</a:t>
            </a:r>
          </a:p>
          <a:p>
            <a:pPr marL="342900" indent="-342900"/>
            <a:r>
              <a:rPr lang="en-US" b="1" dirty="0"/>
              <a:t>Outcome of the lawsuit: </a:t>
            </a:r>
            <a:r>
              <a:rPr lang="en-US" dirty="0"/>
              <a:t>A Denver judge ruled in favor of the plaintiffs, citing that Section 7 was disconnected from the rest of the bill. The rest of the foster youth bill is intact, and the lawsuit only removes Section 7 of the bill.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2883468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heard there is an appeal…</a:t>
            </a:r>
            <a:endParaRPr lang="en-US" dirty="0"/>
          </a:p>
        </p:txBody>
      </p:sp>
      <p:sp>
        <p:nvSpPr>
          <p:cNvPr id="3" name="Content Placeholder 2"/>
          <p:cNvSpPr>
            <a:spLocks noGrp="1"/>
          </p:cNvSpPr>
          <p:nvPr>
            <p:ph idx="1"/>
          </p:nvPr>
        </p:nvSpPr>
        <p:spPr/>
        <p:txBody>
          <a:bodyPr/>
          <a:lstStyle/>
          <a:p>
            <a:pPr marL="342900" indent="-342900"/>
            <a:r>
              <a:rPr lang="en-US" dirty="0"/>
              <a:t>CDE and CDHS are not a part of these proceedings or any future appeals. </a:t>
            </a:r>
          </a:p>
          <a:p>
            <a:pPr marL="342900" indent="-342900"/>
            <a:r>
              <a:rPr lang="en-US" b="1" dirty="0">
                <a:solidFill>
                  <a:srgbClr val="FF0000"/>
                </a:solidFill>
              </a:rPr>
              <a:t>Regardless of the outcome of this lawsuit, students in foster care will still have the right to be transported to their school of origin for the duration of time in foster care (even if it is across district lines).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1341569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a district opt out?</a:t>
            </a:r>
            <a:endParaRPr lang="en-US" dirty="0"/>
          </a:p>
        </p:txBody>
      </p:sp>
      <p:sp>
        <p:nvSpPr>
          <p:cNvPr id="3" name="Content Placeholder 2"/>
          <p:cNvSpPr>
            <a:spLocks noGrp="1"/>
          </p:cNvSpPr>
          <p:nvPr>
            <p:ph idx="1"/>
          </p:nvPr>
        </p:nvSpPr>
        <p:spPr/>
        <p:txBody>
          <a:bodyPr>
            <a:normAutofit lnSpcReduction="10000"/>
          </a:bodyPr>
          <a:lstStyle/>
          <a:p>
            <a:pPr marL="342900" indent="-342900"/>
            <a:r>
              <a:rPr lang="en-US" dirty="0"/>
              <a:t>Not if your district receives any federal dollars. </a:t>
            </a:r>
          </a:p>
          <a:p>
            <a:pPr marL="342900" indent="-342900"/>
            <a:r>
              <a:rPr lang="en-US" dirty="0"/>
              <a:t>Assurance on the Consolidated Application for Federal Funding: “</a:t>
            </a:r>
            <a:r>
              <a:rPr lang="en-US" b="1" i="1" dirty="0"/>
              <a:t>The LEA/BOCES has adopted policies and practices to ensure that children in foster care will remain, if possible, in the school in which the child is enrolled at the time placement. When remaining in such school is not in the best interest of the child, the LEA will provide immediate and appropriate enrollment in a new school, with all of the educational records of the child provided to the new school. The LEA has, or will adopt, policies and practices to ensure that the enrolling school will immediately contact the school last attended by the child in foster care to obtain relevant academic and other records. § 1111(g)(1)(E).”</a:t>
            </a:r>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1519192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money available to help with the costs?</a:t>
            </a:r>
            <a:endParaRPr lang="en-US" dirty="0"/>
          </a:p>
        </p:txBody>
      </p:sp>
      <p:sp>
        <p:nvSpPr>
          <p:cNvPr id="3" name="Content Placeholder 2"/>
          <p:cNvSpPr>
            <a:spLocks noGrp="1"/>
          </p:cNvSpPr>
          <p:nvPr>
            <p:ph idx="1"/>
          </p:nvPr>
        </p:nvSpPr>
        <p:spPr/>
        <p:txBody>
          <a:bodyPr/>
          <a:lstStyle/>
          <a:p>
            <a:pPr marL="0" indent="0">
              <a:buNone/>
            </a:pPr>
            <a:r>
              <a:rPr lang="en-US" dirty="0"/>
              <a:t>YES! $2,750,328 was allocated specifically for transportation to school of origin for students in out-of-home placement. This amount came from a transportation needs assessment study CDHS completed in 2017 that estimated the cost to maintain students in out-of-home placement in their school of origin.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3797384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access the funds?</a:t>
            </a:r>
            <a:endParaRPr lang="en-US" dirty="0"/>
          </a:p>
        </p:txBody>
      </p:sp>
      <p:sp>
        <p:nvSpPr>
          <p:cNvPr id="3" name="Content Placeholder 2"/>
          <p:cNvSpPr>
            <a:spLocks noGrp="1"/>
          </p:cNvSpPr>
          <p:nvPr>
            <p:ph idx="1"/>
          </p:nvPr>
        </p:nvSpPr>
        <p:spPr/>
        <p:txBody>
          <a:bodyPr/>
          <a:lstStyle/>
          <a:p>
            <a:pPr marL="342900" indent="-342900"/>
            <a:r>
              <a:rPr lang="en-US" smtClean="0"/>
              <a:t>Special billing process for 2018-2019</a:t>
            </a:r>
          </a:p>
          <a:p>
            <a:pPr marL="744722" lvl="4" indent="-342900"/>
            <a:r>
              <a:rPr lang="en-US" smtClean="0"/>
              <a:t>If a process for reimbursement has already been established between the county and the district, continue following that plan. </a:t>
            </a:r>
          </a:p>
          <a:p>
            <a:pPr marL="744722" lvl="4" indent="-342900"/>
            <a:r>
              <a:rPr lang="en-US" smtClean="0"/>
              <a:t>If a plan for reimbursement is still in negotiation, school districts may bill CDHS directly. </a:t>
            </a:r>
          </a:p>
          <a:p>
            <a:pPr marL="744722" lvl="4" indent="-342900"/>
            <a:r>
              <a:rPr lang="en-US" smtClean="0"/>
              <a:t>Stay tuned for more news on reimbursement structures. </a:t>
            </a:r>
          </a:p>
          <a:p>
            <a:pPr marL="744722" lvl="4" indent="-342900"/>
            <a:r>
              <a:rPr lang="en-US" smtClean="0"/>
              <a:t>Contact Samantha Garrett at CDHS for more questions.</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223806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money is available?</a:t>
            </a:r>
            <a:endParaRPr lang="en-US" dirty="0"/>
          </a:p>
        </p:txBody>
      </p:sp>
      <p:sp>
        <p:nvSpPr>
          <p:cNvPr id="3" name="Content Placeholder 2"/>
          <p:cNvSpPr>
            <a:spLocks noGrp="1"/>
          </p:cNvSpPr>
          <p:nvPr>
            <p:ph idx="1"/>
          </p:nvPr>
        </p:nvSpPr>
        <p:spPr/>
        <p:txBody>
          <a:bodyPr/>
          <a:lstStyle/>
          <a:p>
            <a:pPr marL="342900" indent="-342900"/>
            <a:r>
              <a:rPr lang="en-US" dirty="0"/>
              <a:t>Districts and counties will bill CDHS for 100% of the transportation cost. </a:t>
            </a:r>
          </a:p>
          <a:p>
            <a:pPr marL="342900" indent="-342900"/>
            <a:r>
              <a:rPr lang="en-US" dirty="0"/>
              <a:t>Transportation funds from CDHS cover 80% of the transportation costs. </a:t>
            </a:r>
          </a:p>
          <a:p>
            <a:pPr marL="342900" indent="-342900"/>
            <a:r>
              <a:rPr lang="en-US" dirty="0"/>
              <a:t>Districts and counties split the remaining 20% equitably (typically 50/50 split)</a:t>
            </a:r>
          </a:p>
          <a:p>
            <a:pPr marL="342900" indent="-342900"/>
            <a:r>
              <a:rPr lang="en-US" b="1" dirty="0"/>
              <a:t>Note: </a:t>
            </a:r>
            <a:r>
              <a:rPr lang="en-US" dirty="0"/>
              <a:t>these funds are only for students in out-of-home placement and not for students experiencing homelessness.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2623217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provide transportation?</a:t>
            </a:r>
            <a:endParaRPr lang="en-US" dirty="0"/>
          </a:p>
        </p:txBody>
      </p:sp>
      <p:sp>
        <p:nvSpPr>
          <p:cNvPr id="3" name="Content Placeholder 2"/>
          <p:cNvSpPr>
            <a:spLocks noGrp="1"/>
          </p:cNvSpPr>
          <p:nvPr>
            <p:ph idx="1"/>
          </p:nvPr>
        </p:nvSpPr>
        <p:spPr/>
        <p:txBody>
          <a:bodyPr/>
          <a:lstStyle/>
          <a:p>
            <a:pPr marL="457200" indent="-457200"/>
            <a:r>
              <a:rPr lang="en-US" dirty="0"/>
              <a:t>Caregivers with mileage reimbursement</a:t>
            </a:r>
          </a:p>
          <a:p>
            <a:pPr marL="457200" indent="-457200"/>
            <a:r>
              <a:rPr lang="en-US" dirty="0"/>
              <a:t>Any other trusted adult with mileage reimbursement</a:t>
            </a:r>
          </a:p>
          <a:p>
            <a:pPr marL="457200" indent="-457200"/>
            <a:r>
              <a:rPr lang="en-US" dirty="0"/>
              <a:t>School or county staff with mileage reimbursement</a:t>
            </a:r>
          </a:p>
          <a:p>
            <a:pPr marL="457200" indent="-457200"/>
            <a:r>
              <a:rPr lang="en-US" dirty="0"/>
              <a:t>School bus route (new, modified, or shared with IDEA)</a:t>
            </a:r>
          </a:p>
          <a:p>
            <a:pPr marL="457200" indent="-457200"/>
            <a:r>
              <a:rPr lang="en-US" dirty="0"/>
              <a:t>Public or third-party options</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3736959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students with IEP needs?</a:t>
            </a:r>
            <a:endParaRPr lang="en-US" dirty="0"/>
          </a:p>
        </p:txBody>
      </p:sp>
      <p:sp>
        <p:nvSpPr>
          <p:cNvPr id="3" name="Content Placeholder 2"/>
          <p:cNvSpPr>
            <a:spLocks noGrp="1"/>
          </p:cNvSpPr>
          <p:nvPr>
            <p:ph idx="1"/>
          </p:nvPr>
        </p:nvSpPr>
        <p:spPr/>
        <p:txBody>
          <a:bodyPr/>
          <a:lstStyle/>
          <a:p>
            <a:pPr marL="342900" indent="-342900"/>
            <a:r>
              <a:rPr lang="en-US" dirty="0"/>
              <a:t>If a student enters out-of-home placement (foster care) and the IEP related transportation plan does not change due to the out-of-home placement, the district will continue to cover the cost. </a:t>
            </a:r>
          </a:p>
          <a:p>
            <a:pPr marL="342900" indent="-342900"/>
            <a:r>
              <a:rPr lang="en-US" dirty="0"/>
              <a:t>If there is any change to the IEP related transportation that results in additional cost, the additional cost is reimbursable (e.g. changed bus routes, change in provider, etc.)</a:t>
            </a:r>
          </a:p>
          <a:p>
            <a:pPr marL="342900" indent="-342900"/>
            <a:r>
              <a:rPr lang="en-US" dirty="0"/>
              <a:t>How do we determine additional costs? Your district should document any additional changes as appropriate.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174803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From the student perspective…</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1978655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students in foster care automatically get to attend the school of their choice?	</a:t>
            </a:r>
            <a:endParaRPr lang="en-US" dirty="0"/>
          </a:p>
        </p:txBody>
      </p:sp>
      <p:sp>
        <p:nvSpPr>
          <p:cNvPr id="3" name="Content Placeholder 2"/>
          <p:cNvSpPr>
            <a:spLocks noGrp="1"/>
          </p:cNvSpPr>
          <p:nvPr>
            <p:ph idx="1"/>
          </p:nvPr>
        </p:nvSpPr>
        <p:spPr/>
        <p:txBody>
          <a:bodyPr/>
          <a:lstStyle/>
          <a:p>
            <a:pPr marL="342900" indent="-342900"/>
            <a:r>
              <a:rPr lang="en-US" b="1" dirty="0">
                <a:solidFill>
                  <a:srgbClr val="FF0000"/>
                </a:solidFill>
              </a:rPr>
              <a:t>No. </a:t>
            </a:r>
            <a:r>
              <a:rPr lang="en-US" dirty="0"/>
              <a:t>The federal and state laws clearly state </a:t>
            </a:r>
            <a:r>
              <a:rPr lang="en-US" b="1" u="sng" dirty="0">
                <a:solidFill>
                  <a:srgbClr val="FF0000"/>
                </a:solidFill>
              </a:rPr>
              <a:t>transportation is to the school of origin. </a:t>
            </a:r>
          </a:p>
          <a:p>
            <a:pPr marL="342900" indent="-342900"/>
            <a:r>
              <a:rPr lang="en-US" dirty="0"/>
              <a:t>The intent is to maintain school stability whenever possible. </a:t>
            </a:r>
          </a:p>
          <a:p>
            <a:pPr marL="342900" indent="-342900"/>
            <a:r>
              <a:rPr lang="en-US" dirty="0"/>
              <a:t>If an educational decision maker wants a student in foster care to attend a school of choice, the process would be the same for them as any other student.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1348464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traffic….</a:t>
            </a:r>
            <a:endParaRPr lang="en-US" dirty="0"/>
          </a:p>
        </p:txBody>
      </p:sp>
      <p:sp>
        <p:nvSpPr>
          <p:cNvPr id="3" name="Content Placeholder 2"/>
          <p:cNvSpPr>
            <a:spLocks noGrp="1"/>
          </p:cNvSpPr>
          <p:nvPr>
            <p:ph idx="1"/>
          </p:nvPr>
        </p:nvSpPr>
        <p:spPr/>
        <p:txBody>
          <a:bodyPr/>
          <a:lstStyle/>
          <a:p>
            <a:pPr marL="342900" indent="-342900"/>
            <a:r>
              <a:rPr lang="en-US" dirty="0"/>
              <a:t>There is always that 45 minute commute to go 4 miles. The best interest determination process is intended to weigh all of the factors to see what is going to be best for the individual student. </a:t>
            </a:r>
          </a:p>
          <a:p>
            <a:pPr marL="342900" indent="-342900"/>
            <a:r>
              <a:rPr lang="en-US" dirty="0"/>
              <a:t>Sometimes a 1 hour commute could be worth it to get a young person across that stage at graduation.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41</a:t>
            </a:fld>
            <a:endParaRPr lang="en-US" dirty="0"/>
          </a:p>
        </p:txBody>
      </p:sp>
      <p:pic>
        <p:nvPicPr>
          <p:cNvPr id="5" name="Picture 6" descr="Image result for traff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107" y="3869681"/>
            <a:ext cx="4171951" cy="2172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11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reminders…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42</a:t>
            </a:fld>
            <a:endParaRPr lang="en-US" dirty="0"/>
          </a:p>
        </p:txBody>
      </p:sp>
      <p:sp>
        <p:nvSpPr>
          <p:cNvPr id="5" name="Rectangle 4"/>
          <p:cNvSpPr/>
          <p:nvPr/>
        </p:nvSpPr>
        <p:spPr>
          <a:xfrm>
            <a:off x="201054" y="1738184"/>
            <a:ext cx="6170141" cy="3785652"/>
          </a:xfrm>
          <a:prstGeom prst="rect">
            <a:avLst/>
          </a:prstGeom>
        </p:spPr>
        <p:txBody>
          <a:bodyPr wrap="square">
            <a:spAutoFit/>
          </a:bodyPr>
          <a:lstStyle/>
          <a:p>
            <a:pPr marL="342900" indent="-342900">
              <a:buFont typeface="Arial" panose="020B0604020202020204" pitchFamily="34" charset="0"/>
              <a:buChar char="•"/>
            </a:pPr>
            <a:r>
              <a:rPr lang="en-US" sz="2400" b="1" dirty="0" smtClean="0">
                <a:solidFill>
                  <a:srgbClr val="FF0000"/>
                </a:solidFill>
              </a:rPr>
              <a:t>There is NOT a limit </a:t>
            </a:r>
            <a:r>
              <a:rPr lang="en-US" sz="2400" b="1" dirty="0">
                <a:solidFill>
                  <a:srgbClr val="FF0000"/>
                </a:solidFill>
              </a:rPr>
              <a:t>on the number of miles or time spent in a commute. </a:t>
            </a:r>
          </a:p>
          <a:p>
            <a:pPr marL="342900" indent="-342900">
              <a:buFont typeface="Arial" panose="020B0604020202020204" pitchFamily="34" charset="0"/>
              <a:buChar char="•"/>
            </a:pPr>
            <a:r>
              <a:rPr lang="en-US" sz="2400" dirty="0"/>
              <a:t>All decisions should be made on a case-by-case basis and should be based on the best interest of the individual child/youth based on their unique situation. </a:t>
            </a:r>
          </a:p>
          <a:p>
            <a:pPr marL="342900" indent="-342900">
              <a:buFont typeface="Arial" panose="020B0604020202020204" pitchFamily="34" charset="0"/>
              <a:buChar char="•"/>
            </a:pPr>
            <a:r>
              <a:rPr lang="en-US" sz="2400" dirty="0"/>
              <a:t>This is a </a:t>
            </a:r>
            <a:r>
              <a:rPr lang="en-US" sz="2400" b="1" u="sng" dirty="0">
                <a:solidFill>
                  <a:srgbClr val="FF0000"/>
                </a:solidFill>
              </a:rPr>
              <a:t>SHARED</a:t>
            </a:r>
            <a:r>
              <a:rPr lang="en-US" sz="2400" dirty="0"/>
              <a:t> process between school districts and counties. </a:t>
            </a:r>
          </a:p>
          <a:p>
            <a:pPr marL="342900" indent="-342900">
              <a:buFont typeface="Arial" panose="020B0604020202020204" pitchFamily="34" charset="0"/>
              <a:buChar char="•"/>
            </a:pPr>
            <a:r>
              <a:rPr lang="en-US" sz="2400" dirty="0"/>
              <a:t>It’s complicated, it’s tough AND it’s worth it for our most vulnerable students.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3299" y="3264317"/>
            <a:ext cx="1933575" cy="2362200"/>
          </a:xfrm>
          <a:prstGeom prst="rect">
            <a:avLst/>
          </a:prstGeom>
        </p:spPr>
      </p:pic>
    </p:spTree>
    <p:extLst>
      <p:ext uri="{BB962C8B-B14F-4D97-AF65-F5344CB8AC3E}">
        <p14:creationId xmlns:p14="http://schemas.microsoft.com/office/powerpoint/2010/main" val="3272592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ESSA and IDEA Considerations</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4245518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 and Appropriate Public Education </a:t>
            </a:r>
            <a:endParaRPr lang="en-US" dirty="0"/>
          </a:p>
        </p:txBody>
      </p:sp>
      <p:sp>
        <p:nvSpPr>
          <p:cNvPr id="3" name="Content Placeholder 2"/>
          <p:cNvSpPr>
            <a:spLocks noGrp="1"/>
          </p:cNvSpPr>
          <p:nvPr>
            <p:ph idx="1"/>
          </p:nvPr>
        </p:nvSpPr>
        <p:spPr/>
        <p:txBody>
          <a:bodyPr/>
          <a:lstStyle/>
          <a:p>
            <a:r>
              <a:rPr lang="en-US" dirty="0"/>
              <a:t>All children have the right to a Free and Appropriate Public Education. The United States Department of Education issued a Dear Colleague Letter in 2013 to specifically address the timely transfer and enrollment of highly mobile students with disabilities. This letter contains specific guidance for schools in ensuring students in foster care are receiving FAPE in the Least Restrictive Environment (LRE).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44</a:t>
            </a:fld>
            <a:endParaRPr lang="en-US" dirty="0"/>
          </a:p>
        </p:txBody>
      </p:sp>
    </p:spTree>
    <p:extLst>
      <p:ext uri="{BB962C8B-B14F-4D97-AF65-F5344CB8AC3E}">
        <p14:creationId xmlns:p14="http://schemas.microsoft.com/office/powerpoint/2010/main" val="3250648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Beginning of the school year transfers</a:t>
            </a:r>
            <a:endParaRPr lang="en-US" dirty="0"/>
          </a:p>
        </p:txBody>
      </p:sp>
      <p:sp>
        <p:nvSpPr>
          <p:cNvPr id="3" name="Content Placeholder 2"/>
          <p:cNvSpPr>
            <a:spLocks noGrp="1"/>
          </p:cNvSpPr>
          <p:nvPr>
            <p:ph idx="1"/>
          </p:nvPr>
        </p:nvSpPr>
        <p:spPr/>
        <p:txBody>
          <a:bodyPr/>
          <a:lstStyle/>
          <a:p>
            <a:r>
              <a:rPr lang="en-US" dirty="0"/>
              <a:t>At the beginning of the school year, the law states that the school district must have an IEP in effect for each child with a disability within its jurisdiction at the beginning of the school year. 34 CFR 300.323 (a). The failure to have an IEP in effect at the beginning of the school year may result in a denial of FAPE.</a:t>
            </a:r>
          </a:p>
          <a:p>
            <a:r>
              <a:rPr lang="en-US" dirty="0"/>
              <a:t>As soon as possible following development of the IEP, special education and related services must be provided in accordance with the child's IEP. 34 CFR 300.323 (c)(2). Although the phrase “as soon as possible” does not mean immediately, a delay in implementation may result in a denial of FAPE where the student is being denied a significant portion of the services identified in the IEP.</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45</a:t>
            </a:fld>
            <a:endParaRPr lang="en-US" dirty="0"/>
          </a:p>
        </p:txBody>
      </p:sp>
    </p:spTree>
    <p:extLst>
      <p:ext uri="{BB962C8B-B14F-4D97-AF65-F5344CB8AC3E}">
        <p14:creationId xmlns:p14="http://schemas.microsoft.com/office/powerpoint/2010/main" val="3916607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Transfer IEP during the school year</a:t>
            </a:r>
            <a:endParaRPr lang="en-US" dirty="0"/>
          </a:p>
        </p:txBody>
      </p:sp>
      <p:sp>
        <p:nvSpPr>
          <p:cNvPr id="3" name="Content Placeholder 2"/>
          <p:cNvSpPr>
            <a:spLocks noGrp="1"/>
          </p:cNvSpPr>
          <p:nvPr>
            <p:ph idx="1"/>
          </p:nvPr>
        </p:nvSpPr>
        <p:spPr/>
        <p:txBody>
          <a:bodyPr/>
          <a:lstStyle/>
          <a:p>
            <a:r>
              <a:rPr lang="en-US" dirty="0"/>
              <a:t>"In the case of a child with a disability who transfers school districts within the same academic year, enrolls in a new school, and who had an IEP that was in effect in the same state, the LEA (school district) </a:t>
            </a:r>
            <a:r>
              <a:rPr lang="en-US" b="1" dirty="0"/>
              <a:t>shall </a:t>
            </a:r>
            <a:r>
              <a:rPr lang="en-US" dirty="0"/>
              <a:t>provide such child with a free appropriate public education, including services </a:t>
            </a:r>
            <a:r>
              <a:rPr lang="en-US" b="1" dirty="0"/>
              <a:t>comparable to</a:t>
            </a:r>
            <a:r>
              <a:rPr lang="en-US" dirty="0"/>
              <a:t> those described in the previously held IEP, in consultation with the parents, </a:t>
            </a:r>
            <a:r>
              <a:rPr lang="en-US" b="1" dirty="0"/>
              <a:t>until such time</a:t>
            </a:r>
            <a:r>
              <a:rPr lang="en-US" dirty="0"/>
              <a:t> as the school district </a:t>
            </a:r>
            <a:r>
              <a:rPr lang="en-US" b="1" dirty="0"/>
              <a:t>adopts</a:t>
            </a:r>
            <a:r>
              <a:rPr lang="en-US" dirty="0"/>
              <a:t> the previous IEP or develops, adopts, and implements a new IEP that is consistent with Federal and State law</a:t>
            </a:r>
            <a:r>
              <a:rPr lang="en-US" dirty="0" smtClean="0"/>
              <a:t>.“ (34 </a:t>
            </a:r>
            <a:r>
              <a:rPr lang="en-US" dirty="0"/>
              <a:t>CFR </a:t>
            </a:r>
            <a:r>
              <a:rPr lang="en-US" dirty="0" smtClean="0"/>
              <a:t>300.323).</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915171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Colorado different?</a:t>
            </a:r>
            <a:endParaRPr lang="en-US" dirty="0"/>
          </a:p>
        </p:txBody>
      </p:sp>
      <p:sp>
        <p:nvSpPr>
          <p:cNvPr id="3" name="Content Placeholder 2"/>
          <p:cNvSpPr>
            <a:spLocks noGrp="1"/>
          </p:cNvSpPr>
          <p:nvPr>
            <p:ph idx="1"/>
          </p:nvPr>
        </p:nvSpPr>
        <p:spPr/>
        <p:txBody>
          <a:bodyPr/>
          <a:lstStyle/>
          <a:p>
            <a:r>
              <a:rPr lang="en-US" dirty="0" smtClean="0"/>
              <a:t>District of residence of a child with a disability (22-20-107.5</a:t>
            </a:r>
            <a:r>
              <a:rPr lang="en-US" dirty="0"/>
              <a:t>, C.R.S</a:t>
            </a:r>
            <a:r>
              <a:rPr lang="en-US" dirty="0" smtClean="0"/>
              <a:t>.).</a:t>
            </a:r>
          </a:p>
          <a:p>
            <a:r>
              <a:rPr lang="en-US" dirty="0"/>
              <a:t>Some students in foster care attend schools at residential treatment facilities, or other school environments that are specialized to meet their individual needs. This statute provides the definition of District of Residence when determining cost.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2609635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3749752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US" dirty="0"/>
              <a:t>Kristin Myers, Ph.D.</a:t>
            </a:r>
          </a:p>
          <a:p>
            <a:pPr marL="0" indent="0">
              <a:buNone/>
            </a:pPr>
            <a:r>
              <a:rPr lang="en-US" dirty="0"/>
              <a:t>State Coordinator for Foster Care Education </a:t>
            </a:r>
          </a:p>
          <a:p>
            <a:pPr marL="0" indent="0">
              <a:buNone/>
            </a:pPr>
            <a:r>
              <a:rPr lang="en-US" dirty="0"/>
              <a:t>Colorado Department of Education </a:t>
            </a:r>
          </a:p>
          <a:p>
            <a:pPr marL="0" indent="0">
              <a:buNone/>
            </a:pPr>
            <a:r>
              <a:rPr lang="en-US" u="sng" dirty="0">
                <a:hlinkClick r:id="rId2"/>
              </a:rPr>
              <a:t>Myers_k@cde.state.co.us</a:t>
            </a:r>
            <a:endParaRPr lang="en-US" dirty="0"/>
          </a:p>
          <a:p>
            <a:pPr marL="0" indent="0">
              <a:buNone/>
            </a:pPr>
            <a:r>
              <a:rPr lang="en-US" dirty="0"/>
              <a:t>(303)866-6007</a:t>
            </a:r>
          </a:p>
          <a:p>
            <a:pPr marL="0" indent="0">
              <a:buNone/>
            </a:pPr>
            <a:endParaRPr lang="en-US" dirty="0"/>
          </a:p>
        </p:txBody>
      </p:sp>
      <p:sp>
        <p:nvSpPr>
          <p:cNvPr id="3" name="Content Placeholder 2"/>
          <p:cNvSpPr>
            <a:spLocks noGrp="1"/>
          </p:cNvSpPr>
          <p:nvPr>
            <p:ph sz="half" idx="2"/>
          </p:nvPr>
        </p:nvSpPr>
        <p:spPr>
          <a:xfrm>
            <a:off x="4925711" y="1463040"/>
            <a:ext cx="4078245" cy="4583799"/>
          </a:xfrm>
        </p:spPr>
        <p:txBody>
          <a:bodyPr/>
          <a:lstStyle/>
          <a:p>
            <a:pPr marL="0" indent="0">
              <a:buNone/>
            </a:pPr>
            <a:r>
              <a:rPr lang="en-US" dirty="0"/>
              <a:t>Samantha Garrett, LCSW</a:t>
            </a:r>
          </a:p>
          <a:p>
            <a:pPr marL="0" indent="0">
              <a:buNone/>
            </a:pPr>
            <a:r>
              <a:rPr lang="en-US" dirty="0"/>
              <a:t>Education Specialist</a:t>
            </a:r>
          </a:p>
          <a:p>
            <a:pPr marL="0" indent="0">
              <a:buNone/>
            </a:pPr>
            <a:r>
              <a:rPr lang="en-US" dirty="0"/>
              <a:t>Colorado Department of Human Services</a:t>
            </a:r>
          </a:p>
          <a:p>
            <a:pPr marL="0" indent="0">
              <a:buNone/>
            </a:pPr>
            <a:r>
              <a:rPr lang="en-US" u="sng" dirty="0">
                <a:hlinkClick r:id="rId3"/>
              </a:rPr>
              <a:t>Samantha.garrett@state.co.us</a:t>
            </a:r>
            <a:endParaRPr lang="en-US" dirty="0"/>
          </a:p>
          <a:p>
            <a:pPr marL="0" indent="0">
              <a:buNone/>
            </a:pPr>
            <a:r>
              <a:rPr lang="en-US" dirty="0"/>
              <a:t>(303)866-2005</a:t>
            </a:r>
          </a:p>
          <a:p>
            <a:pPr marL="0" indent="0">
              <a:buNone/>
            </a:pPr>
            <a:endParaRPr lang="en-US" dirty="0"/>
          </a:p>
        </p:txBody>
      </p:sp>
      <p:sp>
        <p:nvSpPr>
          <p:cNvPr id="4" name="Title 3"/>
          <p:cNvSpPr>
            <a:spLocks noGrp="1"/>
          </p:cNvSpPr>
          <p:nvPr>
            <p:ph type="title"/>
          </p:nvPr>
        </p:nvSpPr>
        <p:spPr/>
        <p:txBody>
          <a:bodyPr/>
          <a:lstStyle/>
          <a:p>
            <a:r>
              <a:rPr lang="en-US" dirty="0" smtClean="0"/>
              <a:t>Contact us!</a:t>
            </a:r>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3029734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962" y="3021153"/>
            <a:ext cx="7488600" cy="2000770"/>
          </a:xfrm>
        </p:spPr>
        <p:txBody>
          <a:bodyPr>
            <a:normAutofit fontScale="90000"/>
          </a:bodyPr>
          <a:lstStyle/>
          <a:p>
            <a:r>
              <a:rPr lang="en-US" dirty="0" smtClean="0"/>
              <a:t>I think that a lot of times kids go into foster care, any amount of control is immediately stripped away from them. It’s not a choice and it’s never a process. It’s like one night you go to sleep, and the next day you wake up and everything is different. </a:t>
            </a:r>
            <a:endParaRPr lang="en-US" dirty="0"/>
          </a:p>
        </p:txBody>
      </p:sp>
    </p:spTree>
    <p:extLst>
      <p:ext uri="{BB962C8B-B14F-4D97-AF65-F5344CB8AC3E}">
        <p14:creationId xmlns:p14="http://schemas.microsoft.com/office/powerpoint/2010/main" val="76822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861" y="2315629"/>
            <a:ext cx="8698507" cy="2337620"/>
          </a:xfrm>
        </p:spPr>
        <p:txBody>
          <a:bodyPr>
            <a:normAutofit fontScale="90000"/>
          </a:bodyPr>
          <a:lstStyle/>
          <a:p>
            <a:r>
              <a:rPr lang="en-US" dirty="0" smtClean="0"/>
              <a:t>The overarching goal of educational stability laws are to reduce disruption whenever possible. School may be the only predictable and safe place that young people have during their day. </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230909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Federal and State Statutes for Educational Stability</a:t>
            </a:r>
            <a:endParaRPr lang="en-US" dirty="0"/>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166478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9197" y="2044614"/>
            <a:ext cx="4241902" cy="4747529"/>
          </a:xfrm>
          <a:solidFill>
            <a:schemeClr val="accent4">
              <a:lumMod val="20000"/>
              <a:lumOff val="80000"/>
            </a:schemeClr>
          </a:solidFill>
        </p:spPr>
        <p:txBody>
          <a:bodyPr>
            <a:normAutofit fontScale="85000" lnSpcReduction="20000"/>
          </a:bodyPr>
          <a:lstStyle/>
          <a:p>
            <a:r>
              <a:rPr lang="en-US" dirty="0" smtClean="0"/>
              <a:t>Assumes it is in the best interest of the student to remain in the school of origin</a:t>
            </a:r>
          </a:p>
          <a:p>
            <a:r>
              <a:rPr lang="en-US" dirty="0" smtClean="0"/>
              <a:t>Immediate enrollment if a school change is necessary</a:t>
            </a:r>
          </a:p>
          <a:p>
            <a:r>
              <a:rPr lang="en-US" dirty="0" smtClean="0"/>
              <a:t>Requires previous school to send records to new school immediately</a:t>
            </a:r>
          </a:p>
          <a:p>
            <a:r>
              <a:rPr lang="en-US" dirty="0" smtClean="0"/>
              <a:t>Requires schools and child welfare agencies have a written transportation plan that includes (at a minimum) how transportation will be provided, arranged, and funded</a:t>
            </a:r>
          </a:p>
          <a:p>
            <a:r>
              <a:rPr lang="en-US" dirty="0" smtClean="0"/>
              <a:t>Requires each local education agency to have a single point of contact to ensure laws are implemented</a:t>
            </a:r>
          </a:p>
          <a:p>
            <a:r>
              <a:rPr lang="en-US" dirty="0" smtClean="0"/>
              <a:t>Students in foster care are categorically eligible for free lunch </a:t>
            </a:r>
            <a:endParaRPr lang="en-US" dirty="0"/>
          </a:p>
        </p:txBody>
      </p:sp>
      <p:sp>
        <p:nvSpPr>
          <p:cNvPr id="3" name="Content Placeholder 2"/>
          <p:cNvSpPr>
            <a:spLocks noGrp="1"/>
          </p:cNvSpPr>
          <p:nvPr>
            <p:ph sz="half" idx="2"/>
          </p:nvPr>
        </p:nvSpPr>
        <p:spPr>
          <a:xfrm>
            <a:off x="4978284" y="2044614"/>
            <a:ext cx="3966209" cy="4747529"/>
          </a:xfrm>
          <a:solidFill>
            <a:schemeClr val="accent6">
              <a:lumMod val="20000"/>
              <a:lumOff val="80000"/>
            </a:schemeClr>
          </a:solidFill>
        </p:spPr>
        <p:txBody>
          <a:bodyPr>
            <a:normAutofit fontScale="77500" lnSpcReduction="20000"/>
          </a:bodyPr>
          <a:lstStyle/>
          <a:p>
            <a:r>
              <a:rPr lang="en-US" dirty="0" smtClean="0"/>
              <a:t>Everything in ESSA, plus:</a:t>
            </a:r>
          </a:p>
          <a:p>
            <a:r>
              <a:rPr lang="en-US" dirty="0" smtClean="0"/>
              <a:t>School fees waived</a:t>
            </a:r>
          </a:p>
          <a:p>
            <a:r>
              <a:rPr lang="en-US" dirty="0" smtClean="0"/>
              <a:t>Specific job requirements for Child Welfare Education Liaisons (CWEL)</a:t>
            </a:r>
          </a:p>
          <a:p>
            <a:r>
              <a:rPr lang="en-US" dirty="0" smtClean="0"/>
              <a:t>Transportation funding</a:t>
            </a:r>
          </a:p>
          <a:p>
            <a:r>
              <a:rPr lang="en-US" dirty="0" smtClean="0"/>
              <a:t>Specific definitions are provided for student in out-of-home placement (foster care) and school of origin</a:t>
            </a:r>
          </a:p>
          <a:p>
            <a:r>
              <a:rPr lang="en-US" dirty="0" smtClean="0"/>
              <a:t>Permission giving language provided for districts to allow competency-based measures for course completion and graduation requirements</a:t>
            </a:r>
          </a:p>
          <a:p>
            <a:r>
              <a:rPr lang="en-US" dirty="0" smtClean="0"/>
              <a:t>Educational stability grant program</a:t>
            </a:r>
          </a:p>
          <a:p>
            <a:r>
              <a:rPr lang="en-US" dirty="0" smtClean="0"/>
              <a:t>Defines the role of State Coordinator for Foster Care Education</a:t>
            </a:r>
          </a:p>
        </p:txBody>
      </p:sp>
      <p:sp>
        <p:nvSpPr>
          <p:cNvPr id="4" name="Title 3"/>
          <p:cNvSpPr>
            <a:spLocks noGrp="1"/>
          </p:cNvSpPr>
          <p:nvPr>
            <p:ph type="title"/>
          </p:nvPr>
        </p:nvSpPr>
        <p:spPr>
          <a:xfrm>
            <a:off x="135456" y="188611"/>
            <a:ext cx="6081865" cy="756418"/>
          </a:xfrm>
        </p:spPr>
        <p:txBody>
          <a:bodyPr/>
          <a:lstStyle/>
          <a:p>
            <a:r>
              <a:rPr lang="en-US" dirty="0" smtClean="0"/>
              <a:t>Requirements of ESSA and C.R.S. 22-32-138</a:t>
            </a:r>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8</a:t>
            </a:fld>
            <a:endParaRPr lang="en-US" dirty="0"/>
          </a:p>
        </p:txBody>
      </p:sp>
      <p:sp>
        <p:nvSpPr>
          <p:cNvPr id="6" name="TextBox 5"/>
          <p:cNvSpPr txBox="1"/>
          <p:nvPr/>
        </p:nvSpPr>
        <p:spPr>
          <a:xfrm>
            <a:off x="159520" y="1513066"/>
            <a:ext cx="4241902" cy="369332"/>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dirty="0" smtClean="0"/>
              <a:t>Every Student Succeeds Act </a:t>
            </a:r>
            <a:r>
              <a:rPr lang="en-US" dirty="0"/>
              <a:t>1111(g)(1</a:t>
            </a:r>
            <a:r>
              <a:rPr lang="en-US" dirty="0" smtClean="0"/>
              <a:t>)(E) </a:t>
            </a:r>
            <a:endParaRPr lang="en-US" dirty="0"/>
          </a:p>
        </p:txBody>
      </p:sp>
      <p:sp>
        <p:nvSpPr>
          <p:cNvPr id="7" name="TextBox 6"/>
          <p:cNvSpPr txBox="1"/>
          <p:nvPr/>
        </p:nvSpPr>
        <p:spPr>
          <a:xfrm>
            <a:off x="4978284" y="1492523"/>
            <a:ext cx="3966210" cy="369332"/>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dirty="0" smtClean="0"/>
              <a:t>Colorado Revised Statute 22-32-138</a:t>
            </a:r>
            <a:endParaRPr lang="en-US" dirty="0"/>
          </a:p>
        </p:txBody>
      </p:sp>
    </p:spTree>
    <p:extLst>
      <p:ext uri="{BB962C8B-B14F-4D97-AF65-F5344CB8AC3E}">
        <p14:creationId xmlns:p14="http://schemas.microsoft.com/office/powerpoint/2010/main" val="246042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 of a CWEL	</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The role and responsibilities of a CWEL are defined in C.R.S. 22-32-138 as: </a:t>
            </a:r>
          </a:p>
          <a:p>
            <a:pPr lvl="0"/>
            <a:r>
              <a:rPr lang="en-US" dirty="0" smtClean="0"/>
              <a:t>CWELs </a:t>
            </a:r>
            <a:r>
              <a:rPr lang="en-US" dirty="0"/>
              <a:t>required at each Local Education Agency</a:t>
            </a:r>
          </a:p>
          <a:p>
            <a:pPr lvl="0"/>
            <a:r>
              <a:rPr lang="en-US" dirty="0"/>
              <a:t>Reporting of CWEL contact information by August 15 of each year (now met through Consolidated Applications)</a:t>
            </a:r>
          </a:p>
          <a:p>
            <a:pPr lvl="0"/>
            <a:r>
              <a:rPr lang="en-US" dirty="0"/>
              <a:t>Participation in Best Interest Determination meetings upon </a:t>
            </a:r>
            <a:r>
              <a:rPr lang="en-US" dirty="0" smtClean="0"/>
              <a:t>request (or send a designee)</a:t>
            </a:r>
            <a:endParaRPr lang="en-US" dirty="0"/>
          </a:p>
          <a:p>
            <a:pPr lvl="0"/>
            <a:r>
              <a:rPr lang="en-US" dirty="0"/>
              <a:t>Collaborating with county departments of human services to provide, arrange, and fund transportation to the school of origin</a:t>
            </a:r>
          </a:p>
          <a:p>
            <a:pPr lvl="0"/>
            <a:r>
              <a:rPr lang="en-US" dirty="0"/>
              <a:t>Participation in threat assessment teams upon request</a:t>
            </a:r>
          </a:p>
          <a:p>
            <a:pPr lvl="0"/>
            <a:r>
              <a:rPr lang="en-US" dirty="0"/>
              <a:t>Ensure immediate enrollment</a:t>
            </a:r>
          </a:p>
          <a:p>
            <a:pPr lvl="0"/>
            <a:r>
              <a:rPr lang="en-US" dirty="0"/>
              <a:t>Ensure immediate transfer of records</a:t>
            </a:r>
          </a:p>
          <a:p>
            <a:pPr lvl="0"/>
            <a:r>
              <a:rPr lang="en-US" dirty="0"/>
              <a:t>Honoring certified coursework and accepting partial credits (contact CDE for more information) </a:t>
            </a:r>
          </a:p>
          <a:p>
            <a:pPr lvl="0"/>
            <a:r>
              <a:rPr lang="en-US" dirty="0"/>
              <a:t>Waiving fees that would otherwise be assessed </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3328657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_Blue_green_wid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_Blue_green_wide" id="{9177BBF1-F12F-4CAE-9DFE-D58474020F8E}" vid="{028DFA06-4849-4FD3-9227-6792ADD37C5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TotalTime>
  <Words>3674</Words>
  <Application>Microsoft Office PowerPoint</Application>
  <PresentationFormat>On-screen Show (4:3)</PresentationFormat>
  <Paragraphs>248</Paragraphs>
  <Slides>49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Arial</vt:lpstr>
      <vt:lpstr>Calibri</vt:lpstr>
      <vt:lpstr>Calibri Light</vt:lpstr>
      <vt:lpstr>Museo Slab 500</vt:lpstr>
      <vt:lpstr>Trebuchet MS</vt:lpstr>
      <vt:lpstr>Office Theme</vt:lpstr>
      <vt:lpstr>CDE_Blue_green_wide</vt:lpstr>
      <vt:lpstr>CWEL Back to School Webinar 2019-2020</vt:lpstr>
      <vt:lpstr>Welcome back to another school year! Agenda</vt:lpstr>
      <vt:lpstr>Why is this work so important?</vt:lpstr>
      <vt:lpstr>From the student perspective…</vt:lpstr>
      <vt:lpstr>I think that a lot of times kids go into foster care, any amount of control is immediately stripped away from them. It’s not a choice and it’s never a process. It’s like one night you go to sleep, and the next day you wake up and everything is different. </vt:lpstr>
      <vt:lpstr>The overarching goal of educational stability laws are to reduce disruption whenever possible. School may be the only predictable and safe place that young people have during their day. </vt:lpstr>
      <vt:lpstr>Federal and State Statutes for Educational Stability</vt:lpstr>
      <vt:lpstr>Requirements of ESSA and C.R.S. 22-32-138</vt:lpstr>
      <vt:lpstr>Roles and Responsibilities of a CWEL </vt:lpstr>
      <vt:lpstr>Students in Out-of-Home Placement (Foster Care)</vt:lpstr>
      <vt:lpstr>Definition of out-of-home placement (Foster Care)</vt:lpstr>
      <vt:lpstr>How do I find out if a student is in out-of-home placement</vt:lpstr>
      <vt:lpstr>Immediate Enrollment</vt:lpstr>
      <vt:lpstr>Immediate Enrollment</vt:lpstr>
      <vt:lpstr>Immediate Enrollment FAQs</vt:lpstr>
      <vt:lpstr>School Safety and Denial of Admission</vt:lpstr>
      <vt:lpstr>Denial of admission 22-33-106. C.R.S.</vt:lpstr>
      <vt:lpstr>School Fees</vt:lpstr>
      <vt:lpstr>Waiving of School Fees</vt:lpstr>
      <vt:lpstr>How do I determine whether or not a fee is a school fee?</vt:lpstr>
      <vt:lpstr>Best Interest Determination Meetings</vt:lpstr>
      <vt:lpstr>BID Requirements</vt:lpstr>
      <vt:lpstr>Required Invitees to a BID Meeting</vt:lpstr>
      <vt:lpstr>PowerPoint Presentation</vt:lpstr>
      <vt:lpstr>When a school change is not being considered. </vt:lpstr>
      <vt:lpstr>Common Issues with Facility Schools </vt:lpstr>
      <vt:lpstr>What if a BID meeting did not occur?</vt:lpstr>
      <vt:lpstr>Enrollment Considerations for BIDs</vt:lpstr>
      <vt:lpstr>Transportation</vt:lpstr>
      <vt:lpstr>What does ESSA say about transportation?</vt:lpstr>
      <vt:lpstr>What does Colorado say about transportation? </vt:lpstr>
      <vt:lpstr>I heard there is a lawsuit…</vt:lpstr>
      <vt:lpstr>I heard there is an appeal…</vt:lpstr>
      <vt:lpstr>Can a district opt out?</vt:lpstr>
      <vt:lpstr>Is there money available to help with the costs?</vt:lpstr>
      <vt:lpstr>How do I access the funds?</vt:lpstr>
      <vt:lpstr>How much money is available?</vt:lpstr>
      <vt:lpstr>Who can provide transportation?</vt:lpstr>
      <vt:lpstr>What about students with IEP needs?</vt:lpstr>
      <vt:lpstr>Do students in foster care automatically get to attend the school of their choice? </vt:lpstr>
      <vt:lpstr>That traffic….</vt:lpstr>
      <vt:lpstr>Helpful reminders…</vt:lpstr>
      <vt:lpstr>ESSA and IDEA Considerations</vt:lpstr>
      <vt:lpstr>Free and Appropriate Public Education </vt:lpstr>
      <vt:lpstr>Beginning of the school year transfers</vt:lpstr>
      <vt:lpstr>Transfer IEP during the school year</vt:lpstr>
      <vt:lpstr>What makes Colorado different?</vt:lpstr>
      <vt:lpstr>Questions?</vt:lpstr>
      <vt:lpstr>Contact us!</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Myers, Kristin</cp:lastModifiedBy>
  <cp:revision>45</cp:revision>
  <dcterms:created xsi:type="dcterms:W3CDTF">2019-06-25T17:30:52Z</dcterms:created>
  <dcterms:modified xsi:type="dcterms:W3CDTF">2019-09-05T17:01:28Z</dcterms:modified>
</cp:coreProperties>
</file>