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0"/>
  </p:notesMasterIdLst>
  <p:sldIdLst>
    <p:sldId id="5390" r:id="rId5"/>
    <p:sldId id="5409" r:id="rId6"/>
    <p:sldId id="2695" r:id="rId7"/>
    <p:sldId id="5407" r:id="rId8"/>
    <p:sldId id="5404" r:id="rId9"/>
    <p:sldId id="5064" r:id="rId10"/>
    <p:sldId id="5406" r:id="rId11"/>
    <p:sldId id="5413" r:id="rId12"/>
    <p:sldId id="5392" r:id="rId13"/>
    <p:sldId id="5393" r:id="rId14"/>
    <p:sldId id="5414" r:id="rId15"/>
    <p:sldId id="5412" r:id="rId16"/>
    <p:sldId id="2932" r:id="rId17"/>
    <p:sldId id="5411"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1" autoAdjust="0"/>
    <p:restoredTop sz="96357" autoAdjust="0"/>
  </p:normalViewPr>
  <p:slideViewPr>
    <p:cSldViewPr snapToGrid="0">
      <p:cViewPr varScale="1">
        <p:scale>
          <a:sx n="84" d="100"/>
          <a:sy n="84" d="100"/>
        </p:scale>
        <p:origin x="86" y="235"/>
      </p:cViewPr>
      <p:guideLst/>
    </p:cSldViewPr>
  </p:slideViewPr>
  <p:outlineViewPr>
    <p:cViewPr>
      <p:scale>
        <a:sx n="33" d="100"/>
        <a:sy n="33" d="100"/>
      </p:scale>
      <p:origin x="0" y="-59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1_2" csCatId="accent1"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3179"/>
          <a:ext cx="1294898" cy="5757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190488" y="137489"/>
        <a:ext cx="915632" cy="407084"/>
      </dsp:txXfrm>
    </dsp:sp>
    <dsp:sp modelId="{4582201A-2FE5-4E94-8AA5-3D445367025F}">
      <dsp:nvSpPr>
        <dsp:cNvPr id="0" name=""/>
        <dsp:cNvSpPr/>
      </dsp:nvSpPr>
      <dsp:spPr>
        <a:xfrm>
          <a:off x="1342501" y="174077"/>
          <a:ext cx="333908" cy="3339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61" y="301763"/>
        <a:ext cx="245388" cy="78536"/>
      </dsp:txXfrm>
    </dsp:sp>
    <dsp:sp modelId="{928129BD-20A0-4DAB-A072-DD49E3AF1035}">
      <dsp:nvSpPr>
        <dsp:cNvPr id="0" name=""/>
        <dsp:cNvSpPr/>
      </dsp:nvSpPr>
      <dsp:spPr>
        <a:xfrm>
          <a:off x="1723157" y="82548"/>
          <a:ext cx="1296049" cy="516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1912959" y="158256"/>
        <a:ext cx="916445" cy="365549"/>
      </dsp:txXfrm>
    </dsp:sp>
    <dsp:sp modelId="{92705298-53F0-4AD3-B397-E9B09D45714D}">
      <dsp:nvSpPr>
        <dsp:cNvPr id="0" name=""/>
        <dsp:cNvSpPr/>
      </dsp:nvSpPr>
      <dsp:spPr>
        <a:xfrm>
          <a:off x="3065954" y="174077"/>
          <a:ext cx="333908" cy="33390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214" y="242862"/>
        <a:ext cx="245388" cy="196338"/>
      </dsp:txXfrm>
    </dsp:sp>
    <dsp:sp modelId="{CB52A87F-E2C1-49BF-9BE7-FAD4C0C11977}">
      <dsp:nvSpPr>
        <dsp:cNvPr id="0" name=""/>
        <dsp:cNvSpPr/>
      </dsp:nvSpPr>
      <dsp:spPr>
        <a:xfrm>
          <a:off x="3447466" y="17574"/>
          <a:ext cx="1455001" cy="644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546" y="111965"/>
        <a:ext cx="1028841" cy="45575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4157110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dirty="0"/>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55155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159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dirty="0"/>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dirty="0"/>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dirty="0"/>
              <a:t>Click to add contact information</a:t>
            </a:r>
          </a:p>
          <a:p>
            <a:pPr lvl="0"/>
            <a:r>
              <a:rPr lang="en-US" dirty="0"/>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6/24/2024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6" r:id="rId21"/>
    <p:sldLayoutId id="2147483707"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itman_l@cde.state.co.us"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mailto:SpedEndofYear@cde.state.co.us"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s://leg.colorado.gov/sites/default/files/2022a_1260_signe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a:t>Special Education End of Year</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204512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278310"/>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934721" y="3567746"/>
            <a:ext cx="6096000" cy="1600438"/>
          </a:xfrm>
          <a:prstGeom prst="rect">
            <a:avLst/>
          </a:prstGeom>
          <a:noFill/>
        </p:spPr>
        <p:txBody>
          <a:bodyPr wrap="square">
            <a:spAutoFit/>
          </a:bodyPr>
          <a:lstStyle/>
          <a:p>
            <a:r>
              <a:rPr lang="en-US" sz="1400"/>
              <a:t>Notes:</a:t>
            </a:r>
          </a:p>
          <a:p>
            <a:pPr marL="285750" indent="-285750">
              <a:buFont typeface="Arial" panose="020B0604020202020204" pitchFamily="34" charset="0"/>
              <a:buChar char="•"/>
            </a:pPr>
            <a:r>
              <a:rPr lang="en-US" sz="1400"/>
              <a:t>Counts must reflect all districts within AU from July 1, 2023 – June 30, 2024</a:t>
            </a:r>
          </a:p>
          <a:p>
            <a:pPr marL="285750" indent="-285750">
              <a:buFont typeface="Arial" panose="020B0604020202020204" pitchFamily="34" charset="0"/>
              <a:buChar char="•"/>
            </a:pPr>
            <a:r>
              <a:rPr lang="en-US" sz="1400"/>
              <a:t>Must be completed by the time Sped EOY is approved – by 9/27/24</a:t>
            </a:r>
          </a:p>
          <a:p>
            <a:pPr marL="285750" indent="-285750">
              <a:buFont typeface="Arial" panose="020B0604020202020204" pitchFamily="34" charset="0"/>
              <a:buChar char="•"/>
            </a:pPr>
            <a:r>
              <a:rPr lang="en-US" sz="1400"/>
              <a:t>AUs are able to modify counts until their final Sped EOY is locked/approved</a:t>
            </a:r>
          </a:p>
          <a:p>
            <a:pPr marL="285750" indent="-285750">
              <a:buFont typeface="Arial" panose="020B0604020202020204" pitchFamily="34" charset="0"/>
              <a:buChar char="•"/>
            </a:pPr>
            <a:r>
              <a:rPr lang="en-US" sz="1400"/>
              <a:t>pop up message will ensure each box is populated with a number</a:t>
            </a:r>
          </a:p>
          <a:p>
            <a:pPr marL="285750" indent="-285750">
              <a:buFont typeface="Arial" panose="020B0604020202020204" pitchFamily="34" charset="0"/>
              <a:buChar char="•"/>
            </a:pPr>
            <a:r>
              <a:rPr lang="en-US" sz="1400"/>
              <a:t>pop up message will ensure total # box (1</a:t>
            </a:r>
            <a:r>
              <a:rPr lang="en-US" sz="1400" baseline="30000"/>
              <a:t>st</a:t>
            </a:r>
            <a:r>
              <a:rPr lang="en-US" sz="140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6454631" y="5168184"/>
          <a:ext cx="4902468" cy="68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14" name="Content Placeholder 4">
            <a:extLst>
              <a:ext uri="{FF2B5EF4-FFF2-40B4-BE49-F238E27FC236}">
                <a16:creationId xmlns:a16="http://schemas.microsoft.com/office/drawing/2014/main" id="{0864EBBC-4898-96DC-29BB-18E98CD14704}"/>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15" name="Content Placeholder 5">
            <a:extLst>
              <a:ext uri="{FF2B5EF4-FFF2-40B4-BE49-F238E27FC236}">
                <a16:creationId xmlns:a16="http://schemas.microsoft.com/office/drawing/2014/main" id="{1EA4E229-1747-AFA8-57F5-F2D1F2757634}"/>
              </a:ext>
            </a:extLst>
          </p:cNvPr>
          <p:cNvSpPr txBox="1">
            <a:spLocks/>
          </p:cNvSpPr>
          <p:nvPr/>
        </p:nvSpPr>
        <p:spPr>
          <a:xfrm>
            <a:off x="6052822" y="6356350"/>
            <a:ext cx="4393506" cy="362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8"/>
              </a:rPr>
              <a:t>SpedEndofYear@cde.state.co.us</a:t>
            </a:r>
            <a:r>
              <a:rPr lang="en-US"/>
              <a:t> </a:t>
            </a:r>
          </a:p>
          <a:p>
            <a:endParaRPr lang="en-US"/>
          </a:p>
        </p:txBody>
      </p:sp>
    </p:spTree>
    <p:extLst>
      <p:ext uri="{BB962C8B-B14F-4D97-AF65-F5344CB8AC3E}">
        <p14:creationId xmlns:p14="http://schemas.microsoft.com/office/powerpoint/2010/main" val="871194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p:txBody>
          <a:bodyPr>
            <a:normAutofit/>
          </a:bodyPr>
          <a:lstStyle/>
          <a:p>
            <a:r>
              <a:rPr lang="en-US" dirty="0"/>
              <a:t>Enrich System Processes</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294716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E4B835-B3DE-B5D3-8C58-CA08D318B4E7}"/>
              </a:ext>
            </a:extLst>
          </p:cNvPr>
          <p:cNvSpPr>
            <a:spLocks noGrp="1"/>
          </p:cNvSpPr>
          <p:nvPr>
            <p:ph type="title"/>
          </p:nvPr>
        </p:nvSpPr>
        <p:spPr/>
        <p:txBody>
          <a:bodyPr/>
          <a:lstStyle/>
          <a:p>
            <a:r>
              <a:rPr lang="en-US" dirty="0"/>
              <a:t>Enrich Collection Settings and 24-25 Rollover</a:t>
            </a:r>
          </a:p>
        </p:txBody>
      </p:sp>
      <p:sp>
        <p:nvSpPr>
          <p:cNvPr id="4" name="Slide Number Placeholder 3">
            <a:extLst>
              <a:ext uri="{FF2B5EF4-FFF2-40B4-BE49-F238E27FC236}">
                <a16:creationId xmlns:a16="http://schemas.microsoft.com/office/drawing/2014/main" id="{6F0F799C-8D0E-17EC-254D-255AF2CCB717}"/>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1026" name="Picture 2" descr="screenshot of collection settings in Enrich&#10;">
            <a:extLst>
              <a:ext uri="{FF2B5EF4-FFF2-40B4-BE49-F238E27FC236}">
                <a16:creationId xmlns:a16="http://schemas.microsoft.com/office/drawing/2014/main" id="{9CDD1867-856F-E900-4E92-4C634FF5F1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397" y="1527127"/>
            <a:ext cx="5595172" cy="39676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eenshot of collection settings screen in Enrich">
            <a:extLst>
              <a:ext uri="{FF2B5EF4-FFF2-40B4-BE49-F238E27FC236}">
                <a16:creationId xmlns:a16="http://schemas.microsoft.com/office/drawing/2014/main" id="{34ADD145-E16A-8D6D-6B7C-4FA7B74C0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078" y="1969845"/>
            <a:ext cx="5062371" cy="334292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6">
            <a:extLst>
              <a:ext uri="{FF2B5EF4-FFF2-40B4-BE49-F238E27FC236}">
                <a16:creationId xmlns:a16="http://schemas.microsoft.com/office/drawing/2014/main" id="{753C053B-F3E0-0007-3F63-8F6F9A609123}"/>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12" name="Content Placeholder 5">
            <a:extLst>
              <a:ext uri="{FF2B5EF4-FFF2-40B4-BE49-F238E27FC236}">
                <a16:creationId xmlns:a16="http://schemas.microsoft.com/office/drawing/2014/main" id="{AB9E8382-9D0A-E17E-D460-0B2C7CDB0BB8}"/>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rPr>
              <a:t>SpedEndofYear@cde.state.co.us</a:t>
            </a:r>
            <a:r>
              <a:rPr lang="en-US" sz="1600" dirty="0"/>
              <a:t> </a:t>
            </a:r>
          </a:p>
          <a:p>
            <a:endParaRPr lang="en-US" dirty="0"/>
          </a:p>
        </p:txBody>
      </p:sp>
    </p:spTree>
    <p:extLst>
      <p:ext uri="{BB962C8B-B14F-4D97-AF65-F5344CB8AC3E}">
        <p14:creationId xmlns:p14="http://schemas.microsoft.com/office/powerpoint/2010/main" val="129656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5D0-DAEF-4796-9A3A-EB42802FB96E}"/>
              </a:ext>
            </a:extLst>
          </p:cNvPr>
          <p:cNvSpPr>
            <a:spLocks noGrp="1"/>
          </p:cNvSpPr>
          <p:nvPr>
            <p:ph type="title"/>
          </p:nvPr>
        </p:nvSpPr>
        <p:spPr>
          <a:xfrm>
            <a:off x="429768" y="174616"/>
            <a:ext cx="6927377" cy="801929"/>
          </a:xfrm>
        </p:spPr>
        <p:txBody>
          <a:bodyPr>
            <a:normAutofit fontScale="90000"/>
          </a:bodyPr>
          <a:lstStyle/>
          <a:p>
            <a:r>
              <a:rPr lang="en-US" dirty="0"/>
              <a:t>Special Education End of Year  - </a:t>
            </a:r>
            <a:br>
              <a:rPr lang="en-US" dirty="0"/>
            </a:br>
            <a:r>
              <a:rPr lang="en-US" dirty="0"/>
              <a:t>Initial referral record -parents request to wait and start services in the fall  </a:t>
            </a:r>
          </a:p>
        </p:txBody>
      </p:sp>
      <p:sp>
        <p:nvSpPr>
          <p:cNvPr id="3" name="Content Placeholder 2">
            <a:extLst>
              <a:ext uri="{FF2B5EF4-FFF2-40B4-BE49-F238E27FC236}">
                <a16:creationId xmlns:a16="http://schemas.microsoft.com/office/drawing/2014/main" id="{923B6DD6-B7C0-4CFB-9849-5744941B4F39}"/>
              </a:ext>
            </a:extLst>
          </p:cNvPr>
          <p:cNvSpPr>
            <a:spLocks noGrp="1"/>
          </p:cNvSpPr>
          <p:nvPr>
            <p:ph idx="1"/>
          </p:nvPr>
        </p:nvSpPr>
        <p:spPr>
          <a:xfrm>
            <a:off x="711199" y="1479818"/>
            <a:ext cx="11310225" cy="4640674"/>
          </a:xfrm>
        </p:spPr>
        <p:txBody>
          <a:bodyPr>
            <a:normAutofit fontScale="85000" lnSpcReduction="10000"/>
          </a:bodyPr>
          <a:lstStyle/>
          <a:p>
            <a:pPr marL="0" indent="0">
              <a:buNone/>
            </a:pPr>
            <a:r>
              <a:rPr lang="en-US" sz="1700" dirty="0">
                <a:latin typeface="+mn-lt"/>
              </a:rPr>
              <a:t>Remember:</a:t>
            </a:r>
          </a:p>
          <a:p>
            <a:pPr>
              <a:buFont typeface="Wingdings" panose="05000000000000000000" pitchFamily="2" charset="2"/>
              <a:buChar char="v"/>
            </a:pPr>
            <a:r>
              <a:rPr lang="en-US" sz="1700" dirty="0">
                <a:latin typeface="+mn-lt"/>
              </a:rPr>
              <a:t>Path 2 or 3 referral records should be reported in the school year in which the IEP was implemented. </a:t>
            </a:r>
          </a:p>
          <a:p>
            <a:pPr lvl="1"/>
            <a:r>
              <a:rPr lang="en-US" sz="1600" b="1" dirty="0">
                <a:highlight>
                  <a:srgbClr val="FFFF00"/>
                </a:highlight>
                <a:latin typeface="+mn-lt"/>
              </a:rPr>
              <a:t>Implemented means the services have begun and that date should match the Start Date of Services/Date of Entry to Sped. </a:t>
            </a:r>
          </a:p>
          <a:p>
            <a:pPr lvl="1"/>
            <a:r>
              <a:rPr lang="en-US" sz="1600" b="1" dirty="0">
                <a:highlight>
                  <a:srgbClr val="FFFF00"/>
                </a:highlight>
                <a:latin typeface="+mn-lt"/>
              </a:rPr>
              <a:t>If you are reporting a ‘Date IEP Implemented’ on an initial referral record, that would indicate services are already being received by the student</a:t>
            </a:r>
          </a:p>
          <a:p>
            <a:pPr marL="0" indent="0">
              <a:buNone/>
            </a:pPr>
            <a:r>
              <a:rPr lang="en-US" sz="1700" dirty="0">
                <a:latin typeface="+mn-lt"/>
              </a:rPr>
              <a:t>How to report an initial evaluation that wrapped up in the spring, student was found eligible, and parents request to wait and start services in the fall when child begins preschool? </a:t>
            </a:r>
          </a:p>
          <a:p>
            <a:r>
              <a:rPr lang="en-US" sz="1700" dirty="0">
                <a:latin typeface="+mn-lt"/>
              </a:rPr>
              <a:t>Please report the initial referral record next year, school year – 24-25 -  if you expect student to start services in the fall. </a:t>
            </a:r>
          </a:p>
          <a:p>
            <a:r>
              <a:rPr lang="en-US" sz="1700" dirty="0">
                <a:latin typeface="+mn-lt"/>
              </a:rPr>
              <a:t>Nothing should be reported for this student in the 23-24 Sped EOY – they should not have a record in your Child/Participation files this year</a:t>
            </a:r>
          </a:p>
          <a:p>
            <a:r>
              <a:rPr lang="en-US" sz="1700" dirty="0">
                <a:latin typeface="+mn-lt"/>
              </a:rPr>
              <a:t>The 24-25 record will contain the initial referral code of 02 or 03 and all the evaluation dates that occurred in the spring of 2024, as well as any applicable delay codes.</a:t>
            </a:r>
          </a:p>
          <a:p>
            <a:pPr marL="0" indent="0">
              <a:buNone/>
            </a:pPr>
            <a:r>
              <a:rPr lang="en-US" sz="1700" b="1" dirty="0">
                <a:latin typeface="+mn-lt"/>
              </a:rPr>
              <a:t>In Enrich under student’s Program History tab</a:t>
            </a:r>
            <a:r>
              <a:rPr lang="en-US" sz="1700" dirty="0">
                <a:latin typeface="+mn-lt"/>
              </a:rPr>
              <a:t>: </a:t>
            </a:r>
          </a:p>
          <a:p>
            <a:pPr marL="800100" lvl="1" indent="-342900">
              <a:buAutoNum type="arabicPeriod"/>
            </a:pPr>
            <a:r>
              <a:rPr lang="en-US" sz="1700" dirty="0">
                <a:latin typeface="+mn-lt"/>
              </a:rPr>
              <a:t>Do an Admin Edit and populate ‘</a:t>
            </a:r>
            <a:r>
              <a:rPr lang="en-US" sz="1700" b="1" dirty="0">
                <a:highlight>
                  <a:srgbClr val="FFFF00"/>
                </a:highlight>
                <a:latin typeface="+mn-lt"/>
              </a:rPr>
              <a:t>Actual Start Date of Services</a:t>
            </a:r>
            <a:r>
              <a:rPr lang="en-US" sz="1700" dirty="0">
                <a:latin typeface="+mn-lt"/>
              </a:rPr>
              <a:t>’ with the expected first day of school for the 24-25 school year. Ex: 08/19/2024</a:t>
            </a:r>
          </a:p>
          <a:p>
            <a:pPr lvl="2"/>
            <a:r>
              <a:rPr lang="en-US" sz="1500" dirty="0">
                <a:latin typeface="+mn-lt"/>
              </a:rPr>
              <a:t>If record is a C to B, you will likely be prompted for a delay code (45, 41, or 49 are all codes that might fit= all valid delay reasons) </a:t>
            </a:r>
          </a:p>
          <a:p>
            <a:pPr lvl="2"/>
            <a:r>
              <a:rPr lang="en-US" sz="1500" dirty="0">
                <a:latin typeface="+mn-lt"/>
              </a:rPr>
              <a:t>Next you must recollect the data</a:t>
            </a:r>
          </a:p>
          <a:p>
            <a:pPr lvl="2"/>
            <a:r>
              <a:rPr lang="en-US" sz="1700" dirty="0">
                <a:latin typeface="+mn-lt"/>
              </a:rPr>
              <a:t>After recollecting, the system should automatically withhold the record from the 23-24 EOY files and hold it for the 24-25 EOY files instead. </a:t>
            </a:r>
          </a:p>
          <a:p>
            <a:pPr marL="0" indent="0">
              <a:buNone/>
            </a:pPr>
            <a:r>
              <a:rPr lang="en-US" sz="1600" dirty="0">
                <a:latin typeface="+mn-lt"/>
              </a:rPr>
              <a:t>Once evaluation process has completed and you are certain the parent has decided to not enroll their child or start services, please go ahead and report that record in 23-24 with the delay code ’01’, which indicates child never enrolled  </a:t>
            </a:r>
          </a:p>
          <a:p>
            <a:pPr marL="457200" lvl="1" indent="0">
              <a:buNone/>
            </a:pPr>
            <a:endParaRPr lang="en-US" dirty="0"/>
          </a:p>
        </p:txBody>
      </p:sp>
      <p:sp>
        <p:nvSpPr>
          <p:cNvPr id="4" name="Slide Number Placeholder 3">
            <a:extLst>
              <a:ext uri="{FF2B5EF4-FFF2-40B4-BE49-F238E27FC236}">
                <a16:creationId xmlns:a16="http://schemas.microsoft.com/office/drawing/2014/main" id="{092E8811-0D21-4465-8947-09E921D7EA6D}"/>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73303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0895-0364-75CE-7F9C-2D662356AEFD}"/>
              </a:ext>
            </a:extLst>
          </p:cNvPr>
          <p:cNvSpPr>
            <a:spLocks noGrp="1"/>
          </p:cNvSpPr>
          <p:nvPr>
            <p:ph type="title"/>
          </p:nvPr>
        </p:nvSpPr>
        <p:spPr/>
        <p:txBody>
          <a:bodyPr>
            <a:normAutofit/>
          </a:bodyPr>
          <a:lstStyle/>
          <a:p>
            <a:r>
              <a:rPr lang="en-US" dirty="0"/>
              <a:t>Enrich Process for student who didn’t really start services but have a finalized IEP</a:t>
            </a:r>
          </a:p>
        </p:txBody>
      </p:sp>
      <p:sp>
        <p:nvSpPr>
          <p:cNvPr id="3" name="Content Placeholder 2">
            <a:extLst>
              <a:ext uri="{FF2B5EF4-FFF2-40B4-BE49-F238E27FC236}">
                <a16:creationId xmlns:a16="http://schemas.microsoft.com/office/drawing/2014/main" id="{F20A04CF-9E52-40BE-5406-E1FC5BE3EEDD}"/>
              </a:ext>
            </a:extLst>
          </p:cNvPr>
          <p:cNvSpPr>
            <a:spLocks noGrp="1"/>
          </p:cNvSpPr>
          <p:nvPr>
            <p:ph idx="1"/>
          </p:nvPr>
        </p:nvSpPr>
        <p:spPr/>
        <p:txBody>
          <a:bodyPr>
            <a:normAutofit/>
          </a:bodyPr>
          <a:lstStyle/>
          <a:p>
            <a:r>
              <a:rPr lang="en-US" sz="1600" dirty="0">
                <a:latin typeface="+mn-lt"/>
              </a:rPr>
              <a:t>Initial Referral record – eval process began in the spring of 2023 and you expected child to start services in the fall of 2023 and adjusted Actual Start Date of Services last year accordingly. </a:t>
            </a:r>
          </a:p>
          <a:p>
            <a:pPr lvl="1"/>
            <a:r>
              <a:rPr lang="en-US" sz="1600" dirty="0">
                <a:latin typeface="+mn-lt"/>
              </a:rPr>
              <a:t>However, student did not end up starting services/school last fall as expected</a:t>
            </a:r>
          </a:p>
          <a:p>
            <a:pPr lvl="1"/>
            <a:r>
              <a:rPr lang="en-US" sz="1600" dirty="0">
                <a:latin typeface="+mn-lt"/>
              </a:rPr>
              <a:t>Still need to report the initial evaluation to CDE with Sped Referral codes 02 or 03</a:t>
            </a:r>
          </a:p>
          <a:p>
            <a:pPr lvl="2"/>
            <a:r>
              <a:rPr lang="en-US" sz="1600" dirty="0">
                <a:latin typeface="+mn-lt"/>
              </a:rPr>
              <a:t>Record will have a Date of Entry to Sped and a Date IEP Implemented (Part B or C to B) of 08/xx/2023 appearing as though they are receiving services from your AU in Enrich</a:t>
            </a:r>
          </a:p>
          <a:p>
            <a:pPr lvl="2"/>
            <a:r>
              <a:rPr lang="en-US" sz="1600" dirty="0">
                <a:latin typeface="+mn-lt"/>
              </a:rPr>
              <a:t>Will cause errors in Sped EOY</a:t>
            </a:r>
          </a:p>
          <a:p>
            <a:pPr marL="914400" lvl="2" indent="0">
              <a:buNone/>
            </a:pPr>
            <a:endParaRPr lang="en-US" dirty="0"/>
          </a:p>
          <a:p>
            <a:pPr marL="1257300" lvl="2" indent="-342900">
              <a:buAutoNum type="arabicPeriod"/>
            </a:pPr>
            <a:r>
              <a:rPr lang="en-US" sz="1600" dirty="0">
                <a:latin typeface="+mn-lt"/>
              </a:rPr>
              <a:t>End student’s program in Enrich under End Program tab. </a:t>
            </a:r>
          </a:p>
          <a:p>
            <a:pPr marL="1257300" lvl="2" indent="-342900">
              <a:buAutoNum type="arabicPeriod"/>
            </a:pPr>
            <a:r>
              <a:rPr lang="en-US" sz="1600" kern="0" dirty="0">
                <a:effectLst/>
                <a:latin typeface="+mn-lt"/>
                <a:ea typeface="Aptos" panose="020B0004020202020204" pitchFamily="34" charset="0"/>
                <a:cs typeface="Aptos" panose="020B0004020202020204" pitchFamily="34" charset="0"/>
              </a:rPr>
              <a:t>Select option </a:t>
            </a:r>
            <a:r>
              <a:rPr lang="en-US" sz="1600" i="1" kern="0" dirty="0">
                <a:effectLst/>
                <a:latin typeface="+mn-lt"/>
                <a:ea typeface="Aptos" panose="020B0004020202020204" pitchFamily="34" charset="0"/>
                <a:cs typeface="Aptos" panose="020B0004020202020204" pitchFamily="34" charset="0"/>
              </a:rPr>
              <a:t>01 Parent Refused Consent or Revoked Consent or Never Enrolled</a:t>
            </a:r>
            <a:r>
              <a:rPr lang="en-US" sz="1600" kern="0" dirty="0">
                <a:effectLst/>
                <a:latin typeface="+mn-lt"/>
                <a:ea typeface="Aptos" panose="020B0004020202020204" pitchFamily="34" charset="0"/>
                <a:cs typeface="Aptos" panose="020B0004020202020204" pitchFamily="34" charset="0"/>
              </a:rPr>
              <a:t> </a:t>
            </a:r>
          </a:p>
          <a:p>
            <a:pPr marL="1257300" lvl="2" indent="-342900">
              <a:buAutoNum type="arabicPeriod"/>
            </a:pPr>
            <a:r>
              <a:rPr lang="en-US" sz="1600" kern="0" dirty="0">
                <a:latin typeface="+mn-lt"/>
              </a:rPr>
              <a:t>Recollect data and adjust the following fields in the Enrich Override Screen for the student’s record:</a:t>
            </a:r>
          </a:p>
          <a:p>
            <a:pPr lvl="4"/>
            <a:r>
              <a:rPr lang="en-US" sz="1600" kern="0" dirty="0">
                <a:latin typeface="+mn-lt"/>
              </a:rPr>
              <a:t>Zero-fill </a:t>
            </a:r>
            <a:r>
              <a:rPr lang="en-US" sz="1600" i="1" kern="0" dirty="0">
                <a:latin typeface="+mn-lt"/>
              </a:rPr>
              <a:t>Start Date of Sped </a:t>
            </a:r>
            <a:r>
              <a:rPr lang="en-US" sz="1600" kern="0" dirty="0">
                <a:latin typeface="+mn-lt"/>
              </a:rPr>
              <a:t>and </a:t>
            </a:r>
            <a:r>
              <a:rPr lang="en-US" sz="1600" i="1" kern="0" dirty="0">
                <a:latin typeface="+mn-lt"/>
              </a:rPr>
              <a:t>End Date of Sped</a:t>
            </a:r>
          </a:p>
          <a:p>
            <a:pPr lvl="4"/>
            <a:r>
              <a:rPr lang="en-US" sz="1600" kern="0" dirty="0">
                <a:latin typeface="+mn-lt"/>
              </a:rPr>
              <a:t>Zero-fill </a:t>
            </a:r>
            <a:r>
              <a:rPr lang="en-US" sz="1600" i="1" kern="0" dirty="0">
                <a:latin typeface="+mn-lt"/>
              </a:rPr>
              <a:t>Reason Exited Sped</a:t>
            </a:r>
          </a:p>
          <a:p>
            <a:pPr lvl="4"/>
            <a:r>
              <a:rPr lang="en-US" sz="1600" kern="0" dirty="0">
                <a:latin typeface="+mn-lt"/>
              </a:rPr>
              <a:t>Zero-fill </a:t>
            </a:r>
            <a:r>
              <a:rPr lang="en-US" sz="1600" i="1" kern="0" dirty="0">
                <a:latin typeface="+mn-lt"/>
              </a:rPr>
              <a:t>Date IEP Implemented Part B </a:t>
            </a:r>
            <a:r>
              <a:rPr lang="en-US" sz="1600" kern="0" dirty="0">
                <a:latin typeface="+mn-lt"/>
              </a:rPr>
              <a:t>or </a:t>
            </a:r>
            <a:r>
              <a:rPr lang="en-US" sz="1600" i="1" kern="0" dirty="0">
                <a:latin typeface="+mn-lt"/>
              </a:rPr>
              <a:t>Date IEP Implemented C to B  (</a:t>
            </a:r>
            <a:r>
              <a:rPr lang="en-US" sz="1600" kern="0" dirty="0">
                <a:latin typeface="+mn-lt"/>
              </a:rPr>
              <a:t>depending on which path record falls in</a:t>
            </a:r>
            <a:r>
              <a:rPr lang="en-US" sz="1600" i="1" kern="0" dirty="0">
                <a:latin typeface="+mn-lt"/>
              </a:rPr>
              <a:t>)</a:t>
            </a:r>
          </a:p>
          <a:p>
            <a:pPr lvl="4"/>
            <a:r>
              <a:rPr lang="en-US" sz="1600" kern="0" dirty="0">
                <a:latin typeface="+mn-lt"/>
              </a:rPr>
              <a:t>Adjust </a:t>
            </a:r>
            <a:r>
              <a:rPr lang="en-US" sz="1600" i="1" kern="0" dirty="0">
                <a:effectLst/>
                <a:latin typeface="+mn-lt"/>
                <a:ea typeface="Aptos" panose="020B0004020202020204" pitchFamily="34" charset="0"/>
                <a:cs typeface="Aptos" panose="020B0004020202020204" pitchFamily="34" charset="0"/>
              </a:rPr>
              <a:t>IEP Implementation Delay</a:t>
            </a:r>
            <a:r>
              <a:rPr lang="en-US" sz="1600" kern="0" dirty="0">
                <a:effectLst/>
                <a:latin typeface="+mn-lt"/>
                <a:ea typeface="Aptos" panose="020B0004020202020204" pitchFamily="34" charset="0"/>
                <a:cs typeface="Aptos" panose="020B0004020202020204" pitchFamily="34" charset="0"/>
              </a:rPr>
              <a:t> or </a:t>
            </a:r>
            <a:r>
              <a:rPr lang="en-US" sz="1600" i="1" kern="0" dirty="0" err="1">
                <a:effectLst/>
                <a:latin typeface="+mn-lt"/>
                <a:ea typeface="Aptos" panose="020B0004020202020204" pitchFamily="34" charset="0"/>
                <a:cs typeface="Aptos" panose="020B0004020202020204" pitchFamily="34" charset="0"/>
              </a:rPr>
              <a:t>Reason_IEP_Not_Implemented</a:t>
            </a:r>
            <a:r>
              <a:rPr lang="en-US" sz="1600" kern="0" dirty="0">
                <a:effectLst/>
                <a:latin typeface="+mn-lt"/>
                <a:ea typeface="Aptos" panose="020B0004020202020204" pitchFamily="34" charset="0"/>
                <a:cs typeface="Aptos" panose="020B0004020202020204" pitchFamily="34" charset="0"/>
              </a:rPr>
              <a:t> to </a:t>
            </a:r>
            <a:r>
              <a:rPr lang="en-US" sz="1600" i="1" kern="0" dirty="0">
                <a:effectLst/>
                <a:latin typeface="+mn-lt"/>
                <a:ea typeface="Aptos" panose="020B0004020202020204" pitchFamily="34" charset="0"/>
                <a:cs typeface="Aptos" panose="020B0004020202020204" pitchFamily="34" charset="0"/>
              </a:rPr>
              <a:t>01-never enrolled</a:t>
            </a:r>
            <a:r>
              <a:rPr lang="en-US" sz="1600" i="1" kern="0" dirty="0">
                <a:latin typeface="+mn-lt"/>
              </a:rPr>
              <a:t> </a:t>
            </a:r>
            <a:endParaRPr lang="en-US" sz="1600" i="1" dirty="0">
              <a:latin typeface="+mn-lt"/>
            </a:endParaRPr>
          </a:p>
          <a:p>
            <a:pPr lvl="1"/>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0A4C1AA-6B48-62E1-0DC4-749D13FE610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
        <p:nvSpPr>
          <p:cNvPr id="7" name="Content Placeholder 5">
            <a:extLst>
              <a:ext uri="{FF2B5EF4-FFF2-40B4-BE49-F238E27FC236}">
                <a16:creationId xmlns:a16="http://schemas.microsoft.com/office/drawing/2014/main" id="{A7556683-4D8E-9E5E-CA09-D8EDBD4A7D3D}"/>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
        <p:nvSpPr>
          <p:cNvPr id="8" name="Content Placeholder 16">
            <a:extLst>
              <a:ext uri="{FF2B5EF4-FFF2-40B4-BE49-F238E27FC236}">
                <a16:creationId xmlns:a16="http://schemas.microsoft.com/office/drawing/2014/main" id="{47F8121F-6E32-F84A-54BB-A052E607C379}"/>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Tree>
    <p:extLst>
      <p:ext uri="{BB962C8B-B14F-4D97-AF65-F5344CB8AC3E}">
        <p14:creationId xmlns:p14="http://schemas.microsoft.com/office/powerpoint/2010/main" val="153182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AF13-4125-84B0-D88E-7AF498F423E0}"/>
              </a:ext>
            </a:extLst>
          </p:cNvPr>
          <p:cNvSpPr>
            <a:spLocks noGrp="1"/>
          </p:cNvSpPr>
          <p:nvPr>
            <p:ph type="title"/>
          </p:nvPr>
        </p:nvSpPr>
        <p:spPr/>
        <p:txBody>
          <a:bodyPr/>
          <a:lstStyle/>
          <a:p>
            <a:r>
              <a:rPr lang="en-US" dirty="0"/>
              <a:t>Contact Information</a:t>
            </a:r>
          </a:p>
        </p:txBody>
      </p:sp>
      <p:sp>
        <p:nvSpPr>
          <p:cNvPr id="4" name="Slide Number Placeholder 3">
            <a:extLst>
              <a:ext uri="{FF2B5EF4-FFF2-40B4-BE49-F238E27FC236}">
                <a16:creationId xmlns:a16="http://schemas.microsoft.com/office/drawing/2014/main" id="{00646558-F26C-CA56-789B-E67219887BB5}"/>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Content Placeholder 1">
            <a:extLst>
              <a:ext uri="{FF2B5EF4-FFF2-40B4-BE49-F238E27FC236}">
                <a16:creationId xmlns:a16="http://schemas.microsoft.com/office/drawing/2014/main" id="{9ACCB362-D787-9B69-84C9-52DDD8D94D40}"/>
              </a:ext>
            </a:extLst>
          </p:cNvPr>
          <p:cNvSpPr>
            <a:spLocks noGrp="1"/>
          </p:cNvSpPr>
          <p:nvPr>
            <p:ph idx="1"/>
          </p:nvPr>
        </p:nvSpPr>
        <p:spPr bwMode="auto">
          <a:xfrm>
            <a:off x="838200" y="1435769"/>
            <a:ext cx="6779003" cy="4469732"/>
          </a:xfrm>
        </p:spPr>
        <p:txBody>
          <a:bodyPr wrap="square" numCol="1" anchor="t" anchorCtr="0" compatLnSpc="1">
            <a:prstTxWarp prst="textNoShape">
              <a:avLst/>
            </a:prstTxWarp>
            <a:normAutofit fontScale="40000" lnSpcReduction="20000"/>
          </a:bodyPr>
          <a:lstStyle/>
          <a:p>
            <a:pPr marL="547688" lvl="1" indent="-257175" eaLnBrk="1" hangingPunct="1">
              <a:spcBef>
                <a:spcPts val="0"/>
              </a:spcBef>
              <a:buNone/>
              <a:defRPr/>
            </a:pPr>
            <a:r>
              <a:rPr lang="en-US" sz="6600" i="1" dirty="0">
                <a:latin typeface="+mn-lt"/>
              </a:rPr>
              <a:t>Thank you for participating today!</a:t>
            </a:r>
          </a:p>
          <a:p>
            <a:pPr marL="44450" indent="0">
              <a:buNone/>
            </a:pPr>
            <a:endParaRPr lang="en-US" altLang="en-US" sz="6400" i="1" dirty="0">
              <a:latin typeface="+mn-lt"/>
            </a:endParaRPr>
          </a:p>
          <a:p>
            <a:pPr marL="44450" indent="0">
              <a:buNone/>
            </a:pPr>
            <a:r>
              <a:rPr lang="en-US" altLang="en-US" sz="6400" dirty="0">
                <a:solidFill>
                  <a:schemeClr val="tx1"/>
                </a:solidFill>
                <a:latin typeface="+mn-lt"/>
              </a:rPr>
              <a:t>Data Services Contact:</a:t>
            </a:r>
          </a:p>
          <a:p>
            <a:pPr marL="330200" indent="-285750"/>
            <a:r>
              <a:rPr lang="en-US" altLang="en-US" sz="6400" dirty="0">
                <a:solidFill>
                  <a:schemeClr val="tx1"/>
                </a:solidFill>
                <a:latin typeface="+mn-lt"/>
              </a:rPr>
              <a:t>Lindsey Heitman </a:t>
            </a:r>
            <a:r>
              <a:rPr lang="en-US" altLang="en-US" sz="6400" dirty="0">
                <a:latin typeface="+mn-lt"/>
              </a:rPr>
              <a:t>– </a:t>
            </a:r>
            <a:r>
              <a:rPr lang="en-US" altLang="en-US" sz="6400" dirty="0">
                <a:latin typeface="+mn-lt"/>
                <a:hlinkClick r:id="rId2"/>
              </a:rPr>
              <a:t>SpedEndofYear@cde.state.co.us</a:t>
            </a:r>
            <a:r>
              <a:rPr lang="en-US" altLang="en-US" sz="6400" dirty="0">
                <a:latin typeface="+mn-lt"/>
              </a:rPr>
              <a:t> </a:t>
            </a:r>
          </a:p>
          <a:p>
            <a:pPr marL="787400" lvl="1" indent="-285750"/>
            <a:r>
              <a:rPr lang="en-US" altLang="en-US" sz="6000" u="sng" dirty="0">
                <a:latin typeface="+mn-lt"/>
                <a:hlinkClick r:id="rId3"/>
              </a:rPr>
              <a:t>heitman_l@cde.state.co.us</a:t>
            </a:r>
            <a:r>
              <a:rPr lang="en-US" altLang="en-US" sz="6000" dirty="0">
                <a:latin typeface="+mn-lt"/>
              </a:rPr>
              <a:t>  303-866-5759 </a:t>
            </a:r>
            <a:endParaRPr lang="en-US" altLang="en-US" sz="6000" b="1" dirty="0">
              <a:latin typeface="+mn-lt"/>
            </a:endParaRPr>
          </a:p>
          <a:p>
            <a:pPr marL="787400" lvl="1" indent="-285750"/>
            <a:r>
              <a:rPr lang="en-US" altLang="en-US" sz="6000" dirty="0">
                <a:latin typeface="+mn-lt"/>
              </a:rPr>
              <a:t>Collection manager</a:t>
            </a:r>
          </a:p>
          <a:p>
            <a:pPr marL="787400" lvl="1" indent="-285750"/>
            <a:r>
              <a:rPr lang="en-US" altLang="en-US" sz="6000" dirty="0">
                <a:latin typeface="+mn-lt"/>
              </a:rPr>
              <a:t>Data Pipeline submission </a:t>
            </a:r>
          </a:p>
          <a:p>
            <a:pPr marL="44450" indent="0">
              <a:buNone/>
            </a:pPr>
            <a:endParaRPr lang="en-US" altLang="en-US" sz="6400" dirty="0">
              <a:latin typeface="+mn-lt"/>
            </a:endParaRPr>
          </a:p>
          <a:p>
            <a:pPr marL="44450" indent="0">
              <a:buNone/>
            </a:pPr>
            <a:endParaRPr lang="en-US" altLang="en-US" sz="6400" dirty="0"/>
          </a:p>
          <a:p>
            <a:pPr marL="0" indent="0">
              <a:buNone/>
            </a:pPr>
            <a:endParaRPr lang="en-US" sz="2200" dirty="0"/>
          </a:p>
          <a:p>
            <a:pPr marL="44450" indent="0">
              <a:buNone/>
            </a:pPr>
            <a:endParaRPr lang="en-US" altLang="en-US" sz="1400" dirty="0"/>
          </a:p>
          <a:p>
            <a:pPr marL="44450" indent="0">
              <a:buNone/>
            </a:pPr>
            <a:r>
              <a:rPr lang="en-US" altLang="en-US" sz="1800" dirty="0">
                <a:solidFill>
                  <a:schemeClr val="tx1"/>
                </a:solidFill>
              </a:rPr>
              <a:t> </a:t>
            </a:r>
          </a:p>
        </p:txBody>
      </p:sp>
      <p:sp>
        <p:nvSpPr>
          <p:cNvPr id="7" name="TextBox 6">
            <a:extLst>
              <a:ext uri="{FF2B5EF4-FFF2-40B4-BE49-F238E27FC236}">
                <a16:creationId xmlns:a16="http://schemas.microsoft.com/office/drawing/2014/main" id="{A7EA0E9D-3A8A-9FC4-7D20-C5C03BC2AF50}"/>
              </a:ext>
            </a:extLst>
          </p:cNvPr>
          <p:cNvSpPr txBox="1"/>
          <p:nvPr/>
        </p:nvSpPr>
        <p:spPr>
          <a:xfrm>
            <a:off x="2554648" y="4532847"/>
            <a:ext cx="6096000" cy="1477328"/>
          </a:xfrm>
          <a:prstGeom prst="rect">
            <a:avLst/>
          </a:prstGeom>
          <a:noFill/>
        </p:spPr>
        <p:txBody>
          <a:bodyPr wrap="square">
            <a:spAutoFit/>
          </a:bodyPr>
          <a:lstStyle/>
          <a:p>
            <a:pPr marL="0" indent="0">
              <a:buNone/>
            </a:pPr>
            <a:r>
              <a:rPr lang="en-US" altLang="en-US" b="1" dirty="0"/>
              <a:t>Please include in e</a:t>
            </a:r>
            <a:r>
              <a:rPr lang="en-US" altLang="en-US" sz="1800" b="1" dirty="0">
                <a:solidFill>
                  <a:schemeClr val="tx1"/>
                </a:solidFill>
              </a:rPr>
              <a:t>mails:</a:t>
            </a:r>
          </a:p>
          <a:p>
            <a:pPr marL="285750" indent="-285750">
              <a:buFont typeface="Arial" panose="020B0604020202020204" pitchFamily="34" charset="0"/>
              <a:buChar char="•"/>
            </a:pPr>
            <a:r>
              <a:rPr lang="en-US" altLang="en-US" sz="1800" b="1" dirty="0">
                <a:solidFill>
                  <a:schemeClr val="tx1"/>
                </a:solidFill>
              </a:rPr>
              <a:t>AU #</a:t>
            </a:r>
          </a:p>
          <a:p>
            <a:pPr marL="285750" indent="-285750">
              <a:buFont typeface="Arial" panose="020B0604020202020204" pitchFamily="34" charset="0"/>
              <a:buChar char="•"/>
            </a:pPr>
            <a:r>
              <a:rPr lang="en-US" altLang="en-US" sz="1800" b="1" dirty="0"/>
              <a:t>e</a:t>
            </a:r>
            <a:r>
              <a:rPr lang="en-US" altLang="en-US" sz="1800" b="1" dirty="0">
                <a:solidFill>
                  <a:schemeClr val="tx1"/>
                </a:solidFill>
              </a:rPr>
              <a:t>rror code # (if applicable)</a:t>
            </a:r>
          </a:p>
          <a:p>
            <a:pPr marL="285750" indent="-285750">
              <a:buFont typeface="Arial" panose="020B0604020202020204" pitchFamily="34" charset="0"/>
              <a:buChar char="•"/>
            </a:pPr>
            <a:r>
              <a:rPr lang="en-US" sz="1800" b="1" dirty="0"/>
              <a:t>any school code #’s referenced</a:t>
            </a:r>
          </a:p>
          <a:p>
            <a:r>
              <a:rPr lang="en-US" b="1" dirty="0"/>
              <a:t>    </a:t>
            </a:r>
            <a:endParaRPr lang="en-US" sz="1800" b="1" dirty="0"/>
          </a:p>
        </p:txBody>
      </p:sp>
    </p:spTree>
    <p:extLst>
      <p:ext uri="{BB962C8B-B14F-4D97-AF65-F5344CB8AC3E}">
        <p14:creationId xmlns:p14="http://schemas.microsoft.com/office/powerpoint/2010/main" val="52753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a:t>
            </a:r>
            <a:br>
              <a:rPr lang="en-US" dirty="0"/>
            </a:br>
            <a:br>
              <a:rPr lang="en-US" dirty="0"/>
            </a:br>
            <a:r>
              <a:rPr lang="en-US" dirty="0"/>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8176592" cy="2585323"/>
          </a:xfrm>
          <a:prstGeom prst="rect">
            <a:avLst/>
          </a:prstGeom>
          <a:noFill/>
        </p:spPr>
        <p:txBody>
          <a:bodyPr wrap="square">
            <a:spAutoFit/>
          </a:bodyPr>
          <a:lstStyle/>
          <a:p>
            <a:pPr marL="285750" indent="-285750">
              <a:buFont typeface="Arial" panose="020B0604020202020204" pitchFamily="34" charset="0"/>
              <a:buChar char="•"/>
            </a:pPr>
            <a:r>
              <a:rPr lang="en-US" b="1" dirty="0"/>
              <a:t>May 1, 2024  </a:t>
            </a:r>
            <a:r>
              <a:rPr lang="en-US" dirty="0"/>
              <a:t>-  </a:t>
            </a:r>
            <a:r>
              <a:rPr lang="en-US" sz="1800" b="0" dirty="0"/>
              <a:t>SPED </a:t>
            </a:r>
            <a:r>
              <a:rPr lang="en-US" dirty="0"/>
              <a:t>EOY</a:t>
            </a:r>
            <a:r>
              <a:rPr lang="en-US" sz="1800" b="0" dirty="0"/>
              <a:t> </a:t>
            </a:r>
            <a:r>
              <a:rPr lang="en-US" sz="1800" b="0" baseline="0" dirty="0"/>
              <a:t>Snapshot official open</a:t>
            </a:r>
          </a:p>
          <a:p>
            <a:pPr marL="285750" indent="-285750">
              <a:buFont typeface="Arial" panose="020B0604020202020204" pitchFamily="34" charset="0"/>
              <a:buChar char="•"/>
            </a:pPr>
            <a:r>
              <a:rPr lang="en-US" b="1" dirty="0">
                <a:highlight>
                  <a:srgbClr val="FFFF00"/>
                </a:highlight>
              </a:rPr>
              <a:t>June 27, 2024 </a:t>
            </a:r>
            <a:r>
              <a:rPr lang="en-US" dirty="0">
                <a:highlight>
                  <a:srgbClr val="FFFF00"/>
                </a:highlight>
              </a:rPr>
              <a:t>– IEP Interchange files error-free</a:t>
            </a:r>
            <a:endParaRPr lang="en-US" sz="1800" b="0" dirty="0">
              <a:highlight>
                <a:srgbClr val="FFFF00"/>
              </a:highlight>
            </a:endParaRPr>
          </a:p>
          <a:p>
            <a:pPr marL="285750" indent="-285750">
              <a:buFont typeface="Arial" panose="020B0604020202020204" pitchFamily="34" charset="0"/>
              <a:buChar char="•"/>
            </a:pPr>
            <a:r>
              <a:rPr lang="en-US" b="1" dirty="0"/>
              <a:t>August 29, 2024 </a:t>
            </a:r>
            <a:r>
              <a:rPr lang="en-US" dirty="0"/>
              <a:t>- </a:t>
            </a:r>
            <a:r>
              <a:rPr lang="en-US" sz="1800" b="0" baseline="0" dirty="0"/>
              <a:t>All Exception requests submitted to CDE</a:t>
            </a:r>
            <a:endParaRPr lang="en-US" sz="1800" b="0" dirty="0"/>
          </a:p>
          <a:p>
            <a:pPr marL="285750" indent="-285750">
              <a:buFont typeface="Arial" panose="020B0604020202020204" pitchFamily="34" charset="0"/>
              <a:buChar char="•"/>
            </a:pPr>
            <a:r>
              <a:rPr lang="en-US" b="1" dirty="0">
                <a:highlight>
                  <a:srgbClr val="FFFF00"/>
                </a:highlight>
              </a:rPr>
              <a:t>September 5, 2024 </a:t>
            </a:r>
            <a:r>
              <a:rPr lang="en-US" dirty="0">
                <a:highlight>
                  <a:srgbClr val="FFFF00"/>
                </a:highlight>
              </a:rPr>
              <a:t>– All errors resolved at snapshot/interchange </a:t>
            </a:r>
            <a:endParaRPr lang="en-US" sz="1800" b="0" baseline="0" dirty="0">
              <a:highlight>
                <a:srgbClr val="FFFF00"/>
              </a:highlight>
            </a:endParaRPr>
          </a:p>
          <a:p>
            <a:pPr marL="285750" indent="-285750">
              <a:buFont typeface="Arial" panose="020B0604020202020204" pitchFamily="34" charset="0"/>
              <a:buChar char="•"/>
            </a:pPr>
            <a:r>
              <a:rPr lang="en-US" b="1" dirty="0"/>
              <a:t>September 5 -13, 2024 </a:t>
            </a:r>
            <a:r>
              <a:rPr lang="en-US" dirty="0"/>
              <a:t>-</a:t>
            </a:r>
            <a:r>
              <a:rPr lang="en-US" sz="1800" b="0" baseline="0" dirty="0"/>
              <a:t>Initial Report Review </a:t>
            </a:r>
          </a:p>
          <a:p>
            <a:pPr marL="285750" indent="-285750">
              <a:buFont typeface="Arial" panose="020B0604020202020204" pitchFamily="34" charset="0"/>
              <a:buChar char="•"/>
            </a:pPr>
            <a:r>
              <a:rPr lang="en-US" b="1" dirty="0"/>
              <a:t>September 16 - 20, 2024 </a:t>
            </a:r>
            <a:r>
              <a:rPr lang="en-US" sz="1800" b="0" baseline="0" dirty="0"/>
              <a:t>– </a:t>
            </a:r>
            <a:r>
              <a:rPr lang="en-US" sz="1800" b="0" dirty="0"/>
              <a:t>Resolving duplicates</a:t>
            </a:r>
          </a:p>
          <a:p>
            <a:pPr marL="285750" indent="-285750">
              <a:buFont typeface="Arial" panose="020B0604020202020204" pitchFamily="34" charset="0"/>
              <a:buChar char="•"/>
            </a:pPr>
            <a:r>
              <a:rPr lang="en-US" b="1" dirty="0"/>
              <a:t>September 20 - 27, 2024 </a:t>
            </a:r>
            <a:r>
              <a:rPr lang="en-US" sz="1800" b="0" baseline="0" dirty="0"/>
              <a:t>– </a:t>
            </a:r>
            <a:r>
              <a:rPr lang="en-US" sz="1800" b="0" dirty="0"/>
              <a:t>Final Report Review</a:t>
            </a:r>
          </a:p>
          <a:p>
            <a:pPr marL="285750" indent="-285750">
              <a:buFont typeface="Arial" panose="020B0604020202020204" pitchFamily="34" charset="0"/>
              <a:buChar char="•"/>
            </a:pPr>
            <a:r>
              <a:rPr lang="en-US" b="1" dirty="0"/>
              <a:t>September 27, 2024 </a:t>
            </a:r>
            <a:r>
              <a:rPr lang="en-US" dirty="0"/>
              <a:t>- </a:t>
            </a:r>
            <a:r>
              <a:rPr lang="en-US" sz="1800" b="0" dirty="0"/>
              <a:t>Final</a:t>
            </a:r>
            <a:r>
              <a:rPr lang="en-US" sz="1800" b="0" baseline="0" dirty="0"/>
              <a:t> approval in Data Pipeline and reports uploaded to DMS </a:t>
            </a:r>
            <a:endParaRPr lang="en-US" sz="1800" b="0" dirty="0"/>
          </a:p>
          <a:p>
            <a:pPr marL="285750" indent="-285750">
              <a:buFont typeface="Arial" panose="020B0604020202020204" pitchFamily="34" charset="0"/>
              <a:buChar char="•"/>
            </a:pPr>
            <a:endParaRPr lang="en-US" sz="1800" b="0" dirty="0"/>
          </a:p>
        </p:txBody>
      </p:sp>
      <p:sp>
        <p:nvSpPr>
          <p:cNvPr id="3" name="TextBox 2">
            <a:extLst>
              <a:ext uri="{FF2B5EF4-FFF2-40B4-BE49-F238E27FC236}">
                <a16:creationId xmlns:a16="http://schemas.microsoft.com/office/drawing/2014/main" id="{5CAFA337-D3ED-9D7D-CB82-C99922539A65}"/>
              </a:ext>
            </a:extLst>
          </p:cNvPr>
          <p:cNvSpPr txBox="1"/>
          <p:nvPr/>
        </p:nvSpPr>
        <p:spPr>
          <a:xfrm>
            <a:off x="7088958" y="1579858"/>
            <a:ext cx="4062952" cy="1200329"/>
          </a:xfrm>
          <a:prstGeom prst="rect">
            <a:avLst/>
          </a:prstGeom>
          <a:noFill/>
        </p:spPr>
        <p:txBody>
          <a:bodyPr wrap="square" rtlCol="0">
            <a:spAutoFit/>
          </a:bodyPr>
          <a:lstStyle/>
          <a:p>
            <a:r>
              <a:rPr lang="en-US" dirty="0"/>
              <a:t>Important to get Participation file up to date and mostly error free </a:t>
            </a:r>
            <a:r>
              <a:rPr lang="en-US" i="1" dirty="0"/>
              <a:t>before</a:t>
            </a:r>
            <a:r>
              <a:rPr lang="en-US" dirty="0"/>
              <a:t> looking into Sped EOY and Sped Discipline Snapshot errors. </a:t>
            </a:r>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cxnSp>
        <p:nvCxnSpPr>
          <p:cNvPr id="7" name="Straight Arrow Connector 6">
            <a:extLst>
              <a:ext uri="{FF2B5EF4-FFF2-40B4-BE49-F238E27FC236}">
                <a16:creationId xmlns:a16="http://schemas.microsoft.com/office/drawing/2014/main" id="{AB328D9B-EAFA-05B7-A9E2-5AA4861229E6}"/>
              </a:ext>
              <a:ext uri="{C183D7F6-B498-43B3-948B-1728B52AA6E4}">
                <adec:decorative xmlns:adec="http://schemas.microsoft.com/office/drawing/2017/decorative" val="1"/>
              </a:ext>
            </a:extLst>
          </p:cNvPr>
          <p:cNvCxnSpPr/>
          <p:nvPr/>
        </p:nvCxnSpPr>
        <p:spPr>
          <a:xfrm flipV="1">
            <a:off x="5335571" y="2039654"/>
            <a:ext cx="1517716" cy="241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7851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3E9D-7077-4E8E-9E9D-688450843C95}"/>
              </a:ext>
            </a:extLst>
          </p:cNvPr>
          <p:cNvSpPr>
            <a:spLocks noGrp="1"/>
          </p:cNvSpPr>
          <p:nvPr>
            <p:ph type="title"/>
          </p:nvPr>
        </p:nvSpPr>
        <p:spPr/>
        <p:txBody>
          <a:bodyPr/>
          <a:lstStyle/>
          <a:p>
            <a:r>
              <a:rPr lang="en-US">
                <a:hlinkClick r:id="rId3"/>
              </a:rPr>
              <a:t>Special Education EOY Snapshot Webpage Resources</a:t>
            </a:r>
            <a:endParaRPr lang="en-US"/>
          </a:p>
        </p:txBody>
      </p:sp>
      <p:pic>
        <p:nvPicPr>
          <p:cNvPr id="20" name="Picture 19" descr="screenshot of snapshot webpage resources">
            <a:extLst>
              <a:ext uri="{FF2B5EF4-FFF2-40B4-BE49-F238E27FC236}">
                <a16:creationId xmlns:a16="http://schemas.microsoft.com/office/drawing/2014/main" id="{E10871A1-949D-CBB1-B5EB-75FFD8A3E565}"/>
              </a:ext>
            </a:extLst>
          </p:cNvPr>
          <p:cNvPicPr>
            <a:picLocks noChangeAspect="1"/>
          </p:cNvPicPr>
          <p:nvPr/>
        </p:nvPicPr>
        <p:blipFill>
          <a:blip r:embed="rId4"/>
          <a:stretch>
            <a:fillRect/>
          </a:stretch>
        </p:blipFill>
        <p:spPr>
          <a:xfrm>
            <a:off x="332873" y="585930"/>
            <a:ext cx="6049859" cy="5770419"/>
          </a:xfrm>
          <a:prstGeom prst="rect">
            <a:avLst/>
          </a:prstGeom>
        </p:spPr>
      </p:pic>
      <p:sp>
        <p:nvSpPr>
          <p:cNvPr id="21" name="Arrow: Left 20">
            <a:extLst>
              <a:ext uri="{FF2B5EF4-FFF2-40B4-BE49-F238E27FC236}">
                <a16:creationId xmlns:a16="http://schemas.microsoft.com/office/drawing/2014/main" id="{DB395D07-EC71-8270-F661-9A2760015747}"/>
              </a:ext>
            </a:extLst>
          </p:cNvPr>
          <p:cNvSpPr/>
          <p:nvPr/>
        </p:nvSpPr>
        <p:spPr>
          <a:xfrm>
            <a:off x="4773849" y="789907"/>
            <a:ext cx="1847601" cy="397519"/>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Timeline</a:t>
            </a:r>
          </a:p>
        </p:txBody>
      </p:sp>
      <p:sp>
        <p:nvSpPr>
          <p:cNvPr id="22" name="Arrow: Left 21">
            <a:extLst>
              <a:ext uri="{FF2B5EF4-FFF2-40B4-BE49-F238E27FC236}">
                <a16:creationId xmlns:a16="http://schemas.microsoft.com/office/drawing/2014/main" id="{3FC53819-7AB7-B850-C27B-780ADF545146}"/>
              </a:ext>
            </a:extLst>
          </p:cNvPr>
          <p:cNvSpPr/>
          <p:nvPr/>
        </p:nvSpPr>
        <p:spPr>
          <a:xfrm>
            <a:off x="5054089" y="1359855"/>
            <a:ext cx="2814467" cy="473287"/>
          </a:xfrm>
          <a:prstGeom prst="lef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Snapshot File Layout</a:t>
            </a:r>
          </a:p>
        </p:txBody>
      </p:sp>
      <p:sp>
        <p:nvSpPr>
          <p:cNvPr id="23" name="Arrow: Left 22">
            <a:extLst>
              <a:ext uri="{FF2B5EF4-FFF2-40B4-BE49-F238E27FC236}">
                <a16:creationId xmlns:a16="http://schemas.microsoft.com/office/drawing/2014/main" id="{2968E109-38C3-A148-7248-CD880495BA5C}"/>
              </a:ext>
            </a:extLst>
          </p:cNvPr>
          <p:cNvSpPr/>
          <p:nvPr/>
        </p:nvSpPr>
        <p:spPr>
          <a:xfrm>
            <a:off x="5372799" y="1916868"/>
            <a:ext cx="2814467" cy="491955"/>
          </a:xfrm>
          <a:prstGeom prst="lef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Errors/Business Rules</a:t>
            </a:r>
          </a:p>
        </p:txBody>
      </p:sp>
      <p:sp>
        <p:nvSpPr>
          <p:cNvPr id="24" name="Arrow: Left 23">
            <a:extLst>
              <a:ext uri="{FF2B5EF4-FFF2-40B4-BE49-F238E27FC236}">
                <a16:creationId xmlns:a16="http://schemas.microsoft.com/office/drawing/2014/main" id="{61098A04-D478-AE33-ED93-4C979580676B}"/>
              </a:ext>
            </a:extLst>
          </p:cNvPr>
          <p:cNvSpPr/>
          <p:nvPr/>
        </p:nvSpPr>
        <p:spPr>
          <a:xfrm>
            <a:off x="5569931" y="2978771"/>
            <a:ext cx="4876397" cy="642176"/>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Trainings - Overview of Paths, Delay Codes, etc.</a:t>
            </a:r>
          </a:p>
        </p:txBody>
      </p:sp>
      <p:sp>
        <p:nvSpPr>
          <p:cNvPr id="25" name="Arrow: Left 24">
            <a:extLst>
              <a:ext uri="{FF2B5EF4-FFF2-40B4-BE49-F238E27FC236}">
                <a16:creationId xmlns:a16="http://schemas.microsoft.com/office/drawing/2014/main" id="{98EAE870-AFB7-B327-A8DB-D60D251D9C1F}"/>
              </a:ext>
            </a:extLst>
          </p:cNvPr>
          <p:cNvSpPr/>
          <p:nvPr/>
        </p:nvSpPr>
        <p:spPr>
          <a:xfrm>
            <a:off x="5674510" y="3780441"/>
            <a:ext cx="5392558" cy="2242308"/>
          </a:xfrm>
          <a:prstGeom prst="lef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tx1"/>
                </a:solidFill>
              </a:rPr>
              <a:t>Exception Template</a:t>
            </a:r>
          </a:p>
          <a:p>
            <a:r>
              <a:rPr lang="en-US" b="1">
                <a:solidFill>
                  <a:schemeClr val="tx1"/>
                </a:solidFill>
              </a:rPr>
              <a:t>Reasons for Delay</a:t>
            </a:r>
            <a:r>
              <a:rPr lang="en-US" b="1" dirty="0">
                <a:solidFill>
                  <a:schemeClr val="tx1"/>
                </a:solidFill>
              </a:rPr>
              <a:t> – share w/ your internal staff</a:t>
            </a:r>
            <a:endParaRPr lang="en-US" b="1">
              <a:solidFill>
                <a:schemeClr val="tx1"/>
              </a:solidFill>
            </a:endParaRPr>
          </a:p>
          <a:p>
            <a:r>
              <a:rPr lang="en-US" b="1">
                <a:solidFill>
                  <a:schemeClr val="tx1"/>
                </a:solidFill>
              </a:rPr>
              <a:t>Path Flowchart</a:t>
            </a:r>
          </a:p>
          <a:p>
            <a:r>
              <a:rPr lang="en-US" b="1">
                <a:solidFill>
                  <a:schemeClr val="tx1"/>
                </a:solidFill>
              </a:rPr>
              <a:t>Sped EOY Data Content Guide</a:t>
            </a:r>
          </a:p>
        </p:txBody>
      </p:sp>
      <p:sp>
        <p:nvSpPr>
          <p:cNvPr id="5" name="Rectangle 4">
            <a:extLst>
              <a:ext uri="{FF2B5EF4-FFF2-40B4-BE49-F238E27FC236}">
                <a16:creationId xmlns:a16="http://schemas.microsoft.com/office/drawing/2014/main" id="{1D50E8F6-DD2B-2CB5-C276-F1EC79EEC5F0}"/>
              </a:ext>
              <a:ext uri="{C183D7F6-B498-43B3-948B-1728B52AA6E4}">
                <adec:decorative xmlns:adec="http://schemas.microsoft.com/office/drawing/2017/decorative" val="1"/>
              </a:ext>
            </a:extLst>
          </p:cNvPr>
          <p:cNvSpPr/>
          <p:nvPr/>
        </p:nvSpPr>
        <p:spPr>
          <a:xfrm>
            <a:off x="603315" y="4901938"/>
            <a:ext cx="2945195" cy="22624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 name="Slide Number Placeholder 3">
            <a:extLst>
              <a:ext uri="{FF2B5EF4-FFF2-40B4-BE49-F238E27FC236}">
                <a16:creationId xmlns:a16="http://schemas.microsoft.com/office/drawing/2014/main" id="{B7595BDD-1D96-4015-9EDB-720EC6C84192}"/>
              </a:ext>
            </a:extLst>
          </p:cNvPr>
          <p:cNvSpPr>
            <a:spLocks noGrp="1"/>
          </p:cNvSpPr>
          <p:nvPr>
            <p:ph type="sldNum" sz="quarter" idx="12"/>
          </p:nvPr>
        </p:nvSpPr>
        <p:spPr/>
        <p:txBody>
          <a:bodyPr/>
          <a:lstStyle/>
          <a:p>
            <a:r>
              <a:rPr lang="en-US" sz="1200" dirty="0"/>
              <a:t>36</a:t>
            </a:r>
            <a:endParaRPr lang="en-US" sz="1200"/>
          </a:p>
        </p:txBody>
      </p:sp>
      <p:sp>
        <p:nvSpPr>
          <p:cNvPr id="26" name="Content Placeholder 16">
            <a:extLst>
              <a:ext uri="{FF2B5EF4-FFF2-40B4-BE49-F238E27FC236}">
                <a16:creationId xmlns:a16="http://schemas.microsoft.com/office/drawing/2014/main" id="{191869E9-2771-00D4-5794-186158EC3A21}"/>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27" name="Content Placeholder 5">
            <a:extLst>
              <a:ext uri="{FF2B5EF4-FFF2-40B4-BE49-F238E27FC236}">
                <a16:creationId xmlns:a16="http://schemas.microsoft.com/office/drawing/2014/main" id="{0FEB09CE-A0A4-59BF-F94D-97D3E83F907B}"/>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5"/>
              </a:rPr>
              <a:t>SpedEndofYear@cde.state.co.us</a:t>
            </a:r>
            <a:r>
              <a:rPr lang="en-US" sz="1600"/>
              <a:t> </a:t>
            </a:r>
          </a:p>
          <a:p>
            <a:endParaRPr lang="en-US"/>
          </a:p>
        </p:txBody>
      </p:sp>
    </p:spTree>
    <p:extLst>
      <p:ext uri="{BB962C8B-B14F-4D97-AF65-F5344CB8AC3E}">
        <p14:creationId xmlns:p14="http://schemas.microsoft.com/office/powerpoint/2010/main" val="158725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59B4-BFC5-A8B1-5078-37FE89480363}"/>
              </a:ext>
            </a:extLst>
          </p:cNvPr>
          <p:cNvSpPr>
            <a:spLocks noGrp="1"/>
          </p:cNvSpPr>
          <p:nvPr>
            <p:ph type="title"/>
          </p:nvPr>
        </p:nvSpPr>
        <p:spPr/>
        <p:txBody>
          <a:bodyPr/>
          <a:lstStyle/>
          <a:p>
            <a:r>
              <a:rPr lang="en-US" dirty="0"/>
              <a:t>Special Education EOY:</a:t>
            </a:r>
            <a:br>
              <a:rPr lang="en-US" dirty="0"/>
            </a:br>
            <a:r>
              <a:rPr lang="en-US" dirty="0"/>
              <a:t>Reporting Tips</a:t>
            </a:r>
          </a:p>
        </p:txBody>
      </p:sp>
      <p:sp>
        <p:nvSpPr>
          <p:cNvPr id="3" name="Content Placeholder 2">
            <a:extLst>
              <a:ext uri="{FF2B5EF4-FFF2-40B4-BE49-F238E27FC236}">
                <a16:creationId xmlns:a16="http://schemas.microsoft.com/office/drawing/2014/main" id="{80AECC9B-7B61-70C4-F818-6459C8869D70}"/>
              </a:ext>
            </a:extLst>
          </p:cNvPr>
          <p:cNvSpPr>
            <a:spLocks noGrp="1"/>
          </p:cNvSpPr>
          <p:nvPr>
            <p:ph idx="1"/>
          </p:nvPr>
        </p:nvSpPr>
        <p:spPr>
          <a:xfrm>
            <a:off x="838200" y="1554480"/>
            <a:ext cx="9304867" cy="4351338"/>
          </a:xfrm>
        </p:spPr>
        <p:txBody>
          <a:bodyPr>
            <a:normAutofit/>
          </a:bodyPr>
          <a:lstStyle/>
          <a:p>
            <a:r>
              <a:rPr lang="en-US" sz="1800" dirty="0">
                <a:latin typeface="+mn-lt"/>
              </a:rPr>
              <a:t>Be sure you are capturing ALL exits from Special Education that occur between 7/1/23 – 6/30/24</a:t>
            </a:r>
          </a:p>
          <a:p>
            <a:pPr lvl="1"/>
            <a:r>
              <a:rPr lang="en-US" sz="1800" dirty="0">
                <a:latin typeface="+mn-lt"/>
              </a:rPr>
              <a:t>If you are working on a manual file, be sure to periodically compare your exits with your SIS up until the final submission in September</a:t>
            </a:r>
          </a:p>
          <a:p>
            <a:r>
              <a:rPr lang="en-US" sz="1800" dirty="0">
                <a:latin typeface="+mn-lt"/>
              </a:rPr>
              <a:t>Check in with your Special Education staff on any IEP/initial referral information they may need to update or record before they leave for the summer  </a:t>
            </a:r>
          </a:p>
          <a:p>
            <a:r>
              <a:rPr lang="en-US" sz="1800" dirty="0">
                <a:latin typeface="+mn-lt"/>
              </a:rPr>
              <a:t>Enrich Users - Check collection parameters under collection settings to be sure it shows the full collection period of 7/01/23 – 6/30/2024</a:t>
            </a:r>
          </a:p>
          <a:p>
            <a:r>
              <a:rPr lang="en-US" sz="1800" dirty="0">
                <a:latin typeface="+mn-lt"/>
              </a:rPr>
              <a:t>Wait and report the spring initial referrals that will start school/services in August 2024 in the 24-25 Sped EOY (do not report this year and next year too)</a:t>
            </a:r>
          </a:p>
          <a:p>
            <a:pPr lvl="1"/>
            <a:r>
              <a:rPr lang="en-US" sz="1800" dirty="0">
                <a:latin typeface="+mn-lt"/>
              </a:rPr>
              <a:t>In Enrich – be sure ‘Actual Start Date of Services’ reflects the first day of school in August 2024</a:t>
            </a:r>
          </a:p>
          <a:p>
            <a:pPr lvl="1"/>
            <a:r>
              <a:rPr lang="en-US" sz="1800" dirty="0">
                <a:latin typeface="+mn-lt"/>
              </a:rPr>
              <a:t>An August 2024 start date should automatically “withhold” the record from your 23-24 SPED EOY and report it next year</a:t>
            </a:r>
          </a:p>
          <a:p>
            <a:pPr marL="457200" lvl="1" indent="0">
              <a:buNone/>
            </a:pPr>
            <a:endParaRPr lang="en-US" sz="1400" dirty="0"/>
          </a:p>
        </p:txBody>
      </p:sp>
      <p:sp>
        <p:nvSpPr>
          <p:cNvPr id="4" name="Slide Number Placeholder 3">
            <a:extLst>
              <a:ext uri="{FF2B5EF4-FFF2-40B4-BE49-F238E27FC236}">
                <a16:creationId xmlns:a16="http://schemas.microsoft.com/office/drawing/2014/main" id="{76FB5A10-3489-4681-3E54-F47C3D09A66A}"/>
              </a:ext>
            </a:extLst>
          </p:cNvPr>
          <p:cNvSpPr>
            <a:spLocks noGrp="1"/>
          </p:cNvSpPr>
          <p:nvPr>
            <p:ph type="sldNum" sz="quarter" idx="12"/>
          </p:nvPr>
        </p:nvSpPr>
        <p:spPr/>
        <p:txBody>
          <a:bodyPr/>
          <a:lstStyle/>
          <a:p>
            <a:fld id="{C479D5F6-EDCB-402A-AC08-4943A1820E8F}" type="slidenum">
              <a:rPr lang="en-US" smtClean="0"/>
              <a:pPr/>
              <a:t>4</a:t>
            </a:fld>
            <a:endParaRPr lang="en-US"/>
          </a:p>
        </p:txBody>
      </p:sp>
      <p:sp>
        <p:nvSpPr>
          <p:cNvPr id="7" name="Content Placeholder 16">
            <a:extLst>
              <a:ext uri="{FF2B5EF4-FFF2-40B4-BE49-F238E27FC236}">
                <a16:creationId xmlns:a16="http://schemas.microsoft.com/office/drawing/2014/main" id="{02B9DCFA-785F-A930-DA57-1DE8D1D5DE4D}"/>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3D132E2B-E90E-813C-55A1-34B457964D4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47928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1286-D52C-EA6C-55D0-C12B553FA78D}"/>
              </a:ext>
            </a:extLst>
          </p:cNvPr>
          <p:cNvSpPr>
            <a:spLocks noGrp="1"/>
          </p:cNvSpPr>
          <p:nvPr>
            <p:ph type="title"/>
          </p:nvPr>
        </p:nvSpPr>
        <p:spPr/>
        <p:txBody>
          <a:bodyPr>
            <a:normAutofit fontScale="90000"/>
          </a:bodyPr>
          <a:lstStyle/>
          <a:p>
            <a:r>
              <a:rPr lang="en-US"/>
              <a:t>Special Education EOY:</a:t>
            </a:r>
            <a:br>
              <a:rPr lang="en-US"/>
            </a:br>
            <a:r>
              <a:rPr lang="en-US"/>
              <a:t>How to Code Student that DNQ/ </a:t>
            </a:r>
            <a:br>
              <a:rPr lang="en-US"/>
            </a:br>
            <a:r>
              <a:rPr lang="en-US"/>
              <a:t>Staffed Out of Special Education</a:t>
            </a:r>
          </a:p>
        </p:txBody>
      </p:sp>
      <p:graphicFrame>
        <p:nvGraphicFramePr>
          <p:cNvPr id="13" name="Content Placeholder 12">
            <a:extLst>
              <a:ext uri="{FF2B5EF4-FFF2-40B4-BE49-F238E27FC236}">
                <a16:creationId xmlns:a16="http://schemas.microsoft.com/office/drawing/2014/main" id="{8CEB0C23-AAB8-44B8-89D7-85BB7776C42F}"/>
              </a:ext>
            </a:extLst>
          </p:cNvPr>
          <p:cNvGraphicFramePr>
            <a:graphicFrameLocks noGrp="1"/>
          </p:cNvGraphicFramePr>
          <p:nvPr>
            <p:ph idx="1"/>
            <p:extLst>
              <p:ext uri="{D42A27DB-BD31-4B8C-83A1-F6EECF244321}">
                <p14:modId xmlns:p14="http://schemas.microsoft.com/office/powerpoint/2010/main" val="3208624688"/>
              </p:ext>
            </p:extLst>
          </p:nvPr>
        </p:nvGraphicFramePr>
        <p:xfrm>
          <a:off x="838200" y="1554163"/>
          <a:ext cx="10515597" cy="502920"/>
        </p:xfrm>
        <a:graphic>
          <a:graphicData uri="http://schemas.openxmlformats.org/drawingml/2006/table">
            <a:tbl>
              <a:tblPr firstRow="1">
                <a:tableStyleId>{69CF1AB2-1976-4502-BF36-3FF5EA218861}</a:tableStyleId>
              </a:tblPr>
              <a:tblGrid>
                <a:gridCol w="1652746">
                  <a:extLst>
                    <a:ext uri="{9D8B030D-6E8A-4147-A177-3AD203B41FA5}">
                      <a16:colId xmlns:a16="http://schemas.microsoft.com/office/drawing/2014/main" val="2588187494"/>
                    </a:ext>
                  </a:extLst>
                </a:gridCol>
                <a:gridCol w="1218900">
                  <a:extLst>
                    <a:ext uri="{9D8B030D-6E8A-4147-A177-3AD203B41FA5}">
                      <a16:colId xmlns:a16="http://schemas.microsoft.com/office/drawing/2014/main" val="2786727389"/>
                    </a:ext>
                  </a:extLst>
                </a:gridCol>
                <a:gridCol w="1879999">
                  <a:extLst>
                    <a:ext uri="{9D8B030D-6E8A-4147-A177-3AD203B41FA5}">
                      <a16:colId xmlns:a16="http://schemas.microsoft.com/office/drawing/2014/main" val="554356167"/>
                    </a:ext>
                  </a:extLst>
                </a:gridCol>
                <a:gridCol w="1652746">
                  <a:extLst>
                    <a:ext uri="{9D8B030D-6E8A-4147-A177-3AD203B41FA5}">
                      <a16:colId xmlns:a16="http://schemas.microsoft.com/office/drawing/2014/main" val="1620448933"/>
                    </a:ext>
                  </a:extLst>
                </a:gridCol>
                <a:gridCol w="2086592">
                  <a:extLst>
                    <a:ext uri="{9D8B030D-6E8A-4147-A177-3AD203B41FA5}">
                      <a16:colId xmlns:a16="http://schemas.microsoft.com/office/drawing/2014/main" val="160420729"/>
                    </a:ext>
                  </a:extLst>
                </a:gridCol>
                <a:gridCol w="2024614">
                  <a:extLst>
                    <a:ext uri="{9D8B030D-6E8A-4147-A177-3AD203B41FA5}">
                      <a16:colId xmlns:a16="http://schemas.microsoft.com/office/drawing/2014/main" val="3190952269"/>
                    </a:ext>
                  </a:extLst>
                </a:gridCol>
              </a:tblGrid>
              <a:tr h="182880">
                <a:tc>
                  <a:txBody>
                    <a:bodyPr/>
                    <a:lstStyle/>
                    <a:p>
                      <a:pPr algn="l" fontAlgn="b"/>
                      <a:r>
                        <a:rPr lang="en-US" sz="1600" u="none" strike="noStrike">
                          <a:effectLst/>
                        </a:rPr>
                        <a:t>Primary Disability</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a:effectLst/>
                        </a:rPr>
                        <a:t>School Code</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a:effectLst/>
                        </a:rPr>
                        <a:t>Sped Program Code</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a:effectLst/>
                        </a:rPr>
                        <a:t>Entry Grade Level</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a:effectLst/>
                        </a:rPr>
                        <a:t>District Of Attendance</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tc>
                  <a:txBody>
                    <a:bodyPr/>
                    <a:lstStyle/>
                    <a:p>
                      <a:pPr algn="l" fontAlgn="b"/>
                      <a:r>
                        <a:rPr lang="en-US" sz="1600" u="none" strike="noStrike">
                          <a:effectLst/>
                        </a:rPr>
                        <a:t>Pupil Attendance Info</a:t>
                      </a:r>
                      <a:endParaRPr lang="en-US" sz="1600" b="0" i="0" u="none" strike="noStrike">
                        <a:solidFill>
                          <a:srgbClr val="000000"/>
                        </a:solidFill>
                        <a:effectLst/>
                        <a:latin typeface="Aptos Narrow" panose="020B0004020202020204" pitchFamily="34" charset="0"/>
                      </a:endParaRPr>
                    </a:p>
                  </a:txBody>
                  <a:tcPr marL="7620" marR="7620" marT="7620" marB="0" anchor="b">
                    <a:solidFill>
                      <a:schemeClr val="bg2"/>
                    </a:solidFill>
                  </a:tcPr>
                </a:tc>
                <a:extLst>
                  <a:ext uri="{0D108BD9-81ED-4DB2-BD59-A6C34878D82A}">
                    <a16:rowId xmlns:a16="http://schemas.microsoft.com/office/drawing/2014/main" val="823760480"/>
                  </a:ext>
                </a:extLst>
              </a:tr>
              <a:tr h="182880">
                <a:tc>
                  <a:txBody>
                    <a:bodyPr/>
                    <a:lstStyle/>
                    <a:p>
                      <a:pPr algn="l" fontAlgn="b"/>
                      <a:r>
                        <a:rPr lang="en-US" sz="1600" u="none" strike="noStrike" dirty="0">
                          <a:solidFill>
                            <a:srgbClr val="FF0000"/>
                          </a:solidFill>
                          <a:effectLst/>
                        </a:rPr>
                        <a:t>08</a:t>
                      </a:r>
                      <a:endParaRPr lang="en-US" sz="1600" b="0" i="0" u="none" strike="noStrike" dirty="0">
                        <a:solidFill>
                          <a:srgbClr val="FF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7500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0000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050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a:effectLst/>
                        </a:rPr>
                        <a:t>0030</a:t>
                      </a:r>
                      <a:endParaRPr lang="en-US" sz="16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1600" u="none" strike="noStrike" dirty="0">
                          <a:effectLst/>
                        </a:rPr>
                        <a:t>01</a:t>
                      </a:r>
                      <a:endParaRPr lang="en-US" sz="1600" b="0" i="0" u="none" strike="noStrike" dirty="0">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1240142419"/>
                  </a:ext>
                </a:extLst>
              </a:tr>
            </a:tbl>
          </a:graphicData>
        </a:graphic>
      </p:graphicFrame>
      <p:graphicFrame>
        <p:nvGraphicFramePr>
          <p:cNvPr id="14" name="Table 13">
            <a:extLst>
              <a:ext uri="{FF2B5EF4-FFF2-40B4-BE49-F238E27FC236}">
                <a16:creationId xmlns:a16="http://schemas.microsoft.com/office/drawing/2014/main" id="{FF3E7A21-4619-83B3-0E31-5C2B2E81A9A2}"/>
              </a:ext>
            </a:extLst>
          </p:cNvPr>
          <p:cNvGraphicFramePr>
            <a:graphicFrameLocks noGrp="1"/>
          </p:cNvGraphicFramePr>
          <p:nvPr/>
        </p:nvGraphicFramePr>
        <p:xfrm>
          <a:off x="973667" y="2806263"/>
          <a:ext cx="10515600" cy="988106"/>
        </p:xfrm>
        <a:graphic>
          <a:graphicData uri="http://schemas.openxmlformats.org/drawingml/2006/table">
            <a:tbl>
              <a:tblPr firstRow="1">
                <a:tableStyleId>{69CF1AB2-1976-4502-BF36-3FF5EA218861}</a:tableStyleId>
              </a:tblPr>
              <a:tblGrid>
                <a:gridCol w="987829">
                  <a:extLst>
                    <a:ext uri="{9D8B030D-6E8A-4147-A177-3AD203B41FA5}">
                      <a16:colId xmlns:a16="http://schemas.microsoft.com/office/drawing/2014/main" val="3653699993"/>
                    </a:ext>
                  </a:extLst>
                </a:gridCol>
                <a:gridCol w="1200265">
                  <a:extLst>
                    <a:ext uri="{9D8B030D-6E8A-4147-A177-3AD203B41FA5}">
                      <a16:colId xmlns:a16="http://schemas.microsoft.com/office/drawing/2014/main" val="1714875440"/>
                    </a:ext>
                  </a:extLst>
                </a:gridCol>
                <a:gridCol w="1062182">
                  <a:extLst>
                    <a:ext uri="{9D8B030D-6E8A-4147-A177-3AD203B41FA5}">
                      <a16:colId xmlns:a16="http://schemas.microsoft.com/office/drawing/2014/main" val="2412703836"/>
                    </a:ext>
                  </a:extLst>
                </a:gridCol>
                <a:gridCol w="1136535">
                  <a:extLst>
                    <a:ext uri="{9D8B030D-6E8A-4147-A177-3AD203B41FA5}">
                      <a16:colId xmlns:a16="http://schemas.microsoft.com/office/drawing/2014/main" val="3193624673"/>
                    </a:ext>
                  </a:extLst>
                </a:gridCol>
                <a:gridCol w="1125913">
                  <a:extLst>
                    <a:ext uri="{9D8B030D-6E8A-4147-A177-3AD203B41FA5}">
                      <a16:colId xmlns:a16="http://schemas.microsoft.com/office/drawing/2014/main" val="748310790"/>
                    </a:ext>
                  </a:extLst>
                </a:gridCol>
                <a:gridCol w="892233">
                  <a:extLst>
                    <a:ext uri="{9D8B030D-6E8A-4147-A177-3AD203B41FA5}">
                      <a16:colId xmlns:a16="http://schemas.microsoft.com/office/drawing/2014/main" val="3730883015"/>
                    </a:ext>
                  </a:extLst>
                </a:gridCol>
                <a:gridCol w="849745">
                  <a:extLst>
                    <a:ext uri="{9D8B030D-6E8A-4147-A177-3AD203B41FA5}">
                      <a16:colId xmlns:a16="http://schemas.microsoft.com/office/drawing/2014/main" val="2487968592"/>
                    </a:ext>
                  </a:extLst>
                </a:gridCol>
                <a:gridCol w="945342">
                  <a:extLst>
                    <a:ext uri="{9D8B030D-6E8A-4147-A177-3AD203B41FA5}">
                      <a16:colId xmlns:a16="http://schemas.microsoft.com/office/drawing/2014/main" val="3542891452"/>
                    </a:ext>
                  </a:extLst>
                </a:gridCol>
                <a:gridCol w="987829">
                  <a:extLst>
                    <a:ext uri="{9D8B030D-6E8A-4147-A177-3AD203B41FA5}">
                      <a16:colId xmlns:a16="http://schemas.microsoft.com/office/drawing/2014/main" val="1500336040"/>
                    </a:ext>
                  </a:extLst>
                </a:gridCol>
                <a:gridCol w="1327727">
                  <a:extLst>
                    <a:ext uri="{9D8B030D-6E8A-4147-A177-3AD203B41FA5}">
                      <a16:colId xmlns:a16="http://schemas.microsoft.com/office/drawing/2014/main" val="2298908914"/>
                    </a:ext>
                  </a:extLst>
                </a:gridCol>
              </a:tblGrid>
              <a:tr h="152954">
                <a:tc>
                  <a:txBody>
                    <a:bodyPr/>
                    <a:lstStyle/>
                    <a:p>
                      <a:pPr algn="l" fontAlgn="b"/>
                      <a:r>
                        <a:rPr lang="en-US" sz="1600" u="none" strike="noStrike">
                          <a:effectLst/>
                        </a:rPr>
                        <a:t>Sped Funding Status</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Educational Environment</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Sped Hours Per Week</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School Hours Per Week</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Extended Year Services</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Start Date Of Sped</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End Date Of Sped</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Reason Exited Sped</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Sped Referral Type</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tc>
                  <a:txBody>
                    <a:bodyPr/>
                    <a:lstStyle/>
                    <a:p>
                      <a:pPr algn="l" fontAlgn="b"/>
                      <a:r>
                        <a:rPr lang="en-US" sz="1600" u="none" strike="noStrike">
                          <a:effectLst/>
                        </a:rPr>
                        <a:t>Sped Eligibility And Services</a:t>
                      </a:r>
                      <a:endParaRPr lang="en-US" sz="1600" b="0" i="0" u="none" strike="noStrike">
                        <a:solidFill>
                          <a:srgbClr val="000000"/>
                        </a:solidFill>
                        <a:effectLst/>
                        <a:latin typeface="Aptos Narrow" panose="020B0004020202020204" pitchFamily="34" charset="0"/>
                      </a:endParaRPr>
                    </a:p>
                  </a:txBody>
                  <a:tcPr marL="6373" marR="6373" marT="6373" marB="0" anchor="b">
                    <a:solidFill>
                      <a:schemeClr val="bg2"/>
                    </a:solidFill>
                  </a:tcPr>
                </a:tc>
                <a:extLst>
                  <a:ext uri="{0D108BD9-81ED-4DB2-BD59-A6C34878D82A}">
                    <a16:rowId xmlns:a16="http://schemas.microsoft.com/office/drawing/2014/main" val="484505780"/>
                  </a:ext>
                </a:extLst>
              </a:tr>
              <a:tr h="152954">
                <a:tc>
                  <a:txBody>
                    <a:bodyPr/>
                    <a:lstStyle/>
                    <a:p>
                      <a:pPr algn="l" fontAlgn="b"/>
                      <a:r>
                        <a:rPr lang="en-US" sz="1600" u="none" strike="noStrike">
                          <a:effectLst/>
                        </a:rPr>
                        <a:t>50</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209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dirty="0">
                          <a:solidFill>
                            <a:srgbClr val="FF0000"/>
                          </a:solidFill>
                          <a:effectLst/>
                        </a:rPr>
                        <a:t>0036</a:t>
                      </a:r>
                      <a:endParaRPr lang="en-US" sz="1600" b="0" i="0" u="none" strike="noStrike" dirty="0">
                        <a:solidFill>
                          <a:srgbClr val="FF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3209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07012023</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11162023</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09</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a:effectLst/>
                        </a:rPr>
                        <a:t>06</a:t>
                      </a:r>
                      <a:endParaRPr lang="en-US" sz="1600" b="0" i="0" u="none" strike="noStrike">
                        <a:solidFill>
                          <a:srgbClr val="000000"/>
                        </a:solidFill>
                        <a:effectLst/>
                        <a:latin typeface="Aptos Narrow" panose="020B0004020202020204" pitchFamily="34" charset="0"/>
                      </a:endParaRPr>
                    </a:p>
                  </a:txBody>
                  <a:tcPr marL="6373" marR="6373" marT="6373" marB="0" anchor="b"/>
                </a:tc>
                <a:tc>
                  <a:txBody>
                    <a:bodyPr/>
                    <a:lstStyle/>
                    <a:p>
                      <a:pPr algn="l" fontAlgn="b"/>
                      <a:r>
                        <a:rPr lang="en-US" sz="1600" u="none" strike="noStrike" dirty="0">
                          <a:solidFill>
                            <a:srgbClr val="FF0000"/>
                          </a:solidFill>
                          <a:effectLst/>
                        </a:rPr>
                        <a:t>02</a:t>
                      </a:r>
                      <a:endParaRPr lang="en-US" sz="1600" b="0" i="0" u="none" strike="noStrike" dirty="0">
                        <a:solidFill>
                          <a:srgbClr val="FF0000"/>
                        </a:solidFill>
                        <a:effectLst/>
                        <a:latin typeface="Aptos Narrow" panose="020B0004020202020204" pitchFamily="34" charset="0"/>
                      </a:endParaRPr>
                    </a:p>
                  </a:txBody>
                  <a:tcPr marL="6373" marR="6373" marT="6373" marB="0" anchor="b"/>
                </a:tc>
                <a:extLst>
                  <a:ext uri="{0D108BD9-81ED-4DB2-BD59-A6C34878D82A}">
                    <a16:rowId xmlns:a16="http://schemas.microsoft.com/office/drawing/2014/main" val="1930750691"/>
                  </a:ext>
                </a:extLst>
              </a:tr>
            </a:tbl>
          </a:graphicData>
        </a:graphic>
      </p:graphicFrame>
      <p:sp>
        <p:nvSpPr>
          <p:cNvPr id="16" name="TextBox 15">
            <a:extLst>
              <a:ext uri="{FF2B5EF4-FFF2-40B4-BE49-F238E27FC236}">
                <a16:creationId xmlns:a16="http://schemas.microsoft.com/office/drawing/2014/main" id="{F3B7393B-91EA-E80A-A2BF-0F043E4159B6}"/>
              </a:ext>
            </a:extLst>
          </p:cNvPr>
          <p:cNvSpPr txBox="1"/>
          <p:nvPr/>
        </p:nvSpPr>
        <p:spPr>
          <a:xfrm>
            <a:off x="838200" y="4086009"/>
            <a:ext cx="10786533" cy="2339102"/>
          </a:xfrm>
          <a:prstGeom prst="rect">
            <a:avLst/>
          </a:prstGeom>
          <a:noFill/>
        </p:spPr>
        <p:txBody>
          <a:bodyPr wrap="square">
            <a:spAutoFit/>
          </a:bodyPr>
          <a:lstStyle/>
          <a:p>
            <a:r>
              <a:rPr lang="en-US" sz="1600" b="1" dirty="0"/>
              <a:t>Student came into school year already in Special Education, had reevaluation during the school year and did not qualify</a:t>
            </a:r>
          </a:p>
          <a:p>
            <a:pPr marL="285750" indent="-285750">
              <a:buFont typeface="Arial" panose="020B0604020202020204" pitchFamily="34" charset="0"/>
              <a:buChar char="•"/>
            </a:pPr>
            <a:r>
              <a:rPr lang="en-US" sz="1600" dirty="0"/>
              <a:t>Special Education Referral Type= 06</a:t>
            </a:r>
          </a:p>
          <a:p>
            <a:pPr marL="285750" indent="-285750">
              <a:buFont typeface="Arial" panose="020B0604020202020204" pitchFamily="34" charset="0"/>
              <a:buChar char="•"/>
            </a:pPr>
            <a:r>
              <a:rPr lang="en-US" sz="1600" dirty="0">
                <a:solidFill>
                  <a:srgbClr val="FF0000"/>
                </a:solidFill>
              </a:rPr>
              <a:t>Sped Eligibility and Services = 02 </a:t>
            </a:r>
          </a:p>
          <a:p>
            <a:pPr marL="285750" indent="-285750">
              <a:buFont typeface="Arial" panose="020B0604020202020204" pitchFamily="34" charset="0"/>
              <a:buChar char="•"/>
            </a:pPr>
            <a:r>
              <a:rPr lang="en-US" sz="1600" dirty="0"/>
              <a:t>Start Date of Sped = beginning of school year/reporting year 07/01/2023</a:t>
            </a:r>
          </a:p>
          <a:p>
            <a:pPr marL="285750" indent="-285750">
              <a:buFont typeface="Arial" panose="020B0604020202020204" pitchFamily="34" charset="0"/>
              <a:buChar char="•"/>
            </a:pPr>
            <a:r>
              <a:rPr lang="en-US" sz="1600" dirty="0"/>
              <a:t>End Date of Sped = date exited 11/16/2023</a:t>
            </a:r>
          </a:p>
          <a:p>
            <a:pPr marL="285750" indent="-285750">
              <a:buFont typeface="Arial" panose="020B0604020202020204" pitchFamily="34" charset="0"/>
              <a:buChar char="•"/>
            </a:pPr>
            <a:r>
              <a:rPr lang="en-US" sz="1600" dirty="0">
                <a:solidFill>
                  <a:srgbClr val="FF0000"/>
                </a:solidFill>
              </a:rPr>
              <a:t>Report the Primary Disability and Sped Hours</a:t>
            </a:r>
          </a:p>
          <a:p>
            <a:pPr marL="285750" indent="-285750">
              <a:buFont typeface="Arial" panose="020B0604020202020204" pitchFamily="34" charset="0"/>
              <a:buChar char="•"/>
            </a:pPr>
            <a:r>
              <a:rPr lang="en-US" sz="1600" b="1" dirty="0"/>
              <a:t>Vendor systems tend to remove Primary Disability, Sped Hours, and switch Eligibility and Services to 04 ( Not Eligible)</a:t>
            </a:r>
          </a:p>
          <a:p>
            <a:pPr marL="285750" indent="-285750">
              <a:buFont typeface="Arial" panose="020B0604020202020204" pitchFamily="34" charset="0"/>
              <a:buChar char="•"/>
            </a:pPr>
            <a:r>
              <a:rPr lang="en-US" sz="1600" b="1" dirty="0"/>
              <a:t>Please report student </a:t>
            </a:r>
            <a:r>
              <a:rPr lang="en-US" sz="1600" b="1" i="1" dirty="0"/>
              <a:t>as of their last date of receiving services</a:t>
            </a:r>
          </a:p>
          <a:p>
            <a:endParaRPr lang="en-US" dirty="0"/>
          </a:p>
        </p:txBody>
      </p:sp>
      <p:sp>
        <p:nvSpPr>
          <p:cNvPr id="7" name="Content Placeholder 5">
            <a:extLst>
              <a:ext uri="{FF2B5EF4-FFF2-40B4-BE49-F238E27FC236}">
                <a16:creationId xmlns:a16="http://schemas.microsoft.com/office/drawing/2014/main" id="{031B8695-19A5-01EA-0A0E-E43AAA4B2C7B}"/>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
        <p:nvSpPr>
          <p:cNvPr id="6" name="Content Placeholder 16">
            <a:extLst>
              <a:ext uri="{FF2B5EF4-FFF2-40B4-BE49-F238E27FC236}">
                <a16:creationId xmlns:a16="http://schemas.microsoft.com/office/drawing/2014/main" id="{27D57218-34FB-B17F-B951-14A82D49E168}"/>
              </a:ext>
            </a:extLst>
          </p:cNvPr>
          <p:cNvSpPr>
            <a:spLocks noGrp="1"/>
          </p:cNvSpPr>
          <p:nvPr>
            <p:ph sz="quarter" idx="14"/>
          </p:nvPr>
        </p:nvSpPr>
        <p:spPr>
          <a:xfrm>
            <a:off x="6053138" y="6356350"/>
            <a:ext cx="4392612" cy="361950"/>
          </a:xfrm>
        </p:spPr>
        <p:txBody>
          <a:bodyPr/>
          <a:lstStyle/>
          <a:p>
            <a:r>
              <a:rPr lang="en-US"/>
              <a:t>Special Education EOY – Lindsey Heitman</a:t>
            </a:r>
          </a:p>
        </p:txBody>
      </p:sp>
      <p:sp>
        <p:nvSpPr>
          <p:cNvPr id="4" name="Slide Number Placeholder 3">
            <a:extLst>
              <a:ext uri="{FF2B5EF4-FFF2-40B4-BE49-F238E27FC236}">
                <a16:creationId xmlns:a16="http://schemas.microsoft.com/office/drawing/2014/main" id="{B0D48822-41D3-9F07-2817-A7F89471D4EF}"/>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37284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D3D4-5F2A-843A-DD5D-6600E2C331EF}"/>
              </a:ext>
            </a:extLst>
          </p:cNvPr>
          <p:cNvSpPr>
            <a:spLocks noGrp="1"/>
          </p:cNvSpPr>
          <p:nvPr>
            <p:ph type="title"/>
          </p:nvPr>
        </p:nvSpPr>
        <p:spPr>
          <a:xfrm>
            <a:off x="443564" y="205176"/>
            <a:ext cx="9514251" cy="898524"/>
          </a:xfrm>
        </p:spPr>
        <p:txBody>
          <a:bodyPr>
            <a:normAutofit fontScale="90000"/>
          </a:bodyPr>
          <a:lstStyle/>
          <a:p>
            <a:r>
              <a:rPr lang="en-US" dirty="0"/>
              <a:t>Special Education EOY</a:t>
            </a:r>
            <a:br>
              <a:rPr lang="en-US" dirty="0"/>
            </a:br>
            <a:r>
              <a:rPr lang="en-US" dirty="0"/>
              <a:t>Sped Transition students, Detention Center students, county jail students</a:t>
            </a:r>
          </a:p>
        </p:txBody>
      </p:sp>
      <p:sp>
        <p:nvSpPr>
          <p:cNvPr id="3" name="Content Placeholder 2">
            <a:extLst>
              <a:ext uri="{FF2B5EF4-FFF2-40B4-BE49-F238E27FC236}">
                <a16:creationId xmlns:a16="http://schemas.microsoft.com/office/drawing/2014/main" id="{2DADE03D-04B8-C39C-FCBB-0D707BEE16AD}"/>
              </a:ext>
            </a:extLst>
          </p:cNvPr>
          <p:cNvSpPr>
            <a:spLocks noGrp="1"/>
          </p:cNvSpPr>
          <p:nvPr>
            <p:ph idx="1"/>
          </p:nvPr>
        </p:nvSpPr>
        <p:spPr>
          <a:xfrm>
            <a:off x="332873" y="1415164"/>
            <a:ext cx="4275703" cy="4510147"/>
          </a:xfrm>
        </p:spPr>
        <p:txBody>
          <a:bodyPr>
            <a:normAutofit fontScale="77500" lnSpcReduction="20000"/>
          </a:bodyPr>
          <a:lstStyle/>
          <a:p>
            <a:pPr marL="0" indent="0">
              <a:buNone/>
            </a:pPr>
            <a:r>
              <a:rPr lang="en-US" sz="2100" b="1" dirty="0">
                <a:latin typeface="+mn-lt"/>
              </a:rPr>
              <a:t>Sped Transition Program Students – warnings or errors for these type of records</a:t>
            </a:r>
          </a:p>
          <a:p>
            <a:r>
              <a:rPr lang="en-US" sz="2100" b="1" dirty="0">
                <a:latin typeface="+mn-lt"/>
              </a:rPr>
              <a:t>SY309</a:t>
            </a:r>
            <a:r>
              <a:rPr lang="en-US" sz="2100" dirty="0">
                <a:latin typeface="+mn-lt"/>
              </a:rPr>
              <a:t>: If student is currently in or will begin a Sped transition program next year, the Sped EOY Basis of Exit should be zero-filled.</a:t>
            </a:r>
          </a:p>
          <a:p>
            <a:pPr lvl="2"/>
            <a:r>
              <a:rPr lang="en-US" sz="2100" dirty="0">
                <a:latin typeface="+mn-lt"/>
              </a:rPr>
              <a:t>Check to be sure you are </a:t>
            </a:r>
            <a:r>
              <a:rPr lang="en-US" sz="2100" u="sng" dirty="0">
                <a:latin typeface="+mn-lt"/>
              </a:rPr>
              <a:t>not</a:t>
            </a:r>
            <a:r>
              <a:rPr lang="en-US" sz="2100" dirty="0">
                <a:latin typeface="+mn-lt"/>
              </a:rPr>
              <a:t> exiting your students moving to a transition program. </a:t>
            </a:r>
          </a:p>
          <a:p>
            <a:pPr lvl="2"/>
            <a:r>
              <a:rPr lang="en-US" sz="2100" dirty="0">
                <a:latin typeface="+mn-lt"/>
              </a:rPr>
              <a:t>They may be reported with exit code 90 in Student EOY snapshot if they met grad requirements, but should </a:t>
            </a:r>
            <a:r>
              <a:rPr lang="en-US" sz="2100" i="1" dirty="0">
                <a:latin typeface="+mn-lt"/>
              </a:rPr>
              <a:t>not</a:t>
            </a:r>
            <a:r>
              <a:rPr lang="en-US" sz="2100" dirty="0">
                <a:latin typeface="+mn-lt"/>
              </a:rPr>
              <a:t> be exited in Sped EOY until they exit the program or age out</a:t>
            </a:r>
          </a:p>
          <a:p>
            <a:pPr lvl="2"/>
            <a:r>
              <a:rPr lang="en-US" sz="2100" dirty="0">
                <a:latin typeface="+mn-lt"/>
              </a:rPr>
              <a:t>Reference SPED transition Cognos report to see transition students based on district reporting</a:t>
            </a:r>
          </a:p>
          <a:p>
            <a:r>
              <a:rPr lang="en-US" sz="2100" b="1" dirty="0">
                <a:latin typeface="+mn-lt"/>
              </a:rPr>
              <a:t>SY315: </a:t>
            </a:r>
            <a:r>
              <a:rPr lang="en-US" sz="2100" dirty="0">
                <a:latin typeface="+mn-lt"/>
              </a:rPr>
              <a:t>Student is reported as completing transition in the Student EOY Snapshot with a School Exit Type of 28, indicating they met graduation requirements in a prior year. Please report a 90 in the Sped Basis of Exit field.</a:t>
            </a:r>
          </a:p>
          <a:p>
            <a:pPr marL="914400" lvl="2" indent="0">
              <a:buNone/>
            </a:pPr>
            <a:endParaRPr lang="en-US" dirty="0">
              <a:latin typeface="+mn-lt"/>
            </a:endParaRPr>
          </a:p>
          <a:p>
            <a:pPr marL="0" indent="0">
              <a:buNone/>
            </a:pPr>
            <a:endParaRPr lang="en-US" sz="1800" dirty="0">
              <a:latin typeface="+mn-lt"/>
            </a:endParaRPr>
          </a:p>
          <a:p>
            <a:pPr marL="0" indent="0">
              <a:buNone/>
            </a:pPr>
            <a:endParaRPr lang="en-US" sz="1800" dirty="0">
              <a:latin typeface="+mn-lt"/>
            </a:endParaRPr>
          </a:p>
          <a:p>
            <a:pPr marL="0" indent="0">
              <a:buNone/>
            </a:pPr>
            <a:endParaRPr lang="en-US" sz="1800" dirty="0">
              <a:latin typeface="+mn-lt"/>
            </a:endParaRPr>
          </a:p>
          <a:p>
            <a:pPr marL="342900" lvl="1" indent="0">
              <a:buNone/>
            </a:pPr>
            <a:endParaRPr lang="en-US" sz="1050" dirty="0"/>
          </a:p>
        </p:txBody>
      </p:sp>
      <p:sp>
        <p:nvSpPr>
          <p:cNvPr id="4" name="Slide Number Placeholder 3">
            <a:extLst>
              <a:ext uri="{FF2B5EF4-FFF2-40B4-BE49-F238E27FC236}">
                <a16:creationId xmlns:a16="http://schemas.microsoft.com/office/drawing/2014/main" id="{F038BB2F-4468-9931-3DFD-C610CBFA804C}"/>
              </a:ext>
            </a:extLst>
          </p:cNvPr>
          <p:cNvSpPr>
            <a:spLocks noGrp="1"/>
          </p:cNvSpPr>
          <p:nvPr>
            <p:ph type="sldNum" sz="quarter" idx="12"/>
          </p:nvPr>
        </p:nvSpPr>
        <p:spPr/>
        <p:txBody>
          <a:bodyPr/>
          <a:lstStyle/>
          <a:p>
            <a:fld id="{C479D5F6-EDCB-402A-AC08-4943A1820E8F}" type="slidenum">
              <a:rPr lang="en-US" smtClean="0"/>
              <a:pPr/>
              <a:t>6</a:t>
            </a:fld>
            <a:endParaRPr lang="en-US" dirty="0"/>
          </a:p>
        </p:txBody>
      </p:sp>
      <p:pic>
        <p:nvPicPr>
          <p:cNvPr id="1026" name="Picture 2" descr="screenshot of where to find the Sped Transition Historical report in Cognos Special Education IEP folder">
            <a:extLst>
              <a:ext uri="{FF2B5EF4-FFF2-40B4-BE49-F238E27FC236}">
                <a16:creationId xmlns:a16="http://schemas.microsoft.com/office/drawing/2014/main" id="{AB56F267-B334-2687-2C78-4CB9FD25A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728" y="1290735"/>
            <a:ext cx="7389445" cy="52306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B89B4E0-E1E6-88AB-B536-21EC0A404915}"/>
              </a:ext>
              <a:ext uri="{C183D7F6-B498-43B3-948B-1728B52AA6E4}">
                <adec:decorative xmlns:adec="http://schemas.microsoft.com/office/drawing/2017/decorative" val="1"/>
              </a:ext>
            </a:extLst>
          </p:cNvPr>
          <p:cNvCxnSpPr>
            <a:cxnSpLocks/>
          </p:cNvCxnSpPr>
          <p:nvPr/>
        </p:nvCxnSpPr>
        <p:spPr>
          <a:xfrm>
            <a:off x="4352544" y="4325112"/>
            <a:ext cx="1743456" cy="896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25FB46-97C3-A2B9-DAD0-35CE9CE09211}"/>
              </a:ext>
            </a:extLst>
          </p:cNvPr>
          <p:cNvSpPr txBox="1"/>
          <p:nvPr/>
        </p:nvSpPr>
        <p:spPr>
          <a:xfrm>
            <a:off x="9445752" y="2096347"/>
            <a:ext cx="2039112" cy="523220"/>
          </a:xfrm>
          <a:prstGeom prst="rect">
            <a:avLst/>
          </a:prstGeom>
          <a:noFill/>
        </p:spPr>
        <p:txBody>
          <a:bodyPr wrap="square" rtlCol="0">
            <a:spAutoFit/>
          </a:bodyPr>
          <a:lstStyle/>
          <a:p>
            <a:r>
              <a:rPr lang="en-US" sz="1400" dirty="0"/>
              <a:t>Must have ‘SPE User’ role to access these reports</a:t>
            </a:r>
          </a:p>
        </p:txBody>
      </p:sp>
      <p:sp>
        <p:nvSpPr>
          <p:cNvPr id="6" name="TextBox 5">
            <a:extLst>
              <a:ext uri="{FF2B5EF4-FFF2-40B4-BE49-F238E27FC236}">
                <a16:creationId xmlns:a16="http://schemas.microsoft.com/office/drawing/2014/main" id="{A6AC24DB-6756-DC4D-9FA8-DB25DD65DD61}"/>
              </a:ext>
            </a:extLst>
          </p:cNvPr>
          <p:cNvSpPr txBox="1"/>
          <p:nvPr/>
        </p:nvSpPr>
        <p:spPr>
          <a:xfrm>
            <a:off x="120827" y="5608135"/>
            <a:ext cx="3015272" cy="830997"/>
          </a:xfrm>
          <a:prstGeom prst="rect">
            <a:avLst/>
          </a:prstGeom>
          <a:noFill/>
        </p:spPr>
        <p:txBody>
          <a:bodyPr wrap="square" rtlCol="0">
            <a:spAutoFit/>
          </a:bodyPr>
          <a:lstStyle/>
          <a:p>
            <a:r>
              <a:rPr lang="en-US" sz="1600" dirty="0">
                <a:solidFill>
                  <a:srgbClr val="FF0000"/>
                </a:solidFill>
              </a:rPr>
              <a:t>Sped Transition students who have completed transition and met graduation requirements! </a:t>
            </a:r>
          </a:p>
        </p:txBody>
      </p:sp>
      <p:cxnSp>
        <p:nvCxnSpPr>
          <p:cNvPr id="7" name="Straight Arrow Connector 6">
            <a:extLst>
              <a:ext uri="{FF2B5EF4-FFF2-40B4-BE49-F238E27FC236}">
                <a16:creationId xmlns:a16="http://schemas.microsoft.com/office/drawing/2014/main" id="{8DF16B06-684C-5EDF-A1BC-B961D90515C3}"/>
              </a:ext>
              <a:ext uri="{C183D7F6-B498-43B3-948B-1728B52AA6E4}">
                <adec:decorative xmlns:adec="http://schemas.microsoft.com/office/drawing/2017/decorative" val="1"/>
              </a:ext>
            </a:extLst>
          </p:cNvPr>
          <p:cNvCxnSpPr>
            <a:cxnSpLocks/>
          </p:cNvCxnSpPr>
          <p:nvPr/>
        </p:nvCxnSpPr>
        <p:spPr>
          <a:xfrm flipV="1">
            <a:off x="332873" y="4773168"/>
            <a:ext cx="204022" cy="763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117BAEA-5A69-E5BF-A525-5F3D69AB0665}"/>
              </a:ext>
            </a:extLst>
          </p:cNvPr>
          <p:cNvSpPr txBox="1"/>
          <p:nvPr/>
        </p:nvSpPr>
        <p:spPr>
          <a:xfrm>
            <a:off x="0" y="2782556"/>
            <a:ext cx="1312293" cy="1569660"/>
          </a:xfrm>
          <a:prstGeom prst="rect">
            <a:avLst/>
          </a:prstGeom>
          <a:noFill/>
        </p:spPr>
        <p:txBody>
          <a:bodyPr wrap="square" rtlCol="0">
            <a:spAutoFit/>
          </a:bodyPr>
          <a:lstStyle/>
          <a:p>
            <a:r>
              <a:rPr lang="en-US" sz="1600" dirty="0">
                <a:solidFill>
                  <a:srgbClr val="FF0000"/>
                </a:solidFill>
              </a:rPr>
              <a:t>Records will have a Retention code of 3 and exit code in Student EOY</a:t>
            </a:r>
          </a:p>
        </p:txBody>
      </p:sp>
      <p:cxnSp>
        <p:nvCxnSpPr>
          <p:cNvPr id="15" name="Straight Arrow Connector 14">
            <a:extLst>
              <a:ext uri="{FF2B5EF4-FFF2-40B4-BE49-F238E27FC236}">
                <a16:creationId xmlns:a16="http://schemas.microsoft.com/office/drawing/2014/main" id="{DCF0741A-81E8-6B66-3966-585E8CA8E164}"/>
              </a:ext>
              <a:ext uri="{C183D7F6-B498-43B3-948B-1728B52AA6E4}">
                <adec:decorative xmlns:adec="http://schemas.microsoft.com/office/drawing/2017/decorative" val="1"/>
              </a:ext>
            </a:extLst>
          </p:cNvPr>
          <p:cNvCxnSpPr>
            <a:cxnSpLocks/>
          </p:cNvCxnSpPr>
          <p:nvPr/>
        </p:nvCxnSpPr>
        <p:spPr>
          <a:xfrm flipV="1">
            <a:off x="268110" y="2052783"/>
            <a:ext cx="204022" cy="763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67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E1C15C-5846-C648-B439-ED2756AADF63}"/>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2" name="Title 1">
            <a:extLst>
              <a:ext uri="{FF2B5EF4-FFF2-40B4-BE49-F238E27FC236}">
                <a16:creationId xmlns:a16="http://schemas.microsoft.com/office/drawing/2014/main" id="{47363E44-42E7-07B0-DCFB-40A68C8BE1D3}"/>
              </a:ext>
            </a:extLst>
          </p:cNvPr>
          <p:cNvSpPr>
            <a:spLocks noGrp="1"/>
          </p:cNvSpPr>
          <p:nvPr>
            <p:ph type="title"/>
          </p:nvPr>
        </p:nvSpPr>
        <p:spPr/>
        <p:txBody>
          <a:bodyPr/>
          <a:lstStyle/>
          <a:p>
            <a:r>
              <a:rPr lang="en-US" dirty="0"/>
              <a:t>Reasons for Delay Codes</a:t>
            </a:r>
          </a:p>
        </p:txBody>
      </p:sp>
      <p:sp>
        <p:nvSpPr>
          <p:cNvPr id="3" name="Content Placeholder 2">
            <a:extLst>
              <a:ext uri="{FF2B5EF4-FFF2-40B4-BE49-F238E27FC236}">
                <a16:creationId xmlns:a16="http://schemas.microsoft.com/office/drawing/2014/main" id="{06F10534-39FA-1E32-6749-96F7FEF60C43}"/>
              </a:ext>
            </a:extLst>
          </p:cNvPr>
          <p:cNvSpPr>
            <a:spLocks noGrp="1"/>
          </p:cNvSpPr>
          <p:nvPr>
            <p:ph sz="half" idx="1"/>
          </p:nvPr>
        </p:nvSpPr>
        <p:spPr>
          <a:xfrm>
            <a:off x="838200" y="2108414"/>
            <a:ext cx="9398000" cy="2057400"/>
          </a:xfrm>
        </p:spPr>
        <p:txBody>
          <a:bodyPr>
            <a:normAutofit fontScale="92500" lnSpcReduction="20000"/>
          </a:bodyPr>
          <a:lstStyle/>
          <a:p>
            <a:pPr marL="0" marR="0" indent="0">
              <a:spcBef>
                <a:spcPts val="0"/>
              </a:spcBef>
              <a:spcAft>
                <a:spcPts val="0"/>
              </a:spcAft>
              <a:buNone/>
              <a:tabLst>
                <a:tab pos="2066925" algn="l"/>
              </a:tabLst>
            </a:pPr>
            <a:r>
              <a:rPr lang="en-US" sz="1600" b="1"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Path 2 Part C to Part B Transition (60-day timeline and 3</a:t>
            </a:r>
            <a:r>
              <a:rPr lang="en-US" sz="1600" b="1" baseline="30000"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rd</a:t>
            </a:r>
            <a:r>
              <a:rPr lang="en-US" sz="1600" b="1" dirty="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 birthday timeline):</a:t>
            </a:r>
            <a:endParaRPr lang="en-US" sz="1600" dirty="0">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Completing the Evaluation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C to B evaluation is completed more than 60 days from the date of parental consent OR if the evaluation was not completed</a:t>
            </a:r>
          </a:p>
          <a:p>
            <a:pPr marR="0" lvl="0">
              <a:spcBef>
                <a:spcPts val="0"/>
              </a:spcBef>
              <a:spcAft>
                <a:spcPts val="0"/>
              </a:spcAft>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Initial Eligibility Meeting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eligibility meeting for a C to B transition child is held on or after their third birthday or if the initial eligibility meeting was not completed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2 – Reason for Delay in IEP Implementation C to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IEP for a C to B transition child is implemented after their third birthday or if the IEP is not implemented at all</a:t>
            </a:r>
          </a:p>
          <a:p>
            <a:pPr marL="0" marR="0" indent="0">
              <a:spcBef>
                <a:spcPts val="0"/>
              </a:spcBef>
              <a:spcAft>
                <a:spcPts val="0"/>
              </a:spcAft>
              <a:buNone/>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 </a:t>
            </a:r>
          </a:p>
        </p:txBody>
      </p:sp>
      <p:sp>
        <p:nvSpPr>
          <p:cNvPr id="5" name="Content Placeholder 4">
            <a:extLst>
              <a:ext uri="{FF2B5EF4-FFF2-40B4-BE49-F238E27FC236}">
                <a16:creationId xmlns:a16="http://schemas.microsoft.com/office/drawing/2014/main" id="{4DCCE7F3-0E6A-D43F-FB6B-30D0D745A91B}"/>
              </a:ext>
            </a:extLst>
          </p:cNvPr>
          <p:cNvSpPr>
            <a:spLocks noGrp="1"/>
          </p:cNvSpPr>
          <p:nvPr>
            <p:ph sz="half" idx="2"/>
          </p:nvPr>
        </p:nvSpPr>
        <p:spPr>
          <a:xfrm>
            <a:off x="838200" y="4069082"/>
            <a:ext cx="9228667" cy="2057400"/>
          </a:xfrm>
        </p:spPr>
        <p:txBody>
          <a:bodyPr>
            <a:normAutofit lnSpcReduction="10000"/>
          </a:bodyPr>
          <a:lstStyle/>
          <a:p>
            <a:pPr marL="0" marR="0" indent="0">
              <a:spcBef>
                <a:spcPts val="0"/>
              </a:spcBef>
              <a:spcAft>
                <a:spcPts val="0"/>
              </a:spcAft>
              <a:buNone/>
              <a:tabLst>
                <a:tab pos="2066925" algn="l"/>
              </a:tabLst>
            </a:pPr>
            <a:r>
              <a:rPr lang="en-US" sz="1600" b="1" dirty="0">
                <a:solidFill>
                  <a:srgbClr val="000000"/>
                </a:solidFill>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rPr>
              <a:t>Path 3 Part B Initial Evaluation (60-day timeline and 90-day timeline):</a:t>
            </a:r>
            <a:endParaRPr lang="en-US" sz="1600" dirty="0">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Completing the Evaluation Part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Part B evaluation is completed more than 60 days from the date of parental consent OR if the evaluation was not completed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for Delay in Finalizing the Initial IEP Part B</a:t>
            </a:r>
            <a:endParaRPr lang="en-US" sz="1600" b="1" dirty="0">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the initial IEP is finalized more than 90 days after parental consent to evaluate was received.</a:t>
            </a:r>
          </a:p>
          <a:p>
            <a:pPr>
              <a:spcBef>
                <a:spcPts val="0"/>
              </a:spcBef>
              <a:tabLst>
                <a:tab pos="2066925" algn="l"/>
              </a:tabLst>
            </a:pPr>
            <a:r>
              <a:rPr lang="en-US" sz="1600" b="1" dirty="0">
                <a:effectLst/>
                <a:latin typeface="Calibri" panose="020F0502020204030204" pitchFamily="34" charset="0"/>
                <a:ea typeface="MS PGothic" panose="020B0600070205080204" pitchFamily="34" charset="-128"/>
                <a:cs typeface="Times New Roman" panose="02020603050405020304" pitchFamily="18" charset="0"/>
              </a:rPr>
              <a:t>Path 3 – Reason the IEP was Never Implemented Part B</a:t>
            </a:r>
          </a:p>
          <a:p>
            <a:pPr lvl="1">
              <a:spcBef>
                <a:spcPts val="0"/>
              </a:spcBef>
              <a:tabLst>
                <a:tab pos="2066925" algn="l"/>
              </a:tabLst>
            </a:pPr>
            <a:r>
              <a:rPr lang="en-US" sz="1600" dirty="0">
                <a:effectLst/>
                <a:latin typeface="Calibri" panose="020F0502020204030204" pitchFamily="34" charset="0"/>
                <a:ea typeface="MS PGothic" panose="020B0600070205080204" pitchFamily="34" charset="-128"/>
                <a:cs typeface="Times New Roman" panose="02020603050405020304" pitchFamily="18" charset="0"/>
              </a:rPr>
              <a:t>Required when an initial Part B IEP is never implemented for a student who was found eligible and had an IEP finalized.</a:t>
            </a:r>
            <a:endParaRPr lang="en-US" sz="1600" dirty="0"/>
          </a:p>
          <a:p>
            <a:pPr marL="0" indent="0">
              <a:buNone/>
            </a:pPr>
            <a:endParaRPr lang="en-US" dirty="0"/>
          </a:p>
        </p:txBody>
      </p:sp>
      <p:sp>
        <p:nvSpPr>
          <p:cNvPr id="7" name="TextBox 6">
            <a:extLst>
              <a:ext uri="{FF2B5EF4-FFF2-40B4-BE49-F238E27FC236}">
                <a16:creationId xmlns:a16="http://schemas.microsoft.com/office/drawing/2014/main" id="{47D4AF37-0BB9-0C43-A588-0A79CB2385E4}"/>
              </a:ext>
            </a:extLst>
          </p:cNvPr>
          <p:cNvSpPr txBox="1"/>
          <p:nvPr/>
        </p:nvSpPr>
        <p:spPr>
          <a:xfrm>
            <a:off x="443565" y="1254816"/>
            <a:ext cx="11638368" cy="523220"/>
          </a:xfrm>
          <a:prstGeom prst="rect">
            <a:avLst/>
          </a:prstGeom>
          <a:solidFill>
            <a:schemeClr val="bg1">
              <a:lumMod val="95000"/>
            </a:schemeClr>
          </a:solidFill>
          <a:ln>
            <a:solidFill>
              <a:schemeClr val="tx1"/>
            </a:solidFill>
          </a:ln>
        </p:spPr>
        <p:txBody>
          <a:bodyPr wrap="square">
            <a:spAutoFit/>
          </a:bodyPr>
          <a:lstStyle/>
          <a:p>
            <a:pPr marL="0" marR="0">
              <a:spcBef>
                <a:spcPts val="0"/>
              </a:spcBef>
              <a:spcAft>
                <a:spcPts val="0"/>
              </a:spcAft>
            </a:pPr>
            <a:r>
              <a:rPr lang="en-US" sz="1400" dirty="0">
                <a:effectLst/>
                <a:latin typeface="Calibri" panose="020F0502020204030204" pitchFamily="34" charset="0"/>
                <a:ea typeface="MS PGothic" panose="020B0600070205080204" pitchFamily="34" charset="-128"/>
                <a:cs typeface="Times New Roman" panose="02020603050405020304" pitchFamily="18" charset="0"/>
              </a:rPr>
              <a:t>The reasons for delay codes are codes reported when an event happened late or did not happen at all during the initial evaluation process.   They explain why an event happened beyond the expected timeline or why the event did not happen at all.</a:t>
            </a:r>
          </a:p>
        </p:txBody>
      </p:sp>
    </p:spTree>
    <p:extLst>
      <p:ext uri="{BB962C8B-B14F-4D97-AF65-F5344CB8AC3E}">
        <p14:creationId xmlns:p14="http://schemas.microsoft.com/office/powerpoint/2010/main" val="206120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4146-0559-4B6B-1A40-9366F1C10893}"/>
              </a:ext>
            </a:extLst>
          </p:cNvPr>
          <p:cNvSpPr>
            <a:spLocks noGrp="1"/>
          </p:cNvSpPr>
          <p:nvPr>
            <p:ph type="title"/>
          </p:nvPr>
        </p:nvSpPr>
        <p:spPr/>
        <p:txBody>
          <a:bodyPr/>
          <a:lstStyle/>
          <a:p>
            <a:r>
              <a:rPr lang="en-US" dirty="0"/>
              <a:t>Reasons for Delay</a:t>
            </a:r>
            <a:br>
              <a:rPr lang="en-US" dirty="0"/>
            </a:br>
            <a:r>
              <a:rPr lang="en-US" dirty="0"/>
              <a:t>Affect Your AU Indicator 11 and 12 Percentages</a:t>
            </a:r>
          </a:p>
        </p:txBody>
      </p:sp>
      <p:graphicFrame>
        <p:nvGraphicFramePr>
          <p:cNvPr id="5" name="Content Placeholder 4">
            <a:extLst>
              <a:ext uri="{FF2B5EF4-FFF2-40B4-BE49-F238E27FC236}">
                <a16:creationId xmlns:a16="http://schemas.microsoft.com/office/drawing/2014/main" id="{F7BADFD2-BD80-EF68-AF33-2B8590B8C855}"/>
              </a:ext>
            </a:extLst>
          </p:cNvPr>
          <p:cNvGraphicFramePr>
            <a:graphicFrameLocks noGrp="1"/>
          </p:cNvGraphicFramePr>
          <p:nvPr>
            <p:ph idx="1"/>
          </p:nvPr>
        </p:nvGraphicFramePr>
        <p:xfrm>
          <a:off x="619655" y="1492832"/>
          <a:ext cx="5831946" cy="3291840"/>
        </p:xfrm>
        <a:graphic>
          <a:graphicData uri="http://schemas.openxmlformats.org/drawingml/2006/table">
            <a:tbl>
              <a:tblPr firstRow="1" firstCol="1" bandRow="1"/>
              <a:tblGrid>
                <a:gridCol w="5831946">
                  <a:extLst>
                    <a:ext uri="{9D8B030D-6E8A-4147-A177-3AD203B41FA5}">
                      <a16:colId xmlns:a16="http://schemas.microsoft.com/office/drawing/2014/main" val="679253513"/>
                    </a:ext>
                  </a:extLst>
                </a:gridCol>
              </a:tblGrid>
              <a:tr h="182880">
                <a:tc>
                  <a:txBody>
                    <a:bodyPr/>
                    <a:lstStyle/>
                    <a:p>
                      <a:pPr marL="0" marR="0">
                        <a:spcBef>
                          <a:spcPts val="0"/>
                        </a:spcBef>
                        <a:spcAft>
                          <a:spcPts val="0"/>
                        </a:spcAft>
                      </a:pPr>
                      <a:r>
                        <a:rPr lang="en-US" sz="1200" b="1">
                          <a:solidFill>
                            <a:srgbClr val="000000"/>
                          </a:solidFill>
                          <a:effectLst/>
                          <a:highlight>
                            <a:srgbClr val="A9D08E"/>
                          </a:highlight>
                          <a:latin typeface="Calibri" panose="020F0502020204030204" pitchFamily="34" charset="0"/>
                          <a:ea typeface="Times New Roman" panose="02020603050405020304" pitchFamily="18" charset="0"/>
                          <a:cs typeface="Calibri" panose="020F0502020204030204" pitchFamily="34" charset="0"/>
                        </a:rPr>
                        <a:t>Reason for Delay in IEP Implementation C to B</a:t>
                      </a:r>
                      <a:endParaRPr lang="en-US" sz="1200">
                        <a:effectLst/>
                        <a:highlight>
                          <a:srgbClr val="A9D08E"/>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50145376"/>
                  </a:ext>
                </a:extLst>
              </a:tr>
              <a:tr h="205105">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117234"/>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09322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41 - Parent chose to extend Part C Services </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190357"/>
                  </a:ext>
                </a:extLst>
              </a:tr>
              <a:tr h="31242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45 - Parent repeatedly failed or refused to: produce child; give consent, respond to meeting requests; attend scheduled meetings. Includes delays due to illness and any requested meeting delays from parent. Process was delayed but did not end.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275299"/>
                  </a:ext>
                </a:extLst>
              </a:tr>
              <a:tr h="31242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46 - Student moved into district after process initiated in another district; current district is making sufficient progress to ensure a prompt completion of the initial referral process by the date which parent and the current district agree.</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49241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05478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49 - Child's 3rd birthday occurred over the summer, parents and district determined the date the IEP services will begin</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10746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56 - No educational disability suspected. Prior Written Notice issued.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220083"/>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58 - NOT VALID - Additional evaluations or special evaluations needed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00863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56054"/>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60 - NOT VALID - Staff missed the timeline</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12097"/>
                  </a:ext>
                </a:extLst>
              </a:tr>
            </a:tbl>
          </a:graphicData>
        </a:graphic>
      </p:graphicFrame>
      <p:sp>
        <p:nvSpPr>
          <p:cNvPr id="4" name="Slide Number Placeholder 3">
            <a:extLst>
              <a:ext uri="{FF2B5EF4-FFF2-40B4-BE49-F238E27FC236}">
                <a16:creationId xmlns:a16="http://schemas.microsoft.com/office/drawing/2014/main" id="{C0633FD6-A941-9779-FBBD-F5CC019C9DDF}"/>
              </a:ext>
            </a:extLst>
          </p:cNvPr>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6" name="Table 5">
            <a:extLst>
              <a:ext uri="{FF2B5EF4-FFF2-40B4-BE49-F238E27FC236}">
                <a16:creationId xmlns:a16="http://schemas.microsoft.com/office/drawing/2014/main" id="{D5D3D48D-2EF6-F0A6-5119-1D8409F86C29}"/>
              </a:ext>
            </a:extLst>
          </p:cNvPr>
          <p:cNvGraphicFramePr>
            <a:graphicFrameLocks noGrp="1"/>
          </p:cNvGraphicFramePr>
          <p:nvPr/>
        </p:nvGraphicFramePr>
        <p:xfrm>
          <a:off x="619654" y="5054573"/>
          <a:ext cx="5831947" cy="1143027"/>
        </p:xfrm>
        <a:graphic>
          <a:graphicData uri="http://schemas.openxmlformats.org/drawingml/2006/table">
            <a:tbl>
              <a:tblPr firstRow="1" firstCol="1" bandRow="1"/>
              <a:tblGrid>
                <a:gridCol w="5831947">
                  <a:extLst>
                    <a:ext uri="{9D8B030D-6E8A-4147-A177-3AD203B41FA5}">
                      <a16:colId xmlns:a16="http://schemas.microsoft.com/office/drawing/2014/main" val="1563087604"/>
                    </a:ext>
                  </a:extLst>
                </a:gridCol>
              </a:tblGrid>
              <a:tr h="228627">
                <a:tc>
                  <a:txBody>
                    <a:bodyPr/>
                    <a:lstStyle/>
                    <a:p>
                      <a:pPr marL="0" marR="0">
                        <a:spcBef>
                          <a:spcPts val="0"/>
                        </a:spcBef>
                        <a:spcAft>
                          <a:spcPts val="0"/>
                        </a:spcAft>
                      </a:pPr>
                      <a:r>
                        <a:rPr lang="en-US" sz="1200" b="1">
                          <a:solidFill>
                            <a:srgbClr val="000000"/>
                          </a:solidFill>
                          <a:effectLst/>
                          <a:highlight>
                            <a:srgbClr val="F8CBAD"/>
                          </a:highlight>
                          <a:latin typeface="Calibri" panose="020F0502020204030204" pitchFamily="34" charset="0"/>
                          <a:ea typeface="Times New Roman" panose="02020603050405020304" pitchFamily="18" charset="0"/>
                          <a:cs typeface="Calibri" panose="020F0502020204030204" pitchFamily="34" charset="0"/>
                        </a:rPr>
                        <a:t>Reason the IEP was Never Implemented Part B</a:t>
                      </a:r>
                      <a:endParaRPr lang="en-US" sz="1200">
                        <a:effectLst/>
                        <a:highlight>
                          <a:srgbClr val="F8CBAD"/>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2004732"/>
                  </a:ext>
                </a:extLst>
              </a:tr>
              <a:tr h="31242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r>
                        <a:rPr lang="en-US" sz="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(Path 3 use only if consent revoked or child never enrolled)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042770"/>
                  </a:ext>
                </a:extLst>
              </a:tr>
              <a:tr h="182880">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78990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153340"/>
                  </a:ext>
                </a:extLst>
              </a:tr>
              <a:tr h="170815">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7580205"/>
                  </a:ext>
                </a:extLst>
              </a:tr>
            </a:tbl>
          </a:graphicData>
        </a:graphic>
      </p:graphicFrame>
      <p:sp>
        <p:nvSpPr>
          <p:cNvPr id="7" name="TextBox 6">
            <a:extLst>
              <a:ext uri="{FF2B5EF4-FFF2-40B4-BE49-F238E27FC236}">
                <a16:creationId xmlns:a16="http://schemas.microsoft.com/office/drawing/2014/main" id="{6BA1D330-F34B-7601-A9C2-935EEE5B6742}"/>
              </a:ext>
            </a:extLst>
          </p:cNvPr>
          <p:cNvSpPr txBox="1"/>
          <p:nvPr/>
        </p:nvSpPr>
        <p:spPr>
          <a:xfrm>
            <a:off x="6578601" y="1492832"/>
            <a:ext cx="5367866" cy="4247317"/>
          </a:xfrm>
          <a:prstGeom prst="rect">
            <a:avLst/>
          </a:prstGeom>
          <a:noFill/>
        </p:spPr>
        <p:txBody>
          <a:bodyPr wrap="square" rtlCol="0">
            <a:spAutoFit/>
          </a:bodyPr>
          <a:lstStyle/>
          <a:p>
            <a:pPr marL="285750" indent="-285750">
              <a:buFont typeface="Arial" panose="020B0604020202020204" pitchFamily="34" charset="0"/>
              <a:buChar char="•"/>
            </a:pPr>
            <a:r>
              <a:rPr lang="en-US" dirty="0"/>
              <a:t>Not all delay codes are available for each delay reason field</a:t>
            </a:r>
          </a:p>
          <a:p>
            <a:pPr marL="285750" indent="-285750">
              <a:buFont typeface="Arial" panose="020B0604020202020204" pitchFamily="34" charset="0"/>
              <a:buChar char="•"/>
            </a:pPr>
            <a:r>
              <a:rPr lang="en-US" dirty="0"/>
              <a:t>Delay code 41 may only be used on students with  third birthdays between May – August and parents are choosing to extend Part C services until school starts in the fall when the IEP services begin</a:t>
            </a:r>
          </a:p>
          <a:p>
            <a:pPr marL="285750" indent="-285750">
              <a:buFont typeface="Arial" panose="020B0604020202020204" pitchFamily="34" charset="0"/>
              <a:buChar char="•"/>
            </a:pPr>
            <a:r>
              <a:rPr lang="en-US" dirty="0"/>
              <a:t>Delay code 45 may be reported for parent related delays, including when they wait until the fall to enroll child (report 41 if it fits)</a:t>
            </a:r>
          </a:p>
          <a:p>
            <a:pPr marL="285750" indent="-285750">
              <a:buFont typeface="Arial" panose="020B0604020202020204" pitchFamily="34" charset="0"/>
              <a:buChar char="•"/>
            </a:pPr>
            <a:r>
              <a:rPr lang="en-US" dirty="0"/>
              <a:t>Delay codes that indicate NOT VALID will lower your indicator 11 and 12 percentages</a:t>
            </a:r>
          </a:p>
          <a:p>
            <a:pPr marL="285750" indent="-285750">
              <a:buFont typeface="Arial" panose="020B0604020202020204" pitchFamily="34" charset="0"/>
              <a:buChar char="•"/>
            </a:pPr>
            <a:r>
              <a:rPr lang="en-US" dirty="0"/>
              <a:t>Delay codes 01, 03, 47, 56 indicate process stopped altogether</a:t>
            </a:r>
          </a:p>
          <a:p>
            <a:pPr marL="285750" indent="-285750">
              <a:buFont typeface="Arial" panose="020B0604020202020204" pitchFamily="34" charset="0"/>
              <a:buChar char="•"/>
            </a:pPr>
            <a:r>
              <a:rPr lang="en-US" dirty="0"/>
              <a:t>Delay codes 41, 43, 45, 46, 49, 58, 59, 60 indicate process was delayed but did not stop</a:t>
            </a:r>
          </a:p>
        </p:txBody>
      </p:sp>
    </p:spTree>
    <p:extLst>
      <p:ext uri="{BB962C8B-B14F-4D97-AF65-F5344CB8AC3E}">
        <p14:creationId xmlns:p14="http://schemas.microsoft.com/office/powerpoint/2010/main" val="21530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5AA2-7D9A-FD9A-FE9F-CD4C92B2D847}"/>
              </a:ext>
            </a:extLst>
          </p:cNvPr>
          <p:cNvSpPr>
            <a:spLocks noGrp="1"/>
          </p:cNvSpPr>
          <p:nvPr>
            <p:ph type="title"/>
          </p:nvPr>
        </p:nvSpPr>
        <p:spPr/>
        <p:txBody>
          <a:bodyPr/>
          <a:lstStyle/>
          <a:p>
            <a:r>
              <a:rPr lang="en-US"/>
              <a:t>Medically Necessary Services:</a:t>
            </a:r>
            <a:br>
              <a:rPr lang="en-US"/>
            </a:br>
            <a:r>
              <a:rPr lang="en-US"/>
              <a:t>Required by all AUs in 23-24</a:t>
            </a:r>
          </a:p>
        </p:txBody>
      </p:sp>
      <p:sp>
        <p:nvSpPr>
          <p:cNvPr id="3" name="Content Placeholder 2">
            <a:extLst>
              <a:ext uri="{FF2B5EF4-FFF2-40B4-BE49-F238E27FC236}">
                <a16:creationId xmlns:a16="http://schemas.microsoft.com/office/drawing/2014/main" id="{AB8A87EC-9715-0311-2012-F14640DB1F0F}"/>
              </a:ext>
            </a:extLst>
          </p:cNvPr>
          <p:cNvSpPr>
            <a:spLocks noGrp="1"/>
          </p:cNvSpPr>
          <p:nvPr>
            <p:ph idx="1"/>
          </p:nvPr>
        </p:nvSpPr>
        <p:spPr/>
        <p:txBody>
          <a:bodyPr/>
          <a:lstStyle/>
          <a:p>
            <a:pPr marL="0" marR="0" lvl="0" indent="0">
              <a:spcBef>
                <a:spcPts val="0"/>
              </a:spcBef>
              <a:spcAft>
                <a:spcPts val="0"/>
              </a:spcAft>
              <a:buNone/>
            </a:pPr>
            <a:r>
              <a:rPr lang="en-US" sz="1600" b="1" u="sng">
                <a:effectLst/>
                <a:latin typeface="Calibri" panose="020F0502020204030204" pitchFamily="34" charset="0"/>
                <a:ea typeface="Calibri" panose="020F0502020204030204" pitchFamily="34" charset="0"/>
              </a:rPr>
              <a:t>Access to Students for Medically Necessary Services</a:t>
            </a:r>
          </a:p>
          <a:p>
            <a:pPr marL="342900" marR="0" lvl="0" indent="-342900">
              <a:spcBef>
                <a:spcPts val="0"/>
              </a:spcBef>
              <a:spcAft>
                <a:spcPts val="0"/>
              </a:spcAft>
              <a:buFont typeface="Symbol" panose="05050102010706020507" pitchFamily="18" charset="2"/>
              <a:buChar char=""/>
            </a:pPr>
            <a:r>
              <a:rPr lang="en-US" sz="1600" b="1">
                <a:effectLst/>
                <a:latin typeface="Calibri" panose="020F0502020204030204" pitchFamily="34" charset="0"/>
                <a:ea typeface="Calibri" panose="020F0502020204030204" pitchFamily="34" charset="0"/>
              </a:rPr>
              <a:t>NEW reporting requirement started in 2023-2024 school year – </a:t>
            </a:r>
            <a:r>
              <a:rPr lang="en-US" sz="1600" b="1">
                <a:effectLst/>
                <a:latin typeface="Calibri" panose="020F0502020204030204" pitchFamily="34" charset="0"/>
                <a:ea typeface="Calibri" panose="020F0502020204030204" pitchFamily="34" charset="0"/>
                <a:hlinkClick r:id="rId2"/>
              </a:rPr>
              <a:t>House Bill 22-1260 </a:t>
            </a:r>
            <a:endParaRPr lang="en-US" sz="1600" b="1">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a:effectLst/>
                <a:latin typeface="Calibri" panose="020F0502020204030204" pitchFamily="34" charset="0"/>
                <a:ea typeface="Calibri" panose="020F0502020204030204" pitchFamily="34" charset="0"/>
              </a:rPr>
              <a:t>AUs must report # of requests for access to students for medically necessary services </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Beginning 7/01/2024, the AU must report to CDE the number of requests during the 23-24 school year for access to a student by a private healthcare specialist and whether the access was authorized or denied. </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Starting in January 2025, CDE must make this information available online.</a:t>
            </a: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Each AU must report to CDE the total </a:t>
            </a:r>
            <a:r>
              <a:rPr lang="en-US" sz="1600" u="sng">
                <a:effectLst/>
                <a:latin typeface="Calibri" panose="020F0502020204030204" pitchFamily="34" charset="0"/>
                <a:ea typeface="Calibri" panose="020F0502020204030204" pitchFamily="34" charset="0"/>
              </a:rPr>
              <a:t>counts</a:t>
            </a:r>
            <a:r>
              <a:rPr lang="en-US" sz="1600">
                <a:effectLst/>
                <a:latin typeface="Calibri" panose="020F0502020204030204" pitchFamily="34" charset="0"/>
                <a:ea typeface="Calibri" panose="020F0502020204030204" pitchFamily="34" charset="0"/>
              </a:rPr>
              <a:t> for the following (no student level information is needed):</a:t>
            </a: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requests for access to a student for medically necessary services</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authorized </a:t>
            </a:r>
            <a:endParaRPr lang="en-US" sz="160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Wingdings" panose="05000000000000000000" pitchFamily="2" charset="2"/>
              <a:buChar char=""/>
            </a:pPr>
            <a:r>
              <a:rPr lang="en-US" sz="1600" b="1">
                <a:effectLst/>
                <a:highlight>
                  <a:srgbClr val="FFFF00"/>
                </a:highlight>
                <a:latin typeface="Calibri" panose="020F0502020204030204" pitchFamily="34" charset="0"/>
                <a:ea typeface="Calibri" panose="020F0502020204030204" pitchFamily="34" charset="0"/>
              </a:rPr>
              <a:t># of those requests denied</a:t>
            </a:r>
            <a:endParaRPr lang="en-US" sz="160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These counts will be collected in a new input screen</a:t>
            </a:r>
            <a:r>
              <a:rPr lang="en-US" sz="1600">
                <a:latin typeface="Calibri" panose="020F0502020204030204" pitchFamily="34" charset="0"/>
                <a:ea typeface="Calibri" panose="020F0502020204030204" pitchFamily="34" charset="0"/>
              </a:rPr>
              <a:t> </a:t>
            </a:r>
            <a:r>
              <a:rPr lang="en-US" sz="1600">
                <a:effectLst/>
                <a:latin typeface="Calibri" panose="020F0502020204030204" pitchFamily="34" charset="0"/>
                <a:ea typeface="Calibri" panose="020F0502020204030204" pitchFamily="34" charset="0"/>
              </a:rPr>
              <a:t>within the Data Pipeline under the IEP Interchange. ‘SPE User Role’ access.  (see next slide for steps)</a:t>
            </a:r>
          </a:p>
          <a:p>
            <a:pPr marL="742950" marR="0" lvl="1" indent="-285750">
              <a:spcBef>
                <a:spcPts val="0"/>
              </a:spcBef>
              <a:spcAft>
                <a:spcPts val="0"/>
              </a:spcAft>
              <a:buFont typeface="Courier New" panose="02070309020205020404" pitchFamily="49" charset="0"/>
              <a:buChar char="o"/>
            </a:pPr>
            <a:r>
              <a:rPr lang="en-US" sz="1600">
                <a:latin typeface="Calibri" panose="020F0502020204030204" pitchFamily="34" charset="0"/>
                <a:ea typeface="Calibri" panose="020F0502020204030204" pitchFamily="34" charset="0"/>
              </a:rPr>
              <a:t>AU will</a:t>
            </a:r>
            <a:r>
              <a:rPr lang="en-US" sz="1600">
                <a:effectLst/>
                <a:latin typeface="Calibri" panose="020F0502020204030204" pitchFamily="34" charset="0"/>
                <a:ea typeface="Calibri" panose="020F0502020204030204" pitchFamily="34" charset="0"/>
              </a:rPr>
              <a:t> not be </a:t>
            </a:r>
            <a:r>
              <a:rPr lang="en-US" sz="1600">
                <a:latin typeface="Calibri" panose="020F0502020204030204" pitchFamily="34" charset="0"/>
                <a:ea typeface="Calibri" panose="020F0502020204030204" pitchFamily="34" charset="0"/>
              </a:rPr>
              <a:t>able to approve final </a:t>
            </a:r>
            <a:r>
              <a:rPr lang="en-US" sz="1600" err="1">
                <a:effectLst/>
                <a:latin typeface="Calibri" panose="020F0502020204030204" pitchFamily="34" charset="0"/>
                <a:ea typeface="Calibri" panose="020F0502020204030204" pitchFamily="34" charset="0"/>
              </a:rPr>
              <a:t>SpEd</a:t>
            </a:r>
            <a:r>
              <a:rPr lang="en-US" sz="1600">
                <a:effectLst/>
                <a:latin typeface="Calibri" panose="020F0502020204030204" pitchFamily="34" charset="0"/>
                <a:ea typeface="Calibri" panose="020F0502020204030204" pitchFamily="34" charset="0"/>
              </a:rPr>
              <a:t> EOY Snapshot until counts have been entered and saved in the Data Pipeline</a:t>
            </a:r>
          </a:p>
          <a:p>
            <a:pPr marL="1200150" lvl="2" indent="-285750">
              <a:spcBef>
                <a:spcPts val="0"/>
              </a:spcBef>
              <a:buFont typeface="Courier New" panose="02070309020205020404" pitchFamily="49" charset="0"/>
              <a:buChar char="o"/>
            </a:pPr>
            <a:r>
              <a:rPr lang="en-US" sz="1600">
                <a:effectLst/>
                <a:latin typeface="Calibri" panose="020F0502020204030204" pitchFamily="34" charset="0"/>
                <a:ea typeface="Calibri" panose="020F0502020204030204" pitchFamily="34" charset="0"/>
              </a:rPr>
              <a:t>Counts will </a:t>
            </a:r>
            <a:r>
              <a:rPr lang="en-US" sz="1600" u="sng">
                <a:effectLst/>
                <a:latin typeface="Calibri" panose="020F0502020204030204" pitchFamily="34" charset="0"/>
                <a:ea typeface="Calibri" panose="020F0502020204030204" pitchFamily="34" charset="0"/>
              </a:rPr>
              <a:t>not</a:t>
            </a:r>
            <a:r>
              <a:rPr lang="en-US" sz="1600">
                <a:effectLst/>
                <a:latin typeface="Calibri" panose="020F0502020204030204" pitchFamily="34" charset="0"/>
                <a:ea typeface="Calibri" panose="020F0502020204030204" pitchFamily="34" charset="0"/>
              </a:rPr>
              <a:t> be included in your </a:t>
            </a:r>
            <a:r>
              <a:rPr lang="en-US" sz="1600" err="1">
                <a:effectLst/>
                <a:latin typeface="Calibri" panose="020F0502020204030204" pitchFamily="34" charset="0"/>
                <a:ea typeface="Calibri" panose="020F0502020204030204" pitchFamily="34" charset="0"/>
              </a:rPr>
              <a:t>SpEd</a:t>
            </a:r>
            <a:r>
              <a:rPr lang="en-US" sz="1600">
                <a:effectLst/>
                <a:latin typeface="Calibri" panose="020F0502020204030204" pitchFamily="34" charset="0"/>
                <a:ea typeface="Calibri" panose="020F0502020204030204" pitchFamily="34" charset="0"/>
              </a:rPr>
              <a:t> EOY Snapshot though</a:t>
            </a:r>
          </a:p>
          <a:p>
            <a:pPr marL="0" indent="0">
              <a:buNone/>
            </a:pPr>
            <a:endParaRPr lang="en-US"/>
          </a:p>
        </p:txBody>
      </p:sp>
      <p:sp>
        <p:nvSpPr>
          <p:cNvPr id="4" name="Slide Number Placeholder 3">
            <a:extLst>
              <a:ext uri="{FF2B5EF4-FFF2-40B4-BE49-F238E27FC236}">
                <a16:creationId xmlns:a16="http://schemas.microsoft.com/office/drawing/2014/main" id="{09E83BFE-11D7-A323-F56E-7A3416FC3D42}"/>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5" name="Content Placeholder 4">
            <a:extLst>
              <a:ext uri="{FF2B5EF4-FFF2-40B4-BE49-F238E27FC236}">
                <a16:creationId xmlns:a16="http://schemas.microsoft.com/office/drawing/2014/main" id="{4521C320-BFE1-4772-3809-92D1E2FBB9B2}"/>
              </a:ext>
            </a:extLst>
          </p:cNvPr>
          <p:cNvSpPr>
            <a:spLocks noGrp="1"/>
          </p:cNvSpPr>
          <p:nvPr>
            <p:ph sz="quarter" idx="13"/>
          </p:nvPr>
        </p:nvSpPr>
        <p:spPr/>
        <p:txBody>
          <a:bodyPr>
            <a:normAutofit fontScale="92500"/>
          </a:bodyPr>
          <a:lstStyle/>
          <a:p>
            <a:r>
              <a:rPr lang="en-US"/>
              <a:t>Special Education End of Year – Lindsey Heitman</a:t>
            </a:r>
          </a:p>
          <a:p>
            <a:endParaRPr lang="en-US"/>
          </a:p>
        </p:txBody>
      </p:sp>
      <p:sp>
        <p:nvSpPr>
          <p:cNvPr id="6" name="Content Placeholder 5">
            <a:extLst>
              <a:ext uri="{FF2B5EF4-FFF2-40B4-BE49-F238E27FC236}">
                <a16:creationId xmlns:a16="http://schemas.microsoft.com/office/drawing/2014/main" id="{2D85AFEA-1148-7464-FD75-D4E68E9A686E}"/>
              </a:ext>
            </a:extLst>
          </p:cNvPr>
          <p:cNvSpPr>
            <a:spLocks noGrp="1"/>
          </p:cNvSpPr>
          <p:nvPr>
            <p:ph sz="quarter" idx="14"/>
          </p:nvPr>
        </p:nvSpPr>
        <p:spPr/>
        <p:txBody>
          <a:bodyPr/>
          <a:lstStyle/>
          <a:p>
            <a:r>
              <a:rPr lang="en-US">
                <a:hlinkClick r:id="rId3"/>
              </a:rPr>
              <a:t>SpedEndofYear@cde.state.co.us</a:t>
            </a:r>
            <a:r>
              <a:rPr lang="en-US"/>
              <a:t> </a:t>
            </a:r>
          </a:p>
          <a:p>
            <a:endParaRPr lang="en-US"/>
          </a:p>
        </p:txBody>
      </p:sp>
    </p:spTree>
    <p:extLst>
      <p:ext uri="{BB962C8B-B14F-4D97-AF65-F5344CB8AC3E}">
        <p14:creationId xmlns:p14="http://schemas.microsoft.com/office/powerpoint/2010/main" val="2787581356"/>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4586E6BD-9077-4CA2-A1E3-60604FEC22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e932f-8c42-4f93-8fc3-67d3de176e61"/>
    <ds:schemaRef ds:uri="4c96849b-d583-4314-bdb6-16a0c6e34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FB8263-E116-4610-9B9F-0E82FA1493E2}">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docProps/app.xml><?xml version="1.0" encoding="utf-8"?>
<Properties xmlns="http://schemas.openxmlformats.org/officeDocument/2006/extended-properties" xmlns:vt="http://schemas.openxmlformats.org/officeDocument/2006/docPropsVTypes">
  <Template/>
  <TotalTime>700</TotalTime>
  <Words>2587</Words>
  <Application>Microsoft Office PowerPoint</Application>
  <PresentationFormat>Widescreen</PresentationFormat>
  <Paragraphs>236</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 Narrow</vt:lpstr>
      <vt:lpstr>Arial</vt:lpstr>
      <vt:lpstr>Calibri</vt:lpstr>
      <vt:lpstr>Courier New</vt:lpstr>
      <vt:lpstr>Museo Slab 500</vt:lpstr>
      <vt:lpstr>Symbol</vt:lpstr>
      <vt:lpstr>Trebuchet MS</vt:lpstr>
      <vt:lpstr>Wingdings</vt:lpstr>
      <vt:lpstr>Office Theme</vt:lpstr>
      <vt:lpstr>Special Education End of Year</vt:lpstr>
      <vt:lpstr> Special Education End of Year Timeline   </vt:lpstr>
      <vt:lpstr>Special Education EOY Snapshot Webpage Resources</vt:lpstr>
      <vt:lpstr>Special Education EOY: Reporting Tips</vt:lpstr>
      <vt:lpstr>Special Education EOY: How to Code Student that DNQ/  Staffed Out of Special Education</vt:lpstr>
      <vt:lpstr>Special Education EOY Sped Transition students, Detention Center students, county jail students</vt:lpstr>
      <vt:lpstr>Reasons for Delay Codes</vt:lpstr>
      <vt:lpstr>Reasons for Delay Affect Your AU Indicator 11 and 12 Percentages</vt:lpstr>
      <vt:lpstr>Medically Necessary Services: Required by all AUs in 23-24</vt:lpstr>
      <vt:lpstr>Medically Necessary Services:  Steps to Submit Counts to Data Pipeline</vt:lpstr>
      <vt:lpstr>Enrich System Processes</vt:lpstr>
      <vt:lpstr>Enrich Collection Settings and 24-25 Rollover</vt:lpstr>
      <vt:lpstr>Special Education End of Year  -  Initial referral record -parents request to wait and start services in the fall  </vt:lpstr>
      <vt:lpstr>Enrich Process for student who didn’t really start services but have a finalized IEP</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26</cp:revision>
  <dcterms:created xsi:type="dcterms:W3CDTF">2019-06-25T17:30:52Z</dcterms:created>
  <dcterms:modified xsi:type="dcterms:W3CDTF">2024-06-24T16:18:45Z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