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8"/>
  </p:notesMasterIdLst>
  <p:sldIdLst>
    <p:sldId id="256" r:id="rId5"/>
    <p:sldId id="303" r:id="rId6"/>
    <p:sldId id="5564" r:id="rId7"/>
    <p:sldId id="272" r:id="rId8"/>
    <p:sldId id="5420" r:id="rId9"/>
    <p:sldId id="5410" r:id="rId10"/>
    <p:sldId id="5404" r:id="rId11"/>
    <p:sldId id="5413" r:id="rId12"/>
    <p:sldId id="5414" r:id="rId13"/>
    <p:sldId id="5425" r:id="rId14"/>
    <p:sldId id="5418" r:id="rId15"/>
    <p:sldId id="5396" r:id="rId16"/>
    <p:sldId id="5563" r:id="rId17"/>
    <p:sldId id="5566" r:id="rId18"/>
    <p:sldId id="5567" r:id="rId19"/>
    <p:sldId id="5398" r:id="rId20"/>
    <p:sldId id="5399" r:id="rId21"/>
    <p:sldId id="5400" r:id="rId22"/>
    <p:sldId id="5401" r:id="rId23"/>
    <p:sldId id="2825" r:id="rId24"/>
    <p:sldId id="5426" r:id="rId25"/>
    <p:sldId id="5560" r:id="rId26"/>
    <p:sldId id="5405" r:id="rId27"/>
    <p:sldId id="338" r:id="rId28"/>
    <p:sldId id="5562" r:id="rId29"/>
    <p:sldId id="5561" r:id="rId30"/>
    <p:sldId id="5395" r:id="rId31"/>
    <p:sldId id="310" r:id="rId32"/>
    <p:sldId id="379" r:id="rId33"/>
    <p:sldId id="315" r:id="rId34"/>
    <p:sldId id="5409" r:id="rId35"/>
    <p:sldId id="318" r:id="rId36"/>
    <p:sldId id="4830" r:id="rId37"/>
    <p:sldId id="344" r:id="rId38"/>
    <p:sldId id="322" r:id="rId39"/>
    <p:sldId id="325" r:id="rId40"/>
    <p:sldId id="347" r:id="rId41"/>
    <p:sldId id="327" r:id="rId42"/>
    <p:sldId id="348" r:id="rId43"/>
    <p:sldId id="350" r:id="rId44"/>
    <p:sldId id="354" r:id="rId45"/>
    <p:sldId id="352" r:id="rId46"/>
    <p:sldId id="328" r:id="rId47"/>
    <p:sldId id="3507" r:id="rId48"/>
    <p:sldId id="2865" r:id="rId49"/>
    <p:sldId id="5052" r:id="rId50"/>
    <p:sldId id="3181" r:id="rId51"/>
    <p:sldId id="356" r:id="rId52"/>
    <p:sldId id="374" r:id="rId53"/>
    <p:sldId id="375" r:id="rId54"/>
    <p:sldId id="376" r:id="rId55"/>
    <p:sldId id="5568" r:id="rId56"/>
    <p:sldId id="542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FCC"/>
    <a:srgbClr val="488BC9"/>
    <a:srgbClr val="FFFFFF"/>
    <a:srgbClr val="9A0000"/>
    <a:srgbClr val="AAE571"/>
    <a:srgbClr val="2C3384"/>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20108-1BA2-453A-8DDF-5CB64C891F9B}" v="10" dt="2025-06-12T13:00:41.115"/>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48" autoAdjust="0"/>
  </p:normalViewPr>
  <p:slideViewPr>
    <p:cSldViewPr snapToGrid="0">
      <p:cViewPr varScale="1">
        <p:scale>
          <a:sx n="101" d="100"/>
          <a:sy n="101" d="100"/>
        </p:scale>
        <p:origin x="27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E8020108-1BA2-453A-8DDF-5CB64C891F9B}"/>
    <pc:docChg chg="undo custSel modSld">
      <pc:chgData name="Ward, Reagan" userId="27291eb4-8241-4961-9e69-8c66e34cc5b0" providerId="ADAL" clId="{E8020108-1BA2-453A-8DDF-5CB64C891F9B}" dt="2025-06-12T13:00:47.941" v="19" actId="962"/>
      <pc:docMkLst>
        <pc:docMk/>
      </pc:docMkLst>
      <pc:sldChg chg="delSp modSp mod">
        <pc:chgData name="Ward, Reagan" userId="27291eb4-8241-4961-9e69-8c66e34cc5b0" providerId="ADAL" clId="{E8020108-1BA2-453A-8DDF-5CB64C891F9B}" dt="2025-06-12T13:00:47.941" v="19" actId="962"/>
        <pc:sldMkLst>
          <pc:docMk/>
          <pc:sldMk cId="3883434113" sldId="5562"/>
        </pc:sldMkLst>
        <pc:spChg chg="mod topLvl">
          <ac:chgData name="Ward, Reagan" userId="27291eb4-8241-4961-9e69-8c66e34cc5b0" providerId="ADAL" clId="{E8020108-1BA2-453A-8DDF-5CB64C891F9B}" dt="2025-06-12T13:00:41.115" v="15" actId="165"/>
          <ac:spMkLst>
            <pc:docMk/>
            <pc:sldMk cId="3883434113" sldId="5562"/>
            <ac:spMk id="8" creationId="{83DA2D05-9D5D-1C2A-B65F-9A2A783A8567}"/>
          </ac:spMkLst>
        </pc:spChg>
        <pc:spChg chg="mod topLvl">
          <ac:chgData name="Ward, Reagan" userId="27291eb4-8241-4961-9e69-8c66e34cc5b0" providerId="ADAL" clId="{E8020108-1BA2-453A-8DDF-5CB64C891F9B}" dt="2025-06-12T13:00:46.186" v="16" actId="962"/>
          <ac:spMkLst>
            <pc:docMk/>
            <pc:sldMk cId="3883434113" sldId="5562"/>
            <ac:spMk id="9" creationId="{62B479E2-5276-22F1-6F1D-14BC67346597}"/>
          </ac:spMkLst>
        </pc:spChg>
        <pc:spChg chg="mod topLvl">
          <ac:chgData name="Ward, Reagan" userId="27291eb4-8241-4961-9e69-8c66e34cc5b0" providerId="ADAL" clId="{E8020108-1BA2-453A-8DDF-5CB64C891F9B}" dt="2025-06-12T13:00:41.115" v="15" actId="165"/>
          <ac:spMkLst>
            <pc:docMk/>
            <pc:sldMk cId="3883434113" sldId="5562"/>
            <ac:spMk id="11" creationId="{ABF285AF-A312-7BAA-CBD2-12EF363D61F2}"/>
          </ac:spMkLst>
        </pc:spChg>
        <pc:spChg chg="mod topLvl">
          <ac:chgData name="Ward, Reagan" userId="27291eb4-8241-4961-9e69-8c66e34cc5b0" providerId="ADAL" clId="{E8020108-1BA2-453A-8DDF-5CB64C891F9B}" dt="2025-06-12T13:00:46.835" v="17" actId="962"/>
          <ac:spMkLst>
            <pc:docMk/>
            <pc:sldMk cId="3883434113" sldId="5562"/>
            <ac:spMk id="12" creationId="{6A467292-773C-54F6-8BC3-A9D7F8713D49}"/>
          </ac:spMkLst>
        </pc:spChg>
        <pc:spChg chg="mod topLvl">
          <ac:chgData name="Ward, Reagan" userId="27291eb4-8241-4961-9e69-8c66e34cc5b0" providerId="ADAL" clId="{E8020108-1BA2-453A-8DDF-5CB64C891F9B}" dt="2025-06-12T13:00:41.115" v="15" actId="165"/>
          <ac:spMkLst>
            <pc:docMk/>
            <pc:sldMk cId="3883434113" sldId="5562"/>
            <ac:spMk id="13" creationId="{72E4A27A-D51C-975F-8E82-DCBC9C3B054B}"/>
          </ac:spMkLst>
        </pc:spChg>
        <pc:spChg chg="mod topLvl">
          <ac:chgData name="Ward, Reagan" userId="27291eb4-8241-4961-9e69-8c66e34cc5b0" providerId="ADAL" clId="{E8020108-1BA2-453A-8DDF-5CB64C891F9B}" dt="2025-06-12T13:00:47.444" v="18" actId="962"/>
          <ac:spMkLst>
            <pc:docMk/>
            <pc:sldMk cId="3883434113" sldId="5562"/>
            <ac:spMk id="14" creationId="{D9ABF003-0247-114F-8E77-A88CD246E1B9}"/>
          </ac:spMkLst>
        </pc:spChg>
        <pc:spChg chg="mod topLvl">
          <ac:chgData name="Ward, Reagan" userId="27291eb4-8241-4961-9e69-8c66e34cc5b0" providerId="ADAL" clId="{E8020108-1BA2-453A-8DDF-5CB64C891F9B}" dt="2025-06-12T13:00:41.115" v="15" actId="165"/>
          <ac:spMkLst>
            <pc:docMk/>
            <pc:sldMk cId="3883434113" sldId="5562"/>
            <ac:spMk id="15" creationId="{B7BBCC31-8638-55D2-D99C-8936BCD5942E}"/>
          </ac:spMkLst>
        </pc:spChg>
        <pc:spChg chg="mod topLvl">
          <ac:chgData name="Ward, Reagan" userId="27291eb4-8241-4961-9e69-8c66e34cc5b0" providerId="ADAL" clId="{E8020108-1BA2-453A-8DDF-5CB64C891F9B}" dt="2025-06-12T13:00:47.941" v="19" actId="962"/>
          <ac:spMkLst>
            <pc:docMk/>
            <pc:sldMk cId="3883434113" sldId="5562"/>
            <ac:spMk id="16" creationId="{21C5DE75-38FE-F974-080B-3CBE855F9111}"/>
          </ac:spMkLst>
        </pc:spChg>
        <pc:spChg chg="mod topLvl">
          <ac:chgData name="Ward, Reagan" userId="27291eb4-8241-4961-9e69-8c66e34cc5b0" providerId="ADAL" clId="{E8020108-1BA2-453A-8DDF-5CB64C891F9B}" dt="2025-06-12T13:00:41.115" v="15" actId="165"/>
          <ac:spMkLst>
            <pc:docMk/>
            <pc:sldMk cId="3883434113" sldId="5562"/>
            <ac:spMk id="17" creationId="{C1871FDE-9793-210E-2FF4-7496B9D5B8A0}"/>
          </ac:spMkLst>
        </pc:spChg>
        <pc:grpChg chg="del">
          <ac:chgData name="Ward, Reagan" userId="27291eb4-8241-4961-9e69-8c66e34cc5b0" providerId="ADAL" clId="{E8020108-1BA2-453A-8DDF-5CB64C891F9B}" dt="2025-06-12T13:00:41.115" v="15" actId="165"/>
          <ac:grpSpMkLst>
            <pc:docMk/>
            <pc:sldMk cId="3883434113" sldId="5562"/>
            <ac:grpSpMk id="7" creationId="{07D17297-3DA3-0429-71BF-C1564983B2FD}"/>
          </ac:grpSpMkLst>
        </pc:grpChg>
        <pc:graphicFrameChg chg="del mod modGraphic">
          <ac:chgData name="Ward, Reagan" userId="27291eb4-8241-4961-9e69-8c66e34cc5b0" providerId="ADAL" clId="{E8020108-1BA2-453A-8DDF-5CB64C891F9B}" dt="2025-06-12T13:00:31.240" v="14" actId="18245"/>
          <ac:graphicFrameMkLst>
            <pc:docMk/>
            <pc:sldMk cId="3883434113" sldId="5562"/>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09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6/12/2025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9707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6/12/2025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2327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270807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6/12/2025</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50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6/12/2025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8385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6/12/2025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7481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6/12/2025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47219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6/12/2025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41855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45</a:t>
            </a:fld>
            <a:endParaRPr lang="en-US"/>
          </a:p>
        </p:txBody>
      </p:sp>
    </p:spTree>
    <p:extLst>
      <p:ext uri="{BB962C8B-B14F-4D97-AF65-F5344CB8AC3E}">
        <p14:creationId xmlns:p14="http://schemas.microsoft.com/office/powerpoint/2010/main" val="812256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602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37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3320853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83955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6/12/2025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 id="2147483707" r:id="rId20"/>
    <p:sldLayoutId id="2147483713" r:id="rId21"/>
    <p:sldLayoutId id="2147483715"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teams.microsoft.com/l/meetup-join/19%3ameeting_ODM1MGM5MjItZTExNC00ZDhlLWIyMjMtNzAyMDIzZjI4OTgz%40thread.v2/0?context=%7b%22Tid%22%3a%22a751cfc8-1f9a-4edb-8370-9f1c6d4bea5a%22%2c%22Oid%22%3a%22a9773a47-99d2-4599-9377-6d37e9ec0bd3%22%7d" TargetMode="External"/><Relationship Id="rId2" Type="http://schemas.openxmlformats.org/officeDocument/2006/relationships/hyperlink" Target="https://www.cde.state.co.us/datapipeline/snap_sped-eoy" TargetMode="Externa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e.state.co.us/datapipeline/inter_sped-ie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Special Education End-of-Year </a:t>
            </a:r>
            <a:br>
              <a:rPr lang="en-US" sz="3600" b="1" dirty="0"/>
            </a:br>
            <a:r>
              <a:rPr lang="en-US" sz="3600" b="1" dirty="0"/>
              <a:t>Collection Training #3 2024-2025</a:t>
            </a:r>
            <a:endParaRPr lang="en-US" sz="3600" dirty="0"/>
          </a:p>
        </p:txBody>
      </p:sp>
      <p:sp>
        <p:nvSpPr>
          <p:cNvPr id="3" name="Subtitle 2"/>
          <p:cNvSpPr>
            <a:spLocks noGrp="1"/>
          </p:cNvSpPr>
          <p:nvPr>
            <p:ph type="subTitle" idx="1"/>
          </p:nvPr>
        </p:nvSpPr>
        <p:spPr/>
        <p:txBody>
          <a:bodyPr>
            <a:normAutofit fontScale="25000" lnSpcReduction="20000"/>
          </a:bodyPr>
          <a:lstStyle/>
          <a:p>
            <a:r>
              <a:rPr lang="en-US" sz="7200" dirty="0"/>
              <a:t>May 28, 2025</a:t>
            </a:r>
          </a:p>
          <a:p>
            <a:r>
              <a:rPr lang="en-US" sz="7200" dirty="0"/>
              <a:t>Lindsey Heitman</a:t>
            </a:r>
          </a:p>
          <a:p>
            <a:r>
              <a:rPr lang="en-US" sz="7200" dirty="0">
                <a:hlinkClick r:id="rId2"/>
              </a:rPr>
              <a:t>SpedEndofYear@cde.state.co.us</a:t>
            </a:r>
            <a:r>
              <a:rPr lang="en-US" sz="7200"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BA6BD61-85EB-B20D-C88B-47299EC0B54D}"/>
              </a:ext>
            </a:extLst>
          </p:cNvPr>
          <p:cNvSpPr txBox="1">
            <a:spLocks noGrp="1"/>
          </p:cNvSpPr>
          <p:nvPr>
            <p:ph type="title" idx="4294967295"/>
          </p:nvPr>
        </p:nvSpPr>
        <p:spPr>
          <a:xfrm>
            <a:off x="332874" y="173983"/>
            <a:ext cx="202086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Participation File – </a:t>
            </a:r>
          </a:p>
        </p:txBody>
      </p:sp>
      <p:sp>
        <p:nvSpPr>
          <p:cNvPr id="14" name="TextBox 13">
            <a:extLst>
              <a:ext uri="{FF2B5EF4-FFF2-40B4-BE49-F238E27FC236}">
                <a16:creationId xmlns:a16="http://schemas.microsoft.com/office/drawing/2014/main" id="{DE1E88A6-F4B1-2960-6710-75E8541AB13E}"/>
              </a:ext>
            </a:extLst>
          </p:cNvPr>
          <p:cNvSpPr txBox="1"/>
          <p:nvPr/>
        </p:nvSpPr>
        <p:spPr>
          <a:xfrm>
            <a:off x="2794000" y="173983"/>
            <a:ext cx="8339667" cy="369332"/>
          </a:xfrm>
          <a:prstGeom prst="rect">
            <a:avLst/>
          </a:prstGeom>
          <a:noFill/>
        </p:spPr>
        <p:txBody>
          <a:bodyPr wrap="square" rtlCol="0">
            <a:spAutoFit/>
          </a:bodyPr>
          <a:lstStyle/>
          <a:p>
            <a:r>
              <a:rPr lang="en-US" b="1" dirty="0"/>
              <a:t>Path 2 fields columns AF – AO </a:t>
            </a:r>
          </a:p>
        </p:txBody>
      </p:sp>
      <p:pic>
        <p:nvPicPr>
          <p:cNvPr id="12" name="Picture 11" descr="Participation file fields in paths 2 and 3">
            <a:extLst>
              <a:ext uri="{FF2B5EF4-FFF2-40B4-BE49-F238E27FC236}">
                <a16:creationId xmlns:a16="http://schemas.microsoft.com/office/drawing/2014/main" id="{2934E46B-3DCA-25B0-4546-93B8444BC6A8}"/>
              </a:ext>
            </a:extLst>
          </p:cNvPr>
          <p:cNvPicPr>
            <a:picLocks noChangeAspect="1"/>
          </p:cNvPicPr>
          <p:nvPr/>
        </p:nvPicPr>
        <p:blipFill>
          <a:blip r:embed="rId2"/>
          <a:stretch>
            <a:fillRect/>
          </a:stretch>
        </p:blipFill>
        <p:spPr>
          <a:xfrm>
            <a:off x="167148" y="594506"/>
            <a:ext cx="11228439" cy="1368596"/>
          </a:xfrm>
          <a:prstGeom prst="rect">
            <a:avLst/>
          </a:prstGeom>
        </p:spPr>
      </p:pic>
      <p:sp>
        <p:nvSpPr>
          <p:cNvPr id="17" name="TextBox 16">
            <a:extLst>
              <a:ext uri="{FF2B5EF4-FFF2-40B4-BE49-F238E27FC236}">
                <a16:creationId xmlns:a16="http://schemas.microsoft.com/office/drawing/2014/main" id="{E73459F6-2A18-FC99-9BF2-03746EE00354}"/>
              </a:ext>
            </a:extLst>
          </p:cNvPr>
          <p:cNvSpPr txBox="1"/>
          <p:nvPr/>
        </p:nvSpPr>
        <p:spPr>
          <a:xfrm>
            <a:off x="4224867" y="2068824"/>
            <a:ext cx="8339667" cy="369332"/>
          </a:xfrm>
          <a:prstGeom prst="rect">
            <a:avLst/>
          </a:prstGeom>
          <a:noFill/>
        </p:spPr>
        <p:txBody>
          <a:bodyPr wrap="square" rtlCol="0">
            <a:spAutoFit/>
          </a:bodyPr>
          <a:lstStyle/>
          <a:p>
            <a:r>
              <a:rPr lang="en-US" b="1" dirty="0"/>
              <a:t>Path 3 fields columns AP – AX </a:t>
            </a:r>
          </a:p>
        </p:txBody>
      </p:sp>
      <p:pic>
        <p:nvPicPr>
          <p:cNvPr id="1030" name="Picture 6" descr="Path 2 and 3 fields">
            <a:extLst>
              <a:ext uri="{FF2B5EF4-FFF2-40B4-BE49-F238E27FC236}">
                <a16:creationId xmlns:a16="http://schemas.microsoft.com/office/drawing/2014/main" id="{A66E015B-A0FF-C4DF-042B-44B8ACB8F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08" y="2410874"/>
            <a:ext cx="11602065" cy="1708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h 3 fields">
            <a:extLst>
              <a:ext uri="{FF2B5EF4-FFF2-40B4-BE49-F238E27FC236}">
                <a16:creationId xmlns:a16="http://schemas.microsoft.com/office/drawing/2014/main" id="{E62247E9-6E07-CB0F-7A0B-12953FBB1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75" y="4434229"/>
            <a:ext cx="11493910" cy="16073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D580EE9-A7AC-E980-C691-69DBEA8F96A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77663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3E44-42E7-07B0-DCFB-40A68C8BE1D3}"/>
              </a:ext>
            </a:extLst>
          </p:cNvPr>
          <p:cNvSpPr>
            <a:spLocks noGrp="1"/>
          </p:cNvSpPr>
          <p:nvPr>
            <p:ph type="title"/>
          </p:nvPr>
        </p:nvSpPr>
        <p:spPr/>
        <p:txBody>
          <a:bodyPr/>
          <a:lstStyle/>
          <a:p>
            <a:r>
              <a:rPr lang="en-US" dirty="0"/>
              <a:t>Reasons for Delay Code Data Fields </a:t>
            </a:r>
            <a:br>
              <a:rPr lang="en-US" dirty="0"/>
            </a:br>
            <a:r>
              <a:rPr lang="en-US" dirty="0"/>
              <a:t>6 fields – 3 in each path</a:t>
            </a:r>
          </a:p>
        </p:txBody>
      </p:sp>
      <p:sp>
        <p:nvSpPr>
          <p:cNvPr id="7" name="TextBox 6">
            <a:extLst>
              <a:ext uri="{FF2B5EF4-FFF2-40B4-BE49-F238E27FC236}">
                <a16:creationId xmlns:a16="http://schemas.microsoft.com/office/drawing/2014/main" id="{47D4AF37-0BB9-0C43-A588-0A79CB2385E4}"/>
              </a:ext>
            </a:extLst>
          </p:cNvPr>
          <p:cNvSpPr txBox="1"/>
          <p:nvPr/>
        </p:nvSpPr>
        <p:spPr>
          <a:xfrm>
            <a:off x="443565" y="1254816"/>
            <a:ext cx="11638368" cy="523220"/>
          </a:xfrm>
          <a:prstGeom prst="rect">
            <a:avLst/>
          </a:prstGeom>
          <a:solidFill>
            <a:schemeClr val="bg1">
              <a:lumMod val="95000"/>
            </a:schemeClr>
          </a:solid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The reasons for delay codes are codes reported when an event happened late or did not happen at all during the initial evaluation process.   They explain why an event happened beyond the expected timeline or why the event did not happen at all.</a:t>
            </a:r>
          </a:p>
        </p:txBody>
      </p:sp>
      <p:sp>
        <p:nvSpPr>
          <p:cNvPr id="3" name="Content Placeholder 2">
            <a:extLst>
              <a:ext uri="{FF2B5EF4-FFF2-40B4-BE49-F238E27FC236}">
                <a16:creationId xmlns:a16="http://schemas.microsoft.com/office/drawing/2014/main" id="{06F10534-39FA-1E32-6749-96F7FEF60C43}"/>
              </a:ext>
            </a:extLst>
          </p:cNvPr>
          <p:cNvSpPr>
            <a:spLocks noGrp="1"/>
          </p:cNvSpPr>
          <p:nvPr>
            <p:ph sz="half" idx="1"/>
          </p:nvPr>
        </p:nvSpPr>
        <p:spPr>
          <a:xfrm>
            <a:off x="194733" y="2108414"/>
            <a:ext cx="11582399" cy="2057400"/>
          </a:xfrm>
        </p:spPr>
        <p:txBody>
          <a:bodyPr>
            <a:normAutofit lnSpcReduction="10000"/>
          </a:bodyPr>
          <a:lstStyle/>
          <a:p>
            <a:pPr marL="0" marR="0" indent="0">
              <a:spcBef>
                <a:spcPts val="0"/>
              </a:spcBef>
              <a:spcAft>
                <a:spcPts val="0"/>
              </a:spcAft>
              <a:buNone/>
              <a:tabLst>
                <a:tab pos="2066925" algn="l"/>
              </a:tabLst>
            </a:pPr>
            <a:r>
              <a:rPr lang="en-US" sz="1400" b="1" dirty="0">
                <a:solidFill>
                  <a:srgbClr val="000000"/>
                </a:solidFill>
                <a:effectLst/>
                <a:highlight>
                  <a:srgbClr val="498FCC"/>
                </a:highlight>
                <a:latin typeface="Calibri" panose="020F0502020204030204" pitchFamily="34" charset="0"/>
                <a:ea typeface="MS PGothic" panose="020B0600070205080204" pitchFamily="34" charset="-128"/>
                <a:cs typeface="Times New Roman" panose="02020603050405020304" pitchFamily="18" charset="0"/>
              </a:rPr>
              <a:t>Path 2 Part C to Part B Transition (60-day timeline and 3</a:t>
            </a:r>
            <a:r>
              <a:rPr lang="en-US" sz="1400" b="1" baseline="30000" dirty="0">
                <a:solidFill>
                  <a:srgbClr val="000000"/>
                </a:solidFill>
                <a:effectLst/>
                <a:highlight>
                  <a:srgbClr val="498FCC"/>
                </a:highlight>
                <a:latin typeface="Calibri" panose="020F0502020204030204" pitchFamily="34" charset="0"/>
                <a:ea typeface="MS PGothic" panose="020B0600070205080204" pitchFamily="34" charset="-128"/>
                <a:cs typeface="Times New Roman" panose="02020603050405020304" pitchFamily="18" charset="0"/>
              </a:rPr>
              <a:t>rd</a:t>
            </a:r>
            <a:r>
              <a:rPr lang="en-US" sz="1400" b="1" dirty="0">
                <a:solidFill>
                  <a:srgbClr val="000000"/>
                </a:solidFill>
                <a:effectLst/>
                <a:highlight>
                  <a:srgbClr val="498FCC"/>
                </a:highlight>
                <a:latin typeface="Calibri" panose="020F0502020204030204" pitchFamily="34" charset="0"/>
                <a:ea typeface="MS PGothic" panose="020B0600070205080204" pitchFamily="34" charset="-128"/>
                <a:cs typeface="Times New Roman" panose="02020603050405020304" pitchFamily="18" charset="0"/>
              </a:rPr>
              <a:t> birthday timeline):</a:t>
            </a:r>
            <a:endParaRPr lang="en-US" sz="1400" dirty="0">
              <a:effectLst/>
              <a:highlight>
                <a:srgbClr val="498FCC"/>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4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Completing the Evaluation C to B</a:t>
            </a:r>
            <a:endParaRPr lang="en-US" sz="14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Required when the C to B evaluation is completed more than 60 days from the date of parental consent OR if the evaluation was not completed</a:t>
            </a:r>
          </a:p>
          <a:p>
            <a:pPr marL="457200" lvl="1" indent="0">
              <a:spcBef>
                <a:spcPts val="0"/>
              </a:spcBef>
              <a:buNone/>
              <a:tabLst>
                <a:tab pos="2066925" algn="l"/>
              </a:tabLst>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marR="0" lvl="0">
              <a:spcBef>
                <a:spcPts val="0"/>
              </a:spcBef>
              <a:spcAft>
                <a:spcPts val="0"/>
              </a:spcAft>
              <a:tabLst>
                <a:tab pos="2066925" algn="l"/>
              </a:tabLst>
            </a:pPr>
            <a:r>
              <a:rPr lang="en-US" sz="14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Initial Eligibility Meeting C to B</a:t>
            </a:r>
            <a:endParaRPr lang="en-US" sz="14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eligibility meeting for a C to B transition child is held on or after their third birthday or if the initial eligibility meeting was not completed</a:t>
            </a:r>
          </a:p>
          <a:p>
            <a:pPr marL="457200" lvl="1" indent="0">
              <a:spcBef>
                <a:spcPts val="0"/>
              </a:spcBef>
              <a:buNone/>
              <a:tabLst>
                <a:tab pos="2066925" algn="l"/>
              </a:tabLst>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4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IEP Implementation C to B</a:t>
            </a:r>
            <a:endParaRPr lang="en-US" sz="14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Required when the IEP for a C to B transition child is implemented after their third birthday or if the IEP is not implemented at all</a:t>
            </a:r>
          </a:p>
          <a:p>
            <a:pPr marL="0" marR="0" indent="0">
              <a:spcBef>
                <a:spcPts val="0"/>
              </a:spcBef>
              <a:spcAft>
                <a:spcPts val="0"/>
              </a:spcAft>
              <a:buNone/>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 </a:t>
            </a:r>
          </a:p>
        </p:txBody>
      </p:sp>
      <p:sp>
        <p:nvSpPr>
          <p:cNvPr id="5" name="Content Placeholder 4">
            <a:extLst>
              <a:ext uri="{FF2B5EF4-FFF2-40B4-BE49-F238E27FC236}">
                <a16:creationId xmlns:a16="http://schemas.microsoft.com/office/drawing/2014/main" id="{4DCCE7F3-0E6A-D43F-FB6B-30D0D745A91B}"/>
              </a:ext>
            </a:extLst>
          </p:cNvPr>
          <p:cNvSpPr>
            <a:spLocks noGrp="1"/>
          </p:cNvSpPr>
          <p:nvPr>
            <p:ph sz="half" idx="2"/>
          </p:nvPr>
        </p:nvSpPr>
        <p:spPr>
          <a:xfrm>
            <a:off x="194733" y="4069082"/>
            <a:ext cx="11802533" cy="2057400"/>
          </a:xfrm>
        </p:spPr>
        <p:txBody>
          <a:bodyPr>
            <a:normAutofit/>
          </a:bodyPr>
          <a:lstStyle/>
          <a:p>
            <a:pPr marL="0" marR="0" indent="0">
              <a:spcBef>
                <a:spcPts val="0"/>
              </a:spcBef>
              <a:spcAft>
                <a:spcPts val="0"/>
              </a:spcAft>
              <a:buNone/>
              <a:tabLst>
                <a:tab pos="2066925" algn="l"/>
              </a:tabLst>
            </a:pPr>
            <a:r>
              <a:rPr lang="en-US" sz="1400" b="1" dirty="0">
                <a:solidFill>
                  <a:srgbClr val="000000"/>
                </a:solidFill>
                <a:effectLst/>
                <a:highlight>
                  <a:srgbClr val="C0C0C0"/>
                </a:highlight>
                <a:latin typeface="Calibri" panose="020F0502020204030204" pitchFamily="34" charset="0"/>
                <a:ea typeface="MS PGothic" panose="020B0600070205080204" pitchFamily="34" charset="-128"/>
                <a:cs typeface="Times New Roman" panose="02020603050405020304" pitchFamily="18" charset="0"/>
              </a:rPr>
              <a:t>Path 3 Part B Initial Evaluation (60-day timeline and 90-day timeline):</a:t>
            </a:r>
            <a:endParaRPr lang="en-US" sz="1400" dirty="0">
              <a:effectLst/>
              <a:highlight>
                <a:srgbClr val="C0C0C0"/>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400" b="1" dirty="0">
                <a:effectLst/>
                <a:latin typeface="Calibri" panose="020F0502020204030204" pitchFamily="34" charset="0"/>
                <a:ea typeface="MS PGothic" panose="020B0600070205080204" pitchFamily="34" charset="-128"/>
                <a:cs typeface="Times New Roman" panose="02020603050405020304" pitchFamily="18" charset="0"/>
              </a:rPr>
              <a:t>Path 3 – Reason for Delay in Completing the Evaluation Part B</a:t>
            </a:r>
            <a:endParaRPr lang="en-US" sz="14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Part B evaluation is completed more than 60 days from the date of parental consent OR if the evaluation was not completed</a:t>
            </a:r>
          </a:p>
          <a:p>
            <a:pPr marL="457200" lvl="1" indent="0">
              <a:spcBef>
                <a:spcPts val="0"/>
              </a:spcBef>
              <a:buNone/>
              <a:tabLst>
                <a:tab pos="2066925" algn="l"/>
              </a:tabLst>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400" b="1" dirty="0">
                <a:effectLst/>
                <a:latin typeface="Calibri" panose="020F0502020204030204" pitchFamily="34" charset="0"/>
                <a:ea typeface="MS PGothic" panose="020B0600070205080204" pitchFamily="34" charset="-128"/>
                <a:cs typeface="Times New Roman" panose="02020603050405020304" pitchFamily="18" charset="0"/>
              </a:rPr>
              <a:t>Path 3 – Reason for Delay in Finalizing the Initial IEP Part B</a:t>
            </a:r>
            <a:endParaRPr lang="en-US" sz="14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IEP is finalized more than 90 days after parental consent to evaluate was received.</a:t>
            </a:r>
          </a:p>
          <a:p>
            <a:pPr marL="457200" lvl="1" indent="0">
              <a:spcBef>
                <a:spcPts val="0"/>
              </a:spcBef>
              <a:buNone/>
              <a:tabLst>
                <a:tab pos="2066925" algn="l"/>
              </a:tabLst>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400" b="1" dirty="0">
                <a:effectLst/>
                <a:latin typeface="Calibri" panose="020F0502020204030204" pitchFamily="34" charset="0"/>
                <a:ea typeface="MS PGothic" panose="020B0600070205080204" pitchFamily="34" charset="-128"/>
                <a:cs typeface="Times New Roman" panose="02020603050405020304" pitchFamily="18" charset="0"/>
              </a:rPr>
              <a:t>Path 3 – Reason the IEP was Never Implemented Part B</a:t>
            </a:r>
          </a:p>
          <a:p>
            <a:pPr lvl="1">
              <a:spcBef>
                <a:spcPts val="0"/>
              </a:spcBef>
              <a:tabLst>
                <a:tab pos="2066925"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Required when an initial Part B IEP is never implemented for a student who was found eligible and had an IEP finalized.</a:t>
            </a:r>
            <a:endParaRPr lang="en-US" sz="14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7E1C15C-5846-C648-B439-ED2756AADF63}"/>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36397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CDC-6CA6-B97D-B952-A98ADD3B9A15}"/>
              </a:ext>
            </a:extLst>
          </p:cNvPr>
          <p:cNvSpPr>
            <a:spLocks noGrp="1"/>
          </p:cNvSpPr>
          <p:nvPr>
            <p:ph type="title"/>
          </p:nvPr>
        </p:nvSpPr>
        <p:spPr/>
        <p:txBody>
          <a:bodyPr>
            <a:normAutofit fontScale="90000"/>
          </a:bodyPr>
          <a:lstStyle/>
          <a:p>
            <a:r>
              <a:rPr lang="en-US" dirty="0"/>
              <a:t>Special Education EOY</a:t>
            </a:r>
            <a:br>
              <a:rPr lang="en-US" dirty="0"/>
            </a:br>
            <a:r>
              <a:rPr lang="en-US" dirty="0"/>
              <a:t>Use Prior Year Snapshot Records to Inform Coding</a:t>
            </a:r>
          </a:p>
        </p:txBody>
      </p:sp>
      <p:sp>
        <p:nvSpPr>
          <p:cNvPr id="4" name="Slide Number Placeholder 3">
            <a:extLst>
              <a:ext uri="{FF2B5EF4-FFF2-40B4-BE49-F238E27FC236}">
                <a16:creationId xmlns:a16="http://schemas.microsoft.com/office/drawing/2014/main" id="{D5951BEB-3166-C9DF-08B6-7E2DA069358A}"/>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2052" name="Picture 4" descr="screenshot of where to find Cognos Report button in Pipeline">
            <a:extLst>
              <a:ext uri="{FF2B5EF4-FFF2-40B4-BE49-F238E27FC236}">
                <a16:creationId xmlns:a16="http://schemas.microsoft.com/office/drawing/2014/main" id="{115AF922-5736-F1ED-B66F-234808F6A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34" y="1267764"/>
            <a:ext cx="3395134" cy="5385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reenshot of where to find Sped EOY Snapshot records report in Special Education EOY cognos folder">
            <a:extLst>
              <a:ext uri="{FF2B5EF4-FFF2-40B4-BE49-F238E27FC236}">
                <a16:creationId xmlns:a16="http://schemas.microsoft.com/office/drawing/2014/main" id="{8E1D53DD-CE93-6B8F-C841-08750B604D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5534" y="949235"/>
            <a:ext cx="5537373" cy="57256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1B8F38-B565-A0FD-8626-1F962047F958}"/>
              </a:ext>
            </a:extLst>
          </p:cNvPr>
          <p:cNvSpPr txBox="1"/>
          <p:nvPr/>
        </p:nvSpPr>
        <p:spPr>
          <a:xfrm>
            <a:off x="8322906" y="1526554"/>
            <a:ext cx="3386493" cy="304698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Reporting Tip:</a:t>
            </a:r>
          </a:p>
          <a:p>
            <a:r>
              <a:rPr lang="en-US" sz="1600" dirty="0"/>
              <a:t>Download your Sped EOY Snapshot records from last year (23-24) to help you determine how to code records for this year</a:t>
            </a:r>
          </a:p>
          <a:p>
            <a:pPr marL="285750" indent="-285750">
              <a:buFont typeface="Arial" panose="020B0604020202020204" pitchFamily="34" charset="0"/>
              <a:buChar char="•"/>
            </a:pPr>
            <a:r>
              <a:rPr lang="en-US" sz="1600" dirty="0"/>
              <a:t>Export report to Excel and sort by various data fields: Sped Referral Codes, Eligibility and Services codes, Exit Types</a:t>
            </a:r>
          </a:p>
          <a:p>
            <a:pPr marL="285750" indent="-285750">
              <a:buFont typeface="Arial" panose="020B0604020202020204" pitchFamily="34" charset="0"/>
              <a:buChar char="•"/>
            </a:pPr>
            <a:r>
              <a:rPr lang="en-US" sz="1600" dirty="0"/>
              <a:t>This will help you see what fields are required in a particular coding scenario</a:t>
            </a:r>
          </a:p>
        </p:txBody>
      </p:sp>
    </p:spTree>
    <p:extLst>
      <p:ext uri="{BB962C8B-B14F-4D97-AF65-F5344CB8AC3E}">
        <p14:creationId xmlns:p14="http://schemas.microsoft.com/office/powerpoint/2010/main" val="24857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D7B739-6E0B-170A-BE0A-055CB1F41494}"/>
              </a:ext>
            </a:extLst>
          </p:cNvPr>
          <p:cNvSpPr>
            <a:spLocks noGrp="1"/>
          </p:cNvSpPr>
          <p:nvPr>
            <p:ph type="title"/>
          </p:nvPr>
        </p:nvSpPr>
        <p:spPr>
          <a:xfrm>
            <a:off x="443564" y="205176"/>
            <a:ext cx="10295771" cy="898524"/>
          </a:xfrm>
        </p:spPr>
        <p:txBody>
          <a:bodyPr>
            <a:normAutofit fontScale="90000"/>
          </a:bodyPr>
          <a:lstStyle/>
          <a:p>
            <a:r>
              <a:rPr lang="en-US" dirty="0"/>
              <a:t>SPED EOY Snapshot Records Report:</a:t>
            </a:r>
            <a:br>
              <a:rPr lang="en-US" dirty="0"/>
            </a:br>
            <a:r>
              <a:rPr lang="en-US" dirty="0"/>
              <a:t>prior collection year 23-24 – path 2 record evaluated and found not eligible  </a:t>
            </a:r>
          </a:p>
        </p:txBody>
      </p:sp>
      <p:sp>
        <p:nvSpPr>
          <p:cNvPr id="6" name="Content Placeholder 5">
            <a:extLst>
              <a:ext uri="{FF2B5EF4-FFF2-40B4-BE49-F238E27FC236}">
                <a16:creationId xmlns:a16="http://schemas.microsoft.com/office/drawing/2014/main" id="{A045C910-3643-4F96-B754-61E8CD5FFED7}"/>
              </a:ext>
            </a:extLst>
          </p:cNvPr>
          <p:cNvSpPr>
            <a:spLocks noGrp="1"/>
          </p:cNvSpPr>
          <p:nvPr>
            <p:ph idx="1"/>
          </p:nvPr>
        </p:nvSpPr>
        <p:spPr>
          <a:xfrm>
            <a:off x="101600" y="1236133"/>
            <a:ext cx="10380133" cy="583503"/>
          </a:xfrm>
        </p:spPr>
        <p:txBody>
          <a:bodyPr>
            <a:normAutofit/>
          </a:bodyPr>
          <a:lstStyle/>
          <a:p>
            <a:r>
              <a:rPr lang="en-US" sz="1800" dirty="0"/>
              <a:t>Use this report to see what fields were reported for different evaluation scenarios:</a:t>
            </a:r>
          </a:p>
          <a:p>
            <a:pPr lvl="1"/>
            <a:r>
              <a:rPr lang="en-US" sz="1400" dirty="0"/>
              <a:t>Example #1 : C to B path 2 child evaluated and found not eligible for special education    Birth Date = 02/01/2021</a:t>
            </a:r>
          </a:p>
          <a:p>
            <a:pPr lvl="1"/>
            <a:endParaRPr lang="en-US" sz="1400" dirty="0"/>
          </a:p>
        </p:txBody>
      </p:sp>
      <p:pic>
        <p:nvPicPr>
          <p:cNvPr id="5134" name="Picture 14" descr="screenshot of 23-24 Sped EOY Snapshot records report">
            <a:extLst>
              <a:ext uri="{FF2B5EF4-FFF2-40B4-BE49-F238E27FC236}">
                <a16:creationId xmlns:a16="http://schemas.microsoft.com/office/drawing/2014/main" id="{51662948-DAE2-C24F-1119-0ACB7D015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636"/>
            <a:ext cx="12192000" cy="8112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FB9D9D1A-0023-1F88-FDAF-A09E943C2096}"/>
              </a:ext>
              <a:ext uri="{C183D7F6-B498-43B3-948B-1728B52AA6E4}">
                <adec:decorative xmlns:adec="http://schemas.microsoft.com/office/drawing/2017/decorative" val="1"/>
              </a:ext>
            </a:extLst>
          </p:cNvPr>
          <p:cNvCxnSpPr/>
          <p:nvPr/>
        </p:nvCxnSpPr>
        <p:spPr>
          <a:xfrm>
            <a:off x="443565" y="3005667"/>
            <a:ext cx="153763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screenshot of 23-24 Sped EOY Snapshot records report">
            <a:extLst>
              <a:ext uri="{FF2B5EF4-FFF2-40B4-BE49-F238E27FC236}">
                <a16:creationId xmlns:a16="http://schemas.microsoft.com/office/drawing/2014/main" id="{F9679831-0949-35E9-C868-DD4AC502582E}"/>
              </a:ext>
            </a:extLst>
          </p:cNvPr>
          <p:cNvPicPr>
            <a:picLocks noChangeAspect="1"/>
          </p:cNvPicPr>
          <p:nvPr/>
        </p:nvPicPr>
        <p:blipFill>
          <a:blip r:embed="rId3"/>
          <a:stretch>
            <a:fillRect/>
          </a:stretch>
        </p:blipFill>
        <p:spPr>
          <a:xfrm>
            <a:off x="2329437" y="2677037"/>
            <a:ext cx="8744021" cy="880566"/>
          </a:xfrm>
          <a:prstGeom prst="rect">
            <a:avLst/>
          </a:prstGeom>
        </p:spPr>
      </p:pic>
      <p:sp>
        <p:nvSpPr>
          <p:cNvPr id="7" name="Content Placeholder 5">
            <a:extLst>
              <a:ext uri="{FF2B5EF4-FFF2-40B4-BE49-F238E27FC236}">
                <a16:creationId xmlns:a16="http://schemas.microsoft.com/office/drawing/2014/main" id="{51F66160-C62E-7756-2133-938CC033CA8B}"/>
              </a:ext>
            </a:extLst>
          </p:cNvPr>
          <p:cNvSpPr txBox="1">
            <a:spLocks/>
          </p:cNvSpPr>
          <p:nvPr/>
        </p:nvSpPr>
        <p:spPr>
          <a:xfrm>
            <a:off x="267273" y="3603791"/>
            <a:ext cx="10752667" cy="150638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dirty="0"/>
              <a:t>Example record row #1:</a:t>
            </a:r>
          </a:p>
          <a:p>
            <a:pPr lvl="1"/>
            <a:r>
              <a:rPr lang="en-US" sz="1400" dirty="0"/>
              <a:t>Special Education Referral Type = 02</a:t>
            </a:r>
          </a:p>
          <a:p>
            <a:pPr lvl="1"/>
            <a:r>
              <a:rPr lang="en-US" sz="1400" dirty="0"/>
              <a:t>Sped Eligibility and Services = 04</a:t>
            </a:r>
          </a:p>
          <a:p>
            <a:pPr lvl="1"/>
            <a:r>
              <a:rPr lang="en-US" sz="1400" dirty="0">
                <a:solidFill>
                  <a:srgbClr val="0070C0"/>
                </a:solidFill>
              </a:rPr>
              <a:t>Path 2 Date Found Eligible Part C Services= 01/17/2023 - </a:t>
            </a:r>
            <a:r>
              <a:rPr lang="en-US" sz="1400" dirty="0">
                <a:solidFill>
                  <a:srgbClr val="0070C0"/>
                </a:solidFill>
                <a:highlight>
                  <a:srgbClr val="FFFF00"/>
                </a:highlight>
              </a:rPr>
              <a:t>date that comes from the Part C/early intervention services team</a:t>
            </a:r>
            <a:endParaRPr lang="en-US" sz="1400" dirty="0">
              <a:solidFill>
                <a:srgbClr val="0070C0"/>
              </a:solidFill>
            </a:endParaRPr>
          </a:p>
          <a:p>
            <a:pPr lvl="1"/>
            <a:r>
              <a:rPr lang="en-US" sz="1400" dirty="0">
                <a:solidFill>
                  <a:srgbClr val="0070C0"/>
                </a:solidFill>
              </a:rPr>
              <a:t>Path 2 Date of Referral to AU from CCB = 09/14/2023</a:t>
            </a:r>
          </a:p>
          <a:p>
            <a:pPr lvl="1"/>
            <a:r>
              <a:rPr lang="en-US" sz="1400" dirty="0">
                <a:solidFill>
                  <a:srgbClr val="0070C0"/>
                </a:solidFill>
              </a:rPr>
              <a:t>Path 2 Date of Parental Consent to Evaluate C to B = 12/07/2023</a:t>
            </a:r>
          </a:p>
          <a:p>
            <a:pPr lvl="1"/>
            <a:r>
              <a:rPr lang="en-US" sz="1400" dirty="0">
                <a:solidFill>
                  <a:srgbClr val="0070C0"/>
                </a:solidFill>
              </a:rPr>
              <a:t>Path 2 Date Evaluation Completed C to B = 01/25/2024</a:t>
            </a:r>
          </a:p>
          <a:p>
            <a:pPr lvl="1"/>
            <a:r>
              <a:rPr lang="en-US" sz="1400" dirty="0">
                <a:solidFill>
                  <a:srgbClr val="0070C0"/>
                </a:solidFill>
              </a:rPr>
              <a:t>Path 2 Reason for Delay in Completing the Evaluation C to B = 00</a:t>
            </a:r>
          </a:p>
          <a:p>
            <a:pPr lvl="1"/>
            <a:r>
              <a:rPr lang="en-US" sz="1400" dirty="0">
                <a:solidFill>
                  <a:srgbClr val="0070C0"/>
                </a:solidFill>
              </a:rPr>
              <a:t>Path 2 Date of Initial Eligibility Meeting C to B = 01/25/2024 </a:t>
            </a:r>
          </a:p>
          <a:p>
            <a:pPr lvl="1"/>
            <a:r>
              <a:rPr lang="en-US" sz="1400" dirty="0">
                <a:solidFill>
                  <a:srgbClr val="0070C0"/>
                </a:solidFill>
              </a:rPr>
              <a:t>Path 2 Reason for Delay in Initial Eligibility Meeting C to B = 00</a:t>
            </a:r>
          </a:p>
          <a:p>
            <a:pPr lvl="1"/>
            <a:r>
              <a:rPr lang="en-US" sz="1400" dirty="0">
                <a:solidFill>
                  <a:srgbClr val="0070C0"/>
                </a:solidFill>
              </a:rPr>
              <a:t>Path 2 Date IEP Implemented C to B = 000000</a:t>
            </a:r>
          </a:p>
          <a:p>
            <a:pPr lvl="1"/>
            <a:r>
              <a:rPr lang="en-US" sz="1400" dirty="0">
                <a:solidFill>
                  <a:srgbClr val="0070C0"/>
                </a:solidFill>
              </a:rPr>
              <a:t>Path 2 Reason for Delay in IEP Implementation C to B = 00</a:t>
            </a:r>
          </a:p>
          <a:p>
            <a:pPr lvl="1"/>
            <a:r>
              <a:rPr lang="en-US" sz="1400" dirty="0">
                <a:solidFill>
                  <a:srgbClr val="0070C0"/>
                </a:solidFill>
              </a:rPr>
              <a:t>Path 2 Eligibility and Services = 04</a:t>
            </a:r>
          </a:p>
        </p:txBody>
      </p:sp>
      <p:sp>
        <p:nvSpPr>
          <p:cNvPr id="12" name="TextBox 11">
            <a:extLst>
              <a:ext uri="{FF2B5EF4-FFF2-40B4-BE49-F238E27FC236}">
                <a16:creationId xmlns:a16="http://schemas.microsoft.com/office/drawing/2014/main" id="{9B15751E-0229-4259-756C-99F3423F31D8}"/>
              </a:ext>
            </a:extLst>
          </p:cNvPr>
          <p:cNvSpPr txBox="1"/>
          <p:nvPr/>
        </p:nvSpPr>
        <p:spPr>
          <a:xfrm>
            <a:off x="7526867" y="4995333"/>
            <a:ext cx="2489200" cy="646331"/>
          </a:xfrm>
          <a:prstGeom prst="rect">
            <a:avLst/>
          </a:prstGeom>
          <a:noFill/>
        </p:spPr>
        <p:txBody>
          <a:bodyPr wrap="square" rtlCol="0">
            <a:spAutoFit/>
          </a:bodyPr>
          <a:lstStyle/>
          <a:p>
            <a:r>
              <a:rPr lang="en-US" dirty="0"/>
              <a:t>All Path 3 data fields should be zero-filled!</a:t>
            </a:r>
          </a:p>
        </p:txBody>
      </p:sp>
      <p:sp>
        <p:nvSpPr>
          <p:cNvPr id="2" name="Slide Number Placeholder 1">
            <a:extLst>
              <a:ext uri="{FF2B5EF4-FFF2-40B4-BE49-F238E27FC236}">
                <a16:creationId xmlns:a16="http://schemas.microsoft.com/office/drawing/2014/main" id="{036C8D95-E697-7818-8B91-BE9770F6D18F}"/>
              </a:ext>
            </a:extLst>
          </p:cNvPr>
          <p:cNvSpPr>
            <a:spLocks noGrp="1"/>
          </p:cNvSpPr>
          <p:nvPr>
            <p:ph type="sldNum" sz="quarter" idx="12"/>
          </p:nvPr>
        </p:nvSpPr>
        <p:spPr>
          <a:xfrm>
            <a:off x="111531" y="6525480"/>
            <a:ext cx="421271" cy="254687"/>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86554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D7440-A609-4E50-6CD8-6C80173D89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4F597E-CC0D-A6C8-80B3-0986CF6473A0}"/>
              </a:ext>
            </a:extLst>
          </p:cNvPr>
          <p:cNvSpPr>
            <a:spLocks noGrp="1"/>
          </p:cNvSpPr>
          <p:nvPr>
            <p:ph type="title"/>
          </p:nvPr>
        </p:nvSpPr>
        <p:spPr>
          <a:xfrm>
            <a:off x="443564" y="205176"/>
            <a:ext cx="11356087" cy="898524"/>
          </a:xfrm>
        </p:spPr>
        <p:txBody>
          <a:bodyPr>
            <a:normAutofit fontScale="90000"/>
          </a:bodyPr>
          <a:lstStyle/>
          <a:p>
            <a:r>
              <a:rPr lang="en-US" dirty="0"/>
              <a:t>SPED EOY Snapshot Records Report:</a:t>
            </a:r>
            <a:br>
              <a:rPr lang="en-US" dirty="0"/>
            </a:br>
            <a:r>
              <a:rPr lang="en-US" dirty="0"/>
              <a:t>prior collection year 23-24 – path 2 record evaluated and found eligible with delays</a:t>
            </a:r>
          </a:p>
        </p:txBody>
      </p:sp>
      <p:sp>
        <p:nvSpPr>
          <p:cNvPr id="6" name="Content Placeholder 5">
            <a:extLst>
              <a:ext uri="{FF2B5EF4-FFF2-40B4-BE49-F238E27FC236}">
                <a16:creationId xmlns:a16="http://schemas.microsoft.com/office/drawing/2014/main" id="{CF9A652F-4C05-0503-1440-AB97CB92EB3A}"/>
              </a:ext>
            </a:extLst>
          </p:cNvPr>
          <p:cNvSpPr>
            <a:spLocks noGrp="1"/>
          </p:cNvSpPr>
          <p:nvPr>
            <p:ph idx="1"/>
          </p:nvPr>
        </p:nvSpPr>
        <p:spPr>
          <a:xfrm>
            <a:off x="113332" y="1269594"/>
            <a:ext cx="11946467" cy="583503"/>
          </a:xfrm>
        </p:spPr>
        <p:txBody>
          <a:bodyPr>
            <a:normAutofit fontScale="85000" lnSpcReduction="20000"/>
          </a:bodyPr>
          <a:lstStyle/>
          <a:p>
            <a:pPr marL="0" indent="0">
              <a:buNone/>
            </a:pPr>
            <a:r>
              <a:rPr lang="en-US" sz="1800" dirty="0"/>
              <a:t>Use this report to see what fields were reported for different evaluation scenarios:</a:t>
            </a:r>
          </a:p>
          <a:p>
            <a:pPr lvl="1"/>
            <a:r>
              <a:rPr lang="en-US" sz="1400" dirty="0"/>
              <a:t>Example #2 : C to B path 2 child evaluated and found eligible with delays in both the eligibility meeting and IEP Implementation  </a:t>
            </a:r>
          </a:p>
          <a:p>
            <a:pPr lvl="1"/>
            <a:r>
              <a:rPr lang="en-US" sz="1400" dirty="0"/>
              <a:t>Birth date =  07/07/2020</a:t>
            </a:r>
          </a:p>
        </p:txBody>
      </p:sp>
      <p:pic>
        <p:nvPicPr>
          <p:cNvPr id="6150" name="Picture 6" descr="screenshot of 23-24 Sped EOY Snapshot records report">
            <a:extLst>
              <a:ext uri="{FF2B5EF4-FFF2-40B4-BE49-F238E27FC236}">
                <a16:creationId xmlns:a16="http://schemas.microsoft.com/office/drawing/2014/main" id="{015764EC-4061-6CE6-BEC0-53A7A6507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8412"/>
            <a:ext cx="12192000" cy="7826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descr="arrow indicating record and data fields continued">
            <a:extLst>
              <a:ext uri="{FF2B5EF4-FFF2-40B4-BE49-F238E27FC236}">
                <a16:creationId xmlns:a16="http://schemas.microsoft.com/office/drawing/2014/main" id="{58A5DDAD-2311-DCC7-76CE-49A74FF2D330}"/>
              </a:ext>
              <a:ext uri="{C183D7F6-B498-43B3-948B-1728B52AA6E4}">
                <adec:decorative xmlns:adec="http://schemas.microsoft.com/office/drawing/2017/decorative" val="0"/>
              </a:ext>
            </a:extLst>
          </p:cNvPr>
          <p:cNvCxnSpPr>
            <a:cxnSpLocks/>
          </p:cNvCxnSpPr>
          <p:nvPr/>
        </p:nvCxnSpPr>
        <p:spPr>
          <a:xfrm>
            <a:off x="0" y="2924628"/>
            <a:ext cx="24976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screenshot of 23-24 Sped EOY Snapshot records report">
            <a:extLst>
              <a:ext uri="{FF2B5EF4-FFF2-40B4-BE49-F238E27FC236}">
                <a16:creationId xmlns:a16="http://schemas.microsoft.com/office/drawing/2014/main" id="{5846F1E9-C39F-623A-F960-8C8A167B28EC}"/>
              </a:ext>
            </a:extLst>
          </p:cNvPr>
          <p:cNvPicPr>
            <a:picLocks noChangeAspect="1"/>
          </p:cNvPicPr>
          <p:nvPr/>
        </p:nvPicPr>
        <p:blipFill>
          <a:blip r:embed="rId3"/>
          <a:stretch>
            <a:fillRect/>
          </a:stretch>
        </p:blipFill>
        <p:spPr>
          <a:xfrm>
            <a:off x="249766" y="2671050"/>
            <a:ext cx="11967634" cy="873931"/>
          </a:xfrm>
          <a:prstGeom prst="rect">
            <a:avLst/>
          </a:prstGeom>
        </p:spPr>
      </p:pic>
      <p:sp>
        <p:nvSpPr>
          <p:cNvPr id="23" name="Arrow: Right 22">
            <a:extLst>
              <a:ext uri="{FF2B5EF4-FFF2-40B4-BE49-F238E27FC236}">
                <a16:creationId xmlns:a16="http://schemas.microsoft.com/office/drawing/2014/main" id="{F425A977-5641-52B9-5B04-51CA74C250F9}"/>
              </a:ext>
            </a:extLst>
          </p:cNvPr>
          <p:cNvSpPr/>
          <p:nvPr/>
        </p:nvSpPr>
        <p:spPr>
          <a:xfrm>
            <a:off x="6096000" y="2763296"/>
            <a:ext cx="6121400" cy="523313"/>
          </a:xfrm>
          <a:prstGeom prst="rightArrow">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All path 3 data fields should be zero-filled</a:t>
            </a:r>
          </a:p>
        </p:txBody>
      </p:sp>
      <p:cxnSp>
        <p:nvCxnSpPr>
          <p:cNvPr id="20" name="Straight Connector 19" descr="all path 3 data fields should be zero-filled">
            <a:extLst>
              <a:ext uri="{FF2B5EF4-FFF2-40B4-BE49-F238E27FC236}">
                <a16:creationId xmlns:a16="http://schemas.microsoft.com/office/drawing/2014/main" id="{934DB800-6D0A-3B38-17B3-C091B4C6AD86}"/>
              </a:ext>
            </a:extLst>
          </p:cNvPr>
          <p:cNvCxnSpPr>
            <a:cxnSpLocks/>
          </p:cNvCxnSpPr>
          <p:nvPr/>
        </p:nvCxnSpPr>
        <p:spPr>
          <a:xfrm>
            <a:off x="6316133" y="2763296"/>
            <a:ext cx="5816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60387FA4-DD77-AE94-4030-3A8413436961}"/>
              </a:ext>
            </a:extLst>
          </p:cNvPr>
          <p:cNvSpPr txBox="1">
            <a:spLocks/>
          </p:cNvSpPr>
          <p:nvPr/>
        </p:nvSpPr>
        <p:spPr>
          <a:xfrm>
            <a:off x="249766" y="3606800"/>
            <a:ext cx="5329767" cy="307243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dirty="0"/>
              <a:t>Example record row #1:</a:t>
            </a:r>
          </a:p>
          <a:p>
            <a:pPr lvl="1"/>
            <a:r>
              <a:rPr lang="en-US" sz="1200" dirty="0"/>
              <a:t>Special Education Referral Type = 02</a:t>
            </a:r>
          </a:p>
          <a:p>
            <a:pPr lvl="1"/>
            <a:r>
              <a:rPr lang="en-US" sz="1200" dirty="0"/>
              <a:t>Sped Eligibility and Services = 02</a:t>
            </a:r>
          </a:p>
          <a:p>
            <a:pPr lvl="1"/>
            <a:r>
              <a:rPr lang="en-US" sz="1200" dirty="0">
                <a:solidFill>
                  <a:schemeClr val="bg2">
                    <a:lumMod val="75000"/>
                  </a:schemeClr>
                </a:solidFill>
              </a:rPr>
              <a:t>Path 2 Date Found Eligible Part C Services= 05/05/2022 – </a:t>
            </a:r>
            <a:endParaRPr lang="en-US" sz="1200" dirty="0">
              <a:solidFill>
                <a:schemeClr val="bg2">
                  <a:lumMod val="75000"/>
                </a:schemeClr>
              </a:solidFill>
              <a:highlight>
                <a:srgbClr val="FFFF00"/>
              </a:highlight>
            </a:endParaRPr>
          </a:p>
          <a:p>
            <a:pPr lvl="1"/>
            <a:r>
              <a:rPr lang="en-US" sz="1200" dirty="0">
                <a:solidFill>
                  <a:schemeClr val="bg2">
                    <a:lumMod val="75000"/>
                  </a:schemeClr>
                </a:solidFill>
              </a:rPr>
              <a:t>Path 2 Date of Referral to AU from CCB = 03/08/2023</a:t>
            </a:r>
          </a:p>
          <a:p>
            <a:pPr lvl="1"/>
            <a:r>
              <a:rPr lang="en-US" sz="1200" dirty="0">
                <a:solidFill>
                  <a:schemeClr val="bg2">
                    <a:lumMod val="75000"/>
                  </a:schemeClr>
                </a:solidFill>
              </a:rPr>
              <a:t>Path 2 Date of Parental Consent to Evaluate C to B = 07/13/2023</a:t>
            </a:r>
          </a:p>
          <a:p>
            <a:pPr lvl="1"/>
            <a:r>
              <a:rPr lang="en-US" sz="1200" dirty="0">
                <a:solidFill>
                  <a:schemeClr val="bg2">
                    <a:lumMod val="75000"/>
                  </a:schemeClr>
                </a:solidFill>
              </a:rPr>
              <a:t>Path 2 Date Evaluation Completed C to B = 08/17/2023</a:t>
            </a:r>
          </a:p>
          <a:p>
            <a:pPr lvl="1"/>
            <a:r>
              <a:rPr lang="en-US" sz="1200" dirty="0">
                <a:solidFill>
                  <a:schemeClr val="bg2">
                    <a:lumMod val="75000"/>
                  </a:schemeClr>
                </a:solidFill>
              </a:rPr>
              <a:t>Path 2 Reason for Delay in Completing the Evaluation C to B = 00</a:t>
            </a:r>
          </a:p>
          <a:p>
            <a:pPr lvl="1"/>
            <a:r>
              <a:rPr lang="en-US" sz="1200" dirty="0">
                <a:solidFill>
                  <a:schemeClr val="bg2">
                    <a:lumMod val="75000"/>
                  </a:schemeClr>
                </a:solidFill>
              </a:rPr>
              <a:t>Path 2 Date of Initial Eligibility Meeting C to B = 08/17/2023 </a:t>
            </a:r>
          </a:p>
          <a:p>
            <a:pPr lvl="1"/>
            <a:r>
              <a:rPr lang="en-US" sz="1200" dirty="0">
                <a:solidFill>
                  <a:schemeClr val="bg2">
                    <a:lumMod val="75000"/>
                  </a:schemeClr>
                </a:solidFill>
              </a:rPr>
              <a:t>Path 2 Reason for Delay in Initial Eligibility Meeting C to B = 45</a:t>
            </a:r>
          </a:p>
          <a:p>
            <a:pPr lvl="1"/>
            <a:r>
              <a:rPr lang="en-US" sz="1200" dirty="0">
                <a:solidFill>
                  <a:schemeClr val="bg2">
                    <a:lumMod val="75000"/>
                  </a:schemeClr>
                </a:solidFill>
              </a:rPr>
              <a:t>Path 2 Date IEP Implemented C to B = 08/21/2023</a:t>
            </a:r>
          </a:p>
          <a:p>
            <a:pPr lvl="1"/>
            <a:r>
              <a:rPr lang="en-US" sz="1200" dirty="0">
                <a:solidFill>
                  <a:schemeClr val="bg2">
                    <a:lumMod val="75000"/>
                  </a:schemeClr>
                </a:solidFill>
              </a:rPr>
              <a:t>Path 2 Reason for Delay in IEP Implementation C to B = 45</a:t>
            </a:r>
          </a:p>
          <a:p>
            <a:pPr lvl="1"/>
            <a:r>
              <a:rPr lang="en-US" sz="1200" dirty="0">
                <a:solidFill>
                  <a:schemeClr val="bg2">
                    <a:lumMod val="75000"/>
                  </a:schemeClr>
                </a:solidFill>
              </a:rPr>
              <a:t>Path 2 Eligibility and Services = 02</a:t>
            </a:r>
          </a:p>
        </p:txBody>
      </p:sp>
      <p:sp>
        <p:nvSpPr>
          <p:cNvPr id="27" name="TextBox 26">
            <a:extLst>
              <a:ext uri="{FF2B5EF4-FFF2-40B4-BE49-F238E27FC236}">
                <a16:creationId xmlns:a16="http://schemas.microsoft.com/office/drawing/2014/main" id="{1320BBC5-12DD-559D-E1AC-E87769F240B4}"/>
              </a:ext>
            </a:extLst>
          </p:cNvPr>
          <p:cNvSpPr txBox="1"/>
          <p:nvPr/>
        </p:nvSpPr>
        <p:spPr>
          <a:xfrm>
            <a:off x="5726139" y="3803352"/>
            <a:ext cx="6333659" cy="2031325"/>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of Parental Consent to Evaluate Part B = </a:t>
            </a:r>
            <a:r>
              <a:rPr lang="en-US" sz="1400" dirty="0">
                <a:solidFill>
                  <a:schemeClr val="accent3">
                    <a:lumMod val="60000"/>
                    <a:lumOff val="40000"/>
                  </a:schemeClr>
                </a:solidFill>
              </a:rPr>
              <a:t>00000000</a:t>
            </a:r>
            <a:endParaRPr lang="en-US" sz="1400" dirty="0">
              <a:solidFill>
                <a:schemeClr val="accent3">
                  <a:lumMod val="60000"/>
                  <a:lumOff val="40000"/>
                </a:schemeClr>
              </a:solidFill>
              <a:latin typeface="+mn-lt"/>
            </a:endParaRP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Evaluation Completed Part B = </a:t>
            </a:r>
            <a:r>
              <a:rPr lang="en-US" sz="1400" dirty="0">
                <a:solidFill>
                  <a:schemeClr val="accent3">
                    <a:lumMod val="60000"/>
                    <a:lumOff val="40000"/>
                  </a:schemeClr>
                </a:solidFill>
              </a:rPr>
              <a:t>00000000</a:t>
            </a:r>
            <a:endParaRPr lang="en-US" sz="1400" dirty="0">
              <a:solidFill>
                <a:schemeClr val="accent3">
                  <a:lumMod val="60000"/>
                  <a:lumOff val="40000"/>
                </a:schemeClr>
              </a:solidFill>
              <a:latin typeface="+mn-lt"/>
            </a:endParaRP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Reason for Delay in Completing the Evaluation Part B =00</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of Initial Eligibility Meeting Part B = </a:t>
            </a:r>
            <a:r>
              <a:rPr lang="en-US" sz="1400" dirty="0">
                <a:solidFill>
                  <a:schemeClr val="accent3">
                    <a:lumMod val="60000"/>
                    <a:lumOff val="40000"/>
                  </a:schemeClr>
                </a:solidFill>
              </a:rPr>
              <a:t>00000000</a:t>
            </a:r>
            <a:endParaRPr lang="en-US" sz="1400" dirty="0">
              <a:solidFill>
                <a:schemeClr val="accent3">
                  <a:lumMod val="60000"/>
                  <a:lumOff val="40000"/>
                </a:schemeClr>
              </a:solidFill>
              <a:latin typeface="+mn-lt"/>
            </a:endParaRP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Initial IEP was Finalized Part B = </a:t>
            </a:r>
            <a:r>
              <a:rPr lang="en-US" sz="1400" dirty="0">
                <a:solidFill>
                  <a:schemeClr val="accent3">
                    <a:lumMod val="60000"/>
                    <a:lumOff val="40000"/>
                  </a:schemeClr>
                </a:solidFill>
              </a:rPr>
              <a:t>00000000</a:t>
            </a:r>
            <a:endParaRPr lang="en-US" sz="1400" dirty="0">
              <a:solidFill>
                <a:schemeClr val="accent3">
                  <a:lumMod val="60000"/>
                  <a:lumOff val="40000"/>
                </a:schemeClr>
              </a:solidFill>
              <a:latin typeface="+mn-lt"/>
            </a:endParaRPr>
          </a:p>
          <a:p>
            <a:pPr marL="285750" indent="-285750">
              <a:buFont typeface="Arial" panose="020B0604020202020204" pitchFamily="34" charset="0"/>
              <a:buChar char="•"/>
            </a:pPr>
            <a:r>
              <a:rPr lang="en-US" sz="1400" dirty="0">
                <a:solidFill>
                  <a:schemeClr val="accent3">
                    <a:lumMod val="60000"/>
                    <a:lumOff val="40000"/>
                  </a:schemeClr>
                </a:solidFill>
              </a:rPr>
              <a:t>Path 3 </a:t>
            </a:r>
            <a:r>
              <a:rPr lang="en-US" sz="1400" dirty="0">
                <a:solidFill>
                  <a:schemeClr val="accent3">
                    <a:lumMod val="60000"/>
                    <a:lumOff val="40000"/>
                  </a:schemeClr>
                </a:solidFill>
                <a:latin typeface="+mn-lt"/>
              </a:rPr>
              <a:t>Reason for Delay in Finalizing the Initial IEP Part B = 00</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IEP was Implemented Part B = </a:t>
            </a:r>
            <a:r>
              <a:rPr lang="en-US" sz="1400" dirty="0">
                <a:solidFill>
                  <a:schemeClr val="accent3">
                    <a:lumMod val="60000"/>
                    <a:lumOff val="40000"/>
                  </a:schemeClr>
                </a:solidFill>
              </a:rPr>
              <a:t>00000000</a:t>
            </a:r>
            <a:endParaRPr lang="en-US" sz="1400" dirty="0">
              <a:solidFill>
                <a:schemeClr val="accent3">
                  <a:lumMod val="60000"/>
                  <a:lumOff val="40000"/>
                </a:schemeClr>
              </a:solidFill>
              <a:latin typeface="+mn-lt"/>
            </a:endParaRP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Reason the IEP was Never Implemented Part B = 00</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Eligibility and Services Path 3 = 00</a:t>
            </a:r>
          </a:p>
        </p:txBody>
      </p:sp>
      <p:sp>
        <p:nvSpPr>
          <p:cNvPr id="2" name="Slide Number Placeholder 1">
            <a:extLst>
              <a:ext uri="{FF2B5EF4-FFF2-40B4-BE49-F238E27FC236}">
                <a16:creationId xmlns:a16="http://schemas.microsoft.com/office/drawing/2014/main" id="{732A7A93-42D1-0FC2-0D0B-293038074375}"/>
              </a:ext>
            </a:extLst>
          </p:cNvPr>
          <p:cNvSpPr>
            <a:spLocks noGrp="1"/>
          </p:cNvSpPr>
          <p:nvPr>
            <p:ph type="sldNum" sz="quarter" idx="12"/>
          </p:nvPr>
        </p:nvSpPr>
        <p:spPr>
          <a:xfrm>
            <a:off x="113333" y="6460069"/>
            <a:ext cx="420068" cy="261406"/>
          </a:xfrm>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63866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05158-973F-6D16-DF3E-2807F8D7D7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433998-1C6B-DF74-EFCB-E96C66150A34}"/>
              </a:ext>
            </a:extLst>
          </p:cNvPr>
          <p:cNvSpPr>
            <a:spLocks noGrp="1"/>
          </p:cNvSpPr>
          <p:nvPr>
            <p:ph type="title"/>
          </p:nvPr>
        </p:nvSpPr>
        <p:spPr>
          <a:xfrm>
            <a:off x="267272" y="104346"/>
            <a:ext cx="9546741" cy="898524"/>
          </a:xfrm>
        </p:spPr>
        <p:txBody>
          <a:bodyPr>
            <a:normAutofit fontScale="90000"/>
          </a:bodyPr>
          <a:lstStyle/>
          <a:p>
            <a:r>
              <a:rPr lang="en-US" dirty="0"/>
              <a:t>SPED EOY Snapshot Records Report:</a:t>
            </a:r>
            <a:br>
              <a:rPr lang="en-US" dirty="0"/>
            </a:br>
            <a:r>
              <a:rPr lang="en-US" dirty="0"/>
              <a:t>prior collection year 23-24 – path 3 record evaluated and found eligible with a delay in evaluation</a:t>
            </a:r>
          </a:p>
        </p:txBody>
      </p:sp>
      <p:sp>
        <p:nvSpPr>
          <p:cNvPr id="6" name="Content Placeholder 5">
            <a:extLst>
              <a:ext uri="{FF2B5EF4-FFF2-40B4-BE49-F238E27FC236}">
                <a16:creationId xmlns:a16="http://schemas.microsoft.com/office/drawing/2014/main" id="{04FA0A64-55C8-AB08-53A2-AB043A2F4E53}"/>
              </a:ext>
            </a:extLst>
          </p:cNvPr>
          <p:cNvSpPr>
            <a:spLocks noGrp="1"/>
          </p:cNvSpPr>
          <p:nvPr>
            <p:ph idx="1"/>
          </p:nvPr>
        </p:nvSpPr>
        <p:spPr>
          <a:xfrm>
            <a:off x="101600" y="1236133"/>
            <a:ext cx="10380133" cy="583503"/>
          </a:xfrm>
        </p:spPr>
        <p:txBody>
          <a:bodyPr>
            <a:normAutofit/>
          </a:bodyPr>
          <a:lstStyle/>
          <a:p>
            <a:r>
              <a:rPr lang="en-US" sz="1800" dirty="0"/>
              <a:t>Use this report to see what fields were reported for different evaluation scenarios:</a:t>
            </a:r>
          </a:p>
          <a:p>
            <a:pPr lvl="1"/>
            <a:r>
              <a:rPr lang="en-US" sz="1400" dirty="0"/>
              <a:t>Example : path 3 student evaluated and found eligible for special education with a delay in evaluation</a:t>
            </a:r>
          </a:p>
          <a:p>
            <a:pPr lvl="1"/>
            <a:endParaRPr lang="en-US" sz="1400" dirty="0"/>
          </a:p>
        </p:txBody>
      </p:sp>
      <p:pic>
        <p:nvPicPr>
          <p:cNvPr id="4" name="Picture 3" descr="screenshot of 23-24 Sped EOY Snapshot records report">
            <a:extLst>
              <a:ext uri="{FF2B5EF4-FFF2-40B4-BE49-F238E27FC236}">
                <a16:creationId xmlns:a16="http://schemas.microsoft.com/office/drawing/2014/main" id="{4018CA0E-D41F-3A42-FC29-572C296547AA}"/>
              </a:ext>
            </a:extLst>
          </p:cNvPr>
          <p:cNvPicPr>
            <a:picLocks noChangeAspect="1"/>
          </p:cNvPicPr>
          <p:nvPr/>
        </p:nvPicPr>
        <p:blipFill>
          <a:blip r:embed="rId2"/>
          <a:stretch>
            <a:fillRect/>
          </a:stretch>
        </p:blipFill>
        <p:spPr>
          <a:xfrm>
            <a:off x="170245" y="1819636"/>
            <a:ext cx="11619654" cy="706123"/>
          </a:xfrm>
          <a:prstGeom prst="rect">
            <a:avLst/>
          </a:prstGeom>
        </p:spPr>
      </p:pic>
      <p:cxnSp>
        <p:nvCxnSpPr>
          <p:cNvPr id="15" name="Straight Arrow Connector 14" descr="arrow indicating record and data fields continued">
            <a:extLst>
              <a:ext uri="{FF2B5EF4-FFF2-40B4-BE49-F238E27FC236}">
                <a16:creationId xmlns:a16="http://schemas.microsoft.com/office/drawing/2014/main" id="{EB1AC87D-6992-9498-2A6A-7F63EBEE3FE6}"/>
              </a:ext>
              <a:ext uri="{C183D7F6-B498-43B3-948B-1728B52AA6E4}">
                <adec:decorative xmlns:adec="http://schemas.microsoft.com/office/drawing/2017/decorative" val="0"/>
              </a:ext>
            </a:extLst>
          </p:cNvPr>
          <p:cNvCxnSpPr>
            <a:cxnSpLocks/>
          </p:cNvCxnSpPr>
          <p:nvPr/>
        </p:nvCxnSpPr>
        <p:spPr>
          <a:xfrm>
            <a:off x="-121732" y="2637151"/>
            <a:ext cx="389004" cy="2046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screenshot of 23-24 Sped EOY Snapshot records report">
            <a:extLst>
              <a:ext uri="{FF2B5EF4-FFF2-40B4-BE49-F238E27FC236}">
                <a16:creationId xmlns:a16="http://schemas.microsoft.com/office/drawing/2014/main" id="{54F4AED6-D620-BBFF-2CFD-293BB13924F9}"/>
              </a:ext>
            </a:extLst>
          </p:cNvPr>
          <p:cNvPicPr>
            <a:picLocks noChangeAspect="1"/>
          </p:cNvPicPr>
          <p:nvPr/>
        </p:nvPicPr>
        <p:blipFill>
          <a:blip r:embed="rId3"/>
          <a:srcRect l="5659" t="1733" b="-1"/>
          <a:stretch/>
        </p:blipFill>
        <p:spPr>
          <a:xfrm>
            <a:off x="170245" y="2675469"/>
            <a:ext cx="12526310" cy="779386"/>
          </a:xfrm>
          <a:prstGeom prst="rect">
            <a:avLst/>
          </a:prstGeom>
        </p:spPr>
      </p:pic>
      <p:sp>
        <p:nvSpPr>
          <p:cNvPr id="7" name="Content Placeholder 5">
            <a:extLst>
              <a:ext uri="{FF2B5EF4-FFF2-40B4-BE49-F238E27FC236}">
                <a16:creationId xmlns:a16="http://schemas.microsoft.com/office/drawing/2014/main" id="{C21C5CAE-27B4-F663-7E57-FC95423EC12E}"/>
              </a:ext>
            </a:extLst>
          </p:cNvPr>
          <p:cNvSpPr txBox="1">
            <a:spLocks/>
          </p:cNvSpPr>
          <p:nvPr/>
        </p:nvSpPr>
        <p:spPr>
          <a:xfrm>
            <a:off x="267273" y="3512105"/>
            <a:ext cx="5332250" cy="313379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200" dirty="0"/>
              <a:t>Example record row #1:</a:t>
            </a:r>
          </a:p>
          <a:p>
            <a:pPr lvl="1"/>
            <a:r>
              <a:rPr lang="en-US" sz="1200" dirty="0"/>
              <a:t>Special Education Referral Type = 03</a:t>
            </a:r>
          </a:p>
          <a:p>
            <a:pPr lvl="1"/>
            <a:r>
              <a:rPr lang="en-US" sz="1200" dirty="0"/>
              <a:t>Sped Eligibility and Services = 02</a:t>
            </a:r>
          </a:p>
          <a:p>
            <a:pPr lvl="1"/>
            <a:r>
              <a:rPr lang="en-US" sz="1200" dirty="0">
                <a:solidFill>
                  <a:schemeClr val="bg2">
                    <a:lumMod val="75000"/>
                  </a:schemeClr>
                </a:solidFill>
              </a:rPr>
              <a:t>Path 2 Date Found Eligible Part C Services= 00000000</a:t>
            </a:r>
          </a:p>
          <a:p>
            <a:pPr lvl="1"/>
            <a:r>
              <a:rPr lang="en-US" sz="1200" dirty="0">
                <a:solidFill>
                  <a:schemeClr val="bg2">
                    <a:lumMod val="75000"/>
                  </a:schemeClr>
                </a:solidFill>
              </a:rPr>
              <a:t>Path 2 Date of Referral to AU from CCB = 00000000</a:t>
            </a:r>
          </a:p>
          <a:p>
            <a:pPr lvl="1"/>
            <a:r>
              <a:rPr lang="en-US" sz="1200" dirty="0">
                <a:solidFill>
                  <a:schemeClr val="bg2">
                    <a:lumMod val="75000"/>
                  </a:schemeClr>
                </a:solidFill>
              </a:rPr>
              <a:t>Path 2 Date of Parental Consent to Evaluate C to B = 00000000</a:t>
            </a:r>
          </a:p>
          <a:p>
            <a:pPr lvl="1"/>
            <a:r>
              <a:rPr lang="en-US" sz="1200" dirty="0">
                <a:solidFill>
                  <a:schemeClr val="bg2">
                    <a:lumMod val="75000"/>
                  </a:schemeClr>
                </a:solidFill>
              </a:rPr>
              <a:t>Path 2 Date Evaluation Completed C to B = 00000000</a:t>
            </a:r>
          </a:p>
          <a:p>
            <a:pPr lvl="1"/>
            <a:r>
              <a:rPr lang="en-US" sz="1200" dirty="0">
                <a:solidFill>
                  <a:schemeClr val="bg2">
                    <a:lumMod val="75000"/>
                  </a:schemeClr>
                </a:solidFill>
              </a:rPr>
              <a:t>Path 2 Reason for Delay in Completing the Evaluation C to B = 00</a:t>
            </a:r>
          </a:p>
          <a:p>
            <a:pPr lvl="1"/>
            <a:r>
              <a:rPr lang="en-US" sz="1200" dirty="0">
                <a:solidFill>
                  <a:schemeClr val="bg2">
                    <a:lumMod val="75000"/>
                  </a:schemeClr>
                </a:solidFill>
              </a:rPr>
              <a:t>Path 2 Date of Initial Eligibility Meeting C to B = 00000000</a:t>
            </a:r>
          </a:p>
          <a:p>
            <a:pPr lvl="1"/>
            <a:r>
              <a:rPr lang="en-US" sz="1200" dirty="0">
                <a:solidFill>
                  <a:schemeClr val="bg2">
                    <a:lumMod val="75000"/>
                  </a:schemeClr>
                </a:solidFill>
              </a:rPr>
              <a:t>Path 2 Reason for Delay in Initial Eligibility Meeting C to B = 00</a:t>
            </a:r>
          </a:p>
          <a:p>
            <a:pPr lvl="1"/>
            <a:r>
              <a:rPr lang="en-US" sz="1200" dirty="0">
                <a:solidFill>
                  <a:schemeClr val="bg2">
                    <a:lumMod val="75000"/>
                  </a:schemeClr>
                </a:solidFill>
              </a:rPr>
              <a:t>Path 2 Date IEP Implemented C to B = 000000</a:t>
            </a:r>
          </a:p>
          <a:p>
            <a:pPr lvl="1"/>
            <a:r>
              <a:rPr lang="en-US" sz="1200" dirty="0">
                <a:solidFill>
                  <a:schemeClr val="bg2">
                    <a:lumMod val="75000"/>
                  </a:schemeClr>
                </a:solidFill>
              </a:rPr>
              <a:t>Path 2 Reason for Delay in IEP Implementation C to B = 00</a:t>
            </a:r>
          </a:p>
          <a:p>
            <a:pPr lvl="1"/>
            <a:r>
              <a:rPr lang="en-US" sz="1200" dirty="0">
                <a:solidFill>
                  <a:schemeClr val="bg2">
                    <a:lumMod val="75000"/>
                  </a:schemeClr>
                </a:solidFill>
              </a:rPr>
              <a:t>Path 2 Eligibility and Services = 00</a:t>
            </a:r>
          </a:p>
        </p:txBody>
      </p:sp>
      <p:sp>
        <p:nvSpPr>
          <p:cNvPr id="18" name="TextBox 17">
            <a:extLst>
              <a:ext uri="{FF2B5EF4-FFF2-40B4-BE49-F238E27FC236}">
                <a16:creationId xmlns:a16="http://schemas.microsoft.com/office/drawing/2014/main" id="{A1504F9B-7D59-865A-588F-2402E92CF07C}"/>
              </a:ext>
            </a:extLst>
          </p:cNvPr>
          <p:cNvSpPr txBox="1"/>
          <p:nvPr/>
        </p:nvSpPr>
        <p:spPr>
          <a:xfrm>
            <a:off x="5465298" y="3608361"/>
            <a:ext cx="6569948" cy="2246769"/>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of Parental Consent to Evaluate Part B = 08/08/2023</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Evaluation Completed Part B = 10/19/2023</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Reason for Delay in Completing the Evaluation Part B = 58 (Not Valid – additional evaluations or special evaluation needed)</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of Initial Eligibility Meeting Part B = 10/25/2023</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Initial IEP was Finalized Part B = 10/25/2023</a:t>
            </a:r>
          </a:p>
          <a:p>
            <a:pPr marL="285750" indent="-285750">
              <a:buFont typeface="Arial" panose="020B0604020202020204" pitchFamily="34" charset="0"/>
              <a:buChar char="•"/>
            </a:pPr>
            <a:r>
              <a:rPr lang="en-US" sz="1400" dirty="0">
                <a:solidFill>
                  <a:schemeClr val="accent3">
                    <a:lumMod val="60000"/>
                    <a:lumOff val="40000"/>
                  </a:schemeClr>
                </a:solidFill>
              </a:rPr>
              <a:t>Path 3 </a:t>
            </a:r>
            <a:r>
              <a:rPr lang="en-US" sz="1400" dirty="0">
                <a:solidFill>
                  <a:schemeClr val="accent3">
                    <a:lumMod val="60000"/>
                    <a:lumOff val="40000"/>
                  </a:schemeClr>
                </a:solidFill>
                <a:latin typeface="+mn-lt"/>
              </a:rPr>
              <a:t>Reason for Delay in Finalizing the Initial IEP Part B = 00</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Date IEP was Implemented Part B = 10/25/2023</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Reason the IEP was Never Implemented Part B = 00</a:t>
            </a:r>
          </a:p>
          <a:p>
            <a:pPr marL="285750" indent="-285750">
              <a:buFont typeface="Arial" panose="020B0604020202020204" pitchFamily="34" charset="0"/>
              <a:buChar char="•"/>
            </a:pPr>
            <a:r>
              <a:rPr lang="en-US" sz="1400" dirty="0">
                <a:solidFill>
                  <a:schemeClr val="accent3">
                    <a:lumMod val="60000"/>
                    <a:lumOff val="40000"/>
                  </a:schemeClr>
                </a:solidFill>
                <a:latin typeface="+mn-lt"/>
              </a:rPr>
              <a:t>Path 3 Eligibility and Services Path 3 = 02</a:t>
            </a:r>
          </a:p>
        </p:txBody>
      </p:sp>
      <p:sp>
        <p:nvSpPr>
          <p:cNvPr id="2" name="Slide Number Placeholder 1">
            <a:extLst>
              <a:ext uri="{FF2B5EF4-FFF2-40B4-BE49-F238E27FC236}">
                <a16:creationId xmlns:a16="http://schemas.microsoft.com/office/drawing/2014/main" id="{CFA28E26-69D0-C1C4-992F-6DD2A993FA08}"/>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9688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8792-5827-3B84-43FD-CC479F88E4D7}"/>
              </a:ext>
            </a:extLst>
          </p:cNvPr>
          <p:cNvSpPr>
            <a:spLocks noGrp="1"/>
          </p:cNvSpPr>
          <p:nvPr>
            <p:ph type="title"/>
          </p:nvPr>
        </p:nvSpPr>
        <p:spPr/>
        <p:txBody>
          <a:bodyPr vert="horz" lIns="91440" tIns="45720" rIns="91440" bIns="45720" rtlCol="0" anchor="ctr">
            <a:normAutofit/>
          </a:bodyPr>
          <a:lstStyle/>
          <a:p>
            <a:pPr algn="r"/>
            <a:r>
              <a:rPr lang="en-US" sz="3200" kern="1200" dirty="0">
                <a:latin typeface="+mj-lt"/>
                <a:ea typeface="+mj-ea"/>
                <a:cs typeface="+mj-cs"/>
              </a:rPr>
              <a:t>Special Education Referral Type 06</a:t>
            </a:r>
          </a:p>
        </p:txBody>
      </p:sp>
      <p:graphicFrame>
        <p:nvGraphicFramePr>
          <p:cNvPr id="23" name="Table 22">
            <a:extLst>
              <a:ext uri="{FF2B5EF4-FFF2-40B4-BE49-F238E27FC236}">
                <a16:creationId xmlns:a16="http://schemas.microsoft.com/office/drawing/2014/main" id="{E7FBD37F-A9BC-85A2-623A-8CD581F2C594}"/>
              </a:ext>
            </a:extLst>
          </p:cNvPr>
          <p:cNvGraphicFramePr>
            <a:graphicFrameLocks noGrp="1"/>
          </p:cNvGraphicFramePr>
          <p:nvPr>
            <p:extLst>
              <p:ext uri="{D42A27DB-BD31-4B8C-83A1-F6EECF244321}">
                <p14:modId xmlns:p14="http://schemas.microsoft.com/office/powerpoint/2010/main" val="38949991"/>
              </p:ext>
            </p:extLst>
          </p:nvPr>
        </p:nvGraphicFramePr>
        <p:xfrm>
          <a:off x="97923" y="1427048"/>
          <a:ext cx="3213100" cy="655320"/>
        </p:xfrm>
        <a:graphic>
          <a:graphicData uri="http://schemas.openxmlformats.org/drawingml/2006/table">
            <a:tbl>
              <a:tblPr firstRow="1">
                <a:tableStyleId>{5C22544A-7EE6-4342-B048-85BDC9FD1C3A}</a:tableStyleId>
              </a:tblPr>
              <a:tblGrid>
                <a:gridCol w="1066800">
                  <a:extLst>
                    <a:ext uri="{9D8B030D-6E8A-4147-A177-3AD203B41FA5}">
                      <a16:colId xmlns:a16="http://schemas.microsoft.com/office/drawing/2014/main" val="475673031"/>
                    </a:ext>
                  </a:extLst>
                </a:gridCol>
                <a:gridCol w="1016000">
                  <a:extLst>
                    <a:ext uri="{9D8B030D-6E8A-4147-A177-3AD203B41FA5}">
                      <a16:colId xmlns:a16="http://schemas.microsoft.com/office/drawing/2014/main" val="1853348782"/>
                    </a:ext>
                  </a:extLst>
                </a:gridCol>
                <a:gridCol w="1130300">
                  <a:extLst>
                    <a:ext uri="{9D8B030D-6E8A-4147-A177-3AD203B41FA5}">
                      <a16:colId xmlns:a16="http://schemas.microsoft.com/office/drawing/2014/main" val="4241595967"/>
                    </a:ext>
                  </a:extLst>
                </a:gridCol>
              </a:tblGrid>
              <a:tr h="182880">
                <a:tc>
                  <a:txBody>
                    <a:bodyPr/>
                    <a:lstStyle/>
                    <a:p>
                      <a:pPr algn="l" fontAlgn="b"/>
                      <a:r>
                        <a:rPr lang="en-US" sz="1400" u="none" strike="noStrike" dirty="0">
                          <a:solidFill>
                            <a:schemeClr val="tx1"/>
                          </a:solidFill>
                          <a:effectLst/>
                        </a:rPr>
                        <a:t>Start Date Of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End Date Of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Reason Exited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74930100"/>
                  </a:ext>
                </a:extLst>
              </a:tr>
              <a:tr h="182880">
                <a:tc>
                  <a:txBody>
                    <a:bodyPr/>
                    <a:lstStyle/>
                    <a:p>
                      <a:pPr algn="l" fontAlgn="b"/>
                      <a:r>
                        <a:rPr lang="en-US" sz="1400" u="none" strike="noStrike" dirty="0">
                          <a:effectLst/>
                        </a:rPr>
                        <a:t>07012024</a:t>
                      </a:r>
                      <a:endParaRPr lang="en-US" sz="14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0097966"/>
                  </a:ext>
                </a:extLst>
              </a:tr>
            </a:tbl>
          </a:graphicData>
        </a:graphic>
      </p:graphicFrame>
      <p:graphicFrame>
        <p:nvGraphicFramePr>
          <p:cNvPr id="24" name="Content Placeholder 4">
            <a:extLst>
              <a:ext uri="{FF2B5EF4-FFF2-40B4-BE49-F238E27FC236}">
                <a16:creationId xmlns:a16="http://schemas.microsoft.com/office/drawing/2014/main" id="{19303047-6D71-34AA-F436-59F63D8E3309}"/>
              </a:ext>
            </a:extLst>
          </p:cNvPr>
          <p:cNvGraphicFramePr>
            <a:graphicFrameLocks noGrp="1"/>
          </p:cNvGraphicFramePr>
          <p:nvPr>
            <p:ph idx="1"/>
            <p:extLst>
              <p:ext uri="{D42A27DB-BD31-4B8C-83A1-F6EECF244321}">
                <p14:modId xmlns:p14="http://schemas.microsoft.com/office/powerpoint/2010/main" val="2263255374"/>
              </p:ext>
            </p:extLst>
          </p:nvPr>
        </p:nvGraphicFramePr>
        <p:xfrm>
          <a:off x="4147456" y="1401576"/>
          <a:ext cx="7506479" cy="874309"/>
        </p:xfrm>
        <a:graphic>
          <a:graphicData uri="http://schemas.openxmlformats.org/drawingml/2006/table">
            <a:tbl>
              <a:tblPr firstRow="1" firstCol="1" lastRow="1" lastCol="1" bandRow="1" bandCol="1"/>
              <a:tblGrid>
                <a:gridCol w="358278">
                  <a:extLst>
                    <a:ext uri="{9D8B030D-6E8A-4147-A177-3AD203B41FA5}">
                      <a16:colId xmlns:a16="http://schemas.microsoft.com/office/drawing/2014/main" val="20000"/>
                    </a:ext>
                  </a:extLst>
                </a:gridCol>
                <a:gridCol w="7148201">
                  <a:extLst>
                    <a:ext uri="{9D8B030D-6E8A-4147-A177-3AD203B41FA5}">
                      <a16:colId xmlns:a16="http://schemas.microsoft.com/office/drawing/2014/main" val="20001"/>
                    </a:ext>
                  </a:extLst>
                </a:gridCol>
              </a:tblGrid>
              <a:tr h="874309">
                <a:tc>
                  <a:txBody>
                    <a:bodyPr/>
                    <a:lstStyle/>
                    <a:p>
                      <a:pPr marL="0" marR="0">
                        <a:spcBef>
                          <a:spcPts val="0"/>
                        </a:spcBef>
                        <a:spcAft>
                          <a:spcPts val="0"/>
                        </a:spcAft>
                      </a:pPr>
                      <a:r>
                        <a:rPr lang="en-US" sz="1400" dirty="0">
                          <a:effectLst/>
                          <a:latin typeface="Calibri"/>
                          <a:ea typeface="Times New Roman"/>
                          <a:cs typeface="Arial"/>
                        </a:rPr>
                        <a:t>06</a:t>
                      </a:r>
                      <a:endParaRPr lang="en-US" sz="1400" dirty="0">
                        <a:effectLst/>
                        <a:latin typeface="Calibri"/>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a:ea typeface="Times New Roman"/>
                          <a:cs typeface="Arial"/>
                        </a:rPr>
                        <a:t>No Initial Referral During Current Reporting Period</a:t>
                      </a:r>
                      <a:r>
                        <a:rPr lang="en-US" sz="1400" dirty="0">
                          <a:effectLst/>
                          <a:latin typeface="Calibri"/>
                          <a:ea typeface="Times New Roman"/>
                          <a:cs typeface="Arial"/>
                        </a:rPr>
                        <a:t> – Use this code for all students who began receiving services prior to July 1 of the current reporting period or for students who received EIS only.</a:t>
                      </a:r>
                      <a:r>
                        <a:rPr lang="en-US" sz="1400" b="1" dirty="0">
                          <a:effectLst/>
                          <a:latin typeface="Calibri"/>
                          <a:ea typeface="Times New Roman"/>
                          <a:cs typeface="Arial"/>
                        </a:rPr>
                        <a:t> </a:t>
                      </a:r>
                      <a:r>
                        <a:rPr lang="en-US" sz="1400" dirty="0">
                          <a:effectLst/>
                          <a:latin typeface="Calibri"/>
                          <a:ea typeface="Times New Roman"/>
                          <a:cs typeface="Arial"/>
                        </a:rPr>
                        <a:t> </a:t>
                      </a:r>
                      <a:endParaRPr lang="en-US" sz="1400" dirty="0">
                        <a:effectLst/>
                        <a:latin typeface="Calibri"/>
                        <a:ea typeface="Times New Roman"/>
                      </a:endParaRPr>
                    </a:p>
                    <a:p>
                      <a:pPr marL="0" marR="0">
                        <a:spcBef>
                          <a:spcPts val="0"/>
                        </a:spcBef>
                        <a:spcAft>
                          <a:spcPts val="0"/>
                        </a:spcAft>
                      </a:pPr>
                      <a:r>
                        <a:rPr lang="en-US" sz="1400" dirty="0">
                          <a:effectLst/>
                          <a:latin typeface="Calibri"/>
                          <a:ea typeface="Times New Roman"/>
                          <a:cs typeface="Arial"/>
                        </a:rPr>
                        <a:t> </a:t>
                      </a:r>
                      <a:endParaRPr lang="en-US" sz="1400" dirty="0">
                        <a:effectLst/>
                        <a:latin typeface="Calibri"/>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BD471DBB-BD6B-4FC3-7A77-578DD3697047}"/>
              </a:ext>
            </a:extLst>
          </p:cNvPr>
          <p:cNvSpPr txBox="1"/>
          <p:nvPr/>
        </p:nvSpPr>
        <p:spPr>
          <a:xfrm>
            <a:off x="506445" y="2233738"/>
            <a:ext cx="1574805" cy="307777"/>
          </a:xfrm>
          <a:prstGeom prst="rect">
            <a:avLst/>
          </a:prstGeom>
          <a:noFill/>
        </p:spPr>
        <p:txBody>
          <a:bodyPr wrap="square" rtlCol="0">
            <a:spAutoFit/>
          </a:bodyPr>
          <a:lstStyle/>
          <a:p>
            <a:r>
              <a:rPr lang="en-US" sz="1400" dirty="0"/>
              <a:t>Path 2 fields:</a:t>
            </a:r>
          </a:p>
        </p:txBody>
      </p:sp>
      <p:graphicFrame>
        <p:nvGraphicFramePr>
          <p:cNvPr id="13" name="Table 12">
            <a:extLst>
              <a:ext uri="{FF2B5EF4-FFF2-40B4-BE49-F238E27FC236}">
                <a16:creationId xmlns:a16="http://schemas.microsoft.com/office/drawing/2014/main" id="{4A54EA22-DE15-97DC-521D-863B03277CBD}"/>
              </a:ext>
            </a:extLst>
          </p:cNvPr>
          <p:cNvGraphicFramePr>
            <a:graphicFrameLocks noGrp="1"/>
          </p:cNvGraphicFramePr>
          <p:nvPr>
            <p:extLst>
              <p:ext uri="{D42A27DB-BD31-4B8C-83A1-F6EECF244321}">
                <p14:modId xmlns:p14="http://schemas.microsoft.com/office/powerpoint/2010/main" val="2524803620"/>
              </p:ext>
            </p:extLst>
          </p:nvPr>
        </p:nvGraphicFramePr>
        <p:xfrm>
          <a:off x="580823" y="2525536"/>
          <a:ext cx="11297910" cy="1102604"/>
        </p:xfrm>
        <a:graphic>
          <a:graphicData uri="http://schemas.openxmlformats.org/drawingml/2006/table">
            <a:tbl>
              <a:tblPr firstRow="1" bandRow="1">
                <a:tableStyleId>{5C22544A-7EE6-4342-B048-85BDC9FD1C3A}</a:tableStyleId>
              </a:tblPr>
              <a:tblGrid>
                <a:gridCol w="727095">
                  <a:extLst>
                    <a:ext uri="{9D8B030D-6E8A-4147-A177-3AD203B41FA5}">
                      <a16:colId xmlns:a16="http://schemas.microsoft.com/office/drawing/2014/main" val="1648784110"/>
                    </a:ext>
                  </a:extLst>
                </a:gridCol>
                <a:gridCol w="782375">
                  <a:extLst>
                    <a:ext uri="{9D8B030D-6E8A-4147-A177-3AD203B41FA5}">
                      <a16:colId xmlns:a16="http://schemas.microsoft.com/office/drawing/2014/main" val="1301713942"/>
                    </a:ext>
                  </a:extLst>
                </a:gridCol>
                <a:gridCol w="943770">
                  <a:extLst>
                    <a:ext uri="{9D8B030D-6E8A-4147-A177-3AD203B41FA5}">
                      <a16:colId xmlns:a16="http://schemas.microsoft.com/office/drawing/2014/main" val="1872215411"/>
                    </a:ext>
                  </a:extLst>
                </a:gridCol>
                <a:gridCol w="911493">
                  <a:extLst>
                    <a:ext uri="{9D8B030D-6E8A-4147-A177-3AD203B41FA5}">
                      <a16:colId xmlns:a16="http://schemas.microsoft.com/office/drawing/2014/main" val="1610505612"/>
                    </a:ext>
                  </a:extLst>
                </a:gridCol>
                <a:gridCol w="973772">
                  <a:extLst>
                    <a:ext uri="{9D8B030D-6E8A-4147-A177-3AD203B41FA5}">
                      <a16:colId xmlns:a16="http://schemas.microsoft.com/office/drawing/2014/main" val="1939446430"/>
                    </a:ext>
                  </a:extLst>
                </a:gridCol>
                <a:gridCol w="859504">
                  <a:extLst>
                    <a:ext uri="{9D8B030D-6E8A-4147-A177-3AD203B41FA5}">
                      <a16:colId xmlns:a16="http://schemas.microsoft.com/office/drawing/2014/main" val="2347986312"/>
                    </a:ext>
                  </a:extLst>
                </a:gridCol>
                <a:gridCol w="921606">
                  <a:extLst>
                    <a:ext uri="{9D8B030D-6E8A-4147-A177-3AD203B41FA5}">
                      <a16:colId xmlns:a16="http://schemas.microsoft.com/office/drawing/2014/main" val="3184814169"/>
                    </a:ext>
                  </a:extLst>
                </a:gridCol>
                <a:gridCol w="870682">
                  <a:extLst>
                    <a:ext uri="{9D8B030D-6E8A-4147-A177-3AD203B41FA5}">
                      <a16:colId xmlns:a16="http://schemas.microsoft.com/office/drawing/2014/main" val="4023568209"/>
                    </a:ext>
                  </a:extLst>
                </a:gridCol>
                <a:gridCol w="818521">
                  <a:extLst>
                    <a:ext uri="{9D8B030D-6E8A-4147-A177-3AD203B41FA5}">
                      <a16:colId xmlns:a16="http://schemas.microsoft.com/office/drawing/2014/main" val="230939673"/>
                    </a:ext>
                  </a:extLst>
                </a:gridCol>
                <a:gridCol w="1347781">
                  <a:extLst>
                    <a:ext uri="{9D8B030D-6E8A-4147-A177-3AD203B41FA5}">
                      <a16:colId xmlns:a16="http://schemas.microsoft.com/office/drawing/2014/main" val="1818184121"/>
                    </a:ext>
                  </a:extLst>
                </a:gridCol>
                <a:gridCol w="1334835">
                  <a:extLst>
                    <a:ext uri="{9D8B030D-6E8A-4147-A177-3AD203B41FA5}">
                      <a16:colId xmlns:a16="http://schemas.microsoft.com/office/drawing/2014/main" val="2045906727"/>
                    </a:ext>
                  </a:extLst>
                </a:gridCol>
                <a:gridCol w="806476">
                  <a:extLst>
                    <a:ext uri="{9D8B030D-6E8A-4147-A177-3AD203B41FA5}">
                      <a16:colId xmlns:a16="http://schemas.microsoft.com/office/drawing/2014/main" val="3916375458"/>
                    </a:ext>
                  </a:extLst>
                </a:gridCol>
              </a:tblGrid>
              <a:tr h="854008">
                <a:tc>
                  <a:txBody>
                    <a:bodyPr/>
                    <a:lstStyle/>
                    <a:p>
                      <a:pPr algn="l" fontAlgn="b"/>
                      <a:r>
                        <a:rPr lang="en-US" sz="1400" b="0" u="none" strike="noStrike" dirty="0">
                          <a:solidFill>
                            <a:schemeClr val="tx1"/>
                          </a:solidFill>
                          <a:effectLst/>
                        </a:rPr>
                        <a:t>Sped Referral Type</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Sped Eligibility And Services</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Eligible Part C</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Referral Admin Unit</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Parental Consent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Eval Complete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Evaluation Delay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Eligibility Meeting</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Meeting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IEP Implemented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IEP Implementation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&amp; Services Path 2</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68416852"/>
                  </a:ext>
                </a:extLst>
              </a:tr>
              <a:tr h="243251">
                <a:tc>
                  <a:txBody>
                    <a:bodyPr/>
                    <a:lstStyle/>
                    <a:p>
                      <a:pPr algn="l" fontAlgn="b"/>
                      <a:r>
                        <a:rPr lang="en-US" sz="1400" b="1" u="none" strike="noStrike" dirty="0">
                          <a:effectLst/>
                        </a:rPr>
                        <a:t>06</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1" u="none" strike="noStrike" dirty="0">
                          <a:effectLst/>
                        </a:rPr>
                        <a:t>02</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a:effectLst/>
                        </a:rPr>
                        <a:t>00000000</a:t>
                      </a:r>
                      <a:endParaRPr lang="en-US" sz="1400" b="0" i="0" u="none" strike="noStrike">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6193192"/>
                  </a:ext>
                </a:extLst>
              </a:tr>
            </a:tbl>
          </a:graphicData>
        </a:graphic>
      </p:graphicFrame>
      <p:sp>
        <p:nvSpPr>
          <p:cNvPr id="5" name="TextBox 4">
            <a:extLst>
              <a:ext uri="{FF2B5EF4-FFF2-40B4-BE49-F238E27FC236}">
                <a16:creationId xmlns:a16="http://schemas.microsoft.com/office/drawing/2014/main" id="{CFCA4116-2EC6-6D89-327B-E8A25BF6401D}"/>
              </a:ext>
            </a:extLst>
          </p:cNvPr>
          <p:cNvSpPr txBox="1"/>
          <p:nvPr/>
        </p:nvSpPr>
        <p:spPr>
          <a:xfrm>
            <a:off x="1065245" y="3838740"/>
            <a:ext cx="1574805" cy="307777"/>
          </a:xfrm>
          <a:prstGeom prst="rect">
            <a:avLst/>
          </a:prstGeom>
          <a:noFill/>
        </p:spPr>
        <p:txBody>
          <a:bodyPr wrap="square" rtlCol="0">
            <a:spAutoFit/>
          </a:bodyPr>
          <a:lstStyle/>
          <a:p>
            <a:r>
              <a:rPr lang="en-US" sz="1400" dirty="0"/>
              <a:t>Path 3 fields:</a:t>
            </a:r>
          </a:p>
        </p:txBody>
      </p:sp>
      <p:graphicFrame>
        <p:nvGraphicFramePr>
          <p:cNvPr id="14" name="Table 13">
            <a:extLst>
              <a:ext uri="{FF2B5EF4-FFF2-40B4-BE49-F238E27FC236}">
                <a16:creationId xmlns:a16="http://schemas.microsoft.com/office/drawing/2014/main" id="{141C117E-9898-68FD-5D0E-E8909EF94C0C}"/>
              </a:ext>
            </a:extLst>
          </p:cNvPr>
          <p:cNvGraphicFramePr>
            <a:graphicFrameLocks noGrp="1"/>
          </p:cNvGraphicFramePr>
          <p:nvPr>
            <p:extLst>
              <p:ext uri="{D42A27DB-BD31-4B8C-83A1-F6EECF244321}">
                <p14:modId xmlns:p14="http://schemas.microsoft.com/office/powerpoint/2010/main" val="904152782"/>
              </p:ext>
            </p:extLst>
          </p:nvPr>
        </p:nvGraphicFramePr>
        <p:xfrm>
          <a:off x="1143342" y="4099471"/>
          <a:ext cx="10635873" cy="866110"/>
        </p:xfrm>
        <a:graphic>
          <a:graphicData uri="http://schemas.openxmlformats.org/drawingml/2006/table">
            <a:tbl>
              <a:tblPr firstRow="1">
                <a:tableStyleId>{D7AC3CCA-C797-4891-BE02-D94E43425B78}</a:tableStyleId>
              </a:tblPr>
              <a:tblGrid>
                <a:gridCol w="1383076">
                  <a:extLst>
                    <a:ext uri="{9D8B030D-6E8A-4147-A177-3AD203B41FA5}">
                      <a16:colId xmlns:a16="http://schemas.microsoft.com/office/drawing/2014/main" val="4177681246"/>
                    </a:ext>
                  </a:extLst>
                </a:gridCol>
                <a:gridCol w="1245824">
                  <a:extLst>
                    <a:ext uri="{9D8B030D-6E8A-4147-A177-3AD203B41FA5}">
                      <a16:colId xmlns:a16="http://schemas.microsoft.com/office/drawing/2014/main" val="1769899093"/>
                    </a:ext>
                  </a:extLst>
                </a:gridCol>
                <a:gridCol w="1129688">
                  <a:extLst>
                    <a:ext uri="{9D8B030D-6E8A-4147-A177-3AD203B41FA5}">
                      <a16:colId xmlns:a16="http://schemas.microsoft.com/office/drawing/2014/main" val="448459364"/>
                    </a:ext>
                  </a:extLst>
                </a:gridCol>
                <a:gridCol w="1129688">
                  <a:extLst>
                    <a:ext uri="{9D8B030D-6E8A-4147-A177-3AD203B41FA5}">
                      <a16:colId xmlns:a16="http://schemas.microsoft.com/office/drawing/2014/main" val="1850825296"/>
                    </a:ext>
                  </a:extLst>
                </a:gridCol>
                <a:gridCol w="865742">
                  <a:extLst>
                    <a:ext uri="{9D8B030D-6E8A-4147-A177-3AD203B41FA5}">
                      <a16:colId xmlns:a16="http://schemas.microsoft.com/office/drawing/2014/main" val="2462015770"/>
                    </a:ext>
                  </a:extLst>
                </a:gridCol>
                <a:gridCol w="844627">
                  <a:extLst>
                    <a:ext uri="{9D8B030D-6E8A-4147-A177-3AD203B41FA5}">
                      <a16:colId xmlns:a16="http://schemas.microsoft.com/office/drawing/2014/main" val="3044376530"/>
                    </a:ext>
                  </a:extLst>
                </a:gridCol>
                <a:gridCol w="1361960">
                  <a:extLst>
                    <a:ext uri="{9D8B030D-6E8A-4147-A177-3AD203B41FA5}">
                      <a16:colId xmlns:a16="http://schemas.microsoft.com/office/drawing/2014/main" val="4207671990"/>
                    </a:ext>
                  </a:extLst>
                </a:gridCol>
                <a:gridCol w="1383076">
                  <a:extLst>
                    <a:ext uri="{9D8B030D-6E8A-4147-A177-3AD203B41FA5}">
                      <a16:colId xmlns:a16="http://schemas.microsoft.com/office/drawing/2014/main" val="1327459984"/>
                    </a:ext>
                  </a:extLst>
                </a:gridCol>
                <a:gridCol w="1292192">
                  <a:extLst>
                    <a:ext uri="{9D8B030D-6E8A-4147-A177-3AD203B41FA5}">
                      <a16:colId xmlns:a16="http://schemas.microsoft.com/office/drawing/2014/main" val="3286274190"/>
                    </a:ext>
                  </a:extLst>
                </a:gridCol>
              </a:tblGrid>
              <a:tr h="234800">
                <a:tc>
                  <a:txBody>
                    <a:bodyPr/>
                    <a:lstStyle/>
                    <a:p>
                      <a:pPr algn="l" fontAlgn="b"/>
                      <a:r>
                        <a:rPr lang="fr-FR" sz="1400" b="0" u="none" strike="noStrike" dirty="0">
                          <a:effectLst/>
                        </a:rPr>
                        <a:t>Date Parental Consent Part B</a:t>
                      </a:r>
                      <a:endParaRPr lang="fr-FR"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Eval Complete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Evaluation Delay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a:t>
                      </a:r>
                      <a:r>
                        <a:rPr lang="en-US" sz="1400" b="0" u="none" strike="noStrike" dirty="0" err="1">
                          <a:effectLst/>
                        </a:rPr>
                        <a:t>Elig</a:t>
                      </a:r>
                      <a:r>
                        <a:rPr lang="en-US" sz="1400" b="0" u="none" strike="noStrike" dirty="0">
                          <a:effectLst/>
                        </a:rPr>
                        <a:t> Meeting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IEP Finalized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Finalize IEP Delay</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IEP Implemented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Reason IEP Not Implemented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Eligibility &amp; Services Path 3</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extLst>
                  <a:ext uri="{0D108BD9-81ED-4DB2-BD59-A6C34878D82A}">
                    <a16:rowId xmlns:a16="http://schemas.microsoft.com/office/drawing/2014/main" val="936925604"/>
                  </a:ext>
                </a:extLst>
              </a:tr>
              <a:tr h="152033">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extLst>
                  <a:ext uri="{0D108BD9-81ED-4DB2-BD59-A6C34878D82A}">
                    <a16:rowId xmlns:a16="http://schemas.microsoft.com/office/drawing/2014/main" val="1929362444"/>
                  </a:ext>
                </a:extLst>
              </a:tr>
            </a:tbl>
          </a:graphicData>
        </a:graphic>
      </p:graphicFrame>
      <p:sp>
        <p:nvSpPr>
          <p:cNvPr id="4" name="Slide Number Placeholder 3">
            <a:extLst>
              <a:ext uri="{FF2B5EF4-FFF2-40B4-BE49-F238E27FC236}">
                <a16:creationId xmlns:a16="http://schemas.microsoft.com/office/drawing/2014/main" id="{A699A6F8-9845-66CD-86D0-718F4D4333D4}"/>
              </a:ext>
            </a:extLst>
          </p:cNvPr>
          <p:cNvSpPr>
            <a:spLocks noGrp="1"/>
          </p:cNvSpPr>
          <p:nvPr>
            <p:ph type="sldNum" sz="quarter" idx="12"/>
          </p:nvPr>
        </p:nvSpPr>
        <p:spPr>
          <a:xfrm>
            <a:off x="332873" y="6259398"/>
            <a:ext cx="438457" cy="462077"/>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16</a:t>
            </a:fld>
            <a:endParaRPr lang="en-US" sz="1200" dirty="0">
              <a:solidFill>
                <a:schemeClr val="tx1">
                  <a:tint val="75000"/>
                </a:schemeClr>
              </a:solidFill>
              <a:latin typeface="+mn-lt"/>
            </a:endParaRPr>
          </a:p>
        </p:txBody>
      </p:sp>
      <p:sp>
        <p:nvSpPr>
          <p:cNvPr id="21" name="TextBox 20">
            <a:extLst>
              <a:ext uri="{FF2B5EF4-FFF2-40B4-BE49-F238E27FC236}">
                <a16:creationId xmlns:a16="http://schemas.microsoft.com/office/drawing/2014/main" id="{176A458E-876C-FE21-D094-41ECFB247D9D}"/>
              </a:ext>
            </a:extLst>
          </p:cNvPr>
          <p:cNvSpPr txBox="1"/>
          <p:nvPr/>
        </p:nvSpPr>
        <p:spPr>
          <a:xfrm>
            <a:off x="1670180" y="5226312"/>
            <a:ext cx="9750490" cy="1754326"/>
          </a:xfrm>
          <a:prstGeom prst="rect">
            <a:avLst/>
          </a:prstGeom>
          <a:noFill/>
        </p:spPr>
        <p:txBody>
          <a:bodyPr wrap="square" rtlCol="0">
            <a:spAutoFit/>
          </a:bodyPr>
          <a:lstStyle/>
          <a:p>
            <a:r>
              <a:rPr lang="en-US" dirty="0"/>
              <a:t>Student came into the school year already in Special Education</a:t>
            </a:r>
          </a:p>
          <a:p>
            <a:pPr marL="285750" indent="-285750">
              <a:buFont typeface="Arial" panose="020B0604020202020204" pitchFamily="34" charset="0"/>
              <a:buChar char="•"/>
            </a:pPr>
            <a:r>
              <a:rPr lang="en-US" dirty="0"/>
              <a:t>Special Education Referral = 06</a:t>
            </a:r>
          </a:p>
          <a:p>
            <a:pPr marL="285750" indent="-285750">
              <a:buFont typeface="Arial" panose="020B0604020202020204" pitchFamily="34" charset="0"/>
              <a:buChar char="•"/>
            </a:pPr>
            <a:r>
              <a:rPr lang="en-US" dirty="0"/>
              <a:t>Sped Eligibility and Services = 02</a:t>
            </a:r>
          </a:p>
          <a:p>
            <a:pPr marL="285750" indent="-285750">
              <a:buFont typeface="Arial" panose="020B0604020202020204" pitchFamily="34" charset="0"/>
              <a:buChar char="•"/>
            </a:pPr>
            <a:r>
              <a:rPr lang="en-US" dirty="0"/>
              <a:t>Start Date of Sped = beginning of reporting year (7/1/24, 8/16/24)</a:t>
            </a:r>
          </a:p>
          <a:p>
            <a:pPr marL="285750" indent="-285750">
              <a:buFont typeface="Arial" panose="020B0604020202020204" pitchFamily="34" charset="0"/>
              <a:buChar char="•"/>
            </a:pPr>
            <a:r>
              <a:rPr lang="en-US" dirty="0"/>
              <a:t>All path date and delay fields= zero-filled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0940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8792-5827-3B84-43FD-CC479F88E4D7}"/>
              </a:ext>
            </a:extLst>
          </p:cNvPr>
          <p:cNvSpPr>
            <a:spLocks noGrp="1"/>
          </p:cNvSpPr>
          <p:nvPr>
            <p:ph type="title"/>
          </p:nvPr>
        </p:nvSpPr>
        <p:spPr>
          <a:xfrm>
            <a:off x="556532" y="299331"/>
            <a:ext cx="11210925" cy="744836"/>
          </a:xfrm>
        </p:spPr>
        <p:txBody>
          <a:bodyPr vert="horz" lIns="91440" tIns="45720" rIns="91440" bIns="45720" rtlCol="0" anchor="ctr">
            <a:normAutofit/>
          </a:bodyPr>
          <a:lstStyle/>
          <a:p>
            <a:pPr algn="ctr"/>
            <a:r>
              <a:rPr lang="en-US" sz="3200" kern="1200" dirty="0">
                <a:latin typeface="+mj-lt"/>
                <a:ea typeface="+mj-ea"/>
                <a:cs typeface="+mj-cs"/>
              </a:rPr>
              <a:t>Special Education Referral Type 02</a:t>
            </a:r>
          </a:p>
        </p:txBody>
      </p:sp>
      <p:graphicFrame>
        <p:nvGraphicFramePr>
          <p:cNvPr id="23" name="Table 22">
            <a:extLst>
              <a:ext uri="{FF2B5EF4-FFF2-40B4-BE49-F238E27FC236}">
                <a16:creationId xmlns:a16="http://schemas.microsoft.com/office/drawing/2014/main" id="{E7FBD37F-A9BC-85A2-623A-8CD581F2C594}"/>
              </a:ext>
            </a:extLst>
          </p:cNvPr>
          <p:cNvGraphicFramePr>
            <a:graphicFrameLocks noGrp="1"/>
          </p:cNvGraphicFramePr>
          <p:nvPr>
            <p:extLst>
              <p:ext uri="{D42A27DB-BD31-4B8C-83A1-F6EECF244321}">
                <p14:modId xmlns:p14="http://schemas.microsoft.com/office/powerpoint/2010/main" val="1396437354"/>
              </p:ext>
            </p:extLst>
          </p:nvPr>
        </p:nvGraphicFramePr>
        <p:xfrm>
          <a:off x="191764" y="1318200"/>
          <a:ext cx="3213100" cy="655320"/>
        </p:xfrm>
        <a:graphic>
          <a:graphicData uri="http://schemas.openxmlformats.org/drawingml/2006/table">
            <a:tbl>
              <a:tblPr firstRow="1">
                <a:tableStyleId>{5C22544A-7EE6-4342-B048-85BDC9FD1C3A}</a:tableStyleId>
              </a:tblPr>
              <a:tblGrid>
                <a:gridCol w="1066800">
                  <a:extLst>
                    <a:ext uri="{9D8B030D-6E8A-4147-A177-3AD203B41FA5}">
                      <a16:colId xmlns:a16="http://schemas.microsoft.com/office/drawing/2014/main" val="475673031"/>
                    </a:ext>
                  </a:extLst>
                </a:gridCol>
                <a:gridCol w="1016000">
                  <a:extLst>
                    <a:ext uri="{9D8B030D-6E8A-4147-A177-3AD203B41FA5}">
                      <a16:colId xmlns:a16="http://schemas.microsoft.com/office/drawing/2014/main" val="1853348782"/>
                    </a:ext>
                  </a:extLst>
                </a:gridCol>
                <a:gridCol w="1130300">
                  <a:extLst>
                    <a:ext uri="{9D8B030D-6E8A-4147-A177-3AD203B41FA5}">
                      <a16:colId xmlns:a16="http://schemas.microsoft.com/office/drawing/2014/main" val="4241595967"/>
                    </a:ext>
                  </a:extLst>
                </a:gridCol>
              </a:tblGrid>
              <a:tr h="182880">
                <a:tc>
                  <a:txBody>
                    <a:bodyPr/>
                    <a:lstStyle/>
                    <a:p>
                      <a:pPr algn="l" fontAlgn="b"/>
                      <a:r>
                        <a:rPr lang="en-US" sz="1400" u="none" strike="noStrike" dirty="0">
                          <a:solidFill>
                            <a:schemeClr val="tx1"/>
                          </a:solidFill>
                          <a:effectLst/>
                        </a:rPr>
                        <a:t>Start Date Of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End Date Of </a:t>
                      </a:r>
                      <a:r>
                        <a:rPr lang="en-US" sz="1400" u="none" strike="noStrike" dirty="0" err="1">
                          <a:solidFill>
                            <a:schemeClr val="tx1"/>
                          </a:solidFill>
                          <a:effectLst/>
                        </a:rPr>
                        <a:t>Spd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Reason Exited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74930100"/>
                  </a:ext>
                </a:extLst>
              </a:tr>
              <a:tr h="182880">
                <a:tc>
                  <a:txBody>
                    <a:bodyPr/>
                    <a:lstStyle/>
                    <a:p>
                      <a:pPr algn="l" fontAlgn="b"/>
                      <a:r>
                        <a:rPr lang="en-US" sz="1400" b="1" u="none" strike="noStrike" dirty="0">
                          <a:effectLst/>
                        </a:rPr>
                        <a:t>03122025</a:t>
                      </a:r>
                      <a:endParaRPr lang="en-US" sz="1400" b="1"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a:effectLst/>
                        </a:rPr>
                        <a:t>00000000</a:t>
                      </a:r>
                      <a:endParaRPr lang="en-US" sz="1400" b="0" i="0" u="none" strike="noStrike">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0097966"/>
                  </a:ext>
                </a:extLst>
              </a:tr>
            </a:tbl>
          </a:graphicData>
        </a:graphic>
      </p:graphicFrame>
      <p:graphicFrame>
        <p:nvGraphicFramePr>
          <p:cNvPr id="3" name="Content Placeholder 4">
            <a:extLst>
              <a:ext uri="{FF2B5EF4-FFF2-40B4-BE49-F238E27FC236}">
                <a16:creationId xmlns:a16="http://schemas.microsoft.com/office/drawing/2014/main" id="{4B49362D-31FA-B85D-1686-72607EEBE771}"/>
              </a:ext>
            </a:extLst>
          </p:cNvPr>
          <p:cNvGraphicFramePr>
            <a:graphicFrameLocks noGrp="1"/>
          </p:cNvGraphicFramePr>
          <p:nvPr>
            <p:ph idx="1"/>
            <p:extLst>
              <p:ext uri="{D42A27DB-BD31-4B8C-83A1-F6EECF244321}">
                <p14:modId xmlns:p14="http://schemas.microsoft.com/office/powerpoint/2010/main" val="1670617332"/>
              </p:ext>
            </p:extLst>
          </p:nvPr>
        </p:nvGraphicFramePr>
        <p:xfrm>
          <a:off x="4113537" y="1306702"/>
          <a:ext cx="7886699" cy="853440"/>
        </p:xfrm>
        <a:graphic>
          <a:graphicData uri="http://schemas.openxmlformats.org/drawingml/2006/table">
            <a:tbl>
              <a:tblPr firstRow="1" firstCol="1" lastRow="1" lastCol="1" bandRow="1" bandCol="1"/>
              <a:tblGrid>
                <a:gridCol w="497531">
                  <a:extLst>
                    <a:ext uri="{9D8B030D-6E8A-4147-A177-3AD203B41FA5}">
                      <a16:colId xmlns:a16="http://schemas.microsoft.com/office/drawing/2014/main" val="20000"/>
                    </a:ext>
                  </a:extLst>
                </a:gridCol>
                <a:gridCol w="7389168">
                  <a:extLst>
                    <a:ext uri="{9D8B030D-6E8A-4147-A177-3AD203B41FA5}">
                      <a16:colId xmlns:a16="http://schemas.microsoft.com/office/drawing/2014/main" val="20001"/>
                    </a:ext>
                  </a:extLst>
                </a:gridCol>
              </a:tblGrid>
              <a:tr h="717846">
                <a:tc>
                  <a:txBody>
                    <a:bodyPr/>
                    <a:lstStyle/>
                    <a:p>
                      <a:pPr marL="0" marR="0">
                        <a:spcBef>
                          <a:spcPts val="0"/>
                        </a:spcBef>
                        <a:spcAft>
                          <a:spcPts val="0"/>
                        </a:spcAft>
                      </a:pPr>
                      <a:r>
                        <a:rPr lang="en-US" sz="1400" dirty="0">
                          <a:effectLst/>
                          <a:latin typeface="Calibri"/>
                          <a:ea typeface="Times New Roman"/>
                          <a:cs typeface="Arial"/>
                        </a:rPr>
                        <a:t>02</a:t>
                      </a:r>
                      <a:endParaRPr lang="en-US" sz="1400" dirty="0">
                        <a:effectLst/>
                        <a:latin typeface="Calibri"/>
                        <a:ea typeface="Times New Roman"/>
                      </a:endParaRPr>
                    </a:p>
                  </a:txBody>
                  <a:tcPr marL="64552" marR="6455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a:ea typeface="Times New Roman"/>
                          <a:cs typeface="Arial"/>
                        </a:rPr>
                        <a:t>Part C to Part B Transition (Path 2 Only) – </a:t>
                      </a:r>
                      <a:r>
                        <a:rPr lang="en-US" sz="1400" dirty="0">
                          <a:effectLst/>
                          <a:latin typeface="Calibri"/>
                          <a:ea typeface="Times New Roman"/>
                          <a:cs typeface="Arial"/>
                        </a:rPr>
                        <a:t>Use this code for children 2.5 but not 4 years old (at the time of the referral) who were referred for a Part B Evaluation (from a Part C Agency), whether or not they were determined to be eligible for Part B Services.</a:t>
                      </a:r>
                      <a:endParaRPr lang="en-US" sz="1400" dirty="0">
                        <a:effectLst/>
                        <a:latin typeface="Calibri"/>
                        <a:ea typeface="Times New Roman"/>
                      </a:endParaRPr>
                    </a:p>
                    <a:p>
                      <a:pPr marL="0" marR="0">
                        <a:spcBef>
                          <a:spcPts val="0"/>
                        </a:spcBef>
                        <a:spcAft>
                          <a:spcPts val="0"/>
                        </a:spcAft>
                      </a:pPr>
                      <a:r>
                        <a:rPr lang="en-US" sz="1400" dirty="0">
                          <a:effectLst/>
                          <a:latin typeface="Calibri"/>
                          <a:ea typeface="Times New Roman"/>
                          <a:cs typeface="Arial"/>
                        </a:rPr>
                        <a:t> </a:t>
                      </a:r>
                      <a:endParaRPr lang="en-US" sz="1400" dirty="0">
                        <a:effectLst/>
                        <a:latin typeface="Calibri"/>
                        <a:ea typeface="Times New Roman"/>
                      </a:endParaRPr>
                    </a:p>
                  </a:txBody>
                  <a:tcPr marL="64552" marR="6455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1895B021-5B15-AE56-C5E4-570C10351C5B}"/>
              </a:ext>
            </a:extLst>
          </p:cNvPr>
          <p:cNvSpPr txBox="1"/>
          <p:nvPr/>
        </p:nvSpPr>
        <p:spPr>
          <a:xfrm>
            <a:off x="63630" y="2045019"/>
            <a:ext cx="1574805" cy="307777"/>
          </a:xfrm>
          <a:prstGeom prst="rect">
            <a:avLst/>
          </a:prstGeom>
          <a:noFill/>
        </p:spPr>
        <p:txBody>
          <a:bodyPr wrap="square" rtlCol="0">
            <a:spAutoFit/>
          </a:bodyPr>
          <a:lstStyle/>
          <a:p>
            <a:r>
              <a:rPr lang="en-US" sz="1400" dirty="0"/>
              <a:t>Path 2 fields:</a:t>
            </a:r>
          </a:p>
        </p:txBody>
      </p:sp>
      <p:graphicFrame>
        <p:nvGraphicFramePr>
          <p:cNvPr id="13" name="Table 12">
            <a:extLst>
              <a:ext uri="{FF2B5EF4-FFF2-40B4-BE49-F238E27FC236}">
                <a16:creationId xmlns:a16="http://schemas.microsoft.com/office/drawing/2014/main" id="{4A54EA22-DE15-97DC-521D-863B03277CBD}"/>
              </a:ext>
            </a:extLst>
          </p:cNvPr>
          <p:cNvGraphicFramePr>
            <a:graphicFrameLocks noGrp="1"/>
          </p:cNvGraphicFramePr>
          <p:nvPr>
            <p:extLst>
              <p:ext uri="{D42A27DB-BD31-4B8C-83A1-F6EECF244321}">
                <p14:modId xmlns:p14="http://schemas.microsoft.com/office/powerpoint/2010/main" val="2468915199"/>
              </p:ext>
            </p:extLst>
          </p:nvPr>
        </p:nvGraphicFramePr>
        <p:xfrm>
          <a:off x="191320" y="2353621"/>
          <a:ext cx="11937050" cy="1102604"/>
        </p:xfrm>
        <a:graphic>
          <a:graphicData uri="http://schemas.openxmlformats.org/drawingml/2006/table">
            <a:tbl>
              <a:tblPr firstRow="1" bandRow="1">
                <a:tableStyleId>{5C22544A-7EE6-4342-B048-85BDC9FD1C3A}</a:tableStyleId>
              </a:tblPr>
              <a:tblGrid>
                <a:gridCol w="773436">
                  <a:extLst>
                    <a:ext uri="{9D8B030D-6E8A-4147-A177-3AD203B41FA5}">
                      <a16:colId xmlns:a16="http://schemas.microsoft.com/office/drawing/2014/main" val="1648784110"/>
                    </a:ext>
                  </a:extLst>
                </a:gridCol>
                <a:gridCol w="696496">
                  <a:extLst>
                    <a:ext uri="{9D8B030D-6E8A-4147-A177-3AD203B41FA5}">
                      <a16:colId xmlns:a16="http://schemas.microsoft.com/office/drawing/2014/main" val="1301713942"/>
                    </a:ext>
                  </a:extLst>
                </a:gridCol>
                <a:gridCol w="919050">
                  <a:extLst>
                    <a:ext uri="{9D8B030D-6E8A-4147-A177-3AD203B41FA5}">
                      <a16:colId xmlns:a16="http://schemas.microsoft.com/office/drawing/2014/main" val="1872215411"/>
                    </a:ext>
                  </a:extLst>
                </a:gridCol>
                <a:gridCol w="887618">
                  <a:extLst>
                    <a:ext uri="{9D8B030D-6E8A-4147-A177-3AD203B41FA5}">
                      <a16:colId xmlns:a16="http://schemas.microsoft.com/office/drawing/2014/main" val="1610505612"/>
                    </a:ext>
                  </a:extLst>
                </a:gridCol>
                <a:gridCol w="948266">
                  <a:extLst>
                    <a:ext uri="{9D8B030D-6E8A-4147-A177-3AD203B41FA5}">
                      <a16:colId xmlns:a16="http://schemas.microsoft.com/office/drawing/2014/main" val="1939446430"/>
                    </a:ext>
                  </a:extLst>
                </a:gridCol>
                <a:gridCol w="1139199">
                  <a:extLst>
                    <a:ext uri="{9D8B030D-6E8A-4147-A177-3AD203B41FA5}">
                      <a16:colId xmlns:a16="http://schemas.microsoft.com/office/drawing/2014/main" val="2347986312"/>
                    </a:ext>
                  </a:extLst>
                </a:gridCol>
                <a:gridCol w="1103734">
                  <a:extLst>
                    <a:ext uri="{9D8B030D-6E8A-4147-A177-3AD203B41FA5}">
                      <a16:colId xmlns:a16="http://schemas.microsoft.com/office/drawing/2014/main" val="3184814169"/>
                    </a:ext>
                  </a:extLst>
                </a:gridCol>
                <a:gridCol w="1268963">
                  <a:extLst>
                    <a:ext uri="{9D8B030D-6E8A-4147-A177-3AD203B41FA5}">
                      <a16:colId xmlns:a16="http://schemas.microsoft.com/office/drawing/2014/main" val="4023568209"/>
                    </a:ext>
                  </a:extLst>
                </a:gridCol>
                <a:gridCol w="1213629">
                  <a:extLst>
                    <a:ext uri="{9D8B030D-6E8A-4147-A177-3AD203B41FA5}">
                      <a16:colId xmlns:a16="http://schemas.microsoft.com/office/drawing/2014/main" val="230939673"/>
                    </a:ext>
                  </a:extLst>
                </a:gridCol>
                <a:gridCol w="1312479">
                  <a:extLst>
                    <a:ext uri="{9D8B030D-6E8A-4147-A177-3AD203B41FA5}">
                      <a16:colId xmlns:a16="http://schemas.microsoft.com/office/drawing/2014/main" val="1818184121"/>
                    </a:ext>
                  </a:extLst>
                </a:gridCol>
                <a:gridCol w="897848">
                  <a:extLst>
                    <a:ext uri="{9D8B030D-6E8A-4147-A177-3AD203B41FA5}">
                      <a16:colId xmlns:a16="http://schemas.microsoft.com/office/drawing/2014/main" val="2045906727"/>
                    </a:ext>
                  </a:extLst>
                </a:gridCol>
                <a:gridCol w="776332">
                  <a:extLst>
                    <a:ext uri="{9D8B030D-6E8A-4147-A177-3AD203B41FA5}">
                      <a16:colId xmlns:a16="http://schemas.microsoft.com/office/drawing/2014/main" val="3916375458"/>
                    </a:ext>
                  </a:extLst>
                </a:gridCol>
              </a:tblGrid>
              <a:tr h="854008">
                <a:tc>
                  <a:txBody>
                    <a:bodyPr/>
                    <a:lstStyle/>
                    <a:p>
                      <a:pPr algn="l" fontAlgn="b"/>
                      <a:r>
                        <a:rPr lang="en-US" sz="1400" b="0" u="none" strike="noStrike" dirty="0">
                          <a:solidFill>
                            <a:schemeClr val="tx1"/>
                          </a:solidFill>
                          <a:effectLst/>
                        </a:rPr>
                        <a:t>Sped Referral Type</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Sped Eligibility And Services</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Eligible Part C</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Referral Admin Unit</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Parental Consent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Eval Complete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Evaluation Delay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Eligibility Meeting</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Meeting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IEP Implemented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IEP Implementation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Services Path 2</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68416852"/>
                  </a:ext>
                </a:extLst>
              </a:tr>
              <a:tr h="243251">
                <a:tc>
                  <a:txBody>
                    <a:bodyPr/>
                    <a:lstStyle/>
                    <a:p>
                      <a:pPr algn="l" fontAlgn="b"/>
                      <a:r>
                        <a:rPr lang="en-US" sz="1400" b="1" u="none" strike="noStrike" dirty="0">
                          <a:effectLst/>
                        </a:rPr>
                        <a:t>02</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1" u="none" strike="noStrike" dirty="0">
                          <a:effectLst/>
                        </a:rPr>
                        <a:t>02</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Aptos Narrow" panose="020B0004020202020204" pitchFamily="34" charset="0"/>
                        </a:rPr>
                        <a:t>07112024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07212024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02152025</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02152025</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02152025</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1" i="0" u="none" strike="noStrike" dirty="0">
                          <a:solidFill>
                            <a:srgbClr val="000000"/>
                          </a:solidFill>
                          <a:effectLst/>
                          <a:latin typeface="Aptos Narrow" panose="020B0004020202020204" pitchFamily="34" charset="0"/>
                        </a:rPr>
                        <a:t>03122025</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02</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6193192"/>
                  </a:ext>
                </a:extLst>
              </a:tr>
            </a:tbl>
          </a:graphicData>
        </a:graphic>
      </p:graphicFrame>
      <p:sp>
        <p:nvSpPr>
          <p:cNvPr id="6" name="TextBox 5">
            <a:extLst>
              <a:ext uri="{FF2B5EF4-FFF2-40B4-BE49-F238E27FC236}">
                <a16:creationId xmlns:a16="http://schemas.microsoft.com/office/drawing/2014/main" id="{5DD1C7DC-2F9D-FD8D-7570-11A5F7E251DF}"/>
              </a:ext>
            </a:extLst>
          </p:cNvPr>
          <p:cNvSpPr txBox="1"/>
          <p:nvPr/>
        </p:nvSpPr>
        <p:spPr>
          <a:xfrm>
            <a:off x="667311" y="3719622"/>
            <a:ext cx="1574805" cy="307777"/>
          </a:xfrm>
          <a:prstGeom prst="rect">
            <a:avLst/>
          </a:prstGeom>
          <a:noFill/>
        </p:spPr>
        <p:txBody>
          <a:bodyPr wrap="square" rtlCol="0">
            <a:spAutoFit/>
          </a:bodyPr>
          <a:lstStyle/>
          <a:p>
            <a:r>
              <a:rPr lang="en-US" sz="1400" dirty="0"/>
              <a:t>Path 3 fields:</a:t>
            </a:r>
          </a:p>
        </p:txBody>
      </p:sp>
      <p:graphicFrame>
        <p:nvGraphicFramePr>
          <p:cNvPr id="14" name="Table 13">
            <a:extLst>
              <a:ext uri="{FF2B5EF4-FFF2-40B4-BE49-F238E27FC236}">
                <a16:creationId xmlns:a16="http://schemas.microsoft.com/office/drawing/2014/main" id="{141C117E-9898-68FD-5D0E-E8909EF94C0C}"/>
              </a:ext>
            </a:extLst>
          </p:cNvPr>
          <p:cNvGraphicFramePr>
            <a:graphicFrameLocks noGrp="1"/>
          </p:cNvGraphicFramePr>
          <p:nvPr>
            <p:extLst>
              <p:ext uri="{D42A27DB-BD31-4B8C-83A1-F6EECF244321}">
                <p14:modId xmlns:p14="http://schemas.microsoft.com/office/powerpoint/2010/main" val="409875114"/>
              </p:ext>
            </p:extLst>
          </p:nvPr>
        </p:nvGraphicFramePr>
        <p:xfrm>
          <a:off x="751096" y="4009896"/>
          <a:ext cx="10602704" cy="866110"/>
        </p:xfrm>
        <a:graphic>
          <a:graphicData uri="http://schemas.openxmlformats.org/drawingml/2006/table">
            <a:tbl>
              <a:tblPr firstRow="1">
                <a:tableStyleId>{D7AC3CCA-C797-4891-BE02-D94E43425B78}</a:tableStyleId>
              </a:tblPr>
              <a:tblGrid>
                <a:gridCol w="1383076">
                  <a:extLst>
                    <a:ext uri="{9D8B030D-6E8A-4147-A177-3AD203B41FA5}">
                      <a16:colId xmlns:a16="http://schemas.microsoft.com/office/drawing/2014/main" val="4177681246"/>
                    </a:ext>
                  </a:extLst>
                </a:gridCol>
                <a:gridCol w="1245824">
                  <a:extLst>
                    <a:ext uri="{9D8B030D-6E8A-4147-A177-3AD203B41FA5}">
                      <a16:colId xmlns:a16="http://schemas.microsoft.com/office/drawing/2014/main" val="1769899093"/>
                    </a:ext>
                  </a:extLst>
                </a:gridCol>
                <a:gridCol w="1129688">
                  <a:extLst>
                    <a:ext uri="{9D8B030D-6E8A-4147-A177-3AD203B41FA5}">
                      <a16:colId xmlns:a16="http://schemas.microsoft.com/office/drawing/2014/main" val="448459364"/>
                    </a:ext>
                  </a:extLst>
                </a:gridCol>
                <a:gridCol w="1129688">
                  <a:extLst>
                    <a:ext uri="{9D8B030D-6E8A-4147-A177-3AD203B41FA5}">
                      <a16:colId xmlns:a16="http://schemas.microsoft.com/office/drawing/2014/main" val="1850825296"/>
                    </a:ext>
                  </a:extLst>
                </a:gridCol>
                <a:gridCol w="865742">
                  <a:extLst>
                    <a:ext uri="{9D8B030D-6E8A-4147-A177-3AD203B41FA5}">
                      <a16:colId xmlns:a16="http://schemas.microsoft.com/office/drawing/2014/main" val="2462015770"/>
                    </a:ext>
                  </a:extLst>
                </a:gridCol>
                <a:gridCol w="844627">
                  <a:extLst>
                    <a:ext uri="{9D8B030D-6E8A-4147-A177-3AD203B41FA5}">
                      <a16:colId xmlns:a16="http://schemas.microsoft.com/office/drawing/2014/main" val="3044376530"/>
                    </a:ext>
                  </a:extLst>
                </a:gridCol>
                <a:gridCol w="1361960">
                  <a:extLst>
                    <a:ext uri="{9D8B030D-6E8A-4147-A177-3AD203B41FA5}">
                      <a16:colId xmlns:a16="http://schemas.microsoft.com/office/drawing/2014/main" val="4207671990"/>
                    </a:ext>
                  </a:extLst>
                </a:gridCol>
                <a:gridCol w="1383076">
                  <a:extLst>
                    <a:ext uri="{9D8B030D-6E8A-4147-A177-3AD203B41FA5}">
                      <a16:colId xmlns:a16="http://schemas.microsoft.com/office/drawing/2014/main" val="1327459984"/>
                    </a:ext>
                  </a:extLst>
                </a:gridCol>
                <a:gridCol w="1259023">
                  <a:extLst>
                    <a:ext uri="{9D8B030D-6E8A-4147-A177-3AD203B41FA5}">
                      <a16:colId xmlns:a16="http://schemas.microsoft.com/office/drawing/2014/main" val="3286274190"/>
                    </a:ext>
                  </a:extLst>
                </a:gridCol>
              </a:tblGrid>
              <a:tr h="234800">
                <a:tc>
                  <a:txBody>
                    <a:bodyPr/>
                    <a:lstStyle/>
                    <a:p>
                      <a:pPr algn="l" fontAlgn="b"/>
                      <a:r>
                        <a:rPr lang="fr-FR" sz="1400" b="0" u="none" strike="noStrike" dirty="0">
                          <a:effectLst/>
                        </a:rPr>
                        <a:t>Date Parental Consent Part B</a:t>
                      </a:r>
                      <a:endParaRPr lang="fr-FR"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Eval Complete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Evaluation Delay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a:t>
                      </a:r>
                      <a:r>
                        <a:rPr lang="en-US" sz="1400" b="0" u="none" strike="noStrike" dirty="0" err="1">
                          <a:effectLst/>
                        </a:rPr>
                        <a:t>Elig</a:t>
                      </a:r>
                      <a:r>
                        <a:rPr lang="en-US" sz="1400" b="0" u="none" strike="noStrike" dirty="0">
                          <a:effectLst/>
                        </a:rPr>
                        <a:t> Meeting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a:t>
                      </a:r>
                      <a:r>
                        <a:rPr lang="en-US" sz="1400" b="0" u="none" strike="noStrike" dirty="0" err="1">
                          <a:effectLst/>
                        </a:rPr>
                        <a:t>Iep</a:t>
                      </a:r>
                      <a:r>
                        <a:rPr lang="en-US" sz="1400" b="0" u="none" strike="noStrike" dirty="0">
                          <a:effectLst/>
                        </a:rPr>
                        <a:t> Finalized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Finalize </a:t>
                      </a:r>
                      <a:r>
                        <a:rPr lang="en-US" sz="1400" b="0" u="none" strike="noStrike" dirty="0" err="1">
                          <a:effectLst/>
                        </a:rPr>
                        <a:t>Iep</a:t>
                      </a:r>
                      <a:r>
                        <a:rPr lang="en-US" sz="1400" b="0" u="none" strike="noStrike" dirty="0">
                          <a:effectLst/>
                        </a:rPr>
                        <a:t> Delay</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IEP Implemented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Reason IEP Not Implemented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Eligibility Services Path 3</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extLst>
                  <a:ext uri="{0D108BD9-81ED-4DB2-BD59-A6C34878D82A}">
                    <a16:rowId xmlns:a16="http://schemas.microsoft.com/office/drawing/2014/main" val="936925604"/>
                  </a:ext>
                </a:extLst>
              </a:tr>
              <a:tr h="152033">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00000000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extLst>
                  <a:ext uri="{0D108BD9-81ED-4DB2-BD59-A6C34878D82A}">
                    <a16:rowId xmlns:a16="http://schemas.microsoft.com/office/drawing/2014/main" val="1929362444"/>
                  </a:ext>
                </a:extLst>
              </a:tr>
            </a:tbl>
          </a:graphicData>
        </a:graphic>
      </p:graphicFrame>
      <p:sp>
        <p:nvSpPr>
          <p:cNvPr id="4" name="Slide Number Placeholder 3">
            <a:extLst>
              <a:ext uri="{FF2B5EF4-FFF2-40B4-BE49-F238E27FC236}">
                <a16:creationId xmlns:a16="http://schemas.microsoft.com/office/drawing/2014/main" id="{A699A6F8-9845-66CD-86D0-718F4D4333D4}"/>
              </a:ext>
            </a:extLst>
          </p:cNvPr>
          <p:cNvSpPr>
            <a:spLocks noGrp="1"/>
          </p:cNvSpPr>
          <p:nvPr>
            <p:ph type="sldNum" sz="quarter" idx="12"/>
          </p:nvPr>
        </p:nvSpPr>
        <p:spPr>
          <a:xfrm>
            <a:off x="-27680" y="6502168"/>
            <a:ext cx="475268" cy="355832"/>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17</a:t>
            </a:fld>
            <a:endParaRPr lang="en-US" sz="1200" dirty="0">
              <a:solidFill>
                <a:schemeClr val="tx1">
                  <a:tint val="75000"/>
                </a:schemeClr>
              </a:solidFill>
              <a:latin typeface="+mn-lt"/>
            </a:endParaRPr>
          </a:p>
        </p:txBody>
      </p:sp>
      <p:sp>
        <p:nvSpPr>
          <p:cNvPr id="21" name="TextBox 20">
            <a:extLst>
              <a:ext uri="{FF2B5EF4-FFF2-40B4-BE49-F238E27FC236}">
                <a16:creationId xmlns:a16="http://schemas.microsoft.com/office/drawing/2014/main" id="{176A458E-876C-FE21-D094-41ECFB247D9D}"/>
              </a:ext>
            </a:extLst>
          </p:cNvPr>
          <p:cNvSpPr txBox="1"/>
          <p:nvPr/>
        </p:nvSpPr>
        <p:spPr>
          <a:xfrm>
            <a:off x="447588" y="5166280"/>
            <a:ext cx="11447559" cy="1723549"/>
          </a:xfrm>
          <a:prstGeom prst="rect">
            <a:avLst/>
          </a:prstGeom>
          <a:noFill/>
        </p:spPr>
        <p:txBody>
          <a:bodyPr wrap="square" rtlCol="0">
            <a:spAutoFit/>
          </a:bodyPr>
          <a:lstStyle/>
          <a:p>
            <a:r>
              <a:rPr lang="en-US" sz="1600" dirty="0"/>
              <a:t>Student had an initial to referral Special Education, was receiving Part C services at time of referral, found eligible, no delays</a:t>
            </a:r>
          </a:p>
          <a:p>
            <a:pPr marL="285750" indent="-285750">
              <a:buFont typeface="Arial" panose="020B0604020202020204" pitchFamily="34" charset="0"/>
              <a:buChar char="•"/>
            </a:pPr>
            <a:r>
              <a:rPr lang="en-US" dirty="0"/>
              <a:t>Special Education Referral Type= 02</a:t>
            </a:r>
          </a:p>
          <a:p>
            <a:pPr marL="285750" indent="-285750">
              <a:buFont typeface="Arial" panose="020B0604020202020204" pitchFamily="34" charset="0"/>
              <a:buChar char="•"/>
            </a:pPr>
            <a:r>
              <a:rPr lang="en-US" dirty="0"/>
              <a:t>Sped Eligibility and Services = 02 </a:t>
            </a:r>
          </a:p>
          <a:p>
            <a:pPr marL="285750" indent="-285750">
              <a:buFont typeface="Arial" panose="020B0604020202020204" pitchFamily="34" charset="0"/>
              <a:buChar char="•"/>
            </a:pPr>
            <a:r>
              <a:rPr lang="en-US" dirty="0"/>
              <a:t>Start Date of Sped = Date IEP Implemented C to B = 03/12/2025</a:t>
            </a:r>
          </a:p>
          <a:p>
            <a:pPr marL="285750" indent="-285750">
              <a:buFont typeface="Arial" panose="020B0604020202020204" pitchFamily="34" charset="0"/>
              <a:buChar char="•"/>
            </a:pPr>
            <a:r>
              <a:rPr lang="en-US" dirty="0"/>
              <a:t>Path 2 date fields reported, path 3 date fields zero-filled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511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8792-5827-3B84-43FD-CC479F88E4D7}"/>
              </a:ext>
            </a:extLst>
          </p:cNvPr>
          <p:cNvSpPr>
            <a:spLocks noGrp="1"/>
          </p:cNvSpPr>
          <p:nvPr>
            <p:ph type="title"/>
          </p:nvPr>
        </p:nvSpPr>
        <p:spPr>
          <a:xfrm>
            <a:off x="556532" y="299331"/>
            <a:ext cx="11210925" cy="744836"/>
          </a:xfrm>
        </p:spPr>
        <p:txBody>
          <a:bodyPr vert="horz" lIns="91440" tIns="45720" rIns="91440" bIns="45720" rtlCol="0" anchor="ctr">
            <a:normAutofit/>
          </a:bodyPr>
          <a:lstStyle/>
          <a:p>
            <a:pPr algn="ctr"/>
            <a:r>
              <a:rPr lang="en-US" sz="3200" kern="1200" dirty="0">
                <a:latin typeface="+mj-lt"/>
                <a:ea typeface="+mj-ea"/>
                <a:cs typeface="+mj-cs"/>
              </a:rPr>
              <a:t>Special Education Referral Type 03</a:t>
            </a:r>
          </a:p>
        </p:txBody>
      </p:sp>
      <p:graphicFrame>
        <p:nvGraphicFramePr>
          <p:cNvPr id="23" name="Table 22">
            <a:extLst>
              <a:ext uri="{FF2B5EF4-FFF2-40B4-BE49-F238E27FC236}">
                <a16:creationId xmlns:a16="http://schemas.microsoft.com/office/drawing/2014/main" id="{E7FBD37F-A9BC-85A2-623A-8CD581F2C594}"/>
              </a:ext>
            </a:extLst>
          </p:cNvPr>
          <p:cNvGraphicFramePr>
            <a:graphicFrameLocks noGrp="1"/>
          </p:cNvGraphicFramePr>
          <p:nvPr>
            <p:extLst>
              <p:ext uri="{D42A27DB-BD31-4B8C-83A1-F6EECF244321}">
                <p14:modId xmlns:p14="http://schemas.microsoft.com/office/powerpoint/2010/main" val="3569603416"/>
              </p:ext>
            </p:extLst>
          </p:nvPr>
        </p:nvGraphicFramePr>
        <p:xfrm>
          <a:off x="191764" y="1458053"/>
          <a:ext cx="3213100" cy="655320"/>
        </p:xfrm>
        <a:graphic>
          <a:graphicData uri="http://schemas.openxmlformats.org/drawingml/2006/table">
            <a:tbl>
              <a:tblPr firstRow="1">
                <a:tableStyleId>{5C22544A-7EE6-4342-B048-85BDC9FD1C3A}</a:tableStyleId>
              </a:tblPr>
              <a:tblGrid>
                <a:gridCol w="1066800">
                  <a:extLst>
                    <a:ext uri="{9D8B030D-6E8A-4147-A177-3AD203B41FA5}">
                      <a16:colId xmlns:a16="http://schemas.microsoft.com/office/drawing/2014/main" val="475673031"/>
                    </a:ext>
                  </a:extLst>
                </a:gridCol>
                <a:gridCol w="1016000">
                  <a:extLst>
                    <a:ext uri="{9D8B030D-6E8A-4147-A177-3AD203B41FA5}">
                      <a16:colId xmlns:a16="http://schemas.microsoft.com/office/drawing/2014/main" val="1853348782"/>
                    </a:ext>
                  </a:extLst>
                </a:gridCol>
                <a:gridCol w="1130300">
                  <a:extLst>
                    <a:ext uri="{9D8B030D-6E8A-4147-A177-3AD203B41FA5}">
                      <a16:colId xmlns:a16="http://schemas.microsoft.com/office/drawing/2014/main" val="4241595967"/>
                    </a:ext>
                  </a:extLst>
                </a:gridCol>
              </a:tblGrid>
              <a:tr h="182880">
                <a:tc>
                  <a:txBody>
                    <a:bodyPr/>
                    <a:lstStyle/>
                    <a:p>
                      <a:pPr algn="l" fontAlgn="b"/>
                      <a:r>
                        <a:rPr lang="en-US" sz="1400" u="none" strike="noStrike" dirty="0">
                          <a:solidFill>
                            <a:schemeClr val="tx1"/>
                          </a:solidFill>
                          <a:effectLst/>
                        </a:rPr>
                        <a:t>Start Date Of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End Date Of </a:t>
                      </a:r>
                      <a:r>
                        <a:rPr lang="en-US" sz="1400" u="none" strike="noStrike" dirty="0" err="1">
                          <a:solidFill>
                            <a:schemeClr val="tx1"/>
                          </a:solidFill>
                          <a:effectLst/>
                        </a:rPr>
                        <a:t>Spd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Reason Exited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74930100"/>
                  </a:ext>
                </a:extLst>
              </a:tr>
              <a:tr h="182880">
                <a:tc>
                  <a:txBody>
                    <a:bodyPr/>
                    <a:lstStyle/>
                    <a:p>
                      <a:pPr algn="l" fontAlgn="b"/>
                      <a:r>
                        <a:rPr lang="en-US" sz="1400" b="1" i="0" u="none" strike="noStrike" dirty="0">
                          <a:solidFill>
                            <a:srgbClr val="000000"/>
                          </a:solidFill>
                          <a:effectLst/>
                          <a:latin typeface="Aptos Narrow" panose="020B0004020202020204" pitchFamily="34" charset="0"/>
                        </a:rPr>
                        <a:t>10252024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a:effectLst/>
                        </a:rPr>
                        <a:t>00000000</a:t>
                      </a:r>
                      <a:endParaRPr lang="en-US" sz="1400" b="0" i="0" u="none" strike="noStrike">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0097966"/>
                  </a:ext>
                </a:extLst>
              </a:tr>
            </a:tbl>
          </a:graphicData>
        </a:graphic>
      </p:graphicFrame>
      <p:graphicFrame>
        <p:nvGraphicFramePr>
          <p:cNvPr id="3" name="Content Placeholder 4">
            <a:extLst>
              <a:ext uri="{FF2B5EF4-FFF2-40B4-BE49-F238E27FC236}">
                <a16:creationId xmlns:a16="http://schemas.microsoft.com/office/drawing/2014/main" id="{4AE687B7-797E-B5A3-6AD5-5B665A3A86F8}"/>
              </a:ext>
            </a:extLst>
          </p:cNvPr>
          <p:cNvGraphicFramePr>
            <a:graphicFrameLocks noGrp="1"/>
          </p:cNvGraphicFramePr>
          <p:nvPr>
            <p:ph idx="1"/>
            <p:extLst>
              <p:ext uri="{D42A27DB-BD31-4B8C-83A1-F6EECF244321}">
                <p14:modId xmlns:p14="http://schemas.microsoft.com/office/powerpoint/2010/main" val="1775168240"/>
              </p:ext>
            </p:extLst>
          </p:nvPr>
        </p:nvGraphicFramePr>
        <p:xfrm>
          <a:off x="4489450" y="1295553"/>
          <a:ext cx="7702550" cy="975360"/>
        </p:xfrm>
        <a:graphic>
          <a:graphicData uri="http://schemas.openxmlformats.org/drawingml/2006/table">
            <a:tbl>
              <a:tblPr firstRow="1" firstCol="1" lastRow="1" lastCol="1" bandRow="1" bandCol="1"/>
              <a:tblGrid>
                <a:gridCol w="519538">
                  <a:extLst>
                    <a:ext uri="{9D8B030D-6E8A-4147-A177-3AD203B41FA5}">
                      <a16:colId xmlns:a16="http://schemas.microsoft.com/office/drawing/2014/main" val="20000"/>
                    </a:ext>
                  </a:extLst>
                </a:gridCol>
                <a:gridCol w="7183012">
                  <a:extLst>
                    <a:ext uri="{9D8B030D-6E8A-4147-A177-3AD203B41FA5}">
                      <a16:colId xmlns:a16="http://schemas.microsoft.com/office/drawing/2014/main" val="20001"/>
                    </a:ext>
                  </a:extLst>
                </a:gridCol>
              </a:tblGrid>
              <a:tr h="747899">
                <a:tc>
                  <a:txBody>
                    <a:bodyPr/>
                    <a:lstStyle/>
                    <a:p>
                      <a:pPr marL="0" marR="0">
                        <a:spcBef>
                          <a:spcPts val="0"/>
                        </a:spcBef>
                        <a:spcAft>
                          <a:spcPts val="0"/>
                        </a:spcAft>
                      </a:pPr>
                      <a:r>
                        <a:rPr lang="en-US" sz="1600" dirty="0">
                          <a:effectLst/>
                          <a:latin typeface="Calibri"/>
                          <a:ea typeface="Times New Roman"/>
                          <a:cs typeface="Arial"/>
                        </a:rPr>
                        <a:t>03</a:t>
                      </a:r>
                      <a:endParaRPr lang="en-US" sz="1600" dirty="0">
                        <a:effectLst/>
                        <a:latin typeface="Calibri"/>
                        <a:ea typeface="Times New Roman"/>
                      </a:endParaRPr>
                    </a:p>
                  </a:txBody>
                  <a:tcPr marL="71955" marR="7195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Arial"/>
                        </a:rPr>
                        <a:t>Part B Services (Path 3 Only) </a:t>
                      </a:r>
                      <a:r>
                        <a:rPr lang="en-US" sz="1600" dirty="0">
                          <a:effectLst/>
                          <a:latin typeface="Calibri"/>
                          <a:ea typeface="Times New Roman"/>
                          <a:cs typeface="Arial"/>
                        </a:rPr>
                        <a:t>– Use this code for all students who are </a:t>
                      </a:r>
                      <a:r>
                        <a:rPr lang="en-US" sz="1600" u="sng" dirty="0">
                          <a:effectLst/>
                          <a:latin typeface="Calibri"/>
                          <a:ea typeface="Times New Roman"/>
                          <a:cs typeface="Arial"/>
                        </a:rPr>
                        <a:t>referred for a Part B Evaluation (NOT from a Part C Agency)</a:t>
                      </a:r>
                      <a:r>
                        <a:rPr lang="en-US" sz="1600" dirty="0">
                          <a:effectLst/>
                          <a:latin typeface="Calibri"/>
                          <a:ea typeface="Times New Roman"/>
                          <a:cs typeface="Arial"/>
                        </a:rPr>
                        <a:t>, whether or not they were determined to be eligible for Part B Services.</a:t>
                      </a:r>
                      <a:endParaRPr lang="en-US" sz="1600" dirty="0">
                        <a:effectLst/>
                        <a:latin typeface="Calibri"/>
                        <a:ea typeface="Times New Roman"/>
                      </a:endParaRPr>
                    </a:p>
                    <a:p>
                      <a:pPr marL="0" marR="0">
                        <a:spcBef>
                          <a:spcPts val="0"/>
                        </a:spcBef>
                        <a:spcAft>
                          <a:spcPts val="0"/>
                        </a:spcAft>
                      </a:pPr>
                      <a:r>
                        <a:rPr lang="en-US" sz="1600" dirty="0">
                          <a:effectLst/>
                          <a:latin typeface="Calibri"/>
                          <a:ea typeface="Times New Roman"/>
                          <a:cs typeface="Arial"/>
                        </a:rPr>
                        <a:t> </a:t>
                      </a:r>
                      <a:endParaRPr lang="en-US" sz="1600" dirty="0">
                        <a:effectLst/>
                        <a:latin typeface="Calibri"/>
                        <a:ea typeface="Times New Roman"/>
                      </a:endParaRPr>
                    </a:p>
                  </a:txBody>
                  <a:tcPr marL="71955" marR="7195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4A54EA22-DE15-97DC-521D-863B03277CBD}"/>
              </a:ext>
            </a:extLst>
          </p:cNvPr>
          <p:cNvGraphicFramePr>
            <a:graphicFrameLocks noGrp="1"/>
          </p:cNvGraphicFramePr>
          <p:nvPr>
            <p:extLst>
              <p:ext uri="{D42A27DB-BD31-4B8C-83A1-F6EECF244321}">
                <p14:modId xmlns:p14="http://schemas.microsoft.com/office/powerpoint/2010/main" val="4108954845"/>
              </p:ext>
            </p:extLst>
          </p:nvPr>
        </p:nvGraphicFramePr>
        <p:xfrm>
          <a:off x="191764" y="2422677"/>
          <a:ext cx="11937050" cy="1102604"/>
        </p:xfrm>
        <a:graphic>
          <a:graphicData uri="http://schemas.openxmlformats.org/drawingml/2006/table">
            <a:tbl>
              <a:tblPr firstRow="1" bandRow="1">
                <a:tableStyleId>{5C22544A-7EE6-4342-B048-85BDC9FD1C3A}</a:tableStyleId>
              </a:tblPr>
              <a:tblGrid>
                <a:gridCol w="708050">
                  <a:extLst>
                    <a:ext uri="{9D8B030D-6E8A-4147-A177-3AD203B41FA5}">
                      <a16:colId xmlns:a16="http://schemas.microsoft.com/office/drawing/2014/main" val="1648784110"/>
                    </a:ext>
                  </a:extLst>
                </a:gridCol>
                <a:gridCol w="761882">
                  <a:extLst>
                    <a:ext uri="{9D8B030D-6E8A-4147-A177-3AD203B41FA5}">
                      <a16:colId xmlns:a16="http://schemas.microsoft.com/office/drawing/2014/main" val="1301713942"/>
                    </a:ext>
                  </a:extLst>
                </a:gridCol>
                <a:gridCol w="919050">
                  <a:extLst>
                    <a:ext uri="{9D8B030D-6E8A-4147-A177-3AD203B41FA5}">
                      <a16:colId xmlns:a16="http://schemas.microsoft.com/office/drawing/2014/main" val="1872215411"/>
                    </a:ext>
                  </a:extLst>
                </a:gridCol>
                <a:gridCol w="887618">
                  <a:extLst>
                    <a:ext uri="{9D8B030D-6E8A-4147-A177-3AD203B41FA5}">
                      <a16:colId xmlns:a16="http://schemas.microsoft.com/office/drawing/2014/main" val="1610505612"/>
                    </a:ext>
                  </a:extLst>
                </a:gridCol>
                <a:gridCol w="948266">
                  <a:extLst>
                    <a:ext uri="{9D8B030D-6E8A-4147-A177-3AD203B41FA5}">
                      <a16:colId xmlns:a16="http://schemas.microsoft.com/office/drawing/2014/main" val="1939446430"/>
                    </a:ext>
                  </a:extLst>
                </a:gridCol>
                <a:gridCol w="1139199">
                  <a:extLst>
                    <a:ext uri="{9D8B030D-6E8A-4147-A177-3AD203B41FA5}">
                      <a16:colId xmlns:a16="http://schemas.microsoft.com/office/drawing/2014/main" val="2347986312"/>
                    </a:ext>
                  </a:extLst>
                </a:gridCol>
                <a:gridCol w="1103734">
                  <a:extLst>
                    <a:ext uri="{9D8B030D-6E8A-4147-A177-3AD203B41FA5}">
                      <a16:colId xmlns:a16="http://schemas.microsoft.com/office/drawing/2014/main" val="3184814169"/>
                    </a:ext>
                  </a:extLst>
                </a:gridCol>
                <a:gridCol w="1268963">
                  <a:extLst>
                    <a:ext uri="{9D8B030D-6E8A-4147-A177-3AD203B41FA5}">
                      <a16:colId xmlns:a16="http://schemas.microsoft.com/office/drawing/2014/main" val="4023568209"/>
                    </a:ext>
                  </a:extLst>
                </a:gridCol>
                <a:gridCol w="1213629">
                  <a:extLst>
                    <a:ext uri="{9D8B030D-6E8A-4147-A177-3AD203B41FA5}">
                      <a16:colId xmlns:a16="http://schemas.microsoft.com/office/drawing/2014/main" val="230939673"/>
                    </a:ext>
                  </a:extLst>
                </a:gridCol>
                <a:gridCol w="1312479">
                  <a:extLst>
                    <a:ext uri="{9D8B030D-6E8A-4147-A177-3AD203B41FA5}">
                      <a16:colId xmlns:a16="http://schemas.microsoft.com/office/drawing/2014/main" val="1818184121"/>
                    </a:ext>
                  </a:extLst>
                </a:gridCol>
                <a:gridCol w="897848">
                  <a:extLst>
                    <a:ext uri="{9D8B030D-6E8A-4147-A177-3AD203B41FA5}">
                      <a16:colId xmlns:a16="http://schemas.microsoft.com/office/drawing/2014/main" val="2045906727"/>
                    </a:ext>
                  </a:extLst>
                </a:gridCol>
                <a:gridCol w="776332">
                  <a:extLst>
                    <a:ext uri="{9D8B030D-6E8A-4147-A177-3AD203B41FA5}">
                      <a16:colId xmlns:a16="http://schemas.microsoft.com/office/drawing/2014/main" val="3916375458"/>
                    </a:ext>
                  </a:extLst>
                </a:gridCol>
              </a:tblGrid>
              <a:tr h="854008">
                <a:tc>
                  <a:txBody>
                    <a:bodyPr/>
                    <a:lstStyle/>
                    <a:p>
                      <a:pPr algn="l" fontAlgn="b"/>
                      <a:r>
                        <a:rPr lang="en-US" sz="1400" b="0" u="none" strike="noStrike" dirty="0">
                          <a:solidFill>
                            <a:schemeClr val="tx1"/>
                          </a:solidFill>
                          <a:effectLst/>
                        </a:rPr>
                        <a:t>Sped Referral Type</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Sped Eligibility And Services</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Eligible Part C</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Referral Admin Unit</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Parental Consent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Eval Complete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Evaluation Delay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Eligibility Meeting</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Meeting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IEP Implemented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IEP Implementation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Services Path 2</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68416852"/>
                  </a:ext>
                </a:extLst>
              </a:tr>
              <a:tr h="243251">
                <a:tc>
                  <a:txBody>
                    <a:bodyPr/>
                    <a:lstStyle/>
                    <a:p>
                      <a:pPr algn="l" fontAlgn="b"/>
                      <a:r>
                        <a:rPr lang="en-US" sz="1400" b="1" u="none" strike="noStrike" dirty="0">
                          <a:effectLst/>
                        </a:rPr>
                        <a:t>03</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1" u="none" strike="noStrike" dirty="0">
                          <a:effectLst/>
                        </a:rPr>
                        <a:t>02</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6193192"/>
                  </a:ext>
                </a:extLst>
              </a:tr>
            </a:tbl>
          </a:graphicData>
        </a:graphic>
      </p:graphicFrame>
      <p:graphicFrame>
        <p:nvGraphicFramePr>
          <p:cNvPr id="14" name="Table 13">
            <a:extLst>
              <a:ext uri="{FF2B5EF4-FFF2-40B4-BE49-F238E27FC236}">
                <a16:creationId xmlns:a16="http://schemas.microsoft.com/office/drawing/2014/main" id="{141C117E-9898-68FD-5D0E-E8909EF94C0C}"/>
              </a:ext>
            </a:extLst>
          </p:cNvPr>
          <p:cNvGraphicFramePr>
            <a:graphicFrameLocks noGrp="1"/>
          </p:cNvGraphicFramePr>
          <p:nvPr>
            <p:extLst>
              <p:ext uri="{D42A27DB-BD31-4B8C-83A1-F6EECF244321}">
                <p14:modId xmlns:p14="http://schemas.microsoft.com/office/powerpoint/2010/main" val="1323729928"/>
              </p:ext>
            </p:extLst>
          </p:nvPr>
        </p:nvGraphicFramePr>
        <p:xfrm>
          <a:off x="1394563" y="3871567"/>
          <a:ext cx="10635873" cy="866110"/>
        </p:xfrm>
        <a:graphic>
          <a:graphicData uri="http://schemas.openxmlformats.org/drawingml/2006/table">
            <a:tbl>
              <a:tblPr firstRow="1">
                <a:tableStyleId>{D7AC3CCA-C797-4891-BE02-D94E43425B78}</a:tableStyleId>
              </a:tblPr>
              <a:tblGrid>
                <a:gridCol w="1383076">
                  <a:extLst>
                    <a:ext uri="{9D8B030D-6E8A-4147-A177-3AD203B41FA5}">
                      <a16:colId xmlns:a16="http://schemas.microsoft.com/office/drawing/2014/main" val="4177681246"/>
                    </a:ext>
                  </a:extLst>
                </a:gridCol>
                <a:gridCol w="1245824">
                  <a:extLst>
                    <a:ext uri="{9D8B030D-6E8A-4147-A177-3AD203B41FA5}">
                      <a16:colId xmlns:a16="http://schemas.microsoft.com/office/drawing/2014/main" val="1769899093"/>
                    </a:ext>
                  </a:extLst>
                </a:gridCol>
                <a:gridCol w="1129688">
                  <a:extLst>
                    <a:ext uri="{9D8B030D-6E8A-4147-A177-3AD203B41FA5}">
                      <a16:colId xmlns:a16="http://schemas.microsoft.com/office/drawing/2014/main" val="448459364"/>
                    </a:ext>
                  </a:extLst>
                </a:gridCol>
                <a:gridCol w="1129688">
                  <a:extLst>
                    <a:ext uri="{9D8B030D-6E8A-4147-A177-3AD203B41FA5}">
                      <a16:colId xmlns:a16="http://schemas.microsoft.com/office/drawing/2014/main" val="1850825296"/>
                    </a:ext>
                  </a:extLst>
                </a:gridCol>
                <a:gridCol w="865742">
                  <a:extLst>
                    <a:ext uri="{9D8B030D-6E8A-4147-A177-3AD203B41FA5}">
                      <a16:colId xmlns:a16="http://schemas.microsoft.com/office/drawing/2014/main" val="2462015770"/>
                    </a:ext>
                  </a:extLst>
                </a:gridCol>
                <a:gridCol w="844627">
                  <a:extLst>
                    <a:ext uri="{9D8B030D-6E8A-4147-A177-3AD203B41FA5}">
                      <a16:colId xmlns:a16="http://schemas.microsoft.com/office/drawing/2014/main" val="3044376530"/>
                    </a:ext>
                  </a:extLst>
                </a:gridCol>
                <a:gridCol w="1361960">
                  <a:extLst>
                    <a:ext uri="{9D8B030D-6E8A-4147-A177-3AD203B41FA5}">
                      <a16:colId xmlns:a16="http://schemas.microsoft.com/office/drawing/2014/main" val="4207671990"/>
                    </a:ext>
                  </a:extLst>
                </a:gridCol>
                <a:gridCol w="1383076">
                  <a:extLst>
                    <a:ext uri="{9D8B030D-6E8A-4147-A177-3AD203B41FA5}">
                      <a16:colId xmlns:a16="http://schemas.microsoft.com/office/drawing/2014/main" val="1327459984"/>
                    </a:ext>
                  </a:extLst>
                </a:gridCol>
                <a:gridCol w="1292192">
                  <a:extLst>
                    <a:ext uri="{9D8B030D-6E8A-4147-A177-3AD203B41FA5}">
                      <a16:colId xmlns:a16="http://schemas.microsoft.com/office/drawing/2014/main" val="3286274190"/>
                    </a:ext>
                  </a:extLst>
                </a:gridCol>
              </a:tblGrid>
              <a:tr h="234800">
                <a:tc>
                  <a:txBody>
                    <a:bodyPr/>
                    <a:lstStyle/>
                    <a:p>
                      <a:pPr algn="l" fontAlgn="b"/>
                      <a:r>
                        <a:rPr lang="fr-FR" sz="1400" b="0" u="none" strike="noStrike" dirty="0">
                          <a:effectLst/>
                        </a:rPr>
                        <a:t>Date Parental Consent Part B</a:t>
                      </a:r>
                      <a:endParaRPr lang="fr-FR"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Eval Complete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Evaluation Delay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a:t>
                      </a:r>
                      <a:r>
                        <a:rPr lang="en-US" sz="1400" b="0" u="none" strike="noStrike" dirty="0" err="1">
                          <a:effectLst/>
                        </a:rPr>
                        <a:t>Elig</a:t>
                      </a:r>
                      <a:r>
                        <a:rPr lang="en-US" sz="1400" b="0" u="none" strike="noStrike" dirty="0">
                          <a:effectLst/>
                        </a:rPr>
                        <a:t> Meeting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a:t>
                      </a:r>
                      <a:r>
                        <a:rPr lang="en-US" sz="1400" b="0" u="none" strike="noStrike" dirty="0" err="1">
                          <a:effectLst/>
                        </a:rPr>
                        <a:t>Iep</a:t>
                      </a:r>
                      <a:r>
                        <a:rPr lang="en-US" sz="1400" b="0" u="none" strike="noStrike" dirty="0">
                          <a:effectLst/>
                        </a:rPr>
                        <a:t> Finalized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Finalize </a:t>
                      </a:r>
                      <a:r>
                        <a:rPr lang="en-US" sz="1400" b="0" u="none" strike="noStrike" dirty="0" err="1">
                          <a:effectLst/>
                        </a:rPr>
                        <a:t>Iep</a:t>
                      </a:r>
                      <a:r>
                        <a:rPr lang="en-US" sz="1400" b="0" u="none" strike="noStrike" dirty="0">
                          <a:effectLst/>
                        </a:rPr>
                        <a:t> Delay</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IEP Implemented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Reason IEP Not Implemented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Eligibility Services Path 3</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extLst>
                  <a:ext uri="{0D108BD9-81ED-4DB2-BD59-A6C34878D82A}">
                    <a16:rowId xmlns:a16="http://schemas.microsoft.com/office/drawing/2014/main" val="936925604"/>
                  </a:ext>
                </a:extLst>
              </a:tr>
              <a:tr h="152033">
                <a:tc>
                  <a:txBody>
                    <a:bodyPr/>
                    <a:lstStyle/>
                    <a:p>
                      <a:pPr algn="l" fontAlgn="b"/>
                      <a:r>
                        <a:rPr lang="en-US" sz="1400" b="0" i="0" u="none" strike="noStrike" dirty="0">
                          <a:solidFill>
                            <a:srgbClr val="000000"/>
                          </a:solidFill>
                          <a:effectLst/>
                          <a:latin typeface="Aptos Narrow" panose="020B0004020202020204" pitchFamily="34" charset="0"/>
                        </a:rPr>
                        <a:t>10032024</a:t>
                      </a:r>
                    </a:p>
                  </a:txBody>
                  <a:tcPr marL="6335" marR="6335" marT="6335" marB="0" anchor="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10152024</a:t>
                      </a: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10152024</a:t>
                      </a:r>
                    </a:p>
                  </a:txBody>
                  <a:tcPr marL="6335" marR="6335" marT="6335" marB="0" anchor="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10152024</a:t>
                      </a: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b="1" i="0" u="none" strike="noStrike" dirty="0">
                          <a:solidFill>
                            <a:srgbClr val="000000"/>
                          </a:solidFill>
                          <a:effectLst/>
                          <a:latin typeface="Aptos Narrow" panose="020B0004020202020204" pitchFamily="34" charset="0"/>
                        </a:rPr>
                        <a:t>10252024</a:t>
                      </a: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02</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extLst>
                  <a:ext uri="{0D108BD9-81ED-4DB2-BD59-A6C34878D82A}">
                    <a16:rowId xmlns:a16="http://schemas.microsoft.com/office/drawing/2014/main" val="1929362444"/>
                  </a:ext>
                </a:extLst>
              </a:tr>
            </a:tbl>
          </a:graphicData>
        </a:graphic>
      </p:graphicFrame>
      <p:sp>
        <p:nvSpPr>
          <p:cNvPr id="4" name="Slide Number Placeholder 3">
            <a:extLst>
              <a:ext uri="{FF2B5EF4-FFF2-40B4-BE49-F238E27FC236}">
                <a16:creationId xmlns:a16="http://schemas.microsoft.com/office/drawing/2014/main" id="{A699A6F8-9845-66CD-86D0-718F4D4333D4}"/>
              </a:ext>
            </a:extLst>
          </p:cNvPr>
          <p:cNvSpPr>
            <a:spLocks noGrp="1"/>
          </p:cNvSpPr>
          <p:nvPr>
            <p:ph type="sldNum" sz="quarter" idx="12"/>
          </p:nvPr>
        </p:nvSpPr>
        <p:spPr>
          <a:xfrm>
            <a:off x="191764" y="6011750"/>
            <a:ext cx="476839" cy="546919"/>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18</a:t>
            </a:fld>
            <a:endParaRPr lang="en-US" sz="1200" dirty="0">
              <a:solidFill>
                <a:schemeClr val="tx1">
                  <a:tint val="75000"/>
                </a:schemeClr>
              </a:solidFill>
              <a:latin typeface="+mn-lt"/>
            </a:endParaRPr>
          </a:p>
        </p:txBody>
      </p:sp>
      <p:sp>
        <p:nvSpPr>
          <p:cNvPr id="21" name="TextBox 20">
            <a:extLst>
              <a:ext uri="{FF2B5EF4-FFF2-40B4-BE49-F238E27FC236}">
                <a16:creationId xmlns:a16="http://schemas.microsoft.com/office/drawing/2014/main" id="{176A458E-876C-FE21-D094-41ECFB247D9D}"/>
              </a:ext>
            </a:extLst>
          </p:cNvPr>
          <p:cNvSpPr txBox="1"/>
          <p:nvPr/>
        </p:nvSpPr>
        <p:spPr>
          <a:xfrm>
            <a:off x="923699" y="4903791"/>
            <a:ext cx="10473179" cy="1969770"/>
          </a:xfrm>
          <a:prstGeom prst="rect">
            <a:avLst/>
          </a:prstGeom>
          <a:noFill/>
        </p:spPr>
        <p:txBody>
          <a:bodyPr wrap="square" rtlCol="0">
            <a:spAutoFit/>
          </a:bodyPr>
          <a:lstStyle/>
          <a:p>
            <a:r>
              <a:rPr lang="en-US" sz="1600" b="1" dirty="0"/>
              <a:t>Student had an initial referral to Special Education, was </a:t>
            </a:r>
            <a:r>
              <a:rPr lang="en-US" sz="1600" b="1" u="sng" dirty="0"/>
              <a:t>not</a:t>
            </a:r>
            <a:r>
              <a:rPr lang="en-US" sz="1600" b="1" dirty="0"/>
              <a:t> receiving Part C services at time of referral, found eligible, no delays</a:t>
            </a:r>
          </a:p>
          <a:p>
            <a:pPr marL="285750" indent="-285750">
              <a:buFont typeface="Arial" panose="020B0604020202020204" pitchFamily="34" charset="0"/>
              <a:buChar char="•"/>
            </a:pPr>
            <a:r>
              <a:rPr lang="en-US" dirty="0"/>
              <a:t>Special Education Referral Type= 03</a:t>
            </a:r>
          </a:p>
          <a:p>
            <a:pPr marL="285750" indent="-285750">
              <a:buFont typeface="Arial" panose="020B0604020202020204" pitchFamily="34" charset="0"/>
              <a:buChar char="•"/>
            </a:pPr>
            <a:r>
              <a:rPr lang="en-US" dirty="0"/>
              <a:t>Sped Eligibility and Services = 02 </a:t>
            </a:r>
          </a:p>
          <a:p>
            <a:pPr marL="285750" indent="-285750">
              <a:buFont typeface="Arial" panose="020B0604020202020204" pitchFamily="34" charset="0"/>
              <a:buChar char="•"/>
            </a:pPr>
            <a:r>
              <a:rPr lang="en-US" dirty="0"/>
              <a:t>Start Date of Sped = Date IEP Implemented Part B = 10/25/2024</a:t>
            </a:r>
          </a:p>
          <a:p>
            <a:pPr marL="285750" indent="-285750">
              <a:buFont typeface="Arial" panose="020B0604020202020204" pitchFamily="34" charset="0"/>
              <a:buChar char="•"/>
            </a:pPr>
            <a:r>
              <a:rPr lang="en-US" dirty="0"/>
              <a:t>Path 2 date fields zero-filled, path 3 date fields reported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805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8792-5827-3B84-43FD-CC479F88E4D7}"/>
              </a:ext>
            </a:extLst>
          </p:cNvPr>
          <p:cNvSpPr>
            <a:spLocks noGrp="1"/>
          </p:cNvSpPr>
          <p:nvPr>
            <p:ph type="title"/>
          </p:nvPr>
        </p:nvSpPr>
        <p:spPr>
          <a:xfrm>
            <a:off x="556532" y="299331"/>
            <a:ext cx="11210925" cy="744836"/>
          </a:xfrm>
        </p:spPr>
        <p:txBody>
          <a:bodyPr vert="horz" lIns="91440" tIns="45720" rIns="91440" bIns="45720" rtlCol="0" anchor="ctr">
            <a:normAutofit/>
          </a:bodyPr>
          <a:lstStyle/>
          <a:p>
            <a:pPr algn="ctr"/>
            <a:r>
              <a:rPr lang="en-US" sz="3200" kern="1200" dirty="0">
                <a:latin typeface="+mj-lt"/>
                <a:ea typeface="+mj-ea"/>
                <a:cs typeface="+mj-cs"/>
              </a:rPr>
              <a:t>Special Education Referral Type 07</a:t>
            </a:r>
          </a:p>
        </p:txBody>
      </p:sp>
      <p:graphicFrame>
        <p:nvGraphicFramePr>
          <p:cNvPr id="23" name="Table 22">
            <a:extLst>
              <a:ext uri="{FF2B5EF4-FFF2-40B4-BE49-F238E27FC236}">
                <a16:creationId xmlns:a16="http://schemas.microsoft.com/office/drawing/2014/main" id="{E7FBD37F-A9BC-85A2-623A-8CD581F2C594}"/>
              </a:ext>
            </a:extLst>
          </p:cNvPr>
          <p:cNvGraphicFramePr>
            <a:graphicFrameLocks noGrp="1"/>
          </p:cNvGraphicFramePr>
          <p:nvPr>
            <p:extLst>
              <p:ext uri="{D42A27DB-BD31-4B8C-83A1-F6EECF244321}">
                <p14:modId xmlns:p14="http://schemas.microsoft.com/office/powerpoint/2010/main" val="4259089263"/>
              </p:ext>
            </p:extLst>
          </p:nvPr>
        </p:nvGraphicFramePr>
        <p:xfrm>
          <a:off x="191764" y="1458053"/>
          <a:ext cx="3213100" cy="655320"/>
        </p:xfrm>
        <a:graphic>
          <a:graphicData uri="http://schemas.openxmlformats.org/drawingml/2006/table">
            <a:tbl>
              <a:tblPr firstRow="1">
                <a:tableStyleId>{5C22544A-7EE6-4342-B048-85BDC9FD1C3A}</a:tableStyleId>
              </a:tblPr>
              <a:tblGrid>
                <a:gridCol w="1066800">
                  <a:extLst>
                    <a:ext uri="{9D8B030D-6E8A-4147-A177-3AD203B41FA5}">
                      <a16:colId xmlns:a16="http://schemas.microsoft.com/office/drawing/2014/main" val="475673031"/>
                    </a:ext>
                  </a:extLst>
                </a:gridCol>
                <a:gridCol w="1016000">
                  <a:extLst>
                    <a:ext uri="{9D8B030D-6E8A-4147-A177-3AD203B41FA5}">
                      <a16:colId xmlns:a16="http://schemas.microsoft.com/office/drawing/2014/main" val="1853348782"/>
                    </a:ext>
                  </a:extLst>
                </a:gridCol>
                <a:gridCol w="1130300">
                  <a:extLst>
                    <a:ext uri="{9D8B030D-6E8A-4147-A177-3AD203B41FA5}">
                      <a16:colId xmlns:a16="http://schemas.microsoft.com/office/drawing/2014/main" val="4241595967"/>
                    </a:ext>
                  </a:extLst>
                </a:gridCol>
              </a:tblGrid>
              <a:tr h="182880">
                <a:tc>
                  <a:txBody>
                    <a:bodyPr/>
                    <a:lstStyle/>
                    <a:p>
                      <a:pPr algn="l" fontAlgn="b"/>
                      <a:r>
                        <a:rPr lang="en-US" sz="1400" u="none" strike="noStrike" dirty="0">
                          <a:solidFill>
                            <a:schemeClr val="tx1"/>
                          </a:solidFill>
                          <a:effectLst/>
                        </a:rPr>
                        <a:t>Start Date Of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End Date Of </a:t>
                      </a:r>
                      <a:r>
                        <a:rPr lang="en-US" sz="1400" u="none" strike="noStrike" dirty="0" err="1">
                          <a:solidFill>
                            <a:schemeClr val="tx1"/>
                          </a:solidFill>
                          <a:effectLst/>
                        </a:rPr>
                        <a:t>Spd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400" u="none" strike="noStrike" dirty="0">
                          <a:solidFill>
                            <a:schemeClr val="tx1"/>
                          </a:solidFill>
                          <a:effectLst/>
                        </a:rPr>
                        <a:t>Reason Exited Sped</a:t>
                      </a:r>
                      <a:endParaRPr lang="en-US" sz="1400" b="0" i="0" u="none" strike="noStrike" dirty="0">
                        <a:solidFill>
                          <a:schemeClr val="tx1"/>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74930100"/>
                  </a:ext>
                </a:extLst>
              </a:tr>
              <a:tr h="182880">
                <a:tc>
                  <a:txBody>
                    <a:bodyPr/>
                    <a:lstStyle/>
                    <a:p>
                      <a:pPr algn="l" fontAlgn="b"/>
                      <a:r>
                        <a:rPr lang="en-US" sz="1400" b="1" i="0" u="none" strike="noStrike" dirty="0">
                          <a:solidFill>
                            <a:srgbClr val="000000"/>
                          </a:solidFill>
                          <a:effectLst/>
                          <a:latin typeface="Aptos Narrow" panose="020B0004020202020204" pitchFamily="34" charset="0"/>
                        </a:rPr>
                        <a:t>02102025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a:effectLst/>
                        </a:rPr>
                        <a:t>00000000</a:t>
                      </a:r>
                      <a:endParaRPr lang="en-US" sz="1400" b="0" i="0" u="none" strike="noStrike">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0097966"/>
                  </a:ext>
                </a:extLst>
              </a:tr>
            </a:tbl>
          </a:graphicData>
        </a:graphic>
      </p:graphicFrame>
      <p:graphicFrame>
        <p:nvGraphicFramePr>
          <p:cNvPr id="8" name="Content Placeholder 4">
            <a:extLst>
              <a:ext uri="{FF2B5EF4-FFF2-40B4-BE49-F238E27FC236}">
                <a16:creationId xmlns:a16="http://schemas.microsoft.com/office/drawing/2014/main" id="{B8C31A59-13A5-7207-0393-55ABFFC906A4}"/>
              </a:ext>
            </a:extLst>
          </p:cNvPr>
          <p:cNvGraphicFramePr>
            <a:graphicFrameLocks noGrp="1"/>
          </p:cNvGraphicFramePr>
          <p:nvPr>
            <p:ph idx="1"/>
            <p:extLst>
              <p:ext uri="{D42A27DB-BD31-4B8C-83A1-F6EECF244321}">
                <p14:modId xmlns:p14="http://schemas.microsoft.com/office/powerpoint/2010/main" val="3027778216"/>
              </p:ext>
            </p:extLst>
          </p:nvPr>
        </p:nvGraphicFramePr>
        <p:xfrm>
          <a:off x="4113537" y="1351373"/>
          <a:ext cx="7886699" cy="853440"/>
        </p:xfrm>
        <a:graphic>
          <a:graphicData uri="http://schemas.openxmlformats.org/drawingml/2006/table">
            <a:tbl>
              <a:tblPr firstRow="1" firstCol="1" lastRow="1" lastCol="1" bandRow="1" bandCol="1"/>
              <a:tblGrid>
                <a:gridCol w="376426">
                  <a:extLst>
                    <a:ext uri="{9D8B030D-6E8A-4147-A177-3AD203B41FA5}">
                      <a16:colId xmlns:a16="http://schemas.microsoft.com/office/drawing/2014/main" val="20000"/>
                    </a:ext>
                  </a:extLst>
                </a:gridCol>
                <a:gridCol w="7510273">
                  <a:extLst>
                    <a:ext uri="{9D8B030D-6E8A-4147-A177-3AD203B41FA5}">
                      <a16:colId xmlns:a16="http://schemas.microsoft.com/office/drawing/2014/main" val="20001"/>
                    </a:ext>
                  </a:extLst>
                </a:gridCol>
              </a:tblGrid>
              <a:tr h="712144">
                <a:tc>
                  <a:txBody>
                    <a:bodyPr/>
                    <a:lstStyle/>
                    <a:p>
                      <a:pPr marL="0" marR="0">
                        <a:spcBef>
                          <a:spcPts val="0"/>
                        </a:spcBef>
                        <a:spcAft>
                          <a:spcPts val="0"/>
                        </a:spcAft>
                      </a:pPr>
                      <a:r>
                        <a:rPr lang="en-US" sz="1400" dirty="0">
                          <a:effectLst/>
                          <a:latin typeface="Calibri"/>
                          <a:ea typeface="Times New Roman"/>
                          <a:cs typeface="Arial"/>
                        </a:rPr>
                        <a:t>07</a:t>
                      </a:r>
                      <a:endParaRPr lang="en-US" sz="1400" dirty="0">
                        <a:effectLst/>
                        <a:latin typeface="Calibri"/>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a:ea typeface="Times New Roman"/>
                          <a:cs typeface="Arial"/>
                        </a:rPr>
                        <a:t>Part C to Part B Transition &amp; Part B Evaluation (Paths 2 &amp; 3)</a:t>
                      </a:r>
                      <a:r>
                        <a:rPr lang="en-US" sz="1400" dirty="0">
                          <a:effectLst/>
                          <a:latin typeface="Calibri"/>
                          <a:ea typeface="Times New Roman"/>
                          <a:cs typeface="Arial"/>
                        </a:rPr>
                        <a:t> – Use this code for students who received Part C services and were referred for a Part B evaluation (from a Part C Agency) and were either determined not eligible for Part B services or began receiving Part B services that were discontinued AND were later, in the same reporting period, referred for a Part B evaluation</a:t>
                      </a:r>
                      <a:r>
                        <a:rPr lang="en-US" sz="1400" b="1" dirty="0">
                          <a:effectLst/>
                          <a:latin typeface="Calibri"/>
                          <a:ea typeface="Times New Roman"/>
                          <a:cs typeface="Arial"/>
                        </a:rPr>
                        <a:t>.</a:t>
                      </a:r>
                      <a:endParaRPr lang="en-US" sz="1400" dirty="0">
                        <a:effectLst/>
                        <a:latin typeface="Calibri"/>
                        <a:ea typeface="Times New Roman"/>
                      </a:endParaRPr>
                    </a:p>
                  </a:txBody>
                  <a:tcPr marL="61146" marR="6114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4A54EA22-DE15-97DC-521D-863B03277CBD}"/>
              </a:ext>
            </a:extLst>
          </p:cNvPr>
          <p:cNvGraphicFramePr>
            <a:graphicFrameLocks noGrp="1"/>
          </p:cNvGraphicFramePr>
          <p:nvPr>
            <p:extLst>
              <p:ext uri="{D42A27DB-BD31-4B8C-83A1-F6EECF244321}">
                <p14:modId xmlns:p14="http://schemas.microsoft.com/office/powerpoint/2010/main" val="739757841"/>
              </p:ext>
            </p:extLst>
          </p:nvPr>
        </p:nvGraphicFramePr>
        <p:xfrm>
          <a:off x="191764" y="2422677"/>
          <a:ext cx="11937050" cy="1102604"/>
        </p:xfrm>
        <a:graphic>
          <a:graphicData uri="http://schemas.openxmlformats.org/drawingml/2006/table">
            <a:tbl>
              <a:tblPr firstRow="1" bandRow="1">
                <a:tableStyleId>{5C22544A-7EE6-4342-B048-85BDC9FD1C3A}</a:tableStyleId>
              </a:tblPr>
              <a:tblGrid>
                <a:gridCol w="708050">
                  <a:extLst>
                    <a:ext uri="{9D8B030D-6E8A-4147-A177-3AD203B41FA5}">
                      <a16:colId xmlns:a16="http://schemas.microsoft.com/office/drawing/2014/main" val="1648784110"/>
                    </a:ext>
                  </a:extLst>
                </a:gridCol>
                <a:gridCol w="761882">
                  <a:extLst>
                    <a:ext uri="{9D8B030D-6E8A-4147-A177-3AD203B41FA5}">
                      <a16:colId xmlns:a16="http://schemas.microsoft.com/office/drawing/2014/main" val="1301713942"/>
                    </a:ext>
                  </a:extLst>
                </a:gridCol>
                <a:gridCol w="919050">
                  <a:extLst>
                    <a:ext uri="{9D8B030D-6E8A-4147-A177-3AD203B41FA5}">
                      <a16:colId xmlns:a16="http://schemas.microsoft.com/office/drawing/2014/main" val="1872215411"/>
                    </a:ext>
                  </a:extLst>
                </a:gridCol>
                <a:gridCol w="887618">
                  <a:extLst>
                    <a:ext uri="{9D8B030D-6E8A-4147-A177-3AD203B41FA5}">
                      <a16:colId xmlns:a16="http://schemas.microsoft.com/office/drawing/2014/main" val="1610505612"/>
                    </a:ext>
                  </a:extLst>
                </a:gridCol>
                <a:gridCol w="948266">
                  <a:extLst>
                    <a:ext uri="{9D8B030D-6E8A-4147-A177-3AD203B41FA5}">
                      <a16:colId xmlns:a16="http://schemas.microsoft.com/office/drawing/2014/main" val="1939446430"/>
                    </a:ext>
                  </a:extLst>
                </a:gridCol>
                <a:gridCol w="1139199">
                  <a:extLst>
                    <a:ext uri="{9D8B030D-6E8A-4147-A177-3AD203B41FA5}">
                      <a16:colId xmlns:a16="http://schemas.microsoft.com/office/drawing/2014/main" val="2347986312"/>
                    </a:ext>
                  </a:extLst>
                </a:gridCol>
                <a:gridCol w="1103734">
                  <a:extLst>
                    <a:ext uri="{9D8B030D-6E8A-4147-A177-3AD203B41FA5}">
                      <a16:colId xmlns:a16="http://schemas.microsoft.com/office/drawing/2014/main" val="3184814169"/>
                    </a:ext>
                  </a:extLst>
                </a:gridCol>
                <a:gridCol w="1268963">
                  <a:extLst>
                    <a:ext uri="{9D8B030D-6E8A-4147-A177-3AD203B41FA5}">
                      <a16:colId xmlns:a16="http://schemas.microsoft.com/office/drawing/2014/main" val="4023568209"/>
                    </a:ext>
                  </a:extLst>
                </a:gridCol>
                <a:gridCol w="1213629">
                  <a:extLst>
                    <a:ext uri="{9D8B030D-6E8A-4147-A177-3AD203B41FA5}">
                      <a16:colId xmlns:a16="http://schemas.microsoft.com/office/drawing/2014/main" val="230939673"/>
                    </a:ext>
                  </a:extLst>
                </a:gridCol>
                <a:gridCol w="1312479">
                  <a:extLst>
                    <a:ext uri="{9D8B030D-6E8A-4147-A177-3AD203B41FA5}">
                      <a16:colId xmlns:a16="http://schemas.microsoft.com/office/drawing/2014/main" val="1818184121"/>
                    </a:ext>
                  </a:extLst>
                </a:gridCol>
                <a:gridCol w="897848">
                  <a:extLst>
                    <a:ext uri="{9D8B030D-6E8A-4147-A177-3AD203B41FA5}">
                      <a16:colId xmlns:a16="http://schemas.microsoft.com/office/drawing/2014/main" val="2045906727"/>
                    </a:ext>
                  </a:extLst>
                </a:gridCol>
                <a:gridCol w="776332">
                  <a:extLst>
                    <a:ext uri="{9D8B030D-6E8A-4147-A177-3AD203B41FA5}">
                      <a16:colId xmlns:a16="http://schemas.microsoft.com/office/drawing/2014/main" val="3916375458"/>
                    </a:ext>
                  </a:extLst>
                </a:gridCol>
              </a:tblGrid>
              <a:tr h="854008">
                <a:tc>
                  <a:txBody>
                    <a:bodyPr/>
                    <a:lstStyle/>
                    <a:p>
                      <a:pPr algn="l" fontAlgn="b"/>
                      <a:r>
                        <a:rPr lang="en-US" sz="1400" b="0" u="none" strike="noStrike" dirty="0">
                          <a:solidFill>
                            <a:schemeClr val="tx1"/>
                          </a:solidFill>
                          <a:effectLst/>
                        </a:rPr>
                        <a:t>Sped Referral Type</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Sped Eligibility And Services</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Eligible Part C</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Referral Admin Unit</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Parental Consent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Eval Complete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Evaluation Delay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Eligibility Meeting</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Meeting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Date IEP Implemented C To B</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IEP Implementation Delay</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US" sz="1400" b="0" u="none" strike="noStrike" dirty="0">
                          <a:solidFill>
                            <a:schemeClr val="tx1"/>
                          </a:solidFill>
                          <a:effectLst/>
                        </a:rPr>
                        <a:t>Eligibility Services Path 2</a:t>
                      </a:r>
                      <a:endParaRPr lang="en-US" sz="1400" b="0" i="0" u="none" strike="noStrike" dirty="0">
                        <a:solidFill>
                          <a:schemeClr val="tx1"/>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68416852"/>
                  </a:ext>
                </a:extLst>
              </a:tr>
              <a:tr h="243251">
                <a:tc>
                  <a:txBody>
                    <a:bodyPr/>
                    <a:lstStyle/>
                    <a:p>
                      <a:pPr algn="l" fontAlgn="b"/>
                      <a:r>
                        <a:rPr lang="en-US" sz="1400" b="1" u="none" strike="noStrike" dirty="0">
                          <a:effectLst/>
                        </a:rPr>
                        <a:t>07</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1" u="none" strike="noStrike" dirty="0">
                          <a:effectLst/>
                        </a:rPr>
                        <a:t>02</a:t>
                      </a:r>
                      <a:endParaRPr lang="en-US" sz="1400" b="1"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Aptos Narrow" panose="020B0004020202020204" pitchFamily="34" charset="0"/>
                        </a:rPr>
                        <a:t>08152023</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09272024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09272024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09272024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09272024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00000000</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04</a:t>
                      </a: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6193192"/>
                  </a:ext>
                </a:extLst>
              </a:tr>
            </a:tbl>
          </a:graphicData>
        </a:graphic>
      </p:graphicFrame>
      <p:graphicFrame>
        <p:nvGraphicFramePr>
          <p:cNvPr id="14" name="Table 13">
            <a:extLst>
              <a:ext uri="{FF2B5EF4-FFF2-40B4-BE49-F238E27FC236}">
                <a16:creationId xmlns:a16="http://schemas.microsoft.com/office/drawing/2014/main" id="{141C117E-9898-68FD-5D0E-E8909EF94C0C}"/>
              </a:ext>
            </a:extLst>
          </p:cNvPr>
          <p:cNvGraphicFramePr>
            <a:graphicFrameLocks noGrp="1"/>
          </p:cNvGraphicFramePr>
          <p:nvPr>
            <p:extLst>
              <p:ext uri="{D42A27DB-BD31-4B8C-83A1-F6EECF244321}">
                <p14:modId xmlns:p14="http://schemas.microsoft.com/office/powerpoint/2010/main" val="616416639"/>
              </p:ext>
            </p:extLst>
          </p:nvPr>
        </p:nvGraphicFramePr>
        <p:xfrm>
          <a:off x="1394563" y="3871567"/>
          <a:ext cx="10635873" cy="866110"/>
        </p:xfrm>
        <a:graphic>
          <a:graphicData uri="http://schemas.openxmlformats.org/drawingml/2006/table">
            <a:tbl>
              <a:tblPr firstRow="1">
                <a:tableStyleId>{D7AC3CCA-C797-4891-BE02-D94E43425B78}</a:tableStyleId>
              </a:tblPr>
              <a:tblGrid>
                <a:gridCol w="1383076">
                  <a:extLst>
                    <a:ext uri="{9D8B030D-6E8A-4147-A177-3AD203B41FA5}">
                      <a16:colId xmlns:a16="http://schemas.microsoft.com/office/drawing/2014/main" val="4177681246"/>
                    </a:ext>
                  </a:extLst>
                </a:gridCol>
                <a:gridCol w="1245824">
                  <a:extLst>
                    <a:ext uri="{9D8B030D-6E8A-4147-A177-3AD203B41FA5}">
                      <a16:colId xmlns:a16="http://schemas.microsoft.com/office/drawing/2014/main" val="1769899093"/>
                    </a:ext>
                  </a:extLst>
                </a:gridCol>
                <a:gridCol w="1129688">
                  <a:extLst>
                    <a:ext uri="{9D8B030D-6E8A-4147-A177-3AD203B41FA5}">
                      <a16:colId xmlns:a16="http://schemas.microsoft.com/office/drawing/2014/main" val="448459364"/>
                    </a:ext>
                  </a:extLst>
                </a:gridCol>
                <a:gridCol w="1129688">
                  <a:extLst>
                    <a:ext uri="{9D8B030D-6E8A-4147-A177-3AD203B41FA5}">
                      <a16:colId xmlns:a16="http://schemas.microsoft.com/office/drawing/2014/main" val="1850825296"/>
                    </a:ext>
                  </a:extLst>
                </a:gridCol>
                <a:gridCol w="956161">
                  <a:extLst>
                    <a:ext uri="{9D8B030D-6E8A-4147-A177-3AD203B41FA5}">
                      <a16:colId xmlns:a16="http://schemas.microsoft.com/office/drawing/2014/main" val="2462015770"/>
                    </a:ext>
                  </a:extLst>
                </a:gridCol>
                <a:gridCol w="754208">
                  <a:extLst>
                    <a:ext uri="{9D8B030D-6E8A-4147-A177-3AD203B41FA5}">
                      <a16:colId xmlns:a16="http://schemas.microsoft.com/office/drawing/2014/main" val="3044376530"/>
                    </a:ext>
                  </a:extLst>
                </a:gridCol>
                <a:gridCol w="1361960">
                  <a:extLst>
                    <a:ext uri="{9D8B030D-6E8A-4147-A177-3AD203B41FA5}">
                      <a16:colId xmlns:a16="http://schemas.microsoft.com/office/drawing/2014/main" val="4207671990"/>
                    </a:ext>
                  </a:extLst>
                </a:gridCol>
                <a:gridCol w="1383076">
                  <a:extLst>
                    <a:ext uri="{9D8B030D-6E8A-4147-A177-3AD203B41FA5}">
                      <a16:colId xmlns:a16="http://schemas.microsoft.com/office/drawing/2014/main" val="1327459984"/>
                    </a:ext>
                  </a:extLst>
                </a:gridCol>
                <a:gridCol w="1292192">
                  <a:extLst>
                    <a:ext uri="{9D8B030D-6E8A-4147-A177-3AD203B41FA5}">
                      <a16:colId xmlns:a16="http://schemas.microsoft.com/office/drawing/2014/main" val="3286274190"/>
                    </a:ext>
                  </a:extLst>
                </a:gridCol>
              </a:tblGrid>
              <a:tr h="234800">
                <a:tc>
                  <a:txBody>
                    <a:bodyPr/>
                    <a:lstStyle/>
                    <a:p>
                      <a:pPr algn="l" fontAlgn="b"/>
                      <a:r>
                        <a:rPr lang="fr-FR" sz="1400" b="0" u="none" strike="noStrike" dirty="0">
                          <a:effectLst/>
                        </a:rPr>
                        <a:t>Date Parental Consent Part B</a:t>
                      </a:r>
                      <a:endParaRPr lang="fr-FR"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Eval Complete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Evaluation Delay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a:t>
                      </a:r>
                      <a:r>
                        <a:rPr lang="en-US" sz="1400" b="0" u="none" strike="noStrike" dirty="0" err="1">
                          <a:effectLst/>
                        </a:rPr>
                        <a:t>Elig</a:t>
                      </a:r>
                      <a:r>
                        <a:rPr lang="en-US" sz="1400" b="0" u="none" strike="noStrike" dirty="0">
                          <a:effectLst/>
                        </a:rPr>
                        <a:t> Meeting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IEP Finalized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Finalize IEP Delay</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Date IEP Implemented Part B</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Reason IEP Not Implemented</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tc>
                  <a:txBody>
                    <a:bodyPr/>
                    <a:lstStyle/>
                    <a:p>
                      <a:pPr algn="l" fontAlgn="b"/>
                      <a:r>
                        <a:rPr lang="en-US" sz="1400" b="0" u="none" strike="noStrike" dirty="0">
                          <a:effectLst/>
                        </a:rPr>
                        <a:t>Eligibility Services Path 3</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accent3">
                        <a:lumMod val="20000"/>
                        <a:lumOff val="80000"/>
                      </a:schemeClr>
                    </a:solidFill>
                  </a:tcPr>
                </a:tc>
                <a:extLst>
                  <a:ext uri="{0D108BD9-81ED-4DB2-BD59-A6C34878D82A}">
                    <a16:rowId xmlns:a16="http://schemas.microsoft.com/office/drawing/2014/main" val="936925604"/>
                  </a:ext>
                </a:extLst>
              </a:tr>
              <a:tr h="152033">
                <a:tc>
                  <a:txBody>
                    <a:bodyPr/>
                    <a:lstStyle/>
                    <a:p>
                      <a:pPr algn="l" fontAlgn="b"/>
                      <a:r>
                        <a:rPr lang="en-US" sz="1400" b="0" i="0" u="none" strike="noStrike" dirty="0">
                          <a:solidFill>
                            <a:srgbClr val="000000"/>
                          </a:solidFill>
                          <a:effectLst/>
                          <a:latin typeface="Aptos Narrow" panose="020B0004020202020204" pitchFamily="34" charset="0"/>
                        </a:rPr>
                        <a:t>01252025</a:t>
                      </a:r>
                    </a:p>
                  </a:txBody>
                  <a:tcPr marL="6335" marR="6335" marT="6335" marB="0" anchor="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01252025</a:t>
                      </a: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01252025</a:t>
                      </a:r>
                    </a:p>
                  </a:txBody>
                  <a:tcPr marL="6335" marR="6335" marT="6335" marB="0" anchor="b">
                    <a:solidFill>
                      <a:schemeClr val="bg1">
                        <a:lumMod val="95000"/>
                      </a:schemeClr>
                    </a:solidFill>
                  </a:tcPr>
                </a:tc>
                <a:tc>
                  <a:txBody>
                    <a:bodyPr/>
                    <a:lstStyle/>
                    <a:p>
                      <a:pPr algn="l" fontAlgn="b"/>
                      <a:r>
                        <a:rPr lang="en-US" sz="1400" b="0" i="0" u="none" strike="noStrike" dirty="0">
                          <a:solidFill>
                            <a:srgbClr val="000000"/>
                          </a:solidFill>
                          <a:effectLst/>
                          <a:latin typeface="Aptos Narrow" panose="020B0004020202020204" pitchFamily="34" charset="0"/>
                        </a:rPr>
                        <a:t>01252025</a:t>
                      </a:r>
                    </a:p>
                  </a:txBody>
                  <a:tcPr marL="6335" marR="6335" marT="6335" marB="0" anchor="b">
                    <a:solidFill>
                      <a:schemeClr val="bg1">
                        <a:lumMod val="9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b="1" i="0" u="none" strike="noStrike" dirty="0">
                          <a:solidFill>
                            <a:srgbClr val="000000"/>
                          </a:solidFill>
                          <a:effectLst/>
                          <a:latin typeface="Aptos Narrow" panose="020B0004020202020204" pitchFamily="34" charset="0"/>
                        </a:rPr>
                        <a:t>02102025</a:t>
                      </a:r>
                    </a:p>
                  </a:txBody>
                  <a:tcPr marL="6335" marR="6335" marT="6335" marB="0" anchor="b">
                    <a:solidFill>
                      <a:schemeClr val="bg1">
                        <a:lumMod val="85000"/>
                      </a:schemeClr>
                    </a:solidFill>
                  </a:tcPr>
                </a:tc>
                <a:tc>
                  <a:txBody>
                    <a:bodyPr/>
                    <a:lstStyle/>
                    <a:p>
                      <a:pPr algn="l" fontAlgn="b"/>
                      <a:r>
                        <a:rPr lang="en-US" sz="1400" u="none" strike="noStrike" dirty="0">
                          <a:effectLst/>
                        </a:rPr>
                        <a:t>00</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tc>
                  <a:txBody>
                    <a:bodyPr/>
                    <a:lstStyle/>
                    <a:p>
                      <a:pPr algn="l" fontAlgn="b"/>
                      <a:r>
                        <a:rPr lang="en-US" sz="1400" u="none" strike="noStrike" dirty="0">
                          <a:effectLst/>
                        </a:rPr>
                        <a:t>02</a:t>
                      </a:r>
                      <a:endParaRPr lang="en-US" sz="1400" b="0" i="0" u="none" strike="noStrike" dirty="0">
                        <a:solidFill>
                          <a:srgbClr val="000000"/>
                        </a:solidFill>
                        <a:effectLst/>
                        <a:latin typeface="Aptos Narrow" panose="020B0004020202020204" pitchFamily="34" charset="0"/>
                      </a:endParaRPr>
                    </a:p>
                  </a:txBody>
                  <a:tcPr marL="6335" marR="6335" marT="6335" marB="0" anchor="b">
                    <a:solidFill>
                      <a:schemeClr val="bg1">
                        <a:lumMod val="95000"/>
                      </a:schemeClr>
                    </a:solidFill>
                  </a:tcPr>
                </a:tc>
                <a:extLst>
                  <a:ext uri="{0D108BD9-81ED-4DB2-BD59-A6C34878D82A}">
                    <a16:rowId xmlns:a16="http://schemas.microsoft.com/office/drawing/2014/main" val="1929362444"/>
                  </a:ext>
                </a:extLst>
              </a:tr>
            </a:tbl>
          </a:graphicData>
        </a:graphic>
      </p:graphicFrame>
      <p:sp>
        <p:nvSpPr>
          <p:cNvPr id="4" name="Slide Number Placeholder 3">
            <a:extLst>
              <a:ext uri="{FF2B5EF4-FFF2-40B4-BE49-F238E27FC236}">
                <a16:creationId xmlns:a16="http://schemas.microsoft.com/office/drawing/2014/main" id="{A699A6F8-9845-66CD-86D0-718F4D4333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19</a:t>
            </a:fld>
            <a:endParaRPr lang="en-US" sz="1200" dirty="0">
              <a:solidFill>
                <a:schemeClr val="tx1">
                  <a:tint val="75000"/>
                </a:schemeClr>
              </a:solidFill>
              <a:latin typeface="+mn-lt"/>
            </a:endParaRPr>
          </a:p>
        </p:txBody>
      </p:sp>
      <p:sp>
        <p:nvSpPr>
          <p:cNvPr id="21" name="TextBox 20">
            <a:extLst>
              <a:ext uri="{FF2B5EF4-FFF2-40B4-BE49-F238E27FC236}">
                <a16:creationId xmlns:a16="http://schemas.microsoft.com/office/drawing/2014/main" id="{176A458E-876C-FE21-D094-41ECFB247D9D}"/>
              </a:ext>
            </a:extLst>
          </p:cNvPr>
          <p:cNvSpPr txBox="1"/>
          <p:nvPr/>
        </p:nvSpPr>
        <p:spPr>
          <a:xfrm>
            <a:off x="63630" y="5077461"/>
            <a:ext cx="11703827" cy="2031325"/>
          </a:xfrm>
          <a:prstGeom prst="rect">
            <a:avLst/>
          </a:prstGeom>
          <a:noFill/>
        </p:spPr>
        <p:txBody>
          <a:bodyPr wrap="square" rtlCol="0">
            <a:spAutoFit/>
          </a:bodyPr>
          <a:lstStyle/>
          <a:p>
            <a:r>
              <a:rPr lang="en-US" b="1" dirty="0"/>
              <a:t>Child r</a:t>
            </a:r>
            <a:r>
              <a:rPr lang="en-US" sz="1800" b="1" dirty="0"/>
              <a:t>eferred to Path 2 (from path 1) and either determined not eligible or received services for awhile.  Then services  stopped, then they were referred to Path 3 again in same year.</a:t>
            </a:r>
            <a:endParaRPr lang="en-US" dirty="0"/>
          </a:p>
          <a:p>
            <a:pPr marL="285750" indent="-285750">
              <a:buFont typeface="Arial" panose="020B0604020202020204" pitchFamily="34" charset="0"/>
              <a:buChar char="•"/>
            </a:pPr>
            <a:r>
              <a:rPr lang="en-US" dirty="0"/>
              <a:t>Special Education Referral Type= 07</a:t>
            </a:r>
          </a:p>
          <a:p>
            <a:pPr marL="285750" indent="-285750">
              <a:buFont typeface="Arial" panose="020B0604020202020204" pitchFamily="34" charset="0"/>
              <a:buChar char="•"/>
            </a:pPr>
            <a:r>
              <a:rPr lang="en-US" dirty="0"/>
              <a:t>Sped Eligibility and Services = 04 – path 2, 02 – path 3 </a:t>
            </a:r>
          </a:p>
          <a:p>
            <a:pPr marL="285750" indent="-285750">
              <a:buFont typeface="Arial" panose="020B0604020202020204" pitchFamily="34" charset="0"/>
              <a:buChar char="•"/>
            </a:pPr>
            <a:r>
              <a:rPr lang="en-US" dirty="0"/>
              <a:t>Start Date of Sped = Date IEP Implemented Part B = 02/10/2025</a:t>
            </a:r>
          </a:p>
          <a:p>
            <a:pPr marL="285750" indent="-285750">
              <a:buFont typeface="Arial" panose="020B0604020202020204" pitchFamily="34" charset="0"/>
              <a:buChar char="•"/>
            </a:pPr>
            <a:r>
              <a:rPr lang="en-US" dirty="0"/>
              <a:t>Path 2 date fields reported, path 3 date fields reported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269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Welcome and Contact Information</a:t>
            </a:r>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Content Placeholder 1">
            <a:extLst>
              <a:ext uri="{FF2B5EF4-FFF2-40B4-BE49-F238E27FC236}">
                <a16:creationId xmlns:a16="http://schemas.microsoft.com/office/drawing/2014/main" id="{9ACCB362-D787-9B69-84C9-52DDD8D94D40}"/>
              </a:ext>
            </a:extLst>
          </p:cNvPr>
          <p:cNvSpPr>
            <a:spLocks noGrp="1"/>
          </p:cNvSpPr>
          <p:nvPr>
            <p:ph idx="1"/>
          </p:nvPr>
        </p:nvSpPr>
        <p:spPr bwMode="auto">
          <a:xfrm>
            <a:off x="838201" y="1435769"/>
            <a:ext cx="5113866" cy="4469732"/>
          </a:xfrm>
        </p:spPr>
        <p:txBody>
          <a:bodyPr wrap="square" numCol="1" anchor="t" anchorCtr="0" compatLnSpc="1">
            <a:prstTxWarp prst="textNoShape">
              <a:avLst/>
            </a:prstTxWarp>
            <a:normAutofit fontScale="25000" lnSpcReduction="20000"/>
          </a:bodyPr>
          <a:lstStyle/>
          <a:p>
            <a:pPr marL="547688" lvl="1" indent="-257175" eaLnBrk="1" hangingPunct="1">
              <a:spcBef>
                <a:spcPts val="0"/>
              </a:spcBef>
              <a:buNone/>
              <a:defRPr/>
            </a:pPr>
            <a:r>
              <a:rPr lang="en-US" sz="6600" i="1" dirty="0">
                <a:latin typeface="+mn-lt"/>
              </a:rPr>
              <a:t>Welcome and thank you for joining the training!</a:t>
            </a:r>
          </a:p>
          <a:p>
            <a:pPr marL="44450" indent="0">
              <a:buNone/>
            </a:pPr>
            <a:endParaRPr lang="en-US" altLang="en-US" sz="6400" i="1" dirty="0">
              <a:latin typeface="+mn-lt"/>
            </a:endParaRPr>
          </a:p>
          <a:p>
            <a:pPr marL="44450" indent="0">
              <a:buNone/>
            </a:pPr>
            <a:r>
              <a:rPr lang="en-US" altLang="en-US" sz="6400" dirty="0">
                <a:solidFill>
                  <a:schemeClr val="tx1"/>
                </a:solidFill>
                <a:latin typeface="+mn-lt"/>
              </a:rPr>
              <a:t>Data Services Contact:</a:t>
            </a:r>
          </a:p>
          <a:p>
            <a:pPr marL="330200" indent="-285750"/>
            <a:r>
              <a:rPr lang="en-US" altLang="en-US" sz="6400" dirty="0">
                <a:solidFill>
                  <a:schemeClr val="tx1"/>
                </a:solidFill>
                <a:latin typeface="+mn-lt"/>
              </a:rPr>
              <a:t>Lindsey Heitman </a:t>
            </a:r>
            <a:r>
              <a:rPr lang="en-US" altLang="en-US" sz="6400" dirty="0">
                <a:latin typeface="+mn-lt"/>
              </a:rPr>
              <a:t>– </a:t>
            </a:r>
            <a:r>
              <a:rPr lang="en-US" altLang="en-US" sz="6400" dirty="0">
                <a:latin typeface="+mn-lt"/>
                <a:hlinkClick r:id="rId2"/>
              </a:rPr>
              <a:t>SpedEndofYear@cde.state.co.us</a:t>
            </a:r>
            <a:r>
              <a:rPr lang="en-US" altLang="en-US" sz="6400" dirty="0">
                <a:latin typeface="+mn-lt"/>
              </a:rPr>
              <a:t> </a:t>
            </a:r>
          </a:p>
          <a:p>
            <a:pPr marL="787400" lvl="1" indent="-285750"/>
            <a:r>
              <a:rPr lang="en-US" altLang="en-US" sz="6000" u="sng" dirty="0">
                <a:latin typeface="+mn-lt"/>
                <a:hlinkClick r:id="rId3"/>
              </a:rPr>
              <a:t>heitman_l@cde.state.co.us</a:t>
            </a:r>
            <a:r>
              <a:rPr lang="en-US" altLang="en-US" sz="6000" dirty="0">
                <a:latin typeface="+mn-lt"/>
              </a:rPr>
              <a:t>  720-456-2033 </a:t>
            </a:r>
            <a:endParaRPr lang="en-US" altLang="en-US" sz="6000" b="1" dirty="0">
              <a:latin typeface="+mn-lt"/>
            </a:endParaRPr>
          </a:p>
          <a:p>
            <a:pPr marL="787400" lvl="1" indent="-285750"/>
            <a:r>
              <a:rPr lang="en-US" altLang="en-US" sz="6000" dirty="0">
                <a:latin typeface="+mn-lt"/>
              </a:rPr>
              <a:t>Collection manager</a:t>
            </a:r>
          </a:p>
          <a:p>
            <a:pPr marL="787400" lvl="1" indent="-285750"/>
            <a:r>
              <a:rPr lang="en-US" altLang="en-US" sz="6000" dirty="0">
                <a:latin typeface="+mn-lt"/>
              </a:rPr>
              <a:t>Data Pipeline submission </a:t>
            </a:r>
          </a:p>
          <a:p>
            <a:pPr marL="44450" indent="0">
              <a:buNone/>
            </a:pPr>
            <a:endParaRPr lang="en-US" altLang="en-US" sz="6400" dirty="0">
              <a:latin typeface="+mn-lt"/>
            </a:endParaRPr>
          </a:p>
          <a:p>
            <a:pPr marL="44450" indent="0">
              <a:buNone/>
            </a:pPr>
            <a:r>
              <a:rPr lang="en-US" altLang="en-US" sz="6400" dirty="0">
                <a:solidFill>
                  <a:schemeClr val="tx1"/>
                </a:solidFill>
                <a:latin typeface="+mn-lt"/>
              </a:rPr>
              <a:t>Business Unit – Exceptional Student Services Unit Contacts:</a:t>
            </a:r>
          </a:p>
          <a:p>
            <a:pPr marL="330200" indent="-285750"/>
            <a:r>
              <a:rPr lang="en-US" altLang="en-US" sz="6400" dirty="0">
                <a:solidFill>
                  <a:schemeClr val="tx1"/>
                </a:solidFill>
                <a:latin typeface="+mn-lt"/>
              </a:rPr>
              <a:t>Orla Bolger </a:t>
            </a:r>
            <a:r>
              <a:rPr lang="en-US" altLang="en-US" sz="6400" dirty="0">
                <a:latin typeface="+mn-lt"/>
              </a:rPr>
              <a:t>– </a:t>
            </a:r>
            <a:r>
              <a:rPr lang="en-US" altLang="en-US" sz="6400" dirty="0">
                <a:latin typeface="+mn-lt"/>
                <a:hlinkClick r:id="rId4"/>
              </a:rPr>
              <a:t>bolger_o@cde.state.co.us</a:t>
            </a:r>
            <a:r>
              <a:rPr lang="en-US" altLang="en-US" sz="6400" dirty="0">
                <a:latin typeface="+mn-lt"/>
              </a:rPr>
              <a:t> ESSU Contact – data content clarification/data requests</a:t>
            </a:r>
          </a:p>
          <a:p>
            <a:pPr marL="330200" indent="-285750"/>
            <a:r>
              <a:rPr lang="en-US" altLang="en-US" sz="6400" dirty="0">
                <a:latin typeface="+mn-lt"/>
              </a:rPr>
              <a:t>Josh Fails – </a:t>
            </a:r>
            <a:r>
              <a:rPr lang="en-US" altLang="en-US" sz="6400" dirty="0">
                <a:latin typeface="+mn-lt"/>
                <a:hlinkClick r:id="rId5"/>
              </a:rPr>
              <a:t>fails_J@cde.state.co.us</a:t>
            </a:r>
            <a:r>
              <a:rPr lang="en-US" altLang="en-US" sz="6400" dirty="0">
                <a:latin typeface="+mn-lt"/>
              </a:rPr>
              <a:t> ESSU Contact –  Data Management System/questions on uploading final reports to the DMS</a:t>
            </a:r>
          </a:p>
          <a:p>
            <a:pPr marL="44450" indent="0">
              <a:buNone/>
            </a:pPr>
            <a:r>
              <a:rPr lang="en-US" sz="6600" dirty="0">
                <a:solidFill>
                  <a:schemeClr val="dk1"/>
                </a:solidFill>
                <a:effectLst/>
                <a:latin typeface="+mn-lt"/>
                <a:ea typeface="+mn-ea"/>
                <a:cs typeface="+mn-cs"/>
              </a:rPr>
              <a:t>        </a:t>
            </a:r>
          </a:p>
          <a:p>
            <a:pPr marL="44450" indent="0">
              <a:buNone/>
            </a:pPr>
            <a:endParaRPr lang="en-US" altLang="en-US" sz="6400" dirty="0"/>
          </a:p>
          <a:p>
            <a:pPr marL="0" indent="0">
              <a:buNone/>
            </a:pPr>
            <a:endParaRPr lang="en-US" sz="2200" dirty="0"/>
          </a:p>
          <a:p>
            <a:pPr marL="44450" indent="0">
              <a:buNone/>
            </a:pPr>
            <a:endParaRPr lang="en-US" altLang="en-US" sz="1400" dirty="0"/>
          </a:p>
          <a:p>
            <a:pPr marL="44450" indent="0">
              <a:buNone/>
            </a:pPr>
            <a:r>
              <a:rPr lang="en-US" altLang="en-US" sz="1800" dirty="0">
                <a:solidFill>
                  <a:schemeClr val="tx1"/>
                </a:solidFill>
              </a:rPr>
              <a:t> </a:t>
            </a:r>
          </a:p>
        </p:txBody>
      </p:sp>
      <p:sp>
        <p:nvSpPr>
          <p:cNvPr id="7" name="TextBox 6">
            <a:extLst>
              <a:ext uri="{FF2B5EF4-FFF2-40B4-BE49-F238E27FC236}">
                <a16:creationId xmlns:a16="http://schemas.microsoft.com/office/drawing/2014/main" id="{A7EA0E9D-3A8A-9FC4-7D20-C5C03BC2AF50}"/>
              </a:ext>
            </a:extLst>
          </p:cNvPr>
          <p:cNvSpPr txBox="1"/>
          <p:nvPr/>
        </p:nvSpPr>
        <p:spPr>
          <a:xfrm>
            <a:off x="7244094" y="1688979"/>
            <a:ext cx="6096000" cy="1477328"/>
          </a:xfrm>
          <a:prstGeom prst="rect">
            <a:avLst/>
          </a:prstGeom>
          <a:noFill/>
        </p:spPr>
        <p:txBody>
          <a:bodyPr wrap="square">
            <a:spAutoFit/>
          </a:bodyPr>
          <a:lstStyle/>
          <a:p>
            <a:pPr marL="0" indent="0">
              <a:buNone/>
            </a:pPr>
            <a:r>
              <a:rPr lang="en-US" altLang="en-US" b="1" dirty="0"/>
              <a:t>Please include in e</a:t>
            </a:r>
            <a:r>
              <a:rPr lang="en-US" altLang="en-US" sz="1800" b="1" dirty="0">
                <a:solidFill>
                  <a:schemeClr val="tx1"/>
                </a:solidFill>
              </a:rPr>
              <a:t>mails:</a:t>
            </a:r>
          </a:p>
          <a:p>
            <a:pPr marL="742950" lvl="1" indent="-285750">
              <a:buFont typeface="Arial" panose="020B0604020202020204" pitchFamily="34" charset="0"/>
              <a:buChar char="•"/>
            </a:pPr>
            <a:r>
              <a:rPr lang="en-US" altLang="en-US" b="1" dirty="0">
                <a:solidFill>
                  <a:schemeClr val="tx1"/>
                </a:solidFill>
              </a:rPr>
              <a:t>AU #</a:t>
            </a:r>
          </a:p>
          <a:p>
            <a:pPr marL="742950" lvl="1" indent="-285750">
              <a:buFont typeface="Arial" panose="020B0604020202020204" pitchFamily="34" charset="0"/>
              <a:buChar char="•"/>
            </a:pPr>
            <a:r>
              <a:rPr lang="en-US" altLang="en-US" b="1" dirty="0"/>
              <a:t>e</a:t>
            </a:r>
            <a:r>
              <a:rPr lang="en-US" altLang="en-US" b="1" dirty="0">
                <a:solidFill>
                  <a:schemeClr val="tx1"/>
                </a:solidFill>
              </a:rPr>
              <a:t>rror code # (if applicable)</a:t>
            </a:r>
          </a:p>
          <a:p>
            <a:pPr marL="742950" lvl="1" indent="-285750">
              <a:buFont typeface="Arial" panose="020B0604020202020204" pitchFamily="34" charset="0"/>
              <a:buChar char="•"/>
            </a:pPr>
            <a:r>
              <a:rPr lang="en-US" b="1" dirty="0"/>
              <a:t>any school code #’s referenced</a:t>
            </a:r>
          </a:p>
          <a:p>
            <a:r>
              <a:rPr lang="en-US" b="1" dirty="0"/>
              <a:t>    </a:t>
            </a:r>
            <a:endParaRPr lang="en-US" sz="1800" b="1" dirty="0"/>
          </a:p>
        </p:txBody>
      </p:sp>
    </p:spTree>
    <p:extLst>
      <p:ext uri="{BB962C8B-B14F-4D97-AF65-F5344CB8AC3E}">
        <p14:creationId xmlns:p14="http://schemas.microsoft.com/office/powerpoint/2010/main" val="5275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0885-E82D-4FBF-95F3-1ADF2CCF0D33}"/>
              </a:ext>
            </a:extLst>
          </p:cNvPr>
          <p:cNvSpPr>
            <a:spLocks noGrp="1"/>
          </p:cNvSpPr>
          <p:nvPr>
            <p:ph type="title"/>
          </p:nvPr>
        </p:nvSpPr>
        <p:spPr/>
        <p:txBody>
          <a:bodyPr/>
          <a:lstStyle/>
          <a:p>
            <a:r>
              <a:rPr lang="en-US" dirty="0"/>
              <a:t>Reporting Initial Evaluations/Referrals</a:t>
            </a:r>
          </a:p>
        </p:txBody>
      </p:sp>
      <p:sp>
        <p:nvSpPr>
          <p:cNvPr id="3" name="Content Placeholder 2">
            <a:extLst>
              <a:ext uri="{FF2B5EF4-FFF2-40B4-BE49-F238E27FC236}">
                <a16:creationId xmlns:a16="http://schemas.microsoft.com/office/drawing/2014/main" id="{0424C991-DCD9-4B07-8DD6-D47C7C297015}"/>
              </a:ext>
            </a:extLst>
          </p:cNvPr>
          <p:cNvSpPr>
            <a:spLocks noGrp="1"/>
          </p:cNvSpPr>
          <p:nvPr>
            <p:ph idx="1"/>
          </p:nvPr>
        </p:nvSpPr>
        <p:spPr/>
        <p:txBody>
          <a:bodyPr>
            <a:normAutofit fontScale="92500" lnSpcReduction="10000"/>
          </a:bodyPr>
          <a:lstStyle/>
          <a:p>
            <a:pPr marL="0" indent="0">
              <a:buNone/>
            </a:pPr>
            <a:r>
              <a:rPr lang="en-US" dirty="0"/>
              <a:t>If</a:t>
            </a:r>
            <a:r>
              <a:rPr lang="en-US" dirty="0">
                <a:latin typeface="Calibri" panose="020F0502020204030204" pitchFamily="34" charset="0"/>
                <a:ea typeface="Calibri" panose="020F0502020204030204" pitchFamily="34" charset="0"/>
              </a:rPr>
              <a:t> a record was reported as a Path 2 or Path 3 referral last year, those </a:t>
            </a:r>
            <a:r>
              <a:rPr lang="en-US" u="sng" dirty="0">
                <a:latin typeface="Calibri" panose="020F0502020204030204" pitchFamily="34" charset="0"/>
                <a:ea typeface="Calibri" panose="020F0502020204030204" pitchFamily="34" charset="0"/>
              </a:rPr>
              <a:t>same</a:t>
            </a:r>
            <a:r>
              <a:rPr lang="en-US" dirty="0">
                <a:latin typeface="Calibri" panose="020F0502020204030204" pitchFamily="34" charset="0"/>
                <a:ea typeface="Calibri" panose="020F0502020204030204" pitchFamily="34" charset="0"/>
              </a:rPr>
              <a:t> path events should not be reported again this year. If an IEP was implemented, the record would be a referral 06 this year.  </a:t>
            </a:r>
            <a:endParaRPr lang="en-US" dirty="0"/>
          </a:p>
          <a:p>
            <a:pPr marL="0" indent="0">
              <a:buNone/>
            </a:pPr>
            <a:endParaRPr lang="en-US" dirty="0"/>
          </a:p>
          <a:p>
            <a:pPr marL="0" indent="0">
              <a:buNone/>
            </a:pPr>
            <a:r>
              <a:rPr lang="en-US" dirty="0"/>
              <a:t>Remember:</a:t>
            </a:r>
          </a:p>
          <a:p>
            <a:pPr lvl="1"/>
            <a:r>
              <a:rPr lang="en-US" dirty="0"/>
              <a:t>Only Initial Evaluations need to be reported in one reporting year</a:t>
            </a:r>
          </a:p>
          <a:p>
            <a:pPr lvl="1"/>
            <a:r>
              <a:rPr lang="en-US" dirty="0"/>
              <a:t>No need to report the reevaluation dates to CDE</a:t>
            </a:r>
          </a:p>
          <a:p>
            <a:pPr lvl="1"/>
            <a:r>
              <a:rPr lang="en-US" dirty="0"/>
              <a:t>Referrals and any delays affects your indicator percentages</a:t>
            </a:r>
          </a:p>
          <a:p>
            <a:pPr marL="0" indent="0">
              <a:buNone/>
            </a:pPr>
            <a:r>
              <a:rPr lang="en-US" dirty="0"/>
              <a:t>Check for these errors and warnings for repeat referrals reported: </a:t>
            </a:r>
          </a:p>
          <a:p>
            <a:pPr lvl="1"/>
            <a:r>
              <a:rPr lang="en-US" dirty="0"/>
              <a:t>Error SY262:   This record was reported in Path 2 last year. If student is on an IEP as a result of last year's initial evaluation, they should be reported as a Referral 06 this year.</a:t>
            </a:r>
          </a:p>
          <a:p>
            <a:pPr lvl="1"/>
            <a:endParaRPr lang="en-US" dirty="0"/>
          </a:p>
          <a:p>
            <a:pPr lvl="1"/>
            <a:r>
              <a:rPr lang="en-US" dirty="0"/>
              <a:t>Warning SY263:  This Path 3 student was reported in your Administrative Unit last year as a Path 3 student, please verify whether your current reporting is correct. </a:t>
            </a:r>
          </a:p>
          <a:p>
            <a:pPr lvl="1"/>
            <a:endParaRPr lang="en-US" dirty="0"/>
          </a:p>
          <a:p>
            <a:endParaRPr lang="en-US" dirty="0"/>
          </a:p>
        </p:txBody>
      </p:sp>
      <p:sp>
        <p:nvSpPr>
          <p:cNvPr id="4" name="Slide Number Placeholder 3">
            <a:extLst>
              <a:ext uri="{FF2B5EF4-FFF2-40B4-BE49-F238E27FC236}">
                <a16:creationId xmlns:a16="http://schemas.microsoft.com/office/drawing/2014/main" id="{CCF09BEF-1A77-4E0A-9CEC-1F8753AE4A5D}"/>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79930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5D0-DAEF-4796-9A3A-EB42802FB96E}"/>
              </a:ext>
            </a:extLst>
          </p:cNvPr>
          <p:cNvSpPr>
            <a:spLocks noGrp="1"/>
          </p:cNvSpPr>
          <p:nvPr>
            <p:ph type="title"/>
          </p:nvPr>
        </p:nvSpPr>
        <p:spPr>
          <a:xfrm>
            <a:off x="429768" y="174616"/>
            <a:ext cx="6927377" cy="801929"/>
          </a:xfrm>
        </p:spPr>
        <p:txBody>
          <a:bodyPr>
            <a:normAutofit fontScale="90000"/>
          </a:bodyPr>
          <a:lstStyle/>
          <a:p>
            <a:r>
              <a:rPr lang="en-US" dirty="0"/>
              <a:t>Special Education End of Year  - </a:t>
            </a:r>
            <a:br>
              <a:rPr lang="en-US" dirty="0"/>
            </a:br>
            <a:r>
              <a:rPr lang="en-US" dirty="0"/>
              <a:t>Initial referral record -parents decide to wait and start preschool and services in the fall  </a:t>
            </a:r>
          </a:p>
        </p:txBody>
      </p:sp>
      <p:sp>
        <p:nvSpPr>
          <p:cNvPr id="3" name="Content Placeholder 2">
            <a:extLst>
              <a:ext uri="{FF2B5EF4-FFF2-40B4-BE49-F238E27FC236}">
                <a16:creationId xmlns:a16="http://schemas.microsoft.com/office/drawing/2014/main" id="{923B6DD6-B7C0-4CFB-9849-5744941B4F39}"/>
              </a:ext>
            </a:extLst>
          </p:cNvPr>
          <p:cNvSpPr>
            <a:spLocks noGrp="1"/>
          </p:cNvSpPr>
          <p:nvPr>
            <p:ph idx="1"/>
          </p:nvPr>
        </p:nvSpPr>
        <p:spPr>
          <a:xfrm>
            <a:off x="711199" y="1479818"/>
            <a:ext cx="11310225" cy="4640674"/>
          </a:xfrm>
        </p:spPr>
        <p:txBody>
          <a:bodyPr>
            <a:normAutofit/>
          </a:bodyPr>
          <a:lstStyle/>
          <a:p>
            <a:pPr>
              <a:buFont typeface="Wingdings" panose="05000000000000000000" pitchFamily="2" charset="2"/>
              <a:buChar char="v"/>
            </a:pPr>
            <a:r>
              <a:rPr lang="en-US" sz="1600" dirty="0"/>
              <a:t>Path 2 or 3 referral records should be reported in the school year in which the IEP was implemented. </a:t>
            </a:r>
          </a:p>
          <a:p>
            <a:pPr lvl="1"/>
            <a:r>
              <a:rPr lang="en-US" sz="1600" b="1" dirty="0">
                <a:highlight>
                  <a:srgbClr val="FFFFFF"/>
                </a:highlight>
              </a:rPr>
              <a:t>Implemented means the services have begun and child is attending school. </a:t>
            </a:r>
          </a:p>
          <a:p>
            <a:pPr lvl="2"/>
            <a:r>
              <a:rPr lang="en-US" sz="1600" b="1" dirty="0">
                <a:highlight>
                  <a:srgbClr val="FFFFFF"/>
                </a:highlight>
              </a:rPr>
              <a:t>That date should match the Start Date of Services/Date of Entry to Sped. </a:t>
            </a:r>
          </a:p>
          <a:p>
            <a:pPr lvl="1"/>
            <a:r>
              <a:rPr lang="en-US" sz="1600" b="1" dirty="0">
                <a:highlight>
                  <a:srgbClr val="FFFFFF"/>
                </a:highlight>
              </a:rPr>
              <a:t>If you are reporting a ‘Date IEP Implemented’ on an initial referral record, that would indicate services are already being received by the student</a:t>
            </a:r>
          </a:p>
          <a:p>
            <a:pPr marL="0" indent="0">
              <a:buNone/>
            </a:pPr>
            <a:r>
              <a:rPr lang="en-US" sz="1600" dirty="0"/>
              <a:t>How to report an initial evaluation that wrapped up in the spring or summer, child was found eligible, and parents request to wait and start services in the fall when child begins preschool? </a:t>
            </a:r>
          </a:p>
          <a:p>
            <a:pPr lvl="1"/>
            <a:r>
              <a:rPr lang="en-US" sz="1600" dirty="0"/>
              <a:t>If you expect services to start in the fall (per parent), please hold and report an initial referral record next year, school year – 25-26 </a:t>
            </a:r>
          </a:p>
          <a:p>
            <a:pPr lvl="1"/>
            <a:r>
              <a:rPr lang="en-US" sz="1600" dirty="0"/>
              <a:t>Nothing should be reported for this student in the 24-25 Sped EOY – they should not have a record in your Child/Participation files this year</a:t>
            </a:r>
          </a:p>
          <a:p>
            <a:pPr lvl="1"/>
            <a:r>
              <a:rPr lang="en-US" sz="1600" dirty="0"/>
              <a:t>The 25-26 record will contain the Special Education Referral Type code of 02 or 03 and all the evaluation dates that occurred in the spring of 2025, as well as any applicable delay codes for the initial evaluation timeframe.</a:t>
            </a:r>
          </a:p>
          <a:p>
            <a:r>
              <a:rPr lang="en-US" sz="1600" dirty="0"/>
              <a:t>If Initial evaluation process is completed prior to 6/30/2025 and parent decides to NOT enroll their child or start services in your AU</a:t>
            </a:r>
          </a:p>
          <a:p>
            <a:pPr lvl="1"/>
            <a:r>
              <a:rPr lang="en-US" sz="1600" dirty="0"/>
              <a:t> please go ahead and report that initial referral record in 24-25 with the delay code ’01’, which indicates child never enrolled  </a:t>
            </a:r>
          </a:p>
          <a:p>
            <a:pPr lvl="1"/>
            <a:endParaRPr lang="en-US" sz="1600" dirty="0"/>
          </a:p>
          <a:p>
            <a:pPr marL="457200" lvl="1" indent="0">
              <a:buNone/>
            </a:pPr>
            <a:endParaRPr lang="en-US" dirty="0"/>
          </a:p>
        </p:txBody>
      </p:sp>
      <p:sp>
        <p:nvSpPr>
          <p:cNvPr id="4" name="Slide Number Placeholder 3">
            <a:extLst>
              <a:ext uri="{FF2B5EF4-FFF2-40B4-BE49-F238E27FC236}">
                <a16:creationId xmlns:a16="http://schemas.microsoft.com/office/drawing/2014/main" id="{092E8811-0D21-4465-8947-09E921D7EA6D}"/>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12820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2004-0FDA-9E77-3892-315F2F98A65F}"/>
              </a:ext>
            </a:extLst>
          </p:cNvPr>
          <p:cNvSpPr>
            <a:spLocks noGrp="1"/>
          </p:cNvSpPr>
          <p:nvPr>
            <p:ph type="title"/>
          </p:nvPr>
        </p:nvSpPr>
        <p:spPr/>
        <p:txBody>
          <a:bodyPr/>
          <a:lstStyle/>
          <a:p>
            <a:r>
              <a:rPr lang="en-US" dirty="0"/>
              <a:t>Special Education EOY</a:t>
            </a:r>
            <a:br>
              <a:rPr lang="en-US" dirty="0"/>
            </a:br>
            <a:r>
              <a:rPr lang="en-US" dirty="0"/>
              <a:t>Enrich Process for Initials that Start in the Fall</a:t>
            </a:r>
          </a:p>
        </p:txBody>
      </p:sp>
      <p:sp>
        <p:nvSpPr>
          <p:cNvPr id="3" name="Content Placeholder 2">
            <a:extLst>
              <a:ext uri="{FF2B5EF4-FFF2-40B4-BE49-F238E27FC236}">
                <a16:creationId xmlns:a16="http://schemas.microsoft.com/office/drawing/2014/main" id="{94BF328D-A1DB-2839-BE89-7E374B3D5595}"/>
              </a:ext>
            </a:extLst>
          </p:cNvPr>
          <p:cNvSpPr>
            <a:spLocks noGrp="1"/>
          </p:cNvSpPr>
          <p:nvPr>
            <p:ph idx="1"/>
          </p:nvPr>
        </p:nvSpPr>
        <p:spPr/>
        <p:txBody>
          <a:bodyPr/>
          <a:lstStyle/>
          <a:p>
            <a:pPr marL="0" indent="0">
              <a:buNone/>
            </a:pPr>
            <a:r>
              <a:rPr lang="en-US" sz="1600" b="1" dirty="0"/>
              <a:t>In Enrich under student’s Program History tab</a:t>
            </a:r>
            <a:r>
              <a:rPr lang="en-US" sz="1600" dirty="0"/>
              <a:t>: </a:t>
            </a:r>
          </a:p>
          <a:p>
            <a:pPr marL="800100" lvl="1" indent="-342900">
              <a:buAutoNum type="arabicPeriod"/>
            </a:pPr>
            <a:r>
              <a:rPr lang="en-US" sz="1600" dirty="0"/>
              <a:t>Do an Admin Edit and populate ‘</a:t>
            </a:r>
            <a:r>
              <a:rPr lang="en-US" sz="1600" b="1" dirty="0">
                <a:highlight>
                  <a:srgbClr val="FFFF00"/>
                </a:highlight>
              </a:rPr>
              <a:t>Actual Start Date of Services</a:t>
            </a:r>
            <a:r>
              <a:rPr lang="en-US" sz="1600" dirty="0"/>
              <a:t>’ with the expected first day of school for the 25-26 school year. Ex: 08/16/2025</a:t>
            </a:r>
          </a:p>
          <a:p>
            <a:pPr lvl="2"/>
            <a:r>
              <a:rPr lang="en-US" sz="1600" dirty="0"/>
              <a:t>If record is a C to B, you will be prompted for a delay code if the student will have turned 3 by then  </a:t>
            </a:r>
          </a:p>
          <a:p>
            <a:pPr lvl="3"/>
            <a:r>
              <a:rPr lang="en-US" sz="1600" dirty="0"/>
              <a:t>45, 41, or 49 are all codes that might fit= all valid delay reasons </a:t>
            </a:r>
          </a:p>
          <a:p>
            <a:pPr lvl="2"/>
            <a:r>
              <a:rPr lang="en-US" sz="1600" dirty="0"/>
              <a:t>Next you must recollect the data</a:t>
            </a:r>
          </a:p>
          <a:p>
            <a:pPr lvl="2"/>
            <a:r>
              <a:rPr lang="en-US" sz="1600" dirty="0"/>
              <a:t>After recollecting, the system should automatically withhold the record from the 24-25 EOY files and hold it for the 25-26 EOY files instead. </a:t>
            </a:r>
          </a:p>
          <a:p>
            <a:pPr lvl="2"/>
            <a:r>
              <a:rPr lang="en-US" sz="1600" dirty="0"/>
              <a:t>In 25-26 collection year, someone will need to revisit these records and adjust according to the final outcome.</a:t>
            </a:r>
          </a:p>
          <a:p>
            <a:pPr lvl="3"/>
            <a:r>
              <a:rPr lang="en-US" sz="1600" dirty="0"/>
              <a:t>Ex: Did they really enroll and start services, did they end up not enrolling after all </a:t>
            </a:r>
          </a:p>
          <a:p>
            <a:pPr lvl="4"/>
            <a:r>
              <a:rPr lang="en-US" sz="1600" dirty="0"/>
              <a:t>Adjustments to the student’s record will be needed in the state reporting Override screen</a:t>
            </a:r>
          </a:p>
          <a:p>
            <a:pPr marL="0" indent="0">
              <a:buNone/>
            </a:pPr>
            <a:endParaRPr lang="en-US" dirty="0"/>
          </a:p>
        </p:txBody>
      </p:sp>
      <p:sp>
        <p:nvSpPr>
          <p:cNvPr id="4" name="Slide Number Placeholder 3">
            <a:extLst>
              <a:ext uri="{FF2B5EF4-FFF2-40B4-BE49-F238E27FC236}">
                <a16:creationId xmlns:a16="http://schemas.microsoft.com/office/drawing/2014/main" id="{C5BBAAB9-64CB-1D0E-21AA-504ED1081F5E}"/>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894270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03B6-D654-CC16-4130-54BF250C9785}"/>
              </a:ext>
            </a:extLst>
          </p:cNvPr>
          <p:cNvSpPr>
            <a:spLocks noGrp="1"/>
          </p:cNvSpPr>
          <p:nvPr>
            <p:ph type="title"/>
          </p:nvPr>
        </p:nvSpPr>
        <p:spPr/>
        <p:txBody>
          <a:bodyPr/>
          <a:lstStyle/>
          <a:p>
            <a:r>
              <a:rPr lang="en-US" dirty="0"/>
              <a:t>Special Education EOY:</a:t>
            </a:r>
            <a:br>
              <a:rPr lang="en-US" dirty="0"/>
            </a:br>
            <a:r>
              <a:rPr lang="en-US" dirty="0"/>
              <a:t>Common Error Question</a:t>
            </a:r>
          </a:p>
        </p:txBody>
      </p:sp>
      <p:sp>
        <p:nvSpPr>
          <p:cNvPr id="3" name="Content Placeholder 2">
            <a:extLst>
              <a:ext uri="{FF2B5EF4-FFF2-40B4-BE49-F238E27FC236}">
                <a16:creationId xmlns:a16="http://schemas.microsoft.com/office/drawing/2014/main" id="{5474948E-C300-D5B4-E9A5-F6A0E963CF02}"/>
              </a:ext>
            </a:extLst>
          </p:cNvPr>
          <p:cNvSpPr>
            <a:spLocks noGrp="1"/>
          </p:cNvSpPr>
          <p:nvPr>
            <p:ph idx="1"/>
          </p:nvPr>
        </p:nvSpPr>
        <p:spPr>
          <a:xfrm>
            <a:off x="872067" y="1398638"/>
            <a:ext cx="10203370" cy="4640674"/>
          </a:xfrm>
        </p:spPr>
        <p:txBody>
          <a:bodyPr>
            <a:normAutofit/>
          </a:bodyPr>
          <a:lstStyle/>
          <a:p>
            <a:pPr>
              <a:buFont typeface="Wingdings" panose="05000000000000000000" pitchFamily="2" charset="2"/>
              <a:buChar char="Ø"/>
            </a:pPr>
            <a:r>
              <a:rPr lang="en-US" sz="1600" dirty="0"/>
              <a:t>SY281: Date Child is Found </a:t>
            </a:r>
            <a:r>
              <a:rPr lang="en-US" sz="1600" dirty="0">
                <a:highlight>
                  <a:srgbClr val="FFFF00"/>
                </a:highlight>
              </a:rPr>
              <a:t>Eligible for Part C </a:t>
            </a:r>
            <a:r>
              <a:rPr lang="en-US" sz="1600" dirty="0"/>
              <a:t>[path 2] is less than 45 days before or after the 3rd birthday. Only students transitioning from Part C to Part B should be reported in Path 2. Students who are not transitioning from Part C should be reported in Path 3. First, double check whether the "Date Child is Found Eligible for Part C [path 2] is correct on this record. If so, please contact CDE for assistance in determining which Path this record should be reported.</a:t>
            </a:r>
          </a:p>
          <a:p>
            <a:pPr lvl="1"/>
            <a:r>
              <a:rPr lang="en-US" sz="1600" dirty="0"/>
              <a:t>How to Fix? </a:t>
            </a:r>
          </a:p>
          <a:p>
            <a:pPr marL="457200" lvl="1" indent="0">
              <a:buNone/>
            </a:pPr>
            <a:r>
              <a:rPr lang="en-US" sz="1600" dirty="0"/>
              <a:t>First consult with your Child Find Coordinator to figure out which of the below is the case</a:t>
            </a:r>
          </a:p>
          <a:p>
            <a:pPr lvl="2"/>
            <a:r>
              <a:rPr lang="en-US" sz="1600" dirty="0"/>
              <a:t>Either adjust the ‘Date Child Found Eligible for Part C’ to an earlier date OR</a:t>
            </a:r>
          </a:p>
          <a:p>
            <a:pPr lvl="2"/>
            <a:r>
              <a:rPr lang="en-US" sz="1600" dirty="0"/>
              <a:t>Move the record to path 3  (this would be the case if the child hadn’t been receiving Part C/EI services at the time of referral to Part B)   OR</a:t>
            </a:r>
          </a:p>
          <a:p>
            <a:pPr lvl="2"/>
            <a:r>
              <a:rPr lang="en-US" sz="1600" dirty="0"/>
              <a:t>Submit an exception request for SY281 stating the data is correct and child was found eligible for Part C services within 45 days of turning age 3. </a:t>
            </a:r>
          </a:p>
          <a:p>
            <a:pPr lvl="3"/>
            <a:r>
              <a:rPr lang="en-US" sz="1600" dirty="0"/>
              <a:t>This may be the case if parents choose to extend Part C services until child starts preschool in the fall</a:t>
            </a:r>
          </a:p>
          <a:p>
            <a:pPr lvl="2"/>
            <a:endParaRPr lang="en-US" sz="1000" dirty="0"/>
          </a:p>
          <a:p>
            <a:endParaRPr lang="en-US" sz="1400" dirty="0"/>
          </a:p>
          <a:p>
            <a:pPr marL="0" indent="0">
              <a:buNone/>
            </a:pPr>
            <a:r>
              <a:rPr lang="en-US" sz="1600" dirty="0"/>
              <a:t>*This error triggers on a path 2 data field, but pertains to “path 1” data (Part C/Early Intervention services)</a:t>
            </a:r>
          </a:p>
        </p:txBody>
      </p:sp>
      <p:sp>
        <p:nvSpPr>
          <p:cNvPr id="4" name="Slide Number Placeholder 3">
            <a:extLst>
              <a:ext uri="{FF2B5EF4-FFF2-40B4-BE49-F238E27FC236}">
                <a16:creationId xmlns:a16="http://schemas.microsoft.com/office/drawing/2014/main" id="{0F3BC4FD-0F54-1A79-1042-8FCFFA8D9D9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6" name="Callout: Bent Line 5">
            <a:extLst>
              <a:ext uri="{FF2B5EF4-FFF2-40B4-BE49-F238E27FC236}">
                <a16:creationId xmlns:a16="http://schemas.microsoft.com/office/drawing/2014/main" id="{10AE5360-F615-53B4-1B60-219C29DC5E7C}"/>
              </a:ext>
            </a:extLst>
          </p:cNvPr>
          <p:cNvSpPr/>
          <p:nvPr/>
        </p:nvSpPr>
        <p:spPr>
          <a:xfrm>
            <a:off x="6968066" y="157588"/>
            <a:ext cx="2777068" cy="950271"/>
          </a:xfrm>
          <a:prstGeom prst="borderCallout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Part C services are the early intervention services for the 0-3 years olds. The services end at age 3 and the goal is to transition the child to Part B Special Education services on an IEP by age 3, if they are eligible. </a:t>
            </a:r>
          </a:p>
        </p:txBody>
      </p:sp>
    </p:spTree>
    <p:extLst>
      <p:ext uri="{BB962C8B-B14F-4D97-AF65-F5344CB8AC3E}">
        <p14:creationId xmlns:p14="http://schemas.microsoft.com/office/powerpoint/2010/main" val="4218587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dirty="0">
                <a:solidFill>
                  <a:schemeClr val="bg2">
                    <a:lumMod val="25000"/>
                  </a:schemeClr>
                </a:solidFill>
              </a:rPr>
            </a:br>
            <a:r>
              <a:rPr lang="en-US" dirty="0"/>
              <a:t>Data Pipeline Process</a:t>
            </a:r>
            <a:br>
              <a:rPr lang="en-US" dirty="0">
                <a:solidFill>
                  <a:schemeClr val="bg2">
                    <a:lumMod val="25000"/>
                  </a:schemeClr>
                </a:solidFill>
              </a:rPr>
            </a:br>
            <a:br>
              <a:rPr lang="en-US" dirty="0">
                <a:solidFill>
                  <a:schemeClr val="bg2">
                    <a:lumMod val="25000"/>
                  </a:schemeClr>
                </a:solidFill>
              </a:rPr>
            </a:br>
            <a:br>
              <a:rPr lang="en-US" dirty="0">
                <a:solidFill>
                  <a:schemeClr val="bg2">
                    <a:lumMod val="25000"/>
                  </a:schemeClr>
                </a:solidFill>
              </a:rPr>
            </a:br>
            <a:br>
              <a:rPr lang="en-US" dirty="0">
                <a:solidFill>
                  <a:schemeClr val="bg2">
                    <a:lumMod val="25000"/>
                  </a:schemeClr>
                </a:solidFill>
              </a:rPr>
            </a:br>
            <a:br>
              <a:rPr lang="en-US" dirty="0">
                <a:solidFill>
                  <a:schemeClr val="bg2">
                    <a:lumMod val="25000"/>
                  </a:schemeClr>
                </a:solidFill>
              </a:rPr>
            </a:br>
            <a:br>
              <a:rPr lang="en-US" dirty="0">
                <a:solidFill>
                  <a:schemeClr val="bg2">
                    <a:lumMod val="25000"/>
                  </a:schemeClr>
                </a:solidFill>
              </a:rPr>
            </a:br>
            <a:br>
              <a:rPr lang="en-US" dirty="0">
                <a:solidFill>
                  <a:schemeClr val="bg2">
                    <a:lumMod val="25000"/>
                  </a:schemeClr>
                </a:solidFill>
              </a:rPr>
            </a:br>
            <a:br>
              <a:rPr lang="en-US" dirty="0">
                <a:solidFill>
                  <a:schemeClr val="bg2">
                    <a:lumMod val="25000"/>
                  </a:schemeClr>
                </a:solidFill>
              </a:rPr>
            </a:br>
            <a:r>
              <a:rPr lang="en-US" dirty="0">
                <a:solidFill>
                  <a:schemeClr val="bg2">
                    <a:lumMod val="25000"/>
                  </a:schemeClr>
                </a:solidFill>
              </a:rPr>
              <a:t>     </a:t>
            </a:r>
            <a:r>
              <a:rPr lang="en-US" sz="5300" dirty="0">
                <a:solidFill>
                  <a:schemeClr val="bg2">
                    <a:lumMod val="25000"/>
                  </a:schemeClr>
                </a:solidFill>
              </a:rPr>
              <a:t>Data Pipeline Process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10018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Data Pipeline Process Overview </a:t>
            </a:r>
          </a:p>
        </p:txBody>
      </p:sp>
      <p:sp>
        <p:nvSpPr>
          <p:cNvPr id="8" name="Freeform: Shape 7">
            <a:extLst>
              <a:ext uri="{FF2B5EF4-FFF2-40B4-BE49-F238E27FC236}">
                <a16:creationId xmlns:a16="http://schemas.microsoft.com/office/drawing/2014/main" id="{83DA2D05-9D5D-1C2A-B65F-9A2A783A8567}"/>
              </a:ext>
            </a:extLst>
          </p:cNvPr>
          <p:cNvSpPr/>
          <p:nvPr/>
        </p:nvSpPr>
        <p:spPr>
          <a:xfrm>
            <a:off x="2103433" y="1673540"/>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solidFill>
            <a:schemeClr val="bg2">
              <a:lumMod val="40000"/>
              <a:lumOff val="6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97369" tIns="97369" rIns="97369" bIns="97369"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Extract files from SIS/update data files</a:t>
            </a:r>
          </a:p>
        </p:txBody>
      </p:sp>
      <p:sp>
        <p:nvSpPr>
          <p:cNvPr id="9" name="Freeform: Shape 8">
            <a:extLst>
              <a:ext uri="{FF2B5EF4-FFF2-40B4-BE49-F238E27FC236}">
                <a16:creationId xmlns:a16="http://schemas.microsoft.com/office/drawing/2014/main" id="{62B479E2-5276-22F1-6F1D-14BC67346597}"/>
              </a:ext>
              <a:ext uri="{C183D7F6-B498-43B3-948B-1728B52AA6E4}">
                <adec:decorative xmlns:adec="http://schemas.microsoft.com/office/drawing/2017/decorative" val="1"/>
              </a:ext>
            </a:extLst>
          </p:cNvPr>
          <p:cNvSpPr/>
          <p:nvPr/>
        </p:nvSpPr>
        <p:spPr>
          <a:xfrm rot="27587">
            <a:off x="4387479" y="2106132"/>
            <a:ext cx="423236" cy="513806"/>
          </a:xfrm>
          <a:custGeom>
            <a:avLst/>
            <a:gdLst>
              <a:gd name="connsiteX0" fmla="*/ 0 w 423236"/>
              <a:gd name="connsiteY0" fmla="*/ 102761 h 513806"/>
              <a:gd name="connsiteX1" fmla="*/ 211618 w 423236"/>
              <a:gd name="connsiteY1" fmla="*/ 102761 h 513806"/>
              <a:gd name="connsiteX2" fmla="*/ 211618 w 423236"/>
              <a:gd name="connsiteY2" fmla="*/ 0 h 513806"/>
              <a:gd name="connsiteX3" fmla="*/ 423236 w 423236"/>
              <a:gd name="connsiteY3" fmla="*/ 256903 h 513806"/>
              <a:gd name="connsiteX4" fmla="*/ 211618 w 423236"/>
              <a:gd name="connsiteY4" fmla="*/ 513806 h 513806"/>
              <a:gd name="connsiteX5" fmla="*/ 211618 w 423236"/>
              <a:gd name="connsiteY5" fmla="*/ 411045 h 513806"/>
              <a:gd name="connsiteX6" fmla="*/ 0 w 423236"/>
              <a:gd name="connsiteY6" fmla="*/ 411045 h 513806"/>
              <a:gd name="connsiteX7" fmla="*/ 0 w 423236"/>
              <a:gd name="connsiteY7" fmla="*/ 102761 h 5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236" h="513806">
                <a:moveTo>
                  <a:pt x="0" y="102761"/>
                </a:moveTo>
                <a:lnTo>
                  <a:pt x="211618" y="102761"/>
                </a:lnTo>
                <a:lnTo>
                  <a:pt x="211618" y="0"/>
                </a:lnTo>
                <a:lnTo>
                  <a:pt x="423236" y="256903"/>
                </a:lnTo>
                <a:lnTo>
                  <a:pt x="211618" y="513806"/>
                </a:lnTo>
                <a:lnTo>
                  <a:pt x="211618" y="411045"/>
                </a:lnTo>
                <a:lnTo>
                  <a:pt x="0" y="411045"/>
                </a:lnTo>
                <a:lnTo>
                  <a:pt x="0" y="102761"/>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2761" rIns="126971" bIns="10276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11" name="Freeform: Shape 10">
            <a:extLst>
              <a:ext uri="{FF2B5EF4-FFF2-40B4-BE49-F238E27FC236}">
                <a16:creationId xmlns:a16="http://schemas.microsoft.com/office/drawing/2014/main" id="{ABF285AF-A312-7BAA-CBD2-12EF363D61F2}"/>
              </a:ext>
            </a:extLst>
          </p:cNvPr>
          <p:cNvSpPr/>
          <p:nvPr/>
        </p:nvSpPr>
        <p:spPr>
          <a:xfrm>
            <a:off x="4973766" y="1696574"/>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solidFill>
            <a:schemeClr val="bg2">
              <a:lumMod val="60000"/>
              <a:lumOff val="4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97369" tIns="97369" rIns="97369" bIns="97369"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Upload files under Data File Upload</a:t>
            </a:r>
          </a:p>
        </p:txBody>
      </p:sp>
      <p:sp>
        <p:nvSpPr>
          <p:cNvPr id="12" name="Freeform: Shape 11">
            <a:extLst>
              <a:ext uri="{FF2B5EF4-FFF2-40B4-BE49-F238E27FC236}">
                <a16:creationId xmlns:a16="http://schemas.microsoft.com/office/drawing/2014/main" id="{6A467292-773C-54F6-8BC3-A9D7F8713D49}"/>
              </a:ext>
              <a:ext uri="{C183D7F6-B498-43B3-948B-1728B52AA6E4}">
                <adec:decorative xmlns:adec="http://schemas.microsoft.com/office/drawing/2017/decorative" val="1"/>
              </a:ext>
            </a:extLst>
          </p:cNvPr>
          <p:cNvSpPr/>
          <p:nvPr/>
        </p:nvSpPr>
        <p:spPr>
          <a:xfrm rot="21589183">
            <a:off x="7232937" y="2056652"/>
            <a:ext cx="451401" cy="513806"/>
          </a:xfrm>
          <a:custGeom>
            <a:avLst/>
            <a:gdLst>
              <a:gd name="connsiteX0" fmla="*/ 0 w 451401"/>
              <a:gd name="connsiteY0" fmla="*/ 102761 h 513806"/>
              <a:gd name="connsiteX1" fmla="*/ 225701 w 451401"/>
              <a:gd name="connsiteY1" fmla="*/ 102761 h 513806"/>
              <a:gd name="connsiteX2" fmla="*/ 225701 w 451401"/>
              <a:gd name="connsiteY2" fmla="*/ 0 h 513806"/>
              <a:gd name="connsiteX3" fmla="*/ 451401 w 451401"/>
              <a:gd name="connsiteY3" fmla="*/ 256903 h 513806"/>
              <a:gd name="connsiteX4" fmla="*/ 225701 w 451401"/>
              <a:gd name="connsiteY4" fmla="*/ 513806 h 513806"/>
              <a:gd name="connsiteX5" fmla="*/ 225701 w 451401"/>
              <a:gd name="connsiteY5" fmla="*/ 411045 h 513806"/>
              <a:gd name="connsiteX6" fmla="*/ 0 w 451401"/>
              <a:gd name="connsiteY6" fmla="*/ 411045 h 513806"/>
              <a:gd name="connsiteX7" fmla="*/ 0 w 451401"/>
              <a:gd name="connsiteY7" fmla="*/ 102761 h 5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01" h="513806">
                <a:moveTo>
                  <a:pt x="0" y="102761"/>
                </a:moveTo>
                <a:lnTo>
                  <a:pt x="225701" y="102761"/>
                </a:lnTo>
                <a:lnTo>
                  <a:pt x="225701" y="0"/>
                </a:lnTo>
                <a:lnTo>
                  <a:pt x="451401" y="256903"/>
                </a:lnTo>
                <a:lnTo>
                  <a:pt x="225701" y="513806"/>
                </a:lnTo>
                <a:lnTo>
                  <a:pt x="225701" y="411045"/>
                </a:lnTo>
                <a:lnTo>
                  <a:pt x="0" y="411045"/>
                </a:lnTo>
                <a:lnTo>
                  <a:pt x="0" y="102761"/>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2760" rIns="135420" bIns="102761"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3" name="Freeform: Shape 12">
            <a:extLst>
              <a:ext uri="{FF2B5EF4-FFF2-40B4-BE49-F238E27FC236}">
                <a16:creationId xmlns:a16="http://schemas.microsoft.com/office/drawing/2014/main" id="{72E4A27A-D51C-975F-8E82-DCBC9C3B054B}"/>
              </a:ext>
            </a:extLst>
          </p:cNvPr>
          <p:cNvSpPr/>
          <p:nvPr/>
        </p:nvSpPr>
        <p:spPr>
          <a:xfrm>
            <a:off x="7897261" y="1687376"/>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solidFill>
            <a:schemeClr val="accent1">
              <a:lumMod val="20000"/>
              <a:lumOff val="8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97369" tIns="97369" rIns="97369" bIns="97369"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Check Batch Maintenance screen/wait for confirmation email</a:t>
            </a:r>
          </a:p>
        </p:txBody>
      </p:sp>
      <p:sp>
        <p:nvSpPr>
          <p:cNvPr id="14" name="Freeform: Shape 13">
            <a:extLst>
              <a:ext uri="{FF2B5EF4-FFF2-40B4-BE49-F238E27FC236}">
                <a16:creationId xmlns:a16="http://schemas.microsoft.com/office/drawing/2014/main" id="{D9ABF003-0247-114F-8E77-A88CD246E1B9}"/>
              </a:ext>
              <a:ext uri="{C183D7F6-B498-43B3-948B-1728B52AA6E4}">
                <adec:decorative xmlns:adec="http://schemas.microsoft.com/office/drawing/2017/decorative" val="1"/>
              </a:ext>
            </a:extLst>
          </p:cNvPr>
          <p:cNvSpPr/>
          <p:nvPr/>
        </p:nvSpPr>
        <p:spPr>
          <a:xfrm rot="21574373">
            <a:off x="8643124" y="3068442"/>
            <a:ext cx="594068" cy="358349"/>
          </a:xfrm>
          <a:custGeom>
            <a:avLst/>
            <a:gdLst>
              <a:gd name="connsiteX0" fmla="*/ 0 w 358348"/>
              <a:gd name="connsiteY0" fmla="*/ 118813 h 594067"/>
              <a:gd name="connsiteX1" fmla="*/ 179174 w 358348"/>
              <a:gd name="connsiteY1" fmla="*/ 118813 h 594067"/>
              <a:gd name="connsiteX2" fmla="*/ 179174 w 358348"/>
              <a:gd name="connsiteY2" fmla="*/ 0 h 594067"/>
              <a:gd name="connsiteX3" fmla="*/ 358348 w 358348"/>
              <a:gd name="connsiteY3" fmla="*/ 297034 h 594067"/>
              <a:gd name="connsiteX4" fmla="*/ 179174 w 358348"/>
              <a:gd name="connsiteY4" fmla="*/ 594067 h 594067"/>
              <a:gd name="connsiteX5" fmla="*/ 179174 w 358348"/>
              <a:gd name="connsiteY5" fmla="*/ 475254 h 594067"/>
              <a:gd name="connsiteX6" fmla="*/ 0 w 358348"/>
              <a:gd name="connsiteY6" fmla="*/ 475254 h 594067"/>
              <a:gd name="connsiteX7" fmla="*/ 0 w 358348"/>
              <a:gd name="connsiteY7" fmla="*/ 118813 h 59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348" h="594067">
                <a:moveTo>
                  <a:pt x="286678" y="1"/>
                </a:moveTo>
                <a:lnTo>
                  <a:pt x="286678" y="297034"/>
                </a:lnTo>
                <a:lnTo>
                  <a:pt x="358348" y="297033"/>
                </a:lnTo>
                <a:lnTo>
                  <a:pt x="179174" y="594066"/>
                </a:lnTo>
                <a:lnTo>
                  <a:pt x="0" y="297034"/>
                </a:lnTo>
                <a:lnTo>
                  <a:pt x="71670" y="297034"/>
                </a:lnTo>
                <a:lnTo>
                  <a:pt x="71670" y="1"/>
                </a:lnTo>
                <a:lnTo>
                  <a:pt x="286678" y="1"/>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813" tIns="-1" rIns="118813" bIns="107505"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5" name="Freeform: Shape 14">
            <a:extLst>
              <a:ext uri="{FF2B5EF4-FFF2-40B4-BE49-F238E27FC236}">
                <a16:creationId xmlns:a16="http://schemas.microsoft.com/office/drawing/2014/main" id="{B7BBCC31-8638-55D2-D99C-8936BCD5942E}"/>
              </a:ext>
            </a:extLst>
          </p:cNvPr>
          <p:cNvSpPr/>
          <p:nvPr/>
        </p:nvSpPr>
        <p:spPr>
          <a:xfrm>
            <a:off x="7911402" y="3584398"/>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solidFill>
            <a:schemeClr val="accent1">
              <a:lumMod val="40000"/>
              <a:lumOff val="6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97369" tIns="97369" rIns="97369" bIns="97369"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Review error reports </a:t>
            </a:r>
          </a:p>
        </p:txBody>
      </p:sp>
      <p:sp>
        <p:nvSpPr>
          <p:cNvPr id="16" name="Freeform: Shape 15">
            <a:extLst>
              <a:ext uri="{FF2B5EF4-FFF2-40B4-BE49-F238E27FC236}">
                <a16:creationId xmlns:a16="http://schemas.microsoft.com/office/drawing/2014/main" id="{21C5DE75-38FE-F974-080B-3CBE855F9111}"/>
              </a:ext>
              <a:ext uri="{C183D7F6-B498-43B3-948B-1728B52AA6E4}">
                <adec:decorative xmlns:adec="http://schemas.microsoft.com/office/drawing/2017/decorative" val="1"/>
              </a:ext>
            </a:extLst>
          </p:cNvPr>
          <p:cNvSpPr/>
          <p:nvPr/>
        </p:nvSpPr>
        <p:spPr>
          <a:xfrm rot="47647">
            <a:off x="6888390" y="3932174"/>
            <a:ext cx="528992" cy="497781"/>
          </a:xfrm>
          <a:custGeom>
            <a:avLst/>
            <a:gdLst>
              <a:gd name="connsiteX0" fmla="*/ 0 w 528992"/>
              <a:gd name="connsiteY0" fmla="*/ 99556 h 497780"/>
              <a:gd name="connsiteX1" fmla="*/ 280102 w 528992"/>
              <a:gd name="connsiteY1" fmla="*/ 99556 h 497780"/>
              <a:gd name="connsiteX2" fmla="*/ 280102 w 528992"/>
              <a:gd name="connsiteY2" fmla="*/ 0 h 497780"/>
              <a:gd name="connsiteX3" fmla="*/ 528992 w 528992"/>
              <a:gd name="connsiteY3" fmla="*/ 248890 h 497780"/>
              <a:gd name="connsiteX4" fmla="*/ 280102 w 528992"/>
              <a:gd name="connsiteY4" fmla="*/ 497780 h 497780"/>
              <a:gd name="connsiteX5" fmla="*/ 280102 w 528992"/>
              <a:gd name="connsiteY5" fmla="*/ 398224 h 497780"/>
              <a:gd name="connsiteX6" fmla="*/ 0 w 528992"/>
              <a:gd name="connsiteY6" fmla="*/ 398224 h 497780"/>
              <a:gd name="connsiteX7" fmla="*/ 0 w 528992"/>
              <a:gd name="connsiteY7" fmla="*/ 99556 h 4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92" h="497780">
                <a:moveTo>
                  <a:pt x="528992" y="398224"/>
                </a:moveTo>
                <a:lnTo>
                  <a:pt x="248890" y="398224"/>
                </a:lnTo>
                <a:lnTo>
                  <a:pt x="248890" y="497780"/>
                </a:lnTo>
                <a:lnTo>
                  <a:pt x="0" y="248890"/>
                </a:lnTo>
                <a:lnTo>
                  <a:pt x="248890" y="0"/>
                </a:lnTo>
                <a:lnTo>
                  <a:pt x="248890" y="99556"/>
                </a:lnTo>
                <a:lnTo>
                  <a:pt x="528992" y="99556"/>
                </a:lnTo>
                <a:lnTo>
                  <a:pt x="528992" y="398224"/>
                </a:lnTo>
                <a:close/>
              </a:path>
            </a:pathLst>
          </a:custGeom>
          <a:solidFill>
            <a:schemeClr val="tx1"/>
          </a:solidFill>
          <a:ln>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49334" tIns="99557" rIns="-1" bIns="99555"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17" name="Freeform: Shape 16">
            <a:extLst>
              <a:ext uri="{FF2B5EF4-FFF2-40B4-BE49-F238E27FC236}">
                <a16:creationId xmlns:a16="http://schemas.microsoft.com/office/drawing/2014/main" id="{C1871FDE-9793-210E-2FF4-7496B9D5B8A0}"/>
              </a:ext>
            </a:extLst>
          </p:cNvPr>
          <p:cNvSpPr/>
          <p:nvPr/>
        </p:nvSpPr>
        <p:spPr>
          <a:xfrm>
            <a:off x="4275652" y="3534003"/>
            <a:ext cx="2071799" cy="1243079"/>
          </a:xfrm>
          <a:custGeom>
            <a:avLst/>
            <a:gdLst>
              <a:gd name="connsiteX0" fmla="*/ 0 w 2071799"/>
              <a:gd name="connsiteY0" fmla="*/ 124308 h 1243079"/>
              <a:gd name="connsiteX1" fmla="*/ 124308 w 2071799"/>
              <a:gd name="connsiteY1" fmla="*/ 0 h 1243079"/>
              <a:gd name="connsiteX2" fmla="*/ 1947491 w 2071799"/>
              <a:gd name="connsiteY2" fmla="*/ 0 h 1243079"/>
              <a:gd name="connsiteX3" fmla="*/ 2071799 w 2071799"/>
              <a:gd name="connsiteY3" fmla="*/ 124308 h 1243079"/>
              <a:gd name="connsiteX4" fmla="*/ 2071799 w 2071799"/>
              <a:gd name="connsiteY4" fmla="*/ 1118771 h 1243079"/>
              <a:gd name="connsiteX5" fmla="*/ 1947491 w 2071799"/>
              <a:gd name="connsiteY5" fmla="*/ 1243079 h 1243079"/>
              <a:gd name="connsiteX6" fmla="*/ 124308 w 2071799"/>
              <a:gd name="connsiteY6" fmla="*/ 1243079 h 1243079"/>
              <a:gd name="connsiteX7" fmla="*/ 0 w 2071799"/>
              <a:gd name="connsiteY7" fmla="*/ 1118771 h 1243079"/>
              <a:gd name="connsiteX8" fmla="*/ 0 w 2071799"/>
              <a:gd name="connsiteY8" fmla="*/ 124308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799" h="1243079">
                <a:moveTo>
                  <a:pt x="0" y="124308"/>
                </a:moveTo>
                <a:cubicBezTo>
                  <a:pt x="0" y="55655"/>
                  <a:pt x="55655" y="0"/>
                  <a:pt x="124308" y="0"/>
                </a:cubicBezTo>
                <a:lnTo>
                  <a:pt x="1947491" y="0"/>
                </a:lnTo>
                <a:cubicBezTo>
                  <a:pt x="2016144" y="0"/>
                  <a:pt x="2071799" y="55655"/>
                  <a:pt x="2071799" y="124308"/>
                </a:cubicBezTo>
                <a:lnTo>
                  <a:pt x="2071799" y="1118771"/>
                </a:lnTo>
                <a:cubicBezTo>
                  <a:pt x="2071799" y="1187424"/>
                  <a:pt x="2016144" y="1243079"/>
                  <a:pt x="1947491" y="1243079"/>
                </a:cubicBezTo>
                <a:lnTo>
                  <a:pt x="124308" y="1243079"/>
                </a:lnTo>
                <a:cubicBezTo>
                  <a:pt x="55655" y="1243079"/>
                  <a:pt x="0" y="1187424"/>
                  <a:pt x="0" y="1118771"/>
                </a:cubicBezTo>
                <a:lnTo>
                  <a:pt x="0" y="124308"/>
                </a:lnTo>
                <a:close/>
              </a:path>
            </a:pathLst>
          </a:custGeom>
          <a:solidFill>
            <a:schemeClr val="accent1">
              <a:lumMod val="60000"/>
              <a:lumOff val="4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97369" tIns="97369" rIns="97369" bIns="97369"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Correct data in source system</a:t>
            </a:r>
          </a:p>
        </p:txBody>
      </p:sp>
      <p:sp>
        <p:nvSpPr>
          <p:cNvPr id="2" name="Rounded Rectangle 1"/>
          <p:cNvSpPr/>
          <p:nvPr/>
        </p:nvSpPr>
        <p:spPr>
          <a:xfrm>
            <a:off x="5800571" y="5285440"/>
            <a:ext cx="4484916" cy="1173299"/>
          </a:xfrm>
          <a:prstGeom prst="roundRect">
            <a:avLst/>
          </a:prstGeom>
          <a:solidFill>
            <a:schemeClr val="accent6"/>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 Create Snapshot – pulls in error free interchange records </a:t>
            </a:r>
          </a:p>
        </p:txBody>
      </p:sp>
      <p:sp>
        <p:nvSpPr>
          <p:cNvPr id="6" name="Bent-Up Arrow 5">
            <a:extLst>
              <a:ext uri="{C183D7F6-B498-43B3-948B-1728B52AA6E4}">
                <adec:decorative xmlns:adec="http://schemas.microsoft.com/office/drawing/2017/decorative" val="1"/>
              </a:ext>
            </a:extLst>
          </p:cNvPr>
          <p:cNvSpPr/>
          <p:nvPr/>
        </p:nvSpPr>
        <p:spPr>
          <a:xfrm rot="5400000">
            <a:off x="3941586" y="4438315"/>
            <a:ext cx="937148" cy="23393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Bent-Up Arrow 5">
            <a:extLst>
              <a:ext uri="{FF2B5EF4-FFF2-40B4-BE49-F238E27FC236}">
                <a16:creationId xmlns:a16="http://schemas.microsoft.com/office/drawing/2014/main" id="{8B63B519-F03C-4524-D79C-F6AB4CA7F0C5}"/>
              </a:ext>
              <a:ext uri="{C183D7F6-B498-43B3-948B-1728B52AA6E4}">
                <adec:decorative xmlns:adec="http://schemas.microsoft.com/office/drawing/2017/decorative" val="1"/>
              </a:ext>
            </a:extLst>
          </p:cNvPr>
          <p:cNvSpPr/>
          <p:nvPr/>
        </p:nvSpPr>
        <p:spPr>
          <a:xfrm flipH="1">
            <a:off x="2653522" y="3272354"/>
            <a:ext cx="1035563" cy="1069521"/>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9"/>
          <p:cNvSpPr>
            <a:spLocks noGrp="1"/>
          </p:cNvSpPr>
          <p:nvPr>
            <p:ph type="sldNum" sz="quarter" idx="12"/>
          </p:nvPr>
        </p:nvSpPr>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388343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E854-F3B2-A117-0220-E720B54F6CAB}"/>
              </a:ext>
            </a:extLst>
          </p:cNvPr>
          <p:cNvSpPr>
            <a:spLocks noGrp="1"/>
          </p:cNvSpPr>
          <p:nvPr>
            <p:ph type="title"/>
          </p:nvPr>
        </p:nvSpPr>
        <p:spPr/>
        <p:txBody>
          <a:bodyPr>
            <a:normAutofit fontScale="90000"/>
          </a:bodyPr>
          <a:lstStyle/>
          <a:p>
            <a:r>
              <a:rPr lang="en-US" dirty="0"/>
              <a:t>Data Pipeline Process Overview – IEP Interchange</a:t>
            </a:r>
            <a:br>
              <a:rPr lang="en-US" dirty="0"/>
            </a:br>
            <a:r>
              <a:rPr lang="en-US" dirty="0"/>
              <a:t>Steps can take place throughout the school year </a:t>
            </a:r>
          </a:p>
        </p:txBody>
      </p:sp>
      <p:sp>
        <p:nvSpPr>
          <p:cNvPr id="3" name="Content Placeholder 2">
            <a:extLst>
              <a:ext uri="{FF2B5EF4-FFF2-40B4-BE49-F238E27FC236}">
                <a16:creationId xmlns:a16="http://schemas.microsoft.com/office/drawing/2014/main" id="{FBB51A83-F6E3-631E-D01E-4EBFAB1B449C}"/>
              </a:ext>
            </a:extLst>
          </p:cNvPr>
          <p:cNvSpPr>
            <a:spLocks noGrp="1"/>
          </p:cNvSpPr>
          <p:nvPr>
            <p:ph idx="1"/>
          </p:nvPr>
        </p:nvSpPr>
        <p:spPr>
          <a:xfrm>
            <a:off x="838200" y="1463040"/>
            <a:ext cx="9618133" cy="4640674"/>
          </a:xfrm>
        </p:spPr>
        <p:txBody>
          <a:bodyPr>
            <a:normAutofit fontScale="92500" lnSpcReduction="10000"/>
          </a:bodyPr>
          <a:lstStyle/>
          <a:p>
            <a:pPr marL="0" indent="0">
              <a:buNone/>
            </a:pPr>
            <a:r>
              <a:rPr lang="en-US" sz="2000" dirty="0">
                <a:highlight>
                  <a:srgbClr val="FFFF00"/>
                </a:highlight>
              </a:rPr>
              <a:t>1. </a:t>
            </a:r>
            <a:r>
              <a:rPr lang="en-US" sz="1800" dirty="0">
                <a:highlight>
                  <a:srgbClr val="FFFF00"/>
                </a:highlight>
              </a:rPr>
              <a:t>Extract Child File and Participation File from SIS and upload files to Data Pipeline </a:t>
            </a:r>
          </a:p>
          <a:p>
            <a:pPr lvl="1"/>
            <a:r>
              <a:rPr lang="en-US" sz="1800" dirty="0"/>
              <a:t>Enrich system uses web transfer to send both files at once to Data Pipeline (no manual upload necessary in Pipeline)</a:t>
            </a:r>
          </a:p>
          <a:p>
            <a:pPr lvl="2"/>
            <a:r>
              <a:rPr lang="en-US" sz="1600" dirty="0"/>
              <a:t>Enrich users select ‘Child Count 24-25’ option when working on December Count Snapshot</a:t>
            </a:r>
          </a:p>
          <a:p>
            <a:pPr lvl="2"/>
            <a:r>
              <a:rPr lang="en-US" sz="1600" b="1" dirty="0"/>
              <a:t>Enrich users select ‘EOY 24-25’ option when working on Sped EOY Snapshot</a:t>
            </a:r>
          </a:p>
          <a:p>
            <a:pPr marL="0" indent="0">
              <a:buNone/>
            </a:pPr>
            <a:r>
              <a:rPr lang="en-US" sz="1800" dirty="0">
                <a:highlight>
                  <a:srgbClr val="FFFF00"/>
                </a:highlight>
              </a:rPr>
              <a:t>2. Check Batch Maintenance for file upload status and wait for a confirmation email from Data Pipeline system</a:t>
            </a:r>
          </a:p>
          <a:p>
            <a:pPr lvl="1"/>
            <a:r>
              <a:rPr lang="en-US" sz="1800" dirty="0"/>
              <a:t>The email will show you the number of errors in your upload </a:t>
            </a:r>
          </a:p>
          <a:p>
            <a:pPr lvl="2"/>
            <a:r>
              <a:rPr lang="en-US" dirty="0"/>
              <a:t>NOTE: If the file didn’t process, the email should show you which row of data contains a formatting “error”</a:t>
            </a:r>
          </a:p>
          <a:p>
            <a:pPr marL="0" indent="0">
              <a:buNone/>
            </a:pPr>
            <a:r>
              <a:rPr lang="en-US" sz="1800" dirty="0">
                <a:highlight>
                  <a:srgbClr val="FFFF00"/>
                </a:highlight>
              </a:rPr>
              <a:t>3. Check and resolve interchange errors in each file </a:t>
            </a:r>
          </a:p>
          <a:p>
            <a:pPr lvl="1"/>
            <a:r>
              <a:rPr lang="en-US" sz="1800" dirty="0"/>
              <a:t>Many of the same IEP Interchange file errors are found in </a:t>
            </a:r>
            <a:r>
              <a:rPr lang="en-US" sz="1800" i="1" dirty="0"/>
              <a:t>both</a:t>
            </a:r>
            <a:r>
              <a:rPr lang="en-US" sz="1800" dirty="0"/>
              <a:t> the Enrich system and the Data Pipeline system </a:t>
            </a:r>
          </a:p>
          <a:p>
            <a:pPr lvl="2"/>
            <a:r>
              <a:rPr lang="en-US" dirty="0"/>
              <a:t>NOTE: Data Pipeline system is the official error source! </a:t>
            </a:r>
          </a:p>
          <a:p>
            <a:pPr lvl="1"/>
            <a:r>
              <a:rPr lang="en-US" sz="1800" dirty="0"/>
              <a:t>Ideally data field corrections are made in SIS (Enrich, IC, PowerSchool, or other IEP systems used)</a:t>
            </a:r>
          </a:p>
          <a:p>
            <a:pPr lvl="2"/>
            <a:r>
              <a:rPr lang="en-US" dirty="0"/>
              <a:t>Extract revised files and upload revised files to Data Pipeline. Repeat steps 1-3 until interchange errors are resolved. </a:t>
            </a:r>
          </a:p>
          <a:p>
            <a:endParaRPr lang="en-US" dirty="0"/>
          </a:p>
        </p:txBody>
      </p:sp>
      <p:sp>
        <p:nvSpPr>
          <p:cNvPr id="4" name="Slide Number Placeholder 3">
            <a:extLst>
              <a:ext uri="{FF2B5EF4-FFF2-40B4-BE49-F238E27FC236}">
                <a16:creationId xmlns:a16="http://schemas.microsoft.com/office/drawing/2014/main" id="{1D10FC19-F78E-4650-6FE7-F56F123239E0}"/>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66065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4FA-65D8-7626-91A6-AC707B7B562C}"/>
              </a:ext>
            </a:extLst>
          </p:cNvPr>
          <p:cNvSpPr>
            <a:spLocks noGrp="1"/>
          </p:cNvSpPr>
          <p:nvPr>
            <p:ph type="title"/>
          </p:nvPr>
        </p:nvSpPr>
        <p:spPr>
          <a:xfrm>
            <a:off x="166059" y="136525"/>
            <a:ext cx="9409742" cy="756418"/>
          </a:xfrm>
        </p:spPr>
        <p:txBody>
          <a:bodyPr>
            <a:normAutofit fontScale="90000"/>
          </a:bodyPr>
          <a:lstStyle/>
          <a:p>
            <a:r>
              <a:rPr lang="en-US" sz="2400" dirty="0"/>
              <a:t>Data Pipeline Process Overview – Snapshot, Report Review, Final Approval </a:t>
            </a:r>
            <a:br>
              <a:rPr lang="en-US" sz="2400" dirty="0"/>
            </a:br>
            <a:r>
              <a:rPr lang="en-US" sz="2400" dirty="0"/>
              <a:t>Steps 4 and 5 can take place once snapshot opens </a:t>
            </a:r>
          </a:p>
        </p:txBody>
      </p:sp>
      <p:sp>
        <p:nvSpPr>
          <p:cNvPr id="3" name="Content Placeholder 2">
            <a:extLst>
              <a:ext uri="{FF2B5EF4-FFF2-40B4-BE49-F238E27FC236}">
                <a16:creationId xmlns:a16="http://schemas.microsoft.com/office/drawing/2014/main" id="{4E73B5DC-DD30-F34C-4715-D489765E28E7}"/>
              </a:ext>
            </a:extLst>
          </p:cNvPr>
          <p:cNvSpPr>
            <a:spLocks noGrp="1"/>
          </p:cNvSpPr>
          <p:nvPr>
            <p:ph idx="1"/>
          </p:nvPr>
        </p:nvSpPr>
        <p:spPr/>
        <p:txBody>
          <a:bodyPr/>
          <a:lstStyle/>
          <a:p>
            <a:pPr marL="0" indent="0">
              <a:buNone/>
            </a:pPr>
            <a:r>
              <a:rPr lang="en-US" sz="1800" dirty="0"/>
              <a:t>4. Create Snapshot  </a:t>
            </a:r>
          </a:p>
          <a:p>
            <a:pPr lvl="1"/>
            <a:r>
              <a:rPr lang="en-US" sz="1800" dirty="0"/>
              <a:t>It is not required to have ALL interchange errors resolved when you start taking snapshots, but it is recommended. Any records with interchange errors will not be pulled into your snapshot.</a:t>
            </a:r>
          </a:p>
          <a:p>
            <a:pPr marL="0" indent="0">
              <a:buNone/>
            </a:pPr>
            <a:r>
              <a:rPr lang="en-US" sz="1800" dirty="0"/>
              <a:t>5. Check and resolve snapshot errors (review warnings too)</a:t>
            </a:r>
          </a:p>
          <a:p>
            <a:pPr lvl="1"/>
            <a:r>
              <a:rPr lang="en-US" sz="1800" dirty="0"/>
              <a:t>Changes made in SIS (Enrich or other IEP systems) and files reloaded to interchange</a:t>
            </a:r>
          </a:p>
          <a:p>
            <a:pPr lvl="1"/>
            <a:r>
              <a:rPr lang="en-US" sz="1800" dirty="0"/>
              <a:t>Go back to steps 1 and 3 – check for new interchange errors before taking a new snapshot</a:t>
            </a:r>
          </a:p>
          <a:p>
            <a:pPr marL="0" indent="0">
              <a:buNone/>
            </a:pPr>
            <a:r>
              <a:rPr lang="en-US" sz="1800" dirty="0"/>
              <a:t>6. Review reports and make any changes necessary </a:t>
            </a:r>
          </a:p>
          <a:p>
            <a:pPr lvl="1"/>
            <a:r>
              <a:rPr lang="en-US" sz="1800" dirty="0"/>
              <a:t>Go back and redo steps 1 – 4 until all errors are resolved and data is accurate</a:t>
            </a:r>
          </a:p>
          <a:p>
            <a:pPr marL="0" indent="0">
              <a:buNone/>
            </a:pPr>
            <a:r>
              <a:rPr lang="en-US" sz="1800" dirty="0"/>
              <a:t>7. Print reports, sign, and upload signed reports to the Data Management System</a:t>
            </a:r>
          </a:p>
          <a:p>
            <a:pPr marL="0" indent="0">
              <a:buNone/>
            </a:pPr>
            <a:r>
              <a:rPr lang="en-US" sz="1800" dirty="0"/>
              <a:t>8. Approve and finalize snapshot in Data Pipeline</a:t>
            </a:r>
          </a:p>
          <a:p>
            <a:pPr marL="0" indent="0">
              <a:buNone/>
            </a:pPr>
            <a:endParaRPr lang="en-US" dirty="0"/>
          </a:p>
        </p:txBody>
      </p:sp>
      <p:sp>
        <p:nvSpPr>
          <p:cNvPr id="4" name="Slide Number Placeholder 3">
            <a:extLst>
              <a:ext uri="{FF2B5EF4-FFF2-40B4-BE49-F238E27FC236}">
                <a16:creationId xmlns:a16="http://schemas.microsoft.com/office/drawing/2014/main" id="{20D4BB8E-1BE7-8253-E1ED-5B9AF536F47C}"/>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85879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Accessing the Data Pipeline</a:t>
            </a:r>
          </a:p>
        </p:txBody>
      </p:sp>
      <p:sp>
        <p:nvSpPr>
          <p:cNvPr id="15" name="TextBox 14">
            <a:extLst>
              <a:ext uri="{FF2B5EF4-FFF2-40B4-BE49-F238E27FC236}">
                <a16:creationId xmlns:a16="http://schemas.microsoft.com/office/drawing/2014/main" id="{6F5DC47D-0D93-33B2-9F2E-A81876B76415}"/>
              </a:ext>
            </a:extLst>
          </p:cNvPr>
          <p:cNvSpPr txBox="1"/>
          <p:nvPr/>
        </p:nvSpPr>
        <p:spPr>
          <a:xfrm>
            <a:off x="0" y="1492898"/>
            <a:ext cx="2192693" cy="1200329"/>
          </a:xfrm>
          <a:prstGeom prst="rect">
            <a:avLst/>
          </a:prstGeom>
          <a:solidFill>
            <a:schemeClr val="bg2">
              <a:lumMod val="90000"/>
            </a:schemeClr>
          </a:solidFill>
        </p:spPr>
        <p:txBody>
          <a:bodyPr wrap="square" rtlCol="0">
            <a:spAutoFit/>
          </a:bodyPr>
          <a:lstStyle/>
          <a:p>
            <a:r>
              <a:rPr lang="en-US" dirty="0" err="1">
                <a:latin typeface="Trebuchet MS" panose="020B0603020202020204" pitchFamily="34" charset="0"/>
                <a:hlinkClick r:id="rId2"/>
              </a:rPr>
              <a:t>IdM</a:t>
            </a:r>
            <a:r>
              <a:rPr lang="en-US" dirty="0">
                <a:latin typeface="Trebuchet MS" panose="020B0603020202020204" pitchFamily="34" charset="0"/>
                <a:hlinkClick r:id="rId2"/>
              </a:rPr>
              <a:t> home page </a:t>
            </a:r>
            <a:r>
              <a:rPr lang="en-US" dirty="0">
                <a:latin typeface="Trebuchet MS" panose="020B0603020202020204" pitchFamily="34" charset="0"/>
              </a:rPr>
              <a:t> </a:t>
            </a:r>
          </a:p>
          <a:p>
            <a:r>
              <a:rPr lang="en-US" dirty="0">
                <a:latin typeface="Trebuchet MS" panose="020B0603020202020204" pitchFamily="34" charset="0"/>
              </a:rPr>
              <a:t>Bookmark this link to access the CDE systems </a:t>
            </a:r>
          </a:p>
        </p:txBody>
      </p:sp>
      <p:sp>
        <p:nvSpPr>
          <p:cNvPr id="18" name="TextBox 17">
            <a:extLst>
              <a:ext uri="{FF2B5EF4-FFF2-40B4-BE49-F238E27FC236}">
                <a16:creationId xmlns:a16="http://schemas.microsoft.com/office/drawing/2014/main" id="{1AB8C94F-3158-BE18-B674-594241869044}"/>
              </a:ext>
            </a:extLst>
          </p:cNvPr>
          <p:cNvSpPr txBox="1"/>
          <p:nvPr/>
        </p:nvSpPr>
        <p:spPr>
          <a:xfrm>
            <a:off x="0" y="3223326"/>
            <a:ext cx="2273643" cy="1815882"/>
          </a:xfrm>
          <a:prstGeom prst="rect">
            <a:avLst/>
          </a:prstGeom>
          <a:solidFill>
            <a:schemeClr val="accent3"/>
          </a:solidFill>
        </p:spPr>
        <p:txBody>
          <a:bodyPr wrap="square" rtlCol="0">
            <a:spAutoFit/>
          </a:bodyPr>
          <a:lstStyle/>
          <a:p>
            <a:r>
              <a:rPr lang="en-US" sz="1600" b="1" dirty="0">
                <a:latin typeface="Trebuchet MS" panose="020B0603020202020204" pitchFamily="34" charset="0"/>
              </a:rPr>
              <a:t>Single sign-on used for all CDE applications</a:t>
            </a:r>
          </a:p>
          <a:p>
            <a:endParaRPr lang="en-US" sz="1600" b="1" dirty="0">
              <a:latin typeface="Trebuchet MS" panose="020B0603020202020204" pitchFamily="34" charset="0"/>
            </a:endParaRPr>
          </a:p>
          <a:p>
            <a:r>
              <a:rPr lang="en-US" sz="1600" b="1" dirty="0">
                <a:latin typeface="Trebuchet MS" panose="020B0603020202020204" pitchFamily="34" charset="0"/>
              </a:rPr>
              <a:t>Access is based on the roles assigned to your user account</a:t>
            </a:r>
          </a:p>
        </p:txBody>
      </p:sp>
      <p:sp>
        <p:nvSpPr>
          <p:cNvPr id="6" name="Slide Number Placeholder 5"/>
          <p:cNvSpPr>
            <a:spLocks noGrp="1"/>
          </p:cNvSpPr>
          <p:nvPr>
            <p:ph type="sldNum" sz="quarter" idx="12"/>
          </p:nvPr>
        </p:nvSpPr>
        <p:spPr/>
        <p:txBody>
          <a:bodyPr/>
          <a:lstStyle/>
          <a:p>
            <a:fld id="{67726FA2-3EC9-4717-AD62-D8C823692DD3}" type="slidenum">
              <a:rPr lang="en-US" smtClean="0"/>
              <a:pPr/>
              <a:t>28</a:t>
            </a:fld>
            <a:endParaRPr lang="en-US" dirty="0"/>
          </a:p>
        </p:txBody>
      </p:sp>
      <p:pic>
        <p:nvPicPr>
          <p:cNvPr id="21" name="Picture 20" descr="CDE single sign on applications - Data Pipeline, EDIS, ESSU DMS, RITS">
            <a:extLst>
              <a:ext uri="{FF2B5EF4-FFF2-40B4-BE49-F238E27FC236}">
                <a16:creationId xmlns:a16="http://schemas.microsoft.com/office/drawing/2014/main" id="{2B8EEF09-7F01-2E10-1C5E-C3CC72A34C6F}"/>
              </a:ext>
            </a:extLst>
          </p:cNvPr>
          <p:cNvPicPr>
            <a:picLocks noChangeAspect="1"/>
          </p:cNvPicPr>
          <p:nvPr/>
        </p:nvPicPr>
        <p:blipFill>
          <a:blip r:embed="rId3"/>
          <a:stretch>
            <a:fillRect/>
          </a:stretch>
        </p:blipFill>
        <p:spPr>
          <a:xfrm>
            <a:off x="2192693" y="1245156"/>
            <a:ext cx="10641459" cy="5546988"/>
          </a:xfrm>
          <a:prstGeom prst="rect">
            <a:avLst/>
          </a:prstGeom>
        </p:spPr>
      </p:pic>
    </p:spTree>
    <p:extLst>
      <p:ext uri="{BB962C8B-B14F-4D97-AF65-F5344CB8AC3E}">
        <p14:creationId xmlns:p14="http://schemas.microsoft.com/office/powerpoint/2010/main" val="1088204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Accessing the Data Pipeline System</a:t>
            </a:r>
          </a:p>
        </p:txBody>
      </p:sp>
      <p:sp>
        <p:nvSpPr>
          <p:cNvPr id="2" name="Content Placeholder 1"/>
          <p:cNvSpPr>
            <a:spLocks noGrp="1"/>
          </p:cNvSpPr>
          <p:nvPr>
            <p:ph idx="1"/>
          </p:nvPr>
        </p:nvSpPr>
        <p:spPr>
          <a:xfrm>
            <a:off x="775553" y="1295470"/>
            <a:ext cx="9801322" cy="1090676"/>
          </a:xfrm>
        </p:spPr>
        <p:txBody>
          <a:bodyPr>
            <a:normAutofit fontScale="92500"/>
          </a:bodyPr>
          <a:lstStyle/>
          <a:p>
            <a:pPr marL="0" indent="0">
              <a:buNone/>
            </a:pPr>
            <a:r>
              <a:rPr lang="en-US" sz="1800" dirty="0">
                <a:latin typeface="+mn-lt"/>
              </a:rPr>
              <a:t>Recommended page to bookmark for accessing the system -  </a:t>
            </a:r>
            <a:r>
              <a:rPr lang="en-US" sz="1800" dirty="0">
                <a:latin typeface="+mn-lt"/>
                <a:hlinkClick r:id="rId3"/>
              </a:rPr>
              <a:t>CDE Identity Management Home Page</a:t>
            </a:r>
            <a:r>
              <a:rPr lang="en-US" sz="1800" dirty="0">
                <a:latin typeface="+mn-lt"/>
              </a:rPr>
              <a:t> </a:t>
            </a:r>
          </a:p>
          <a:p>
            <a:pPr marL="0" indent="0">
              <a:buNone/>
            </a:pPr>
            <a:r>
              <a:rPr lang="en-US" sz="1800" dirty="0">
                <a:latin typeface="+mn-lt"/>
              </a:rPr>
              <a:t>From </a:t>
            </a:r>
            <a:r>
              <a:rPr lang="en-US" sz="1800" dirty="0" err="1">
                <a:latin typeface="+mn-lt"/>
              </a:rPr>
              <a:t>IdM</a:t>
            </a:r>
            <a:r>
              <a:rPr lang="en-US" sz="1800" dirty="0">
                <a:latin typeface="+mn-lt"/>
              </a:rPr>
              <a:t> home page click </a:t>
            </a:r>
            <a:r>
              <a:rPr lang="en-US" sz="1800" b="1" dirty="0">
                <a:latin typeface="+mn-lt"/>
              </a:rPr>
              <a:t>Data Pipeline</a:t>
            </a:r>
            <a:r>
              <a:rPr lang="en-US" sz="1800" dirty="0">
                <a:latin typeface="+mn-lt"/>
              </a:rPr>
              <a:t> bullet to get to this screen below. </a:t>
            </a:r>
          </a:p>
          <a:p>
            <a:pPr marL="0" indent="0">
              <a:buNone/>
            </a:pPr>
            <a:r>
              <a:rPr lang="en-US" sz="1800" dirty="0">
                <a:latin typeface="+mn-lt"/>
              </a:rPr>
              <a:t>Next click the blue login button.</a:t>
            </a:r>
          </a:p>
          <a:p>
            <a:pPr marL="0" indent="0">
              <a:buNone/>
            </a:pPr>
            <a:endParaRPr lang="en-US" dirty="0"/>
          </a:p>
          <a:p>
            <a:pPr marL="0" indent="0">
              <a:buNone/>
            </a:pPr>
            <a:endParaRPr lang="en-US" dirty="0"/>
          </a:p>
        </p:txBody>
      </p:sp>
      <p:pic>
        <p:nvPicPr>
          <p:cNvPr id="6146" name="Picture 2" descr="screenshot of Data Pipeline Login button/screen"/>
          <p:cNvPicPr>
            <a:picLocks noChangeAspect="1" noChangeArrowheads="1"/>
          </p:cNvPicPr>
          <p:nvPr/>
        </p:nvPicPr>
        <p:blipFill rotWithShape="1">
          <a:blip r:embed="rId4">
            <a:extLst>
              <a:ext uri="{28A0092B-C50C-407E-A947-70E740481C1C}">
                <a14:useLocalDpi xmlns:a14="http://schemas.microsoft.com/office/drawing/2010/main" val="0"/>
              </a:ext>
            </a:extLst>
          </a:blip>
          <a:srcRect l="11394" t="17822" r="12163" b="14881"/>
          <a:stretch/>
        </p:blipFill>
        <p:spPr bwMode="auto">
          <a:xfrm>
            <a:off x="622170" y="2625929"/>
            <a:ext cx="8545926" cy="423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a:extLst>
              <a:ext uri="{C183D7F6-B498-43B3-948B-1728B52AA6E4}">
                <adec:decorative xmlns:adec="http://schemas.microsoft.com/office/drawing/2017/decorative" val="1"/>
              </a:ext>
            </a:extLst>
          </p:cNvPr>
          <p:cNvSpPr/>
          <p:nvPr/>
        </p:nvSpPr>
        <p:spPr>
          <a:xfrm rot="10800000">
            <a:off x="2217322" y="4596132"/>
            <a:ext cx="413182" cy="291663"/>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TextBox 4"/>
          <p:cNvSpPr txBox="1"/>
          <p:nvPr/>
        </p:nvSpPr>
        <p:spPr>
          <a:xfrm>
            <a:off x="4247755" y="4356350"/>
            <a:ext cx="2068083" cy="1323439"/>
          </a:xfrm>
          <a:prstGeom prst="rect">
            <a:avLst/>
          </a:prstGeom>
          <a:noFill/>
        </p:spPr>
        <p:txBody>
          <a:bodyPr wrap="square" rtlCol="0">
            <a:spAutoFit/>
          </a:bodyPr>
          <a:lstStyle/>
          <a:p>
            <a:r>
              <a:rPr lang="en-US" sz="1600" b="1" dirty="0"/>
              <a:t>*your single sign-on login may be used for all CDE applications listed here that you have access to</a:t>
            </a:r>
          </a:p>
        </p:txBody>
      </p:sp>
    </p:spTree>
    <p:extLst>
      <p:ext uri="{BB962C8B-B14F-4D97-AF65-F5344CB8AC3E}">
        <p14:creationId xmlns:p14="http://schemas.microsoft.com/office/powerpoint/2010/main" val="322097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AFFE-F9FA-585F-0647-1230C4C9A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09E3D-E54C-E42E-0220-D30CA06FB48F}"/>
              </a:ext>
            </a:extLst>
          </p:cNvPr>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Training</a:t>
            </a:r>
            <a:br>
              <a:rPr lang="en-US"/>
            </a:br>
            <a:r>
              <a:rPr lang="en-US"/>
              <a:t> </a:t>
            </a:r>
          </a:p>
        </p:txBody>
      </p:sp>
      <p:sp>
        <p:nvSpPr>
          <p:cNvPr id="8" name="TextBox 7">
            <a:extLst>
              <a:ext uri="{FF2B5EF4-FFF2-40B4-BE49-F238E27FC236}">
                <a16:creationId xmlns:a16="http://schemas.microsoft.com/office/drawing/2014/main" id="{5152C037-732F-2B99-2A5F-E4DCB176A860}"/>
              </a:ext>
            </a:extLst>
          </p:cNvPr>
          <p:cNvSpPr txBox="1"/>
          <p:nvPr/>
        </p:nvSpPr>
        <p:spPr>
          <a:xfrm>
            <a:off x="444148" y="1283865"/>
            <a:ext cx="7618304"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A83ACFBE-F5DB-EA1A-508C-CA9A9AF5824E}"/>
              </a:ext>
            </a:extLst>
          </p:cNvPr>
          <p:cNvSpPr txBox="1"/>
          <p:nvPr/>
        </p:nvSpPr>
        <p:spPr>
          <a:xfrm>
            <a:off x="444148" y="1826827"/>
            <a:ext cx="6694883" cy="2617836"/>
          </a:xfrm>
          <a:prstGeom prst="rect">
            <a:avLst/>
          </a:prstGeom>
          <a:noFill/>
        </p:spPr>
        <p:txBody>
          <a:bodyPr wrap="square">
            <a:spAutoFit/>
          </a:bodyPr>
          <a:lstStyle/>
          <a:p>
            <a:pPr marL="285750" indent="-285750">
              <a:buFont typeface="Arial" panose="020B0604020202020204" pitchFamily="34" charset="0"/>
              <a:buChar char="•"/>
            </a:pPr>
            <a:r>
              <a:rPr lang="en-US" b="1">
                <a:highlight>
                  <a:srgbClr val="FFFFFF"/>
                </a:highlight>
              </a:rPr>
              <a:t>May 1, 2025  </a:t>
            </a:r>
            <a:r>
              <a:rPr lang="en-US">
                <a:highlight>
                  <a:srgbClr val="FFFFFF"/>
                </a:highlight>
              </a:rPr>
              <a:t>-  </a:t>
            </a:r>
            <a:r>
              <a:rPr lang="en-US" sz="1800" b="0">
                <a:highlight>
                  <a:srgbClr val="FFFFFF"/>
                </a:highlight>
              </a:rPr>
              <a:t>SPED </a:t>
            </a:r>
            <a:r>
              <a:rPr lang="en-US">
                <a:highlight>
                  <a:srgbClr val="FFFFFF"/>
                </a:highlight>
              </a:rPr>
              <a:t>EOY</a:t>
            </a:r>
            <a:r>
              <a:rPr lang="en-US" sz="1800" b="0">
                <a:highlight>
                  <a:srgbClr val="FFFFFF"/>
                </a:highlight>
              </a:rPr>
              <a:t> </a:t>
            </a:r>
            <a:r>
              <a:rPr lang="en-US" sz="1800" b="0" baseline="0">
                <a:highlight>
                  <a:srgbClr val="FFFFFF"/>
                </a:highlight>
              </a:rPr>
              <a:t>Snapshot official open</a:t>
            </a:r>
          </a:p>
          <a:p>
            <a:pPr marL="285750" indent="-285750">
              <a:buFont typeface="Arial" panose="020B0604020202020204" pitchFamily="34" charset="0"/>
              <a:buChar char="•"/>
            </a:pPr>
            <a:r>
              <a:rPr lang="en-US" b="1">
                <a:highlight>
                  <a:srgbClr val="FFFF00"/>
                </a:highlight>
              </a:rPr>
              <a:t>June 26, 2025 </a:t>
            </a:r>
            <a:r>
              <a:rPr lang="en-US">
                <a:highlight>
                  <a:srgbClr val="FFFF00"/>
                </a:highlight>
              </a:rPr>
              <a:t>– IEP Interchange files error-free</a:t>
            </a:r>
            <a:endParaRPr lang="en-US" sz="1800" b="0">
              <a:highlight>
                <a:srgbClr val="FFFF00"/>
              </a:highlight>
            </a:endParaRPr>
          </a:p>
          <a:p>
            <a:pPr marL="285750" indent="-285750">
              <a:buFont typeface="Arial" panose="020B0604020202020204" pitchFamily="34" charset="0"/>
              <a:buChar char="•"/>
            </a:pPr>
            <a:r>
              <a:rPr lang="en-US" b="1"/>
              <a:t>September 4, 2025 </a:t>
            </a:r>
            <a:r>
              <a:rPr lang="en-US"/>
              <a:t>- </a:t>
            </a:r>
            <a:r>
              <a:rPr lang="en-US" sz="1800" b="0" baseline="0"/>
              <a:t>All Exception requests submitted to CDE</a:t>
            </a:r>
            <a:endParaRPr lang="en-US" sz="1800" b="0"/>
          </a:p>
          <a:p>
            <a:pPr marL="285750" indent="-285750">
              <a:buFont typeface="Arial" panose="020B0604020202020204" pitchFamily="34" charset="0"/>
              <a:buChar char="•"/>
            </a:pPr>
            <a:r>
              <a:rPr lang="en-US" b="1"/>
              <a:t>September 11, 2025 </a:t>
            </a:r>
            <a:r>
              <a:rPr lang="en-US"/>
              <a:t>– All errors resolved at snapshot/interchange </a:t>
            </a:r>
            <a:endParaRPr lang="en-US" sz="1800" b="0" baseline="0"/>
          </a:p>
          <a:p>
            <a:pPr marL="285750" indent="-285750">
              <a:buFont typeface="Arial" panose="020B0604020202020204" pitchFamily="34" charset="0"/>
              <a:buChar char="•"/>
            </a:pPr>
            <a:r>
              <a:rPr lang="en-US" b="1"/>
              <a:t>September 12 -19, 2025 </a:t>
            </a:r>
            <a:r>
              <a:rPr lang="en-US"/>
              <a:t>-</a:t>
            </a:r>
            <a:r>
              <a:rPr lang="en-US" sz="1800" b="0" baseline="0"/>
              <a:t>Initial Report Review </a:t>
            </a:r>
          </a:p>
          <a:p>
            <a:pPr marL="285750" indent="-285750">
              <a:buFont typeface="Arial" panose="020B0604020202020204" pitchFamily="34" charset="0"/>
              <a:buChar char="•"/>
            </a:pPr>
            <a:r>
              <a:rPr lang="en-US" b="1"/>
              <a:t>September 22 - 26, 2025 </a:t>
            </a:r>
            <a:r>
              <a:rPr lang="en-US" sz="1800" b="0" baseline="0"/>
              <a:t>– </a:t>
            </a:r>
            <a:r>
              <a:rPr lang="en-US" sz="1800" b="0"/>
              <a:t>Resolving duplicates</a:t>
            </a:r>
          </a:p>
          <a:p>
            <a:pPr marL="285750" indent="-285750">
              <a:buFont typeface="Arial" panose="020B0604020202020204" pitchFamily="34" charset="0"/>
              <a:buChar char="•"/>
            </a:pPr>
            <a:r>
              <a:rPr lang="en-US" b="1"/>
              <a:t>September 29 – October 1, 2025 </a:t>
            </a:r>
            <a:r>
              <a:rPr lang="en-US" sz="1800" b="0" baseline="0"/>
              <a:t>– </a:t>
            </a:r>
            <a:r>
              <a:rPr lang="en-US" sz="1800" b="0"/>
              <a:t>Final Report Review</a:t>
            </a:r>
          </a:p>
          <a:p>
            <a:pPr marL="285750" indent="-285750">
              <a:buFont typeface="Arial" panose="020B0604020202020204" pitchFamily="34" charset="0"/>
              <a:buChar char="•"/>
            </a:pPr>
            <a:r>
              <a:rPr lang="en-US" b="1"/>
              <a:t>October 3, 2025 </a:t>
            </a:r>
            <a:r>
              <a:rPr lang="en-US"/>
              <a:t>- </a:t>
            </a:r>
            <a:r>
              <a:rPr lang="en-US" sz="1800" b="0"/>
              <a:t>Final</a:t>
            </a:r>
            <a:r>
              <a:rPr lang="en-US" sz="1800" b="0" baseline="0"/>
              <a:t> submission due to CDE</a:t>
            </a:r>
            <a:endParaRPr lang="en-US" sz="1800" b="0"/>
          </a:p>
          <a:p>
            <a:pPr marL="285750" indent="-285750">
              <a:buFont typeface="Arial" panose="020B0604020202020204" pitchFamily="34" charset="0"/>
              <a:buChar char="•"/>
            </a:pPr>
            <a:endParaRPr lang="en-US" sz="1800" b="0"/>
          </a:p>
        </p:txBody>
      </p:sp>
      <p:sp>
        <p:nvSpPr>
          <p:cNvPr id="4" name="Slide Number Placeholder 3">
            <a:extLst>
              <a:ext uri="{FF2B5EF4-FFF2-40B4-BE49-F238E27FC236}">
                <a16:creationId xmlns:a16="http://schemas.microsoft.com/office/drawing/2014/main" id="{45C67833-BF07-11E3-3D66-0D02C342C98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3</a:t>
            </a:fld>
            <a:endParaRPr lang="en-US"/>
          </a:p>
        </p:txBody>
      </p:sp>
      <p:sp>
        <p:nvSpPr>
          <p:cNvPr id="11" name="TextBox 10">
            <a:extLst>
              <a:ext uri="{FF2B5EF4-FFF2-40B4-BE49-F238E27FC236}">
                <a16:creationId xmlns:a16="http://schemas.microsoft.com/office/drawing/2014/main" id="{3CE77E9C-EB72-0499-9C99-41688A4F4F25}"/>
              </a:ext>
            </a:extLst>
          </p:cNvPr>
          <p:cNvSpPr txBox="1"/>
          <p:nvPr/>
        </p:nvSpPr>
        <p:spPr>
          <a:xfrm>
            <a:off x="6789834" y="1346200"/>
            <a:ext cx="5241299" cy="5970865"/>
          </a:xfrm>
          <a:prstGeom prst="rect">
            <a:avLst/>
          </a:prstGeom>
          <a:noFill/>
        </p:spPr>
        <p:txBody>
          <a:bodyPr wrap="square">
            <a:spAutoFit/>
          </a:bodyPr>
          <a:lstStyle/>
          <a:p>
            <a:pPr marL="342900" lvl="1"/>
            <a:r>
              <a:rPr lang="en-US" b="1" u="sng" dirty="0"/>
              <a:t>Posted Trainings</a:t>
            </a:r>
          </a:p>
          <a:p>
            <a:pPr marL="685800" lvl="1" indent="-342900">
              <a:buFont typeface="Arial" panose="020B0604020202020204" pitchFamily="34" charset="0"/>
              <a:buChar char="•"/>
            </a:pPr>
            <a:r>
              <a:rPr lang="en-US" dirty="0"/>
              <a:t>Tuesday May 13</a:t>
            </a:r>
            <a:r>
              <a:rPr lang="en-US" baseline="30000" dirty="0"/>
              <a:t>th</a:t>
            </a:r>
            <a:r>
              <a:rPr lang="en-US" dirty="0"/>
              <a:t>  </a:t>
            </a:r>
          </a:p>
          <a:p>
            <a:pPr marL="1143000" lvl="2" indent="-342900">
              <a:buFont typeface="Arial" panose="020B0604020202020204" pitchFamily="34" charset="0"/>
              <a:buChar char="•"/>
            </a:pPr>
            <a:r>
              <a:rPr lang="en-US" dirty="0"/>
              <a:t>Purpose, content, IEP Interchange, SPED EOY Snapshot, Who to report</a:t>
            </a:r>
            <a:endParaRPr lang="en-US" strike="sngStrike" dirty="0"/>
          </a:p>
          <a:p>
            <a:pPr marL="685800" lvl="1" indent="-342900">
              <a:buFont typeface="Arial" panose="020B0604020202020204" pitchFamily="34" charset="0"/>
              <a:buChar char="•"/>
            </a:pPr>
            <a:r>
              <a:rPr lang="en-US" dirty="0"/>
              <a:t>Tuesday May 20</a:t>
            </a:r>
            <a:r>
              <a:rPr lang="en-US" baseline="30000" dirty="0"/>
              <a:t>th</a:t>
            </a:r>
            <a:r>
              <a:rPr lang="en-US" dirty="0"/>
              <a:t>  </a:t>
            </a:r>
          </a:p>
          <a:p>
            <a:pPr marL="1143000" lvl="2" indent="-342900">
              <a:buFont typeface="Arial" panose="020B0604020202020204" pitchFamily="34" charset="0"/>
              <a:buChar char="•"/>
            </a:pPr>
            <a:r>
              <a:rPr lang="en-US" dirty="0"/>
              <a:t>Exceptions, Medically Nec Services, Path data (initial referrals and delay codes)</a:t>
            </a:r>
          </a:p>
          <a:p>
            <a:pPr marL="800100" lvl="2"/>
            <a:r>
              <a:rPr lang="en-US" dirty="0">
                <a:hlinkClick r:id="rId2"/>
              </a:rPr>
              <a:t>Special Education EOY Snapshot webpage</a:t>
            </a:r>
            <a:endParaRPr lang="en-US" dirty="0"/>
          </a:p>
          <a:p>
            <a:pPr marL="685800" lvl="1" indent="-342900">
              <a:buFont typeface="Arial" panose="020B0604020202020204" pitchFamily="34" charset="0"/>
              <a:buChar char="•"/>
            </a:pPr>
            <a:endParaRPr lang="en-US" b="1" dirty="0"/>
          </a:p>
          <a:p>
            <a:pPr marL="342900" lvl="1"/>
            <a:r>
              <a:rPr lang="en-US" b="1" u="sng" dirty="0"/>
              <a:t>Upcoming Trainings</a:t>
            </a:r>
          </a:p>
          <a:p>
            <a:pPr marL="685800" lvl="1" indent="-342900">
              <a:buFont typeface="Arial" panose="020B0604020202020204" pitchFamily="34" charset="0"/>
              <a:buChar char="•"/>
            </a:pPr>
            <a:r>
              <a:rPr lang="en-US" dirty="0"/>
              <a:t>Wednesday May 28</a:t>
            </a:r>
            <a:r>
              <a:rPr lang="en-US" baseline="30000" dirty="0"/>
              <a:t>th</a:t>
            </a:r>
            <a:r>
              <a:rPr lang="en-US" dirty="0"/>
              <a:t> </a:t>
            </a:r>
          </a:p>
          <a:p>
            <a:pPr marL="1143000" lvl="2" indent="-342900">
              <a:buFont typeface="Arial" panose="020B0604020202020204" pitchFamily="34" charset="0"/>
              <a:buChar char="•"/>
            </a:pPr>
            <a:r>
              <a:rPr lang="en-US" dirty="0"/>
              <a:t>Coding Initial Referrals, Data Pipeline Process</a:t>
            </a:r>
          </a:p>
          <a:p>
            <a:pPr marL="342900" lvl="1"/>
            <a:endParaRPr lang="en-US" b="1" dirty="0"/>
          </a:p>
          <a:p>
            <a:pPr marL="685800" lvl="1" indent="-342900">
              <a:buFont typeface="Arial" panose="020B0604020202020204" pitchFamily="34" charset="0"/>
              <a:buChar char="•"/>
            </a:pPr>
            <a:r>
              <a:rPr lang="en-US" b="1" dirty="0">
                <a:highlight>
                  <a:srgbClr val="FFFF00"/>
                </a:highlight>
              </a:rPr>
              <a:t>Thursday June 5 - 1:00 – 2:00</a:t>
            </a:r>
          </a:p>
          <a:p>
            <a:pPr marL="1143000" lvl="2" indent="-342900">
              <a:buFont typeface="Arial" panose="020B0604020202020204" pitchFamily="34" charset="0"/>
              <a:buChar char="•"/>
            </a:pPr>
            <a:r>
              <a:rPr lang="en-US" dirty="0"/>
              <a:t>Exit coding scenarios </a:t>
            </a:r>
          </a:p>
          <a:p>
            <a:pPr marL="1143000" lvl="2" indent="-342900">
              <a:buFont typeface="Arial" panose="020B0604020202020204" pitchFamily="34" charset="0"/>
              <a:buChar char="•"/>
            </a:pPr>
            <a:r>
              <a:rPr lang="en-US" sz="1800" u="sng" dirty="0">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tooltip="Meeting join link"/>
              </a:rPr>
              <a:t>Join the meeting now</a:t>
            </a:r>
            <a:r>
              <a:rPr lang="en-US" sz="1800" dirty="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1143000" lvl="2" indent="-342900">
              <a:buFont typeface="Arial" panose="020B0604020202020204" pitchFamily="34" charset="0"/>
              <a:buChar char="•"/>
            </a:pPr>
            <a:endParaRPr lang="en-US" b="1" dirty="0"/>
          </a:p>
          <a:p>
            <a:pPr marL="342900" lvl="1"/>
            <a:endParaRPr lang="en-US" sz="2000" dirty="0"/>
          </a:p>
          <a:p>
            <a:pPr marL="342900" lvl="1"/>
            <a:endParaRPr lang="en-US" sz="2000" b="1" dirty="0"/>
          </a:p>
        </p:txBody>
      </p:sp>
      <p:sp>
        <p:nvSpPr>
          <p:cNvPr id="15" name="TextBox 14">
            <a:extLst>
              <a:ext uri="{FF2B5EF4-FFF2-40B4-BE49-F238E27FC236}">
                <a16:creationId xmlns:a16="http://schemas.microsoft.com/office/drawing/2014/main" id="{D9695D21-4C7D-5DA8-E732-09058A3AFADD}"/>
              </a:ext>
              <a:ext uri="{C183D7F6-B498-43B3-948B-1728B52AA6E4}">
                <adec:decorative xmlns:adec="http://schemas.microsoft.com/office/drawing/2017/decorative" val="1"/>
              </a:ext>
            </a:extLst>
          </p:cNvPr>
          <p:cNvSpPr txBox="1"/>
          <p:nvPr/>
        </p:nvSpPr>
        <p:spPr>
          <a:xfrm>
            <a:off x="3047301" y="-5353615"/>
            <a:ext cx="6094602" cy="1254189"/>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prstClr val="black"/>
                </a:solidFill>
                <a:effectLst/>
                <a:uLnTx/>
                <a:uFillTx/>
                <a:latin typeface="Trebuchet MS"/>
                <a:ea typeface="+mn-ea"/>
                <a:cs typeface="+mn-cs"/>
              </a:rPr>
              <a:t>Upcoming Training  </a:t>
            </a:r>
            <a:endParaRPr kumimoji="0" lang="en-US" sz="1400" b="1" i="0" u="sng" strike="sngStrike" kern="1200" cap="none" spc="0" normalizeH="0" baseline="0" noProof="0">
              <a:ln>
                <a:noFill/>
              </a:ln>
              <a:solidFill>
                <a:prstClr val="black"/>
              </a:solidFill>
              <a:effectLst/>
              <a:uLnTx/>
              <a:uFillTx/>
              <a:latin typeface="Trebuchet MS"/>
              <a:ea typeface="+mn-ea"/>
              <a:cs typeface="+mn-cs"/>
            </a:endParaRP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Special Education Discipline Annual Snapshot Training</a:t>
            </a:r>
          </a:p>
          <a:p>
            <a:pPr marL="1014413" marR="0" lvl="2"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Tuesday May 6</a:t>
            </a:r>
            <a:r>
              <a:rPr kumimoji="0" lang="en-US" sz="1400" b="0" i="0" u="none" strike="noStrike" kern="1200" cap="none" spc="0" normalizeH="0" baseline="30000" noProof="0">
                <a:ln>
                  <a:noFill/>
                </a:ln>
                <a:solidFill>
                  <a:prstClr val="black"/>
                </a:solidFill>
                <a:effectLst/>
                <a:uLnTx/>
                <a:uFillTx/>
                <a:latin typeface="Trebuchet MS"/>
                <a:ea typeface="+mn-ea"/>
                <a:cs typeface="+mn-cs"/>
              </a:rPr>
              <a:t>th</a:t>
            </a:r>
            <a:r>
              <a:rPr kumimoji="0" lang="en-US" sz="1400" b="0" i="0" u="none" strike="noStrike" kern="1200" cap="none" spc="0" normalizeH="0" baseline="0" noProof="0">
                <a:ln>
                  <a:noFill/>
                </a:ln>
                <a:solidFill>
                  <a:prstClr val="black"/>
                </a:solidFill>
                <a:effectLst/>
                <a:uLnTx/>
                <a:uFillTx/>
                <a:latin typeface="Trebuchet MS"/>
                <a:ea typeface="+mn-ea"/>
                <a:cs typeface="+mn-cs"/>
              </a:rPr>
              <a:t>  10:00 – 11:30</a:t>
            </a:r>
          </a:p>
          <a:p>
            <a:pPr marL="1471613" marR="0" lvl="3"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Overview of the snapshot data required and process in Data Pipeline</a:t>
            </a:r>
          </a:p>
        </p:txBody>
      </p:sp>
      <p:sp>
        <p:nvSpPr>
          <p:cNvPr id="19" name="TextBox 18">
            <a:extLst>
              <a:ext uri="{FF2B5EF4-FFF2-40B4-BE49-F238E27FC236}">
                <a16:creationId xmlns:a16="http://schemas.microsoft.com/office/drawing/2014/main" id="{C0BDD84B-EA9C-AEE9-10E4-A79163D2EB1C}"/>
              </a:ext>
              <a:ext uri="{C183D7F6-B498-43B3-948B-1728B52AA6E4}">
                <adec:decorative xmlns:adec="http://schemas.microsoft.com/office/drawing/2017/decorative" val="1"/>
              </a:ext>
            </a:extLst>
          </p:cNvPr>
          <p:cNvSpPr txBox="1"/>
          <p:nvPr/>
        </p:nvSpPr>
        <p:spPr>
          <a:xfrm>
            <a:off x="4632821" y="-5353615"/>
            <a:ext cx="6094602" cy="769441"/>
          </a:xfrm>
          <a:prstGeom prst="rect">
            <a:avLst/>
          </a:prstGeom>
          <a:noFill/>
        </p:spPr>
        <p:txBody>
          <a:bodyPr wrap="square">
            <a:spAutoFit/>
          </a:bodyPr>
          <a:lstStyle/>
          <a:p>
            <a:pPr marL="457200" lvl="1" indent="0">
              <a:buNone/>
            </a:pPr>
            <a:r>
              <a:rPr lang="en-US" sz="1100" b="1" u="sng">
                <a:latin typeface="+mn-lt"/>
              </a:rPr>
              <a:t>Upcoming Training  </a:t>
            </a:r>
            <a:endParaRPr lang="en-US" sz="1100" b="1" u="sng" strike="sngStrike">
              <a:latin typeface="+mn-lt"/>
            </a:endParaRPr>
          </a:p>
          <a:p>
            <a:pPr marL="342900" lvl="1" indent="0">
              <a:buNone/>
            </a:pPr>
            <a:r>
              <a:rPr lang="en-US" sz="1100" b="1">
                <a:latin typeface="+mn-lt"/>
              </a:rPr>
              <a:t>Special Education Discipline Annual Snapshot Training</a:t>
            </a:r>
          </a:p>
          <a:p>
            <a:pPr marL="1014413" lvl="2" indent="-214313"/>
            <a:r>
              <a:rPr lang="en-US" sz="1100">
                <a:latin typeface="+mn-lt"/>
              </a:rPr>
              <a:t>Tuesday May 6</a:t>
            </a:r>
            <a:r>
              <a:rPr lang="en-US" sz="1100" baseline="30000">
                <a:latin typeface="+mn-lt"/>
              </a:rPr>
              <a:t>th</a:t>
            </a:r>
            <a:r>
              <a:rPr lang="en-US" sz="1100">
                <a:latin typeface="+mn-lt"/>
              </a:rPr>
              <a:t>  10:00 – 11:30</a:t>
            </a:r>
          </a:p>
          <a:p>
            <a:pPr marL="1471613" lvl="3" indent="-214313"/>
            <a:r>
              <a:rPr lang="en-US" sz="1100">
                <a:latin typeface="+mn-lt"/>
              </a:rPr>
              <a:t>Overview of the snapshot data required and process in Data Pipeline</a:t>
            </a:r>
          </a:p>
        </p:txBody>
      </p:sp>
    </p:spTree>
    <p:extLst>
      <p:ext uri="{BB962C8B-B14F-4D97-AF65-F5344CB8AC3E}">
        <p14:creationId xmlns:p14="http://schemas.microsoft.com/office/powerpoint/2010/main" val="3087119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 Sign On</a:t>
            </a:r>
          </a:p>
        </p:txBody>
      </p:sp>
      <p:pic>
        <p:nvPicPr>
          <p:cNvPr id="2052" name="Picture 4" descr="screenshot of Data Pipeline login scree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13" t="13066" r="25312" b="31602"/>
          <a:stretch/>
        </p:blipFill>
        <p:spPr bwMode="auto">
          <a:xfrm>
            <a:off x="2620285" y="965883"/>
            <a:ext cx="6739760" cy="453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43553" y="2956034"/>
            <a:ext cx="5992129" cy="553998"/>
          </a:xfrm>
          <a:prstGeom prst="rect">
            <a:avLst/>
          </a:prstGeom>
          <a:noFill/>
        </p:spPr>
        <p:txBody>
          <a:bodyPr wrap="square" rtlCol="0">
            <a:spAutoFit/>
          </a:bodyPr>
          <a:lstStyle/>
          <a:p>
            <a:r>
              <a:rPr lang="en-US" sz="1400" b="1" dirty="0"/>
              <a:t>  </a:t>
            </a:r>
            <a:r>
              <a:rPr lang="en-US" sz="1400" b="1" dirty="0">
                <a:solidFill>
                  <a:srgbClr val="CC0099"/>
                </a:solidFill>
              </a:rPr>
              <a:t>Username is the email address associated with your </a:t>
            </a:r>
            <a:r>
              <a:rPr lang="en-US" sz="1400" b="1" dirty="0" err="1">
                <a:solidFill>
                  <a:srgbClr val="CC0099"/>
                </a:solidFill>
              </a:rPr>
              <a:t>IdM</a:t>
            </a:r>
            <a:r>
              <a:rPr lang="en-US" sz="1400" b="1" dirty="0">
                <a:solidFill>
                  <a:srgbClr val="CC0099"/>
                </a:solidFill>
              </a:rPr>
              <a:t> account</a:t>
            </a:r>
          </a:p>
          <a:p>
            <a:endParaRPr lang="en-US" sz="1600" b="1" dirty="0">
              <a:solidFill>
                <a:srgbClr val="CC0099"/>
              </a:solidFill>
            </a:endParaRPr>
          </a:p>
        </p:txBody>
      </p:sp>
      <p:sp>
        <p:nvSpPr>
          <p:cNvPr id="6" name="TextBox 5"/>
          <p:cNvSpPr txBox="1"/>
          <p:nvPr/>
        </p:nvSpPr>
        <p:spPr>
          <a:xfrm>
            <a:off x="4314498" y="3233034"/>
            <a:ext cx="6434367" cy="307777"/>
          </a:xfrm>
          <a:prstGeom prst="rect">
            <a:avLst/>
          </a:prstGeom>
          <a:noFill/>
        </p:spPr>
        <p:txBody>
          <a:bodyPr wrap="square" rtlCol="0">
            <a:spAutoFit/>
          </a:bodyPr>
          <a:lstStyle/>
          <a:p>
            <a:r>
              <a:rPr lang="en-US" sz="1400" b="1" dirty="0">
                <a:solidFill>
                  <a:srgbClr val="CC0099"/>
                </a:solidFill>
              </a:rPr>
              <a:t>Password specified by you  </a:t>
            </a:r>
          </a:p>
        </p:txBody>
      </p:sp>
    </p:spTree>
    <p:extLst>
      <p:ext uri="{BB962C8B-B14F-4D97-AF65-F5344CB8AC3E}">
        <p14:creationId xmlns:p14="http://schemas.microsoft.com/office/powerpoint/2010/main" val="48562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Pipeline System Screen </a:t>
            </a:r>
          </a:p>
        </p:txBody>
      </p:sp>
      <p:pic>
        <p:nvPicPr>
          <p:cNvPr id="2052" name="Picture 4" descr="screenshot of Data Pipeline screen upon login. ">
            <a:extLst>
              <a:ext uri="{FF2B5EF4-FFF2-40B4-BE49-F238E27FC236}">
                <a16:creationId xmlns:a16="http://schemas.microsoft.com/office/drawing/2014/main" id="{7F8A22A4-8A78-BC6B-3EDA-4ECBA2B45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67" y="1320260"/>
            <a:ext cx="5736290" cy="540121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descr="tabs based on IdM roles">
            <a:extLst>
              <a:ext uri="{C183D7F6-B498-43B3-948B-1728B52AA6E4}">
                <adec:decorative xmlns:adec="http://schemas.microsoft.com/office/drawing/2017/decorative" val="0"/>
              </a:ext>
            </a:extLst>
          </p:cNvPr>
          <p:cNvCxnSpPr>
            <a:cxnSpLocks/>
          </p:cNvCxnSpPr>
          <p:nvPr/>
        </p:nvCxnSpPr>
        <p:spPr>
          <a:xfrm>
            <a:off x="5361305" y="4085429"/>
            <a:ext cx="1877695"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BEEF0C-FFEC-2FF6-E300-98CCAF304B4B}"/>
              </a:ext>
            </a:extLst>
          </p:cNvPr>
          <p:cNvSpPr txBox="1"/>
          <p:nvPr/>
        </p:nvSpPr>
        <p:spPr>
          <a:xfrm>
            <a:off x="7412967" y="3177488"/>
            <a:ext cx="2462463" cy="1815882"/>
          </a:xfrm>
          <a:prstGeom prst="rect">
            <a:avLst/>
          </a:prstGeom>
          <a:solidFill>
            <a:schemeClr val="accent1">
              <a:lumMod val="60000"/>
              <a:lumOff val="40000"/>
            </a:schemeClr>
          </a:solidFill>
          <a:ln w="12700">
            <a:noFill/>
          </a:ln>
        </p:spPr>
        <p:txBody>
          <a:bodyPr wrap="square" rtlCol="0">
            <a:spAutoFit/>
          </a:bodyPr>
          <a:lstStyle/>
          <a:p>
            <a:r>
              <a:rPr lang="en-US" sz="1400" dirty="0"/>
              <a:t>These tabs will vary depending on your LEA and level of access. An AU respondent should always see a Special Education tab. </a:t>
            </a:r>
          </a:p>
          <a:p>
            <a:r>
              <a:rPr lang="en-US" sz="1400" dirty="0"/>
              <a:t>Many AU respondents will not see a Staff Profile or Student Profile tab.</a:t>
            </a:r>
          </a:p>
        </p:txBody>
      </p:sp>
      <p:sp>
        <p:nvSpPr>
          <p:cNvPr id="6" name="Slide Number Placeholder 5">
            <a:extLst>
              <a:ext uri="{FF2B5EF4-FFF2-40B4-BE49-F238E27FC236}">
                <a16:creationId xmlns:a16="http://schemas.microsoft.com/office/drawing/2014/main" id="{0F277B43-A45D-4E46-89B4-02632E69EF80}"/>
              </a:ext>
            </a:extLst>
          </p:cNvPr>
          <p:cNvSpPr>
            <a:spLocks noGrp="1"/>
          </p:cNvSpPr>
          <p:nvPr>
            <p:ph type="sldNum" sz="quarter" idx="12"/>
          </p:nvPr>
        </p:nvSpPr>
        <p:spPr>
          <a:xfrm>
            <a:off x="332873" y="6391373"/>
            <a:ext cx="437594" cy="330102"/>
          </a:xfrm>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0219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Format Checker *optional</a:t>
            </a:r>
          </a:p>
        </p:txBody>
      </p:sp>
      <p:sp>
        <p:nvSpPr>
          <p:cNvPr id="2" name="Content Placeholder 1"/>
          <p:cNvSpPr>
            <a:spLocks noGrp="1"/>
          </p:cNvSpPr>
          <p:nvPr>
            <p:ph idx="1"/>
          </p:nvPr>
        </p:nvSpPr>
        <p:spPr>
          <a:xfrm>
            <a:off x="1647825" y="1267030"/>
            <a:ext cx="9237426" cy="820218"/>
          </a:xfrm>
        </p:spPr>
        <p:txBody>
          <a:bodyPr>
            <a:normAutofit lnSpcReduction="10000"/>
          </a:bodyPr>
          <a:lstStyle/>
          <a:p>
            <a:pPr>
              <a:lnSpc>
                <a:spcPct val="100000"/>
              </a:lnSpc>
              <a:spcBef>
                <a:spcPts val="0"/>
              </a:spcBef>
            </a:pPr>
            <a:r>
              <a:rPr lang="en-US" sz="1400" dirty="0"/>
              <a:t>Once your file is created, you have the option to run it through the </a:t>
            </a:r>
            <a:r>
              <a:rPr lang="en-US" sz="1400" b="1" dirty="0"/>
              <a:t>Format Checker </a:t>
            </a:r>
            <a:r>
              <a:rPr lang="en-US" sz="1400" dirty="0"/>
              <a:t>to check the file format  </a:t>
            </a:r>
          </a:p>
          <a:p>
            <a:pPr>
              <a:lnSpc>
                <a:spcPct val="100000"/>
              </a:lnSpc>
              <a:spcBef>
                <a:spcPts val="0"/>
              </a:spcBef>
            </a:pPr>
            <a:r>
              <a:rPr lang="en-US" sz="1400" dirty="0"/>
              <a:t>The system only checks the </a:t>
            </a:r>
            <a:r>
              <a:rPr lang="en-US" sz="1400" dirty="0">
                <a:highlight>
                  <a:srgbClr val="FFFF00"/>
                </a:highlight>
              </a:rPr>
              <a:t>first row of data </a:t>
            </a:r>
            <a:r>
              <a:rPr lang="en-US" sz="1400" dirty="0"/>
              <a:t>within your file</a:t>
            </a:r>
          </a:p>
          <a:p>
            <a:pPr>
              <a:lnSpc>
                <a:spcPct val="100000"/>
              </a:lnSpc>
              <a:spcBef>
                <a:spcPts val="0"/>
              </a:spcBef>
            </a:pPr>
            <a:r>
              <a:rPr lang="en-US" sz="1400" dirty="0"/>
              <a:t>Only data fields that have too many bytes will error (those with too few will not)  </a:t>
            </a:r>
          </a:p>
          <a:p>
            <a:pPr>
              <a:lnSpc>
                <a:spcPct val="100000"/>
              </a:lnSpc>
              <a:spcBef>
                <a:spcPts val="0"/>
              </a:spcBef>
            </a:pPr>
            <a:r>
              <a:rPr lang="en-US" sz="1400" dirty="0"/>
              <a:t>All fields PASS = Ready to upload   </a:t>
            </a:r>
          </a:p>
        </p:txBody>
      </p:sp>
      <p:pic>
        <p:nvPicPr>
          <p:cNvPr id="1026" name="Picture 2" descr="screenshot of how to check Format Checker in the Data Pipeline">
            <a:extLst>
              <a:ext uri="{FF2B5EF4-FFF2-40B4-BE49-F238E27FC236}">
                <a16:creationId xmlns:a16="http://schemas.microsoft.com/office/drawing/2014/main" id="{C4DBF255-4CEC-FF9E-FE40-B774AF1C2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9" y="2411594"/>
            <a:ext cx="8058150" cy="423862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descr="Select appropriate Dataset, File Type, School Year, and click ‘Choose File’ to upload your file to  the Format Checker">
            <a:extLst>
              <a:ext uri="{FF2B5EF4-FFF2-40B4-BE49-F238E27FC236}">
                <a16:creationId xmlns:a16="http://schemas.microsoft.com/office/drawing/2014/main" id="{4A1D8920-2F78-FB8B-5AA3-18D034BDCEAC}"/>
              </a:ext>
              <a:ext uri="{C183D7F6-B498-43B3-948B-1728B52AA6E4}">
                <adec:decorative xmlns:adec="http://schemas.microsoft.com/office/drawing/2017/decorative" val="0"/>
              </a:ext>
            </a:extLst>
          </p:cNvPr>
          <p:cNvSpPr/>
          <p:nvPr/>
        </p:nvSpPr>
        <p:spPr>
          <a:xfrm>
            <a:off x="7369659" y="3681392"/>
            <a:ext cx="968248" cy="12970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6D53F57-8122-7C4C-BE7E-FD1319BC24AC}"/>
              </a:ext>
            </a:extLst>
          </p:cNvPr>
          <p:cNvSpPr txBox="1"/>
          <p:nvPr/>
        </p:nvSpPr>
        <p:spPr>
          <a:xfrm>
            <a:off x="8397898" y="3681392"/>
            <a:ext cx="2363236" cy="1754326"/>
          </a:xfrm>
          <a:prstGeom prst="rect">
            <a:avLst/>
          </a:prstGeom>
          <a:noFill/>
        </p:spPr>
        <p:txBody>
          <a:bodyPr wrap="square" rtlCol="0">
            <a:spAutoFit/>
          </a:bodyPr>
          <a:lstStyle/>
          <a:p>
            <a:r>
              <a:rPr lang="en-US" dirty="0"/>
              <a:t>Select appropriate Dataset, File Type, School Year, and click ‘Choose File’ to upload your file to  the Format Checker</a:t>
            </a:r>
          </a:p>
        </p:txBody>
      </p:sp>
      <p:sp>
        <p:nvSpPr>
          <p:cNvPr id="5" name="TextBox 4">
            <a:extLst>
              <a:ext uri="{FF2B5EF4-FFF2-40B4-BE49-F238E27FC236}">
                <a16:creationId xmlns:a16="http://schemas.microsoft.com/office/drawing/2014/main" id="{C59E57BE-3F32-D889-716E-9BC11150D08C}"/>
              </a:ext>
            </a:extLst>
          </p:cNvPr>
          <p:cNvSpPr txBox="1"/>
          <p:nvPr/>
        </p:nvSpPr>
        <p:spPr>
          <a:xfrm>
            <a:off x="3658385" y="5961947"/>
            <a:ext cx="4274882" cy="830997"/>
          </a:xfrm>
          <a:prstGeom prst="rect">
            <a:avLst/>
          </a:prstGeom>
          <a:noFill/>
        </p:spPr>
        <p:txBody>
          <a:bodyPr wrap="square" rtlCol="0">
            <a:spAutoFit/>
          </a:bodyPr>
          <a:lstStyle/>
          <a:p>
            <a:r>
              <a:rPr lang="en-US" sz="1600" dirty="0"/>
              <a:t>Find the IEP Interchange file templates on the </a:t>
            </a:r>
            <a:r>
              <a:rPr lang="en-US" sz="1600" dirty="0">
                <a:hlinkClick r:id="rId4"/>
              </a:rPr>
              <a:t>Special Education IEP webpage</a:t>
            </a:r>
            <a:r>
              <a:rPr lang="en-US" sz="1600" dirty="0"/>
              <a:t> under the Templates section </a:t>
            </a:r>
          </a:p>
        </p:txBody>
      </p:sp>
    </p:spTree>
    <p:extLst>
      <p:ext uri="{BB962C8B-B14F-4D97-AF65-F5344CB8AC3E}">
        <p14:creationId xmlns:p14="http://schemas.microsoft.com/office/powerpoint/2010/main" val="19922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bg1"/>
                </a:solidFill>
              </a:rPr>
              <a:t>Step 2</a:t>
            </a:r>
            <a:r>
              <a:rPr lang="en-US" dirty="0"/>
              <a:t>:</a:t>
            </a:r>
            <a:r>
              <a:rPr lang="en-US" dirty="0">
                <a:solidFill>
                  <a:schemeClr val="bg1"/>
                </a:solidFill>
              </a:rPr>
              <a:t> Uploading the Child File and Participation File</a:t>
            </a:r>
            <a:br>
              <a:rPr lang="en-US" dirty="0">
                <a:solidFill>
                  <a:schemeClr val="bg1"/>
                </a:solidFill>
              </a:rPr>
            </a:br>
            <a:r>
              <a:rPr lang="en-US" dirty="0"/>
              <a:t> to the IEP Interchange</a:t>
            </a:r>
            <a:r>
              <a:rPr lang="en-US" dirty="0">
                <a:solidFill>
                  <a:schemeClr val="bg1"/>
                </a:solidFill>
              </a:rPr>
              <a:t> </a:t>
            </a:r>
            <a:br>
              <a:rPr lang="en-US" dirty="0">
                <a:solidFill>
                  <a:schemeClr val="bg1"/>
                </a:solidFill>
              </a:rPr>
            </a:br>
            <a:endParaRPr lang="en-US" dirty="0">
              <a:solidFill>
                <a:schemeClr val="bg1"/>
              </a:solidFill>
            </a:endParaRPr>
          </a:p>
        </p:txBody>
      </p:sp>
      <p:sp>
        <p:nvSpPr>
          <p:cNvPr id="2" name="Content Placeholder 1"/>
          <p:cNvSpPr>
            <a:spLocks noGrp="1"/>
          </p:cNvSpPr>
          <p:nvPr>
            <p:ph idx="1"/>
          </p:nvPr>
        </p:nvSpPr>
        <p:spPr>
          <a:xfrm>
            <a:off x="139210" y="1300899"/>
            <a:ext cx="4520658" cy="4330684"/>
          </a:xfrm>
        </p:spPr>
        <p:txBody>
          <a:bodyPr>
            <a:normAutofit/>
          </a:bodyPr>
          <a:lstStyle/>
          <a:p>
            <a:pPr marL="0" indent="0">
              <a:lnSpc>
                <a:spcPct val="100000"/>
              </a:lnSpc>
              <a:spcBef>
                <a:spcPts val="0"/>
              </a:spcBef>
              <a:buNone/>
            </a:pPr>
            <a:r>
              <a:rPr lang="en-US" sz="1600" dirty="0">
                <a:latin typeface="+mn-lt"/>
              </a:rPr>
              <a:t>1. Click on </a:t>
            </a:r>
            <a:r>
              <a:rPr lang="en-US" sz="1600" b="1" dirty="0">
                <a:latin typeface="+mn-lt"/>
              </a:rPr>
              <a:t>File Upload/Data File Upload</a:t>
            </a:r>
          </a:p>
          <a:p>
            <a:pPr marL="0" indent="0">
              <a:lnSpc>
                <a:spcPct val="100000"/>
              </a:lnSpc>
              <a:spcBef>
                <a:spcPts val="0"/>
              </a:spcBef>
              <a:buNone/>
            </a:pPr>
            <a:r>
              <a:rPr lang="en-US" sz="1600" dirty="0">
                <a:latin typeface="+mn-lt"/>
              </a:rPr>
              <a:t>2. Select </a:t>
            </a:r>
            <a:r>
              <a:rPr lang="en-US" sz="1600" b="1" dirty="0">
                <a:latin typeface="+mn-lt"/>
              </a:rPr>
              <a:t>Dataset, File Type, School Year, and Organization/LEA</a:t>
            </a:r>
            <a:r>
              <a:rPr lang="en-US" sz="1600" dirty="0">
                <a:latin typeface="+mn-lt"/>
              </a:rPr>
              <a:t> </a:t>
            </a:r>
          </a:p>
          <a:p>
            <a:pPr marL="0" indent="0">
              <a:lnSpc>
                <a:spcPct val="100000"/>
              </a:lnSpc>
              <a:spcBef>
                <a:spcPts val="0"/>
              </a:spcBef>
              <a:buNone/>
            </a:pPr>
            <a:r>
              <a:rPr lang="en-US" sz="1600" dirty="0">
                <a:latin typeface="+mn-lt"/>
              </a:rPr>
              <a:t>3. Click on </a:t>
            </a:r>
            <a:r>
              <a:rPr lang="en-US" sz="1600" b="1" dirty="0">
                <a:latin typeface="+mn-lt"/>
              </a:rPr>
              <a:t>Choose File</a:t>
            </a:r>
            <a:r>
              <a:rPr lang="en-US" sz="1600" dirty="0">
                <a:latin typeface="+mn-lt"/>
              </a:rPr>
              <a:t> to locate your Child file or Participation file</a:t>
            </a:r>
          </a:p>
          <a:p>
            <a:pPr marL="0" indent="0">
              <a:lnSpc>
                <a:spcPct val="100000"/>
              </a:lnSpc>
              <a:spcBef>
                <a:spcPts val="0"/>
              </a:spcBef>
              <a:buNone/>
            </a:pPr>
            <a:r>
              <a:rPr lang="en-US" sz="1600" dirty="0">
                <a:latin typeface="+mn-lt"/>
              </a:rPr>
              <a:t>4. Select </a:t>
            </a:r>
            <a:r>
              <a:rPr lang="en-US" sz="1600" b="1" dirty="0">
                <a:latin typeface="+mn-lt"/>
              </a:rPr>
              <a:t>Replace</a:t>
            </a:r>
          </a:p>
          <a:p>
            <a:pPr marL="0" indent="0">
              <a:lnSpc>
                <a:spcPct val="100000"/>
              </a:lnSpc>
              <a:spcBef>
                <a:spcPts val="0"/>
              </a:spcBef>
              <a:buNone/>
            </a:pPr>
            <a:r>
              <a:rPr lang="en-US" sz="1600" dirty="0">
                <a:latin typeface="+mn-lt"/>
              </a:rPr>
              <a:t>5. Click</a:t>
            </a:r>
            <a:r>
              <a:rPr lang="en-US" sz="1600" i="1" dirty="0">
                <a:solidFill>
                  <a:srgbClr val="101E8E"/>
                </a:solidFill>
                <a:latin typeface="+mn-lt"/>
              </a:rPr>
              <a:t> </a:t>
            </a:r>
            <a:r>
              <a:rPr lang="en-US" sz="1600" b="1" dirty="0">
                <a:latin typeface="+mn-lt"/>
              </a:rPr>
              <a:t>Submit    </a:t>
            </a:r>
            <a:r>
              <a:rPr lang="en-US" sz="1600" dirty="0">
                <a:latin typeface="+mn-lt"/>
              </a:rPr>
              <a:t>message in green will display across the top indicating file submission has been attempted and a Batch ID</a:t>
            </a:r>
            <a:r>
              <a:rPr lang="en-US" sz="1600" i="1" dirty="0">
                <a:solidFill>
                  <a:srgbClr val="101E8E"/>
                </a:solidFill>
                <a:latin typeface="+mn-lt"/>
              </a:rPr>
              <a:t> </a:t>
            </a:r>
            <a:r>
              <a:rPr lang="en-US" sz="1600" dirty="0">
                <a:latin typeface="+mn-lt"/>
              </a:rPr>
              <a:t>will be created</a:t>
            </a:r>
            <a:endParaRPr lang="en-US" sz="1600" b="1" dirty="0">
              <a:latin typeface="+mn-lt"/>
            </a:endParaRPr>
          </a:p>
          <a:p>
            <a:pPr marL="0" indent="0">
              <a:lnSpc>
                <a:spcPct val="100000"/>
              </a:lnSpc>
              <a:spcBef>
                <a:spcPts val="0"/>
              </a:spcBef>
              <a:buNone/>
            </a:pPr>
            <a:r>
              <a:rPr lang="en-US" sz="1600" dirty="0">
                <a:latin typeface="+mn-lt"/>
              </a:rPr>
              <a:t>6.</a:t>
            </a:r>
            <a:r>
              <a:rPr lang="en-US" sz="1600" b="1" dirty="0">
                <a:latin typeface="+mn-lt"/>
              </a:rPr>
              <a:t> </a:t>
            </a:r>
            <a:r>
              <a:rPr lang="en-US" sz="1600" b="1" dirty="0">
                <a:highlight>
                  <a:srgbClr val="FFFF00"/>
                </a:highlight>
                <a:latin typeface="+mn-lt"/>
              </a:rPr>
              <a:t>Check Batch Maintenance Screen to verify file processed  </a:t>
            </a:r>
          </a:p>
          <a:p>
            <a:pPr marL="0" indent="0">
              <a:lnSpc>
                <a:spcPct val="100000"/>
              </a:lnSpc>
              <a:spcBef>
                <a:spcPts val="0"/>
              </a:spcBef>
              <a:buNone/>
            </a:pPr>
            <a:r>
              <a:rPr lang="en-US" sz="1600" dirty="0">
                <a:latin typeface="+mn-lt"/>
              </a:rPr>
              <a:t>*Email confirmation will be sent once complete</a:t>
            </a:r>
          </a:p>
          <a:p>
            <a:pPr marL="0" indent="0">
              <a:lnSpc>
                <a:spcPct val="100000"/>
              </a:lnSpc>
              <a:spcBef>
                <a:spcPts val="0"/>
              </a:spcBef>
              <a:buNone/>
            </a:pPr>
            <a:endParaRPr lang="en-US" sz="1050" i="1" dirty="0">
              <a:solidFill>
                <a:srgbClr val="00B050"/>
              </a:solidFill>
            </a:endParaRPr>
          </a:p>
          <a:p>
            <a:pPr marL="0" indent="0">
              <a:lnSpc>
                <a:spcPct val="100000"/>
              </a:lnSpc>
              <a:spcBef>
                <a:spcPts val="0"/>
              </a:spcBef>
              <a:buNone/>
            </a:pPr>
            <a:endParaRPr lang="en-US" sz="1050" dirty="0"/>
          </a:p>
        </p:txBody>
      </p:sp>
      <p:pic>
        <p:nvPicPr>
          <p:cNvPr id="5" name="Picture 4" descr="screenshot of Data File Upload screen in Data PIpeline">
            <a:extLst>
              <a:ext uri="{FF2B5EF4-FFF2-40B4-BE49-F238E27FC236}">
                <a16:creationId xmlns:a16="http://schemas.microsoft.com/office/drawing/2014/main" id="{4D2C1944-3F61-D141-4A3D-04D9D980610D}"/>
              </a:ext>
            </a:extLst>
          </p:cNvPr>
          <p:cNvPicPr>
            <a:picLocks noChangeAspect="1"/>
          </p:cNvPicPr>
          <p:nvPr/>
        </p:nvPicPr>
        <p:blipFill>
          <a:blip r:embed="rId3"/>
          <a:stretch>
            <a:fillRect/>
          </a:stretch>
        </p:blipFill>
        <p:spPr>
          <a:xfrm>
            <a:off x="4639378" y="1054677"/>
            <a:ext cx="7413412" cy="4880104"/>
          </a:xfrm>
          <a:prstGeom prst="rect">
            <a:avLst/>
          </a:prstGeom>
        </p:spPr>
      </p:pic>
      <p:sp>
        <p:nvSpPr>
          <p:cNvPr id="9" name="TextBox 8">
            <a:extLst>
              <a:ext uri="{FF2B5EF4-FFF2-40B4-BE49-F238E27FC236}">
                <a16:creationId xmlns:a16="http://schemas.microsoft.com/office/drawing/2014/main" id="{C3FAE31A-57C7-A369-F8B1-8D8AD6020F22}"/>
              </a:ext>
            </a:extLst>
          </p:cNvPr>
          <p:cNvSpPr txBox="1"/>
          <p:nvPr/>
        </p:nvSpPr>
        <p:spPr>
          <a:xfrm>
            <a:off x="4659868" y="5457728"/>
            <a:ext cx="3299382" cy="1446550"/>
          </a:xfrm>
          <a:prstGeom prst="rect">
            <a:avLst/>
          </a:prstGeom>
          <a:noFill/>
        </p:spPr>
        <p:txBody>
          <a:bodyPr wrap="square">
            <a:spAutoFit/>
          </a:bodyPr>
          <a:lstStyle/>
          <a:p>
            <a:pPr marL="171450" indent="-171450">
              <a:buFont typeface="Arial" panose="020B0604020202020204" pitchFamily="34" charset="0"/>
              <a:buChar char="•"/>
            </a:pPr>
            <a:r>
              <a:rPr lang="en-US" sz="1400" b="1" dirty="0"/>
              <a:t>APPEND – </a:t>
            </a:r>
            <a:r>
              <a:rPr lang="en-US" sz="1400" dirty="0"/>
              <a:t>adds to existing data files. Allows for multiple files to be uploaded at one time. Records on all files uploaded that meet the criteria will pull into snapshot. </a:t>
            </a:r>
          </a:p>
          <a:p>
            <a:pPr marL="285750" indent="-285750">
              <a:buFont typeface="Arial" panose="020B0604020202020204" pitchFamily="34" charset="0"/>
              <a:buChar char="•"/>
            </a:pPr>
            <a:endParaRPr lang="en-US" dirty="0">
              <a:solidFill>
                <a:srgbClr val="FF0000"/>
              </a:solidFill>
            </a:endParaRPr>
          </a:p>
        </p:txBody>
      </p:sp>
      <p:sp>
        <p:nvSpPr>
          <p:cNvPr id="11" name="TextBox 10">
            <a:extLst>
              <a:ext uri="{FF2B5EF4-FFF2-40B4-BE49-F238E27FC236}">
                <a16:creationId xmlns:a16="http://schemas.microsoft.com/office/drawing/2014/main" id="{86337214-714D-A36B-5935-5C4DAE1C7BF6}"/>
              </a:ext>
            </a:extLst>
          </p:cNvPr>
          <p:cNvSpPr txBox="1"/>
          <p:nvPr/>
        </p:nvSpPr>
        <p:spPr>
          <a:xfrm>
            <a:off x="7959250" y="5457728"/>
            <a:ext cx="3659135" cy="954107"/>
          </a:xfrm>
          <a:prstGeom prst="rect">
            <a:avLst/>
          </a:prstGeom>
          <a:noFill/>
        </p:spPr>
        <p:txBody>
          <a:bodyPr wrap="square">
            <a:spAutoFit/>
          </a:bodyPr>
          <a:lstStyle/>
          <a:p>
            <a:pPr marL="171450" indent="-171450">
              <a:buFont typeface="Arial" panose="020B0604020202020204" pitchFamily="34" charset="0"/>
              <a:buChar char="•"/>
            </a:pPr>
            <a:r>
              <a:rPr lang="en-US" sz="1400" b="1" dirty="0"/>
              <a:t>REPLACE – </a:t>
            </a:r>
            <a:r>
              <a:rPr lang="en-US" sz="1400" dirty="0"/>
              <a:t>deletes any prior uploaded data and replaces it with new file.    *Most AUs use replace</a:t>
            </a:r>
          </a:p>
          <a:p>
            <a:r>
              <a:rPr lang="en-US" sz="1400" dirty="0"/>
              <a:t> </a:t>
            </a:r>
          </a:p>
        </p:txBody>
      </p:sp>
      <p:sp>
        <p:nvSpPr>
          <p:cNvPr id="10" name="Rectangle 9" descr="REPLACE – deletes any prior uploaded data and replaces it with new file.    *Most AUs use replace&#10;">
            <a:extLst>
              <a:ext uri="{FF2B5EF4-FFF2-40B4-BE49-F238E27FC236}">
                <a16:creationId xmlns:a16="http://schemas.microsoft.com/office/drawing/2014/main" id="{0F797FD0-4515-48B7-5208-DB8CD2C342E6}"/>
              </a:ext>
            </a:extLst>
          </p:cNvPr>
          <p:cNvSpPr/>
          <p:nvPr/>
        </p:nvSpPr>
        <p:spPr>
          <a:xfrm>
            <a:off x="7959250" y="5325533"/>
            <a:ext cx="3589283" cy="10863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7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3: Batch Maintenance – Important Step (don’t forget to check this screen after every upload or transfer from Enrich)</a:t>
            </a:r>
          </a:p>
        </p:txBody>
      </p:sp>
      <p:sp>
        <p:nvSpPr>
          <p:cNvPr id="2" name="Content Placeholder 1"/>
          <p:cNvSpPr>
            <a:spLocks noGrp="1"/>
          </p:cNvSpPr>
          <p:nvPr>
            <p:ph idx="1"/>
          </p:nvPr>
        </p:nvSpPr>
        <p:spPr>
          <a:xfrm>
            <a:off x="2032212" y="1364352"/>
            <a:ext cx="7886700" cy="4351338"/>
          </a:xfrm>
        </p:spPr>
        <p:txBody>
          <a:bodyPr/>
          <a:lstStyle/>
          <a:p>
            <a:r>
              <a:rPr lang="en-US" sz="1400" dirty="0">
                <a:highlight>
                  <a:srgbClr val="FFFF00"/>
                </a:highlight>
                <a:latin typeface="+mn-lt"/>
              </a:rPr>
              <a:t>For Enrich Users this is the first step within the Data Pipeline system</a:t>
            </a:r>
          </a:p>
          <a:p>
            <a:r>
              <a:rPr lang="en-US" sz="1400" dirty="0">
                <a:latin typeface="+mn-lt"/>
              </a:rPr>
              <a:t>Check Batch Maintenance to ensure files have processed successfully </a:t>
            </a:r>
          </a:p>
          <a:p>
            <a:r>
              <a:rPr lang="en-US" sz="1400" dirty="0">
                <a:latin typeface="+mn-lt"/>
              </a:rPr>
              <a:t>Processed Indicator will say “YES”.   If blank or “No”, file did </a:t>
            </a:r>
            <a:r>
              <a:rPr lang="en-US" sz="1400" u="sng" dirty="0">
                <a:latin typeface="+mn-lt"/>
              </a:rPr>
              <a:t>not </a:t>
            </a:r>
            <a:r>
              <a:rPr lang="en-US" sz="1400" dirty="0">
                <a:latin typeface="+mn-lt"/>
              </a:rPr>
              <a:t>upload </a:t>
            </a:r>
          </a:p>
          <a:p>
            <a:r>
              <a:rPr lang="en-US" sz="1400" dirty="0">
                <a:latin typeface="+mn-lt"/>
              </a:rPr>
              <a:t>Check Record Count, Error Count, and make sure submitted date and time look accurate </a:t>
            </a:r>
          </a:p>
          <a:p>
            <a:pPr lvl="0"/>
            <a:r>
              <a:rPr lang="en-US" sz="1400" dirty="0">
                <a:latin typeface="+mn-lt"/>
              </a:rPr>
              <a:t>Option to download or delete last uploaded file from this screen. Check the ‘select’ box and click ‘Download’ or ‘Delete’ </a:t>
            </a:r>
          </a:p>
          <a:p>
            <a:pPr marL="285750" indent="-285750">
              <a:buFont typeface="Wingdings" panose="05000000000000000000" pitchFamily="2" charset="2"/>
              <a:buChar char="ü"/>
            </a:pPr>
            <a:endParaRPr lang="en-US" sz="1400" dirty="0"/>
          </a:p>
          <a:p>
            <a:pPr lvl="0"/>
            <a:endParaRPr lang="en-US" sz="1400" dirty="0"/>
          </a:p>
          <a:p>
            <a:pPr marL="45720" indent="0">
              <a:buNone/>
            </a:pPr>
            <a:endParaRPr lang="en-US" sz="1400" dirty="0"/>
          </a:p>
          <a:p>
            <a:pPr marL="0" indent="0">
              <a:buNone/>
            </a:pPr>
            <a:endParaRPr lang="en-US" dirty="0"/>
          </a:p>
        </p:txBody>
      </p:sp>
      <p:pic>
        <p:nvPicPr>
          <p:cNvPr id="4098" name="Picture 2" descr="screenshot of Batch Maintenance screen in Data Pipeline"/>
          <p:cNvPicPr>
            <a:picLocks noChangeAspect="1" noChangeArrowheads="1"/>
          </p:cNvPicPr>
          <p:nvPr/>
        </p:nvPicPr>
        <p:blipFill rotWithShape="1">
          <a:blip r:embed="rId2">
            <a:extLst>
              <a:ext uri="{28A0092B-C50C-407E-A947-70E740481C1C}">
                <a14:useLocalDpi xmlns:a14="http://schemas.microsoft.com/office/drawing/2010/main" val="0"/>
              </a:ext>
            </a:extLst>
          </a:blip>
          <a:srcRect l="-639" t="23784" r="23007" b="31888"/>
          <a:stretch/>
        </p:blipFill>
        <p:spPr bwMode="auto">
          <a:xfrm>
            <a:off x="1240634" y="3073137"/>
            <a:ext cx="9401966" cy="335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a:extLst>
              <a:ext uri="{C183D7F6-B498-43B3-948B-1728B52AA6E4}">
                <adec:decorative xmlns:adec="http://schemas.microsoft.com/office/drawing/2017/decorative" val="1"/>
              </a:ext>
            </a:extLst>
          </p:cNvPr>
          <p:cNvSpPr/>
          <p:nvPr/>
        </p:nvSpPr>
        <p:spPr>
          <a:xfrm rot="10800000">
            <a:off x="751903" y="3237331"/>
            <a:ext cx="488731" cy="2393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Left Arrow 7">
            <a:extLst>
              <a:ext uri="{C183D7F6-B498-43B3-948B-1728B52AA6E4}">
                <adec:decorative xmlns:adec="http://schemas.microsoft.com/office/drawing/2017/decorative" val="1"/>
              </a:ext>
            </a:extLst>
          </p:cNvPr>
          <p:cNvSpPr/>
          <p:nvPr/>
        </p:nvSpPr>
        <p:spPr>
          <a:xfrm rot="16200000">
            <a:off x="6494538" y="4537036"/>
            <a:ext cx="450843" cy="2316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34</a:t>
            </a:fld>
            <a:endParaRPr lang="en-US" dirty="0"/>
          </a:p>
        </p:txBody>
      </p:sp>
      <p:sp>
        <p:nvSpPr>
          <p:cNvPr id="6" name="TextBox 5">
            <a:extLst>
              <a:ext uri="{FF2B5EF4-FFF2-40B4-BE49-F238E27FC236}">
                <a16:creationId xmlns:a16="http://schemas.microsoft.com/office/drawing/2014/main" id="{7433D561-AD6A-2F0D-60B4-7CCCF5601039}"/>
              </a:ext>
            </a:extLst>
          </p:cNvPr>
          <p:cNvSpPr txBox="1"/>
          <p:nvPr/>
        </p:nvSpPr>
        <p:spPr>
          <a:xfrm>
            <a:off x="2711439" y="5661331"/>
            <a:ext cx="4124359" cy="1200329"/>
          </a:xfrm>
          <a:prstGeom prst="rect">
            <a:avLst/>
          </a:prstGeom>
          <a:solidFill>
            <a:schemeClr val="bg1">
              <a:lumMod val="85000"/>
            </a:schemeClr>
          </a:solidFill>
          <a:ln>
            <a:solidFill>
              <a:schemeClr val="bg2">
                <a:lumMod val="50000"/>
              </a:schemeClr>
            </a:solidFill>
          </a:ln>
        </p:spPr>
        <p:txBody>
          <a:bodyPr wrap="square" rtlCol="0">
            <a:spAutoFit/>
          </a:bodyPr>
          <a:lstStyle/>
          <a:p>
            <a:r>
              <a:rPr lang="en-US" b="1" dirty="0"/>
              <a:t>AFTER EVERY FILE UPLOAD - Verify Record Count, Error Count, Processed Indicator = Yes, Submitted Date!</a:t>
            </a:r>
          </a:p>
        </p:txBody>
      </p:sp>
      <p:sp>
        <p:nvSpPr>
          <p:cNvPr id="9" name="Rectangle 8">
            <a:extLst>
              <a:ext uri="{FF2B5EF4-FFF2-40B4-BE49-F238E27FC236}">
                <a16:creationId xmlns:a16="http://schemas.microsoft.com/office/drawing/2014/main" id="{F07B6F8B-960C-8C01-17D5-E4E8BB33687C}"/>
              </a:ext>
              <a:ext uri="{C183D7F6-B498-43B3-948B-1728B52AA6E4}">
                <adec:decorative xmlns:adec="http://schemas.microsoft.com/office/drawing/2017/decorative" val="1"/>
              </a:ext>
            </a:extLst>
          </p:cNvPr>
          <p:cNvSpPr/>
          <p:nvPr/>
        </p:nvSpPr>
        <p:spPr>
          <a:xfrm>
            <a:off x="6002867" y="5138948"/>
            <a:ext cx="4639733" cy="5223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01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dirty="0"/>
              <a:t>File Upload: Email Confirmation</a:t>
            </a:r>
            <a:br>
              <a:rPr lang="en-US" dirty="0"/>
            </a:br>
            <a:endParaRPr lang="en-US" dirty="0"/>
          </a:p>
        </p:txBody>
      </p:sp>
      <p:sp>
        <p:nvSpPr>
          <p:cNvPr id="2" name="Content Placeholder 1"/>
          <p:cNvSpPr>
            <a:spLocks noGrp="1"/>
          </p:cNvSpPr>
          <p:nvPr>
            <p:ph idx="1"/>
          </p:nvPr>
        </p:nvSpPr>
        <p:spPr>
          <a:xfrm>
            <a:off x="326925" y="1272116"/>
            <a:ext cx="5894766" cy="881410"/>
          </a:xfrm>
        </p:spPr>
        <p:txBody>
          <a:bodyPr/>
          <a:lstStyle/>
          <a:p>
            <a:pPr marL="0" indent="0">
              <a:buNone/>
            </a:pPr>
            <a:r>
              <a:rPr lang="en-US" sz="1800" dirty="0"/>
              <a:t>Check email to ensure file was successfully uploaded – you should receive a confirmation email for each file uploaded or snapshot taken. </a:t>
            </a:r>
          </a:p>
          <a:p>
            <a:pPr marL="0" indent="0">
              <a:buNone/>
            </a:pPr>
            <a:endParaRPr lang="en-US" sz="1800" dirty="0">
              <a:solidFill>
                <a:srgbClr val="0070C0"/>
              </a:solidFill>
            </a:endParaRPr>
          </a:p>
          <a:p>
            <a:pPr marL="0" indent="0">
              <a:buNone/>
            </a:pPr>
            <a:endParaRPr lang="en-US" dirty="0"/>
          </a:p>
        </p:txBody>
      </p:sp>
      <p:sp>
        <p:nvSpPr>
          <p:cNvPr id="8" name="TextBox 7">
            <a:extLst>
              <a:ext uri="{FF2B5EF4-FFF2-40B4-BE49-F238E27FC236}">
                <a16:creationId xmlns:a16="http://schemas.microsoft.com/office/drawing/2014/main" id="{6516A6CF-7C79-1943-9103-7E0E1729EE6F}"/>
              </a:ext>
            </a:extLst>
          </p:cNvPr>
          <p:cNvSpPr txBox="1"/>
          <p:nvPr/>
        </p:nvSpPr>
        <p:spPr>
          <a:xfrm>
            <a:off x="1176867" y="2370667"/>
            <a:ext cx="4360334" cy="338554"/>
          </a:xfrm>
          <a:prstGeom prst="rect">
            <a:avLst/>
          </a:prstGeom>
          <a:solidFill>
            <a:schemeClr val="bg2">
              <a:lumMod val="90000"/>
            </a:schemeClr>
          </a:solidFill>
        </p:spPr>
        <p:txBody>
          <a:bodyPr wrap="square" rtlCol="0">
            <a:spAutoFit/>
          </a:bodyPr>
          <a:lstStyle/>
          <a:p>
            <a:r>
              <a:rPr lang="en-US" sz="1600" b="1" dirty="0"/>
              <a:t>Email when file uploads successfully</a:t>
            </a:r>
          </a:p>
        </p:txBody>
      </p:sp>
      <p:pic>
        <p:nvPicPr>
          <p:cNvPr id="1026" name="Picture 2" descr="screenshot of confirmation email">
            <a:extLst>
              <a:ext uri="{FF2B5EF4-FFF2-40B4-BE49-F238E27FC236}">
                <a16:creationId xmlns:a16="http://schemas.microsoft.com/office/drawing/2014/main" id="{F548BA83-DC62-36D1-16D2-4888DFD91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12" y="2654528"/>
            <a:ext cx="5022389" cy="2783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051C91-1817-0594-DEEB-857096143A12}"/>
              </a:ext>
            </a:extLst>
          </p:cNvPr>
          <p:cNvSpPr txBox="1"/>
          <p:nvPr/>
        </p:nvSpPr>
        <p:spPr>
          <a:xfrm>
            <a:off x="6824133" y="1229433"/>
            <a:ext cx="4842934" cy="338554"/>
          </a:xfrm>
          <a:prstGeom prst="rect">
            <a:avLst/>
          </a:prstGeom>
          <a:solidFill>
            <a:schemeClr val="bg2">
              <a:lumMod val="90000"/>
            </a:schemeClr>
          </a:solidFill>
        </p:spPr>
        <p:txBody>
          <a:bodyPr wrap="square" rtlCol="0">
            <a:spAutoFit/>
          </a:bodyPr>
          <a:lstStyle/>
          <a:p>
            <a:r>
              <a:rPr lang="en-US" sz="1600" b="1" dirty="0"/>
              <a:t>Email when file does NOT upload successfully</a:t>
            </a:r>
          </a:p>
        </p:txBody>
      </p:sp>
      <p:pic>
        <p:nvPicPr>
          <p:cNvPr id="7" name="Picture 6" descr="screenshot of confirmation email">
            <a:extLst>
              <a:ext uri="{FF2B5EF4-FFF2-40B4-BE49-F238E27FC236}">
                <a16:creationId xmlns:a16="http://schemas.microsoft.com/office/drawing/2014/main" id="{6B7E4A63-37F0-85C0-1167-E1593CC82B8D}"/>
              </a:ext>
            </a:extLst>
          </p:cNvPr>
          <p:cNvPicPr>
            <a:picLocks noChangeAspect="1"/>
          </p:cNvPicPr>
          <p:nvPr/>
        </p:nvPicPr>
        <p:blipFill>
          <a:blip r:embed="rId3"/>
          <a:stretch>
            <a:fillRect/>
          </a:stretch>
        </p:blipFill>
        <p:spPr>
          <a:xfrm>
            <a:off x="6605620" y="1626771"/>
            <a:ext cx="5187780" cy="4585022"/>
          </a:xfrm>
          <a:prstGeom prst="rect">
            <a:avLst/>
          </a:prstGeom>
        </p:spPr>
      </p:pic>
      <p:sp>
        <p:nvSpPr>
          <p:cNvPr id="5" name="Slide Number Placeholder 4"/>
          <p:cNvSpPr>
            <a:spLocks noGrp="1"/>
          </p:cNvSpPr>
          <p:nvPr>
            <p:ph type="sldNum" sz="quarter" idx="4294967295"/>
          </p:nvPr>
        </p:nvSpPr>
        <p:spPr>
          <a:xfrm>
            <a:off x="47029" y="6487772"/>
            <a:ext cx="467783" cy="330104"/>
          </a:xfrm>
          <a:prstGeom prst="rect">
            <a:avLst/>
          </a:prstGeom>
        </p:spPr>
        <p:txBody>
          <a:bodyPr/>
          <a:lstStyle/>
          <a:p>
            <a:fld id="{67726FA2-3EC9-4717-AD62-D8C823692DD3}" type="slidenum">
              <a:rPr lang="en-US" smtClean="0"/>
              <a:pPr/>
              <a:t>35</a:t>
            </a:fld>
            <a:endParaRPr lang="en-US" dirty="0"/>
          </a:p>
        </p:txBody>
      </p:sp>
    </p:spTree>
    <p:extLst>
      <p:ext uri="{BB962C8B-B14F-4D97-AF65-F5344CB8AC3E}">
        <p14:creationId xmlns:p14="http://schemas.microsoft.com/office/powerpoint/2010/main" val="272733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4: Check and Resolve IEP Interchange Errors</a:t>
            </a:r>
          </a:p>
        </p:txBody>
      </p:sp>
      <p:sp>
        <p:nvSpPr>
          <p:cNvPr id="2" name="Content Placeholder 1"/>
          <p:cNvSpPr>
            <a:spLocks noGrp="1"/>
          </p:cNvSpPr>
          <p:nvPr>
            <p:ph idx="1"/>
          </p:nvPr>
        </p:nvSpPr>
        <p:spPr/>
        <p:txBody>
          <a:bodyPr/>
          <a:lstStyle/>
          <a:p>
            <a:r>
              <a:rPr lang="en-US" sz="1800" dirty="0"/>
              <a:t>Two options for reviewing errors-both have a summary report and a detail report:</a:t>
            </a:r>
          </a:p>
          <a:p>
            <a:pPr lvl="1"/>
            <a:r>
              <a:rPr lang="en-US" sz="1800" dirty="0"/>
              <a:t>Pipeline Reports - Error Reports/Special Education IEP Interchange</a:t>
            </a:r>
          </a:p>
          <a:p>
            <a:pPr lvl="2"/>
            <a:r>
              <a:rPr lang="en-US" dirty="0"/>
              <a:t>Faster access and more user friendly</a:t>
            </a:r>
          </a:p>
          <a:p>
            <a:pPr lvl="2"/>
            <a:r>
              <a:rPr lang="en-US" dirty="0"/>
              <a:t>Only exports the first 1000 errors to Excel</a:t>
            </a:r>
          </a:p>
          <a:p>
            <a:pPr lvl="1"/>
            <a:r>
              <a:rPr lang="en-US" sz="1800" dirty="0"/>
              <a:t>Cognos Reports – Special Education IEP</a:t>
            </a:r>
          </a:p>
          <a:p>
            <a:pPr lvl="2"/>
            <a:r>
              <a:rPr lang="en-US" dirty="0"/>
              <a:t>Will show all errors</a:t>
            </a:r>
          </a:p>
          <a:p>
            <a:pPr lvl="2"/>
            <a:r>
              <a:rPr lang="en-US" dirty="0"/>
              <a:t>Can produce strange error screens - requires you to clear your browser cache periodically  </a:t>
            </a:r>
          </a:p>
          <a:p>
            <a:endParaRPr lang="en-US" sz="1800" dirty="0"/>
          </a:p>
          <a:p>
            <a:r>
              <a:rPr lang="en-US" altLang="en-US" sz="1800" dirty="0"/>
              <a:t>The list of all Special Education Child File and Participation File Business rules (also known as edits, errors and warnings) can be found on the </a:t>
            </a:r>
            <a:r>
              <a:rPr lang="en-US" altLang="en-US" sz="1800" dirty="0">
                <a:hlinkClick r:id="rId2"/>
              </a:rPr>
              <a:t>Special Education IEP Interchange webpage</a:t>
            </a:r>
            <a:r>
              <a:rPr lang="en-US" altLang="en-US" sz="1800"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76490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4: Checking IEP Interchange File Errors in Pipeline Error Reports</a:t>
            </a:r>
          </a:p>
        </p:txBody>
      </p:sp>
      <p:sp>
        <p:nvSpPr>
          <p:cNvPr id="2" name="Content Placeholder 1"/>
          <p:cNvSpPr>
            <a:spLocks noGrp="1"/>
          </p:cNvSpPr>
          <p:nvPr>
            <p:ph idx="1"/>
          </p:nvPr>
        </p:nvSpPr>
        <p:spPr>
          <a:xfrm>
            <a:off x="377114" y="1331988"/>
            <a:ext cx="11010553" cy="2020811"/>
          </a:xfrm>
        </p:spPr>
        <p:txBody>
          <a:bodyPr>
            <a:normAutofit lnSpcReduction="10000"/>
          </a:bodyPr>
          <a:lstStyle/>
          <a:p>
            <a:pPr marL="331470" indent="-285750"/>
            <a:r>
              <a:rPr lang="en-US" sz="1400" dirty="0">
                <a:latin typeface="+mn-lt"/>
              </a:rPr>
              <a:t>Click Pipeline Reports </a:t>
            </a:r>
            <a:r>
              <a:rPr lang="en-US" sz="1400" dirty="0">
                <a:latin typeface="+mn-lt"/>
                <a:sym typeface="Wingdings" panose="05000000000000000000" pitchFamily="2" charset="2"/>
              </a:rPr>
              <a:t></a:t>
            </a:r>
            <a:r>
              <a:rPr lang="en-US" sz="1400" dirty="0">
                <a:latin typeface="+mn-lt"/>
              </a:rPr>
              <a:t> Error Report</a:t>
            </a:r>
          </a:p>
          <a:p>
            <a:pPr marL="331470" indent="-285750"/>
            <a:r>
              <a:rPr lang="en-US" sz="1400" dirty="0">
                <a:latin typeface="+mn-lt"/>
              </a:rPr>
              <a:t>Select Dataset: Special Education IEP Interchange </a:t>
            </a:r>
          </a:p>
          <a:p>
            <a:pPr marL="331470" indent="-285750"/>
            <a:r>
              <a:rPr lang="en-US" sz="1400" dirty="0">
                <a:latin typeface="+mn-lt"/>
              </a:rPr>
              <a:t>Select File Type: Special Education Child or Student Special Ed Participation </a:t>
            </a:r>
          </a:p>
          <a:p>
            <a:pPr marL="331470" indent="-285750"/>
            <a:r>
              <a:rPr lang="en-US" sz="1400" dirty="0">
                <a:latin typeface="+mn-lt"/>
              </a:rPr>
              <a:t>Select School Year and Organization/LEA </a:t>
            </a:r>
          </a:p>
          <a:p>
            <a:pPr marL="331470" indent="-285750"/>
            <a:r>
              <a:rPr lang="en-US" sz="1400" dirty="0">
                <a:latin typeface="+mn-lt"/>
              </a:rPr>
              <a:t>Select Error Type: Errors or Warnings or Errors and Warnings</a:t>
            </a:r>
          </a:p>
          <a:p>
            <a:pPr marL="331470" indent="-285750"/>
            <a:r>
              <a:rPr lang="en-US" sz="1400" dirty="0"/>
              <a:t>Click Search     </a:t>
            </a:r>
          </a:p>
          <a:p>
            <a:pPr marL="331470" indent="-285750"/>
            <a:r>
              <a:rPr lang="en-US" sz="1400" dirty="0"/>
              <a:t>To see student level details, click View Details. To view in Excel, click Excel butt</a:t>
            </a:r>
            <a:endParaRPr lang="en-US" sz="1400" dirty="0">
              <a:latin typeface="+mn-lt"/>
            </a:endParaRPr>
          </a:p>
          <a:p>
            <a:endParaRPr lang="en-US" sz="1600" dirty="0"/>
          </a:p>
          <a:p>
            <a:pPr marL="45720" indent="0">
              <a:buNone/>
            </a:pPr>
            <a:endParaRPr lang="en-US" dirty="0"/>
          </a:p>
        </p:txBody>
      </p:sp>
      <p:sp>
        <p:nvSpPr>
          <p:cNvPr id="4" name="Slide Number Placeholder 3"/>
          <p:cNvSpPr>
            <a:spLocks noGrp="1"/>
          </p:cNvSpPr>
          <p:nvPr>
            <p:ph type="sldNum" sz="quarter" idx="4294967295"/>
          </p:nvPr>
        </p:nvSpPr>
        <p:spPr>
          <a:xfrm>
            <a:off x="0" y="6470261"/>
            <a:ext cx="467783" cy="365125"/>
          </a:xfrm>
          <a:prstGeom prst="rect">
            <a:avLst/>
          </a:prstGeom>
        </p:spPr>
        <p:txBody>
          <a:bodyPr/>
          <a:lstStyle/>
          <a:p>
            <a:fld id="{67726FA2-3EC9-4717-AD62-D8C823692DD3}" type="slidenum">
              <a:rPr lang="en-US" smtClean="0"/>
              <a:pPr/>
              <a:t>37</a:t>
            </a:fld>
            <a:endParaRPr lang="en-US" dirty="0"/>
          </a:p>
        </p:txBody>
      </p:sp>
      <p:pic>
        <p:nvPicPr>
          <p:cNvPr id="3076" name="Picture 4" descr="screenshot of how to check the Pipeline Sped participation file error report">
            <a:extLst>
              <a:ext uri="{FF2B5EF4-FFF2-40B4-BE49-F238E27FC236}">
                <a16:creationId xmlns:a16="http://schemas.microsoft.com/office/drawing/2014/main" id="{6233407D-2A62-2D81-8E45-6FF221996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91" y="3467875"/>
            <a:ext cx="10017760" cy="339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55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509" y="233421"/>
            <a:ext cx="6919087" cy="756418"/>
          </a:xfrm>
        </p:spPr>
        <p:txBody>
          <a:bodyPr>
            <a:normAutofit fontScale="90000"/>
          </a:bodyPr>
          <a:lstStyle/>
          <a:p>
            <a:r>
              <a:rPr lang="en-US" dirty="0"/>
              <a:t>Checking IEP Interchange Errors under Cognos Reports</a:t>
            </a:r>
          </a:p>
        </p:txBody>
      </p:sp>
      <p:sp>
        <p:nvSpPr>
          <p:cNvPr id="2" name="Content Placeholder 1"/>
          <p:cNvSpPr>
            <a:spLocks noGrp="1"/>
          </p:cNvSpPr>
          <p:nvPr>
            <p:ph idx="1"/>
          </p:nvPr>
        </p:nvSpPr>
        <p:spPr>
          <a:xfrm>
            <a:off x="1386162" y="1565371"/>
            <a:ext cx="9419675" cy="4749604"/>
          </a:xfrm>
        </p:spPr>
        <p:txBody>
          <a:bodyPr>
            <a:normAutofit/>
          </a:bodyPr>
          <a:lstStyle/>
          <a:p>
            <a:pPr marL="651510" lvl="1" indent="-285750"/>
            <a:r>
              <a:rPr lang="en-US" sz="1600" dirty="0"/>
              <a:t>In Data Pipeline click Cognos Reports tab and a new application will open with a list of folders.</a:t>
            </a:r>
          </a:p>
          <a:p>
            <a:pPr marL="651510" lvl="1" indent="-285750"/>
            <a:r>
              <a:rPr lang="en-US" sz="1600" dirty="0"/>
              <a:t>Next double click on the </a:t>
            </a:r>
            <a:r>
              <a:rPr lang="en-US" sz="1600" i="1" dirty="0"/>
              <a:t>Special Education IEP </a:t>
            </a:r>
            <a:r>
              <a:rPr lang="en-US" sz="1600" dirty="0"/>
              <a:t>folder which should bring up a list of reports.  </a:t>
            </a:r>
          </a:p>
          <a:p>
            <a:pPr marL="651510" lvl="1" indent="-285750"/>
            <a:r>
              <a:rPr lang="en-US" sz="1600" dirty="0"/>
              <a:t>There is a Detail and Summary Error Report for each File. Double click on the name of the report to open it. </a:t>
            </a:r>
            <a:endParaRPr lang="en-US" sz="1600" b="1" dirty="0"/>
          </a:p>
          <a:p>
            <a:pPr marL="640080" lvl="2" indent="0">
              <a:buNone/>
            </a:pPr>
            <a:endParaRPr lang="en-US" sz="1200" b="1" dirty="0"/>
          </a:p>
          <a:p>
            <a:pPr marL="365760" lvl="1" indent="0">
              <a:buNone/>
            </a:pPr>
            <a:r>
              <a:rPr lang="en-US" sz="1400" dirty="0"/>
              <a:t>                                          </a:t>
            </a:r>
          </a:p>
        </p:txBody>
      </p:sp>
      <p:pic>
        <p:nvPicPr>
          <p:cNvPr id="7170" name="Picture 2" descr="screenshot of cognos reports butto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8020" r="76227" b="39941"/>
          <a:stretch/>
        </p:blipFill>
        <p:spPr bwMode="auto">
          <a:xfrm>
            <a:off x="1750992" y="2735391"/>
            <a:ext cx="2743201" cy="272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a:extLst>
              <a:ext uri="{C183D7F6-B498-43B3-948B-1728B52AA6E4}">
                <adec:decorative xmlns:adec="http://schemas.microsoft.com/office/drawing/2017/decorative" val="1"/>
              </a:ext>
            </a:extLst>
          </p:cNvPr>
          <p:cNvSpPr/>
          <p:nvPr/>
        </p:nvSpPr>
        <p:spPr>
          <a:xfrm>
            <a:off x="1709725" y="4639412"/>
            <a:ext cx="1371600" cy="312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6" name="Picture 5" descr="screenshot of cognos folder and list of options">
            <a:extLst>
              <a:ext uri="{FF2B5EF4-FFF2-40B4-BE49-F238E27FC236}">
                <a16:creationId xmlns:a16="http://schemas.microsoft.com/office/drawing/2014/main" id="{A1D928C4-7698-49B2-84C0-96FD6E019D43}"/>
              </a:ext>
            </a:extLst>
          </p:cNvPr>
          <p:cNvPicPr>
            <a:picLocks noChangeAspect="1"/>
          </p:cNvPicPr>
          <p:nvPr/>
        </p:nvPicPr>
        <p:blipFill rotWithShape="1">
          <a:blip r:embed="rId4"/>
          <a:srcRect t="11987" r="61747" b="18056"/>
          <a:stretch/>
        </p:blipFill>
        <p:spPr>
          <a:xfrm>
            <a:off x="3454911" y="2718093"/>
            <a:ext cx="3497802" cy="3598272"/>
          </a:xfrm>
          <a:prstGeom prst="rect">
            <a:avLst/>
          </a:prstGeom>
        </p:spPr>
      </p:pic>
      <p:sp>
        <p:nvSpPr>
          <p:cNvPr id="11" name="Frame 10" descr="Choose Special Education IEP ">
            <a:extLst>
              <a:ext uri="{FF2B5EF4-FFF2-40B4-BE49-F238E27FC236}">
                <a16:creationId xmlns:a16="http://schemas.microsoft.com/office/drawing/2014/main" id="{E0C56E97-93FA-4DEE-9CB1-CCA3E991EB82}"/>
              </a:ext>
            </a:extLst>
          </p:cNvPr>
          <p:cNvSpPr/>
          <p:nvPr/>
        </p:nvSpPr>
        <p:spPr>
          <a:xfrm>
            <a:off x="4522085" y="5805602"/>
            <a:ext cx="1741714" cy="312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14" name="Picture 13" descr="screenshot of Child and Participation file error detail and summary cognos reports">
            <a:extLst>
              <a:ext uri="{FF2B5EF4-FFF2-40B4-BE49-F238E27FC236}">
                <a16:creationId xmlns:a16="http://schemas.microsoft.com/office/drawing/2014/main" id="{4D55B4F8-104C-47F5-A340-F2693CBDFE28}"/>
              </a:ext>
            </a:extLst>
          </p:cNvPr>
          <p:cNvPicPr>
            <a:picLocks noChangeAspect="1"/>
          </p:cNvPicPr>
          <p:nvPr/>
        </p:nvPicPr>
        <p:blipFill rotWithShape="1">
          <a:blip r:embed="rId5"/>
          <a:srcRect t="11985" r="61747" b="32265"/>
          <a:stretch/>
        </p:blipFill>
        <p:spPr>
          <a:xfrm>
            <a:off x="6386324" y="2728011"/>
            <a:ext cx="3497803" cy="2867489"/>
          </a:xfrm>
          <a:prstGeom prst="rect">
            <a:avLst/>
          </a:prstGeom>
        </p:spPr>
      </p:pic>
      <p:sp>
        <p:nvSpPr>
          <p:cNvPr id="15" name="Rectangle 14">
            <a:extLst>
              <a:ext uri="{FF2B5EF4-FFF2-40B4-BE49-F238E27FC236}">
                <a16:creationId xmlns:a16="http://schemas.microsoft.com/office/drawing/2014/main" id="{4B28CF58-C3C2-4731-AFBF-94312FDB460B}"/>
              </a:ext>
              <a:ext uri="{C183D7F6-B498-43B3-948B-1728B52AA6E4}">
                <adec:decorative xmlns:adec="http://schemas.microsoft.com/office/drawing/2017/decorative" val="1"/>
              </a:ext>
            </a:extLst>
          </p:cNvPr>
          <p:cNvSpPr/>
          <p:nvPr/>
        </p:nvSpPr>
        <p:spPr>
          <a:xfrm>
            <a:off x="7558617" y="3919381"/>
            <a:ext cx="2356945" cy="513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6D390017-9ACD-4241-9679-CD2B696DF4C0}"/>
              </a:ext>
              <a:ext uri="{C183D7F6-B498-43B3-948B-1728B52AA6E4}">
                <adec:decorative xmlns:adec="http://schemas.microsoft.com/office/drawing/2017/decorative" val="1"/>
              </a:ext>
            </a:extLst>
          </p:cNvPr>
          <p:cNvSpPr/>
          <p:nvPr/>
        </p:nvSpPr>
        <p:spPr>
          <a:xfrm>
            <a:off x="7583595" y="4736209"/>
            <a:ext cx="2356945" cy="5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3D98EEA4-5266-4F60-8F56-451BE30F7A9D}"/>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74530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5: Create SPED EOY Snapshot</a:t>
            </a:r>
          </a:p>
        </p:txBody>
      </p:sp>
      <p:sp>
        <p:nvSpPr>
          <p:cNvPr id="6" name="TextBox 5"/>
          <p:cNvSpPr txBox="1"/>
          <p:nvPr/>
        </p:nvSpPr>
        <p:spPr>
          <a:xfrm>
            <a:off x="-219234" y="1137184"/>
            <a:ext cx="10633233" cy="1569660"/>
          </a:xfrm>
          <a:prstGeom prst="rect">
            <a:avLst/>
          </a:prstGeom>
          <a:noFill/>
        </p:spPr>
        <p:txBody>
          <a:bodyPr wrap="square" rtlCol="0">
            <a:spAutoFit/>
          </a:bodyPr>
          <a:lstStyle/>
          <a:p>
            <a:pPr lvl="1"/>
            <a:r>
              <a:rPr lang="en-US" sz="1600" dirty="0"/>
              <a:t>1. Click the Special Education tab </a:t>
            </a:r>
          </a:p>
          <a:p>
            <a:pPr lvl="1"/>
            <a:r>
              <a:rPr lang="en-US" sz="1600" dirty="0"/>
              <a:t>2. Click Snapshot tab</a:t>
            </a:r>
          </a:p>
          <a:p>
            <a:pPr lvl="1"/>
            <a:r>
              <a:rPr lang="en-US" sz="1600" dirty="0"/>
              <a:t>3. Select File Type: End of Year Snapshot</a:t>
            </a:r>
          </a:p>
          <a:p>
            <a:pPr lvl="1"/>
            <a:r>
              <a:rPr lang="en-US" sz="1600" dirty="0"/>
              <a:t>4. Click Search to bring up the Create Snapshot button in green</a:t>
            </a:r>
          </a:p>
          <a:p>
            <a:pPr lvl="1"/>
            <a:r>
              <a:rPr lang="en-US" sz="1600" dirty="0"/>
              <a:t>5. Click ‘Create Snapshot’ button and watch for green message to flash across the top of the screen</a:t>
            </a:r>
          </a:p>
          <a:p>
            <a:pPr lvl="1"/>
            <a:r>
              <a:rPr lang="en-US" sz="1600" dirty="0"/>
              <a:t> *Wait for Data Pipeline confirmation email before checking errors</a:t>
            </a:r>
          </a:p>
        </p:txBody>
      </p:sp>
      <p:pic>
        <p:nvPicPr>
          <p:cNvPr id="11" name="Picture 10" descr="screenshot of how to create a Sped EOY snapshot in Pipeline">
            <a:extLst>
              <a:ext uri="{FF2B5EF4-FFF2-40B4-BE49-F238E27FC236}">
                <a16:creationId xmlns:a16="http://schemas.microsoft.com/office/drawing/2014/main" id="{2B20C63A-5AA9-74DE-720E-E89A936E4277}"/>
              </a:ext>
            </a:extLst>
          </p:cNvPr>
          <p:cNvPicPr>
            <a:picLocks noChangeAspect="1"/>
          </p:cNvPicPr>
          <p:nvPr/>
        </p:nvPicPr>
        <p:blipFill>
          <a:blip r:embed="rId3"/>
          <a:stretch>
            <a:fillRect/>
          </a:stretch>
        </p:blipFill>
        <p:spPr>
          <a:xfrm>
            <a:off x="118534" y="2670327"/>
            <a:ext cx="11023600" cy="3154467"/>
          </a:xfrm>
          <a:prstGeom prst="rect">
            <a:avLst/>
          </a:prstGeom>
        </p:spPr>
      </p:pic>
      <p:sp>
        <p:nvSpPr>
          <p:cNvPr id="7" name="TextBox 6"/>
          <p:cNvSpPr txBox="1"/>
          <p:nvPr/>
        </p:nvSpPr>
        <p:spPr>
          <a:xfrm>
            <a:off x="1091240" y="5947879"/>
            <a:ext cx="957676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Helpful to have most Interchange errors cleared </a:t>
            </a:r>
            <a:r>
              <a:rPr lang="en-US" sz="1600" i="1" dirty="0"/>
              <a:t>before </a:t>
            </a:r>
            <a:r>
              <a:rPr lang="en-US" sz="1600" dirty="0"/>
              <a:t>starting on your snapshot errors</a:t>
            </a:r>
          </a:p>
          <a:p>
            <a:pPr marL="285750" indent="-285750">
              <a:buFont typeface="Arial" panose="020B0604020202020204" pitchFamily="34" charset="0"/>
              <a:buChar char="•"/>
            </a:pPr>
            <a:r>
              <a:rPr lang="en-US" sz="1600" dirty="0"/>
              <a:t>Why? Because records with errors at Interchange level will </a:t>
            </a:r>
            <a:r>
              <a:rPr lang="en-US" sz="1600" u="sng" dirty="0"/>
              <a:t>not</a:t>
            </a:r>
            <a:r>
              <a:rPr lang="en-US" sz="1600" dirty="0"/>
              <a:t> pull into snapshot validations</a:t>
            </a:r>
          </a:p>
        </p:txBody>
      </p:sp>
      <p:sp>
        <p:nvSpPr>
          <p:cNvPr id="2" name="Slide Number Placeholder 1"/>
          <p:cNvSpPr>
            <a:spLocks noGrp="1"/>
          </p:cNvSpPr>
          <p:nvPr>
            <p:ph type="sldNum" sz="quarter" idx="4294967295"/>
          </p:nvPr>
        </p:nvSpPr>
        <p:spPr>
          <a:xfrm>
            <a:off x="0" y="6459144"/>
            <a:ext cx="467783" cy="365125"/>
          </a:xfrm>
          <a:prstGeom prst="rect">
            <a:avLst/>
          </a:prstGeom>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300990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612" y="136523"/>
            <a:ext cx="2430378" cy="756418"/>
          </a:xfrm>
        </p:spPr>
        <p:txBody>
          <a:bodyPr>
            <a:normAutofit/>
          </a:bodyPr>
          <a:lstStyle/>
          <a:p>
            <a:pPr algn="ctr"/>
            <a:r>
              <a:rPr lang="en-US" sz="3600" dirty="0">
                <a:latin typeface="+mn-lt"/>
              </a:rPr>
              <a:t>Agenda</a:t>
            </a:r>
          </a:p>
        </p:txBody>
      </p:sp>
      <p:sp>
        <p:nvSpPr>
          <p:cNvPr id="2" name="Content Placeholder 1"/>
          <p:cNvSpPr>
            <a:spLocks noGrp="1"/>
          </p:cNvSpPr>
          <p:nvPr>
            <p:ph idx="1"/>
          </p:nvPr>
        </p:nvSpPr>
        <p:spPr/>
        <p:txBody>
          <a:bodyPr>
            <a:normAutofit/>
          </a:bodyPr>
          <a:lstStyle/>
          <a:p>
            <a:r>
              <a:rPr lang="en-US" sz="1800" dirty="0"/>
              <a:t>Participation Records and Coding DNQ and Initial Referrals – slides 6 - 23</a:t>
            </a:r>
          </a:p>
          <a:p>
            <a:pPr lvl="0"/>
            <a:r>
              <a:rPr lang="en-US" sz="1800" dirty="0"/>
              <a:t>Data Pipeline Process –slides 24-46</a:t>
            </a:r>
          </a:p>
          <a:p>
            <a:pPr lvl="0"/>
            <a:r>
              <a:rPr lang="en-US" sz="1800" dirty="0"/>
              <a:t>Cognos Reports Overview – slides 47-52</a:t>
            </a:r>
          </a:p>
          <a:p>
            <a:pPr lvl="0"/>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6: Status Dashboard-</a:t>
            </a:r>
            <a:br>
              <a:rPr lang="en-US" dirty="0"/>
            </a:br>
            <a:r>
              <a:rPr lang="en-US" dirty="0"/>
              <a:t>Check Status of Snapshot</a:t>
            </a:r>
            <a:br>
              <a:rPr lang="en-US" dirty="0"/>
            </a:br>
            <a:endParaRPr lang="en-US" dirty="0"/>
          </a:p>
        </p:txBody>
      </p:sp>
      <p:pic>
        <p:nvPicPr>
          <p:cNvPr id="5" name="Picture 4" descr="screenshot of Sped EOY snapshot status dashboard. Click Special Education tab and then click Status Dashboard. Filter on file type - End of Year Snapshot and click Search">
            <a:extLst>
              <a:ext uri="{FF2B5EF4-FFF2-40B4-BE49-F238E27FC236}">
                <a16:creationId xmlns:a16="http://schemas.microsoft.com/office/drawing/2014/main" id="{78B65995-92B7-814F-0485-4CB35D90A30B}"/>
              </a:ext>
            </a:extLst>
          </p:cNvPr>
          <p:cNvPicPr>
            <a:picLocks noChangeAspect="1"/>
          </p:cNvPicPr>
          <p:nvPr/>
        </p:nvPicPr>
        <p:blipFill>
          <a:blip r:embed="rId3"/>
          <a:stretch>
            <a:fillRect/>
          </a:stretch>
        </p:blipFill>
        <p:spPr>
          <a:xfrm>
            <a:off x="139700" y="1440693"/>
            <a:ext cx="11912600" cy="2686671"/>
          </a:xfrm>
          <a:prstGeom prst="rect">
            <a:avLst/>
          </a:prstGeom>
        </p:spPr>
      </p:pic>
      <p:sp>
        <p:nvSpPr>
          <p:cNvPr id="7" name="Rectangle 6"/>
          <p:cNvSpPr/>
          <p:nvPr/>
        </p:nvSpPr>
        <p:spPr>
          <a:xfrm>
            <a:off x="1524000" y="4127364"/>
            <a:ext cx="9725891" cy="1384995"/>
          </a:xfrm>
          <a:prstGeom prst="rect">
            <a:avLst/>
          </a:prstGeom>
        </p:spPr>
        <p:txBody>
          <a:bodyPr wrap="square">
            <a:spAutoFit/>
          </a:bodyPr>
          <a:lstStyle/>
          <a:p>
            <a:endParaRPr lang="en-US" sz="1200" b="1" dirty="0">
              <a:solidFill>
                <a:srgbClr val="000000"/>
              </a:solidFill>
            </a:endParaRPr>
          </a:p>
          <a:p>
            <a:r>
              <a:rPr lang="en-US" dirty="0">
                <a:solidFill>
                  <a:srgbClr val="000000"/>
                </a:solidFill>
              </a:rPr>
              <a:t>Once you have received the snapshot confirmation email confirm Status Dashboard details:</a:t>
            </a:r>
          </a:p>
          <a:p>
            <a:pPr marL="685800" lvl="1" indent="-228600">
              <a:buFontTx/>
              <a:buAutoNum type="arabicPeriod"/>
            </a:pPr>
            <a:r>
              <a:rPr lang="en-US" dirty="0">
                <a:solidFill>
                  <a:srgbClr val="000000"/>
                </a:solidFill>
              </a:rPr>
              <a:t>Be sure that Data Exists = Y </a:t>
            </a:r>
          </a:p>
          <a:p>
            <a:pPr marL="685800" lvl="1" indent="-228600">
              <a:buFontTx/>
              <a:buAutoNum type="arabicPeriod"/>
            </a:pPr>
            <a:r>
              <a:rPr lang="en-US" dirty="0">
                <a:solidFill>
                  <a:srgbClr val="000000"/>
                </a:solidFill>
              </a:rPr>
              <a:t>Check Last Updated Date</a:t>
            </a:r>
          </a:p>
          <a:p>
            <a:pPr marL="685800" lvl="1" indent="-228600">
              <a:buFontTx/>
              <a:buAutoNum type="arabicPeriod"/>
            </a:pPr>
            <a:r>
              <a:rPr lang="en-US" dirty="0">
                <a:solidFill>
                  <a:srgbClr val="000000"/>
                </a:solidFill>
              </a:rPr>
              <a:t>Check # of Total Records, # of Validation Errors </a:t>
            </a:r>
          </a:p>
        </p:txBody>
      </p:sp>
      <p:sp>
        <p:nvSpPr>
          <p:cNvPr id="2" name="Slide Number Placeholder 1"/>
          <p:cNvSpPr>
            <a:spLocks noGrp="1"/>
          </p:cNvSpPr>
          <p:nvPr>
            <p:ph type="sldNum" sz="quarter" idx="4294967295"/>
          </p:nvPr>
        </p:nvSpPr>
        <p:spPr>
          <a:xfrm>
            <a:off x="0" y="6470261"/>
            <a:ext cx="467783" cy="365125"/>
          </a:xfrm>
          <a:prstGeom prst="rect">
            <a:avLst/>
          </a:prstGeom>
        </p:spPr>
        <p:txBody>
          <a:bodyPr/>
          <a:lstStyle/>
          <a:p>
            <a:fld id="{67726FA2-3EC9-4717-AD62-D8C823692DD3}" type="slidenum">
              <a:rPr lang="en-US" smtClean="0"/>
              <a:pPr/>
              <a:t>40</a:t>
            </a:fld>
            <a:endParaRPr lang="en-US" dirty="0"/>
          </a:p>
        </p:txBody>
      </p:sp>
    </p:spTree>
    <p:extLst>
      <p:ext uri="{BB962C8B-B14F-4D97-AF65-F5344CB8AC3E}">
        <p14:creationId xmlns:p14="http://schemas.microsoft.com/office/powerpoint/2010/main" val="1494071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Step 7:</a:t>
            </a:r>
            <a:br>
              <a:rPr lang="en-US" sz="2400" dirty="0"/>
            </a:br>
            <a:r>
              <a:rPr lang="en-US" sz="2400" dirty="0"/>
              <a:t>Check Snapshot Errors under Pipeline Reports</a:t>
            </a:r>
            <a:endParaRPr lang="en-US" dirty="0"/>
          </a:p>
        </p:txBody>
      </p:sp>
      <p:sp>
        <p:nvSpPr>
          <p:cNvPr id="2" name="Content Placeholder 1"/>
          <p:cNvSpPr>
            <a:spLocks noGrp="1"/>
          </p:cNvSpPr>
          <p:nvPr>
            <p:ph idx="1"/>
          </p:nvPr>
        </p:nvSpPr>
        <p:spPr>
          <a:xfrm>
            <a:off x="313267" y="1253331"/>
            <a:ext cx="7671236" cy="344258"/>
          </a:xfrm>
        </p:spPr>
        <p:txBody>
          <a:bodyPr/>
          <a:lstStyle/>
          <a:p>
            <a:r>
              <a:rPr lang="en-US" dirty="0"/>
              <a:t>Pipeline Reports-Error Reports</a:t>
            </a:r>
          </a:p>
          <a:p>
            <a:endParaRPr lang="en-US" dirty="0"/>
          </a:p>
          <a:p>
            <a:pPr marL="45720" indent="0">
              <a:buNone/>
            </a:pPr>
            <a:endParaRPr lang="en-US" dirty="0"/>
          </a:p>
        </p:txBody>
      </p:sp>
      <p:pic>
        <p:nvPicPr>
          <p:cNvPr id="7" name="Picture 6" descr="screenshot of how to check Sped EOY snapshot errors under Pipeline error reports. Filter on Dataset - Special Education IEP Interchange and File Type - End of Year Snapshot">
            <a:extLst>
              <a:ext uri="{FF2B5EF4-FFF2-40B4-BE49-F238E27FC236}">
                <a16:creationId xmlns:a16="http://schemas.microsoft.com/office/drawing/2014/main" id="{4E5E9189-A4E7-33E6-B56D-4CAEC84A9ECD}"/>
              </a:ext>
            </a:extLst>
          </p:cNvPr>
          <p:cNvPicPr>
            <a:picLocks noChangeAspect="1"/>
          </p:cNvPicPr>
          <p:nvPr/>
        </p:nvPicPr>
        <p:blipFill>
          <a:blip r:embed="rId2"/>
          <a:stretch>
            <a:fillRect/>
          </a:stretch>
        </p:blipFill>
        <p:spPr>
          <a:xfrm>
            <a:off x="264623" y="1597589"/>
            <a:ext cx="10955867" cy="3836580"/>
          </a:xfrm>
          <a:prstGeom prst="rect">
            <a:avLst/>
          </a:prstGeom>
        </p:spPr>
      </p:pic>
      <p:sp>
        <p:nvSpPr>
          <p:cNvPr id="5" name="TextBox 4">
            <a:extLst>
              <a:ext uri="{FF2B5EF4-FFF2-40B4-BE49-F238E27FC236}">
                <a16:creationId xmlns:a16="http://schemas.microsoft.com/office/drawing/2014/main" id="{8CFE7DCE-131B-C789-15D5-1F404F5B9DDA}"/>
              </a:ext>
            </a:extLst>
          </p:cNvPr>
          <p:cNvSpPr txBox="1"/>
          <p:nvPr/>
        </p:nvSpPr>
        <p:spPr>
          <a:xfrm>
            <a:off x="3702938" y="5657345"/>
            <a:ext cx="3736258" cy="646331"/>
          </a:xfrm>
          <a:prstGeom prst="rect">
            <a:avLst/>
          </a:prstGeom>
          <a:noFill/>
        </p:spPr>
        <p:txBody>
          <a:bodyPr wrap="square" rtlCol="0">
            <a:spAutoFit/>
          </a:bodyPr>
          <a:lstStyle/>
          <a:p>
            <a:r>
              <a:rPr lang="en-US" dirty="0"/>
              <a:t>This error report will only </a:t>
            </a:r>
          </a:p>
          <a:p>
            <a:r>
              <a:rPr lang="en-US" dirty="0"/>
              <a:t>show the first 1000 errors!</a:t>
            </a:r>
          </a:p>
        </p:txBody>
      </p:sp>
      <p:sp>
        <p:nvSpPr>
          <p:cNvPr id="4" name="Slide Number Placeholder 3"/>
          <p:cNvSpPr>
            <a:spLocks noGrp="1"/>
          </p:cNvSpPr>
          <p:nvPr>
            <p:ph type="sldNum" sz="quarter" idx="4294967295"/>
          </p:nvPr>
        </p:nvSpPr>
        <p:spPr>
          <a:xfrm>
            <a:off x="79375" y="6433458"/>
            <a:ext cx="467783" cy="365125"/>
          </a:xfrm>
          <a:prstGeom prst="rect">
            <a:avLst/>
          </a:prstGeom>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1926953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OR find errors under Cognos Reports</a:t>
            </a:r>
          </a:p>
        </p:txBody>
      </p:sp>
      <p:sp>
        <p:nvSpPr>
          <p:cNvPr id="2" name="Content Placeholder 1"/>
          <p:cNvSpPr>
            <a:spLocks noGrp="1"/>
          </p:cNvSpPr>
          <p:nvPr>
            <p:ph idx="1"/>
          </p:nvPr>
        </p:nvSpPr>
        <p:spPr>
          <a:xfrm>
            <a:off x="233891" y="1392586"/>
            <a:ext cx="5583249" cy="271393"/>
          </a:xfrm>
        </p:spPr>
        <p:txBody>
          <a:bodyPr>
            <a:normAutofit/>
          </a:bodyPr>
          <a:lstStyle/>
          <a:p>
            <a:pPr marL="0" indent="0">
              <a:buNone/>
            </a:pPr>
            <a:r>
              <a:rPr lang="en-US" sz="1800" dirty="0"/>
              <a:t>Click Cognos Reports and then Special Education EOY: </a:t>
            </a:r>
          </a:p>
        </p:txBody>
      </p:sp>
      <p:sp>
        <p:nvSpPr>
          <p:cNvPr id="6" name="TextBox 5"/>
          <p:cNvSpPr txBox="1"/>
          <p:nvPr/>
        </p:nvSpPr>
        <p:spPr>
          <a:xfrm>
            <a:off x="7768525" y="3750013"/>
            <a:ext cx="4072852" cy="1384995"/>
          </a:xfrm>
          <a:prstGeom prst="rect">
            <a:avLst/>
          </a:prstGeom>
          <a:noFill/>
        </p:spPr>
        <p:txBody>
          <a:bodyPr wrap="square" rtlCol="0">
            <a:spAutoFit/>
          </a:bodyPr>
          <a:lstStyle/>
          <a:p>
            <a:pPr marL="742950" lvl="1" indent="-285750">
              <a:buFont typeface="Wingdings" panose="05000000000000000000" pitchFamily="2" charset="2"/>
              <a:buChar char="§"/>
            </a:pPr>
            <a:r>
              <a:rPr lang="en-US" sz="1200" dirty="0"/>
              <a:t>records with errors at Interchange</a:t>
            </a:r>
          </a:p>
          <a:p>
            <a:pPr marL="742950" lvl="1" indent="-285750">
              <a:buFont typeface="Wingdings" panose="05000000000000000000" pitchFamily="2" charset="2"/>
              <a:buChar char="§"/>
            </a:pPr>
            <a:r>
              <a:rPr lang="en-US" sz="1200" dirty="0"/>
              <a:t>snapshot error details – some error codes are broken out at the bottom in  separate section</a:t>
            </a:r>
          </a:p>
          <a:p>
            <a:pPr marL="742950" lvl="1" indent="-285750">
              <a:buFont typeface="Wingdings" panose="05000000000000000000" pitchFamily="2" charset="2"/>
              <a:buChar char="§"/>
            </a:pPr>
            <a:r>
              <a:rPr lang="en-US" sz="1200" dirty="0"/>
              <a:t>snapshot error summary</a:t>
            </a:r>
          </a:p>
          <a:p>
            <a:pPr marL="285750" indent="-285750">
              <a:buFont typeface="Arial" panose="020B0604020202020204" pitchFamily="34" charset="0"/>
              <a:buChar char="•"/>
            </a:pPr>
            <a:endParaRPr lang="en-US" sz="1200" dirty="0"/>
          </a:p>
          <a:p>
            <a:endParaRPr lang="en-US" sz="1200" dirty="0"/>
          </a:p>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4294967295"/>
          </p:nvPr>
        </p:nvSpPr>
        <p:spPr>
          <a:xfrm>
            <a:off x="0" y="6326753"/>
            <a:ext cx="467783" cy="365125"/>
          </a:xfrm>
          <a:prstGeom prst="rect">
            <a:avLst/>
          </a:prstGeom>
        </p:spPr>
        <p:txBody>
          <a:bodyPr/>
          <a:lstStyle/>
          <a:p>
            <a:fld id="{67726FA2-3EC9-4717-AD62-D8C823692DD3}" type="slidenum">
              <a:rPr lang="en-US" smtClean="0"/>
              <a:pPr/>
              <a:t>42</a:t>
            </a:fld>
            <a:endParaRPr lang="en-US" dirty="0"/>
          </a:p>
        </p:txBody>
      </p:sp>
      <p:pic>
        <p:nvPicPr>
          <p:cNvPr id="9" name="Picture 8" descr="screenshot of cognos reports screen. Double click Cognos Reports and then Special Education EOY">
            <a:extLst>
              <a:ext uri="{FF2B5EF4-FFF2-40B4-BE49-F238E27FC236}">
                <a16:creationId xmlns:a16="http://schemas.microsoft.com/office/drawing/2014/main" id="{144F43B3-BE87-FFFD-314D-712ABA16AF34}"/>
              </a:ext>
            </a:extLst>
          </p:cNvPr>
          <p:cNvPicPr>
            <a:picLocks noChangeAspect="1"/>
          </p:cNvPicPr>
          <p:nvPr/>
        </p:nvPicPr>
        <p:blipFill>
          <a:blip r:embed="rId3"/>
          <a:stretch>
            <a:fillRect/>
          </a:stretch>
        </p:blipFill>
        <p:spPr>
          <a:xfrm>
            <a:off x="233891" y="1722773"/>
            <a:ext cx="4418954" cy="4969105"/>
          </a:xfrm>
          <a:prstGeom prst="rect">
            <a:avLst/>
          </a:prstGeom>
        </p:spPr>
      </p:pic>
      <p:pic>
        <p:nvPicPr>
          <p:cNvPr id="19" name="Picture 18" descr="screenshot of Special Education EOY cognos folder error reports">
            <a:extLst>
              <a:ext uri="{FF2B5EF4-FFF2-40B4-BE49-F238E27FC236}">
                <a16:creationId xmlns:a16="http://schemas.microsoft.com/office/drawing/2014/main" id="{ACCA53DC-36B1-7117-C0C7-AD1BB98D0BD8}"/>
              </a:ext>
            </a:extLst>
          </p:cNvPr>
          <p:cNvPicPr>
            <a:picLocks noChangeAspect="1"/>
          </p:cNvPicPr>
          <p:nvPr/>
        </p:nvPicPr>
        <p:blipFill>
          <a:blip r:embed="rId4"/>
          <a:stretch>
            <a:fillRect/>
          </a:stretch>
        </p:blipFill>
        <p:spPr>
          <a:xfrm>
            <a:off x="3843568" y="1856612"/>
            <a:ext cx="4319354" cy="4701426"/>
          </a:xfrm>
          <a:prstGeom prst="rect">
            <a:avLst/>
          </a:prstGeom>
        </p:spPr>
      </p:pic>
    </p:spTree>
    <p:extLst>
      <p:ext uri="{BB962C8B-B14F-4D97-AF65-F5344CB8AC3E}">
        <p14:creationId xmlns:p14="http://schemas.microsoft.com/office/powerpoint/2010/main" val="91785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Cognos Report to Excel</a:t>
            </a:r>
          </a:p>
        </p:txBody>
      </p:sp>
      <p:pic>
        <p:nvPicPr>
          <p:cNvPr id="5" name="Content Placeholder 4" descr="screenshot of cognos reports exporting options/screen"/>
          <p:cNvPicPr>
            <a:picLocks noGrp="1" noChangeAspect="1"/>
          </p:cNvPicPr>
          <p:nvPr>
            <p:ph idx="1"/>
          </p:nvPr>
        </p:nvPicPr>
        <p:blipFill>
          <a:blip r:embed="rId2"/>
          <a:stretch>
            <a:fillRect/>
          </a:stretch>
        </p:blipFill>
        <p:spPr>
          <a:xfrm>
            <a:off x="1828978" y="1270772"/>
            <a:ext cx="3543300" cy="2804160"/>
          </a:xfrm>
          <a:prstGeom prst="rect">
            <a:avLst/>
          </a:prstGeom>
        </p:spPr>
      </p:pic>
      <p:sp>
        <p:nvSpPr>
          <p:cNvPr id="7" name="TextBox 9"/>
          <p:cNvSpPr txBox="1"/>
          <p:nvPr/>
        </p:nvSpPr>
        <p:spPr>
          <a:xfrm>
            <a:off x="3916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dirty="0"/>
              <a:t>Click on ‘Play’ Button </a:t>
            </a:r>
          </a:p>
          <a:p>
            <a:pPr algn="ctr"/>
            <a:r>
              <a:rPr lang="en-US" sz="1800" i="1" dirty="0"/>
              <a:t>(available when a report is showing)</a:t>
            </a:r>
          </a:p>
        </p:txBody>
      </p:sp>
      <p:pic>
        <p:nvPicPr>
          <p:cNvPr id="6" name="Picture 5" descr="screenshot of actual options for exporting formats"/>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577264" y="3008120"/>
            <a:ext cx="2347396" cy="48868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1879030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Special Education End of Year </a:t>
            </a:r>
            <a:br>
              <a:rPr lang="en-US" sz="3600" dirty="0"/>
            </a:br>
            <a:r>
              <a:rPr lang="en-US" sz="3600" dirty="0"/>
              <a:t>– Missing Snapshot Records</a:t>
            </a:r>
          </a:p>
        </p:txBody>
      </p:sp>
      <p:sp>
        <p:nvSpPr>
          <p:cNvPr id="4" name="Content Placeholder 3"/>
          <p:cNvSpPr>
            <a:spLocks noGrp="1"/>
          </p:cNvSpPr>
          <p:nvPr>
            <p:ph idx="1"/>
          </p:nvPr>
        </p:nvSpPr>
        <p:spPr>
          <a:xfrm>
            <a:off x="332873" y="1373814"/>
            <a:ext cx="11456004" cy="1841334"/>
          </a:xfrm>
        </p:spPr>
        <p:txBody>
          <a:bodyPr>
            <a:noAutofit/>
          </a:bodyPr>
          <a:lstStyle/>
          <a:p>
            <a:pPr marL="0" indent="0">
              <a:buNone/>
            </a:pPr>
            <a:r>
              <a:rPr lang="en-US" sz="1600" dirty="0">
                <a:latin typeface="+mn-lt"/>
              </a:rPr>
              <a:t>Missing Snapshot Records Report- Must Check!  </a:t>
            </a:r>
          </a:p>
          <a:p>
            <a:r>
              <a:rPr lang="en-US" sz="1600" dirty="0">
                <a:latin typeface="+mn-lt"/>
              </a:rPr>
              <a:t>Identify records missing from snapshot due to:</a:t>
            </a:r>
          </a:p>
          <a:p>
            <a:pPr lvl="1"/>
            <a:r>
              <a:rPr lang="en-US" sz="1600" dirty="0">
                <a:latin typeface="+mn-lt"/>
              </a:rPr>
              <a:t>Interchange errors</a:t>
            </a:r>
          </a:p>
          <a:p>
            <a:pPr lvl="1"/>
            <a:r>
              <a:rPr lang="en-US" sz="1600" dirty="0">
                <a:latin typeface="+mn-lt"/>
              </a:rPr>
              <a:t>Criteria issues such as excluded PAI (Pupil Attendance Information) codes or mismatched SASIDs or LASIDs</a:t>
            </a:r>
          </a:p>
          <a:p>
            <a:pPr lvl="1"/>
            <a:r>
              <a:rPr lang="en-US" sz="1600" dirty="0">
                <a:latin typeface="+mn-lt"/>
              </a:rPr>
              <a:t>Records missing from either Child or Participation file</a:t>
            </a:r>
          </a:p>
          <a:p>
            <a:pPr lvl="1"/>
            <a:r>
              <a:rPr lang="en-US" sz="1600" dirty="0">
                <a:latin typeface="+mn-lt"/>
              </a:rPr>
              <a:t>These record also show up under the 500 level warnings</a:t>
            </a:r>
          </a:p>
          <a:p>
            <a:pPr marL="457200" lvl="1" indent="0">
              <a:buNone/>
            </a:pPr>
            <a:endParaRPr lang="en-US" sz="2400" dirty="0">
              <a:latin typeface="+mn-lt"/>
            </a:endParaRPr>
          </a:p>
        </p:txBody>
      </p:sp>
      <p:sp>
        <p:nvSpPr>
          <p:cNvPr id="2" name="Slide Number Placeholder 3">
            <a:extLst>
              <a:ext uri="{FF2B5EF4-FFF2-40B4-BE49-F238E27FC236}">
                <a16:creationId xmlns:a16="http://schemas.microsoft.com/office/drawing/2014/main" id="{EEA19C59-693C-CC8D-308C-8E888D40AC5A}"/>
              </a:ext>
            </a:extLst>
          </p:cNvPr>
          <p:cNvSpPr>
            <a:spLocks noGrp="1"/>
          </p:cNvSpPr>
          <p:nvPr>
            <p:ph type="sldNum" sz="quarter" idx="12"/>
          </p:nvPr>
        </p:nvSpPr>
        <p:spPr/>
        <p:txBody>
          <a:bodyPr/>
          <a:lstStyle/>
          <a:p>
            <a:fld id="{C479D5F6-EDCB-402A-AC08-4943A1820E8F}" type="slidenum">
              <a:rPr lang="en-US" smtClean="0"/>
              <a:pPr/>
              <a:t>44</a:t>
            </a:fld>
            <a:endParaRPr lang="en-US" dirty="0"/>
          </a:p>
        </p:txBody>
      </p:sp>
      <p:pic>
        <p:nvPicPr>
          <p:cNvPr id="9226" name="Picture 10" descr="screenshot of how to check the Missing Snapshot Records report for Sped EOY. Click Pipeline Reports and then click Records Not in Snapshot report and filter on Snapshot Type - End of Year Snapshot. Click Search.">
            <a:extLst>
              <a:ext uri="{FF2B5EF4-FFF2-40B4-BE49-F238E27FC236}">
                <a16:creationId xmlns:a16="http://schemas.microsoft.com/office/drawing/2014/main" id="{A9003C7A-9B3C-5FF7-6112-9B4A334C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8" y="3174568"/>
            <a:ext cx="11527610" cy="368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4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2800" kern="1200" dirty="0">
                <a:solidFill>
                  <a:schemeClr val="bg1"/>
                </a:solidFill>
                <a:latin typeface="Museo Slab 500" pitchFamily="50" charset="0"/>
                <a:ea typeface="+mj-ea"/>
                <a:cs typeface="+mj-cs"/>
              </a:rPr>
              <a:t>EOY Summer Exits Screen – students that exited over the summer or didn’t return in the fall</a:t>
            </a:r>
          </a:p>
        </p:txBody>
      </p:sp>
      <p:sp>
        <p:nvSpPr>
          <p:cNvPr id="3" name="Content Placeholder 2"/>
          <p:cNvSpPr>
            <a:spLocks noGrp="1"/>
          </p:cNvSpPr>
          <p:nvPr>
            <p:ph idx="1"/>
          </p:nvPr>
        </p:nvSpPr>
        <p:spPr>
          <a:xfrm>
            <a:off x="189271" y="1348003"/>
            <a:ext cx="11825748" cy="3214165"/>
          </a:xfrm>
        </p:spPr>
        <p:txBody>
          <a:bodyPr>
            <a:normAutofit fontScale="47500" lnSpcReduction="20000"/>
          </a:bodyPr>
          <a:lstStyle/>
          <a:p>
            <a:pPr marL="342900" indent="-342900">
              <a:buAutoNum type="arabicPeriod"/>
            </a:pPr>
            <a:r>
              <a:rPr lang="en-US" sz="2900" dirty="0">
                <a:latin typeface="+mn-lt"/>
              </a:rPr>
              <a:t>Click Special Education </a:t>
            </a:r>
            <a:r>
              <a:rPr lang="en-US" sz="2900" dirty="0">
                <a:latin typeface="+mn-lt"/>
                <a:sym typeface="Wingdings" panose="05000000000000000000" pitchFamily="2" charset="2"/>
              </a:rPr>
              <a:t></a:t>
            </a:r>
            <a:r>
              <a:rPr lang="en-US" sz="2900" dirty="0">
                <a:latin typeface="+mn-lt"/>
              </a:rPr>
              <a:t>EOY Summer Exits. Select 2024-25 School Year and click “Search”. This will bring up your list of records that are missing from prior year. </a:t>
            </a:r>
          </a:p>
          <a:p>
            <a:pPr lvl="1"/>
            <a:r>
              <a:rPr lang="en-US" sz="2900" dirty="0">
                <a:latin typeface="+mn-lt"/>
              </a:rPr>
              <a:t>Pipeline will not include any records in the screen that are on your Child or Participation file (whether they’ve made it to snapshot yet). </a:t>
            </a:r>
          </a:p>
          <a:p>
            <a:pPr marL="342900" indent="-342900">
              <a:buFont typeface="Arial" panose="020B0604020202020204" pitchFamily="34" charset="0"/>
              <a:buAutoNum type="arabicPeriod"/>
            </a:pPr>
            <a:r>
              <a:rPr lang="en-US" sz="2900" dirty="0">
                <a:latin typeface="+mn-lt"/>
              </a:rPr>
              <a:t>Enter the “Missing Exit Type” and click “Save”. You don’t have to do them all at once. They will stay visible in this screen through the end of the collection.   </a:t>
            </a:r>
          </a:p>
          <a:p>
            <a:pPr marL="342900" indent="-342900">
              <a:buAutoNum type="arabicPeriod"/>
            </a:pPr>
            <a:r>
              <a:rPr lang="en-US" sz="2900" dirty="0">
                <a:latin typeface="+mn-lt"/>
              </a:rPr>
              <a:t>Once you create a new snapshot, the saved records will be added to your 24-25 snapshot with a “Date of Entry to Sped” and “Date of Exit from Sped” of 07/01/2024 and the “Basis of Exit” reason you chose. This will resolve SY108 when you </a:t>
            </a:r>
            <a:r>
              <a:rPr lang="en-US" sz="2900" i="1" dirty="0">
                <a:latin typeface="+mn-lt"/>
              </a:rPr>
              <a:t>create</a:t>
            </a:r>
            <a:r>
              <a:rPr lang="en-US" sz="2900" dirty="0">
                <a:latin typeface="+mn-lt"/>
              </a:rPr>
              <a:t> a new Snapshot. </a:t>
            </a:r>
          </a:p>
          <a:p>
            <a:pPr lvl="1"/>
            <a:r>
              <a:rPr lang="en-US" sz="2900" dirty="0">
                <a:latin typeface="+mn-lt"/>
              </a:rPr>
              <a:t>In the COGNOS report “Snapshot Records: Special Education EOY Snapshot Records” you will see records that were added through the EOY Summer Exits screen in column B “EOY Summer Exit” = Y. </a:t>
            </a:r>
          </a:p>
          <a:p>
            <a:pPr lvl="1"/>
            <a:r>
              <a:rPr lang="en-US" sz="2900" dirty="0">
                <a:latin typeface="+mn-lt"/>
              </a:rPr>
              <a:t>You’ll notice the record count between the Participation file will be different than the EOY Snapshot with the addition of these records. </a:t>
            </a:r>
          </a:p>
          <a:p>
            <a:pPr marL="1314450" lvl="2" indent="-400050">
              <a:buFont typeface="+mj-lt"/>
              <a:buAutoNum type="romanLcPeriod"/>
            </a:pPr>
            <a:endParaRPr lang="en-US" sz="2900" dirty="0">
              <a:latin typeface="+mn-lt"/>
            </a:endParaRPr>
          </a:p>
          <a:p>
            <a:pPr marL="1314450" lvl="2" indent="-400050">
              <a:buFont typeface="+mj-lt"/>
              <a:buAutoNum type="romanLcPeriod"/>
            </a:pPr>
            <a:endParaRPr lang="en-US" sz="1400" dirty="0"/>
          </a:p>
          <a:p>
            <a:pPr marL="1314450" lvl="2" indent="-400050">
              <a:buFont typeface="+mj-lt"/>
              <a:buAutoNum type="romanLcPeriod"/>
            </a:pPr>
            <a:endParaRPr lang="en-US" sz="1400" dirty="0">
              <a:latin typeface="+mj-lt"/>
            </a:endParaRPr>
          </a:p>
          <a:p>
            <a:pPr marL="1314450" lvl="2" indent="-400050">
              <a:buFont typeface="+mj-lt"/>
              <a:buAutoNum type="romanLcPeriod"/>
            </a:pPr>
            <a:endParaRPr lang="en-US" sz="1700" dirty="0">
              <a:latin typeface="+mj-lt"/>
            </a:endParaRPr>
          </a:p>
          <a:p>
            <a:pPr marL="1314450" lvl="2" indent="-400050">
              <a:buFont typeface="+mj-lt"/>
              <a:buAutoNum type="romanLcPeriod"/>
            </a:pPr>
            <a:endParaRPr lang="en-US" sz="1700" dirty="0">
              <a:latin typeface="+mj-lt"/>
            </a:endParaRPr>
          </a:p>
          <a:p>
            <a:pPr marL="0" indent="0">
              <a:buNone/>
            </a:pPr>
            <a:r>
              <a:rPr lang="en-US" dirty="0"/>
              <a:t> </a:t>
            </a:r>
            <a:endParaRPr lang="en-US" sz="2800" dirty="0"/>
          </a:p>
          <a:p>
            <a:pPr marL="800100" lvl="1" indent="-342900">
              <a:buFont typeface="+mj-lt"/>
              <a:buAutoNum type="alphaLcParenR"/>
            </a:pPr>
            <a:endParaRPr lang="en-US" sz="1600" dirty="0">
              <a:latin typeface="+mj-lt"/>
            </a:endParaRPr>
          </a:p>
          <a:p>
            <a:endParaRPr lang="en-US" sz="1600" dirty="0">
              <a:latin typeface="+mj-lt"/>
            </a:endParaRPr>
          </a:p>
          <a:p>
            <a:endParaRPr lang="en-US" sz="1600" dirty="0">
              <a:latin typeface="+mj-lt"/>
            </a:endParaRPr>
          </a:p>
        </p:txBody>
      </p:sp>
      <p:sp>
        <p:nvSpPr>
          <p:cNvPr id="6" name="Slide Number Placeholder 5"/>
          <p:cNvSpPr>
            <a:spLocks noGrp="1"/>
          </p:cNvSpPr>
          <p:nvPr>
            <p:ph type="sldNum" sz="quarter" idx="12"/>
          </p:nvPr>
        </p:nvSpPr>
        <p:spPr>
          <a:xfrm>
            <a:off x="0" y="6482654"/>
            <a:ext cx="640521" cy="340340"/>
          </a:xfrm>
          <a:prstGeom prst="rect">
            <a:avLst/>
          </a:prstGeom>
        </p:spPr>
        <p:txBody>
          <a:bodyPr/>
          <a:lstStyle/>
          <a:p>
            <a:fld id="{67726FA2-3EC9-4717-AD62-D8C823692DD3}" type="slidenum">
              <a:rPr lang="en-US" smtClean="0"/>
              <a:pPr/>
              <a:t>45</a:t>
            </a:fld>
            <a:endParaRPr lang="en-US" dirty="0"/>
          </a:p>
        </p:txBody>
      </p:sp>
      <p:pic>
        <p:nvPicPr>
          <p:cNvPr id="10250" name="Picture 10" descr="screenshot of how to add EOY Summer Exits">
            <a:extLst>
              <a:ext uri="{FF2B5EF4-FFF2-40B4-BE49-F238E27FC236}">
                <a16:creationId xmlns:a16="http://schemas.microsoft.com/office/drawing/2014/main" id="{016E4619-400B-10E8-F050-9542D82DA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4" y="3527358"/>
            <a:ext cx="10686551" cy="302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552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0F48-0FC6-7FA2-027E-947C8FF1A06C}"/>
              </a:ext>
            </a:extLst>
          </p:cNvPr>
          <p:cNvSpPr>
            <a:spLocks noGrp="1"/>
          </p:cNvSpPr>
          <p:nvPr>
            <p:ph type="title"/>
          </p:nvPr>
        </p:nvSpPr>
        <p:spPr/>
        <p:txBody>
          <a:bodyPr/>
          <a:lstStyle/>
          <a:p>
            <a:r>
              <a:rPr lang="en-US" dirty="0"/>
              <a:t>Special Education EOY</a:t>
            </a:r>
            <a:br>
              <a:rPr lang="en-US" dirty="0"/>
            </a:br>
            <a:r>
              <a:rPr lang="en-US" dirty="0"/>
              <a:t>Summer/Missing Exits Reporting Concern</a:t>
            </a:r>
          </a:p>
        </p:txBody>
      </p:sp>
      <p:sp>
        <p:nvSpPr>
          <p:cNvPr id="3" name="Content Placeholder 2">
            <a:extLst>
              <a:ext uri="{FF2B5EF4-FFF2-40B4-BE49-F238E27FC236}">
                <a16:creationId xmlns:a16="http://schemas.microsoft.com/office/drawing/2014/main" id="{15AC2AEB-4C4B-53B2-8D82-D480FC39C192}"/>
              </a:ext>
            </a:extLst>
          </p:cNvPr>
          <p:cNvSpPr>
            <a:spLocks noGrp="1"/>
          </p:cNvSpPr>
          <p:nvPr>
            <p:ph idx="1"/>
          </p:nvPr>
        </p:nvSpPr>
        <p:spPr>
          <a:xfrm>
            <a:off x="1057993" y="1539240"/>
            <a:ext cx="9999474" cy="4640674"/>
          </a:xfrm>
        </p:spPr>
        <p:txBody>
          <a:bodyPr>
            <a:normAutofit fontScale="92500"/>
          </a:bodyPr>
          <a:lstStyle/>
          <a:p>
            <a:pPr marL="0" indent="0">
              <a:buNone/>
            </a:pPr>
            <a:r>
              <a:rPr lang="en-US" sz="1800" b="1" u="sng" dirty="0">
                <a:latin typeface="+mn-lt"/>
              </a:rPr>
              <a:t>Reporting Concern:</a:t>
            </a:r>
          </a:p>
          <a:p>
            <a:r>
              <a:rPr lang="en-US" sz="1800" dirty="0">
                <a:latin typeface="+mn-lt"/>
              </a:rPr>
              <a:t>Several AUs have had a large number of “EOY Summer Exits” -  records with 7/1 SPED entry and exit date that didn’t attend at all in the reporting year, and are not included in your files and generate under your EOY Missing Exits screen in the Data Pipeline </a:t>
            </a:r>
          </a:p>
          <a:p>
            <a:r>
              <a:rPr lang="en-US" sz="1800" dirty="0">
                <a:latin typeface="+mn-lt"/>
              </a:rPr>
              <a:t>Reminder that all SPED students who exit the AU by the end of the school year are expected to be reported in the 24-25 SPED EOY with appropriate exit type</a:t>
            </a:r>
          </a:p>
          <a:p>
            <a:r>
              <a:rPr lang="en-US" sz="1800" dirty="0">
                <a:latin typeface="+mn-lt"/>
              </a:rPr>
              <a:t>EOY Summer Exits screen should only be used for students that left over the summer</a:t>
            </a:r>
          </a:p>
          <a:p>
            <a:r>
              <a:rPr lang="en-US" sz="1800" dirty="0">
                <a:latin typeface="+mn-lt"/>
              </a:rPr>
              <a:t>These “missed exits” affect your indicator 14 sample, indicator 1 graduates, Indicator 2 dropout percentage, etc.</a:t>
            </a:r>
          </a:p>
          <a:p>
            <a:r>
              <a:rPr lang="en-US" sz="1800" dirty="0">
                <a:latin typeface="+mn-lt"/>
              </a:rPr>
              <a:t>If you pull your Participation file early in the spring from your SIS and don’t continue to take nightly updates from your SIS, you may be missing valid exits that need to be reported in 24-25. </a:t>
            </a:r>
          </a:p>
          <a:p>
            <a:pPr marL="0" indent="0">
              <a:buNone/>
            </a:pPr>
            <a:r>
              <a:rPr lang="en-US" sz="1800" b="1" dirty="0">
                <a:latin typeface="+mn-lt"/>
              </a:rPr>
              <a:t>Reporting Tips:</a:t>
            </a:r>
          </a:p>
          <a:p>
            <a:r>
              <a:rPr lang="en-US" sz="1800" dirty="0">
                <a:latin typeface="+mn-lt"/>
              </a:rPr>
              <a:t>Be sure to reconcile the exits with your district(s) records/exits up until the due date in September.</a:t>
            </a:r>
          </a:p>
          <a:p>
            <a:pPr lvl="1"/>
            <a:r>
              <a:rPr lang="en-US" sz="1800" dirty="0">
                <a:latin typeface="+mn-lt"/>
              </a:rPr>
              <a:t>Compare your exits from Special Education to the Student EOY exits being reported </a:t>
            </a:r>
          </a:p>
          <a:p>
            <a:r>
              <a:rPr lang="en-US" sz="1800" dirty="0">
                <a:latin typeface="+mn-lt"/>
              </a:rPr>
              <a:t>Be sure to check your warnings</a:t>
            </a:r>
          </a:p>
          <a:p>
            <a:pPr marL="0" indent="0">
              <a:buNone/>
            </a:pPr>
            <a:endParaRPr lang="en-US" sz="1350" dirty="0"/>
          </a:p>
          <a:p>
            <a:pPr marL="0" indent="0">
              <a:buNone/>
            </a:pPr>
            <a:endParaRPr lang="en-US" sz="1350" b="1" dirty="0"/>
          </a:p>
          <a:p>
            <a:pPr marL="0" indent="0">
              <a:buNone/>
            </a:pPr>
            <a:endParaRPr lang="en-US" sz="1350" b="1" dirty="0"/>
          </a:p>
          <a:p>
            <a:endParaRPr lang="en-US" sz="1350" b="1" dirty="0"/>
          </a:p>
          <a:p>
            <a:pPr marL="0" indent="0">
              <a:buNone/>
            </a:pPr>
            <a:endParaRPr lang="en-US" sz="1350" b="1" u="sng" dirty="0"/>
          </a:p>
          <a:p>
            <a:pPr marL="0" indent="0">
              <a:buNone/>
            </a:pPr>
            <a:endParaRPr lang="en-US" sz="1350" b="1" u="sng" dirty="0"/>
          </a:p>
          <a:p>
            <a:pPr marL="0" indent="0">
              <a:buNone/>
            </a:pPr>
            <a:endParaRPr lang="en-US" sz="1350" b="1" u="sng" dirty="0"/>
          </a:p>
          <a:p>
            <a:pPr marL="0" indent="0">
              <a:buNone/>
            </a:pPr>
            <a:endParaRPr lang="en-US" sz="1350" b="1" u="sng" dirty="0"/>
          </a:p>
          <a:p>
            <a:pPr marL="0" indent="0">
              <a:buNone/>
            </a:pPr>
            <a:endParaRPr lang="en-US" sz="1350" b="1" u="sng" dirty="0"/>
          </a:p>
          <a:p>
            <a:pPr marL="342900" lvl="1" indent="0">
              <a:buNone/>
            </a:pPr>
            <a:endParaRPr lang="en-US" sz="788" dirty="0"/>
          </a:p>
          <a:p>
            <a:pPr marL="342900" lvl="1" indent="0">
              <a:buNone/>
            </a:pPr>
            <a:endParaRPr lang="en-US" sz="788" dirty="0"/>
          </a:p>
        </p:txBody>
      </p:sp>
      <p:sp>
        <p:nvSpPr>
          <p:cNvPr id="4" name="Slide Number Placeholder 3">
            <a:extLst>
              <a:ext uri="{FF2B5EF4-FFF2-40B4-BE49-F238E27FC236}">
                <a16:creationId xmlns:a16="http://schemas.microsoft.com/office/drawing/2014/main" id="{72AC247A-4FCD-9B76-C497-5E581D5AD45B}"/>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089084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3820-FD50-AB4B-20F2-9FB73843FD24}"/>
              </a:ext>
            </a:extLst>
          </p:cNvPr>
          <p:cNvSpPr>
            <a:spLocks noGrp="1"/>
          </p:cNvSpPr>
          <p:nvPr>
            <p:ph type="ctrTitle"/>
          </p:nvPr>
        </p:nvSpPr>
        <p:spPr/>
        <p:txBody>
          <a:bodyPr/>
          <a:lstStyle/>
          <a:p>
            <a:r>
              <a:rPr lang="en-US" dirty="0"/>
              <a:t>Cognos Validation Reports Overview</a:t>
            </a:r>
          </a:p>
        </p:txBody>
      </p:sp>
      <p:sp>
        <p:nvSpPr>
          <p:cNvPr id="3" name="Slide Number Placeholder 2">
            <a:extLst>
              <a:ext uri="{FF2B5EF4-FFF2-40B4-BE49-F238E27FC236}">
                <a16:creationId xmlns:a16="http://schemas.microsoft.com/office/drawing/2014/main" id="{EE716880-918D-5979-3CFC-484097D4C819}"/>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46890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Reviewing Data Reports </a:t>
            </a:r>
          </a:p>
        </p:txBody>
      </p:sp>
      <p:sp>
        <p:nvSpPr>
          <p:cNvPr id="2" name="Content Placeholder 1"/>
          <p:cNvSpPr>
            <a:spLocks noGrp="1"/>
          </p:cNvSpPr>
          <p:nvPr>
            <p:ph idx="1"/>
          </p:nvPr>
        </p:nvSpPr>
        <p:spPr/>
        <p:txBody>
          <a:bodyPr>
            <a:normAutofit/>
          </a:bodyPr>
          <a:lstStyle/>
          <a:p>
            <a:pPr>
              <a:defRPr/>
            </a:pPr>
            <a:r>
              <a:rPr lang="en-US" sz="1600" dirty="0">
                <a:latin typeface="+mn-lt"/>
              </a:rPr>
              <a:t>Once All Errors are corrected, review your Cognos validation/detail reports for accuracy. Errors do not catch everything!</a:t>
            </a:r>
          </a:p>
          <a:p>
            <a:pPr>
              <a:defRPr/>
            </a:pPr>
            <a:endParaRPr lang="en-US" sz="1600" dirty="0">
              <a:latin typeface="+mn-lt"/>
            </a:endParaRPr>
          </a:p>
          <a:p>
            <a:pPr>
              <a:defRPr/>
            </a:pPr>
            <a:r>
              <a:rPr lang="en-US" sz="1600" dirty="0">
                <a:latin typeface="+mn-lt"/>
              </a:rPr>
              <a:t>If after reviewing, you notice something that needs to be fixed:</a:t>
            </a:r>
          </a:p>
          <a:p>
            <a:pPr lvl="1">
              <a:defRPr/>
            </a:pPr>
            <a:r>
              <a:rPr lang="en-US" sz="1600" dirty="0">
                <a:latin typeface="+mn-lt"/>
              </a:rPr>
              <a:t>IEP Interchange File(s) will need to be resubmitted</a:t>
            </a:r>
          </a:p>
          <a:p>
            <a:pPr lvl="1">
              <a:defRPr/>
            </a:pPr>
            <a:r>
              <a:rPr lang="en-US" sz="1600" dirty="0">
                <a:latin typeface="+mn-lt"/>
              </a:rPr>
              <a:t>Special Education EOY Snapshot will need to be re-created</a:t>
            </a:r>
          </a:p>
          <a:p>
            <a:pPr lvl="2">
              <a:defRPr/>
            </a:pPr>
            <a:r>
              <a:rPr lang="en-US" sz="1600" dirty="0">
                <a:latin typeface="+mn-lt"/>
              </a:rPr>
              <a:t>Reports are created from your last snapshot so any changes to files will change your reports. </a:t>
            </a:r>
          </a:p>
          <a:p>
            <a:pPr marL="914400" lvl="2" indent="0">
              <a:buNone/>
              <a:defRPr/>
            </a:pPr>
            <a:endParaRPr lang="en-US" sz="1600" dirty="0">
              <a:latin typeface="+mn-lt"/>
            </a:endParaRPr>
          </a:p>
          <a:p>
            <a:pPr>
              <a:defRPr/>
            </a:pPr>
            <a:r>
              <a:rPr lang="en-US" sz="1600" dirty="0">
                <a:latin typeface="+mn-lt"/>
              </a:rPr>
              <a:t>Final Reports Submission and Data File Approval within Data Pipeline are the last steps (this step occurs in late September after we complete the duplicate process):</a:t>
            </a:r>
          </a:p>
          <a:p>
            <a:pPr lvl="1">
              <a:defRPr/>
            </a:pPr>
            <a:r>
              <a:rPr lang="en-US" sz="1600" dirty="0">
                <a:latin typeface="+mn-lt"/>
              </a:rPr>
              <a:t>Once you’ve reviewed the reports and made all changes:</a:t>
            </a:r>
          </a:p>
          <a:p>
            <a:pPr lvl="2">
              <a:defRPr/>
            </a:pPr>
            <a:r>
              <a:rPr lang="en-US" sz="1400" dirty="0">
                <a:latin typeface="+mn-lt"/>
              </a:rPr>
              <a:t>Submit the 9 reports required for signature and the flag explanations document if necessary to the ESSU Data Management System </a:t>
            </a:r>
          </a:p>
          <a:p>
            <a:pPr lvl="2">
              <a:defRPr/>
            </a:pPr>
            <a:r>
              <a:rPr lang="en-US" sz="1400" dirty="0">
                <a:latin typeface="+mn-lt"/>
              </a:rPr>
              <a:t>Then in Data Pipeline, click the “SUBMIT TO CDE” button.  Only the Sped EOY Approver will have ability to do this  </a:t>
            </a:r>
          </a:p>
          <a:p>
            <a:pPr lvl="2">
              <a:defRPr/>
            </a:pPr>
            <a:r>
              <a:rPr lang="en-US" sz="1400" dirty="0">
                <a:latin typeface="+mn-lt"/>
              </a:rPr>
              <a:t>Finalizes the data for CDE to begin their validation</a:t>
            </a:r>
            <a:r>
              <a:rPr lang="en-US" sz="1600" dirty="0">
                <a:latin typeface="+mn-lt"/>
              </a:rPr>
              <a:t> </a:t>
            </a:r>
            <a:r>
              <a:rPr lang="en-US" sz="1400" dirty="0">
                <a:latin typeface="+mn-lt"/>
              </a:rPr>
              <a:t>process before submission to the federal government</a:t>
            </a:r>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319440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Cognos Reports – Special Education EOY</a:t>
            </a:r>
          </a:p>
        </p:txBody>
      </p:sp>
      <p:pic>
        <p:nvPicPr>
          <p:cNvPr id="8" name="Picture 7" descr="cognos reports button"/>
          <p:cNvPicPr>
            <a:picLocks noChangeAspect="1"/>
          </p:cNvPicPr>
          <p:nvPr/>
        </p:nvPicPr>
        <p:blipFill rotWithShape="1">
          <a:blip r:embed="rId2"/>
          <a:srcRect r="8405" b="43552"/>
          <a:stretch/>
        </p:blipFill>
        <p:spPr>
          <a:xfrm>
            <a:off x="1865833" y="1197970"/>
            <a:ext cx="2905570" cy="793201"/>
          </a:xfrm>
          <a:prstGeom prst="rect">
            <a:avLst/>
          </a:prstGeom>
        </p:spPr>
      </p:pic>
      <p:sp>
        <p:nvSpPr>
          <p:cNvPr id="6" name="TextBox 5"/>
          <p:cNvSpPr txBox="1"/>
          <p:nvPr/>
        </p:nvSpPr>
        <p:spPr>
          <a:xfrm>
            <a:off x="5533279" y="2684108"/>
            <a:ext cx="5225513" cy="1200329"/>
          </a:xfrm>
          <a:prstGeom prst="rect">
            <a:avLst/>
          </a:prstGeom>
          <a:noFill/>
        </p:spPr>
        <p:txBody>
          <a:bodyPr wrap="square" rtlCol="0">
            <a:spAutoFit/>
          </a:bodyPr>
          <a:lstStyle/>
          <a:p>
            <a:r>
              <a:rPr lang="en-US" dirty="0"/>
              <a:t>This screen is what you will see after clicking the ‘Cognos Reports’ tab. Double click on the Special Education EOY folder to open the list of validation reports for the snapshot.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12" name="Picture 11" descr="screenshot of cognos reports tab">
            <a:extLst>
              <a:ext uri="{FF2B5EF4-FFF2-40B4-BE49-F238E27FC236}">
                <a16:creationId xmlns:a16="http://schemas.microsoft.com/office/drawing/2014/main" id="{9E43C69B-538A-4291-E6AB-077343F6F617}"/>
              </a:ext>
            </a:extLst>
          </p:cNvPr>
          <p:cNvPicPr>
            <a:picLocks noChangeAspect="1"/>
          </p:cNvPicPr>
          <p:nvPr/>
        </p:nvPicPr>
        <p:blipFill>
          <a:blip r:embed="rId3"/>
          <a:stretch>
            <a:fillRect/>
          </a:stretch>
        </p:blipFill>
        <p:spPr>
          <a:xfrm>
            <a:off x="1791650" y="2265021"/>
            <a:ext cx="3407250" cy="4181414"/>
          </a:xfrm>
          <a:prstGeom prst="rect">
            <a:avLst/>
          </a:prstGeom>
        </p:spPr>
      </p:pic>
    </p:spTree>
    <p:extLst>
      <p:ext uri="{BB962C8B-B14F-4D97-AF65-F5344CB8AC3E}">
        <p14:creationId xmlns:p14="http://schemas.microsoft.com/office/powerpoint/2010/main" val="161783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Reminder:</a:t>
            </a:r>
            <a:br>
              <a:rPr lang="en-US" dirty="0"/>
            </a:br>
            <a:r>
              <a:rPr lang="en-US" dirty="0"/>
              <a:t>Sped EOY Collects Exits from Special Education and</a:t>
            </a:r>
            <a:br>
              <a:rPr lang="en-US" dirty="0"/>
            </a:br>
            <a:r>
              <a:rPr lang="en-US" dirty="0"/>
              <a:t> Initial Referrals to Special Education</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ü"/>
            </a:pPr>
            <a:r>
              <a:rPr lang="en-US" sz="2000" dirty="0"/>
              <a:t>An exit for Sped EOY purposes is a student who has exited from Special Education services in your AU </a:t>
            </a:r>
          </a:p>
          <a:p>
            <a:pPr>
              <a:buFont typeface="Wingdings" panose="05000000000000000000" pitchFamily="2" charset="2"/>
              <a:buChar char="ü"/>
            </a:pPr>
            <a:r>
              <a:rPr lang="en-US" sz="2000" dirty="0"/>
              <a:t>Student records may have different Exit Codes in regular EOY  </a:t>
            </a:r>
          </a:p>
          <a:p>
            <a:pPr>
              <a:buFont typeface="Wingdings" panose="05000000000000000000" pitchFamily="2" charset="2"/>
              <a:buChar char="ü"/>
            </a:pPr>
            <a:r>
              <a:rPr lang="en-US" sz="2000" dirty="0"/>
              <a:t>A student record that does not ever begin receiving Special Education Part B Services (i.e. Date of Entry to Special Education is zero-filled) should not contain a Date of Exit or Basis of Exit. </a:t>
            </a:r>
          </a:p>
          <a:p>
            <a:pPr marL="45720" indent="0">
              <a:buNone/>
            </a:pPr>
            <a:endParaRPr lang="en-US" sz="2000" dirty="0"/>
          </a:p>
          <a:p>
            <a:pPr marL="0" indent="0">
              <a:buNone/>
            </a:pPr>
            <a:r>
              <a:rPr lang="en-US" altLang="en-US" sz="2000" dirty="0">
                <a:ea typeface="Verdana" pitchFamily="34" charset="0"/>
                <a:cs typeface="Verdana" pitchFamily="34" charset="0"/>
              </a:rPr>
              <a:t>Students (initial referral records) should not be reported with a Date of Entry to SPED, Date of Exit from SPED, or  a Sped Basis of Exit if:</a:t>
            </a:r>
          </a:p>
          <a:p>
            <a:pPr lvl="1">
              <a:buFont typeface="Wingdings" pitchFamily="2" charset="2"/>
              <a:buChar char="§"/>
            </a:pPr>
            <a:r>
              <a:rPr lang="en-US" altLang="en-US" dirty="0">
                <a:ea typeface="Verdana" pitchFamily="34" charset="0"/>
                <a:cs typeface="Verdana" pitchFamily="34" charset="0"/>
              </a:rPr>
              <a:t>They didn’t start receiving Special Education services</a:t>
            </a:r>
          </a:p>
          <a:p>
            <a:pPr lvl="1">
              <a:buFont typeface="Wingdings" pitchFamily="2" charset="2"/>
              <a:buChar char="§"/>
            </a:pPr>
            <a:r>
              <a:rPr lang="en-US" altLang="en-US" dirty="0">
                <a:ea typeface="Verdana" pitchFamily="34" charset="0"/>
                <a:cs typeface="Verdana" pitchFamily="34" charset="0"/>
              </a:rPr>
              <a:t>An evaluation was never completed.</a:t>
            </a:r>
          </a:p>
          <a:p>
            <a:pPr lvl="1">
              <a:buFont typeface="Wingdings" pitchFamily="2" charset="2"/>
              <a:buChar char="§"/>
            </a:pPr>
            <a:r>
              <a:rPr lang="en-US" altLang="en-US" dirty="0">
                <a:ea typeface="Verdana" pitchFamily="34" charset="0"/>
                <a:cs typeface="Verdana" pitchFamily="34" charset="0"/>
              </a:rPr>
              <a:t>He/she was evaluated and found not eligible.</a:t>
            </a:r>
          </a:p>
          <a:p>
            <a:pPr lvl="1">
              <a:buFont typeface="Wingdings" pitchFamily="2" charset="2"/>
              <a:buChar char="§"/>
            </a:pPr>
            <a:r>
              <a:rPr lang="en-US" altLang="en-US" dirty="0">
                <a:ea typeface="Verdana" pitchFamily="34" charset="0"/>
                <a:cs typeface="Verdana" pitchFamily="34" charset="0"/>
              </a:rPr>
              <a:t>He/she was evaluated and determined eligible, but services were never initiated.</a:t>
            </a:r>
          </a:p>
          <a:p>
            <a:pPr marL="45720" indent="0">
              <a:buNone/>
            </a:pPr>
            <a:endParaRPr lang="en-US" dirty="0"/>
          </a:p>
        </p:txBody>
      </p:sp>
      <p:sp>
        <p:nvSpPr>
          <p:cNvPr id="4" name="Slide Number Placeholder 3"/>
          <p:cNvSpPr>
            <a:spLocks noGrp="1"/>
          </p:cNvSpPr>
          <p:nvPr>
            <p:ph type="sldNum" sz="quarter" idx="4294967295"/>
          </p:nvPr>
        </p:nvSpPr>
        <p:spPr>
          <a:xfrm>
            <a:off x="121921" y="6390219"/>
            <a:ext cx="467783" cy="365125"/>
          </a:xfrm>
          <a:prstGeom prst="rect">
            <a:avLst/>
          </a:prstGeom>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3881095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Sped EOY Cognos Validation Report List</a:t>
            </a:r>
          </a:p>
        </p:txBody>
      </p:sp>
      <p:pic>
        <p:nvPicPr>
          <p:cNvPr id="2051" name="Picture 3" descr="Sped EOY Cognos Reports lis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8" t="14398" b="4423"/>
          <a:stretch/>
        </p:blipFill>
        <p:spPr bwMode="auto">
          <a:xfrm>
            <a:off x="1319719" y="1567465"/>
            <a:ext cx="9031968" cy="415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a:extLst>
              <a:ext uri="{C183D7F6-B498-43B3-948B-1728B52AA6E4}">
                <adec:decorative xmlns:adec="http://schemas.microsoft.com/office/drawing/2017/decorative" val="1"/>
              </a:ext>
            </a:extLst>
          </p:cNvPr>
          <p:cNvCxnSpPr/>
          <p:nvPr/>
        </p:nvCxnSpPr>
        <p:spPr>
          <a:xfrm flipH="1">
            <a:off x="4949442" y="2612016"/>
            <a:ext cx="769120"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01997" y="2288851"/>
            <a:ext cx="1845891" cy="923330"/>
          </a:xfrm>
          <a:prstGeom prst="rect">
            <a:avLst/>
          </a:prstGeom>
          <a:noFill/>
        </p:spPr>
        <p:txBody>
          <a:bodyPr wrap="square" rtlCol="0">
            <a:spAutoFit/>
          </a:bodyPr>
          <a:lstStyle/>
          <a:p>
            <a:r>
              <a:rPr lang="en-US" dirty="0">
                <a:solidFill>
                  <a:srgbClr val="9A0000"/>
                </a:solidFill>
              </a:rPr>
              <a:t>Scroll down to see full report list</a:t>
            </a:r>
          </a:p>
        </p:txBody>
      </p:sp>
      <p:cxnSp>
        <p:nvCxnSpPr>
          <p:cNvPr id="19" name="Straight Arrow Connector 18">
            <a:extLst>
              <a:ext uri="{C183D7F6-B498-43B3-948B-1728B52AA6E4}">
                <adec:decorative xmlns:adec="http://schemas.microsoft.com/office/drawing/2017/decorative" val="1"/>
              </a:ext>
            </a:extLst>
          </p:cNvPr>
          <p:cNvCxnSpPr/>
          <p:nvPr/>
        </p:nvCxnSpPr>
        <p:spPr>
          <a:xfrm flipH="1" flipV="1">
            <a:off x="4942319" y="4314053"/>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01996" y="4125852"/>
            <a:ext cx="1982624" cy="923330"/>
          </a:xfrm>
          <a:prstGeom prst="rect">
            <a:avLst/>
          </a:prstGeom>
          <a:noFill/>
        </p:spPr>
        <p:txBody>
          <a:bodyPr wrap="square" rtlCol="0">
            <a:spAutoFit/>
          </a:bodyPr>
          <a:lstStyle/>
          <a:p>
            <a:r>
              <a:rPr lang="en-US" dirty="0">
                <a:solidFill>
                  <a:srgbClr val="9A0000"/>
                </a:solidFill>
              </a:rPr>
              <a:t>Expand screen to the right to see full report name </a:t>
            </a:r>
          </a:p>
        </p:txBody>
      </p:sp>
      <p:sp>
        <p:nvSpPr>
          <p:cNvPr id="15" name="TextBox 14"/>
          <p:cNvSpPr txBox="1"/>
          <p:nvPr/>
        </p:nvSpPr>
        <p:spPr>
          <a:xfrm>
            <a:off x="2700729" y="5853869"/>
            <a:ext cx="6739604" cy="369332"/>
          </a:xfrm>
          <a:prstGeom prst="rect">
            <a:avLst/>
          </a:prstGeom>
          <a:noFill/>
        </p:spPr>
        <p:txBody>
          <a:bodyPr wrap="square" rtlCol="0">
            <a:spAutoFit/>
          </a:bodyPr>
          <a:lstStyle/>
          <a:p>
            <a:r>
              <a:rPr lang="en-US" dirty="0">
                <a:solidFill>
                  <a:srgbClr val="9A0000"/>
                </a:solidFill>
              </a:rPr>
              <a:t>*Ignore the date and time listed under the report (internal use)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3555728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to Excel</a:t>
            </a:r>
          </a:p>
        </p:txBody>
      </p:sp>
      <p:pic>
        <p:nvPicPr>
          <p:cNvPr id="5" name="Content Placeholder 4" descr="screenshot of 'play' button where you can export cognos report to another format"/>
          <p:cNvPicPr>
            <a:picLocks noGrp="1" noChangeAspect="1"/>
          </p:cNvPicPr>
          <p:nvPr>
            <p:ph idx="1"/>
          </p:nvPr>
        </p:nvPicPr>
        <p:blipFill>
          <a:blip r:embed="rId2"/>
          <a:stretch>
            <a:fillRect/>
          </a:stretch>
        </p:blipFill>
        <p:spPr>
          <a:xfrm>
            <a:off x="1828978" y="1270772"/>
            <a:ext cx="3543300" cy="2804160"/>
          </a:xfrm>
          <a:prstGeom prst="rect">
            <a:avLst/>
          </a:prstGeom>
        </p:spPr>
      </p:pic>
      <p:sp>
        <p:nvSpPr>
          <p:cNvPr id="7" name="TextBox 9"/>
          <p:cNvSpPr txBox="1"/>
          <p:nvPr/>
        </p:nvSpPr>
        <p:spPr>
          <a:xfrm>
            <a:off x="3916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t>Click on ‘Play’ Button </a:t>
            </a:r>
          </a:p>
          <a:p>
            <a:pPr algn="ctr"/>
            <a:r>
              <a:rPr lang="en-US" i="1" dirty="0"/>
              <a:t>(available when a report is showing)</a:t>
            </a:r>
          </a:p>
        </p:txBody>
      </p:sp>
      <p:pic>
        <p:nvPicPr>
          <p:cNvPr id="6" name="Picture 5" descr="export options"/>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617294" y="3008120"/>
            <a:ext cx="2307365" cy="10767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1754387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31A5-0C69-C3BC-1F98-33F76A430270}"/>
              </a:ext>
            </a:extLst>
          </p:cNvPr>
          <p:cNvSpPr>
            <a:spLocks noGrp="1"/>
          </p:cNvSpPr>
          <p:nvPr>
            <p:ph type="title" idx="4294967295"/>
          </p:nvPr>
        </p:nvSpPr>
        <p:spPr>
          <a:xfrm>
            <a:off x="548566" y="127136"/>
            <a:ext cx="5793868" cy="515228"/>
          </a:xfrm>
        </p:spPr>
        <p:txBody>
          <a:bodyPr>
            <a:normAutofit/>
          </a:bodyPr>
          <a:lstStyle/>
          <a:p>
            <a:r>
              <a:rPr lang="en-US" sz="2000" dirty="0"/>
              <a:t>Special Education EOY Cognos Validation Reports</a:t>
            </a:r>
          </a:p>
        </p:txBody>
      </p:sp>
      <p:pic>
        <p:nvPicPr>
          <p:cNvPr id="7170" name="Picture 2" descr="screenshot of Sped EOY cognos reports">
            <a:extLst>
              <a:ext uri="{FF2B5EF4-FFF2-40B4-BE49-F238E27FC236}">
                <a16:creationId xmlns:a16="http://schemas.microsoft.com/office/drawing/2014/main" id="{DAE1F49A-502A-8ECE-38BD-8C8B24D8E91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27652" y="642364"/>
            <a:ext cx="7212013" cy="6011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F4C495-D7FC-F7B5-562E-01FC799158D1}"/>
              </a:ext>
            </a:extLst>
          </p:cNvPr>
          <p:cNvSpPr txBox="1"/>
          <p:nvPr/>
        </p:nvSpPr>
        <p:spPr>
          <a:xfrm>
            <a:off x="7734444" y="1945741"/>
            <a:ext cx="3451122" cy="1200329"/>
          </a:xfrm>
          <a:prstGeom prst="rect">
            <a:avLst/>
          </a:prstGeom>
          <a:noFill/>
        </p:spPr>
        <p:txBody>
          <a:bodyPr wrap="square" rtlCol="0">
            <a:spAutoFit/>
          </a:bodyPr>
          <a:lstStyle/>
          <a:p>
            <a:r>
              <a:rPr lang="en-US" dirty="0"/>
              <a:t>Use the Year to Year Exits and Referral Reports as well as well the detail reports to track reporting! </a:t>
            </a:r>
          </a:p>
        </p:txBody>
      </p:sp>
      <p:sp>
        <p:nvSpPr>
          <p:cNvPr id="4" name="Slide Number Placeholder 3">
            <a:extLst>
              <a:ext uri="{FF2B5EF4-FFF2-40B4-BE49-F238E27FC236}">
                <a16:creationId xmlns:a16="http://schemas.microsoft.com/office/drawing/2014/main" id="{8E73839C-1258-022B-0B47-01D0C6328375}"/>
              </a:ext>
            </a:extLst>
          </p:cNvPr>
          <p:cNvSpPr>
            <a:spLocks noGrp="1"/>
          </p:cNvSpPr>
          <p:nvPr>
            <p:ph type="sldNum" sz="quarter" idx="12"/>
          </p:nvPr>
        </p:nvSpPr>
        <p:spPr>
          <a:xfrm>
            <a:off x="68923" y="6476214"/>
            <a:ext cx="479643" cy="254650"/>
          </a:xfrm>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3707926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ctrTitle" idx="4294967295"/>
          </p:nvPr>
        </p:nvSpPr>
        <p:spPr>
          <a:xfrm>
            <a:off x="4339592" y="121631"/>
            <a:ext cx="7410893" cy="1104054"/>
          </a:xfrm>
        </p:spPr>
        <p:txBody>
          <a:bodyPr>
            <a:noAutofit/>
          </a:bodyPr>
          <a:lstStyle/>
          <a:p>
            <a:br>
              <a:rPr lang="en-US" dirty="0"/>
            </a:br>
            <a:br>
              <a:rPr lang="en-US" dirty="0"/>
            </a:br>
            <a:r>
              <a:rPr lang="en-US" dirty="0"/>
              <a:t>Thank you! </a:t>
            </a:r>
            <a:br>
              <a:rPr lang="en-US" dirty="0"/>
            </a:br>
            <a:endParaRPr lang="en-US" dirty="0"/>
          </a:p>
        </p:txBody>
      </p:sp>
      <p:pic>
        <p:nvPicPr>
          <p:cNvPr id="4098" name="Picture 2" descr="Different ways to say &quot;thank you&quot; in Norwegian - Norwegian Academy">
            <a:extLst>
              <a:ext uri="{FF2B5EF4-FFF2-40B4-BE49-F238E27FC236}">
                <a16:creationId xmlns:a16="http://schemas.microsoft.com/office/drawing/2014/main" id="{0D942B9F-FCC4-CD86-3866-4C662B08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35" y="1645832"/>
            <a:ext cx="10304834" cy="322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1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E1CBD-9ACF-E01E-FE9F-7606764208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9C6AE5-268C-FDFD-9B9B-BC45E45848DE}"/>
              </a:ext>
            </a:extLst>
          </p:cNvPr>
          <p:cNvSpPr>
            <a:spLocks noGrp="1"/>
          </p:cNvSpPr>
          <p:nvPr>
            <p:ph type="ctrTitle"/>
          </p:nvPr>
        </p:nvSpPr>
        <p:spPr/>
        <p:txBody>
          <a:bodyPr/>
          <a:lstStyle/>
          <a:p>
            <a:r>
              <a:rPr lang="en-US" dirty="0"/>
              <a:t>Coding Staffed Out and Initial Referral Records</a:t>
            </a:r>
          </a:p>
        </p:txBody>
      </p:sp>
      <p:sp>
        <p:nvSpPr>
          <p:cNvPr id="2" name="Slide Number Placeholder 1">
            <a:extLst>
              <a:ext uri="{FF2B5EF4-FFF2-40B4-BE49-F238E27FC236}">
                <a16:creationId xmlns:a16="http://schemas.microsoft.com/office/drawing/2014/main" id="{4109728F-EB7D-FCCA-BBA8-FA1606E63968}"/>
              </a:ext>
            </a:extLst>
          </p:cNvPr>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240776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1286-D52C-EA6C-55D0-C12B553FA78D}"/>
              </a:ext>
            </a:extLst>
          </p:cNvPr>
          <p:cNvSpPr>
            <a:spLocks noGrp="1"/>
          </p:cNvSpPr>
          <p:nvPr>
            <p:ph type="title"/>
          </p:nvPr>
        </p:nvSpPr>
        <p:spPr/>
        <p:txBody>
          <a:bodyPr/>
          <a:lstStyle/>
          <a:p>
            <a:r>
              <a:rPr lang="en-US" dirty="0"/>
              <a:t>How to Code Student that DNQ/ </a:t>
            </a:r>
            <a:br>
              <a:rPr lang="en-US" dirty="0"/>
            </a:br>
            <a:r>
              <a:rPr lang="en-US" dirty="0"/>
              <a:t>Staffed Out of Special Education</a:t>
            </a:r>
          </a:p>
        </p:txBody>
      </p:sp>
      <p:graphicFrame>
        <p:nvGraphicFramePr>
          <p:cNvPr id="13" name="Content Placeholder 12">
            <a:extLst>
              <a:ext uri="{FF2B5EF4-FFF2-40B4-BE49-F238E27FC236}">
                <a16:creationId xmlns:a16="http://schemas.microsoft.com/office/drawing/2014/main" id="{8CEB0C23-AAB8-44B8-89D7-85BB7776C42F}"/>
              </a:ext>
            </a:extLst>
          </p:cNvPr>
          <p:cNvGraphicFramePr>
            <a:graphicFrameLocks noGrp="1"/>
          </p:cNvGraphicFramePr>
          <p:nvPr>
            <p:ph idx="1"/>
          </p:nvPr>
        </p:nvGraphicFramePr>
        <p:xfrm>
          <a:off x="220695" y="1524023"/>
          <a:ext cx="6464300" cy="990600"/>
        </p:xfrm>
        <a:graphic>
          <a:graphicData uri="http://schemas.openxmlformats.org/drawingml/2006/table">
            <a:tbl>
              <a:tblPr firstRow="1">
                <a:tableStyleId>{69CF1AB2-1976-4502-BF36-3FF5EA218861}</a:tableStyleId>
              </a:tblPr>
              <a:tblGrid>
                <a:gridCol w="1016000">
                  <a:extLst>
                    <a:ext uri="{9D8B030D-6E8A-4147-A177-3AD203B41FA5}">
                      <a16:colId xmlns:a16="http://schemas.microsoft.com/office/drawing/2014/main" val="2588187494"/>
                    </a:ext>
                  </a:extLst>
                </a:gridCol>
                <a:gridCol w="749300">
                  <a:extLst>
                    <a:ext uri="{9D8B030D-6E8A-4147-A177-3AD203B41FA5}">
                      <a16:colId xmlns:a16="http://schemas.microsoft.com/office/drawing/2014/main" val="2786727389"/>
                    </a:ext>
                  </a:extLst>
                </a:gridCol>
                <a:gridCol w="1155700">
                  <a:extLst>
                    <a:ext uri="{9D8B030D-6E8A-4147-A177-3AD203B41FA5}">
                      <a16:colId xmlns:a16="http://schemas.microsoft.com/office/drawing/2014/main" val="554356167"/>
                    </a:ext>
                  </a:extLst>
                </a:gridCol>
                <a:gridCol w="1016000">
                  <a:extLst>
                    <a:ext uri="{9D8B030D-6E8A-4147-A177-3AD203B41FA5}">
                      <a16:colId xmlns:a16="http://schemas.microsoft.com/office/drawing/2014/main" val="1620448933"/>
                    </a:ext>
                  </a:extLst>
                </a:gridCol>
                <a:gridCol w="1282700">
                  <a:extLst>
                    <a:ext uri="{9D8B030D-6E8A-4147-A177-3AD203B41FA5}">
                      <a16:colId xmlns:a16="http://schemas.microsoft.com/office/drawing/2014/main" val="160420729"/>
                    </a:ext>
                  </a:extLst>
                </a:gridCol>
                <a:gridCol w="1244600">
                  <a:extLst>
                    <a:ext uri="{9D8B030D-6E8A-4147-A177-3AD203B41FA5}">
                      <a16:colId xmlns:a16="http://schemas.microsoft.com/office/drawing/2014/main" val="3190952269"/>
                    </a:ext>
                  </a:extLst>
                </a:gridCol>
              </a:tblGrid>
              <a:tr h="182880">
                <a:tc>
                  <a:txBody>
                    <a:bodyPr/>
                    <a:lstStyle/>
                    <a:p>
                      <a:pPr algn="l" fontAlgn="b"/>
                      <a:r>
                        <a:rPr lang="en-US" sz="1600" u="none" strike="noStrike" dirty="0">
                          <a:effectLst/>
                        </a:rPr>
                        <a:t>Primary Disability</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dirty="0">
                          <a:effectLst/>
                        </a:rPr>
                        <a:t>School Code</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dirty="0">
                          <a:effectLst/>
                        </a:rPr>
                        <a:t>Sped Program Code</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dirty="0">
                          <a:effectLst/>
                        </a:rPr>
                        <a:t>Entry Grade Level</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dirty="0">
                          <a:effectLst/>
                        </a:rPr>
                        <a:t>District Of Attendance</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dirty="0">
                          <a:effectLst/>
                        </a:rPr>
                        <a:t>Pupil Attendance Info</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2"/>
                    </a:solidFill>
                  </a:tcPr>
                </a:tc>
                <a:extLst>
                  <a:ext uri="{0D108BD9-81ED-4DB2-BD59-A6C34878D82A}">
                    <a16:rowId xmlns:a16="http://schemas.microsoft.com/office/drawing/2014/main" val="823760480"/>
                  </a:ext>
                </a:extLst>
              </a:tr>
              <a:tr h="182880">
                <a:tc>
                  <a:txBody>
                    <a:bodyPr/>
                    <a:lstStyle/>
                    <a:p>
                      <a:pPr algn="l"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7500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0000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050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0030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dirty="0">
                          <a:effectLst/>
                        </a:rPr>
                        <a:t>01</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240142419"/>
                  </a:ext>
                </a:extLst>
              </a:tr>
            </a:tbl>
          </a:graphicData>
        </a:graphic>
      </p:graphicFrame>
      <p:graphicFrame>
        <p:nvGraphicFramePr>
          <p:cNvPr id="14" name="Table 13">
            <a:extLst>
              <a:ext uri="{FF2B5EF4-FFF2-40B4-BE49-F238E27FC236}">
                <a16:creationId xmlns:a16="http://schemas.microsoft.com/office/drawing/2014/main" id="{FF3E7A21-4619-83B3-0E31-5C2B2E81A9A2}"/>
              </a:ext>
            </a:extLst>
          </p:cNvPr>
          <p:cNvGraphicFramePr>
            <a:graphicFrameLocks noGrp="1"/>
          </p:cNvGraphicFramePr>
          <p:nvPr/>
        </p:nvGraphicFramePr>
        <p:xfrm>
          <a:off x="973667" y="2806263"/>
          <a:ext cx="10515600" cy="988106"/>
        </p:xfrm>
        <a:graphic>
          <a:graphicData uri="http://schemas.openxmlformats.org/drawingml/2006/table">
            <a:tbl>
              <a:tblPr firstRow="1">
                <a:tableStyleId>{69CF1AB2-1976-4502-BF36-3FF5EA218861}</a:tableStyleId>
              </a:tblPr>
              <a:tblGrid>
                <a:gridCol w="987829">
                  <a:extLst>
                    <a:ext uri="{9D8B030D-6E8A-4147-A177-3AD203B41FA5}">
                      <a16:colId xmlns:a16="http://schemas.microsoft.com/office/drawing/2014/main" val="3653699993"/>
                    </a:ext>
                  </a:extLst>
                </a:gridCol>
                <a:gridCol w="1200265">
                  <a:extLst>
                    <a:ext uri="{9D8B030D-6E8A-4147-A177-3AD203B41FA5}">
                      <a16:colId xmlns:a16="http://schemas.microsoft.com/office/drawing/2014/main" val="1714875440"/>
                    </a:ext>
                  </a:extLst>
                </a:gridCol>
                <a:gridCol w="1062182">
                  <a:extLst>
                    <a:ext uri="{9D8B030D-6E8A-4147-A177-3AD203B41FA5}">
                      <a16:colId xmlns:a16="http://schemas.microsoft.com/office/drawing/2014/main" val="2412703836"/>
                    </a:ext>
                  </a:extLst>
                </a:gridCol>
                <a:gridCol w="1136535">
                  <a:extLst>
                    <a:ext uri="{9D8B030D-6E8A-4147-A177-3AD203B41FA5}">
                      <a16:colId xmlns:a16="http://schemas.microsoft.com/office/drawing/2014/main" val="3193624673"/>
                    </a:ext>
                  </a:extLst>
                </a:gridCol>
                <a:gridCol w="1125913">
                  <a:extLst>
                    <a:ext uri="{9D8B030D-6E8A-4147-A177-3AD203B41FA5}">
                      <a16:colId xmlns:a16="http://schemas.microsoft.com/office/drawing/2014/main" val="748310790"/>
                    </a:ext>
                  </a:extLst>
                </a:gridCol>
                <a:gridCol w="892233">
                  <a:extLst>
                    <a:ext uri="{9D8B030D-6E8A-4147-A177-3AD203B41FA5}">
                      <a16:colId xmlns:a16="http://schemas.microsoft.com/office/drawing/2014/main" val="3730883015"/>
                    </a:ext>
                  </a:extLst>
                </a:gridCol>
                <a:gridCol w="952576">
                  <a:extLst>
                    <a:ext uri="{9D8B030D-6E8A-4147-A177-3AD203B41FA5}">
                      <a16:colId xmlns:a16="http://schemas.microsoft.com/office/drawing/2014/main" val="2487968592"/>
                    </a:ext>
                  </a:extLst>
                </a:gridCol>
                <a:gridCol w="842511">
                  <a:extLst>
                    <a:ext uri="{9D8B030D-6E8A-4147-A177-3AD203B41FA5}">
                      <a16:colId xmlns:a16="http://schemas.microsoft.com/office/drawing/2014/main" val="3542891452"/>
                    </a:ext>
                  </a:extLst>
                </a:gridCol>
                <a:gridCol w="987829">
                  <a:extLst>
                    <a:ext uri="{9D8B030D-6E8A-4147-A177-3AD203B41FA5}">
                      <a16:colId xmlns:a16="http://schemas.microsoft.com/office/drawing/2014/main" val="1500336040"/>
                    </a:ext>
                  </a:extLst>
                </a:gridCol>
                <a:gridCol w="1327727">
                  <a:extLst>
                    <a:ext uri="{9D8B030D-6E8A-4147-A177-3AD203B41FA5}">
                      <a16:colId xmlns:a16="http://schemas.microsoft.com/office/drawing/2014/main" val="2298908914"/>
                    </a:ext>
                  </a:extLst>
                </a:gridCol>
              </a:tblGrid>
              <a:tr h="152954">
                <a:tc>
                  <a:txBody>
                    <a:bodyPr/>
                    <a:lstStyle/>
                    <a:p>
                      <a:pPr algn="l" fontAlgn="b"/>
                      <a:r>
                        <a:rPr lang="en-US" sz="1600" u="none" strike="noStrike" dirty="0">
                          <a:effectLst/>
                        </a:rPr>
                        <a:t>Sped Funding Status</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Educational Environment</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Sped Hours Per Week</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School Hours Per Week</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Extended Year Services</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Start Date Of Sped</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End Date Of Sped</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Reason Exited Sped</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Sped Referral Type</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dirty="0">
                          <a:effectLst/>
                        </a:rPr>
                        <a:t>Sped Eligibility And Services</a:t>
                      </a:r>
                      <a:endParaRPr lang="en-US" sz="1600" b="0" i="0" u="none" strike="noStrike" dirty="0">
                        <a:solidFill>
                          <a:srgbClr val="000000"/>
                        </a:solidFill>
                        <a:effectLst/>
                        <a:latin typeface="Aptos Narrow" panose="020B0004020202020204" pitchFamily="34" charset="0"/>
                      </a:endParaRPr>
                    </a:p>
                  </a:txBody>
                  <a:tcPr marL="6373" marR="6373" marT="6373" marB="0" anchor="b">
                    <a:solidFill>
                      <a:schemeClr val="bg2"/>
                    </a:solidFill>
                  </a:tcPr>
                </a:tc>
                <a:extLst>
                  <a:ext uri="{0D108BD9-81ED-4DB2-BD59-A6C34878D82A}">
                    <a16:rowId xmlns:a16="http://schemas.microsoft.com/office/drawing/2014/main" val="484505780"/>
                  </a:ext>
                </a:extLst>
              </a:tr>
              <a:tr h="152954">
                <a:tc>
                  <a:txBody>
                    <a:bodyPr/>
                    <a:lstStyle/>
                    <a:p>
                      <a:pPr algn="l" fontAlgn="b"/>
                      <a:r>
                        <a:rPr lang="en-US" sz="1600" u="none" strike="noStrike">
                          <a:effectLst/>
                        </a:rPr>
                        <a:t>50</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209</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0046</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3209</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dirty="0">
                          <a:effectLst/>
                        </a:rPr>
                        <a:t>07012024</a:t>
                      </a:r>
                      <a:endParaRPr lang="en-US" sz="1600" b="0" i="0" u="none" strike="noStrike" dirty="0">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dirty="0">
                          <a:effectLst/>
                        </a:rPr>
                        <a:t>11162024</a:t>
                      </a:r>
                      <a:endParaRPr lang="en-US" sz="1600" b="0" i="0" u="none" strike="noStrike" dirty="0">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09</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06</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dirty="0">
                          <a:effectLst/>
                        </a:rPr>
                        <a:t>02</a:t>
                      </a:r>
                      <a:endParaRPr lang="en-US" sz="1600" b="0" i="0" u="none" strike="noStrike" dirty="0">
                        <a:solidFill>
                          <a:srgbClr val="000000"/>
                        </a:solidFill>
                        <a:effectLst/>
                        <a:latin typeface="Aptos Narrow" panose="020B0004020202020204" pitchFamily="34" charset="0"/>
                      </a:endParaRPr>
                    </a:p>
                  </a:txBody>
                  <a:tcPr marL="6373" marR="6373" marT="6373" marB="0" anchor="b"/>
                </a:tc>
                <a:extLst>
                  <a:ext uri="{0D108BD9-81ED-4DB2-BD59-A6C34878D82A}">
                    <a16:rowId xmlns:a16="http://schemas.microsoft.com/office/drawing/2014/main" val="1930750691"/>
                  </a:ext>
                </a:extLst>
              </a:tr>
            </a:tbl>
          </a:graphicData>
        </a:graphic>
      </p:graphicFrame>
      <p:sp>
        <p:nvSpPr>
          <p:cNvPr id="4" name="Slide Number Placeholder 3">
            <a:extLst>
              <a:ext uri="{FF2B5EF4-FFF2-40B4-BE49-F238E27FC236}">
                <a16:creationId xmlns:a16="http://schemas.microsoft.com/office/drawing/2014/main" id="{B0D48822-41D3-9F07-2817-A7F89471D4EF}"/>
              </a:ext>
            </a:extLst>
          </p:cNvPr>
          <p:cNvSpPr>
            <a:spLocks noGrp="1"/>
          </p:cNvSpPr>
          <p:nvPr>
            <p:ph type="sldNum" sz="quarter" idx="12"/>
          </p:nvPr>
        </p:nvSpPr>
        <p:spPr>
          <a:xfrm>
            <a:off x="332873" y="6466788"/>
            <a:ext cx="355284" cy="254687"/>
          </a:xfrm>
        </p:spPr>
        <p:txBody>
          <a:bodyPr/>
          <a:lstStyle/>
          <a:p>
            <a:fld id="{C479D5F6-EDCB-402A-AC08-4943A1820E8F}" type="slidenum">
              <a:rPr lang="en-US" smtClean="0"/>
              <a:pPr/>
              <a:t>7</a:t>
            </a:fld>
            <a:endParaRPr lang="en-US" dirty="0"/>
          </a:p>
        </p:txBody>
      </p:sp>
      <p:sp>
        <p:nvSpPr>
          <p:cNvPr id="16" name="TextBox 15">
            <a:extLst>
              <a:ext uri="{FF2B5EF4-FFF2-40B4-BE49-F238E27FC236}">
                <a16:creationId xmlns:a16="http://schemas.microsoft.com/office/drawing/2014/main" id="{F3B7393B-91EA-E80A-A2BF-0F043E4159B6}"/>
              </a:ext>
            </a:extLst>
          </p:cNvPr>
          <p:cNvSpPr txBox="1"/>
          <p:nvPr/>
        </p:nvSpPr>
        <p:spPr>
          <a:xfrm>
            <a:off x="838200" y="4086009"/>
            <a:ext cx="9837489" cy="2831544"/>
          </a:xfrm>
          <a:prstGeom prst="rect">
            <a:avLst/>
          </a:prstGeom>
          <a:noFill/>
        </p:spPr>
        <p:txBody>
          <a:bodyPr wrap="square">
            <a:spAutoFit/>
          </a:bodyPr>
          <a:lstStyle/>
          <a:p>
            <a:r>
              <a:rPr lang="en-US" sz="1600" b="1" dirty="0"/>
              <a:t>Student came into school year in Special Education, had reevaluation during the school year and did not qualify</a:t>
            </a:r>
          </a:p>
          <a:p>
            <a:pPr marL="285750" indent="-285750">
              <a:buFont typeface="Arial" panose="020B0604020202020204" pitchFamily="34" charset="0"/>
              <a:buChar char="•"/>
            </a:pPr>
            <a:r>
              <a:rPr lang="en-US" sz="1600" dirty="0"/>
              <a:t>Special Education Referral Type= 06</a:t>
            </a:r>
          </a:p>
          <a:p>
            <a:pPr marL="285750" indent="-285750">
              <a:buFont typeface="Arial" panose="020B0604020202020204" pitchFamily="34" charset="0"/>
              <a:buChar char="•"/>
            </a:pPr>
            <a:r>
              <a:rPr lang="en-US" sz="1600" dirty="0">
                <a:solidFill>
                  <a:srgbClr val="C00000"/>
                </a:solidFill>
              </a:rPr>
              <a:t>Sped Eligibility and Services = 02 </a:t>
            </a:r>
          </a:p>
          <a:p>
            <a:pPr marL="285750" indent="-285750">
              <a:buFont typeface="Arial" panose="020B0604020202020204" pitchFamily="34" charset="0"/>
              <a:buChar char="•"/>
            </a:pPr>
            <a:r>
              <a:rPr lang="en-US" sz="1600" dirty="0"/>
              <a:t>Start Date of Sped = beginning of school year/reporting year 07/01/2024</a:t>
            </a:r>
          </a:p>
          <a:p>
            <a:pPr marL="285750" indent="-285750">
              <a:buFont typeface="Arial" panose="020B0604020202020204" pitchFamily="34" charset="0"/>
              <a:buChar char="•"/>
            </a:pPr>
            <a:r>
              <a:rPr lang="en-US" sz="1600" dirty="0"/>
              <a:t>End Date of Sped = date exited 11/16/2024</a:t>
            </a:r>
          </a:p>
          <a:p>
            <a:pPr marL="285750" indent="-285750">
              <a:buFont typeface="Arial" panose="020B0604020202020204" pitchFamily="34" charset="0"/>
              <a:buChar char="•"/>
            </a:pPr>
            <a:r>
              <a:rPr lang="en-US" sz="1600" dirty="0"/>
              <a:t>Report the Primary Disability and Sped Hours</a:t>
            </a:r>
          </a:p>
          <a:p>
            <a:pPr marL="285750" indent="-285750">
              <a:buFont typeface="Arial" panose="020B0604020202020204" pitchFamily="34" charset="0"/>
              <a:buChar char="•"/>
            </a:pPr>
            <a:r>
              <a:rPr lang="en-US" sz="1600" b="1" dirty="0"/>
              <a:t>Do not remove the Primary Disability, Sped Hours, or Eligibility and Services=02 (Eligible) on a record that staffed out during the year</a:t>
            </a:r>
          </a:p>
          <a:p>
            <a:pPr marL="285750" indent="-285750">
              <a:buFont typeface="Arial" panose="020B0604020202020204" pitchFamily="34" charset="0"/>
              <a:buChar char="•"/>
            </a:pPr>
            <a:r>
              <a:rPr lang="en-US" sz="1600" b="1" dirty="0"/>
              <a:t>The key is to remember to report student </a:t>
            </a:r>
            <a:r>
              <a:rPr lang="en-US" sz="1600" b="1" i="1" dirty="0"/>
              <a:t>as of their last date of receiving services</a:t>
            </a:r>
          </a:p>
          <a:p>
            <a:endParaRPr lang="en-US" dirty="0"/>
          </a:p>
        </p:txBody>
      </p:sp>
    </p:spTree>
    <p:extLst>
      <p:ext uri="{BB962C8B-B14F-4D97-AF65-F5344CB8AC3E}">
        <p14:creationId xmlns:p14="http://schemas.microsoft.com/office/powerpoint/2010/main" val="92949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0999" y="155113"/>
            <a:ext cx="9110133" cy="520700"/>
          </a:xfrm>
        </p:spPr>
        <p:txBody>
          <a:bodyPr>
            <a:normAutofit fontScale="90000"/>
          </a:bodyPr>
          <a:lstStyle/>
          <a:p>
            <a:r>
              <a:rPr lang="en-US" sz="1800" dirty="0">
                <a:latin typeface="Museo Slab 500" panose="02000000000000000000"/>
              </a:rPr>
              <a:t>The</a:t>
            </a:r>
            <a:r>
              <a:rPr lang="en-US" sz="1800" b="1" dirty="0">
                <a:latin typeface="Museo Slab 500" panose="02000000000000000000"/>
              </a:rPr>
              <a:t> </a:t>
            </a:r>
            <a:r>
              <a:rPr lang="en-US" sz="1800" b="1" u="sng" dirty="0">
                <a:latin typeface="Museo Slab 500" panose="02000000000000000000"/>
              </a:rPr>
              <a:t>Special Education Referral Type</a:t>
            </a:r>
            <a:r>
              <a:rPr lang="en-US" sz="1800" u="sng" dirty="0">
                <a:latin typeface="Museo Slab 500" panose="02000000000000000000"/>
              </a:rPr>
              <a:t> </a:t>
            </a:r>
            <a:r>
              <a:rPr lang="en-US" sz="1800" dirty="0">
                <a:latin typeface="Museo Slab 500" panose="02000000000000000000"/>
              </a:rPr>
              <a:t>field in the Participation File indicates which path should be filled out.  </a:t>
            </a:r>
            <a:endParaRPr lang="en-US" dirty="0">
              <a:solidFill>
                <a:schemeClr val="tx1"/>
              </a:solidFill>
              <a:latin typeface="Museo Slab 500" panose="02000000000000000000"/>
            </a:endParaRPr>
          </a:p>
        </p:txBody>
      </p:sp>
      <p:graphicFrame>
        <p:nvGraphicFramePr>
          <p:cNvPr id="2" name="Table 1"/>
          <p:cNvGraphicFramePr>
            <a:graphicFrameLocks noGrp="1"/>
          </p:cNvGraphicFramePr>
          <p:nvPr/>
        </p:nvGraphicFramePr>
        <p:xfrm>
          <a:off x="482600" y="631959"/>
          <a:ext cx="7185890" cy="5029200"/>
        </p:xfrm>
        <a:graphic>
          <a:graphicData uri="http://schemas.openxmlformats.org/drawingml/2006/table">
            <a:tbl>
              <a:tblPr firstRow="1" bandRow="1">
                <a:tableStyleId>{5C22544A-7EE6-4342-B048-85BDC9FD1C3A}</a:tableStyleId>
              </a:tblPr>
              <a:tblGrid>
                <a:gridCol w="815795">
                  <a:extLst>
                    <a:ext uri="{9D8B030D-6E8A-4147-A177-3AD203B41FA5}">
                      <a16:colId xmlns:a16="http://schemas.microsoft.com/office/drawing/2014/main" val="20000"/>
                    </a:ext>
                  </a:extLst>
                </a:gridCol>
                <a:gridCol w="6370095">
                  <a:extLst>
                    <a:ext uri="{9D8B030D-6E8A-4147-A177-3AD203B41FA5}">
                      <a16:colId xmlns:a16="http://schemas.microsoft.com/office/drawing/2014/main" val="20001"/>
                    </a:ext>
                  </a:extLst>
                </a:gridCol>
              </a:tblGrid>
              <a:tr h="361483">
                <a:tc>
                  <a:txBody>
                    <a:bodyPr/>
                    <a:lstStyle/>
                    <a:p>
                      <a:r>
                        <a:rPr lang="en-US" sz="2000" dirty="0"/>
                        <a:t>Code</a:t>
                      </a:r>
                    </a:p>
                  </a:txBody>
                  <a:tcPr/>
                </a:tc>
                <a:tc>
                  <a:txBody>
                    <a:bodyPr/>
                    <a:lstStyle/>
                    <a:p>
                      <a:r>
                        <a:rPr lang="en-US" dirty="0"/>
                        <a:t>Special</a:t>
                      </a:r>
                      <a:r>
                        <a:rPr lang="en-US" baseline="0" dirty="0"/>
                        <a:t> Education or Part C Referral Type</a:t>
                      </a:r>
                      <a:endParaRPr lang="en-US" dirty="0"/>
                    </a:p>
                  </a:txBody>
                  <a:tcPr/>
                </a:tc>
                <a:extLst>
                  <a:ext uri="{0D108BD9-81ED-4DB2-BD59-A6C34878D82A}">
                    <a16:rowId xmlns:a16="http://schemas.microsoft.com/office/drawing/2014/main" val="10000"/>
                  </a:ext>
                </a:extLst>
              </a:tr>
              <a:tr h="918768">
                <a:tc>
                  <a:txBody>
                    <a:bodyPr/>
                    <a:lstStyle/>
                    <a:p>
                      <a:pPr algn="ctr"/>
                      <a:r>
                        <a:rPr lang="en-US" sz="1400" dirty="0"/>
                        <a:t>02</a:t>
                      </a:r>
                    </a:p>
                  </a:txBody>
                  <a:tcPr/>
                </a:tc>
                <a:tc>
                  <a:txBody>
                    <a:bodyPr/>
                    <a:lstStyle/>
                    <a:p>
                      <a:r>
                        <a:rPr lang="en-US" sz="1400" dirty="0"/>
                        <a:t>Part C to Part B Transition (Path 2 Only) – Use this code for children 2.5 but not 4 years old (at the time of the referral) who were referred for a Part B Evaluation (from a Part C Agency), whether or not they were determined to be eligible for Part B Services.    </a:t>
                      </a:r>
                      <a:r>
                        <a:rPr lang="en-US" sz="1400" b="1" dirty="0"/>
                        <a:t>INITIAL REFERRAL </a:t>
                      </a:r>
                    </a:p>
                    <a:p>
                      <a:r>
                        <a:rPr lang="en-US" sz="1400" dirty="0"/>
                        <a:t> </a:t>
                      </a:r>
                    </a:p>
                    <a:p>
                      <a:endParaRPr lang="en-US" sz="1400" dirty="0"/>
                    </a:p>
                  </a:txBody>
                  <a:tcPr/>
                </a:tc>
                <a:extLst>
                  <a:ext uri="{0D108BD9-81ED-4DB2-BD59-A6C34878D82A}">
                    <a16:rowId xmlns:a16="http://schemas.microsoft.com/office/drawing/2014/main" val="10002"/>
                  </a:ext>
                </a:extLst>
              </a:tr>
              <a:tr h="587409">
                <a:tc>
                  <a:txBody>
                    <a:bodyPr/>
                    <a:lstStyle/>
                    <a:p>
                      <a:pPr algn="ctr"/>
                      <a:r>
                        <a:rPr lang="en-US" sz="1400" dirty="0"/>
                        <a:t>03</a:t>
                      </a:r>
                    </a:p>
                  </a:txBody>
                  <a:tcPr/>
                </a:tc>
                <a:tc>
                  <a:txBody>
                    <a:bodyPr/>
                    <a:lstStyle/>
                    <a:p>
                      <a:r>
                        <a:rPr lang="en-US" sz="1400" dirty="0"/>
                        <a:t>Part B Services (Path 3 Only) – Use this code for all students who are referred for a Part B Evaluation (NOT from a Part C Agency), whether or not they were determined to be eligible for Part B Services.   </a:t>
                      </a:r>
                      <a:r>
                        <a:rPr lang="en-US" sz="1400" b="1" dirty="0"/>
                        <a:t>INITIAL REFERRAL</a:t>
                      </a:r>
                    </a:p>
                    <a:p>
                      <a:endParaRPr lang="en-US" sz="1400" dirty="0"/>
                    </a:p>
                  </a:txBody>
                  <a:tcPr/>
                </a:tc>
                <a:extLst>
                  <a:ext uri="{0D108BD9-81ED-4DB2-BD59-A6C34878D82A}">
                    <a16:rowId xmlns:a16="http://schemas.microsoft.com/office/drawing/2014/main" val="10003"/>
                  </a:ext>
                </a:extLst>
              </a:tr>
              <a:tr h="421730">
                <a:tc>
                  <a:txBody>
                    <a:bodyPr/>
                    <a:lstStyle/>
                    <a:p>
                      <a:pPr algn="ctr"/>
                      <a:r>
                        <a:rPr lang="en-US" sz="1400" dirty="0"/>
                        <a:t>06</a:t>
                      </a:r>
                    </a:p>
                  </a:txBody>
                  <a:tcPr>
                    <a:solidFill>
                      <a:srgbClr val="FFFF00"/>
                    </a:solidFill>
                  </a:tcPr>
                </a:tc>
                <a:tc>
                  <a:txBody>
                    <a:bodyPr/>
                    <a:lstStyle/>
                    <a:p>
                      <a:r>
                        <a:rPr lang="en-US" sz="1400" dirty="0"/>
                        <a:t>No Initial Referral During Current Reporting Period – Use this code for all students who began receiving services prior to July 1 of the current reporting period or for students who received EIS only. </a:t>
                      </a:r>
                    </a:p>
                  </a:txBody>
                  <a:tcPr>
                    <a:solidFill>
                      <a:srgbClr val="FFFF00"/>
                    </a:solidFill>
                  </a:tcPr>
                </a:tc>
                <a:extLst>
                  <a:ext uri="{0D108BD9-81ED-4DB2-BD59-A6C34878D82A}">
                    <a16:rowId xmlns:a16="http://schemas.microsoft.com/office/drawing/2014/main" val="10006"/>
                  </a:ext>
                </a:extLst>
              </a:tr>
              <a:tr h="918768">
                <a:tc>
                  <a:txBody>
                    <a:bodyPr/>
                    <a:lstStyle/>
                    <a:p>
                      <a:pPr algn="ctr"/>
                      <a:r>
                        <a:rPr lang="en-US" sz="1400" dirty="0"/>
                        <a:t>07</a:t>
                      </a:r>
                    </a:p>
                  </a:txBody>
                  <a:tcPr/>
                </a:tc>
                <a:tc>
                  <a:txBody>
                    <a:bodyPr/>
                    <a:lstStyle/>
                    <a:p>
                      <a:r>
                        <a:rPr lang="en-US" sz="1400" dirty="0"/>
                        <a:t>Part C to Part B Transition &amp; Part B Evaluation (Paths 2 &amp; 3) – Use this code for students who received Part C services and were referred for a Part B evaluation (from a Part C Agency), and were either determined not eligible for Part B services or began receiving Part B services that were discontinued AND were later, in the same reporting period, referred for a Part B evaluation.  </a:t>
                      </a:r>
                      <a:r>
                        <a:rPr lang="en-US" sz="1400" b="1" dirty="0"/>
                        <a:t>INITIAL REFERRAL</a:t>
                      </a:r>
                    </a:p>
                    <a:p>
                      <a:endParaRPr lang="en-US" sz="1400" dirty="0"/>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34A3F748-31DA-4297-96EF-69DC737B5DDE}" type="slidenum">
              <a:rPr lang="en-US" smtClean="0"/>
              <a:t>8</a:t>
            </a:fld>
            <a:endParaRPr lang="en-US" dirty="0"/>
          </a:p>
        </p:txBody>
      </p:sp>
      <p:sp>
        <p:nvSpPr>
          <p:cNvPr id="5" name="TextBox 4">
            <a:extLst>
              <a:ext uri="{FF2B5EF4-FFF2-40B4-BE49-F238E27FC236}">
                <a16:creationId xmlns:a16="http://schemas.microsoft.com/office/drawing/2014/main" id="{A30E0FD1-00C0-4CCC-04F9-B3807661116B}"/>
              </a:ext>
            </a:extLst>
          </p:cNvPr>
          <p:cNvSpPr txBox="1"/>
          <p:nvPr/>
        </p:nvSpPr>
        <p:spPr>
          <a:xfrm>
            <a:off x="7770091" y="675815"/>
            <a:ext cx="4117110" cy="418576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FIRST STEP when clearing errors is to be sure the ‘Special Education Referral Type’ is correct. </a:t>
            </a:r>
          </a:p>
          <a:p>
            <a:pPr marL="742950" lvl="1" indent="-285750">
              <a:buFont typeface="Arial" panose="020B0604020202020204" pitchFamily="34" charset="0"/>
              <a:buChar char="•"/>
            </a:pPr>
            <a:r>
              <a:rPr lang="en-US" sz="1400" b="1" dirty="0"/>
              <a:t>Determine whether the record has an initial referral in the last year</a:t>
            </a:r>
          </a:p>
          <a:p>
            <a:pPr marL="742950" lvl="1" indent="-285750">
              <a:buFont typeface="Arial" panose="020B0604020202020204" pitchFamily="34" charset="0"/>
              <a:buChar char="•"/>
            </a:pPr>
            <a:r>
              <a:rPr lang="en-US" sz="1400" b="1" dirty="0"/>
              <a:t>If so, determine whether record should be reported in path 2 or path 3 (or path 7) and report the dates and delay codes as applicable in the year the IEP was implemented/services started </a:t>
            </a:r>
          </a:p>
          <a:p>
            <a:endParaRPr lang="en-US" sz="1400" b="1" dirty="0"/>
          </a:p>
          <a:p>
            <a:pPr marL="285750" indent="-285750">
              <a:buFont typeface="Arial" panose="020B0604020202020204" pitchFamily="34" charset="0"/>
              <a:buChar char="•"/>
            </a:pPr>
            <a:r>
              <a:rPr lang="en-US" sz="1400" b="1" dirty="0"/>
              <a:t>Many of the other edits are dependent on this field being correct</a:t>
            </a:r>
            <a:r>
              <a:rPr lang="en-US" sz="1400" dirty="0"/>
              <a:t>. </a:t>
            </a:r>
          </a:p>
          <a:p>
            <a:endParaRPr lang="en-US" sz="1400" dirty="0"/>
          </a:p>
          <a:p>
            <a:pPr marL="285750" indent="-285750">
              <a:buFont typeface="Arial" panose="020B0604020202020204" pitchFamily="34" charset="0"/>
              <a:buChar char="•"/>
            </a:pPr>
            <a:r>
              <a:rPr lang="en-US" sz="1400" b="1" dirty="0"/>
              <a:t>Most records are reported with Sped Referral Type 06 (came into school year already in Sped) and zero-filled path 2 and 3 date fields.</a:t>
            </a:r>
          </a:p>
        </p:txBody>
      </p:sp>
    </p:spTree>
    <p:extLst>
      <p:ext uri="{BB962C8B-B14F-4D97-AF65-F5344CB8AC3E}">
        <p14:creationId xmlns:p14="http://schemas.microsoft.com/office/powerpoint/2010/main" val="301217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43455" y="142300"/>
            <a:ext cx="9753600" cy="520700"/>
          </a:xfrm>
        </p:spPr>
        <p:txBody>
          <a:bodyPr>
            <a:normAutofit fontScale="90000"/>
          </a:bodyPr>
          <a:lstStyle/>
          <a:p>
            <a:r>
              <a:rPr lang="en-US" dirty="0">
                <a:latin typeface="Museo Slab 500" panose="02000000000000000000"/>
              </a:rPr>
              <a:t>Data Fields in the 2 Paths – Participation File</a:t>
            </a:r>
          </a:p>
        </p:txBody>
      </p:sp>
      <p:sp>
        <p:nvSpPr>
          <p:cNvPr id="3" name="Slide Number Placeholder 2"/>
          <p:cNvSpPr>
            <a:spLocks noGrp="1"/>
          </p:cNvSpPr>
          <p:nvPr>
            <p:ph type="sldNum" sz="quarter" idx="12"/>
          </p:nvPr>
        </p:nvSpPr>
        <p:spPr>
          <a:xfrm>
            <a:off x="131975" y="6345628"/>
            <a:ext cx="537328" cy="330194"/>
          </a:xfrm>
        </p:spPr>
        <p:txBody>
          <a:bodyPr/>
          <a:lstStyle/>
          <a:p>
            <a:fld id="{34A3F748-31DA-4297-96EF-69DC737B5DDE}" type="slidenum">
              <a:rPr lang="en-US" smtClean="0"/>
              <a:t>9</a:t>
            </a:fld>
            <a:endParaRPr lang="en-US" dirty="0"/>
          </a:p>
        </p:txBody>
      </p:sp>
      <p:sp>
        <p:nvSpPr>
          <p:cNvPr id="2" name="Content Placeholder 1"/>
          <p:cNvSpPr>
            <a:spLocks noGrp="1"/>
          </p:cNvSpPr>
          <p:nvPr>
            <p:ph idx="4294967295"/>
          </p:nvPr>
        </p:nvSpPr>
        <p:spPr>
          <a:xfrm>
            <a:off x="1594945" y="764628"/>
            <a:ext cx="4800600" cy="5474248"/>
          </a:xfrm>
        </p:spPr>
        <p:txBody>
          <a:bodyPr>
            <a:normAutofit fontScale="92500" lnSpcReduction="10000"/>
          </a:bodyPr>
          <a:lstStyle/>
          <a:p>
            <a:pPr marL="45720" indent="0">
              <a:buNone/>
            </a:pPr>
            <a:r>
              <a:rPr lang="en-US" sz="1400" u="sng" strike="sngStrike" dirty="0">
                <a:latin typeface="+mn-lt"/>
              </a:rPr>
              <a:t>Path 1 Data Fields (5): </a:t>
            </a:r>
          </a:p>
          <a:p>
            <a:pPr>
              <a:buFont typeface="Wingdings" panose="05000000000000000000" pitchFamily="2" charset="2"/>
              <a:buChar char="§"/>
            </a:pPr>
            <a:r>
              <a:rPr lang="en-US" sz="1400" strike="sngStrike" dirty="0">
                <a:latin typeface="+mn-lt"/>
              </a:rPr>
              <a:t>Date Referred for Part C Evaluation </a:t>
            </a:r>
          </a:p>
          <a:p>
            <a:r>
              <a:rPr lang="en-US" sz="1400" strike="sngStrike" dirty="0">
                <a:latin typeface="+mn-lt"/>
              </a:rPr>
              <a:t>Date of Parental Consent to Evaluate Part C </a:t>
            </a:r>
          </a:p>
          <a:p>
            <a:r>
              <a:rPr lang="en-US" sz="1400" strike="sngStrike" dirty="0">
                <a:latin typeface="+mn-lt"/>
              </a:rPr>
              <a:t>Date Evaluation Completed Part C </a:t>
            </a:r>
          </a:p>
          <a:p>
            <a:r>
              <a:rPr lang="en-US" sz="1400" strike="sngStrike" dirty="0">
                <a:latin typeface="+mn-lt"/>
              </a:rPr>
              <a:t>Reason for Delay in Completing the Evaluation Part C </a:t>
            </a:r>
          </a:p>
          <a:p>
            <a:r>
              <a:rPr lang="en-US" sz="1400" strike="sngStrike" dirty="0">
                <a:latin typeface="+mn-lt"/>
              </a:rPr>
              <a:t>Eligibility and Services Path 1 </a:t>
            </a:r>
          </a:p>
          <a:p>
            <a:endParaRPr lang="en-US" sz="1400" b="1" dirty="0"/>
          </a:p>
          <a:p>
            <a:pPr marL="45720" indent="0">
              <a:buNone/>
            </a:pPr>
            <a:r>
              <a:rPr lang="en-US" sz="1400" b="1" u="sng" dirty="0">
                <a:solidFill>
                  <a:srgbClr val="0070C0"/>
                </a:solidFill>
                <a:latin typeface="+mn-lt"/>
              </a:rPr>
              <a:t>Sped Referral Type = 02 - Path 2 Data Fields (10): </a:t>
            </a:r>
          </a:p>
          <a:p>
            <a:r>
              <a:rPr lang="en-US" sz="1400" b="1" dirty="0">
                <a:solidFill>
                  <a:srgbClr val="0070C0"/>
                </a:solidFill>
                <a:highlight>
                  <a:srgbClr val="FFFF00"/>
                </a:highlight>
                <a:latin typeface="+mn-lt"/>
              </a:rPr>
              <a:t>Date Child is Found Eligible for Part C Services</a:t>
            </a:r>
          </a:p>
          <a:p>
            <a:r>
              <a:rPr lang="en-US" sz="1400" b="1" dirty="0">
                <a:solidFill>
                  <a:srgbClr val="0070C0"/>
                </a:solidFill>
                <a:latin typeface="+mn-lt"/>
              </a:rPr>
              <a:t>Date of Referral to Administrative Unit from the Local Community Centered Board </a:t>
            </a:r>
          </a:p>
          <a:p>
            <a:r>
              <a:rPr lang="en-US" sz="1400" b="1" dirty="0">
                <a:solidFill>
                  <a:srgbClr val="0070C0"/>
                </a:solidFill>
                <a:latin typeface="+mn-lt"/>
              </a:rPr>
              <a:t>Date of Parental Consent to Evaluate C to B </a:t>
            </a:r>
          </a:p>
          <a:p>
            <a:r>
              <a:rPr lang="en-US" sz="1400" b="1" dirty="0">
                <a:solidFill>
                  <a:srgbClr val="0070C0"/>
                </a:solidFill>
                <a:latin typeface="+mn-lt"/>
              </a:rPr>
              <a:t>Date Evaluation Completed C to B </a:t>
            </a:r>
          </a:p>
          <a:p>
            <a:r>
              <a:rPr lang="en-US" sz="1400" b="1" dirty="0">
                <a:solidFill>
                  <a:srgbClr val="0070C0"/>
                </a:solidFill>
                <a:latin typeface="+mn-lt"/>
              </a:rPr>
              <a:t>Reason for Delay in Completing the Evaluation C to B </a:t>
            </a:r>
          </a:p>
          <a:p>
            <a:r>
              <a:rPr lang="en-US" sz="1400" b="1" dirty="0">
                <a:solidFill>
                  <a:srgbClr val="0070C0"/>
                </a:solidFill>
                <a:latin typeface="+mn-lt"/>
              </a:rPr>
              <a:t>Date of Initial Eligibility Meeting </a:t>
            </a:r>
          </a:p>
          <a:p>
            <a:r>
              <a:rPr lang="en-US" sz="1400" b="1" dirty="0">
                <a:solidFill>
                  <a:srgbClr val="0070C0"/>
                </a:solidFill>
                <a:latin typeface="+mn-lt"/>
              </a:rPr>
              <a:t>Reason for Delay in Initial Eligibility Meeting C to B </a:t>
            </a:r>
          </a:p>
          <a:p>
            <a:r>
              <a:rPr lang="en-US" sz="1400" b="1" dirty="0">
                <a:solidFill>
                  <a:srgbClr val="0070C0"/>
                </a:solidFill>
                <a:latin typeface="+mn-lt"/>
              </a:rPr>
              <a:t>Date IEP was Implemented C to B </a:t>
            </a:r>
          </a:p>
          <a:p>
            <a:r>
              <a:rPr lang="en-US" sz="1400" b="1" dirty="0">
                <a:solidFill>
                  <a:srgbClr val="0070C0"/>
                </a:solidFill>
                <a:latin typeface="+mn-lt"/>
              </a:rPr>
              <a:t>Reason for Delay in IEP Implementation C to B </a:t>
            </a:r>
          </a:p>
          <a:p>
            <a:r>
              <a:rPr lang="en-US" sz="1400" b="1" dirty="0">
                <a:solidFill>
                  <a:srgbClr val="0070C0"/>
                </a:solidFill>
                <a:latin typeface="+mn-lt"/>
              </a:rPr>
              <a:t>Eligibility and Services Path 2 </a:t>
            </a:r>
          </a:p>
          <a:p>
            <a:endParaRPr lang="en-US" sz="1200" dirty="0"/>
          </a:p>
        </p:txBody>
      </p:sp>
      <p:sp>
        <p:nvSpPr>
          <p:cNvPr id="6" name="Content Placeholder 5"/>
          <p:cNvSpPr>
            <a:spLocks noGrp="1"/>
          </p:cNvSpPr>
          <p:nvPr>
            <p:ph sz="half" idx="4294967295"/>
          </p:nvPr>
        </p:nvSpPr>
        <p:spPr>
          <a:xfrm>
            <a:off x="6212693" y="967885"/>
            <a:ext cx="4384362" cy="5542840"/>
          </a:xfrm>
        </p:spPr>
        <p:txBody>
          <a:bodyPr>
            <a:normAutofit/>
          </a:bodyPr>
          <a:lstStyle/>
          <a:p>
            <a:pPr marL="45720" indent="0">
              <a:buNone/>
            </a:pPr>
            <a:r>
              <a:rPr lang="en-US" sz="1400" b="1" u="sng" dirty="0">
                <a:solidFill>
                  <a:schemeClr val="accent3">
                    <a:lumMod val="60000"/>
                    <a:lumOff val="40000"/>
                  </a:schemeClr>
                </a:solidFill>
                <a:latin typeface="+mn-lt"/>
              </a:rPr>
              <a:t>Sped Referral Type = 03 - Path 3 Data Fields (9): </a:t>
            </a:r>
          </a:p>
          <a:p>
            <a:r>
              <a:rPr lang="en-US" sz="1400" b="1" dirty="0">
                <a:solidFill>
                  <a:schemeClr val="accent3">
                    <a:lumMod val="60000"/>
                    <a:lumOff val="40000"/>
                  </a:schemeClr>
                </a:solidFill>
                <a:latin typeface="+mn-lt"/>
              </a:rPr>
              <a:t>Date of Parental Consent to Evaluate Part B </a:t>
            </a:r>
          </a:p>
          <a:p>
            <a:r>
              <a:rPr lang="en-US" sz="1400" b="1" dirty="0">
                <a:solidFill>
                  <a:schemeClr val="accent3">
                    <a:lumMod val="60000"/>
                    <a:lumOff val="40000"/>
                  </a:schemeClr>
                </a:solidFill>
                <a:latin typeface="+mn-lt"/>
              </a:rPr>
              <a:t>Date Evaluation Completed Part B </a:t>
            </a:r>
          </a:p>
          <a:p>
            <a:r>
              <a:rPr lang="en-US" sz="1400" b="1" dirty="0">
                <a:solidFill>
                  <a:schemeClr val="accent3">
                    <a:lumMod val="60000"/>
                    <a:lumOff val="40000"/>
                  </a:schemeClr>
                </a:solidFill>
                <a:latin typeface="+mn-lt"/>
              </a:rPr>
              <a:t>Reason for Delay in Completing the Evaluation Part B </a:t>
            </a:r>
          </a:p>
          <a:p>
            <a:r>
              <a:rPr lang="en-US" sz="1400" b="1" dirty="0">
                <a:solidFill>
                  <a:schemeClr val="accent3">
                    <a:lumMod val="60000"/>
                    <a:lumOff val="40000"/>
                  </a:schemeClr>
                </a:solidFill>
                <a:latin typeface="+mn-lt"/>
              </a:rPr>
              <a:t>Date of Initial Eligibility Meeting Part B </a:t>
            </a:r>
          </a:p>
          <a:p>
            <a:r>
              <a:rPr lang="en-US" sz="1400" b="1" dirty="0">
                <a:solidFill>
                  <a:schemeClr val="accent3">
                    <a:lumMod val="60000"/>
                    <a:lumOff val="40000"/>
                  </a:schemeClr>
                </a:solidFill>
                <a:latin typeface="+mn-lt"/>
              </a:rPr>
              <a:t>Date Initial IEP was Finalized Part B </a:t>
            </a:r>
          </a:p>
          <a:p>
            <a:r>
              <a:rPr lang="en-US" sz="1400" b="1" dirty="0">
                <a:solidFill>
                  <a:schemeClr val="accent3">
                    <a:lumMod val="60000"/>
                    <a:lumOff val="40000"/>
                  </a:schemeClr>
                </a:solidFill>
                <a:latin typeface="+mn-lt"/>
              </a:rPr>
              <a:t>Reason for Delay in Finalizing the Initial IEP Part B </a:t>
            </a:r>
          </a:p>
          <a:p>
            <a:r>
              <a:rPr lang="en-US" sz="1400" b="1" dirty="0">
                <a:solidFill>
                  <a:schemeClr val="accent3">
                    <a:lumMod val="60000"/>
                    <a:lumOff val="40000"/>
                  </a:schemeClr>
                </a:solidFill>
                <a:latin typeface="+mn-lt"/>
              </a:rPr>
              <a:t>Date IEP was Implemented Part B </a:t>
            </a:r>
          </a:p>
          <a:p>
            <a:r>
              <a:rPr lang="en-US" sz="1400" b="1" dirty="0">
                <a:solidFill>
                  <a:schemeClr val="accent3">
                    <a:lumMod val="60000"/>
                    <a:lumOff val="40000"/>
                  </a:schemeClr>
                </a:solidFill>
                <a:latin typeface="+mn-lt"/>
              </a:rPr>
              <a:t>Reason the IEP was Never Implemented Part B </a:t>
            </a:r>
          </a:p>
          <a:p>
            <a:r>
              <a:rPr lang="en-US" sz="1400" b="1" dirty="0">
                <a:solidFill>
                  <a:schemeClr val="accent3">
                    <a:lumMod val="60000"/>
                    <a:lumOff val="40000"/>
                  </a:schemeClr>
                </a:solidFill>
                <a:latin typeface="+mn-lt"/>
              </a:rPr>
              <a:t>Eligibility and Services Path 3 </a:t>
            </a:r>
          </a:p>
          <a:p>
            <a:endParaRPr lang="en-US" sz="1400" dirty="0"/>
          </a:p>
          <a:p>
            <a:pPr marL="45720" indent="0">
              <a:buNone/>
            </a:pPr>
            <a:endParaRPr lang="en-US" sz="1200" dirty="0"/>
          </a:p>
        </p:txBody>
      </p:sp>
    </p:spTree>
    <p:extLst>
      <p:ext uri="{BB962C8B-B14F-4D97-AF65-F5344CB8AC3E}">
        <p14:creationId xmlns:p14="http://schemas.microsoft.com/office/powerpoint/2010/main" val="2722271492"/>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B8D346-98B4-4A38-AC1D-9DECB7E942AC}">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4c96849b-d583-4314-bdb6-16a0c6e34719"/>
    <ds:schemaRef ds:uri="658e932f-8c42-4f93-8fc3-67d3de176e61"/>
    <ds:schemaRef ds:uri="9b639f00-c663-4db8-9f2d-5e59e4353b4b"/>
    <ds:schemaRef ds:uri="ca9d521c-8764-4bcd-84f1-6f7ce6ca6a96"/>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C55B7C4E-3E3B-44EE-9FD1-FF6884086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22875</TotalTime>
  <Words>6836</Words>
  <Application>Microsoft Office PowerPoint</Application>
  <PresentationFormat>Widescreen</PresentationFormat>
  <Paragraphs>793</Paragraphs>
  <Slides>53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Aptos</vt:lpstr>
      <vt:lpstr>Aptos Narrow</vt:lpstr>
      <vt:lpstr>Arial</vt:lpstr>
      <vt:lpstr>Calibri</vt:lpstr>
      <vt:lpstr>Museo Slab 500</vt:lpstr>
      <vt:lpstr>Segoe UI</vt:lpstr>
      <vt:lpstr>Trebuchet MS</vt:lpstr>
      <vt:lpstr>Verdana</vt:lpstr>
      <vt:lpstr>Wingdings</vt:lpstr>
      <vt:lpstr>Office Theme</vt:lpstr>
      <vt:lpstr>Special Education End-of-Year  Collection Training #3 2024-2025</vt:lpstr>
      <vt:lpstr>Welcome and Contact Information</vt:lpstr>
      <vt:lpstr> Special Education End of Year: Timeline and Training  </vt:lpstr>
      <vt:lpstr>Agenda</vt:lpstr>
      <vt:lpstr>Reminder: Sped EOY Collects Exits from Special Education and  Initial Referrals to Special Education</vt:lpstr>
      <vt:lpstr>Coding Staffed Out and Initial Referral Records</vt:lpstr>
      <vt:lpstr>How to Code Student that DNQ/  Staffed Out of Special Education</vt:lpstr>
      <vt:lpstr>The Special Education Referral Type field in the Participation File indicates which path should be filled out.  </vt:lpstr>
      <vt:lpstr>Data Fields in the 2 Paths – Participation File</vt:lpstr>
      <vt:lpstr>Participation File – </vt:lpstr>
      <vt:lpstr>Reasons for Delay Code Data Fields  6 fields – 3 in each path</vt:lpstr>
      <vt:lpstr>Special Education EOY Use Prior Year Snapshot Records to Inform Coding</vt:lpstr>
      <vt:lpstr>SPED EOY Snapshot Records Report: prior collection year 23-24 – path 2 record evaluated and found not eligible  </vt:lpstr>
      <vt:lpstr>SPED EOY Snapshot Records Report: prior collection year 23-24 – path 2 record evaluated and found eligible with delays</vt:lpstr>
      <vt:lpstr>SPED EOY Snapshot Records Report: prior collection year 23-24 – path 3 record evaluated and found eligible with a delay in evaluation</vt:lpstr>
      <vt:lpstr>Special Education Referral Type 06</vt:lpstr>
      <vt:lpstr>Special Education Referral Type 02</vt:lpstr>
      <vt:lpstr>Special Education Referral Type 03</vt:lpstr>
      <vt:lpstr>Special Education Referral Type 07</vt:lpstr>
      <vt:lpstr>Reporting Initial Evaluations/Referrals</vt:lpstr>
      <vt:lpstr>Special Education End of Year  -  Initial referral record -parents decide to wait and start preschool and services in the fall  </vt:lpstr>
      <vt:lpstr>Special Education EOY Enrich Process for Initials that Start in the Fall</vt:lpstr>
      <vt:lpstr>Special Education EOY: Common Error Question</vt:lpstr>
      <vt:lpstr> Data Pipeline Process             Data Pipeline Process</vt:lpstr>
      <vt:lpstr>Data Pipeline Process Overview </vt:lpstr>
      <vt:lpstr>Data Pipeline Process Overview – IEP Interchange Steps can take place throughout the school year </vt:lpstr>
      <vt:lpstr>Data Pipeline Process Overview – Snapshot, Report Review, Final Approval  Steps 4 and 5 can take place once snapshot opens </vt:lpstr>
      <vt:lpstr>Accessing the Data Pipeline</vt:lpstr>
      <vt:lpstr>Accessing the Data Pipeline System</vt:lpstr>
      <vt:lpstr>Single Sign On</vt:lpstr>
      <vt:lpstr>Data Pipeline System Screen </vt:lpstr>
      <vt:lpstr>Step 1: Format Checker *optional</vt:lpstr>
      <vt:lpstr>Step 2: Uploading the Child File and Participation File  to the IEP Interchange  </vt:lpstr>
      <vt:lpstr>Step 3: Batch Maintenance – Important Step (don’t forget to check this screen after every upload or transfer from Enrich)</vt:lpstr>
      <vt:lpstr> File Upload: Email Confirmation </vt:lpstr>
      <vt:lpstr>Step 4: Check and Resolve IEP Interchange Errors</vt:lpstr>
      <vt:lpstr>Step 4: Checking IEP Interchange File Errors in Pipeline Error Reports</vt:lpstr>
      <vt:lpstr>Checking IEP Interchange Errors under Cognos Reports</vt:lpstr>
      <vt:lpstr>Step 5: Create SPED EOY Snapshot</vt:lpstr>
      <vt:lpstr>Step 6: Status Dashboard- Check Status of Snapshot </vt:lpstr>
      <vt:lpstr>Step 7: Check Snapshot Errors under Pipeline Reports</vt:lpstr>
      <vt:lpstr>OR find errors under Cognos Reports</vt:lpstr>
      <vt:lpstr>Exporting Cognos Report to Excel</vt:lpstr>
      <vt:lpstr>Special Education End of Year  – Missing Snapshot Records</vt:lpstr>
      <vt:lpstr>EOY Summer Exits Screen – students that exited over the summer or didn’t return in the fall</vt:lpstr>
      <vt:lpstr>Special Education EOY Summer/Missing Exits Reporting Concern</vt:lpstr>
      <vt:lpstr>Cognos Validation Reports Overview</vt:lpstr>
      <vt:lpstr>Reviewing Data Reports </vt:lpstr>
      <vt:lpstr>Cognos Reports – Special Education EOY</vt:lpstr>
      <vt:lpstr>Sped EOY Cognos Validation Report List</vt:lpstr>
      <vt:lpstr>Exporting to Excel</vt:lpstr>
      <vt:lpstr>Special Education EOY Cognos Validation Reports</vt:lpstr>
      <vt:lpstr>  Thank you!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99</cp:revision>
  <dcterms:created xsi:type="dcterms:W3CDTF">2019-06-25T17:30:52Z</dcterms:created>
  <dcterms:modified xsi:type="dcterms:W3CDTF">2025-06-12T13:00:51Z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