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27"/>
  </p:notesMasterIdLst>
  <p:sldIdLst>
    <p:sldId id="256" r:id="rId5"/>
    <p:sldId id="303" r:id="rId6"/>
    <p:sldId id="5564" r:id="rId7"/>
    <p:sldId id="272" r:id="rId8"/>
    <p:sldId id="5420" r:id="rId9"/>
    <p:sldId id="291" r:id="rId10"/>
    <p:sldId id="2863" r:id="rId11"/>
    <p:sldId id="2346" r:id="rId12"/>
    <p:sldId id="5052" r:id="rId13"/>
    <p:sldId id="5394" r:id="rId14"/>
    <p:sldId id="2865" r:id="rId15"/>
    <p:sldId id="5064" r:id="rId16"/>
    <p:sldId id="5396" r:id="rId17"/>
    <p:sldId id="3177" r:id="rId18"/>
    <p:sldId id="3178" r:id="rId19"/>
    <p:sldId id="5568" r:id="rId20"/>
    <p:sldId id="5565" r:id="rId21"/>
    <p:sldId id="5569" r:id="rId22"/>
    <p:sldId id="5567" r:id="rId23"/>
    <p:sldId id="5572" r:id="rId24"/>
    <p:sldId id="5570" r:id="rId25"/>
    <p:sldId id="542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98FCC"/>
    <a:srgbClr val="488BC9"/>
    <a:srgbClr val="FFFFFF"/>
    <a:srgbClr val="9A0000"/>
    <a:srgbClr val="AAE571"/>
    <a:srgbClr val="2C3384"/>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4648" autoAdjust="0"/>
  </p:normalViewPr>
  <p:slideViewPr>
    <p:cSldViewPr snapToGrid="0">
      <p:cViewPr varScale="1">
        <p:scale>
          <a:sx n="88" d="100"/>
          <a:sy n="88" d="100"/>
        </p:scale>
        <p:origin x="53"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7/1/2025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11</a:t>
            </a:fld>
            <a:endParaRPr lang="en-US"/>
          </a:p>
        </p:txBody>
      </p:sp>
    </p:spTree>
    <p:extLst>
      <p:ext uri="{BB962C8B-B14F-4D97-AF65-F5344CB8AC3E}">
        <p14:creationId xmlns:p14="http://schemas.microsoft.com/office/powerpoint/2010/main" val="409634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7/1/2025</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023277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8395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42792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37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299607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email address</a:t>
            </a:r>
          </a:p>
        </p:txBody>
      </p:sp>
    </p:spTree>
    <p:extLst>
      <p:ext uri="{BB962C8B-B14F-4D97-AF65-F5344CB8AC3E}">
        <p14:creationId xmlns:p14="http://schemas.microsoft.com/office/powerpoint/2010/main" val="2839552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2575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8767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085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_w-Not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009225"/>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8" name="Content Placeholder 7">
            <a:extLst>
              <a:ext uri="{FF2B5EF4-FFF2-40B4-BE49-F238E27FC236}">
                <a16:creationId xmlns:a16="http://schemas.microsoft.com/office/drawing/2014/main" id="{275A5140-A1CA-DD0D-FC9D-FBE3C7033010}"/>
              </a:ext>
            </a:extLst>
          </p:cNvPr>
          <p:cNvSpPr>
            <a:spLocks noGrp="1"/>
          </p:cNvSpPr>
          <p:nvPr>
            <p:ph sz="quarter" idx="13" hasCustomPrompt="1"/>
          </p:nvPr>
        </p:nvSpPr>
        <p:spPr>
          <a:xfrm>
            <a:off x="227232" y="5246042"/>
            <a:ext cx="11736168" cy="486318"/>
          </a:xfrm>
        </p:spPr>
        <p:txBody>
          <a:bodyPr>
            <a:normAutofit/>
          </a:bodyPr>
          <a:lstStyle>
            <a:lvl1pPr marL="0" indent="0">
              <a:buNone/>
              <a:defRPr sz="1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note</a:t>
            </a:r>
          </a:p>
        </p:txBody>
      </p:sp>
    </p:spTree>
    <p:extLst>
      <p:ext uri="{BB962C8B-B14F-4D97-AF65-F5344CB8AC3E}">
        <p14:creationId xmlns:p14="http://schemas.microsoft.com/office/powerpoint/2010/main" val="120638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7/1/2025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0" r:id="rId3"/>
    <p:sldLayoutId id="2147483680" r:id="rId4"/>
    <p:sldLayoutId id="2147483699" r:id="rId5"/>
    <p:sldLayoutId id="2147483697" r:id="rId6"/>
    <p:sldLayoutId id="2147483702" r:id="rId7"/>
    <p:sldLayoutId id="2147483682" r:id="rId8"/>
    <p:sldLayoutId id="2147483701" r:id="rId9"/>
    <p:sldLayoutId id="2147483698" r:id="rId10"/>
    <p:sldLayoutId id="2147483696" r:id="rId11"/>
    <p:sldLayoutId id="2147483668" r:id="rId12"/>
    <p:sldLayoutId id="2147483690" r:id="rId13"/>
    <p:sldLayoutId id="2147483691" r:id="rId14"/>
    <p:sldLayoutId id="2147483692" r:id="rId15"/>
    <p:sldLayoutId id="2147483693" r:id="rId16"/>
    <p:sldLayoutId id="2147483694" r:id="rId17"/>
    <p:sldLayoutId id="2147483695" r:id="rId18"/>
    <p:sldLayoutId id="2147483707" r:id="rId19"/>
    <p:sldLayoutId id="2147483714" r:id="rId20"/>
    <p:sldLayoutId id="2147483715"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datapipeline/decembercountpaicodes" TargetMode="External"/><Relationship Id="rId2" Type="http://schemas.openxmlformats.org/officeDocument/2006/relationships/hyperlink" Target="http://www.cde.state.co.us/datapipeline/org_orgcod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de.state.co.us/datapipeline/snap_eoy" TargetMode="External"/><Relationship Id="rId2" Type="http://schemas.openxmlformats.org/officeDocument/2006/relationships/hyperlink" Target="http://www.cde.state.co.us/datapipeline/contractagreementstudentsimpactofpupilattendanceinformation"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heitman_l@cde.state.co.us"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 Id="rId5" Type="http://schemas.openxmlformats.org/officeDocument/2006/relationships/hyperlink" Target="mailto:fails_J@cde.state.co.us" TargetMode="External"/><Relationship Id="rId4" Type="http://schemas.openxmlformats.org/officeDocument/2006/relationships/hyperlink" Target="mailto:bolger_o@cde.state.co.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cde.state.co.us/datapipeline/snap_sped-eoy"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a:t>Special Education End-of-Year </a:t>
            </a:r>
            <a:br>
              <a:rPr lang="en-US" sz="3600" b="1" dirty="0"/>
            </a:br>
            <a:r>
              <a:rPr lang="en-US" sz="3600" b="1" dirty="0"/>
              <a:t>Coding Scenarios</a:t>
            </a:r>
            <a:endParaRPr lang="en-US" sz="3600" dirty="0"/>
          </a:p>
        </p:txBody>
      </p:sp>
      <p:sp>
        <p:nvSpPr>
          <p:cNvPr id="3" name="Subtitle 2"/>
          <p:cNvSpPr>
            <a:spLocks noGrp="1"/>
          </p:cNvSpPr>
          <p:nvPr>
            <p:ph type="subTitle" idx="1"/>
          </p:nvPr>
        </p:nvSpPr>
        <p:spPr/>
        <p:txBody>
          <a:bodyPr>
            <a:normAutofit fontScale="25000" lnSpcReduction="20000"/>
          </a:bodyPr>
          <a:lstStyle/>
          <a:p>
            <a:r>
              <a:rPr lang="en-US" sz="7200" dirty="0"/>
              <a:t>June 12, 2025</a:t>
            </a:r>
          </a:p>
          <a:p>
            <a:r>
              <a:rPr lang="en-US" sz="7200" dirty="0"/>
              <a:t>Lindsey Heitman</a:t>
            </a:r>
          </a:p>
          <a:p>
            <a:r>
              <a:rPr lang="en-US" sz="7200" dirty="0">
                <a:hlinkClick r:id="rId2"/>
              </a:rPr>
              <a:t>SpedEndofYear@cde.state.co.us</a:t>
            </a:r>
            <a:r>
              <a:rPr lang="en-US" sz="7200" dirty="0"/>
              <a:t>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68B54-743A-41E8-BCDC-2C758294B44E}"/>
              </a:ext>
            </a:extLst>
          </p:cNvPr>
          <p:cNvSpPr>
            <a:spLocks noGrp="1"/>
          </p:cNvSpPr>
          <p:nvPr>
            <p:ph type="title"/>
          </p:nvPr>
        </p:nvSpPr>
        <p:spPr/>
        <p:txBody>
          <a:bodyPr/>
          <a:lstStyle/>
          <a:p>
            <a:r>
              <a:rPr lang="en-US" dirty="0"/>
              <a:t>Business Rule Changes:</a:t>
            </a:r>
            <a:br>
              <a:rPr lang="en-US" dirty="0"/>
            </a:br>
            <a:r>
              <a:rPr lang="en-US" dirty="0"/>
              <a:t>Errors or Warnings</a:t>
            </a:r>
          </a:p>
        </p:txBody>
      </p:sp>
      <p:sp>
        <p:nvSpPr>
          <p:cNvPr id="3" name="Content Placeholder 2">
            <a:extLst>
              <a:ext uri="{FF2B5EF4-FFF2-40B4-BE49-F238E27FC236}">
                <a16:creationId xmlns:a16="http://schemas.microsoft.com/office/drawing/2014/main" id="{6558CE69-86B0-0704-421B-63F124A88F0F}"/>
              </a:ext>
            </a:extLst>
          </p:cNvPr>
          <p:cNvSpPr>
            <a:spLocks noGrp="1"/>
          </p:cNvSpPr>
          <p:nvPr>
            <p:ph idx="1"/>
          </p:nvPr>
        </p:nvSpPr>
        <p:spPr/>
        <p:txBody>
          <a:bodyPr>
            <a:normAutofit/>
          </a:bodyPr>
          <a:lstStyle/>
          <a:p>
            <a:pPr marL="0" indent="0">
              <a:buNone/>
            </a:pPr>
            <a:r>
              <a:rPr lang="en-US" sz="1800" dirty="0">
                <a:latin typeface="+mn-lt"/>
              </a:rPr>
              <a:t>Both of these warnings will switch to an error this year:</a:t>
            </a:r>
          </a:p>
          <a:p>
            <a:r>
              <a:rPr lang="en-US" sz="1800" dirty="0">
                <a:latin typeface="+mn-lt"/>
              </a:rPr>
              <a:t>SY309: If student is currently in or will begin a Sped transition program next year, the Sped EOY Basis of Exit should be zero-filled</a:t>
            </a:r>
          </a:p>
          <a:p>
            <a:pPr marL="0" indent="0">
              <a:buNone/>
            </a:pPr>
            <a:endParaRPr lang="en-US" sz="1800" dirty="0">
              <a:latin typeface="+mn-lt"/>
            </a:endParaRPr>
          </a:p>
          <a:p>
            <a:r>
              <a:rPr lang="en-US" sz="1800" dirty="0">
                <a:latin typeface="+mn-lt"/>
              </a:rPr>
              <a:t>SY295: Student is being reported with an exit type of 01, 02, 05, 06, 14, 40, 70, 90, 92, 93, or 94 in the regular EOY collection. Please confirm and exit the record in Special Education EOY.</a:t>
            </a:r>
          </a:p>
          <a:p>
            <a:pPr lvl="1"/>
            <a:r>
              <a:rPr lang="en-US" sz="1800" dirty="0">
                <a:latin typeface="+mn-lt"/>
              </a:rPr>
              <a:t>Switched from a warning to an error and more exit codes added to the check </a:t>
            </a:r>
          </a:p>
          <a:p>
            <a:pPr lvl="1"/>
            <a:r>
              <a:rPr lang="en-US" sz="1800" dirty="0">
                <a:latin typeface="+mn-lt"/>
              </a:rPr>
              <a:t>Logic: Trigger an error if Student EOY Snapshot School Exit Type = 01, 02, 05, 06, 14, 40, 70, 90, 92, 93, or 94; UNLESS Retention Code is 3. </a:t>
            </a:r>
          </a:p>
          <a:p>
            <a:pPr lvl="1"/>
            <a:r>
              <a:rPr lang="en-US" sz="1800" dirty="0">
                <a:latin typeface="+mn-lt"/>
              </a:rPr>
              <a:t>Still in progress – not in production yet  </a:t>
            </a:r>
          </a:p>
          <a:p>
            <a:endParaRPr lang="en-US" sz="1800" dirty="0">
              <a:latin typeface="+mn-lt"/>
            </a:endParaRPr>
          </a:p>
        </p:txBody>
      </p:sp>
      <p:sp>
        <p:nvSpPr>
          <p:cNvPr id="4" name="Slide Number Placeholder 3">
            <a:extLst>
              <a:ext uri="{FF2B5EF4-FFF2-40B4-BE49-F238E27FC236}">
                <a16:creationId xmlns:a16="http://schemas.microsoft.com/office/drawing/2014/main" id="{BF67E941-7D92-F150-3BCD-A847A3E4A672}"/>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4282498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2800" kern="1200" dirty="0">
                <a:solidFill>
                  <a:schemeClr val="bg1"/>
                </a:solidFill>
                <a:latin typeface="Museo Slab 500" pitchFamily="50" charset="0"/>
                <a:ea typeface="+mj-ea"/>
                <a:cs typeface="+mj-cs"/>
              </a:rPr>
              <a:t>EOY Summer Exits Screen – students that exited over the summer or didn’t return in the fall</a:t>
            </a:r>
          </a:p>
        </p:txBody>
      </p:sp>
      <p:sp>
        <p:nvSpPr>
          <p:cNvPr id="3" name="Content Placeholder 2"/>
          <p:cNvSpPr>
            <a:spLocks noGrp="1"/>
          </p:cNvSpPr>
          <p:nvPr>
            <p:ph idx="1"/>
          </p:nvPr>
        </p:nvSpPr>
        <p:spPr>
          <a:xfrm>
            <a:off x="189271" y="1348003"/>
            <a:ext cx="11825748" cy="3214165"/>
          </a:xfrm>
        </p:spPr>
        <p:txBody>
          <a:bodyPr>
            <a:normAutofit fontScale="47500" lnSpcReduction="20000"/>
          </a:bodyPr>
          <a:lstStyle/>
          <a:p>
            <a:pPr marL="342900" indent="-342900">
              <a:buAutoNum type="arabicPeriod"/>
            </a:pPr>
            <a:r>
              <a:rPr lang="en-US" sz="2900" dirty="0">
                <a:latin typeface="+mn-lt"/>
              </a:rPr>
              <a:t>Click Special Education </a:t>
            </a:r>
            <a:r>
              <a:rPr lang="en-US" sz="2900" dirty="0">
                <a:latin typeface="+mn-lt"/>
                <a:sym typeface="Wingdings" panose="05000000000000000000" pitchFamily="2" charset="2"/>
              </a:rPr>
              <a:t></a:t>
            </a:r>
            <a:r>
              <a:rPr lang="en-US" sz="2900" dirty="0">
                <a:latin typeface="+mn-lt"/>
              </a:rPr>
              <a:t>EOY Summer Exits. Select 2024-25 School Year and click “Search”. This will bring up your list of records that are missing from prior year. </a:t>
            </a:r>
          </a:p>
          <a:p>
            <a:pPr lvl="1"/>
            <a:r>
              <a:rPr lang="en-US" sz="2900" dirty="0">
                <a:latin typeface="+mn-lt"/>
              </a:rPr>
              <a:t>Pipeline will not include any records in the screen that are on your Child or Participation file (whether they’ve made it to snapshot yet). </a:t>
            </a:r>
          </a:p>
          <a:p>
            <a:pPr marL="342900" indent="-342900">
              <a:buFont typeface="Arial" panose="020B0604020202020204" pitchFamily="34" charset="0"/>
              <a:buAutoNum type="arabicPeriod"/>
            </a:pPr>
            <a:r>
              <a:rPr lang="en-US" sz="2900" dirty="0">
                <a:latin typeface="+mn-lt"/>
              </a:rPr>
              <a:t>Enter the “Missing Exit Type” and click “Save”. You don’t have to do them all at once. They will stay visible in this screen through the end of the collection.   </a:t>
            </a:r>
          </a:p>
          <a:p>
            <a:pPr marL="342900" indent="-342900">
              <a:buAutoNum type="arabicPeriod"/>
            </a:pPr>
            <a:r>
              <a:rPr lang="en-US" sz="2900" dirty="0">
                <a:latin typeface="+mn-lt"/>
              </a:rPr>
              <a:t>Once you create a new snapshot, the saved records will be added to your 24-25 snapshot with a “Date of Entry to Sped” and “Date of Exit from Sped” of 07/01/2024 and the “Basis of Exit” reason you chose. This will resolve SY108 when you </a:t>
            </a:r>
            <a:r>
              <a:rPr lang="en-US" sz="2900" i="1" dirty="0">
                <a:latin typeface="+mn-lt"/>
              </a:rPr>
              <a:t>create</a:t>
            </a:r>
            <a:r>
              <a:rPr lang="en-US" sz="2900" dirty="0">
                <a:latin typeface="+mn-lt"/>
              </a:rPr>
              <a:t> a new Snapshot. </a:t>
            </a:r>
          </a:p>
          <a:p>
            <a:pPr lvl="1"/>
            <a:r>
              <a:rPr lang="en-US" sz="2900" dirty="0">
                <a:latin typeface="+mn-lt"/>
              </a:rPr>
              <a:t>In the COGNOS report “Snapshot Records: Special Education EOY Snapshot Records” you will see records that were added through the EOY Summer Exits screen in column B “EOY Summer Exit” = Y. </a:t>
            </a:r>
          </a:p>
          <a:p>
            <a:pPr lvl="1"/>
            <a:r>
              <a:rPr lang="en-US" sz="2900" dirty="0">
                <a:latin typeface="+mn-lt"/>
              </a:rPr>
              <a:t>You’ll notice the record count between the Participation file will be different than the EOY Snapshot with the addition of these records. </a:t>
            </a:r>
          </a:p>
          <a:p>
            <a:pPr marL="1314450" lvl="2" indent="-400050">
              <a:buFont typeface="+mj-lt"/>
              <a:buAutoNum type="romanLcPeriod"/>
            </a:pPr>
            <a:endParaRPr lang="en-US" sz="2900" dirty="0">
              <a:latin typeface="+mn-lt"/>
            </a:endParaRPr>
          </a:p>
          <a:p>
            <a:pPr marL="1314450" lvl="2" indent="-400050">
              <a:buFont typeface="+mj-lt"/>
              <a:buAutoNum type="romanLcPeriod"/>
            </a:pPr>
            <a:endParaRPr lang="en-US" sz="1400" dirty="0"/>
          </a:p>
          <a:p>
            <a:pPr marL="1314450" lvl="2" indent="-400050">
              <a:buFont typeface="+mj-lt"/>
              <a:buAutoNum type="romanLcPeriod"/>
            </a:pPr>
            <a:endParaRPr lang="en-US" sz="1400" dirty="0">
              <a:latin typeface="+mj-lt"/>
            </a:endParaRPr>
          </a:p>
          <a:p>
            <a:pPr marL="1314450" lvl="2" indent="-400050">
              <a:buFont typeface="+mj-lt"/>
              <a:buAutoNum type="romanLcPeriod"/>
            </a:pPr>
            <a:endParaRPr lang="en-US" sz="1700" dirty="0">
              <a:latin typeface="+mj-lt"/>
            </a:endParaRPr>
          </a:p>
          <a:p>
            <a:pPr marL="1314450" lvl="2" indent="-400050">
              <a:buFont typeface="+mj-lt"/>
              <a:buAutoNum type="romanLcPeriod"/>
            </a:pPr>
            <a:endParaRPr lang="en-US" sz="1700" dirty="0">
              <a:latin typeface="+mj-lt"/>
            </a:endParaRPr>
          </a:p>
          <a:p>
            <a:pPr marL="0" indent="0">
              <a:buNone/>
            </a:pPr>
            <a:r>
              <a:rPr lang="en-US" dirty="0"/>
              <a:t> </a:t>
            </a:r>
            <a:endParaRPr lang="en-US" sz="2800" dirty="0"/>
          </a:p>
          <a:p>
            <a:pPr marL="800100" lvl="1" indent="-342900">
              <a:buFont typeface="+mj-lt"/>
              <a:buAutoNum type="alphaLcParenR"/>
            </a:pPr>
            <a:endParaRPr lang="en-US" sz="1600" dirty="0">
              <a:latin typeface="+mj-lt"/>
            </a:endParaRPr>
          </a:p>
          <a:p>
            <a:endParaRPr lang="en-US" sz="1600" dirty="0">
              <a:latin typeface="+mj-lt"/>
            </a:endParaRPr>
          </a:p>
          <a:p>
            <a:endParaRPr lang="en-US" sz="1600" dirty="0">
              <a:latin typeface="+mj-lt"/>
            </a:endParaRPr>
          </a:p>
        </p:txBody>
      </p:sp>
      <p:sp>
        <p:nvSpPr>
          <p:cNvPr id="6" name="Slide Number Placeholder 5"/>
          <p:cNvSpPr>
            <a:spLocks noGrp="1"/>
          </p:cNvSpPr>
          <p:nvPr>
            <p:ph type="sldNum" sz="quarter" idx="12"/>
          </p:nvPr>
        </p:nvSpPr>
        <p:spPr>
          <a:xfrm>
            <a:off x="0" y="6482654"/>
            <a:ext cx="640521" cy="340340"/>
          </a:xfrm>
          <a:prstGeom prst="rect">
            <a:avLst/>
          </a:prstGeom>
        </p:spPr>
        <p:txBody>
          <a:bodyPr/>
          <a:lstStyle/>
          <a:p>
            <a:fld id="{67726FA2-3EC9-4717-AD62-D8C823692DD3}" type="slidenum">
              <a:rPr lang="en-US" smtClean="0"/>
              <a:pPr/>
              <a:t>11</a:t>
            </a:fld>
            <a:endParaRPr lang="en-US" dirty="0"/>
          </a:p>
        </p:txBody>
      </p:sp>
      <p:pic>
        <p:nvPicPr>
          <p:cNvPr id="10250" name="Picture 10" descr="screenshot of where to find EOY Summer Exits screen">
            <a:extLst>
              <a:ext uri="{FF2B5EF4-FFF2-40B4-BE49-F238E27FC236}">
                <a16:creationId xmlns:a16="http://schemas.microsoft.com/office/drawing/2014/main" id="{016E4619-400B-10E8-F050-9542D82DA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64" y="3527358"/>
            <a:ext cx="10686551" cy="302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145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D3D4-5F2A-843A-DD5D-6600E2C331EF}"/>
              </a:ext>
            </a:extLst>
          </p:cNvPr>
          <p:cNvSpPr>
            <a:spLocks noGrp="1"/>
          </p:cNvSpPr>
          <p:nvPr>
            <p:ph type="title"/>
          </p:nvPr>
        </p:nvSpPr>
        <p:spPr>
          <a:xfrm>
            <a:off x="443564" y="205176"/>
            <a:ext cx="9514251" cy="898524"/>
          </a:xfrm>
        </p:spPr>
        <p:txBody>
          <a:bodyPr>
            <a:normAutofit fontScale="90000"/>
          </a:bodyPr>
          <a:lstStyle/>
          <a:p>
            <a:r>
              <a:rPr lang="en-US" dirty="0"/>
              <a:t>Special Education EOY</a:t>
            </a:r>
            <a:br>
              <a:rPr lang="en-US" dirty="0"/>
            </a:br>
            <a:r>
              <a:rPr lang="en-US" dirty="0"/>
              <a:t>Sped Transition students, Detention Center students, county jail students</a:t>
            </a:r>
          </a:p>
        </p:txBody>
      </p:sp>
      <p:sp>
        <p:nvSpPr>
          <p:cNvPr id="3" name="Content Placeholder 2">
            <a:extLst>
              <a:ext uri="{FF2B5EF4-FFF2-40B4-BE49-F238E27FC236}">
                <a16:creationId xmlns:a16="http://schemas.microsoft.com/office/drawing/2014/main" id="{2DADE03D-04B8-C39C-FCBB-0D707BEE16AD}"/>
              </a:ext>
            </a:extLst>
          </p:cNvPr>
          <p:cNvSpPr>
            <a:spLocks noGrp="1"/>
          </p:cNvSpPr>
          <p:nvPr>
            <p:ph idx="1"/>
          </p:nvPr>
        </p:nvSpPr>
        <p:spPr>
          <a:xfrm>
            <a:off x="332873" y="1415164"/>
            <a:ext cx="4275703" cy="4510147"/>
          </a:xfrm>
        </p:spPr>
        <p:txBody>
          <a:bodyPr>
            <a:normAutofit fontScale="70000" lnSpcReduction="20000"/>
          </a:bodyPr>
          <a:lstStyle/>
          <a:p>
            <a:pPr marL="0" indent="0">
              <a:buNone/>
            </a:pPr>
            <a:r>
              <a:rPr lang="en-US" sz="2100" b="1" dirty="0">
                <a:latin typeface="+mn-lt"/>
              </a:rPr>
              <a:t>Sped Transition Program Students – error checks</a:t>
            </a:r>
          </a:p>
          <a:p>
            <a:r>
              <a:rPr lang="en-US" sz="2100" b="1" dirty="0">
                <a:latin typeface="+mn-lt"/>
              </a:rPr>
              <a:t>SY309</a:t>
            </a:r>
            <a:r>
              <a:rPr lang="en-US" sz="2100" dirty="0">
                <a:latin typeface="+mn-lt"/>
              </a:rPr>
              <a:t>: If student is currently in or will begin a Sped transition program next year, the Sped EOY Basis of Exit should be zero-filled.</a:t>
            </a:r>
          </a:p>
          <a:p>
            <a:pPr lvl="2"/>
            <a:r>
              <a:rPr lang="en-US" sz="2100" dirty="0">
                <a:latin typeface="+mn-lt"/>
              </a:rPr>
              <a:t>Check to be sure you are </a:t>
            </a:r>
            <a:r>
              <a:rPr lang="en-US" sz="2100" u="sng" dirty="0">
                <a:latin typeface="+mn-lt"/>
              </a:rPr>
              <a:t>not</a:t>
            </a:r>
            <a:r>
              <a:rPr lang="en-US" sz="2100" dirty="0">
                <a:latin typeface="+mn-lt"/>
              </a:rPr>
              <a:t> exiting your students moving to a transition program. </a:t>
            </a:r>
          </a:p>
          <a:p>
            <a:pPr lvl="2"/>
            <a:r>
              <a:rPr lang="en-US" sz="2100" dirty="0">
                <a:latin typeface="+mn-lt"/>
              </a:rPr>
              <a:t>They may be reported with exit code 90 in Student EOY snapshot if they met grad requirements, but should not be exited in Sped EOY until they exit the program or age out</a:t>
            </a:r>
          </a:p>
          <a:p>
            <a:pPr lvl="2"/>
            <a:r>
              <a:rPr lang="en-US" sz="2100" dirty="0">
                <a:latin typeface="+mn-lt"/>
              </a:rPr>
              <a:t>Reference SPED transition Cognos report to see transition students based on district reporting</a:t>
            </a:r>
          </a:p>
          <a:p>
            <a:r>
              <a:rPr lang="en-US" sz="2100" b="1" dirty="0">
                <a:latin typeface="+mn-lt"/>
              </a:rPr>
              <a:t>SY315: </a:t>
            </a:r>
            <a:r>
              <a:rPr lang="en-US" sz="2100" dirty="0">
                <a:latin typeface="+mn-lt"/>
              </a:rPr>
              <a:t>Student is reported as completing transition in the Student EOY Snapshot with a School Exit Type of 28, indicating they met graduation requirements in a prior year. Please report a 90 in the Sped Basis of Exit field.</a:t>
            </a:r>
          </a:p>
          <a:p>
            <a:pPr marL="914400" lvl="2" indent="0">
              <a:buNone/>
            </a:pPr>
            <a:endParaRPr lang="en-US" dirty="0">
              <a:latin typeface="+mn-lt"/>
            </a:endParaRPr>
          </a:p>
          <a:p>
            <a:pPr marL="0" indent="0">
              <a:buNone/>
            </a:pPr>
            <a:endParaRPr lang="en-US" sz="1800" dirty="0">
              <a:latin typeface="+mn-lt"/>
            </a:endParaRPr>
          </a:p>
          <a:p>
            <a:pPr marL="0" indent="0">
              <a:buNone/>
            </a:pPr>
            <a:endParaRPr lang="en-US" sz="1800" dirty="0">
              <a:latin typeface="+mn-lt"/>
            </a:endParaRPr>
          </a:p>
          <a:p>
            <a:pPr marL="0" indent="0">
              <a:buNone/>
            </a:pPr>
            <a:endParaRPr lang="en-US" sz="1800" dirty="0">
              <a:latin typeface="+mn-lt"/>
            </a:endParaRPr>
          </a:p>
          <a:p>
            <a:pPr marL="342900" lvl="1" indent="0">
              <a:buNone/>
            </a:pPr>
            <a:endParaRPr lang="en-US" sz="1050" dirty="0"/>
          </a:p>
        </p:txBody>
      </p:sp>
      <p:sp>
        <p:nvSpPr>
          <p:cNvPr id="4" name="Slide Number Placeholder 3">
            <a:extLst>
              <a:ext uri="{FF2B5EF4-FFF2-40B4-BE49-F238E27FC236}">
                <a16:creationId xmlns:a16="http://schemas.microsoft.com/office/drawing/2014/main" id="{F038BB2F-4468-9931-3DFD-C610CBFA804C}"/>
              </a:ext>
            </a:extLst>
          </p:cNvPr>
          <p:cNvSpPr>
            <a:spLocks noGrp="1"/>
          </p:cNvSpPr>
          <p:nvPr>
            <p:ph type="sldNum" sz="quarter" idx="12"/>
          </p:nvPr>
        </p:nvSpPr>
        <p:spPr/>
        <p:txBody>
          <a:bodyPr/>
          <a:lstStyle/>
          <a:p>
            <a:fld id="{C479D5F6-EDCB-402A-AC08-4943A1820E8F}" type="slidenum">
              <a:rPr lang="en-US" smtClean="0"/>
              <a:pPr/>
              <a:t>12</a:t>
            </a:fld>
            <a:endParaRPr lang="en-US" dirty="0"/>
          </a:p>
        </p:txBody>
      </p:sp>
      <p:pic>
        <p:nvPicPr>
          <p:cNvPr id="1026" name="Picture 2" descr="screenshot of where to find the Sped Transition Historical report in Cognos Special Education IEP folder">
            <a:extLst>
              <a:ext uri="{FF2B5EF4-FFF2-40B4-BE49-F238E27FC236}">
                <a16:creationId xmlns:a16="http://schemas.microsoft.com/office/drawing/2014/main" id="{AB56F267-B334-2687-2C78-4CB9FD25A4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1728" y="1290735"/>
            <a:ext cx="7389445" cy="523060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AB89B4E0-E1E6-88AB-B536-21EC0A404915}"/>
              </a:ext>
              <a:ext uri="{C183D7F6-B498-43B3-948B-1728B52AA6E4}">
                <adec:decorative xmlns:adec="http://schemas.microsoft.com/office/drawing/2017/decorative" val="1"/>
              </a:ext>
            </a:extLst>
          </p:cNvPr>
          <p:cNvCxnSpPr>
            <a:cxnSpLocks/>
          </p:cNvCxnSpPr>
          <p:nvPr/>
        </p:nvCxnSpPr>
        <p:spPr>
          <a:xfrm>
            <a:off x="4352544" y="4325112"/>
            <a:ext cx="1743456" cy="8961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225FB46-97C3-A2B9-DAD0-35CE9CE09211}"/>
              </a:ext>
            </a:extLst>
          </p:cNvPr>
          <p:cNvSpPr txBox="1"/>
          <p:nvPr/>
        </p:nvSpPr>
        <p:spPr>
          <a:xfrm>
            <a:off x="9445752" y="2096347"/>
            <a:ext cx="2039112" cy="523220"/>
          </a:xfrm>
          <a:prstGeom prst="rect">
            <a:avLst/>
          </a:prstGeom>
          <a:noFill/>
        </p:spPr>
        <p:txBody>
          <a:bodyPr wrap="square" rtlCol="0">
            <a:spAutoFit/>
          </a:bodyPr>
          <a:lstStyle/>
          <a:p>
            <a:r>
              <a:rPr lang="en-US" sz="1400" dirty="0"/>
              <a:t>Must have ‘SPE User’ role to access these reports</a:t>
            </a:r>
          </a:p>
        </p:txBody>
      </p:sp>
    </p:spTree>
    <p:extLst>
      <p:ext uri="{BB962C8B-B14F-4D97-AF65-F5344CB8AC3E}">
        <p14:creationId xmlns:p14="http://schemas.microsoft.com/office/powerpoint/2010/main" val="1437670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2CDC-6CA6-B97D-B952-A98ADD3B9A15}"/>
              </a:ext>
            </a:extLst>
          </p:cNvPr>
          <p:cNvSpPr>
            <a:spLocks noGrp="1"/>
          </p:cNvSpPr>
          <p:nvPr>
            <p:ph type="title"/>
          </p:nvPr>
        </p:nvSpPr>
        <p:spPr/>
        <p:txBody>
          <a:bodyPr>
            <a:normAutofit/>
          </a:bodyPr>
          <a:lstStyle/>
          <a:p>
            <a:r>
              <a:rPr lang="en-US" dirty="0"/>
              <a:t>Special Education EOY</a:t>
            </a:r>
            <a:br>
              <a:rPr lang="en-US" dirty="0"/>
            </a:br>
            <a:r>
              <a:rPr lang="en-US" dirty="0"/>
              <a:t>Use Prior Year Snapshot Records to Inform Coding</a:t>
            </a:r>
          </a:p>
        </p:txBody>
      </p:sp>
      <p:sp>
        <p:nvSpPr>
          <p:cNvPr id="4" name="Slide Number Placeholder 3">
            <a:extLst>
              <a:ext uri="{FF2B5EF4-FFF2-40B4-BE49-F238E27FC236}">
                <a16:creationId xmlns:a16="http://schemas.microsoft.com/office/drawing/2014/main" id="{D5951BEB-3166-C9DF-08B6-7E2DA069358A}"/>
              </a:ext>
            </a:extLst>
          </p:cNvPr>
          <p:cNvSpPr>
            <a:spLocks noGrp="1"/>
          </p:cNvSpPr>
          <p:nvPr>
            <p:ph type="sldNum" sz="quarter" idx="12"/>
          </p:nvPr>
        </p:nvSpPr>
        <p:spPr/>
        <p:txBody>
          <a:bodyPr/>
          <a:lstStyle/>
          <a:p>
            <a:fld id="{C479D5F6-EDCB-402A-AC08-4943A1820E8F}" type="slidenum">
              <a:rPr lang="en-US" smtClean="0"/>
              <a:pPr/>
              <a:t>13</a:t>
            </a:fld>
            <a:endParaRPr lang="en-US" dirty="0"/>
          </a:p>
        </p:txBody>
      </p:sp>
      <p:pic>
        <p:nvPicPr>
          <p:cNvPr id="2052" name="Picture 4" descr="screenshot of where to find Cognos Report button in Pipeline">
            <a:extLst>
              <a:ext uri="{FF2B5EF4-FFF2-40B4-BE49-F238E27FC236}">
                <a16:creationId xmlns:a16="http://schemas.microsoft.com/office/drawing/2014/main" id="{115AF922-5736-F1ED-B66F-234808F6A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334" y="1267764"/>
            <a:ext cx="3395134" cy="53850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creenshot of where to find Sped EOY Snapshot records report in Special Education EOY cognos folder">
            <a:extLst>
              <a:ext uri="{FF2B5EF4-FFF2-40B4-BE49-F238E27FC236}">
                <a16:creationId xmlns:a16="http://schemas.microsoft.com/office/drawing/2014/main" id="{8E1D53DD-CE93-6B8F-C841-08750B604D1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85534" y="949235"/>
            <a:ext cx="5537373" cy="57256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61B8F38-B565-A0FD-8626-1F962047F958}"/>
              </a:ext>
            </a:extLst>
          </p:cNvPr>
          <p:cNvSpPr txBox="1"/>
          <p:nvPr/>
        </p:nvSpPr>
        <p:spPr>
          <a:xfrm>
            <a:off x="8322906" y="1526554"/>
            <a:ext cx="3386493" cy="3046988"/>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Reporting Tip:</a:t>
            </a:r>
          </a:p>
          <a:p>
            <a:r>
              <a:rPr lang="en-US" sz="1600" dirty="0"/>
              <a:t>Download your Sped EOY Snapshot records from last year (23-24) to help you determine how to code records for this year</a:t>
            </a:r>
          </a:p>
          <a:p>
            <a:pPr marL="285750" indent="-285750">
              <a:buFont typeface="Arial" panose="020B0604020202020204" pitchFamily="34" charset="0"/>
              <a:buChar char="•"/>
            </a:pPr>
            <a:r>
              <a:rPr lang="en-US" sz="1600" dirty="0"/>
              <a:t>Export report to Excel and sort by various data fields: Sped Referral Codes, Eligibility and Services codes, Exit Types</a:t>
            </a:r>
          </a:p>
          <a:p>
            <a:pPr marL="285750" indent="-285750">
              <a:buFont typeface="Arial" panose="020B0604020202020204" pitchFamily="34" charset="0"/>
              <a:buChar char="•"/>
            </a:pPr>
            <a:r>
              <a:rPr lang="en-US" sz="1600" dirty="0"/>
              <a:t>This will help you see what fields are required in a particular coding scenario</a:t>
            </a:r>
          </a:p>
        </p:txBody>
      </p:sp>
    </p:spTree>
    <p:extLst>
      <p:ext uri="{BB962C8B-B14F-4D97-AF65-F5344CB8AC3E}">
        <p14:creationId xmlns:p14="http://schemas.microsoft.com/office/powerpoint/2010/main" val="248577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6793" y="136523"/>
            <a:ext cx="8644807" cy="756418"/>
          </a:xfrm>
        </p:spPr>
        <p:txBody>
          <a:bodyPr>
            <a:normAutofit fontScale="90000"/>
          </a:bodyPr>
          <a:lstStyle/>
          <a:p>
            <a:r>
              <a:rPr lang="en-US" dirty="0"/>
              <a:t>Special Education EOY: Reporting Outside Placement Records-</a:t>
            </a:r>
            <a:br>
              <a:rPr lang="en-US" dirty="0"/>
            </a:br>
            <a:r>
              <a:rPr lang="en-US" dirty="0"/>
              <a:t>Facility Schools, Detention Center, SOP, Program Students</a:t>
            </a:r>
          </a:p>
        </p:txBody>
      </p:sp>
      <p:sp>
        <p:nvSpPr>
          <p:cNvPr id="2" name="Content Placeholder 1"/>
          <p:cNvSpPr>
            <a:spLocks noGrp="1"/>
          </p:cNvSpPr>
          <p:nvPr>
            <p:ph idx="1"/>
          </p:nvPr>
        </p:nvSpPr>
        <p:spPr>
          <a:xfrm>
            <a:off x="533400" y="1325880"/>
            <a:ext cx="10515600" cy="4351338"/>
          </a:xfrm>
        </p:spPr>
        <p:txBody>
          <a:bodyPr>
            <a:noAutofit/>
          </a:bodyPr>
          <a:lstStyle/>
          <a:p>
            <a:pPr marL="0" indent="0">
              <a:buNone/>
            </a:pPr>
            <a:r>
              <a:rPr lang="en-US" sz="1600" dirty="0"/>
              <a:t>The term “Facility” is used throughout the state for different types of schools/entities. In Colorado we have:</a:t>
            </a:r>
          </a:p>
          <a:p>
            <a:pPr marL="457200" lvl="1" indent="0">
              <a:buNone/>
            </a:pPr>
            <a:r>
              <a:rPr lang="en-US" sz="1600" dirty="0"/>
              <a:t>1. </a:t>
            </a:r>
            <a:r>
              <a:rPr lang="en-US" sz="1600" dirty="0">
                <a:highlight>
                  <a:srgbClr val="FFFF00"/>
                </a:highlight>
              </a:rPr>
              <a:t>Approved Facility Schools  </a:t>
            </a:r>
            <a:r>
              <a:rPr lang="en-US" sz="1400" dirty="0">
                <a:highlight>
                  <a:srgbClr val="FFFF00"/>
                </a:highlight>
              </a:rPr>
              <a:t>- </a:t>
            </a:r>
            <a:r>
              <a:rPr lang="en-US" sz="1400" dirty="0"/>
              <a:t>“facility” students for reporting purposes means this one! *PAI Code 22</a:t>
            </a:r>
          </a:p>
          <a:p>
            <a:pPr marL="457200" lvl="1" indent="0">
              <a:buNone/>
            </a:pPr>
            <a:r>
              <a:rPr lang="en-US" sz="1600" dirty="0"/>
              <a:t>2. Special Education Programs  - run by districts or AUs – these are not private </a:t>
            </a:r>
          </a:p>
          <a:p>
            <a:pPr marL="457200" lvl="1" indent="0">
              <a:buNone/>
            </a:pPr>
            <a:r>
              <a:rPr lang="en-US" sz="1600" dirty="0"/>
              <a:t>3. Detention Centers  - student is detained in one of the 8 Colorado detention centers statewide</a:t>
            </a:r>
          </a:p>
          <a:p>
            <a:pPr marL="457200" lvl="1" indent="0">
              <a:buNone/>
            </a:pPr>
            <a:r>
              <a:rPr lang="en-US" sz="1600" dirty="0"/>
              <a:t>4. State Operated Programs – student is committed and should be reported by Department of Corrections (66070) or Division of Youth Services (66080)</a:t>
            </a:r>
          </a:p>
          <a:p>
            <a:pPr marL="457200" lvl="1" indent="0">
              <a:buNone/>
            </a:pPr>
            <a:r>
              <a:rPr lang="en-US" sz="1600" dirty="0"/>
              <a:t>5. Non-public schools</a:t>
            </a:r>
          </a:p>
          <a:p>
            <a:pPr marL="457200" lvl="1" indent="0">
              <a:buNone/>
            </a:pPr>
            <a:r>
              <a:rPr lang="en-US" sz="1600" dirty="0"/>
              <a:t>6. Private Facilities</a:t>
            </a:r>
          </a:p>
          <a:p>
            <a:pPr marL="457200" lvl="1" indent="0">
              <a:buNone/>
            </a:pPr>
            <a:r>
              <a:rPr lang="en-US" sz="1600" dirty="0"/>
              <a:t>NOTE: These 6 scenarios are reported differently.</a:t>
            </a:r>
          </a:p>
          <a:p>
            <a:pPr marL="0" indent="0">
              <a:buNone/>
            </a:pPr>
            <a:r>
              <a:rPr lang="en-US" sz="1600" dirty="0"/>
              <a:t>Helpful codes documents: </a:t>
            </a:r>
          </a:p>
          <a:p>
            <a:pPr marL="0" indent="0">
              <a:buNone/>
            </a:pPr>
            <a:r>
              <a:rPr lang="en-US" sz="1600" dirty="0">
                <a:hlinkClick r:id="rId2"/>
              </a:rPr>
              <a:t>http://www.cde.state.co.us/datapipeline/org_orgcodes</a:t>
            </a:r>
            <a:r>
              <a:rPr lang="en-US" sz="1600" dirty="0"/>
              <a:t>. </a:t>
            </a:r>
            <a:r>
              <a:rPr lang="en-US" sz="1600" b="1" i="1" dirty="0"/>
              <a:t>Approved Facility Schools and Other Agency Codes</a:t>
            </a:r>
          </a:p>
          <a:p>
            <a:pPr marL="0" indent="0">
              <a:buNone/>
            </a:pPr>
            <a:r>
              <a:rPr lang="en-US" sz="1600" dirty="0">
                <a:hlinkClick r:id="rId3"/>
              </a:rPr>
              <a:t>SPED PAI Coding Guide</a:t>
            </a:r>
            <a:endParaRPr lang="en-US" sz="1600" dirty="0"/>
          </a:p>
          <a:p>
            <a:pPr marL="0" indent="0">
              <a:buNone/>
            </a:pPr>
            <a:r>
              <a:rPr lang="en-US" sz="1600" b="1" dirty="0"/>
              <a:t>How to Code</a:t>
            </a:r>
            <a:r>
              <a:rPr lang="en-US" sz="1600" b="1" i="1" dirty="0"/>
              <a:t> </a:t>
            </a:r>
            <a:r>
              <a:rPr lang="en-US" sz="1600" b="1" dirty="0"/>
              <a:t>for Sped EOY</a:t>
            </a:r>
            <a:r>
              <a:rPr lang="en-US" sz="1600" b="1" i="1" dirty="0"/>
              <a:t>: </a:t>
            </a:r>
            <a:endParaRPr lang="en-US" sz="1600" dirty="0"/>
          </a:p>
          <a:p>
            <a:pPr lvl="1"/>
            <a:r>
              <a:rPr lang="en-US" sz="1600" dirty="0"/>
              <a:t>Report the student’s </a:t>
            </a:r>
            <a:r>
              <a:rPr lang="en-US" sz="1600" b="1" i="1" dirty="0"/>
              <a:t>last attendance at a school within your AU</a:t>
            </a:r>
            <a:r>
              <a:rPr lang="en-US" sz="1600" b="1" dirty="0"/>
              <a:t>.</a:t>
            </a:r>
            <a:r>
              <a:rPr lang="en-US" sz="1600" dirty="0"/>
              <a:t> </a:t>
            </a:r>
          </a:p>
          <a:p>
            <a:pPr lvl="1"/>
            <a:r>
              <a:rPr lang="en-US" sz="1600" dirty="0"/>
              <a:t>Report an exit if student transfers out of your AU at any point (even if you report them for December Count). </a:t>
            </a:r>
          </a:p>
          <a:p>
            <a:pPr lvl="1"/>
            <a:r>
              <a:rPr lang="en-US" sz="1600" dirty="0"/>
              <a:t>Reporting for Sped EOY is different than December Count for these types of records. There are different reporting requirements for each. Sped EOY should include all students that your AU physically serves, along with resident students in Approved Facility School. </a:t>
            </a:r>
          </a:p>
          <a:p>
            <a:pPr marL="457200" lvl="1" indent="0">
              <a:buNone/>
            </a:pPr>
            <a:endParaRPr lang="en-US" sz="1600" dirty="0"/>
          </a:p>
          <a:p>
            <a:pPr marL="457200" lvl="1" indent="0">
              <a:buNone/>
            </a:pPr>
            <a:endParaRPr lang="en-US" sz="1200" dirty="0"/>
          </a:p>
          <a:p>
            <a:pPr marL="457200" lvl="1" indent="0">
              <a:buNone/>
            </a:pPr>
            <a:endParaRPr lang="en-US" sz="1400" dirty="0"/>
          </a:p>
        </p:txBody>
      </p:sp>
      <p:sp>
        <p:nvSpPr>
          <p:cNvPr id="4" name="Slide Number Placeholder 3"/>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14</a:t>
            </a:fld>
            <a:endParaRPr lang="en-US" dirty="0"/>
          </a:p>
        </p:txBody>
      </p:sp>
    </p:spTree>
    <p:extLst>
      <p:ext uri="{BB962C8B-B14F-4D97-AF65-F5344CB8AC3E}">
        <p14:creationId xmlns:p14="http://schemas.microsoft.com/office/powerpoint/2010/main" val="1558061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Link to contract agreement students">
            <a:extLst>
              <a:ext uri="{FF2B5EF4-FFF2-40B4-BE49-F238E27FC236}">
                <a16:creationId xmlns:a16="http://schemas.microsoft.com/office/drawing/2014/main" id="{10998681-6238-473C-BA96-4450D6468242}"/>
              </a:ext>
            </a:extLst>
          </p:cNvPr>
          <p:cNvSpPr>
            <a:spLocks noGrp="1"/>
          </p:cNvSpPr>
          <p:nvPr>
            <p:ph type="title"/>
          </p:nvPr>
        </p:nvSpPr>
        <p:spPr>
          <a:xfrm>
            <a:off x="9980579" y="85551"/>
            <a:ext cx="1847353" cy="2366319"/>
          </a:xfrm>
        </p:spPr>
        <p:txBody>
          <a:bodyPr>
            <a:normAutofit/>
          </a:bodyPr>
          <a:lstStyle/>
          <a:p>
            <a:r>
              <a:rPr lang="en-US" dirty="0"/>
              <a:t>Contract Agreement Students</a:t>
            </a:r>
            <a:br>
              <a:rPr lang="en-US" dirty="0"/>
            </a:br>
            <a:br>
              <a:rPr lang="en-US" dirty="0"/>
            </a:br>
            <a:endParaRPr lang="en-US" sz="1800" dirty="0"/>
          </a:p>
        </p:txBody>
      </p:sp>
      <p:sp>
        <p:nvSpPr>
          <p:cNvPr id="4" name="Slide Number Placeholder 3">
            <a:extLst>
              <a:ext uri="{FF2B5EF4-FFF2-40B4-BE49-F238E27FC236}">
                <a16:creationId xmlns:a16="http://schemas.microsoft.com/office/drawing/2014/main" id="{F0148D1B-AD9F-4B38-87C6-BA3CC4791608}"/>
              </a:ext>
            </a:extLst>
          </p:cNvPr>
          <p:cNvSpPr>
            <a:spLocks noGrp="1"/>
          </p:cNvSpPr>
          <p:nvPr>
            <p:ph type="sldNum" sz="quarter" idx="4294967295"/>
          </p:nvPr>
        </p:nvSpPr>
        <p:spPr>
          <a:xfrm>
            <a:off x="-1264920" y="6441372"/>
            <a:ext cx="2057400" cy="365125"/>
          </a:xfrm>
        </p:spPr>
        <p:txBody>
          <a:bodyPr/>
          <a:lstStyle/>
          <a:p>
            <a:fld id="{C479D5F6-EDCB-402A-AC08-4943A1820E8F}" type="slidenum">
              <a:rPr lang="en-US" smtClean="0"/>
              <a:pPr/>
              <a:t>15</a:t>
            </a:fld>
            <a:endParaRPr lang="en-US" dirty="0"/>
          </a:p>
        </p:txBody>
      </p:sp>
      <p:graphicFrame>
        <p:nvGraphicFramePr>
          <p:cNvPr id="8" name="Table 8">
            <a:extLst>
              <a:ext uri="{FF2B5EF4-FFF2-40B4-BE49-F238E27FC236}">
                <a16:creationId xmlns:a16="http://schemas.microsoft.com/office/drawing/2014/main" id="{F5ACD43B-9C21-4687-A961-3665AFA265E8}"/>
              </a:ext>
            </a:extLst>
          </p:cNvPr>
          <p:cNvGraphicFramePr>
            <a:graphicFrameLocks noGrp="1"/>
          </p:cNvGraphicFramePr>
          <p:nvPr>
            <p:ph idx="4294967295"/>
            <p:extLst>
              <p:ext uri="{D42A27DB-BD31-4B8C-83A1-F6EECF244321}">
                <p14:modId xmlns:p14="http://schemas.microsoft.com/office/powerpoint/2010/main" val="3869466252"/>
              </p:ext>
            </p:extLst>
          </p:nvPr>
        </p:nvGraphicFramePr>
        <p:xfrm>
          <a:off x="125215" y="51504"/>
          <a:ext cx="9586051" cy="6941386"/>
        </p:xfrm>
        <a:graphic>
          <a:graphicData uri="http://schemas.openxmlformats.org/drawingml/2006/table">
            <a:tbl>
              <a:tblPr firstRow="1" bandRow="1">
                <a:tableStyleId>{5C22544A-7EE6-4342-B048-85BDC9FD1C3A}</a:tableStyleId>
              </a:tblPr>
              <a:tblGrid>
                <a:gridCol w="2068506">
                  <a:extLst>
                    <a:ext uri="{9D8B030D-6E8A-4147-A177-3AD203B41FA5}">
                      <a16:colId xmlns:a16="http://schemas.microsoft.com/office/drawing/2014/main" val="3892396504"/>
                    </a:ext>
                  </a:extLst>
                </a:gridCol>
                <a:gridCol w="1355677">
                  <a:extLst>
                    <a:ext uri="{9D8B030D-6E8A-4147-A177-3AD203B41FA5}">
                      <a16:colId xmlns:a16="http://schemas.microsoft.com/office/drawing/2014/main" val="3999376736"/>
                    </a:ext>
                  </a:extLst>
                </a:gridCol>
                <a:gridCol w="1354871">
                  <a:extLst>
                    <a:ext uri="{9D8B030D-6E8A-4147-A177-3AD203B41FA5}">
                      <a16:colId xmlns:a16="http://schemas.microsoft.com/office/drawing/2014/main" val="15873702"/>
                    </a:ext>
                  </a:extLst>
                </a:gridCol>
                <a:gridCol w="1633386">
                  <a:extLst>
                    <a:ext uri="{9D8B030D-6E8A-4147-A177-3AD203B41FA5}">
                      <a16:colId xmlns:a16="http://schemas.microsoft.com/office/drawing/2014/main" val="369619884"/>
                    </a:ext>
                  </a:extLst>
                </a:gridCol>
                <a:gridCol w="3173611">
                  <a:extLst>
                    <a:ext uri="{9D8B030D-6E8A-4147-A177-3AD203B41FA5}">
                      <a16:colId xmlns:a16="http://schemas.microsoft.com/office/drawing/2014/main" val="2216182745"/>
                    </a:ext>
                  </a:extLst>
                </a:gridCol>
              </a:tblGrid>
              <a:tr h="442638">
                <a:tc>
                  <a:txBody>
                    <a:bodyPr/>
                    <a:lstStyle/>
                    <a:p>
                      <a:r>
                        <a:rPr lang="en-US" sz="1200" dirty="0">
                          <a:solidFill>
                            <a:schemeClr val="tx1"/>
                          </a:solidFill>
                        </a:rPr>
                        <a:t>Entity (facility type) </a:t>
                      </a:r>
                    </a:p>
                  </a:txBody>
                  <a:tcPr/>
                </a:tc>
                <a:tc>
                  <a:txBody>
                    <a:bodyPr/>
                    <a:lstStyle/>
                    <a:p>
                      <a:r>
                        <a:rPr lang="en-US" sz="1200" dirty="0">
                          <a:solidFill>
                            <a:schemeClr val="tx1"/>
                          </a:solidFill>
                        </a:rPr>
                        <a:t>Who Reports for Sped EOY</a:t>
                      </a:r>
                    </a:p>
                  </a:txBody>
                  <a:tcPr/>
                </a:tc>
                <a:tc>
                  <a:txBody>
                    <a:bodyPr/>
                    <a:lstStyle/>
                    <a:p>
                      <a:r>
                        <a:rPr lang="en-US" sz="1200" dirty="0">
                          <a:solidFill>
                            <a:schemeClr val="tx1"/>
                          </a:solidFill>
                        </a:rPr>
                        <a:t>School Code</a:t>
                      </a:r>
                    </a:p>
                  </a:txBody>
                  <a:tcPr/>
                </a:tc>
                <a:tc>
                  <a:txBody>
                    <a:bodyPr/>
                    <a:lstStyle/>
                    <a:p>
                      <a:r>
                        <a:rPr lang="en-US" sz="1200">
                          <a:solidFill>
                            <a:schemeClr val="tx1"/>
                          </a:solidFill>
                        </a:rPr>
                        <a:t>PAI Code</a:t>
                      </a:r>
                      <a:endParaRPr lang="en-US" sz="1200" dirty="0">
                        <a:solidFill>
                          <a:schemeClr val="tx1"/>
                        </a:solidFill>
                      </a:endParaRPr>
                    </a:p>
                  </a:txBody>
                  <a:tcPr/>
                </a:tc>
                <a:tc>
                  <a:txBody>
                    <a:bodyPr/>
                    <a:lstStyle/>
                    <a:p>
                      <a:r>
                        <a:rPr lang="en-US" sz="1200" dirty="0">
                          <a:solidFill>
                            <a:schemeClr val="tx1"/>
                          </a:solidFill>
                        </a:rPr>
                        <a:t>Exit From Sped EOY Required? </a:t>
                      </a:r>
                    </a:p>
                  </a:txBody>
                  <a:tcPr/>
                </a:tc>
                <a:extLst>
                  <a:ext uri="{0D108BD9-81ED-4DB2-BD59-A6C34878D82A}">
                    <a16:rowId xmlns:a16="http://schemas.microsoft.com/office/drawing/2014/main" val="108175697"/>
                  </a:ext>
                </a:extLst>
              </a:tr>
              <a:tr h="1089226">
                <a:tc>
                  <a:txBody>
                    <a:bodyPr/>
                    <a:lstStyle/>
                    <a:p>
                      <a:r>
                        <a:rPr lang="en-US" sz="1200" dirty="0"/>
                        <a:t>CDE Approved Facility School located anywhere in the state</a:t>
                      </a:r>
                    </a:p>
                    <a:p>
                      <a:r>
                        <a:rPr lang="en-US" sz="1200" dirty="0"/>
                        <a:t>(tuition contract)</a:t>
                      </a:r>
                    </a:p>
                  </a:txBody>
                  <a:tcPr/>
                </a:tc>
                <a:tc>
                  <a:txBody>
                    <a:bodyPr/>
                    <a:lstStyle/>
                    <a:p>
                      <a:r>
                        <a:rPr lang="en-US" sz="1200" dirty="0"/>
                        <a:t>AU of residence</a:t>
                      </a:r>
                    </a:p>
                  </a:txBody>
                  <a:tcPr/>
                </a:tc>
                <a:tc>
                  <a:txBody>
                    <a:bodyPr/>
                    <a:lstStyle/>
                    <a:p>
                      <a:r>
                        <a:rPr lang="en-US" sz="1200" dirty="0"/>
                        <a:t>Valid Facility Code </a:t>
                      </a:r>
                    </a:p>
                  </a:txBody>
                  <a:tcPr/>
                </a:tc>
                <a:tc>
                  <a:txBody>
                    <a:bodyPr/>
                    <a:lstStyle/>
                    <a:p>
                      <a:r>
                        <a:rPr lang="en-US" sz="1200" dirty="0"/>
                        <a:t> PAI code 22</a:t>
                      </a:r>
                    </a:p>
                  </a:txBody>
                  <a:tcPr/>
                </a:tc>
                <a:tc>
                  <a:txBody>
                    <a:bodyPr/>
                    <a:lstStyle/>
                    <a:p>
                      <a:r>
                        <a:rPr lang="en-US" sz="1200" dirty="0"/>
                        <a:t>No. If an AU resident student transfers to a</a:t>
                      </a:r>
                      <a:r>
                        <a:rPr lang="en-US" sz="1200" baseline="0" dirty="0"/>
                        <a:t> CDE</a:t>
                      </a:r>
                      <a:r>
                        <a:rPr lang="en-US" sz="1200" dirty="0"/>
                        <a:t> Facility School located anywhere in the state, no exit is necessary</a:t>
                      </a:r>
                    </a:p>
                  </a:txBody>
                  <a:tcPr/>
                </a:tc>
                <a:extLst>
                  <a:ext uri="{0D108BD9-81ED-4DB2-BD59-A6C34878D82A}">
                    <a16:rowId xmlns:a16="http://schemas.microsoft.com/office/drawing/2014/main" val="828660426"/>
                  </a:ext>
                </a:extLst>
              </a:tr>
              <a:tr h="1682024">
                <a:tc>
                  <a:txBody>
                    <a:bodyPr/>
                    <a:lstStyle/>
                    <a:p>
                      <a:r>
                        <a:rPr lang="en-US" sz="1200" dirty="0"/>
                        <a:t>Special Education Program (tuition contract)</a:t>
                      </a:r>
                    </a:p>
                  </a:txBody>
                  <a:tcPr/>
                </a:tc>
                <a:tc>
                  <a:txBody>
                    <a:bodyPr/>
                    <a:lstStyle/>
                    <a:p>
                      <a:r>
                        <a:rPr lang="en-US" sz="1200" dirty="0"/>
                        <a:t>AU where program is located and exiting AU in the year of the exit </a:t>
                      </a:r>
                    </a:p>
                  </a:txBody>
                  <a:tcPr/>
                </a:tc>
                <a:tc>
                  <a:txBody>
                    <a:bodyPr/>
                    <a:lstStyle/>
                    <a:p>
                      <a:r>
                        <a:rPr lang="en-US" sz="1200" dirty="0"/>
                        <a:t>Report a valid SPED Program Code. School code of enrollment may be reported or zero-filled.</a:t>
                      </a:r>
                      <a:endParaRPr lang="en-US" sz="1200" b="1" dirty="0"/>
                    </a:p>
                  </a:txBody>
                  <a:tcPr/>
                </a:tc>
                <a:tc>
                  <a:txBody>
                    <a:bodyPr/>
                    <a:lstStyle/>
                    <a:p>
                      <a:r>
                        <a:rPr lang="en-US" sz="1200" b="1" dirty="0"/>
                        <a:t>Exiting AU</a:t>
                      </a:r>
                      <a:r>
                        <a:rPr lang="en-US" sz="1200" dirty="0"/>
                        <a:t>: PAI code 01 or code that reflects last attendance in AU</a:t>
                      </a:r>
                    </a:p>
                    <a:p>
                      <a:endParaRPr lang="en-US" sz="1200" dirty="0"/>
                    </a:p>
                    <a:p>
                      <a:r>
                        <a:rPr lang="en-US" sz="1200" b="1" dirty="0"/>
                        <a:t>Attending AU</a:t>
                      </a:r>
                      <a:r>
                        <a:rPr lang="en-US" sz="1200" dirty="0"/>
                        <a:t>: PAI code 12 (likely the same info reported for Dec Count)</a:t>
                      </a:r>
                    </a:p>
                  </a:txBody>
                  <a:tcPr/>
                </a:tc>
                <a:tc>
                  <a:txBody>
                    <a:bodyPr/>
                    <a:lstStyle/>
                    <a:p>
                      <a:r>
                        <a:rPr lang="en-US" sz="1200" dirty="0"/>
                        <a:t>Yes. For Sped EOY, the AU of residence must exit this student with code 13 and report the student’s last enrollment information within their AU. This will likely require you to “backdate” the following fields: school code, PAI Code, District of Attendance, and add Date of Exit, Basis of Exit </a:t>
                      </a:r>
                    </a:p>
                  </a:txBody>
                  <a:tcPr>
                    <a:solidFill>
                      <a:schemeClr val="accent1">
                        <a:lumMod val="20000"/>
                        <a:lumOff val="80000"/>
                      </a:schemeClr>
                    </a:solidFill>
                  </a:tcPr>
                </a:tc>
                <a:extLst>
                  <a:ext uri="{0D108BD9-81ED-4DB2-BD59-A6C34878D82A}">
                    <a16:rowId xmlns:a16="http://schemas.microsoft.com/office/drawing/2014/main" val="2583840224"/>
                  </a:ext>
                </a:extLst>
              </a:tr>
              <a:tr h="1682024">
                <a:tc>
                  <a:txBody>
                    <a:bodyPr/>
                    <a:lstStyle/>
                    <a:p>
                      <a:r>
                        <a:rPr lang="en-US" sz="1200" dirty="0"/>
                        <a:t>Detention Center</a:t>
                      </a:r>
                    </a:p>
                    <a:p>
                      <a:r>
                        <a:rPr lang="en-US" sz="1200" dirty="0"/>
                        <a:t>(detained student)</a:t>
                      </a:r>
                    </a:p>
                  </a:txBody>
                  <a:tcPr/>
                </a:tc>
                <a:tc>
                  <a:txBody>
                    <a:bodyPr/>
                    <a:lstStyle/>
                    <a:p>
                      <a:r>
                        <a:rPr lang="en-US" sz="1200" dirty="0"/>
                        <a:t>AU where DT Center is located reports detained students and exiting AU in the year of the exit</a:t>
                      </a:r>
                    </a:p>
                  </a:txBody>
                  <a:tcPr/>
                </a:tc>
                <a:tc>
                  <a:txBody>
                    <a:bodyPr/>
                    <a:lstStyle/>
                    <a:p>
                      <a:r>
                        <a:rPr lang="en-US" sz="1200"/>
                        <a:t>Detention Center Code</a:t>
                      </a:r>
                      <a:endParaRPr lang="en-US" sz="1200" dirty="0"/>
                    </a:p>
                  </a:txBody>
                  <a:tcPr/>
                </a:tc>
                <a:tc>
                  <a:txBody>
                    <a:bodyPr/>
                    <a:lstStyle/>
                    <a:p>
                      <a:r>
                        <a:rPr lang="en-US" sz="1200" b="1" dirty="0"/>
                        <a:t>Exiting AU</a:t>
                      </a:r>
                      <a:r>
                        <a:rPr lang="en-US" sz="1200" dirty="0"/>
                        <a:t>: PAI code 01 or code that reflects last attendance in AU</a:t>
                      </a:r>
                    </a:p>
                    <a:p>
                      <a:endParaRPr lang="en-US" sz="1200" dirty="0"/>
                    </a:p>
                    <a:p>
                      <a:r>
                        <a:rPr lang="en-US" sz="1200" b="1" dirty="0"/>
                        <a:t>Attending AU</a:t>
                      </a:r>
                      <a:r>
                        <a:rPr lang="en-US" sz="1200" dirty="0"/>
                        <a:t>: PAI code 11</a:t>
                      </a:r>
                    </a:p>
                    <a:p>
                      <a:r>
                        <a:rPr lang="en-US" sz="1200" b="1" dirty="0"/>
                        <a:t>Resident AU</a:t>
                      </a:r>
                      <a:r>
                        <a:rPr lang="en-US" sz="1200" dirty="0"/>
                        <a:t>: PAI code 24</a:t>
                      </a:r>
                    </a:p>
                  </a:txBody>
                  <a:tcPr/>
                </a:tc>
                <a:tc>
                  <a:txBody>
                    <a:bodyPr/>
                    <a:lstStyle/>
                    <a:p>
                      <a:r>
                        <a:rPr lang="en-US" sz="1200" dirty="0"/>
                        <a:t>Yes. For Sped EOY, the AU of residence must exit this student with a code 13 and report the student’s last enrollment information within their AU. </a:t>
                      </a:r>
                    </a:p>
                  </a:txBody>
                  <a:tcPr>
                    <a:solidFill>
                      <a:schemeClr val="accent1">
                        <a:lumMod val="40000"/>
                        <a:lumOff val="60000"/>
                      </a:schemeClr>
                    </a:solidFill>
                  </a:tcPr>
                </a:tc>
                <a:extLst>
                  <a:ext uri="{0D108BD9-81ED-4DB2-BD59-A6C34878D82A}">
                    <a16:rowId xmlns:a16="http://schemas.microsoft.com/office/drawing/2014/main" val="718671993"/>
                  </a:ext>
                </a:extLst>
              </a:tr>
              <a:tr h="1859080">
                <a:tc>
                  <a:txBody>
                    <a:bodyPr/>
                    <a:lstStyle/>
                    <a:p>
                      <a:r>
                        <a:rPr lang="en-US" sz="1200" dirty="0"/>
                        <a:t>State Operated Program</a:t>
                      </a:r>
                    </a:p>
                    <a:p>
                      <a:r>
                        <a:rPr lang="en-US" sz="1200" dirty="0"/>
                        <a:t>(committed student)</a:t>
                      </a:r>
                    </a:p>
                  </a:txBody>
                  <a:tcPr/>
                </a:tc>
                <a:tc>
                  <a:txBody>
                    <a:bodyPr/>
                    <a:lstStyle/>
                    <a:p>
                      <a:r>
                        <a:rPr lang="en-US" sz="1200" dirty="0"/>
                        <a:t>SOP reports committed students and the exiting AU in the year of the exit</a:t>
                      </a:r>
                    </a:p>
                  </a:txBody>
                  <a:tcPr/>
                </a:tc>
                <a:tc>
                  <a:txBody>
                    <a:bodyPr/>
                    <a:lstStyle/>
                    <a:p>
                      <a:r>
                        <a:rPr lang="en-US" sz="1200" dirty="0"/>
                        <a:t>SOP School Code</a:t>
                      </a:r>
                    </a:p>
                  </a:txBody>
                  <a:tcPr/>
                </a:tc>
                <a:tc>
                  <a:txBody>
                    <a:bodyPr/>
                    <a:lstStyle/>
                    <a:p>
                      <a:r>
                        <a:rPr lang="en-US" sz="1200" b="1" dirty="0"/>
                        <a:t>Exiting AU</a:t>
                      </a:r>
                      <a:r>
                        <a:rPr lang="en-US" sz="1200" dirty="0"/>
                        <a:t>: PAI code 01 or code that reflects last attendance in AU</a:t>
                      </a:r>
                    </a:p>
                    <a:p>
                      <a:endParaRPr lang="en-US" sz="1200" dirty="0"/>
                    </a:p>
                    <a:p>
                      <a:r>
                        <a:rPr lang="en-US" sz="1200" b="1" dirty="0"/>
                        <a:t>Attending SOP</a:t>
                      </a:r>
                      <a:r>
                        <a:rPr lang="en-US" sz="1200" dirty="0"/>
                        <a:t>: PAI code 19</a:t>
                      </a:r>
                    </a:p>
                    <a:p>
                      <a:r>
                        <a:rPr lang="en-US" sz="1200" b="1" dirty="0"/>
                        <a:t>Resident AU</a:t>
                      </a:r>
                      <a:r>
                        <a:rPr lang="en-US" sz="1200" dirty="0"/>
                        <a:t>: optional PAI code 32</a:t>
                      </a:r>
                    </a:p>
                    <a:p>
                      <a:endParaRPr lang="en-US" sz="1200" dirty="0"/>
                    </a:p>
                  </a:txBody>
                  <a:tcPr/>
                </a:tc>
                <a:tc>
                  <a:txBody>
                    <a:bodyPr/>
                    <a:lstStyle/>
                    <a:p>
                      <a:r>
                        <a:rPr lang="en-US" sz="1200" dirty="0"/>
                        <a:t>Yes. For Sped EOY, the AU of residence must exit this student with a code 21 and report the student’s last enrollment information within their AU. </a:t>
                      </a:r>
                    </a:p>
                  </a:txBody>
                  <a:tcPr>
                    <a:solidFill>
                      <a:schemeClr val="accent1">
                        <a:lumMod val="20000"/>
                        <a:lumOff val="80000"/>
                      </a:schemeClr>
                    </a:solidFill>
                  </a:tcPr>
                </a:tc>
                <a:extLst>
                  <a:ext uri="{0D108BD9-81ED-4DB2-BD59-A6C34878D82A}">
                    <a16:rowId xmlns:a16="http://schemas.microsoft.com/office/drawing/2014/main" val="4037069111"/>
                  </a:ext>
                </a:extLst>
              </a:tr>
            </a:tbl>
          </a:graphicData>
        </a:graphic>
      </p:graphicFrame>
      <p:sp>
        <p:nvSpPr>
          <p:cNvPr id="2" name="TextBox 1">
            <a:extLst>
              <a:ext uri="{FF2B5EF4-FFF2-40B4-BE49-F238E27FC236}">
                <a16:creationId xmlns:a16="http://schemas.microsoft.com/office/drawing/2014/main" id="{F91B9A95-4C19-855D-4F9A-AC28487EFA0F}"/>
              </a:ext>
            </a:extLst>
          </p:cNvPr>
          <p:cNvSpPr txBox="1"/>
          <p:nvPr/>
        </p:nvSpPr>
        <p:spPr>
          <a:xfrm>
            <a:off x="9943288" y="2274838"/>
            <a:ext cx="1921933" cy="2308324"/>
          </a:xfrm>
          <a:prstGeom prst="rect">
            <a:avLst/>
          </a:prstGeom>
          <a:noFill/>
        </p:spPr>
        <p:txBody>
          <a:bodyPr wrap="square" rtlCol="0">
            <a:spAutoFit/>
          </a:bodyPr>
          <a:lstStyle/>
          <a:p>
            <a:r>
              <a:rPr lang="en-US" dirty="0">
                <a:hlinkClick r:id="rId2"/>
              </a:rPr>
              <a:t>Contract Agreement Students Reporting Guide</a:t>
            </a:r>
            <a:endParaRPr lang="en-US" dirty="0"/>
          </a:p>
          <a:p>
            <a:r>
              <a:rPr lang="en-US" dirty="0"/>
              <a:t>Posted on the </a:t>
            </a:r>
          </a:p>
          <a:p>
            <a:r>
              <a:rPr lang="en-US" dirty="0">
                <a:hlinkClick r:id="rId3"/>
              </a:rPr>
              <a:t>Student EOY snapshot webpage</a:t>
            </a:r>
            <a:endParaRPr lang="en-US" dirty="0"/>
          </a:p>
        </p:txBody>
      </p:sp>
    </p:spTree>
    <p:extLst>
      <p:ext uri="{BB962C8B-B14F-4D97-AF65-F5344CB8AC3E}">
        <p14:creationId xmlns:p14="http://schemas.microsoft.com/office/powerpoint/2010/main" val="1980605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8DE38-8175-9623-3B43-B13DC48DE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69DF3-56AF-096A-EF16-EE3BC44696B4}"/>
              </a:ext>
            </a:extLst>
          </p:cNvPr>
          <p:cNvSpPr>
            <a:spLocks noGrp="1"/>
          </p:cNvSpPr>
          <p:nvPr>
            <p:ph type="title"/>
          </p:nvPr>
        </p:nvSpPr>
        <p:spPr/>
        <p:txBody>
          <a:bodyPr/>
          <a:lstStyle/>
          <a:p>
            <a:r>
              <a:rPr lang="en-US" dirty="0"/>
              <a:t>CDE Approved Facility School Contract</a:t>
            </a:r>
          </a:p>
        </p:txBody>
      </p:sp>
      <p:sp>
        <p:nvSpPr>
          <p:cNvPr id="5" name="Content Placeholder 4">
            <a:extLst>
              <a:ext uri="{FF2B5EF4-FFF2-40B4-BE49-F238E27FC236}">
                <a16:creationId xmlns:a16="http://schemas.microsoft.com/office/drawing/2014/main" id="{43B1050C-B8B4-0174-7ACD-7AAF44D0B913}"/>
              </a:ext>
            </a:extLst>
          </p:cNvPr>
          <p:cNvSpPr>
            <a:spLocks noGrp="1"/>
          </p:cNvSpPr>
          <p:nvPr>
            <p:ph sz="half" idx="2"/>
          </p:nvPr>
        </p:nvSpPr>
        <p:spPr>
          <a:xfrm>
            <a:off x="651933" y="1550968"/>
            <a:ext cx="5181600" cy="4672031"/>
          </a:xfrm>
          <a:ln w="38100">
            <a:solidFill>
              <a:srgbClr val="000000"/>
            </a:solidFill>
          </a:ln>
        </p:spPr>
        <p:txBody>
          <a:bodyPr/>
          <a:lstStyle/>
          <a:p>
            <a:pPr marL="0" indent="0">
              <a:buNone/>
            </a:pPr>
            <a:r>
              <a:rPr lang="en-US" sz="1800" b="1" dirty="0"/>
              <a:t>How record was reported in December Count</a:t>
            </a:r>
            <a:r>
              <a:rPr lang="en-US" sz="1800" dirty="0"/>
              <a:t>: </a:t>
            </a:r>
            <a:endParaRPr lang="en-US" dirty="0"/>
          </a:p>
          <a:p>
            <a:r>
              <a:rPr lang="en-US" sz="1800" b="1" dirty="0"/>
              <a:t>Resident AU: </a:t>
            </a:r>
            <a:r>
              <a:rPr lang="en-US" sz="1800" dirty="0"/>
              <a:t>Group B SPED PAI code 22 </a:t>
            </a:r>
          </a:p>
          <a:p>
            <a:endParaRPr lang="en-US" dirty="0"/>
          </a:p>
          <a:p>
            <a:endParaRPr lang="en-US" sz="1400" dirty="0"/>
          </a:p>
          <a:p>
            <a:pPr marL="0" indent="0">
              <a:buNone/>
            </a:pPr>
            <a:endParaRPr lang="en-US" dirty="0"/>
          </a:p>
        </p:txBody>
      </p:sp>
      <p:sp>
        <p:nvSpPr>
          <p:cNvPr id="3" name="Content Placeholder 2">
            <a:extLst>
              <a:ext uri="{FF2B5EF4-FFF2-40B4-BE49-F238E27FC236}">
                <a16:creationId xmlns:a16="http://schemas.microsoft.com/office/drawing/2014/main" id="{AA2AC1EB-3066-49B0-7B3E-53A29B29DC39}"/>
              </a:ext>
            </a:extLst>
          </p:cNvPr>
          <p:cNvSpPr>
            <a:spLocks noGrp="1"/>
          </p:cNvSpPr>
          <p:nvPr>
            <p:ph sz="half" idx="1"/>
          </p:nvPr>
        </p:nvSpPr>
        <p:spPr>
          <a:xfrm>
            <a:off x="5977466" y="1550968"/>
            <a:ext cx="5325533" cy="4672031"/>
          </a:xfrm>
          <a:ln w="38100">
            <a:solidFill>
              <a:srgbClr val="000000"/>
            </a:solidFill>
          </a:ln>
        </p:spPr>
        <p:txBody>
          <a:bodyPr>
            <a:normAutofit/>
          </a:bodyPr>
          <a:lstStyle/>
          <a:p>
            <a:pPr marL="0" indent="0">
              <a:buNone/>
            </a:pPr>
            <a:r>
              <a:rPr lang="en-US" sz="1800" b="1" dirty="0"/>
              <a:t>How to report record in SPED EOY:</a:t>
            </a:r>
            <a:endParaRPr lang="en-US" sz="1800" dirty="0"/>
          </a:p>
          <a:p>
            <a:r>
              <a:rPr lang="fr-FR" sz="1800" b="1" dirty="0" err="1"/>
              <a:t>Resident</a:t>
            </a:r>
            <a:r>
              <a:rPr lang="fr-FR" sz="1800" b="1" dirty="0"/>
              <a:t> AU: </a:t>
            </a:r>
            <a:r>
              <a:rPr lang="fr-FR" sz="1800" dirty="0"/>
              <a:t>Group B SPED PAI Code 22 </a:t>
            </a:r>
          </a:p>
          <a:p>
            <a:r>
              <a:rPr lang="en-US" sz="1800" dirty="0"/>
              <a:t>No exit in Sped EOY necessary. AU of residence is responsible for reporting their SPED students in approved facility schools, regardless of where the facility school is located. </a:t>
            </a:r>
          </a:p>
          <a:p>
            <a:endParaRPr lang="en-US" dirty="0"/>
          </a:p>
          <a:p>
            <a:pPr marL="0" indent="0">
              <a:buNone/>
            </a:pPr>
            <a:endParaRPr lang="en-US" sz="1400"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C7D370C-3C0A-9F8C-FB7F-4CCC2C7B28DA}"/>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4287862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7F4CF-2059-504D-93FA-683DEE6A80F6}"/>
              </a:ext>
            </a:extLst>
          </p:cNvPr>
          <p:cNvSpPr>
            <a:spLocks noGrp="1"/>
          </p:cNvSpPr>
          <p:nvPr>
            <p:ph type="title"/>
          </p:nvPr>
        </p:nvSpPr>
        <p:spPr/>
        <p:txBody>
          <a:bodyPr/>
          <a:lstStyle/>
          <a:p>
            <a:r>
              <a:rPr lang="en-US" dirty="0"/>
              <a:t>Special Education Program Records</a:t>
            </a:r>
          </a:p>
        </p:txBody>
      </p:sp>
      <p:sp>
        <p:nvSpPr>
          <p:cNvPr id="5" name="Content Placeholder 4">
            <a:extLst>
              <a:ext uri="{FF2B5EF4-FFF2-40B4-BE49-F238E27FC236}">
                <a16:creationId xmlns:a16="http://schemas.microsoft.com/office/drawing/2014/main" id="{B9E85EB6-B3B0-BB3F-4122-C7797416F51D}"/>
              </a:ext>
            </a:extLst>
          </p:cNvPr>
          <p:cNvSpPr>
            <a:spLocks noGrp="1"/>
          </p:cNvSpPr>
          <p:nvPr>
            <p:ph sz="half" idx="2"/>
          </p:nvPr>
        </p:nvSpPr>
        <p:spPr>
          <a:xfrm>
            <a:off x="332874" y="1550968"/>
            <a:ext cx="5500660" cy="4672031"/>
          </a:xfrm>
          <a:ln w="38100">
            <a:solidFill>
              <a:srgbClr val="000000"/>
            </a:solidFill>
          </a:ln>
        </p:spPr>
        <p:txBody>
          <a:bodyPr/>
          <a:lstStyle/>
          <a:p>
            <a:pPr marL="0" indent="0">
              <a:buNone/>
            </a:pPr>
            <a:r>
              <a:rPr lang="en-US" sz="1800" b="1" dirty="0"/>
              <a:t>How record was reported in December Count</a:t>
            </a:r>
            <a:r>
              <a:rPr lang="en-US" sz="1800" dirty="0"/>
              <a:t>: </a:t>
            </a:r>
          </a:p>
          <a:p>
            <a:r>
              <a:rPr lang="en-US" sz="1400" b="1" dirty="0"/>
              <a:t>Resident and Attending Districts are both within the AU</a:t>
            </a:r>
            <a:r>
              <a:rPr lang="en-US" sz="1400" dirty="0"/>
              <a:t>:</a:t>
            </a:r>
          </a:p>
          <a:p>
            <a:pPr lvl="1"/>
            <a:r>
              <a:rPr lang="en-US" sz="1400" dirty="0"/>
              <a:t>Sped Program is located within the AU </a:t>
            </a:r>
          </a:p>
          <a:p>
            <a:pPr lvl="2"/>
            <a:r>
              <a:rPr lang="en-US" sz="1400" dirty="0"/>
              <a:t>Report Group A PAI code (example 01, 02)</a:t>
            </a:r>
          </a:p>
          <a:p>
            <a:r>
              <a:rPr lang="en-US" sz="1400" b="1" dirty="0"/>
              <a:t>Resident District and Attending District are in different AUs</a:t>
            </a:r>
            <a:r>
              <a:rPr lang="en-US" sz="1400" dirty="0"/>
              <a:t>:</a:t>
            </a:r>
          </a:p>
          <a:p>
            <a:pPr lvl="1"/>
            <a:r>
              <a:rPr lang="en-US" sz="1400" dirty="0"/>
              <a:t>Sped Program is located outside the resident AU</a:t>
            </a:r>
          </a:p>
          <a:p>
            <a:pPr lvl="2"/>
            <a:r>
              <a:rPr lang="en-US" sz="1400" b="1" dirty="0"/>
              <a:t>Resident AU: </a:t>
            </a:r>
            <a:r>
              <a:rPr lang="en-US" sz="1400" dirty="0"/>
              <a:t>Group B SPED PAI Code 31 </a:t>
            </a:r>
          </a:p>
          <a:p>
            <a:pPr lvl="2"/>
            <a:r>
              <a:rPr lang="en-US" sz="1400" b="1" dirty="0"/>
              <a:t>Attending AU: </a:t>
            </a:r>
            <a:r>
              <a:rPr lang="en-US" sz="1400" dirty="0"/>
              <a:t>Group A SPED PAI Code 12 </a:t>
            </a:r>
          </a:p>
          <a:p>
            <a:endParaRPr lang="en-US" sz="1400" dirty="0"/>
          </a:p>
          <a:p>
            <a:pPr marL="0" indent="0">
              <a:buNone/>
            </a:pPr>
            <a:endParaRPr lang="en-US" dirty="0"/>
          </a:p>
        </p:txBody>
      </p:sp>
      <p:sp>
        <p:nvSpPr>
          <p:cNvPr id="3" name="Content Placeholder 2">
            <a:extLst>
              <a:ext uri="{FF2B5EF4-FFF2-40B4-BE49-F238E27FC236}">
                <a16:creationId xmlns:a16="http://schemas.microsoft.com/office/drawing/2014/main" id="{4DD0F9C3-6654-CA6B-E68A-79E768D44436}"/>
              </a:ext>
            </a:extLst>
          </p:cNvPr>
          <p:cNvSpPr>
            <a:spLocks noGrp="1"/>
          </p:cNvSpPr>
          <p:nvPr>
            <p:ph sz="half" idx="1"/>
          </p:nvPr>
        </p:nvSpPr>
        <p:spPr>
          <a:xfrm>
            <a:off x="5977466" y="1550968"/>
            <a:ext cx="5500660" cy="4672031"/>
          </a:xfrm>
          <a:ln w="38100">
            <a:solidFill>
              <a:srgbClr val="000000"/>
            </a:solidFill>
          </a:ln>
        </p:spPr>
        <p:txBody>
          <a:bodyPr>
            <a:normAutofit/>
          </a:bodyPr>
          <a:lstStyle/>
          <a:p>
            <a:pPr marL="0" indent="0">
              <a:buNone/>
            </a:pPr>
            <a:r>
              <a:rPr lang="en-US" sz="1800" b="1" dirty="0"/>
              <a:t>How to report record in SPED EOY:</a:t>
            </a:r>
          </a:p>
          <a:p>
            <a:r>
              <a:rPr lang="en-US" sz="1400" b="1" dirty="0"/>
              <a:t>Resident and Attending Districts are both within the AU</a:t>
            </a:r>
            <a:r>
              <a:rPr lang="en-US" sz="1400" dirty="0"/>
              <a:t>: </a:t>
            </a:r>
          </a:p>
          <a:p>
            <a:pPr lvl="1"/>
            <a:r>
              <a:rPr lang="en-US" sz="1400" dirty="0"/>
              <a:t>Sped Program is located within the AU </a:t>
            </a:r>
          </a:p>
          <a:p>
            <a:pPr lvl="2"/>
            <a:r>
              <a:rPr lang="en-US" sz="1200" dirty="0"/>
              <a:t>Report Group A PAI code </a:t>
            </a:r>
          </a:p>
          <a:p>
            <a:r>
              <a:rPr lang="en-US" sz="1400" b="1" dirty="0"/>
              <a:t>Resident District and Attending District are in different AUs</a:t>
            </a:r>
            <a:r>
              <a:rPr lang="en-US" sz="1400" dirty="0"/>
              <a:t>: </a:t>
            </a:r>
          </a:p>
          <a:p>
            <a:pPr lvl="1"/>
            <a:r>
              <a:rPr lang="en-US" sz="1400" dirty="0"/>
              <a:t>Sped Program is located outside the resident AU</a:t>
            </a:r>
          </a:p>
          <a:p>
            <a:pPr lvl="2"/>
            <a:r>
              <a:rPr lang="en-US" sz="1400" b="1" dirty="0">
                <a:highlight>
                  <a:srgbClr val="FFFF00"/>
                </a:highlight>
              </a:rPr>
              <a:t>Resident AU</a:t>
            </a:r>
            <a:r>
              <a:rPr lang="en-US" sz="1400" dirty="0">
                <a:highlight>
                  <a:srgbClr val="FFFF00"/>
                </a:highlight>
              </a:rPr>
              <a:t>:</a:t>
            </a:r>
          </a:p>
          <a:p>
            <a:pPr lvl="3"/>
            <a:r>
              <a:rPr lang="en-US" sz="1400" dirty="0">
                <a:highlight>
                  <a:srgbClr val="FFFF00"/>
                </a:highlight>
              </a:rPr>
              <a:t>Year of Transfer: </a:t>
            </a:r>
          </a:p>
          <a:p>
            <a:pPr lvl="4"/>
            <a:r>
              <a:rPr lang="en-US" sz="1400" dirty="0">
                <a:highlight>
                  <a:srgbClr val="FFFF00"/>
                </a:highlight>
              </a:rPr>
              <a:t>Group A SPED PAI code and </a:t>
            </a:r>
            <a:r>
              <a:rPr lang="en-US" sz="1400" i="1" dirty="0">
                <a:highlight>
                  <a:srgbClr val="FFFF00"/>
                </a:highlight>
              </a:rPr>
              <a:t>SPED Basis of Exit 13 </a:t>
            </a:r>
            <a:r>
              <a:rPr lang="en-US" sz="1400" dirty="0">
                <a:highlight>
                  <a:srgbClr val="FFFF00"/>
                </a:highlight>
              </a:rPr>
              <a:t>to reflect the transfer. </a:t>
            </a:r>
          </a:p>
          <a:p>
            <a:pPr lvl="3"/>
            <a:r>
              <a:rPr lang="en-US" sz="1400" dirty="0">
                <a:highlight>
                  <a:srgbClr val="FFFF00"/>
                </a:highlight>
              </a:rPr>
              <a:t>Year 2 of Contract until Contract Ends: </a:t>
            </a:r>
          </a:p>
          <a:p>
            <a:pPr marL="1828800" lvl="4" indent="0">
              <a:buNone/>
            </a:pPr>
            <a:r>
              <a:rPr lang="en-US" sz="1400" dirty="0">
                <a:highlight>
                  <a:srgbClr val="FFFF00"/>
                </a:highlight>
              </a:rPr>
              <a:t>• Group B SPED PAI code 31 to capture contract (no record – automatically excluded)</a:t>
            </a:r>
            <a:r>
              <a:rPr lang="en-US" sz="1400" dirty="0"/>
              <a:t>.</a:t>
            </a:r>
          </a:p>
          <a:p>
            <a:pPr lvl="2"/>
            <a:r>
              <a:rPr lang="en-US" sz="1400" b="1" dirty="0">
                <a:highlight>
                  <a:srgbClr val="FFFF00"/>
                </a:highlight>
              </a:rPr>
              <a:t>Attending AU</a:t>
            </a:r>
            <a:r>
              <a:rPr lang="en-US" sz="1400" dirty="0">
                <a:highlight>
                  <a:srgbClr val="FFFF00"/>
                </a:highlight>
              </a:rPr>
              <a:t>: </a:t>
            </a:r>
          </a:p>
          <a:p>
            <a:pPr lvl="3"/>
            <a:r>
              <a:rPr lang="en-US" sz="1400" dirty="0">
                <a:highlight>
                  <a:srgbClr val="FFFF00"/>
                </a:highlight>
              </a:rPr>
              <a:t>Group A SPED PAI Code 12 </a:t>
            </a:r>
          </a:p>
          <a:p>
            <a:endParaRPr lang="en-US" sz="1400" dirty="0"/>
          </a:p>
          <a:p>
            <a:endParaRPr lang="en-US" dirty="0"/>
          </a:p>
          <a:p>
            <a:endParaRPr lang="en-US" dirty="0"/>
          </a:p>
        </p:txBody>
      </p:sp>
      <p:sp>
        <p:nvSpPr>
          <p:cNvPr id="4" name="Slide Number Placeholder 3">
            <a:extLst>
              <a:ext uri="{FF2B5EF4-FFF2-40B4-BE49-F238E27FC236}">
                <a16:creationId xmlns:a16="http://schemas.microsoft.com/office/drawing/2014/main" id="{54C1F6F5-E6F0-2D18-E499-597693F0101A}"/>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342712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0B850-64CC-C5E9-6E9E-98A473845E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B10947-9A8B-4A50-0C18-9CED288CDAAF}"/>
              </a:ext>
            </a:extLst>
          </p:cNvPr>
          <p:cNvSpPr>
            <a:spLocks noGrp="1"/>
          </p:cNvSpPr>
          <p:nvPr>
            <p:ph type="title"/>
          </p:nvPr>
        </p:nvSpPr>
        <p:spPr/>
        <p:txBody>
          <a:bodyPr/>
          <a:lstStyle/>
          <a:p>
            <a:r>
              <a:rPr lang="en-US" dirty="0"/>
              <a:t>Detention Center Records</a:t>
            </a:r>
          </a:p>
        </p:txBody>
      </p:sp>
      <p:sp>
        <p:nvSpPr>
          <p:cNvPr id="5" name="Content Placeholder 4">
            <a:extLst>
              <a:ext uri="{FF2B5EF4-FFF2-40B4-BE49-F238E27FC236}">
                <a16:creationId xmlns:a16="http://schemas.microsoft.com/office/drawing/2014/main" id="{F2CAF1F8-FDE2-556B-964F-F0D16219B73A}"/>
              </a:ext>
            </a:extLst>
          </p:cNvPr>
          <p:cNvSpPr>
            <a:spLocks noGrp="1"/>
          </p:cNvSpPr>
          <p:nvPr>
            <p:ph sz="half" idx="2"/>
          </p:nvPr>
        </p:nvSpPr>
        <p:spPr>
          <a:xfrm>
            <a:off x="651933" y="1550968"/>
            <a:ext cx="5181600" cy="4672031"/>
          </a:xfrm>
          <a:ln w="38100">
            <a:solidFill>
              <a:srgbClr val="000000"/>
            </a:solidFill>
          </a:ln>
        </p:spPr>
        <p:txBody>
          <a:bodyPr/>
          <a:lstStyle/>
          <a:p>
            <a:pPr marL="0" indent="0">
              <a:buNone/>
            </a:pPr>
            <a:r>
              <a:rPr lang="en-US" sz="1800" b="1" dirty="0"/>
              <a:t>How record was reported in December Count:</a:t>
            </a:r>
            <a:endParaRPr lang="en-US" dirty="0"/>
          </a:p>
          <a:p>
            <a:r>
              <a:rPr lang="en-US" sz="1600" b="1" dirty="0"/>
              <a:t>AU with Detention Center: </a:t>
            </a:r>
          </a:p>
          <a:p>
            <a:pPr lvl="1"/>
            <a:r>
              <a:rPr lang="en-US" sz="1600" b="1" dirty="0"/>
              <a:t>Resident of AU: </a:t>
            </a:r>
            <a:r>
              <a:rPr lang="en-US" sz="1600" dirty="0"/>
              <a:t>Group A SPED PAI Code 08 </a:t>
            </a:r>
          </a:p>
          <a:p>
            <a:pPr lvl="2"/>
            <a:r>
              <a:rPr lang="en-US" sz="1600" dirty="0"/>
              <a:t>No Group B record </a:t>
            </a:r>
          </a:p>
          <a:p>
            <a:pPr lvl="1"/>
            <a:r>
              <a:rPr lang="en-US" sz="1600" b="1" dirty="0"/>
              <a:t>Non-resident of AU</a:t>
            </a:r>
            <a:r>
              <a:rPr lang="en-US" sz="1600" dirty="0"/>
              <a:t>: Group A SPED PAI Code 11 </a:t>
            </a:r>
          </a:p>
          <a:p>
            <a:pPr lvl="2"/>
            <a:r>
              <a:rPr lang="en-US" sz="1600" b="1" dirty="0"/>
              <a:t>Resident AU: </a:t>
            </a:r>
            <a:r>
              <a:rPr lang="en-US" sz="1600" dirty="0"/>
              <a:t>Group B SPED PAI Code 24 </a:t>
            </a:r>
          </a:p>
          <a:p>
            <a:endParaRPr lang="en-US" dirty="0"/>
          </a:p>
          <a:p>
            <a:endParaRPr lang="en-US" dirty="0"/>
          </a:p>
          <a:p>
            <a:endParaRPr lang="en-US" dirty="0"/>
          </a:p>
          <a:p>
            <a:endParaRPr lang="en-US" sz="1400" dirty="0"/>
          </a:p>
          <a:p>
            <a:pPr marL="0" indent="0">
              <a:buNone/>
            </a:pPr>
            <a:endParaRPr lang="en-US" dirty="0"/>
          </a:p>
        </p:txBody>
      </p:sp>
      <p:sp>
        <p:nvSpPr>
          <p:cNvPr id="3" name="Content Placeholder 2">
            <a:extLst>
              <a:ext uri="{FF2B5EF4-FFF2-40B4-BE49-F238E27FC236}">
                <a16:creationId xmlns:a16="http://schemas.microsoft.com/office/drawing/2014/main" id="{D231C558-4592-B450-F288-044E9752376C}"/>
              </a:ext>
            </a:extLst>
          </p:cNvPr>
          <p:cNvSpPr>
            <a:spLocks noGrp="1"/>
          </p:cNvSpPr>
          <p:nvPr>
            <p:ph sz="half" idx="1"/>
          </p:nvPr>
        </p:nvSpPr>
        <p:spPr>
          <a:xfrm>
            <a:off x="5977466" y="1550968"/>
            <a:ext cx="5562601" cy="4672031"/>
          </a:xfrm>
          <a:ln w="38100">
            <a:solidFill>
              <a:srgbClr val="000000"/>
            </a:solidFill>
          </a:ln>
        </p:spPr>
        <p:txBody>
          <a:bodyPr>
            <a:normAutofit/>
          </a:bodyPr>
          <a:lstStyle/>
          <a:p>
            <a:pPr marL="0" indent="0">
              <a:buNone/>
            </a:pPr>
            <a:r>
              <a:rPr lang="en-US" sz="1600" b="1" dirty="0"/>
              <a:t>How to report record in SPED EOY:</a:t>
            </a:r>
            <a:endParaRPr lang="en-US" dirty="0"/>
          </a:p>
          <a:p>
            <a:r>
              <a:rPr lang="en-US" sz="1600" b="1" dirty="0"/>
              <a:t>AU with Detention Center</a:t>
            </a:r>
            <a:r>
              <a:rPr lang="en-US" sz="1600" dirty="0"/>
              <a:t>: </a:t>
            </a:r>
          </a:p>
          <a:p>
            <a:pPr lvl="1"/>
            <a:r>
              <a:rPr lang="en-US" sz="1600" b="1" dirty="0"/>
              <a:t>Resident of AU</a:t>
            </a:r>
            <a:r>
              <a:rPr lang="en-US" sz="1600" dirty="0"/>
              <a:t>: Group A PAI code 08 </a:t>
            </a:r>
          </a:p>
          <a:p>
            <a:pPr lvl="2"/>
            <a:r>
              <a:rPr lang="en-US" sz="1400" dirty="0"/>
              <a:t>No Group B record</a:t>
            </a:r>
            <a:endParaRPr lang="en-US" dirty="0"/>
          </a:p>
          <a:p>
            <a:r>
              <a:rPr lang="en-US" sz="1600" b="1" dirty="0"/>
              <a:t>Resident AU: </a:t>
            </a:r>
          </a:p>
          <a:p>
            <a:pPr lvl="1"/>
            <a:r>
              <a:rPr lang="en-US" sz="1600" dirty="0"/>
              <a:t>Year of Transfer to detention center in another AU: </a:t>
            </a:r>
          </a:p>
          <a:p>
            <a:pPr lvl="2"/>
            <a:r>
              <a:rPr lang="en-US" sz="1600" dirty="0"/>
              <a:t>Group A SPED PAI code and </a:t>
            </a:r>
            <a:r>
              <a:rPr lang="en-US" sz="1600" b="1" i="1" dirty="0"/>
              <a:t>SPED Basis of Exit 13 </a:t>
            </a:r>
            <a:r>
              <a:rPr lang="en-US" sz="1600" dirty="0"/>
              <a:t>to reflect the transfer to the detention center. </a:t>
            </a:r>
          </a:p>
          <a:p>
            <a:pPr lvl="1"/>
            <a:r>
              <a:rPr lang="en-US" sz="1600" dirty="0"/>
              <a:t>Year 2 of Contract until Scenario Ends: </a:t>
            </a:r>
          </a:p>
          <a:p>
            <a:pPr lvl="2"/>
            <a:r>
              <a:rPr lang="en-US" sz="1600" dirty="0"/>
              <a:t> Group B SPED PAI code 24 (no record – automatically excluded). </a:t>
            </a:r>
          </a:p>
          <a:p>
            <a:endParaRPr lang="en-US" sz="1700" dirty="0"/>
          </a:p>
          <a:p>
            <a:endParaRPr lang="en-US" dirty="0"/>
          </a:p>
          <a:p>
            <a:pPr marL="0" indent="0">
              <a:buNone/>
            </a:pPr>
            <a:endParaRPr lang="en-US" dirty="0"/>
          </a:p>
          <a:p>
            <a:endParaRPr lang="en-US" dirty="0"/>
          </a:p>
          <a:p>
            <a:pPr marL="0" indent="0">
              <a:buNone/>
            </a:pPr>
            <a:endParaRPr lang="en-US" sz="1400"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0A19EB05-677D-4FC7-85FF-15864EECAF31}"/>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2101124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E2E6B-FF6B-B0C0-2419-D3915840A9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5F29D-10AD-CD93-EDC5-929AA29008B3}"/>
              </a:ext>
            </a:extLst>
          </p:cNvPr>
          <p:cNvSpPr>
            <a:spLocks noGrp="1"/>
          </p:cNvSpPr>
          <p:nvPr>
            <p:ph type="title"/>
          </p:nvPr>
        </p:nvSpPr>
        <p:spPr/>
        <p:txBody>
          <a:bodyPr/>
          <a:lstStyle/>
          <a:p>
            <a:r>
              <a:rPr lang="en-US" dirty="0"/>
              <a:t>Non-Public School or Private Facility Contract</a:t>
            </a:r>
          </a:p>
        </p:txBody>
      </p:sp>
      <p:sp>
        <p:nvSpPr>
          <p:cNvPr id="5" name="Content Placeholder 4">
            <a:extLst>
              <a:ext uri="{FF2B5EF4-FFF2-40B4-BE49-F238E27FC236}">
                <a16:creationId xmlns:a16="http://schemas.microsoft.com/office/drawing/2014/main" id="{D50EE860-8E9C-C4BF-0DFD-E7EE4A193AEB}"/>
              </a:ext>
            </a:extLst>
          </p:cNvPr>
          <p:cNvSpPr>
            <a:spLocks noGrp="1"/>
          </p:cNvSpPr>
          <p:nvPr>
            <p:ph sz="half" idx="2"/>
          </p:nvPr>
        </p:nvSpPr>
        <p:spPr>
          <a:xfrm>
            <a:off x="651933" y="1550968"/>
            <a:ext cx="5181600" cy="4672031"/>
          </a:xfrm>
          <a:ln w="38100">
            <a:solidFill>
              <a:srgbClr val="000000"/>
            </a:solidFill>
          </a:ln>
        </p:spPr>
        <p:txBody>
          <a:bodyPr/>
          <a:lstStyle/>
          <a:p>
            <a:pPr marL="0" indent="0">
              <a:buNone/>
            </a:pPr>
            <a:r>
              <a:rPr lang="en-US" sz="1800" b="1" dirty="0"/>
              <a:t>How record was reported in December Count</a:t>
            </a:r>
            <a:r>
              <a:rPr lang="en-US" sz="1800" dirty="0"/>
              <a:t>: </a:t>
            </a:r>
            <a:endParaRPr lang="en-US" dirty="0"/>
          </a:p>
          <a:p>
            <a:r>
              <a:rPr lang="en-US" sz="1800" b="1" dirty="0"/>
              <a:t>Resident AU: </a:t>
            </a:r>
            <a:r>
              <a:rPr lang="en-US" sz="1800" dirty="0"/>
              <a:t>Group B SPED PAI code 27 </a:t>
            </a:r>
          </a:p>
          <a:p>
            <a:endParaRPr lang="en-US" dirty="0"/>
          </a:p>
          <a:p>
            <a:endParaRPr lang="en-US" sz="1400" dirty="0"/>
          </a:p>
          <a:p>
            <a:pPr marL="0" indent="0">
              <a:buNone/>
            </a:pPr>
            <a:endParaRPr lang="en-US" dirty="0"/>
          </a:p>
        </p:txBody>
      </p:sp>
      <p:sp>
        <p:nvSpPr>
          <p:cNvPr id="3" name="Content Placeholder 2">
            <a:extLst>
              <a:ext uri="{FF2B5EF4-FFF2-40B4-BE49-F238E27FC236}">
                <a16:creationId xmlns:a16="http://schemas.microsoft.com/office/drawing/2014/main" id="{08915960-5DEB-2A81-F6A8-0CBDA9E333DF}"/>
              </a:ext>
            </a:extLst>
          </p:cNvPr>
          <p:cNvSpPr>
            <a:spLocks noGrp="1"/>
          </p:cNvSpPr>
          <p:nvPr>
            <p:ph sz="half" idx="1"/>
          </p:nvPr>
        </p:nvSpPr>
        <p:spPr>
          <a:xfrm>
            <a:off x="5977466" y="1550968"/>
            <a:ext cx="5325533" cy="4672031"/>
          </a:xfrm>
          <a:ln w="38100">
            <a:solidFill>
              <a:srgbClr val="000000"/>
            </a:solidFill>
          </a:ln>
        </p:spPr>
        <p:txBody>
          <a:bodyPr>
            <a:normAutofit/>
          </a:bodyPr>
          <a:lstStyle/>
          <a:p>
            <a:pPr marL="0" indent="0">
              <a:buNone/>
            </a:pPr>
            <a:r>
              <a:rPr lang="en-US" sz="1600" b="1" dirty="0"/>
              <a:t>How to report record in SPED EOY:</a:t>
            </a:r>
            <a:endParaRPr lang="en-US" dirty="0"/>
          </a:p>
          <a:p>
            <a:r>
              <a:rPr lang="en-US" sz="1600" b="1" dirty="0"/>
              <a:t>Resident AU: </a:t>
            </a:r>
          </a:p>
          <a:p>
            <a:pPr lvl="1"/>
            <a:r>
              <a:rPr lang="en-US" sz="1600" dirty="0"/>
              <a:t>Year of Transfer:</a:t>
            </a:r>
          </a:p>
          <a:p>
            <a:pPr lvl="2"/>
            <a:r>
              <a:rPr lang="en-US" sz="1600" dirty="0"/>
              <a:t>Group A SPED PAI code and </a:t>
            </a:r>
            <a:r>
              <a:rPr lang="en-US" sz="1600" b="1" i="1" dirty="0"/>
              <a:t>SPED Basis of Exit 15 </a:t>
            </a:r>
            <a:r>
              <a:rPr lang="en-US" sz="1600" dirty="0"/>
              <a:t>to reflect the transfer. </a:t>
            </a:r>
          </a:p>
          <a:p>
            <a:pPr lvl="1"/>
            <a:r>
              <a:rPr lang="en-US" sz="1600" dirty="0"/>
              <a:t>Year 2 of Contract until Contract Ends:</a:t>
            </a:r>
          </a:p>
          <a:p>
            <a:pPr lvl="2"/>
            <a:r>
              <a:rPr lang="en-US" sz="1600" dirty="0"/>
              <a:t>Group B SPED PAI code 27 to capture contract (no record – automatically excluded). </a:t>
            </a:r>
          </a:p>
          <a:p>
            <a:endParaRPr lang="en-US" sz="1600" dirty="0"/>
          </a:p>
          <a:p>
            <a:endParaRPr lang="en-US" dirty="0"/>
          </a:p>
          <a:p>
            <a:pPr marL="0" indent="0">
              <a:buNone/>
            </a:pPr>
            <a:endParaRPr lang="en-US" sz="1400" dirty="0"/>
          </a:p>
          <a:p>
            <a:endParaRPr lang="en-US" dirty="0"/>
          </a:p>
          <a:p>
            <a:endParaRPr lang="en-US" dirty="0"/>
          </a:p>
        </p:txBody>
      </p:sp>
      <p:sp>
        <p:nvSpPr>
          <p:cNvPr id="4" name="Slide Number Placeholder 3">
            <a:extLst>
              <a:ext uri="{FF2B5EF4-FFF2-40B4-BE49-F238E27FC236}">
                <a16:creationId xmlns:a16="http://schemas.microsoft.com/office/drawing/2014/main" id="{8826ED87-148C-76EC-4DBF-46FB7A94D85A}"/>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213370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AF13-4125-84B0-D88E-7AF498F423E0}"/>
              </a:ext>
            </a:extLst>
          </p:cNvPr>
          <p:cNvSpPr>
            <a:spLocks noGrp="1"/>
          </p:cNvSpPr>
          <p:nvPr>
            <p:ph type="title"/>
          </p:nvPr>
        </p:nvSpPr>
        <p:spPr/>
        <p:txBody>
          <a:bodyPr/>
          <a:lstStyle/>
          <a:p>
            <a:r>
              <a:rPr lang="en-US" dirty="0"/>
              <a:t>Welcome and Contact Information</a:t>
            </a:r>
          </a:p>
        </p:txBody>
      </p:sp>
      <p:sp>
        <p:nvSpPr>
          <p:cNvPr id="4" name="Slide Number Placeholder 3">
            <a:extLst>
              <a:ext uri="{FF2B5EF4-FFF2-40B4-BE49-F238E27FC236}">
                <a16:creationId xmlns:a16="http://schemas.microsoft.com/office/drawing/2014/main" id="{00646558-F26C-CA56-789B-E67219887BB5}"/>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
        <p:nvSpPr>
          <p:cNvPr id="5" name="Content Placeholder 1">
            <a:extLst>
              <a:ext uri="{FF2B5EF4-FFF2-40B4-BE49-F238E27FC236}">
                <a16:creationId xmlns:a16="http://schemas.microsoft.com/office/drawing/2014/main" id="{9ACCB362-D787-9B69-84C9-52DDD8D94D40}"/>
              </a:ext>
            </a:extLst>
          </p:cNvPr>
          <p:cNvSpPr>
            <a:spLocks noGrp="1"/>
          </p:cNvSpPr>
          <p:nvPr>
            <p:ph idx="1"/>
          </p:nvPr>
        </p:nvSpPr>
        <p:spPr bwMode="auto">
          <a:xfrm>
            <a:off x="838201" y="1435769"/>
            <a:ext cx="5113866" cy="4469732"/>
          </a:xfrm>
        </p:spPr>
        <p:txBody>
          <a:bodyPr wrap="square" numCol="1" anchor="t" anchorCtr="0" compatLnSpc="1">
            <a:prstTxWarp prst="textNoShape">
              <a:avLst/>
            </a:prstTxWarp>
            <a:normAutofit fontScale="25000" lnSpcReduction="20000"/>
          </a:bodyPr>
          <a:lstStyle/>
          <a:p>
            <a:pPr marL="547688" lvl="1" indent="-257175" eaLnBrk="1" hangingPunct="1">
              <a:spcBef>
                <a:spcPts val="0"/>
              </a:spcBef>
              <a:buNone/>
              <a:defRPr/>
            </a:pPr>
            <a:r>
              <a:rPr lang="en-US" sz="6600" i="1" dirty="0">
                <a:latin typeface="+mn-lt"/>
              </a:rPr>
              <a:t>Welcome and thank you for joining the training!</a:t>
            </a:r>
          </a:p>
          <a:p>
            <a:pPr marL="44450" indent="0">
              <a:buNone/>
            </a:pPr>
            <a:endParaRPr lang="en-US" altLang="en-US" sz="6400" i="1" dirty="0">
              <a:latin typeface="+mn-lt"/>
            </a:endParaRPr>
          </a:p>
          <a:p>
            <a:pPr marL="44450" indent="0">
              <a:buNone/>
            </a:pPr>
            <a:r>
              <a:rPr lang="en-US" altLang="en-US" sz="6400" dirty="0">
                <a:solidFill>
                  <a:schemeClr val="tx1"/>
                </a:solidFill>
                <a:latin typeface="+mn-lt"/>
              </a:rPr>
              <a:t>Data Services Contact:</a:t>
            </a:r>
          </a:p>
          <a:p>
            <a:pPr marL="330200" indent="-285750"/>
            <a:r>
              <a:rPr lang="en-US" altLang="en-US" sz="6400" dirty="0">
                <a:solidFill>
                  <a:schemeClr val="tx1"/>
                </a:solidFill>
                <a:latin typeface="+mn-lt"/>
              </a:rPr>
              <a:t>Lindsey Heitman </a:t>
            </a:r>
            <a:r>
              <a:rPr lang="en-US" altLang="en-US" sz="6400" dirty="0">
                <a:latin typeface="+mn-lt"/>
              </a:rPr>
              <a:t>– </a:t>
            </a:r>
            <a:r>
              <a:rPr lang="en-US" altLang="en-US" sz="6400" dirty="0">
                <a:latin typeface="+mn-lt"/>
                <a:hlinkClick r:id="rId2"/>
              </a:rPr>
              <a:t>SpedEndofYear@cde.state.co.us</a:t>
            </a:r>
            <a:r>
              <a:rPr lang="en-US" altLang="en-US" sz="6400" dirty="0">
                <a:latin typeface="+mn-lt"/>
              </a:rPr>
              <a:t> </a:t>
            </a:r>
          </a:p>
          <a:p>
            <a:pPr marL="787400" lvl="1" indent="-285750"/>
            <a:r>
              <a:rPr lang="en-US" altLang="en-US" sz="6000" u="sng" dirty="0">
                <a:latin typeface="+mn-lt"/>
                <a:hlinkClick r:id="rId3"/>
              </a:rPr>
              <a:t>heitman_l@cde.state.co.us</a:t>
            </a:r>
            <a:r>
              <a:rPr lang="en-US" altLang="en-US" sz="6000" dirty="0">
                <a:latin typeface="+mn-lt"/>
              </a:rPr>
              <a:t>  720-456-2033 </a:t>
            </a:r>
            <a:endParaRPr lang="en-US" altLang="en-US" sz="6000" b="1" dirty="0">
              <a:latin typeface="+mn-lt"/>
            </a:endParaRPr>
          </a:p>
          <a:p>
            <a:pPr marL="787400" lvl="1" indent="-285750"/>
            <a:r>
              <a:rPr lang="en-US" altLang="en-US" sz="6000" dirty="0">
                <a:latin typeface="+mn-lt"/>
              </a:rPr>
              <a:t>Collection manager</a:t>
            </a:r>
          </a:p>
          <a:p>
            <a:pPr marL="787400" lvl="1" indent="-285750"/>
            <a:r>
              <a:rPr lang="en-US" altLang="en-US" sz="6000" dirty="0">
                <a:latin typeface="+mn-lt"/>
              </a:rPr>
              <a:t>Data Pipeline submission </a:t>
            </a:r>
          </a:p>
          <a:p>
            <a:pPr marL="44450" indent="0">
              <a:buNone/>
            </a:pPr>
            <a:endParaRPr lang="en-US" altLang="en-US" sz="6400" dirty="0">
              <a:latin typeface="+mn-lt"/>
            </a:endParaRPr>
          </a:p>
          <a:p>
            <a:pPr marL="44450" indent="0">
              <a:buNone/>
            </a:pPr>
            <a:r>
              <a:rPr lang="en-US" altLang="en-US" sz="6400" dirty="0">
                <a:solidFill>
                  <a:schemeClr val="tx1"/>
                </a:solidFill>
                <a:latin typeface="+mn-lt"/>
              </a:rPr>
              <a:t>Business Unit – Exceptional Student Services Unit Contacts:</a:t>
            </a:r>
          </a:p>
          <a:p>
            <a:pPr marL="330200" indent="-285750"/>
            <a:r>
              <a:rPr lang="en-US" altLang="en-US" sz="6400" dirty="0">
                <a:solidFill>
                  <a:schemeClr val="tx1"/>
                </a:solidFill>
                <a:latin typeface="+mn-lt"/>
              </a:rPr>
              <a:t>Orla Bolger </a:t>
            </a:r>
            <a:r>
              <a:rPr lang="en-US" altLang="en-US" sz="6400" dirty="0">
                <a:latin typeface="+mn-lt"/>
              </a:rPr>
              <a:t>– </a:t>
            </a:r>
            <a:r>
              <a:rPr lang="en-US" altLang="en-US" sz="6400" dirty="0">
                <a:latin typeface="+mn-lt"/>
                <a:hlinkClick r:id="rId4"/>
              </a:rPr>
              <a:t>bolger_o@cde.state.co.us</a:t>
            </a:r>
            <a:r>
              <a:rPr lang="en-US" altLang="en-US" sz="6400" dirty="0">
                <a:latin typeface="+mn-lt"/>
              </a:rPr>
              <a:t> ESSU Contact – data content clarification/data requests</a:t>
            </a:r>
          </a:p>
          <a:p>
            <a:pPr marL="330200" indent="-285750"/>
            <a:r>
              <a:rPr lang="en-US" altLang="en-US" sz="6400" dirty="0">
                <a:latin typeface="+mn-lt"/>
              </a:rPr>
              <a:t>Josh Fails – </a:t>
            </a:r>
            <a:r>
              <a:rPr lang="en-US" altLang="en-US" sz="6400" dirty="0">
                <a:latin typeface="+mn-lt"/>
                <a:hlinkClick r:id="rId5"/>
              </a:rPr>
              <a:t>fails_J@cde.state.co.us</a:t>
            </a:r>
            <a:r>
              <a:rPr lang="en-US" altLang="en-US" sz="6400" dirty="0">
                <a:latin typeface="+mn-lt"/>
              </a:rPr>
              <a:t> ESSU Contact –  Data Management System/questions on uploading final reports to the DMS</a:t>
            </a:r>
          </a:p>
          <a:p>
            <a:pPr marL="44450" indent="0">
              <a:buNone/>
            </a:pPr>
            <a:r>
              <a:rPr lang="en-US" sz="6600" dirty="0">
                <a:solidFill>
                  <a:schemeClr val="dk1"/>
                </a:solidFill>
                <a:effectLst/>
                <a:latin typeface="+mn-lt"/>
                <a:ea typeface="+mn-ea"/>
                <a:cs typeface="+mn-cs"/>
              </a:rPr>
              <a:t>        </a:t>
            </a:r>
          </a:p>
          <a:p>
            <a:pPr marL="44450" indent="0">
              <a:buNone/>
            </a:pPr>
            <a:endParaRPr lang="en-US" altLang="en-US" sz="6400" dirty="0"/>
          </a:p>
          <a:p>
            <a:pPr marL="0" indent="0">
              <a:buNone/>
            </a:pPr>
            <a:endParaRPr lang="en-US" sz="2200" dirty="0"/>
          </a:p>
          <a:p>
            <a:pPr marL="44450" indent="0">
              <a:buNone/>
            </a:pPr>
            <a:endParaRPr lang="en-US" altLang="en-US" sz="1400" dirty="0"/>
          </a:p>
          <a:p>
            <a:pPr marL="44450" indent="0">
              <a:buNone/>
            </a:pPr>
            <a:r>
              <a:rPr lang="en-US" altLang="en-US" sz="1800" dirty="0">
                <a:solidFill>
                  <a:schemeClr val="tx1"/>
                </a:solidFill>
              </a:rPr>
              <a:t> </a:t>
            </a:r>
          </a:p>
        </p:txBody>
      </p:sp>
      <p:sp>
        <p:nvSpPr>
          <p:cNvPr id="7" name="TextBox 6">
            <a:extLst>
              <a:ext uri="{FF2B5EF4-FFF2-40B4-BE49-F238E27FC236}">
                <a16:creationId xmlns:a16="http://schemas.microsoft.com/office/drawing/2014/main" id="{A7EA0E9D-3A8A-9FC4-7D20-C5C03BC2AF50}"/>
              </a:ext>
            </a:extLst>
          </p:cNvPr>
          <p:cNvSpPr txBox="1"/>
          <p:nvPr/>
        </p:nvSpPr>
        <p:spPr>
          <a:xfrm>
            <a:off x="7244094" y="1688979"/>
            <a:ext cx="6096000" cy="1477328"/>
          </a:xfrm>
          <a:prstGeom prst="rect">
            <a:avLst/>
          </a:prstGeom>
          <a:noFill/>
        </p:spPr>
        <p:txBody>
          <a:bodyPr wrap="square">
            <a:spAutoFit/>
          </a:bodyPr>
          <a:lstStyle/>
          <a:p>
            <a:pPr marL="0" indent="0">
              <a:buNone/>
            </a:pPr>
            <a:r>
              <a:rPr lang="en-US" altLang="en-US" b="1" dirty="0"/>
              <a:t>Please include in e</a:t>
            </a:r>
            <a:r>
              <a:rPr lang="en-US" altLang="en-US" sz="1800" b="1" dirty="0">
                <a:solidFill>
                  <a:schemeClr val="tx1"/>
                </a:solidFill>
              </a:rPr>
              <a:t>mails:</a:t>
            </a:r>
          </a:p>
          <a:p>
            <a:pPr marL="742950" lvl="1" indent="-285750">
              <a:buFont typeface="Arial" panose="020B0604020202020204" pitchFamily="34" charset="0"/>
              <a:buChar char="•"/>
            </a:pPr>
            <a:r>
              <a:rPr lang="en-US" altLang="en-US" b="1" dirty="0">
                <a:solidFill>
                  <a:schemeClr val="tx1"/>
                </a:solidFill>
              </a:rPr>
              <a:t>AU #</a:t>
            </a:r>
          </a:p>
          <a:p>
            <a:pPr marL="742950" lvl="1" indent="-285750">
              <a:buFont typeface="Arial" panose="020B0604020202020204" pitchFamily="34" charset="0"/>
              <a:buChar char="•"/>
            </a:pPr>
            <a:r>
              <a:rPr lang="en-US" altLang="en-US" b="1" dirty="0"/>
              <a:t>e</a:t>
            </a:r>
            <a:r>
              <a:rPr lang="en-US" altLang="en-US" b="1" dirty="0">
                <a:solidFill>
                  <a:schemeClr val="tx1"/>
                </a:solidFill>
              </a:rPr>
              <a:t>rror code # (if applicable)</a:t>
            </a:r>
          </a:p>
          <a:p>
            <a:pPr marL="742950" lvl="1" indent="-285750">
              <a:buFont typeface="Arial" panose="020B0604020202020204" pitchFamily="34" charset="0"/>
              <a:buChar char="•"/>
            </a:pPr>
            <a:r>
              <a:rPr lang="en-US" b="1" dirty="0"/>
              <a:t>any school code #’s referenced</a:t>
            </a:r>
          </a:p>
          <a:p>
            <a:r>
              <a:rPr lang="en-US" b="1" dirty="0"/>
              <a:t>    </a:t>
            </a:r>
            <a:endParaRPr lang="en-US" sz="1800" b="1" dirty="0"/>
          </a:p>
        </p:txBody>
      </p:sp>
    </p:spTree>
    <p:extLst>
      <p:ext uri="{BB962C8B-B14F-4D97-AF65-F5344CB8AC3E}">
        <p14:creationId xmlns:p14="http://schemas.microsoft.com/office/powerpoint/2010/main" val="52753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CCC30-57DF-0095-60BC-CC7A0B0089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EDB15-0C6F-2456-9149-1723389FB49C}"/>
              </a:ext>
            </a:extLst>
          </p:cNvPr>
          <p:cNvSpPr>
            <a:spLocks noGrp="1"/>
          </p:cNvSpPr>
          <p:nvPr>
            <p:ph type="title"/>
          </p:nvPr>
        </p:nvSpPr>
        <p:spPr/>
        <p:txBody>
          <a:bodyPr/>
          <a:lstStyle/>
          <a:p>
            <a:r>
              <a:rPr lang="en-US" dirty="0"/>
              <a:t>County Jail</a:t>
            </a:r>
          </a:p>
        </p:txBody>
      </p:sp>
      <p:sp>
        <p:nvSpPr>
          <p:cNvPr id="5" name="Content Placeholder 4">
            <a:extLst>
              <a:ext uri="{FF2B5EF4-FFF2-40B4-BE49-F238E27FC236}">
                <a16:creationId xmlns:a16="http://schemas.microsoft.com/office/drawing/2014/main" id="{A5C8AEE5-BAD1-2EE6-B651-40197313DA1E}"/>
              </a:ext>
            </a:extLst>
          </p:cNvPr>
          <p:cNvSpPr>
            <a:spLocks noGrp="1"/>
          </p:cNvSpPr>
          <p:nvPr>
            <p:ph sz="half" idx="2"/>
          </p:nvPr>
        </p:nvSpPr>
        <p:spPr>
          <a:xfrm>
            <a:off x="651933" y="1550968"/>
            <a:ext cx="5181600" cy="4672031"/>
          </a:xfrm>
          <a:ln w="38100">
            <a:solidFill>
              <a:srgbClr val="000000"/>
            </a:solidFill>
          </a:ln>
        </p:spPr>
        <p:txBody>
          <a:bodyPr/>
          <a:lstStyle/>
          <a:p>
            <a:pPr marL="0" indent="0">
              <a:buNone/>
            </a:pPr>
            <a:r>
              <a:rPr lang="en-US" sz="1800" b="1" dirty="0"/>
              <a:t>How record was reported in December Count:</a:t>
            </a:r>
            <a:endParaRPr lang="en-US" dirty="0"/>
          </a:p>
          <a:p>
            <a:r>
              <a:rPr lang="en-US" sz="1600" b="1" dirty="0"/>
              <a:t>AU with County Jail</a:t>
            </a:r>
            <a:r>
              <a:rPr lang="en-US" sz="1600" dirty="0"/>
              <a:t>:</a:t>
            </a:r>
          </a:p>
          <a:p>
            <a:pPr lvl="1"/>
            <a:r>
              <a:rPr lang="en-US" sz="1600" b="1" dirty="0"/>
              <a:t>Resident of AU: </a:t>
            </a:r>
            <a:r>
              <a:rPr lang="en-US" sz="1600" dirty="0"/>
              <a:t>Group A SPED PAI Code 08 </a:t>
            </a:r>
          </a:p>
          <a:p>
            <a:pPr lvl="2"/>
            <a:r>
              <a:rPr lang="en-US" sz="1600" dirty="0"/>
              <a:t>No Group B record </a:t>
            </a:r>
          </a:p>
          <a:p>
            <a:pPr lvl="1"/>
            <a:r>
              <a:rPr lang="en-US" sz="1600" b="1" dirty="0"/>
              <a:t>Non-resident of AU</a:t>
            </a:r>
            <a:r>
              <a:rPr lang="en-US" sz="1600" dirty="0"/>
              <a:t>: Group A SPED PAI Code 05 </a:t>
            </a:r>
          </a:p>
          <a:p>
            <a:pPr lvl="1"/>
            <a:r>
              <a:rPr lang="en-US" sz="1600" b="1" dirty="0"/>
              <a:t>Resident AU: </a:t>
            </a:r>
            <a:r>
              <a:rPr lang="en-US" sz="1600" dirty="0"/>
              <a:t>Group B SPED PAI Code 23 </a:t>
            </a:r>
          </a:p>
          <a:p>
            <a:endParaRPr lang="en-US" dirty="0"/>
          </a:p>
          <a:p>
            <a:endParaRPr lang="en-US" dirty="0"/>
          </a:p>
          <a:p>
            <a:pPr marL="0" indent="0">
              <a:buNone/>
            </a:pPr>
            <a:endParaRPr lang="en-US" dirty="0"/>
          </a:p>
          <a:p>
            <a:endParaRPr lang="en-US" dirty="0"/>
          </a:p>
          <a:p>
            <a:endParaRPr lang="en-US" dirty="0"/>
          </a:p>
          <a:p>
            <a:endParaRPr lang="en-US" sz="1400" dirty="0"/>
          </a:p>
          <a:p>
            <a:pPr marL="0" indent="0">
              <a:buNone/>
            </a:pPr>
            <a:endParaRPr lang="en-US" dirty="0"/>
          </a:p>
        </p:txBody>
      </p:sp>
      <p:sp>
        <p:nvSpPr>
          <p:cNvPr id="3" name="Content Placeholder 2">
            <a:extLst>
              <a:ext uri="{FF2B5EF4-FFF2-40B4-BE49-F238E27FC236}">
                <a16:creationId xmlns:a16="http://schemas.microsoft.com/office/drawing/2014/main" id="{D53122AE-1466-8AF7-119B-B5E7D1992C0E}"/>
              </a:ext>
            </a:extLst>
          </p:cNvPr>
          <p:cNvSpPr>
            <a:spLocks noGrp="1"/>
          </p:cNvSpPr>
          <p:nvPr>
            <p:ph sz="half" idx="1"/>
          </p:nvPr>
        </p:nvSpPr>
        <p:spPr>
          <a:xfrm>
            <a:off x="5977466" y="1550968"/>
            <a:ext cx="5562601" cy="4672031"/>
          </a:xfrm>
          <a:ln w="38100">
            <a:solidFill>
              <a:srgbClr val="000000"/>
            </a:solidFill>
          </a:ln>
        </p:spPr>
        <p:txBody>
          <a:bodyPr>
            <a:normAutofit/>
          </a:bodyPr>
          <a:lstStyle/>
          <a:p>
            <a:pPr marL="0" indent="0">
              <a:buNone/>
            </a:pPr>
            <a:r>
              <a:rPr lang="en-US" sz="1600" b="1" dirty="0"/>
              <a:t>How to report record in SPED EOY:</a:t>
            </a:r>
            <a:endParaRPr lang="en-US" dirty="0"/>
          </a:p>
          <a:p>
            <a:r>
              <a:rPr lang="en-US" sz="1700" b="1" dirty="0"/>
              <a:t>AU with County Jail</a:t>
            </a:r>
            <a:r>
              <a:rPr lang="en-US" sz="1700" dirty="0"/>
              <a:t>:</a:t>
            </a:r>
          </a:p>
          <a:p>
            <a:pPr lvl="1"/>
            <a:r>
              <a:rPr lang="en-US" sz="1600" dirty="0"/>
              <a:t>Resident of AU: Group A PAI code 08 </a:t>
            </a:r>
          </a:p>
          <a:p>
            <a:pPr lvl="1"/>
            <a:r>
              <a:rPr lang="en-US" sz="1600" dirty="0"/>
              <a:t>Non-resident of AU: Group A PAI code 05 </a:t>
            </a:r>
            <a:endParaRPr lang="en-US" sz="1700" dirty="0"/>
          </a:p>
          <a:p>
            <a:r>
              <a:rPr lang="en-US" sz="1700" b="1" dirty="0"/>
              <a:t>Resident AU: </a:t>
            </a:r>
          </a:p>
          <a:p>
            <a:pPr lvl="1"/>
            <a:r>
              <a:rPr lang="en-US" sz="1600" dirty="0"/>
              <a:t>Year of Transfer to County Jail in another AU:</a:t>
            </a:r>
          </a:p>
          <a:p>
            <a:pPr lvl="2"/>
            <a:r>
              <a:rPr lang="en-US" sz="1600" dirty="0"/>
              <a:t>Group A SPED PAI code and </a:t>
            </a:r>
            <a:r>
              <a:rPr lang="en-US" sz="1600" b="1" i="1" dirty="0"/>
              <a:t>SPED Basis of Exit 13 </a:t>
            </a:r>
            <a:r>
              <a:rPr lang="en-US" sz="1600" dirty="0"/>
              <a:t>to reflect the transfer to the county jail. </a:t>
            </a:r>
          </a:p>
          <a:p>
            <a:pPr lvl="1"/>
            <a:r>
              <a:rPr lang="en-US" sz="1600" dirty="0"/>
              <a:t>Year 2 until Scenario Ends:</a:t>
            </a:r>
          </a:p>
          <a:p>
            <a:pPr lvl="2"/>
            <a:r>
              <a:rPr lang="en-US" sz="1600" dirty="0"/>
              <a:t>Group B SPED PAI code 23 (no record – automatically excluded). </a:t>
            </a:r>
          </a:p>
          <a:p>
            <a:endParaRPr lang="en-US" sz="1900" dirty="0"/>
          </a:p>
          <a:p>
            <a:pPr marL="0" indent="0">
              <a:buNone/>
            </a:pPr>
            <a:endParaRPr lang="en-US" dirty="0"/>
          </a:p>
          <a:p>
            <a:r>
              <a:rPr lang="en-US" sz="1700" dirty="0"/>
              <a:t>School Code = 0006</a:t>
            </a:r>
          </a:p>
          <a:p>
            <a:endParaRPr lang="en-US" dirty="0"/>
          </a:p>
          <a:p>
            <a:pPr marL="0" indent="0">
              <a:buNone/>
            </a:pPr>
            <a:endParaRPr lang="en-US" dirty="0"/>
          </a:p>
          <a:p>
            <a:endParaRPr lang="en-US" dirty="0"/>
          </a:p>
          <a:p>
            <a:pPr marL="0" indent="0">
              <a:buNone/>
            </a:pPr>
            <a:endParaRPr lang="en-US" sz="1400"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AF1423D5-20A2-FFED-A0DB-41459B1BCEFF}"/>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2896903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09F38-35F6-B3E7-7195-D307A16987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6632B-D97A-B8F8-63E3-703F24ED78EC}"/>
              </a:ext>
            </a:extLst>
          </p:cNvPr>
          <p:cNvSpPr>
            <a:spLocks noGrp="1"/>
          </p:cNvSpPr>
          <p:nvPr>
            <p:ph type="title"/>
          </p:nvPr>
        </p:nvSpPr>
        <p:spPr/>
        <p:txBody>
          <a:bodyPr anchor="t">
            <a:normAutofit/>
          </a:bodyPr>
          <a:lstStyle/>
          <a:p>
            <a:r>
              <a:rPr lang="en-US" dirty="0"/>
              <a:t>Outside of Colorado Facility Contract</a:t>
            </a:r>
          </a:p>
        </p:txBody>
      </p:sp>
      <p:sp>
        <p:nvSpPr>
          <p:cNvPr id="3" name="Content Placeholder 2">
            <a:extLst>
              <a:ext uri="{FF2B5EF4-FFF2-40B4-BE49-F238E27FC236}">
                <a16:creationId xmlns:a16="http://schemas.microsoft.com/office/drawing/2014/main" id="{BF913724-D4D2-37BD-586A-5C60C5FA207F}"/>
              </a:ext>
            </a:extLst>
          </p:cNvPr>
          <p:cNvSpPr>
            <a:spLocks noGrp="1"/>
          </p:cNvSpPr>
          <p:nvPr>
            <p:ph idx="1"/>
          </p:nvPr>
        </p:nvSpPr>
        <p:spPr/>
        <p:txBody>
          <a:bodyPr>
            <a:normAutofit/>
          </a:bodyPr>
          <a:lstStyle/>
          <a:p>
            <a:pPr marL="0" indent="0">
              <a:buNone/>
            </a:pPr>
            <a:r>
              <a:rPr lang="en-US" b="1" dirty="0"/>
              <a:t>How to report record in December Count or SPED EOY:</a:t>
            </a:r>
          </a:p>
          <a:p>
            <a:endParaRPr lang="en-US" b="1" dirty="0"/>
          </a:p>
          <a:p>
            <a:r>
              <a:rPr lang="en-US" b="1" dirty="0"/>
              <a:t>Resident AU: </a:t>
            </a:r>
            <a:r>
              <a:rPr lang="en-US" dirty="0"/>
              <a:t>Group B SPED PAI Code 28 or 29 </a:t>
            </a:r>
          </a:p>
          <a:p>
            <a:pPr lvl="1"/>
            <a:r>
              <a:rPr lang="en-US" sz="2400" dirty="0"/>
              <a:t>PAI 28 = attending public agency outside of state</a:t>
            </a:r>
          </a:p>
          <a:p>
            <a:pPr lvl="1"/>
            <a:r>
              <a:rPr lang="en-US" sz="2400" dirty="0"/>
              <a:t>PAI 29 = attending non-public school or facility outside of state</a:t>
            </a:r>
          </a:p>
          <a:p>
            <a:pPr lvl="2"/>
            <a:r>
              <a:rPr lang="en-US" sz="2400" dirty="0"/>
              <a:t>School Code = 0000</a:t>
            </a:r>
          </a:p>
          <a:p>
            <a:pPr lvl="2"/>
            <a:r>
              <a:rPr lang="en-US" sz="2400" dirty="0"/>
              <a:t>Sped Program Code = 0001 (out of state) </a:t>
            </a:r>
          </a:p>
          <a:p>
            <a:pPr lvl="2"/>
            <a:r>
              <a:rPr lang="en-US" sz="2400" dirty="0"/>
              <a:t>District of Attendance = 0000</a:t>
            </a:r>
          </a:p>
          <a:p>
            <a:pPr lvl="2"/>
            <a:r>
              <a:rPr lang="en-US" sz="2400" dirty="0"/>
              <a:t>State of Attendance = KS (state abbreviation code)</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8F2FF08-CCCB-3B8F-6166-C7C7F685C8A9}"/>
              </a:ext>
            </a:extLst>
          </p:cNvPr>
          <p:cNvSpPr>
            <a:spLocks noGrp="1"/>
          </p:cNvSpPr>
          <p:nvPr>
            <p:ph type="sldNum" sz="quarter" idx="12"/>
          </p:nvPr>
        </p:nvSpPr>
        <p:spPr/>
        <p:txBody>
          <a:bodyPr anchor="ctr">
            <a:normAutofit/>
          </a:bodyPr>
          <a:lstStyle/>
          <a:p>
            <a:pPr>
              <a:spcAft>
                <a:spcPts val="600"/>
              </a:spcAft>
            </a:pPr>
            <a:fld id="{C479D5F6-EDCB-402A-AC08-4943A1820E8F}" type="slidenum">
              <a:rPr lang="en-US" smtClean="0"/>
              <a:pPr>
                <a:spcAft>
                  <a:spcPts val="600"/>
                </a:spcAft>
              </a:pPr>
              <a:t>21</a:t>
            </a:fld>
            <a:endParaRPr lang="en-US"/>
          </a:p>
        </p:txBody>
      </p:sp>
    </p:spTree>
    <p:extLst>
      <p:ext uri="{BB962C8B-B14F-4D97-AF65-F5344CB8AC3E}">
        <p14:creationId xmlns:p14="http://schemas.microsoft.com/office/powerpoint/2010/main" val="2054949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C183D7F6-B498-43B3-948B-1728B52AA6E4}">
                <adec:decorative xmlns:adec="http://schemas.microsoft.com/office/drawing/2017/decorative" val="1"/>
              </a:ext>
            </a:extLst>
          </p:cNvPr>
          <p:cNvSpPr>
            <a:spLocks noGrp="1"/>
          </p:cNvSpPr>
          <p:nvPr>
            <p:ph type="ctrTitle" idx="4294967295"/>
          </p:nvPr>
        </p:nvSpPr>
        <p:spPr>
          <a:xfrm>
            <a:off x="1506996" y="266963"/>
            <a:ext cx="9757369" cy="2387600"/>
          </a:xfrm>
        </p:spPr>
        <p:txBody>
          <a:bodyPr>
            <a:noAutofit/>
          </a:bodyPr>
          <a:lstStyle/>
          <a:p>
            <a:r>
              <a:rPr lang="en-US" dirty="0">
                <a:solidFill>
                  <a:schemeClr val="tx1">
                    <a:lumMod val="50000"/>
                  </a:schemeClr>
                </a:solidFill>
              </a:rPr>
              <a:t>Your participation is appreciated!</a:t>
            </a:r>
            <a:endParaRPr lang="en-US" dirty="0"/>
          </a:p>
        </p:txBody>
      </p:sp>
      <p:pic>
        <p:nvPicPr>
          <p:cNvPr id="4098" name="Picture 2" descr="Different ways to say &quot;thank you&quot; in Norwegian - Norwegian Academy">
            <a:extLst>
              <a:ext uri="{FF2B5EF4-FFF2-40B4-BE49-F238E27FC236}">
                <a16:creationId xmlns:a16="http://schemas.microsoft.com/office/drawing/2014/main" id="{0D942B9F-FCC4-CD86-3866-4C662B08A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35" y="2064121"/>
            <a:ext cx="10304834" cy="322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61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7AFFE-F9FA-585F-0647-1230C4C9A7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009E3D-E54C-E42E-0220-D30CA06FB48F}"/>
              </a:ext>
            </a:extLst>
          </p:cNvPr>
          <p:cNvSpPr>
            <a:spLocks noGrp="1"/>
          </p:cNvSpPr>
          <p:nvPr>
            <p:ph type="title"/>
          </p:nvPr>
        </p:nvSpPr>
        <p:spPr>
          <a:xfrm>
            <a:off x="251791" y="60200"/>
            <a:ext cx="8176592" cy="1119548"/>
          </a:xfrm>
        </p:spPr>
        <p:txBody>
          <a:bodyPr>
            <a:normAutofit fontScale="90000"/>
          </a:bodyPr>
          <a:lstStyle/>
          <a:p>
            <a:br>
              <a:rPr lang="en-US" dirty="0">
                <a:solidFill>
                  <a:schemeClr val="tx1"/>
                </a:solidFill>
              </a:rPr>
            </a:br>
            <a:r>
              <a:rPr lang="en-US" dirty="0"/>
              <a:t>Special Education End of Year:</a:t>
            </a:r>
            <a:br>
              <a:rPr lang="en-US" dirty="0"/>
            </a:br>
            <a:r>
              <a:rPr lang="en-US" dirty="0"/>
              <a:t>Timeline and Training</a:t>
            </a:r>
            <a:br>
              <a:rPr lang="en-US" dirty="0"/>
            </a:br>
            <a:r>
              <a:rPr lang="en-US" dirty="0"/>
              <a:t> </a:t>
            </a:r>
          </a:p>
        </p:txBody>
      </p:sp>
      <p:sp>
        <p:nvSpPr>
          <p:cNvPr id="8" name="TextBox 7">
            <a:extLst>
              <a:ext uri="{FF2B5EF4-FFF2-40B4-BE49-F238E27FC236}">
                <a16:creationId xmlns:a16="http://schemas.microsoft.com/office/drawing/2014/main" id="{5152C037-732F-2B99-2A5F-E4DCB176A860}"/>
              </a:ext>
            </a:extLst>
          </p:cNvPr>
          <p:cNvSpPr txBox="1"/>
          <p:nvPr/>
        </p:nvSpPr>
        <p:spPr>
          <a:xfrm>
            <a:off x="444148" y="1283865"/>
            <a:ext cx="7618304" cy="400110"/>
          </a:xfrm>
          <a:prstGeom prst="rect">
            <a:avLst/>
          </a:prstGeom>
          <a:noFill/>
        </p:spPr>
        <p:txBody>
          <a:bodyPr wrap="square">
            <a:spAutoFit/>
          </a:bodyPr>
          <a:lstStyle/>
          <a:p>
            <a:r>
              <a:rPr lang="en-US" sz="2000"/>
              <a:t>2024-2025 Special Education EOY Snapshot Timeline  </a:t>
            </a:r>
          </a:p>
        </p:txBody>
      </p:sp>
      <p:sp>
        <p:nvSpPr>
          <p:cNvPr id="6" name="TextBox 5">
            <a:extLst>
              <a:ext uri="{FF2B5EF4-FFF2-40B4-BE49-F238E27FC236}">
                <a16:creationId xmlns:a16="http://schemas.microsoft.com/office/drawing/2014/main" id="{A83ACFBE-F5DB-EA1A-508C-CA9A9AF5824E}"/>
              </a:ext>
            </a:extLst>
          </p:cNvPr>
          <p:cNvSpPr txBox="1"/>
          <p:nvPr/>
        </p:nvSpPr>
        <p:spPr>
          <a:xfrm>
            <a:off x="444148" y="1826827"/>
            <a:ext cx="6694883" cy="2617836"/>
          </a:xfrm>
          <a:prstGeom prst="rect">
            <a:avLst/>
          </a:prstGeom>
          <a:noFill/>
        </p:spPr>
        <p:txBody>
          <a:bodyPr wrap="square">
            <a:spAutoFit/>
          </a:bodyPr>
          <a:lstStyle/>
          <a:p>
            <a:pPr marL="285750" indent="-285750">
              <a:buFont typeface="Arial" panose="020B0604020202020204" pitchFamily="34" charset="0"/>
              <a:buChar char="•"/>
            </a:pPr>
            <a:r>
              <a:rPr lang="en-US" b="1">
                <a:highlight>
                  <a:srgbClr val="FFFFFF"/>
                </a:highlight>
              </a:rPr>
              <a:t>May 1, 2025  </a:t>
            </a:r>
            <a:r>
              <a:rPr lang="en-US">
                <a:highlight>
                  <a:srgbClr val="FFFFFF"/>
                </a:highlight>
              </a:rPr>
              <a:t>-  </a:t>
            </a:r>
            <a:r>
              <a:rPr lang="en-US" sz="1800" b="0">
                <a:highlight>
                  <a:srgbClr val="FFFFFF"/>
                </a:highlight>
              </a:rPr>
              <a:t>SPED </a:t>
            </a:r>
            <a:r>
              <a:rPr lang="en-US">
                <a:highlight>
                  <a:srgbClr val="FFFFFF"/>
                </a:highlight>
              </a:rPr>
              <a:t>EOY</a:t>
            </a:r>
            <a:r>
              <a:rPr lang="en-US" sz="1800" b="0">
                <a:highlight>
                  <a:srgbClr val="FFFFFF"/>
                </a:highlight>
              </a:rPr>
              <a:t> </a:t>
            </a:r>
            <a:r>
              <a:rPr lang="en-US" sz="1800" b="0" baseline="0">
                <a:highlight>
                  <a:srgbClr val="FFFFFF"/>
                </a:highlight>
              </a:rPr>
              <a:t>Snapshot official open</a:t>
            </a:r>
          </a:p>
          <a:p>
            <a:pPr marL="285750" indent="-285750">
              <a:buFont typeface="Arial" panose="020B0604020202020204" pitchFamily="34" charset="0"/>
              <a:buChar char="•"/>
            </a:pPr>
            <a:r>
              <a:rPr lang="en-US" b="1">
                <a:highlight>
                  <a:srgbClr val="FFFF00"/>
                </a:highlight>
              </a:rPr>
              <a:t>June 26, 2025 </a:t>
            </a:r>
            <a:r>
              <a:rPr lang="en-US">
                <a:highlight>
                  <a:srgbClr val="FFFF00"/>
                </a:highlight>
              </a:rPr>
              <a:t>– IEP Interchange files error-free</a:t>
            </a:r>
            <a:endParaRPr lang="en-US" sz="1800" b="0">
              <a:highlight>
                <a:srgbClr val="FFFF00"/>
              </a:highlight>
            </a:endParaRPr>
          </a:p>
          <a:p>
            <a:pPr marL="285750" indent="-285750">
              <a:buFont typeface="Arial" panose="020B0604020202020204" pitchFamily="34" charset="0"/>
              <a:buChar char="•"/>
            </a:pPr>
            <a:r>
              <a:rPr lang="en-US" b="1"/>
              <a:t>September 4, 2025 </a:t>
            </a:r>
            <a:r>
              <a:rPr lang="en-US"/>
              <a:t>- </a:t>
            </a:r>
            <a:r>
              <a:rPr lang="en-US" sz="1800" b="0" baseline="0"/>
              <a:t>All Exception requests submitted to CDE</a:t>
            </a:r>
            <a:endParaRPr lang="en-US" sz="1800" b="0"/>
          </a:p>
          <a:p>
            <a:pPr marL="285750" indent="-285750">
              <a:buFont typeface="Arial" panose="020B0604020202020204" pitchFamily="34" charset="0"/>
              <a:buChar char="•"/>
            </a:pPr>
            <a:r>
              <a:rPr lang="en-US" b="1"/>
              <a:t>September 11, 2025 </a:t>
            </a:r>
            <a:r>
              <a:rPr lang="en-US"/>
              <a:t>– All errors resolved at snapshot/interchange </a:t>
            </a:r>
            <a:endParaRPr lang="en-US" sz="1800" b="0" baseline="0"/>
          </a:p>
          <a:p>
            <a:pPr marL="285750" indent="-285750">
              <a:buFont typeface="Arial" panose="020B0604020202020204" pitchFamily="34" charset="0"/>
              <a:buChar char="•"/>
            </a:pPr>
            <a:r>
              <a:rPr lang="en-US" b="1"/>
              <a:t>September 12 -19, 2025 </a:t>
            </a:r>
            <a:r>
              <a:rPr lang="en-US"/>
              <a:t>-</a:t>
            </a:r>
            <a:r>
              <a:rPr lang="en-US" sz="1800" b="0" baseline="0"/>
              <a:t>Initial Report Review </a:t>
            </a:r>
          </a:p>
          <a:p>
            <a:pPr marL="285750" indent="-285750">
              <a:buFont typeface="Arial" panose="020B0604020202020204" pitchFamily="34" charset="0"/>
              <a:buChar char="•"/>
            </a:pPr>
            <a:r>
              <a:rPr lang="en-US" b="1"/>
              <a:t>September 22 - 26, 2025 </a:t>
            </a:r>
            <a:r>
              <a:rPr lang="en-US" sz="1800" b="0" baseline="0"/>
              <a:t>– </a:t>
            </a:r>
            <a:r>
              <a:rPr lang="en-US" sz="1800" b="0"/>
              <a:t>Resolving duplicates</a:t>
            </a:r>
          </a:p>
          <a:p>
            <a:pPr marL="285750" indent="-285750">
              <a:buFont typeface="Arial" panose="020B0604020202020204" pitchFamily="34" charset="0"/>
              <a:buChar char="•"/>
            </a:pPr>
            <a:r>
              <a:rPr lang="en-US" b="1"/>
              <a:t>September 29 – October 1, 2025 </a:t>
            </a:r>
            <a:r>
              <a:rPr lang="en-US" sz="1800" b="0" baseline="0"/>
              <a:t>– </a:t>
            </a:r>
            <a:r>
              <a:rPr lang="en-US" sz="1800" b="0"/>
              <a:t>Final Report Review</a:t>
            </a:r>
          </a:p>
          <a:p>
            <a:pPr marL="285750" indent="-285750">
              <a:buFont typeface="Arial" panose="020B0604020202020204" pitchFamily="34" charset="0"/>
              <a:buChar char="•"/>
            </a:pPr>
            <a:r>
              <a:rPr lang="en-US" b="1"/>
              <a:t>October 3, 2025 </a:t>
            </a:r>
            <a:r>
              <a:rPr lang="en-US"/>
              <a:t>- </a:t>
            </a:r>
            <a:r>
              <a:rPr lang="en-US" sz="1800" b="0"/>
              <a:t>Final</a:t>
            </a:r>
            <a:r>
              <a:rPr lang="en-US" sz="1800" b="0" baseline="0"/>
              <a:t> submission due to CDE</a:t>
            </a:r>
            <a:endParaRPr lang="en-US" sz="1800" b="0"/>
          </a:p>
          <a:p>
            <a:pPr marL="285750" indent="-285750">
              <a:buFont typeface="Arial" panose="020B0604020202020204" pitchFamily="34" charset="0"/>
              <a:buChar char="•"/>
            </a:pPr>
            <a:endParaRPr lang="en-US" sz="1800" b="0"/>
          </a:p>
        </p:txBody>
      </p:sp>
      <p:sp>
        <p:nvSpPr>
          <p:cNvPr id="11" name="TextBox 10">
            <a:extLst>
              <a:ext uri="{FF2B5EF4-FFF2-40B4-BE49-F238E27FC236}">
                <a16:creationId xmlns:a16="http://schemas.microsoft.com/office/drawing/2014/main" id="{3CE77E9C-EB72-0499-9C99-41688A4F4F25}"/>
              </a:ext>
            </a:extLst>
          </p:cNvPr>
          <p:cNvSpPr txBox="1"/>
          <p:nvPr/>
        </p:nvSpPr>
        <p:spPr>
          <a:xfrm>
            <a:off x="6789834" y="1346200"/>
            <a:ext cx="5241299" cy="4585871"/>
          </a:xfrm>
          <a:prstGeom prst="rect">
            <a:avLst/>
          </a:prstGeom>
          <a:noFill/>
        </p:spPr>
        <p:txBody>
          <a:bodyPr wrap="square">
            <a:spAutoFit/>
          </a:bodyPr>
          <a:lstStyle/>
          <a:p>
            <a:pPr marL="342900" lvl="1"/>
            <a:r>
              <a:rPr lang="en-US" b="1" dirty="0"/>
              <a:t>Posted Trainings: </a:t>
            </a:r>
          </a:p>
          <a:p>
            <a:pPr marL="342900" lvl="1"/>
            <a:r>
              <a:rPr lang="en-US" dirty="0">
                <a:hlinkClick r:id="rId2"/>
              </a:rPr>
              <a:t>Special Education EOY Snapshot webpage</a:t>
            </a:r>
            <a:endParaRPr lang="en-US" b="1" u="sng" dirty="0"/>
          </a:p>
          <a:p>
            <a:pPr marL="685800" lvl="1" indent="-342900">
              <a:buFont typeface="Arial" panose="020B0604020202020204" pitchFamily="34" charset="0"/>
              <a:buChar char="•"/>
            </a:pPr>
            <a:r>
              <a:rPr lang="en-US" dirty="0"/>
              <a:t>Tuesday May 13</a:t>
            </a:r>
            <a:r>
              <a:rPr lang="en-US" baseline="30000" dirty="0"/>
              <a:t>th</a:t>
            </a:r>
            <a:r>
              <a:rPr lang="en-US" dirty="0"/>
              <a:t>  </a:t>
            </a:r>
          </a:p>
          <a:p>
            <a:pPr marL="1143000" lvl="2" indent="-342900">
              <a:buFont typeface="Arial" panose="020B0604020202020204" pitchFamily="34" charset="0"/>
              <a:buChar char="•"/>
            </a:pPr>
            <a:r>
              <a:rPr lang="en-US" dirty="0"/>
              <a:t>Purpose, content, IEP Interchange, SPED EOY Snapshot, Who to report</a:t>
            </a:r>
            <a:endParaRPr lang="en-US" strike="sngStrike" dirty="0"/>
          </a:p>
          <a:p>
            <a:pPr marL="685800" lvl="1" indent="-342900">
              <a:buFont typeface="Arial" panose="020B0604020202020204" pitchFamily="34" charset="0"/>
              <a:buChar char="•"/>
            </a:pPr>
            <a:r>
              <a:rPr lang="en-US" dirty="0"/>
              <a:t>Tuesday May 20</a:t>
            </a:r>
            <a:r>
              <a:rPr lang="en-US" baseline="30000" dirty="0"/>
              <a:t>th</a:t>
            </a:r>
            <a:r>
              <a:rPr lang="en-US" dirty="0"/>
              <a:t>  </a:t>
            </a:r>
          </a:p>
          <a:p>
            <a:pPr marL="1143000" lvl="2" indent="-342900">
              <a:buFont typeface="Arial" panose="020B0604020202020204" pitchFamily="34" charset="0"/>
              <a:buChar char="•"/>
            </a:pPr>
            <a:r>
              <a:rPr lang="en-US" dirty="0"/>
              <a:t>Exceptions, Medically Nec Services, Path data (initial referrals and delay codes)</a:t>
            </a:r>
            <a:endParaRPr lang="en-US" b="1" dirty="0"/>
          </a:p>
          <a:p>
            <a:pPr marL="685800" lvl="1" indent="-342900">
              <a:buFont typeface="Arial" panose="020B0604020202020204" pitchFamily="34" charset="0"/>
              <a:buChar char="•"/>
            </a:pPr>
            <a:r>
              <a:rPr lang="en-US" dirty="0"/>
              <a:t>Wednesday May 28</a:t>
            </a:r>
            <a:r>
              <a:rPr lang="en-US" baseline="30000" dirty="0"/>
              <a:t>th</a:t>
            </a:r>
            <a:r>
              <a:rPr lang="en-US" dirty="0"/>
              <a:t> </a:t>
            </a:r>
          </a:p>
          <a:p>
            <a:pPr marL="1143000" lvl="2" indent="-342900">
              <a:buFont typeface="Arial" panose="020B0604020202020204" pitchFamily="34" charset="0"/>
              <a:buChar char="•"/>
            </a:pPr>
            <a:r>
              <a:rPr lang="en-US" dirty="0"/>
              <a:t>Coding Initial Referrals, Data Pipeline Process</a:t>
            </a:r>
          </a:p>
          <a:p>
            <a:pPr marL="342900" lvl="1"/>
            <a:endParaRPr lang="en-US" b="1" dirty="0"/>
          </a:p>
          <a:p>
            <a:pPr marL="800100" lvl="2"/>
            <a:endParaRPr lang="en-US" b="1" dirty="0"/>
          </a:p>
          <a:p>
            <a:pPr marL="342900" lvl="1"/>
            <a:endParaRPr lang="en-US" sz="2000" dirty="0"/>
          </a:p>
          <a:p>
            <a:pPr marL="342900" lvl="1"/>
            <a:endParaRPr lang="en-US" sz="2000" b="1" dirty="0"/>
          </a:p>
        </p:txBody>
      </p:sp>
      <p:sp>
        <p:nvSpPr>
          <p:cNvPr id="4" name="Slide Number Placeholder 3">
            <a:extLst>
              <a:ext uri="{FF2B5EF4-FFF2-40B4-BE49-F238E27FC236}">
                <a16:creationId xmlns:a16="http://schemas.microsoft.com/office/drawing/2014/main" id="{45C67833-BF07-11E3-3D66-0D02C342C98F}"/>
              </a:ex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3</a:t>
            </a:fld>
            <a:endParaRPr lang="en-US"/>
          </a:p>
        </p:txBody>
      </p:sp>
      <p:sp>
        <p:nvSpPr>
          <p:cNvPr id="15" name="TextBox 14">
            <a:extLst>
              <a:ext uri="{FF2B5EF4-FFF2-40B4-BE49-F238E27FC236}">
                <a16:creationId xmlns:a16="http://schemas.microsoft.com/office/drawing/2014/main" id="{D9695D21-4C7D-5DA8-E732-09058A3AFADD}"/>
              </a:ext>
              <a:ext uri="{C183D7F6-B498-43B3-948B-1728B52AA6E4}">
                <adec:decorative xmlns:adec="http://schemas.microsoft.com/office/drawing/2017/decorative" val="1"/>
              </a:ext>
            </a:extLst>
          </p:cNvPr>
          <p:cNvSpPr txBox="1"/>
          <p:nvPr/>
        </p:nvSpPr>
        <p:spPr>
          <a:xfrm>
            <a:off x="3047301" y="-5353615"/>
            <a:ext cx="6094602" cy="1254189"/>
          </a:xfrm>
          <a:prstGeom prst="rect">
            <a:avLst/>
          </a:prstGeom>
          <a:noFill/>
        </p:spPr>
        <p:txBody>
          <a:bodyPr wrap="square">
            <a:sp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400" b="1" i="0" u="sng" strike="noStrike" kern="1200" cap="none" spc="0" normalizeH="0" baseline="0" noProof="0">
                <a:ln>
                  <a:noFill/>
                </a:ln>
                <a:solidFill>
                  <a:prstClr val="black"/>
                </a:solidFill>
                <a:effectLst/>
                <a:uLnTx/>
                <a:uFillTx/>
                <a:latin typeface="Trebuchet MS"/>
                <a:ea typeface="+mn-ea"/>
                <a:cs typeface="+mn-cs"/>
              </a:rPr>
              <a:t>Upcoming Training  </a:t>
            </a:r>
            <a:endParaRPr kumimoji="0" lang="en-US" sz="1400" b="1" i="0" u="sng" strike="sngStrike" kern="1200" cap="none" spc="0" normalizeH="0" baseline="0" noProof="0">
              <a:ln>
                <a:noFill/>
              </a:ln>
              <a:solidFill>
                <a:prstClr val="black"/>
              </a:solidFill>
              <a:effectLst/>
              <a:uLnTx/>
              <a:uFillTx/>
              <a:latin typeface="Trebuchet MS"/>
              <a:ea typeface="+mn-ea"/>
              <a:cs typeface="+mn-cs"/>
            </a:endParaRPr>
          </a:p>
          <a:p>
            <a:pPr marL="3429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Trebuchet MS"/>
                <a:ea typeface="+mn-ea"/>
                <a:cs typeface="+mn-cs"/>
              </a:rPr>
              <a:t>Special Education Discipline Annual Snapshot Training</a:t>
            </a:r>
          </a:p>
          <a:p>
            <a:pPr marL="1014413" marR="0" lvl="2" indent="-2143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Trebuchet MS"/>
                <a:ea typeface="+mn-ea"/>
                <a:cs typeface="+mn-cs"/>
              </a:rPr>
              <a:t>Tuesday May 6</a:t>
            </a:r>
            <a:r>
              <a:rPr kumimoji="0" lang="en-US" sz="1400" b="0" i="0" u="none" strike="noStrike" kern="1200" cap="none" spc="0" normalizeH="0" baseline="30000" noProof="0">
                <a:ln>
                  <a:noFill/>
                </a:ln>
                <a:solidFill>
                  <a:prstClr val="black"/>
                </a:solidFill>
                <a:effectLst/>
                <a:uLnTx/>
                <a:uFillTx/>
                <a:latin typeface="Trebuchet MS"/>
                <a:ea typeface="+mn-ea"/>
                <a:cs typeface="+mn-cs"/>
              </a:rPr>
              <a:t>th</a:t>
            </a:r>
            <a:r>
              <a:rPr kumimoji="0" lang="en-US" sz="1400" b="0" i="0" u="none" strike="noStrike" kern="1200" cap="none" spc="0" normalizeH="0" baseline="0" noProof="0">
                <a:ln>
                  <a:noFill/>
                </a:ln>
                <a:solidFill>
                  <a:prstClr val="black"/>
                </a:solidFill>
                <a:effectLst/>
                <a:uLnTx/>
                <a:uFillTx/>
                <a:latin typeface="Trebuchet MS"/>
                <a:ea typeface="+mn-ea"/>
                <a:cs typeface="+mn-cs"/>
              </a:rPr>
              <a:t>  10:00 – 11:30</a:t>
            </a:r>
          </a:p>
          <a:p>
            <a:pPr marL="1471613" marR="0" lvl="3" indent="-2143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Trebuchet MS"/>
                <a:ea typeface="+mn-ea"/>
                <a:cs typeface="+mn-cs"/>
              </a:rPr>
              <a:t>Overview of the snapshot data required and process in Data Pipeline</a:t>
            </a:r>
          </a:p>
        </p:txBody>
      </p:sp>
      <p:sp>
        <p:nvSpPr>
          <p:cNvPr id="19" name="TextBox 18">
            <a:extLst>
              <a:ext uri="{FF2B5EF4-FFF2-40B4-BE49-F238E27FC236}">
                <a16:creationId xmlns:a16="http://schemas.microsoft.com/office/drawing/2014/main" id="{C0BDD84B-EA9C-AEE9-10E4-A79163D2EB1C}"/>
              </a:ext>
              <a:ext uri="{C183D7F6-B498-43B3-948B-1728B52AA6E4}">
                <adec:decorative xmlns:adec="http://schemas.microsoft.com/office/drawing/2017/decorative" val="1"/>
              </a:ext>
            </a:extLst>
          </p:cNvPr>
          <p:cNvSpPr txBox="1"/>
          <p:nvPr/>
        </p:nvSpPr>
        <p:spPr>
          <a:xfrm>
            <a:off x="4632821" y="-5353615"/>
            <a:ext cx="6094602" cy="769441"/>
          </a:xfrm>
          <a:prstGeom prst="rect">
            <a:avLst/>
          </a:prstGeom>
          <a:noFill/>
        </p:spPr>
        <p:txBody>
          <a:bodyPr wrap="square">
            <a:spAutoFit/>
          </a:bodyPr>
          <a:lstStyle/>
          <a:p>
            <a:pPr marL="457200" lvl="1" indent="0">
              <a:buNone/>
            </a:pPr>
            <a:r>
              <a:rPr lang="en-US" sz="1100" b="1" u="sng">
                <a:latin typeface="+mn-lt"/>
              </a:rPr>
              <a:t>Upcoming Training  </a:t>
            </a:r>
            <a:endParaRPr lang="en-US" sz="1100" b="1" u="sng" strike="sngStrike">
              <a:latin typeface="+mn-lt"/>
            </a:endParaRPr>
          </a:p>
          <a:p>
            <a:pPr marL="342900" lvl="1" indent="0">
              <a:buNone/>
            </a:pPr>
            <a:r>
              <a:rPr lang="en-US" sz="1100" b="1">
                <a:latin typeface="+mn-lt"/>
              </a:rPr>
              <a:t>Special Education Discipline Annual Snapshot Training</a:t>
            </a:r>
          </a:p>
          <a:p>
            <a:pPr marL="1014413" lvl="2" indent="-214313"/>
            <a:r>
              <a:rPr lang="en-US" sz="1100">
                <a:latin typeface="+mn-lt"/>
              </a:rPr>
              <a:t>Tuesday May 6</a:t>
            </a:r>
            <a:r>
              <a:rPr lang="en-US" sz="1100" baseline="30000">
                <a:latin typeface="+mn-lt"/>
              </a:rPr>
              <a:t>th</a:t>
            </a:r>
            <a:r>
              <a:rPr lang="en-US" sz="1100">
                <a:latin typeface="+mn-lt"/>
              </a:rPr>
              <a:t>  10:00 – 11:30</a:t>
            </a:r>
          </a:p>
          <a:p>
            <a:pPr marL="1471613" lvl="3" indent="-214313"/>
            <a:r>
              <a:rPr lang="en-US" sz="1100">
                <a:latin typeface="+mn-lt"/>
              </a:rPr>
              <a:t>Overview of the snapshot data required and process in Data Pipeline</a:t>
            </a:r>
          </a:p>
        </p:txBody>
      </p:sp>
      <p:pic>
        <p:nvPicPr>
          <p:cNvPr id="3" name="Picture 2">
            <a:extLst>
              <a:ext uri="{FF2B5EF4-FFF2-40B4-BE49-F238E27FC236}">
                <a16:creationId xmlns:a16="http://schemas.microsoft.com/office/drawing/2014/main" id="{EA5E4F6C-6178-105A-7AAA-0C0AD2C91422}"/>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5733" y="4851373"/>
            <a:ext cx="2095586" cy="1686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119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612" y="136523"/>
            <a:ext cx="2430378" cy="756418"/>
          </a:xfrm>
        </p:spPr>
        <p:txBody>
          <a:bodyPr>
            <a:normAutofit/>
          </a:bodyPr>
          <a:lstStyle/>
          <a:p>
            <a:pPr algn="ctr"/>
            <a:r>
              <a:rPr lang="en-US" sz="3600" dirty="0">
                <a:latin typeface="+mn-lt"/>
              </a:rPr>
              <a:t>Agenda</a:t>
            </a:r>
          </a:p>
        </p:txBody>
      </p:sp>
      <p:sp>
        <p:nvSpPr>
          <p:cNvPr id="2" name="Content Placeholder 1"/>
          <p:cNvSpPr>
            <a:spLocks noGrp="1"/>
          </p:cNvSpPr>
          <p:nvPr>
            <p:ph idx="1"/>
          </p:nvPr>
        </p:nvSpPr>
        <p:spPr/>
        <p:txBody>
          <a:bodyPr>
            <a:normAutofit/>
          </a:bodyPr>
          <a:lstStyle/>
          <a:p>
            <a:r>
              <a:rPr lang="en-US" sz="1800" dirty="0"/>
              <a:t>Exits from Special Education</a:t>
            </a:r>
          </a:p>
          <a:p>
            <a:pPr lvl="1"/>
            <a:r>
              <a:rPr lang="en-US" sz="1800" dirty="0"/>
              <a:t>Snapshot criteria logic</a:t>
            </a:r>
          </a:p>
          <a:p>
            <a:pPr lvl="1"/>
            <a:r>
              <a:rPr lang="en-US" sz="1800" dirty="0"/>
              <a:t>SY108 errors</a:t>
            </a:r>
          </a:p>
          <a:p>
            <a:pPr lvl="1"/>
            <a:r>
              <a:rPr lang="en-US" sz="1800" dirty="0"/>
              <a:t>Summer/missing exits</a:t>
            </a:r>
          </a:p>
          <a:p>
            <a:pPr lvl="1"/>
            <a:r>
              <a:rPr lang="en-US" sz="1800" dirty="0"/>
              <a:t>“new” errors (old warnings)</a:t>
            </a:r>
          </a:p>
          <a:p>
            <a:pPr lvl="1"/>
            <a:r>
              <a:rPr lang="en-US" sz="1800" dirty="0"/>
              <a:t>How to process summer exit records</a:t>
            </a:r>
          </a:p>
          <a:p>
            <a:pPr lvl="1"/>
            <a:r>
              <a:rPr lang="en-US" sz="1800" dirty="0"/>
              <a:t>Transition and other records – helpful </a:t>
            </a:r>
            <a:r>
              <a:rPr lang="en-US" sz="1800" dirty="0" err="1"/>
              <a:t>cognos</a:t>
            </a:r>
            <a:r>
              <a:rPr lang="en-US" sz="1800" dirty="0"/>
              <a:t> reports</a:t>
            </a:r>
          </a:p>
          <a:p>
            <a:pPr lvl="1"/>
            <a:r>
              <a:rPr lang="en-US" sz="1800" dirty="0"/>
              <a:t>Outside placement reporting </a:t>
            </a:r>
          </a:p>
          <a:p>
            <a:pPr lvl="0"/>
            <a:endParaRPr lang="en-US" dirty="0"/>
          </a:p>
          <a:p>
            <a:pPr marL="0" indent="0">
              <a:buNone/>
            </a:pPr>
            <a:endParaRPr lang="en-US" dirty="0"/>
          </a:p>
          <a:p>
            <a:pPr marL="0" indent="0">
              <a:buNone/>
            </a:pPr>
            <a:endParaRPr lang="en-US" dirty="0"/>
          </a:p>
        </p:txBody>
      </p:sp>
      <p:sp>
        <p:nvSpPr>
          <p:cNvPr id="5" name="Slide Number Placeholder 4"/>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4</a:t>
            </a:fld>
            <a:endParaRPr lang="en-US" dirty="0"/>
          </a:p>
        </p:txBody>
      </p:sp>
    </p:spTree>
    <p:extLst>
      <p:ext uri="{BB962C8B-B14F-4D97-AF65-F5344CB8AC3E}">
        <p14:creationId xmlns:p14="http://schemas.microsoft.com/office/powerpoint/2010/main" val="2918176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5812" y="102656"/>
            <a:ext cx="8065168" cy="898524"/>
          </a:xfrm>
        </p:spPr>
        <p:txBody>
          <a:bodyPr>
            <a:normAutofit/>
          </a:bodyPr>
          <a:lstStyle/>
          <a:p>
            <a:r>
              <a:rPr lang="en-US" dirty="0"/>
              <a:t>Reminder:</a:t>
            </a:r>
            <a:br>
              <a:rPr lang="en-US" dirty="0"/>
            </a:br>
            <a:r>
              <a:rPr lang="en-US" dirty="0"/>
              <a:t>Sped EOY Collects Exits from Special Education</a:t>
            </a:r>
          </a:p>
        </p:txBody>
      </p:sp>
      <p:sp>
        <p:nvSpPr>
          <p:cNvPr id="2" name="Content Placeholder 1"/>
          <p:cNvSpPr>
            <a:spLocks noGrp="1"/>
          </p:cNvSpPr>
          <p:nvPr>
            <p:ph idx="1"/>
          </p:nvPr>
        </p:nvSpPr>
        <p:spPr/>
        <p:txBody>
          <a:bodyPr>
            <a:normAutofit lnSpcReduction="10000"/>
          </a:bodyPr>
          <a:lstStyle/>
          <a:p>
            <a:pPr>
              <a:buFont typeface="Wingdings" panose="05000000000000000000" pitchFamily="2" charset="2"/>
              <a:buChar char="ü"/>
            </a:pPr>
            <a:r>
              <a:rPr lang="en-US" sz="2000" dirty="0"/>
              <a:t>An exit for Sped EOY purposes is a student who has exited from Special Education services in your AU </a:t>
            </a:r>
          </a:p>
          <a:p>
            <a:pPr>
              <a:buFont typeface="Wingdings" panose="05000000000000000000" pitchFamily="2" charset="2"/>
              <a:buChar char="ü"/>
            </a:pPr>
            <a:r>
              <a:rPr lang="en-US" sz="2000" dirty="0"/>
              <a:t>Records may need different exit codes in Sped EOY compared to what was reported in Student Interchange/EOY</a:t>
            </a:r>
          </a:p>
          <a:p>
            <a:pPr>
              <a:buFont typeface="Wingdings" panose="05000000000000000000" pitchFamily="2" charset="2"/>
              <a:buChar char="ü"/>
            </a:pPr>
            <a:r>
              <a:rPr lang="en-US" sz="2000" dirty="0"/>
              <a:t>A student record that does not ever begin receiving Special Education Part B Services (i.e. Date of Entry to Special Education is zero-filled) should not contain a Date of Exit or Basis of Exit. </a:t>
            </a:r>
          </a:p>
          <a:p>
            <a:pPr marL="45720" indent="0">
              <a:buNone/>
            </a:pPr>
            <a:endParaRPr lang="en-US" sz="2000" dirty="0"/>
          </a:p>
          <a:p>
            <a:pPr marL="0" indent="0">
              <a:buNone/>
            </a:pPr>
            <a:r>
              <a:rPr lang="en-US" altLang="en-US" sz="2000" dirty="0">
                <a:ea typeface="Verdana" pitchFamily="34" charset="0"/>
                <a:cs typeface="Verdana" pitchFamily="34" charset="0"/>
              </a:rPr>
              <a:t>Students (initial referral records) should not be reported with a Date of Entry to SPED, Date of Exit from SPED, or  a Sped Basis of Exit if:</a:t>
            </a:r>
          </a:p>
          <a:p>
            <a:pPr lvl="1">
              <a:buFont typeface="Wingdings" pitchFamily="2" charset="2"/>
              <a:buChar char="§"/>
            </a:pPr>
            <a:r>
              <a:rPr lang="en-US" altLang="en-US" dirty="0">
                <a:ea typeface="Verdana" pitchFamily="34" charset="0"/>
                <a:cs typeface="Verdana" pitchFamily="34" charset="0"/>
              </a:rPr>
              <a:t>They didn’t start receiving Special Education services.</a:t>
            </a:r>
          </a:p>
          <a:p>
            <a:pPr lvl="1">
              <a:buFont typeface="Wingdings" pitchFamily="2" charset="2"/>
              <a:buChar char="§"/>
            </a:pPr>
            <a:r>
              <a:rPr lang="en-US" altLang="en-US" dirty="0">
                <a:ea typeface="Verdana" pitchFamily="34" charset="0"/>
                <a:cs typeface="Verdana" pitchFamily="34" charset="0"/>
              </a:rPr>
              <a:t>An evaluation was never completed.</a:t>
            </a:r>
          </a:p>
          <a:p>
            <a:pPr lvl="1">
              <a:buFont typeface="Wingdings" pitchFamily="2" charset="2"/>
              <a:buChar char="§"/>
            </a:pPr>
            <a:r>
              <a:rPr lang="en-US" altLang="en-US" dirty="0">
                <a:ea typeface="Verdana" pitchFamily="34" charset="0"/>
                <a:cs typeface="Verdana" pitchFamily="34" charset="0"/>
              </a:rPr>
              <a:t>He/she was evaluated and found not eligible.</a:t>
            </a:r>
          </a:p>
          <a:p>
            <a:pPr lvl="1">
              <a:buFont typeface="Wingdings" pitchFamily="2" charset="2"/>
              <a:buChar char="§"/>
            </a:pPr>
            <a:r>
              <a:rPr lang="en-US" altLang="en-US" dirty="0">
                <a:ea typeface="Verdana" pitchFamily="34" charset="0"/>
                <a:cs typeface="Verdana" pitchFamily="34" charset="0"/>
              </a:rPr>
              <a:t>He/she was evaluated and determined eligible, but services were never initiated.</a:t>
            </a:r>
          </a:p>
          <a:p>
            <a:pPr marL="45720" indent="0">
              <a:buNone/>
            </a:pPr>
            <a:endParaRPr lang="en-US" dirty="0"/>
          </a:p>
        </p:txBody>
      </p:sp>
      <p:sp>
        <p:nvSpPr>
          <p:cNvPr id="4" name="Slide Number Placeholder 3"/>
          <p:cNvSpPr>
            <a:spLocks noGrp="1"/>
          </p:cNvSpPr>
          <p:nvPr>
            <p:ph type="sldNum" sz="quarter" idx="4294967295"/>
          </p:nvPr>
        </p:nvSpPr>
        <p:spPr>
          <a:xfrm>
            <a:off x="121921" y="6390219"/>
            <a:ext cx="467783" cy="365125"/>
          </a:xfrm>
          <a:prstGeom prst="rect">
            <a:avLst/>
          </a:prstGeom>
        </p:spPr>
        <p:txBody>
          <a:bodyPr/>
          <a:lstStyle/>
          <a:p>
            <a:fld id="{67726FA2-3EC9-4717-AD62-D8C823692DD3}" type="slidenum">
              <a:rPr lang="en-US" smtClean="0"/>
              <a:pPr/>
              <a:t>5</a:t>
            </a:fld>
            <a:endParaRPr lang="en-US" dirty="0"/>
          </a:p>
        </p:txBody>
      </p:sp>
    </p:spTree>
    <p:extLst>
      <p:ext uri="{BB962C8B-B14F-4D97-AF65-F5344CB8AC3E}">
        <p14:creationId xmlns:p14="http://schemas.microsoft.com/office/powerpoint/2010/main" val="3881095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a:t>SPED EOY Snapshot Criteria</a:t>
            </a:r>
          </a:p>
        </p:txBody>
      </p:sp>
      <p:sp>
        <p:nvSpPr>
          <p:cNvPr id="2" name="Content Placeholder 1"/>
          <p:cNvSpPr>
            <a:spLocks noGrp="1"/>
          </p:cNvSpPr>
          <p:nvPr>
            <p:ph idx="1"/>
          </p:nvPr>
        </p:nvSpPr>
        <p:spPr>
          <a:xfrm>
            <a:off x="443565" y="1520613"/>
            <a:ext cx="10515600" cy="4351338"/>
          </a:xfrm>
          <a:ln>
            <a:solidFill>
              <a:schemeClr val="tx1"/>
            </a:solidFill>
            <a:prstDash val="sysDot"/>
          </a:ln>
        </p:spPr>
        <p:txBody>
          <a:bodyPr>
            <a:normAutofit fontScale="92500" lnSpcReduction="10000"/>
          </a:bodyPr>
          <a:lstStyle/>
          <a:p>
            <a:pPr marL="0" marR="0" indent="0">
              <a:spcBef>
                <a:spcPts val="0"/>
              </a:spcBef>
              <a:spcAft>
                <a:spcPts val="0"/>
              </a:spcAft>
              <a:buNone/>
            </a:pPr>
            <a:r>
              <a:rPr lang="en-US" sz="2100" b="1" dirty="0">
                <a:effectLst/>
                <a:latin typeface="+mn-lt"/>
                <a:ea typeface="Calibri" panose="020F0502020204030204" pitchFamily="34" charset="0"/>
              </a:rPr>
              <a:t>For a record to be added to the Special Education EOY Snapshot it must:</a:t>
            </a:r>
            <a:endParaRPr lang="en-US" sz="2100" b="1" dirty="0">
              <a:latin typeface="+mn-lt"/>
              <a:ea typeface="Calibri" panose="020F0502020204030204" pitchFamily="34" charset="0"/>
            </a:endParaRPr>
          </a:p>
          <a:p>
            <a:pPr lvl="1">
              <a:spcBef>
                <a:spcPts val="0"/>
              </a:spcBef>
            </a:pPr>
            <a:r>
              <a:rPr lang="en-US" sz="2100" dirty="0">
                <a:solidFill>
                  <a:srgbClr val="000000"/>
                </a:solidFill>
                <a:effectLst/>
                <a:latin typeface="+mn-lt"/>
                <a:ea typeface="Calibri" panose="020F0502020204030204" pitchFamily="34" charset="0"/>
                <a:cs typeface="Verdana" panose="020B0604030504040204" pitchFamily="34" charset="0"/>
              </a:rPr>
              <a:t>be included in both the Child and Participation Files</a:t>
            </a:r>
          </a:p>
          <a:p>
            <a:pPr lvl="1">
              <a:spcBef>
                <a:spcPts val="0"/>
              </a:spcBef>
            </a:pPr>
            <a:r>
              <a:rPr lang="en-US" sz="2100" dirty="0">
                <a:solidFill>
                  <a:srgbClr val="000000"/>
                </a:solidFill>
                <a:effectLst/>
                <a:latin typeface="+mn-lt"/>
                <a:ea typeface="Calibri" panose="020F0502020204030204" pitchFamily="34" charset="0"/>
                <a:cs typeface="Verdana" panose="020B0604030504040204" pitchFamily="34" charset="0"/>
              </a:rPr>
              <a:t>contain a matching SASID and/or LASID in both the Child and Participation Files  </a:t>
            </a:r>
          </a:p>
          <a:p>
            <a:pPr lvl="1">
              <a:spcBef>
                <a:spcPts val="0"/>
              </a:spcBef>
            </a:pPr>
            <a:r>
              <a:rPr lang="en-US" sz="2100" dirty="0">
                <a:solidFill>
                  <a:srgbClr val="000000"/>
                </a:solidFill>
                <a:effectLst/>
                <a:latin typeface="+mn-lt"/>
                <a:ea typeface="Calibri" panose="020F0502020204030204" pitchFamily="34" charset="0"/>
                <a:cs typeface="Verdana" panose="020B0604030504040204" pitchFamily="34" charset="0"/>
              </a:rPr>
              <a:t>be error free in both the Child and Participation Files</a:t>
            </a:r>
            <a:endParaRPr lang="en-US" sz="2100" dirty="0">
              <a:latin typeface="+mn-lt"/>
              <a:ea typeface="Calibri" panose="020F0502020204030204" pitchFamily="34" charset="0"/>
            </a:endParaRPr>
          </a:p>
          <a:p>
            <a:pPr lvl="1">
              <a:spcBef>
                <a:spcPts val="0"/>
              </a:spcBef>
            </a:pPr>
            <a:r>
              <a:rPr lang="en-US" sz="2100" dirty="0">
                <a:solidFill>
                  <a:srgbClr val="000000"/>
                </a:solidFill>
                <a:effectLst/>
                <a:latin typeface="+mn-lt"/>
                <a:ea typeface="Calibri" panose="020F0502020204030204" pitchFamily="34" charset="0"/>
                <a:cs typeface="Verdana" panose="020B0604030504040204" pitchFamily="34" charset="0"/>
              </a:rPr>
              <a:t>All records that meet the </a:t>
            </a:r>
            <a:r>
              <a:rPr lang="en-US" sz="2100" dirty="0">
                <a:effectLst/>
                <a:latin typeface="+mn-lt"/>
                <a:ea typeface="Calibri" panose="020F0502020204030204" pitchFamily="34" charset="0"/>
                <a:cs typeface="Verdana" panose="020B0604030504040204" pitchFamily="34" charset="0"/>
              </a:rPr>
              <a:t>above criteria will be pulled into the snapshot </a:t>
            </a:r>
            <a:r>
              <a:rPr lang="en-US" sz="2100" b="1" dirty="0">
                <a:effectLst/>
                <a:latin typeface="+mn-lt"/>
                <a:ea typeface="Calibri" panose="020F0502020204030204" pitchFamily="34" charset="0"/>
                <a:cs typeface="Verdana" panose="020B0604030504040204" pitchFamily="34" charset="0"/>
              </a:rPr>
              <a:t>EXCEPT </a:t>
            </a:r>
            <a:r>
              <a:rPr lang="en-US" sz="2100" dirty="0">
                <a:effectLst/>
                <a:latin typeface="+mn-lt"/>
                <a:ea typeface="Calibri" panose="020F0502020204030204" pitchFamily="34" charset="0"/>
                <a:cs typeface="Verdana" panose="020B0604030504040204" pitchFamily="34" charset="0"/>
              </a:rPr>
              <a:t>those with a PAI code of</a:t>
            </a:r>
            <a:r>
              <a:rPr lang="en-US" sz="2100" dirty="0">
                <a:solidFill>
                  <a:srgbClr val="C00000"/>
                </a:solidFill>
                <a:effectLst/>
                <a:latin typeface="+mn-lt"/>
                <a:ea typeface="Calibri" panose="020F0502020204030204" pitchFamily="34" charset="0"/>
                <a:cs typeface="Verdana" panose="020B0604030504040204" pitchFamily="34" charset="0"/>
              </a:rPr>
              <a:t> 23, 24, 31, </a:t>
            </a:r>
            <a:r>
              <a:rPr lang="en-US" sz="2100" dirty="0">
                <a:effectLst/>
                <a:latin typeface="+mn-lt"/>
                <a:ea typeface="Calibri" panose="020F0502020204030204" pitchFamily="34" charset="0"/>
                <a:cs typeface="Verdana" panose="020B0604030504040204" pitchFamily="34" charset="0"/>
              </a:rPr>
              <a:t>or</a:t>
            </a:r>
            <a:r>
              <a:rPr lang="en-US" sz="2100" dirty="0">
                <a:solidFill>
                  <a:srgbClr val="C00000"/>
                </a:solidFill>
                <a:effectLst/>
                <a:latin typeface="+mn-lt"/>
                <a:ea typeface="Calibri" panose="020F0502020204030204" pitchFamily="34" charset="0"/>
                <a:cs typeface="Verdana" panose="020B0604030504040204" pitchFamily="34" charset="0"/>
              </a:rPr>
              <a:t> 32</a:t>
            </a:r>
            <a:r>
              <a:rPr lang="en-US" sz="2100" dirty="0">
                <a:solidFill>
                  <a:srgbClr val="000000"/>
                </a:solidFill>
                <a:effectLst/>
                <a:latin typeface="+mn-lt"/>
                <a:ea typeface="Calibri" panose="020F0502020204030204" pitchFamily="34" charset="0"/>
                <a:cs typeface="Verdana" panose="020B0604030504040204" pitchFamily="34" charset="0"/>
              </a:rPr>
              <a:t> or a Special Education Part C Referral code of 00.</a:t>
            </a:r>
            <a:endParaRPr lang="en-US" sz="1800" dirty="0">
              <a:highlight>
                <a:srgbClr val="FFFF00"/>
              </a:highlight>
              <a:latin typeface="+mn-lt"/>
            </a:endParaRPr>
          </a:p>
          <a:p>
            <a:pPr>
              <a:defRPr/>
            </a:pPr>
            <a:endParaRPr lang="en-US" sz="1800" dirty="0">
              <a:highlight>
                <a:srgbClr val="FFFF00"/>
              </a:highlight>
              <a:latin typeface="+mn-lt"/>
            </a:endParaRPr>
          </a:p>
          <a:p>
            <a:pPr lvl="1">
              <a:defRPr/>
            </a:pPr>
            <a:r>
              <a:rPr lang="en-US" sz="1900" dirty="0">
                <a:highlight>
                  <a:srgbClr val="FFFF00"/>
                </a:highlight>
                <a:latin typeface="+mn-lt"/>
              </a:rPr>
              <a:t>Data pulled from the Student Profile Interchange will be the </a:t>
            </a:r>
            <a:r>
              <a:rPr lang="en-US" sz="1900" i="1" dirty="0">
                <a:highlight>
                  <a:srgbClr val="FFFF00"/>
                </a:highlight>
                <a:latin typeface="+mn-lt"/>
              </a:rPr>
              <a:t>untagged </a:t>
            </a:r>
            <a:r>
              <a:rPr lang="en-US" sz="1900" dirty="0">
                <a:highlight>
                  <a:srgbClr val="FFFF00"/>
                </a:highlight>
                <a:latin typeface="+mn-lt"/>
              </a:rPr>
              <a:t>data</a:t>
            </a:r>
          </a:p>
          <a:p>
            <a:pPr>
              <a:defRPr/>
            </a:pPr>
            <a:endParaRPr lang="en-US" sz="1800" dirty="0">
              <a:latin typeface="+mn-lt"/>
            </a:endParaRPr>
          </a:p>
          <a:p>
            <a:pPr>
              <a:defRPr/>
            </a:pPr>
            <a:endParaRPr lang="en-US" sz="1800" dirty="0">
              <a:latin typeface="+mn-lt"/>
            </a:endParaRPr>
          </a:p>
          <a:p>
            <a:pPr marL="45720" indent="0">
              <a:buNone/>
              <a:defRPr/>
            </a:pPr>
            <a:r>
              <a:rPr lang="en-US" sz="1800" dirty="0">
                <a:latin typeface="+mn-lt"/>
              </a:rPr>
              <a:t>Note: if records are missing from your snapshot, it is likely they have one of the following:</a:t>
            </a:r>
          </a:p>
          <a:p>
            <a:pPr marL="788670" lvl="1" indent="-285750">
              <a:defRPr/>
            </a:pPr>
            <a:r>
              <a:rPr lang="en-US" sz="1800" dirty="0">
                <a:latin typeface="+mn-lt"/>
              </a:rPr>
              <a:t>errors at the Interchange level</a:t>
            </a:r>
          </a:p>
          <a:p>
            <a:pPr marL="788670" lvl="1" indent="-285750">
              <a:defRPr/>
            </a:pPr>
            <a:r>
              <a:rPr lang="en-US" sz="1800" dirty="0">
                <a:latin typeface="+mn-lt"/>
              </a:rPr>
              <a:t>contain one of the excluded PAI codes above (which may be correct if student has already been exited) </a:t>
            </a:r>
          </a:p>
          <a:p>
            <a:pPr marL="788670" lvl="1" indent="-285750">
              <a:defRPr/>
            </a:pPr>
            <a:r>
              <a:rPr lang="en-US" sz="1800" dirty="0">
                <a:latin typeface="+mn-lt"/>
              </a:rPr>
              <a:t>an incorrect SASID or LASID on one file</a:t>
            </a:r>
          </a:p>
          <a:p>
            <a:pPr marL="788670" lvl="1" indent="-285750">
              <a:defRPr/>
            </a:pPr>
            <a:r>
              <a:rPr lang="en-US" sz="1800" dirty="0">
                <a:latin typeface="+mn-lt"/>
              </a:rPr>
              <a:t>missing a record altogether from one file</a:t>
            </a:r>
          </a:p>
          <a:p>
            <a:pPr marL="331470" indent="-285750">
              <a:defRPr/>
            </a:pPr>
            <a:endParaRPr lang="en-US" sz="1800" dirty="0"/>
          </a:p>
          <a:p>
            <a:pPr marL="0" indent="0">
              <a:buNone/>
              <a:defRPr/>
            </a:pPr>
            <a:endParaRPr lang="en-US" dirty="0"/>
          </a:p>
        </p:txBody>
      </p:sp>
    </p:spTree>
    <p:extLst>
      <p:ext uri="{BB962C8B-B14F-4D97-AF65-F5344CB8AC3E}">
        <p14:creationId xmlns:p14="http://schemas.microsoft.com/office/powerpoint/2010/main" val="33161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dirty="0">
                <a:latin typeface="+mn-lt"/>
              </a:rPr>
              <a:t>ERROR CODE SY108</a:t>
            </a:r>
          </a:p>
        </p:txBody>
      </p:sp>
      <p:sp>
        <p:nvSpPr>
          <p:cNvPr id="3" name="Content Placeholder 2"/>
          <p:cNvSpPr>
            <a:spLocks noGrp="1"/>
          </p:cNvSpPr>
          <p:nvPr>
            <p:ph idx="1"/>
          </p:nvPr>
        </p:nvSpPr>
        <p:spPr>
          <a:xfrm>
            <a:off x="542078" y="1372216"/>
            <a:ext cx="8311049" cy="4351338"/>
          </a:xfrm>
        </p:spPr>
        <p:txBody>
          <a:bodyPr>
            <a:normAutofit/>
          </a:bodyPr>
          <a:lstStyle/>
          <a:p>
            <a:pPr>
              <a:buFont typeface="Wingdings" panose="05000000000000000000" pitchFamily="2" charset="2"/>
              <a:buChar char="Ø"/>
            </a:pPr>
            <a:r>
              <a:rPr lang="en-US" sz="1600" b="1" dirty="0">
                <a:latin typeface="+mn-lt"/>
              </a:rPr>
              <a:t>SY108 Triggers when a record that was on last year’s snapshot is missing from the current year snapshot</a:t>
            </a:r>
            <a:endParaRPr lang="en-US" sz="1600" dirty="0">
              <a:latin typeface="+mn-lt"/>
            </a:endParaRPr>
          </a:p>
          <a:p>
            <a:pPr marL="0" indent="0">
              <a:buNone/>
            </a:pPr>
            <a:r>
              <a:rPr lang="en-US" sz="1600" dirty="0">
                <a:latin typeface="+mn-lt"/>
              </a:rPr>
              <a:t>This error can trigger for the following reason(s) that do not need an exception:  </a:t>
            </a:r>
          </a:p>
          <a:p>
            <a:pPr marL="742950" lvl="2" indent="-285750">
              <a:spcBef>
                <a:spcPts val="1000"/>
              </a:spcBef>
            </a:pPr>
            <a:r>
              <a:rPr lang="en-US" sz="1600" dirty="0">
                <a:latin typeface="+mn-lt"/>
              </a:rPr>
              <a:t>Student exited over the summer or in the prior year and has not returned to your AU this year (more information on next two slides regarding this)</a:t>
            </a:r>
          </a:p>
          <a:p>
            <a:pPr marL="800100" lvl="1" indent="-342900"/>
            <a:r>
              <a:rPr lang="en-US" sz="1600" dirty="0">
                <a:latin typeface="+mn-lt"/>
              </a:rPr>
              <a:t>An error exists at the IEP Interchange </a:t>
            </a:r>
          </a:p>
          <a:p>
            <a:pPr marL="800100" lvl="1" indent="-342900"/>
            <a:r>
              <a:rPr lang="en-US" sz="1600" dirty="0">
                <a:latin typeface="+mn-lt"/>
              </a:rPr>
              <a:t>An IEP Interchange file (child or participation) didn’t successfully process</a:t>
            </a:r>
          </a:p>
          <a:p>
            <a:pPr marL="800100" lvl="1" indent="-342900"/>
            <a:r>
              <a:rPr lang="en-US" sz="1600" dirty="0">
                <a:latin typeface="+mn-lt"/>
              </a:rPr>
              <a:t>Criteria Issue (i.e. mismatched SASID or LASID between files, interchange error, </a:t>
            </a:r>
            <a:r>
              <a:rPr lang="en-US" sz="1600" dirty="0" err="1">
                <a:latin typeface="+mn-lt"/>
              </a:rPr>
              <a:t>etc</a:t>
            </a:r>
            <a:r>
              <a:rPr lang="en-US" sz="1600" dirty="0">
                <a:latin typeface="+mn-lt"/>
              </a:rPr>
              <a:t>)</a:t>
            </a:r>
          </a:p>
          <a:p>
            <a:pPr marL="1485900" lvl="2" indent="-342900"/>
            <a:r>
              <a:rPr lang="en-US" sz="1600" dirty="0">
                <a:latin typeface="+mn-lt"/>
              </a:rPr>
              <a:t>Check the Pipeline Report - Records Not in Snapshot for details</a:t>
            </a:r>
          </a:p>
          <a:p>
            <a:pPr marL="0" lvl="1" indent="0">
              <a:spcBef>
                <a:spcPts val="1000"/>
              </a:spcBef>
              <a:buNone/>
            </a:pPr>
            <a:r>
              <a:rPr lang="en-US" sz="1600" b="1" dirty="0">
                <a:latin typeface="+mn-lt"/>
              </a:rPr>
              <a:t>Only reason an exception would be used for this error:  </a:t>
            </a:r>
          </a:p>
          <a:p>
            <a:pPr marL="285750" lvl="1" indent="-285750">
              <a:spcBef>
                <a:spcPts val="1000"/>
              </a:spcBef>
            </a:pPr>
            <a:r>
              <a:rPr lang="en-US" sz="1600" b="1" dirty="0">
                <a:latin typeface="+mn-lt"/>
              </a:rPr>
              <a:t>Merged SASID or school closings/unusual circumstances</a:t>
            </a:r>
          </a:p>
          <a:p>
            <a:pPr marL="800100" lvl="2" indent="-342900">
              <a:spcBef>
                <a:spcPts val="1000"/>
              </a:spcBef>
            </a:pPr>
            <a:endParaRPr lang="en-US" dirty="0">
              <a:solidFill>
                <a:srgbClr val="5C6670"/>
              </a:solidFill>
              <a:latin typeface="+mj-lt"/>
            </a:endParaRPr>
          </a:p>
          <a:p>
            <a:pPr marL="1028700" lvl="1" indent="-342900"/>
            <a:endParaRPr lang="en-US" sz="1800" dirty="0">
              <a:latin typeface="+mj-lt"/>
            </a:endParaRPr>
          </a:p>
          <a:p>
            <a:pPr lvl="1" indent="0">
              <a:buNone/>
            </a:pPr>
            <a:endParaRPr lang="en-US" sz="1800" dirty="0">
              <a:latin typeface="+mj-lt"/>
            </a:endParaRPr>
          </a:p>
        </p:txBody>
      </p:sp>
      <p:sp>
        <p:nvSpPr>
          <p:cNvPr id="4" name="Slide Number Placeholder 3"/>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7</a:t>
            </a:fld>
            <a:endParaRPr lang="en-US" dirty="0"/>
          </a:p>
        </p:txBody>
      </p:sp>
    </p:spTree>
    <p:extLst>
      <p:ext uri="{BB962C8B-B14F-4D97-AF65-F5344CB8AC3E}">
        <p14:creationId xmlns:p14="http://schemas.microsoft.com/office/powerpoint/2010/main" val="283870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209D-F515-4233-934F-4FCB7314507C}"/>
              </a:ext>
            </a:extLst>
          </p:cNvPr>
          <p:cNvSpPr>
            <a:spLocks noGrp="1"/>
          </p:cNvSpPr>
          <p:nvPr>
            <p:ph type="title"/>
          </p:nvPr>
        </p:nvSpPr>
        <p:spPr/>
        <p:txBody>
          <a:bodyPr/>
          <a:lstStyle/>
          <a:p>
            <a:r>
              <a:rPr lang="en-US" dirty="0"/>
              <a:t>Excluded from Snapshot:</a:t>
            </a:r>
            <a:br>
              <a:rPr lang="en-US" dirty="0"/>
            </a:br>
            <a:r>
              <a:rPr lang="en-US" dirty="0"/>
              <a:t>PAI Code 31 – on Tuition Contract w/ another AU</a:t>
            </a:r>
          </a:p>
        </p:txBody>
      </p:sp>
      <p:sp>
        <p:nvSpPr>
          <p:cNvPr id="3" name="Content Placeholder 2">
            <a:extLst>
              <a:ext uri="{FF2B5EF4-FFF2-40B4-BE49-F238E27FC236}">
                <a16:creationId xmlns:a16="http://schemas.microsoft.com/office/drawing/2014/main" id="{227ED488-1EBE-4920-A8F4-7B793E097CB9}"/>
              </a:ext>
            </a:extLst>
          </p:cNvPr>
          <p:cNvSpPr>
            <a:spLocks noGrp="1"/>
          </p:cNvSpPr>
          <p:nvPr>
            <p:ph idx="1"/>
          </p:nvPr>
        </p:nvSpPr>
        <p:spPr/>
        <p:txBody>
          <a:bodyPr>
            <a:normAutofit fontScale="92500" lnSpcReduction="10000"/>
          </a:bodyPr>
          <a:lstStyle/>
          <a:p>
            <a:r>
              <a:rPr lang="en-US" sz="1600" dirty="0"/>
              <a:t>Records triggering an SY108 errors</a:t>
            </a:r>
          </a:p>
          <a:p>
            <a:pPr lvl="1"/>
            <a:r>
              <a:rPr lang="en-US" sz="1500" dirty="0"/>
              <a:t>Excluded from the snapshot due to a 31 PAI Code</a:t>
            </a:r>
          </a:p>
          <a:p>
            <a:pPr lvl="1"/>
            <a:r>
              <a:rPr lang="en-US" sz="1500" dirty="0"/>
              <a:t>If student exited to receive services from another AU on a tuition contract, they need to be exited in your Participation file for Sped EOY </a:t>
            </a:r>
            <a:r>
              <a:rPr lang="en-US" sz="1500" i="1" dirty="0"/>
              <a:t>in the year they transfer to the program</a:t>
            </a:r>
            <a:r>
              <a:rPr lang="en-US" sz="1500" dirty="0"/>
              <a:t>.</a:t>
            </a:r>
          </a:p>
          <a:p>
            <a:pPr lvl="2"/>
            <a:r>
              <a:rPr lang="en-US" sz="1500" dirty="0"/>
              <a:t>After the initial exit to the attending AU, resident AU does not need to report this student in Sped EOY in future years. Record will correctly stay excluded from snapshot with a PAI Code 31. </a:t>
            </a:r>
          </a:p>
          <a:p>
            <a:pPr lvl="2"/>
            <a:r>
              <a:rPr lang="en-US" sz="1500" dirty="0"/>
              <a:t>Student should have been reported on Dec Count for funding but should be exited for Sped EOY reporting requirements at this point in time</a:t>
            </a:r>
            <a:r>
              <a:rPr lang="en-US" sz="1600" dirty="0"/>
              <a:t>. </a:t>
            </a:r>
          </a:p>
          <a:p>
            <a:pPr marL="0" indent="0">
              <a:buNone/>
            </a:pPr>
            <a:r>
              <a:rPr lang="en-US" sz="2000" b="1" dirty="0"/>
              <a:t>How to Report and clear error SY108:</a:t>
            </a:r>
          </a:p>
          <a:p>
            <a:pPr lvl="1"/>
            <a:r>
              <a:rPr lang="en-US" sz="1600" b="1" dirty="0"/>
              <a:t>“</a:t>
            </a:r>
            <a:r>
              <a:rPr lang="en-US" sz="1500" b="1" dirty="0"/>
              <a:t>Back date” the school enrollment info to what it was as of the last date of attendance in your AU. Adjust:</a:t>
            </a:r>
          </a:p>
          <a:p>
            <a:pPr lvl="2"/>
            <a:r>
              <a:rPr lang="en-US" sz="1500" dirty="0"/>
              <a:t>PAI Code</a:t>
            </a:r>
          </a:p>
          <a:p>
            <a:pPr lvl="2"/>
            <a:r>
              <a:rPr lang="en-US" sz="1500" dirty="0"/>
              <a:t>School Code</a:t>
            </a:r>
          </a:p>
          <a:p>
            <a:pPr lvl="2"/>
            <a:r>
              <a:rPr lang="en-US" sz="1500" dirty="0"/>
              <a:t>District of Attendance</a:t>
            </a:r>
          </a:p>
          <a:p>
            <a:pPr lvl="2"/>
            <a:r>
              <a:rPr lang="en-US" sz="1500" dirty="0"/>
              <a:t>Add a Date of Exit and Reason Exited</a:t>
            </a:r>
          </a:p>
          <a:p>
            <a:pPr lvl="1"/>
            <a:r>
              <a:rPr lang="en-US" sz="1500" dirty="0"/>
              <a:t>This change should bring the record into you snapshot and clear error SY108</a:t>
            </a:r>
          </a:p>
          <a:p>
            <a:pPr lvl="1"/>
            <a:r>
              <a:rPr lang="en-US" sz="1500" dirty="0"/>
              <a:t>Note: student only needs to be exited from your AU once, so if they have been attending the program for a couple of years and you exited them to the program the first year, leaving them excluded from the snapshot with a 31 PAI code is correct</a:t>
            </a:r>
          </a:p>
        </p:txBody>
      </p:sp>
      <p:sp>
        <p:nvSpPr>
          <p:cNvPr id="4" name="Slide Number Placeholder 3">
            <a:extLst>
              <a:ext uri="{FF2B5EF4-FFF2-40B4-BE49-F238E27FC236}">
                <a16:creationId xmlns:a16="http://schemas.microsoft.com/office/drawing/2014/main" id="{FFC61BCB-1E7C-4865-84D7-285445D3D78A}"/>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68346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0F48-0FC6-7FA2-027E-947C8FF1A06C}"/>
              </a:ext>
            </a:extLst>
          </p:cNvPr>
          <p:cNvSpPr>
            <a:spLocks noGrp="1"/>
          </p:cNvSpPr>
          <p:nvPr>
            <p:ph type="title"/>
          </p:nvPr>
        </p:nvSpPr>
        <p:spPr/>
        <p:txBody>
          <a:bodyPr/>
          <a:lstStyle/>
          <a:p>
            <a:r>
              <a:rPr lang="en-US" dirty="0"/>
              <a:t>Special Education EOY</a:t>
            </a:r>
            <a:br>
              <a:rPr lang="en-US" dirty="0"/>
            </a:br>
            <a:r>
              <a:rPr lang="en-US" dirty="0"/>
              <a:t>Summer/Missing Exits Reporting Concern</a:t>
            </a:r>
          </a:p>
        </p:txBody>
      </p:sp>
      <p:sp>
        <p:nvSpPr>
          <p:cNvPr id="3" name="Content Placeholder 2">
            <a:extLst>
              <a:ext uri="{FF2B5EF4-FFF2-40B4-BE49-F238E27FC236}">
                <a16:creationId xmlns:a16="http://schemas.microsoft.com/office/drawing/2014/main" id="{15AC2AEB-4C4B-53B2-8D82-D480FC39C192}"/>
              </a:ext>
            </a:extLst>
          </p:cNvPr>
          <p:cNvSpPr>
            <a:spLocks noGrp="1"/>
          </p:cNvSpPr>
          <p:nvPr>
            <p:ph idx="1"/>
          </p:nvPr>
        </p:nvSpPr>
        <p:spPr>
          <a:xfrm>
            <a:off x="1057993" y="1539240"/>
            <a:ext cx="9999474" cy="4640674"/>
          </a:xfrm>
        </p:spPr>
        <p:txBody>
          <a:bodyPr>
            <a:normAutofit fontScale="92500"/>
          </a:bodyPr>
          <a:lstStyle/>
          <a:p>
            <a:pPr marL="0" indent="0">
              <a:buNone/>
            </a:pPr>
            <a:r>
              <a:rPr lang="en-US" sz="1800" b="1" u="sng" dirty="0">
                <a:latin typeface="+mn-lt"/>
              </a:rPr>
              <a:t>Reporting Concern:</a:t>
            </a:r>
          </a:p>
          <a:p>
            <a:r>
              <a:rPr lang="en-US" sz="1800" dirty="0">
                <a:latin typeface="+mn-lt"/>
              </a:rPr>
              <a:t>Several AUs have had a large number of “EOY Summer Exits” -  records with 7/1 SPED entry and exit date that didn’t attend at all in the reporting year, and are not included in your files and generate under your EOY Missing Exits screen in the Data Pipeline </a:t>
            </a:r>
          </a:p>
          <a:p>
            <a:r>
              <a:rPr lang="en-US" sz="1800" dirty="0">
                <a:latin typeface="+mn-lt"/>
              </a:rPr>
              <a:t>Reminder that all SPED students who exit the AU by the end of the school year are expected to be reported in the 24-25 SPED EOY with appropriate exit type</a:t>
            </a:r>
          </a:p>
          <a:p>
            <a:r>
              <a:rPr lang="en-US" sz="1800" dirty="0">
                <a:latin typeface="+mn-lt"/>
              </a:rPr>
              <a:t>EOY Summer Exits screen should only be used for students that left over the summer</a:t>
            </a:r>
          </a:p>
          <a:p>
            <a:r>
              <a:rPr lang="en-US" sz="1800" dirty="0">
                <a:latin typeface="+mn-lt"/>
              </a:rPr>
              <a:t>These “missed exits” affect your indicator 14 sample, indicator 1 graduates, Indicator 2 dropout percentage, etc.</a:t>
            </a:r>
          </a:p>
          <a:p>
            <a:r>
              <a:rPr lang="en-US" sz="1800" dirty="0">
                <a:latin typeface="+mn-lt"/>
              </a:rPr>
              <a:t>If you pull your Participation file early in the spring from your SIS and don’t continue to take nightly updates from your SIS, you may be missing valid exits that need to be reported in 24-25. </a:t>
            </a:r>
          </a:p>
          <a:p>
            <a:pPr marL="0" indent="0">
              <a:buNone/>
            </a:pPr>
            <a:r>
              <a:rPr lang="en-US" sz="1800" b="1" dirty="0">
                <a:latin typeface="+mn-lt"/>
              </a:rPr>
              <a:t>Reporting Tips:</a:t>
            </a:r>
          </a:p>
          <a:p>
            <a:r>
              <a:rPr lang="en-US" sz="1800" dirty="0">
                <a:latin typeface="+mn-lt"/>
              </a:rPr>
              <a:t>Be sure to reconcile the exits with your district(s) records/exits up until the due date in September.</a:t>
            </a:r>
          </a:p>
          <a:p>
            <a:pPr lvl="1"/>
            <a:r>
              <a:rPr lang="en-US" sz="1800" dirty="0">
                <a:latin typeface="+mn-lt"/>
              </a:rPr>
              <a:t>Compare your exits from Special Education to the Student EOY exits being reported </a:t>
            </a:r>
          </a:p>
          <a:p>
            <a:r>
              <a:rPr lang="en-US" sz="1800" dirty="0">
                <a:latin typeface="+mn-lt"/>
              </a:rPr>
              <a:t>Be sure to check your warnings (errors)</a:t>
            </a:r>
          </a:p>
          <a:p>
            <a:pPr marL="0" indent="0">
              <a:buNone/>
            </a:pPr>
            <a:endParaRPr lang="en-US" sz="1350" dirty="0"/>
          </a:p>
          <a:p>
            <a:pPr marL="0" indent="0">
              <a:buNone/>
            </a:pPr>
            <a:endParaRPr lang="en-US" sz="1350" b="1" dirty="0"/>
          </a:p>
          <a:p>
            <a:pPr marL="0" indent="0">
              <a:buNone/>
            </a:pPr>
            <a:endParaRPr lang="en-US" sz="1350" b="1" dirty="0"/>
          </a:p>
          <a:p>
            <a:endParaRPr lang="en-US" sz="1350" b="1" dirty="0"/>
          </a:p>
          <a:p>
            <a:pPr marL="0" indent="0">
              <a:buNone/>
            </a:pPr>
            <a:endParaRPr lang="en-US" sz="1350" b="1" u="sng" dirty="0"/>
          </a:p>
          <a:p>
            <a:pPr marL="0" indent="0">
              <a:buNone/>
            </a:pPr>
            <a:endParaRPr lang="en-US" sz="1350" b="1" u="sng" dirty="0"/>
          </a:p>
          <a:p>
            <a:pPr marL="0" indent="0">
              <a:buNone/>
            </a:pPr>
            <a:endParaRPr lang="en-US" sz="1350" b="1" u="sng" dirty="0"/>
          </a:p>
          <a:p>
            <a:pPr marL="0" indent="0">
              <a:buNone/>
            </a:pPr>
            <a:endParaRPr lang="en-US" sz="1350" b="1" u="sng" dirty="0"/>
          </a:p>
          <a:p>
            <a:pPr marL="0" indent="0">
              <a:buNone/>
            </a:pPr>
            <a:endParaRPr lang="en-US" sz="1350" b="1" u="sng" dirty="0"/>
          </a:p>
          <a:p>
            <a:pPr marL="342900" lvl="1" indent="0">
              <a:buNone/>
            </a:pPr>
            <a:endParaRPr lang="en-US" sz="788" dirty="0"/>
          </a:p>
          <a:p>
            <a:pPr marL="342900" lvl="1" indent="0">
              <a:buNone/>
            </a:pPr>
            <a:endParaRPr lang="en-US" sz="788" dirty="0"/>
          </a:p>
        </p:txBody>
      </p:sp>
      <p:sp>
        <p:nvSpPr>
          <p:cNvPr id="4" name="Slide Number Placeholder 3">
            <a:extLst>
              <a:ext uri="{FF2B5EF4-FFF2-40B4-BE49-F238E27FC236}">
                <a16:creationId xmlns:a16="http://schemas.microsoft.com/office/drawing/2014/main" id="{72AC247A-4FCD-9B76-C497-5E581D5AD45B}"/>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690912581"/>
      </p:ext>
    </p:extLst>
  </p:cSld>
  <p:clrMapOvr>
    <a:masterClrMapping/>
  </p:clrMapOvr>
</p:sld>
</file>

<file path=ppt/theme/theme1.xml><?xml version="1.0" encoding="utf-8"?>
<a:theme xmlns:a="http://schemas.openxmlformats.org/drawingml/2006/main" name="Office Theme">
  <a:themeElements>
    <a:clrScheme name="CDE Blue">
      <a:dk1>
        <a:sysClr val="windowText" lastClr="000000"/>
      </a:dk1>
      <a:lt1>
        <a:sysClr val="window" lastClr="FFFFFF"/>
      </a:lt1>
      <a:dk2>
        <a:srgbClr val="232C67"/>
      </a:dk2>
      <a:lt2>
        <a:srgbClr val="90C8E7"/>
      </a:lt2>
      <a:accent1>
        <a:srgbClr val="7C98AC"/>
      </a:accent1>
      <a:accent2>
        <a:srgbClr val="5D6770"/>
      </a:accent2>
      <a:accent3>
        <a:srgbClr val="488BC9"/>
      </a:accent3>
      <a:accent4>
        <a:srgbClr val="3CC1CC"/>
      </a:accent4>
      <a:accent5>
        <a:srgbClr val="077682"/>
      </a:accent5>
      <a:accent6>
        <a:srgbClr val="D2D3D3"/>
      </a:accent6>
      <a:hlink>
        <a:srgbClr val="2C3384"/>
      </a:hlink>
      <a:folHlink>
        <a:srgbClr val="EC675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b639f00-c663-4db8-9f2d-5e59e4353b4b">
      <Terms xmlns="http://schemas.microsoft.com/office/infopath/2007/PartnerControls"/>
    </lcf76f155ced4ddcb4097134ff3c332f>
    <TaxCatchAll xmlns="ca9d521c-8764-4bcd-84f1-6f7ce6ca6a9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B8D346-98B4-4A38-AC1D-9DECB7E942AC}">
  <ds:schemaRefs>
    <ds:schemaRef ds:uri="http://schemas.microsoft.com/office/2006/documentManagement/types"/>
    <ds:schemaRef ds:uri="http://www.w3.org/XML/1998/namespace"/>
    <ds:schemaRef ds:uri="http://schemas.microsoft.com/office/2006/metadata/properties"/>
    <ds:schemaRef ds:uri="http://purl.org/dc/terms/"/>
    <ds:schemaRef ds:uri="http://purl.org/dc/elements/1.1/"/>
    <ds:schemaRef ds:uri="http://schemas.microsoft.com/office/infopath/2007/PartnerControls"/>
    <ds:schemaRef ds:uri="http://purl.org/dc/dcmitype/"/>
    <ds:schemaRef ds:uri="http://schemas.openxmlformats.org/package/2006/metadata/core-properties"/>
    <ds:schemaRef ds:uri="4c96849b-d583-4314-bdb6-16a0c6e34719"/>
    <ds:schemaRef ds:uri="658e932f-8c42-4f93-8fc3-67d3de176e61"/>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279A6D8D-A2C5-4A09-BF17-AA698BE87EF8}"/>
</file>

<file path=docProps/app.xml><?xml version="1.0" encoding="utf-8"?>
<Properties xmlns="http://schemas.openxmlformats.org/officeDocument/2006/extended-properties" xmlns:vt="http://schemas.openxmlformats.org/officeDocument/2006/docPropsVTypes">
  <Template>Office Theme</Template>
  <TotalTime>25874</TotalTime>
  <Words>3272</Words>
  <Application>Microsoft Office PowerPoint</Application>
  <PresentationFormat>Widescreen</PresentationFormat>
  <Paragraphs>360</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Museo Slab 500</vt:lpstr>
      <vt:lpstr>Trebuchet MS</vt:lpstr>
      <vt:lpstr>Verdana</vt:lpstr>
      <vt:lpstr>Wingdings</vt:lpstr>
      <vt:lpstr>Office Theme</vt:lpstr>
      <vt:lpstr>Special Education End-of-Year  Coding Scenarios</vt:lpstr>
      <vt:lpstr>Welcome and Contact Information</vt:lpstr>
      <vt:lpstr> Special Education End of Year: Timeline and Training  </vt:lpstr>
      <vt:lpstr>Agenda</vt:lpstr>
      <vt:lpstr>Reminder: Sped EOY Collects Exits from Special Education</vt:lpstr>
      <vt:lpstr>SPED EOY Snapshot Criteria</vt:lpstr>
      <vt:lpstr>ERROR CODE SY108</vt:lpstr>
      <vt:lpstr>Excluded from Snapshot: PAI Code 31 – on Tuition Contract w/ another AU</vt:lpstr>
      <vt:lpstr>Special Education EOY Summer/Missing Exits Reporting Concern</vt:lpstr>
      <vt:lpstr>Business Rule Changes: Errors or Warnings</vt:lpstr>
      <vt:lpstr>EOY Summer Exits Screen – students that exited over the summer or didn’t return in the fall</vt:lpstr>
      <vt:lpstr>Special Education EOY Sped Transition students, Detention Center students, county jail students</vt:lpstr>
      <vt:lpstr>Special Education EOY Use Prior Year Snapshot Records to Inform Coding</vt:lpstr>
      <vt:lpstr>Special Education EOY: Reporting Outside Placement Records- Facility Schools, Detention Center, SOP, Program Students</vt:lpstr>
      <vt:lpstr>Contract Agreement Students  </vt:lpstr>
      <vt:lpstr>CDE Approved Facility School Contract</vt:lpstr>
      <vt:lpstr>Special Education Program Records</vt:lpstr>
      <vt:lpstr>Detention Center Records</vt:lpstr>
      <vt:lpstr>Non-Public School or Private Facility Contract</vt:lpstr>
      <vt:lpstr>County Jail</vt:lpstr>
      <vt:lpstr>Outside of Colorado Facility Contract</vt:lpstr>
      <vt:lpstr>Your participation is appreciated!</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107</cp:revision>
  <dcterms:created xsi:type="dcterms:W3CDTF">2019-06-25T17:30:52Z</dcterms:created>
  <dcterms:modified xsi:type="dcterms:W3CDTF">2025-07-02T17:31:12Z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