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760" r:id="rId2"/>
    <p:sldId id="761" r:id="rId3"/>
    <p:sldId id="797" r:id="rId4"/>
    <p:sldId id="763" r:id="rId5"/>
    <p:sldId id="828" r:id="rId6"/>
    <p:sldId id="829" r:id="rId7"/>
    <p:sldId id="804" r:id="rId8"/>
    <p:sldId id="807" r:id="rId9"/>
    <p:sldId id="819" r:id="rId10"/>
    <p:sldId id="803" r:id="rId11"/>
    <p:sldId id="788" r:id="rId12"/>
    <p:sldId id="789" r:id="rId13"/>
    <p:sldId id="791" r:id="rId14"/>
    <p:sldId id="808" r:id="rId15"/>
    <p:sldId id="811" r:id="rId16"/>
    <p:sldId id="812" r:id="rId17"/>
    <p:sldId id="814" r:id="rId18"/>
    <p:sldId id="813" r:id="rId19"/>
    <p:sldId id="825" r:id="rId20"/>
    <p:sldId id="778" r:id="rId21"/>
    <p:sldId id="793" r:id="rId22"/>
    <p:sldId id="779" r:id="rId23"/>
    <p:sldId id="781" r:id="rId24"/>
    <p:sldId id="792" r:id="rId25"/>
    <p:sldId id="767" r:id="rId26"/>
    <p:sldId id="824" r:id="rId27"/>
    <p:sldId id="806" r:id="rId28"/>
    <p:sldId id="816" r:id="rId29"/>
    <p:sldId id="775" r:id="rId30"/>
    <p:sldId id="818" r:id="rId31"/>
    <p:sldId id="753" r:id="rId32"/>
    <p:sldId id="754" r:id="rId33"/>
    <p:sldId id="755" r:id="rId34"/>
    <p:sldId id="756" r:id="rId35"/>
    <p:sldId id="757" r:id="rId36"/>
    <p:sldId id="758" r:id="rId37"/>
    <p:sldId id="759" r:id="rId38"/>
    <p:sldId id="826" r:id="rId39"/>
    <p:sldId id="817" r:id="rId40"/>
    <p:sldId id="784" r:id="rId41"/>
    <p:sldId id="785" r:id="rId42"/>
    <p:sldId id="827" r:id="rId43"/>
    <p:sldId id="822" r:id="rId44"/>
    <p:sldId id="823"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EC4E8"/>
    <a:srgbClr val="B52D91"/>
    <a:srgbClr val="85477E"/>
    <a:srgbClr val="D969BC"/>
    <a:srgbClr val="D6C2D2"/>
    <a:srgbClr val="B97DB2"/>
    <a:srgbClr val="B90747"/>
    <a:srgbClr val="BA491C"/>
    <a:srgbClr val="468F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5198" autoAdjust="0"/>
  </p:normalViewPr>
  <p:slideViewPr>
    <p:cSldViewPr snapToGrid="0" showGuides="1">
      <p:cViewPr varScale="1">
        <p:scale>
          <a:sx n="100" d="100"/>
          <a:sy n="100" d="100"/>
        </p:scale>
        <p:origin x="1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9B731-4A67-48D5-BC35-02E999F7A30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5AD5FE6-A62E-41FC-900D-2677FC80D990}">
      <dgm:prSet phldrT="[Text]" custT="1"/>
      <dgm:spPr>
        <a:solidFill>
          <a:srgbClr val="7030A0"/>
        </a:solidFill>
      </dgm:spPr>
      <dgm:t>
        <a:bodyPr/>
        <a:lstStyle/>
        <a:p>
          <a:r>
            <a:rPr lang="en-US" sz="1800" dirty="0" smtClean="0"/>
            <a:t>Exits</a:t>
          </a:r>
          <a:endParaRPr lang="en-US" sz="1800" dirty="0"/>
        </a:p>
      </dgm:t>
    </dgm:pt>
    <dgm:pt modelId="{11E22C72-D1C2-43CE-B1EC-680B40356FE2}" type="parTrans" cxnId="{70E1986B-220A-4C2E-B1BD-63AD6B45EA34}">
      <dgm:prSet/>
      <dgm:spPr/>
      <dgm:t>
        <a:bodyPr/>
        <a:lstStyle/>
        <a:p>
          <a:endParaRPr lang="en-US"/>
        </a:p>
      </dgm:t>
    </dgm:pt>
    <dgm:pt modelId="{2CC57452-D332-4D9C-A7A1-37F952597530}" type="sibTrans" cxnId="{70E1986B-220A-4C2E-B1BD-63AD6B45EA34}">
      <dgm:prSet/>
      <dgm:spPr/>
      <dgm:t>
        <a:bodyPr/>
        <a:lstStyle/>
        <a:p>
          <a:endParaRPr lang="en-US"/>
        </a:p>
      </dgm:t>
    </dgm:pt>
    <dgm:pt modelId="{4FC7963A-5863-478A-AFB9-F8D94DFDC223}">
      <dgm:prSet phldrT="[Text]" custT="1"/>
      <dgm:spPr/>
      <dgm:t>
        <a:bodyPr/>
        <a:lstStyle/>
        <a:p>
          <a:endParaRPr lang="en-US" sz="1800" dirty="0"/>
        </a:p>
      </dgm:t>
    </dgm:pt>
    <dgm:pt modelId="{F0A5EB28-2324-4834-ACF7-35CA80A4D983}" type="parTrans" cxnId="{534FD6E2-43A1-4755-B1C8-4A0B3F301B9E}">
      <dgm:prSet/>
      <dgm:spPr/>
      <dgm:t>
        <a:bodyPr/>
        <a:lstStyle/>
        <a:p>
          <a:endParaRPr lang="en-US"/>
        </a:p>
      </dgm:t>
    </dgm:pt>
    <dgm:pt modelId="{6ACFB334-965E-4C77-B524-E003EC5094A2}" type="sibTrans" cxnId="{534FD6E2-43A1-4755-B1C8-4A0B3F301B9E}">
      <dgm:prSet/>
      <dgm:spPr/>
      <dgm:t>
        <a:bodyPr/>
        <a:lstStyle/>
        <a:p>
          <a:endParaRPr lang="en-US"/>
        </a:p>
      </dgm:t>
    </dgm:pt>
    <dgm:pt modelId="{407E571C-40A0-4878-88DE-A1B95486BE52}">
      <dgm:prSet phldrT="[Text]" custT="1"/>
      <dgm:spPr>
        <a:solidFill>
          <a:srgbClr val="CF43AA"/>
        </a:solidFill>
      </dgm:spPr>
      <dgm:t>
        <a:bodyPr/>
        <a:lstStyle/>
        <a:p>
          <a:r>
            <a:rPr lang="en-US" sz="1800" dirty="0" smtClean="0"/>
            <a:t>SPP Indicators</a:t>
          </a:r>
          <a:endParaRPr lang="en-US" sz="1800" dirty="0"/>
        </a:p>
      </dgm:t>
    </dgm:pt>
    <dgm:pt modelId="{D675786D-05C2-4AD5-978D-73DE4931DBB6}" type="parTrans" cxnId="{EAAA3DA0-D086-4316-BE36-EF838A97DB34}">
      <dgm:prSet/>
      <dgm:spPr/>
      <dgm:t>
        <a:bodyPr/>
        <a:lstStyle/>
        <a:p>
          <a:endParaRPr lang="en-US"/>
        </a:p>
      </dgm:t>
    </dgm:pt>
    <dgm:pt modelId="{199D5481-986D-4969-B687-B5BF3AD642B4}" type="sibTrans" cxnId="{EAAA3DA0-D086-4316-BE36-EF838A97DB34}">
      <dgm:prSet/>
      <dgm:spPr/>
      <dgm:t>
        <a:bodyPr/>
        <a:lstStyle/>
        <a:p>
          <a:endParaRPr lang="en-US"/>
        </a:p>
      </dgm:t>
    </dgm:pt>
    <dgm:pt modelId="{2D18C8DE-A7ED-450A-8B61-AD89537EBCC0}">
      <dgm:prSet phldrT="[Text]" custT="1"/>
      <dgm:spPr/>
      <dgm:t>
        <a:bodyPr/>
        <a:lstStyle/>
        <a:p>
          <a:r>
            <a:rPr lang="en-US" sz="1600" dirty="0" smtClean="0"/>
            <a:t>State Performance Plan APR Indicators 2, 11, and 12</a:t>
          </a:r>
          <a:endParaRPr lang="en-US" sz="1600" dirty="0"/>
        </a:p>
      </dgm:t>
    </dgm:pt>
    <dgm:pt modelId="{52BD7564-DE6C-42E3-880B-F79CFED4AC75}" type="parTrans" cxnId="{A0CD09B5-9039-4DA3-9D9B-0622B098E709}">
      <dgm:prSet/>
      <dgm:spPr/>
      <dgm:t>
        <a:bodyPr/>
        <a:lstStyle/>
        <a:p>
          <a:endParaRPr lang="en-US"/>
        </a:p>
      </dgm:t>
    </dgm:pt>
    <dgm:pt modelId="{97782FBF-3F8E-410E-B34C-BDB80847C75A}" type="sibTrans" cxnId="{A0CD09B5-9039-4DA3-9D9B-0622B098E709}">
      <dgm:prSet/>
      <dgm:spPr/>
      <dgm:t>
        <a:bodyPr/>
        <a:lstStyle/>
        <a:p>
          <a:endParaRPr lang="en-US"/>
        </a:p>
      </dgm:t>
    </dgm:pt>
    <dgm:pt modelId="{2BBAFB44-5D80-44BF-9DBA-2D8D34726BE3}">
      <dgm:prSet phldrT="[Text]" custT="1"/>
      <dgm:spPr>
        <a:solidFill>
          <a:srgbClr val="CC99FF"/>
        </a:solidFill>
      </dgm:spPr>
      <dgm:t>
        <a:bodyPr/>
        <a:lstStyle/>
        <a:p>
          <a:r>
            <a:rPr lang="en-US" sz="1400" dirty="0" smtClean="0"/>
            <a:t>Part C Evaluations </a:t>
          </a:r>
          <a:endParaRPr lang="en-US" sz="1400" dirty="0"/>
        </a:p>
      </dgm:t>
    </dgm:pt>
    <dgm:pt modelId="{A610ADEB-DD6C-42AC-A215-659A4BCF550F}" type="parTrans" cxnId="{F5FEF5D9-C2C9-4F0E-B945-897FBBA576FE}">
      <dgm:prSet/>
      <dgm:spPr/>
      <dgm:t>
        <a:bodyPr/>
        <a:lstStyle/>
        <a:p>
          <a:endParaRPr lang="en-US"/>
        </a:p>
      </dgm:t>
    </dgm:pt>
    <dgm:pt modelId="{DDC6397B-4A00-43FE-9889-A17FCB7017F5}" type="sibTrans" cxnId="{F5FEF5D9-C2C9-4F0E-B945-897FBBA576FE}">
      <dgm:prSet/>
      <dgm:spPr/>
      <dgm:t>
        <a:bodyPr/>
        <a:lstStyle/>
        <a:p>
          <a:endParaRPr lang="en-US"/>
        </a:p>
      </dgm:t>
    </dgm:pt>
    <dgm:pt modelId="{D2E5A310-25B9-47DD-91A6-10BAB7A955EF}">
      <dgm:prSet custT="1"/>
      <dgm:spPr/>
      <dgm:t>
        <a:bodyPr/>
        <a:lstStyle/>
        <a:p>
          <a:r>
            <a:rPr lang="en-US" sz="1600" dirty="0" smtClean="0"/>
            <a:t>Indicator 2: Dropout – percentage of youth w/ IEPs dropping out</a:t>
          </a:r>
          <a:endParaRPr lang="en-US" sz="1600" dirty="0"/>
        </a:p>
      </dgm:t>
    </dgm:pt>
    <dgm:pt modelId="{4D156729-AF94-44FC-BB9B-5BB3C51449B7}" type="parTrans" cxnId="{7387748E-4E7D-4B8F-989F-2076CE415D10}">
      <dgm:prSet/>
      <dgm:spPr/>
      <dgm:t>
        <a:bodyPr/>
        <a:lstStyle/>
        <a:p>
          <a:endParaRPr lang="en-US"/>
        </a:p>
      </dgm:t>
    </dgm:pt>
    <dgm:pt modelId="{7A5984A3-8B7A-4E94-8F67-98172750CD9D}" type="sibTrans" cxnId="{7387748E-4E7D-4B8F-989F-2076CE415D10}">
      <dgm:prSet/>
      <dgm:spPr/>
      <dgm:t>
        <a:bodyPr/>
        <a:lstStyle/>
        <a:p>
          <a:endParaRPr lang="en-US"/>
        </a:p>
      </dgm:t>
    </dgm:pt>
    <dgm:pt modelId="{F212DEA7-0F95-4FE5-9EEB-96E33F9F79B4}">
      <dgm:prSet custT="1"/>
      <dgm:spPr/>
      <dgm:t>
        <a:bodyPr/>
        <a:lstStyle/>
        <a:p>
          <a:r>
            <a:rPr lang="en-US" sz="1600" dirty="0" smtClean="0"/>
            <a:t>Indicator 11: % of children evaluated for Part B Services within 60 days</a:t>
          </a:r>
          <a:endParaRPr lang="en-US" sz="1600" dirty="0"/>
        </a:p>
      </dgm:t>
    </dgm:pt>
    <dgm:pt modelId="{159F77B9-94B5-4640-98AE-AC648F7970A5}" type="parTrans" cxnId="{599C0296-5B71-4B86-A4A3-9DD0ECABC1CF}">
      <dgm:prSet/>
      <dgm:spPr/>
      <dgm:t>
        <a:bodyPr/>
        <a:lstStyle/>
        <a:p>
          <a:endParaRPr lang="en-US"/>
        </a:p>
      </dgm:t>
    </dgm:pt>
    <dgm:pt modelId="{50F1254B-4194-4B0F-BE75-7A10A27CAA74}" type="sibTrans" cxnId="{599C0296-5B71-4B86-A4A3-9DD0ECABC1CF}">
      <dgm:prSet/>
      <dgm:spPr/>
      <dgm:t>
        <a:bodyPr/>
        <a:lstStyle/>
        <a:p>
          <a:endParaRPr lang="en-US"/>
        </a:p>
      </dgm:t>
    </dgm:pt>
    <dgm:pt modelId="{4381C665-0F6D-48B1-832C-F66C7CD6BE64}">
      <dgm:prSet custT="1"/>
      <dgm:spPr/>
      <dgm:t>
        <a:bodyPr/>
        <a:lstStyle/>
        <a:p>
          <a:r>
            <a:rPr lang="en-US" sz="1600" dirty="0" smtClean="0"/>
            <a:t>Indicator 12: Part C to B Transition - % of children with IEP by 3rd birthday</a:t>
          </a:r>
          <a:endParaRPr lang="en-US" sz="1600" dirty="0"/>
        </a:p>
      </dgm:t>
    </dgm:pt>
    <dgm:pt modelId="{A02BAAE6-716B-414C-A640-AED4B44F5FC9}" type="parTrans" cxnId="{289BD184-9286-43A5-B164-6E22A90487FA}">
      <dgm:prSet/>
      <dgm:spPr/>
      <dgm:t>
        <a:bodyPr/>
        <a:lstStyle/>
        <a:p>
          <a:endParaRPr lang="en-US"/>
        </a:p>
      </dgm:t>
    </dgm:pt>
    <dgm:pt modelId="{D917343D-D7B4-463C-86CA-CAE51A68CEBA}" type="sibTrans" cxnId="{289BD184-9286-43A5-B164-6E22A90487FA}">
      <dgm:prSet/>
      <dgm:spPr/>
      <dgm:t>
        <a:bodyPr/>
        <a:lstStyle/>
        <a:p>
          <a:endParaRPr lang="en-US"/>
        </a:p>
      </dgm:t>
    </dgm:pt>
    <dgm:pt modelId="{00B03A9F-A822-4866-A99E-6E58AD9BC7CA}">
      <dgm:prSet phldrT="[Text]" custT="1"/>
      <dgm:spPr/>
      <dgm:t>
        <a:bodyPr/>
        <a:lstStyle/>
        <a:p>
          <a:r>
            <a:rPr lang="en-US" altLang="en-US" sz="1600" dirty="0" smtClean="0"/>
            <a:t>Children ages 0-3 evaluated for Part C Services  - AUs receive </a:t>
          </a:r>
          <a:r>
            <a:rPr lang="en-US" altLang="en-US" sz="1600" b="1" dirty="0" smtClean="0"/>
            <a:t>reimbursement money </a:t>
          </a:r>
          <a:r>
            <a:rPr lang="en-US" altLang="en-US" sz="1600" dirty="0" smtClean="0"/>
            <a:t>for evaluations completed </a:t>
          </a:r>
          <a:endParaRPr lang="en-US" sz="1600" dirty="0"/>
        </a:p>
      </dgm:t>
    </dgm:pt>
    <dgm:pt modelId="{E7422C25-A046-4ADE-8C93-BFFF57BE00F0}" type="parTrans" cxnId="{D51A77C5-D677-4743-A726-B98BB23FD6E5}">
      <dgm:prSet/>
      <dgm:spPr/>
      <dgm:t>
        <a:bodyPr/>
        <a:lstStyle/>
        <a:p>
          <a:endParaRPr lang="en-US"/>
        </a:p>
      </dgm:t>
    </dgm:pt>
    <dgm:pt modelId="{908CC31A-C768-4F9D-8EB2-0AE372867EB9}" type="sibTrans" cxnId="{D51A77C5-D677-4743-A726-B98BB23FD6E5}">
      <dgm:prSet/>
      <dgm:spPr/>
      <dgm:t>
        <a:bodyPr/>
        <a:lstStyle/>
        <a:p>
          <a:endParaRPr lang="en-US"/>
        </a:p>
      </dgm:t>
    </dgm:pt>
    <dgm:pt modelId="{F7090414-F34F-44C6-984B-5B5CB60BCBA3}">
      <dgm:prSet phldrT="[Text]" custT="1"/>
      <dgm:spPr/>
      <dgm:t>
        <a:bodyPr/>
        <a:lstStyle/>
        <a:p>
          <a:r>
            <a:rPr lang="en-US" sz="1800" dirty="0" smtClean="0"/>
            <a:t>Children with Disabilities Exiting Special Education as required by IDEA statute 34 CFR §300.618    </a:t>
          </a:r>
          <a:endParaRPr lang="en-US" sz="1800" dirty="0"/>
        </a:p>
      </dgm:t>
    </dgm:pt>
    <dgm:pt modelId="{3D412D49-6BAC-477B-B7F6-B79D82388573}" type="parTrans" cxnId="{78FE2DC8-2E37-4111-B488-930306C7136F}">
      <dgm:prSet/>
      <dgm:spPr/>
      <dgm:t>
        <a:bodyPr/>
        <a:lstStyle/>
        <a:p>
          <a:endParaRPr lang="en-US"/>
        </a:p>
      </dgm:t>
    </dgm:pt>
    <dgm:pt modelId="{7A9F4D85-2AFD-43BC-9B34-0B0709F35BA2}" type="sibTrans" cxnId="{78FE2DC8-2E37-4111-B488-930306C7136F}">
      <dgm:prSet/>
      <dgm:spPr/>
      <dgm:t>
        <a:bodyPr/>
        <a:lstStyle/>
        <a:p>
          <a:endParaRPr lang="en-US"/>
        </a:p>
      </dgm:t>
    </dgm:pt>
    <dgm:pt modelId="{D3D2A6DE-74A7-4EB2-BBBF-341B0B773D71}">
      <dgm:prSet phldrT="[Text]" custT="1"/>
      <dgm:spPr/>
      <dgm:t>
        <a:bodyPr/>
        <a:lstStyle/>
        <a:p>
          <a:endParaRPr lang="en-US" sz="1800" dirty="0" smtClean="0"/>
        </a:p>
      </dgm:t>
    </dgm:pt>
    <dgm:pt modelId="{1F811459-AA22-4013-B845-4A1E8238E951}" type="parTrans" cxnId="{51AD7BE0-6B4E-4AF5-8801-59DE9A905992}">
      <dgm:prSet/>
      <dgm:spPr/>
      <dgm:t>
        <a:bodyPr/>
        <a:lstStyle/>
        <a:p>
          <a:endParaRPr lang="en-US"/>
        </a:p>
      </dgm:t>
    </dgm:pt>
    <dgm:pt modelId="{AFFD2316-1D6C-4C14-AF87-2A46EEAA9FA2}" type="sibTrans" cxnId="{51AD7BE0-6B4E-4AF5-8801-59DE9A905992}">
      <dgm:prSet/>
      <dgm:spPr/>
      <dgm:t>
        <a:bodyPr/>
        <a:lstStyle/>
        <a:p>
          <a:endParaRPr lang="en-US"/>
        </a:p>
      </dgm:t>
    </dgm:pt>
    <dgm:pt modelId="{978206FE-C741-43F4-B4F3-3E61014D9719}" type="pres">
      <dgm:prSet presAssocID="{1CB9B731-4A67-48D5-BC35-02E999F7A307}" presName="linearFlow" presStyleCnt="0">
        <dgm:presLayoutVars>
          <dgm:dir/>
          <dgm:animLvl val="lvl"/>
          <dgm:resizeHandles val="exact"/>
        </dgm:presLayoutVars>
      </dgm:prSet>
      <dgm:spPr/>
      <dgm:t>
        <a:bodyPr/>
        <a:lstStyle/>
        <a:p>
          <a:endParaRPr lang="en-US"/>
        </a:p>
      </dgm:t>
    </dgm:pt>
    <dgm:pt modelId="{E9679885-A614-43CA-AE91-C3839477FC47}" type="pres">
      <dgm:prSet presAssocID="{95AD5FE6-A62E-41FC-900D-2677FC80D990}" presName="composite" presStyleCnt="0"/>
      <dgm:spPr/>
    </dgm:pt>
    <dgm:pt modelId="{85B23013-B516-458E-9038-5E17709F56E9}" type="pres">
      <dgm:prSet presAssocID="{95AD5FE6-A62E-41FC-900D-2677FC80D990}" presName="parentText" presStyleLbl="alignNode1" presStyleIdx="0" presStyleCnt="3" custLinFactNeighborX="-2662" custLinFactNeighborY="-28517">
        <dgm:presLayoutVars>
          <dgm:chMax val="1"/>
          <dgm:bulletEnabled val="1"/>
        </dgm:presLayoutVars>
      </dgm:prSet>
      <dgm:spPr/>
      <dgm:t>
        <a:bodyPr/>
        <a:lstStyle/>
        <a:p>
          <a:endParaRPr lang="en-US"/>
        </a:p>
      </dgm:t>
    </dgm:pt>
    <dgm:pt modelId="{BD2BE51E-42DD-455E-BCAC-E484E7B0E86D}" type="pres">
      <dgm:prSet presAssocID="{95AD5FE6-A62E-41FC-900D-2677FC80D990}" presName="descendantText" presStyleLbl="alignAcc1" presStyleIdx="0" presStyleCnt="3">
        <dgm:presLayoutVars>
          <dgm:bulletEnabled val="1"/>
        </dgm:presLayoutVars>
      </dgm:prSet>
      <dgm:spPr/>
      <dgm:t>
        <a:bodyPr/>
        <a:lstStyle/>
        <a:p>
          <a:endParaRPr lang="en-US"/>
        </a:p>
      </dgm:t>
    </dgm:pt>
    <dgm:pt modelId="{94E3B8D9-17A2-46BD-847A-03CE7773447C}" type="pres">
      <dgm:prSet presAssocID="{2CC57452-D332-4D9C-A7A1-37F952597530}" presName="sp" presStyleCnt="0"/>
      <dgm:spPr/>
    </dgm:pt>
    <dgm:pt modelId="{2954B41C-6E7A-4533-BCB1-F63525CF39D0}" type="pres">
      <dgm:prSet presAssocID="{407E571C-40A0-4878-88DE-A1B95486BE52}" presName="composite" presStyleCnt="0"/>
      <dgm:spPr/>
    </dgm:pt>
    <dgm:pt modelId="{AB35238E-BFF3-4691-BC62-B2E6E50C8C74}" type="pres">
      <dgm:prSet presAssocID="{407E571C-40A0-4878-88DE-A1B95486BE52}" presName="parentText" presStyleLbl="alignNode1" presStyleIdx="1" presStyleCnt="3" custLinFactNeighborX="-1888" custLinFactNeighborY="-974">
        <dgm:presLayoutVars>
          <dgm:chMax val="1"/>
          <dgm:bulletEnabled val="1"/>
        </dgm:presLayoutVars>
      </dgm:prSet>
      <dgm:spPr/>
      <dgm:t>
        <a:bodyPr/>
        <a:lstStyle/>
        <a:p>
          <a:endParaRPr lang="en-US"/>
        </a:p>
      </dgm:t>
    </dgm:pt>
    <dgm:pt modelId="{4F7B6C04-A740-4872-B698-490C41D5631C}" type="pres">
      <dgm:prSet presAssocID="{407E571C-40A0-4878-88DE-A1B95486BE52}" presName="descendantText" presStyleLbl="alignAcc1" presStyleIdx="1" presStyleCnt="3" custScaleX="100724" custScaleY="98735">
        <dgm:presLayoutVars>
          <dgm:bulletEnabled val="1"/>
        </dgm:presLayoutVars>
      </dgm:prSet>
      <dgm:spPr/>
      <dgm:t>
        <a:bodyPr/>
        <a:lstStyle/>
        <a:p>
          <a:endParaRPr lang="en-US"/>
        </a:p>
      </dgm:t>
    </dgm:pt>
    <dgm:pt modelId="{D510CBE2-D3F5-45F4-986A-3555EF7C4EC7}" type="pres">
      <dgm:prSet presAssocID="{199D5481-986D-4969-B687-B5BF3AD642B4}" presName="sp" presStyleCnt="0"/>
      <dgm:spPr/>
    </dgm:pt>
    <dgm:pt modelId="{279EA2A4-E5EA-4F3D-9AFB-B90E3156D0F0}" type="pres">
      <dgm:prSet presAssocID="{2BBAFB44-5D80-44BF-9DBA-2D8D34726BE3}" presName="composite" presStyleCnt="0"/>
      <dgm:spPr/>
    </dgm:pt>
    <dgm:pt modelId="{44E7759D-9E08-41BA-995B-127DB66E1082}" type="pres">
      <dgm:prSet presAssocID="{2BBAFB44-5D80-44BF-9DBA-2D8D34726BE3}" presName="parentText" presStyleLbl="alignNode1" presStyleIdx="2" presStyleCnt="3">
        <dgm:presLayoutVars>
          <dgm:chMax val="1"/>
          <dgm:bulletEnabled val="1"/>
        </dgm:presLayoutVars>
      </dgm:prSet>
      <dgm:spPr/>
      <dgm:t>
        <a:bodyPr/>
        <a:lstStyle/>
        <a:p>
          <a:endParaRPr lang="en-US"/>
        </a:p>
      </dgm:t>
    </dgm:pt>
    <dgm:pt modelId="{91C9D485-0AE4-406A-A75D-DC29EC60EBCB}" type="pres">
      <dgm:prSet presAssocID="{2BBAFB44-5D80-44BF-9DBA-2D8D34726BE3}" presName="descendantText" presStyleLbl="alignAcc1" presStyleIdx="2" presStyleCnt="3" custScaleX="100285" custScaleY="99536">
        <dgm:presLayoutVars>
          <dgm:bulletEnabled val="1"/>
        </dgm:presLayoutVars>
      </dgm:prSet>
      <dgm:spPr/>
      <dgm:t>
        <a:bodyPr/>
        <a:lstStyle/>
        <a:p>
          <a:endParaRPr lang="en-US"/>
        </a:p>
      </dgm:t>
    </dgm:pt>
  </dgm:ptLst>
  <dgm:cxnLst>
    <dgm:cxn modelId="{534FD6E2-43A1-4755-B1C8-4A0B3F301B9E}" srcId="{95AD5FE6-A62E-41FC-900D-2677FC80D990}" destId="{4FC7963A-5863-478A-AFB9-F8D94DFDC223}" srcOrd="0" destOrd="0" parTransId="{F0A5EB28-2324-4834-ACF7-35CA80A4D983}" sibTransId="{6ACFB334-965E-4C77-B524-E003EC5094A2}"/>
    <dgm:cxn modelId="{13EBE7B9-6BC7-48B8-87EB-77D4A85737E7}" type="presOf" srcId="{F212DEA7-0F95-4FE5-9EEB-96E33F9F79B4}" destId="{4F7B6C04-A740-4872-B698-490C41D5631C}" srcOrd="0" destOrd="2" presId="urn:microsoft.com/office/officeart/2005/8/layout/chevron2"/>
    <dgm:cxn modelId="{14E49325-6FD3-440C-92CC-A59DF2548CE8}" type="presOf" srcId="{D3D2A6DE-74A7-4EB2-BBBF-341B0B773D71}" destId="{BD2BE51E-42DD-455E-BCAC-E484E7B0E86D}" srcOrd="0" destOrd="2" presId="urn:microsoft.com/office/officeart/2005/8/layout/chevron2"/>
    <dgm:cxn modelId="{DE638467-49DB-463D-BD3C-3BBFD52A519B}" type="presOf" srcId="{4FC7963A-5863-478A-AFB9-F8D94DFDC223}" destId="{BD2BE51E-42DD-455E-BCAC-E484E7B0E86D}" srcOrd="0" destOrd="0" presId="urn:microsoft.com/office/officeart/2005/8/layout/chevron2"/>
    <dgm:cxn modelId="{9BBF5FBF-889C-4AAC-93B0-23E0F1662650}" type="presOf" srcId="{95AD5FE6-A62E-41FC-900D-2677FC80D990}" destId="{85B23013-B516-458E-9038-5E17709F56E9}" srcOrd="0" destOrd="0" presId="urn:microsoft.com/office/officeart/2005/8/layout/chevron2"/>
    <dgm:cxn modelId="{A0CD09B5-9039-4DA3-9D9B-0622B098E709}" srcId="{407E571C-40A0-4878-88DE-A1B95486BE52}" destId="{2D18C8DE-A7ED-450A-8B61-AD89537EBCC0}" srcOrd="0" destOrd="0" parTransId="{52BD7564-DE6C-42E3-880B-F79CFED4AC75}" sibTransId="{97782FBF-3F8E-410E-B34C-BDB80847C75A}"/>
    <dgm:cxn modelId="{D51A77C5-D677-4743-A726-B98BB23FD6E5}" srcId="{2BBAFB44-5D80-44BF-9DBA-2D8D34726BE3}" destId="{00B03A9F-A822-4866-A99E-6E58AD9BC7CA}" srcOrd="0" destOrd="0" parTransId="{E7422C25-A046-4ADE-8C93-BFFF57BE00F0}" sibTransId="{908CC31A-C768-4F9D-8EB2-0AE372867EB9}"/>
    <dgm:cxn modelId="{7387748E-4E7D-4B8F-989F-2076CE415D10}" srcId="{2D18C8DE-A7ED-450A-8B61-AD89537EBCC0}" destId="{D2E5A310-25B9-47DD-91A6-10BAB7A955EF}" srcOrd="0" destOrd="0" parTransId="{4D156729-AF94-44FC-BB9B-5BB3C51449B7}" sibTransId="{7A5984A3-8B7A-4E94-8F67-98172750CD9D}"/>
    <dgm:cxn modelId="{D45B0DF7-4E3C-4BDF-BB07-759063C9FB43}" type="presOf" srcId="{407E571C-40A0-4878-88DE-A1B95486BE52}" destId="{AB35238E-BFF3-4691-BC62-B2E6E50C8C74}" srcOrd="0" destOrd="0" presId="urn:microsoft.com/office/officeart/2005/8/layout/chevron2"/>
    <dgm:cxn modelId="{13C7F4A9-068A-4368-9131-866D84172711}" type="presOf" srcId="{00B03A9F-A822-4866-A99E-6E58AD9BC7CA}" destId="{91C9D485-0AE4-406A-A75D-DC29EC60EBCB}" srcOrd="0" destOrd="0" presId="urn:microsoft.com/office/officeart/2005/8/layout/chevron2"/>
    <dgm:cxn modelId="{70E1986B-220A-4C2E-B1BD-63AD6B45EA34}" srcId="{1CB9B731-4A67-48D5-BC35-02E999F7A307}" destId="{95AD5FE6-A62E-41FC-900D-2677FC80D990}" srcOrd="0" destOrd="0" parTransId="{11E22C72-D1C2-43CE-B1EC-680B40356FE2}" sibTransId="{2CC57452-D332-4D9C-A7A1-37F952597530}"/>
    <dgm:cxn modelId="{72DFC406-1A7B-4833-AB50-23EEAC5881EF}" type="presOf" srcId="{4381C665-0F6D-48B1-832C-F66C7CD6BE64}" destId="{4F7B6C04-A740-4872-B698-490C41D5631C}" srcOrd="0" destOrd="3" presId="urn:microsoft.com/office/officeart/2005/8/layout/chevron2"/>
    <dgm:cxn modelId="{51AD7BE0-6B4E-4AF5-8801-59DE9A905992}" srcId="{95AD5FE6-A62E-41FC-900D-2677FC80D990}" destId="{D3D2A6DE-74A7-4EB2-BBBF-341B0B773D71}" srcOrd="2" destOrd="0" parTransId="{1F811459-AA22-4013-B845-4A1E8238E951}" sibTransId="{AFFD2316-1D6C-4C14-AF87-2A46EEAA9FA2}"/>
    <dgm:cxn modelId="{CB38E4D4-5A6F-4C95-B788-753DC5CD219F}" type="presOf" srcId="{2BBAFB44-5D80-44BF-9DBA-2D8D34726BE3}" destId="{44E7759D-9E08-41BA-995B-127DB66E1082}" srcOrd="0" destOrd="0" presId="urn:microsoft.com/office/officeart/2005/8/layout/chevron2"/>
    <dgm:cxn modelId="{289BD184-9286-43A5-B164-6E22A90487FA}" srcId="{2D18C8DE-A7ED-450A-8B61-AD89537EBCC0}" destId="{4381C665-0F6D-48B1-832C-F66C7CD6BE64}" srcOrd="2" destOrd="0" parTransId="{A02BAAE6-716B-414C-A640-AED4B44F5FC9}" sibTransId="{D917343D-D7B4-463C-86CA-CAE51A68CEBA}"/>
    <dgm:cxn modelId="{599C0296-5B71-4B86-A4A3-9DD0ECABC1CF}" srcId="{2D18C8DE-A7ED-450A-8B61-AD89537EBCC0}" destId="{F212DEA7-0F95-4FE5-9EEB-96E33F9F79B4}" srcOrd="1" destOrd="0" parTransId="{159F77B9-94B5-4640-98AE-AC648F7970A5}" sibTransId="{50F1254B-4194-4B0F-BE75-7A10A27CAA74}"/>
    <dgm:cxn modelId="{757FFD9A-DB09-450C-B961-FF2C34FB18FF}" type="presOf" srcId="{2D18C8DE-A7ED-450A-8B61-AD89537EBCC0}" destId="{4F7B6C04-A740-4872-B698-490C41D5631C}" srcOrd="0" destOrd="0" presId="urn:microsoft.com/office/officeart/2005/8/layout/chevron2"/>
    <dgm:cxn modelId="{78FE2DC8-2E37-4111-B488-930306C7136F}" srcId="{95AD5FE6-A62E-41FC-900D-2677FC80D990}" destId="{F7090414-F34F-44C6-984B-5B5CB60BCBA3}" srcOrd="1" destOrd="0" parTransId="{3D412D49-6BAC-477B-B7F6-B79D82388573}" sibTransId="{7A9F4D85-2AFD-43BC-9B34-0B0709F35BA2}"/>
    <dgm:cxn modelId="{F5FEF5D9-C2C9-4F0E-B945-897FBBA576FE}" srcId="{1CB9B731-4A67-48D5-BC35-02E999F7A307}" destId="{2BBAFB44-5D80-44BF-9DBA-2D8D34726BE3}" srcOrd="2" destOrd="0" parTransId="{A610ADEB-DD6C-42AC-A215-659A4BCF550F}" sibTransId="{DDC6397B-4A00-43FE-9889-A17FCB7017F5}"/>
    <dgm:cxn modelId="{821E5FDE-1A17-4527-90C3-01A9A0A32B35}" type="presOf" srcId="{F7090414-F34F-44C6-984B-5B5CB60BCBA3}" destId="{BD2BE51E-42DD-455E-BCAC-E484E7B0E86D}" srcOrd="0" destOrd="1" presId="urn:microsoft.com/office/officeart/2005/8/layout/chevron2"/>
    <dgm:cxn modelId="{EAAA3DA0-D086-4316-BE36-EF838A97DB34}" srcId="{1CB9B731-4A67-48D5-BC35-02E999F7A307}" destId="{407E571C-40A0-4878-88DE-A1B95486BE52}" srcOrd="1" destOrd="0" parTransId="{D675786D-05C2-4AD5-978D-73DE4931DBB6}" sibTransId="{199D5481-986D-4969-B687-B5BF3AD642B4}"/>
    <dgm:cxn modelId="{AD89B6D5-83FC-4EDC-9DBC-D222150C3226}" type="presOf" srcId="{1CB9B731-4A67-48D5-BC35-02E999F7A307}" destId="{978206FE-C741-43F4-B4F3-3E61014D9719}" srcOrd="0" destOrd="0" presId="urn:microsoft.com/office/officeart/2005/8/layout/chevron2"/>
    <dgm:cxn modelId="{8B5012C1-28EB-40EA-8A2D-080AECCA2B73}" type="presOf" srcId="{D2E5A310-25B9-47DD-91A6-10BAB7A955EF}" destId="{4F7B6C04-A740-4872-B698-490C41D5631C}" srcOrd="0" destOrd="1" presId="urn:microsoft.com/office/officeart/2005/8/layout/chevron2"/>
    <dgm:cxn modelId="{60B0A6E1-1307-4068-AA23-4FF2F3459225}" type="presParOf" srcId="{978206FE-C741-43F4-B4F3-3E61014D9719}" destId="{E9679885-A614-43CA-AE91-C3839477FC47}" srcOrd="0" destOrd="0" presId="urn:microsoft.com/office/officeart/2005/8/layout/chevron2"/>
    <dgm:cxn modelId="{DCD70615-2BE3-4266-BB58-7926C49A86C2}" type="presParOf" srcId="{E9679885-A614-43CA-AE91-C3839477FC47}" destId="{85B23013-B516-458E-9038-5E17709F56E9}" srcOrd="0" destOrd="0" presId="urn:microsoft.com/office/officeart/2005/8/layout/chevron2"/>
    <dgm:cxn modelId="{272474D2-8BFC-436A-8971-248A72D32E9C}" type="presParOf" srcId="{E9679885-A614-43CA-AE91-C3839477FC47}" destId="{BD2BE51E-42DD-455E-BCAC-E484E7B0E86D}" srcOrd="1" destOrd="0" presId="urn:microsoft.com/office/officeart/2005/8/layout/chevron2"/>
    <dgm:cxn modelId="{F0EC6B41-848D-49E3-8D88-58FA04B0A990}" type="presParOf" srcId="{978206FE-C741-43F4-B4F3-3E61014D9719}" destId="{94E3B8D9-17A2-46BD-847A-03CE7773447C}" srcOrd="1" destOrd="0" presId="urn:microsoft.com/office/officeart/2005/8/layout/chevron2"/>
    <dgm:cxn modelId="{24AB0940-322F-4A3C-B12C-0849AB864E3D}" type="presParOf" srcId="{978206FE-C741-43F4-B4F3-3E61014D9719}" destId="{2954B41C-6E7A-4533-BCB1-F63525CF39D0}" srcOrd="2" destOrd="0" presId="urn:microsoft.com/office/officeart/2005/8/layout/chevron2"/>
    <dgm:cxn modelId="{B8FE30CF-BC84-4CA9-B2EA-B1E503A791FF}" type="presParOf" srcId="{2954B41C-6E7A-4533-BCB1-F63525CF39D0}" destId="{AB35238E-BFF3-4691-BC62-B2E6E50C8C74}" srcOrd="0" destOrd="0" presId="urn:microsoft.com/office/officeart/2005/8/layout/chevron2"/>
    <dgm:cxn modelId="{230240E9-2EBD-4716-94A9-DBC3F4F7E5F1}" type="presParOf" srcId="{2954B41C-6E7A-4533-BCB1-F63525CF39D0}" destId="{4F7B6C04-A740-4872-B698-490C41D5631C}" srcOrd="1" destOrd="0" presId="urn:microsoft.com/office/officeart/2005/8/layout/chevron2"/>
    <dgm:cxn modelId="{1D8CD7C9-9804-4DF7-8BAD-B6DBE1E61E22}" type="presParOf" srcId="{978206FE-C741-43F4-B4F3-3E61014D9719}" destId="{D510CBE2-D3F5-45F4-986A-3555EF7C4EC7}" srcOrd="3" destOrd="0" presId="urn:microsoft.com/office/officeart/2005/8/layout/chevron2"/>
    <dgm:cxn modelId="{881D9D00-9E2E-42A3-9D38-91975E61B2D9}" type="presParOf" srcId="{978206FE-C741-43F4-B4F3-3E61014D9719}" destId="{279EA2A4-E5EA-4F3D-9AFB-B90E3156D0F0}" srcOrd="4" destOrd="0" presId="urn:microsoft.com/office/officeart/2005/8/layout/chevron2"/>
    <dgm:cxn modelId="{6D84C56F-7EF9-490A-9504-5522A61EA5A8}" type="presParOf" srcId="{279EA2A4-E5EA-4F3D-9AFB-B90E3156D0F0}" destId="{44E7759D-9E08-41BA-995B-127DB66E1082}" srcOrd="0" destOrd="0" presId="urn:microsoft.com/office/officeart/2005/8/layout/chevron2"/>
    <dgm:cxn modelId="{D5C9888E-4A01-4131-A98C-8EED504FC94B}" type="presParOf" srcId="{279EA2A4-E5EA-4F3D-9AFB-B90E3156D0F0}" destId="{91C9D485-0AE4-406A-A75D-DC29EC60EB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8EE88-B64D-4F49-B6E0-E20B8B0C350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6AA46D6-6BDA-4595-B5C1-C70462141AC3}">
      <dgm:prSet phldrT="[Text]"/>
      <dgm:spPr>
        <a:solidFill>
          <a:schemeClr val="accent1">
            <a:lumMod val="75000"/>
          </a:schemeClr>
        </a:solidFill>
      </dgm:spPr>
      <dgm:t>
        <a:bodyPr/>
        <a:lstStyle/>
        <a:p>
          <a:r>
            <a:rPr lang="en-US" dirty="0" smtClean="0">
              <a:latin typeface="+mj-lt"/>
            </a:rPr>
            <a:t>AU</a:t>
          </a:r>
          <a:endParaRPr lang="en-US" dirty="0">
            <a:latin typeface="+mj-lt"/>
          </a:endParaRPr>
        </a:p>
      </dgm:t>
    </dgm:pt>
    <dgm:pt modelId="{E5743014-C360-4F51-9B3E-F8760DD3D4EC}" type="parTrans" cxnId="{0FAD6895-D57A-4AB2-9631-F5405709BB7C}">
      <dgm:prSet/>
      <dgm:spPr/>
      <dgm:t>
        <a:bodyPr/>
        <a:lstStyle/>
        <a:p>
          <a:endParaRPr lang="en-US"/>
        </a:p>
      </dgm:t>
    </dgm:pt>
    <dgm:pt modelId="{B353EE14-B82D-4354-AFE4-CA809B328BD5}" type="sibTrans" cxnId="{0FAD6895-D57A-4AB2-9631-F5405709BB7C}">
      <dgm:prSet/>
      <dgm:spPr/>
      <dgm:t>
        <a:bodyPr/>
        <a:lstStyle/>
        <a:p>
          <a:endParaRPr lang="en-US"/>
        </a:p>
      </dgm:t>
    </dgm:pt>
    <dgm:pt modelId="{4BE53920-8BC8-4550-B1C2-E9EC7423417A}">
      <dgm:prSet phldrT="[Text]" custT="1"/>
      <dgm:spPr>
        <a:solidFill>
          <a:srgbClr val="CF43AA"/>
        </a:solidFill>
      </dgm:spPr>
      <dgm:t>
        <a:bodyPr/>
        <a:lstStyle/>
        <a:p>
          <a:r>
            <a:rPr lang="en-US" sz="3200" dirty="0" smtClean="0">
              <a:latin typeface="+mj-lt"/>
            </a:rPr>
            <a:t>Served</a:t>
          </a:r>
          <a:r>
            <a:rPr lang="en-US" sz="2600" dirty="0" smtClean="0"/>
            <a:t> </a:t>
          </a:r>
          <a:endParaRPr lang="en-US" sz="2600" dirty="0"/>
        </a:p>
      </dgm:t>
    </dgm:pt>
    <dgm:pt modelId="{51108710-F256-4420-9596-9741EE1521FB}" type="parTrans" cxnId="{C894541E-F259-47FC-9B6C-F0B7999A49FB}">
      <dgm:prSet/>
      <dgm:spPr/>
      <dgm:t>
        <a:bodyPr/>
        <a:lstStyle/>
        <a:p>
          <a:endParaRPr lang="en-US"/>
        </a:p>
      </dgm:t>
    </dgm:pt>
    <dgm:pt modelId="{E9491890-F179-40EA-8588-6384883F86FD}" type="sibTrans" cxnId="{C894541E-F259-47FC-9B6C-F0B7999A49FB}">
      <dgm:prSet/>
      <dgm:spPr/>
      <dgm:t>
        <a:bodyPr/>
        <a:lstStyle/>
        <a:p>
          <a:endParaRPr lang="en-US"/>
        </a:p>
      </dgm:t>
    </dgm:pt>
    <dgm:pt modelId="{19A9FCFE-0533-4EC8-BF98-FE6FB000C6DB}">
      <dgm:prSet phldrT="[Text]" custT="1"/>
      <dgm:spPr>
        <a:solidFill>
          <a:srgbClr val="29B7E9"/>
        </a:solidFill>
      </dgm:spPr>
      <dgm:t>
        <a:bodyPr/>
        <a:lstStyle/>
        <a:p>
          <a:pPr algn="r"/>
          <a:r>
            <a:rPr lang="en-US" sz="2800" dirty="0" smtClean="0">
              <a:latin typeface="+mj-lt"/>
            </a:rPr>
            <a:t>Referred and Evaluated </a:t>
          </a:r>
          <a:endParaRPr lang="en-US" sz="2800" dirty="0">
            <a:latin typeface="+mj-lt"/>
          </a:endParaRPr>
        </a:p>
      </dgm:t>
    </dgm:pt>
    <dgm:pt modelId="{AB87F904-9072-4774-9492-51A26D99A8E9}" type="parTrans" cxnId="{18E09B77-BAB8-4D7C-BAE4-43E90822EB44}">
      <dgm:prSet/>
      <dgm:spPr/>
      <dgm:t>
        <a:bodyPr/>
        <a:lstStyle/>
        <a:p>
          <a:endParaRPr lang="en-US"/>
        </a:p>
      </dgm:t>
    </dgm:pt>
    <dgm:pt modelId="{21B3B16D-617B-4B67-8261-553FE161D4AE}" type="sibTrans" cxnId="{18E09B77-BAB8-4D7C-BAE4-43E90822EB44}">
      <dgm:prSet/>
      <dgm:spPr/>
      <dgm:t>
        <a:bodyPr/>
        <a:lstStyle/>
        <a:p>
          <a:endParaRPr lang="en-US"/>
        </a:p>
      </dgm:t>
    </dgm:pt>
    <dgm:pt modelId="{35BA3F59-0A11-4D19-8C16-C2AF5B72274D}">
      <dgm:prSet phldrT="[Text]"/>
      <dgm:spPr>
        <a:solidFill>
          <a:srgbClr val="7030A0"/>
        </a:solidFill>
      </dgm:spPr>
      <dgm:t>
        <a:bodyPr/>
        <a:lstStyle/>
        <a:p>
          <a:r>
            <a:rPr lang="en-US" dirty="0" smtClean="0">
              <a:latin typeface="+mj-lt"/>
            </a:rPr>
            <a:t>Detained at Detention Center in your AU</a:t>
          </a:r>
          <a:endParaRPr lang="en-US" dirty="0">
            <a:latin typeface="+mj-lt"/>
          </a:endParaRPr>
        </a:p>
      </dgm:t>
    </dgm:pt>
    <dgm:pt modelId="{126DE105-8861-4CD9-A88D-8173A32E0D43}" type="parTrans" cxnId="{26FE5BA7-059C-42CE-BA65-362C7222DB7A}">
      <dgm:prSet/>
      <dgm:spPr/>
      <dgm:t>
        <a:bodyPr/>
        <a:lstStyle/>
        <a:p>
          <a:endParaRPr lang="en-US"/>
        </a:p>
      </dgm:t>
    </dgm:pt>
    <dgm:pt modelId="{1DFD1CF3-F23A-4C8A-BD67-77CF234ED3AA}" type="sibTrans" cxnId="{26FE5BA7-059C-42CE-BA65-362C7222DB7A}">
      <dgm:prSet/>
      <dgm:spPr/>
      <dgm:t>
        <a:bodyPr/>
        <a:lstStyle/>
        <a:p>
          <a:endParaRPr lang="en-US"/>
        </a:p>
      </dgm:t>
    </dgm:pt>
    <dgm:pt modelId="{352CB0B7-68D0-43C5-BE08-3B485D739890}">
      <dgm:prSet phldrT="[Text]" custRadScaleRad="101882" custRadScaleInc="-59588"/>
      <dgm:spPr>
        <a:solidFill>
          <a:srgbClr val="7030A0"/>
        </a:solidFill>
      </dgm:spPr>
      <dgm:t>
        <a:bodyPr/>
        <a:lstStyle/>
        <a:p>
          <a:endParaRPr lang="en-US"/>
        </a:p>
      </dgm:t>
    </dgm:pt>
    <dgm:pt modelId="{58897197-489B-4295-B905-152472489FA2}" type="parTrans" cxnId="{DD1CF9A3-A268-498E-B092-8C82971C82CD}">
      <dgm:prSet/>
      <dgm:spPr/>
      <dgm:t>
        <a:bodyPr/>
        <a:lstStyle/>
        <a:p>
          <a:endParaRPr lang="en-US"/>
        </a:p>
      </dgm:t>
    </dgm:pt>
    <dgm:pt modelId="{1CCD6AB1-E2D4-4D79-BB73-4E8365B232FC}" type="sibTrans" cxnId="{DD1CF9A3-A268-498E-B092-8C82971C82CD}">
      <dgm:prSet/>
      <dgm:spPr/>
      <dgm:t>
        <a:bodyPr/>
        <a:lstStyle/>
        <a:p>
          <a:endParaRPr lang="en-US"/>
        </a:p>
      </dgm:t>
    </dgm:pt>
    <dgm:pt modelId="{8DB38B82-C4F2-41D2-875E-7F343CA34F25}">
      <dgm:prSet phldrT="[Text]" custRadScaleRad="124439" custRadScaleInc="-21323"/>
      <dgm:spPr>
        <a:solidFill>
          <a:srgbClr val="CF43AA"/>
        </a:solidFill>
      </dgm:spPr>
      <dgm:t>
        <a:bodyPr/>
        <a:lstStyle/>
        <a:p>
          <a:endParaRPr lang="en-US"/>
        </a:p>
      </dgm:t>
    </dgm:pt>
    <dgm:pt modelId="{EBA17BAD-2795-42D4-B102-7928A935D3F3}" type="parTrans" cxnId="{B0E1E727-6483-4988-BEA4-95CFCD5B7F3C}">
      <dgm:prSet custLinFactNeighborX="-920" custLinFactNeighborY="32294"/>
      <dgm:spPr/>
      <dgm:t>
        <a:bodyPr/>
        <a:lstStyle/>
        <a:p>
          <a:endParaRPr lang="en-US"/>
        </a:p>
      </dgm:t>
    </dgm:pt>
    <dgm:pt modelId="{041D5200-6149-40B0-86EB-FC31F314237F}" type="sibTrans" cxnId="{B0E1E727-6483-4988-BEA4-95CFCD5B7F3C}">
      <dgm:prSet/>
      <dgm:spPr/>
      <dgm:t>
        <a:bodyPr/>
        <a:lstStyle/>
        <a:p>
          <a:endParaRPr lang="en-US"/>
        </a:p>
      </dgm:t>
    </dgm:pt>
    <dgm:pt modelId="{B7135A38-02BA-4474-8CE8-0DA44E97F0D5}">
      <dgm:prSet phldrT="[Text]" custRadScaleRad="124439" custRadScaleInc="-21323"/>
      <dgm:spPr>
        <a:solidFill>
          <a:srgbClr val="CF43AA"/>
        </a:solidFill>
      </dgm:spPr>
      <dgm:t>
        <a:bodyPr/>
        <a:lstStyle/>
        <a:p>
          <a:endParaRPr lang="en-US"/>
        </a:p>
      </dgm:t>
    </dgm:pt>
    <dgm:pt modelId="{5003DAB9-A8D3-402A-95B1-2ABFC87E5020}" type="parTrans" cxnId="{75E389D0-4B7C-4563-AF99-CE3BD089136B}">
      <dgm:prSet custLinFactNeighborX="-920" custLinFactNeighborY="32294"/>
      <dgm:spPr/>
      <dgm:t>
        <a:bodyPr/>
        <a:lstStyle/>
        <a:p>
          <a:endParaRPr lang="en-US"/>
        </a:p>
      </dgm:t>
    </dgm:pt>
    <dgm:pt modelId="{EEF924A2-180B-4B54-A713-5A59527DB11D}" type="sibTrans" cxnId="{75E389D0-4B7C-4563-AF99-CE3BD089136B}">
      <dgm:prSet/>
      <dgm:spPr/>
      <dgm:t>
        <a:bodyPr/>
        <a:lstStyle/>
        <a:p>
          <a:endParaRPr lang="en-US"/>
        </a:p>
      </dgm:t>
    </dgm:pt>
    <dgm:pt modelId="{FEFDB174-1D92-4FC2-B275-12C1118513DB}">
      <dgm:prSet phldrT="[Text]" custRadScaleRad="124439" custRadScaleInc="-21323"/>
      <dgm:spPr>
        <a:solidFill>
          <a:srgbClr val="CF43AA"/>
        </a:solidFill>
      </dgm:spPr>
    </dgm:pt>
    <dgm:pt modelId="{9B1D6539-FA28-4BC3-9CFE-5861BF97F2EA}" type="parTrans" cxnId="{5DFBF45F-8EC1-429C-A63C-A4B5B0976690}">
      <dgm:prSet custLinFactNeighborX="-920" custLinFactNeighborY="32294"/>
      <dgm:spPr/>
      <dgm:t>
        <a:bodyPr/>
        <a:lstStyle/>
        <a:p>
          <a:endParaRPr lang="en-US"/>
        </a:p>
      </dgm:t>
    </dgm:pt>
    <dgm:pt modelId="{11589886-07BD-40B2-B368-BBF6A5A59935}" type="sibTrans" cxnId="{5DFBF45F-8EC1-429C-A63C-A4B5B0976690}">
      <dgm:prSet/>
      <dgm:spPr/>
      <dgm:t>
        <a:bodyPr/>
        <a:lstStyle/>
        <a:p>
          <a:endParaRPr lang="en-US"/>
        </a:p>
      </dgm:t>
    </dgm:pt>
    <dgm:pt modelId="{501C87CA-0F76-4C71-84A9-8670F7D57242}" type="pres">
      <dgm:prSet presAssocID="{F818EE88-B64D-4F49-B6E0-E20B8B0C350C}" presName="cycle" presStyleCnt="0">
        <dgm:presLayoutVars>
          <dgm:chMax val="1"/>
          <dgm:dir/>
          <dgm:animLvl val="ctr"/>
          <dgm:resizeHandles val="exact"/>
        </dgm:presLayoutVars>
      </dgm:prSet>
      <dgm:spPr/>
      <dgm:t>
        <a:bodyPr/>
        <a:lstStyle/>
        <a:p>
          <a:endParaRPr lang="en-US"/>
        </a:p>
      </dgm:t>
    </dgm:pt>
    <dgm:pt modelId="{E2A3DB9D-09A5-4CD2-8025-94F346668E74}" type="pres">
      <dgm:prSet presAssocID="{36AA46D6-6BDA-4595-B5C1-C70462141AC3}" presName="centerShape" presStyleLbl="node0" presStyleIdx="0" presStyleCnt="1"/>
      <dgm:spPr/>
      <dgm:t>
        <a:bodyPr/>
        <a:lstStyle/>
        <a:p>
          <a:endParaRPr lang="en-US"/>
        </a:p>
      </dgm:t>
    </dgm:pt>
    <dgm:pt modelId="{8B5E3C0E-F665-42A3-B674-B73343C0AE2D}" type="pres">
      <dgm:prSet presAssocID="{51108710-F256-4420-9596-9741EE1521FB}" presName="parTrans" presStyleLbl="bgSibTrans2D1" presStyleIdx="0" presStyleCnt="3" custLinFactNeighborX="-920" custLinFactNeighborY="32294"/>
      <dgm:spPr/>
      <dgm:t>
        <a:bodyPr/>
        <a:lstStyle/>
        <a:p>
          <a:endParaRPr lang="en-US"/>
        </a:p>
      </dgm:t>
    </dgm:pt>
    <dgm:pt modelId="{17B1D29D-DDB7-4CE9-BBF2-AE989914EA87}" type="pres">
      <dgm:prSet presAssocID="{4BE53920-8BC8-4550-B1C2-E9EC7423417A}" presName="node" presStyleLbl="node1" presStyleIdx="0" presStyleCnt="3" custRadScaleRad="124439" custRadScaleInc="-21323">
        <dgm:presLayoutVars>
          <dgm:bulletEnabled val="1"/>
        </dgm:presLayoutVars>
      </dgm:prSet>
      <dgm:spPr/>
      <dgm:t>
        <a:bodyPr/>
        <a:lstStyle/>
        <a:p>
          <a:endParaRPr lang="en-US"/>
        </a:p>
      </dgm:t>
    </dgm:pt>
    <dgm:pt modelId="{FE6642AB-22AB-49D9-A0E2-E78A5C97A26B}" type="pres">
      <dgm:prSet presAssocID="{AB87F904-9072-4774-9492-51A26D99A8E9}" presName="parTrans" presStyleLbl="bgSibTrans2D1" presStyleIdx="1" presStyleCnt="3"/>
      <dgm:spPr/>
      <dgm:t>
        <a:bodyPr/>
        <a:lstStyle/>
        <a:p>
          <a:endParaRPr lang="en-US"/>
        </a:p>
      </dgm:t>
    </dgm:pt>
    <dgm:pt modelId="{F2EB4BF9-5BB2-4CCB-A888-7247F134D3DC}" type="pres">
      <dgm:prSet presAssocID="{19A9FCFE-0533-4EC8-BF98-FE6FB000C6DB}" presName="node" presStyleLbl="node1" presStyleIdx="1" presStyleCnt="3" custRadScaleRad="104684" custRadScaleInc="-41209">
        <dgm:presLayoutVars>
          <dgm:bulletEnabled val="1"/>
        </dgm:presLayoutVars>
      </dgm:prSet>
      <dgm:spPr/>
      <dgm:t>
        <a:bodyPr/>
        <a:lstStyle/>
        <a:p>
          <a:endParaRPr lang="en-US"/>
        </a:p>
      </dgm:t>
    </dgm:pt>
    <dgm:pt modelId="{167004EA-3D7F-4321-AC2E-A877C6F6F904}" type="pres">
      <dgm:prSet presAssocID="{126DE105-8861-4CD9-A88D-8173A32E0D43}" presName="parTrans" presStyleLbl="bgSibTrans2D1" presStyleIdx="2" presStyleCnt="3"/>
      <dgm:spPr/>
      <dgm:t>
        <a:bodyPr/>
        <a:lstStyle/>
        <a:p>
          <a:endParaRPr lang="en-US"/>
        </a:p>
      </dgm:t>
    </dgm:pt>
    <dgm:pt modelId="{7AC127C5-17B0-47A4-9D69-6BEEF5E4B024}" type="pres">
      <dgm:prSet presAssocID="{35BA3F59-0A11-4D19-8C16-C2AF5B72274D}" presName="node" presStyleLbl="node1" presStyleIdx="2" presStyleCnt="3" custRadScaleRad="101882" custRadScaleInc="-59588">
        <dgm:presLayoutVars>
          <dgm:bulletEnabled val="1"/>
        </dgm:presLayoutVars>
      </dgm:prSet>
      <dgm:spPr/>
      <dgm:t>
        <a:bodyPr/>
        <a:lstStyle/>
        <a:p>
          <a:endParaRPr lang="en-US"/>
        </a:p>
      </dgm:t>
    </dgm:pt>
  </dgm:ptLst>
  <dgm:cxnLst>
    <dgm:cxn modelId="{1BDB8A32-65A9-4E27-AA0E-91E3D202F08E}" type="presOf" srcId="{AB87F904-9072-4774-9492-51A26D99A8E9}" destId="{FE6642AB-22AB-49D9-A0E2-E78A5C97A26B}" srcOrd="0" destOrd="0" presId="urn:microsoft.com/office/officeart/2005/8/layout/radial4"/>
    <dgm:cxn modelId="{8FD256E1-6F5F-4DFB-967A-97C8D0632436}" type="presOf" srcId="{51108710-F256-4420-9596-9741EE1521FB}" destId="{8B5E3C0E-F665-42A3-B674-B73343C0AE2D}" srcOrd="0" destOrd="0" presId="urn:microsoft.com/office/officeart/2005/8/layout/radial4"/>
    <dgm:cxn modelId="{936CD591-B20C-4FC8-801B-8F51864C8753}" type="presOf" srcId="{36AA46D6-6BDA-4595-B5C1-C70462141AC3}" destId="{E2A3DB9D-09A5-4CD2-8025-94F346668E74}" srcOrd="0" destOrd="0" presId="urn:microsoft.com/office/officeart/2005/8/layout/radial4"/>
    <dgm:cxn modelId="{26FE5BA7-059C-42CE-BA65-362C7222DB7A}" srcId="{36AA46D6-6BDA-4595-B5C1-C70462141AC3}" destId="{35BA3F59-0A11-4D19-8C16-C2AF5B72274D}" srcOrd="2" destOrd="0" parTransId="{126DE105-8861-4CD9-A88D-8173A32E0D43}" sibTransId="{1DFD1CF3-F23A-4C8A-BD67-77CF234ED3AA}"/>
    <dgm:cxn modelId="{27333FCD-8335-4739-B220-0FC13DDC1D4F}" type="presOf" srcId="{19A9FCFE-0533-4EC8-BF98-FE6FB000C6DB}" destId="{F2EB4BF9-5BB2-4CCB-A888-7247F134D3DC}" srcOrd="0" destOrd="0" presId="urn:microsoft.com/office/officeart/2005/8/layout/radial4"/>
    <dgm:cxn modelId="{C894541E-F259-47FC-9B6C-F0B7999A49FB}" srcId="{36AA46D6-6BDA-4595-B5C1-C70462141AC3}" destId="{4BE53920-8BC8-4550-B1C2-E9EC7423417A}" srcOrd="0" destOrd="0" parTransId="{51108710-F256-4420-9596-9741EE1521FB}" sibTransId="{E9491890-F179-40EA-8588-6384883F86FD}"/>
    <dgm:cxn modelId="{B0E1E727-6483-4988-BEA4-95CFCD5B7F3C}" srcId="{F818EE88-B64D-4F49-B6E0-E20B8B0C350C}" destId="{8DB38B82-C4F2-41D2-875E-7F343CA34F25}" srcOrd="2" destOrd="0" parTransId="{EBA17BAD-2795-42D4-B102-7928A935D3F3}" sibTransId="{041D5200-6149-40B0-86EB-FC31F314237F}"/>
    <dgm:cxn modelId="{5F52C39B-FD79-4C55-B6FD-F530A69971B7}" type="presOf" srcId="{35BA3F59-0A11-4D19-8C16-C2AF5B72274D}" destId="{7AC127C5-17B0-47A4-9D69-6BEEF5E4B024}" srcOrd="0" destOrd="0" presId="urn:microsoft.com/office/officeart/2005/8/layout/radial4"/>
    <dgm:cxn modelId="{7A60DC44-C9E0-4F5E-803C-6F444DC60849}" type="presOf" srcId="{4BE53920-8BC8-4550-B1C2-E9EC7423417A}" destId="{17B1D29D-DDB7-4CE9-BBF2-AE989914EA87}" srcOrd="0" destOrd="0" presId="urn:microsoft.com/office/officeart/2005/8/layout/radial4"/>
    <dgm:cxn modelId="{2F3E877A-4019-425E-81CD-550B601BF64B}" type="presOf" srcId="{126DE105-8861-4CD9-A88D-8173A32E0D43}" destId="{167004EA-3D7F-4321-AC2E-A877C6F6F904}" srcOrd="0" destOrd="0" presId="urn:microsoft.com/office/officeart/2005/8/layout/radial4"/>
    <dgm:cxn modelId="{CADF7C61-80E5-4380-B43E-16C8C9457FB7}" type="presOf" srcId="{F818EE88-B64D-4F49-B6E0-E20B8B0C350C}" destId="{501C87CA-0F76-4C71-84A9-8670F7D57242}" srcOrd="0" destOrd="0" presId="urn:microsoft.com/office/officeart/2005/8/layout/radial4"/>
    <dgm:cxn modelId="{DD1CF9A3-A268-498E-B092-8C82971C82CD}" srcId="{F818EE88-B64D-4F49-B6E0-E20B8B0C350C}" destId="{352CB0B7-68D0-43C5-BE08-3B485D739890}" srcOrd="1" destOrd="0" parTransId="{58897197-489B-4295-B905-152472489FA2}" sibTransId="{1CCD6AB1-E2D4-4D79-BB73-4E8365B232FC}"/>
    <dgm:cxn modelId="{75E389D0-4B7C-4563-AF99-CE3BD089136B}" srcId="{F818EE88-B64D-4F49-B6E0-E20B8B0C350C}" destId="{B7135A38-02BA-4474-8CE8-0DA44E97F0D5}" srcOrd="3" destOrd="0" parTransId="{5003DAB9-A8D3-402A-95B1-2ABFC87E5020}" sibTransId="{EEF924A2-180B-4B54-A713-5A59527DB11D}"/>
    <dgm:cxn modelId="{5DFBF45F-8EC1-429C-A63C-A4B5B0976690}" srcId="{F818EE88-B64D-4F49-B6E0-E20B8B0C350C}" destId="{FEFDB174-1D92-4FC2-B275-12C1118513DB}" srcOrd="4" destOrd="0" parTransId="{9B1D6539-FA28-4BC3-9CFE-5861BF97F2EA}" sibTransId="{11589886-07BD-40B2-B368-BBF6A5A59935}"/>
    <dgm:cxn modelId="{18E09B77-BAB8-4D7C-BAE4-43E90822EB44}" srcId="{36AA46D6-6BDA-4595-B5C1-C70462141AC3}" destId="{19A9FCFE-0533-4EC8-BF98-FE6FB000C6DB}" srcOrd="1" destOrd="0" parTransId="{AB87F904-9072-4774-9492-51A26D99A8E9}" sibTransId="{21B3B16D-617B-4B67-8261-553FE161D4AE}"/>
    <dgm:cxn modelId="{0FAD6895-D57A-4AB2-9631-F5405709BB7C}" srcId="{F818EE88-B64D-4F49-B6E0-E20B8B0C350C}" destId="{36AA46D6-6BDA-4595-B5C1-C70462141AC3}" srcOrd="0" destOrd="0" parTransId="{E5743014-C360-4F51-9B3E-F8760DD3D4EC}" sibTransId="{B353EE14-B82D-4354-AFE4-CA809B328BD5}"/>
    <dgm:cxn modelId="{0216B315-BF5F-49D1-B0BD-733019FEC671}" type="presParOf" srcId="{501C87CA-0F76-4C71-84A9-8670F7D57242}" destId="{E2A3DB9D-09A5-4CD2-8025-94F346668E74}" srcOrd="0" destOrd="0" presId="urn:microsoft.com/office/officeart/2005/8/layout/radial4"/>
    <dgm:cxn modelId="{779F1811-8AEF-4D5D-8C35-C719D383A697}" type="presParOf" srcId="{501C87CA-0F76-4C71-84A9-8670F7D57242}" destId="{8B5E3C0E-F665-42A3-B674-B73343C0AE2D}" srcOrd="1" destOrd="0" presId="urn:microsoft.com/office/officeart/2005/8/layout/radial4"/>
    <dgm:cxn modelId="{2768602A-DE9F-40EB-9B1F-AF1E66BF55ED}" type="presParOf" srcId="{501C87CA-0F76-4C71-84A9-8670F7D57242}" destId="{17B1D29D-DDB7-4CE9-BBF2-AE989914EA87}" srcOrd="2" destOrd="0" presId="urn:microsoft.com/office/officeart/2005/8/layout/radial4"/>
    <dgm:cxn modelId="{F6B786B6-7AEF-4EDC-9767-1FD278C720E8}" type="presParOf" srcId="{501C87CA-0F76-4C71-84A9-8670F7D57242}" destId="{FE6642AB-22AB-49D9-A0E2-E78A5C97A26B}" srcOrd="3" destOrd="0" presId="urn:microsoft.com/office/officeart/2005/8/layout/radial4"/>
    <dgm:cxn modelId="{7647CDAD-B95B-43CE-BAB6-E0174B9BD151}" type="presParOf" srcId="{501C87CA-0F76-4C71-84A9-8670F7D57242}" destId="{F2EB4BF9-5BB2-4CCB-A888-7247F134D3DC}" srcOrd="4" destOrd="0" presId="urn:microsoft.com/office/officeart/2005/8/layout/radial4"/>
    <dgm:cxn modelId="{60C75595-1B1F-4C22-AC8E-2C7CCECFF4B9}" type="presParOf" srcId="{501C87CA-0F76-4C71-84A9-8670F7D57242}" destId="{167004EA-3D7F-4321-AC2E-A877C6F6F904}" srcOrd="5" destOrd="0" presId="urn:microsoft.com/office/officeart/2005/8/layout/radial4"/>
    <dgm:cxn modelId="{165496F2-B4C1-4543-88F4-CA5C3711D908}" type="presParOf" srcId="{501C87CA-0F76-4C71-84A9-8670F7D57242}" destId="{7AC127C5-17B0-47A4-9D69-6BEEF5E4B02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704B9-7A1D-4A89-BEFC-EB8F6859B350}"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6B82EC0-63E8-4C71-8737-464DC4301379}">
      <dgm:prSet phldrT="[Text]"/>
      <dgm:spPr>
        <a:solidFill>
          <a:srgbClr val="00B0F0"/>
        </a:solidFill>
      </dgm:spPr>
      <dgm:t>
        <a:bodyPr/>
        <a:lstStyle/>
        <a:p>
          <a:r>
            <a:rPr lang="en-US" dirty="0" smtClean="0">
              <a:latin typeface="+mj-lt"/>
            </a:rPr>
            <a:t>Part C Evaluations</a:t>
          </a:r>
          <a:endParaRPr lang="en-US" dirty="0">
            <a:latin typeface="+mj-lt"/>
          </a:endParaRPr>
        </a:p>
      </dgm:t>
    </dgm:pt>
    <dgm:pt modelId="{2B45E258-6BFE-48A2-9B4C-7EAD8A74602B}" type="parTrans" cxnId="{067C7EDC-74D6-48F3-ADB4-22AAAEB9C3FB}">
      <dgm:prSet/>
      <dgm:spPr/>
      <dgm:t>
        <a:bodyPr/>
        <a:lstStyle/>
        <a:p>
          <a:endParaRPr lang="en-US"/>
        </a:p>
      </dgm:t>
    </dgm:pt>
    <dgm:pt modelId="{8B3713BE-6157-4BB0-A9F6-AC40BEC8AD3E}" type="sibTrans" cxnId="{067C7EDC-74D6-48F3-ADB4-22AAAEB9C3FB}">
      <dgm:prSet/>
      <dgm:spPr/>
      <dgm:t>
        <a:bodyPr/>
        <a:lstStyle/>
        <a:p>
          <a:endParaRPr lang="en-US"/>
        </a:p>
      </dgm:t>
    </dgm:pt>
    <dgm:pt modelId="{4C8E1D11-72FA-4F5C-A081-08B00FD08378}">
      <dgm:prSet phldrT="[Text]" custT="1"/>
      <dgm:spPr>
        <a:solidFill>
          <a:schemeClr val="bg2">
            <a:lumMod val="90000"/>
            <a:alpha val="90000"/>
          </a:schemeClr>
        </a:solidFill>
        <a:ln>
          <a:solidFill>
            <a:srgbClr val="00B0F0">
              <a:alpha val="90000"/>
            </a:srgbClr>
          </a:solidFill>
        </a:ln>
      </dgm:spPr>
      <dgm:t>
        <a:bodyPr/>
        <a:lstStyle/>
        <a:p>
          <a:endParaRPr lang="en-US" sz="1400" dirty="0"/>
        </a:p>
      </dgm:t>
    </dgm:pt>
    <dgm:pt modelId="{7346590F-208B-4C41-B324-A94BD64A95EF}" type="parTrans" cxnId="{81D6D7AE-5E0D-4055-AE7E-7EF635F7C433}">
      <dgm:prSet/>
      <dgm:spPr/>
      <dgm:t>
        <a:bodyPr/>
        <a:lstStyle/>
        <a:p>
          <a:endParaRPr lang="en-US"/>
        </a:p>
      </dgm:t>
    </dgm:pt>
    <dgm:pt modelId="{25D5FE13-0EA6-474F-8569-280AE4428636}" type="sibTrans" cxnId="{81D6D7AE-5E0D-4055-AE7E-7EF635F7C433}">
      <dgm:prSet/>
      <dgm:spPr/>
      <dgm:t>
        <a:bodyPr/>
        <a:lstStyle/>
        <a:p>
          <a:endParaRPr lang="en-US"/>
        </a:p>
      </dgm:t>
    </dgm:pt>
    <dgm:pt modelId="{98DED764-C1F5-4CE0-9787-C970504EDC3B}">
      <dgm:prSet phldrT="[Text]" custT="1"/>
      <dgm:spPr>
        <a:solidFill>
          <a:schemeClr val="bg2">
            <a:lumMod val="90000"/>
            <a:alpha val="90000"/>
          </a:schemeClr>
        </a:solidFill>
        <a:ln>
          <a:solidFill>
            <a:srgbClr val="00B0F0">
              <a:alpha val="90000"/>
            </a:srgbClr>
          </a:solidFill>
        </a:ln>
      </dgm:spPr>
      <dgm:t>
        <a:bodyPr/>
        <a:lstStyle/>
        <a:p>
          <a:r>
            <a:rPr lang="en-US" sz="1800" dirty="0" smtClean="0">
              <a:latin typeface="+mj-lt"/>
            </a:rPr>
            <a:t>Path 1: children ages 0 – 3 who were evaluated for Part C services (not on an IEP yet)</a:t>
          </a:r>
          <a:endParaRPr lang="en-US" sz="1800" dirty="0">
            <a:latin typeface="+mj-lt"/>
          </a:endParaRPr>
        </a:p>
      </dgm:t>
    </dgm:pt>
    <dgm:pt modelId="{47DEAFDD-B8C5-4EAB-B83A-C6AF3280BBE5}" type="parTrans" cxnId="{077E87A0-9D56-4E62-93CD-91863F5C39D1}">
      <dgm:prSet/>
      <dgm:spPr/>
      <dgm:t>
        <a:bodyPr/>
        <a:lstStyle/>
        <a:p>
          <a:endParaRPr lang="en-US"/>
        </a:p>
      </dgm:t>
    </dgm:pt>
    <dgm:pt modelId="{71000688-6B29-42E8-8DEF-CAB9EB2F9916}" type="sibTrans" cxnId="{077E87A0-9D56-4E62-93CD-91863F5C39D1}">
      <dgm:prSet/>
      <dgm:spPr/>
      <dgm:t>
        <a:bodyPr/>
        <a:lstStyle/>
        <a:p>
          <a:endParaRPr lang="en-US"/>
        </a:p>
      </dgm:t>
    </dgm:pt>
    <dgm:pt modelId="{D2BDCCC5-E826-4E28-AA13-37AF6CFCDF28}">
      <dgm:prSet phldrT="[Text]"/>
      <dgm:spPr>
        <a:solidFill>
          <a:srgbClr val="D969BC"/>
        </a:solidFill>
      </dgm:spPr>
      <dgm:t>
        <a:bodyPr/>
        <a:lstStyle/>
        <a:p>
          <a:r>
            <a:rPr lang="en-US" dirty="0" smtClean="0">
              <a:latin typeface="+mj-lt"/>
            </a:rPr>
            <a:t>Part B Special Education Services</a:t>
          </a:r>
          <a:endParaRPr lang="en-US" dirty="0">
            <a:latin typeface="+mj-lt"/>
          </a:endParaRPr>
        </a:p>
      </dgm:t>
    </dgm:pt>
    <dgm:pt modelId="{B9AA1FC5-150B-49C0-9221-31D7E56C3760}" type="parTrans" cxnId="{C822EA6F-67AA-4291-BDE4-04CA21D5CF08}">
      <dgm:prSet/>
      <dgm:spPr/>
      <dgm:t>
        <a:bodyPr/>
        <a:lstStyle/>
        <a:p>
          <a:endParaRPr lang="en-US"/>
        </a:p>
      </dgm:t>
    </dgm:pt>
    <dgm:pt modelId="{5633233D-7C89-4B4C-88F6-A21800CAC214}" type="sibTrans" cxnId="{C822EA6F-67AA-4291-BDE4-04CA21D5CF08}">
      <dgm:prSet/>
      <dgm:spPr/>
      <dgm:t>
        <a:bodyPr/>
        <a:lstStyle/>
        <a:p>
          <a:endParaRPr lang="en-US"/>
        </a:p>
      </dgm:t>
    </dgm:pt>
    <dgm:pt modelId="{C1D2BE53-A8AA-4D9E-827D-F4B0DE902ED3}">
      <dgm:prSet phldrT="[Text]" custT="1"/>
      <dgm:spPr>
        <a:solidFill>
          <a:schemeClr val="bg2">
            <a:lumMod val="90000"/>
            <a:alpha val="90000"/>
          </a:schemeClr>
        </a:solidFill>
        <a:ln>
          <a:solidFill>
            <a:srgbClr val="B52D91">
              <a:alpha val="90000"/>
            </a:srgbClr>
          </a:solidFill>
        </a:ln>
      </dgm:spPr>
      <dgm:t>
        <a:bodyPr/>
        <a:lstStyle/>
        <a:p>
          <a:r>
            <a:rPr lang="en-US" sz="1400" dirty="0" smtClean="0">
              <a:latin typeface="+mj-lt"/>
            </a:rPr>
            <a:t>Path 2 – children ages 2.5 but not yet 4 who were referred from Part C to Part B services. </a:t>
          </a:r>
          <a:endParaRPr lang="en-US" sz="1200" dirty="0">
            <a:latin typeface="+mj-lt"/>
          </a:endParaRPr>
        </a:p>
      </dgm:t>
    </dgm:pt>
    <dgm:pt modelId="{F3B05074-2FA3-41D7-9DCA-D5423678B82F}" type="parTrans" cxnId="{CA12C9A6-A49D-42AA-A268-3A4DFF261249}">
      <dgm:prSet/>
      <dgm:spPr/>
      <dgm:t>
        <a:bodyPr/>
        <a:lstStyle/>
        <a:p>
          <a:endParaRPr lang="en-US"/>
        </a:p>
      </dgm:t>
    </dgm:pt>
    <dgm:pt modelId="{6E5BAEC7-C551-405C-B1AC-55334140DB58}" type="sibTrans" cxnId="{CA12C9A6-A49D-42AA-A268-3A4DFF261249}">
      <dgm:prSet/>
      <dgm:spPr/>
      <dgm:t>
        <a:bodyPr/>
        <a:lstStyle/>
        <a:p>
          <a:endParaRPr lang="en-US"/>
        </a:p>
      </dgm:t>
    </dgm:pt>
    <dgm:pt modelId="{7FEAE792-2EE6-4989-BFE6-6960462534B1}">
      <dgm:prSet custT="1"/>
      <dgm:spPr>
        <a:solidFill>
          <a:schemeClr val="bg2">
            <a:lumMod val="90000"/>
            <a:alpha val="90000"/>
          </a:schemeClr>
        </a:solidFill>
        <a:ln>
          <a:solidFill>
            <a:srgbClr val="00B0F0">
              <a:alpha val="90000"/>
            </a:srgbClr>
          </a:solidFill>
        </a:ln>
      </dgm:spPr>
      <dgm:t>
        <a:bodyPr/>
        <a:lstStyle/>
        <a:p>
          <a:endParaRPr lang="en-US" sz="1400" dirty="0"/>
        </a:p>
      </dgm:t>
    </dgm:pt>
    <dgm:pt modelId="{0A5E147C-8CA2-44AA-9085-1375CD05AA01}" type="parTrans" cxnId="{935F21F5-0898-4A39-9405-D24DC0255534}">
      <dgm:prSet/>
      <dgm:spPr/>
      <dgm:t>
        <a:bodyPr/>
        <a:lstStyle/>
        <a:p>
          <a:endParaRPr lang="en-US"/>
        </a:p>
      </dgm:t>
    </dgm:pt>
    <dgm:pt modelId="{7DCA9A5E-BC47-428E-8E57-4E6F5F72A929}" type="sibTrans" cxnId="{935F21F5-0898-4A39-9405-D24DC0255534}">
      <dgm:prSet/>
      <dgm:spPr/>
      <dgm:t>
        <a:bodyPr/>
        <a:lstStyle/>
        <a:p>
          <a:endParaRPr lang="en-US"/>
        </a:p>
      </dgm:t>
    </dgm:pt>
    <dgm:pt modelId="{1481C181-9EF5-4AFF-B33B-847516CFC4CD}">
      <dgm:prSet custT="1"/>
      <dgm:spPr>
        <a:solidFill>
          <a:schemeClr val="bg2">
            <a:lumMod val="90000"/>
            <a:alpha val="90000"/>
          </a:schemeClr>
        </a:solidFill>
        <a:ln>
          <a:solidFill>
            <a:srgbClr val="B52D91">
              <a:alpha val="90000"/>
            </a:srgbClr>
          </a:solidFill>
        </a:ln>
      </dgm:spPr>
      <dgm:t>
        <a:bodyPr/>
        <a:lstStyle/>
        <a:p>
          <a:r>
            <a:rPr lang="en-US" sz="1400" dirty="0" smtClean="0">
              <a:latin typeface="+mj-lt"/>
            </a:rPr>
            <a:t>Path 3 – children ages 2.5 through 21 who were not receiving Part C services at time of referral to Part B. </a:t>
          </a:r>
          <a:endParaRPr lang="en-US" sz="1400" dirty="0">
            <a:latin typeface="+mj-lt"/>
          </a:endParaRPr>
        </a:p>
      </dgm:t>
    </dgm:pt>
    <dgm:pt modelId="{B886445E-BBFC-4363-8938-6F62397F6DFD}" type="parTrans" cxnId="{6DA27D16-F6E5-4EB4-9D52-65E5DAAB0000}">
      <dgm:prSet/>
      <dgm:spPr/>
      <dgm:t>
        <a:bodyPr/>
        <a:lstStyle/>
        <a:p>
          <a:endParaRPr lang="en-US"/>
        </a:p>
      </dgm:t>
    </dgm:pt>
    <dgm:pt modelId="{A5EE107F-0ACD-4B11-A36F-7F7F5208DC48}" type="sibTrans" cxnId="{6DA27D16-F6E5-4EB4-9D52-65E5DAAB0000}">
      <dgm:prSet/>
      <dgm:spPr/>
      <dgm:t>
        <a:bodyPr/>
        <a:lstStyle/>
        <a:p>
          <a:endParaRPr lang="en-US"/>
        </a:p>
      </dgm:t>
    </dgm:pt>
    <dgm:pt modelId="{0DDB8502-D80E-4D94-A939-C76AEAA0ECFB}">
      <dgm:prSet phldrT="[Text]" custT="1"/>
      <dgm:spPr>
        <a:solidFill>
          <a:schemeClr val="bg2">
            <a:lumMod val="90000"/>
            <a:alpha val="90000"/>
          </a:schemeClr>
        </a:solidFill>
        <a:ln>
          <a:solidFill>
            <a:srgbClr val="B52D91">
              <a:alpha val="90000"/>
            </a:srgbClr>
          </a:solidFill>
        </a:ln>
      </dgm:spPr>
      <dgm:t>
        <a:bodyPr/>
        <a:lstStyle/>
        <a:p>
          <a:endParaRPr lang="en-US" sz="1200" dirty="0"/>
        </a:p>
      </dgm:t>
    </dgm:pt>
    <dgm:pt modelId="{9709FFE4-D292-4CC2-86E5-29BCBBA340EC}" type="parTrans" cxnId="{8CB37C24-4872-416F-AF23-F78FEAC6966C}">
      <dgm:prSet/>
      <dgm:spPr/>
      <dgm:t>
        <a:bodyPr/>
        <a:lstStyle/>
        <a:p>
          <a:endParaRPr lang="en-US"/>
        </a:p>
      </dgm:t>
    </dgm:pt>
    <dgm:pt modelId="{AF13E7BE-F0C1-46DC-B3F2-7F36D571C501}" type="sibTrans" cxnId="{8CB37C24-4872-416F-AF23-F78FEAC6966C}">
      <dgm:prSet/>
      <dgm:spPr/>
      <dgm:t>
        <a:bodyPr/>
        <a:lstStyle/>
        <a:p>
          <a:endParaRPr lang="en-US"/>
        </a:p>
      </dgm:t>
    </dgm:pt>
    <dgm:pt modelId="{F6CB8D0F-25F9-40C8-9791-D019E0C9B4CB}" type="pres">
      <dgm:prSet presAssocID="{4D4704B9-7A1D-4A89-BEFC-EB8F6859B350}" presName="Name0" presStyleCnt="0">
        <dgm:presLayoutVars>
          <dgm:dir/>
          <dgm:animLvl val="lvl"/>
          <dgm:resizeHandles/>
        </dgm:presLayoutVars>
      </dgm:prSet>
      <dgm:spPr/>
      <dgm:t>
        <a:bodyPr/>
        <a:lstStyle/>
        <a:p>
          <a:endParaRPr lang="en-US"/>
        </a:p>
      </dgm:t>
    </dgm:pt>
    <dgm:pt modelId="{037C7BC0-9804-4B35-801E-FA8DAA5D500F}" type="pres">
      <dgm:prSet presAssocID="{86B82EC0-63E8-4C71-8737-464DC4301379}" presName="linNode" presStyleCnt="0"/>
      <dgm:spPr/>
    </dgm:pt>
    <dgm:pt modelId="{BDB65119-2739-4063-8F36-B9EBE8410167}" type="pres">
      <dgm:prSet presAssocID="{86B82EC0-63E8-4C71-8737-464DC4301379}" presName="parentShp" presStyleLbl="node1" presStyleIdx="0" presStyleCnt="2" custScaleX="154073" custScaleY="118119" custLinFactNeighborX="216">
        <dgm:presLayoutVars>
          <dgm:bulletEnabled val="1"/>
        </dgm:presLayoutVars>
      </dgm:prSet>
      <dgm:spPr/>
      <dgm:t>
        <a:bodyPr/>
        <a:lstStyle/>
        <a:p>
          <a:endParaRPr lang="en-US"/>
        </a:p>
      </dgm:t>
    </dgm:pt>
    <dgm:pt modelId="{4FD2BB3F-35B9-4E35-80A1-3B0BEBB34AC7}" type="pres">
      <dgm:prSet presAssocID="{86B82EC0-63E8-4C71-8737-464DC4301379}" presName="childShp" presStyleLbl="bgAccFollowNode1" presStyleIdx="0" presStyleCnt="2" custScaleX="241078" custScaleY="135069">
        <dgm:presLayoutVars>
          <dgm:bulletEnabled val="1"/>
        </dgm:presLayoutVars>
      </dgm:prSet>
      <dgm:spPr/>
      <dgm:t>
        <a:bodyPr/>
        <a:lstStyle/>
        <a:p>
          <a:endParaRPr lang="en-US"/>
        </a:p>
      </dgm:t>
    </dgm:pt>
    <dgm:pt modelId="{B11BA9EE-78E4-460F-9E64-866B62F516C4}" type="pres">
      <dgm:prSet presAssocID="{8B3713BE-6157-4BB0-A9F6-AC40BEC8AD3E}" presName="spacing" presStyleCnt="0"/>
      <dgm:spPr/>
    </dgm:pt>
    <dgm:pt modelId="{1A641BC8-6C0B-4FFF-A4A1-D568185A13B2}" type="pres">
      <dgm:prSet presAssocID="{D2BDCCC5-E826-4E28-AA13-37AF6CFCDF28}" presName="linNode" presStyleCnt="0"/>
      <dgm:spPr/>
    </dgm:pt>
    <dgm:pt modelId="{77216372-A3C3-4E97-A233-A31F14AF93D3}" type="pres">
      <dgm:prSet presAssocID="{D2BDCCC5-E826-4E28-AA13-37AF6CFCDF28}" presName="parentShp" presStyleLbl="node1" presStyleIdx="1" presStyleCnt="2" custScaleY="120969">
        <dgm:presLayoutVars>
          <dgm:bulletEnabled val="1"/>
        </dgm:presLayoutVars>
      </dgm:prSet>
      <dgm:spPr/>
      <dgm:t>
        <a:bodyPr/>
        <a:lstStyle/>
        <a:p>
          <a:endParaRPr lang="en-US"/>
        </a:p>
      </dgm:t>
    </dgm:pt>
    <dgm:pt modelId="{C164D9CC-4C8D-4B3E-9B73-9376C839406B}" type="pres">
      <dgm:prSet presAssocID="{D2BDCCC5-E826-4E28-AA13-37AF6CFCDF28}" presName="childShp" presStyleLbl="bgAccFollowNode1" presStyleIdx="1" presStyleCnt="2" custScaleX="150693" custScaleY="128549">
        <dgm:presLayoutVars>
          <dgm:bulletEnabled val="1"/>
        </dgm:presLayoutVars>
      </dgm:prSet>
      <dgm:spPr/>
      <dgm:t>
        <a:bodyPr/>
        <a:lstStyle/>
        <a:p>
          <a:endParaRPr lang="en-US"/>
        </a:p>
      </dgm:t>
    </dgm:pt>
  </dgm:ptLst>
  <dgm:cxnLst>
    <dgm:cxn modelId="{935F21F5-0898-4A39-9405-D24DC0255534}" srcId="{86B82EC0-63E8-4C71-8737-464DC4301379}" destId="{7FEAE792-2EE6-4989-BFE6-6960462534B1}" srcOrd="1" destOrd="0" parTransId="{0A5E147C-8CA2-44AA-9085-1375CD05AA01}" sibTransId="{7DCA9A5E-BC47-428E-8E57-4E6F5F72A929}"/>
    <dgm:cxn modelId="{6DA27D16-F6E5-4EB4-9D52-65E5DAAB0000}" srcId="{D2BDCCC5-E826-4E28-AA13-37AF6CFCDF28}" destId="{1481C181-9EF5-4AFF-B33B-847516CFC4CD}" srcOrd="2" destOrd="0" parTransId="{B886445E-BBFC-4363-8938-6F62397F6DFD}" sibTransId="{A5EE107F-0ACD-4B11-A36F-7F7F5208DC48}"/>
    <dgm:cxn modelId="{B50624D3-F192-4BD8-A9F2-6A8C0154E6FE}" type="presOf" srcId="{7FEAE792-2EE6-4989-BFE6-6960462534B1}" destId="{4FD2BB3F-35B9-4E35-80A1-3B0BEBB34AC7}" srcOrd="0" destOrd="1" presId="urn:microsoft.com/office/officeart/2005/8/layout/vList6"/>
    <dgm:cxn modelId="{540BAFE5-AB66-484F-B6C3-98EA1818B0B5}" type="presOf" srcId="{98DED764-C1F5-4CE0-9787-C970504EDC3B}" destId="{4FD2BB3F-35B9-4E35-80A1-3B0BEBB34AC7}" srcOrd="0" destOrd="2" presId="urn:microsoft.com/office/officeart/2005/8/layout/vList6"/>
    <dgm:cxn modelId="{A5D1DF30-B8CE-46F9-A262-F102771D8347}" type="presOf" srcId="{1481C181-9EF5-4AFF-B33B-847516CFC4CD}" destId="{C164D9CC-4C8D-4B3E-9B73-9376C839406B}" srcOrd="0" destOrd="2" presId="urn:microsoft.com/office/officeart/2005/8/layout/vList6"/>
    <dgm:cxn modelId="{B7DCA4A4-352D-478B-8340-C5E53752930B}" type="presOf" srcId="{4C8E1D11-72FA-4F5C-A081-08B00FD08378}" destId="{4FD2BB3F-35B9-4E35-80A1-3B0BEBB34AC7}" srcOrd="0" destOrd="0" presId="urn:microsoft.com/office/officeart/2005/8/layout/vList6"/>
    <dgm:cxn modelId="{81D6D7AE-5E0D-4055-AE7E-7EF635F7C433}" srcId="{86B82EC0-63E8-4C71-8737-464DC4301379}" destId="{4C8E1D11-72FA-4F5C-A081-08B00FD08378}" srcOrd="0" destOrd="0" parTransId="{7346590F-208B-4C41-B324-A94BD64A95EF}" sibTransId="{25D5FE13-0EA6-474F-8569-280AE4428636}"/>
    <dgm:cxn modelId="{781D37B7-29AB-466A-89D6-D4BF150699EB}" type="presOf" srcId="{4D4704B9-7A1D-4A89-BEFC-EB8F6859B350}" destId="{F6CB8D0F-25F9-40C8-9791-D019E0C9B4CB}" srcOrd="0" destOrd="0" presId="urn:microsoft.com/office/officeart/2005/8/layout/vList6"/>
    <dgm:cxn modelId="{077E87A0-9D56-4E62-93CD-91863F5C39D1}" srcId="{86B82EC0-63E8-4C71-8737-464DC4301379}" destId="{98DED764-C1F5-4CE0-9787-C970504EDC3B}" srcOrd="2" destOrd="0" parTransId="{47DEAFDD-B8C5-4EAB-B83A-C6AF3280BBE5}" sibTransId="{71000688-6B29-42E8-8DEF-CAB9EB2F9916}"/>
    <dgm:cxn modelId="{DAC81738-D381-443F-835F-4E1264629714}" type="presOf" srcId="{0DDB8502-D80E-4D94-A939-C76AEAA0ECFB}" destId="{C164D9CC-4C8D-4B3E-9B73-9376C839406B}" srcOrd="0" destOrd="0" presId="urn:microsoft.com/office/officeart/2005/8/layout/vList6"/>
    <dgm:cxn modelId="{8CB37C24-4872-416F-AF23-F78FEAC6966C}" srcId="{D2BDCCC5-E826-4E28-AA13-37AF6CFCDF28}" destId="{0DDB8502-D80E-4D94-A939-C76AEAA0ECFB}" srcOrd="0" destOrd="0" parTransId="{9709FFE4-D292-4CC2-86E5-29BCBBA340EC}" sibTransId="{AF13E7BE-F0C1-46DC-B3F2-7F36D571C501}"/>
    <dgm:cxn modelId="{C822EA6F-67AA-4291-BDE4-04CA21D5CF08}" srcId="{4D4704B9-7A1D-4A89-BEFC-EB8F6859B350}" destId="{D2BDCCC5-E826-4E28-AA13-37AF6CFCDF28}" srcOrd="1" destOrd="0" parTransId="{B9AA1FC5-150B-49C0-9221-31D7E56C3760}" sibTransId="{5633233D-7C89-4B4C-88F6-A21800CAC214}"/>
    <dgm:cxn modelId="{CA12C9A6-A49D-42AA-A268-3A4DFF261249}" srcId="{D2BDCCC5-E826-4E28-AA13-37AF6CFCDF28}" destId="{C1D2BE53-A8AA-4D9E-827D-F4B0DE902ED3}" srcOrd="1" destOrd="0" parTransId="{F3B05074-2FA3-41D7-9DCA-D5423678B82F}" sibTransId="{6E5BAEC7-C551-405C-B1AC-55334140DB58}"/>
    <dgm:cxn modelId="{067C7EDC-74D6-48F3-ADB4-22AAAEB9C3FB}" srcId="{4D4704B9-7A1D-4A89-BEFC-EB8F6859B350}" destId="{86B82EC0-63E8-4C71-8737-464DC4301379}" srcOrd="0" destOrd="0" parTransId="{2B45E258-6BFE-48A2-9B4C-7EAD8A74602B}" sibTransId="{8B3713BE-6157-4BB0-A9F6-AC40BEC8AD3E}"/>
    <dgm:cxn modelId="{5520097D-92F4-41EA-B315-66C03ED74B61}" type="presOf" srcId="{D2BDCCC5-E826-4E28-AA13-37AF6CFCDF28}" destId="{77216372-A3C3-4E97-A233-A31F14AF93D3}" srcOrd="0" destOrd="0" presId="urn:microsoft.com/office/officeart/2005/8/layout/vList6"/>
    <dgm:cxn modelId="{00B73E1A-5B2A-4BA1-8BA0-40B560EB86EF}" type="presOf" srcId="{86B82EC0-63E8-4C71-8737-464DC4301379}" destId="{BDB65119-2739-4063-8F36-B9EBE8410167}" srcOrd="0" destOrd="0" presId="urn:microsoft.com/office/officeart/2005/8/layout/vList6"/>
    <dgm:cxn modelId="{12350B8A-703F-45A2-AE87-0F791E440398}" type="presOf" srcId="{C1D2BE53-A8AA-4D9E-827D-F4B0DE902ED3}" destId="{C164D9CC-4C8D-4B3E-9B73-9376C839406B}" srcOrd="0" destOrd="1" presId="urn:microsoft.com/office/officeart/2005/8/layout/vList6"/>
    <dgm:cxn modelId="{4767F045-609A-4EFF-B4DE-7F1D2C8BC5BC}" type="presParOf" srcId="{F6CB8D0F-25F9-40C8-9791-D019E0C9B4CB}" destId="{037C7BC0-9804-4B35-801E-FA8DAA5D500F}" srcOrd="0" destOrd="0" presId="urn:microsoft.com/office/officeart/2005/8/layout/vList6"/>
    <dgm:cxn modelId="{80875906-4519-4DA1-8D52-9C9F833A518D}" type="presParOf" srcId="{037C7BC0-9804-4B35-801E-FA8DAA5D500F}" destId="{BDB65119-2739-4063-8F36-B9EBE8410167}" srcOrd="0" destOrd="0" presId="urn:microsoft.com/office/officeart/2005/8/layout/vList6"/>
    <dgm:cxn modelId="{E9C447DA-2986-41DB-8FE9-DBEEC47BAC78}" type="presParOf" srcId="{037C7BC0-9804-4B35-801E-FA8DAA5D500F}" destId="{4FD2BB3F-35B9-4E35-80A1-3B0BEBB34AC7}" srcOrd="1" destOrd="0" presId="urn:microsoft.com/office/officeart/2005/8/layout/vList6"/>
    <dgm:cxn modelId="{21672080-D5F8-4B29-A691-2F12CB690BA1}" type="presParOf" srcId="{F6CB8D0F-25F9-40C8-9791-D019E0C9B4CB}" destId="{B11BA9EE-78E4-460F-9E64-866B62F516C4}" srcOrd="1" destOrd="0" presId="urn:microsoft.com/office/officeart/2005/8/layout/vList6"/>
    <dgm:cxn modelId="{F8B033EC-DE12-4FFE-8695-EEB3C1E7EFCD}" type="presParOf" srcId="{F6CB8D0F-25F9-40C8-9791-D019E0C9B4CB}" destId="{1A641BC8-6C0B-4FFF-A4A1-D568185A13B2}" srcOrd="2" destOrd="0" presId="urn:microsoft.com/office/officeart/2005/8/layout/vList6"/>
    <dgm:cxn modelId="{1A1E99AC-7ECA-4F07-B8B4-EFC77361C289}" type="presParOf" srcId="{1A641BC8-6C0B-4FFF-A4A1-D568185A13B2}" destId="{77216372-A3C3-4E97-A233-A31F14AF93D3}" srcOrd="0" destOrd="0" presId="urn:microsoft.com/office/officeart/2005/8/layout/vList6"/>
    <dgm:cxn modelId="{7390509B-4018-47EC-A816-32D6544FA378}" type="presParOf" srcId="{1A641BC8-6C0B-4FFF-A4A1-D568185A13B2}" destId="{C164D9CC-4C8D-4B3E-9B73-9376C839406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0B80F4-7B14-4F28-B59E-FB137CBD54D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C00653B-DFFB-449D-8A49-7D06C967866F}">
      <dgm:prSet phldrT="[Text]"/>
      <dgm:spPr>
        <a:solidFill>
          <a:srgbClr val="92D050"/>
        </a:solidFill>
      </dgm:spPr>
      <dgm:t>
        <a:bodyPr/>
        <a:lstStyle/>
        <a:p>
          <a:r>
            <a:rPr lang="en-US" dirty="0" smtClean="0">
              <a:latin typeface="+mj-lt"/>
            </a:rPr>
            <a:t>Path 1</a:t>
          </a:r>
          <a:endParaRPr lang="en-US" dirty="0">
            <a:latin typeface="+mj-lt"/>
          </a:endParaRPr>
        </a:p>
      </dgm:t>
    </dgm:pt>
    <dgm:pt modelId="{EA6BA8CD-94B5-42BF-85B0-13BADA8799D9}" type="parTrans" cxnId="{9C8D8C39-237D-470C-B64F-E4847889A7D3}">
      <dgm:prSet/>
      <dgm:spPr/>
      <dgm:t>
        <a:bodyPr/>
        <a:lstStyle/>
        <a:p>
          <a:endParaRPr lang="en-US"/>
        </a:p>
      </dgm:t>
    </dgm:pt>
    <dgm:pt modelId="{A543E6AC-19F2-4F19-978F-50EA9949651E}" type="sibTrans" cxnId="{9C8D8C39-237D-470C-B64F-E4847889A7D3}">
      <dgm:prSet/>
      <dgm:spPr/>
      <dgm:t>
        <a:bodyPr/>
        <a:lstStyle/>
        <a:p>
          <a:endParaRPr lang="en-US"/>
        </a:p>
      </dgm:t>
    </dgm:pt>
    <dgm:pt modelId="{77EB1A9A-800B-47EF-9ABC-138ED7E4BDEE}">
      <dgm:prSet phldrT="[Text]" custT="1"/>
      <dgm:spPr/>
      <dgm:t>
        <a:bodyPr/>
        <a:lstStyle/>
        <a:p>
          <a:r>
            <a:rPr lang="en-US" sz="1800" dirty="0" smtClean="0">
              <a:latin typeface="+mj-lt"/>
            </a:rPr>
            <a:t>Includes ages 0-3 </a:t>
          </a:r>
          <a:r>
            <a:rPr lang="en-US" sz="1800" b="1" dirty="0" smtClean="0">
              <a:latin typeface="+mj-lt"/>
            </a:rPr>
            <a:t>evaluated </a:t>
          </a:r>
          <a:r>
            <a:rPr lang="en-US" sz="1800" dirty="0" smtClean="0">
              <a:latin typeface="+mj-lt"/>
            </a:rPr>
            <a:t>for Part C</a:t>
          </a:r>
          <a:endParaRPr lang="en-US" sz="1800" dirty="0">
            <a:latin typeface="+mj-lt"/>
          </a:endParaRPr>
        </a:p>
      </dgm:t>
    </dgm:pt>
    <dgm:pt modelId="{76E6C1A3-D0C5-42D3-AD33-58B9B9B94500}" type="parTrans" cxnId="{6B60410D-F7C8-44E3-8A78-B5279A589321}">
      <dgm:prSet/>
      <dgm:spPr/>
      <dgm:t>
        <a:bodyPr/>
        <a:lstStyle/>
        <a:p>
          <a:endParaRPr lang="en-US"/>
        </a:p>
      </dgm:t>
    </dgm:pt>
    <dgm:pt modelId="{F8209219-A377-4394-B2D5-CCA31B66F9D1}" type="sibTrans" cxnId="{6B60410D-F7C8-44E3-8A78-B5279A589321}">
      <dgm:prSet/>
      <dgm:spPr/>
      <dgm:t>
        <a:bodyPr/>
        <a:lstStyle/>
        <a:p>
          <a:endParaRPr lang="en-US"/>
        </a:p>
      </dgm:t>
    </dgm:pt>
    <dgm:pt modelId="{3005371C-71E9-4802-A2DD-F399C7B81CAD}">
      <dgm:prSet phldrT="[Text]"/>
      <dgm:spPr>
        <a:solidFill>
          <a:srgbClr val="CF43AA"/>
        </a:solidFill>
      </dgm:spPr>
      <dgm:t>
        <a:bodyPr/>
        <a:lstStyle/>
        <a:p>
          <a:r>
            <a:rPr lang="en-US" dirty="0" smtClean="0">
              <a:latin typeface="+mj-lt"/>
            </a:rPr>
            <a:t>Path 2</a:t>
          </a:r>
          <a:endParaRPr lang="en-US" dirty="0">
            <a:latin typeface="+mj-lt"/>
          </a:endParaRPr>
        </a:p>
      </dgm:t>
    </dgm:pt>
    <dgm:pt modelId="{5E83E5DE-D053-43DF-910E-B8483ACE50A2}" type="parTrans" cxnId="{F2AA2E0A-D304-40F1-A025-5FFE1EE2BBF1}">
      <dgm:prSet/>
      <dgm:spPr/>
      <dgm:t>
        <a:bodyPr/>
        <a:lstStyle/>
        <a:p>
          <a:endParaRPr lang="en-US"/>
        </a:p>
      </dgm:t>
    </dgm:pt>
    <dgm:pt modelId="{D98FA1A4-2BFB-4551-9724-F45F6C34821E}" type="sibTrans" cxnId="{F2AA2E0A-D304-40F1-A025-5FFE1EE2BBF1}">
      <dgm:prSet/>
      <dgm:spPr/>
      <dgm:t>
        <a:bodyPr/>
        <a:lstStyle/>
        <a:p>
          <a:endParaRPr lang="en-US"/>
        </a:p>
      </dgm:t>
    </dgm:pt>
    <dgm:pt modelId="{701CACD9-93CA-463E-82DB-34E4274D8413}">
      <dgm:prSet phldrT="[Text]"/>
      <dgm:spPr/>
      <dgm:t>
        <a:bodyPr/>
        <a:lstStyle/>
        <a:p>
          <a:r>
            <a:rPr lang="en-US" dirty="0" smtClean="0">
              <a:latin typeface="+mj-lt"/>
            </a:rPr>
            <a:t>Includes ages 2.5-3.9 </a:t>
          </a:r>
          <a:r>
            <a:rPr lang="en-US" b="1" dirty="0" smtClean="0">
              <a:latin typeface="+mj-lt"/>
            </a:rPr>
            <a:t>referred</a:t>
          </a:r>
          <a:r>
            <a:rPr lang="en-US" dirty="0" smtClean="0">
              <a:latin typeface="+mj-lt"/>
            </a:rPr>
            <a:t> from </a:t>
          </a:r>
          <a:r>
            <a:rPr lang="en-US" b="1" dirty="0" smtClean="0">
              <a:latin typeface="+mj-lt"/>
            </a:rPr>
            <a:t>Part C to Part B services</a:t>
          </a:r>
          <a:endParaRPr lang="en-US" b="1" dirty="0">
            <a:latin typeface="+mj-lt"/>
          </a:endParaRPr>
        </a:p>
      </dgm:t>
    </dgm:pt>
    <dgm:pt modelId="{B030655D-C02F-4A2E-8EFA-BBF9EF368266}" type="parTrans" cxnId="{50D62005-4513-419C-994F-2CC365CBF65B}">
      <dgm:prSet/>
      <dgm:spPr/>
      <dgm:t>
        <a:bodyPr/>
        <a:lstStyle/>
        <a:p>
          <a:endParaRPr lang="en-US"/>
        </a:p>
      </dgm:t>
    </dgm:pt>
    <dgm:pt modelId="{62BC3FE6-432B-4AB5-9DA9-098A128894C2}" type="sibTrans" cxnId="{50D62005-4513-419C-994F-2CC365CBF65B}">
      <dgm:prSet/>
      <dgm:spPr/>
      <dgm:t>
        <a:bodyPr/>
        <a:lstStyle/>
        <a:p>
          <a:endParaRPr lang="en-US"/>
        </a:p>
      </dgm:t>
    </dgm:pt>
    <dgm:pt modelId="{6E624D32-2F14-461B-BD02-6F09DB8C6FE2}">
      <dgm:prSet phldrT="[Text]"/>
      <dgm:spPr>
        <a:solidFill>
          <a:srgbClr val="7030A0"/>
        </a:solidFill>
      </dgm:spPr>
      <dgm:t>
        <a:bodyPr/>
        <a:lstStyle/>
        <a:p>
          <a:r>
            <a:rPr lang="en-US" dirty="0" smtClean="0">
              <a:latin typeface="+mj-lt"/>
            </a:rPr>
            <a:t>Path 3</a:t>
          </a:r>
          <a:endParaRPr lang="en-US" dirty="0">
            <a:latin typeface="+mj-lt"/>
          </a:endParaRPr>
        </a:p>
      </dgm:t>
    </dgm:pt>
    <dgm:pt modelId="{D45C0642-F938-4ABD-8035-A31978E67ADF}" type="parTrans" cxnId="{DCF1605F-7217-4757-87F9-347CCE9F3F78}">
      <dgm:prSet/>
      <dgm:spPr/>
      <dgm:t>
        <a:bodyPr/>
        <a:lstStyle/>
        <a:p>
          <a:endParaRPr lang="en-US"/>
        </a:p>
      </dgm:t>
    </dgm:pt>
    <dgm:pt modelId="{2E7C1A72-136B-41DE-9105-E9CBFDCC1201}" type="sibTrans" cxnId="{DCF1605F-7217-4757-87F9-347CCE9F3F78}">
      <dgm:prSet/>
      <dgm:spPr/>
      <dgm:t>
        <a:bodyPr/>
        <a:lstStyle/>
        <a:p>
          <a:endParaRPr lang="en-US"/>
        </a:p>
      </dgm:t>
    </dgm:pt>
    <dgm:pt modelId="{39956186-D358-4D1E-94B0-6E1ADB40F21F}">
      <dgm:prSet phldrT="[Text]"/>
      <dgm:spPr/>
      <dgm:t>
        <a:bodyPr/>
        <a:lstStyle/>
        <a:p>
          <a:r>
            <a:rPr lang="en-US" dirty="0" smtClean="0">
              <a:latin typeface="+mj-lt"/>
            </a:rPr>
            <a:t>Includes ages 2.5-21 </a:t>
          </a:r>
          <a:r>
            <a:rPr lang="en-US" b="0" dirty="0" smtClean="0">
              <a:latin typeface="+mj-lt"/>
            </a:rPr>
            <a:t>referred to</a:t>
          </a:r>
          <a:r>
            <a:rPr lang="en-US" b="1" dirty="0" smtClean="0">
              <a:latin typeface="+mj-lt"/>
            </a:rPr>
            <a:t> Part B services </a:t>
          </a:r>
          <a:endParaRPr lang="en-US" b="1" dirty="0">
            <a:latin typeface="+mj-lt"/>
          </a:endParaRPr>
        </a:p>
      </dgm:t>
    </dgm:pt>
    <dgm:pt modelId="{717F6A28-E4B1-4280-B3D8-EB8E7BB421A8}" type="parTrans" cxnId="{5D4786B0-0A5D-4990-9B09-742125B94B22}">
      <dgm:prSet/>
      <dgm:spPr/>
      <dgm:t>
        <a:bodyPr/>
        <a:lstStyle/>
        <a:p>
          <a:endParaRPr lang="en-US"/>
        </a:p>
      </dgm:t>
    </dgm:pt>
    <dgm:pt modelId="{1FDF8705-89D1-4665-8861-876DC7BF2DB6}" type="sibTrans" cxnId="{5D4786B0-0A5D-4990-9B09-742125B94B22}">
      <dgm:prSet/>
      <dgm:spPr/>
      <dgm:t>
        <a:bodyPr/>
        <a:lstStyle/>
        <a:p>
          <a:endParaRPr lang="en-US"/>
        </a:p>
      </dgm:t>
    </dgm:pt>
    <dgm:pt modelId="{F115BDE9-DE0F-47FC-98D0-36FB40DE8841}" type="pres">
      <dgm:prSet presAssocID="{9C0B80F4-7B14-4F28-B59E-FB137CBD54DB}" presName="Name0" presStyleCnt="0">
        <dgm:presLayoutVars>
          <dgm:dir/>
          <dgm:animLvl val="lvl"/>
          <dgm:resizeHandles val="exact"/>
        </dgm:presLayoutVars>
      </dgm:prSet>
      <dgm:spPr/>
      <dgm:t>
        <a:bodyPr/>
        <a:lstStyle/>
        <a:p>
          <a:endParaRPr lang="en-US"/>
        </a:p>
      </dgm:t>
    </dgm:pt>
    <dgm:pt modelId="{02982433-05F0-4CA4-941C-7B77E6C0FB11}" type="pres">
      <dgm:prSet presAssocID="{9C0B80F4-7B14-4F28-B59E-FB137CBD54DB}" presName="tSp" presStyleCnt="0"/>
      <dgm:spPr/>
      <dgm:t>
        <a:bodyPr/>
        <a:lstStyle/>
        <a:p>
          <a:endParaRPr lang="en-US"/>
        </a:p>
      </dgm:t>
    </dgm:pt>
    <dgm:pt modelId="{1C4A0C43-7723-4B4F-97FE-85C14C7A9A22}" type="pres">
      <dgm:prSet presAssocID="{9C0B80F4-7B14-4F28-B59E-FB137CBD54DB}" presName="bSp" presStyleCnt="0"/>
      <dgm:spPr/>
      <dgm:t>
        <a:bodyPr/>
        <a:lstStyle/>
        <a:p>
          <a:endParaRPr lang="en-US"/>
        </a:p>
      </dgm:t>
    </dgm:pt>
    <dgm:pt modelId="{DF1EE83F-1020-4ED5-935A-E4DA665179A9}" type="pres">
      <dgm:prSet presAssocID="{9C0B80F4-7B14-4F28-B59E-FB137CBD54DB}" presName="process" presStyleCnt="0"/>
      <dgm:spPr/>
      <dgm:t>
        <a:bodyPr/>
        <a:lstStyle/>
        <a:p>
          <a:endParaRPr lang="en-US"/>
        </a:p>
      </dgm:t>
    </dgm:pt>
    <dgm:pt modelId="{604E7F20-EEEA-4CC8-A9D9-3FE483F9B68D}" type="pres">
      <dgm:prSet presAssocID="{3C00653B-DFFB-449D-8A49-7D06C967866F}" presName="composite1" presStyleCnt="0"/>
      <dgm:spPr/>
      <dgm:t>
        <a:bodyPr/>
        <a:lstStyle/>
        <a:p>
          <a:endParaRPr lang="en-US"/>
        </a:p>
      </dgm:t>
    </dgm:pt>
    <dgm:pt modelId="{E01BCD5F-6A0A-4C37-BA45-3DB113DA7D44}" type="pres">
      <dgm:prSet presAssocID="{3C00653B-DFFB-449D-8A49-7D06C967866F}" presName="dummyNode1" presStyleLbl="node1" presStyleIdx="0" presStyleCnt="3"/>
      <dgm:spPr/>
      <dgm:t>
        <a:bodyPr/>
        <a:lstStyle/>
        <a:p>
          <a:endParaRPr lang="en-US"/>
        </a:p>
      </dgm:t>
    </dgm:pt>
    <dgm:pt modelId="{536290F4-12E7-4528-99AF-C899A78C9094}" type="pres">
      <dgm:prSet presAssocID="{3C00653B-DFFB-449D-8A49-7D06C967866F}" presName="childNode1" presStyleLbl="bgAcc1" presStyleIdx="0" presStyleCnt="3">
        <dgm:presLayoutVars>
          <dgm:bulletEnabled val="1"/>
        </dgm:presLayoutVars>
      </dgm:prSet>
      <dgm:spPr/>
      <dgm:t>
        <a:bodyPr/>
        <a:lstStyle/>
        <a:p>
          <a:endParaRPr lang="en-US"/>
        </a:p>
      </dgm:t>
    </dgm:pt>
    <dgm:pt modelId="{67BFCCDD-207B-4581-A40E-593754735BC1}" type="pres">
      <dgm:prSet presAssocID="{3C00653B-DFFB-449D-8A49-7D06C967866F}" presName="childNode1tx" presStyleLbl="bgAcc1" presStyleIdx="0" presStyleCnt="3">
        <dgm:presLayoutVars>
          <dgm:bulletEnabled val="1"/>
        </dgm:presLayoutVars>
      </dgm:prSet>
      <dgm:spPr/>
      <dgm:t>
        <a:bodyPr/>
        <a:lstStyle/>
        <a:p>
          <a:endParaRPr lang="en-US"/>
        </a:p>
      </dgm:t>
    </dgm:pt>
    <dgm:pt modelId="{BE57486F-6ECC-438C-A22B-558CAAAA3F42}" type="pres">
      <dgm:prSet presAssocID="{3C00653B-DFFB-449D-8A49-7D06C967866F}" presName="parentNode1" presStyleLbl="node1" presStyleIdx="0" presStyleCnt="3">
        <dgm:presLayoutVars>
          <dgm:chMax val="1"/>
          <dgm:bulletEnabled val="1"/>
        </dgm:presLayoutVars>
      </dgm:prSet>
      <dgm:spPr/>
      <dgm:t>
        <a:bodyPr/>
        <a:lstStyle/>
        <a:p>
          <a:endParaRPr lang="en-US"/>
        </a:p>
      </dgm:t>
    </dgm:pt>
    <dgm:pt modelId="{D5884EC6-8F49-4B80-BF20-53AF374EB56E}" type="pres">
      <dgm:prSet presAssocID="{3C00653B-DFFB-449D-8A49-7D06C967866F}" presName="connSite1" presStyleCnt="0"/>
      <dgm:spPr/>
      <dgm:t>
        <a:bodyPr/>
        <a:lstStyle/>
        <a:p>
          <a:endParaRPr lang="en-US"/>
        </a:p>
      </dgm:t>
    </dgm:pt>
    <dgm:pt modelId="{F68ACA6E-6758-4967-A25A-D76BE2363C5F}" type="pres">
      <dgm:prSet presAssocID="{A543E6AC-19F2-4F19-978F-50EA9949651E}" presName="Name9" presStyleLbl="sibTrans2D1" presStyleIdx="0" presStyleCnt="2" custAng="7713372" custScaleY="70360" custLinFactNeighborX="7706" custLinFactNeighborY="15950"/>
      <dgm:spPr/>
      <dgm:t>
        <a:bodyPr/>
        <a:lstStyle/>
        <a:p>
          <a:endParaRPr lang="en-US"/>
        </a:p>
      </dgm:t>
    </dgm:pt>
    <dgm:pt modelId="{79E20E5A-EF3A-46ED-8C89-CABE3E06B20F}" type="pres">
      <dgm:prSet presAssocID="{3005371C-71E9-4802-A2DD-F399C7B81CAD}" presName="composite2" presStyleCnt="0"/>
      <dgm:spPr/>
      <dgm:t>
        <a:bodyPr/>
        <a:lstStyle/>
        <a:p>
          <a:endParaRPr lang="en-US"/>
        </a:p>
      </dgm:t>
    </dgm:pt>
    <dgm:pt modelId="{7B9B6EA6-CF0A-47CC-AD84-E33262E5E7F8}" type="pres">
      <dgm:prSet presAssocID="{3005371C-71E9-4802-A2DD-F399C7B81CAD}" presName="dummyNode2" presStyleLbl="node1" presStyleIdx="0" presStyleCnt="3"/>
      <dgm:spPr/>
      <dgm:t>
        <a:bodyPr/>
        <a:lstStyle/>
        <a:p>
          <a:endParaRPr lang="en-US"/>
        </a:p>
      </dgm:t>
    </dgm:pt>
    <dgm:pt modelId="{421FE49E-8B8B-48C4-AD7C-E4DAD0950546}" type="pres">
      <dgm:prSet presAssocID="{3005371C-71E9-4802-A2DD-F399C7B81CAD}" presName="childNode2" presStyleLbl="bgAcc1" presStyleIdx="1" presStyleCnt="3">
        <dgm:presLayoutVars>
          <dgm:bulletEnabled val="1"/>
        </dgm:presLayoutVars>
      </dgm:prSet>
      <dgm:spPr/>
      <dgm:t>
        <a:bodyPr/>
        <a:lstStyle/>
        <a:p>
          <a:endParaRPr lang="en-US"/>
        </a:p>
      </dgm:t>
    </dgm:pt>
    <dgm:pt modelId="{66D5E405-AC81-4C87-9EC5-C9E348FFFE29}" type="pres">
      <dgm:prSet presAssocID="{3005371C-71E9-4802-A2DD-F399C7B81CAD}" presName="childNode2tx" presStyleLbl="bgAcc1" presStyleIdx="1" presStyleCnt="3">
        <dgm:presLayoutVars>
          <dgm:bulletEnabled val="1"/>
        </dgm:presLayoutVars>
      </dgm:prSet>
      <dgm:spPr/>
      <dgm:t>
        <a:bodyPr/>
        <a:lstStyle/>
        <a:p>
          <a:endParaRPr lang="en-US"/>
        </a:p>
      </dgm:t>
    </dgm:pt>
    <dgm:pt modelId="{47300C04-00C1-44E4-9D7D-A91BD8AD0579}" type="pres">
      <dgm:prSet presAssocID="{3005371C-71E9-4802-A2DD-F399C7B81CAD}" presName="parentNode2" presStyleLbl="node1" presStyleIdx="1" presStyleCnt="3" custLinFactNeighborX="3602">
        <dgm:presLayoutVars>
          <dgm:chMax val="0"/>
          <dgm:bulletEnabled val="1"/>
        </dgm:presLayoutVars>
      </dgm:prSet>
      <dgm:spPr/>
      <dgm:t>
        <a:bodyPr/>
        <a:lstStyle/>
        <a:p>
          <a:endParaRPr lang="en-US"/>
        </a:p>
      </dgm:t>
    </dgm:pt>
    <dgm:pt modelId="{BD2AAE9B-2EAC-4D3F-BC28-4A6E3ADFC191}" type="pres">
      <dgm:prSet presAssocID="{3005371C-71E9-4802-A2DD-F399C7B81CAD}" presName="connSite2" presStyleCnt="0"/>
      <dgm:spPr/>
      <dgm:t>
        <a:bodyPr/>
        <a:lstStyle/>
        <a:p>
          <a:endParaRPr lang="en-US"/>
        </a:p>
      </dgm:t>
    </dgm:pt>
    <dgm:pt modelId="{AEC902EE-F052-4EB7-9444-077CBD1913C8}" type="pres">
      <dgm:prSet presAssocID="{D98FA1A4-2BFB-4551-9724-F45F6C34821E}" presName="Name18" presStyleLbl="sibTrans2D1" presStyleIdx="1" presStyleCnt="2" custFlipVert="0" custFlipHor="1" custScaleX="2314" custScaleY="25016" custLinFactNeighborX="-2194" custLinFactNeighborY="-6125"/>
      <dgm:spPr>
        <a:prstGeom prst="actionButtonBlank">
          <a:avLst/>
        </a:prstGeom>
      </dgm:spPr>
      <dgm:t>
        <a:bodyPr/>
        <a:lstStyle/>
        <a:p>
          <a:endParaRPr lang="en-US"/>
        </a:p>
      </dgm:t>
    </dgm:pt>
    <dgm:pt modelId="{B0E9C49C-61A5-42D9-A2A8-CA8F76995420}" type="pres">
      <dgm:prSet presAssocID="{6E624D32-2F14-461B-BD02-6F09DB8C6FE2}" presName="composite1" presStyleCnt="0"/>
      <dgm:spPr/>
      <dgm:t>
        <a:bodyPr/>
        <a:lstStyle/>
        <a:p>
          <a:endParaRPr lang="en-US"/>
        </a:p>
      </dgm:t>
    </dgm:pt>
    <dgm:pt modelId="{ECDABA4D-6977-43F7-8C77-9F8C462CB417}" type="pres">
      <dgm:prSet presAssocID="{6E624D32-2F14-461B-BD02-6F09DB8C6FE2}" presName="dummyNode1" presStyleLbl="node1" presStyleIdx="1" presStyleCnt="3"/>
      <dgm:spPr/>
      <dgm:t>
        <a:bodyPr/>
        <a:lstStyle/>
        <a:p>
          <a:endParaRPr lang="en-US"/>
        </a:p>
      </dgm:t>
    </dgm:pt>
    <dgm:pt modelId="{4BAE10B7-2EF5-446A-845F-B9829084D665}" type="pres">
      <dgm:prSet presAssocID="{6E624D32-2F14-461B-BD02-6F09DB8C6FE2}" presName="childNode1" presStyleLbl="bgAcc1" presStyleIdx="2" presStyleCnt="3">
        <dgm:presLayoutVars>
          <dgm:bulletEnabled val="1"/>
        </dgm:presLayoutVars>
      </dgm:prSet>
      <dgm:spPr/>
      <dgm:t>
        <a:bodyPr/>
        <a:lstStyle/>
        <a:p>
          <a:endParaRPr lang="en-US"/>
        </a:p>
      </dgm:t>
    </dgm:pt>
    <dgm:pt modelId="{E99D33F7-C95D-4879-8491-9541AC5AF428}" type="pres">
      <dgm:prSet presAssocID="{6E624D32-2F14-461B-BD02-6F09DB8C6FE2}" presName="childNode1tx" presStyleLbl="bgAcc1" presStyleIdx="2" presStyleCnt="3">
        <dgm:presLayoutVars>
          <dgm:bulletEnabled val="1"/>
        </dgm:presLayoutVars>
      </dgm:prSet>
      <dgm:spPr/>
      <dgm:t>
        <a:bodyPr/>
        <a:lstStyle/>
        <a:p>
          <a:endParaRPr lang="en-US"/>
        </a:p>
      </dgm:t>
    </dgm:pt>
    <dgm:pt modelId="{1B79E7CA-78BE-4722-AB34-4C817B9D98BB}" type="pres">
      <dgm:prSet presAssocID="{6E624D32-2F14-461B-BD02-6F09DB8C6FE2}" presName="parentNode1" presStyleLbl="node1" presStyleIdx="2" presStyleCnt="3">
        <dgm:presLayoutVars>
          <dgm:chMax val="1"/>
          <dgm:bulletEnabled val="1"/>
        </dgm:presLayoutVars>
      </dgm:prSet>
      <dgm:spPr/>
      <dgm:t>
        <a:bodyPr/>
        <a:lstStyle/>
        <a:p>
          <a:endParaRPr lang="en-US"/>
        </a:p>
      </dgm:t>
    </dgm:pt>
    <dgm:pt modelId="{5A828F0C-AE3A-4154-8DBB-955D4DB54C48}" type="pres">
      <dgm:prSet presAssocID="{6E624D32-2F14-461B-BD02-6F09DB8C6FE2}" presName="connSite1" presStyleCnt="0"/>
      <dgm:spPr/>
      <dgm:t>
        <a:bodyPr/>
        <a:lstStyle/>
        <a:p>
          <a:endParaRPr lang="en-US"/>
        </a:p>
      </dgm:t>
    </dgm:pt>
  </dgm:ptLst>
  <dgm:cxnLst>
    <dgm:cxn modelId="{D69D135D-02AB-439B-B47E-809B1CD3DAD9}" type="presOf" srcId="{A543E6AC-19F2-4F19-978F-50EA9949651E}" destId="{F68ACA6E-6758-4967-A25A-D76BE2363C5F}" srcOrd="0" destOrd="0" presId="urn:microsoft.com/office/officeart/2005/8/layout/hProcess4"/>
    <dgm:cxn modelId="{5D4786B0-0A5D-4990-9B09-742125B94B22}" srcId="{6E624D32-2F14-461B-BD02-6F09DB8C6FE2}" destId="{39956186-D358-4D1E-94B0-6E1ADB40F21F}" srcOrd="0" destOrd="0" parTransId="{717F6A28-E4B1-4280-B3D8-EB8E7BB421A8}" sibTransId="{1FDF8705-89D1-4665-8861-876DC7BF2DB6}"/>
    <dgm:cxn modelId="{DCF1605F-7217-4757-87F9-347CCE9F3F78}" srcId="{9C0B80F4-7B14-4F28-B59E-FB137CBD54DB}" destId="{6E624D32-2F14-461B-BD02-6F09DB8C6FE2}" srcOrd="2" destOrd="0" parTransId="{D45C0642-F938-4ABD-8035-A31978E67ADF}" sibTransId="{2E7C1A72-136B-41DE-9105-E9CBFDCC1201}"/>
    <dgm:cxn modelId="{CAC1B83E-9664-4009-BE6A-D314AF074888}" type="presOf" srcId="{D98FA1A4-2BFB-4551-9724-F45F6C34821E}" destId="{AEC902EE-F052-4EB7-9444-077CBD1913C8}" srcOrd="0" destOrd="0" presId="urn:microsoft.com/office/officeart/2005/8/layout/hProcess4"/>
    <dgm:cxn modelId="{7B93AD16-6B31-40C6-AB31-B080FABEAB34}" type="presOf" srcId="{39956186-D358-4D1E-94B0-6E1ADB40F21F}" destId="{4BAE10B7-2EF5-446A-845F-B9829084D665}" srcOrd="0" destOrd="0" presId="urn:microsoft.com/office/officeart/2005/8/layout/hProcess4"/>
    <dgm:cxn modelId="{6B60410D-F7C8-44E3-8A78-B5279A589321}" srcId="{3C00653B-DFFB-449D-8A49-7D06C967866F}" destId="{77EB1A9A-800B-47EF-9ABC-138ED7E4BDEE}" srcOrd="0" destOrd="0" parTransId="{76E6C1A3-D0C5-42D3-AD33-58B9B9B94500}" sibTransId="{F8209219-A377-4394-B2D5-CCA31B66F9D1}"/>
    <dgm:cxn modelId="{FC032196-F6CE-4279-A0D3-041649FCB315}" type="presOf" srcId="{701CACD9-93CA-463E-82DB-34E4274D8413}" destId="{66D5E405-AC81-4C87-9EC5-C9E348FFFE29}" srcOrd="1" destOrd="0" presId="urn:microsoft.com/office/officeart/2005/8/layout/hProcess4"/>
    <dgm:cxn modelId="{0F317AE3-66D2-460B-9285-BACCB929543C}" type="presOf" srcId="{77EB1A9A-800B-47EF-9ABC-138ED7E4BDEE}" destId="{67BFCCDD-207B-4581-A40E-593754735BC1}" srcOrd="1" destOrd="0" presId="urn:microsoft.com/office/officeart/2005/8/layout/hProcess4"/>
    <dgm:cxn modelId="{19183C4D-1D40-4D96-8CDF-3106536D3A08}" type="presOf" srcId="{701CACD9-93CA-463E-82DB-34E4274D8413}" destId="{421FE49E-8B8B-48C4-AD7C-E4DAD0950546}" srcOrd="0" destOrd="0" presId="urn:microsoft.com/office/officeart/2005/8/layout/hProcess4"/>
    <dgm:cxn modelId="{50D62005-4513-419C-994F-2CC365CBF65B}" srcId="{3005371C-71E9-4802-A2DD-F399C7B81CAD}" destId="{701CACD9-93CA-463E-82DB-34E4274D8413}" srcOrd="0" destOrd="0" parTransId="{B030655D-C02F-4A2E-8EFA-BBF9EF368266}" sibTransId="{62BC3FE6-432B-4AB5-9DA9-098A128894C2}"/>
    <dgm:cxn modelId="{7E76165D-B5CF-49B6-84FD-547B3CF89FEF}" type="presOf" srcId="{3C00653B-DFFB-449D-8A49-7D06C967866F}" destId="{BE57486F-6ECC-438C-A22B-558CAAAA3F42}" srcOrd="0" destOrd="0" presId="urn:microsoft.com/office/officeart/2005/8/layout/hProcess4"/>
    <dgm:cxn modelId="{B2A4BE3B-206B-40B0-ACA9-A181FFA74C73}" type="presOf" srcId="{6E624D32-2F14-461B-BD02-6F09DB8C6FE2}" destId="{1B79E7CA-78BE-4722-AB34-4C817B9D98BB}" srcOrd="0" destOrd="0" presId="urn:microsoft.com/office/officeart/2005/8/layout/hProcess4"/>
    <dgm:cxn modelId="{7798B6DD-F094-452F-B4C0-2D3D2E665249}" type="presOf" srcId="{9C0B80F4-7B14-4F28-B59E-FB137CBD54DB}" destId="{F115BDE9-DE0F-47FC-98D0-36FB40DE8841}" srcOrd="0" destOrd="0" presId="urn:microsoft.com/office/officeart/2005/8/layout/hProcess4"/>
    <dgm:cxn modelId="{47EB8912-55F2-4A9E-B2D3-58BACA22B809}" type="presOf" srcId="{39956186-D358-4D1E-94B0-6E1ADB40F21F}" destId="{E99D33F7-C95D-4879-8491-9541AC5AF428}" srcOrd="1" destOrd="0" presId="urn:microsoft.com/office/officeart/2005/8/layout/hProcess4"/>
    <dgm:cxn modelId="{5046F8C6-FB8E-44FF-B3ED-D9537BD3C148}" type="presOf" srcId="{77EB1A9A-800B-47EF-9ABC-138ED7E4BDEE}" destId="{536290F4-12E7-4528-99AF-C899A78C9094}" srcOrd="0" destOrd="0" presId="urn:microsoft.com/office/officeart/2005/8/layout/hProcess4"/>
    <dgm:cxn modelId="{52A0ED87-FF23-4C52-9DDD-52A96C917EE0}" type="presOf" srcId="{3005371C-71E9-4802-A2DD-F399C7B81CAD}" destId="{47300C04-00C1-44E4-9D7D-A91BD8AD0579}" srcOrd="0" destOrd="0" presId="urn:microsoft.com/office/officeart/2005/8/layout/hProcess4"/>
    <dgm:cxn modelId="{F2AA2E0A-D304-40F1-A025-5FFE1EE2BBF1}" srcId="{9C0B80F4-7B14-4F28-B59E-FB137CBD54DB}" destId="{3005371C-71E9-4802-A2DD-F399C7B81CAD}" srcOrd="1" destOrd="0" parTransId="{5E83E5DE-D053-43DF-910E-B8483ACE50A2}" sibTransId="{D98FA1A4-2BFB-4551-9724-F45F6C34821E}"/>
    <dgm:cxn modelId="{9C8D8C39-237D-470C-B64F-E4847889A7D3}" srcId="{9C0B80F4-7B14-4F28-B59E-FB137CBD54DB}" destId="{3C00653B-DFFB-449D-8A49-7D06C967866F}" srcOrd="0" destOrd="0" parTransId="{EA6BA8CD-94B5-42BF-85B0-13BADA8799D9}" sibTransId="{A543E6AC-19F2-4F19-978F-50EA9949651E}"/>
    <dgm:cxn modelId="{4B0A06FB-432B-4F5C-AF2F-2313FC73D4DC}" type="presParOf" srcId="{F115BDE9-DE0F-47FC-98D0-36FB40DE8841}" destId="{02982433-05F0-4CA4-941C-7B77E6C0FB11}" srcOrd="0" destOrd="0" presId="urn:microsoft.com/office/officeart/2005/8/layout/hProcess4"/>
    <dgm:cxn modelId="{391E21BC-3260-45DC-AEE5-A6EAE49FF968}" type="presParOf" srcId="{F115BDE9-DE0F-47FC-98D0-36FB40DE8841}" destId="{1C4A0C43-7723-4B4F-97FE-85C14C7A9A22}" srcOrd="1" destOrd="0" presId="urn:microsoft.com/office/officeart/2005/8/layout/hProcess4"/>
    <dgm:cxn modelId="{00B3DBA6-4B36-4BF2-9A9F-A84BE729F4E4}" type="presParOf" srcId="{F115BDE9-DE0F-47FC-98D0-36FB40DE8841}" destId="{DF1EE83F-1020-4ED5-935A-E4DA665179A9}" srcOrd="2" destOrd="0" presId="urn:microsoft.com/office/officeart/2005/8/layout/hProcess4"/>
    <dgm:cxn modelId="{2BAC55E0-9FCB-488D-8723-B66B9E9326ED}" type="presParOf" srcId="{DF1EE83F-1020-4ED5-935A-E4DA665179A9}" destId="{604E7F20-EEEA-4CC8-A9D9-3FE483F9B68D}" srcOrd="0" destOrd="0" presId="urn:microsoft.com/office/officeart/2005/8/layout/hProcess4"/>
    <dgm:cxn modelId="{04B39D89-C496-40F9-B67B-BC7206EE1E2F}" type="presParOf" srcId="{604E7F20-EEEA-4CC8-A9D9-3FE483F9B68D}" destId="{E01BCD5F-6A0A-4C37-BA45-3DB113DA7D44}" srcOrd="0" destOrd="0" presId="urn:microsoft.com/office/officeart/2005/8/layout/hProcess4"/>
    <dgm:cxn modelId="{E16FF9C5-B1E7-42E2-85F5-9CEFBBCA0F35}" type="presParOf" srcId="{604E7F20-EEEA-4CC8-A9D9-3FE483F9B68D}" destId="{536290F4-12E7-4528-99AF-C899A78C9094}" srcOrd="1" destOrd="0" presId="urn:microsoft.com/office/officeart/2005/8/layout/hProcess4"/>
    <dgm:cxn modelId="{727371AB-446A-4250-A304-D14F3B3348FD}" type="presParOf" srcId="{604E7F20-EEEA-4CC8-A9D9-3FE483F9B68D}" destId="{67BFCCDD-207B-4581-A40E-593754735BC1}" srcOrd="2" destOrd="0" presId="urn:microsoft.com/office/officeart/2005/8/layout/hProcess4"/>
    <dgm:cxn modelId="{4302E6F5-B540-4B63-BF6F-51DE8E2312A6}" type="presParOf" srcId="{604E7F20-EEEA-4CC8-A9D9-3FE483F9B68D}" destId="{BE57486F-6ECC-438C-A22B-558CAAAA3F42}" srcOrd="3" destOrd="0" presId="urn:microsoft.com/office/officeart/2005/8/layout/hProcess4"/>
    <dgm:cxn modelId="{982A60EC-2B37-4130-9F9A-B2F9EC2216E4}" type="presParOf" srcId="{604E7F20-EEEA-4CC8-A9D9-3FE483F9B68D}" destId="{D5884EC6-8F49-4B80-BF20-53AF374EB56E}" srcOrd="4" destOrd="0" presId="urn:microsoft.com/office/officeart/2005/8/layout/hProcess4"/>
    <dgm:cxn modelId="{304203D3-4DAE-406B-AD48-DE9A8233BF54}" type="presParOf" srcId="{DF1EE83F-1020-4ED5-935A-E4DA665179A9}" destId="{F68ACA6E-6758-4967-A25A-D76BE2363C5F}" srcOrd="1" destOrd="0" presId="urn:microsoft.com/office/officeart/2005/8/layout/hProcess4"/>
    <dgm:cxn modelId="{AE40C58F-A40F-4038-85FB-98C20BABED11}" type="presParOf" srcId="{DF1EE83F-1020-4ED5-935A-E4DA665179A9}" destId="{79E20E5A-EF3A-46ED-8C89-CABE3E06B20F}" srcOrd="2" destOrd="0" presId="urn:microsoft.com/office/officeart/2005/8/layout/hProcess4"/>
    <dgm:cxn modelId="{9D7A2F41-E027-423E-9D76-11CCBBC938B8}" type="presParOf" srcId="{79E20E5A-EF3A-46ED-8C89-CABE3E06B20F}" destId="{7B9B6EA6-CF0A-47CC-AD84-E33262E5E7F8}" srcOrd="0" destOrd="0" presId="urn:microsoft.com/office/officeart/2005/8/layout/hProcess4"/>
    <dgm:cxn modelId="{36BA8A35-4661-4900-B371-0C1F38B7BBFB}" type="presParOf" srcId="{79E20E5A-EF3A-46ED-8C89-CABE3E06B20F}" destId="{421FE49E-8B8B-48C4-AD7C-E4DAD0950546}" srcOrd="1" destOrd="0" presId="urn:microsoft.com/office/officeart/2005/8/layout/hProcess4"/>
    <dgm:cxn modelId="{0819BFFD-737B-400D-8715-8D236DA64F82}" type="presParOf" srcId="{79E20E5A-EF3A-46ED-8C89-CABE3E06B20F}" destId="{66D5E405-AC81-4C87-9EC5-C9E348FFFE29}" srcOrd="2" destOrd="0" presId="urn:microsoft.com/office/officeart/2005/8/layout/hProcess4"/>
    <dgm:cxn modelId="{9BD36F38-F08D-4722-A02C-81D4FD0C3A41}" type="presParOf" srcId="{79E20E5A-EF3A-46ED-8C89-CABE3E06B20F}" destId="{47300C04-00C1-44E4-9D7D-A91BD8AD0579}" srcOrd="3" destOrd="0" presId="urn:microsoft.com/office/officeart/2005/8/layout/hProcess4"/>
    <dgm:cxn modelId="{26055E60-89DA-47E0-82C1-264BB0588057}" type="presParOf" srcId="{79E20E5A-EF3A-46ED-8C89-CABE3E06B20F}" destId="{BD2AAE9B-2EAC-4D3F-BC28-4A6E3ADFC191}" srcOrd="4" destOrd="0" presId="urn:microsoft.com/office/officeart/2005/8/layout/hProcess4"/>
    <dgm:cxn modelId="{FB2BD887-3858-48AF-BCA9-80309188A899}" type="presParOf" srcId="{DF1EE83F-1020-4ED5-935A-E4DA665179A9}" destId="{AEC902EE-F052-4EB7-9444-077CBD1913C8}" srcOrd="3" destOrd="0" presId="urn:microsoft.com/office/officeart/2005/8/layout/hProcess4"/>
    <dgm:cxn modelId="{D87AFD8E-90F5-4C30-824F-7E1AE141A141}" type="presParOf" srcId="{DF1EE83F-1020-4ED5-935A-E4DA665179A9}" destId="{B0E9C49C-61A5-42D9-A2A8-CA8F76995420}" srcOrd="4" destOrd="0" presId="urn:microsoft.com/office/officeart/2005/8/layout/hProcess4"/>
    <dgm:cxn modelId="{C51E7E27-D43E-4848-BD8C-05C5ACA0592C}" type="presParOf" srcId="{B0E9C49C-61A5-42D9-A2A8-CA8F76995420}" destId="{ECDABA4D-6977-43F7-8C77-9F8C462CB417}" srcOrd="0" destOrd="0" presId="urn:microsoft.com/office/officeart/2005/8/layout/hProcess4"/>
    <dgm:cxn modelId="{FA5BE71D-0290-45CD-A5A0-73C218981EAC}" type="presParOf" srcId="{B0E9C49C-61A5-42D9-A2A8-CA8F76995420}" destId="{4BAE10B7-2EF5-446A-845F-B9829084D665}" srcOrd="1" destOrd="0" presId="urn:microsoft.com/office/officeart/2005/8/layout/hProcess4"/>
    <dgm:cxn modelId="{A1F98F13-0C88-4BEF-A5AE-C3A2DEFB7DFC}" type="presParOf" srcId="{B0E9C49C-61A5-42D9-A2A8-CA8F76995420}" destId="{E99D33F7-C95D-4879-8491-9541AC5AF428}" srcOrd="2" destOrd="0" presId="urn:microsoft.com/office/officeart/2005/8/layout/hProcess4"/>
    <dgm:cxn modelId="{C5C55EDA-DF05-404F-9A83-C1D65D3029EC}" type="presParOf" srcId="{B0E9C49C-61A5-42D9-A2A8-CA8F76995420}" destId="{1B79E7CA-78BE-4722-AB34-4C817B9D98BB}" srcOrd="3" destOrd="0" presId="urn:microsoft.com/office/officeart/2005/8/layout/hProcess4"/>
    <dgm:cxn modelId="{940B6C69-2088-403D-98CC-D2306005F49C}" type="presParOf" srcId="{B0E9C49C-61A5-42D9-A2A8-CA8F76995420}" destId="{5A828F0C-AE3A-4154-8DBB-955D4DB54C4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3013-B516-458E-9038-5E17709F56E9}">
      <dsp:nvSpPr>
        <dsp:cNvPr id="0" name=""/>
        <dsp:cNvSpPr/>
      </dsp:nvSpPr>
      <dsp:spPr>
        <a:xfrm rot="5400000">
          <a:off x="-256165" y="242905"/>
          <a:ext cx="1619367" cy="1133557"/>
        </a:xfrm>
        <a:prstGeom prst="chevron">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Exits</a:t>
          </a:r>
          <a:endParaRPr lang="en-US" sz="1800" kern="1200" dirty="0"/>
        </a:p>
      </dsp:txBody>
      <dsp:txXfrm rot="-5400000">
        <a:off x="-13259" y="566779"/>
        <a:ext cx="1133557" cy="485810"/>
      </dsp:txXfrm>
    </dsp:sp>
    <dsp:sp modelId="{BD2BE51E-42DD-455E-BCAC-E484E7B0E86D}">
      <dsp:nvSpPr>
        <dsp:cNvPr id="0" name=""/>
        <dsp:cNvSpPr/>
      </dsp:nvSpPr>
      <dsp:spPr>
        <a:xfrm rot="5400000">
          <a:off x="4257105" y="-3132213"/>
          <a:ext cx="1052588" cy="73262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Children with Disabilities Exiting Special Education as required by IDEA statute 34 CFR §300.618    </a:t>
          </a:r>
          <a:endParaRPr lang="en-US" sz="1800" kern="1200" dirty="0"/>
        </a:p>
        <a:p>
          <a:pPr marL="171450" lvl="1" indent="-171450" algn="l" defTabSz="800100">
            <a:lnSpc>
              <a:spcPct val="90000"/>
            </a:lnSpc>
            <a:spcBef>
              <a:spcPct val="0"/>
            </a:spcBef>
            <a:spcAft>
              <a:spcPct val="15000"/>
            </a:spcAft>
            <a:buChar char="••"/>
          </a:pPr>
          <a:endParaRPr lang="en-US" sz="1800" kern="1200" dirty="0" smtClean="0"/>
        </a:p>
      </dsp:txBody>
      <dsp:txXfrm rot="-5400000">
        <a:off x="1120297" y="55978"/>
        <a:ext cx="7274823" cy="949822"/>
      </dsp:txXfrm>
    </dsp:sp>
    <dsp:sp modelId="{AB35238E-BFF3-4691-BC62-B2E6E50C8C74}">
      <dsp:nvSpPr>
        <dsp:cNvPr id="0" name=""/>
        <dsp:cNvSpPr/>
      </dsp:nvSpPr>
      <dsp:spPr>
        <a:xfrm rot="5400000">
          <a:off x="-256165" y="1657466"/>
          <a:ext cx="1619367" cy="1133557"/>
        </a:xfrm>
        <a:prstGeom prst="chevron">
          <a:avLst/>
        </a:prstGeom>
        <a:solidFill>
          <a:srgbClr val="CF43A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SPP Indicators</a:t>
          </a:r>
          <a:endParaRPr lang="en-US" sz="1800" kern="1200" dirty="0"/>
        </a:p>
      </dsp:txBody>
      <dsp:txXfrm rot="-5400000">
        <a:off x="-13259" y="1981340"/>
        <a:ext cx="1133557" cy="485810"/>
      </dsp:txXfrm>
    </dsp:sp>
    <dsp:sp modelId="{4F7B6C04-A740-4872-B698-490C41D5631C}">
      <dsp:nvSpPr>
        <dsp:cNvPr id="0" name=""/>
        <dsp:cNvSpPr/>
      </dsp:nvSpPr>
      <dsp:spPr>
        <a:xfrm rot="5400000">
          <a:off x="4263490" y="-1732719"/>
          <a:ext cx="1039819" cy="73792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State Performance Plan APR Indicators 2, 11, and 12</a:t>
          </a:r>
          <a:endParaRPr lang="en-US" sz="1600" kern="1200" dirty="0"/>
        </a:p>
        <a:p>
          <a:pPr marL="342900" lvl="2" indent="-171450" algn="l" defTabSz="711200">
            <a:lnSpc>
              <a:spcPct val="90000"/>
            </a:lnSpc>
            <a:spcBef>
              <a:spcPct val="0"/>
            </a:spcBef>
            <a:spcAft>
              <a:spcPct val="15000"/>
            </a:spcAft>
            <a:buChar char="••"/>
          </a:pPr>
          <a:r>
            <a:rPr lang="en-US" sz="1600" kern="1200" dirty="0" smtClean="0"/>
            <a:t>Indicator 2: Dropout – percentage of youth w/ IEPs dropping out</a:t>
          </a:r>
          <a:endParaRPr lang="en-US" sz="1600" kern="1200" dirty="0"/>
        </a:p>
        <a:p>
          <a:pPr marL="342900" lvl="2" indent="-171450" algn="l" defTabSz="711200">
            <a:lnSpc>
              <a:spcPct val="90000"/>
            </a:lnSpc>
            <a:spcBef>
              <a:spcPct val="0"/>
            </a:spcBef>
            <a:spcAft>
              <a:spcPct val="15000"/>
            </a:spcAft>
            <a:buChar char="••"/>
          </a:pPr>
          <a:r>
            <a:rPr lang="en-US" sz="1600" kern="1200" dirty="0" smtClean="0"/>
            <a:t>Indicator 11: % of children evaluated for Part B Services within 60 days</a:t>
          </a:r>
          <a:endParaRPr lang="en-US" sz="1600" kern="1200" dirty="0"/>
        </a:p>
        <a:p>
          <a:pPr marL="342900" lvl="2" indent="-171450" algn="l" defTabSz="711200">
            <a:lnSpc>
              <a:spcPct val="90000"/>
            </a:lnSpc>
            <a:spcBef>
              <a:spcPct val="0"/>
            </a:spcBef>
            <a:spcAft>
              <a:spcPct val="15000"/>
            </a:spcAft>
            <a:buChar char="••"/>
          </a:pPr>
          <a:r>
            <a:rPr lang="en-US" sz="1600" kern="1200" dirty="0" smtClean="0"/>
            <a:t>Indicator 12: Part C to B Transition - % of children with IEP by 3rd birthday</a:t>
          </a:r>
          <a:endParaRPr lang="en-US" sz="1600" kern="1200" dirty="0"/>
        </a:p>
      </dsp:txBody>
      <dsp:txXfrm rot="-5400000">
        <a:off x="1093776" y="1487755"/>
        <a:ext cx="7328488" cy="938299"/>
      </dsp:txXfrm>
    </dsp:sp>
    <dsp:sp modelId="{44E7759D-9E08-41BA-995B-127DB66E1082}">
      <dsp:nvSpPr>
        <dsp:cNvPr id="0" name=""/>
        <dsp:cNvSpPr/>
      </dsp:nvSpPr>
      <dsp:spPr>
        <a:xfrm rot="5400000">
          <a:off x="-256165" y="3098977"/>
          <a:ext cx="1619367" cy="1133557"/>
        </a:xfrm>
        <a:prstGeom prst="chevron">
          <a:avLst/>
        </a:prstGeom>
        <a:solidFill>
          <a:srgbClr val="CC99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Part C Evaluations </a:t>
          </a:r>
          <a:endParaRPr lang="en-US" sz="1400" kern="1200" dirty="0"/>
        </a:p>
      </dsp:txBody>
      <dsp:txXfrm rot="-5400000">
        <a:off x="-13259" y="3422851"/>
        <a:ext cx="1133557" cy="485810"/>
      </dsp:txXfrm>
    </dsp:sp>
    <dsp:sp modelId="{91C9D485-0AE4-406A-A75D-DC29EC60EBCB}">
      <dsp:nvSpPr>
        <dsp:cNvPr id="0" name=""/>
        <dsp:cNvSpPr/>
      </dsp:nvSpPr>
      <dsp:spPr>
        <a:xfrm rot="5400000">
          <a:off x="4259547" y="-291176"/>
          <a:ext cx="1047704" cy="73470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altLang="en-US" sz="1600" kern="1200" dirty="0" smtClean="0"/>
            <a:t>Children ages 0-3 evaluated for Part C Services  - AUs receive </a:t>
          </a:r>
          <a:r>
            <a:rPr lang="en-US" altLang="en-US" sz="1600" b="1" kern="1200" dirty="0" smtClean="0"/>
            <a:t>reimbursement money </a:t>
          </a:r>
          <a:r>
            <a:rPr lang="en-US" altLang="en-US" sz="1600" kern="1200" dirty="0" smtClean="0"/>
            <a:t>for evaluations completed </a:t>
          </a:r>
          <a:endParaRPr lang="en-US" sz="1600" kern="1200" dirty="0"/>
        </a:p>
      </dsp:txBody>
      <dsp:txXfrm rot="-5400000">
        <a:off x="1109857" y="2909659"/>
        <a:ext cx="7295941" cy="945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3DB9D-09A5-4CD2-8025-94F346668E74}">
      <dsp:nvSpPr>
        <dsp:cNvPr id="0" name=""/>
        <dsp:cNvSpPr/>
      </dsp:nvSpPr>
      <dsp:spPr>
        <a:xfrm>
          <a:off x="3134813" y="2259944"/>
          <a:ext cx="1894282" cy="1894282"/>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latin typeface="+mj-lt"/>
            </a:rPr>
            <a:t>AU</a:t>
          </a:r>
          <a:endParaRPr lang="en-US" sz="6500" kern="1200" dirty="0">
            <a:latin typeface="+mj-lt"/>
          </a:endParaRPr>
        </a:p>
      </dsp:txBody>
      <dsp:txXfrm>
        <a:off x="3412224" y="2537355"/>
        <a:ext cx="1339460" cy="1339460"/>
      </dsp:txXfrm>
    </dsp:sp>
    <dsp:sp modelId="{8B5E3C0E-F665-42A3-B674-B73343C0AE2D}">
      <dsp:nvSpPr>
        <dsp:cNvPr id="0" name=""/>
        <dsp:cNvSpPr/>
      </dsp:nvSpPr>
      <dsp:spPr>
        <a:xfrm rot="12132372">
          <a:off x="1123579" y="2325535"/>
          <a:ext cx="2028738" cy="5398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B1D29D-DDB7-4CE9-BBF2-AE989914EA87}">
      <dsp:nvSpPr>
        <dsp:cNvPr id="0" name=""/>
        <dsp:cNvSpPr/>
      </dsp:nvSpPr>
      <dsp:spPr>
        <a:xfrm>
          <a:off x="317695" y="1317925"/>
          <a:ext cx="1799568" cy="1439654"/>
        </a:xfrm>
        <a:prstGeom prst="roundRect">
          <a:avLst>
            <a:gd name="adj" fmla="val 10000"/>
          </a:avLst>
        </a:prstGeom>
        <a:solidFill>
          <a:srgbClr val="CF43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Served</a:t>
          </a:r>
          <a:r>
            <a:rPr lang="en-US" sz="2600" kern="1200" dirty="0" smtClean="0"/>
            <a:t> </a:t>
          </a:r>
          <a:endParaRPr lang="en-US" sz="2600" kern="1200" dirty="0"/>
        </a:p>
      </dsp:txBody>
      <dsp:txXfrm>
        <a:off x="359861" y="1360091"/>
        <a:ext cx="1715236" cy="1355322"/>
      </dsp:txXfrm>
    </dsp:sp>
    <dsp:sp modelId="{FE6642AB-22AB-49D9-A0E2-E78A5C97A26B}">
      <dsp:nvSpPr>
        <dsp:cNvPr id="0" name=""/>
        <dsp:cNvSpPr/>
      </dsp:nvSpPr>
      <dsp:spPr>
        <a:xfrm rot="14716476">
          <a:off x="2538208" y="1283555"/>
          <a:ext cx="1564580" cy="5398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EB4BF9-5BB2-4CCB-A888-7247F134D3DC}">
      <dsp:nvSpPr>
        <dsp:cNvPr id="0" name=""/>
        <dsp:cNvSpPr/>
      </dsp:nvSpPr>
      <dsp:spPr>
        <a:xfrm>
          <a:off x="2093505" y="123091"/>
          <a:ext cx="1799568" cy="1439654"/>
        </a:xfrm>
        <a:prstGeom prst="roundRect">
          <a:avLst>
            <a:gd name="adj" fmla="val 10000"/>
          </a:avLst>
        </a:prstGeom>
        <a:solidFill>
          <a:srgbClr val="29B7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1244600">
            <a:lnSpc>
              <a:spcPct val="90000"/>
            </a:lnSpc>
            <a:spcBef>
              <a:spcPct val="0"/>
            </a:spcBef>
            <a:spcAft>
              <a:spcPct val="35000"/>
            </a:spcAft>
          </a:pPr>
          <a:r>
            <a:rPr lang="en-US" sz="2800" kern="1200" dirty="0" smtClean="0">
              <a:latin typeface="+mj-lt"/>
            </a:rPr>
            <a:t>Referred and Evaluated </a:t>
          </a:r>
          <a:endParaRPr lang="en-US" sz="2800" kern="1200" dirty="0">
            <a:latin typeface="+mj-lt"/>
          </a:endParaRPr>
        </a:p>
      </dsp:txBody>
      <dsp:txXfrm>
        <a:off x="2135671" y="165257"/>
        <a:ext cx="1715236" cy="1355322"/>
      </dsp:txXfrm>
    </dsp:sp>
    <dsp:sp modelId="{167004EA-3D7F-4321-AC2E-A877C6F6F904}">
      <dsp:nvSpPr>
        <dsp:cNvPr id="0" name=""/>
        <dsp:cNvSpPr/>
      </dsp:nvSpPr>
      <dsp:spPr>
        <a:xfrm rot="17354832">
          <a:off x="3920583" y="1253109"/>
          <a:ext cx="1498745" cy="5398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C127C5-17B0-47A4-9D69-6BEEF5E4B024}">
      <dsp:nvSpPr>
        <dsp:cNvPr id="0" name=""/>
        <dsp:cNvSpPr/>
      </dsp:nvSpPr>
      <dsp:spPr>
        <a:xfrm>
          <a:off x="4017198" y="95731"/>
          <a:ext cx="1799568" cy="143965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Detained at Detention Center in your AU</a:t>
          </a:r>
          <a:endParaRPr lang="en-US" sz="2200" kern="1200" dirty="0">
            <a:latin typeface="+mj-lt"/>
          </a:endParaRPr>
        </a:p>
      </dsp:txBody>
      <dsp:txXfrm>
        <a:off x="4059364" y="137897"/>
        <a:ext cx="1715236" cy="1355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2BB3F-35B9-4E35-80A1-3B0BEBB34AC7}">
      <dsp:nvSpPr>
        <dsp:cNvPr id="0" name=""/>
        <dsp:cNvSpPr/>
      </dsp:nvSpPr>
      <dsp:spPr>
        <a:xfrm>
          <a:off x="1832560" y="1327"/>
          <a:ext cx="4294991" cy="2005710"/>
        </a:xfrm>
        <a:prstGeom prst="rightArrow">
          <a:avLst>
            <a:gd name="adj1" fmla="val 75000"/>
            <a:gd name="adj2" fmla="val 50000"/>
          </a:avLst>
        </a:prstGeom>
        <a:solidFill>
          <a:schemeClr val="bg2">
            <a:lumMod val="90000"/>
            <a:alpha val="90000"/>
          </a:schemeClr>
        </a:solidFill>
        <a:ln w="12700" cap="flat" cmpd="sng" algn="ctr">
          <a:solidFill>
            <a:srgbClr val="00B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en-US" sz="1800" kern="1200" dirty="0" smtClean="0">
              <a:latin typeface="+mj-lt"/>
            </a:rPr>
            <a:t>Path 1: children ages 0 – 3 who were evaluated for Part C services (not on an IEP yet)</a:t>
          </a:r>
          <a:endParaRPr lang="en-US" sz="1800" kern="1200" dirty="0">
            <a:latin typeface="+mj-lt"/>
          </a:endParaRPr>
        </a:p>
      </dsp:txBody>
      <dsp:txXfrm>
        <a:off x="1832560" y="252041"/>
        <a:ext cx="3542850" cy="1504282"/>
      </dsp:txXfrm>
    </dsp:sp>
    <dsp:sp modelId="{BDB65119-2739-4063-8F36-B9EBE8410167}">
      <dsp:nvSpPr>
        <dsp:cNvPr id="0" name=""/>
        <dsp:cNvSpPr/>
      </dsp:nvSpPr>
      <dsp:spPr>
        <a:xfrm>
          <a:off x="6455" y="127177"/>
          <a:ext cx="1829953" cy="175401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Part C Evaluations</a:t>
          </a:r>
          <a:endParaRPr lang="en-US" sz="2500" kern="1200" dirty="0">
            <a:latin typeface="+mj-lt"/>
          </a:endParaRPr>
        </a:p>
      </dsp:txBody>
      <dsp:txXfrm>
        <a:off x="92079" y="212801"/>
        <a:ext cx="1658705" cy="1582762"/>
      </dsp:txXfrm>
    </dsp:sp>
    <dsp:sp modelId="{C164D9CC-4C8D-4B3E-9B73-9376C839406B}">
      <dsp:nvSpPr>
        <dsp:cNvPr id="0" name=""/>
        <dsp:cNvSpPr/>
      </dsp:nvSpPr>
      <dsp:spPr>
        <a:xfrm>
          <a:off x="1880462" y="2155533"/>
          <a:ext cx="4248990" cy="1908891"/>
        </a:xfrm>
        <a:prstGeom prst="rightArrow">
          <a:avLst>
            <a:gd name="adj1" fmla="val 75000"/>
            <a:gd name="adj2" fmla="val 50000"/>
          </a:avLst>
        </a:prstGeom>
        <a:solidFill>
          <a:schemeClr val="bg2">
            <a:lumMod val="90000"/>
            <a:alpha val="90000"/>
          </a:schemeClr>
        </a:solidFill>
        <a:ln w="12700" cap="flat" cmpd="sng" algn="ctr">
          <a:solidFill>
            <a:srgbClr val="B52D9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622300">
            <a:lnSpc>
              <a:spcPct val="90000"/>
            </a:lnSpc>
            <a:spcBef>
              <a:spcPct val="0"/>
            </a:spcBef>
            <a:spcAft>
              <a:spcPct val="15000"/>
            </a:spcAft>
            <a:buChar char="••"/>
          </a:pPr>
          <a:r>
            <a:rPr lang="en-US" sz="1400" kern="1200" dirty="0" smtClean="0">
              <a:latin typeface="+mj-lt"/>
            </a:rPr>
            <a:t>Path 2 – children ages 2.5 but not yet 4 who were referred from Part C to Part B services. </a:t>
          </a:r>
          <a:endParaRPr lang="en-US" sz="12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Path 3 – children ages 2.5 through 21 who were not receiving Part C services at time of referral to Part B. </a:t>
          </a:r>
          <a:endParaRPr lang="en-US" sz="1400" kern="1200" dirty="0">
            <a:latin typeface="+mj-lt"/>
          </a:endParaRPr>
        </a:p>
      </dsp:txBody>
      <dsp:txXfrm>
        <a:off x="1880462" y="2394144"/>
        <a:ext cx="3533156" cy="1431669"/>
      </dsp:txXfrm>
    </dsp:sp>
    <dsp:sp modelId="{77216372-A3C3-4E97-A233-A31F14AF93D3}">
      <dsp:nvSpPr>
        <dsp:cNvPr id="0" name=""/>
        <dsp:cNvSpPr/>
      </dsp:nvSpPr>
      <dsp:spPr>
        <a:xfrm>
          <a:off x="706" y="2211812"/>
          <a:ext cx="1879755" cy="1796332"/>
        </a:xfrm>
        <a:prstGeom prst="roundRect">
          <a:avLst/>
        </a:prstGeom>
        <a:solidFill>
          <a:srgbClr val="D969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Part B Special Education Services</a:t>
          </a:r>
          <a:endParaRPr lang="en-US" sz="2500" kern="1200" dirty="0">
            <a:latin typeface="+mj-lt"/>
          </a:endParaRPr>
        </a:p>
      </dsp:txBody>
      <dsp:txXfrm>
        <a:off x="88396" y="2299502"/>
        <a:ext cx="1704375" cy="162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290F4-12E7-4528-99AF-C899A78C9094}">
      <dsp:nvSpPr>
        <dsp:cNvPr id="0" name=""/>
        <dsp:cNvSpPr/>
      </dsp:nvSpPr>
      <dsp:spPr>
        <a:xfrm>
          <a:off x="3414" y="1089070"/>
          <a:ext cx="1681554" cy="13869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Includes ages 0-3 </a:t>
          </a:r>
          <a:r>
            <a:rPr lang="en-US" sz="1800" b="1" kern="1200" dirty="0" smtClean="0">
              <a:latin typeface="+mj-lt"/>
            </a:rPr>
            <a:t>evaluated </a:t>
          </a:r>
          <a:r>
            <a:rPr lang="en-US" sz="1800" kern="1200" dirty="0" smtClean="0">
              <a:latin typeface="+mj-lt"/>
            </a:rPr>
            <a:t>for Part C</a:t>
          </a:r>
          <a:endParaRPr lang="en-US" sz="1800" kern="1200" dirty="0">
            <a:latin typeface="+mj-lt"/>
          </a:endParaRPr>
        </a:p>
      </dsp:txBody>
      <dsp:txXfrm>
        <a:off x="35331" y="1120987"/>
        <a:ext cx="1617720" cy="1025897"/>
      </dsp:txXfrm>
    </dsp:sp>
    <dsp:sp modelId="{F68ACA6E-6758-4967-A25A-D76BE2363C5F}">
      <dsp:nvSpPr>
        <dsp:cNvPr id="0" name=""/>
        <dsp:cNvSpPr/>
      </dsp:nvSpPr>
      <dsp:spPr>
        <a:xfrm rot="7713372">
          <a:off x="1097844" y="2011668"/>
          <a:ext cx="1795769" cy="1263503"/>
        </a:xfrm>
        <a:prstGeom prst="circularArrow">
          <a:avLst>
            <a:gd name="adj1" fmla="val 2830"/>
            <a:gd name="adj2" fmla="val 345613"/>
            <a:gd name="adj3" fmla="val 2121124"/>
            <a:gd name="adj4" fmla="val 9024489"/>
            <a:gd name="adj5" fmla="val 33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57486F-6ECC-438C-A22B-558CAAAA3F42}">
      <dsp:nvSpPr>
        <dsp:cNvPr id="0" name=""/>
        <dsp:cNvSpPr/>
      </dsp:nvSpPr>
      <dsp:spPr>
        <a:xfrm>
          <a:off x="377093" y="2178801"/>
          <a:ext cx="1494715" cy="594398"/>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Path 1</a:t>
          </a:r>
          <a:endParaRPr lang="en-US" sz="3300" kern="1200" dirty="0">
            <a:latin typeface="+mj-lt"/>
          </a:endParaRPr>
        </a:p>
      </dsp:txBody>
      <dsp:txXfrm>
        <a:off x="394502" y="2196210"/>
        <a:ext cx="1459897" cy="559580"/>
      </dsp:txXfrm>
    </dsp:sp>
    <dsp:sp modelId="{421FE49E-8B8B-48C4-AD7C-E4DAD0950546}">
      <dsp:nvSpPr>
        <dsp:cNvPr id="0" name=""/>
        <dsp:cNvSpPr/>
      </dsp:nvSpPr>
      <dsp:spPr>
        <a:xfrm>
          <a:off x="2113802" y="1089070"/>
          <a:ext cx="1681554" cy="13869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Includes ages 2.5-3.9 </a:t>
          </a:r>
          <a:r>
            <a:rPr lang="en-US" sz="1700" b="1" kern="1200" dirty="0" smtClean="0">
              <a:latin typeface="+mj-lt"/>
            </a:rPr>
            <a:t>referred</a:t>
          </a:r>
          <a:r>
            <a:rPr lang="en-US" sz="1700" kern="1200" dirty="0" smtClean="0">
              <a:latin typeface="+mj-lt"/>
            </a:rPr>
            <a:t> from </a:t>
          </a:r>
          <a:r>
            <a:rPr lang="en-US" sz="1700" b="1" kern="1200" dirty="0" smtClean="0">
              <a:latin typeface="+mj-lt"/>
            </a:rPr>
            <a:t>Part C to Part B services</a:t>
          </a:r>
          <a:endParaRPr lang="en-US" sz="1700" b="1" kern="1200" dirty="0">
            <a:latin typeface="+mj-lt"/>
          </a:endParaRPr>
        </a:p>
      </dsp:txBody>
      <dsp:txXfrm>
        <a:off x="2145719" y="1418186"/>
        <a:ext cx="1617720" cy="1025897"/>
      </dsp:txXfrm>
    </dsp:sp>
    <dsp:sp modelId="{AEC902EE-F052-4EB7-9444-077CBD1913C8}">
      <dsp:nvSpPr>
        <dsp:cNvPr id="0" name=""/>
        <dsp:cNvSpPr/>
      </dsp:nvSpPr>
      <dsp:spPr>
        <a:xfrm flipH="1">
          <a:off x="4022773" y="882735"/>
          <a:ext cx="45093" cy="487491"/>
        </a:xfrm>
        <a:prstGeom prst="actionButtonBlank">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00C04-00C1-44E4-9D7D-A91BD8AD0579}">
      <dsp:nvSpPr>
        <dsp:cNvPr id="0" name=""/>
        <dsp:cNvSpPr/>
      </dsp:nvSpPr>
      <dsp:spPr>
        <a:xfrm>
          <a:off x="2541321" y="791870"/>
          <a:ext cx="1494715" cy="594398"/>
        </a:xfrm>
        <a:prstGeom prst="roundRect">
          <a:avLst>
            <a:gd name="adj" fmla="val 10000"/>
          </a:avLst>
        </a:prstGeom>
        <a:solidFill>
          <a:srgbClr val="CF43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Path 2</a:t>
          </a:r>
          <a:endParaRPr lang="en-US" sz="3300" kern="1200" dirty="0">
            <a:latin typeface="+mj-lt"/>
          </a:endParaRPr>
        </a:p>
      </dsp:txBody>
      <dsp:txXfrm>
        <a:off x="2558730" y="809279"/>
        <a:ext cx="1459897" cy="559580"/>
      </dsp:txXfrm>
    </dsp:sp>
    <dsp:sp modelId="{4BAE10B7-2EF5-446A-845F-B9829084D665}">
      <dsp:nvSpPr>
        <dsp:cNvPr id="0" name=""/>
        <dsp:cNvSpPr/>
      </dsp:nvSpPr>
      <dsp:spPr>
        <a:xfrm>
          <a:off x="4224191" y="1089070"/>
          <a:ext cx="1681554" cy="13869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Includes ages 2.5-21 </a:t>
          </a:r>
          <a:r>
            <a:rPr lang="en-US" sz="1700" b="0" kern="1200" dirty="0" smtClean="0">
              <a:latin typeface="+mj-lt"/>
            </a:rPr>
            <a:t>referred to</a:t>
          </a:r>
          <a:r>
            <a:rPr lang="en-US" sz="1700" b="1" kern="1200" dirty="0" smtClean="0">
              <a:latin typeface="+mj-lt"/>
            </a:rPr>
            <a:t> Part B services </a:t>
          </a:r>
          <a:endParaRPr lang="en-US" sz="1700" b="1" kern="1200" dirty="0">
            <a:latin typeface="+mj-lt"/>
          </a:endParaRPr>
        </a:p>
      </dsp:txBody>
      <dsp:txXfrm>
        <a:off x="4256108" y="1120987"/>
        <a:ext cx="1617720" cy="1025897"/>
      </dsp:txXfrm>
    </dsp:sp>
    <dsp:sp modelId="{1B79E7CA-78BE-4722-AB34-4C817B9D98BB}">
      <dsp:nvSpPr>
        <dsp:cNvPr id="0" name=""/>
        <dsp:cNvSpPr/>
      </dsp:nvSpPr>
      <dsp:spPr>
        <a:xfrm>
          <a:off x="4597870" y="2178801"/>
          <a:ext cx="1494715" cy="59439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Path 3</a:t>
          </a:r>
          <a:endParaRPr lang="en-US" sz="3300" kern="1200" dirty="0">
            <a:latin typeface="+mj-lt"/>
          </a:endParaRPr>
        </a:p>
      </dsp:txBody>
      <dsp:txXfrm>
        <a:off x="4615279" y="2196210"/>
        <a:ext cx="1459897" cy="5595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EB10601-0856-4D42-8E8F-6E40547713F3}" type="datetimeFigureOut">
              <a:rPr lang="en-US" smtClean="0"/>
              <a:t>7/11/2018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3CB6BCE-20BC-4276-ADCC-C3316740F535}" type="slidenum">
              <a:rPr lang="en-US" smtClean="0"/>
              <a:t>‹#›</a:t>
            </a:fld>
            <a:endParaRPr lang="en-US"/>
          </a:p>
        </p:txBody>
      </p:sp>
    </p:spTree>
    <p:extLst>
      <p:ext uri="{BB962C8B-B14F-4D97-AF65-F5344CB8AC3E}">
        <p14:creationId xmlns:p14="http://schemas.microsoft.com/office/powerpoint/2010/main" val="7446391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68FDDF-4F05-43AA-A352-D3BC014618CA}" type="datetimeFigureOut">
              <a:rPr lang="en-US" smtClean="0"/>
              <a:t>7/11/2018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361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356881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7/11/2018</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236969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235075" y="703263"/>
            <a:ext cx="4697413" cy="3522662"/>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274475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81100" y="696913"/>
            <a:ext cx="4648200" cy="3486150"/>
          </a:xfrm>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371625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1100" y="696913"/>
            <a:ext cx="4648200" cy="3486150"/>
          </a:xfrm>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335" indent="-220335"/>
            <a:endParaRPr lang="en-US" altLang="en-US" b="1" i="1" smtClean="0"/>
          </a:p>
        </p:txBody>
      </p:sp>
    </p:spTree>
    <p:extLst>
      <p:ext uri="{BB962C8B-B14F-4D97-AF65-F5344CB8AC3E}">
        <p14:creationId xmlns:p14="http://schemas.microsoft.com/office/powerpoint/2010/main" val="158278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E0711F02-2DB0-45F1-8645-CD0CC522EA22}" type="datetime1">
              <a:rPr lang="en-US" smtClean="0"/>
              <a:pPr>
                <a:defRPr/>
              </a:pPr>
              <a:t>7/11/2018</a:t>
            </a:fld>
            <a:endParaRPr lang="en-US"/>
          </a:p>
        </p:txBody>
      </p:sp>
      <p:sp>
        <p:nvSpPr>
          <p:cNvPr id="6" name="Footer Placeholder 5"/>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4226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235075" y="703263"/>
            <a:ext cx="4697413" cy="3522662"/>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chart is also posted on the</a:t>
            </a:r>
            <a:r>
              <a:rPr lang="en-US" altLang="en-US" baseline="0" dirty="0" smtClean="0"/>
              <a:t> Data Pipeline website</a:t>
            </a:r>
            <a:r>
              <a:rPr lang="en-US" altLang="en-US" dirty="0" smtClean="0"/>
              <a:t>. It is a good chart to have handy while working on the collection to help you decide what Path a student should be reported in.</a:t>
            </a:r>
          </a:p>
        </p:txBody>
      </p:sp>
    </p:spTree>
    <p:extLst>
      <p:ext uri="{BB962C8B-B14F-4D97-AF65-F5344CB8AC3E}">
        <p14:creationId xmlns:p14="http://schemas.microsoft.com/office/powerpoint/2010/main" val="15806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1100" y="696913"/>
            <a:ext cx="4648200" cy="3486150"/>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one of the most important fields in the EOY data collection. This is where you tell us what type of referral(s) occurred for each student. Many of the edits are based upon this field, so one of the first things you want to do is be sure you have all your records coded correctly for this field.</a:t>
            </a:r>
          </a:p>
          <a:p>
            <a:pPr eaLnBrk="1" hangingPunct="1"/>
            <a:endParaRPr lang="en-US" altLang="en-US" dirty="0" smtClean="0"/>
          </a:p>
          <a:p>
            <a:pPr eaLnBrk="1" hangingPunct="1"/>
            <a:r>
              <a:rPr lang="en-US" altLang="en-US" dirty="0" smtClean="0"/>
              <a:t>One of the most common codes you will report in this field is 06-No initial Referral During the Current Reporting Period. This is the code you will use for all students who were already special education students at the start of the 12-13 school year who did not have an </a:t>
            </a:r>
            <a:r>
              <a:rPr lang="en-US" altLang="en-US" u="sng" dirty="0" smtClean="0"/>
              <a:t>initial</a:t>
            </a:r>
            <a:r>
              <a:rPr lang="en-US" altLang="en-US" dirty="0" smtClean="0"/>
              <a:t> evaluation during the reporting period. </a:t>
            </a:r>
          </a:p>
          <a:p>
            <a:pPr eaLnBrk="1" hangingPunct="1"/>
            <a:endParaRPr lang="en-US" altLang="en-US" dirty="0" smtClean="0"/>
          </a:p>
          <a:p>
            <a:pPr eaLnBrk="1" hangingPunct="1"/>
            <a:r>
              <a:rPr lang="en-US" altLang="en-US" dirty="0" smtClean="0"/>
              <a:t>If a student received an initial evaluation during the reporting period you will select one of the other codes as applicable.</a:t>
            </a:r>
          </a:p>
        </p:txBody>
      </p:sp>
    </p:spTree>
    <p:extLst>
      <p:ext uri="{BB962C8B-B14F-4D97-AF65-F5344CB8AC3E}">
        <p14:creationId xmlns:p14="http://schemas.microsoft.com/office/powerpoint/2010/main" val="45666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81100" y="696913"/>
            <a:ext cx="4648200" cy="3486150"/>
          </a:xfrm>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8229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atin typeface="Gill Sans MT" pitchFamily="34" charset="0"/>
              </a:defRPr>
            </a:lvl1pPr>
            <a:lvl2pPr>
              <a:defRPr sz="2200" b="0" i="0" spc="0">
                <a:latin typeface="Gill Sans MT" pitchFamily="34" charset="0"/>
              </a:defRPr>
            </a:lvl2pPr>
            <a:lvl3pPr>
              <a:defRPr sz="2000" b="0" i="0" spc="0">
                <a:latin typeface="Gill Sans MT" pitchFamily="34" charset="0"/>
              </a:defRPr>
            </a:lvl3pPr>
            <a:lvl4pPr>
              <a:defRPr sz="1800" b="0" i="0" spc="0">
                <a:latin typeface="Gill Sans MT" pitchFamily="34" charset="0"/>
              </a:defRPr>
            </a:lvl4pPr>
            <a:lvl5pPr>
              <a:defRPr sz="1600" b="0" i="0" spc="0">
                <a:latin typeface="Gill Sans MT"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lvl1pPr>
              <a:defRPr>
                <a:latin typeface="Gill Sans MT" pitchFamily="34" charset="0"/>
              </a:defRPr>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extLst>
      <p:ext uri="{BB962C8B-B14F-4D97-AF65-F5344CB8AC3E}">
        <p14:creationId xmlns:p14="http://schemas.microsoft.com/office/powerpoint/2010/main" val="109884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latin typeface="Gill Sans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latin typeface="Gill Sans MT" pitchFamily="34" charset="0"/>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45428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910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2620496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7/11/2018</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71458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4" r:id="rId9"/>
    <p:sldLayoutId id="2147483676" r:id="rId10"/>
    <p:sldLayoutId id="2147483678" r:id="rId11"/>
    <p:sldLayoutId id="2147483681" r:id="rId12"/>
    <p:sldLayoutId id="2147483683" r:id="rId13"/>
  </p:sldLayoutIdLst>
  <p:hf sldNum="0" hdr="0" ftr="0" dt="0"/>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deinfotech.adobeconnect.com/data_servic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bolger_o@cde.state.co.us" TargetMode="External"/><Relationship Id="rId5" Type="http://schemas.openxmlformats.org/officeDocument/2006/relationships/hyperlink" Target="mailto:heitman_l@cde.state.co.us" TargetMode="External"/><Relationship Id="rId4" Type="http://schemas.openxmlformats.org/officeDocument/2006/relationships/hyperlink" Target="mailto:gleason_k@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de.state.co.us/datapipeline/2017-2018specialeducationparticipationfilelayoutanddefinitio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gleason_k@cde.state.co.us" TargetMode="External"/><Relationship Id="rId1" Type="http://schemas.openxmlformats.org/officeDocument/2006/relationships/slideLayout" Target="../slideLayouts/slideLayout4.xml"/><Relationship Id="rId4" Type="http://schemas.openxmlformats.org/officeDocument/2006/relationships/hyperlink" Target="mailto:bolger_o@cde.state.co.u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datapipeline/snap_sped-eo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3767959"/>
            <a:ext cx="7886700" cy="2618441"/>
          </a:xfrm>
        </p:spPr>
        <p:txBody>
          <a:bodyPr>
            <a:normAutofit fontScale="92500" lnSpcReduction="10000"/>
          </a:bodyPr>
          <a:lstStyle/>
          <a:p>
            <a:r>
              <a:rPr lang="en-US" b="1" dirty="0" smtClean="0"/>
              <a:t>2017-2018</a:t>
            </a:r>
          </a:p>
          <a:p>
            <a:r>
              <a:rPr lang="en-US" b="1" dirty="0" smtClean="0"/>
              <a:t>Special Education </a:t>
            </a:r>
          </a:p>
          <a:p>
            <a:r>
              <a:rPr lang="en-US" b="1" dirty="0" smtClean="0"/>
              <a:t>End-of-Year Path Training</a:t>
            </a:r>
          </a:p>
          <a:p>
            <a:endParaRPr lang="en-US" b="1" dirty="0" smtClean="0"/>
          </a:p>
          <a:p>
            <a:r>
              <a:rPr lang="en-US" dirty="0" smtClean="0"/>
              <a:t>July 10, 2018</a:t>
            </a:r>
            <a:endParaRPr lang="en-US" dirty="0"/>
          </a:p>
          <a:p>
            <a:endParaRPr lang="en-US" sz="2100" b="1" dirty="0"/>
          </a:p>
        </p:txBody>
      </p:sp>
    </p:spTree>
    <p:extLst>
      <p:ext uri="{BB962C8B-B14F-4D97-AF65-F5344CB8AC3E}">
        <p14:creationId xmlns:p14="http://schemas.microsoft.com/office/powerpoint/2010/main" val="266516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auto">
          <a:xfrm>
            <a:off x="283174" y="1009979"/>
            <a:ext cx="8230810" cy="33917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r>
              <a:rPr lang="en-US" altLang="en-US" sz="1900" dirty="0">
                <a:latin typeface="+mj-lt"/>
                <a:ea typeface="Verdana" pitchFamily="34" charset="0"/>
                <a:cs typeface="Verdana" pitchFamily="34" charset="0"/>
              </a:rPr>
              <a:t>Students who were at CSDB, CHMI-P, DOC or DYC the entire reporting period </a:t>
            </a:r>
            <a:r>
              <a:rPr lang="en-US" altLang="en-US" sz="1900" dirty="0">
                <a:latin typeface="+mj-lt"/>
              </a:rPr>
              <a:t>should be reported by the State Operated Program, NOT by the Administrative Unit of Residence</a:t>
            </a:r>
            <a:r>
              <a:rPr lang="en-US" altLang="en-US" sz="1900" dirty="0" smtClean="0">
                <a:latin typeface="+mj-lt"/>
              </a:rPr>
              <a:t>.</a:t>
            </a:r>
          </a:p>
          <a:p>
            <a:endParaRPr lang="en-US" altLang="en-US" sz="1900" dirty="0">
              <a:latin typeface="+mj-lt"/>
            </a:endParaRPr>
          </a:p>
          <a:p>
            <a:r>
              <a:rPr lang="en-US" altLang="en-US" sz="1900" u="sng" dirty="0" smtClean="0">
                <a:latin typeface="+mj-lt"/>
              </a:rPr>
              <a:t>Detained vs. Committed  </a:t>
            </a:r>
          </a:p>
          <a:p>
            <a:pPr lvl="1"/>
            <a:r>
              <a:rPr lang="en-US" altLang="en-US" sz="1700" dirty="0" smtClean="0">
                <a:latin typeface="+mj-lt"/>
              </a:rPr>
              <a:t>Students who are “detained” in a Detention Center would be reported by the AU where the Detention Center is located.  </a:t>
            </a:r>
          </a:p>
          <a:p>
            <a:pPr lvl="1"/>
            <a:r>
              <a:rPr lang="en-US" altLang="en-US" sz="1700" dirty="0" smtClean="0">
                <a:latin typeface="+mj-lt"/>
              </a:rPr>
              <a:t>Students who are “committed” to a Detention Center would be reported by the State Operated Program.</a:t>
            </a:r>
            <a:endParaRPr lang="en-US" altLang="en-US" sz="1700" dirty="0">
              <a:latin typeface="+mj-lt"/>
            </a:endParaRPr>
          </a:p>
          <a:p>
            <a:endParaRPr lang="en-US" altLang="en-US" sz="1900" dirty="0"/>
          </a:p>
          <a:p>
            <a:pPr eaLnBrk="1" hangingPunct="1">
              <a:buFont typeface="Courier New" pitchFamily="49" charset="0"/>
              <a:buChar char="o"/>
            </a:pPr>
            <a:endParaRPr lang="en-US" altLang="en-US" sz="1800" dirty="0">
              <a:latin typeface="Verdana" pitchFamily="34" charset="0"/>
            </a:endParaRPr>
          </a:p>
          <a:p>
            <a:pPr eaLnBrk="1" hangingPunct="1">
              <a:buFont typeface="Courier New" pitchFamily="49" charset="0"/>
              <a:buChar char="o"/>
            </a:pPr>
            <a:endParaRPr lang="en-US" altLang="en-US" sz="1800" dirty="0">
              <a:latin typeface="Verdana" pitchFamily="34" charset="0"/>
            </a:endParaRPr>
          </a:p>
        </p:txBody>
      </p:sp>
      <p:sp>
        <p:nvSpPr>
          <p:cNvPr id="16387" name="Text Box 6"/>
          <p:cNvSpPr txBox="1">
            <a:spLocks noChangeArrowheads="1"/>
          </p:cNvSpPr>
          <p:nvPr/>
        </p:nvSpPr>
        <p:spPr bwMode="auto">
          <a:xfrm>
            <a:off x="82331" y="10839"/>
            <a:ext cx="7923893"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defTabSz="966788" eaLnBrk="0" hangingPunct="0">
              <a:defRPr sz="1900">
                <a:solidFill>
                  <a:schemeClr val="tx1"/>
                </a:solidFill>
                <a:latin typeface="Arial" charset="0"/>
              </a:defRPr>
            </a:lvl1pPr>
            <a:lvl2pPr marL="742950" indent="-285750" defTabSz="966788" eaLnBrk="0" hangingPunct="0">
              <a:defRPr sz="1900">
                <a:solidFill>
                  <a:schemeClr val="tx1"/>
                </a:solidFill>
                <a:latin typeface="Arial" charset="0"/>
              </a:defRPr>
            </a:lvl2pPr>
            <a:lvl3pPr marL="1143000" indent="-228600" defTabSz="966788" eaLnBrk="0" hangingPunct="0">
              <a:defRPr sz="1900">
                <a:solidFill>
                  <a:schemeClr val="tx1"/>
                </a:solidFill>
                <a:latin typeface="Arial" charset="0"/>
              </a:defRPr>
            </a:lvl3pPr>
            <a:lvl4pPr marL="1600200" indent="-228600" defTabSz="966788" eaLnBrk="0" hangingPunct="0">
              <a:defRPr sz="1900">
                <a:solidFill>
                  <a:schemeClr val="tx1"/>
                </a:solidFill>
                <a:latin typeface="Arial" charset="0"/>
              </a:defRPr>
            </a:lvl4pPr>
            <a:lvl5pPr marL="2057400" indent="-228600" defTabSz="966788" eaLnBrk="0" hangingPunct="0">
              <a:defRPr sz="1900">
                <a:solidFill>
                  <a:schemeClr val="tx1"/>
                </a:solidFill>
                <a:latin typeface="Arial" charset="0"/>
              </a:defRPr>
            </a:lvl5pPr>
            <a:lvl6pPr marL="2514600" indent="-228600" defTabSz="966788" eaLnBrk="0" fontAlgn="base" hangingPunct="0">
              <a:spcBef>
                <a:spcPct val="0"/>
              </a:spcBef>
              <a:spcAft>
                <a:spcPct val="0"/>
              </a:spcAft>
              <a:defRPr sz="1900">
                <a:solidFill>
                  <a:schemeClr val="tx1"/>
                </a:solidFill>
                <a:latin typeface="Arial" charset="0"/>
              </a:defRPr>
            </a:lvl6pPr>
            <a:lvl7pPr marL="2971800" indent="-228600" defTabSz="966788" eaLnBrk="0" fontAlgn="base" hangingPunct="0">
              <a:spcBef>
                <a:spcPct val="0"/>
              </a:spcBef>
              <a:spcAft>
                <a:spcPct val="0"/>
              </a:spcAft>
              <a:defRPr sz="1900">
                <a:solidFill>
                  <a:schemeClr val="tx1"/>
                </a:solidFill>
                <a:latin typeface="Arial" charset="0"/>
              </a:defRPr>
            </a:lvl7pPr>
            <a:lvl8pPr marL="3429000" indent="-228600" defTabSz="966788" eaLnBrk="0" fontAlgn="base" hangingPunct="0">
              <a:spcBef>
                <a:spcPct val="0"/>
              </a:spcBef>
              <a:spcAft>
                <a:spcPct val="0"/>
              </a:spcAft>
              <a:defRPr sz="1900">
                <a:solidFill>
                  <a:schemeClr val="tx1"/>
                </a:solidFill>
                <a:latin typeface="Arial" charset="0"/>
              </a:defRPr>
            </a:lvl8pPr>
            <a:lvl9pPr marL="3886200" indent="-228600" defTabSz="966788" eaLnBrk="0" fontAlgn="base" hangingPunct="0">
              <a:spcBef>
                <a:spcPct val="0"/>
              </a:spcBef>
              <a:spcAft>
                <a:spcPct val="0"/>
              </a:spcAft>
              <a:defRPr sz="1900">
                <a:solidFill>
                  <a:schemeClr val="tx1"/>
                </a:solidFill>
                <a:latin typeface="Arial" charset="0"/>
              </a:defRPr>
            </a:lvl9pPr>
          </a:lstStyle>
          <a:p>
            <a:pPr eaLnBrk="1" hangingPunct="1"/>
            <a:r>
              <a:rPr lang="en-US" altLang="en-US" sz="2400" dirty="0">
                <a:solidFill>
                  <a:schemeClr val="bg1"/>
                </a:solidFill>
                <a:latin typeface="Palatino Linotype" panose="02040502050505030304" pitchFamily="18" charset="0"/>
              </a:rPr>
              <a:t>The following students should NOT be reported by the AU of Residence...</a:t>
            </a:r>
          </a:p>
        </p:txBody>
      </p:sp>
    </p:spTree>
    <p:extLst>
      <p:ext uri="{BB962C8B-B14F-4D97-AF65-F5344CB8AC3E}">
        <p14:creationId xmlns:p14="http://schemas.microsoft.com/office/powerpoint/2010/main" val="2147390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970876"/>
            <a:ext cx="7886700" cy="5037025"/>
          </a:xfrm>
        </p:spPr>
        <p:txBody>
          <a:bodyPr>
            <a:normAutofit fontScale="92500"/>
          </a:bodyPr>
          <a:lstStyle/>
          <a:p>
            <a:pPr marL="45720" indent="0">
              <a:buNone/>
            </a:pPr>
            <a:r>
              <a:rPr lang="en-US" sz="1600" dirty="0">
                <a:latin typeface="+mj-lt"/>
              </a:rPr>
              <a:t>Parentally Placed in Private </a:t>
            </a:r>
            <a:r>
              <a:rPr lang="en-US" sz="1600" dirty="0" smtClean="0">
                <a:latin typeface="+mj-lt"/>
              </a:rPr>
              <a:t>School Field </a:t>
            </a:r>
            <a:r>
              <a:rPr lang="en-US" sz="1600" b="0" dirty="0">
                <a:latin typeface="+mj-lt"/>
              </a:rPr>
              <a:t>– For all students, indicate whether the student is placed by his/her parents in a private or parochial school. If he/she is attending a private school, indicate whether or not he/she is receiving services on an ISP. </a:t>
            </a:r>
            <a:endParaRPr lang="en-US" sz="1600" b="0" dirty="0" smtClean="0">
              <a:latin typeface="+mj-lt"/>
            </a:endParaRPr>
          </a:p>
          <a:p>
            <a:r>
              <a:rPr lang="en-US" sz="1600" b="0" dirty="0" smtClean="0">
                <a:latin typeface="+mj-lt"/>
              </a:rPr>
              <a:t>00 </a:t>
            </a:r>
            <a:r>
              <a:rPr lang="en-US" sz="1600" b="0" dirty="0">
                <a:latin typeface="+mj-lt"/>
              </a:rPr>
              <a:t> </a:t>
            </a:r>
            <a:r>
              <a:rPr lang="en-US" sz="1600" b="0" dirty="0" smtClean="0">
                <a:latin typeface="+mj-lt"/>
              </a:rPr>
              <a:t> Not </a:t>
            </a:r>
            <a:r>
              <a:rPr lang="en-US" sz="1600" b="0" dirty="0">
                <a:latin typeface="+mj-lt"/>
              </a:rPr>
              <a:t>Applicable 	</a:t>
            </a:r>
          </a:p>
          <a:p>
            <a:r>
              <a:rPr lang="en-US" sz="1600" b="0" dirty="0">
                <a:solidFill>
                  <a:srgbClr val="00B050"/>
                </a:solidFill>
                <a:latin typeface="+mj-lt"/>
              </a:rPr>
              <a:t>01 </a:t>
            </a:r>
            <a:r>
              <a:rPr lang="en-US" sz="1600" b="0" dirty="0" smtClean="0">
                <a:solidFill>
                  <a:srgbClr val="00B050"/>
                </a:solidFill>
                <a:latin typeface="+mj-lt"/>
              </a:rPr>
              <a:t>   Special </a:t>
            </a:r>
            <a:r>
              <a:rPr lang="en-US" sz="1600" b="0" dirty="0">
                <a:solidFill>
                  <a:srgbClr val="00B050"/>
                </a:solidFill>
                <a:latin typeface="+mj-lt"/>
              </a:rPr>
              <a:t>Education and related services are provided on an ISP. </a:t>
            </a:r>
            <a:r>
              <a:rPr lang="en-US" sz="1600" b="0" dirty="0" smtClean="0">
                <a:solidFill>
                  <a:srgbClr val="00B050"/>
                </a:solidFill>
                <a:latin typeface="+mj-lt"/>
              </a:rPr>
              <a:t>  (These students are pulled into the SPED EOY snapshot. )</a:t>
            </a:r>
            <a:r>
              <a:rPr lang="en-US" sz="1600" b="0" dirty="0">
                <a:latin typeface="+mj-lt"/>
              </a:rPr>
              <a:t>	</a:t>
            </a:r>
          </a:p>
          <a:p>
            <a:r>
              <a:rPr lang="en-US" sz="1600" b="0" dirty="0">
                <a:latin typeface="+mj-lt"/>
              </a:rPr>
              <a:t>02 </a:t>
            </a:r>
            <a:r>
              <a:rPr lang="en-US" sz="1600" b="0" dirty="0" smtClean="0">
                <a:latin typeface="+mj-lt"/>
              </a:rPr>
              <a:t>    Student </a:t>
            </a:r>
            <a:r>
              <a:rPr lang="en-US" sz="1600" b="0" dirty="0">
                <a:latin typeface="+mj-lt"/>
              </a:rPr>
              <a:t>with a disability – no services provided by administrative unit. </a:t>
            </a:r>
            <a:endParaRPr lang="en-US" sz="1600" dirty="0" smtClean="0">
              <a:latin typeface="+mj-lt"/>
            </a:endParaRPr>
          </a:p>
          <a:p>
            <a:pPr marL="45720" indent="0">
              <a:buNone/>
            </a:pPr>
            <a:r>
              <a:rPr lang="en-US" sz="1600" b="0" dirty="0" smtClean="0">
                <a:solidFill>
                  <a:srgbClr val="00B050"/>
                </a:solidFill>
                <a:latin typeface="+mj-lt"/>
              </a:rPr>
              <a:t>PPPS = 01 </a:t>
            </a:r>
            <a:r>
              <a:rPr lang="en-US" sz="1600" b="0" dirty="0">
                <a:solidFill>
                  <a:srgbClr val="00B050"/>
                </a:solidFill>
                <a:latin typeface="+mj-lt"/>
              </a:rPr>
              <a:t>Those on ISPs who are receiving services from the AU and their staff, either salaried or contractual, have the same reporting </a:t>
            </a:r>
            <a:r>
              <a:rPr lang="en-US" sz="1600" b="0" dirty="0" smtClean="0">
                <a:solidFill>
                  <a:srgbClr val="00B050"/>
                </a:solidFill>
                <a:latin typeface="+mj-lt"/>
              </a:rPr>
              <a:t>requirements as </a:t>
            </a:r>
            <a:r>
              <a:rPr lang="en-US" sz="1600" b="0" dirty="0">
                <a:solidFill>
                  <a:srgbClr val="00B050"/>
                </a:solidFill>
                <a:latin typeface="+mj-lt"/>
              </a:rPr>
              <a:t>any IEP student</a:t>
            </a:r>
            <a:r>
              <a:rPr lang="en-US" sz="1600" b="0" dirty="0" smtClean="0">
                <a:solidFill>
                  <a:srgbClr val="00B050"/>
                </a:solidFill>
                <a:latin typeface="+mj-lt"/>
              </a:rPr>
              <a:t>.</a:t>
            </a:r>
          </a:p>
          <a:p>
            <a:pPr lvl="1"/>
            <a:r>
              <a:rPr lang="en-US" sz="1600" dirty="0">
                <a:solidFill>
                  <a:srgbClr val="00B050"/>
                </a:solidFill>
                <a:latin typeface="+mj-lt"/>
              </a:rPr>
              <a:t>Those who are parentally placed in a private school and DO receive services from the AU on an ISP, these students are PPPS=01 and do have PAI 14-17 and Funding Status reported as 54 which means you get no funding even though your AU does provide some services</a:t>
            </a:r>
            <a:r>
              <a:rPr lang="en-US" sz="1600" dirty="0" smtClean="0">
                <a:solidFill>
                  <a:srgbClr val="00B050"/>
                </a:solidFill>
                <a:latin typeface="+mj-lt"/>
              </a:rPr>
              <a:t>.</a:t>
            </a:r>
            <a:endParaRPr lang="en-US" sz="1600" b="0" dirty="0" smtClean="0">
              <a:solidFill>
                <a:srgbClr val="00B050"/>
              </a:solidFill>
              <a:latin typeface="+mj-lt"/>
            </a:endParaRPr>
          </a:p>
          <a:p>
            <a:pPr marL="45720" indent="0">
              <a:buNone/>
            </a:pPr>
            <a:r>
              <a:rPr lang="en-US" sz="1600" b="0" dirty="0" smtClean="0">
                <a:latin typeface="+mj-lt"/>
              </a:rPr>
              <a:t>PPPS = 02  Students likely </a:t>
            </a:r>
            <a:r>
              <a:rPr lang="en-US" sz="1600" b="0" dirty="0">
                <a:latin typeface="+mj-lt"/>
              </a:rPr>
              <a:t>have </a:t>
            </a:r>
            <a:r>
              <a:rPr lang="en-US" sz="1600" b="0" dirty="0" smtClean="0">
                <a:latin typeface="+mj-lt"/>
              </a:rPr>
              <a:t>Referral=00 and normally wouldn’t pull into Sped EOY snapshot. Unless they happened to also have a Part B referral/evaluation and which case Referral = </a:t>
            </a:r>
            <a:r>
              <a:rPr lang="en-US" sz="1600" b="0" strike="sngStrike" dirty="0" smtClean="0">
                <a:latin typeface="+mj-lt"/>
              </a:rPr>
              <a:t>00</a:t>
            </a:r>
            <a:r>
              <a:rPr lang="en-US" sz="1600" b="0" dirty="0" smtClean="0">
                <a:latin typeface="+mj-lt"/>
              </a:rPr>
              <a:t>. </a:t>
            </a:r>
            <a:endParaRPr lang="en-US" sz="1600" b="0" dirty="0">
              <a:latin typeface="+mj-lt"/>
            </a:endParaRPr>
          </a:p>
          <a:p>
            <a:pPr lvl="1"/>
            <a:r>
              <a:rPr lang="en-US" sz="1600" b="0" dirty="0">
                <a:latin typeface="+mj-lt"/>
              </a:rPr>
              <a:t>Those who are parentally placed in a private school and receive NO SERVICES from the AU at all in any way, these are PPPS=02 and have PAI and Funding </a:t>
            </a:r>
            <a:r>
              <a:rPr lang="en-US" sz="1600" b="0" dirty="0" smtClean="0">
                <a:latin typeface="+mj-lt"/>
              </a:rPr>
              <a:t>zero-filled.</a:t>
            </a:r>
          </a:p>
          <a:p>
            <a:pPr marL="0" lvl="1" indent="0">
              <a:buNone/>
            </a:pPr>
            <a:endParaRPr lang="en-US" sz="1600" dirty="0" smtClean="0">
              <a:solidFill>
                <a:srgbClr val="FF0000"/>
              </a:solidFill>
              <a:latin typeface="+mj-lt"/>
            </a:endParaRPr>
          </a:p>
          <a:p>
            <a:pPr marL="0" lvl="1" indent="0">
              <a:buNone/>
            </a:pPr>
            <a:r>
              <a:rPr lang="en-US" sz="2200" dirty="0" smtClean="0">
                <a:solidFill>
                  <a:srgbClr val="0000FF"/>
                </a:solidFill>
                <a:latin typeface="+mj-lt"/>
              </a:rPr>
              <a:t>Records that have a Sped Referral will need to be reported as PPPS=00 in order to report the SASID/Referral</a:t>
            </a:r>
            <a:endParaRPr lang="en-US" sz="2200" dirty="0">
              <a:solidFill>
                <a:srgbClr val="0000FF"/>
              </a:solidFill>
              <a:latin typeface="+mj-lt"/>
            </a:endParaRPr>
          </a:p>
          <a:p>
            <a:pPr marL="45720" indent="0">
              <a:buNone/>
            </a:pPr>
            <a:endParaRPr lang="en-US" sz="1600" b="0" dirty="0">
              <a:latin typeface="+mj-lt"/>
            </a:endParaRPr>
          </a:p>
        </p:txBody>
      </p:sp>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Reporting Private School Students</a:t>
            </a:r>
            <a:endParaRPr lang="en-US" sz="3200" dirty="0">
              <a:latin typeface="Palatino Linotype" panose="02040502050505030304" pitchFamily="18" charset="0"/>
            </a:endParaRPr>
          </a:p>
        </p:txBody>
      </p:sp>
    </p:spTree>
    <p:extLst>
      <p:ext uri="{BB962C8B-B14F-4D97-AF65-F5344CB8AC3E}">
        <p14:creationId xmlns:p14="http://schemas.microsoft.com/office/powerpoint/2010/main" val="365150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1800" b="0" u="sng" dirty="0" smtClean="0">
                <a:latin typeface="+mj-lt"/>
              </a:rPr>
              <a:t>SASID REQUIRED</a:t>
            </a:r>
          </a:p>
          <a:p>
            <a:r>
              <a:rPr lang="en-US" sz="1800" b="0" dirty="0" smtClean="0">
                <a:latin typeface="+mj-lt"/>
              </a:rPr>
              <a:t>SASIDs </a:t>
            </a:r>
            <a:r>
              <a:rPr lang="en-US" sz="1800" b="0" dirty="0">
                <a:latin typeface="+mj-lt"/>
              </a:rPr>
              <a:t>are required for </a:t>
            </a:r>
            <a:r>
              <a:rPr lang="en-US" sz="1800" b="0" dirty="0" smtClean="0">
                <a:latin typeface="+mj-lt"/>
              </a:rPr>
              <a:t>students in </a:t>
            </a:r>
            <a:r>
              <a:rPr lang="en-US" sz="1800" b="0" dirty="0">
                <a:latin typeface="+mj-lt"/>
              </a:rPr>
              <a:t>Path 2 or 3 who are found </a:t>
            </a:r>
            <a:r>
              <a:rPr lang="en-US" sz="1800" b="0" dirty="0" smtClean="0">
                <a:latin typeface="+mj-lt"/>
              </a:rPr>
              <a:t>eligible for Sped </a:t>
            </a:r>
            <a:r>
              <a:rPr lang="en-US" sz="1800" b="0" dirty="0">
                <a:latin typeface="+mj-lt"/>
              </a:rPr>
              <a:t>and any existing special education students receiving services. </a:t>
            </a:r>
            <a:r>
              <a:rPr lang="en-US" sz="1800" b="0" dirty="0" smtClean="0">
                <a:latin typeface="+mj-lt"/>
              </a:rPr>
              <a:t> </a:t>
            </a:r>
          </a:p>
          <a:p>
            <a:r>
              <a:rPr lang="en-US" sz="1800" b="0" dirty="0" smtClean="0">
                <a:latin typeface="+mj-lt"/>
              </a:rPr>
              <a:t>PPPS = 01 Private school students on an ISP require a SASID</a:t>
            </a:r>
          </a:p>
          <a:p>
            <a:pPr marL="45720" indent="0">
              <a:buNone/>
            </a:pPr>
            <a:endParaRPr lang="en-US" sz="1800" b="0" dirty="0" smtClean="0">
              <a:latin typeface="+mj-lt"/>
            </a:endParaRPr>
          </a:p>
          <a:p>
            <a:pPr marL="45720" indent="0">
              <a:buNone/>
            </a:pPr>
            <a:endParaRPr lang="en-US" sz="1800" b="0" dirty="0">
              <a:latin typeface="+mj-lt"/>
            </a:endParaRPr>
          </a:p>
          <a:p>
            <a:pPr marL="45720" indent="0">
              <a:buNone/>
            </a:pPr>
            <a:r>
              <a:rPr lang="en-US" sz="1800" b="0" u="sng" dirty="0" smtClean="0">
                <a:latin typeface="+mj-lt"/>
              </a:rPr>
              <a:t>SASID NOT REQUIRED</a:t>
            </a:r>
          </a:p>
          <a:p>
            <a:r>
              <a:rPr lang="en-US" sz="1800" b="0" dirty="0" smtClean="0">
                <a:latin typeface="+mj-lt"/>
              </a:rPr>
              <a:t>Path </a:t>
            </a:r>
            <a:r>
              <a:rPr lang="en-US" sz="1800" b="0" dirty="0">
                <a:latin typeface="+mj-lt"/>
              </a:rPr>
              <a:t>1 </a:t>
            </a:r>
            <a:r>
              <a:rPr lang="en-US" sz="1800" b="0" dirty="0" smtClean="0">
                <a:latin typeface="+mj-lt"/>
              </a:rPr>
              <a:t>– Part C Students </a:t>
            </a:r>
          </a:p>
          <a:p>
            <a:r>
              <a:rPr lang="en-US" sz="1800" b="0" dirty="0" smtClean="0">
                <a:latin typeface="+mj-lt"/>
              </a:rPr>
              <a:t>or </a:t>
            </a:r>
            <a:r>
              <a:rPr lang="en-US" sz="1800" b="0" dirty="0">
                <a:latin typeface="+mj-lt"/>
              </a:rPr>
              <a:t>those who are </a:t>
            </a:r>
            <a:r>
              <a:rPr lang="en-US" sz="1800" b="0" dirty="0" smtClean="0">
                <a:latin typeface="+mj-lt"/>
              </a:rPr>
              <a:t>preschool age </a:t>
            </a:r>
            <a:r>
              <a:rPr lang="en-US" sz="1800" b="0" dirty="0">
                <a:latin typeface="+mj-lt"/>
              </a:rPr>
              <a:t>or younger </a:t>
            </a:r>
            <a:r>
              <a:rPr lang="en-US" sz="1800" b="0" dirty="0" smtClean="0">
                <a:latin typeface="+mj-lt"/>
              </a:rPr>
              <a:t>and </a:t>
            </a:r>
            <a:r>
              <a:rPr lang="en-US" sz="1800" b="0" dirty="0">
                <a:latin typeface="+mj-lt"/>
              </a:rPr>
              <a:t>found not eligible and do not receive </a:t>
            </a:r>
            <a:r>
              <a:rPr lang="en-US" sz="1800" b="0" dirty="0" smtClean="0">
                <a:latin typeface="+mj-lt"/>
              </a:rPr>
              <a:t>Special Education </a:t>
            </a:r>
            <a:r>
              <a:rPr lang="en-US" sz="1800" b="0" dirty="0">
                <a:latin typeface="+mj-lt"/>
              </a:rPr>
              <a:t>service hours</a:t>
            </a:r>
            <a:r>
              <a:rPr lang="en-US" sz="1800" b="0" dirty="0" smtClean="0">
                <a:latin typeface="+mj-lt"/>
              </a:rPr>
              <a:t>.</a:t>
            </a:r>
          </a:p>
          <a:p>
            <a:r>
              <a:rPr lang="en-US" sz="1800" b="0" dirty="0" smtClean="0">
                <a:latin typeface="+mj-lt"/>
              </a:rPr>
              <a:t>PPPS = 02 Parentally Placed in Private School  students cannot have a SASID (edits will require you to zero-fill it)</a:t>
            </a:r>
          </a:p>
          <a:p>
            <a:endParaRPr lang="en-US" sz="1800" b="0" dirty="0"/>
          </a:p>
          <a:p>
            <a:endParaRPr lang="en-US" sz="1800" b="0" dirty="0"/>
          </a:p>
        </p:txBody>
      </p:sp>
      <p:sp>
        <p:nvSpPr>
          <p:cNvPr id="3" name="Title 2"/>
          <p:cNvSpPr>
            <a:spLocks noGrp="1"/>
          </p:cNvSpPr>
          <p:nvPr>
            <p:ph type="title"/>
          </p:nvPr>
        </p:nvSpPr>
        <p:spPr/>
        <p:txBody>
          <a:bodyPr/>
          <a:lstStyle/>
          <a:p>
            <a:r>
              <a:rPr lang="en-US" dirty="0" smtClean="0">
                <a:latin typeface="Palatino Linotype" panose="02040502050505030304" pitchFamily="18" charset="0"/>
              </a:rPr>
              <a:t>Who Needs a SASID?</a:t>
            </a:r>
            <a:endParaRPr lang="en-US" dirty="0">
              <a:latin typeface="Palatino Linotype" panose="02040502050505030304" pitchFamily="18" charset="0"/>
            </a:endParaRPr>
          </a:p>
        </p:txBody>
      </p:sp>
    </p:spTree>
    <p:extLst>
      <p:ext uri="{BB962C8B-B14F-4D97-AF65-F5344CB8AC3E}">
        <p14:creationId xmlns:p14="http://schemas.microsoft.com/office/powerpoint/2010/main" val="36103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2398" y="1070053"/>
            <a:ext cx="7886700" cy="5037025"/>
          </a:xfrm>
        </p:spPr>
        <p:txBody>
          <a:bodyPr>
            <a:normAutofit fontScale="92500" lnSpcReduction="20000"/>
          </a:bodyPr>
          <a:lstStyle/>
          <a:p>
            <a:pPr marL="0" indent="0">
              <a:buNone/>
            </a:pPr>
            <a:r>
              <a:rPr lang="en-US" sz="2200" b="1" dirty="0" smtClean="0">
                <a:latin typeface="+mj-lt"/>
              </a:rPr>
              <a:t>Path 1 – Part C Services</a:t>
            </a:r>
          </a:p>
          <a:p>
            <a:pPr marL="457200" lvl="1" indent="0">
              <a:buNone/>
            </a:pPr>
            <a:r>
              <a:rPr lang="en-US" sz="2200" dirty="0" smtClean="0">
                <a:latin typeface="+mj-lt"/>
              </a:rPr>
              <a:t>Services administered to children ages 0-3 through the Department of Human Services with local Community Centered Boards. AUs are responsible for reporting the Part C evaluations completed</a:t>
            </a:r>
          </a:p>
          <a:p>
            <a:pPr marL="457200" lvl="1" indent="0">
              <a:buNone/>
            </a:pPr>
            <a:r>
              <a:rPr lang="en-US" sz="2200" dirty="0" smtClean="0">
                <a:solidFill>
                  <a:srgbClr val="00B050"/>
                </a:solidFill>
                <a:latin typeface="+mj-lt"/>
              </a:rPr>
              <a:t>Path 1, Part C records should be reported in the school year in which the evaluation took place. </a:t>
            </a:r>
            <a:r>
              <a:rPr lang="en-US" sz="2200" dirty="0" smtClean="0">
                <a:latin typeface="+mj-lt"/>
              </a:rPr>
              <a:t>Be sure to report any child that was </a:t>
            </a:r>
            <a:r>
              <a:rPr lang="en-US" sz="2200" dirty="0" smtClean="0">
                <a:solidFill>
                  <a:srgbClr val="00B050"/>
                </a:solidFill>
                <a:latin typeface="+mj-lt"/>
              </a:rPr>
              <a:t>evaluated</a:t>
            </a:r>
            <a:r>
              <a:rPr lang="en-US" sz="2200" dirty="0" smtClean="0">
                <a:latin typeface="+mj-lt"/>
              </a:rPr>
              <a:t> for Part C Services, whether or not they were found eligible.</a:t>
            </a:r>
            <a:endParaRPr lang="en-US" sz="2200" dirty="0">
              <a:latin typeface="+mj-lt"/>
            </a:endParaRPr>
          </a:p>
          <a:p>
            <a:pPr marL="0" indent="0">
              <a:buNone/>
            </a:pPr>
            <a:r>
              <a:rPr lang="en-US" sz="2200" b="1" dirty="0" smtClean="0">
                <a:latin typeface="+mj-lt"/>
              </a:rPr>
              <a:t>Paths 2 and 3 – Part B Services</a:t>
            </a:r>
          </a:p>
          <a:p>
            <a:pPr marL="457200" lvl="1" indent="0">
              <a:buNone/>
            </a:pPr>
            <a:r>
              <a:rPr lang="en-US" sz="2200" dirty="0" smtClean="0">
                <a:latin typeface="+mj-lt"/>
              </a:rPr>
              <a:t>Part B of IDEA governs how special education and related services are provided to school-aged child with disabilities. AUs in conjunction with the schools provide the actual services to students through an individualized education plan (IEP)</a:t>
            </a:r>
          </a:p>
          <a:p>
            <a:pPr lvl="2">
              <a:buFont typeface="Wingdings" panose="05000000000000000000" pitchFamily="2" charset="2"/>
              <a:buChar char="Ø"/>
            </a:pPr>
            <a:r>
              <a:rPr lang="en-US" sz="2200" dirty="0" smtClean="0">
                <a:latin typeface="+mj-lt"/>
              </a:rPr>
              <a:t>Path 2 – children ages 2.5 but not yet 4 who were referred from Part C to Part B services</a:t>
            </a:r>
          </a:p>
          <a:p>
            <a:pPr lvl="2">
              <a:buFont typeface="Wingdings" panose="05000000000000000000" pitchFamily="2" charset="2"/>
              <a:buChar char="Ø"/>
            </a:pPr>
            <a:r>
              <a:rPr lang="en-US" sz="2200" dirty="0" smtClean="0">
                <a:latin typeface="+mj-lt"/>
              </a:rPr>
              <a:t>Path 3 – children ages 2.5 through 21 who were not receiving Part C Services immediately prior to being referred to Part B</a:t>
            </a:r>
          </a:p>
          <a:p>
            <a:pPr marL="0" lvl="2" indent="0">
              <a:spcBef>
                <a:spcPts val="1000"/>
              </a:spcBef>
              <a:buClr>
                <a:srgbClr val="0D1E8E"/>
              </a:buClr>
              <a:buNone/>
              <a:tabLst>
                <a:tab pos="457200" algn="l"/>
              </a:tabLst>
            </a:pPr>
            <a:r>
              <a:rPr lang="en-US" sz="2200" dirty="0" smtClean="0">
                <a:latin typeface="+mj-lt"/>
              </a:rPr>
              <a:t>	</a:t>
            </a:r>
            <a:r>
              <a:rPr lang="en-US" sz="2200" dirty="0" smtClean="0">
                <a:solidFill>
                  <a:srgbClr val="00B050"/>
                </a:solidFill>
                <a:latin typeface="+mj-lt"/>
              </a:rPr>
              <a:t>Path 2 and 3 records should be reported in the school year in 	which the IEP was implemented</a:t>
            </a:r>
            <a:endParaRPr lang="en-US" sz="2200" dirty="0">
              <a:solidFill>
                <a:srgbClr val="00B050"/>
              </a:solidFill>
              <a:latin typeface="+mj-lt"/>
            </a:endParaRPr>
          </a:p>
          <a:p>
            <a:pPr lvl="2">
              <a:buFont typeface="Wingdings" panose="05000000000000000000" pitchFamily="2" charset="2"/>
              <a:buChar char="Ø"/>
            </a:pPr>
            <a:endParaRPr lang="en-US" dirty="0" smtClean="0"/>
          </a:p>
          <a:p>
            <a:pPr lvl="2">
              <a:buFont typeface="Wingdings" panose="05000000000000000000" pitchFamily="2" charset="2"/>
              <a:buChar char="Ø"/>
            </a:pPr>
            <a:endParaRPr lang="en-US" dirty="0" smtClean="0"/>
          </a:p>
        </p:txBody>
      </p:sp>
      <p:sp>
        <p:nvSpPr>
          <p:cNvPr id="3" name="Title 2"/>
          <p:cNvSpPr>
            <a:spLocks noGrp="1"/>
          </p:cNvSpPr>
          <p:nvPr>
            <p:ph type="title"/>
          </p:nvPr>
        </p:nvSpPr>
        <p:spPr/>
        <p:txBody>
          <a:bodyPr/>
          <a:lstStyle/>
          <a:p>
            <a:r>
              <a:rPr lang="en-US" dirty="0" smtClean="0">
                <a:latin typeface="Palatino Linotype" panose="02040502050505030304" pitchFamily="18" charset="0"/>
              </a:rPr>
              <a:t>PATHS</a:t>
            </a:r>
            <a:endParaRPr lang="en-US" dirty="0">
              <a:latin typeface="Palatino Linotype" panose="02040502050505030304" pitchFamily="18" charset="0"/>
            </a:endParaRPr>
          </a:p>
        </p:txBody>
      </p:sp>
    </p:spTree>
    <p:extLst>
      <p:ext uri="{BB962C8B-B14F-4D97-AF65-F5344CB8AC3E}">
        <p14:creationId xmlns:p14="http://schemas.microsoft.com/office/powerpoint/2010/main" val="108069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2088"/>
            <a:ext cx="7886700" cy="520700"/>
          </a:xfrm>
        </p:spPr>
        <p:txBody>
          <a:bodyPr>
            <a:normAutofit fontScale="90000"/>
          </a:bodyPr>
          <a:lstStyle/>
          <a:p>
            <a:r>
              <a:rPr lang="en-US" sz="2400" dirty="0"/>
              <a:t> </a:t>
            </a:r>
            <a:r>
              <a:rPr lang="en-US" sz="5300" dirty="0" smtClean="0">
                <a:latin typeface="Palatino Linotype" panose="02040502050505030304" pitchFamily="18" charset="0"/>
              </a:rPr>
              <a:t>Summary of the 3 Paths</a:t>
            </a:r>
            <a:endParaRPr lang="en-US" sz="5300" dirty="0">
              <a:latin typeface="Palatino Linotype" panose="02040502050505030304" pitchFamily="18" charset="0"/>
            </a:endParaRPr>
          </a:p>
        </p:txBody>
      </p:sp>
      <p:graphicFrame>
        <p:nvGraphicFramePr>
          <p:cNvPr id="4" name="Diagram 3"/>
          <p:cNvGraphicFramePr/>
          <p:nvPr>
            <p:extLst>
              <p:ext uri="{D42A27DB-BD31-4B8C-83A1-F6EECF244321}">
                <p14:modId xmlns:p14="http://schemas.microsoft.com/office/powerpoint/2010/main" val="370126407"/>
              </p:ext>
            </p:extLst>
          </p:nvPr>
        </p:nvGraphicFramePr>
        <p:xfrm>
          <a:off x="1523999" y="1395248"/>
          <a:ext cx="6130159" cy="406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34A3F748-31DA-4297-96EF-69DC737B5DDE}" type="slidenum">
              <a:rPr lang="en-US" smtClean="0"/>
              <a:t>14</a:t>
            </a:fld>
            <a:endParaRPr lang="en-US" dirty="0"/>
          </a:p>
        </p:txBody>
      </p:sp>
    </p:spTree>
    <p:extLst>
      <p:ext uri="{BB962C8B-B14F-4D97-AF65-F5344CB8AC3E}">
        <p14:creationId xmlns:p14="http://schemas.microsoft.com/office/powerpoint/2010/main" val="327451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120037"/>
            <a:ext cx="7886700" cy="5037025"/>
          </a:xfrm>
        </p:spPr>
        <p:txBody>
          <a:bodyPr>
            <a:normAutofit/>
          </a:bodyPr>
          <a:lstStyle/>
          <a:p>
            <a:pPr>
              <a:buFont typeface="Wingdings" panose="05000000000000000000" pitchFamily="2" charset="2"/>
              <a:buChar char="Ø"/>
            </a:pPr>
            <a:r>
              <a:rPr lang="en-US" sz="2000" u="sng" dirty="0" smtClean="0">
                <a:solidFill>
                  <a:schemeClr val="accent1"/>
                </a:solidFill>
                <a:latin typeface="+mj-lt"/>
              </a:rPr>
              <a:t>Path 1 Part C records </a:t>
            </a:r>
            <a:endParaRPr lang="en-US" sz="2000" dirty="0">
              <a:solidFill>
                <a:schemeClr val="accent1"/>
              </a:solidFill>
              <a:latin typeface="+mj-lt"/>
            </a:endParaRPr>
          </a:p>
          <a:p>
            <a:pPr marL="45720" indent="0">
              <a:buNone/>
            </a:pPr>
            <a:r>
              <a:rPr lang="en-US" sz="2000" dirty="0" smtClean="0">
                <a:solidFill>
                  <a:schemeClr val="accent1"/>
                </a:solidFill>
                <a:latin typeface="+mj-lt"/>
              </a:rPr>
              <a:t>report in school year in which evaluation took place</a:t>
            </a:r>
          </a:p>
          <a:p>
            <a:endParaRPr lang="en-US" sz="2000" dirty="0">
              <a:latin typeface="+mj-lt"/>
            </a:endParaRPr>
          </a:p>
          <a:p>
            <a:pPr>
              <a:buFont typeface="Wingdings" panose="05000000000000000000" pitchFamily="2" charset="2"/>
              <a:buChar char="Ø"/>
            </a:pPr>
            <a:r>
              <a:rPr lang="en-US" sz="2000" u="sng" dirty="0" smtClean="0">
                <a:solidFill>
                  <a:srgbClr val="B52D91"/>
                </a:solidFill>
                <a:latin typeface="+mj-lt"/>
              </a:rPr>
              <a:t>Paths 2 &amp; 3 Part B records</a:t>
            </a:r>
            <a:r>
              <a:rPr lang="en-US" sz="2000" dirty="0" smtClean="0">
                <a:solidFill>
                  <a:srgbClr val="B52D91"/>
                </a:solidFill>
                <a:latin typeface="+mj-lt"/>
              </a:rPr>
              <a:t> </a:t>
            </a:r>
          </a:p>
          <a:p>
            <a:pPr marL="45720" indent="0">
              <a:buNone/>
            </a:pPr>
            <a:r>
              <a:rPr lang="en-US" sz="2000" dirty="0" smtClean="0">
                <a:solidFill>
                  <a:srgbClr val="B52D91"/>
                </a:solidFill>
                <a:latin typeface="+mj-lt"/>
              </a:rPr>
              <a:t>report in school year in which the IEP was implemented  </a:t>
            </a:r>
          </a:p>
          <a:p>
            <a:pPr marL="45720" indent="0">
              <a:buNone/>
            </a:pPr>
            <a:endParaRPr lang="en-US" sz="2000" dirty="0">
              <a:solidFill>
                <a:srgbClr val="00B0F0"/>
              </a:solidFill>
              <a:latin typeface="+mj-lt"/>
            </a:endParaRPr>
          </a:p>
          <a:p>
            <a:pPr marL="45720" indent="0">
              <a:buNone/>
            </a:pPr>
            <a:r>
              <a:rPr lang="en-US" sz="2000" dirty="0" smtClean="0">
                <a:latin typeface="+mj-lt"/>
              </a:rPr>
              <a:t>*If path events span 2 school years, use this rule to determine which school year to report the record</a:t>
            </a:r>
            <a:endParaRPr lang="en-US" sz="2000" dirty="0">
              <a:latin typeface="+mj-lt"/>
            </a:endParaRPr>
          </a:p>
        </p:txBody>
      </p:sp>
      <p:sp>
        <p:nvSpPr>
          <p:cNvPr id="3" name="Title 2"/>
          <p:cNvSpPr>
            <a:spLocks noGrp="1"/>
          </p:cNvSpPr>
          <p:nvPr>
            <p:ph type="title"/>
          </p:nvPr>
        </p:nvSpPr>
        <p:spPr/>
        <p:txBody>
          <a:bodyPr>
            <a:normAutofit/>
          </a:bodyPr>
          <a:lstStyle/>
          <a:p>
            <a:r>
              <a:rPr lang="en-US" dirty="0" smtClean="0">
                <a:latin typeface="Palatino Linotype" panose="02040502050505030304" pitchFamily="18" charset="0"/>
              </a:rPr>
              <a:t>When to Report?</a:t>
            </a:r>
            <a:endParaRPr lang="en-US" dirty="0">
              <a:latin typeface="Palatino Linotype" panose="0204050205050503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950" y="914400"/>
            <a:ext cx="2433050" cy="1828800"/>
          </a:xfrm>
          <a:prstGeom prst="rect">
            <a:avLst/>
          </a:prstGeom>
        </p:spPr>
      </p:pic>
    </p:spTree>
    <p:extLst>
      <p:ext uri="{BB962C8B-B14F-4D97-AF65-F5344CB8AC3E}">
        <p14:creationId xmlns:p14="http://schemas.microsoft.com/office/powerpoint/2010/main" val="2067346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2800" dirty="0" smtClean="0">
                <a:latin typeface="Palatino Linotype" panose="02040502050505030304" pitchFamily="18" charset="0"/>
              </a:rPr>
              <a:t>Special Education EOY: </a:t>
            </a:r>
            <a:br>
              <a:rPr lang="en-US" sz="2800" dirty="0" smtClean="0">
                <a:latin typeface="Palatino Linotype" panose="02040502050505030304" pitchFamily="18" charset="0"/>
              </a:rPr>
            </a:br>
            <a:r>
              <a:rPr lang="en-US" sz="2800" dirty="0" smtClean="0">
                <a:latin typeface="Palatino Linotype" panose="02040502050505030304" pitchFamily="18" charset="0"/>
              </a:rPr>
              <a:t>Reporting Rules of Thumb</a:t>
            </a:r>
            <a:endParaRPr lang="en-US" sz="2800" dirty="0">
              <a:latin typeface="Palatino Linotype" panose="02040502050505030304" pitchFamily="18" charset="0"/>
            </a:endParaRPr>
          </a:p>
        </p:txBody>
      </p:sp>
      <p:sp>
        <p:nvSpPr>
          <p:cNvPr id="31746" name="Content Placeholder 1"/>
          <p:cNvSpPr>
            <a:spLocks noGrp="1"/>
          </p:cNvSpPr>
          <p:nvPr>
            <p:ph idx="1"/>
          </p:nvPr>
        </p:nvSpPr>
        <p:spPr bwMode="auto">
          <a:xfrm>
            <a:off x="628650" y="1856173"/>
            <a:ext cx="7886700" cy="4351338"/>
          </a:xfrm>
        </p:spPr>
        <p:txBody>
          <a:bodyPr wrap="square" numCol="1" anchor="t" anchorCtr="0" compatLnSpc="1">
            <a:prstTxWarp prst="textNoShape">
              <a:avLst/>
            </a:prstTxWarp>
            <a:normAutofit fontScale="92500" lnSpcReduction="10000"/>
          </a:bodyPr>
          <a:lstStyle/>
          <a:p>
            <a:pPr marL="44450" indent="0">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a:solidFill>
                <a:schemeClr val="tx2">
                  <a:lumMod val="75000"/>
                </a:schemeClr>
              </a:solidFill>
              <a:latin typeface="Segoe Script" panose="020B0504020000000003" pitchFamily="34" charset="0"/>
            </a:endParaRPr>
          </a:p>
          <a:p>
            <a:pPr marL="44450" indent="0" algn="ctr">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lgn="ctr">
              <a:buFont typeface="Wingdings" charset="2"/>
              <a:buNone/>
              <a:defRPr/>
            </a:pPr>
            <a:endParaRPr lang="en-US" altLang="en-US" dirty="0">
              <a:solidFill>
                <a:schemeClr val="tx2">
                  <a:lumMod val="75000"/>
                </a:schemeClr>
              </a:solidFill>
              <a:latin typeface="Segoe Script" panose="020B0504020000000003" pitchFamily="34" charset="0"/>
            </a:endParaRPr>
          </a:p>
          <a:p>
            <a:pPr marL="44450" indent="0" algn="ctr">
              <a:buFont typeface="Wingdings" charset="2"/>
              <a:buNone/>
              <a:defRPr/>
            </a:pPr>
            <a:r>
              <a:rPr lang="en-US" altLang="en-US" dirty="0" smtClean="0">
                <a:solidFill>
                  <a:schemeClr val="tx2">
                    <a:lumMod val="75000"/>
                  </a:schemeClr>
                </a:solidFill>
                <a:latin typeface="Segoe Script" panose="020B0504020000000003" pitchFamily="34" charset="0"/>
              </a:rPr>
              <a:t>*</a:t>
            </a:r>
            <a:r>
              <a:rPr lang="en-US" altLang="en-US" dirty="0" smtClean="0">
                <a:solidFill>
                  <a:schemeClr val="tx2">
                    <a:lumMod val="75000"/>
                  </a:schemeClr>
                </a:solidFill>
                <a:latin typeface="+mj-lt"/>
                <a:cs typeface="Mongolian Baiti" panose="03000500000000000000" pitchFamily="66" charset="0"/>
              </a:rPr>
              <a:t>Only report INITIAL referrals/evaluations</a:t>
            </a:r>
            <a:r>
              <a:rPr lang="en-US" altLang="en-US" dirty="0" smtClean="0">
                <a:solidFill>
                  <a:schemeClr val="tx2">
                    <a:lumMod val="75000"/>
                  </a:schemeClr>
                </a:solidFill>
                <a:latin typeface="+mj-lt"/>
              </a:rPr>
              <a:t>*</a:t>
            </a:r>
          </a:p>
          <a:p>
            <a:pPr marL="273050">
              <a:buFont typeface="Wingdings" pitchFamily="2" charset="2"/>
              <a:buChar char="§"/>
              <a:defRPr/>
            </a:pPr>
            <a:endParaRPr lang="en-US" altLang="en-US" dirty="0" smtClean="0"/>
          </a:p>
          <a:p>
            <a:pPr marL="44450" indent="0">
              <a:buNone/>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a:p>
          <a:p>
            <a:pPr marL="44450" indent="0">
              <a:buFont typeface="Wingdings" charset="2"/>
              <a:buNone/>
              <a:defRPr/>
            </a:pPr>
            <a:endParaRPr lang="en-US" altLang="en-US" dirty="0" smtClean="0"/>
          </a:p>
        </p:txBody>
      </p:sp>
      <p:graphicFrame>
        <p:nvGraphicFramePr>
          <p:cNvPr id="2" name="Diagram 1">
            <a:hlinkClick r:id="" action="ppaction://noaction" highlightClick="1"/>
          </p:cNvPr>
          <p:cNvGraphicFramePr/>
          <p:nvPr>
            <p:extLst>
              <p:ext uri="{D42A27DB-BD31-4B8C-83A1-F6EECF244321}">
                <p14:modId xmlns:p14="http://schemas.microsoft.com/office/powerpoint/2010/main" val="3912253141"/>
              </p:ext>
            </p:extLst>
          </p:nvPr>
        </p:nvGraphicFramePr>
        <p:xfrm>
          <a:off x="1524000" y="2249307"/>
          <a:ext cx="6096000" cy="3565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4" name="TextBox 4"/>
          <p:cNvSpPr txBox="1">
            <a:spLocks noChangeArrowheads="1"/>
          </p:cNvSpPr>
          <p:nvPr/>
        </p:nvSpPr>
        <p:spPr bwMode="auto">
          <a:xfrm>
            <a:off x="712380" y="1779588"/>
            <a:ext cx="2348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450"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eaLnBrk="1" hangingPunct="1">
              <a:spcBef>
                <a:spcPct val="0"/>
              </a:spcBef>
              <a:buClrTx/>
              <a:buSzTx/>
              <a:buFontTx/>
              <a:buNone/>
            </a:pPr>
            <a:r>
              <a:rPr lang="en-US" altLang="en-US" sz="2000" b="0" dirty="0">
                <a:solidFill>
                  <a:srgbClr val="92D050"/>
                </a:solidFill>
                <a:latin typeface="Mongolian Baiti" pitchFamily="66" charset="0"/>
              </a:rPr>
              <a:t>*</a:t>
            </a:r>
            <a:r>
              <a:rPr lang="en-US" altLang="en-US" sz="2000" b="0" dirty="0">
                <a:solidFill>
                  <a:srgbClr val="92D050"/>
                </a:solidFill>
                <a:latin typeface="+mj-lt"/>
              </a:rPr>
              <a:t>Report Path 1 children in school year they were evaluated </a:t>
            </a:r>
          </a:p>
        </p:txBody>
      </p:sp>
      <p:sp>
        <p:nvSpPr>
          <p:cNvPr id="48135" name="TextBox 6"/>
          <p:cNvSpPr txBox="1">
            <a:spLocks noChangeArrowheads="1"/>
          </p:cNvSpPr>
          <p:nvPr/>
        </p:nvSpPr>
        <p:spPr bwMode="auto">
          <a:xfrm>
            <a:off x="6146800" y="1779588"/>
            <a:ext cx="23805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eaLnBrk="1" hangingPunct="1">
              <a:spcBef>
                <a:spcPct val="0"/>
              </a:spcBef>
              <a:buClrTx/>
              <a:buSzTx/>
              <a:buFontTx/>
              <a:buNone/>
            </a:pPr>
            <a:r>
              <a:rPr lang="en-US" altLang="en-US" sz="2000" b="0" dirty="0">
                <a:solidFill>
                  <a:srgbClr val="CF43AA"/>
                </a:solidFill>
                <a:latin typeface="Mongolian Baiti" pitchFamily="66" charset="0"/>
              </a:rPr>
              <a:t>*</a:t>
            </a:r>
            <a:r>
              <a:rPr lang="en-US" altLang="en-US" sz="2000" b="0" dirty="0">
                <a:solidFill>
                  <a:srgbClr val="CF43AA"/>
                </a:solidFill>
                <a:latin typeface="+mj-lt"/>
              </a:rPr>
              <a:t>Report Path 2 and 3 students in school year the IEP was implemented</a:t>
            </a:r>
          </a:p>
        </p:txBody>
      </p:sp>
    </p:spTree>
    <p:extLst>
      <p:ext uri="{BB962C8B-B14F-4D97-AF65-F5344CB8AC3E}">
        <p14:creationId xmlns:p14="http://schemas.microsoft.com/office/powerpoint/2010/main" val="1216346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90421"/>
            <a:ext cx="8407893" cy="4546474"/>
          </a:xfrm>
        </p:spPr>
        <p:txBody>
          <a:bodyPr>
            <a:normAutofit/>
          </a:bodyPr>
          <a:lstStyle/>
          <a:p>
            <a:r>
              <a:rPr lang="en-US" sz="1800" b="0" dirty="0" smtClean="0">
                <a:solidFill>
                  <a:srgbClr val="00B050"/>
                </a:solidFill>
                <a:latin typeface="+mj-lt"/>
              </a:rPr>
              <a:t>Part C - Path 1 </a:t>
            </a:r>
            <a:r>
              <a:rPr lang="en-US" sz="1800" b="0" dirty="0" smtClean="0">
                <a:solidFill>
                  <a:schemeClr val="tx2">
                    <a:lumMod val="75000"/>
                  </a:schemeClr>
                </a:solidFill>
                <a:latin typeface="+mj-lt"/>
              </a:rPr>
              <a:t>students should be reported in </a:t>
            </a:r>
            <a:r>
              <a:rPr lang="en-US" sz="1800" b="0" dirty="0" smtClean="0">
                <a:solidFill>
                  <a:srgbClr val="00B050"/>
                </a:solidFill>
                <a:latin typeface="+mj-lt"/>
              </a:rPr>
              <a:t>school year </a:t>
            </a:r>
            <a:r>
              <a:rPr lang="en-US" sz="1800" b="0" dirty="0" smtClean="0">
                <a:solidFill>
                  <a:schemeClr val="tx2">
                    <a:lumMod val="75000"/>
                  </a:schemeClr>
                </a:solidFill>
                <a:latin typeface="+mj-lt"/>
              </a:rPr>
              <a:t>in which the </a:t>
            </a:r>
            <a:r>
              <a:rPr lang="en-US" sz="1800" b="0" dirty="0" smtClean="0">
                <a:solidFill>
                  <a:srgbClr val="00B050"/>
                </a:solidFill>
                <a:latin typeface="+mj-lt"/>
              </a:rPr>
              <a:t>evaluation</a:t>
            </a:r>
            <a:r>
              <a:rPr lang="en-US" sz="1800" b="0" dirty="0" smtClean="0">
                <a:solidFill>
                  <a:schemeClr val="tx2">
                    <a:lumMod val="75000"/>
                  </a:schemeClr>
                </a:solidFill>
                <a:latin typeface="+mj-lt"/>
              </a:rPr>
              <a:t> took place. </a:t>
            </a:r>
          </a:p>
          <a:p>
            <a:r>
              <a:rPr lang="en-US" sz="1800" b="0" dirty="0" smtClean="0">
                <a:solidFill>
                  <a:srgbClr val="00B050"/>
                </a:solidFill>
                <a:latin typeface="+mj-lt"/>
              </a:rPr>
              <a:t>Part B – Paths 2 &amp; 3 </a:t>
            </a:r>
            <a:r>
              <a:rPr lang="en-US" sz="1800" b="0" dirty="0" smtClean="0">
                <a:solidFill>
                  <a:srgbClr val="7030A0"/>
                </a:solidFill>
                <a:latin typeface="+mj-lt"/>
              </a:rPr>
              <a:t>students should be reported in </a:t>
            </a:r>
            <a:r>
              <a:rPr lang="en-US" sz="1800" b="0" dirty="0" smtClean="0">
                <a:solidFill>
                  <a:srgbClr val="00B050"/>
                </a:solidFill>
                <a:latin typeface="+mj-lt"/>
              </a:rPr>
              <a:t>school year in which the IEP was implemented </a:t>
            </a:r>
            <a:r>
              <a:rPr lang="en-US" sz="1800" b="0" dirty="0" smtClean="0">
                <a:solidFill>
                  <a:srgbClr val="7030A0"/>
                </a:solidFill>
                <a:latin typeface="+mj-lt"/>
              </a:rPr>
              <a:t>(or if date is zero- filled and IEP will never be implemented as indicated by delay reasons 01, 03, 47, 52, 54). </a:t>
            </a:r>
          </a:p>
          <a:p>
            <a:pPr marL="45720" indent="0">
              <a:buNone/>
            </a:pPr>
            <a:r>
              <a:rPr lang="en-US" sz="1800" b="0" dirty="0" smtClean="0">
                <a:solidFill>
                  <a:srgbClr val="000000"/>
                </a:solidFill>
                <a:latin typeface="+mj-lt"/>
              </a:rPr>
              <a:t> </a:t>
            </a:r>
          </a:p>
          <a:p>
            <a:pPr lvl="1"/>
            <a:r>
              <a:rPr lang="en-US" sz="1800" b="0" dirty="0" smtClean="0">
                <a:solidFill>
                  <a:srgbClr val="000000"/>
                </a:solidFill>
                <a:latin typeface="+mj-lt"/>
              </a:rPr>
              <a:t>Using these rules will help you determine which school year to report child in. </a:t>
            </a:r>
            <a:r>
              <a:rPr lang="en-US" sz="1800" b="0" dirty="0" smtClean="0">
                <a:solidFill>
                  <a:srgbClr val="00B050"/>
                </a:solidFill>
                <a:latin typeface="+mj-lt"/>
              </a:rPr>
              <a:t>Events often span two school years and the reporting needs to be broken up – report Path 1 evaluation this year and Path 2 events next year.  </a:t>
            </a:r>
            <a:endParaRPr lang="en-US" sz="1800" dirty="0">
              <a:solidFill>
                <a:srgbClr val="00B050"/>
              </a:solidFill>
              <a:latin typeface="+mj-lt"/>
            </a:endParaRPr>
          </a:p>
          <a:p>
            <a:pPr lvl="2"/>
            <a:r>
              <a:rPr lang="en-US" sz="1600" dirty="0" smtClean="0">
                <a:solidFill>
                  <a:srgbClr val="000000"/>
                </a:solidFill>
                <a:latin typeface="+mj-lt"/>
              </a:rPr>
              <a:t>Example:  A 2.8 year old was evaluated and found eligible </a:t>
            </a:r>
            <a:r>
              <a:rPr lang="en-US" sz="1600" dirty="0">
                <a:solidFill>
                  <a:srgbClr val="000000"/>
                </a:solidFill>
                <a:latin typeface="+mj-lt"/>
              </a:rPr>
              <a:t>for Part </a:t>
            </a:r>
            <a:r>
              <a:rPr lang="en-US" sz="1600" dirty="0" smtClean="0">
                <a:solidFill>
                  <a:srgbClr val="000000"/>
                </a:solidFill>
                <a:latin typeface="+mj-lt"/>
              </a:rPr>
              <a:t>C in March 2018.  The child was then referred to Part B in May 2018 and was found eligible.  The IEP is not implemented and services won’t begin until next school year Fall of 2018.  </a:t>
            </a:r>
          </a:p>
          <a:p>
            <a:pPr lvl="2"/>
            <a:r>
              <a:rPr lang="en-US" sz="1600" b="0" dirty="0" smtClean="0">
                <a:solidFill>
                  <a:srgbClr val="000000"/>
                </a:solidFill>
                <a:latin typeface="+mj-lt"/>
              </a:rPr>
              <a:t>The Part C Evaluation would be reported in the 17-18 school year since the child was evaluated in March 2014.  Since the IEP wasn’t implemented until fall of 2018, the 18-19 year,  </a:t>
            </a:r>
            <a:r>
              <a:rPr lang="en-US" sz="1600" dirty="0">
                <a:solidFill>
                  <a:srgbClr val="000000"/>
                </a:solidFill>
                <a:latin typeface="+mj-lt"/>
              </a:rPr>
              <a:t>t</a:t>
            </a:r>
            <a:r>
              <a:rPr lang="en-US" sz="1600" b="0" dirty="0" smtClean="0">
                <a:solidFill>
                  <a:srgbClr val="000000"/>
                </a:solidFill>
                <a:latin typeface="+mj-lt"/>
              </a:rPr>
              <a:t>he Part B events wouldn’t be reported until 18-19.  So it would span two different reporting years. </a:t>
            </a:r>
            <a:endParaRPr lang="en-US" sz="1600" b="0" dirty="0">
              <a:solidFill>
                <a:srgbClr val="000000"/>
              </a:solidFill>
              <a:latin typeface="+mj-lt"/>
            </a:endParaRPr>
          </a:p>
        </p:txBody>
      </p:sp>
      <p:sp>
        <p:nvSpPr>
          <p:cNvPr id="3" name="Title 2"/>
          <p:cNvSpPr>
            <a:spLocks noGrp="1"/>
          </p:cNvSpPr>
          <p:nvPr>
            <p:ph type="title"/>
          </p:nvPr>
        </p:nvSpPr>
        <p:spPr/>
        <p:txBody>
          <a:bodyPr/>
          <a:lstStyle/>
          <a:p>
            <a:r>
              <a:rPr lang="en-US" dirty="0" smtClean="0">
                <a:latin typeface="Palatino Linotype" panose="02040502050505030304" pitchFamily="18" charset="0"/>
              </a:rPr>
              <a:t>Which School Year to Report?</a:t>
            </a:r>
            <a:endParaRPr lang="en-US" dirty="0">
              <a:latin typeface="Palatino Linotype" panose="02040502050505030304" pitchFamily="18" charset="0"/>
            </a:endParaRPr>
          </a:p>
        </p:txBody>
      </p:sp>
    </p:spTree>
    <p:extLst>
      <p:ext uri="{BB962C8B-B14F-4D97-AF65-F5344CB8AC3E}">
        <p14:creationId xmlns:p14="http://schemas.microsoft.com/office/powerpoint/2010/main" val="362546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idx="4294967295"/>
          </p:nvPr>
        </p:nvSpPr>
        <p:spPr bwMode="auto">
          <a:xfrm>
            <a:off x="1371600" y="28575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lgn="ctr" eaLnBrk="1" hangingPunct="1"/>
            <a:r>
              <a:rPr lang="en-US" altLang="en-US" sz="3400" dirty="0">
                <a:latin typeface="Palatino Linotype" panose="02040502050505030304" pitchFamily="18" charset="0"/>
              </a:rPr>
              <a:t>What Path to Report in?</a:t>
            </a:r>
          </a:p>
        </p:txBody>
      </p:sp>
      <p:sp>
        <p:nvSpPr>
          <p:cNvPr id="6" name="TextBox 5"/>
          <p:cNvSpPr txBox="1"/>
          <p:nvPr/>
        </p:nvSpPr>
        <p:spPr>
          <a:xfrm>
            <a:off x="580572" y="1000126"/>
            <a:ext cx="8076595" cy="461367"/>
          </a:xfrm>
          <a:prstGeom prst="rect">
            <a:avLst/>
          </a:prstGeom>
          <a:solidFill>
            <a:srgbClr val="D969BC"/>
          </a:solidFill>
          <a:ln>
            <a:solidFill>
              <a:schemeClr val="accent1"/>
            </a:solidFill>
          </a:ln>
        </p:spPr>
        <p:style>
          <a:lnRef idx="2">
            <a:schemeClr val="accent1"/>
          </a:lnRef>
          <a:fillRef idx="1">
            <a:schemeClr val="lt1"/>
          </a:fillRef>
          <a:effectRef idx="0">
            <a:schemeClr val="accent1"/>
          </a:effectRef>
          <a:fontRef idx="minor">
            <a:schemeClr val="dk1"/>
          </a:fontRef>
        </p:style>
        <p:txBody>
          <a:bodyPr lIns="91432" tIns="45716" rIns="91432" bIns="45716">
            <a:spAutoFit/>
          </a:bodyPr>
          <a:lstStyle/>
          <a:p>
            <a:pPr algn="ctr">
              <a:defRPr/>
            </a:pPr>
            <a:r>
              <a:rPr lang="en-US" sz="2400" dirty="0">
                <a:solidFill>
                  <a:schemeClr val="bg2">
                    <a:lumMod val="25000"/>
                  </a:schemeClr>
                </a:solidFill>
                <a:latin typeface="Verdana" pitchFamily="34" charset="0"/>
              </a:rPr>
              <a:t>What services is the student being evaluated for?</a:t>
            </a:r>
          </a:p>
        </p:txBody>
      </p:sp>
      <p:sp>
        <p:nvSpPr>
          <p:cNvPr id="7" name="TextBox 6"/>
          <p:cNvSpPr txBox="1"/>
          <p:nvPr/>
        </p:nvSpPr>
        <p:spPr>
          <a:xfrm>
            <a:off x="2032000" y="2000250"/>
            <a:ext cx="2057703" cy="370583"/>
          </a:xfrm>
          <a:prstGeom prst="rect">
            <a:avLst/>
          </a:prstGeom>
          <a:solidFill>
            <a:schemeClr val="tx2">
              <a:lumMod val="60000"/>
              <a:lumOff val="40000"/>
            </a:schemeClr>
          </a:solidFill>
          <a:ln>
            <a:solidFill>
              <a:schemeClr val="accent5">
                <a:lumMod val="25000"/>
              </a:schemeClr>
            </a:solidFill>
          </a:ln>
        </p:spPr>
        <p:style>
          <a:lnRef idx="2">
            <a:schemeClr val="accent3"/>
          </a:lnRef>
          <a:fillRef idx="1">
            <a:schemeClr val="lt1"/>
          </a:fillRef>
          <a:effectRef idx="0">
            <a:schemeClr val="accent3"/>
          </a:effectRef>
          <a:fontRef idx="minor">
            <a:schemeClr val="dk1"/>
          </a:fontRef>
        </p:style>
        <p:txBody>
          <a:bodyPr lIns="91432" tIns="45716" rIns="91432" bIns="45716">
            <a:spAutoFit/>
          </a:bodyPr>
          <a:lstStyle/>
          <a:p>
            <a:pPr>
              <a:defRPr/>
            </a:pPr>
            <a:r>
              <a:rPr lang="en-US" dirty="0">
                <a:solidFill>
                  <a:schemeClr val="bg2">
                    <a:lumMod val="25000"/>
                  </a:schemeClr>
                </a:solidFill>
                <a:latin typeface="Verdana" pitchFamily="34" charset="0"/>
              </a:rPr>
              <a:t>Part C Services</a:t>
            </a:r>
          </a:p>
        </p:txBody>
      </p:sp>
      <p:sp>
        <p:nvSpPr>
          <p:cNvPr id="8" name="TextBox 7"/>
          <p:cNvSpPr txBox="1"/>
          <p:nvPr/>
        </p:nvSpPr>
        <p:spPr>
          <a:xfrm>
            <a:off x="5370286" y="2000250"/>
            <a:ext cx="2057703" cy="370583"/>
          </a:xfrm>
          <a:prstGeom prst="rect">
            <a:avLst/>
          </a:prstGeom>
          <a:solidFill>
            <a:schemeClr val="accent1">
              <a:lumMod val="60000"/>
              <a:lumOff val="40000"/>
            </a:schemeClr>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defRPr/>
            </a:pPr>
            <a:r>
              <a:rPr lang="en-US" dirty="0">
                <a:solidFill>
                  <a:schemeClr val="bg2">
                    <a:lumMod val="25000"/>
                  </a:schemeClr>
                </a:solidFill>
                <a:latin typeface="Verdana" pitchFamily="34" charset="0"/>
              </a:rPr>
              <a:t>Part B Services</a:t>
            </a:r>
          </a:p>
        </p:txBody>
      </p:sp>
      <p:sp>
        <p:nvSpPr>
          <p:cNvPr id="9" name="TextBox 8"/>
          <p:cNvSpPr txBox="1"/>
          <p:nvPr/>
        </p:nvSpPr>
        <p:spPr>
          <a:xfrm>
            <a:off x="2032000" y="5000625"/>
            <a:ext cx="1737179" cy="928688"/>
          </a:xfrm>
          <a:prstGeom prst="rect">
            <a:avLst/>
          </a:prstGeom>
          <a:solidFill>
            <a:schemeClr val="tx2">
              <a:lumMod val="60000"/>
              <a:lumOff val="40000"/>
            </a:schemeClr>
          </a:solidFill>
          <a:ln>
            <a:solidFill>
              <a:schemeClr val="accent5">
                <a:lumMod val="25000"/>
              </a:schemeClr>
            </a:solidFill>
          </a:ln>
          <a:effectLst/>
        </p:spPr>
        <p:style>
          <a:lnRef idx="2">
            <a:schemeClr val="accent3"/>
          </a:lnRef>
          <a:fillRef idx="1">
            <a:schemeClr val="lt1"/>
          </a:fillRef>
          <a:effectRef idx="0">
            <a:schemeClr val="accent3"/>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Path 1</a:t>
            </a:r>
          </a:p>
          <a:p>
            <a:pPr algn="ctr">
              <a:defRPr/>
            </a:pPr>
            <a:r>
              <a:rPr lang="en-US" sz="1200" dirty="0">
                <a:solidFill>
                  <a:schemeClr val="bg2">
                    <a:lumMod val="25000"/>
                  </a:schemeClr>
                </a:solidFill>
                <a:latin typeface="Verdana" pitchFamily="34" charset="0"/>
              </a:rPr>
              <a:t>Students in this Path are 0 to 3 years old.</a:t>
            </a:r>
          </a:p>
        </p:txBody>
      </p:sp>
      <p:sp>
        <p:nvSpPr>
          <p:cNvPr id="10" name="TextBox 9"/>
          <p:cNvSpPr txBox="1"/>
          <p:nvPr/>
        </p:nvSpPr>
        <p:spPr>
          <a:xfrm>
            <a:off x="4343703" y="2896196"/>
            <a:ext cx="3810000" cy="922734"/>
          </a:xfrm>
          <a:prstGeom prst="rect">
            <a:avLst/>
          </a:prstGeom>
          <a:solidFill>
            <a:schemeClr val="accent1">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lIns="91432" tIns="45716" rIns="91432" bIns="45716">
            <a:spAutoFit/>
          </a:bodyPr>
          <a:lstStyle/>
          <a:p>
            <a:pPr algn="ctr">
              <a:defRPr/>
            </a:pPr>
            <a:r>
              <a:rPr lang="en-US" dirty="0">
                <a:solidFill>
                  <a:srgbClr val="002060"/>
                </a:solidFill>
                <a:latin typeface="Verdana" pitchFamily="34" charset="0"/>
              </a:rPr>
              <a:t>Was the student receiving Part C services immediately prior to this Part B evaluation?</a:t>
            </a:r>
          </a:p>
        </p:txBody>
      </p:sp>
      <p:sp>
        <p:nvSpPr>
          <p:cNvPr id="11" name="TextBox 10"/>
          <p:cNvSpPr txBox="1"/>
          <p:nvPr/>
        </p:nvSpPr>
        <p:spPr>
          <a:xfrm>
            <a:off x="5028595" y="4191000"/>
            <a:ext cx="731762" cy="369324"/>
          </a:xfrm>
          <a:prstGeom prst="rect">
            <a:avLst/>
          </a:prstGeom>
          <a:solidFill>
            <a:schemeClr val="accent3">
              <a:lumMod val="40000"/>
              <a:lumOff val="60000"/>
            </a:schemeClr>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Yes</a:t>
            </a:r>
          </a:p>
        </p:txBody>
      </p:sp>
      <p:sp>
        <p:nvSpPr>
          <p:cNvPr id="12" name="TextBox 11"/>
          <p:cNvSpPr txBox="1"/>
          <p:nvPr/>
        </p:nvSpPr>
        <p:spPr>
          <a:xfrm>
            <a:off x="6782405" y="4191000"/>
            <a:ext cx="731762" cy="369324"/>
          </a:xfrm>
          <a:prstGeom prst="rect">
            <a:avLst/>
          </a:prstGeom>
          <a:solidFill>
            <a:srgbClr val="D6C2D2"/>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No</a:t>
            </a:r>
          </a:p>
        </p:txBody>
      </p:sp>
      <p:sp>
        <p:nvSpPr>
          <p:cNvPr id="13" name="TextBox 12"/>
          <p:cNvSpPr txBox="1"/>
          <p:nvPr/>
        </p:nvSpPr>
        <p:spPr>
          <a:xfrm>
            <a:off x="4419299" y="5028903"/>
            <a:ext cx="1737178" cy="928688"/>
          </a:xfrm>
          <a:prstGeom prst="rect">
            <a:avLst/>
          </a:prstGeom>
          <a:solidFill>
            <a:schemeClr val="accent3">
              <a:lumMod val="40000"/>
              <a:lumOff val="60000"/>
            </a:schemeClr>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Path 2</a:t>
            </a:r>
          </a:p>
          <a:p>
            <a:pPr algn="ctr">
              <a:defRPr/>
            </a:pPr>
            <a:r>
              <a:rPr lang="en-US" sz="1200" dirty="0">
                <a:solidFill>
                  <a:schemeClr val="bg2">
                    <a:lumMod val="25000"/>
                  </a:schemeClr>
                </a:solidFill>
                <a:latin typeface="Verdana" pitchFamily="34" charset="0"/>
              </a:rPr>
              <a:t>Students in this Path are 2.5 but not yet 4 years old.</a:t>
            </a:r>
          </a:p>
        </p:txBody>
      </p:sp>
      <p:sp>
        <p:nvSpPr>
          <p:cNvPr id="14" name="TextBox 13"/>
          <p:cNvSpPr txBox="1"/>
          <p:nvPr/>
        </p:nvSpPr>
        <p:spPr>
          <a:xfrm>
            <a:off x="6401405" y="5028903"/>
            <a:ext cx="1735667" cy="928688"/>
          </a:xfrm>
          <a:prstGeom prst="rect">
            <a:avLst/>
          </a:prstGeom>
          <a:solidFill>
            <a:srgbClr val="D6C2D2"/>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Path 3</a:t>
            </a:r>
          </a:p>
          <a:p>
            <a:pPr algn="ctr">
              <a:defRPr/>
            </a:pPr>
            <a:r>
              <a:rPr lang="en-US" sz="1200" dirty="0">
                <a:solidFill>
                  <a:schemeClr val="bg2">
                    <a:lumMod val="25000"/>
                  </a:schemeClr>
                </a:solidFill>
                <a:latin typeface="Verdana" pitchFamily="34" charset="0"/>
              </a:rPr>
              <a:t>Students in this Path are 2.5 to 21 years old.</a:t>
            </a:r>
          </a:p>
        </p:txBody>
      </p:sp>
      <p:cxnSp>
        <p:nvCxnSpPr>
          <p:cNvPr id="16" name="Straight Arrow Connector 15"/>
          <p:cNvCxnSpPr/>
          <p:nvPr/>
        </p:nvCxnSpPr>
        <p:spPr>
          <a:xfrm rot="10800000" flipV="1">
            <a:off x="3628572" y="1500188"/>
            <a:ext cx="837595" cy="3810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26857" y="1500188"/>
            <a:ext cx="914703" cy="3810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975430" y="2500313"/>
            <a:ext cx="1686" cy="2448223"/>
          </a:xfrm>
          <a:prstGeom prst="straightConnector1">
            <a:avLst/>
          </a:prstGeom>
          <a:ln w="25400">
            <a:solidFill>
              <a:schemeClr val="accent1">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6936454" y="4798952"/>
            <a:ext cx="455414" cy="1512"/>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p:cNvCxnSpPr>
          <p:nvPr/>
        </p:nvCxnSpPr>
        <p:spPr>
          <a:xfrm rot="5400000">
            <a:off x="5795816" y="3738114"/>
            <a:ext cx="372070" cy="533703"/>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2"/>
          </p:cNvCxnSpPr>
          <p:nvPr/>
        </p:nvCxnSpPr>
        <p:spPr>
          <a:xfrm rot="16200000" flipH="1">
            <a:off x="6329519" y="3738114"/>
            <a:ext cx="372070" cy="533702"/>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95859" y="2666245"/>
            <a:ext cx="458391" cy="1511"/>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0286" y="2500313"/>
            <a:ext cx="1233714" cy="2585315"/>
          </a:xfrm>
          <a:prstGeom prst="rect">
            <a:avLst/>
          </a:prstGeom>
          <a:solidFill>
            <a:srgbClr val="D969BC"/>
          </a:solidFill>
          <a:ln>
            <a:solidFill>
              <a:schemeClr val="tx1"/>
            </a:solidFill>
          </a:ln>
        </p:spPr>
        <p:style>
          <a:lnRef idx="2">
            <a:schemeClr val="accent6"/>
          </a:lnRef>
          <a:fillRef idx="1">
            <a:schemeClr val="lt1"/>
          </a:fillRef>
          <a:effectRef idx="0">
            <a:schemeClr val="accent6"/>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It is possible a student will be reported in more than one path.</a:t>
            </a:r>
          </a:p>
        </p:txBody>
      </p:sp>
      <p:cxnSp>
        <p:nvCxnSpPr>
          <p:cNvPr id="56" name="Straight Arrow Connector 55"/>
          <p:cNvCxnSpPr/>
          <p:nvPr/>
        </p:nvCxnSpPr>
        <p:spPr>
          <a:xfrm rot="5400000">
            <a:off x="5182644" y="4798952"/>
            <a:ext cx="455414" cy="1512"/>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791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Font typeface="Wingdings" panose="05000000000000000000" pitchFamily="2" charset="2"/>
              <a:buChar char="q"/>
            </a:pPr>
            <a:r>
              <a:rPr lang="en-US" sz="1800" dirty="0" smtClean="0">
                <a:latin typeface="+mj-lt"/>
              </a:rPr>
              <a:t>Know who to report </a:t>
            </a:r>
          </a:p>
          <a:p>
            <a:pPr lvl="1">
              <a:buFont typeface="Wingdings" panose="05000000000000000000" pitchFamily="2" charset="2"/>
              <a:buChar char="Ø"/>
            </a:pPr>
            <a:r>
              <a:rPr lang="en-US" sz="1800" dirty="0" smtClean="0">
                <a:latin typeface="+mj-lt"/>
              </a:rPr>
              <a:t>Students your AU physically served or evaluated (initial evaluations only</a:t>
            </a:r>
            <a:r>
              <a:rPr lang="en-US" sz="1800" dirty="0">
                <a:latin typeface="+mj-lt"/>
              </a:rPr>
              <a:t>)</a:t>
            </a:r>
            <a:endParaRPr lang="en-US" sz="1800" dirty="0" smtClean="0">
              <a:latin typeface="+mj-lt"/>
            </a:endParaRPr>
          </a:p>
          <a:p>
            <a:pPr lvl="1">
              <a:buFont typeface="Wingdings" panose="05000000000000000000" pitchFamily="2" charset="2"/>
              <a:buChar char="Ø"/>
            </a:pPr>
            <a:r>
              <a:rPr lang="en-US" sz="1800" dirty="0" smtClean="0">
                <a:latin typeface="+mj-lt"/>
              </a:rPr>
              <a:t>Students that reside in your AU and attend an Allowable Eligible Facility anywhere in the state</a:t>
            </a:r>
          </a:p>
          <a:p>
            <a:pPr lvl="1">
              <a:buFont typeface="Wingdings" panose="05000000000000000000" pitchFamily="2" charset="2"/>
              <a:buChar char="Ø"/>
            </a:pPr>
            <a:r>
              <a:rPr lang="en-US" sz="1800" dirty="0" smtClean="0">
                <a:latin typeface="+mj-lt"/>
              </a:rPr>
              <a:t>Students attending a Detention Center located within your AU</a:t>
            </a:r>
          </a:p>
          <a:p>
            <a:pPr>
              <a:buFont typeface="Wingdings" panose="05000000000000000000" pitchFamily="2" charset="2"/>
              <a:buChar char="q"/>
            </a:pPr>
            <a:r>
              <a:rPr lang="en-US" sz="1800" dirty="0" smtClean="0">
                <a:latin typeface="+mj-lt"/>
              </a:rPr>
              <a:t> Know when to report </a:t>
            </a:r>
          </a:p>
          <a:p>
            <a:pPr lvl="1">
              <a:buFont typeface="Wingdings" panose="05000000000000000000" pitchFamily="2" charset="2"/>
              <a:buChar char="Ø"/>
            </a:pPr>
            <a:r>
              <a:rPr lang="en-US" sz="1800" dirty="0" smtClean="0">
                <a:latin typeface="+mj-lt"/>
              </a:rPr>
              <a:t>Path 1 Part C records - report in school year the evaluation took place</a:t>
            </a:r>
          </a:p>
          <a:p>
            <a:pPr lvl="1">
              <a:buFont typeface="Wingdings" panose="05000000000000000000" pitchFamily="2" charset="2"/>
              <a:buChar char="Ø"/>
            </a:pPr>
            <a:r>
              <a:rPr lang="en-US" sz="1800" dirty="0" smtClean="0">
                <a:latin typeface="+mj-lt"/>
              </a:rPr>
              <a:t>Paths 2 &amp; 3 Part B records - report in school year the IEP was implemented</a:t>
            </a:r>
          </a:p>
          <a:p>
            <a:pPr>
              <a:buFont typeface="Wingdings" panose="05000000000000000000" pitchFamily="2" charset="2"/>
              <a:buChar char="q"/>
            </a:pPr>
            <a:r>
              <a:rPr lang="en-US" sz="2200" dirty="0" smtClean="0">
                <a:latin typeface="+mj-lt"/>
              </a:rPr>
              <a:t> </a:t>
            </a:r>
            <a:r>
              <a:rPr lang="en-US" sz="1800" dirty="0" smtClean="0">
                <a:latin typeface="+mj-lt"/>
              </a:rPr>
              <a:t>Know which path(s) record fits into</a:t>
            </a:r>
          </a:p>
          <a:p>
            <a:pPr lvl="1">
              <a:buFont typeface="Wingdings" panose="05000000000000000000" pitchFamily="2" charset="2"/>
              <a:buChar char="Ø"/>
            </a:pPr>
            <a:r>
              <a:rPr lang="en-US" sz="1800" dirty="0" smtClean="0">
                <a:latin typeface="+mj-lt"/>
              </a:rPr>
              <a:t> Path 1 – ages 0 to 3 evaluated for Part C Services</a:t>
            </a:r>
          </a:p>
          <a:p>
            <a:pPr lvl="1">
              <a:buFont typeface="Wingdings" panose="05000000000000000000" pitchFamily="2" charset="2"/>
              <a:buChar char="Ø"/>
            </a:pPr>
            <a:r>
              <a:rPr lang="en-US" sz="1800" dirty="0" smtClean="0">
                <a:latin typeface="+mj-lt"/>
              </a:rPr>
              <a:t> Path 2 – ages 2.5 to yet 4 referred </a:t>
            </a:r>
            <a:r>
              <a:rPr lang="en-US" sz="1800" dirty="0" smtClean="0">
                <a:solidFill>
                  <a:srgbClr val="000000"/>
                </a:solidFill>
                <a:latin typeface="+mj-lt"/>
              </a:rPr>
              <a:t>from Part C to Part B services </a:t>
            </a:r>
          </a:p>
          <a:p>
            <a:pPr lvl="1">
              <a:buFont typeface="Wingdings" panose="05000000000000000000" pitchFamily="2" charset="2"/>
              <a:buChar char="Ø"/>
            </a:pPr>
            <a:r>
              <a:rPr lang="en-US" sz="1800" dirty="0" smtClean="0">
                <a:latin typeface="+mj-lt"/>
              </a:rPr>
              <a:t> Path 3 – ages 2.5 to 21 referred/evaluated for Part B services </a:t>
            </a:r>
            <a:endParaRPr lang="en-US" sz="1800" dirty="0">
              <a:latin typeface="+mj-lt"/>
            </a:endParaRPr>
          </a:p>
          <a:p>
            <a:pPr lvl="1">
              <a:buFont typeface="Wingdings" panose="05000000000000000000" pitchFamily="2" charset="2"/>
              <a:buChar char="Ø"/>
            </a:pPr>
            <a:endParaRPr lang="en-US" sz="1800" dirty="0" smtClean="0">
              <a:latin typeface="+mj-lt"/>
            </a:endParaRPr>
          </a:p>
          <a:p>
            <a:pPr marL="0" lvl="1" indent="0">
              <a:buNone/>
            </a:pPr>
            <a:r>
              <a:rPr lang="en-US" sz="1800" dirty="0" smtClean="0">
                <a:solidFill>
                  <a:srgbClr val="0000FF"/>
                </a:solidFill>
                <a:latin typeface="+mj-lt"/>
              </a:rPr>
              <a:t>Can a student fall into more than one Path?</a:t>
            </a:r>
          </a:p>
          <a:p>
            <a:pPr lvl="1">
              <a:buFont typeface="Wingdings" panose="05000000000000000000" pitchFamily="2" charset="2"/>
              <a:buChar char="Ø"/>
            </a:pPr>
            <a:endParaRPr lang="en-US" sz="1800" dirty="0" smtClean="0"/>
          </a:p>
          <a:p>
            <a:pPr marL="457200" lvl="1" indent="0">
              <a:buNone/>
            </a:pPr>
            <a:endParaRPr lang="en-US" dirty="0"/>
          </a:p>
        </p:txBody>
      </p:sp>
      <p:sp>
        <p:nvSpPr>
          <p:cNvPr id="4" name="Title 3"/>
          <p:cNvSpPr>
            <a:spLocks noGrp="1"/>
          </p:cNvSpPr>
          <p:nvPr>
            <p:ph type="title"/>
          </p:nvPr>
        </p:nvSpPr>
        <p:spPr/>
        <p:txBody>
          <a:bodyPr>
            <a:normAutofit/>
          </a:bodyPr>
          <a:lstStyle/>
          <a:p>
            <a:r>
              <a:rPr lang="en-US" dirty="0" smtClean="0">
                <a:latin typeface="Palatino Linotype" panose="02040502050505030304" pitchFamily="18" charset="0"/>
              </a:rPr>
              <a:t>Keys to Reporting</a:t>
            </a:r>
            <a:endParaRPr lang="en-US" dirty="0">
              <a:latin typeface="Palatino Linotype" panose="02040502050505030304" pitchFamily="18" charset="0"/>
            </a:endParaRPr>
          </a:p>
        </p:txBody>
      </p:sp>
    </p:spTree>
    <p:extLst>
      <p:ext uri="{BB962C8B-B14F-4D97-AF65-F5344CB8AC3E}">
        <p14:creationId xmlns:p14="http://schemas.microsoft.com/office/powerpoint/2010/main" val="236297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xfrm>
            <a:off x="192024" y="983325"/>
            <a:ext cx="7886700" cy="5037025"/>
          </a:xfrm>
        </p:spPr>
        <p:txBody>
          <a:bodyPr wrap="square" numCol="1" anchor="t" anchorCtr="0" compatLnSpc="1">
            <a:prstTxWarp prst="textNoShape">
              <a:avLst/>
            </a:prstTxWarp>
          </a:bodyPr>
          <a:lstStyle/>
          <a:p>
            <a:pPr marL="547688" lvl="1" indent="-257175" eaLnBrk="1" hangingPunct="1">
              <a:spcBef>
                <a:spcPts val="0"/>
              </a:spcBef>
              <a:buNone/>
              <a:defRPr/>
            </a:pPr>
            <a:r>
              <a:rPr lang="en-US" sz="1800" dirty="0" smtClean="0">
                <a:latin typeface="+mj-lt"/>
              </a:rPr>
              <a:t>Welcome to today’s training! </a:t>
            </a:r>
          </a:p>
          <a:p>
            <a:pPr marL="547688" lvl="1" indent="-257175" eaLnBrk="1" hangingPunct="1">
              <a:spcBef>
                <a:spcPts val="0"/>
              </a:spcBef>
              <a:buNone/>
              <a:defRPr/>
            </a:pPr>
            <a:endParaRPr lang="en-US" sz="1800" dirty="0">
              <a:latin typeface="+mj-lt"/>
            </a:endParaRPr>
          </a:p>
          <a:p>
            <a:pPr marL="547688" lvl="1" indent="-257175" eaLnBrk="1" hangingPunct="1">
              <a:spcBef>
                <a:spcPts val="0"/>
              </a:spcBef>
              <a:buNone/>
              <a:defRPr/>
            </a:pPr>
            <a:endParaRPr lang="en-US" sz="1800" dirty="0" smtClean="0">
              <a:latin typeface="+mj-lt"/>
            </a:endParaRPr>
          </a:p>
          <a:p>
            <a:pPr marL="547688" lvl="1" indent="-257175" eaLnBrk="1" hangingPunct="1">
              <a:spcBef>
                <a:spcPts val="0"/>
              </a:spcBef>
              <a:buNone/>
              <a:defRPr/>
            </a:pPr>
            <a:endParaRPr lang="en-US" sz="1800" dirty="0" smtClean="0">
              <a:latin typeface="+mj-lt"/>
            </a:endParaRPr>
          </a:p>
          <a:p>
            <a:pPr marL="547688" lvl="1" indent="-257175" eaLnBrk="1" hangingPunct="1">
              <a:spcBef>
                <a:spcPts val="0"/>
              </a:spcBef>
              <a:buNone/>
              <a:defRPr/>
            </a:pPr>
            <a:endParaRPr lang="en-US" sz="1800" dirty="0" smtClean="0">
              <a:latin typeface="+mj-lt"/>
            </a:endParaRPr>
          </a:p>
          <a:p>
            <a:pPr marL="547688" lvl="1" indent="-182563">
              <a:spcBef>
                <a:spcPts val="0"/>
              </a:spcBef>
              <a:buFont typeface="Wingdings" pitchFamily="2" charset="2"/>
              <a:buChar char="§"/>
              <a:defRPr/>
            </a:pPr>
            <a:r>
              <a:rPr lang="en-US" sz="1800" dirty="0" smtClean="0">
                <a:latin typeface="+mj-lt"/>
              </a:rPr>
              <a:t>URL </a:t>
            </a:r>
            <a:r>
              <a:rPr lang="en-US" sz="1800" u="sng" dirty="0">
                <a:latin typeface="+mj-lt"/>
                <a:hlinkClick r:id="rId3"/>
              </a:rPr>
              <a:t>https://cdeinfotech.adobeconnect.com/data_services</a:t>
            </a:r>
            <a:r>
              <a:rPr lang="en-US" sz="1800" u="sng" dirty="0" smtClean="0">
                <a:latin typeface="+mj-lt"/>
                <a:hlinkClick r:id="rId3"/>
              </a:rPr>
              <a:t>/</a:t>
            </a:r>
            <a:r>
              <a:rPr lang="en-US" sz="1800" dirty="0" smtClean="0">
                <a:latin typeface="+mj-lt"/>
              </a:rPr>
              <a:t> </a:t>
            </a:r>
          </a:p>
          <a:p>
            <a:pPr marL="547688" lvl="1" indent="-182563">
              <a:spcBef>
                <a:spcPts val="0"/>
              </a:spcBef>
              <a:buFont typeface="Wingdings" pitchFamily="2" charset="2"/>
              <a:buChar char="§"/>
              <a:defRPr/>
            </a:pPr>
            <a:r>
              <a:rPr lang="en-US" sz="1800" dirty="0">
                <a:latin typeface="+mj-lt"/>
              </a:rPr>
              <a:t>Dial in number </a:t>
            </a:r>
            <a:r>
              <a:rPr lang="en-US" sz="1800" dirty="0" smtClean="0">
                <a:latin typeface="+mj-lt"/>
              </a:rPr>
              <a:t>is 1-855-397-4421</a:t>
            </a:r>
            <a:endParaRPr lang="en-US" sz="1800" dirty="0">
              <a:latin typeface="+mj-lt"/>
            </a:endParaRPr>
          </a:p>
          <a:p>
            <a:pPr marL="365125" lvl="1" indent="0" eaLnBrk="1" hangingPunct="1">
              <a:spcBef>
                <a:spcPts val="0"/>
              </a:spcBef>
              <a:buNone/>
              <a:defRPr/>
            </a:pPr>
            <a:r>
              <a:rPr lang="en-US" sz="1800" b="1" dirty="0" smtClean="0">
                <a:latin typeface="+mj-lt"/>
              </a:rPr>
              <a:t>	</a:t>
            </a:r>
          </a:p>
          <a:p>
            <a:pPr marL="574675" lvl="1" indent="-209550" eaLnBrk="1" hangingPunct="1">
              <a:spcBef>
                <a:spcPts val="0"/>
              </a:spcBef>
              <a:tabLst>
                <a:tab pos="574675" algn="l"/>
              </a:tabLst>
              <a:defRPr/>
            </a:pPr>
            <a:endParaRPr lang="en-US" sz="1800" b="1" dirty="0" smtClean="0"/>
          </a:p>
          <a:p>
            <a:pPr marL="365125" lvl="1" indent="0" eaLnBrk="1" hangingPunct="1">
              <a:spcBef>
                <a:spcPts val="0"/>
              </a:spcBef>
              <a:buNone/>
              <a:tabLst>
                <a:tab pos="574675" algn="l"/>
              </a:tabLst>
              <a:defRPr/>
            </a:pPr>
            <a:endParaRPr lang="en-US" dirty="0" smtClean="0"/>
          </a:p>
          <a:p>
            <a:pPr marL="365125" lvl="1" indent="0" eaLnBrk="1" hangingPunct="1">
              <a:spcBef>
                <a:spcPts val="0"/>
              </a:spcBef>
              <a:buNone/>
              <a:defRPr/>
            </a:pPr>
            <a:endParaRPr lang="en-US" dirty="0" smtClean="0"/>
          </a:p>
          <a:p>
            <a:pPr marL="547688" lvl="1" indent="-182563" eaLnBrk="1" hangingPunct="1">
              <a:buFont typeface="Wingdings" pitchFamily="2" charset="2"/>
              <a:buNone/>
              <a:defRPr/>
            </a:pPr>
            <a:endParaRPr lang="en-US" dirty="0" smtClean="0"/>
          </a:p>
        </p:txBody>
      </p:sp>
      <p:sp>
        <p:nvSpPr>
          <p:cNvPr id="3" name="Title 2"/>
          <p:cNvSpPr>
            <a:spLocks noGrp="1"/>
          </p:cNvSpPr>
          <p:nvPr>
            <p:ph type="title"/>
          </p:nvPr>
        </p:nvSpPr>
        <p:spPr/>
        <p:txBody>
          <a:bodyPr>
            <a:normAutofit fontScale="90000"/>
          </a:bodyPr>
          <a:lstStyle/>
          <a:p>
            <a:pPr>
              <a:defRPr/>
            </a:pPr>
            <a:r>
              <a:rPr lang="en-US" dirty="0" smtClean="0"/>
              <a:t>Special Education End-of-Year Path Training</a:t>
            </a:r>
            <a:endParaRPr lang="en-US" dirty="0"/>
          </a:p>
        </p:txBody>
      </p:sp>
      <p:sp useBgFill="1">
        <p:nvSpPr>
          <p:cNvPr id="7" name="Content Placeholder 1"/>
          <p:cNvSpPr txBox="1">
            <a:spLocks/>
          </p:cNvSpPr>
          <p:nvPr/>
        </p:nvSpPr>
        <p:spPr bwMode="auto">
          <a:xfrm>
            <a:off x="3105150" y="4193251"/>
            <a:ext cx="5372100" cy="1559850"/>
          </a:xfrm>
          <a:prstGeom prst="rect">
            <a:avLst/>
          </a:prstGeom>
          <a:ln>
            <a:solidFill>
              <a:srgbClr val="B52D91"/>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Font typeface="Arial" panose="020B0604020202020204" pitchFamily="34" charset="0"/>
              <a:buNone/>
            </a:pPr>
            <a:r>
              <a:rPr lang="en-US" altLang="en-US" sz="1600" u="sng" dirty="0" smtClean="0">
                <a:solidFill>
                  <a:srgbClr val="0070C0"/>
                </a:solidFill>
                <a:latin typeface="+mj-lt"/>
              </a:rPr>
              <a:t>Special Education End of Year Contacts</a:t>
            </a:r>
          </a:p>
          <a:p>
            <a:pPr marL="44450" indent="0">
              <a:buNone/>
            </a:pPr>
            <a:r>
              <a:rPr lang="en-US" altLang="en-US" sz="1600" b="1" dirty="0">
                <a:solidFill>
                  <a:srgbClr val="6EC4E8"/>
                </a:solidFill>
                <a:latin typeface="+mj-lt"/>
              </a:rPr>
              <a:t>Kristi Gleason </a:t>
            </a:r>
            <a:r>
              <a:rPr lang="en-US" altLang="en-US" sz="1600" b="1" dirty="0">
                <a:latin typeface="+mj-lt"/>
              </a:rPr>
              <a:t>– </a:t>
            </a:r>
            <a:r>
              <a:rPr lang="en-US" altLang="en-US" sz="1600" b="1" dirty="0">
                <a:latin typeface="+mj-lt"/>
                <a:hlinkClick r:id="rId4"/>
              </a:rPr>
              <a:t>gleason_k@cde.state.co.us</a:t>
            </a:r>
            <a:r>
              <a:rPr lang="en-US" altLang="en-US" sz="1600" b="1" dirty="0">
                <a:latin typeface="+mj-lt"/>
              </a:rPr>
              <a:t>  303-866-4620</a:t>
            </a:r>
          </a:p>
          <a:p>
            <a:pPr marL="44450" indent="0">
              <a:buFont typeface="Arial" panose="020B0604020202020204" pitchFamily="34" charset="0"/>
              <a:buNone/>
            </a:pPr>
            <a:r>
              <a:rPr lang="en-US" altLang="en-US" sz="1600" dirty="0" smtClean="0">
                <a:solidFill>
                  <a:srgbClr val="6EC4E8"/>
                </a:solidFill>
                <a:latin typeface="+mj-lt"/>
              </a:rPr>
              <a:t>Lindsey Heitman </a:t>
            </a:r>
            <a:r>
              <a:rPr lang="en-US" altLang="en-US" sz="1600" dirty="0" smtClean="0">
                <a:latin typeface="+mj-lt"/>
              </a:rPr>
              <a:t>– </a:t>
            </a:r>
            <a:r>
              <a:rPr lang="en-US" altLang="en-US" sz="1600" u="sng" dirty="0" smtClean="0">
                <a:latin typeface="+mj-lt"/>
                <a:hlinkClick r:id="rId5"/>
              </a:rPr>
              <a:t>heitman_l@cde.state.co.us</a:t>
            </a:r>
            <a:r>
              <a:rPr lang="en-US" altLang="en-US" sz="1600" dirty="0" smtClean="0">
                <a:latin typeface="+mj-lt"/>
              </a:rPr>
              <a:t>  </a:t>
            </a:r>
            <a:r>
              <a:rPr lang="en-US" altLang="en-US" sz="1600" b="1" dirty="0" smtClean="0">
                <a:latin typeface="+mj-lt"/>
              </a:rPr>
              <a:t>303-866-5759 </a:t>
            </a:r>
          </a:p>
          <a:p>
            <a:pPr marL="44450" indent="0">
              <a:buFont typeface="Arial" panose="020B0604020202020204" pitchFamily="34" charset="0"/>
              <a:buNone/>
            </a:pPr>
            <a:r>
              <a:rPr lang="en-US" altLang="en-US" sz="1600" dirty="0" smtClean="0">
                <a:solidFill>
                  <a:srgbClr val="6EC4E8"/>
                </a:solidFill>
                <a:latin typeface="+mj-lt"/>
              </a:rPr>
              <a:t>Orla Bolger </a:t>
            </a:r>
            <a:r>
              <a:rPr lang="en-US" altLang="en-US" sz="1600" dirty="0" smtClean="0">
                <a:latin typeface="+mj-lt"/>
              </a:rPr>
              <a:t>– </a:t>
            </a:r>
            <a:r>
              <a:rPr lang="en-US" altLang="en-US" sz="1600" dirty="0" smtClean="0">
                <a:latin typeface="+mj-lt"/>
                <a:hlinkClick r:id="rId6"/>
              </a:rPr>
              <a:t>bolger_o@cde.state.co.us</a:t>
            </a:r>
            <a:r>
              <a:rPr lang="en-US" altLang="en-US" sz="1600" dirty="0" smtClean="0">
                <a:latin typeface="+mj-lt"/>
              </a:rPr>
              <a:t>  </a:t>
            </a:r>
            <a:r>
              <a:rPr lang="en-US" altLang="en-US" sz="1600" b="1" dirty="0" smtClean="0">
                <a:latin typeface="+mj-lt"/>
              </a:rPr>
              <a:t>303-866-6896</a:t>
            </a:r>
          </a:p>
          <a:p>
            <a:pPr marL="44450" indent="0">
              <a:buFont typeface="Arial" panose="020B0604020202020204" pitchFamily="34" charset="0"/>
              <a:buNone/>
            </a:pPr>
            <a:r>
              <a:rPr lang="en-US" altLang="en-US" sz="1800" dirty="0" smtClean="0"/>
              <a:t> </a:t>
            </a:r>
          </a:p>
        </p:txBody>
      </p:sp>
    </p:spTree>
    <p:extLst>
      <p:ext uri="{BB962C8B-B14F-4D97-AF65-F5344CB8AC3E}">
        <p14:creationId xmlns:p14="http://schemas.microsoft.com/office/powerpoint/2010/main" val="4288624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Palatino Linotype" panose="02040502050505030304" pitchFamily="18" charset="0"/>
              </a:rPr>
              <a:t>Path 1: Referred for a Part C Evaluation</a:t>
            </a:r>
            <a:endParaRPr lang="en-US" dirty="0">
              <a:latin typeface="Palatino Linotype" panose="02040502050505030304" pitchFamily="18" charset="0"/>
            </a:endParaRPr>
          </a:p>
        </p:txBody>
      </p:sp>
      <p:sp>
        <p:nvSpPr>
          <p:cNvPr id="4"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spcBef>
                <a:spcPct val="0"/>
              </a:spcBef>
            </a:pPr>
            <a:r>
              <a:rPr lang="en-US" altLang="en-US" sz="1900" b="0" dirty="0">
                <a:latin typeface="+mj-lt"/>
              </a:rPr>
              <a:t>Part C Evaluation data collected is NOT tied to any specific APR indicator but there could be </a:t>
            </a:r>
            <a:r>
              <a:rPr lang="en-US" altLang="en-US" sz="1900" b="0" dirty="0" smtClean="0">
                <a:latin typeface="+mj-lt"/>
              </a:rPr>
              <a:t>valid </a:t>
            </a:r>
            <a:r>
              <a:rPr lang="en-US" altLang="en-US" sz="1900" b="0" dirty="0">
                <a:latin typeface="+mj-lt"/>
              </a:rPr>
              <a:t>or </a:t>
            </a:r>
            <a:r>
              <a:rPr lang="en-US" altLang="en-US" sz="1900" b="0" dirty="0" smtClean="0">
                <a:latin typeface="+mj-lt"/>
              </a:rPr>
              <a:t>timely implications.</a:t>
            </a:r>
            <a:endParaRPr lang="en-US" altLang="en-US" sz="1900" b="0" dirty="0">
              <a:latin typeface="+mj-lt"/>
            </a:endParaRPr>
          </a:p>
          <a:p>
            <a:pPr eaLnBrk="1" hangingPunct="1">
              <a:spcBef>
                <a:spcPct val="0"/>
              </a:spcBef>
              <a:buFont typeface="Courier New" pitchFamily="49" charset="0"/>
              <a:buChar char="o"/>
            </a:pPr>
            <a:endParaRPr lang="en-US" altLang="en-US" sz="1900" b="0" dirty="0">
              <a:latin typeface="+mj-lt"/>
            </a:endParaRPr>
          </a:p>
          <a:p>
            <a:pPr>
              <a:spcBef>
                <a:spcPct val="0"/>
              </a:spcBef>
            </a:pPr>
            <a:r>
              <a:rPr lang="en-US" altLang="en-US" sz="1900" b="0" dirty="0">
                <a:latin typeface="+mj-lt"/>
              </a:rPr>
              <a:t>Part C data is collected to calculate ECEA reimbursements for evaluations completed by the AU or contracted for and performed by the CCB.</a:t>
            </a:r>
          </a:p>
          <a:p>
            <a:pPr eaLnBrk="1" hangingPunct="1">
              <a:spcBef>
                <a:spcPct val="0"/>
              </a:spcBef>
              <a:buFont typeface="Courier New" pitchFamily="49" charset="0"/>
              <a:buChar char="o"/>
            </a:pPr>
            <a:endParaRPr lang="en-US" altLang="en-US" sz="1900" b="0" dirty="0">
              <a:latin typeface="+mj-lt"/>
            </a:endParaRPr>
          </a:p>
          <a:p>
            <a:pPr>
              <a:spcBef>
                <a:spcPct val="0"/>
              </a:spcBef>
            </a:pPr>
            <a:r>
              <a:rPr lang="en-US" altLang="en-US" sz="1900" b="0" dirty="0">
                <a:latin typeface="+mj-lt"/>
              </a:rPr>
              <a:t>Report all Part C Evaluations completed, regardless of whether or not the child is determined to be eligible.</a:t>
            </a:r>
          </a:p>
          <a:p>
            <a:pPr eaLnBrk="1" hangingPunct="1">
              <a:spcBef>
                <a:spcPct val="0"/>
              </a:spcBef>
              <a:buFont typeface="Courier New" pitchFamily="49" charset="0"/>
              <a:buChar char="o"/>
            </a:pPr>
            <a:endParaRPr lang="en-US" altLang="en-US" sz="1900" b="0" dirty="0">
              <a:latin typeface="+mj-lt"/>
            </a:endParaRPr>
          </a:p>
          <a:p>
            <a:pPr>
              <a:spcBef>
                <a:spcPct val="0"/>
              </a:spcBef>
            </a:pPr>
            <a:r>
              <a:rPr lang="en-US" altLang="en-US" sz="1900" b="0" dirty="0">
                <a:latin typeface="+mj-lt"/>
              </a:rPr>
              <a:t>This does not include children who were referred to Part C and had a screening which indicated no further evaluation was needed. Screenings only are not to be reported on the SPED EOY.</a:t>
            </a:r>
          </a:p>
          <a:p>
            <a:pPr eaLnBrk="1" hangingPunct="1">
              <a:spcBef>
                <a:spcPct val="0"/>
              </a:spcBef>
              <a:buFont typeface="Courier New" pitchFamily="49" charset="0"/>
              <a:buChar char="o"/>
            </a:pPr>
            <a:endParaRPr lang="en-US" altLang="en-US" sz="1900" b="0" dirty="0">
              <a:latin typeface="+mj-lt"/>
            </a:endParaRPr>
          </a:p>
          <a:p>
            <a:pPr eaLnBrk="1" hangingPunct="1">
              <a:spcBef>
                <a:spcPct val="0"/>
              </a:spcBef>
              <a:buFontTx/>
              <a:buNone/>
            </a:pPr>
            <a:endParaRPr lang="en-US" altLang="en-US" sz="1900" dirty="0"/>
          </a:p>
        </p:txBody>
      </p:sp>
    </p:spTree>
    <p:extLst>
      <p:ext uri="{BB962C8B-B14F-4D97-AF65-F5344CB8AC3E}">
        <p14:creationId xmlns:p14="http://schemas.microsoft.com/office/powerpoint/2010/main" val="175987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909" y="1066213"/>
            <a:ext cx="7886700" cy="5037025"/>
          </a:xfrm>
        </p:spPr>
        <p:txBody>
          <a:bodyPr>
            <a:normAutofit/>
          </a:bodyPr>
          <a:lstStyle/>
          <a:p>
            <a:pPr marL="91440" indent="0">
              <a:buNone/>
            </a:pPr>
            <a:r>
              <a:rPr lang="en-US" sz="1600" b="0" dirty="0" smtClean="0">
                <a:solidFill>
                  <a:srgbClr val="000000"/>
                </a:solidFill>
                <a:latin typeface="+mj-lt"/>
              </a:rPr>
              <a:t>Path 1 – Part C Services  (ages 0-3)</a:t>
            </a:r>
          </a:p>
          <a:p>
            <a:pPr marL="377190" indent="-285750">
              <a:buFont typeface="Wingdings" panose="05000000000000000000" pitchFamily="2" charset="2"/>
              <a:buChar char="v"/>
            </a:pPr>
            <a:r>
              <a:rPr lang="en-US" sz="1600" b="0" u="sng" dirty="0" smtClean="0">
                <a:solidFill>
                  <a:srgbClr val="000000"/>
                </a:solidFill>
                <a:latin typeface="+mj-lt"/>
              </a:rPr>
              <a:t>What is it?  </a:t>
            </a:r>
          </a:p>
          <a:p>
            <a:pPr marL="651510" lvl="1" indent="-285750">
              <a:buFont typeface="Wingdings" panose="05000000000000000000" pitchFamily="2" charset="2"/>
              <a:buChar char="§"/>
            </a:pPr>
            <a:r>
              <a:rPr lang="en-US" sz="1600" dirty="0">
                <a:solidFill>
                  <a:srgbClr val="000000"/>
                </a:solidFill>
                <a:latin typeface="+mj-lt"/>
              </a:rPr>
              <a:t>Services </a:t>
            </a:r>
            <a:r>
              <a:rPr lang="en-US" sz="1600" dirty="0" smtClean="0">
                <a:solidFill>
                  <a:srgbClr val="000000"/>
                </a:solidFill>
                <a:latin typeface="+mj-lt"/>
              </a:rPr>
              <a:t>administered for children ages 0-3 through </a:t>
            </a:r>
            <a:r>
              <a:rPr lang="en-US" sz="1600" dirty="0">
                <a:solidFill>
                  <a:srgbClr val="000000"/>
                </a:solidFill>
                <a:latin typeface="+mj-lt"/>
              </a:rPr>
              <a:t>the Department of Human Services with local Community Centered Boards</a:t>
            </a:r>
            <a:r>
              <a:rPr lang="en-US" sz="1600" dirty="0" smtClean="0">
                <a:solidFill>
                  <a:srgbClr val="000000"/>
                </a:solidFill>
                <a:latin typeface="+mj-lt"/>
              </a:rPr>
              <a:t>.</a:t>
            </a:r>
          </a:p>
          <a:p>
            <a:pPr marL="651510" lvl="1" indent="-285750">
              <a:buFont typeface="Wingdings" panose="05000000000000000000" pitchFamily="2" charset="2"/>
              <a:buChar char="§"/>
            </a:pPr>
            <a:r>
              <a:rPr lang="en-US" sz="1600" dirty="0" smtClean="0">
                <a:solidFill>
                  <a:srgbClr val="000000"/>
                </a:solidFill>
                <a:latin typeface="+mj-lt"/>
              </a:rPr>
              <a:t>These children are NOT on an IEP.</a:t>
            </a:r>
          </a:p>
          <a:p>
            <a:pPr marL="651510" lvl="1" indent="-285750">
              <a:buFont typeface="Wingdings" panose="05000000000000000000" pitchFamily="2" charset="2"/>
              <a:buChar char="§"/>
            </a:pPr>
            <a:r>
              <a:rPr lang="en-US" sz="1600" b="0" dirty="0" smtClean="0">
                <a:solidFill>
                  <a:srgbClr val="000000"/>
                </a:solidFill>
                <a:latin typeface="+mj-lt"/>
              </a:rPr>
              <a:t>AUs only do the evaluations for these kiddos.</a:t>
            </a:r>
          </a:p>
          <a:p>
            <a:pPr marL="651510" lvl="1" indent="-285750">
              <a:buFont typeface="Wingdings" panose="05000000000000000000" pitchFamily="2" charset="2"/>
              <a:buChar char="§"/>
            </a:pPr>
            <a:r>
              <a:rPr lang="en-US" sz="1600" b="0" dirty="0" smtClean="0">
                <a:solidFill>
                  <a:srgbClr val="000000"/>
                </a:solidFill>
                <a:latin typeface="+mj-lt"/>
              </a:rPr>
              <a:t>ECEA reimbursements calculated from # of Part C evaluations</a:t>
            </a:r>
          </a:p>
          <a:p>
            <a:pPr marL="377190" indent="-285750">
              <a:buFont typeface="Wingdings" panose="05000000000000000000" pitchFamily="2" charset="2"/>
              <a:buChar char="v"/>
            </a:pPr>
            <a:r>
              <a:rPr lang="en-US" sz="1600" b="0" u="sng" dirty="0" smtClean="0">
                <a:solidFill>
                  <a:srgbClr val="000000"/>
                </a:solidFill>
                <a:latin typeface="+mj-lt"/>
              </a:rPr>
              <a:t>Who to Report</a:t>
            </a:r>
          </a:p>
          <a:p>
            <a:pPr marL="651510" lvl="1" indent="-285750"/>
            <a:r>
              <a:rPr lang="en-US" sz="1600" dirty="0" smtClean="0">
                <a:solidFill>
                  <a:srgbClr val="000000"/>
                </a:solidFill>
                <a:latin typeface="+mj-lt"/>
              </a:rPr>
              <a:t>children who were evaluated for Part C (whether found eligible or not)</a:t>
            </a:r>
          </a:p>
          <a:p>
            <a:pPr marL="651510" lvl="1" indent="-285750"/>
            <a:r>
              <a:rPr lang="en-US" sz="1600" dirty="0" smtClean="0">
                <a:solidFill>
                  <a:srgbClr val="000000"/>
                </a:solidFill>
                <a:latin typeface="+mj-lt"/>
              </a:rPr>
              <a:t>Part C Referrals only do NOT need to be reported </a:t>
            </a:r>
          </a:p>
          <a:p>
            <a:pPr marL="377190" indent="-285750">
              <a:buFont typeface="Wingdings" panose="05000000000000000000" pitchFamily="2" charset="2"/>
              <a:buChar char="v"/>
            </a:pPr>
            <a:r>
              <a:rPr lang="en-US" sz="1600" b="0" u="sng" dirty="0" smtClean="0">
                <a:solidFill>
                  <a:srgbClr val="000000"/>
                </a:solidFill>
                <a:latin typeface="+mj-lt"/>
              </a:rPr>
              <a:t>When to Report</a:t>
            </a:r>
          </a:p>
          <a:p>
            <a:pPr marL="651510" lvl="1" indent="-285750"/>
            <a:r>
              <a:rPr lang="en-US" sz="1600" dirty="0" smtClean="0">
                <a:solidFill>
                  <a:srgbClr val="000000"/>
                </a:solidFill>
                <a:latin typeface="+mj-lt"/>
              </a:rPr>
              <a:t>report in the school year in which the child was evaluated  (referral could have taken place in the prior reporting period-you would not report until evaluation actually occurs)</a:t>
            </a:r>
          </a:p>
          <a:p>
            <a:pPr marL="651510" lvl="1" indent="-285750"/>
            <a:r>
              <a:rPr lang="en-US" sz="1600" dirty="0" smtClean="0">
                <a:solidFill>
                  <a:srgbClr val="000000"/>
                </a:solidFill>
                <a:latin typeface="+mj-lt"/>
              </a:rPr>
              <a:t>If more than one evaluation was completed for a child during the reporting period, report the most recent evaluation </a:t>
            </a:r>
          </a:p>
          <a:p>
            <a:pPr marL="91440" indent="0">
              <a:buNone/>
            </a:pPr>
            <a:endParaRPr lang="en-US" sz="1600" dirty="0" smtClean="0">
              <a:solidFill>
                <a:srgbClr val="00B0F0"/>
              </a:solidFill>
              <a:latin typeface="+mj-lt"/>
            </a:endParaRPr>
          </a:p>
          <a:p>
            <a:pPr marL="640080" lvl="2" indent="0">
              <a:buNone/>
            </a:pPr>
            <a:endParaRPr lang="en-US" sz="1600" dirty="0">
              <a:latin typeface="+mj-lt"/>
            </a:endParaRPr>
          </a:p>
        </p:txBody>
      </p:sp>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Summary of Path 1</a:t>
            </a:r>
            <a:endParaRPr lang="en-US" sz="3200" dirty="0">
              <a:latin typeface="Palatino Linotype" panose="02040502050505030304" pitchFamily="18" charset="0"/>
            </a:endParaRPr>
          </a:p>
        </p:txBody>
      </p:sp>
    </p:spTree>
    <p:extLst>
      <p:ext uri="{BB962C8B-B14F-4D97-AF65-F5344CB8AC3E}">
        <p14:creationId xmlns:p14="http://schemas.microsoft.com/office/powerpoint/2010/main" val="3676946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Palatino Linotype" panose="02040502050505030304" pitchFamily="18" charset="0"/>
              </a:rPr>
              <a:t>Path 1: Referred for a Part C Evaluation</a:t>
            </a:r>
            <a:endParaRPr lang="en-US" dirty="0">
              <a:latin typeface="Palatino Linotype" panose="02040502050505030304" pitchFamily="18" charset="0"/>
            </a:endParaRPr>
          </a:p>
        </p:txBody>
      </p:sp>
      <p:sp>
        <p:nvSpPr>
          <p:cNvPr id="4" name="Rectangle 3"/>
          <p:cNvSpPr>
            <a:spLocks noGrp="1" noChangeArrowheads="1"/>
          </p:cNvSpPr>
          <p:nvPr>
            <p:ph idx="1"/>
          </p:nvPr>
        </p:nvSpPr>
        <p:spPr bwMode="auto">
          <a:xfrm>
            <a:off x="276225" y="1050000"/>
            <a:ext cx="7886700" cy="50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spcBef>
                <a:spcPct val="0"/>
              </a:spcBef>
            </a:pPr>
            <a:r>
              <a:rPr lang="en-US" altLang="en-US" sz="1900" b="0" dirty="0">
                <a:latin typeface="+mj-lt"/>
                <a:ea typeface="Verdana" pitchFamily="34" charset="0"/>
                <a:cs typeface="Verdana" pitchFamily="34" charset="0"/>
              </a:rPr>
              <a:t>The timeline for Part C evaluations is </a:t>
            </a:r>
            <a:r>
              <a:rPr lang="en-US" altLang="en-US" sz="1900" b="0" dirty="0">
                <a:solidFill>
                  <a:srgbClr val="00B050"/>
                </a:solidFill>
                <a:latin typeface="+mj-lt"/>
                <a:ea typeface="Verdana" pitchFamily="34" charset="0"/>
                <a:cs typeface="Verdana" pitchFamily="34" charset="0"/>
              </a:rPr>
              <a:t>45 days </a:t>
            </a:r>
            <a:r>
              <a:rPr lang="en-US" altLang="en-US" sz="1900" b="0" dirty="0">
                <a:latin typeface="+mj-lt"/>
                <a:ea typeface="Verdana" pitchFamily="34" charset="0"/>
                <a:cs typeface="Verdana" pitchFamily="34" charset="0"/>
              </a:rPr>
              <a:t>from the date of the </a:t>
            </a:r>
            <a:r>
              <a:rPr lang="en-US" altLang="en-US" sz="1900" b="0" u="sng" dirty="0">
                <a:latin typeface="+mj-lt"/>
                <a:ea typeface="Verdana" pitchFamily="34" charset="0"/>
                <a:cs typeface="Verdana" pitchFamily="34" charset="0"/>
              </a:rPr>
              <a:t>initial referral </a:t>
            </a:r>
            <a:r>
              <a:rPr lang="en-US" altLang="en-US" sz="1900" b="0" dirty="0">
                <a:latin typeface="+mj-lt"/>
                <a:ea typeface="Verdana" pitchFamily="34" charset="0"/>
                <a:cs typeface="Verdana" pitchFamily="34" charset="0"/>
              </a:rPr>
              <a:t>to the date the evaluation is completed.</a:t>
            </a:r>
          </a:p>
          <a:p>
            <a:pPr eaLnBrk="1" hangingPunct="1">
              <a:spcBef>
                <a:spcPct val="0"/>
              </a:spcBef>
              <a:buFontTx/>
              <a:buNone/>
            </a:pPr>
            <a:endParaRPr lang="en-US" altLang="en-US" sz="1900" b="0" dirty="0">
              <a:latin typeface="+mj-lt"/>
              <a:ea typeface="Verdana" pitchFamily="34" charset="0"/>
              <a:cs typeface="Verdana" pitchFamily="34" charset="0"/>
            </a:endParaRPr>
          </a:p>
          <a:p>
            <a:pPr>
              <a:spcBef>
                <a:spcPct val="0"/>
              </a:spcBef>
            </a:pPr>
            <a:r>
              <a:rPr lang="en-US" altLang="en-US" sz="1900" b="0" dirty="0">
                <a:latin typeface="+mj-lt"/>
                <a:ea typeface="Verdana" pitchFamily="34" charset="0"/>
                <a:cs typeface="Verdana" pitchFamily="34" charset="0"/>
              </a:rPr>
              <a:t>If the referral was during this reporting period, but the evaluation was completed in the next reporting period, report these children in the reporting period in which the evaluation is actually completed.</a:t>
            </a:r>
          </a:p>
          <a:p>
            <a:pPr eaLnBrk="1" hangingPunct="1">
              <a:spcBef>
                <a:spcPct val="0"/>
              </a:spcBef>
              <a:buFontTx/>
              <a:buNone/>
            </a:pPr>
            <a:endParaRPr lang="en-US" altLang="en-US" sz="1900" b="0" dirty="0">
              <a:latin typeface="+mj-lt"/>
              <a:ea typeface="Verdana" pitchFamily="34" charset="0"/>
              <a:cs typeface="Verdana" pitchFamily="34" charset="0"/>
            </a:endParaRPr>
          </a:p>
          <a:p>
            <a:pPr>
              <a:spcBef>
                <a:spcPct val="0"/>
              </a:spcBef>
            </a:pPr>
            <a:r>
              <a:rPr lang="en-US" altLang="en-US" sz="1900" b="0" dirty="0">
                <a:latin typeface="+mj-lt"/>
                <a:ea typeface="Verdana" pitchFamily="34" charset="0"/>
                <a:cs typeface="Verdana" pitchFamily="34" charset="0"/>
              </a:rPr>
              <a:t>If more than one Part C evaluation was completed for</a:t>
            </a:r>
            <a:r>
              <a:rPr lang="en-US" altLang="en-US" sz="1900" b="0" i="1" dirty="0">
                <a:latin typeface="+mj-lt"/>
                <a:ea typeface="Verdana" pitchFamily="34" charset="0"/>
                <a:cs typeface="Verdana" pitchFamily="34" charset="0"/>
              </a:rPr>
              <a:t> </a:t>
            </a:r>
            <a:r>
              <a:rPr lang="en-US" altLang="en-US" sz="1900" b="0" dirty="0">
                <a:latin typeface="+mj-lt"/>
                <a:ea typeface="Verdana" pitchFamily="34" charset="0"/>
                <a:cs typeface="Verdana" pitchFamily="34" charset="0"/>
              </a:rPr>
              <a:t>the same child during the reporting period, only report the most recent evaluation. </a:t>
            </a:r>
          </a:p>
          <a:p>
            <a:pPr eaLnBrk="1" hangingPunct="1">
              <a:spcBef>
                <a:spcPct val="0"/>
              </a:spcBef>
              <a:buFont typeface="Courier New" pitchFamily="49" charset="0"/>
              <a:buChar char="o"/>
            </a:pPr>
            <a:endParaRPr lang="en-US" altLang="en-US" sz="1900" b="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27670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Palatino Linotype" panose="02040502050505030304" pitchFamily="18" charset="0"/>
              </a:rPr>
              <a:t>Path 2: Referred from Part C to Part B</a:t>
            </a:r>
            <a:endParaRPr lang="en-US" dirty="0">
              <a:latin typeface="Palatino Linotype" panose="02040502050505030304" pitchFamily="18" charset="0"/>
            </a:endParaRPr>
          </a:p>
        </p:txBody>
      </p:sp>
      <p:sp>
        <p:nvSpPr>
          <p:cNvPr id="4" name="Rectangle 3"/>
          <p:cNvSpPr>
            <a:spLocks noGrp="1" noChangeArrowheads="1"/>
          </p:cNvSpPr>
          <p:nvPr>
            <p:ph idx="1"/>
          </p:nvPr>
        </p:nvSpPr>
        <p:spPr bwMode="auto">
          <a:xfrm>
            <a:off x="192024" y="1075941"/>
            <a:ext cx="7886700" cy="50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marL="45720" indent="0">
              <a:spcBef>
                <a:spcPct val="0"/>
              </a:spcBef>
              <a:spcAft>
                <a:spcPts val="568"/>
              </a:spcAft>
              <a:buNone/>
            </a:pPr>
            <a:r>
              <a:rPr lang="en-US" altLang="en-US" sz="1900" b="0" dirty="0" smtClean="0">
                <a:latin typeface="+mj-lt"/>
              </a:rPr>
              <a:t>“Percent </a:t>
            </a:r>
            <a:r>
              <a:rPr lang="en-US" altLang="en-US" sz="1900" b="0" dirty="0">
                <a:latin typeface="+mj-lt"/>
              </a:rPr>
              <a:t>of children referred by Part C prior to age 3, who are found eligible for Part B, and who have an IEP developed and </a:t>
            </a:r>
            <a:r>
              <a:rPr lang="en-US" altLang="en-US" sz="1900" b="0" dirty="0">
                <a:solidFill>
                  <a:srgbClr val="FF0000"/>
                </a:solidFill>
                <a:latin typeface="+mj-lt"/>
              </a:rPr>
              <a:t>implemented</a:t>
            </a:r>
            <a:r>
              <a:rPr lang="en-US" altLang="en-US" sz="1900" b="0" dirty="0">
                <a:latin typeface="+mj-lt"/>
              </a:rPr>
              <a:t> by their </a:t>
            </a:r>
            <a:r>
              <a:rPr lang="en-US" altLang="en-US" sz="1900" b="0" dirty="0">
                <a:solidFill>
                  <a:srgbClr val="FF0000"/>
                </a:solidFill>
                <a:latin typeface="+mj-lt"/>
              </a:rPr>
              <a:t>third birthday</a:t>
            </a:r>
            <a:r>
              <a:rPr lang="en-US" altLang="en-US" sz="1900" b="0" dirty="0" smtClean="0">
                <a:latin typeface="+mj-lt"/>
              </a:rPr>
              <a:t>”.</a:t>
            </a:r>
          </a:p>
          <a:p>
            <a:pPr marL="45720" indent="0">
              <a:spcBef>
                <a:spcPct val="0"/>
              </a:spcBef>
              <a:spcAft>
                <a:spcPts val="568"/>
              </a:spcAft>
              <a:buNone/>
            </a:pPr>
            <a:endParaRPr lang="en-US" altLang="en-US" sz="1900" b="0" dirty="0">
              <a:latin typeface="+mj-lt"/>
            </a:endParaRPr>
          </a:p>
          <a:p>
            <a:pPr>
              <a:spcBef>
                <a:spcPct val="0"/>
              </a:spcBef>
              <a:spcAft>
                <a:spcPts val="568"/>
              </a:spcAft>
            </a:pPr>
            <a:r>
              <a:rPr lang="en-US" altLang="en-US" sz="1900" b="0" dirty="0">
                <a:latin typeface="+mj-lt"/>
              </a:rPr>
              <a:t>Only children who are receiving Part C services </a:t>
            </a:r>
            <a:r>
              <a:rPr lang="en-US" altLang="en-US" sz="1900" b="0" i="1" dirty="0">
                <a:solidFill>
                  <a:srgbClr val="FF0000"/>
                </a:solidFill>
                <a:latin typeface="+mj-lt"/>
              </a:rPr>
              <a:t>and are referred </a:t>
            </a:r>
            <a:r>
              <a:rPr lang="en-US" altLang="en-US" sz="1900" b="0" dirty="0">
                <a:latin typeface="+mj-lt"/>
              </a:rPr>
              <a:t>for a Part B initial evaluation should be reported in Path 2.</a:t>
            </a:r>
          </a:p>
          <a:p>
            <a:pPr>
              <a:spcBef>
                <a:spcPct val="0"/>
              </a:spcBef>
              <a:spcAft>
                <a:spcPts val="568"/>
              </a:spcAft>
            </a:pPr>
            <a:r>
              <a:rPr lang="en-US" altLang="en-US" sz="1900" b="0" dirty="0">
                <a:latin typeface="+mj-lt"/>
                <a:ea typeface="Verdana" pitchFamily="34" charset="0"/>
                <a:cs typeface="Verdana" pitchFamily="34" charset="0"/>
              </a:rPr>
              <a:t>If the referral was during this reporting period, but the IEP will be implemented in the next reporting period, please report these children in the reporting period in which the IEP is implemented.</a:t>
            </a:r>
          </a:p>
          <a:p>
            <a:pPr lvl="1">
              <a:spcBef>
                <a:spcPct val="0"/>
              </a:spcBef>
              <a:spcAft>
                <a:spcPts val="568"/>
              </a:spcAft>
              <a:buFont typeface="Wingdings" pitchFamily="2" charset="2"/>
              <a:buChar char="§"/>
            </a:pPr>
            <a:r>
              <a:rPr lang="en-US" altLang="en-US" sz="1900" dirty="0">
                <a:latin typeface="+mj-lt"/>
                <a:ea typeface="Verdana" pitchFamily="34" charset="0"/>
                <a:cs typeface="Verdana" pitchFamily="34" charset="0"/>
              </a:rPr>
              <a:t>If an IEP will never be implemented due to ineligibility or moving out of district etc., please report in the reporting period in which the </a:t>
            </a:r>
            <a:r>
              <a:rPr lang="en-US" altLang="en-US" sz="1900" dirty="0">
                <a:solidFill>
                  <a:srgbClr val="FF0000"/>
                </a:solidFill>
                <a:latin typeface="+mj-lt"/>
                <a:ea typeface="Verdana" pitchFamily="34" charset="0"/>
                <a:cs typeface="Verdana" pitchFamily="34" charset="0"/>
              </a:rPr>
              <a:t>Initial Eligibility Meeting </a:t>
            </a:r>
            <a:r>
              <a:rPr lang="en-US" altLang="en-US" sz="1900" dirty="0">
                <a:latin typeface="+mj-lt"/>
                <a:ea typeface="Verdana" pitchFamily="34" charset="0"/>
                <a:cs typeface="Verdana" pitchFamily="34" charset="0"/>
              </a:rPr>
              <a:t>took place.</a:t>
            </a:r>
          </a:p>
          <a:p>
            <a:pPr>
              <a:spcBef>
                <a:spcPct val="0"/>
              </a:spcBef>
              <a:spcAft>
                <a:spcPts val="568"/>
              </a:spcAft>
              <a:buFont typeface="Courier New" pitchFamily="49" charset="0"/>
              <a:buChar char="o"/>
            </a:pPr>
            <a:endParaRPr lang="en-US" altLang="en-US" sz="1900" dirty="0">
              <a:latin typeface="+mj-lt"/>
            </a:endParaRPr>
          </a:p>
          <a:p>
            <a:pPr>
              <a:spcBef>
                <a:spcPct val="0"/>
              </a:spcBef>
              <a:spcAft>
                <a:spcPts val="568"/>
              </a:spcAft>
              <a:buNone/>
            </a:pPr>
            <a:endParaRPr lang="en-US" altLang="en-US" sz="1900" dirty="0">
              <a:latin typeface="Verdana" pitchFamily="34" charset="0"/>
            </a:endParaRPr>
          </a:p>
        </p:txBody>
      </p:sp>
    </p:spTree>
    <p:extLst>
      <p:ext uri="{BB962C8B-B14F-4D97-AF65-F5344CB8AC3E}">
        <p14:creationId xmlns:p14="http://schemas.microsoft.com/office/powerpoint/2010/main" val="71369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970876"/>
            <a:ext cx="7886700" cy="5294669"/>
          </a:xfrm>
        </p:spPr>
        <p:txBody>
          <a:bodyPr>
            <a:normAutofit fontScale="62500" lnSpcReduction="20000"/>
          </a:bodyPr>
          <a:lstStyle/>
          <a:p>
            <a:pPr marL="91440" indent="0">
              <a:buNone/>
            </a:pPr>
            <a:r>
              <a:rPr lang="en-US" sz="2900" b="0" dirty="0">
                <a:solidFill>
                  <a:srgbClr val="000000"/>
                </a:solidFill>
                <a:latin typeface="+mj-lt"/>
              </a:rPr>
              <a:t> </a:t>
            </a:r>
            <a:r>
              <a:rPr lang="en-US" sz="2900" b="0" dirty="0" smtClean="0">
                <a:solidFill>
                  <a:srgbClr val="000000"/>
                </a:solidFill>
                <a:latin typeface="+mj-lt"/>
              </a:rPr>
              <a:t>Path 2 - Part </a:t>
            </a:r>
            <a:r>
              <a:rPr lang="en-US" sz="2900" b="0" dirty="0">
                <a:solidFill>
                  <a:srgbClr val="000000"/>
                </a:solidFill>
                <a:latin typeface="+mj-lt"/>
              </a:rPr>
              <a:t>B </a:t>
            </a:r>
            <a:r>
              <a:rPr lang="en-US" sz="2900" b="0" dirty="0" smtClean="0">
                <a:solidFill>
                  <a:srgbClr val="000000"/>
                </a:solidFill>
                <a:latin typeface="+mj-lt"/>
              </a:rPr>
              <a:t>Services  (ages 2.5 to 3.9)  </a:t>
            </a:r>
            <a:endParaRPr lang="en-US" sz="2900" b="0" dirty="0">
              <a:solidFill>
                <a:srgbClr val="000000"/>
              </a:solidFill>
              <a:latin typeface="+mj-lt"/>
            </a:endParaRPr>
          </a:p>
          <a:p>
            <a:pPr marL="377190" indent="-285750">
              <a:buFont typeface="Wingdings" panose="05000000000000000000" pitchFamily="2" charset="2"/>
              <a:buChar char="v"/>
            </a:pPr>
            <a:r>
              <a:rPr lang="en-US" sz="2900" b="0" u="sng" dirty="0" smtClean="0">
                <a:solidFill>
                  <a:srgbClr val="000000"/>
                </a:solidFill>
                <a:latin typeface="+mj-lt"/>
              </a:rPr>
              <a:t>What is it?</a:t>
            </a:r>
          </a:p>
          <a:p>
            <a:pPr marL="651510" lvl="1" indent="-285750">
              <a:buFont typeface="Wingdings" panose="05000000000000000000" pitchFamily="2" charset="2"/>
              <a:buChar char="§"/>
            </a:pPr>
            <a:r>
              <a:rPr lang="en-US" sz="2900" dirty="0">
                <a:solidFill>
                  <a:srgbClr val="000000"/>
                </a:solidFill>
                <a:latin typeface="+mj-lt"/>
              </a:rPr>
              <a:t>Part B of IDEA governs how special education and related services are provided to school-aged children with disabilities</a:t>
            </a:r>
            <a:r>
              <a:rPr lang="en-US" sz="2900" dirty="0" smtClean="0">
                <a:solidFill>
                  <a:srgbClr val="000000"/>
                </a:solidFill>
                <a:latin typeface="+mj-lt"/>
              </a:rPr>
              <a:t>.  </a:t>
            </a:r>
            <a:endParaRPr lang="en-US" sz="2900" b="0" dirty="0" smtClean="0">
              <a:solidFill>
                <a:srgbClr val="000000"/>
              </a:solidFill>
              <a:latin typeface="+mj-lt"/>
            </a:endParaRPr>
          </a:p>
          <a:p>
            <a:pPr marL="651510" lvl="1" indent="-285750">
              <a:buFont typeface="Wingdings" panose="05000000000000000000" pitchFamily="2" charset="2"/>
              <a:buChar char="§"/>
            </a:pPr>
            <a:r>
              <a:rPr lang="en-US" sz="2900" dirty="0" smtClean="0">
                <a:solidFill>
                  <a:srgbClr val="000000"/>
                </a:solidFill>
                <a:latin typeface="+mj-lt"/>
              </a:rPr>
              <a:t>Path 2 only includes children </a:t>
            </a:r>
            <a:r>
              <a:rPr lang="en-US" sz="2900" dirty="0">
                <a:solidFill>
                  <a:srgbClr val="000000"/>
                </a:solidFill>
                <a:latin typeface="+mj-lt"/>
              </a:rPr>
              <a:t>a</a:t>
            </a:r>
            <a:r>
              <a:rPr lang="en-US" sz="2900" b="0" dirty="0" smtClean="0">
                <a:solidFill>
                  <a:srgbClr val="000000"/>
                </a:solidFill>
                <a:latin typeface="+mj-lt"/>
              </a:rPr>
              <a:t>ges 2.5 but not yet 4, who were referred from Part  C to Part B services</a:t>
            </a:r>
          </a:p>
          <a:p>
            <a:pPr marL="651510" lvl="1" indent="-285750">
              <a:buFont typeface="Wingdings" panose="05000000000000000000" pitchFamily="2" charset="2"/>
              <a:buChar char="§"/>
            </a:pPr>
            <a:r>
              <a:rPr lang="en-US" sz="2900" dirty="0">
                <a:solidFill>
                  <a:srgbClr val="000000"/>
                </a:solidFill>
                <a:latin typeface="+mj-lt"/>
              </a:rPr>
              <a:t>These students are being </a:t>
            </a:r>
            <a:r>
              <a:rPr lang="en-US" sz="2900" dirty="0" smtClean="0">
                <a:solidFill>
                  <a:srgbClr val="000000"/>
                </a:solidFill>
                <a:latin typeface="+mj-lt"/>
              </a:rPr>
              <a:t>referred/evaluated </a:t>
            </a:r>
            <a:r>
              <a:rPr lang="en-US" sz="2900" dirty="0">
                <a:solidFill>
                  <a:srgbClr val="000000"/>
                </a:solidFill>
                <a:latin typeface="+mj-lt"/>
              </a:rPr>
              <a:t>for an IEP (individualized education plan). </a:t>
            </a:r>
          </a:p>
          <a:p>
            <a:pPr marL="377190" indent="-285750">
              <a:buFont typeface="Wingdings" panose="05000000000000000000" pitchFamily="2" charset="2"/>
              <a:buChar char="v"/>
            </a:pPr>
            <a:r>
              <a:rPr lang="en-US" sz="2900" b="0" u="sng" dirty="0" smtClean="0">
                <a:solidFill>
                  <a:srgbClr val="000000"/>
                </a:solidFill>
                <a:latin typeface="+mj-lt"/>
              </a:rPr>
              <a:t>Who to Report?</a:t>
            </a:r>
          </a:p>
          <a:p>
            <a:pPr marL="651510" lvl="1" indent="-285750"/>
            <a:r>
              <a:rPr lang="en-US" sz="2900" dirty="0" smtClean="0">
                <a:solidFill>
                  <a:srgbClr val="000000"/>
                </a:solidFill>
                <a:latin typeface="+mj-lt"/>
              </a:rPr>
              <a:t>All children receiving Part C Services that were </a:t>
            </a:r>
            <a:r>
              <a:rPr lang="en-US" sz="2900" dirty="0">
                <a:solidFill>
                  <a:srgbClr val="000000"/>
                </a:solidFill>
                <a:latin typeface="+mj-lt"/>
              </a:rPr>
              <a:t>referred to Part B services </a:t>
            </a:r>
            <a:r>
              <a:rPr lang="en-US" sz="2900" dirty="0" smtClean="0">
                <a:solidFill>
                  <a:srgbClr val="000000"/>
                </a:solidFill>
                <a:latin typeface="+mj-lt"/>
              </a:rPr>
              <a:t> </a:t>
            </a:r>
          </a:p>
          <a:p>
            <a:pPr marL="651510" lvl="1" indent="-285750"/>
            <a:r>
              <a:rPr lang="en-US" sz="2900" dirty="0" smtClean="0">
                <a:solidFill>
                  <a:srgbClr val="000000"/>
                </a:solidFill>
                <a:latin typeface="+mj-lt"/>
              </a:rPr>
              <a:t>This includes those referred to Part B (even if they weren’t evaluated), those evaluated for Part B, those evaluated and found not eligible for Part B, as well as those who actually had an IEP implemented and received Part B Services during the reporting period. </a:t>
            </a:r>
          </a:p>
          <a:p>
            <a:pPr marL="377190" indent="-285750">
              <a:buFont typeface="Wingdings" panose="05000000000000000000" pitchFamily="2" charset="2"/>
              <a:buChar char="v"/>
            </a:pPr>
            <a:r>
              <a:rPr lang="en-US" sz="2900" b="0" u="sng" dirty="0" smtClean="0">
                <a:solidFill>
                  <a:srgbClr val="000000"/>
                </a:solidFill>
                <a:latin typeface="+mj-lt"/>
              </a:rPr>
              <a:t>When to Report?</a:t>
            </a:r>
            <a:endParaRPr lang="en-US" sz="2900" b="0" u="sng" dirty="0">
              <a:solidFill>
                <a:srgbClr val="000000"/>
              </a:solidFill>
              <a:latin typeface="+mj-lt"/>
            </a:endParaRPr>
          </a:p>
          <a:p>
            <a:pPr marL="651510" lvl="1" indent="-285750"/>
            <a:r>
              <a:rPr lang="en-US" sz="2900" dirty="0" smtClean="0">
                <a:solidFill>
                  <a:srgbClr val="000000"/>
                </a:solidFill>
                <a:latin typeface="+mj-lt"/>
              </a:rPr>
              <a:t>For those determined eligible, report </a:t>
            </a:r>
            <a:r>
              <a:rPr lang="en-US" sz="2900" dirty="0">
                <a:solidFill>
                  <a:srgbClr val="000000"/>
                </a:solidFill>
                <a:latin typeface="+mj-lt"/>
              </a:rPr>
              <a:t>in the school year in which the IEP was </a:t>
            </a:r>
            <a:r>
              <a:rPr lang="en-US" sz="2900" dirty="0" smtClean="0">
                <a:solidFill>
                  <a:srgbClr val="000000"/>
                </a:solidFill>
                <a:latin typeface="+mj-lt"/>
              </a:rPr>
              <a:t>implemented</a:t>
            </a:r>
          </a:p>
          <a:p>
            <a:pPr marL="651510" lvl="1" indent="-285750"/>
            <a:r>
              <a:rPr lang="en-US" sz="2900" dirty="0" smtClean="0">
                <a:solidFill>
                  <a:srgbClr val="000000"/>
                </a:solidFill>
                <a:latin typeface="+mj-lt"/>
              </a:rPr>
              <a:t>If IEP was scheduled to be implemented this year but wasn’t, report referral and evaluation information from previous reporting period and indicate reason for delay</a:t>
            </a:r>
          </a:p>
          <a:p>
            <a:pPr marL="651510" lvl="1" indent="-285750"/>
            <a:r>
              <a:rPr lang="en-US" sz="2900" dirty="0" smtClean="0">
                <a:solidFill>
                  <a:srgbClr val="000000"/>
                </a:solidFill>
                <a:latin typeface="+mj-lt"/>
              </a:rPr>
              <a:t>For students determined NOT eligible for Part B, report them in the reporting period in which the Initial Eligibility Meeting occurs. </a:t>
            </a:r>
            <a:r>
              <a:rPr lang="en-US" sz="1600" dirty="0" smtClean="0">
                <a:solidFill>
                  <a:srgbClr val="000000"/>
                </a:solidFill>
              </a:rPr>
              <a:t> </a:t>
            </a:r>
            <a:endParaRPr lang="en-US" sz="1600" dirty="0">
              <a:solidFill>
                <a:srgbClr val="000000"/>
              </a:solidFill>
            </a:endParaRPr>
          </a:p>
          <a:p>
            <a:pPr marL="45720" indent="0">
              <a:buNone/>
            </a:pPr>
            <a:endParaRPr lang="en-US" dirty="0"/>
          </a:p>
        </p:txBody>
      </p:sp>
      <p:sp>
        <p:nvSpPr>
          <p:cNvPr id="3" name="Title 2"/>
          <p:cNvSpPr>
            <a:spLocks noGrp="1"/>
          </p:cNvSpPr>
          <p:nvPr>
            <p:ph type="title"/>
          </p:nvPr>
        </p:nvSpPr>
        <p:spPr/>
        <p:txBody>
          <a:bodyPr/>
          <a:lstStyle/>
          <a:p>
            <a:r>
              <a:rPr lang="en-US" dirty="0" smtClean="0">
                <a:latin typeface="Palatino Linotype" panose="02040502050505030304" pitchFamily="18" charset="0"/>
              </a:rPr>
              <a:t>Summary of Path 2</a:t>
            </a:r>
            <a:endParaRPr lang="en-US" dirty="0">
              <a:latin typeface="Palatino Linotype" panose="02040502050505030304" pitchFamily="18" charset="0"/>
            </a:endParaRPr>
          </a:p>
        </p:txBody>
      </p:sp>
    </p:spTree>
    <p:extLst>
      <p:ext uri="{BB962C8B-B14F-4D97-AF65-F5344CB8AC3E}">
        <p14:creationId xmlns:p14="http://schemas.microsoft.com/office/powerpoint/2010/main" val="84201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093" y="1066213"/>
            <a:ext cx="7886700" cy="5037025"/>
          </a:xfrm>
        </p:spPr>
        <p:txBody>
          <a:bodyPr>
            <a:normAutofit lnSpcReduction="10000"/>
          </a:bodyPr>
          <a:lstStyle/>
          <a:p>
            <a:pPr marL="0" indent="0">
              <a:buNone/>
            </a:pPr>
            <a:r>
              <a:rPr lang="en-US" dirty="0" smtClean="0">
                <a:latin typeface="+mj-lt"/>
              </a:rPr>
              <a:t>Referred from Part C to Part B</a:t>
            </a:r>
          </a:p>
          <a:p>
            <a:r>
              <a:rPr lang="en-US" dirty="0" smtClean="0">
                <a:latin typeface="+mj-lt"/>
              </a:rPr>
              <a:t>“Percent </a:t>
            </a:r>
            <a:r>
              <a:rPr lang="en-US" dirty="0">
                <a:latin typeface="+mj-lt"/>
              </a:rPr>
              <a:t>of children referred by Part C prior to age 3, who are found eligible for Part B, and who have an IEP developed and implemented by their third birthday”. </a:t>
            </a:r>
          </a:p>
          <a:p>
            <a:r>
              <a:rPr lang="en-US" dirty="0" smtClean="0">
                <a:latin typeface="+mj-lt"/>
              </a:rPr>
              <a:t>Only </a:t>
            </a:r>
            <a:r>
              <a:rPr lang="en-US" dirty="0">
                <a:latin typeface="+mj-lt"/>
              </a:rPr>
              <a:t>children who are receiving Part C services </a:t>
            </a:r>
            <a:r>
              <a:rPr lang="en-US" i="1" dirty="0">
                <a:latin typeface="+mj-lt"/>
              </a:rPr>
              <a:t>and are referred </a:t>
            </a:r>
            <a:r>
              <a:rPr lang="en-US" dirty="0">
                <a:latin typeface="+mj-lt"/>
              </a:rPr>
              <a:t>for a Part B initial evaluation should be reported in Path 2. </a:t>
            </a:r>
          </a:p>
          <a:p>
            <a:r>
              <a:rPr lang="en-US" dirty="0" smtClean="0">
                <a:latin typeface="+mj-lt"/>
              </a:rPr>
              <a:t>If </a:t>
            </a:r>
            <a:r>
              <a:rPr lang="en-US" dirty="0">
                <a:latin typeface="+mj-lt"/>
              </a:rPr>
              <a:t>the referral was during this reporting period, but the IEP will be implemented in the next reporting period, please report these children in the reporting period in which the IEP is implemented. </a:t>
            </a:r>
          </a:p>
          <a:p>
            <a:r>
              <a:rPr lang="en-US" dirty="0" smtClean="0">
                <a:latin typeface="+mj-lt"/>
              </a:rPr>
              <a:t>If </a:t>
            </a:r>
            <a:r>
              <a:rPr lang="en-US" dirty="0">
                <a:latin typeface="+mj-lt"/>
              </a:rPr>
              <a:t>an IEP will never be implemented due to ineligibility or moving out of district etc., please report in the reporting period in which the Initial Eligibility Meeting took place. </a:t>
            </a:r>
          </a:p>
          <a:p>
            <a:endParaRPr lang="en-US" dirty="0"/>
          </a:p>
        </p:txBody>
      </p:sp>
      <p:sp>
        <p:nvSpPr>
          <p:cNvPr id="3" name="Title 2"/>
          <p:cNvSpPr>
            <a:spLocks noGrp="1"/>
          </p:cNvSpPr>
          <p:nvPr>
            <p:ph type="title"/>
          </p:nvPr>
        </p:nvSpPr>
        <p:spPr/>
        <p:txBody>
          <a:bodyPr/>
          <a:lstStyle/>
          <a:p>
            <a:r>
              <a:rPr lang="en-US" dirty="0" smtClean="0">
                <a:latin typeface="Palatino Linotype" panose="02040502050505030304" pitchFamily="18" charset="0"/>
              </a:rPr>
              <a:t>Path 2: Indicator 12 </a:t>
            </a:r>
            <a:endParaRPr lang="en-US" dirty="0">
              <a:latin typeface="Palatino Linotype" panose="02040502050505030304" pitchFamily="18" charset="0"/>
            </a:endParaRPr>
          </a:p>
        </p:txBody>
      </p:sp>
    </p:spTree>
    <p:extLst>
      <p:ext uri="{BB962C8B-B14F-4D97-AF65-F5344CB8AC3E}">
        <p14:creationId xmlns:p14="http://schemas.microsoft.com/office/powerpoint/2010/main" val="22608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23376" cy="521208"/>
          </a:xfrm>
        </p:spPr>
        <p:txBody>
          <a:bodyPr>
            <a:normAutofit/>
          </a:bodyPr>
          <a:lstStyle/>
          <a:p>
            <a:r>
              <a:rPr lang="en-US" sz="2200" dirty="0" smtClean="0">
                <a:latin typeface="Palatino Linotype" panose="02040502050505030304" pitchFamily="18" charset="0"/>
              </a:rPr>
              <a:t>Path 3: Referred for an Initial Evaluation for Part B Services</a:t>
            </a:r>
            <a:endParaRPr lang="en-US" sz="2200" dirty="0">
              <a:latin typeface="Palatino Linotype" panose="02040502050505030304" pitchFamily="18" charset="0"/>
            </a:endParaRPr>
          </a:p>
        </p:txBody>
      </p:sp>
      <p:sp>
        <p:nvSpPr>
          <p:cNvPr id="4" name="Rectangle 3"/>
          <p:cNvSpPr>
            <a:spLocks noGrp="1" noChangeArrowheads="1"/>
          </p:cNvSpPr>
          <p:nvPr>
            <p:ph idx="1"/>
          </p:nvPr>
        </p:nvSpPr>
        <p:spPr bwMode="auto">
          <a:xfrm>
            <a:off x="381000" y="1107150"/>
            <a:ext cx="7886700" cy="50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marL="45720" indent="0">
              <a:spcBef>
                <a:spcPct val="0"/>
              </a:spcBef>
              <a:buNone/>
            </a:pPr>
            <a:r>
              <a:rPr lang="en-US" altLang="en-US" sz="2000" b="0" dirty="0">
                <a:latin typeface="+mj-lt"/>
                <a:ea typeface="Verdana" pitchFamily="34" charset="0"/>
                <a:cs typeface="Verdana" pitchFamily="34" charset="0"/>
              </a:rPr>
              <a:t>“Percent of children who were evaluated within </a:t>
            </a:r>
            <a:r>
              <a:rPr lang="en-US" altLang="en-US" sz="2000" b="0" dirty="0">
                <a:solidFill>
                  <a:srgbClr val="00B050"/>
                </a:solidFill>
                <a:latin typeface="+mj-lt"/>
                <a:ea typeface="Verdana" pitchFamily="34" charset="0"/>
                <a:cs typeface="Verdana" pitchFamily="34" charset="0"/>
              </a:rPr>
              <a:t>60 days </a:t>
            </a:r>
            <a:r>
              <a:rPr lang="en-US" altLang="en-US" sz="2000" b="0" dirty="0">
                <a:latin typeface="+mj-lt"/>
                <a:ea typeface="Verdana" pitchFamily="34" charset="0"/>
                <a:cs typeface="Verdana" pitchFamily="34" charset="0"/>
              </a:rPr>
              <a:t>of receiving parental consent for initial evaluation”.</a:t>
            </a:r>
          </a:p>
          <a:p>
            <a:pPr eaLnBrk="1" hangingPunct="1">
              <a:spcBef>
                <a:spcPct val="0"/>
              </a:spcBef>
              <a:buFont typeface="Courier New" pitchFamily="49" charset="0"/>
              <a:buChar char="o"/>
            </a:pPr>
            <a:endParaRPr lang="en-US" altLang="en-US" sz="2000" b="0" dirty="0">
              <a:latin typeface="+mj-lt"/>
              <a:ea typeface="Verdana" pitchFamily="34" charset="0"/>
              <a:cs typeface="Verdana" pitchFamily="34" charset="0"/>
            </a:endParaRPr>
          </a:p>
          <a:p>
            <a:pPr>
              <a:spcBef>
                <a:spcPct val="0"/>
              </a:spcBef>
            </a:pPr>
            <a:r>
              <a:rPr lang="en-US" altLang="en-US" sz="2000" b="0" dirty="0">
                <a:latin typeface="+mj-lt"/>
                <a:ea typeface="Verdana" pitchFamily="34" charset="0"/>
                <a:cs typeface="Verdana" pitchFamily="34" charset="0"/>
              </a:rPr>
              <a:t>Students referred for a Part B Initial Evaluation who were </a:t>
            </a:r>
            <a:r>
              <a:rPr lang="en-US" altLang="en-US" sz="2000" b="0" dirty="0">
                <a:solidFill>
                  <a:srgbClr val="00B050"/>
                </a:solidFill>
                <a:latin typeface="+mj-lt"/>
                <a:ea typeface="Verdana" pitchFamily="34" charset="0"/>
                <a:cs typeface="Verdana" pitchFamily="34" charset="0"/>
              </a:rPr>
              <a:t>NOT receiving </a:t>
            </a:r>
            <a:r>
              <a:rPr lang="en-US" altLang="en-US" sz="2000" b="0" dirty="0">
                <a:latin typeface="+mj-lt"/>
                <a:ea typeface="Verdana" pitchFamily="34" charset="0"/>
                <a:cs typeface="Verdana" pitchFamily="34" charset="0"/>
              </a:rPr>
              <a:t>Part C services </a:t>
            </a:r>
            <a:r>
              <a:rPr lang="en-US" altLang="en-US" sz="2000" b="0" dirty="0">
                <a:solidFill>
                  <a:srgbClr val="00B050"/>
                </a:solidFill>
                <a:latin typeface="+mj-lt"/>
                <a:ea typeface="Verdana" pitchFamily="34" charset="0"/>
                <a:cs typeface="Verdana" pitchFamily="34" charset="0"/>
              </a:rPr>
              <a:t>immediately prior </a:t>
            </a:r>
            <a:r>
              <a:rPr lang="en-US" altLang="en-US" sz="2000" b="0" dirty="0">
                <a:latin typeface="+mj-lt"/>
                <a:ea typeface="Verdana" pitchFamily="34" charset="0"/>
                <a:cs typeface="Verdana" pitchFamily="34" charset="0"/>
              </a:rPr>
              <a:t>to this referral should be reported in Path 3</a:t>
            </a:r>
            <a:r>
              <a:rPr lang="en-US" altLang="en-US" sz="2000" b="0" dirty="0" smtClean="0">
                <a:latin typeface="+mj-lt"/>
                <a:ea typeface="Verdana" pitchFamily="34" charset="0"/>
                <a:cs typeface="Verdana" pitchFamily="34" charset="0"/>
              </a:rPr>
              <a:t>.</a:t>
            </a:r>
            <a:endParaRPr lang="en-US" altLang="en-US" sz="2000" b="0" dirty="0">
              <a:latin typeface="+mj-lt"/>
              <a:ea typeface="Verdana" pitchFamily="34" charset="0"/>
              <a:cs typeface="Verdana" pitchFamily="34" charset="0"/>
            </a:endParaRPr>
          </a:p>
          <a:p>
            <a:pPr>
              <a:spcBef>
                <a:spcPct val="0"/>
              </a:spcBef>
            </a:pPr>
            <a:r>
              <a:rPr lang="en-US" altLang="en-US" sz="2000" b="0" dirty="0">
                <a:latin typeface="+mj-lt"/>
                <a:ea typeface="Verdana" pitchFamily="34" charset="0"/>
                <a:cs typeface="Verdana" pitchFamily="34" charset="0"/>
              </a:rPr>
              <a:t>Report only INITIAL Part B Referrals, no annuals or triennials. </a:t>
            </a:r>
            <a:endParaRPr lang="en-US" altLang="en-US" sz="2000" b="0" dirty="0" smtClean="0">
              <a:latin typeface="+mj-lt"/>
              <a:ea typeface="Verdana" pitchFamily="34" charset="0"/>
              <a:cs typeface="Verdana" pitchFamily="34" charset="0"/>
            </a:endParaRPr>
          </a:p>
          <a:p>
            <a:pPr>
              <a:spcBef>
                <a:spcPct val="0"/>
              </a:spcBef>
            </a:pPr>
            <a:r>
              <a:rPr lang="en-US" altLang="en-US" sz="2000" b="0" dirty="0">
                <a:latin typeface="+mj-lt"/>
                <a:ea typeface="Verdana" pitchFamily="34" charset="0"/>
                <a:cs typeface="Verdana" pitchFamily="34" charset="0"/>
              </a:rPr>
              <a:t>If the referral was during this reporting period, but the IEP will be implemented in the next reporting period, please report these children in the reporting period in which the IEP is implemented.</a:t>
            </a:r>
          </a:p>
          <a:p>
            <a:pPr>
              <a:spcBef>
                <a:spcPct val="0"/>
              </a:spcBef>
              <a:buNone/>
            </a:pPr>
            <a:endParaRPr lang="en-US" altLang="en-US" sz="2000" dirty="0">
              <a:latin typeface="+mj-lt"/>
              <a:ea typeface="Verdana" pitchFamily="34" charset="0"/>
              <a:cs typeface="Verdana" pitchFamily="34" charset="0"/>
            </a:endParaRPr>
          </a:p>
          <a:p>
            <a:pPr lvl="1">
              <a:spcBef>
                <a:spcPct val="0"/>
              </a:spcBef>
              <a:buFont typeface="Wingdings" pitchFamily="2" charset="2"/>
              <a:buChar char="§"/>
            </a:pPr>
            <a:r>
              <a:rPr lang="en-US" altLang="en-US" dirty="0">
                <a:latin typeface="+mj-lt"/>
                <a:ea typeface="Verdana" pitchFamily="34" charset="0"/>
                <a:cs typeface="Verdana" pitchFamily="34" charset="0"/>
              </a:rPr>
              <a:t>If an IEP will never be implemented due to ineligibility or moving out of district, etc. please report in the reporting period in which the </a:t>
            </a:r>
            <a:r>
              <a:rPr lang="en-US" altLang="en-US" dirty="0">
                <a:solidFill>
                  <a:srgbClr val="00B050"/>
                </a:solidFill>
                <a:latin typeface="+mj-lt"/>
                <a:ea typeface="Verdana" pitchFamily="34" charset="0"/>
                <a:cs typeface="Verdana" pitchFamily="34" charset="0"/>
              </a:rPr>
              <a:t>Initial Eligibility Meeting </a:t>
            </a:r>
            <a:r>
              <a:rPr lang="en-US" altLang="en-US" dirty="0">
                <a:latin typeface="+mj-lt"/>
                <a:ea typeface="Verdana" pitchFamily="34" charset="0"/>
                <a:cs typeface="Verdana" pitchFamily="34" charset="0"/>
              </a:rPr>
              <a:t>took place.</a:t>
            </a:r>
          </a:p>
          <a:p>
            <a:pPr lvl="1"/>
            <a:endParaRPr lang="en-US" altLang="en-US" sz="1800" dirty="0">
              <a:ea typeface="Verdana" pitchFamily="34" charset="0"/>
              <a:cs typeface="Verdana" pitchFamily="34" charset="0"/>
            </a:endParaRPr>
          </a:p>
          <a:p>
            <a:pPr>
              <a:spcBef>
                <a:spcPct val="0"/>
              </a:spcBef>
            </a:pPr>
            <a:endParaRPr lang="en-US" altLang="en-US" sz="1900" dirty="0">
              <a:ea typeface="Verdana" pitchFamily="34" charset="0"/>
              <a:cs typeface="Verdana" pitchFamily="34" charset="0"/>
            </a:endParaRPr>
          </a:p>
          <a:p>
            <a:pPr eaLnBrk="1" hangingPunct="1">
              <a:spcBef>
                <a:spcPct val="0"/>
              </a:spcBef>
              <a:buFont typeface="Courier New" pitchFamily="49" charset="0"/>
              <a:buChar char="o"/>
            </a:pPr>
            <a:endParaRPr lang="en-US" altLang="en-US" sz="1900" dirty="0">
              <a:latin typeface="Verdana" pitchFamily="34" charset="0"/>
              <a:ea typeface="Verdana" pitchFamily="34" charset="0"/>
              <a:cs typeface="Verdana" pitchFamily="34" charset="0"/>
            </a:endParaRPr>
          </a:p>
          <a:p>
            <a:pPr eaLnBrk="1" hangingPunct="1">
              <a:spcBef>
                <a:spcPct val="0"/>
              </a:spcBef>
              <a:buFont typeface="Courier New" pitchFamily="49" charset="0"/>
              <a:buChar char="o"/>
            </a:pPr>
            <a:endParaRPr lang="en-US" altLang="en-US" sz="1900" dirty="0">
              <a:latin typeface="Verdana" pitchFamily="34" charset="0"/>
              <a:ea typeface="Verdana" pitchFamily="34" charset="0"/>
              <a:cs typeface="Verdana" pitchFamily="34" charset="0"/>
            </a:endParaRPr>
          </a:p>
          <a:p>
            <a:pPr lvl="1" eaLnBrk="1" hangingPunct="1"/>
            <a:endParaRPr lang="en-US" altLang="en-US" sz="1900" dirty="0">
              <a:latin typeface="Verdana" pitchFamily="34" charset="0"/>
              <a:ea typeface="Verdana" pitchFamily="34" charset="0"/>
              <a:cs typeface="Verdana" pitchFamily="34" charset="0"/>
            </a:endParaRPr>
          </a:p>
          <a:p>
            <a:pPr>
              <a:buFontTx/>
              <a:buNone/>
            </a:pPr>
            <a:endParaRPr lang="en-US" altLang="en-US" sz="19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18440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901" y="970876"/>
            <a:ext cx="7886700" cy="5037025"/>
          </a:xfrm>
        </p:spPr>
        <p:txBody>
          <a:bodyPr>
            <a:normAutofit lnSpcReduction="10000"/>
          </a:bodyPr>
          <a:lstStyle/>
          <a:p>
            <a:pPr marL="91440" indent="0">
              <a:buNone/>
            </a:pPr>
            <a:r>
              <a:rPr lang="en-US" sz="1600" b="0" dirty="0" smtClean="0">
                <a:solidFill>
                  <a:srgbClr val="000000"/>
                </a:solidFill>
                <a:latin typeface="+mj-lt"/>
              </a:rPr>
              <a:t>Path 3 - Part </a:t>
            </a:r>
            <a:r>
              <a:rPr lang="en-US" sz="1600" b="0" dirty="0">
                <a:solidFill>
                  <a:srgbClr val="000000"/>
                </a:solidFill>
                <a:latin typeface="+mj-lt"/>
              </a:rPr>
              <a:t>B Services </a:t>
            </a:r>
            <a:r>
              <a:rPr lang="en-US" sz="1600" b="0" dirty="0" smtClean="0">
                <a:solidFill>
                  <a:srgbClr val="000000"/>
                </a:solidFill>
                <a:latin typeface="+mj-lt"/>
              </a:rPr>
              <a:t> (ages 2.5 – 21) </a:t>
            </a:r>
            <a:endParaRPr lang="en-US" sz="1600" b="0" dirty="0">
              <a:solidFill>
                <a:srgbClr val="000000"/>
              </a:solidFill>
              <a:latin typeface="+mj-lt"/>
            </a:endParaRPr>
          </a:p>
          <a:p>
            <a:pPr marL="377190" indent="-285750">
              <a:buFont typeface="Wingdings" panose="05000000000000000000" pitchFamily="2" charset="2"/>
              <a:buChar char="v"/>
            </a:pPr>
            <a:r>
              <a:rPr lang="en-US" sz="1600" b="0" u="sng" dirty="0" smtClean="0">
                <a:solidFill>
                  <a:srgbClr val="000000"/>
                </a:solidFill>
                <a:latin typeface="+mj-lt"/>
              </a:rPr>
              <a:t>What is it?</a:t>
            </a:r>
          </a:p>
          <a:p>
            <a:pPr lvl="1">
              <a:buFont typeface="Wingdings" panose="05000000000000000000" pitchFamily="2" charset="2"/>
              <a:buChar char="§"/>
            </a:pPr>
            <a:r>
              <a:rPr lang="en-US" sz="1600" dirty="0">
                <a:solidFill>
                  <a:srgbClr val="000000"/>
                </a:solidFill>
                <a:latin typeface="+mj-lt"/>
              </a:rPr>
              <a:t>Part B of IDEA governs how special education and related services are provided to school-aged </a:t>
            </a:r>
            <a:r>
              <a:rPr lang="en-US" sz="1600" dirty="0" smtClean="0">
                <a:solidFill>
                  <a:srgbClr val="000000"/>
                </a:solidFill>
                <a:latin typeface="+mj-lt"/>
              </a:rPr>
              <a:t>children </a:t>
            </a:r>
            <a:r>
              <a:rPr lang="en-US" sz="1600" dirty="0">
                <a:solidFill>
                  <a:srgbClr val="000000"/>
                </a:solidFill>
                <a:latin typeface="+mj-lt"/>
              </a:rPr>
              <a:t>with disabilities</a:t>
            </a:r>
            <a:r>
              <a:rPr lang="en-US" sz="1600" dirty="0" smtClean="0">
                <a:solidFill>
                  <a:srgbClr val="000000"/>
                </a:solidFill>
                <a:latin typeface="+mj-lt"/>
              </a:rPr>
              <a:t>.</a:t>
            </a:r>
          </a:p>
          <a:p>
            <a:pPr lvl="1">
              <a:buFont typeface="Wingdings" panose="05000000000000000000" pitchFamily="2" charset="2"/>
              <a:buChar char="§"/>
            </a:pPr>
            <a:r>
              <a:rPr lang="en-US" sz="1600" dirty="0" smtClean="0">
                <a:solidFill>
                  <a:srgbClr val="000000"/>
                </a:solidFill>
                <a:latin typeface="+mj-lt"/>
              </a:rPr>
              <a:t>These students are being referred/evaluated for an IEP (individualized education plan). </a:t>
            </a:r>
          </a:p>
          <a:p>
            <a:pPr marL="377190" indent="-285750">
              <a:buFont typeface="Wingdings" panose="05000000000000000000" pitchFamily="2" charset="2"/>
              <a:buChar char="v"/>
            </a:pPr>
            <a:r>
              <a:rPr lang="en-US" sz="1600" b="0" u="sng" dirty="0" smtClean="0">
                <a:solidFill>
                  <a:srgbClr val="000000"/>
                </a:solidFill>
                <a:latin typeface="+mj-lt"/>
              </a:rPr>
              <a:t>Who to Report?</a:t>
            </a:r>
          </a:p>
          <a:p>
            <a:pPr lvl="1">
              <a:buFont typeface="Wingdings" panose="05000000000000000000" pitchFamily="2" charset="2"/>
              <a:buChar char="§"/>
            </a:pPr>
            <a:r>
              <a:rPr lang="en-US" sz="1600" dirty="0" smtClean="0">
                <a:solidFill>
                  <a:srgbClr val="000000"/>
                </a:solidFill>
                <a:latin typeface="+mj-lt"/>
              </a:rPr>
              <a:t>Students ages 2.5 – 21 who were referred, evaluated, and/or received special education Part B services and were not receiving Part C services </a:t>
            </a:r>
            <a:r>
              <a:rPr lang="en-US" sz="1600" dirty="0">
                <a:solidFill>
                  <a:srgbClr val="000000"/>
                </a:solidFill>
                <a:latin typeface="+mj-lt"/>
              </a:rPr>
              <a:t>immediately </a:t>
            </a:r>
            <a:r>
              <a:rPr lang="en-US" sz="1600" dirty="0" smtClean="0">
                <a:solidFill>
                  <a:srgbClr val="000000"/>
                </a:solidFill>
                <a:latin typeface="+mj-lt"/>
              </a:rPr>
              <a:t>prior.</a:t>
            </a:r>
          </a:p>
          <a:p>
            <a:pPr lvl="1">
              <a:buFont typeface="Wingdings" panose="05000000000000000000" pitchFamily="2" charset="2"/>
              <a:buChar char="§"/>
            </a:pPr>
            <a:r>
              <a:rPr lang="en-US" sz="1600" dirty="0" smtClean="0">
                <a:solidFill>
                  <a:srgbClr val="000000"/>
                </a:solidFill>
                <a:latin typeface="+mj-lt"/>
              </a:rPr>
              <a:t>This </a:t>
            </a:r>
            <a:r>
              <a:rPr lang="en-US" sz="1600" dirty="0">
                <a:solidFill>
                  <a:srgbClr val="000000"/>
                </a:solidFill>
                <a:latin typeface="+mj-lt"/>
              </a:rPr>
              <a:t>includes those referred to Part B </a:t>
            </a:r>
            <a:r>
              <a:rPr lang="en-US" sz="1600" dirty="0" smtClean="0">
                <a:solidFill>
                  <a:srgbClr val="000000"/>
                </a:solidFill>
                <a:latin typeface="+mj-lt"/>
              </a:rPr>
              <a:t>(report ONLY if parental consent to evaluate was received), those </a:t>
            </a:r>
            <a:r>
              <a:rPr lang="en-US" sz="1600" dirty="0">
                <a:solidFill>
                  <a:srgbClr val="000000"/>
                </a:solidFill>
                <a:latin typeface="+mj-lt"/>
              </a:rPr>
              <a:t>evaluated for Part B, those evaluated and found not eligible for Part B, as well as those who actually had an IEP implemented and received Part B Services during the reporting period. </a:t>
            </a:r>
            <a:endParaRPr lang="en-US" sz="1600" dirty="0" smtClean="0">
              <a:solidFill>
                <a:srgbClr val="000000"/>
              </a:solidFill>
              <a:latin typeface="+mj-lt"/>
            </a:endParaRPr>
          </a:p>
          <a:p>
            <a:pPr marL="434340" indent="-342900">
              <a:buFont typeface="Wingdings" panose="05000000000000000000" pitchFamily="2" charset="2"/>
              <a:buChar char="v"/>
            </a:pPr>
            <a:r>
              <a:rPr lang="en-US" sz="1600" b="0" u="sng" dirty="0" smtClean="0">
                <a:solidFill>
                  <a:srgbClr val="000000"/>
                </a:solidFill>
                <a:latin typeface="+mj-lt"/>
              </a:rPr>
              <a:t>When to Report?</a:t>
            </a:r>
            <a:endParaRPr lang="en-US" sz="1600" b="0" u="sng" dirty="0">
              <a:solidFill>
                <a:srgbClr val="000000"/>
              </a:solidFill>
              <a:latin typeface="+mj-lt"/>
            </a:endParaRPr>
          </a:p>
          <a:p>
            <a:pPr marL="651510" lvl="1" indent="-285750"/>
            <a:r>
              <a:rPr lang="en-US" sz="1600" dirty="0">
                <a:solidFill>
                  <a:srgbClr val="000000"/>
                </a:solidFill>
                <a:latin typeface="+mj-lt"/>
              </a:rPr>
              <a:t>For those determined eligible, report in the school year in which the IEP was implemented</a:t>
            </a:r>
          </a:p>
          <a:p>
            <a:pPr marL="651510" lvl="1" indent="-285750"/>
            <a:r>
              <a:rPr lang="en-US" sz="1600" dirty="0">
                <a:solidFill>
                  <a:srgbClr val="000000"/>
                </a:solidFill>
                <a:latin typeface="+mj-lt"/>
              </a:rPr>
              <a:t>If IEP was scheduled to be implemented this year but wasn’t, report referral and evaluation information from previous reporting period and indicate reason for delay</a:t>
            </a:r>
          </a:p>
          <a:p>
            <a:pPr marL="651510" lvl="1" indent="-285750"/>
            <a:r>
              <a:rPr lang="en-US" sz="1600" dirty="0">
                <a:solidFill>
                  <a:srgbClr val="000000"/>
                </a:solidFill>
                <a:latin typeface="+mj-lt"/>
              </a:rPr>
              <a:t>For students determined NOT eligible for Part B, report them in the reporting period in which the Initial Eligibility Meeting occurs. </a:t>
            </a:r>
          </a:p>
          <a:p>
            <a:pPr marL="45720" indent="0">
              <a:buNone/>
            </a:pPr>
            <a:endParaRPr lang="en-US" dirty="0"/>
          </a:p>
        </p:txBody>
      </p:sp>
      <p:sp>
        <p:nvSpPr>
          <p:cNvPr id="3" name="Title 2"/>
          <p:cNvSpPr>
            <a:spLocks noGrp="1"/>
          </p:cNvSpPr>
          <p:nvPr>
            <p:ph type="title"/>
          </p:nvPr>
        </p:nvSpPr>
        <p:spPr/>
        <p:txBody>
          <a:bodyPr/>
          <a:lstStyle/>
          <a:p>
            <a:r>
              <a:rPr lang="en-US" dirty="0" smtClean="0">
                <a:latin typeface="Palatino Linotype" panose="02040502050505030304" pitchFamily="18" charset="0"/>
              </a:rPr>
              <a:t>Summary of Path 3</a:t>
            </a:r>
            <a:endParaRPr lang="en-US" dirty="0">
              <a:latin typeface="Palatino Linotype" panose="02040502050505030304" pitchFamily="18" charset="0"/>
            </a:endParaRPr>
          </a:p>
        </p:txBody>
      </p:sp>
    </p:spTree>
    <p:extLst>
      <p:ext uri="{BB962C8B-B14F-4D97-AF65-F5344CB8AC3E}">
        <p14:creationId xmlns:p14="http://schemas.microsoft.com/office/powerpoint/2010/main" val="3621848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46758"/>
            <a:ext cx="7886700" cy="5037025"/>
          </a:xfrm>
        </p:spPr>
        <p:txBody>
          <a:bodyPr>
            <a:normAutofit fontScale="92500" lnSpcReduction="10000"/>
          </a:bodyPr>
          <a:lstStyle/>
          <a:p>
            <a:r>
              <a:rPr lang="en-US" sz="2200" dirty="0" smtClean="0">
                <a:latin typeface="+mj-lt"/>
              </a:rPr>
              <a:t>While there are really only 3 actual paths, sometimes students have more than one path in the same school year and that is how paths 4-7 come to be. </a:t>
            </a:r>
          </a:p>
          <a:p>
            <a:r>
              <a:rPr lang="en-US" sz="2200" dirty="0" smtClean="0">
                <a:latin typeface="+mj-lt"/>
              </a:rPr>
              <a:t>See page </a:t>
            </a:r>
            <a:r>
              <a:rPr lang="en-US" sz="2200" dirty="0">
                <a:latin typeface="+mj-lt"/>
              </a:rPr>
              <a:t>29 of the data elements </a:t>
            </a:r>
            <a:r>
              <a:rPr lang="en-US" sz="2200" dirty="0" smtClean="0">
                <a:latin typeface="+mj-lt"/>
              </a:rPr>
              <a:t>for </a:t>
            </a:r>
            <a:r>
              <a:rPr lang="en-US" sz="2200" dirty="0">
                <a:latin typeface="+mj-lt"/>
              </a:rPr>
              <a:t>the Special Education or Part C Referral Code field specifics:   </a:t>
            </a:r>
            <a:r>
              <a:rPr lang="en-US" sz="2200" u="sng" dirty="0">
                <a:latin typeface="+mj-lt"/>
                <a:hlinkClick r:id="rId2"/>
              </a:rPr>
              <a:t>http://</a:t>
            </a:r>
            <a:r>
              <a:rPr lang="en-US" sz="2200" u="sng" dirty="0" smtClean="0">
                <a:latin typeface="+mj-lt"/>
                <a:hlinkClick r:id="rId2"/>
              </a:rPr>
              <a:t>www.cde.state.co.us/datapipeline/2017-2018specialeducationparticipationfilelayoutanddefinitions</a:t>
            </a:r>
            <a:endParaRPr lang="en-US" sz="2200" u="sng" dirty="0" smtClean="0">
              <a:latin typeface="+mj-lt"/>
            </a:endParaRPr>
          </a:p>
          <a:p>
            <a:r>
              <a:rPr lang="en-US" sz="2200" dirty="0">
                <a:latin typeface="+mj-lt"/>
              </a:rPr>
              <a:t>These referral codes 01-07 are often referred to as ‘</a:t>
            </a:r>
            <a:r>
              <a:rPr lang="en-US" sz="2200" i="1" dirty="0">
                <a:latin typeface="+mj-lt"/>
              </a:rPr>
              <a:t>paths’</a:t>
            </a:r>
            <a:r>
              <a:rPr lang="en-US" sz="2200" dirty="0">
                <a:latin typeface="+mj-lt"/>
              </a:rPr>
              <a:t>. So a Path 4 is a Path 1 + Path 2 in the same school year, and both of the paths of data are filled out for the record.</a:t>
            </a:r>
          </a:p>
          <a:p>
            <a:pPr lvl="1"/>
            <a:r>
              <a:rPr lang="en-US" sz="2200" dirty="0">
                <a:latin typeface="+mj-lt"/>
              </a:rPr>
              <a:t>01 = Path 1 only </a:t>
            </a:r>
          </a:p>
          <a:p>
            <a:pPr lvl="1"/>
            <a:r>
              <a:rPr lang="en-US" sz="2200" dirty="0">
                <a:latin typeface="+mj-lt"/>
              </a:rPr>
              <a:t>02 = Path 2 only</a:t>
            </a:r>
          </a:p>
          <a:p>
            <a:pPr lvl="1"/>
            <a:r>
              <a:rPr lang="en-US" sz="2200" dirty="0">
                <a:latin typeface="+mj-lt"/>
              </a:rPr>
              <a:t>03 = Path 3 only</a:t>
            </a:r>
          </a:p>
          <a:p>
            <a:pPr lvl="1"/>
            <a:r>
              <a:rPr lang="en-US" sz="2200" dirty="0">
                <a:latin typeface="+mj-lt"/>
              </a:rPr>
              <a:t>04 = Path 1 + Path 2 in same school year</a:t>
            </a:r>
          </a:p>
          <a:p>
            <a:pPr lvl="1"/>
            <a:r>
              <a:rPr lang="en-US" sz="2200" dirty="0">
                <a:latin typeface="+mj-lt"/>
              </a:rPr>
              <a:t>05 = Path 1 + Path 3 in same school year </a:t>
            </a:r>
          </a:p>
          <a:p>
            <a:pPr lvl="1"/>
            <a:r>
              <a:rPr lang="en-US" sz="2200" dirty="0">
                <a:latin typeface="+mj-lt"/>
              </a:rPr>
              <a:t>06 = no path, an existing special education student</a:t>
            </a:r>
          </a:p>
          <a:p>
            <a:pPr lvl="1"/>
            <a:r>
              <a:rPr lang="en-US" sz="2200" dirty="0">
                <a:latin typeface="+mj-lt"/>
              </a:rPr>
              <a:t>07 = Path 2 + Path 3 in same school year</a:t>
            </a:r>
          </a:p>
          <a:p>
            <a:endParaRPr lang="en-US" dirty="0"/>
          </a:p>
        </p:txBody>
      </p:sp>
      <p:sp>
        <p:nvSpPr>
          <p:cNvPr id="3" name="Title 2"/>
          <p:cNvSpPr>
            <a:spLocks noGrp="1"/>
          </p:cNvSpPr>
          <p:nvPr>
            <p:ph type="title"/>
          </p:nvPr>
        </p:nvSpPr>
        <p:spPr/>
        <p:txBody>
          <a:bodyPr/>
          <a:lstStyle/>
          <a:p>
            <a:r>
              <a:rPr lang="en-US" dirty="0" smtClean="0">
                <a:latin typeface="Palatino Linotype" panose="02040502050505030304" pitchFamily="18" charset="0"/>
              </a:rPr>
              <a:t>Paths 1 – 7</a:t>
            </a:r>
            <a:r>
              <a:rPr lang="en-US" dirty="0" smtClean="0"/>
              <a:t>	</a:t>
            </a:r>
            <a:endParaRPr lang="en-US" dirty="0"/>
          </a:p>
        </p:txBody>
      </p:sp>
    </p:spTree>
    <p:extLst>
      <p:ext uri="{BB962C8B-B14F-4D97-AF65-F5344CB8AC3E}">
        <p14:creationId xmlns:p14="http://schemas.microsoft.com/office/powerpoint/2010/main" val="2277573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217714" y="161925"/>
            <a:ext cx="8926286"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lgn="l" eaLnBrk="1" hangingPunct="1"/>
            <a:r>
              <a:rPr lang="en-US" altLang="en-US" sz="3400" dirty="0">
                <a:latin typeface="Palatino Linotype" panose="02040502050505030304" pitchFamily="18" charset="0"/>
              </a:rPr>
              <a:t>Special Education/Part C </a:t>
            </a:r>
            <a:r>
              <a:rPr lang="en-US" altLang="en-US" sz="3400" dirty="0" smtClean="0">
                <a:latin typeface="Palatino Linotype" panose="02040502050505030304" pitchFamily="18" charset="0"/>
              </a:rPr>
              <a:t>Referral</a:t>
            </a:r>
            <a:endParaRPr lang="en-US" altLang="en-US" sz="3400" dirty="0">
              <a:latin typeface="Palatino Linotype" panose="02040502050505030304" pitchFamily="18" charset="0"/>
            </a:endParaRPr>
          </a:p>
        </p:txBody>
      </p:sp>
      <p:sp>
        <p:nvSpPr>
          <p:cNvPr id="28675" name="Content Placeholder 2"/>
          <p:cNvSpPr>
            <a:spLocks noGrp="1"/>
          </p:cNvSpPr>
          <p:nvPr>
            <p:ph idx="1"/>
          </p:nvPr>
        </p:nvSpPr>
        <p:spPr bwMode="auto">
          <a:xfrm>
            <a:off x="362857" y="1000125"/>
            <a:ext cx="8563429" cy="537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Autofit/>
          </a:bodyPr>
          <a:lstStyle/>
          <a:p>
            <a:pPr>
              <a:buFontTx/>
              <a:buNone/>
            </a:pPr>
            <a:r>
              <a:rPr lang="en-US" altLang="en-US" sz="1200" dirty="0">
                <a:latin typeface="+mj-lt"/>
                <a:ea typeface="Verdana" pitchFamily="34" charset="0"/>
                <a:cs typeface="Verdana" pitchFamily="34" charset="0"/>
              </a:rPr>
              <a:t>Indicate the type of referral(s) that occurred for each student</a:t>
            </a:r>
            <a:r>
              <a:rPr lang="en-US" altLang="en-US" sz="1200" dirty="0" smtClean="0">
                <a:latin typeface="+mj-lt"/>
                <a:ea typeface="Verdana" pitchFamily="34" charset="0"/>
                <a:cs typeface="Verdana" pitchFamily="34" charset="0"/>
              </a:rPr>
              <a:t>.:</a:t>
            </a:r>
          </a:p>
          <a:p>
            <a:pPr>
              <a:spcAft>
                <a:spcPts val="568"/>
              </a:spcAft>
            </a:pPr>
            <a:r>
              <a:rPr lang="en-US" altLang="en-US" sz="1400" b="1" dirty="0" smtClean="0">
                <a:latin typeface="+mj-lt"/>
                <a:ea typeface="Verdana" pitchFamily="34" charset="0"/>
                <a:cs typeface="Verdana" pitchFamily="34" charset="0"/>
              </a:rPr>
              <a:t>01</a:t>
            </a:r>
            <a:r>
              <a:rPr lang="en-US" altLang="en-US" sz="1400" dirty="0" smtClean="0">
                <a:latin typeface="+mj-lt"/>
                <a:ea typeface="Verdana" pitchFamily="34" charset="0"/>
                <a:cs typeface="Verdana" pitchFamily="34" charset="0"/>
              </a:rPr>
              <a:t> </a:t>
            </a:r>
            <a:r>
              <a:rPr lang="en-US" altLang="en-US" sz="1400" dirty="0">
                <a:latin typeface="+mj-lt"/>
                <a:ea typeface="Verdana" pitchFamily="34" charset="0"/>
                <a:cs typeface="Verdana" pitchFamily="34" charset="0"/>
              </a:rPr>
              <a:t>- Part C Evaluation (Path 1 Only) – Use this code for children 0-3 years old who were referred for and/or had a completed Part C evaluation during the reporting period, whether or not they were determined to be eligible.</a:t>
            </a:r>
          </a:p>
          <a:p>
            <a:pPr>
              <a:spcAft>
                <a:spcPts val="568"/>
              </a:spcAft>
            </a:pPr>
            <a:r>
              <a:rPr lang="en-US" altLang="en-US" sz="1400" b="1" dirty="0">
                <a:latin typeface="+mj-lt"/>
                <a:ea typeface="Verdana" pitchFamily="34" charset="0"/>
                <a:cs typeface="Verdana" pitchFamily="34" charset="0"/>
              </a:rPr>
              <a:t>02</a:t>
            </a:r>
            <a:r>
              <a:rPr lang="en-US" altLang="en-US" sz="1400" dirty="0">
                <a:latin typeface="+mj-lt"/>
                <a:ea typeface="Verdana" pitchFamily="34" charset="0"/>
                <a:cs typeface="Verdana" pitchFamily="34" charset="0"/>
              </a:rPr>
              <a:t> - Part C to Part B Transition (Path 2 Only) – Use this code for children 2.5 but not 4 years old (at the time of the referral) who were referred for a Part B Evaluation (from a Part C Agency), whether or not they were determined to be eligible for Part B Services.</a:t>
            </a:r>
          </a:p>
          <a:p>
            <a:pPr>
              <a:spcAft>
                <a:spcPts val="568"/>
              </a:spcAft>
            </a:pPr>
            <a:r>
              <a:rPr lang="en-US" altLang="en-US" sz="1400" b="1" dirty="0">
                <a:latin typeface="+mj-lt"/>
                <a:ea typeface="Verdana" pitchFamily="34" charset="0"/>
                <a:cs typeface="Verdana" pitchFamily="34" charset="0"/>
              </a:rPr>
              <a:t>03</a:t>
            </a:r>
            <a:r>
              <a:rPr lang="en-US" altLang="en-US" sz="1400" dirty="0">
                <a:latin typeface="+mj-lt"/>
                <a:ea typeface="Verdana" pitchFamily="34" charset="0"/>
                <a:cs typeface="Verdana" pitchFamily="34" charset="0"/>
              </a:rPr>
              <a:t> - Part B Services (Path 3 Only) – Use this code for all students who are </a:t>
            </a:r>
            <a:r>
              <a:rPr lang="en-US" altLang="en-US" sz="1400" u="sng" dirty="0">
                <a:latin typeface="+mj-lt"/>
                <a:ea typeface="Verdana" pitchFamily="34" charset="0"/>
                <a:cs typeface="Verdana" pitchFamily="34" charset="0"/>
              </a:rPr>
              <a:t>referred for a Part B Evaluation (NOT from a Part C Agency)</a:t>
            </a:r>
            <a:r>
              <a:rPr lang="en-US" altLang="en-US" sz="1400" dirty="0">
                <a:latin typeface="+mj-lt"/>
                <a:ea typeface="Verdana" pitchFamily="34" charset="0"/>
                <a:cs typeface="Verdana" pitchFamily="34" charset="0"/>
              </a:rPr>
              <a:t>, whether or not they were determined to be eligible for Part B Services.</a:t>
            </a:r>
          </a:p>
          <a:p>
            <a:pPr>
              <a:spcAft>
                <a:spcPts val="568"/>
              </a:spcAft>
            </a:pPr>
            <a:r>
              <a:rPr lang="en-US" altLang="en-US" sz="1400" b="1" dirty="0">
                <a:latin typeface="+mj-lt"/>
                <a:ea typeface="Verdana" pitchFamily="34" charset="0"/>
                <a:cs typeface="Verdana" pitchFamily="34" charset="0"/>
              </a:rPr>
              <a:t>04</a:t>
            </a:r>
            <a:r>
              <a:rPr lang="en-US" altLang="en-US" sz="1400" dirty="0">
                <a:latin typeface="+mj-lt"/>
                <a:ea typeface="Verdana" pitchFamily="34" charset="0"/>
                <a:cs typeface="Verdana" pitchFamily="34" charset="0"/>
              </a:rPr>
              <a:t> - Part C Evaluation &amp; Part C to Part B Transition (Paths 1 &amp; 2) – Use this code for children 2.5 but not 4 years (at the time of the referral) who had a Part C evaluation, received Part C Services AND were referred for a Part B Evaluation (from a Part C Agency), whether or not they were determined to be eligible for Part B Services.</a:t>
            </a:r>
          </a:p>
          <a:p>
            <a:pPr>
              <a:spcAft>
                <a:spcPts val="568"/>
              </a:spcAft>
            </a:pPr>
            <a:r>
              <a:rPr lang="en-US" altLang="en-US" sz="1400" b="1" dirty="0">
                <a:latin typeface="+mj-lt"/>
                <a:ea typeface="Verdana" pitchFamily="34" charset="0"/>
                <a:cs typeface="Verdana" pitchFamily="34" charset="0"/>
              </a:rPr>
              <a:t>05 </a:t>
            </a:r>
            <a:r>
              <a:rPr lang="en-US" altLang="en-US" sz="1400" dirty="0">
                <a:latin typeface="+mj-lt"/>
                <a:ea typeface="Verdana" pitchFamily="34" charset="0"/>
                <a:cs typeface="Verdana" pitchFamily="34" charset="0"/>
              </a:rPr>
              <a:t>- Part C &amp; Part B Evaluation (Paths 1 &amp; 3) – Use this code for students who had a Part C and a Part B Evaluation on the same day; OR for students who had a Part C Evaluation during the reporting period and were determined not to be eligible for Part C Services and later, in the same reporting period, were referred for a Part B Evaluation.</a:t>
            </a:r>
          </a:p>
          <a:p>
            <a:pPr>
              <a:spcAft>
                <a:spcPts val="568"/>
              </a:spcAft>
            </a:pPr>
            <a:r>
              <a:rPr lang="en-US" altLang="en-US" sz="1400" b="1" dirty="0">
                <a:latin typeface="+mj-lt"/>
                <a:ea typeface="Verdana" pitchFamily="34" charset="0"/>
                <a:cs typeface="Verdana" pitchFamily="34" charset="0"/>
              </a:rPr>
              <a:t>06</a:t>
            </a:r>
            <a:r>
              <a:rPr lang="en-US" altLang="en-US" sz="1400" dirty="0">
                <a:latin typeface="+mj-lt"/>
                <a:ea typeface="Verdana" pitchFamily="34" charset="0"/>
                <a:cs typeface="Verdana" pitchFamily="34" charset="0"/>
              </a:rPr>
              <a:t> - No Initial Referral During Current Reporting Period – Use this code for all students who began receiving services prior to July 1 of the current reporting period or for students who received EIS only.</a:t>
            </a:r>
          </a:p>
          <a:p>
            <a:pPr>
              <a:spcAft>
                <a:spcPts val="568"/>
              </a:spcAft>
            </a:pPr>
            <a:r>
              <a:rPr lang="en-US" altLang="en-US" sz="1400" b="1" dirty="0">
                <a:latin typeface="+mj-lt"/>
                <a:ea typeface="Verdana" pitchFamily="34" charset="0"/>
                <a:cs typeface="Verdana" pitchFamily="34" charset="0"/>
              </a:rPr>
              <a:t>07</a:t>
            </a:r>
            <a:r>
              <a:rPr lang="en-US" altLang="en-US" sz="1400" dirty="0">
                <a:latin typeface="+mj-lt"/>
                <a:ea typeface="Verdana" pitchFamily="34" charset="0"/>
                <a:cs typeface="Verdana" pitchFamily="34" charset="0"/>
              </a:rPr>
              <a:t> - Part C to Part B Transition &amp; Part B Evaluation (Paths 2 &amp; 3) – Use this code for students who received Part C services and were referred for a Part B evaluation (from a Part C Agency), and were either determined not eligible for Part B services or began receiving Part B services that were discontinued AND were later, in the same reporting period, referred for a Part B evaluation.</a:t>
            </a:r>
            <a:r>
              <a:rPr lang="en-US" altLang="en-US" sz="1400" i="1" baseline="30000" dirty="0">
                <a:latin typeface="+mj-lt"/>
                <a:ea typeface="Verdana" pitchFamily="34" charset="0"/>
                <a:cs typeface="Verdana" pitchFamily="34" charset="0"/>
              </a:rPr>
              <a:t> </a:t>
            </a:r>
            <a:endParaRPr lang="en-US" altLang="en-US" sz="1400" i="1" baseline="30000" dirty="0" smtClean="0">
              <a:latin typeface="+mj-lt"/>
              <a:ea typeface="Verdana" pitchFamily="34" charset="0"/>
              <a:cs typeface="Verdana" pitchFamily="34" charset="0"/>
            </a:endParaRPr>
          </a:p>
          <a:p>
            <a:pPr marL="0" indent="0">
              <a:spcAft>
                <a:spcPts val="568"/>
              </a:spcAft>
              <a:buNone/>
            </a:pPr>
            <a:endParaRPr lang="en-US" altLang="en-US" sz="1400" dirty="0">
              <a:latin typeface="+mj-lt"/>
              <a:ea typeface="Verdana" pitchFamily="34" charset="0"/>
              <a:cs typeface="Verdana" pitchFamily="34" charset="0"/>
            </a:endParaRPr>
          </a:p>
          <a:p>
            <a:pPr>
              <a:spcAft>
                <a:spcPts val="568"/>
              </a:spcAft>
              <a:buNone/>
            </a:pPr>
            <a:r>
              <a:rPr lang="en-US" altLang="en-US" sz="1400" dirty="0">
                <a:latin typeface="+mj-lt"/>
                <a:ea typeface="Verdana" pitchFamily="34" charset="0"/>
                <a:cs typeface="Verdana" pitchFamily="34" charset="0"/>
              </a:rPr>
              <a:t>  </a:t>
            </a:r>
          </a:p>
        </p:txBody>
      </p:sp>
    </p:spTree>
    <p:extLst>
      <p:ext uri="{BB962C8B-B14F-4D97-AF65-F5344CB8AC3E}">
        <p14:creationId xmlns:p14="http://schemas.microsoft.com/office/powerpoint/2010/main" val="3052625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846" y="301414"/>
            <a:ext cx="7886700" cy="710141"/>
          </a:xfrm>
        </p:spPr>
        <p:txBody>
          <a:bodyPr>
            <a:normAutofit/>
          </a:bodyPr>
          <a:lstStyle/>
          <a:p>
            <a:pPr>
              <a:lnSpc>
                <a:spcPct val="90000"/>
              </a:lnSpc>
              <a:defRPr/>
            </a:pPr>
            <a:r>
              <a:rPr lang="en-US" sz="2500" dirty="0">
                <a:solidFill>
                  <a:schemeClr val="bg1"/>
                </a:solidFill>
              </a:rPr>
              <a:t>Webinar Etiquette</a:t>
            </a:r>
          </a:p>
        </p:txBody>
      </p:sp>
      <p:sp>
        <p:nvSpPr>
          <p:cNvPr id="4" name="Content Placeholder 1"/>
          <p:cNvSpPr>
            <a:spLocks noGrp="1"/>
          </p:cNvSpPr>
          <p:nvPr>
            <p:ph idx="1"/>
          </p:nvPr>
        </p:nvSpPr>
        <p:spPr/>
        <p:txBody>
          <a:bodyPr/>
          <a:lstStyle/>
          <a:p>
            <a:pPr>
              <a:defRPr/>
            </a:pPr>
            <a:r>
              <a:rPr lang="en-US" sz="2000" b="1" dirty="0">
                <a:solidFill>
                  <a:srgbClr val="EF7521"/>
                </a:solidFill>
                <a:latin typeface="+mj-lt"/>
              </a:rPr>
              <a:t>Mute Your Phone</a:t>
            </a:r>
            <a:r>
              <a:rPr lang="en-US" sz="2000" dirty="0">
                <a:solidFill>
                  <a:schemeClr val="accent6">
                    <a:lumMod val="75000"/>
                  </a:schemeClr>
                </a:solidFill>
                <a:latin typeface="+mj-lt"/>
              </a:rPr>
              <a:t>  </a:t>
            </a:r>
            <a:r>
              <a:rPr lang="en-US" sz="2000" dirty="0">
                <a:latin typeface="+mj-lt"/>
              </a:rPr>
              <a:t>(*# Mutes and Un-mutes Individual Phones</a:t>
            </a:r>
            <a:r>
              <a:rPr lang="en-US" sz="2000" dirty="0" smtClean="0">
                <a:latin typeface="+mj-lt"/>
              </a:rPr>
              <a:t>); many phones have a mute button on them.</a:t>
            </a:r>
          </a:p>
          <a:p>
            <a:pPr>
              <a:defRPr/>
            </a:pPr>
            <a:r>
              <a:rPr lang="en-US" sz="2000" dirty="0" smtClean="0">
                <a:latin typeface="+mj-lt"/>
              </a:rPr>
              <a:t>If you receive a call and need to pick up, please disconnect from the webinar.  Otherwise, all town hall participants hear your hold music! </a:t>
            </a:r>
            <a:endParaRPr lang="en-US" sz="2000" dirty="0">
              <a:latin typeface="+mj-lt"/>
            </a:endParaRPr>
          </a:p>
          <a:p>
            <a:pPr>
              <a:defRPr/>
            </a:pPr>
            <a:r>
              <a:rPr lang="en-US" sz="2000" dirty="0" smtClean="0">
                <a:latin typeface="+mj-lt"/>
              </a:rPr>
              <a:t>We </a:t>
            </a:r>
            <a:r>
              <a:rPr lang="en-US" sz="2000" dirty="0">
                <a:latin typeface="+mj-lt"/>
              </a:rPr>
              <a:t>will hold the Q&amp;A session at the end of the presentation:</a:t>
            </a:r>
          </a:p>
          <a:p>
            <a:pPr marL="617220" lvl="1" indent="-342900">
              <a:lnSpc>
                <a:spcPct val="50000"/>
              </a:lnSpc>
              <a:spcBef>
                <a:spcPts val="1200"/>
              </a:spcBef>
              <a:buClr>
                <a:srgbClr val="FAAB67"/>
              </a:buClr>
              <a:buFont typeface="Wingdings" pitchFamily="2" charset="2"/>
              <a:buChar char="§"/>
              <a:defRPr/>
            </a:pPr>
            <a:r>
              <a:rPr lang="en-US" dirty="0">
                <a:latin typeface="+mj-lt"/>
              </a:rPr>
              <a:t>Type it in the Chat Box for a response OR</a:t>
            </a:r>
          </a:p>
          <a:p>
            <a:pPr marL="617220" lvl="1" indent="-342900">
              <a:lnSpc>
                <a:spcPct val="50000"/>
              </a:lnSpc>
              <a:spcBef>
                <a:spcPts val="1200"/>
              </a:spcBef>
              <a:buClr>
                <a:srgbClr val="FAAB67"/>
              </a:buClr>
              <a:buFont typeface="Wingdings" pitchFamily="2" charset="2"/>
              <a:buChar char="§"/>
              <a:defRPr/>
            </a:pPr>
            <a:r>
              <a:rPr lang="en-US" dirty="0">
                <a:latin typeface="+mj-lt"/>
              </a:rPr>
              <a:t>Raise Your Hand:</a:t>
            </a:r>
          </a:p>
          <a:p>
            <a:pPr marL="981075" lvl="2" indent="-342900" eaLnBrk="1" fontAlgn="auto" hangingPunct="1">
              <a:spcAft>
                <a:spcPts val="0"/>
              </a:spcAft>
              <a:buClr>
                <a:schemeClr val="accent3"/>
              </a:buClr>
              <a:buFont typeface="Arial" pitchFamily="34" charset="0"/>
              <a:buChar char="•"/>
              <a:defRPr/>
            </a:pPr>
            <a:r>
              <a:rPr lang="en-US" sz="2000" dirty="0" smtClean="0">
                <a:solidFill>
                  <a:srgbClr val="101E8E"/>
                </a:solidFill>
                <a:latin typeface="+mj-lt"/>
              </a:rPr>
              <a:t>A presenter will call your name</a:t>
            </a:r>
          </a:p>
          <a:p>
            <a:pPr marL="981075" lvl="2" indent="-342900" eaLnBrk="1" fontAlgn="auto" hangingPunct="1">
              <a:spcAft>
                <a:spcPts val="0"/>
              </a:spcAft>
              <a:buClr>
                <a:schemeClr val="accent3"/>
              </a:buClr>
              <a:buFont typeface="Arial" pitchFamily="34" charset="0"/>
              <a:buChar char="•"/>
              <a:defRPr/>
            </a:pPr>
            <a:r>
              <a:rPr lang="en-US" sz="2000" dirty="0" smtClean="0">
                <a:solidFill>
                  <a:srgbClr val="101E8E"/>
                </a:solidFill>
                <a:latin typeface="+mj-lt"/>
              </a:rPr>
              <a:t>After your name is called, un-mute your phone and speak your question/comment</a:t>
            </a:r>
          </a:p>
          <a:p>
            <a:pPr>
              <a:defRPr/>
            </a:pPr>
            <a:r>
              <a:rPr lang="en-US" sz="2000" dirty="0">
                <a:latin typeface="+mj-lt"/>
              </a:rPr>
              <a:t>Please be respectful of others time; we may need to have a separate conversation later to best help you</a:t>
            </a:r>
          </a:p>
          <a:p>
            <a:pPr eaLnBrk="1" fontAlgn="auto" hangingPunct="1">
              <a:spcAft>
                <a:spcPts val="0"/>
              </a:spcAft>
              <a:defRPr/>
            </a:pPr>
            <a:endParaRPr lang="en-US" dirty="0">
              <a:solidFill>
                <a:schemeClr val="accent6">
                  <a:lumMod val="50000"/>
                </a:schemeClr>
              </a:solidFill>
            </a:endParaRPr>
          </a:p>
        </p:txBody>
      </p:sp>
    </p:spTree>
    <p:extLst>
      <p:ext uri="{BB962C8B-B14F-4D97-AF65-F5344CB8AC3E}">
        <p14:creationId xmlns:p14="http://schemas.microsoft.com/office/powerpoint/2010/main" val="483388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5013434" y="764628"/>
            <a:ext cx="4130566" cy="5542840"/>
          </a:xfrm>
        </p:spPr>
        <p:txBody>
          <a:bodyPr>
            <a:normAutofit/>
          </a:bodyPr>
          <a:lstStyle/>
          <a:p>
            <a:pPr marL="45720" indent="0">
              <a:buNone/>
            </a:pPr>
            <a:r>
              <a:rPr lang="en-US" sz="1400" b="1" u="sng" dirty="0">
                <a:solidFill>
                  <a:srgbClr val="7030A0"/>
                </a:solidFill>
                <a:latin typeface="+mj-lt"/>
              </a:rPr>
              <a:t>Path 3 Data Fields (9): </a:t>
            </a:r>
          </a:p>
          <a:p>
            <a:r>
              <a:rPr lang="en-US" sz="1400" b="1" dirty="0" smtClean="0">
                <a:solidFill>
                  <a:srgbClr val="7030A0"/>
                </a:solidFill>
                <a:latin typeface="+mj-lt"/>
              </a:rPr>
              <a:t>Date </a:t>
            </a:r>
            <a:r>
              <a:rPr lang="en-US" sz="1400" b="1" dirty="0">
                <a:solidFill>
                  <a:srgbClr val="7030A0"/>
                </a:solidFill>
                <a:latin typeface="+mj-lt"/>
              </a:rPr>
              <a:t>of Parental Consent to Evaluate Part B </a:t>
            </a:r>
          </a:p>
          <a:p>
            <a:r>
              <a:rPr lang="en-US" sz="1400" b="1" dirty="0" smtClean="0">
                <a:solidFill>
                  <a:srgbClr val="7030A0"/>
                </a:solidFill>
                <a:latin typeface="+mj-lt"/>
              </a:rPr>
              <a:t>Date </a:t>
            </a:r>
            <a:r>
              <a:rPr lang="en-US" sz="1400" b="1" dirty="0">
                <a:solidFill>
                  <a:srgbClr val="7030A0"/>
                </a:solidFill>
                <a:latin typeface="+mj-lt"/>
              </a:rPr>
              <a:t>Evaluation Completed Part B </a:t>
            </a:r>
          </a:p>
          <a:p>
            <a:r>
              <a:rPr lang="en-US" sz="1400" b="1" dirty="0" smtClean="0">
                <a:solidFill>
                  <a:srgbClr val="7030A0"/>
                </a:solidFill>
                <a:latin typeface="+mj-lt"/>
              </a:rPr>
              <a:t>Reason </a:t>
            </a:r>
            <a:r>
              <a:rPr lang="en-US" sz="1400" b="1" dirty="0">
                <a:solidFill>
                  <a:srgbClr val="7030A0"/>
                </a:solidFill>
                <a:latin typeface="+mj-lt"/>
              </a:rPr>
              <a:t>for Delay in Completing the Evaluation Part B </a:t>
            </a:r>
          </a:p>
          <a:p>
            <a:r>
              <a:rPr lang="en-US" sz="1400" b="1" dirty="0" smtClean="0">
                <a:solidFill>
                  <a:srgbClr val="7030A0"/>
                </a:solidFill>
                <a:latin typeface="+mj-lt"/>
              </a:rPr>
              <a:t>Date </a:t>
            </a:r>
            <a:r>
              <a:rPr lang="en-US" sz="1400" b="1" dirty="0">
                <a:solidFill>
                  <a:srgbClr val="7030A0"/>
                </a:solidFill>
                <a:latin typeface="+mj-lt"/>
              </a:rPr>
              <a:t>of Initial Eligibility Meeting Part B </a:t>
            </a:r>
          </a:p>
          <a:p>
            <a:r>
              <a:rPr lang="en-US" sz="1400" b="1" dirty="0" smtClean="0">
                <a:solidFill>
                  <a:srgbClr val="7030A0"/>
                </a:solidFill>
                <a:latin typeface="+mj-lt"/>
              </a:rPr>
              <a:t>Date </a:t>
            </a:r>
            <a:r>
              <a:rPr lang="en-US" sz="1400" b="1" dirty="0">
                <a:solidFill>
                  <a:srgbClr val="7030A0"/>
                </a:solidFill>
                <a:latin typeface="+mj-lt"/>
              </a:rPr>
              <a:t>Initial IEP was Finalized Part B </a:t>
            </a:r>
          </a:p>
          <a:p>
            <a:r>
              <a:rPr lang="en-US" sz="1400" b="1" dirty="0" smtClean="0">
                <a:solidFill>
                  <a:srgbClr val="7030A0"/>
                </a:solidFill>
                <a:latin typeface="+mj-lt"/>
              </a:rPr>
              <a:t>Reason </a:t>
            </a:r>
            <a:r>
              <a:rPr lang="en-US" sz="1400" b="1" dirty="0">
                <a:solidFill>
                  <a:srgbClr val="7030A0"/>
                </a:solidFill>
                <a:latin typeface="+mj-lt"/>
              </a:rPr>
              <a:t>for Delay in Finalizing the Initial IEP Part B </a:t>
            </a:r>
          </a:p>
          <a:p>
            <a:r>
              <a:rPr lang="en-US" sz="1400" b="1" dirty="0" smtClean="0">
                <a:solidFill>
                  <a:srgbClr val="7030A0"/>
                </a:solidFill>
                <a:latin typeface="+mj-lt"/>
              </a:rPr>
              <a:t>Date </a:t>
            </a:r>
            <a:r>
              <a:rPr lang="en-US" sz="1400" b="1" dirty="0">
                <a:solidFill>
                  <a:srgbClr val="7030A0"/>
                </a:solidFill>
                <a:latin typeface="+mj-lt"/>
              </a:rPr>
              <a:t>IEP was Implemented Part B </a:t>
            </a:r>
          </a:p>
          <a:p>
            <a:r>
              <a:rPr lang="en-US" sz="1400" b="1" dirty="0" smtClean="0">
                <a:solidFill>
                  <a:srgbClr val="7030A0"/>
                </a:solidFill>
                <a:latin typeface="+mj-lt"/>
              </a:rPr>
              <a:t>Reason </a:t>
            </a:r>
            <a:r>
              <a:rPr lang="en-US" sz="1400" b="1" dirty="0">
                <a:solidFill>
                  <a:srgbClr val="7030A0"/>
                </a:solidFill>
                <a:latin typeface="+mj-lt"/>
              </a:rPr>
              <a:t>the IEP was Never Implemented Part B </a:t>
            </a:r>
          </a:p>
          <a:p>
            <a:r>
              <a:rPr lang="en-US" sz="1400" b="1" dirty="0" smtClean="0">
                <a:solidFill>
                  <a:srgbClr val="7030A0"/>
                </a:solidFill>
                <a:latin typeface="+mj-lt"/>
              </a:rPr>
              <a:t>Eligibility </a:t>
            </a:r>
            <a:r>
              <a:rPr lang="en-US" sz="1400" b="1" dirty="0">
                <a:solidFill>
                  <a:srgbClr val="7030A0"/>
                </a:solidFill>
                <a:latin typeface="+mj-lt"/>
              </a:rPr>
              <a:t>and Services Path 3 </a:t>
            </a:r>
          </a:p>
          <a:p>
            <a:endParaRPr lang="en-US" sz="1200" dirty="0"/>
          </a:p>
          <a:p>
            <a:pPr marL="45720" indent="0">
              <a:buNone/>
            </a:pPr>
            <a:endParaRPr lang="en-US" sz="1200" dirty="0"/>
          </a:p>
        </p:txBody>
      </p:sp>
      <p:sp>
        <p:nvSpPr>
          <p:cNvPr id="5" name="Title 4"/>
          <p:cNvSpPr>
            <a:spLocks noGrp="1"/>
          </p:cNvSpPr>
          <p:nvPr>
            <p:ph type="title" idx="4294967295"/>
          </p:nvPr>
        </p:nvSpPr>
        <p:spPr>
          <a:xfrm>
            <a:off x="0" y="192088"/>
            <a:ext cx="7886700" cy="520700"/>
          </a:xfrm>
        </p:spPr>
        <p:txBody>
          <a:bodyPr>
            <a:normAutofit/>
          </a:bodyPr>
          <a:lstStyle/>
          <a:p>
            <a:r>
              <a:rPr lang="en-US" dirty="0" smtClean="0">
                <a:latin typeface="Palatino Linotype" panose="02040502050505030304" pitchFamily="18" charset="0"/>
              </a:rPr>
              <a:t>Data Fields in the 3 Paths</a:t>
            </a:r>
            <a:endParaRPr lang="en-US" dirty="0">
              <a:latin typeface="Palatino Linotype" panose="02040502050505030304" pitchFamily="18" charset="0"/>
            </a:endParaRPr>
          </a:p>
        </p:txBody>
      </p:sp>
      <p:sp>
        <p:nvSpPr>
          <p:cNvPr id="2" name="Content Placeholder 1"/>
          <p:cNvSpPr>
            <a:spLocks noGrp="1"/>
          </p:cNvSpPr>
          <p:nvPr>
            <p:ph idx="4294967295"/>
          </p:nvPr>
        </p:nvSpPr>
        <p:spPr>
          <a:xfrm>
            <a:off x="70945" y="764628"/>
            <a:ext cx="4800600" cy="5474248"/>
          </a:xfrm>
        </p:spPr>
        <p:txBody>
          <a:bodyPr>
            <a:normAutofit fontScale="92500" lnSpcReduction="20000"/>
          </a:bodyPr>
          <a:lstStyle/>
          <a:p>
            <a:pPr marL="45720" indent="0">
              <a:buNone/>
            </a:pPr>
            <a:r>
              <a:rPr lang="en-US" sz="1500" b="1" u="sng" dirty="0">
                <a:solidFill>
                  <a:schemeClr val="accent1">
                    <a:lumMod val="75000"/>
                  </a:schemeClr>
                </a:solidFill>
                <a:latin typeface="+mj-lt"/>
              </a:rPr>
              <a:t>Path 1 Data Fields (5): </a:t>
            </a:r>
          </a:p>
          <a:p>
            <a:pPr>
              <a:buFont typeface="Wingdings" panose="05000000000000000000" pitchFamily="2" charset="2"/>
              <a:buChar char="§"/>
            </a:pPr>
            <a:r>
              <a:rPr lang="en-US" sz="1400" b="1" dirty="0" smtClean="0">
                <a:solidFill>
                  <a:schemeClr val="accent1">
                    <a:lumMod val="75000"/>
                  </a:schemeClr>
                </a:solidFill>
                <a:latin typeface="+mj-lt"/>
              </a:rPr>
              <a:t>Date </a:t>
            </a:r>
            <a:r>
              <a:rPr lang="en-US" sz="1400" b="1" dirty="0">
                <a:solidFill>
                  <a:schemeClr val="accent1">
                    <a:lumMod val="75000"/>
                  </a:schemeClr>
                </a:solidFill>
                <a:latin typeface="+mj-lt"/>
              </a:rPr>
              <a:t>Referred for Part C Evaluation </a:t>
            </a:r>
          </a:p>
          <a:p>
            <a:r>
              <a:rPr lang="en-US" sz="1400" b="1" dirty="0" smtClean="0">
                <a:solidFill>
                  <a:schemeClr val="accent1">
                    <a:lumMod val="75000"/>
                  </a:schemeClr>
                </a:solidFill>
                <a:latin typeface="+mj-lt"/>
              </a:rPr>
              <a:t>Date </a:t>
            </a:r>
            <a:r>
              <a:rPr lang="en-US" sz="1400" b="1" dirty="0">
                <a:solidFill>
                  <a:schemeClr val="accent1">
                    <a:lumMod val="75000"/>
                  </a:schemeClr>
                </a:solidFill>
                <a:latin typeface="+mj-lt"/>
              </a:rPr>
              <a:t>of Parental Consent to Evaluate Part C </a:t>
            </a:r>
          </a:p>
          <a:p>
            <a:r>
              <a:rPr lang="en-US" sz="1400" b="1" dirty="0" smtClean="0">
                <a:solidFill>
                  <a:schemeClr val="accent1">
                    <a:lumMod val="75000"/>
                  </a:schemeClr>
                </a:solidFill>
                <a:latin typeface="+mj-lt"/>
              </a:rPr>
              <a:t>Date </a:t>
            </a:r>
            <a:r>
              <a:rPr lang="en-US" sz="1400" b="1" dirty="0">
                <a:solidFill>
                  <a:schemeClr val="accent1">
                    <a:lumMod val="75000"/>
                  </a:schemeClr>
                </a:solidFill>
                <a:latin typeface="+mj-lt"/>
              </a:rPr>
              <a:t>Evaluation Completed Part C </a:t>
            </a:r>
          </a:p>
          <a:p>
            <a:r>
              <a:rPr lang="en-US" sz="1400" b="1" dirty="0" smtClean="0">
                <a:solidFill>
                  <a:schemeClr val="accent1">
                    <a:lumMod val="75000"/>
                  </a:schemeClr>
                </a:solidFill>
                <a:latin typeface="+mj-lt"/>
              </a:rPr>
              <a:t>Reason </a:t>
            </a:r>
            <a:r>
              <a:rPr lang="en-US" sz="1400" b="1" dirty="0">
                <a:solidFill>
                  <a:schemeClr val="accent1">
                    <a:lumMod val="75000"/>
                  </a:schemeClr>
                </a:solidFill>
                <a:latin typeface="+mj-lt"/>
              </a:rPr>
              <a:t>for Delay in Completing the Evaluation Part C </a:t>
            </a:r>
          </a:p>
          <a:p>
            <a:r>
              <a:rPr lang="en-US" sz="1400" b="1" dirty="0" smtClean="0">
                <a:solidFill>
                  <a:schemeClr val="accent1">
                    <a:lumMod val="75000"/>
                  </a:schemeClr>
                </a:solidFill>
                <a:latin typeface="+mj-lt"/>
              </a:rPr>
              <a:t>Eligibility </a:t>
            </a:r>
            <a:r>
              <a:rPr lang="en-US" sz="1400" b="1" dirty="0">
                <a:solidFill>
                  <a:schemeClr val="accent1">
                    <a:lumMod val="75000"/>
                  </a:schemeClr>
                </a:solidFill>
                <a:latin typeface="+mj-lt"/>
              </a:rPr>
              <a:t>and Services Path 1 </a:t>
            </a:r>
          </a:p>
          <a:p>
            <a:endParaRPr lang="en-US" sz="1400" b="1" dirty="0">
              <a:latin typeface="+mj-lt"/>
            </a:endParaRPr>
          </a:p>
          <a:p>
            <a:pPr marL="45720" indent="0">
              <a:buNone/>
            </a:pPr>
            <a:r>
              <a:rPr lang="en-US" sz="1500" b="1" u="sng" dirty="0">
                <a:solidFill>
                  <a:srgbClr val="B52D91"/>
                </a:solidFill>
                <a:latin typeface="+mj-lt"/>
              </a:rPr>
              <a:t>Path 2 Data Fields (11): </a:t>
            </a:r>
          </a:p>
          <a:p>
            <a:r>
              <a:rPr lang="en-US" sz="1400" b="1" dirty="0" smtClean="0">
                <a:solidFill>
                  <a:schemeClr val="bg2">
                    <a:lumMod val="50000"/>
                  </a:schemeClr>
                </a:solidFill>
                <a:latin typeface="+mj-lt"/>
              </a:rPr>
              <a:t>Date </a:t>
            </a:r>
            <a:r>
              <a:rPr lang="en-US" sz="1400" b="1" dirty="0">
                <a:solidFill>
                  <a:schemeClr val="bg2">
                    <a:lumMod val="50000"/>
                  </a:schemeClr>
                </a:solidFill>
                <a:latin typeface="+mj-lt"/>
              </a:rPr>
              <a:t>Child is Referred to the Part C System </a:t>
            </a:r>
            <a:r>
              <a:rPr lang="en-US" sz="1400" b="1" dirty="0" smtClean="0">
                <a:solidFill>
                  <a:schemeClr val="bg2">
                    <a:lumMod val="50000"/>
                  </a:schemeClr>
                </a:solidFill>
                <a:latin typeface="+mj-lt"/>
              </a:rPr>
              <a:t>(</a:t>
            </a:r>
            <a:r>
              <a:rPr lang="en-US" sz="1400" b="1" dirty="0">
                <a:solidFill>
                  <a:schemeClr val="bg2">
                    <a:lumMod val="50000"/>
                  </a:schemeClr>
                </a:solidFill>
                <a:latin typeface="+mj-lt"/>
              </a:rPr>
              <a:t>no longer required-may be zero-filled) </a:t>
            </a:r>
          </a:p>
          <a:p>
            <a:r>
              <a:rPr lang="en-US" sz="1400" b="1" dirty="0" smtClean="0">
                <a:solidFill>
                  <a:srgbClr val="B52D91"/>
                </a:solidFill>
                <a:latin typeface="+mj-lt"/>
              </a:rPr>
              <a:t>Date </a:t>
            </a:r>
            <a:r>
              <a:rPr lang="en-US" sz="1400" b="1" dirty="0">
                <a:solidFill>
                  <a:srgbClr val="B52D91"/>
                </a:solidFill>
                <a:latin typeface="+mj-lt"/>
              </a:rPr>
              <a:t>Child is Found Eligible for Part C Services </a:t>
            </a:r>
          </a:p>
          <a:p>
            <a:r>
              <a:rPr lang="en-US" sz="1400" b="1" dirty="0" smtClean="0">
                <a:solidFill>
                  <a:srgbClr val="B52D91"/>
                </a:solidFill>
                <a:latin typeface="+mj-lt"/>
              </a:rPr>
              <a:t>Date </a:t>
            </a:r>
            <a:r>
              <a:rPr lang="en-US" sz="1400" b="1" dirty="0">
                <a:solidFill>
                  <a:srgbClr val="B52D91"/>
                </a:solidFill>
                <a:latin typeface="+mj-lt"/>
              </a:rPr>
              <a:t>of Referral to Administrative Unit from the Local Community Centered Board </a:t>
            </a:r>
          </a:p>
          <a:p>
            <a:r>
              <a:rPr lang="en-US" sz="1400" b="1" dirty="0" smtClean="0">
                <a:solidFill>
                  <a:srgbClr val="B52D91"/>
                </a:solidFill>
                <a:latin typeface="+mj-lt"/>
              </a:rPr>
              <a:t>Date </a:t>
            </a:r>
            <a:r>
              <a:rPr lang="en-US" sz="1400" b="1" dirty="0">
                <a:solidFill>
                  <a:srgbClr val="B52D91"/>
                </a:solidFill>
                <a:latin typeface="+mj-lt"/>
              </a:rPr>
              <a:t>of Parental Consent to Evaluate C to B </a:t>
            </a:r>
          </a:p>
          <a:p>
            <a:r>
              <a:rPr lang="en-US" sz="1400" b="1" dirty="0" smtClean="0">
                <a:solidFill>
                  <a:srgbClr val="B52D91"/>
                </a:solidFill>
                <a:latin typeface="+mj-lt"/>
              </a:rPr>
              <a:t>Date </a:t>
            </a:r>
            <a:r>
              <a:rPr lang="en-US" sz="1400" b="1" dirty="0">
                <a:solidFill>
                  <a:srgbClr val="B52D91"/>
                </a:solidFill>
                <a:latin typeface="+mj-lt"/>
              </a:rPr>
              <a:t>Evaluation Completed C to B </a:t>
            </a:r>
          </a:p>
          <a:p>
            <a:r>
              <a:rPr lang="en-US" sz="1400" b="1" dirty="0" smtClean="0">
                <a:solidFill>
                  <a:srgbClr val="B52D91"/>
                </a:solidFill>
                <a:latin typeface="+mj-lt"/>
              </a:rPr>
              <a:t>Reason </a:t>
            </a:r>
            <a:r>
              <a:rPr lang="en-US" sz="1400" b="1" dirty="0">
                <a:solidFill>
                  <a:srgbClr val="B52D91"/>
                </a:solidFill>
                <a:latin typeface="+mj-lt"/>
              </a:rPr>
              <a:t>for Delay in Completing the Evaluation C to B </a:t>
            </a:r>
          </a:p>
          <a:p>
            <a:r>
              <a:rPr lang="en-US" sz="1400" b="1" dirty="0" smtClean="0">
                <a:solidFill>
                  <a:srgbClr val="B52D91"/>
                </a:solidFill>
                <a:latin typeface="+mj-lt"/>
              </a:rPr>
              <a:t>Date </a:t>
            </a:r>
            <a:r>
              <a:rPr lang="en-US" sz="1400" b="1" dirty="0">
                <a:solidFill>
                  <a:srgbClr val="B52D91"/>
                </a:solidFill>
                <a:latin typeface="+mj-lt"/>
              </a:rPr>
              <a:t>of Initial Eligibility Meeting </a:t>
            </a:r>
          </a:p>
          <a:p>
            <a:r>
              <a:rPr lang="en-US" sz="1400" b="1" dirty="0" smtClean="0">
                <a:solidFill>
                  <a:srgbClr val="B52D91"/>
                </a:solidFill>
                <a:latin typeface="+mj-lt"/>
              </a:rPr>
              <a:t>Reason </a:t>
            </a:r>
            <a:r>
              <a:rPr lang="en-US" sz="1400" b="1" dirty="0">
                <a:solidFill>
                  <a:srgbClr val="B52D91"/>
                </a:solidFill>
                <a:latin typeface="+mj-lt"/>
              </a:rPr>
              <a:t>for Delay in Initial Eligibility Meeting C to B </a:t>
            </a:r>
          </a:p>
          <a:p>
            <a:r>
              <a:rPr lang="en-US" sz="1400" b="1" dirty="0" smtClean="0">
                <a:solidFill>
                  <a:srgbClr val="B52D91"/>
                </a:solidFill>
                <a:latin typeface="+mj-lt"/>
              </a:rPr>
              <a:t>Date </a:t>
            </a:r>
            <a:r>
              <a:rPr lang="en-US" sz="1400" b="1" dirty="0">
                <a:solidFill>
                  <a:srgbClr val="B52D91"/>
                </a:solidFill>
                <a:latin typeface="+mj-lt"/>
              </a:rPr>
              <a:t>IEP was Implemented C to B </a:t>
            </a:r>
          </a:p>
          <a:p>
            <a:r>
              <a:rPr lang="en-US" sz="1400" b="1" dirty="0" smtClean="0">
                <a:solidFill>
                  <a:srgbClr val="B52D91"/>
                </a:solidFill>
                <a:latin typeface="+mj-lt"/>
              </a:rPr>
              <a:t>Reason </a:t>
            </a:r>
            <a:r>
              <a:rPr lang="en-US" sz="1400" b="1" dirty="0">
                <a:solidFill>
                  <a:srgbClr val="B52D91"/>
                </a:solidFill>
                <a:latin typeface="+mj-lt"/>
              </a:rPr>
              <a:t>for Delay in IEP Implementation C to B </a:t>
            </a:r>
          </a:p>
          <a:p>
            <a:r>
              <a:rPr lang="en-US" sz="1400" b="1" dirty="0" smtClean="0">
                <a:solidFill>
                  <a:srgbClr val="B52D91"/>
                </a:solidFill>
                <a:latin typeface="+mj-lt"/>
              </a:rPr>
              <a:t>Eligibility </a:t>
            </a:r>
            <a:r>
              <a:rPr lang="en-US" sz="1400" b="1" dirty="0">
                <a:solidFill>
                  <a:srgbClr val="B52D91"/>
                </a:solidFill>
                <a:latin typeface="+mj-lt"/>
              </a:rPr>
              <a:t>and Services Path 2 </a:t>
            </a:r>
          </a:p>
          <a:p>
            <a:endParaRPr lang="en-US" sz="1200" dirty="0"/>
          </a:p>
        </p:txBody>
      </p:sp>
      <p:sp>
        <p:nvSpPr>
          <p:cNvPr id="3" name="Slide Number Placeholder 2"/>
          <p:cNvSpPr>
            <a:spLocks noGrp="1"/>
          </p:cNvSpPr>
          <p:nvPr>
            <p:ph type="sldNum" sz="quarter" idx="12"/>
          </p:nvPr>
        </p:nvSpPr>
        <p:spPr/>
        <p:txBody>
          <a:bodyPr/>
          <a:lstStyle/>
          <a:p>
            <a:fld id="{34A3F748-31DA-4297-96EF-69DC737B5DDE}" type="slidenum">
              <a:rPr lang="en-US" smtClean="0"/>
              <a:t>30</a:t>
            </a:fld>
            <a:endParaRPr lang="en-US" dirty="0"/>
          </a:p>
        </p:txBody>
      </p:sp>
    </p:spTree>
    <p:extLst>
      <p:ext uri="{BB962C8B-B14F-4D97-AF65-F5344CB8AC3E}">
        <p14:creationId xmlns:p14="http://schemas.microsoft.com/office/powerpoint/2010/main" val="3648123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4495927"/>
              </p:ext>
            </p:extLst>
          </p:nvPr>
        </p:nvGraphicFramePr>
        <p:xfrm>
          <a:off x="628650" y="1201738"/>
          <a:ext cx="7886773" cy="797442"/>
        </p:xfrm>
        <a:graphic>
          <a:graphicData uri="http://schemas.openxmlformats.org/drawingml/2006/table">
            <a:tbl>
              <a:tblPr firstRow="1" firstCol="1" lastRow="1" lastCol="1" bandRow="1" bandCol="1"/>
              <a:tblGrid>
                <a:gridCol w="531964"/>
                <a:gridCol w="7354809"/>
              </a:tblGrid>
              <a:tr h="797442">
                <a:tc>
                  <a:txBody>
                    <a:bodyPr/>
                    <a:lstStyle/>
                    <a:p>
                      <a:pPr marL="0" marR="0">
                        <a:spcBef>
                          <a:spcPts val="0"/>
                        </a:spcBef>
                        <a:spcAft>
                          <a:spcPts val="0"/>
                        </a:spcAft>
                      </a:pPr>
                      <a:r>
                        <a:rPr lang="en-US" sz="1600" dirty="0">
                          <a:effectLst/>
                          <a:latin typeface="+mj-lt"/>
                          <a:ea typeface="Times New Roman"/>
                          <a:cs typeface="Arial"/>
                        </a:rPr>
                        <a:t>01</a:t>
                      </a:r>
                      <a:endParaRPr lang="en-US" sz="1600" dirty="0">
                        <a:effectLst/>
                        <a:latin typeface="+mj-lt"/>
                        <a:ea typeface="Times New Roman"/>
                      </a:endParaRPr>
                    </a:p>
                  </a:txBody>
                  <a:tcPr marL="67466" marR="6746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mj-lt"/>
                          <a:ea typeface="Times New Roman"/>
                          <a:cs typeface="Arial"/>
                        </a:rPr>
                        <a:t>Part C Evaluation (Path 1 Only)</a:t>
                      </a:r>
                      <a:r>
                        <a:rPr lang="en-US" sz="1600" dirty="0">
                          <a:effectLst/>
                          <a:latin typeface="+mj-lt"/>
                          <a:ea typeface="Times New Roman"/>
                          <a:cs typeface="Arial"/>
                        </a:rPr>
                        <a:t> – Use this code for children 0-3 years old who were referred for and/or had a completed Part C evaluation during the reporting period, whether or not they were determined to be eligible.</a:t>
                      </a:r>
                      <a:endParaRPr lang="en-US" sz="1600" dirty="0">
                        <a:effectLst/>
                        <a:latin typeface="+mj-lt"/>
                        <a:ea typeface="Times New Roman"/>
                      </a:endParaRPr>
                    </a:p>
                  </a:txBody>
                  <a:tcPr marL="67466" marR="6746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Path Dates Applicable per Referral Code</a:t>
            </a:r>
            <a:endParaRPr lang="en-US" sz="3200" dirty="0">
              <a:latin typeface="Palatino Linotype" panose="02040502050505030304" pitchFamily="18" charset="0"/>
            </a:endParaRPr>
          </a:p>
        </p:txBody>
      </p:sp>
      <p:sp>
        <p:nvSpPr>
          <p:cNvPr id="7" name="TextBox 6"/>
          <p:cNvSpPr txBox="1"/>
          <p:nvPr/>
        </p:nvSpPr>
        <p:spPr>
          <a:xfrm>
            <a:off x="116958" y="2200941"/>
            <a:ext cx="5007935" cy="4224233"/>
          </a:xfrm>
          <a:prstGeom prst="rect">
            <a:avLst/>
          </a:prstGeom>
          <a:noFill/>
        </p:spPr>
        <p:txBody>
          <a:bodyPr wrap="square" rtlCol="0">
            <a:spAutoFit/>
          </a:bodyPr>
          <a:lstStyle/>
          <a:p>
            <a:pPr marL="45720" indent="0">
              <a:buNone/>
            </a:pPr>
            <a:r>
              <a:rPr lang="en-US" sz="1600" b="1" u="sng" dirty="0">
                <a:solidFill>
                  <a:srgbClr val="00B050"/>
                </a:solidFill>
                <a:latin typeface="+mj-lt"/>
              </a:rPr>
              <a:t>Path 1 Data Fields (5): </a:t>
            </a:r>
          </a:p>
          <a:p>
            <a:pPr>
              <a:buFont typeface="Wingdings" panose="05000000000000000000" pitchFamily="2" charset="2"/>
              <a:buChar char="§"/>
              <a:tabLst>
                <a:tab pos="285750" algn="l"/>
              </a:tabLst>
            </a:pPr>
            <a:r>
              <a:rPr lang="en-US" sz="1600" b="1" dirty="0" smtClean="0">
                <a:solidFill>
                  <a:srgbClr val="00B050"/>
                </a:solidFill>
                <a:latin typeface="+mj-lt"/>
              </a:rPr>
              <a:t>   	Date </a:t>
            </a:r>
            <a:r>
              <a:rPr lang="en-US" sz="1600" b="1" dirty="0">
                <a:solidFill>
                  <a:srgbClr val="00B050"/>
                </a:solidFill>
                <a:latin typeface="+mj-lt"/>
              </a:rPr>
              <a:t>Referred for Part C Evaluation </a:t>
            </a:r>
          </a:p>
          <a:p>
            <a:pPr marL="285750" indent="-285750">
              <a:buFont typeface="Wingdings" panose="05000000000000000000" pitchFamily="2" charset="2"/>
              <a:buChar char="§"/>
            </a:pPr>
            <a:r>
              <a:rPr lang="en-US" sz="1600" b="1" dirty="0">
                <a:solidFill>
                  <a:srgbClr val="00B050"/>
                </a:solidFill>
                <a:latin typeface="+mj-lt"/>
              </a:rPr>
              <a:t>Date of Parental Consent to Evaluate Part C </a:t>
            </a:r>
          </a:p>
          <a:p>
            <a:pPr marL="285750" indent="-285750">
              <a:buFont typeface="Wingdings" panose="05000000000000000000" pitchFamily="2" charset="2"/>
              <a:buChar char="§"/>
            </a:pPr>
            <a:r>
              <a:rPr lang="en-US" sz="1600" b="1" dirty="0">
                <a:solidFill>
                  <a:srgbClr val="00B050"/>
                </a:solidFill>
                <a:latin typeface="+mj-lt"/>
              </a:rPr>
              <a:t>Date Evaluation Completed Part C </a:t>
            </a:r>
          </a:p>
          <a:p>
            <a:pPr marL="285750" indent="-285750">
              <a:buFont typeface="Wingdings" panose="05000000000000000000" pitchFamily="2" charset="2"/>
              <a:buChar char="§"/>
            </a:pPr>
            <a:r>
              <a:rPr lang="en-US" sz="1600" b="1" dirty="0">
                <a:solidFill>
                  <a:srgbClr val="00B050"/>
                </a:solidFill>
                <a:latin typeface="+mj-lt"/>
              </a:rPr>
              <a:t>Reason for Delay in Completing the Evaluation Part C </a:t>
            </a:r>
          </a:p>
          <a:p>
            <a:pPr marL="285750" indent="-285750">
              <a:buFont typeface="Wingdings" panose="05000000000000000000" pitchFamily="2" charset="2"/>
              <a:buChar char="§"/>
            </a:pPr>
            <a:r>
              <a:rPr lang="en-US" sz="1600" b="1" dirty="0">
                <a:solidFill>
                  <a:srgbClr val="00B050"/>
                </a:solidFill>
                <a:latin typeface="+mj-lt"/>
              </a:rPr>
              <a:t>Eligibility and Services Path 1 </a:t>
            </a:r>
          </a:p>
          <a:p>
            <a:endParaRPr lang="en-US" sz="1050" dirty="0" smtClean="0">
              <a:latin typeface="+mj-lt"/>
            </a:endParaRPr>
          </a:p>
          <a:p>
            <a:r>
              <a:rPr lang="en-US" sz="1050" u="sng" dirty="0" smtClean="0">
                <a:solidFill>
                  <a:schemeClr val="tx1">
                    <a:lumMod val="75000"/>
                  </a:schemeClr>
                </a:solidFill>
                <a:latin typeface="+mj-lt"/>
              </a:rPr>
              <a:t>Path </a:t>
            </a:r>
            <a:r>
              <a:rPr lang="en-US" sz="1050" u="sng" dirty="0">
                <a:solidFill>
                  <a:schemeClr val="tx1">
                    <a:lumMod val="75000"/>
                  </a:schemeClr>
                </a:solidFill>
                <a:latin typeface="+mj-lt"/>
              </a:rPr>
              <a:t>2 Data Fields (11): </a:t>
            </a:r>
          </a:p>
          <a:p>
            <a:pPr marL="171450" indent="-171450">
              <a:buFont typeface="Arial" panose="020B0604020202020204" pitchFamily="34" charset="0"/>
              <a:buChar char="•"/>
            </a:pPr>
            <a:r>
              <a:rPr lang="en-US" sz="1050" dirty="0">
                <a:solidFill>
                  <a:schemeClr val="tx1">
                    <a:lumMod val="75000"/>
                  </a:schemeClr>
                </a:solidFill>
                <a:latin typeface="+mj-lt"/>
              </a:rPr>
              <a:t>Date Child is Referred to the Part C System (no longer required-may be zero-filled) </a:t>
            </a:r>
          </a:p>
          <a:p>
            <a:pPr marL="171450" indent="-171450">
              <a:buFont typeface="Arial" panose="020B0604020202020204" pitchFamily="34" charset="0"/>
              <a:buChar char="•"/>
            </a:pPr>
            <a:r>
              <a:rPr lang="en-US" sz="1050" dirty="0">
                <a:solidFill>
                  <a:schemeClr val="tx1">
                    <a:lumMod val="75000"/>
                  </a:schemeClr>
                </a:solidFill>
                <a:latin typeface="+mj-lt"/>
              </a:rPr>
              <a:t>Date Child is Found Eligible for Part C Services </a:t>
            </a:r>
          </a:p>
          <a:p>
            <a:pPr marL="171450" indent="-171450">
              <a:buFont typeface="Arial" panose="020B0604020202020204" pitchFamily="34" charset="0"/>
              <a:buChar char="•"/>
            </a:pPr>
            <a:r>
              <a:rPr lang="en-US" sz="1050" dirty="0">
                <a:solidFill>
                  <a:schemeClr val="tx1">
                    <a:lumMod val="75000"/>
                  </a:schemeClr>
                </a:solidFill>
                <a:latin typeface="+mj-lt"/>
              </a:rPr>
              <a:t>Date of Referral to Administrative Unit from the Local Community Centered Board </a:t>
            </a:r>
          </a:p>
          <a:p>
            <a:pPr marL="171450" indent="-171450">
              <a:buFont typeface="Arial" panose="020B0604020202020204" pitchFamily="34" charset="0"/>
              <a:buChar char="•"/>
            </a:pPr>
            <a:r>
              <a:rPr lang="en-US" sz="1050" dirty="0">
                <a:solidFill>
                  <a:schemeClr val="tx1">
                    <a:lumMod val="75000"/>
                  </a:schemeClr>
                </a:solidFill>
                <a:latin typeface="+mj-lt"/>
              </a:rPr>
              <a:t>Date of Parental Consent to Evaluate C to B </a:t>
            </a:r>
          </a:p>
          <a:p>
            <a:pPr marL="171450" indent="-171450">
              <a:buFont typeface="Arial" panose="020B0604020202020204" pitchFamily="34" charset="0"/>
              <a:buChar char="•"/>
            </a:pPr>
            <a:r>
              <a:rPr lang="en-US" sz="1050" dirty="0">
                <a:solidFill>
                  <a:schemeClr val="tx1">
                    <a:lumMod val="75000"/>
                  </a:schemeClr>
                </a:solidFill>
                <a:latin typeface="+mj-lt"/>
              </a:rPr>
              <a:t>Date Evaluation Completed C to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Completing the Evaluation C to B </a:t>
            </a:r>
          </a:p>
          <a:p>
            <a:pPr marL="171450" indent="-171450">
              <a:buFont typeface="Arial" panose="020B0604020202020204" pitchFamily="34" charset="0"/>
              <a:buChar char="•"/>
            </a:pPr>
            <a:r>
              <a:rPr lang="en-US" sz="1050" dirty="0">
                <a:solidFill>
                  <a:schemeClr val="tx1">
                    <a:lumMod val="75000"/>
                  </a:schemeClr>
                </a:solidFill>
                <a:latin typeface="+mj-lt"/>
              </a:rPr>
              <a:t>Date of Initial Eligibility Meeting </a:t>
            </a:r>
          </a:p>
          <a:p>
            <a:pPr marL="171450" indent="-171450">
              <a:buFont typeface="Arial" panose="020B0604020202020204" pitchFamily="34" charset="0"/>
              <a:buChar char="•"/>
            </a:pPr>
            <a:r>
              <a:rPr lang="en-US" sz="1050" dirty="0">
                <a:solidFill>
                  <a:schemeClr val="tx1">
                    <a:lumMod val="75000"/>
                  </a:schemeClr>
                </a:solidFill>
                <a:latin typeface="+mj-lt"/>
              </a:rPr>
              <a:t>Reason for Delay in Initial Eligibility Meeting C to B </a:t>
            </a:r>
          </a:p>
          <a:p>
            <a:pPr marL="171450" indent="-171450">
              <a:buFont typeface="Arial" panose="020B0604020202020204" pitchFamily="34" charset="0"/>
              <a:buChar char="•"/>
            </a:pPr>
            <a:r>
              <a:rPr lang="en-US" sz="1050" dirty="0">
                <a:solidFill>
                  <a:schemeClr val="tx1">
                    <a:lumMod val="75000"/>
                  </a:schemeClr>
                </a:solidFill>
                <a:latin typeface="+mj-lt"/>
              </a:rPr>
              <a:t>Date IEP was Implemented C to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IEP Implementation C to B </a:t>
            </a:r>
          </a:p>
          <a:p>
            <a:pPr marL="171450" indent="-171450">
              <a:buFont typeface="Arial" panose="020B0604020202020204" pitchFamily="34" charset="0"/>
              <a:buChar char="•"/>
            </a:pPr>
            <a:r>
              <a:rPr lang="en-US" sz="1050" dirty="0">
                <a:solidFill>
                  <a:schemeClr val="tx1">
                    <a:lumMod val="75000"/>
                  </a:schemeClr>
                </a:solidFill>
                <a:latin typeface="+mj-lt"/>
              </a:rPr>
              <a:t>Eligibility and Services Path 2 </a:t>
            </a:r>
          </a:p>
          <a:p>
            <a:endParaRPr lang="en-US" dirty="0"/>
          </a:p>
          <a:p>
            <a:endParaRPr lang="en-US" dirty="0"/>
          </a:p>
        </p:txBody>
      </p:sp>
      <p:sp>
        <p:nvSpPr>
          <p:cNvPr id="9" name="TextBox 8"/>
          <p:cNvSpPr txBox="1"/>
          <p:nvPr/>
        </p:nvSpPr>
        <p:spPr>
          <a:xfrm>
            <a:off x="5305646" y="4231758"/>
            <a:ext cx="3456613" cy="1708160"/>
          </a:xfrm>
          <a:prstGeom prst="rect">
            <a:avLst/>
          </a:prstGeom>
          <a:noFill/>
        </p:spPr>
        <p:txBody>
          <a:bodyPr wrap="square" rtlCol="0">
            <a:spAutoFit/>
          </a:bodyPr>
          <a:lstStyle/>
          <a:p>
            <a:r>
              <a:rPr lang="en-US" sz="1050" u="sng" dirty="0">
                <a:solidFill>
                  <a:schemeClr val="tx1">
                    <a:lumMod val="75000"/>
                  </a:schemeClr>
                </a:solidFill>
                <a:latin typeface="+mj-lt"/>
              </a:rPr>
              <a:t>Path 3 Data Fields (9): </a:t>
            </a:r>
          </a:p>
          <a:p>
            <a:pPr marL="171450" indent="-171450">
              <a:buFont typeface="Arial" panose="020B0604020202020204" pitchFamily="34" charset="0"/>
              <a:buChar char="•"/>
            </a:pPr>
            <a:r>
              <a:rPr lang="en-US" sz="1050" dirty="0">
                <a:solidFill>
                  <a:schemeClr val="tx1">
                    <a:lumMod val="75000"/>
                  </a:schemeClr>
                </a:solidFill>
                <a:latin typeface="+mj-lt"/>
              </a:rPr>
              <a:t>Date of Parental Consent to Evaluate Part B </a:t>
            </a:r>
          </a:p>
          <a:p>
            <a:pPr marL="171450" indent="-171450">
              <a:buFont typeface="Arial" panose="020B0604020202020204" pitchFamily="34" charset="0"/>
              <a:buChar char="•"/>
            </a:pPr>
            <a:r>
              <a:rPr lang="en-US" sz="1050" dirty="0">
                <a:solidFill>
                  <a:schemeClr val="tx1">
                    <a:lumMod val="75000"/>
                  </a:schemeClr>
                </a:solidFill>
                <a:latin typeface="+mj-lt"/>
              </a:rPr>
              <a:t>Date Evaluation Completed Part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Completing the Evaluation Part B </a:t>
            </a:r>
          </a:p>
          <a:p>
            <a:pPr marL="171450" indent="-171450">
              <a:buFont typeface="Arial" panose="020B0604020202020204" pitchFamily="34" charset="0"/>
              <a:buChar char="•"/>
            </a:pPr>
            <a:r>
              <a:rPr lang="en-US" sz="1050" dirty="0">
                <a:solidFill>
                  <a:schemeClr val="tx1">
                    <a:lumMod val="75000"/>
                  </a:schemeClr>
                </a:solidFill>
                <a:latin typeface="+mj-lt"/>
              </a:rPr>
              <a:t>Date of Initial Eligibility Meeting Part B </a:t>
            </a:r>
          </a:p>
          <a:p>
            <a:pPr marL="171450" indent="-171450">
              <a:buFont typeface="Arial" panose="020B0604020202020204" pitchFamily="34" charset="0"/>
              <a:buChar char="•"/>
            </a:pPr>
            <a:r>
              <a:rPr lang="en-US" sz="1050" dirty="0">
                <a:solidFill>
                  <a:schemeClr val="tx1">
                    <a:lumMod val="75000"/>
                  </a:schemeClr>
                </a:solidFill>
                <a:latin typeface="+mj-lt"/>
              </a:rPr>
              <a:t>Date Initial IEP was Finalized Part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Finalizing the Initial IEP Part B </a:t>
            </a:r>
          </a:p>
          <a:p>
            <a:pPr marL="171450" indent="-171450">
              <a:buFont typeface="Arial" panose="020B0604020202020204" pitchFamily="34" charset="0"/>
              <a:buChar char="•"/>
            </a:pPr>
            <a:r>
              <a:rPr lang="en-US" sz="1050" dirty="0">
                <a:solidFill>
                  <a:schemeClr val="tx1">
                    <a:lumMod val="75000"/>
                  </a:schemeClr>
                </a:solidFill>
                <a:latin typeface="+mj-lt"/>
              </a:rPr>
              <a:t>Date IEP was Implemented Part B </a:t>
            </a:r>
          </a:p>
          <a:p>
            <a:pPr marL="171450" indent="-171450">
              <a:buFont typeface="Arial" panose="020B0604020202020204" pitchFamily="34" charset="0"/>
              <a:buChar char="•"/>
            </a:pPr>
            <a:r>
              <a:rPr lang="en-US" sz="1050" dirty="0">
                <a:solidFill>
                  <a:schemeClr val="tx1">
                    <a:lumMod val="75000"/>
                  </a:schemeClr>
                </a:solidFill>
                <a:latin typeface="+mj-lt"/>
              </a:rPr>
              <a:t>Reason the IEP was Never Implemented Part B </a:t>
            </a:r>
          </a:p>
          <a:p>
            <a:pPr marL="171450" indent="-171450">
              <a:buFont typeface="Arial" panose="020B0604020202020204" pitchFamily="34" charset="0"/>
              <a:buChar char="•"/>
            </a:pPr>
            <a:r>
              <a:rPr lang="en-US" sz="1050" dirty="0">
                <a:solidFill>
                  <a:schemeClr val="tx1">
                    <a:lumMod val="75000"/>
                  </a:schemeClr>
                </a:solidFill>
                <a:latin typeface="+mj-lt"/>
              </a:rPr>
              <a:t>Eligibility and Services Path 3 </a:t>
            </a:r>
          </a:p>
        </p:txBody>
      </p:sp>
    </p:spTree>
    <p:extLst>
      <p:ext uri="{BB962C8B-B14F-4D97-AF65-F5344CB8AC3E}">
        <p14:creationId xmlns:p14="http://schemas.microsoft.com/office/powerpoint/2010/main" val="617407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24139616"/>
              </p:ext>
            </p:extLst>
          </p:nvPr>
        </p:nvGraphicFramePr>
        <p:xfrm>
          <a:off x="620767" y="1012552"/>
          <a:ext cx="7886353" cy="853440"/>
        </p:xfrm>
        <a:graphic>
          <a:graphicData uri="http://schemas.openxmlformats.org/drawingml/2006/table">
            <a:tbl>
              <a:tblPr firstRow="1" firstCol="1" lastRow="1" lastCol="1" bandRow="1" bandCol="1"/>
              <a:tblGrid>
                <a:gridCol w="497509"/>
                <a:gridCol w="7388844"/>
              </a:tblGrid>
              <a:tr h="722777">
                <a:tc>
                  <a:txBody>
                    <a:bodyPr/>
                    <a:lstStyle/>
                    <a:p>
                      <a:pPr marL="0" marR="0">
                        <a:spcBef>
                          <a:spcPts val="0"/>
                        </a:spcBef>
                        <a:spcAft>
                          <a:spcPts val="0"/>
                        </a:spcAft>
                      </a:pPr>
                      <a:r>
                        <a:rPr lang="en-US" sz="1400" dirty="0">
                          <a:effectLst/>
                          <a:latin typeface="+mj-lt"/>
                          <a:ea typeface="Times New Roman"/>
                          <a:cs typeface="Arial"/>
                        </a:rPr>
                        <a:t>02</a:t>
                      </a:r>
                      <a:endParaRPr lang="en-US" sz="1400" dirty="0">
                        <a:effectLst/>
                        <a:latin typeface="+mj-lt"/>
                        <a:ea typeface="Times New Roman"/>
                      </a:endParaRPr>
                    </a:p>
                  </a:txBody>
                  <a:tcPr marL="64552" marR="6455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j-lt"/>
                          <a:ea typeface="Times New Roman"/>
                          <a:cs typeface="Arial"/>
                        </a:rPr>
                        <a:t>Part C to Part B Transition (Path 2 Only) – </a:t>
                      </a:r>
                      <a:r>
                        <a:rPr lang="en-US" sz="1400" dirty="0">
                          <a:effectLst/>
                          <a:latin typeface="+mj-lt"/>
                          <a:ea typeface="Times New Roman"/>
                          <a:cs typeface="Arial"/>
                        </a:rPr>
                        <a:t>Use this code for children 2.5 but not 4 years old (at the time of the referral) who were referred for a Part B Evaluation (from a Part C Agency), whether or not they were determined to be eligible for Part B Services.</a:t>
                      </a:r>
                      <a:endParaRPr lang="en-US" sz="1400" dirty="0">
                        <a:effectLst/>
                        <a:latin typeface="+mj-lt"/>
                        <a:ea typeface="Times New Roman"/>
                      </a:endParaRPr>
                    </a:p>
                    <a:p>
                      <a:pPr marL="0" marR="0">
                        <a:spcBef>
                          <a:spcPts val="0"/>
                        </a:spcBef>
                        <a:spcAft>
                          <a:spcPts val="0"/>
                        </a:spcAft>
                      </a:pPr>
                      <a:r>
                        <a:rPr lang="en-US" sz="1400" dirty="0">
                          <a:effectLst/>
                          <a:latin typeface="+mj-lt"/>
                          <a:ea typeface="Times New Roman"/>
                          <a:cs typeface="Arial"/>
                        </a:rPr>
                        <a:t> </a:t>
                      </a:r>
                      <a:endParaRPr lang="en-US" sz="1400" dirty="0">
                        <a:effectLst/>
                        <a:latin typeface="+mj-lt"/>
                        <a:ea typeface="Times New Roman"/>
                      </a:endParaRPr>
                    </a:p>
                  </a:txBody>
                  <a:tcPr marL="64552" marR="6455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Path Dates Applicable per Referral Code</a:t>
            </a:r>
            <a:endParaRPr lang="en-US" sz="3200" dirty="0">
              <a:latin typeface="Palatino Linotype" panose="02040502050505030304" pitchFamily="18" charset="0"/>
            </a:endParaRPr>
          </a:p>
        </p:txBody>
      </p:sp>
      <p:sp>
        <p:nvSpPr>
          <p:cNvPr id="7" name="TextBox 6"/>
          <p:cNvSpPr txBox="1"/>
          <p:nvPr/>
        </p:nvSpPr>
        <p:spPr>
          <a:xfrm>
            <a:off x="202020" y="1991361"/>
            <a:ext cx="5007934" cy="4793620"/>
          </a:xfrm>
          <a:prstGeom prst="rect">
            <a:avLst/>
          </a:prstGeom>
          <a:noFill/>
        </p:spPr>
        <p:txBody>
          <a:bodyPr wrap="square" rtlCol="0">
            <a:spAutoFit/>
          </a:bodyPr>
          <a:lstStyle/>
          <a:p>
            <a:pPr marL="45720" indent="0">
              <a:buNone/>
            </a:pPr>
            <a:r>
              <a:rPr lang="en-US" sz="1050" u="sng" dirty="0" smtClean="0">
                <a:solidFill>
                  <a:schemeClr val="tx1">
                    <a:lumMod val="60000"/>
                    <a:lumOff val="40000"/>
                  </a:schemeClr>
                </a:solidFill>
                <a:latin typeface="+mj-lt"/>
              </a:rPr>
              <a:t>Path </a:t>
            </a:r>
            <a:r>
              <a:rPr lang="en-US" sz="1050" u="sng" dirty="0">
                <a:solidFill>
                  <a:schemeClr val="tx1">
                    <a:lumMod val="60000"/>
                    <a:lumOff val="40000"/>
                  </a:schemeClr>
                </a:solidFill>
                <a:latin typeface="+mj-lt"/>
              </a:rPr>
              <a:t>1 Data Fields (5): </a:t>
            </a:r>
          </a:p>
          <a:p>
            <a:pPr>
              <a:buFont typeface="Wingdings" panose="05000000000000000000" pitchFamily="2" charset="2"/>
              <a:buChar char="§"/>
            </a:pPr>
            <a:r>
              <a:rPr lang="en-US" sz="1050" dirty="0" smtClean="0">
                <a:solidFill>
                  <a:schemeClr val="tx1">
                    <a:lumMod val="60000"/>
                    <a:lumOff val="40000"/>
                  </a:schemeClr>
                </a:solidFill>
                <a:latin typeface="+mj-lt"/>
              </a:rPr>
              <a:t>       Date </a:t>
            </a:r>
            <a:r>
              <a:rPr lang="en-US" sz="1050" dirty="0">
                <a:solidFill>
                  <a:schemeClr val="tx1">
                    <a:lumMod val="60000"/>
                    <a:lumOff val="40000"/>
                  </a:schemeClr>
                </a:solidFill>
                <a:latin typeface="+mj-lt"/>
              </a:rPr>
              <a:t>Referred for Part C Evaluation </a:t>
            </a:r>
          </a:p>
          <a:p>
            <a:pPr marL="285750" indent="-285750">
              <a:buFont typeface="Wingdings" panose="05000000000000000000" pitchFamily="2" charset="2"/>
              <a:buChar char="§"/>
            </a:pPr>
            <a:r>
              <a:rPr lang="en-US" sz="1050" dirty="0">
                <a:solidFill>
                  <a:schemeClr val="tx1">
                    <a:lumMod val="60000"/>
                    <a:lumOff val="40000"/>
                  </a:schemeClr>
                </a:solidFill>
                <a:latin typeface="+mj-lt"/>
              </a:rPr>
              <a:t>Date of Parental Consent to Evaluate Part C </a:t>
            </a:r>
          </a:p>
          <a:p>
            <a:pPr marL="285750" indent="-285750">
              <a:buFont typeface="Wingdings" panose="05000000000000000000" pitchFamily="2" charset="2"/>
              <a:buChar char="§"/>
            </a:pPr>
            <a:r>
              <a:rPr lang="en-US" sz="1050" dirty="0">
                <a:solidFill>
                  <a:schemeClr val="tx1">
                    <a:lumMod val="60000"/>
                    <a:lumOff val="40000"/>
                  </a:schemeClr>
                </a:solidFill>
                <a:latin typeface="+mj-lt"/>
              </a:rPr>
              <a:t>Date Evaluation Completed Part C </a:t>
            </a:r>
          </a:p>
          <a:p>
            <a:pPr marL="285750" indent="-285750">
              <a:buFont typeface="Wingdings" panose="05000000000000000000" pitchFamily="2" charset="2"/>
              <a:buChar char="§"/>
            </a:pPr>
            <a:r>
              <a:rPr lang="en-US" sz="1050" dirty="0">
                <a:solidFill>
                  <a:schemeClr val="tx1">
                    <a:lumMod val="60000"/>
                    <a:lumOff val="40000"/>
                  </a:schemeClr>
                </a:solidFill>
                <a:latin typeface="+mj-lt"/>
              </a:rPr>
              <a:t>Reason for Delay in Completing the Evaluation Part C </a:t>
            </a:r>
          </a:p>
          <a:p>
            <a:pPr marL="285750" indent="-285750">
              <a:buFont typeface="Wingdings" panose="05000000000000000000" pitchFamily="2" charset="2"/>
              <a:buChar char="§"/>
            </a:pPr>
            <a:r>
              <a:rPr lang="en-US" sz="1050" dirty="0">
                <a:solidFill>
                  <a:schemeClr val="tx1">
                    <a:lumMod val="60000"/>
                    <a:lumOff val="40000"/>
                  </a:schemeClr>
                </a:solidFill>
                <a:latin typeface="+mj-lt"/>
              </a:rPr>
              <a:t>Eligibility and Services Path 1 </a:t>
            </a:r>
          </a:p>
          <a:p>
            <a:endParaRPr lang="en-US" sz="1050" dirty="0" smtClean="0">
              <a:latin typeface="+mj-lt"/>
            </a:endParaRPr>
          </a:p>
          <a:p>
            <a:r>
              <a:rPr lang="en-US" sz="1400" b="1" u="sng" dirty="0" smtClean="0">
                <a:solidFill>
                  <a:srgbClr val="00B050"/>
                </a:solidFill>
                <a:latin typeface="+mj-lt"/>
              </a:rPr>
              <a:t>Path </a:t>
            </a:r>
            <a:r>
              <a:rPr lang="en-US" sz="1400" b="1" u="sng" dirty="0">
                <a:solidFill>
                  <a:srgbClr val="00B050"/>
                </a:solidFill>
                <a:latin typeface="+mj-lt"/>
              </a:rPr>
              <a:t>2 Data Fields (11): </a:t>
            </a:r>
          </a:p>
          <a:p>
            <a:pPr marL="171450" indent="-171450">
              <a:buFont typeface="Arial" panose="020B0604020202020204" pitchFamily="34" charset="0"/>
              <a:buChar char="•"/>
            </a:pPr>
            <a:r>
              <a:rPr lang="en-US" sz="1400" b="1" dirty="0">
                <a:solidFill>
                  <a:srgbClr val="00B050"/>
                </a:solidFill>
                <a:latin typeface="+mj-lt"/>
              </a:rPr>
              <a:t>Date Child is Referred to the Part C System (no longer required-may be zero-filled) </a:t>
            </a:r>
          </a:p>
          <a:p>
            <a:pPr marL="171450" indent="-171450">
              <a:buFont typeface="Arial" panose="020B0604020202020204" pitchFamily="34" charset="0"/>
              <a:buChar char="•"/>
            </a:pPr>
            <a:r>
              <a:rPr lang="en-US" sz="1400" b="1" dirty="0">
                <a:solidFill>
                  <a:srgbClr val="00B050"/>
                </a:solidFill>
                <a:latin typeface="+mj-lt"/>
              </a:rPr>
              <a:t>Date Child is Found Eligible for Part C Services </a:t>
            </a:r>
          </a:p>
          <a:p>
            <a:pPr marL="171450" indent="-171450">
              <a:buFont typeface="Arial" panose="020B0604020202020204" pitchFamily="34" charset="0"/>
              <a:buChar char="•"/>
            </a:pPr>
            <a:r>
              <a:rPr lang="en-US" sz="1400" b="1" dirty="0">
                <a:solidFill>
                  <a:srgbClr val="00B050"/>
                </a:solidFill>
                <a:latin typeface="+mj-lt"/>
              </a:rPr>
              <a:t>Date of Referral to Administrative Unit from the Local Community Centered Board </a:t>
            </a:r>
          </a:p>
          <a:p>
            <a:pPr marL="171450" indent="-171450">
              <a:buFont typeface="Arial" panose="020B0604020202020204" pitchFamily="34" charset="0"/>
              <a:buChar char="•"/>
            </a:pPr>
            <a:r>
              <a:rPr lang="en-US" sz="1400" b="1" dirty="0">
                <a:solidFill>
                  <a:srgbClr val="00B050"/>
                </a:solidFill>
                <a:latin typeface="+mj-lt"/>
              </a:rPr>
              <a:t>Date of Parental Consent to Evaluate C to B </a:t>
            </a:r>
          </a:p>
          <a:p>
            <a:pPr marL="171450" indent="-171450">
              <a:buFont typeface="Arial" panose="020B0604020202020204" pitchFamily="34" charset="0"/>
              <a:buChar char="•"/>
            </a:pPr>
            <a:r>
              <a:rPr lang="en-US" sz="1400" b="1" dirty="0">
                <a:solidFill>
                  <a:srgbClr val="00B050"/>
                </a:solidFill>
                <a:latin typeface="+mj-lt"/>
              </a:rPr>
              <a:t>Date Evaluation Completed C to B </a:t>
            </a:r>
          </a:p>
          <a:p>
            <a:pPr marL="171450" indent="-171450">
              <a:buFont typeface="Arial" panose="020B0604020202020204" pitchFamily="34" charset="0"/>
              <a:buChar char="•"/>
            </a:pPr>
            <a:r>
              <a:rPr lang="en-US" sz="1400" b="1" dirty="0">
                <a:solidFill>
                  <a:srgbClr val="00B050"/>
                </a:solidFill>
                <a:latin typeface="+mj-lt"/>
              </a:rPr>
              <a:t>Reason for Delay in Completing the Evaluation C to B </a:t>
            </a:r>
          </a:p>
          <a:p>
            <a:pPr marL="171450" indent="-171450">
              <a:buFont typeface="Arial" panose="020B0604020202020204" pitchFamily="34" charset="0"/>
              <a:buChar char="•"/>
            </a:pPr>
            <a:r>
              <a:rPr lang="en-US" sz="1400" b="1" dirty="0">
                <a:solidFill>
                  <a:srgbClr val="00B050"/>
                </a:solidFill>
                <a:latin typeface="+mj-lt"/>
              </a:rPr>
              <a:t>Date of Initial Eligibility Meeting </a:t>
            </a:r>
          </a:p>
          <a:p>
            <a:pPr marL="171450" indent="-171450">
              <a:buFont typeface="Arial" panose="020B0604020202020204" pitchFamily="34" charset="0"/>
              <a:buChar char="•"/>
            </a:pPr>
            <a:r>
              <a:rPr lang="en-US" sz="1400" b="1" dirty="0">
                <a:solidFill>
                  <a:srgbClr val="00B050"/>
                </a:solidFill>
                <a:latin typeface="+mj-lt"/>
              </a:rPr>
              <a:t>Reason for Delay in Initial Eligibility Meeting C to B </a:t>
            </a:r>
          </a:p>
          <a:p>
            <a:pPr marL="171450" indent="-171450">
              <a:buFont typeface="Arial" panose="020B0604020202020204" pitchFamily="34" charset="0"/>
              <a:buChar char="•"/>
            </a:pPr>
            <a:r>
              <a:rPr lang="en-US" sz="1400" b="1" dirty="0">
                <a:solidFill>
                  <a:srgbClr val="00B050"/>
                </a:solidFill>
                <a:latin typeface="+mj-lt"/>
              </a:rPr>
              <a:t>Date IEP was Implemented C to B </a:t>
            </a:r>
          </a:p>
          <a:p>
            <a:pPr marL="171450" indent="-171450">
              <a:buFont typeface="Arial" panose="020B0604020202020204" pitchFamily="34" charset="0"/>
              <a:buChar char="•"/>
            </a:pPr>
            <a:r>
              <a:rPr lang="en-US" sz="1400" b="1" dirty="0">
                <a:solidFill>
                  <a:srgbClr val="00B050"/>
                </a:solidFill>
                <a:latin typeface="+mj-lt"/>
              </a:rPr>
              <a:t>Reason for Delay in IEP Implementation C to B </a:t>
            </a:r>
          </a:p>
          <a:p>
            <a:pPr marL="171450" indent="-171450">
              <a:buFont typeface="Arial" panose="020B0604020202020204" pitchFamily="34" charset="0"/>
              <a:buChar char="•"/>
            </a:pPr>
            <a:r>
              <a:rPr lang="en-US" sz="1400" b="1" dirty="0">
                <a:solidFill>
                  <a:srgbClr val="00B050"/>
                </a:solidFill>
                <a:latin typeface="+mj-lt"/>
              </a:rPr>
              <a:t>Eligibility and Services Path 2 </a:t>
            </a:r>
          </a:p>
          <a:p>
            <a:endParaRPr lang="en-US" dirty="0">
              <a:solidFill>
                <a:srgbClr val="FF0000"/>
              </a:solidFill>
            </a:endParaRPr>
          </a:p>
          <a:p>
            <a:endParaRPr lang="en-US" dirty="0"/>
          </a:p>
        </p:txBody>
      </p:sp>
      <p:sp>
        <p:nvSpPr>
          <p:cNvPr id="9" name="TextBox 8"/>
          <p:cNvSpPr txBox="1"/>
          <p:nvPr/>
        </p:nvSpPr>
        <p:spPr>
          <a:xfrm>
            <a:off x="5209954" y="2559612"/>
            <a:ext cx="3552306" cy="1923604"/>
          </a:xfrm>
          <a:prstGeom prst="rect">
            <a:avLst/>
          </a:prstGeom>
          <a:noFill/>
        </p:spPr>
        <p:txBody>
          <a:bodyPr wrap="square" rtlCol="0">
            <a:spAutoFit/>
          </a:bodyPr>
          <a:lstStyle/>
          <a:p>
            <a:endParaRPr lang="en-US" sz="1400" u="sng" dirty="0" smtClean="0">
              <a:solidFill>
                <a:srgbClr val="00B050"/>
              </a:solidFill>
            </a:endParaRPr>
          </a:p>
          <a:p>
            <a:r>
              <a:rPr lang="en-US" sz="1050" u="sng" dirty="0" smtClean="0">
                <a:solidFill>
                  <a:schemeClr val="tx1">
                    <a:lumMod val="60000"/>
                    <a:lumOff val="40000"/>
                  </a:schemeClr>
                </a:solidFill>
                <a:latin typeface="+mj-lt"/>
              </a:rPr>
              <a:t>Path </a:t>
            </a:r>
            <a:r>
              <a:rPr lang="en-US" sz="1050" u="sng" dirty="0">
                <a:solidFill>
                  <a:schemeClr val="tx1">
                    <a:lumMod val="60000"/>
                    <a:lumOff val="40000"/>
                  </a:schemeClr>
                </a:solidFill>
                <a:latin typeface="+mj-lt"/>
              </a:rPr>
              <a:t>3 Data Fields (9): </a:t>
            </a:r>
          </a:p>
          <a:p>
            <a:pPr marL="171450" indent="-171450">
              <a:buFont typeface="Arial" panose="020B0604020202020204" pitchFamily="34" charset="0"/>
              <a:buChar char="•"/>
            </a:pPr>
            <a:r>
              <a:rPr lang="en-US" sz="1050" dirty="0">
                <a:solidFill>
                  <a:schemeClr val="tx1">
                    <a:lumMod val="60000"/>
                    <a:lumOff val="40000"/>
                  </a:schemeClr>
                </a:solidFill>
                <a:latin typeface="+mj-lt"/>
              </a:rPr>
              <a:t>Date of Parental Consent to Evaluate Part B </a:t>
            </a:r>
          </a:p>
          <a:p>
            <a:pPr marL="171450" indent="-171450">
              <a:buFont typeface="Arial" panose="020B0604020202020204" pitchFamily="34" charset="0"/>
              <a:buChar char="•"/>
            </a:pPr>
            <a:r>
              <a:rPr lang="en-US" sz="1050" dirty="0">
                <a:solidFill>
                  <a:schemeClr val="tx1">
                    <a:lumMod val="60000"/>
                    <a:lumOff val="40000"/>
                  </a:schemeClr>
                </a:solidFill>
                <a:latin typeface="+mj-lt"/>
              </a:rPr>
              <a:t>Date Evaluation Completed Part B </a:t>
            </a:r>
          </a:p>
          <a:p>
            <a:pPr marL="171450" indent="-171450">
              <a:buFont typeface="Arial" panose="020B0604020202020204" pitchFamily="34" charset="0"/>
              <a:buChar char="•"/>
            </a:pPr>
            <a:r>
              <a:rPr lang="en-US" sz="1050" dirty="0">
                <a:solidFill>
                  <a:schemeClr val="tx1">
                    <a:lumMod val="60000"/>
                    <a:lumOff val="40000"/>
                  </a:schemeClr>
                </a:solidFill>
                <a:latin typeface="+mj-lt"/>
              </a:rPr>
              <a:t>Reason for Delay in Completing the Evaluation Part B </a:t>
            </a:r>
          </a:p>
          <a:p>
            <a:pPr marL="171450" indent="-171450">
              <a:buFont typeface="Arial" panose="020B0604020202020204" pitchFamily="34" charset="0"/>
              <a:buChar char="•"/>
            </a:pPr>
            <a:r>
              <a:rPr lang="en-US" sz="1050" dirty="0">
                <a:solidFill>
                  <a:schemeClr val="tx1">
                    <a:lumMod val="60000"/>
                    <a:lumOff val="40000"/>
                  </a:schemeClr>
                </a:solidFill>
                <a:latin typeface="+mj-lt"/>
              </a:rPr>
              <a:t>Date of Initial Eligibility Meeting Part B </a:t>
            </a:r>
          </a:p>
          <a:p>
            <a:pPr marL="171450" indent="-171450">
              <a:buFont typeface="Arial" panose="020B0604020202020204" pitchFamily="34" charset="0"/>
              <a:buChar char="•"/>
            </a:pPr>
            <a:r>
              <a:rPr lang="en-US" sz="1050" dirty="0">
                <a:solidFill>
                  <a:schemeClr val="tx1">
                    <a:lumMod val="60000"/>
                    <a:lumOff val="40000"/>
                  </a:schemeClr>
                </a:solidFill>
                <a:latin typeface="+mj-lt"/>
              </a:rPr>
              <a:t>Date Initial IEP was Finalized Part B </a:t>
            </a:r>
          </a:p>
          <a:p>
            <a:pPr marL="171450" indent="-171450">
              <a:buFont typeface="Arial" panose="020B0604020202020204" pitchFamily="34" charset="0"/>
              <a:buChar char="•"/>
            </a:pPr>
            <a:r>
              <a:rPr lang="en-US" sz="1050" dirty="0">
                <a:solidFill>
                  <a:schemeClr val="tx1">
                    <a:lumMod val="60000"/>
                    <a:lumOff val="40000"/>
                  </a:schemeClr>
                </a:solidFill>
                <a:latin typeface="+mj-lt"/>
              </a:rPr>
              <a:t>Reason for Delay in Finalizing the Initial IEP Part B </a:t>
            </a:r>
          </a:p>
          <a:p>
            <a:pPr marL="171450" indent="-171450">
              <a:buFont typeface="Arial" panose="020B0604020202020204" pitchFamily="34" charset="0"/>
              <a:buChar char="•"/>
            </a:pPr>
            <a:r>
              <a:rPr lang="en-US" sz="1050" dirty="0">
                <a:solidFill>
                  <a:schemeClr val="tx1">
                    <a:lumMod val="60000"/>
                    <a:lumOff val="40000"/>
                  </a:schemeClr>
                </a:solidFill>
                <a:latin typeface="+mj-lt"/>
              </a:rPr>
              <a:t>Date IEP was Implemented Part B </a:t>
            </a:r>
          </a:p>
          <a:p>
            <a:pPr marL="171450" indent="-171450">
              <a:buFont typeface="Arial" panose="020B0604020202020204" pitchFamily="34" charset="0"/>
              <a:buChar char="•"/>
            </a:pPr>
            <a:r>
              <a:rPr lang="en-US" sz="1050" dirty="0">
                <a:solidFill>
                  <a:schemeClr val="tx1">
                    <a:lumMod val="60000"/>
                    <a:lumOff val="40000"/>
                  </a:schemeClr>
                </a:solidFill>
                <a:latin typeface="+mj-lt"/>
              </a:rPr>
              <a:t>Reason the IEP was Never Implemented Part B </a:t>
            </a:r>
          </a:p>
          <a:p>
            <a:pPr marL="171450" indent="-171450">
              <a:buFont typeface="Arial" panose="020B0604020202020204" pitchFamily="34" charset="0"/>
              <a:buChar char="•"/>
            </a:pPr>
            <a:r>
              <a:rPr lang="en-US" sz="1050" dirty="0">
                <a:solidFill>
                  <a:schemeClr val="tx1">
                    <a:lumMod val="60000"/>
                    <a:lumOff val="40000"/>
                  </a:schemeClr>
                </a:solidFill>
                <a:latin typeface="+mj-lt"/>
              </a:rPr>
              <a:t>Eligibility and Services Path 3 </a:t>
            </a:r>
          </a:p>
        </p:txBody>
      </p:sp>
    </p:spTree>
    <p:extLst>
      <p:ext uri="{BB962C8B-B14F-4D97-AF65-F5344CB8AC3E}">
        <p14:creationId xmlns:p14="http://schemas.microsoft.com/office/powerpoint/2010/main" val="732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68331632"/>
              </p:ext>
            </p:extLst>
          </p:nvPr>
        </p:nvGraphicFramePr>
        <p:xfrm>
          <a:off x="628650" y="1201738"/>
          <a:ext cx="7887126" cy="975360"/>
        </p:xfrm>
        <a:graphic>
          <a:graphicData uri="http://schemas.openxmlformats.org/drawingml/2006/table">
            <a:tbl>
              <a:tblPr firstRow="1" firstCol="1" lastRow="1" lastCol="1" bandRow="1" bandCol="1"/>
              <a:tblGrid>
                <a:gridCol w="531988"/>
                <a:gridCol w="7355138"/>
              </a:tblGrid>
              <a:tr h="839736">
                <a:tc>
                  <a:txBody>
                    <a:bodyPr/>
                    <a:lstStyle/>
                    <a:p>
                      <a:pPr marL="0" marR="0">
                        <a:spcBef>
                          <a:spcPts val="0"/>
                        </a:spcBef>
                        <a:spcAft>
                          <a:spcPts val="0"/>
                        </a:spcAft>
                      </a:pPr>
                      <a:r>
                        <a:rPr lang="en-US" sz="1600" dirty="0">
                          <a:effectLst/>
                          <a:latin typeface="+mj-lt"/>
                          <a:ea typeface="Times New Roman"/>
                          <a:cs typeface="Arial"/>
                        </a:rPr>
                        <a:t>03</a:t>
                      </a:r>
                      <a:endParaRPr lang="en-US" sz="1600" dirty="0">
                        <a:effectLst/>
                        <a:latin typeface="+mj-lt"/>
                        <a:ea typeface="Times New Roman"/>
                      </a:endParaRPr>
                    </a:p>
                  </a:txBody>
                  <a:tcPr marL="71955" marR="7195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mj-lt"/>
                          <a:ea typeface="Times New Roman"/>
                          <a:cs typeface="Arial"/>
                        </a:rPr>
                        <a:t>Part B Services (Path 3 Only) </a:t>
                      </a:r>
                      <a:r>
                        <a:rPr lang="en-US" sz="1600" dirty="0">
                          <a:effectLst/>
                          <a:latin typeface="+mj-lt"/>
                          <a:ea typeface="Times New Roman"/>
                          <a:cs typeface="Arial"/>
                        </a:rPr>
                        <a:t>– Use this code for all students who are </a:t>
                      </a:r>
                      <a:r>
                        <a:rPr lang="en-US" sz="1600" u="sng" dirty="0">
                          <a:effectLst/>
                          <a:latin typeface="+mj-lt"/>
                          <a:ea typeface="Times New Roman"/>
                          <a:cs typeface="Arial"/>
                        </a:rPr>
                        <a:t>referred for a Part B Evaluation (NOT from a Part C Agency)</a:t>
                      </a:r>
                      <a:r>
                        <a:rPr lang="en-US" sz="1600" dirty="0">
                          <a:effectLst/>
                          <a:latin typeface="+mj-lt"/>
                          <a:ea typeface="Times New Roman"/>
                          <a:cs typeface="Arial"/>
                        </a:rPr>
                        <a:t>, whether or not they were determined to be eligible for Part B Services.</a:t>
                      </a:r>
                      <a:endParaRPr lang="en-US" sz="1600" dirty="0">
                        <a:effectLst/>
                        <a:latin typeface="+mj-lt"/>
                        <a:ea typeface="Times New Roman"/>
                      </a:endParaRPr>
                    </a:p>
                    <a:p>
                      <a:pPr marL="0" marR="0">
                        <a:spcBef>
                          <a:spcPts val="0"/>
                        </a:spcBef>
                        <a:spcAft>
                          <a:spcPts val="0"/>
                        </a:spcAft>
                      </a:pPr>
                      <a:r>
                        <a:rPr lang="en-US" sz="1600" dirty="0">
                          <a:effectLst/>
                          <a:latin typeface="+mj-lt"/>
                          <a:ea typeface="Times New Roman"/>
                          <a:cs typeface="Arial"/>
                        </a:rPr>
                        <a:t> </a:t>
                      </a:r>
                      <a:endParaRPr lang="en-US" sz="1600" dirty="0">
                        <a:effectLst/>
                        <a:latin typeface="+mj-lt"/>
                        <a:ea typeface="Times New Roman"/>
                      </a:endParaRPr>
                    </a:p>
                  </a:txBody>
                  <a:tcPr marL="71955" marR="7195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Path Dates Applicable per Referral Code</a:t>
            </a:r>
            <a:endParaRPr lang="en-US" sz="3200" dirty="0">
              <a:latin typeface="Palatino Linotype" panose="02040502050505030304" pitchFamily="18" charset="0"/>
            </a:endParaRPr>
          </a:p>
        </p:txBody>
      </p:sp>
      <p:sp>
        <p:nvSpPr>
          <p:cNvPr id="7" name="TextBox 6"/>
          <p:cNvSpPr txBox="1"/>
          <p:nvPr/>
        </p:nvSpPr>
        <p:spPr>
          <a:xfrm>
            <a:off x="170121" y="2211573"/>
            <a:ext cx="4954772" cy="3962623"/>
          </a:xfrm>
          <a:prstGeom prst="rect">
            <a:avLst/>
          </a:prstGeom>
          <a:noFill/>
        </p:spPr>
        <p:txBody>
          <a:bodyPr wrap="square" rtlCol="0">
            <a:spAutoFit/>
          </a:bodyPr>
          <a:lstStyle/>
          <a:p>
            <a:pPr marL="45720" indent="0">
              <a:buNone/>
            </a:pPr>
            <a:endParaRPr lang="en-US" sz="1600" u="sng" dirty="0" smtClean="0">
              <a:solidFill>
                <a:srgbClr val="00B050"/>
              </a:solidFill>
            </a:endParaRPr>
          </a:p>
          <a:p>
            <a:pPr marL="45720" indent="0">
              <a:buNone/>
            </a:pPr>
            <a:r>
              <a:rPr lang="en-US" sz="1050" u="sng" dirty="0" smtClean="0">
                <a:solidFill>
                  <a:schemeClr val="tx1">
                    <a:lumMod val="75000"/>
                  </a:schemeClr>
                </a:solidFill>
                <a:latin typeface="+mj-lt"/>
              </a:rPr>
              <a:t>Path </a:t>
            </a:r>
            <a:r>
              <a:rPr lang="en-US" sz="1050" u="sng" dirty="0">
                <a:solidFill>
                  <a:schemeClr val="tx1">
                    <a:lumMod val="75000"/>
                  </a:schemeClr>
                </a:solidFill>
                <a:latin typeface="+mj-lt"/>
              </a:rPr>
              <a:t>1 Data Fields (5): </a:t>
            </a:r>
          </a:p>
          <a:p>
            <a:pPr>
              <a:buFont typeface="Wingdings" panose="05000000000000000000" pitchFamily="2" charset="2"/>
              <a:buChar char="§"/>
            </a:pPr>
            <a:r>
              <a:rPr lang="en-US" sz="1050" dirty="0" smtClean="0">
                <a:solidFill>
                  <a:schemeClr val="tx1">
                    <a:lumMod val="75000"/>
                  </a:schemeClr>
                </a:solidFill>
                <a:latin typeface="+mj-lt"/>
              </a:rPr>
              <a:t>   Date </a:t>
            </a:r>
            <a:r>
              <a:rPr lang="en-US" sz="1050" dirty="0">
                <a:solidFill>
                  <a:schemeClr val="tx1">
                    <a:lumMod val="75000"/>
                  </a:schemeClr>
                </a:solidFill>
                <a:latin typeface="+mj-lt"/>
              </a:rPr>
              <a:t>Referred for Part C Evaluation </a:t>
            </a:r>
          </a:p>
          <a:p>
            <a:pPr marL="285750" indent="-285750">
              <a:buFont typeface="Wingdings" panose="05000000000000000000" pitchFamily="2" charset="2"/>
              <a:buChar char="§"/>
            </a:pPr>
            <a:r>
              <a:rPr lang="en-US" sz="1050" dirty="0">
                <a:solidFill>
                  <a:schemeClr val="tx1">
                    <a:lumMod val="75000"/>
                  </a:schemeClr>
                </a:solidFill>
                <a:latin typeface="+mj-lt"/>
              </a:rPr>
              <a:t>Date of Parental Consent to Evaluate Part C </a:t>
            </a:r>
          </a:p>
          <a:p>
            <a:pPr marL="285750" indent="-285750">
              <a:buFont typeface="Wingdings" panose="05000000000000000000" pitchFamily="2" charset="2"/>
              <a:buChar char="§"/>
            </a:pPr>
            <a:r>
              <a:rPr lang="en-US" sz="1050" dirty="0">
                <a:solidFill>
                  <a:schemeClr val="tx1">
                    <a:lumMod val="75000"/>
                  </a:schemeClr>
                </a:solidFill>
                <a:latin typeface="+mj-lt"/>
              </a:rPr>
              <a:t>Date Evaluation Completed Part C </a:t>
            </a:r>
          </a:p>
          <a:p>
            <a:pPr marL="285750" indent="-285750">
              <a:buFont typeface="Wingdings" panose="05000000000000000000" pitchFamily="2" charset="2"/>
              <a:buChar char="§"/>
            </a:pPr>
            <a:r>
              <a:rPr lang="en-US" sz="1050" dirty="0">
                <a:solidFill>
                  <a:schemeClr val="tx1">
                    <a:lumMod val="75000"/>
                  </a:schemeClr>
                </a:solidFill>
                <a:latin typeface="+mj-lt"/>
              </a:rPr>
              <a:t>Reason for Delay in Completing the Evaluation Part C </a:t>
            </a:r>
          </a:p>
          <a:p>
            <a:pPr marL="285750" indent="-285750">
              <a:buFont typeface="Wingdings" panose="05000000000000000000" pitchFamily="2" charset="2"/>
              <a:buChar char="§"/>
            </a:pPr>
            <a:r>
              <a:rPr lang="en-US" sz="1050" dirty="0">
                <a:solidFill>
                  <a:schemeClr val="tx1">
                    <a:lumMod val="75000"/>
                  </a:schemeClr>
                </a:solidFill>
                <a:latin typeface="+mj-lt"/>
              </a:rPr>
              <a:t>Eligibility and Services Path 1 </a:t>
            </a:r>
          </a:p>
          <a:p>
            <a:endParaRPr lang="en-US" sz="1050" dirty="0" smtClean="0">
              <a:solidFill>
                <a:schemeClr val="tx1">
                  <a:lumMod val="75000"/>
                </a:schemeClr>
              </a:solidFill>
              <a:latin typeface="+mj-lt"/>
            </a:endParaRPr>
          </a:p>
          <a:p>
            <a:r>
              <a:rPr lang="en-US" sz="1050" u="sng" dirty="0" smtClean="0">
                <a:solidFill>
                  <a:schemeClr val="tx1">
                    <a:lumMod val="75000"/>
                  </a:schemeClr>
                </a:solidFill>
                <a:latin typeface="+mj-lt"/>
              </a:rPr>
              <a:t>Path </a:t>
            </a:r>
            <a:r>
              <a:rPr lang="en-US" sz="1050" u="sng" dirty="0">
                <a:solidFill>
                  <a:schemeClr val="tx1">
                    <a:lumMod val="75000"/>
                  </a:schemeClr>
                </a:solidFill>
                <a:latin typeface="+mj-lt"/>
              </a:rPr>
              <a:t>2 Data Fields (11): </a:t>
            </a:r>
          </a:p>
          <a:p>
            <a:pPr marL="171450" indent="-171450">
              <a:buFont typeface="Arial" panose="020B0604020202020204" pitchFamily="34" charset="0"/>
              <a:buChar char="•"/>
            </a:pPr>
            <a:r>
              <a:rPr lang="en-US" sz="1050" dirty="0">
                <a:solidFill>
                  <a:schemeClr val="tx1">
                    <a:lumMod val="75000"/>
                  </a:schemeClr>
                </a:solidFill>
                <a:latin typeface="+mj-lt"/>
              </a:rPr>
              <a:t>Date Child is Referred to the Part C System (no longer required-may be zero-filled) </a:t>
            </a:r>
          </a:p>
          <a:p>
            <a:pPr marL="171450" indent="-171450">
              <a:buFont typeface="Arial" panose="020B0604020202020204" pitchFamily="34" charset="0"/>
              <a:buChar char="•"/>
            </a:pPr>
            <a:r>
              <a:rPr lang="en-US" sz="1050" dirty="0">
                <a:solidFill>
                  <a:schemeClr val="tx1">
                    <a:lumMod val="75000"/>
                  </a:schemeClr>
                </a:solidFill>
                <a:latin typeface="+mj-lt"/>
              </a:rPr>
              <a:t>Date Child is Found Eligible for Part C Services </a:t>
            </a:r>
          </a:p>
          <a:p>
            <a:pPr marL="171450" indent="-171450">
              <a:buFont typeface="Arial" panose="020B0604020202020204" pitchFamily="34" charset="0"/>
              <a:buChar char="•"/>
            </a:pPr>
            <a:r>
              <a:rPr lang="en-US" sz="1050" dirty="0">
                <a:solidFill>
                  <a:schemeClr val="tx1">
                    <a:lumMod val="75000"/>
                  </a:schemeClr>
                </a:solidFill>
                <a:latin typeface="+mj-lt"/>
              </a:rPr>
              <a:t>Date of Referral to Administrative Unit from the Local Community Centered Board </a:t>
            </a:r>
          </a:p>
          <a:p>
            <a:pPr marL="171450" indent="-171450">
              <a:buFont typeface="Arial" panose="020B0604020202020204" pitchFamily="34" charset="0"/>
              <a:buChar char="•"/>
            </a:pPr>
            <a:r>
              <a:rPr lang="en-US" sz="1050" dirty="0">
                <a:solidFill>
                  <a:schemeClr val="tx1">
                    <a:lumMod val="75000"/>
                  </a:schemeClr>
                </a:solidFill>
                <a:latin typeface="+mj-lt"/>
              </a:rPr>
              <a:t>Date of Parental Consent to Evaluate C to B </a:t>
            </a:r>
          </a:p>
          <a:p>
            <a:pPr marL="171450" indent="-171450">
              <a:buFont typeface="Arial" panose="020B0604020202020204" pitchFamily="34" charset="0"/>
              <a:buChar char="•"/>
            </a:pPr>
            <a:r>
              <a:rPr lang="en-US" sz="1050" dirty="0">
                <a:solidFill>
                  <a:schemeClr val="tx1">
                    <a:lumMod val="75000"/>
                  </a:schemeClr>
                </a:solidFill>
                <a:latin typeface="+mj-lt"/>
              </a:rPr>
              <a:t>Date Evaluation Completed C to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Completing the Evaluation C to B </a:t>
            </a:r>
          </a:p>
          <a:p>
            <a:pPr marL="171450" indent="-171450">
              <a:buFont typeface="Arial" panose="020B0604020202020204" pitchFamily="34" charset="0"/>
              <a:buChar char="•"/>
            </a:pPr>
            <a:r>
              <a:rPr lang="en-US" sz="1050" dirty="0">
                <a:solidFill>
                  <a:schemeClr val="tx1">
                    <a:lumMod val="75000"/>
                  </a:schemeClr>
                </a:solidFill>
                <a:latin typeface="+mj-lt"/>
              </a:rPr>
              <a:t>Date of Initial Eligibility Meeting </a:t>
            </a:r>
          </a:p>
          <a:p>
            <a:pPr marL="171450" indent="-171450">
              <a:buFont typeface="Arial" panose="020B0604020202020204" pitchFamily="34" charset="0"/>
              <a:buChar char="•"/>
            </a:pPr>
            <a:r>
              <a:rPr lang="en-US" sz="1050" dirty="0">
                <a:solidFill>
                  <a:schemeClr val="tx1">
                    <a:lumMod val="75000"/>
                  </a:schemeClr>
                </a:solidFill>
                <a:latin typeface="+mj-lt"/>
              </a:rPr>
              <a:t>Reason for Delay in Initial Eligibility Meeting C to B </a:t>
            </a:r>
          </a:p>
          <a:p>
            <a:pPr marL="171450" indent="-171450">
              <a:buFont typeface="Arial" panose="020B0604020202020204" pitchFamily="34" charset="0"/>
              <a:buChar char="•"/>
            </a:pPr>
            <a:r>
              <a:rPr lang="en-US" sz="1050" dirty="0">
                <a:solidFill>
                  <a:schemeClr val="tx1">
                    <a:lumMod val="75000"/>
                  </a:schemeClr>
                </a:solidFill>
                <a:latin typeface="+mj-lt"/>
              </a:rPr>
              <a:t>Date IEP was Implemented C to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IEP Implementation C to B </a:t>
            </a:r>
          </a:p>
          <a:p>
            <a:pPr marL="171450" indent="-171450">
              <a:buFont typeface="Arial" panose="020B0604020202020204" pitchFamily="34" charset="0"/>
              <a:buChar char="•"/>
            </a:pPr>
            <a:r>
              <a:rPr lang="en-US" sz="1050" dirty="0">
                <a:solidFill>
                  <a:schemeClr val="tx1">
                    <a:lumMod val="75000"/>
                  </a:schemeClr>
                </a:solidFill>
                <a:latin typeface="+mj-lt"/>
              </a:rPr>
              <a:t>Eligibility and Services Path 2 </a:t>
            </a:r>
          </a:p>
          <a:p>
            <a:endParaRPr lang="en-US" dirty="0">
              <a:solidFill>
                <a:schemeClr val="tx1">
                  <a:lumMod val="75000"/>
                </a:schemeClr>
              </a:solidFill>
            </a:endParaRPr>
          </a:p>
          <a:p>
            <a:endParaRPr lang="en-US" dirty="0"/>
          </a:p>
        </p:txBody>
      </p:sp>
      <p:sp>
        <p:nvSpPr>
          <p:cNvPr id="9" name="TextBox 8"/>
          <p:cNvSpPr txBox="1"/>
          <p:nvPr/>
        </p:nvSpPr>
        <p:spPr>
          <a:xfrm>
            <a:off x="5209954" y="2559612"/>
            <a:ext cx="3552306" cy="3108543"/>
          </a:xfrm>
          <a:prstGeom prst="rect">
            <a:avLst/>
          </a:prstGeom>
          <a:noFill/>
        </p:spPr>
        <p:txBody>
          <a:bodyPr wrap="square" rtlCol="0">
            <a:spAutoFit/>
          </a:bodyPr>
          <a:lstStyle/>
          <a:p>
            <a:endParaRPr lang="en-US" sz="1400" u="sng" dirty="0" smtClean="0">
              <a:solidFill>
                <a:srgbClr val="00B050"/>
              </a:solidFill>
            </a:endParaRPr>
          </a:p>
          <a:p>
            <a:r>
              <a:rPr lang="en-US" sz="1400" b="1" u="sng" dirty="0" smtClean="0">
                <a:solidFill>
                  <a:srgbClr val="00B050"/>
                </a:solidFill>
                <a:latin typeface="+mj-lt"/>
              </a:rPr>
              <a:t>Path </a:t>
            </a:r>
            <a:r>
              <a:rPr lang="en-US" sz="1400" b="1" u="sng" dirty="0">
                <a:solidFill>
                  <a:srgbClr val="00B050"/>
                </a:solidFill>
                <a:latin typeface="+mj-lt"/>
              </a:rPr>
              <a:t>3 Data Fields (9): </a:t>
            </a:r>
          </a:p>
          <a:p>
            <a:pPr marL="171450" indent="-171450">
              <a:buFont typeface="Arial" panose="020B0604020202020204" pitchFamily="34" charset="0"/>
              <a:buChar char="•"/>
            </a:pPr>
            <a:r>
              <a:rPr lang="en-US" sz="1400" b="1" dirty="0">
                <a:solidFill>
                  <a:srgbClr val="00B050"/>
                </a:solidFill>
                <a:latin typeface="+mj-lt"/>
              </a:rPr>
              <a:t>Date of Parental Consent to Evaluate Part B </a:t>
            </a:r>
          </a:p>
          <a:p>
            <a:pPr marL="171450" indent="-171450">
              <a:buFont typeface="Arial" panose="020B0604020202020204" pitchFamily="34" charset="0"/>
              <a:buChar char="•"/>
            </a:pPr>
            <a:r>
              <a:rPr lang="en-US" sz="1400" b="1" dirty="0">
                <a:solidFill>
                  <a:srgbClr val="00B050"/>
                </a:solidFill>
                <a:latin typeface="+mj-lt"/>
              </a:rPr>
              <a:t>Date Evaluation Completed Part B </a:t>
            </a:r>
          </a:p>
          <a:p>
            <a:pPr marL="171450" indent="-171450">
              <a:buFont typeface="Arial" panose="020B0604020202020204" pitchFamily="34" charset="0"/>
              <a:buChar char="•"/>
            </a:pPr>
            <a:r>
              <a:rPr lang="en-US" sz="1400" b="1" dirty="0">
                <a:solidFill>
                  <a:srgbClr val="00B050"/>
                </a:solidFill>
                <a:latin typeface="+mj-lt"/>
              </a:rPr>
              <a:t>Reason for Delay in Completing the Evaluation Part B </a:t>
            </a:r>
          </a:p>
          <a:p>
            <a:pPr marL="171450" indent="-171450">
              <a:buFont typeface="Arial" panose="020B0604020202020204" pitchFamily="34" charset="0"/>
              <a:buChar char="•"/>
            </a:pPr>
            <a:r>
              <a:rPr lang="en-US" sz="1400" b="1" dirty="0">
                <a:solidFill>
                  <a:srgbClr val="00B050"/>
                </a:solidFill>
                <a:latin typeface="+mj-lt"/>
              </a:rPr>
              <a:t>Date of Initial Eligibility Meeting Part B </a:t>
            </a:r>
          </a:p>
          <a:p>
            <a:pPr marL="171450" indent="-171450">
              <a:buFont typeface="Arial" panose="020B0604020202020204" pitchFamily="34" charset="0"/>
              <a:buChar char="•"/>
            </a:pPr>
            <a:r>
              <a:rPr lang="en-US" sz="1400" b="1" dirty="0">
                <a:solidFill>
                  <a:srgbClr val="00B050"/>
                </a:solidFill>
                <a:latin typeface="+mj-lt"/>
              </a:rPr>
              <a:t>Date Initial IEP was Finalized Part B </a:t>
            </a:r>
          </a:p>
          <a:p>
            <a:pPr marL="171450" indent="-171450">
              <a:buFont typeface="Arial" panose="020B0604020202020204" pitchFamily="34" charset="0"/>
              <a:buChar char="•"/>
            </a:pPr>
            <a:r>
              <a:rPr lang="en-US" sz="1400" b="1" dirty="0">
                <a:solidFill>
                  <a:srgbClr val="00B050"/>
                </a:solidFill>
                <a:latin typeface="+mj-lt"/>
              </a:rPr>
              <a:t>Reason for Delay in Finalizing the Initial IEP Part B </a:t>
            </a:r>
          </a:p>
          <a:p>
            <a:pPr marL="171450" indent="-171450">
              <a:buFont typeface="Arial" panose="020B0604020202020204" pitchFamily="34" charset="0"/>
              <a:buChar char="•"/>
            </a:pPr>
            <a:r>
              <a:rPr lang="en-US" sz="1400" b="1" dirty="0">
                <a:solidFill>
                  <a:srgbClr val="00B050"/>
                </a:solidFill>
                <a:latin typeface="+mj-lt"/>
              </a:rPr>
              <a:t>Date IEP was Implemented Part B </a:t>
            </a:r>
          </a:p>
          <a:p>
            <a:pPr marL="171450" indent="-171450">
              <a:buFont typeface="Arial" panose="020B0604020202020204" pitchFamily="34" charset="0"/>
              <a:buChar char="•"/>
            </a:pPr>
            <a:r>
              <a:rPr lang="en-US" sz="1400" b="1" dirty="0">
                <a:solidFill>
                  <a:srgbClr val="00B050"/>
                </a:solidFill>
                <a:latin typeface="+mj-lt"/>
              </a:rPr>
              <a:t>Reason the IEP was Never Implemented Part B </a:t>
            </a:r>
          </a:p>
          <a:p>
            <a:pPr marL="171450" indent="-171450">
              <a:buFont typeface="Arial" panose="020B0604020202020204" pitchFamily="34" charset="0"/>
              <a:buChar char="•"/>
            </a:pPr>
            <a:r>
              <a:rPr lang="en-US" sz="1400" b="1" dirty="0">
                <a:solidFill>
                  <a:srgbClr val="00B050"/>
                </a:solidFill>
                <a:latin typeface="+mj-lt"/>
              </a:rPr>
              <a:t>Eligibility and Services Path 3 </a:t>
            </a:r>
          </a:p>
        </p:txBody>
      </p:sp>
    </p:spTree>
    <p:extLst>
      <p:ext uri="{BB962C8B-B14F-4D97-AF65-F5344CB8AC3E}">
        <p14:creationId xmlns:p14="http://schemas.microsoft.com/office/powerpoint/2010/main" val="3355548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78877656"/>
              </p:ext>
            </p:extLst>
          </p:nvPr>
        </p:nvGraphicFramePr>
        <p:xfrm>
          <a:off x="605002" y="854896"/>
          <a:ext cx="7887441" cy="1066800"/>
        </p:xfrm>
        <a:graphic>
          <a:graphicData uri="http://schemas.openxmlformats.org/drawingml/2006/table">
            <a:tbl>
              <a:tblPr firstRow="1" firstCol="1" lastRow="1" lastCol="1" bandRow="1" bandCol="1"/>
              <a:tblGrid>
                <a:gridCol w="385734"/>
                <a:gridCol w="7501707"/>
              </a:tblGrid>
              <a:tr h="712144">
                <a:tc>
                  <a:txBody>
                    <a:bodyPr/>
                    <a:lstStyle/>
                    <a:p>
                      <a:pPr marL="0" marR="0">
                        <a:spcBef>
                          <a:spcPts val="0"/>
                        </a:spcBef>
                        <a:spcAft>
                          <a:spcPts val="0"/>
                        </a:spcAft>
                      </a:pPr>
                      <a:r>
                        <a:rPr lang="en-US" sz="1400" dirty="0">
                          <a:effectLst/>
                          <a:latin typeface="+mj-lt"/>
                          <a:ea typeface="Times New Roman"/>
                          <a:cs typeface="Arial"/>
                        </a:rPr>
                        <a:t>04</a:t>
                      </a:r>
                      <a:endParaRPr lang="en-US" sz="1400" dirty="0">
                        <a:effectLst/>
                        <a:latin typeface="+mj-lt"/>
                        <a:ea typeface="Times New Roman"/>
                      </a:endParaRPr>
                    </a:p>
                  </a:txBody>
                  <a:tcPr marL="62653" marR="626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j-lt"/>
                          <a:ea typeface="Times New Roman"/>
                          <a:cs typeface="Arial"/>
                        </a:rPr>
                        <a:t>Part C Evaluation &amp; Part C to Part B Transition (Paths 1 &amp; 2) – </a:t>
                      </a:r>
                      <a:r>
                        <a:rPr lang="en-US" sz="1400" dirty="0">
                          <a:effectLst/>
                          <a:latin typeface="+mj-lt"/>
                          <a:ea typeface="Times New Roman"/>
                          <a:cs typeface="Arial"/>
                        </a:rPr>
                        <a:t>Use this code for children 2.5 but not 4 years (at the time of the referral) who had a Part C evaluation, received Part C Services AND were referred for a Part B Evaluation (from a Part C Agency), whether or not they were determined to be eligible for Part B Services.</a:t>
                      </a:r>
                      <a:endParaRPr lang="en-US" sz="1400" dirty="0">
                        <a:effectLst/>
                        <a:latin typeface="+mj-lt"/>
                        <a:ea typeface="Times New Roman"/>
                      </a:endParaRPr>
                    </a:p>
                    <a:p>
                      <a:pPr marL="0" marR="0">
                        <a:spcBef>
                          <a:spcPts val="0"/>
                        </a:spcBef>
                        <a:spcAft>
                          <a:spcPts val="0"/>
                        </a:spcAft>
                      </a:pPr>
                      <a:r>
                        <a:rPr lang="en-US" sz="1400" dirty="0">
                          <a:effectLst/>
                          <a:latin typeface="+mj-lt"/>
                          <a:ea typeface="Times New Roman"/>
                          <a:cs typeface="Arial"/>
                        </a:rPr>
                        <a:t> </a:t>
                      </a:r>
                      <a:endParaRPr lang="en-US" sz="1400" dirty="0">
                        <a:effectLst/>
                        <a:latin typeface="+mj-lt"/>
                        <a:ea typeface="Times New Roman"/>
                      </a:endParaRPr>
                    </a:p>
                  </a:txBody>
                  <a:tcPr marL="62653" marR="626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Path Dates Applicable per Referral Code</a:t>
            </a:r>
            <a:endParaRPr lang="en-US" sz="3200" dirty="0">
              <a:latin typeface="Palatino Linotype" panose="02040502050505030304" pitchFamily="18" charset="0"/>
            </a:endParaRPr>
          </a:p>
        </p:txBody>
      </p:sp>
      <p:sp>
        <p:nvSpPr>
          <p:cNvPr id="7" name="TextBox 6"/>
          <p:cNvSpPr txBox="1"/>
          <p:nvPr/>
        </p:nvSpPr>
        <p:spPr>
          <a:xfrm>
            <a:off x="202020" y="1991361"/>
            <a:ext cx="5007934" cy="4316566"/>
          </a:xfrm>
          <a:prstGeom prst="rect">
            <a:avLst/>
          </a:prstGeom>
          <a:noFill/>
        </p:spPr>
        <p:txBody>
          <a:bodyPr wrap="square" rtlCol="0">
            <a:spAutoFit/>
          </a:bodyPr>
          <a:lstStyle/>
          <a:p>
            <a:pPr marL="45720" indent="0">
              <a:buNone/>
            </a:pPr>
            <a:r>
              <a:rPr lang="en-US" sz="1200" b="1" u="sng" dirty="0" smtClean="0">
                <a:solidFill>
                  <a:srgbClr val="00B050"/>
                </a:solidFill>
                <a:latin typeface="+mj-lt"/>
              </a:rPr>
              <a:t>Path </a:t>
            </a:r>
            <a:r>
              <a:rPr lang="en-US" sz="1200" b="1" u="sng" dirty="0">
                <a:solidFill>
                  <a:srgbClr val="00B050"/>
                </a:solidFill>
                <a:latin typeface="+mj-lt"/>
              </a:rPr>
              <a:t>1 Data Fields (5): </a:t>
            </a:r>
          </a:p>
          <a:p>
            <a:pPr>
              <a:buFont typeface="Wingdings" panose="05000000000000000000" pitchFamily="2" charset="2"/>
              <a:buChar char="§"/>
            </a:pPr>
            <a:r>
              <a:rPr lang="en-US" sz="1200" b="1" dirty="0" smtClean="0">
                <a:solidFill>
                  <a:srgbClr val="00B050"/>
                </a:solidFill>
                <a:latin typeface="+mj-lt"/>
              </a:rPr>
              <a:t>       Date </a:t>
            </a:r>
            <a:r>
              <a:rPr lang="en-US" sz="1200" b="1" dirty="0">
                <a:solidFill>
                  <a:srgbClr val="00B050"/>
                </a:solidFill>
                <a:latin typeface="+mj-lt"/>
              </a:rPr>
              <a:t>Referred for Part C Evaluation </a:t>
            </a:r>
          </a:p>
          <a:p>
            <a:pPr marL="285750" indent="-285750">
              <a:buFont typeface="Wingdings" panose="05000000000000000000" pitchFamily="2" charset="2"/>
              <a:buChar char="§"/>
            </a:pPr>
            <a:r>
              <a:rPr lang="en-US" sz="1200" b="1" dirty="0">
                <a:solidFill>
                  <a:srgbClr val="00B050"/>
                </a:solidFill>
                <a:latin typeface="+mj-lt"/>
              </a:rPr>
              <a:t>Date of Parental Consent to Evaluate Part C </a:t>
            </a:r>
          </a:p>
          <a:p>
            <a:pPr marL="285750" indent="-285750">
              <a:buFont typeface="Wingdings" panose="05000000000000000000" pitchFamily="2" charset="2"/>
              <a:buChar char="§"/>
            </a:pPr>
            <a:r>
              <a:rPr lang="en-US" sz="1200" b="1" dirty="0">
                <a:solidFill>
                  <a:srgbClr val="00B050"/>
                </a:solidFill>
                <a:latin typeface="+mj-lt"/>
              </a:rPr>
              <a:t>Date Evaluation Completed Part C </a:t>
            </a:r>
          </a:p>
          <a:p>
            <a:pPr marL="285750" indent="-285750">
              <a:buFont typeface="Wingdings" panose="05000000000000000000" pitchFamily="2" charset="2"/>
              <a:buChar char="§"/>
            </a:pPr>
            <a:r>
              <a:rPr lang="en-US" sz="1200" b="1" dirty="0">
                <a:solidFill>
                  <a:srgbClr val="00B050"/>
                </a:solidFill>
                <a:latin typeface="+mj-lt"/>
              </a:rPr>
              <a:t>Reason for Delay in Completing the Evaluation Part C </a:t>
            </a:r>
          </a:p>
          <a:p>
            <a:pPr marL="285750" indent="-285750">
              <a:buFont typeface="Wingdings" panose="05000000000000000000" pitchFamily="2" charset="2"/>
              <a:buChar char="§"/>
            </a:pPr>
            <a:r>
              <a:rPr lang="en-US" sz="1200" b="1" dirty="0">
                <a:solidFill>
                  <a:srgbClr val="00B050"/>
                </a:solidFill>
                <a:latin typeface="+mj-lt"/>
              </a:rPr>
              <a:t>Eligibility and Services Path 1 </a:t>
            </a:r>
          </a:p>
          <a:p>
            <a:endParaRPr lang="en-US" sz="1050" dirty="0" smtClean="0">
              <a:solidFill>
                <a:srgbClr val="FF0000"/>
              </a:solidFill>
              <a:latin typeface="+mj-lt"/>
            </a:endParaRPr>
          </a:p>
          <a:p>
            <a:r>
              <a:rPr lang="en-US" sz="1200" b="1" u="sng" dirty="0" smtClean="0">
                <a:solidFill>
                  <a:srgbClr val="00B0F0"/>
                </a:solidFill>
                <a:latin typeface="+mj-lt"/>
              </a:rPr>
              <a:t>Path </a:t>
            </a:r>
            <a:r>
              <a:rPr lang="en-US" sz="1200" b="1" u="sng" dirty="0">
                <a:solidFill>
                  <a:srgbClr val="00B0F0"/>
                </a:solidFill>
                <a:latin typeface="+mj-lt"/>
              </a:rPr>
              <a:t>2 Data Fields (11</a:t>
            </a:r>
            <a:r>
              <a:rPr lang="en-US" sz="1200" b="1" dirty="0">
                <a:solidFill>
                  <a:srgbClr val="00B0F0"/>
                </a:solidFill>
                <a:latin typeface="+mj-lt"/>
              </a:rPr>
              <a:t>): </a:t>
            </a:r>
            <a:r>
              <a:rPr lang="en-US" sz="1200" b="1" dirty="0" smtClean="0">
                <a:solidFill>
                  <a:srgbClr val="00B0F0"/>
                </a:solidFill>
                <a:latin typeface="+mj-lt"/>
              </a:rPr>
              <a:t> Date </a:t>
            </a:r>
            <a:r>
              <a:rPr lang="en-US" sz="1200" b="1" dirty="0">
                <a:solidFill>
                  <a:srgbClr val="00B0F0"/>
                </a:solidFill>
                <a:latin typeface="+mj-lt"/>
              </a:rPr>
              <a:t>Child is Referred to the Part C System (no longer required-may be zero-filled) </a:t>
            </a:r>
          </a:p>
          <a:p>
            <a:pPr marL="171450" indent="-171450">
              <a:buFont typeface="Arial" panose="020B0604020202020204" pitchFamily="34" charset="0"/>
              <a:buChar char="•"/>
            </a:pPr>
            <a:r>
              <a:rPr lang="en-US" sz="1200" b="1" dirty="0">
                <a:solidFill>
                  <a:srgbClr val="00B0F0"/>
                </a:solidFill>
                <a:latin typeface="+mj-lt"/>
              </a:rPr>
              <a:t>Date Child is Found Eligible for Part C Services </a:t>
            </a:r>
          </a:p>
          <a:p>
            <a:pPr marL="171450" indent="-171450">
              <a:buFont typeface="Arial" panose="020B0604020202020204" pitchFamily="34" charset="0"/>
              <a:buChar char="•"/>
            </a:pPr>
            <a:r>
              <a:rPr lang="en-US" sz="1200" b="1" dirty="0">
                <a:solidFill>
                  <a:srgbClr val="00B0F0"/>
                </a:solidFill>
                <a:latin typeface="+mj-lt"/>
              </a:rPr>
              <a:t>Date of Referral to Administrative Unit from the Local Community Centered Board </a:t>
            </a:r>
          </a:p>
          <a:p>
            <a:pPr marL="171450" indent="-171450">
              <a:buFont typeface="Arial" panose="020B0604020202020204" pitchFamily="34" charset="0"/>
              <a:buChar char="•"/>
            </a:pPr>
            <a:r>
              <a:rPr lang="en-US" sz="1200" b="1" dirty="0">
                <a:solidFill>
                  <a:srgbClr val="00B0F0"/>
                </a:solidFill>
                <a:latin typeface="+mj-lt"/>
              </a:rPr>
              <a:t>Date of Parental Consent to Evaluate C to B </a:t>
            </a:r>
          </a:p>
          <a:p>
            <a:pPr marL="171450" indent="-171450">
              <a:buFont typeface="Arial" panose="020B0604020202020204" pitchFamily="34" charset="0"/>
              <a:buChar char="•"/>
            </a:pPr>
            <a:r>
              <a:rPr lang="en-US" sz="1200" b="1" dirty="0">
                <a:solidFill>
                  <a:srgbClr val="00B0F0"/>
                </a:solidFill>
                <a:latin typeface="+mj-lt"/>
              </a:rPr>
              <a:t>Date Evaluation Completed C to B </a:t>
            </a:r>
          </a:p>
          <a:p>
            <a:pPr marL="171450" indent="-171450">
              <a:buFont typeface="Arial" panose="020B0604020202020204" pitchFamily="34" charset="0"/>
              <a:buChar char="•"/>
            </a:pPr>
            <a:r>
              <a:rPr lang="en-US" sz="1200" b="1" dirty="0">
                <a:solidFill>
                  <a:srgbClr val="00B0F0"/>
                </a:solidFill>
                <a:latin typeface="+mj-lt"/>
              </a:rPr>
              <a:t>Reason for Delay in Completing the Evaluation C to B </a:t>
            </a:r>
          </a:p>
          <a:p>
            <a:pPr marL="171450" indent="-171450">
              <a:buFont typeface="Arial" panose="020B0604020202020204" pitchFamily="34" charset="0"/>
              <a:buChar char="•"/>
            </a:pPr>
            <a:r>
              <a:rPr lang="en-US" sz="1200" b="1" dirty="0">
                <a:solidFill>
                  <a:srgbClr val="00B0F0"/>
                </a:solidFill>
                <a:latin typeface="+mj-lt"/>
              </a:rPr>
              <a:t>Date of Initial Eligibility Meeting </a:t>
            </a:r>
          </a:p>
          <a:p>
            <a:pPr marL="171450" indent="-171450">
              <a:buFont typeface="Arial" panose="020B0604020202020204" pitchFamily="34" charset="0"/>
              <a:buChar char="•"/>
            </a:pPr>
            <a:r>
              <a:rPr lang="en-US" sz="1200" b="1" dirty="0">
                <a:solidFill>
                  <a:srgbClr val="00B0F0"/>
                </a:solidFill>
                <a:latin typeface="+mj-lt"/>
              </a:rPr>
              <a:t>Reason for Delay in Initial Eligibility Meeting C to B </a:t>
            </a:r>
          </a:p>
          <a:p>
            <a:pPr marL="171450" indent="-171450">
              <a:buFont typeface="Arial" panose="020B0604020202020204" pitchFamily="34" charset="0"/>
              <a:buChar char="•"/>
            </a:pPr>
            <a:r>
              <a:rPr lang="en-US" sz="1200" b="1" dirty="0">
                <a:solidFill>
                  <a:srgbClr val="00B0F0"/>
                </a:solidFill>
                <a:latin typeface="+mj-lt"/>
              </a:rPr>
              <a:t>Date IEP was Implemented C to B </a:t>
            </a:r>
          </a:p>
          <a:p>
            <a:pPr marL="171450" indent="-171450">
              <a:buFont typeface="Arial" panose="020B0604020202020204" pitchFamily="34" charset="0"/>
              <a:buChar char="•"/>
            </a:pPr>
            <a:r>
              <a:rPr lang="en-US" sz="1200" b="1" dirty="0">
                <a:solidFill>
                  <a:srgbClr val="00B0F0"/>
                </a:solidFill>
                <a:latin typeface="+mj-lt"/>
              </a:rPr>
              <a:t>Reason for Delay in IEP Implementation C to B </a:t>
            </a:r>
          </a:p>
          <a:p>
            <a:pPr marL="171450" indent="-171450">
              <a:buFont typeface="Arial" panose="020B0604020202020204" pitchFamily="34" charset="0"/>
              <a:buChar char="•"/>
            </a:pPr>
            <a:r>
              <a:rPr lang="en-US" sz="1200" b="1" dirty="0">
                <a:solidFill>
                  <a:srgbClr val="00B0F0"/>
                </a:solidFill>
                <a:latin typeface="+mj-lt"/>
              </a:rPr>
              <a:t>Eligibility and Services Path 2 </a:t>
            </a:r>
          </a:p>
          <a:p>
            <a:r>
              <a:rPr lang="en-US" b="1" dirty="0">
                <a:solidFill>
                  <a:srgbClr val="00B0F0"/>
                </a:solidFill>
                <a:latin typeface="+mj-lt"/>
              </a:rPr>
              <a:t>*</a:t>
            </a:r>
            <a:r>
              <a:rPr lang="en-US" b="1" dirty="0" smtClean="0">
                <a:solidFill>
                  <a:srgbClr val="00B0F0"/>
                </a:solidFill>
                <a:latin typeface="+mj-lt"/>
              </a:rPr>
              <a:t>If the IEP was implemented  in this school year, path 2 dates should be filled out</a:t>
            </a:r>
            <a:endParaRPr lang="en-US" b="1" dirty="0">
              <a:solidFill>
                <a:srgbClr val="00B0F0"/>
              </a:solidFill>
              <a:latin typeface="+mj-lt"/>
            </a:endParaRPr>
          </a:p>
        </p:txBody>
      </p:sp>
      <p:sp>
        <p:nvSpPr>
          <p:cNvPr id="9" name="TextBox 8"/>
          <p:cNvSpPr txBox="1"/>
          <p:nvPr/>
        </p:nvSpPr>
        <p:spPr>
          <a:xfrm>
            <a:off x="5209954" y="2559612"/>
            <a:ext cx="3552306" cy="1923604"/>
          </a:xfrm>
          <a:prstGeom prst="rect">
            <a:avLst/>
          </a:prstGeom>
          <a:noFill/>
        </p:spPr>
        <p:txBody>
          <a:bodyPr wrap="square" rtlCol="0">
            <a:spAutoFit/>
          </a:bodyPr>
          <a:lstStyle/>
          <a:p>
            <a:endParaRPr lang="en-US" sz="1400" u="sng" dirty="0" smtClean="0">
              <a:solidFill>
                <a:srgbClr val="00B050"/>
              </a:solidFill>
            </a:endParaRPr>
          </a:p>
          <a:p>
            <a:r>
              <a:rPr lang="en-US" sz="1050" u="sng" dirty="0" smtClean="0">
                <a:solidFill>
                  <a:schemeClr val="tx1">
                    <a:lumMod val="75000"/>
                  </a:schemeClr>
                </a:solidFill>
                <a:latin typeface="+mj-lt"/>
              </a:rPr>
              <a:t>Path </a:t>
            </a:r>
            <a:r>
              <a:rPr lang="en-US" sz="1050" u="sng" dirty="0">
                <a:solidFill>
                  <a:schemeClr val="tx1">
                    <a:lumMod val="75000"/>
                  </a:schemeClr>
                </a:solidFill>
                <a:latin typeface="+mj-lt"/>
              </a:rPr>
              <a:t>3 Data Fields (9): </a:t>
            </a:r>
          </a:p>
          <a:p>
            <a:pPr marL="171450" indent="-171450">
              <a:buFont typeface="Arial" panose="020B0604020202020204" pitchFamily="34" charset="0"/>
              <a:buChar char="•"/>
            </a:pPr>
            <a:r>
              <a:rPr lang="en-US" sz="1050" dirty="0">
                <a:solidFill>
                  <a:schemeClr val="tx1">
                    <a:lumMod val="75000"/>
                  </a:schemeClr>
                </a:solidFill>
                <a:latin typeface="+mj-lt"/>
              </a:rPr>
              <a:t>Date of Parental Consent to Evaluate Part B </a:t>
            </a:r>
          </a:p>
          <a:p>
            <a:pPr marL="171450" indent="-171450">
              <a:buFont typeface="Arial" panose="020B0604020202020204" pitchFamily="34" charset="0"/>
              <a:buChar char="•"/>
            </a:pPr>
            <a:r>
              <a:rPr lang="en-US" sz="1050" dirty="0">
                <a:solidFill>
                  <a:schemeClr val="tx1">
                    <a:lumMod val="75000"/>
                  </a:schemeClr>
                </a:solidFill>
                <a:latin typeface="+mj-lt"/>
              </a:rPr>
              <a:t>Date Evaluation Completed Part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Completing the Evaluation Part B </a:t>
            </a:r>
          </a:p>
          <a:p>
            <a:pPr marL="171450" indent="-171450">
              <a:buFont typeface="Arial" panose="020B0604020202020204" pitchFamily="34" charset="0"/>
              <a:buChar char="•"/>
            </a:pPr>
            <a:r>
              <a:rPr lang="en-US" sz="1050" dirty="0">
                <a:solidFill>
                  <a:schemeClr val="tx1">
                    <a:lumMod val="75000"/>
                  </a:schemeClr>
                </a:solidFill>
                <a:latin typeface="+mj-lt"/>
              </a:rPr>
              <a:t>Date of Initial Eligibility Meeting Part B </a:t>
            </a:r>
          </a:p>
          <a:p>
            <a:pPr marL="171450" indent="-171450">
              <a:buFont typeface="Arial" panose="020B0604020202020204" pitchFamily="34" charset="0"/>
              <a:buChar char="•"/>
            </a:pPr>
            <a:r>
              <a:rPr lang="en-US" sz="1050" dirty="0">
                <a:solidFill>
                  <a:schemeClr val="tx1">
                    <a:lumMod val="75000"/>
                  </a:schemeClr>
                </a:solidFill>
                <a:latin typeface="+mj-lt"/>
              </a:rPr>
              <a:t>Date Initial IEP was Finalized Part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Finalizing the Initial IEP Part B </a:t>
            </a:r>
          </a:p>
          <a:p>
            <a:pPr marL="171450" indent="-171450">
              <a:buFont typeface="Arial" panose="020B0604020202020204" pitchFamily="34" charset="0"/>
              <a:buChar char="•"/>
            </a:pPr>
            <a:r>
              <a:rPr lang="en-US" sz="1050" dirty="0">
                <a:solidFill>
                  <a:schemeClr val="tx1">
                    <a:lumMod val="75000"/>
                  </a:schemeClr>
                </a:solidFill>
                <a:latin typeface="+mj-lt"/>
              </a:rPr>
              <a:t>Date IEP was Implemented Part B </a:t>
            </a:r>
          </a:p>
          <a:p>
            <a:pPr marL="171450" indent="-171450">
              <a:buFont typeface="Arial" panose="020B0604020202020204" pitchFamily="34" charset="0"/>
              <a:buChar char="•"/>
            </a:pPr>
            <a:r>
              <a:rPr lang="en-US" sz="1050" dirty="0">
                <a:solidFill>
                  <a:schemeClr val="tx1">
                    <a:lumMod val="75000"/>
                  </a:schemeClr>
                </a:solidFill>
                <a:latin typeface="+mj-lt"/>
              </a:rPr>
              <a:t>Reason the IEP was Never Implemented Part B </a:t>
            </a:r>
          </a:p>
          <a:p>
            <a:pPr marL="171450" indent="-171450">
              <a:buFont typeface="Arial" panose="020B0604020202020204" pitchFamily="34" charset="0"/>
              <a:buChar char="•"/>
            </a:pPr>
            <a:r>
              <a:rPr lang="en-US" sz="1050" dirty="0">
                <a:solidFill>
                  <a:schemeClr val="tx1">
                    <a:lumMod val="75000"/>
                  </a:schemeClr>
                </a:solidFill>
                <a:latin typeface="+mj-lt"/>
              </a:rPr>
              <a:t>Eligibility and Services Path 3 </a:t>
            </a:r>
          </a:p>
        </p:txBody>
      </p:sp>
      <p:sp>
        <p:nvSpPr>
          <p:cNvPr id="2" name="TextBox 1"/>
          <p:cNvSpPr txBox="1"/>
          <p:nvPr/>
        </p:nvSpPr>
        <p:spPr>
          <a:xfrm>
            <a:off x="5379999" y="4483216"/>
            <a:ext cx="3848986" cy="1754326"/>
          </a:xfrm>
          <a:prstGeom prst="rect">
            <a:avLst/>
          </a:prstGeom>
          <a:noFill/>
        </p:spPr>
        <p:txBody>
          <a:bodyPr wrap="square" rtlCol="0">
            <a:spAutoFit/>
          </a:bodyPr>
          <a:lstStyle/>
          <a:p>
            <a:endParaRPr lang="en-US" dirty="0" smtClean="0">
              <a:solidFill>
                <a:srgbClr val="00B0F0"/>
              </a:solidFill>
            </a:endParaRPr>
          </a:p>
          <a:p>
            <a:r>
              <a:rPr lang="en-US" b="1" dirty="0" smtClean="0">
                <a:solidFill>
                  <a:srgbClr val="00B0F0"/>
                </a:solidFill>
                <a:latin typeface="+mj-lt"/>
              </a:rPr>
              <a:t>*Depending </a:t>
            </a:r>
            <a:r>
              <a:rPr lang="en-US" b="1" dirty="0">
                <a:solidFill>
                  <a:srgbClr val="00B0F0"/>
                </a:solidFill>
                <a:latin typeface="+mj-lt"/>
              </a:rPr>
              <a:t>on where the events stopped, some path </a:t>
            </a:r>
            <a:r>
              <a:rPr lang="en-US" b="1" dirty="0" smtClean="0">
                <a:solidFill>
                  <a:srgbClr val="00B0F0"/>
                </a:solidFill>
                <a:latin typeface="+mj-lt"/>
              </a:rPr>
              <a:t>2 </a:t>
            </a:r>
            <a:r>
              <a:rPr lang="en-US" b="1" dirty="0">
                <a:solidFill>
                  <a:srgbClr val="00B0F0"/>
                </a:solidFill>
                <a:latin typeface="+mj-lt"/>
              </a:rPr>
              <a:t>dates would be needed even if the IEP was not implemented</a:t>
            </a:r>
          </a:p>
          <a:p>
            <a:endParaRPr lang="en-US" dirty="0"/>
          </a:p>
        </p:txBody>
      </p:sp>
    </p:spTree>
    <p:extLst>
      <p:ext uri="{BB962C8B-B14F-4D97-AF65-F5344CB8AC3E}">
        <p14:creationId xmlns:p14="http://schemas.microsoft.com/office/powerpoint/2010/main" val="1773865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70447237"/>
              </p:ext>
            </p:extLst>
          </p:nvPr>
        </p:nvGraphicFramePr>
        <p:xfrm>
          <a:off x="734646" y="854897"/>
          <a:ext cx="7887359" cy="1066800"/>
        </p:xfrm>
        <a:graphic>
          <a:graphicData uri="http://schemas.openxmlformats.org/drawingml/2006/table">
            <a:tbl>
              <a:tblPr firstRow="1" firstCol="1" lastRow="1" lastCol="1" bandRow="1" bandCol="1"/>
              <a:tblGrid>
                <a:gridCol w="376458"/>
                <a:gridCol w="7510901"/>
              </a:tblGrid>
              <a:tr h="712144">
                <a:tc>
                  <a:txBody>
                    <a:bodyPr/>
                    <a:lstStyle/>
                    <a:p>
                      <a:pPr marL="0" marR="0">
                        <a:spcBef>
                          <a:spcPts val="0"/>
                        </a:spcBef>
                        <a:spcAft>
                          <a:spcPts val="0"/>
                        </a:spcAft>
                      </a:pPr>
                      <a:r>
                        <a:rPr lang="en-US" sz="1400" dirty="0">
                          <a:effectLst/>
                          <a:latin typeface="+mj-lt"/>
                          <a:ea typeface="Times New Roman"/>
                          <a:cs typeface="Arial"/>
                        </a:rPr>
                        <a:t>05</a:t>
                      </a:r>
                      <a:endParaRPr lang="en-US" sz="1400" dirty="0">
                        <a:effectLst/>
                        <a:latin typeface="+mj-lt"/>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j-lt"/>
                          <a:ea typeface="Times New Roman"/>
                          <a:cs typeface="Arial"/>
                        </a:rPr>
                        <a:t>Part C &amp; Part B Evaluation (Paths 1 &amp; 3)</a:t>
                      </a:r>
                      <a:r>
                        <a:rPr lang="en-US" sz="1400" dirty="0">
                          <a:effectLst/>
                          <a:latin typeface="+mj-lt"/>
                          <a:ea typeface="Times New Roman"/>
                          <a:cs typeface="Arial"/>
                        </a:rPr>
                        <a:t> – Use this code for students who had a Part C and a Part B Evaluation on the same day; OR for students who had a Part C Evaluation during the reporting period and were determined not to be eligible for Part C Services and later, in the same reporting period, were referred for a Part B Evaluation.</a:t>
                      </a:r>
                      <a:endParaRPr lang="en-US" sz="1400" dirty="0">
                        <a:effectLst/>
                        <a:latin typeface="+mj-lt"/>
                        <a:ea typeface="Times New Roman"/>
                      </a:endParaRPr>
                    </a:p>
                    <a:p>
                      <a:pPr marL="0" marR="0">
                        <a:spcBef>
                          <a:spcPts val="0"/>
                        </a:spcBef>
                        <a:spcAft>
                          <a:spcPts val="0"/>
                        </a:spcAft>
                      </a:pPr>
                      <a:r>
                        <a:rPr lang="en-US" sz="1400" dirty="0">
                          <a:effectLst/>
                          <a:latin typeface="+mj-lt"/>
                          <a:ea typeface="Times New Roman"/>
                          <a:cs typeface="Arial"/>
                        </a:rPr>
                        <a:t> </a:t>
                      </a:r>
                      <a:endParaRPr lang="en-US" sz="1400" dirty="0">
                        <a:effectLst/>
                        <a:latin typeface="+mj-lt"/>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Path Dates Applicable per Referral Code</a:t>
            </a:r>
            <a:endParaRPr lang="en-US" sz="3200" dirty="0">
              <a:latin typeface="Palatino Linotype" panose="02040502050505030304" pitchFamily="18" charset="0"/>
            </a:endParaRPr>
          </a:p>
        </p:txBody>
      </p:sp>
      <p:sp>
        <p:nvSpPr>
          <p:cNvPr id="7" name="TextBox 6"/>
          <p:cNvSpPr txBox="1"/>
          <p:nvPr/>
        </p:nvSpPr>
        <p:spPr>
          <a:xfrm>
            <a:off x="202020" y="1991361"/>
            <a:ext cx="5007934" cy="4501232"/>
          </a:xfrm>
          <a:prstGeom prst="rect">
            <a:avLst/>
          </a:prstGeom>
          <a:noFill/>
        </p:spPr>
        <p:txBody>
          <a:bodyPr wrap="square" rtlCol="0">
            <a:spAutoFit/>
          </a:bodyPr>
          <a:lstStyle/>
          <a:p>
            <a:pPr marL="45720" indent="0">
              <a:buNone/>
            </a:pPr>
            <a:r>
              <a:rPr lang="en-US" sz="1200" b="1" u="sng" dirty="0" smtClean="0">
                <a:solidFill>
                  <a:srgbClr val="00B050"/>
                </a:solidFill>
                <a:latin typeface="+mj-lt"/>
              </a:rPr>
              <a:t>Path </a:t>
            </a:r>
            <a:r>
              <a:rPr lang="en-US" sz="1200" b="1" u="sng" dirty="0">
                <a:solidFill>
                  <a:srgbClr val="00B050"/>
                </a:solidFill>
                <a:latin typeface="+mj-lt"/>
              </a:rPr>
              <a:t>1 Data Fields (5): </a:t>
            </a:r>
          </a:p>
          <a:p>
            <a:pPr>
              <a:buFont typeface="Wingdings" panose="05000000000000000000" pitchFamily="2" charset="2"/>
              <a:buChar char="§"/>
            </a:pPr>
            <a:r>
              <a:rPr lang="en-US" sz="1200" b="1" dirty="0" smtClean="0">
                <a:solidFill>
                  <a:srgbClr val="00B050"/>
                </a:solidFill>
                <a:latin typeface="+mj-lt"/>
              </a:rPr>
              <a:t>       Date </a:t>
            </a:r>
            <a:r>
              <a:rPr lang="en-US" sz="1200" b="1" dirty="0">
                <a:solidFill>
                  <a:srgbClr val="00B050"/>
                </a:solidFill>
                <a:latin typeface="+mj-lt"/>
              </a:rPr>
              <a:t>Referred for Part C Evaluation </a:t>
            </a:r>
          </a:p>
          <a:p>
            <a:pPr marL="285750" indent="-285750">
              <a:buFont typeface="Wingdings" panose="05000000000000000000" pitchFamily="2" charset="2"/>
              <a:buChar char="§"/>
            </a:pPr>
            <a:r>
              <a:rPr lang="en-US" sz="1200" b="1" dirty="0">
                <a:solidFill>
                  <a:srgbClr val="00B050"/>
                </a:solidFill>
                <a:latin typeface="+mj-lt"/>
              </a:rPr>
              <a:t>Date of Parental Consent to Evaluate Part C </a:t>
            </a:r>
          </a:p>
          <a:p>
            <a:pPr marL="285750" indent="-285750">
              <a:buFont typeface="Wingdings" panose="05000000000000000000" pitchFamily="2" charset="2"/>
              <a:buChar char="§"/>
            </a:pPr>
            <a:r>
              <a:rPr lang="en-US" sz="1200" b="1" dirty="0">
                <a:solidFill>
                  <a:srgbClr val="00B050"/>
                </a:solidFill>
                <a:latin typeface="+mj-lt"/>
              </a:rPr>
              <a:t>Date Evaluation Completed Part C </a:t>
            </a:r>
          </a:p>
          <a:p>
            <a:pPr marL="285750" indent="-285750">
              <a:buFont typeface="Wingdings" panose="05000000000000000000" pitchFamily="2" charset="2"/>
              <a:buChar char="§"/>
            </a:pPr>
            <a:r>
              <a:rPr lang="en-US" sz="1200" b="1" dirty="0">
                <a:solidFill>
                  <a:srgbClr val="00B050"/>
                </a:solidFill>
                <a:latin typeface="+mj-lt"/>
              </a:rPr>
              <a:t>Reason for Delay in Completing the Evaluation Part C </a:t>
            </a:r>
          </a:p>
          <a:p>
            <a:pPr marL="285750" indent="-285750">
              <a:buFont typeface="Wingdings" panose="05000000000000000000" pitchFamily="2" charset="2"/>
              <a:buChar char="§"/>
            </a:pPr>
            <a:r>
              <a:rPr lang="en-US" sz="1200" b="1" dirty="0">
                <a:solidFill>
                  <a:srgbClr val="00B050"/>
                </a:solidFill>
                <a:latin typeface="+mj-lt"/>
              </a:rPr>
              <a:t>Eligibility and Services Path 1 </a:t>
            </a:r>
          </a:p>
          <a:p>
            <a:endParaRPr lang="en-US" sz="1050" dirty="0" smtClean="0">
              <a:latin typeface="+mj-lt"/>
            </a:endParaRPr>
          </a:p>
          <a:p>
            <a:r>
              <a:rPr lang="en-US" sz="1200" u="sng" dirty="0" smtClean="0">
                <a:solidFill>
                  <a:schemeClr val="tx1">
                    <a:lumMod val="75000"/>
                  </a:schemeClr>
                </a:solidFill>
                <a:latin typeface="+mj-lt"/>
              </a:rPr>
              <a:t>Path </a:t>
            </a:r>
            <a:r>
              <a:rPr lang="en-US" sz="1200" u="sng" dirty="0">
                <a:solidFill>
                  <a:schemeClr val="tx1">
                    <a:lumMod val="75000"/>
                  </a:schemeClr>
                </a:solidFill>
                <a:latin typeface="+mj-lt"/>
              </a:rPr>
              <a:t>2 Data Fields (11): </a:t>
            </a:r>
          </a:p>
          <a:p>
            <a:pPr marL="171450" indent="-171450">
              <a:buFont typeface="Arial" panose="020B0604020202020204" pitchFamily="34" charset="0"/>
              <a:buChar char="•"/>
            </a:pPr>
            <a:r>
              <a:rPr lang="en-US" sz="1200" dirty="0">
                <a:solidFill>
                  <a:schemeClr val="tx1">
                    <a:lumMod val="75000"/>
                  </a:schemeClr>
                </a:solidFill>
                <a:latin typeface="+mj-lt"/>
              </a:rPr>
              <a:t>Date Child is Referred to the Part C System (no longer required-may be zero-filled) </a:t>
            </a:r>
          </a:p>
          <a:p>
            <a:pPr marL="171450" indent="-171450">
              <a:buFont typeface="Arial" panose="020B0604020202020204" pitchFamily="34" charset="0"/>
              <a:buChar char="•"/>
            </a:pPr>
            <a:r>
              <a:rPr lang="en-US" sz="1200" dirty="0">
                <a:solidFill>
                  <a:schemeClr val="tx1">
                    <a:lumMod val="75000"/>
                  </a:schemeClr>
                </a:solidFill>
                <a:latin typeface="+mj-lt"/>
              </a:rPr>
              <a:t>Date Child is Found Eligible for Part C Services </a:t>
            </a:r>
          </a:p>
          <a:p>
            <a:pPr marL="171450" indent="-171450">
              <a:buFont typeface="Arial" panose="020B0604020202020204" pitchFamily="34" charset="0"/>
              <a:buChar char="•"/>
            </a:pPr>
            <a:r>
              <a:rPr lang="en-US" sz="1200" dirty="0">
                <a:solidFill>
                  <a:schemeClr val="tx1">
                    <a:lumMod val="75000"/>
                  </a:schemeClr>
                </a:solidFill>
                <a:latin typeface="+mj-lt"/>
              </a:rPr>
              <a:t>Date of Referral to Administrative Unit from the Local Community Centered Board </a:t>
            </a:r>
          </a:p>
          <a:p>
            <a:pPr marL="171450" indent="-171450">
              <a:buFont typeface="Arial" panose="020B0604020202020204" pitchFamily="34" charset="0"/>
              <a:buChar char="•"/>
            </a:pPr>
            <a:r>
              <a:rPr lang="en-US" sz="1200" dirty="0">
                <a:solidFill>
                  <a:schemeClr val="tx1">
                    <a:lumMod val="75000"/>
                  </a:schemeClr>
                </a:solidFill>
                <a:latin typeface="+mj-lt"/>
              </a:rPr>
              <a:t>Date of Parental Consent to Evaluate C to B </a:t>
            </a:r>
          </a:p>
          <a:p>
            <a:pPr marL="171450" indent="-171450">
              <a:buFont typeface="Arial" panose="020B0604020202020204" pitchFamily="34" charset="0"/>
              <a:buChar char="•"/>
            </a:pPr>
            <a:r>
              <a:rPr lang="en-US" sz="1200" dirty="0">
                <a:solidFill>
                  <a:schemeClr val="tx1">
                    <a:lumMod val="75000"/>
                  </a:schemeClr>
                </a:solidFill>
                <a:latin typeface="+mj-lt"/>
              </a:rPr>
              <a:t>Date Evaluation Completed C to B </a:t>
            </a:r>
            <a:endParaRPr lang="en-US" sz="1200" b="1" dirty="0">
              <a:solidFill>
                <a:schemeClr val="tx1">
                  <a:lumMod val="75000"/>
                </a:schemeClr>
              </a:solidFill>
              <a:latin typeface="+mj-lt"/>
            </a:endParaRPr>
          </a:p>
          <a:p>
            <a:pPr marL="171450" indent="-171450">
              <a:buFont typeface="Arial" panose="020B0604020202020204" pitchFamily="34" charset="0"/>
              <a:buChar char="•"/>
            </a:pPr>
            <a:r>
              <a:rPr lang="en-US" sz="1200" b="1" dirty="0">
                <a:solidFill>
                  <a:schemeClr val="tx1">
                    <a:lumMod val="75000"/>
                  </a:schemeClr>
                </a:solidFill>
                <a:latin typeface="+mj-lt"/>
              </a:rPr>
              <a:t>Reason for Delay in Completing the Evaluation C to B </a:t>
            </a:r>
          </a:p>
          <a:p>
            <a:pPr marL="171450" indent="-171450">
              <a:buFont typeface="Arial" panose="020B0604020202020204" pitchFamily="34" charset="0"/>
              <a:buChar char="•"/>
            </a:pPr>
            <a:r>
              <a:rPr lang="en-US" sz="1200" b="1" dirty="0">
                <a:solidFill>
                  <a:schemeClr val="tx1">
                    <a:lumMod val="75000"/>
                  </a:schemeClr>
                </a:solidFill>
                <a:latin typeface="+mj-lt"/>
              </a:rPr>
              <a:t>Date of Initial Eligibility Meeting </a:t>
            </a:r>
          </a:p>
          <a:p>
            <a:pPr marL="171450" indent="-171450">
              <a:buFont typeface="Arial" panose="020B0604020202020204" pitchFamily="34" charset="0"/>
              <a:buChar char="•"/>
            </a:pPr>
            <a:r>
              <a:rPr lang="en-US" sz="1200" b="1" dirty="0">
                <a:solidFill>
                  <a:schemeClr val="tx1">
                    <a:lumMod val="75000"/>
                  </a:schemeClr>
                </a:solidFill>
                <a:latin typeface="+mj-lt"/>
              </a:rPr>
              <a:t>Reason for Delay in Initial Eligibility Meeting C to B </a:t>
            </a:r>
          </a:p>
          <a:p>
            <a:pPr marL="171450" indent="-171450">
              <a:buFont typeface="Arial" panose="020B0604020202020204" pitchFamily="34" charset="0"/>
              <a:buChar char="•"/>
            </a:pPr>
            <a:r>
              <a:rPr lang="en-US" sz="1200" b="1" dirty="0">
                <a:solidFill>
                  <a:schemeClr val="tx1">
                    <a:lumMod val="75000"/>
                  </a:schemeClr>
                </a:solidFill>
                <a:latin typeface="+mj-lt"/>
              </a:rPr>
              <a:t>Date IEP was Implemented C to B </a:t>
            </a:r>
          </a:p>
          <a:p>
            <a:pPr marL="171450" indent="-171450">
              <a:buFont typeface="Arial" panose="020B0604020202020204" pitchFamily="34" charset="0"/>
              <a:buChar char="•"/>
            </a:pPr>
            <a:r>
              <a:rPr lang="en-US" sz="1200" b="1" dirty="0">
                <a:solidFill>
                  <a:schemeClr val="tx1">
                    <a:lumMod val="75000"/>
                  </a:schemeClr>
                </a:solidFill>
                <a:latin typeface="+mj-lt"/>
              </a:rPr>
              <a:t>Reason for Delay in IEP Implementation C to B </a:t>
            </a:r>
          </a:p>
          <a:p>
            <a:pPr marL="171450" indent="-171450">
              <a:buFont typeface="Arial" panose="020B0604020202020204" pitchFamily="34" charset="0"/>
              <a:buChar char="•"/>
            </a:pPr>
            <a:r>
              <a:rPr lang="en-US" sz="1200" b="1" dirty="0">
                <a:solidFill>
                  <a:schemeClr val="tx1">
                    <a:lumMod val="75000"/>
                  </a:schemeClr>
                </a:solidFill>
                <a:latin typeface="+mj-lt"/>
              </a:rPr>
              <a:t>Eligibility and Services Path 2 </a:t>
            </a:r>
          </a:p>
          <a:p>
            <a:endParaRPr lang="en-US" dirty="0"/>
          </a:p>
          <a:p>
            <a:endParaRPr lang="en-US" dirty="0"/>
          </a:p>
        </p:txBody>
      </p:sp>
      <p:sp>
        <p:nvSpPr>
          <p:cNvPr id="9" name="TextBox 8"/>
          <p:cNvSpPr txBox="1"/>
          <p:nvPr/>
        </p:nvSpPr>
        <p:spPr>
          <a:xfrm>
            <a:off x="5209954" y="2559612"/>
            <a:ext cx="3552306" cy="1923604"/>
          </a:xfrm>
          <a:prstGeom prst="rect">
            <a:avLst/>
          </a:prstGeom>
          <a:noFill/>
        </p:spPr>
        <p:txBody>
          <a:bodyPr wrap="square" rtlCol="0">
            <a:spAutoFit/>
          </a:bodyPr>
          <a:lstStyle/>
          <a:p>
            <a:endParaRPr lang="en-US" sz="1400" u="sng" dirty="0" smtClean="0">
              <a:solidFill>
                <a:srgbClr val="00B050"/>
              </a:solidFill>
            </a:endParaRPr>
          </a:p>
          <a:p>
            <a:r>
              <a:rPr lang="en-US" sz="1050" b="1" u="sng" dirty="0" smtClean="0">
                <a:solidFill>
                  <a:srgbClr val="00B0F0"/>
                </a:solidFill>
                <a:latin typeface="+mj-lt"/>
              </a:rPr>
              <a:t>Path </a:t>
            </a:r>
            <a:r>
              <a:rPr lang="en-US" sz="1050" b="1" u="sng" dirty="0">
                <a:solidFill>
                  <a:srgbClr val="00B0F0"/>
                </a:solidFill>
                <a:latin typeface="+mj-lt"/>
              </a:rPr>
              <a:t>3 Data Fields (9): </a:t>
            </a:r>
          </a:p>
          <a:p>
            <a:pPr marL="171450" indent="-171450">
              <a:buFont typeface="Arial" panose="020B0604020202020204" pitchFamily="34" charset="0"/>
              <a:buChar char="•"/>
            </a:pPr>
            <a:r>
              <a:rPr lang="en-US" sz="1050" b="1" dirty="0">
                <a:solidFill>
                  <a:srgbClr val="00B0F0"/>
                </a:solidFill>
                <a:latin typeface="+mj-lt"/>
              </a:rPr>
              <a:t>Date of Parental Consent to Evaluate Part B </a:t>
            </a:r>
          </a:p>
          <a:p>
            <a:pPr marL="171450" indent="-171450">
              <a:buFont typeface="Arial" panose="020B0604020202020204" pitchFamily="34" charset="0"/>
              <a:buChar char="•"/>
            </a:pPr>
            <a:r>
              <a:rPr lang="en-US" sz="1050" b="1" dirty="0">
                <a:solidFill>
                  <a:srgbClr val="00B0F0"/>
                </a:solidFill>
                <a:latin typeface="+mj-lt"/>
              </a:rPr>
              <a:t>Date Evaluation Completed Part B </a:t>
            </a:r>
          </a:p>
          <a:p>
            <a:pPr marL="171450" indent="-171450">
              <a:buFont typeface="Arial" panose="020B0604020202020204" pitchFamily="34" charset="0"/>
              <a:buChar char="•"/>
            </a:pPr>
            <a:r>
              <a:rPr lang="en-US" sz="1050" b="1" dirty="0">
                <a:solidFill>
                  <a:srgbClr val="00B0F0"/>
                </a:solidFill>
                <a:latin typeface="+mj-lt"/>
              </a:rPr>
              <a:t>Reason for Delay in Completing the Evaluation Part B </a:t>
            </a:r>
          </a:p>
          <a:p>
            <a:pPr marL="171450" indent="-171450">
              <a:buFont typeface="Arial" panose="020B0604020202020204" pitchFamily="34" charset="0"/>
              <a:buChar char="•"/>
            </a:pPr>
            <a:r>
              <a:rPr lang="en-US" sz="1050" b="1" dirty="0">
                <a:solidFill>
                  <a:srgbClr val="00B0F0"/>
                </a:solidFill>
                <a:latin typeface="+mj-lt"/>
              </a:rPr>
              <a:t>Date of Initial Eligibility Meeting Part B </a:t>
            </a:r>
          </a:p>
          <a:p>
            <a:pPr marL="171450" indent="-171450">
              <a:buFont typeface="Arial" panose="020B0604020202020204" pitchFamily="34" charset="0"/>
              <a:buChar char="•"/>
            </a:pPr>
            <a:r>
              <a:rPr lang="en-US" sz="1050" b="1" dirty="0">
                <a:solidFill>
                  <a:srgbClr val="00B0F0"/>
                </a:solidFill>
                <a:latin typeface="+mj-lt"/>
              </a:rPr>
              <a:t>Date Initial IEP was Finalized Part B </a:t>
            </a:r>
          </a:p>
          <a:p>
            <a:pPr marL="171450" indent="-171450">
              <a:buFont typeface="Arial" panose="020B0604020202020204" pitchFamily="34" charset="0"/>
              <a:buChar char="•"/>
            </a:pPr>
            <a:r>
              <a:rPr lang="en-US" sz="1050" b="1" dirty="0">
                <a:solidFill>
                  <a:srgbClr val="00B0F0"/>
                </a:solidFill>
                <a:latin typeface="+mj-lt"/>
              </a:rPr>
              <a:t>Reason for Delay in Finalizing the Initial IEP Part B </a:t>
            </a:r>
          </a:p>
          <a:p>
            <a:pPr marL="171450" indent="-171450">
              <a:buFont typeface="Arial" panose="020B0604020202020204" pitchFamily="34" charset="0"/>
              <a:buChar char="•"/>
            </a:pPr>
            <a:r>
              <a:rPr lang="en-US" sz="1050" b="1" dirty="0">
                <a:solidFill>
                  <a:srgbClr val="00B0F0"/>
                </a:solidFill>
                <a:latin typeface="+mj-lt"/>
              </a:rPr>
              <a:t>Date IEP was Implemented Part B </a:t>
            </a:r>
          </a:p>
          <a:p>
            <a:pPr marL="171450" indent="-171450">
              <a:buFont typeface="Arial" panose="020B0604020202020204" pitchFamily="34" charset="0"/>
              <a:buChar char="•"/>
            </a:pPr>
            <a:r>
              <a:rPr lang="en-US" sz="1050" b="1" dirty="0">
                <a:solidFill>
                  <a:srgbClr val="00B0F0"/>
                </a:solidFill>
                <a:latin typeface="+mj-lt"/>
              </a:rPr>
              <a:t>Reason the IEP was Never Implemented Part B </a:t>
            </a:r>
          </a:p>
          <a:p>
            <a:pPr marL="171450" indent="-171450">
              <a:buFont typeface="Arial" panose="020B0604020202020204" pitchFamily="34" charset="0"/>
              <a:buChar char="•"/>
            </a:pPr>
            <a:r>
              <a:rPr lang="en-US" sz="1050" b="1" dirty="0">
                <a:solidFill>
                  <a:srgbClr val="00B0F0"/>
                </a:solidFill>
                <a:latin typeface="+mj-lt"/>
              </a:rPr>
              <a:t>Eligibility and Services Path 3 </a:t>
            </a:r>
          </a:p>
        </p:txBody>
      </p:sp>
      <p:sp>
        <p:nvSpPr>
          <p:cNvPr id="6" name="TextBox 5"/>
          <p:cNvSpPr txBox="1"/>
          <p:nvPr/>
        </p:nvSpPr>
        <p:spPr>
          <a:xfrm>
            <a:off x="4678326" y="4483217"/>
            <a:ext cx="4274288" cy="1754326"/>
          </a:xfrm>
          <a:prstGeom prst="rect">
            <a:avLst/>
          </a:prstGeom>
          <a:noFill/>
        </p:spPr>
        <p:txBody>
          <a:bodyPr wrap="square" rtlCol="0">
            <a:spAutoFit/>
          </a:bodyPr>
          <a:lstStyle/>
          <a:p>
            <a:r>
              <a:rPr lang="en-US" b="1" dirty="0" smtClean="0">
                <a:solidFill>
                  <a:srgbClr val="00B0F0"/>
                </a:solidFill>
              </a:rPr>
              <a:t>*</a:t>
            </a:r>
            <a:r>
              <a:rPr lang="en-US" b="1" dirty="0" smtClean="0">
                <a:solidFill>
                  <a:srgbClr val="00B0F0"/>
                </a:solidFill>
                <a:latin typeface="+mj-lt"/>
              </a:rPr>
              <a:t>If </a:t>
            </a:r>
            <a:r>
              <a:rPr lang="en-US" b="1" dirty="0">
                <a:solidFill>
                  <a:srgbClr val="00B0F0"/>
                </a:solidFill>
                <a:latin typeface="+mj-lt"/>
              </a:rPr>
              <a:t>the IEP was implemented  in this school year, path </a:t>
            </a:r>
            <a:r>
              <a:rPr lang="en-US" b="1" dirty="0" smtClean="0">
                <a:solidFill>
                  <a:srgbClr val="00B0F0"/>
                </a:solidFill>
                <a:latin typeface="+mj-lt"/>
              </a:rPr>
              <a:t>3 </a:t>
            </a:r>
            <a:r>
              <a:rPr lang="en-US" b="1" dirty="0">
                <a:solidFill>
                  <a:srgbClr val="00B0F0"/>
                </a:solidFill>
                <a:latin typeface="+mj-lt"/>
              </a:rPr>
              <a:t>dates should be filled </a:t>
            </a:r>
            <a:r>
              <a:rPr lang="en-US" b="1" dirty="0" smtClean="0">
                <a:solidFill>
                  <a:srgbClr val="00B0F0"/>
                </a:solidFill>
                <a:latin typeface="+mj-lt"/>
              </a:rPr>
              <a:t>out</a:t>
            </a:r>
          </a:p>
          <a:p>
            <a:r>
              <a:rPr lang="en-US" b="1" dirty="0" smtClean="0">
                <a:solidFill>
                  <a:srgbClr val="00B0F0"/>
                </a:solidFill>
                <a:latin typeface="+mj-lt"/>
              </a:rPr>
              <a:t>*Depending on where the events stopped, some path 3 dates would be needed even if the IEP was not implemented</a:t>
            </a:r>
            <a:endParaRPr lang="en-US" b="1" dirty="0">
              <a:solidFill>
                <a:srgbClr val="00B0F0"/>
              </a:solidFill>
              <a:latin typeface="+mj-lt"/>
            </a:endParaRPr>
          </a:p>
          <a:p>
            <a:endParaRPr lang="en-US" dirty="0"/>
          </a:p>
        </p:txBody>
      </p:sp>
    </p:spTree>
    <p:extLst>
      <p:ext uri="{BB962C8B-B14F-4D97-AF65-F5344CB8AC3E}">
        <p14:creationId xmlns:p14="http://schemas.microsoft.com/office/powerpoint/2010/main" val="3993430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80225954"/>
              </p:ext>
            </p:extLst>
          </p:nvPr>
        </p:nvGraphicFramePr>
        <p:xfrm>
          <a:off x="628650" y="1201738"/>
          <a:ext cx="7887359" cy="712144"/>
        </p:xfrm>
        <a:graphic>
          <a:graphicData uri="http://schemas.openxmlformats.org/drawingml/2006/table">
            <a:tbl>
              <a:tblPr firstRow="1" firstCol="1" lastRow="1" lastCol="1" bandRow="1" bandCol="1"/>
              <a:tblGrid>
                <a:gridCol w="376458"/>
                <a:gridCol w="7510901"/>
              </a:tblGrid>
              <a:tr h="712144">
                <a:tc>
                  <a:txBody>
                    <a:bodyPr/>
                    <a:lstStyle/>
                    <a:p>
                      <a:pPr marL="0" marR="0">
                        <a:spcBef>
                          <a:spcPts val="0"/>
                        </a:spcBef>
                        <a:spcAft>
                          <a:spcPts val="0"/>
                        </a:spcAft>
                      </a:pPr>
                      <a:r>
                        <a:rPr lang="en-US" sz="1400" dirty="0">
                          <a:effectLst/>
                          <a:latin typeface="+mj-lt"/>
                          <a:ea typeface="Times New Roman"/>
                          <a:cs typeface="Arial"/>
                        </a:rPr>
                        <a:t>06</a:t>
                      </a:r>
                      <a:endParaRPr lang="en-US" sz="1400" dirty="0">
                        <a:effectLst/>
                        <a:latin typeface="+mj-lt"/>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j-lt"/>
                          <a:ea typeface="Times New Roman"/>
                          <a:cs typeface="Arial"/>
                        </a:rPr>
                        <a:t>No Initial Referral During Current Reporting Period</a:t>
                      </a:r>
                      <a:r>
                        <a:rPr lang="en-US" sz="1400" dirty="0">
                          <a:effectLst/>
                          <a:latin typeface="+mj-lt"/>
                          <a:ea typeface="Times New Roman"/>
                          <a:cs typeface="Arial"/>
                        </a:rPr>
                        <a:t> – Use this code for all students who began receiving services prior to July 1 of the current reporting period or for students who received EIS only.</a:t>
                      </a:r>
                      <a:r>
                        <a:rPr lang="en-US" sz="1400" b="1" dirty="0">
                          <a:effectLst/>
                          <a:latin typeface="+mj-lt"/>
                          <a:ea typeface="Times New Roman"/>
                          <a:cs typeface="Arial"/>
                        </a:rPr>
                        <a:t> </a:t>
                      </a:r>
                      <a:r>
                        <a:rPr lang="en-US" sz="1400" dirty="0">
                          <a:effectLst/>
                          <a:latin typeface="+mj-lt"/>
                          <a:ea typeface="Times New Roman"/>
                          <a:cs typeface="Arial"/>
                        </a:rPr>
                        <a:t> </a:t>
                      </a:r>
                      <a:endParaRPr lang="en-US" sz="1400" dirty="0">
                        <a:effectLst/>
                        <a:latin typeface="+mj-lt"/>
                        <a:ea typeface="Times New Roman"/>
                      </a:endParaRPr>
                    </a:p>
                    <a:p>
                      <a:pPr marL="0" marR="0">
                        <a:spcBef>
                          <a:spcPts val="0"/>
                        </a:spcBef>
                        <a:spcAft>
                          <a:spcPts val="0"/>
                        </a:spcAft>
                      </a:pPr>
                      <a:r>
                        <a:rPr lang="en-US" sz="1400" dirty="0">
                          <a:effectLst/>
                          <a:latin typeface="+mj-lt"/>
                          <a:ea typeface="Times New Roman"/>
                          <a:cs typeface="Arial"/>
                        </a:rPr>
                        <a:t> </a:t>
                      </a:r>
                      <a:endParaRPr lang="en-US" sz="1400" dirty="0">
                        <a:effectLst/>
                        <a:latin typeface="+mj-lt"/>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Path Dates Applicable per Referral Code</a:t>
            </a:r>
            <a:endParaRPr lang="en-US" sz="3200" dirty="0">
              <a:latin typeface="Palatino Linotype" panose="02040502050505030304" pitchFamily="18" charset="0"/>
            </a:endParaRPr>
          </a:p>
        </p:txBody>
      </p:sp>
      <p:sp>
        <p:nvSpPr>
          <p:cNvPr id="7" name="TextBox 6"/>
          <p:cNvSpPr txBox="1"/>
          <p:nvPr/>
        </p:nvSpPr>
        <p:spPr>
          <a:xfrm>
            <a:off x="202020" y="1991361"/>
            <a:ext cx="5007934" cy="4501232"/>
          </a:xfrm>
          <a:prstGeom prst="rect">
            <a:avLst/>
          </a:prstGeom>
          <a:noFill/>
        </p:spPr>
        <p:txBody>
          <a:bodyPr wrap="square" rtlCol="0">
            <a:spAutoFit/>
          </a:bodyPr>
          <a:lstStyle/>
          <a:p>
            <a:pPr marL="45720" indent="0">
              <a:buNone/>
            </a:pPr>
            <a:r>
              <a:rPr lang="en-US" sz="1200" u="sng" dirty="0" smtClean="0">
                <a:solidFill>
                  <a:schemeClr val="tx1">
                    <a:lumMod val="75000"/>
                  </a:schemeClr>
                </a:solidFill>
                <a:latin typeface="+mj-lt"/>
              </a:rPr>
              <a:t>Path </a:t>
            </a:r>
            <a:r>
              <a:rPr lang="en-US" sz="1200" u="sng" dirty="0">
                <a:solidFill>
                  <a:schemeClr val="tx1">
                    <a:lumMod val="75000"/>
                  </a:schemeClr>
                </a:solidFill>
                <a:latin typeface="+mj-lt"/>
              </a:rPr>
              <a:t>1 Data Fields (5): </a:t>
            </a:r>
          </a:p>
          <a:p>
            <a:pPr>
              <a:buFont typeface="Wingdings" panose="05000000000000000000" pitchFamily="2" charset="2"/>
              <a:buChar char="§"/>
            </a:pPr>
            <a:r>
              <a:rPr lang="en-US" sz="1200" dirty="0" smtClean="0">
                <a:solidFill>
                  <a:schemeClr val="tx1">
                    <a:lumMod val="75000"/>
                  </a:schemeClr>
                </a:solidFill>
                <a:latin typeface="+mj-lt"/>
              </a:rPr>
              <a:t>       Date </a:t>
            </a:r>
            <a:r>
              <a:rPr lang="en-US" sz="1200" dirty="0">
                <a:solidFill>
                  <a:schemeClr val="tx1">
                    <a:lumMod val="75000"/>
                  </a:schemeClr>
                </a:solidFill>
                <a:latin typeface="+mj-lt"/>
              </a:rPr>
              <a:t>Referred for Part C Evaluation </a:t>
            </a:r>
          </a:p>
          <a:p>
            <a:pPr marL="285750" indent="-285750">
              <a:buFont typeface="Wingdings" panose="05000000000000000000" pitchFamily="2" charset="2"/>
              <a:buChar char="§"/>
            </a:pPr>
            <a:r>
              <a:rPr lang="en-US" sz="1200" dirty="0">
                <a:solidFill>
                  <a:schemeClr val="tx1">
                    <a:lumMod val="75000"/>
                  </a:schemeClr>
                </a:solidFill>
                <a:latin typeface="+mj-lt"/>
              </a:rPr>
              <a:t>Date of Parental Consent to Evaluate Part C </a:t>
            </a:r>
          </a:p>
          <a:p>
            <a:pPr marL="285750" indent="-285750">
              <a:buFont typeface="Wingdings" panose="05000000000000000000" pitchFamily="2" charset="2"/>
              <a:buChar char="§"/>
            </a:pPr>
            <a:r>
              <a:rPr lang="en-US" sz="1200" dirty="0">
                <a:solidFill>
                  <a:schemeClr val="tx1">
                    <a:lumMod val="75000"/>
                  </a:schemeClr>
                </a:solidFill>
                <a:latin typeface="+mj-lt"/>
              </a:rPr>
              <a:t>Date Evaluation Completed Part C </a:t>
            </a:r>
          </a:p>
          <a:p>
            <a:pPr marL="285750" indent="-285750">
              <a:buFont typeface="Wingdings" panose="05000000000000000000" pitchFamily="2" charset="2"/>
              <a:buChar char="§"/>
            </a:pPr>
            <a:r>
              <a:rPr lang="en-US" sz="1200" dirty="0">
                <a:solidFill>
                  <a:schemeClr val="tx1">
                    <a:lumMod val="75000"/>
                  </a:schemeClr>
                </a:solidFill>
                <a:latin typeface="+mj-lt"/>
              </a:rPr>
              <a:t>Reason for Delay in Completing the Evaluation Part C </a:t>
            </a:r>
          </a:p>
          <a:p>
            <a:pPr marL="285750" indent="-285750">
              <a:buFont typeface="Wingdings" panose="05000000000000000000" pitchFamily="2" charset="2"/>
              <a:buChar char="§"/>
            </a:pPr>
            <a:r>
              <a:rPr lang="en-US" sz="1200" dirty="0">
                <a:solidFill>
                  <a:schemeClr val="tx1">
                    <a:lumMod val="75000"/>
                  </a:schemeClr>
                </a:solidFill>
                <a:latin typeface="+mj-lt"/>
              </a:rPr>
              <a:t>Eligibility and Services Path 1 </a:t>
            </a:r>
          </a:p>
          <a:p>
            <a:endParaRPr lang="en-US" sz="1050" dirty="0" smtClean="0">
              <a:solidFill>
                <a:schemeClr val="tx1">
                  <a:lumMod val="75000"/>
                </a:schemeClr>
              </a:solidFill>
              <a:latin typeface="+mj-lt"/>
            </a:endParaRPr>
          </a:p>
          <a:p>
            <a:r>
              <a:rPr lang="en-US" sz="1200" u="sng" dirty="0" smtClean="0">
                <a:solidFill>
                  <a:schemeClr val="tx1">
                    <a:lumMod val="75000"/>
                  </a:schemeClr>
                </a:solidFill>
                <a:latin typeface="+mj-lt"/>
              </a:rPr>
              <a:t>Path </a:t>
            </a:r>
            <a:r>
              <a:rPr lang="en-US" sz="1200" u="sng" dirty="0">
                <a:solidFill>
                  <a:schemeClr val="tx1">
                    <a:lumMod val="75000"/>
                  </a:schemeClr>
                </a:solidFill>
                <a:latin typeface="+mj-lt"/>
              </a:rPr>
              <a:t>2 Data Fields (11): </a:t>
            </a:r>
          </a:p>
          <a:p>
            <a:pPr marL="171450" indent="-171450">
              <a:buFont typeface="Arial" panose="020B0604020202020204" pitchFamily="34" charset="0"/>
              <a:buChar char="•"/>
            </a:pPr>
            <a:r>
              <a:rPr lang="en-US" sz="1200" dirty="0">
                <a:solidFill>
                  <a:schemeClr val="tx1">
                    <a:lumMod val="75000"/>
                  </a:schemeClr>
                </a:solidFill>
                <a:latin typeface="+mj-lt"/>
              </a:rPr>
              <a:t>Date Child is Referred to the Part C System (no longer required-may be zero-filled) </a:t>
            </a:r>
          </a:p>
          <a:p>
            <a:pPr marL="171450" indent="-171450">
              <a:buFont typeface="Arial" panose="020B0604020202020204" pitchFamily="34" charset="0"/>
              <a:buChar char="•"/>
            </a:pPr>
            <a:r>
              <a:rPr lang="en-US" sz="1200" dirty="0">
                <a:solidFill>
                  <a:schemeClr val="tx1">
                    <a:lumMod val="75000"/>
                  </a:schemeClr>
                </a:solidFill>
                <a:latin typeface="+mj-lt"/>
              </a:rPr>
              <a:t>Date Child is Found Eligible for Part C Services </a:t>
            </a:r>
          </a:p>
          <a:p>
            <a:pPr marL="171450" indent="-171450">
              <a:buFont typeface="Arial" panose="020B0604020202020204" pitchFamily="34" charset="0"/>
              <a:buChar char="•"/>
            </a:pPr>
            <a:r>
              <a:rPr lang="en-US" sz="1200" dirty="0">
                <a:solidFill>
                  <a:schemeClr val="tx1">
                    <a:lumMod val="75000"/>
                  </a:schemeClr>
                </a:solidFill>
                <a:latin typeface="+mj-lt"/>
              </a:rPr>
              <a:t>Date of Referral to Administrative Unit from the Local Community Centered Board </a:t>
            </a:r>
          </a:p>
          <a:p>
            <a:pPr marL="171450" indent="-171450">
              <a:buFont typeface="Arial" panose="020B0604020202020204" pitchFamily="34" charset="0"/>
              <a:buChar char="•"/>
            </a:pPr>
            <a:r>
              <a:rPr lang="en-US" sz="1200" dirty="0">
                <a:solidFill>
                  <a:schemeClr val="tx1">
                    <a:lumMod val="75000"/>
                  </a:schemeClr>
                </a:solidFill>
                <a:latin typeface="+mj-lt"/>
              </a:rPr>
              <a:t>Date of Parental Consent to Evaluate C to B </a:t>
            </a:r>
          </a:p>
          <a:p>
            <a:pPr marL="171450" indent="-171450">
              <a:buFont typeface="Arial" panose="020B0604020202020204" pitchFamily="34" charset="0"/>
              <a:buChar char="•"/>
            </a:pPr>
            <a:r>
              <a:rPr lang="en-US" sz="1200" dirty="0">
                <a:solidFill>
                  <a:schemeClr val="tx1">
                    <a:lumMod val="75000"/>
                  </a:schemeClr>
                </a:solidFill>
                <a:latin typeface="+mj-lt"/>
              </a:rPr>
              <a:t>Date Evaluation Completed C to B </a:t>
            </a:r>
          </a:p>
          <a:p>
            <a:pPr marL="171450" indent="-171450">
              <a:buFont typeface="Arial" panose="020B0604020202020204" pitchFamily="34" charset="0"/>
              <a:buChar char="•"/>
            </a:pPr>
            <a:r>
              <a:rPr lang="en-US" sz="1200" dirty="0">
                <a:solidFill>
                  <a:schemeClr val="tx1">
                    <a:lumMod val="75000"/>
                  </a:schemeClr>
                </a:solidFill>
                <a:latin typeface="+mj-lt"/>
              </a:rPr>
              <a:t>Reason for Delay in Completing the Evaluation C to B </a:t>
            </a:r>
          </a:p>
          <a:p>
            <a:pPr marL="171450" indent="-171450">
              <a:buFont typeface="Arial" panose="020B0604020202020204" pitchFamily="34" charset="0"/>
              <a:buChar char="•"/>
            </a:pPr>
            <a:r>
              <a:rPr lang="en-US" sz="1200" dirty="0">
                <a:solidFill>
                  <a:schemeClr val="tx1">
                    <a:lumMod val="75000"/>
                  </a:schemeClr>
                </a:solidFill>
                <a:latin typeface="+mj-lt"/>
              </a:rPr>
              <a:t>Date of Initial Eligibility Meeting </a:t>
            </a:r>
          </a:p>
          <a:p>
            <a:pPr marL="171450" indent="-171450">
              <a:buFont typeface="Arial" panose="020B0604020202020204" pitchFamily="34" charset="0"/>
              <a:buChar char="•"/>
            </a:pPr>
            <a:r>
              <a:rPr lang="en-US" sz="1200" dirty="0">
                <a:solidFill>
                  <a:schemeClr val="tx1">
                    <a:lumMod val="75000"/>
                  </a:schemeClr>
                </a:solidFill>
                <a:latin typeface="+mj-lt"/>
              </a:rPr>
              <a:t>Reason for Delay in Initial Eligibility Meeting C to B </a:t>
            </a:r>
          </a:p>
          <a:p>
            <a:pPr marL="171450" indent="-171450">
              <a:buFont typeface="Arial" panose="020B0604020202020204" pitchFamily="34" charset="0"/>
              <a:buChar char="•"/>
            </a:pPr>
            <a:r>
              <a:rPr lang="en-US" sz="1200" dirty="0">
                <a:solidFill>
                  <a:schemeClr val="tx1">
                    <a:lumMod val="75000"/>
                  </a:schemeClr>
                </a:solidFill>
                <a:latin typeface="+mj-lt"/>
              </a:rPr>
              <a:t>Date IEP was Implemented C to B </a:t>
            </a:r>
          </a:p>
          <a:p>
            <a:pPr marL="171450" indent="-171450">
              <a:buFont typeface="Arial" panose="020B0604020202020204" pitchFamily="34" charset="0"/>
              <a:buChar char="•"/>
            </a:pPr>
            <a:r>
              <a:rPr lang="en-US" sz="1200" dirty="0">
                <a:solidFill>
                  <a:schemeClr val="tx1">
                    <a:lumMod val="75000"/>
                  </a:schemeClr>
                </a:solidFill>
                <a:latin typeface="+mj-lt"/>
              </a:rPr>
              <a:t>Reason for Delay in IEP Implementation C to B </a:t>
            </a:r>
          </a:p>
          <a:p>
            <a:pPr marL="171450" indent="-171450">
              <a:buFont typeface="Arial" panose="020B0604020202020204" pitchFamily="34" charset="0"/>
              <a:buChar char="•"/>
            </a:pPr>
            <a:r>
              <a:rPr lang="en-US" sz="1200" dirty="0">
                <a:solidFill>
                  <a:schemeClr val="tx1">
                    <a:lumMod val="75000"/>
                  </a:schemeClr>
                </a:solidFill>
                <a:latin typeface="+mj-lt"/>
              </a:rPr>
              <a:t>Eligibility and Services Path 2 </a:t>
            </a:r>
          </a:p>
          <a:p>
            <a:endParaRPr lang="en-US" dirty="0"/>
          </a:p>
          <a:p>
            <a:endParaRPr lang="en-US" dirty="0"/>
          </a:p>
        </p:txBody>
      </p:sp>
      <p:sp>
        <p:nvSpPr>
          <p:cNvPr id="9" name="TextBox 8"/>
          <p:cNvSpPr txBox="1"/>
          <p:nvPr/>
        </p:nvSpPr>
        <p:spPr>
          <a:xfrm>
            <a:off x="5209954" y="2559612"/>
            <a:ext cx="3552306" cy="1923604"/>
          </a:xfrm>
          <a:prstGeom prst="rect">
            <a:avLst/>
          </a:prstGeom>
          <a:noFill/>
        </p:spPr>
        <p:txBody>
          <a:bodyPr wrap="square" rtlCol="0">
            <a:spAutoFit/>
          </a:bodyPr>
          <a:lstStyle/>
          <a:p>
            <a:endParaRPr lang="en-US" sz="1400" u="sng" dirty="0" smtClean="0">
              <a:solidFill>
                <a:srgbClr val="00B050"/>
              </a:solidFill>
            </a:endParaRPr>
          </a:p>
          <a:p>
            <a:r>
              <a:rPr lang="en-US" sz="1050" u="sng" dirty="0" smtClean="0">
                <a:solidFill>
                  <a:schemeClr val="tx1">
                    <a:lumMod val="75000"/>
                  </a:schemeClr>
                </a:solidFill>
                <a:latin typeface="+mj-lt"/>
              </a:rPr>
              <a:t>Path </a:t>
            </a:r>
            <a:r>
              <a:rPr lang="en-US" sz="1050" u="sng" dirty="0">
                <a:solidFill>
                  <a:schemeClr val="tx1">
                    <a:lumMod val="75000"/>
                  </a:schemeClr>
                </a:solidFill>
                <a:latin typeface="+mj-lt"/>
              </a:rPr>
              <a:t>3 Data Fields (9): </a:t>
            </a:r>
          </a:p>
          <a:p>
            <a:pPr marL="171450" indent="-171450">
              <a:buFont typeface="Arial" panose="020B0604020202020204" pitchFamily="34" charset="0"/>
              <a:buChar char="•"/>
            </a:pPr>
            <a:r>
              <a:rPr lang="en-US" sz="1050" dirty="0">
                <a:solidFill>
                  <a:schemeClr val="tx1">
                    <a:lumMod val="75000"/>
                  </a:schemeClr>
                </a:solidFill>
                <a:latin typeface="+mj-lt"/>
              </a:rPr>
              <a:t>Date of Parental Consent to Evaluate Part B </a:t>
            </a:r>
          </a:p>
          <a:p>
            <a:pPr marL="171450" indent="-171450">
              <a:buFont typeface="Arial" panose="020B0604020202020204" pitchFamily="34" charset="0"/>
              <a:buChar char="•"/>
            </a:pPr>
            <a:r>
              <a:rPr lang="en-US" sz="1050" dirty="0">
                <a:solidFill>
                  <a:schemeClr val="tx1">
                    <a:lumMod val="75000"/>
                  </a:schemeClr>
                </a:solidFill>
                <a:latin typeface="+mj-lt"/>
              </a:rPr>
              <a:t>Date Evaluation Completed Part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Completing the Evaluation Part B </a:t>
            </a:r>
          </a:p>
          <a:p>
            <a:pPr marL="171450" indent="-171450">
              <a:buFont typeface="Arial" panose="020B0604020202020204" pitchFamily="34" charset="0"/>
              <a:buChar char="•"/>
            </a:pPr>
            <a:r>
              <a:rPr lang="en-US" sz="1050" dirty="0">
                <a:solidFill>
                  <a:schemeClr val="tx1">
                    <a:lumMod val="75000"/>
                  </a:schemeClr>
                </a:solidFill>
                <a:latin typeface="+mj-lt"/>
              </a:rPr>
              <a:t>Date of Initial Eligibility Meeting Part B </a:t>
            </a:r>
          </a:p>
          <a:p>
            <a:pPr marL="171450" indent="-171450">
              <a:buFont typeface="Arial" panose="020B0604020202020204" pitchFamily="34" charset="0"/>
              <a:buChar char="•"/>
            </a:pPr>
            <a:r>
              <a:rPr lang="en-US" sz="1050" dirty="0">
                <a:solidFill>
                  <a:schemeClr val="tx1">
                    <a:lumMod val="75000"/>
                  </a:schemeClr>
                </a:solidFill>
                <a:latin typeface="+mj-lt"/>
              </a:rPr>
              <a:t>Date Initial IEP was Finalized Part B </a:t>
            </a:r>
          </a:p>
          <a:p>
            <a:pPr marL="171450" indent="-171450">
              <a:buFont typeface="Arial" panose="020B0604020202020204" pitchFamily="34" charset="0"/>
              <a:buChar char="•"/>
            </a:pPr>
            <a:r>
              <a:rPr lang="en-US" sz="1050" dirty="0">
                <a:solidFill>
                  <a:schemeClr val="tx1">
                    <a:lumMod val="75000"/>
                  </a:schemeClr>
                </a:solidFill>
                <a:latin typeface="+mj-lt"/>
              </a:rPr>
              <a:t>Reason for Delay in Finalizing the Initial IEP Part B </a:t>
            </a:r>
          </a:p>
          <a:p>
            <a:pPr marL="171450" indent="-171450">
              <a:buFont typeface="Arial" panose="020B0604020202020204" pitchFamily="34" charset="0"/>
              <a:buChar char="•"/>
            </a:pPr>
            <a:r>
              <a:rPr lang="en-US" sz="1050" dirty="0">
                <a:solidFill>
                  <a:schemeClr val="tx1">
                    <a:lumMod val="75000"/>
                  </a:schemeClr>
                </a:solidFill>
                <a:latin typeface="+mj-lt"/>
              </a:rPr>
              <a:t>Date IEP was Implemented Part B </a:t>
            </a:r>
          </a:p>
          <a:p>
            <a:pPr marL="171450" indent="-171450">
              <a:buFont typeface="Arial" panose="020B0604020202020204" pitchFamily="34" charset="0"/>
              <a:buChar char="•"/>
            </a:pPr>
            <a:r>
              <a:rPr lang="en-US" sz="1050" dirty="0">
                <a:solidFill>
                  <a:schemeClr val="tx1">
                    <a:lumMod val="75000"/>
                  </a:schemeClr>
                </a:solidFill>
                <a:latin typeface="+mj-lt"/>
              </a:rPr>
              <a:t>Reason the IEP was Never Implemented Part B </a:t>
            </a:r>
          </a:p>
          <a:p>
            <a:pPr marL="171450" indent="-171450">
              <a:buFont typeface="Arial" panose="020B0604020202020204" pitchFamily="34" charset="0"/>
              <a:buChar char="•"/>
            </a:pPr>
            <a:r>
              <a:rPr lang="en-US" sz="1050" dirty="0">
                <a:solidFill>
                  <a:schemeClr val="tx1">
                    <a:lumMod val="75000"/>
                  </a:schemeClr>
                </a:solidFill>
                <a:latin typeface="+mj-lt"/>
              </a:rPr>
              <a:t>Eligibility and Services Path 3 </a:t>
            </a:r>
          </a:p>
        </p:txBody>
      </p:sp>
      <p:sp>
        <p:nvSpPr>
          <p:cNvPr id="6" name="TextBox 5"/>
          <p:cNvSpPr txBox="1"/>
          <p:nvPr/>
        </p:nvSpPr>
        <p:spPr>
          <a:xfrm>
            <a:off x="4274288" y="4483216"/>
            <a:ext cx="4678326" cy="1200329"/>
          </a:xfrm>
          <a:prstGeom prst="rect">
            <a:avLst/>
          </a:prstGeom>
          <a:noFill/>
        </p:spPr>
        <p:txBody>
          <a:bodyPr wrap="square" rtlCol="0">
            <a:spAutoFit/>
          </a:bodyPr>
          <a:lstStyle/>
          <a:p>
            <a:endParaRPr lang="en-US" dirty="0" smtClean="0"/>
          </a:p>
          <a:p>
            <a:r>
              <a:rPr lang="en-US" b="1" dirty="0" smtClean="0">
                <a:solidFill>
                  <a:srgbClr val="00B050"/>
                </a:solidFill>
                <a:latin typeface="+mj-lt"/>
              </a:rPr>
              <a:t>*</a:t>
            </a:r>
            <a:r>
              <a:rPr lang="en-US" b="1" dirty="0">
                <a:solidFill>
                  <a:srgbClr val="00B050"/>
                </a:solidFill>
                <a:latin typeface="+mj-lt"/>
              </a:rPr>
              <a:t>All date fields </a:t>
            </a:r>
            <a:r>
              <a:rPr lang="en-US" b="1" dirty="0" smtClean="0">
                <a:solidFill>
                  <a:srgbClr val="00B050"/>
                </a:solidFill>
                <a:latin typeface="+mj-lt"/>
              </a:rPr>
              <a:t>zero-filled on a code 06! </a:t>
            </a:r>
            <a:r>
              <a:rPr lang="en-US" b="1" dirty="0">
                <a:solidFill>
                  <a:srgbClr val="00B050"/>
                </a:solidFill>
                <a:latin typeface="+mj-lt"/>
              </a:rPr>
              <a:t>This student was referred /evaluated in a prior reporting </a:t>
            </a:r>
            <a:r>
              <a:rPr lang="en-US" b="1" dirty="0" smtClean="0">
                <a:solidFill>
                  <a:srgbClr val="00B050"/>
                </a:solidFill>
                <a:latin typeface="+mj-lt"/>
              </a:rPr>
              <a:t>year and is already </a:t>
            </a:r>
            <a:r>
              <a:rPr lang="en-US" b="1" dirty="0">
                <a:solidFill>
                  <a:srgbClr val="00B050"/>
                </a:solidFill>
                <a:latin typeface="+mj-lt"/>
              </a:rPr>
              <a:t>on an IEP. </a:t>
            </a:r>
          </a:p>
        </p:txBody>
      </p:sp>
    </p:spTree>
    <p:extLst>
      <p:ext uri="{BB962C8B-B14F-4D97-AF65-F5344CB8AC3E}">
        <p14:creationId xmlns:p14="http://schemas.microsoft.com/office/powerpoint/2010/main" val="2594060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16340656"/>
              </p:ext>
            </p:extLst>
          </p:nvPr>
        </p:nvGraphicFramePr>
        <p:xfrm>
          <a:off x="644416" y="973138"/>
          <a:ext cx="7887359" cy="853440"/>
        </p:xfrm>
        <a:graphic>
          <a:graphicData uri="http://schemas.openxmlformats.org/drawingml/2006/table">
            <a:tbl>
              <a:tblPr firstRow="1" firstCol="1" lastRow="1" lastCol="1" bandRow="1" bandCol="1"/>
              <a:tblGrid>
                <a:gridCol w="376458"/>
                <a:gridCol w="7510901"/>
              </a:tblGrid>
              <a:tr h="712144">
                <a:tc>
                  <a:txBody>
                    <a:bodyPr/>
                    <a:lstStyle/>
                    <a:p>
                      <a:pPr marL="0" marR="0">
                        <a:spcBef>
                          <a:spcPts val="0"/>
                        </a:spcBef>
                        <a:spcAft>
                          <a:spcPts val="0"/>
                        </a:spcAft>
                      </a:pPr>
                      <a:r>
                        <a:rPr lang="en-US" sz="1400" dirty="0">
                          <a:effectLst/>
                          <a:latin typeface="+mj-lt"/>
                          <a:ea typeface="Times New Roman"/>
                          <a:cs typeface="Arial"/>
                        </a:rPr>
                        <a:t>07</a:t>
                      </a:r>
                      <a:endParaRPr lang="en-US" sz="1400" dirty="0">
                        <a:effectLst/>
                        <a:latin typeface="+mj-lt"/>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j-lt"/>
                          <a:ea typeface="Times New Roman"/>
                          <a:cs typeface="Arial"/>
                        </a:rPr>
                        <a:t>Part C to Part B Transition &amp; Part B Evaluation (Paths 2 &amp; 3)</a:t>
                      </a:r>
                      <a:r>
                        <a:rPr lang="en-US" sz="1400" dirty="0">
                          <a:effectLst/>
                          <a:latin typeface="+mj-lt"/>
                          <a:ea typeface="Times New Roman"/>
                          <a:cs typeface="Arial"/>
                        </a:rPr>
                        <a:t> – Use this code for students who received Part C services and were referred for a Part B evaluation (from a Part C Agency), and were either determined not eligible for Part B services or began receiving Part B services that were discontinued AND were later, in the same reporting period, referred for a Part B evaluation</a:t>
                      </a:r>
                      <a:r>
                        <a:rPr lang="en-US" sz="1400" b="1" dirty="0">
                          <a:effectLst/>
                          <a:latin typeface="+mj-lt"/>
                          <a:ea typeface="Times New Roman"/>
                          <a:cs typeface="Arial"/>
                        </a:rPr>
                        <a:t>.</a:t>
                      </a:r>
                      <a:endParaRPr lang="en-US" sz="1400" dirty="0">
                        <a:effectLst/>
                        <a:latin typeface="+mj-lt"/>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Path Dates Applicable per Referral Code</a:t>
            </a:r>
            <a:endParaRPr lang="en-US" sz="3200" dirty="0">
              <a:latin typeface="Palatino Linotype" panose="02040502050505030304" pitchFamily="18" charset="0"/>
            </a:endParaRPr>
          </a:p>
        </p:txBody>
      </p:sp>
      <p:sp>
        <p:nvSpPr>
          <p:cNvPr id="7" name="TextBox 6"/>
          <p:cNvSpPr txBox="1"/>
          <p:nvPr/>
        </p:nvSpPr>
        <p:spPr>
          <a:xfrm>
            <a:off x="202020" y="1991361"/>
            <a:ext cx="5007934" cy="4501232"/>
          </a:xfrm>
          <a:prstGeom prst="rect">
            <a:avLst/>
          </a:prstGeom>
          <a:noFill/>
        </p:spPr>
        <p:txBody>
          <a:bodyPr wrap="square" rtlCol="0">
            <a:spAutoFit/>
          </a:bodyPr>
          <a:lstStyle/>
          <a:p>
            <a:pPr marL="45720" indent="0">
              <a:buNone/>
            </a:pPr>
            <a:r>
              <a:rPr lang="en-US" sz="1200" u="sng" dirty="0" smtClean="0">
                <a:solidFill>
                  <a:schemeClr val="tx1">
                    <a:lumMod val="75000"/>
                  </a:schemeClr>
                </a:solidFill>
                <a:latin typeface="+mj-lt"/>
              </a:rPr>
              <a:t>Path </a:t>
            </a:r>
            <a:r>
              <a:rPr lang="en-US" sz="1200" u="sng" dirty="0">
                <a:solidFill>
                  <a:schemeClr val="tx1">
                    <a:lumMod val="75000"/>
                  </a:schemeClr>
                </a:solidFill>
                <a:latin typeface="+mj-lt"/>
              </a:rPr>
              <a:t>1 Data Fields (5): </a:t>
            </a:r>
          </a:p>
          <a:p>
            <a:pPr>
              <a:buFont typeface="Wingdings" panose="05000000000000000000" pitchFamily="2" charset="2"/>
              <a:buChar char="§"/>
            </a:pPr>
            <a:r>
              <a:rPr lang="en-US" sz="1200" dirty="0" smtClean="0">
                <a:solidFill>
                  <a:schemeClr val="tx1">
                    <a:lumMod val="75000"/>
                  </a:schemeClr>
                </a:solidFill>
                <a:latin typeface="+mj-lt"/>
              </a:rPr>
              <a:t>       Date </a:t>
            </a:r>
            <a:r>
              <a:rPr lang="en-US" sz="1200" dirty="0">
                <a:solidFill>
                  <a:schemeClr val="tx1">
                    <a:lumMod val="75000"/>
                  </a:schemeClr>
                </a:solidFill>
                <a:latin typeface="+mj-lt"/>
              </a:rPr>
              <a:t>Referred for Part C Evaluation </a:t>
            </a:r>
          </a:p>
          <a:p>
            <a:pPr marL="285750" indent="-285750">
              <a:buFont typeface="Wingdings" panose="05000000000000000000" pitchFamily="2" charset="2"/>
              <a:buChar char="§"/>
            </a:pPr>
            <a:r>
              <a:rPr lang="en-US" sz="1200" dirty="0">
                <a:solidFill>
                  <a:schemeClr val="tx1">
                    <a:lumMod val="75000"/>
                  </a:schemeClr>
                </a:solidFill>
                <a:latin typeface="+mj-lt"/>
              </a:rPr>
              <a:t>Date of Parental Consent to Evaluate Part C </a:t>
            </a:r>
          </a:p>
          <a:p>
            <a:pPr marL="285750" indent="-285750">
              <a:buFont typeface="Wingdings" panose="05000000000000000000" pitchFamily="2" charset="2"/>
              <a:buChar char="§"/>
            </a:pPr>
            <a:r>
              <a:rPr lang="en-US" sz="1200" dirty="0">
                <a:solidFill>
                  <a:schemeClr val="tx1">
                    <a:lumMod val="75000"/>
                  </a:schemeClr>
                </a:solidFill>
                <a:latin typeface="+mj-lt"/>
              </a:rPr>
              <a:t>Date Evaluation Completed Part C </a:t>
            </a:r>
          </a:p>
          <a:p>
            <a:pPr marL="285750" indent="-285750">
              <a:buFont typeface="Wingdings" panose="05000000000000000000" pitchFamily="2" charset="2"/>
              <a:buChar char="§"/>
            </a:pPr>
            <a:r>
              <a:rPr lang="en-US" sz="1200" dirty="0">
                <a:solidFill>
                  <a:schemeClr val="tx1">
                    <a:lumMod val="75000"/>
                  </a:schemeClr>
                </a:solidFill>
                <a:latin typeface="+mj-lt"/>
              </a:rPr>
              <a:t>Reason for Delay in Completing the Evaluation Part C </a:t>
            </a:r>
          </a:p>
          <a:p>
            <a:pPr marL="285750" indent="-285750">
              <a:buFont typeface="Wingdings" panose="05000000000000000000" pitchFamily="2" charset="2"/>
              <a:buChar char="§"/>
            </a:pPr>
            <a:r>
              <a:rPr lang="en-US" sz="1200" dirty="0">
                <a:solidFill>
                  <a:schemeClr val="tx1">
                    <a:lumMod val="75000"/>
                  </a:schemeClr>
                </a:solidFill>
                <a:latin typeface="+mj-lt"/>
              </a:rPr>
              <a:t>Eligibility and Services Path 1 </a:t>
            </a:r>
          </a:p>
          <a:p>
            <a:endParaRPr lang="en-US" sz="1050" dirty="0" smtClean="0">
              <a:latin typeface="+mj-lt"/>
            </a:endParaRPr>
          </a:p>
          <a:p>
            <a:r>
              <a:rPr lang="en-US" sz="1200" b="1" u="sng" dirty="0" smtClean="0">
                <a:solidFill>
                  <a:srgbClr val="00B050"/>
                </a:solidFill>
                <a:latin typeface="+mj-lt"/>
              </a:rPr>
              <a:t>Path </a:t>
            </a:r>
            <a:r>
              <a:rPr lang="en-US" sz="1200" b="1" u="sng" dirty="0">
                <a:solidFill>
                  <a:srgbClr val="00B050"/>
                </a:solidFill>
                <a:latin typeface="+mj-lt"/>
              </a:rPr>
              <a:t>2 Data Fields (11): </a:t>
            </a:r>
          </a:p>
          <a:p>
            <a:pPr marL="171450" indent="-171450">
              <a:buFont typeface="Arial" panose="020B0604020202020204" pitchFamily="34" charset="0"/>
              <a:buChar char="•"/>
            </a:pPr>
            <a:r>
              <a:rPr lang="en-US" sz="1200" b="1" dirty="0">
                <a:solidFill>
                  <a:srgbClr val="00B050"/>
                </a:solidFill>
                <a:latin typeface="+mj-lt"/>
              </a:rPr>
              <a:t>Date Child is Referred to the Part C System (no longer required-may be zero-filled) </a:t>
            </a:r>
          </a:p>
          <a:p>
            <a:pPr marL="171450" indent="-171450">
              <a:buFont typeface="Arial" panose="020B0604020202020204" pitchFamily="34" charset="0"/>
              <a:buChar char="•"/>
            </a:pPr>
            <a:r>
              <a:rPr lang="en-US" sz="1200" b="1" dirty="0">
                <a:solidFill>
                  <a:srgbClr val="00B050"/>
                </a:solidFill>
                <a:latin typeface="+mj-lt"/>
              </a:rPr>
              <a:t>Date Child is Found Eligible for Part C Services </a:t>
            </a:r>
          </a:p>
          <a:p>
            <a:pPr marL="171450" indent="-171450">
              <a:buFont typeface="Arial" panose="020B0604020202020204" pitchFamily="34" charset="0"/>
              <a:buChar char="•"/>
            </a:pPr>
            <a:r>
              <a:rPr lang="en-US" sz="1200" b="1" dirty="0">
                <a:solidFill>
                  <a:srgbClr val="00B050"/>
                </a:solidFill>
                <a:latin typeface="+mj-lt"/>
              </a:rPr>
              <a:t>Date of Referral to Administrative Unit from the Local Community Centered Board </a:t>
            </a:r>
          </a:p>
          <a:p>
            <a:pPr marL="171450" indent="-171450">
              <a:buFont typeface="Arial" panose="020B0604020202020204" pitchFamily="34" charset="0"/>
              <a:buChar char="•"/>
            </a:pPr>
            <a:r>
              <a:rPr lang="en-US" sz="1200" b="1" dirty="0">
                <a:solidFill>
                  <a:srgbClr val="00B050"/>
                </a:solidFill>
                <a:latin typeface="+mj-lt"/>
              </a:rPr>
              <a:t>Date of Parental Consent to Evaluate C to B </a:t>
            </a:r>
          </a:p>
          <a:p>
            <a:pPr marL="171450" indent="-171450">
              <a:buFont typeface="Arial" panose="020B0604020202020204" pitchFamily="34" charset="0"/>
              <a:buChar char="•"/>
            </a:pPr>
            <a:r>
              <a:rPr lang="en-US" sz="1200" b="1" dirty="0">
                <a:solidFill>
                  <a:srgbClr val="00B050"/>
                </a:solidFill>
                <a:latin typeface="+mj-lt"/>
              </a:rPr>
              <a:t>Date Evaluation Completed C to B </a:t>
            </a:r>
          </a:p>
          <a:p>
            <a:pPr marL="171450" indent="-171450">
              <a:buFont typeface="Arial" panose="020B0604020202020204" pitchFamily="34" charset="0"/>
              <a:buChar char="•"/>
            </a:pPr>
            <a:r>
              <a:rPr lang="en-US" sz="1200" b="1" dirty="0">
                <a:solidFill>
                  <a:srgbClr val="00B050"/>
                </a:solidFill>
                <a:latin typeface="+mj-lt"/>
              </a:rPr>
              <a:t>Reason for Delay in Completing the Evaluation C to B </a:t>
            </a:r>
          </a:p>
          <a:p>
            <a:pPr marL="171450" indent="-171450">
              <a:buFont typeface="Arial" panose="020B0604020202020204" pitchFamily="34" charset="0"/>
              <a:buChar char="•"/>
            </a:pPr>
            <a:r>
              <a:rPr lang="en-US" sz="1200" b="1" dirty="0">
                <a:solidFill>
                  <a:srgbClr val="00B050"/>
                </a:solidFill>
                <a:latin typeface="+mj-lt"/>
              </a:rPr>
              <a:t>Date of Initial Eligibility Meeting </a:t>
            </a:r>
          </a:p>
          <a:p>
            <a:pPr marL="171450" indent="-171450">
              <a:buFont typeface="Arial" panose="020B0604020202020204" pitchFamily="34" charset="0"/>
              <a:buChar char="•"/>
            </a:pPr>
            <a:r>
              <a:rPr lang="en-US" sz="1200" b="1" dirty="0">
                <a:solidFill>
                  <a:srgbClr val="00B050"/>
                </a:solidFill>
                <a:latin typeface="+mj-lt"/>
              </a:rPr>
              <a:t>Reason for Delay in Initial Eligibility Meeting C to B </a:t>
            </a:r>
          </a:p>
          <a:p>
            <a:pPr marL="171450" indent="-171450">
              <a:buFont typeface="Arial" panose="020B0604020202020204" pitchFamily="34" charset="0"/>
              <a:buChar char="•"/>
            </a:pPr>
            <a:r>
              <a:rPr lang="en-US" sz="1200" b="1" dirty="0">
                <a:solidFill>
                  <a:srgbClr val="00B050"/>
                </a:solidFill>
                <a:latin typeface="+mj-lt"/>
              </a:rPr>
              <a:t>Date IEP was Implemented C to B </a:t>
            </a:r>
          </a:p>
          <a:p>
            <a:pPr marL="171450" indent="-171450">
              <a:buFont typeface="Arial" panose="020B0604020202020204" pitchFamily="34" charset="0"/>
              <a:buChar char="•"/>
            </a:pPr>
            <a:r>
              <a:rPr lang="en-US" sz="1200" b="1" dirty="0">
                <a:solidFill>
                  <a:srgbClr val="00B050"/>
                </a:solidFill>
                <a:latin typeface="+mj-lt"/>
              </a:rPr>
              <a:t>Reason for Delay in IEP Implementation C to B </a:t>
            </a:r>
          </a:p>
          <a:p>
            <a:pPr marL="171450" indent="-171450">
              <a:buFont typeface="Arial" panose="020B0604020202020204" pitchFamily="34" charset="0"/>
              <a:buChar char="•"/>
            </a:pPr>
            <a:r>
              <a:rPr lang="en-US" sz="1200" b="1" dirty="0">
                <a:solidFill>
                  <a:srgbClr val="00B050"/>
                </a:solidFill>
                <a:latin typeface="+mj-lt"/>
              </a:rPr>
              <a:t>Eligibility and Services Path 2 </a:t>
            </a:r>
          </a:p>
          <a:p>
            <a:endParaRPr lang="en-US" dirty="0"/>
          </a:p>
          <a:p>
            <a:endParaRPr lang="en-US" dirty="0"/>
          </a:p>
        </p:txBody>
      </p:sp>
      <p:sp>
        <p:nvSpPr>
          <p:cNvPr id="9" name="TextBox 8"/>
          <p:cNvSpPr txBox="1"/>
          <p:nvPr/>
        </p:nvSpPr>
        <p:spPr>
          <a:xfrm>
            <a:off x="5209954" y="2559612"/>
            <a:ext cx="3552306" cy="2154436"/>
          </a:xfrm>
          <a:prstGeom prst="rect">
            <a:avLst/>
          </a:prstGeom>
          <a:noFill/>
        </p:spPr>
        <p:txBody>
          <a:bodyPr wrap="square" rtlCol="0">
            <a:spAutoFit/>
          </a:bodyPr>
          <a:lstStyle/>
          <a:p>
            <a:endParaRPr lang="en-US" sz="1400" u="sng" dirty="0" smtClean="0">
              <a:solidFill>
                <a:srgbClr val="00B050"/>
              </a:solidFill>
            </a:endParaRPr>
          </a:p>
          <a:p>
            <a:r>
              <a:rPr lang="en-US" sz="1200" b="1" u="sng" dirty="0" smtClean="0">
                <a:solidFill>
                  <a:srgbClr val="00B050"/>
                </a:solidFill>
                <a:latin typeface="+mj-lt"/>
              </a:rPr>
              <a:t>Path </a:t>
            </a:r>
            <a:r>
              <a:rPr lang="en-US" sz="1200" b="1" u="sng" dirty="0">
                <a:solidFill>
                  <a:srgbClr val="00B050"/>
                </a:solidFill>
                <a:latin typeface="+mj-lt"/>
              </a:rPr>
              <a:t>3 Data Fields (9): </a:t>
            </a:r>
          </a:p>
          <a:p>
            <a:pPr marL="171450" indent="-171450">
              <a:buFont typeface="Arial" panose="020B0604020202020204" pitchFamily="34" charset="0"/>
              <a:buChar char="•"/>
            </a:pPr>
            <a:r>
              <a:rPr lang="en-US" sz="1200" b="1" dirty="0">
                <a:solidFill>
                  <a:srgbClr val="00B050"/>
                </a:solidFill>
                <a:latin typeface="+mj-lt"/>
              </a:rPr>
              <a:t>Date of Parental Consent to Evaluate Part B </a:t>
            </a:r>
          </a:p>
          <a:p>
            <a:pPr marL="171450" indent="-171450">
              <a:buFont typeface="Arial" panose="020B0604020202020204" pitchFamily="34" charset="0"/>
              <a:buChar char="•"/>
            </a:pPr>
            <a:r>
              <a:rPr lang="en-US" sz="1200" b="1" dirty="0">
                <a:solidFill>
                  <a:srgbClr val="00B050"/>
                </a:solidFill>
                <a:latin typeface="+mj-lt"/>
              </a:rPr>
              <a:t>Date Evaluation Completed Part B </a:t>
            </a:r>
          </a:p>
          <a:p>
            <a:pPr marL="171450" indent="-171450">
              <a:buFont typeface="Arial" panose="020B0604020202020204" pitchFamily="34" charset="0"/>
              <a:buChar char="•"/>
            </a:pPr>
            <a:r>
              <a:rPr lang="en-US" sz="1200" b="1" dirty="0">
                <a:solidFill>
                  <a:srgbClr val="00B050"/>
                </a:solidFill>
                <a:latin typeface="+mj-lt"/>
              </a:rPr>
              <a:t>Reason for Delay in Completing the Evaluation Part B </a:t>
            </a:r>
          </a:p>
          <a:p>
            <a:pPr marL="171450" indent="-171450">
              <a:buFont typeface="Arial" panose="020B0604020202020204" pitchFamily="34" charset="0"/>
              <a:buChar char="•"/>
            </a:pPr>
            <a:r>
              <a:rPr lang="en-US" sz="1200" b="1" dirty="0">
                <a:solidFill>
                  <a:srgbClr val="00B050"/>
                </a:solidFill>
                <a:latin typeface="+mj-lt"/>
              </a:rPr>
              <a:t>Date of Initial Eligibility Meeting Part B </a:t>
            </a:r>
          </a:p>
          <a:p>
            <a:pPr marL="171450" indent="-171450">
              <a:buFont typeface="Arial" panose="020B0604020202020204" pitchFamily="34" charset="0"/>
              <a:buChar char="•"/>
            </a:pPr>
            <a:r>
              <a:rPr lang="en-US" sz="1200" b="1" dirty="0">
                <a:solidFill>
                  <a:srgbClr val="00B050"/>
                </a:solidFill>
                <a:latin typeface="+mj-lt"/>
              </a:rPr>
              <a:t>Date Initial IEP was Finalized Part B </a:t>
            </a:r>
          </a:p>
          <a:p>
            <a:pPr marL="171450" indent="-171450">
              <a:buFont typeface="Arial" panose="020B0604020202020204" pitchFamily="34" charset="0"/>
              <a:buChar char="•"/>
            </a:pPr>
            <a:r>
              <a:rPr lang="en-US" sz="1200" b="1" dirty="0">
                <a:solidFill>
                  <a:srgbClr val="00B050"/>
                </a:solidFill>
                <a:latin typeface="+mj-lt"/>
              </a:rPr>
              <a:t>Reason for Delay in Finalizing the Initial IEP Part B </a:t>
            </a:r>
          </a:p>
          <a:p>
            <a:pPr marL="171450" indent="-171450">
              <a:buFont typeface="Arial" panose="020B0604020202020204" pitchFamily="34" charset="0"/>
              <a:buChar char="•"/>
            </a:pPr>
            <a:r>
              <a:rPr lang="en-US" sz="1200" b="1" dirty="0">
                <a:solidFill>
                  <a:srgbClr val="00B050"/>
                </a:solidFill>
                <a:latin typeface="+mj-lt"/>
              </a:rPr>
              <a:t>Date IEP was Implemented Part B </a:t>
            </a:r>
          </a:p>
          <a:p>
            <a:pPr marL="171450" indent="-171450">
              <a:buFont typeface="Arial" panose="020B0604020202020204" pitchFamily="34" charset="0"/>
              <a:buChar char="•"/>
            </a:pPr>
            <a:r>
              <a:rPr lang="en-US" sz="1200" b="1" dirty="0">
                <a:solidFill>
                  <a:srgbClr val="00B050"/>
                </a:solidFill>
                <a:latin typeface="+mj-lt"/>
              </a:rPr>
              <a:t>Reason the IEP was Never Implemented Part B </a:t>
            </a:r>
          </a:p>
          <a:p>
            <a:pPr marL="171450" indent="-171450">
              <a:buFont typeface="Arial" panose="020B0604020202020204" pitchFamily="34" charset="0"/>
              <a:buChar char="•"/>
            </a:pPr>
            <a:r>
              <a:rPr lang="en-US" sz="1200" b="1" dirty="0">
                <a:solidFill>
                  <a:srgbClr val="00B050"/>
                </a:solidFill>
                <a:latin typeface="+mj-lt"/>
              </a:rPr>
              <a:t>Eligibility and Services Path 3 </a:t>
            </a:r>
          </a:p>
        </p:txBody>
      </p:sp>
      <p:sp>
        <p:nvSpPr>
          <p:cNvPr id="2" name="TextBox 1"/>
          <p:cNvSpPr txBox="1"/>
          <p:nvPr/>
        </p:nvSpPr>
        <p:spPr>
          <a:xfrm>
            <a:off x="4114800" y="5039833"/>
            <a:ext cx="4944140" cy="1077218"/>
          </a:xfrm>
          <a:prstGeom prst="rect">
            <a:avLst/>
          </a:prstGeom>
          <a:noFill/>
        </p:spPr>
        <p:txBody>
          <a:bodyPr wrap="square" rtlCol="0">
            <a:spAutoFit/>
          </a:bodyPr>
          <a:lstStyle/>
          <a:p>
            <a:r>
              <a:rPr lang="en-US" sz="1600" b="1" dirty="0" smtClean="0">
                <a:solidFill>
                  <a:srgbClr val="92D050"/>
                </a:solidFill>
              </a:rPr>
              <a:t>*</a:t>
            </a:r>
            <a:r>
              <a:rPr lang="en-US" sz="1600" b="1" dirty="0" smtClean="0">
                <a:solidFill>
                  <a:srgbClr val="92D050"/>
                </a:solidFill>
                <a:latin typeface="+mj-lt"/>
              </a:rPr>
              <a:t>Referred to Path 2 (from path 1) and either determined not eligible or received services for awhile.  Then services  stopped, or not receiving services for a period of time, then referred to Path 3. </a:t>
            </a:r>
            <a:endParaRPr lang="en-US" sz="1600" b="1" dirty="0">
              <a:solidFill>
                <a:srgbClr val="92D050"/>
              </a:solidFill>
              <a:latin typeface="+mj-lt"/>
            </a:endParaRPr>
          </a:p>
        </p:txBody>
      </p:sp>
    </p:spTree>
    <p:extLst>
      <p:ext uri="{BB962C8B-B14F-4D97-AF65-F5344CB8AC3E}">
        <p14:creationId xmlns:p14="http://schemas.microsoft.com/office/powerpoint/2010/main" val="2926521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60879"/>
            <a:ext cx="7886700" cy="5037025"/>
          </a:xfrm>
        </p:spPr>
        <p:txBody>
          <a:bodyPr/>
          <a:lstStyle/>
          <a:p>
            <a:r>
              <a:rPr lang="en-US" dirty="0" smtClean="0"/>
              <a:t>In essence the record of the student is relaying a story. </a:t>
            </a:r>
          </a:p>
          <a:p>
            <a:r>
              <a:rPr lang="en-US" dirty="0" smtClean="0"/>
              <a:t>Errors will let you know the sequence of events may be out of order making the story disjointed.</a:t>
            </a:r>
            <a:endParaRPr lang="en-US" dirty="0"/>
          </a:p>
        </p:txBody>
      </p:sp>
      <p:sp>
        <p:nvSpPr>
          <p:cNvPr id="3" name="Title 2"/>
          <p:cNvSpPr>
            <a:spLocks noGrp="1"/>
          </p:cNvSpPr>
          <p:nvPr>
            <p:ph type="title"/>
          </p:nvPr>
        </p:nvSpPr>
        <p:spPr/>
        <p:txBody>
          <a:bodyPr/>
          <a:lstStyle/>
          <a:p>
            <a:r>
              <a:rPr lang="en-US" dirty="0" smtClean="0">
                <a:latin typeface="Palatino Linotype" panose="02040502050505030304" pitchFamily="18" charset="0"/>
              </a:rPr>
              <a:t>Telling a story</a:t>
            </a:r>
            <a:endParaRPr lang="en-US" dirty="0">
              <a:latin typeface="Palatino Linotype" panose="02040502050505030304" pitchFamily="18" charset="0"/>
            </a:endParaRPr>
          </a:p>
        </p:txBody>
      </p:sp>
      <p:pic>
        <p:nvPicPr>
          <p:cNvPr id="4" name="Picture 3"/>
          <p:cNvPicPr>
            <a:picLocks noChangeAspect="1"/>
          </p:cNvPicPr>
          <p:nvPr/>
        </p:nvPicPr>
        <p:blipFill rotWithShape="1">
          <a:blip r:embed="rId2"/>
          <a:srcRect l="21889" t="65833" r="47555" b="8056"/>
          <a:stretch/>
        </p:blipFill>
        <p:spPr>
          <a:xfrm>
            <a:off x="3566382" y="2714624"/>
            <a:ext cx="4948968" cy="3383280"/>
          </a:xfrm>
          <a:prstGeom prst="rect">
            <a:avLst/>
          </a:prstGeom>
        </p:spPr>
      </p:pic>
    </p:spTree>
    <p:extLst>
      <p:ext uri="{BB962C8B-B14F-4D97-AF65-F5344CB8AC3E}">
        <p14:creationId xmlns:p14="http://schemas.microsoft.com/office/powerpoint/2010/main" val="1369352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400" b="0" dirty="0">
                <a:solidFill>
                  <a:srgbClr val="000000"/>
                </a:solidFill>
                <a:latin typeface="+mj-lt"/>
              </a:rPr>
              <a:t>We now collect Eligibility and Services specific to each Path as well as the Current Eligibility and Services status to allow for conflicting reporting when a student is in multiple Paths within the same school year. </a:t>
            </a:r>
          </a:p>
          <a:p>
            <a:r>
              <a:rPr lang="en-US" sz="1400" b="0" dirty="0" smtClean="0">
                <a:solidFill>
                  <a:srgbClr val="000000"/>
                </a:solidFill>
                <a:latin typeface="+mj-lt"/>
              </a:rPr>
              <a:t>Example: </a:t>
            </a:r>
          </a:p>
          <a:p>
            <a:pPr marL="45720" indent="0">
              <a:buNone/>
            </a:pPr>
            <a:r>
              <a:rPr lang="en-US" sz="1400" b="0" dirty="0" smtClean="0">
                <a:solidFill>
                  <a:srgbClr val="000000"/>
                </a:solidFill>
                <a:latin typeface="+mj-lt"/>
              </a:rPr>
              <a:t>A </a:t>
            </a:r>
            <a:r>
              <a:rPr lang="en-US" sz="1400" b="0" dirty="0">
                <a:solidFill>
                  <a:srgbClr val="000000"/>
                </a:solidFill>
                <a:latin typeface="+mj-lt"/>
              </a:rPr>
              <a:t>student is evaluated as a Part C to Part B Transition student in Path 2 and they are found not eligible. Then some months later within the same school year that child is again referred but this time for a straight Part B Path 3 evaluation and now the child is found eligible. So their Path 2 E&amp;S is not eligible and their Path 3 E&amp;S is eligible and their current E&amp;S is eligible. In past years we just captured the most recent or current eligibility status. This would cause problems when a student had another Path evaluation that same year with conflicting results. Whether a child is found eligible or not eligible affects what delay codes can be reported, what date fields are required, if disability or sped hours are reported and such. If we only kept the most recent current eligibility determination in our example above then the system would think the Path 2 record was eligible and expect certain delay codes and dates be reported when in fact the right data was that they be zero-filled because in that Path the student was not eligible. At times the earlier evaluation events had to be “lost” and not reported at all because the results were in conflict with the most recent eligibility results and the record would be caught in edit error loops they could not resolve. </a:t>
            </a:r>
            <a:endParaRPr lang="en-US" sz="1400" b="0" dirty="0" smtClean="0">
              <a:solidFill>
                <a:srgbClr val="000000"/>
              </a:solidFill>
              <a:latin typeface="+mj-lt"/>
            </a:endParaRPr>
          </a:p>
          <a:p>
            <a:r>
              <a:rPr lang="en-US" sz="1400" b="0" dirty="0">
                <a:solidFill>
                  <a:srgbClr val="000000"/>
                </a:solidFill>
                <a:latin typeface="+mj-lt"/>
              </a:rPr>
              <a:t>If a student was evaluated and found </a:t>
            </a:r>
            <a:r>
              <a:rPr lang="en-US" sz="1400" dirty="0">
                <a:solidFill>
                  <a:srgbClr val="000000"/>
                </a:solidFill>
                <a:latin typeface="+mj-lt"/>
              </a:rPr>
              <a:t>not </a:t>
            </a:r>
            <a:r>
              <a:rPr lang="en-US" sz="1400" dirty="0" smtClean="0">
                <a:solidFill>
                  <a:srgbClr val="000000"/>
                </a:solidFill>
                <a:latin typeface="+mj-lt"/>
              </a:rPr>
              <a:t>eligible (04) </a:t>
            </a:r>
            <a:r>
              <a:rPr lang="en-US" sz="1400" b="0" dirty="0">
                <a:solidFill>
                  <a:srgbClr val="000000"/>
                </a:solidFill>
                <a:latin typeface="+mj-lt"/>
              </a:rPr>
              <a:t>for special education you should </a:t>
            </a:r>
            <a:r>
              <a:rPr lang="en-US" sz="1400" b="0" dirty="0" smtClean="0">
                <a:solidFill>
                  <a:srgbClr val="000000"/>
                </a:solidFill>
                <a:latin typeface="+mj-lt"/>
              </a:rPr>
              <a:t>zero-fill: </a:t>
            </a:r>
            <a:r>
              <a:rPr lang="en-US" sz="1400" dirty="0">
                <a:solidFill>
                  <a:srgbClr val="000000"/>
                </a:solidFill>
                <a:latin typeface="+mj-lt"/>
              </a:rPr>
              <a:t>S</a:t>
            </a:r>
            <a:r>
              <a:rPr lang="en-US" sz="1400" dirty="0" smtClean="0">
                <a:solidFill>
                  <a:srgbClr val="000000"/>
                </a:solidFill>
                <a:latin typeface="+mj-lt"/>
              </a:rPr>
              <a:t>pecial </a:t>
            </a:r>
            <a:r>
              <a:rPr lang="en-US" sz="1400" dirty="0">
                <a:solidFill>
                  <a:srgbClr val="000000"/>
                </a:solidFill>
                <a:latin typeface="+mj-lt"/>
              </a:rPr>
              <a:t>E</a:t>
            </a:r>
            <a:r>
              <a:rPr lang="en-US" sz="1400" dirty="0" smtClean="0">
                <a:solidFill>
                  <a:srgbClr val="000000"/>
                </a:solidFill>
                <a:latin typeface="+mj-lt"/>
              </a:rPr>
              <a:t>ducation </a:t>
            </a:r>
            <a:r>
              <a:rPr lang="en-US" sz="1400" dirty="0">
                <a:solidFill>
                  <a:srgbClr val="000000"/>
                </a:solidFill>
                <a:latin typeface="+mj-lt"/>
              </a:rPr>
              <a:t>F</a:t>
            </a:r>
            <a:r>
              <a:rPr lang="en-US" sz="1400" dirty="0" smtClean="0">
                <a:solidFill>
                  <a:srgbClr val="000000"/>
                </a:solidFill>
                <a:latin typeface="+mj-lt"/>
              </a:rPr>
              <a:t>unding Status, Primary Disability</a:t>
            </a:r>
            <a:r>
              <a:rPr lang="en-US" sz="1400" dirty="0">
                <a:solidFill>
                  <a:srgbClr val="000000"/>
                </a:solidFill>
                <a:latin typeface="+mj-lt"/>
              </a:rPr>
              <a:t>, </a:t>
            </a:r>
            <a:r>
              <a:rPr lang="en-US" sz="1400" dirty="0" smtClean="0">
                <a:solidFill>
                  <a:srgbClr val="000000"/>
                </a:solidFill>
                <a:latin typeface="+mj-lt"/>
              </a:rPr>
              <a:t>Pupils </a:t>
            </a:r>
            <a:r>
              <a:rPr lang="en-US" sz="1400" dirty="0">
                <a:solidFill>
                  <a:srgbClr val="000000"/>
                </a:solidFill>
                <a:latin typeface="+mj-lt"/>
              </a:rPr>
              <a:t>A</a:t>
            </a:r>
            <a:r>
              <a:rPr lang="en-US" sz="1400" dirty="0" smtClean="0">
                <a:solidFill>
                  <a:srgbClr val="000000"/>
                </a:solidFill>
                <a:latin typeface="+mj-lt"/>
              </a:rPr>
              <a:t>ttendance Information Code</a:t>
            </a:r>
            <a:r>
              <a:rPr lang="en-US" sz="1400" dirty="0">
                <a:solidFill>
                  <a:srgbClr val="000000"/>
                </a:solidFill>
                <a:latin typeface="+mj-lt"/>
              </a:rPr>
              <a:t>, </a:t>
            </a:r>
            <a:r>
              <a:rPr lang="en-US" sz="1400" dirty="0" smtClean="0">
                <a:solidFill>
                  <a:srgbClr val="000000"/>
                </a:solidFill>
                <a:latin typeface="+mj-lt"/>
              </a:rPr>
              <a:t>Sped </a:t>
            </a:r>
            <a:r>
              <a:rPr lang="en-US" sz="1400" dirty="0">
                <a:solidFill>
                  <a:srgbClr val="000000"/>
                </a:solidFill>
                <a:latin typeface="+mj-lt"/>
              </a:rPr>
              <a:t>H</a:t>
            </a:r>
            <a:r>
              <a:rPr lang="en-US" sz="1400" dirty="0" smtClean="0">
                <a:solidFill>
                  <a:srgbClr val="000000"/>
                </a:solidFill>
                <a:latin typeface="+mj-lt"/>
              </a:rPr>
              <a:t>ours</a:t>
            </a:r>
            <a:r>
              <a:rPr lang="en-US" sz="1400" dirty="0">
                <a:solidFill>
                  <a:srgbClr val="000000"/>
                </a:solidFill>
                <a:latin typeface="+mj-lt"/>
              </a:rPr>
              <a:t>, </a:t>
            </a:r>
            <a:r>
              <a:rPr lang="en-US" sz="1400" dirty="0" smtClean="0">
                <a:solidFill>
                  <a:srgbClr val="000000"/>
                </a:solidFill>
                <a:latin typeface="+mj-lt"/>
              </a:rPr>
              <a:t>Date of Entry to Sped, Date of Exit, and Basis of Exit.</a:t>
            </a:r>
            <a:endParaRPr lang="en-US" sz="1400" dirty="0">
              <a:solidFill>
                <a:srgbClr val="000000"/>
              </a:solidFill>
              <a:latin typeface="+mj-lt"/>
            </a:endParaRPr>
          </a:p>
        </p:txBody>
      </p:sp>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Eligibility and Services in Each Path</a:t>
            </a:r>
            <a:endParaRPr lang="en-US" sz="3200" dirty="0">
              <a:latin typeface="Palatino Linotype" panose="02040502050505030304" pitchFamily="18" charset="0"/>
            </a:endParaRPr>
          </a:p>
        </p:txBody>
      </p:sp>
    </p:spTree>
    <p:extLst>
      <p:ext uri="{BB962C8B-B14F-4D97-AF65-F5344CB8AC3E}">
        <p14:creationId xmlns:p14="http://schemas.microsoft.com/office/powerpoint/2010/main" val="157776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sz="3400" dirty="0">
                <a:latin typeface="Palatino Linotype" panose="02040502050505030304" pitchFamily="18" charset="0"/>
              </a:rPr>
              <a:t>TALKING POINTS</a:t>
            </a:r>
          </a:p>
        </p:txBody>
      </p:sp>
      <p:grpSp>
        <p:nvGrpSpPr>
          <p:cNvPr id="2" name="Group 1"/>
          <p:cNvGrpSpPr/>
          <p:nvPr/>
        </p:nvGrpSpPr>
        <p:grpSpPr>
          <a:xfrm>
            <a:off x="333375" y="1428750"/>
            <a:ext cx="8498729" cy="4441825"/>
            <a:chOff x="333375" y="1428750"/>
            <a:chExt cx="8498729" cy="4441825"/>
          </a:xfrm>
        </p:grpSpPr>
        <p:sp>
          <p:nvSpPr>
            <p:cNvPr id="5" name="Pie 4"/>
            <p:cNvSpPr/>
            <p:nvPr/>
          </p:nvSpPr>
          <p:spPr>
            <a:xfrm>
              <a:off x="333375" y="1428750"/>
              <a:ext cx="4441825" cy="4441825"/>
            </a:xfrm>
            <a:prstGeom prst="pie">
              <a:avLst>
                <a:gd name="adj1" fmla="val 5400000"/>
                <a:gd name="adj2" fmla="val 16200000"/>
              </a:avLst>
            </a:prstGeom>
            <a:solidFill>
              <a:srgbClr val="00B050"/>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sp>
        <p:sp>
          <p:nvSpPr>
            <p:cNvPr id="6" name="Freeform 5"/>
            <p:cNvSpPr/>
            <p:nvPr/>
          </p:nvSpPr>
          <p:spPr>
            <a:xfrm>
              <a:off x="2671018" y="1428750"/>
              <a:ext cx="6161086" cy="4441825"/>
            </a:xfrm>
            <a:custGeom>
              <a:avLst/>
              <a:gdLst>
                <a:gd name="connsiteX0" fmla="*/ 0 w 6161086"/>
                <a:gd name="connsiteY0" fmla="*/ 0 h 4441825"/>
                <a:gd name="connsiteX1" fmla="*/ 6161086 w 6161086"/>
                <a:gd name="connsiteY1" fmla="*/ 0 h 4441825"/>
                <a:gd name="connsiteX2" fmla="*/ 6161086 w 6161086"/>
                <a:gd name="connsiteY2" fmla="*/ 4441825 h 4441825"/>
                <a:gd name="connsiteX3" fmla="*/ 0 w 6161086"/>
                <a:gd name="connsiteY3" fmla="*/ 4441825 h 4441825"/>
                <a:gd name="connsiteX4" fmla="*/ 0 w 6161086"/>
                <a:gd name="connsiteY4" fmla="*/ 0 h 444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1086" h="4441825">
                  <a:moveTo>
                    <a:pt x="0" y="0"/>
                  </a:moveTo>
                  <a:lnTo>
                    <a:pt x="6161086" y="0"/>
                  </a:lnTo>
                  <a:lnTo>
                    <a:pt x="6161086" y="4441825"/>
                  </a:lnTo>
                  <a:lnTo>
                    <a:pt x="0" y="4441825"/>
                  </a:lnTo>
                  <a:lnTo>
                    <a:pt x="0" y="0"/>
                  </a:lnTo>
                  <a:close/>
                </a:path>
              </a:pathLst>
            </a:custGeom>
            <a:solidFill>
              <a:schemeClr val="bg1">
                <a:alpha val="90000"/>
              </a:schemeClr>
            </a:solidFill>
            <a:ln>
              <a:solidFill>
                <a:schemeClr val="tx1">
                  <a:lumMod val="65000"/>
                  <a:lumOff val="3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20" tIns="121920" rIns="3202463" bIns="3231195" numCol="1" spcCol="1270" anchor="ctr" anchorCtr="0">
              <a:noAutofit/>
            </a:bodyPr>
            <a:lstStyle/>
            <a:p>
              <a:pPr lvl="0" algn="ctr" defTabSz="1422400">
                <a:lnSpc>
                  <a:spcPct val="90000"/>
                </a:lnSpc>
                <a:spcBef>
                  <a:spcPct val="0"/>
                </a:spcBef>
                <a:spcAft>
                  <a:spcPct val="35000"/>
                </a:spcAft>
              </a:pPr>
              <a:r>
                <a:rPr lang="en-US" sz="2800" kern="1200" dirty="0" smtClean="0">
                  <a:latin typeface="+mj-lt"/>
                </a:rPr>
                <a:t>Special Education End of Year</a:t>
              </a:r>
            </a:p>
            <a:p>
              <a:pPr lvl="0" algn="ctr" defTabSz="1422400">
                <a:lnSpc>
                  <a:spcPct val="90000"/>
                </a:lnSpc>
                <a:spcBef>
                  <a:spcPct val="0"/>
                </a:spcBef>
                <a:spcAft>
                  <a:spcPct val="35000"/>
                </a:spcAft>
              </a:pPr>
              <a:r>
                <a:rPr lang="en-US" sz="2800" dirty="0" smtClean="0">
                  <a:latin typeface="+mj-lt"/>
                </a:rPr>
                <a:t>Recap</a:t>
              </a:r>
              <a:endParaRPr lang="en-US" sz="2800" kern="1200" dirty="0">
                <a:latin typeface="+mj-lt"/>
              </a:endParaRPr>
            </a:p>
          </p:txBody>
        </p:sp>
        <p:sp>
          <p:nvSpPr>
            <p:cNvPr id="7" name="Pie 6"/>
            <p:cNvSpPr/>
            <p:nvPr/>
          </p:nvSpPr>
          <p:spPr>
            <a:xfrm>
              <a:off x="1110695" y="2761300"/>
              <a:ext cx="2887183" cy="2887183"/>
            </a:xfrm>
            <a:prstGeom prst="pie">
              <a:avLst>
                <a:gd name="adj1" fmla="val 5400000"/>
                <a:gd name="adj2" fmla="val 1620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7"/>
            <p:cNvSpPr/>
            <p:nvPr/>
          </p:nvSpPr>
          <p:spPr>
            <a:xfrm>
              <a:off x="2554287" y="2761300"/>
              <a:ext cx="6161086" cy="2887183"/>
            </a:xfrm>
            <a:custGeom>
              <a:avLst/>
              <a:gdLst>
                <a:gd name="connsiteX0" fmla="*/ 0 w 6161086"/>
                <a:gd name="connsiteY0" fmla="*/ 0 h 2887183"/>
                <a:gd name="connsiteX1" fmla="*/ 6161086 w 6161086"/>
                <a:gd name="connsiteY1" fmla="*/ 0 h 2887183"/>
                <a:gd name="connsiteX2" fmla="*/ 6161086 w 6161086"/>
                <a:gd name="connsiteY2" fmla="*/ 2887183 h 2887183"/>
                <a:gd name="connsiteX3" fmla="*/ 0 w 6161086"/>
                <a:gd name="connsiteY3" fmla="*/ 2887183 h 2887183"/>
                <a:gd name="connsiteX4" fmla="*/ 0 w 6161086"/>
                <a:gd name="connsiteY4" fmla="*/ 0 h 288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1086" h="2887183">
                  <a:moveTo>
                    <a:pt x="0" y="0"/>
                  </a:moveTo>
                  <a:lnTo>
                    <a:pt x="6161086" y="0"/>
                  </a:lnTo>
                  <a:lnTo>
                    <a:pt x="6161086" y="2887183"/>
                  </a:lnTo>
                  <a:lnTo>
                    <a:pt x="0" y="2887183"/>
                  </a:lnTo>
                  <a:lnTo>
                    <a:pt x="0" y="0"/>
                  </a:lnTo>
                  <a:close/>
                </a:path>
              </a:pathLst>
            </a:custGeom>
            <a:noFill/>
            <a:ln>
              <a:solidFill>
                <a:schemeClr val="tx1">
                  <a:lumMod val="65000"/>
                  <a:lumOff val="3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20" tIns="121920" rIns="3202463" bIns="1676558" numCol="1" spcCol="1270" anchor="ctr" anchorCtr="0">
              <a:noAutofit/>
            </a:bodyPr>
            <a:lstStyle/>
            <a:p>
              <a:pPr algn="ctr" defTabSz="1422400">
                <a:lnSpc>
                  <a:spcPct val="90000"/>
                </a:lnSpc>
                <a:spcBef>
                  <a:spcPct val="0"/>
                </a:spcBef>
                <a:spcAft>
                  <a:spcPct val="35000"/>
                </a:spcAft>
              </a:pPr>
              <a:r>
                <a:rPr lang="en-US" sz="2800" dirty="0">
                  <a:latin typeface="+mj-lt"/>
                </a:rPr>
                <a:t>PATHS</a:t>
              </a:r>
            </a:p>
          </p:txBody>
        </p:sp>
        <p:sp>
          <p:nvSpPr>
            <p:cNvPr id="9" name="Pie 8"/>
            <p:cNvSpPr/>
            <p:nvPr/>
          </p:nvSpPr>
          <p:spPr>
            <a:xfrm>
              <a:off x="1888014" y="4093846"/>
              <a:ext cx="1332546" cy="1332546"/>
            </a:xfrm>
            <a:prstGeom prst="pie">
              <a:avLst>
                <a:gd name="adj1" fmla="val 5400000"/>
                <a:gd name="adj2" fmla="val 1620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9"/>
            <p:cNvSpPr/>
            <p:nvPr/>
          </p:nvSpPr>
          <p:spPr>
            <a:xfrm>
              <a:off x="2554287" y="4093846"/>
              <a:ext cx="6161086" cy="1332546"/>
            </a:xfrm>
            <a:custGeom>
              <a:avLst/>
              <a:gdLst>
                <a:gd name="connsiteX0" fmla="*/ 0 w 6161086"/>
                <a:gd name="connsiteY0" fmla="*/ 0 h 1332546"/>
                <a:gd name="connsiteX1" fmla="*/ 6161086 w 6161086"/>
                <a:gd name="connsiteY1" fmla="*/ 0 h 1332546"/>
                <a:gd name="connsiteX2" fmla="*/ 6161086 w 6161086"/>
                <a:gd name="connsiteY2" fmla="*/ 1332546 h 1332546"/>
                <a:gd name="connsiteX3" fmla="*/ 0 w 6161086"/>
                <a:gd name="connsiteY3" fmla="*/ 1332546 h 1332546"/>
                <a:gd name="connsiteX4" fmla="*/ 0 w 6161086"/>
                <a:gd name="connsiteY4" fmla="*/ 0 h 133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1086" h="1332546">
                  <a:moveTo>
                    <a:pt x="0" y="0"/>
                  </a:moveTo>
                  <a:lnTo>
                    <a:pt x="6161086" y="0"/>
                  </a:lnTo>
                  <a:lnTo>
                    <a:pt x="6161086" y="1332546"/>
                  </a:lnTo>
                  <a:lnTo>
                    <a:pt x="0" y="1332546"/>
                  </a:lnTo>
                  <a:lnTo>
                    <a:pt x="0" y="0"/>
                  </a:lnTo>
                  <a:close/>
                </a:path>
              </a:pathLst>
            </a:custGeom>
            <a:solidFill>
              <a:schemeClr val="bg1"/>
            </a:solidFill>
            <a:ln>
              <a:solidFill>
                <a:schemeClr val="bg2">
                  <a:lumMod val="5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20" tIns="121920" rIns="3202463" bIns="121920" numCol="1" spcCol="1270" anchor="ctr" anchorCtr="0">
              <a:noAutofit/>
            </a:bodyPr>
            <a:lstStyle/>
            <a:p>
              <a:pPr lvl="0" algn="ctr" defTabSz="1422400">
                <a:lnSpc>
                  <a:spcPct val="90000"/>
                </a:lnSpc>
                <a:spcBef>
                  <a:spcPct val="0"/>
                </a:spcBef>
                <a:spcAft>
                  <a:spcPct val="35000"/>
                </a:spcAft>
              </a:pPr>
              <a:r>
                <a:rPr lang="en-US" sz="2800" dirty="0" smtClean="0">
                  <a:latin typeface="+mj-lt"/>
                </a:rPr>
                <a:t>Important Fields </a:t>
              </a:r>
              <a:endParaRPr lang="en-US" sz="2800" dirty="0">
                <a:latin typeface="+mj-lt"/>
              </a:endParaRPr>
            </a:p>
          </p:txBody>
        </p:sp>
        <p:sp>
          <p:nvSpPr>
            <p:cNvPr id="11" name="Freeform 10"/>
            <p:cNvSpPr/>
            <p:nvPr/>
          </p:nvSpPr>
          <p:spPr>
            <a:xfrm>
              <a:off x="5634830" y="1428750"/>
              <a:ext cx="3080543" cy="1332550"/>
            </a:xfrm>
            <a:custGeom>
              <a:avLst/>
              <a:gdLst>
                <a:gd name="connsiteX0" fmla="*/ 0 w 3080543"/>
                <a:gd name="connsiteY0" fmla="*/ 0 h 1332550"/>
                <a:gd name="connsiteX1" fmla="*/ 3080543 w 3080543"/>
                <a:gd name="connsiteY1" fmla="*/ 0 h 1332550"/>
                <a:gd name="connsiteX2" fmla="*/ 3080543 w 3080543"/>
                <a:gd name="connsiteY2" fmla="*/ 1332550 h 1332550"/>
                <a:gd name="connsiteX3" fmla="*/ 0 w 3080543"/>
                <a:gd name="connsiteY3" fmla="*/ 1332550 h 1332550"/>
                <a:gd name="connsiteX4" fmla="*/ 0 w 3080543"/>
                <a:gd name="connsiteY4" fmla="*/ 0 h 133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43" h="1332550">
                  <a:moveTo>
                    <a:pt x="0" y="0"/>
                  </a:moveTo>
                  <a:lnTo>
                    <a:pt x="3080543" y="0"/>
                  </a:lnTo>
                  <a:lnTo>
                    <a:pt x="3080543" y="1332550"/>
                  </a:lnTo>
                  <a:lnTo>
                    <a:pt x="0" y="133255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2000" kern="1200" dirty="0" smtClean="0">
                  <a:latin typeface="+mj-lt"/>
                </a:rPr>
                <a:t>Data Collected</a:t>
              </a:r>
            </a:p>
            <a:p>
              <a:pPr marL="571500" lvl="2" indent="-114300" defTabSz="622300">
                <a:lnSpc>
                  <a:spcPct val="90000"/>
                </a:lnSpc>
                <a:spcBef>
                  <a:spcPct val="0"/>
                </a:spcBef>
                <a:spcAft>
                  <a:spcPct val="15000"/>
                </a:spcAft>
                <a:buChar char="••"/>
              </a:pPr>
              <a:r>
                <a:rPr lang="en-US" sz="2000" kern="1200" dirty="0" smtClean="0">
                  <a:latin typeface="+mj-lt"/>
                </a:rPr>
                <a:t>Who</a:t>
              </a:r>
            </a:p>
            <a:p>
              <a:pPr marL="571500" lvl="2" indent="-114300" defTabSz="622300">
                <a:lnSpc>
                  <a:spcPct val="90000"/>
                </a:lnSpc>
                <a:spcBef>
                  <a:spcPct val="0"/>
                </a:spcBef>
                <a:spcAft>
                  <a:spcPct val="15000"/>
                </a:spcAft>
                <a:buChar char="••"/>
              </a:pPr>
              <a:r>
                <a:rPr lang="en-US" sz="2000" dirty="0" smtClean="0">
                  <a:latin typeface="+mj-lt"/>
                </a:rPr>
                <a:t>When</a:t>
              </a:r>
            </a:p>
          </p:txBody>
        </p:sp>
        <p:sp>
          <p:nvSpPr>
            <p:cNvPr id="12" name="Freeform 11"/>
            <p:cNvSpPr/>
            <p:nvPr/>
          </p:nvSpPr>
          <p:spPr>
            <a:xfrm>
              <a:off x="5634830" y="2761300"/>
              <a:ext cx="3080543" cy="1332545"/>
            </a:xfrm>
            <a:custGeom>
              <a:avLst/>
              <a:gdLst>
                <a:gd name="connsiteX0" fmla="*/ 0 w 3080543"/>
                <a:gd name="connsiteY0" fmla="*/ 0 h 1332545"/>
                <a:gd name="connsiteX1" fmla="*/ 3080543 w 3080543"/>
                <a:gd name="connsiteY1" fmla="*/ 0 h 1332545"/>
                <a:gd name="connsiteX2" fmla="*/ 3080543 w 3080543"/>
                <a:gd name="connsiteY2" fmla="*/ 1332545 h 1332545"/>
                <a:gd name="connsiteX3" fmla="*/ 0 w 3080543"/>
                <a:gd name="connsiteY3" fmla="*/ 1332545 h 1332545"/>
                <a:gd name="connsiteX4" fmla="*/ 0 w 3080543"/>
                <a:gd name="connsiteY4" fmla="*/ 0 h 133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43" h="1332545">
                  <a:moveTo>
                    <a:pt x="0" y="0"/>
                  </a:moveTo>
                  <a:lnTo>
                    <a:pt x="3080543" y="0"/>
                  </a:lnTo>
                  <a:lnTo>
                    <a:pt x="3080543" y="1332545"/>
                  </a:lnTo>
                  <a:lnTo>
                    <a:pt x="0" y="1332545"/>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114300" lvl="1" indent="-114300" defTabSz="622300">
                <a:lnSpc>
                  <a:spcPct val="90000"/>
                </a:lnSpc>
                <a:spcBef>
                  <a:spcPct val="0"/>
                </a:spcBef>
                <a:spcAft>
                  <a:spcPct val="15000"/>
                </a:spcAft>
                <a:buChar char="••"/>
              </a:pPr>
              <a:r>
                <a:rPr lang="en-US" sz="2000" dirty="0">
                  <a:latin typeface="+mj-lt"/>
                </a:rPr>
                <a:t>Path 1</a:t>
              </a:r>
            </a:p>
            <a:p>
              <a:pPr marL="114300" lvl="1" indent="-114300" defTabSz="622300">
                <a:lnSpc>
                  <a:spcPct val="90000"/>
                </a:lnSpc>
                <a:spcBef>
                  <a:spcPct val="0"/>
                </a:spcBef>
                <a:spcAft>
                  <a:spcPct val="15000"/>
                </a:spcAft>
                <a:buChar char="••"/>
              </a:pPr>
              <a:r>
                <a:rPr lang="en-US" sz="2000" dirty="0">
                  <a:latin typeface="+mj-lt"/>
                </a:rPr>
                <a:t>Path 2</a:t>
              </a:r>
            </a:p>
            <a:p>
              <a:pPr marL="114300" lvl="1" indent="-114300" defTabSz="622300">
                <a:lnSpc>
                  <a:spcPct val="90000"/>
                </a:lnSpc>
                <a:spcBef>
                  <a:spcPct val="0"/>
                </a:spcBef>
                <a:spcAft>
                  <a:spcPct val="15000"/>
                </a:spcAft>
                <a:buChar char="••"/>
              </a:pPr>
              <a:r>
                <a:rPr lang="en-US" sz="2000" dirty="0">
                  <a:latin typeface="+mj-lt"/>
                </a:rPr>
                <a:t>Path 3</a:t>
              </a:r>
            </a:p>
          </p:txBody>
        </p:sp>
        <p:sp>
          <p:nvSpPr>
            <p:cNvPr id="13" name="Freeform 12"/>
            <p:cNvSpPr/>
            <p:nvPr/>
          </p:nvSpPr>
          <p:spPr>
            <a:xfrm>
              <a:off x="5634830" y="4093846"/>
              <a:ext cx="3080543" cy="1332546"/>
            </a:xfrm>
            <a:custGeom>
              <a:avLst/>
              <a:gdLst>
                <a:gd name="connsiteX0" fmla="*/ 0 w 3080543"/>
                <a:gd name="connsiteY0" fmla="*/ 0 h 1332546"/>
                <a:gd name="connsiteX1" fmla="*/ 3080543 w 3080543"/>
                <a:gd name="connsiteY1" fmla="*/ 0 h 1332546"/>
                <a:gd name="connsiteX2" fmla="*/ 3080543 w 3080543"/>
                <a:gd name="connsiteY2" fmla="*/ 1332546 h 1332546"/>
                <a:gd name="connsiteX3" fmla="*/ 0 w 3080543"/>
                <a:gd name="connsiteY3" fmla="*/ 1332546 h 1332546"/>
                <a:gd name="connsiteX4" fmla="*/ 0 w 3080543"/>
                <a:gd name="connsiteY4" fmla="*/ 0 h 133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43" h="1332546">
                  <a:moveTo>
                    <a:pt x="0" y="0"/>
                  </a:moveTo>
                  <a:lnTo>
                    <a:pt x="3080543" y="0"/>
                  </a:lnTo>
                  <a:lnTo>
                    <a:pt x="3080543" y="1332546"/>
                  </a:lnTo>
                  <a:lnTo>
                    <a:pt x="0" y="1332546"/>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600" dirty="0" smtClean="0">
                  <a:latin typeface="+mj-lt"/>
                </a:rPr>
                <a:t>Special Education/</a:t>
              </a:r>
            </a:p>
            <a:p>
              <a:pPr marL="0" lvl="1" algn="l" defTabSz="622300">
                <a:lnSpc>
                  <a:spcPct val="90000"/>
                </a:lnSpc>
                <a:spcBef>
                  <a:spcPct val="0"/>
                </a:spcBef>
                <a:spcAft>
                  <a:spcPct val="15000"/>
                </a:spcAft>
              </a:pPr>
              <a:r>
                <a:rPr lang="en-US" sz="1600" dirty="0">
                  <a:latin typeface="+mj-lt"/>
                </a:rPr>
                <a:t>	</a:t>
              </a:r>
              <a:r>
                <a:rPr lang="en-US" sz="1600" dirty="0" smtClean="0">
                  <a:latin typeface="+mj-lt"/>
                </a:rPr>
                <a:t>Part C Referral</a:t>
              </a:r>
            </a:p>
            <a:p>
              <a:pPr marL="114300" lvl="1" indent="-114300" algn="l" defTabSz="622300">
                <a:lnSpc>
                  <a:spcPct val="90000"/>
                </a:lnSpc>
                <a:spcBef>
                  <a:spcPct val="0"/>
                </a:spcBef>
                <a:spcAft>
                  <a:spcPct val="15000"/>
                </a:spcAft>
                <a:buChar char="••"/>
              </a:pPr>
              <a:r>
                <a:rPr lang="en-US" sz="1600" dirty="0" smtClean="0">
                  <a:latin typeface="+mj-lt"/>
                </a:rPr>
                <a:t>Current Eligibility and Services</a:t>
              </a:r>
            </a:p>
            <a:p>
              <a:pPr marL="114300" lvl="1" indent="-114300" algn="l" defTabSz="622300">
                <a:lnSpc>
                  <a:spcPct val="90000"/>
                </a:lnSpc>
                <a:spcBef>
                  <a:spcPct val="0"/>
                </a:spcBef>
                <a:spcAft>
                  <a:spcPct val="15000"/>
                </a:spcAft>
                <a:buChar char="••"/>
              </a:pPr>
              <a:r>
                <a:rPr lang="en-US" sz="1600" dirty="0" smtClean="0">
                  <a:latin typeface="+mj-lt"/>
                </a:rPr>
                <a:t>Path specific Eligibility and Services</a:t>
              </a:r>
            </a:p>
            <a:p>
              <a:pPr marL="0" lvl="1" algn="l" defTabSz="622300">
                <a:lnSpc>
                  <a:spcPct val="90000"/>
                </a:lnSpc>
                <a:spcBef>
                  <a:spcPct val="0"/>
                </a:spcBef>
                <a:spcAft>
                  <a:spcPct val="15000"/>
                </a:spcAft>
              </a:pPr>
              <a:endParaRPr lang="en-US" sz="1400" kern="1200" dirty="0">
                <a:latin typeface="Trebuchet MS" panose="020B0603020202020204" pitchFamily="34" charset="0"/>
              </a:endParaRPr>
            </a:p>
          </p:txBody>
        </p:sp>
      </p:grpSp>
    </p:spTree>
    <p:extLst>
      <p:ext uri="{BB962C8B-B14F-4D97-AF65-F5344CB8AC3E}">
        <p14:creationId xmlns:p14="http://schemas.microsoft.com/office/powerpoint/2010/main" val="1551120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71148" y="142578"/>
            <a:ext cx="8229297" cy="61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r>
              <a:rPr lang="en-US" altLang="en-US" sz="3400" dirty="0">
                <a:latin typeface="Palatino Linotype" panose="02040502050505030304" pitchFamily="18" charset="0"/>
              </a:rPr>
              <a:t>Hints and Tips</a:t>
            </a:r>
          </a:p>
        </p:txBody>
      </p:sp>
      <p:sp>
        <p:nvSpPr>
          <p:cNvPr id="49155" name="Rectangle 3"/>
          <p:cNvSpPr>
            <a:spLocks noGrp="1" noChangeArrowheads="1"/>
          </p:cNvSpPr>
          <p:nvPr>
            <p:ph type="body" idx="1"/>
          </p:nvPr>
        </p:nvSpPr>
        <p:spPr bwMode="auto">
          <a:xfrm>
            <a:off x="323850" y="1082675"/>
            <a:ext cx="8076595"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buFont typeface="Courier New" pitchFamily="49" charset="0"/>
              <a:buChar char="o"/>
            </a:pPr>
            <a:r>
              <a:rPr lang="en-US" altLang="en-US" sz="1900" dirty="0">
                <a:latin typeface="+mj-lt"/>
                <a:ea typeface="Verdana" pitchFamily="34" charset="0"/>
                <a:cs typeface="Verdana" pitchFamily="34" charset="0"/>
              </a:rPr>
              <a:t>A student’s age does not necessarily dictate which Path they should be reported in; first consider </a:t>
            </a:r>
            <a:r>
              <a:rPr lang="en-US" altLang="en-US" sz="1900" b="1" dirty="0">
                <a:solidFill>
                  <a:srgbClr val="00B050"/>
                </a:solidFill>
                <a:latin typeface="+mj-lt"/>
                <a:ea typeface="Verdana" pitchFamily="34" charset="0"/>
                <a:cs typeface="Verdana" pitchFamily="34" charset="0"/>
              </a:rPr>
              <a:t>where the referral came from</a:t>
            </a:r>
            <a:r>
              <a:rPr lang="en-US" altLang="en-US" sz="1900" dirty="0">
                <a:latin typeface="+mj-lt"/>
                <a:ea typeface="Verdana" pitchFamily="34" charset="0"/>
                <a:cs typeface="Verdana" pitchFamily="34" charset="0"/>
              </a:rPr>
              <a:t>, then what services is the student being evaluated for (C or B), and finally consider the student’s age to confirm that they are in the appropriate age range for that path.</a:t>
            </a:r>
          </a:p>
          <a:p>
            <a:pPr>
              <a:buFont typeface="Courier New" pitchFamily="49" charset="0"/>
              <a:buChar char="o"/>
            </a:pPr>
            <a:endParaRPr lang="en-US" altLang="en-US" sz="1900" dirty="0">
              <a:latin typeface="+mj-lt"/>
              <a:ea typeface="Verdana" pitchFamily="34" charset="0"/>
              <a:cs typeface="Verdana" pitchFamily="34" charset="0"/>
            </a:endParaRPr>
          </a:p>
          <a:p>
            <a:pPr>
              <a:buFont typeface="Courier New" pitchFamily="49" charset="0"/>
              <a:buChar char="o"/>
            </a:pPr>
            <a:r>
              <a:rPr lang="en-US" altLang="en-US" sz="1900" dirty="0">
                <a:latin typeface="+mj-lt"/>
                <a:ea typeface="Verdana" pitchFamily="34" charset="0"/>
                <a:cs typeface="Verdana" pitchFamily="34" charset="0"/>
              </a:rPr>
              <a:t>Students should never be reported with a Date or Basis of Exit if:</a:t>
            </a:r>
          </a:p>
          <a:p>
            <a:pPr lvl="1">
              <a:buFont typeface="Wingdings" pitchFamily="2" charset="2"/>
              <a:buChar char="§"/>
            </a:pPr>
            <a:r>
              <a:rPr lang="en-US" altLang="en-US" sz="1900" dirty="0">
                <a:latin typeface="+mj-lt"/>
                <a:ea typeface="Verdana" pitchFamily="34" charset="0"/>
                <a:cs typeface="Verdana" pitchFamily="34" charset="0"/>
              </a:rPr>
              <a:t>He/she is in Path 1 only or received only Part C Services.</a:t>
            </a:r>
          </a:p>
          <a:p>
            <a:pPr lvl="1">
              <a:buFont typeface="Wingdings" pitchFamily="2" charset="2"/>
              <a:buChar char="§"/>
            </a:pPr>
            <a:r>
              <a:rPr lang="en-US" altLang="en-US" sz="1900" dirty="0">
                <a:latin typeface="+mj-lt"/>
                <a:ea typeface="Verdana" pitchFamily="34" charset="0"/>
                <a:cs typeface="Verdana" pitchFamily="34" charset="0"/>
              </a:rPr>
              <a:t>An evaluation was never completed.</a:t>
            </a:r>
          </a:p>
          <a:p>
            <a:pPr lvl="1">
              <a:buFont typeface="Wingdings" pitchFamily="2" charset="2"/>
              <a:buChar char="§"/>
            </a:pPr>
            <a:r>
              <a:rPr lang="en-US" altLang="en-US" sz="1900" dirty="0">
                <a:latin typeface="+mj-lt"/>
                <a:ea typeface="Verdana" pitchFamily="34" charset="0"/>
                <a:cs typeface="Verdana" pitchFamily="34" charset="0"/>
              </a:rPr>
              <a:t>He/she was evaluated and found not eligible.</a:t>
            </a:r>
          </a:p>
          <a:p>
            <a:pPr lvl="1">
              <a:buFont typeface="Wingdings" pitchFamily="2" charset="2"/>
              <a:buChar char="§"/>
            </a:pPr>
            <a:r>
              <a:rPr lang="en-US" altLang="en-US" sz="1900" dirty="0">
                <a:latin typeface="+mj-lt"/>
                <a:ea typeface="Verdana" pitchFamily="34" charset="0"/>
                <a:cs typeface="Verdana" pitchFamily="34" charset="0"/>
              </a:rPr>
              <a:t>He/she was evaluated and determined eligible, but services were never initiated.</a:t>
            </a:r>
          </a:p>
          <a:p>
            <a:pPr lvl="1">
              <a:buFont typeface="Courier New" pitchFamily="49" charset="0"/>
              <a:buChar char="o"/>
            </a:pPr>
            <a:endParaRPr lang="en-US" altLang="en-US" sz="1900" dirty="0">
              <a:latin typeface="Verdana" pitchFamily="34" charset="0"/>
              <a:ea typeface="Verdana" pitchFamily="34" charset="0"/>
              <a:cs typeface="Verdana" pitchFamily="34" charset="0"/>
            </a:endParaRPr>
          </a:p>
          <a:p>
            <a:pPr lvl="1" eaLnBrk="1" hangingPunct="1"/>
            <a:endParaRPr lang="en-US" altLang="en-US" sz="1900" dirty="0">
              <a:latin typeface="Verdana" pitchFamily="34" charset="0"/>
              <a:ea typeface="Verdana" pitchFamily="34" charset="0"/>
              <a:cs typeface="Verdana" pitchFamily="34" charset="0"/>
            </a:endParaRPr>
          </a:p>
          <a:p>
            <a:pPr>
              <a:buFontTx/>
              <a:buNone/>
            </a:pPr>
            <a:endParaRPr lang="en-US" altLang="en-US" sz="19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46949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199723" y="142578"/>
            <a:ext cx="8229297" cy="61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r>
              <a:rPr lang="en-US" altLang="en-US" sz="3400" dirty="0">
                <a:latin typeface="Palatino Linotype" panose="02040502050505030304" pitchFamily="18" charset="0"/>
              </a:rPr>
              <a:t>Hints and Tips</a:t>
            </a:r>
          </a:p>
        </p:txBody>
      </p:sp>
      <p:sp>
        <p:nvSpPr>
          <p:cNvPr id="50179" name="Rectangle 3"/>
          <p:cNvSpPr>
            <a:spLocks noGrp="1" noChangeArrowheads="1"/>
          </p:cNvSpPr>
          <p:nvPr>
            <p:ph type="body" idx="1"/>
          </p:nvPr>
        </p:nvSpPr>
        <p:spPr bwMode="auto">
          <a:xfrm>
            <a:off x="352425" y="1129846"/>
            <a:ext cx="8076595" cy="42613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spcAft>
                <a:spcPts val="757"/>
              </a:spcAft>
              <a:buFont typeface="Courier New" pitchFamily="49" charset="0"/>
              <a:buChar char="o"/>
            </a:pPr>
            <a:r>
              <a:rPr lang="en-US" altLang="en-US" sz="1900" dirty="0">
                <a:latin typeface="+mj-lt"/>
                <a:ea typeface="Verdana" pitchFamily="34" charset="0"/>
                <a:cs typeface="Verdana" pitchFamily="34" charset="0"/>
              </a:rPr>
              <a:t>Be sure to have all Reasons for Delay for missed timelines documented in the student’s file.</a:t>
            </a:r>
          </a:p>
          <a:p>
            <a:pPr>
              <a:spcAft>
                <a:spcPts val="757"/>
              </a:spcAft>
              <a:buFont typeface="Courier New" pitchFamily="49" charset="0"/>
              <a:buChar char="o"/>
            </a:pPr>
            <a:r>
              <a:rPr lang="en-US" altLang="en-US" sz="1900" dirty="0">
                <a:latin typeface="+mj-lt"/>
                <a:ea typeface="Verdana" pitchFamily="34" charset="0"/>
                <a:cs typeface="Verdana" pitchFamily="34" charset="0"/>
              </a:rPr>
              <a:t>Double check that all dates are entered and that they are correct. Please double check your dates if any timelines were missed to be sure the correct date has been entered.</a:t>
            </a:r>
          </a:p>
          <a:p>
            <a:pPr>
              <a:spcAft>
                <a:spcPts val="757"/>
              </a:spcAft>
              <a:buFont typeface="Courier New" pitchFamily="49" charset="0"/>
              <a:buChar char="o"/>
            </a:pPr>
            <a:r>
              <a:rPr lang="en-US" altLang="en-US" sz="1900" dirty="0">
                <a:latin typeface="+mj-lt"/>
                <a:ea typeface="Verdana" pitchFamily="34" charset="0"/>
                <a:cs typeface="Verdana" pitchFamily="34" charset="0"/>
              </a:rPr>
              <a:t>If a Vendor pulls the data for you into a report to submit to the CDE please spot check the dates to make sure the correct dates were pulled into the appropriate fields.</a:t>
            </a:r>
          </a:p>
          <a:p>
            <a:pPr>
              <a:spcAft>
                <a:spcPts val="757"/>
              </a:spcAft>
              <a:buFont typeface="Courier New" pitchFamily="49" charset="0"/>
              <a:buChar char="o"/>
            </a:pPr>
            <a:r>
              <a:rPr lang="en-US" altLang="en-US" sz="1900" dirty="0">
                <a:latin typeface="+mj-lt"/>
                <a:ea typeface="Verdana" pitchFamily="34" charset="0"/>
                <a:cs typeface="Verdana" pitchFamily="34" charset="0"/>
              </a:rPr>
              <a:t>Double check with your CCB to ensure you have reported all the students you should be reporting.</a:t>
            </a:r>
          </a:p>
          <a:p>
            <a:pPr>
              <a:spcAft>
                <a:spcPts val="757"/>
              </a:spcAft>
              <a:buFont typeface="Courier New" pitchFamily="49" charset="0"/>
              <a:buChar char="o"/>
            </a:pPr>
            <a:r>
              <a:rPr lang="en-US" altLang="en-US" sz="1900" dirty="0">
                <a:latin typeface="+mj-lt"/>
                <a:ea typeface="Verdana" pitchFamily="34" charset="0"/>
                <a:cs typeface="Verdana" pitchFamily="34" charset="0"/>
              </a:rPr>
              <a:t>Work with your data manager (or the collection respondent for your AU) to ensure that all students who should be reported are reported.</a:t>
            </a:r>
          </a:p>
          <a:p>
            <a:pPr lvl="1">
              <a:spcAft>
                <a:spcPts val="757"/>
              </a:spcAft>
            </a:pPr>
            <a:endParaRPr lang="en-US" altLang="en-US" sz="1900" b="1" dirty="0">
              <a:latin typeface="Verdana" pitchFamily="34" charset="0"/>
              <a:ea typeface="Verdana" pitchFamily="34" charset="0"/>
              <a:cs typeface="Verdana" pitchFamily="34" charset="0"/>
            </a:endParaRPr>
          </a:p>
          <a:p>
            <a:pPr>
              <a:spcAft>
                <a:spcPts val="757"/>
              </a:spcAft>
              <a:buNone/>
            </a:pPr>
            <a:endParaRPr lang="en-US" altLang="en-US" sz="19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87633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525" y="1030950"/>
            <a:ext cx="7886700" cy="5037025"/>
          </a:xfrm>
        </p:spPr>
        <p:txBody>
          <a:bodyPr>
            <a:normAutofit/>
          </a:bodyPr>
          <a:lstStyle/>
          <a:p>
            <a:r>
              <a:rPr lang="en-US" sz="2000" dirty="0" smtClean="0">
                <a:latin typeface="+mj-lt"/>
              </a:rPr>
              <a:t>Subject: Business Rule #, Report Name, Upload Issue</a:t>
            </a:r>
          </a:p>
          <a:p>
            <a:endParaRPr lang="en-US" sz="2000" dirty="0">
              <a:latin typeface="+mj-lt"/>
            </a:endParaRPr>
          </a:p>
          <a:p>
            <a:r>
              <a:rPr lang="en-US" sz="2000" dirty="0" smtClean="0">
                <a:latin typeface="+mj-lt"/>
              </a:rPr>
              <a:t>In the body of the email as much information as you can about the students circumstances. </a:t>
            </a:r>
          </a:p>
          <a:p>
            <a:pPr lvl="1"/>
            <a:r>
              <a:rPr lang="en-US" dirty="0" smtClean="0">
                <a:latin typeface="+mj-lt"/>
              </a:rPr>
              <a:t>Include what errors a student is getting</a:t>
            </a:r>
          </a:p>
          <a:p>
            <a:r>
              <a:rPr lang="en-US" sz="2000" dirty="0" smtClean="0">
                <a:latin typeface="+mj-lt"/>
              </a:rPr>
              <a:t>Snapshot from Frontline on the student is also helpful</a:t>
            </a:r>
          </a:p>
          <a:p>
            <a:r>
              <a:rPr lang="en-US" sz="2000" dirty="0" smtClean="0">
                <a:latin typeface="+mj-lt"/>
              </a:rPr>
              <a:t>If you need to provide more detail put together a word document and pop it into Syncplicity.</a:t>
            </a:r>
          </a:p>
          <a:p>
            <a:pPr lvl="1"/>
            <a:r>
              <a:rPr lang="en-US" dirty="0" smtClean="0">
                <a:latin typeface="+mj-lt"/>
              </a:rPr>
              <a:t>Do not send over full SASIDs or Student’s Names please</a:t>
            </a:r>
          </a:p>
          <a:p>
            <a:r>
              <a:rPr lang="en-US" sz="2000" dirty="0" smtClean="0">
                <a:latin typeface="+mj-lt"/>
              </a:rPr>
              <a:t>Include your phone number</a:t>
            </a:r>
            <a:endParaRPr lang="en-US" sz="2000" dirty="0">
              <a:latin typeface="+mj-lt"/>
            </a:endParaRPr>
          </a:p>
        </p:txBody>
      </p:sp>
      <p:sp>
        <p:nvSpPr>
          <p:cNvPr id="3" name="Title 2"/>
          <p:cNvSpPr>
            <a:spLocks noGrp="1"/>
          </p:cNvSpPr>
          <p:nvPr>
            <p:ph type="title"/>
          </p:nvPr>
        </p:nvSpPr>
        <p:spPr/>
        <p:txBody>
          <a:bodyPr/>
          <a:lstStyle/>
          <a:p>
            <a:r>
              <a:rPr lang="en-US" dirty="0" smtClean="0"/>
              <a:t>Helpful Email Protocol </a:t>
            </a:r>
            <a:endParaRPr lang="en-US" dirty="0"/>
          </a:p>
        </p:txBody>
      </p:sp>
    </p:spTree>
    <p:extLst>
      <p:ext uri="{BB962C8B-B14F-4D97-AF65-F5344CB8AC3E}">
        <p14:creationId xmlns:p14="http://schemas.microsoft.com/office/powerpoint/2010/main" val="3339875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0"/>
          </p:nvPr>
        </p:nvSpPr>
        <p:spPr bwMode="auto"/>
        <p:txBody>
          <a:bodyPr wrap="square" numCol="1" anchor="t" anchorCtr="0" compatLnSpc="1">
            <a:prstTxWarp prst="textNoShape">
              <a:avLst/>
            </a:prstTxWarp>
          </a:bodyPr>
          <a:lstStyle/>
          <a:p>
            <a:pPr marL="44450" indent="0">
              <a:buNone/>
            </a:pPr>
            <a:r>
              <a:rPr lang="en-US" altLang="en-US" sz="1800" u="sng" dirty="0" smtClean="0">
                <a:solidFill>
                  <a:srgbClr val="0070C0"/>
                </a:solidFill>
                <a:latin typeface="+mj-lt"/>
              </a:rPr>
              <a:t>Special Education EOY contact information</a:t>
            </a:r>
          </a:p>
          <a:p>
            <a:pPr marL="44450" indent="0">
              <a:buNone/>
            </a:pPr>
            <a:r>
              <a:rPr lang="en-US" altLang="en-US" sz="1600" dirty="0">
                <a:solidFill>
                  <a:srgbClr val="6EC4E8"/>
                </a:solidFill>
              </a:rPr>
              <a:t>Kristi Gleason </a:t>
            </a:r>
            <a:r>
              <a:rPr lang="en-US" altLang="en-US" sz="1600" dirty="0"/>
              <a:t>– </a:t>
            </a:r>
            <a:r>
              <a:rPr lang="en-US" altLang="en-US" sz="1600" dirty="0">
                <a:hlinkClick r:id="rId2"/>
              </a:rPr>
              <a:t>gleason_k@cde.state.co.us</a:t>
            </a:r>
            <a:r>
              <a:rPr lang="en-US" altLang="en-US" sz="1600" dirty="0"/>
              <a:t>  </a:t>
            </a:r>
            <a:r>
              <a:rPr lang="en-US" altLang="en-US" sz="1600" b="1" dirty="0" smtClean="0"/>
              <a:t>303-866-4620 </a:t>
            </a:r>
            <a:r>
              <a:rPr lang="en-US" altLang="en-US" sz="1600" b="1" dirty="0"/>
              <a:t>(</a:t>
            </a:r>
            <a:r>
              <a:rPr lang="en-US" altLang="en-US" sz="1600" dirty="0"/>
              <a:t>Primary</a:t>
            </a:r>
            <a:r>
              <a:rPr lang="en-US" altLang="en-US" sz="1600" b="1" dirty="0"/>
              <a:t> </a:t>
            </a:r>
            <a:r>
              <a:rPr lang="en-US" altLang="en-US" sz="1600" dirty="0"/>
              <a:t>contact) </a:t>
            </a:r>
          </a:p>
          <a:p>
            <a:pPr marL="44450" indent="0">
              <a:buNone/>
            </a:pPr>
            <a:r>
              <a:rPr lang="en-US" altLang="en-US" sz="1600" dirty="0" smtClean="0">
                <a:solidFill>
                  <a:srgbClr val="6EC4E8"/>
                </a:solidFill>
                <a:latin typeface="+mj-lt"/>
              </a:rPr>
              <a:t>Lindsey </a:t>
            </a:r>
            <a:r>
              <a:rPr lang="en-US" altLang="en-US" sz="1600" dirty="0" smtClean="0">
                <a:solidFill>
                  <a:srgbClr val="6EC4E8"/>
                </a:solidFill>
                <a:latin typeface="+mj-lt"/>
              </a:rPr>
              <a:t>Heitman </a:t>
            </a:r>
            <a:r>
              <a:rPr lang="en-US" altLang="en-US" sz="1600" dirty="0" smtClean="0">
                <a:latin typeface="+mj-lt"/>
              </a:rPr>
              <a:t>– </a:t>
            </a:r>
            <a:r>
              <a:rPr lang="en-US" altLang="en-US" sz="1600" u="sng" dirty="0" smtClean="0">
                <a:latin typeface="+mj-lt"/>
                <a:hlinkClick r:id="rId3"/>
              </a:rPr>
              <a:t>heitman_l@cde.state.co.us</a:t>
            </a:r>
            <a:r>
              <a:rPr lang="en-US" altLang="en-US" sz="1600" dirty="0" smtClean="0">
                <a:latin typeface="+mj-lt"/>
              </a:rPr>
              <a:t>  </a:t>
            </a:r>
            <a:r>
              <a:rPr lang="en-US" altLang="en-US" sz="1600" b="1" dirty="0" smtClean="0">
                <a:latin typeface="+mj-lt"/>
              </a:rPr>
              <a:t>303-866-5759 </a:t>
            </a:r>
            <a:endParaRPr lang="en-US" altLang="en-US" sz="1600" b="1" dirty="0" smtClean="0">
              <a:latin typeface="+mj-lt"/>
            </a:endParaRPr>
          </a:p>
          <a:p>
            <a:pPr marL="44450" indent="0">
              <a:buNone/>
            </a:pPr>
            <a:r>
              <a:rPr lang="en-US" altLang="en-US" sz="1600" dirty="0" smtClean="0">
                <a:solidFill>
                  <a:srgbClr val="6EC4E8"/>
                </a:solidFill>
                <a:latin typeface="+mj-lt"/>
              </a:rPr>
              <a:t>Orla </a:t>
            </a:r>
            <a:r>
              <a:rPr lang="en-US" altLang="en-US" sz="1600" dirty="0" smtClean="0">
                <a:solidFill>
                  <a:srgbClr val="6EC4E8"/>
                </a:solidFill>
                <a:latin typeface="+mj-lt"/>
              </a:rPr>
              <a:t>Bolger </a:t>
            </a:r>
            <a:r>
              <a:rPr lang="en-US" altLang="en-US" sz="1600" dirty="0" smtClean="0">
                <a:latin typeface="+mj-lt"/>
              </a:rPr>
              <a:t>– </a:t>
            </a:r>
            <a:r>
              <a:rPr lang="en-US" altLang="en-US" sz="1600" dirty="0" smtClean="0">
                <a:latin typeface="+mj-lt"/>
                <a:hlinkClick r:id="rId4"/>
              </a:rPr>
              <a:t>bolger_o@cde.state.co.us</a:t>
            </a:r>
            <a:r>
              <a:rPr lang="en-US" altLang="en-US" sz="1600" dirty="0" smtClean="0">
                <a:latin typeface="+mj-lt"/>
              </a:rPr>
              <a:t>  </a:t>
            </a:r>
            <a:r>
              <a:rPr lang="en-US" altLang="en-US" sz="1600" b="1" dirty="0" smtClean="0">
                <a:latin typeface="+mj-lt"/>
              </a:rPr>
              <a:t>303-866-6896</a:t>
            </a:r>
          </a:p>
          <a:p>
            <a:pPr marL="44450" indent="0">
              <a:buNone/>
            </a:pPr>
            <a:r>
              <a:rPr lang="en-US" altLang="en-US" sz="1800" dirty="0" smtClean="0">
                <a:latin typeface="+mj-lt"/>
              </a:rPr>
              <a:t> </a:t>
            </a:r>
          </a:p>
          <a:p>
            <a:pPr marL="44450" indent="0">
              <a:buNone/>
            </a:pPr>
            <a:r>
              <a:rPr lang="en-US" altLang="en-US" sz="1800" dirty="0" smtClean="0">
                <a:latin typeface="+mj-lt"/>
              </a:rPr>
              <a:t>*Please include your AU #, Error code # (if applicable), and phone number in emails </a:t>
            </a:r>
          </a:p>
        </p:txBody>
      </p:sp>
      <p:sp>
        <p:nvSpPr>
          <p:cNvPr id="3" name="Title 2"/>
          <p:cNvSpPr>
            <a:spLocks noGrp="1"/>
          </p:cNvSpPr>
          <p:nvPr>
            <p:ph type="title"/>
          </p:nvPr>
        </p:nvSpPr>
        <p:spPr/>
        <p:txBody>
          <a:bodyPr>
            <a:normAutofit/>
          </a:bodyPr>
          <a:lstStyle/>
          <a:p>
            <a:pPr>
              <a:defRPr/>
            </a:pPr>
            <a:r>
              <a:rPr lang="en-US" dirty="0" smtClean="0">
                <a:latin typeface="Palatino Linotype" panose="02040502050505030304" pitchFamily="18" charset="0"/>
              </a:rPr>
              <a:t>Special Education EOY Contacts</a:t>
            </a:r>
            <a:endParaRPr lang="en-US" dirty="0">
              <a:latin typeface="Palatino Linotype" panose="02040502050505030304" pitchFamily="18" charset="0"/>
            </a:endParaRPr>
          </a:p>
        </p:txBody>
      </p:sp>
    </p:spTree>
    <p:extLst>
      <p:ext uri="{BB962C8B-B14F-4D97-AF65-F5344CB8AC3E}">
        <p14:creationId xmlns:p14="http://schemas.microsoft.com/office/powerpoint/2010/main" val="2601131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19450" y="2586037"/>
            <a:ext cx="2705100" cy="1685925"/>
          </a:xfrm>
          <a:prstGeom prst="rect">
            <a:avLst/>
          </a:prstGeom>
        </p:spPr>
      </p:pic>
      <p:sp>
        <p:nvSpPr>
          <p:cNvPr id="4" name="Title 3"/>
          <p:cNvSpPr>
            <a:spLocks noGrp="1"/>
          </p:cNvSpPr>
          <p:nvPr>
            <p:ph type="title"/>
          </p:nvPr>
        </p:nvSpPr>
        <p:spPr/>
        <p:txBody>
          <a:bodyPr/>
          <a:lstStyle/>
          <a:p>
            <a:r>
              <a:rPr lang="en-US" dirty="0" smtClean="0"/>
              <a:t>Thank you for joining us today!</a:t>
            </a:r>
            <a:endParaRPr lang="en-US" dirty="0"/>
          </a:p>
        </p:txBody>
      </p:sp>
    </p:spTree>
    <p:extLst>
      <p:ext uri="{BB962C8B-B14F-4D97-AF65-F5344CB8AC3E}">
        <p14:creationId xmlns:p14="http://schemas.microsoft.com/office/powerpoint/2010/main" val="324909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321630" y="914400"/>
          <a:ext cx="8459764" cy="448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defRPr/>
            </a:pPr>
            <a:r>
              <a:rPr lang="en-US" dirty="0" smtClean="0"/>
              <a:t>Purpose and Content</a:t>
            </a:r>
            <a:endParaRPr lang="en-US" dirty="0"/>
          </a:p>
        </p:txBody>
      </p:sp>
      <p:grpSp>
        <p:nvGrpSpPr>
          <p:cNvPr id="12" name="Group 11"/>
          <p:cNvGrpSpPr/>
          <p:nvPr/>
        </p:nvGrpSpPr>
        <p:grpSpPr>
          <a:xfrm>
            <a:off x="321629" y="5065183"/>
            <a:ext cx="1064246" cy="1201610"/>
            <a:chOff x="-13267" y="2654199"/>
            <a:chExt cx="1064246" cy="1520352"/>
          </a:xfrm>
        </p:grpSpPr>
        <p:sp>
          <p:nvSpPr>
            <p:cNvPr id="16" name="Chevron 15"/>
            <p:cNvSpPr/>
            <p:nvPr/>
          </p:nvSpPr>
          <p:spPr>
            <a:xfrm rot="5400000">
              <a:off x="-241320" y="2882252"/>
              <a:ext cx="1520352" cy="1064246"/>
            </a:xfrm>
            <a:prstGeom prst="chevron">
              <a:avLst/>
            </a:prstGeom>
            <a:solidFill>
              <a:schemeClr val="accent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Chevron 4"/>
            <p:cNvSpPr/>
            <p:nvPr/>
          </p:nvSpPr>
          <p:spPr>
            <a:xfrm>
              <a:off x="-13267" y="3186322"/>
              <a:ext cx="1064246" cy="456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 </a:t>
              </a:r>
            </a:p>
            <a:p>
              <a:pPr lvl="0" algn="ctr" defTabSz="622300">
                <a:lnSpc>
                  <a:spcPct val="90000"/>
                </a:lnSpc>
                <a:spcBef>
                  <a:spcPct val="0"/>
                </a:spcBef>
                <a:spcAft>
                  <a:spcPct val="35000"/>
                </a:spcAft>
              </a:pPr>
              <a:r>
                <a:rPr lang="en-US" sz="1400" kern="1200" dirty="0" smtClean="0"/>
                <a:t>Fiscal</a:t>
              </a:r>
              <a:endParaRPr lang="en-US" sz="1400" kern="1200" dirty="0"/>
            </a:p>
          </p:txBody>
        </p:sp>
      </p:grpSp>
      <p:grpSp>
        <p:nvGrpSpPr>
          <p:cNvPr id="13" name="Group 12"/>
          <p:cNvGrpSpPr/>
          <p:nvPr/>
        </p:nvGrpSpPr>
        <p:grpSpPr>
          <a:xfrm>
            <a:off x="1385875" y="5058599"/>
            <a:ext cx="7350906" cy="680049"/>
            <a:chOff x="1040534" y="2656493"/>
            <a:chExt cx="7350906" cy="983643"/>
          </a:xfrm>
        </p:grpSpPr>
        <p:sp>
          <p:nvSpPr>
            <p:cNvPr id="14" name="Round Same Side Corner Rectangle 13"/>
            <p:cNvSpPr/>
            <p:nvPr/>
          </p:nvSpPr>
          <p:spPr>
            <a:xfrm rot="5400000">
              <a:off x="4224165" y="-527138"/>
              <a:ext cx="983643" cy="7350906"/>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 Same Side Corner Rectangle 6"/>
            <p:cNvSpPr/>
            <p:nvPr/>
          </p:nvSpPr>
          <p:spPr>
            <a:xfrm>
              <a:off x="1040534" y="2704510"/>
              <a:ext cx="7302889" cy="8876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Special Education Fiscal Advisory Committee (SEFAC) CRS 22-20-114</a:t>
              </a:r>
              <a:endParaRPr lang="en-US" sz="1600" kern="1200" dirty="0"/>
            </a:p>
          </p:txBody>
        </p:sp>
      </p:grpSp>
      <p:pic>
        <p:nvPicPr>
          <p:cNvPr id="5124" name="Picture 4" descr="C:\Users\Heitman_L\AppData\Local\Microsoft\Windows\Temporary Internet Files\Content.IE5\G531FJ0Q\money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6157" y="4331212"/>
            <a:ext cx="476645" cy="47664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Heitman_L\AppData\Local\Microsoft\Windows\Temporary Internet Files\Content.IE5\G531FJ0Q\money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4104" y="4340837"/>
            <a:ext cx="457397" cy="45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41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88100"/>
            <a:ext cx="7886700" cy="5037025"/>
          </a:xfrm>
        </p:spPr>
        <p:txBody>
          <a:bodyPr/>
          <a:lstStyle/>
          <a:p>
            <a:pPr marL="0" indent="0">
              <a:buNone/>
            </a:pPr>
            <a:r>
              <a:rPr lang="en-US" b="1" u="sng" dirty="0" smtClean="0">
                <a:latin typeface="+mj-lt"/>
              </a:rPr>
              <a:t>Indicator 11</a:t>
            </a:r>
          </a:p>
          <a:p>
            <a:pPr marL="0" indent="0">
              <a:buNone/>
            </a:pPr>
            <a:r>
              <a:rPr lang="en-US" dirty="0" smtClean="0">
                <a:latin typeface="+mj-lt"/>
              </a:rPr>
              <a:t>Percent of children who were evaluated within </a:t>
            </a:r>
            <a:r>
              <a:rPr lang="en-US" dirty="0" smtClean="0">
                <a:solidFill>
                  <a:srgbClr val="00B050"/>
                </a:solidFill>
                <a:latin typeface="+mj-lt"/>
              </a:rPr>
              <a:t>60 days </a:t>
            </a:r>
            <a:r>
              <a:rPr lang="en-US" dirty="0" smtClean="0">
                <a:latin typeface="+mj-lt"/>
              </a:rPr>
              <a:t>of receiving [</a:t>
            </a:r>
            <a:r>
              <a:rPr lang="en-US" i="1" dirty="0" smtClean="0">
                <a:latin typeface="+mj-lt"/>
              </a:rPr>
              <a:t>written]</a:t>
            </a:r>
            <a:r>
              <a:rPr lang="en-US" dirty="0" smtClean="0">
                <a:latin typeface="+mj-lt"/>
              </a:rPr>
              <a:t> parental consent of evaluation (20 U.S.C. 1416(a)(3)(B))</a:t>
            </a:r>
          </a:p>
          <a:p>
            <a:pPr marL="0" indent="0">
              <a:buNone/>
            </a:pPr>
            <a:endParaRPr lang="en-US" dirty="0">
              <a:latin typeface="+mj-lt"/>
            </a:endParaRPr>
          </a:p>
          <a:p>
            <a:pPr marL="0" indent="0">
              <a:buNone/>
            </a:pPr>
            <a:r>
              <a:rPr lang="en-US" b="1" u="sng" dirty="0">
                <a:latin typeface="+mj-lt"/>
              </a:rPr>
              <a:t>Indicator 12</a:t>
            </a:r>
          </a:p>
          <a:p>
            <a:pPr marL="0" indent="0">
              <a:buNone/>
            </a:pPr>
            <a:r>
              <a:rPr lang="en-US" dirty="0">
                <a:latin typeface="+mj-lt"/>
              </a:rPr>
              <a:t>Percent of children referred by Part C prior to age 3, who are found eligible for Part B, and who have an IEP developed and implemented by their third birthdays. (20 U.S. C. 1416(a)(3)(B)</a:t>
            </a:r>
          </a:p>
          <a:p>
            <a:pPr marL="0" indent="0">
              <a:buNone/>
            </a:pPr>
            <a:endParaRPr lang="en-US" dirty="0" smtClean="0">
              <a:latin typeface="+mj-lt"/>
            </a:endParaRPr>
          </a:p>
        </p:txBody>
      </p:sp>
      <p:sp>
        <p:nvSpPr>
          <p:cNvPr id="3" name="Title 2"/>
          <p:cNvSpPr>
            <a:spLocks noGrp="1"/>
          </p:cNvSpPr>
          <p:nvPr>
            <p:ph type="title"/>
          </p:nvPr>
        </p:nvSpPr>
        <p:spPr/>
        <p:txBody>
          <a:bodyPr/>
          <a:lstStyle/>
          <a:p>
            <a:r>
              <a:rPr lang="en-US" dirty="0" smtClean="0"/>
              <a:t>Indicators 11 &amp; 12</a:t>
            </a:r>
            <a:endParaRPr lang="en-US" dirty="0"/>
          </a:p>
        </p:txBody>
      </p:sp>
    </p:spTree>
    <p:extLst>
      <p:ext uri="{BB962C8B-B14F-4D97-AF65-F5344CB8AC3E}">
        <p14:creationId xmlns:p14="http://schemas.microsoft.com/office/powerpoint/2010/main" val="195523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38646509"/>
              </p:ext>
            </p:extLst>
          </p:nvPr>
        </p:nvGraphicFramePr>
        <p:xfrm>
          <a:off x="599090" y="1978572"/>
          <a:ext cx="8163910" cy="415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pPr>
              <a:defRPr/>
            </a:pPr>
            <a:r>
              <a:rPr lang="en-US" sz="3400" dirty="0">
                <a:latin typeface="Palatino Linotype" panose="02040502050505030304" pitchFamily="18" charset="0"/>
              </a:rPr>
              <a:t>Who to Report</a:t>
            </a:r>
          </a:p>
        </p:txBody>
      </p:sp>
      <p:pic>
        <p:nvPicPr>
          <p:cNvPr id="4506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2899157">
            <a:off x="5911850" y="3665538"/>
            <a:ext cx="6889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56337" y="3152775"/>
            <a:ext cx="216217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796087" y="47296"/>
            <a:ext cx="1622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4810" y="1093355"/>
            <a:ext cx="5912069" cy="707886"/>
          </a:xfrm>
          <a:prstGeom prst="rect">
            <a:avLst/>
          </a:prstGeom>
          <a:solidFill>
            <a:schemeClr val="accent3">
              <a:lumMod val="40000"/>
              <a:lumOff val="60000"/>
            </a:schemeClr>
          </a:solidFill>
          <a:ln>
            <a:solidFill>
              <a:srgbClr val="0070C0"/>
            </a:solidFill>
          </a:ln>
        </p:spPr>
        <p:txBody>
          <a:bodyPr wrap="square" rtlCol="0">
            <a:spAutoFit/>
          </a:bodyPr>
          <a:lstStyle/>
          <a:p>
            <a:r>
              <a:rPr lang="en-US" sz="2000" b="1" dirty="0" smtClean="0">
                <a:solidFill>
                  <a:schemeClr val="accent1">
                    <a:lumMod val="75000"/>
                  </a:schemeClr>
                </a:solidFill>
                <a:latin typeface="+mj-lt"/>
              </a:rPr>
              <a:t>PART B SPECIAL EDUCATION SERVICES and PART C EVALUATIONS</a:t>
            </a:r>
            <a:endParaRPr lang="en-US" sz="2000" b="1" dirty="0">
              <a:solidFill>
                <a:schemeClr val="accent1">
                  <a:lumMod val="75000"/>
                </a:schemeClr>
              </a:solidFill>
              <a:latin typeface="+mj-lt"/>
            </a:endParaRPr>
          </a:p>
        </p:txBody>
      </p:sp>
    </p:spTree>
    <p:extLst>
      <p:ext uri="{BB962C8B-B14F-4D97-AF65-F5344CB8AC3E}">
        <p14:creationId xmlns:p14="http://schemas.microsoft.com/office/powerpoint/2010/main" val="286168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228299" y="102477"/>
            <a:ext cx="8915702" cy="964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lgn="l"/>
            <a:r>
              <a:rPr lang="en-US" altLang="en-US" sz="3400" dirty="0" smtClean="0">
                <a:latin typeface="Palatino Linotype" panose="02040502050505030304" pitchFamily="18" charset="0"/>
              </a:rPr>
              <a:t>Report </a:t>
            </a:r>
            <a:r>
              <a:rPr lang="en-US" altLang="en-US" sz="3400" dirty="0">
                <a:latin typeface="Palatino Linotype" panose="02040502050505030304" pitchFamily="18" charset="0"/>
              </a:rPr>
              <a:t>All Students Who:</a:t>
            </a:r>
          </a:p>
        </p:txBody>
      </p:sp>
      <p:sp>
        <p:nvSpPr>
          <p:cNvPr id="17411" name="Rectangle 3"/>
          <p:cNvSpPr>
            <a:spLocks noGrp="1" noChangeArrowheads="1"/>
          </p:cNvSpPr>
          <p:nvPr>
            <p:ph type="body" idx="1"/>
          </p:nvPr>
        </p:nvSpPr>
        <p:spPr bwMode="auto">
          <a:xfrm>
            <a:off x="402841" y="1064155"/>
            <a:ext cx="8076595" cy="428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Autofit/>
          </a:bodyPr>
          <a:lstStyle/>
          <a:p>
            <a:pPr>
              <a:buFont typeface="Wingdings" panose="05000000000000000000" pitchFamily="2" charset="2"/>
              <a:buChar char="ü"/>
            </a:pPr>
            <a:r>
              <a:rPr lang="en-US" altLang="en-US" sz="1600" u="sng" dirty="0" smtClean="0">
                <a:latin typeface="+mj-lt"/>
                <a:ea typeface="Verdana" pitchFamily="34" charset="0"/>
                <a:cs typeface="Verdana" pitchFamily="34" charset="0"/>
              </a:rPr>
              <a:t>Received </a:t>
            </a:r>
            <a:r>
              <a:rPr lang="en-US" altLang="en-US" sz="1600" u="sng" dirty="0">
                <a:latin typeface="+mj-lt"/>
                <a:ea typeface="Verdana" pitchFamily="34" charset="0"/>
                <a:cs typeface="Verdana" pitchFamily="34" charset="0"/>
              </a:rPr>
              <a:t>services </a:t>
            </a:r>
            <a:r>
              <a:rPr lang="en-US" altLang="en-US" sz="1600" dirty="0">
                <a:latin typeface="+mj-lt"/>
                <a:ea typeface="Verdana" pitchFamily="34" charset="0"/>
                <a:cs typeface="Verdana" pitchFamily="34" charset="0"/>
              </a:rPr>
              <a:t>in your Administrative </a:t>
            </a:r>
            <a:r>
              <a:rPr lang="en-US" altLang="en-US" sz="1600" dirty="0" smtClean="0">
                <a:latin typeface="+mj-lt"/>
                <a:ea typeface="Verdana" pitchFamily="34" charset="0"/>
                <a:cs typeface="Verdana" pitchFamily="34" charset="0"/>
              </a:rPr>
              <a:t>Unit (or a detention center within your AU) at any point during this reporting period (July 1-June 30)</a:t>
            </a:r>
            <a:endParaRPr lang="en-US" altLang="en-US" sz="1600" dirty="0">
              <a:latin typeface="+mj-lt"/>
              <a:ea typeface="Verdana" pitchFamily="34" charset="0"/>
              <a:cs typeface="Verdana" pitchFamily="34" charset="0"/>
            </a:endParaRPr>
          </a:p>
          <a:p>
            <a:pPr>
              <a:buFont typeface="Wingdings" panose="05000000000000000000" pitchFamily="2" charset="2"/>
              <a:buChar char="ü"/>
            </a:pPr>
            <a:r>
              <a:rPr lang="en-US" altLang="en-US" sz="1600" dirty="0" smtClean="0">
                <a:latin typeface="+mj-lt"/>
                <a:ea typeface="Verdana" pitchFamily="34" charset="0"/>
                <a:cs typeface="Verdana" pitchFamily="34" charset="0"/>
              </a:rPr>
              <a:t>Had </a:t>
            </a:r>
            <a:r>
              <a:rPr lang="en-US" altLang="en-US" sz="1600" dirty="0">
                <a:latin typeface="+mj-lt"/>
                <a:ea typeface="Verdana" pitchFamily="34" charset="0"/>
                <a:cs typeface="Verdana" pitchFamily="34" charset="0"/>
              </a:rPr>
              <a:t>an initial evaluation for Part C or Part B services:</a:t>
            </a:r>
          </a:p>
          <a:p>
            <a:pPr lvl="1"/>
            <a:r>
              <a:rPr lang="en-US" altLang="en-US" sz="1600" dirty="0">
                <a:latin typeface="+mj-lt"/>
                <a:ea typeface="Verdana" pitchFamily="34" charset="0"/>
                <a:cs typeface="Verdana" pitchFamily="34" charset="0"/>
              </a:rPr>
              <a:t>were birth to age 3 and were </a:t>
            </a:r>
            <a:r>
              <a:rPr lang="en-US" altLang="en-US" sz="1600" b="1" u="sng" dirty="0" smtClean="0">
                <a:solidFill>
                  <a:srgbClr val="00B050"/>
                </a:solidFill>
                <a:latin typeface="+mj-lt"/>
                <a:ea typeface="Verdana" pitchFamily="34" charset="0"/>
                <a:cs typeface="Verdana" pitchFamily="34" charset="0"/>
              </a:rPr>
              <a:t>evaluated</a:t>
            </a:r>
            <a:r>
              <a:rPr lang="en-US" altLang="en-US" sz="1600" dirty="0" smtClean="0">
                <a:latin typeface="+mj-lt"/>
                <a:ea typeface="Verdana" pitchFamily="34" charset="0"/>
                <a:cs typeface="Verdana" pitchFamily="34" charset="0"/>
              </a:rPr>
              <a:t> </a:t>
            </a:r>
            <a:r>
              <a:rPr lang="en-US" altLang="en-US" sz="1600" dirty="0">
                <a:latin typeface="+mj-lt"/>
                <a:ea typeface="Verdana" pitchFamily="34" charset="0"/>
                <a:cs typeface="Verdana" pitchFamily="34" charset="0"/>
              </a:rPr>
              <a:t>for </a:t>
            </a:r>
            <a:r>
              <a:rPr lang="en-US" altLang="en-US" sz="1600" dirty="0" smtClean="0">
                <a:latin typeface="+mj-lt"/>
                <a:ea typeface="Verdana" pitchFamily="34" charset="0"/>
                <a:cs typeface="Verdana" pitchFamily="34" charset="0"/>
              </a:rPr>
              <a:t>Part </a:t>
            </a:r>
            <a:r>
              <a:rPr lang="en-US" altLang="en-US" sz="1600" dirty="0">
                <a:latin typeface="+mj-lt"/>
                <a:ea typeface="Verdana" pitchFamily="34" charset="0"/>
                <a:cs typeface="Verdana" pitchFamily="34" charset="0"/>
              </a:rPr>
              <a:t>C </a:t>
            </a:r>
            <a:r>
              <a:rPr lang="en-US" altLang="en-US" sz="1600" dirty="0" smtClean="0">
                <a:latin typeface="+mj-lt"/>
                <a:ea typeface="Verdana" pitchFamily="34" charset="0"/>
                <a:cs typeface="Verdana" pitchFamily="34" charset="0"/>
              </a:rPr>
              <a:t>services (path 1)</a:t>
            </a:r>
            <a:endParaRPr lang="en-US" altLang="en-US" sz="1600" dirty="0">
              <a:latin typeface="+mj-lt"/>
              <a:ea typeface="Verdana" pitchFamily="34" charset="0"/>
              <a:cs typeface="Verdana" pitchFamily="34" charset="0"/>
            </a:endParaRPr>
          </a:p>
          <a:p>
            <a:pPr lvl="1"/>
            <a:r>
              <a:rPr lang="en-US" altLang="en-US" sz="1600" dirty="0">
                <a:latin typeface="+mj-lt"/>
                <a:ea typeface="Verdana" pitchFamily="34" charset="0"/>
                <a:cs typeface="Verdana" pitchFamily="34" charset="0"/>
              </a:rPr>
              <a:t>were 2.5 but not 4 years old when they were </a:t>
            </a:r>
            <a:r>
              <a:rPr lang="en-US" altLang="en-US" sz="1600" b="1" u="sng" dirty="0">
                <a:solidFill>
                  <a:srgbClr val="00B050"/>
                </a:solidFill>
                <a:latin typeface="+mj-lt"/>
                <a:ea typeface="Verdana" pitchFamily="34" charset="0"/>
                <a:cs typeface="Verdana" pitchFamily="34" charset="0"/>
              </a:rPr>
              <a:t>referred</a:t>
            </a:r>
            <a:r>
              <a:rPr lang="en-US" altLang="en-US" sz="1600" dirty="0">
                <a:solidFill>
                  <a:srgbClr val="00B050"/>
                </a:solidFill>
                <a:latin typeface="+mj-lt"/>
                <a:ea typeface="Verdana" pitchFamily="34" charset="0"/>
                <a:cs typeface="Verdana" pitchFamily="34" charset="0"/>
              </a:rPr>
              <a:t> </a:t>
            </a:r>
            <a:r>
              <a:rPr lang="en-US" altLang="en-US" sz="1600" dirty="0">
                <a:latin typeface="+mj-lt"/>
                <a:ea typeface="Verdana" pitchFamily="34" charset="0"/>
                <a:cs typeface="Verdana" pitchFamily="34" charset="0"/>
              </a:rPr>
              <a:t>from Part C to Part </a:t>
            </a:r>
            <a:r>
              <a:rPr lang="en-US" altLang="en-US" sz="1600" dirty="0" smtClean="0">
                <a:latin typeface="+mj-lt"/>
                <a:ea typeface="Verdana" pitchFamily="34" charset="0"/>
                <a:cs typeface="Verdana" pitchFamily="34" charset="0"/>
              </a:rPr>
              <a:t>B (path 2)</a:t>
            </a:r>
            <a:endParaRPr lang="en-US" altLang="en-US" sz="1600" dirty="0">
              <a:latin typeface="+mj-lt"/>
              <a:ea typeface="Verdana" pitchFamily="34" charset="0"/>
              <a:cs typeface="Verdana" pitchFamily="34" charset="0"/>
            </a:endParaRPr>
          </a:p>
          <a:p>
            <a:pPr lvl="1"/>
            <a:r>
              <a:rPr lang="en-US" altLang="en-US" sz="1600" dirty="0">
                <a:latin typeface="+mj-lt"/>
              </a:rPr>
              <a:t>were </a:t>
            </a:r>
            <a:r>
              <a:rPr lang="en-US" altLang="en-US" sz="1600" b="1" u="sng" dirty="0">
                <a:solidFill>
                  <a:srgbClr val="00B050"/>
                </a:solidFill>
                <a:latin typeface="+mj-lt"/>
              </a:rPr>
              <a:t>referred</a:t>
            </a:r>
            <a:r>
              <a:rPr lang="en-US" altLang="en-US" sz="1600" dirty="0">
                <a:solidFill>
                  <a:srgbClr val="00B050"/>
                </a:solidFill>
                <a:latin typeface="+mj-lt"/>
              </a:rPr>
              <a:t> </a:t>
            </a:r>
            <a:r>
              <a:rPr lang="en-US" altLang="en-US" sz="1600" dirty="0">
                <a:latin typeface="+mj-lt"/>
              </a:rPr>
              <a:t>for a Part B special education Initial </a:t>
            </a:r>
            <a:r>
              <a:rPr lang="en-US" altLang="en-US" sz="1600" dirty="0" smtClean="0">
                <a:latin typeface="+mj-lt"/>
              </a:rPr>
              <a:t>Evaluation (path 3)</a:t>
            </a:r>
          </a:p>
          <a:p>
            <a:pPr>
              <a:buFont typeface="Wingdings" panose="05000000000000000000" pitchFamily="2" charset="2"/>
              <a:buChar char="ü"/>
            </a:pPr>
            <a:r>
              <a:rPr lang="en-US" altLang="en-US" sz="1600" dirty="0" smtClean="0">
                <a:solidFill>
                  <a:schemeClr val="tx1"/>
                </a:solidFill>
                <a:latin typeface="+mj-lt"/>
                <a:ea typeface="Verdana" pitchFamily="34" charset="0"/>
                <a:cs typeface="Verdana" pitchFamily="34" charset="0"/>
              </a:rPr>
              <a:t>Were </a:t>
            </a:r>
            <a:r>
              <a:rPr lang="en-US" altLang="en-US" sz="1600" dirty="0">
                <a:solidFill>
                  <a:schemeClr val="tx1"/>
                </a:solidFill>
                <a:latin typeface="+mj-lt"/>
                <a:ea typeface="Verdana" pitchFamily="34" charset="0"/>
                <a:cs typeface="Verdana" pitchFamily="34" charset="0"/>
              </a:rPr>
              <a:t>placed in an </a:t>
            </a:r>
            <a:r>
              <a:rPr lang="en-US" altLang="en-US" sz="1600" dirty="0" smtClean="0">
                <a:solidFill>
                  <a:schemeClr val="tx1"/>
                </a:solidFill>
                <a:latin typeface="+mj-lt"/>
                <a:ea typeface="Verdana" pitchFamily="34" charset="0"/>
                <a:cs typeface="Verdana" pitchFamily="34" charset="0"/>
              </a:rPr>
              <a:t>Allowed Eligible </a:t>
            </a:r>
            <a:r>
              <a:rPr lang="en-US" altLang="en-US" sz="1600" dirty="0">
                <a:solidFill>
                  <a:schemeClr val="tx1"/>
                </a:solidFill>
                <a:latin typeface="+mj-lt"/>
                <a:ea typeface="Verdana" pitchFamily="34" charset="0"/>
                <a:cs typeface="Verdana" pitchFamily="34" charset="0"/>
              </a:rPr>
              <a:t>Facility and you are the Administrative Unit of </a:t>
            </a:r>
            <a:r>
              <a:rPr lang="en-US" altLang="en-US" sz="1600" dirty="0" smtClean="0">
                <a:solidFill>
                  <a:schemeClr val="tx1"/>
                </a:solidFill>
                <a:latin typeface="+mj-lt"/>
                <a:ea typeface="Verdana" pitchFamily="34" charset="0"/>
                <a:cs typeface="Verdana" pitchFamily="34" charset="0"/>
              </a:rPr>
              <a:t>residence</a:t>
            </a:r>
          </a:p>
          <a:p>
            <a:pPr>
              <a:buFont typeface="Wingdings" panose="05000000000000000000" pitchFamily="2" charset="2"/>
              <a:buChar char="ü"/>
            </a:pPr>
            <a:r>
              <a:rPr lang="en-US" altLang="en-US" sz="1600" dirty="0" smtClean="0">
                <a:latin typeface="+mj-lt"/>
                <a:ea typeface="Verdana" pitchFamily="34" charset="0"/>
                <a:cs typeface="Verdana" pitchFamily="34" charset="0"/>
              </a:rPr>
              <a:t>Were detained at a Detention Center located within your AU boundaries</a:t>
            </a:r>
          </a:p>
          <a:p>
            <a:pPr>
              <a:buFont typeface="Wingdings" panose="05000000000000000000" pitchFamily="2" charset="2"/>
              <a:buChar char="ü"/>
            </a:pPr>
            <a:r>
              <a:rPr lang="en-US" altLang="en-US" sz="1600" dirty="0" smtClean="0">
                <a:solidFill>
                  <a:schemeClr val="tx1"/>
                </a:solidFill>
                <a:latin typeface="+mj-lt"/>
                <a:ea typeface="Verdana" pitchFamily="34" charset="0"/>
                <a:cs typeface="Verdana" pitchFamily="34" charset="0"/>
              </a:rPr>
              <a:t>Were on an IEP and received services at a private school on a tuition basis or parentally placed in a private school, have an ISP and receive Sped services from the AU</a:t>
            </a:r>
          </a:p>
          <a:p>
            <a:pPr>
              <a:buFont typeface="Wingdings" panose="05000000000000000000" pitchFamily="2" charset="2"/>
              <a:buChar char="ü"/>
            </a:pPr>
            <a:r>
              <a:rPr lang="en-US" altLang="en-US" sz="1600" dirty="0">
                <a:latin typeface="+mj-lt"/>
              </a:rPr>
              <a:t>were referred for a Part B special education *Initial Evaluation (parents request an Initial Evaluation or school asks parents for consent to evaluate), completed an Initial Evaluation, or began receiving Part B Services in your Administrative Unit/State Operated Program any time during the reporting period, but were not referred from Part C.  </a:t>
            </a:r>
            <a:r>
              <a:rPr lang="en-US" altLang="en-US" sz="1600" b="1" i="1" dirty="0">
                <a:solidFill>
                  <a:srgbClr val="00B050"/>
                </a:solidFill>
                <a:latin typeface="+mj-lt"/>
              </a:rPr>
              <a:t>Please Note: a building level referral or a referral for screening is not a Special Education referral per ECEA Rule 4.02(3)</a:t>
            </a:r>
          </a:p>
          <a:p>
            <a:pPr marL="0" indent="0">
              <a:buNone/>
            </a:pPr>
            <a:r>
              <a:rPr lang="en-US" altLang="en-US" sz="1600" dirty="0" smtClean="0">
                <a:solidFill>
                  <a:schemeClr val="tx1"/>
                </a:solidFill>
                <a:latin typeface="+mj-lt"/>
                <a:ea typeface="Verdana" pitchFamily="34" charset="0"/>
                <a:cs typeface="Verdana" pitchFamily="34" charset="0"/>
              </a:rPr>
              <a:t>*more specific details on who should be reported can be found on the Special Education EOY Data Content Guide pages 1 and 2.  Posted here under Additional Resources</a:t>
            </a:r>
            <a:r>
              <a:rPr lang="en-US" altLang="en-US" sz="1600" dirty="0">
                <a:latin typeface="+mj-lt"/>
                <a:ea typeface="Verdana" pitchFamily="34" charset="0"/>
                <a:cs typeface="Verdana" pitchFamily="34" charset="0"/>
              </a:rPr>
              <a:t>: </a:t>
            </a:r>
            <a:r>
              <a:rPr lang="en-US" altLang="en-US" sz="1600" dirty="0">
                <a:latin typeface="+mj-lt"/>
                <a:ea typeface="Verdana" pitchFamily="34" charset="0"/>
                <a:cs typeface="Verdana" pitchFamily="34" charset="0"/>
                <a:hlinkClick r:id="rId3"/>
              </a:rPr>
              <a:t>http://</a:t>
            </a:r>
            <a:r>
              <a:rPr lang="en-US" altLang="en-US" sz="1600" dirty="0" smtClean="0">
                <a:latin typeface="+mj-lt"/>
                <a:ea typeface="Verdana" pitchFamily="34" charset="0"/>
                <a:cs typeface="Verdana" pitchFamily="34" charset="0"/>
                <a:hlinkClick r:id="rId3"/>
              </a:rPr>
              <a:t>www.cde.state.co.us/datapipeline/snap_sped-eoy</a:t>
            </a:r>
            <a:r>
              <a:rPr lang="en-US" altLang="en-US" sz="1600" dirty="0" smtClean="0">
                <a:latin typeface="+mj-lt"/>
                <a:ea typeface="Verdana" pitchFamily="34" charset="0"/>
                <a:cs typeface="Verdana" pitchFamily="34" charset="0"/>
              </a:rPr>
              <a:t> </a:t>
            </a:r>
            <a:endParaRPr lang="en-US" altLang="en-US" sz="1600" dirty="0" smtClean="0">
              <a:solidFill>
                <a:schemeClr val="tx1"/>
              </a:solidFill>
              <a:latin typeface="+mj-lt"/>
              <a:ea typeface="Verdana" pitchFamily="34" charset="0"/>
              <a:cs typeface="Verdana" pitchFamily="34" charset="0"/>
            </a:endParaRPr>
          </a:p>
          <a:p>
            <a:pPr marL="45720" indent="0">
              <a:buNone/>
            </a:pPr>
            <a:endParaRPr lang="en-US" altLang="en-US" sz="1400" i="1" dirty="0">
              <a:latin typeface="+mj-lt"/>
            </a:endParaRPr>
          </a:p>
          <a:p>
            <a:pPr marL="45720" indent="0">
              <a:buNone/>
            </a:pPr>
            <a:endParaRPr lang="en-US" altLang="en-US" sz="1400" u="sng" dirty="0">
              <a:latin typeface="+mj-lt"/>
              <a:ea typeface="Verdana" pitchFamily="34" charset="0"/>
              <a:cs typeface="Verdana" pitchFamily="34" charset="0"/>
            </a:endParaRPr>
          </a:p>
          <a:p>
            <a:pPr marL="0" indent="0">
              <a:buNone/>
            </a:pPr>
            <a:endParaRPr lang="en-US" altLang="en-US" sz="1400" dirty="0">
              <a:latin typeface="+mj-lt"/>
              <a:ea typeface="Verdana" pitchFamily="34" charset="0"/>
              <a:cs typeface="Verdana" pitchFamily="34" charset="0"/>
            </a:endParaRPr>
          </a:p>
          <a:p>
            <a:pPr lvl="1" eaLnBrk="1" hangingPunct="1"/>
            <a:endParaRPr lang="en-US" altLang="en-US" sz="1400" dirty="0">
              <a:latin typeface="+mj-lt"/>
              <a:ea typeface="Verdana" pitchFamily="34" charset="0"/>
              <a:cs typeface="Verdana" pitchFamily="34" charset="0"/>
            </a:endParaRPr>
          </a:p>
          <a:p>
            <a:pPr>
              <a:buFontTx/>
              <a:buNone/>
            </a:pPr>
            <a:endParaRPr lang="en-US" altLang="en-US" sz="1400" dirty="0">
              <a:latin typeface="+mj-lt"/>
              <a:ea typeface="Verdana" pitchFamily="34" charset="0"/>
              <a:cs typeface="Verdana" pitchFamily="34" charset="0"/>
            </a:endParaRPr>
          </a:p>
        </p:txBody>
      </p:sp>
    </p:spTree>
    <p:extLst>
      <p:ext uri="{BB962C8B-B14F-4D97-AF65-F5344CB8AC3E}">
        <p14:creationId xmlns:p14="http://schemas.microsoft.com/office/powerpoint/2010/main" val="1059664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86409" y="78531"/>
            <a:ext cx="8229297" cy="61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lgn="l"/>
            <a:r>
              <a:rPr lang="en-US" altLang="en-US" sz="3400" dirty="0" smtClean="0">
                <a:latin typeface="Palatino Linotype" panose="02040502050505030304" pitchFamily="18" charset="0"/>
              </a:rPr>
              <a:t>An Initial Evaluation includes students:</a:t>
            </a:r>
            <a:endParaRPr lang="en-US" altLang="en-US" sz="3400" dirty="0">
              <a:latin typeface="Palatino Linotype" panose="02040502050505030304" pitchFamily="18" charset="0"/>
            </a:endParaRPr>
          </a:p>
        </p:txBody>
      </p:sp>
      <p:sp>
        <p:nvSpPr>
          <p:cNvPr id="11267" name="Rectangle 3"/>
          <p:cNvSpPr>
            <a:spLocks noGrp="1" noChangeArrowheads="1"/>
          </p:cNvSpPr>
          <p:nvPr>
            <p:ph type="body" idx="1"/>
          </p:nvPr>
        </p:nvSpPr>
        <p:spPr bwMode="auto">
          <a:xfrm>
            <a:off x="86408" y="889626"/>
            <a:ext cx="8167255" cy="5375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fontScale="70000" lnSpcReduction="20000"/>
          </a:bodyPr>
          <a:lstStyle/>
          <a:p>
            <a:pPr marL="342900" lvl="1" indent="-285750"/>
            <a:r>
              <a:rPr lang="en-US" altLang="en-US" sz="3100" dirty="0" smtClean="0">
                <a:latin typeface="+mj-lt"/>
                <a:ea typeface="Verdana" pitchFamily="34" charset="0"/>
                <a:cs typeface="Verdana" pitchFamily="34" charset="0"/>
              </a:rPr>
              <a:t>who </a:t>
            </a:r>
            <a:r>
              <a:rPr lang="en-US" altLang="en-US" sz="3100" dirty="0">
                <a:latin typeface="+mj-lt"/>
                <a:ea typeface="Verdana" pitchFamily="34" charset="0"/>
                <a:cs typeface="Verdana" pitchFamily="34" charset="0"/>
              </a:rPr>
              <a:t>were not eligible at the time of evaluation – student may have received Special Education Services in the past but had returned to regular education prior to this evaluation.</a:t>
            </a:r>
          </a:p>
          <a:p>
            <a:pPr marL="342900" lvl="1" indent="-285750"/>
            <a:r>
              <a:rPr lang="en-US" altLang="en-US" sz="3100" dirty="0">
                <a:latin typeface="+mj-lt"/>
                <a:ea typeface="Verdana" pitchFamily="34" charset="0"/>
                <a:cs typeface="Verdana" pitchFamily="34" charset="0"/>
              </a:rPr>
              <a:t>for whom parents revoked consent for services – student received Special Education Services for a period of time prior to parent deciding to cease services.  When child is again referred/re-evaluated, please report them as an initial evaluation. </a:t>
            </a:r>
          </a:p>
          <a:p>
            <a:pPr marL="342900" lvl="1" indent="-285750"/>
            <a:r>
              <a:rPr lang="en-US" altLang="en-US" sz="3100" dirty="0">
                <a:latin typeface="+mj-lt"/>
                <a:ea typeface="Verdana" pitchFamily="34" charset="0"/>
                <a:cs typeface="Verdana" pitchFamily="34" charset="0"/>
              </a:rPr>
              <a:t>who have never been evaluated for Part B Services - these students have </a:t>
            </a:r>
            <a:r>
              <a:rPr lang="en-US" altLang="en-US" sz="3100" u="sng" dirty="0">
                <a:latin typeface="+mj-lt"/>
                <a:ea typeface="Verdana" pitchFamily="34" charset="0"/>
                <a:cs typeface="Verdana" pitchFamily="34" charset="0"/>
              </a:rPr>
              <a:t>never</a:t>
            </a:r>
            <a:r>
              <a:rPr lang="en-US" altLang="en-US" sz="3100" dirty="0">
                <a:latin typeface="+mj-lt"/>
                <a:ea typeface="Verdana" pitchFamily="34" charset="0"/>
                <a:cs typeface="Verdana" pitchFamily="34" charset="0"/>
              </a:rPr>
              <a:t> had an evaluation in your Administrative Unit/State Operated Program , another Administrative Unit/State Operated Program, or an Eligible Facility in Colorado.</a:t>
            </a:r>
          </a:p>
          <a:p>
            <a:pPr marL="342900" lvl="1" indent="-285750"/>
            <a:r>
              <a:rPr lang="en-US" altLang="en-US" sz="3100" dirty="0">
                <a:latin typeface="+mj-lt"/>
                <a:ea typeface="Verdana" pitchFamily="34" charset="0"/>
                <a:cs typeface="Verdana" pitchFamily="34" charset="0"/>
              </a:rPr>
              <a:t>who received Special Education Services in another state, for whom it was determined that an initial evaluation was needed.</a:t>
            </a:r>
          </a:p>
          <a:p>
            <a:pPr marL="342900" lvl="1" indent="-285750"/>
            <a:r>
              <a:rPr lang="en-US" altLang="en-US" sz="3100" dirty="0">
                <a:latin typeface="+mj-lt"/>
                <a:ea typeface="Verdana" pitchFamily="34" charset="0"/>
                <a:cs typeface="Verdana" pitchFamily="34" charset="0"/>
              </a:rPr>
              <a:t>who are parentally placed in a private school and had a Part B Initial Evaluation during the current reporting period (these students are reported by the Administrative Unit in which the private school is located).</a:t>
            </a:r>
          </a:p>
          <a:p>
            <a:pPr marL="342900" lvl="1" indent="-285750"/>
            <a:r>
              <a:rPr lang="en-US" altLang="en-US" sz="3100" dirty="0">
                <a:latin typeface="+mj-lt"/>
                <a:ea typeface="Verdana" pitchFamily="34" charset="0"/>
                <a:cs typeface="Verdana" pitchFamily="34" charset="0"/>
              </a:rPr>
              <a:t>were educated in a non-public home-based educational program (i.e., homeschooled) and had a Part B initial evaluation during the reporting period.</a:t>
            </a:r>
          </a:p>
          <a:p>
            <a:pPr>
              <a:buFontTx/>
              <a:buNone/>
            </a:pPr>
            <a:endParaRPr lang="en-US" altLang="en-US" sz="15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9356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23044</TotalTime>
  <Words>6566</Words>
  <Application>Microsoft Office PowerPoint</Application>
  <PresentationFormat>On-screen Show (4:3)</PresentationFormat>
  <Paragraphs>628</Paragraphs>
  <Slides>44</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Arial</vt:lpstr>
      <vt:lpstr>Calibri</vt:lpstr>
      <vt:lpstr>Calibri Light</vt:lpstr>
      <vt:lpstr>Courier New</vt:lpstr>
      <vt:lpstr>Gill Sans MT</vt:lpstr>
      <vt:lpstr>Mongolian Baiti</vt:lpstr>
      <vt:lpstr>Museo Slab 500</vt:lpstr>
      <vt:lpstr>Palatino Linotype</vt:lpstr>
      <vt:lpstr>Segoe Script</vt:lpstr>
      <vt:lpstr>Times New Roman</vt:lpstr>
      <vt:lpstr>Trebuchet MS</vt:lpstr>
      <vt:lpstr>Verdana</vt:lpstr>
      <vt:lpstr>Wingdings</vt:lpstr>
      <vt:lpstr>Office Theme</vt:lpstr>
      <vt:lpstr>PowerPoint Presentation</vt:lpstr>
      <vt:lpstr>Special Education End-of-Year Path Training</vt:lpstr>
      <vt:lpstr>Webinar Etiquette</vt:lpstr>
      <vt:lpstr>TALKING POINTS</vt:lpstr>
      <vt:lpstr>Purpose and Content</vt:lpstr>
      <vt:lpstr>Indicators 11 &amp; 12</vt:lpstr>
      <vt:lpstr>Who to Report</vt:lpstr>
      <vt:lpstr>Report All Students Who:</vt:lpstr>
      <vt:lpstr>An Initial Evaluation includes students:</vt:lpstr>
      <vt:lpstr>PowerPoint Presentation</vt:lpstr>
      <vt:lpstr>Reporting Private School Students</vt:lpstr>
      <vt:lpstr>Who Needs a SASID?</vt:lpstr>
      <vt:lpstr>PATHS</vt:lpstr>
      <vt:lpstr> Summary of the 3 Paths</vt:lpstr>
      <vt:lpstr>When to Report?</vt:lpstr>
      <vt:lpstr>Special Education EOY:  Reporting Rules of Thumb</vt:lpstr>
      <vt:lpstr>Which School Year to Report?</vt:lpstr>
      <vt:lpstr>What Path to Report in?</vt:lpstr>
      <vt:lpstr>Keys to Reporting</vt:lpstr>
      <vt:lpstr>Path 1: Referred for a Part C Evaluation</vt:lpstr>
      <vt:lpstr>Summary of Path 1</vt:lpstr>
      <vt:lpstr>Path 1: Referred for a Part C Evaluation</vt:lpstr>
      <vt:lpstr>Path 2: Referred from Part C to Part B</vt:lpstr>
      <vt:lpstr>Summary of Path 2</vt:lpstr>
      <vt:lpstr>Path 2: Indicator 12 </vt:lpstr>
      <vt:lpstr>Path 3: Referred for an Initial Evaluation for Part B Services</vt:lpstr>
      <vt:lpstr>Summary of Path 3</vt:lpstr>
      <vt:lpstr>Paths 1 – 7 </vt:lpstr>
      <vt:lpstr>Special Education/Part C Referral</vt:lpstr>
      <vt:lpstr>Data Fields in the 3 Paths</vt:lpstr>
      <vt:lpstr>Path Dates Applicable per Referral Code</vt:lpstr>
      <vt:lpstr>Path Dates Applicable per Referral Code</vt:lpstr>
      <vt:lpstr>Path Dates Applicable per Referral Code</vt:lpstr>
      <vt:lpstr>Path Dates Applicable per Referral Code</vt:lpstr>
      <vt:lpstr>Path Dates Applicable per Referral Code</vt:lpstr>
      <vt:lpstr>Path Dates Applicable per Referral Code</vt:lpstr>
      <vt:lpstr>Path Dates Applicable per Referral Code</vt:lpstr>
      <vt:lpstr>Telling a story</vt:lpstr>
      <vt:lpstr>Eligibility and Services in Each Path</vt:lpstr>
      <vt:lpstr>Hints and Tips</vt:lpstr>
      <vt:lpstr>Hints and Tips</vt:lpstr>
      <vt:lpstr>Helpful Email Protocol </vt:lpstr>
      <vt:lpstr>Special Education EOY Contacts</vt:lpstr>
      <vt:lpstr>Thank you for joining us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Gleason, Kristi</cp:lastModifiedBy>
  <cp:revision>636</cp:revision>
  <cp:lastPrinted>2017-03-06T22:18:27Z</cp:lastPrinted>
  <dcterms:created xsi:type="dcterms:W3CDTF">2016-08-31T23:11:11Z</dcterms:created>
  <dcterms:modified xsi:type="dcterms:W3CDTF">2018-07-11T14:53:16Z</dcterms:modified>
</cp:coreProperties>
</file>