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3" r:id="rId2"/>
    <p:sldId id="272" r:id="rId3"/>
    <p:sldId id="294" r:id="rId4"/>
    <p:sldId id="278" r:id="rId5"/>
    <p:sldId id="297" r:id="rId6"/>
    <p:sldId id="298" r:id="rId7"/>
    <p:sldId id="301" r:id="rId8"/>
    <p:sldId id="302" r:id="rId9"/>
    <p:sldId id="303" r:id="rId10"/>
    <p:sldId id="304" r:id="rId11"/>
    <p:sldId id="277" r:id="rId12"/>
    <p:sldId id="279" r:id="rId13"/>
    <p:sldId id="284" r:id="rId14"/>
    <p:sldId id="288" r:id="rId15"/>
    <p:sldId id="283" r:id="rId16"/>
    <p:sldId id="280" r:id="rId17"/>
    <p:sldId id="306" r:id="rId18"/>
    <p:sldId id="291" r:id="rId19"/>
    <p:sldId id="296" r:id="rId20"/>
    <p:sldId id="285" r:id="rId21"/>
    <p:sldId id="289" r:id="rId22"/>
    <p:sldId id="305" r:id="rId23"/>
    <p:sldId id="292" r:id="rId24"/>
    <p:sldId id="276" r:id="rId25"/>
    <p:sldId id="274" r:id="rId26"/>
    <p:sldId id="282" r:id="rId27"/>
    <p:sldId id="286" r:id="rId28"/>
    <p:sldId id="264" r:id="rId29"/>
    <p:sldId id="271" r:id="rId30"/>
    <p:sldId id="2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EC4E7"/>
    <a:srgbClr val="33CCFF"/>
    <a:srgbClr val="000000"/>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664" autoAdjust="0"/>
  </p:normalViewPr>
  <p:slideViewPr>
    <p:cSldViewPr snapToGrid="0">
      <p:cViewPr varScale="1">
        <p:scale>
          <a:sx n="92" d="100"/>
          <a:sy n="92" d="100"/>
        </p:scale>
        <p:origin x="4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9B731-4A67-48D5-BC35-02E999F7A30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5AD5FE6-A62E-41FC-900D-2677FC80D990}">
      <dgm:prSet phldrT="[Text]" custT="1"/>
      <dgm:spPr>
        <a:solidFill>
          <a:srgbClr val="7030A0"/>
        </a:solidFill>
      </dgm:spPr>
      <dgm:t>
        <a:bodyPr/>
        <a:lstStyle/>
        <a:p>
          <a:r>
            <a:rPr lang="en-US" sz="1800" dirty="0" smtClean="0"/>
            <a:t>Exits</a:t>
          </a:r>
          <a:endParaRPr lang="en-US" sz="1800" dirty="0"/>
        </a:p>
      </dgm:t>
    </dgm:pt>
    <dgm:pt modelId="{11E22C72-D1C2-43CE-B1EC-680B40356FE2}" type="parTrans" cxnId="{70E1986B-220A-4C2E-B1BD-63AD6B45EA34}">
      <dgm:prSet/>
      <dgm:spPr/>
      <dgm:t>
        <a:bodyPr/>
        <a:lstStyle/>
        <a:p>
          <a:endParaRPr lang="en-US"/>
        </a:p>
      </dgm:t>
    </dgm:pt>
    <dgm:pt modelId="{2CC57452-D332-4D9C-A7A1-37F952597530}" type="sibTrans" cxnId="{70E1986B-220A-4C2E-B1BD-63AD6B45EA34}">
      <dgm:prSet/>
      <dgm:spPr/>
      <dgm:t>
        <a:bodyPr/>
        <a:lstStyle/>
        <a:p>
          <a:endParaRPr lang="en-US"/>
        </a:p>
      </dgm:t>
    </dgm:pt>
    <dgm:pt modelId="{4FC7963A-5863-478A-AFB9-F8D94DFDC223}">
      <dgm:prSet phldrT="[Text]" custT="1"/>
      <dgm:spPr/>
      <dgm:t>
        <a:bodyPr/>
        <a:lstStyle/>
        <a:p>
          <a:endParaRPr lang="en-US" sz="1800" dirty="0"/>
        </a:p>
      </dgm:t>
    </dgm:pt>
    <dgm:pt modelId="{F0A5EB28-2324-4834-ACF7-35CA80A4D983}" type="parTrans" cxnId="{534FD6E2-43A1-4755-B1C8-4A0B3F301B9E}">
      <dgm:prSet/>
      <dgm:spPr/>
      <dgm:t>
        <a:bodyPr/>
        <a:lstStyle/>
        <a:p>
          <a:endParaRPr lang="en-US"/>
        </a:p>
      </dgm:t>
    </dgm:pt>
    <dgm:pt modelId="{6ACFB334-965E-4C77-B524-E003EC5094A2}" type="sibTrans" cxnId="{534FD6E2-43A1-4755-B1C8-4A0B3F301B9E}">
      <dgm:prSet/>
      <dgm:spPr/>
      <dgm:t>
        <a:bodyPr/>
        <a:lstStyle/>
        <a:p>
          <a:endParaRPr lang="en-US"/>
        </a:p>
      </dgm:t>
    </dgm:pt>
    <dgm:pt modelId="{407E571C-40A0-4878-88DE-A1B95486BE52}">
      <dgm:prSet phldrT="[Text]" custT="1"/>
      <dgm:spPr>
        <a:solidFill>
          <a:srgbClr val="CF43AA"/>
        </a:solidFill>
      </dgm:spPr>
      <dgm:t>
        <a:bodyPr/>
        <a:lstStyle/>
        <a:p>
          <a:r>
            <a:rPr lang="en-US" sz="1800" dirty="0" smtClean="0"/>
            <a:t>SPP Indicators</a:t>
          </a:r>
          <a:endParaRPr lang="en-US" sz="1800" dirty="0"/>
        </a:p>
      </dgm:t>
    </dgm:pt>
    <dgm:pt modelId="{D675786D-05C2-4AD5-978D-73DE4931DBB6}" type="parTrans" cxnId="{EAAA3DA0-D086-4316-BE36-EF838A97DB34}">
      <dgm:prSet/>
      <dgm:spPr/>
      <dgm:t>
        <a:bodyPr/>
        <a:lstStyle/>
        <a:p>
          <a:endParaRPr lang="en-US"/>
        </a:p>
      </dgm:t>
    </dgm:pt>
    <dgm:pt modelId="{199D5481-986D-4969-B687-B5BF3AD642B4}" type="sibTrans" cxnId="{EAAA3DA0-D086-4316-BE36-EF838A97DB34}">
      <dgm:prSet/>
      <dgm:spPr/>
      <dgm:t>
        <a:bodyPr/>
        <a:lstStyle/>
        <a:p>
          <a:endParaRPr lang="en-US"/>
        </a:p>
      </dgm:t>
    </dgm:pt>
    <dgm:pt modelId="{2D18C8DE-A7ED-450A-8B61-AD89537EBCC0}">
      <dgm:prSet phldrT="[Text]" custT="1"/>
      <dgm:spPr/>
      <dgm:t>
        <a:bodyPr/>
        <a:lstStyle/>
        <a:p>
          <a:r>
            <a:rPr lang="en-US" sz="1600" dirty="0" smtClean="0"/>
            <a:t>State Performance Plan APR Indicators 2, 11, and 12</a:t>
          </a:r>
          <a:endParaRPr lang="en-US" sz="1600" dirty="0"/>
        </a:p>
      </dgm:t>
    </dgm:pt>
    <dgm:pt modelId="{52BD7564-DE6C-42E3-880B-F79CFED4AC75}" type="parTrans" cxnId="{A0CD09B5-9039-4DA3-9D9B-0622B098E709}">
      <dgm:prSet/>
      <dgm:spPr/>
      <dgm:t>
        <a:bodyPr/>
        <a:lstStyle/>
        <a:p>
          <a:endParaRPr lang="en-US"/>
        </a:p>
      </dgm:t>
    </dgm:pt>
    <dgm:pt modelId="{97782FBF-3F8E-410E-B34C-BDB80847C75A}" type="sibTrans" cxnId="{A0CD09B5-9039-4DA3-9D9B-0622B098E709}">
      <dgm:prSet/>
      <dgm:spPr/>
      <dgm:t>
        <a:bodyPr/>
        <a:lstStyle/>
        <a:p>
          <a:endParaRPr lang="en-US"/>
        </a:p>
      </dgm:t>
    </dgm:pt>
    <dgm:pt modelId="{2BBAFB44-5D80-44BF-9DBA-2D8D34726BE3}">
      <dgm:prSet phldrT="[Text]" custT="1"/>
      <dgm:spPr>
        <a:solidFill>
          <a:srgbClr val="CC99FF"/>
        </a:solidFill>
      </dgm:spPr>
      <dgm:t>
        <a:bodyPr/>
        <a:lstStyle/>
        <a:p>
          <a:r>
            <a:rPr lang="en-US" sz="1400" dirty="0" smtClean="0"/>
            <a:t>Part C Evaluations </a:t>
          </a:r>
          <a:endParaRPr lang="en-US" sz="1400" dirty="0"/>
        </a:p>
      </dgm:t>
    </dgm:pt>
    <dgm:pt modelId="{A610ADEB-DD6C-42AC-A215-659A4BCF550F}" type="parTrans" cxnId="{F5FEF5D9-C2C9-4F0E-B945-897FBBA576FE}">
      <dgm:prSet/>
      <dgm:spPr/>
      <dgm:t>
        <a:bodyPr/>
        <a:lstStyle/>
        <a:p>
          <a:endParaRPr lang="en-US"/>
        </a:p>
      </dgm:t>
    </dgm:pt>
    <dgm:pt modelId="{DDC6397B-4A00-43FE-9889-A17FCB7017F5}" type="sibTrans" cxnId="{F5FEF5D9-C2C9-4F0E-B945-897FBBA576FE}">
      <dgm:prSet/>
      <dgm:spPr/>
      <dgm:t>
        <a:bodyPr/>
        <a:lstStyle/>
        <a:p>
          <a:endParaRPr lang="en-US"/>
        </a:p>
      </dgm:t>
    </dgm:pt>
    <dgm:pt modelId="{D2E5A310-25B9-47DD-91A6-10BAB7A955EF}">
      <dgm:prSet custT="1"/>
      <dgm:spPr/>
      <dgm:t>
        <a:bodyPr/>
        <a:lstStyle/>
        <a:p>
          <a:r>
            <a:rPr lang="en-US" sz="1600" dirty="0" smtClean="0"/>
            <a:t>Indicator 2: Dropout – percentage of youth w/ IEPs dropping out</a:t>
          </a:r>
          <a:endParaRPr lang="en-US" sz="1600" dirty="0"/>
        </a:p>
      </dgm:t>
    </dgm:pt>
    <dgm:pt modelId="{4D156729-AF94-44FC-BB9B-5BB3C51449B7}" type="parTrans" cxnId="{7387748E-4E7D-4B8F-989F-2076CE415D10}">
      <dgm:prSet/>
      <dgm:spPr/>
      <dgm:t>
        <a:bodyPr/>
        <a:lstStyle/>
        <a:p>
          <a:endParaRPr lang="en-US"/>
        </a:p>
      </dgm:t>
    </dgm:pt>
    <dgm:pt modelId="{7A5984A3-8B7A-4E94-8F67-98172750CD9D}" type="sibTrans" cxnId="{7387748E-4E7D-4B8F-989F-2076CE415D10}">
      <dgm:prSet/>
      <dgm:spPr/>
      <dgm:t>
        <a:bodyPr/>
        <a:lstStyle/>
        <a:p>
          <a:endParaRPr lang="en-US"/>
        </a:p>
      </dgm:t>
    </dgm:pt>
    <dgm:pt modelId="{F212DEA7-0F95-4FE5-9EEB-96E33F9F79B4}">
      <dgm:prSet custT="1"/>
      <dgm:spPr/>
      <dgm:t>
        <a:bodyPr/>
        <a:lstStyle/>
        <a:p>
          <a:r>
            <a:rPr lang="en-US" sz="1600" dirty="0" smtClean="0"/>
            <a:t>Indicator 11: % of children evaluated for Part B Services within 60 days</a:t>
          </a:r>
          <a:endParaRPr lang="en-US" sz="1600" dirty="0"/>
        </a:p>
      </dgm:t>
    </dgm:pt>
    <dgm:pt modelId="{159F77B9-94B5-4640-98AE-AC648F7970A5}" type="parTrans" cxnId="{599C0296-5B71-4B86-A4A3-9DD0ECABC1CF}">
      <dgm:prSet/>
      <dgm:spPr/>
      <dgm:t>
        <a:bodyPr/>
        <a:lstStyle/>
        <a:p>
          <a:endParaRPr lang="en-US"/>
        </a:p>
      </dgm:t>
    </dgm:pt>
    <dgm:pt modelId="{50F1254B-4194-4B0F-BE75-7A10A27CAA74}" type="sibTrans" cxnId="{599C0296-5B71-4B86-A4A3-9DD0ECABC1CF}">
      <dgm:prSet/>
      <dgm:spPr/>
      <dgm:t>
        <a:bodyPr/>
        <a:lstStyle/>
        <a:p>
          <a:endParaRPr lang="en-US"/>
        </a:p>
      </dgm:t>
    </dgm:pt>
    <dgm:pt modelId="{4381C665-0F6D-48B1-832C-F66C7CD6BE64}">
      <dgm:prSet custT="1"/>
      <dgm:spPr/>
      <dgm:t>
        <a:bodyPr/>
        <a:lstStyle/>
        <a:p>
          <a:r>
            <a:rPr lang="en-US" sz="1600" dirty="0" smtClean="0"/>
            <a:t>Indicator 12: Part C to B Transition - % of children with IEP by 3rd birthday</a:t>
          </a:r>
          <a:endParaRPr lang="en-US" sz="1600" dirty="0"/>
        </a:p>
      </dgm:t>
    </dgm:pt>
    <dgm:pt modelId="{A02BAAE6-716B-414C-A640-AED4B44F5FC9}" type="parTrans" cxnId="{289BD184-9286-43A5-B164-6E22A90487FA}">
      <dgm:prSet/>
      <dgm:spPr/>
      <dgm:t>
        <a:bodyPr/>
        <a:lstStyle/>
        <a:p>
          <a:endParaRPr lang="en-US"/>
        </a:p>
      </dgm:t>
    </dgm:pt>
    <dgm:pt modelId="{D917343D-D7B4-463C-86CA-CAE51A68CEBA}" type="sibTrans" cxnId="{289BD184-9286-43A5-B164-6E22A90487FA}">
      <dgm:prSet/>
      <dgm:spPr/>
      <dgm:t>
        <a:bodyPr/>
        <a:lstStyle/>
        <a:p>
          <a:endParaRPr lang="en-US"/>
        </a:p>
      </dgm:t>
    </dgm:pt>
    <dgm:pt modelId="{00B03A9F-A822-4866-A99E-6E58AD9BC7CA}">
      <dgm:prSet phldrT="[Text]" custT="1"/>
      <dgm:spPr/>
      <dgm:t>
        <a:bodyPr/>
        <a:lstStyle/>
        <a:p>
          <a:r>
            <a:rPr lang="en-US" altLang="en-US" sz="1600" dirty="0" smtClean="0"/>
            <a:t>Children ages 0-3 evaluated for Part C Services  - AUs receive </a:t>
          </a:r>
          <a:r>
            <a:rPr lang="en-US" altLang="en-US" sz="1600" b="1" dirty="0" smtClean="0"/>
            <a:t>reimbursement money </a:t>
          </a:r>
          <a:r>
            <a:rPr lang="en-US" altLang="en-US" sz="1600" dirty="0" smtClean="0"/>
            <a:t>for evaluations completed </a:t>
          </a:r>
          <a:endParaRPr lang="en-US" sz="1600" dirty="0"/>
        </a:p>
      </dgm:t>
    </dgm:pt>
    <dgm:pt modelId="{E7422C25-A046-4ADE-8C93-BFFF57BE00F0}" type="parTrans" cxnId="{D51A77C5-D677-4743-A726-B98BB23FD6E5}">
      <dgm:prSet/>
      <dgm:spPr/>
      <dgm:t>
        <a:bodyPr/>
        <a:lstStyle/>
        <a:p>
          <a:endParaRPr lang="en-US"/>
        </a:p>
      </dgm:t>
    </dgm:pt>
    <dgm:pt modelId="{908CC31A-C768-4F9D-8EB2-0AE372867EB9}" type="sibTrans" cxnId="{D51A77C5-D677-4743-A726-B98BB23FD6E5}">
      <dgm:prSet/>
      <dgm:spPr/>
      <dgm:t>
        <a:bodyPr/>
        <a:lstStyle/>
        <a:p>
          <a:endParaRPr lang="en-US"/>
        </a:p>
      </dgm:t>
    </dgm:pt>
    <dgm:pt modelId="{F7090414-F34F-44C6-984B-5B5CB60BCBA3}">
      <dgm:prSet phldrT="[Text]" custT="1"/>
      <dgm:spPr/>
      <dgm:t>
        <a:bodyPr/>
        <a:lstStyle/>
        <a:p>
          <a:r>
            <a:rPr lang="en-US" sz="1800" dirty="0" smtClean="0"/>
            <a:t>Children with Disabilities Exiting Special Education as required by IDEA statute 34 CFR §300.618    </a:t>
          </a:r>
          <a:endParaRPr lang="en-US" sz="1800" dirty="0"/>
        </a:p>
      </dgm:t>
    </dgm:pt>
    <dgm:pt modelId="{3D412D49-6BAC-477B-B7F6-B79D82388573}" type="parTrans" cxnId="{78FE2DC8-2E37-4111-B488-930306C7136F}">
      <dgm:prSet/>
      <dgm:spPr/>
      <dgm:t>
        <a:bodyPr/>
        <a:lstStyle/>
        <a:p>
          <a:endParaRPr lang="en-US"/>
        </a:p>
      </dgm:t>
    </dgm:pt>
    <dgm:pt modelId="{7A9F4D85-2AFD-43BC-9B34-0B0709F35BA2}" type="sibTrans" cxnId="{78FE2DC8-2E37-4111-B488-930306C7136F}">
      <dgm:prSet/>
      <dgm:spPr/>
      <dgm:t>
        <a:bodyPr/>
        <a:lstStyle/>
        <a:p>
          <a:endParaRPr lang="en-US"/>
        </a:p>
      </dgm:t>
    </dgm:pt>
    <dgm:pt modelId="{D3D2A6DE-74A7-4EB2-BBBF-341B0B773D71}">
      <dgm:prSet phldrT="[Text]" custT="1"/>
      <dgm:spPr/>
      <dgm:t>
        <a:bodyPr/>
        <a:lstStyle/>
        <a:p>
          <a:endParaRPr lang="en-US" sz="1800" dirty="0" smtClean="0"/>
        </a:p>
      </dgm:t>
    </dgm:pt>
    <dgm:pt modelId="{1F811459-AA22-4013-B845-4A1E8238E951}" type="parTrans" cxnId="{51AD7BE0-6B4E-4AF5-8801-59DE9A905992}">
      <dgm:prSet/>
      <dgm:spPr/>
      <dgm:t>
        <a:bodyPr/>
        <a:lstStyle/>
        <a:p>
          <a:endParaRPr lang="en-US"/>
        </a:p>
      </dgm:t>
    </dgm:pt>
    <dgm:pt modelId="{AFFD2316-1D6C-4C14-AF87-2A46EEAA9FA2}" type="sibTrans" cxnId="{51AD7BE0-6B4E-4AF5-8801-59DE9A905992}">
      <dgm:prSet/>
      <dgm:spPr/>
      <dgm:t>
        <a:bodyPr/>
        <a:lstStyle/>
        <a:p>
          <a:endParaRPr lang="en-US"/>
        </a:p>
      </dgm:t>
    </dgm:pt>
    <dgm:pt modelId="{978206FE-C741-43F4-B4F3-3E61014D9719}" type="pres">
      <dgm:prSet presAssocID="{1CB9B731-4A67-48D5-BC35-02E999F7A307}" presName="linearFlow" presStyleCnt="0">
        <dgm:presLayoutVars>
          <dgm:dir/>
          <dgm:animLvl val="lvl"/>
          <dgm:resizeHandles val="exact"/>
        </dgm:presLayoutVars>
      </dgm:prSet>
      <dgm:spPr/>
      <dgm:t>
        <a:bodyPr/>
        <a:lstStyle/>
        <a:p>
          <a:endParaRPr lang="en-US"/>
        </a:p>
      </dgm:t>
    </dgm:pt>
    <dgm:pt modelId="{E9679885-A614-43CA-AE91-C3839477FC47}" type="pres">
      <dgm:prSet presAssocID="{95AD5FE6-A62E-41FC-900D-2677FC80D990}" presName="composite" presStyleCnt="0"/>
      <dgm:spPr/>
    </dgm:pt>
    <dgm:pt modelId="{85B23013-B516-458E-9038-5E17709F56E9}" type="pres">
      <dgm:prSet presAssocID="{95AD5FE6-A62E-41FC-900D-2677FC80D990}" presName="parentText" presStyleLbl="alignNode1" presStyleIdx="0" presStyleCnt="3" custLinFactNeighborX="-2662" custLinFactNeighborY="-28517">
        <dgm:presLayoutVars>
          <dgm:chMax val="1"/>
          <dgm:bulletEnabled val="1"/>
        </dgm:presLayoutVars>
      </dgm:prSet>
      <dgm:spPr/>
      <dgm:t>
        <a:bodyPr/>
        <a:lstStyle/>
        <a:p>
          <a:endParaRPr lang="en-US"/>
        </a:p>
      </dgm:t>
    </dgm:pt>
    <dgm:pt modelId="{BD2BE51E-42DD-455E-BCAC-E484E7B0E86D}" type="pres">
      <dgm:prSet presAssocID="{95AD5FE6-A62E-41FC-900D-2677FC80D990}" presName="descendantText" presStyleLbl="alignAcc1" presStyleIdx="0" presStyleCnt="3">
        <dgm:presLayoutVars>
          <dgm:bulletEnabled val="1"/>
        </dgm:presLayoutVars>
      </dgm:prSet>
      <dgm:spPr/>
      <dgm:t>
        <a:bodyPr/>
        <a:lstStyle/>
        <a:p>
          <a:endParaRPr lang="en-US"/>
        </a:p>
      </dgm:t>
    </dgm:pt>
    <dgm:pt modelId="{94E3B8D9-17A2-46BD-847A-03CE7773447C}" type="pres">
      <dgm:prSet presAssocID="{2CC57452-D332-4D9C-A7A1-37F952597530}" presName="sp" presStyleCnt="0"/>
      <dgm:spPr/>
    </dgm:pt>
    <dgm:pt modelId="{2954B41C-6E7A-4533-BCB1-F63525CF39D0}" type="pres">
      <dgm:prSet presAssocID="{407E571C-40A0-4878-88DE-A1B95486BE52}" presName="composite" presStyleCnt="0"/>
      <dgm:spPr/>
    </dgm:pt>
    <dgm:pt modelId="{AB35238E-BFF3-4691-BC62-B2E6E50C8C74}" type="pres">
      <dgm:prSet presAssocID="{407E571C-40A0-4878-88DE-A1B95486BE52}" presName="parentText" presStyleLbl="alignNode1" presStyleIdx="1" presStyleCnt="3" custLinFactNeighborX="-1888" custLinFactNeighborY="-974">
        <dgm:presLayoutVars>
          <dgm:chMax val="1"/>
          <dgm:bulletEnabled val="1"/>
        </dgm:presLayoutVars>
      </dgm:prSet>
      <dgm:spPr/>
      <dgm:t>
        <a:bodyPr/>
        <a:lstStyle/>
        <a:p>
          <a:endParaRPr lang="en-US"/>
        </a:p>
      </dgm:t>
    </dgm:pt>
    <dgm:pt modelId="{4F7B6C04-A740-4872-B698-490C41D5631C}" type="pres">
      <dgm:prSet presAssocID="{407E571C-40A0-4878-88DE-A1B95486BE52}" presName="descendantText" presStyleLbl="alignAcc1" presStyleIdx="1" presStyleCnt="3" custScaleX="100724" custScaleY="98735">
        <dgm:presLayoutVars>
          <dgm:bulletEnabled val="1"/>
        </dgm:presLayoutVars>
      </dgm:prSet>
      <dgm:spPr/>
      <dgm:t>
        <a:bodyPr/>
        <a:lstStyle/>
        <a:p>
          <a:endParaRPr lang="en-US"/>
        </a:p>
      </dgm:t>
    </dgm:pt>
    <dgm:pt modelId="{D510CBE2-D3F5-45F4-986A-3555EF7C4EC7}" type="pres">
      <dgm:prSet presAssocID="{199D5481-986D-4969-B687-B5BF3AD642B4}" presName="sp" presStyleCnt="0"/>
      <dgm:spPr/>
    </dgm:pt>
    <dgm:pt modelId="{279EA2A4-E5EA-4F3D-9AFB-B90E3156D0F0}" type="pres">
      <dgm:prSet presAssocID="{2BBAFB44-5D80-44BF-9DBA-2D8D34726BE3}" presName="composite" presStyleCnt="0"/>
      <dgm:spPr/>
    </dgm:pt>
    <dgm:pt modelId="{44E7759D-9E08-41BA-995B-127DB66E1082}" type="pres">
      <dgm:prSet presAssocID="{2BBAFB44-5D80-44BF-9DBA-2D8D34726BE3}" presName="parentText" presStyleLbl="alignNode1" presStyleIdx="2" presStyleCnt="3">
        <dgm:presLayoutVars>
          <dgm:chMax val="1"/>
          <dgm:bulletEnabled val="1"/>
        </dgm:presLayoutVars>
      </dgm:prSet>
      <dgm:spPr/>
      <dgm:t>
        <a:bodyPr/>
        <a:lstStyle/>
        <a:p>
          <a:endParaRPr lang="en-US"/>
        </a:p>
      </dgm:t>
    </dgm:pt>
    <dgm:pt modelId="{91C9D485-0AE4-406A-A75D-DC29EC60EBCB}" type="pres">
      <dgm:prSet presAssocID="{2BBAFB44-5D80-44BF-9DBA-2D8D34726BE3}" presName="descendantText" presStyleLbl="alignAcc1" presStyleIdx="2" presStyleCnt="3" custScaleX="100285" custScaleY="99536">
        <dgm:presLayoutVars>
          <dgm:bulletEnabled val="1"/>
        </dgm:presLayoutVars>
      </dgm:prSet>
      <dgm:spPr/>
      <dgm:t>
        <a:bodyPr/>
        <a:lstStyle/>
        <a:p>
          <a:endParaRPr lang="en-US"/>
        </a:p>
      </dgm:t>
    </dgm:pt>
  </dgm:ptLst>
  <dgm:cxnLst>
    <dgm:cxn modelId="{30E2CC69-6CA7-4DFA-9F91-3552B50DC02E}" type="presOf" srcId="{F7090414-F34F-44C6-984B-5B5CB60BCBA3}" destId="{BD2BE51E-42DD-455E-BCAC-E484E7B0E86D}" srcOrd="0" destOrd="1" presId="urn:microsoft.com/office/officeart/2005/8/layout/chevron2"/>
    <dgm:cxn modelId="{388DEAE1-1717-47C0-9D6C-0045213FD0AD}" type="presOf" srcId="{4FC7963A-5863-478A-AFB9-F8D94DFDC223}" destId="{BD2BE51E-42DD-455E-BCAC-E484E7B0E86D}" srcOrd="0" destOrd="0" presId="urn:microsoft.com/office/officeart/2005/8/layout/chevron2"/>
    <dgm:cxn modelId="{7387748E-4E7D-4B8F-989F-2076CE415D10}" srcId="{2D18C8DE-A7ED-450A-8B61-AD89537EBCC0}" destId="{D2E5A310-25B9-47DD-91A6-10BAB7A955EF}" srcOrd="0" destOrd="0" parTransId="{4D156729-AF94-44FC-BB9B-5BB3C51449B7}" sibTransId="{7A5984A3-8B7A-4E94-8F67-98172750CD9D}"/>
    <dgm:cxn modelId="{0F2FD842-EC03-4355-8501-75D6FD310738}" type="presOf" srcId="{4381C665-0F6D-48B1-832C-F66C7CD6BE64}" destId="{4F7B6C04-A740-4872-B698-490C41D5631C}" srcOrd="0" destOrd="3" presId="urn:microsoft.com/office/officeart/2005/8/layout/chevron2"/>
    <dgm:cxn modelId="{BAD067DD-45D1-4DA7-ADA8-8C924613B2D4}" type="presOf" srcId="{407E571C-40A0-4878-88DE-A1B95486BE52}" destId="{AB35238E-BFF3-4691-BC62-B2E6E50C8C74}" srcOrd="0" destOrd="0" presId="urn:microsoft.com/office/officeart/2005/8/layout/chevron2"/>
    <dgm:cxn modelId="{A0CD09B5-9039-4DA3-9D9B-0622B098E709}" srcId="{407E571C-40A0-4878-88DE-A1B95486BE52}" destId="{2D18C8DE-A7ED-450A-8B61-AD89537EBCC0}" srcOrd="0" destOrd="0" parTransId="{52BD7564-DE6C-42E3-880B-F79CFED4AC75}" sibTransId="{97782FBF-3F8E-410E-B34C-BDB80847C75A}"/>
    <dgm:cxn modelId="{EAAA3DA0-D086-4316-BE36-EF838A97DB34}" srcId="{1CB9B731-4A67-48D5-BC35-02E999F7A307}" destId="{407E571C-40A0-4878-88DE-A1B95486BE52}" srcOrd="1" destOrd="0" parTransId="{D675786D-05C2-4AD5-978D-73DE4931DBB6}" sibTransId="{199D5481-986D-4969-B687-B5BF3AD642B4}"/>
    <dgm:cxn modelId="{379674D1-5AE0-456B-AAF5-93E2C04B3D15}" type="presOf" srcId="{00B03A9F-A822-4866-A99E-6E58AD9BC7CA}" destId="{91C9D485-0AE4-406A-A75D-DC29EC60EBCB}" srcOrd="0" destOrd="0" presId="urn:microsoft.com/office/officeart/2005/8/layout/chevron2"/>
    <dgm:cxn modelId="{962FE99A-B3B9-4F8C-8F0E-896847322716}" type="presOf" srcId="{95AD5FE6-A62E-41FC-900D-2677FC80D990}" destId="{85B23013-B516-458E-9038-5E17709F56E9}" srcOrd="0" destOrd="0" presId="urn:microsoft.com/office/officeart/2005/8/layout/chevron2"/>
    <dgm:cxn modelId="{534FD6E2-43A1-4755-B1C8-4A0B3F301B9E}" srcId="{95AD5FE6-A62E-41FC-900D-2677FC80D990}" destId="{4FC7963A-5863-478A-AFB9-F8D94DFDC223}" srcOrd="0" destOrd="0" parTransId="{F0A5EB28-2324-4834-ACF7-35CA80A4D983}" sibTransId="{6ACFB334-965E-4C77-B524-E003EC5094A2}"/>
    <dgm:cxn modelId="{289BD184-9286-43A5-B164-6E22A90487FA}" srcId="{2D18C8DE-A7ED-450A-8B61-AD89537EBCC0}" destId="{4381C665-0F6D-48B1-832C-F66C7CD6BE64}" srcOrd="2" destOrd="0" parTransId="{A02BAAE6-716B-414C-A640-AED4B44F5FC9}" sibTransId="{D917343D-D7B4-463C-86CA-CAE51A68CEBA}"/>
    <dgm:cxn modelId="{599C0296-5B71-4B86-A4A3-9DD0ECABC1CF}" srcId="{2D18C8DE-A7ED-450A-8B61-AD89537EBCC0}" destId="{F212DEA7-0F95-4FE5-9EEB-96E33F9F79B4}" srcOrd="1" destOrd="0" parTransId="{159F77B9-94B5-4640-98AE-AC648F7970A5}" sibTransId="{50F1254B-4194-4B0F-BE75-7A10A27CAA74}"/>
    <dgm:cxn modelId="{434491E7-5BC8-47B5-B5BE-7E4DD53526EC}" type="presOf" srcId="{1CB9B731-4A67-48D5-BC35-02E999F7A307}" destId="{978206FE-C741-43F4-B4F3-3E61014D9719}" srcOrd="0" destOrd="0" presId="urn:microsoft.com/office/officeart/2005/8/layout/chevron2"/>
    <dgm:cxn modelId="{51AD7BE0-6B4E-4AF5-8801-59DE9A905992}" srcId="{95AD5FE6-A62E-41FC-900D-2677FC80D990}" destId="{D3D2A6DE-74A7-4EB2-BBBF-341B0B773D71}" srcOrd="2" destOrd="0" parTransId="{1F811459-AA22-4013-B845-4A1E8238E951}" sibTransId="{AFFD2316-1D6C-4C14-AF87-2A46EEAA9FA2}"/>
    <dgm:cxn modelId="{70E1986B-220A-4C2E-B1BD-63AD6B45EA34}" srcId="{1CB9B731-4A67-48D5-BC35-02E999F7A307}" destId="{95AD5FE6-A62E-41FC-900D-2677FC80D990}" srcOrd="0" destOrd="0" parTransId="{11E22C72-D1C2-43CE-B1EC-680B40356FE2}" sibTransId="{2CC57452-D332-4D9C-A7A1-37F952597530}"/>
    <dgm:cxn modelId="{ED36B1D6-C16C-42E3-8479-C17048505256}" type="presOf" srcId="{D3D2A6DE-74A7-4EB2-BBBF-341B0B773D71}" destId="{BD2BE51E-42DD-455E-BCAC-E484E7B0E86D}" srcOrd="0" destOrd="2" presId="urn:microsoft.com/office/officeart/2005/8/layout/chevron2"/>
    <dgm:cxn modelId="{F5FEF5D9-C2C9-4F0E-B945-897FBBA576FE}" srcId="{1CB9B731-4A67-48D5-BC35-02E999F7A307}" destId="{2BBAFB44-5D80-44BF-9DBA-2D8D34726BE3}" srcOrd="2" destOrd="0" parTransId="{A610ADEB-DD6C-42AC-A215-659A4BCF550F}" sibTransId="{DDC6397B-4A00-43FE-9889-A17FCB7017F5}"/>
    <dgm:cxn modelId="{9E937B35-DA25-4398-9559-A2B94C08A975}" type="presOf" srcId="{2BBAFB44-5D80-44BF-9DBA-2D8D34726BE3}" destId="{44E7759D-9E08-41BA-995B-127DB66E1082}" srcOrd="0" destOrd="0" presId="urn:microsoft.com/office/officeart/2005/8/layout/chevron2"/>
    <dgm:cxn modelId="{D51A77C5-D677-4743-A726-B98BB23FD6E5}" srcId="{2BBAFB44-5D80-44BF-9DBA-2D8D34726BE3}" destId="{00B03A9F-A822-4866-A99E-6E58AD9BC7CA}" srcOrd="0" destOrd="0" parTransId="{E7422C25-A046-4ADE-8C93-BFFF57BE00F0}" sibTransId="{908CC31A-C768-4F9D-8EB2-0AE372867EB9}"/>
    <dgm:cxn modelId="{78FE2DC8-2E37-4111-B488-930306C7136F}" srcId="{95AD5FE6-A62E-41FC-900D-2677FC80D990}" destId="{F7090414-F34F-44C6-984B-5B5CB60BCBA3}" srcOrd="1" destOrd="0" parTransId="{3D412D49-6BAC-477B-B7F6-B79D82388573}" sibTransId="{7A9F4D85-2AFD-43BC-9B34-0B0709F35BA2}"/>
    <dgm:cxn modelId="{C91D5F56-0A21-4B99-A89A-E39D3686A1CB}" type="presOf" srcId="{2D18C8DE-A7ED-450A-8B61-AD89537EBCC0}" destId="{4F7B6C04-A740-4872-B698-490C41D5631C}" srcOrd="0" destOrd="0" presId="urn:microsoft.com/office/officeart/2005/8/layout/chevron2"/>
    <dgm:cxn modelId="{F1CAC2AA-337E-4B95-8335-6B7F4A3E446D}" type="presOf" srcId="{F212DEA7-0F95-4FE5-9EEB-96E33F9F79B4}" destId="{4F7B6C04-A740-4872-B698-490C41D5631C}" srcOrd="0" destOrd="2" presId="urn:microsoft.com/office/officeart/2005/8/layout/chevron2"/>
    <dgm:cxn modelId="{23C4D8B5-47B3-41C7-A0FE-A126A92128DC}" type="presOf" srcId="{D2E5A310-25B9-47DD-91A6-10BAB7A955EF}" destId="{4F7B6C04-A740-4872-B698-490C41D5631C}" srcOrd="0" destOrd="1" presId="urn:microsoft.com/office/officeart/2005/8/layout/chevron2"/>
    <dgm:cxn modelId="{502FCEDD-3EF9-4593-98E6-34CF51F1A8FF}" type="presParOf" srcId="{978206FE-C741-43F4-B4F3-3E61014D9719}" destId="{E9679885-A614-43CA-AE91-C3839477FC47}" srcOrd="0" destOrd="0" presId="urn:microsoft.com/office/officeart/2005/8/layout/chevron2"/>
    <dgm:cxn modelId="{BE9F2E2E-BE44-426C-8E84-2B337390EE10}" type="presParOf" srcId="{E9679885-A614-43CA-AE91-C3839477FC47}" destId="{85B23013-B516-458E-9038-5E17709F56E9}" srcOrd="0" destOrd="0" presId="urn:microsoft.com/office/officeart/2005/8/layout/chevron2"/>
    <dgm:cxn modelId="{83DBF801-1712-4D29-ADAD-5358A367C010}" type="presParOf" srcId="{E9679885-A614-43CA-AE91-C3839477FC47}" destId="{BD2BE51E-42DD-455E-BCAC-E484E7B0E86D}" srcOrd="1" destOrd="0" presId="urn:microsoft.com/office/officeart/2005/8/layout/chevron2"/>
    <dgm:cxn modelId="{BC01B9D8-62B2-4989-A8F8-A7A5262EF29B}" type="presParOf" srcId="{978206FE-C741-43F4-B4F3-3E61014D9719}" destId="{94E3B8D9-17A2-46BD-847A-03CE7773447C}" srcOrd="1" destOrd="0" presId="urn:microsoft.com/office/officeart/2005/8/layout/chevron2"/>
    <dgm:cxn modelId="{F0BD5155-0416-4E4F-8A49-A61CA50F0C7F}" type="presParOf" srcId="{978206FE-C741-43F4-B4F3-3E61014D9719}" destId="{2954B41C-6E7A-4533-BCB1-F63525CF39D0}" srcOrd="2" destOrd="0" presId="urn:microsoft.com/office/officeart/2005/8/layout/chevron2"/>
    <dgm:cxn modelId="{2429F56A-D07E-4878-B64A-71C9D0A05B0C}" type="presParOf" srcId="{2954B41C-6E7A-4533-BCB1-F63525CF39D0}" destId="{AB35238E-BFF3-4691-BC62-B2E6E50C8C74}" srcOrd="0" destOrd="0" presId="urn:microsoft.com/office/officeart/2005/8/layout/chevron2"/>
    <dgm:cxn modelId="{3C4FCE12-B2AD-4D30-8A4B-54D7444B04CE}" type="presParOf" srcId="{2954B41C-6E7A-4533-BCB1-F63525CF39D0}" destId="{4F7B6C04-A740-4872-B698-490C41D5631C}" srcOrd="1" destOrd="0" presId="urn:microsoft.com/office/officeart/2005/8/layout/chevron2"/>
    <dgm:cxn modelId="{215AFD4F-3D20-4FF5-9741-A5B5149E8609}" type="presParOf" srcId="{978206FE-C741-43F4-B4F3-3E61014D9719}" destId="{D510CBE2-D3F5-45F4-986A-3555EF7C4EC7}" srcOrd="3" destOrd="0" presId="urn:microsoft.com/office/officeart/2005/8/layout/chevron2"/>
    <dgm:cxn modelId="{3B843F0B-3300-4A82-931E-655C56A31891}" type="presParOf" srcId="{978206FE-C741-43F4-B4F3-3E61014D9719}" destId="{279EA2A4-E5EA-4F3D-9AFB-B90E3156D0F0}" srcOrd="4" destOrd="0" presId="urn:microsoft.com/office/officeart/2005/8/layout/chevron2"/>
    <dgm:cxn modelId="{D7EA2031-24AD-4DC8-BF21-5A491061DED6}" type="presParOf" srcId="{279EA2A4-E5EA-4F3D-9AFB-B90E3156D0F0}" destId="{44E7759D-9E08-41BA-995B-127DB66E1082}" srcOrd="0" destOrd="0" presId="urn:microsoft.com/office/officeart/2005/8/layout/chevron2"/>
    <dgm:cxn modelId="{1F06A6B5-9B3A-443F-99DA-728A879751B2}" type="presParOf" srcId="{279EA2A4-E5EA-4F3D-9AFB-B90E3156D0F0}" destId="{91C9D485-0AE4-406A-A75D-DC29EC60EBC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18EE88-B64D-4F49-B6E0-E20B8B0C350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6AA46D6-6BDA-4595-B5C1-C70462141AC3}">
      <dgm:prSet phldrT="[Text]"/>
      <dgm:spPr>
        <a:solidFill>
          <a:schemeClr val="accent1">
            <a:lumMod val="75000"/>
          </a:schemeClr>
        </a:solidFill>
      </dgm:spPr>
      <dgm:t>
        <a:bodyPr/>
        <a:lstStyle/>
        <a:p>
          <a:r>
            <a:rPr lang="en-US" dirty="0" smtClean="0"/>
            <a:t>AU</a:t>
          </a:r>
          <a:endParaRPr lang="en-US" dirty="0"/>
        </a:p>
      </dgm:t>
    </dgm:pt>
    <dgm:pt modelId="{E5743014-C360-4F51-9B3E-F8760DD3D4EC}" type="parTrans" cxnId="{0FAD6895-D57A-4AB2-9631-F5405709BB7C}">
      <dgm:prSet/>
      <dgm:spPr/>
      <dgm:t>
        <a:bodyPr/>
        <a:lstStyle/>
        <a:p>
          <a:endParaRPr lang="en-US"/>
        </a:p>
      </dgm:t>
    </dgm:pt>
    <dgm:pt modelId="{B353EE14-B82D-4354-AFE4-CA809B328BD5}" type="sibTrans" cxnId="{0FAD6895-D57A-4AB2-9631-F5405709BB7C}">
      <dgm:prSet/>
      <dgm:spPr/>
      <dgm:t>
        <a:bodyPr/>
        <a:lstStyle/>
        <a:p>
          <a:endParaRPr lang="en-US"/>
        </a:p>
      </dgm:t>
    </dgm:pt>
    <dgm:pt modelId="{4BE53920-8BC8-4550-B1C2-E9EC7423417A}">
      <dgm:prSet phldrT="[Text]" custT="1"/>
      <dgm:spPr>
        <a:solidFill>
          <a:srgbClr val="CF43AA"/>
        </a:solidFill>
      </dgm:spPr>
      <dgm:t>
        <a:bodyPr/>
        <a:lstStyle/>
        <a:p>
          <a:r>
            <a:rPr lang="en-US" sz="3200" dirty="0" smtClean="0"/>
            <a:t>Served</a:t>
          </a:r>
          <a:r>
            <a:rPr lang="en-US" sz="2600" dirty="0" smtClean="0"/>
            <a:t> </a:t>
          </a:r>
          <a:endParaRPr lang="en-US" sz="2600" dirty="0"/>
        </a:p>
      </dgm:t>
    </dgm:pt>
    <dgm:pt modelId="{51108710-F256-4420-9596-9741EE1521FB}" type="parTrans" cxnId="{C894541E-F259-47FC-9B6C-F0B7999A49FB}">
      <dgm:prSet/>
      <dgm:spPr/>
      <dgm:t>
        <a:bodyPr/>
        <a:lstStyle/>
        <a:p>
          <a:endParaRPr lang="en-US"/>
        </a:p>
      </dgm:t>
    </dgm:pt>
    <dgm:pt modelId="{E9491890-F179-40EA-8588-6384883F86FD}" type="sibTrans" cxnId="{C894541E-F259-47FC-9B6C-F0B7999A49FB}">
      <dgm:prSet/>
      <dgm:spPr/>
      <dgm:t>
        <a:bodyPr/>
        <a:lstStyle/>
        <a:p>
          <a:endParaRPr lang="en-US"/>
        </a:p>
      </dgm:t>
    </dgm:pt>
    <dgm:pt modelId="{19A9FCFE-0533-4EC8-BF98-FE6FB000C6DB}">
      <dgm:prSet phldrT="[Text]" custT="1"/>
      <dgm:spPr>
        <a:solidFill>
          <a:srgbClr val="29B7E9"/>
        </a:solidFill>
      </dgm:spPr>
      <dgm:t>
        <a:bodyPr/>
        <a:lstStyle/>
        <a:p>
          <a:pPr algn="r"/>
          <a:r>
            <a:rPr lang="en-US" sz="2800" dirty="0" smtClean="0"/>
            <a:t>Referred and Evaluated </a:t>
          </a:r>
          <a:endParaRPr lang="en-US" sz="2800" dirty="0"/>
        </a:p>
      </dgm:t>
    </dgm:pt>
    <dgm:pt modelId="{AB87F904-9072-4774-9492-51A26D99A8E9}" type="parTrans" cxnId="{18E09B77-BAB8-4D7C-BAE4-43E90822EB44}">
      <dgm:prSet/>
      <dgm:spPr/>
      <dgm:t>
        <a:bodyPr/>
        <a:lstStyle/>
        <a:p>
          <a:endParaRPr lang="en-US"/>
        </a:p>
      </dgm:t>
    </dgm:pt>
    <dgm:pt modelId="{21B3B16D-617B-4B67-8261-553FE161D4AE}" type="sibTrans" cxnId="{18E09B77-BAB8-4D7C-BAE4-43E90822EB44}">
      <dgm:prSet/>
      <dgm:spPr/>
      <dgm:t>
        <a:bodyPr/>
        <a:lstStyle/>
        <a:p>
          <a:endParaRPr lang="en-US"/>
        </a:p>
      </dgm:t>
    </dgm:pt>
    <dgm:pt modelId="{35BA3F59-0A11-4D19-8C16-C2AF5B72274D}">
      <dgm:prSet phldrT="[Text]"/>
      <dgm:spPr>
        <a:solidFill>
          <a:srgbClr val="7030A0"/>
        </a:solidFill>
      </dgm:spPr>
      <dgm:t>
        <a:bodyPr/>
        <a:lstStyle/>
        <a:p>
          <a:r>
            <a:rPr lang="en-US" dirty="0" smtClean="0"/>
            <a:t>Detained at Detention Center in your AU</a:t>
          </a:r>
          <a:endParaRPr lang="en-US" dirty="0"/>
        </a:p>
      </dgm:t>
    </dgm:pt>
    <dgm:pt modelId="{126DE105-8861-4CD9-A88D-8173A32E0D43}" type="parTrans" cxnId="{26FE5BA7-059C-42CE-BA65-362C7222DB7A}">
      <dgm:prSet/>
      <dgm:spPr/>
      <dgm:t>
        <a:bodyPr/>
        <a:lstStyle/>
        <a:p>
          <a:endParaRPr lang="en-US"/>
        </a:p>
      </dgm:t>
    </dgm:pt>
    <dgm:pt modelId="{1DFD1CF3-F23A-4C8A-BD67-77CF234ED3AA}" type="sibTrans" cxnId="{26FE5BA7-059C-42CE-BA65-362C7222DB7A}">
      <dgm:prSet/>
      <dgm:spPr/>
      <dgm:t>
        <a:bodyPr/>
        <a:lstStyle/>
        <a:p>
          <a:endParaRPr lang="en-US"/>
        </a:p>
      </dgm:t>
    </dgm:pt>
    <dgm:pt modelId="{501C87CA-0F76-4C71-84A9-8670F7D57242}" type="pres">
      <dgm:prSet presAssocID="{F818EE88-B64D-4F49-B6E0-E20B8B0C350C}" presName="cycle" presStyleCnt="0">
        <dgm:presLayoutVars>
          <dgm:chMax val="1"/>
          <dgm:dir/>
          <dgm:animLvl val="ctr"/>
          <dgm:resizeHandles val="exact"/>
        </dgm:presLayoutVars>
      </dgm:prSet>
      <dgm:spPr/>
      <dgm:t>
        <a:bodyPr/>
        <a:lstStyle/>
        <a:p>
          <a:endParaRPr lang="en-US"/>
        </a:p>
      </dgm:t>
    </dgm:pt>
    <dgm:pt modelId="{E2A3DB9D-09A5-4CD2-8025-94F346668E74}" type="pres">
      <dgm:prSet presAssocID="{36AA46D6-6BDA-4595-B5C1-C70462141AC3}" presName="centerShape" presStyleLbl="node0" presStyleIdx="0" presStyleCnt="1"/>
      <dgm:spPr/>
      <dgm:t>
        <a:bodyPr/>
        <a:lstStyle/>
        <a:p>
          <a:endParaRPr lang="en-US"/>
        </a:p>
      </dgm:t>
    </dgm:pt>
    <dgm:pt modelId="{8B5E3C0E-F665-42A3-B674-B73343C0AE2D}" type="pres">
      <dgm:prSet presAssocID="{51108710-F256-4420-9596-9741EE1521FB}" presName="parTrans" presStyleLbl="bgSibTrans2D1" presStyleIdx="0" presStyleCnt="3" custLinFactNeighborX="-920" custLinFactNeighborY="32294"/>
      <dgm:spPr/>
      <dgm:t>
        <a:bodyPr/>
        <a:lstStyle/>
        <a:p>
          <a:endParaRPr lang="en-US"/>
        </a:p>
      </dgm:t>
    </dgm:pt>
    <dgm:pt modelId="{17B1D29D-DDB7-4CE9-BBF2-AE989914EA87}" type="pres">
      <dgm:prSet presAssocID="{4BE53920-8BC8-4550-B1C2-E9EC7423417A}" presName="node" presStyleLbl="node1" presStyleIdx="0" presStyleCnt="3" custRadScaleRad="124439" custRadScaleInc="-21323">
        <dgm:presLayoutVars>
          <dgm:bulletEnabled val="1"/>
        </dgm:presLayoutVars>
      </dgm:prSet>
      <dgm:spPr/>
      <dgm:t>
        <a:bodyPr/>
        <a:lstStyle/>
        <a:p>
          <a:endParaRPr lang="en-US"/>
        </a:p>
      </dgm:t>
    </dgm:pt>
    <dgm:pt modelId="{FE6642AB-22AB-49D9-A0E2-E78A5C97A26B}" type="pres">
      <dgm:prSet presAssocID="{AB87F904-9072-4774-9492-51A26D99A8E9}" presName="parTrans" presStyleLbl="bgSibTrans2D1" presStyleIdx="1" presStyleCnt="3"/>
      <dgm:spPr/>
      <dgm:t>
        <a:bodyPr/>
        <a:lstStyle/>
        <a:p>
          <a:endParaRPr lang="en-US"/>
        </a:p>
      </dgm:t>
    </dgm:pt>
    <dgm:pt modelId="{F2EB4BF9-5BB2-4CCB-A888-7247F134D3DC}" type="pres">
      <dgm:prSet presAssocID="{19A9FCFE-0533-4EC8-BF98-FE6FB000C6DB}" presName="node" presStyleLbl="node1" presStyleIdx="1" presStyleCnt="3" custRadScaleRad="104684" custRadScaleInc="-41209">
        <dgm:presLayoutVars>
          <dgm:bulletEnabled val="1"/>
        </dgm:presLayoutVars>
      </dgm:prSet>
      <dgm:spPr/>
      <dgm:t>
        <a:bodyPr/>
        <a:lstStyle/>
        <a:p>
          <a:endParaRPr lang="en-US"/>
        </a:p>
      </dgm:t>
    </dgm:pt>
    <dgm:pt modelId="{167004EA-3D7F-4321-AC2E-A877C6F6F904}" type="pres">
      <dgm:prSet presAssocID="{126DE105-8861-4CD9-A88D-8173A32E0D43}" presName="parTrans" presStyleLbl="bgSibTrans2D1" presStyleIdx="2" presStyleCnt="3"/>
      <dgm:spPr/>
      <dgm:t>
        <a:bodyPr/>
        <a:lstStyle/>
        <a:p>
          <a:endParaRPr lang="en-US"/>
        </a:p>
      </dgm:t>
    </dgm:pt>
    <dgm:pt modelId="{7AC127C5-17B0-47A4-9D69-6BEEF5E4B024}" type="pres">
      <dgm:prSet presAssocID="{35BA3F59-0A11-4D19-8C16-C2AF5B72274D}" presName="node" presStyleLbl="node1" presStyleIdx="2" presStyleCnt="3" custRadScaleRad="101882" custRadScaleInc="-59588">
        <dgm:presLayoutVars>
          <dgm:bulletEnabled val="1"/>
        </dgm:presLayoutVars>
      </dgm:prSet>
      <dgm:spPr/>
      <dgm:t>
        <a:bodyPr/>
        <a:lstStyle/>
        <a:p>
          <a:endParaRPr lang="en-US"/>
        </a:p>
      </dgm:t>
    </dgm:pt>
  </dgm:ptLst>
  <dgm:cxnLst>
    <dgm:cxn modelId="{18E09B77-BAB8-4D7C-BAE4-43E90822EB44}" srcId="{36AA46D6-6BDA-4595-B5C1-C70462141AC3}" destId="{19A9FCFE-0533-4EC8-BF98-FE6FB000C6DB}" srcOrd="1" destOrd="0" parTransId="{AB87F904-9072-4774-9492-51A26D99A8E9}" sibTransId="{21B3B16D-617B-4B67-8261-553FE161D4AE}"/>
    <dgm:cxn modelId="{08E4E377-67AE-44D8-A7C8-12140E812B83}" type="presOf" srcId="{F818EE88-B64D-4F49-B6E0-E20B8B0C350C}" destId="{501C87CA-0F76-4C71-84A9-8670F7D57242}" srcOrd="0" destOrd="0" presId="urn:microsoft.com/office/officeart/2005/8/layout/radial4"/>
    <dgm:cxn modelId="{C894541E-F259-47FC-9B6C-F0B7999A49FB}" srcId="{36AA46D6-6BDA-4595-B5C1-C70462141AC3}" destId="{4BE53920-8BC8-4550-B1C2-E9EC7423417A}" srcOrd="0" destOrd="0" parTransId="{51108710-F256-4420-9596-9741EE1521FB}" sibTransId="{E9491890-F179-40EA-8588-6384883F86FD}"/>
    <dgm:cxn modelId="{A9736FDC-3245-42FE-84A8-482F1A333332}" type="presOf" srcId="{51108710-F256-4420-9596-9741EE1521FB}" destId="{8B5E3C0E-F665-42A3-B674-B73343C0AE2D}" srcOrd="0" destOrd="0" presId="urn:microsoft.com/office/officeart/2005/8/layout/radial4"/>
    <dgm:cxn modelId="{37CDF7B2-32DB-4558-800E-5C6B232D455C}" type="presOf" srcId="{4BE53920-8BC8-4550-B1C2-E9EC7423417A}" destId="{17B1D29D-DDB7-4CE9-BBF2-AE989914EA87}" srcOrd="0" destOrd="0" presId="urn:microsoft.com/office/officeart/2005/8/layout/radial4"/>
    <dgm:cxn modelId="{26FE5BA7-059C-42CE-BA65-362C7222DB7A}" srcId="{36AA46D6-6BDA-4595-B5C1-C70462141AC3}" destId="{35BA3F59-0A11-4D19-8C16-C2AF5B72274D}" srcOrd="2" destOrd="0" parTransId="{126DE105-8861-4CD9-A88D-8173A32E0D43}" sibTransId="{1DFD1CF3-F23A-4C8A-BD67-77CF234ED3AA}"/>
    <dgm:cxn modelId="{9368E485-0056-4687-ADB7-6293B5D3E7FF}" type="presOf" srcId="{AB87F904-9072-4774-9492-51A26D99A8E9}" destId="{FE6642AB-22AB-49D9-A0E2-E78A5C97A26B}" srcOrd="0" destOrd="0" presId="urn:microsoft.com/office/officeart/2005/8/layout/radial4"/>
    <dgm:cxn modelId="{9F79603E-DA9A-47FE-9F5C-C27B5FB6CCDD}" type="presOf" srcId="{35BA3F59-0A11-4D19-8C16-C2AF5B72274D}" destId="{7AC127C5-17B0-47A4-9D69-6BEEF5E4B024}" srcOrd="0" destOrd="0" presId="urn:microsoft.com/office/officeart/2005/8/layout/radial4"/>
    <dgm:cxn modelId="{2EF9F4F1-030F-45E6-A986-EA0153C3A439}" type="presOf" srcId="{126DE105-8861-4CD9-A88D-8173A32E0D43}" destId="{167004EA-3D7F-4321-AC2E-A877C6F6F904}" srcOrd="0" destOrd="0" presId="urn:microsoft.com/office/officeart/2005/8/layout/radial4"/>
    <dgm:cxn modelId="{0FAD6895-D57A-4AB2-9631-F5405709BB7C}" srcId="{F818EE88-B64D-4F49-B6E0-E20B8B0C350C}" destId="{36AA46D6-6BDA-4595-B5C1-C70462141AC3}" srcOrd="0" destOrd="0" parTransId="{E5743014-C360-4F51-9B3E-F8760DD3D4EC}" sibTransId="{B353EE14-B82D-4354-AFE4-CA809B328BD5}"/>
    <dgm:cxn modelId="{3D236968-CF8C-4CBD-8E10-F5154B99BCF0}" type="presOf" srcId="{19A9FCFE-0533-4EC8-BF98-FE6FB000C6DB}" destId="{F2EB4BF9-5BB2-4CCB-A888-7247F134D3DC}" srcOrd="0" destOrd="0" presId="urn:microsoft.com/office/officeart/2005/8/layout/radial4"/>
    <dgm:cxn modelId="{9673EC73-B845-4AD7-9A73-7814060D6316}" type="presOf" srcId="{36AA46D6-6BDA-4595-B5C1-C70462141AC3}" destId="{E2A3DB9D-09A5-4CD2-8025-94F346668E74}" srcOrd="0" destOrd="0" presId="urn:microsoft.com/office/officeart/2005/8/layout/radial4"/>
    <dgm:cxn modelId="{75921B8C-74B2-4DC3-821C-357950AFBCBF}" type="presParOf" srcId="{501C87CA-0F76-4C71-84A9-8670F7D57242}" destId="{E2A3DB9D-09A5-4CD2-8025-94F346668E74}" srcOrd="0" destOrd="0" presId="urn:microsoft.com/office/officeart/2005/8/layout/radial4"/>
    <dgm:cxn modelId="{EA20F2CD-CF69-44EE-B080-4C947B4AE4FE}" type="presParOf" srcId="{501C87CA-0F76-4C71-84A9-8670F7D57242}" destId="{8B5E3C0E-F665-42A3-B674-B73343C0AE2D}" srcOrd="1" destOrd="0" presId="urn:microsoft.com/office/officeart/2005/8/layout/radial4"/>
    <dgm:cxn modelId="{4452BB9A-2AB6-451C-9ABD-3518F3003C9A}" type="presParOf" srcId="{501C87CA-0F76-4C71-84A9-8670F7D57242}" destId="{17B1D29D-DDB7-4CE9-BBF2-AE989914EA87}" srcOrd="2" destOrd="0" presId="urn:microsoft.com/office/officeart/2005/8/layout/radial4"/>
    <dgm:cxn modelId="{437EA0B1-9BAF-4493-98AF-2A2A99B22E84}" type="presParOf" srcId="{501C87CA-0F76-4C71-84A9-8670F7D57242}" destId="{FE6642AB-22AB-49D9-A0E2-E78A5C97A26B}" srcOrd="3" destOrd="0" presId="urn:microsoft.com/office/officeart/2005/8/layout/radial4"/>
    <dgm:cxn modelId="{464CAF50-F328-48C8-A0CD-99359FDD32BE}" type="presParOf" srcId="{501C87CA-0F76-4C71-84A9-8670F7D57242}" destId="{F2EB4BF9-5BB2-4CCB-A888-7247F134D3DC}" srcOrd="4" destOrd="0" presId="urn:microsoft.com/office/officeart/2005/8/layout/radial4"/>
    <dgm:cxn modelId="{094CA81F-FA5C-41D1-B335-201DC5B6FAF3}" type="presParOf" srcId="{501C87CA-0F76-4C71-84A9-8670F7D57242}" destId="{167004EA-3D7F-4321-AC2E-A877C6F6F904}" srcOrd="5" destOrd="0" presId="urn:microsoft.com/office/officeart/2005/8/layout/radial4"/>
    <dgm:cxn modelId="{9E95BEB7-AE56-4BC8-9ACA-5305B173CB57}" type="presParOf" srcId="{501C87CA-0F76-4C71-84A9-8670F7D57242}" destId="{7AC127C5-17B0-47A4-9D69-6BEEF5E4B024}"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0B80F4-7B14-4F28-B59E-FB137CBD54D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3C00653B-DFFB-449D-8A49-7D06C967866F}">
      <dgm:prSet phldrT="[Text]"/>
      <dgm:spPr>
        <a:solidFill>
          <a:srgbClr val="92D050"/>
        </a:solidFill>
      </dgm:spPr>
      <dgm:t>
        <a:bodyPr/>
        <a:lstStyle/>
        <a:p>
          <a:r>
            <a:rPr lang="en-US" dirty="0" smtClean="0"/>
            <a:t>Path 1</a:t>
          </a:r>
          <a:endParaRPr lang="en-US" dirty="0"/>
        </a:p>
      </dgm:t>
    </dgm:pt>
    <dgm:pt modelId="{EA6BA8CD-94B5-42BF-85B0-13BADA8799D9}" type="parTrans" cxnId="{9C8D8C39-237D-470C-B64F-E4847889A7D3}">
      <dgm:prSet/>
      <dgm:spPr/>
      <dgm:t>
        <a:bodyPr/>
        <a:lstStyle/>
        <a:p>
          <a:endParaRPr lang="en-US"/>
        </a:p>
      </dgm:t>
    </dgm:pt>
    <dgm:pt modelId="{A543E6AC-19F2-4F19-978F-50EA9949651E}" type="sibTrans" cxnId="{9C8D8C39-237D-470C-B64F-E4847889A7D3}">
      <dgm:prSet/>
      <dgm:spPr/>
      <dgm:t>
        <a:bodyPr/>
        <a:lstStyle/>
        <a:p>
          <a:endParaRPr lang="en-US"/>
        </a:p>
      </dgm:t>
    </dgm:pt>
    <dgm:pt modelId="{77EB1A9A-800B-47EF-9ABC-138ED7E4BDEE}">
      <dgm:prSet phldrT="[Text]" custT="1"/>
      <dgm:spPr/>
      <dgm:t>
        <a:bodyPr/>
        <a:lstStyle/>
        <a:p>
          <a:r>
            <a:rPr lang="en-US" sz="1800" dirty="0" smtClean="0"/>
            <a:t>Includes ages 0-3 </a:t>
          </a:r>
          <a:r>
            <a:rPr lang="en-US" sz="1800" b="1" dirty="0" smtClean="0"/>
            <a:t>evaluated </a:t>
          </a:r>
          <a:r>
            <a:rPr lang="en-US" sz="1800" dirty="0" smtClean="0"/>
            <a:t>for Part C</a:t>
          </a:r>
          <a:endParaRPr lang="en-US" sz="1800" dirty="0"/>
        </a:p>
      </dgm:t>
    </dgm:pt>
    <dgm:pt modelId="{76E6C1A3-D0C5-42D3-AD33-58B9B9B94500}" type="parTrans" cxnId="{6B60410D-F7C8-44E3-8A78-B5279A589321}">
      <dgm:prSet/>
      <dgm:spPr/>
      <dgm:t>
        <a:bodyPr/>
        <a:lstStyle/>
        <a:p>
          <a:endParaRPr lang="en-US"/>
        </a:p>
      </dgm:t>
    </dgm:pt>
    <dgm:pt modelId="{F8209219-A377-4394-B2D5-CCA31B66F9D1}" type="sibTrans" cxnId="{6B60410D-F7C8-44E3-8A78-B5279A589321}">
      <dgm:prSet/>
      <dgm:spPr/>
      <dgm:t>
        <a:bodyPr/>
        <a:lstStyle/>
        <a:p>
          <a:endParaRPr lang="en-US"/>
        </a:p>
      </dgm:t>
    </dgm:pt>
    <dgm:pt modelId="{3005371C-71E9-4802-A2DD-F399C7B81CAD}">
      <dgm:prSet phldrT="[Text]"/>
      <dgm:spPr>
        <a:solidFill>
          <a:srgbClr val="CF43AA"/>
        </a:solidFill>
      </dgm:spPr>
      <dgm:t>
        <a:bodyPr/>
        <a:lstStyle/>
        <a:p>
          <a:r>
            <a:rPr lang="en-US" dirty="0" smtClean="0"/>
            <a:t>Path 2</a:t>
          </a:r>
          <a:endParaRPr lang="en-US" dirty="0"/>
        </a:p>
      </dgm:t>
    </dgm:pt>
    <dgm:pt modelId="{5E83E5DE-D053-43DF-910E-B8483ACE50A2}" type="parTrans" cxnId="{F2AA2E0A-D304-40F1-A025-5FFE1EE2BBF1}">
      <dgm:prSet/>
      <dgm:spPr/>
      <dgm:t>
        <a:bodyPr/>
        <a:lstStyle/>
        <a:p>
          <a:endParaRPr lang="en-US"/>
        </a:p>
      </dgm:t>
    </dgm:pt>
    <dgm:pt modelId="{D98FA1A4-2BFB-4551-9724-F45F6C34821E}" type="sibTrans" cxnId="{F2AA2E0A-D304-40F1-A025-5FFE1EE2BBF1}">
      <dgm:prSet/>
      <dgm:spPr/>
      <dgm:t>
        <a:bodyPr/>
        <a:lstStyle/>
        <a:p>
          <a:endParaRPr lang="en-US"/>
        </a:p>
      </dgm:t>
    </dgm:pt>
    <dgm:pt modelId="{701CACD9-93CA-463E-82DB-34E4274D8413}">
      <dgm:prSet phldrT="[Text]"/>
      <dgm:spPr/>
      <dgm:t>
        <a:bodyPr/>
        <a:lstStyle/>
        <a:p>
          <a:r>
            <a:rPr lang="en-US" dirty="0" smtClean="0"/>
            <a:t>Includes ages 2.5-3.9 </a:t>
          </a:r>
          <a:r>
            <a:rPr lang="en-US" b="1" dirty="0" smtClean="0"/>
            <a:t>referred</a:t>
          </a:r>
          <a:r>
            <a:rPr lang="en-US" dirty="0" smtClean="0"/>
            <a:t> from </a:t>
          </a:r>
          <a:r>
            <a:rPr lang="en-US" b="1" dirty="0" smtClean="0"/>
            <a:t>Part C to Part B services</a:t>
          </a:r>
          <a:endParaRPr lang="en-US" b="1" dirty="0"/>
        </a:p>
      </dgm:t>
    </dgm:pt>
    <dgm:pt modelId="{B030655D-C02F-4A2E-8EFA-BBF9EF368266}" type="parTrans" cxnId="{50D62005-4513-419C-994F-2CC365CBF65B}">
      <dgm:prSet/>
      <dgm:spPr/>
      <dgm:t>
        <a:bodyPr/>
        <a:lstStyle/>
        <a:p>
          <a:endParaRPr lang="en-US"/>
        </a:p>
      </dgm:t>
    </dgm:pt>
    <dgm:pt modelId="{62BC3FE6-432B-4AB5-9DA9-098A128894C2}" type="sibTrans" cxnId="{50D62005-4513-419C-994F-2CC365CBF65B}">
      <dgm:prSet/>
      <dgm:spPr/>
      <dgm:t>
        <a:bodyPr/>
        <a:lstStyle/>
        <a:p>
          <a:endParaRPr lang="en-US"/>
        </a:p>
      </dgm:t>
    </dgm:pt>
    <dgm:pt modelId="{6E624D32-2F14-461B-BD02-6F09DB8C6FE2}">
      <dgm:prSet phldrT="[Text]"/>
      <dgm:spPr>
        <a:solidFill>
          <a:srgbClr val="7030A0"/>
        </a:solidFill>
      </dgm:spPr>
      <dgm:t>
        <a:bodyPr/>
        <a:lstStyle/>
        <a:p>
          <a:r>
            <a:rPr lang="en-US" dirty="0" smtClean="0"/>
            <a:t>Path 3</a:t>
          </a:r>
          <a:endParaRPr lang="en-US" dirty="0"/>
        </a:p>
      </dgm:t>
    </dgm:pt>
    <dgm:pt modelId="{D45C0642-F938-4ABD-8035-A31978E67ADF}" type="parTrans" cxnId="{DCF1605F-7217-4757-87F9-347CCE9F3F78}">
      <dgm:prSet/>
      <dgm:spPr/>
      <dgm:t>
        <a:bodyPr/>
        <a:lstStyle/>
        <a:p>
          <a:endParaRPr lang="en-US"/>
        </a:p>
      </dgm:t>
    </dgm:pt>
    <dgm:pt modelId="{2E7C1A72-136B-41DE-9105-E9CBFDCC1201}" type="sibTrans" cxnId="{DCF1605F-7217-4757-87F9-347CCE9F3F78}">
      <dgm:prSet/>
      <dgm:spPr/>
      <dgm:t>
        <a:bodyPr/>
        <a:lstStyle/>
        <a:p>
          <a:endParaRPr lang="en-US"/>
        </a:p>
      </dgm:t>
    </dgm:pt>
    <dgm:pt modelId="{39956186-D358-4D1E-94B0-6E1ADB40F21F}">
      <dgm:prSet phldrT="[Text]"/>
      <dgm:spPr/>
      <dgm:t>
        <a:bodyPr/>
        <a:lstStyle/>
        <a:p>
          <a:r>
            <a:rPr lang="en-US" dirty="0" smtClean="0"/>
            <a:t>Includes ages 2.5-21 </a:t>
          </a:r>
          <a:r>
            <a:rPr lang="en-US" b="0" dirty="0" smtClean="0"/>
            <a:t>referred to</a:t>
          </a:r>
          <a:r>
            <a:rPr lang="en-US" b="1" dirty="0" smtClean="0"/>
            <a:t> Part B services </a:t>
          </a:r>
          <a:endParaRPr lang="en-US" b="1" dirty="0"/>
        </a:p>
      </dgm:t>
    </dgm:pt>
    <dgm:pt modelId="{717F6A28-E4B1-4280-B3D8-EB8E7BB421A8}" type="parTrans" cxnId="{5D4786B0-0A5D-4990-9B09-742125B94B22}">
      <dgm:prSet/>
      <dgm:spPr/>
      <dgm:t>
        <a:bodyPr/>
        <a:lstStyle/>
        <a:p>
          <a:endParaRPr lang="en-US"/>
        </a:p>
      </dgm:t>
    </dgm:pt>
    <dgm:pt modelId="{1FDF8705-89D1-4665-8861-876DC7BF2DB6}" type="sibTrans" cxnId="{5D4786B0-0A5D-4990-9B09-742125B94B22}">
      <dgm:prSet/>
      <dgm:spPr/>
      <dgm:t>
        <a:bodyPr/>
        <a:lstStyle/>
        <a:p>
          <a:endParaRPr lang="en-US"/>
        </a:p>
      </dgm:t>
    </dgm:pt>
    <dgm:pt modelId="{F115BDE9-DE0F-47FC-98D0-36FB40DE8841}" type="pres">
      <dgm:prSet presAssocID="{9C0B80F4-7B14-4F28-B59E-FB137CBD54DB}" presName="Name0" presStyleCnt="0">
        <dgm:presLayoutVars>
          <dgm:dir/>
          <dgm:animLvl val="lvl"/>
          <dgm:resizeHandles val="exact"/>
        </dgm:presLayoutVars>
      </dgm:prSet>
      <dgm:spPr/>
      <dgm:t>
        <a:bodyPr/>
        <a:lstStyle/>
        <a:p>
          <a:endParaRPr lang="en-US"/>
        </a:p>
      </dgm:t>
    </dgm:pt>
    <dgm:pt modelId="{02982433-05F0-4CA4-941C-7B77E6C0FB11}" type="pres">
      <dgm:prSet presAssocID="{9C0B80F4-7B14-4F28-B59E-FB137CBD54DB}" presName="tSp" presStyleCnt="0"/>
      <dgm:spPr/>
      <dgm:t>
        <a:bodyPr/>
        <a:lstStyle/>
        <a:p>
          <a:endParaRPr lang="en-US"/>
        </a:p>
      </dgm:t>
    </dgm:pt>
    <dgm:pt modelId="{1C4A0C43-7723-4B4F-97FE-85C14C7A9A22}" type="pres">
      <dgm:prSet presAssocID="{9C0B80F4-7B14-4F28-B59E-FB137CBD54DB}" presName="bSp" presStyleCnt="0"/>
      <dgm:spPr/>
      <dgm:t>
        <a:bodyPr/>
        <a:lstStyle/>
        <a:p>
          <a:endParaRPr lang="en-US"/>
        </a:p>
      </dgm:t>
    </dgm:pt>
    <dgm:pt modelId="{DF1EE83F-1020-4ED5-935A-E4DA665179A9}" type="pres">
      <dgm:prSet presAssocID="{9C0B80F4-7B14-4F28-B59E-FB137CBD54DB}" presName="process" presStyleCnt="0"/>
      <dgm:spPr/>
      <dgm:t>
        <a:bodyPr/>
        <a:lstStyle/>
        <a:p>
          <a:endParaRPr lang="en-US"/>
        </a:p>
      </dgm:t>
    </dgm:pt>
    <dgm:pt modelId="{604E7F20-EEEA-4CC8-A9D9-3FE483F9B68D}" type="pres">
      <dgm:prSet presAssocID="{3C00653B-DFFB-449D-8A49-7D06C967866F}" presName="composite1" presStyleCnt="0"/>
      <dgm:spPr/>
      <dgm:t>
        <a:bodyPr/>
        <a:lstStyle/>
        <a:p>
          <a:endParaRPr lang="en-US"/>
        </a:p>
      </dgm:t>
    </dgm:pt>
    <dgm:pt modelId="{E01BCD5F-6A0A-4C37-BA45-3DB113DA7D44}" type="pres">
      <dgm:prSet presAssocID="{3C00653B-DFFB-449D-8A49-7D06C967866F}" presName="dummyNode1" presStyleLbl="node1" presStyleIdx="0" presStyleCnt="3"/>
      <dgm:spPr/>
      <dgm:t>
        <a:bodyPr/>
        <a:lstStyle/>
        <a:p>
          <a:endParaRPr lang="en-US"/>
        </a:p>
      </dgm:t>
    </dgm:pt>
    <dgm:pt modelId="{536290F4-12E7-4528-99AF-C899A78C9094}" type="pres">
      <dgm:prSet presAssocID="{3C00653B-DFFB-449D-8A49-7D06C967866F}" presName="childNode1" presStyleLbl="bgAcc1" presStyleIdx="0" presStyleCnt="3">
        <dgm:presLayoutVars>
          <dgm:bulletEnabled val="1"/>
        </dgm:presLayoutVars>
      </dgm:prSet>
      <dgm:spPr/>
      <dgm:t>
        <a:bodyPr/>
        <a:lstStyle/>
        <a:p>
          <a:endParaRPr lang="en-US"/>
        </a:p>
      </dgm:t>
    </dgm:pt>
    <dgm:pt modelId="{67BFCCDD-207B-4581-A40E-593754735BC1}" type="pres">
      <dgm:prSet presAssocID="{3C00653B-DFFB-449D-8A49-7D06C967866F}" presName="childNode1tx" presStyleLbl="bgAcc1" presStyleIdx="0" presStyleCnt="3">
        <dgm:presLayoutVars>
          <dgm:bulletEnabled val="1"/>
        </dgm:presLayoutVars>
      </dgm:prSet>
      <dgm:spPr/>
      <dgm:t>
        <a:bodyPr/>
        <a:lstStyle/>
        <a:p>
          <a:endParaRPr lang="en-US"/>
        </a:p>
      </dgm:t>
    </dgm:pt>
    <dgm:pt modelId="{BE57486F-6ECC-438C-A22B-558CAAAA3F42}" type="pres">
      <dgm:prSet presAssocID="{3C00653B-DFFB-449D-8A49-7D06C967866F}" presName="parentNode1" presStyleLbl="node1" presStyleIdx="0" presStyleCnt="3">
        <dgm:presLayoutVars>
          <dgm:chMax val="1"/>
          <dgm:bulletEnabled val="1"/>
        </dgm:presLayoutVars>
      </dgm:prSet>
      <dgm:spPr/>
      <dgm:t>
        <a:bodyPr/>
        <a:lstStyle/>
        <a:p>
          <a:endParaRPr lang="en-US"/>
        </a:p>
      </dgm:t>
    </dgm:pt>
    <dgm:pt modelId="{D5884EC6-8F49-4B80-BF20-53AF374EB56E}" type="pres">
      <dgm:prSet presAssocID="{3C00653B-DFFB-449D-8A49-7D06C967866F}" presName="connSite1" presStyleCnt="0"/>
      <dgm:spPr/>
      <dgm:t>
        <a:bodyPr/>
        <a:lstStyle/>
        <a:p>
          <a:endParaRPr lang="en-US"/>
        </a:p>
      </dgm:t>
    </dgm:pt>
    <dgm:pt modelId="{F68ACA6E-6758-4967-A25A-D76BE2363C5F}" type="pres">
      <dgm:prSet presAssocID="{A543E6AC-19F2-4F19-978F-50EA9949651E}" presName="Name9" presStyleLbl="sibTrans2D1" presStyleIdx="0" presStyleCnt="2" custAng="7713372" custScaleY="70360" custLinFactNeighborX="7706" custLinFactNeighborY="15950"/>
      <dgm:spPr/>
      <dgm:t>
        <a:bodyPr/>
        <a:lstStyle/>
        <a:p>
          <a:endParaRPr lang="en-US"/>
        </a:p>
      </dgm:t>
    </dgm:pt>
    <dgm:pt modelId="{79E20E5A-EF3A-46ED-8C89-CABE3E06B20F}" type="pres">
      <dgm:prSet presAssocID="{3005371C-71E9-4802-A2DD-F399C7B81CAD}" presName="composite2" presStyleCnt="0"/>
      <dgm:spPr/>
      <dgm:t>
        <a:bodyPr/>
        <a:lstStyle/>
        <a:p>
          <a:endParaRPr lang="en-US"/>
        </a:p>
      </dgm:t>
    </dgm:pt>
    <dgm:pt modelId="{7B9B6EA6-CF0A-47CC-AD84-E33262E5E7F8}" type="pres">
      <dgm:prSet presAssocID="{3005371C-71E9-4802-A2DD-F399C7B81CAD}" presName="dummyNode2" presStyleLbl="node1" presStyleIdx="0" presStyleCnt="3"/>
      <dgm:spPr/>
      <dgm:t>
        <a:bodyPr/>
        <a:lstStyle/>
        <a:p>
          <a:endParaRPr lang="en-US"/>
        </a:p>
      </dgm:t>
    </dgm:pt>
    <dgm:pt modelId="{421FE49E-8B8B-48C4-AD7C-E4DAD0950546}" type="pres">
      <dgm:prSet presAssocID="{3005371C-71E9-4802-A2DD-F399C7B81CAD}" presName="childNode2" presStyleLbl="bgAcc1" presStyleIdx="1" presStyleCnt="3">
        <dgm:presLayoutVars>
          <dgm:bulletEnabled val="1"/>
        </dgm:presLayoutVars>
      </dgm:prSet>
      <dgm:spPr/>
      <dgm:t>
        <a:bodyPr/>
        <a:lstStyle/>
        <a:p>
          <a:endParaRPr lang="en-US"/>
        </a:p>
      </dgm:t>
    </dgm:pt>
    <dgm:pt modelId="{66D5E405-AC81-4C87-9EC5-C9E348FFFE29}" type="pres">
      <dgm:prSet presAssocID="{3005371C-71E9-4802-A2DD-F399C7B81CAD}" presName="childNode2tx" presStyleLbl="bgAcc1" presStyleIdx="1" presStyleCnt="3">
        <dgm:presLayoutVars>
          <dgm:bulletEnabled val="1"/>
        </dgm:presLayoutVars>
      </dgm:prSet>
      <dgm:spPr/>
      <dgm:t>
        <a:bodyPr/>
        <a:lstStyle/>
        <a:p>
          <a:endParaRPr lang="en-US"/>
        </a:p>
      </dgm:t>
    </dgm:pt>
    <dgm:pt modelId="{47300C04-00C1-44E4-9D7D-A91BD8AD0579}" type="pres">
      <dgm:prSet presAssocID="{3005371C-71E9-4802-A2DD-F399C7B81CAD}" presName="parentNode2" presStyleLbl="node1" presStyleIdx="1" presStyleCnt="3" custLinFactNeighborX="3602">
        <dgm:presLayoutVars>
          <dgm:chMax val="0"/>
          <dgm:bulletEnabled val="1"/>
        </dgm:presLayoutVars>
      </dgm:prSet>
      <dgm:spPr/>
      <dgm:t>
        <a:bodyPr/>
        <a:lstStyle/>
        <a:p>
          <a:endParaRPr lang="en-US"/>
        </a:p>
      </dgm:t>
    </dgm:pt>
    <dgm:pt modelId="{BD2AAE9B-2EAC-4D3F-BC28-4A6E3ADFC191}" type="pres">
      <dgm:prSet presAssocID="{3005371C-71E9-4802-A2DD-F399C7B81CAD}" presName="connSite2" presStyleCnt="0"/>
      <dgm:spPr/>
      <dgm:t>
        <a:bodyPr/>
        <a:lstStyle/>
        <a:p>
          <a:endParaRPr lang="en-US"/>
        </a:p>
      </dgm:t>
    </dgm:pt>
    <dgm:pt modelId="{AEC902EE-F052-4EB7-9444-077CBD1913C8}" type="pres">
      <dgm:prSet presAssocID="{D98FA1A4-2BFB-4551-9724-F45F6C34821E}" presName="Name18" presStyleLbl="sibTrans2D1" presStyleIdx="1" presStyleCnt="2" custFlipVert="0" custFlipHor="1" custScaleX="2314" custScaleY="25016" custLinFactNeighborX="-2194" custLinFactNeighborY="-6125"/>
      <dgm:spPr>
        <a:prstGeom prst="actionButtonBlank">
          <a:avLst/>
        </a:prstGeom>
      </dgm:spPr>
      <dgm:t>
        <a:bodyPr/>
        <a:lstStyle/>
        <a:p>
          <a:endParaRPr lang="en-US"/>
        </a:p>
      </dgm:t>
    </dgm:pt>
    <dgm:pt modelId="{B0E9C49C-61A5-42D9-A2A8-CA8F76995420}" type="pres">
      <dgm:prSet presAssocID="{6E624D32-2F14-461B-BD02-6F09DB8C6FE2}" presName="composite1" presStyleCnt="0"/>
      <dgm:spPr/>
      <dgm:t>
        <a:bodyPr/>
        <a:lstStyle/>
        <a:p>
          <a:endParaRPr lang="en-US"/>
        </a:p>
      </dgm:t>
    </dgm:pt>
    <dgm:pt modelId="{ECDABA4D-6977-43F7-8C77-9F8C462CB417}" type="pres">
      <dgm:prSet presAssocID="{6E624D32-2F14-461B-BD02-6F09DB8C6FE2}" presName="dummyNode1" presStyleLbl="node1" presStyleIdx="1" presStyleCnt="3"/>
      <dgm:spPr/>
      <dgm:t>
        <a:bodyPr/>
        <a:lstStyle/>
        <a:p>
          <a:endParaRPr lang="en-US"/>
        </a:p>
      </dgm:t>
    </dgm:pt>
    <dgm:pt modelId="{4BAE10B7-2EF5-446A-845F-B9829084D665}" type="pres">
      <dgm:prSet presAssocID="{6E624D32-2F14-461B-BD02-6F09DB8C6FE2}" presName="childNode1" presStyleLbl="bgAcc1" presStyleIdx="2" presStyleCnt="3">
        <dgm:presLayoutVars>
          <dgm:bulletEnabled val="1"/>
        </dgm:presLayoutVars>
      </dgm:prSet>
      <dgm:spPr/>
      <dgm:t>
        <a:bodyPr/>
        <a:lstStyle/>
        <a:p>
          <a:endParaRPr lang="en-US"/>
        </a:p>
      </dgm:t>
    </dgm:pt>
    <dgm:pt modelId="{E99D33F7-C95D-4879-8491-9541AC5AF428}" type="pres">
      <dgm:prSet presAssocID="{6E624D32-2F14-461B-BD02-6F09DB8C6FE2}" presName="childNode1tx" presStyleLbl="bgAcc1" presStyleIdx="2" presStyleCnt="3">
        <dgm:presLayoutVars>
          <dgm:bulletEnabled val="1"/>
        </dgm:presLayoutVars>
      </dgm:prSet>
      <dgm:spPr/>
      <dgm:t>
        <a:bodyPr/>
        <a:lstStyle/>
        <a:p>
          <a:endParaRPr lang="en-US"/>
        </a:p>
      </dgm:t>
    </dgm:pt>
    <dgm:pt modelId="{1B79E7CA-78BE-4722-AB34-4C817B9D98BB}" type="pres">
      <dgm:prSet presAssocID="{6E624D32-2F14-461B-BD02-6F09DB8C6FE2}" presName="parentNode1" presStyleLbl="node1" presStyleIdx="2" presStyleCnt="3">
        <dgm:presLayoutVars>
          <dgm:chMax val="1"/>
          <dgm:bulletEnabled val="1"/>
        </dgm:presLayoutVars>
      </dgm:prSet>
      <dgm:spPr/>
      <dgm:t>
        <a:bodyPr/>
        <a:lstStyle/>
        <a:p>
          <a:endParaRPr lang="en-US"/>
        </a:p>
      </dgm:t>
    </dgm:pt>
    <dgm:pt modelId="{5A828F0C-AE3A-4154-8DBB-955D4DB54C48}" type="pres">
      <dgm:prSet presAssocID="{6E624D32-2F14-461B-BD02-6F09DB8C6FE2}" presName="connSite1" presStyleCnt="0"/>
      <dgm:spPr/>
      <dgm:t>
        <a:bodyPr/>
        <a:lstStyle/>
        <a:p>
          <a:endParaRPr lang="en-US"/>
        </a:p>
      </dgm:t>
    </dgm:pt>
  </dgm:ptLst>
  <dgm:cxnLst>
    <dgm:cxn modelId="{9CC3DC6E-85A1-486C-A128-8EF6193FEBBC}" type="presOf" srcId="{77EB1A9A-800B-47EF-9ABC-138ED7E4BDEE}" destId="{67BFCCDD-207B-4581-A40E-593754735BC1}" srcOrd="1" destOrd="0" presId="urn:microsoft.com/office/officeart/2005/8/layout/hProcess4"/>
    <dgm:cxn modelId="{400979DB-42EC-4822-A3D4-3705EA464D38}" type="presOf" srcId="{701CACD9-93CA-463E-82DB-34E4274D8413}" destId="{66D5E405-AC81-4C87-9EC5-C9E348FFFE29}" srcOrd="1" destOrd="0" presId="urn:microsoft.com/office/officeart/2005/8/layout/hProcess4"/>
    <dgm:cxn modelId="{9C8D8C39-237D-470C-B64F-E4847889A7D3}" srcId="{9C0B80F4-7B14-4F28-B59E-FB137CBD54DB}" destId="{3C00653B-DFFB-449D-8A49-7D06C967866F}" srcOrd="0" destOrd="0" parTransId="{EA6BA8CD-94B5-42BF-85B0-13BADA8799D9}" sibTransId="{A543E6AC-19F2-4F19-978F-50EA9949651E}"/>
    <dgm:cxn modelId="{6B60410D-F7C8-44E3-8A78-B5279A589321}" srcId="{3C00653B-DFFB-449D-8A49-7D06C967866F}" destId="{77EB1A9A-800B-47EF-9ABC-138ED7E4BDEE}" srcOrd="0" destOrd="0" parTransId="{76E6C1A3-D0C5-42D3-AD33-58B9B9B94500}" sibTransId="{F8209219-A377-4394-B2D5-CCA31B66F9D1}"/>
    <dgm:cxn modelId="{56C9EA57-1BB2-4404-A8C4-E71B8FFB70B8}" type="presOf" srcId="{701CACD9-93CA-463E-82DB-34E4274D8413}" destId="{421FE49E-8B8B-48C4-AD7C-E4DAD0950546}" srcOrd="0" destOrd="0" presId="urn:microsoft.com/office/officeart/2005/8/layout/hProcess4"/>
    <dgm:cxn modelId="{50D62005-4513-419C-994F-2CC365CBF65B}" srcId="{3005371C-71E9-4802-A2DD-F399C7B81CAD}" destId="{701CACD9-93CA-463E-82DB-34E4274D8413}" srcOrd="0" destOrd="0" parTransId="{B030655D-C02F-4A2E-8EFA-BBF9EF368266}" sibTransId="{62BC3FE6-432B-4AB5-9DA9-098A128894C2}"/>
    <dgm:cxn modelId="{E91393A9-7D1B-486D-A78A-8748AE2C8FC8}" type="presOf" srcId="{A543E6AC-19F2-4F19-978F-50EA9949651E}" destId="{F68ACA6E-6758-4967-A25A-D76BE2363C5F}" srcOrd="0" destOrd="0" presId="urn:microsoft.com/office/officeart/2005/8/layout/hProcess4"/>
    <dgm:cxn modelId="{85BF8550-884F-43AA-8C06-DE909EFEC598}" type="presOf" srcId="{39956186-D358-4D1E-94B0-6E1ADB40F21F}" destId="{4BAE10B7-2EF5-446A-845F-B9829084D665}" srcOrd="0" destOrd="0" presId="urn:microsoft.com/office/officeart/2005/8/layout/hProcess4"/>
    <dgm:cxn modelId="{F2AA2E0A-D304-40F1-A025-5FFE1EE2BBF1}" srcId="{9C0B80F4-7B14-4F28-B59E-FB137CBD54DB}" destId="{3005371C-71E9-4802-A2DD-F399C7B81CAD}" srcOrd="1" destOrd="0" parTransId="{5E83E5DE-D053-43DF-910E-B8483ACE50A2}" sibTransId="{D98FA1A4-2BFB-4551-9724-F45F6C34821E}"/>
    <dgm:cxn modelId="{DCF1605F-7217-4757-87F9-347CCE9F3F78}" srcId="{9C0B80F4-7B14-4F28-B59E-FB137CBD54DB}" destId="{6E624D32-2F14-461B-BD02-6F09DB8C6FE2}" srcOrd="2" destOrd="0" parTransId="{D45C0642-F938-4ABD-8035-A31978E67ADF}" sibTransId="{2E7C1A72-136B-41DE-9105-E9CBFDCC1201}"/>
    <dgm:cxn modelId="{9DE3AA40-2770-4B4C-8EEE-5EB78F915D77}" type="presOf" srcId="{6E624D32-2F14-461B-BD02-6F09DB8C6FE2}" destId="{1B79E7CA-78BE-4722-AB34-4C817B9D98BB}" srcOrd="0" destOrd="0" presId="urn:microsoft.com/office/officeart/2005/8/layout/hProcess4"/>
    <dgm:cxn modelId="{08929251-A02F-49E2-93E3-7913F4E636CA}" type="presOf" srcId="{3C00653B-DFFB-449D-8A49-7D06C967866F}" destId="{BE57486F-6ECC-438C-A22B-558CAAAA3F42}" srcOrd="0" destOrd="0" presId="urn:microsoft.com/office/officeart/2005/8/layout/hProcess4"/>
    <dgm:cxn modelId="{8D01B08B-867D-4492-AA81-94CCE5401A18}" type="presOf" srcId="{D98FA1A4-2BFB-4551-9724-F45F6C34821E}" destId="{AEC902EE-F052-4EB7-9444-077CBD1913C8}" srcOrd="0" destOrd="0" presId="urn:microsoft.com/office/officeart/2005/8/layout/hProcess4"/>
    <dgm:cxn modelId="{726F34A4-C181-4C6A-883E-13713C1E09CF}" type="presOf" srcId="{77EB1A9A-800B-47EF-9ABC-138ED7E4BDEE}" destId="{536290F4-12E7-4528-99AF-C899A78C9094}" srcOrd="0" destOrd="0" presId="urn:microsoft.com/office/officeart/2005/8/layout/hProcess4"/>
    <dgm:cxn modelId="{CD1E705E-188A-4692-83F4-A7B3F87A652E}" type="presOf" srcId="{39956186-D358-4D1E-94B0-6E1ADB40F21F}" destId="{E99D33F7-C95D-4879-8491-9541AC5AF428}" srcOrd="1" destOrd="0" presId="urn:microsoft.com/office/officeart/2005/8/layout/hProcess4"/>
    <dgm:cxn modelId="{5D4786B0-0A5D-4990-9B09-742125B94B22}" srcId="{6E624D32-2F14-461B-BD02-6F09DB8C6FE2}" destId="{39956186-D358-4D1E-94B0-6E1ADB40F21F}" srcOrd="0" destOrd="0" parTransId="{717F6A28-E4B1-4280-B3D8-EB8E7BB421A8}" sibTransId="{1FDF8705-89D1-4665-8861-876DC7BF2DB6}"/>
    <dgm:cxn modelId="{698F4C1C-7F2A-40DB-9A00-CDFDD93DFD33}" type="presOf" srcId="{3005371C-71E9-4802-A2DD-F399C7B81CAD}" destId="{47300C04-00C1-44E4-9D7D-A91BD8AD0579}" srcOrd="0" destOrd="0" presId="urn:microsoft.com/office/officeart/2005/8/layout/hProcess4"/>
    <dgm:cxn modelId="{C667BCCE-8C95-4B23-90D9-5FBFB5B6CB38}" type="presOf" srcId="{9C0B80F4-7B14-4F28-B59E-FB137CBD54DB}" destId="{F115BDE9-DE0F-47FC-98D0-36FB40DE8841}" srcOrd="0" destOrd="0" presId="urn:microsoft.com/office/officeart/2005/8/layout/hProcess4"/>
    <dgm:cxn modelId="{8C8A520F-175B-42A3-AF95-AE03F26903D8}" type="presParOf" srcId="{F115BDE9-DE0F-47FC-98D0-36FB40DE8841}" destId="{02982433-05F0-4CA4-941C-7B77E6C0FB11}" srcOrd="0" destOrd="0" presId="urn:microsoft.com/office/officeart/2005/8/layout/hProcess4"/>
    <dgm:cxn modelId="{0812BB08-A072-4E0D-997C-E294850B37F5}" type="presParOf" srcId="{F115BDE9-DE0F-47FC-98D0-36FB40DE8841}" destId="{1C4A0C43-7723-4B4F-97FE-85C14C7A9A22}" srcOrd="1" destOrd="0" presId="urn:microsoft.com/office/officeart/2005/8/layout/hProcess4"/>
    <dgm:cxn modelId="{7BBD2CF3-3E39-4DAC-84AA-50F11627EC18}" type="presParOf" srcId="{F115BDE9-DE0F-47FC-98D0-36FB40DE8841}" destId="{DF1EE83F-1020-4ED5-935A-E4DA665179A9}" srcOrd="2" destOrd="0" presId="urn:microsoft.com/office/officeart/2005/8/layout/hProcess4"/>
    <dgm:cxn modelId="{932460DA-B2D8-4998-A91D-9773C019ADBA}" type="presParOf" srcId="{DF1EE83F-1020-4ED5-935A-E4DA665179A9}" destId="{604E7F20-EEEA-4CC8-A9D9-3FE483F9B68D}" srcOrd="0" destOrd="0" presId="urn:microsoft.com/office/officeart/2005/8/layout/hProcess4"/>
    <dgm:cxn modelId="{B785CB2D-187A-4FCC-B74B-192E35173DAD}" type="presParOf" srcId="{604E7F20-EEEA-4CC8-A9D9-3FE483F9B68D}" destId="{E01BCD5F-6A0A-4C37-BA45-3DB113DA7D44}" srcOrd="0" destOrd="0" presId="urn:microsoft.com/office/officeart/2005/8/layout/hProcess4"/>
    <dgm:cxn modelId="{11B80C4A-09A0-4167-9090-1AA166A85179}" type="presParOf" srcId="{604E7F20-EEEA-4CC8-A9D9-3FE483F9B68D}" destId="{536290F4-12E7-4528-99AF-C899A78C9094}" srcOrd="1" destOrd="0" presId="urn:microsoft.com/office/officeart/2005/8/layout/hProcess4"/>
    <dgm:cxn modelId="{B851FF0E-89FC-4031-A431-55DC57C6F4B1}" type="presParOf" srcId="{604E7F20-EEEA-4CC8-A9D9-3FE483F9B68D}" destId="{67BFCCDD-207B-4581-A40E-593754735BC1}" srcOrd="2" destOrd="0" presId="urn:microsoft.com/office/officeart/2005/8/layout/hProcess4"/>
    <dgm:cxn modelId="{75A35F95-875B-4E16-BBB5-77A3332E9C51}" type="presParOf" srcId="{604E7F20-EEEA-4CC8-A9D9-3FE483F9B68D}" destId="{BE57486F-6ECC-438C-A22B-558CAAAA3F42}" srcOrd="3" destOrd="0" presId="urn:microsoft.com/office/officeart/2005/8/layout/hProcess4"/>
    <dgm:cxn modelId="{74027B2A-B9CD-477E-A4F7-07EE4DE1B49A}" type="presParOf" srcId="{604E7F20-EEEA-4CC8-A9D9-3FE483F9B68D}" destId="{D5884EC6-8F49-4B80-BF20-53AF374EB56E}" srcOrd="4" destOrd="0" presId="urn:microsoft.com/office/officeart/2005/8/layout/hProcess4"/>
    <dgm:cxn modelId="{F5F8305D-8C56-4917-AE30-072AA1E03697}" type="presParOf" srcId="{DF1EE83F-1020-4ED5-935A-E4DA665179A9}" destId="{F68ACA6E-6758-4967-A25A-D76BE2363C5F}" srcOrd="1" destOrd="0" presId="urn:microsoft.com/office/officeart/2005/8/layout/hProcess4"/>
    <dgm:cxn modelId="{C5228BCC-1559-4D6C-A2CF-0D28668E6109}" type="presParOf" srcId="{DF1EE83F-1020-4ED5-935A-E4DA665179A9}" destId="{79E20E5A-EF3A-46ED-8C89-CABE3E06B20F}" srcOrd="2" destOrd="0" presId="urn:microsoft.com/office/officeart/2005/8/layout/hProcess4"/>
    <dgm:cxn modelId="{24A25EAF-B0DF-4D4D-943E-D5401EA94144}" type="presParOf" srcId="{79E20E5A-EF3A-46ED-8C89-CABE3E06B20F}" destId="{7B9B6EA6-CF0A-47CC-AD84-E33262E5E7F8}" srcOrd="0" destOrd="0" presId="urn:microsoft.com/office/officeart/2005/8/layout/hProcess4"/>
    <dgm:cxn modelId="{4E4B96E7-5A6C-42AF-9338-E71B4F90E75C}" type="presParOf" srcId="{79E20E5A-EF3A-46ED-8C89-CABE3E06B20F}" destId="{421FE49E-8B8B-48C4-AD7C-E4DAD0950546}" srcOrd="1" destOrd="0" presId="urn:microsoft.com/office/officeart/2005/8/layout/hProcess4"/>
    <dgm:cxn modelId="{8A166B4A-247F-4E00-A5A1-40983F24E975}" type="presParOf" srcId="{79E20E5A-EF3A-46ED-8C89-CABE3E06B20F}" destId="{66D5E405-AC81-4C87-9EC5-C9E348FFFE29}" srcOrd="2" destOrd="0" presId="urn:microsoft.com/office/officeart/2005/8/layout/hProcess4"/>
    <dgm:cxn modelId="{4E9854BB-3995-435B-A44A-47B6E6B91791}" type="presParOf" srcId="{79E20E5A-EF3A-46ED-8C89-CABE3E06B20F}" destId="{47300C04-00C1-44E4-9D7D-A91BD8AD0579}" srcOrd="3" destOrd="0" presId="urn:microsoft.com/office/officeart/2005/8/layout/hProcess4"/>
    <dgm:cxn modelId="{97177564-14CD-4F4C-8D83-5871DA268528}" type="presParOf" srcId="{79E20E5A-EF3A-46ED-8C89-CABE3E06B20F}" destId="{BD2AAE9B-2EAC-4D3F-BC28-4A6E3ADFC191}" srcOrd="4" destOrd="0" presId="urn:microsoft.com/office/officeart/2005/8/layout/hProcess4"/>
    <dgm:cxn modelId="{349FAF9A-BB25-4482-B040-21476705AB61}" type="presParOf" srcId="{DF1EE83F-1020-4ED5-935A-E4DA665179A9}" destId="{AEC902EE-F052-4EB7-9444-077CBD1913C8}" srcOrd="3" destOrd="0" presId="urn:microsoft.com/office/officeart/2005/8/layout/hProcess4"/>
    <dgm:cxn modelId="{872AEBDF-4620-4AC7-B051-EDBBB42BD7C2}" type="presParOf" srcId="{DF1EE83F-1020-4ED5-935A-E4DA665179A9}" destId="{B0E9C49C-61A5-42D9-A2A8-CA8F76995420}" srcOrd="4" destOrd="0" presId="urn:microsoft.com/office/officeart/2005/8/layout/hProcess4"/>
    <dgm:cxn modelId="{D7D75572-3C78-49C5-9CB0-A386869CBC6F}" type="presParOf" srcId="{B0E9C49C-61A5-42D9-A2A8-CA8F76995420}" destId="{ECDABA4D-6977-43F7-8C77-9F8C462CB417}" srcOrd="0" destOrd="0" presId="urn:microsoft.com/office/officeart/2005/8/layout/hProcess4"/>
    <dgm:cxn modelId="{836C643E-1D76-4451-8D64-C2CBF53F926C}" type="presParOf" srcId="{B0E9C49C-61A5-42D9-A2A8-CA8F76995420}" destId="{4BAE10B7-2EF5-446A-845F-B9829084D665}" srcOrd="1" destOrd="0" presId="urn:microsoft.com/office/officeart/2005/8/layout/hProcess4"/>
    <dgm:cxn modelId="{A36721A5-90FC-45F1-92EA-E8C963D44F86}" type="presParOf" srcId="{B0E9C49C-61A5-42D9-A2A8-CA8F76995420}" destId="{E99D33F7-C95D-4879-8491-9541AC5AF428}" srcOrd="2" destOrd="0" presId="urn:microsoft.com/office/officeart/2005/8/layout/hProcess4"/>
    <dgm:cxn modelId="{EAAD7F7F-2D0E-4367-B62F-7560B782E745}" type="presParOf" srcId="{B0E9C49C-61A5-42D9-A2A8-CA8F76995420}" destId="{1B79E7CA-78BE-4722-AB34-4C817B9D98BB}" srcOrd="3" destOrd="0" presId="urn:microsoft.com/office/officeart/2005/8/layout/hProcess4"/>
    <dgm:cxn modelId="{247576AA-85FA-48EC-A7D8-39BA49A24320}" type="presParOf" srcId="{B0E9C49C-61A5-42D9-A2A8-CA8F76995420}" destId="{5A828F0C-AE3A-4154-8DBB-955D4DB54C4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183CAF-F70E-4B59-8011-75F78D5B428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FC07C621-D225-4C80-850B-032AF5F974AC}">
      <dgm:prSet phldrT="[Text]"/>
      <dgm:spPr>
        <a:solidFill>
          <a:srgbClr val="B52D91"/>
        </a:solidFill>
        <a:ln>
          <a:solidFill>
            <a:schemeClr val="tx1"/>
          </a:solidFill>
        </a:ln>
      </dgm:spPr>
      <dgm:t>
        <a:bodyPr/>
        <a:lstStyle/>
        <a:p>
          <a:r>
            <a:rPr lang="en-US" dirty="0" smtClean="0"/>
            <a:t>Special Education EOY Snapshot</a:t>
          </a:r>
          <a:endParaRPr lang="en-US" dirty="0"/>
        </a:p>
      </dgm:t>
    </dgm:pt>
    <dgm:pt modelId="{E4A1954E-BFAF-4AFD-9803-091770016C33}" type="parTrans" cxnId="{8DA0DEFA-3437-4DFD-8649-31843A4BD2EA}">
      <dgm:prSet/>
      <dgm:spPr/>
      <dgm:t>
        <a:bodyPr/>
        <a:lstStyle/>
        <a:p>
          <a:endParaRPr lang="en-US"/>
        </a:p>
      </dgm:t>
    </dgm:pt>
    <dgm:pt modelId="{B2DB0B67-057D-48EF-BAAB-0AC67827462F}" type="sibTrans" cxnId="{8DA0DEFA-3437-4DFD-8649-31843A4BD2EA}">
      <dgm:prSet/>
      <dgm:spPr/>
      <dgm:t>
        <a:bodyPr/>
        <a:lstStyle/>
        <a:p>
          <a:endParaRPr lang="en-US"/>
        </a:p>
      </dgm:t>
    </dgm:pt>
    <dgm:pt modelId="{34B030DD-99CC-4F70-AB5C-32D0C2CD72C5}">
      <dgm:prSet phldrT="[Text]" custT="1"/>
      <dgm:spPr>
        <a:solidFill>
          <a:srgbClr val="92D050"/>
        </a:solidFill>
        <a:ln>
          <a:solidFill>
            <a:schemeClr val="tx1"/>
          </a:solidFill>
        </a:ln>
      </dgm:spPr>
      <dgm:t>
        <a:bodyPr/>
        <a:lstStyle/>
        <a:p>
          <a:pPr algn="ctr"/>
          <a:endParaRPr lang="en-US" sz="1800" b="1" u="none" dirty="0"/>
        </a:p>
      </dgm:t>
    </dgm:pt>
    <dgm:pt modelId="{43EED106-3386-4D09-8556-20195EBB991D}" type="parTrans" cxnId="{D1F3B67F-58CC-4615-B7F8-44F0A98A48F7}">
      <dgm:prSet/>
      <dgm:spPr/>
      <dgm:t>
        <a:bodyPr/>
        <a:lstStyle/>
        <a:p>
          <a:endParaRPr lang="en-US" dirty="0"/>
        </a:p>
      </dgm:t>
    </dgm:pt>
    <dgm:pt modelId="{FCE7F88F-DB26-479B-B9B9-6F223EBAB128}" type="sibTrans" cxnId="{D1F3B67F-58CC-4615-B7F8-44F0A98A48F7}">
      <dgm:prSet/>
      <dgm:spPr/>
      <dgm:t>
        <a:bodyPr/>
        <a:lstStyle/>
        <a:p>
          <a:endParaRPr lang="en-US"/>
        </a:p>
      </dgm:t>
    </dgm:pt>
    <dgm:pt modelId="{0B02656A-814F-4014-B38A-6551C1A5F7FA}">
      <dgm:prSet phldrT="[Text]" custT="1"/>
      <dgm:spPr>
        <a:solidFill>
          <a:srgbClr val="29B7E9"/>
        </a:solidFill>
        <a:ln>
          <a:solidFill>
            <a:schemeClr val="tx1"/>
          </a:solidFill>
        </a:ln>
      </dgm:spPr>
      <dgm:t>
        <a:bodyPr/>
        <a:lstStyle/>
        <a:p>
          <a:pPr algn="ctr"/>
          <a:endParaRPr lang="en-US" sz="2800" b="1" u="none" dirty="0" smtClean="0">
            <a:solidFill>
              <a:srgbClr val="000000"/>
            </a:solidFill>
          </a:endParaRPr>
        </a:p>
      </dgm:t>
    </dgm:pt>
    <dgm:pt modelId="{E4DB4B5B-1809-442E-A273-77A5DE38CA63}" type="parTrans" cxnId="{1BA9DF0A-FBE4-4F02-B5FE-10517924DFC1}">
      <dgm:prSet/>
      <dgm:spPr/>
      <dgm:t>
        <a:bodyPr/>
        <a:lstStyle/>
        <a:p>
          <a:endParaRPr lang="en-US" dirty="0"/>
        </a:p>
      </dgm:t>
    </dgm:pt>
    <dgm:pt modelId="{2451CE39-549B-4A95-8D43-0D096B49FF8D}" type="sibTrans" cxnId="{1BA9DF0A-FBE4-4F02-B5FE-10517924DFC1}">
      <dgm:prSet/>
      <dgm:spPr/>
      <dgm:t>
        <a:bodyPr/>
        <a:lstStyle/>
        <a:p>
          <a:endParaRPr lang="en-US"/>
        </a:p>
      </dgm:t>
    </dgm:pt>
    <dgm:pt modelId="{6789C550-133F-4430-B81C-0EA7BA8012FE}" type="pres">
      <dgm:prSet presAssocID="{FF183CAF-F70E-4B59-8011-75F78D5B4285}" presName="Name0" presStyleCnt="0">
        <dgm:presLayoutVars>
          <dgm:chPref val="1"/>
          <dgm:dir/>
          <dgm:animOne val="branch"/>
          <dgm:animLvl val="lvl"/>
          <dgm:resizeHandles val="exact"/>
        </dgm:presLayoutVars>
      </dgm:prSet>
      <dgm:spPr/>
      <dgm:t>
        <a:bodyPr/>
        <a:lstStyle/>
        <a:p>
          <a:endParaRPr lang="en-US"/>
        </a:p>
      </dgm:t>
    </dgm:pt>
    <dgm:pt modelId="{2D908AB4-3D6D-4005-8CC4-C146C8ECD76E}" type="pres">
      <dgm:prSet presAssocID="{FC07C621-D225-4C80-850B-032AF5F974AC}" presName="root1" presStyleCnt="0"/>
      <dgm:spPr/>
    </dgm:pt>
    <dgm:pt modelId="{062E292B-6B32-46E5-9925-AF99100CE7C5}" type="pres">
      <dgm:prSet presAssocID="{FC07C621-D225-4C80-850B-032AF5F974AC}" presName="LevelOneTextNode" presStyleLbl="node0" presStyleIdx="0" presStyleCnt="1" custAng="5400000" custScaleX="211917" custLinFactX="244734" custLinFactNeighborX="300000" custLinFactNeighborY="3170">
        <dgm:presLayoutVars>
          <dgm:chPref val="3"/>
        </dgm:presLayoutVars>
      </dgm:prSet>
      <dgm:spPr/>
      <dgm:t>
        <a:bodyPr/>
        <a:lstStyle/>
        <a:p>
          <a:endParaRPr lang="en-US"/>
        </a:p>
      </dgm:t>
    </dgm:pt>
    <dgm:pt modelId="{E77331C0-D7F3-4A41-A4C1-2A02DDBF23EA}" type="pres">
      <dgm:prSet presAssocID="{FC07C621-D225-4C80-850B-032AF5F974AC}" presName="level2hierChild" presStyleCnt="0"/>
      <dgm:spPr/>
    </dgm:pt>
    <dgm:pt modelId="{72664FFE-C46A-4743-AD77-A6CBF73EC1FE}" type="pres">
      <dgm:prSet presAssocID="{43EED106-3386-4D09-8556-20195EBB991D}" presName="conn2-1" presStyleLbl="parChTrans1D2" presStyleIdx="0" presStyleCnt="2"/>
      <dgm:spPr/>
      <dgm:t>
        <a:bodyPr/>
        <a:lstStyle/>
        <a:p>
          <a:endParaRPr lang="en-US"/>
        </a:p>
      </dgm:t>
    </dgm:pt>
    <dgm:pt modelId="{51C14C95-73AE-4B49-878A-9CF9A344B399}" type="pres">
      <dgm:prSet presAssocID="{43EED106-3386-4D09-8556-20195EBB991D}" presName="connTx" presStyleLbl="parChTrans1D2" presStyleIdx="0" presStyleCnt="2"/>
      <dgm:spPr/>
      <dgm:t>
        <a:bodyPr/>
        <a:lstStyle/>
        <a:p>
          <a:endParaRPr lang="en-US"/>
        </a:p>
      </dgm:t>
    </dgm:pt>
    <dgm:pt modelId="{9DC83F77-8163-415E-B5D7-7494A527E15B}" type="pres">
      <dgm:prSet presAssocID="{34B030DD-99CC-4F70-AB5C-32D0C2CD72C5}" presName="root2" presStyleCnt="0"/>
      <dgm:spPr/>
    </dgm:pt>
    <dgm:pt modelId="{98D99A0C-7538-4FF7-ABA0-3170330DFE0C}" type="pres">
      <dgm:prSet presAssocID="{34B030DD-99CC-4F70-AB5C-32D0C2CD72C5}" presName="LevelTwoTextNode" presStyleLbl="node2" presStyleIdx="0" presStyleCnt="2" custAng="0" custScaleX="105856" custScaleY="257871" custLinFactX="-24591" custLinFactNeighborX="-100000" custLinFactNeighborY="-44068">
        <dgm:presLayoutVars>
          <dgm:chPref val="3"/>
        </dgm:presLayoutVars>
      </dgm:prSet>
      <dgm:spPr/>
      <dgm:t>
        <a:bodyPr/>
        <a:lstStyle/>
        <a:p>
          <a:endParaRPr lang="en-US"/>
        </a:p>
      </dgm:t>
    </dgm:pt>
    <dgm:pt modelId="{EEABE845-C4A1-4663-BFFD-FBC23A0529A8}" type="pres">
      <dgm:prSet presAssocID="{34B030DD-99CC-4F70-AB5C-32D0C2CD72C5}" presName="level3hierChild" presStyleCnt="0"/>
      <dgm:spPr/>
    </dgm:pt>
    <dgm:pt modelId="{E2F6E2EF-92BB-44AD-B785-9F4DFB81C8BE}" type="pres">
      <dgm:prSet presAssocID="{E4DB4B5B-1809-442E-A273-77A5DE38CA63}" presName="conn2-1" presStyleLbl="parChTrans1D2" presStyleIdx="1" presStyleCnt="2"/>
      <dgm:spPr/>
      <dgm:t>
        <a:bodyPr/>
        <a:lstStyle/>
        <a:p>
          <a:endParaRPr lang="en-US"/>
        </a:p>
      </dgm:t>
    </dgm:pt>
    <dgm:pt modelId="{7C1EE6C6-102B-41B1-A354-DE7DB2DADEC7}" type="pres">
      <dgm:prSet presAssocID="{E4DB4B5B-1809-442E-A273-77A5DE38CA63}" presName="connTx" presStyleLbl="parChTrans1D2" presStyleIdx="1" presStyleCnt="2"/>
      <dgm:spPr/>
      <dgm:t>
        <a:bodyPr/>
        <a:lstStyle/>
        <a:p>
          <a:endParaRPr lang="en-US"/>
        </a:p>
      </dgm:t>
    </dgm:pt>
    <dgm:pt modelId="{B97D5F44-F892-47F7-9F5A-FD34F7F4B928}" type="pres">
      <dgm:prSet presAssocID="{0B02656A-814F-4014-B38A-6551C1A5F7FA}" presName="root2" presStyleCnt="0"/>
      <dgm:spPr/>
    </dgm:pt>
    <dgm:pt modelId="{A2B6FA7B-EB93-468F-9C5C-6342B4AFADCA}" type="pres">
      <dgm:prSet presAssocID="{0B02656A-814F-4014-B38A-6551C1A5F7FA}" presName="LevelTwoTextNode" presStyleLbl="node2" presStyleIdx="1" presStyleCnt="2" custScaleX="104003" custScaleY="227579" custLinFactX="-24062" custLinFactNeighborX="-100000" custLinFactNeighborY="72804">
        <dgm:presLayoutVars>
          <dgm:chPref val="3"/>
        </dgm:presLayoutVars>
      </dgm:prSet>
      <dgm:spPr/>
      <dgm:t>
        <a:bodyPr/>
        <a:lstStyle/>
        <a:p>
          <a:endParaRPr lang="en-US"/>
        </a:p>
      </dgm:t>
    </dgm:pt>
    <dgm:pt modelId="{B2D5941C-A1C8-4E44-9F82-760C334CE88A}" type="pres">
      <dgm:prSet presAssocID="{0B02656A-814F-4014-B38A-6551C1A5F7FA}" presName="level3hierChild" presStyleCnt="0"/>
      <dgm:spPr/>
    </dgm:pt>
  </dgm:ptLst>
  <dgm:cxnLst>
    <dgm:cxn modelId="{C4B4A663-6A63-488D-90B8-E952999F9757}" type="presOf" srcId="{E4DB4B5B-1809-442E-A273-77A5DE38CA63}" destId="{E2F6E2EF-92BB-44AD-B785-9F4DFB81C8BE}" srcOrd="0" destOrd="0" presId="urn:microsoft.com/office/officeart/2008/layout/HorizontalMultiLevelHierarchy"/>
    <dgm:cxn modelId="{1BA9DF0A-FBE4-4F02-B5FE-10517924DFC1}" srcId="{FC07C621-D225-4C80-850B-032AF5F974AC}" destId="{0B02656A-814F-4014-B38A-6551C1A5F7FA}" srcOrd="1" destOrd="0" parTransId="{E4DB4B5B-1809-442E-A273-77A5DE38CA63}" sibTransId="{2451CE39-549B-4A95-8D43-0D096B49FF8D}"/>
    <dgm:cxn modelId="{F772FF2D-4C2E-4EC5-8540-3D2B9F91DA96}" type="presOf" srcId="{43EED106-3386-4D09-8556-20195EBB991D}" destId="{72664FFE-C46A-4743-AD77-A6CBF73EC1FE}" srcOrd="0" destOrd="0" presId="urn:microsoft.com/office/officeart/2008/layout/HorizontalMultiLevelHierarchy"/>
    <dgm:cxn modelId="{16FDAB13-7F65-4B24-9116-9D455FFD67E2}" type="presOf" srcId="{FC07C621-D225-4C80-850B-032AF5F974AC}" destId="{062E292B-6B32-46E5-9925-AF99100CE7C5}" srcOrd="0" destOrd="0" presId="urn:microsoft.com/office/officeart/2008/layout/HorizontalMultiLevelHierarchy"/>
    <dgm:cxn modelId="{53CBB8AD-E47A-458B-866D-6F5177F9A446}" type="presOf" srcId="{43EED106-3386-4D09-8556-20195EBB991D}" destId="{51C14C95-73AE-4B49-878A-9CF9A344B399}" srcOrd="1" destOrd="0" presId="urn:microsoft.com/office/officeart/2008/layout/HorizontalMultiLevelHierarchy"/>
    <dgm:cxn modelId="{8DA0DEFA-3437-4DFD-8649-31843A4BD2EA}" srcId="{FF183CAF-F70E-4B59-8011-75F78D5B4285}" destId="{FC07C621-D225-4C80-850B-032AF5F974AC}" srcOrd="0" destOrd="0" parTransId="{E4A1954E-BFAF-4AFD-9803-091770016C33}" sibTransId="{B2DB0B67-057D-48EF-BAAB-0AC67827462F}"/>
    <dgm:cxn modelId="{175A7216-6451-4E72-A751-54D5BC505845}" type="presOf" srcId="{FF183CAF-F70E-4B59-8011-75F78D5B4285}" destId="{6789C550-133F-4430-B81C-0EA7BA8012FE}" srcOrd="0" destOrd="0" presId="urn:microsoft.com/office/officeart/2008/layout/HorizontalMultiLevelHierarchy"/>
    <dgm:cxn modelId="{D1F3B67F-58CC-4615-B7F8-44F0A98A48F7}" srcId="{FC07C621-D225-4C80-850B-032AF5F974AC}" destId="{34B030DD-99CC-4F70-AB5C-32D0C2CD72C5}" srcOrd="0" destOrd="0" parTransId="{43EED106-3386-4D09-8556-20195EBB991D}" sibTransId="{FCE7F88F-DB26-479B-B9B9-6F223EBAB128}"/>
    <dgm:cxn modelId="{D19E9FFE-E44D-4D75-8736-EBAB4B5AA151}" type="presOf" srcId="{E4DB4B5B-1809-442E-A273-77A5DE38CA63}" destId="{7C1EE6C6-102B-41B1-A354-DE7DB2DADEC7}" srcOrd="1" destOrd="0" presId="urn:microsoft.com/office/officeart/2008/layout/HorizontalMultiLevelHierarchy"/>
    <dgm:cxn modelId="{01D67C76-1BD5-48E4-967C-D73B10C72CE4}" type="presOf" srcId="{34B030DD-99CC-4F70-AB5C-32D0C2CD72C5}" destId="{98D99A0C-7538-4FF7-ABA0-3170330DFE0C}" srcOrd="0" destOrd="0" presId="urn:microsoft.com/office/officeart/2008/layout/HorizontalMultiLevelHierarchy"/>
    <dgm:cxn modelId="{0FB7C8B5-D137-4DEE-B2C2-BFCD32D71618}" type="presOf" srcId="{0B02656A-814F-4014-B38A-6551C1A5F7FA}" destId="{A2B6FA7B-EB93-468F-9C5C-6342B4AFADCA}" srcOrd="0" destOrd="0" presId="urn:microsoft.com/office/officeart/2008/layout/HorizontalMultiLevelHierarchy"/>
    <dgm:cxn modelId="{E31B1A77-A5AD-4044-AD04-9938D8791CA7}" type="presParOf" srcId="{6789C550-133F-4430-B81C-0EA7BA8012FE}" destId="{2D908AB4-3D6D-4005-8CC4-C146C8ECD76E}" srcOrd="0" destOrd="0" presId="urn:microsoft.com/office/officeart/2008/layout/HorizontalMultiLevelHierarchy"/>
    <dgm:cxn modelId="{816CF4FD-78D9-47FC-83A4-6EC0E650C264}" type="presParOf" srcId="{2D908AB4-3D6D-4005-8CC4-C146C8ECD76E}" destId="{062E292B-6B32-46E5-9925-AF99100CE7C5}" srcOrd="0" destOrd="0" presId="urn:microsoft.com/office/officeart/2008/layout/HorizontalMultiLevelHierarchy"/>
    <dgm:cxn modelId="{82890FEF-2B4F-4089-A3EA-B2BEED5C5FFD}" type="presParOf" srcId="{2D908AB4-3D6D-4005-8CC4-C146C8ECD76E}" destId="{E77331C0-D7F3-4A41-A4C1-2A02DDBF23EA}" srcOrd="1" destOrd="0" presId="urn:microsoft.com/office/officeart/2008/layout/HorizontalMultiLevelHierarchy"/>
    <dgm:cxn modelId="{D6F500BD-60B3-445C-AC3E-61997588519A}" type="presParOf" srcId="{E77331C0-D7F3-4A41-A4C1-2A02DDBF23EA}" destId="{72664FFE-C46A-4743-AD77-A6CBF73EC1FE}" srcOrd="0" destOrd="0" presId="urn:microsoft.com/office/officeart/2008/layout/HorizontalMultiLevelHierarchy"/>
    <dgm:cxn modelId="{B5AB4673-6655-4808-A397-E36CD40CEBB9}" type="presParOf" srcId="{72664FFE-C46A-4743-AD77-A6CBF73EC1FE}" destId="{51C14C95-73AE-4B49-878A-9CF9A344B399}" srcOrd="0" destOrd="0" presId="urn:microsoft.com/office/officeart/2008/layout/HorizontalMultiLevelHierarchy"/>
    <dgm:cxn modelId="{80F709EE-18F0-4160-AE31-5167AABF119A}" type="presParOf" srcId="{E77331C0-D7F3-4A41-A4C1-2A02DDBF23EA}" destId="{9DC83F77-8163-415E-B5D7-7494A527E15B}" srcOrd="1" destOrd="0" presId="urn:microsoft.com/office/officeart/2008/layout/HorizontalMultiLevelHierarchy"/>
    <dgm:cxn modelId="{28A27575-2F98-4DD4-9935-C604DA3C9C14}" type="presParOf" srcId="{9DC83F77-8163-415E-B5D7-7494A527E15B}" destId="{98D99A0C-7538-4FF7-ABA0-3170330DFE0C}" srcOrd="0" destOrd="0" presId="urn:microsoft.com/office/officeart/2008/layout/HorizontalMultiLevelHierarchy"/>
    <dgm:cxn modelId="{60E37677-18E7-4E8A-98CC-1A9960862D8F}" type="presParOf" srcId="{9DC83F77-8163-415E-B5D7-7494A527E15B}" destId="{EEABE845-C4A1-4663-BFFD-FBC23A0529A8}" srcOrd="1" destOrd="0" presId="urn:microsoft.com/office/officeart/2008/layout/HorizontalMultiLevelHierarchy"/>
    <dgm:cxn modelId="{E8FA6089-E45D-4EB3-BA2D-A54FCC9DB192}" type="presParOf" srcId="{E77331C0-D7F3-4A41-A4C1-2A02DDBF23EA}" destId="{E2F6E2EF-92BB-44AD-B785-9F4DFB81C8BE}" srcOrd="2" destOrd="0" presId="urn:microsoft.com/office/officeart/2008/layout/HorizontalMultiLevelHierarchy"/>
    <dgm:cxn modelId="{C29A9E88-1AD7-49D7-99B4-2E36957DBF3E}" type="presParOf" srcId="{E2F6E2EF-92BB-44AD-B785-9F4DFB81C8BE}" destId="{7C1EE6C6-102B-41B1-A354-DE7DB2DADEC7}" srcOrd="0" destOrd="0" presId="urn:microsoft.com/office/officeart/2008/layout/HorizontalMultiLevelHierarchy"/>
    <dgm:cxn modelId="{1BF47185-B6B3-46E1-AC94-4A9DF2EE1778}" type="presParOf" srcId="{E77331C0-D7F3-4A41-A4C1-2A02DDBF23EA}" destId="{B97D5F44-F892-47F7-9F5A-FD34F7F4B928}" srcOrd="3" destOrd="0" presId="urn:microsoft.com/office/officeart/2008/layout/HorizontalMultiLevelHierarchy"/>
    <dgm:cxn modelId="{2CDF7B5B-18C3-4067-BC01-572F216BD217}" type="presParOf" srcId="{B97D5F44-F892-47F7-9F5A-FD34F7F4B928}" destId="{A2B6FA7B-EB93-468F-9C5C-6342B4AFADCA}" srcOrd="0" destOrd="0" presId="urn:microsoft.com/office/officeart/2008/layout/HorizontalMultiLevelHierarchy"/>
    <dgm:cxn modelId="{E7D22AAA-ED97-439F-90DD-B7F0999F6D88}" type="presParOf" srcId="{B97D5F44-F892-47F7-9F5A-FD34F7F4B928}" destId="{B2D5941C-A1C8-4E44-9F82-760C334CE88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23013-B516-458E-9038-5E17709F56E9}">
      <dsp:nvSpPr>
        <dsp:cNvPr id="0" name=""/>
        <dsp:cNvSpPr/>
      </dsp:nvSpPr>
      <dsp:spPr>
        <a:xfrm rot="5400000">
          <a:off x="-256165" y="242905"/>
          <a:ext cx="1619367" cy="1133557"/>
        </a:xfrm>
        <a:prstGeom prst="chevron">
          <a:avLst/>
        </a:prstGeom>
        <a:solidFill>
          <a:srgbClr val="7030A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Exits</a:t>
          </a:r>
          <a:endParaRPr lang="en-US" sz="1800" kern="1200" dirty="0"/>
        </a:p>
      </dsp:txBody>
      <dsp:txXfrm rot="-5400000">
        <a:off x="-13259" y="566779"/>
        <a:ext cx="1133557" cy="485810"/>
      </dsp:txXfrm>
    </dsp:sp>
    <dsp:sp modelId="{BD2BE51E-42DD-455E-BCAC-E484E7B0E86D}">
      <dsp:nvSpPr>
        <dsp:cNvPr id="0" name=""/>
        <dsp:cNvSpPr/>
      </dsp:nvSpPr>
      <dsp:spPr>
        <a:xfrm rot="5400000">
          <a:off x="4257105" y="-3132213"/>
          <a:ext cx="1052588" cy="73262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smtClean="0"/>
            <a:t>Children with Disabilities Exiting Special Education as required by IDEA statute 34 CFR §300.618    </a:t>
          </a:r>
          <a:endParaRPr lang="en-US" sz="1800" kern="1200" dirty="0"/>
        </a:p>
        <a:p>
          <a:pPr marL="171450" lvl="1" indent="-171450" algn="l" defTabSz="800100">
            <a:lnSpc>
              <a:spcPct val="90000"/>
            </a:lnSpc>
            <a:spcBef>
              <a:spcPct val="0"/>
            </a:spcBef>
            <a:spcAft>
              <a:spcPct val="15000"/>
            </a:spcAft>
            <a:buChar char="••"/>
          </a:pPr>
          <a:endParaRPr lang="en-US" sz="1800" kern="1200" dirty="0" smtClean="0"/>
        </a:p>
      </dsp:txBody>
      <dsp:txXfrm rot="-5400000">
        <a:off x="1120297" y="55978"/>
        <a:ext cx="7274823" cy="949822"/>
      </dsp:txXfrm>
    </dsp:sp>
    <dsp:sp modelId="{AB35238E-BFF3-4691-BC62-B2E6E50C8C74}">
      <dsp:nvSpPr>
        <dsp:cNvPr id="0" name=""/>
        <dsp:cNvSpPr/>
      </dsp:nvSpPr>
      <dsp:spPr>
        <a:xfrm rot="5400000">
          <a:off x="-256165" y="1657466"/>
          <a:ext cx="1619367" cy="1133557"/>
        </a:xfrm>
        <a:prstGeom prst="chevron">
          <a:avLst/>
        </a:prstGeom>
        <a:solidFill>
          <a:srgbClr val="CF43AA"/>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SPP Indicators</a:t>
          </a:r>
          <a:endParaRPr lang="en-US" sz="1800" kern="1200" dirty="0"/>
        </a:p>
      </dsp:txBody>
      <dsp:txXfrm rot="-5400000">
        <a:off x="-13259" y="1981340"/>
        <a:ext cx="1133557" cy="485810"/>
      </dsp:txXfrm>
    </dsp:sp>
    <dsp:sp modelId="{4F7B6C04-A740-4872-B698-490C41D5631C}">
      <dsp:nvSpPr>
        <dsp:cNvPr id="0" name=""/>
        <dsp:cNvSpPr/>
      </dsp:nvSpPr>
      <dsp:spPr>
        <a:xfrm rot="5400000">
          <a:off x="4263490" y="-1732719"/>
          <a:ext cx="1039819" cy="73792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State Performance Plan APR Indicators 2, 11, and 12</a:t>
          </a:r>
          <a:endParaRPr lang="en-US" sz="1600" kern="1200" dirty="0"/>
        </a:p>
        <a:p>
          <a:pPr marL="342900" lvl="2" indent="-171450" algn="l" defTabSz="711200">
            <a:lnSpc>
              <a:spcPct val="90000"/>
            </a:lnSpc>
            <a:spcBef>
              <a:spcPct val="0"/>
            </a:spcBef>
            <a:spcAft>
              <a:spcPct val="15000"/>
            </a:spcAft>
            <a:buChar char="••"/>
          </a:pPr>
          <a:r>
            <a:rPr lang="en-US" sz="1600" kern="1200" dirty="0" smtClean="0"/>
            <a:t>Indicator 2: Dropout – percentage of youth w/ IEPs dropping out</a:t>
          </a:r>
          <a:endParaRPr lang="en-US" sz="1600" kern="1200" dirty="0"/>
        </a:p>
        <a:p>
          <a:pPr marL="342900" lvl="2" indent="-171450" algn="l" defTabSz="711200">
            <a:lnSpc>
              <a:spcPct val="90000"/>
            </a:lnSpc>
            <a:spcBef>
              <a:spcPct val="0"/>
            </a:spcBef>
            <a:spcAft>
              <a:spcPct val="15000"/>
            </a:spcAft>
            <a:buChar char="••"/>
          </a:pPr>
          <a:r>
            <a:rPr lang="en-US" sz="1600" kern="1200" dirty="0" smtClean="0"/>
            <a:t>Indicator 11: % of children evaluated for Part B Services within 60 days</a:t>
          </a:r>
          <a:endParaRPr lang="en-US" sz="1600" kern="1200" dirty="0"/>
        </a:p>
        <a:p>
          <a:pPr marL="342900" lvl="2" indent="-171450" algn="l" defTabSz="711200">
            <a:lnSpc>
              <a:spcPct val="90000"/>
            </a:lnSpc>
            <a:spcBef>
              <a:spcPct val="0"/>
            </a:spcBef>
            <a:spcAft>
              <a:spcPct val="15000"/>
            </a:spcAft>
            <a:buChar char="••"/>
          </a:pPr>
          <a:r>
            <a:rPr lang="en-US" sz="1600" kern="1200" dirty="0" smtClean="0"/>
            <a:t>Indicator 12: Part C to B Transition - % of children with IEP by 3rd birthday</a:t>
          </a:r>
          <a:endParaRPr lang="en-US" sz="1600" kern="1200" dirty="0"/>
        </a:p>
      </dsp:txBody>
      <dsp:txXfrm rot="-5400000">
        <a:off x="1093776" y="1487755"/>
        <a:ext cx="7328488" cy="938299"/>
      </dsp:txXfrm>
    </dsp:sp>
    <dsp:sp modelId="{44E7759D-9E08-41BA-995B-127DB66E1082}">
      <dsp:nvSpPr>
        <dsp:cNvPr id="0" name=""/>
        <dsp:cNvSpPr/>
      </dsp:nvSpPr>
      <dsp:spPr>
        <a:xfrm rot="5400000">
          <a:off x="-256165" y="3098977"/>
          <a:ext cx="1619367" cy="1133557"/>
        </a:xfrm>
        <a:prstGeom prst="chevron">
          <a:avLst/>
        </a:prstGeom>
        <a:solidFill>
          <a:srgbClr val="CC99F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Part C Evaluations </a:t>
          </a:r>
          <a:endParaRPr lang="en-US" sz="1400" kern="1200" dirty="0"/>
        </a:p>
      </dsp:txBody>
      <dsp:txXfrm rot="-5400000">
        <a:off x="-13259" y="3422851"/>
        <a:ext cx="1133557" cy="485810"/>
      </dsp:txXfrm>
    </dsp:sp>
    <dsp:sp modelId="{91C9D485-0AE4-406A-A75D-DC29EC60EBCB}">
      <dsp:nvSpPr>
        <dsp:cNvPr id="0" name=""/>
        <dsp:cNvSpPr/>
      </dsp:nvSpPr>
      <dsp:spPr>
        <a:xfrm rot="5400000">
          <a:off x="4259547" y="-291176"/>
          <a:ext cx="1047704" cy="734708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altLang="en-US" sz="1600" kern="1200" dirty="0" smtClean="0"/>
            <a:t>Children ages 0-3 evaluated for Part C Services  - AUs receive </a:t>
          </a:r>
          <a:r>
            <a:rPr lang="en-US" altLang="en-US" sz="1600" b="1" kern="1200" dirty="0" smtClean="0"/>
            <a:t>reimbursement money </a:t>
          </a:r>
          <a:r>
            <a:rPr lang="en-US" altLang="en-US" sz="1600" kern="1200" dirty="0" smtClean="0"/>
            <a:t>for evaluations completed </a:t>
          </a:r>
          <a:endParaRPr lang="en-US" sz="1600" kern="1200" dirty="0"/>
        </a:p>
      </dsp:txBody>
      <dsp:txXfrm rot="-5400000">
        <a:off x="1109857" y="2909659"/>
        <a:ext cx="7295941" cy="945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3DB9D-09A5-4CD2-8025-94F346668E74}">
      <dsp:nvSpPr>
        <dsp:cNvPr id="0" name=""/>
        <dsp:cNvSpPr/>
      </dsp:nvSpPr>
      <dsp:spPr>
        <a:xfrm>
          <a:off x="3134813" y="2259944"/>
          <a:ext cx="1894282" cy="1894282"/>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AU</a:t>
          </a:r>
          <a:endParaRPr lang="en-US" sz="6500" kern="1200" dirty="0"/>
        </a:p>
      </dsp:txBody>
      <dsp:txXfrm>
        <a:off x="3412224" y="2537355"/>
        <a:ext cx="1339460" cy="1339460"/>
      </dsp:txXfrm>
    </dsp:sp>
    <dsp:sp modelId="{8B5E3C0E-F665-42A3-B674-B73343C0AE2D}">
      <dsp:nvSpPr>
        <dsp:cNvPr id="0" name=""/>
        <dsp:cNvSpPr/>
      </dsp:nvSpPr>
      <dsp:spPr>
        <a:xfrm rot="12132372">
          <a:off x="1123579" y="2325535"/>
          <a:ext cx="2028738" cy="5398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B1D29D-DDB7-4CE9-BBF2-AE989914EA87}">
      <dsp:nvSpPr>
        <dsp:cNvPr id="0" name=""/>
        <dsp:cNvSpPr/>
      </dsp:nvSpPr>
      <dsp:spPr>
        <a:xfrm>
          <a:off x="317695" y="1317925"/>
          <a:ext cx="1799568" cy="1439654"/>
        </a:xfrm>
        <a:prstGeom prst="roundRect">
          <a:avLst>
            <a:gd name="adj" fmla="val 10000"/>
          </a:avLst>
        </a:prstGeom>
        <a:solidFill>
          <a:srgbClr val="CF43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smtClean="0"/>
            <a:t>Served</a:t>
          </a:r>
          <a:r>
            <a:rPr lang="en-US" sz="2600" kern="1200" dirty="0" smtClean="0"/>
            <a:t> </a:t>
          </a:r>
          <a:endParaRPr lang="en-US" sz="2600" kern="1200" dirty="0"/>
        </a:p>
      </dsp:txBody>
      <dsp:txXfrm>
        <a:off x="359861" y="1360091"/>
        <a:ext cx="1715236" cy="1355322"/>
      </dsp:txXfrm>
    </dsp:sp>
    <dsp:sp modelId="{FE6642AB-22AB-49D9-A0E2-E78A5C97A26B}">
      <dsp:nvSpPr>
        <dsp:cNvPr id="0" name=""/>
        <dsp:cNvSpPr/>
      </dsp:nvSpPr>
      <dsp:spPr>
        <a:xfrm rot="14716476">
          <a:off x="2538208" y="1283555"/>
          <a:ext cx="1564580" cy="5398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EB4BF9-5BB2-4CCB-A888-7247F134D3DC}">
      <dsp:nvSpPr>
        <dsp:cNvPr id="0" name=""/>
        <dsp:cNvSpPr/>
      </dsp:nvSpPr>
      <dsp:spPr>
        <a:xfrm>
          <a:off x="2093505" y="123091"/>
          <a:ext cx="1799568" cy="1439654"/>
        </a:xfrm>
        <a:prstGeom prst="roundRect">
          <a:avLst>
            <a:gd name="adj" fmla="val 10000"/>
          </a:avLst>
        </a:prstGeom>
        <a:solidFill>
          <a:srgbClr val="29B7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r" defTabSz="1244600">
            <a:lnSpc>
              <a:spcPct val="90000"/>
            </a:lnSpc>
            <a:spcBef>
              <a:spcPct val="0"/>
            </a:spcBef>
            <a:spcAft>
              <a:spcPct val="35000"/>
            </a:spcAft>
          </a:pPr>
          <a:r>
            <a:rPr lang="en-US" sz="2800" kern="1200" dirty="0" smtClean="0"/>
            <a:t>Referred and Evaluated </a:t>
          </a:r>
          <a:endParaRPr lang="en-US" sz="2800" kern="1200" dirty="0"/>
        </a:p>
      </dsp:txBody>
      <dsp:txXfrm>
        <a:off x="2135671" y="165257"/>
        <a:ext cx="1715236" cy="1355322"/>
      </dsp:txXfrm>
    </dsp:sp>
    <dsp:sp modelId="{167004EA-3D7F-4321-AC2E-A877C6F6F904}">
      <dsp:nvSpPr>
        <dsp:cNvPr id="0" name=""/>
        <dsp:cNvSpPr/>
      </dsp:nvSpPr>
      <dsp:spPr>
        <a:xfrm rot="17354832">
          <a:off x="3920583" y="1253109"/>
          <a:ext cx="1498745" cy="53987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C127C5-17B0-47A4-9D69-6BEEF5E4B024}">
      <dsp:nvSpPr>
        <dsp:cNvPr id="0" name=""/>
        <dsp:cNvSpPr/>
      </dsp:nvSpPr>
      <dsp:spPr>
        <a:xfrm>
          <a:off x="4017198" y="95731"/>
          <a:ext cx="1799568" cy="1439654"/>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Detained at Detention Center in your AU</a:t>
          </a:r>
          <a:endParaRPr lang="en-US" sz="2200" kern="1200" dirty="0"/>
        </a:p>
      </dsp:txBody>
      <dsp:txXfrm>
        <a:off x="4059364" y="137897"/>
        <a:ext cx="1715236" cy="1355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290F4-12E7-4528-99AF-C899A78C9094}">
      <dsp:nvSpPr>
        <dsp:cNvPr id="0" name=""/>
        <dsp:cNvSpPr/>
      </dsp:nvSpPr>
      <dsp:spPr>
        <a:xfrm>
          <a:off x="3414" y="1089070"/>
          <a:ext cx="1681554" cy="13869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Includes ages 0-3 </a:t>
          </a:r>
          <a:r>
            <a:rPr lang="en-US" sz="1800" b="1" kern="1200" dirty="0" smtClean="0"/>
            <a:t>evaluated </a:t>
          </a:r>
          <a:r>
            <a:rPr lang="en-US" sz="1800" kern="1200" dirty="0" smtClean="0"/>
            <a:t>for Part C</a:t>
          </a:r>
          <a:endParaRPr lang="en-US" sz="1800" kern="1200" dirty="0"/>
        </a:p>
      </dsp:txBody>
      <dsp:txXfrm>
        <a:off x="35331" y="1120987"/>
        <a:ext cx="1617720" cy="1025897"/>
      </dsp:txXfrm>
    </dsp:sp>
    <dsp:sp modelId="{F68ACA6E-6758-4967-A25A-D76BE2363C5F}">
      <dsp:nvSpPr>
        <dsp:cNvPr id="0" name=""/>
        <dsp:cNvSpPr/>
      </dsp:nvSpPr>
      <dsp:spPr>
        <a:xfrm rot="7713372">
          <a:off x="1097844" y="2011668"/>
          <a:ext cx="1795769" cy="1263503"/>
        </a:xfrm>
        <a:prstGeom prst="circularArrow">
          <a:avLst>
            <a:gd name="adj1" fmla="val 2830"/>
            <a:gd name="adj2" fmla="val 345613"/>
            <a:gd name="adj3" fmla="val 2121124"/>
            <a:gd name="adj4" fmla="val 9024489"/>
            <a:gd name="adj5" fmla="val 330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57486F-6ECC-438C-A22B-558CAAAA3F42}">
      <dsp:nvSpPr>
        <dsp:cNvPr id="0" name=""/>
        <dsp:cNvSpPr/>
      </dsp:nvSpPr>
      <dsp:spPr>
        <a:xfrm>
          <a:off x="377093" y="2178801"/>
          <a:ext cx="1494715" cy="594398"/>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Path 1</a:t>
          </a:r>
          <a:endParaRPr lang="en-US" sz="3300" kern="1200" dirty="0"/>
        </a:p>
      </dsp:txBody>
      <dsp:txXfrm>
        <a:off x="394502" y="2196210"/>
        <a:ext cx="1459897" cy="559580"/>
      </dsp:txXfrm>
    </dsp:sp>
    <dsp:sp modelId="{421FE49E-8B8B-48C4-AD7C-E4DAD0950546}">
      <dsp:nvSpPr>
        <dsp:cNvPr id="0" name=""/>
        <dsp:cNvSpPr/>
      </dsp:nvSpPr>
      <dsp:spPr>
        <a:xfrm>
          <a:off x="2113802" y="1089070"/>
          <a:ext cx="1681554" cy="13869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Includes ages 2.5-3.9 </a:t>
          </a:r>
          <a:r>
            <a:rPr lang="en-US" sz="1600" b="1" kern="1200" dirty="0" smtClean="0"/>
            <a:t>referred</a:t>
          </a:r>
          <a:r>
            <a:rPr lang="en-US" sz="1600" kern="1200" dirty="0" smtClean="0"/>
            <a:t> from </a:t>
          </a:r>
          <a:r>
            <a:rPr lang="en-US" sz="1600" b="1" kern="1200" dirty="0" smtClean="0"/>
            <a:t>Part C to Part B services</a:t>
          </a:r>
          <a:endParaRPr lang="en-US" sz="1600" b="1" kern="1200" dirty="0"/>
        </a:p>
      </dsp:txBody>
      <dsp:txXfrm>
        <a:off x="2145719" y="1418186"/>
        <a:ext cx="1617720" cy="1025897"/>
      </dsp:txXfrm>
    </dsp:sp>
    <dsp:sp modelId="{AEC902EE-F052-4EB7-9444-077CBD1913C8}">
      <dsp:nvSpPr>
        <dsp:cNvPr id="0" name=""/>
        <dsp:cNvSpPr/>
      </dsp:nvSpPr>
      <dsp:spPr>
        <a:xfrm flipH="1">
          <a:off x="4022773" y="882735"/>
          <a:ext cx="45093" cy="487491"/>
        </a:xfrm>
        <a:prstGeom prst="actionButtonBlank">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300C04-00C1-44E4-9D7D-A91BD8AD0579}">
      <dsp:nvSpPr>
        <dsp:cNvPr id="0" name=""/>
        <dsp:cNvSpPr/>
      </dsp:nvSpPr>
      <dsp:spPr>
        <a:xfrm>
          <a:off x="2541321" y="791870"/>
          <a:ext cx="1494715" cy="594398"/>
        </a:xfrm>
        <a:prstGeom prst="roundRect">
          <a:avLst>
            <a:gd name="adj" fmla="val 10000"/>
          </a:avLst>
        </a:prstGeom>
        <a:solidFill>
          <a:srgbClr val="CF43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Path 2</a:t>
          </a:r>
          <a:endParaRPr lang="en-US" sz="3300" kern="1200" dirty="0"/>
        </a:p>
      </dsp:txBody>
      <dsp:txXfrm>
        <a:off x="2558730" y="809279"/>
        <a:ext cx="1459897" cy="559580"/>
      </dsp:txXfrm>
    </dsp:sp>
    <dsp:sp modelId="{4BAE10B7-2EF5-446A-845F-B9829084D665}">
      <dsp:nvSpPr>
        <dsp:cNvPr id="0" name=""/>
        <dsp:cNvSpPr/>
      </dsp:nvSpPr>
      <dsp:spPr>
        <a:xfrm>
          <a:off x="4224191" y="1089070"/>
          <a:ext cx="1681554" cy="13869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Includes ages 2.5-21 </a:t>
          </a:r>
          <a:r>
            <a:rPr lang="en-US" sz="1600" b="0" kern="1200" dirty="0" smtClean="0"/>
            <a:t>referred to</a:t>
          </a:r>
          <a:r>
            <a:rPr lang="en-US" sz="1600" b="1" kern="1200" dirty="0" smtClean="0"/>
            <a:t> Part B services </a:t>
          </a:r>
          <a:endParaRPr lang="en-US" sz="1600" b="1" kern="1200" dirty="0"/>
        </a:p>
      </dsp:txBody>
      <dsp:txXfrm>
        <a:off x="4256108" y="1120987"/>
        <a:ext cx="1617720" cy="1025897"/>
      </dsp:txXfrm>
    </dsp:sp>
    <dsp:sp modelId="{1B79E7CA-78BE-4722-AB34-4C817B9D98BB}">
      <dsp:nvSpPr>
        <dsp:cNvPr id="0" name=""/>
        <dsp:cNvSpPr/>
      </dsp:nvSpPr>
      <dsp:spPr>
        <a:xfrm>
          <a:off x="4597870" y="2178801"/>
          <a:ext cx="1494715" cy="59439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Path 3</a:t>
          </a:r>
          <a:endParaRPr lang="en-US" sz="3300" kern="1200" dirty="0"/>
        </a:p>
      </dsp:txBody>
      <dsp:txXfrm>
        <a:off x="4615279" y="2196210"/>
        <a:ext cx="1459897" cy="5595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6E2EF-92BB-44AD-B785-9F4DFB81C8BE}">
      <dsp:nvSpPr>
        <dsp:cNvPr id="0" name=""/>
        <dsp:cNvSpPr/>
      </dsp:nvSpPr>
      <dsp:spPr>
        <a:xfrm>
          <a:off x="504722" y="2343148"/>
          <a:ext cx="6586430" cy="1110979"/>
        </a:xfrm>
        <a:custGeom>
          <a:avLst/>
          <a:gdLst/>
          <a:ahLst/>
          <a:cxnLst/>
          <a:rect l="0" t="0" r="0" b="0"/>
          <a:pathLst>
            <a:path>
              <a:moveTo>
                <a:pt x="6586430" y="0"/>
              </a:moveTo>
              <a:lnTo>
                <a:pt x="0" y="11109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22350">
            <a:lnSpc>
              <a:spcPct val="90000"/>
            </a:lnSpc>
            <a:spcBef>
              <a:spcPct val="0"/>
            </a:spcBef>
            <a:spcAft>
              <a:spcPct val="35000"/>
            </a:spcAft>
          </a:pPr>
          <a:endParaRPr lang="en-US" sz="2300" kern="1200" dirty="0"/>
        </a:p>
      </dsp:txBody>
      <dsp:txXfrm>
        <a:off x="3630950" y="2731651"/>
        <a:ext cx="333973" cy="333973"/>
      </dsp:txXfrm>
    </dsp:sp>
    <dsp:sp modelId="{72664FFE-C46A-4743-AD77-A6CBF73EC1FE}">
      <dsp:nvSpPr>
        <dsp:cNvPr id="0" name=""/>
        <dsp:cNvSpPr/>
      </dsp:nvSpPr>
      <dsp:spPr>
        <a:xfrm>
          <a:off x="490193" y="1079591"/>
          <a:ext cx="6600958" cy="1263557"/>
        </a:xfrm>
        <a:custGeom>
          <a:avLst/>
          <a:gdLst/>
          <a:ahLst/>
          <a:cxnLst/>
          <a:rect l="0" t="0" r="0" b="0"/>
          <a:pathLst>
            <a:path>
              <a:moveTo>
                <a:pt x="6600958" y="1263557"/>
              </a:moveTo>
              <a:lnTo>
                <a:pt x="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dirty="0"/>
        </a:p>
      </dsp:txBody>
      <dsp:txXfrm>
        <a:off x="3622652" y="1543349"/>
        <a:ext cx="336040" cy="336040"/>
      </dsp:txXfrm>
    </dsp:sp>
    <dsp:sp modelId="{062E292B-6B32-46E5-9925-AF99100CE7C5}">
      <dsp:nvSpPr>
        <dsp:cNvPr id="0" name=""/>
        <dsp:cNvSpPr/>
      </dsp:nvSpPr>
      <dsp:spPr>
        <a:xfrm>
          <a:off x="4000500" y="1455946"/>
          <a:ext cx="4406900" cy="1774404"/>
        </a:xfrm>
        <a:prstGeom prst="rect">
          <a:avLst/>
        </a:prstGeom>
        <a:solidFill>
          <a:srgbClr val="B52D9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en-US" sz="4700" kern="1200" dirty="0" smtClean="0"/>
            <a:t>Special Education EOY Snapshot</a:t>
          </a:r>
          <a:endParaRPr lang="en-US" sz="4700" kern="1200" dirty="0"/>
        </a:p>
      </dsp:txBody>
      <dsp:txXfrm>
        <a:off x="4000500" y="1455946"/>
        <a:ext cx="4406900" cy="1774404"/>
      </dsp:txXfrm>
    </dsp:sp>
    <dsp:sp modelId="{98D99A0C-7538-4FF7-ABA0-3170330DFE0C}">
      <dsp:nvSpPr>
        <dsp:cNvPr id="0" name=""/>
        <dsp:cNvSpPr/>
      </dsp:nvSpPr>
      <dsp:spPr>
        <a:xfrm>
          <a:off x="490193" y="0"/>
          <a:ext cx="2907208" cy="2159182"/>
        </a:xfrm>
        <a:prstGeom prst="rect">
          <a:avLst/>
        </a:prstGeom>
        <a:solidFill>
          <a:srgbClr val="92D0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b="1" u="none" kern="1200" dirty="0"/>
        </a:p>
      </dsp:txBody>
      <dsp:txXfrm>
        <a:off x="490193" y="0"/>
        <a:ext cx="2907208" cy="2159182"/>
      </dsp:txXfrm>
    </dsp:sp>
    <dsp:sp modelId="{A2B6FA7B-EB93-468F-9C5C-6342B4AFADCA}">
      <dsp:nvSpPr>
        <dsp:cNvPr id="0" name=""/>
        <dsp:cNvSpPr/>
      </dsp:nvSpPr>
      <dsp:spPr>
        <a:xfrm>
          <a:off x="504722" y="2501355"/>
          <a:ext cx="2856317" cy="1905544"/>
        </a:xfrm>
        <a:prstGeom prst="rect">
          <a:avLst/>
        </a:prstGeom>
        <a:solidFill>
          <a:srgbClr val="29B7E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b="1" u="none" kern="1200" dirty="0" smtClean="0">
            <a:solidFill>
              <a:srgbClr val="000000"/>
            </a:solidFill>
          </a:endParaRPr>
        </a:p>
      </dsp:txBody>
      <dsp:txXfrm>
        <a:off x="504722" y="2501355"/>
        <a:ext cx="2856317" cy="190554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7/2/2018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dirty="0"/>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81100" y="696913"/>
            <a:ext cx="4648200" cy="3486150"/>
          </a:xfrm>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a:p>
        </p:txBody>
      </p:sp>
    </p:spTree>
    <p:extLst>
      <p:ext uri="{BB962C8B-B14F-4D97-AF65-F5344CB8AC3E}">
        <p14:creationId xmlns:p14="http://schemas.microsoft.com/office/powerpoint/2010/main" val="1160346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30</a:t>
            </a:fld>
            <a:endParaRPr lang="en-US" dirty="0"/>
          </a:p>
        </p:txBody>
      </p:sp>
    </p:spTree>
    <p:extLst>
      <p:ext uri="{BB962C8B-B14F-4D97-AF65-F5344CB8AC3E}">
        <p14:creationId xmlns:p14="http://schemas.microsoft.com/office/powerpoint/2010/main" val="340375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endParaRPr lang="en-US" dirty="0"/>
          </a:p>
        </p:txBody>
      </p:sp>
      <p:sp>
        <p:nvSpPr>
          <p:cNvPr id="5" name="Date Placeholder 4"/>
          <p:cNvSpPr>
            <a:spLocks noGrp="1"/>
          </p:cNvSpPr>
          <p:nvPr>
            <p:ph type="dt" sz="quarter" idx="1"/>
          </p:nvPr>
        </p:nvSpPr>
        <p:spPr/>
        <p:txBody>
          <a:bodyPr/>
          <a:lstStyle/>
          <a:p>
            <a:pPr>
              <a:defRPr/>
            </a:pPr>
            <a:fld id="{E0711F02-2DB0-45F1-8645-CD0CC522EA22}" type="datetime1">
              <a:rPr lang="en-US" smtClean="0"/>
              <a:pPr>
                <a:defRPr/>
              </a:pPr>
              <a:t>7/2/2018</a:t>
            </a:fld>
            <a:endParaRPr lang="en-US" dirty="0"/>
          </a:p>
        </p:txBody>
      </p:sp>
      <p:sp>
        <p:nvSpPr>
          <p:cNvPr id="6" name="Footer Placeholder 5"/>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2340377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1181100" y="696913"/>
            <a:ext cx="4648200" cy="3486150"/>
          </a:xfrm>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chart is also posted on the</a:t>
            </a:r>
            <a:r>
              <a:rPr lang="en-US" altLang="en-US" baseline="0" dirty="0" smtClean="0"/>
              <a:t> Data Pipeline website</a:t>
            </a:r>
            <a:r>
              <a:rPr lang="en-US" altLang="en-US" dirty="0" smtClean="0"/>
              <a:t>. It is a good chart to have handy while working on the collection to help you decide what Path a student should be reported in.</a:t>
            </a:r>
          </a:p>
        </p:txBody>
      </p:sp>
    </p:spTree>
    <p:extLst>
      <p:ext uri="{BB962C8B-B14F-4D97-AF65-F5344CB8AC3E}">
        <p14:creationId xmlns:p14="http://schemas.microsoft.com/office/powerpoint/2010/main" val="396535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11</a:t>
            </a:fld>
            <a:endParaRPr lang="en-US" dirty="0"/>
          </a:p>
        </p:txBody>
      </p:sp>
    </p:spTree>
    <p:extLst>
      <p:ext uri="{BB962C8B-B14F-4D97-AF65-F5344CB8AC3E}">
        <p14:creationId xmlns:p14="http://schemas.microsoft.com/office/powerpoint/2010/main" val="21598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14</a:t>
            </a:fld>
            <a:endParaRPr lang="en-US" dirty="0"/>
          </a:p>
        </p:txBody>
      </p:sp>
    </p:spTree>
    <p:extLst>
      <p:ext uri="{BB962C8B-B14F-4D97-AF65-F5344CB8AC3E}">
        <p14:creationId xmlns:p14="http://schemas.microsoft.com/office/powerpoint/2010/main" val="3957530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15</a:t>
            </a:fld>
            <a:endParaRPr lang="en-US" dirty="0"/>
          </a:p>
        </p:txBody>
      </p:sp>
    </p:spTree>
    <p:extLst>
      <p:ext uri="{BB962C8B-B14F-4D97-AF65-F5344CB8AC3E}">
        <p14:creationId xmlns:p14="http://schemas.microsoft.com/office/powerpoint/2010/main" val="1367887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17</a:t>
            </a:fld>
            <a:endParaRPr lang="en-US" dirty="0"/>
          </a:p>
        </p:txBody>
      </p:sp>
    </p:spTree>
    <p:extLst>
      <p:ext uri="{BB962C8B-B14F-4D97-AF65-F5344CB8AC3E}">
        <p14:creationId xmlns:p14="http://schemas.microsoft.com/office/powerpoint/2010/main" val="2212352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438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24</a:t>
            </a:fld>
            <a:endParaRPr lang="en-US" dirty="0"/>
          </a:p>
        </p:txBody>
      </p:sp>
    </p:spTree>
    <p:extLst>
      <p:ext uri="{BB962C8B-B14F-4D97-AF65-F5344CB8AC3E}">
        <p14:creationId xmlns:p14="http://schemas.microsoft.com/office/powerpoint/2010/main" val="3555886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Autofit/>
          </a:bodyPr>
          <a:lstStyle>
            <a:lvl1pPr algn="ctr">
              <a:defRPr sz="50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noAutofit/>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
        <p:nvSpPr>
          <p:cNvPr id="7"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20292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51478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380774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537600"/>
            <a:ext cx="2057400" cy="183876"/>
          </a:xfrm>
          <a:prstGeom prst="rect">
            <a:avLst/>
          </a:prstGeom>
        </p:spPr>
        <p:txBody>
          <a:bodyPr/>
          <a:lstStyle/>
          <a:p>
            <a:endParaRPr lang="en-US" dirty="0"/>
          </a:p>
        </p:txBody>
      </p:sp>
      <p:sp>
        <p:nvSpPr>
          <p:cNvPr id="4" name="Footer Placeholder 3"/>
          <p:cNvSpPr>
            <a:spLocks noGrp="1"/>
          </p:cNvSpPr>
          <p:nvPr>
            <p:ph type="ftr" sz="quarter" idx="11"/>
          </p:nvPr>
        </p:nvSpPr>
        <p:spPr>
          <a:xfrm>
            <a:off x="3028950" y="6537600"/>
            <a:ext cx="3086100" cy="183876"/>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1253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9"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baseline="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11" name="Content Placeholder 2"/>
          <p:cNvSpPr>
            <a:spLocks noGrp="1"/>
          </p:cNvSpPr>
          <p:nvPr>
            <p:ph sz="half" idx="13"/>
          </p:nvPr>
        </p:nvSpPr>
        <p:spPr>
          <a:xfrm>
            <a:off x="4736254"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10"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Dk Green">
    <p:spTree>
      <p:nvGrpSpPr>
        <p:cNvPr id="1" name=""/>
        <p:cNvGrpSpPr/>
        <p:nvPr/>
      </p:nvGrpSpPr>
      <p:grpSpPr>
        <a:xfrm>
          <a:off x="0" y="0"/>
          <a:ext cx="0" cy="0"/>
          <a:chOff x="0" y="0"/>
          <a:chExt cx="0" cy="0"/>
        </a:xfrm>
      </p:grpSpPr>
      <p:pic>
        <p:nvPicPr>
          <p:cNvPr id="8" name="Picture 7" title="Dark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9"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bright green">
    <p:spTree>
      <p:nvGrpSpPr>
        <p:cNvPr id="1" name=""/>
        <p:cNvGrpSpPr/>
        <p:nvPr/>
      </p:nvGrpSpPr>
      <p:grpSpPr>
        <a:xfrm>
          <a:off x="0" y="0"/>
          <a:ext cx="0" cy="0"/>
          <a:chOff x="0" y="0"/>
          <a:chExt cx="0" cy="0"/>
        </a:xfrm>
      </p:grpSpPr>
      <p:pic>
        <p:nvPicPr>
          <p:cNvPr id="6" name="Picture 5" title="Light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10"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Dkgreen to brightgreen">
    <p:spTree>
      <p:nvGrpSpPr>
        <p:cNvPr id="1" name=""/>
        <p:cNvGrpSpPr/>
        <p:nvPr/>
      </p:nvGrpSpPr>
      <p:grpSpPr>
        <a:xfrm>
          <a:off x="0" y="0"/>
          <a:ext cx="0" cy="0"/>
          <a:chOff x="0" y="0"/>
          <a:chExt cx="0" cy="0"/>
        </a:xfrm>
      </p:grpSpPr>
      <p:pic>
        <p:nvPicPr>
          <p:cNvPr id="6" name="Picture 5" title="Gradient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10"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Dark Green file folder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 id="2147483676" r:id="rId10"/>
    <p:sldLayoutId id="2147483677" r:id="rId11"/>
    <p:sldLayoutId id="214748367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cde.state.co.us/datapipeline/2017-2018specialeducationeoytimelin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de.state.co.us/datapipeline/specialeducationparticipationfile-businessrulesguide" TargetMode="External"/><Relationship Id="rId2" Type="http://schemas.openxmlformats.org/officeDocument/2006/relationships/hyperlink" Target="http://www.cde.state.co.us/datapipeline/special-education-child-file-businessrulesguid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oogle.com/url?sa=i&amp;rct=j&amp;q=&amp;esrc=s&amp;source=images&amp;cd=&amp;cad=rja&amp;uact=8&amp;ved=2ahUKEwi8p5zk-_bbAhUJ7IMKHeEJCWIQjRx6BAgBEAU&amp;url=https://www.thebeijinger.com/category/blog-tags/buffet&amp;psig=AOvVaw3BGDXDj8U7Uk8x5oH3nKsU&amp;ust=1530296206821028" TargetMode="Externa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mailto:gleason_k@cde.state.co.us"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hyperlink" Target="mailto:bolger_o@cde.state.co.us" TargetMode="External"/><Relationship Id="rId4" Type="http://schemas.openxmlformats.org/officeDocument/2006/relationships/hyperlink" Target="mailto:heitman_l@cde.state.co.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www.cde.state.co.us/datapipeline/special-educationeoy1718datacontentguide"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r>
              <a:rPr lang="en-US" sz="4000" dirty="0" smtClean="0"/>
              <a:t>Special Education End of Year</a:t>
            </a:r>
            <a:br>
              <a:rPr lang="en-US" sz="4000" dirty="0" smtClean="0"/>
            </a:br>
            <a:r>
              <a:rPr lang="en-US" sz="3200" dirty="0" smtClean="0"/>
              <a:t>Office Hours</a:t>
            </a:r>
            <a:endParaRPr lang="en-US" sz="3200" dirty="0"/>
          </a:p>
        </p:txBody>
      </p:sp>
      <p:sp>
        <p:nvSpPr>
          <p:cNvPr id="3" name="Subtitle 2"/>
          <p:cNvSpPr>
            <a:spLocks noGrp="1"/>
          </p:cNvSpPr>
          <p:nvPr>
            <p:ph type="subTitle" idx="1"/>
          </p:nvPr>
        </p:nvSpPr>
        <p:spPr/>
        <p:txBody>
          <a:bodyPr/>
          <a:lstStyle/>
          <a:p>
            <a:r>
              <a:rPr lang="en-US" dirty="0" smtClean="0"/>
              <a:t>June 28</a:t>
            </a:r>
            <a:r>
              <a:rPr lang="en-US" baseline="30000" dirty="0" smtClean="0"/>
              <a:t>th</a:t>
            </a:r>
            <a:r>
              <a:rPr lang="en-US" dirty="0" smtClean="0"/>
              <a:t>, 2018</a:t>
            </a:r>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1</a:t>
            </a:fld>
            <a:endParaRPr lang="en-US" dirty="0"/>
          </a:p>
        </p:txBody>
      </p:sp>
    </p:spTree>
    <p:extLst>
      <p:ext uri="{BB962C8B-B14F-4D97-AF65-F5344CB8AC3E}">
        <p14:creationId xmlns:p14="http://schemas.microsoft.com/office/powerpoint/2010/main" val="119675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6487" y="1233573"/>
            <a:ext cx="7886700" cy="5037025"/>
          </a:xfrm>
        </p:spPr>
        <p:txBody>
          <a:bodyPr>
            <a:normAutofit/>
          </a:bodyPr>
          <a:lstStyle/>
          <a:p>
            <a:pPr>
              <a:buFont typeface="Wingdings" panose="05000000000000000000" pitchFamily="2" charset="2"/>
              <a:buChar char="q"/>
            </a:pPr>
            <a:r>
              <a:rPr lang="en-US" sz="1800" dirty="0" smtClean="0"/>
              <a:t>Know </a:t>
            </a:r>
            <a:r>
              <a:rPr lang="en-US" sz="1800" dirty="0" smtClean="0">
                <a:solidFill>
                  <a:srgbClr val="0000FF"/>
                </a:solidFill>
              </a:rPr>
              <a:t>WHO</a:t>
            </a:r>
            <a:r>
              <a:rPr lang="en-US" sz="1800" dirty="0" smtClean="0"/>
              <a:t> </a:t>
            </a:r>
            <a:r>
              <a:rPr lang="en-US" sz="1800" dirty="0" smtClean="0"/>
              <a:t>to report </a:t>
            </a:r>
          </a:p>
          <a:p>
            <a:pPr lvl="1">
              <a:buFont typeface="Wingdings" panose="05000000000000000000" pitchFamily="2" charset="2"/>
              <a:buChar char="Ø"/>
            </a:pPr>
            <a:r>
              <a:rPr lang="en-US" sz="1800" dirty="0" smtClean="0"/>
              <a:t>Students your AU physically served or evaluated (initial evaluations only</a:t>
            </a:r>
            <a:r>
              <a:rPr lang="en-US" sz="1800" dirty="0"/>
              <a:t>)</a:t>
            </a:r>
            <a:endParaRPr lang="en-US" sz="1800" dirty="0" smtClean="0"/>
          </a:p>
          <a:p>
            <a:pPr lvl="1">
              <a:buFont typeface="Wingdings" panose="05000000000000000000" pitchFamily="2" charset="2"/>
              <a:buChar char="Ø"/>
            </a:pPr>
            <a:r>
              <a:rPr lang="en-US" sz="1800" dirty="0" smtClean="0"/>
              <a:t>Students that reside in your AU and attend an Allowable Eligible Facility anywhere in the state</a:t>
            </a:r>
          </a:p>
          <a:p>
            <a:pPr lvl="1">
              <a:buFont typeface="Wingdings" panose="05000000000000000000" pitchFamily="2" charset="2"/>
              <a:buChar char="Ø"/>
            </a:pPr>
            <a:r>
              <a:rPr lang="en-US" sz="1800" dirty="0" smtClean="0"/>
              <a:t>Students attending a Detention Center located within your AU</a:t>
            </a:r>
          </a:p>
          <a:p>
            <a:pPr>
              <a:buFont typeface="Wingdings" panose="05000000000000000000" pitchFamily="2" charset="2"/>
              <a:buChar char="q"/>
            </a:pPr>
            <a:r>
              <a:rPr lang="en-US" sz="1800" dirty="0" smtClean="0"/>
              <a:t> Know </a:t>
            </a:r>
            <a:r>
              <a:rPr lang="en-US" sz="1800" dirty="0" smtClean="0">
                <a:solidFill>
                  <a:srgbClr val="0000FF"/>
                </a:solidFill>
              </a:rPr>
              <a:t>WHEN</a:t>
            </a:r>
            <a:r>
              <a:rPr lang="en-US" sz="1800" dirty="0" smtClean="0"/>
              <a:t> </a:t>
            </a:r>
            <a:r>
              <a:rPr lang="en-US" sz="1800" dirty="0" smtClean="0"/>
              <a:t>to report </a:t>
            </a:r>
          </a:p>
          <a:p>
            <a:pPr lvl="1">
              <a:buFont typeface="Wingdings" panose="05000000000000000000" pitchFamily="2" charset="2"/>
              <a:buChar char="Ø"/>
            </a:pPr>
            <a:r>
              <a:rPr lang="en-US" sz="1800" dirty="0" smtClean="0"/>
              <a:t>Path 1 Part C records - report in school year the evaluation took place</a:t>
            </a:r>
          </a:p>
          <a:p>
            <a:pPr lvl="1">
              <a:buFont typeface="Wingdings" panose="05000000000000000000" pitchFamily="2" charset="2"/>
              <a:buChar char="Ø"/>
            </a:pPr>
            <a:r>
              <a:rPr lang="en-US" sz="1800" dirty="0" smtClean="0"/>
              <a:t>Paths 2 &amp; 3 Part B records - report in school year the IEP was implemented</a:t>
            </a:r>
          </a:p>
          <a:p>
            <a:pPr>
              <a:buFont typeface="Wingdings" panose="05000000000000000000" pitchFamily="2" charset="2"/>
              <a:buChar char="q"/>
            </a:pPr>
            <a:r>
              <a:rPr lang="en-US" sz="2200" dirty="0" smtClean="0"/>
              <a:t> </a:t>
            </a:r>
            <a:r>
              <a:rPr lang="en-US" sz="1800" dirty="0" smtClean="0"/>
              <a:t>Know </a:t>
            </a:r>
            <a:r>
              <a:rPr lang="en-US" sz="1800" dirty="0" smtClean="0">
                <a:solidFill>
                  <a:srgbClr val="0000FF"/>
                </a:solidFill>
              </a:rPr>
              <a:t>WHICH PATH(S) </a:t>
            </a:r>
            <a:r>
              <a:rPr lang="en-US" sz="1800" dirty="0" smtClean="0"/>
              <a:t>record </a:t>
            </a:r>
            <a:r>
              <a:rPr lang="en-US" sz="1800" dirty="0" smtClean="0"/>
              <a:t>fits into</a:t>
            </a:r>
          </a:p>
          <a:p>
            <a:pPr lvl="1">
              <a:buFont typeface="Wingdings" panose="05000000000000000000" pitchFamily="2" charset="2"/>
              <a:buChar char="Ø"/>
            </a:pPr>
            <a:r>
              <a:rPr lang="en-US" sz="1800" dirty="0" smtClean="0"/>
              <a:t> Path 1 – ages 0 to 3 evaluated for Part C Services</a:t>
            </a:r>
          </a:p>
          <a:p>
            <a:pPr lvl="1">
              <a:buFont typeface="Wingdings" panose="05000000000000000000" pitchFamily="2" charset="2"/>
              <a:buChar char="Ø"/>
            </a:pPr>
            <a:r>
              <a:rPr lang="en-US" sz="1800" dirty="0" smtClean="0"/>
              <a:t> Path 2 – ages 2.5 to yet 4 referred </a:t>
            </a:r>
            <a:r>
              <a:rPr lang="en-US" sz="1800" dirty="0" smtClean="0">
                <a:solidFill>
                  <a:srgbClr val="000000"/>
                </a:solidFill>
              </a:rPr>
              <a:t>from Part C to Part B services </a:t>
            </a:r>
          </a:p>
          <a:p>
            <a:pPr lvl="1">
              <a:buFont typeface="Wingdings" panose="05000000000000000000" pitchFamily="2" charset="2"/>
              <a:buChar char="Ø"/>
            </a:pPr>
            <a:r>
              <a:rPr lang="en-US" sz="1800" dirty="0" smtClean="0"/>
              <a:t> Path 3 – ages 2.5 to 21 referred/evaluated for Part B services </a:t>
            </a:r>
          </a:p>
          <a:p>
            <a:pPr lvl="1">
              <a:buFont typeface="Wingdings" panose="05000000000000000000" pitchFamily="2" charset="2"/>
              <a:buChar char="Ø"/>
            </a:pPr>
            <a:endParaRPr lang="en-US" sz="1800" dirty="0" smtClean="0"/>
          </a:p>
          <a:p>
            <a:pPr marL="457200" lvl="1" indent="0">
              <a:buNone/>
            </a:pPr>
            <a:endParaRPr lang="en-US" dirty="0"/>
          </a:p>
        </p:txBody>
      </p:sp>
      <p:sp>
        <p:nvSpPr>
          <p:cNvPr id="4" name="Title 3"/>
          <p:cNvSpPr>
            <a:spLocks noGrp="1"/>
          </p:cNvSpPr>
          <p:nvPr>
            <p:ph type="title"/>
          </p:nvPr>
        </p:nvSpPr>
        <p:spPr/>
        <p:txBody>
          <a:bodyPr>
            <a:normAutofit fontScale="90000"/>
          </a:bodyPr>
          <a:lstStyle/>
          <a:p>
            <a:r>
              <a:rPr lang="en-US" dirty="0" smtClean="0"/>
              <a:t>Keys to Reporting</a:t>
            </a:r>
            <a:endParaRPr lang="en-US" dirty="0"/>
          </a:p>
        </p:txBody>
      </p:sp>
    </p:spTree>
    <p:extLst>
      <p:ext uri="{BB962C8B-B14F-4D97-AF65-F5344CB8AC3E}">
        <p14:creationId xmlns:p14="http://schemas.microsoft.com/office/powerpoint/2010/main" val="168923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a:t>
            </a:r>
          </a:p>
        </p:txBody>
      </p:sp>
      <p:sp>
        <p:nvSpPr>
          <p:cNvPr id="3" name="Content Placeholder 2"/>
          <p:cNvSpPr>
            <a:spLocks noGrp="1"/>
          </p:cNvSpPr>
          <p:nvPr>
            <p:ph idx="1"/>
          </p:nvPr>
        </p:nvSpPr>
        <p:spPr/>
        <p:txBody>
          <a:bodyPr/>
          <a:lstStyle/>
          <a:p>
            <a:r>
              <a:rPr lang="en-US" b="1" dirty="0" smtClean="0"/>
              <a:t>For </a:t>
            </a:r>
            <a:r>
              <a:rPr lang="en-US" b="1" dirty="0"/>
              <a:t>a record to be added to the Special Education EOY Snapshot it must:</a:t>
            </a:r>
            <a:endParaRPr lang="en-US" dirty="0"/>
          </a:p>
          <a:p>
            <a:pPr lvl="0"/>
            <a:r>
              <a:rPr lang="en-US" dirty="0"/>
              <a:t>be included in both the Child and Participation Files</a:t>
            </a:r>
          </a:p>
          <a:p>
            <a:pPr lvl="0"/>
            <a:r>
              <a:rPr lang="en-US" dirty="0"/>
              <a:t>contain a matching SASID (and/or LASID) in both the Child and Participation Files  </a:t>
            </a:r>
          </a:p>
          <a:p>
            <a:pPr lvl="0"/>
            <a:r>
              <a:rPr lang="en-US" dirty="0"/>
              <a:t>be error free in both the Child and Participation Files</a:t>
            </a:r>
          </a:p>
          <a:p>
            <a:r>
              <a:rPr lang="en-US" dirty="0"/>
              <a:t>*All records that meet the above criteria will be pulled into the snapshot </a:t>
            </a:r>
            <a:r>
              <a:rPr lang="en-US" b="1" dirty="0">
                <a:solidFill>
                  <a:srgbClr val="0000FF"/>
                </a:solidFill>
              </a:rPr>
              <a:t>EXCEPT </a:t>
            </a:r>
            <a:r>
              <a:rPr lang="en-US" dirty="0">
                <a:solidFill>
                  <a:srgbClr val="0000FF"/>
                </a:solidFill>
              </a:rPr>
              <a:t>those with a PAI code of 23, 24, 31, or 32 </a:t>
            </a:r>
            <a:r>
              <a:rPr lang="en-US" dirty="0"/>
              <a:t>or a </a:t>
            </a:r>
            <a:r>
              <a:rPr lang="en-US" dirty="0">
                <a:solidFill>
                  <a:srgbClr val="0000FF"/>
                </a:solidFill>
              </a:rPr>
              <a:t>Special Education Part C Referral code of 00</a:t>
            </a:r>
            <a:r>
              <a:rPr lang="en-US" dirty="0" smtClean="0">
                <a:solidFill>
                  <a:srgbClr val="0000FF"/>
                </a:solidFill>
              </a:rPr>
              <a:t>.</a:t>
            </a:r>
          </a:p>
          <a:p>
            <a:endParaRPr lang="en-US" dirty="0">
              <a:solidFill>
                <a:srgbClr val="0000FF"/>
              </a:solidFill>
            </a:endParaRPr>
          </a:p>
          <a:p>
            <a:endParaRPr lang="en-US" dirty="0" smtClean="0"/>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11</a:t>
            </a:fld>
            <a:endParaRPr lang="en-US" dirty="0"/>
          </a:p>
        </p:txBody>
      </p:sp>
      <p:sp>
        <p:nvSpPr>
          <p:cNvPr id="5" name="TextBox 4"/>
          <p:cNvSpPr txBox="1"/>
          <p:nvPr/>
        </p:nvSpPr>
        <p:spPr>
          <a:xfrm>
            <a:off x="1672937" y="5372100"/>
            <a:ext cx="6057900" cy="1200329"/>
          </a:xfrm>
          <a:prstGeom prst="rect">
            <a:avLst/>
          </a:prstGeom>
          <a:solidFill>
            <a:schemeClr val="accent1">
              <a:lumMod val="20000"/>
              <a:lumOff val="80000"/>
            </a:schemeClr>
          </a:solidFill>
        </p:spPr>
        <p:txBody>
          <a:bodyPr wrap="square" rtlCol="0">
            <a:spAutoFit/>
          </a:bodyPr>
          <a:lstStyle/>
          <a:p>
            <a:r>
              <a:rPr lang="en-US" dirty="0" smtClean="0"/>
              <a:t>NOTE:  Records with these PAI Codes can Hang Out in the Interchange. The record count between Interchange Files and Snapshot Included Report will be different. Records will pop in the Records Not in Snapshot Report</a:t>
            </a:r>
            <a:endParaRPr lang="en-US" dirty="0"/>
          </a:p>
        </p:txBody>
      </p:sp>
    </p:spTree>
    <p:extLst>
      <p:ext uri="{BB962C8B-B14F-4D97-AF65-F5344CB8AC3E}">
        <p14:creationId xmlns:p14="http://schemas.microsoft.com/office/powerpoint/2010/main" val="3862977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Information about the Snapshot</a:t>
            </a:r>
            <a:endParaRPr lang="en-US" dirty="0"/>
          </a:p>
        </p:txBody>
      </p:sp>
      <p:sp>
        <p:nvSpPr>
          <p:cNvPr id="3" name="Content Placeholder 2"/>
          <p:cNvSpPr>
            <a:spLocks noGrp="1"/>
          </p:cNvSpPr>
          <p:nvPr>
            <p:ph idx="1"/>
          </p:nvPr>
        </p:nvSpPr>
        <p:spPr/>
        <p:txBody>
          <a:bodyPr/>
          <a:lstStyle/>
          <a:p>
            <a:pPr lvl="0"/>
            <a:r>
              <a:rPr lang="en-US" sz="1800" dirty="0" smtClean="0"/>
              <a:t>The </a:t>
            </a:r>
            <a:r>
              <a:rPr lang="en-US" sz="1800" dirty="0"/>
              <a:t>Student Interchange is the primary source for SASID, LASID, Student’s First Name, Student’s Middle Name, Student’s Last Name, Gender, Date of Birth, Ethnicity, Race, and Grade Level. </a:t>
            </a:r>
          </a:p>
          <a:p>
            <a:pPr lvl="0"/>
            <a:r>
              <a:rPr lang="en-US" sz="1800" dirty="0"/>
              <a:t>If the record is not submitted in the Student Interchange, the demographic fields listed above will be pulled from the Special Education IEP Interchange.</a:t>
            </a:r>
          </a:p>
          <a:p>
            <a:pPr lvl="0"/>
            <a:r>
              <a:rPr lang="en-US" sz="1800" dirty="0"/>
              <a:t>The Special Education Child, Participation, and Student Interchange files will be joined based on the following criteria: SASID, LASID, School Year, Admin Unit (or district), and error free records.</a:t>
            </a:r>
          </a:p>
          <a:p>
            <a:pPr lvl="0"/>
            <a:r>
              <a:rPr lang="en-US" sz="1800" dirty="0"/>
              <a:t>Data pulled from the Student Profile Interchange will be the non-tagged data.</a:t>
            </a:r>
          </a:p>
          <a:p>
            <a:r>
              <a:rPr lang="en-US" sz="1800" b="1" dirty="0"/>
              <a:t>Note: The primary key for the Special Education End of Year Snapshot aligns with the primary key for the IEP Interchange and Student Interchange.</a:t>
            </a:r>
            <a:endParaRPr lang="en-US" sz="1800" dirty="0"/>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12</a:t>
            </a:fld>
            <a:endParaRPr lang="en-US" dirty="0"/>
          </a:p>
        </p:txBody>
      </p:sp>
    </p:spTree>
    <p:extLst>
      <p:ext uri="{BB962C8B-B14F-4D97-AF65-F5344CB8AC3E}">
        <p14:creationId xmlns:p14="http://schemas.microsoft.com/office/powerpoint/2010/main" val="3142937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Key</a:t>
            </a:r>
            <a:endParaRPr lang="en-US" dirty="0"/>
          </a:p>
        </p:txBody>
      </p:sp>
      <p:pic>
        <p:nvPicPr>
          <p:cNvPr id="5" name="Content Placeholder 4"/>
          <p:cNvPicPr>
            <a:picLocks noGrp="1" noChangeAspect="1"/>
          </p:cNvPicPr>
          <p:nvPr>
            <p:ph idx="1"/>
          </p:nvPr>
        </p:nvPicPr>
        <p:blipFill rotWithShape="1">
          <a:blip r:embed="rId2"/>
          <a:srcRect l="11645" t="25446" r="12159" b="29176"/>
          <a:stretch/>
        </p:blipFill>
        <p:spPr>
          <a:xfrm>
            <a:off x="0" y="1643268"/>
            <a:ext cx="8738954" cy="2926080"/>
          </a:xfrm>
          <a:prstGeom prst="rect">
            <a:avLst/>
          </a:prstGeom>
        </p:spPr>
      </p:pic>
      <p:sp>
        <p:nvSpPr>
          <p:cNvPr id="4" name="Slide Number Placeholder 3"/>
          <p:cNvSpPr>
            <a:spLocks noGrp="1"/>
          </p:cNvSpPr>
          <p:nvPr>
            <p:ph type="sldNum" sz="quarter" idx="4"/>
          </p:nvPr>
        </p:nvSpPr>
        <p:spPr/>
        <p:txBody>
          <a:bodyPr/>
          <a:lstStyle/>
          <a:p>
            <a:fld id="{600BAA8B-998A-4793-9AB8-94EE2C3B2243}" type="slidenum">
              <a:rPr lang="en-US" smtClean="0"/>
              <a:pPr/>
              <a:t>13</a:t>
            </a:fld>
            <a:endParaRPr lang="en-US" dirty="0"/>
          </a:p>
        </p:txBody>
      </p:sp>
    </p:spTree>
    <p:extLst>
      <p:ext uri="{BB962C8B-B14F-4D97-AF65-F5344CB8AC3E}">
        <p14:creationId xmlns:p14="http://schemas.microsoft.com/office/powerpoint/2010/main" val="657574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Not In Snapshot</a:t>
            </a:r>
            <a:endParaRPr lang="en-US" dirty="0"/>
          </a:p>
        </p:txBody>
      </p:sp>
      <p:pic>
        <p:nvPicPr>
          <p:cNvPr id="5" name="Content Placeholder 4"/>
          <p:cNvPicPr>
            <a:picLocks noGrp="1" noChangeAspect="1"/>
          </p:cNvPicPr>
          <p:nvPr>
            <p:ph idx="1"/>
          </p:nvPr>
        </p:nvPicPr>
        <p:blipFill rotWithShape="1">
          <a:blip r:embed="rId3"/>
          <a:srcRect t="12009" b="33885"/>
          <a:stretch/>
        </p:blipFill>
        <p:spPr>
          <a:xfrm>
            <a:off x="421531" y="1629103"/>
            <a:ext cx="7739489" cy="2354318"/>
          </a:xfrm>
          <a:prstGeom prst="rect">
            <a:avLst/>
          </a:prstGeom>
        </p:spPr>
      </p:pic>
      <p:sp>
        <p:nvSpPr>
          <p:cNvPr id="4" name="Slide Number Placeholder 3"/>
          <p:cNvSpPr>
            <a:spLocks noGrp="1"/>
          </p:cNvSpPr>
          <p:nvPr>
            <p:ph type="sldNum" sz="quarter" idx="4"/>
          </p:nvPr>
        </p:nvSpPr>
        <p:spPr/>
        <p:txBody>
          <a:bodyPr/>
          <a:lstStyle/>
          <a:p>
            <a:fld id="{600BAA8B-998A-4793-9AB8-94EE2C3B2243}" type="slidenum">
              <a:rPr lang="en-US" smtClean="0"/>
              <a:pPr/>
              <a:t>14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31654827"/>
              </p:ext>
            </p:extLst>
          </p:nvPr>
        </p:nvGraphicFramePr>
        <p:xfrm>
          <a:off x="297344" y="4381936"/>
          <a:ext cx="8594409" cy="640080"/>
        </p:xfrm>
        <a:graphic>
          <a:graphicData uri="http://schemas.openxmlformats.org/drawingml/2006/table">
            <a:tbl>
              <a:tblPr firstRow="1" bandRow="1">
                <a:tableStyleId>{5C22544A-7EE6-4342-B048-85BDC9FD1C3A}</a:tableStyleId>
              </a:tblPr>
              <a:tblGrid>
                <a:gridCol w="1025318"/>
                <a:gridCol w="1075962"/>
                <a:gridCol w="1153873"/>
                <a:gridCol w="1545020"/>
                <a:gridCol w="3794236"/>
              </a:tblGrid>
              <a:tr h="370840">
                <a:tc>
                  <a:txBody>
                    <a:bodyPr/>
                    <a:lstStyle/>
                    <a:p>
                      <a:r>
                        <a:rPr lang="en-US" dirty="0" smtClean="0"/>
                        <a:t>LASID</a:t>
                      </a:r>
                      <a:endParaRPr lang="en-US" dirty="0"/>
                    </a:p>
                  </a:txBody>
                  <a:tcPr/>
                </a:tc>
                <a:tc>
                  <a:txBody>
                    <a:bodyPr/>
                    <a:lstStyle/>
                    <a:p>
                      <a:r>
                        <a:rPr lang="en-US" dirty="0" smtClean="0"/>
                        <a:t>SASID</a:t>
                      </a:r>
                      <a:endParaRPr lang="en-US" dirty="0"/>
                    </a:p>
                  </a:txBody>
                  <a:tcPr/>
                </a:tc>
                <a:tc>
                  <a:txBody>
                    <a:bodyPr/>
                    <a:lstStyle/>
                    <a:p>
                      <a:r>
                        <a:rPr lang="en-US" dirty="0" smtClean="0"/>
                        <a:t>FIRST NAME</a:t>
                      </a:r>
                      <a:endParaRPr lang="en-US" dirty="0"/>
                    </a:p>
                  </a:txBody>
                  <a:tcPr/>
                </a:tc>
                <a:tc>
                  <a:txBody>
                    <a:bodyPr/>
                    <a:lstStyle/>
                    <a:p>
                      <a:r>
                        <a:rPr lang="en-US" dirty="0" smtClean="0"/>
                        <a:t>LAST NAME</a:t>
                      </a:r>
                      <a:endParaRPr lang="en-US" dirty="0"/>
                    </a:p>
                  </a:txBody>
                  <a:tcPr/>
                </a:tc>
                <a:tc>
                  <a:txBody>
                    <a:bodyPr/>
                    <a:lstStyle/>
                    <a:p>
                      <a:r>
                        <a:rPr lang="en-US" dirty="0" smtClean="0"/>
                        <a:t>COMMENTS </a:t>
                      </a:r>
                      <a:endParaRPr lang="en-US" dirty="0" smtClean="0">
                        <a:solidFill>
                          <a:schemeClr val="bg2"/>
                        </a:solidFill>
                      </a:endParaRPr>
                    </a:p>
                    <a:p>
                      <a:r>
                        <a:rPr lang="en-US" dirty="0" smtClean="0">
                          <a:solidFill>
                            <a:schemeClr val="bg2"/>
                          </a:solidFill>
                        </a:rPr>
                        <a:t>SEE NEXT SLIDES FOR EXAMPLES)</a:t>
                      </a:r>
                      <a:endParaRPr lang="en-US" dirty="0">
                        <a:solidFill>
                          <a:schemeClr val="bg2"/>
                        </a:solidFill>
                      </a:endParaRPr>
                    </a:p>
                  </a:txBody>
                  <a:tcPr/>
                </a:tc>
              </a:tr>
            </a:tbl>
          </a:graphicData>
        </a:graphic>
      </p:graphicFrame>
    </p:spTree>
    <p:extLst>
      <p:ext uri="{BB962C8B-B14F-4D97-AF65-F5344CB8AC3E}">
        <p14:creationId xmlns:p14="http://schemas.microsoft.com/office/powerpoint/2010/main" val="3129136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Not In Snapshot</a:t>
            </a:r>
            <a:endParaRPr lang="en-US" dirty="0"/>
          </a:p>
        </p:txBody>
      </p:sp>
      <p:sp>
        <p:nvSpPr>
          <p:cNvPr id="3" name="Content Placeholder 2"/>
          <p:cNvSpPr>
            <a:spLocks noGrp="1"/>
          </p:cNvSpPr>
          <p:nvPr>
            <p:ph idx="1"/>
          </p:nvPr>
        </p:nvSpPr>
        <p:spPr>
          <a:xfrm>
            <a:off x="274320" y="1494736"/>
            <a:ext cx="7886700" cy="4351338"/>
          </a:xfrm>
        </p:spPr>
        <p:txBody>
          <a:bodyPr/>
          <a:lstStyle/>
          <a:p>
            <a:pPr marL="342900" indent="-342900">
              <a:buFont typeface="Arial" panose="020B0604020202020204" pitchFamily="34" charset="0"/>
              <a:buChar char="•"/>
            </a:pPr>
            <a:r>
              <a:rPr lang="en-US" sz="2000" dirty="0" smtClean="0"/>
              <a:t>Record </a:t>
            </a:r>
            <a:r>
              <a:rPr lang="en-US" sz="2000" dirty="0"/>
              <a:t>missing from EOY snapshot not in error (there should be another message for this record with details) </a:t>
            </a:r>
            <a:endParaRPr lang="en-US" sz="2000" dirty="0" smtClean="0"/>
          </a:p>
          <a:p>
            <a:pPr marL="342900" indent="-342900">
              <a:buFont typeface="Arial" panose="020B0604020202020204" pitchFamily="34" charset="0"/>
              <a:buChar char="•"/>
            </a:pPr>
            <a:r>
              <a:rPr lang="en-US" sz="2000" dirty="0"/>
              <a:t>Child record does not have a corresponding participation record. </a:t>
            </a:r>
            <a:endParaRPr lang="en-US" sz="2000" dirty="0" smtClean="0"/>
          </a:p>
          <a:p>
            <a:pPr marL="342900" indent="-342900">
              <a:buFont typeface="Arial" panose="020B0604020202020204" pitchFamily="34" charset="0"/>
              <a:buChar char="•"/>
            </a:pPr>
            <a:r>
              <a:rPr lang="en-US" sz="2000" dirty="0"/>
              <a:t>Participation record does not have a corresponding child record. </a:t>
            </a:r>
            <a:endParaRPr lang="en-US" sz="2000" dirty="0" smtClean="0"/>
          </a:p>
          <a:p>
            <a:pPr marL="342900" indent="-342900">
              <a:buFont typeface="Arial" panose="020B0604020202020204" pitchFamily="34" charset="0"/>
              <a:buChar char="•"/>
            </a:pPr>
            <a:r>
              <a:rPr lang="en-US" sz="2000" dirty="0" smtClean="0"/>
              <a:t>Record </a:t>
            </a:r>
            <a:r>
              <a:rPr lang="en-US" sz="2000" dirty="0"/>
              <a:t>missing from EOY snapshot due to interchange error. </a:t>
            </a:r>
            <a:endParaRPr lang="en-US" sz="2000" dirty="0" smtClean="0"/>
          </a:p>
          <a:p>
            <a:pPr marL="342900" indent="-342900">
              <a:buFont typeface="Arial" panose="020B0604020202020204" pitchFamily="34" charset="0"/>
              <a:buChar char="•"/>
            </a:pPr>
            <a:r>
              <a:rPr lang="en-US" sz="2000" dirty="0" smtClean="0"/>
              <a:t>Participation </a:t>
            </a:r>
            <a:r>
              <a:rPr lang="en-US" sz="2000" dirty="0"/>
              <a:t>Record missing from EOY Snapshot due to a Special Education or Part C Referral code of 00 (Note: records with a Special Education or Part C Referral Code of 00 are not pulled into the EOY snapshot). </a:t>
            </a:r>
            <a:endParaRPr lang="en-US" sz="2000" dirty="0" smtClean="0"/>
          </a:p>
          <a:p>
            <a:pPr marL="342900" indent="-342900">
              <a:buFont typeface="Arial" panose="020B0604020202020204" pitchFamily="34" charset="0"/>
              <a:buChar char="•"/>
            </a:pPr>
            <a:r>
              <a:rPr lang="en-US" sz="2000" dirty="0"/>
              <a:t>Participation Record missing from EOY snapshot due to PAI code (Note: Records with PAI Code 23, 24, 31, 32 are not pulled into snapshot). </a:t>
            </a:r>
          </a:p>
        </p:txBody>
      </p:sp>
      <p:sp>
        <p:nvSpPr>
          <p:cNvPr id="4" name="Slide Number Placeholder 3"/>
          <p:cNvSpPr>
            <a:spLocks noGrp="1"/>
          </p:cNvSpPr>
          <p:nvPr>
            <p:ph type="sldNum" sz="quarter" idx="4"/>
          </p:nvPr>
        </p:nvSpPr>
        <p:spPr/>
        <p:txBody>
          <a:bodyPr/>
          <a:lstStyle/>
          <a:p>
            <a:fld id="{600BAA8B-998A-4793-9AB8-94EE2C3B2243}" type="slidenum">
              <a:rPr lang="en-US" smtClean="0"/>
              <a:pPr/>
              <a:t>15</a:t>
            </a:fld>
            <a:endParaRPr lang="en-US" dirty="0"/>
          </a:p>
        </p:txBody>
      </p:sp>
    </p:spTree>
    <p:extLst>
      <p:ext uri="{BB962C8B-B14F-4D97-AF65-F5344CB8AC3E}">
        <p14:creationId xmlns:p14="http://schemas.microsoft.com/office/powerpoint/2010/main" val="2413408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325" y="210927"/>
            <a:ext cx="8533349" cy="710141"/>
          </a:xfrm>
        </p:spPr>
        <p:txBody>
          <a:bodyPr/>
          <a:lstStyle/>
          <a:p>
            <a:r>
              <a:rPr lang="en-US" dirty="0"/>
              <a:t>TIMELINE</a:t>
            </a:r>
            <a:br>
              <a:rPr lang="en-US" dirty="0"/>
            </a:br>
            <a:r>
              <a:rPr lang="en-US" sz="1600" dirty="0">
                <a:hlinkClick r:id="rId2"/>
              </a:rPr>
              <a:t>http://</a:t>
            </a:r>
            <a:r>
              <a:rPr lang="en-US" sz="1600" dirty="0" smtClean="0">
                <a:hlinkClick r:id="rId2"/>
              </a:rPr>
              <a:t>www.cde.state.co.us/datapipeline/2017-2018specialeducationeoytimeline</a:t>
            </a:r>
            <a:r>
              <a:rPr lang="en-US" sz="1600" dirty="0" smtClean="0"/>
              <a:t> </a:t>
            </a:r>
            <a:endParaRPr lang="en-US" sz="1600" dirty="0"/>
          </a:p>
        </p:txBody>
      </p:sp>
      <p:sp>
        <p:nvSpPr>
          <p:cNvPr id="3" name="Content Placeholder 2"/>
          <p:cNvSpPr>
            <a:spLocks noGrp="1"/>
          </p:cNvSpPr>
          <p:nvPr>
            <p:ph idx="1"/>
          </p:nvPr>
        </p:nvSpPr>
        <p:spPr>
          <a:xfrm>
            <a:off x="305325" y="1359131"/>
            <a:ext cx="7886700" cy="4351338"/>
          </a:xfrm>
        </p:spPr>
        <p:txBody>
          <a:bodyPr/>
          <a:lstStyle/>
          <a:p>
            <a:r>
              <a:rPr lang="en-US" dirty="0" smtClean="0"/>
              <a:t>Due Dates</a:t>
            </a:r>
          </a:p>
          <a:p>
            <a:r>
              <a:rPr lang="en-US" dirty="0" smtClean="0"/>
              <a:t>We back up the timeline from the Federal Deadline incorporating a number of Milestones to ensure the State is on track </a:t>
            </a:r>
          </a:p>
          <a:p>
            <a:r>
              <a:rPr lang="en-US" dirty="0" smtClean="0"/>
              <a:t>Interchange Error Free – July 11 </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4"/>
          </p:nvPr>
        </p:nvSpPr>
        <p:spPr/>
        <p:txBody>
          <a:bodyPr/>
          <a:lstStyle/>
          <a:p>
            <a:fld id="{600BAA8B-998A-4793-9AB8-94EE2C3B2243}" type="slidenum">
              <a:rPr lang="en-US" smtClean="0"/>
              <a:pPr/>
              <a:t>16</a:t>
            </a:fld>
            <a:endParaRPr lang="en-US" dirty="0"/>
          </a:p>
        </p:txBody>
      </p:sp>
      <p:pic>
        <p:nvPicPr>
          <p:cNvPr id="6" name="Picture 5"/>
          <p:cNvPicPr>
            <a:picLocks noChangeAspect="1"/>
          </p:cNvPicPr>
          <p:nvPr/>
        </p:nvPicPr>
        <p:blipFill rotWithShape="1">
          <a:blip r:embed="rId3"/>
          <a:srcRect l="36666" t="37682" r="17471" b="47802"/>
          <a:stretch/>
        </p:blipFill>
        <p:spPr>
          <a:xfrm>
            <a:off x="424391" y="3890804"/>
            <a:ext cx="8221870" cy="1463040"/>
          </a:xfrm>
          <a:prstGeom prst="rect">
            <a:avLst/>
          </a:prstGeom>
        </p:spPr>
      </p:pic>
      <p:sp>
        <p:nvSpPr>
          <p:cNvPr id="5" name="TextBox 4"/>
          <p:cNvSpPr txBox="1"/>
          <p:nvPr/>
        </p:nvSpPr>
        <p:spPr>
          <a:xfrm>
            <a:off x="904009" y="5503937"/>
            <a:ext cx="6993082" cy="923330"/>
          </a:xfrm>
          <a:prstGeom prst="rect">
            <a:avLst/>
          </a:prstGeom>
          <a:solidFill>
            <a:schemeClr val="accent6">
              <a:lumMod val="40000"/>
              <a:lumOff val="60000"/>
            </a:schemeClr>
          </a:solidFill>
        </p:spPr>
        <p:txBody>
          <a:bodyPr wrap="square" rtlCol="0">
            <a:spAutoFit/>
          </a:bodyPr>
          <a:lstStyle/>
          <a:p>
            <a:r>
              <a:rPr lang="en-US" dirty="0" smtClean="0"/>
              <a:t>If you have all your IEP Child and Participation Data uploaded and are Error Free at the Interchange let me know and I will verify status and mark your AU good for July 11</a:t>
            </a:r>
            <a:r>
              <a:rPr lang="en-US" baseline="30000" dirty="0" smtClean="0"/>
              <a:t>th</a:t>
            </a:r>
            <a:r>
              <a:rPr lang="en-US" dirty="0" smtClean="0"/>
              <a:t> Deadline</a:t>
            </a:r>
            <a:endParaRPr lang="en-US" dirty="0"/>
          </a:p>
        </p:txBody>
      </p:sp>
    </p:spTree>
    <p:extLst>
      <p:ext uri="{BB962C8B-B14F-4D97-AF65-F5344CB8AC3E}">
        <p14:creationId xmlns:p14="http://schemas.microsoft.com/office/powerpoint/2010/main" val="720169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11</a:t>
            </a:r>
            <a:r>
              <a:rPr lang="en-US" baseline="30000" dirty="0" smtClean="0"/>
              <a:t>th</a:t>
            </a:r>
            <a:r>
              <a:rPr lang="en-US" dirty="0" smtClean="0"/>
              <a:t>, 2018 Due Date</a:t>
            </a:r>
            <a:br>
              <a:rPr lang="en-US" dirty="0" smtClean="0"/>
            </a:br>
            <a:r>
              <a:rPr lang="en-US" dirty="0" smtClean="0"/>
              <a:t>Records Not In Snapshot Pipeline report</a:t>
            </a:r>
            <a:endParaRPr lang="en-US" dirty="0"/>
          </a:p>
        </p:txBody>
      </p:sp>
      <p:sp>
        <p:nvSpPr>
          <p:cNvPr id="3" name="Content Placeholder 2"/>
          <p:cNvSpPr>
            <a:spLocks noGrp="1"/>
          </p:cNvSpPr>
          <p:nvPr>
            <p:ph idx="1"/>
          </p:nvPr>
        </p:nvSpPr>
        <p:spPr>
          <a:xfrm>
            <a:off x="274320" y="1390827"/>
            <a:ext cx="8380269" cy="4351338"/>
          </a:xfrm>
        </p:spPr>
        <p:txBody>
          <a:bodyPr/>
          <a:lstStyle/>
          <a:p>
            <a:r>
              <a:rPr lang="en-US" dirty="0" smtClean="0"/>
              <a:t>Be sure the only message in this report are </a:t>
            </a:r>
          </a:p>
          <a:p>
            <a:pPr marL="342900" indent="-342900">
              <a:buFont typeface="Arial" panose="020B0604020202020204" pitchFamily="34" charset="0"/>
              <a:buChar char="•"/>
            </a:pPr>
            <a:r>
              <a:rPr lang="en-US" dirty="0" smtClean="0"/>
              <a:t>Be sure there aren’t any records in this report where there aren’t matching Child and Participation records or mismatch SASID/LASID</a:t>
            </a:r>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17</a:t>
            </a:fld>
            <a:endParaRPr lang="en-US" dirty="0"/>
          </a:p>
        </p:txBody>
      </p:sp>
    </p:spTree>
    <p:extLst>
      <p:ext uri="{BB962C8B-B14F-4D97-AF65-F5344CB8AC3E}">
        <p14:creationId xmlns:p14="http://schemas.microsoft.com/office/powerpoint/2010/main" val="313772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IEP Interchange</a:t>
            </a:r>
            <a:br>
              <a:rPr lang="en-US" dirty="0" smtClean="0"/>
            </a:br>
            <a:r>
              <a:rPr lang="en-US" dirty="0" smtClean="0"/>
              <a:t>Resolving Errors</a:t>
            </a:r>
            <a:endParaRPr lang="en-US" dirty="0"/>
          </a:p>
        </p:txBody>
      </p:sp>
      <p:sp>
        <p:nvSpPr>
          <p:cNvPr id="3" name="Content Placeholder 2"/>
          <p:cNvSpPr>
            <a:spLocks noGrp="1"/>
          </p:cNvSpPr>
          <p:nvPr>
            <p:ph idx="1"/>
          </p:nvPr>
        </p:nvSpPr>
        <p:spPr/>
        <p:txBody>
          <a:bodyPr/>
          <a:lstStyle/>
          <a:p>
            <a:r>
              <a:rPr lang="en-US" sz="2000" dirty="0" smtClean="0"/>
              <a:t>Interchange Errors are often referred to as Level 1 errors.</a:t>
            </a:r>
          </a:p>
          <a:p>
            <a:pPr marL="342900" indent="-342900">
              <a:buFont typeface="Arial" panose="020B0604020202020204" pitchFamily="34" charset="0"/>
              <a:buChar char="•"/>
            </a:pPr>
            <a:r>
              <a:rPr lang="en-US" sz="2000" dirty="0" smtClean="0"/>
              <a:t>Valid Codes are checked</a:t>
            </a:r>
          </a:p>
          <a:p>
            <a:pPr marL="342900" indent="-342900">
              <a:buFont typeface="Arial" panose="020B0604020202020204" pitchFamily="34" charset="0"/>
              <a:buChar char="•"/>
            </a:pPr>
            <a:r>
              <a:rPr lang="en-US" sz="2000" dirty="0" smtClean="0"/>
              <a:t>SASID Verification, Demographic Data, District and Resident Attendance Information</a:t>
            </a:r>
          </a:p>
          <a:p>
            <a:pPr marL="342900" indent="-342900">
              <a:buFont typeface="Arial" panose="020B0604020202020204" pitchFamily="34" charset="0"/>
              <a:buChar char="•"/>
            </a:pPr>
            <a:r>
              <a:rPr lang="en-US" sz="2000" dirty="0" smtClean="0"/>
              <a:t>Valid Dates</a:t>
            </a:r>
          </a:p>
          <a:p>
            <a:endParaRPr lang="en-US" sz="2000" dirty="0"/>
          </a:p>
          <a:p>
            <a:r>
              <a:rPr lang="en-US" sz="2000" b="1" u="sng" dirty="0" smtClean="0">
                <a:solidFill>
                  <a:srgbClr val="0000FF"/>
                </a:solidFill>
              </a:rPr>
              <a:t>Business Rule Guidance</a:t>
            </a:r>
          </a:p>
          <a:p>
            <a:r>
              <a:rPr lang="en-US" sz="2000" dirty="0"/>
              <a:t>Child: </a:t>
            </a:r>
            <a:r>
              <a:rPr lang="en-US" sz="2000" dirty="0">
                <a:hlinkClick r:id="rId2"/>
              </a:rPr>
              <a:t>http://</a:t>
            </a:r>
            <a:r>
              <a:rPr lang="en-US" sz="2000" dirty="0" smtClean="0">
                <a:hlinkClick r:id="rId2"/>
              </a:rPr>
              <a:t>www.cde.state.co.us/datapipeline/special-education-child-file-businessrulesguide</a:t>
            </a:r>
            <a:r>
              <a:rPr lang="en-US" sz="2000" dirty="0" smtClean="0"/>
              <a:t> </a:t>
            </a:r>
            <a:endParaRPr lang="en-US" sz="2000" dirty="0"/>
          </a:p>
          <a:p>
            <a:r>
              <a:rPr lang="en-US" sz="2000" dirty="0" smtClean="0"/>
              <a:t>Participation: </a:t>
            </a:r>
            <a:r>
              <a:rPr lang="en-US" sz="2000" dirty="0" smtClean="0">
                <a:hlinkClick r:id="rId3"/>
              </a:rPr>
              <a:t>http</a:t>
            </a:r>
            <a:r>
              <a:rPr lang="en-US" sz="2000" dirty="0">
                <a:hlinkClick r:id="rId3"/>
              </a:rPr>
              <a:t>://</a:t>
            </a:r>
            <a:r>
              <a:rPr lang="en-US" sz="2000" dirty="0" smtClean="0">
                <a:hlinkClick r:id="rId3"/>
              </a:rPr>
              <a:t>www.cde.state.co.us/datapipeline/specialeducationparticipationfile-businessrulesguide</a:t>
            </a:r>
            <a:r>
              <a:rPr lang="en-US" sz="2000" dirty="0" smtClean="0"/>
              <a:t> </a:t>
            </a:r>
          </a:p>
          <a:p>
            <a:endParaRPr lang="en-US" sz="2000" dirty="0" smtClean="0"/>
          </a:p>
        </p:txBody>
      </p:sp>
      <p:sp>
        <p:nvSpPr>
          <p:cNvPr id="4" name="Slide Number Placeholder 3"/>
          <p:cNvSpPr>
            <a:spLocks noGrp="1"/>
          </p:cNvSpPr>
          <p:nvPr>
            <p:ph type="sldNum" sz="quarter" idx="4"/>
          </p:nvPr>
        </p:nvSpPr>
        <p:spPr/>
        <p:txBody>
          <a:bodyPr/>
          <a:lstStyle/>
          <a:p>
            <a:fld id="{600BAA8B-998A-4793-9AB8-94EE2C3B2243}" type="slidenum">
              <a:rPr lang="en-US" smtClean="0"/>
              <a:pPr/>
              <a:t>18</a:t>
            </a:fld>
            <a:endParaRPr lang="en-US" dirty="0"/>
          </a:p>
        </p:txBody>
      </p:sp>
    </p:spTree>
    <p:extLst>
      <p:ext uri="{BB962C8B-B14F-4D97-AF65-F5344CB8AC3E}">
        <p14:creationId xmlns:p14="http://schemas.microsoft.com/office/powerpoint/2010/main" val="2440638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2088"/>
            <a:ext cx="7886700" cy="520700"/>
          </a:xfrm>
        </p:spPr>
        <p:txBody>
          <a:bodyPr>
            <a:normAutofit fontScale="90000"/>
          </a:bodyPr>
          <a:lstStyle/>
          <a:p>
            <a:pPr>
              <a:defRPr/>
            </a:pPr>
            <a:r>
              <a:rPr lang="en-US" sz="2800" dirty="0" smtClean="0">
                <a:solidFill>
                  <a:schemeClr val="tx1"/>
                </a:solidFill>
              </a:rPr>
              <a:t>Where does the Special Education EOY Snapshot extract data from?</a:t>
            </a:r>
            <a:endParaRPr lang="en-US" sz="2800" dirty="0">
              <a:solidFill>
                <a:schemeClr val="tx1"/>
              </a:solidFill>
            </a:endParaRPr>
          </a:p>
        </p:txBody>
      </p:sp>
      <p:graphicFrame>
        <p:nvGraphicFramePr>
          <p:cNvPr id="5" name="Content Placeholder 4"/>
          <p:cNvGraphicFramePr>
            <a:graphicFrameLocks noGrp="1"/>
          </p:cNvGraphicFramePr>
          <p:nvPr>
            <p:ph idx="4294967295"/>
            <p:extLst/>
          </p:nvPr>
        </p:nvGraphicFramePr>
        <p:xfrm>
          <a:off x="366111" y="1330872"/>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082902" y="4657060"/>
            <a:ext cx="4933507" cy="1384995"/>
          </a:xfrm>
          <a:prstGeom prst="rect">
            <a:avLst/>
          </a:prstGeom>
          <a:noFill/>
        </p:spPr>
        <p:txBody>
          <a:bodyPr wrap="square" rtlCol="0">
            <a:spAutoFit/>
          </a:bodyPr>
          <a:lstStyle/>
          <a:p>
            <a:r>
              <a:rPr lang="en-US" sz="1400" dirty="0" smtClean="0"/>
              <a:t>*a snapshot is a point in time “picture” of your data extracted from the Interchange files </a:t>
            </a:r>
          </a:p>
          <a:p>
            <a:r>
              <a:rPr lang="en-US" sz="1400" dirty="0" smtClean="0"/>
              <a:t>*may begin creating snapshots once the required files are successfully uploaded and as </a:t>
            </a:r>
            <a:r>
              <a:rPr lang="en-US" sz="1400" dirty="0"/>
              <a:t>many times as needed</a:t>
            </a:r>
          </a:p>
          <a:p>
            <a:r>
              <a:rPr lang="en-US" sz="1400" dirty="0" smtClean="0"/>
              <a:t>*records </a:t>
            </a:r>
            <a:r>
              <a:rPr lang="en-US" sz="1400" dirty="0"/>
              <a:t>with errors at the interchange level will </a:t>
            </a:r>
            <a:r>
              <a:rPr lang="en-US" sz="1400" u="sng" dirty="0"/>
              <a:t>not</a:t>
            </a:r>
            <a:r>
              <a:rPr lang="en-US" sz="1400" dirty="0"/>
              <a:t> pull into your level 2 snapshot </a:t>
            </a:r>
            <a:r>
              <a:rPr lang="en-US" sz="1400" dirty="0" smtClean="0"/>
              <a:t>validations</a:t>
            </a:r>
            <a:endParaRPr lang="en-US" sz="1400" dirty="0"/>
          </a:p>
        </p:txBody>
      </p:sp>
      <p:pic>
        <p:nvPicPr>
          <p:cNvPr id="5123" name="Picture 3" descr="C:\Users\Heitman_L\AppData\Local\Microsoft\Windows\Temporary Internet Files\Content.IE5\G531FJ0Q\132543726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7335" y="1142999"/>
            <a:ext cx="1997515" cy="137948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30442" y="1347538"/>
            <a:ext cx="2695076" cy="1077218"/>
          </a:xfrm>
          <a:prstGeom prst="rect">
            <a:avLst/>
          </a:prstGeom>
          <a:noFill/>
        </p:spPr>
        <p:txBody>
          <a:bodyPr wrap="square" rtlCol="0">
            <a:spAutoFit/>
          </a:bodyPr>
          <a:lstStyle/>
          <a:p>
            <a:r>
              <a:rPr lang="en-US" sz="3200" b="1" dirty="0" smtClean="0"/>
              <a:t>IEP </a:t>
            </a:r>
            <a:r>
              <a:rPr lang="en-US" sz="3200" b="1" dirty="0"/>
              <a:t>Interchange</a:t>
            </a:r>
          </a:p>
        </p:txBody>
      </p:sp>
      <p:sp>
        <p:nvSpPr>
          <p:cNvPr id="15" name="TextBox 14"/>
          <p:cNvSpPr txBox="1"/>
          <p:nvPr/>
        </p:nvSpPr>
        <p:spPr>
          <a:xfrm>
            <a:off x="930441" y="3890211"/>
            <a:ext cx="2695076" cy="1107996"/>
          </a:xfrm>
          <a:prstGeom prst="rect">
            <a:avLst/>
          </a:prstGeom>
          <a:noFill/>
        </p:spPr>
        <p:txBody>
          <a:bodyPr wrap="square" rtlCol="0">
            <a:spAutoFit/>
          </a:bodyPr>
          <a:lstStyle/>
          <a:p>
            <a:pPr lvl="0"/>
            <a:r>
              <a:rPr lang="en-US" sz="2400" b="1" dirty="0">
                <a:solidFill>
                  <a:srgbClr val="000000"/>
                </a:solidFill>
              </a:rPr>
              <a:t>Student Interchange</a:t>
            </a:r>
          </a:p>
          <a:p>
            <a:endParaRPr lang="en-US" dirty="0"/>
          </a:p>
        </p:txBody>
      </p:sp>
      <p:sp>
        <p:nvSpPr>
          <p:cNvPr id="6" name="Oval 5"/>
          <p:cNvSpPr/>
          <p:nvPr/>
        </p:nvSpPr>
        <p:spPr>
          <a:xfrm>
            <a:off x="930441" y="2350974"/>
            <a:ext cx="1322093" cy="102847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2277980" y="2407053"/>
            <a:ext cx="1403268" cy="977462"/>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072056" y="2601310"/>
            <a:ext cx="1040523" cy="369332"/>
          </a:xfrm>
          <a:prstGeom prst="rect">
            <a:avLst/>
          </a:prstGeom>
          <a:noFill/>
        </p:spPr>
        <p:txBody>
          <a:bodyPr wrap="square" rtlCol="0">
            <a:spAutoFit/>
          </a:bodyPr>
          <a:lstStyle/>
          <a:p>
            <a:pPr algn="ctr"/>
            <a:r>
              <a:rPr lang="en-US" dirty="0" smtClean="0"/>
              <a:t>Child File</a:t>
            </a:r>
            <a:endParaRPr lang="en-US" dirty="0"/>
          </a:p>
        </p:txBody>
      </p:sp>
      <p:sp>
        <p:nvSpPr>
          <p:cNvPr id="9" name="Oval 8"/>
          <p:cNvSpPr/>
          <p:nvPr/>
        </p:nvSpPr>
        <p:spPr>
          <a:xfrm>
            <a:off x="859221" y="4657061"/>
            <a:ext cx="1466191" cy="145996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Demographic </a:t>
            </a:r>
            <a:r>
              <a:rPr lang="en-US" sz="1200" i="1" dirty="0">
                <a:solidFill>
                  <a:schemeClr val="tx1"/>
                </a:solidFill>
              </a:rPr>
              <a:t>info</a:t>
            </a:r>
          </a:p>
          <a:p>
            <a:pPr algn="ctr"/>
            <a:r>
              <a:rPr lang="en-US" sz="1200" b="1" dirty="0">
                <a:solidFill>
                  <a:schemeClr val="tx1"/>
                </a:solidFill>
              </a:rPr>
              <a:t>Student Profile File</a:t>
            </a:r>
          </a:p>
        </p:txBody>
      </p:sp>
      <p:sp>
        <p:nvSpPr>
          <p:cNvPr id="17" name="Oval 16"/>
          <p:cNvSpPr/>
          <p:nvPr/>
        </p:nvSpPr>
        <p:spPr>
          <a:xfrm>
            <a:off x="2325412" y="4657061"/>
            <a:ext cx="1418898" cy="145996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Entry </a:t>
            </a:r>
            <a:r>
              <a:rPr lang="en-US" sz="1200" i="1" dirty="0">
                <a:solidFill>
                  <a:schemeClr val="tx1"/>
                </a:solidFill>
              </a:rPr>
              <a:t>Grade Level</a:t>
            </a:r>
          </a:p>
          <a:p>
            <a:pPr algn="ctr"/>
            <a:r>
              <a:rPr lang="en-US" sz="1200" b="1" dirty="0">
                <a:solidFill>
                  <a:schemeClr val="tx1"/>
                </a:solidFill>
              </a:rPr>
              <a:t>Student School Association File</a:t>
            </a:r>
          </a:p>
        </p:txBody>
      </p:sp>
      <p:sp>
        <p:nvSpPr>
          <p:cNvPr id="18" name="TextBox 17"/>
          <p:cNvSpPr txBox="1"/>
          <p:nvPr/>
        </p:nvSpPr>
        <p:spPr>
          <a:xfrm>
            <a:off x="2252534" y="2601310"/>
            <a:ext cx="1491776" cy="646331"/>
          </a:xfrm>
          <a:prstGeom prst="rect">
            <a:avLst/>
          </a:prstGeom>
          <a:noFill/>
        </p:spPr>
        <p:txBody>
          <a:bodyPr wrap="square" rtlCol="0">
            <a:spAutoFit/>
          </a:bodyPr>
          <a:lstStyle/>
          <a:p>
            <a:pPr algn="ctr"/>
            <a:r>
              <a:rPr lang="en-US" dirty="0" smtClean="0"/>
              <a:t>Participation File</a:t>
            </a:r>
            <a:endParaRPr lang="en-US" dirty="0"/>
          </a:p>
        </p:txBody>
      </p:sp>
    </p:spTree>
    <p:extLst>
      <p:ext uri="{BB962C8B-B14F-4D97-AF65-F5344CB8AC3E}">
        <p14:creationId xmlns:p14="http://schemas.microsoft.com/office/powerpoint/2010/main" val="3692390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POINTS</a:t>
            </a:r>
            <a:endParaRPr lang="en-US" dirty="0"/>
          </a:p>
        </p:txBody>
      </p:sp>
      <p:sp>
        <p:nvSpPr>
          <p:cNvPr id="3" name="Content Placeholder 2"/>
          <p:cNvSpPr>
            <a:spLocks noGrp="1"/>
          </p:cNvSpPr>
          <p:nvPr>
            <p:ph idx="1"/>
          </p:nvPr>
        </p:nvSpPr>
        <p:spPr/>
        <p:txBody>
          <a:bodyPr/>
          <a:lstStyle/>
          <a:p>
            <a:r>
              <a:rPr lang="en-US" dirty="0" smtClean="0"/>
              <a:t>Purpose/Criteria/Records Not In Snapshot</a:t>
            </a:r>
          </a:p>
          <a:p>
            <a:r>
              <a:rPr lang="en-US" dirty="0" smtClean="0"/>
              <a:t>Timeline Milestones</a:t>
            </a:r>
          </a:p>
          <a:p>
            <a:r>
              <a:rPr lang="en-US" dirty="0" smtClean="0"/>
              <a:t>IEP Interchange Errors</a:t>
            </a:r>
          </a:p>
          <a:p>
            <a:r>
              <a:rPr lang="en-US" dirty="0"/>
              <a:t>Not Eligible</a:t>
            </a:r>
          </a:p>
          <a:p>
            <a:r>
              <a:rPr lang="en-US" dirty="0" smtClean="0"/>
              <a:t>Private School Students</a:t>
            </a:r>
          </a:p>
          <a:p>
            <a:r>
              <a:rPr lang="en-US" dirty="0" smtClean="0"/>
              <a:t>Back Dating Records</a:t>
            </a:r>
          </a:p>
          <a:p>
            <a:r>
              <a:rPr lang="en-US" dirty="0" smtClean="0"/>
              <a:t>Part C Data</a:t>
            </a:r>
          </a:p>
          <a:p>
            <a:r>
              <a:rPr lang="en-US" dirty="0" smtClean="0"/>
              <a:t>Facility Data </a:t>
            </a:r>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2</a:t>
            </a:fld>
            <a:endParaRPr lang="en-US" dirty="0"/>
          </a:p>
        </p:txBody>
      </p:sp>
    </p:spTree>
    <p:extLst>
      <p:ext uri="{BB962C8B-B14F-4D97-AF65-F5344CB8AC3E}">
        <p14:creationId xmlns:p14="http://schemas.microsoft.com/office/powerpoint/2010/main" val="2874137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00BAA8B-998A-4793-9AB8-94EE2C3B2243}" type="slidenum">
              <a:rPr lang="en-US" smtClean="0"/>
              <a:pPr/>
              <a:t>20</a:t>
            </a:fld>
            <a:endParaRPr lang="en-US" dirty="0"/>
          </a:p>
        </p:txBody>
      </p:sp>
      <p:sp>
        <p:nvSpPr>
          <p:cNvPr id="3" name="AutoShape 4" descr="Image result for food buffet">
            <a:hlinkClick r:id="rId2"/>
          </p:cNvPr>
          <p:cNvSpPr>
            <a:spLocks noChangeAspect="1" noChangeArrowheads="1"/>
          </p:cNvSpPr>
          <p:nvPr/>
        </p:nvSpPr>
        <p:spPr bwMode="auto">
          <a:xfrm>
            <a:off x="155575" y="-2232025"/>
            <a:ext cx="6991350" cy="4657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3"/>
          <a:stretch>
            <a:fillRect/>
          </a:stretch>
        </p:blipFill>
        <p:spPr>
          <a:xfrm>
            <a:off x="1880322" y="1684625"/>
            <a:ext cx="4534527" cy="3017520"/>
          </a:xfrm>
          <a:prstGeom prst="rect">
            <a:avLst/>
          </a:prstGeom>
        </p:spPr>
      </p:pic>
      <p:sp>
        <p:nvSpPr>
          <p:cNvPr id="7" name="TextBox 6"/>
          <p:cNvSpPr txBox="1"/>
          <p:nvPr/>
        </p:nvSpPr>
        <p:spPr>
          <a:xfrm>
            <a:off x="472354" y="197957"/>
            <a:ext cx="2815936" cy="1200329"/>
          </a:xfrm>
          <a:prstGeom prst="rect">
            <a:avLst/>
          </a:prstGeom>
          <a:solidFill>
            <a:schemeClr val="accent4">
              <a:lumMod val="40000"/>
              <a:lumOff val="60000"/>
            </a:schemeClr>
          </a:solidFill>
        </p:spPr>
        <p:txBody>
          <a:bodyPr wrap="square" rtlCol="0">
            <a:spAutoFit/>
          </a:bodyPr>
          <a:lstStyle/>
          <a:p>
            <a:r>
              <a:rPr lang="en-US" dirty="0" smtClean="0"/>
              <a:t>INTERCHANGES (IEP/STUDENT) </a:t>
            </a:r>
          </a:p>
          <a:p>
            <a:endParaRPr lang="en-US" dirty="0"/>
          </a:p>
          <a:p>
            <a:r>
              <a:rPr lang="en-US" dirty="0" smtClean="0"/>
              <a:t>Kinda Like A Buffet!</a:t>
            </a:r>
            <a:endParaRPr lang="en-US" dirty="0"/>
          </a:p>
        </p:txBody>
      </p:sp>
      <p:sp>
        <p:nvSpPr>
          <p:cNvPr id="9" name="TextBox 8"/>
          <p:cNvSpPr txBox="1"/>
          <p:nvPr/>
        </p:nvSpPr>
        <p:spPr>
          <a:xfrm>
            <a:off x="4686301" y="5061584"/>
            <a:ext cx="2951018" cy="1477328"/>
          </a:xfrm>
          <a:prstGeom prst="rect">
            <a:avLst/>
          </a:prstGeom>
          <a:solidFill>
            <a:schemeClr val="accent6">
              <a:lumMod val="40000"/>
              <a:lumOff val="60000"/>
            </a:schemeClr>
          </a:solidFill>
        </p:spPr>
        <p:txBody>
          <a:bodyPr wrap="square" rtlCol="0">
            <a:spAutoFit/>
          </a:bodyPr>
          <a:lstStyle/>
          <a:p>
            <a:r>
              <a:rPr lang="en-US" dirty="0" smtClean="0"/>
              <a:t>SNAPSHOT:</a:t>
            </a:r>
          </a:p>
          <a:p>
            <a:r>
              <a:rPr lang="en-US" dirty="0" smtClean="0"/>
              <a:t>Plate of items from the buffet. Often requiring “diet” specifications like vegetables…</a:t>
            </a:r>
            <a:endParaRPr lang="en-US" dirty="0"/>
          </a:p>
        </p:txBody>
      </p:sp>
      <p:sp>
        <p:nvSpPr>
          <p:cNvPr id="10" name="Right Arrow 9"/>
          <p:cNvSpPr/>
          <p:nvPr/>
        </p:nvSpPr>
        <p:spPr>
          <a:xfrm rot="3437174">
            <a:off x="2178799" y="1508760"/>
            <a:ext cx="1174173" cy="1350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a:stretch>
            <a:fillRect/>
          </a:stretch>
        </p:blipFill>
        <p:spPr>
          <a:xfrm rot="10800000">
            <a:off x="3795202" y="3793564"/>
            <a:ext cx="1194920" cy="1194920"/>
          </a:xfrm>
          <a:prstGeom prst="rect">
            <a:avLst/>
          </a:prstGeom>
        </p:spPr>
      </p:pic>
    </p:spTree>
    <p:extLst>
      <p:ext uri="{BB962C8B-B14F-4D97-AF65-F5344CB8AC3E}">
        <p14:creationId xmlns:p14="http://schemas.microsoft.com/office/powerpoint/2010/main" val="2390029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INTERCHANGE/SNAPSHOT ERRORS</a:t>
            </a:r>
            <a:endParaRPr lang="en-US" dirty="0"/>
          </a:p>
        </p:txBody>
      </p:sp>
      <p:sp>
        <p:nvSpPr>
          <p:cNvPr id="3" name="Content Placeholder 2"/>
          <p:cNvSpPr>
            <a:spLocks noGrp="1"/>
          </p:cNvSpPr>
          <p:nvPr>
            <p:ph idx="1"/>
          </p:nvPr>
        </p:nvSpPr>
        <p:spPr/>
        <p:txBody>
          <a:bodyPr/>
          <a:lstStyle/>
          <a:p>
            <a:r>
              <a:rPr lang="en-US" dirty="0"/>
              <a:t>Interchange Errors are NEVER really resolved until the Snapshot is Complete. IEP Interchange is constantly changing </a:t>
            </a:r>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21</a:t>
            </a:fld>
            <a:endParaRPr lang="en-US" dirty="0"/>
          </a:p>
        </p:txBody>
      </p:sp>
    </p:spTree>
    <p:extLst>
      <p:ext uri="{BB962C8B-B14F-4D97-AF65-F5344CB8AC3E}">
        <p14:creationId xmlns:p14="http://schemas.microsoft.com/office/powerpoint/2010/main" val="3223894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5013434" y="583324"/>
            <a:ext cx="4130566" cy="5542840"/>
          </a:xfrm>
        </p:spPr>
        <p:txBody>
          <a:bodyPr>
            <a:normAutofit/>
          </a:bodyPr>
          <a:lstStyle/>
          <a:p>
            <a:pPr marL="45720" indent="0">
              <a:buNone/>
            </a:pPr>
            <a:r>
              <a:rPr lang="en-US" sz="1200" b="1" u="sng" dirty="0">
                <a:solidFill>
                  <a:srgbClr val="7030A0"/>
                </a:solidFill>
              </a:rPr>
              <a:t>Path 3 Data Fields (9): </a:t>
            </a:r>
          </a:p>
          <a:p>
            <a:r>
              <a:rPr lang="en-US" sz="1200" b="1" dirty="0" smtClean="0">
                <a:solidFill>
                  <a:srgbClr val="7030A0"/>
                </a:solidFill>
              </a:rPr>
              <a:t>Date </a:t>
            </a:r>
            <a:r>
              <a:rPr lang="en-US" sz="1200" b="1" dirty="0">
                <a:solidFill>
                  <a:srgbClr val="7030A0"/>
                </a:solidFill>
              </a:rPr>
              <a:t>of Parental Consent to Evaluate Part B </a:t>
            </a:r>
          </a:p>
          <a:p>
            <a:r>
              <a:rPr lang="en-US" sz="1200" b="1" dirty="0" smtClean="0">
                <a:solidFill>
                  <a:srgbClr val="7030A0"/>
                </a:solidFill>
              </a:rPr>
              <a:t>Date </a:t>
            </a:r>
            <a:r>
              <a:rPr lang="en-US" sz="1200" b="1" dirty="0">
                <a:solidFill>
                  <a:srgbClr val="7030A0"/>
                </a:solidFill>
              </a:rPr>
              <a:t>Evaluation Completed Part B </a:t>
            </a:r>
          </a:p>
          <a:p>
            <a:r>
              <a:rPr lang="en-US" sz="1200" b="1" dirty="0" smtClean="0">
                <a:solidFill>
                  <a:srgbClr val="7030A0"/>
                </a:solidFill>
              </a:rPr>
              <a:t>Reason </a:t>
            </a:r>
            <a:r>
              <a:rPr lang="en-US" sz="1200" b="1" dirty="0">
                <a:solidFill>
                  <a:srgbClr val="7030A0"/>
                </a:solidFill>
              </a:rPr>
              <a:t>for Delay in Completing the Evaluation Part B </a:t>
            </a:r>
          </a:p>
          <a:p>
            <a:r>
              <a:rPr lang="en-US" sz="1200" b="1" dirty="0" smtClean="0">
                <a:solidFill>
                  <a:srgbClr val="7030A0"/>
                </a:solidFill>
              </a:rPr>
              <a:t>Date </a:t>
            </a:r>
            <a:r>
              <a:rPr lang="en-US" sz="1200" b="1" dirty="0">
                <a:solidFill>
                  <a:srgbClr val="7030A0"/>
                </a:solidFill>
              </a:rPr>
              <a:t>of Initial Eligibility Meeting Part B </a:t>
            </a:r>
          </a:p>
          <a:p>
            <a:r>
              <a:rPr lang="en-US" sz="1200" b="1" dirty="0" smtClean="0">
                <a:solidFill>
                  <a:srgbClr val="7030A0"/>
                </a:solidFill>
              </a:rPr>
              <a:t>Date </a:t>
            </a:r>
            <a:r>
              <a:rPr lang="en-US" sz="1200" b="1" dirty="0">
                <a:solidFill>
                  <a:srgbClr val="7030A0"/>
                </a:solidFill>
              </a:rPr>
              <a:t>Initial IEP was Finalized Part B </a:t>
            </a:r>
          </a:p>
          <a:p>
            <a:r>
              <a:rPr lang="en-US" sz="1200" b="1" dirty="0" smtClean="0">
                <a:solidFill>
                  <a:srgbClr val="7030A0"/>
                </a:solidFill>
              </a:rPr>
              <a:t>Reason </a:t>
            </a:r>
            <a:r>
              <a:rPr lang="en-US" sz="1200" b="1" dirty="0">
                <a:solidFill>
                  <a:srgbClr val="7030A0"/>
                </a:solidFill>
              </a:rPr>
              <a:t>for Delay in Finalizing the Initial IEP Part B </a:t>
            </a:r>
          </a:p>
          <a:p>
            <a:r>
              <a:rPr lang="en-US" sz="1200" b="1" dirty="0" smtClean="0">
                <a:solidFill>
                  <a:srgbClr val="7030A0"/>
                </a:solidFill>
              </a:rPr>
              <a:t>Date </a:t>
            </a:r>
            <a:r>
              <a:rPr lang="en-US" sz="1200" b="1" dirty="0">
                <a:solidFill>
                  <a:srgbClr val="7030A0"/>
                </a:solidFill>
              </a:rPr>
              <a:t>IEP was Implemented Part B </a:t>
            </a:r>
          </a:p>
          <a:p>
            <a:r>
              <a:rPr lang="en-US" sz="1200" b="1" dirty="0" smtClean="0">
                <a:solidFill>
                  <a:srgbClr val="7030A0"/>
                </a:solidFill>
              </a:rPr>
              <a:t>Reason </a:t>
            </a:r>
            <a:r>
              <a:rPr lang="en-US" sz="1200" b="1" dirty="0">
                <a:solidFill>
                  <a:srgbClr val="7030A0"/>
                </a:solidFill>
              </a:rPr>
              <a:t>the IEP was Never Implemented Part B </a:t>
            </a:r>
          </a:p>
          <a:p>
            <a:r>
              <a:rPr lang="en-US" sz="1200" b="1" dirty="0" smtClean="0">
                <a:solidFill>
                  <a:srgbClr val="7030A0"/>
                </a:solidFill>
              </a:rPr>
              <a:t>Eligibility </a:t>
            </a:r>
            <a:r>
              <a:rPr lang="en-US" sz="1200" b="1" dirty="0">
                <a:solidFill>
                  <a:srgbClr val="7030A0"/>
                </a:solidFill>
              </a:rPr>
              <a:t>and Services Path 3 </a:t>
            </a:r>
          </a:p>
          <a:p>
            <a:endParaRPr lang="en-US" sz="1200" dirty="0"/>
          </a:p>
          <a:p>
            <a:pPr marL="45720" indent="0">
              <a:buNone/>
            </a:pPr>
            <a:endParaRPr lang="en-US" sz="1200" dirty="0"/>
          </a:p>
        </p:txBody>
      </p:sp>
      <p:sp>
        <p:nvSpPr>
          <p:cNvPr id="5" name="Title 4"/>
          <p:cNvSpPr>
            <a:spLocks noGrp="1"/>
          </p:cNvSpPr>
          <p:nvPr>
            <p:ph type="title" idx="4294967295"/>
          </p:nvPr>
        </p:nvSpPr>
        <p:spPr>
          <a:xfrm>
            <a:off x="0" y="192088"/>
            <a:ext cx="7886700" cy="520700"/>
          </a:xfrm>
        </p:spPr>
        <p:txBody>
          <a:bodyPr>
            <a:normAutofit fontScale="90000"/>
          </a:bodyPr>
          <a:lstStyle/>
          <a:p>
            <a:r>
              <a:rPr lang="en-US" dirty="0" smtClean="0"/>
              <a:t>Data Fields in the 3 Paths</a:t>
            </a:r>
            <a:endParaRPr lang="en-US" dirty="0"/>
          </a:p>
        </p:txBody>
      </p:sp>
      <p:sp>
        <p:nvSpPr>
          <p:cNvPr id="2" name="Content Placeholder 1"/>
          <p:cNvSpPr>
            <a:spLocks noGrp="1"/>
          </p:cNvSpPr>
          <p:nvPr>
            <p:ph idx="4294967295"/>
          </p:nvPr>
        </p:nvSpPr>
        <p:spPr>
          <a:xfrm>
            <a:off x="70945" y="764628"/>
            <a:ext cx="4800600" cy="5474248"/>
          </a:xfrm>
        </p:spPr>
        <p:txBody>
          <a:bodyPr>
            <a:normAutofit lnSpcReduction="10000"/>
          </a:bodyPr>
          <a:lstStyle/>
          <a:p>
            <a:pPr marL="45720" indent="0">
              <a:buNone/>
            </a:pPr>
            <a:r>
              <a:rPr lang="en-US" sz="1200" b="1" u="sng" dirty="0">
                <a:solidFill>
                  <a:schemeClr val="accent1">
                    <a:lumMod val="75000"/>
                  </a:schemeClr>
                </a:solidFill>
              </a:rPr>
              <a:t>Path 1 Data Fields (5): </a:t>
            </a:r>
          </a:p>
          <a:p>
            <a:pPr>
              <a:buFont typeface="Wingdings" panose="05000000000000000000" pitchFamily="2" charset="2"/>
              <a:buChar char="§"/>
            </a:pPr>
            <a:r>
              <a:rPr lang="en-US" sz="1200" b="1" dirty="0" smtClean="0">
                <a:solidFill>
                  <a:schemeClr val="accent1">
                    <a:lumMod val="75000"/>
                  </a:schemeClr>
                </a:solidFill>
              </a:rPr>
              <a:t>Date </a:t>
            </a:r>
            <a:r>
              <a:rPr lang="en-US" sz="1200" b="1" dirty="0">
                <a:solidFill>
                  <a:schemeClr val="accent1">
                    <a:lumMod val="75000"/>
                  </a:schemeClr>
                </a:solidFill>
              </a:rPr>
              <a:t>Referred for Part C Evaluation </a:t>
            </a:r>
          </a:p>
          <a:p>
            <a:r>
              <a:rPr lang="en-US" sz="1200" b="1" dirty="0" smtClean="0">
                <a:solidFill>
                  <a:schemeClr val="accent1">
                    <a:lumMod val="75000"/>
                  </a:schemeClr>
                </a:solidFill>
              </a:rPr>
              <a:t>Date </a:t>
            </a:r>
            <a:r>
              <a:rPr lang="en-US" sz="1200" b="1" dirty="0">
                <a:solidFill>
                  <a:schemeClr val="accent1">
                    <a:lumMod val="75000"/>
                  </a:schemeClr>
                </a:solidFill>
              </a:rPr>
              <a:t>of Parental Consent to Evaluate Part C </a:t>
            </a:r>
          </a:p>
          <a:p>
            <a:r>
              <a:rPr lang="en-US" sz="1200" b="1" dirty="0" smtClean="0">
                <a:solidFill>
                  <a:schemeClr val="accent1">
                    <a:lumMod val="75000"/>
                  </a:schemeClr>
                </a:solidFill>
              </a:rPr>
              <a:t>Date </a:t>
            </a:r>
            <a:r>
              <a:rPr lang="en-US" sz="1200" b="1" dirty="0">
                <a:solidFill>
                  <a:schemeClr val="accent1">
                    <a:lumMod val="75000"/>
                  </a:schemeClr>
                </a:solidFill>
              </a:rPr>
              <a:t>Evaluation Completed Part C </a:t>
            </a:r>
          </a:p>
          <a:p>
            <a:r>
              <a:rPr lang="en-US" sz="1200" b="1" dirty="0" smtClean="0">
                <a:solidFill>
                  <a:schemeClr val="accent1">
                    <a:lumMod val="75000"/>
                  </a:schemeClr>
                </a:solidFill>
              </a:rPr>
              <a:t>Reason </a:t>
            </a:r>
            <a:r>
              <a:rPr lang="en-US" sz="1200" b="1" dirty="0">
                <a:solidFill>
                  <a:schemeClr val="accent1">
                    <a:lumMod val="75000"/>
                  </a:schemeClr>
                </a:solidFill>
              </a:rPr>
              <a:t>for Delay in Completing the Evaluation Part C </a:t>
            </a:r>
          </a:p>
          <a:p>
            <a:r>
              <a:rPr lang="en-US" sz="1200" b="1" dirty="0" smtClean="0">
                <a:solidFill>
                  <a:schemeClr val="accent1">
                    <a:lumMod val="75000"/>
                  </a:schemeClr>
                </a:solidFill>
              </a:rPr>
              <a:t>Eligibility </a:t>
            </a:r>
            <a:r>
              <a:rPr lang="en-US" sz="1200" b="1" dirty="0">
                <a:solidFill>
                  <a:schemeClr val="accent1">
                    <a:lumMod val="75000"/>
                  </a:schemeClr>
                </a:solidFill>
              </a:rPr>
              <a:t>and Services Path 1 </a:t>
            </a:r>
          </a:p>
          <a:p>
            <a:endParaRPr lang="en-US" sz="1200" b="1" dirty="0"/>
          </a:p>
          <a:p>
            <a:pPr marL="45720" indent="0">
              <a:buNone/>
            </a:pPr>
            <a:r>
              <a:rPr lang="en-US" sz="1200" b="1" u="sng" dirty="0">
                <a:solidFill>
                  <a:srgbClr val="B52D91"/>
                </a:solidFill>
              </a:rPr>
              <a:t>Path 2 Data Fields (11): </a:t>
            </a:r>
          </a:p>
          <a:p>
            <a:r>
              <a:rPr lang="en-US" sz="1200" b="1" dirty="0" smtClean="0">
                <a:solidFill>
                  <a:schemeClr val="bg2">
                    <a:lumMod val="50000"/>
                  </a:schemeClr>
                </a:solidFill>
              </a:rPr>
              <a:t>Date </a:t>
            </a:r>
            <a:r>
              <a:rPr lang="en-US" sz="1200" b="1" dirty="0">
                <a:solidFill>
                  <a:schemeClr val="bg2">
                    <a:lumMod val="50000"/>
                  </a:schemeClr>
                </a:solidFill>
              </a:rPr>
              <a:t>Child is Referred to the Part C System </a:t>
            </a:r>
            <a:r>
              <a:rPr lang="en-US" sz="1200" b="1" dirty="0" smtClean="0">
                <a:solidFill>
                  <a:schemeClr val="bg2">
                    <a:lumMod val="50000"/>
                  </a:schemeClr>
                </a:solidFill>
              </a:rPr>
              <a:t>(</a:t>
            </a:r>
            <a:r>
              <a:rPr lang="en-US" sz="1200" b="1" dirty="0">
                <a:solidFill>
                  <a:schemeClr val="bg2">
                    <a:lumMod val="50000"/>
                  </a:schemeClr>
                </a:solidFill>
              </a:rPr>
              <a:t>no longer required-may be zero-filled) </a:t>
            </a:r>
          </a:p>
          <a:p>
            <a:r>
              <a:rPr lang="en-US" sz="1200" b="1" dirty="0" smtClean="0">
                <a:solidFill>
                  <a:srgbClr val="B52D91"/>
                </a:solidFill>
              </a:rPr>
              <a:t>Date </a:t>
            </a:r>
            <a:r>
              <a:rPr lang="en-US" sz="1200" b="1" dirty="0">
                <a:solidFill>
                  <a:srgbClr val="B52D91"/>
                </a:solidFill>
              </a:rPr>
              <a:t>Child is Found Eligible for Part C Services </a:t>
            </a:r>
          </a:p>
          <a:p>
            <a:r>
              <a:rPr lang="en-US" sz="1200" b="1" dirty="0" smtClean="0">
                <a:solidFill>
                  <a:srgbClr val="B52D91"/>
                </a:solidFill>
              </a:rPr>
              <a:t>Date </a:t>
            </a:r>
            <a:r>
              <a:rPr lang="en-US" sz="1200" b="1" dirty="0">
                <a:solidFill>
                  <a:srgbClr val="B52D91"/>
                </a:solidFill>
              </a:rPr>
              <a:t>of Referral to Administrative Unit from the Local Community Centered Board </a:t>
            </a:r>
          </a:p>
          <a:p>
            <a:r>
              <a:rPr lang="en-US" sz="1200" b="1" dirty="0" smtClean="0">
                <a:solidFill>
                  <a:srgbClr val="B52D91"/>
                </a:solidFill>
              </a:rPr>
              <a:t>Date </a:t>
            </a:r>
            <a:r>
              <a:rPr lang="en-US" sz="1200" b="1" dirty="0">
                <a:solidFill>
                  <a:srgbClr val="B52D91"/>
                </a:solidFill>
              </a:rPr>
              <a:t>of Parental Consent to Evaluate C to B </a:t>
            </a:r>
          </a:p>
          <a:p>
            <a:r>
              <a:rPr lang="en-US" sz="1200" b="1" dirty="0" smtClean="0">
                <a:solidFill>
                  <a:srgbClr val="B52D91"/>
                </a:solidFill>
              </a:rPr>
              <a:t>Date </a:t>
            </a:r>
            <a:r>
              <a:rPr lang="en-US" sz="1200" b="1" dirty="0">
                <a:solidFill>
                  <a:srgbClr val="B52D91"/>
                </a:solidFill>
              </a:rPr>
              <a:t>Evaluation Completed C to B </a:t>
            </a:r>
          </a:p>
          <a:p>
            <a:r>
              <a:rPr lang="en-US" sz="1200" b="1" dirty="0" smtClean="0">
                <a:solidFill>
                  <a:srgbClr val="B52D91"/>
                </a:solidFill>
              </a:rPr>
              <a:t>Reason </a:t>
            </a:r>
            <a:r>
              <a:rPr lang="en-US" sz="1200" b="1" dirty="0">
                <a:solidFill>
                  <a:srgbClr val="B52D91"/>
                </a:solidFill>
              </a:rPr>
              <a:t>for Delay in Completing the Evaluation C to B </a:t>
            </a:r>
          </a:p>
          <a:p>
            <a:r>
              <a:rPr lang="en-US" sz="1200" b="1" dirty="0" smtClean="0">
                <a:solidFill>
                  <a:srgbClr val="B52D91"/>
                </a:solidFill>
              </a:rPr>
              <a:t>Date </a:t>
            </a:r>
            <a:r>
              <a:rPr lang="en-US" sz="1200" b="1" dirty="0">
                <a:solidFill>
                  <a:srgbClr val="B52D91"/>
                </a:solidFill>
              </a:rPr>
              <a:t>of Initial Eligibility Meeting </a:t>
            </a:r>
          </a:p>
          <a:p>
            <a:r>
              <a:rPr lang="en-US" sz="1200" b="1" dirty="0" smtClean="0">
                <a:solidFill>
                  <a:srgbClr val="B52D91"/>
                </a:solidFill>
              </a:rPr>
              <a:t>Reason </a:t>
            </a:r>
            <a:r>
              <a:rPr lang="en-US" sz="1200" b="1" dirty="0">
                <a:solidFill>
                  <a:srgbClr val="B52D91"/>
                </a:solidFill>
              </a:rPr>
              <a:t>for Delay in Initial Eligibility Meeting C to B </a:t>
            </a:r>
          </a:p>
          <a:p>
            <a:r>
              <a:rPr lang="en-US" sz="1200" b="1" dirty="0" smtClean="0">
                <a:solidFill>
                  <a:srgbClr val="B52D91"/>
                </a:solidFill>
              </a:rPr>
              <a:t>Date </a:t>
            </a:r>
            <a:r>
              <a:rPr lang="en-US" sz="1200" b="1" dirty="0">
                <a:solidFill>
                  <a:srgbClr val="B52D91"/>
                </a:solidFill>
              </a:rPr>
              <a:t>IEP was Implemented C to B </a:t>
            </a:r>
          </a:p>
          <a:p>
            <a:r>
              <a:rPr lang="en-US" sz="1200" b="1" dirty="0" smtClean="0">
                <a:solidFill>
                  <a:srgbClr val="B52D91"/>
                </a:solidFill>
              </a:rPr>
              <a:t>Reason </a:t>
            </a:r>
            <a:r>
              <a:rPr lang="en-US" sz="1200" b="1" dirty="0">
                <a:solidFill>
                  <a:srgbClr val="B52D91"/>
                </a:solidFill>
              </a:rPr>
              <a:t>for Delay in IEP Implementation C to B </a:t>
            </a:r>
          </a:p>
          <a:p>
            <a:r>
              <a:rPr lang="en-US" sz="1200" b="1" dirty="0" smtClean="0">
                <a:solidFill>
                  <a:srgbClr val="B52D91"/>
                </a:solidFill>
              </a:rPr>
              <a:t>Eligibility </a:t>
            </a:r>
            <a:r>
              <a:rPr lang="en-US" sz="1200" b="1" dirty="0">
                <a:solidFill>
                  <a:srgbClr val="B52D91"/>
                </a:solidFill>
              </a:rPr>
              <a:t>and Services Path 2 </a:t>
            </a:r>
          </a:p>
          <a:p>
            <a:endParaRPr lang="en-US" sz="1200" dirty="0"/>
          </a:p>
        </p:txBody>
      </p:sp>
    </p:spTree>
    <p:extLst>
      <p:ext uri="{BB962C8B-B14F-4D97-AF65-F5344CB8AC3E}">
        <p14:creationId xmlns:p14="http://schemas.microsoft.com/office/powerpoint/2010/main" val="20273440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EOY Important Field</a:t>
            </a:r>
            <a:endParaRPr lang="en-US" dirty="0"/>
          </a:p>
        </p:txBody>
      </p:sp>
      <p:sp>
        <p:nvSpPr>
          <p:cNvPr id="3" name="Content Placeholder 2"/>
          <p:cNvSpPr>
            <a:spLocks noGrp="1"/>
          </p:cNvSpPr>
          <p:nvPr>
            <p:ph idx="1"/>
          </p:nvPr>
        </p:nvSpPr>
        <p:spPr/>
        <p:txBody>
          <a:bodyPr/>
          <a:lstStyle/>
          <a:p>
            <a:r>
              <a:rPr lang="en-US" b="1" dirty="0"/>
              <a:t>Special Education or Part C Referral </a:t>
            </a:r>
            <a:r>
              <a:rPr lang="en-US" dirty="0"/>
              <a:t>– Indicate the type of referral(s) that occurred for each student. This code indicates which Path(s) the student’s initial evaluation events (if applicable) should be reported. </a:t>
            </a:r>
          </a:p>
          <a:p>
            <a:endParaRPr lang="en-US" dirty="0" smtClean="0"/>
          </a:p>
          <a:p>
            <a:r>
              <a:rPr lang="en-US" b="1" dirty="0"/>
              <a:t>NOTE:</a:t>
            </a:r>
            <a:r>
              <a:rPr lang="en-US" dirty="0"/>
              <a:t> A “00” should be reported in this field for students parentally placed in private school (PPPS=02) that had no referral to Special Education and did not receive Special Education services in the current reporting period. Record is reported for December Count purposes only.</a:t>
            </a:r>
          </a:p>
        </p:txBody>
      </p:sp>
      <p:sp>
        <p:nvSpPr>
          <p:cNvPr id="4" name="Slide Number Placeholder 3"/>
          <p:cNvSpPr>
            <a:spLocks noGrp="1"/>
          </p:cNvSpPr>
          <p:nvPr>
            <p:ph type="sldNum" sz="quarter" idx="4"/>
          </p:nvPr>
        </p:nvSpPr>
        <p:spPr/>
        <p:txBody>
          <a:bodyPr/>
          <a:lstStyle/>
          <a:p>
            <a:fld id="{600BAA8B-998A-4793-9AB8-94EE2C3B2243}" type="slidenum">
              <a:rPr lang="en-US" smtClean="0"/>
              <a:pPr/>
              <a:t>23</a:t>
            </a:fld>
            <a:endParaRPr lang="en-US" dirty="0"/>
          </a:p>
        </p:txBody>
      </p:sp>
    </p:spTree>
    <p:extLst>
      <p:ext uri="{BB962C8B-B14F-4D97-AF65-F5344CB8AC3E}">
        <p14:creationId xmlns:p14="http://schemas.microsoft.com/office/powerpoint/2010/main" val="3272973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00BAA8B-998A-4793-9AB8-94EE2C3B2243}" type="slidenum">
              <a:rPr lang="en-US" smtClean="0"/>
              <a:pPr/>
              <a:t>24</a:t>
            </a:fld>
            <a:endParaRPr lang="en-US" dirty="0"/>
          </a:p>
        </p:txBody>
      </p:sp>
      <p:sp>
        <p:nvSpPr>
          <p:cNvPr id="2" name="Title 1"/>
          <p:cNvSpPr>
            <a:spLocks noGrp="1"/>
          </p:cNvSpPr>
          <p:nvPr>
            <p:ph type="title" idx="4294967295"/>
          </p:nvPr>
        </p:nvSpPr>
        <p:spPr>
          <a:xfrm>
            <a:off x="424391" y="940903"/>
            <a:ext cx="8737600" cy="709613"/>
          </a:xfrm>
        </p:spPr>
        <p:txBody>
          <a:bodyPr>
            <a:normAutofit fontScale="90000"/>
          </a:bodyPr>
          <a:lstStyle/>
          <a:p>
            <a:pPr lvl="0">
              <a:lnSpc>
                <a:spcPct val="100000"/>
              </a:lnSpc>
              <a:spcBef>
                <a:spcPts val="1000"/>
              </a:spcBef>
            </a:pPr>
            <a:r>
              <a:rPr lang="en-US" b="1" dirty="0"/>
              <a:t>Special Education or Part C </a:t>
            </a:r>
            <a:r>
              <a:rPr lang="en-US" b="1" dirty="0" smtClean="0"/>
              <a:t>Referral</a:t>
            </a:r>
            <a:br>
              <a:rPr lang="en-US" b="1" dirty="0" smtClean="0"/>
            </a:br>
            <a:r>
              <a:rPr lang="en-US" sz="2000" dirty="0">
                <a:solidFill>
                  <a:srgbClr val="5C6670"/>
                </a:solidFill>
                <a:latin typeface="Trebuchet MS" panose="020B0603020202020204" pitchFamily="34" charset="0"/>
                <a:ea typeface="+mn-ea"/>
                <a:cs typeface="+mn-cs"/>
              </a:rPr>
              <a:t>Indicate the type of referral(s) that occurred for each student. This code indicates which Path(s) the student’s initial evaluation events (if applicable) should be reported. </a:t>
            </a:r>
            <a:r>
              <a:rPr lang="en-US" sz="2400" dirty="0">
                <a:solidFill>
                  <a:srgbClr val="5C6670"/>
                </a:solidFill>
                <a:latin typeface="Trebuchet MS" panose="020B0603020202020204" pitchFamily="34" charset="0"/>
                <a:ea typeface="+mn-ea"/>
                <a:cs typeface="+mn-cs"/>
              </a:rPr>
              <a:t/>
            </a:r>
            <a:br>
              <a:rPr lang="en-US" sz="2400" dirty="0">
                <a:solidFill>
                  <a:srgbClr val="5C6670"/>
                </a:solidFill>
                <a:latin typeface="Trebuchet MS" panose="020B0603020202020204" pitchFamily="34" charset="0"/>
                <a:ea typeface="+mn-ea"/>
                <a:cs typeface="+mn-cs"/>
              </a:rPr>
            </a:br>
            <a:r>
              <a:rPr lang="en-US" dirty="0"/>
              <a:t/>
            </a:r>
            <a:br>
              <a:rPr lang="en-US" dirty="0"/>
            </a:b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719594134"/>
              </p:ext>
            </p:extLst>
          </p:nvPr>
        </p:nvGraphicFramePr>
        <p:xfrm>
          <a:off x="557214" y="1497013"/>
          <a:ext cx="8361500" cy="5223979"/>
        </p:xfrm>
        <a:graphic>
          <a:graphicData uri="http://schemas.openxmlformats.org/drawingml/2006/table">
            <a:tbl>
              <a:tblPr firstRow="1" firstCol="1" lastRow="1" lastCol="1" bandRow="1" bandCol="1">
                <a:tableStyleId>{5C22544A-7EE6-4342-B048-85BDC9FD1C3A}</a:tableStyleId>
              </a:tblPr>
              <a:tblGrid>
                <a:gridCol w="563984"/>
                <a:gridCol w="7797516"/>
              </a:tblGrid>
              <a:tr h="505301">
                <a:tc>
                  <a:txBody>
                    <a:bodyPr/>
                    <a:lstStyle/>
                    <a:p>
                      <a:pPr marL="0" marR="0">
                        <a:spcBef>
                          <a:spcPts val="0"/>
                        </a:spcBef>
                        <a:spcAft>
                          <a:spcPts val="0"/>
                        </a:spcAft>
                      </a:pPr>
                      <a:r>
                        <a:rPr lang="en-US" sz="1100" dirty="0">
                          <a:effectLst/>
                        </a:rPr>
                        <a:t>01</a:t>
                      </a:r>
                      <a:endParaRPr lang="en-US" sz="10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Part C Evaluation (Path 1 Only) – Use this code for children 0-3 years old who were referred for and/or had a completed Part C evaluation during the reporting period, whether or not they were determined to be eligible.</a:t>
                      </a:r>
                      <a:endParaRPr lang="en-US" sz="1000" dirty="0">
                        <a:effectLst/>
                        <a:latin typeface="Calibri" panose="020F0502020204030204" pitchFamily="34" charset="0"/>
                        <a:ea typeface="Times New Roman" panose="02020603050405020304" pitchFamily="18" charset="0"/>
                      </a:endParaRPr>
                    </a:p>
                  </a:txBody>
                  <a:tcPr marL="68580" marR="68580" marT="0" marB="0"/>
                </a:tc>
              </a:tr>
              <a:tr h="709949">
                <a:tc>
                  <a:txBody>
                    <a:bodyPr/>
                    <a:lstStyle/>
                    <a:p>
                      <a:pPr marL="0" marR="0">
                        <a:spcBef>
                          <a:spcPts val="0"/>
                        </a:spcBef>
                        <a:spcAft>
                          <a:spcPts val="0"/>
                        </a:spcAft>
                      </a:pPr>
                      <a:r>
                        <a:rPr lang="en-US" sz="1100" dirty="0">
                          <a:effectLst/>
                        </a:rPr>
                        <a:t>02</a:t>
                      </a:r>
                      <a:endParaRPr lang="en-US" sz="10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Part C to Part B Transition (Path 2 Only) – Use this code for children 2.5 but not 4 years old (at the time of the referral) who were referred for a Part B Evaluation (from a Part C Agency), whether or not they were determined to be eligible for Part B Services.</a:t>
                      </a:r>
                      <a:endParaRPr lang="en-US" sz="1000" dirty="0">
                        <a:effectLst/>
                        <a:latin typeface="Calibri" panose="020F0502020204030204" pitchFamily="34" charset="0"/>
                        <a:ea typeface="Times New Roman" panose="02020603050405020304" pitchFamily="18" charset="0"/>
                      </a:endParaRPr>
                    </a:p>
                  </a:txBody>
                  <a:tcPr marL="68580" marR="68580" marT="0" marB="0"/>
                </a:tc>
              </a:tr>
              <a:tr h="565096">
                <a:tc>
                  <a:txBody>
                    <a:bodyPr/>
                    <a:lstStyle/>
                    <a:p>
                      <a:pPr marL="0" marR="0">
                        <a:spcBef>
                          <a:spcPts val="0"/>
                        </a:spcBef>
                        <a:spcAft>
                          <a:spcPts val="0"/>
                        </a:spcAft>
                      </a:pPr>
                      <a:r>
                        <a:rPr lang="en-US" sz="1100" dirty="0">
                          <a:effectLst/>
                        </a:rPr>
                        <a:t>03</a:t>
                      </a:r>
                      <a:endParaRPr lang="en-US" sz="10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Part B Services (Path 3 Only) – Use this code for all students who are </a:t>
                      </a:r>
                      <a:r>
                        <a:rPr lang="en-US" sz="1100" u="sng" dirty="0">
                          <a:effectLst/>
                        </a:rPr>
                        <a:t>referred for a Part B Evaluation (NOT from a Part C Agency)</a:t>
                      </a:r>
                      <a:r>
                        <a:rPr lang="en-US" sz="1100" dirty="0">
                          <a:effectLst/>
                        </a:rPr>
                        <a:t>, whether or not they were determined to be eligible for Part B Services.</a:t>
                      </a:r>
                      <a:endParaRPr lang="en-US" sz="1000" dirty="0">
                        <a:effectLst/>
                        <a:latin typeface="Calibri" panose="020F0502020204030204" pitchFamily="34" charset="0"/>
                        <a:ea typeface="Times New Roman" panose="02020603050405020304" pitchFamily="18" charset="0"/>
                      </a:endParaRPr>
                    </a:p>
                  </a:txBody>
                  <a:tcPr marL="68580" marR="68580" marT="0" marB="0"/>
                </a:tc>
              </a:tr>
              <a:tr h="949125">
                <a:tc>
                  <a:txBody>
                    <a:bodyPr/>
                    <a:lstStyle/>
                    <a:p>
                      <a:pPr marL="0" marR="0">
                        <a:spcBef>
                          <a:spcPts val="0"/>
                        </a:spcBef>
                        <a:spcAft>
                          <a:spcPts val="0"/>
                        </a:spcAft>
                      </a:pPr>
                      <a:r>
                        <a:rPr lang="en-US" sz="1100" dirty="0">
                          <a:effectLst/>
                        </a:rPr>
                        <a:t>04</a:t>
                      </a:r>
                      <a:endParaRPr lang="en-US" sz="10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Part C Evaluation &amp; Part C to Part B Transition (Paths 1 &amp; 2) – Use this code for children 2.5 but not 4 years (at the time of the referral) who had a Part C evaluation, received Part C Services AND were referred for a Part B Evaluation (from a Part C Agency), whether or not they were determined to be eligible for Part B Services.</a:t>
                      </a:r>
                      <a:endParaRPr lang="en-US" sz="1000" dirty="0">
                        <a:effectLst/>
                        <a:latin typeface="Calibri" panose="020F0502020204030204" pitchFamily="34" charset="0"/>
                        <a:ea typeface="Times New Roman" panose="02020603050405020304" pitchFamily="18" charset="0"/>
                      </a:endParaRPr>
                    </a:p>
                  </a:txBody>
                  <a:tcPr marL="68580" marR="68580" marT="0" marB="0"/>
                </a:tc>
              </a:tr>
              <a:tr h="938178">
                <a:tc>
                  <a:txBody>
                    <a:bodyPr/>
                    <a:lstStyle/>
                    <a:p>
                      <a:pPr marL="0" marR="0">
                        <a:spcBef>
                          <a:spcPts val="0"/>
                        </a:spcBef>
                        <a:spcAft>
                          <a:spcPts val="0"/>
                        </a:spcAft>
                      </a:pPr>
                      <a:r>
                        <a:rPr lang="en-US" sz="1100" dirty="0">
                          <a:effectLst/>
                        </a:rPr>
                        <a:t>05</a:t>
                      </a:r>
                      <a:endParaRPr lang="en-US" sz="10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Part C &amp; Part B Evaluation (Paths 1 &amp; 3) – Use this code for students who had a Part C and a Part B Evaluation on the same day; OR for students who had a Part C Evaluation during the reporting period and were determined not to be eligible for Part C Services and later, in the same reporting period, were referred for a Part B Evaluation.</a:t>
                      </a:r>
                      <a:endParaRPr lang="en-US" sz="1000" dirty="0">
                        <a:effectLst/>
                        <a:latin typeface="Calibri" panose="020F0502020204030204" pitchFamily="34" charset="0"/>
                        <a:ea typeface="Times New Roman" panose="02020603050405020304" pitchFamily="18" charset="0"/>
                      </a:endParaRPr>
                    </a:p>
                  </a:txBody>
                  <a:tcPr marL="68580" marR="68580" marT="0" marB="0"/>
                </a:tc>
              </a:tr>
              <a:tr h="666998">
                <a:tc>
                  <a:txBody>
                    <a:bodyPr/>
                    <a:lstStyle/>
                    <a:p>
                      <a:pPr marL="0" marR="0">
                        <a:spcBef>
                          <a:spcPts val="0"/>
                        </a:spcBef>
                        <a:spcAft>
                          <a:spcPts val="0"/>
                        </a:spcAft>
                      </a:pPr>
                      <a:r>
                        <a:rPr lang="en-US" sz="1100" dirty="0">
                          <a:effectLst/>
                        </a:rPr>
                        <a:t>06</a:t>
                      </a:r>
                      <a:endParaRPr lang="en-US" sz="10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No Initial Referral During Current Reporting Period – Use this code for all students who began receiving services prior to July 1 of the current reporting period.  </a:t>
                      </a:r>
                      <a:endParaRPr lang="en-US" sz="1000" dirty="0">
                        <a:effectLst/>
                      </a:endParaRPr>
                    </a:p>
                    <a:p>
                      <a:pPr marL="0" marR="0">
                        <a:spcBef>
                          <a:spcPts val="0"/>
                        </a:spcBef>
                        <a:spcAft>
                          <a:spcPts val="0"/>
                        </a:spcAft>
                      </a:pPr>
                      <a:r>
                        <a:rPr lang="en-US" sz="1100" dirty="0">
                          <a:effectLst/>
                        </a:rPr>
                        <a:t> </a:t>
                      </a:r>
                      <a:endParaRPr lang="en-US" sz="1000" dirty="0">
                        <a:effectLst/>
                        <a:latin typeface="Calibri" panose="020F0502020204030204" pitchFamily="34" charset="0"/>
                        <a:ea typeface="Times New Roman" panose="02020603050405020304" pitchFamily="18" charset="0"/>
                      </a:endParaRPr>
                    </a:p>
                  </a:txBody>
                  <a:tcPr marL="68580" marR="68580" marT="0" marB="0"/>
                </a:tc>
              </a:tr>
              <a:tr h="889332">
                <a:tc>
                  <a:txBody>
                    <a:bodyPr/>
                    <a:lstStyle/>
                    <a:p>
                      <a:pPr marL="0" marR="0">
                        <a:spcBef>
                          <a:spcPts val="0"/>
                        </a:spcBef>
                        <a:spcAft>
                          <a:spcPts val="0"/>
                        </a:spcAft>
                      </a:pPr>
                      <a:r>
                        <a:rPr lang="en-US" sz="1100" dirty="0">
                          <a:effectLst/>
                        </a:rPr>
                        <a:t>07</a:t>
                      </a:r>
                      <a:endParaRPr lang="en-US" sz="1000" dirty="0">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Part C to Part B Transition &amp; Part B Evaluation (Paths 2 &amp; 3) – Use this code for students who received Part C services and were referred for a Part B evaluation (from a Part C Agency), and were either determined not eligible for Part B services or began receiving Part B services that were discontinued AND were later, in the same reporting period, referred for a Part B evaluation.</a:t>
                      </a:r>
                      <a:endParaRPr lang="en-US" sz="1000" dirty="0">
                        <a:effectLst/>
                        <a:latin typeface="Calibri" panose="020F0502020204030204" pitchFamily="34"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93937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3" y="242789"/>
            <a:ext cx="7886700" cy="710141"/>
          </a:xfrm>
        </p:spPr>
        <p:txBody>
          <a:bodyPr/>
          <a:lstStyle/>
          <a:p>
            <a:r>
              <a:rPr lang="en-US" dirty="0" smtClean="0"/>
              <a:t>Staffed Out</a:t>
            </a:r>
            <a:endParaRPr lang="en-US" dirty="0"/>
          </a:p>
        </p:txBody>
      </p:sp>
      <p:sp>
        <p:nvSpPr>
          <p:cNvPr id="3" name="Content Placeholder 2"/>
          <p:cNvSpPr>
            <a:spLocks noGrp="1"/>
          </p:cNvSpPr>
          <p:nvPr>
            <p:ph idx="1"/>
          </p:nvPr>
        </p:nvSpPr>
        <p:spPr>
          <a:xfrm>
            <a:off x="145173" y="1378956"/>
            <a:ext cx="8767599" cy="4727553"/>
          </a:xfrm>
        </p:spPr>
        <p:txBody>
          <a:bodyPr/>
          <a:lstStyle/>
          <a:p>
            <a:r>
              <a:rPr lang="en-US" dirty="0" smtClean="0"/>
              <a:t>Student was staffed out during the school year – Basis of Exit 09</a:t>
            </a:r>
          </a:p>
          <a:p>
            <a:endParaRPr lang="en-US" dirty="0"/>
          </a:p>
          <a:p>
            <a:endParaRPr lang="en-US" dirty="0" smtClean="0"/>
          </a:p>
          <a:p>
            <a:endParaRPr lang="en-US" dirty="0"/>
          </a:p>
          <a:p>
            <a:endParaRPr lang="en-US" dirty="0" smtClean="0"/>
          </a:p>
          <a:p>
            <a:r>
              <a:rPr lang="en-US" dirty="0" smtClean="0"/>
              <a:t>Reminder:</a:t>
            </a:r>
          </a:p>
          <a:p>
            <a:r>
              <a:rPr lang="en-US" dirty="0" smtClean="0"/>
              <a:t>Report the record as it was on their last day of services: Sped Hours, Primary Disability, Eligibility and Services 02 (eligible), Date of Exit, Basis of Exit</a:t>
            </a:r>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25</a:t>
            </a:fld>
            <a:endParaRPr lang="en-US" dirty="0"/>
          </a:p>
        </p:txBody>
      </p:sp>
      <p:pic>
        <p:nvPicPr>
          <p:cNvPr id="5" name="Picture 4"/>
          <p:cNvPicPr>
            <a:picLocks noChangeAspect="1"/>
          </p:cNvPicPr>
          <p:nvPr/>
        </p:nvPicPr>
        <p:blipFill rotWithShape="1">
          <a:blip r:embed="rId2"/>
          <a:srcRect l="16897" t="50574" r="19716" b="40384"/>
          <a:stretch/>
        </p:blipFill>
        <p:spPr>
          <a:xfrm>
            <a:off x="145170" y="2017986"/>
            <a:ext cx="8813892" cy="1005840"/>
          </a:xfrm>
          <a:prstGeom prst="rect">
            <a:avLst/>
          </a:prstGeom>
        </p:spPr>
      </p:pic>
    </p:spTree>
    <p:extLst>
      <p:ext uri="{BB962C8B-B14F-4D97-AF65-F5344CB8AC3E}">
        <p14:creationId xmlns:p14="http://schemas.microsoft.com/office/powerpoint/2010/main" val="1272902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School Kiddos</a:t>
            </a:r>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26</a:t>
            </a:fld>
            <a:endParaRPr lang="en-US" dirty="0"/>
          </a:p>
        </p:txBody>
      </p:sp>
      <p:sp>
        <p:nvSpPr>
          <p:cNvPr id="5" name="Content Placeholder 4"/>
          <p:cNvSpPr>
            <a:spLocks noGrp="1"/>
          </p:cNvSpPr>
          <p:nvPr>
            <p:ph idx="1"/>
          </p:nvPr>
        </p:nvSpPr>
        <p:spPr/>
        <p:txBody>
          <a:bodyPr/>
          <a:lstStyle/>
          <a:p>
            <a:r>
              <a:rPr lang="en-US" b="1" u="sng" dirty="0"/>
              <a:t>Special Education End of Year</a:t>
            </a:r>
          </a:p>
          <a:p>
            <a:r>
              <a:rPr lang="en-US" dirty="0"/>
              <a:t>If a student who is PPPS=02, BUT they had an initial evaluation this year, in order to capture the EVAL the PPPS field should be “00” instead of “02” during the Sped EOY snapshot window.</a:t>
            </a:r>
          </a:p>
          <a:p>
            <a:r>
              <a:rPr lang="en-US" dirty="0"/>
              <a:t> </a:t>
            </a:r>
          </a:p>
          <a:p>
            <a:r>
              <a:rPr lang="en-US" b="1" u="sng" dirty="0"/>
              <a:t>Special Education December Count</a:t>
            </a:r>
          </a:p>
          <a:p>
            <a:r>
              <a:rPr lang="en-US" dirty="0"/>
              <a:t>For students Parentally Placed in Private School not receiving services the field code would be “02”</a:t>
            </a:r>
          </a:p>
          <a:p>
            <a:r>
              <a:rPr lang="en-US" dirty="0"/>
              <a:t> </a:t>
            </a:r>
          </a:p>
          <a:p>
            <a:endParaRPr lang="en-US" dirty="0"/>
          </a:p>
        </p:txBody>
      </p:sp>
    </p:spTree>
    <p:extLst>
      <p:ext uri="{BB962C8B-B14F-4D97-AF65-F5344CB8AC3E}">
        <p14:creationId xmlns:p14="http://schemas.microsoft.com/office/powerpoint/2010/main" val="589787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Dating Records</a:t>
            </a:r>
            <a:endParaRPr lang="en-US" dirty="0"/>
          </a:p>
        </p:txBody>
      </p:sp>
      <p:sp>
        <p:nvSpPr>
          <p:cNvPr id="3" name="Content Placeholder 2"/>
          <p:cNvSpPr>
            <a:spLocks noGrp="1"/>
          </p:cNvSpPr>
          <p:nvPr>
            <p:ph idx="1"/>
          </p:nvPr>
        </p:nvSpPr>
        <p:spPr>
          <a:xfrm>
            <a:off x="274320" y="1421477"/>
            <a:ext cx="7886700" cy="4351338"/>
          </a:xfrm>
        </p:spPr>
        <p:txBody>
          <a:bodyPr/>
          <a:lstStyle/>
          <a:p>
            <a:r>
              <a:rPr lang="en-US" dirty="0" smtClean="0"/>
              <a:t>If student attended anywhere in your AU in 17-18 it may be necessary to back date data in cases where a student transfers to a school in another district. </a:t>
            </a:r>
          </a:p>
          <a:p>
            <a:r>
              <a:rPr lang="en-US" dirty="0" smtClean="0"/>
              <a:t>The following fields will need to be modified to reflect the last status at your AU</a:t>
            </a:r>
          </a:p>
          <a:p>
            <a:endParaRPr lang="en-US" dirty="0"/>
          </a:p>
          <a:p>
            <a:pPr marL="342900" indent="-342900">
              <a:buFont typeface="Arial" panose="020B0604020202020204" pitchFamily="34" charset="0"/>
              <a:buChar char="•"/>
            </a:pPr>
            <a:r>
              <a:rPr lang="en-US" dirty="0" smtClean="0"/>
              <a:t>PAI</a:t>
            </a:r>
          </a:p>
          <a:p>
            <a:pPr marL="342900" indent="-342900">
              <a:buFont typeface="Arial" panose="020B0604020202020204" pitchFamily="34" charset="0"/>
              <a:buChar char="•"/>
            </a:pPr>
            <a:r>
              <a:rPr lang="en-US" dirty="0" smtClean="0"/>
              <a:t>School Code</a:t>
            </a:r>
          </a:p>
          <a:p>
            <a:pPr marL="342900" indent="-342900">
              <a:buFont typeface="Arial" panose="020B0604020202020204" pitchFamily="34" charset="0"/>
              <a:buChar char="•"/>
            </a:pPr>
            <a:r>
              <a:rPr lang="en-US" dirty="0" smtClean="0"/>
              <a:t>District of Attendance</a:t>
            </a:r>
          </a:p>
          <a:p>
            <a:pPr marL="342900" indent="-342900">
              <a:buFont typeface="Arial" panose="020B0604020202020204" pitchFamily="34" charset="0"/>
              <a:buChar char="•"/>
            </a:pPr>
            <a:r>
              <a:rPr lang="en-US" dirty="0" smtClean="0"/>
              <a:t>Basis of Exit</a:t>
            </a:r>
          </a:p>
          <a:p>
            <a:pPr marL="342900" indent="-342900">
              <a:buFont typeface="Arial" panose="020B0604020202020204" pitchFamily="34" charset="0"/>
              <a:buChar char="•"/>
            </a:pPr>
            <a:r>
              <a:rPr lang="en-US" dirty="0" smtClean="0"/>
              <a:t>Date of Exit </a:t>
            </a:r>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27</a:t>
            </a:fld>
            <a:endParaRPr lang="en-US" dirty="0"/>
          </a:p>
        </p:txBody>
      </p:sp>
    </p:spTree>
    <p:extLst>
      <p:ext uri="{BB962C8B-B14F-4D97-AF65-F5344CB8AC3E}">
        <p14:creationId xmlns:p14="http://schemas.microsoft.com/office/powerpoint/2010/main" val="2859434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 C  to B Referral List</a:t>
            </a:r>
            <a:endParaRPr lang="en-US" dirty="0"/>
          </a:p>
        </p:txBody>
      </p:sp>
      <p:sp>
        <p:nvSpPr>
          <p:cNvPr id="3" name="Content Placeholder 2"/>
          <p:cNvSpPr>
            <a:spLocks noGrp="1"/>
          </p:cNvSpPr>
          <p:nvPr>
            <p:ph idx="1"/>
          </p:nvPr>
        </p:nvSpPr>
        <p:spPr/>
        <p:txBody>
          <a:bodyPr/>
          <a:lstStyle/>
          <a:p>
            <a:endParaRPr lang="en-US" dirty="0" smtClean="0"/>
          </a:p>
          <a:p>
            <a:pPr lvl="1" indent="0">
              <a:buNone/>
            </a:pPr>
            <a:endParaRPr lang="en-US" dirty="0" smtClean="0"/>
          </a:p>
          <a:p>
            <a:pPr lvl="1" indent="0">
              <a:buNone/>
            </a:pPr>
            <a:endParaRPr lang="en-US" dirty="0"/>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28</a:t>
            </a:fld>
            <a:endParaRPr lang="en-US" dirty="0"/>
          </a:p>
        </p:txBody>
      </p:sp>
      <p:sp>
        <p:nvSpPr>
          <p:cNvPr id="5" name="TextBox 4"/>
          <p:cNvSpPr txBox="1"/>
          <p:nvPr/>
        </p:nvSpPr>
        <p:spPr>
          <a:xfrm>
            <a:off x="274320" y="1721348"/>
            <a:ext cx="8309113" cy="2862322"/>
          </a:xfrm>
          <a:prstGeom prst="rect">
            <a:avLst/>
          </a:prstGeom>
          <a:noFill/>
        </p:spPr>
        <p:txBody>
          <a:bodyPr wrap="square" rtlCol="0">
            <a:spAutoFit/>
          </a:bodyPr>
          <a:lstStyle/>
          <a:p>
            <a:pPr marL="285750" indent="-285750">
              <a:buFont typeface="Wingdings" panose="05000000000000000000" pitchFamily="2" charset="2"/>
              <a:buChar char="v"/>
            </a:pPr>
            <a:r>
              <a:rPr lang="en-US" dirty="0"/>
              <a:t>C</a:t>
            </a:r>
            <a:r>
              <a:rPr lang="en-US" dirty="0" smtClean="0"/>
              <a:t>ompare list provided in your Syncplicity folder to the Initial </a:t>
            </a:r>
            <a:r>
              <a:rPr lang="en-US" dirty="0"/>
              <a:t>R</a:t>
            </a:r>
            <a:r>
              <a:rPr lang="en-US" dirty="0" smtClean="0"/>
              <a:t>eferrals you’ve reported to-date </a:t>
            </a:r>
          </a:p>
          <a:p>
            <a:pPr marL="742950" lvl="1" indent="-285750">
              <a:buFont typeface="Wingdings" panose="05000000000000000000" pitchFamily="2" charset="2"/>
              <a:buChar char="ü"/>
            </a:pPr>
            <a:r>
              <a:rPr lang="en-US" dirty="0" smtClean="0"/>
              <a:t>ensure you have reported them in the correct </a:t>
            </a:r>
            <a:r>
              <a:rPr lang="en-US" dirty="0" smtClean="0">
                <a:solidFill>
                  <a:srgbClr val="0000FF"/>
                </a:solidFill>
              </a:rPr>
              <a:t>Path</a:t>
            </a:r>
            <a:r>
              <a:rPr lang="en-US" dirty="0" smtClean="0"/>
              <a:t>. </a:t>
            </a:r>
          </a:p>
          <a:p>
            <a:endParaRPr lang="en-US" dirty="0"/>
          </a:p>
          <a:p>
            <a:r>
              <a:rPr lang="en-US" dirty="0" smtClean="0"/>
              <a:t>NOTE: It is possible some of these C to B referrals will have their IEP’s implemented in the next school year </a:t>
            </a:r>
          </a:p>
          <a:p>
            <a:pPr marL="457200" defTabSz="746125">
              <a:buFont typeface="Wingdings" panose="05000000000000000000" pitchFamily="2" charset="2"/>
              <a:buChar char="Ø"/>
            </a:pPr>
            <a:r>
              <a:rPr lang="en-US" dirty="0"/>
              <a:t>	</a:t>
            </a:r>
            <a:r>
              <a:rPr lang="en-US" dirty="0" smtClean="0"/>
              <a:t>You may be holding the record to report next year</a:t>
            </a:r>
          </a:p>
          <a:p>
            <a:pPr marL="457200" defTabSz="746125"/>
            <a:endParaRPr lang="en-US" dirty="0" smtClean="0"/>
          </a:p>
          <a:p>
            <a:endParaRPr lang="en-US" dirty="0"/>
          </a:p>
          <a:p>
            <a:r>
              <a:rPr lang="en-US" dirty="0" smtClean="0"/>
              <a:t>List of C to B referrals may not match exactly to the list. </a:t>
            </a:r>
            <a:endParaRPr lang="en-US" dirty="0"/>
          </a:p>
        </p:txBody>
      </p:sp>
    </p:spTree>
    <p:extLst>
      <p:ext uri="{BB962C8B-B14F-4D97-AF65-F5344CB8AC3E}">
        <p14:creationId xmlns:p14="http://schemas.microsoft.com/office/powerpoint/2010/main" val="3640771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Students in Facilities List</a:t>
            </a:r>
            <a:endParaRPr lang="en-US" dirty="0"/>
          </a:p>
        </p:txBody>
      </p:sp>
      <p:sp>
        <p:nvSpPr>
          <p:cNvPr id="3" name="Content Placeholder 2"/>
          <p:cNvSpPr>
            <a:spLocks noGrp="1"/>
          </p:cNvSpPr>
          <p:nvPr>
            <p:ph idx="1"/>
          </p:nvPr>
        </p:nvSpPr>
        <p:spPr/>
        <p:txBody>
          <a:bodyPr/>
          <a:lstStyle/>
          <a:p>
            <a:endParaRPr lang="en-US" dirty="0" smtClean="0"/>
          </a:p>
          <a:p>
            <a:pPr lvl="1" indent="0">
              <a:buNone/>
            </a:pPr>
            <a:endParaRPr lang="en-US" dirty="0" smtClean="0"/>
          </a:p>
          <a:p>
            <a:pPr lvl="1" indent="0">
              <a:buNone/>
            </a:pPr>
            <a:endParaRPr lang="en-US" dirty="0"/>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29</a:t>
            </a:fld>
            <a:endParaRPr lang="en-US" dirty="0"/>
          </a:p>
        </p:txBody>
      </p:sp>
      <p:sp>
        <p:nvSpPr>
          <p:cNvPr id="5" name="TextBox 4"/>
          <p:cNvSpPr txBox="1"/>
          <p:nvPr/>
        </p:nvSpPr>
        <p:spPr>
          <a:xfrm>
            <a:off x="274320" y="1721348"/>
            <a:ext cx="8309113" cy="1200329"/>
          </a:xfrm>
          <a:prstGeom prst="rect">
            <a:avLst/>
          </a:prstGeom>
          <a:noFill/>
        </p:spPr>
        <p:txBody>
          <a:bodyPr wrap="square" rtlCol="0">
            <a:spAutoFit/>
          </a:bodyPr>
          <a:lstStyle/>
          <a:p>
            <a:pPr marL="285750" indent="-285750">
              <a:buFont typeface="Wingdings" panose="05000000000000000000" pitchFamily="2" charset="2"/>
              <a:buChar char="v"/>
            </a:pPr>
            <a:r>
              <a:rPr lang="en-US" dirty="0"/>
              <a:t>C</a:t>
            </a:r>
            <a:r>
              <a:rPr lang="en-US" dirty="0" smtClean="0"/>
              <a:t>ompare list to records reported to-date</a:t>
            </a:r>
          </a:p>
          <a:p>
            <a:pPr marL="742950" lvl="1" indent="-285750">
              <a:buFont typeface="Wingdings" panose="05000000000000000000" pitchFamily="2" charset="2"/>
              <a:buChar char="ü"/>
            </a:pPr>
            <a:r>
              <a:rPr lang="en-US" dirty="0" smtClean="0"/>
              <a:t>Ensure you are reporting them in their most RECENT placement this reporting period (July 1, 2017 – June 30, 2018)</a:t>
            </a:r>
          </a:p>
          <a:p>
            <a:endParaRPr lang="en-US" dirty="0"/>
          </a:p>
        </p:txBody>
      </p:sp>
    </p:spTree>
    <p:extLst>
      <p:ext uri="{BB962C8B-B14F-4D97-AF65-F5344CB8AC3E}">
        <p14:creationId xmlns:p14="http://schemas.microsoft.com/office/powerpoint/2010/main" val="3881174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nvPr>
        </p:nvGraphicFramePr>
        <p:xfrm>
          <a:off x="321630" y="914400"/>
          <a:ext cx="8459764" cy="4480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pPr>
              <a:defRPr/>
            </a:pPr>
            <a:r>
              <a:rPr lang="en-US" dirty="0" smtClean="0"/>
              <a:t>Purpose and Content</a:t>
            </a:r>
            <a:endParaRPr lang="en-US" dirty="0"/>
          </a:p>
        </p:txBody>
      </p:sp>
      <p:grpSp>
        <p:nvGrpSpPr>
          <p:cNvPr id="12" name="Group 11"/>
          <p:cNvGrpSpPr/>
          <p:nvPr/>
        </p:nvGrpSpPr>
        <p:grpSpPr>
          <a:xfrm>
            <a:off x="321629" y="5065183"/>
            <a:ext cx="1064246" cy="1201610"/>
            <a:chOff x="-13267" y="2654199"/>
            <a:chExt cx="1064246" cy="1520352"/>
          </a:xfrm>
        </p:grpSpPr>
        <p:sp>
          <p:nvSpPr>
            <p:cNvPr id="16" name="Chevron 15"/>
            <p:cNvSpPr/>
            <p:nvPr/>
          </p:nvSpPr>
          <p:spPr>
            <a:xfrm rot="5400000">
              <a:off x="-241320" y="2882252"/>
              <a:ext cx="1520352" cy="1064246"/>
            </a:xfrm>
            <a:prstGeom prst="chevron">
              <a:avLst/>
            </a:prstGeom>
            <a:solidFill>
              <a:schemeClr val="accent3"/>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Chevron 4"/>
            <p:cNvSpPr/>
            <p:nvPr/>
          </p:nvSpPr>
          <p:spPr>
            <a:xfrm>
              <a:off x="-13267" y="3186322"/>
              <a:ext cx="1064246" cy="4561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 </a:t>
              </a:r>
            </a:p>
            <a:p>
              <a:pPr lvl="0" algn="ctr" defTabSz="622300">
                <a:lnSpc>
                  <a:spcPct val="90000"/>
                </a:lnSpc>
                <a:spcBef>
                  <a:spcPct val="0"/>
                </a:spcBef>
                <a:spcAft>
                  <a:spcPct val="35000"/>
                </a:spcAft>
              </a:pPr>
              <a:r>
                <a:rPr lang="en-US" sz="1400" kern="1200" dirty="0" smtClean="0"/>
                <a:t>Fiscal</a:t>
              </a:r>
              <a:endParaRPr lang="en-US" sz="1400" kern="1200" dirty="0"/>
            </a:p>
          </p:txBody>
        </p:sp>
      </p:grpSp>
      <p:grpSp>
        <p:nvGrpSpPr>
          <p:cNvPr id="13" name="Group 12"/>
          <p:cNvGrpSpPr/>
          <p:nvPr/>
        </p:nvGrpSpPr>
        <p:grpSpPr>
          <a:xfrm>
            <a:off x="1385875" y="5058599"/>
            <a:ext cx="7350906" cy="680049"/>
            <a:chOff x="1040534" y="2656493"/>
            <a:chExt cx="7350906" cy="983643"/>
          </a:xfrm>
        </p:grpSpPr>
        <p:sp>
          <p:nvSpPr>
            <p:cNvPr id="14" name="Round Same Side Corner Rectangle 13"/>
            <p:cNvSpPr/>
            <p:nvPr/>
          </p:nvSpPr>
          <p:spPr>
            <a:xfrm rot="5400000">
              <a:off x="4224165" y="-527138"/>
              <a:ext cx="983643" cy="7350906"/>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 Same Side Corner Rectangle 6"/>
            <p:cNvSpPr/>
            <p:nvPr/>
          </p:nvSpPr>
          <p:spPr>
            <a:xfrm>
              <a:off x="1040534" y="2704510"/>
              <a:ext cx="7302889" cy="8876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Special Education Fiscal Advisory Committee (SEFAC) CRS 22-20-114</a:t>
              </a:r>
              <a:endParaRPr lang="en-US" sz="1600" kern="1200" dirty="0"/>
            </a:p>
          </p:txBody>
        </p:sp>
      </p:grpSp>
      <p:pic>
        <p:nvPicPr>
          <p:cNvPr id="5124" name="Picture 4" descr="C:\Users\Heitman_L\AppData\Local\Microsoft\Windows\Temporary Internet Files\Content.IE5\G531FJ0Q\money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6157" y="4331212"/>
            <a:ext cx="476645" cy="47664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Heitman_L\AppData\Local\Microsoft\Windows\Temporary Internet Files\Content.IE5\G531FJ0Q\money2[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4104" y="4340837"/>
            <a:ext cx="457397" cy="45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228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0"/>
          </p:nvPr>
        </p:nvSpPr>
        <p:spPr bwMode="auto"/>
        <p:txBody>
          <a:bodyPr wrap="square" numCol="1" anchor="t" anchorCtr="0" compatLnSpc="1">
            <a:prstTxWarp prst="textNoShape">
              <a:avLst/>
            </a:prstTxWarp>
          </a:bodyPr>
          <a:lstStyle/>
          <a:p>
            <a:pPr marL="44450" indent="0">
              <a:buNone/>
            </a:pPr>
            <a:r>
              <a:rPr lang="en-US" altLang="en-US" sz="1800" u="sng" dirty="0" smtClean="0">
                <a:solidFill>
                  <a:srgbClr val="0070C0"/>
                </a:solidFill>
              </a:rPr>
              <a:t>Special Education EOY contact information</a:t>
            </a:r>
          </a:p>
          <a:p>
            <a:pPr marL="44450" indent="0">
              <a:buNone/>
            </a:pPr>
            <a:r>
              <a:rPr lang="en-US" altLang="en-US" sz="1600" dirty="0">
                <a:solidFill>
                  <a:srgbClr val="6EC4E8"/>
                </a:solidFill>
              </a:rPr>
              <a:t>Kristi Gleason </a:t>
            </a:r>
            <a:r>
              <a:rPr lang="en-US" altLang="en-US" sz="1600" dirty="0"/>
              <a:t>– </a:t>
            </a:r>
            <a:r>
              <a:rPr lang="en-US" altLang="en-US" sz="1600" dirty="0">
                <a:hlinkClick r:id="rId3"/>
              </a:rPr>
              <a:t>gleason_k@cde.state.co.us</a:t>
            </a:r>
            <a:r>
              <a:rPr lang="en-US" altLang="en-US" sz="1600" dirty="0"/>
              <a:t>  </a:t>
            </a:r>
            <a:r>
              <a:rPr lang="en-US" altLang="en-US" sz="1600" b="1" dirty="0" smtClean="0"/>
              <a:t>303-866-4620 </a:t>
            </a:r>
            <a:r>
              <a:rPr lang="en-US" altLang="en-US" sz="1600" b="1" dirty="0"/>
              <a:t>(</a:t>
            </a:r>
            <a:r>
              <a:rPr lang="en-US" altLang="en-US" sz="1600" dirty="0"/>
              <a:t>Primary</a:t>
            </a:r>
            <a:r>
              <a:rPr lang="en-US" altLang="en-US" sz="1600" b="1" dirty="0"/>
              <a:t> </a:t>
            </a:r>
            <a:r>
              <a:rPr lang="en-US" altLang="en-US" sz="1600" dirty="0"/>
              <a:t>contact) </a:t>
            </a:r>
            <a:endParaRPr lang="en-US" altLang="en-US" sz="1600" b="1" dirty="0"/>
          </a:p>
          <a:p>
            <a:pPr marL="44450" indent="0">
              <a:buNone/>
            </a:pPr>
            <a:r>
              <a:rPr lang="en-US" altLang="en-US" sz="1600" dirty="0" smtClean="0">
                <a:solidFill>
                  <a:srgbClr val="6EC4E8"/>
                </a:solidFill>
              </a:rPr>
              <a:t>Lindsey Heitman </a:t>
            </a:r>
            <a:r>
              <a:rPr lang="en-US" altLang="en-US" sz="1600" dirty="0" smtClean="0"/>
              <a:t>– </a:t>
            </a:r>
            <a:r>
              <a:rPr lang="en-US" altLang="en-US" sz="1600" u="sng" dirty="0" smtClean="0">
                <a:hlinkClick r:id="rId4"/>
              </a:rPr>
              <a:t>heitman_l@cde.state.co.us</a:t>
            </a:r>
            <a:r>
              <a:rPr lang="en-US" altLang="en-US" sz="1600" dirty="0" smtClean="0"/>
              <a:t>  </a:t>
            </a:r>
            <a:r>
              <a:rPr lang="en-US" altLang="en-US" sz="1600" b="1" dirty="0" smtClean="0"/>
              <a:t>303-866-5759</a:t>
            </a:r>
            <a:endParaRPr lang="en-US" altLang="en-US" sz="1600" dirty="0" smtClean="0"/>
          </a:p>
          <a:p>
            <a:pPr marL="44450" indent="0">
              <a:buNone/>
            </a:pPr>
            <a:r>
              <a:rPr lang="en-US" altLang="en-US" sz="1600" dirty="0" smtClean="0">
                <a:solidFill>
                  <a:srgbClr val="6EC4E8"/>
                </a:solidFill>
              </a:rPr>
              <a:t>Orla Bolger </a:t>
            </a:r>
            <a:r>
              <a:rPr lang="en-US" altLang="en-US" sz="1600" dirty="0" smtClean="0"/>
              <a:t>– </a:t>
            </a:r>
            <a:r>
              <a:rPr lang="en-US" altLang="en-US" sz="1600" dirty="0" smtClean="0">
                <a:hlinkClick r:id="rId5"/>
              </a:rPr>
              <a:t>bolger_o@cde.state.co.us</a:t>
            </a:r>
            <a:r>
              <a:rPr lang="en-US" altLang="en-US" sz="1600" dirty="0" smtClean="0"/>
              <a:t>  </a:t>
            </a:r>
            <a:r>
              <a:rPr lang="en-US" altLang="en-US" sz="1600" b="1" dirty="0" smtClean="0"/>
              <a:t>303-866-6896</a:t>
            </a:r>
          </a:p>
          <a:p>
            <a:pPr marL="44450" indent="0">
              <a:buNone/>
            </a:pPr>
            <a:r>
              <a:rPr lang="en-US" altLang="en-US" sz="1800" dirty="0" smtClean="0"/>
              <a:t> </a:t>
            </a:r>
          </a:p>
          <a:p>
            <a:pPr marL="44450" indent="0">
              <a:buNone/>
            </a:pPr>
            <a:r>
              <a:rPr lang="en-US" altLang="en-US" sz="1800" dirty="0" smtClean="0"/>
              <a:t>*Please include your AU #, Error code # (if applicable), and phone number in emails </a:t>
            </a:r>
          </a:p>
        </p:txBody>
      </p:sp>
      <p:sp>
        <p:nvSpPr>
          <p:cNvPr id="3" name="Title 2"/>
          <p:cNvSpPr>
            <a:spLocks noGrp="1"/>
          </p:cNvSpPr>
          <p:nvPr>
            <p:ph type="title"/>
          </p:nvPr>
        </p:nvSpPr>
        <p:spPr/>
        <p:txBody>
          <a:bodyPr>
            <a:normAutofit fontScale="90000"/>
          </a:bodyPr>
          <a:lstStyle/>
          <a:p>
            <a:pPr>
              <a:defRPr/>
            </a:pPr>
            <a:r>
              <a:rPr lang="en-US" dirty="0" smtClean="0"/>
              <a:t>Special Education EOY Contacts</a:t>
            </a:r>
            <a:endParaRPr lang="en-US" dirty="0"/>
          </a:p>
        </p:txBody>
      </p:sp>
    </p:spTree>
    <p:extLst>
      <p:ext uri="{BB962C8B-B14F-4D97-AF65-F5344CB8AC3E}">
        <p14:creationId xmlns:p14="http://schemas.microsoft.com/office/powerpoint/2010/main" val="2601131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The </a:t>
            </a:r>
            <a:r>
              <a:rPr lang="en-US" dirty="0"/>
              <a:t>purpose of the Special Education End-of-Year Snapshot is to obtain data on students who were </a:t>
            </a:r>
            <a:endParaRPr lang="en-US" dirty="0" smtClean="0"/>
          </a:p>
          <a:p>
            <a:endParaRPr lang="en-US" dirty="0">
              <a:solidFill>
                <a:srgbClr val="00B0F0"/>
              </a:solidFill>
            </a:endParaRPr>
          </a:p>
          <a:p>
            <a:endParaRPr lang="en-US" dirty="0" smtClean="0">
              <a:solidFill>
                <a:srgbClr val="00B0F0"/>
              </a:solidFill>
            </a:endParaRPr>
          </a:p>
          <a:p>
            <a:endParaRPr lang="en-US" dirty="0" smtClean="0">
              <a:solidFill>
                <a:srgbClr val="00B0F0"/>
              </a:solidFill>
            </a:endParaRPr>
          </a:p>
          <a:p>
            <a:endParaRPr lang="en-US" dirty="0">
              <a:solidFill>
                <a:srgbClr val="00B0F0"/>
              </a:solidFill>
            </a:endParaRPr>
          </a:p>
          <a:p>
            <a:endParaRPr lang="en-US" dirty="0" smtClean="0"/>
          </a:p>
          <a:p>
            <a:endParaRPr lang="en-US" dirty="0"/>
          </a:p>
          <a:p>
            <a:r>
              <a:rPr lang="en-US" dirty="0" smtClean="0">
                <a:solidFill>
                  <a:srgbClr val="0000FF"/>
                </a:solidFill>
              </a:rPr>
              <a:t>“Special </a:t>
            </a:r>
            <a:r>
              <a:rPr lang="en-US" dirty="0">
                <a:solidFill>
                  <a:srgbClr val="0000FF"/>
                </a:solidFill>
              </a:rPr>
              <a:t>E</a:t>
            </a:r>
            <a:r>
              <a:rPr lang="en-US" dirty="0" smtClean="0">
                <a:solidFill>
                  <a:srgbClr val="0000FF"/>
                </a:solidFill>
              </a:rPr>
              <a:t>ducation Services” </a:t>
            </a:r>
            <a:r>
              <a:rPr lang="en-US" dirty="0"/>
              <a:t>at any point during the reporting period.  </a:t>
            </a:r>
            <a:endParaRPr lang="en-US" dirty="0" smtClean="0"/>
          </a:p>
          <a:p>
            <a:endParaRPr lang="en-US" sz="1800" b="1" dirty="0" smtClean="0"/>
          </a:p>
          <a:p>
            <a:r>
              <a:rPr lang="en-US" sz="1800" dirty="0"/>
              <a:t> </a:t>
            </a:r>
            <a:r>
              <a:rPr lang="en-US" dirty="0"/>
              <a:t>  </a:t>
            </a:r>
          </a:p>
          <a:p>
            <a:endParaRPr lang="en-US" dirty="0"/>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4</a:t>
            </a:fld>
            <a:endParaRPr lang="en-US" dirty="0"/>
          </a:p>
        </p:txBody>
      </p:sp>
      <p:sp>
        <p:nvSpPr>
          <p:cNvPr id="5" name="AutoShape 2" descr="Image result for refer"/>
          <p:cNvSpPr>
            <a:spLocks noChangeAspect="1" noChangeArrowheads="1"/>
          </p:cNvSpPr>
          <p:nvPr/>
        </p:nvSpPr>
        <p:spPr bwMode="auto">
          <a:xfrm>
            <a:off x="155575" y="-890588"/>
            <a:ext cx="3971925"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Image result for refer"/>
          <p:cNvSpPr>
            <a:spLocks noChangeAspect="1" noChangeArrowheads="1"/>
          </p:cNvSpPr>
          <p:nvPr/>
        </p:nvSpPr>
        <p:spPr bwMode="auto">
          <a:xfrm>
            <a:off x="307975" y="-738188"/>
            <a:ext cx="3971925"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7"/>
          <p:cNvSpPr/>
          <p:nvPr/>
        </p:nvSpPr>
        <p:spPr>
          <a:xfrm>
            <a:off x="499346" y="2662039"/>
            <a:ext cx="3121367" cy="923330"/>
          </a:xfrm>
          <a:prstGeom prst="rect">
            <a:avLst/>
          </a:prstGeom>
          <a:noFill/>
        </p:spPr>
        <p:txBody>
          <a:bodyPr wrap="none" lIns="91440" tIns="45720" rIns="91440" bIns="45720">
            <a:spAutoFit/>
          </a:bodyPr>
          <a:lstStyle/>
          <a:p>
            <a:pPr algn="ctr"/>
            <a:r>
              <a:rPr lang="en-U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REFERRED</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9" name="Rectangle 8"/>
          <p:cNvSpPr/>
          <p:nvPr/>
        </p:nvSpPr>
        <p:spPr>
          <a:xfrm>
            <a:off x="37682" y="3343467"/>
            <a:ext cx="4431149" cy="923330"/>
          </a:xfrm>
          <a:prstGeom prst="rect">
            <a:avLst/>
          </a:prstGeom>
          <a:noFill/>
        </p:spPr>
        <p:txBody>
          <a:bodyPr wrap="none" lIns="91440" tIns="45720" rIns="91440" bIns="45720">
            <a:spAutoFit/>
          </a:bodyPr>
          <a:lstStyle/>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EVALUATED</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0" name="Rectangle 9"/>
          <p:cNvSpPr/>
          <p:nvPr/>
        </p:nvSpPr>
        <p:spPr>
          <a:xfrm>
            <a:off x="-445003" y="4112944"/>
            <a:ext cx="4821641"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RECEIVED</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283954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599090" y="1978572"/>
          <a:ext cx="8163910" cy="415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Autofit/>
          </a:bodyPr>
          <a:lstStyle/>
          <a:p>
            <a:pPr>
              <a:defRPr/>
            </a:pPr>
            <a:r>
              <a:rPr lang="en-US" sz="3200" dirty="0" smtClean="0"/>
              <a:t>Who to Report</a:t>
            </a:r>
            <a:endParaRPr lang="en-US" sz="3200" dirty="0"/>
          </a:p>
        </p:txBody>
      </p:sp>
      <p:pic>
        <p:nvPicPr>
          <p:cNvPr id="45061"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2899157">
            <a:off x="5911850" y="3665538"/>
            <a:ext cx="6889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2" name="Picture 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56337" y="3152775"/>
            <a:ext cx="2162175"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3" name="Picture 7"/>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796087" y="47296"/>
            <a:ext cx="16224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5082" y="1064172"/>
            <a:ext cx="5912069" cy="707886"/>
          </a:xfrm>
          <a:prstGeom prst="rect">
            <a:avLst/>
          </a:prstGeom>
          <a:solidFill>
            <a:schemeClr val="accent3">
              <a:lumMod val="40000"/>
              <a:lumOff val="60000"/>
            </a:schemeClr>
          </a:solidFill>
          <a:ln>
            <a:solidFill>
              <a:srgbClr val="0070C0"/>
            </a:solidFill>
          </a:ln>
        </p:spPr>
        <p:txBody>
          <a:bodyPr wrap="square" rtlCol="0">
            <a:spAutoFit/>
          </a:bodyPr>
          <a:lstStyle/>
          <a:p>
            <a:r>
              <a:rPr lang="en-US" sz="2000" b="1" dirty="0" smtClean="0">
                <a:solidFill>
                  <a:schemeClr val="accent1">
                    <a:lumMod val="75000"/>
                  </a:schemeClr>
                </a:solidFill>
              </a:rPr>
              <a:t>PART B SPECIAL EDUCATION SERVICES and PART C EVALUATIONS</a:t>
            </a:r>
            <a:endParaRPr lang="en-US" sz="2000" b="1" dirty="0">
              <a:solidFill>
                <a:schemeClr val="accent1">
                  <a:lumMod val="75000"/>
                </a:schemeClr>
              </a:solidFill>
            </a:endParaRPr>
          </a:p>
        </p:txBody>
      </p:sp>
    </p:spTree>
    <p:extLst>
      <p:ext uri="{BB962C8B-B14F-4D97-AF65-F5344CB8AC3E}">
        <p14:creationId xmlns:p14="http://schemas.microsoft.com/office/powerpoint/2010/main" val="2186392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228299" y="102477"/>
            <a:ext cx="8915702" cy="9646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algn="l"/>
            <a:r>
              <a:rPr lang="en-US" altLang="en-US" sz="3400" dirty="0" smtClean="0">
                <a:latin typeface="Palatino Linotype" panose="02040502050505030304" pitchFamily="18" charset="0"/>
              </a:rPr>
              <a:t>Report </a:t>
            </a:r>
            <a:r>
              <a:rPr lang="en-US" altLang="en-US" sz="3400" dirty="0">
                <a:latin typeface="Palatino Linotype" panose="02040502050505030304" pitchFamily="18" charset="0"/>
              </a:rPr>
              <a:t>All Students Who:</a:t>
            </a:r>
          </a:p>
        </p:txBody>
      </p:sp>
      <p:sp>
        <p:nvSpPr>
          <p:cNvPr id="17411" name="Rectangle 3"/>
          <p:cNvSpPr>
            <a:spLocks noGrp="1" noChangeArrowheads="1"/>
          </p:cNvSpPr>
          <p:nvPr>
            <p:ph type="body" idx="1"/>
          </p:nvPr>
        </p:nvSpPr>
        <p:spPr bwMode="auto">
          <a:xfrm>
            <a:off x="500118" y="1067099"/>
            <a:ext cx="8076595" cy="428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normAutofit fontScale="77500" lnSpcReduction="20000"/>
          </a:bodyPr>
          <a:lstStyle/>
          <a:p>
            <a:pPr>
              <a:buFont typeface="Wingdings" panose="05000000000000000000" pitchFamily="2" charset="2"/>
              <a:buChar char="ü"/>
            </a:pPr>
            <a:r>
              <a:rPr lang="en-US" altLang="en-US" sz="1900" u="sng" dirty="0" smtClean="0">
                <a:ea typeface="Verdana" pitchFamily="34" charset="0"/>
                <a:cs typeface="Verdana" pitchFamily="34" charset="0"/>
              </a:rPr>
              <a:t>Received </a:t>
            </a:r>
            <a:r>
              <a:rPr lang="en-US" altLang="en-US" sz="1900" u="sng" dirty="0">
                <a:ea typeface="Verdana" pitchFamily="34" charset="0"/>
                <a:cs typeface="Verdana" pitchFamily="34" charset="0"/>
              </a:rPr>
              <a:t>services </a:t>
            </a:r>
            <a:r>
              <a:rPr lang="en-US" altLang="en-US" sz="1900" dirty="0">
                <a:ea typeface="Verdana" pitchFamily="34" charset="0"/>
                <a:cs typeface="Verdana" pitchFamily="34" charset="0"/>
              </a:rPr>
              <a:t>in your Administrative </a:t>
            </a:r>
            <a:r>
              <a:rPr lang="en-US" altLang="en-US" sz="1900" dirty="0" smtClean="0">
                <a:ea typeface="Verdana" pitchFamily="34" charset="0"/>
                <a:cs typeface="Verdana" pitchFamily="34" charset="0"/>
              </a:rPr>
              <a:t>Unit (or a detention center within your AU) at any point during this reporting period (July 1-June 30)</a:t>
            </a:r>
            <a:endParaRPr lang="en-US" altLang="en-US" sz="1900" dirty="0">
              <a:ea typeface="Verdana" pitchFamily="34" charset="0"/>
              <a:cs typeface="Verdana" pitchFamily="34" charset="0"/>
            </a:endParaRPr>
          </a:p>
          <a:p>
            <a:pPr marL="45720" indent="0">
              <a:buNone/>
            </a:pPr>
            <a:endParaRPr lang="en-US" altLang="en-US" sz="1900" dirty="0">
              <a:ea typeface="Verdana" pitchFamily="34" charset="0"/>
              <a:cs typeface="Verdana" pitchFamily="34" charset="0"/>
            </a:endParaRPr>
          </a:p>
          <a:p>
            <a:pPr>
              <a:buFont typeface="Wingdings" panose="05000000000000000000" pitchFamily="2" charset="2"/>
              <a:buChar char="ü"/>
            </a:pPr>
            <a:r>
              <a:rPr lang="en-US" altLang="en-US" sz="1900" dirty="0">
                <a:ea typeface="Verdana" pitchFamily="34" charset="0"/>
                <a:cs typeface="Verdana" pitchFamily="34" charset="0"/>
              </a:rPr>
              <a:t>Had an initial evaluation for Part C or Part B services:</a:t>
            </a:r>
          </a:p>
          <a:p>
            <a:pPr lvl="1"/>
            <a:r>
              <a:rPr lang="en-US" altLang="en-US" sz="1600" dirty="0">
                <a:ea typeface="Verdana" pitchFamily="34" charset="0"/>
                <a:cs typeface="Verdana" pitchFamily="34" charset="0"/>
              </a:rPr>
              <a:t>were birth to age 3 and were </a:t>
            </a:r>
            <a:r>
              <a:rPr lang="en-US" altLang="en-US" sz="1600" b="1" u="sng" dirty="0" smtClean="0">
                <a:ea typeface="Verdana" pitchFamily="34" charset="0"/>
                <a:cs typeface="Verdana" pitchFamily="34" charset="0"/>
              </a:rPr>
              <a:t>evaluated</a:t>
            </a:r>
            <a:r>
              <a:rPr lang="en-US" altLang="en-US" sz="1600" dirty="0" smtClean="0">
                <a:ea typeface="Verdana" pitchFamily="34" charset="0"/>
                <a:cs typeface="Verdana" pitchFamily="34" charset="0"/>
              </a:rPr>
              <a:t> </a:t>
            </a:r>
            <a:r>
              <a:rPr lang="en-US" altLang="en-US" sz="1600" dirty="0">
                <a:ea typeface="Verdana" pitchFamily="34" charset="0"/>
                <a:cs typeface="Verdana" pitchFamily="34" charset="0"/>
              </a:rPr>
              <a:t>for </a:t>
            </a:r>
            <a:r>
              <a:rPr lang="en-US" altLang="en-US" sz="1600" dirty="0" smtClean="0">
                <a:ea typeface="Verdana" pitchFamily="34" charset="0"/>
                <a:cs typeface="Verdana" pitchFamily="34" charset="0"/>
              </a:rPr>
              <a:t>Part </a:t>
            </a:r>
            <a:r>
              <a:rPr lang="en-US" altLang="en-US" sz="1600" dirty="0">
                <a:ea typeface="Verdana" pitchFamily="34" charset="0"/>
                <a:cs typeface="Verdana" pitchFamily="34" charset="0"/>
              </a:rPr>
              <a:t>C </a:t>
            </a:r>
            <a:r>
              <a:rPr lang="en-US" altLang="en-US" sz="1600" dirty="0" smtClean="0">
                <a:ea typeface="Verdana" pitchFamily="34" charset="0"/>
                <a:cs typeface="Verdana" pitchFamily="34" charset="0"/>
              </a:rPr>
              <a:t>services (path 1)</a:t>
            </a:r>
            <a:endParaRPr lang="en-US" altLang="en-US" sz="1600" dirty="0">
              <a:ea typeface="Verdana" pitchFamily="34" charset="0"/>
              <a:cs typeface="Verdana" pitchFamily="34" charset="0"/>
            </a:endParaRPr>
          </a:p>
          <a:p>
            <a:pPr lvl="1"/>
            <a:r>
              <a:rPr lang="en-US" altLang="en-US" sz="1600" dirty="0">
                <a:ea typeface="Verdana" pitchFamily="34" charset="0"/>
                <a:cs typeface="Verdana" pitchFamily="34" charset="0"/>
              </a:rPr>
              <a:t>were 2.5 but not 4 years old when they were </a:t>
            </a:r>
            <a:r>
              <a:rPr lang="en-US" altLang="en-US" sz="1600" b="1" u="sng" dirty="0">
                <a:ea typeface="Verdana" pitchFamily="34" charset="0"/>
                <a:cs typeface="Verdana" pitchFamily="34" charset="0"/>
              </a:rPr>
              <a:t>referred</a:t>
            </a:r>
            <a:r>
              <a:rPr lang="en-US" altLang="en-US" sz="1600" dirty="0">
                <a:ea typeface="Verdana" pitchFamily="34" charset="0"/>
                <a:cs typeface="Verdana" pitchFamily="34" charset="0"/>
              </a:rPr>
              <a:t> from Part C to Part </a:t>
            </a:r>
            <a:r>
              <a:rPr lang="en-US" altLang="en-US" sz="1600" dirty="0" smtClean="0">
                <a:ea typeface="Verdana" pitchFamily="34" charset="0"/>
                <a:cs typeface="Verdana" pitchFamily="34" charset="0"/>
              </a:rPr>
              <a:t>B (path 2)</a:t>
            </a:r>
            <a:endParaRPr lang="en-US" altLang="en-US" sz="1600" dirty="0">
              <a:ea typeface="Verdana" pitchFamily="34" charset="0"/>
              <a:cs typeface="Verdana" pitchFamily="34" charset="0"/>
            </a:endParaRPr>
          </a:p>
          <a:p>
            <a:pPr lvl="1"/>
            <a:r>
              <a:rPr lang="en-US" altLang="en-US" sz="1600" dirty="0"/>
              <a:t>were </a:t>
            </a:r>
            <a:r>
              <a:rPr lang="en-US" altLang="en-US" sz="1600" b="1" u="sng" dirty="0"/>
              <a:t>referred</a:t>
            </a:r>
            <a:r>
              <a:rPr lang="en-US" altLang="en-US" sz="1600" dirty="0"/>
              <a:t> for a Part B special education Initial </a:t>
            </a:r>
            <a:r>
              <a:rPr lang="en-US" altLang="en-US" sz="1600" dirty="0" smtClean="0"/>
              <a:t>Evaluation (path 3)</a:t>
            </a:r>
          </a:p>
          <a:p>
            <a:pPr lvl="1"/>
            <a:endParaRPr lang="en-US" altLang="en-US" sz="1700" i="1" dirty="0"/>
          </a:p>
          <a:p>
            <a:pPr>
              <a:buFont typeface="Wingdings" panose="05000000000000000000" pitchFamily="2" charset="2"/>
              <a:buChar char="ü"/>
            </a:pPr>
            <a:r>
              <a:rPr lang="en-US" altLang="en-US" sz="1900" dirty="0">
                <a:solidFill>
                  <a:schemeClr val="tx1"/>
                </a:solidFill>
                <a:ea typeface="Verdana" pitchFamily="34" charset="0"/>
                <a:cs typeface="Verdana" pitchFamily="34" charset="0"/>
              </a:rPr>
              <a:t>W</a:t>
            </a:r>
            <a:r>
              <a:rPr lang="en-US" altLang="en-US" sz="1900" dirty="0" smtClean="0">
                <a:solidFill>
                  <a:schemeClr val="tx1"/>
                </a:solidFill>
                <a:ea typeface="Verdana" pitchFamily="34" charset="0"/>
                <a:cs typeface="Verdana" pitchFamily="34" charset="0"/>
              </a:rPr>
              <a:t>ere </a:t>
            </a:r>
            <a:r>
              <a:rPr lang="en-US" altLang="en-US" sz="1900" dirty="0">
                <a:solidFill>
                  <a:schemeClr val="tx1"/>
                </a:solidFill>
                <a:ea typeface="Verdana" pitchFamily="34" charset="0"/>
                <a:cs typeface="Verdana" pitchFamily="34" charset="0"/>
              </a:rPr>
              <a:t>placed in an </a:t>
            </a:r>
            <a:r>
              <a:rPr lang="en-US" altLang="en-US" sz="1900" dirty="0" smtClean="0">
                <a:solidFill>
                  <a:schemeClr val="tx1"/>
                </a:solidFill>
                <a:ea typeface="Verdana" pitchFamily="34" charset="0"/>
                <a:cs typeface="Verdana" pitchFamily="34" charset="0"/>
              </a:rPr>
              <a:t>Allowed Eligible </a:t>
            </a:r>
            <a:r>
              <a:rPr lang="en-US" altLang="en-US" sz="1900" dirty="0">
                <a:solidFill>
                  <a:schemeClr val="tx1"/>
                </a:solidFill>
                <a:ea typeface="Verdana" pitchFamily="34" charset="0"/>
                <a:cs typeface="Verdana" pitchFamily="34" charset="0"/>
              </a:rPr>
              <a:t>Facility and you are the Administrative Unit of </a:t>
            </a:r>
            <a:r>
              <a:rPr lang="en-US" altLang="en-US" sz="1900" dirty="0" smtClean="0">
                <a:solidFill>
                  <a:schemeClr val="tx1"/>
                </a:solidFill>
                <a:ea typeface="Verdana" pitchFamily="34" charset="0"/>
                <a:cs typeface="Verdana" pitchFamily="34" charset="0"/>
              </a:rPr>
              <a:t>residence</a:t>
            </a:r>
          </a:p>
          <a:p>
            <a:pPr>
              <a:buFont typeface="Wingdings" panose="05000000000000000000" pitchFamily="2" charset="2"/>
              <a:buChar char="ü"/>
            </a:pPr>
            <a:r>
              <a:rPr lang="en-US" altLang="en-US" sz="1900" dirty="0" smtClean="0">
                <a:ea typeface="Verdana" pitchFamily="34" charset="0"/>
                <a:cs typeface="Verdana" pitchFamily="34" charset="0"/>
              </a:rPr>
              <a:t>Were detained at a Detention Center located within your AU boundaries</a:t>
            </a:r>
          </a:p>
          <a:p>
            <a:pPr>
              <a:buFont typeface="Wingdings" panose="05000000000000000000" pitchFamily="2" charset="2"/>
              <a:buChar char="ü"/>
            </a:pPr>
            <a:r>
              <a:rPr lang="en-US" altLang="en-US" sz="1900" dirty="0" smtClean="0">
                <a:solidFill>
                  <a:schemeClr val="tx1"/>
                </a:solidFill>
                <a:ea typeface="Verdana" pitchFamily="34" charset="0"/>
                <a:cs typeface="Verdana" pitchFamily="34" charset="0"/>
              </a:rPr>
              <a:t>Were on an IEP and received services at a private school on a tuition basis or parentally placed in a private school, have an ISP and receive Sped services from the AU</a:t>
            </a:r>
          </a:p>
          <a:p>
            <a:pPr marL="0" indent="0">
              <a:buNone/>
            </a:pPr>
            <a:endParaRPr lang="en-US" altLang="en-US" sz="1900" dirty="0" smtClean="0">
              <a:ea typeface="Verdana" pitchFamily="34" charset="0"/>
              <a:cs typeface="Verdana" pitchFamily="34" charset="0"/>
            </a:endParaRPr>
          </a:p>
          <a:p>
            <a:pPr marL="0" indent="0">
              <a:buNone/>
            </a:pPr>
            <a:r>
              <a:rPr lang="en-US" altLang="en-US" sz="1900" dirty="0" smtClean="0">
                <a:solidFill>
                  <a:schemeClr val="tx1"/>
                </a:solidFill>
                <a:ea typeface="Verdana" pitchFamily="34" charset="0"/>
                <a:cs typeface="Verdana" pitchFamily="34" charset="0"/>
              </a:rPr>
              <a:t>*more specific details on who should be reported can be found on the Special Education EOY Data Content Guide pages 1 and 2.  Posted here under Additional Resources</a:t>
            </a:r>
            <a:r>
              <a:rPr lang="en-US" altLang="en-US" sz="1900" dirty="0">
                <a:ea typeface="Verdana" pitchFamily="34" charset="0"/>
                <a:cs typeface="Verdana" pitchFamily="34" charset="0"/>
              </a:rPr>
              <a:t>: </a:t>
            </a:r>
            <a:r>
              <a:rPr lang="en-US" altLang="en-US" sz="1900" dirty="0">
                <a:ea typeface="Verdana" pitchFamily="34" charset="0"/>
                <a:cs typeface="Verdana" pitchFamily="34" charset="0"/>
                <a:hlinkClick r:id="rId3"/>
              </a:rPr>
              <a:t>http://</a:t>
            </a:r>
            <a:r>
              <a:rPr lang="en-US" altLang="en-US" sz="1900" dirty="0" smtClean="0">
                <a:ea typeface="Verdana" pitchFamily="34" charset="0"/>
                <a:cs typeface="Verdana" pitchFamily="34" charset="0"/>
                <a:hlinkClick r:id="rId3"/>
              </a:rPr>
              <a:t>www.cde.state.co.us/datapipeline/special-educationeoy1718datacontentguide</a:t>
            </a:r>
            <a:r>
              <a:rPr lang="en-US" altLang="en-US" sz="1900" dirty="0" smtClean="0">
                <a:ea typeface="Verdana" pitchFamily="34" charset="0"/>
                <a:cs typeface="Verdana" pitchFamily="34" charset="0"/>
              </a:rPr>
              <a:t> </a:t>
            </a:r>
            <a:endParaRPr lang="en-US" altLang="en-US" sz="1900" i="1" dirty="0"/>
          </a:p>
          <a:p>
            <a:pPr marL="45720" indent="0">
              <a:buNone/>
            </a:pPr>
            <a:endParaRPr lang="en-US" altLang="en-US" sz="1900" u="sng" dirty="0">
              <a:ea typeface="Verdana" pitchFamily="34" charset="0"/>
              <a:cs typeface="Verdana" pitchFamily="34" charset="0"/>
            </a:endParaRPr>
          </a:p>
          <a:p>
            <a:pPr marL="0" indent="0">
              <a:buNone/>
            </a:pPr>
            <a:endParaRPr lang="en-US" altLang="en-US" sz="1900" dirty="0">
              <a:latin typeface="Verdana" pitchFamily="34" charset="0"/>
              <a:ea typeface="Verdana" pitchFamily="34" charset="0"/>
              <a:cs typeface="Verdana" pitchFamily="34" charset="0"/>
            </a:endParaRPr>
          </a:p>
          <a:p>
            <a:pPr lvl="1" eaLnBrk="1" hangingPunct="1"/>
            <a:endParaRPr lang="en-US" altLang="en-US" sz="1800" dirty="0">
              <a:latin typeface="Verdana" pitchFamily="34" charset="0"/>
              <a:ea typeface="Verdana" pitchFamily="34" charset="0"/>
              <a:cs typeface="Verdana" pitchFamily="34" charset="0"/>
            </a:endParaRPr>
          </a:p>
          <a:p>
            <a:pPr>
              <a:buFontTx/>
              <a:buNone/>
            </a:pPr>
            <a:endParaRPr lang="en-US" altLang="en-US" sz="1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45038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202400"/>
            <a:ext cx="5003223" cy="5037025"/>
          </a:xfrm>
        </p:spPr>
        <p:txBody>
          <a:bodyPr>
            <a:normAutofit/>
          </a:bodyPr>
          <a:lstStyle/>
          <a:p>
            <a:pPr>
              <a:buFont typeface="Wingdings" panose="05000000000000000000" pitchFamily="2" charset="2"/>
              <a:buChar char="Ø"/>
            </a:pPr>
            <a:r>
              <a:rPr lang="en-US" sz="2000" u="sng" dirty="0" smtClean="0">
                <a:solidFill>
                  <a:schemeClr val="accent1"/>
                </a:solidFill>
              </a:rPr>
              <a:t>Path 1 Part C records </a:t>
            </a:r>
            <a:endParaRPr lang="en-US" sz="2000" dirty="0">
              <a:solidFill>
                <a:schemeClr val="accent1"/>
              </a:solidFill>
            </a:endParaRPr>
          </a:p>
          <a:p>
            <a:pPr marL="45720" indent="0">
              <a:buNone/>
            </a:pPr>
            <a:r>
              <a:rPr lang="en-US" sz="2000" dirty="0" smtClean="0">
                <a:solidFill>
                  <a:schemeClr val="accent1"/>
                </a:solidFill>
              </a:rPr>
              <a:t>report in school year in which evaluation took place</a:t>
            </a:r>
          </a:p>
          <a:p>
            <a:endParaRPr lang="en-US" sz="2000" dirty="0"/>
          </a:p>
          <a:p>
            <a:pPr>
              <a:buFont typeface="Wingdings" panose="05000000000000000000" pitchFamily="2" charset="2"/>
              <a:buChar char="Ø"/>
            </a:pPr>
            <a:r>
              <a:rPr lang="en-US" sz="2000" u="sng" dirty="0" smtClean="0">
                <a:solidFill>
                  <a:srgbClr val="B52D91"/>
                </a:solidFill>
              </a:rPr>
              <a:t>Paths 2 &amp; 3 Part B records</a:t>
            </a:r>
            <a:r>
              <a:rPr lang="en-US" sz="2000" dirty="0" smtClean="0">
                <a:solidFill>
                  <a:srgbClr val="B52D91"/>
                </a:solidFill>
              </a:rPr>
              <a:t> </a:t>
            </a:r>
          </a:p>
          <a:p>
            <a:pPr marL="45720" indent="0">
              <a:buNone/>
            </a:pPr>
            <a:r>
              <a:rPr lang="en-US" sz="2000" dirty="0" smtClean="0">
                <a:solidFill>
                  <a:srgbClr val="B52D91"/>
                </a:solidFill>
              </a:rPr>
              <a:t>report in school year in which the IEP was implemented  </a:t>
            </a:r>
          </a:p>
          <a:p>
            <a:pPr marL="45720" indent="0">
              <a:buNone/>
            </a:pPr>
            <a:endParaRPr lang="en-US" sz="2000" dirty="0">
              <a:solidFill>
                <a:srgbClr val="00B0F0"/>
              </a:solidFill>
            </a:endParaRPr>
          </a:p>
        </p:txBody>
      </p:sp>
      <p:sp>
        <p:nvSpPr>
          <p:cNvPr id="3" name="Title 2"/>
          <p:cNvSpPr>
            <a:spLocks noGrp="1"/>
          </p:cNvSpPr>
          <p:nvPr>
            <p:ph type="title"/>
          </p:nvPr>
        </p:nvSpPr>
        <p:spPr/>
        <p:txBody>
          <a:bodyPr>
            <a:normAutofit fontScale="90000"/>
          </a:bodyPr>
          <a:lstStyle/>
          <a:p>
            <a:r>
              <a:rPr lang="en-US" dirty="0" smtClean="0"/>
              <a:t>When to Report?</a:t>
            </a:r>
            <a:endParaRPr lang="en-US" dirty="0"/>
          </a:p>
        </p:txBody>
      </p:sp>
      <p:pic>
        <p:nvPicPr>
          <p:cNvPr id="4" name="Picture 3"/>
          <p:cNvPicPr>
            <a:picLocks noChangeAspect="1"/>
          </p:cNvPicPr>
          <p:nvPr/>
        </p:nvPicPr>
        <p:blipFill>
          <a:blip r:embed="rId2"/>
          <a:stretch>
            <a:fillRect/>
          </a:stretch>
        </p:blipFill>
        <p:spPr>
          <a:xfrm>
            <a:off x="6185621" y="2044096"/>
            <a:ext cx="2466975" cy="1857375"/>
          </a:xfrm>
          <a:prstGeom prst="rect">
            <a:avLst/>
          </a:prstGeom>
        </p:spPr>
      </p:pic>
    </p:spTree>
    <p:extLst>
      <p:ext uri="{BB962C8B-B14F-4D97-AF65-F5344CB8AC3E}">
        <p14:creationId xmlns:p14="http://schemas.microsoft.com/office/powerpoint/2010/main" val="3097070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bwMode="auto">
          <a:xfrm>
            <a:off x="250825" y="1779588"/>
            <a:ext cx="8407400" cy="4406900"/>
          </a:xfrm>
        </p:spPr>
        <p:txBody>
          <a:bodyPr wrap="square" numCol="1" anchor="t" anchorCtr="0" compatLnSpc="1">
            <a:prstTxWarp prst="textNoShape">
              <a:avLst/>
            </a:prstTxWarp>
            <a:normAutofit lnSpcReduction="10000"/>
          </a:bodyPr>
          <a:lstStyle/>
          <a:p>
            <a:pPr marL="44450" indent="0">
              <a:buFont typeface="Wingdings" charset="2"/>
              <a:buNone/>
              <a:defRPr/>
            </a:pPr>
            <a:endParaRPr lang="en-US" altLang="en-US" dirty="0" smtClean="0">
              <a:solidFill>
                <a:schemeClr val="tx2">
                  <a:lumMod val="75000"/>
                </a:schemeClr>
              </a:solidFill>
              <a:latin typeface="Segoe Script" panose="020B0504020000000003" pitchFamily="34" charset="0"/>
            </a:endParaRPr>
          </a:p>
          <a:p>
            <a:pPr marL="44450" indent="0">
              <a:buFont typeface="Wingdings" charset="2"/>
              <a:buNone/>
              <a:defRPr/>
            </a:pPr>
            <a:endParaRPr lang="en-US" altLang="en-US" dirty="0" smtClean="0">
              <a:solidFill>
                <a:schemeClr val="tx2">
                  <a:lumMod val="75000"/>
                </a:schemeClr>
              </a:solidFill>
              <a:latin typeface="Segoe Script" panose="020B0504020000000003" pitchFamily="34" charset="0"/>
            </a:endParaRPr>
          </a:p>
          <a:p>
            <a:pPr marL="44450" indent="0">
              <a:buFont typeface="Wingdings" charset="2"/>
              <a:buNone/>
              <a:defRPr/>
            </a:pPr>
            <a:endParaRPr lang="en-US" altLang="en-US" dirty="0">
              <a:solidFill>
                <a:schemeClr val="tx2">
                  <a:lumMod val="75000"/>
                </a:schemeClr>
              </a:solidFill>
              <a:latin typeface="Segoe Script" panose="020B0504020000000003" pitchFamily="34" charset="0"/>
            </a:endParaRPr>
          </a:p>
          <a:p>
            <a:pPr marL="44450" indent="0">
              <a:buFont typeface="Wingdings" charset="2"/>
              <a:buNone/>
              <a:defRPr/>
            </a:pPr>
            <a:endParaRPr lang="en-US" altLang="en-US" dirty="0" smtClean="0">
              <a:solidFill>
                <a:schemeClr val="tx2">
                  <a:lumMod val="75000"/>
                </a:schemeClr>
              </a:solidFill>
              <a:latin typeface="Segoe Script" panose="020B0504020000000003" pitchFamily="34" charset="0"/>
            </a:endParaRPr>
          </a:p>
          <a:p>
            <a:pPr marL="44450" indent="0">
              <a:buFont typeface="Wingdings" charset="2"/>
              <a:buNone/>
              <a:defRPr/>
            </a:pPr>
            <a:endParaRPr lang="en-US" altLang="en-US" dirty="0">
              <a:solidFill>
                <a:schemeClr val="tx2">
                  <a:lumMod val="75000"/>
                </a:schemeClr>
              </a:solidFill>
              <a:latin typeface="Segoe Script" panose="020B0504020000000003" pitchFamily="34" charset="0"/>
            </a:endParaRPr>
          </a:p>
          <a:p>
            <a:pPr marL="44450" indent="0">
              <a:buFont typeface="Wingdings" charset="2"/>
              <a:buNone/>
              <a:defRPr/>
            </a:pPr>
            <a:endParaRPr lang="en-US" altLang="en-US" dirty="0" smtClean="0">
              <a:solidFill>
                <a:schemeClr val="tx2">
                  <a:lumMod val="75000"/>
                </a:schemeClr>
              </a:solidFill>
              <a:latin typeface="Segoe Script" panose="020B0504020000000003" pitchFamily="34" charset="0"/>
            </a:endParaRPr>
          </a:p>
          <a:p>
            <a:pPr marL="44450" indent="0">
              <a:buFont typeface="Wingdings" charset="2"/>
              <a:buNone/>
              <a:defRPr/>
            </a:pPr>
            <a:endParaRPr lang="en-US" altLang="en-US" dirty="0">
              <a:solidFill>
                <a:schemeClr val="tx2">
                  <a:lumMod val="75000"/>
                </a:schemeClr>
              </a:solidFill>
              <a:latin typeface="Segoe Script" panose="020B0504020000000003" pitchFamily="34" charset="0"/>
            </a:endParaRPr>
          </a:p>
          <a:p>
            <a:pPr marL="44450" indent="0" algn="ctr">
              <a:buFont typeface="Wingdings" charset="2"/>
              <a:buNone/>
              <a:defRPr/>
            </a:pPr>
            <a:endParaRPr lang="en-US" altLang="en-US" dirty="0" smtClean="0">
              <a:solidFill>
                <a:schemeClr val="tx2">
                  <a:lumMod val="75000"/>
                </a:schemeClr>
              </a:solidFill>
              <a:latin typeface="Segoe Script" panose="020B0504020000000003" pitchFamily="34" charset="0"/>
            </a:endParaRPr>
          </a:p>
          <a:p>
            <a:pPr marL="44450" indent="0" algn="ctr">
              <a:buFont typeface="Wingdings" charset="2"/>
              <a:buNone/>
              <a:defRPr/>
            </a:pPr>
            <a:endParaRPr lang="en-US" altLang="en-US" dirty="0">
              <a:solidFill>
                <a:schemeClr val="tx2">
                  <a:lumMod val="75000"/>
                </a:schemeClr>
              </a:solidFill>
              <a:latin typeface="Segoe Script" panose="020B0504020000000003" pitchFamily="34" charset="0"/>
            </a:endParaRPr>
          </a:p>
          <a:p>
            <a:pPr marL="44450" indent="0" algn="ctr">
              <a:buFont typeface="Wingdings" charset="2"/>
              <a:buNone/>
              <a:defRPr/>
            </a:pPr>
            <a:r>
              <a:rPr lang="en-US" altLang="en-US" dirty="0" smtClean="0">
                <a:solidFill>
                  <a:schemeClr val="tx2">
                    <a:lumMod val="75000"/>
                  </a:schemeClr>
                </a:solidFill>
                <a:latin typeface="Segoe Script" panose="020B0504020000000003" pitchFamily="34" charset="0"/>
              </a:rPr>
              <a:t>*</a:t>
            </a:r>
            <a:r>
              <a:rPr lang="en-US" altLang="en-US" dirty="0" smtClean="0">
                <a:solidFill>
                  <a:schemeClr val="tx2">
                    <a:lumMod val="75000"/>
                  </a:schemeClr>
                </a:solidFill>
                <a:latin typeface="Mongolian Baiti" panose="03000500000000000000" pitchFamily="66" charset="0"/>
                <a:cs typeface="Mongolian Baiti" panose="03000500000000000000" pitchFamily="66" charset="0"/>
              </a:rPr>
              <a:t>Only report INITIAL referrals/evaluations</a:t>
            </a:r>
            <a:r>
              <a:rPr lang="en-US" altLang="en-US" dirty="0" smtClean="0">
                <a:solidFill>
                  <a:schemeClr val="tx2">
                    <a:lumMod val="75000"/>
                  </a:schemeClr>
                </a:solidFill>
                <a:latin typeface="Segoe Script" panose="020B0504020000000003" pitchFamily="34" charset="0"/>
              </a:rPr>
              <a:t>*</a:t>
            </a:r>
          </a:p>
          <a:p>
            <a:pPr marL="273050">
              <a:buFont typeface="Wingdings" pitchFamily="2" charset="2"/>
              <a:buChar char="§"/>
              <a:defRPr/>
            </a:pPr>
            <a:endParaRPr lang="en-US" altLang="en-US" dirty="0" smtClean="0"/>
          </a:p>
          <a:p>
            <a:pPr marL="44450" indent="0">
              <a:buNone/>
              <a:defRPr/>
            </a:pPr>
            <a:endParaRPr lang="en-US" altLang="en-US" sz="1200" dirty="0" smtClean="0"/>
          </a:p>
          <a:p>
            <a:pPr marL="273050">
              <a:buFont typeface="Wingdings" pitchFamily="2" charset="2"/>
              <a:buChar char="§"/>
              <a:defRPr/>
            </a:pPr>
            <a:endParaRPr lang="en-US" altLang="en-US" sz="1200" dirty="0" smtClean="0"/>
          </a:p>
          <a:p>
            <a:pPr marL="273050">
              <a:buFont typeface="Wingdings" pitchFamily="2" charset="2"/>
              <a:buChar char="§"/>
              <a:defRPr/>
            </a:pPr>
            <a:endParaRPr lang="en-US" altLang="en-US" sz="1200" dirty="0" smtClean="0"/>
          </a:p>
          <a:p>
            <a:pPr marL="273050">
              <a:buFont typeface="Wingdings" pitchFamily="2" charset="2"/>
              <a:buChar char="§"/>
              <a:defRPr/>
            </a:pPr>
            <a:endParaRPr lang="en-US" altLang="en-US" sz="1200" dirty="0" smtClean="0"/>
          </a:p>
          <a:p>
            <a:pPr marL="273050">
              <a:buFont typeface="Wingdings" pitchFamily="2" charset="2"/>
              <a:buChar char="§"/>
              <a:defRPr/>
            </a:pPr>
            <a:endParaRPr lang="en-US" altLang="en-US" sz="1200" dirty="0" smtClean="0"/>
          </a:p>
          <a:p>
            <a:pPr marL="273050">
              <a:buFont typeface="Wingdings" pitchFamily="2" charset="2"/>
              <a:buChar char="§"/>
              <a:defRPr/>
            </a:pPr>
            <a:endParaRPr lang="en-US" altLang="en-US" sz="1200" dirty="0" smtClean="0"/>
          </a:p>
          <a:p>
            <a:pPr marL="273050">
              <a:buFont typeface="Wingdings" pitchFamily="2" charset="2"/>
              <a:buChar char="§"/>
              <a:defRPr/>
            </a:pPr>
            <a:endParaRPr lang="en-US" altLang="en-US" sz="1200" dirty="0" smtClean="0"/>
          </a:p>
          <a:p>
            <a:pPr marL="273050">
              <a:buFont typeface="Wingdings" pitchFamily="2" charset="2"/>
              <a:buChar char="§"/>
              <a:defRPr/>
            </a:pPr>
            <a:endParaRPr lang="en-US" altLang="en-US" sz="1200" dirty="0" smtClean="0"/>
          </a:p>
          <a:p>
            <a:pPr marL="273050">
              <a:buFont typeface="Wingdings" pitchFamily="2" charset="2"/>
              <a:buChar char="§"/>
              <a:defRPr/>
            </a:pPr>
            <a:endParaRPr lang="en-US" altLang="en-US" sz="1200" dirty="0" smtClean="0"/>
          </a:p>
          <a:p>
            <a:pPr marL="273050">
              <a:buFont typeface="Wingdings" pitchFamily="2" charset="2"/>
              <a:buChar char="§"/>
              <a:defRPr/>
            </a:pPr>
            <a:endParaRPr lang="en-US" altLang="en-US" sz="1200" dirty="0"/>
          </a:p>
          <a:p>
            <a:pPr marL="44450" indent="0">
              <a:buFont typeface="Wingdings" charset="2"/>
              <a:buNone/>
              <a:defRPr/>
            </a:pPr>
            <a:endParaRPr lang="en-US" altLang="en-US" dirty="0" smtClean="0"/>
          </a:p>
        </p:txBody>
      </p:sp>
      <p:sp>
        <p:nvSpPr>
          <p:cNvPr id="3" name="Title 2"/>
          <p:cNvSpPr>
            <a:spLocks noGrp="1"/>
          </p:cNvSpPr>
          <p:nvPr>
            <p:ph type="title"/>
          </p:nvPr>
        </p:nvSpPr>
        <p:spPr>
          <a:xfrm>
            <a:off x="192024" y="192024"/>
            <a:ext cx="8061224" cy="521208"/>
          </a:xfrm>
        </p:spPr>
        <p:txBody>
          <a:bodyPr>
            <a:normAutofit/>
          </a:bodyPr>
          <a:lstStyle/>
          <a:p>
            <a:pPr>
              <a:defRPr/>
            </a:pPr>
            <a:r>
              <a:rPr lang="en-US" sz="2800" dirty="0" smtClean="0"/>
              <a:t>Special Education EOY: Reporting Rules of Thumb</a:t>
            </a:r>
            <a:endParaRPr lang="en-US" sz="2800" dirty="0"/>
          </a:p>
        </p:txBody>
      </p:sp>
      <p:graphicFrame>
        <p:nvGraphicFramePr>
          <p:cNvPr id="2" name="Diagram 1">
            <a:hlinkClick r:id="" action="ppaction://noaction" highlightClick="1"/>
          </p:cNvPr>
          <p:cNvGraphicFramePr/>
          <p:nvPr>
            <p:extLst/>
          </p:nvPr>
        </p:nvGraphicFramePr>
        <p:xfrm>
          <a:off x="1524000" y="2035629"/>
          <a:ext cx="6096000" cy="3565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4" name="TextBox 4"/>
          <p:cNvSpPr txBox="1">
            <a:spLocks noChangeArrowheads="1"/>
          </p:cNvSpPr>
          <p:nvPr/>
        </p:nvSpPr>
        <p:spPr bwMode="auto">
          <a:xfrm>
            <a:off x="712380" y="1779588"/>
            <a:ext cx="23483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4450" eaLnBrk="0" hangingPunct="0">
              <a:spcBef>
                <a:spcPct val="20000"/>
              </a:spcBef>
              <a:buClr>
                <a:schemeClr val="accent1"/>
              </a:buClr>
              <a:buSzPct val="110000"/>
              <a:buFont typeface="Wingdings" pitchFamily="2" charset="2"/>
              <a:buChar char="§"/>
              <a:defRPr sz="2400" b="1">
                <a:solidFill>
                  <a:srgbClr val="5C6670"/>
                </a:solidFill>
                <a:latin typeface="Calibri" pitchFamily="34" charset="0"/>
              </a:defRPr>
            </a:lvl1pPr>
            <a:lvl2pPr marL="742950" indent="-285750" eaLnBrk="0" hangingPunct="0">
              <a:spcBef>
                <a:spcPct val="20000"/>
              </a:spcBef>
              <a:buClr>
                <a:schemeClr val="accent2"/>
              </a:buClr>
              <a:buSzPct val="110000"/>
              <a:buFont typeface="Wingdings" pitchFamily="2" charset="2"/>
              <a:buChar char="§"/>
              <a:defRPr sz="2200">
                <a:solidFill>
                  <a:srgbClr val="5C6670"/>
                </a:solidFill>
                <a:latin typeface="Calibri" pitchFamily="34" charset="0"/>
              </a:defRPr>
            </a:lvl2pPr>
            <a:lvl3pPr marL="1143000" indent="-228600" eaLnBrk="0" hangingPunct="0">
              <a:spcBef>
                <a:spcPct val="20000"/>
              </a:spcBef>
              <a:buClr>
                <a:srgbClr val="8DC63F"/>
              </a:buClr>
              <a:buSzPct val="110000"/>
              <a:buFont typeface="Wingdings" pitchFamily="2" charset="2"/>
              <a:buChar char="§"/>
              <a:defRPr sz="2000">
                <a:solidFill>
                  <a:srgbClr val="5C6670"/>
                </a:solidFill>
                <a:latin typeface="Calibri" pitchFamily="34" charset="0"/>
              </a:defRPr>
            </a:lvl3pPr>
            <a:lvl4pPr marL="1600200" indent="-228600" eaLnBrk="0" hangingPunct="0">
              <a:spcBef>
                <a:spcPct val="20000"/>
              </a:spcBef>
              <a:buClr>
                <a:srgbClr val="6D3A5D"/>
              </a:buClr>
              <a:buSzPct val="110000"/>
              <a:buFont typeface="Wingdings" pitchFamily="2" charset="2"/>
              <a:buChar char="§"/>
              <a:defRPr>
                <a:solidFill>
                  <a:srgbClr val="5C6670"/>
                </a:solidFill>
                <a:latin typeface="Calibri" pitchFamily="34" charset="0"/>
              </a:defRPr>
            </a:lvl4pPr>
            <a:lvl5pPr marL="2057400" indent="-228600" eaLnBrk="0" hangingPunct="0">
              <a:spcBef>
                <a:spcPct val="20000"/>
              </a:spcBef>
              <a:buClr>
                <a:srgbClr val="EF7521"/>
              </a:buClr>
              <a:buSzPct val="110000"/>
              <a:buFont typeface="Wingdings" pitchFamily="2" charset="2"/>
              <a:buChar char="§"/>
              <a:defRPr sz="1600">
                <a:solidFill>
                  <a:srgbClr val="5C6670"/>
                </a:solidFill>
                <a:latin typeface="Calibri" pitchFamily="34" charset="0"/>
              </a:defRPr>
            </a:lvl5pPr>
            <a:lvl6pPr marL="25146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6pPr>
            <a:lvl7pPr marL="29718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7pPr>
            <a:lvl8pPr marL="34290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8pPr>
            <a:lvl9pPr marL="38862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9pPr>
          </a:lstStyle>
          <a:p>
            <a:pPr eaLnBrk="1" hangingPunct="1">
              <a:spcBef>
                <a:spcPct val="0"/>
              </a:spcBef>
              <a:buClrTx/>
              <a:buSzTx/>
              <a:buFontTx/>
              <a:buNone/>
            </a:pPr>
            <a:r>
              <a:rPr lang="en-US" altLang="en-US" sz="2000" b="0" dirty="0">
                <a:solidFill>
                  <a:srgbClr val="92D050"/>
                </a:solidFill>
                <a:latin typeface="Mongolian Baiti" pitchFamily="66" charset="0"/>
              </a:rPr>
              <a:t>*Report Path 1 children in school year they were evaluated </a:t>
            </a:r>
          </a:p>
        </p:txBody>
      </p:sp>
      <p:sp>
        <p:nvSpPr>
          <p:cNvPr id="48135" name="TextBox 6"/>
          <p:cNvSpPr txBox="1">
            <a:spLocks noChangeArrowheads="1"/>
          </p:cNvSpPr>
          <p:nvPr/>
        </p:nvSpPr>
        <p:spPr bwMode="auto">
          <a:xfrm>
            <a:off x="6146800" y="1779588"/>
            <a:ext cx="23805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110000"/>
              <a:buFont typeface="Wingdings" pitchFamily="2" charset="2"/>
              <a:buChar char="§"/>
              <a:defRPr sz="2400" b="1">
                <a:solidFill>
                  <a:srgbClr val="5C6670"/>
                </a:solidFill>
                <a:latin typeface="Calibri" pitchFamily="34" charset="0"/>
              </a:defRPr>
            </a:lvl1pPr>
            <a:lvl2pPr marL="742950" indent="-285750" eaLnBrk="0" hangingPunct="0">
              <a:spcBef>
                <a:spcPct val="20000"/>
              </a:spcBef>
              <a:buClr>
                <a:schemeClr val="accent2"/>
              </a:buClr>
              <a:buSzPct val="110000"/>
              <a:buFont typeface="Wingdings" pitchFamily="2" charset="2"/>
              <a:buChar char="§"/>
              <a:defRPr sz="2200">
                <a:solidFill>
                  <a:srgbClr val="5C6670"/>
                </a:solidFill>
                <a:latin typeface="Calibri" pitchFamily="34" charset="0"/>
              </a:defRPr>
            </a:lvl2pPr>
            <a:lvl3pPr marL="1143000" indent="-228600" eaLnBrk="0" hangingPunct="0">
              <a:spcBef>
                <a:spcPct val="20000"/>
              </a:spcBef>
              <a:buClr>
                <a:srgbClr val="8DC63F"/>
              </a:buClr>
              <a:buSzPct val="110000"/>
              <a:buFont typeface="Wingdings" pitchFamily="2" charset="2"/>
              <a:buChar char="§"/>
              <a:defRPr sz="2000">
                <a:solidFill>
                  <a:srgbClr val="5C6670"/>
                </a:solidFill>
                <a:latin typeface="Calibri" pitchFamily="34" charset="0"/>
              </a:defRPr>
            </a:lvl3pPr>
            <a:lvl4pPr marL="1600200" indent="-228600" eaLnBrk="0" hangingPunct="0">
              <a:spcBef>
                <a:spcPct val="20000"/>
              </a:spcBef>
              <a:buClr>
                <a:srgbClr val="6D3A5D"/>
              </a:buClr>
              <a:buSzPct val="110000"/>
              <a:buFont typeface="Wingdings" pitchFamily="2" charset="2"/>
              <a:buChar char="§"/>
              <a:defRPr>
                <a:solidFill>
                  <a:srgbClr val="5C6670"/>
                </a:solidFill>
                <a:latin typeface="Calibri" pitchFamily="34" charset="0"/>
              </a:defRPr>
            </a:lvl4pPr>
            <a:lvl5pPr marL="2057400" indent="-228600" eaLnBrk="0" hangingPunct="0">
              <a:spcBef>
                <a:spcPct val="20000"/>
              </a:spcBef>
              <a:buClr>
                <a:srgbClr val="EF7521"/>
              </a:buClr>
              <a:buSzPct val="110000"/>
              <a:buFont typeface="Wingdings" pitchFamily="2" charset="2"/>
              <a:buChar char="§"/>
              <a:defRPr sz="1600">
                <a:solidFill>
                  <a:srgbClr val="5C6670"/>
                </a:solidFill>
                <a:latin typeface="Calibri" pitchFamily="34" charset="0"/>
              </a:defRPr>
            </a:lvl5pPr>
            <a:lvl6pPr marL="25146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6pPr>
            <a:lvl7pPr marL="29718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7pPr>
            <a:lvl8pPr marL="34290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8pPr>
            <a:lvl9pPr marL="3886200" indent="-228600" eaLnBrk="0" fontAlgn="base" hangingPunct="0">
              <a:spcBef>
                <a:spcPct val="20000"/>
              </a:spcBef>
              <a:spcAft>
                <a:spcPct val="0"/>
              </a:spcAft>
              <a:buClr>
                <a:srgbClr val="EF7521"/>
              </a:buClr>
              <a:buSzPct val="110000"/>
              <a:buFont typeface="Wingdings" pitchFamily="2" charset="2"/>
              <a:buChar char="§"/>
              <a:defRPr sz="1600">
                <a:solidFill>
                  <a:srgbClr val="5C6670"/>
                </a:solidFill>
                <a:latin typeface="Calibri" pitchFamily="34" charset="0"/>
              </a:defRPr>
            </a:lvl9pPr>
          </a:lstStyle>
          <a:p>
            <a:pPr eaLnBrk="1" hangingPunct="1">
              <a:spcBef>
                <a:spcPct val="0"/>
              </a:spcBef>
              <a:buClrTx/>
              <a:buSzTx/>
              <a:buFontTx/>
              <a:buNone/>
            </a:pPr>
            <a:r>
              <a:rPr lang="en-US" altLang="en-US" sz="2000" b="0" dirty="0">
                <a:solidFill>
                  <a:srgbClr val="CF43AA"/>
                </a:solidFill>
                <a:latin typeface="Mongolian Baiti" pitchFamily="66" charset="0"/>
              </a:rPr>
              <a:t>*Report Path 2 and 3 students in school year the IEP was implemented</a:t>
            </a:r>
          </a:p>
        </p:txBody>
      </p:sp>
      <p:sp>
        <p:nvSpPr>
          <p:cNvPr id="4" name="Rectangle 3"/>
          <p:cNvSpPr/>
          <p:nvPr/>
        </p:nvSpPr>
        <p:spPr>
          <a:xfrm>
            <a:off x="103909" y="869967"/>
            <a:ext cx="8884227" cy="646331"/>
          </a:xfrm>
          <a:prstGeom prst="rect">
            <a:avLst/>
          </a:prstGeom>
        </p:spPr>
        <p:txBody>
          <a:bodyPr wrap="square">
            <a:spAutoFit/>
          </a:bodyPr>
          <a:lstStyle/>
          <a:p>
            <a:pPr marL="45720" indent="0">
              <a:buNone/>
            </a:pPr>
            <a:r>
              <a:rPr lang="en-US" dirty="0"/>
              <a:t>*If path events span 2 school years, use this rule to determine which school year to report the record</a:t>
            </a:r>
            <a:endParaRPr lang="en-US" dirty="0"/>
          </a:p>
        </p:txBody>
      </p:sp>
    </p:spTree>
    <p:extLst>
      <p:ext uri="{BB962C8B-B14F-4D97-AF65-F5344CB8AC3E}">
        <p14:creationId xmlns:p14="http://schemas.microsoft.com/office/powerpoint/2010/main" val="1076018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idx="4294967295"/>
          </p:nvPr>
        </p:nvSpPr>
        <p:spPr bwMode="auto">
          <a:xfrm>
            <a:off x="1371600" y="28575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algn="ctr" eaLnBrk="1" hangingPunct="1"/>
            <a:r>
              <a:rPr lang="en-US" altLang="en-US" sz="3400" dirty="0">
                <a:latin typeface="Palatino Linotype" panose="02040502050505030304" pitchFamily="18" charset="0"/>
              </a:rPr>
              <a:t>What Path to Report in?</a:t>
            </a:r>
          </a:p>
        </p:txBody>
      </p:sp>
      <p:sp>
        <p:nvSpPr>
          <p:cNvPr id="6" name="TextBox 5"/>
          <p:cNvSpPr txBox="1"/>
          <p:nvPr/>
        </p:nvSpPr>
        <p:spPr>
          <a:xfrm>
            <a:off x="580572" y="1000126"/>
            <a:ext cx="8076595" cy="461367"/>
          </a:xfrm>
          <a:prstGeom prst="rect">
            <a:avLst/>
          </a:prstGeom>
          <a:solidFill>
            <a:srgbClr val="D969BC"/>
          </a:solidFill>
          <a:ln>
            <a:solidFill>
              <a:schemeClr val="accent1"/>
            </a:solidFill>
          </a:ln>
        </p:spPr>
        <p:style>
          <a:lnRef idx="2">
            <a:schemeClr val="accent1"/>
          </a:lnRef>
          <a:fillRef idx="1">
            <a:schemeClr val="lt1"/>
          </a:fillRef>
          <a:effectRef idx="0">
            <a:schemeClr val="accent1"/>
          </a:effectRef>
          <a:fontRef idx="minor">
            <a:schemeClr val="dk1"/>
          </a:fontRef>
        </p:style>
        <p:txBody>
          <a:bodyPr lIns="91432" tIns="45716" rIns="91432" bIns="45716">
            <a:spAutoFit/>
          </a:bodyPr>
          <a:lstStyle/>
          <a:p>
            <a:pPr algn="ctr">
              <a:defRPr/>
            </a:pPr>
            <a:r>
              <a:rPr lang="en-US" sz="2400" dirty="0">
                <a:solidFill>
                  <a:schemeClr val="bg2">
                    <a:lumMod val="25000"/>
                  </a:schemeClr>
                </a:solidFill>
                <a:latin typeface="Verdana" pitchFamily="34" charset="0"/>
              </a:rPr>
              <a:t>What services is the student being evaluated for?</a:t>
            </a:r>
          </a:p>
        </p:txBody>
      </p:sp>
      <p:sp>
        <p:nvSpPr>
          <p:cNvPr id="7" name="TextBox 6"/>
          <p:cNvSpPr txBox="1"/>
          <p:nvPr/>
        </p:nvSpPr>
        <p:spPr>
          <a:xfrm>
            <a:off x="2032000" y="2000250"/>
            <a:ext cx="2057703" cy="370583"/>
          </a:xfrm>
          <a:prstGeom prst="rect">
            <a:avLst/>
          </a:prstGeom>
          <a:solidFill>
            <a:schemeClr val="tx2">
              <a:lumMod val="60000"/>
              <a:lumOff val="40000"/>
            </a:schemeClr>
          </a:solidFill>
          <a:ln>
            <a:solidFill>
              <a:schemeClr val="accent5">
                <a:lumMod val="25000"/>
              </a:schemeClr>
            </a:solidFill>
          </a:ln>
        </p:spPr>
        <p:style>
          <a:lnRef idx="2">
            <a:schemeClr val="accent3"/>
          </a:lnRef>
          <a:fillRef idx="1">
            <a:schemeClr val="lt1"/>
          </a:fillRef>
          <a:effectRef idx="0">
            <a:schemeClr val="accent3"/>
          </a:effectRef>
          <a:fontRef idx="minor">
            <a:schemeClr val="dk1"/>
          </a:fontRef>
        </p:style>
        <p:txBody>
          <a:bodyPr lIns="91432" tIns="45716" rIns="91432" bIns="45716">
            <a:spAutoFit/>
          </a:bodyPr>
          <a:lstStyle/>
          <a:p>
            <a:pPr>
              <a:defRPr/>
            </a:pPr>
            <a:r>
              <a:rPr lang="en-US" dirty="0">
                <a:solidFill>
                  <a:schemeClr val="bg2">
                    <a:lumMod val="25000"/>
                  </a:schemeClr>
                </a:solidFill>
                <a:latin typeface="Verdana" pitchFamily="34" charset="0"/>
              </a:rPr>
              <a:t>Part C Services</a:t>
            </a:r>
          </a:p>
        </p:txBody>
      </p:sp>
      <p:sp>
        <p:nvSpPr>
          <p:cNvPr id="8" name="TextBox 7"/>
          <p:cNvSpPr txBox="1"/>
          <p:nvPr/>
        </p:nvSpPr>
        <p:spPr>
          <a:xfrm>
            <a:off x="5370286" y="2000250"/>
            <a:ext cx="2057703" cy="370583"/>
          </a:xfrm>
          <a:prstGeom prst="rect">
            <a:avLst/>
          </a:prstGeom>
          <a:solidFill>
            <a:schemeClr val="accent1">
              <a:lumMod val="60000"/>
              <a:lumOff val="40000"/>
            </a:schemeClr>
          </a:solidFill>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lIns="91432" tIns="45716" rIns="91432" bIns="45716">
            <a:spAutoFit/>
          </a:bodyPr>
          <a:lstStyle/>
          <a:p>
            <a:pPr>
              <a:defRPr/>
            </a:pPr>
            <a:r>
              <a:rPr lang="en-US" dirty="0">
                <a:solidFill>
                  <a:schemeClr val="bg2">
                    <a:lumMod val="25000"/>
                  </a:schemeClr>
                </a:solidFill>
                <a:latin typeface="Verdana" pitchFamily="34" charset="0"/>
              </a:rPr>
              <a:t>Part B Services</a:t>
            </a:r>
          </a:p>
        </p:txBody>
      </p:sp>
      <p:sp>
        <p:nvSpPr>
          <p:cNvPr id="9" name="TextBox 8"/>
          <p:cNvSpPr txBox="1"/>
          <p:nvPr/>
        </p:nvSpPr>
        <p:spPr>
          <a:xfrm>
            <a:off x="2032000" y="5000625"/>
            <a:ext cx="1737179" cy="928688"/>
          </a:xfrm>
          <a:prstGeom prst="rect">
            <a:avLst/>
          </a:prstGeom>
          <a:solidFill>
            <a:schemeClr val="tx2">
              <a:lumMod val="60000"/>
              <a:lumOff val="40000"/>
            </a:schemeClr>
          </a:solidFill>
          <a:ln>
            <a:solidFill>
              <a:schemeClr val="accent5">
                <a:lumMod val="25000"/>
              </a:schemeClr>
            </a:solidFill>
          </a:ln>
          <a:effectLst/>
        </p:spPr>
        <p:style>
          <a:lnRef idx="2">
            <a:schemeClr val="accent3"/>
          </a:lnRef>
          <a:fillRef idx="1">
            <a:schemeClr val="lt1"/>
          </a:fillRef>
          <a:effectRef idx="0">
            <a:schemeClr val="accent3"/>
          </a:effectRef>
          <a:fontRef idx="minor">
            <a:schemeClr val="dk1"/>
          </a:fontRef>
        </p:style>
        <p:txBody>
          <a:bodyPr lIns="91432" tIns="45716" rIns="91432" bIns="45716">
            <a:spAutoFit/>
          </a:bodyPr>
          <a:lstStyle/>
          <a:p>
            <a:pPr algn="ctr">
              <a:defRPr/>
            </a:pPr>
            <a:r>
              <a:rPr lang="en-US" dirty="0">
                <a:solidFill>
                  <a:schemeClr val="bg2">
                    <a:lumMod val="25000"/>
                  </a:schemeClr>
                </a:solidFill>
                <a:latin typeface="Verdana" pitchFamily="34" charset="0"/>
              </a:rPr>
              <a:t>Path 1</a:t>
            </a:r>
          </a:p>
          <a:p>
            <a:pPr algn="ctr">
              <a:defRPr/>
            </a:pPr>
            <a:r>
              <a:rPr lang="en-US" sz="1200" dirty="0">
                <a:solidFill>
                  <a:schemeClr val="bg2">
                    <a:lumMod val="25000"/>
                  </a:schemeClr>
                </a:solidFill>
                <a:latin typeface="Verdana" pitchFamily="34" charset="0"/>
              </a:rPr>
              <a:t>Students in this Path are 0 to 3 years old.</a:t>
            </a:r>
          </a:p>
        </p:txBody>
      </p:sp>
      <p:sp>
        <p:nvSpPr>
          <p:cNvPr id="10" name="TextBox 9"/>
          <p:cNvSpPr txBox="1"/>
          <p:nvPr/>
        </p:nvSpPr>
        <p:spPr>
          <a:xfrm>
            <a:off x="4343703" y="2896196"/>
            <a:ext cx="3810000" cy="922734"/>
          </a:xfrm>
          <a:prstGeom prst="rect">
            <a:avLst/>
          </a:prstGeom>
          <a:solidFill>
            <a:schemeClr val="accent1">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lIns="91432" tIns="45716" rIns="91432" bIns="45716">
            <a:spAutoFit/>
          </a:bodyPr>
          <a:lstStyle/>
          <a:p>
            <a:pPr algn="ctr">
              <a:defRPr/>
            </a:pPr>
            <a:r>
              <a:rPr lang="en-US" dirty="0">
                <a:solidFill>
                  <a:srgbClr val="002060"/>
                </a:solidFill>
                <a:latin typeface="Verdana" pitchFamily="34" charset="0"/>
              </a:rPr>
              <a:t>Was the student receiving Part C services immediately prior to this Part B evaluation?</a:t>
            </a:r>
          </a:p>
        </p:txBody>
      </p:sp>
      <p:sp>
        <p:nvSpPr>
          <p:cNvPr id="11" name="TextBox 10"/>
          <p:cNvSpPr txBox="1"/>
          <p:nvPr/>
        </p:nvSpPr>
        <p:spPr>
          <a:xfrm>
            <a:off x="5028595" y="4191000"/>
            <a:ext cx="731762" cy="369324"/>
          </a:xfrm>
          <a:prstGeom prst="rect">
            <a:avLst/>
          </a:prstGeom>
          <a:solidFill>
            <a:schemeClr val="accent3">
              <a:lumMod val="40000"/>
              <a:lumOff val="60000"/>
            </a:schemeClr>
          </a:solidFill>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lIns="91432" tIns="45716" rIns="91432" bIns="45716">
            <a:spAutoFit/>
          </a:bodyPr>
          <a:lstStyle/>
          <a:p>
            <a:pPr algn="ctr">
              <a:defRPr/>
            </a:pPr>
            <a:r>
              <a:rPr lang="en-US" dirty="0">
                <a:solidFill>
                  <a:schemeClr val="bg2">
                    <a:lumMod val="25000"/>
                  </a:schemeClr>
                </a:solidFill>
                <a:latin typeface="Verdana" pitchFamily="34" charset="0"/>
              </a:rPr>
              <a:t>Yes</a:t>
            </a:r>
          </a:p>
        </p:txBody>
      </p:sp>
      <p:sp>
        <p:nvSpPr>
          <p:cNvPr id="12" name="TextBox 11"/>
          <p:cNvSpPr txBox="1"/>
          <p:nvPr/>
        </p:nvSpPr>
        <p:spPr>
          <a:xfrm>
            <a:off x="6782405" y="4191000"/>
            <a:ext cx="731762" cy="369324"/>
          </a:xfrm>
          <a:prstGeom prst="rect">
            <a:avLst/>
          </a:prstGeom>
          <a:solidFill>
            <a:srgbClr val="D6C2D2"/>
          </a:solidFill>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lIns="91432" tIns="45716" rIns="91432" bIns="45716">
            <a:spAutoFit/>
          </a:bodyPr>
          <a:lstStyle/>
          <a:p>
            <a:pPr algn="ctr">
              <a:defRPr/>
            </a:pPr>
            <a:r>
              <a:rPr lang="en-US" dirty="0">
                <a:solidFill>
                  <a:schemeClr val="bg2">
                    <a:lumMod val="25000"/>
                  </a:schemeClr>
                </a:solidFill>
                <a:latin typeface="Verdana" pitchFamily="34" charset="0"/>
              </a:rPr>
              <a:t>No</a:t>
            </a:r>
          </a:p>
        </p:txBody>
      </p:sp>
      <p:sp>
        <p:nvSpPr>
          <p:cNvPr id="13" name="TextBox 12"/>
          <p:cNvSpPr txBox="1"/>
          <p:nvPr/>
        </p:nvSpPr>
        <p:spPr>
          <a:xfrm>
            <a:off x="4419299" y="5028903"/>
            <a:ext cx="1737178" cy="928688"/>
          </a:xfrm>
          <a:prstGeom prst="rect">
            <a:avLst/>
          </a:prstGeom>
          <a:solidFill>
            <a:schemeClr val="accent3">
              <a:lumMod val="40000"/>
              <a:lumOff val="60000"/>
            </a:schemeClr>
          </a:solidFill>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lIns="91432" tIns="45716" rIns="91432" bIns="45716">
            <a:spAutoFit/>
          </a:bodyPr>
          <a:lstStyle/>
          <a:p>
            <a:pPr algn="ctr">
              <a:defRPr/>
            </a:pPr>
            <a:r>
              <a:rPr lang="en-US" dirty="0">
                <a:solidFill>
                  <a:schemeClr val="bg2">
                    <a:lumMod val="25000"/>
                  </a:schemeClr>
                </a:solidFill>
                <a:latin typeface="Verdana" pitchFamily="34" charset="0"/>
              </a:rPr>
              <a:t>Path 2</a:t>
            </a:r>
          </a:p>
          <a:p>
            <a:pPr algn="ctr">
              <a:defRPr/>
            </a:pPr>
            <a:r>
              <a:rPr lang="en-US" sz="1200" dirty="0">
                <a:solidFill>
                  <a:schemeClr val="bg2">
                    <a:lumMod val="25000"/>
                  </a:schemeClr>
                </a:solidFill>
                <a:latin typeface="Verdana" pitchFamily="34" charset="0"/>
              </a:rPr>
              <a:t>Students in this Path are 2.5 but not yet 4 years old.</a:t>
            </a:r>
          </a:p>
        </p:txBody>
      </p:sp>
      <p:sp>
        <p:nvSpPr>
          <p:cNvPr id="14" name="TextBox 13"/>
          <p:cNvSpPr txBox="1"/>
          <p:nvPr/>
        </p:nvSpPr>
        <p:spPr>
          <a:xfrm>
            <a:off x="6401405" y="5028903"/>
            <a:ext cx="1735667" cy="928688"/>
          </a:xfrm>
          <a:prstGeom prst="rect">
            <a:avLst/>
          </a:prstGeom>
          <a:solidFill>
            <a:srgbClr val="D6C2D2"/>
          </a:solidFill>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lIns="91432" tIns="45716" rIns="91432" bIns="45716">
            <a:spAutoFit/>
          </a:bodyPr>
          <a:lstStyle/>
          <a:p>
            <a:pPr algn="ctr">
              <a:defRPr/>
            </a:pPr>
            <a:r>
              <a:rPr lang="en-US" dirty="0">
                <a:solidFill>
                  <a:schemeClr val="bg2">
                    <a:lumMod val="25000"/>
                  </a:schemeClr>
                </a:solidFill>
                <a:latin typeface="Verdana" pitchFamily="34" charset="0"/>
              </a:rPr>
              <a:t>Path 3</a:t>
            </a:r>
          </a:p>
          <a:p>
            <a:pPr algn="ctr">
              <a:defRPr/>
            </a:pPr>
            <a:r>
              <a:rPr lang="en-US" sz="1200" dirty="0">
                <a:solidFill>
                  <a:schemeClr val="bg2">
                    <a:lumMod val="25000"/>
                  </a:schemeClr>
                </a:solidFill>
                <a:latin typeface="Verdana" pitchFamily="34" charset="0"/>
              </a:rPr>
              <a:t>Students in this Path are 2.5 to 21 years old.</a:t>
            </a:r>
          </a:p>
        </p:txBody>
      </p:sp>
      <p:cxnSp>
        <p:nvCxnSpPr>
          <p:cNvPr id="16" name="Straight Arrow Connector 15"/>
          <p:cNvCxnSpPr/>
          <p:nvPr/>
        </p:nvCxnSpPr>
        <p:spPr>
          <a:xfrm rot="10800000" flipV="1">
            <a:off x="3628572" y="1500188"/>
            <a:ext cx="837595" cy="3810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426857" y="1500188"/>
            <a:ext cx="914703" cy="38100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1787603" y="3688139"/>
            <a:ext cx="2448223" cy="72571"/>
          </a:xfrm>
          <a:prstGeom prst="straightConnector1">
            <a:avLst/>
          </a:prstGeom>
          <a:ln w="25400">
            <a:solidFill>
              <a:schemeClr val="accent1">
                <a:lumMod val="2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6936454" y="4798952"/>
            <a:ext cx="455414" cy="1512"/>
          </a:xfrm>
          <a:prstGeom prst="straightConnector1">
            <a:avLst/>
          </a:prstGeom>
          <a:ln w="254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2"/>
          </p:cNvCxnSpPr>
          <p:nvPr/>
        </p:nvCxnSpPr>
        <p:spPr>
          <a:xfrm rot="5400000">
            <a:off x="5795816" y="3738114"/>
            <a:ext cx="372070" cy="533703"/>
          </a:xfrm>
          <a:prstGeom prst="straightConnector1">
            <a:avLst/>
          </a:prstGeom>
          <a:ln w="254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2"/>
          </p:cNvCxnSpPr>
          <p:nvPr/>
        </p:nvCxnSpPr>
        <p:spPr>
          <a:xfrm rot="16200000" flipH="1">
            <a:off x="6329519" y="3738114"/>
            <a:ext cx="372070" cy="533702"/>
          </a:xfrm>
          <a:prstGeom prst="straightConnector1">
            <a:avLst/>
          </a:prstGeom>
          <a:ln w="254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095859" y="2666245"/>
            <a:ext cx="458391" cy="1511"/>
          </a:xfrm>
          <a:prstGeom prst="straightConnector1">
            <a:avLst/>
          </a:prstGeom>
          <a:ln w="254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0286" y="2500313"/>
            <a:ext cx="1233714" cy="2585315"/>
          </a:xfrm>
          <a:prstGeom prst="rect">
            <a:avLst/>
          </a:prstGeom>
          <a:solidFill>
            <a:srgbClr val="D969BC"/>
          </a:solidFill>
          <a:ln>
            <a:solidFill>
              <a:schemeClr val="tx1"/>
            </a:solidFill>
          </a:ln>
        </p:spPr>
        <p:style>
          <a:lnRef idx="2">
            <a:schemeClr val="accent6"/>
          </a:lnRef>
          <a:fillRef idx="1">
            <a:schemeClr val="lt1"/>
          </a:fillRef>
          <a:effectRef idx="0">
            <a:schemeClr val="accent6"/>
          </a:effectRef>
          <a:fontRef idx="minor">
            <a:schemeClr val="dk1"/>
          </a:fontRef>
        </p:style>
        <p:txBody>
          <a:bodyPr lIns="91432" tIns="45716" rIns="91432" bIns="45716">
            <a:spAutoFit/>
          </a:bodyPr>
          <a:lstStyle/>
          <a:p>
            <a:pPr algn="ctr">
              <a:defRPr/>
            </a:pPr>
            <a:r>
              <a:rPr lang="en-US" dirty="0">
                <a:solidFill>
                  <a:schemeClr val="bg2">
                    <a:lumMod val="25000"/>
                  </a:schemeClr>
                </a:solidFill>
                <a:latin typeface="Verdana" pitchFamily="34" charset="0"/>
              </a:rPr>
              <a:t>It is possible a student will be reported in more than one path.</a:t>
            </a:r>
          </a:p>
        </p:txBody>
      </p:sp>
      <p:cxnSp>
        <p:nvCxnSpPr>
          <p:cNvPr id="56" name="Straight Arrow Connector 55"/>
          <p:cNvCxnSpPr/>
          <p:nvPr/>
        </p:nvCxnSpPr>
        <p:spPr>
          <a:xfrm rot="5400000">
            <a:off x="5182644" y="4798952"/>
            <a:ext cx="455414" cy="1512"/>
          </a:xfrm>
          <a:prstGeom prst="straightConnector1">
            <a:avLst/>
          </a:prstGeom>
          <a:ln w="25400">
            <a:solidFill>
              <a:schemeClr val="accent6">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121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2452</TotalTime>
  <Words>2521</Words>
  <Application>Microsoft Office PowerPoint</Application>
  <PresentationFormat>On-screen Show (4:3)</PresentationFormat>
  <Paragraphs>321</Paragraphs>
  <Slides>30</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Mongolian Baiti</vt:lpstr>
      <vt:lpstr>Museo Slab 500</vt:lpstr>
      <vt:lpstr>Palatino Linotype</vt:lpstr>
      <vt:lpstr>Segoe Script</vt:lpstr>
      <vt:lpstr>Times New Roman</vt:lpstr>
      <vt:lpstr>Trebuchet MS</vt:lpstr>
      <vt:lpstr>Verdana</vt:lpstr>
      <vt:lpstr>Wingdings</vt:lpstr>
      <vt:lpstr>Light Blue to Green Theme</vt:lpstr>
      <vt:lpstr> Special Education End of Year Office Hours</vt:lpstr>
      <vt:lpstr>TALKING POINTS</vt:lpstr>
      <vt:lpstr>Purpose and Content</vt:lpstr>
      <vt:lpstr>PURPOSE</vt:lpstr>
      <vt:lpstr>Who to Report</vt:lpstr>
      <vt:lpstr>Report All Students Who:</vt:lpstr>
      <vt:lpstr>When to Report?</vt:lpstr>
      <vt:lpstr>Special Education EOY: Reporting Rules of Thumb</vt:lpstr>
      <vt:lpstr>What Path to Report in?</vt:lpstr>
      <vt:lpstr>Keys to Reporting</vt:lpstr>
      <vt:lpstr>CRITERIA</vt:lpstr>
      <vt:lpstr>Important Information about the Snapshot</vt:lpstr>
      <vt:lpstr>Primary Key</vt:lpstr>
      <vt:lpstr>Records Not In Snapshot</vt:lpstr>
      <vt:lpstr>Records Not In Snapshot</vt:lpstr>
      <vt:lpstr>TIMELINE http://www.cde.state.co.us/datapipeline/2017-2018specialeducationeoytimeline </vt:lpstr>
      <vt:lpstr>July 11th, 2018 Due Date Records Not In Snapshot Pipeline report</vt:lpstr>
      <vt:lpstr>Special Education IEP Interchange Resolving Errors</vt:lpstr>
      <vt:lpstr>Where does the Special Education EOY Snapshot extract data from?</vt:lpstr>
      <vt:lpstr>PowerPoint Presentation</vt:lpstr>
      <vt:lpstr>INTERCHANGE/SNAPSHOT ERRORS</vt:lpstr>
      <vt:lpstr>Data Fields in the 3 Paths</vt:lpstr>
      <vt:lpstr>EOY Important Field</vt:lpstr>
      <vt:lpstr>Special Education or Part C Referral Indicate the type of referral(s) that occurred for each student. This code indicates which Path(s) the student’s initial evaluation events (if applicable) should be reported.   </vt:lpstr>
      <vt:lpstr>Staffed Out</vt:lpstr>
      <vt:lpstr>Private School Kiddos</vt:lpstr>
      <vt:lpstr>Back Dating Records</vt:lpstr>
      <vt:lpstr>Part C  to B Referral List</vt:lpstr>
      <vt:lpstr>Students in Facilities List</vt:lpstr>
      <vt:lpstr>Special Education EOY Contacts</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Gleason, Kristi</cp:lastModifiedBy>
  <cp:revision>212</cp:revision>
  <dcterms:created xsi:type="dcterms:W3CDTF">2018-01-08T21:58:16Z</dcterms:created>
  <dcterms:modified xsi:type="dcterms:W3CDTF">2018-07-02T21:21:24Z</dcterms:modified>
</cp:coreProperties>
</file>