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sldIdLst>
    <p:sldId id="263" r:id="rId2"/>
    <p:sldId id="270" r:id="rId3"/>
    <p:sldId id="340" r:id="rId4"/>
    <p:sldId id="561" r:id="rId5"/>
    <p:sldId id="371" r:id="rId6"/>
    <p:sldId id="2415" r:id="rId7"/>
    <p:sldId id="415" r:id="rId8"/>
    <p:sldId id="2430" r:id="rId9"/>
    <p:sldId id="533" r:id="rId10"/>
    <p:sldId id="534" r:id="rId11"/>
    <p:sldId id="536" r:id="rId12"/>
    <p:sldId id="2431" r:id="rId13"/>
    <p:sldId id="537" r:id="rId14"/>
    <p:sldId id="2417" r:id="rId15"/>
    <p:sldId id="300" r:id="rId16"/>
    <p:sldId id="397" r:id="rId17"/>
    <p:sldId id="266" r:id="rId18"/>
    <p:sldId id="398" r:id="rId19"/>
    <p:sldId id="549" r:id="rId20"/>
    <p:sldId id="566" r:id="rId21"/>
    <p:sldId id="551" r:id="rId22"/>
    <p:sldId id="2433" r:id="rId23"/>
    <p:sldId id="2432" r:id="rId24"/>
    <p:sldId id="2435" r:id="rId25"/>
    <p:sldId id="2436" r:id="rId26"/>
    <p:sldId id="557" r:id="rId27"/>
    <p:sldId id="567" r:id="rId28"/>
    <p:sldId id="2418" r:id="rId29"/>
    <p:sldId id="789" r:id="rId30"/>
    <p:sldId id="563" r:id="rId31"/>
    <p:sldId id="791" r:id="rId32"/>
    <p:sldId id="434" r:id="rId33"/>
    <p:sldId id="2170" r:id="rId34"/>
    <p:sldId id="2171" r:id="rId35"/>
    <p:sldId id="580" r:id="rId36"/>
    <p:sldId id="21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C846"/>
    <a:srgbClr val="EF7521"/>
    <a:srgbClr val="000000"/>
    <a:srgbClr val="6EC4E7"/>
    <a:srgbClr val="33CCFF"/>
    <a:srgbClr val="5C6670"/>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590" autoAdjust="0"/>
  </p:normalViewPr>
  <p:slideViewPr>
    <p:cSldViewPr snapToGrid="0">
      <p:cViewPr varScale="1">
        <p:scale>
          <a:sx n="86" d="100"/>
          <a:sy n="86" d="100"/>
        </p:scale>
        <p:origin x="133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dgm:spPr>
        <a:solidFill>
          <a:schemeClr val="accent2">
            <a:lumMod val="40000"/>
            <a:lumOff val="60000"/>
          </a:schemeClr>
        </a:solidFill>
      </dgm:spPr>
      <dgm:t>
        <a:bodyPr/>
        <a:lstStyle/>
        <a:p>
          <a:r>
            <a:rPr lang="en-US" b="1" dirty="0">
              <a:solidFill>
                <a:schemeClr val="tx1"/>
              </a:solidFill>
            </a:rPr>
            <a:t>November</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dgm:spPr>
        <a:solidFill>
          <a:schemeClr val="accent2">
            <a:lumMod val="20000"/>
            <a:lumOff val="80000"/>
          </a:schemeClr>
        </a:solidFill>
      </dgm:spPr>
      <dgm:t>
        <a:bodyPr/>
        <a:lstStyle/>
        <a:p>
          <a:r>
            <a:rPr lang="en-US" b="1" dirty="0">
              <a:solidFill>
                <a:schemeClr val="tx1"/>
              </a:solidFill>
            </a:rPr>
            <a:t>December</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00AC58FE-330D-4D75-84C5-56EAC320576B}">
      <dgm:prSet phldrT="[Text]"/>
      <dgm:spPr>
        <a:ln>
          <a:solidFill>
            <a:schemeClr val="accent2">
              <a:lumMod val="75000"/>
            </a:schemeClr>
          </a:solidFill>
        </a:ln>
      </dgm:spPr>
      <dgm:t>
        <a:bodyPr/>
        <a:lstStyle/>
        <a:p>
          <a:r>
            <a:rPr lang="en-US" b="1" dirty="0"/>
            <a:t>18</a:t>
          </a:r>
          <a:r>
            <a:rPr lang="en-US" b="1" baseline="30000" dirty="0"/>
            <a:t>th</a:t>
          </a:r>
          <a:r>
            <a:rPr lang="en-US" dirty="0"/>
            <a:t> (</a:t>
          </a:r>
          <a:r>
            <a:rPr lang="en-US" i="1" dirty="0"/>
            <a:t>Friday</a:t>
          </a:r>
          <a:r>
            <a:rPr lang="en-US" dirty="0"/>
            <a:t>): Interchange files error free and at least one snapshot created</a:t>
          </a:r>
        </a:p>
      </dgm:t>
    </dgm:pt>
    <dgm:pt modelId="{5934F720-1D21-4ACC-9EAB-722CDE930875}" type="parTrans" cxnId="{A7385CA3-0122-44C5-A59B-AEE886F50F34}">
      <dgm:prSet/>
      <dgm:spPr/>
      <dgm:t>
        <a:bodyPr/>
        <a:lstStyle/>
        <a:p>
          <a:endParaRPr lang="en-US"/>
        </a:p>
      </dgm:t>
    </dgm:pt>
    <dgm:pt modelId="{4C048912-D5FA-49F3-8641-59DBEC74C364}" type="sibTrans" cxnId="{A7385CA3-0122-44C5-A59B-AEE886F50F34}">
      <dgm:prSet/>
      <dgm:spPr/>
      <dgm:t>
        <a:bodyPr/>
        <a:lstStyle/>
        <a:p>
          <a:endParaRPr lang="en-US"/>
        </a:p>
      </dgm:t>
    </dgm:pt>
    <dgm:pt modelId="{8BA71AF5-AD87-48B6-B1D1-9E15A4BD75A4}">
      <dgm:prSet phldrT="[Text]"/>
      <dgm:spPr>
        <a:solidFill>
          <a:schemeClr val="accent2">
            <a:lumMod val="40000"/>
            <a:lumOff val="60000"/>
          </a:schemeClr>
        </a:solidFill>
      </dgm:spPr>
      <dgm:t>
        <a:bodyPr/>
        <a:lstStyle/>
        <a:p>
          <a:r>
            <a:rPr lang="en-US" b="1" dirty="0">
              <a:solidFill>
                <a:schemeClr val="tx1"/>
              </a:solidFill>
            </a:rPr>
            <a:t>January</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dgm:spPr>
        <a:ln>
          <a:solidFill>
            <a:schemeClr val="accent2"/>
          </a:solidFill>
        </a:ln>
      </dgm:spPr>
      <dgm:t>
        <a:bodyPr/>
        <a:lstStyle/>
        <a:p>
          <a:r>
            <a:rPr lang="en-US" b="1" dirty="0"/>
            <a:t>21</a:t>
          </a:r>
          <a:r>
            <a:rPr lang="en-US" b="1" baseline="30000" dirty="0"/>
            <a:t>st</a:t>
          </a:r>
          <a:r>
            <a:rPr lang="en-US" b="1" dirty="0"/>
            <a:t> </a:t>
          </a:r>
          <a:r>
            <a:rPr lang="en-US" dirty="0"/>
            <a:t>(</a:t>
          </a:r>
          <a:r>
            <a:rPr lang="en-US" i="1" dirty="0"/>
            <a:t>Thursday</a:t>
          </a:r>
          <a:r>
            <a:rPr lang="en-US" dirty="0"/>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dgm:spPr>
        <a:solidFill>
          <a:schemeClr val="accent2">
            <a:lumMod val="20000"/>
            <a:lumOff val="80000"/>
          </a:schemeClr>
        </a:solidFill>
      </dgm:spPr>
      <dgm:t>
        <a:bodyPr/>
        <a:lstStyle/>
        <a:p>
          <a:r>
            <a:rPr lang="en-US" b="1" dirty="0">
              <a:solidFill>
                <a:schemeClr val="tx1"/>
              </a:solidFill>
            </a:rPr>
            <a:t>February</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dgm:spPr>
        <a:ln>
          <a:solidFill>
            <a:schemeClr val="accent2">
              <a:lumMod val="75000"/>
            </a:schemeClr>
          </a:solidFill>
        </a:ln>
      </dgm:spPr>
      <dgm:t>
        <a:bodyPr/>
        <a:lstStyle/>
        <a:p>
          <a:pPr>
            <a:buChar char="•"/>
          </a:pPr>
          <a:r>
            <a:rPr lang="en-US" b="1" dirty="0"/>
            <a:t>4 – 11 </a:t>
          </a:r>
          <a:r>
            <a:rPr lang="en-US" b="0" dirty="0"/>
            <a:t>Resolving Duplicates</a:t>
          </a:r>
          <a:endParaRPr lang="en-US" dirty="0"/>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5B369208-6BE4-4527-BCFF-603CABFFCB47}">
      <dgm:prSet phldrT="[Text]"/>
      <dgm:spPr>
        <a:solidFill>
          <a:schemeClr val="bg1"/>
        </a:solidFill>
        <a:ln>
          <a:solidFill>
            <a:schemeClr val="accent2">
              <a:lumMod val="40000"/>
              <a:lumOff val="60000"/>
            </a:schemeClr>
          </a:solidFill>
        </a:ln>
      </dgm:spPr>
      <dgm:t>
        <a:bodyPr/>
        <a:lstStyle/>
        <a:p>
          <a:r>
            <a:rPr lang="en-US" b="1" dirty="0"/>
            <a:t>25</a:t>
          </a:r>
          <a:r>
            <a:rPr lang="en-US" b="1" baseline="30000" dirty="0"/>
            <a:t>th</a:t>
          </a:r>
          <a:r>
            <a:rPr lang="en-US" dirty="0"/>
            <a:t> (</a:t>
          </a:r>
          <a:r>
            <a:rPr lang="en-US" i="1" dirty="0"/>
            <a:t>Wednesday</a:t>
          </a:r>
          <a:r>
            <a:rPr lang="en-US" dirty="0"/>
            <a:t>) – </a:t>
          </a:r>
          <a:r>
            <a:rPr lang="en-US" b="0" dirty="0">
              <a:solidFill>
                <a:schemeClr val="tx1"/>
              </a:solidFill>
            </a:rPr>
            <a:t>Interchange files uploaded – Sped Child, Sped Participation, Staff Profile, Staff Assignment </a:t>
          </a:r>
          <a:endParaRPr lang="en-US" dirty="0"/>
        </a:p>
      </dgm:t>
    </dgm:pt>
    <dgm:pt modelId="{02305BBC-54CF-4912-83F8-52A2E3D6B61D}" type="parTrans" cxnId="{FDAC23B9-67D4-4C74-AA46-D0F73F962620}">
      <dgm:prSet/>
      <dgm:spPr/>
      <dgm:t>
        <a:bodyPr/>
        <a:lstStyle/>
        <a:p>
          <a:endParaRPr lang="en-US"/>
        </a:p>
      </dgm:t>
    </dgm:pt>
    <dgm:pt modelId="{E784741B-F86F-45E1-BDFC-77AC806F00FB}" type="sibTrans" cxnId="{FDAC23B9-67D4-4C74-AA46-D0F73F962620}">
      <dgm:prSet/>
      <dgm:spPr/>
      <dgm:t>
        <a:bodyPr/>
        <a:lstStyle/>
        <a:p>
          <a:endParaRPr lang="en-US"/>
        </a:p>
      </dgm:t>
    </dgm:pt>
    <dgm:pt modelId="{665BD7B1-897D-4332-BA10-E0B201EE0010}">
      <dgm:prSet phldrT="[Text]"/>
      <dgm:spPr>
        <a:ln>
          <a:solidFill>
            <a:schemeClr val="accent2">
              <a:lumMod val="75000"/>
            </a:schemeClr>
          </a:solidFill>
        </a:ln>
      </dgm:spPr>
      <dgm:t>
        <a:bodyPr/>
        <a:lstStyle/>
        <a:p>
          <a:r>
            <a:rPr lang="en-US" b="1" dirty="0">
              <a:solidFill>
                <a:schemeClr val="tx1"/>
              </a:solidFill>
            </a:rPr>
            <a:t>1</a:t>
          </a:r>
          <a:r>
            <a:rPr lang="en-US" b="1" baseline="30000" dirty="0">
              <a:solidFill>
                <a:schemeClr val="tx1"/>
              </a:solidFill>
            </a:rPr>
            <a:t>st</a:t>
          </a:r>
          <a:r>
            <a:rPr lang="en-US" b="1" dirty="0">
              <a:solidFill>
                <a:schemeClr val="tx1"/>
              </a:solidFill>
            </a:rPr>
            <a:t> </a:t>
          </a:r>
          <a:r>
            <a:rPr lang="en-US" b="0" i="1" dirty="0">
              <a:solidFill>
                <a:schemeClr val="tx1"/>
              </a:solidFill>
            </a:rPr>
            <a:t>(Tuesday) </a:t>
          </a:r>
          <a:r>
            <a:rPr lang="en-US" b="0" dirty="0">
              <a:solidFill>
                <a:schemeClr val="tx1"/>
              </a:solidFill>
            </a:rPr>
            <a:t>Official Count Date </a:t>
          </a:r>
          <a:endParaRPr lang="en-US" dirty="0"/>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dgm:spPr>
        <a:ln>
          <a:solidFill>
            <a:schemeClr val="accent2"/>
          </a:solidFill>
        </a:ln>
      </dgm:spPr>
      <dgm:t>
        <a:bodyPr/>
        <a:lstStyle/>
        <a:p>
          <a:r>
            <a:rPr lang="en-US" b="1" dirty="0"/>
            <a:t>21 – 28 </a:t>
          </a:r>
          <a:r>
            <a:rPr lang="en-US" b="0" dirty="0"/>
            <a:t>Report Review</a:t>
          </a:r>
          <a:endParaRPr lang="en-US" dirty="0"/>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dgm:spPr>
        <a:ln>
          <a:solidFill>
            <a:schemeClr val="accent2">
              <a:lumMod val="75000"/>
            </a:schemeClr>
          </a:solidFill>
        </a:ln>
      </dgm:spPr>
      <dgm:t>
        <a:bodyPr/>
        <a:lstStyle/>
        <a:p>
          <a:r>
            <a:rPr lang="en-US" b="1" dirty="0">
              <a:solidFill>
                <a:schemeClr val="tx1"/>
              </a:solidFill>
            </a:rPr>
            <a:t>11 – 18</a:t>
          </a:r>
          <a:r>
            <a:rPr lang="en-US" dirty="0">
              <a:solidFill>
                <a:schemeClr val="tx1"/>
              </a:solidFill>
            </a:rPr>
            <a:t>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dgm:spPr>
        <a:ln>
          <a:solidFill>
            <a:schemeClr val="accent2">
              <a:lumMod val="75000"/>
            </a:schemeClr>
          </a:solidFill>
        </a:ln>
      </dgm:spPr>
      <dgm:t>
        <a:bodyPr/>
        <a:lstStyle/>
        <a:p>
          <a:r>
            <a:rPr lang="en-US" b="1" dirty="0">
              <a:solidFill>
                <a:schemeClr val="tx1"/>
              </a:solidFill>
            </a:rPr>
            <a:t>18 </a:t>
          </a:r>
          <a:r>
            <a:rPr lang="en-US" dirty="0">
              <a:solidFill>
                <a:schemeClr val="tx1"/>
              </a:solidFill>
            </a:rPr>
            <a:t>(Thursday) Final Submission Due</a:t>
          </a:r>
          <a:endParaRPr lang="en-US" b="0" dirty="0"/>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dgm:presLayoutVars>
          <dgm:bulletEnabled val="1"/>
        </dgm:presLayoutVars>
      </dgm:prSet>
      <dgm:spPr/>
    </dgm:pt>
  </dgm:ptLst>
  <dgm:cxnLst>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A731A87A-B17C-4598-922B-DAC0A7DA07E0}" type="presOf" srcId="{00AC58FE-330D-4D75-84C5-56EAC320576B}" destId="{03540ACC-B54C-4785-A551-61BBE29FD42D}" srcOrd="0" destOrd="1" presId="urn:microsoft.com/office/officeart/2005/8/layout/list1"/>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A7385CA3-0122-44C5-A59B-AEE886F50F34}" srcId="{7B3BDF66-0D1E-4931-A598-F8777F4CDA03}" destId="{00AC58FE-330D-4D75-84C5-56EAC320576B}" srcOrd="1" destOrd="0" parTransId="{5934F720-1D21-4ACC-9EAB-722CDE930875}" sibTransId="{4C048912-D5FA-49F3-8641-59DBEC74C364}"/>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FDAC23B9-67D4-4C74-AA46-D0F73F962620}" srcId="{6190138D-1551-40FD-AF66-C1CC75F76A6A}" destId="{5B369208-6BE4-4527-BCFF-603CABFFCB47}" srcOrd="0" destOrd="0" parTransId="{02305BBC-54CF-4912-83F8-52A2E3D6B61D}" sibTransId="{E784741B-F86F-45E1-BDFC-77AC806F00FB}"/>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F134ACE7-72EA-4633-AA9D-912C09BB2B49}" type="presOf" srcId="{5B369208-6BE4-4527-BCFF-603CABFFCB47}" destId="{D8FE4BAE-7AFF-4FBB-9CEF-06FA4F767281}" srcOrd="0" destOrd="0" presId="urn:microsoft.com/office/officeart/2005/8/layout/list1"/>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258141"/>
          <a:ext cx="7886700" cy="793800"/>
        </a:xfrm>
        <a:prstGeom prst="rect">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25</a:t>
          </a:r>
          <a:r>
            <a:rPr lang="en-US" sz="1400" b="1" kern="1200" baseline="30000" dirty="0"/>
            <a:t>th</a:t>
          </a:r>
          <a:r>
            <a:rPr lang="en-US" sz="1400" kern="1200" dirty="0"/>
            <a:t> (</a:t>
          </a:r>
          <a:r>
            <a:rPr lang="en-US" sz="1400" i="1" kern="1200" dirty="0"/>
            <a:t>Wednesday</a:t>
          </a:r>
          <a:r>
            <a:rPr lang="en-US" sz="1400" kern="1200" dirty="0"/>
            <a:t>) – </a:t>
          </a:r>
          <a:r>
            <a:rPr lang="en-US" sz="1400" b="0" kern="1200" dirty="0">
              <a:solidFill>
                <a:schemeClr val="tx1"/>
              </a:solidFill>
            </a:rPr>
            <a:t>Interchange files uploaded – Sped Child, Sped Participation, Staff Profile, Staff Assignment </a:t>
          </a:r>
          <a:endParaRPr lang="en-US" sz="1400" kern="1200" dirty="0"/>
        </a:p>
      </dsp:txBody>
      <dsp:txXfrm>
        <a:off x="0" y="258141"/>
        <a:ext cx="7886700" cy="793800"/>
      </dsp:txXfrm>
    </dsp:sp>
    <dsp:sp modelId="{4626F909-C55E-41F4-9DAF-444B6BD0E9D1}">
      <dsp:nvSpPr>
        <dsp:cNvPr id="0" name=""/>
        <dsp:cNvSpPr/>
      </dsp:nvSpPr>
      <dsp:spPr>
        <a:xfrm>
          <a:off x="394335" y="51501"/>
          <a:ext cx="5520690" cy="41328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November</a:t>
          </a:r>
        </a:p>
      </dsp:txBody>
      <dsp:txXfrm>
        <a:off x="414510" y="71676"/>
        <a:ext cx="5480340" cy="372930"/>
      </dsp:txXfrm>
    </dsp:sp>
    <dsp:sp modelId="{03540ACC-B54C-4785-A551-61BBE29FD42D}">
      <dsp:nvSpPr>
        <dsp:cNvPr id="0" name=""/>
        <dsp:cNvSpPr/>
      </dsp:nvSpPr>
      <dsp:spPr>
        <a:xfrm>
          <a:off x="0" y="1334181"/>
          <a:ext cx="7886700" cy="81585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rPr>
            <a:t>1</a:t>
          </a:r>
          <a:r>
            <a:rPr lang="en-US" sz="1400" b="1" kern="1200" baseline="30000" dirty="0">
              <a:solidFill>
                <a:schemeClr val="tx1"/>
              </a:solidFill>
            </a:rPr>
            <a:t>st</a:t>
          </a:r>
          <a:r>
            <a:rPr lang="en-US" sz="1400" b="1" kern="1200" dirty="0">
              <a:solidFill>
                <a:schemeClr val="tx1"/>
              </a:solidFill>
            </a:rPr>
            <a:t> </a:t>
          </a:r>
          <a:r>
            <a:rPr lang="en-US" sz="1400" b="0" i="1" kern="1200" dirty="0">
              <a:solidFill>
                <a:schemeClr val="tx1"/>
              </a:solidFill>
            </a:rPr>
            <a:t>(Tuesday) </a:t>
          </a:r>
          <a:r>
            <a:rPr lang="en-US" sz="1400" b="0" kern="1200" dirty="0">
              <a:solidFill>
                <a:schemeClr val="tx1"/>
              </a:solidFill>
            </a:rPr>
            <a:t>Official Count Date </a:t>
          </a:r>
          <a:endParaRPr lang="en-US" sz="1400" kern="1200" dirty="0"/>
        </a:p>
        <a:p>
          <a:pPr marL="114300" lvl="1" indent="-114300" algn="l" defTabSz="622300">
            <a:lnSpc>
              <a:spcPct val="90000"/>
            </a:lnSpc>
            <a:spcBef>
              <a:spcPct val="0"/>
            </a:spcBef>
            <a:spcAft>
              <a:spcPct val="15000"/>
            </a:spcAft>
            <a:buChar char="•"/>
          </a:pPr>
          <a:r>
            <a:rPr lang="en-US" sz="1400" b="1" kern="1200" dirty="0"/>
            <a:t>18</a:t>
          </a:r>
          <a:r>
            <a:rPr lang="en-US" sz="1400" b="1" kern="1200" baseline="30000" dirty="0"/>
            <a:t>th</a:t>
          </a:r>
          <a:r>
            <a:rPr lang="en-US" sz="1400" kern="1200" dirty="0"/>
            <a:t> (</a:t>
          </a:r>
          <a:r>
            <a:rPr lang="en-US" sz="1400" i="1" kern="1200" dirty="0"/>
            <a:t>Friday</a:t>
          </a:r>
          <a:r>
            <a:rPr lang="en-US" sz="1400" kern="1200" dirty="0"/>
            <a:t>): Interchange files error free and at least one snapshot created</a:t>
          </a:r>
        </a:p>
      </dsp:txBody>
      <dsp:txXfrm>
        <a:off x="0" y="1334181"/>
        <a:ext cx="7886700" cy="815850"/>
      </dsp:txXfrm>
    </dsp:sp>
    <dsp:sp modelId="{168DC68B-A631-4E5F-8967-93A875B7AF13}">
      <dsp:nvSpPr>
        <dsp:cNvPr id="0" name=""/>
        <dsp:cNvSpPr/>
      </dsp:nvSpPr>
      <dsp:spPr>
        <a:xfrm>
          <a:off x="394335" y="1127541"/>
          <a:ext cx="5520690" cy="4132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December</a:t>
          </a:r>
        </a:p>
      </dsp:txBody>
      <dsp:txXfrm>
        <a:off x="414510" y="1147716"/>
        <a:ext cx="5480340" cy="372930"/>
      </dsp:txXfrm>
    </dsp:sp>
    <dsp:sp modelId="{187BEB00-907E-4E64-A1FE-9AD89FE9B03D}">
      <dsp:nvSpPr>
        <dsp:cNvPr id="0" name=""/>
        <dsp:cNvSpPr/>
      </dsp:nvSpPr>
      <dsp:spPr>
        <a:xfrm>
          <a:off x="0" y="2432271"/>
          <a:ext cx="7886700" cy="81585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21</a:t>
          </a:r>
          <a:r>
            <a:rPr lang="en-US" sz="1400" b="1" kern="1200" baseline="30000" dirty="0"/>
            <a:t>st</a:t>
          </a:r>
          <a:r>
            <a:rPr lang="en-US" sz="1400" b="1" kern="1200" dirty="0"/>
            <a:t> </a:t>
          </a:r>
          <a:r>
            <a:rPr lang="en-US" sz="1400" kern="1200" dirty="0"/>
            <a:t>(</a:t>
          </a:r>
          <a:r>
            <a:rPr lang="en-US" sz="1400" i="1" kern="1200" dirty="0"/>
            <a:t>Thursday</a:t>
          </a:r>
          <a:r>
            <a:rPr lang="en-US" sz="1400" kern="1200" dirty="0"/>
            <a:t>)  All errors resolved – complete snapshot</a:t>
          </a:r>
        </a:p>
        <a:p>
          <a:pPr marL="114300" lvl="1" indent="-114300" algn="l" defTabSz="622300">
            <a:lnSpc>
              <a:spcPct val="90000"/>
            </a:lnSpc>
            <a:spcBef>
              <a:spcPct val="0"/>
            </a:spcBef>
            <a:spcAft>
              <a:spcPct val="15000"/>
            </a:spcAft>
            <a:buChar char="•"/>
          </a:pPr>
          <a:r>
            <a:rPr lang="en-US" sz="1400" b="1" kern="1200" dirty="0"/>
            <a:t>21 – 28 </a:t>
          </a:r>
          <a:r>
            <a:rPr lang="en-US" sz="1400" b="0" kern="1200" dirty="0"/>
            <a:t>Report Review</a:t>
          </a:r>
          <a:endParaRPr lang="en-US" sz="1400" kern="1200" dirty="0"/>
        </a:p>
      </dsp:txBody>
      <dsp:txXfrm>
        <a:off x="0" y="2432271"/>
        <a:ext cx="7886700" cy="815850"/>
      </dsp:txXfrm>
    </dsp:sp>
    <dsp:sp modelId="{3054300C-5B6E-4817-ADDA-ADC6FA74591B}">
      <dsp:nvSpPr>
        <dsp:cNvPr id="0" name=""/>
        <dsp:cNvSpPr/>
      </dsp:nvSpPr>
      <dsp:spPr>
        <a:xfrm>
          <a:off x="394335" y="2225631"/>
          <a:ext cx="5520690" cy="41328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January</a:t>
          </a:r>
        </a:p>
      </dsp:txBody>
      <dsp:txXfrm>
        <a:off x="414510" y="2245806"/>
        <a:ext cx="5480340" cy="372930"/>
      </dsp:txXfrm>
    </dsp:sp>
    <dsp:sp modelId="{3C065790-46BC-498E-9790-470944DB481F}">
      <dsp:nvSpPr>
        <dsp:cNvPr id="0" name=""/>
        <dsp:cNvSpPr/>
      </dsp:nvSpPr>
      <dsp:spPr>
        <a:xfrm>
          <a:off x="0" y="3530361"/>
          <a:ext cx="7886700" cy="105840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91592" rIns="61209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4 – 11 </a:t>
          </a:r>
          <a:r>
            <a:rPr lang="en-US" sz="1400" b="0" kern="1200" dirty="0"/>
            <a:t>Resolving Duplicates</a:t>
          </a:r>
          <a:endParaRPr lang="en-US" sz="1400" kern="1200" dirty="0"/>
        </a:p>
        <a:p>
          <a:pPr marL="114300" lvl="1" indent="-114300" algn="l" defTabSz="622300">
            <a:lnSpc>
              <a:spcPct val="90000"/>
            </a:lnSpc>
            <a:spcBef>
              <a:spcPct val="0"/>
            </a:spcBef>
            <a:spcAft>
              <a:spcPct val="15000"/>
            </a:spcAft>
            <a:buChar char="•"/>
          </a:pPr>
          <a:r>
            <a:rPr lang="en-US" sz="1400" b="1" kern="1200" dirty="0">
              <a:solidFill>
                <a:schemeClr val="tx1"/>
              </a:solidFill>
            </a:rPr>
            <a:t>11 – 18</a:t>
          </a:r>
          <a:r>
            <a:rPr lang="en-US" sz="1400" kern="1200" dirty="0">
              <a:solidFill>
                <a:schemeClr val="tx1"/>
              </a:solidFill>
            </a:rPr>
            <a:t> Final Report Review</a:t>
          </a:r>
        </a:p>
        <a:p>
          <a:pPr marL="114300" lvl="1" indent="-114300" algn="l" defTabSz="622300">
            <a:lnSpc>
              <a:spcPct val="90000"/>
            </a:lnSpc>
            <a:spcBef>
              <a:spcPct val="0"/>
            </a:spcBef>
            <a:spcAft>
              <a:spcPct val="15000"/>
            </a:spcAft>
            <a:buChar char="•"/>
          </a:pPr>
          <a:r>
            <a:rPr lang="en-US" sz="1400" b="1" kern="1200" dirty="0">
              <a:solidFill>
                <a:schemeClr val="tx1"/>
              </a:solidFill>
            </a:rPr>
            <a:t>18 </a:t>
          </a:r>
          <a:r>
            <a:rPr lang="en-US" sz="1400" kern="1200" dirty="0">
              <a:solidFill>
                <a:schemeClr val="tx1"/>
              </a:solidFill>
            </a:rPr>
            <a:t>(Thursday) Final Submission Due</a:t>
          </a:r>
          <a:endParaRPr lang="en-US" sz="1400" b="0" kern="1200" dirty="0"/>
        </a:p>
      </dsp:txBody>
      <dsp:txXfrm>
        <a:off x="0" y="3530361"/>
        <a:ext cx="7886700" cy="1058400"/>
      </dsp:txXfrm>
    </dsp:sp>
    <dsp:sp modelId="{E3AF0EDD-A197-4A05-8065-2914C13E0567}">
      <dsp:nvSpPr>
        <dsp:cNvPr id="0" name=""/>
        <dsp:cNvSpPr/>
      </dsp:nvSpPr>
      <dsp:spPr>
        <a:xfrm>
          <a:off x="394335" y="3323721"/>
          <a:ext cx="5520690" cy="4132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February</a:t>
          </a:r>
        </a:p>
      </dsp:txBody>
      <dsp:txXfrm>
        <a:off x="414510" y="3343896"/>
        <a:ext cx="548034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12/9/2020</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278035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12/9/2020</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50896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12/9/2020</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4912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2186619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5346654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pPr/>
              <a:t>‹#›</a:t>
            </a:fld>
            <a:endParaRPr lang="en-US" dirty="0"/>
          </a:p>
        </p:txBody>
      </p:sp>
      <p:pic>
        <p:nvPicPr>
          <p:cNvPr id="10" name="Picture 9" title="Header graphic"/>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pic>
        <p:nvPicPr>
          <p:cNvPr id="13" name="Picture 12" title="CDE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223050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2915782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8043" t="1416" r="26277" b="21579"/>
          <a:stretch/>
        </p:blipFill>
        <p:spPr>
          <a:xfrm rot="5400000">
            <a:off x="-2405180" y="2367481"/>
            <a:ext cx="6880198" cy="21008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569861"/>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2215" t="233" r="16690" b="26075"/>
          <a:stretch/>
        </p:blipFill>
        <p:spPr>
          <a:xfrm rot="5400000">
            <a:off x="-2391591" y="2350892"/>
            <a:ext cx="6875451" cy="2138767"/>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979670"/>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1138" t="1003" r="5329" b="20306"/>
          <a:stretch/>
        </p:blipFill>
        <p:spPr>
          <a:xfrm rot="5400000">
            <a:off x="-2386330" y="2386330"/>
            <a:ext cx="6858000" cy="2085340"/>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972146"/>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0801" t="3471" r="5921" b="19080"/>
          <a:stretch/>
        </p:blipFill>
        <p:spPr>
          <a:xfrm rot="5400000">
            <a:off x="-2398381" y="2358779"/>
            <a:ext cx="6889851" cy="2108592"/>
          </a:xfrm>
          <a:prstGeom prst="rect">
            <a:avLst/>
          </a:prstGeom>
        </p:spPr>
      </p:pic>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92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51439594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5767232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0216454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9391726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64020816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72762926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9408902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67403561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6538063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7122636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5484036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69088690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588702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563286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67726FA2-3EC9-4717-AD62-D8C823692DD3}" type="slidenum">
              <a:rPr lang="en-US" smtClean="0"/>
              <a:pPr/>
              <a:t>‹#›</a:t>
            </a:fld>
            <a:endParaRPr lang="en-US" dirty="0"/>
          </a:p>
        </p:txBody>
      </p:sp>
      <p:pic>
        <p:nvPicPr>
          <p:cNvPr id="9" name="Picture 8" title="Header graphi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pic>
        <p:nvPicPr>
          <p:cNvPr id="11" name="Picture 10" title="Colorado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07100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04444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30323590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72895336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title="Orang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468428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row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655810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21392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82228208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0130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fld id="{757A2F4E-5D54-B04B-91BD-7E78EE1FE9FD}" type="slidenum">
              <a:rPr lang="en-US" smtClean="0"/>
              <a:pPr/>
              <a:t>‹#›</a:t>
            </a:fld>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284425492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404900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4400445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6753694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0"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Rectangle 10"/>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5"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19640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99330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37362192"/>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7895477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664" r:id="rId34"/>
    <p:sldLayoutId id="2147483673" r:id="rId35"/>
    <p:sldLayoutId id="2147483674" r:id="rId36"/>
    <p:sldLayoutId id="2147483672" r:id="rId37"/>
    <p:sldLayoutId id="2147483676" r:id="rId38"/>
    <p:sldLayoutId id="2147483680" r:id="rId39"/>
    <p:sldLayoutId id="2147483685" r:id="rId40"/>
    <p:sldLayoutId id="2147483722" r:id="rId41"/>
    <p:sldLayoutId id="2147483723"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cde.state.co.us/datapipeline/decembercountpaicod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mailto:Severson_a@cde.state.co.us" TargetMode="External"/><Relationship Id="rId3" Type="http://schemas.openxmlformats.org/officeDocument/2006/relationships/hyperlink" Target="https://cdeinfotech.adobeconnect.com/data_services/" TargetMode="External"/><Relationship Id="rId7" Type="http://schemas.openxmlformats.org/officeDocument/2006/relationships/hyperlink" Target="mailto:Rossini_l@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ohleyer_o@cde.state.co.us" TargetMode="External"/><Relationship Id="rId5" Type="http://schemas.openxmlformats.org/officeDocument/2006/relationships/hyperlink" Target="mailto:bolger_o@cde.state.co.us" TargetMode="External"/><Relationship Id="rId4" Type="http://schemas.openxmlformats.org/officeDocument/2006/relationships/hyperlink" Target="mailto:heitman_l@cde.state.co.us" TargetMode="External"/><Relationship Id="rId9" Type="http://schemas.openxmlformats.org/officeDocument/2006/relationships/hyperlink" Target="mailto:Chaffin_m@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hyperlink" Target="mailto:ohleyer_o@cde.state.co.us" TargetMode="External"/><Relationship Id="rId3" Type="http://schemas.openxmlformats.org/officeDocument/2006/relationships/hyperlink" Target="http://www.cde.state.co.us/datapipeline/inter_sped-iep" TargetMode="External"/><Relationship Id="rId7" Type="http://schemas.openxmlformats.org/officeDocument/2006/relationships/hyperlink" Target="mailto:bolger_o@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mailto:heitman_l@cde.state.co.us" TargetMode="External"/><Relationship Id="rId11" Type="http://schemas.openxmlformats.org/officeDocument/2006/relationships/hyperlink" Target="mailto:Chaffin_m@cde.state.co.us" TargetMode="External"/><Relationship Id="rId5" Type="http://schemas.openxmlformats.org/officeDocument/2006/relationships/hyperlink" Target="http://www.cde.state.co.us/datapipeline/snap_sped-december" TargetMode="External"/><Relationship Id="rId10" Type="http://schemas.openxmlformats.org/officeDocument/2006/relationships/hyperlink" Target="mailto:Severson_a@cde.state.co.us" TargetMode="External"/><Relationship Id="rId4" Type="http://schemas.openxmlformats.org/officeDocument/2006/relationships/hyperlink" Target="http://www.cde.state.co.us/datapipeline/inter_staff" TargetMode="External"/><Relationship Id="rId9" Type="http://schemas.openxmlformats.org/officeDocument/2006/relationships/hyperlink" Target="mailto:Rossini_l@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snap_hr"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5.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inter_sped-iep" TargetMode="External"/><Relationship Id="rId4" Type="http://schemas.openxmlformats.org/officeDocument/2006/relationships/hyperlink" Target="mailto:severson_a@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spcBef>
                <a:spcPts val="1000"/>
              </a:spcBef>
            </a:pPr>
            <a:r>
              <a:rPr lang="en-US" dirty="0"/>
              <a:t> </a:t>
            </a:r>
            <a:r>
              <a:rPr lang="en-US" sz="3100" b="1" dirty="0">
                <a:solidFill>
                  <a:prstClr val="black"/>
                </a:solidFill>
              </a:rPr>
              <a:t>2020-2021</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Content and Error Help </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p:txBody>
          <a:bodyPr/>
          <a:lstStyle/>
          <a:p>
            <a:pPr lvl="0"/>
            <a:endParaRPr lang="en-US" sz="3200" b="1" baseline="30000" dirty="0">
              <a:solidFill>
                <a:prstClr val="black"/>
              </a:solidFill>
              <a:latin typeface="Museo Slab 500" panose="02000000000000000000" pitchFamily="50" charset="0"/>
            </a:endParaRPr>
          </a:p>
          <a:p>
            <a:pPr lvl="0"/>
            <a:r>
              <a:rPr lang="en-US" sz="3200" b="1" baseline="30000" dirty="0">
                <a:solidFill>
                  <a:prstClr val="black"/>
                </a:solidFill>
                <a:latin typeface="Museo Slab 500" panose="02000000000000000000" pitchFamily="50" charset="0"/>
              </a:rPr>
              <a:t>December 9, 2020</a:t>
            </a:r>
          </a:p>
          <a:p>
            <a:pPr lvl="0"/>
            <a:endParaRPr lang="en-US" b="1" baseline="30000" dirty="0">
              <a:solidFill>
                <a:prstClr val="black"/>
              </a:solidFill>
              <a:latin typeface="Museo Slab 500" panose="02000000000000000000" pitchFamily="50" charset="0"/>
            </a:endParaRPr>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Pupils Attendance Information Code (PAI Code)</a:t>
            </a:r>
          </a:p>
        </p:txBody>
      </p:sp>
      <p:sp>
        <p:nvSpPr>
          <p:cNvPr id="3" name="Content Placeholder 2"/>
          <p:cNvSpPr>
            <a:spLocks noGrp="1"/>
          </p:cNvSpPr>
          <p:nvPr>
            <p:ph idx="1"/>
          </p:nvPr>
        </p:nvSpPr>
        <p:spPr/>
        <p:txBody>
          <a:bodyPr>
            <a:normAutofit fontScale="25000" lnSpcReduction="20000"/>
          </a:bodyPr>
          <a:lstStyle/>
          <a:p>
            <a:pPr marL="0" indent="0">
              <a:buNone/>
            </a:pPr>
            <a:r>
              <a:rPr lang="en-US" sz="5600" b="1" dirty="0">
                <a:solidFill>
                  <a:schemeClr val="tx1"/>
                </a:solidFill>
                <a:latin typeface="+mn-lt"/>
              </a:rPr>
              <a:t>Pupil’s Attendance Information (PAI Code) – </a:t>
            </a:r>
            <a:endParaRPr lang="en-US" sz="5600" dirty="0">
              <a:solidFill>
                <a:schemeClr val="tx1"/>
              </a:solidFill>
              <a:latin typeface="+mn-lt"/>
            </a:endParaRPr>
          </a:p>
          <a:p>
            <a:pPr marL="0" indent="0">
              <a:buNone/>
            </a:pPr>
            <a:r>
              <a:rPr lang="en-US" sz="5600" u="sng" dirty="0">
                <a:solidFill>
                  <a:schemeClr val="tx1"/>
                </a:solidFill>
                <a:latin typeface="+mn-lt"/>
              </a:rPr>
              <a:t> A - side:</a:t>
            </a:r>
          </a:p>
          <a:p>
            <a:r>
              <a:rPr lang="en-US" sz="5600" dirty="0">
                <a:solidFill>
                  <a:schemeClr val="tx1"/>
                </a:solidFill>
                <a:latin typeface="+mn-lt"/>
              </a:rPr>
              <a:t>Pupils Attending an Educational Program Operated by the Reporting Administrative Unit, including students served under Schools of Choice and on a tuition contract.</a:t>
            </a:r>
          </a:p>
          <a:p>
            <a:pPr marL="1371600" lvl="1" indent="-685800"/>
            <a:r>
              <a:rPr lang="en-US" sz="5200" dirty="0"/>
              <a:t>Students attending in the AU</a:t>
            </a:r>
          </a:p>
          <a:p>
            <a:pPr marL="1371600" lvl="1" indent="-685800"/>
            <a:r>
              <a:rPr lang="en-US" sz="5200" dirty="0"/>
              <a:t>Use codes 01 - 17</a:t>
            </a:r>
          </a:p>
          <a:p>
            <a:pPr marL="1371600" lvl="1" indent="-685800"/>
            <a:r>
              <a:rPr lang="en-US" sz="5200" dirty="0"/>
              <a:t>Operated by the reporting AU</a:t>
            </a:r>
          </a:p>
          <a:p>
            <a:pPr marL="1371600" lvl="1" indent="-685800"/>
            <a:r>
              <a:rPr lang="en-US" sz="5200" dirty="0">
                <a:solidFill>
                  <a:schemeClr val="tx1"/>
                </a:solidFill>
              </a:rPr>
              <a:t>State Operated Programs must use code 19 for their students</a:t>
            </a:r>
            <a:br>
              <a:rPr lang="en-US" sz="5200" dirty="0">
                <a:solidFill>
                  <a:schemeClr val="tx1"/>
                </a:solidFill>
              </a:rPr>
            </a:br>
            <a:endParaRPr lang="en-US" sz="5200" dirty="0">
              <a:solidFill>
                <a:schemeClr val="tx1"/>
              </a:solidFill>
            </a:endParaRPr>
          </a:p>
          <a:p>
            <a:pPr marL="0" indent="0">
              <a:buNone/>
            </a:pPr>
            <a:r>
              <a:rPr lang="en-US" sz="5600" u="sng" dirty="0">
                <a:solidFill>
                  <a:schemeClr val="tx1"/>
                </a:solidFill>
                <a:latin typeface="+mn-lt"/>
              </a:rPr>
              <a:t>B - side:</a:t>
            </a:r>
          </a:p>
          <a:p>
            <a:r>
              <a:rPr lang="en-US" sz="5600" dirty="0">
                <a:solidFill>
                  <a:schemeClr val="tx1"/>
                </a:solidFill>
                <a:latin typeface="+mn-lt"/>
              </a:rPr>
              <a:t>Resident Pupils Attending an Educational Program Not Operated by the Reporting Administrative Unit.  Do not include students served by another administrative unit under Public Schools of Choice, even if you are paying tuition.</a:t>
            </a:r>
          </a:p>
          <a:p>
            <a:pPr marL="1371600" lvl="1" indent="-685800"/>
            <a:r>
              <a:rPr lang="en-US" sz="5200" dirty="0"/>
              <a:t>Resident students attending outside the AU</a:t>
            </a:r>
          </a:p>
          <a:p>
            <a:pPr marL="1371600" lvl="1" indent="-685800"/>
            <a:r>
              <a:rPr lang="en-US" sz="5200" dirty="0"/>
              <a:t>Use codes 22 – 32</a:t>
            </a:r>
          </a:p>
          <a:p>
            <a:pPr marL="1371600" lvl="1" indent="-685800"/>
            <a:r>
              <a:rPr lang="en-US" sz="5200" dirty="0">
                <a:solidFill>
                  <a:schemeClr val="tx1"/>
                </a:solidFill>
                <a:latin typeface="+mn-lt"/>
              </a:rPr>
              <a:t>Not operated by the reporting AU</a:t>
            </a:r>
          </a:p>
          <a:p>
            <a:pPr marL="1371600" lvl="1" indent="-685800"/>
            <a:r>
              <a:rPr lang="en-US" sz="5200" dirty="0"/>
              <a:t>Report students based on where they receive their educational services</a:t>
            </a:r>
            <a:endParaRPr lang="en-US" sz="5200" dirty="0">
              <a:solidFill>
                <a:schemeClr val="tx1"/>
              </a:solidFill>
              <a:latin typeface="+mn-lt"/>
            </a:endParaRPr>
          </a:p>
          <a:p>
            <a:endParaRPr lang="en-US" sz="4300" dirty="0">
              <a:solidFill>
                <a:schemeClr val="tx1"/>
              </a:solidFill>
              <a:latin typeface="+mn-lt"/>
            </a:endParaRPr>
          </a:p>
          <a:p>
            <a:r>
              <a:rPr lang="en-US" sz="4300" dirty="0">
                <a:solidFill>
                  <a:schemeClr val="tx1"/>
                </a:solidFill>
                <a:latin typeface="+mn-lt"/>
              </a:rPr>
              <a:t> </a:t>
            </a:r>
            <a:r>
              <a:rPr lang="en-US" sz="5600" dirty="0">
                <a:solidFill>
                  <a:schemeClr val="tx1"/>
                </a:solidFill>
                <a:latin typeface="+mn-lt"/>
              </a:rPr>
              <a:t>If a student is served by more than one Administrative Unit, the two entities must determine who is eligible for funding prior to submission of the file. Please contact CDE if you need help in determining which Administrative Unit will claim the funding.</a:t>
            </a:r>
          </a:p>
          <a:p>
            <a:pPr marL="0" lvl="0" indent="0">
              <a:buNone/>
            </a:pPr>
            <a:r>
              <a:rPr lang="en-US" sz="5600" dirty="0">
                <a:latin typeface="+mn-lt"/>
              </a:rPr>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220330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74753" y="1378839"/>
          <a:ext cx="8275509" cy="4002638"/>
        </p:xfrm>
        <a:graphic>
          <a:graphicData uri="http://schemas.openxmlformats.org/drawingml/2006/table">
            <a:tbl>
              <a:tblPr/>
              <a:tblGrid>
                <a:gridCol w="424166">
                  <a:extLst>
                    <a:ext uri="{9D8B030D-6E8A-4147-A177-3AD203B41FA5}">
                      <a16:colId xmlns:a16="http://schemas.microsoft.com/office/drawing/2014/main" val="20000"/>
                    </a:ext>
                  </a:extLst>
                </a:gridCol>
                <a:gridCol w="2752790">
                  <a:extLst>
                    <a:ext uri="{9D8B030D-6E8A-4147-A177-3AD203B41FA5}">
                      <a16:colId xmlns:a16="http://schemas.microsoft.com/office/drawing/2014/main" val="20001"/>
                    </a:ext>
                  </a:extLst>
                </a:gridCol>
                <a:gridCol w="610541">
                  <a:extLst>
                    <a:ext uri="{9D8B030D-6E8A-4147-A177-3AD203B41FA5}">
                      <a16:colId xmlns:a16="http://schemas.microsoft.com/office/drawing/2014/main" val="20002"/>
                    </a:ext>
                  </a:extLst>
                </a:gridCol>
                <a:gridCol w="4488012">
                  <a:extLst>
                    <a:ext uri="{9D8B030D-6E8A-4147-A177-3AD203B41FA5}">
                      <a16:colId xmlns:a16="http://schemas.microsoft.com/office/drawing/2014/main" val="20003"/>
                    </a:ext>
                  </a:extLst>
                </a:gridCol>
              </a:tblGrid>
              <a:tr h="207510">
                <a:tc gridSpan="2">
                  <a:txBody>
                    <a:bodyPr/>
                    <a:lstStyle/>
                    <a:p>
                      <a:pPr algn="ctr" fontAlgn="b"/>
                      <a:r>
                        <a:rPr lang="en-US" sz="1000" b="1" i="0" u="none" strike="noStrike" dirty="0">
                          <a:effectLst/>
                          <a:latin typeface="Calibri"/>
                        </a:rPr>
                        <a:t>A-Side District of Attendance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000" b="1" i="0" u="none" strike="noStrike">
                          <a:effectLst/>
                          <a:latin typeface="Calibri"/>
                        </a:rPr>
                        <a:t>B-Side District of Residence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07510">
                <a:tc>
                  <a:txBody>
                    <a:bodyPr/>
                    <a:lstStyle/>
                    <a:p>
                      <a:pPr algn="ctr" fontAlgn="ctr"/>
                      <a:r>
                        <a:rPr lang="en-US" sz="1000" b="0" i="0" u="none" strike="noStrike">
                          <a:solidFill>
                            <a:srgbClr val="000000"/>
                          </a:solidFill>
                          <a:effectLst/>
                          <a:latin typeface="Calibri"/>
                        </a:rPr>
                        <a:t>01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Designated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207510">
                <a:tc>
                  <a:txBody>
                    <a:bodyPr/>
                    <a:lstStyle/>
                    <a:p>
                      <a:pPr algn="ctr" fontAlgn="ctr"/>
                      <a:r>
                        <a:rPr lang="en-US" sz="1000" b="0" i="0" u="none" strike="noStrike">
                          <a:solidFill>
                            <a:srgbClr val="000000"/>
                          </a:solidFill>
                          <a:effectLst/>
                          <a:latin typeface="Calibri"/>
                        </a:rPr>
                        <a:t>02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Open Enrollment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07510">
                <a:tc>
                  <a:txBody>
                    <a:bodyPr/>
                    <a:lstStyle/>
                    <a:p>
                      <a:pPr algn="ctr" fontAlgn="ctr"/>
                      <a:r>
                        <a:rPr lang="en-US" sz="1000" b="0" i="0" u="none" strike="noStrike">
                          <a:solidFill>
                            <a:srgbClr val="000000"/>
                          </a:solidFill>
                          <a:effectLst/>
                          <a:latin typeface="Calibri"/>
                        </a:rPr>
                        <a:t>03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07510">
                <a:tc>
                  <a:txBody>
                    <a:bodyPr/>
                    <a:lstStyle/>
                    <a:p>
                      <a:pPr algn="ctr" fontAlgn="ctr"/>
                      <a:r>
                        <a:rPr lang="en-US" sz="1000" b="0" i="0" u="none" strike="noStrike">
                          <a:solidFill>
                            <a:srgbClr val="000000"/>
                          </a:solidFill>
                          <a:effectLst/>
                          <a:latin typeface="Calibri"/>
                        </a:rPr>
                        <a:t>08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07510">
                <a:tc>
                  <a:txBody>
                    <a:bodyPr/>
                    <a:lstStyle/>
                    <a:p>
                      <a:pPr algn="ctr" fontAlgn="ctr"/>
                      <a:r>
                        <a:rPr lang="en-US" sz="1000" b="0" i="0" u="none" strike="noStrike">
                          <a:solidFill>
                            <a:srgbClr val="000000"/>
                          </a:solidFill>
                          <a:effectLst/>
                          <a:latin typeface="Calibri"/>
                        </a:rPr>
                        <a:t>04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67458">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Eligible Facility Attending On-Grounds School (Approved Facility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07510">
                <a:tc>
                  <a:txBody>
                    <a:bodyPr/>
                    <a:lstStyle/>
                    <a:p>
                      <a:pPr algn="ctr" fontAlgn="ctr"/>
                      <a:r>
                        <a:rPr lang="en-US" sz="1000" b="0" i="0" u="none" strike="noStrike">
                          <a:solidFill>
                            <a:srgbClr val="000000"/>
                          </a:solidFill>
                          <a:effectLst/>
                          <a:latin typeface="Calibri"/>
                        </a:rPr>
                        <a:t>05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Facility, Attending 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07510">
                <a:tc>
                  <a:txBody>
                    <a:bodyPr/>
                    <a:lstStyle/>
                    <a:p>
                      <a:pPr algn="ctr" fontAlgn="ctr"/>
                      <a:r>
                        <a:rPr lang="en-US" sz="1000" b="0" i="0" u="none" strike="noStrike">
                          <a:solidFill>
                            <a:srgbClr val="000000"/>
                          </a:solidFill>
                          <a:effectLst/>
                          <a:latin typeface="Calibri"/>
                        </a:rPr>
                        <a:t>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Detention Center</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Court-Mandated Juvenile Detention</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Non-Oublic School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Public Education Agency</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Non-Public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 Public Agency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07510">
                <a:tc>
                  <a:txBody>
                    <a:bodyPr/>
                    <a:lstStyle/>
                    <a:p>
                      <a:pPr algn="ctr" fontAlgn="ctr"/>
                      <a:r>
                        <a:rPr lang="en-US" sz="1000" b="0" i="0" u="none" strike="noStrike">
                          <a:solidFill>
                            <a:srgbClr val="000000"/>
                          </a:solidFill>
                          <a:effectLst/>
                          <a:latin typeface="Calibri"/>
                        </a:rPr>
                        <a:t>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Administrative Unit Placement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Administrative Unit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07510">
                <a:tc>
                  <a:txBody>
                    <a:bodyPr/>
                    <a:lstStyle/>
                    <a:p>
                      <a:pPr algn="ctr" fontAlgn="ctr"/>
                      <a:r>
                        <a:rPr lang="en-US" sz="1000" b="0" i="0" u="none" strike="noStrike">
                          <a:solidFill>
                            <a:srgbClr val="000000"/>
                          </a:solidFill>
                          <a:effectLst/>
                          <a:latin typeface="Calibri"/>
                        </a:rPr>
                        <a:t>14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07510">
                <a:tc>
                  <a:txBody>
                    <a:bodyPr/>
                    <a:lstStyle/>
                    <a:p>
                      <a:pPr algn="ctr" fontAlgn="ctr"/>
                      <a:r>
                        <a:rPr lang="en-US" sz="1000" b="0" i="0" u="none" strike="noStrike">
                          <a:solidFill>
                            <a:srgbClr val="000000"/>
                          </a:solidFill>
                          <a:effectLst/>
                          <a:latin typeface="Calibri"/>
                        </a:rPr>
                        <a:t>15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07510">
                <a:tc>
                  <a:txBody>
                    <a:bodyPr/>
                    <a:lstStyle/>
                    <a:p>
                      <a:pPr algn="ctr" fontAlgn="ctr"/>
                      <a:r>
                        <a:rPr lang="en-US" sz="1000" b="0" i="0" u="none" strike="noStrike">
                          <a:solidFill>
                            <a:srgbClr val="000000"/>
                          </a:solidFill>
                          <a:effectLst/>
                          <a:latin typeface="Calibri"/>
                        </a:rPr>
                        <a:t>16</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07510">
                <a:tc>
                  <a:txBody>
                    <a:bodyPr/>
                    <a:lstStyle/>
                    <a:p>
                      <a:pPr algn="ctr" fontAlgn="ctr"/>
                      <a:r>
                        <a:rPr lang="en-US" sz="1000" b="0" i="0" u="none" strike="noStrike">
                          <a:solidFill>
                            <a:srgbClr val="000000"/>
                          </a:solidFill>
                          <a:effectLst/>
                          <a:latin typeface="Calibri"/>
                        </a:rPr>
                        <a:t>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207510">
                <a:tc>
                  <a:txBody>
                    <a:bodyPr/>
                    <a:lstStyle/>
                    <a:p>
                      <a:pPr algn="ctr" fontAlgn="ctr"/>
                      <a:r>
                        <a:rPr lang="en-US" sz="1000" b="0" i="0" u="none" strike="noStrike">
                          <a:solidFill>
                            <a:srgbClr val="000000"/>
                          </a:solidFill>
                          <a:effectLst/>
                          <a:latin typeface="Calibri"/>
                        </a:rPr>
                        <a:t>19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State Operated Program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dirty="0">
                          <a:solidFill>
                            <a:srgbClr val="000000"/>
                          </a:solidFill>
                          <a:effectLst/>
                          <a:latin typeface="Calibri"/>
                        </a:rPr>
                        <a:t>State Operated Program (AU of residence reporting is optional)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bl>
          </a:graphicData>
        </a:graphic>
      </p:graphicFrame>
      <p:sp>
        <p:nvSpPr>
          <p:cNvPr id="3" name="TextBox 2"/>
          <p:cNvSpPr txBox="1"/>
          <p:nvPr/>
        </p:nvSpPr>
        <p:spPr>
          <a:xfrm>
            <a:off x="209862" y="292308"/>
            <a:ext cx="7997253" cy="646331"/>
          </a:xfrm>
          <a:prstGeom prst="rect">
            <a:avLst/>
          </a:prstGeom>
          <a:noFill/>
        </p:spPr>
        <p:txBody>
          <a:bodyPr wrap="square" rtlCol="0">
            <a:spAutoFit/>
          </a:bodyPr>
          <a:lstStyle/>
          <a:p>
            <a:r>
              <a:rPr lang="en-US" sz="3600" b="1" dirty="0"/>
              <a:t>PAI Codes</a:t>
            </a:r>
          </a:p>
        </p:txBody>
      </p:sp>
      <p:sp>
        <p:nvSpPr>
          <p:cNvPr id="6" name="Rectangle 5"/>
          <p:cNvSpPr/>
          <p:nvPr/>
        </p:nvSpPr>
        <p:spPr>
          <a:xfrm>
            <a:off x="427220" y="6001009"/>
            <a:ext cx="7315200" cy="307777"/>
          </a:xfrm>
          <a:prstGeom prst="rect">
            <a:avLst/>
          </a:prstGeom>
        </p:spPr>
        <p:txBody>
          <a:bodyPr wrap="square">
            <a:spAutoFit/>
          </a:bodyPr>
          <a:lstStyle/>
          <a:p>
            <a:r>
              <a:rPr lang="en-US" sz="1400" dirty="0">
                <a:hlinkClick r:id="rId2"/>
              </a:rPr>
              <a:t>http://www.cde.state.co.us/datapipeline/decembercountpaicodes</a:t>
            </a:r>
            <a:r>
              <a:rPr lang="en-US" sz="1400" dirty="0"/>
              <a:t> </a:t>
            </a:r>
          </a:p>
        </p:txBody>
      </p:sp>
      <p:sp>
        <p:nvSpPr>
          <p:cNvPr id="7" name="TextBox 6"/>
          <p:cNvSpPr txBox="1"/>
          <p:nvPr/>
        </p:nvSpPr>
        <p:spPr>
          <a:xfrm>
            <a:off x="427220" y="5654162"/>
            <a:ext cx="5688767" cy="338554"/>
          </a:xfrm>
          <a:prstGeom prst="rect">
            <a:avLst/>
          </a:prstGeom>
          <a:noFill/>
        </p:spPr>
        <p:txBody>
          <a:bodyPr wrap="square" rtlCol="0">
            <a:spAutoFit/>
          </a:bodyPr>
          <a:lstStyle/>
          <a:p>
            <a:r>
              <a:rPr lang="en-US" sz="1600" dirty="0"/>
              <a:t>Helpful coding chart with notes about each code:</a:t>
            </a:r>
          </a:p>
        </p:txBody>
      </p:sp>
      <p:sp>
        <p:nvSpPr>
          <p:cNvPr id="4" name="TextBox 3"/>
          <p:cNvSpPr txBox="1"/>
          <p:nvPr/>
        </p:nvSpPr>
        <p:spPr>
          <a:xfrm>
            <a:off x="5606320" y="5472286"/>
            <a:ext cx="2930578" cy="1200329"/>
          </a:xfrm>
          <a:prstGeom prst="rect">
            <a:avLst/>
          </a:prstGeom>
          <a:noFill/>
        </p:spPr>
        <p:txBody>
          <a:bodyPr wrap="square" rtlCol="0">
            <a:spAutoFit/>
          </a:bodyPr>
          <a:lstStyle/>
          <a:p>
            <a:r>
              <a:rPr lang="en-US" sz="1200" dirty="0"/>
              <a:t>Information on how to report these fields:</a:t>
            </a:r>
          </a:p>
          <a:p>
            <a:pPr marL="171450" indent="-171450">
              <a:buFont typeface="Arial" panose="020B0604020202020204" pitchFamily="34" charset="0"/>
              <a:buChar char="•"/>
            </a:pPr>
            <a:r>
              <a:rPr lang="en-US" sz="1200" dirty="0"/>
              <a:t>School Code</a:t>
            </a:r>
          </a:p>
          <a:p>
            <a:pPr marL="171450" indent="-171450">
              <a:buFont typeface="Arial" panose="020B0604020202020204" pitchFamily="34" charset="0"/>
              <a:buChar char="•"/>
            </a:pPr>
            <a:r>
              <a:rPr lang="en-US" sz="1200" dirty="0"/>
              <a:t>District of Attendance</a:t>
            </a:r>
          </a:p>
          <a:p>
            <a:pPr marL="171450" indent="-171450">
              <a:buFont typeface="Arial" panose="020B0604020202020204" pitchFamily="34" charset="0"/>
              <a:buChar char="•"/>
            </a:pPr>
            <a:r>
              <a:rPr lang="en-US" sz="1200" dirty="0"/>
              <a:t>District of Residence</a:t>
            </a:r>
          </a:p>
          <a:p>
            <a:pPr marL="171450" indent="-171450">
              <a:buFont typeface="Arial" panose="020B0604020202020204" pitchFamily="34" charset="0"/>
              <a:buChar char="•"/>
            </a:pPr>
            <a:r>
              <a:rPr lang="en-US" sz="1200" dirty="0"/>
              <a:t>Funding Status</a:t>
            </a:r>
          </a:p>
          <a:p>
            <a:endParaRPr lang="en-US" sz="1200" dirty="0"/>
          </a:p>
        </p:txBody>
      </p:sp>
      <p:cxnSp>
        <p:nvCxnSpPr>
          <p:cNvPr id="8" name="Straight Arrow Connector 7"/>
          <p:cNvCxnSpPr/>
          <p:nvPr/>
        </p:nvCxnSpPr>
        <p:spPr>
          <a:xfrm flipH="1">
            <a:off x="5141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0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p:txBody>
          <a:bodyPr/>
          <a:lstStyle/>
          <a:p>
            <a:r>
              <a:rPr lang="en-US" dirty="0"/>
              <a:t>December Count Helpful Resources</a:t>
            </a:r>
          </a:p>
        </p:txBody>
      </p:sp>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12</a:t>
            </a:fld>
            <a:endParaRPr lang="en-US" dirty="0"/>
          </a:p>
        </p:txBody>
      </p:sp>
      <p:sp>
        <p:nvSpPr>
          <p:cNvPr id="8" name="TextBox 7">
            <a:extLst>
              <a:ext uri="{FF2B5EF4-FFF2-40B4-BE49-F238E27FC236}">
                <a16:creationId xmlns:a16="http://schemas.microsoft.com/office/drawing/2014/main" id="{4D9EF08B-B3D9-4911-804D-192638EF213D}"/>
              </a:ext>
            </a:extLst>
          </p:cNvPr>
          <p:cNvSpPr txBox="1"/>
          <p:nvPr/>
        </p:nvSpPr>
        <p:spPr>
          <a:xfrm>
            <a:off x="137604" y="518489"/>
            <a:ext cx="7612602" cy="646331"/>
          </a:xfrm>
          <a:prstGeom prst="rect">
            <a:avLst/>
          </a:prstGeom>
          <a:noFill/>
        </p:spPr>
        <p:txBody>
          <a:bodyPr wrap="square">
            <a:spAutoFit/>
          </a:bodyPr>
          <a:lstStyle/>
          <a:p>
            <a:r>
              <a:rPr lang="en-US" dirty="0"/>
              <a:t>At this link you will find the following helpful resources:</a:t>
            </a:r>
          </a:p>
          <a:p>
            <a:r>
              <a:rPr lang="en-US" dirty="0">
                <a:hlinkClick r:id="rId2"/>
              </a:rPr>
              <a:t>http://www.cde.state.co.us/datapipeline/snap_sped-december</a:t>
            </a:r>
            <a:r>
              <a:rPr lang="en-US" dirty="0"/>
              <a:t> </a:t>
            </a:r>
          </a:p>
        </p:txBody>
      </p:sp>
      <p:sp>
        <p:nvSpPr>
          <p:cNvPr id="18" name="TextBox 17">
            <a:extLst>
              <a:ext uri="{FF2B5EF4-FFF2-40B4-BE49-F238E27FC236}">
                <a16:creationId xmlns:a16="http://schemas.microsoft.com/office/drawing/2014/main" id="{566AF477-1294-4B5F-8862-DDCB26EABF1B}"/>
              </a:ext>
            </a:extLst>
          </p:cNvPr>
          <p:cNvSpPr txBox="1"/>
          <p:nvPr/>
        </p:nvSpPr>
        <p:spPr>
          <a:xfrm>
            <a:off x="4361155" y="3155979"/>
            <a:ext cx="5402062" cy="369332"/>
          </a:xfrm>
          <a:prstGeom prst="rect">
            <a:avLst/>
          </a:prstGeom>
          <a:noFill/>
        </p:spPr>
        <p:txBody>
          <a:bodyPr wrap="square">
            <a:spAutoFit/>
          </a:bodyPr>
          <a:lstStyle/>
          <a:p>
            <a:endParaRPr lang="en-US" sz="1800" b="1" dirty="0">
              <a:solidFill>
                <a:schemeClr val="accent1">
                  <a:lumMod val="75000"/>
                </a:schemeClr>
              </a:solidFill>
            </a:endParaRPr>
          </a:p>
        </p:txBody>
      </p:sp>
      <p:pic>
        <p:nvPicPr>
          <p:cNvPr id="11" name="Picture 10">
            <a:extLst>
              <a:ext uri="{FF2B5EF4-FFF2-40B4-BE49-F238E27FC236}">
                <a16:creationId xmlns:a16="http://schemas.microsoft.com/office/drawing/2014/main" id="{9D99A6F0-558C-48AC-A3D1-750C07DFF08C}"/>
              </a:ext>
            </a:extLst>
          </p:cNvPr>
          <p:cNvPicPr>
            <a:picLocks noChangeAspect="1"/>
          </p:cNvPicPr>
          <p:nvPr/>
        </p:nvPicPr>
        <p:blipFill rotWithShape="1">
          <a:blip r:embed="rId3"/>
          <a:srcRect l="11190" t="20298" r="37857" b="12506"/>
          <a:stretch/>
        </p:blipFill>
        <p:spPr>
          <a:xfrm>
            <a:off x="64518" y="1272823"/>
            <a:ext cx="7186027" cy="5330663"/>
          </a:xfrm>
          <a:prstGeom prst="rect">
            <a:avLst/>
          </a:prstGeom>
        </p:spPr>
      </p:pic>
      <p:sp>
        <p:nvSpPr>
          <p:cNvPr id="28" name="TextBox 27">
            <a:extLst>
              <a:ext uri="{FF2B5EF4-FFF2-40B4-BE49-F238E27FC236}">
                <a16:creationId xmlns:a16="http://schemas.microsoft.com/office/drawing/2014/main" id="{4B112876-5B3B-4627-BF28-0C0E66F47468}"/>
              </a:ext>
            </a:extLst>
          </p:cNvPr>
          <p:cNvSpPr txBox="1"/>
          <p:nvPr/>
        </p:nvSpPr>
        <p:spPr>
          <a:xfrm>
            <a:off x="4714238" y="5714262"/>
            <a:ext cx="5122414" cy="307777"/>
          </a:xfrm>
          <a:prstGeom prst="rect">
            <a:avLst/>
          </a:prstGeom>
          <a:noFill/>
        </p:spPr>
        <p:txBody>
          <a:bodyPr wrap="square">
            <a:spAutoFit/>
          </a:bodyPr>
          <a:lstStyle/>
          <a:p>
            <a:r>
              <a:rPr lang="en-US" sz="1400" b="1" dirty="0">
                <a:solidFill>
                  <a:schemeClr val="accent2"/>
                </a:solidFill>
              </a:rPr>
              <a:t>Helpful Ed Env coding chart  </a:t>
            </a:r>
          </a:p>
        </p:txBody>
      </p:sp>
      <p:cxnSp>
        <p:nvCxnSpPr>
          <p:cNvPr id="29" name="Straight Arrow Connector 28">
            <a:extLst>
              <a:ext uri="{FF2B5EF4-FFF2-40B4-BE49-F238E27FC236}">
                <a16:creationId xmlns:a16="http://schemas.microsoft.com/office/drawing/2014/main" id="{6EB3E8AF-F756-46F0-AE8C-90FBC707E78D}"/>
              </a:ext>
            </a:extLst>
          </p:cNvPr>
          <p:cNvCxnSpPr/>
          <p:nvPr/>
        </p:nvCxnSpPr>
        <p:spPr>
          <a:xfrm flipH="1">
            <a:off x="4292235" y="5876412"/>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CF287A3-75ED-41AA-A611-D4FEB29027DE}"/>
              </a:ext>
            </a:extLst>
          </p:cNvPr>
          <p:cNvSpPr txBox="1"/>
          <p:nvPr/>
        </p:nvSpPr>
        <p:spPr>
          <a:xfrm>
            <a:off x="4292235" y="5318207"/>
            <a:ext cx="4931544" cy="307777"/>
          </a:xfrm>
          <a:prstGeom prst="rect">
            <a:avLst/>
          </a:prstGeom>
          <a:noFill/>
        </p:spPr>
        <p:txBody>
          <a:bodyPr wrap="square">
            <a:spAutoFit/>
          </a:bodyPr>
          <a:lstStyle/>
          <a:p>
            <a:r>
              <a:rPr lang="en-US" sz="1400" b="1" dirty="0">
                <a:solidFill>
                  <a:schemeClr val="accent2"/>
                </a:solidFill>
              </a:rPr>
              <a:t>Helpful PAI coding chart  </a:t>
            </a:r>
          </a:p>
        </p:txBody>
      </p:sp>
      <p:cxnSp>
        <p:nvCxnSpPr>
          <p:cNvPr id="31" name="Straight Arrow Connector 30">
            <a:extLst>
              <a:ext uri="{FF2B5EF4-FFF2-40B4-BE49-F238E27FC236}">
                <a16:creationId xmlns:a16="http://schemas.microsoft.com/office/drawing/2014/main" id="{025D6599-D6BB-4E9A-ACCC-FCB00F9D96FA}"/>
              </a:ext>
            </a:extLst>
          </p:cNvPr>
          <p:cNvCxnSpPr/>
          <p:nvPr/>
        </p:nvCxnSpPr>
        <p:spPr>
          <a:xfrm flipH="1">
            <a:off x="3870232" y="5475046"/>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3C24FD5-46B3-49C1-8E65-6B01D261E1A1}"/>
              </a:ext>
            </a:extLst>
          </p:cNvPr>
          <p:cNvSpPr txBox="1"/>
          <p:nvPr/>
        </p:nvSpPr>
        <p:spPr>
          <a:xfrm>
            <a:off x="4681979" y="1698734"/>
            <a:ext cx="4931544" cy="307777"/>
          </a:xfrm>
          <a:prstGeom prst="rect">
            <a:avLst/>
          </a:prstGeom>
          <a:noFill/>
        </p:spPr>
        <p:txBody>
          <a:bodyPr wrap="square">
            <a:spAutoFit/>
          </a:bodyPr>
          <a:lstStyle/>
          <a:p>
            <a:r>
              <a:rPr lang="en-US" sz="1400" b="1" dirty="0">
                <a:solidFill>
                  <a:schemeClr val="accent2"/>
                </a:solidFill>
              </a:rPr>
              <a:t>NEW PAI Code Training Video! </a:t>
            </a:r>
          </a:p>
        </p:txBody>
      </p:sp>
      <p:cxnSp>
        <p:nvCxnSpPr>
          <p:cNvPr id="33" name="Straight Arrow Connector 32">
            <a:extLst>
              <a:ext uri="{FF2B5EF4-FFF2-40B4-BE49-F238E27FC236}">
                <a16:creationId xmlns:a16="http://schemas.microsoft.com/office/drawing/2014/main" id="{7BE93875-AEE9-4A99-A23C-EA391D21CB8D}"/>
              </a:ext>
            </a:extLst>
          </p:cNvPr>
          <p:cNvCxnSpPr/>
          <p:nvPr/>
        </p:nvCxnSpPr>
        <p:spPr>
          <a:xfrm flipH="1">
            <a:off x="4324494" y="1852622"/>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178FF6-571F-4C04-B391-B356CA656DBE}"/>
              </a:ext>
            </a:extLst>
          </p:cNvPr>
          <p:cNvSpPr txBox="1"/>
          <p:nvPr/>
        </p:nvSpPr>
        <p:spPr>
          <a:xfrm>
            <a:off x="4919255" y="1896762"/>
            <a:ext cx="4931544" cy="307777"/>
          </a:xfrm>
          <a:prstGeom prst="rect">
            <a:avLst/>
          </a:prstGeom>
          <a:noFill/>
        </p:spPr>
        <p:txBody>
          <a:bodyPr wrap="square">
            <a:spAutoFit/>
          </a:bodyPr>
          <a:lstStyle/>
          <a:p>
            <a:r>
              <a:rPr lang="en-US" sz="1400" b="1" dirty="0">
                <a:solidFill>
                  <a:schemeClr val="accent2"/>
                </a:solidFill>
              </a:rPr>
              <a:t>NEW Ed Env Code Training Video! </a:t>
            </a:r>
          </a:p>
        </p:txBody>
      </p:sp>
      <p:cxnSp>
        <p:nvCxnSpPr>
          <p:cNvPr id="35" name="Straight Arrow Connector 34">
            <a:extLst>
              <a:ext uri="{FF2B5EF4-FFF2-40B4-BE49-F238E27FC236}">
                <a16:creationId xmlns:a16="http://schemas.microsoft.com/office/drawing/2014/main" id="{1598F51E-35DA-490C-92FE-B1B02FBD5D44}"/>
              </a:ext>
            </a:extLst>
          </p:cNvPr>
          <p:cNvCxnSpPr/>
          <p:nvPr/>
        </p:nvCxnSpPr>
        <p:spPr>
          <a:xfrm flipH="1">
            <a:off x="4529511" y="2061267"/>
            <a:ext cx="389744" cy="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4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1194" y="1663909"/>
          <a:ext cx="7720872" cy="1381033"/>
        </p:xfrm>
        <a:graphic>
          <a:graphicData uri="http://schemas.openxmlformats.org/drawingml/2006/table">
            <a:tbl>
              <a:tblPr/>
              <a:tblGrid>
                <a:gridCol w="550688">
                  <a:extLst>
                    <a:ext uri="{9D8B030D-6E8A-4147-A177-3AD203B41FA5}">
                      <a16:colId xmlns:a16="http://schemas.microsoft.com/office/drawing/2014/main" val="20000"/>
                    </a:ext>
                  </a:extLst>
                </a:gridCol>
                <a:gridCol w="2888303">
                  <a:extLst>
                    <a:ext uri="{9D8B030D-6E8A-4147-A177-3AD203B41FA5}">
                      <a16:colId xmlns:a16="http://schemas.microsoft.com/office/drawing/2014/main" val="20001"/>
                    </a:ext>
                  </a:extLst>
                </a:gridCol>
                <a:gridCol w="4281881">
                  <a:extLst>
                    <a:ext uri="{9D8B030D-6E8A-4147-A177-3AD203B41FA5}">
                      <a16:colId xmlns:a16="http://schemas.microsoft.com/office/drawing/2014/main" val="20002"/>
                    </a:ext>
                  </a:extLst>
                </a:gridCol>
              </a:tblGrid>
              <a:tr h="271876">
                <a:tc gridSpan="3">
                  <a:txBody>
                    <a:bodyPr/>
                    <a:lstStyle/>
                    <a:p>
                      <a:pPr algn="ctr" fontAlgn="b"/>
                      <a:r>
                        <a:rPr lang="en-US" sz="1400" b="1" i="0" u="none" strike="noStrike" dirty="0">
                          <a:solidFill>
                            <a:srgbClr val="333399"/>
                          </a:solidFill>
                          <a:effectLst/>
                          <a:latin typeface="Calibri"/>
                        </a:rPr>
                        <a:t>Funding Status Codes</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6272">
                <a:tc gridSpan="3">
                  <a:txBody>
                    <a:bodyPr/>
                    <a:lstStyle/>
                    <a:p>
                      <a:pPr algn="ctr" fontAlgn="b"/>
                      <a:r>
                        <a:rPr lang="en-US" sz="1000" b="1" i="0" u="none" strike="noStrike" dirty="0">
                          <a:solidFill>
                            <a:srgbClr val="333399"/>
                          </a:solidFill>
                          <a:effectLst/>
                          <a:latin typeface="Calibri"/>
                        </a:rPr>
                        <a:t>Only codes relevant for Special Education are listed here</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5886">
                <a:tc>
                  <a:txBody>
                    <a:bodyPr/>
                    <a:lstStyle/>
                    <a:p>
                      <a:pPr algn="r" fontAlgn="ctr"/>
                      <a:r>
                        <a:rPr lang="en-US" sz="1000" b="0" i="0" u="none" strike="noStrike">
                          <a:solidFill>
                            <a:srgbClr val="000000"/>
                          </a:solidFill>
                          <a:effectLst/>
                          <a:latin typeface="Calibri"/>
                        </a:rPr>
                        <a:t>50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155886">
                <a:tc>
                  <a:txBody>
                    <a:bodyPr/>
                    <a:lstStyle/>
                    <a:p>
                      <a:pPr algn="r" fontAlgn="ctr"/>
                      <a:r>
                        <a:rPr lang="en-US" sz="1000" b="0" i="0" u="none" strike="noStrike">
                          <a:solidFill>
                            <a:srgbClr val="000000"/>
                          </a:solidFill>
                          <a:effectLst/>
                          <a:latin typeface="Calibri"/>
                        </a:rPr>
                        <a:t>51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Lapsed IEP</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155886">
                <a:tc>
                  <a:txBody>
                    <a:bodyPr/>
                    <a:lstStyle/>
                    <a:p>
                      <a:pPr algn="r" fontAlgn="ctr"/>
                      <a:r>
                        <a:rPr lang="en-US" sz="1000" b="0" i="0" u="none" strike="noStrike">
                          <a:solidFill>
                            <a:srgbClr val="000000"/>
                          </a:solidFill>
                          <a:effectLst/>
                          <a:latin typeface="Calibri"/>
                        </a:rPr>
                        <a:t>52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23, 24, 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155886">
                <a:tc>
                  <a:txBody>
                    <a:bodyPr/>
                    <a:lstStyle/>
                    <a:p>
                      <a:pPr algn="r" fontAlgn="ctr"/>
                      <a:r>
                        <a:rPr lang="en-US" sz="1000" b="0" i="0" u="none" strike="noStrike">
                          <a:solidFill>
                            <a:srgbClr val="000000"/>
                          </a:solidFill>
                          <a:effectLst/>
                          <a:latin typeface="Calibri"/>
                        </a:rPr>
                        <a:t>53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Tuition Contract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 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155886">
                <a:tc>
                  <a:txBody>
                    <a:bodyPr/>
                    <a:lstStyle/>
                    <a:p>
                      <a:pPr algn="r" fontAlgn="ctr"/>
                      <a:r>
                        <a:rPr lang="en-US" sz="1000" b="0" i="0" u="none" strike="noStrike">
                          <a:solidFill>
                            <a:srgbClr val="000000"/>
                          </a:solidFill>
                          <a:effectLst/>
                          <a:latin typeface="Calibri"/>
                        </a:rPr>
                        <a:t>54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Private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codes 14, 15, 16, 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155886">
                <a:tc>
                  <a:txBody>
                    <a:bodyPr/>
                    <a:lstStyle/>
                    <a:p>
                      <a:pPr algn="r" fontAlgn="ctr"/>
                      <a:r>
                        <a:rPr lang="en-US" sz="1000" b="0" i="0" u="none" strike="noStrike">
                          <a:solidFill>
                            <a:srgbClr val="000000"/>
                          </a:solidFill>
                          <a:effectLst/>
                          <a:latin typeface="Calibri"/>
                        </a:rPr>
                        <a:t>55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a:solidFill>
                            <a:srgbClr val="000000"/>
                          </a:solidFill>
                          <a:effectLst/>
                          <a:latin typeface="Calibri"/>
                        </a:rPr>
                        <a:t>Not Eligible for ECEA Funding, Detained Student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sz="1000" b="0" i="0" u="none" strike="noStrike" dirty="0">
                          <a:solidFill>
                            <a:srgbClr val="000000"/>
                          </a:solidFill>
                          <a:effectLst/>
                          <a:latin typeface="Calibri"/>
                        </a:rPr>
                        <a:t>For use with PAI code 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247337" y="209862"/>
            <a:ext cx="7210269" cy="646331"/>
          </a:xfrm>
          <a:prstGeom prst="rect">
            <a:avLst/>
          </a:prstGeom>
          <a:noFill/>
        </p:spPr>
        <p:txBody>
          <a:bodyPr wrap="square" rtlCol="0">
            <a:spAutoFit/>
          </a:bodyPr>
          <a:lstStyle/>
          <a:p>
            <a:r>
              <a:rPr lang="en-US" sz="3600" b="1" dirty="0"/>
              <a:t>Funding Status Codes</a:t>
            </a:r>
          </a:p>
        </p:txBody>
      </p:sp>
      <p:sp>
        <p:nvSpPr>
          <p:cNvPr id="4" name="Rectangle 3"/>
          <p:cNvSpPr/>
          <p:nvPr/>
        </p:nvSpPr>
        <p:spPr>
          <a:xfrm>
            <a:off x="1011835" y="3226075"/>
            <a:ext cx="7127823" cy="2339102"/>
          </a:xfrm>
          <a:prstGeom prst="rect">
            <a:avLst/>
          </a:prstGeom>
        </p:spPr>
        <p:txBody>
          <a:bodyPr wrap="square">
            <a:spAutoFit/>
          </a:bodyPr>
          <a:lstStyle/>
          <a:p>
            <a:pPr marL="285750" indent="-285750">
              <a:buFont typeface="Wingdings" panose="05000000000000000000" pitchFamily="2" charset="2"/>
              <a:buChar char="v"/>
            </a:pPr>
            <a:r>
              <a:rPr lang="en-US" sz="1600" dirty="0"/>
              <a:t>This field will be used to determine if the student record being submitted is eligible for ECEA (Exceptional Children's Education Act) funding.</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endParaRPr lang="en-US" sz="1600" dirty="0"/>
          </a:p>
          <a:p>
            <a:pPr marL="0" marR="0">
              <a:spcBef>
                <a:spcPts val="0"/>
              </a:spcBef>
              <a:spcAft>
                <a:spcPts val="0"/>
              </a:spcAft>
            </a:pPr>
            <a:r>
              <a:rPr lang="en-US" sz="1600" dirty="0"/>
              <a:t>NOTE: There is a possibility that students with lapsed IEP’s will be fundable with a 51 this year. </a:t>
            </a:r>
            <a:r>
              <a:rPr lang="en-US" sz="1600" dirty="0">
                <a:latin typeface="Calibri" panose="020F0502020204030204" pitchFamily="34" charset="0"/>
              </a:rPr>
              <a:t>The ESSU has</a:t>
            </a:r>
            <a:r>
              <a:rPr lang="en-US" sz="1600" dirty="0">
                <a:effectLst/>
                <a:latin typeface="Calibri" panose="020F0502020204030204" pitchFamily="34" charset="0"/>
                <a:ea typeface="Calibri" panose="020F0502020204030204" pitchFamily="34" charset="0"/>
              </a:rPr>
              <a:t> acknowledged this concern and is currently working on it.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1600" dirty="0"/>
          </a:p>
        </p:txBody>
      </p:sp>
    </p:spTree>
    <p:extLst>
      <p:ext uri="{BB962C8B-B14F-4D97-AF65-F5344CB8AC3E}">
        <p14:creationId xmlns:p14="http://schemas.microsoft.com/office/powerpoint/2010/main" val="103425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Reminders and Error Help</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131051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Assignment File Overview</a:t>
            </a:r>
          </a:p>
        </p:txBody>
      </p:sp>
      <p:sp>
        <p:nvSpPr>
          <p:cNvPr id="3" name="Content Placeholder 2"/>
          <p:cNvSpPr>
            <a:spLocks noGrp="1"/>
          </p:cNvSpPr>
          <p:nvPr>
            <p:ph idx="1"/>
          </p:nvPr>
        </p:nvSpPr>
        <p:spPr/>
        <p:txBody>
          <a:bodyPr>
            <a:normAutofit fontScale="85000" lnSpcReduction="20000"/>
          </a:bodyPr>
          <a:lstStyle/>
          <a:p>
            <a:r>
              <a:rPr lang="en-US" dirty="0"/>
              <a:t>1 record per position/assignment</a:t>
            </a:r>
          </a:p>
          <a:p>
            <a:pPr lvl="1"/>
            <a:r>
              <a:rPr lang="en-US" dirty="0"/>
              <a:t>If the same employee has two positions, include multiple records, 1 for each position held</a:t>
            </a:r>
          </a:p>
          <a:p>
            <a:pPr marL="342900" lvl="1" indent="0">
              <a:buNone/>
            </a:pPr>
            <a:endParaRPr lang="en-US" dirty="0"/>
          </a:p>
          <a:p>
            <a:r>
              <a:rPr lang="en-US" dirty="0"/>
              <a:t>Multiple records are necessary per person if they hold multiple positions based on the following:</a:t>
            </a:r>
          </a:p>
          <a:p>
            <a:pPr lvl="1"/>
            <a:r>
              <a:rPr lang="en-US" dirty="0"/>
              <a:t>Special Education Status</a:t>
            </a:r>
          </a:p>
          <a:p>
            <a:pPr lvl="1"/>
            <a:r>
              <a:rPr lang="en-US" dirty="0"/>
              <a:t>Location</a:t>
            </a:r>
          </a:p>
          <a:p>
            <a:pPr lvl="1"/>
            <a:r>
              <a:rPr lang="en-US" dirty="0"/>
              <a:t>Job Class Code</a:t>
            </a:r>
          </a:p>
          <a:p>
            <a:pPr lvl="1"/>
            <a:r>
              <a:rPr lang="en-US" dirty="0"/>
              <a:t>Grant Code</a:t>
            </a:r>
          </a:p>
          <a:p>
            <a:pPr lvl="1"/>
            <a:r>
              <a:rPr lang="en-US" dirty="0"/>
              <a:t>Teaching Subject Area</a:t>
            </a:r>
          </a:p>
          <a:p>
            <a:pPr lvl="1"/>
            <a:r>
              <a:rPr lang="en-US" dirty="0"/>
              <a:t>Grade levels (elementary and secondary need to be separated)</a:t>
            </a:r>
          </a:p>
          <a:p>
            <a:endParaRPr lang="en-US" dirty="0"/>
          </a:p>
          <a:p>
            <a:r>
              <a:rPr lang="en-US" dirty="0"/>
              <a:t>When reporting 2 or more records for a person:</a:t>
            </a:r>
          </a:p>
          <a:p>
            <a:pPr lvl="1"/>
            <a:r>
              <a:rPr lang="en-US" dirty="0"/>
              <a:t>Contract Days would not be split</a:t>
            </a:r>
          </a:p>
          <a:p>
            <a:pPr lvl="1"/>
            <a:r>
              <a:rPr lang="en-US" dirty="0"/>
              <a:t>Base Salary would be split accordingly</a:t>
            </a:r>
          </a:p>
          <a:p>
            <a:pPr lvl="1"/>
            <a:r>
              <a:rPr lang="en-US" dirty="0"/>
              <a:t>Hours per Day would be split accordingly</a:t>
            </a:r>
          </a:p>
        </p:txBody>
      </p:sp>
      <p:sp>
        <p:nvSpPr>
          <p:cNvPr id="6" name="Slide Number Placeholder 5"/>
          <p:cNvSpPr>
            <a:spLocks noGrp="1"/>
          </p:cNvSpPr>
          <p:nvPr>
            <p:ph type="sldNum" sz="quarter" idx="12"/>
          </p:nvPr>
        </p:nvSpPr>
        <p:spPr/>
        <p:txBody>
          <a:bodyPr/>
          <a:lstStyle/>
          <a:p>
            <a:fld id="{600BAA8B-998A-4793-9AB8-94EE2C3B2243}" type="slidenum">
              <a:rPr lang="en-US" smtClean="0"/>
              <a:pPr/>
              <a:t>15</a:t>
            </a:fld>
            <a:endParaRPr lang="en-US" dirty="0"/>
          </a:p>
        </p:txBody>
      </p:sp>
    </p:spTree>
    <p:extLst>
      <p:ext uri="{BB962C8B-B14F-4D97-AF65-F5344CB8AC3E}">
        <p14:creationId xmlns:p14="http://schemas.microsoft.com/office/powerpoint/2010/main" val="380424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Staff to Student</a:t>
            </a:r>
            <a:br>
              <a:rPr lang="en-US" sz="2800" dirty="0"/>
            </a:br>
            <a:r>
              <a:rPr lang="en-US" sz="2800" dirty="0"/>
              <a:t>Caseload Match</a:t>
            </a:r>
          </a:p>
        </p:txBody>
      </p:sp>
      <p:sp>
        <p:nvSpPr>
          <p:cNvPr id="2" name="Content Placeholder 1"/>
          <p:cNvSpPr>
            <a:spLocks noGrp="1"/>
          </p:cNvSpPr>
          <p:nvPr>
            <p:ph idx="1"/>
          </p:nvPr>
        </p:nvSpPr>
        <p:spPr/>
        <p:txBody>
          <a:bodyPr/>
          <a:lstStyle/>
          <a:p>
            <a:pPr marL="0" indent="0">
              <a:spcBef>
                <a:spcPts val="0"/>
              </a:spcBef>
              <a:buNone/>
            </a:pPr>
            <a:r>
              <a:rPr lang="en-US" sz="2000" b="0" dirty="0"/>
              <a:t>Two distinct caseload match processes exist for Special Education Teachers (202) and Speech-Language Pathologists (238):</a:t>
            </a:r>
          </a:p>
          <a:p>
            <a:pPr marL="0" indent="0">
              <a:spcBef>
                <a:spcPts val="0"/>
              </a:spcBef>
              <a:buNone/>
            </a:pPr>
            <a:endParaRPr lang="en-US" sz="2000" b="0" dirty="0"/>
          </a:p>
          <a:p>
            <a:pPr marL="457200" indent="-457200">
              <a:spcBef>
                <a:spcPts val="0"/>
              </a:spcBef>
              <a:buFont typeface="+mj-lt"/>
              <a:buAutoNum type="arabicParenR"/>
            </a:pPr>
            <a:r>
              <a:rPr lang="en-US" sz="1800" dirty="0"/>
              <a:t>Grade Caseload Match in the Data Pipeline   </a:t>
            </a:r>
          </a:p>
          <a:p>
            <a:pPr marL="560070" lvl="1" indent="-285750">
              <a:spcBef>
                <a:spcPts val="0"/>
              </a:spcBef>
              <a:buFont typeface="Arial" panose="020B0604020202020204" pitchFamily="34" charset="0"/>
              <a:buChar char="•"/>
            </a:pPr>
            <a:r>
              <a:rPr lang="en-US" sz="1800" b="0" dirty="0"/>
              <a:t>happens when a Snapshot is created</a:t>
            </a:r>
          </a:p>
          <a:p>
            <a:pPr marL="560070" lvl="1" indent="-285750">
              <a:spcBef>
                <a:spcPts val="0"/>
              </a:spcBef>
              <a:buFont typeface="Arial" panose="020B0604020202020204" pitchFamily="34" charset="0"/>
              <a:buChar char="•"/>
            </a:pPr>
            <a:r>
              <a:rPr lang="en-US" sz="1800" dirty="0"/>
              <a:t>grades marked “Yes” in the staff assignment </a:t>
            </a:r>
            <a:r>
              <a:rPr lang="en-US" sz="1800" b="0" dirty="0"/>
              <a:t>record must exactly match the grades of students in the IEP Participation file</a:t>
            </a:r>
          </a:p>
          <a:p>
            <a:pPr marL="457200" indent="-457200">
              <a:spcBef>
                <a:spcPts val="0"/>
              </a:spcBef>
              <a:buFont typeface="+mj-lt"/>
              <a:buAutoNum type="arabicParenR"/>
            </a:pPr>
            <a:endParaRPr lang="en-US" sz="2000" b="0" dirty="0"/>
          </a:p>
          <a:p>
            <a:pPr marL="457200" indent="-457200">
              <a:spcBef>
                <a:spcPts val="0"/>
              </a:spcBef>
              <a:buFont typeface="+mj-lt"/>
              <a:buAutoNum type="arabicParenR"/>
            </a:pPr>
            <a:r>
              <a:rPr lang="en-US" sz="1800" dirty="0"/>
              <a:t>Caseload Match in SAM    </a:t>
            </a:r>
          </a:p>
          <a:p>
            <a:pPr marL="731520" lvl="1" indent="-457200">
              <a:spcBef>
                <a:spcPts val="0"/>
              </a:spcBef>
              <a:buFont typeface="Arial" panose="020B0604020202020204" pitchFamily="34" charset="0"/>
              <a:buChar char="•"/>
            </a:pPr>
            <a:r>
              <a:rPr lang="en-US" sz="1800" dirty="0"/>
              <a:t>Primary provider staff must hold an appropriate special education endorsement for the majority of student disabilities in the IEP Participation file</a:t>
            </a:r>
            <a:endParaRPr lang="en-US" sz="18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16</a:t>
            </a:fld>
            <a:endParaRPr lang="en-US" dirty="0"/>
          </a:p>
        </p:txBody>
      </p:sp>
    </p:spTree>
    <p:extLst>
      <p:ext uri="{BB962C8B-B14F-4D97-AF65-F5344CB8AC3E}">
        <p14:creationId xmlns:p14="http://schemas.microsoft.com/office/powerpoint/2010/main" val="75039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50% Caseload Match</a:t>
            </a:r>
            <a:br>
              <a:rPr lang="en-US" sz="2800" dirty="0"/>
            </a:br>
            <a:r>
              <a:rPr lang="en-US" sz="2800" dirty="0"/>
              <a:t>Primary Provider </a:t>
            </a:r>
            <a:br>
              <a:rPr lang="en-US" sz="2800" dirty="0"/>
            </a:br>
            <a:r>
              <a:rPr lang="en-US" sz="2800" dirty="0"/>
              <a:t>(SAM)</a:t>
            </a:r>
          </a:p>
        </p:txBody>
      </p:sp>
      <p:sp>
        <p:nvSpPr>
          <p:cNvPr id="2" name="Content Placeholder 1"/>
          <p:cNvSpPr>
            <a:spLocks noGrp="1"/>
          </p:cNvSpPr>
          <p:nvPr>
            <p:ph idx="1"/>
          </p:nvPr>
        </p:nvSpPr>
        <p:spPr/>
        <p:txBody>
          <a:bodyPr/>
          <a:lstStyle/>
          <a:p>
            <a:pPr marL="45720" indent="0">
              <a:spcBef>
                <a:spcPts val="0"/>
              </a:spcBef>
              <a:buNone/>
            </a:pPr>
            <a:r>
              <a:rPr lang="en-US" sz="2000" b="0" dirty="0"/>
              <a:t>Job Codes 202 Special Education Teacher and 238 Speech-Language Pathologist generate a student caseload.</a:t>
            </a:r>
          </a:p>
          <a:p>
            <a:pPr marL="91440" indent="0">
              <a:spcBef>
                <a:spcPts val="0"/>
              </a:spcBef>
              <a:buNone/>
            </a:pPr>
            <a:endParaRPr lang="en-US" sz="2000" b="0" dirty="0"/>
          </a:p>
          <a:p>
            <a:pPr marL="45720" indent="0">
              <a:spcBef>
                <a:spcPts val="0"/>
              </a:spcBef>
              <a:buNone/>
            </a:pPr>
            <a:r>
              <a:rPr lang="en-US" sz="2000" b="0" dirty="0"/>
              <a:t>Student caseload for SAM is based on the staff EDID reported in the </a:t>
            </a:r>
            <a:r>
              <a:rPr lang="en-US" sz="2000" i="1" dirty="0"/>
              <a:t>Primary Provider</a:t>
            </a:r>
            <a:r>
              <a:rPr lang="en-US" sz="2000" b="0" dirty="0"/>
              <a:t> field in the IEP Participation file.</a:t>
            </a:r>
            <a:endParaRPr lang="en-US" sz="1800" b="0" dirty="0"/>
          </a:p>
          <a:p>
            <a:pPr>
              <a:spcBef>
                <a:spcPts val="0"/>
              </a:spcBef>
              <a:buFont typeface="Arial" panose="020B0604020202020204" pitchFamily="34" charset="0"/>
              <a:buChar char="•"/>
            </a:pPr>
            <a:endParaRPr lang="en-US" sz="2000" b="0" dirty="0"/>
          </a:p>
          <a:p>
            <a:pPr marL="45720" indent="0">
              <a:spcBef>
                <a:spcPts val="0"/>
              </a:spcBef>
              <a:buNone/>
            </a:pPr>
            <a:r>
              <a:rPr lang="en-US" sz="2000" b="0" dirty="0"/>
              <a:t>Staff EDID reported in any one of the four Secondary Provider fields do not generate a student caseload.</a:t>
            </a:r>
          </a:p>
          <a:p>
            <a:pPr>
              <a:spcBef>
                <a:spcPts val="0"/>
              </a:spcBef>
              <a:buFont typeface="Arial" panose="020B0604020202020204" pitchFamily="34" charset="0"/>
              <a:buChar char="•"/>
            </a:pPr>
            <a:endParaRPr lang="en-US" sz="2000" b="0" dirty="0"/>
          </a:p>
          <a:p>
            <a:pPr marL="45720" indent="0">
              <a:spcBef>
                <a:spcPts val="0"/>
              </a:spcBef>
              <a:buNone/>
            </a:pPr>
            <a:r>
              <a:rPr lang="en-US" sz="2000" b="0" dirty="0"/>
              <a:t>Staff reported as the </a:t>
            </a:r>
            <a:r>
              <a:rPr lang="en-US" sz="2000" i="1" dirty="0"/>
              <a:t>Primary Provider</a:t>
            </a:r>
            <a:r>
              <a:rPr lang="en-US" sz="2000" dirty="0"/>
              <a:t> </a:t>
            </a:r>
            <a:r>
              <a:rPr lang="en-US" sz="2000" b="0" dirty="0"/>
              <a:t>must hold the appropriate license and endorsement for the majority of student disability categories served.</a:t>
            </a:r>
          </a:p>
          <a:p>
            <a:pPr marL="45720" indent="0">
              <a:spcBef>
                <a:spcPts val="0"/>
              </a:spcBef>
              <a:buNone/>
            </a:pPr>
            <a:endParaRPr lang="en-US" sz="2000" b="0" dirty="0"/>
          </a:p>
          <a:p>
            <a:pPr>
              <a:spcBef>
                <a:spcPts val="0"/>
              </a:spcBef>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17</a:t>
            </a:fld>
            <a:endParaRPr lang="en-US" dirty="0"/>
          </a:p>
        </p:txBody>
      </p:sp>
    </p:spTree>
    <p:extLst>
      <p:ext uri="{BB962C8B-B14F-4D97-AF65-F5344CB8AC3E}">
        <p14:creationId xmlns:p14="http://schemas.microsoft.com/office/powerpoint/2010/main" val="177773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Grade Caseload Match</a:t>
            </a:r>
            <a:br>
              <a:rPr lang="en-US" sz="2800" dirty="0"/>
            </a:br>
            <a:r>
              <a:rPr lang="en-US" sz="2800" dirty="0"/>
              <a:t>(Data Pipeline)</a:t>
            </a:r>
          </a:p>
        </p:txBody>
      </p:sp>
      <p:sp>
        <p:nvSpPr>
          <p:cNvPr id="2" name="Content Placeholder 1"/>
          <p:cNvSpPr>
            <a:spLocks noGrp="1"/>
          </p:cNvSpPr>
          <p:nvPr>
            <p:ph idx="1"/>
          </p:nvPr>
        </p:nvSpPr>
        <p:spPr>
          <a:noFill/>
        </p:spPr>
        <p:txBody>
          <a:bodyPr/>
          <a:lstStyle/>
          <a:p>
            <a:pPr marL="45720" indent="0">
              <a:spcBef>
                <a:spcPts val="0"/>
              </a:spcBef>
              <a:buNone/>
            </a:pPr>
            <a:r>
              <a:rPr lang="en-US" sz="2000" b="0" dirty="0">
                <a:solidFill>
                  <a:schemeClr val="tx1"/>
                </a:solidFill>
              </a:rPr>
              <a:t>Staff serving multiple grade levels are reported with all grades served.</a:t>
            </a:r>
          </a:p>
          <a:p>
            <a:pPr marL="45720" indent="0">
              <a:spcBef>
                <a:spcPts val="0"/>
              </a:spcBef>
              <a:buNone/>
            </a:pPr>
            <a:endParaRPr lang="en-US" sz="2000" b="0" dirty="0">
              <a:solidFill>
                <a:schemeClr val="tx1"/>
              </a:solidFill>
            </a:endParaRPr>
          </a:p>
          <a:p>
            <a:pPr marL="45720" indent="0">
              <a:spcBef>
                <a:spcPts val="0"/>
              </a:spcBef>
              <a:buNone/>
            </a:pPr>
            <a:r>
              <a:rPr lang="en-US" sz="2000" b="0" dirty="0">
                <a:solidFill>
                  <a:schemeClr val="tx1"/>
                </a:solidFill>
              </a:rPr>
              <a:t>Separate assignment record is required for staff serving:</a:t>
            </a:r>
          </a:p>
          <a:p>
            <a:pPr>
              <a:spcBef>
                <a:spcPts val="0"/>
              </a:spcBef>
              <a:buFont typeface="Arial" panose="020B0604020202020204" pitchFamily="34" charset="0"/>
              <a:buChar char="•"/>
            </a:pPr>
            <a:r>
              <a:rPr lang="en-US" sz="2000" b="0" dirty="0">
                <a:solidFill>
                  <a:schemeClr val="tx1"/>
                </a:solidFill>
              </a:rPr>
              <a:t>Pre-K grade (AIA 0035 Early Childhood/Prekindergarten)</a:t>
            </a:r>
          </a:p>
          <a:p>
            <a:pPr>
              <a:spcBef>
                <a:spcPts val="0"/>
              </a:spcBef>
              <a:buFont typeface="Arial" panose="020B0604020202020204" pitchFamily="34" charset="0"/>
              <a:buChar char="•"/>
            </a:pPr>
            <a:r>
              <a:rPr lang="en-US" sz="2000" b="0" dirty="0">
                <a:solidFill>
                  <a:schemeClr val="tx1"/>
                </a:solidFill>
              </a:rPr>
              <a:t>Grades K, 1, 2 (AIA 0041 Early Childhood/Elementary)</a:t>
            </a:r>
          </a:p>
          <a:p>
            <a:pPr>
              <a:spcBef>
                <a:spcPts val="0"/>
              </a:spcBef>
              <a:buFont typeface="Arial" panose="020B0604020202020204" pitchFamily="34" charset="0"/>
              <a:buChar char="•"/>
            </a:pPr>
            <a:r>
              <a:rPr lang="en-US" sz="2000" dirty="0"/>
              <a:t>Grade K only (AIA 0036 Kindergarten)</a:t>
            </a:r>
            <a:endParaRPr lang="en-US" sz="2000" b="0" dirty="0">
              <a:solidFill>
                <a:schemeClr val="tx1"/>
              </a:solidFill>
            </a:endParaRPr>
          </a:p>
          <a:p>
            <a:pPr marL="45720" indent="0">
              <a:spcBef>
                <a:spcPts val="0"/>
              </a:spcBef>
              <a:buNone/>
            </a:pPr>
            <a:endParaRPr lang="en-US" sz="2000" b="0" dirty="0">
              <a:solidFill>
                <a:schemeClr val="tx1"/>
              </a:solidFill>
            </a:endParaRPr>
          </a:p>
          <a:p>
            <a:pPr marL="45720" indent="0">
              <a:spcBef>
                <a:spcPts val="0"/>
              </a:spcBef>
              <a:buNone/>
            </a:pPr>
            <a:r>
              <a:rPr lang="en-US" sz="2000" b="0" dirty="0">
                <a:solidFill>
                  <a:schemeClr val="tx1"/>
                </a:solidFill>
              </a:rPr>
              <a:t>If Job Code is 202 or 238, K-12 grades must have multiple assignment records:</a:t>
            </a:r>
          </a:p>
          <a:p>
            <a:pPr>
              <a:spcBef>
                <a:spcPts val="0"/>
              </a:spcBef>
              <a:buFont typeface="Arial" panose="020B0604020202020204" pitchFamily="34" charset="0"/>
              <a:buChar char="•"/>
            </a:pPr>
            <a:r>
              <a:rPr lang="en-US" sz="2000" b="0" dirty="0">
                <a:solidFill>
                  <a:schemeClr val="tx1"/>
                </a:solidFill>
              </a:rPr>
              <a:t>separate record for elementary grades</a:t>
            </a:r>
          </a:p>
          <a:p>
            <a:pPr>
              <a:spcBef>
                <a:spcPts val="0"/>
              </a:spcBef>
              <a:buFont typeface="Arial" panose="020B0604020202020204" pitchFamily="34" charset="0"/>
              <a:buChar char="•"/>
            </a:pPr>
            <a:r>
              <a:rPr lang="en-US" sz="2000" b="0" dirty="0">
                <a:solidFill>
                  <a:schemeClr val="tx1"/>
                </a:solidFill>
              </a:rPr>
              <a:t>separate record for secondary grades</a:t>
            </a:r>
          </a:p>
          <a:p>
            <a:pPr marL="45720" indent="0">
              <a:spcBef>
                <a:spcPts val="0"/>
              </a:spcBef>
              <a:buNone/>
            </a:pPr>
            <a:endParaRPr lang="en-US" sz="2000" b="0" dirty="0">
              <a:solidFill>
                <a:schemeClr val="tx1"/>
              </a:solidFill>
            </a:endParaRPr>
          </a:p>
          <a:p>
            <a:pPr marL="45720" indent="0">
              <a:spcBef>
                <a:spcPts val="0"/>
              </a:spcBef>
              <a:buClrTx/>
              <a:buNone/>
            </a:pPr>
            <a:r>
              <a:rPr lang="en-US" sz="2000" b="0" dirty="0"/>
              <a:t>The grade caseload match captures EDIDs reported in the Primary Provider or any of the Secondary Provider fields in the student IEP Participation file. </a:t>
            </a:r>
          </a:p>
          <a:p>
            <a:pPr marL="45720" indent="0">
              <a:spcBef>
                <a:spcPts val="0"/>
              </a:spcBef>
              <a:buClrTx/>
              <a:buNone/>
            </a:pPr>
            <a:endParaRPr lang="en-US" sz="2000" b="0" dirty="0">
              <a:solidFill>
                <a:schemeClr val="tx1"/>
              </a:solidFill>
            </a:endParaRPr>
          </a:p>
          <a:p>
            <a:pPr marL="45720" indent="0">
              <a:spcBef>
                <a:spcPts val="0"/>
              </a:spcBef>
              <a:buClrTx/>
              <a:buNone/>
            </a:pPr>
            <a:endParaRPr lang="en-US" sz="2000" b="0" dirty="0">
              <a:solidFill>
                <a:schemeClr val="tx1"/>
              </a:solidFill>
            </a:endParaRPr>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18</a:t>
            </a:fld>
            <a:endParaRPr lang="en-US" dirty="0"/>
          </a:p>
        </p:txBody>
      </p:sp>
    </p:spTree>
    <p:extLst>
      <p:ext uri="{BB962C8B-B14F-4D97-AF65-F5344CB8AC3E}">
        <p14:creationId xmlns:p14="http://schemas.microsoft.com/office/powerpoint/2010/main" val="341799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District Wide Personnel</a:t>
            </a:r>
          </a:p>
        </p:txBody>
      </p:sp>
      <p:sp>
        <p:nvSpPr>
          <p:cNvPr id="2" name="Content Placeholder 1"/>
          <p:cNvSpPr>
            <a:spLocks noGrp="1"/>
          </p:cNvSpPr>
          <p:nvPr>
            <p:ph idx="1"/>
          </p:nvPr>
        </p:nvSpPr>
        <p:spPr/>
        <p:txBody>
          <a:bodyPr/>
          <a:lstStyle/>
          <a:p>
            <a:pPr marL="0" indent="-351378">
              <a:spcBef>
                <a:spcPts val="0"/>
              </a:spcBef>
              <a:buNone/>
              <a:defRPr/>
            </a:pPr>
            <a:r>
              <a:rPr lang="en-US" sz="2000" b="0" dirty="0">
                <a:solidFill>
                  <a:schemeClr val="tx1"/>
                </a:solidFill>
                <a:latin typeface="Gill Sans MT" panose="020B0502020104020203" pitchFamily="34" charset="0"/>
              </a:rPr>
              <a:t>District wide personnel who are not assigned to a specific school.</a:t>
            </a:r>
          </a:p>
          <a:p>
            <a:pPr marL="0" indent="-351378">
              <a:spcBef>
                <a:spcPts val="0"/>
              </a:spcBef>
              <a:buNone/>
              <a:defRPr/>
            </a:pPr>
            <a:endParaRPr lang="en-US" sz="2000" b="0" dirty="0">
              <a:solidFill>
                <a:schemeClr val="tx1"/>
              </a:solidFill>
              <a:latin typeface="Gill Sans MT" panose="020B0502020104020203" pitchFamily="34" charset="0"/>
            </a:endParaRPr>
          </a:p>
          <a:p>
            <a:pPr marL="351378" indent="-351378">
              <a:spcBef>
                <a:spcPts val="0"/>
              </a:spcBef>
              <a:buNone/>
              <a:defRPr/>
            </a:pPr>
            <a:r>
              <a:rPr lang="en-US" sz="2000" b="0" dirty="0">
                <a:solidFill>
                  <a:schemeClr val="tx1"/>
                </a:solidFill>
                <a:latin typeface="Gill Sans MT" panose="020B0502020104020203" pitchFamily="34" charset="0"/>
              </a:rPr>
              <a:t>Submit one assignment record with grades K-12 selected if Job Class Code is:</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102, 104 (SPED Director/Assistant Director)</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320, 322, 344 (Accountant, Admin/Executive Assistant, Personnel Officer)</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380, 381, 382 (Computer Technology)</a:t>
            </a:r>
          </a:p>
          <a:p>
            <a:pPr marL="351378" indent="-351378">
              <a:spcBef>
                <a:spcPts val="0"/>
              </a:spcBef>
              <a:buClrTx/>
              <a:buFont typeface="Arial" panose="020B0604020202020204" pitchFamily="34" charset="0"/>
              <a:buChar char="•"/>
              <a:defRPr/>
            </a:pPr>
            <a:r>
              <a:rPr lang="en-US" sz="2000" b="0" dirty="0">
                <a:solidFill>
                  <a:schemeClr val="tx1"/>
                </a:solidFill>
                <a:latin typeface="Gill Sans MT" panose="020B0502020104020203" pitchFamily="34" charset="0"/>
              </a:rPr>
              <a:t>501-515 (Office/Administrative Support) </a:t>
            </a:r>
          </a:p>
          <a:p>
            <a:pPr marL="752310" lvl="1" indent="-351378">
              <a:spcBef>
                <a:spcPts val="0"/>
              </a:spcBef>
              <a:buNone/>
              <a:defRPr/>
            </a:pPr>
            <a:r>
              <a:rPr lang="en-US" sz="2000" dirty="0">
                <a:solidFill>
                  <a:schemeClr val="tx1"/>
                </a:solidFill>
                <a:latin typeface="Gill Sans MT" panose="020B0502020104020203" pitchFamily="34" charset="0"/>
              </a:rPr>
              <a:t> </a:t>
            </a:r>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4"/>
          <p:cNvSpPr txBox="1"/>
          <p:nvPr/>
        </p:nvSpPr>
        <p:spPr>
          <a:xfrm>
            <a:off x="734272" y="4467498"/>
            <a:ext cx="7848600" cy="1323439"/>
          </a:xfrm>
          <a:prstGeom prst="rect">
            <a:avLst/>
          </a:prstGeom>
          <a:solidFill>
            <a:srgbClr val="FFFF66"/>
          </a:solidFill>
          <a:ln>
            <a:solidFill>
              <a:srgbClr val="00206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1600" b="1" dirty="0">
                <a:latin typeface="Gill Sans MT" panose="020B0502020104020203" pitchFamily="34" charset="0"/>
              </a:rPr>
              <a:t>Must be reported as: </a:t>
            </a:r>
          </a:p>
          <a:p>
            <a:pPr algn="ctr" fontAlgn="auto">
              <a:spcBef>
                <a:spcPts val="0"/>
              </a:spcBef>
              <a:spcAft>
                <a:spcPts val="0"/>
              </a:spcAft>
              <a:defRPr/>
            </a:pPr>
            <a:endParaRPr lang="en-US" sz="1600" dirty="0">
              <a:latin typeface="Gill Sans MT" panose="020B0502020104020203" pitchFamily="34" charset="0"/>
            </a:endParaRPr>
          </a:p>
          <a:p>
            <a:pPr algn="ctr" fontAlgn="auto">
              <a:spcBef>
                <a:spcPts val="0"/>
              </a:spcBef>
              <a:spcAft>
                <a:spcPts val="0"/>
              </a:spcAft>
              <a:defRPr/>
            </a:pPr>
            <a:r>
              <a:rPr lang="en-US" sz="1600" dirty="0">
                <a:latin typeface="Gill Sans MT" panose="020B0502020104020203" pitchFamily="34" charset="0"/>
              </a:rPr>
              <a:t>School Code = ‘9980’ – District Wide</a:t>
            </a:r>
          </a:p>
          <a:p>
            <a:pPr algn="ctr" fontAlgn="auto">
              <a:spcBef>
                <a:spcPts val="0"/>
              </a:spcBef>
              <a:spcAft>
                <a:spcPts val="0"/>
              </a:spcAft>
              <a:defRPr/>
            </a:pPr>
            <a:endParaRPr lang="en-US" sz="1600" dirty="0">
              <a:latin typeface="Gill Sans MT" panose="020B0502020104020203" pitchFamily="34" charset="0"/>
            </a:endParaRPr>
          </a:p>
          <a:p>
            <a:pPr algn="ctr" fontAlgn="auto">
              <a:spcBef>
                <a:spcPts val="0"/>
              </a:spcBef>
              <a:spcAft>
                <a:spcPts val="0"/>
              </a:spcAft>
              <a:defRPr/>
            </a:pPr>
            <a:r>
              <a:rPr lang="en-US" sz="1600" dirty="0">
                <a:latin typeface="Gill Sans MT" panose="020B0502020104020203" pitchFamily="34" charset="0"/>
              </a:rPr>
              <a:t>Grades K-12 = ‘1’ – Yes</a:t>
            </a:r>
            <a:r>
              <a:rPr lang="en-US" sz="1600" dirty="0">
                <a:solidFill>
                  <a:srgbClr val="FF0000"/>
                </a:solidFill>
                <a:latin typeface="Gill Sans MT" panose="020B0502020104020203" pitchFamily="34" charset="0"/>
              </a:rPr>
              <a:t> </a:t>
            </a:r>
          </a:p>
        </p:txBody>
      </p:sp>
    </p:spTree>
    <p:extLst>
      <p:ext uri="{BB962C8B-B14F-4D97-AF65-F5344CB8AC3E}">
        <p14:creationId xmlns:p14="http://schemas.microsoft.com/office/powerpoint/2010/main" val="337486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latin typeface="Palatino Linotype" pitchFamily="18" charset="0"/>
              </a:rPr>
              <a:t>Special Education December Count    Content and Error Help</a:t>
            </a:r>
          </a:p>
        </p:txBody>
      </p:sp>
      <p:sp>
        <p:nvSpPr>
          <p:cNvPr id="8194" name="Content Placeholder 1"/>
          <p:cNvSpPr>
            <a:spLocks noGrp="1"/>
          </p:cNvSpPr>
          <p:nvPr>
            <p:ph idx="1"/>
          </p:nvPr>
        </p:nvSpPr>
        <p:spPr bwMode="auto"/>
        <p:txBody>
          <a:bodyPr wrap="square" numCol="1" anchor="t" anchorCtr="0" compatLnSpc="1">
            <a:prstTxWarp prst="textNoShape">
              <a:avLst/>
            </a:prstTxWarp>
          </a:bodyPr>
          <a:lstStyle/>
          <a:p>
            <a:pPr marL="547688" lvl="1" indent="-257175" eaLnBrk="1" hangingPunct="1">
              <a:spcBef>
                <a:spcPts val="0"/>
              </a:spcBef>
              <a:buNone/>
              <a:defRPr/>
            </a:pPr>
            <a:r>
              <a:rPr lang="en-US" sz="1800" dirty="0"/>
              <a:t>Welcome and thanks for joining today’s webinar! </a:t>
            </a:r>
          </a:p>
          <a:p>
            <a:pPr marL="547688" lvl="1" indent="-257175" eaLnBrk="1" hangingPunct="1">
              <a:spcBef>
                <a:spcPts val="0"/>
              </a:spcBef>
              <a:buNone/>
              <a:defRPr/>
            </a:pPr>
            <a:endParaRPr lang="en-US" sz="1800" dirty="0"/>
          </a:p>
          <a:p>
            <a:pPr marL="547688" lvl="1" indent="-182563">
              <a:spcBef>
                <a:spcPts val="0"/>
              </a:spcBef>
              <a:buFont typeface="Wingdings" pitchFamily="2" charset="2"/>
              <a:buChar char="§"/>
              <a:defRPr/>
            </a:pPr>
            <a:r>
              <a:rPr lang="en-US" sz="1800" dirty="0"/>
              <a:t>URL </a:t>
            </a:r>
            <a:r>
              <a:rPr lang="en-US" sz="1800" u="sng" dirty="0">
                <a:hlinkClick r:id="rId3"/>
              </a:rPr>
              <a:t>https://cdeinfotech.adobeconnect.com/data_services/</a:t>
            </a:r>
            <a:r>
              <a:rPr lang="en-US" sz="1800" dirty="0"/>
              <a:t> </a:t>
            </a:r>
          </a:p>
          <a:p>
            <a:pPr marL="547688" lvl="1" indent="-182563">
              <a:spcBef>
                <a:spcPts val="0"/>
              </a:spcBef>
              <a:buFont typeface="Wingdings" pitchFamily="2" charset="2"/>
              <a:buChar char="§"/>
              <a:defRPr/>
            </a:pPr>
            <a:r>
              <a:rPr lang="en-US" sz="1800" dirty="0"/>
              <a:t>Dial in number (if you cannot connect audio through your computer) is                     1-855-397-4421</a:t>
            </a:r>
          </a:p>
          <a:p>
            <a:pPr marL="1004888" lvl="2" indent="-182563">
              <a:spcBef>
                <a:spcPts val="0"/>
              </a:spcBef>
              <a:buFont typeface="Wingdings" pitchFamily="2" charset="2"/>
              <a:buChar char="§"/>
              <a:defRPr/>
            </a:pPr>
            <a:r>
              <a:rPr lang="en-US" sz="1600" b="1" dirty="0"/>
              <a:t>Please mute your phone if you do call in	</a:t>
            </a:r>
          </a:p>
          <a:p>
            <a:pPr marL="365125" lvl="1" indent="0" eaLnBrk="1" hangingPunct="1">
              <a:spcBef>
                <a:spcPts val="0"/>
              </a:spcBef>
              <a:buNone/>
              <a:tabLst>
                <a:tab pos="574675" algn="l"/>
              </a:tabLst>
              <a:defRPr/>
            </a:pPr>
            <a:endParaRPr lang="en-US" sz="1800" b="1" dirty="0"/>
          </a:p>
          <a:p>
            <a:pPr marL="639762" lvl="2" indent="0">
              <a:buNone/>
            </a:pPr>
            <a:endParaRPr lang="en-US" dirty="0"/>
          </a:p>
          <a:p>
            <a:pPr marL="639762" lvl="2" indent="0">
              <a:buNone/>
            </a:pPr>
            <a:endParaRPr lang="en-US" sz="1800" dirty="0"/>
          </a:p>
          <a:p>
            <a:pPr marL="365125" lvl="1" indent="0" eaLnBrk="1" hangingPunct="1">
              <a:spcBef>
                <a:spcPts val="0"/>
              </a:spcBef>
              <a:buNone/>
              <a:tabLst>
                <a:tab pos="574675" algn="l"/>
              </a:tabLst>
              <a:defRPr/>
            </a:pPr>
            <a:endParaRPr lang="en-US" dirty="0"/>
          </a:p>
          <a:p>
            <a:pPr marL="365125" lvl="1" indent="0" eaLnBrk="1" hangingPunct="1">
              <a:spcBef>
                <a:spcPts val="0"/>
              </a:spcBef>
              <a:buNone/>
              <a:defRPr/>
            </a:pPr>
            <a:endParaRPr lang="en-US" dirty="0"/>
          </a:p>
          <a:p>
            <a:pPr marL="547688" lvl="1" indent="-182563" eaLnBrk="1" hangingPunct="1">
              <a:buFont typeface="Wingdings" pitchFamily="2" charset="2"/>
              <a:buNone/>
              <a:defRPr/>
            </a:pPr>
            <a:endParaRPr lang="en-US" dirty="0"/>
          </a:p>
        </p:txBody>
      </p:sp>
      <p:sp>
        <p:nvSpPr>
          <p:cNvPr id="2" name="Slide Number Placeholder 1"/>
          <p:cNvSpPr>
            <a:spLocks noGrp="1"/>
          </p:cNvSpPr>
          <p:nvPr>
            <p:ph type="sldNum" sz="quarter" idx="12"/>
          </p:nvPr>
        </p:nvSpPr>
        <p:spPr>
          <a:prstGeom prst="rect">
            <a:avLst/>
          </a:prstGeom>
        </p:spPr>
        <p:txBody>
          <a:bodyPr/>
          <a:lstStyle/>
          <a:p>
            <a:fld id="{67726FA2-3EC9-4717-AD62-D8C823692DD3}" type="slidenum">
              <a:rPr lang="en-US" smtClean="0"/>
              <a:pPr/>
              <a:t>2</a:t>
            </a:fld>
            <a:endParaRPr lang="en-US" dirty="0"/>
          </a:p>
        </p:txBody>
      </p:sp>
      <p:sp useBgFill="1">
        <p:nvSpPr>
          <p:cNvPr id="5" name="Content Placeholder 1">
            <a:extLst>
              <a:ext uri="{FF2B5EF4-FFF2-40B4-BE49-F238E27FC236}">
                <a16:creationId xmlns:a16="http://schemas.microsoft.com/office/drawing/2014/main" id="{0957E425-CE0F-47B6-A5FF-EF6738D32F13}"/>
              </a:ext>
            </a:extLst>
          </p:cNvPr>
          <p:cNvSpPr txBox="1">
            <a:spLocks/>
          </p:cNvSpPr>
          <p:nvPr/>
        </p:nvSpPr>
        <p:spPr bwMode="auto">
          <a:xfrm>
            <a:off x="767246" y="3349169"/>
            <a:ext cx="7609507" cy="2304603"/>
          </a:xfrm>
          <a:prstGeom prst="rect">
            <a:avLst/>
          </a:prstGeom>
          <a:ln w="38100">
            <a:solidFill>
              <a:schemeClr val="accent2">
                <a:lumMod val="75000"/>
              </a:schemeClr>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Arial" panose="020B0604020202020204" pitchFamily="34" charset="0"/>
              <a:buNone/>
            </a:pPr>
            <a:r>
              <a:rPr lang="en-US" altLang="en-US" sz="1400" u="sng" dirty="0">
                <a:solidFill>
                  <a:srgbClr val="0070C0"/>
                </a:solidFill>
              </a:rPr>
              <a:t>Special Education December Count Data Team Contact Information</a:t>
            </a:r>
          </a:p>
          <a:p>
            <a:pPr marL="44450" indent="0">
              <a:buFont typeface="Arial" panose="020B0604020202020204" pitchFamily="34" charset="0"/>
              <a:buNone/>
            </a:pPr>
            <a:r>
              <a:rPr lang="en-US" altLang="en-US" sz="1400" b="1" dirty="0"/>
              <a:t>Lindsey Heitman</a:t>
            </a:r>
            <a:r>
              <a:rPr lang="en-US" altLang="en-US" sz="1400" b="1" dirty="0">
                <a:solidFill>
                  <a:srgbClr val="6EC4E8"/>
                </a:solidFill>
              </a:rPr>
              <a:t> </a:t>
            </a:r>
            <a:r>
              <a:rPr lang="en-US" altLang="en-US" sz="1400" b="1" dirty="0"/>
              <a:t>– </a:t>
            </a:r>
            <a:r>
              <a:rPr lang="en-US" altLang="en-US" sz="1400" b="1" u="sng" dirty="0">
                <a:hlinkClick r:id="rId4"/>
              </a:rPr>
              <a:t>heitman_l@cde.state.co.us</a:t>
            </a:r>
            <a:r>
              <a:rPr lang="en-US" altLang="en-US" sz="1400" b="1" dirty="0"/>
              <a:t>  303-866-5759  All December Count questions</a:t>
            </a:r>
          </a:p>
          <a:p>
            <a:pPr marL="44450" indent="0">
              <a:buFont typeface="Arial" panose="020B0604020202020204" pitchFamily="34" charset="0"/>
              <a:buNone/>
            </a:pPr>
            <a:r>
              <a:rPr lang="en-US" altLang="en-US" sz="1400" b="1" dirty="0"/>
              <a:t>Orla Bolger – </a:t>
            </a:r>
            <a:r>
              <a:rPr lang="en-US" altLang="en-US" sz="1400" b="1" dirty="0">
                <a:hlinkClick r:id="rId5"/>
              </a:rPr>
              <a:t>bolger_o@cde.state.co.us</a:t>
            </a:r>
            <a:r>
              <a:rPr lang="en-US" altLang="en-US" sz="1400" b="1" dirty="0"/>
              <a:t>  303-866-6896  All December Count questions</a:t>
            </a:r>
          </a:p>
          <a:p>
            <a:pPr marL="44450" indent="0">
              <a:buFont typeface="Arial" panose="020B0604020202020204" pitchFamily="34" charset="0"/>
              <a:buNone/>
            </a:pPr>
            <a:r>
              <a:rPr lang="en-US" altLang="en-US" sz="1400" dirty="0"/>
              <a:t>Alyssa Ohleyer – </a:t>
            </a:r>
            <a:r>
              <a:rPr lang="en-US" altLang="en-US" sz="1400" dirty="0">
                <a:hlinkClick r:id="rId6"/>
              </a:rPr>
              <a:t>ohleyer_o@cde.state.co.us</a:t>
            </a:r>
            <a:r>
              <a:rPr lang="en-US" altLang="en-US" sz="1400" dirty="0"/>
              <a:t> 303-866-6308   -Reports, Data Management System</a:t>
            </a:r>
          </a:p>
          <a:p>
            <a:pPr marL="44450" indent="0">
              <a:buFont typeface="Arial" panose="020B0604020202020204" pitchFamily="34" charset="0"/>
              <a:buNone/>
            </a:pPr>
            <a:r>
              <a:rPr lang="en-US" altLang="en-US" sz="1400" dirty="0"/>
              <a:t>Lauren Rossini – </a:t>
            </a:r>
            <a:r>
              <a:rPr lang="en-US" altLang="en-US" sz="1400" dirty="0">
                <a:hlinkClick r:id="rId7"/>
              </a:rPr>
              <a:t>Rossini_l@cde.state.co.us</a:t>
            </a:r>
            <a:r>
              <a:rPr lang="en-US" altLang="en-US" sz="1400" dirty="0"/>
              <a:t> 303-866-6688  -Staff Reporting and Qualifications (SAM)</a:t>
            </a:r>
          </a:p>
          <a:p>
            <a:pPr marL="44450" indent="0">
              <a:buFont typeface="Arial" panose="020B0604020202020204" pitchFamily="34" charset="0"/>
              <a:buNone/>
            </a:pPr>
            <a:r>
              <a:rPr lang="en-US" altLang="en-US" sz="1400" dirty="0"/>
              <a:t>Annette Severson – </a:t>
            </a:r>
            <a:r>
              <a:rPr lang="en-US" altLang="en-US" sz="1400" dirty="0">
                <a:hlinkClick r:id="rId8"/>
              </a:rPr>
              <a:t>Severson_a@cde.state.co.us</a:t>
            </a:r>
            <a:r>
              <a:rPr lang="en-US" altLang="en-US" sz="1400" dirty="0"/>
              <a:t> 303-866-6824  -Staff Interchange/Human Resources</a:t>
            </a:r>
          </a:p>
          <a:p>
            <a:pPr marL="44450" indent="0">
              <a:buFont typeface="Arial" panose="020B0604020202020204" pitchFamily="34" charset="0"/>
              <a:buNone/>
            </a:pPr>
            <a:r>
              <a:rPr lang="en-US" altLang="en-US" sz="1400" dirty="0"/>
              <a:t>Melissa Chaffin - </a:t>
            </a:r>
            <a:r>
              <a:rPr lang="en-US" altLang="en-US" sz="1400" dirty="0">
                <a:hlinkClick r:id="rId9"/>
              </a:rPr>
              <a:t>Chaffin_m@cde.state.co.us</a:t>
            </a:r>
            <a:r>
              <a:rPr lang="en-US" altLang="en-US" sz="1400" dirty="0"/>
              <a:t>  303-866-6819  -Enrich/Frontline</a:t>
            </a:r>
          </a:p>
        </p:txBody>
      </p:sp>
    </p:spTree>
    <p:extLst>
      <p:ext uri="{BB962C8B-B14F-4D97-AF65-F5344CB8AC3E}">
        <p14:creationId xmlns:p14="http://schemas.microsoft.com/office/powerpoint/2010/main" val="269717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Tips/Hints</a:t>
            </a:r>
          </a:p>
        </p:txBody>
      </p:sp>
      <p:sp>
        <p:nvSpPr>
          <p:cNvPr id="2" name="Content Placeholder 1"/>
          <p:cNvSpPr>
            <a:spLocks noGrp="1"/>
          </p:cNvSpPr>
          <p:nvPr>
            <p:ph idx="1"/>
          </p:nvPr>
        </p:nvSpPr>
        <p:spPr/>
        <p:txBody>
          <a:bodyPr/>
          <a:lstStyle/>
          <a:p>
            <a:pPr marL="45720" indent="0">
              <a:buNone/>
            </a:pPr>
            <a:r>
              <a:rPr lang="en-US" dirty="0">
                <a:solidFill>
                  <a:schemeClr val="tx1"/>
                </a:solidFill>
                <a:latin typeface="+mn-lt"/>
              </a:rPr>
              <a:t>Before researching Caseload Match Errors be sure the following criteria is met</a:t>
            </a:r>
          </a:p>
          <a:p>
            <a:pPr marL="342900" indent="-342900">
              <a:buFont typeface="Arial" panose="020B0604020202020204" pitchFamily="34" charset="0"/>
              <a:buChar char="•"/>
            </a:pPr>
            <a:r>
              <a:rPr lang="en-US" b="0" dirty="0">
                <a:solidFill>
                  <a:schemeClr val="tx1"/>
                </a:solidFill>
                <a:latin typeface="+mn-lt"/>
              </a:rPr>
              <a:t>All records that are to be reported are reported</a:t>
            </a:r>
          </a:p>
          <a:p>
            <a:pPr marL="342900" indent="-342900">
              <a:buFont typeface="Arial" panose="020B0604020202020204" pitchFamily="34" charset="0"/>
              <a:buChar char="•"/>
            </a:pPr>
            <a:r>
              <a:rPr lang="en-US" b="0" dirty="0">
                <a:solidFill>
                  <a:schemeClr val="tx1"/>
                </a:solidFill>
                <a:latin typeface="+mn-lt"/>
              </a:rPr>
              <a:t>All records are error free </a:t>
            </a:r>
            <a:r>
              <a:rPr lang="en-US" dirty="0"/>
              <a:t>in</a:t>
            </a:r>
            <a:r>
              <a:rPr lang="en-US" b="0" dirty="0">
                <a:solidFill>
                  <a:schemeClr val="tx1"/>
                </a:solidFill>
                <a:latin typeface="+mn-lt"/>
              </a:rPr>
              <a:t> the Staff and IEP interchange</a:t>
            </a:r>
          </a:p>
          <a:p>
            <a:pPr marL="342900" indent="-342900">
              <a:buFont typeface="Arial" panose="020B0604020202020204" pitchFamily="34" charset="0"/>
              <a:buChar char="•"/>
            </a:pPr>
            <a:r>
              <a:rPr lang="en-US" b="0" dirty="0">
                <a:solidFill>
                  <a:schemeClr val="tx1"/>
                </a:solidFill>
                <a:latin typeface="+mn-lt"/>
              </a:rPr>
              <a:t>All records meet the Special Education December Count Snapshot criteria for student and staff. </a:t>
            </a:r>
          </a:p>
          <a:p>
            <a:pPr lvl="1"/>
            <a:r>
              <a:rPr lang="en-US" sz="2400" dirty="0"/>
              <a:t>Ensure there are no records in the Pipeline report “Records Not in Dec.”</a:t>
            </a:r>
            <a:endParaRPr lang="en-US" sz="2400" b="0" dirty="0"/>
          </a:p>
          <a:p>
            <a:pPr marL="342900" indent="-342900">
              <a:buFont typeface="Arial" panose="020B0604020202020204" pitchFamily="34" charset="0"/>
              <a:buChar char="•"/>
            </a:pPr>
            <a:r>
              <a:rPr lang="en-US" b="0" dirty="0">
                <a:solidFill>
                  <a:schemeClr val="tx1"/>
                </a:solidFill>
                <a:latin typeface="+mn-lt"/>
              </a:rPr>
              <a:t>All interchange files (IEP, Staff, Student) have successfully uploaded</a:t>
            </a:r>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6209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Troubleshooting Grade Case Load Match Errors</a:t>
            </a:r>
          </a:p>
        </p:txBody>
      </p:sp>
      <p:sp>
        <p:nvSpPr>
          <p:cNvPr id="2" name="Content Placeholder 1"/>
          <p:cNvSpPr>
            <a:spLocks noGrp="1"/>
          </p:cNvSpPr>
          <p:nvPr>
            <p:ph idx="1"/>
          </p:nvPr>
        </p:nvSpPr>
        <p:spPr/>
        <p:txBody>
          <a:bodyPr>
            <a:normAutofit fontScale="92500" lnSpcReduction="10000"/>
          </a:bodyPr>
          <a:lstStyle/>
          <a:p>
            <a:pPr marL="45720" indent="0">
              <a:spcBef>
                <a:spcPts val="0"/>
              </a:spcBef>
              <a:buNone/>
            </a:pPr>
            <a:r>
              <a:rPr lang="en-US" sz="2000" b="0" dirty="0">
                <a:solidFill>
                  <a:schemeClr val="tx1"/>
                </a:solidFill>
                <a:latin typeface="Gill Sans MT" panose="020B0502020104020203" pitchFamily="34" charset="0"/>
              </a:rPr>
              <a:t>If you receive grade caseload match errors such as:</a:t>
            </a:r>
          </a:p>
          <a:p>
            <a:pPr>
              <a:spcBef>
                <a:spcPts val="0"/>
              </a:spcBef>
              <a:buFont typeface="Arial" panose="020B0604020202020204" pitchFamily="34" charset="0"/>
              <a:buChar char="•"/>
            </a:pPr>
            <a:r>
              <a:rPr lang="en-US" sz="2000" b="0" dirty="0">
                <a:solidFill>
                  <a:schemeClr val="tx1"/>
                </a:solidFill>
                <a:latin typeface="Gill Sans MT" panose="020B0502020104020203" pitchFamily="34" charset="0"/>
              </a:rPr>
              <a:t>Student errors: DC114, DC115, DC225</a:t>
            </a:r>
          </a:p>
          <a:p>
            <a:pPr>
              <a:spcBef>
                <a:spcPts val="0"/>
              </a:spcBef>
              <a:buFont typeface="Arial" panose="020B0604020202020204" pitchFamily="34" charset="0"/>
              <a:buChar char="•"/>
            </a:pPr>
            <a:r>
              <a:rPr lang="en-US" sz="2000" b="0" dirty="0">
                <a:solidFill>
                  <a:schemeClr val="tx1"/>
                </a:solidFill>
                <a:latin typeface="Gill Sans MT" panose="020B0502020104020203" pitchFamily="34" charset="0"/>
              </a:rPr>
              <a:t>Staff errors: DC019 and DC020, DC191-DC205</a:t>
            </a:r>
          </a:p>
          <a:p>
            <a:pPr>
              <a:spcBef>
                <a:spcPts val="0"/>
              </a:spcBef>
              <a:buFont typeface="Arial" panose="020B0604020202020204" pitchFamily="34" charset="0"/>
              <a:buChar char="•"/>
            </a:pPr>
            <a:endParaRPr lang="en-US" sz="2000" dirty="0">
              <a:latin typeface="Gill Sans MT" panose="020B0502020104020203" pitchFamily="34" charset="0"/>
            </a:endParaRPr>
          </a:p>
          <a:p>
            <a:pPr marL="457200" lvl="1" indent="0">
              <a:spcBef>
                <a:spcPts val="0"/>
              </a:spcBef>
              <a:buNone/>
            </a:pPr>
            <a:r>
              <a:rPr lang="en-US" sz="1900" dirty="0">
                <a:solidFill>
                  <a:srgbClr val="FF0000"/>
                </a:solidFill>
                <a:latin typeface="+mn-lt"/>
              </a:rPr>
              <a:t>*Every Special Education student record must contain the EDID of a staff member with a job class code of 202 or 238 in the Primary Provider field.</a:t>
            </a:r>
          </a:p>
          <a:p>
            <a:pPr marL="457200" lvl="1" indent="0">
              <a:spcBef>
                <a:spcPts val="0"/>
              </a:spcBef>
              <a:buNone/>
            </a:pPr>
            <a:endParaRPr lang="en-US" sz="1900" dirty="0"/>
          </a:p>
          <a:p>
            <a:pPr>
              <a:spcBef>
                <a:spcPts val="0"/>
              </a:spcBef>
              <a:buFont typeface="Arial" panose="020B0604020202020204" pitchFamily="34" charset="0"/>
              <a:buChar char="•"/>
            </a:pPr>
            <a:endParaRPr lang="en-US" sz="2000" b="0" dirty="0">
              <a:solidFill>
                <a:schemeClr val="tx1"/>
              </a:solidFill>
              <a:latin typeface="Gill Sans MT" panose="020B0502020104020203" pitchFamily="34" charset="0"/>
            </a:endParaRPr>
          </a:p>
          <a:p>
            <a:pPr lvl="1">
              <a:spcBef>
                <a:spcPts val="0"/>
              </a:spcBef>
            </a:pPr>
            <a:endParaRPr lang="en-US" sz="1600" dirty="0">
              <a:latin typeface="Gill Sans MT" panose="020B0502020104020203" pitchFamily="34" charset="0"/>
            </a:endParaRPr>
          </a:p>
          <a:p>
            <a:pPr lvl="1">
              <a:spcBef>
                <a:spcPts val="0"/>
              </a:spcBef>
              <a:buFont typeface="Wingdings" panose="05000000000000000000" pitchFamily="2" charset="2"/>
              <a:buChar char="Ø"/>
            </a:pPr>
            <a:r>
              <a:rPr lang="en-US" sz="1800" dirty="0">
                <a:solidFill>
                  <a:srgbClr val="FF0000"/>
                </a:solidFill>
              </a:rPr>
              <a:t>Fixing DC225 first may result in resolving DC114 and DC115 errors</a:t>
            </a:r>
          </a:p>
          <a:p>
            <a:pPr lvl="1">
              <a:spcBef>
                <a:spcPts val="0"/>
              </a:spcBef>
              <a:buFont typeface="Wingdings" panose="05000000000000000000" pitchFamily="2" charset="2"/>
              <a:buChar char="Ø"/>
            </a:pPr>
            <a:r>
              <a:rPr lang="en-US" sz="1800" dirty="0">
                <a:solidFill>
                  <a:srgbClr val="FF0000"/>
                </a:solidFill>
              </a:rPr>
              <a:t>Consider fixing them in this order: DC225, DC114, and then any remaining DC115</a:t>
            </a:r>
          </a:p>
          <a:p>
            <a:pPr lvl="1">
              <a:spcBef>
                <a:spcPts val="0"/>
              </a:spcBef>
              <a:buFont typeface="Wingdings" panose="05000000000000000000" pitchFamily="2" charset="2"/>
              <a:buChar char="Ø"/>
            </a:pPr>
            <a:endParaRPr lang="en-US" sz="1800" b="0" dirty="0">
              <a:solidFill>
                <a:srgbClr val="FF0000"/>
              </a:solidFill>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r>
              <a:rPr lang="en-US" sz="2000" b="0" dirty="0">
                <a:solidFill>
                  <a:schemeClr val="tx1"/>
                </a:solidFill>
                <a:latin typeface="Gill Sans MT" panose="020B0502020104020203" pitchFamily="34" charset="0"/>
              </a:rPr>
              <a:t>Did ALL Staff and Student records make it to Snapshot?</a:t>
            </a:r>
          </a:p>
          <a:p>
            <a:pPr>
              <a:spcBef>
                <a:spcPts val="0"/>
              </a:spcBef>
              <a:buFont typeface="Arial" panose="020B0604020202020204" pitchFamily="34" charset="0"/>
              <a:buChar char="•"/>
            </a:pPr>
            <a:r>
              <a:rPr lang="en-US" sz="2000" b="0" dirty="0">
                <a:solidFill>
                  <a:schemeClr val="tx1"/>
                </a:solidFill>
                <a:latin typeface="Gill Sans MT" panose="020B0502020104020203" pitchFamily="34" charset="0"/>
              </a:rPr>
              <a:t>Check the Excluded Records Reports in </a:t>
            </a:r>
            <a:r>
              <a:rPr lang="en-US" sz="2000" b="0" dirty="0" err="1">
                <a:solidFill>
                  <a:schemeClr val="tx1"/>
                </a:solidFill>
                <a:latin typeface="Gill Sans MT" panose="020B0502020104020203" pitchFamily="34" charset="0"/>
              </a:rPr>
              <a:t>Cognos</a:t>
            </a:r>
            <a:r>
              <a:rPr lang="en-US" sz="2000" b="0" dirty="0">
                <a:solidFill>
                  <a:schemeClr val="tx1"/>
                </a:solidFill>
                <a:latin typeface="Gill Sans MT" panose="020B0502020104020203" pitchFamily="34" charset="0"/>
              </a:rPr>
              <a:t> and the Records not in Dec Pipeline reports to see if any records are not making it to Snapshot.</a:t>
            </a:r>
          </a:p>
          <a:p>
            <a:pPr lvl="1">
              <a:spcBef>
                <a:spcPts val="0"/>
              </a:spcBef>
              <a:buFont typeface="Arial" panose="020B0604020202020204" pitchFamily="34" charset="0"/>
              <a:buChar char="•"/>
            </a:pPr>
            <a:r>
              <a:rPr lang="en-US" sz="1800" dirty="0">
                <a:solidFill>
                  <a:schemeClr val="tx1"/>
                </a:solidFill>
                <a:latin typeface="Gill Sans MT" panose="020B0502020104020203" pitchFamily="34" charset="0"/>
              </a:rPr>
              <a:t>Often times caseload errors are caused because not all records have made it to Snapshot.</a:t>
            </a:r>
            <a:endParaRPr lang="en-US" sz="18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a:spcBef>
                <a:spcPts val="0"/>
              </a:spcBef>
              <a:buFont typeface="Arial" panose="020B0604020202020204" pitchFamily="34" charset="0"/>
              <a:buChar char="•"/>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pPr marL="45720" indent="0">
              <a:spcBef>
                <a:spcPts val="0"/>
              </a:spcBef>
              <a:buNone/>
            </a:pPr>
            <a:endParaRPr lang="en-US" sz="2000" b="0" dirty="0">
              <a:solidFill>
                <a:schemeClr val="tx1"/>
              </a:solidFill>
              <a:latin typeface="Gill Sans MT" panose="020B0502020104020203" pitchFamily="34" charset="0"/>
            </a:endParaRPr>
          </a:p>
          <a:p>
            <a:endParaRPr lang="en-US" sz="1800" dirty="0">
              <a:latin typeface="Gill Sans MT" panose="020B0502020104020203" pitchFamily="34" charset="0"/>
            </a:endParaRPr>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8736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D027-DF4D-4C7C-ABB7-F9472E6B06E6}"/>
              </a:ext>
            </a:extLst>
          </p:cNvPr>
          <p:cNvSpPr>
            <a:spLocks noGrp="1"/>
          </p:cNvSpPr>
          <p:nvPr>
            <p:ph type="title"/>
          </p:nvPr>
        </p:nvSpPr>
        <p:spPr/>
        <p:txBody>
          <a:bodyPr/>
          <a:lstStyle/>
          <a:p>
            <a:r>
              <a:rPr lang="en-US" dirty="0"/>
              <a:t>Troubleshooting Grade Case Load Match- Student Errors</a:t>
            </a:r>
          </a:p>
        </p:txBody>
      </p:sp>
      <p:sp>
        <p:nvSpPr>
          <p:cNvPr id="3" name="Content Placeholder 2">
            <a:extLst>
              <a:ext uri="{FF2B5EF4-FFF2-40B4-BE49-F238E27FC236}">
                <a16:creationId xmlns:a16="http://schemas.microsoft.com/office/drawing/2014/main" id="{2E58CE57-EF47-4189-B47D-9E2D6623C147}"/>
              </a:ext>
            </a:extLst>
          </p:cNvPr>
          <p:cNvSpPr>
            <a:spLocks noGrp="1"/>
          </p:cNvSpPr>
          <p:nvPr>
            <p:ph idx="1"/>
          </p:nvPr>
        </p:nvSpPr>
        <p:spPr/>
        <p:txBody>
          <a:bodyPr/>
          <a:lstStyle/>
          <a:p>
            <a:pPr marL="0" indent="0">
              <a:buNone/>
            </a:pPr>
            <a:r>
              <a:rPr lang="en-US" sz="2000" b="1" dirty="0"/>
              <a:t>DC225</a:t>
            </a:r>
            <a:r>
              <a:rPr lang="en-US" sz="2000" dirty="0"/>
              <a:t>– The following students have a Primary Service Provider </a:t>
            </a:r>
            <a:r>
              <a:rPr lang="en-US" sz="2000" dirty="0" err="1"/>
              <a:t>Edid</a:t>
            </a:r>
            <a:r>
              <a:rPr lang="en-US" sz="2000" dirty="0"/>
              <a:t> reported that is not included in the Staff Snapshot. Please verify if the staff has an error free record at the Interchange.</a:t>
            </a:r>
          </a:p>
          <a:p>
            <a:pPr marL="285750" indent="-285750"/>
            <a:r>
              <a:rPr lang="en-US" sz="2000" dirty="0"/>
              <a:t>Did all the </a:t>
            </a:r>
            <a:r>
              <a:rPr lang="en-US" sz="2000" dirty="0" err="1"/>
              <a:t>edids</a:t>
            </a:r>
            <a:r>
              <a:rPr lang="en-US" sz="2000" dirty="0"/>
              <a:t> appearing on this student’s record pull into Snapshot? </a:t>
            </a:r>
            <a:r>
              <a:rPr lang="en-US" sz="2000" dirty="0">
                <a:solidFill>
                  <a:srgbClr val="FF0000"/>
                </a:solidFill>
              </a:rPr>
              <a:t>Verify in the Included Snapshot Records: Staff Interchange report. </a:t>
            </a:r>
          </a:p>
          <a:p>
            <a:r>
              <a:rPr lang="en-US" sz="2000" dirty="0"/>
              <a:t>Did all staff assignment records for these EDIDs pull into Snapshot? </a:t>
            </a:r>
          </a:p>
          <a:p>
            <a:pPr lvl="1"/>
            <a:r>
              <a:rPr lang="en-US" sz="1600" dirty="0"/>
              <a:t>If not, please check for and correct any staff file interchange errors OR</a:t>
            </a:r>
          </a:p>
          <a:p>
            <a:pPr lvl="1"/>
            <a:r>
              <a:rPr lang="en-US" sz="1600" dirty="0"/>
              <a:t>Check to be sure the records are meeting the criteria to pull into the December Staff Snapshot. </a:t>
            </a:r>
          </a:p>
          <a:p>
            <a:pPr lvl="2"/>
            <a:r>
              <a:rPr lang="en-US" sz="1600" dirty="0"/>
              <a:t>Be sure that these EDIDs have both staff profile and staff assignment records with AU code populated and sped flag marked yes.</a:t>
            </a:r>
          </a:p>
          <a:p>
            <a:r>
              <a:rPr lang="en-US" sz="1800" dirty="0"/>
              <a:t>Once the corrected staff Interchange files have uploaded and processed, create a new </a:t>
            </a:r>
            <a:r>
              <a:rPr lang="en-US" sz="1800" dirty="0" err="1"/>
              <a:t>Sp</a:t>
            </a:r>
            <a:r>
              <a:rPr lang="en-US" sz="1800" dirty="0"/>
              <a:t> Ed December Count Snapshot</a:t>
            </a:r>
          </a:p>
        </p:txBody>
      </p:sp>
      <p:sp>
        <p:nvSpPr>
          <p:cNvPr id="4" name="Slide Number Placeholder 3">
            <a:extLst>
              <a:ext uri="{FF2B5EF4-FFF2-40B4-BE49-F238E27FC236}">
                <a16:creationId xmlns:a16="http://schemas.microsoft.com/office/drawing/2014/main" id="{5917FC4B-0E43-46A8-836F-657190FA7EC6}"/>
              </a:ext>
            </a:extLst>
          </p:cNvPr>
          <p:cNvSpPr>
            <a:spLocks noGrp="1"/>
          </p:cNvSpPr>
          <p:nvPr>
            <p:ph type="sldNum" sz="quarter" idx="12"/>
          </p:nvPr>
        </p:nvSpPr>
        <p:spPr/>
        <p:txBody>
          <a:bodyPr/>
          <a:lstStyle/>
          <a:p>
            <a:fld id="{67726FA2-3EC9-4717-AD62-D8C823692DD3}" type="slidenum">
              <a:rPr lang="en-US" smtClean="0"/>
              <a:t>22</a:t>
            </a:fld>
            <a:endParaRPr lang="en-US"/>
          </a:p>
        </p:txBody>
      </p:sp>
    </p:spTree>
    <p:extLst>
      <p:ext uri="{BB962C8B-B14F-4D97-AF65-F5344CB8AC3E}">
        <p14:creationId xmlns:p14="http://schemas.microsoft.com/office/powerpoint/2010/main" val="60178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8CB1F-2049-4001-A13F-A8B0679D9EFE}"/>
              </a:ext>
            </a:extLst>
          </p:cNvPr>
          <p:cNvSpPr>
            <a:spLocks noGrp="1"/>
          </p:cNvSpPr>
          <p:nvPr>
            <p:ph sz="half" idx="1"/>
          </p:nvPr>
        </p:nvSpPr>
        <p:spPr>
          <a:ln w="9525">
            <a:solidFill>
              <a:schemeClr val="tx1"/>
            </a:solidFill>
          </a:ln>
        </p:spPr>
        <p:txBody>
          <a:bodyPr>
            <a:normAutofit fontScale="92500" lnSpcReduction="20000"/>
          </a:bodyPr>
          <a:lstStyle/>
          <a:p>
            <a:pPr marL="0" indent="0">
              <a:buNone/>
            </a:pPr>
            <a:r>
              <a:rPr lang="en-US" sz="1800" b="1" dirty="0"/>
              <a:t>DC114</a:t>
            </a:r>
            <a:r>
              <a:rPr lang="en-US" sz="1800" dirty="0"/>
              <a:t> – </a:t>
            </a:r>
            <a:r>
              <a:rPr lang="en-US" sz="1800" i="1" dirty="0"/>
              <a:t>The Primary Provider reported on a student record must have a JCC of 202 or 238.</a:t>
            </a:r>
          </a:p>
          <a:p>
            <a:pPr marL="0" indent="0">
              <a:buNone/>
            </a:pPr>
            <a:r>
              <a:rPr lang="en-US" sz="1800" dirty="0">
                <a:solidFill>
                  <a:srgbClr val="FF0000"/>
                </a:solidFill>
                <a:latin typeface="+mn-lt"/>
              </a:rPr>
              <a:t>Every Special Education student record must contain the EDID of a staff member with a job class code of 202 or 238 in the Primary Provider field.</a:t>
            </a:r>
            <a:endParaRPr lang="en-US" sz="1800" dirty="0"/>
          </a:p>
          <a:p>
            <a:pPr marL="0" indent="0">
              <a:buNone/>
            </a:pPr>
            <a:r>
              <a:rPr lang="en-US" sz="1800" dirty="0"/>
              <a:t>What to check: </a:t>
            </a:r>
          </a:p>
          <a:p>
            <a:pPr marL="742950" lvl="1" indent="-285750"/>
            <a:r>
              <a:rPr lang="en-US" sz="1600" dirty="0"/>
              <a:t>Did the Primary Provider </a:t>
            </a:r>
            <a:r>
              <a:rPr lang="en-US" sz="1600" dirty="0" err="1"/>
              <a:t>edid</a:t>
            </a:r>
            <a:r>
              <a:rPr lang="en-US" sz="1600" dirty="0"/>
              <a:t> appearing on this student’s record pull into the Staff Snapshot? Verify in the Included Snapshot Records: Staff Interchange report. </a:t>
            </a:r>
          </a:p>
          <a:p>
            <a:pPr marL="742950" lvl="1" indent="-285750"/>
            <a:r>
              <a:rPr lang="en-US" sz="1600" dirty="0"/>
              <a:t>Did all staff assignment records for this </a:t>
            </a:r>
            <a:r>
              <a:rPr lang="en-US" sz="1600" dirty="0" err="1"/>
              <a:t>edid</a:t>
            </a:r>
            <a:r>
              <a:rPr lang="en-US" sz="1600" dirty="0"/>
              <a:t> pull into Snapshot? If not, please correct the staff file interchange errors and resubmit interchange files and create a new snapshot. </a:t>
            </a:r>
          </a:p>
          <a:p>
            <a:pPr marL="742950" lvl="1" indent="-285750"/>
            <a:r>
              <a:rPr lang="en-US" sz="1600" dirty="0"/>
              <a:t>Is the Primary of the providers on this student’s record a JCC 202 or 238? If not please add one.</a:t>
            </a:r>
          </a:p>
          <a:p>
            <a:pPr marL="742950" lvl="1" indent="-285750"/>
            <a:endParaRPr lang="en-US" sz="1600" dirty="0"/>
          </a:p>
          <a:p>
            <a:pPr marL="0" indent="0">
              <a:buNone/>
            </a:pPr>
            <a:endParaRPr lang="en-US" dirty="0"/>
          </a:p>
        </p:txBody>
      </p:sp>
      <p:sp>
        <p:nvSpPr>
          <p:cNvPr id="5" name="Content Placeholder 4">
            <a:extLst>
              <a:ext uri="{FF2B5EF4-FFF2-40B4-BE49-F238E27FC236}">
                <a16:creationId xmlns:a16="http://schemas.microsoft.com/office/drawing/2014/main" id="{2A0F5D50-D905-4A25-A588-7E9754CC8E66}"/>
              </a:ext>
            </a:extLst>
          </p:cNvPr>
          <p:cNvSpPr>
            <a:spLocks noGrp="1"/>
          </p:cNvSpPr>
          <p:nvPr>
            <p:ph sz="half" idx="2"/>
          </p:nvPr>
        </p:nvSpPr>
        <p:spPr>
          <a:ln w="9525">
            <a:solidFill>
              <a:schemeClr val="tx1"/>
            </a:solidFill>
          </a:ln>
        </p:spPr>
        <p:txBody>
          <a:bodyPr>
            <a:normAutofit fontScale="55000" lnSpcReduction="20000"/>
          </a:bodyPr>
          <a:lstStyle/>
          <a:p>
            <a:pPr marL="0" indent="0">
              <a:buNone/>
            </a:pPr>
            <a:r>
              <a:rPr lang="en-US" sz="2900" b="1" dirty="0"/>
              <a:t>DC115</a:t>
            </a:r>
            <a:r>
              <a:rPr lang="en-US" sz="2900" dirty="0"/>
              <a:t> </a:t>
            </a:r>
            <a:r>
              <a:rPr lang="en-US" sz="2900" i="1" dirty="0"/>
              <a:t>– Student records must have an </a:t>
            </a:r>
            <a:r>
              <a:rPr lang="en-US" sz="2900" i="1" dirty="0" err="1"/>
              <a:t>edid</a:t>
            </a:r>
            <a:r>
              <a:rPr lang="en-US" sz="2900" i="1" dirty="0"/>
              <a:t> with Job Class Code 202 or 238 reported </a:t>
            </a:r>
            <a:r>
              <a:rPr lang="en-US" sz="2900" dirty="0"/>
              <a:t>and the grade levels reported on the Staff record must include the grade level of this student. Please verify that the associated Staff records made it to Snapshot and have the correct grades marked yes.</a:t>
            </a:r>
          </a:p>
          <a:p>
            <a:pPr marL="0" indent="0">
              <a:buNone/>
            </a:pPr>
            <a:r>
              <a:rPr lang="en-US" sz="2900" dirty="0"/>
              <a:t>What to check:</a:t>
            </a:r>
          </a:p>
          <a:p>
            <a:pPr marL="285750" indent="-285750">
              <a:buFont typeface="Arial" panose="020B0604020202020204" pitchFamily="34" charset="0"/>
              <a:buChar char="•"/>
            </a:pPr>
            <a:r>
              <a:rPr lang="en-US" sz="2900" dirty="0"/>
              <a:t>Did all the </a:t>
            </a:r>
            <a:r>
              <a:rPr lang="en-US" sz="2900" dirty="0" err="1"/>
              <a:t>edids</a:t>
            </a:r>
            <a:r>
              <a:rPr lang="en-US" sz="2900" dirty="0"/>
              <a:t> appearing on this student’s record pull into Staff Snapshot?</a:t>
            </a:r>
          </a:p>
          <a:p>
            <a:pPr marL="285750" indent="-285750">
              <a:buFont typeface="Arial" panose="020B0604020202020204" pitchFamily="34" charset="0"/>
              <a:buChar char="•"/>
            </a:pPr>
            <a:r>
              <a:rPr lang="en-US" sz="2900" dirty="0"/>
              <a:t>Did all staff assignment records for these </a:t>
            </a:r>
            <a:r>
              <a:rPr lang="en-US" sz="2900" dirty="0" err="1"/>
              <a:t>edids</a:t>
            </a:r>
            <a:r>
              <a:rPr lang="en-US" sz="2900" dirty="0"/>
              <a:t> pull into Snapshot? If not, please correct the staff file interchange errors and resubmit interchange files, once processed run a new snapshot.</a:t>
            </a:r>
          </a:p>
          <a:p>
            <a:pPr marL="285750" indent="-285750">
              <a:buFont typeface="Arial" panose="020B0604020202020204" pitchFamily="34" charset="0"/>
              <a:buChar char="•"/>
            </a:pPr>
            <a:r>
              <a:rPr lang="en-US" sz="2900" dirty="0"/>
              <a:t>Please ensure the grade level of this student is checked yes on the staff assignment record for the </a:t>
            </a:r>
            <a:r>
              <a:rPr lang="en-US" sz="2900" dirty="0" err="1"/>
              <a:t>edids</a:t>
            </a:r>
            <a:r>
              <a:rPr lang="en-US" sz="2900" dirty="0"/>
              <a:t> associated with this student.</a:t>
            </a:r>
          </a:p>
          <a:p>
            <a:pPr marL="0" indent="0">
              <a:buNone/>
            </a:pPr>
            <a:endParaRPr lang="en-US" dirty="0"/>
          </a:p>
        </p:txBody>
      </p:sp>
      <p:sp>
        <p:nvSpPr>
          <p:cNvPr id="2" name="Title 1">
            <a:extLst>
              <a:ext uri="{FF2B5EF4-FFF2-40B4-BE49-F238E27FC236}">
                <a16:creationId xmlns:a16="http://schemas.microsoft.com/office/drawing/2014/main" id="{01CFA6AE-4E08-4006-976D-4827B57566A7}"/>
              </a:ext>
            </a:extLst>
          </p:cNvPr>
          <p:cNvSpPr>
            <a:spLocks noGrp="1"/>
          </p:cNvSpPr>
          <p:nvPr>
            <p:ph type="title"/>
          </p:nvPr>
        </p:nvSpPr>
        <p:spPr/>
        <p:txBody>
          <a:bodyPr/>
          <a:lstStyle/>
          <a:p>
            <a:r>
              <a:rPr lang="en-US" dirty="0"/>
              <a:t>Troubleshooting Grade Case Load Match- Student Errors</a:t>
            </a:r>
          </a:p>
        </p:txBody>
      </p:sp>
      <p:sp>
        <p:nvSpPr>
          <p:cNvPr id="4" name="Slide Number Placeholder 3">
            <a:extLst>
              <a:ext uri="{FF2B5EF4-FFF2-40B4-BE49-F238E27FC236}">
                <a16:creationId xmlns:a16="http://schemas.microsoft.com/office/drawing/2014/main" id="{02C17F89-BF47-401C-8582-24623A84C811}"/>
              </a:ext>
            </a:extLst>
          </p:cNvPr>
          <p:cNvSpPr>
            <a:spLocks noGrp="1"/>
          </p:cNvSpPr>
          <p:nvPr>
            <p:ph type="sldNum" sz="quarter" idx="12"/>
          </p:nvPr>
        </p:nvSpPr>
        <p:spPr/>
        <p:txBody>
          <a:bodyPr/>
          <a:lstStyle/>
          <a:p>
            <a:fld id="{67726FA2-3EC9-4717-AD62-D8C823692DD3}" type="slidenum">
              <a:rPr lang="en-US" smtClean="0"/>
              <a:t>23</a:t>
            </a:fld>
            <a:endParaRPr lang="en-US"/>
          </a:p>
        </p:txBody>
      </p:sp>
    </p:spTree>
    <p:extLst>
      <p:ext uri="{BB962C8B-B14F-4D97-AF65-F5344CB8AC3E}">
        <p14:creationId xmlns:p14="http://schemas.microsoft.com/office/powerpoint/2010/main" val="2499551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8CB1F-2049-4001-A13F-A8B0679D9EFE}"/>
              </a:ext>
            </a:extLst>
          </p:cNvPr>
          <p:cNvSpPr>
            <a:spLocks noGrp="1"/>
          </p:cNvSpPr>
          <p:nvPr>
            <p:ph sz="half" idx="1"/>
          </p:nvPr>
        </p:nvSpPr>
        <p:spPr>
          <a:ln w="9525">
            <a:solidFill>
              <a:schemeClr val="tx1"/>
            </a:solidFill>
          </a:ln>
        </p:spPr>
        <p:txBody>
          <a:bodyPr>
            <a:normAutofit/>
          </a:bodyPr>
          <a:lstStyle/>
          <a:p>
            <a:pPr marL="0" indent="0">
              <a:buNone/>
            </a:pPr>
            <a:r>
              <a:rPr lang="en-US" sz="1600" b="1" u="sng" dirty="0"/>
              <a:t>DC019</a:t>
            </a:r>
            <a:r>
              <a:rPr lang="en-US" sz="1600" dirty="0"/>
              <a:t> – JOBCLASS CODES 202 (Teachers) and 238 (Speech Language Pathologists) must have a student caseload.</a:t>
            </a:r>
          </a:p>
          <a:p>
            <a:pPr marL="0" indent="0">
              <a:buNone/>
            </a:pPr>
            <a:r>
              <a:rPr lang="en-US" sz="1600" dirty="0">
                <a:solidFill>
                  <a:srgbClr val="FF0000"/>
                </a:solidFill>
              </a:rPr>
              <a:t>All Participation file student records must have an EDID of a Special Education Teacher (202) or a Speech-Language Pathologist (238) in the Primary Provider field.</a:t>
            </a:r>
          </a:p>
          <a:p>
            <a:pPr marL="0" indent="0">
              <a:buNone/>
            </a:pPr>
            <a:endParaRPr lang="en-US" sz="1600" dirty="0"/>
          </a:p>
          <a:p>
            <a:pPr marL="0" indent="0">
              <a:buNone/>
            </a:pPr>
            <a:r>
              <a:rPr lang="en-US" sz="1600" dirty="0"/>
              <a:t>What to check: </a:t>
            </a:r>
          </a:p>
          <a:p>
            <a:r>
              <a:rPr lang="en-US" sz="1600" dirty="0"/>
              <a:t>This error will trigger if you have reported a 202 or 238 staff member and their EDID does NOT appear on any IEP student records in the Snapshot. </a:t>
            </a:r>
          </a:p>
          <a:p>
            <a:r>
              <a:rPr lang="en-US" sz="1600" dirty="0"/>
              <a:t>First make sure that all student records have made it to Snapshot. Check the December Count: Included Snapshot Records Report: IEP Interchange.</a:t>
            </a:r>
          </a:p>
          <a:p>
            <a:pPr marL="742950" lvl="1" indent="-285750"/>
            <a:endParaRPr lang="en-US" sz="1600" dirty="0"/>
          </a:p>
          <a:p>
            <a:pPr marL="0" indent="0">
              <a:buNone/>
            </a:pPr>
            <a:endParaRPr lang="en-US" dirty="0"/>
          </a:p>
        </p:txBody>
      </p:sp>
      <p:sp>
        <p:nvSpPr>
          <p:cNvPr id="5" name="Content Placeholder 4">
            <a:extLst>
              <a:ext uri="{FF2B5EF4-FFF2-40B4-BE49-F238E27FC236}">
                <a16:creationId xmlns:a16="http://schemas.microsoft.com/office/drawing/2014/main" id="{2A0F5D50-D905-4A25-A588-7E9754CC8E66}"/>
              </a:ext>
            </a:extLst>
          </p:cNvPr>
          <p:cNvSpPr>
            <a:spLocks noGrp="1"/>
          </p:cNvSpPr>
          <p:nvPr>
            <p:ph sz="half" idx="2"/>
          </p:nvPr>
        </p:nvSpPr>
        <p:spPr>
          <a:ln w="9525">
            <a:solidFill>
              <a:schemeClr val="tx1"/>
            </a:solidFill>
          </a:ln>
        </p:spPr>
        <p:txBody>
          <a:bodyPr>
            <a:normAutofit fontScale="40000" lnSpcReduction="20000"/>
          </a:bodyPr>
          <a:lstStyle/>
          <a:p>
            <a:pPr marL="0" indent="0">
              <a:buNone/>
            </a:pPr>
            <a:r>
              <a:rPr lang="en-US" sz="3400" b="1" u="sng" dirty="0">
                <a:latin typeface="Gill Sans MT" panose="020B0502020104020203" pitchFamily="34" charset="0"/>
              </a:rPr>
              <a:t>DC020</a:t>
            </a:r>
            <a:r>
              <a:rPr lang="en-US" sz="3400" dirty="0">
                <a:latin typeface="Gill Sans MT" panose="020B0502020104020203" pitchFamily="34" charset="0"/>
              </a:rPr>
              <a:t> – </a:t>
            </a:r>
            <a:r>
              <a:rPr lang="en-US" sz="4000" dirty="0"/>
              <a:t>Teaching grade level must be an exact match to the grades of the students reported on the caseload.</a:t>
            </a:r>
          </a:p>
          <a:p>
            <a:pPr marL="0" indent="0">
              <a:buNone/>
            </a:pPr>
            <a:r>
              <a:rPr lang="en-US" sz="4000" dirty="0">
                <a:solidFill>
                  <a:srgbClr val="FF0000"/>
                </a:solidFill>
              </a:rPr>
              <a:t>Grade levels reported on the 202 or 238 provider record should match the grade levels of the students where the EDID is reported.</a:t>
            </a:r>
          </a:p>
          <a:p>
            <a:pPr marL="0" indent="0">
              <a:buNone/>
            </a:pPr>
            <a:r>
              <a:rPr lang="en-US" sz="4000" dirty="0"/>
              <a:t>What to check:</a:t>
            </a:r>
          </a:p>
          <a:p>
            <a:pPr marL="285750" indent="-285750">
              <a:buFont typeface="Arial" panose="020B0604020202020204" pitchFamily="34" charset="0"/>
              <a:buChar char="•"/>
            </a:pPr>
            <a:r>
              <a:rPr lang="en-US" sz="4000" dirty="0"/>
              <a:t>Did this EDID pull into Snapshot? Did all staff assignment records for this EDID pull into Snapshot? </a:t>
            </a:r>
          </a:p>
          <a:p>
            <a:pPr marL="285750" indent="-285750">
              <a:buFont typeface="Arial" panose="020B0604020202020204" pitchFamily="34" charset="0"/>
              <a:buChar char="•"/>
            </a:pPr>
            <a:endParaRPr lang="en-US" sz="3400" dirty="0"/>
          </a:p>
          <a:p>
            <a:pPr marL="285750" indent="-285750">
              <a:buFont typeface="Arial" panose="020B0604020202020204" pitchFamily="34" charset="0"/>
              <a:buChar char="•"/>
            </a:pPr>
            <a:r>
              <a:rPr lang="en-US" sz="4000" dirty="0"/>
              <a:t>Verify the grade levels of the students where this </a:t>
            </a:r>
            <a:r>
              <a:rPr lang="en-US" sz="4000" dirty="0" err="1"/>
              <a:t>edid</a:t>
            </a:r>
            <a:r>
              <a:rPr lang="en-US" sz="4000" dirty="0"/>
              <a:t> is reported are accounted for on the staff assignment records for this </a:t>
            </a:r>
            <a:r>
              <a:rPr lang="en-US" sz="4000" dirty="0" err="1"/>
              <a:t>edid</a:t>
            </a:r>
            <a:r>
              <a:rPr lang="en-US" sz="4000" dirty="0"/>
              <a:t>. Download the IEP included records report and filter the provider EDID columns to see all the students and grades where this EDID appears. Then compare the grades to the grades marked yes on the staff assignment file records. </a:t>
            </a:r>
          </a:p>
        </p:txBody>
      </p:sp>
      <p:sp>
        <p:nvSpPr>
          <p:cNvPr id="2" name="Title 1">
            <a:extLst>
              <a:ext uri="{FF2B5EF4-FFF2-40B4-BE49-F238E27FC236}">
                <a16:creationId xmlns:a16="http://schemas.microsoft.com/office/drawing/2014/main" id="{01CFA6AE-4E08-4006-976D-4827B57566A7}"/>
              </a:ext>
            </a:extLst>
          </p:cNvPr>
          <p:cNvSpPr>
            <a:spLocks noGrp="1"/>
          </p:cNvSpPr>
          <p:nvPr>
            <p:ph type="title"/>
          </p:nvPr>
        </p:nvSpPr>
        <p:spPr/>
        <p:txBody>
          <a:bodyPr/>
          <a:lstStyle/>
          <a:p>
            <a:r>
              <a:rPr lang="en-US" dirty="0"/>
              <a:t>Troubleshooting Grade Case Load Match- </a:t>
            </a:r>
            <a:br>
              <a:rPr lang="en-US" dirty="0"/>
            </a:br>
            <a:r>
              <a:rPr lang="en-US" dirty="0"/>
              <a:t>Staff Errors</a:t>
            </a:r>
          </a:p>
        </p:txBody>
      </p:sp>
      <p:sp>
        <p:nvSpPr>
          <p:cNvPr id="4" name="Slide Number Placeholder 3">
            <a:extLst>
              <a:ext uri="{FF2B5EF4-FFF2-40B4-BE49-F238E27FC236}">
                <a16:creationId xmlns:a16="http://schemas.microsoft.com/office/drawing/2014/main" id="{02C17F89-BF47-401C-8582-24623A84C811}"/>
              </a:ext>
            </a:extLst>
          </p:cNvPr>
          <p:cNvSpPr>
            <a:spLocks noGrp="1"/>
          </p:cNvSpPr>
          <p:nvPr>
            <p:ph type="sldNum" sz="quarter" idx="12"/>
          </p:nvPr>
        </p:nvSpPr>
        <p:spPr/>
        <p:txBody>
          <a:bodyPr/>
          <a:lstStyle/>
          <a:p>
            <a:fld id="{67726FA2-3EC9-4717-AD62-D8C823692DD3}" type="slidenum">
              <a:rPr lang="en-US" smtClean="0"/>
              <a:t>24</a:t>
            </a:fld>
            <a:endParaRPr lang="en-US" dirty="0"/>
          </a:p>
        </p:txBody>
      </p:sp>
    </p:spTree>
    <p:extLst>
      <p:ext uri="{BB962C8B-B14F-4D97-AF65-F5344CB8AC3E}">
        <p14:creationId xmlns:p14="http://schemas.microsoft.com/office/powerpoint/2010/main" val="2931894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p:txBody>
          <a:bodyPr/>
          <a:lstStyle/>
          <a:p>
            <a:r>
              <a:rPr lang="en-US" dirty="0"/>
              <a:t>Troubleshooting Grade Case Load Match –</a:t>
            </a:r>
            <a:br>
              <a:rPr lang="en-US" dirty="0"/>
            </a:br>
            <a:r>
              <a:rPr lang="en-US" dirty="0"/>
              <a:t>Staff Errors</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p:txBody>
          <a:bodyPr/>
          <a:lstStyle/>
          <a:p>
            <a:pPr marL="0" indent="0">
              <a:buNone/>
            </a:pPr>
            <a:r>
              <a:rPr lang="en-US" sz="2000" b="1" dirty="0"/>
              <a:t>DC191 thru DC205</a:t>
            </a:r>
            <a:r>
              <a:rPr lang="en-US" sz="2000" dirty="0"/>
              <a:t> – these errors look at each individual grade level and compare student grades to grades marked on the staff assignment records.</a:t>
            </a:r>
          </a:p>
          <a:p>
            <a:pPr marL="0" indent="0">
              <a:buNone/>
            </a:pPr>
            <a:r>
              <a:rPr lang="en-US" sz="2000" dirty="0"/>
              <a:t>What to check:</a:t>
            </a:r>
          </a:p>
          <a:p>
            <a:pPr marL="285750" indent="-285750">
              <a:buFont typeface="Arial" panose="020B0604020202020204" pitchFamily="34" charset="0"/>
              <a:buChar char="•"/>
            </a:pPr>
            <a:r>
              <a:rPr lang="en-US" sz="2000" dirty="0"/>
              <a:t>Did all staff assignment records for this EDID pull into Snapshot? </a:t>
            </a:r>
          </a:p>
          <a:p>
            <a:pPr marL="285750" indent="-285750">
              <a:buFont typeface="Arial" panose="020B0604020202020204" pitchFamily="34" charset="0"/>
              <a:buChar char="•"/>
            </a:pPr>
            <a:r>
              <a:rPr lang="en-US" sz="2000" dirty="0"/>
              <a:t>If all the staff assignment records for this EDID made it to snapshot, then check the grade levels marked yes and be sure the grade level referred to in the error is indeed marked yes.</a:t>
            </a:r>
          </a:p>
          <a:p>
            <a:pPr marL="0" indent="0">
              <a:buNone/>
            </a:pPr>
            <a:endParaRPr lang="en-US"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fld id="{67726FA2-3EC9-4717-AD62-D8C823692DD3}" type="slidenum">
              <a:rPr lang="en-US" smtClean="0"/>
              <a:t>25</a:t>
            </a:fld>
            <a:endParaRPr lang="en-US"/>
          </a:p>
        </p:txBody>
      </p:sp>
    </p:spTree>
    <p:extLst>
      <p:ext uri="{BB962C8B-B14F-4D97-AF65-F5344CB8AC3E}">
        <p14:creationId xmlns:p14="http://schemas.microsoft.com/office/powerpoint/2010/main" val="336647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Staff Caseload Match Errors</a:t>
            </a:r>
          </a:p>
        </p:txBody>
      </p:sp>
      <p:sp>
        <p:nvSpPr>
          <p:cNvPr id="2" name="Content Placeholder 1"/>
          <p:cNvSpPr>
            <a:spLocks noGrp="1"/>
          </p:cNvSpPr>
          <p:nvPr>
            <p:ph idx="1"/>
          </p:nvPr>
        </p:nvSpPr>
        <p:spPr/>
        <p:txBody>
          <a:bodyPr>
            <a:normAutofit/>
          </a:bodyPr>
          <a:lstStyle/>
          <a:p>
            <a:r>
              <a:rPr lang="en-US" dirty="0">
                <a:solidFill>
                  <a:schemeClr val="tx1"/>
                </a:solidFill>
                <a:latin typeface="+mn-lt"/>
              </a:rPr>
              <a:t>DC180</a:t>
            </a:r>
            <a:r>
              <a:rPr lang="en-US" b="0" dirty="0">
                <a:solidFill>
                  <a:schemeClr val="tx1"/>
                </a:solidFill>
                <a:latin typeface="+mn-lt"/>
              </a:rPr>
              <a:t> – If Grade Level is marked as Pre-K no other grade levels can be reported in the same record.  A separate detail record must be used for any additional grade. </a:t>
            </a:r>
          </a:p>
          <a:p>
            <a:r>
              <a:rPr lang="en-US" dirty="0">
                <a:solidFill>
                  <a:schemeClr val="tx1"/>
                </a:solidFill>
                <a:latin typeface="+mn-lt"/>
              </a:rPr>
              <a:t>DC030 </a:t>
            </a:r>
            <a:r>
              <a:rPr lang="en-US" b="0" dirty="0">
                <a:solidFill>
                  <a:schemeClr val="tx1"/>
                </a:solidFill>
                <a:latin typeface="+mn-lt"/>
              </a:rPr>
              <a:t>– District wide personnel who aren’t assigned to a specific elementary or secondary setting must be reported with grades K-12 marked yes (1) at school code 9980. </a:t>
            </a:r>
          </a:p>
          <a:p>
            <a:r>
              <a:rPr lang="en-US" dirty="0">
                <a:solidFill>
                  <a:schemeClr val="tx1"/>
                </a:solidFill>
                <a:latin typeface="+mn-lt"/>
              </a:rPr>
              <a:t>DC035</a:t>
            </a:r>
            <a:r>
              <a:rPr lang="en-US" b="0" dirty="0">
                <a:solidFill>
                  <a:schemeClr val="tx1"/>
                </a:solidFill>
                <a:latin typeface="+mn-lt"/>
              </a:rPr>
              <a:t> – WARNING – Teachers (202) are to be assigned to schools and not to 9980.</a:t>
            </a:r>
          </a:p>
          <a:p>
            <a:pPr lvl="1"/>
            <a:r>
              <a:rPr lang="en-US" dirty="0"/>
              <a:t>If possible, report a record for each school the staff serves</a:t>
            </a:r>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4942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Caseload Errors</a:t>
            </a:r>
            <a:br>
              <a:rPr lang="en-US" dirty="0"/>
            </a:br>
            <a:r>
              <a:rPr lang="en-US" dirty="0"/>
              <a:t>Steps for Resolving</a:t>
            </a:r>
          </a:p>
        </p:txBody>
      </p:sp>
      <p:sp>
        <p:nvSpPr>
          <p:cNvPr id="2" name="Content Placeholder 1"/>
          <p:cNvSpPr>
            <a:spLocks noGrp="1"/>
          </p:cNvSpPr>
          <p:nvPr>
            <p:ph idx="1"/>
          </p:nvPr>
        </p:nvSpPr>
        <p:spPr/>
        <p:txBody>
          <a:bodyPr/>
          <a:lstStyle/>
          <a:p>
            <a:r>
              <a:rPr lang="en-US" sz="2000" dirty="0">
                <a:solidFill>
                  <a:schemeClr val="tx1"/>
                </a:solidFill>
                <a:latin typeface="+mn-lt"/>
              </a:rPr>
              <a:t>Be sure ALL Staff and Student records made it to snapshot. </a:t>
            </a:r>
            <a:endParaRPr lang="en-US" sz="1600" dirty="0">
              <a:solidFill>
                <a:schemeClr val="tx1"/>
              </a:solidFill>
              <a:latin typeface="+mn-lt"/>
            </a:endParaRPr>
          </a:p>
          <a:p>
            <a:r>
              <a:rPr lang="en-US" sz="2000" dirty="0">
                <a:solidFill>
                  <a:schemeClr val="tx1"/>
                </a:solidFill>
                <a:latin typeface="+mn-lt"/>
              </a:rPr>
              <a:t>Some Questions to Ask Yourself</a:t>
            </a:r>
          </a:p>
          <a:p>
            <a:pPr lvl="1"/>
            <a:r>
              <a:rPr lang="en-US" sz="2000" dirty="0"/>
              <a:t>Did the IEP Files and Staff Files successfully process? Check Batch Maintenance to be sure. </a:t>
            </a:r>
          </a:p>
          <a:p>
            <a:pPr lvl="1"/>
            <a:r>
              <a:rPr lang="en-US" sz="2000" dirty="0"/>
              <a:t>Did the Interchange files process successfully BEFORE a Snapshot was created? If not recreate a Snapshot to ensure the latest records are included. </a:t>
            </a:r>
          </a:p>
          <a:p>
            <a:pPr lvl="1"/>
            <a:r>
              <a:rPr lang="en-US" sz="2000" dirty="0"/>
              <a:t>If not all records made it to Snapshot check the following</a:t>
            </a:r>
          </a:p>
          <a:p>
            <a:pPr lvl="2"/>
            <a:r>
              <a:rPr lang="en-US" dirty="0"/>
              <a:t>Are there any Interchange errors? </a:t>
            </a:r>
          </a:p>
          <a:p>
            <a:pPr lvl="3"/>
            <a:r>
              <a:rPr lang="en-US" sz="2000" dirty="0"/>
              <a:t>If so, resolve them and create a snapshot</a:t>
            </a:r>
          </a:p>
          <a:p>
            <a:pPr marL="914400" lvl="3" indent="0">
              <a:buNone/>
            </a:pPr>
            <a:endParaRPr lang="en-US" sz="2000" dirty="0"/>
          </a:p>
          <a:p>
            <a:pPr lvl="1"/>
            <a:endParaRPr lang="en-US" sz="2000" dirty="0"/>
          </a:p>
          <a:p>
            <a:endParaRPr lang="en-US" sz="2000" dirty="0"/>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8052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SAM</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303892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Staff Approval Matrix</a:t>
            </a:r>
            <a:br>
              <a:rPr lang="en-US" sz="2800" dirty="0"/>
            </a:br>
            <a:r>
              <a:rPr lang="en-US" sz="2800" dirty="0"/>
              <a:t>(SAM)</a:t>
            </a:r>
          </a:p>
        </p:txBody>
      </p:sp>
      <p:sp>
        <p:nvSpPr>
          <p:cNvPr id="2" name="Content Placeholder 1"/>
          <p:cNvSpPr>
            <a:spLocks noGrp="1"/>
          </p:cNvSpPr>
          <p:nvPr>
            <p:ph idx="1"/>
          </p:nvPr>
        </p:nvSpPr>
        <p:spPr/>
        <p:txBody>
          <a:bodyPr/>
          <a:lstStyle/>
          <a:p>
            <a:pPr marL="45720" indent="0">
              <a:spcBef>
                <a:spcPts val="0"/>
              </a:spcBef>
              <a:buNone/>
            </a:pPr>
            <a:r>
              <a:rPr lang="en-US" sz="1800" b="0" dirty="0"/>
              <a:t>The Staff Approval Matrix (SAM):</a:t>
            </a:r>
          </a:p>
          <a:p>
            <a:pPr marL="45720" indent="0">
              <a:spcBef>
                <a:spcPts val="0"/>
              </a:spcBef>
              <a:buNone/>
            </a:pPr>
            <a:endParaRPr lang="en-US" sz="1800" b="0" dirty="0"/>
          </a:p>
          <a:p>
            <a:pPr>
              <a:spcBef>
                <a:spcPts val="0"/>
              </a:spcBef>
              <a:buFont typeface="Arial" panose="020B0604020202020204" pitchFamily="34" charset="0"/>
              <a:buChar char="•"/>
            </a:pPr>
            <a:r>
              <a:rPr lang="en-US" sz="1800" b="0" dirty="0"/>
              <a:t>is an automated process in the December Count</a:t>
            </a:r>
          </a:p>
          <a:p>
            <a:pPr marL="45720" indent="0">
              <a:spcBef>
                <a:spcPts val="0"/>
              </a:spcBef>
              <a:buNone/>
            </a:pPr>
            <a:endParaRPr lang="en-US" sz="1800" b="0" dirty="0"/>
          </a:p>
          <a:p>
            <a:pPr>
              <a:spcBef>
                <a:spcPts val="0"/>
              </a:spcBef>
              <a:buFont typeface="Arial" panose="020B0604020202020204" pitchFamily="34" charset="0"/>
              <a:buChar char="•"/>
            </a:pPr>
            <a:r>
              <a:rPr lang="en-US" sz="1800" b="0" dirty="0"/>
              <a:t>triggers when a Snapshot is created</a:t>
            </a:r>
          </a:p>
          <a:p>
            <a:pPr marL="45720" indent="0">
              <a:spcBef>
                <a:spcPts val="0"/>
              </a:spcBef>
              <a:buNone/>
            </a:pPr>
            <a:endParaRPr lang="en-US" sz="1800" b="0" dirty="0"/>
          </a:p>
          <a:p>
            <a:pPr>
              <a:spcBef>
                <a:spcPts val="0"/>
              </a:spcBef>
              <a:buFont typeface="Arial" panose="020B0604020202020204" pitchFamily="34" charset="0"/>
              <a:buChar char="•"/>
            </a:pPr>
            <a:r>
              <a:rPr lang="en-US" sz="1800" b="0" dirty="0"/>
              <a:t>pulls in data from the Staff Assignment and IEP Interchange files</a:t>
            </a:r>
            <a:endParaRPr lang="en-US" sz="1600" dirty="0"/>
          </a:p>
          <a:p>
            <a:pPr marL="45720" indent="0">
              <a:spcBef>
                <a:spcPts val="0"/>
              </a:spcBef>
              <a:buNone/>
            </a:pPr>
            <a:endParaRPr lang="en-US" sz="1800" b="0" dirty="0"/>
          </a:p>
          <a:p>
            <a:pPr>
              <a:spcBef>
                <a:spcPts val="0"/>
              </a:spcBef>
              <a:buFont typeface="Arial" panose="020B0604020202020204" pitchFamily="34" charset="0"/>
              <a:buChar char="•"/>
            </a:pPr>
            <a:r>
              <a:rPr lang="en-US" sz="1800" b="0" dirty="0"/>
              <a:t>connects staff data with Educator Licensing and EDIS records via the reported SSN</a:t>
            </a:r>
          </a:p>
          <a:p>
            <a:pPr marL="45720" indent="0">
              <a:spcBef>
                <a:spcPts val="0"/>
              </a:spcBef>
              <a:buNone/>
            </a:pPr>
            <a:endParaRPr lang="en-US" sz="1800" b="0" dirty="0"/>
          </a:p>
          <a:p>
            <a:pPr>
              <a:spcBef>
                <a:spcPts val="0"/>
              </a:spcBef>
              <a:buFont typeface="Arial" panose="020B0604020202020204" pitchFamily="34" charset="0"/>
              <a:buChar char="•"/>
            </a:pPr>
            <a:r>
              <a:rPr lang="en-US" sz="1800" b="0" dirty="0"/>
              <a:t>determines </a:t>
            </a:r>
            <a:r>
              <a:rPr lang="en-US" sz="1800" b="0" i="1" dirty="0"/>
              <a:t>qualified/non-qualified</a:t>
            </a:r>
            <a:r>
              <a:rPr lang="en-US" sz="1800" b="0" dirty="0"/>
              <a:t> status for positions requiring a CDE license</a:t>
            </a:r>
          </a:p>
          <a:p>
            <a:pPr marL="45720" indent="0">
              <a:spcBef>
                <a:spcPts val="0"/>
              </a:spcBef>
              <a:buNone/>
            </a:pPr>
            <a:endParaRPr lang="en-US" sz="1800" b="0" dirty="0"/>
          </a:p>
          <a:p>
            <a:pPr marL="45720" indent="0">
              <a:spcBef>
                <a:spcPts val="0"/>
              </a:spcBef>
              <a:buNone/>
            </a:pPr>
            <a:endParaRPr lang="en-US" sz="1800" b="0" dirty="0"/>
          </a:p>
          <a:p>
            <a:pPr marL="45720" indent="0">
              <a:buNone/>
            </a:pPr>
            <a:endParaRPr lang="en-US" sz="1800"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29</a:t>
            </a:fld>
            <a:endParaRPr lang="en-US" dirty="0"/>
          </a:p>
        </p:txBody>
      </p:sp>
    </p:spTree>
    <p:extLst>
      <p:ext uri="{BB962C8B-B14F-4D97-AF65-F5344CB8AC3E}">
        <p14:creationId xmlns:p14="http://schemas.microsoft.com/office/powerpoint/2010/main" val="179974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dirty="0"/>
              <a:t>   Timeline &amp; Resources </a:t>
            </a:r>
          </a:p>
        </p:txBody>
      </p:sp>
      <p:sp>
        <p:nvSpPr>
          <p:cNvPr id="2" name="Slide Number Placeholder 1"/>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182962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Critical Licensing Information</a:t>
            </a:r>
          </a:p>
        </p:txBody>
      </p:sp>
      <p:sp>
        <p:nvSpPr>
          <p:cNvPr id="2" name="Content Placeholder 1"/>
          <p:cNvSpPr>
            <a:spLocks noGrp="1"/>
          </p:cNvSpPr>
          <p:nvPr>
            <p:ph idx="1"/>
          </p:nvPr>
        </p:nvSpPr>
        <p:spPr/>
        <p:txBody>
          <a:bodyPr/>
          <a:lstStyle/>
          <a:p>
            <a:pPr marL="0" indent="0">
              <a:spcBef>
                <a:spcPts val="0"/>
              </a:spcBef>
              <a:buNone/>
              <a:defRPr/>
            </a:pPr>
            <a:r>
              <a:rPr lang="en-US" sz="1800" b="0" dirty="0">
                <a:solidFill>
                  <a:schemeClr val="tx1"/>
                </a:solidFill>
              </a:rPr>
              <a:t>Social security numbers (SSN) must be accurately reported for all staff, including:</a:t>
            </a:r>
          </a:p>
          <a:p>
            <a:pPr marL="285750" indent="-285750">
              <a:spcBef>
                <a:spcPts val="0"/>
              </a:spcBef>
              <a:buFont typeface="Arial" panose="020B0604020202020204" pitchFamily="34" charset="0"/>
              <a:buChar char="•"/>
              <a:defRPr/>
            </a:pPr>
            <a:r>
              <a:rPr lang="en-US" sz="1800" b="0" dirty="0">
                <a:solidFill>
                  <a:schemeClr val="tx1"/>
                </a:solidFill>
              </a:rPr>
              <a:t>staff employed at Charter schools</a:t>
            </a:r>
          </a:p>
          <a:p>
            <a:pPr marL="285750" indent="-285750">
              <a:spcBef>
                <a:spcPts val="0"/>
              </a:spcBef>
              <a:buFont typeface="Arial" panose="020B0604020202020204" pitchFamily="34" charset="0"/>
              <a:buChar char="•"/>
              <a:defRPr/>
            </a:pPr>
            <a:r>
              <a:rPr lang="en-US" sz="1800" b="0" dirty="0">
                <a:solidFill>
                  <a:schemeClr val="tx1"/>
                </a:solidFill>
              </a:rPr>
              <a:t>staff employed on a contractual basis </a:t>
            </a:r>
          </a:p>
          <a:p>
            <a:pPr marL="354622" indent="-354622">
              <a:spcBef>
                <a:spcPts val="0"/>
              </a:spcBef>
              <a:buFont typeface="Arial" panose="020B0604020202020204" pitchFamily="34" charset="0"/>
              <a:buChar char="•"/>
              <a:defRPr/>
            </a:pPr>
            <a:endParaRPr lang="en-US" sz="1800" b="0" dirty="0">
              <a:solidFill>
                <a:schemeClr val="tx1"/>
              </a:solidFill>
            </a:endParaRPr>
          </a:p>
          <a:p>
            <a:pPr marL="0" indent="0">
              <a:spcBef>
                <a:spcPts val="0"/>
              </a:spcBef>
              <a:buNone/>
              <a:defRPr/>
            </a:pPr>
            <a:r>
              <a:rPr lang="en-US" sz="1800" b="0" dirty="0">
                <a:solidFill>
                  <a:schemeClr val="tx1"/>
                </a:solidFill>
              </a:rPr>
              <a:t>The “official” SSN is the SSN recorded on the staff’s CDE license.</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a:solidFill>
                  <a:schemeClr val="tx1"/>
                </a:solidFill>
              </a:rPr>
              <a:t>An incorrect SSN will result in the record failing SAM approval criteria if what is reported is not consistent with the SSN on the staff’s CDE license.</a:t>
            </a:r>
          </a:p>
          <a:p>
            <a:pPr marL="0" indent="0">
              <a:spcBef>
                <a:spcPts val="0"/>
              </a:spcBef>
              <a:buNone/>
              <a:defRPr/>
            </a:pPr>
            <a:endParaRPr lang="en-US" sz="1800" b="0" dirty="0">
              <a:solidFill>
                <a:schemeClr val="tx1"/>
              </a:solidFill>
            </a:endParaRPr>
          </a:p>
          <a:p>
            <a:pPr marL="45720" indent="0">
              <a:buNone/>
            </a:pPr>
            <a:endParaRPr lang="en-US" dirty="0"/>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55616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Review all SAM Warnings</a:t>
            </a:r>
          </a:p>
        </p:txBody>
      </p:sp>
      <p:sp>
        <p:nvSpPr>
          <p:cNvPr id="2" name="Content Placeholder 1"/>
          <p:cNvSpPr>
            <a:spLocks noGrp="1"/>
          </p:cNvSpPr>
          <p:nvPr>
            <p:ph idx="1"/>
          </p:nvPr>
        </p:nvSpPr>
        <p:spPr/>
        <p:txBody>
          <a:bodyPr/>
          <a:lstStyle/>
          <a:p>
            <a:pPr marL="45720" indent="0">
              <a:spcBef>
                <a:spcPts val="0"/>
              </a:spcBef>
              <a:buNone/>
            </a:pPr>
            <a:r>
              <a:rPr lang="en-US" sz="2000" b="0" dirty="0"/>
              <a:t>Conduct research on all records that fail SAM approval criteria. </a:t>
            </a:r>
          </a:p>
          <a:p>
            <a:pPr marL="45720" indent="0">
              <a:spcBef>
                <a:spcPts val="0"/>
              </a:spcBef>
              <a:buNone/>
            </a:pPr>
            <a:endParaRPr lang="en-US" sz="2000" b="0" dirty="0"/>
          </a:p>
          <a:p>
            <a:pPr marL="45720" indent="0">
              <a:spcBef>
                <a:spcPts val="0"/>
              </a:spcBef>
              <a:buNone/>
            </a:pPr>
            <a:r>
              <a:rPr lang="en-US" sz="2000" b="0" dirty="0"/>
              <a:t>Connect with your Special Education Director and/or Human Resources Department for clarification on job codes, assignments, student caseloads, etc.</a:t>
            </a:r>
          </a:p>
          <a:p>
            <a:pPr marL="45720" indent="0">
              <a:spcBef>
                <a:spcPts val="0"/>
              </a:spcBef>
              <a:buNone/>
            </a:pPr>
            <a:endParaRPr lang="en-US" sz="2000" b="0" dirty="0"/>
          </a:p>
          <a:p>
            <a:pPr marL="45720" indent="0">
              <a:spcBef>
                <a:spcPts val="0"/>
              </a:spcBef>
              <a:buNone/>
            </a:pPr>
            <a:r>
              <a:rPr lang="en-US" sz="2000" b="0" dirty="0"/>
              <a:t>Verify that data is accurately reported in these fields:</a:t>
            </a:r>
          </a:p>
          <a:p>
            <a:pPr>
              <a:spcBef>
                <a:spcPts val="0"/>
              </a:spcBef>
              <a:buFont typeface="Arial" panose="020B0604020202020204" pitchFamily="34" charset="0"/>
              <a:buChar char="•"/>
            </a:pPr>
            <a:r>
              <a:rPr lang="en-US" sz="1800" b="0" dirty="0"/>
              <a:t>Job Code</a:t>
            </a:r>
          </a:p>
          <a:p>
            <a:pPr>
              <a:spcBef>
                <a:spcPts val="0"/>
              </a:spcBef>
              <a:buFont typeface="Arial" panose="020B0604020202020204" pitchFamily="34" charset="0"/>
              <a:buChar char="•"/>
            </a:pPr>
            <a:r>
              <a:rPr lang="en-US" sz="1800" b="0" dirty="0"/>
              <a:t>Administrative/Instructional Area Code</a:t>
            </a:r>
          </a:p>
          <a:p>
            <a:pPr>
              <a:spcBef>
                <a:spcPts val="0"/>
              </a:spcBef>
              <a:buFont typeface="Arial" panose="020B0604020202020204" pitchFamily="34" charset="0"/>
              <a:buChar char="•"/>
            </a:pPr>
            <a:r>
              <a:rPr lang="en-US" sz="1800" b="0" dirty="0"/>
              <a:t>Social Security Number</a:t>
            </a:r>
          </a:p>
          <a:p>
            <a:pPr>
              <a:spcBef>
                <a:spcPts val="0"/>
              </a:spcBef>
              <a:buFont typeface="Arial" panose="020B0604020202020204" pitchFamily="34" charset="0"/>
              <a:buChar char="•"/>
            </a:pPr>
            <a:r>
              <a:rPr lang="en-US" sz="1800" b="0" dirty="0"/>
              <a:t>Student caseload data (generated based on EDID reported in Primary Provider field)</a:t>
            </a:r>
          </a:p>
          <a:p>
            <a:pPr marL="45720" indent="0">
              <a:spcBef>
                <a:spcPts val="0"/>
              </a:spcBef>
              <a:buNone/>
            </a:pPr>
            <a:endParaRPr lang="en-US" sz="2000" b="0" dirty="0"/>
          </a:p>
          <a:p>
            <a:pPr marL="45720" indent="0">
              <a:spcBef>
                <a:spcPts val="0"/>
              </a:spcBef>
              <a:buNone/>
            </a:pPr>
            <a:r>
              <a:rPr lang="en-US" sz="2000" b="0" dirty="0"/>
              <a:t>Correct staff data, create a new Snapshot, review staff reports.</a:t>
            </a:r>
          </a:p>
          <a:p>
            <a:pPr marL="45720" indent="0">
              <a:spcBef>
                <a:spcPts val="0"/>
              </a:spcBef>
              <a:buNone/>
            </a:pPr>
            <a:endParaRPr lang="en-US" sz="2000" b="0"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31</a:t>
            </a:fld>
            <a:endParaRPr lang="en-US" dirty="0"/>
          </a:p>
        </p:txBody>
      </p:sp>
    </p:spTree>
    <p:extLst>
      <p:ext uri="{BB962C8B-B14F-4D97-AF65-F5344CB8AC3E}">
        <p14:creationId xmlns:p14="http://schemas.microsoft.com/office/powerpoint/2010/main" val="2438880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Staff Qualifications </a:t>
            </a:r>
            <a:br>
              <a:rPr lang="en-US" sz="3200" dirty="0"/>
            </a:br>
            <a:r>
              <a:rPr lang="en-US" sz="3200" dirty="0"/>
              <a:t>Reference Documents</a:t>
            </a:r>
          </a:p>
        </p:txBody>
      </p:sp>
      <p:sp>
        <p:nvSpPr>
          <p:cNvPr id="2" name="Content Placeholder 1"/>
          <p:cNvSpPr>
            <a:spLocks noGrp="1"/>
          </p:cNvSpPr>
          <p:nvPr>
            <p:ph idx="1"/>
          </p:nvPr>
        </p:nvSpPr>
        <p:spPr/>
        <p:txBody>
          <a:bodyPr/>
          <a:lstStyle/>
          <a:p>
            <a:pPr marL="45720" indent="0">
              <a:spcBef>
                <a:spcPts val="0"/>
              </a:spcBef>
              <a:buNone/>
            </a:pPr>
            <a:r>
              <a:rPr lang="en-US" sz="1800" b="0" dirty="0">
                <a:solidFill>
                  <a:schemeClr val="tx1"/>
                </a:solidFill>
                <a:latin typeface="+mn-lt"/>
              </a:rPr>
              <a:t>Refer to reference documents posted in the Staff Approval Matrix (SAM) Trainings section at:</a:t>
            </a:r>
          </a:p>
          <a:p>
            <a:pPr marL="45720" indent="0">
              <a:spcBef>
                <a:spcPts val="0"/>
              </a:spcBef>
              <a:buNone/>
            </a:pPr>
            <a:r>
              <a:rPr lang="en-US" sz="1800" b="0" dirty="0">
                <a:solidFill>
                  <a:schemeClr val="tx1"/>
                </a:solidFill>
                <a:latin typeface="+mn-lt"/>
              </a:rPr>
              <a:t>	 </a:t>
            </a:r>
            <a:r>
              <a:rPr lang="en-US" sz="1800" b="0" dirty="0">
                <a:solidFill>
                  <a:schemeClr val="tx1"/>
                </a:solidFill>
                <a:latin typeface="+mn-lt"/>
                <a:hlinkClick r:id="rId2"/>
              </a:rPr>
              <a:t>https://www.cde.state.co.us/datapipeline/snap_sped-december</a:t>
            </a:r>
            <a:endParaRPr lang="en-US" sz="1800" b="0" dirty="0">
              <a:solidFill>
                <a:schemeClr val="tx1"/>
              </a:solidFill>
              <a:latin typeface="+mn-lt"/>
            </a:endParaRPr>
          </a:p>
          <a:p>
            <a:pPr marL="45720" indent="0">
              <a:spcBef>
                <a:spcPts val="0"/>
              </a:spcBef>
              <a:buNone/>
            </a:pPr>
            <a:endParaRPr lang="en-US" sz="1800" b="0" dirty="0">
              <a:solidFill>
                <a:schemeClr val="tx1"/>
              </a:solidFill>
              <a:latin typeface="+mn-lt"/>
            </a:endParaRPr>
          </a:p>
          <a:p>
            <a:pPr marL="45720" indent="0">
              <a:spcBef>
                <a:spcPts val="0"/>
              </a:spcBef>
              <a:buNone/>
            </a:pPr>
            <a:r>
              <a:rPr lang="en-US" sz="1800" b="0" dirty="0">
                <a:solidFill>
                  <a:schemeClr val="tx1"/>
                </a:solidFill>
                <a:latin typeface="+mn-lt"/>
              </a:rPr>
              <a:t>2020-21 Staff Approval Matrix Training </a:t>
            </a:r>
            <a:r>
              <a:rPr lang="en-US" sz="1800" dirty="0">
                <a:solidFill>
                  <a:schemeClr val="tx1"/>
                </a:solidFill>
                <a:latin typeface="+mn-lt"/>
              </a:rPr>
              <a:t>PowerPoint</a:t>
            </a:r>
            <a:endParaRPr lang="en-US" sz="1800" b="0" dirty="0">
              <a:solidFill>
                <a:schemeClr val="tx1"/>
              </a:solidFill>
              <a:latin typeface="+mn-lt"/>
            </a:endParaRPr>
          </a:p>
          <a:p>
            <a:pPr marL="45720" indent="0">
              <a:spcBef>
                <a:spcPts val="0"/>
              </a:spcBef>
              <a:buNone/>
            </a:pPr>
            <a:endParaRPr lang="en-US" sz="1800" b="0" dirty="0">
              <a:solidFill>
                <a:schemeClr val="tx1"/>
              </a:solidFill>
              <a:latin typeface="+mn-lt"/>
            </a:endParaRPr>
          </a:p>
          <a:p>
            <a:pPr marL="45720" indent="0">
              <a:spcBef>
                <a:spcPts val="0"/>
              </a:spcBef>
              <a:buNone/>
            </a:pPr>
            <a:r>
              <a:rPr lang="en-US" sz="1800" b="0" dirty="0">
                <a:solidFill>
                  <a:schemeClr val="tx1"/>
                </a:solidFill>
                <a:latin typeface="+mn-lt"/>
              </a:rPr>
              <a:t>SAM Licensing Requirements by Job Classification</a:t>
            </a:r>
          </a:p>
          <a:p>
            <a:pPr lvl="1">
              <a:spcBef>
                <a:spcPts val="0"/>
              </a:spcBef>
              <a:buFont typeface="Arial" panose="020B0604020202020204" pitchFamily="34" charset="0"/>
              <a:buChar char="•"/>
            </a:pPr>
            <a:r>
              <a:rPr lang="en-US" sz="1600" b="0" dirty="0"/>
              <a:t>displays allowable license/endorsement types for job codes requiring a CDE license </a:t>
            </a:r>
          </a:p>
          <a:p>
            <a:pPr marL="45720" indent="0">
              <a:spcBef>
                <a:spcPts val="0"/>
              </a:spcBef>
              <a:buNone/>
            </a:pPr>
            <a:endParaRPr lang="en-US" sz="1800" b="0" dirty="0">
              <a:solidFill>
                <a:schemeClr val="tx1"/>
              </a:solidFill>
              <a:latin typeface="+mn-lt"/>
            </a:endParaRPr>
          </a:p>
          <a:p>
            <a:pPr marL="45720" indent="0">
              <a:spcBef>
                <a:spcPts val="0"/>
              </a:spcBef>
              <a:buNone/>
            </a:pPr>
            <a:r>
              <a:rPr lang="en-US" sz="1800" b="0" dirty="0">
                <a:solidFill>
                  <a:schemeClr val="tx1"/>
                </a:solidFill>
                <a:latin typeface="+mn-lt"/>
              </a:rPr>
              <a:t>Special Education Endorsement Qualifications by Assignment, Disability, and Age of Student</a:t>
            </a:r>
          </a:p>
          <a:p>
            <a:pPr lvl="1">
              <a:spcBef>
                <a:spcPts val="0"/>
              </a:spcBef>
              <a:buFont typeface="Arial" panose="020B0604020202020204" pitchFamily="34" charset="0"/>
              <a:buChar char="•"/>
            </a:pPr>
            <a:r>
              <a:rPr lang="en-US" sz="1600" dirty="0"/>
              <a:t>displays allowable endorsements for the placement of special education teachers (202) and Speech-Language Pathologists (238) for the 50% caseload match</a:t>
            </a:r>
            <a:endParaRPr lang="en-US" sz="1700" dirty="0"/>
          </a:p>
          <a:p>
            <a:pPr marL="45720" indent="0">
              <a:buNone/>
            </a:pPr>
            <a:endParaRPr lang="en-US" dirty="0"/>
          </a:p>
        </p:txBody>
      </p:sp>
      <p:sp>
        <p:nvSpPr>
          <p:cNvPr id="4" name="Footer Placeholder 3"/>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6879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December Count - SAM</a:t>
            </a:r>
          </a:p>
        </p:txBody>
      </p:sp>
      <p:sp>
        <p:nvSpPr>
          <p:cNvPr id="4" name="Content Placeholder 3"/>
          <p:cNvSpPr>
            <a:spLocks noGrp="1"/>
          </p:cNvSpPr>
          <p:nvPr>
            <p:ph idx="1"/>
          </p:nvPr>
        </p:nvSpPr>
        <p:spPr/>
        <p:txBody>
          <a:bodyPr/>
          <a:lstStyle/>
          <a:p>
            <a:pPr marL="0" indent="0">
              <a:buNone/>
            </a:pPr>
            <a:r>
              <a:rPr lang="en-US" sz="2000" u="sng" dirty="0"/>
              <a:t>Reasons SAM Warnings DC208, DC209, DC210, or DC211 may trigger</a:t>
            </a:r>
          </a:p>
          <a:p>
            <a:r>
              <a:rPr lang="en-US" sz="2000" dirty="0"/>
              <a:t>EDIS or SSN issue  - the EDID and SSN must match between staff files, EDIS System, and the Educator Licensing database </a:t>
            </a:r>
          </a:p>
          <a:p>
            <a:r>
              <a:rPr lang="en-US" sz="2000" dirty="0"/>
              <a:t>Not meeting the student disability caseload match of 50%</a:t>
            </a:r>
          </a:p>
          <a:p>
            <a:pPr lvl="1">
              <a:buFontTx/>
              <a:buChar char="-"/>
            </a:pPr>
            <a:r>
              <a:rPr lang="en-US" sz="1600" dirty="0"/>
              <a:t>required to hold an appropriate special education endorsement for the majority (50% or more) of allowable student disability categories reported in the staff's student caseload</a:t>
            </a:r>
          </a:p>
          <a:p>
            <a:pPr lvl="1">
              <a:buFontTx/>
              <a:buChar char="-"/>
            </a:pPr>
            <a:r>
              <a:rPr lang="en-US" sz="1600" dirty="0"/>
              <a:t>DC209 and DC210 trigger when this happens</a:t>
            </a:r>
          </a:p>
          <a:p>
            <a:pPr lvl="1">
              <a:buFontTx/>
              <a:buChar char="-"/>
            </a:pPr>
            <a:r>
              <a:rPr lang="en-US" sz="1600" dirty="0"/>
              <a:t>May need to switch the primary provider to the SLP on students with an 08 (SLI)</a:t>
            </a:r>
            <a:endParaRPr lang="en-US" sz="2000" dirty="0"/>
          </a:p>
          <a:p>
            <a:r>
              <a:rPr lang="en-US" sz="2000" dirty="0"/>
              <a:t>Incorrect AIA code:</a:t>
            </a:r>
          </a:p>
          <a:p>
            <a:pPr lvl="1">
              <a:spcBef>
                <a:spcPts val="0"/>
              </a:spcBef>
              <a:buFontTx/>
              <a:buChar char="-"/>
            </a:pPr>
            <a:r>
              <a:rPr lang="en-US" sz="1400" dirty="0"/>
              <a:t>0041-Early Childhood/Elementary, students in grades K-2 identified as Developmental Delayed (disability code 11)</a:t>
            </a:r>
          </a:p>
          <a:p>
            <a:pPr marL="457200" lvl="1" indent="0">
              <a:spcBef>
                <a:spcPts val="0"/>
              </a:spcBef>
              <a:buNone/>
            </a:pPr>
            <a:r>
              <a:rPr lang="en-US" sz="1400" dirty="0"/>
              <a:t>-     0035-Early Childhood/Prekindergarten, </a:t>
            </a:r>
            <a:r>
              <a:rPr lang="en-US" sz="1400" dirty="0" err="1"/>
              <a:t>PreK</a:t>
            </a:r>
            <a:r>
              <a:rPr lang="en-US" sz="1400" dirty="0"/>
              <a:t> grade only</a:t>
            </a:r>
          </a:p>
          <a:p>
            <a:pPr marL="457200" lvl="1" indent="0">
              <a:spcBef>
                <a:spcPts val="0"/>
              </a:spcBef>
              <a:buNone/>
            </a:pPr>
            <a:endParaRPr lang="en-US" sz="1400" dirty="0"/>
          </a:p>
          <a:p>
            <a:pPr marL="2194560" lvl="8" indent="0">
              <a:spcBef>
                <a:spcPts val="0"/>
              </a:spcBef>
              <a:buNone/>
            </a:pPr>
            <a:endParaRPr lang="en-US" sz="600" dirty="0"/>
          </a:p>
          <a:p>
            <a:pPr marL="457200" lvl="1" indent="0">
              <a:buNone/>
            </a:pPr>
            <a:endParaRPr lang="en-US" sz="1600" dirty="0"/>
          </a:p>
        </p:txBody>
      </p:sp>
      <p:sp>
        <p:nvSpPr>
          <p:cNvPr id="3" name="Footer Placeholder 2"/>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33</a:t>
            </a:fld>
            <a:endParaRPr lang="en-US" dirty="0"/>
          </a:p>
        </p:txBody>
      </p:sp>
    </p:spTree>
    <p:extLst>
      <p:ext uri="{BB962C8B-B14F-4D97-AF65-F5344CB8AC3E}">
        <p14:creationId xmlns:p14="http://schemas.microsoft.com/office/powerpoint/2010/main" val="366069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December Count – SAM Report</a:t>
            </a:r>
          </a:p>
        </p:txBody>
      </p:sp>
      <p:sp>
        <p:nvSpPr>
          <p:cNvPr id="3" name="Content Placeholder 2"/>
          <p:cNvSpPr>
            <a:spLocks noGrp="1"/>
          </p:cNvSpPr>
          <p:nvPr>
            <p:ph idx="1"/>
          </p:nvPr>
        </p:nvSpPr>
        <p:spPr/>
        <p:txBody>
          <a:bodyPr>
            <a:normAutofit/>
          </a:bodyPr>
          <a:lstStyle/>
          <a:p>
            <a:r>
              <a:rPr lang="en-US" sz="1800" dirty="0">
                <a:solidFill>
                  <a:schemeClr val="tx1"/>
                </a:solidFill>
              </a:rPr>
              <a:t>Helpful </a:t>
            </a:r>
            <a:r>
              <a:rPr lang="en-US" sz="1800" dirty="0" err="1">
                <a:solidFill>
                  <a:schemeClr val="tx1"/>
                </a:solidFill>
              </a:rPr>
              <a:t>Cognos</a:t>
            </a:r>
            <a:r>
              <a:rPr lang="en-US" sz="1800" dirty="0">
                <a:solidFill>
                  <a:schemeClr val="tx1"/>
                </a:solidFill>
              </a:rPr>
              <a:t> Reports:</a:t>
            </a:r>
          </a:p>
          <a:p>
            <a:r>
              <a:rPr lang="en-US" sz="1800" dirty="0">
                <a:solidFill>
                  <a:schemeClr val="tx1"/>
                </a:solidFill>
              </a:rPr>
              <a:t>Warnings DC210 and DC209?  </a:t>
            </a:r>
          </a:p>
          <a:p>
            <a:pPr marL="342900" indent="-342900">
              <a:buFont typeface="Arial" panose="020B0604020202020204" pitchFamily="34" charset="0"/>
              <a:buChar char="•"/>
            </a:pPr>
            <a:r>
              <a:rPr lang="en-US" sz="1800" u="sng" dirty="0">
                <a:solidFill>
                  <a:schemeClr val="tx1"/>
                </a:solidFill>
              </a:rPr>
              <a:t>SAM:1.5 Non-Qualified Personnel Status Report</a:t>
            </a:r>
          </a:p>
          <a:p>
            <a:pPr marL="1028700" lvl="1" indent="-342900"/>
            <a:r>
              <a:rPr lang="en-US" sz="1800" dirty="0"/>
              <a:t>Overview of staff not qualified or not meeting the caseload match</a:t>
            </a:r>
            <a:endParaRPr lang="en-US" sz="1800" dirty="0">
              <a:solidFill>
                <a:schemeClr val="tx1"/>
              </a:solidFill>
            </a:endParaRPr>
          </a:p>
          <a:p>
            <a:pPr marL="342900" indent="-342900">
              <a:buFont typeface="Arial" panose="020B0604020202020204" pitchFamily="34" charset="0"/>
              <a:buChar char="•"/>
            </a:pPr>
            <a:r>
              <a:rPr lang="en-US" sz="1800" u="sng" dirty="0">
                <a:solidFill>
                  <a:schemeClr val="tx1"/>
                </a:solidFill>
              </a:rPr>
              <a:t>SAM: Caseload Student Detail (DC210 Detail)</a:t>
            </a:r>
            <a:r>
              <a:rPr lang="en-US" sz="1800" dirty="0">
                <a:solidFill>
                  <a:schemeClr val="tx1"/>
                </a:solidFill>
              </a:rPr>
              <a:t> to see caseload details. Lists staff along with students they serve, disability types, and </a:t>
            </a:r>
            <a:r>
              <a:rPr lang="en-US" sz="1800" b="1" dirty="0">
                <a:solidFill>
                  <a:schemeClr val="tx1"/>
                </a:solidFill>
              </a:rPr>
              <a:t>% </a:t>
            </a:r>
            <a:r>
              <a:rPr lang="en-US" sz="1800" dirty="0">
                <a:solidFill>
                  <a:schemeClr val="tx1"/>
                </a:solidFill>
              </a:rPr>
              <a:t>of each type </a:t>
            </a:r>
          </a:p>
          <a:p>
            <a:pPr marL="1028700" lvl="1" indent="-342900"/>
            <a:r>
              <a:rPr lang="en-US" sz="1800" dirty="0"/>
              <a:t>License may be approved but caseload not approved on staff w/ DC210/DC209</a:t>
            </a:r>
          </a:p>
          <a:p>
            <a:pPr marL="1028700" lvl="1" indent="-342900"/>
            <a:r>
              <a:rPr lang="en-US" sz="1800" dirty="0"/>
              <a:t>Export to PDF if searching within the report</a:t>
            </a:r>
          </a:p>
          <a:p>
            <a:pPr marL="1028700" lvl="1" indent="-342900"/>
            <a:r>
              <a:rPr lang="en-US" sz="1800" dirty="0"/>
              <a:t>Helpful report online to reference for matching the disability with endorsement qualifications : ‘Special Education Endorsement Qualifications by Assignment, Disability, and Age of Student’                        -</a:t>
            </a:r>
            <a:r>
              <a:rPr lang="en-US" sz="1800" dirty="0">
                <a:hlinkClick r:id="rId2"/>
              </a:rPr>
              <a:t>http://www.cde.state.co.us/datapipeline/snap_sped-december</a:t>
            </a:r>
            <a:r>
              <a:rPr lang="en-US" sz="1800" dirty="0"/>
              <a:t> under Staff Approval Matrix Trainings</a:t>
            </a:r>
            <a:endParaRPr lang="en-US" sz="1800" dirty="0">
              <a:solidFill>
                <a:schemeClr val="tx1"/>
              </a:solidFill>
            </a:endParaRPr>
          </a:p>
          <a:p>
            <a:endParaRPr lang="en-US" dirty="0"/>
          </a:p>
        </p:txBody>
      </p:sp>
    </p:spTree>
    <p:extLst>
      <p:ext uri="{BB962C8B-B14F-4D97-AF65-F5344CB8AC3E}">
        <p14:creationId xmlns:p14="http://schemas.microsoft.com/office/powerpoint/2010/main" val="324107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STAFF - PREK &amp; ADMINISTRATOR INSTRUCTIONAL AREA CODE</a:t>
            </a:r>
            <a:br>
              <a:rPr lang="en-US" dirty="0"/>
            </a:br>
            <a:endParaRPr lang="en-US" dirty="0"/>
          </a:p>
        </p:txBody>
      </p:sp>
      <p:sp>
        <p:nvSpPr>
          <p:cNvPr id="6" name="Content Placeholder 5"/>
          <p:cNvSpPr>
            <a:spLocks noGrp="1"/>
          </p:cNvSpPr>
          <p:nvPr>
            <p:ph idx="1"/>
          </p:nvPr>
        </p:nvSpPr>
        <p:spPr/>
        <p:txBody>
          <a:bodyPr/>
          <a:lstStyle/>
          <a:p>
            <a:pPr marL="45720" indent="0">
              <a:buNone/>
            </a:pPr>
            <a:r>
              <a:rPr lang="en-US" dirty="0">
                <a:solidFill>
                  <a:schemeClr val="tx1"/>
                </a:solidFill>
                <a:latin typeface="+mn-lt"/>
              </a:rPr>
              <a:t>Staff who serve PREK and other grades will always have a separate record for PK.  </a:t>
            </a:r>
          </a:p>
          <a:p>
            <a:pPr marL="45720" indent="0">
              <a:buNone/>
            </a:pPr>
            <a:endParaRPr lang="en-US" dirty="0">
              <a:solidFill>
                <a:schemeClr val="tx1"/>
              </a:solidFill>
              <a:latin typeface="+mn-lt"/>
            </a:endParaRPr>
          </a:p>
          <a:p>
            <a:pPr marL="45720" indent="0">
              <a:buNone/>
            </a:pPr>
            <a:r>
              <a:rPr lang="en-US" dirty="0">
                <a:solidFill>
                  <a:schemeClr val="tx1"/>
                </a:solidFill>
                <a:latin typeface="+mn-lt"/>
              </a:rPr>
              <a:t>ADMINISTRATOR/INSTRUCTIONAL AREA CODE 0035 CAN ONLY BE REPORTED ON A Pre- K RECORD</a:t>
            </a:r>
          </a:p>
        </p:txBody>
      </p:sp>
      <p:sp>
        <p:nvSpPr>
          <p:cNvPr id="5" name="Footer Placeholder 4"/>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35</a:t>
            </a:fld>
            <a:endParaRPr lang="en-US" dirty="0"/>
          </a:p>
        </p:txBody>
      </p:sp>
    </p:spTree>
    <p:extLst>
      <p:ext uri="{BB962C8B-B14F-4D97-AF65-F5344CB8AC3E}">
        <p14:creationId xmlns:p14="http://schemas.microsoft.com/office/powerpoint/2010/main" val="39780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a:latin typeface="Palatino Linotype" pitchFamily="18" charset="0"/>
              </a:rPr>
              <a:t>Special Education December Count Contacts</a:t>
            </a:r>
          </a:p>
        </p:txBody>
      </p:sp>
      <p:sp>
        <p:nvSpPr>
          <p:cNvPr id="8194" name="Content Placeholder 1"/>
          <p:cNvSpPr>
            <a:spLocks noGrp="1"/>
          </p:cNvSpPr>
          <p:nvPr>
            <p:ph idx="1"/>
          </p:nvPr>
        </p:nvSpPr>
        <p:spPr bwMode="auto"/>
        <p:txBody>
          <a:bodyPr wrap="square" numCol="1" anchor="t" anchorCtr="0" compatLnSpc="1">
            <a:prstTxWarp prst="textNoShape">
              <a:avLst/>
            </a:prstTxWarp>
          </a:bodyPr>
          <a:lstStyle/>
          <a:p>
            <a:pPr marL="365125" lvl="1" indent="0" eaLnBrk="1" hangingPunct="1">
              <a:spcBef>
                <a:spcPts val="0"/>
              </a:spcBef>
              <a:buNone/>
              <a:defRPr/>
            </a:pPr>
            <a:r>
              <a:rPr lang="en-US" sz="1800" b="1" dirty="0"/>
              <a:t>	</a:t>
            </a:r>
          </a:p>
          <a:p>
            <a:pPr marL="365125" lvl="1" indent="0" eaLnBrk="1" hangingPunct="1">
              <a:spcBef>
                <a:spcPts val="0"/>
              </a:spcBef>
              <a:buNone/>
              <a:tabLst>
                <a:tab pos="574675" algn="l"/>
              </a:tabLst>
              <a:defRPr/>
            </a:pPr>
            <a:endParaRPr lang="en-US" sz="1800" b="1" dirty="0"/>
          </a:p>
          <a:p>
            <a:pPr marL="365125" lvl="1" indent="0" eaLnBrk="1" hangingPunct="1">
              <a:spcBef>
                <a:spcPts val="0"/>
              </a:spcBef>
              <a:buNone/>
              <a:tabLst>
                <a:tab pos="574675" algn="l"/>
              </a:tabLst>
              <a:defRPr/>
            </a:pPr>
            <a:endParaRPr lang="en-US" dirty="0"/>
          </a:p>
          <a:p>
            <a:pPr marL="365125" lvl="1" indent="0" eaLnBrk="1" hangingPunct="1">
              <a:spcBef>
                <a:spcPts val="0"/>
              </a:spcBef>
              <a:buNone/>
              <a:defRPr/>
            </a:pPr>
            <a:endParaRPr lang="en-US" dirty="0"/>
          </a:p>
          <a:p>
            <a:pPr marL="547688" lvl="1" indent="-182563" eaLnBrk="1" hangingPunct="1">
              <a:buFont typeface="Wingdings" pitchFamily="2" charset="2"/>
              <a:buNone/>
              <a:defRPr/>
            </a:pPr>
            <a:endParaRPr lang="en-US" dirty="0"/>
          </a:p>
        </p:txBody>
      </p:sp>
      <p:sp>
        <p:nvSpPr>
          <p:cNvPr id="2" name="Rectangle 1"/>
          <p:cNvSpPr/>
          <p:nvPr/>
        </p:nvSpPr>
        <p:spPr>
          <a:xfrm>
            <a:off x="644577" y="3893546"/>
            <a:ext cx="8215338" cy="523220"/>
          </a:xfrm>
          <a:prstGeom prst="rect">
            <a:avLst/>
          </a:prstGeom>
        </p:spPr>
        <p:txBody>
          <a:bodyPr wrap="square">
            <a:spAutoFit/>
          </a:bodyPr>
          <a:lstStyle/>
          <a:p>
            <a:pPr marL="44450" indent="0">
              <a:buNone/>
            </a:pPr>
            <a:r>
              <a:rPr lang="en-US" altLang="en-US" sz="1400" dirty="0"/>
              <a:t>*Please include your AU #, District #, Error code # or </a:t>
            </a:r>
            <a:r>
              <a:rPr lang="en-US" altLang="en-US" sz="1400" dirty="0" err="1"/>
              <a:t>cognos</a:t>
            </a:r>
            <a:r>
              <a:rPr lang="en-US" altLang="en-US" sz="1400" dirty="0"/>
              <a:t> report name (if applicable), and phone number in emails </a:t>
            </a:r>
            <a:r>
              <a:rPr lang="en-US" altLang="en-US" sz="1400" dirty="0">
                <a:sym typeface="Wingdings" panose="05000000000000000000" pitchFamily="2" charset="2"/>
              </a:rPr>
              <a:t> </a:t>
            </a:r>
            <a:endParaRPr lang="en-US" altLang="en-US" sz="1400" dirty="0"/>
          </a:p>
        </p:txBody>
      </p:sp>
      <p:sp>
        <p:nvSpPr>
          <p:cNvPr id="4" name="Rectangle 3"/>
          <p:cNvSpPr/>
          <p:nvPr/>
        </p:nvSpPr>
        <p:spPr>
          <a:xfrm>
            <a:off x="644577" y="4467834"/>
            <a:ext cx="7871836" cy="1015663"/>
          </a:xfrm>
          <a:prstGeom prst="rect">
            <a:avLst/>
          </a:prstGeom>
          <a:ln>
            <a:solidFill>
              <a:srgbClr val="00B0F0"/>
            </a:solidFill>
          </a:ln>
        </p:spPr>
        <p:txBody>
          <a:bodyPr wrap="square">
            <a:spAutoFit/>
          </a:bodyPr>
          <a:lstStyle/>
          <a:p>
            <a:pPr>
              <a:buFont typeface="Wingdings" panose="05000000000000000000" pitchFamily="2" charset="2"/>
              <a:buChar char="Ø"/>
            </a:pPr>
            <a:r>
              <a:rPr lang="en-US" dirty="0"/>
              <a:t>Online Resources</a:t>
            </a:r>
          </a:p>
          <a:p>
            <a:pPr lvl="1"/>
            <a:r>
              <a:rPr lang="en-US" sz="1400" dirty="0"/>
              <a:t>Special Education IEP Interchange: </a:t>
            </a:r>
            <a:r>
              <a:rPr lang="en-US" sz="1400" dirty="0">
                <a:hlinkClick r:id="rId3"/>
              </a:rPr>
              <a:t>http://www.cde.state.co.us/datapipeline/inter_sped-iep</a:t>
            </a:r>
            <a:r>
              <a:rPr lang="en-US" sz="1400" dirty="0"/>
              <a:t> </a:t>
            </a:r>
          </a:p>
          <a:p>
            <a:pPr lvl="1"/>
            <a:r>
              <a:rPr lang="en-US" sz="1400" dirty="0"/>
              <a:t>Staff Interchange: </a:t>
            </a:r>
            <a:r>
              <a:rPr lang="en-US" sz="1400" dirty="0">
                <a:hlinkClick r:id="rId4"/>
              </a:rPr>
              <a:t>http://www.cde.state.co.us/datapipeline/inter_staff</a:t>
            </a:r>
            <a:r>
              <a:rPr lang="en-US" sz="1400" dirty="0"/>
              <a:t> </a:t>
            </a:r>
          </a:p>
          <a:p>
            <a:pPr lvl="1"/>
            <a:r>
              <a:rPr lang="en-US" sz="1400" dirty="0"/>
              <a:t>December Count Snapshot: </a:t>
            </a:r>
            <a:r>
              <a:rPr lang="en-US" sz="1400" dirty="0">
                <a:hlinkClick r:id="rId5"/>
              </a:rPr>
              <a:t>http://www.cde.state.co.us/datapipeline/snap_sped-december</a:t>
            </a:r>
            <a:r>
              <a:rPr lang="en-US" sz="1400" dirty="0"/>
              <a:t>   </a:t>
            </a:r>
          </a:p>
        </p:txBody>
      </p:sp>
      <p:sp>
        <p:nvSpPr>
          <p:cNvPr id="5" name="TextBox 4"/>
          <p:cNvSpPr txBox="1"/>
          <p:nvPr/>
        </p:nvSpPr>
        <p:spPr>
          <a:xfrm>
            <a:off x="1146748" y="5838669"/>
            <a:ext cx="6798039" cy="646331"/>
          </a:xfrm>
          <a:prstGeom prst="rect">
            <a:avLst/>
          </a:prstGeom>
          <a:noFill/>
        </p:spPr>
        <p:txBody>
          <a:bodyPr wrap="square" rtlCol="0">
            <a:spAutoFit/>
          </a:bodyPr>
          <a:lstStyle/>
          <a:p>
            <a:pPr algn="ctr"/>
            <a:r>
              <a:rPr lang="en-US" sz="3600" b="1" dirty="0"/>
              <a:t>THANK YOU! </a:t>
            </a:r>
          </a:p>
        </p:txBody>
      </p:sp>
      <p:sp useBgFill="1">
        <p:nvSpPr>
          <p:cNvPr id="8" name="Content Placeholder 1"/>
          <p:cNvSpPr txBox="1">
            <a:spLocks/>
          </p:cNvSpPr>
          <p:nvPr/>
        </p:nvSpPr>
        <p:spPr bwMode="auto">
          <a:xfrm>
            <a:off x="775741" y="1538125"/>
            <a:ext cx="7609507" cy="2304603"/>
          </a:xfrm>
          <a:prstGeom prst="rect">
            <a:avLst/>
          </a:prstGeom>
          <a:ln w="38100">
            <a:solidFill>
              <a:srgbClr val="CC0099"/>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Font typeface="Arial" panose="020B0604020202020204" pitchFamily="34" charset="0"/>
              <a:buNone/>
            </a:pPr>
            <a:r>
              <a:rPr lang="en-US" altLang="en-US" sz="1400" u="sng" dirty="0">
                <a:solidFill>
                  <a:srgbClr val="0070C0"/>
                </a:solidFill>
              </a:rPr>
              <a:t>Special Education Data Team Contact Information</a:t>
            </a:r>
          </a:p>
          <a:p>
            <a:pPr marL="44450" indent="0">
              <a:buFont typeface="Arial" panose="020B0604020202020204" pitchFamily="34" charset="0"/>
              <a:buNone/>
            </a:pPr>
            <a:r>
              <a:rPr lang="en-US" altLang="en-US" sz="1400" b="1" dirty="0"/>
              <a:t>Lindsey Heitman</a:t>
            </a:r>
            <a:r>
              <a:rPr lang="en-US" altLang="en-US" sz="1400" b="1" dirty="0">
                <a:solidFill>
                  <a:srgbClr val="6EC4E8"/>
                </a:solidFill>
              </a:rPr>
              <a:t> </a:t>
            </a:r>
            <a:r>
              <a:rPr lang="en-US" altLang="en-US" sz="1400" b="1" dirty="0"/>
              <a:t>– </a:t>
            </a:r>
            <a:r>
              <a:rPr lang="en-US" altLang="en-US" sz="1400" b="1" u="sng" dirty="0">
                <a:hlinkClick r:id="rId6"/>
              </a:rPr>
              <a:t>heitman_l@cde.state.co.us</a:t>
            </a:r>
            <a:r>
              <a:rPr lang="en-US" altLang="en-US" sz="1400" b="1" dirty="0"/>
              <a:t>  303-866-5759  All December Count questions</a:t>
            </a:r>
          </a:p>
          <a:p>
            <a:pPr marL="44450" indent="0">
              <a:buFont typeface="Arial" panose="020B0604020202020204" pitchFamily="34" charset="0"/>
              <a:buNone/>
            </a:pPr>
            <a:r>
              <a:rPr lang="en-US" altLang="en-US" sz="1400" b="1" dirty="0"/>
              <a:t>Orla Bolger – </a:t>
            </a:r>
            <a:r>
              <a:rPr lang="en-US" altLang="en-US" sz="1400" b="1" dirty="0">
                <a:hlinkClick r:id="rId7"/>
              </a:rPr>
              <a:t>bolger_o@cde.state.co.us</a:t>
            </a:r>
            <a:r>
              <a:rPr lang="en-US" altLang="en-US" sz="1400" b="1" dirty="0"/>
              <a:t>  03-866-6896  All December Count questions</a:t>
            </a:r>
          </a:p>
          <a:p>
            <a:pPr marL="44450" indent="0">
              <a:buFont typeface="Arial" panose="020B0604020202020204" pitchFamily="34" charset="0"/>
              <a:buNone/>
            </a:pPr>
            <a:r>
              <a:rPr lang="en-US" altLang="en-US" sz="1400" dirty="0"/>
              <a:t>Alyssa Ohleyer – </a:t>
            </a:r>
            <a:r>
              <a:rPr lang="en-US" altLang="en-US" sz="1400" dirty="0">
                <a:hlinkClick r:id="rId8"/>
              </a:rPr>
              <a:t>ohleyer_o@cde.state.co.us</a:t>
            </a:r>
            <a:r>
              <a:rPr lang="en-US" altLang="en-US" sz="1400" dirty="0"/>
              <a:t> 303-866-6308   -Reports, Data Management System</a:t>
            </a:r>
          </a:p>
          <a:p>
            <a:pPr marL="44450" indent="0">
              <a:buFont typeface="Arial" panose="020B0604020202020204" pitchFamily="34" charset="0"/>
              <a:buNone/>
            </a:pPr>
            <a:r>
              <a:rPr lang="en-US" altLang="en-US" sz="1400" dirty="0"/>
              <a:t>Lauren Rossini – </a:t>
            </a:r>
            <a:r>
              <a:rPr lang="en-US" altLang="en-US" sz="1400" dirty="0">
                <a:hlinkClick r:id="rId9"/>
              </a:rPr>
              <a:t>Rossini_l@cde.state.co.us</a:t>
            </a:r>
            <a:r>
              <a:rPr lang="en-US" altLang="en-US" sz="1400" dirty="0"/>
              <a:t> 303-866-6688  -Staff Reporting and Qualifications (SAM)</a:t>
            </a:r>
          </a:p>
          <a:p>
            <a:pPr marL="44450" indent="0">
              <a:buFont typeface="Arial" panose="020B0604020202020204" pitchFamily="34" charset="0"/>
              <a:buNone/>
            </a:pPr>
            <a:r>
              <a:rPr lang="en-US" altLang="en-US" sz="1400" dirty="0"/>
              <a:t>Annette Severson – </a:t>
            </a:r>
            <a:r>
              <a:rPr lang="en-US" altLang="en-US" sz="1400" dirty="0">
                <a:hlinkClick r:id="rId10"/>
              </a:rPr>
              <a:t>Severson_a@cde.state.co.us</a:t>
            </a:r>
            <a:r>
              <a:rPr lang="en-US" altLang="en-US" sz="1400" dirty="0"/>
              <a:t> 303-866-6824  -Staff Interchange/Human Resources</a:t>
            </a:r>
          </a:p>
          <a:p>
            <a:pPr marL="44450" indent="0">
              <a:buFont typeface="Arial" panose="020B0604020202020204" pitchFamily="34" charset="0"/>
              <a:buNone/>
            </a:pPr>
            <a:r>
              <a:rPr lang="en-US" altLang="en-US" sz="1400" dirty="0"/>
              <a:t>Melissa Chaffin - </a:t>
            </a:r>
            <a:r>
              <a:rPr lang="en-US" altLang="en-US" sz="1400" dirty="0">
                <a:hlinkClick r:id="rId11"/>
              </a:rPr>
              <a:t>Chaffin_m@cde.state.co.us</a:t>
            </a:r>
            <a:r>
              <a:rPr lang="en-US" altLang="en-US" sz="1400" dirty="0"/>
              <a:t>  303-866-6819  -Enrich/Frontline</a:t>
            </a:r>
          </a:p>
        </p:txBody>
      </p:sp>
    </p:spTree>
    <p:extLst>
      <p:ext uri="{BB962C8B-B14F-4D97-AF65-F5344CB8AC3E}">
        <p14:creationId xmlns:p14="http://schemas.microsoft.com/office/powerpoint/2010/main" val="168661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December Count Timeline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20444444"/>
              </p:ext>
            </p:extLst>
          </p:nvPr>
        </p:nvGraphicFramePr>
        <p:xfrm>
          <a:off x="628650" y="1463675"/>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5-Point Star 2">
            <a:extLst>
              <a:ext uri="{FF2B5EF4-FFF2-40B4-BE49-F238E27FC236}">
                <a16:creationId xmlns:a16="http://schemas.microsoft.com/office/drawing/2014/main" id="{B1F9E4B9-5AAA-4CBA-8EE1-28BA86079362}"/>
              </a:ext>
            </a:extLst>
          </p:cNvPr>
          <p:cNvSpPr/>
          <p:nvPr/>
        </p:nvSpPr>
        <p:spPr>
          <a:xfrm>
            <a:off x="763479" y="3120721"/>
            <a:ext cx="268285" cy="308279"/>
          </a:xfrm>
          <a:prstGeom prst="star5">
            <a:avLst>
              <a:gd name="adj" fmla="val 17363"/>
              <a:gd name="hf" fmla="val 105146"/>
              <a:gd name="vf" fmla="val 11055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79467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Resources</a:t>
            </a:r>
          </a:p>
        </p:txBody>
      </p:sp>
      <p:sp>
        <p:nvSpPr>
          <p:cNvPr id="2" name="Content Placeholder 1"/>
          <p:cNvSpPr>
            <a:spLocks noGrp="1"/>
          </p:cNvSpPr>
          <p:nvPr>
            <p:ph idx="1"/>
          </p:nvPr>
        </p:nvSpPr>
        <p:spPr/>
        <p:txBody>
          <a:bodyPr>
            <a:normAutofit/>
          </a:bodyPr>
          <a:lstStyle/>
          <a:p>
            <a:r>
              <a:rPr lang="en-US" sz="1800" dirty="0"/>
              <a:t>Staff Interchange information:</a:t>
            </a:r>
          </a:p>
          <a:p>
            <a:pPr lvl="1"/>
            <a:r>
              <a:rPr lang="en-US" sz="1800" dirty="0">
                <a:hlinkClick r:id="rId2"/>
              </a:rPr>
              <a:t>http://www.cde.state.co.us/datapipeline/inter_staff</a:t>
            </a:r>
            <a:endParaRPr lang="en-US" sz="1800" dirty="0"/>
          </a:p>
          <a:p>
            <a:r>
              <a:rPr lang="en-US" sz="1800" dirty="0"/>
              <a:t>Human Resources Snapshot (regular ed staff) information: </a:t>
            </a:r>
          </a:p>
          <a:p>
            <a:pPr lvl="1"/>
            <a:r>
              <a:rPr lang="en-US" sz="1800" dirty="0">
                <a:hlinkClick r:id="rId3"/>
              </a:rPr>
              <a:t>http://www.cde.state.co.us/datapipeline/snap_hr</a:t>
            </a:r>
            <a:endParaRPr lang="en-US" sz="1800" dirty="0"/>
          </a:p>
          <a:p>
            <a:pPr lvl="1"/>
            <a:r>
              <a:rPr lang="en-US" sz="1800" dirty="0"/>
              <a:t>Annette Severson: </a:t>
            </a:r>
            <a:r>
              <a:rPr lang="en-US" sz="1800" dirty="0">
                <a:hlinkClick r:id="rId4"/>
              </a:rPr>
              <a:t>severson_a@cde.state.co.us</a:t>
            </a:r>
            <a:r>
              <a:rPr lang="en-US" sz="1800" dirty="0"/>
              <a:t>  CDE Contact</a:t>
            </a:r>
          </a:p>
          <a:p>
            <a:pPr marL="457200" lvl="1" indent="0">
              <a:buNone/>
            </a:pPr>
            <a:endParaRPr lang="en-US" sz="1800" dirty="0"/>
          </a:p>
          <a:p>
            <a:endParaRPr lang="en-US" sz="1800" dirty="0"/>
          </a:p>
          <a:p>
            <a:r>
              <a:rPr lang="en-US" sz="1800" dirty="0"/>
              <a:t>Special Education IEP Interchange information: </a:t>
            </a:r>
            <a:r>
              <a:rPr lang="en-US" sz="1800" dirty="0">
                <a:hlinkClick r:id="rId5"/>
              </a:rPr>
              <a:t>http://www.cde.state.co.us/datapipeline/inter_sped-iep</a:t>
            </a:r>
            <a:r>
              <a:rPr lang="en-US" sz="1800" dirty="0"/>
              <a:t>  </a:t>
            </a:r>
          </a:p>
          <a:p>
            <a:r>
              <a:rPr lang="en-US" sz="1800" dirty="0"/>
              <a:t>Special Education December Count Staff and Student Snapshot information:</a:t>
            </a:r>
          </a:p>
          <a:p>
            <a:pPr lvl="1"/>
            <a:r>
              <a:rPr lang="en-US" sz="1800" dirty="0">
                <a:hlinkClick r:id="rId6"/>
              </a:rPr>
              <a:t>http://www.cde.state.co.us/datapipeline/snap_sped-december</a:t>
            </a:r>
            <a:endParaRPr lang="en-US" sz="1800" dirty="0"/>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05581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Student Content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89906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7</a:t>
            </a:fld>
            <a:endParaRPr lang="en-US" dirty="0"/>
          </a:p>
        </p:txBody>
      </p:sp>
      <p:sp>
        <p:nvSpPr>
          <p:cNvPr id="5" name="TextBox 4"/>
          <p:cNvSpPr txBox="1"/>
          <p:nvPr/>
        </p:nvSpPr>
        <p:spPr>
          <a:xfrm>
            <a:off x="637080" y="1244418"/>
            <a:ext cx="7637489"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Students receiving services on an IEP on 12/01/2020   </a:t>
            </a:r>
          </a:p>
          <a:p>
            <a:endParaRPr lang="en-US" dirty="0"/>
          </a:p>
          <a:p>
            <a:pPr marL="285750" indent="-285750">
              <a:buFont typeface="Wingdings" panose="05000000000000000000" pitchFamily="2" charset="2"/>
              <a:buChar char="ü"/>
            </a:pPr>
            <a:r>
              <a:rPr lang="en-US" dirty="0"/>
              <a:t>Parentally Placed Private School Students - even if not on an IEP - code 02</a:t>
            </a:r>
          </a:p>
        </p:txBody>
      </p:sp>
      <p:sp>
        <p:nvSpPr>
          <p:cNvPr id="6" name="TextBox 5"/>
          <p:cNvSpPr txBox="1"/>
          <p:nvPr/>
        </p:nvSpPr>
        <p:spPr>
          <a:xfrm>
            <a:off x="637080" y="2167748"/>
            <a:ext cx="7772401" cy="4093428"/>
          </a:xfrm>
          <a:prstGeom prst="rect">
            <a:avLst/>
          </a:prstGeom>
          <a:noFill/>
        </p:spPr>
        <p:txBody>
          <a:bodyPr wrap="square" rtlCol="0">
            <a:spAutoFit/>
          </a:bodyPr>
          <a:lstStyle/>
          <a:p>
            <a:r>
              <a:rPr lang="en-US" sz="1600" dirty="0"/>
              <a:t>Includes:</a:t>
            </a:r>
          </a:p>
          <a:p>
            <a:pPr marL="285750" lvl="0" indent="-285750">
              <a:buFont typeface="Arial" panose="020B0604020202020204" pitchFamily="34" charset="0"/>
              <a:buChar char="•"/>
            </a:pPr>
            <a:r>
              <a:rPr lang="en-US" sz="1600" dirty="0"/>
              <a:t>all AU residents regardless of where they attend</a:t>
            </a:r>
          </a:p>
          <a:p>
            <a:pPr lvl="0"/>
            <a:endParaRPr lang="en-US" sz="1600" dirty="0"/>
          </a:p>
          <a:p>
            <a:pPr marL="285750" lvl="0" indent="-285750">
              <a:buFont typeface="Arial" panose="020B0604020202020204" pitchFamily="34" charset="0"/>
              <a:buChar char="•"/>
            </a:pPr>
            <a:r>
              <a:rPr lang="en-US" sz="1600" dirty="0"/>
              <a:t>all students who attend your AU regardless of where they live</a:t>
            </a:r>
          </a:p>
          <a:p>
            <a:pPr lvl="0"/>
            <a:r>
              <a:rPr lang="en-US" sz="1600" dirty="0"/>
              <a:t> </a:t>
            </a:r>
          </a:p>
          <a:p>
            <a:pPr marL="285750" lvl="0" indent="-285750">
              <a:buFont typeface="Arial" panose="020B0604020202020204" pitchFamily="34" charset="0"/>
              <a:buChar char="•"/>
            </a:pPr>
            <a:r>
              <a:rPr lang="en-US" sz="1600" dirty="0"/>
              <a:t>residents in facilities - Orla is creating a list saved in Syncplicity for you to refer to</a:t>
            </a:r>
          </a:p>
          <a:p>
            <a:pPr lvl="0"/>
            <a:r>
              <a:rPr lang="en-US" sz="1600" dirty="0"/>
              <a:t> </a:t>
            </a:r>
          </a:p>
          <a:p>
            <a:pPr marL="285750" lvl="0" indent="-285750">
              <a:buFont typeface="Arial" panose="020B0604020202020204" pitchFamily="34" charset="0"/>
              <a:buChar char="•"/>
            </a:pPr>
            <a:r>
              <a:rPr lang="en-US" sz="1600" dirty="0"/>
              <a:t>any possible educational orphans in a residential facility within your AU</a:t>
            </a:r>
          </a:p>
          <a:p>
            <a:pPr lvl="0"/>
            <a:endParaRPr lang="en-US" sz="1600" dirty="0"/>
          </a:p>
          <a:p>
            <a:pPr marL="285750" lvl="0" indent="-285750">
              <a:buFont typeface="Arial" panose="020B0604020202020204" pitchFamily="34" charset="0"/>
              <a:buChar char="•"/>
            </a:pPr>
            <a:r>
              <a:rPr lang="en-US" sz="1600" dirty="0"/>
              <a:t>Students Parentally Placed in Private School, who attend a private school within your AU boundaries and receive no services whatsoever from the AU. These are reported for proportionate share calculations on two Dec reports.     PPPS=02</a:t>
            </a:r>
          </a:p>
          <a:p>
            <a:pPr lvl="0"/>
            <a:endParaRPr lang="en-US" sz="1600" dirty="0"/>
          </a:p>
          <a:p>
            <a:pPr marL="285750" indent="-285750">
              <a:buFont typeface="Arial" panose="020B0604020202020204" pitchFamily="34" charset="0"/>
              <a:buChar char="•"/>
            </a:pPr>
            <a:r>
              <a:rPr lang="en-US" sz="1600" dirty="0"/>
              <a:t>Students Parentally Placed in Private School, who attend a private school within your AU boundaries and receive services on an ISP.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These are also reported for proportionate share calculations on two Dec reports</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t> PPPS=01</a:t>
            </a:r>
          </a:p>
        </p:txBody>
      </p:sp>
    </p:spTree>
    <p:extLst>
      <p:ext uri="{BB962C8B-B14F-4D97-AF65-F5344CB8AC3E}">
        <p14:creationId xmlns:p14="http://schemas.microsoft.com/office/powerpoint/2010/main" val="56552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5A9F2-E9CD-445D-B646-E5BCD13604CE}"/>
              </a:ext>
            </a:extLst>
          </p:cNvPr>
          <p:cNvSpPr>
            <a:spLocks noGrp="1"/>
          </p:cNvSpPr>
          <p:nvPr>
            <p:ph sz="half" idx="1"/>
          </p:nvPr>
        </p:nvSpPr>
        <p:spPr>
          <a:xfrm>
            <a:off x="628650" y="1729101"/>
            <a:ext cx="3800475" cy="2246971"/>
          </a:xfrm>
          <a:ln>
            <a:solidFill>
              <a:schemeClr val="tx1"/>
            </a:solidFill>
          </a:ln>
        </p:spPr>
        <p:txBody>
          <a:bodyPr>
            <a:normAutofit fontScale="92500" lnSpcReduction="20000"/>
          </a:bodyPr>
          <a:lstStyle/>
          <a:p>
            <a:pPr marL="45720" indent="0">
              <a:lnSpc>
                <a:spcPct val="100000"/>
              </a:lnSpc>
              <a:spcBef>
                <a:spcPct val="20000"/>
              </a:spcBef>
              <a:buClr>
                <a:srgbClr val="5B9BD5"/>
              </a:buClr>
              <a:buSzPct val="110000"/>
              <a:buNone/>
              <a:defRPr/>
            </a:pPr>
            <a:r>
              <a:rPr kumimoji="0" lang="en-US" sz="1800" i="0" strike="noStrike" kern="1200" cap="none" spc="150" normalizeH="0" baseline="0" noProof="0" dirty="0">
                <a:ln>
                  <a:noFill/>
                </a:ln>
                <a:effectLst/>
                <a:uLnTx/>
                <a:uFillTx/>
                <a:latin typeface="Calibri" panose="020F0502020204030204"/>
                <a:ea typeface="+mn-ea"/>
                <a:cs typeface="Arial" panose="020B0604020202020204" pitchFamily="34" charset="0"/>
              </a:rPr>
              <a:t>Student Demographic File</a:t>
            </a:r>
          </a:p>
          <a:p>
            <a:pPr marL="331470" indent="-285750">
              <a:lnSpc>
                <a:spcPct val="100000"/>
              </a:lnSpc>
              <a:spcBef>
                <a:spcPct val="20000"/>
              </a:spcBef>
              <a:buClr>
                <a:srgbClr val="5B9BD5"/>
              </a:buClr>
              <a:buSzPct val="110000"/>
              <a:defRPr/>
            </a:pPr>
            <a:r>
              <a:rPr kumimoji="0" lang="en-US" sz="15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 </a:t>
            </a: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SASID </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LASID </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First Name</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Middle Name </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Last Name</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Gender</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Date of birth</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Ethnicity</a:t>
            </a:r>
          </a:p>
          <a:p>
            <a:pPr marL="388620" indent="-342900">
              <a:lnSpc>
                <a:spcPct val="100000"/>
              </a:lnSpc>
              <a:spcBef>
                <a:spcPct val="20000"/>
              </a:spcBef>
              <a:buClr>
                <a:srgbClr val="5B9BD5"/>
              </a:buClr>
              <a:buSzPct val="110000"/>
              <a:defRPr/>
            </a:pPr>
            <a:r>
              <a:rPr kumimoji="0" lang="en-US" sz="14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2"/>
          </p:nvPr>
        </p:nvSpPr>
        <p:spPr>
          <a:xfrm>
            <a:off x="4572000" y="1729101"/>
            <a:ext cx="3879542" cy="1115063"/>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kumimoji="0" lang="en-US" sz="1800" i="0" u="none" strike="noStrike" kern="1200" cap="none" spc="150" normalizeH="0" baseline="0" noProof="0" dirty="0">
                <a:ln>
                  <a:noFill/>
                </a:ln>
                <a:effectLst/>
                <a:uLnTx/>
                <a:uFillTx/>
                <a:latin typeface="Calibri" panose="020F0502020204030204"/>
                <a:ea typeface="+mn-ea"/>
                <a:cs typeface="Arial" panose="020B0604020202020204" pitchFamily="34" charset="0"/>
              </a:rPr>
              <a:t>Student School Association File</a:t>
            </a:r>
          </a:p>
          <a:p>
            <a:pPr marL="331470" indent="-285750">
              <a:lnSpc>
                <a:spcPct val="100000"/>
              </a:lnSpc>
              <a:spcBef>
                <a:spcPct val="20000"/>
              </a:spcBef>
              <a:buClr>
                <a:srgbClr val="5B9BD5"/>
              </a:buClr>
              <a:buSzPct val="110000"/>
              <a:defRPr/>
            </a:pPr>
            <a:r>
              <a:rPr kumimoji="0" lang="en-US" sz="1500" i="0" u="none" strike="noStrike" kern="1200" cap="none" spc="150" normalizeH="0" baseline="0" noProof="0" dirty="0">
                <a:ln>
                  <a:noFill/>
                </a:ln>
                <a:solidFill>
                  <a:srgbClr val="FF0000"/>
                </a:solidFill>
                <a:effectLst/>
                <a:uLnTx/>
                <a:uFillTx/>
                <a:latin typeface="Calibri" panose="020F0502020204030204"/>
                <a:ea typeface="+mn-ea"/>
                <a:cs typeface="Arial" panose="020B0604020202020204" pitchFamily="34" charset="0"/>
              </a:rPr>
              <a:t>Grade Level</a:t>
            </a:r>
          </a:p>
          <a:p>
            <a:pPr marL="45720" indent="0">
              <a:lnSpc>
                <a:spcPct val="100000"/>
              </a:lnSpc>
              <a:spcBef>
                <a:spcPct val="20000"/>
              </a:spcBef>
              <a:buClr>
                <a:srgbClr val="5B9BD5"/>
              </a:buClr>
              <a:buSzPct val="110000"/>
              <a:buNone/>
              <a:defRPr/>
            </a:pPr>
            <a:r>
              <a:rPr kumimoji="0" lang="en-US" sz="1800" i="0" u="none" strike="noStrike" kern="1200" cap="none" spc="150" normalizeH="0" baseline="0" noProof="0" dirty="0">
                <a:ln>
                  <a:noFill/>
                </a:ln>
                <a:effectLst/>
                <a:uLnTx/>
                <a:uFillTx/>
                <a:latin typeface="Calibri" panose="020F0502020204030204"/>
                <a:ea typeface="+mn-ea"/>
                <a:cs typeface="Arial" panose="020B0604020202020204" pitchFamily="34" charset="0"/>
              </a:rPr>
              <a:t> </a:t>
            </a:r>
          </a:p>
          <a:p>
            <a:pPr marL="0" indent="0">
              <a:buNone/>
            </a:pPr>
            <a:endParaRPr lang="en-US" dirty="0"/>
          </a:p>
        </p:txBody>
      </p:sp>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a:bodyPr>
          <a:lstStyle/>
          <a:p>
            <a:r>
              <a:rPr lang="en-US" dirty="0"/>
              <a:t>December Count Fields in which the data should pull from the Student Interchange district files </a:t>
            </a:r>
          </a:p>
        </p:txBody>
      </p:sp>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8</a:t>
            </a:fld>
            <a:endParaRPr lang="en-US" dirty="0"/>
          </a:p>
        </p:txBody>
      </p:sp>
      <p:sp>
        <p:nvSpPr>
          <p:cNvPr id="7" name="TextBox 6">
            <a:extLst>
              <a:ext uri="{FF2B5EF4-FFF2-40B4-BE49-F238E27FC236}">
                <a16:creationId xmlns:a16="http://schemas.microsoft.com/office/drawing/2014/main" id="{D14679AD-414F-456C-9757-1E13EBF4A3F8}"/>
              </a:ext>
            </a:extLst>
          </p:cNvPr>
          <p:cNvSpPr txBox="1"/>
          <p:nvPr/>
        </p:nvSpPr>
        <p:spPr>
          <a:xfrm>
            <a:off x="628650" y="1342014"/>
            <a:ext cx="7822892" cy="369332"/>
          </a:xfrm>
          <a:prstGeom prst="rect">
            <a:avLst/>
          </a:prstGeom>
          <a:noFill/>
        </p:spPr>
        <p:txBody>
          <a:bodyPr wrap="square" rtlCol="0">
            <a:spAutoFit/>
          </a:bodyPr>
          <a:lstStyle/>
          <a:p>
            <a:pPr algn="ctr"/>
            <a:r>
              <a:rPr lang="en-US" dirty="0"/>
              <a:t>Student Interchange- Authoritative Source Fields</a:t>
            </a:r>
          </a:p>
        </p:txBody>
      </p:sp>
      <p:sp>
        <p:nvSpPr>
          <p:cNvPr id="8" name="TextBox 7">
            <a:extLst>
              <a:ext uri="{FF2B5EF4-FFF2-40B4-BE49-F238E27FC236}">
                <a16:creationId xmlns:a16="http://schemas.microsoft.com/office/drawing/2014/main" id="{C90E4BDA-94DC-401C-9A16-5829C2D62306}"/>
              </a:ext>
            </a:extLst>
          </p:cNvPr>
          <p:cNvSpPr txBox="1"/>
          <p:nvPr/>
        </p:nvSpPr>
        <p:spPr>
          <a:xfrm>
            <a:off x="628650" y="4076412"/>
            <a:ext cx="7600949" cy="2406813"/>
          </a:xfrm>
          <a:prstGeom prst="rect">
            <a:avLst/>
          </a:prstGeom>
          <a:noFill/>
        </p:spPr>
        <p:txBody>
          <a:bodyPr wrap="square" rtlCol="0">
            <a:spAutoFit/>
          </a:bodyPr>
          <a:lstStyle/>
          <a:p>
            <a:pPr marL="331470" indent="-285750">
              <a:spcBef>
                <a:spcPct val="20000"/>
              </a:spcBef>
              <a:buClr>
                <a:srgbClr val="5B9BD5"/>
              </a:buClr>
              <a:buSzPct val="110000"/>
              <a:buFont typeface="Wingdings" panose="05000000000000000000" pitchFamily="2" charset="2"/>
              <a:buChar char="Ø"/>
              <a:defRPr/>
            </a:pPr>
            <a:r>
              <a:rPr lang="en-US" sz="1600" i="1" dirty="0"/>
              <a:t>Every district should have </a:t>
            </a:r>
            <a:r>
              <a:rPr lang="en-US" sz="1600" i="1" u="sng" dirty="0"/>
              <a:t>Untagged</a:t>
            </a:r>
            <a:r>
              <a:rPr lang="en-US" sz="1600" i="1" dirty="0"/>
              <a:t> or </a:t>
            </a:r>
            <a:r>
              <a:rPr lang="en-US" sz="1600" i="1" u="sng" dirty="0"/>
              <a:t>DEC tagged </a:t>
            </a:r>
            <a:r>
              <a:rPr lang="en-US" sz="1600" i="1" dirty="0"/>
              <a:t>Student Demographic and Student School Association files uploaded for December Count. Please communicate this to your district respondent(s). </a:t>
            </a:r>
            <a:endParaRPr kumimoji="0" lang="en-US" sz="1600" i="1" u="none" strike="noStrike" kern="1200" cap="none" spc="150" normalizeH="0" baseline="0" noProof="0" dirty="0">
              <a:ln>
                <a:noFill/>
              </a:ln>
              <a:effectLst/>
              <a:uLnTx/>
              <a:uFillTx/>
              <a:ea typeface="Calibri" panose="020F0502020204030204" pitchFamily="34" charset="0"/>
              <a:cs typeface="Times New Roman" panose="02020603050405020304" pitchFamily="18" charset="0"/>
            </a:endParaRPr>
          </a:p>
          <a:p>
            <a:pPr marL="331470" indent="-285750">
              <a:spcBef>
                <a:spcPct val="20000"/>
              </a:spcBef>
              <a:buClr>
                <a:srgbClr val="5B9BD5"/>
              </a:buClr>
              <a:buSzPct val="110000"/>
              <a:buFont typeface="Wingdings" panose="05000000000000000000" pitchFamily="2" charset="2"/>
              <a:buChar char="Ø"/>
              <a:defRPr/>
            </a:pPr>
            <a:r>
              <a:rPr kumimoji="0" lang="en-US" sz="1600" i="0" u="none" strike="noStrike" kern="1200" cap="none" spc="150" normalizeH="0" baseline="0" noProof="0" dirty="0">
                <a:ln>
                  <a:noFill/>
                </a:ln>
                <a:effectLst/>
                <a:uLnTx/>
                <a:uFillTx/>
                <a:ea typeface="Calibri" panose="020F0502020204030204" pitchFamily="34" charset="0"/>
                <a:cs typeface="Times New Roman" panose="02020603050405020304" pitchFamily="18" charset="0"/>
              </a:rPr>
              <a:t>Data from the Student Interchange will pull primarily into the December snapshot from a DEC tagged file. If the district has not tagged a file for DEC, it will pull from the untagged student file.</a:t>
            </a:r>
          </a:p>
          <a:p>
            <a:pPr marL="331470" indent="-285750">
              <a:spcBef>
                <a:spcPct val="20000"/>
              </a:spcBef>
              <a:buClr>
                <a:srgbClr val="5B9BD5"/>
              </a:buClr>
              <a:buSzPct val="110000"/>
              <a:buFont typeface="Wingdings" panose="05000000000000000000" pitchFamily="2" charset="2"/>
              <a:buChar char="Ø"/>
              <a:defRPr/>
            </a:pPr>
            <a:r>
              <a:rPr lang="en-US" sz="1600" spc="150" dirty="0">
                <a:ea typeface="Calibri" panose="020F0502020204030204" pitchFamily="34" charset="0"/>
                <a:cs typeface="Times New Roman" panose="02020603050405020304" pitchFamily="18" charset="0"/>
              </a:rPr>
              <a:t>If the district has only uploaded an OCT tagged file, this information will not come from the district and will pull from the Child and Participation files (which is not how it should work). </a:t>
            </a:r>
            <a:r>
              <a:rPr kumimoji="0" lang="en-US" sz="1600" i="0" u="none" strike="noStrike" kern="1200" cap="none" spc="150" normalizeH="0" baseline="0" noProof="0" dirty="0">
                <a:ln>
                  <a:noFill/>
                </a:ln>
                <a:effectLst/>
                <a:uLnTx/>
                <a:uFillTx/>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CEAB4674-351B-4C80-9311-C30F79D8977B}"/>
              </a:ext>
            </a:extLst>
          </p:cNvPr>
          <p:cNvSpPr txBox="1"/>
          <p:nvPr/>
        </p:nvSpPr>
        <p:spPr>
          <a:xfrm>
            <a:off x="4572000" y="2814112"/>
            <a:ext cx="4572000" cy="1532727"/>
          </a:xfrm>
          <a:prstGeom prst="rect">
            <a:avLst/>
          </a:prstGeom>
          <a:noFill/>
        </p:spPr>
        <p:txBody>
          <a:bodyPr wrap="square">
            <a:spAutoFit/>
          </a:bodyPr>
          <a:lstStyle/>
          <a:p>
            <a:pPr marL="45720">
              <a:spcBef>
                <a:spcPct val="20000"/>
              </a:spcBef>
              <a:buClr>
                <a:srgbClr val="5B9BD5"/>
              </a:buClr>
              <a:buSzPct val="110000"/>
              <a:defRPr/>
            </a:pPr>
            <a:r>
              <a:rPr lang="en-US" sz="1800" b="1" dirty="0"/>
              <a:t>*Tagging a file for OCT or DEC is not required! An Untagged file works for both snapshots. </a:t>
            </a:r>
            <a:r>
              <a:rPr lang="en-US" sz="1800" b="1" dirty="0">
                <a:solidFill>
                  <a:srgbClr val="FF0000"/>
                </a:solidFill>
              </a:rPr>
              <a:t>Be sure LASIDS match between the Student and IEP Interchange. </a:t>
            </a:r>
          </a:p>
          <a:p>
            <a:pPr marL="45720">
              <a:spcBef>
                <a:spcPct val="20000"/>
              </a:spcBef>
              <a:buClr>
                <a:srgbClr val="5B9BD5"/>
              </a:buClr>
              <a:buSzPct val="110000"/>
              <a:defRPr/>
            </a:pPr>
            <a:r>
              <a:rPr lang="en-US" sz="1800" b="1" dirty="0">
                <a:solidFill>
                  <a:srgbClr val="FF0000"/>
                </a:solidFill>
              </a:rPr>
              <a:t>.</a:t>
            </a:r>
            <a:endParaRPr kumimoji="0" lang="en-US" sz="1800" b="1" i="0" u="none" strike="noStrike" kern="1200" cap="none" spc="150" normalizeH="0" baseline="0" noProof="0" dirty="0">
              <a:ln>
                <a:noFill/>
              </a:ln>
              <a:solidFill>
                <a:srgbClr val="FF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98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1900" dirty="0">
                <a:solidFill>
                  <a:schemeClr val="tx1"/>
                </a:solidFill>
              </a:rPr>
              <a:t>          Educational Environment (also known as Setting Code)- </a:t>
            </a:r>
          </a:p>
          <a:p>
            <a:pPr marL="0" indent="0">
              <a:buNone/>
            </a:pPr>
            <a:r>
              <a:rPr lang="en-US" sz="1900" dirty="0">
                <a:solidFill>
                  <a:schemeClr val="tx1"/>
                </a:solidFill>
              </a:rPr>
              <a:t>    A 3 digit code representing the major (more than 50% of the student's special education program)    instructional setting. </a:t>
            </a:r>
            <a:endParaRPr lang="en-US" sz="1900" b="0" dirty="0">
              <a:solidFill>
                <a:schemeClr val="tx1"/>
              </a:solidFill>
              <a:latin typeface="+mn-lt"/>
            </a:endParaRPr>
          </a:p>
          <a:p>
            <a:pPr marL="45720"/>
            <a:endParaRPr lang="en-US" sz="2000" b="0" dirty="0">
              <a:solidFill>
                <a:schemeClr val="tx1"/>
              </a:solidFill>
              <a:latin typeface="+mn-lt"/>
            </a:endParaRPr>
          </a:p>
          <a:p>
            <a:pPr marL="388620" indent="-342900"/>
            <a:r>
              <a:rPr lang="en-US" sz="2000" dirty="0">
                <a:solidFill>
                  <a:schemeClr val="tx1"/>
                </a:solidFill>
                <a:latin typeface="+mn-lt"/>
              </a:rPr>
              <a:t>The Educational Environment Code used to go</a:t>
            </a:r>
            <a:r>
              <a:rPr lang="en-US" sz="2000" dirty="0"/>
              <a:t> </a:t>
            </a:r>
            <a:r>
              <a:rPr lang="en-US" sz="2000" dirty="0">
                <a:solidFill>
                  <a:schemeClr val="tx1"/>
                </a:solidFill>
                <a:latin typeface="+mn-lt"/>
              </a:rPr>
              <a:t>strictly by the age of the student as of December 1</a:t>
            </a:r>
            <a:r>
              <a:rPr lang="en-US" sz="2000" baseline="30000" dirty="0">
                <a:solidFill>
                  <a:schemeClr val="tx1"/>
                </a:solidFill>
                <a:latin typeface="+mn-lt"/>
              </a:rPr>
              <a:t>st</a:t>
            </a:r>
            <a:r>
              <a:rPr lang="en-US" sz="2000" dirty="0">
                <a:solidFill>
                  <a:schemeClr val="tx1"/>
                </a:solidFill>
                <a:latin typeface="+mn-lt"/>
              </a:rPr>
              <a:t>. </a:t>
            </a:r>
          </a:p>
          <a:p>
            <a:pPr marL="388620" indent="-342900"/>
            <a:r>
              <a:rPr lang="en-US" sz="2000" dirty="0">
                <a:solidFill>
                  <a:schemeClr val="tx1"/>
                </a:solidFill>
                <a:latin typeface="+mn-lt"/>
              </a:rPr>
              <a:t>Starting in 20-21, there is an exclusion to that rule. The changes are listed in red below.  </a:t>
            </a:r>
          </a:p>
          <a:p>
            <a:pPr marL="388620" indent="-342900"/>
            <a:r>
              <a:rPr lang="en-US" sz="2000" dirty="0">
                <a:solidFill>
                  <a:schemeClr val="tx1"/>
                </a:solidFill>
                <a:latin typeface="+mn-lt"/>
              </a:rPr>
              <a:t>New training video posted here: </a:t>
            </a:r>
            <a:r>
              <a:rPr lang="en-US" sz="2000" dirty="0">
                <a:solidFill>
                  <a:schemeClr val="tx1"/>
                </a:solidFill>
                <a:latin typeface="+mn-lt"/>
                <a:hlinkClick r:id="rId2"/>
              </a:rPr>
              <a:t>http://www.cde.state.co.us/datapipeline/snap_sped-december</a:t>
            </a:r>
            <a:r>
              <a:rPr lang="en-US" sz="2000" dirty="0">
                <a:solidFill>
                  <a:schemeClr val="tx1"/>
                </a:solidFill>
                <a:latin typeface="+mn-lt"/>
              </a:rPr>
              <a:t> under the </a:t>
            </a:r>
            <a:r>
              <a:rPr lang="en-US" sz="2000" dirty="0"/>
              <a:t>Trainings section. There’s also a helpful guidance document posted under the Additional Links section. </a:t>
            </a:r>
            <a:endParaRPr lang="en-US" sz="2000" dirty="0">
              <a:solidFill>
                <a:schemeClr val="tx1"/>
              </a:solidFill>
              <a:latin typeface="+mn-lt"/>
            </a:endParaRPr>
          </a:p>
          <a:p>
            <a:pPr marL="45720" indent="0">
              <a:buNone/>
            </a:pPr>
            <a:r>
              <a:rPr lang="en-US" sz="2000" dirty="0">
                <a:solidFill>
                  <a:schemeClr val="tx1"/>
                </a:solidFill>
                <a:latin typeface="+mn-lt"/>
              </a:rPr>
              <a:t>Coding:</a:t>
            </a:r>
          </a:p>
          <a:p>
            <a:pPr marL="617220" indent="-342900"/>
            <a:r>
              <a:rPr lang="en-US" sz="1900" b="0" dirty="0">
                <a:solidFill>
                  <a:schemeClr val="tx1"/>
                </a:solidFill>
                <a:latin typeface="+mn-lt"/>
              </a:rPr>
              <a:t>Infan</a:t>
            </a:r>
            <a:r>
              <a:rPr lang="en-US" sz="1900" dirty="0">
                <a:solidFill>
                  <a:schemeClr val="tx1"/>
                </a:solidFill>
                <a:latin typeface="+mn-lt"/>
              </a:rPr>
              <a:t>ts 0 – 2      100  level codes</a:t>
            </a:r>
          </a:p>
          <a:p>
            <a:pPr marL="617220" indent="-342900"/>
            <a:r>
              <a:rPr lang="en-US" sz="1900" b="0" dirty="0">
                <a:solidFill>
                  <a:schemeClr val="tx1"/>
                </a:solidFill>
                <a:latin typeface="+mn-lt"/>
              </a:rPr>
              <a:t>Early childhood 3 – 5    200 level codes </a:t>
            </a:r>
            <a:r>
              <a:rPr lang="en-US" sz="1900" b="0" dirty="0">
                <a:solidFill>
                  <a:srgbClr val="FF0000"/>
                </a:solidFill>
                <a:latin typeface="+mn-lt"/>
              </a:rPr>
              <a:t>(Now excludes those 5 years old in Kindergarten)</a:t>
            </a:r>
          </a:p>
          <a:p>
            <a:pPr marL="617220" indent="-342900"/>
            <a:r>
              <a:rPr lang="en-US" sz="1900" dirty="0">
                <a:solidFill>
                  <a:schemeClr val="tx1"/>
                </a:solidFill>
                <a:latin typeface="+mn-lt"/>
              </a:rPr>
              <a:t>School age 6 – 21    300 level codes </a:t>
            </a:r>
            <a:r>
              <a:rPr lang="en-US" sz="1900" dirty="0">
                <a:solidFill>
                  <a:srgbClr val="FF0000"/>
                </a:solidFill>
                <a:latin typeface="+mn-lt"/>
              </a:rPr>
              <a:t>(Now includes those 5 years old in Kindergarten)</a:t>
            </a:r>
            <a:endParaRPr lang="en-US" sz="1900" b="0" dirty="0">
              <a:solidFill>
                <a:srgbClr val="FF0000"/>
              </a:solidFill>
              <a:latin typeface="+mn-lt"/>
            </a:endParaRPr>
          </a:p>
          <a:p>
            <a:pPr marL="45720" indent="0">
              <a:buNone/>
            </a:pPr>
            <a:endParaRPr lang="en-US" sz="1900" b="0" dirty="0">
              <a:solidFill>
                <a:schemeClr val="tx1"/>
              </a:solidFill>
              <a:latin typeface="+mn-lt"/>
            </a:endParaRPr>
          </a:p>
          <a:p>
            <a:pPr marL="45720" indent="0">
              <a:buNone/>
            </a:pPr>
            <a:endParaRPr lang="en-US" sz="2000" b="0" dirty="0">
              <a:solidFill>
                <a:schemeClr val="tx1"/>
              </a:solidFill>
              <a:latin typeface="+mn-lt"/>
            </a:endParaRPr>
          </a:p>
          <a:p>
            <a:pPr marL="45720" indent="0">
              <a:buNone/>
            </a:pPr>
            <a:endParaRPr lang="en-US" b="0" dirty="0"/>
          </a:p>
          <a:p>
            <a:pPr marL="45720" indent="0">
              <a:buNone/>
            </a:pPr>
            <a:endParaRPr lang="en-US" b="0" dirty="0"/>
          </a:p>
        </p:txBody>
      </p:sp>
      <p:sp>
        <p:nvSpPr>
          <p:cNvPr id="2" name="Footer Placeholder 1"/>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Text Placeholder 3"/>
          <p:cNvSpPr>
            <a:spLocks noGrp="1"/>
          </p:cNvSpPr>
          <p:nvPr>
            <p:ph type="body" idx="4294967295"/>
          </p:nvPr>
        </p:nvSpPr>
        <p:spPr>
          <a:xfrm>
            <a:off x="142459" y="259829"/>
            <a:ext cx="6588125" cy="639763"/>
          </a:xfrm>
        </p:spPr>
        <p:txBody>
          <a:bodyPr/>
          <a:lstStyle/>
          <a:p>
            <a:pPr marL="0" indent="0">
              <a:buNone/>
            </a:pPr>
            <a:r>
              <a:rPr lang="en-US" dirty="0"/>
              <a:t>Educational Environment Codes</a:t>
            </a:r>
          </a:p>
        </p:txBody>
      </p:sp>
    </p:spTree>
    <p:extLst>
      <p:ext uri="{BB962C8B-B14F-4D97-AF65-F5344CB8AC3E}">
        <p14:creationId xmlns:p14="http://schemas.microsoft.com/office/powerpoint/2010/main" val="1682921685"/>
      </p:ext>
    </p:extLst>
  </p:cSld>
  <p:clrMapOvr>
    <a:masterClrMapping/>
  </p:clrMapOvr>
</p:sld>
</file>

<file path=ppt/theme/theme1.xml><?xml version="1.0" encoding="utf-8"?>
<a:theme xmlns:a="http://schemas.openxmlformats.org/drawingml/2006/main" name="CDE ESSU StandardMulti 201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ESSU StandardMulti 2019" id="{6CFE37BE-8CF0-4119-8AC5-844EB342A82B}" vid="{B8CE54C4-E142-4B16-ADA5-A225F7352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 ESSU StandardMulti 2019</Template>
  <TotalTime>20289</TotalTime>
  <Words>4193</Words>
  <Application>Microsoft Office PowerPoint</Application>
  <PresentationFormat>On-screen Show (4:3)</PresentationFormat>
  <Paragraphs>487</Paragraphs>
  <Slides>36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Gill Sans MT</vt:lpstr>
      <vt:lpstr>Museo Slab 500</vt:lpstr>
      <vt:lpstr>Palatino Linotype</vt:lpstr>
      <vt:lpstr>Trebuchet MS</vt:lpstr>
      <vt:lpstr>Wingdings</vt:lpstr>
      <vt:lpstr>CDE ESSU StandardMulti 2019</vt:lpstr>
      <vt:lpstr> 2020-2021 Special Education December Count  Content and Error Help    </vt:lpstr>
      <vt:lpstr>Special Education December Count    Content and Error Help</vt:lpstr>
      <vt:lpstr>   Timeline &amp; Resources </vt:lpstr>
      <vt:lpstr>December Count Timeline</vt:lpstr>
      <vt:lpstr>Resources</vt:lpstr>
      <vt:lpstr>Student Content</vt:lpstr>
      <vt:lpstr>Who to Report</vt:lpstr>
      <vt:lpstr>December Count Fields in which the data should pull from the Student Interchange district files </vt:lpstr>
      <vt:lpstr>PowerPoint Presentation</vt:lpstr>
      <vt:lpstr>Pupils Attendance Information Code (PAI Code)</vt:lpstr>
      <vt:lpstr>PowerPoint Presentation</vt:lpstr>
      <vt:lpstr>December Count Helpful Resources</vt:lpstr>
      <vt:lpstr>PowerPoint Presentation</vt:lpstr>
      <vt:lpstr>Reminders and Error Help</vt:lpstr>
      <vt:lpstr>Staff Assignment File Overview</vt:lpstr>
      <vt:lpstr>Staff to Student Caseload Match</vt:lpstr>
      <vt:lpstr>50% Caseload Match Primary Provider  (SAM)</vt:lpstr>
      <vt:lpstr>Grade Caseload Match (Data Pipeline)</vt:lpstr>
      <vt:lpstr>District Wide Personnel</vt:lpstr>
      <vt:lpstr>Tips/Hints</vt:lpstr>
      <vt:lpstr>Troubleshooting Grade Case Load Match Errors</vt:lpstr>
      <vt:lpstr>Troubleshooting Grade Case Load Match- Student Errors</vt:lpstr>
      <vt:lpstr>Troubleshooting Grade Case Load Match- Student Errors</vt:lpstr>
      <vt:lpstr>Troubleshooting Grade Case Load Match-  Staff Errors</vt:lpstr>
      <vt:lpstr>Troubleshooting Grade Case Load Match – Staff Errors</vt:lpstr>
      <vt:lpstr>Staff Caseload Match Errors</vt:lpstr>
      <vt:lpstr>Caseload Errors Steps for Resolving</vt:lpstr>
      <vt:lpstr>SAM</vt:lpstr>
      <vt:lpstr>Staff Approval Matrix (SAM)</vt:lpstr>
      <vt:lpstr>Critical Licensing Information</vt:lpstr>
      <vt:lpstr>Review all SAM Warnings</vt:lpstr>
      <vt:lpstr>Staff Qualifications  Reference Documents</vt:lpstr>
      <vt:lpstr>Special Education December Count - SAM</vt:lpstr>
      <vt:lpstr>Special Education December Count – SAM Report</vt:lpstr>
      <vt:lpstr>STAFF - PREK &amp; ADMINISTRATOR INSTRUCTIONAL AREA CODE </vt:lpstr>
      <vt:lpstr>Special Education December Count 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427</cp:revision>
  <dcterms:created xsi:type="dcterms:W3CDTF">2018-01-08T21:58:16Z</dcterms:created>
  <dcterms:modified xsi:type="dcterms:W3CDTF">2020-12-09T16:53:16Z</dcterms:modified>
</cp:coreProperties>
</file>