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7"/>
  </p:notesMasterIdLst>
  <p:sldIdLst>
    <p:sldId id="274" r:id="rId5"/>
    <p:sldId id="256" r:id="rId6"/>
    <p:sldId id="277" r:id="rId7"/>
    <p:sldId id="3297" r:id="rId8"/>
    <p:sldId id="3323" r:id="rId9"/>
    <p:sldId id="291" r:id="rId10"/>
    <p:sldId id="5140" r:id="rId11"/>
    <p:sldId id="285" r:id="rId12"/>
    <p:sldId id="5139" r:id="rId13"/>
    <p:sldId id="5150" r:id="rId14"/>
    <p:sldId id="5148"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5A5B76"/>
    <a:srgbClr val="2C3384"/>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114B5-5F1F-47F9-A073-BCDBFE3F3150}" v="18" dt="2024-11-12T21:04:23.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3" autoAdjust="0"/>
    <p:restoredTop sz="94673" autoAdjust="0"/>
  </p:normalViewPr>
  <p:slideViewPr>
    <p:cSldViewPr snapToGrid="0">
      <p:cViewPr varScale="1">
        <p:scale>
          <a:sx n="101" d="100"/>
          <a:sy n="101" d="100"/>
        </p:scale>
        <p:origin x="102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DF7114B5-5F1F-47F9-A073-BCDBFE3F3150}"/>
    <pc:docChg chg="undo custSel addSld delSld modSld">
      <pc:chgData name="Ward, Reagan" userId="27291eb4-8241-4961-9e69-8c66e34cc5b0" providerId="ADAL" clId="{DF7114B5-5F1F-47F9-A073-BCDBFE3F3150}" dt="2024-11-13T19:30:19.246" v="2403" actId="20577"/>
      <pc:docMkLst>
        <pc:docMk/>
      </pc:docMkLst>
      <pc:sldChg chg="modSp mod">
        <pc:chgData name="Ward, Reagan" userId="27291eb4-8241-4961-9e69-8c66e34cc5b0" providerId="ADAL" clId="{DF7114B5-5F1F-47F9-A073-BCDBFE3F3150}" dt="2024-11-12T18:05:40.639" v="127" actId="20578"/>
        <pc:sldMkLst>
          <pc:docMk/>
          <pc:sldMk cId="3044915438" sldId="256"/>
        </pc:sldMkLst>
        <pc:spChg chg="mod">
          <ac:chgData name="Ward, Reagan" userId="27291eb4-8241-4961-9e69-8c66e34cc5b0" providerId="ADAL" clId="{DF7114B5-5F1F-47F9-A073-BCDBFE3F3150}" dt="2024-11-12T18:05:40.639" v="127" actId="20578"/>
          <ac:spMkLst>
            <pc:docMk/>
            <pc:sldMk cId="3044915438" sldId="256"/>
            <ac:spMk id="3" creationId="{16C56FC6-27D0-A61F-7990-33D227699183}"/>
          </ac:spMkLst>
        </pc:spChg>
      </pc:sldChg>
      <pc:sldChg chg="del">
        <pc:chgData name="Ward, Reagan" userId="27291eb4-8241-4961-9e69-8c66e34cc5b0" providerId="ADAL" clId="{DF7114B5-5F1F-47F9-A073-BCDBFE3F3150}" dt="2024-11-12T18:04:57.951" v="3" actId="47"/>
        <pc:sldMkLst>
          <pc:docMk/>
          <pc:sldMk cId="3401448192" sldId="264"/>
        </pc:sldMkLst>
      </pc:sldChg>
      <pc:sldChg chg="del">
        <pc:chgData name="Ward, Reagan" userId="27291eb4-8241-4961-9e69-8c66e34cc5b0" providerId="ADAL" clId="{DF7114B5-5F1F-47F9-A073-BCDBFE3F3150}" dt="2024-11-12T18:15:39.569" v="322" actId="47"/>
        <pc:sldMkLst>
          <pc:docMk/>
          <pc:sldMk cId="299803553" sldId="265"/>
        </pc:sldMkLst>
      </pc:sldChg>
      <pc:sldChg chg="add del">
        <pc:chgData name="Ward, Reagan" userId="27291eb4-8241-4961-9e69-8c66e34cc5b0" providerId="ADAL" clId="{DF7114B5-5F1F-47F9-A073-BCDBFE3F3150}" dt="2024-11-12T18:04:39.899" v="1" actId="47"/>
        <pc:sldMkLst>
          <pc:docMk/>
          <pc:sldMk cId="2932881370" sldId="276"/>
        </pc:sldMkLst>
      </pc:sldChg>
      <pc:sldChg chg="modSp add mod">
        <pc:chgData name="Ward, Reagan" userId="27291eb4-8241-4961-9e69-8c66e34cc5b0" providerId="ADAL" clId="{DF7114B5-5F1F-47F9-A073-BCDBFE3F3150}" dt="2024-11-12T18:34:58.139" v="336" actId="207"/>
        <pc:sldMkLst>
          <pc:docMk/>
          <pc:sldMk cId="4035782826" sldId="277"/>
        </pc:sldMkLst>
        <pc:graphicFrameChg chg="modGraphic">
          <ac:chgData name="Ward, Reagan" userId="27291eb4-8241-4961-9e69-8c66e34cc5b0" providerId="ADAL" clId="{DF7114B5-5F1F-47F9-A073-BCDBFE3F3150}" dt="2024-11-12T18:34:58.139" v="336" actId="207"/>
          <ac:graphicFrameMkLst>
            <pc:docMk/>
            <pc:sldMk cId="4035782826" sldId="277"/>
            <ac:graphicFrameMk id="7" creationId="{1769B5A7-461B-955E-3DD6-EEAB54B28EC0}"/>
          </ac:graphicFrameMkLst>
        </pc:graphicFrameChg>
      </pc:sldChg>
      <pc:sldChg chg="add">
        <pc:chgData name="Ward, Reagan" userId="27291eb4-8241-4961-9e69-8c66e34cc5b0" providerId="ADAL" clId="{DF7114B5-5F1F-47F9-A073-BCDBFE3F3150}" dt="2024-11-12T20:33:11.339" v="338"/>
        <pc:sldMkLst>
          <pc:docMk/>
          <pc:sldMk cId="1872422787" sldId="285"/>
        </pc:sldMkLst>
      </pc:sldChg>
      <pc:sldChg chg="modSp add mod">
        <pc:chgData name="Ward, Reagan" userId="27291eb4-8241-4961-9e69-8c66e34cc5b0" providerId="ADAL" clId="{DF7114B5-5F1F-47F9-A073-BCDBFE3F3150}" dt="2024-11-12T18:07:39.691" v="206" actId="20577"/>
        <pc:sldMkLst>
          <pc:docMk/>
          <pc:sldMk cId="511447991" sldId="291"/>
        </pc:sldMkLst>
        <pc:spChg chg="mod">
          <ac:chgData name="Ward, Reagan" userId="27291eb4-8241-4961-9e69-8c66e34cc5b0" providerId="ADAL" clId="{DF7114B5-5F1F-47F9-A073-BCDBFE3F3150}" dt="2024-11-12T18:07:39.691" v="206" actId="20577"/>
          <ac:spMkLst>
            <pc:docMk/>
            <pc:sldMk cId="511447991" sldId="291"/>
            <ac:spMk id="3" creationId="{5BDA9D70-F00B-8C6B-6CFC-B9E292509198}"/>
          </ac:spMkLst>
        </pc:spChg>
      </pc:sldChg>
      <pc:sldChg chg="modSp add mod">
        <pc:chgData name="Ward, Reagan" userId="27291eb4-8241-4961-9e69-8c66e34cc5b0" providerId="ADAL" clId="{DF7114B5-5F1F-47F9-A073-BCDBFE3F3150}" dt="2024-11-12T18:06:10.741" v="142" actId="20577"/>
        <pc:sldMkLst>
          <pc:docMk/>
          <pc:sldMk cId="633743155" sldId="3297"/>
        </pc:sldMkLst>
        <pc:graphicFrameChg chg="mod modGraphic">
          <ac:chgData name="Ward, Reagan" userId="27291eb4-8241-4961-9e69-8c66e34cc5b0" providerId="ADAL" clId="{DF7114B5-5F1F-47F9-A073-BCDBFE3F3150}" dt="2024-11-12T18:06:10.741" v="142" actId="20577"/>
          <ac:graphicFrameMkLst>
            <pc:docMk/>
            <pc:sldMk cId="633743155" sldId="3297"/>
            <ac:graphicFrameMk id="9" creationId="{BF02839D-E90B-F219-CA2E-BFFDA8EE34E1}"/>
          </ac:graphicFrameMkLst>
        </pc:graphicFrameChg>
      </pc:sldChg>
      <pc:sldChg chg="modSp add mod">
        <pc:chgData name="Ward, Reagan" userId="27291eb4-8241-4961-9e69-8c66e34cc5b0" providerId="ADAL" clId="{DF7114B5-5F1F-47F9-A073-BCDBFE3F3150}" dt="2024-11-13T19:29:55.664" v="2402" actId="14100"/>
        <pc:sldMkLst>
          <pc:docMk/>
          <pc:sldMk cId="2996574802" sldId="3323"/>
        </pc:sldMkLst>
        <pc:spChg chg="mod">
          <ac:chgData name="Ward, Reagan" userId="27291eb4-8241-4961-9e69-8c66e34cc5b0" providerId="ADAL" clId="{DF7114B5-5F1F-47F9-A073-BCDBFE3F3150}" dt="2024-11-13T19:29:55.664" v="2402" actId="14100"/>
          <ac:spMkLst>
            <pc:docMk/>
            <pc:sldMk cId="2996574802" sldId="3323"/>
            <ac:spMk id="3" creationId="{D035F0E4-73CF-ED28-4D66-C5884036975B}"/>
          </ac:spMkLst>
        </pc:spChg>
      </pc:sldChg>
      <pc:sldChg chg="modSp add mod">
        <pc:chgData name="Ward, Reagan" userId="27291eb4-8241-4961-9e69-8c66e34cc5b0" providerId="ADAL" clId="{DF7114B5-5F1F-47F9-A073-BCDBFE3F3150}" dt="2024-11-13T19:30:19.246" v="2403" actId="20577"/>
        <pc:sldMkLst>
          <pc:docMk/>
          <pc:sldMk cId="557701228" sldId="5139"/>
        </pc:sldMkLst>
        <pc:spChg chg="mod">
          <ac:chgData name="Ward, Reagan" userId="27291eb4-8241-4961-9e69-8c66e34cc5b0" providerId="ADAL" clId="{DF7114B5-5F1F-47F9-A073-BCDBFE3F3150}" dt="2024-11-13T19:30:19.246" v="2403" actId="20577"/>
          <ac:spMkLst>
            <pc:docMk/>
            <pc:sldMk cId="557701228" sldId="5139"/>
            <ac:spMk id="2" creationId="{95E843D4-7C9D-E6E3-A00E-FDBAD7EBCB07}"/>
          </ac:spMkLst>
        </pc:spChg>
        <pc:spChg chg="mod">
          <ac:chgData name="Ward, Reagan" userId="27291eb4-8241-4961-9e69-8c66e34cc5b0" providerId="ADAL" clId="{DF7114B5-5F1F-47F9-A073-BCDBFE3F3150}" dt="2024-11-12T18:35:05.257" v="337" actId="13926"/>
          <ac:spMkLst>
            <pc:docMk/>
            <pc:sldMk cId="557701228" sldId="5139"/>
            <ac:spMk id="5" creationId="{D64655E6-9207-5B95-236B-E19FB5A4B3DA}"/>
          </ac:spMkLst>
        </pc:spChg>
      </pc:sldChg>
      <pc:sldChg chg="modSp add mod">
        <pc:chgData name="Ward, Reagan" userId="27291eb4-8241-4961-9e69-8c66e34cc5b0" providerId="ADAL" clId="{DF7114B5-5F1F-47F9-A073-BCDBFE3F3150}" dt="2024-11-12T20:44:39.056" v="1452" actId="962"/>
        <pc:sldMkLst>
          <pc:docMk/>
          <pc:sldMk cId="4176766676" sldId="5140"/>
        </pc:sldMkLst>
        <pc:spChg chg="mod">
          <ac:chgData name="Ward, Reagan" userId="27291eb4-8241-4961-9e69-8c66e34cc5b0" providerId="ADAL" clId="{DF7114B5-5F1F-47F9-A073-BCDBFE3F3150}" dt="2024-11-12T18:09:50.463" v="317" actId="113"/>
          <ac:spMkLst>
            <pc:docMk/>
            <pc:sldMk cId="4176766676" sldId="5140"/>
            <ac:spMk id="11" creationId="{0E0BAC54-386B-D6E0-622F-4FBFFD3106FB}"/>
          </ac:spMkLst>
        </pc:spChg>
        <pc:picChg chg="mod">
          <ac:chgData name="Ward, Reagan" userId="27291eb4-8241-4961-9e69-8c66e34cc5b0" providerId="ADAL" clId="{DF7114B5-5F1F-47F9-A073-BCDBFE3F3150}" dt="2024-11-12T20:44:39.056" v="1452" actId="962"/>
          <ac:picMkLst>
            <pc:docMk/>
            <pc:sldMk cId="4176766676" sldId="5140"/>
            <ac:picMk id="4" creationId="{E784EFB6-A581-63D2-6B5D-8AAC66021BE5}"/>
          </ac:picMkLst>
        </pc:picChg>
        <pc:picChg chg="mod">
          <ac:chgData name="Ward, Reagan" userId="27291eb4-8241-4961-9e69-8c66e34cc5b0" providerId="ADAL" clId="{DF7114B5-5F1F-47F9-A073-BCDBFE3F3150}" dt="2024-11-12T20:44:08.669" v="1048" actId="962"/>
          <ac:picMkLst>
            <pc:docMk/>
            <pc:sldMk cId="4176766676" sldId="5140"/>
            <ac:picMk id="8" creationId="{7AF9C2B2-DF69-A12B-0A03-12DED5AFD648}"/>
          </ac:picMkLst>
        </pc:picChg>
      </pc:sldChg>
      <pc:sldChg chg="delSp modSp add del mod">
        <pc:chgData name="Ward, Reagan" userId="27291eb4-8241-4961-9e69-8c66e34cc5b0" providerId="ADAL" clId="{DF7114B5-5F1F-47F9-A073-BCDBFE3F3150}" dt="2024-11-12T21:10:48.516" v="2371" actId="47"/>
        <pc:sldMkLst>
          <pc:docMk/>
          <pc:sldMk cId="1955969984" sldId="5146"/>
        </pc:sldMkLst>
        <pc:spChg chg="mod">
          <ac:chgData name="Ward, Reagan" userId="27291eb4-8241-4961-9e69-8c66e34cc5b0" providerId="ADAL" clId="{DF7114B5-5F1F-47F9-A073-BCDBFE3F3150}" dt="2024-11-12T18:15:37.482" v="320" actId="27636"/>
          <ac:spMkLst>
            <pc:docMk/>
            <pc:sldMk cId="1955969984" sldId="5146"/>
            <ac:spMk id="3" creationId="{8B942288-57CB-C222-184D-F28C958536D4}"/>
          </ac:spMkLst>
        </pc:spChg>
        <pc:spChg chg="mod">
          <ac:chgData name="Ward, Reagan" userId="27291eb4-8241-4961-9e69-8c66e34cc5b0" providerId="ADAL" clId="{DF7114B5-5F1F-47F9-A073-BCDBFE3F3150}" dt="2024-11-12T18:15:37.487" v="321" actId="27636"/>
          <ac:spMkLst>
            <pc:docMk/>
            <pc:sldMk cId="1955969984" sldId="5146"/>
            <ac:spMk id="4" creationId="{2713C802-ED38-B057-E71E-5D992954CFF0}"/>
          </ac:spMkLst>
        </pc:spChg>
        <pc:spChg chg="del">
          <ac:chgData name="Ward, Reagan" userId="27291eb4-8241-4961-9e69-8c66e34cc5b0" providerId="ADAL" clId="{DF7114B5-5F1F-47F9-A073-BCDBFE3F3150}" dt="2024-11-12T20:50:54.142" v="1453" actId="478"/>
          <ac:spMkLst>
            <pc:docMk/>
            <pc:sldMk cId="1955969984" sldId="5146"/>
            <ac:spMk id="8" creationId="{5BF52507-FEC7-C8C1-A2B0-5D9351786600}"/>
          </ac:spMkLst>
        </pc:spChg>
      </pc:sldChg>
      <pc:sldChg chg="add del">
        <pc:chgData name="Ward, Reagan" userId="27291eb4-8241-4961-9e69-8c66e34cc5b0" providerId="ADAL" clId="{DF7114B5-5F1F-47F9-A073-BCDBFE3F3150}" dt="2024-11-12T21:10:59.051" v="2372" actId="47"/>
        <pc:sldMkLst>
          <pc:docMk/>
          <pc:sldMk cId="298707322" sldId="5147"/>
        </pc:sldMkLst>
      </pc:sldChg>
      <pc:sldChg chg="modSp add mod">
        <pc:chgData name="Ward, Reagan" userId="27291eb4-8241-4961-9e69-8c66e34cc5b0" providerId="ADAL" clId="{DF7114B5-5F1F-47F9-A073-BCDBFE3F3150}" dt="2024-11-12T21:26:05.032" v="2401" actId="20577"/>
        <pc:sldMkLst>
          <pc:docMk/>
          <pc:sldMk cId="3572926860" sldId="5148"/>
        </pc:sldMkLst>
        <pc:spChg chg="mod">
          <ac:chgData name="Ward, Reagan" userId="27291eb4-8241-4961-9e69-8c66e34cc5b0" providerId="ADAL" clId="{DF7114B5-5F1F-47F9-A073-BCDBFE3F3150}" dt="2024-11-12T21:20:45.745" v="2382" actId="14100"/>
          <ac:spMkLst>
            <pc:docMk/>
            <pc:sldMk cId="3572926860" sldId="5148"/>
            <ac:spMk id="3" creationId="{92F87A0A-C5C8-9B12-5435-DA1DA97D6BEE}"/>
          </ac:spMkLst>
        </pc:spChg>
        <pc:spChg chg="mod">
          <ac:chgData name="Ward, Reagan" userId="27291eb4-8241-4961-9e69-8c66e34cc5b0" providerId="ADAL" clId="{DF7114B5-5F1F-47F9-A073-BCDBFE3F3150}" dt="2024-11-12T21:21:55.245" v="2389" actId="6549"/>
          <ac:spMkLst>
            <pc:docMk/>
            <pc:sldMk cId="3572926860" sldId="5148"/>
            <ac:spMk id="8" creationId="{C629FE2E-47BF-3835-A6CF-D122147CB777}"/>
          </ac:spMkLst>
        </pc:spChg>
        <pc:spChg chg="mod">
          <ac:chgData name="Ward, Reagan" userId="27291eb4-8241-4961-9e69-8c66e34cc5b0" providerId="ADAL" clId="{DF7114B5-5F1F-47F9-A073-BCDBFE3F3150}" dt="2024-11-12T21:26:05.032" v="2401" actId="20577"/>
          <ac:spMkLst>
            <pc:docMk/>
            <pc:sldMk cId="3572926860" sldId="5148"/>
            <ac:spMk id="9" creationId="{C40E2CC6-2D62-79A4-C8F6-9135493DDD5D}"/>
          </ac:spMkLst>
        </pc:spChg>
        <pc:graphicFrameChg chg="modGraphic">
          <ac:chgData name="Ward, Reagan" userId="27291eb4-8241-4961-9e69-8c66e34cc5b0" providerId="ADAL" clId="{DF7114B5-5F1F-47F9-A073-BCDBFE3F3150}" dt="2024-11-12T21:25:38.995" v="2395" actId="2711"/>
          <ac:graphicFrameMkLst>
            <pc:docMk/>
            <pc:sldMk cId="3572926860" sldId="5148"/>
            <ac:graphicFrameMk id="5" creationId="{519E0671-7D03-B728-09CC-D9CC078DE311}"/>
          </ac:graphicFrameMkLst>
        </pc:graphicFrameChg>
        <pc:graphicFrameChg chg="modGraphic">
          <ac:chgData name="Ward, Reagan" userId="27291eb4-8241-4961-9e69-8c66e34cc5b0" providerId="ADAL" clId="{DF7114B5-5F1F-47F9-A073-BCDBFE3F3150}" dt="2024-11-12T21:25:35.206" v="2394" actId="2711"/>
          <ac:graphicFrameMkLst>
            <pc:docMk/>
            <pc:sldMk cId="3572926860" sldId="5148"/>
            <ac:graphicFrameMk id="7" creationId="{68CDCA19-8E00-4CCC-9321-DC1E88612880}"/>
          </ac:graphicFrameMkLst>
        </pc:graphicFrameChg>
      </pc:sldChg>
      <pc:sldChg chg="addSp delSp modSp new del mod modClrScheme chgLayout">
        <pc:chgData name="Ward, Reagan" userId="27291eb4-8241-4961-9e69-8c66e34cc5b0" providerId="ADAL" clId="{DF7114B5-5F1F-47F9-A073-BCDBFE3F3150}" dt="2024-11-12T21:10:36.941" v="2370" actId="47"/>
        <pc:sldMkLst>
          <pc:docMk/>
          <pc:sldMk cId="1818277774" sldId="5149"/>
        </pc:sldMkLst>
        <pc:spChg chg="del mod ord">
          <ac:chgData name="Ward, Reagan" userId="27291eb4-8241-4961-9e69-8c66e34cc5b0" providerId="ADAL" clId="{DF7114B5-5F1F-47F9-A073-BCDBFE3F3150}" dt="2024-11-12T20:51:19.315" v="1455" actId="700"/>
          <ac:spMkLst>
            <pc:docMk/>
            <pc:sldMk cId="1818277774" sldId="5149"/>
            <ac:spMk id="2" creationId="{6DC5C50B-7427-B542-195D-31B0EA39ECE0}"/>
          </ac:spMkLst>
        </pc:spChg>
        <pc:spChg chg="del">
          <ac:chgData name="Ward, Reagan" userId="27291eb4-8241-4961-9e69-8c66e34cc5b0" providerId="ADAL" clId="{DF7114B5-5F1F-47F9-A073-BCDBFE3F3150}" dt="2024-11-12T20:51:19.315" v="1455" actId="700"/>
          <ac:spMkLst>
            <pc:docMk/>
            <pc:sldMk cId="1818277774" sldId="5149"/>
            <ac:spMk id="3" creationId="{975CAC78-A4B4-AA7D-0864-A691EB66A480}"/>
          </ac:spMkLst>
        </pc:spChg>
        <pc:spChg chg="mod ord">
          <ac:chgData name="Ward, Reagan" userId="27291eb4-8241-4961-9e69-8c66e34cc5b0" providerId="ADAL" clId="{DF7114B5-5F1F-47F9-A073-BCDBFE3F3150}" dt="2024-11-12T20:53:28.449" v="1474" actId="6264"/>
          <ac:spMkLst>
            <pc:docMk/>
            <pc:sldMk cId="1818277774" sldId="5149"/>
            <ac:spMk id="4" creationId="{BCDED13B-4BAF-4015-7DCE-22E75B4D9B93}"/>
          </ac:spMkLst>
        </pc:spChg>
        <pc:spChg chg="del mod ord">
          <ac:chgData name="Ward, Reagan" userId="27291eb4-8241-4961-9e69-8c66e34cc5b0" providerId="ADAL" clId="{DF7114B5-5F1F-47F9-A073-BCDBFE3F3150}" dt="2024-11-12T20:51:19.315" v="1455" actId="700"/>
          <ac:spMkLst>
            <pc:docMk/>
            <pc:sldMk cId="1818277774" sldId="5149"/>
            <ac:spMk id="5" creationId="{FB3FFD9D-F4C4-E37D-6568-B89B3AACD7F3}"/>
          </ac:spMkLst>
        </pc:spChg>
        <pc:spChg chg="add del mod ord">
          <ac:chgData name="Ward, Reagan" userId="27291eb4-8241-4961-9e69-8c66e34cc5b0" providerId="ADAL" clId="{DF7114B5-5F1F-47F9-A073-BCDBFE3F3150}" dt="2024-11-12T20:51:24.282" v="1456" actId="700"/>
          <ac:spMkLst>
            <pc:docMk/>
            <pc:sldMk cId="1818277774" sldId="5149"/>
            <ac:spMk id="6" creationId="{BC941E59-5064-8068-8B3E-E6F174748DED}"/>
          </ac:spMkLst>
        </pc:spChg>
        <pc:spChg chg="add del mod ord">
          <ac:chgData name="Ward, Reagan" userId="27291eb4-8241-4961-9e69-8c66e34cc5b0" providerId="ADAL" clId="{DF7114B5-5F1F-47F9-A073-BCDBFE3F3150}" dt="2024-11-12T20:51:24.282" v="1456" actId="700"/>
          <ac:spMkLst>
            <pc:docMk/>
            <pc:sldMk cId="1818277774" sldId="5149"/>
            <ac:spMk id="7" creationId="{9225B0BB-D849-6F47-FFE8-D71AF53C544E}"/>
          </ac:spMkLst>
        </pc:spChg>
        <pc:spChg chg="add mod ord">
          <ac:chgData name="Ward, Reagan" userId="27291eb4-8241-4961-9e69-8c66e34cc5b0" providerId="ADAL" clId="{DF7114B5-5F1F-47F9-A073-BCDBFE3F3150}" dt="2024-11-12T20:53:28.449" v="1474" actId="6264"/>
          <ac:spMkLst>
            <pc:docMk/>
            <pc:sldMk cId="1818277774" sldId="5149"/>
            <ac:spMk id="8" creationId="{26CA23BE-7396-0B3F-CE87-135BC03958C2}"/>
          </ac:spMkLst>
        </pc:spChg>
        <pc:spChg chg="add mod ord">
          <ac:chgData name="Ward, Reagan" userId="27291eb4-8241-4961-9e69-8c66e34cc5b0" providerId="ADAL" clId="{DF7114B5-5F1F-47F9-A073-BCDBFE3F3150}" dt="2024-11-12T20:55:05.651" v="1634" actId="113"/>
          <ac:spMkLst>
            <pc:docMk/>
            <pc:sldMk cId="1818277774" sldId="5149"/>
            <ac:spMk id="9" creationId="{B1622B59-4894-ABE3-B157-EE13772762DB}"/>
          </ac:spMkLst>
        </pc:spChg>
        <pc:spChg chg="add del mod ord">
          <ac:chgData name="Ward, Reagan" userId="27291eb4-8241-4961-9e69-8c66e34cc5b0" providerId="ADAL" clId="{DF7114B5-5F1F-47F9-A073-BCDBFE3F3150}" dt="2024-11-12T20:52:40.061" v="1462" actId="700"/>
          <ac:spMkLst>
            <pc:docMk/>
            <pc:sldMk cId="1818277774" sldId="5149"/>
            <ac:spMk id="10" creationId="{4F8F2F10-410F-58DC-F32A-88400A681DF1}"/>
          </ac:spMkLst>
        </pc:spChg>
        <pc:spChg chg="add del mod ord">
          <ac:chgData name="Ward, Reagan" userId="27291eb4-8241-4961-9e69-8c66e34cc5b0" providerId="ADAL" clId="{DF7114B5-5F1F-47F9-A073-BCDBFE3F3150}" dt="2024-11-12T20:53:27.268" v="1473" actId="700"/>
          <ac:spMkLst>
            <pc:docMk/>
            <pc:sldMk cId="1818277774" sldId="5149"/>
            <ac:spMk id="11" creationId="{3D738600-8C4C-F1FE-7C37-4D6681B1F1F1}"/>
          </ac:spMkLst>
        </pc:spChg>
        <pc:spChg chg="add mod ord">
          <ac:chgData name="Ward, Reagan" userId="27291eb4-8241-4961-9e69-8c66e34cc5b0" providerId="ADAL" clId="{DF7114B5-5F1F-47F9-A073-BCDBFE3F3150}" dt="2024-11-12T20:55:39.815" v="1641" actId="14100"/>
          <ac:spMkLst>
            <pc:docMk/>
            <pc:sldMk cId="1818277774" sldId="5149"/>
            <ac:spMk id="12" creationId="{007258E1-31A1-CF6F-33AF-80D183A50151}"/>
          </ac:spMkLst>
        </pc:spChg>
        <pc:spChg chg="add del mod ord">
          <ac:chgData name="Ward, Reagan" userId="27291eb4-8241-4961-9e69-8c66e34cc5b0" providerId="ADAL" clId="{DF7114B5-5F1F-47F9-A073-BCDBFE3F3150}" dt="2024-11-12T20:53:28.449" v="1474" actId="6264"/>
          <ac:spMkLst>
            <pc:docMk/>
            <pc:sldMk cId="1818277774" sldId="5149"/>
            <ac:spMk id="13" creationId="{33FD2367-1BD1-6030-D5C5-418CB642ED78}"/>
          </ac:spMkLst>
        </pc:spChg>
        <pc:spChg chg="add del mod">
          <ac:chgData name="Ward, Reagan" userId="27291eb4-8241-4961-9e69-8c66e34cc5b0" providerId="ADAL" clId="{DF7114B5-5F1F-47F9-A073-BCDBFE3F3150}" dt="2024-11-12T20:53:28.449" v="1474" actId="6264"/>
          <ac:spMkLst>
            <pc:docMk/>
            <pc:sldMk cId="1818277774" sldId="5149"/>
            <ac:spMk id="14" creationId="{3AD8A65F-2072-05B1-7BDD-A7D1D00646AD}"/>
          </ac:spMkLst>
        </pc:spChg>
        <pc:spChg chg="add del mod">
          <ac:chgData name="Ward, Reagan" userId="27291eb4-8241-4961-9e69-8c66e34cc5b0" providerId="ADAL" clId="{DF7114B5-5F1F-47F9-A073-BCDBFE3F3150}" dt="2024-11-12T20:53:28.449" v="1474" actId="6264"/>
          <ac:spMkLst>
            <pc:docMk/>
            <pc:sldMk cId="1818277774" sldId="5149"/>
            <ac:spMk id="15" creationId="{E46F2A41-966B-9BE1-5D1A-B3C9C380C132}"/>
          </ac:spMkLst>
        </pc:spChg>
        <pc:spChg chg="add del mod">
          <ac:chgData name="Ward, Reagan" userId="27291eb4-8241-4961-9e69-8c66e34cc5b0" providerId="ADAL" clId="{DF7114B5-5F1F-47F9-A073-BCDBFE3F3150}" dt="2024-11-12T20:53:28.449" v="1474" actId="6264"/>
          <ac:spMkLst>
            <pc:docMk/>
            <pc:sldMk cId="1818277774" sldId="5149"/>
            <ac:spMk id="16" creationId="{7920BE17-E514-89F5-ED04-287BC5DBF30B}"/>
          </ac:spMkLst>
        </pc:spChg>
        <pc:spChg chg="add del mod">
          <ac:chgData name="Ward, Reagan" userId="27291eb4-8241-4961-9e69-8c66e34cc5b0" providerId="ADAL" clId="{DF7114B5-5F1F-47F9-A073-BCDBFE3F3150}" dt="2024-11-12T20:53:28.449" v="1474" actId="6264"/>
          <ac:spMkLst>
            <pc:docMk/>
            <pc:sldMk cId="1818277774" sldId="5149"/>
            <ac:spMk id="17" creationId="{BD9644FA-9032-FB4B-B26A-1B9560CBB76D}"/>
          </ac:spMkLst>
        </pc:spChg>
        <pc:spChg chg="add mod ord">
          <ac:chgData name="Ward, Reagan" userId="27291eb4-8241-4961-9e69-8c66e34cc5b0" providerId="ADAL" clId="{DF7114B5-5F1F-47F9-A073-BCDBFE3F3150}" dt="2024-11-12T20:55:42.420" v="1643" actId="27636"/>
          <ac:spMkLst>
            <pc:docMk/>
            <pc:sldMk cId="1818277774" sldId="5149"/>
            <ac:spMk id="18" creationId="{EB2BC51B-5294-16C9-F5E9-B1C3A9DA9FF3}"/>
          </ac:spMkLst>
        </pc:spChg>
      </pc:sldChg>
      <pc:sldChg chg="addSp delSp modSp new mod">
        <pc:chgData name="Ward, Reagan" userId="27291eb4-8241-4961-9e69-8c66e34cc5b0" providerId="ADAL" clId="{DF7114B5-5F1F-47F9-A073-BCDBFE3F3150}" dt="2024-11-12T21:22:14.402" v="2391" actId="14100"/>
        <pc:sldMkLst>
          <pc:docMk/>
          <pc:sldMk cId="808748673" sldId="5150"/>
        </pc:sldMkLst>
        <pc:spChg chg="mod">
          <ac:chgData name="Ward, Reagan" userId="27291eb4-8241-4961-9e69-8c66e34cc5b0" providerId="ADAL" clId="{DF7114B5-5F1F-47F9-A073-BCDBFE3F3150}" dt="2024-11-12T21:10:30.117" v="2369" actId="14100"/>
          <ac:spMkLst>
            <pc:docMk/>
            <pc:sldMk cId="808748673" sldId="5150"/>
            <ac:spMk id="2" creationId="{AD11FD38-5D44-DAFD-C75A-16D51FBD0789}"/>
          </ac:spMkLst>
        </pc:spChg>
        <pc:spChg chg="del">
          <ac:chgData name="Ward, Reagan" userId="27291eb4-8241-4961-9e69-8c66e34cc5b0" providerId="ADAL" clId="{DF7114B5-5F1F-47F9-A073-BCDBFE3F3150}" dt="2024-11-12T20:56:22.414" v="1645" actId="3680"/>
          <ac:spMkLst>
            <pc:docMk/>
            <pc:sldMk cId="808748673" sldId="5150"/>
            <ac:spMk id="4" creationId="{4A05E0CF-3BB4-0122-223B-32E802F1E5FF}"/>
          </ac:spMkLst>
        </pc:spChg>
        <pc:spChg chg="del">
          <ac:chgData name="Ward, Reagan" userId="27291eb4-8241-4961-9e69-8c66e34cc5b0" providerId="ADAL" clId="{DF7114B5-5F1F-47F9-A073-BCDBFE3F3150}" dt="2024-11-12T20:56:57.959" v="1715" actId="478"/>
          <ac:spMkLst>
            <pc:docMk/>
            <pc:sldMk cId="808748673" sldId="5150"/>
            <ac:spMk id="5" creationId="{44EF5C5D-C1E5-3FB9-4CFD-537C434EAD08}"/>
          </ac:spMkLst>
        </pc:spChg>
        <pc:spChg chg="mod">
          <ac:chgData name="Ward, Reagan" userId="27291eb4-8241-4961-9e69-8c66e34cc5b0" providerId="ADAL" clId="{DF7114B5-5F1F-47F9-A073-BCDBFE3F3150}" dt="2024-11-12T20:59:55.050" v="2017" actId="113"/>
          <ac:spMkLst>
            <pc:docMk/>
            <pc:sldMk cId="808748673" sldId="5150"/>
            <ac:spMk id="6" creationId="{35DF12E2-785F-ED9D-D88C-2C16C1CA915C}"/>
          </ac:spMkLst>
        </pc:spChg>
        <pc:graphicFrameChg chg="add mod ord modGraphic">
          <ac:chgData name="Ward, Reagan" userId="27291eb4-8241-4961-9e69-8c66e34cc5b0" providerId="ADAL" clId="{DF7114B5-5F1F-47F9-A073-BCDBFE3F3150}" dt="2024-11-12T21:22:14.402" v="2391" actId="14100"/>
          <ac:graphicFrameMkLst>
            <pc:docMk/>
            <pc:sldMk cId="808748673" sldId="5150"/>
            <ac:graphicFrameMk id="7" creationId="{291F14CB-9326-FAB1-52F1-EB85327E2FC4}"/>
          </ac:graphicFrameMkLst>
        </pc:graphicFrameChg>
      </pc:sldChg>
    </pc:docChg>
  </pc:docChgLst>
  <pc:docChgLst>
    <pc:chgData name="Ward, Reagan" userId="27291eb4-8241-4961-9e69-8c66e34cc5b0" providerId="ADAL" clId="{DE312B38-2B42-4834-9D9A-3ED5485EBBAA}"/>
    <pc:docChg chg="modSld">
      <pc:chgData name="Ward, Reagan" userId="27291eb4-8241-4961-9e69-8c66e34cc5b0" providerId="ADAL" clId="{DE312B38-2B42-4834-9D9A-3ED5485EBBAA}" dt="2024-05-09T20:03:22.320" v="7" actId="20577"/>
      <pc:docMkLst>
        <pc:docMk/>
      </pc:docMkLst>
      <pc:sldChg chg="modSp mod">
        <pc:chgData name="Ward, Reagan" userId="27291eb4-8241-4961-9e69-8c66e34cc5b0" providerId="ADAL" clId="{DE312B38-2B42-4834-9D9A-3ED5485EBBAA}" dt="2024-05-09T20:03:22.320" v="7" actId="20577"/>
        <pc:sldMkLst>
          <pc:docMk/>
          <pc:sldMk cId="2748458431" sldId="274"/>
        </pc:sldMkLst>
        <pc:spChg chg="mod">
          <ac:chgData name="Ward, Reagan" userId="27291eb4-8241-4961-9e69-8c66e34cc5b0" providerId="ADAL" clId="{DE312B38-2B42-4834-9D9A-3ED5485EBBAA}" dt="2024-05-09T20:03:22.320" v="7" actId="20577"/>
          <ac:spMkLst>
            <pc:docMk/>
            <pc:sldMk cId="2748458431" sldId="274"/>
            <ac:spMk id="5" creationId="{F4B32CA7-0A34-544C-18D1-7AFA7490E8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Verified Transfer Out: School Exit Types 02, 05, 13, 14, 15, 16</a:t>
            </a:r>
          </a:p>
          <a:p>
            <a:endParaRPr lang="en-US" dirty="0"/>
          </a:p>
          <a:p>
            <a:r>
              <a:rPr lang="en-US" dirty="0"/>
              <a:t>Exit Types that Comprise the AYG Cohort: 00, 01, 40, 12, 26, 18, 19, 21, 30, 50, 70, 90, 92, 93, 94, 95, 96</a:t>
            </a:r>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328213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991578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2C33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2C33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2" name="Picture 1">
            <a:extLst>
              <a:ext uri="{FF2B5EF4-FFF2-40B4-BE49-F238E27FC236}">
                <a16:creationId xmlns:a16="http://schemas.microsoft.com/office/drawing/2014/main" id="{EC61A3C0-0628-4B30-9BC0-4E5DF5B790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4840" y="6181346"/>
            <a:ext cx="1143055" cy="486318"/>
          </a:xfrm>
          <a:prstGeom prst="rect">
            <a:avLst/>
          </a:prstGeom>
        </p:spPr>
      </p:pic>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5" name="Picture 4">
            <a:extLst>
              <a:ext uri="{FF2B5EF4-FFF2-40B4-BE49-F238E27FC236}">
                <a16:creationId xmlns:a16="http://schemas.microsoft.com/office/drawing/2014/main" id="{A0DE45B8-4104-734B-5D8C-74D4C3DAB2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4840" y="6181346"/>
            <a:ext cx="1143055" cy="486318"/>
          </a:xfrm>
          <a:prstGeom prst="rect">
            <a:avLst/>
          </a:prstGeom>
        </p:spPr>
      </p:pic>
    </p:spTree>
    <p:extLst>
      <p:ext uri="{BB962C8B-B14F-4D97-AF65-F5344CB8AC3E}">
        <p14:creationId xmlns:p14="http://schemas.microsoft.com/office/powerpoint/2010/main" val="3427922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5" name="Picture 4">
            <a:extLst>
              <a:ext uri="{FF2B5EF4-FFF2-40B4-BE49-F238E27FC236}">
                <a16:creationId xmlns:a16="http://schemas.microsoft.com/office/drawing/2014/main" id="{8E0CA229-D329-D0A1-9C9F-E2D37D2122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3984" y="6181346"/>
            <a:ext cx="1143055" cy="486318"/>
          </a:xfrm>
          <a:prstGeom prst="rect">
            <a:avLst/>
          </a:prstGeom>
        </p:spPr>
      </p:pic>
    </p:spTree>
    <p:extLst>
      <p:ext uri="{BB962C8B-B14F-4D97-AF65-F5344CB8AC3E}">
        <p14:creationId xmlns:p14="http://schemas.microsoft.com/office/powerpoint/2010/main" val="10908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6ED14-2BD0-1302-BB78-7F559CA9B3C9}"/>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4F05C4-7EF6-1DBA-9EDA-A79F7EED07E2}"/>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7CB22F-1EEF-76B4-D058-2C8D1512DC3F}"/>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11DAE-27D6-E8EB-7F3A-92F0C6DC2511}"/>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1BC74-E299-BDBE-E2F5-0DE41B357E36}"/>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F0CF0-9A4D-5A40-7958-86C4AAF7DEDC}"/>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5A5B76"/>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7446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6"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26D05B-385B-3357-30B3-32C3362F87F7}"/>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8605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79F89-EECC-D27E-DFD4-7EED03F0D33C}"/>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CFD084-1219-B541-414E-A585CD7CF5FE}"/>
              </a:ext>
            </a:extLst>
          </p:cNvPr>
          <p:cNvSpPr/>
          <p:nvPr userDrawn="1"/>
        </p:nvSpPr>
        <p:spPr>
          <a:xfrm rot="16200000">
            <a:off x="7091086" y="1757083"/>
            <a:ext cx="6858000" cy="3343834"/>
          </a:xfrm>
          <a:prstGeom prst="rect">
            <a:avLst/>
          </a:prstGeom>
          <a:gradFill>
            <a:gsLst>
              <a:gs pos="0">
                <a:schemeClr val="bg1"/>
              </a:gs>
              <a:gs pos="100000">
                <a:srgbClr val="2C33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7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EE3657-431A-0B70-6FEF-BFE6498F520A}"/>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2C33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37565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9" r:id="rId3"/>
    <p:sldLayoutId id="2147483680" r:id="rId4"/>
    <p:sldLayoutId id="2147483701" r:id="rId5"/>
    <p:sldLayoutId id="2147483697" r:id="rId6"/>
    <p:sldLayoutId id="2147483700" r:id="rId7"/>
    <p:sldLayoutId id="2147483682" r:id="rId8"/>
    <p:sldLayoutId id="2147483688" r:id="rId9"/>
    <p:sldLayoutId id="2147483698" r:id="rId10"/>
    <p:sldLayoutId id="2147483689" r:id="rId11"/>
    <p:sldLayoutId id="2147483696" r:id="rId12"/>
    <p:sldLayoutId id="2147483668" r:id="rId13"/>
    <p:sldLayoutId id="2147483690" r:id="rId14"/>
    <p:sldLayoutId id="2147483691" r:id="rId15"/>
    <p:sldLayoutId id="2147483692" r:id="rId16"/>
    <p:sldLayoutId id="2147483693" r:id="rId17"/>
    <p:sldLayoutId id="2147483694" r:id="rId18"/>
    <p:sldLayoutId id="214748369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e.state.co.us/cdereval/grad-drop-mobility_data-privacy-guidelin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mailto:StudentEndOfYear@cde.state.co.us"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cdereval/dropoutcurrent" TargetMode="External"/><Relationship Id="rId2" Type="http://schemas.openxmlformats.org/officeDocument/2006/relationships/hyperlink" Target="https://www.cde.state.co.us/cdereval/mobility-stabilitycurrent" TargetMode="External"/><Relationship Id="rId1" Type="http://schemas.openxmlformats.org/officeDocument/2006/relationships/slideLayout" Target="../slideLayouts/slideLayout4.xml"/><Relationship Id="rId4" Type="http://schemas.openxmlformats.org/officeDocument/2006/relationships/hyperlink" Target="https://www.cde.state.co.us/cdereval/gradratecurr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E7A95-E3B7-62CE-94A0-C8CBCF4F73FD}"/>
              </a:ext>
            </a:extLst>
          </p:cNvPr>
          <p:cNvSpPr>
            <a:spLocks noGrp="1"/>
          </p:cNvSpPr>
          <p:nvPr>
            <p:ph type="ctrTitle"/>
          </p:nvPr>
        </p:nvSpPr>
        <p:spPr/>
        <p:txBody>
          <a:bodyPr>
            <a:normAutofit fontScale="90000"/>
          </a:bodyPr>
          <a:lstStyle/>
          <a:p>
            <a:r>
              <a:rPr lang="en-US" dirty="0"/>
              <a:t>Student End of Year</a:t>
            </a:r>
            <a:br>
              <a:rPr lang="en-US" dirty="0"/>
            </a:br>
            <a:r>
              <a:rPr lang="en-US" dirty="0"/>
              <a:t>Office Hours</a:t>
            </a:r>
          </a:p>
        </p:txBody>
      </p:sp>
      <p:sp>
        <p:nvSpPr>
          <p:cNvPr id="5" name="Subtitle 4">
            <a:extLst>
              <a:ext uri="{FF2B5EF4-FFF2-40B4-BE49-F238E27FC236}">
                <a16:creationId xmlns:a16="http://schemas.microsoft.com/office/drawing/2014/main" id="{F4B32CA7-0A34-544C-18D1-7AFA7490E8C7}"/>
              </a:ext>
            </a:extLst>
          </p:cNvPr>
          <p:cNvSpPr>
            <a:spLocks noGrp="1"/>
          </p:cNvSpPr>
          <p:nvPr>
            <p:ph type="subTitle" idx="1"/>
          </p:nvPr>
        </p:nvSpPr>
        <p:spPr/>
        <p:txBody>
          <a:bodyPr/>
          <a:lstStyle/>
          <a:p>
            <a:r>
              <a:rPr lang="en-US"/>
              <a:t>November </a:t>
            </a:r>
            <a:r>
              <a:rPr lang="en-US" dirty="0"/>
              <a:t>2024</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274845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FD38-5D44-DAFD-C75A-16D51FBD0789}"/>
              </a:ext>
            </a:extLst>
          </p:cNvPr>
          <p:cNvSpPr>
            <a:spLocks noGrp="1"/>
          </p:cNvSpPr>
          <p:nvPr>
            <p:ph type="title"/>
          </p:nvPr>
        </p:nvSpPr>
        <p:spPr>
          <a:xfrm>
            <a:off x="1353672" y="5893622"/>
            <a:ext cx="9161926" cy="898524"/>
          </a:xfrm>
        </p:spPr>
        <p:txBody>
          <a:bodyPr/>
          <a:lstStyle/>
          <a:p>
            <a:r>
              <a:rPr lang="en-US" dirty="0"/>
              <a:t>SEY Privacy Guidelines: District &amp; School Level Data</a:t>
            </a:r>
          </a:p>
        </p:txBody>
      </p:sp>
      <p:sp>
        <p:nvSpPr>
          <p:cNvPr id="3" name="Slide Number Placeholder 2">
            <a:extLst>
              <a:ext uri="{FF2B5EF4-FFF2-40B4-BE49-F238E27FC236}">
                <a16:creationId xmlns:a16="http://schemas.microsoft.com/office/drawing/2014/main" id="{A5DDD86F-4BBA-03FB-DCB4-9B3B62F24FC9}"/>
              </a:ext>
            </a:extLst>
          </p:cNvPr>
          <p:cNvSpPr>
            <a:spLocks noGrp="1"/>
          </p:cNvSpPr>
          <p:nvPr>
            <p:ph type="sldNum" sz="quarter" idx="12"/>
          </p:nvPr>
        </p:nvSpPr>
        <p:spPr/>
        <p:txBody>
          <a:bodyPr/>
          <a:lstStyle/>
          <a:p>
            <a:fld id="{C479D5F6-EDCB-402A-AC08-4943A1820E8F}" type="slidenum">
              <a:rPr lang="en-US" smtClean="0"/>
              <a:pPr/>
              <a:t>10</a:t>
            </a:fld>
            <a:endParaRPr lang="en-US" dirty="0"/>
          </a:p>
        </p:txBody>
      </p:sp>
      <p:graphicFrame>
        <p:nvGraphicFramePr>
          <p:cNvPr id="7" name="Content Placeholder 6">
            <a:extLst>
              <a:ext uri="{FF2B5EF4-FFF2-40B4-BE49-F238E27FC236}">
                <a16:creationId xmlns:a16="http://schemas.microsoft.com/office/drawing/2014/main" id="{291F14CB-9326-FAB1-52F1-EB85327E2FC4}"/>
              </a:ext>
            </a:extLst>
          </p:cNvPr>
          <p:cNvGraphicFramePr>
            <a:graphicFrameLocks noGrp="1"/>
          </p:cNvGraphicFramePr>
          <p:nvPr>
            <p:ph sz="quarter" idx="15"/>
            <p:extLst>
              <p:ext uri="{D42A27DB-BD31-4B8C-83A1-F6EECF244321}">
                <p14:modId xmlns:p14="http://schemas.microsoft.com/office/powerpoint/2010/main" val="3108970425"/>
              </p:ext>
            </p:extLst>
          </p:nvPr>
        </p:nvGraphicFramePr>
        <p:xfrm>
          <a:off x="304800" y="2056915"/>
          <a:ext cx="11582400" cy="3870960"/>
        </p:xfrm>
        <a:graphic>
          <a:graphicData uri="http://schemas.openxmlformats.org/drawingml/2006/table">
            <a:tbl>
              <a:tblPr firstRow="1">
                <a:tableStyleId>{B301B821-A1FF-4177-AEE7-76D212191A09}</a:tableStyleId>
              </a:tblPr>
              <a:tblGrid>
                <a:gridCol w="2578037">
                  <a:extLst>
                    <a:ext uri="{9D8B030D-6E8A-4147-A177-3AD203B41FA5}">
                      <a16:colId xmlns:a16="http://schemas.microsoft.com/office/drawing/2014/main" val="2365431270"/>
                    </a:ext>
                  </a:extLst>
                </a:gridCol>
                <a:gridCol w="6463553">
                  <a:extLst>
                    <a:ext uri="{9D8B030D-6E8A-4147-A177-3AD203B41FA5}">
                      <a16:colId xmlns:a16="http://schemas.microsoft.com/office/drawing/2014/main" val="1989342840"/>
                    </a:ext>
                  </a:extLst>
                </a:gridCol>
                <a:gridCol w="2540810">
                  <a:extLst>
                    <a:ext uri="{9D8B030D-6E8A-4147-A177-3AD203B41FA5}">
                      <a16:colId xmlns:a16="http://schemas.microsoft.com/office/drawing/2014/main" val="3191414822"/>
                    </a:ext>
                  </a:extLst>
                </a:gridCol>
              </a:tblGrid>
              <a:tr h="345065">
                <a:tc>
                  <a:txBody>
                    <a:bodyPr/>
                    <a:lstStyle/>
                    <a:p>
                      <a:r>
                        <a:rPr lang="en-US" sz="1400" dirty="0">
                          <a:latin typeface="Trebuchet MS" panose="020B0603020202020204" pitchFamily="34" charset="0"/>
                        </a:rPr>
                        <a:t>AYG Cohort/ </a:t>
                      </a:r>
                      <a:br>
                        <a:rPr lang="en-US" sz="1400" dirty="0">
                          <a:latin typeface="Trebuchet MS" panose="020B0603020202020204" pitchFamily="34" charset="0"/>
                        </a:rPr>
                      </a:br>
                      <a:r>
                        <a:rPr lang="en-US" sz="1400" dirty="0">
                          <a:latin typeface="Trebuchet MS" panose="020B0603020202020204" pitchFamily="34" charset="0"/>
                        </a:rPr>
                        <a:t>Membership Base Size</a:t>
                      </a:r>
                    </a:p>
                  </a:txBody>
                  <a:tcPr/>
                </a:tc>
                <a:tc>
                  <a:txBody>
                    <a:bodyPr/>
                    <a:lstStyle/>
                    <a:p>
                      <a:r>
                        <a:rPr lang="en-US" sz="1400" dirty="0">
                          <a:latin typeface="Trebuchet MS" panose="020B0603020202020204" pitchFamily="34" charset="0"/>
                        </a:rPr>
                        <a:t>Student Group Notes</a:t>
                      </a:r>
                    </a:p>
                  </a:txBody>
                  <a:tcPr/>
                </a:tc>
                <a:tc>
                  <a:txBody>
                    <a:bodyPr/>
                    <a:lstStyle/>
                    <a:p>
                      <a:r>
                        <a:rPr lang="en-US" sz="1400" dirty="0">
                          <a:latin typeface="Trebuchet MS" panose="020B0603020202020204" pitchFamily="34" charset="0"/>
                        </a:rPr>
                        <a:t>Top/Bottom Masking</a:t>
                      </a:r>
                    </a:p>
                  </a:txBody>
                  <a:tcPr/>
                </a:tc>
                <a:extLst>
                  <a:ext uri="{0D108BD9-81ED-4DB2-BD59-A6C34878D82A}">
                    <a16:rowId xmlns:a16="http://schemas.microsoft.com/office/drawing/2014/main" val="3973900162"/>
                  </a:ext>
                </a:extLst>
              </a:tr>
              <a:tr h="1055493">
                <a:tc>
                  <a:txBody>
                    <a:bodyPr/>
                    <a:lstStyle/>
                    <a:p>
                      <a:r>
                        <a:rPr lang="en-US" sz="1400" b="1" dirty="0">
                          <a:latin typeface="Trebuchet MS" panose="020B0603020202020204" pitchFamily="34" charset="0"/>
                        </a:rPr>
                        <a:t>Graduation/Mobility:</a:t>
                      </a:r>
                    </a:p>
                    <a:p>
                      <a:r>
                        <a:rPr lang="en-US" sz="1400" dirty="0">
                          <a:latin typeface="Trebuchet MS" panose="020B0603020202020204" pitchFamily="34" charset="0"/>
                        </a:rPr>
                        <a:t>When 51 or greater, </a:t>
                      </a:r>
                      <a:br>
                        <a:rPr lang="en-US" sz="1400" dirty="0">
                          <a:latin typeface="Trebuchet MS" panose="020B0603020202020204" pitchFamily="34" charset="0"/>
                        </a:rPr>
                      </a:br>
                      <a:r>
                        <a:rPr lang="en-US" sz="1400" dirty="0">
                          <a:latin typeface="Trebuchet MS" panose="020B0603020202020204" pitchFamily="34" charset="0"/>
                        </a:rPr>
                        <a:t>reflect specific size</a:t>
                      </a:r>
                    </a:p>
                    <a:p>
                      <a:endParaRPr lang="en-US" sz="1400" dirty="0">
                        <a:latin typeface="Trebuchet MS" panose="020B0603020202020204" pitchFamily="34" charset="0"/>
                      </a:endParaRPr>
                    </a:p>
                    <a:p>
                      <a:r>
                        <a:rPr lang="en-US" sz="1400" b="1" dirty="0">
                          <a:highlight>
                            <a:srgbClr val="CCFFFF"/>
                          </a:highlight>
                          <a:latin typeface="Trebuchet MS" panose="020B0603020202020204" pitchFamily="34" charset="0"/>
                        </a:rPr>
                        <a:t>Dropout: </a:t>
                      </a:r>
                      <a:r>
                        <a:rPr lang="en-US" sz="1400" b="0" dirty="0">
                          <a:highlight>
                            <a:srgbClr val="CCFFFF"/>
                          </a:highlight>
                          <a:latin typeface="Trebuchet MS" panose="020B0603020202020204" pitchFamily="34" charset="0"/>
                        </a:rPr>
                        <a:t>201 or greater</a:t>
                      </a:r>
                    </a:p>
                  </a:txBody>
                  <a:tcPr/>
                </a:tc>
                <a:tc>
                  <a:txBody>
                    <a:bodyPr/>
                    <a:lstStyle/>
                    <a:p>
                      <a:pPr marL="171450" indent="-171450">
                        <a:buFont typeface="Arial" panose="020B0604020202020204" pitchFamily="34" charset="0"/>
                        <a:buChar char="•"/>
                      </a:pPr>
                      <a:r>
                        <a:rPr lang="en-US" sz="1400" dirty="0">
                          <a:latin typeface="Trebuchet MS" panose="020B0603020202020204" pitchFamily="34" charset="0"/>
                        </a:rPr>
                        <a:t>Subgroups with a size of 0-50 </a:t>
                      </a:r>
                      <a:r>
                        <a:rPr lang="en-US" sz="1400" dirty="0">
                          <a:highlight>
                            <a:srgbClr val="CCFFFF"/>
                          </a:highlight>
                          <a:latin typeface="Trebuchet MS" panose="020B0603020202020204" pitchFamily="34" charset="0"/>
                        </a:rPr>
                        <a:t>(0-200) </a:t>
                      </a:r>
                      <a:r>
                        <a:rPr lang="en-US" sz="1400" dirty="0">
                          <a:latin typeface="Trebuchet MS" panose="020B0603020202020204" pitchFamily="34" charset="0"/>
                        </a:rPr>
                        <a:t>students shown as “50 or less” </a:t>
                      </a:r>
                      <a:r>
                        <a:rPr lang="en-US" sz="1400" dirty="0">
                          <a:highlight>
                            <a:srgbClr val="CCFFFF"/>
                          </a:highlight>
                          <a:latin typeface="Trebuchet MS" panose="020B0603020202020204" pitchFamily="34" charset="0"/>
                        </a:rPr>
                        <a:t>(200 or less)</a:t>
                      </a:r>
                    </a:p>
                    <a:p>
                      <a:pPr marL="171450" indent="-171450">
                        <a:buFont typeface="Arial" panose="020B0604020202020204" pitchFamily="34" charset="0"/>
                        <a:buChar char="•"/>
                      </a:pPr>
                      <a:r>
                        <a:rPr lang="en-US" sz="1400" dirty="0">
                          <a:latin typeface="Trebuchet MS" panose="020B0603020202020204" pitchFamily="34" charset="0"/>
                        </a:rPr>
                        <a:t>Subgroups with a size of 51 </a:t>
                      </a:r>
                      <a:r>
                        <a:rPr lang="en-US" sz="1400" dirty="0">
                          <a:highlight>
                            <a:srgbClr val="CCFFFF"/>
                          </a:highlight>
                          <a:latin typeface="Trebuchet MS" panose="020B0603020202020204" pitchFamily="34" charset="0"/>
                        </a:rPr>
                        <a:t>(201)</a:t>
                      </a:r>
                      <a:r>
                        <a:rPr lang="en-US" sz="1400" dirty="0">
                          <a:latin typeface="Trebuchet MS" panose="020B0603020202020204" pitchFamily="34" charset="0"/>
                        </a:rPr>
                        <a:t> or greater are shown as the specific size when doing so does not directly disclose a complementary subgroup size of 50 or less. </a:t>
                      </a:r>
                      <a:r>
                        <a:rPr lang="en-US" sz="1400" dirty="0">
                          <a:highlight>
                            <a:srgbClr val="CCFFFF"/>
                          </a:highlight>
                          <a:latin typeface="Trebuchet MS" panose="020B0603020202020204" pitchFamily="34" charset="0"/>
                        </a:rPr>
                        <a:t>(200 or less)</a:t>
                      </a:r>
                      <a:r>
                        <a:rPr lang="en-US" sz="1400" dirty="0">
                          <a:latin typeface="Trebuchet MS" panose="020B0603020202020204" pitchFamily="34" charset="0"/>
                        </a:rPr>
                        <a:t> If a subgroup of 50 </a:t>
                      </a:r>
                      <a:r>
                        <a:rPr lang="en-US" sz="1400" dirty="0">
                          <a:highlight>
                            <a:srgbClr val="CCFFFF"/>
                          </a:highlight>
                          <a:latin typeface="Trebuchet MS" panose="020B0603020202020204" pitchFamily="34" charset="0"/>
                        </a:rPr>
                        <a:t>(200)</a:t>
                      </a:r>
                      <a:r>
                        <a:rPr lang="en-US" sz="1400" dirty="0">
                          <a:latin typeface="Trebuchet MS" panose="020B0603020202020204" pitchFamily="34" charset="0"/>
                        </a:rPr>
                        <a:t> or less would be disclosed, the complementary larger subgroup will be shown as “51 or greater” </a:t>
                      </a:r>
                      <a:r>
                        <a:rPr lang="en-US" sz="1400" dirty="0">
                          <a:highlight>
                            <a:srgbClr val="CCFFFF"/>
                          </a:highlight>
                          <a:latin typeface="Trebuchet MS" panose="020B0603020202020204" pitchFamily="34" charset="0"/>
                        </a:rPr>
                        <a:t>(201 or greater)</a:t>
                      </a:r>
                    </a:p>
                  </a:txBody>
                  <a:tcPr>
                    <a:noFill/>
                  </a:tcPr>
                </a:tc>
                <a:tc>
                  <a:txBody>
                    <a:bodyPr/>
                    <a:lstStyle/>
                    <a:p>
                      <a:pPr marL="0" indent="0">
                        <a:buFont typeface="Arial" panose="020B0604020202020204" pitchFamily="34" charset="0"/>
                        <a:buNone/>
                      </a:pPr>
                      <a:r>
                        <a:rPr lang="en-US" sz="1400" b="1" dirty="0">
                          <a:latin typeface="Trebuchet MS" panose="020B0603020202020204" pitchFamily="34" charset="0"/>
                        </a:rPr>
                        <a:t>Graduation/Mobility:</a:t>
                      </a:r>
                    </a:p>
                    <a:p>
                      <a:pPr marL="0" indent="0">
                        <a:buFont typeface="Arial" panose="020B0604020202020204" pitchFamily="34" charset="0"/>
                        <a:buNone/>
                      </a:pPr>
                      <a:r>
                        <a:rPr lang="en-US" sz="1400" dirty="0">
                          <a:latin typeface="Trebuchet MS" panose="020B0603020202020204" pitchFamily="34" charset="0"/>
                        </a:rPr>
                        <a:t>≥ 98% and </a:t>
                      </a:r>
                      <a:r>
                        <a:rPr lang="en-US" sz="1400" kern="1200" dirty="0">
                          <a:solidFill>
                            <a:schemeClr val="dk1"/>
                          </a:solidFill>
                          <a:latin typeface="Trebuchet MS" panose="020B0603020202020204" pitchFamily="34" charset="0"/>
                        </a:rPr>
                        <a:t>≤ 2%</a:t>
                      </a:r>
                      <a:endParaRPr lang="en-US" sz="1400" kern="1200" dirty="0">
                        <a:solidFill>
                          <a:schemeClr val="dk1"/>
                        </a:solidFill>
                        <a:latin typeface="Trebuchet MS" panose="020B0603020202020204" pitchFamily="34" charset="0"/>
                        <a:ea typeface="+mn-ea"/>
                        <a:cs typeface="+mn-cs"/>
                      </a:endParaRPr>
                    </a:p>
                    <a:p>
                      <a:pPr marL="0" indent="0" algn="l" defTabSz="914400" rtl="0" eaLnBrk="1" latinLnBrk="0" hangingPunct="1">
                        <a:buFont typeface="Arial" panose="020B0604020202020204" pitchFamily="34" charset="0"/>
                        <a:buNone/>
                      </a:pPr>
                      <a:endParaRPr lang="en-US" sz="1400" b="1" kern="1200" dirty="0">
                        <a:solidFill>
                          <a:schemeClr val="dk1"/>
                        </a:solidFill>
                        <a:highlight>
                          <a:srgbClr val="CCFFFF"/>
                        </a:highlight>
                        <a:latin typeface="Trebuchet MS" panose="020B0603020202020204" pitchFamily="34" charset="0"/>
                      </a:endParaRPr>
                    </a:p>
                    <a:p>
                      <a:pPr marL="0" indent="0" algn="l" defTabSz="914400" rtl="0" eaLnBrk="1" latinLnBrk="0" hangingPunct="1">
                        <a:buFont typeface="Arial" panose="020B0604020202020204" pitchFamily="34" charset="0"/>
                        <a:buNone/>
                      </a:pPr>
                      <a:r>
                        <a:rPr lang="en-US" sz="1400" b="1" kern="1200" dirty="0">
                          <a:solidFill>
                            <a:schemeClr val="dk1"/>
                          </a:solidFill>
                          <a:highlight>
                            <a:srgbClr val="CCFFFF"/>
                          </a:highlight>
                          <a:latin typeface="Trebuchet MS" panose="020B0603020202020204" pitchFamily="34" charset="0"/>
                        </a:rPr>
                        <a:t>Dropout:</a:t>
                      </a:r>
                    </a:p>
                    <a:p>
                      <a:pPr marL="0" indent="0">
                        <a:buFont typeface="Arial" panose="020B0604020202020204" pitchFamily="34" charset="0"/>
                        <a:buNone/>
                      </a:pPr>
                      <a:r>
                        <a:rPr lang="en-US" sz="1400" dirty="0">
                          <a:highlight>
                            <a:srgbClr val="CCFFFF"/>
                          </a:highlight>
                          <a:latin typeface="Trebuchet MS" panose="020B0603020202020204" pitchFamily="34" charset="0"/>
                        </a:rPr>
                        <a:t>≥ 99.5% and </a:t>
                      </a:r>
                      <a:r>
                        <a:rPr lang="en-US" sz="1400" kern="1200" dirty="0">
                          <a:solidFill>
                            <a:schemeClr val="dk1"/>
                          </a:solidFill>
                          <a:highlight>
                            <a:srgbClr val="CCFFFF"/>
                          </a:highlight>
                          <a:latin typeface="Trebuchet MS" panose="020B0603020202020204" pitchFamily="34" charset="0"/>
                        </a:rPr>
                        <a:t>≤ 0.5%</a:t>
                      </a:r>
                      <a:endParaRPr lang="en-US" sz="1400" kern="1200" dirty="0">
                        <a:solidFill>
                          <a:schemeClr val="dk1"/>
                        </a:solidFill>
                        <a:highlight>
                          <a:srgbClr val="CCFFFF"/>
                        </a:highlight>
                        <a:latin typeface="Trebuchet MS" panose="020B0603020202020204" pitchFamily="34" charset="0"/>
                        <a:ea typeface="+mn-ea"/>
                        <a:cs typeface="+mn-cs"/>
                      </a:endParaRPr>
                    </a:p>
                  </a:txBody>
                  <a:tcPr/>
                </a:tc>
                <a:extLst>
                  <a:ext uri="{0D108BD9-81ED-4DB2-BD59-A6C34878D82A}">
                    <a16:rowId xmlns:a16="http://schemas.microsoft.com/office/drawing/2014/main" val="1821627644"/>
                  </a:ext>
                </a:extLst>
              </a:tr>
              <a:tr h="771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rebuchet MS" panose="020B0603020202020204" pitchFamily="34" charset="0"/>
                        </a:rPr>
                        <a:t>Graduation/Mobility: </a:t>
                      </a:r>
                      <a:r>
                        <a:rPr lang="en-US" sz="1400" dirty="0">
                          <a:latin typeface="Trebuchet MS" panose="020B0603020202020204" pitchFamily="34" charset="0"/>
                        </a:rPr>
                        <a:t>16-50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Trebuchet MS" panose="020B0603020202020204" pitchFamily="34" charset="0"/>
                      </a:endParaRPr>
                    </a:p>
                    <a:p>
                      <a:r>
                        <a:rPr lang="en-US" sz="1400" b="1" dirty="0">
                          <a:highlight>
                            <a:srgbClr val="CCFFFF"/>
                          </a:highlight>
                          <a:latin typeface="Trebuchet MS" panose="020B0603020202020204" pitchFamily="34" charset="0"/>
                        </a:rPr>
                        <a:t>Dropout: </a:t>
                      </a:r>
                      <a:r>
                        <a:rPr lang="en-US" sz="1400" b="0" dirty="0">
                          <a:highlight>
                            <a:srgbClr val="CCFFFF"/>
                          </a:highlight>
                          <a:latin typeface="Trebuchet MS" panose="020B0603020202020204" pitchFamily="34" charset="0"/>
                        </a:rPr>
                        <a:t>16-200</a:t>
                      </a:r>
                    </a:p>
                  </a:txBody>
                  <a:tcPr/>
                </a:tc>
                <a:tc>
                  <a:txBody>
                    <a:bodyPr/>
                    <a:lstStyle/>
                    <a:p>
                      <a:pPr marL="171450" indent="-171450">
                        <a:buFont typeface="Arial" panose="020B0604020202020204" pitchFamily="34" charset="0"/>
                        <a:buChar char="•"/>
                      </a:pPr>
                      <a:r>
                        <a:rPr lang="en-US" sz="1400" dirty="0">
                          <a:latin typeface="Trebuchet MS" panose="020B0603020202020204" pitchFamily="34" charset="0"/>
                        </a:rPr>
                        <a:t>All subgroup cohorts shown as “50 or less” </a:t>
                      </a:r>
                      <a:r>
                        <a:rPr lang="en-US" sz="1400" dirty="0">
                          <a:highlight>
                            <a:srgbClr val="CCFFFF"/>
                          </a:highlight>
                          <a:latin typeface="Trebuchet MS" panose="020B0603020202020204" pitchFamily="34" charset="0"/>
                        </a:rPr>
                        <a:t>(200 or less)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Trebuchet MS" panose="020B0603020202020204" pitchFamily="34" charset="0"/>
                        </a:rPr>
                        <a:t>Graduation/Mobility: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latin typeface="Trebuchet MS" panose="020B0603020202020204" pitchFamily="34" charset="0"/>
                        </a:rPr>
                        <a:t>≥ 98% and ≤ 2%</a:t>
                      </a:r>
                    </a:p>
                    <a:p>
                      <a:pPr marL="0" indent="0" algn="l" defTabSz="914400" rtl="0" eaLnBrk="1" latinLnBrk="0" hangingPunct="1">
                        <a:buFont typeface="Arial" panose="020B0604020202020204" pitchFamily="34" charset="0"/>
                        <a:buNone/>
                      </a:pPr>
                      <a:endParaRPr lang="en-US" sz="1400" b="1" kern="1200" dirty="0">
                        <a:solidFill>
                          <a:schemeClr val="dk1"/>
                        </a:solidFill>
                        <a:highlight>
                          <a:srgbClr val="CCFFFF"/>
                        </a:highlight>
                        <a:latin typeface="Trebuchet MS" panose="020B0603020202020204" pitchFamily="34" charset="0"/>
                      </a:endParaRPr>
                    </a:p>
                    <a:p>
                      <a:pPr marL="0" indent="0" algn="l" defTabSz="914400" rtl="0" eaLnBrk="1" latinLnBrk="0" hangingPunct="1">
                        <a:buFont typeface="Arial" panose="020B0604020202020204" pitchFamily="34" charset="0"/>
                        <a:buNone/>
                      </a:pPr>
                      <a:r>
                        <a:rPr lang="en-US" sz="1400" b="1" kern="1200" dirty="0">
                          <a:solidFill>
                            <a:schemeClr val="dk1"/>
                          </a:solidFill>
                          <a:highlight>
                            <a:srgbClr val="CCFFFF"/>
                          </a:highlight>
                          <a:latin typeface="Trebuchet MS" panose="020B0603020202020204" pitchFamily="34" charset="0"/>
                        </a:rPr>
                        <a:t>Dropout:</a:t>
                      </a:r>
                    </a:p>
                    <a:p>
                      <a:pPr marL="0" indent="0">
                        <a:buFont typeface="Arial" panose="020B0604020202020204" pitchFamily="34" charset="0"/>
                        <a:buNone/>
                      </a:pPr>
                      <a:r>
                        <a:rPr lang="en-US" sz="1400" dirty="0">
                          <a:highlight>
                            <a:srgbClr val="CCFFFF"/>
                          </a:highlight>
                          <a:latin typeface="Trebuchet MS" panose="020B0603020202020204" pitchFamily="34" charset="0"/>
                        </a:rPr>
                        <a:t>≥ 99.5% and </a:t>
                      </a:r>
                      <a:r>
                        <a:rPr lang="en-US" sz="1400" kern="1200" dirty="0">
                          <a:solidFill>
                            <a:schemeClr val="dk1"/>
                          </a:solidFill>
                          <a:highlight>
                            <a:srgbClr val="CCFFFF"/>
                          </a:highlight>
                          <a:latin typeface="Trebuchet MS" panose="020B0603020202020204" pitchFamily="34" charset="0"/>
                        </a:rPr>
                        <a:t>≤ 0.5%</a:t>
                      </a:r>
                      <a:endParaRPr lang="en-US" sz="1400" kern="1200" dirty="0">
                        <a:solidFill>
                          <a:schemeClr val="dk1"/>
                        </a:solidFill>
                        <a:highlight>
                          <a:srgbClr val="CCFFFF"/>
                        </a:highlight>
                        <a:latin typeface="Trebuchet MS" panose="020B0603020202020204" pitchFamily="34" charset="0"/>
                        <a:ea typeface="+mn-ea"/>
                        <a:cs typeface="+mn-cs"/>
                      </a:endParaRPr>
                    </a:p>
                  </a:txBody>
                  <a:tcPr/>
                </a:tc>
                <a:extLst>
                  <a:ext uri="{0D108BD9-81ED-4DB2-BD59-A6C34878D82A}">
                    <a16:rowId xmlns:a16="http://schemas.microsoft.com/office/drawing/2014/main" val="2224773308"/>
                  </a:ext>
                </a:extLst>
              </a:tr>
              <a:tr h="202979">
                <a:tc>
                  <a:txBody>
                    <a:bodyPr/>
                    <a:lstStyle/>
                    <a:p>
                      <a:r>
                        <a:rPr lang="en-US" sz="1400" dirty="0">
                          <a:latin typeface="Trebuchet MS" panose="020B0603020202020204" pitchFamily="34" charset="0"/>
                        </a:rPr>
                        <a:t>15 or less</a:t>
                      </a:r>
                    </a:p>
                  </a:txBody>
                  <a:tcPr/>
                </a:tc>
                <a:tc>
                  <a:txBody>
                    <a:bodyPr/>
                    <a:lstStyle/>
                    <a:p>
                      <a:pPr marL="171450" indent="-171450">
                        <a:buFont typeface="Arial" panose="020B0604020202020204" pitchFamily="34" charset="0"/>
                        <a:buChar char="•"/>
                      </a:pPr>
                      <a:r>
                        <a:rPr lang="en-US" sz="1400" dirty="0">
                          <a:latin typeface="Trebuchet MS" panose="020B0603020202020204" pitchFamily="34" charset="0"/>
                        </a:rPr>
                        <a:t>All subgroup cohorts shown as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latin typeface="Trebuchet MS" panose="020B0603020202020204" pitchFamily="34" charset="0"/>
                        </a:rPr>
                        <a:t>≥ 90% and ≤ 10%</a:t>
                      </a:r>
                      <a:endParaRPr lang="en-US" sz="1400" kern="1200" dirty="0">
                        <a:solidFill>
                          <a:schemeClr val="dk1"/>
                        </a:solidFill>
                        <a:latin typeface="Trebuchet MS" panose="020B0603020202020204" pitchFamily="34" charset="0"/>
                        <a:ea typeface="+mn-ea"/>
                        <a:cs typeface="+mn-cs"/>
                      </a:endParaRPr>
                    </a:p>
                  </a:txBody>
                  <a:tcPr/>
                </a:tc>
                <a:extLst>
                  <a:ext uri="{0D108BD9-81ED-4DB2-BD59-A6C34878D82A}">
                    <a16:rowId xmlns:a16="http://schemas.microsoft.com/office/drawing/2014/main" val="2170753092"/>
                  </a:ext>
                </a:extLst>
              </a:tr>
              <a:tr h="202979">
                <a:tc>
                  <a:txBody>
                    <a:bodyPr/>
                    <a:lstStyle/>
                    <a:p>
                      <a:r>
                        <a:rPr lang="en-US" sz="1400" dirty="0">
                          <a:latin typeface="Trebuchet MS" panose="020B0603020202020204" pitchFamily="34" charset="0"/>
                        </a:rPr>
                        <a:t>N/A (0 students)</a:t>
                      </a:r>
                    </a:p>
                  </a:txBody>
                  <a:tcPr/>
                </a:tc>
                <a:tc>
                  <a:txBody>
                    <a:bodyPr/>
                    <a:lstStyle/>
                    <a:p>
                      <a:pPr marL="171450" indent="-171450">
                        <a:buFont typeface="Arial" panose="020B0604020202020204" pitchFamily="34" charset="0"/>
                        <a:buChar char="•"/>
                      </a:pPr>
                      <a:r>
                        <a:rPr lang="en-US" sz="1400" dirty="0">
                          <a:latin typeface="Trebuchet MS" panose="020B0603020202020204" pitchFamily="34" charset="0"/>
                        </a:rPr>
                        <a:t>All subgroups shown as “N/A”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latin typeface="Trebuchet MS" panose="020B0603020202020204" pitchFamily="34" charset="0"/>
                        </a:rPr>
                        <a:t>All rates shown as “N/A”</a:t>
                      </a:r>
                      <a:endParaRPr lang="en-US" sz="1400" kern="1200" dirty="0">
                        <a:solidFill>
                          <a:schemeClr val="dk1"/>
                        </a:solidFill>
                        <a:latin typeface="Trebuchet MS" panose="020B0603020202020204" pitchFamily="34" charset="0"/>
                        <a:ea typeface="+mn-ea"/>
                        <a:cs typeface="+mn-cs"/>
                      </a:endParaRPr>
                    </a:p>
                  </a:txBody>
                  <a:tcPr/>
                </a:tc>
                <a:extLst>
                  <a:ext uri="{0D108BD9-81ED-4DB2-BD59-A6C34878D82A}">
                    <a16:rowId xmlns:a16="http://schemas.microsoft.com/office/drawing/2014/main" val="2133363018"/>
                  </a:ext>
                </a:extLst>
              </a:tr>
            </a:tbl>
          </a:graphicData>
        </a:graphic>
      </p:graphicFrame>
      <p:sp>
        <p:nvSpPr>
          <p:cNvPr id="6" name="Content Placeholder 5">
            <a:extLst>
              <a:ext uri="{FF2B5EF4-FFF2-40B4-BE49-F238E27FC236}">
                <a16:creationId xmlns:a16="http://schemas.microsoft.com/office/drawing/2014/main" id="{35DF12E2-785F-ED9D-D88C-2C16C1CA915C}"/>
              </a:ext>
            </a:extLst>
          </p:cNvPr>
          <p:cNvSpPr>
            <a:spLocks noGrp="1"/>
          </p:cNvSpPr>
          <p:nvPr>
            <p:ph sz="quarter" idx="17"/>
          </p:nvPr>
        </p:nvSpPr>
        <p:spPr>
          <a:xfrm>
            <a:off x="227916" y="223838"/>
            <a:ext cx="11583084" cy="1999409"/>
          </a:xfrm>
        </p:spPr>
        <p:txBody>
          <a:bodyPr>
            <a:normAutofit fontScale="62500" lnSpcReduction="20000"/>
          </a:bodyPr>
          <a:lstStyle/>
          <a:p>
            <a:r>
              <a:rPr lang="en-US" b="1" dirty="0"/>
              <a:t>Privacy Methods: </a:t>
            </a:r>
            <a:r>
              <a:rPr lang="en-US" dirty="0"/>
              <a:t>blurring of cohort/membership base sizes with small populations (all students &amp; subgroups), top &amp; bottom masking of rates, and limited suppression</a:t>
            </a:r>
          </a:p>
          <a:p>
            <a:pPr lvl="1"/>
            <a:r>
              <a:rPr lang="en-US" dirty="0"/>
              <a:t>Using a mix of methods ensures student data is protected while providing transparent information regarding rates</a:t>
            </a:r>
          </a:p>
          <a:p>
            <a:r>
              <a:rPr lang="en-US" dirty="0"/>
              <a:t>Graduation/Completion and Mobility/Stability use the same rules</a:t>
            </a:r>
          </a:p>
          <a:p>
            <a:r>
              <a:rPr lang="en-US" dirty="0"/>
              <a:t>Dropout has the same methods, but different membership base size groups and top/bottom masking</a:t>
            </a:r>
          </a:p>
          <a:p>
            <a:r>
              <a:rPr lang="en-US" dirty="0"/>
              <a:t>More Information: </a:t>
            </a:r>
            <a:r>
              <a:rPr lang="en-US" dirty="0">
                <a:hlinkClick r:id="rId2"/>
              </a:rPr>
              <a:t>Graduation, Dropout Mobility Rates – Aggregate Data Privacy Guidelines Site</a:t>
            </a:r>
            <a:endParaRPr lang="en-US" dirty="0"/>
          </a:p>
          <a:p>
            <a:endParaRPr lang="en-US" dirty="0"/>
          </a:p>
        </p:txBody>
      </p:sp>
    </p:spTree>
    <p:extLst>
      <p:ext uri="{BB962C8B-B14F-4D97-AF65-F5344CB8AC3E}">
        <p14:creationId xmlns:p14="http://schemas.microsoft.com/office/powerpoint/2010/main" val="80874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87A0A-C5C8-9B12-5435-DA1DA97D6BEE}"/>
              </a:ext>
            </a:extLst>
          </p:cNvPr>
          <p:cNvSpPr>
            <a:spLocks noGrp="1"/>
          </p:cNvSpPr>
          <p:nvPr>
            <p:ph type="title"/>
          </p:nvPr>
        </p:nvSpPr>
        <p:spPr>
          <a:xfrm>
            <a:off x="2581836" y="5893622"/>
            <a:ext cx="7933762" cy="898524"/>
          </a:xfrm>
        </p:spPr>
        <p:txBody>
          <a:bodyPr/>
          <a:lstStyle/>
          <a:p>
            <a:r>
              <a:rPr lang="en-US" dirty="0"/>
              <a:t>Privacy Guidelines: Graduation Example</a:t>
            </a:r>
          </a:p>
        </p:txBody>
      </p:sp>
      <p:sp>
        <p:nvSpPr>
          <p:cNvPr id="8" name="TextBox 7">
            <a:extLst>
              <a:ext uri="{FF2B5EF4-FFF2-40B4-BE49-F238E27FC236}">
                <a16:creationId xmlns:a16="http://schemas.microsoft.com/office/drawing/2014/main" id="{C629FE2E-47BF-3835-A6CF-D122147CB777}"/>
              </a:ext>
            </a:extLst>
          </p:cNvPr>
          <p:cNvSpPr txBox="1"/>
          <p:nvPr/>
        </p:nvSpPr>
        <p:spPr>
          <a:xfrm>
            <a:off x="332873" y="533400"/>
            <a:ext cx="738664" cy="2286001"/>
          </a:xfrm>
          <a:prstGeom prst="rect">
            <a:avLst/>
          </a:prstGeom>
          <a:noFill/>
        </p:spPr>
        <p:txBody>
          <a:bodyPr vert="vert270" wrap="square" rtlCol="0">
            <a:spAutoFit/>
          </a:bodyPr>
          <a:lstStyle/>
          <a:p>
            <a:pPr algn="ctr"/>
            <a:r>
              <a:rPr lang="en-US" b="1" dirty="0"/>
              <a:t>Old Method </a:t>
            </a:r>
            <a:br>
              <a:rPr lang="en-US" b="1" dirty="0"/>
            </a:br>
            <a:r>
              <a:rPr lang="en-US" b="1" dirty="0"/>
              <a:t>2021-2022 and prior</a:t>
            </a:r>
            <a:endParaRPr lang="en-US" b="1" dirty="0">
              <a:solidFill>
                <a:schemeClr val="accent2"/>
              </a:solidFill>
            </a:endParaRPr>
          </a:p>
        </p:txBody>
      </p:sp>
      <p:graphicFrame>
        <p:nvGraphicFramePr>
          <p:cNvPr id="7" name="Content Placeholder 8">
            <a:extLst>
              <a:ext uri="{FF2B5EF4-FFF2-40B4-BE49-F238E27FC236}">
                <a16:creationId xmlns:a16="http://schemas.microsoft.com/office/drawing/2014/main" id="{68CDCA19-8E00-4CCC-9321-DC1E88612880}"/>
              </a:ext>
            </a:extLst>
          </p:cNvPr>
          <p:cNvGraphicFramePr>
            <a:graphicFrameLocks/>
          </p:cNvGraphicFramePr>
          <p:nvPr>
            <p:extLst>
              <p:ext uri="{D42A27DB-BD31-4B8C-83A1-F6EECF244321}">
                <p14:modId xmlns:p14="http://schemas.microsoft.com/office/powerpoint/2010/main" val="3753361912"/>
              </p:ext>
            </p:extLst>
          </p:nvPr>
        </p:nvGraphicFramePr>
        <p:xfrm>
          <a:off x="1075765" y="533401"/>
          <a:ext cx="10991909" cy="2346960"/>
        </p:xfrm>
        <a:graphic>
          <a:graphicData uri="http://schemas.openxmlformats.org/drawingml/2006/table">
            <a:tbl>
              <a:tblPr firstRow="1" bandRow="1">
                <a:tableStyleId>{6E25E649-3F16-4E02-A733-19D2CDBF48F0}</a:tableStyleId>
              </a:tblPr>
              <a:tblGrid>
                <a:gridCol w="959223">
                  <a:extLst>
                    <a:ext uri="{9D8B030D-6E8A-4147-A177-3AD203B41FA5}">
                      <a16:colId xmlns:a16="http://schemas.microsoft.com/office/drawing/2014/main" val="1158532135"/>
                    </a:ext>
                  </a:extLst>
                </a:gridCol>
                <a:gridCol w="1549881">
                  <a:extLst>
                    <a:ext uri="{9D8B030D-6E8A-4147-A177-3AD203B41FA5}">
                      <a16:colId xmlns:a16="http://schemas.microsoft.com/office/drawing/2014/main" val="2456294663"/>
                    </a:ext>
                  </a:extLst>
                </a:gridCol>
                <a:gridCol w="1696561">
                  <a:extLst>
                    <a:ext uri="{9D8B030D-6E8A-4147-A177-3AD203B41FA5}">
                      <a16:colId xmlns:a16="http://schemas.microsoft.com/office/drawing/2014/main" val="3018893558"/>
                    </a:ext>
                  </a:extLst>
                </a:gridCol>
                <a:gridCol w="1696561">
                  <a:extLst>
                    <a:ext uri="{9D8B030D-6E8A-4147-A177-3AD203B41FA5}">
                      <a16:colId xmlns:a16="http://schemas.microsoft.com/office/drawing/2014/main" val="2717126529"/>
                    </a:ext>
                  </a:extLst>
                </a:gridCol>
                <a:gridCol w="1696561">
                  <a:extLst>
                    <a:ext uri="{9D8B030D-6E8A-4147-A177-3AD203B41FA5}">
                      <a16:colId xmlns:a16="http://schemas.microsoft.com/office/drawing/2014/main" val="4139232454"/>
                    </a:ext>
                  </a:extLst>
                </a:gridCol>
                <a:gridCol w="1696561">
                  <a:extLst>
                    <a:ext uri="{9D8B030D-6E8A-4147-A177-3AD203B41FA5}">
                      <a16:colId xmlns:a16="http://schemas.microsoft.com/office/drawing/2014/main" val="3389799279"/>
                    </a:ext>
                  </a:extLst>
                </a:gridCol>
                <a:gridCol w="1696561">
                  <a:extLst>
                    <a:ext uri="{9D8B030D-6E8A-4147-A177-3AD203B41FA5}">
                      <a16:colId xmlns:a16="http://schemas.microsoft.com/office/drawing/2014/main" val="2873015026"/>
                    </a:ext>
                  </a:extLst>
                </a:gridCol>
              </a:tblGrid>
              <a:tr h="208999">
                <a:tc>
                  <a:txBody>
                    <a:bodyPr/>
                    <a:lstStyle/>
                    <a:p>
                      <a:r>
                        <a:rPr lang="en-US" sz="1400" dirty="0">
                          <a:latin typeface="Trebuchet MS" panose="020B0603020202020204" pitchFamily="34" charset="0"/>
                        </a:rPr>
                        <a:t>School</a:t>
                      </a:r>
                    </a:p>
                  </a:txBody>
                  <a:tcPr/>
                </a:tc>
                <a:tc>
                  <a:txBody>
                    <a:bodyPr/>
                    <a:lstStyle/>
                    <a:p>
                      <a:r>
                        <a:rPr lang="en-US" sz="1400" dirty="0">
                          <a:latin typeface="Trebuchet MS" panose="020B0603020202020204" pitchFamily="34" charset="0"/>
                        </a:rPr>
                        <a:t>All Students: </a:t>
                      </a:r>
                      <a:br>
                        <a:rPr lang="en-US" sz="1400" dirty="0">
                          <a:latin typeface="Trebuchet MS" panose="020B0603020202020204" pitchFamily="34" charset="0"/>
                        </a:rPr>
                      </a:br>
                      <a:r>
                        <a:rPr lang="en-US" sz="1400" dirty="0">
                          <a:latin typeface="Trebuchet MS" panose="020B0603020202020204" pitchFamily="34" charset="0"/>
                        </a:rPr>
                        <a:t>AYG Cohort</a:t>
                      </a:r>
                    </a:p>
                  </a:txBody>
                  <a:tcPr/>
                </a:tc>
                <a:tc>
                  <a:txBody>
                    <a:bodyPr/>
                    <a:lstStyle/>
                    <a:p>
                      <a:r>
                        <a:rPr lang="en-US" sz="1400" dirty="0">
                          <a:latin typeface="Trebuchet MS" panose="020B0603020202020204" pitchFamily="34" charset="0"/>
                        </a:rPr>
                        <a:t>All Students: </a:t>
                      </a:r>
                      <a:br>
                        <a:rPr lang="en-US" sz="1400" dirty="0">
                          <a:latin typeface="Trebuchet MS" panose="020B0603020202020204" pitchFamily="34" charset="0"/>
                        </a:rPr>
                      </a:br>
                      <a:r>
                        <a:rPr lang="en-US" sz="1400" dirty="0">
                          <a:latin typeface="Trebuchet MS" panose="020B0603020202020204" pitchFamily="34" charset="0"/>
                        </a:rPr>
                        <a:t>Graduate Count</a:t>
                      </a:r>
                    </a:p>
                  </a:txBody>
                  <a:tcPr/>
                </a:tc>
                <a:tc>
                  <a:txBody>
                    <a:bodyPr/>
                    <a:lstStyle/>
                    <a:p>
                      <a:r>
                        <a:rPr lang="en-US" sz="1400" dirty="0">
                          <a:latin typeface="Trebuchet MS" panose="020B0603020202020204" pitchFamily="34" charset="0"/>
                        </a:rPr>
                        <a:t>All Students: Graduation Rate</a:t>
                      </a:r>
                    </a:p>
                  </a:txBody>
                  <a:tcPr/>
                </a:tc>
                <a:tc>
                  <a:txBody>
                    <a:bodyPr/>
                    <a:lstStyle/>
                    <a:p>
                      <a:r>
                        <a:rPr lang="en-US" sz="1400" dirty="0">
                          <a:latin typeface="Trebuchet MS" panose="020B0603020202020204" pitchFamily="34" charset="0"/>
                        </a:rPr>
                        <a:t>Subgroup A: </a:t>
                      </a:r>
                      <a:br>
                        <a:rPr lang="en-US" sz="1400" dirty="0">
                          <a:latin typeface="Trebuchet MS" panose="020B0603020202020204" pitchFamily="34" charset="0"/>
                        </a:rPr>
                      </a:br>
                      <a:r>
                        <a:rPr lang="en-US" sz="1400" dirty="0">
                          <a:latin typeface="Trebuchet MS" panose="020B0603020202020204" pitchFamily="34" charset="0"/>
                        </a:rPr>
                        <a:t>AYG Cohort</a:t>
                      </a:r>
                    </a:p>
                  </a:txBody>
                  <a:tcPr/>
                </a:tc>
                <a:tc>
                  <a:txBody>
                    <a:bodyPr/>
                    <a:lstStyle/>
                    <a:p>
                      <a:r>
                        <a:rPr lang="en-US" sz="1400" dirty="0">
                          <a:latin typeface="Trebuchet MS" panose="020B0603020202020204" pitchFamily="34" charset="0"/>
                        </a:rPr>
                        <a:t>Subgroup A: </a:t>
                      </a:r>
                      <a:br>
                        <a:rPr lang="en-US" sz="1400" dirty="0">
                          <a:latin typeface="Trebuchet MS" panose="020B0603020202020204" pitchFamily="34" charset="0"/>
                        </a:rPr>
                      </a:br>
                      <a:r>
                        <a:rPr lang="en-US" sz="1400" dirty="0">
                          <a:latin typeface="Trebuchet MS" panose="020B0603020202020204" pitchFamily="34" charset="0"/>
                        </a:rPr>
                        <a:t>Graduate Count</a:t>
                      </a:r>
                    </a:p>
                  </a:txBody>
                  <a:tcPr/>
                </a:tc>
                <a:tc>
                  <a:txBody>
                    <a:bodyPr/>
                    <a:lstStyle/>
                    <a:p>
                      <a:r>
                        <a:rPr lang="en-US" sz="1400" dirty="0">
                          <a:latin typeface="Trebuchet MS" panose="020B0603020202020204" pitchFamily="34" charset="0"/>
                        </a:rPr>
                        <a:t>Subgroup A: Graduation Rate</a:t>
                      </a:r>
                    </a:p>
                  </a:txBody>
                  <a:tcPr/>
                </a:tc>
                <a:extLst>
                  <a:ext uri="{0D108BD9-81ED-4DB2-BD59-A6C34878D82A}">
                    <a16:rowId xmlns:a16="http://schemas.microsoft.com/office/drawing/2014/main" val="3257723144"/>
                  </a:ext>
                </a:extLst>
              </a:tr>
              <a:tr h="151178">
                <a:tc>
                  <a:txBody>
                    <a:bodyPr/>
                    <a:lstStyle/>
                    <a:p>
                      <a:r>
                        <a:rPr lang="en-US" sz="1400" dirty="0">
                          <a:latin typeface="Trebuchet MS" panose="020B0603020202020204" pitchFamily="34" charset="0"/>
                        </a:rPr>
                        <a:t>School A</a:t>
                      </a:r>
                    </a:p>
                  </a:txBody>
                  <a:tcPr/>
                </a:tc>
                <a:tc>
                  <a:txBody>
                    <a:bodyPr/>
                    <a:lstStyle/>
                    <a:p>
                      <a:r>
                        <a:rPr lang="en-US" sz="1400" dirty="0">
                          <a:latin typeface="Trebuchet MS" panose="020B0603020202020204" pitchFamily="34" charset="0"/>
                        </a:rPr>
                        <a:t>0</a:t>
                      </a:r>
                    </a:p>
                  </a:txBody>
                  <a:tcPr/>
                </a:tc>
                <a:tc>
                  <a:txBody>
                    <a:bodyPr/>
                    <a:lstStyle/>
                    <a:p>
                      <a:r>
                        <a:rPr lang="en-US" sz="1400" dirty="0">
                          <a:latin typeface="Trebuchet MS" panose="020B0603020202020204" pitchFamily="34" charset="0"/>
                        </a:rPr>
                        <a:t>0</a:t>
                      </a:r>
                    </a:p>
                  </a:txBody>
                  <a:tcPr/>
                </a:tc>
                <a:tc>
                  <a:txBody>
                    <a:bodyPr/>
                    <a:lstStyle/>
                    <a:p>
                      <a:r>
                        <a:rPr lang="en-US" sz="1400" dirty="0">
                          <a:latin typeface="Trebuchet MS" panose="020B0603020202020204" pitchFamily="34" charset="0"/>
                        </a:rPr>
                        <a:t>0.0%</a:t>
                      </a:r>
                    </a:p>
                  </a:txBody>
                  <a:tcPr/>
                </a:tc>
                <a:tc>
                  <a:txBody>
                    <a:bodyPr/>
                    <a:lstStyle/>
                    <a:p>
                      <a:r>
                        <a:rPr lang="en-US" sz="1400" dirty="0">
                          <a:latin typeface="Trebuchet MS" panose="020B0603020202020204" pitchFamily="34" charset="0"/>
                        </a:rPr>
                        <a:t>0</a:t>
                      </a:r>
                    </a:p>
                  </a:txBody>
                  <a:tcPr/>
                </a:tc>
                <a:tc>
                  <a:txBody>
                    <a:bodyPr/>
                    <a:lstStyle/>
                    <a:p>
                      <a:r>
                        <a:rPr lang="en-US" sz="1400" dirty="0">
                          <a:latin typeface="Trebuchet MS" panose="020B0603020202020204" pitchFamily="34" charset="0"/>
                        </a:rPr>
                        <a:t>0</a:t>
                      </a:r>
                    </a:p>
                  </a:txBody>
                  <a:tcPr/>
                </a:tc>
                <a:tc>
                  <a:txBody>
                    <a:bodyPr/>
                    <a:lstStyle/>
                    <a:p>
                      <a:r>
                        <a:rPr lang="en-US" sz="1400" dirty="0">
                          <a:latin typeface="Trebuchet MS" panose="020B0603020202020204" pitchFamily="34" charset="0"/>
                        </a:rPr>
                        <a:t>0.0%</a:t>
                      </a:r>
                    </a:p>
                  </a:txBody>
                  <a:tcPr/>
                </a:tc>
                <a:extLst>
                  <a:ext uri="{0D108BD9-81ED-4DB2-BD59-A6C34878D82A}">
                    <a16:rowId xmlns:a16="http://schemas.microsoft.com/office/drawing/2014/main" val="3730917628"/>
                  </a:ext>
                </a:extLst>
              </a:tr>
              <a:tr h="151178">
                <a:tc>
                  <a:txBody>
                    <a:bodyPr/>
                    <a:lstStyle/>
                    <a:p>
                      <a:r>
                        <a:rPr lang="en-US" sz="1400" dirty="0">
                          <a:latin typeface="Trebuchet MS" panose="020B0603020202020204" pitchFamily="34" charset="0"/>
                        </a:rPr>
                        <a:t>School B</a:t>
                      </a:r>
                    </a:p>
                  </a:txBody>
                  <a:tcPr/>
                </a:tc>
                <a:tc>
                  <a:txBody>
                    <a:bodyPr/>
                    <a:lstStyle/>
                    <a:p>
                      <a:r>
                        <a:rPr lang="en-US" sz="1400" dirty="0">
                          <a:latin typeface="Trebuchet MS" panose="020B0603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rebuchet MS" panose="020B0603020202020204" pitchFamily="34" charset="0"/>
                        </a:rPr>
                        <a:t>11</a:t>
                      </a:r>
                      <a:endParaRPr lang="en-US" sz="1400" kern="1200" dirty="0">
                        <a:solidFill>
                          <a:schemeClr val="dk1"/>
                        </a:solidFill>
                        <a:effectLst/>
                        <a:latin typeface="Trebuchet MS" panose="020B0603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rebuchet MS" panose="020B0603020202020204" pitchFamily="34" charset="0"/>
                        </a:rPr>
                        <a:t>91.7%</a:t>
                      </a:r>
                      <a:endParaRPr lang="en-US" sz="1400" kern="1200" dirty="0">
                        <a:solidFill>
                          <a:schemeClr val="dk1"/>
                        </a:solidFill>
                        <a:effectLst/>
                        <a:latin typeface="Trebuchet MS" panose="020B0603020202020204" pitchFamily="34" charset="0"/>
                        <a:ea typeface="+mn-ea"/>
                        <a:cs typeface="+mn-cs"/>
                      </a:endParaRPr>
                    </a:p>
                  </a:txBody>
                  <a:tcPr/>
                </a:tc>
                <a:tc>
                  <a:txBody>
                    <a:bodyPr/>
                    <a:lstStyle/>
                    <a:p>
                      <a:r>
                        <a:rPr lang="en-US" sz="1400" dirty="0">
                          <a:latin typeface="Trebuchet MS" panose="020B0603020202020204" pitchFamily="34" charset="0"/>
                        </a:rPr>
                        <a:t>5</a:t>
                      </a:r>
                    </a:p>
                  </a:txBody>
                  <a:tcPr/>
                </a:tc>
                <a:tc>
                  <a:txBody>
                    <a:bodyPr/>
                    <a:lstStyle/>
                    <a:p>
                      <a:r>
                        <a:rPr lang="en-US" sz="1400" dirty="0">
                          <a:latin typeface="Trebuchet MS" panose="020B0603020202020204" pitchFamily="34" charset="0"/>
                        </a:rPr>
                        <a:t>4</a:t>
                      </a:r>
                    </a:p>
                  </a:txBody>
                  <a:tcPr/>
                </a:tc>
                <a:tc>
                  <a:txBody>
                    <a:bodyPr/>
                    <a:lstStyle/>
                    <a:p>
                      <a:r>
                        <a:rPr lang="en-US" sz="1400" dirty="0">
                          <a:latin typeface="Trebuchet MS" panose="020B0603020202020204" pitchFamily="34" charset="0"/>
                        </a:rPr>
                        <a:t>80.0%</a:t>
                      </a:r>
                    </a:p>
                  </a:txBody>
                  <a:tcPr/>
                </a:tc>
                <a:extLst>
                  <a:ext uri="{0D108BD9-81ED-4DB2-BD59-A6C34878D82A}">
                    <a16:rowId xmlns:a16="http://schemas.microsoft.com/office/drawing/2014/main" val="2472268196"/>
                  </a:ext>
                </a:extLst>
              </a:tr>
              <a:tr h="151178">
                <a:tc>
                  <a:txBody>
                    <a:bodyPr/>
                    <a:lstStyle/>
                    <a:p>
                      <a:r>
                        <a:rPr lang="en-US" sz="1400" dirty="0">
                          <a:latin typeface="Trebuchet MS" panose="020B0603020202020204" pitchFamily="34" charset="0"/>
                        </a:rPr>
                        <a:t>School C</a:t>
                      </a:r>
                    </a:p>
                  </a:txBody>
                  <a:tcPr/>
                </a:tc>
                <a:tc>
                  <a:txBody>
                    <a:bodyPr/>
                    <a:lstStyle/>
                    <a:p>
                      <a:r>
                        <a:rPr lang="en-US" sz="1400" dirty="0">
                          <a:latin typeface="Trebuchet MS" panose="020B0603020202020204" pitchFamily="34" charset="0"/>
                        </a:rPr>
                        <a:t>50</a:t>
                      </a:r>
                    </a:p>
                  </a:txBody>
                  <a:tcPr/>
                </a:tc>
                <a:tc>
                  <a:txBody>
                    <a:bodyPr/>
                    <a:lstStyle/>
                    <a:p>
                      <a:r>
                        <a:rPr lang="en-US" sz="1400" dirty="0">
                          <a:latin typeface="Trebuchet MS" panose="020B0603020202020204" pitchFamily="34" charset="0"/>
                        </a:rPr>
                        <a:t>48</a:t>
                      </a:r>
                    </a:p>
                  </a:txBody>
                  <a:tcPr/>
                </a:tc>
                <a:tc>
                  <a:txBody>
                    <a:bodyPr/>
                    <a:lstStyle/>
                    <a:p>
                      <a:r>
                        <a:rPr lang="en-US" sz="1400" dirty="0">
                          <a:latin typeface="Trebuchet MS" panose="020B0603020202020204" pitchFamily="34" charset="0"/>
                        </a:rPr>
                        <a:t>96.0%</a:t>
                      </a:r>
                    </a:p>
                  </a:txBody>
                  <a:tcPr/>
                </a:tc>
                <a:tc>
                  <a:txBody>
                    <a:bodyPr/>
                    <a:lstStyle/>
                    <a:p>
                      <a:r>
                        <a:rPr lang="en-US" sz="1400" dirty="0">
                          <a:latin typeface="Trebuchet MS" panose="020B0603020202020204" pitchFamily="34" charset="0"/>
                        </a:rPr>
                        <a:t>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100.0%</a:t>
                      </a:r>
                    </a:p>
                  </a:txBody>
                  <a:tcPr/>
                </a:tc>
                <a:extLst>
                  <a:ext uri="{0D108BD9-81ED-4DB2-BD59-A6C34878D82A}">
                    <a16:rowId xmlns:a16="http://schemas.microsoft.com/office/drawing/2014/main" val="1792493457"/>
                  </a:ext>
                </a:extLst>
              </a:tr>
              <a:tr h="151178">
                <a:tc>
                  <a:txBody>
                    <a:bodyPr/>
                    <a:lstStyle/>
                    <a:p>
                      <a:r>
                        <a:rPr lang="en-US" sz="1400" dirty="0">
                          <a:latin typeface="Trebuchet MS" panose="020B0603020202020204" pitchFamily="34" charset="0"/>
                        </a:rPr>
                        <a:t>School D</a:t>
                      </a:r>
                    </a:p>
                  </a:txBody>
                  <a:tcPr/>
                </a:tc>
                <a:tc>
                  <a:txBody>
                    <a:bodyPr/>
                    <a:lstStyle/>
                    <a:p>
                      <a:r>
                        <a:rPr lang="en-US" sz="1400" dirty="0">
                          <a:latin typeface="Trebuchet MS" panose="020B0603020202020204" pitchFamily="34" charset="0"/>
                        </a:rPr>
                        <a:t>85</a:t>
                      </a:r>
                    </a:p>
                  </a:txBody>
                  <a:tcPr/>
                </a:tc>
                <a:tc>
                  <a:txBody>
                    <a:bodyPr/>
                    <a:lstStyle/>
                    <a:p>
                      <a:r>
                        <a:rPr lang="en-US" sz="1400" dirty="0">
                          <a:latin typeface="Trebuchet MS" panose="020B0603020202020204" pitchFamily="34" charset="0"/>
                        </a:rPr>
                        <a:t>82</a:t>
                      </a:r>
                    </a:p>
                  </a:txBody>
                  <a:tcPr/>
                </a:tc>
                <a:tc>
                  <a:txBody>
                    <a:bodyPr/>
                    <a:lstStyle/>
                    <a:p>
                      <a:r>
                        <a:rPr lang="en-US" sz="1400" dirty="0">
                          <a:latin typeface="Trebuchet MS" panose="020B0603020202020204" pitchFamily="34" charset="0"/>
                        </a:rPr>
                        <a:t>96.5%</a:t>
                      </a:r>
                    </a:p>
                  </a:txBody>
                  <a:tcPr/>
                </a:tc>
                <a:tc>
                  <a:txBody>
                    <a:bodyPr/>
                    <a:lstStyle/>
                    <a:p>
                      <a:r>
                        <a:rPr lang="en-US" sz="1400" dirty="0">
                          <a:latin typeface="Trebuchet MS" panose="020B0603020202020204" pitchFamily="34" charset="0"/>
                        </a:rPr>
                        <a:t>21</a:t>
                      </a:r>
                    </a:p>
                  </a:txBody>
                  <a:tcPr/>
                </a:tc>
                <a:tc>
                  <a:txBody>
                    <a:bodyPr/>
                    <a:lstStyle/>
                    <a:p>
                      <a:r>
                        <a:rPr lang="en-US" sz="1400" dirty="0">
                          <a:latin typeface="Trebuchet MS" panose="020B0603020202020204" pitchFamily="34" charset="0"/>
                        </a:rPr>
                        <a:t>20</a:t>
                      </a:r>
                    </a:p>
                  </a:txBody>
                  <a:tcPr/>
                </a:tc>
                <a:tc>
                  <a:txBody>
                    <a:bodyPr/>
                    <a:lstStyle/>
                    <a:p>
                      <a:r>
                        <a:rPr lang="en-US" sz="1400" dirty="0">
                          <a:latin typeface="Trebuchet MS" panose="020B0603020202020204" pitchFamily="34" charset="0"/>
                        </a:rPr>
                        <a:t>95.2%</a:t>
                      </a:r>
                    </a:p>
                  </a:txBody>
                  <a:tcPr/>
                </a:tc>
                <a:extLst>
                  <a:ext uri="{0D108BD9-81ED-4DB2-BD59-A6C34878D82A}">
                    <a16:rowId xmlns:a16="http://schemas.microsoft.com/office/drawing/2014/main" val="879928102"/>
                  </a:ext>
                </a:extLst>
              </a:tr>
              <a:tr h="151178">
                <a:tc>
                  <a:txBody>
                    <a:bodyPr/>
                    <a:lstStyle/>
                    <a:p>
                      <a:r>
                        <a:rPr lang="en-US" sz="1400" dirty="0">
                          <a:latin typeface="Trebuchet MS" panose="020B0603020202020204" pitchFamily="34" charset="0"/>
                        </a:rPr>
                        <a:t>School E</a:t>
                      </a:r>
                    </a:p>
                  </a:txBody>
                  <a:tcPr/>
                </a:tc>
                <a:tc>
                  <a:txBody>
                    <a:bodyPr/>
                    <a:lstStyle/>
                    <a:p>
                      <a:r>
                        <a:rPr lang="en-US" sz="1400" dirty="0">
                          <a:latin typeface="Trebuchet MS" panose="020B0603020202020204" pitchFamily="34" charset="0"/>
                        </a:rPr>
                        <a:t>433</a:t>
                      </a:r>
                    </a:p>
                  </a:txBody>
                  <a:tcPr/>
                </a:tc>
                <a:tc>
                  <a:txBody>
                    <a:bodyPr/>
                    <a:lstStyle/>
                    <a:p>
                      <a:r>
                        <a:rPr lang="en-US" sz="1400" dirty="0">
                          <a:latin typeface="Trebuchet MS" panose="020B0603020202020204" pitchFamily="34" charset="0"/>
                        </a:rPr>
                        <a:t>415</a:t>
                      </a:r>
                    </a:p>
                  </a:txBody>
                  <a:tcPr/>
                </a:tc>
                <a:tc>
                  <a:txBody>
                    <a:bodyPr/>
                    <a:lstStyle/>
                    <a:p>
                      <a:r>
                        <a:rPr lang="en-US" sz="1400" dirty="0">
                          <a:latin typeface="Trebuchet MS" panose="020B0603020202020204" pitchFamily="34" charset="0"/>
                        </a:rPr>
                        <a:t>95.8%</a:t>
                      </a:r>
                    </a:p>
                  </a:txBody>
                  <a:tcPr/>
                </a:tc>
                <a:tc>
                  <a:txBody>
                    <a:bodyPr/>
                    <a:lstStyle/>
                    <a:p>
                      <a:r>
                        <a:rPr lang="en-US" sz="1400" dirty="0">
                          <a:latin typeface="Trebuchet MS" panose="020B0603020202020204" pitchFamily="34" charset="0"/>
                        </a:rPr>
                        <a:t>351</a:t>
                      </a:r>
                    </a:p>
                  </a:txBody>
                  <a:tcPr/>
                </a:tc>
                <a:tc>
                  <a:txBody>
                    <a:bodyPr/>
                    <a:lstStyle/>
                    <a:p>
                      <a:r>
                        <a:rPr lang="en-US" sz="1400" dirty="0">
                          <a:latin typeface="Trebuchet MS" panose="020B0603020202020204" pitchFamily="34" charset="0"/>
                        </a:rPr>
                        <a:t>334</a:t>
                      </a:r>
                    </a:p>
                  </a:txBody>
                  <a:tcPr/>
                </a:tc>
                <a:tc>
                  <a:txBody>
                    <a:bodyPr/>
                    <a:lstStyle/>
                    <a:p>
                      <a:r>
                        <a:rPr lang="en-US" sz="1400" dirty="0">
                          <a:latin typeface="Trebuchet MS" panose="020B0603020202020204" pitchFamily="34" charset="0"/>
                        </a:rPr>
                        <a:t>95.2%</a:t>
                      </a:r>
                    </a:p>
                  </a:txBody>
                  <a:tcPr/>
                </a:tc>
                <a:extLst>
                  <a:ext uri="{0D108BD9-81ED-4DB2-BD59-A6C34878D82A}">
                    <a16:rowId xmlns:a16="http://schemas.microsoft.com/office/drawing/2014/main" val="1497472053"/>
                  </a:ext>
                </a:extLst>
              </a:tr>
              <a:tr h="151178">
                <a:tc>
                  <a:txBody>
                    <a:bodyPr/>
                    <a:lstStyle/>
                    <a:p>
                      <a:r>
                        <a:rPr lang="en-US" sz="1400" dirty="0">
                          <a:latin typeface="Trebuchet MS" panose="020B0603020202020204" pitchFamily="34" charset="0"/>
                        </a:rPr>
                        <a:t>School F</a:t>
                      </a:r>
                    </a:p>
                  </a:txBody>
                  <a:tcPr/>
                </a:tc>
                <a:tc>
                  <a:txBody>
                    <a:bodyPr/>
                    <a:lstStyle/>
                    <a:p>
                      <a:r>
                        <a:rPr lang="en-US" sz="1400" dirty="0">
                          <a:latin typeface="Trebuchet MS" panose="020B0603020202020204" pitchFamily="34" charset="0"/>
                        </a:rPr>
                        <a:t>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98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99.0%</a:t>
                      </a:r>
                    </a:p>
                  </a:txBody>
                  <a:tcPr/>
                </a:tc>
                <a:tc>
                  <a:txBody>
                    <a:bodyPr/>
                    <a:lstStyle/>
                    <a:p>
                      <a:r>
                        <a:rPr lang="en-US" sz="1400" dirty="0">
                          <a:latin typeface="Trebuchet MS" panose="020B0603020202020204" pitchFamily="34" charset="0"/>
                        </a:rPr>
                        <a:t>55</a:t>
                      </a:r>
                    </a:p>
                  </a:txBody>
                  <a:tcPr/>
                </a:tc>
                <a:tc>
                  <a:txBody>
                    <a:bodyPr/>
                    <a:lstStyle/>
                    <a:p>
                      <a:r>
                        <a:rPr lang="en-US" sz="1400" dirty="0">
                          <a:latin typeface="Trebuchet MS" panose="020B0603020202020204" pitchFamily="34" charset="0"/>
                        </a:rPr>
                        <a:t>55</a:t>
                      </a:r>
                    </a:p>
                  </a:txBody>
                  <a:tcPr/>
                </a:tc>
                <a:tc>
                  <a:txBody>
                    <a:bodyPr/>
                    <a:lstStyle/>
                    <a:p>
                      <a:r>
                        <a:rPr lang="en-US" sz="1400" dirty="0">
                          <a:latin typeface="Trebuchet MS" panose="020B0603020202020204" pitchFamily="34" charset="0"/>
                        </a:rPr>
                        <a:t>100.0%</a:t>
                      </a:r>
                    </a:p>
                  </a:txBody>
                  <a:tcPr/>
                </a:tc>
                <a:extLst>
                  <a:ext uri="{0D108BD9-81ED-4DB2-BD59-A6C34878D82A}">
                    <a16:rowId xmlns:a16="http://schemas.microsoft.com/office/drawing/2014/main" val="2592778194"/>
                  </a:ext>
                </a:extLst>
              </a:tr>
            </a:tbl>
          </a:graphicData>
        </a:graphic>
      </p:graphicFrame>
      <p:sp>
        <p:nvSpPr>
          <p:cNvPr id="9" name="TextBox 8">
            <a:extLst>
              <a:ext uri="{FF2B5EF4-FFF2-40B4-BE49-F238E27FC236}">
                <a16:creationId xmlns:a16="http://schemas.microsoft.com/office/drawing/2014/main" id="{C40E2CC6-2D62-79A4-C8F6-9135493DDD5D}"/>
              </a:ext>
            </a:extLst>
          </p:cNvPr>
          <p:cNvSpPr txBox="1"/>
          <p:nvPr/>
        </p:nvSpPr>
        <p:spPr>
          <a:xfrm>
            <a:off x="332873" y="3330389"/>
            <a:ext cx="738664" cy="2286000"/>
          </a:xfrm>
          <a:prstGeom prst="rect">
            <a:avLst/>
          </a:prstGeom>
          <a:noFill/>
        </p:spPr>
        <p:txBody>
          <a:bodyPr vert="vert270" wrap="square" rtlCol="0">
            <a:spAutoFit/>
          </a:bodyPr>
          <a:lstStyle/>
          <a:p>
            <a:pPr algn="ctr"/>
            <a:r>
              <a:rPr lang="en-US" b="1" dirty="0" err="1"/>
              <a:t>Privay</a:t>
            </a:r>
            <a:r>
              <a:rPr lang="en-US" b="1" dirty="0"/>
              <a:t> Guidelines</a:t>
            </a:r>
          </a:p>
          <a:p>
            <a:pPr algn="ctr"/>
            <a:r>
              <a:rPr lang="en-US" b="1" dirty="0"/>
              <a:t>2022-2023 forward</a:t>
            </a:r>
          </a:p>
        </p:txBody>
      </p:sp>
      <p:graphicFrame>
        <p:nvGraphicFramePr>
          <p:cNvPr id="5" name="Content Placeholder 8">
            <a:extLst>
              <a:ext uri="{FF2B5EF4-FFF2-40B4-BE49-F238E27FC236}">
                <a16:creationId xmlns:a16="http://schemas.microsoft.com/office/drawing/2014/main" id="{519E0671-7D03-B728-09CC-D9CC078DE311}"/>
              </a:ext>
            </a:extLst>
          </p:cNvPr>
          <p:cNvGraphicFramePr>
            <a:graphicFrameLocks noGrp="1"/>
          </p:cNvGraphicFramePr>
          <p:nvPr>
            <p:ph idx="1"/>
            <p:extLst>
              <p:ext uri="{D42A27DB-BD31-4B8C-83A1-F6EECF244321}">
                <p14:modId xmlns:p14="http://schemas.microsoft.com/office/powerpoint/2010/main" val="1427383208"/>
              </p:ext>
            </p:extLst>
          </p:nvPr>
        </p:nvGraphicFramePr>
        <p:xfrm>
          <a:off x="1075766" y="3330389"/>
          <a:ext cx="10991909" cy="2346960"/>
        </p:xfrm>
        <a:graphic>
          <a:graphicData uri="http://schemas.openxmlformats.org/drawingml/2006/table">
            <a:tbl>
              <a:tblPr firstRow="1" bandRow="1">
                <a:tableStyleId>{EB9631B5-78F2-41C9-869B-9F39066F8104}</a:tableStyleId>
              </a:tblPr>
              <a:tblGrid>
                <a:gridCol w="1039905">
                  <a:extLst>
                    <a:ext uri="{9D8B030D-6E8A-4147-A177-3AD203B41FA5}">
                      <a16:colId xmlns:a16="http://schemas.microsoft.com/office/drawing/2014/main" val="1158532135"/>
                    </a:ext>
                  </a:extLst>
                </a:gridCol>
                <a:gridCol w="1469199">
                  <a:extLst>
                    <a:ext uri="{9D8B030D-6E8A-4147-A177-3AD203B41FA5}">
                      <a16:colId xmlns:a16="http://schemas.microsoft.com/office/drawing/2014/main" val="2456294663"/>
                    </a:ext>
                  </a:extLst>
                </a:gridCol>
                <a:gridCol w="1696561">
                  <a:extLst>
                    <a:ext uri="{9D8B030D-6E8A-4147-A177-3AD203B41FA5}">
                      <a16:colId xmlns:a16="http://schemas.microsoft.com/office/drawing/2014/main" val="2717126529"/>
                    </a:ext>
                  </a:extLst>
                </a:gridCol>
                <a:gridCol w="1696561">
                  <a:extLst>
                    <a:ext uri="{9D8B030D-6E8A-4147-A177-3AD203B41FA5}">
                      <a16:colId xmlns:a16="http://schemas.microsoft.com/office/drawing/2014/main" val="4139232454"/>
                    </a:ext>
                  </a:extLst>
                </a:gridCol>
                <a:gridCol w="1696561">
                  <a:extLst>
                    <a:ext uri="{9D8B030D-6E8A-4147-A177-3AD203B41FA5}">
                      <a16:colId xmlns:a16="http://schemas.microsoft.com/office/drawing/2014/main" val="2873015026"/>
                    </a:ext>
                  </a:extLst>
                </a:gridCol>
                <a:gridCol w="1696561">
                  <a:extLst>
                    <a:ext uri="{9D8B030D-6E8A-4147-A177-3AD203B41FA5}">
                      <a16:colId xmlns:a16="http://schemas.microsoft.com/office/drawing/2014/main" val="2676395117"/>
                    </a:ext>
                  </a:extLst>
                </a:gridCol>
                <a:gridCol w="1696561">
                  <a:extLst>
                    <a:ext uri="{9D8B030D-6E8A-4147-A177-3AD203B41FA5}">
                      <a16:colId xmlns:a16="http://schemas.microsoft.com/office/drawing/2014/main" val="3063476941"/>
                    </a:ext>
                  </a:extLst>
                </a:gridCol>
              </a:tblGrid>
              <a:tr h="208999">
                <a:tc>
                  <a:txBody>
                    <a:bodyPr/>
                    <a:lstStyle/>
                    <a:p>
                      <a:r>
                        <a:rPr lang="en-US" sz="1400" dirty="0">
                          <a:solidFill>
                            <a:schemeClr val="bg1"/>
                          </a:solidFill>
                          <a:latin typeface="Trebuchet MS" panose="020B0603020202020204" pitchFamily="34" charset="0"/>
                        </a:rPr>
                        <a:t>School</a:t>
                      </a:r>
                    </a:p>
                  </a:txBody>
                  <a:tcPr/>
                </a:tc>
                <a:tc>
                  <a:txBody>
                    <a:bodyPr/>
                    <a:lstStyle/>
                    <a:p>
                      <a:r>
                        <a:rPr lang="en-US" sz="1400" dirty="0">
                          <a:solidFill>
                            <a:schemeClr val="bg1"/>
                          </a:solidFill>
                          <a:latin typeface="Trebuchet MS" panose="020B0603020202020204" pitchFamily="34" charset="0"/>
                        </a:rPr>
                        <a:t>All Students: AYG Cohort</a:t>
                      </a:r>
                    </a:p>
                  </a:txBody>
                  <a:tcPr/>
                </a:tc>
                <a:tc>
                  <a:txBody>
                    <a:bodyPr/>
                    <a:lstStyle/>
                    <a:p>
                      <a:r>
                        <a:rPr lang="en-US" sz="1400" dirty="0">
                          <a:solidFill>
                            <a:schemeClr val="bg1"/>
                          </a:solidFill>
                          <a:latin typeface="Trebuchet MS" panose="020B0603020202020204" pitchFamily="34" charset="0"/>
                        </a:rPr>
                        <a:t>All Students: Graduation Rate</a:t>
                      </a:r>
                    </a:p>
                  </a:txBody>
                  <a:tcPr/>
                </a:tc>
                <a:tc>
                  <a:txBody>
                    <a:bodyPr/>
                    <a:lstStyle/>
                    <a:p>
                      <a:r>
                        <a:rPr lang="en-US" sz="1400" dirty="0">
                          <a:solidFill>
                            <a:schemeClr val="bg1"/>
                          </a:solidFill>
                          <a:latin typeface="Trebuchet MS" panose="020B0603020202020204" pitchFamily="34" charset="0"/>
                        </a:rPr>
                        <a:t>Subgroup A: </a:t>
                      </a:r>
                      <a:br>
                        <a:rPr lang="en-US" sz="1400" dirty="0">
                          <a:solidFill>
                            <a:schemeClr val="bg1"/>
                          </a:solidFill>
                          <a:latin typeface="Trebuchet MS" panose="020B0603020202020204" pitchFamily="34" charset="0"/>
                        </a:rPr>
                      </a:br>
                      <a:r>
                        <a:rPr lang="en-US" sz="1400" dirty="0">
                          <a:solidFill>
                            <a:schemeClr val="bg1"/>
                          </a:solidFill>
                          <a:latin typeface="Trebuchet MS" panose="020B0603020202020204" pitchFamily="34" charset="0"/>
                        </a:rPr>
                        <a:t>AYG Cohort</a:t>
                      </a:r>
                    </a:p>
                  </a:txBody>
                  <a:tcPr/>
                </a:tc>
                <a:tc>
                  <a:txBody>
                    <a:bodyPr/>
                    <a:lstStyle/>
                    <a:p>
                      <a:r>
                        <a:rPr lang="en-US" sz="1400" dirty="0">
                          <a:solidFill>
                            <a:schemeClr val="bg1"/>
                          </a:solidFill>
                          <a:latin typeface="Trebuchet MS" panose="020B0603020202020204" pitchFamily="34" charset="0"/>
                        </a:rPr>
                        <a:t>Subgroup A: Graduation Rate</a:t>
                      </a:r>
                    </a:p>
                  </a:txBody>
                  <a:tcPr/>
                </a:tc>
                <a:tc>
                  <a:txBody>
                    <a:bodyPr/>
                    <a:lstStyle/>
                    <a:p>
                      <a:r>
                        <a:rPr lang="en-US" sz="1400" dirty="0">
                          <a:solidFill>
                            <a:schemeClr val="bg1"/>
                          </a:solidFill>
                          <a:latin typeface="Trebuchet MS" panose="020B0603020202020204" pitchFamily="34" charset="0"/>
                        </a:rPr>
                        <a:t>Subgroup B: </a:t>
                      </a:r>
                      <a:br>
                        <a:rPr lang="en-US" sz="1400" dirty="0">
                          <a:solidFill>
                            <a:schemeClr val="bg1"/>
                          </a:solidFill>
                          <a:latin typeface="Trebuchet MS" panose="020B0603020202020204" pitchFamily="34" charset="0"/>
                        </a:rPr>
                      </a:br>
                      <a:r>
                        <a:rPr lang="en-US" sz="1400" dirty="0">
                          <a:solidFill>
                            <a:schemeClr val="bg1"/>
                          </a:solidFill>
                          <a:latin typeface="Trebuchet MS" panose="020B0603020202020204" pitchFamily="34" charset="0"/>
                        </a:rPr>
                        <a:t>AYG Cohort</a:t>
                      </a:r>
                    </a:p>
                  </a:txBody>
                  <a:tcPr/>
                </a:tc>
                <a:tc>
                  <a:txBody>
                    <a:bodyPr/>
                    <a:lstStyle/>
                    <a:p>
                      <a:r>
                        <a:rPr lang="en-US" sz="1400" dirty="0">
                          <a:solidFill>
                            <a:schemeClr val="bg1"/>
                          </a:solidFill>
                          <a:latin typeface="Trebuchet MS" panose="020B0603020202020204" pitchFamily="34" charset="0"/>
                        </a:rPr>
                        <a:t>Subgroup B: Graduation Rate</a:t>
                      </a:r>
                    </a:p>
                  </a:txBody>
                  <a:tcPr/>
                </a:tc>
                <a:extLst>
                  <a:ext uri="{0D108BD9-81ED-4DB2-BD59-A6C34878D82A}">
                    <a16:rowId xmlns:a16="http://schemas.microsoft.com/office/drawing/2014/main" val="3257723144"/>
                  </a:ext>
                </a:extLst>
              </a:tr>
              <a:tr h="151178">
                <a:tc>
                  <a:txBody>
                    <a:bodyPr/>
                    <a:lstStyle/>
                    <a:p>
                      <a:r>
                        <a:rPr lang="en-US" sz="1400" dirty="0">
                          <a:latin typeface="Trebuchet MS" panose="020B0603020202020204" pitchFamily="34" charset="0"/>
                        </a:rPr>
                        <a:t>School A</a:t>
                      </a:r>
                    </a:p>
                  </a:txBody>
                  <a:tcPr/>
                </a:tc>
                <a:tc>
                  <a:txBody>
                    <a:bodyPr/>
                    <a:lstStyle/>
                    <a:p>
                      <a:r>
                        <a:rPr lang="en-US" sz="1400" dirty="0">
                          <a:latin typeface="Trebuchet MS" panose="020B0603020202020204" pitchFamily="34" charset="0"/>
                        </a:rPr>
                        <a:t>N/A</a:t>
                      </a:r>
                    </a:p>
                  </a:txBody>
                  <a:tcPr/>
                </a:tc>
                <a:tc>
                  <a:txBody>
                    <a:bodyPr/>
                    <a:lstStyle/>
                    <a:p>
                      <a:r>
                        <a:rPr lang="en-US" sz="1400" dirty="0">
                          <a:latin typeface="Trebuchet MS" panose="020B0603020202020204" pitchFamily="34" charset="0"/>
                        </a:rPr>
                        <a:t>N/A</a:t>
                      </a:r>
                    </a:p>
                  </a:txBody>
                  <a:tcPr/>
                </a:tc>
                <a:tc>
                  <a:txBody>
                    <a:bodyPr/>
                    <a:lstStyle/>
                    <a:p>
                      <a:r>
                        <a:rPr lang="en-US" sz="1400" dirty="0">
                          <a:latin typeface="Trebuchet MS" panose="020B0603020202020204" pitchFamily="34" charset="0"/>
                        </a:rPr>
                        <a:t>N/A</a:t>
                      </a:r>
                    </a:p>
                  </a:txBody>
                  <a:tcPr/>
                </a:tc>
                <a:tc>
                  <a:txBody>
                    <a:bodyPr/>
                    <a:lstStyle/>
                    <a:p>
                      <a:r>
                        <a:rPr lang="en-US" sz="1400" dirty="0">
                          <a:latin typeface="Trebuchet MS" panose="020B0603020202020204" pitchFamily="34" charset="0"/>
                        </a:rPr>
                        <a:t>N/A</a:t>
                      </a:r>
                    </a:p>
                  </a:txBody>
                  <a:tcPr/>
                </a:tc>
                <a:tc>
                  <a:txBody>
                    <a:bodyPr/>
                    <a:lstStyle/>
                    <a:p>
                      <a:r>
                        <a:rPr lang="en-US" sz="1400" dirty="0">
                          <a:latin typeface="Trebuchet MS" panose="020B0603020202020204" pitchFamily="34" charset="0"/>
                        </a:rPr>
                        <a:t>N/A</a:t>
                      </a:r>
                    </a:p>
                  </a:txBody>
                  <a:tcPr/>
                </a:tc>
                <a:tc>
                  <a:txBody>
                    <a:bodyPr/>
                    <a:lstStyle/>
                    <a:p>
                      <a:r>
                        <a:rPr lang="en-US" sz="1400" dirty="0">
                          <a:latin typeface="Trebuchet MS" panose="020B0603020202020204" pitchFamily="34" charset="0"/>
                        </a:rPr>
                        <a:t>N/A</a:t>
                      </a:r>
                    </a:p>
                  </a:txBody>
                  <a:tcPr/>
                </a:tc>
                <a:extLst>
                  <a:ext uri="{0D108BD9-81ED-4DB2-BD59-A6C34878D82A}">
                    <a16:rowId xmlns:a16="http://schemas.microsoft.com/office/drawing/2014/main" val="3730917628"/>
                  </a:ext>
                </a:extLst>
              </a:tr>
              <a:tr h="151178">
                <a:tc>
                  <a:txBody>
                    <a:bodyPr/>
                    <a:lstStyle/>
                    <a:p>
                      <a:r>
                        <a:rPr lang="en-US" sz="1400" dirty="0">
                          <a:latin typeface="Trebuchet MS" panose="020B0603020202020204" pitchFamily="34" charset="0"/>
                        </a:rPr>
                        <a:t>School B</a:t>
                      </a:r>
                    </a:p>
                  </a:txBody>
                  <a:tcPr/>
                </a:tc>
                <a:tc>
                  <a:txBody>
                    <a:bodyPr/>
                    <a:lstStyle/>
                    <a:p>
                      <a:r>
                        <a:rPr lang="en-US" sz="1400" dirty="0">
                          <a:latin typeface="Trebuchet MS" panose="020B0603020202020204" pitchFamily="34" charset="0"/>
                        </a:rPr>
                        <a:t>15 or less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rebuchet MS" panose="020B0603020202020204" pitchFamily="34" charset="0"/>
                        </a:rPr>
                        <a:t>≥ 90%</a:t>
                      </a:r>
                      <a:endParaRPr lang="en-US" sz="1400" kern="1200" dirty="0">
                        <a:solidFill>
                          <a:schemeClr val="dk1"/>
                        </a:solidFill>
                        <a:effectLst/>
                        <a:latin typeface="Trebuchet MS" panose="020B0603020202020204" pitchFamily="34" charset="0"/>
                        <a:ea typeface="+mn-ea"/>
                        <a:cs typeface="+mn-cs"/>
                      </a:endParaRPr>
                    </a:p>
                  </a:txBody>
                  <a:tcPr/>
                </a:tc>
                <a:tc>
                  <a:txBody>
                    <a:bodyPr/>
                    <a:lstStyle/>
                    <a:p>
                      <a:r>
                        <a:rPr lang="en-US" sz="1400" dirty="0">
                          <a:latin typeface="Trebuchet MS" panose="020B0603020202020204" pitchFamily="34" charset="0"/>
                        </a:rPr>
                        <a:t>(-)</a:t>
                      </a:r>
                    </a:p>
                  </a:txBody>
                  <a:tcPr/>
                </a:tc>
                <a:tc>
                  <a:txBody>
                    <a:bodyPr/>
                    <a:lstStyle/>
                    <a:p>
                      <a:r>
                        <a:rPr lang="en-US" sz="1400" dirty="0">
                          <a:latin typeface="Trebuchet MS" panose="020B0603020202020204" pitchFamily="34" charset="0"/>
                        </a:rPr>
                        <a:t>(-)</a:t>
                      </a:r>
                    </a:p>
                  </a:txBody>
                  <a:tcPr/>
                </a:tc>
                <a:tc>
                  <a:txBody>
                    <a:bodyPr/>
                    <a:lstStyle/>
                    <a:p>
                      <a:r>
                        <a:rPr lang="en-US" sz="1400" dirty="0">
                          <a:latin typeface="Trebuchet MS" panose="020B0603020202020204" pitchFamily="34" charset="0"/>
                        </a:rPr>
                        <a:t>(-)</a:t>
                      </a:r>
                    </a:p>
                  </a:txBody>
                  <a:tcPr/>
                </a:tc>
                <a:tc>
                  <a:txBody>
                    <a:bodyPr/>
                    <a:lstStyle/>
                    <a:p>
                      <a:r>
                        <a:rPr lang="en-US" sz="1400" dirty="0">
                          <a:latin typeface="Trebuchet MS" panose="020B0603020202020204" pitchFamily="34" charset="0"/>
                        </a:rPr>
                        <a:t>(-)</a:t>
                      </a:r>
                    </a:p>
                  </a:txBody>
                  <a:tcPr/>
                </a:tc>
                <a:extLst>
                  <a:ext uri="{0D108BD9-81ED-4DB2-BD59-A6C34878D82A}">
                    <a16:rowId xmlns:a16="http://schemas.microsoft.com/office/drawing/2014/main" val="2472268196"/>
                  </a:ext>
                </a:extLst>
              </a:tr>
              <a:tr h="151178">
                <a:tc>
                  <a:txBody>
                    <a:bodyPr/>
                    <a:lstStyle/>
                    <a:p>
                      <a:r>
                        <a:rPr lang="en-US" sz="1400" dirty="0">
                          <a:latin typeface="Trebuchet MS" panose="020B0603020202020204" pitchFamily="34" charset="0"/>
                        </a:rPr>
                        <a:t>School C</a:t>
                      </a:r>
                    </a:p>
                  </a:txBody>
                  <a:tcPr/>
                </a:tc>
                <a:tc>
                  <a:txBody>
                    <a:bodyPr/>
                    <a:lstStyle/>
                    <a:p>
                      <a:r>
                        <a:rPr lang="en-US" sz="1400" dirty="0">
                          <a:latin typeface="Trebuchet MS" panose="020B0603020202020204" pitchFamily="34" charset="0"/>
                        </a:rPr>
                        <a:t>16-50</a:t>
                      </a:r>
                    </a:p>
                  </a:txBody>
                  <a:tcPr/>
                </a:tc>
                <a:tc>
                  <a:txBody>
                    <a:bodyPr/>
                    <a:lstStyle/>
                    <a:p>
                      <a:r>
                        <a:rPr lang="en-US" sz="1400" dirty="0">
                          <a:latin typeface="Trebuchet MS" panose="020B0603020202020204" pitchFamily="34" charset="0"/>
                        </a:rPr>
                        <a:t>96.0%</a:t>
                      </a:r>
                    </a:p>
                  </a:txBody>
                  <a:tcPr/>
                </a:tc>
                <a:tc>
                  <a:txBody>
                    <a:bodyPr/>
                    <a:lstStyle/>
                    <a:p>
                      <a:r>
                        <a:rPr lang="en-US" sz="1400" dirty="0">
                          <a:latin typeface="Trebuchet MS" panose="020B0603020202020204" pitchFamily="34" charset="0"/>
                        </a:rPr>
                        <a:t>50 or less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 98.0%</a:t>
                      </a:r>
                    </a:p>
                  </a:txBody>
                  <a:tcPr/>
                </a:tc>
                <a:tc>
                  <a:txBody>
                    <a:bodyPr/>
                    <a:lstStyle/>
                    <a:p>
                      <a:r>
                        <a:rPr lang="en-US" sz="1400" dirty="0">
                          <a:latin typeface="Trebuchet MS" panose="020B0603020202020204" pitchFamily="34" charset="0"/>
                        </a:rPr>
                        <a:t>50 or less</a:t>
                      </a:r>
                    </a:p>
                  </a:txBody>
                  <a:tcPr/>
                </a:tc>
                <a:tc>
                  <a:txBody>
                    <a:bodyPr/>
                    <a:lstStyle/>
                    <a:p>
                      <a:r>
                        <a:rPr lang="en-US" sz="1400" dirty="0">
                          <a:latin typeface="Trebuchet MS" panose="020B0603020202020204" pitchFamily="34" charset="0"/>
                        </a:rPr>
                        <a:t>85.0%</a:t>
                      </a:r>
                    </a:p>
                  </a:txBody>
                  <a:tcPr/>
                </a:tc>
                <a:extLst>
                  <a:ext uri="{0D108BD9-81ED-4DB2-BD59-A6C34878D82A}">
                    <a16:rowId xmlns:a16="http://schemas.microsoft.com/office/drawing/2014/main" val="1792493457"/>
                  </a:ext>
                </a:extLst>
              </a:tr>
              <a:tr h="151178">
                <a:tc>
                  <a:txBody>
                    <a:bodyPr/>
                    <a:lstStyle/>
                    <a:p>
                      <a:r>
                        <a:rPr lang="en-US" sz="1400" dirty="0">
                          <a:latin typeface="Trebuchet MS" panose="020B0603020202020204" pitchFamily="34" charset="0"/>
                        </a:rPr>
                        <a:t>School D</a:t>
                      </a:r>
                    </a:p>
                  </a:txBody>
                  <a:tcPr/>
                </a:tc>
                <a:tc>
                  <a:txBody>
                    <a:bodyPr/>
                    <a:lstStyle/>
                    <a:p>
                      <a:r>
                        <a:rPr lang="en-US" sz="1400" dirty="0">
                          <a:latin typeface="Trebuchet MS" panose="020B0603020202020204" pitchFamily="34" charset="0"/>
                        </a:rPr>
                        <a:t>85</a:t>
                      </a:r>
                    </a:p>
                  </a:txBody>
                  <a:tcPr/>
                </a:tc>
                <a:tc>
                  <a:txBody>
                    <a:bodyPr/>
                    <a:lstStyle/>
                    <a:p>
                      <a:r>
                        <a:rPr lang="en-US" sz="1400" dirty="0">
                          <a:latin typeface="Trebuchet MS" panose="020B0603020202020204" pitchFamily="34" charset="0"/>
                        </a:rPr>
                        <a:t>96.5%</a:t>
                      </a:r>
                    </a:p>
                  </a:txBody>
                  <a:tcPr/>
                </a:tc>
                <a:tc>
                  <a:txBody>
                    <a:bodyPr/>
                    <a:lstStyle/>
                    <a:p>
                      <a:r>
                        <a:rPr lang="en-US" sz="1400" dirty="0">
                          <a:latin typeface="Trebuchet MS" panose="020B0603020202020204" pitchFamily="34" charset="0"/>
                        </a:rPr>
                        <a:t>50 or less</a:t>
                      </a:r>
                    </a:p>
                  </a:txBody>
                  <a:tcPr/>
                </a:tc>
                <a:tc>
                  <a:txBody>
                    <a:bodyPr/>
                    <a:lstStyle/>
                    <a:p>
                      <a:r>
                        <a:rPr lang="en-US" sz="1400" dirty="0">
                          <a:latin typeface="Trebuchet MS" panose="020B0603020202020204" pitchFamily="34" charset="0"/>
                        </a:rPr>
                        <a:t>95.2%</a:t>
                      </a:r>
                    </a:p>
                  </a:txBody>
                  <a:tcPr/>
                </a:tc>
                <a:tc>
                  <a:txBody>
                    <a:bodyPr/>
                    <a:lstStyle/>
                    <a:p>
                      <a:r>
                        <a:rPr lang="en-US" sz="1400" dirty="0">
                          <a:latin typeface="Trebuchet MS" panose="020B0603020202020204" pitchFamily="34" charset="0"/>
                        </a:rPr>
                        <a:t>50 or less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 98.0%</a:t>
                      </a:r>
                    </a:p>
                  </a:txBody>
                  <a:tcPr/>
                </a:tc>
                <a:extLst>
                  <a:ext uri="{0D108BD9-81ED-4DB2-BD59-A6C34878D82A}">
                    <a16:rowId xmlns:a16="http://schemas.microsoft.com/office/drawing/2014/main" val="879928102"/>
                  </a:ext>
                </a:extLst>
              </a:tr>
              <a:tr h="151178">
                <a:tc>
                  <a:txBody>
                    <a:bodyPr/>
                    <a:lstStyle/>
                    <a:p>
                      <a:r>
                        <a:rPr lang="en-US" sz="1400" dirty="0">
                          <a:latin typeface="Trebuchet MS" panose="020B0603020202020204" pitchFamily="34" charset="0"/>
                        </a:rPr>
                        <a:t>School E</a:t>
                      </a:r>
                    </a:p>
                  </a:txBody>
                  <a:tcPr/>
                </a:tc>
                <a:tc>
                  <a:txBody>
                    <a:bodyPr/>
                    <a:lstStyle/>
                    <a:p>
                      <a:r>
                        <a:rPr lang="en-US" sz="1400" dirty="0">
                          <a:latin typeface="Trebuchet MS" panose="020B0603020202020204" pitchFamily="34" charset="0"/>
                        </a:rPr>
                        <a:t>433</a:t>
                      </a:r>
                    </a:p>
                  </a:txBody>
                  <a:tcPr/>
                </a:tc>
                <a:tc>
                  <a:txBody>
                    <a:bodyPr/>
                    <a:lstStyle/>
                    <a:p>
                      <a:r>
                        <a:rPr lang="en-US" sz="1400" dirty="0">
                          <a:latin typeface="Trebuchet MS" panose="020B0603020202020204" pitchFamily="34" charset="0"/>
                        </a:rPr>
                        <a:t>95.8%</a:t>
                      </a:r>
                    </a:p>
                  </a:txBody>
                  <a:tcPr/>
                </a:tc>
                <a:tc>
                  <a:txBody>
                    <a:bodyPr/>
                    <a:lstStyle/>
                    <a:p>
                      <a:r>
                        <a:rPr lang="en-US" sz="1400" dirty="0">
                          <a:latin typeface="Trebuchet MS" panose="020B0603020202020204" pitchFamily="34" charset="0"/>
                        </a:rPr>
                        <a:t>351</a:t>
                      </a:r>
                    </a:p>
                  </a:txBody>
                  <a:tcPr/>
                </a:tc>
                <a:tc>
                  <a:txBody>
                    <a:bodyPr/>
                    <a:lstStyle/>
                    <a:p>
                      <a:r>
                        <a:rPr lang="en-US" sz="1400" dirty="0">
                          <a:latin typeface="Trebuchet MS" panose="020B0603020202020204" pitchFamily="34" charset="0"/>
                        </a:rPr>
                        <a:t>95.2%</a:t>
                      </a:r>
                    </a:p>
                  </a:txBody>
                  <a:tcPr/>
                </a:tc>
                <a:tc>
                  <a:txBody>
                    <a:bodyPr/>
                    <a:lstStyle/>
                    <a:p>
                      <a:r>
                        <a:rPr lang="en-US" sz="1400" dirty="0">
                          <a:latin typeface="Trebuchet MS" panose="020B0603020202020204" pitchFamily="34" charset="0"/>
                        </a:rPr>
                        <a:t>50 or less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Trebuchet MS" panose="020B0603020202020204" pitchFamily="34" charset="0"/>
                        </a:rPr>
                        <a:t>≤ 2%</a:t>
                      </a:r>
                      <a:endParaRPr lang="en-US" sz="1400" kern="1200" dirty="0">
                        <a:solidFill>
                          <a:schemeClr val="dk1"/>
                        </a:solidFill>
                        <a:latin typeface="Trebuchet MS" panose="020B0603020202020204" pitchFamily="34" charset="0"/>
                        <a:ea typeface="+mn-ea"/>
                        <a:cs typeface="+mn-cs"/>
                      </a:endParaRPr>
                    </a:p>
                  </a:txBody>
                  <a:tcPr/>
                </a:tc>
                <a:extLst>
                  <a:ext uri="{0D108BD9-81ED-4DB2-BD59-A6C34878D82A}">
                    <a16:rowId xmlns:a16="http://schemas.microsoft.com/office/drawing/2014/main" val="1497472053"/>
                  </a:ext>
                </a:extLst>
              </a:tr>
              <a:tr h="151178">
                <a:tc>
                  <a:txBody>
                    <a:bodyPr/>
                    <a:lstStyle/>
                    <a:p>
                      <a:r>
                        <a:rPr lang="en-US" sz="1400" dirty="0">
                          <a:latin typeface="Trebuchet MS" panose="020B0603020202020204" pitchFamily="34" charset="0"/>
                        </a:rPr>
                        <a:t>School F</a:t>
                      </a:r>
                    </a:p>
                  </a:txBody>
                  <a:tcPr/>
                </a:tc>
                <a:tc>
                  <a:txBody>
                    <a:bodyPr/>
                    <a:lstStyle/>
                    <a:p>
                      <a:r>
                        <a:rPr lang="en-US" sz="1400" dirty="0">
                          <a:latin typeface="Trebuchet MS" panose="020B0603020202020204" pitchFamily="34" charset="0"/>
                        </a:rPr>
                        <a:t>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 98.0%</a:t>
                      </a:r>
                    </a:p>
                  </a:txBody>
                  <a:tcPr/>
                </a:tc>
                <a:tc>
                  <a:txBody>
                    <a:bodyPr/>
                    <a:lstStyle/>
                    <a:p>
                      <a:r>
                        <a:rPr lang="en-US" sz="1400" dirty="0">
                          <a:latin typeface="Trebuchet MS" panose="020B0603020202020204" pitchFamily="34" charset="0"/>
                        </a:rPr>
                        <a:t>51 or greater</a:t>
                      </a:r>
                    </a:p>
                  </a:txBody>
                  <a:tcPr/>
                </a:tc>
                <a:tc>
                  <a:txBody>
                    <a:bodyPr/>
                    <a:lstStyle/>
                    <a:p>
                      <a:r>
                        <a:rPr lang="en-US" sz="1400" dirty="0">
                          <a:latin typeface="Trebuchet MS" panose="020B0603020202020204" pitchFamily="34" charset="0"/>
                        </a:rPr>
                        <a:t>≥ 98.0% </a:t>
                      </a:r>
                    </a:p>
                  </a:txBody>
                  <a:tcPr/>
                </a:tc>
                <a:tc>
                  <a:txBody>
                    <a:bodyPr/>
                    <a:lstStyle/>
                    <a:p>
                      <a:r>
                        <a:rPr lang="en-US" sz="1400" dirty="0">
                          <a:latin typeface="Trebuchet MS" panose="020B0603020202020204" pitchFamily="34" charset="0"/>
                        </a:rPr>
                        <a:t>50 or less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97.7%</a:t>
                      </a:r>
                    </a:p>
                  </a:txBody>
                  <a:tcPr/>
                </a:tc>
                <a:extLst>
                  <a:ext uri="{0D108BD9-81ED-4DB2-BD59-A6C34878D82A}">
                    <a16:rowId xmlns:a16="http://schemas.microsoft.com/office/drawing/2014/main" val="2592778194"/>
                  </a:ext>
                </a:extLst>
              </a:tr>
            </a:tbl>
          </a:graphicData>
        </a:graphic>
      </p:graphicFrame>
      <p:sp>
        <p:nvSpPr>
          <p:cNvPr id="2" name="Slide Number Placeholder 1">
            <a:extLst>
              <a:ext uri="{FF2B5EF4-FFF2-40B4-BE49-F238E27FC236}">
                <a16:creationId xmlns:a16="http://schemas.microsoft.com/office/drawing/2014/main" id="{16D23519-2E6A-7E21-0E1C-7ACBA8AE6F0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57292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 &amp; A</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67503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2" name="Title 1">
            <a:extLst>
              <a:ext uri="{FF2B5EF4-FFF2-40B4-BE49-F238E27FC236}">
                <a16:creationId xmlns:a16="http://schemas.microsoft.com/office/drawing/2014/main" id="{2008DB15-D60F-967C-B8ED-D12AE055A2D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6C56FC6-27D0-A61F-7990-33D227699183}"/>
              </a:ext>
            </a:extLst>
          </p:cNvPr>
          <p:cNvSpPr>
            <a:spLocks noGrp="1"/>
          </p:cNvSpPr>
          <p:nvPr>
            <p:ph sz="half" idx="1"/>
          </p:nvPr>
        </p:nvSpPr>
        <p:spPr/>
        <p:txBody>
          <a:bodyPr/>
          <a:lstStyle/>
          <a:p>
            <a:r>
              <a:rPr lang="en-US" dirty="0"/>
              <a:t>Timeline Review</a:t>
            </a:r>
          </a:p>
          <a:p>
            <a:r>
              <a:rPr lang="en-US" dirty="0"/>
              <a:t>AYG Overview and Assignment Logic</a:t>
            </a:r>
          </a:p>
          <a:p>
            <a:r>
              <a:rPr lang="en-US" dirty="0"/>
              <a:t>Superintendent Verification</a:t>
            </a:r>
          </a:p>
          <a:p>
            <a:r>
              <a:rPr lang="en-US" dirty="0"/>
              <a:t>January Data Release</a:t>
            </a:r>
          </a:p>
          <a:p>
            <a:r>
              <a:rPr lang="en-US" dirty="0"/>
              <a:t>SEY Privacy Guidelines</a:t>
            </a:r>
          </a:p>
        </p:txBody>
      </p:sp>
    </p:spTree>
    <p:extLst>
      <p:ext uri="{BB962C8B-B14F-4D97-AF65-F5344CB8AC3E}">
        <p14:creationId xmlns:p14="http://schemas.microsoft.com/office/powerpoint/2010/main" val="304491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ED6F8C-6CC1-F42F-2A1B-B56FD889C157}"/>
              </a:ext>
            </a:extLst>
          </p:cNvPr>
          <p:cNvSpPr>
            <a:spLocks noGrp="1"/>
          </p:cNvSpPr>
          <p:nvPr>
            <p:ph type="title"/>
          </p:nvPr>
        </p:nvSpPr>
        <p:spPr/>
        <p:txBody>
          <a:bodyPr/>
          <a:lstStyle/>
          <a:p>
            <a:r>
              <a:rPr lang="en-US" dirty="0"/>
              <a:t>Timeline</a:t>
            </a:r>
          </a:p>
        </p:txBody>
      </p:sp>
      <p:graphicFrame>
        <p:nvGraphicFramePr>
          <p:cNvPr id="7" name="Content Placeholder 6">
            <a:extLst>
              <a:ext uri="{FF2B5EF4-FFF2-40B4-BE49-F238E27FC236}">
                <a16:creationId xmlns:a16="http://schemas.microsoft.com/office/drawing/2014/main" id="{1769B5A7-461B-955E-3DD6-EEAB54B28EC0}"/>
              </a:ext>
            </a:extLst>
          </p:cNvPr>
          <p:cNvGraphicFramePr>
            <a:graphicFrameLocks noGrp="1"/>
          </p:cNvGraphicFramePr>
          <p:nvPr>
            <p:ph idx="1"/>
            <p:extLst>
              <p:ext uri="{D42A27DB-BD31-4B8C-83A1-F6EECF244321}">
                <p14:modId xmlns:p14="http://schemas.microsoft.com/office/powerpoint/2010/main" val="3216960225"/>
              </p:ext>
            </p:extLst>
          </p:nvPr>
        </p:nvGraphicFramePr>
        <p:xfrm>
          <a:off x="228600" y="228600"/>
          <a:ext cx="11734800" cy="3962400"/>
        </p:xfrm>
        <a:graphic>
          <a:graphicData uri="http://schemas.openxmlformats.org/drawingml/2006/table">
            <a:tbl>
              <a:tblPr firstRow="1">
                <a:tableStyleId>{B301B821-A1FF-4177-AEE7-76D212191A09}</a:tableStyleId>
              </a:tblPr>
              <a:tblGrid>
                <a:gridCol w="1555376">
                  <a:extLst>
                    <a:ext uri="{9D8B030D-6E8A-4147-A177-3AD203B41FA5}">
                      <a16:colId xmlns:a16="http://schemas.microsoft.com/office/drawing/2014/main" val="32043887"/>
                    </a:ext>
                  </a:extLst>
                </a:gridCol>
                <a:gridCol w="2268071">
                  <a:extLst>
                    <a:ext uri="{9D8B030D-6E8A-4147-A177-3AD203B41FA5}">
                      <a16:colId xmlns:a16="http://schemas.microsoft.com/office/drawing/2014/main" val="3810390193"/>
                    </a:ext>
                  </a:extLst>
                </a:gridCol>
                <a:gridCol w="7911353">
                  <a:extLst>
                    <a:ext uri="{9D8B030D-6E8A-4147-A177-3AD203B41FA5}">
                      <a16:colId xmlns:a16="http://schemas.microsoft.com/office/drawing/2014/main" val="1401167356"/>
                    </a:ext>
                  </a:extLst>
                </a:gridCol>
              </a:tblGrid>
              <a:tr h="273951">
                <a:tc>
                  <a:txBody>
                    <a:bodyPr/>
                    <a:lstStyle/>
                    <a:p>
                      <a:r>
                        <a:rPr lang="en-US" sz="1600" dirty="0">
                          <a:latin typeface="Trebuchet MS" panose="020B0603020202020204" pitchFamily="34" charset="0"/>
                        </a:rPr>
                        <a:t>Date</a:t>
                      </a:r>
                    </a:p>
                  </a:txBody>
                  <a:tcPr/>
                </a:tc>
                <a:tc>
                  <a:txBody>
                    <a:bodyPr/>
                    <a:lstStyle/>
                    <a:p>
                      <a:r>
                        <a:rPr lang="en-US" sz="1600" dirty="0">
                          <a:latin typeface="Trebuchet MS" panose="020B0603020202020204" pitchFamily="34" charset="0"/>
                        </a:rPr>
                        <a:t>Event</a:t>
                      </a:r>
                    </a:p>
                  </a:txBody>
                  <a:tcPr/>
                </a:tc>
                <a:tc>
                  <a:txBody>
                    <a:bodyPr/>
                    <a:lstStyle/>
                    <a:p>
                      <a:r>
                        <a:rPr lang="en-US" sz="1600" dirty="0">
                          <a:latin typeface="Trebuchet MS" panose="020B0603020202020204" pitchFamily="34" charset="0"/>
                        </a:rPr>
                        <a:t>Details</a:t>
                      </a:r>
                    </a:p>
                  </a:txBody>
                  <a:tcPr/>
                </a:tc>
                <a:extLst>
                  <a:ext uri="{0D108BD9-81ED-4DB2-BD59-A6C34878D82A}">
                    <a16:rowId xmlns:a16="http://schemas.microsoft.com/office/drawing/2014/main" val="3134616954"/>
                  </a:ext>
                </a:extLst>
              </a:tr>
              <a:tr h="871662">
                <a:tc>
                  <a:txBody>
                    <a:bodyPr/>
                    <a:lstStyle/>
                    <a:p>
                      <a:r>
                        <a:rPr lang="en-US" sz="1600" dirty="0">
                          <a:latin typeface="Trebuchet MS" panose="020B0603020202020204" pitchFamily="34" charset="0"/>
                        </a:rPr>
                        <a:t>11/14/2024 to 11/19/2024</a:t>
                      </a:r>
                    </a:p>
                  </a:txBody>
                  <a:tcPr>
                    <a:solidFill>
                      <a:srgbClr val="FFFFCC"/>
                    </a:solidFill>
                  </a:tcPr>
                </a:tc>
                <a:tc>
                  <a:txBody>
                    <a:bodyPr/>
                    <a:lstStyle/>
                    <a:p>
                      <a:r>
                        <a:rPr lang="en-US" sz="1600" b="1" dirty="0">
                          <a:latin typeface="Trebuchet MS" panose="020B0603020202020204" pitchFamily="34" charset="0"/>
                        </a:rPr>
                        <a:t>Report Review</a:t>
                      </a:r>
                    </a:p>
                  </a:txBody>
                  <a:tcPr>
                    <a:solidFill>
                      <a:srgbClr val="FFFFCC"/>
                    </a:solidFill>
                  </a:tcPr>
                </a:tc>
                <a:tc>
                  <a:txBody>
                    <a:bodyPr/>
                    <a:lstStyle/>
                    <a:p>
                      <a:pPr marL="285750" indent="-285750">
                        <a:buFont typeface="Arial" panose="020B0604020202020204" pitchFamily="34" charset="0"/>
                        <a:buChar char="•"/>
                      </a:pPr>
                      <a:r>
                        <a:rPr lang="en-US" sz="1600" dirty="0">
                          <a:latin typeface="Trebuchet MS" panose="020B0603020202020204" pitchFamily="34" charset="0"/>
                        </a:rPr>
                        <a:t>Validate Student End of Year data using CEDAR/COGNOS reports. </a:t>
                      </a:r>
                    </a:p>
                    <a:p>
                      <a:pPr marL="285750" indent="-285750">
                        <a:buFont typeface="Arial" panose="020B0604020202020204" pitchFamily="34" charset="0"/>
                        <a:buChar char="•"/>
                      </a:pPr>
                      <a:r>
                        <a:rPr lang="en-US" sz="1600" dirty="0">
                          <a:latin typeface="Trebuchet MS" panose="020B0603020202020204" pitchFamily="34" charset="0"/>
                        </a:rPr>
                        <a:t>Begin submitting Superintendent Verification (sign-off) forms. </a:t>
                      </a:r>
                    </a:p>
                    <a:p>
                      <a:pPr marL="742950" lvl="1" indent="-285750">
                        <a:buFont typeface="Arial" panose="020B0604020202020204" pitchFamily="34" charset="0"/>
                        <a:buChar char="•"/>
                      </a:pPr>
                      <a:r>
                        <a:rPr lang="en-US" sz="1600" b="1" dirty="0">
                          <a:latin typeface="Trebuchet MS" panose="020B0603020202020204" pitchFamily="34" charset="0"/>
                        </a:rPr>
                        <a:t>Superintendent Verification forms will not be accepted prior to 11/14/2024 and are due 12/03/2024.</a:t>
                      </a:r>
                    </a:p>
                  </a:txBody>
                  <a:tcPr>
                    <a:solidFill>
                      <a:srgbClr val="FFFFCC"/>
                    </a:solidFill>
                  </a:tcPr>
                </a:tc>
                <a:extLst>
                  <a:ext uri="{0D108BD9-81ED-4DB2-BD59-A6C34878D82A}">
                    <a16:rowId xmlns:a16="http://schemas.microsoft.com/office/drawing/2014/main" val="276298624"/>
                  </a:ext>
                </a:extLst>
              </a:tr>
              <a:tr h="473188">
                <a:tc>
                  <a:txBody>
                    <a:bodyPr/>
                    <a:lstStyle/>
                    <a:p>
                      <a:r>
                        <a:rPr lang="en-US" sz="1600" dirty="0">
                          <a:latin typeface="Trebuchet MS" panose="020B0603020202020204" pitchFamily="34" charset="0"/>
                        </a:rPr>
                        <a:t>11/19/2024 (noon)</a:t>
                      </a:r>
                    </a:p>
                  </a:txBody>
                  <a:tcPr>
                    <a:solidFill>
                      <a:srgbClr val="FFCCCC"/>
                    </a:solidFill>
                  </a:tcPr>
                </a:tc>
                <a:tc>
                  <a:txBody>
                    <a:bodyPr/>
                    <a:lstStyle/>
                    <a:p>
                      <a:r>
                        <a:rPr lang="en-US" sz="1600" b="1" dirty="0">
                          <a:latin typeface="Trebuchet MS" panose="020B0603020202020204" pitchFamily="34" charset="0"/>
                        </a:rPr>
                        <a:t>Deadline</a:t>
                      </a:r>
                    </a:p>
                  </a:txBody>
                  <a:tcPr>
                    <a:solidFill>
                      <a:srgbClr val="FFCCCC"/>
                    </a:solidFill>
                  </a:tcPr>
                </a:tc>
                <a:tc>
                  <a:txBody>
                    <a:bodyPr/>
                    <a:lstStyle/>
                    <a:p>
                      <a:r>
                        <a:rPr lang="en-US" sz="1600" dirty="0">
                          <a:latin typeface="Trebuchet MS" panose="020B0603020202020204" pitchFamily="34" charset="0"/>
                        </a:rPr>
                        <a:t>Post-Cross Phase Ends</a:t>
                      </a:r>
                    </a:p>
                    <a:p>
                      <a:pPr marL="285750" indent="-285750">
                        <a:buFont typeface="Arial" panose="020B0604020202020204" pitchFamily="34" charset="0"/>
                        <a:buChar char="•"/>
                      </a:pPr>
                      <a:r>
                        <a:rPr lang="en-US" sz="1600" dirty="0">
                          <a:latin typeface="Trebuchet MS" panose="020B0603020202020204" pitchFamily="34" charset="0"/>
                        </a:rPr>
                        <a:t>LEAs must have error-free SEY snapshot</a:t>
                      </a:r>
                    </a:p>
                  </a:txBody>
                  <a:tcPr>
                    <a:solidFill>
                      <a:srgbClr val="FFCCCC"/>
                    </a:solidFill>
                  </a:tcPr>
                </a:tc>
                <a:extLst>
                  <a:ext uri="{0D108BD9-81ED-4DB2-BD59-A6C34878D82A}">
                    <a16:rowId xmlns:a16="http://schemas.microsoft.com/office/drawing/2014/main" val="1863339021"/>
                  </a:ext>
                </a:extLst>
              </a:tr>
              <a:tr h="672425">
                <a:tc>
                  <a:txBody>
                    <a:bodyPr/>
                    <a:lstStyle/>
                    <a:p>
                      <a:r>
                        <a:rPr lang="en-US" sz="1600" dirty="0">
                          <a:latin typeface="Trebuchet MS" panose="020B0603020202020204" pitchFamily="34" charset="0"/>
                        </a:rPr>
                        <a:t>11/22/2024 to 11/26/2024</a:t>
                      </a:r>
                    </a:p>
                  </a:txBody>
                  <a:tcPr>
                    <a:solidFill>
                      <a:srgbClr val="FFFFCC"/>
                    </a:solidFill>
                  </a:tcPr>
                </a:tc>
                <a:tc>
                  <a:txBody>
                    <a:bodyPr/>
                    <a:lstStyle/>
                    <a:p>
                      <a:r>
                        <a:rPr lang="en-US" sz="1600" b="1" dirty="0">
                          <a:latin typeface="Trebuchet MS" panose="020B0603020202020204" pitchFamily="34" charset="0"/>
                        </a:rPr>
                        <a:t>Final Report Review</a:t>
                      </a:r>
                    </a:p>
                  </a:txBody>
                  <a:tcPr>
                    <a:solidFill>
                      <a:srgbClr val="FFFFCC"/>
                    </a:solidFill>
                  </a:tcPr>
                </a:tc>
                <a:tc>
                  <a:txBody>
                    <a:bodyPr/>
                    <a:lstStyle/>
                    <a:p>
                      <a:r>
                        <a:rPr lang="en-US" sz="1600" dirty="0">
                          <a:latin typeface="Trebuchet MS" panose="020B0603020202020204" pitchFamily="34" charset="0"/>
                        </a:rPr>
                        <a:t>Final review of rates.</a:t>
                      </a:r>
                    </a:p>
                    <a:p>
                      <a:pPr marL="285750" indent="-285750">
                        <a:buFont typeface="Arial" panose="020B0604020202020204" pitchFamily="34" charset="0"/>
                        <a:buChar char="•"/>
                      </a:pPr>
                      <a:r>
                        <a:rPr lang="en-US" sz="1600" dirty="0">
                          <a:latin typeface="Trebuchet MS" panose="020B0603020202020204" pitchFamily="34" charset="0"/>
                        </a:rPr>
                        <a:t>Reconcile any issues found in CDE’s final review process (if receive notification from SEY collection lead)</a:t>
                      </a:r>
                    </a:p>
                  </a:txBody>
                  <a:tcPr>
                    <a:solidFill>
                      <a:srgbClr val="FFFFCC"/>
                    </a:solidFill>
                  </a:tcPr>
                </a:tc>
                <a:extLst>
                  <a:ext uri="{0D108BD9-81ED-4DB2-BD59-A6C34878D82A}">
                    <a16:rowId xmlns:a16="http://schemas.microsoft.com/office/drawing/2014/main" val="2756063847"/>
                  </a:ext>
                </a:extLst>
              </a:tr>
              <a:tr h="672425">
                <a:tc>
                  <a:txBody>
                    <a:bodyPr/>
                    <a:lstStyle/>
                    <a:p>
                      <a:r>
                        <a:rPr lang="en-US" sz="1600" dirty="0">
                          <a:latin typeface="Trebuchet MS" panose="020B0603020202020204" pitchFamily="34" charset="0"/>
                        </a:rPr>
                        <a:t>12/03/2024</a:t>
                      </a:r>
                    </a:p>
                  </a:txBody>
                  <a:tcPr>
                    <a:solidFill>
                      <a:srgbClr val="FFCCCC"/>
                    </a:solidFill>
                  </a:tcPr>
                </a:tc>
                <a:tc>
                  <a:txBody>
                    <a:bodyPr/>
                    <a:lstStyle/>
                    <a:p>
                      <a:r>
                        <a:rPr lang="en-US" sz="1600" b="1" dirty="0">
                          <a:latin typeface="Trebuchet MS" panose="020B0603020202020204" pitchFamily="34" charset="0"/>
                        </a:rPr>
                        <a:t>Deadline</a:t>
                      </a:r>
                    </a:p>
                  </a:txBody>
                  <a:tcPr>
                    <a:solidFill>
                      <a:srgbClr val="FFCCCC"/>
                    </a:solidFill>
                  </a:tcPr>
                </a:tc>
                <a:tc>
                  <a:txBody>
                    <a:bodyPr/>
                    <a:lstStyle/>
                    <a:p>
                      <a:r>
                        <a:rPr lang="en-US" sz="1600" dirty="0">
                          <a:latin typeface="Trebuchet MS" panose="020B0603020202020204" pitchFamily="34" charset="0"/>
                        </a:rPr>
                        <a:t>Superintendent Verification (Sign-Off) Form Due</a:t>
                      </a:r>
                    </a:p>
                    <a:p>
                      <a:pPr marL="285750" indent="-285750">
                        <a:buFont typeface="Arial" panose="020B0604020202020204" pitchFamily="34" charset="0"/>
                        <a:buChar char="•"/>
                      </a:pPr>
                      <a:r>
                        <a:rPr lang="en-US" sz="1600" dirty="0">
                          <a:latin typeface="Trebuchet MS" panose="020B0603020202020204" pitchFamily="34" charset="0"/>
                        </a:rPr>
                        <a:t>Collection Closes</a:t>
                      </a:r>
                    </a:p>
                    <a:p>
                      <a:pPr marL="285750" indent="-285750">
                        <a:buFont typeface="Arial" panose="020B0604020202020204" pitchFamily="34" charset="0"/>
                        <a:buChar char="•"/>
                      </a:pPr>
                      <a:r>
                        <a:rPr lang="en-US" sz="1600" dirty="0">
                          <a:latin typeface="Trebuchet MS" panose="020B0603020202020204" pitchFamily="34" charset="0"/>
                        </a:rPr>
                        <a:t>Data embargoed until official release in January</a:t>
                      </a:r>
                    </a:p>
                  </a:txBody>
                  <a:tcPr>
                    <a:solidFill>
                      <a:srgbClr val="FFCCCC"/>
                    </a:solidFill>
                  </a:tcPr>
                </a:tc>
                <a:extLst>
                  <a:ext uri="{0D108BD9-81ED-4DB2-BD59-A6C34878D82A}">
                    <a16:rowId xmlns:a16="http://schemas.microsoft.com/office/drawing/2014/main" val="2339297511"/>
                  </a:ext>
                </a:extLst>
              </a:tr>
              <a:tr h="273951">
                <a:tc>
                  <a:txBody>
                    <a:bodyPr/>
                    <a:lstStyle/>
                    <a:p>
                      <a:r>
                        <a:rPr lang="en-US" sz="1600" dirty="0">
                          <a:latin typeface="Trebuchet MS" panose="020B0603020202020204" pitchFamily="34" charset="0"/>
                        </a:rPr>
                        <a:t>01/14/2025</a:t>
                      </a:r>
                    </a:p>
                  </a:txBody>
                  <a:tcPr>
                    <a:solidFill>
                      <a:schemeClr val="accent3">
                        <a:lumMod val="20000"/>
                        <a:lumOff val="80000"/>
                      </a:schemeClr>
                    </a:solidFill>
                  </a:tcPr>
                </a:tc>
                <a:tc>
                  <a:txBody>
                    <a:bodyPr/>
                    <a:lstStyle/>
                    <a:p>
                      <a:r>
                        <a:rPr lang="en-US" sz="1600" b="1" dirty="0">
                          <a:latin typeface="Trebuchet MS" panose="020B0603020202020204" pitchFamily="34" charset="0"/>
                        </a:rPr>
                        <a:t>Data Release</a:t>
                      </a:r>
                    </a:p>
                  </a:txBody>
                  <a:tcPr>
                    <a:solidFill>
                      <a:schemeClr val="accent3">
                        <a:lumMod val="20000"/>
                        <a:lumOff val="80000"/>
                      </a:schemeClr>
                    </a:solidFill>
                  </a:tcPr>
                </a:tc>
                <a:tc>
                  <a:txBody>
                    <a:bodyPr/>
                    <a:lstStyle/>
                    <a:p>
                      <a:r>
                        <a:rPr lang="en-US" sz="1600" dirty="0">
                          <a:latin typeface="Trebuchet MS" panose="020B0603020202020204" pitchFamily="34" charset="0"/>
                        </a:rPr>
                        <a:t>Planned official data release and embargo lifts.</a:t>
                      </a:r>
                    </a:p>
                  </a:txBody>
                  <a:tcPr>
                    <a:solidFill>
                      <a:schemeClr val="accent3">
                        <a:lumMod val="20000"/>
                        <a:lumOff val="80000"/>
                      </a:schemeClr>
                    </a:solidFill>
                  </a:tcPr>
                </a:tc>
                <a:extLst>
                  <a:ext uri="{0D108BD9-81ED-4DB2-BD59-A6C34878D82A}">
                    <a16:rowId xmlns:a16="http://schemas.microsoft.com/office/drawing/2014/main" val="3856509721"/>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403578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73EDA8-43DC-999E-62EB-C3B0BF691317}"/>
              </a:ext>
            </a:extLst>
          </p:cNvPr>
          <p:cNvSpPr>
            <a:spLocks noGrp="1"/>
          </p:cNvSpPr>
          <p:nvPr>
            <p:ph type="title"/>
          </p:nvPr>
        </p:nvSpPr>
        <p:spPr/>
        <p:txBody>
          <a:bodyPr/>
          <a:lstStyle/>
          <a:p>
            <a:r>
              <a:rPr lang="en-US" dirty="0"/>
              <a:t>Anticipated Year of Graduation (AYG)</a:t>
            </a:r>
          </a:p>
        </p:txBody>
      </p:sp>
      <p:sp>
        <p:nvSpPr>
          <p:cNvPr id="6" name="Content Placeholder 5">
            <a:extLst>
              <a:ext uri="{FF2B5EF4-FFF2-40B4-BE49-F238E27FC236}">
                <a16:creationId xmlns:a16="http://schemas.microsoft.com/office/drawing/2014/main" id="{8AB9A3D4-6998-D26F-D670-63EA6E66A336}"/>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Assigned in the school year a student is first reported as entering high school in Colorado through the Student End of Year collection (grades 9-12)</a:t>
            </a:r>
          </a:p>
          <a:p>
            <a:pPr marL="1028700" lvl="1" indent="-342900"/>
            <a:r>
              <a:rPr lang="en-US" dirty="0"/>
              <a:t>AYG is automatically assigned during the SEY collection process</a:t>
            </a:r>
          </a:p>
          <a:p>
            <a:pPr marL="1028700" lvl="1" indent="-342900"/>
            <a:r>
              <a:rPr lang="en-US" dirty="0"/>
              <a:t>Once assigned, AYG does not change</a:t>
            </a:r>
          </a:p>
          <a:p>
            <a:pPr marL="1028700" lvl="1" indent="-342900"/>
            <a:r>
              <a:rPr lang="en-US" dirty="0"/>
              <a:t>Based upon the student’s highest grade level as of October 1</a:t>
            </a:r>
            <a:r>
              <a:rPr lang="en-US" baseline="30000" dirty="0"/>
              <a:t>st</a:t>
            </a:r>
          </a:p>
          <a:p>
            <a:pPr marL="342900" indent="-342900">
              <a:buFont typeface="Arial" panose="020B0604020202020204" pitchFamily="34" charset="0"/>
              <a:buChar char="•"/>
            </a:pPr>
            <a:r>
              <a:rPr lang="en-US" dirty="0"/>
              <a:t>If reported in multiple districts, will base AYG on the highest grade level as of 10/1</a:t>
            </a:r>
          </a:p>
          <a:p>
            <a:pPr marL="800100" lvl="1" indent="-342900"/>
            <a:r>
              <a:rPr lang="en-US" dirty="0"/>
              <a:t>EXAMPLE:</a:t>
            </a:r>
          </a:p>
          <a:p>
            <a:pPr marL="1257300" lvl="2" indent="-342900"/>
            <a:r>
              <a:rPr lang="en-US" dirty="0"/>
              <a:t>District A reports 10th grade with an exit date on/after October 1st</a:t>
            </a:r>
          </a:p>
          <a:p>
            <a:pPr marL="1257300" lvl="2" indent="-342900"/>
            <a:r>
              <a:rPr lang="en-US" dirty="0"/>
              <a:t>District B reports 9th grade with an exit date on/after October 1</a:t>
            </a:r>
            <a:r>
              <a:rPr lang="en-US" baseline="30000" dirty="0"/>
              <a:t>st</a:t>
            </a:r>
            <a:r>
              <a:rPr lang="en-US" dirty="0"/>
              <a:t>				</a:t>
            </a:r>
          </a:p>
          <a:p>
            <a:pPr marL="1257300" lvl="2" indent="-342900"/>
            <a:r>
              <a:rPr lang="en-US" dirty="0"/>
              <a:t>Student’s AYG will be calculated based on the 10th grade record in District A</a:t>
            </a:r>
          </a:p>
          <a:p>
            <a:pPr marL="800100" lvl="1" indent="-342900"/>
            <a:r>
              <a:rPr lang="en-US" dirty="0"/>
              <a:t>Post-Cross Phase includes mechanics to reconcile AYG across districts</a:t>
            </a:r>
          </a:p>
          <a:p>
            <a:pPr marL="342900" indent="-342900">
              <a:buFont typeface="Arial" panose="020B0604020202020204" pitchFamily="34" charset="0"/>
              <a:buChar char="•"/>
            </a:pPr>
            <a:r>
              <a:rPr lang="en-US" dirty="0"/>
              <a:t>The following data fields are all set in the year that a student’s AYG is assigned</a:t>
            </a:r>
          </a:p>
          <a:p>
            <a:pPr marL="800100" lvl="1" indent="-342900"/>
            <a:r>
              <a:rPr lang="en-US" dirty="0"/>
              <a:t>Starting Year for Graduation Cohort</a:t>
            </a:r>
          </a:p>
          <a:p>
            <a:pPr marL="800100" lvl="1" indent="-342900"/>
            <a:r>
              <a:rPr lang="en-US" dirty="0"/>
              <a:t>Starting Grade for Graduation Cohort</a:t>
            </a:r>
          </a:p>
          <a:p>
            <a:pPr marL="800100" lvl="1" indent="-342900"/>
            <a:r>
              <a:rPr lang="en-US" dirty="0"/>
              <a:t>Starting District for Graduation Cohort</a:t>
            </a:r>
          </a:p>
          <a:p>
            <a:pPr marL="800100" lvl="1" indent="-342900"/>
            <a:r>
              <a:rPr lang="en-US" dirty="0"/>
              <a:t>Anticipated Year of Graduation</a:t>
            </a:r>
          </a:p>
          <a:p>
            <a:endParaRPr lang="en-US" dirty="0"/>
          </a:p>
        </p:txBody>
      </p:sp>
      <p:graphicFrame>
        <p:nvGraphicFramePr>
          <p:cNvPr id="9" name="Table 5">
            <a:extLst>
              <a:ext uri="{FF2B5EF4-FFF2-40B4-BE49-F238E27FC236}">
                <a16:creationId xmlns:a16="http://schemas.microsoft.com/office/drawing/2014/main" id="{BF02839D-E90B-F219-CA2E-BFFDA8EE34E1}"/>
              </a:ext>
            </a:extLst>
          </p:cNvPr>
          <p:cNvGraphicFramePr>
            <a:graphicFrameLocks noGrp="1"/>
          </p:cNvGraphicFramePr>
          <p:nvPr>
            <p:extLst>
              <p:ext uri="{D42A27DB-BD31-4B8C-83A1-F6EECF244321}">
                <p14:modId xmlns:p14="http://schemas.microsoft.com/office/powerpoint/2010/main" val="3875752545"/>
              </p:ext>
            </p:extLst>
          </p:nvPr>
        </p:nvGraphicFramePr>
        <p:xfrm>
          <a:off x="5889811" y="4460658"/>
          <a:ext cx="5531224" cy="1524000"/>
        </p:xfrm>
        <a:graphic>
          <a:graphicData uri="http://schemas.openxmlformats.org/drawingml/2006/table">
            <a:tbl>
              <a:tblPr firstRow="1" bandRow="1">
                <a:tableStyleId>{8EC20E35-A176-4012-BC5E-935CFFF8708E}</a:tableStyleId>
              </a:tblPr>
              <a:tblGrid>
                <a:gridCol w="1066800">
                  <a:extLst>
                    <a:ext uri="{9D8B030D-6E8A-4147-A177-3AD203B41FA5}">
                      <a16:colId xmlns:a16="http://schemas.microsoft.com/office/drawing/2014/main" val="1779909705"/>
                    </a:ext>
                  </a:extLst>
                </a:gridCol>
                <a:gridCol w="1456249">
                  <a:extLst>
                    <a:ext uri="{9D8B030D-6E8A-4147-A177-3AD203B41FA5}">
                      <a16:colId xmlns:a16="http://schemas.microsoft.com/office/drawing/2014/main" val="801796458"/>
                    </a:ext>
                  </a:extLst>
                </a:gridCol>
                <a:gridCol w="3008175">
                  <a:extLst>
                    <a:ext uri="{9D8B030D-6E8A-4147-A177-3AD203B41FA5}">
                      <a16:colId xmlns:a16="http://schemas.microsoft.com/office/drawing/2014/main" val="2652893328"/>
                    </a:ext>
                  </a:extLst>
                </a:gridCol>
              </a:tblGrid>
              <a:tr h="224512">
                <a:tc>
                  <a:txBody>
                    <a:bodyPr/>
                    <a:lstStyle/>
                    <a:p>
                      <a:r>
                        <a:rPr lang="en-US" sz="1400" dirty="0"/>
                        <a:t>Grade Level</a:t>
                      </a:r>
                    </a:p>
                  </a:txBody>
                  <a:tcPr/>
                </a:tc>
                <a:tc>
                  <a:txBody>
                    <a:bodyPr/>
                    <a:lstStyle/>
                    <a:p>
                      <a:r>
                        <a:rPr lang="en-US" sz="1400" dirty="0"/>
                        <a:t>AYG Calculation</a:t>
                      </a:r>
                    </a:p>
                  </a:txBody>
                  <a:tcPr/>
                </a:tc>
                <a:tc>
                  <a:txBody>
                    <a:bodyPr/>
                    <a:lstStyle/>
                    <a:p>
                      <a:r>
                        <a:rPr lang="en-US" sz="1400" dirty="0"/>
                        <a:t>Example (Current Year 2023-2024)</a:t>
                      </a:r>
                    </a:p>
                  </a:txBody>
                  <a:tcPr/>
                </a:tc>
                <a:extLst>
                  <a:ext uri="{0D108BD9-81ED-4DB2-BD59-A6C34878D82A}">
                    <a16:rowId xmlns:a16="http://schemas.microsoft.com/office/drawing/2014/main" val="3040769806"/>
                  </a:ext>
                </a:extLst>
              </a:tr>
              <a:tr h="224512">
                <a:tc>
                  <a:txBody>
                    <a:bodyPr/>
                    <a:lstStyle/>
                    <a:p>
                      <a:r>
                        <a:rPr lang="en-US" sz="1400" dirty="0"/>
                        <a:t>9</a:t>
                      </a:r>
                      <a:r>
                        <a:rPr lang="en-US" sz="1400" baseline="30000" dirty="0"/>
                        <a:t>th</a:t>
                      </a:r>
                      <a:endParaRPr lang="en-US" sz="1400" dirty="0"/>
                    </a:p>
                  </a:txBody>
                  <a:tcPr/>
                </a:tc>
                <a:tc>
                  <a:txBody>
                    <a:bodyPr/>
                    <a:lstStyle/>
                    <a:p>
                      <a:r>
                        <a:rPr lang="en-US" sz="1400" dirty="0"/>
                        <a:t>Current Year + 3</a:t>
                      </a:r>
                    </a:p>
                  </a:txBody>
                  <a:tcPr/>
                </a:tc>
                <a:tc>
                  <a:txBody>
                    <a:bodyPr/>
                    <a:lstStyle/>
                    <a:p>
                      <a:r>
                        <a:rPr lang="en-US" sz="1400" dirty="0"/>
                        <a:t>AYG 2027</a:t>
                      </a:r>
                    </a:p>
                  </a:txBody>
                  <a:tcPr/>
                </a:tc>
                <a:extLst>
                  <a:ext uri="{0D108BD9-81ED-4DB2-BD59-A6C34878D82A}">
                    <a16:rowId xmlns:a16="http://schemas.microsoft.com/office/drawing/2014/main" val="4160276788"/>
                  </a:ext>
                </a:extLst>
              </a:tr>
              <a:tr h="224512">
                <a:tc>
                  <a:txBody>
                    <a:bodyPr/>
                    <a:lstStyle/>
                    <a:p>
                      <a:r>
                        <a:rPr lang="en-US" sz="1400" dirty="0"/>
                        <a:t>10</a:t>
                      </a:r>
                      <a:r>
                        <a:rPr lang="en-US" sz="1400" baseline="30000" dirty="0"/>
                        <a:t>th</a:t>
                      </a:r>
                      <a:r>
                        <a:rPr lang="en-US" sz="1400" dirty="0"/>
                        <a:t> </a:t>
                      </a:r>
                    </a:p>
                  </a:txBody>
                  <a:tcPr/>
                </a:tc>
                <a:tc>
                  <a:txBody>
                    <a:bodyPr/>
                    <a:lstStyle/>
                    <a:p>
                      <a:r>
                        <a:rPr lang="en-US" sz="1400" dirty="0"/>
                        <a:t>Current Year + 2</a:t>
                      </a:r>
                    </a:p>
                  </a:txBody>
                  <a:tcPr/>
                </a:tc>
                <a:tc>
                  <a:txBody>
                    <a:bodyPr/>
                    <a:lstStyle/>
                    <a:p>
                      <a:r>
                        <a:rPr lang="en-US" sz="1400" dirty="0"/>
                        <a:t>AYG 2026</a:t>
                      </a:r>
                    </a:p>
                  </a:txBody>
                  <a:tcPr/>
                </a:tc>
                <a:extLst>
                  <a:ext uri="{0D108BD9-81ED-4DB2-BD59-A6C34878D82A}">
                    <a16:rowId xmlns:a16="http://schemas.microsoft.com/office/drawing/2014/main" val="234376870"/>
                  </a:ext>
                </a:extLst>
              </a:tr>
              <a:tr h="224512">
                <a:tc>
                  <a:txBody>
                    <a:bodyPr/>
                    <a:lstStyle/>
                    <a:p>
                      <a:r>
                        <a:rPr lang="en-US" sz="1400" dirty="0"/>
                        <a:t>11</a:t>
                      </a:r>
                      <a:r>
                        <a:rPr lang="en-US" sz="1400" baseline="30000" dirty="0"/>
                        <a:t>th</a:t>
                      </a:r>
                      <a:r>
                        <a:rPr lang="en-US" sz="1400" dirty="0"/>
                        <a:t> </a:t>
                      </a:r>
                    </a:p>
                  </a:txBody>
                  <a:tcPr/>
                </a:tc>
                <a:tc>
                  <a:txBody>
                    <a:bodyPr/>
                    <a:lstStyle/>
                    <a:p>
                      <a:r>
                        <a:rPr lang="en-US" sz="1400" dirty="0"/>
                        <a:t>Current Year + 1</a:t>
                      </a:r>
                    </a:p>
                  </a:txBody>
                  <a:tcPr/>
                </a:tc>
                <a:tc>
                  <a:txBody>
                    <a:bodyPr/>
                    <a:lstStyle/>
                    <a:p>
                      <a:r>
                        <a:rPr lang="en-US" sz="1400" dirty="0"/>
                        <a:t>AYG 2025</a:t>
                      </a:r>
                    </a:p>
                  </a:txBody>
                  <a:tcPr/>
                </a:tc>
                <a:extLst>
                  <a:ext uri="{0D108BD9-81ED-4DB2-BD59-A6C34878D82A}">
                    <a16:rowId xmlns:a16="http://schemas.microsoft.com/office/drawing/2014/main" val="793686546"/>
                  </a:ext>
                </a:extLst>
              </a:tr>
              <a:tr h="224512">
                <a:tc>
                  <a:txBody>
                    <a:bodyPr/>
                    <a:lstStyle/>
                    <a:p>
                      <a:r>
                        <a:rPr lang="en-US" sz="1400" dirty="0"/>
                        <a:t>12</a:t>
                      </a:r>
                      <a:r>
                        <a:rPr lang="en-US" sz="1400" baseline="30000" dirty="0"/>
                        <a:t>th</a:t>
                      </a:r>
                      <a:r>
                        <a:rPr lang="en-US" sz="1400" dirty="0"/>
                        <a:t> </a:t>
                      </a:r>
                    </a:p>
                  </a:txBody>
                  <a:tcPr/>
                </a:tc>
                <a:tc>
                  <a:txBody>
                    <a:bodyPr/>
                    <a:lstStyle/>
                    <a:p>
                      <a:r>
                        <a:rPr lang="en-US" sz="1400" dirty="0"/>
                        <a:t>Current Year</a:t>
                      </a:r>
                    </a:p>
                  </a:txBody>
                  <a:tcPr/>
                </a:tc>
                <a:tc>
                  <a:txBody>
                    <a:bodyPr/>
                    <a:lstStyle/>
                    <a:p>
                      <a:r>
                        <a:rPr lang="en-US" sz="1400" dirty="0"/>
                        <a:t>AYG 2024</a:t>
                      </a:r>
                    </a:p>
                  </a:txBody>
                  <a:tcPr/>
                </a:tc>
                <a:extLst>
                  <a:ext uri="{0D108BD9-81ED-4DB2-BD59-A6C34878D82A}">
                    <a16:rowId xmlns:a16="http://schemas.microsoft.com/office/drawing/2014/main" val="3824351268"/>
                  </a:ext>
                </a:extLst>
              </a:tr>
            </a:tbl>
          </a:graphicData>
        </a:graphic>
      </p:graphicFrame>
      <p:sp>
        <p:nvSpPr>
          <p:cNvPr id="3" name="Slide Number Placeholder 2">
            <a:extLst>
              <a:ext uri="{FF2B5EF4-FFF2-40B4-BE49-F238E27FC236}">
                <a16:creationId xmlns:a16="http://schemas.microsoft.com/office/drawing/2014/main" id="{2E3A7AB0-DA86-4FD0-4B99-E119E894812D}"/>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63374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5F0E4-73CF-ED28-4D66-C5884036975B}"/>
              </a:ext>
            </a:extLst>
          </p:cNvPr>
          <p:cNvSpPr>
            <a:spLocks noGrp="1"/>
          </p:cNvSpPr>
          <p:nvPr>
            <p:ph type="title"/>
          </p:nvPr>
        </p:nvSpPr>
        <p:spPr>
          <a:xfrm>
            <a:off x="2603242" y="5893622"/>
            <a:ext cx="7912355" cy="898524"/>
          </a:xfrm>
        </p:spPr>
        <p:txBody>
          <a:bodyPr/>
          <a:lstStyle/>
          <a:p>
            <a:r>
              <a:rPr lang="en-US" dirty="0"/>
              <a:t>AYG represented in a High School Population</a:t>
            </a:r>
          </a:p>
        </p:txBody>
      </p:sp>
      <p:grpSp>
        <p:nvGrpSpPr>
          <p:cNvPr id="7" name="Group 6" descr="Visual representation of AYG across grade levels in a high school">
            <a:extLst>
              <a:ext uri="{FF2B5EF4-FFF2-40B4-BE49-F238E27FC236}">
                <a16:creationId xmlns:a16="http://schemas.microsoft.com/office/drawing/2014/main" id="{534A019F-FF6F-0634-EAD0-E01D3F482B72}"/>
              </a:ext>
            </a:extLst>
          </p:cNvPr>
          <p:cNvGrpSpPr/>
          <p:nvPr/>
        </p:nvGrpSpPr>
        <p:grpSpPr>
          <a:xfrm>
            <a:off x="298845" y="65854"/>
            <a:ext cx="11665238" cy="2838482"/>
            <a:chOff x="298845" y="65854"/>
            <a:chExt cx="11665238" cy="2838482"/>
          </a:xfrm>
        </p:grpSpPr>
        <p:pic>
          <p:nvPicPr>
            <p:cNvPr id="9" name="Picture 8" descr="Chart&#10;&#10;Description automatically generated with medium confidence">
              <a:extLst>
                <a:ext uri="{FF2B5EF4-FFF2-40B4-BE49-F238E27FC236}">
                  <a16:creationId xmlns:a16="http://schemas.microsoft.com/office/drawing/2014/main" id="{C1E5084D-3196-1549-A278-F72D8B5BD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45" y="65854"/>
              <a:ext cx="2811255" cy="2838482"/>
            </a:xfrm>
            <a:prstGeom prst="rect">
              <a:avLst/>
            </a:prstGeom>
          </p:spPr>
        </p:pic>
        <p:pic>
          <p:nvPicPr>
            <p:cNvPr id="12" name="Picture 11" descr="Chart&#10;&#10;Description automatically generated">
              <a:extLst>
                <a:ext uri="{FF2B5EF4-FFF2-40B4-BE49-F238E27FC236}">
                  <a16:creationId xmlns:a16="http://schemas.microsoft.com/office/drawing/2014/main" id="{BC1B56E3-3937-D28A-08C9-730A61DFE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515" y="65854"/>
              <a:ext cx="2811255" cy="2838482"/>
            </a:xfrm>
            <a:prstGeom prst="rect">
              <a:avLst/>
            </a:prstGeom>
          </p:spPr>
        </p:pic>
        <p:pic>
          <p:nvPicPr>
            <p:cNvPr id="14" name="Picture 13" descr="Chart&#10;&#10;Description automatically generated">
              <a:extLst>
                <a:ext uri="{FF2B5EF4-FFF2-40B4-BE49-F238E27FC236}">
                  <a16:creationId xmlns:a16="http://schemas.microsoft.com/office/drawing/2014/main" id="{3FB9A409-832E-31F5-01AD-2BC29675D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828" y="65854"/>
              <a:ext cx="2811255" cy="2838482"/>
            </a:xfrm>
            <a:prstGeom prst="rect">
              <a:avLst/>
            </a:prstGeom>
          </p:spPr>
        </p:pic>
        <p:pic>
          <p:nvPicPr>
            <p:cNvPr id="16" name="Picture 2">
              <a:extLst>
                <a:ext uri="{FF2B5EF4-FFF2-40B4-BE49-F238E27FC236}">
                  <a16:creationId xmlns:a16="http://schemas.microsoft.com/office/drawing/2014/main" id="{5F571898-3E7B-197B-2318-5E29F8833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158" y="90042"/>
              <a:ext cx="2787299" cy="281429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Example AYG cohort list that could exist in one high school">
            <a:extLst>
              <a:ext uri="{FF2B5EF4-FFF2-40B4-BE49-F238E27FC236}">
                <a16:creationId xmlns:a16="http://schemas.microsoft.com/office/drawing/2014/main" id="{B1B94021-79B6-A4B4-F2D8-877C052D15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71" y="3180994"/>
            <a:ext cx="1402202" cy="3177815"/>
          </a:xfrm>
          <a:prstGeom prst="rect">
            <a:avLst/>
          </a:prstGeom>
        </p:spPr>
      </p:pic>
      <p:sp>
        <p:nvSpPr>
          <p:cNvPr id="6" name="Content Placeholder 5">
            <a:extLst>
              <a:ext uri="{FF2B5EF4-FFF2-40B4-BE49-F238E27FC236}">
                <a16:creationId xmlns:a16="http://schemas.microsoft.com/office/drawing/2014/main" id="{8784F8EB-BCE9-E418-8AC3-FBF8E98E0CB9}"/>
              </a:ext>
            </a:extLst>
          </p:cNvPr>
          <p:cNvSpPr>
            <a:spLocks noGrp="1"/>
          </p:cNvSpPr>
          <p:nvPr>
            <p:ph idx="1"/>
          </p:nvPr>
        </p:nvSpPr>
        <p:spPr>
          <a:xfrm>
            <a:off x="2603242" y="3788229"/>
            <a:ext cx="7987004" cy="1963346"/>
          </a:xfrm>
        </p:spPr>
        <p:txBody>
          <a:bodyPr>
            <a:normAutofit/>
          </a:bodyPr>
          <a:lstStyle/>
          <a:p>
            <a:pPr marL="285750" indent="-285750">
              <a:buFont typeface="Arial" panose="020B0604020202020204" pitchFamily="34" charset="0"/>
              <a:buChar char="•"/>
            </a:pPr>
            <a:r>
              <a:rPr lang="en-US" sz="1800" dirty="0"/>
              <a:t>Once a student is assigned an AYG, that AYG remains constant. </a:t>
            </a:r>
          </a:p>
          <a:p>
            <a:pPr marL="285750" indent="-285750">
              <a:buFont typeface="Arial" panose="020B0604020202020204" pitchFamily="34" charset="0"/>
              <a:buChar char="•"/>
            </a:pPr>
            <a:r>
              <a:rPr lang="en-US" sz="1800" dirty="0"/>
              <a:t>Students who experience grade reassignments (acceleration or retention) remain in their original AYG cohort.</a:t>
            </a:r>
          </a:p>
        </p:txBody>
      </p:sp>
      <p:sp>
        <p:nvSpPr>
          <p:cNvPr id="2" name="Slide Number Placeholder 1">
            <a:extLst>
              <a:ext uri="{FF2B5EF4-FFF2-40B4-BE49-F238E27FC236}">
                <a16:creationId xmlns:a16="http://schemas.microsoft.com/office/drawing/2014/main" id="{9BA55E82-D919-B129-7A5B-F654B9849780}"/>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99657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4F47-2DAE-558C-7077-EAAECA89C9F0}"/>
              </a:ext>
            </a:extLst>
          </p:cNvPr>
          <p:cNvSpPr>
            <a:spLocks noGrp="1"/>
          </p:cNvSpPr>
          <p:nvPr>
            <p:ph type="title"/>
          </p:nvPr>
        </p:nvSpPr>
        <p:spPr/>
        <p:txBody>
          <a:bodyPr/>
          <a:lstStyle/>
          <a:p>
            <a:r>
              <a:rPr lang="en-US" dirty="0"/>
              <a:t>SE909, SE910, SE911 Warnings</a:t>
            </a:r>
          </a:p>
        </p:txBody>
      </p:sp>
      <p:sp>
        <p:nvSpPr>
          <p:cNvPr id="3" name="Content Placeholder 2">
            <a:extLst>
              <a:ext uri="{FF2B5EF4-FFF2-40B4-BE49-F238E27FC236}">
                <a16:creationId xmlns:a16="http://schemas.microsoft.com/office/drawing/2014/main" id="{5BDA9D70-F00B-8C6B-6CFC-B9E292509198}"/>
              </a:ext>
            </a:extLst>
          </p:cNvPr>
          <p:cNvSpPr>
            <a:spLocks noGrp="1"/>
          </p:cNvSpPr>
          <p:nvPr>
            <p:ph idx="1"/>
          </p:nvPr>
        </p:nvSpPr>
        <p:spPr>
          <a:xfrm>
            <a:off x="838200" y="1554479"/>
            <a:ext cx="10515600" cy="4738745"/>
          </a:xfrm>
        </p:spPr>
        <p:txBody>
          <a:bodyPr>
            <a:normAutofit fontScale="85000" lnSpcReduction="10000"/>
          </a:bodyPr>
          <a:lstStyle/>
          <a:p>
            <a:r>
              <a:rPr lang="en-US" dirty="0"/>
              <a:t>Designed to highlight specific anticipated year of graduation (AYG) circumstances.</a:t>
            </a:r>
          </a:p>
          <a:p>
            <a:pPr lvl="1"/>
            <a:r>
              <a:rPr lang="en-US" dirty="0"/>
              <a:t>AYG is set as part of the SEY collection</a:t>
            </a:r>
          </a:p>
          <a:p>
            <a:pPr lvl="1"/>
            <a:r>
              <a:rPr lang="en-US" dirty="0"/>
              <a:t>Once set, AYG does not change</a:t>
            </a:r>
          </a:p>
          <a:p>
            <a:pPr lvl="1"/>
            <a:r>
              <a:rPr lang="en-US" dirty="0"/>
              <a:t>AYG has implications for students who wish to participate in postsecondary programs in a future year as it determines if a student is eligible (5</a:t>
            </a:r>
            <a:r>
              <a:rPr lang="en-US" baseline="30000" dirty="0"/>
              <a:t>th</a:t>
            </a:r>
            <a:r>
              <a:rPr lang="en-US" dirty="0"/>
              <a:t> or 6</a:t>
            </a:r>
            <a:r>
              <a:rPr lang="en-US" baseline="30000" dirty="0"/>
              <a:t>th</a:t>
            </a:r>
            <a:r>
              <a:rPr lang="en-US" dirty="0"/>
              <a:t> year students depending on program)</a:t>
            </a:r>
          </a:p>
          <a:p>
            <a:r>
              <a:rPr lang="en-US" dirty="0"/>
              <a:t>Scenarios:</a:t>
            </a:r>
          </a:p>
          <a:p>
            <a:pPr lvl="1"/>
            <a:r>
              <a:rPr lang="en-US" dirty="0"/>
              <a:t>SE909 – Student’s AYG was reconciled across two or more enrollment records, set based upon the highest reported grade level on or after 10/1 this year.</a:t>
            </a:r>
          </a:p>
          <a:p>
            <a:pPr lvl="1"/>
            <a:r>
              <a:rPr lang="en-US" dirty="0"/>
              <a:t>SE910 – Student in grade K-8 reported as receiving an AYG. </a:t>
            </a:r>
            <a:br>
              <a:rPr lang="en-US" dirty="0"/>
            </a:br>
            <a:r>
              <a:rPr lang="en-US" dirty="0">
                <a:highlight>
                  <a:srgbClr val="FFFFCC"/>
                </a:highlight>
              </a:rPr>
              <a:t>Note: This is only expected in rare circumstances where a grade reassignment has occurred. Typically for an 8</a:t>
            </a:r>
            <a:r>
              <a:rPr lang="en-US" baseline="30000" dirty="0">
                <a:highlight>
                  <a:srgbClr val="FFFFCC"/>
                </a:highlight>
              </a:rPr>
              <a:t>th</a:t>
            </a:r>
            <a:r>
              <a:rPr lang="en-US" dirty="0">
                <a:highlight>
                  <a:srgbClr val="FFFFCC"/>
                </a:highlight>
              </a:rPr>
              <a:t> grade record.</a:t>
            </a:r>
          </a:p>
          <a:p>
            <a:pPr lvl="1"/>
            <a:r>
              <a:rPr lang="en-US" dirty="0"/>
              <a:t>SE911 – Grade 10, 11, 12 student with entry type 05 or 14. AYG is set based upon current school year.</a:t>
            </a:r>
          </a:p>
          <a:p>
            <a:r>
              <a:rPr lang="en-US" dirty="0"/>
              <a:t>Action:</a:t>
            </a:r>
          </a:p>
          <a:p>
            <a:pPr lvl="1"/>
            <a:r>
              <a:rPr lang="en-US" dirty="0"/>
              <a:t>Review student’s enrollment records in CEDAR/COGNOS</a:t>
            </a:r>
          </a:p>
          <a:p>
            <a:pPr lvl="2"/>
            <a:r>
              <a:rPr lang="en-US" i="1" dirty="0"/>
              <a:t>SASID Lookup: SEY and OCT record (prior, current, subsequent year) </a:t>
            </a:r>
            <a:r>
              <a:rPr lang="en-US" dirty="0"/>
              <a:t>to review grade level within the LEA</a:t>
            </a:r>
          </a:p>
          <a:p>
            <a:pPr lvl="2"/>
            <a:r>
              <a:rPr lang="en-US" i="1" dirty="0"/>
              <a:t>SASID Lookup: Cross-LEA </a:t>
            </a:r>
            <a:r>
              <a:rPr lang="en-US" dirty="0"/>
              <a:t>to review grade level in another LEA</a:t>
            </a:r>
          </a:p>
          <a:p>
            <a:pPr lvl="1"/>
            <a:r>
              <a:rPr lang="en-US" dirty="0">
                <a:hlinkClick r:id="rId2"/>
              </a:rPr>
              <a:t>Contact SEY </a:t>
            </a:r>
            <a:r>
              <a:rPr lang="en-US" dirty="0"/>
              <a:t>if you believe reported grade level in your LEA is incorrect, or if you have questions/concerns.</a:t>
            </a:r>
          </a:p>
        </p:txBody>
      </p:sp>
      <p:sp>
        <p:nvSpPr>
          <p:cNvPr id="4" name="Slide Number Placeholder 3">
            <a:extLst>
              <a:ext uri="{FF2B5EF4-FFF2-40B4-BE49-F238E27FC236}">
                <a16:creationId xmlns:a16="http://schemas.microsoft.com/office/drawing/2014/main" id="{AA70CD57-5B43-C9A7-9507-A1D28A9C84D7}"/>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Flowchart: Off-page Connector 4">
            <a:extLst>
              <a:ext uri="{FF2B5EF4-FFF2-40B4-BE49-F238E27FC236}">
                <a16:creationId xmlns:a16="http://schemas.microsoft.com/office/drawing/2014/main" id="{7CD65920-E96D-03BE-0541-2D7AACA0AC68}"/>
              </a:ext>
            </a:extLst>
          </p:cNvPr>
          <p:cNvSpPr/>
          <p:nvPr/>
        </p:nvSpPr>
        <p:spPr>
          <a:xfrm>
            <a:off x="9529670" y="197457"/>
            <a:ext cx="2218765" cy="754422"/>
          </a:xfrm>
          <a:prstGeom prst="flowChartOffpageConnector">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New:</a:t>
            </a:r>
          </a:p>
          <a:p>
            <a:pPr algn="ctr"/>
            <a:r>
              <a:rPr lang="en-US" dirty="0"/>
              <a:t>SE909, SE910, SE911</a:t>
            </a:r>
          </a:p>
        </p:txBody>
      </p:sp>
    </p:spTree>
    <p:extLst>
      <p:ext uri="{BB962C8B-B14F-4D97-AF65-F5344CB8AC3E}">
        <p14:creationId xmlns:p14="http://schemas.microsoft.com/office/powerpoint/2010/main" val="51144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26D834-DDE1-9994-583F-7D678500EE10}"/>
              </a:ext>
            </a:extLst>
          </p:cNvPr>
          <p:cNvSpPr>
            <a:spLocks noGrp="1"/>
          </p:cNvSpPr>
          <p:nvPr>
            <p:ph type="title"/>
          </p:nvPr>
        </p:nvSpPr>
        <p:spPr/>
        <p:txBody>
          <a:bodyPr/>
          <a:lstStyle/>
          <a:p>
            <a:r>
              <a:rPr lang="en-US" dirty="0"/>
              <a:t>Superintendent Verification Form</a:t>
            </a:r>
          </a:p>
        </p:txBody>
      </p:sp>
      <p:pic>
        <p:nvPicPr>
          <p:cNvPr id="8" name="Content Placeholder 7" descr="Sample 2023-2024 Sign-Off form. Date of signature must be 11/14/2024 or later. Snapshot created date must match the last updated date on your SEY Status Dashboard.">
            <a:extLst>
              <a:ext uri="{FF2B5EF4-FFF2-40B4-BE49-F238E27FC236}">
                <a16:creationId xmlns:a16="http://schemas.microsoft.com/office/drawing/2014/main" id="{7AF9C2B2-DF69-A12B-0A03-12DED5AFD64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7697" y="208723"/>
            <a:ext cx="6534583" cy="4714671"/>
          </a:xfrm>
        </p:spPr>
      </p:pic>
      <p:pic>
        <p:nvPicPr>
          <p:cNvPr id="4" name="Picture 3" descr="Sample status dashboard screen showing the download sign-off form available to LEA Approvers. Highlights that the last updated date on this screen must be before the signature date on the sign-off form.">
            <a:extLst>
              <a:ext uri="{FF2B5EF4-FFF2-40B4-BE49-F238E27FC236}">
                <a16:creationId xmlns:a16="http://schemas.microsoft.com/office/drawing/2014/main" id="{E784EFB6-A581-63D2-6B5D-8AAC66021BE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99080" y="3614008"/>
            <a:ext cx="4812049" cy="238338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0E0BAC54-386B-D6E0-622F-4FBFFD3106FB}"/>
              </a:ext>
            </a:extLst>
          </p:cNvPr>
          <p:cNvSpPr/>
          <p:nvPr/>
        </p:nvSpPr>
        <p:spPr>
          <a:xfrm>
            <a:off x="7479793" y="208723"/>
            <a:ext cx="4434510" cy="5788665"/>
          </a:xfrm>
          <a:prstGeom prst="roundRect">
            <a:avLst/>
          </a:prstGeom>
          <a:solidFill>
            <a:srgbClr val="2C3384">
              <a:alpha val="65098"/>
            </a:srgb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b="1" dirty="0"/>
              <a:t>Checklist before submitting form:</a:t>
            </a:r>
            <a:br>
              <a:rPr lang="en-US" b="1" dirty="0"/>
            </a:br>
            <a:endParaRPr lang="en-US" b="1" dirty="0"/>
          </a:p>
          <a:p>
            <a:pPr marL="285750" indent="-285750">
              <a:buFont typeface="Wingdings" panose="05000000000000000000" pitchFamily="2" charset="2"/>
              <a:buChar char="q"/>
            </a:pPr>
            <a:r>
              <a:rPr lang="en-US" dirty="0"/>
              <a:t>Snapshot Updated at least once (10/24/24 date or later)</a:t>
            </a:r>
          </a:p>
          <a:p>
            <a:pPr marL="285750" indent="-285750">
              <a:buFont typeface="Wingdings" panose="05000000000000000000" pitchFamily="2" charset="2"/>
              <a:buChar char="q"/>
            </a:pPr>
            <a:r>
              <a:rPr lang="en-US" dirty="0"/>
              <a:t>Error Free</a:t>
            </a:r>
          </a:p>
          <a:p>
            <a:pPr marL="285750" indent="-285750">
              <a:buFont typeface="Wingdings" panose="05000000000000000000" pitchFamily="2" charset="2"/>
              <a:buChar char="q"/>
            </a:pPr>
            <a:r>
              <a:rPr lang="en-US" dirty="0"/>
              <a:t>All additional changes addressed</a:t>
            </a:r>
          </a:p>
          <a:p>
            <a:pPr marL="285750" indent="-285750">
              <a:buFont typeface="Wingdings" panose="05000000000000000000" pitchFamily="2" charset="2"/>
              <a:buChar char="q"/>
            </a:pPr>
            <a:r>
              <a:rPr lang="en-US" dirty="0"/>
              <a:t>Data Validated</a:t>
            </a:r>
          </a:p>
          <a:p>
            <a:pPr marL="285750" indent="-285750">
              <a:buFont typeface="Wingdings" panose="05000000000000000000" pitchFamily="2" charset="2"/>
              <a:buChar char="q"/>
            </a:pPr>
            <a:r>
              <a:rPr lang="en-US" dirty="0"/>
              <a:t>Form contains rates for all categories</a:t>
            </a:r>
          </a:p>
          <a:p>
            <a:pPr marL="285750" indent="-285750">
              <a:buFont typeface="Wingdings" panose="05000000000000000000" pitchFamily="2" charset="2"/>
              <a:buChar char="q"/>
            </a:pPr>
            <a:r>
              <a:rPr lang="en-US" dirty="0"/>
              <a:t>Signature date after the ‘last updated date’ on your status dashboard</a:t>
            </a:r>
          </a:p>
          <a:p>
            <a:pPr marL="285750" indent="-285750">
              <a:buFont typeface="Wingdings" panose="05000000000000000000" pitchFamily="2" charset="2"/>
              <a:buChar char="q"/>
            </a:pPr>
            <a:r>
              <a:rPr lang="en-US" dirty="0"/>
              <a:t>Snapshot created date on top of form matches last updated date on status dashboard</a:t>
            </a:r>
          </a:p>
          <a:p>
            <a:pPr marL="285750" indent="-285750">
              <a:buFont typeface="Wingdings" panose="05000000000000000000" pitchFamily="2" charset="2"/>
              <a:buChar char="q"/>
            </a:pPr>
            <a:r>
              <a:rPr lang="en-US" dirty="0"/>
              <a:t>Signature Date 11/14/2024 or later</a:t>
            </a:r>
          </a:p>
          <a:p>
            <a:pPr marL="285750" indent="-285750">
              <a:buFont typeface="Wingdings" panose="05000000000000000000" pitchFamily="2" charset="2"/>
              <a:buChar char="q"/>
            </a:pPr>
            <a:endParaRPr lang="en-US" dirty="0"/>
          </a:p>
          <a:p>
            <a:r>
              <a:rPr lang="en-US" dirty="0"/>
              <a:t>Email completed forms to </a:t>
            </a:r>
            <a:r>
              <a:rPr lang="en-US" dirty="0">
                <a:solidFill>
                  <a:schemeClr val="bg1"/>
                </a:solidFill>
                <a:hlinkClick r:id="rId5">
                  <a:extLst>
                    <a:ext uri="{A12FA001-AC4F-418D-AE19-62706E023703}">
                      <ahyp:hlinkClr xmlns:ahyp="http://schemas.microsoft.com/office/drawing/2018/hyperlinkcolor" val="tx"/>
                    </a:ext>
                  </a:extLst>
                </a:hlinkClick>
              </a:rPr>
              <a:t>StudentEndOfYear@cde.state.co.us</a:t>
            </a:r>
            <a:r>
              <a:rPr lang="en-US" dirty="0">
                <a:solidFill>
                  <a:schemeClr val="bg1"/>
                </a:solidFill>
              </a:rPr>
              <a:t> </a:t>
            </a:r>
          </a:p>
          <a:p>
            <a:r>
              <a:rPr lang="en-US" dirty="0">
                <a:solidFill>
                  <a:schemeClr val="bg1"/>
                </a:solidFill>
              </a:rPr>
              <a:t>Or upload to Syncplicity and notify </a:t>
            </a:r>
            <a:r>
              <a:rPr lang="en-US" dirty="0">
                <a:solidFill>
                  <a:schemeClr val="bg1"/>
                </a:solidFill>
                <a:hlinkClick r:id="rId5">
                  <a:extLst>
                    <a:ext uri="{A12FA001-AC4F-418D-AE19-62706E023703}">
                      <ahyp:hlinkClr xmlns:ahyp="http://schemas.microsoft.com/office/drawing/2018/hyperlinkcolor" val="tx"/>
                    </a:ext>
                  </a:extLst>
                </a:hlinkClick>
              </a:rPr>
              <a:t>StudentEndOfYear@cde.state.co.us</a:t>
            </a:r>
            <a:r>
              <a:rPr lang="en-US" dirty="0">
                <a:solidFill>
                  <a:schemeClr val="bg1"/>
                </a:solidFill>
              </a:rPr>
              <a:t> </a:t>
            </a:r>
          </a:p>
          <a:p>
            <a:endParaRPr lang="en-US" dirty="0">
              <a:solidFill>
                <a:schemeClr val="bg1"/>
              </a:solidFill>
            </a:endParaRPr>
          </a:p>
        </p:txBody>
      </p:sp>
      <p:sp>
        <p:nvSpPr>
          <p:cNvPr id="2" name="Slide Number Placeholder 1">
            <a:extLst>
              <a:ext uri="{FF2B5EF4-FFF2-40B4-BE49-F238E27FC236}">
                <a16:creationId xmlns:a16="http://schemas.microsoft.com/office/drawing/2014/main" id="{2581B2A1-E113-4B4E-7384-6D6ABD92B0EC}"/>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417676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F0835-41BF-A72A-119B-5C7EDF35BFE4}"/>
              </a:ext>
            </a:extLst>
          </p:cNvPr>
          <p:cNvSpPr>
            <a:spLocks noGrp="1"/>
          </p:cNvSpPr>
          <p:nvPr>
            <p:ph type="title"/>
          </p:nvPr>
        </p:nvSpPr>
        <p:spPr/>
        <p:txBody>
          <a:bodyPr/>
          <a:lstStyle/>
          <a:p>
            <a:r>
              <a:rPr lang="en-US" dirty="0"/>
              <a:t>School Summary of All Rates</a:t>
            </a:r>
          </a:p>
        </p:txBody>
      </p:sp>
      <p:sp>
        <p:nvSpPr>
          <p:cNvPr id="3" name="Slide Number Placeholder 2">
            <a:extLst>
              <a:ext uri="{FF2B5EF4-FFF2-40B4-BE49-F238E27FC236}">
                <a16:creationId xmlns:a16="http://schemas.microsoft.com/office/drawing/2014/main" id="{0F3BEF2E-35FA-AC1C-E9F1-B34769CDDA0C}"/>
              </a:ext>
            </a:extLst>
          </p:cNvPr>
          <p:cNvSpPr>
            <a:spLocks noGrp="1"/>
          </p:cNvSpPr>
          <p:nvPr>
            <p:ph type="sldNum" sz="quarter" idx="12"/>
          </p:nvPr>
        </p:nvSpPr>
        <p:spPr/>
        <p:txBody>
          <a:bodyPr/>
          <a:lstStyle/>
          <a:p>
            <a:fld id="{C479D5F6-EDCB-402A-AC08-4943A1820E8F}" type="slidenum">
              <a:rPr lang="en-US" smtClean="0"/>
              <a:pPr/>
              <a:t>8</a:t>
            </a:fld>
            <a:endParaRPr lang="en-US" dirty="0"/>
          </a:p>
        </p:txBody>
      </p:sp>
      <p:pic>
        <p:nvPicPr>
          <p:cNvPr id="9" name="Content Placeholder 8" descr="Sample image of report 'School Summary of All Rates' highlighting the last updated date at the top of the report and how rate categories show 'not applicable' if the school doesn't have the grade range needed for a given rate.">
            <a:extLst>
              <a:ext uri="{FF2B5EF4-FFF2-40B4-BE49-F238E27FC236}">
                <a16:creationId xmlns:a16="http://schemas.microsoft.com/office/drawing/2014/main" id="{785DF13C-A01A-327A-9AFB-E4DA55BF0AD2}"/>
              </a:ext>
            </a:extLst>
          </p:cNvPr>
          <p:cNvPicPr>
            <a:picLocks noGrp="1" noChangeAspect="1"/>
          </p:cNvPicPr>
          <p:nvPr>
            <p:ph sz="quarter" idx="15"/>
          </p:nvPr>
        </p:nvPicPr>
        <p:blipFill>
          <a:blip r:embed="rId2"/>
          <a:stretch>
            <a:fillRect/>
          </a:stretch>
        </p:blipFill>
        <p:spPr>
          <a:xfrm>
            <a:off x="227916" y="237617"/>
            <a:ext cx="7392084" cy="5857599"/>
          </a:xfrm>
        </p:spPr>
      </p:pic>
      <p:sp>
        <p:nvSpPr>
          <p:cNvPr id="6" name="Content Placeholder 5">
            <a:extLst>
              <a:ext uri="{FF2B5EF4-FFF2-40B4-BE49-F238E27FC236}">
                <a16:creationId xmlns:a16="http://schemas.microsoft.com/office/drawing/2014/main" id="{5EFBEE06-0E17-C92B-D1AA-E0A3439C3233}"/>
              </a:ext>
            </a:extLst>
          </p:cNvPr>
          <p:cNvSpPr>
            <a:spLocks noGrp="1"/>
          </p:cNvSpPr>
          <p:nvPr>
            <p:ph sz="quarter" idx="16"/>
          </p:nvPr>
        </p:nvSpPr>
        <p:spPr>
          <a:xfrm>
            <a:off x="7924800" y="237618"/>
            <a:ext cx="3886200" cy="5481864"/>
          </a:xfrm>
        </p:spPr>
        <p:txBody>
          <a:bodyPr>
            <a:normAutofit fontScale="85000" lnSpcReduction="10000"/>
          </a:bodyPr>
          <a:lstStyle/>
          <a:p>
            <a:r>
              <a:rPr lang="en-US" dirty="0"/>
              <a:t>District level and School Level</a:t>
            </a:r>
          </a:p>
          <a:p>
            <a:r>
              <a:rPr lang="en-US" dirty="0"/>
              <a:t>Mirrors sign-off form as a high-level overview of rates</a:t>
            </a:r>
          </a:p>
          <a:p>
            <a:pPr lvl="1"/>
            <a:r>
              <a:rPr lang="en-US" dirty="0"/>
              <a:t>Only includes ‘all students’, not student groups</a:t>
            </a:r>
          </a:p>
          <a:p>
            <a:r>
              <a:rPr lang="en-US" dirty="0"/>
              <a:t>Displays ‘not applicable’ message under that rate heading when a school does not include the grade range required for a specific type of rate</a:t>
            </a:r>
          </a:p>
          <a:p>
            <a:r>
              <a:rPr lang="en-US" dirty="0"/>
              <a:t>Shows the last updated date of the SEY snapshot</a:t>
            </a:r>
          </a:p>
          <a:p>
            <a:endParaRPr lang="en-US" dirty="0"/>
          </a:p>
        </p:txBody>
      </p:sp>
    </p:spTree>
    <p:extLst>
      <p:ext uri="{BB962C8B-B14F-4D97-AF65-F5344CB8AC3E}">
        <p14:creationId xmlns:p14="http://schemas.microsoft.com/office/powerpoint/2010/main" val="187242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43D4-7C9D-E6E3-A00E-FDBAD7EBCB07}"/>
              </a:ext>
            </a:extLst>
          </p:cNvPr>
          <p:cNvSpPr>
            <a:spLocks noGrp="1"/>
          </p:cNvSpPr>
          <p:nvPr>
            <p:ph type="title"/>
          </p:nvPr>
        </p:nvSpPr>
        <p:spPr/>
        <p:txBody>
          <a:bodyPr/>
          <a:lstStyle/>
          <a:p>
            <a:r>
              <a:rPr lang="en-US" dirty="0"/>
              <a:t>SEY Public Data Release</a:t>
            </a:r>
            <a:br>
              <a:rPr lang="en-US" dirty="0"/>
            </a:br>
            <a:r>
              <a:rPr lang="en-US" dirty="0"/>
              <a:t>Scheduled Date – January 14, 2025</a:t>
            </a:r>
          </a:p>
        </p:txBody>
      </p:sp>
      <p:sp>
        <p:nvSpPr>
          <p:cNvPr id="5" name="Content Placeholder 4">
            <a:extLst>
              <a:ext uri="{FF2B5EF4-FFF2-40B4-BE49-F238E27FC236}">
                <a16:creationId xmlns:a16="http://schemas.microsoft.com/office/drawing/2014/main" id="{D64655E6-9207-5B95-236B-E19FB5A4B3DA}"/>
              </a:ext>
            </a:extLst>
          </p:cNvPr>
          <p:cNvSpPr>
            <a:spLocks noGrp="1"/>
          </p:cNvSpPr>
          <p:nvPr>
            <p:ph sz="half" idx="1"/>
          </p:nvPr>
        </p:nvSpPr>
        <p:spPr/>
        <p:txBody>
          <a:bodyPr>
            <a:normAutofit fontScale="70000" lnSpcReduction="20000"/>
          </a:bodyPr>
          <a:lstStyle/>
          <a:p>
            <a:r>
              <a:rPr lang="en-US" dirty="0">
                <a:highlight>
                  <a:srgbClr val="FFFFCC"/>
                </a:highlight>
              </a:rPr>
              <a:t>Education statistics based upon the 2023-2024 SEY data are embargoed until the public data release in January 2025</a:t>
            </a:r>
          </a:p>
          <a:p>
            <a:pPr lvl="1"/>
            <a:r>
              <a:rPr lang="en-US" dirty="0"/>
              <a:t>District data available through COGNOS/CEDAR reports</a:t>
            </a:r>
          </a:p>
          <a:p>
            <a:r>
              <a:rPr lang="en-US" dirty="0"/>
              <a:t>Districts receive a preview of the state-wide data a few days prior to the public data release</a:t>
            </a:r>
          </a:p>
          <a:p>
            <a:pPr lvl="1"/>
            <a:r>
              <a:rPr lang="en-US" dirty="0"/>
              <a:t>Sent to SEY Data Respondents from the SEY Collection Lead</a:t>
            </a:r>
          </a:p>
          <a:p>
            <a:pPr lvl="1"/>
            <a:r>
              <a:rPr lang="en-US" dirty="0"/>
              <a:t>SEY Data Respondents should share with applicable administrative staff within their district (i.e. superintendent, accountability contact, etc.)</a:t>
            </a:r>
          </a:p>
          <a:p>
            <a:r>
              <a:rPr lang="en-US" dirty="0"/>
              <a:t>CDE sends out a press release and notifications through their communication department when this data is publicly released</a:t>
            </a:r>
          </a:p>
          <a:p>
            <a:pPr lvl="1"/>
            <a:r>
              <a:rPr lang="en-US" dirty="0"/>
              <a:t>SEY Data Collection lead will send an email to data respondents when the embargo has lifted and data has been publicly released as well</a:t>
            </a:r>
          </a:p>
          <a:p>
            <a:endParaRPr lang="en-US" dirty="0"/>
          </a:p>
        </p:txBody>
      </p:sp>
      <p:sp>
        <p:nvSpPr>
          <p:cNvPr id="6" name="Content Placeholder 5">
            <a:extLst>
              <a:ext uri="{FF2B5EF4-FFF2-40B4-BE49-F238E27FC236}">
                <a16:creationId xmlns:a16="http://schemas.microsoft.com/office/drawing/2014/main" id="{EA8E7BD2-93B9-DA5B-F1CC-641056CE11F9}"/>
              </a:ext>
            </a:extLst>
          </p:cNvPr>
          <p:cNvSpPr>
            <a:spLocks noGrp="1"/>
          </p:cNvSpPr>
          <p:nvPr>
            <p:ph sz="half" idx="2"/>
          </p:nvPr>
        </p:nvSpPr>
        <p:spPr/>
        <p:txBody>
          <a:bodyPr>
            <a:normAutofit fontScale="92500" lnSpcReduction="20000"/>
          </a:bodyPr>
          <a:lstStyle/>
          <a:p>
            <a:r>
              <a:rPr lang="en-US" dirty="0">
                <a:hlinkClick r:id="rId2"/>
              </a:rPr>
              <a:t>Mobility/Stability Rates &amp; Statistics</a:t>
            </a:r>
            <a:endParaRPr lang="en-US" dirty="0"/>
          </a:p>
          <a:p>
            <a:pPr lvl="1"/>
            <a:r>
              <a:rPr lang="en-US" dirty="0"/>
              <a:t>Annual calculation</a:t>
            </a:r>
          </a:p>
          <a:p>
            <a:pPr lvl="1"/>
            <a:r>
              <a:rPr lang="en-US" dirty="0"/>
              <a:t>Reflect students in grades K-12</a:t>
            </a:r>
          </a:p>
          <a:p>
            <a:r>
              <a:rPr lang="en-US" dirty="0">
                <a:hlinkClick r:id="rId3"/>
              </a:rPr>
              <a:t>Dropout Rates &amp; Statistics</a:t>
            </a:r>
            <a:endParaRPr lang="en-US" dirty="0"/>
          </a:p>
          <a:p>
            <a:pPr lvl="1"/>
            <a:r>
              <a:rPr lang="en-US" dirty="0"/>
              <a:t>Annual calculation</a:t>
            </a:r>
          </a:p>
          <a:p>
            <a:pPr lvl="1"/>
            <a:r>
              <a:rPr lang="en-US" dirty="0"/>
              <a:t>Reflect students in grades 7-12</a:t>
            </a:r>
          </a:p>
          <a:p>
            <a:pPr lvl="1"/>
            <a:r>
              <a:rPr lang="en-US" dirty="0"/>
              <a:t>Annual Instructional Program Service Type (IPST) status</a:t>
            </a:r>
          </a:p>
          <a:p>
            <a:r>
              <a:rPr lang="en-US" dirty="0">
                <a:hlinkClick r:id="rId4"/>
              </a:rPr>
              <a:t>Graduation/Completion Rates &amp; Statistics</a:t>
            </a:r>
            <a:endParaRPr lang="en-US" dirty="0"/>
          </a:p>
          <a:p>
            <a:pPr lvl="1"/>
            <a:r>
              <a:rPr lang="en-US" dirty="0"/>
              <a:t>Cohort based calculation</a:t>
            </a:r>
          </a:p>
          <a:p>
            <a:pPr lvl="1"/>
            <a:r>
              <a:rPr lang="en-US" dirty="0"/>
              <a:t>Reflect students in given Anticipated Year of Graduation (AYG) cohort</a:t>
            </a:r>
          </a:p>
          <a:p>
            <a:pPr lvl="1"/>
            <a:r>
              <a:rPr lang="en-US" dirty="0"/>
              <a:t>IPST cohort based upon qualifying IPST status at some point during </a:t>
            </a:r>
            <a:br>
              <a:rPr lang="en-US" dirty="0"/>
            </a:br>
            <a:r>
              <a:rPr lang="en-US" dirty="0"/>
              <a:t>9-12</a:t>
            </a:r>
            <a:r>
              <a:rPr lang="en-US" baseline="30000" dirty="0"/>
              <a:t>th</a:t>
            </a:r>
            <a:r>
              <a:rPr lang="en-US" dirty="0"/>
              <a:t> grade</a:t>
            </a:r>
          </a:p>
          <a:p>
            <a:endParaRPr lang="en-US" dirty="0"/>
          </a:p>
        </p:txBody>
      </p:sp>
      <p:sp>
        <p:nvSpPr>
          <p:cNvPr id="4" name="Slide Number Placeholder 3">
            <a:extLst>
              <a:ext uri="{FF2B5EF4-FFF2-40B4-BE49-F238E27FC236}">
                <a16:creationId xmlns:a16="http://schemas.microsoft.com/office/drawing/2014/main" id="{4D32EFD9-364B-E231-9FB4-97350034B394}"/>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557701228"/>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9B7027DE1D1C4E977647345B5DE593" ma:contentTypeVersion="17" ma:contentTypeDescription="Create a new document." ma:contentTypeScope="" ma:versionID="f42e4636b8d0e23f691f9abd54cc9c43">
  <xsd:schema xmlns:xsd="http://www.w3.org/2001/XMLSchema" xmlns:xs="http://www.w3.org/2001/XMLSchema" xmlns:p="http://schemas.microsoft.com/office/2006/metadata/properties" xmlns:ns2="c21e8cdb-1625-4fb9-abda-5a8e0a245cd4" xmlns:ns3="f2d644fe-f34c-46d7-b237-4b16324a78fb" targetNamespace="http://schemas.microsoft.com/office/2006/metadata/properties" ma:root="true" ma:fieldsID="25cfe85102d867910bd70caa318e39ee" ns2:_="" ns3:_="">
    <xsd:import namespace="c21e8cdb-1625-4fb9-abda-5a8e0a245cd4"/>
    <xsd:import namespace="f2d644fe-f34c-46d7-b237-4b16324a78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e8cdb-1625-4fb9-abda-5a8e0a245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d644fe-f34c-46d7-b237-4b16324a78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242ec-c9a4-4c7d-a564-b6ace1d258b5}" ma:internalName="TaxCatchAll" ma:showField="CatchAllData" ma:web="f2d644fe-f34c-46d7-b237-4b16324a7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1e8cdb-1625-4fb9-abda-5a8e0a245cd4">
      <Terms xmlns="http://schemas.microsoft.com/office/infopath/2007/PartnerControls"/>
    </lcf76f155ced4ddcb4097134ff3c332f>
    <TaxCatchAll xmlns="f2d644fe-f34c-46d7-b237-4b16324a78fb" xsi:nil="true"/>
  </documentManagement>
</p:properties>
</file>

<file path=customXml/itemProps1.xml><?xml version="1.0" encoding="utf-8"?>
<ds:datastoreItem xmlns:ds="http://schemas.openxmlformats.org/officeDocument/2006/customXml" ds:itemID="{D9886E16-889F-4E62-B4E4-BF8A27E7BF67}">
  <ds:schemaRefs>
    <ds:schemaRef ds:uri="http://schemas.microsoft.com/sharepoint/v3/contenttype/forms"/>
  </ds:schemaRefs>
</ds:datastoreItem>
</file>

<file path=customXml/itemProps2.xml><?xml version="1.0" encoding="utf-8"?>
<ds:datastoreItem xmlns:ds="http://schemas.openxmlformats.org/officeDocument/2006/customXml" ds:itemID="{4D3F14C3-E535-4912-B362-4B0146C25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e8cdb-1625-4fb9-abda-5a8e0a245cd4"/>
    <ds:schemaRef ds:uri="f2d644fe-f34c-46d7-b237-4b16324a7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4ECD8B-0322-4F8A-93AE-DB7361CB8A33}">
  <ds:schemaRefs>
    <ds:schemaRef ds:uri="http://schemas.microsoft.com/office/2006/metadata/properties"/>
    <ds:schemaRef ds:uri="http://schemas.microsoft.com/office/infopath/2007/PartnerControls"/>
    <ds:schemaRef ds:uri="658e932f-8c42-4f93-8fc3-67d3de176e61"/>
    <ds:schemaRef ds:uri="4c96849b-d583-4314-bdb6-16a0c6e34719"/>
    <ds:schemaRef ds:uri="c21e8cdb-1625-4fb9-abda-5a8e0a245cd4"/>
    <ds:schemaRef ds:uri="f2d644fe-f34c-46d7-b237-4b16324a78fb"/>
  </ds:schemaRefs>
</ds:datastoreItem>
</file>

<file path=docProps/app.xml><?xml version="1.0" encoding="utf-8"?>
<Properties xmlns="http://schemas.openxmlformats.org/officeDocument/2006/extended-properties" xmlns:vt="http://schemas.openxmlformats.org/officeDocument/2006/docPropsVTypes">
  <Template>Office Theme</Template>
  <TotalTime>440</TotalTime>
  <Words>1611</Words>
  <Application>Microsoft Office PowerPoint</Application>
  <PresentationFormat>Widescreen</PresentationFormat>
  <Paragraphs>276</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Museo Slab 500</vt:lpstr>
      <vt:lpstr>Trebuchet MS</vt:lpstr>
      <vt:lpstr>Wingdings</vt:lpstr>
      <vt:lpstr>Office Theme</vt:lpstr>
      <vt:lpstr>Student End of Year Office Hours</vt:lpstr>
      <vt:lpstr>Agenda</vt:lpstr>
      <vt:lpstr>Timeline</vt:lpstr>
      <vt:lpstr>Anticipated Year of Graduation (AYG)</vt:lpstr>
      <vt:lpstr>AYG represented in a High School Population</vt:lpstr>
      <vt:lpstr>SE909, SE910, SE911 Warnings</vt:lpstr>
      <vt:lpstr>Superintendent Verification Form</vt:lpstr>
      <vt:lpstr>School Summary of All Rates</vt:lpstr>
      <vt:lpstr>SEY Public Data Release Scheduled Date – January 14, 2025</vt:lpstr>
      <vt:lpstr>SEY Privacy Guidelines: District &amp; School Level Data</vt:lpstr>
      <vt:lpstr>Privacy Guidelines: Graduation Example</vt:lpstr>
      <vt:lpstr>Q &amp; A</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24</cp:revision>
  <dcterms:created xsi:type="dcterms:W3CDTF">2019-06-25T17:30:52Z</dcterms:created>
  <dcterms:modified xsi:type="dcterms:W3CDTF">2024-11-13T19:30:29Z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0x010100C29B7027DE1D1C4E977647345B5DE593</vt:lpwstr>
  </property>
</Properties>
</file>