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63" r:id="rId2"/>
    <p:sldId id="264" r:id="rId3"/>
    <p:sldId id="271" r:id="rId4"/>
    <p:sldId id="272" r:id="rId5"/>
    <p:sldId id="273" r:id="rId6"/>
    <p:sldId id="281" r:id="rId7"/>
    <p:sldId id="266" r:id="rId8"/>
    <p:sldId id="278" r:id="rId9"/>
    <p:sldId id="284" r:id="rId10"/>
    <p:sldId id="288" r:id="rId11"/>
    <p:sldId id="274" r:id="rId12"/>
    <p:sldId id="275" r:id="rId13"/>
    <p:sldId id="276" r:id="rId14"/>
    <p:sldId id="285" r:id="rId15"/>
    <p:sldId id="286" r:id="rId16"/>
    <p:sldId id="287" r:id="rId17"/>
    <p:sldId id="277" r:id="rId18"/>
    <p:sldId id="28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EC4E7"/>
    <a:srgbClr val="33CCFF"/>
    <a:srgbClr val="000000"/>
    <a:srgbClr val="EF7521"/>
    <a:srgbClr val="0066CC"/>
    <a:srgbClr val="5C6670"/>
    <a:srgbClr val="FFC846"/>
    <a:srgbClr val="101E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7664" autoAdjust="0"/>
  </p:normalViewPr>
  <p:slideViewPr>
    <p:cSldViewPr snapToGrid="0">
      <p:cViewPr varScale="1">
        <p:scale>
          <a:sx n="75" d="100"/>
          <a:sy n="75" d="100"/>
        </p:scale>
        <p:origin x="1651"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1C41A5-5806-4D8C-9101-87111F98DC19}" type="datetimeFigureOut">
              <a:rPr lang="en-US" smtClean="0"/>
              <a:t>5/7/2021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95EF9D-2794-47AA-B87D-5B456456569E}" type="slidenum">
              <a:rPr lang="en-US" smtClean="0"/>
              <a:t>‹#›</a:t>
            </a:fld>
            <a:endParaRPr lang="en-US"/>
          </a:p>
        </p:txBody>
      </p:sp>
    </p:spTree>
    <p:extLst>
      <p:ext uri="{BB962C8B-B14F-4D97-AF65-F5344CB8AC3E}">
        <p14:creationId xmlns:p14="http://schemas.microsoft.com/office/powerpoint/2010/main" val="2050947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title="Header graphic"/>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257300"/>
          </a:xfrm>
          <a:prstGeom prst="rect">
            <a:avLst/>
          </a:prstGeom>
        </p:spPr>
      </p:pic>
      <p:sp>
        <p:nvSpPr>
          <p:cNvPr id="2" name="Title 1"/>
          <p:cNvSpPr>
            <a:spLocks noGrp="1"/>
          </p:cNvSpPr>
          <p:nvPr>
            <p:ph type="ctrTitle" hasCustomPrompt="1"/>
          </p:nvPr>
        </p:nvSpPr>
        <p:spPr>
          <a:xfrm>
            <a:off x="685800" y="3355923"/>
            <a:ext cx="7772400" cy="1526927"/>
          </a:xfrm>
        </p:spPr>
        <p:txBody>
          <a:bodyPr lIns="0" tIns="0" rIns="0" bIns="0" anchor="t" anchorCtr="0">
            <a:normAutofit/>
          </a:bodyPr>
          <a:lstStyle>
            <a:lvl1pPr algn="ctr">
              <a:defRPr sz="5400">
                <a:latin typeface="Museo Slab 500" panose="02000000000000000000" pitchFamily="50" charset="0"/>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1143000" y="5093063"/>
            <a:ext cx="6858000" cy="443429"/>
          </a:xfrm>
        </p:spPr>
        <p:txBody>
          <a:bodyPr/>
          <a:lstStyle>
            <a:lvl1pPr marL="0" indent="0" algn="ctr">
              <a:buNone/>
              <a:defRPr sz="2400">
                <a:latin typeface="Trebuchet MS" panose="020B0603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Slide Number Placeholder 5"/>
          <p:cNvSpPr>
            <a:spLocks noGrp="1"/>
          </p:cNvSpPr>
          <p:nvPr>
            <p:ph type="sldNum" sz="quarter" idx="12"/>
          </p:nvPr>
        </p:nvSpPr>
        <p:spPr>
          <a:xfrm>
            <a:off x="274320" y="6356351"/>
            <a:ext cx="467783" cy="365125"/>
          </a:xfrm>
        </p:spPr>
        <p:txBody>
          <a:bodyPr/>
          <a:lstStyle>
            <a:lvl1pPr algn="ctr">
              <a:defRPr/>
            </a:lvl1pPr>
          </a:lstStyle>
          <a:p>
            <a:fld id="{67726FA2-3EC9-4717-AD62-D8C823692DD3}" type="slidenum">
              <a:rPr lang="en-US" smtClean="0"/>
              <a:pPr/>
              <a:t>‹#›</a:t>
            </a:fld>
            <a:endParaRPr lang="en-US" dirty="0"/>
          </a:p>
        </p:txBody>
      </p:sp>
      <p:pic>
        <p:nvPicPr>
          <p:cNvPr id="9" name="Picture 8" title="Colorado Department of Education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26382" y="1746979"/>
            <a:ext cx="4491235" cy="819024"/>
          </a:xfrm>
          <a:prstGeom prst="rect">
            <a:avLst/>
          </a:prstGeom>
        </p:spPr>
      </p:pic>
    </p:spTree>
    <p:extLst>
      <p:ext uri="{BB962C8B-B14F-4D97-AF65-F5344CB8AC3E}">
        <p14:creationId xmlns:p14="http://schemas.microsoft.com/office/powerpoint/2010/main" val="1202925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pic>
        <p:nvPicPr>
          <p:cNvPr id="7" name="Picture 6" title="Header graphic"/>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257300"/>
          </a:xfrm>
          <a:prstGeom prst="rect">
            <a:avLst/>
          </a:prstGeom>
        </p:spPr>
      </p:pic>
      <p:sp>
        <p:nvSpPr>
          <p:cNvPr id="2" name="Title 1"/>
          <p:cNvSpPr>
            <a:spLocks noGrp="1"/>
          </p:cNvSpPr>
          <p:nvPr>
            <p:ph type="title"/>
          </p:nvPr>
        </p:nvSpPr>
        <p:spPr>
          <a:xfrm>
            <a:off x="274320" y="274320"/>
            <a:ext cx="7886700" cy="710141"/>
          </a:xfrm>
        </p:spPr>
        <p:txBody>
          <a:bodyPr lIns="0" tIns="0" rIns="0" bIns="0" anchor="t" anchorCtr="0">
            <a:normAutofit/>
          </a:bodyPr>
          <a:lstStyle>
            <a:lvl1pPr>
              <a:lnSpc>
                <a:spcPct val="100000"/>
              </a:lnSpc>
              <a:defRPr sz="2400">
                <a:solidFill>
                  <a:srgbClr val="000000"/>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351338"/>
          </a:xfrm>
        </p:spPr>
        <p:txBody>
          <a:bodyPr lIns="0" tIns="0" rIns="0" bIns="0"/>
          <a:lstStyle>
            <a:lvl1pPr marL="0" indent="0">
              <a:lnSpc>
                <a:spcPct val="100000"/>
              </a:lnSpc>
              <a:buNone/>
              <a:defRPr sz="2400">
                <a:solidFill>
                  <a:srgbClr val="5C6670"/>
                </a:solidFill>
                <a:latin typeface="Trebuchet MS" panose="020B0603020202020204" pitchFamily="34" charset="0"/>
              </a:defRPr>
            </a:lvl1pPr>
            <a:lvl2pPr>
              <a:lnSpc>
                <a:spcPct val="100000"/>
              </a:lnSpc>
              <a:defRPr sz="2000"/>
            </a:lvl2pPr>
            <a:lvl3pPr>
              <a:lnSpc>
                <a:spcPct val="100000"/>
              </a:lnSpc>
              <a:defRPr sz="1800"/>
            </a:lvl3pPr>
            <a:lvl4pPr>
              <a:lnSpc>
                <a:spcPct val="100000"/>
              </a:lnSpc>
              <a:defRPr sz="1600"/>
            </a:lvl4pPr>
            <a:lvl5pPr>
              <a:lnSpc>
                <a:spcPct val="100000"/>
              </a:lnSpc>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274320" y="6356351"/>
            <a:ext cx="467783" cy="365125"/>
          </a:xfrm>
        </p:spPr>
        <p:txBody>
          <a:bodyPr/>
          <a:lstStyle>
            <a:lvl1pPr algn="ctr">
              <a:defRPr/>
            </a:lvl1pPr>
          </a:lstStyle>
          <a:p>
            <a:fld id="{67726FA2-3EC9-4717-AD62-D8C823692DD3}" type="slidenum">
              <a:rPr lang="en-US" smtClean="0"/>
              <a:pPr/>
              <a:t>‹#›</a:t>
            </a:fld>
            <a:endParaRPr lang="en-US" dirty="0"/>
          </a:p>
        </p:txBody>
      </p:sp>
      <p:pic>
        <p:nvPicPr>
          <p:cNvPr id="8" name="Picture 7" title="CDE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00973" y="6225630"/>
            <a:ext cx="1028753" cy="558829"/>
          </a:xfrm>
          <a:prstGeom prst="rect">
            <a:avLst/>
          </a:prstGeom>
        </p:spPr>
      </p:pic>
    </p:spTree>
    <p:extLst>
      <p:ext uri="{BB962C8B-B14F-4D97-AF65-F5344CB8AC3E}">
        <p14:creationId xmlns:p14="http://schemas.microsoft.com/office/powerpoint/2010/main" val="3536561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74320" y="1463040"/>
            <a:ext cx="4011083" cy="4351338"/>
          </a:xfrm>
        </p:spPr>
        <p:txBody>
          <a:bodyPr lIns="0" tIns="0" rIns="0" bIns="0"/>
          <a:lstStyle>
            <a:lvl1pPr marL="0" indent="0">
              <a:lnSpc>
                <a:spcPct val="100000"/>
              </a:lnSpc>
              <a:buNone/>
              <a:defRPr sz="2400"/>
            </a:lvl1pPr>
            <a:lvl2pPr>
              <a:lnSpc>
                <a:spcPct val="100000"/>
              </a:lnSpc>
              <a:defRPr sz="2000"/>
            </a:lvl2pPr>
          </a:lstStyle>
          <a:p>
            <a:pPr lvl="0"/>
            <a:r>
              <a:rPr lang="en-US" dirty="0"/>
              <a:t>Click to edit Master text styles</a:t>
            </a:r>
          </a:p>
          <a:p>
            <a:pPr lvl="1"/>
            <a:r>
              <a:rPr lang="en-US" dirty="0"/>
              <a:t>Second level</a:t>
            </a:r>
          </a:p>
        </p:txBody>
      </p:sp>
      <p:pic>
        <p:nvPicPr>
          <p:cNvPr id="8" name="Picture 7" title="Header graphic"/>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257300"/>
          </a:xfrm>
          <a:prstGeom prst="rect">
            <a:avLst/>
          </a:prstGeom>
        </p:spPr>
      </p:pic>
      <p:sp>
        <p:nvSpPr>
          <p:cNvPr id="9" name="Title 1"/>
          <p:cNvSpPr>
            <a:spLocks noGrp="1"/>
          </p:cNvSpPr>
          <p:nvPr>
            <p:ph type="title"/>
          </p:nvPr>
        </p:nvSpPr>
        <p:spPr>
          <a:xfrm>
            <a:off x="274320" y="274320"/>
            <a:ext cx="7886700" cy="710141"/>
          </a:xfrm>
        </p:spPr>
        <p:txBody>
          <a:bodyPr lIns="0" tIns="0" rIns="0" bIns="0" anchor="t" anchorCtr="0">
            <a:normAutofit/>
          </a:bodyPr>
          <a:lstStyle>
            <a:lvl1pPr>
              <a:lnSpc>
                <a:spcPct val="100000"/>
              </a:lnSpc>
              <a:defRPr sz="2400">
                <a:solidFill>
                  <a:srgbClr val="000000"/>
                </a:solidFill>
                <a:latin typeface="Museo Slab 500" panose="02000000000000000000" pitchFamily="50" charset="0"/>
              </a:defRPr>
            </a:lvl1pPr>
          </a:lstStyle>
          <a:p>
            <a:r>
              <a:rPr lang="en-US" dirty="0"/>
              <a:t>Click to edit Master title style</a:t>
            </a:r>
          </a:p>
        </p:txBody>
      </p:sp>
      <p:sp>
        <p:nvSpPr>
          <p:cNvPr id="10" name="Slide Number Placeholder 5"/>
          <p:cNvSpPr>
            <a:spLocks noGrp="1"/>
          </p:cNvSpPr>
          <p:nvPr>
            <p:ph type="sldNum" sz="quarter" idx="12"/>
          </p:nvPr>
        </p:nvSpPr>
        <p:spPr>
          <a:xfrm>
            <a:off x="274320" y="6356351"/>
            <a:ext cx="467783" cy="365125"/>
          </a:xfrm>
        </p:spPr>
        <p:txBody>
          <a:bodyPr/>
          <a:lstStyle>
            <a:lvl1pPr algn="ctr">
              <a:defRPr/>
            </a:lvl1pPr>
          </a:lstStyle>
          <a:p>
            <a:fld id="{67726FA2-3EC9-4717-AD62-D8C823692DD3}" type="slidenum">
              <a:rPr lang="en-US" smtClean="0"/>
              <a:pPr/>
              <a:t>‹#›</a:t>
            </a:fld>
            <a:endParaRPr lang="en-US" dirty="0"/>
          </a:p>
        </p:txBody>
      </p:sp>
      <p:sp>
        <p:nvSpPr>
          <p:cNvPr id="11" name="Content Placeholder 2"/>
          <p:cNvSpPr>
            <a:spLocks noGrp="1"/>
          </p:cNvSpPr>
          <p:nvPr>
            <p:ph sz="half" idx="13"/>
          </p:nvPr>
        </p:nvSpPr>
        <p:spPr>
          <a:xfrm>
            <a:off x="4736254" y="1463040"/>
            <a:ext cx="4011083" cy="4351338"/>
          </a:xfrm>
        </p:spPr>
        <p:txBody>
          <a:bodyPr lIns="0" tIns="0" rIns="0" bIns="0"/>
          <a:lstStyle>
            <a:lvl1pPr marL="0" indent="0">
              <a:lnSpc>
                <a:spcPct val="100000"/>
              </a:lnSpc>
              <a:buNone/>
              <a:defRPr sz="2400"/>
            </a:lvl1pPr>
            <a:lvl2pPr>
              <a:lnSpc>
                <a:spcPct val="100000"/>
              </a:lnSpc>
              <a:defRPr sz="2000"/>
            </a:lvl2pPr>
          </a:lstStyle>
          <a:p>
            <a:pPr lvl="0"/>
            <a:r>
              <a:rPr lang="en-US" dirty="0"/>
              <a:t>Click to edit Master text styles</a:t>
            </a:r>
          </a:p>
          <a:p>
            <a:pPr lvl="1"/>
            <a:r>
              <a:rPr lang="en-US" dirty="0"/>
              <a:t>Second level</a:t>
            </a:r>
          </a:p>
        </p:txBody>
      </p:sp>
      <p:pic>
        <p:nvPicPr>
          <p:cNvPr id="12" name="Picture 11" title="CDE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00973" y="6225630"/>
            <a:ext cx="1028753" cy="558829"/>
          </a:xfrm>
          <a:prstGeom prst="rect">
            <a:avLst/>
          </a:prstGeom>
        </p:spPr>
      </p:pic>
    </p:spTree>
    <p:extLst>
      <p:ext uri="{BB962C8B-B14F-4D97-AF65-F5344CB8AC3E}">
        <p14:creationId xmlns:p14="http://schemas.microsoft.com/office/powerpoint/2010/main" val="1768658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 Blue">
    <p:spTree>
      <p:nvGrpSpPr>
        <p:cNvPr id="1" name=""/>
        <p:cNvGrpSpPr/>
        <p:nvPr/>
      </p:nvGrpSpPr>
      <p:grpSpPr>
        <a:xfrm>
          <a:off x="0" y="0"/>
          <a:ext cx="0" cy="0"/>
          <a:chOff x="0" y="0"/>
          <a:chExt cx="0" cy="0"/>
        </a:xfrm>
      </p:grpSpPr>
      <p:pic>
        <p:nvPicPr>
          <p:cNvPr id="8" name="Picture 7" title="Blue background"/>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itle 1"/>
          <p:cNvSpPr>
            <a:spLocks noGrp="1"/>
          </p:cNvSpPr>
          <p:nvPr>
            <p:ph type="ctrTitle" hasCustomPrompt="1"/>
          </p:nvPr>
        </p:nvSpPr>
        <p:spPr>
          <a:xfrm>
            <a:off x="685800" y="2062163"/>
            <a:ext cx="7772400" cy="2387600"/>
          </a:xfrm>
        </p:spPr>
        <p:txBody>
          <a:bodyPr lIns="0" tIns="0" rIns="0" bIns="0" anchor="ctr" anchorCtr="0">
            <a:normAutofit/>
          </a:bodyPr>
          <a:lstStyle>
            <a:lvl1pPr algn="ctr">
              <a:defRPr sz="5400">
                <a:solidFill>
                  <a:schemeClr val="bg1"/>
                </a:solidFill>
                <a:latin typeface="Museo Slab 500" panose="02000000000000000000" pitchFamily="50" charset="0"/>
              </a:defRPr>
            </a:lvl1pPr>
          </a:lstStyle>
          <a:p>
            <a:r>
              <a:rPr lang="en-US" dirty="0"/>
              <a:t>Click to edit </a:t>
            </a:r>
            <a:br>
              <a:rPr lang="en-US" dirty="0"/>
            </a:br>
            <a:r>
              <a:rPr lang="en-US" dirty="0"/>
              <a:t>Master title style</a:t>
            </a:r>
          </a:p>
        </p:txBody>
      </p:sp>
      <p:pic>
        <p:nvPicPr>
          <p:cNvPr id="10" name="Picture 9"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36964" y="6246435"/>
            <a:ext cx="975232" cy="529756"/>
          </a:xfrm>
          <a:prstGeom prst="rect">
            <a:avLst/>
          </a:prstGeom>
        </p:spPr>
      </p:pic>
      <p:sp>
        <p:nvSpPr>
          <p:cNvPr id="5" name="Slide Number Placeholder 5"/>
          <p:cNvSpPr>
            <a:spLocks noGrp="1"/>
          </p:cNvSpPr>
          <p:nvPr>
            <p:ph type="sldNum" sz="quarter" idx="12"/>
          </p:nvPr>
        </p:nvSpPr>
        <p:spPr>
          <a:xfrm>
            <a:off x="274320" y="6356351"/>
            <a:ext cx="467783" cy="365125"/>
          </a:xfrm>
        </p:spPr>
        <p:txBody>
          <a:bodyPr/>
          <a:lstStyle>
            <a:lvl1pPr algn="ctr">
              <a:defRPr>
                <a:solidFill>
                  <a:schemeClr val="bg1"/>
                </a:solidFill>
              </a:defRPr>
            </a:lvl1p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472591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 green">
    <p:spTree>
      <p:nvGrpSpPr>
        <p:cNvPr id="1" name=""/>
        <p:cNvGrpSpPr/>
        <p:nvPr/>
      </p:nvGrpSpPr>
      <p:grpSpPr>
        <a:xfrm>
          <a:off x="0" y="0"/>
          <a:ext cx="0" cy="0"/>
          <a:chOff x="0" y="0"/>
          <a:chExt cx="0" cy="0"/>
        </a:xfrm>
      </p:grpSpPr>
      <p:pic>
        <p:nvPicPr>
          <p:cNvPr id="6" name="Picture 5" title="Green background"/>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itle 1"/>
          <p:cNvSpPr>
            <a:spLocks noGrp="1"/>
          </p:cNvSpPr>
          <p:nvPr>
            <p:ph type="ctrTitle" hasCustomPrompt="1"/>
          </p:nvPr>
        </p:nvSpPr>
        <p:spPr>
          <a:xfrm>
            <a:off x="685800" y="2062163"/>
            <a:ext cx="7772400" cy="2387600"/>
          </a:xfrm>
        </p:spPr>
        <p:txBody>
          <a:bodyPr lIns="0" tIns="0" rIns="0" bIns="0" anchor="ctr" anchorCtr="0">
            <a:normAutofit/>
          </a:bodyPr>
          <a:lstStyle>
            <a:lvl1pPr algn="ctr">
              <a:defRPr sz="5400">
                <a:solidFill>
                  <a:schemeClr val="bg1"/>
                </a:solidFill>
                <a:latin typeface="Museo Slab 500" panose="02000000000000000000" pitchFamily="50" charset="0"/>
              </a:defRPr>
            </a:lvl1pPr>
          </a:lstStyle>
          <a:p>
            <a:r>
              <a:rPr lang="en-US" dirty="0"/>
              <a:t>Click to edit </a:t>
            </a:r>
            <a:br>
              <a:rPr lang="en-US" dirty="0"/>
            </a:br>
            <a:r>
              <a:rPr lang="en-US" dirty="0"/>
              <a:t>Master title style</a:t>
            </a:r>
          </a:p>
        </p:txBody>
      </p:sp>
      <p:pic>
        <p:nvPicPr>
          <p:cNvPr id="8" name="Picture 7"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36964" y="6246435"/>
            <a:ext cx="975232" cy="529756"/>
          </a:xfrm>
          <a:prstGeom prst="rect">
            <a:avLst/>
          </a:prstGeom>
        </p:spPr>
      </p:pic>
      <p:sp>
        <p:nvSpPr>
          <p:cNvPr id="5" name="Slide Number Placeholder 5"/>
          <p:cNvSpPr>
            <a:spLocks noGrp="1"/>
          </p:cNvSpPr>
          <p:nvPr>
            <p:ph type="sldNum" sz="quarter" idx="12"/>
          </p:nvPr>
        </p:nvSpPr>
        <p:spPr>
          <a:xfrm>
            <a:off x="274320" y="6356351"/>
            <a:ext cx="467783" cy="365125"/>
          </a:xfrm>
        </p:spPr>
        <p:txBody>
          <a:bodyPr/>
          <a:lstStyle>
            <a:lvl1pPr algn="ctr">
              <a:defRPr>
                <a:solidFill>
                  <a:schemeClr val="bg1"/>
                </a:solidFill>
              </a:defRPr>
            </a:lvl1p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4145144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 blue to green">
    <p:spTree>
      <p:nvGrpSpPr>
        <p:cNvPr id="1" name=""/>
        <p:cNvGrpSpPr/>
        <p:nvPr/>
      </p:nvGrpSpPr>
      <p:grpSpPr>
        <a:xfrm>
          <a:off x="0" y="0"/>
          <a:ext cx="0" cy="0"/>
          <a:chOff x="0" y="0"/>
          <a:chExt cx="0" cy="0"/>
        </a:xfrm>
      </p:grpSpPr>
      <p:pic>
        <p:nvPicPr>
          <p:cNvPr id="6" name="Picture 5" title="Blue-green background"/>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itle 1"/>
          <p:cNvSpPr>
            <a:spLocks noGrp="1"/>
          </p:cNvSpPr>
          <p:nvPr>
            <p:ph type="ctrTitle" hasCustomPrompt="1"/>
          </p:nvPr>
        </p:nvSpPr>
        <p:spPr>
          <a:xfrm>
            <a:off x="685800" y="2062163"/>
            <a:ext cx="7772400" cy="2387600"/>
          </a:xfrm>
        </p:spPr>
        <p:txBody>
          <a:bodyPr lIns="0" tIns="0" rIns="0" bIns="0" anchor="ctr" anchorCtr="0">
            <a:normAutofit/>
          </a:bodyPr>
          <a:lstStyle>
            <a:lvl1pPr algn="ctr">
              <a:defRPr sz="5400">
                <a:solidFill>
                  <a:schemeClr val="bg1"/>
                </a:solidFill>
                <a:latin typeface="Museo Slab 500" panose="02000000000000000000" pitchFamily="50" charset="0"/>
              </a:defRPr>
            </a:lvl1pPr>
          </a:lstStyle>
          <a:p>
            <a:r>
              <a:rPr lang="en-US" dirty="0"/>
              <a:t>Click to edit </a:t>
            </a:r>
            <a:br>
              <a:rPr lang="en-US" dirty="0"/>
            </a:br>
            <a:r>
              <a:rPr lang="en-US" dirty="0"/>
              <a:t>Master title style</a:t>
            </a:r>
          </a:p>
        </p:txBody>
      </p:sp>
      <p:pic>
        <p:nvPicPr>
          <p:cNvPr id="9" name="Picture 8"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36964" y="6246435"/>
            <a:ext cx="975232" cy="529756"/>
          </a:xfrm>
          <a:prstGeom prst="rect">
            <a:avLst/>
          </a:prstGeom>
        </p:spPr>
      </p:pic>
      <p:sp>
        <p:nvSpPr>
          <p:cNvPr id="5" name="Slide Number Placeholder 5"/>
          <p:cNvSpPr>
            <a:spLocks noGrp="1"/>
          </p:cNvSpPr>
          <p:nvPr>
            <p:ph type="sldNum" sz="quarter" idx="12"/>
          </p:nvPr>
        </p:nvSpPr>
        <p:spPr>
          <a:xfrm>
            <a:off x="274320" y="6356351"/>
            <a:ext cx="467783" cy="365125"/>
          </a:xfrm>
        </p:spPr>
        <p:txBody>
          <a:bodyPr/>
          <a:lstStyle>
            <a:lvl1pPr algn="ctr">
              <a:defRPr>
                <a:solidFill>
                  <a:schemeClr val="bg1"/>
                </a:solidFill>
              </a:defRPr>
            </a:lvl1p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3888426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7" name="Picture 6" title="Blue background for 2018 goal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Slide Number Placeholder 5"/>
          <p:cNvSpPr>
            <a:spLocks noGrp="1"/>
          </p:cNvSpPr>
          <p:nvPr>
            <p:ph type="sldNum" sz="quarter" idx="12"/>
          </p:nvPr>
        </p:nvSpPr>
        <p:spPr>
          <a:xfrm>
            <a:off x="274320" y="6356351"/>
            <a:ext cx="467783" cy="365125"/>
          </a:xfrm>
        </p:spPr>
        <p:txBody>
          <a:bodyPr/>
          <a:lstStyle>
            <a:lvl1pPr algn="ctr">
              <a:defRPr>
                <a:solidFill>
                  <a:schemeClr val="bg1"/>
                </a:solidFill>
              </a:defRPr>
            </a:lvl1pPr>
          </a:lstStyle>
          <a:p>
            <a:fld id="{67726FA2-3EC9-4717-AD62-D8C823692DD3}" type="slidenum">
              <a:rPr lang="en-US" smtClean="0"/>
              <a:pPr/>
              <a:t>‹#›</a:t>
            </a:fld>
            <a:endParaRPr lang="en-US" dirty="0"/>
          </a:p>
        </p:txBody>
      </p:sp>
      <p:sp>
        <p:nvSpPr>
          <p:cNvPr id="8" name="Title 1"/>
          <p:cNvSpPr>
            <a:spLocks noGrp="1"/>
          </p:cNvSpPr>
          <p:nvPr>
            <p:ph type="ctrTitle" hasCustomPrompt="1"/>
          </p:nvPr>
        </p:nvSpPr>
        <p:spPr>
          <a:xfrm>
            <a:off x="685800" y="2062163"/>
            <a:ext cx="7772400" cy="2387600"/>
          </a:xfrm>
        </p:spPr>
        <p:txBody>
          <a:bodyPr lIns="0" tIns="0" rIns="0" bIns="0" anchor="ctr" anchorCtr="0">
            <a:normAutofit/>
          </a:bodyPr>
          <a:lstStyle>
            <a:lvl1pPr algn="ctr">
              <a:defRPr sz="5400">
                <a:solidFill>
                  <a:schemeClr val="bg1"/>
                </a:solidFill>
                <a:latin typeface="Museo Slab 500" panose="02000000000000000000" pitchFamily="50" charset="0"/>
              </a:defRPr>
            </a:lvl1pPr>
          </a:lstStyle>
          <a:p>
            <a:r>
              <a:rPr lang="en-US" dirty="0"/>
              <a:t>Click to edit </a:t>
            </a:r>
            <a:br>
              <a:rPr lang="en-US" dirty="0"/>
            </a:br>
            <a:r>
              <a:rPr lang="en-US" dirty="0"/>
              <a:t>Master title style</a:t>
            </a:r>
          </a:p>
        </p:txBody>
      </p:sp>
      <p:pic>
        <p:nvPicPr>
          <p:cNvPr id="9" name="Picture 8"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36964" y="6246435"/>
            <a:ext cx="975232" cy="529756"/>
          </a:xfrm>
          <a:prstGeom prst="rect">
            <a:avLst/>
          </a:prstGeom>
        </p:spPr>
      </p:pic>
    </p:spTree>
    <p:extLst>
      <p:ext uri="{BB962C8B-B14F-4D97-AF65-F5344CB8AC3E}">
        <p14:creationId xmlns:p14="http://schemas.microsoft.com/office/powerpoint/2010/main" val="1780389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with page number">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274320" y="6356351"/>
            <a:ext cx="467783" cy="365125"/>
          </a:xfrm>
        </p:spPr>
        <p:txBody>
          <a:bodyPr/>
          <a:lstStyle>
            <a:lvl1pPr algn="ctr">
              <a:defRPr/>
            </a:lvl1p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1879411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 no page numb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4569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D9A9D-8D96-4F61-8BE6-3E8248424252}" type="datetimeFigureOut">
              <a:rPr lang="en-US" smtClean="0"/>
              <a:t>5/7/2021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726FA2-3EC9-4717-AD62-D8C823692DD3}" type="slidenum">
              <a:rPr lang="en-US" smtClean="0"/>
              <a:t>‹#›</a:t>
            </a:fld>
            <a:endParaRPr lang="en-US"/>
          </a:p>
        </p:txBody>
      </p:sp>
    </p:spTree>
    <p:extLst>
      <p:ext uri="{BB962C8B-B14F-4D97-AF65-F5344CB8AC3E}">
        <p14:creationId xmlns:p14="http://schemas.microsoft.com/office/powerpoint/2010/main" val="3533227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73" r:id="rId4"/>
    <p:sldLayoutId id="2147483674" r:id="rId5"/>
    <p:sldLayoutId id="2147483672" r:id="rId6"/>
    <p:sldLayoutId id="2147483675" r:id="rId7"/>
    <p:sldLayoutId id="2147483667" r:id="rId8"/>
    <p:sldLayoutId id="2147483671"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de.state.co.us/datapipeline/assessmentunitsbdreviewtrainingallcollections2021" TargetMode="External"/><Relationship Id="rId2" Type="http://schemas.openxmlformats.org/officeDocument/2006/relationships/hyperlink" Target="http://www.cde.state.co.us/datapipeline/stepbystepmanualforsbdreviewprocess202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cde.state.co.us/datapipeline/per_sa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67651"/>
            <a:ext cx="7772400" cy="1526927"/>
          </a:xfrm>
        </p:spPr>
        <p:txBody>
          <a:bodyPr/>
          <a:lstStyle/>
          <a:p>
            <a:r>
              <a:rPr lang="en-US" dirty="0"/>
              <a:t>Colorado PSAT/SAT SBD Training</a:t>
            </a:r>
          </a:p>
        </p:txBody>
      </p:sp>
      <p:sp>
        <p:nvSpPr>
          <p:cNvPr id="3" name="Subtitle 2"/>
          <p:cNvSpPr>
            <a:spLocks noGrp="1"/>
          </p:cNvSpPr>
          <p:nvPr>
            <p:ph type="subTitle" idx="1"/>
          </p:nvPr>
        </p:nvSpPr>
        <p:spPr>
          <a:xfrm>
            <a:off x="1143000" y="5093063"/>
            <a:ext cx="6858000" cy="819465"/>
          </a:xfrm>
        </p:spPr>
        <p:txBody>
          <a:bodyPr>
            <a:normAutofit fontScale="92500" lnSpcReduction="10000"/>
          </a:bodyPr>
          <a:lstStyle/>
          <a:p>
            <a:r>
              <a:rPr lang="en-US" dirty="0"/>
              <a:t>Jasmine Carey</a:t>
            </a:r>
          </a:p>
          <a:p>
            <a:r>
              <a:rPr lang="en-US" dirty="0"/>
              <a:t>CDE Assessment Unit 2019</a:t>
            </a:r>
          </a:p>
        </p:txBody>
      </p:sp>
    </p:spTree>
    <p:extLst>
      <p:ext uri="{BB962C8B-B14F-4D97-AF65-F5344CB8AC3E}">
        <p14:creationId xmlns:p14="http://schemas.microsoft.com/office/powerpoint/2010/main" val="1196755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Facilities Students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Students who are tested at a facility may appear with a blank testing institution</a:t>
            </a:r>
          </a:p>
          <a:p>
            <a:pPr marL="1028700" lvl="1" indent="-342900"/>
            <a:r>
              <a:rPr lang="en-US" dirty="0"/>
              <a:t>If you believe that a student appearing in your SBD was actually tested at a facility, contact SBD Support to verify and get instructions on documentation</a:t>
            </a:r>
          </a:p>
        </p:txBody>
      </p:sp>
    </p:spTree>
    <p:extLst>
      <p:ext uri="{BB962C8B-B14F-4D97-AF65-F5344CB8AC3E}">
        <p14:creationId xmlns:p14="http://schemas.microsoft.com/office/powerpoint/2010/main" val="2307681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 and Grade Fields</a:t>
            </a:r>
          </a:p>
        </p:txBody>
      </p:sp>
      <p:sp>
        <p:nvSpPr>
          <p:cNvPr id="3" name="Content Placeholder 2"/>
          <p:cNvSpPr>
            <a:spLocks noGrp="1"/>
          </p:cNvSpPr>
          <p:nvPr>
            <p:ph idx="1"/>
          </p:nvPr>
        </p:nvSpPr>
        <p:spPr>
          <a:xfrm>
            <a:off x="628650" y="1463040"/>
            <a:ext cx="7886700" cy="5159702"/>
          </a:xfrm>
        </p:spPr>
        <p:txBody>
          <a:bodyPr>
            <a:normAutofit/>
          </a:bodyPr>
          <a:lstStyle/>
          <a:p>
            <a:pPr marL="342900" indent="-342900">
              <a:buFont typeface="Arial" panose="020B0604020202020204" pitchFamily="34" charset="0"/>
              <a:buChar char="•"/>
            </a:pPr>
            <a:r>
              <a:rPr lang="en-US" dirty="0"/>
              <a:t>Students should only take the test for the grade in which they are enrolled on the day of testing</a:t>
            </a:r>
          </a:p>
          <a:p>
            <a:pPr marL="1028700" lvl="1" indent="-342900"/>
            <a:r>
              <a:rPr lang="en-US" dirty="0"/>
              <a:t>If a student is promoted after testing you should not change the grade on the record</a:t>
            </a:r>
          </a:p>
          <a:p>
            <a:pPr marL="1028700" lvl="1" indent="-342900"/>
            <a:r>
              <a:rPr lang="en-US" dirty="0"/>
              <a:t>If a student was promoted between October count and tested they should have taken the test for the grade they were promoted to</a:t>
            </a:r>
          </a:p>
          <a:p>
            <a:pPr marL="1485900" lvl="2" indent="-342900"/>
            <a:r>
              <a:rPr lang="en-US" dirty="0"/>
              <a:t>Students who were promoted to 12</a:t>
            </a:r>
            <a:r>
              <a:rPr lang="en-US" baseline="30000" dirty="0"/>
              <a:t>th</a:t>
            </a:r>
            <a:r>
              <a:rPr lang="en-US" dirty="0"/>
              <a:t> grade after October count may be included due to being in the Pre-ID. These students should be invalidated with ’03 – Withdrew Before Testing’ to remove them from your participation counts.</a:t>
            </a:r>
          </a:p>
          <a:p>
            <a:pPr marL="1028700" lvl="1" indent="-342900"/>
            <a:r>
              <a:rPr lang="en-US" dirty="0"/>
              <a:t>If a student was given the wrong test for their grade at the time of testing they will be invalidated as a Misadministration in CDE records, but they will still receive their scores from College Board. Please submit these students through the Failsafe or contact SBD Support to document the record.</a:t>
            </a:r>
          </a:p>
        </p:txBody>
      </p:sp>
    </p:spTree>
    <p:extLst>
      <p:ext uri="{BB962C8B-B14F-4D97-AF65-F5344CB8AC3E}">
        <p14:creationId xmlns:p14="http://schemas.microsoft.com/office/powerpoint/2010/main" val="2110097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Continuous in District and School</a:t>
            </a:r>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a:t>Continuous in District and School are very important fields for accountability</a:t>
            </a:r>
          </a:p>
          <a:p>
            <a:pPr marL="1028700" lvl="1" indent="-342900"/>
            <a:r>
              <a:rPr lang="en-US" dirty="0"/>
              <a:t>Students coded as 0 will not be included in accountability calculations</a:t>
            </a:r>
          </a:p>
          <a:p>
            <a:pPr marL="1028700" lvl="1" indent="-342900"/>
            <a:r>
              <a:rPr lang="en-US" dirty="0"/>
              <a:t>This field is calculated during SBD based on the student’s enrollment at October count but the calculation is based on the initial Responsible District and School</a:t>
            </a:r>
          </a:p>
          <a:p>
            <a:pPr marL="1028700" lvl="1" indent="-342900"/>
            <a:r>
              <a:rPr lang="en-US" dirty="0"/>
              <a:t>If you change the Responsible School during SBD please double check that the continuous fields are accurate</a:t>
            </a:r>
          </a:p>
          <a:p>
            <a:pPr marL="342900" indent="-342900">
              <a:buFont typeface="Arial" panose="020B0604020202020204" pitchFamily="34" charset="0"/>
              <a:buChar char="•"/>
            </a:pPr>
            <a:r>
              <a:rPr lang="en-US" dirty="0"/>
              <a:t>If you get an error when trying to update these fields for records that are staying in your district contact SBD Support for assistance</a:t>
            </a:r>
          </a:p>
        </p:txBody>
      </p:sp>
    </p:spTree>
    <p:extLst>
      <p:ext uri="{BB962C8B-B14F-4D97-AF65-F5344CB8AC3E}">
        <p14:creationId xmlns:p14="http://schemas.microsoft.com/office/powerpoint/2010/main" val="2761168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Answer Sheet Received</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Valid answer sheet received can help with determining the status of a student’s test</a:t>
            </a:r>
          </a:p>
          <a:p>
            <a:pPr marL="1028700" lvl="1" indent="-342900"/>
            <a:r>
              <a:rPr lang="en-US" dirty="0"/>
              <a:t>‘Y’ means that an answer sheet was received with at least one </a:t>
            </a:r>
            <a:r>
              <a:rPr lang="en-US" b="1" dirty="0"/>
              <a:t>item response</a:t>
            </a:r>
            <a:r>
              <a:rPr lang="en-US" dirty="0"/>
              <a:t> (student will receive a valid score) or an </a:t>
            </a:r>
            <a:r>
              <a:rPr lang="en-US" b="1" dirty="0"/>
              <a:t>invalidation </a:t>
            </a:r>
            <a:r>
              <a:rPr lang="en-US" dirty="0"/>
              <a:t>(student did not test and school provided an invalidation)</a:t>
            </a:r>
          </a:p>
          <a:p>
            <a:pPr marL="1028700" lvl="1" indent="-342900"/>
            <a:r>
              <a:rPr lang="en-US" dirty="0"/>
              <a:t>‘N’ means that no answer sheet was received for a student who was submitted for Pre-ID</a:t>
            </a:r>
          </a:p>
          <a:p>
            <a:pPr marL="1028700" lvl="1" indent="-342900"/>
            <a:r>
              <a:rPr lang="en-US" dirty="0"/>
              <a:t>‘B’ means that an answer sheet was received either with a label or bubbled demographic information, but there were no responses or invalidations bubbled on the sheet</a:t>
            </a:r>
          </a:p>
        </p:txBody>
      </p:sp>
    </p:spTree>
    <p:extLst>
      <p:ext uri="{BB962C8B-B14F-4D97-AF65-F5344CB8AC3E}">
        <p14:creationId xmlns:p14="http://schemas.microsoft.com/office/powerpoint/2010/main" val="1461462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Invalidation Codes</a:t>
            </a:r>
          </a:p>
        </p:txBody>
      </p:sp>
      <p:sp>
        <p:nvSpPr>
          <p:cNvPr id="3" name="Content Placeholder 2"/>
          <p:cNvSpPr>
            <a:spLocks noGrp="1"/>
          </p:cNvSpPr>
          <p:nvPr>
            <p:ph idx="1"/>
          </p:nvPr>
        </p:nvSpPr>
        <p:spPr>
          <a:xfrm>
            <a:off x="628650" y="1463040"/>
            <a:ext cx="7886700" cy="4816990"/>
          </a:xfrm>
        </p:spPr>
        <p:txBody>
          <a:bodyPr>
            <a:normAutofit fontScale="85000" lnSpcReduction="10000"/>
          </a:bodyPr>
          <a:lstStyle/>
          <a:p>
            <a:pPr marL="342900" indent="-342900">
              <a:buFont typeface="Arial" panose="020B0604020202020204" pitchFamily="34" charset="0"/>
              <a:buChar char="•"/>
            </a:pPr>
            <a:r>
              <a:rPr lang="en-US" dirty="0"/>
              <a:t>Invalidation codes may be bubbled on the student answer sheet by the school</a:t>
            </a:r>
          </a:p>
          <a:p>
            <a:pPr marL="1028700" lvl="1" indent="-342900"/>
            <a:r>
              <a:rPr lang="en-US" dirty="0"/>
              <a:t>There may be errors/multiple invalidations and these must be corrected during SBD to a single valid code</a:t>
            </a:r>
          </a:p>
          <a:p>
            <a:pPr marL="342900" indent="-342900">
              <a:buFont typeface="Arial" panose="020B0604020202020204" pitchFamily="34" charset="0"/>
              <a:buChar char="•"/>
            </a:pPr>
            <a:r>
              <a:rPr lang="en-US" dirty="0"/>
              <a:t>Invalidations can also be added during SBD</a:t>
            </a:r>
          </a:p>
          <a:p>
            <a:pPr marL="1028700" lvl="1" indent="-342900"/>
            <a:r>
              <a:rPr lang="en-US" dirty="0"/>
              <a:t>If Valid Answer Sheet received is ‘Y’ and there is no invalidation code from the school then that student will receive a valid score and an invalidation should not be added</a:t>
            </a:r>
          </a:p>
          <a:p>
            <a:pPr marL="1028700" lvl="1" indent="-342900"/>
            <a:r>
              <a:rPr lang="en-US" dirty="0"/>
              <a:t>Records with no Answer Sheet or a blank answer sheet may need to have invalidations applied</a:t>
            </a:r>
          </a:p>
          <a:p>
            <a:pPr marL="342900" indent="-342900">
              <a:buFont typeface="Arial" panose="020B0604020202020204" pitchFamily="34" charset="0"/>
              <a:buChar char="•"/>
            </a:pPr>
            <a:r>
              <a:rPr lang="en-US" dirty="0"/>
              <a:t>Invalidations are only used by CDE assessment and accountability</a:t>
            </a:r>
          </a:p>
          <a:p>
            <a:pPr marL="1028700" lvl="1" indent="-342900"/>
            <a:r>
              <a:rPr lang="en-US" dirty="0"/>
              <a:t>Students will still receive scores through the College Board system if they completed the test</a:t>
            </a:r>
          </a:p>
          <a:p>
            <a:pPr marL="342900" indent="-342900">
              <a:buFont typeface="Arial" panose="020B0604020202020204" pitchFamily="34" charset="0"/>
              <a:buChar char="•"/>
            </a:pPr>
            <a:r>
              <a:rPr lang="en-US" dirty="0"/>
              <a:t>If you have a record for a student who left your district for another district in Colorado, update the Responsible District and School rather than invalidating</a:t>
            </a:r>
          </a:p>
        </p:txBody>
      </p:sp>
    </p:spTree>
    <p:extLst>
      <p:ext uri="{BB962C8B-B14F-4D97-AF65-F5344CB8AC3E}">
        <p14:creationId xmlns:p14="http://schemas.microsoft.com/office/powerpoint/2010/main" val="22221654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Invalidation Codes that should not be added during SBD</a:t>
            </a:r>
          </a:p>
        </p:txBody>
      </p:sp>
      <p:sp>
        <p:nvSpPr>
          <p:cNvPr id="3" name="Content Placeholder 2"/>
          <p:cNvSpPr>
            <a:spLocks noGrp="1"/>
          </p:cNvSpPr>
          <p:nvPr>
            <p:ph idx="1"/>
          </p:nvPr>
        </p:nvSpPr>
        <p:spPr>
          <a:xfrm>
            <a:off x="628650" y="1463040"/>
            <a:ext cx="7886700" cy="4894628"/>
          </a:xfrm>
        </p:spPr>
        <p:txBody>
          <a:bodyPr>
            <a:normAutofit fontScale="70000" lnSpcReduction="20000"/>
          </a:bodyPr>
          <a:lstStyle/>
          <a:p>
            <a:pPr marL="342900" indent="-342900">
              <a:buFont typeface="Arial" panose="020B0604020202020204" pitchFamily="34" charset="0"/>
              <a:buChar char="•"/>
            </a:pPr>
            <a:r>
              <a:rPr lang="en-US" sz="2600" dirty="0" err="1"/>
              <a:t>Misadministrations</a:t>
            </a:r>
            <a:endParaRPr lang="en-US" sz="2600" dirty="0"/>
          </a:p>
          <a:p>
            <a:pPr marL="1028700" lvl="1" indent="-342900"/>
            <a:r>
              <a:rPr lang="en-US" sz="2300" dirty="0"/>
              <a:t>Testing administration or accommodation issues should be handled through College Board according to the administrator manual. If College Board deems that a misadministration took place, the invalidation will be added and College Board will invalidate the score as well as CDE.</a:t>
            </a:r>
          </a:p>
          <a:p>
            <a:pPr marL="1028700" lvl="1" indent="-342900"/>
            <a:r>
              <a:rPr lang="en-US" sz="2300" dirty="0" err="1"/>
              <a:t>Misadministrations</a:t>
            </a:r>
            <a:r>
              <a:rPr lang="en-US" sz="2300" dirty="0"/>
              <a:t> due to off-grade testing are a CDE only issue and we will apply the appropriate code after discussion with the district. These students will still receive a score through the College Board system.</a:t>
            </a:r>
          </a:p>
          <a:p>
            <a:pPr marL="342900" indent="-342900">
              <a:buFont typeface="Arial" panose="020B0604020202020204" pitchFamily="34" charset="0"/>
              <a:buChar char="•"/>
            </a:pPr>
            <a:r>
              <a:rPr lang="en-US" sz="2600" dirty="0"/>
              <a:t>Newcomer to US</a:t>
            </a:r>
          </a:p>
          <a:p>
            <a:pPr marL="1028700" lvl="1" indent="-342900"/>
            <a:r>
              <a:rPr lang="en-US" sz="2300" dirty="0"/>
              <a:t>English learners who are new to the US may choose not to take the EBRW section. This requires special administration directions and registration with College Board. Do not apply this code during SBD unless you can confirm with the school that the student was given a newcomer administration and just forgot to indicate it using the invalidation.</a:t>
            </a:r>
          </a:p>
          <a:p>
            <a:pPr marL="342900" indent="-342900">
              <a:buFont typeface="Arial" panose="020B0604020202020204" pitchFamily="34" charset="0"/>
              <a:buChar char="•"/>
            </a:pPr>
            <a:r>
              <a:rPr lang="en-US" sz="2600" dirty="0"/>
              <a:t>Student Test Refusal</a:t>
            </a:r>
          </a:p>
          <a:p>
            <a:pPr marL="1028700" lvl="1" indent="-342900"/>
            <a:r>
              <a:rPr lang="en-US" sz="2300" dirty="0"/>
              <a:t>Should only be added if the school has informed the district of an incident but forgot to code the student</a:t>
            </a:r>
          </a:p>
          <a:p>
            <a:pPr marL="342900" indent="-342900">
              <a:buFont typeface="Arial" panose="020B0604020202020204" pitchFamily="34" charset="0"/>
              <a:buChar char="•"/>
            </a:pPr>
            <a:r>
              <a:rPr lang="en-US" sz="2600" dirty="0"/>
              <a:t>Absent</a:t>
            </a:r>
          </a:p>
          <a:p>
            <a:pPr marL="1028700" lvl="1" indent="-342900"/>
            <a:r>
              <a:rPr lang="en-US" sz="2300" dirty="0"/>
              <a:t>Should added by the school if the student is absent for initial test day and all make up opportunities, this code has no impact on accountability and is treated the same as a blank so should not added as a default without cause</a:t>
            </a:r>
          </a:p>
          <a:p>
            <a:pPr lvl="1" indent="0">
              <a:buNone/>
            </a:pPr>
            <a:endParaRPr lang="en-US" dirty="0"/>
          </a:p>
        </p:txBody>
      </p:sp>
    </p:spTree>
    <p:extLst>
      <p:ext uri="{BB962C8B-B14F-4D97-AF65-F5344CB8AC3E}">
        <p14:creationId xmlns:p14="http://schemas.microsoft.com/office/powerpoint/2010/main" val="3590861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Invalidation Codes that can be added during SBD</a:t>
            </a:r>
          </a:p>
        </p:txBody>
      </p:sp>
      <p:sp>
        <p:nvSpPr>
          <p:cNvPr id="3" name="Content Placeholder 2"/>
          <p:cNvSpPr>
            <a:spLocks noGrp="1"/>
          </p:cNvSpPr>
          <p:nvPr>
            <p:ph idx="1"/>
          </p:nvPr>
        </p:nvSpPr>
        <p:spPr>
          <a:xfrm>
            <a:off x="628650" y="1463039"/>
            <a:ext cx="7886700" cy="5264931"/>
          </a:xfrm>
        </p:spPr>
        <p:txBody>
          <a:bodyPr>
            <a:normAutofit fontScale="77500" lnSpcReduction="20000"/>
          </a:bodyPr>
          <a:lstStyle/>
          <a:p>
            <a:pPr marL="342900" indent="-342900">
              <a:buFont typeface="Arial" panose="020B0604020202020204" pitchFamily="34" charset="0"/>
              <a:buChar char="•"/>
            </a:pPr>
            <a:r>
              <a:rPr lang="en-US" dirty="0"/>
              <a:t>Took other assessment/Duplicate Attempt</a:t>
            </a:r>
          </a:p>
          <a:p>
            <a:pPr marL="1028700" lvl="1" indent="-342900"/>
            <a:r>
              <a:rPr lang="en-US" dirty="0"/>
              <a:t>If the student was supposed to take DLM verify that they were loaded to the DLM system so they are accounted for there</a:t>
            </a:r>
          </a:p>
          <a:p>
            <a:pPr marL="342900" indent="-342900">
              <a:buFont typeface="Arial" panose="020B0604020202020204" pitchFamily="34" charset="0"/>
              <a:buChar char="•"/>
            </a:pPr>
            <a:r>
              <a:rPr lang="en-US" dirty="0"/>
              <a:t>Withdrew Before or During Testing</a:t>
            </a:r>
          </a:p>
          <a:p>
            <a:pPr marL="1028700" lvl="1" indent="-342900"/>
            <a:r>
              <a:rPr lang="en-US" dirty="0"/>
              <a:t>Should only be used for students who left your district, but do not have a testing district and school on the record or no other enrollment in RITS</a:t>
            </a:r>
          </a:p>
          <a:p>
            <a:pPr marL="1028700" lvl="1" indent="-342900"/>
            <a:r>
              <a:rPr lang="en-US" dirty="0"/>
              <a:t>Records with this code added by the school will not be included in SBD</a:t>
            </a:r>
          </a:p>
          <a:p>
            <a:pPr marL="342900" indent="-342900">
              <a:buFont typeface="Arial" panose="020B0604020202020204" pitchFamily="34" charset="0"/>
              <a:buChar char="•"/>
            </a:pPr>
            <a:r>
              <a:rPr lang="en-US" dirty="0"/>
              <a:t>Medical Exemption</a:t>
            </a:r>
          </a:p>
          <a:p>
            <a:pPr marL="1028700" lvl="1" indent="-342900"/>
            <a:r>
              <a:rPr lang="en-US" dirty="0"/>
              <a:t>Students receiving district services or who are medically fragile and cannot test</a:t>
            </a:r>
          </a:p>
          <a:p>
            <a:pPr marL="342900" indent="-342900">
              <a:buFont typeface="Arial" panose="020B0604020202020204" pitchFamily="34" charset="0"/>
              <a:buChar char="•"/>
            </a:pPr>
            <a:r>
              <a:rPr lang="en-US" dirty="0"/>
              <a:t>Part-time public and Part-time Home School</a:t>
            </a:r>
          </a:p>
          <a:p>
            <a:pPr marL="1028700" lvl="1" indent="-342900"/>
            <a:r>
              <a:rPr lang="en-US" dirty="0"/>
              <a:t>Student who attend the school part-time but are primarily home schooled and do not count for accountability</a:t>
            </a:r>
          </a:p>
          <a:p>
            <a:pPr marL="342900" indent="-342900">
              <a:buFont typeface="Arial" panose="020B0604020202020204" pitchFamily="34" charset="0"/>
              <a:buChar char="•"/>
            </a:pPr>
            <a:r>
              <a:rPr lang="en-US" dirty="0"/>
              <a:t>Parent Excuse and Did Not Test COVID-19 related</a:t>
            </a:r>
          </a:p>
          <a:p>
            <a:pPr marL="1028700" lvl="1" indent="-342900"/>
            <a:r>
              <a:rPr lang="en-US" dirty="0"/>
              <a:t>These should be indicated by the school, but some districts may collect this information for reporting during SBD</a:t>
            </a:r>
          </a:p>
          <a:p>
            <a:pPr marL="1028700" lvl="1" indent="-342900"/>
            <a:r>
              <a:rPr lang="en-US" dirty="0"/>
              <a:t>Parent Excuse applies to students who are attending in person but were excused only from testing by their parent or guardian</a:t>
            </a:r>
          </a:p>
          <a:p>
            <a:pPr marL="1028700" lvl="1" indent="-342900"/>
            <a:r>
              <a:rPr lang="en-US" dirty="0"/>
              <a:t>Did Not Test COVID-19 related applies to students who were not attending school or testing in-person due to concerns about COVID-19</a:t>
            </a:r>
          </a:p>
          <a:p>
            <a:pPr lvl="1" indent="0">
              <a:buNone/>
            </a:pPr>
            <a:endParaRPr lang="en-US" dirty="0"/>
          </a:p>
          <a:p>
            <a:pPr marL="1028700" lvl="1" indent="-342900"/>
            <a:endParaRPr lang="en-US" dirty="0"/>
          </a:p>
        </p:txBody>
      </p:sp>
    </p:spTree>
    <p:extLst>
      <p:ext uri="{BB962C8B-B14F-4D97-AF65-F5344CB8AC3E}">
        <p14:creationId xmlns:p14="http://schemas.microsoft.com/office/powerpoint/2010/main" val="3398197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Duplicate Records</a:t>
            </a:r>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a:t>Duplicate records may occur in the following situations:</a:t>
            </a:r>
          </a:p>
          <a:p>
            <a:pPr marL="1028700" lvl="1" indent="-342900"/>
            <a:r>
              <a:rPr lang="en-US" dirty="0"/>
              <a:t>If a student has two valid answer sheets</a:t>
            </a:r>
          </a:p>
          <a:p>
            <a:pPr marL="1485900" lvl="2" indent="-342900"/>
            <a:r>
              <a:rPr lang="en-US" dirty="0"/>
              <a:t>If neither record has an invalidation then the test taken second should be invalidated with ’01’. Contact SBD Support to determine which record should be kept.</a:t>
            </a:r>
          </a:p>
          <a:p>
            <a:pPr marL="1028700" lvl="1" indent="-342900"/>
            <a:r>
              <a:rPr lang="en-US" dirty="0"/>
              <a:t>If an answer sheet was bubbled rather using a label and the demographic information was not able to be matched to any existing registered record</a:t>
            </a:r>
          </a:p>
          <a:p>
            <a:pPr marL="1485900" lvl="2" indent="-342900"/>
            <a:r>
              <a:rPr lang="en-US" dirty="0"/>
              <a:t>Clearing RITS errors will allow these records to be matched to the pre-id and will resolve the duplication</a:t>
            </a:r>
          </a:p>
          <a:p>
            <a:pPr marL="1485900" lvl="2" indent="-342900"/>
            <a:r>
              <a:rPr lang="en-US" dirty="0"/>
              <a:t>No invalidation should be applied</a:t>
            </a:r>
          </a:p>
          <a:p>
            <a:pPr marL="1028700" lvl="1" indent="-342900"/>
            <a:endParaRPr lang="en-US" dirty="0"/>
          </a:p>
        </p:txBody>
      </p:sp>
    </p:spTree>
    <p:extLst>
      <p:ext uri="{BB962C8B-B14F-4D97-AF65-F5344CB8AC3E}">
        <p14:creationId xmlns:p14="http://schemas.microsoft.com/office/powerpoint/2010/main" val="40308667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Information</a:t>
            </a:r>
          </a:p>
        </p:txBody>
      </p:sp>
      <p:sp>
        <p:nvSpPr>
          <p:cNvPr id="3" name="Content Placeholder 2"/>
          <p:cNvSpPr>
            <a:spLocks noGrp="1"/>
          </p:cNvSpPr>
          <p:nvPr>
            <p:ph idx="1"/>
          </p:nvPr>
        </p:nvSpPr>
        <p:spPr/>
        <p:txBody>
          <a:bodyPr/>
          <a:lstStyle/>
          <a:p>
            <a:r>
              <a:rPr lang="en-US" dirty="0"/>
              <a:t>All SBD questions should be directed to the SBD Support helpdesk:</a:t>
            </a:r>
          </a:p>
          <a:p>
            <a:r>
              <a:rPr lang="en-US" dirty="0"/>
              <a:t>	Phone: 720-696-0185</a:t>
            </a:r>
          </a:p>
          <a:p>
            <a:r>
              <a:rPr lang="en-US" dirty="0"/>
              <a:t>	Email: sbd_support@cde.state.co.us</a:t>
            </a:r>
          </a:p>
        </p:txBody>
      </p:sp>
    </p:spTree>
    <p:extLst>
      <p:ext uri="{BB962C8B-B14F-4D97-AF65-F5344CB8AC3E}">
        <p14:creationId xmlns:p14="http://schemas.microsoft.com/office/powerpoint/2010/main" val="3074058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Colorado PSAT and SAT SBD</a:t>
            </a:r>
          </a:p>
        </p:txBody>
      </p:sp>
      <p:sp>
        <p:nvSpPr>
          <p:cNvPr id="3" name="Content Placeholder 2"/>
          <p:cNvSpPr>
            <a:spLocks noGrp="1"/>
          </p:cNvSpPr>
          <p:nvPr>
            <p:ph idx="1"/>
          </p:nvPr>
        </p:nvSpPr>
        <p:spPr/>
        <p:txBody>
          <a:bodyPr>
            <a:normAutofit lnSpcReduction="10000"/>
          </a:bodyPr>
          <a:lstStyle/>
          <a:p>
            <a:pPr marL="342900" indent="-342900">
              <a:buFont typeface="Arial" panose="020B0604020202020204" pitchFamily="34" charset="0"/>
              <a:buChar char="•"/>
            </a:pPr>
            <a:r>
              <a:rPr lang="en-US" dirty="0"/>
              <a:t>The PSAT and SAT SBD Review will take place from Tuesday 6/8 – Thursday 6/17</a:t>
            </a:r>
          </a:p>
          <a:p>
            <a:pPr marL="342900" indent="-342900">
              <a:buFont typeface="Arial" panose="020B0604020202020204" pitchFamily="34" charset="0"/>
              <a:buChar char="•"/>
            </a:pPr>
            <a:r>
              <a:rPr lang="en-US" dirty="0"/>
              <a:t>Colorado High Schoolers in grade 9-11 take the PSAT9, PSAT10, and SAT as their state assessment</a:t>
            </a:r>
          </a:p>
          <a:p>
            <a:pPr marL="342900" indent="-342900">
              <a:buFont typeface="Arial" panose="020B0604020202020204" pitchFamily="34" charset="0"/>
              <a:buChar char="•"/>
            </a:pPr>
            <a:r>
              <a:rPr lang="en-US" dirty="0"/>
              <a:t>Alternate assessment takers in these grades will take the Dynamic Learning Maps assessment (DLM)</a:t>
            </a:r>
          </a:p>
          <a:p>
            <a:pPr marL="342900" indent="-342900">
              <a:buFont typeface="Arial" panose="020B0604020202020204" pitchFamily="34" charset="0"/>
              <a:buChar char="•"/>
            </a:pPr>
            <a:r>
              <a:rPr lang="en-US" dirty="0"/>
              <a:t>PSAT and SAT are taken on paper and there is no vendor data system</a:t>
            </a:r>
          </a:p>
          <a:p>
            <a:pPr marL="1028700" lvl="1" indent="-342900"/>
            <a:r>
              <a:rPr lang="en-US" dirty="0"/>
              <a:t>Students who were not in Pre-ID will have only hand bubbled information</a:t>
            </a:r>
          </a:p>
          <a:p>
            <a:pPr marL="1028700" lvl="1" indent="-342900"/>
            <a:r>
              <a:rPr lang="en-US" dirty="0"/>
              <a:t>SBD is the </a:t>
            </a:r>
            <a:r>
              <a:rPr lang="en-US" b="1" dirty="0"/>
              <a:t>only</a:t>
            </a:r>
            <a:r>
              <a:rPr lang="en-US" dirty="0"/>
              <a:t> opportunity to verify student data, enrollment, and invalidations</a:t>
            </a:r>
          </a:p>
          <a:p>
            <a:pPr marL="342900" indent="-342900"/>
            <a:endParaRPr lang="en-US" dirty="0"/>
          </a:p>
        </p:txBody>
      </p:sp>
    </p:spTree>
    <p:extLst>
      <p:ext uri="{BB962C8B-B14F-4D97-AF65-F5344CB8AC3E}">
        <p14:creationId xmlns:p14="http://schemas.microsoft.com/office/powerpoint/2010/main" val="3640771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Data Pipeline Manual</a:t>
            </a:r>
          </a:p>
        </p:txBody>
      </p:sp>
      <p:sp>
        <p:nvSpPr>
          <p:cNvPr id="3" name="Content Placeholder 2"/>
          <p:cNvSpPr>
            <a:spLocks noGrp="1"/>
          </p:cNvSpPr>
          <p:nvPr>
            <p:ph idx="1"/>
          </p:nvPr>
        </p:nvSpPr>
        <p:spPr/>
        <p:txBody>
          <a:bodyPr/>
          <a:lstStyle/>
          <a:p>
            <a:r>
              <a:rPr lang="en-US" dirty="0"/>
              <a:t>This training only covers information specific to the PSAT  and SAT collection</a:t>
            </a:r>
          </a:p>
          <a:p>
            <a:pPr marL="342900" indent="-342900">
              <a:buFont typeface="Arial" panose="020B0604020202020204" pitchFamily="34" charset="0"/>
              <a:buChar char="•"/>
            </a:pPr>
            <a:r>
              <a:rPr lang="en-US" dirty="0"/>
              <a:t>The general SBD manual covers the steps necessary to complete any SBD review as well as general Data Pipeline functionality</a:t>
            </a:r>
          </a:p>
          <a:p>
            <a:pPr marL="1028700" lvl="1" indent="-342900"/>
            <a:r>
              <a:rPr lang="en-US" dirty="0">
                <a:hlinkClick r:id="rId2"/>
              </a:rPr>
              <a:t>http://www.cde.state.co.us/datapipeline/stepbystepmanualforsbdreviewprocess2021</a:t>
            </a:r>
            <a:r>
              <a:rPr lang="en-US" dirty="0"/>
              <a:t> </a:t>
            </a:r>
          </a:p>
          <a:p>
            <a:pPr marL="342900" indent="-342900">
              <a:buFont typeface="Arial" panose="020B0604020202020204" pitchFamily="34" charset="0"/>
              <a:buChar char="•"/>
            </a:pPr>
            <a:r>
              <a:rPr lang="en-US" dirty="0"/>
              <a:t>There is also a general SBD training that walks through the manual</a:t>
            </a:r>
          </a:p>
          <a:p>
            <a:pPr marL="1028700" lvl="1" indent="-342900"/>
            <a:r>
              <a:rPr lang="en-US" dirty="0">
                <a:hlinkClick r:id="rId3"/>
              </a:rPr>
              <a:t>http://www.cde.state.co.us/datapipeline/assessmentunitsbdreviewtrainingallcollections2021</a:t>
            </a:r>
            <a:r>
              <a:rPr lang="en-US" dirty="0"/>
              <a:t> </a:t>
            </a:r>
          </a:p>
        </p:txBody>
      </p:sp>
    </p:spTree>
    <p:extLst>
      <p:ext uri="{BB962C8B-B14F-4D97-AF65-F5344CB8AC3E}">
        <p14:creationId xmlns:p14="http://schemas.microsoft.com/office/powerpoint/2010/main" val="893115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PSAT and SAT SBD Documentation</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All Documentation is on the Data Pipeline Collection page</a:t>
            </a:r>
          </a:p>
          <a:p>
            <a:pPr marL="1028700" lvl="1" indent="-342900"/>
            <a:r>
              <a:rPr lang="en-US" dirty="0">
                <a:hlinkClick r:id="rId2"/>
              </a:rPr>
              <a:t>http://www.cde.state.co.us/datapipeline/per_sat</a:t>
            </a:r>
            <a:endParaRPr lang="en-US" dirty="0"/>
          </a:p>
          <a:p>
            <a:pPr marL="1028700" lvl="1" indent="-342900"/>
            <a:r>
              <a:rPr lang="en-US" dirty="0"/>
              <a:t>File layout and Definitions</a:t>
            </a:r>
          </a:p>
          <a:p>
            <a:pPr marL="1028700" lvl="1" indent="-342900"/>
            <a:r>
              <a:rPr lang="en-US" dirty="0"/>
              <a:t>Business Rules</a:t>
            </a:r>
          </a:p>
          <a:p>
            <a:pPr marL="1028700" lvl="1" indent="-342900"/>
            <a:r>
              <a:rPr lang="en-US" dirty="0"/>
              <a:t>Link to the SBD Manual and Webinar</a:t>
            </a:r>
          </a:p>
          <a:p>
            <a:pPr marL="1028700" lvl="1" indent="-342900"/>
            <a:r>
              <a:rPr lang="en-US" dirty="0"/>
              <a:t>Failsafe Template</a:t>
            </a:r>
          </a:p>
        </p:txBody>
      </p:sp>
    </p:spTree>
    <p:extLst>
      <p:ext uri="{BB962C8B-B14F-4D97-AF65-F5344CB8AC3E}">
        <p14:creationId xmlns:p14="http://schemas.microsoft.com/office/powerpoint/2010/main" val="3177981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SBD File Layout and Definitions</a:t>
            </a:r>
          </a:p>
        </p:txBody>
      </p:sp>
      <p:sp>
        <p:nvSpPr>
          <p:cNvPr id="3" name="Content Placeholder 2"/>
          <p:cNvSpPr>
            <a:spLocks noGrp="1"/>
          </p:cNvSpPr>
          <p:nvPr>
            <p:ph idx="1"/>
          </p:nvPr>
        </p:nvSpPr>
        <p:spPr/>
        <p:txBody>
          <a:bodyPr/>
          <a:lstStyle/>
          <a:p>
            <a:r>
              <a:rPr lang="en-US" dirty="0"/>
              <a:t>Please read through the SBD File Layout and Definitions document before you begin SBD</a:t>
            </a:r>
          </a:p>
          <a:p>
            <a:pPr marL="342900" indent="-342900">
              <a:buFont typeface="Arial" panose="020B0604020202020204" pitchFamily="34" charset="0"/>
              <a:buChar char="•"/>
            </a:pPr>
            <a:r>
              <a:rPr lang="en-US" dirty="0"/>
              <a:t>Any changes from the previous year are highlighted</a:t>
            </a:r>
          </a:p>
          <a:p>
            <a:pPr marL="342900" indent="-342900">
              <a:buFont typeface="Arial" panose="020B0604020202020204" pitchFamily="34" charset="0"/>
              <a:buChar char="•"/>
            </a:pPr>
            <a:r>
              <a:rPr lang="en-US" dirty="0"/>
              <a:t>The document begins with a table of all fields included in the SBD layout</a:t>
            </a:r>
          </a:p>
          <a:p>
            <a:pPr marL="1028700" lvl="1" indent="-342900"/>
            <a:r>
              <a:rPr lang="en-US" dirty="0"/>
              <a:t>Position in the file</a:t>
            </a:r>
          </a:p>
          <a:p>
            <a:pPr marL="1028700" lvl="1" indent="-342900"/>
            <a:r>
              <a:rPr lang="en-US" dirty="0"/>
              <a:t>Field name in the file header</a:t>
            </a:r>
          </a:p>
          <a:p>
            <a:pPr marL="1028700" lvl="1" indent="-342900"/>
            <a:r>
              <a:rPr lang="en-US" dirty="0"/>
              <a:t>Valid values</a:t>
            </a:r>
          </a:p>
          <a:p>
            <a:pPr marL="1028700" lvl="1" indent="-342900"/>
            <a:r>
              <a:rPr lang="en-US" dirty="0"/>
              <a:t>Updateable or not</a:t>
            </a:r>
          </a:p>
        </p:txBody>
      </p:sp>
    </p:spTree>
    <p:extLst>
      <p:ext uri="{BB962C8B-B14F-4D97-AF65-F5344CB8AC3E}">
        <p14:creationId xmlns:p14="http://schemas.microsoft.com/office/powerpoint/2010/main" val="42477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Rules and Failsafe Template</a:t>
            </a:r>
          </a:p>
        </p:txBody>
      </p:sp>
      <p:sp>
        <p:nvSpPr>
          <p:cNvPr id="3" name="Content Placeholder 2"/>
          <p:cNvSpPr>
            <a:spLocks noGrp="1"/>
          </p:cNvSpPr>
          <p:nvPr>
            <p:ph idx="1"/>
          </p:nvPr>
        </p:nvSpPr>
        <p:spPr/>
        <p:txBody>
          <a:bodyPr>
            <a:normAutofit lnSpcReduction="10000"/>
          </a:bodyPr>
          <a:lstStyle/>
          <a:p>
            <a:r>
              <a:rPr lang="en-US" dirty="0"/>
              <a:t>Business Rules</a:t>
            </a:r>
          </a:p>
          <a:p>
            <a:pPr marL="1028700" lvl="1" indent="-342900"/>
            <a:r>
              <a:rPr lang="en-US" dirty="0"/>
              <a:t>Lists all the active business rules for the collection</a:t>
            </a:r>
          </a:p>
          <a:p>
            <a:pPr marL="1028700" lvl="1" indent="-342900"/>
            <a:r>
              <a:rPr lang="en-US" dirty="0"/>
              <a:t>Includes Errors and Warnings</a:t>
            </a:r>
          </a:p>
          <a:p>
            <a:pPr marL="1028700" lvl="1" indent="-342900"/>
            <a:r>
              <a:rPr lang="en-US" dirty="0"/>
              <a:t>Includes message text and additional information on clearing the errors</a:t>
            </a:r>
          </a:p>
          <a:p>
            <a:pPr marL="1028700" lvl="1" indent="-342900"/>
            <a:endParaRPr lang="en-US" dirty="0"/>
          </a:p>
          <a:p>
            <a:pPr marL="342900" indent="-342900"/>
            <a:r>
              <a:rPr lang="en-US" dirty="0"/>
              <a:t>Failsafe Template</a:t>
            </a:r>
          </a:p>
          <a:p>
            <a:pPr marL="1028700" lvl="1" indent="-342900"/>
            <a:r>
              <a:rPr lang="en-US" dirty="0"/>
              <a:t>The failsafe template can be used to send student information to CDE for students that you believe should be in your data for SBD, but are not</a:t>
            </a:r>
          </a:p>
          <a:p>
            <a:pPr marL="1485900" lvl="2" indent="-342900"/>
            <a:r>
              <a:rPr lang="en-US" dirty="0"/>
              <a:t>Be sure to check records with missing/invalid SASIDs which might match these students</a:t>
            </a:r>
          </a:p>
          <a:p>
            <a:pPr marL="1028700" lvl="1" indent="-342900"/>
            <a:r>
              <a:rPr lang="en-US" dirty="0"/>
              <a:t>Do not use the failsafe to move records across districts</a:t>
            </a:r>
          </a:p>
        </p:txBody>
      </p:sp>
    </p:spTree>
    <p:extLst>
      <p:ext uri="{BB962C8B-B14F-4D97-AF65-F5344CB8AC3E}">
        <p14:creationId xmlns:p14="http://schemas.microsoft.com/office/powerpoint/2010/main" val="863802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PSAT and SAT Specific Fields and Rules</a:t>
            </a:r>
          </a:p>
        </p:txBody>
      </p:sp>
    </p:spTree>
    <p:extLst>
      <p:ext uri="{BB962C8B-B14F-4D97-AF65-F5344CB8AC3E}">
        <p14:creationId xmlns:p14="http://schemas.microsoft.com/office/powerpoint/2010/main" val="27588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Responsible District and School</a:t>
            </a:r>
          </a:p>
        </p:txBody>
      </p:sp>
      <p:sp>
        <p:nvSpPr>
          <p:cNvPr id="3" name="Content Placeholder 2"/>
          <p:cNvSpPr>
            <a:spLocks noGrp="1"/>
          </p:cNvSpPr>
          <p:nvPr>
            <p:ph idx="1"/>
          </p:nvPr>
        </p:nvSpPr>
        <p:spPr>
          <a:xfrm>
            <a:off x="628650" y="1463039"/>
            <a:ext cx="7886700" cy="4799737"/>
          </a:xfrm>
        </p:spPr>
        <p:txBody>
          <a:bodyPr>
            <a:normAutofit fontScale="92500" lnSpcReduction="20000"/>
          </a:bodyPr>
          <a:lstStyle/>
          <a:p>
            <a:pPr marL="342900" indent="-342900">
              <a:buFont typeface="Arial" panose="020B0604020202020204" pitchFamily="34" charset="0"/>
              <a:buChar char="•"/>
            </a:pPr>
            <a:r>
              <a:rPr lang="en-US" dirty="0"/>
              <a:t>There are three sets of district and school fields</a:t>
            </a:r>
          </a:p>
          <a:p>
            <a:pPr marL="1028700" lvl="1" indent="-342900"/>
            <a:r>
              <a:rPr lang="en-US" dirty="0"/>
              <a:t>Pre-ID: where the record was submitted during bulk registration</a:t>
            </a:r>
          </a:p>
          <a:p>
            <a:pPr marL="1028700" lvl="1" indent="-342900"/>
            <a:r>
              <a:rPr lang="en-US" dirty="0"/>
              <a:t>Testing: the school that sent in the student test book</a:t>
            </a:r>
          </a:p>
          <a:p>
            <a:pPr marL="1028700" lvl="1" indent="-342900"/>
            <a:r>
              <a:rPr lang="en-US" dirty="0"/>
              <a:t>Responsible: the district and school where the student should be counted for accountability</a:t>
            </a:r>
          </a:p>
          <a:p>
            <a:pPr marL="342900" indent="-342900">
              <a:buFont typeface="Arial" panose="020B0604020202020204" pitchFamily="34" charset="0"/>
              <a:buChar char="•"/>
            </a:pPr>
            <a:r>
              <a:rPr lang="en-US" dirty="0"/>
              <a:t>If Pre-ID and Testing district do not match, the record will be split and both districts will see a copy</a:t>
            </a:r>
          </a:p>
          <a:p>
            <a:pPr marL="1028700" lvl="1" indent="-342900"/>
            <a:r>
              <a:rPr lang="en-US" dirty="0"/>
              <a:t>These records will have a ‘CO SAT Record ID Number’ starting with ‘P’ or ‘T’</a:t>
            </a:r>
          </a:p>
          <a:p>
            <a:pPr marL="1028700" lvl="1" indent="-342900"/>
            <a:r>
              <a:rPr lang="en-US" dirty="0"/>
              <a:t>Responsible district and school will default to your district so that the accountability variables are calculated correctly if you are keeping the record</a:t>
            </a:r>
          </a:p>
          <a:p>
            <a:pPr marL="1028700" lvl="1" indent="-342900"/>
            <a:r>
              <a:rPr lang="en-US" dirty="0"/>
              <a:t>If you are not the responsible district simply update responsible district and school to the district and school that you believe the student should be in</a:t>
            </a:r>
          </a:p>
          <a:p>
            <a:pPr marL="1485900" lvl="2" indent="-342900"/>
            <a:r>
              <a:rPr lang="en-US" dirty="0"/>
              <a:t>We will only use data submitted in the record coming from the responsible district so you do not need to update any other data for that record, contact SBD Support to ignore errors on this record</a:t>
            </a:r>
          </a:p>
          <a:p>
            <a:pPr marL="1485900" lvl="2" indent="-342900"/>
            <a:endParaRPr lang="en-US" dirty="0"/>
          </a:p>
        </p:txBody>
      </p:sp>
    </p:spTree>
    <p:extLst>
      <p:ext uri="{BB962C8B-B14F-4D97-AF65-F5344CB8AC3E}">
        <p14:creationId xmlns:p14="http://schemas.microsoft.com/office/powerpoint/2010/main" val="2055229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Responsible District and School, </a:t>
            </a:r>
            <a:r>
              <a:rPr lang="en-US" dirty="0" err="1"/>
              <a:t>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After SBD closes, the split records will be compared</a:t>
            </a:r>
          </a:p>
          <a:p>
            <a:pPr marL="1028700" lvl="1" indent="-342900"/>
            <a:r>
              <a:rPr lang="en-US" dirty="0"/>
              <a:t>If both districts agree on the responsible district for that record it will be automatically associated with that district and only the data they submitted will be used for the final data, including invalidations</a:t>
            </a:r>
          </a:p>
          <a:p>
            <a:pPr marL="1028700" lvl="1" indent="-342900"/>
            <a:r>
              <a:rPr lang="en-US" dirty="0"/>
              <a:t>If the two records do not have matching responsible districts then CDE will contact both parties to determine who should receive the record</a:t>
            </a:r>
          </a:p>
          <a:p>
            <a:pPr marL="1485900" lvl="2" indent="-342900"/>
            <a:r>
              <a:rPr lang="en-US" dirty="0"/>
              <a:t>CDE will try to start this before the end of SBD but be prepared to receive phone calls on 6/18 and 6/21 after the window closes</a:t>
            </a:r>
          </a:p>
        </p:txBody>
      </p:sp>
    </p:spTree>
    <p:extLst>
      <p:ext uri="{BB962C8B-B14F-4D97-AF65-F5344CB8AC3E}">
        <p14:creationId xmlns:p14="http://schemas.microsoft.com/office/powerpoint/2010/main" val="3355629360"/>
      </p:ext>
    </p:extLst>
  </p:cSld>
  <p:clrMapOvr>
    <a:masterClrMapping/>
  </p:clrMapOvr>
</p:sld>
</file>

<file path=ppt/theme/theme1.xml><?xml version="1.0" encoding="utf-8"?>
<a:theme xmlns:a="http://schemas.openxmlformats.org/drawingml/2006/main" name="Light Blue to Green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2374</TotalTime>
  <Words>1731</Words>
  <Application>Microsoft Office PowerPoint</Application>
  <PresentationFormat>On-screen Show (4:3)</PresentationFormat>
  <Paragraphs>121</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Museo Slab 500</vt:lpstr>
      <vt:lpstr>Trebuchet MS</vt:lpstr>
      <vt:lpstr>Light Blue to Green Theme</vt:lpstr>
      <vt:lpstr>Colorado PSAT/SAT SBD Training</vt:lpstr>
      <vt:lpstr>Colorado PSAT and SAT SBD</vt:lpstr>
      <vt:lpstr>General Data Pipeline Manual</vt:lpstr>
      <vt:lpstr>PSAT and SAT SBD Documentation</vt:lpstr>
      <vt:lpstr>SBD File Layout and Definitions</vt:lpstr>
      <vt:lpstr>Business Rules and Failsafe Template</vt:lpstr>
      <vt:lpstr>PSAT and SAT Specific Fields and Rules</vt:lpstr>
      <vt:lpstr>Responsible District and School</vt:lpstr>
      <vt:lpstr>Responsible District and School, con’t</vt:lpstr>
      <vt:lpstr>Facilities Students</vt:lpstr>
      <vt:lpstr>Test and Grade Fields</vt:lpstr>
      <vt:lpstr>Continuous in District and School</vt:lpstr>
      <vt:lpstr>Valid Answer Sheet Received</vt:lpstr>
      <vt:lpstr>Invalidation Codes</vt:lpstr>
      <vt:lpstr>Invalidation Codes that should not be added during SBD</vt:lpstr>
      <vt:lpstr>Invalidation Codes that can be added during SBD</vt:lpstr>
      <vt:lpstr>Duplicate Records</vt:lpstr>
      <vt:lpstr>Contact Information</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Heitman, Lindsey</cp:lastModifiedBy>
  <cp:revision>183</cp:revision>
  <dcterms:created xsi:type="dcterms:W3CDTF">2018-01-08T21:58:16Z</dcterms:created>
  <dcterms:modified xsi:type="dcterms:W3CDTF">2021-05-07T18:17:46Z</dcterms:modified>
</cp:coreProperties>
</file>