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7" r:id="rId2"/>
    <p:sldId id="263" r:id="rId3"/>
    <p:sldId id="264" r:id="rId4"/>
    <p:sldId id="266" r:id="rId5"/>
    <p:sldId id="265"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3"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FFA"/>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163" autoAdjust="0"/>
  </p:normalViewPr>
  <p:slideViewPr>
    <p:cSldViewPr snapToGrid="0">
      <p:cViewPr varScale="1">
        <p:scale>
          <a:sx n="78" d="100"/>
          <a:sy n="78" d="100"/>
        </p:scale>
        <p:origin x="-1541"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480E9-86E4-4560-908C-503D2336EC7E}" type="doc">
      <dgm:prSet loTypeId="urn:microsoft.com/office/officeart/2005/8/layout/chevron1" loCatId="process" qsTypeId="urn:microsoft.com/office/officeart/2005/8/quickstyle/simple1" qsCatId="simple" csTypeId="urn:microsoft.com/office/officeart/2005/8/colors/accent1_2" csCatId="accent1" phldr="1"/>
      <dgm:spPr/>
    </dgm:pt>
    <dgm:pt modelId="{D17D26E6-C806-4A6A-8910-49D7A3ADBF72}">
      <dgm:prSet phldrT="[Text]"/>
      <dgm:spPr/>
      <dgm:t>
        <a:bodyPr/>
        <a:lstStyle/>
        <a:p>
          <a:r>
            <a:rPr lang="en-US" dirty="0" smtClean="0"/>
            <a:t>District submits data</a:t>
          </a:r>
          <a:endParaRPr lang="en-US" dirty="0"/>
        </a:p>
      </dgm:t>
    </dgm:pt>
    <dgm:pt modelId="{671A271F-CAE1-43E0-96D8-7855607AA256}" type="parTrans" cxnId="{9DCDF2C2-66A9-4B2A-943C-59D754715CAB}">
      <dgm:prSet/>
      <dgm:spPr/>
      <dgm:t>
        <a:bodyPr/>
        <a:lstStyle/>
        <a:p>
          <a:endParaRPr lang="en-US"/>
        </a:p>
      </dgm:t>
    </dgm:pt>
    <dgm:pt modelId="{71ADBCB7-2658-4F2F-A80F-72428CD8F34A}" type="sibTrans" cxnId="{9DCDF2C2-66A9-4B2A-943C-59D754715CAB}">
      <dgm:prSet/>
      <dgm:spPr/>
      <dgm:t>
        <a:bodyPr/>
        <a:lstStyle/>
        <a:p>
          <a:endParaRPr lang="en-US"/>
        </a:p>
      </dgm:t>
    </dgm:pt>
    <dgm:pt modelId="{7C978A99-0C80-48D9-A473-44DD2CD506FE}">
      <dgm:prSet phldrT="[Text]"/>
      <dgm:spPr/>
      <dgm:t>
        <a:bodyPr/>
        <a:lstStyle/>
        <a:p>
          <a:r>
            <a:rPr lang="en-US" dirty="0" smtClean="0"/>
            <a:t>CDE populates sign off form and sends it to district by 7/12/19</a:t>
          </a:r>
          <a:endParaRPr lang="en-US" dirty="0"/>
        </a:p>
      </dgm:t>
    </dgm:pt>
    <dgm:pt modelId="{E1A79FBB-6AA7-416B-900A-EDC697817F3E}" type="parTrans" cxnId="{4AF3E3BF-D567-4DDB-BB9C-BB8669318217}">
      <dgm:prSet/>
      <dgm:spPr/>
      <dgm:t>
        <a:bodyPr/>
        <a:lstStyle/>
        <a:p>
          <a:endParaRPr lang="en-US"/>
        </a:p>
      </dgm:t>
    </dgm:pt>
    <dgm:pt modelId="{FBE1B3F3-C612-4656-841B-BC7C67DF010E}" type="sibTrans" cxnId="{4AF3E3BF-D567-4DDB-BB9C-BB8669318217}">
      <dgm:prSet/>
      <dgm:spPr/>
      <dgm:t>
        <a:bodyPr/>
        <a:lstStyle/>
        <a:p>
          <a:endParaRPr lang="en-US"/>
        </a:p>
      </dgm:t>
    </dgm:pt>
    <dgm:pt modelId="{261282F4-50DA-4E6B-83A1-BC58496EA4F1}">
      <dgm:prSet phldrT="[Text]"/>
      <dgm:spPr/>
      <dgm:t>
        <a:bodyPr/>
        <a:lstStyle/>
        <a:p>
          <a:r>
            <a:rPr lang="en-US" dirty="0" smtClean="0"/>
            <a:t>Email signed form to B Sanders by 8/1/19</a:t>
          </a:r>
          <a:endParaRPr lang="en-US" dirty="0"/>
        </a:p>
      </dgm:t>
    </dgm:pt>
    <dgm:pt modelId="{F1C5F27D-8206-49B2-9A23-C78A23C4967C}" type="parTrans" cxnId="{428EEED1-C9F6-4F77-9F3A-B2BE3AB907FF}">
      <dgm:prSet/>
      <dgm:spPr/>
      <dgm:t>
        <a:bodyPr/>
        <a:lstStyle/>
        <a:p>
          <a:endParaRPr lang="en-US"/>
        </a:p>
      </dgm:t>
    </dgm:pt>
    <dgm:pt modelId="{72B94F2D-32D8-41BF-8F92-42A8C7B8328D}" type="sibTrans" cxnId="{428EEED1-C9F6-4F77-9F3A-B2BE3AB907FF}">
      <dgm:prSet/>
      <dgm:spPr/>
      <dgm:t>
        <a:bodyPr/>
        <a:lstStyle/>
        <a:p>
          <a:endParaRPr lang="en-US"/>
        </a:p>
      </dgm:t>
    </dgm:pt>
    <dgm:pt modelId="{19C88A5B-5CE7-48AA-87C7-1E4313CE15EF}" type="pres">
      <dgm:prSet presAssocID="{688480E9-86E4-4560-908C-503D2336EC7E}" presName="Name0" presStyleCnt="0">
        <dgm:presLayoutVars>
          <dgm:dir/>
          <dgm:animLvl val="lvl"/>
          <dgm:resizeHandles val="exact"/>
        </dgm:presLayoutVars>
      </dgm:prSet>
      <dgm:spPr/>
    </dgm:pt>
    <dgm:pt modelId="{7D0550C0-4B57-481A-90DF-A50D0890DCC3}" type="pres">
      <dgm:prSet presAssocID="{D17D26E6-C806-4A6A-8910-49D7A3ADBF72}" presName="parTxOnly" presStyleLbl="node1" presStyleIdx="0" presStyleCnt="3">
        <dgm:presLayoutVars>
          <dgm:chMax val="0"/>
          <dgm:chPref val="0"/>
          <dgm:bulletEnabled val="1"/>
        </dgm:presLayoutVars>
      </dgm:prSet>
      <dgm:spPr/>
      <dgm:t>
        <a:bodyPr/>
        <a:lstStyle/>
        <a:p>
          <a:endParaRPr lang="en-US"/>
        </a:p>
      </dgm:t>
    </dgm:pt>
    <dgm:pt modelId="{BA95B19C-49D0-451A-AA55-E14031FAF3A7}" type="pres">
      <dgm:prSet presAssocID="{71ADBCB7-2658-4F2F-A80F-72428CD8F34A}" presName="parTxOnlySpace" presStyleCnt="0"/>
      <dgm:spPr/>
    </dgm:pt>
    <dgm:pt modelId="{6DEC196B-F48E-4DD2-A870-5081E9265EFD}" type="pres">
      <dgm:prSet presAssocID="{7C978A99-0C80-48D9-A473-44DD2CD506FE}" presName="parTxOnly" presStyleLbl="node1" presStyleIdx="1" presStyleCnt="3">
        <dgm:presLayoutVars>
          <dgm:chMax val="0"/>
          <dgm:chPref val="0"/>
          <dgm:bulletEnabled val="1"/>
        </dgm:presLayoutVars>
      </dgm:prSet>
      <dgm:spPr/>
      <dgm:t>
        <a:bodyPr/>
        <a:lstStyle/>
        <a:p>
          <a:endParaRPr lang="en-US"/>
        </a:p>
      </dgm:t>
    </dgm:pt>
    <dgm:pt modelId="{BFE3C4FB-4FC4-45BB-9CB7-30E6735E3140}" type="pres">
      <dgm:prSet presAssocID="{FBE1B3F3-C612-4656-841B-BC7C67DF010E}" presName="parTxOnlySpace" presStyleCnt="0"/>
      <dgm:spPr/>
    </dgm:pt>
    <dgm:pt modelId="{F5F3469B-D687-4924-90C4-31EEE0410D34}" type="pres">
      <dgm:prSet presAssocID="{261282F4-50DA-4E6B-83A1-BC58496EA4F1}" presName="parTxOnly" presStyleLbl="node1" presStyleIdx="2" presStyleCnt="3">
        <dgm:presLayoutVars>
          <dgm:chMax val="0"/>
          <dgm:chPref val="0"/>
          <dgm:bulletEnabled val="1"/>
        </dgm:presLayoutVars>
      </dgm:prSet>
      <dgm:spPr/>
      <dgm:t>
        <a:bodyPr/>
        <a:lstStyle/>
        <a:p>
          <a:endParaRPr lang="en-US"/>
        </a:p>
      </dgm:t>
    </dgm:pt>
  </dgm:ptLst>
  <dgm:cxnLst>
    <dgm:cxn modelId="{4AF3E3BF-D567-4DDB-BB9C-BB8669318217}" srcId="{688480E9-86E4-4560-908C-503D2336EC7E}" destId="{7C978A99-0C80-48D9-A473-44DD2CD506FE}" srcOrd="1" destOrd="0" parTransId="{E1A79FBB-6AA7-416B-900A-EDC697817F3E}" sibTransId="{FBE1B3F3-C612-4656-841B-BC7C67DF010E}"/>
    <dgm:cxn modelId="{9DCDF2C2-66A9-4B2A-943C-59D754715CAB}" srcId="{688480E9-86E4-4560-908C-503D2336EC7E}" destId="{D17D26E6-C806-4A6A-8910-49D7A3ADBF72}" srcOrd="0" destOrd="0" parTransId="{671A271F-CAE1-43E0-96D8-7855607AA256}" sibTransId="{71ADBCB7-2658-4F2F-A80F-72428CD8F34A}"/>
    <dgm:cxn modelId="{4B325398-38DE-47ED-8A94-01B9C6C3CED1}" type="presOf" srcId="{D17D26E6-C806-4A6A-8910-49D7A3ADBF72}" destId="{7D0550C0-4B57-481A-90DF-A50D0890DCC3}" srcOrd="0" destOrd="0" presId="urn:microsoft.com/office/officeart/2005/8/layout/chevron1"/>
    <dgm:cxn modelId="{2300104D-5110-4CFB-85F7-FFFC83BA2EC5}" type="presOf" srcId="{261282F4-50DA-4E6B-83A1-BC58496EA4F1}" destId="{F5F3469B-D687-4924-90C4-31EEE0410D34}" srcOrd="0" destOrd="0" presId="urn:microsoft.com/office/officeart/2005/8/layout/chevron1"/>
    <dgm:cxn modelId="{6CD29877-B386-4FC5-A368-09ACCBC58492}" type="presOf" srcId="{688480E9-86E4-4560-908C-503D2336EC7E}" destId="{19C88A5B-5CE7-48AA-87C7-1E4313CE15EF}" srcOrd="0" destOrd="0" presId="urn:microsoft.com/office/officeart/2005/8/layout/chevron1"/>
    <dgm:cxn modelId="{981A657B-6F92-44EB-92D5-4EF2C02CA496}" type="presOf" srcId="{7C978A99-0C80-48D9-A473-44DD2CD506FE}" destId="{6DEC196B-F48E-4DD2-A870-5081E9265EFD}" srcOrd="0" destOrd="0" presId="urn:microsoft.com/office/officeart/2005/8/layout/chevron1"/>
    <dgm:cxn modelId="{428EEED1-C9F6-4F77-9F3A-B2BE3AB907FF}" srcId="{688480E9-86E4-4560-908C-503D2336EC7E}" destId="{261282F4-50DA-4E6B-83A1-BC58496EA4F1}" srcOrd="2" destOrd="0" parTransId="{F1C5F27D-8206-49B2-9A23-C78A23C4967C}" sibTransId="{72B94F2D-32D8-41BF-8F92-42A8C7B8328D}"/>
    <dgm:cxn modelId="{61A50ABD-B273-468E-BEE2-2CB8C1114149}" type="presParOf" srcId="{19C88A5B-5CE7-48AA-87C7-1E4313CE15EF}" destId="{7D0550C0-4B57-481A-90DF-A50D0890DCC3}" srcOrd="0" destOrd="0" presId="urn:microsoft.com/office/officeart/2005/8/layout/chevron1"/>
    <dgm:cxn modelId="{C7568F41-D3BD-4702-9388-D2970BC37171}" type="presParOf" srcId="{19C88A5B-5CE7-48AA-87C7-1E4313CE15EF}" destId="{BA95B19C-49D0-451A-AA55-E14031FAF3A7}" srcOrd="1" destOrd="0" presId="urn:microsoft.com/office/officeart/2005/8/layout/chevron1"/>
    <dgm:cxn modelId="{D1171AAF-6830-4CA8-9C1C-5906AC883FA9}" type="presParOf" srcId="{19C88A5B-5CE7-48AA-87C7-1E4313CE15EF}" destId="{6DEC196B-F48E-4DD2-A870-5081E9265EFD}" srcOrd="2" destOrd="0" presId="urn:microsoft.com/office/officeart/2005/8/layout/chevron1"/>
    <dgm:cxn modelId="{E02FDA6D-F7E1-44B7-81FA-536515F8EFD8}" type="presParOf" srcId="{19C88A5B-5CE7-48AA-87C7-1E4313CE15EF}" destId="{BFE3C4FB-4FC4-45BB-9CB7-30E6735E3140}" srcOrd="3" destOrd="0" presId="urn:microsoft.com/office/officeart/2005/8/layout/chevron1"/>
    <dgm:cxn modelId="{2AF029F4-656B-4202-8C42-DD2209B6497B}" type="presParOf" srcId="{19C88A5B-5CE7-48AA-87C7-1E4313CE15EF}" destId="{F5F3469B-D687-4924-90C4-31EEE0410D3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1C41A5-5806-4D8C-9101-87111F98DC19}" type="datetimeFigureOut">
              <a:rPr lang="en-US" smtClean="0"/>
              <a:t>3/21/2019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Hi everyone! We are about to get started. Please note that in order to make this webinar as accessible as possible,</a:t>
            </a:r>
            <a:r>
              <a:rPr lang="en-US" baseline="0" dirty="0" smtClean="0"/>
              <a:t> we request that you do the following: mute your phones if you have called in. If you have a question, please type your question into the chat box rather than asking it out loud. I will answer all questions at the end of the webinar via the chat box. Please be patient; all questions will be answered. If you require a transcript of the webinar while it is ongoing, click the notes tab on the sidebar to the right, and the narration script I am using will be visible on-screen.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3795607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image on the left</a:t>
            </a:r>
            <a:r>
              <a:rPr lang="en-US" baseline="0" dirty="0" smtClean="0"/>
              <a:t> is the navigation menu you will see if you have AEC~LEAAPPROVER role permissions properly assigned to you. To do anything with the AEC Collections, you will start by clicking on the Alternative Education button. Clicking on this button will display all of the buttons below it. The buttons below allow you to pull and modify the data in Data Pipeline associated with a given collection. We’ll go through how to use all of these functions for each collection a little later in this presentation.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10</a:t>
            </a:fld>
            <a:endParaRPr lang="en-US"/>
          </a:p>
        </p:txBody>
      </p:sp>
    </p:spTree>
    <p:extLst>
      <p:ext uri="{BB962C8B-B14F-4D97-AF65-F5344CB8AC3E}">
        <p14:creationId xmlns:p14="http://schemas.microsoft.com/office/powerpoint/2010/main" val="27902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Now that we’ve covered some general information, let’s dive into each collection separately. In these sections, I’ll tell you how to use Data Pipeline to complete</a:t>
            </a:r>
            <a:r>
              <a:rPr lang="en-US" baseline="0" dirty="0" smtClean="0"/>
              <a:t> your submission and go through information specific to each collection. Let’s start with the Actual Measures and Data for the 2019 AEC SPF Collection.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386211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Selection of Measures collection is voluntary for Alternative Education Campuses. Since optional measures are optional, no</a:t>
            </a:r>
            <a:r>
              <a:rPr lang="en-US" baseline="0" dirty="0" smtClean="0"/>
              <a:t> district must submit measures for use on the AEC SPF. That said, we highly recommend that you participate in this collection. The use of optional measures on the AEC SPF generally improves performance on the AEC SPF and goes a long way towards contextualizing the state-required measures that will appear on the AEC SPF. Please note that this collection uses aggregated data, not student level information.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12</a:t>
            </a:fld>
            <a:endParaRPr lang="en-US"/>
          </a:p>
        </p:txBody>
      </p:sp>
    </p:spTree>
    <p:extLst>
      <p:ext uri="{BB962C8B-B14F-4D97-AF65-F5344CB8AC3E}">
        <p14:creationId xmlns:p14="http://schemas.microsoft.com/office/powerpoint/2010/main" val="388560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table shows you what you’ll need to have on hand as you start the Actual Measures and Data for the 2019 AEC SPF Collection,</a:t>
            </a:r>
            <a:r>
              <a:rPr lang="en-US" baseline="0" dirty="0" smtClean="0"/>
              <a:t> why you’ll need each document, and where to find it. You will first need to familiarize yourself with the file layout and definitions document for this collection. Doing so will make the data submissions process easier and simpler since you will know which fields to complete and how to complete them. Before the window opens, it is a good idea to check to make sure that you have your AEC~LEAAPPROVER permissions correctly set for Data Pipeline. You may consider reviewing some of the resources CDE has created for optional measure. Specifically, the Calculation Guidance for AEC Measures will be useful in helping you determine which measures have been previously approved and how to calculate them. The Optional Measures Cut Point Lookup Document allows you to see at a glance what the norms and cut points were for any optional measure submitted and approved for the 2018 AEC SPF. The file Layouts and definitions document will show you how to cross-reference indicators, </a:t>
            </a:r>
            <a:r>
              <a:rPr lang="en-US" baseline="0" dirty="0" err="1" smtClean="0"/>
              <a:t>subindicators</a:t>
            </a:r>
            <a:r>
              <a:rPr lang="en-US" baseline="0" dirty="0" smtClean="0"/>
              <a:t>, categories, and metrics for this collection. Now, let’s talk about how you can submit your completed data.</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13</a:t>
            </a:fld>
            <a:endParaRPr lang="en-US"/>
          </a:p>
        </p:txBody>
      </p:sp>
    </p:spTree>
    <p:extLst>
      <p:ext uri="{BB962C8B-B14F-4D97-AF65-F5344CB8AC3E}">
        <p14:creationId xmlns:p14="http://schemas.microsoft.com/office/powerpoint/2010/main" val="1307251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a:t>
            </a:r>
            <a:r>
              <a:rPr lang="en-US" baseline="0" dirty="0" smtClean="0"/>
              <a:t>add/edit records method is generally a good fit for the Actual Measures and Data collection. Using this method takes some of the nitpicking out of this data submission. You will not need to map the numeric codes for the indicator, </a:t>
            </a:r>
            <a:r>
              <a:rPr lang="en-US" baseline="0" dirty="0" err="1" smtClean="0"/>
              <a:t>subindicator</a:t>
            </a:r>
            <a:r>
              <a:rPr lang="en-US" baseline="0" dirty="0" smtClean="0"/>
              <a:t>, category, or metric you select when you enter a given measure. You will also not need to remember or look up the valid combinations between the indicators, </a:t>
            </a:r>
            <a:r>
              <a:rPr lang="en-US" baseline="0" dirty="0" err="1" smtClean="0"/>
              <a:t>subindicators</a:t>
            </a:r>
            <a:r>
              <a:rPr lang="en-US" baseline="0" dirty="0" smtClean="0"/>
              <a:t>, categories, and metrics as you enter your measures.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14</a:t>
            </a:fld>
            <a:endParaRPr lang="en-US"/>
          </a:p>
        </p:txBody>
      </p:sp>
    </p:spTree>
    <p:extLst>
      <p:ext uri="{BB962C8B-B14F-4D97-AF65-F5344CB8AC3E}">
        <p14:creationId xmlns:p14="http://schemas.microsoft.com/office/powerpoint/2010/main" val="232409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CDE does not pre-populate data for the Actual Measures and Data collection. In order to complete this data submission using the web interface tools, you will need to first add records, and then edit them as needed. </a:t>
            </a:r>
            <a:r>
              <a:rPr lang="en-US" dirty="0" smtClean="0"/>
              <a:t>When you click on Add Record on</a:t>
            </a:r>
            <a:r>
              <a:rPr lang="en-US" baseline="0" dirty="0" smtClean="0"/>
              <a:t> the navigation menu on the left hand screen while in Data Pipeline</a:t>
            </a:r>
            <a:r>
              <a:rPr lang="en-US" dirty="0" smtClean="0"/>
              <a:t>, you will be taken to a screen which looks like this. You</a:t>
            </a:r>
            <a:r>
              <a:rPr lang="en-US" baseline="0" dirty="0" smtClean="0"/>
              <a:t> will need to select your file type, school year, and LEA. You should only be able to select your own LEA. Once you have selected the file type, school year, and LEA, hit Add New Record. </a:t>
            </a:r>
            <a:r>
              <a:rPr lang="en-US" dirty="0" smtClean="0"/>
              <a:t>After</a:t>
            </a:r>
            <a:r>
              <a:rPr lang="en-US" baseline="0" dirty="0" smtClean="0"/>
              <a:t> hitting Add New Record, you will be given the options at the bottom of the screen. To add a measure you plan to submit for consideration for the 2019 AEC SPF, choose the relevant information from the dropdown menus. Since the information in the dropdowns are dependent on each other, it makes the most sense to work through the dropdown menus in the following order: AEC Indicator, Assessment, AEC Assessment Category, then AEC Metric for selected category. If you select Academic Achievement in the AEC Indicator, you will see a different list of assessments than if you select Student Engagement. Likewise, ACT to ACT growth has a different set of AEC Assessment Categories to choose from than NWEA MAP. Once you have made all your choices, add in your measurement data to the following fields: AEC Students Meeting Measure, AEC Total Students for Measure, and AEC Rate of Students Passing the Measure. When you are through making your choices and adding your data, hit Submit/Add Record. Repeat this process as many times as necessary until you have added all of your actual measures and data for the 2019 AEC SPF for each of the AECs in your district or BOCES.</a:t>
            </a: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smtClean="0"/>
              <a:t>15</a:t>
            </a:fld>
            <a:endParaRPr lang="en-US"/>
          </a:p>
        </p:txBody>
      </p:sp>
    </p:spTree>
    <p:extLst>
      <p:ext uri="{BB962C8B-B14F-4D97-AF65-F5344CB8AC3E}">
        <p14:creationId xmlns:p14="http://schemas.microsoft.com/office/powerpoint/2010/main" val="4216864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When you hit Search, you</a:t>
            </a:r>
            <a:r>
              <a:rPr lang="en-US" baseline="0" dirty="0" smtClean="0"/>
              <a:t> will see this screen, and you will be able to edit records that exist in Data Pipeline for the Actual Measures and Data collection. Any records highlighted in red are errors which need to be addressed before your data submission is finalized. Note that you can delete or modify records using this function, and that you can modify multiple records at once. When you hit the save button at the bottom of the screen, your changes will be passed through to the Data Pipeline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16</a:t>
            </a:fld>
            <a:endParaRPr lang="en-US"/>
          </a:p>
        </p:txBody>
      </p:sp>
    </p:spTree>
    <p:extLst>
      <p:ext uri="{BB962C8B-B14F-4D97-AF65-F5344CB8AC3E}">
        <p14:creationId xmlns:p14="http://schemas.microsoft.com/office/powerpoint/2010/main" val="324034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You could also use the file download/upload method if you have several</a:t>
            </a:r>
            <a:r>
              <a:rPr lang="en-US" baseline="0" dirty="0" smtClean="0"/>
              <a:t> AECs in your district or BOCES, and each one is submitting quite a few optional measures for consideration. If you use this method, make sure to review the file layout and definitions documents for these collections and look through the additional resources available for these collections. These resources are listed on the AEC Collections pipeline website at the link on the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17</a:t>
            </a:fld>
            <a:endParaRPr lang="en-US"/>
          </a:p>
        </p:txBody>
      </p:sp>
    </p:spTree>
    <p:extLst>
      <p:ext uri="{BB962C8B-B14F-4D97-AF65-F5344CB8AC3E}">
        <p14:creationId xmlns:p14="http://schemas.microsoft.com/office/powerpoint/2010/main" val="3785595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When you click</a:t>
            </a:r>
            <a:r>
              <a:rPr lang="en-US" baseline="0" dirty="0" smtClean="0"/>
              <a:t> on the File Extract Download button, you will see this screen. You will need to select the following from the dropdown menus: a file type, a school year, your district or BOCES, and a file content type. The file type determines which AEC Collection you are working on. Note that the extract for the Actual Measures and Data collection will be a blank template. You will also need to choose a file type. We recommend choosing excel. When you have made your choices, hit the Download Standard Extract button. Your Actual Measures and Data file will be a template with only the headers in the screenshot below. You will need to enter the numeric codes for your desired optional measures in the collection fields, along with your district or BOCES and school codes as I have done in this example. The numeric codes that crosswalk to AEC Indicators, AEC </a:t>
            </a:r>
            <a:r>
              <a:rPr lang="en-US" baseline="0" dirty="0" err="1" smtClean="0"/>
              <a:t>Subindicators</a:t>
            </a:r>
            <a:r>
              <a:rPr lang="en-US" baseline="0" dirty="0" smtClean="0"/>
              <a:t>, AEC </a:t>
            </a:r>
            <a:r>
              <a:rPr lang="en-US" baseline="0" dirty="0" err="1" smtClean="0"/>
              <a:t>Subindicator</a:t>
            </a:r>
            <a:r>
              <a:rPr lang="en-US" baseline="0" dirty="0" smtClean="0"/>
              <a:t> Categories, and AEC </a:t>
            </a:r>
            <a:r>
              <a:rPr lang="en-US" baseline="0" dirty="0" err="1" smtClean="0"/>
              <a:t>Subindicator</a:t>
            </a:r>
            <a:r>
              <a:rPr lang="en-US" baseline="0" dirty="0" smtClean="0"/>
              <a:t> Category Metrics can all be found in the file layouts and definitions document. The specific valid combinations between these fields are available in the Indicator Measures Valid Combinations Sheet document. Note that if any field is blank, or if any field uses an invalid code, or if any row uses an invalid combination of numeric codes, then your data will be flagged with errors.</a:t>
            </a: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smtClean="0"/>
              <a:t>18</a:t>
            </a:fld>
            <a:endParaRPr lang="en-US"/>
          </a:p>
        </p:txBody>
      </p:sp>
    </p:spTree>
    <p:extLst>
      <p:ext uri="{BB962C8B-B14F-4D97-AF65-F5344CB8AC3E}">
        <p14:creationId xmlns:p14="http://schemas.microsoft.com/office/powerpoint/2010/main" val="711377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When you click on the File Upload button in Data Pipeline, you will see this screen. You will need to select the Alternative Education Campus</a:t>
            </a:r>
            <a:r>
              <a:rPr lang="en-US" baseline="0" dirty="0" smtClean="0"/>
              <a:t> dataset and the appropriate file type from the dropdown menus. You will also need to select the relevant school year and your district or BOCES. Finally, choose replace or append in the upload type section. Choose replace if your file includes all AECs in your district or BOCES. Choose append if you are uploading your data school by school. Finally, choose the file you want to upload and hit the submit button.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19</a:t>
            </a:fld>
            <a:endParaRPr lang="en-US"/>
          </a:p>
        </p:txBody>
      </p:sp>
    </p:spTree>
    <p:extLst>
      <p:ext uri="{BB962C8B-B14F-4D97-AF65-F5344CB8AC3E}">
        <p14:creationId xmlns:p14="http://schemas.microsoft.com/office/powerpoint/2010/main" val="254938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Good afternoon, and welcome to the</a:t>
            </a:r>
            <a:r>
              <a:rPr lang="en-US" baseline="0" dirty="0" smtClean="0"/>
              <a:t> AEC Collections Window 2 Overview. My name is B Sanders, and I am the AEC and Accountability Senior Analyst at CDE. This webinar will provide a detailed overview of the second collection window for the AEC Pipeline collections. Collection Window 2 for Alternative Education Campuses includes the Actual Measures and Data Collection for the 2019 AEC SPF and the Planned Measures Collection for 2020 AEC SPF.</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a:t>
            </a:fld>
            <a:endParaRPr lang="en-US"/>
          </a:p>
        </p:txBody>
      </p:sp>
    </p:spTree>
    <p:extLst>
      <p:ext uri="{BB962C8B-B14F-4D97-AF65-F5344CB8AC3E}">
        <p14:creationId xmlns:p14="http://schemas.microsoft.com/office/powerpoint/2010/main" val="1151823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table outlines what fields</a:t>
            </a:r>
            <a:r>
              <a:rPr lang="en-US" baseline="0" dirty="0" smtClean="0"/>
              <a:t> in the Actual Measures and Data Collection you will need to complete, and how they will need to be completed. Each of these fields use the numeric codes outlined in the reference documents we just went over, but if you’re using the add or edit record screens you will be able to choose names from dropdown menus. No null values are permitted for these fields. The last three fields require you to enter data points for your measures. These fields have embedded logic based on the relationships between the fields and what kind of metric is chosen. We’ll go over that now.</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20</a:t>
            </a:fld>
            <a:endParaRPr lang="en-US"/>
          </a:p>
        </p:txBody>
      </p:sp>
    </p:spTree>
    <p:extLst>
      <p:ext uri="{BB962C8B-B14F-4D97-AF65-F5344CB8AC3E}">
        <p14:creationId xmlns:p14="http://schemas.microsoft.com/office/powerpoint/2010/main" val="2769364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Your actual measures collection data will be flagged with errors if any of the logic rules on this slide are broken. This slide shows the logic rule on the left, and the reasoning behind that logic rule on the right. Please feel free to reach out to me, B Sanders, if you have any questions about these logic rules.</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21</a:t>
            </a:fld>
            <a:endParaRPr lang="en-US"/>
          </a:p>
        </p:txBody>
      </p:sp>
    </p:spTree>
    <p:extLst>
      <p:ext uri="{BB962C8B-B14F-4D97-AF65-F5344CB8AC3E}">
        <p14:creationId xmlns:p14="http://schemas.microsoft.com/office/powerpoint/2010/main" val="581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Once</a:t>
            </a:r>
            <a:r>
              <a:rPr lang="en-US" baseline="0" dirty="0" smtClean="0"/>
              <a:t> all of your measures have been selected, all of your data has been entered, and all errors have been resolved, it’s time to submit your data to CDE. You can do this by going to the status dashboard. This is available by clicking on the Alternative Education Campus button on the navigation menu on the left hand side of the screen, and then clicking on the status dashboard button, which is just beneath the Alternative Education Campus button. When you click on the Status Dashboard button, you will be taken to this screen. To submit your Actual Measures and Data collection data to CDE, select Actual Assessment Measures for AEC under file type, 2018-19 under school year, and your district or BOCES under Organization. Then press Search. </a:t>
            </a:r>
            <a:r>
              <a:rPr lang="en-US" dirty="0" smtClean="0"/>
              <a:t>When you</a:t>
            </a:r>
            <a:r>
              <a:rPr lang="en-US" baseline="0" dirty="0" smtClean="0"/>
              <a:t> have zero validation errors in your data set, you can send CDE your data by pressing the Submit to CDE button. If you have comments you would like to send along with your data, you can enter them in the LEA Comments box here. When you submit your data to CDE, the system will notify CDE that you have done so. We will review your data. If we have no questions, and if there is nothing that needs to change, we will accept your data. You should receive and email from Data Pipeline when we accept your data. Once your data is submitted to us, it is locked. You cannot change it unless we unlock it for you.</a:t>
            </a: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smtClean="0"/>
              <a:t>22</a:t>
            </a:fld>
            <a:endParaRPr lang="en-US"/>
          </a:p>
        </p:txBody>
      </p:sp>
    </p:spTree>
    <p:extLst>
      <p:ext uri="{BB962C8B-B14F-4D97-AF65-F5344CB8AC3E}">
        <p14:creationId xmlns:p14="http://schemas.microsoft.com/office/powerpoint/2010/main" val="3022384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last thing to talk about is how to opt out of the Actual Measures and Data collection. </a:t>
            </a:r>
            <a:r>
              <a:rPr lang="en-US" baseline="0" dirty="0" smtClean="0"/>
              <a:t>There is only 1 option for schools opting out of the Actual Measures and Data collection, and it is simply that the district is not submitting optional measures on the school’s behalf. We have instituted this process to make sure that no schools are over looked and that a lack of submitted data is intentional. Please remember that submitting optional measures through Data Pipeline during this collection window is the only way to submit optional measures to CDE for the 2019 AEC SPF. If you decide to opt an AEC out of this collection, there is no other way to submit optional measures for consideration for the 2019 AEC SPF.</a:t>
            </a: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smtClean="0"/>
              <a:t>23</a:t>
            </a:fld>
            <a:endParaRPr lang="en-US"/>
          </a:p>
        </p:txBody>
      </p:sp>
    </p:spTree>
    <p:extLst>
      <p:ext uri="{BB962C8B-B14F-4D97-AF65-F5344CB8AC3E}">
        <p14:creationId xmlns:p14="http://schemas.microsoft.com/office/powerpoint/2010/main" val="1962219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Please</a:t>
            </a:r>
            <a:r>
              <a:rPr lang="en-US" baseline="0" dirty="0" smtClean="0"/>
              <a:t> remember that CDE cannot consider your submitted data complete or finalized until we have all sign off forms from schools with submitted data. Again, no sign off forms are required for schools which have opted out of submitting optional measures. Please also remember that since the data included in the sign off sheets is unique to each school—specifically the school name and the principal sign off—you will need to complete one sign off sheet for each school which is submitting optional measures for consideration. This year, CDE staff will take the measures as submitted and populate sign off forms for each submitting school after a given district has submitted and finalized its collection data. We will send you your district’s sign off forms no later than July 12, 2019. This gives each district about three full weeks to get the forms signed and returned to us. When your forms are complete, email the signed and scanned forms to me, B Sanders.</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24</a:t>
            </a:fld>
            <a:endParaRPr lang="en-US"/>
          </a:p>
        </p:txBody>
      </p:sp>
    </p:spTree>
    <p:extLst>
      <p:ext uri="{BB962C8B-B14F-4D97-AF65-F5344CB8AC3E}">
        <p14:creationId xmlns:p14="http://schemas.microsoft.com/office/powerpoint/2010/main" val="1889137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Now that we’ve covered the specifics of the Actual Measures and Data Collection, let’s switch gears and talk about the Planned Measures</a:t>
            </a:r>
            <a:r>
              <a:rPr lang="en-US" baseline="0" dirty="0" smtClean="0"/>
              <a:t> for the 2020 SPF Collection. We’ll cover the basics of the collection, similarities and differences of this collection compared to the Actual Measures collection, and how to submit new-to-CDE measures for the 2020 AEC SPF through this collection.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25</a:t>
            </a:fld>
            <a:endParaRPr lang="en-US"/>
          </a:p>
        </p:txBody>
      </p:sp>
    </p:spTree>
    <p:extLst>
      <p:ext uri="{BB962C8B-B14F-4D97-AF65-F5344CB8AC3E}">
        <p14:creationId xmlns:p14="http://schemas.microsoft.com/office/powerpoint/2010/main" val="1401689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Like the Actual Measures and Data collection</a:t>
            </a:r>
            <a:r>
              <a:rPr lang="en-US" baseline="0" dirty="0" smtClean="0"/>
              <a:t>, the Planned Measures for the 2020 AEC SPF </a:t>
            </a:r>
            <a:r>
              <a:rPr lang="en-US" dirty="0" smtClean="0"/>
              <a:t>collection is voluntary for Alternative Education Campuses. Since optional measures are optional, no</a:t>
            </a:r>
            <a:r>
              <a:rPr lang="en-US" baseline="0" dirty="0" smtClean="0"/>
              <a:t> district must submit measures for use on the AEC SPF. That said, we highly recommend that you participate in this collection, especially if you are considering submitting any brand new measures for the 2020 AEC SPF. Submitting measures which have not been previously approved in advance will give both you and CDE ample time to work through negotiations for those measures.</a:t>
            </a: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smtClean="0"/>
              <a:t>26</a:t>
            </a:fld>
            <a:endParaRPr lang="en-US"/>
          </a:p>
        </p:txBody>
      </p:sp>
    </p:spTree>
    <p:extLst>
      <p:ext uri="{BB962C8B-B14F-4D97-AF65-F5344CB8AC3E}">
        <p14:creationId xmlns:p14="http://schemas.microsoft.com/office/powerpoint/2010/main" val="2180440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AEC Actual Measures and Data collection and the AEC Planned Measures collection are very similar. Much of what we just discussed for the Actual Measures collection carries over to the Planned Measures collection. Data can be entered the same way for both collections, and the types of information collected in both are very similar. Like the Actual Measures collection, the measures which have been previously approved for use will be available in Data Pipeline. However, unlike the Actual Measures collection, you can use this collection to signal when you want a new-to-CDE measure included for the 2020 AEC SPF. The key differences between these collections are that you can only signal that a new measure should be discussed in this collection, that the Planned Measures collection only includes measure names, and that the Actual Measure data is collected for the 2019 AEC SPF, but this collection jumps forward to the 2020 AEC SPF.</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27</a:t>
            </a:fld>
            <a:endParaRPr lang="en-US"/>
          </a:p>
        </p:txBody>
      </p:sp>
    </p:spTree>
    <p:extLst>
      <p:ext uri="{BB962C8B-B14F-4D97-AF65-F5344CB8AC3E}">
        <p14:creationId xmlns:p14="http://schemas.microsoft.com/office/powerpoint/2010/main" val="1427271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Planned Measures collection is flexible—you can submit data if it’s relevant</a:t>
            </a:r>
            <a:r>
              <a:rPr lang="en-US" baseline="0" dirty="0" smtClean="0"/>
              <a:t> to your district, or opt out it if it has no immediate value. There is no consequence for opting out of this collection. This collection is most useful if you intend to submit a new-to-CDE measure for the 2020 AEC SPF. A new-to-CDE measure is one that has never appeared on any AEC SPF, and therefore does not have pre-approved status. You can find out if a measure you would like to use is new-to-CDE, and not just new-to-you, by searching for that measure in either the drop-down menus for this collection in the add records screen, or by looking through the indicator combinations table included in the file layout and definitions document for this collection. Note that this collection is useful for the 2020 AEC SPF, but that all new-to-CDE measures for proposed inclusion in the 2019 AEC SPF must be submitted through the 2019 Planned Measures collection, which ends April 26</a:t>
            </a:r>
            <a:r>
              <a:rPr lang="en-US" baseline="30000" dirty="0" smtClean="0"/>
              <a:t>th</a:t>
            </a:r>
            <a:r>
              <a:rPr lang="en-US" baseline="0" dirty="0" smtClean="0"/>
              <a:t>. Submitting proposed new measures by April 26</a:t>
            </a:r>
            <a:r>
              <a:rPr lang="en-US" baseline="30000" dirty="0" smtClean="0"/>
              <a:t>th</a:t>
            </a:r>
            <a:r>
              <a:rPr lang="en-US" baseline="0" dirty="0" smtClean="0"/>
              <a:t> allows time for CDE to work with you on those new measures before the Actual Measures for 2019 opens.</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28</a:t>
            </a:fld>
            <a:endParaRPr lang="en-US"/>
          </a:p>
        </p:txBody>
      </p:sp>
    </p:spTree>
    <p:extLst>
      <p:ext uri="{BB962C8B-B14F-4D97-AF65-F5344CB8AC3E}">
        <p14:creationId xmlns:p14="http://schemas.microsoft.com/office/powerpoint/2010/main" val="984994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If you have local data that you would like to see on your AEC SPF, but it has not been previously approved by CDE, then indicate that you would like to open negotiations for a new measure by submitting a planned measure with the codes 999 and 9999. Add a record for each new measure you are interested in proposing for the 2020 AEC SPF.</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29</a:t>
            </a:fld>
            <a:endParaRPr lang="en-US"/>
          </a:p>
        </p:txBody>
      </p:sp>
    </p:spTree>
    <p:extLst>
      <p:ext uri="{BB962C8B-B14F-4D97-AF65-F5344CB8AC3E}">
        <p14:creationId xmlns:p14="http://schemas.microsoft.com/office/powerpoint/2010/main" val="47269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Here’s what we’re covering in today’s webinar. If you’ve participated in the AEC Collections in previous years, much of this information</a:t>
            </a:r>
            <a:r>
              <a:rPr lang="en-US" baseline="0" dirty="0" smtClean="0"/>
              <a:t> will be familiar to you. We’ll cover general information that will be useful to both collections occurring in this window first. Then, we’ll dig into the nuts and bolts of the Actual Measures and Data Collection. We’ll also talk about the details for the Planned Measures for 2020 Collection. Before we close out today’s webinar, I’ll also cover some helpful resources, additional training opportunities, and useful contacts. Finally, we have time allotted at the end for questions. Remember to type your questions into the chat box, and I will answer them there.</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a:t>
            </a:fld>
            <a:endParaRPr lang="en-US"/>
          </a:p>
        </p:txBody>
      </p:sp>
    </p:spTree>
    <p:extLst>
      <p:ext uri="{BB962C8B-B14F-4D97-AF65-F5344CB8AC3E}">
        <p14:creationId xmlns:p14="http://schemas.microsoft.com/office/powerpoint/2010/main" val="4132766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As we close out today’s webinar, I’ll go over some useful resources,</a:t>
            </a:r>
            <a:r>
              <a:rPr lang="en-US" baseline="0" dirty="0" smtClean="0"/>
              <a:t> let you know about upcoming trainings, and tell you about helpful contacts.</a:t>
            </a: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smtClean="0"/>
              <a:t>30</a:t>
            </a:fld>
            <a:endParaRPr lang="en-US"/>
          </a:p>
        </p:txBody>
      </p:sp>
    </p:spTree>
    <p:extLst>
      <p:ext uri="{BB962C8B-B14F-4D97-AF65-F5344CB8AC3E}">
        <p14:creationId xmlns:p14="http://schemas.microsoft.com/office/powerpoint/2010/main" val="604753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69">
              <a:defRPr/>
            </a:pPr>
            <a:r>
              <a:rPr lang="en-US" dirty="0" smtClean="0"/>
              <a:t>General information about the AEC Pipeline Collections,</a:t>
            </a:r>
            <a:r>
              <a:rPr lang="en-US" baseline="0" dirty="0" smtClean="0"/>
              <a:t> and about AEC accountability in general, can be found at the two links on this slide. The AEC Collections Information Page has a wealth of resources documents created specifically to guide you through these Collections. A recording of this webinar, along with its transcript, will be posted there, too.</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31</a:t>
            </a:fld>
            <a:endParaRPr lang="en-US"/>
          </a:p>
        </p:txBody>
      </p:sp>
    </p:spTree>
    <p:extLst>
      <p:ext uri="{BB962C8B-B14F-4D97-AF65-F5344CB8AC3E}">
        <p14:creationId xmlns:p14="http://schemas.microsoft.com/office/powerpoint/2010/main" val="2458294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69">
              <a:defRPr/>
            </a:pPr>
            <a:r>
              <a:rPr lang="en-US" baseline="0" dirty="0" smtClean="0"/>
              <a:t>All resource materials are currently posted, or will be posted soon on the AEC collections website linked above. The materials from this </a:t>
            </a:r>
            <a:r>
              <a:rPr lang="en-US" baseline="0" smtClean="0"/>
              <a:t>year and last </a:t>
            </a:r>
            <a:r>
              <a:rPr lang="en-US" baseline="0" dirty="0" smtClean="0"/>
              <a:t>year’s webinars and trainings are still available on that website in case you would like to reference them. If you have further questions about these collections, or if you have outstanding questions related to the currently open AEC collections, feel free to sign up for office hours! The link on this slide will take you to a sign-up page where you can sign up for weekly office hour slots with me, B Sanders, to get your questions answered about AEC Collections and AEC Accountability.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32</a:t>
            </a:fld>
            <a:endParaRPr lang="en-US"/>
          </a:p>
        </p:txBody>
      </p:sp>
    </p:spTree>
    <p:extLst>
      <p:ext uri="{BB962C8B-B14F-4D97-AF65-F5344CB8AC3E}">
        <p14:creationId xmlns:p14="http://schemas.microsoft.com/office/powerpoint/2010/main" val="4289101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69">
              <a:defRPr/>
            </a:pPr>
            <a:r>
              <a:rPr lang="en-US" dirty="0" smtClean="0"/>
              <a:t>Finally,</a:t>
            </a:r>
            <a:r>
              <a:rPr lang="en-US" baseline="0" dirty="0" smtClean="0"/>
              <a:t> i</a:t>
            </a:r>
            <a:r>
              <a:rPr lang="en-US" dirty="0" smtClean="0"/>
              <a:t>f you have questions about the AEC Collections, reach out to me, B Sanders, or my</a:t>
            </a:r>
            <a:r>
              <a:rPr lang="en-US" baseline="0" dirty="0" smtClean="0"/>
              <a:t> colleague, Jessica Watson. We can probably answer your question, and if we can’t, we’ll get you in contact with someone who can. If you have questions about the identity management system, such as permissions related to your local area manager or the AEC~LEAAPPROVER role, reach out to Rich Morris.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33</a:t>
            </a:fld>
            <a:endParaRPr lang="en-US"/>
          </a:p>
        </p:txBody>
      </p:sp>
    </p:spTree>
    <p:extLst>
      <p:ext uri="{BB962C8B-B14F-4D97-AF65-F5344CB8AC3E}">
        <p14:creationId xmlns:p14="http://schemas.microsoft.com/office/powerpoint/2010/main" val="3137136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 go back through the chat box and address any questions that have landed there during the webinar presentation. I’ll be typing</a:t>
            </a:r>
            <a:r>
              <a:rPr lang="en-US" baseline="0" dirty="0" smtClean="0"/>
              <a:t> my answers so that they will be recorded in the webinar chat log. I will answer all questions that come through, so now is the time to throw out any questions that you have! I’ll stick around until 9:30am, as scheduled. Please keep your phone muted. I will be turning off my microphone now, but I will keep the video recording on until questions stop coming through. Thank you all for attending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34</a:t>
            </a:fld>
            <a:endParaRPr lang="en-US"/>
          </a:p>
        </p:txBody>
      </p:sp>
    </p:spTree>
    <p:extLst>
      <p:ext uri="{BB962C8B-B14F-4D97-AF65-F5344CB8AC3E}">
        <p14:creationId xmlns:p14="http://schemas.microsoft.com/office/powerpoint/2010/main" val="428354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First,</a:t>
            </a:r>
            <a:r>
              <a:rPr lang="en-US" baseline="0" dirty="0" smtClean="0"/>
              <a:t> I’m going to give a general overview of what’s expected of districts and BOCES during the Collection Window 2. I’ll talk through which collections will be live during this window, and the timeline for this window. I’ll also cover some Data Pipeline basics that are relevant to both the Actual Measures and Data Collection and the Planned Measures for 2020 collection.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a:t>
            </a:fld>
            <a:endParaRPr lang="en-US"/>
          </a:p>
        </p:txBody>
      </p:sp>
    </p:spTree>
    <p:extLst>
      <p:ext uri="{BB962C8B-B14F-4D97-AF65-F5344CB8AC3E}">
        <p14:creationId xmlns:p14="http://schemas.microsoft.com/office/powerpoint/2010/main" val="268181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AEC</a:t>
            </a:r>
            <a:r>
              <a:rPr lang="en-US" baseline="0" dirty="0" smtClean="0"/>
              <a:t> Collection Window 2 opens on May 6th, 2019, and closes on June 28</a:t>
            </a:r>
            <a:r>
              <a:rPr lang="en-US" baseline="30000" dirty="0" smtClean="0"/>
              <a:t>th</a:t>
            </a:r>
            <a:r>
              <a:rPr lang="en-US" baseline="0" dirty="0" smtClean="0"/>
              <a:t>, 2019. There are two AEC related collections to complete during Collection Window 2: the Actual Measures and Data for the 2019 AEC SPF Collection, and the Planned Measures for the 2020 AEC SPF collection. While Collection Window 2 is ongoing, I will still be hosting weekly office hours. Feel free to sign up for those if you need help with either the Actual Measures Collection or the Planned Measures for 2020 Collection! We will discuss how to sign up for office hours later in this webinar.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a:p>
        </p:txBody>
      </p:sp>
    </p:spTree>
    <p:extLst>
      <p:ext uri="{BB962C8B-B14F-4D97-AF65-F5344CB8AC3E}">
        <p14:creationId xmlns:p14="http://schemas.microsoft.com/office/powerpoint/2010/main" val="196110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Before we dig</a:t>
            </a:r>
            <a:r>
              <a:rPr lang="en-US" baseline="0" dirty="0" smtClean="0"/>
              <a:t> into the collections in depth, let’s take a step back and talk through both collections that are happening in this window, and how they are different from each other. Unlike in collection window 1, where the two collections happening were fairly distinct from one another, the two collections happening in this window are related. Let’s start with the Actual Measures and Data collection. In this voluntary collection, you will have the opportunity to provide optional measure data for Alternative Education Campuses served in your district or BOCES for the 2019 AEC School Performance Framework, or SPF. Please note that you will not have the ability to submit a new measure for the 2019 AEC SPF at this time; new measures need to be submitted as part of the Planned Measures for 2019 collection which closes on April 26th. Please also note that since data is submitted as part of this collection, you are required to submit a sign off form in order for this collection to be considered complete and final.</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6</a:t>
            </a:fld>
            <a:endParaRPr lang="en-US"/>
          </a:p>
        </p:txBody>
      </p:sp>
    </p:spTree>
    <p:extLst>
      <p:ext uri="{BB962C8B-B14F-4D97-AF65-F5344CB8AC3E}">
        <p14:creationId xmlns:p14="http://schemas.microsoft.com/office/powerpoint/2010/main" val="189930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Now, let’s talk about the Planned Measures for the 2020 AEC SPF Collection, which is also open</a:t>
            </a:r>
            <a:r>
              <a:rPr lang="en-US" baseline="0" dirty="0" smtClean="0"/>
              <a:t> during this collection window. The Planned Measures for 2020 is also voluntary. As with the Planned Measures for 2019, this collection only allows you to submit measure names. No data can be entered for this collection. This collection is forward looking—you will be submitting potential measures for the 2020 AEC SPF. This collection is especially useful if you are planning to begin negotiations with us at CDE for a brand new measure or assessment. Because no data is submitted through the Planned Measures for 2020 collection, this collection does not require a sign off form.</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a:p>
        </p:txBody>
      </p:sp>
    </p:spTree>
    <p:extLst>
      <p:ext uri="{BB962C8B-B14F-4D97-AF65-F5344CB8AC3E}">
        <p14:creationId xmlns:p14="http://schemas.microsoft.com/office/powerpoint/2010/main" val="1461408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is a general checklist that will help you think through all the steps involved</a:t>
            </a:r>
            <a:r>
              <a:rPr lang="en-US" baseline="0" dirty="0" smtClean="0"/>
              <a:t> in any of the AEC Pipeline Collections. If you have not already done so, you should consider scheduling time to review the relevant documentation on our AEC Collections website for each of the collections you will be supporting during this window. You should also give some thought as to how to submit your data using the pipeline system—is the edit records web interface going to be most useful to you, or will you find the file download/upload method easier? Once you’ve thought through all of this, you can begin the data submission process. Before you finalize your data, remember to check for errors flagged by Data Pipeline, and remember to submit your sign off forms.</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8</a:t>
            </a:fld>
            <a:endParaRPr lang="en-US"/>
          </a:p>
        </p:txBody>
      </p:sp>
    </p:spTree>
    <p:extLst>
      <p:ext uri="{BB962C8B-B14F-4D97-AF65-F5344CB8AC3E}">
        <p14:creationId xmlns:p14="http://schemas.microsoft.com/office/powerpoint/2010/main" val="329888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Remember, if you cannot access Data Pipeline, you can’t submit your data. </a:t>
            </a:r>
            <a:r>
              <a:rPr lang="en-US" dirty="0" smtClean="0"/>
              <a:t>If you sign into the Data Pipeline system,</a:t>
            </a:r>
            <a:r>
              <a:rPr lang="en-US" baseline="0" dirty="0" smtClean="0"/>
              <a:t> and you do not see the Alternative Education tab on the left hand menu on the side of the screen, then please contact your LAM and request that you be assigned the AEC~LEAAPPROVER role. The simplest way to check to see if you have this role assigned to you is by signing in to Data Pipeline and looking at your permissions there.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9</a:t>
            </a:fld>
            <a:endParaRPr lang="en-US"/>
          </a:p>
        </p:txBody>
      </p:sp>
    </p:spTree>
    <p:extLst>
      <p:ext uri="{BB962C8B-B14F-4D97-AF65-F5344CB8AC3E}">
        <p14:creationId xmlns:p14="http://schemas.microsoft.com/office/powerpoint/2010/main" val="2950309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2029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datapipeline/aec-application-renewal-filelayout-181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cde.state.co.us/datapipeline/aec-cutpoint-lookup" TargetMode="External"/><Relationship Id="rId4" Type="http://schemas.openxmlformats.org/officeDocument/2006/relationships/hyperlink" Target="http://www.cde.state.co.us/accountability/calculation_guidance_for_aec_measures_4_24_1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hyperlink" Target="mailto:sanders_b@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cde.state.co.us/Accountability/StateAccountabilityAEC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signupgenius.com/go/5080c4ca5af2eabf94-aeccollection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Sanders_b@cde.state.co.u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mailto:Morris_r@cde.state.co.us" TargetMode="External"/><Relationship Id="rId4" Type="http://schemas.openxmlformats.org/officeDocument/2006/relationships/hyperlink" Target="mailto:Watson_J@cde.state.co.u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sanders_b@cde.state.co.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deapps.cde.state.co.us/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4400" dirty="0"/>
              <a:t>We are about to get started!</a:t>
            </a:r>
            <a:br>
              <a:rPr lang="en-US" sz="4400" dirty="0"/>
            </a:br>
            <a:r>
              <a:rPr lang="en-US" sz="3200" dirty="0"/>
              <a:t/>
            </a:r>
            <a:br>
              <a:rPr lang="en-US" sz="3200" dirty="0"/>
            </a:br>
            <a:r>
              <a:rPr lang="en-US" sz="3200" dirty="0"/>
              <a:t>Housekeeping </a:t>
            </a:r>
            <a:r>
              <a:rPr lang="en-US" sz="3200" dirty="0" smtClean="0"/>
              <a:t>notes:</a:t>
            </a:r>
            <a:br>
              <a:rPr lang="en-US" sz="3200" dirty="0" smtClean="0"/>
            </a:br>
            <a:r>
              <a:rPr lang="en-US" sz="3200" dirty="0"/>
              <a:t> </a:t>
            </a:r>
            <a:r>
              <a:rPr lang="en-US" sz="3200" dirty="0" smtClean="0"/>
              <a:t> - Please </a:t>
            </a:r>
            <a:r>
              <a:rPr lang="en-US" sz="3200" dirty="0"/>
              <a:t>mute your phones.</a:t>
            </a:r>
            <a:br>
              <a:rPr lang="en-US" sz="3200" dirty="0"/>
            </a:br>
            <a:r>
              <a:rPr lang="en-US" sz="3200" dirty="0" smtClean="0"/>
              <a:t>  - If </a:t>
            </a:r>
            <a:r>
              <a:rPr lang="en-US" sz="3200" dirty="0"/>
              <a:t>you have questions, type them into the chat box.</a:t>
            </a:r>
            <a:br>
              <a:rPr lang="en-US" sz="3200" dirty="0"/>
            </a:br>
            <a:r>
              <a:rPr lang="en-US" sz="3200" dirty="0" smtClean="0"/>
              <a:t>  - If </a:t>
            </a:r>
            <a:r>
              <a:rPr lang="en-US" sz="3200" dirty="0"/>
              <a:t>you would like to view the narration transcript, click the </a:t>
            </a:r>
            <a:r>
              <a:rPr lang="en-US" sz="3200" b="1" u="sng" dirty="0"/>
              <a:t>NOTES</a:t>
            </a:r>
            <a:r>
              <a:rPr lang="en-US" sz="3200" dirty="0"/>
              <a:t> tab on the sidebar to the right.</a:t>
            </a:r>
          </a:p>
        </p:txBody>
      </p:sp>
      <p:sp>
        <p:nvSpPr>
          <p:cNvPr id="3" name="Slide Number Placeholder 2"/>
          <p:cNvSpPr>
            <a:spLocks noGrp="1"/>
          </p:cNvSpPr>
          <p:nvPr>
            <p:ph type="sldNum" sz="quarter" idx="12"/>
          </p:nvPr>
        </p:nvSpPr>
        <p:spPr/>
        <p:txBody>
          <a:bodyPr/>
          <a:lstStyle/>
          <a:p>
            <a:fld id="{67726FA2-3EC9-4717-AD62-D8C823692DD3}" type="slidenum">
              <a:rPr lang="en-US" smtClean="0"/>
              <a:pPr/>
              <a:t>1</a:t>
            </a:fld>
            <a:endParaRPr lang="en-US" dirty="0"/>
          </a:p>
        </p:txBody>
      </p:sp>
    </p:spTree>
    <p:extLst>
      <p:ext uri="{BB962C8B-B14F-4D97-AF65-F5344CB8AC3E}">
        <p14:creationId xmlns:p14="http://schemas.microsoft.com/office/powerpoint/2010/main" val="208849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Collection Window 2 Overview</a:t>
            </a:r>
            <a:br>
              <a:rPr lang="en-US" dirty="0"/>
            </a:br>
            <a:r>
              <a:rPr lang="en-US" i="1" dirty="0"/>
              <a:t>Pipeline Basics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10</a:t>
            </a:fld>
            <a:endParaRPr lang="en-US" dirty="0"/>
          </a:p>
        </p:txBody>
      </p:sp>
      <p:pic>
        <p:nvPicPr>
          <p:cNvPr id="5"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1228"/>
          <a:stretch/>
        </p:blipFill>
        <p:spPr>
          <a:xfrm>
            <a:off x="319909" y="1906431"/>
            <a:ext cx="3017782" cy="3168908"/>
          </a:xfrm>
        </p:spPr>
      </p:pic>
      <p:sp>
        <p:nvSpPr>
          <p:cNvPr id="6" name="Rounded Rectangle 5"/>
          <p:cNvSpPr/>
          <p:nvPr/>
        </p:nvSpPr>
        <p:spPr>
          <a:xfrm>
            <a:off x="385893" y="1897553"/>
            <a:ext cx="2751589" cy="3929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3"/>
            <a:endCxn id="8" idx="1"/>
          </p:cNvCxnSpPr>
          <p:nvPr/>
        </p:nvCxnSpPr>
        <p:spPr>
          <a:xfrm flipV="1">
            <a:off x="3137482" y="1588269"/>
            <a:ext cx="330349" cy="5057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67831" y="1265103"/>
            <a:ext cx="3649211" cy="646331"/>
          </a:xfrm>
          <a:prstGeom prst="rect">
            <a:avLst/>
          </a:prstGeom>
          <a:noFill/>
        </p:spPr>
        <p:txBody>
          <a:bodyPr wrap="square" rtlCol="0">
            <a:spAutoFit/>
          </a:bodyPr>
          <a:lstStyle/>
          <a:p>
            <a:r>
              <a:rPr lang="en-US" dirty="0" smtClean="0">
                <a:latin typeface="Trebuchet MS" panose="020B0603020202020204" pitchFamily="34" charset="0"/>
              </a:rPr>
              <a:t>This is where you will start for all AEC Collections.</a:t>
            </a:r>
          </a:p>
        </p:txBody>
      </p:sp>
      <p:sp>
        <p:nvSpPr>
          <p:cNvPr id="9" name="TextBox 8"/>
          <p:cNvSpPr txBox="1"/>
          <p:nvPr/>
        </p:nvSpPr>
        <p:spPr>
          <a:xfrm>
            <a:off x="5359725" y="2026613"/>
            <a:ext cx="3649211" cy="923330"/>
          </a:xfrm>
          <a:prstGeom prst="rect">
            <a:avLst/>
          </a:prstGeom>
          <a:noFill/>
        </p:spPr>
        <p:txBody>
          <a:bodyPr wrap="square" rtlCol="0">
            <a:spAutoFit/>
          </a:bodyPr>
          <a:lstStyle/>
          <a:p>
            <a:r>
              <a:rPr lang="en-US" dirty="0" smtClean="0">
                <a:latin typeface="Trebuchet MS" panose="020B0603020202020204" pitchFamily="34" charset="0"/>
              </a:rPr>
              <a:t>When all errors are resolved, use this to submit your data to CDE for review.</a:t>
            </a:r>
          </a:p>
        </p:txBody>
      </p:sp>
      <p:sp>
        <p:nvSpPr>
          <p:cNvPr id="10" name="Rounded Rectangle 9"/>
          <p:cNvSpPr/>
          <p:nvPr/>
        </p:nvSpPr>
        <p:spPr>
          <a:xfrm>
            <a:off x="621615" y="2318294"/>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0" idx="3"/>
            <a:endCxn id="9" idx="1"/>
          </p:cNvCxnSpPr>
          <p:nvPr/>
        </p:nvCxnSpPr>
        <p:spPr>
          <a:xfrm flipV="1">
            <a:off x="3172995" y="2488278"/>
            <a:ext cx="2186730" cy="93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6953" y="3134609"/>
            <a:ext cx="3649211" cy="646331"/>
          </a:xfrm>
          <a:prstGeom prst="rect">
            <a:avLst/>
          </a:prstGeom>
          <a:noFill/>
        </p:spPr>
        <p:txBody>
          <a:bodyPr wrap="square" rtlCol="0">
            <a:spAutoFit/>
          </a:bodyPr>
          <a:lstStyle/>
          <a:p>
            <a:r>
              <a:rPr lang="en-US" dirty="0" smtClean="0">
                <a:latin typeface="Trebuchet MS" panose="020B0603020202020204" pitchFamily="34" charset="0"/>
              </a:rPr>
              <a:t>Add records for both collections in this window.</a:t>
            </a:r>
          </a:p>
        </p:txBody>
      </p:sp>
      <p:sp>
        <p:nvSpPr>
          <p:cNvPr id="13" name="Rounded Rectangle 12"/>
          <p:cNvSpPr/>
          <p:nvPr/>
        </p:nvSpPr>
        <p:spPr>
          <a:xfrm>
            <a:off x="621615" y="2718032"/>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3" idx="3"/>
            <a:endCxn id="12" idx="1"/>
          </p:cNvCxnSpPr>
          <p:nvPr/>
        </p:nvCxnSpPr>
        <p:spPr>
          <a:xfrm>
            <a:off x="3172995" y="2897330"/>
            <a:ext cx="1553958" cy="560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92437" y="4001138"/>
            <a:ext cx="3649211" cy="646331"/>
          </a:xfrm>
          <a:prstGeom prst="rect">
            <a:avLst/>
          </a:prstGeom>
          <a:noFill/>
        </p:spPr>
        <p:txBody>
          <a:bodyPr wrap="square" rtlCol="0">
            <a:spAutoFit/>
          </a:bodyPr>
          <a:lstStyle/>
          <a:p>
            <a:r>
              <a:rPr lang="en-US" dirty="0" smtClean="0">
                <a:latin typeface="Trebuchet MS" panose="020B0603020202020204" pitchFamily="34" charset="0"/>
              </a:rPr>
              <a:t>Edit records for both collections in this window.</a:t>
            </a:r>
          </a:p>
        </p:txBody>
      </p:sp>
      <p:sp>
        <p:nvSpPr>
          <p:cNvPr id="16" name="Rounded Rectangle 15"/>
          <p:cNvSpPr/>
          <p:nvPr/>
        </p:nvSpPr>
        <p:spPr>
          <a:xfrm>
            <a:off x="621615" y="3095536"/>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3"/>
            <a:endCxn id="15" idx="1"/>
          </p:cNvCxnSpPr>
          <p:nvPr/>
        </p:nvCxnSpPr>
        <p:spPr>
          <a:xfrm>
            <a:off x="3172995" y="3274834"/>
            <a:ext cx="2119442" cy="10494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19458" y="5952342"/>
            <a:ext cx="3649211" cy="646331"/>
          </a:xfrm>
          <a:prstGeom prst="rect">
            <a:avLst/>
          </a:prstGeom>
          <a:noFill/>
        </p:spPr>
        <p:txBody>
          <a:bodyPr wrap="square" rtlCol="0">
            <a:spAutoFit/>
          </a:bodyPr>
          <a:lstStyle/>
          <a:p>
            <a:r>
              <a:rPr lang="en-US" dirty="0">
                <a:latin typeface="Trebuchet MS" panose="020B0603020202020204" pitchFamily="34" charset="0"/>
              </a:rPr>
              <a:t>D</a:t>
            </a:r>
            <a:r>
              <a:rPr lang="en-US" dirty="0" smtClean="0">
                <a:latin typeface="Trebuchet MS" panose="020B0603020202020204" pitchFamily="34" charset="0"/>
              </a:rPr>
              <a:t>ownload file extracts for each collection.</a:t>
            </a:r>
          </a:p>
        </p:txBody>
      </p:sp>
      <p:sp>
        <p:nvSpPr>
          <p:cNvPr id="19" name="Rounded Rectangle 18"/>
          <p:cNvSpPr/>
          <p:nvPr/>
        </p:nvSpPr>
        <p:spPr>
          <a:xfrm>
            <a:off x="630493" y="4708355"/>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9" idx="3"/>
            <a:endCxn id="18" idx="1"/>
          </p:cNvCxnSpPr>
          <p:nvPr/>
        </p:nvCxnSpPr>
        <p:spPr>
          <a:xfrm>
            <a:off x="3181873" y="4887653"/>
            <a:ext cx="1737585" cy="13878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36301" y="4982846"/>
            <a:ext cx="4430514" cy="646331"/>
          </a:xfrm>
          <a:prstGeom prst="rect">
            <a:avLst/>
          </a:prstGeom>
          <a:noFill/>
        </p:spPr>
        <p:txBody>
          <a:bodyPr wrap="square" rtlCol="0">
            <a:spAutoFit/>
          </a:bodyPr>
          <a:lstStyle/>
          <a:p>
            <a:r>
              <a:rPr lang="en-US" dirty="0" smtClean="0">
                <a:latin typeface="Trebuchet MS" panose="020B0603020202020204" pitchFamily="34" charset="0"/>
              </a:rPr>
              <a:t>Opt a school, or schools, out of either collection in this window.</a:t>
            </a:r>
          </a:p>
        </p:txBody>
      </p:sp>
      <p:sp>
        <p:nvSpPr>
          <p:cNvPr id="22" name="Rounded Rectangle 21"/>
          <p:cNvSpPr/>
          <p:nvPr/>
        </p:nvSpPr>
        <p:spPr>
          <a:xfrm>
            <a:off x="630493" y="3883135"/>
            <a:ext cx="2551380" cy="7778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2" idx="3"/>
            <a:endCxn id="21" idx="1"/>
          </p:cNvCxnSpPr>
          <p:nvPr/>
        </p:nvCxnSpPr>
        <p:spPr>
          <a:xfrm>
            <a:off x="3181873" y="4272073"/>
            <a:ext cx="1154428" cy="10339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Actual Measures &amp; Data for </a:t>
            </a:r>
            <a:r>
              <a:rPr lang="en-US" dirty="0" smtClean="0"/>
              <a:t>2019 </a:t>
            </a:r>
            <a:r>
              <a:rPr lang="en-US" dirty="0"/>
              <a:t>AEC SPF Collection</a:t>
            </a:r>
            <a:br>
              <a:rPr lang="en-US" dirty="0"/>
            </a:br>
            <a:endParaRPr lang="en-US" dirty="0"/>
          </a:p>
        </p:txBody>
      </p:sp>
      <p:sp>
        <p:nvSpPr>
          <p:cNvPr id="3" name="Slide Number Placeholder 2"/>
          <p:cNvSpPr>
            <a:spLocks noGrp="1"/>
          </p:cNvSpPr>
          <p:nvPr>
            <p:ph type="sldNum" sz="quarter" idx="12"/>
          </p:nvPr>
        </p:nvSpPr>
        <p:spPr/>
        <p:txBody>
          <a:bodyPr/>
          <a:lstStyle/>
          <a:p>
            <a:fld id="{67726FA2-3EC9-4717-AD62-D8C823692DD3}" type="slidenum">
              <a:rPr lang="en-US" smtClean="0"/>
              <a:pPr/>
              <a:t>11</a:t>
            </a:fld>
            <a:endParaRPr lang="en-US" dirty="0"/>
          </a:p>
        </p:txBody>
      </p:sp>
    </p:spTree>
    <p:extLst>
      <p:ext uri="{BB962C8B-B14F-4D97-AF65-F5344CB8AC3E}">
        <p14:creationId xmlns:p14="http://schemas.microsoft.com/office/powerpoint/2010/main" val="65040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a:t>
            </a:r>
            <a:r>
              <a:rPr lang="en-US" dirty="0" smtClean="0"/>
              <a:t>2019 </a:t>
            </a:r>
            <a:r>
              <a:rPr lang="en-US" dirty="0"/>
              <a:t>Collection</a:t>
            </a:r>
            <a:br>
              <a:rPr lang="en-US" dirty="0"/>
            </a:br>
            <a:r>
              <a:rPr lang="en-US" i="1" dirty="0" err="1"/>
              <a:t>Collection</a:t>
            </a:r>
            <a:r>
              <a:rPr lang="en-US" i="1" dirty="0"/>
              <a:t> Basics</a:t>
            </a:r>
            <a:endParaRPr lang="en-US" dirty="0"/>
          </a:p>
        </p:txBody>
      </p:sp>
      <p:sp>
        <p:nvSpPr>
          <p:cNvPr id="3" name="Content Placeholder 2"/>
          <p:cNvSpPr>
            <a:spLocks noGrp="1"/>
          </p:cNvSpPr>
          <p:nvPr>
            <p:ph idx="1"/>
          </p:nvPr>
        </p:nvSpPr>
        <p:spPr/>
        <p:txBody>
          <a:bodyPr/>
          <a:lstStyle/>
          <a:p>
            <a:r>
              <a:rPr lang="en-US" i="1" u="sng" dirty="0"/>
              <a:t>Actual Measures</a:t>
            </a:r>
            <a:r>
              <a:rPr lang="en-US" dirty="0"/>
              <a:t>: Measures submitted with the intent of inclusion in the next AEC SPF cycle (</a:t>
            </a:r>
            <a:r>
              <a:rPr lang="en-US" dirty="0" smtClean="0"/>
              <a:t>2019 </a:t>
            </a:r>
            <a:r>
              <a:rPr lang="en-US" dirty="0"/>
              <a:t>AEC SPF)</a:t>
            </a:r>
          </a:p>
          <a:p>
            <a:pPr lvl="1"/>
            <a:r>
              <a:rPr lang="en-US" u="sng" dirty="0"/>
              <a:t>VOLUNTARY</a:t>
            </a:r>
            <a:r>
              <a:rPr lang="en-US" dirty="0"/>
              <a:t> for any school that has received or is planning to receive AEC designation</a:t>
            </a:r>
          </a:p>
          <a:p>
            <a:pPr lvl="1"/>
            <a:r>
              <a:rPr lang="en-US" dirty="0"/>
              <a:t>Collection data is aggregated; not student level</a:t>
            </a:r>
          </a:p>
          <a:p>
            <a:pPr lvl="1"/>
            <a:r>
              <a:rPr lang="en-US" dirty="0"/>
              <a:t>Data is included here, otherwise the measures are unable to be incorporated into the AEC SPF</a:t>
            </a:r>
          </a:p>
          <a:p>
            <a:pPr lvl="1"/>
            <a:r>
              <a:rPr lang="en-US" dirty="0"/>
              <a:t>Can only choose from previously approved measures, or new measures which were negotiated during the Planned Measures – </a:t>
            </a:r>
            <a:r>
              <a:rPr lang="en-US" dirty="0" smtClean="0"/>
              <a:t>2019 </a:t>
            </a:r>
            <a:r>
              <a:rPr lang="en-US" dirty="0"/>
              <a:t>collection </a:t>
            </a:r>
            <a:r>
              <a:rPr lang="en-US" i="1" dirty="0"/>
              <a:t>(ends </a:t>
            </a:r>
            <a:r>
              <a:rPr lang="en-US" i="1" dirty="0" smtClean="0"/>
              <a:t>April 26th)</a:t>
            </a:r>
            <a:endParaRPr lang="en-US" dirty="0"/>
          </a:p>
          <a:p>
            <a:pPr lvl="1"/>
            <a:r>
              <a:rPr lang="en-US" dirty="0"/>
              <a:t>May opt out of collection, but must do so formally using the opt out feature</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12</a:t>
            </a:fld>
            <a:endParaRPr lang="en-US" dirty="0"/>
          </a:p>
        </p:txBody>
      </p:sp>
    </p:spTree>
    <p:extLst>
      <p:ext uri="{BB962C8B-B14F-4D97-AF65-F5344CB8AC3E}">
        <p14:creationId xmlns:p14="http://schemas.microsoft.com/office/powerpoint/2010/main" val="106138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a:t>
            </a:r>
            <a:r>
              <a:rPr lang="en-US" dirty="0" smtClean="0"/>
              <a:t>2019 </a:t>
            </a:r>
            <a:r>
              <a:rPr lang="en-US" dirty="0"/>
              <a:t>Collection</a:t>
            </a:r>
            <a:br>
              <a:rPr lang="en-US" dirty="0"/>
            </a:br>
            <a:r>
              <a:rPr lang="en-US" i="1" dirty="0"/>
              <a:t>Resources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42851113"/>
              </p:ext>
            </p:extLst>
          </p:nvPr>
        </p:nvGraphicFramePr>
        <p:xfrm>
          <a:off x="0" y="1268938"/>
          <a:ext cx="9144000" cy="5152560"/>
        </p:xfrm>
        <a:graphic>
          <a:graphicData uri="http://schemas.openxmlformats.org/drawingml/2006/table">
            <a:tbl>
              <a:tblPr firstRow="1" bandRow="1">
                <a:tableStyleId>{6E25E649-3F16-4E02-A733-19D2CDBF48F0}</a:tableStyleId>
              </a:tblPr>
              <a:tblGrid>
                <a:gridCol w="3048000"/>
                <a:gridCol w="3048000"/>
                <a:gridCol w="3048000"/>
              </a:tblGrid>
              <a:tr h="39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What do</a:t>
                      </a:r>
                      <a:r>
                        <a:rPr lang="en-US" sz="1800" baseline="0" dirty="0" smtClean="0"/>
                        <a:t> you need?</a:t>
                      </a:r>
                      <a:endParaRPr lang="en-US" sz="1800" dirty="0" smtClean="0"/>
                    </a:p>
                  </a:txBody>
                  <a:tcPr>
                    <a:solidFill>
                      <a:srgbClr val="669DB6"/>
                    </a:solidFill>
                  </a:tcPr>
                </a:tc>
                <a:tc>
                  <a:txBody>
                    <a:bodyPr/>
                    <a:lstStyle/>
                    <a:p>
                      <a:r>
                        <a:rPr lang="en-US" sz="1800" dirty="0" smtClean="0"/>
                        <a:t>Why</a:t>
                      </a:r>
                      <a:r>
                        <a:rPr lang="en-US" sz="1800" baseline="0" dirty="0" smtClean="0"/>
                        <a:t> do you need it?</a:t>
                      </a:r>
                      <a:endParaRPr lang="en-US" sz="1800" dirty="0"/>
                    </a:p>
                  </a:txBody>
                  <a:tcPr>
                    <a:solidFill>
                      <a:srgbClr val="669DB6"/>
                    </a:solidFill>
                  </a:tcPr>
                </a:tc>
                <a:tc>
                  <a:txBody>
                    <a:bodyPr/>
                    <a:lstStyle/>
                    <a:p>
                      <a:r>
                        <a:rPr lang="en-US" sz="1800" dirty="0" smtClean="0"/>
                        <a:t>Where do</a:t>
                      </a:r>
                      <a:r>
                        <a:rPr lang="en-US" sz="1800" baseline="0" dirty="0" smtClean="0"/>
                        <a:t> you get it?</a:t>
                      </a:r>
                      <a:endParaRPr lang="en-US" sz="1800" dirty="0"/>
                    </a:p>
                  </a:txBody>
                  <a:tcPr>
                    <a:solidFill>
                      <a:srgbClr val="669DB6"/>
                    </a:solidFill>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smtClean="0"/>
                        <a:t>File Layout and Definitions (Actual)</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Understand fields needed for data submission, able to see what measures are associated with which indicators and metrics</a:t>
                      </a:r>
                    </a:p>
                  </a:txBody>
                  <a:tcPr/>
                </a:tc>
                <a:tc>
                  <a:txBody>
                    <a:bodyPr/>
                    <a:lstStyle/>
                    <a:p>
                      <a:r>
                        <a:rPr lang="en-US" sz="1800" dirty="0" smtClean="0">
                          <a:hlinkClick r:id="rId3"/>
                        </a:rPr>
                        <a:t>http://www.cde.state.co.us/datapipeline/aec-application-renewal-filelayout-1819</a:t>
                      </a:r>
                      <a:r>
                        <a:rPr lang="en-US" sz="1800" dirty="0" smtClean="0"/>
                        <a:t> </a:t>
                      </a:r>
                      <a:endParaRPr lang="en-US" sz="1800" dirty="0"/>
                    </a:p>
                  </a:txBody>
                  <a:tcPr/>
                </a:tc>
              </a:tr>
              <a:tr h="55566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smtClean="0"/>
                        <a:t>Confirmation that you have access to the AEC Collections in Pipeline</a:t>
                      </a:r>
                    </a:p>
                  </a:txBody>
                  <a:tcPr/>
                </a:tc>
                <a:tc>
                  <a:txBody>
                    <a:bodyPr/>
                    <a:lstStyle/>
                    <a:p>
                      <a:r>
                        <a:rPr lang="en-US" sz="1800" dirty="0" smtClean="0"/>
                        <a:t>Cannot submit data without access to Data Pipeline</a:t>
                      </a:r>
                      <a:endParaRPr lang="en-US" sz="1800" dirty="0"/>
                    </a:p>
                  </a:txBody>
                  <a:tcPr/>
                </a:tc>
                <a:tc>
                  <a:txBody>
                    <a:bodyPr/>
                    <a:lstStyle/>
                    <a:p>
                      <a:r>
                        <a:rPr lang="en-US" sz="1800" dirty="0" smtClean="0"/>
                        <a:t>Local Area Manager grants AEC~LEAAPPROVER role permission</a:t>
                      </a:r>
                    </a:p>
                  </a:txBody>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smtClean="0"/>
                        <a:t>Calculation</a:t>
                      </a:r>
                      <a:r>
                        <a:rPr lang="en-US" sz="1800" baseline="0" dirty="0" smtClean="0"/>
                        <a:t> Guidance for AEC Measures</a:t>
                      </a:r>
                      <a:endParaRPr lang="en-US" sz="1800" dirty="0" smtClean="0"/>
                    </a:p>
                  </a:txBody>
                  <a:tcPr/>
                </a:tc>
                <a:tc>
                  <a:txBody>
                    <a:bodyPr/>
                    <a:lstStyle/>
                    <a:p>
                      <a:r>
                        <a:rPr lang="en-US" sz="1800" dirty="0" smtClean="0"/>
                        <a:t>Can provide ideas for</a:t>
                      </a:r>
                      <a:r>
                        <a:rPr lang="en-US" sz="1800" baseline="0" dirty="0" smtClean="0"/>
                        <a:t> the kinds of optional measures to submit and standard calculation procedures</a:t>
                      </a:r>
                      <a:endParaRPr lang="en-US" sz="1800" dirty="0"/>
                    </a:p>
                  </a:txBody>
                  <a:tcPr/>
                </a:tc>
                <a:tc>
                  <a:txBody>
                    <a:bodyPr/>
                    <a:lstStyle/>
                    <a:p>
                      <a:r>
                        <a:rPr lang="en-US" sz="1800" dirty="0" smtClean="0">
                          <a:hlinkClick r:id="rId4"/>
                        </a:rPr>
                        <a:t>http://www.cde.state.co.us/accountability/calculation_guidance_for_aec_measures_4_24_17</a:t>
                      </a:r>
                      <a:r>
                        <a:rPr lang="en-US" sz="1800" dirty="0" smtClean="0"/>
                        <a:t> </a:t>
                      </a:r>
                      <a:endParaRPr lang="en-US" sz="1800" dirty="0"/>
                    </a:p>
                  </a:txBody>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smtClean="0"/>
                        <a:t>Optional Measures Cut Point Lookup Document</a:t>
                      </a:r>
                    </a:p>
                  </a:txBody>
                  <a:tcPr/>
                </a:tc>
                <a:tc>
                  <a:txBody>
                    <a:bodyPr/>
                    <a:lstStyle/>
                    <a:p>
                      <a:r>
                        <a:rPr lang="en-US" sz="1800" dirty="0" smtClean="0"/>
                        <a:t>Can look up optional measure cut points and measure rating bands for previously</a:t>
                      </a:r>
                      <a:r>
                        <a:rPr lang="en-US" sz="1800" baseline="0" dirty="0" smtClean="0"/>
                        <a:t> approved measures</a:t>
                      </a:r>
                      <a:endParaRPr lang="en-US" sz="1800" dirty="0"/>
                    </a:p>
                  </a:txBody>
                  <a:tcPr/>
                </a:tc>
                <a:tc>
                  <a:txBody>
                    <a:bodyPr/>
                    <a:lstStyle/>
                    <a:p>
                      <a:r>
                        <a:rPr lang="en-US" sz="1800" dirty="0" smtClean="0">
                          <a:hlinkClick r:id="rId5"/>
                        </a:rPr>
                        <a:t>http://www.cde.state.co.us/datapipeline/aec-cutpoint-lookup</a:t>
                      </a:r>
                      <a:r>
                        <a:rPr lang="en-US" sz="1800" dirty="0" smtClean="0"/>
                        <a:t> </a:t>
                      </a:r>
                      <a:endParaRPr lang="en-US" sz="1800" dirty="0"/>
                    </a:p>
                  </a:txBody>
                  <a:tcPr/>
                </a:tc>
              </a:tr>
            </a:tbl>
          </a:graphicData>
        </a:graphic>
      </p:graphicFrame>
    </p:spTree>
    <p:extLst>
      <p:ext uri="{BB962C8B-B14F-4D97-AF65-F5344CB8AC3E}">
        <p14:creationId xmlns:p14="http://schemas.microsoft.com/office/powerpoint/2010/main" val="324326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a:t>
            </a:r>
            <a:r>
              <a:rPr lang="en-US" dirty="0" smtClean="0"/>
              <a:t>2019 </a:t>
            </a:r>
            <a:r>
              <a:rPr lang="en-US" dirty="0"/>
              <a:t>Collection</a:t>
            </a:r>
            <a:br>
              <a:rPr lang="en-US" dirty="0"/>
            </a:br>
            <a:r>
              <a:rPr lang="en-US" i="1" dirty="0"/>
              <a:t>Submitting Your Data – Add/Edit Records</a:t>
            </a:r>
            <a:endParaRPr lang="en-US" dirty="0"/>
          </a:p>
        </p:txBody>
      </p:sp>
      <p:sp>
        <p:nvSpPr>
          <p:cNvPr id="3" name="Content Placeholder 2"/>
          <p:cNvSpPr>
            <a:spLocks noGrp="1"/>
          </p:cNvSpPr>
          <p:nvPr>
            <p:ph idx="1"/>
          </p:nvPr>
        </p:nvSpPr>
        <p:spPr/>
        <p:txBody>
          <a:bodyPr/>
          <a:lstStyle/>
          <a:p>
            <a:r>
              <a:rPr lang="en-US" dirty="0"/>
              <a:t>Use Add/Edit Records to complete if:</a:t>
            </a:r>
          </a:p>
          <a:p>
            <a:pPr lvl="1"/>
            <a:r>
              <a:rPr lang="en-US" dirty="0"/>
              <a:t>You do not want to map numeric codes to indicator, </a:t>
            </a:r>
            <a:r>
              <a:rPr lang="en-US" dirty="0" err="1"/>
              <a:t>subindicator</a:t>
            </a:r>
            <a:r>
              <a:rPr lang="en-US" dirty="0"/>
              <a:t>, category, and metric names</a:t>
            </a:r>
          </a:p>
          <a:p>
            <a:pPr lvl="1"/>
            <a:r>
              <a:rPr lang="en-US" dirty="0"/>
              <a:t>You do not want to reference a separate document to track which </a:t>
            </a:r>
            <a:r>
              <a:rPr lang="en-US" dirty="0" err="1"/>
              <a:t>subindicators</a:t>
            </a:r>
            <a:r>
              <a:rPr lang="en-US" dirty="0"/>
              <a:t> match which categories and which </a:t>
            </a:r>
            <a:r>
              <a:rPr lang="en-US" dirty="0" err="1"/>
              <a:t>subindicators</a:t>
            </a:r>
            <a:r>
              <a:rPr lang="en-US" dirty="0"/>
              <a:t> match which indicators</a:t>
            </a:r>
          </a:p>
          <a:p>
            <a:pPr lvl="1"/>
            <a:r>
              <a:rPr lang="en-US" dirty="0"/>
              <a:t>One person will be doing the majority of the data entry and submission for all of the measure records</a:t>
            </a:r>
          </a:p>
          <a:p>
            <a:pPr lvl="1"/>
            <a:r>
              <a:rPr lang="en-US" dirty="0"/>
              <a:t>You will be entering data measure by measure</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361830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a:t>
            </a:r>
            <a:r>
              <a:rPr lang="en-US" dirty="0" smtClean="0"/>
              <a:t>2019 </a:t>
            </a:r>
            <a:r>
              <a:rPr lang="en-US" dirty="0"/>
              <a:t>Collection</a:t>
            </a:r>
            <a:br>
              <a:rPr lang="en-US" dirty="0"/>
            </a:br>
            <a:r>
              <a:rPr lang="en-US" i="1" dirty="0"/>
              <a:t>Submitting Your Data – Add/Edit Records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15</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65529"/>
          <a:stretch/>
        </p:blipFill>
        <p:spPr>
          <a:xfrm>
            <a:off x="0" y="1306089"/>
            <a:ext cx="9144000" cy="86993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5823"/>
          <a:stretch/>
        </p:blipFill>
        <p:spPr>
          <a:xfrm>
            <a:off x="-17467" y="5237892"/>
            <a:ext cx="9144000" cy="1638111"/>
          </a:xfrm>
          <a:prstGeom prst="rect">
            <a:avLst/>
          </a:prstGeom>
        </p:spPr>
      </p:pic>
      <p:sp>
        <p:nvSpPr>
          <p:cNvPr id="7" name="Rectangle 6"/>
          <p:cNvSpPr/>
          <p:nvPr/>
        </p:nvSpPr>
        <p:spPr>
          <a:xfrm>
            <a:off x="3968381" y="1620643"/>
            <a:ext cx="1172306" cy="223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10468" y="1615954"/>
            <a:ext cx="2362601" cy="250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5" idx="2"/>
            <a:endCxn id="6" idx="0"/>
          </p:cNvCxnSpPr>
          <p:nvPr/>
        </p:nvCxnSpPr>
        <p:spPr>
          <a:xfrm flipH="1">
            <a:off x="4554533" y="2176020"/>
            <a:ext cx="17467" cy="3061872"/>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41455" y="5290629"/>
            <a:ext cx="8626155" cy="14541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93993" y="2228757"/>
            <a:ext cx="3935722" cy="2893100"/>
          </a:xfrm>
          <a:prstGeom prst="rect">
            <a:avLst/>
          </a:prstGeom>
          <a:noFill/>
        </p:spPr>
        <p:txBody>
          <a:bodyPr wrap="square" rtlCol="0">
            <a:spAutoFit/>
          </a:bodyPr>
          <a:lstStyle/>
          <a:p>
            <a:r>
              <a:rPr lang="en-US" sz="1400" u="sng" dirty="0" smtClean="0">
                <a:latin typeface="Trebuchet MS" panose="020B0603020202020204" pitchFamily="34" charset="0"/>
              </a:rPr>
              <a:t>Select </a:t>
            </a:r>
          </a:p>
          <a:p>
            <a:pPr marL="285750" indent="-285750">
              <a:buFont typeface="Arial" panose="020B0604020202020204" pitchFamily="34" charset="0"/>
              <a:buChar char="•"/>
            </a:pPr>
            <a:r>
              <a:rPr lang="en-US" sz="1400" dirty="0" smtClean="0">
                <a:latin typeface="Trebuchet MS" panose="020B0603020202020204" pitchFamily="34" charset="0"/>
              </a:rPr>
              <a:t>School Code</a:t>
            </a:r>
          </a:p>
          <a:p>
            <a:pPr marL="285750" indent="-285750">
              <a:buFont typeface="Arial" panose="020B0604020202020204" pitchFamily="34" charset="0"/>
              <a:buChar char="•"/>
            </a:pPr>
            <a:r>
              <a:rPr lang="en-US" sz="1400" dirty="0" smtClean="0">
                <a:latin typeface="Trebuchet MS" panose="020B0603020202020204" pitchFamily="34" charset="0"/>
              </a:rPr>
              <a:t>Choose Measure Details from dropdowns</a:t>
            </a:r>
          </a:p>
          <a:p>
            <a:pPr marL="742950" lvl="1" indent="-285750">
              <a:buFont typeface="Arial" panose="020B0604020202020204" pitchFamily="34" charset="0"/>
              <a:buChar char="•"/>
            </a:pPr>
            <a:r>
              <a:rPr lang="en-US" sz="1400" dirty="0" smtClean="0">
                <a:latin typeface="Trebuchet MS" panose="020B0603020202020204" pitchFamily="34" charset="0"/>
              </a:rPr>
              <a:t>AEC Indicator</a:t>
            </a:r>
          </a:p>
          <a:p>
            <a:pPr marL="742950" lvl="1" indent="-285750">
              <a:buFont typeface="Arial" panose="020B0604020202020204" pitchFamily="34" charset="0"/>
              <a:buChar char="•"/>
            </a:pPr>
            <a:r>
              <a:rPr lang="en-US" sz="1400" dirty="0" smtClean="0">
                <a:latin typeface="Trebuchet MS" panose="020B0603020202020204" pitchFamily="34" charset="0"/>
              </a:rPr>
              <a:t>Assessment</a:t>
            </a:r>
          </a:p>
          <a:p>
            <a:pPr marL="742950" lvl="1" indent="-285750">
              <a:buFont typeface="Arial" panose="020B0604020202020204" pitchFamily="34" charset="0"/>
              <a:buChar char="•"/>
            </a:pPr>
            <a:r>
              <a:rPr lang="en-US" sz="1400" dirty="0" smtClean="0">
                <a:latin typeface="Trebuchet MS" panose="020B0603020202020204" pitchFamily="34" charset="0"/>
              </a:rPr>
              <a:t>Category</a:t>
            </a:r>
          </a:p>
          <a:p>
            <a:pPr marL="742950" lvl="1" indent="-285750">
              <a:buFont typeface="Arial" panose="020B0604020202020204" pitchFamily="34" charset="0"/>
              <a:buChar char="•"/>
            </a:pPr>
            <a:r>
              <a:rPr lang="en-US" sz="1400" dirty="0" smtClean="0">
                <a:latin typeface="Trebuchet MS" panose="020B0603020202020204" pitchFamily="34" charset="0"/>
              </a:rPr>
              <a:t>Metric</a:t>
            </a:r>
          </a:p>
          <a:p>
            <a:pPr marL="285750" indent="-285750">
              <a:buFont typeface="Arial" panose="020B0604020202020204" pitchFamily="34" charset="0"/>
              <a:buChar char="•"/>
            </a:pPr>
            <a:r>
              <a:rPr lang="en-US" sz="1400" dirty="0" smtClean="0">
                <a:latin typeface="Trebuchet MS" panose="020B0603020202020204" pitchFamily="34" charset="0"/>
              </a:rPr>
              <a:t>Enter data</a:t>
            </a:r>
          </a:p>
          <a:p>
            <a:pPr marL="742950" lvl="1" indent="-285750">
              <a:buFont typeface="Arial" panose="020B0604020202020204" pitchFamily="34" charset="0"/>
              <a:buChar char="•"/>
            </a:pPr>
            <a:r>
              <a:rPr lang="en-US" sz="1400" dirty="0" smtClean="0">
                <a:latin typeface="Trebuchet MS" panose="020B0603020202020204" pitchFamily="34" charset="0"/>
              </a:rPr>
              <a:t>Students meeting measure (numerator)</a:t>
            </a:r>
          </a:p>
          <a:p>
            <a:pPr marL="742950" lvl="1" indent="-285750">
              <a:buFont typeface="Arial" panose="020B0604020202020204" pitchFamily="34" charset="0"/>
              <a:buChar char="•"/>
            </a:pPr>
            <a:r>
              <a:rPr lang="en-US" sz="1400" dirty="0" smtClean="0">
                <a:latin typeface="Trebuchet MS" panose="020B0603020202020204" pitchFamily="34" charset="0"/>
              </a:rPr>
              <a:t>Total students (denominator)</a:t>
            </a:r>
          </a:p>
          <a:p>
            <a:pPr marL="742950" lvl="1" indent="-285750">
              <a:buFont typeface="Arial" panose="020B0604020202020204" pitchFamily="34" charset="0"/>
              <a:buChar char="•"/>
            </a:pPr>
            <a:r>
              <a:rPr lang="en-US" sz="1400" dirty="0" smtClean="0">
                <a:latin typeface="Trebuchet MS" panose="020B0603020202020204" pitchFamily="34" charset="0"/>
              </a:rPr>
              <a:t>Rate (final value)</a:t>
            </a:r>
          </a:p>
          <a:p>
            <a:pPr marL="285750" indent="-285750">
              <a:buFont typeface="Arial" panose="020B0604020202020204" pitchFamily="34" charset="0"/>
              <a:buChar char="•"/>
            </a:pPr>
            <a:r>
              <a:rPr lang="en-US" sz="1400" dirty="0" smtClean="0">
                <a:latin typeface="Trebuchet MS" panose="020B0603020202020204" pitchFamily="34" charset="0"/>
              </a:rPr>
              <a:t>Hit </a:t>
            </a:r>
            <a:r>
              <a:rPr lang="en-US" sz="1400" b="1" dirty="0" smtClean="0">
                <a:solidFill>
                  <a:schemeClr val="accent6"/>
                </a:solidFill>
                <a:latin typeface="Trebuchet MS" panose="020B0603020202020204" pitchFamily="34" charset="0"/>
              </a:rPr>
              <a:t>Submit/Add Record</a:t>
            </a:r>
            <a:endParaRPr lang="en-US" sz="1400" b="1" dirty="0">
              <a:solidFill>
                <a:schemeClr val="accent6"/>
              </a:solidFill>
              <a:latin typeface="Trebuchet MS" panose="020B0603020202020204" pitchFamily="34" charset="0"/>
            </a:endParaRPr>
          </a:p>
        </p:txBody>
      </p:sp>
      <p:sp>
        <p:nvSpPr>
          <p:cNvPr id="12" name="TextBox 11"/>
          <p:cNvSpPr txBox="1"/>
          <p:nvPr/>
        </p:nvSpPr>
        <p:spPr>
          <a:xfrm>
            <a:off x="192024" y="2176018"/>
            <a:ext cx="3429000" cy="1600438"/>
          </a:xfrm>
          <a:prstGeom prst="rect">
            <a:avLst/>
          </a:prstGeom>
          <a:noFill/>
        </p:spPr>
        <p:txBody>
          <a:bodyPr wrap="square" rtlCol="0">
            <a:spAutoFit/>
          </a:bodyPr>
          <a:lstStyle/>
          <a:p>
            <a:r>
              <a:rPr lang="en-US" sz="1400" u="sng" dirty="0" smtClean="0">
                <a:latin typeface="Trebuchet MS" panose="020B0603020202020204" pitchFamily="34" charset="0"/>
              </a:rPr>
              <a:t>Select </a:t>
            </a:r>
          </a:p>
          <a:p>
            <a:pPr marL="285750" indent="-285750">
              <a:buFont typeface="Arial" panose="020B0604020202020204" pitchFamily="34" charset="0"/>
              <a:buChar char="•"/>
            </a:pPr>
            <a:r>
              <a:rPr lang="en-US" sz="1400" dirty="0" smtClean="0">
                <a:latin typeface="Trebuchet MS" panose="020B0603020202020204" pitchFamily="34" charset="0"/>
              </a:rPr>
              <a:t>File Type: Actual Assessment Measure for AEC</a:t>
            </a:r>
            <a:endParaRPr lang="en-US" sz="1400" b="1" dirty="0">
              <a:solidFill>
                <a:schemeClr val="accent6">
                  <a:lumMod val="75000"/>
                </a:schemeClr>
              </a:solidFill>
              <a:latin typeface="Trebuchet MS" panose="020B0603020202020204" pitchFamily="34" charset="0"/>
            </a:endParaRPr>
          </a:p>
          <a:p>
            <a:pPr marL="285750" indent="-285750">
              <a:buFont typeface="Arial" panose="020B0604020202020204" pitchFamily="34" charset="0"/>
              <a:buChar char="•"/>
            </a:pPr>
            <a:r>
              <a:rPr lang="en-US" sz="1400" dirty="0">
                <a:latin typeface="Trebuchet MS" panose="020B0603020202020204" pitchFamily="34" charset="0"/>
              </a:rPr>
              <a:t>School Year: </a:t>
            </a:r>
            <a:r>
              <a:rPr lang="en-US" sz="1400" dirty="0" smtClean="0">
                <a:latin typeface="Trebuchet MS" panose="020B0603020202020204" pitchFamily="34" charset="0"/>
              </a:rPr>
              <a:t>2018-19</a:t>
            </a:r>
            <a:endParaRPr lang="en-US" sz="1400" dirty="0">
              <a:latin typeface="Trebuchet MS" panose="020B0603020202020204" pitchFamily="34" charset="0"/>
            </a:endParaRPr>
          </a:p>
          <a:p>
            <a:pPr marL="285750" indent="-285750">
              <a:buFont typeface="Arial" panose="020B0604020202020204" pitchFamily="34" charset="0"/>
              <a:buChar char="•"/>
            </a:pPr>
            <a:r>
              <a:rPr lang="en-US" sz="1400" dirty="0">
                <a:latin typeface="Trebuchet MS" panose="020B0603020202020204" pitchFamily="34" charset="0"/>
              </a:rPr>
              <a:t>Organization/LEA: Your District/BOCES</a:t>
            </a:r>
          </a:p>
          <a:p>
            <a:pPr marL="285750" indent="-285750">
              <a:buFont typeface="Arial" panose="020B0604020202020204" pitchFamily="34" charset="0"/>
              <a:buChar char="•"/>
            </a:pPr>
            <a:r>
              <a:rPr lang="en-US" sz="1400" dirty="0">
                <a:latin typeface="Trebuchet MS" panose="020B0603020202020204" pitchFamily="34" charset="0"/>
              </a:rPr>
              <a:t>Hit </a:t>
            </a:r>
            <a:r>
              <a:rPr lang="en-US" sz="1400" b="1" dirty="0">
                <a:solidFill>
                  <a:schemeClr val="accent6"/>
                </a:solidFill>
                <a:latin typeface="Trebuchet MS" panose="020B0603020202020204" pitchFamily="34" charset="0"/>
              </a:rPr>
              <a:t>Add New Record</a:t>
            </a:r>
          </a:p>
        </p:txBody>
      </p:sp>
      <p:sp>
        <p:nvSpPr>
          <p:cNvPr id="3" name="Rectangle 2"/>
          <p:cNvSpPr/>
          <p:nvPr/>
        </p:nvSpPr>
        <p:spPr>
          <a:xfrm>
            <a:off x="4648200" y="1686186"/>
            <a:ext cx="353291" cy="9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60910" y="720648"/>
            <a:ext cx="433083" cy="169277"/>
          </a:xfrm>
          <a:prstGeom prst="rect">
            <a:avLst/>
          </a:prstGeom>
          <a:noFill/>
          <a:ln>
            <a:noFill/>
          </a:ln>
        </p:spPr>
        <p:txBody>
          <a:bodyPr wrap="square" rtlCol="0">
            <a:spAutoFit/>
          </a:bodyPr>
          <a:lstStyle/>
          <a:p>
            <a:r>
              <a:rPr lang="en-US" sz="500" dirty="0" smtClean="0"/>
              <a:t>2018-19</a:t>
            </a:r>
            <a:endParaRPr lang="en-US" sz="700" dirty="0"/>
          </a:p>
        </p:txBody>
      </p:sp>
      <p:grpSp>
        <p:nvGrpSpPr>
          <p:cNvPr id="16" name="Group 15"/>
          <p:cNvGrpSpPr/>
          <p:nvPr/>
        </p:nvGrpSpPr>
        <p:grpSpPr>
          <a:xfrm>
            <a:off x="4608303" y="1647552"/>
            <a:ext cx="433083" cy="169277"/>
            <a:chOff x="6889462" y="923973"/>
            <a:chExt cx="433083" cy="169277"/>
          </a:xfrm>
        </p:grpSpPr>
        <p:sp>
          <p:nvSpPr>
            <p:cNvPr id="14" name="Rectangle 13"/>
            <p:cNvSpPr/>
            <p:nvPr/>
          </p:nvSpPr>
          <p:spPr>
            <a:xfrm>
              <a:off x="6929359" y="965538"/>
              <a:ext cx="353291" cy="9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89462" y="923973"/>
              <a:ext cx="433083" cy="169277"/>
            </a:xfrm>
            <a:prstGeom prst="rect">
              <a:avLst/>
            </a:prstGeom>
            <a:noFill/>
            <a:ln>
              <a:noFill/>
            </a:ln>
          </p:spPr>
          <p:txBody>
            <a:bodyPr wrap="square" rtlCol="0">
              <a:spAutoFit/>
            </a:bodyPr>
            <a:lstStyle/>
            <a:p>
              <a:r>
                <a:rPr lang="en-US" sz="500" dirty="0" smtClean="0"/>
                <a:t>2018-19</a:t>
              </a:r>
              <a:endParaRPr lang="en-US" sz="700" dirty="0"/>
            </a:p>
          </p:txBody>
        </p:sp>
      </p:grpSp>
    </p:spTree>
    <p:extLst>
      <p:ext uri="{BB962C8B-B14F-4D97-AF65-F5344CB8AC3E}">
        <p14:creationId xmlns:p14="http://schemas.microsoft.com/office/powerpoint/2010/main" val="3371674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a:t>
            </a:r>
            <a:r>
              <a:rPr lang="en-US" dirty="0" smtClean="0"/>
              <a:t>2019 </a:t>
            </a:r>
            <a:r>
              <a:rPr lang="en-US" dirty="0"/>
              <a:t>Collection</a:t>
            </a:r>
            <a:br>
              <a:rPr lang="en-US" dirty="0"/>
            </a:br>
            <a:r>
              <a:rPr lang="en-US" i="1" dirty="0"/>
              <a:t>Submitting Your Data – Add/Edit Records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9" y="3202622"/>
            <a:ext cx="9144000" cy="36553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6540"/>
            <a:ext cx="9144000" cy="2226025"/>
          </a:xfrm>
          <a:prstGeom prst="rect">
            <a:avLst/>
          </a:prstGeom>
        </p:spPr>
      </p:pic>
      <p:sp>
        <p:nvSpPr>
          <p:cNvPr id="7" name="Rectangle 6"/>
          <p:cNvSpPr/>
          <p:nvPr/>
        </p:nvSpPr>
        <p:spPr>
          <a:xfrm>
            <a:off x="981190" y="1797063"/>
            <a:ext cx="2371610" cy="2167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7066" y="4292942"/>
            <a:ext cx="8547316" cy="16099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31269" y="3309453"/>
            <a:ext cx="3784570" cy="830997"/>
          </a:xfrm>
          <a:prstGeom prst="rect">
            <a:avLst/>
          </a:prstGeom>
          <a:solidFill>
            <a:schemeClr val="bg1"/>
          </a:solidFill>
        </p:spPr>
        <p:txBody>
          <a:bodyPr wrap="square" rtlCol="0">
            <a:spAutoFit/>
          </a:bodyPr>
          <a:lstStyle/>
          <a:p>
            <a:r>
              <a:rPr lang="en-US" sz="1600" dirty="0" smtClean="0">
                <a:latin typeface="Trebuchet MS" panose="020B0603020202020204" pitchFamily="34" charset="0"/>
              </a:rPr>
              <a:t>You can delete or modify any of these records in this screen. You can edit multiple records at once, then </a:t>
            </a:r>
            <a:r>
              <a:rPr lang="en-US" sz="1600" b="1" dirty="0" smtClean="0">
                <a:solidFill>
                  <a:schemeClr val="accent6">
                    <a:lumMod val="75000"/>
                  </a:schemeClr>
                </a:solidFill>
                <a:latin typeface="Trebuchet MS" panose="020B0603020202020204" pitchFamily="34" charset="0"/>
              </a:rPr>
              <a:t>SAVE</a:t>
            </a:r>
            <a:r>
              <a:rPr lang="en-US" sz="1600" dirty="0" smtClean="0">
                <a:latin typeface="Trebuchet MS" panose="020B0603020202020204" pitchFamily="34" charset="0"/>
              </a:rPr>
              <a:t>.</a:t>
            </a:r>
            <a:endParaRPr lang="en-US" sz="1600" dirty="0">
              <a:latin typeface="Trebuchet MS" panose="020B0603020202020204" pitchFamily="34" charset="0"/>
            </a:endParaRPr>
          </a:p>
        </p:txBody>
      </p:sp>
      <p:cxnSp>
        <p:nvCxnSpPr>
          <p:cNvPr id="10" name="Straight Arrow Connector 9"/>
          <p:cNvCxnSpPr>
            <a:stCxn id="9" idx="2"/>
          </p:cNvCxnSpPr>
          <p:nvPr/>
        </p:nvCxnSpPr>
        <p:spPr>
          <a:xfrm flipH="1">
            <a:off x="6307667" y="4140450"/>
            <a:ext cx="215887" cy="1524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8858" y="3247025"/>
            <a:ext cx="4049486" cy="1015663"/>
          </a:xfrm>
          <a:prstGeom prst="rect">
            <a:avLst/>
          </a:prstGeom>
          <a:solidFill>
            <a:schemeClr val="bg1"/>
          </a:solidFill>
        </p:spPr>
        <p:txBody>
          <a:bodyPr wrap="square" rtlCol="0">
            <a:spAutoFit/>
          </a:bodyPr>
          <a:lstStyle/>
          <a:p>
            <a:r>
              <a:rPr lang="en-US" sz="1200" u="sng" dirty="0" smtClean="0">
                <a:latin typeface="Trebuchet MS" panose="020B0603020202020204" pitchFamily="34" charset="0"/>
              </a:rPr>
              <a:t>Select </a:t>
            </a:r>
          </a:p>
          <a:p>
            <a:pPr marL="285750" indent="-285750">
              <a:buFont typeface="Arial" panose="020B0604020202020204" pitchFamily="34" charset="0"/>
              <a:buChar char="•"/>
            </a:pPr>
            <a:r>
              <a:rPr lang="en-US" sz="1200" dirty="0" smtClean="0">
                <a:latin typeface="Trebuchet MS" panose="020B0603020202020204" pitchFamily="34" charset="0"/>
              </a:rPr>
              <a:t>Actual Assessment Measures for AEC</a:t>
            </a:r>
          </a:p>
          <a:p>
            <a:pPr marL="285750" indent="-285750">
              <a:buFont typeface="Arial" panose="020B0604020202020204" pitchFamily="34" charset="0"/>
              <a:buChar char="•"/>
            </a:pPr>
            <a:r>
              <a:rPr lang="en-US" sz="1200" dirty="0" smtClean="0">
                <a:latin typeface="Trebuchet MS" panose="020B0603020202020204" pitchFamily="34" charset="0"/>
              </a:rPr>
              <a:t>2018-19</a:t>
            </a:r>
          </a:p>
          <a:p>
            <a:pPr marL="285750" indent="-285750">
              <a:buFont typeface="Arial" panose="020B0604020202020204" pitchFamily="34" charset="0"/>
              <a:buChar char="•"/>
            </a:pPr>
            <a:r>
              <a:rPr lang="en-US" sz="1200" dirty="0" smtClean="0">
                <a:latin typeface="Trebuchet MS" panose="020B0603020202020204" pitchFamily="34" charset="0"/>
              </a:rPr>
              <a:t>Your LEA</a:t>
            </a:r>
          </a:p>
          <a:p>
            <a:pPr marL="285750" indent="-285750">
              <a:buFont typeface="Arial" panose="020B0604020202020204" pitchFamily="34" charset="0"/>
              <a:buChar char="•"/>
            </a:pPr>
            <a:r>
              <a:rPr lang="en-US" sz="1200" dirty="0" smtClean="0">
                <a:latin typeface="Trebuchet MS" panose="020B0603020202020204" pitchFamily="34" charset="0"/>
              </a:rPr>
              <a:t>Hit </a:t>
            </a:r>
            <a:r>
              <a:rPr lang="en-US" sz="1200" b="1" dirty="0" smtClean="0">
                <a:solidFill>
                  <a:schemeClr val="accent6">
                    <a:lumMod val="75000"/>
                  </a:schemeClr>
                </a:solidFill>
                <a:latin typeface="Trebuchet MS" panose="020B0603020202020204" pitchFamily="34" charset="0"/>
              </a:rPr>
              <a:t>Search</a:t>
            </a:r>
            <a:endParaRPr lang="en-US" sz="1200" b="1" dirty="0">
              <a:solidFill>
                <a:schemeClr val="accent6">
                  <a:lumMod val="75000"/>
                </a:schemeClr>
              </a:solidFill>
              <a:latin typeface="Trebuchet MS" panose="020B0603020202020204" pitchFamily="34" charset="0"/>
            </a:endParaRPr>
          </a:p>
        </p:txBody>
      </p:sp>
      <p:cxnSp>
        <p:nvCxnSpPr>
          <p:cNvPr id="12" name="Straight Arrow Connector 11"/>
          <p:cNvCxnSpPr>
            <a:stCxn id="7" idx="2"/>
          </p:cNvCxnSpPr>
          <p:nvPr/>
        </p:nvCxnSpPr>
        <p:spPr>
          <a:xfrm flipH="1">
            <a:off x="2144487" y="2013857"/>
            <a:ext cx="22508" cy="12955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207622" y="1836113"/>
            <a:ext cx="433083" cy="169277"/>
            <a:chOff x="6889462" y="923973"/>
            <a:chExt cx="433083" cy="169277"/>
          </a:xfrm>
        </p:grpSpPr>
        <p:sp>
          <p:nvSpPr>
            <p:cNvPr id="14" name="Rectangle 13"/>
            <p:cNvSpPr/>
            <p:nvPr/>
          </p:nvSpPr>
          <p:spPr>
            <a:xfrm>
              <a:off x="6929359" y="965538"/>
              <a:ext cx="353291" cy="9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89462" y="923973"/>
              <a:ext cx="433083" cy="169277"/>
            </a:xfrm>
            <a:prstGeom prst="rect">
              <a:avLst/>
            </a:prstGeom>
            <a:noFill/>
            <a:ln>
              <a:noFill/>
            </a:ln>
          </p:spPr>
          <p:txBody>
            <a:bodyPr wrap="square" rtlCol="0">
              <a:spAutoFit/>
            </a:bodyPr>
            <a:lstStyle/>
            <a:p>
              <a:r>
                <a:rPr lang="en-US" sz="500" dirty="0" smtClean="0"/>
                <a:t>2018-19</a:t>
              </a:r>
              <a:endParaRPr lang="en-US" sz="700" dirty="0"/>
            </a:p>
          </p:txBody>
        </p:sp>
      </p:grpSp>
    </p:spTree>
    <p:extLst>
      <p:ext uri="{BB962C8B-B14F-4D97-AF65-F5344CB8AC3E}">
        <p14:creationId xmlns:p14="http://schemas.microsoft.com/office/powerpoint/2010/main" val="2254728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a:t>
            </a:r>
            <a:r>
              <a:rPr lang="en-US" dirty="0" smtClean="0"/>
              <a:t>2019 </a:t>
            </a:r>
            <a:r>
              <a:rPr lang="en-US" dirty="0"/>
              <a:t>Collection</a:t>
            </a:r>
            <a:br>
              <a:rPr lang="en-US" dirty="0"/>
            </a:br>
            <a:r>
              <a:rPr lang="en-US" i="1" dirty="0"/>
              <a:t>Submitting Your Data – File Upload</a:t>
            </a:r>
            <a:endParaRPr lang="en-US" dirty="0"/>
          </a:p>
        </p:txBody>
      </p:sp>
      <p:sp>
        <p:nvSpPr>
          <p:cNvPr id="3" name="Content Placeholder 2"/>
          <p:cNvSpPr>
            <a:spLocks noGrp="1"/>
          </p:cNvSpPr>
          <p:nvPr>
            <p:ph idx="1"/>
          </p:nvPr>
        </p:nvSpPr>
        <p:spPr>
          <a:xfrm>
            <a:off x="628650" y="1463040"/>
            <a:ext cx="7886700" cy="2472524"/>
          </a:xfrm>
        </p:spPr>
        <p:txBody>
          <a:bodyPr>
            <a:normAutofit fontScale="92500" lnSpcReduction="10000"/>
          </a:bodyPr>
          <a:lstStyle/>
          <a:p>
            <a:r>
              <a:rPr lang="en-US" dirty="0"/>
              <a:t>Use File Download/Upload to complete if:</a:t>
            </a:r>
          </a:p>
          <a:p>
            <a:pPr lvl="1"/>
            <a:r>
              <a:rPr lang="en-US" dirty="0"/>
              <a:t>You have several AECs in your district/BOCES, and you are planning to submit several optional measures for each</a:t>
            </a:r>
          </a:p>
          <a:p>
            <a:pPr lvl="1"/>
            <a:r>
              <a:rPr lang="en-US" dirty="0"/>
              <a:t>The staff completing the Actual Measures Collection are comfortable using and working with excel spreadsheets</a:t>
            </a:r>
          </a:p>
          <a:p>
            <a:pPr lvl="1"/>
            <a:r>
              <a:rPr lang="en-US" dirty="0"/>
              <a:t>You have reviewed and have on hand all the additional resources you need for working with the file extracts</a:t>
            </a:r>
          </a:p>
          <a:p>
            <a:pPr lvl="2"/>
            <a:r>
              <a:rPr lang="en-US" dirty="0">
                <a:hlinkClick r:id="rId3"/>
              </a:rPr>
              <a:t>http://www.cde.state.co.us/datapipeline/per-aec</a:t>
            </a:r>
            <a:r>
              <a:rPr lang="en-US" dirty="0"/>
              <a:t> </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17</a:t>
            </a:fld>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589"/>
          <a:stretch/>
        </p:blipFill>
        <p:spPr>
          <a:xfrm>
            <a:off x="628650" y="3973160"/>
            <a:ext cx="2106801" cy="2528379"/>
          </a:xfrm>
          <a:prstGeom prst="rect">
            <a:avLst/>
          </a:prstGeom>
        </p:spPr>
      </p:pic>
      <p:sp>
        <p:nvSpPr>
          <p:cNvPr id="6" name="Rounded Rectangle 5"/>
          <p:cNvSpPr/>
          <p:nvPr/>
        </p:nvSpPr>
        <p:spPr>
          <a:xfrm>
            <a:off x="628650" y="402955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3"/>
            <a:endCxn id="8" idx="1"/>
          </p:cNvCxnSpPr>
          <p:nvPr/>
        </p:nvCxnSpPr>
        <p:spPr>
          <a:xfrm>
            <a:off x="2634712" y="4153545"/>
            <a:ext cx="1182765" cy="142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7477" y="3973160"/>
            <a:ext cx="4450869" cy="646331"/>
          </a:xfrm>
          <a:prstGeom prst="rect">
            <a:avLst/>
          </a:prstGeom>
          <a:noFill/>
        </p:spPr>
        <p:txBody>
          <a:bodyPr wrap="square" rtlCol="0">
            <a:spAutoFit/>
          </a:bodyPr>
          <a:lstStyle/>
          <a:p>
            <a:r>
              <a:rPr lang="en-US" dirty="0" smtClean="0">
                <a:latin typeface="Trebuchet MS" panose="020B0603020202020204" pitchFamily="34" charset="0"/>
              </a:rPr>
              <a:t>Upload completed files to Data Pipeline for CDE review</a:t>
            </a:r>
            <a:endParaRPr lang="en-US" dirty="0">
              <a:latin typeface="Trebuchet MS" panose="020B0603020202020204" pitchFamily="34" charset="0"/>
            </a:endParaRPr>
          </a:p>
        </p:txBody>
      </p:sp>
      <p:sp>
        <p:nvSpPr>
          <p:cNvPr id="9" name="Rounded Rectangle 8"/>
          <p:cNvSpPr/>
          <p:nvPr/>
        </p:nvSpPr>
        <p:spPr>
          <a:xfrm>
            <a:off x="802522" y="6215969"/>
            <a:ext cx="1832190"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9" idx="3"/>
            <a:endCxn id="11" idx="1"/>
          </p:cNvCxnSpPr>
          <p:nvPr/>
        </p:nvCxnSpPr>
        <p:spPr>
          <a:xfrm flipV="1">
            <a:off x="2634712" y="6140778"/>
            <a:ext cx="1182764" cy="199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7476" y="5817612"/>
            <a:ext cx="4450869" cy="646331"/>
          </a:xfrm>
          <a:prstGeom prst="rect">
            <a:avLst/>
          </a:prstGeom>
          <a:noFill/>
        </p:spPr>
        <p:txBody>
          <a:bodyPr wrap="square" rtlCol="0">
            <a:spAutoFit/>
          </a:bodyPr>
          <a:lstStyle/>
          <a:p>
            <a:r>
              <a:rPr lang="en-US" dirty="0" smtClean="0">
                <a:latin typeface="Trebuchet MS" panose="020B0603020202020204" pitchFamily="34" charset="0"/>
              </a:rPr>
              <a:t>Download blank files from Data Pipeline to submit</a:t>
            </a:r>
            <a:endParaRPr lang="en-US" dirty="0">
              <a:latin typeface="Trebuchet MS" panose="020B0603020202020204" pitchFamily="34" charset="0"/>
            </a:endParaRPr>
          </a:p>
        </p:txBody>
      </p:sp>
    </p:spTree>
    <p:extLst>
      <p:ext uri="{BB962C8B-B14F-4D97-AF65-F5344CB8AC3E}">
        <p14:creationId xmlns:p14="http://schemas.microsoft.com/office/powerpoint/2010/main" val="56291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a:t>
            </a:r>
            <a:r>
              <a:rPr lang="en-US" dirty="0" smtClean="0"/>
              <a:t>2019 </a:t>
            </a:r>
            <a:r>
              <a:rPr lang="en-US" dirty="0"/>
              <a:t>Collection</a:t>
            </a:r>
            <a:br>
              <a:rPr lang="en-US" dirty="0"/>
            </a:br>
            <a:r>
              <a:rPr lang="en-US" i="1" dirty="0"/>
              <a:t>Submitting Your Data – File Upload</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1955"/>
            <a:ext cx="9144000" cy="1693743"/>
          </a:xfrm>
          <a:prstGeom prst="rect">
            <a:avLst/>
          </a:prstGeom>
        </p:spPr>
      </p:pic>
      <p:sp>
        <p:nvSpPr>
          <p:cNvPr id="6" name="Rectangle 5"/>
          <p:cNvSpPr/>
          <p:nvPr/>
        </p:nvSpPr>
        <p:spPr>
          <a:xfrm>
            <a:off x="961429" y="1632920"/>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76798" y="1873059"/>
            <a:ext cx="1460137" cy="210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40850" y="1641323"/>
            <a:ext cx="1279494" cy="185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2557562"/>
            <a:ext cx="3483429" cy="1815882"/>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Actual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2018-19</a:t>
            </a:r>
          </a:p>
          <a:p>
            <a:pPr marL="285750" indent="-285750">
              <a:buFont typeface="Arial" panose="020B0604020202020204" pitchFamily="34" charset="0"/>
              <a:buChar char="•"/>
            </a:pPr>
            <a:r>
              <a:rPr lang="en-US" sz="1600" dirty="0" smtClean="0">
                <a:latin typeface="Trebuchet MS" panose="020B0603020202020204" pitchFamily="34" charset="0"/>
              </a:rPr>
              <a:t>Preferred File Content Type (rec: Excel)</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Download Standard Extract</a:t>
            </a:r>
            <a:endParaRPr lang="en-US" sz="1600" b="1" dirty="0">
              <a:solidFill>
                <a:schemeClr val="accent6">
                  <a:lumMod val="75000"/>
                </a:schemeClr>
              </a:solidFill>
              <a:latin typeface="Trebuchet MS" panose="020B0603020202020204" pitchFamily="34" charset="0"/>
            </a:endParaRPr>
          </a:p>
        </p:txBody>
      </p:sp>
      <p:cxnSp>
        <p:nvCxnSpPr>
          <p:cNvPr id="10" name="Straight Arrow Connector 9"/>
          <p:cNvCxnSpPr/>
          <p:nvPr/>
        </p:nvCxnSpPr>
        <p:spPr>
          <a:xfrm flipH="1">
            <a:off x="5129871" y="3118633"/>
            <a:ext cx="13674" cy="2666452"/>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rot="10800000">
            <a:off x="5049151" y="1873060"/>
            <a:ext cx="80720" cy="5506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89107" y="3087447"/>
            <a:ext cx="3695656" cy="2462213"/>
          </a:xfrm>
          <a:prstGeom prst="rect">
            <a:avLst/>
          </a:prstGeom>
          <a:noFill/>
        </p:spPr>
        <p:txBody>
          <a:bodyPr wrap="square" rtlCol="0">
            <a:spAutoFit/>
          </a:bodyPr>
          <a:lstStyle/>
          <a:p>
            <a:r>
              <a:rPr lang="en-US" sz="1400" u="sng" dirty="0" smtClean="0">
                <a:latin typeface="Trebuchet MS" panose="020B0603020202020204" pitchFamily="34" charset="0"/>
              </a:rPr>
              <a:t>Add in the codes for:</a:t>
            </a:r>
          </a:p>
          <a:p>
            <a:pPr marL="285750" indent="-285750">
              <a:buFont typeface="Arial" panose="020B0604020202020204" pitchFamily="34" charset="0"/>
              <a:buChar char="•"/>
            </a:pPr>
            <a:r>
              <a:rPr lang="en-US" sz="1400" dirty="0" smtClean="0">
                <a:latin typeface="Trebuchet MS" panose="020B0603020202020204" pitchFamily="34" charset="0"/>
              </a:rPr>
              <a:t>AEC Indicator</a:t>
            </a:r>
          </a:p>
          <a:p>
            <a:pPr marL="285750" indent="-285750">
              <a:buFont typeface="Arial" panose="020B0604020202020204" pitchFamily="34" charset="0"/>
              <a:buChar char="•"/>
            </a:pPr>
            <a:r>
              <a:rPr lang="en-US" sz="1400" dirty="0" smtClean="0">
                <a:latin typeface="Trebuchet MS" panose="020B0603020202020204" pitchFamily="34" charset="0"/>
              </a:rPr>
              <a:t>AEC </a:t>
            </a:r>
            <a:r>
              <a:rPr lang="en-US" sz="1400" dirty="0" err="1" smtClean="0">
                <a:latin typeface="Trebuchet MS" panose="020B0603020202020204" pitchFamily="34" charset="0"/>
              </a:rPr>
              <a:t>Subindicator</a:t>
            </a:r>
            <a:endParaRPr lang="en-US" sz="1400" dirty="0" smtClean="0">
              <a:latin typeface="Trebuchet MS" panose="020B0603020202020204" pitchFamily="34" charset="0"/>
            </a:endParaRPr>
          </a:p>
          <a:p>
            <a:pPr marL="285750" indent="-285750">
              <a:buFont typeface="Arial" panose="020B0604020202020204" pitchFamily="34" charset="0"/>
              <a:buChar char="•"/>
            </a:pPr>
            <a:r>
              <a:rPr lang="en-US" sz="1400" dirty="0" smtClean="0">
                <a:latin typeface="Trebuchet MS" panose="020B0603020202020204" pitchFamily="34" charset="0"/>
              </a:rPr>
              <a:t>AEC </a:t>
            </a:r>
            <a:r>
              <a:rPr lang="en-US" sz="1400" dirty="0" err="1" smtClean="0">
                <a:latin typeface="Trebuchet MS" panose="020B0603020202020204" pitchFamily="34" charset="0"/>
              </a:rPr>
              <a:t>Subindicator</a:t>
            </a:r>
            <a:r>
              <a:rPr lang="en-US" sz="1400" dirty="0" smtClean="0">
                <a:latin typeface="Trebuchet MS" panose="020B0603020202020204" pitchFamily="34" charset="0"/>
              </a:rPr>
              <a:t> Category</a:t>
            </a:r>
          </a:p>
          <a:p>
            <a:pPr marL="285750" indent="-285750">
              <a:buFont typeface="Arial" panose="020B0604020202020204" pitchFamily="34" charset="0"/>
              <a:buChar char="•"/>
            </a:pPr>
            <a:r>
              <a:rPr lang="en-US" sz="1400" dirty="0" smtClean="0">
                <a:latin typeface="Trebuchet MS" panose="020B0603020202020204" pitchFamily="34" charset="0"/>
              </a:rPr>
              <a:t>AEC </a:t>
            </a:r>
            <a:r>
              <a:rPr lang="en-US" sz="1400" dirty="0" err="1" smtClean="0">
                <a:latin typeface="Trebuchet MS" panose="020B0603020202020204" pitchFamily="34" charset="0"/>
              </a:rPr>
              <a:t>Subindicator</a:t>
            </a:r>
            <a:r>
              <a:rPr lang="en-US" sz="1400" dirty="0" smtClean="0">
                <a:latin typeface="Trebuchet MS" panose="020B0603020202020204" pitchFamily="34" charset="0"/>
              </a:rPr>
              <a:t> Category Metric</a:t>
            </a:r>
          </a:p>
          <a:p>
            <a:pPr marL="285750" indent="-285750">
              <a:buFont typeface="Arial" panose="020B0604020202020204" pitchFamily="34" charset="0"/>
              <a:buChar char="•"/>
            </a:pPr>
            <a:endParaRPr lang="en-US" sz="1400" dirty="0">
              <a:latin typeface="Trebuchet MS" panose="020B0603020202020204" pitchFamily="34" charset="0"/>
            </a:endParaRPr>
          </a:p>
          <a:p>
            <a:r>
              <a:rPr lang="en-US" sz="1400" u="sng" dirty="0" smtClean="0">
                <a:latin typeface="Trebuchet MS" panose="020B0603020202020204" pitchFamily="34" charset="0"/>
              </a:rPr>
              <a:t>Add in the data for:</a:t>
            </a:r>
          </a:p>
          <a:p>
            <a:pPr marL="285750" indent="-285750">
              <a:buFont typeface="Arial" panose="020B0604020202020204" pitchFamily="34" charset="0"/>
              <a:buChar char="•"/>
            </a:pPr>
            <a:r>
              <a:rPr lang="en-US" sz="1400" dirty="0" smtClean="0">
                <a:latin typeface="Trebuchet MS" panose="020B0603020202020204" pitchFamily="34" charset="0"/>
              </a:rPr>
              <a:t>Students meeting measure (numerator)</a:t>
            </a:r>
          </a:p>
          <a:p>
            <a:pPr marL="285750" indent="-285750">
              <a:buFont typeface="Arial" panose="020B0604020202020204" pitchFamily="34" charset="0"/>
              <a:buChar char="•"/>
            </a:pPr>
            <a:r>
              <a:rPr lang="en-US" sz="1400" dirty="0" smtClean="0">
                <a:latin typeface="Trebuchet MS" panose="020B0603020202020204" pitchFamily="34" charset="0"/>
              </a:rPr>
              <a:t>Total students for measure (denominator)</a:t>
            </a:r>
          </a:p>
          <a:p>
            <a:pPr marL="285750" indent="-285750">
              <a:buFont typeface="Arial" panose="020B0604020202020204" pitchFamily="34" charset="0"/>
              <a:buChar char="•"/>
            </a:pPr>
            <a:r>
              <a:rPr lang="en-US" sz="1400" dirty="0" smtClean="0">
                <a:latin typeface="Trebuchet MS" panose="020B0603020202020204" pitchFamily="34" charset="0"/>
              </a:rPr>
              <a:t>Rate/final value</a:t>
            </a:r>
            <a:endParaRPr lang="en-US" sz="1400" dirty="0">
              <a:latin typeface="Trebuchet MS" panose="020B0603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85085"/>
            <a:ext cx="9144000" cy="1044570"/>
          </a:xfrm>
          <a:prstGeom prst="rect">
            <a:avLst/>
          </a:prstGeom>
        </p:spPr>
      </p:pic>
      <p:grpSp>
        <p:nvGrpSpPr>
          <p:cNvPr id="14" name="Group 13"/>
          <p:cNvGrpSpPr/>
          <p:nvPr/>
        </p:nvGrpSpPr>
        <p:grpSpPr>
          <a:xfrm>
            <a:off x="4280597" y="1657999"/>
            <a:ext cx="433083" cy="169277"/>
            <a:chOff x="6889462" y="923973"/>
            <a:chExt cx="433083" cy="169277"/>
          </a:xfrm>
        </p:grpSpPr>
        <p:sp>
          <p:nvSpPr>
            <p:cNvPr id="15" name="Rectangle 14"/>
            <p:cNvSpPr/>
            <p:nvPr/>
          </p:nvSpPr>
          <p:spPr>
            <a:xfrm>
              <a:off x="6929359" y="965538"/>
              <a:ext cx="353291" cy="9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89462" y="923973"/>
              <a:ext cx="433083" cy="169277"/>
            </a:xfrm>
            <a:prstGeom prst="rect">
              <a:avLst/>
            </a:prstGeom>
            <a:noFill/>
            <a:ln>
              <a:noFill/>
            </a:ln>
          </p:spPr>
          <p:txBody>
            <a:bodyPr wrap="square" rtlCol="0">
              <a:spAutoFit/>
            </a:bodyPr>
            <a:lstStyle/>
            <a:p>
              <a:r>
                <a:rPr lang="en-US" sz="500" dirty="0" smtClean="0"/>
                <a:t>2018-19</a:t>
              </a:r>
              <a:endParaRPr lang="en-US" sz="700" dirty="0"/>
            </a:p>
          </p:txBody>
        </p:sp>
      </p:grpSp>
    </p:spTree>
    <p:extLst>
      <p:ext uri="{BB962C8B-B14F-4D97-AF65-F5344CB8AC3E}">
        <p14:creationId xmlns:p14="http://schemas.microsoft.com/office/powerpoint/2010/main" val="188397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a:t>
            </a:r>
            <a:r>
              <a:rPr lang="en-US" dirty="0" smtClean="0"/>
              <a:t>2019 </a:t>
            </a:r>
            <a:r>
              <a:rPr lang="en-US" dirty="0"/>
              <a:t>Collection</a:t>
            </a:r>
            <a:br>
              <a:rPr lang="en-US" dirty="0"/>
            </a:br>
            <a:r>
              <a:rPr lang="en-US" i="1" dirty="0"/>
              <a:t>Submitting Your Data – File Upload</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19</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9" t="864" r="46666" b="-864"/>
          <a:stretch/>
        </p:blipFill>
        <p:spPr>
          <a:xfrm>
            <a:off x="2841171" y="2058627"/>
            <a:ext cx="4887686" cy="2521139"/>
          </a:xfrm>
          <a:prstGeom prst="rect">
            <a:avLst/>
          </a:prstGeom>
        </p:spPr>
      </p:pic>
      <p:sp>
        <p:nvSpPr>
          <p:cNvPr id="6" name="Rectangle 5"/>
          <p:cNvSpPr/>
          <p:nvPr/>
        </p:nvSpPr>
        <p:spPr>
          <a:xfrm>
            <a:off x="3507075" y="2367642"/>
            <a:ext cx="3741683" cy="19866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2"/>
            <a:endCxn id="8" idx="0"/>
          </p:cNvCxnSpPr>
          <p:nvPr/>
        </p:nvCxnSpPr>
        <p:spPr>
          <a:xfrm flipH="1">
            <a:off x="5377916" y="4354286"/>
            <a:ext cx="1" cy="3147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17456" y="4669057"/>
            <a:ext cx="6920920" cy="2062103"/>
          </a:xfrm>
          <a:prstGeom prst="rect">
            <a:avLst/>
          </a:prstGeom>
          <a:noFill/>
        </p:spPr>
        <p:txBody>
          <a:bodyPr wrap="square" rtlCol="0">
            <a:spAutoFit/>
          </a:bodyPr>
          <a:lstStyle/>
          <a:p>
            <a:r>
              <a:rPr lang="en-US" sz="1600" u="sng" dirty="0" smtClean="0">
                <a:latin typeface="Trebuchet MS" panose="020B0603020202020204" pitchFamily="34" charset="0"/>
              </a:rPr>
              <a:t>Select</a:t>
            </a:r>
          </a:p>
          <a:p>
            <a:pPr marL="285750" indent="-285750">
              <a:buFont typeface="Arial" panose="020B0604020202020204" pitchFamily="34" charset="0"/>
              <a:buChar char="•"/>
            </a:pPr>
            <a:r>
              <a:rPr lang="en-US" sz="1600" dirty="0" smtClean="0">
                <a:latin typeface="Trebuchet MS" panose="020B0603020202020204" pitchFamily="34" charset="0"/>
              </a:rPr>
              <a:t>Alternative Education Campus in Dataset</a:t>
            </a:r>
          </a:p>
          <a:p>
            <a:pPr marL="285750" indent="-285750">
              <a:buFont typeface="Arial" panose="020B0604020202020204" pitchFamily="34" charset="0"/>
              <a:buChar char="•"/>
            </a:pPr>
            <a:r>
              <a:rPr lang="en-US" sz="1600" dirty="0" smtClean="0">
                <a:latin typeface="Trebuchet MS" panose="020B0603020202020204" pitchFamily="34" charset="0"/>
              </a:rPr>
              <a:t>Actual Assessment Measures for AEC in File Type</a:t>
            </a:r>
          </a:p>
          <a:p>
            <a:pPr marL="285750" indent="-285750">
              <a:buFont typeface="Arial" panose="020B0604020202020204" pitchFamily="34" charset="0"/>
              <a:buChar char="•"/>
            </a:pPr>
            <a:r>
              <a:rPr lang="en-US" sz="1600" dirty="0" smtClean="0">
                <a:latin typeface="Trebuchet MS" panose="020B0603020202020204" pitchFamily="34" charset="0"/>
              </a:rPr>
              <a:t>2018-19 in School Year</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Choose your file</a:t>
            </a:r>
          </a:p>
          <a:p>
            <a:pPr marL="285750" indent="-285750">
              <a:buFont typeface="Arial" panose="020B0604020202020204" pitchFamily="34" charset="0"/>
              <a:buChar char="•"/>
            </a:pPr>
            <a:r>
              <a:rPr lang="en-US" sz="1600" dirty="0" smtClean="0">
                <a:latin typeface="Trebuchet MS" panose="020B0603020202020204" pitchFamily="34" charset="0"/>
              </a:rPr>
              <a:t>Replace/Append in Upload Type depends on data you’re submitting</a:t>
            </a:r>
          </a:p>
          <a:p>
            <a:pPr marL="285750" indent="-285750">
              <a:buFont typeface="Arial" panose="020B0604020202020204" pitchFamily="34" charset="0"/>
              <a:buChar char="•"/>
            </a:pPr>
            <a:endParaRPr lang="en-US" sz="1600" dirty="0">
              <a:latin typeface="Trebuchet MS" panose="020B0603020202020204" pitchFamily="34"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589"/>
          <a:stretch/>
        </p:blipFill>
        <p:spPr>
          <a:xfrm>
            <a:off x="74907" y="1562569"/>
            <a:ext cx="2106801" cy="2528379"/>
          </a:xfrm>
          <a:prstGeom prst="rect">
            <a:avLst/>
          </a:prstGeom>
        </p:spPr>
      </p:pic>
      <p:sp>
        <p:nvSpPr>
          <p:cNvPr id="10" name="Rounded Rectangle 9"/>
          <p:cNvSpPr/>
          <p:nvPr/>
        </p:nvSpPr>
        <p:spPr>
          <a:xfrm>
            <a:off x="175646" y="1612632"/>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0" idx="3"/>
          </p:cNvCxnSpPr>
          <p:nvPr/>
        </p:nvCxnSpPr>
        <p:spPr>
          <a:xfrm>
            <a:off x="2181708" y="1736619"/>
            <a:ext cx="919089" cy="991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386630" y="3133070"/>
            <a:ext cx="433083" cy="169277"/>
            <a:chOff x="6889462" y="923973"/>
            <a:chExt cx="433083" cy="169277"/>
          </a:xfrm>
        </p:grpSpPr>
        <p:sp>
          <p:nvSpPr>
            <p:cNvPr id="13" name="Rectangle 12"/>
            <p:cNvSpPr/>
            <p:nvPr/>
          </p:nvSpPr>
          <p:spPr>
            <a:xfrm>
              <a:off x="6929359" y="965538"/>
              <a:ext cx="353291" cy="9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89462" y="923973"/>
              <a:ext cx="433083" cy="169277"/>
            </a:xfrm>
            <a:prstGeom prst="rect">
              <a:avLst/>
            </a:prstGeom>
            <a:noFill/>
            <a:ln>
              <a:noFill/>
            </a:ln>
          </p:spPr>
          <p:txBody>
            <a:bodyPr wrap="square" rtlCol="0">
              <a:spAutoFit/>
            </a:bodyPr>
            <a:lstStyle/>
            <a:p>
              <a:r>
                <a:rPr lang="en-US" sz="500" dirty="0" smtClean="0"/>
                <a:t>2018-19</a:t>
              </a:r>
              <a:endParaRPr lang="en-US" sz="700" dirty="0"/>
            </a:p>
          </p:txBody>
        </p:sp>
      </p:grpSp>
    </p:spTree>
    <p:extLst>
      <p:ext uri="{BB962C8B-B14F-4D97-AF65-F5344CB8AC3E}">
        <p14:creationId xmlns:p14="http://schemas.microsoft.com/office/powerpoint/2010/main" val="261898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AEC Collections Webinar 3:</a:t>
            </a:r>
            <a:br>
              <a:rPr lang="en-US" sz="4000" dirty="0"/>
            </a:br>
            <a:r>
              <a:rPr lang="en-US" sz="4000" dirty="0"/>
              <a:t>Collection Window 2 Overview</a:t>
            </a:r>
          </a:p>
        </p:txBody>
      </p:sp>
      <p:sp>
        <p:nvSpPr>
          <p:cNvPr id="3" name="Subtitle 2"/>
          <p:cNvSpPr>
            <a:spLocks noGrp="1"/>
          </p:cNvSpPr>
          <p:nvPr>
            <p:ph type="subTitle" idx="1"/>
          </p:nvPr>
        </p:nvSpPr>
        <p:spPr>
          <a:xfrm>
            <a:off x="1143000" y="5093063"/>
            <a:ext cx="6858000" cy="994470"/>
          </a:xfrm>
        </p:spPr>
        <p:txBody>
          <a:bodyPr>
            <a:normAutofit/>
          </a:bodyPr>
          <a:lstStyle/>
          <a:p>
            <a:r>
              <a:rPr lang="en-US" dirty="0" smtClean="0"/>
              <a:t>March 21, 2019</a:t>
            </a:r>
            <a:endParaRPr lang="en-US" dirty="0"/>
          </a:p>
          <a:p>
            <a:r>
              <a:rPr lang="en-US" dirty="0"/>
              <a:t>Accountability &amp; Data Analysis</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1196755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a:t>
            </a:r>
            <a:r>
              <a:rPr lang="en-US" dirty="0" smtClean="0"/>
              <a:t>2019 </a:t>
            </a:r>
            <a:r>
              <a:rPr lang="en-US" dirty="0"/>
              <a:t>Collection</a:t>
            </a:r>
            <a:br>
              <a:rPr lang="en-US" dirty="0"/>
            </a:br>
            <a:r>
              <a:rPr lang="en-US" i="1" dirty="0"/>
              <a:t>Error Logic – Fields to Complete</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20</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64147164"/>
              </p:ext>
            </p:extLst>
          </p:nvPr>
        </p:nvGraphicFramePr>
        <p:xfrm>
          <a:off x="0" y="1340387"/>
          <a:ext cx="9144000" cy="4660037"/>
        </p:xfrm>
        <a:graphic>
          <a:graphicData uri="http://schemas.openxmlformats.org/drawingml/2006/table">
            <a:tbl>
              <a:tblPr firstRow="1" bandRow="1">
                <a:tableStyleId>{6E25E649-3F16-4E02-A733-19D2CDBF48F0}</a:tableStyleId>
              </a:tblPr>
              <a:tblGrid>
                <a:gridCol w="4626429"/>
                <a:gridCol w="1666852"/>
                <a:gridCol w="2850719"/>
              </a:tblGrid>
              <a:tr h="518863">
                <a:tc>
                  <a:txBody>
                    <a:bodyPr/>
                    <a:lstStyle/>
                    <a:p>
                      <a:r>
                        <a:rPr lang="en-US" b="1" dirty="0" smtClean="0">
                          <a:solidFill>
                            <a:schemeClr val="bg1"/>
                          </a:solidFill>
                        </a:rPr>
                        <a:t>Field</a:t>
                      </a:r>
                      <a:endParaRPr lang="en-US" b="1" dirty="0">
                        <a:solidFill>
                          <a:schemeClr val="bg1"/>
                        </a:solidFill>
                      </a:endParaRPr>
                    </a:p>
                  </a:txBody>
                  <a:tcPr anchor="b">
                    <a:solidFill>
                      <a:srgbClr val="628699"/>
                    </a:solidFill>
                  </a:tcPr>
                </a:tc>
                <a:tc>
                  <a:txBody>
                    <a:bodyPr/>
                    <a:lstStyle/>
                    <a:p>
                      <a:r>
                        <a:rPr lang="en-US" b="1" dirty="0" smtClean="0">
                          <a:solidFill>
                            <a:schemeClr val="bg1"/>
                          </a:solidFill>
                        </a:rPr>
                        <a:t>Code or Data?</a:t>
                      </a:r>
                      <a:endParaRPr lang="en-US" b="1" dirty="0">
                        <a:solidFill>
                          <a:schemeClr val="bg1"/>
                        </a:solidFill>
                      </a:endParaRPr>
                    </a:p>
                  </a:txBody>
                  <a:tcPr anchor="b">
                    <a:solidFill>
                      <a:srgbClr val="628699"/>
                    </a:solidFill>
                  </a:tcPr>
                </a:tc>
                <a:tc>
                  <a:txBody>
                    <a:bodyPr/>
                    <a:lstStyle/>
                    <a:p>
                      <a:r>
                        <a:rPr lang="en-US" b="1" dirty="0" smtClean="0">
                          <a:solidFill>
                            <a:schemeClr val="bg1"/>
                          </a:solidFill>
                        </a:rPr>
                        <a:t>Null Values Permitted?</a:t>
                      </a:r>
                      <a:endParaRPr lang="en-US" b="1" dirty="0">
                        <a:solidFill>
                          <a:schemeClr val="bg1"/>
                        </a:solidFill>
                      </a:endParaRPr>
                    </a:p>
                  </a:txBody>
                  <a:tcPr anchor="b">
                    <a:solidFill>
                      <a:srgbClr val="628699"/>
                    </a:solidFill>
                  </a:tcPr>
                </a:tc>
              </a:tr>
              <a:tr h="472704">
                <a:tc>
                  <a:txBody>
                    <a:bodyPr/>
                    <a:lstStyle/>
                    <a:p>
                      <a:r>
                        <a:rPr lang="en-US" dirty="0" smtClean="0"/>
                        <a:t>AEC Indicator</a:t>
                      </a:r>
                      <a:endParaRPr lang="en-US" dirty="0"/>
                    </a:p>
                  </a:txBody>
                  <a:tcPr/>
                </a:tc>
                <a:tc>
                  <a:txBody>
                    <a:bodyPr/>
                    <a:lstStyle/>
                    <a:p>
                      <a:r>
                        <a:rPr lang="en-US" dirty="0" smtClean="0"/>
                        <a:t>Code</a:t>
                      </a:r>
                      <a:endParaRPr lang="en-US" dirty="0"/>
                    </a:p>
                  </a:txBody>
                  <a:tcPr/>
                </a:tc>
                <a:tc>
                  <a:txBody>
                    <a:bodyPr/>
                    <a:lstStyle/>
                    <a:p>
                      <a:r>
                        <a:rPr lang="en-US" dirty="0" smtClean="0"/>
                        <a:t>No</a:t>
                      </a:r>
                      <a:endParaRPr lang="en-US" dirty="0"/>
                    </a:p>
                  </a:txBody>
                  <a:tcPr/>
                </a:tc>
              </a:tr>
              <a:tr h="518863">
                <a:tc>
                  <a:txBody>
                    <a:bodyPr/>
                    <a:lstStyle/>
                    <a:p>
                      <a:r>
                        <a:rPr lang="en-US" dirty="0" smtClean="0"/>
                        <a:t>AEC Subindicator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r>
              <a:tr h="518863">
                <a:tc>
                  <a:txBody>
                    <a:bodyPr/>
                    <a:lstStyle/>
                    <a:p>
                      <a:r>
                        <a:rPr lang="en-US" dirty="0" smtClean="0"/>
                        <a:t>AEC Subindicator Category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r>
              <a:tr h="675292">
                <a:tc>
                  <a:txBody>
                    <a:bodyPr/>
                    <a:lstStyle/>
                    <a:p>
                      <a:r>
                        <a:rPr lang="en-US" dirty="0" smtClean="0"/>
                        <a:t>AEC Subindicator Category</a:t>
                      </a:r>
                      <a:r>
                        <a:rPr lang="en-US" baseline="0" dirty="0" smtClean="0"/>
                        <a:t> Metric</a:t>
                      </a:r>
                      <a:endParaRPr lang="en-US" dirty="0"/>
                    </a:p>
                  </a:txBody>
                  <a:tcPr/>
                </a:tc>
                <a:tc>
                  <a:txBody>
                    <a:bodyPr/>
                    <a:lstStyle/>
                    <a:p>
                      <a:r>
                        <a:rPr lang="en-US" dirty="0" smtClean="0"/>
                        <a:t>Code</a:t>
                      </a:r>
                      <a:endParaRPr lang="en-US" dirty="0"/>
                    </a:p>
                  </a:txBody>
                  <a:tcPr/>
                </a:tc>
                <a:tc>
                  <a:txBody>
                    <a:bodyPr/>
                    <a:lstStyle/>
                    <a:p>
                      <a:r>
                        <a:rPr lang="en-US" dirty="0" smtClean="0"/>
                        <a:t>No</a:t>
                      </a:r>
                      <a:endParaRPr lang="en-US" dirty="0"/>
                    </a:p>
                  </a:txBody>
                  <a:tcPr/>
                </a:tc>
              </a:tr>
              <a:tr h="675292">
                <a:tc>
                  <a:txBody>
                    <a:bodyPr/>
                    <a:lstStyle/>
                    <a:p>
                      <a:r>
                        <a:rPr lang="en-US" dirty="0" smtClean="0"/>
                        <a:t>AEC Students Meeting</a:t>
                      </a:r>
                      <a:r>
                        <a:rPr lang="en-US" baseline="0" dirty="0" smtClean="0"/>
                        <a:t> Subindicator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a:t>
                      </a:r>
                    </a:p>
                    <a:p>
                      <a:endParaRPr lang="en-US" dirty="0"/>
                    </a:p>
                  </a:txBody>
                  <a:tcPr/>
                </a:tc>
                <a:tc>
                  <a:txBody>
                    <a:bodyPr/>
                    <a:lstStyle/>
                    <a:p>
                      <a:r>
                        <a:rPr lang="en-US" dirty="0" smtClean="0"/>
                        <a:t>Yes, </a:t>
                      </a:r>
                      <a:r>
                        <a:rPr lang="en-US" i="1" dirty="0" smtClean="0"/>
                        <a:t>if metric is </a:t>
                      </a:r>
                      <a:r>
                        <a:rPr lang="en-US" i="1" u="sng" dirty="0" smtClean="0"/>
                        <a:t>not</a:t>
                      </a:r>
                      <a:r>
                        <a:rPr lang="en-US" i="1" dirty="0" smtClean="0"/>
                        <a:t> percentage or growth score</a:t>
                      </a:r>
                      <a:endParaRPr lang="en-US" dirty="0"/>
                    </a:p>
                  </a:txBody>
                  <a:tcPr/>
                </a:tc>
              </a:tr>
              <a:tr h="518863">
                <a:tc>
                  <a:txBody>
                    <a:bodyPr/>
                    <a:lstStyle/>
                    <a:p>
                      <a:r>
                        <a:rPr lang="en-US" dirty="0" smtClean="0"/>
                        <a:t>AEC Total Students for Subindicator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a:t>
                      </a:r>
                    </a:p>
                    <a:p>
                      <a:endParaRPr lang="en-US" dirty="0"/>
                    </a:p>
                  </a:txBody>
                  <a:tcPr/>
                </a:tc>
                <a:tc>
                  <a:txBody>
                    <a:bodyPr/>
                    <a:lstStyle/>
                    <a:p>
                      <a:r>
                        <a:rPr lang="en-US" dirty="0" smtClean="0"/>
                        <a:t>No</a:t>
                      </a:r>
                      <a:endParaRPr lang="en-US" dirty="0"/>
                    </a:p>
                  </a:txBody>
                  <a:tcPr/>
                </a:tc>
              </a:tr>
              <a:tr h="518863">
                <a:tc>
                  <a:txBody>
                    <a:bodyPr/>
                    <a:lstStyle/>
                    <a:p>
                      <a:r>
                        <a:rPr lang="en-US" dirty="0" smtClean="0"/>
                        <a:t>AEC Final Subindicator Value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a:t>
                      </a:r>
                    </a:p>
                    <a:p>
                      <a:endParaRPr lang="en-US" dirty="0"/>
                    </a:p>
                  </a:txBody>
                  <a:tcPr/>
                </a:tc>
                <a:tc>
                  <a:txBody>
                    <a:bodyPr/>
                    <a:lstStyle/>
                    <a:p>
                      <a:r>
                        <a:rPr lang="en-US" dirty="0" smtClean="0"/>
                        <a:t>No</a:t>
                      </a:r>
                      <a:endParaRPr lang="en-US" dirty="0"/>
                    </a:p>
                  </a:txBody>
                  <a:tcPr/>
                </a:tc>
              </a:tr>
            </a:tbl>
          </a:graphicData>
        </a:graphic>
      </p:graphicFrame>
    </p:spTree>
    <p:extLst>
      <p:ext uri="{BB962C8B-B14F-4D97-AF65-F5344CB8AC3E}">
        <p14:creationId xmlns:p14="http://schemas.microsoft.com/office/powerpoint/2010/main" val="917140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a:t>
            </a:r>
            <a:r>
              <a:rPr lang="en-US" dirty="0" smtClean="0"/>
              <a:t>2019 </a:t>
            </a:r>
            <a:r>
              <a:rPr lang="en-US" dirty="0"/>
              <a:t>Collection</a:t>
            </a:r>
            <a:br>
              <a:rPr lang="en-US" dirty="0"/>
            </a:br>
            <a:r>
              <a:rPr lang="en-US" i="1" dirty="0"/>
              <a:t>Error Logic – Embedded Field Logic</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726FA2-3EC9-4717-AD62-D8C823692DD3}" type="slidenum">
              <a:rPr lang="en-US" smtClean="0"/>
              <a:pPr/>
              <a:t>21</a:t>
            </a:fld>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2362505372"/>
              </p:ext>
            </p:extLst>
          </p:nvPr>
        </p:nvGraphicFramePr>
        <p:xfrm>
          <a:off x="0" y="1276653"/>
          <a:ext cx="9144000" cy="5423444"/>
        </p:xfrm>
        <a:graphic>
          <a:graphicData uri="http://schemas.openxmlformats.org/drawingml/2006/table">
            <a:tbl>
              <a:tblPr firstRow="1" bandRow="1">
                <a:tableStyleId>{6E25E649-3F16-4E02-A733-19D2CDBF48F0}</a:tableStyleId>
              </a:tblPr>
              <a:tblGrid>
                <a:gridCol w="5494149"/>
                <a:gridCol w="3649851"/>
              </a:tblGrid>
              <a:tr h="338965">
                <a:tc>
                  <a:txBody>
                    <a:bodyPr/>
                    <a:lstStyle/>
                    <a:p>
                      <a:r>
                        <a:rPr lang="en-US" sz="1600" dirty="0" smtClean="0"/>
                        <a:t>Error Logic</a:t>
                      </a:r>
                      <a:endParaRPr lang="en-US" sz="1600" dirty="0"/>
                    </a:p>
                  </a:txBody>
                  <a:tcPr>
                    <a:solidFill>
                      <a:srgbClr val="628699"/>
                    </a:solidFill>
                  </a:tcPr>
                </a:tc>
                <a:tc>
                  <a:txBody>
                    <a:bodyPr/>
                    <a:lstStyle/>
                    <a:p>
                      <a:r>
                        <a:rPr lang="en-US" sz="1600" dirty="0" smtClean="0"/>
                        <a:t>Reason</a:t>
                      </a:r>
                      <a:endParaRPr lang="en-US" sz="1600" dirty="0"/>
                    </a:p>
                  </a:txBody>
                  <a:tcPr>
                    <a:solidFill>
                      <a:srgbClr val="628699"/>
                    </a:solidFill>
                  </a:tcPr>
                </a:tc>
              </a:tr>
              <a:tr h="1101637">
                <a:tc>
                  <a:txBody>
                    <a:bodyPr/>
                    <a:lstStyle/>
                    <a:p>
                      <a:r>
                        <a:rPr lang="en-US" sz="1600" dirty="0" smtClean="0"/>
                        <a:t>If AEC</a:t>
                      </a:r>
                      <a:r>
                        <a:rPr lang="en-US" sz="1600" baseline="0" dirty="0" smtClean="0"/>
                        <a:t> Indicator is Academic Achievement, Postsecondary and Workforce Readiness, or Student Engagement, then AEC Total Students for Subindicator cannot be less than 16</a:t>
                      </a:r>
                      <a:endParaRPr lang="en-US" sz="1600" dirty="0"/>
                    </a:p>
                  </a:txBody>
                  <a:tcPr/>
                </a:tc>
                <a:tc>
                  <a:txBody>
                    <a:bodyPr/>
                    <a:lstStyle/>
                    <a:p>
                      <a:r>
                        <a:rPr lang="en-US" sz="1600" dirty="0" smtClean="0"/>
                        <a:t>N</a:t>
                      </a:r>
                      <a:r>
                        <a:rPr lang="en-US" sz="1600" baseline="0" dirty="0" smtClean="0"/>
                        <a:t> of 16 is minimum for these indicators</a:t>
                      </a:r>
                      <a:endParaRPr lang="en-US" sz="1600" dirty="0"/>
                    </a:p>
                  </a:txBody>
                  <a:tcPr/>
                </a:tc>
              </a:tr>
              <a:tr h="593190">
                <a:tc>
                  <a:txBody>
                    <a:bodyPr/>
                    <a:lstStyle/>
                    <a:p>
                      <a:r>
                        <a:rPr lang="en-US" sz="1600" dirty="0" smtClean="0"/>
                        <a:t>If AEC Indicator is</a:t>
                      </a:r>
                      <a:r>
                        <a:rPr lang="en-US" sz="1600" baseline="0" dirty="0" smtClean="0"/>
                        <a:t> Academic Growth, then AEC Total Students for Subindicator cannot be less than 20</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 of 20 is minimum for this indicator</a:t>
                      </a:r>
                    </a:p>
                  </a:txBody>
                  <a:tcPr/>
                </a:tc>
              </a:tr>
              <a:tr h="847413">
                <a:tc>
                  <a:txBody>
                    <a:bodyPr/>
                    <a:lstStyle/>
                    <a:p>
                      <a:r>
                        <a:rPr lang="en-US" sz="1600" dirty="0" smtClean="0"/>
                        <a:t>If AEC Subindicator Category</a:t>
                      </a:r>
                      <a:r>
                        <a:rPr lang="en-US" sz="1600" baseline="0" dirty="0" smtClean="0"/>
                        <a:t> Metric is Percentage or Growth Score, then the AEC Final Subindicator Value cannot be greater than 1</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Rate-based metrics must be entered as</a:t>
                      </a:r>
                      <a:r>
                        <a:rPr lang="en-US" sz="1600" baseline="0" dirty="0" smtClean="0"/>
                        <a:t> a decimal (ex: .50)</a:t>
                      </a:r>
                      <a:endParaRPr lang="en-US" sz="1600" dirty="0" smtClean="0"/>
                    </a:p>
                  </a:txBody>
                  <a:tcPr/>
                </a:tc>
              </a:tr>
              <a:tr h="847413">
                <a:tc>
                  <a:txBody>
                    <a:bodyPr/>
                    <a:lstStyle/>
                    <a:p>
                      <a:r>
                        <a:rPr lang="en-US" sz="1600" dirty="0" smtClean="0"/>
                        <a:t>If AEC Subindicator</a:t>
                      </a:r>
                      <a:r>
                        <a:rPr lang="en-US" sz="1600" baseline="0" dirty="0" smtClean="0"/>
                        <a:t> Category Metric is Percentage or Growth Score, then AEC Student Meeting Subindicator cannot be null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Rate-based metrics must include both denominator and</a:t>
                      </a:r>
                      <a:r>
                        <a:rPr lang="en-US" sz="1600" baseline="0" dirty="0" smtClean="0"/>
                        <a:t> numerator</a:t>
                      </a:r>
                      <a:endParaRPr lang="en-US" sz="1600" dirty="0" smtClean="0"/>
                    </a:p>
                  </a:txBody>
                  <a:tcPr/>
                </a:tc>
              </a:tr>
              <a:tr h="847413">
                <a:tc>
                  <a:txBody>
                    <a:bodyPr/>
                    <a:lstStyle/>
                    <a:p>
                      <a:r>
                        <a:rPr lang="en-US" sz="1600" dirty="0" smtClean="0"/>
                        <a:t>If AEC Subindicator Category Metric is MGP or Percentile Rank, then AEC Final Subindicator</a:t>
                      </a:r>
                      <a:r>
                        <a:rPr lang="en-US" sz="1600" baseline="0" dirty="0" smtClean="0"/>
                        <a:t> Value must be between 1 and 99</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MGP</a:t>
                      </a:r>
                      <a:r>
                        <a:rPr lang="en-US" sz="1600" baseline="0" dirty="0" smtClean="0"/>
                        <a:t> and Percentile Rank valid values are only between 1 and 99</a:t>
                      </a:r>
                      <a:endParaRPr lang="en-US" sz="1600" dirty="0" smtClean="0"/>
                    </a:p>
                  </a:txBody>
                  <a:tcPr/>
                </a:tc>
              </a:tr>
              <a:tr h="847413">
                <a:tc>
                  <a:txBody>
                    <a:bodyPr/>
                    <a:lstStyle/>
                    <a:p>
                      <a:r>
                        <a:rPr lang="en-US" sz="1600" dirty="0" smtClean="0"/>
                        <a:t>If AEC</a:t>
                      </a:r>
                      <a:r>
                        <a:rPr lang="en-US" sz="1600" baseline="0" dirty="0" smtClean="0"/>
                        <a:t> Students Meeting Subindicator is not null, then this value cannot be greater than AEC Total Students for Subindicator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Likely an error; cannot have more students in numerator than denominator</a:t>
                      </a:r>
                    </a:p>
                  </a:txBody>
                  <a:tcPr/>
                </a:tc>
              </a:tr>
            </a:tbl>
          </a:graphicData>
        </a:graphic>
      </p:graphicFrame>
    </p:spTree>
    <p:extLst>
      <p:ext uri="{BB962C8B-B14F-4D97-AF65-F5344CB8AC3E}">
        <p14:creationId xmlns:p14="http://schemas.microsoft.com/office/powerpoint/2010/main" val="3701720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2019 Collection</a:t>
            </a:r>
            <a:br>
              <a:rPr lang="en-US" dirty="0"/>
            </a:br>
            <a:r>
              <a:rPr lang="en-US" i="1" dirty="0"/>
              <a:t>Status Dashboard</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1472"/>
            <a:ext cx="9144000" cy="119076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630"/>
          <a:stretch/>
        </p:blipFill>
        <p:spPr>
          <a:xfrm>
            <a:off x="-13673" y="4691743"/>
            <a:ext cx="9144000" cy="2166257"/>
          </a:xfrm>
          <a:prstGeom prst="rect">
            <a:avLst/>
          </a:prstGeom>
        </p:spPr>
      </p:pic>
      <p:sp>
        <p:nvSpPr>
          <p:cNvPr id="7" name="Rectangle 6"/>
          <p:cNvSpPr/>
          <p:nvPr/>
        </p:nvSpPr>
        <p:spPr>
          <a:xfrm>
            <a:off x="961429" y="1643080"/>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1643080"/>
            <a:ext cx="1279494" cy="185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2567722"/>
            <a:ext cx="3483429" cy="1569660"/>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Actual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2018-19</a:t>
            </a:r>
          </a:p>
          <a:p>
            <a:pPr marL="285750" indent="-285750">
              <a:buFont typeface="Arial" panose="020B0604020202020204" pitchFamily="34" charset="0"/>
              <a:buChar char="•"/>
            </a:pPr>
            <a:r>
              <a:rPr lang="en-US" sz="1600" dirty="0" smtClean="0">
                <a:latin typeface="Trebuchet MS" panose="020B0603020202020204" pitchFamily="34" charset="0"/>
              </a:rPr>
              <a:t>Your Organization/LEA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Search</a:t>
            </a:r>
            <a:endParaRPr lang="en-US" sz="1600" b="1" dirty="0">
              <a:solidFill>
                <a:schemeClr val="accent6">
                  <a:lumMod val="75000"/>
                </a:schemeClr>
              </a:solidFill>
              <a:latin typeface="Trebuchet MS" panose="020B0603020202020204" pitchFamily="34" charset="0"/>
            </a:endParaRPr>
          </a:p>
        </p:txBody>
      </p:sp>
      <p:cxnSp>
        <p:nvCxnSpPr>
          <p:cNvPr id="10" name="Straight Arrow Connector 9"/>
          <p:cNvCxnSpPr/>
          <p:nvPr/>
        </p:nvCxnSpPr>
        <p:spPr>
          <a:xfrm flipH="1">
            <a:off x="4558327" y="2180642"/>
            <a:ext cx="13674" cy="2726638"/>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11747" y="2411949"/>
            <a:ext cx="3695656" cy="2062103"/>
          </a:xfrm>
          <a:prstGeom prst="rect">
            <a:avLst/>
          </a:prstGeom>
          <a:solidFill>
            <a:schemeClr val="bg1"/>
          </a:solidFill>
        </p:spPr>
        <p:txBody>
          <a:bodyPr wrap="square" rtlCol="0">
            <a:spAutoFit/>
          </a:bodyPr>
          <a:lstStyle/>
          <a:p>
            <a:r>
              <a:rPr lang="en-US" sz="1600" dirty="0" smtClean="0">
                <a:latin typeface="Trebuchet MS" panose="020B0603020202020204" pitchFamily="34" charset="0"/>
              </a:rPr>
              <a:t>Check your Validation Errors. When Validation Errors are 0, and you have no changes left to make on your data, hit </a:t>
            </a:r>
            <a:r>
              <a:rPr lang="en-US" sz="1600" b="1" dirty="0" smtClean="0">
                <a:solidFill>
                  <a:schemeClr val="accent6"/>
                </a:solidFill>
                <a:latin typeface="Trebuchet MS" panose="020B0603020202020204" pitchFamily="34" charset="0"/>
              </a:rPr>
              <a:t>Submit to CDE.</a:t>
            </a:r>
          </a:p>
          <a:p>
            <a:endParaRPr lang="en-US" sz="1600" dirty="0">
              <a:latin typeface="Trebuchet MS" panose="020B0603020202020204" pitchFamily="34" charset="0"/>
            </a:endParaRPr>
          </a:p>
          <a:p>
            <a:r>
              <a:rPr lang="en-US" sz="1600" b="1" dirty="0" smtClean="0">
                <a:latin typeface="Trebuchet MS" panose="020B0603020202020204" pitchFamily="34" charset="0"/>
              </a:rPr>
              <a:t>When you hit </a:t>
            </a:r>
            <a:r>
              <a:rPr lang="en-US" sz="1600" b="1" dirty="0" smtClean="0">
                <a:solidFill>
                  <a:schemeClr val="accent6"/>
                </a:solidFill>
                <a:latin typeface="Trebuchet MS" panose="020B0603020202020204" pitchFamily="34" charset="0"/>
              </a:rPr>
              <a:t>Submit to CDE</a:t>
            </a:r>
            <a:r>
              <a:rPr lang="en-US" sz="1600" b="1" dirty="0" smtClean="0">
                <a:latin typeface="Trebuchet MS" panose="020B0603020202020204" pitchFamily="34" charset="0"/>
              </a:rPr>
              <a:t>, you have submitted your collection data!</a:t>
            </a:r>
            <a:endParaRPr lang="en-US" sz="1600" b="1" dirty="0">
              <a:latin typeface="Trebuchet MS" panose="020B0603020202020204" pitchFamily="34" charset="0"/>
            </a:endParaRPr>
          </a:p>
        </p:txBody>
      </p:sp>
      <p:sp>
        <p:nvSpPr>
          <p:cNvPr id="12" name="Oval 11"/>
          <p:cNvSpPr/>
          <p:nvPr/>
        </p:nvSpPr>
        <p:spPr>
          <a:xfrm>
            <a:off x="3114040" y="6339690"/>
            <a:ext cx="979714" cy="319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2256" y="5551052"/>
            <a:ext cx="1785257" cy="3090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292289" y="1660014"/>
            <a:ext cx="433083" cy="169277"/>
            <a:chOff x="6889462" y="923973"/>
            <a:chExt cx="433083" cy="169277"/>
          </a:xfrm>
        </p:grpSpPr>
        <p:sp>
          <p:nvSpPr>
            <p:cNvPr id="15" name="Rectangle 14"/>
            <p:cNvSpPr/>
            <p:nvPr/>
          </p:nvSpPr>
          <p:spPr>
            <a:xfrm>
              <a:off x="6929359" y="965538"/>
              <a:ext cx="353291" cy="9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89462" y="923973"/>
              <a:ext cx="433083" cy="169277"/>
            </a:xfrm>
            <a:prstGeom prst="rect">
              <a:avLst/>
            </a:prstGeom>
            <a:noFill/>
            <a:ln>
              <a:noFill/>
            </a:ln>
          </p:spPr>
          <p:txBody>
            <a:bodyPr wrap="square" rtlCol="0">
              <a:spAutoFit/>
            </a:bodyPr>
            <a:lstStyle/>
            <a:p>
              <a:r>
                <a:rPr lang="en-US" sz="500" dirty="0" smtClean="0"/>
                <a:t>2018-19</a:t>
              </a:r>
              <a:endParaRPr lang="en-US" sz="700" dirty="0"/>
            </a:p>
          </p:txBody>
        </p:sp>
      </p:grpSp>
      <p:sp>
        <p:nvSpPr>
          <p:cNvPr id="3" name="Rectangle 2"/>
          <p:cNvSpPr/>
          <p:nvPr/>
        </p:nvSpPr>
        <p:spPr>
          <a:xfrm>
            <a:off x="5012267" y="5500250"/>
            <a:ext cx="1684866" cy="94279"/>
          </a:xfrm>
          <a:prstGeom prst="rect">
            <a:avLst/>
          </a:prstGeom>
          <a:solidFill>
            <a:srgbClr val="EEE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383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a:t>
            </a:r>
            <a:r>
              <a:rPr lang="en-US" dirty="0" smtClean="0"/>
              <a:t>2019 </a:t>
            </a:r>
            <a:r>
              <a:rPr lang="en-US" dirty="0"/>
              <a:t>Collection</a:t>
            </a:r>
            <a:br>
              <a:rPr lang="en-US" dirty="0"/>
            </a:br>
            <a:r>
              <a:rPr lang="en-US" i="1" dirty="0" err="1"/>
              <a:t>Collection</a:t>
            </a:r>
            <a:r>
              <a:rPr lang="en-US" i="1" dirty="0"/>
              <a:t> Opt Out</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8503"/>
            <a:ext cx="9144000" cy="1154097"/>
          </a:xfrm>
          <a:prstGeom prst="rect">
            <a:avLst/>
          </a:prstGeom>
        </p:spPr>
      </p:pic>
      <p:sp>
        <p:nvSpPr>
          <p:cNvPr id="6" name="Rectangle 5"/>
          <p:cNvSpPr/>
          <p:nvPr/>
        </p:nvSpPr>
        <p:spPr>
          <a:xfrm>
            <a:off x="0" y="6331578"/>
            <a:ext cx="9144000" cy="414669"/>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rebuchet MS" panose="020B0603020202020204" pitchFamily="34" charset="0"/>
              </a:rPr>
              <a:t>Remember to hit SAVE when you are done!</a:t>
            </a:r>
            <a:endParaRPr lang="en-US" dirty="0">
              <a:solidFill>
                <a:schemeClr val="bg1"/>
              </a:solidFill>
              <a:latin typeface="Trebuchet MS" panose="020B0603020202020204" pitchFamily="34" charset="0"/>
            </a:endParaRPr>
          </a:p>
        </p:txBody>
      </p:sp>
      <p:pic>
        <p:nvPicPr>
          <p:cNvPr id="7" name="Picture 6"/>
          <p:cNvPicPr>
            <a:picLocks noChangeAspect="1"/>
          </p:cNvPicPr>
          <p:nvPr/>
        </p:nvPicPr>
        <p:blipFill rotWithShape="1">
          <a:blip r:embed="rId4"/>
          <a:srcRect l="56500" t="27574" r="1333" b="42133"/>
          <a:stretch/>
        </p:blipFill>
        <p:spPr>
          <a:xfrm>
            <a:off x="0" y="2518473"/>
            <a:ext cx="9144000" cy="2052867"/>
          </a:xfrm>
          <a:prstGeom prst="rect">
            <a:avLst/>
          </a:prstGeom>
        </p:spPr>
      </p:pic>
      <p:sp>
        <p:nvSpPr>
          <p:cNvPr id="8" name="Oval 7"/>
          <p:cNvSpPr/>
          <p:nvPr/>
        </p:nvSpPr>
        <p:spPr>
          <a:xfrm>
            <a:off x="3924684" y="3275252"/>
            <a:ext cx="5028774" cy="1672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24684" y="5111379"/>
            <a:ext cx="4933248" cy="646331"/>
          </a:xfrm>
          <a:prstGeom prst="rect">
            <a:avLst/>
          </a:prstGeom>
          <a:noFill/>
        </p:spPr>
        <p:txBody>
          <a:bodyPr wrap="square" rtlCol="0">
            <a:spAutoFit/>
          </a:bodyPr>
          <a:lstStyle/>
          <a:p>
            <a:pPr algn="ctr"/>
            <a:r>
              <a:rPr lang="en-US" dirty="0" smtClean="0">
                <a:latin typeface="Trebuchet MS" panose="020B0603020202020204" pitchFamily="34" charset="0"/>
              </a:rPr>
              <a:t>Mark option 1 for any school not submitting actual measures and data.</a:t>
            </a:r>
            <a:endParaRPr lang="en-US" dirty="0">
              <a:latin typeface="Trebuchet MS" panose="020B0603020202020204" pitchFamily="34" charset="0"/>
            </a:endParaRPr>
          </a:p>
        </p:txBody>
      </p:sp>
      <p:sp>
        <p:nvSpPr>
          <p:cNvPr id="10" name="Oval 9"/>
          <p:cNvSpPr/>
          <p:nvPr/>
        </p:nvSpPr>
        <p:spPr>
          <a:xfrm>
            <a:off x="3425788" y="1533532"/>
            <a:ext cx="3345126" cy="3672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496353" y="1666390"/>
            <a:ext cx="433083" cy="169277"/>
            <a:chOff x="6889462" y="923973"/>
            <a:chExt cx="433083" cy="169277"/>
          </a:xfrm>
        </p:grpSpPr>
        <p:sp>
          <p:nvSpPr>
            <p:cNvPr id="12" name="Rectangle 11"/>
            <p:cNvSpPr/>
            <p:nvPr/>
          </p:nvSpPr>
          <p:spPr>
            <a:xfrm>
              <a:off x="6929359" y="965538"/>
              <a:ext cx="353291" cy="9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89462" y="923973"/>
              <a:ext cx="433083" cy="169277"/>
            </a:xfrm>
            <a:prstGeom prst="rect">
              <a:avLst/>
            </a:prstGeom>
            <a:noFill/>
            <a:ln>
              <a:noFill/>
            </a:ln>
          </p:spPr>
          <p:txBody>
            <a:bodyPr wrap="square" rtlCol="0">
              <a:spAutoFit/>
            </a:bodyPr>
            <a:lstStyle/>
            <a:p>
              <a:r>
                <a:rPr lang="en-US" sz="500" dirty="0" smtClean="0"/>
                <a:t>2018-19</a:t>
              </a:r>
              <a:endParaRPr lang="en-US" sz="700" dirty="0"/>
            </a:p>
          </p:txBody>
        </p:sp>
      </p:grpSp>
      <p:grpSp>
        <p:nvGrpSpPr>
          <p:cNvPr id="14" name="Group 13"/>
          <p:cNvGrpSpPr/>
          <p:nvPr/>
        </p:nvGrpSpPr>
        <p:grpSpPr>
          <a:xfrm>
            <a:off x="1362043" y="2641627"/>
            <a:ext cx="433083" cy="169277"/>
            <a:chOff x="6889462" y="923973"/>
            <a:chExt cx="433083" cy="169277"/>
          </a:xfrm>
        </p:grpSpPr>
        <p:sp>
          <p:nvSpPr>
            <p:cNvPr id="15" name="Rectangle 14"/>
            <p:cNvSpPr/>
            <p:nvPr/>
          </p:nvSpPr>
          <p:spPr>
            <a:xfrm>
              <a:off x="6929359" y="965538"/>
              <a:ext cx="353291" cy="9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89462" y="923973"/>
              <a:ext cx="433083" cy="169277"/>
            </a:xfrm>
            <a:prstGeom prst="rect">
              <a:avLst/>
            </a:prstGeom>
            <a:noFill/>
            <a:ln>
              <a:noFill/>
            </a:ln>
          </p:spPr>
          <p:txBody>
            <a:bodyPr wrap="square" rtlCol="0">
              <a:spAutoFit/>
            </a:bodyPr>
            <a:lstStyle/>
            <a:p>
              <a:r>
                <a:rPr lang="en-US" sz="500" dirty="0" smtClean="0"/>
                <a:t>2018-19</a:t>
              </a:r>
              <a:endParaRPr lang="en-US" sz="700" dirty="0"/>
            </a:p>
          </p:txBody>
        </p:sp>
      </p:grpSp>
    </p:spTree>
    <p:extLst>
      <p:ext uri="{BB962C8B-B14F-4D97-AF65-F5344CB8AC3E}">
        <p14:creationId xmlns:p14="http://schemas.microsoft.com/office/powerpoint/2010/main" val="311615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Measures &amp; Data for </a:t>
            </a:r>
            <a:r>
              <a:rPr lang="en-US" dirty="0" smtClean="0"/>
              <a:t>2019 </a:t>
            </a:r>
            <a:r>
              <a:rPr lang="en-US" dirty="0"/>
              <a:t>Collection</a:t>
            </a:r>
            <a:br>
              <a:rPr lang="en-US" dirty="0"/>
            </a:br>
            <a:r>
              <a:rPr lang="en-US" i="1" dirty="0"/>
              <a:t>Sign Off Sheet</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24</a:t>
            </a:fld>
            <a:endParaRPr lang="en-US" dirty="0"/>
          </a:p>
        </p:txBody>
      </p:sp>
      <p:sp>
        <p:nvSpPr>
          <p:cNvPr id="5" name="Rectangle 4"/>
          <p:cNvSpPr/>
          <p:nvPr/>
        </p:nvSpPr>
        <p:spPr>
          <a:xfrm>
            <a:off x="5576341" y="4939259"/>
            <a:ext cx="3567659" cy="10643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Trebuchet MS" panose="020B0603020202020204"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617889092"/>
              </p:ext>
            </p:extLst>
          </p:nvPr>
        </p:nvGraphicFramePr>
        <p:xfrm>
          <a:off x="628650" y="1201739"/>
          <a:ext cx="7886700" cy="1818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963921" y="3109140"/>
            <a:ext cx="2934115" cy="1477328"/>
          </a:xfrm>
          <a:prstGeom prst="rect">
            <a:avLst/>
          </a:prstGeom>
          <a:ln w="38100">
            <a:solidFill>
              <a:srgbClr val="5B9BD5"/>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dirty="0"/>
              <a:t>One form will be created and sent for each AEC in the </a:t>
            </a:r>
            <a:r>
              <a:rPr lang="en-US" dirty="0" smtClean="0"/>
              <a:t>district</a:t>
            </a:r>
          </a:p>
          <a:p>
            <a:pPr marL="285750" indent="-285750">
              <a:buFont typeface="Arial" panose="020B0604020202020204" pitchFamily="34" charset="0"/>
              <a:buChar char="•"/>
            </a:pPr>
            <a:r>
              <a:rPr lang="en-US" dirty="0" smtClean="0"/>
              <a:t>Print form</a:t>
            </a:r>
          </a:p>
          <a:p>
            <a:pPr marL="285750" indent="-285750">
              <a:buFont typeface="Arial" panose="020B0604020202020204" pitchFamily="34" charset="0"/>
              <a:buChar char="•"/>
            </a:pPr>
            <a:r>
              <a:rPr lang="en-US" dirty="0" smtClean="0"/>
              <a:t>Gather needed signatures</a:t>
            </a:r>
          </a:p>
        </p:txBody>
      </p:sp>
      <p:cxnSp>
        <p:nvCxnSpPr>
          <p:cNvPr id="8" name="Straight Arrow Connector 7"/>
          <p:cNvCxnSpPr>
            <a:endCxn id="7" idx="0"/>
          </p:cNvCxnSpPr>
          <p:nvPr/>
        </p:nvCxnSpPr>
        <p:spPr>
          <a:xfrm flipH="1">
            <a:off x="3430979" y="2644444"/>
            <a:ext cx="27520" cy="4646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98761" y="4267201"/>
            <a:ext cx="3272851" cy="1200329"/>
          </a:xfrm>
          <a:prstGeom prst="rect">
            <a:avLst/>
          </a:prstGeom>
          <a:ln w="38100">
            <a:solidFill>
              <a:srgbClr val="5B9BD5"/>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Scan completed form(s)</a:t>
            </a:r>
            <a:endParaRPr lang="en-US" dirty="0"/>
          </a:p>
          <a:p>
            <a:pPr marL="285750" indent="-285750">
              <a:buFont typeface="Arial" panose="020B0604020202020204" pitchFamily="34" charset="0"/>
              <a:buChar char="•"/>
            </a:pPr>
            <a:r>
              <a:rPr lang="en-US" dirty="0" smtClean="0"/>
              <a:t>Email signed form to B Sanders (</a:t>
            </a:r>
            <a:r>
              <a:rPr lang="en-US" dirty="0" smtClean="0">
                <a:hlinkClick r:id="rId8"/>
              </a:rPr>
              <a:t>sanders_b@cde.state.co.us</a:t>
            </a:r>
            <a:r>
              <a:rPr lang="en-US" dirty="0" smtClean="0"/>
              <a:t>) </a:t>
            </a:r>
          </a:p>
        </p:txBody>
      </p:sp>
      <p:cxnSp>
        <p:nvCxnSpPr>
          <p:cNvPr id="10" name="Straight Arrow Connector 9"/>
          <p:cNvCxnSpPr>
            <a:endCxn id="9" idx="0"/>
          </p:cNvCxnSpPr>
          <p:nvPr/>
        </p:nvCxnSpPr>
        <p:spPr>
          <a:xfrm>
            <a:off x="7300210" y="2668249"/>
            <a:ext cx="34977" cy="15989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4939259"/>
            <a:ext cx="5576341" cy="10643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rebuchet MS" panose="020B0603020202020204" pitchFamily="34" charset="0"/>
              </a:rPr>
              <a:t>Your AEC Collection data is not considered complete and final until we receive your sign off form!</a:t>
            </a:r>
            <a:endParaRPr lang="en-US"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18622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Planned Measures for the </a:t>
            </a:r>
            <a:r>
              <a:rPr lang="en-US" dirty="0" smtClean="0"/>
              <a:t>2020 </a:t>
            </a:r>
            <a:r>
              <a:rPr lang="en-US" dirty="0"/>
              <a:t>AEC SPF Collection</a:t>
            </a:r>
            <a:br>
              <a:rPr lang="en-US" dirty="0"/>
            </a:br>
            <a:endParaRPr lang="en-US" dirty="0"/>
          </a:p>
        </p:txBody>
      </p:sp>
      <p:sp>
        <p:nvSpPr>
          <p:cNvPr id="3" name="Slide Number Placeholder 2"/>
          <p:cNvSpPr>
            <a:spLocks noGrp="1"/>
          </p:cNvSpPr>
          <p:nvPr>
            <p:ph type="sldNum" sz="quarter" idx="12"/>
          </p:nvPr>
        </p:nvSpPr>
        <p:spPr/>
        <p:txBody>
          <a:bodyPr/>
          <a:lstStyle/>
          <a:p>
            <a:fld id="{67726FA2-3EC9-4717-AD62-D8C823692DD3}" type="slidenum">
              <a:rPr lang="en-US" smtClean="0"/>
              <a:pPr/>
              <a:t>25</a:t>
            </a:fld>
            <a:endParaRPr lang="en-US" dirty="0"/>
          </a:p>
        </p:txBody>
      </p:sp>
    </p:spTree>
    <p:extLst>
      <p:ext uri="{BB962C8B-B14F-4D97-AF65-F5344CB8AC3E}">
        <p14:creationId xmlns:p14="http://schemas.microsoft.com/office/powerpoint/2010/main" val="2744407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Planned Measures for the </a:t>
            </a:r>
            <a:r>
              <a:rPr lang="en-US" dirty="0" smtClean="0"/>
              <a:t>2020 </a:t>
            </a:r>
            <a:r>
              <a:rPr lang="en-US" dirty="0"/>
              <a:t>AEC SPF</a:t>
            </a:r>
            <a:br>
              <a:rPr lang="en-US" dirty="0"/>
            </a:br>
            <a:r>
              <a:rPr lang="en-US" i="1" dirty="0"/>
              <a:t>Collection Basics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26</a:t>
            </a:fld>
            <a:endParaRPr lang="en-US" dirty="0"/>
          </a:p>
        </p:txBody>
      </p:sp>
      <p:sp>
        <p:nvSpPr>
          <p:cNvPr id="5" name="Content Placeholder 3"/>
          <p:cNvSpPr>
            <a:spLocks noGrp="1"/>
          </p:cNvSpPr>
          <p:nvPr>
            <p:ph idx="1"/>
          </p:nvPr>
        </p:nvSpPr>
        <p:spPr>
          <a:xfrm>
            <a:off x="742103" y="1393973"/>
            <a:ext cx="7886700" cy="5210027"/>
          </a:xfrm>
        </p:spPr>
        <p:txBody>
          <a:bodyPr>
            <a:normAutofit/>
          </a:bodyPr>
          <a:lstStyle/>
          <a:p>
            <a:r>
              <a:rPr lang="en-US" i="1" u="sng" dirty="0" smtClean="0"/>
              <a:t>Planned </a:t>
            </a:r>
            <a:r>
              <a:rPr lang="en-US" i="1" u="sng" dirty="0"/>
              <a:t>Measures</a:t>
            </a:r>
            <a:r>
              <a:rPr lang="en-US" dirty="0"/>
              <a:t>: Measures that you are expecting to use for an </a:t>
            </a:r>
            <a:r>
              <a:rPr lang="en-US" b="1" dirty="0"/>
              <a:t>upcoming AEC SPF </a:t>
            </a:r>
            <a:r>
              <a:rPr lang="en-US" b="1" dirty="0" smtClean="0"/>
              <a:t>cycle (2020 AEC SPF)</a:t>
            </a:r>
            <a:endParaRPr lang="en-US" b="1" dirty="0"/>
          </a:p>
          <a:p>
            <a:pPr lvl="1"/>
            <a:r>
              <a:rPr lang="en-US" u="sng" dirty="0"/>
              <a:t>VOLUNTARY</a:t>
            </a:r>
            <a:r>
              <a:rPr lang="en-US" dirty="0"/>
              <a:t> for any school that has received or is planning to receive AEC </a:t>
            </a:r>
            <a:r>
              <a:rPr lang="en-US" dirty="0" smtClean="0"/>
              <a:t>designation</a:t>
            </a:r>
          </a:p>
          <a:p>
            <a:pPr lvl="1"/>
            <a:r>
              <a:rPr lang="en-US" dirty="0" smtClean="0"/>
              <a:t>No </a:t>
            </a:r>
            <a:r>
              <a:rPr lang="en-US" dirty="0"/>
              <a:t>data is included, only the measure </a:t>
            </a:r>
            <a:r>
              <a:rPr lang="en-US" dirty="0" smtClean="0"/>
              <a:t>names</a:t>
            </a:r>
          </a:p>
          <a:p>
            <a:pPr lvl="1"/>
            <a:r>
              <a:rPr lang="en-US" dirty="0" smtClean="0"/>
              <a:t>Information </a:t>
            </a:r>
            <a:r>
              <a:rPr lang="en-US" dirty="0"/>
              <a:t>submitted in this collection is to tell CDE the measures that the school </a:t>
            </a:r>
            <a:r>
              <a:rPr lang="en-US" i="1" dirty="0"/>
              <a:t>intends </a:t>
            </a:r>
            <a:r>
              <a:rPr lang="en-US" dirty="0"/>
              <a:t>to include on the </a:t>
            </a:r>
            <a:r>
              <a:rPr lang="en-US" dirty="0" smtClean="0"/>
              <a:t>2020 </a:t>
            </a:r>
            <a:r>
              <a:rPr lang="en-US" dirty="0"/>
              <a:t>AEC </a:t>
            </a:r>
            <a:r>
              <a:rPr lang="en-US" dirty="0" smtClean="0"/>
              <a:t>SPF</a:t>
            </a:r>
          </a:p>
          <a:p>
            <a:pPr lvl="2"/>
            <a:r>
              <a:rPr lang="en-US" dirty="0" smtClean="0"/>
              <a:t>This collection allows districts to indicate they plan on using a new-to-CDE measure</a:t>
            </a:r>
          </a:p>
          <a:p>
            <a:pPr lvl="2"/>
            <a:r>
              <a:rPr lang="en-US" dirty="0" smtClean="0"/>
              <a:t>New measures submitted through this collection will only be considered for the 2020 AEC SPF </a:t>
            </a:r>
            <a:r>
              <a:rPr lang="en-US" b="1" i="1" u="sng" dirty="0" smtClean="0"/>
              <a:t>not</a:t>
            </a:r>
            <a:r>
              <a:rPr lang="en-US" dirty="0" smtClean="0"/>
              <a:t> for the 2019 AEC SPF</a:t>
            </a:r>
          </a:p>
          <a:p>
            <a:pPr lvl="1"/>
            <a:r>
              <a:rPr lang="en-US" dirty="0"/>
              <a:t>May opt out of collection, but must do so formally using the opt out </a:t>
            </a:r>
            <a:r>
              <a:rPr lang="en-US" dirty="0" smtClean="0"/>
              <a:t>feature</a:t>
            </a:r>
          </a:p>
          <a:p>
            <a:pPr lvl="1"/>
            <a:r>
              <a:rPr lang="en-US" dirty="0" smtClean="0"/>
              <a:t>Districts </a:t>
            </a:r>
            <a:r>
              <a:rPr lang="en-US" u="sng" dirty="0" smtClean="0"/>
              <a:t>will not</a:t>
            </a:r>
            <a:r>
              <a:rPr lang="en-US" dirty="0" smtClean="0"/>
              <a:t> be held accountable to measures submitted through this collection</a:t>
            </a:r>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2605174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4320" y="1420998"/>
            <a:ext cx="4011083" cy="4351338"/>
          </a:xfrm>
        </p:spPr>
        <p:txBody>
          <a:bodyPr>
            <a:normAutofit fontScale="92500" lnSpcReduction="10000"/>
          </a:bodyPr>
          <a:lstStyle/>
          <a:p>
            <a:r>
              <a:rPr lang="en-US" u="sng" dirty="0" smtClean="0"/>
              <a:t>Similarities to Actual Measures</a:t>
            </a:r>
            <a:endParaRPr lang="en-US" dirty="0" smtClean="0"/>
          </a:p>
          <a:p>
            <a:pPr marL="342900" indent="-342900">
              <a:buFont typeface="Arial" panose="020B0604020202020204" pitchFamily="34" charset="0"/>
              <a:buChar char="•"/>
            </a:pPr>
            <a:r>
              <a:rPr lang="en-US" dirty="0" smtClean="0"/>
              <a:t>Same pre-approved measures for use</a:t>
            </a:r>
          </a:p>
          <a:p>
            <a:pPr marL="342900" indent="-342900">
              <a:buFont typeface="Arial" panose="020B0604020202020204" pitchFamily="34" charset="0"/>
              <a:buChar char="•"/>
            </a:pPr>
            <a:r>
              <a:rPr lang="en-US" dirty="0" smtClean="0"/>
              <a:t>Use the same features to upload data into Pipeline (but make sure to choose the Planned Measures for AEC collection) </a:t>
            </a:r>
          </a:p>
          <a:p>
            <a:pPr marL="342900" indent="-342900">
              <a:buFont typeface="Arial" panose="020B0604020202020204" pitchFamily="34" charset="0"/>
              <a:buChar char="•"/>
            </a:pPr>
            <a:r>
              <a:rPr lang="en-US" dirty="0" smtClean="0"/>
              <a:t>Same process for opting out of this collection as for the Actual Measures collection, but use Planned Measure Opt Out button</a:t>
            </a:r>
          </a:p>
          <a:p>
            <a:pPr marL="342900" indent="-342900">
              <a:buFont typeface="Arial" panose="020B0604020202020204" pitchFamily="34" charset="0"/>
              <a:buChar char="•"/>
            </a:pPr>
            <a:endParaRPr lang="en-US" dirty="0"/>
          </a:p>
        </p:txBody>
      </p:sp>
      <p:sp>
        <p:nvSpPr>
          <p:cNvPr id="3" name="Title 2"/>
          <p:cNvSpPr>
            <a:spLocks noGrp="1"/>
          </p:cNvSpPr>
          <p:nvPr>
            <p:ph type="title"/>
          </p:nvPr>
        </p:nvSpPr>
        <p:spPr>
          <a:xfrm>
            <a:off x="274320" y="126842"/>
            <a:ext cx="7886700" cy="710141"/>
          </a:xfrm>
        </p:spPr>
        <p:txBody>
          <a:bodyPr>
            <a:normAutofit fontScale="90000"/>
          </a:bodyPr>
          <a:lstStyle/>
          <a:p>
            <a:r>
              <a:rPr lang="en-US" dirty="0"/>
              <a:t>Planned Measures for the 2019 AEC SPF</a:t>
            </a:r>
            <a:br>
              <a:rPr lang="en-US" dirty="0"/>
            </a:br>
            <a:r>
              <a:rPr lang="en-US" i="1" dirty="0" smtClean="0"/>
              <a:t>Similarities and Differences in the Actual and Planned Measures Collections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27</a:t>
            </a:fld>
            <a:endParaRPr lang="en-US" dirty="0"/>
          </a:p>
        </p:txBody>
      </p:sp>
      <p:sp>
        <p:nvSpPr>
          <p:cNvPr id="5" name="Content Placeholder 4"/>
          <p:cNvSpPr>
            <a:spLocks noGrp="1"/>
          </p:cNvSpPr>
          <p:nvPr>
            <p:ph sz="half" idx="13"/>
          </p:nvPr>
        </p:nvSpPr>
        <p:spPr>
          <a:xfrm>
            <a:off x="4490720" y="1463040"/>
            <a:ext cx="4256617" cy="4351338"/>
          </a:xfrm>
        </p:spPr>
        <p:txBody>
          <a:bodyPr>
            <a:normAutofit lnSpcReduction="10000"/>
          </a:bodyPr>
          <a:lstStyle/>
          <a:p>
            <a:r>
              <a:rPr lang="en-US" u="sng" dirty="0" smtClean="0"/>
              <a:t>Differences from Actual Measures</a:t>
            </a:r>
          </a:p>
          <a:p>
            <a:pPr marL="342900" indent="-342900">
              <a:buFont typeface="Arial" panose="020B0604020202020204" pitchFamily="34" charset="0"/>
              <a:buChar char="•"/>
            </a:pPr>
            <a:r>
              <a:rPr lang="en-US" dirty="0" smtClean="0"/>
              <a:t>Planned Measures Collection does not require a sign off form</a:t>
            </a:r>
          </a:p>
          <a:p>
            <a:pPr marL="342900" indent="-342900">
              <a:buFont typeface="Arial" panose="020B0604020202020204" pitchFamily="34" charset="0"/>
              <a:buChar char="•"/>
            </a:pPr>
            <a:r>
              <a:rPr lang="en-US" dirty="0" smtClean="0"/>
              <a:t>Planned Measures Collection only requires assessment </a:t>
            </a:r>
            <a:r>
              <a:rPr lang="en-US" i="1" dirty="0" smtClean="0"/>
              <a:t>information</a:t>
            </a:r>
            <a:r>
              <a:rPr lang="en-US" dirty="0" smtClean="0"/>
              <a:t>, not assessment </a:t>
            </a:r>
            <a:r>
              <a:rPr lang="en-US" i="1" dirty="0" smtClean="0"/>
              <a:t>data</a:t>
            </a:r>
          </a:p>
          <a:p>
            <a:pPr marL="342900" indent="-342900">
              <a:buFont typeface="Arial" panose="020B0604020202020204" pitchFamily="34" charset="0"/>
              <a:buChar char="•"/>
            </a:pPr>
            <a:r>
              <a:rPr lang="en-US" dirty="0" smtClean="0"/>
              <a:t>Actual Measures collection impacts the 2019 AEC SPF; Planned Measures for 2020 AEC SPF looks forward to the AEC SPF after that (2020)</a:t>
            </a:r>
            <a:endParaRPr lang="en-US" dirty="0"/>
          </a:p>
        </p:txBody>
      </p:sp>
    </p:spTree>
    <p:extLst>
      <p:ext uri="{BB962C8B-B14F-4D97-AF65-F5344CB8AC3E}">
        <p14:creationId xmlns:p14="http://schemas.microsoft.com/office/powerpoint/2010/main" val="1980153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u="sng" dirty="0" smtClean="0"/>
              <a:t>Participate if:</a:t>
            </a:r>
            <a:endParaRPr lang="en-US" dirty="0" smtClean="0"/>
          </a:p>
          <a:p>
            <a:pPr marL="342900" indent="-342900">
              <a:buFont typeface="Arial" panose="020B0604020202020204" pitchFamily="34" charset="0"/>
              <a:buChar char="•"/>
            </a:pPr>
            <a:r>
              <a:rPr lang="en-US" dirty="0" smtClean="0"/>
              <a:t>You have a new-to-CDE measure to propose</a:t>
            </a:r>
          </a:p>
          <a:p>
            <a:pPr marL="342900" indent="-342900">
              <a:buFont typeface="Arial" panose="020B0604020202020204" pitchFamily="34" charset="0"/>
              <a:buChar char="•"/>
            </a:pPr>
            <a:r>
              <a:rPr lang="en-US" dirty="0" smtClean="0"/>
              <a:t>You would like to get CDE’s perspective on the measures you’re planning to use</a:t>
            </a:r>
          </a:p>
          <a:p>
            <a:pPr marL="342900" indent="-342900">
              <a:buFont typeface="Arial" panose="020B0604020202020204" pitchFamily="34" charset="0"/>
              <a:buChar char="•"/>
            </a:pPr>
            <a:r>
              <a:rPr lang="en-US" dirty="0" smtClean="0"/>
              <a:t>You want a standing record of what measures have been in consideration</a:t>
            </a:r>
            <a:endParaRPr lang="en-US" dirty="0"/>
          </a:p>
        </p:txBody>
      </p:sp>
      <p:sp>
        <p:nvSpPr>
          <p:cNvPr id="2" name="Title 1"/>
          <p:cNvSpPr>
            <a:spLocks noGrp="1"/>
          </p:cNvSpPr>
          <p:nvPr>
            <p:ph type="title"/>
          </p:nvPr>
        </p:nvSpPr>
        <p:spPr/>
        <p:txBody>
          <a:bodyPr>
            <a:normAutofit fontScale="90000"/>
          </a:bodyPr>
          <a:lstStyle/>
          <a:p>
            <a:r>
              <a:rPr lang="en-US" dirty="0"/>
              <a:t>Planned Measures for the 2019 AEC SPF</a:t>
            </a:r>
            <a:br>
              <a:rPr lang="en-US" dirty="0"/>
            </a:br>
            <a:r>
              <a:rPr lang="en-US" i="1" dirty="0" smtClean="0"/>
              <a:t>Reasons to Participate in Planned Measures Collection</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28</a:t>
            </a:fld>
            <a:endParaRPr lang="en-US" dirty="0"/>
          </a:p>
        </p:txBody>
      </p:sp>
      <p:sp>
        <p:nvSpPr>
          <p:cNvPr id="6" name="Content Placeholder 5"/>
          <p:cNvSpPr>
            <a:spLocks noGrp="1"/>
          </p:cNvSpPr>
          <p:nvPr>
            <p:ph sz="half" idx="13"/>
          </p:nvPr>
        </p:nvSpPr>
        <p:spPr/>
        <p:txBody>
          <a:bodyPr/>
          <a:lstStyle/>
          <a:p>
            <a:r>
              <a:rPr lang="en-US" u="sng" dirty="0" smtClean="0"/>
              <a:t>Opt Out if:</a:t>
            </a:r>
            <a:endParaRPr lang="en-US" dirty="0" smtClean="0"/>
          </a:p>
          <a:p>
            <a:pPr marL="342900" indent="-342900">
              <a:buFont typeface="Arial" panose="020B0604020202020204" pitchFamily="34" charset="0"/>
              <a:buChar char="•"/>
            </a:pPr>
            <a:r>
              <a:rPr lang="en-US" dirty="0" smtClean="0"/>
              <a:t>You are planning to use the same measures as previously submitted</a:t>
            </a:r>
          </a:p>
          <a:p>
            <a:pPr marL="342900" indent="-342900">
              <a:buFont typeface="Arial" panose="020B0604020202020204" pitchFamily="34" charset="0"/>
              <a:buChar char="•"/>
            </a:pPr>
            <a:r>
              <a:rPr lang="en-US" dirty="0" smtClean="0"/>
              <a:t>None of the measures you are planning to submit are new-to-CDE</a:t>
            </a:r>
            <a:endParaRPr lang="en-US" dirty="0"/>
          </a:p>
        </p:txBody>
      </p:sp>
      <p:sp>
        <p:nvSpPr>
          <p:cNvPr id="7" name="Rectangle 6"/>
          <p:cNvSpPr/>
          <p:nvPr/>
        </p:nvSpPr>
        <p:spPr>
          <a:xfrm>
            <a:off x="0" y="5228656"/>
            <a:ext cx="9144000" cy="10643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rebuchet MS" panose="020B0603020202020204" pitchFamily="34" charset="0"/>
              </a:rPr>
              <a:t>New-to-CDE measures are those which have not been previously approved. If you cannot find your measure in the drop-down menus, then it should be considered new-to-CDE.</a:t>
            </a:r>
            <a:endParaRPr lang="en-US"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672474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Planned Measures for the 2019 AEC SPF</a:t>
            </a:r>
            <a:br>
              <a:rPr lang="en-US" dirty="0"/>
            </a:br>
            <a:r>
              <a:rPr lang="en-US" i="1" dirty="0" smtClean="0"/>
              <a:t>Submitting New-to-CDE Measures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29</a:t>
            </a:fld>
            <a:endParaRPr lang="en-US" dirty="0"/>
          </a:p>
        </p:txBody>
      </p:sp>
      <p:sp>
        <p:nvSpPr>
          <p:cNvPr id="6" name="TextBox 5"/>
          <p:cNvSpPr txBox="1"/>
          <p:nvPr/>
        </p:nvSpPr>
        <p:spPr>
          <a:xfrm>
            <a:off x="7293" y="5580562"/>
            <a:ext cx="9136707" cy="1354217"/>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smtClean="0"/>
              <a:t>To propose a measure that has not been previously approved, choose the indicator you believe it should fall into, </a:t>
            </a:r>
            <a:r>
              <a:rPr lang="en-US" sz="1600" b="1" dirty="0" smtClean="0"/>
              <a:t>New </a:t>
            </a:r>
            <a:r>
              <a:rPr lang="en-US" sz="1600" b="1" dirty="0" err="1" smtClean="0"/>
              <a:t>Subindicator</a:t>
            </a:r>
            <a:r>
              <a:rPr lang="en-US" sz="1600" b="1" dirty="0" smtClean="0"/>
              <a:t> </a:t>
            </a:r>
            <a:r>
              <a:rPr lang="en-US" sz="1600" dirty="0" smtClean="0"/>
              <a:t>and </a:t>
            </a:r>
            <a:r>
              <a:rPr lang="en-US" sz="1600" b="1" dirty="0" smtClean="0"/>
              <a:t>New Category</a:t>
            </a:r>
            <a:r>
              <a:rPr lang="en-US" sz="1600" dirty="0" smtClean="0"/>
              <a:t>, and whichever metric seems most appropriate.</a:t>
            </a:r>
          </a:p>
          <a:p>
            <a:pPr marL="285750" indent="-285750">
              <a:buFont typeface="Arial" panose="020B0604020202020204" pitchFamily="34" charset="0"/>
              <a:buChar char="•"/>
            </a:pPr>
            <a:r>
              <a:rPr lang="en-US" sz="1600" dirty="0" smtClean="0"/>
              <a:t>B Sanders will reach out for specifics about the </a:t>
            </a:r>
            <a:r>
              <a:rPr lang="en-US" sz="1600" dirty="0" err="1" smtClean="0"/>
              <a:t>Subindicator</a:t>
            </a:r>
            <a:r>
              <a:rPr lang="en-US" sz="1600" dirty="0" smtClean="0"/>
              <a:t> and Category once submitted; negotiations will open between the district/BOCES and CDE</a:t>
            </a:r>
          </a:p>
          <a:p>
            <a:pPr marL="285750" indent="-285750">
              <a:buFont typeface="Arial" panose="020B0604020202020204" pitchFamily="34" charset="0"/>
              <a:buChar char="•"/>
            </a:pP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305668532"/>
              </p:ext>
            </p:extLst>
          </p:nvPr>
        </p:nvGraphicFramePr>
        <p:xfrm>
          <a:off x="0" y="1245961"/>
          <a:ext cx="9144000" cy="4389120"/>
        </p:xfrm>
        <a:graphic>
          <a:graphicData uri="http://schemas.openxmlformats.org/drawingml/2006/table">
            <a:tbl>
              <a:tblPr firstRow="1" bandRow="1">
                <a:tableStyleId>{6E25E649-3F16-4E02-A733-19D2CDBF48F0}</a:tableStyleId>
              </a:tblPr>
              <a:tblGrid>
                <a:gridCol w="3494314"/>
                <a:gridCol w="805543"/>
                <a:gridCol w="4844143"/>
              </a:tblGrid>
              <a:tr h="334433">
                <a:tc gridSpan="3">
                  <a:txBody>
                    <a:bodyPr/>
                    <a:lstStyle/>
                    <a:p>
                      <a:r>
                        <a:rPr lang="en-US" dirty="0" smtClean="0">
                          <a:solidFill>
                            <a:schemeClr val="tx1"/>
                          </a:solidFill>
                        </a:rPr>
                        <a:t>How to submit a new measure</a:t>
                      </a:r>
                      <a:r>
                        <a:rPr lang="en-US" baseline="0" dirty="0" smtClean="0">
                          <a:solidFill>
                            <a:schemeClr val="tx1"/>
                          </a:solidFill>
                        </a:rPr>
                        <a:t> for consideration:</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solidFill>
                          <a:schemeClr val="tx1"/>
                        </a:solidFill>
                      </a:endParaRPr>
                    </a:p>
                  </a:txBody>
                  <a:tcPr>
                    <a:noFill/>
                  </a:tcPr>
                </a:tc>
              </a:tr>
              <a:tr h="306564">
                <a:tc>
                  <a:txBody>
                    <a:bodyPr/>
                    <a:lstStyle/>
                    <a:p>
                      <a:r>
                        <a:rPr lang="en-US" sz="1600" b="1" dirty="0" smtClean="0">
                          <a:solidFill>
                            <a:schemeClr val="bg1"/>
                          </a:solidFill>
                        </a:rPr>
                        <a:t>Field</a:t>
                      </a:r>
                      <a:endParaRPr lang="en-US" sz="1600"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8A9D"/>
                    </a:solidFill>
                  </a:tcPr>
                </a:tc>
                <a:tc>
                  <a:txBody>
                    <a:bodyPr/>
                    <a:lstStyle/>
                    <a:p>
                      <a:r>
                        <a:rPr lang="en-US" sz="1600" b="1" dirty="0" smtClean="0">
                          <a:solidFill>
                            <a:schemeClr val="bg1"/>
                          </a:solidFill>
                        </a:rPr>
                        <a:t>Code</a:t>
                      </a:r>
                      <a:endParaRPr lang="en-US" sz="1600"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8A9D"/>
                    </a:solidFill>
                  </a:tcPr>
                </a:tc>
                <a:tc>
                  <a:txBody>
                    <a:bodyPr/>
                    <a:lstStyle/>
                    <a:p>
                      <a:r>
                        <a:rPr lang="en-US" sz="1600" b="1" dirty="0" smtClean="0">
                          <a:solidFill>
                            <a:schemeClr val="bg1"/>
                          </a:solidFill>
                        </a:rPr>
                        <a:t>Label</a:t>
                      </a:r>
                      <a:endParaRPr lang="en-US" sz="1600"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8A9D"/>
                    </a:solidFill>
                  </a:tcPr>
                </a:tc>
              </a:tr>
              <a:tr h="306564">
                <a:tc rowSpan="4">
                  <a:txBody>
                    <a:bodyPr/>
                    <a:lstStyle/>
                    <a:p>
                      <a:r>
                        <a:rPr lang="en-US" sz="1600" dirty="0" smtClean="0"/>
                        <a:t>AEC Indicator</a:t>
                      </a:r>
                      <a:endParaRPr lang="en-US" sz="16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1</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Academic Achievement</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2</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Academic Growth</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3</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Student Engagement</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4</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Post-Secondary and Workforce Readiness</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a:txBody>
                    <a:bodyPr/>
                    <a:lstStyle/>
                    <a:p>
                      <a:r>
                        <a:rPr lang="en-US" sz="1600" dirty="0" smtClean="0"/>
                        <a:t>AEC </a:t>
                      </a:r>
                      <a:r>
                        <a:rPr lang="en-US" sz="1600" dirty="0" err="1" smtClean="0"/>
                        <a:t>Subindicator</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999</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New </a:t>
                      </a:r>
                      <a:r>
                        <a:rPr lang="en-US" sz="1600" dirty="0" err="1" smtClean="0"/>
                        <a:t>Subindicator</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a:txBody>
                    <a:bodyPr/>
                    <a:lstStyle/>
                    <a:p>
                      <a:r>
                        <a:rPr lang="en-US" sz="1600" dirty="0" smtClean="0"/>
                        <a:t>AEC </a:t>
                      </a:r>
                      <a:r>
                        <a:rPr lang="en-US" sz="1600" dirty="0" err="1" smtClean="0"/>
                        <a:t>Subindicator</a:t>
                      </a:r>
                      <a:r>
                        <a:rPr lang="en-US" sz="1600" dirty="0" smtClean="0"/>
                        <a:t> Category</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9999</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New Category</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rowSpan="5">
                  <a:txBody>
                    <a:bodyPr/>
                    <a:lstStyle/>
                    <a:p>
                      <a:r>
                        <a:rPr lang="en-US" sz="1600" dirty="0" smtClean="0"/>
                        <a:t>AEC </a:t>
                      </a:r>
                      <a:r>
                        <a:rPr lang="en-US" sz="1600" dirty="0" err="1" smtClean="0"/>
                        <a:t>Subindicator</a:t>
                      </a:r>
                      <a:r>
                        <a:rPr lang="en-US" sz="1600" baseline="0" dirty="0" smtClean="0"/>
                        <a:t> Category Metric</a:t>
                      </a:r>
                      <a:endParaRPr lang="en-US" sz="16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Percentage</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2</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Percentile Rank</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3</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Growth Score</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4</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MGP</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6</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Mean Score</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003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74320" y="1463039"/>
            <a:ext cx="4011083" cy="4792287"/>
          </a:xfrm>
        </p:spPr>
        <p:txBody>
          <a:bodyPr>
            <a:normAutofit fontScale="92500" lnSpcReduction="10000"/>
          </a:bodyPr>
          <a:lstStyle/>
          <a:p>
            <a:pPr marL="342900" indent="-342900">
              <a:buFont typeface="Arial" panose="020B0604020202020204" pitchFamily="34" charset="0"/>
              <a:buChar char="•"/>
            </a:pPr>
            <a:r>
              <a:rPr lang="en-US" dirty="0"/>
              <a:t>Collection Window 2 Overview</a:t>
            </a:r>
          </a:p>
          <a:p>
            <a:pPr lvl="1"/>
            <a:r>
              <a:rPr lang="en-US" dirty="0"/>
              <a:t>Collections &amp; Timeline</a:t>
            </a:r>
          </a:p>
          <a:p>
            <a:pPr lvl="1"/>
            <a:r>
              <a:rPr lang="en-US" dirty="0"/>
              <a:t>About the Collections</a:t>
            </a:r>
          </a:p>
          <a:p>
            <a:pPr lvl="1"/>
            <a:r>
              <a:rPr lang="en-US" dirty="0"/>
              <a:t>Collections Checklist</a:t>
            </a:r>
          </a:p>
          <a:p>
            <a:pPr lvl="1"/>
            <a:r>
              <a:rPr lang="en-US" dirty="0"/>
              <a:t>Pipeline Basics</a:t>
            </a:r>
          </a:p>
          <a:p>
            <a:pPr marL="342900" indent="-342900">
              <a:buFont typeface="Arial" panose="020B0604020202020204" pitchFamily="34" charset="0"/>
              <a:buChar char="•"/>
            </a:pPr>
            <a:r>
              <a:rPr lang="en-US" dirty="0"/>
              <a:t>Actual Measures &amp; Data for 2018 AEC SPF Collection</a:t>
            </a:r>
          </a:p>
          <a:p>
            <a:pPr lvl="1"/>
            <a:r>
              <a:rPr lang="en-US" dirty="0"/>
              <a:t>Collection Basics</a:t>
            </a:r>
          </a:p>
          <a:p>
            <a:pPr lvl="1"/>
            <a:r>
              <a:rPr lang="en-US" dirty="0"/>
              <a:t>Resources</a:t>
            </a:r>
          </a:p>
          <a:p>
            <a:pPr lvl="1"/>
            <a:r>
              <a:rPr lang="en-US" dirty="0"/>
              <a:t>Submitting Your Data</a:t>
            </a:r>
          </a:p>
          <a:p>
            <a:pPr lvl="1"/>
            <a:r>
              <a:rPr lang="en-US" dirty="0"/>
              <a:t>Error Logic</a:t>
            </a:r>
          </a:p>
          <a:p>
            <a:pPr lvl="1"/>
            <a:r>
              <a:rPr lang="en-US" dirty="0"/>
              <a:t>Status Dashboards</a:t>
            </a:r>
          </a:p>
          <a:p>
            <a:pPr lvl="1"/>
            <a:r>
              <a:rPr lang="en-US" dirty="0"/>
              <a:t>Collection Opt Out</a:t>
            </a:r>
          </a:p>
          <a:p>
            <a:pPr lvl="1"/>
            <a:r>
              <a:rPr lang="en-US" dirty="0"/>
              <a:t>Sign Off Sheets</a:t>
            </a:r>
          </a:p>
          <a:p>
            <a:endParaRPr lang="en-US" dirty="0"/>
          </a:p>
        </p:txBody>
      </p:sp>
      <p:sp>
        <p:nvSpPr>
          <p:cNvPr id="2" name="Title 1"/>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sz="half" idx="13"/>
          </p:nvPr>
        </p:nvSpPr>
        <p:spPr/>
        <p:txBody>
          <a:bodyPr/>
          <a:lstStyle/>
          <a:p>
            <a:pPr marL="342900" indent="-342900">
              <a:buFont typeface="Arial" panose="020B0604020202020204" pitchFamily="34" charset="0"/>
              <a:buChar char="•"/>
            </a:pPr>
            <a:r>
              <a:rPr lang="en-US" dirty="0"/>
              <a:t>Planned Measures For 2019 AEC SPF Collection</a:t>
            </a:r>
          </a:p>
          <a:p>
            <a:pPr lvl="1"/>
            <a:r>
              <a:rPr lang="en-US" dirty="0"/>
              <a:t>Collection Basics</a:t>
            </a:r>
          </a:p>
          <a:p>
            <a:pPr lvl="1"/>
            <a:r>
              <a:rPr lang="en-US" dirty="0" smtClean="0"/>
              <a:t>Comparison to Actual Measures</a:t>
            </a:r>
            <a:endParaRPr lang="en-US" dirty="0"/>
          </a:p>
          <a:p>
            <a:pPr lvl="1"/>
            <a:r>
              <a:rPr lang="en-US" dirty="0" smtClean="0"/>
              <a:t>Reasons to Participate</a:t>
            </a:r>
            <a:endParaRPr lang="en-US" dirty="0"/>
          </a:p>
          <a:p>
            <a:pPr lvl="1"/>
            <a:r>
              <a:rPr lang="en-US" dirty="0" smtClean="0"/>
              <a:t>Submitting New Measures</a:t>
            </a:r>
          </a:p>
          <a:p>
            <a:pPr marL="342900" indent="-342900">
              <a:buFont typeface="Arial" panose="020B0604020202020204" pitchFamily="34" charset="0"/>
              <a:buChar char="•"/>
            </a:pPr>
            <a:r>
              <a:rPr lang="en-US" dirty="0" smtClean="0"/>
              <a:t>Resources, Trainings &amp; Contacts</a:t>
            </a:r>
          </a:p>
          <a:p>
            <a:pPr marL="342900" indent="-342900">
              <a:buFont typeface="Arial" panose="020B0604020202020204" pitchFamily="34" charset="0"/>
              <a:buChar char="•"/>
            </a:pPr>
            <a:r>
              <a:rPr lang="en-US" dirty="0" smtClean="0"/>
              <a:t>Questions</a:t>
            </a:r>
            <a:endParaRPr lang="en-US" dirty="0"/>
          </a:p>
          <a:p>
            <a:endParaRPr lang="en-US" dirty="0"/>
          </a:p>
        </p:txBody>
      </p:sp>
      <p:sp>
        <p:nvSpPr>
          <p:cNvPr id="6" name="Slide Number Placeholder 5"/>
          <p:cNvSpPr>
            <a:spLocks noGrp="1"/>
          </p:cNvSpPr>
          <p:nvPr>
            <p:ph type="sldNum" sz="quarter" idx="12"/>
          </p:nvPr>
        </p:nvSpPr>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3640771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 Trainings, and </a:t>
            </a:r>
            <a:r>
              <a:rPr lang="en-US" dirty="0" smtClean="0"/>
              <a:t>Contacts</a:t>
            </a:r>
            <a:endParaRPr lang="en-US" dirty="0"/>
          </a:p>
        </p:txBody>
      </p:sp>
      <p:sp>
        <p:nvSpPr>
          <p:cNvPr id="3" name="Slide Number Placeholder 2"/>
          <p:cNvSpPr>
            <a:spLocks noGrp="1"/>
          </p:cNvSpPr>
          <p:nvPr>
            <p:ph type="sldNum" sz="quarter" idx="12"/>
          </p:nvPr>
        </p:nvSpPr>
        <p:spPr/>
        <p:txBody>
          <a:bodyPr/>
          <a:lstStyle/>
          <a:p>
            <a:fld id="{67726FA2-3EC9-4717-AD62-D8C823692DD3}" type="slidenum">
              <a:rPr lang="en-US" smtClean="0"/>
              <a:pPr/>
              <a:t>30</a:t>
            </a:fld>
            <a:endParaRPr lang="en-US" dirty="0"/>
          </a:p>
        </p:txBody>
      </p:sp>
    </p:spTree>
    <p:extLst>
      <p:ext uri="{BB962C8B-B14F-4D97-AF65-F5344CB8AC3E}">
        <p14:creationId xmlns:p14="http://schemas.microsoft.com/office/powerpoint/2010/main" val="2195180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AEC Collections Information Page</a:t>
            </a:r>
          </a:p>
          <a:p>
            <a:r>
              <a:rPr lang="en-US" dirty="0">
                <a:hlinkClick r:id="rId3"/>
              </a:rPr>
              <a:t>http://www.cde.state.co.us/datapipeline/per-aec</a:t>
            </a:r>
            <a:r>
              <a:rPr lang="en-US" dirty="0"/>
              <a:t> </a:t>
            </a:r>
          </a:p>
          <a:p>
            <a:endParaRPr lang="en-US" dirty="0"/>
          </a:p>
          <a:p>
            <a:r>
              <a:rPr lang="en-US" dirty="0"/>
              <a:t>AEC Accountability Resource Page</a:t>
            </a:r>
          </a:p>
          <a:p>
            <a:r>
              <a:rPr lang="en-US" dirty="0">
                <a:hlinkClick r:id="rId4"/>
              </a:rPr>
              <a:t>https://www.cde.state.co.us/Accountability/StateAccountabilityAECs</a:t>
            </a:r>
            <a:r>
              <a:rPr lang="en-US" dirty="0"/>
              <a:t> </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31</a:t>
            </a:fld>
            <a:endParaRPr lang="en-US" dirty="0"/>
          </a:p>
        </p:txBody>
      </p:sp>
    </p:spTree>
    <p:extLst>
      <p:ext uri="{BB962C8B-B14F-4D97-AF65-F5344CB8AC3E}">
        <p14:creationId xmlns:p14="http://schemas.microsoft.com/office/powerpoint/2010/main" val="3346871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Trainings</a:t>
            </a:r>
          </a:p>
        </p:txBody>
      </p:sp>
      <p:sp>
        <p:nvSpPr>
          <p:cNvPr id="3" name="Content Placeholder 2"/>
          <p:cNvSpPr>
            <a:spLocks noGrp="1"/>
          </p:cNvSpPr>
          <p:nvPr>
            <p:ph idx="1"/>
          </p:nvPr>
        </p:nvSpPr>
        <p:spPr/>
        <p:txBody>
          <a:bodyPr/>
          <a:lstStyle/>
          <a:p>
            <a:r>
              <a:rPr lang="en-US" dirty="0"/>
              <a:t>AEC Collections </a:t>
            </a:r>
            <a:r>
              <a:rPr lang="en-US" dirty="0" smtClean="0"/>
              <a:t>Website:</a:t>
            </a:r>
          </a:p>
          <a:p>
            <a:r>
              <a:rPr lang="en-US" dirty="0">
                <a:hlinkClick r:id="rId3"/>
              </a:rPr>
              <a:t>http://</a:t>
            </a:r>
            <a:r>
              <a:rPr lang="en-US" dirty="0" smtClean="0">
                <a:hlinkClick r:id="rId3"/>
              </a:rPr>
              <a:t>www.cde.state.co.us/datapipeline/per-aec</a:t>
            </a:r>
            <a:r>
              <a:rPr lang="en-US" dirty="0" smtClean="0"/>
              <a:t> </a:t>
            </a:r>
            <a:endParaRPr lang="en-US" dirty="0"/>
          </a:p>
          <a:p>
            <a:pPr lvl="1"/>
            <a:r>
              <a:rPr lang="en-US" dirty="0" smtClean="0"/>
              <a:t>AEC </a:t>
            </a:r>
            <a:r>
              <a:rPr lang="en-US" dirty="0"/>
              <a:t>Collections </a:t>
            </a:r>
            <a:r>
              <a:rPr lang="en-US" dirty="0" smtClean="0"/>
              <a:t>materials </a:t>
            </a:r>
            <a:r>
              <a:rPr lang="en-US" dirty="0"/>
              <a:t>posted on </a:t>
            </a:r>
            <a:r>
              <a:rPr lang="en-US" dirty="0" smtClean="0"/>
              <a:t>website; last year’s training materials and a recording of the Window 1 webinar hosted on 2/6/19 are also posted on website</a:t>
            </a:r>
          </a:p>
          <a:p>
            <a:pPr marL="457200" lvl="1" indent="0">
              <a:buNone/>
            </a:pPr>
            <a:endParaRPr lang="en-US" dirty="0"/>
          </a:p>
          <a:p>
            <a:r>
              <a:rPr lang="en-US" dirty="0"/>
              <a:t>AEC Collections Office Hours:</a:t>
            </a:r>
          </a:p>
          <a:p>
            <a:pPr lvl="1"/>
            <a:r>
              <a:rPr lang="en-US" dirty="0"/>
              <a:t>Weekly office hours </a:t>
            </a:r>
            <a:r>
              <a:rPr lang="en-US" dirty="0" smtClean="0"/>
              <a:t>are </a:t>
            </a:r>
            <a:r>
              <a:rPr lang="en-US" dirty="0"/>
              <a:t>available. You can sign up for a half hour phone slot to chat with B Sanders about any questions you may have about the AEC collections here: </a:t>
            </a:r>
            <a:r>
              <a:rPr lang="en-US" dirty="0">
                <a:hlinkClick r:id="rId4"/>
              </a:rPr>
              <a:t>http://www.signupgenius.com/go/5080c4ca5af2eabf94-aeccollections</a:t>
            </a:r>
            <a:r>
              <a:rPr lang="en-US" dirty="0"/>
              <a:t> </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32</a:t>
            </a:fld>
            <a:endParaRPr lang="en-US" dirty="0"/>
          </a:p>
        </p:txBody>
      </p:sp>
    </p:spTree>
    <p:extLst>
      <p:ext uri="{BB962C8B-B14F-4D97-AF65-F5344CB8AC3E}">
        <p14:creationId xmlns:p14="http://schemas.microsoft.com/office/powerpoint/2010/main" val="2960351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Content Placeholder 2"/>
          <p:cNvSpPr>
            <a:spLocks noGrp="1"/>
          </p:cNvSpPr>
          <p:nvPr>
            <p:ph idx="1"/>
          </p:nvPr>
        </p:nvSpPr>
        <p:spPr/>
        <p:txBody>
          <a:bodyPr>
            <a:normAutofit fontScale="92500" lnSpcReduction="20000"/>
          </a:bodyPr>
          <a:lstStyle/>
          <a:p>
            <a:r>
              <a:rPr lang="en-US" u="sng" dirty="0"/>
              <a:t>AEC Collection Questions</a:t>
            </a:r>
          </a:p>
          <a:p>
            <a:r>
              <a:rPr lang="en-US" dirty="0"/>
              <a:t>B Sanders, AEC and Accountability Senior Consultant</a:t>
            </a:r>
          </a:p>
          <a:p>
            <a:pPr lvl="1"/>
            <a:r>
              <a:rPr lang="en-US" dirty="0">
                <a:hlinkClick r:id="rId3"/>
              </a:rPr>
              <a:t>Sanders_b@cde.state.co.us</a:t>
            </a:r>
            <a:endParaRPr lang="en-US" dirty="0"/>
          </a:p>
          <a:p>
            <a:pPr lvl="1"/>
            <a:r>
              <a:rPr lang="en-US" dirty="0"/>
              <a:t>303.866.2685</a:t>
            </a:r>
          </a:p>
          <a:p>
            <a:pPr lvl="1"/>
            <a:endParaRPr lang="en-US" dirty="0"/>
          </a:p>
          <a:p>
            <a:r>
              <a:rPr lang="en-US" dirty="0"/>
              <a:t>Jessica Watson, Accountability and Policy Principal Consultant</a:t>
            </a:r>
          </a:p>
          <a:p>
            <a:pPr lvl="1"/>
            <a:r>
              <a:rPr lang="en-US" dirty="0">
                <a:hlinkClick r:id="rId4"/>
              </a:rPr>
              <a:t>Watson_J@cde.state.co.us</a:t>
            </a:r>
            <a:endParaRPr lang="en-US" dirty="0"/>
          </a:p>
          <a:p>
            <a:pPr lvl="1"/>
            <a:r>
              <a:rPr lang="en-US" dirty="0"/>
              <a:t>303.866.6778</a:t>
            </a:r>
          </a:p>
          <a:p>
            <a:pPr lvl="1"/>
            <a:endParaRPr lang="en-US" dirty="0"/>
          </a:p>
          <a:p>
            <a:r>
              <a:rPr lang="en-US" u="sng" dirty="0"/>
              <a:t>Identity Management Questions</a:t>
            </a:r>
          </a:p>
          <a:p>
            <a:r>
              <a:rPr lang="en-US" dirty="0"/>
              <a:t>Rich Morris, Systems Administrator</a:t>
            </a:r>
          </a:p>
          <a:p>
            <a:pPr lvl="1"/>
            <a:r>
              <a:rPr lang="en-US" dirty="0">
                <a:hlinkClick r:id="rId5"/>
              </a:rPr>
              <a:t>Morris_r@cde.state.co.us</a:t>
            </a:r>
            <a:endParaRPr lang="en-US" dirty="0"/>
          </a:p>
          <a:p>
            <a:pPr lvl="1"/>
            <a:r>
              <a:rPr lang="en-US" dirty="0"/>
              <a:t>303.866.6713</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33</a:t>
            </a:fld>
            <a:endParaRPr lang="en-US" dirty="0"/>
          </a:p>
        </p:txBody>
      </p:sp>
    </p:spTree>
    <p:extLst>
      <p:ext uri="{BB962C8B-B14F-4D97-AF65-F5344CB8AC3E}">
        <p14:creationId xmlns:p14="http://schemas.microsoft.com/office/powerpoint/2010/main" val="3096163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2" t="26321" r="222" b="28840"/>
          <a:stretch/>
        </p:blipFill>
        <p:spPr>
          <a:xfrm>
            <a:off x="-71120" y="2455614"/>
            <a:ext cx="9215120" cy="2306320"/>
          </a:xfrm>
          <a:prstGeom prst="rect">
            <a:avLst/>
          </a:prstGeom>
        </p:spPr>
      </p:pic>
      <p:sp>
        <p:nvSpPr>
          <p:cNvPr id="6" name="Slide Number Placeholder 5"/>
          <p:cNvSpPr>
            <a:spLocks noGrp="1"/>
          </p:cNvSpPr>
          <p:nvPr>
            <p:ph type="sldNum" sz="quarter" idx="12"/>
          </p:nvPr>
        </p:nvSpPr>
        <p:spPr/>
        <p:txBody>
          <a:bodyPr/>
          <a:lstStyle/>
          <a:p>
            <a:fld id="{67726FA2-3EC9-4717-AD62-D8C823692DD3}" type="slidenum">
              <a:rPr lang="en-US" smtClean="0"/>
              <a:pPr/>
              <a:t>34</a:t>
            </a:fld>
            <a:endParaRPr lang="en-US" dirty="0"/>
          </a:p>
        </p:txBody>
      </p:sp>
    </p:spTree>
    <p:extLst>
      <p:ext uri="{BB962C8B-B14F-4D97-AF65-F5344CB8AC3E}">
        <p14:creationId xmlns:p14="http://schemas.microsoft.com/office/powerpoint/2010/main" val="2371311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Collection Window 2 Overview</a:t>
            </a:r>
            <a:br>
              <a:rPr lang="en-US" dirty="0"/>
            </a:b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4</a:t>
            </a:fld>
            <a:endParaRPr lang="en-US" dirty="0"/>
          </a:p>
        </p:txBody>
      </p:sp>
    </p:spTree>
    <p:extLst>
      <p:ext uri="{BB962C8B-B14F-4D97-AF65-F5344CB8AC3E}">
        <p14:creationId xmlns:p14="http://schemas.microsoft.com/office/powerpoint/2010/main" val="2758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Collection Window 2 Overview</a:t>
            </a:r>
            <a:br>
              <a:rPr lang="en-US" dirty="0"/>
            </a:br>
            <a:r>
              <a:rPr lang="en-US" i="1" dirty="0"/>
              <a:t>Collections &amp; Timeline</a:t>
            </a:r>
            <a:endParaRPr lang="en-US" dirty="0"/>
          </a:p>
        </p:txBody>
      </p:sp>
      <p:sp>
        <p:nvSpPr>
          <p:cNvPr id="8" name="Slide Number Placeholder 7"/>
          <p:cNvSpPr>
            <a:spLocks noGrp="1"/>
          </p:cNvSpPr>
          <p:nvPr>
            <p:ph type="sldNum" sz="quarter" idx="12"/>
          </p:nvPr>
        </p:nvSpPr>
        <p:spPr/>
        <p:txBody>
          <a:bodyPr/>
          <a:lstStyle/>
          <a:p>
            <a:fld id="{67726FA2-3EC9-4717-AD62-D8C823692DD3}" type="slidenum">
              <a:rPr lang="en-US" smtClean="0"/>
              <a:pPr/>
              <a:t>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81718087"/>
              </p:ext>
            </p:extLst>
          </p:nvPr>
        </p:nvGraphicFramePr>
        <p:xfrm>
          <a:off x="0" y="1165357"/>
          <a:ext cx="9144000" cy="5692643"/>
        </p:xfrm>
        <a:graphic>
          <a:graphicData uri="http://schemas.openxmlformats.org/drawingml/2006/table">
            <a:tbl>
              <a:tblPr firstRow="1" bandRow="1">
                <a:tableStyleId>{5C22544A-7EE6-4342-B048-85BDC9FD1C3A}</a:tableStyleId>
              </a:tblPr>
              <a:tblGrid>
                <a:gridCol w="900723"/>
                <a:gridCol w="4114360"/>
                <a:gridCol w="4128917"/>
              </a:tblGrid>
              <a:tr h="541512">
                <a:tc gridSpan="3">
                  <a:txBody>
                    <a:bodyPr/>
                    <a:lstStyle/>
                    <a:p>
                      <a:pPr algn="l"/>
                      <a:r>
                        <a:rPr lang="en-US" sz="2000" dirty="0" smtClean="0">
                          <a:solidFill>
                            <a:schemeClr val="tx1">
                              <a:lumMod val="85000"/>
                              <a:lumOff val="15000"/>
                            </a:schemeClr>
                          </a:solidFill>
                        </a:rPr>
                        <a:t>Timeline:</a:t>
                      </a:r>
                      <a:endParaRPr lang="en-US" sz="2000"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400"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c hMerge="1">
                  <a:txBody>
                    <a:bodyPr/>
                    <a:lstStyle/>
                    <a:p>
                      <a:pPr algn="ctr"/>
                      <a:endParaRPr lang="en-US" sz="1400"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r>
              <a:tr h="541512">
                <a:tc>
                  <a:txBody>
                    <a:bodyPr/>
                    <a:lstStyle/>
                    <a:p>
                      <a:pPr algn="ctr"/>
                      <a:r>
                        <a:rPr lang="en-US" sz="1200" b="1" dirty="0" smtClean="0">
                          <a:solidFill>
                            <a:schemeClr val="tx1">
                              <a:lumMod val="85000"/>
                              <a:lumOff val="15000"/>
                            </a:schemeClr>
                          </a:solidFill>
                        </a:rPr>
                        <a:t>Month</a:t>
                      </a:r>
                      <a:endParaRPr lang="en-US" sz="1200" b="1"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r>
                        <a:rPr lang="en-US" sz="1200" b="1" dirty="0" smtClean="0">
                          <a:solidFill>
                            <a:schemeClr val="tx1">
                              <a:lumMod val="85000"/>
                              <a:lumOff val="15000"/>
                            </a:schemeClr>
                          </a:solidFill>
                        </a:rPr>
                        <a:t>Renewal/Application Designation Collection</a:t>
                      </a:r>
                      <a:endParaRPr lang="en-US" sz="1200" b="1"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r>
                        <a:rPr lang="en-US" sz="1200" b="1" dirty="0" smtClean="0">
                          <a:solidFill>
                            <a:schemeClr val="tx1">
                              <a:lumMod val="85000"/>
                              <a:lumOff val="15000"/>
                            </a:schemeClr>
                          </a:solidFill>
                        </a:rPr>
                        <a:t>Selection</a:t>
                      </a:r>
                      <a:r>
                        <a:rPr lang="en-US" sz="1200" b="1" baseline="0" dirty="0" smtClean="0">
                          <a:solidFill>
                            <a:schemeClr val="tx1">
                              <a:lumMod val="85000"/>
                              <a:lumOff val="15000"/>
                            </a:schemeClr>
                          </a:solidFill>
                        </a:rPr>
                        <a:t> of Measures Collection </a:t>
                      </a:r>
                    </a:p>
                    <a:p>
                      <a:pPr algn="ctr"/>
                      <a:r>
                        <a:rPr lang="en-US" sz="1200" b="1" baseline="0" dirty="0" smtClean="0">
                          <a:solidFill>
                            <a:schemeClr val="tx1">
                              <a:lumMod val="85000"/>
                              <a:lumOff val="15000"/>
                            </a:schemeClr>
                          </a:solidFill>
                        </a:rPr>
                        <a:t>(Planned and Actual)</a:t>
                      </a:r>
                      <a:endParaRPr lang="en-US" sz="1200" b="1"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r>
              <a:tr h="487357">
                <a:tc>
                  <a:txBody>
                    <a:bodyPr/>
                    <a:lstStyle/>
                    <a:p>
                      <a:pPr algn="ctr"/>
                      <a:r>
                        <a:rPr lang="en-US" sz="1200" dirty="0" smtClean="0"/>
                        <a:t>January</a:t>
                      </a:r>
                      <a:endParaRPr lang="en-US" sz="12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b="0" dirty="0" smtClean="0"/>
                        <a:t>Notify B Sanders of new schools seeking AEC designation by 1/31/2019</a:t>
                      </a:r>
                      <a:endParaRPr lang="en-US" sz="1200" b="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dirty="0" smtClean="0"/>
                        <a:t>Training  -</a:t>
                      </a:r>
                      <a:r>
                        <a:rPr lang="en-US" sz="1200" baseline="0" dirty="0" smtClean="0"/>
                        <a:t> </a:t>
                      </a:r>
                      <a:r>
                        <a:rPr lang="en-US" sz="1200" dirty="0" smtClean="0"/>
                        <a:t>office hours</a:t>
                      </a:r>
                      <a:endParaRPr lang="en-US" sz="12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r>
              <a:tr h="541512">
                <a:tc>
                  <a:txBody>
                    <a:bodyPr/>
                    <a:lstStyle/>
                    <a:p>
                      <a:pPr algn="ctr"/>
                      <a:r>
                        <a:rPr lang="en-US" sz="1200" dirty="0" smtClean="0"/>
                        <a:t>February</a:t>
                      </a:r>
                      <a:endParaRPr lang="en-US" sz="12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dirty="0" smtClean="0"/>
                        <a:t>Training – webinar 1 (2/6/19;</a:t>
                      </a:r>
                      <a:r>
                        <a:rPr lang="en-US" sz="1200" baseline="0" dirty="0" smtClean="0"/>
                        <a:t> 2/21/19</a:t>
                      </a:r>
                      <a:r>
                        <a:rPr lang="en-US" sz="1200" dirty="0" smtClean="0"/>
                        <a:t>)</a:t>
                      </a:r>
                    </a:p>
                    <a:p>
                      <a:pPr marL="285750" indent="-285750">
                        <a:buFont typeface="Arial" panose="020B0604020202020204" pitchFamily="34" charset="0"/>
                        <a:buChar char="•"/>
                      </a:pPr>
                      <a:r>
                        <a:rPr lang="en-US" sz="1200" dirty="0" smtClean="0"/>
                        <a:t>Training – office hours</a:t>
                      </a:r>
                      <a:endParaRPr lang="en-US" sz="12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dirty="0" smtClean="0"/>
                        <a:t>Training – office hours</a:t>
                      </a:r>
                      <a:endParaRPr lang="en-US" sz="12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r>
              <a:tr h="764488">
                <a:tc>
                  <a:txBody>
                    <a:bodyPr/>
                    <a:lstStyle/>
                    <a:p>
                      <a:pPr algn="ctr"/>
                      <a:r>
                        <a:rPr lang="en-US" sz="1200" dirty="0" smtClean="0"/>
                        <a:t>March</a:t>
                      </a:r>
                      <a:endParaRPr lang="en-US" sz="120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65000"/>
                      </a:schemeClr>
                    </a:solidFill>
                  </a:tcPr>
                </a:tc>
                <a:tc>
                  <a:txBody>
                    <a:bodyPr/>
                    <a:lstStyle/>
                    <a:p>
                      <a:pPr marL="285750" indent="-285750">
                        <a:buFont typeface="Arial" panose="020B0604020202020204" pitchFamily="34" charset="0"/>
                        <a:buChar char="•"/>
                      </a:pPr>
                      <a:r>
                        <a:rPr lang="en-US" sz="1200" b="0" dirty="0" smtClean="0">
                          <a:solidFill>
                            <a:schemeClr val="tx1"/>
                          </a:solidFill>
                        </a:rPr>
                        <a:t>Renewal/Application collection opens 3/6/2019</a:t>
                      </a:r>
                    </a:p>
                    <a:p>
                      <a:pPr marL="285750" indent="-285750">
                        <a:buFont typeface="Arial" panose="020B0604020202020204" pitchFamily="34" charset="0"/>
                        <a:buChar char="•"/>
                      </a:pPr>
                      <a:r>
                        <a:rPr lang="en-US" sz="1200" b="0" dirty="0" smtClean="0">
                          <a:solidFill>
                            <a:schemeClr val="tx1"/>
                          </a:solidFill>
                        </a:rPr>
                        <a:t>Office hours for Renewal/Application</a:t>
                      </a:r>
                      <a:r>
                        <a:rPr lang="en-US" sz="1200" b="0" baseline="0" dirty="0" smtClean="0">
                          <a:solidFill>
                            <a:schemeClr val="tx1"/>
                          </a:solidFill>
                        </a:rPr>
                        <a:t> collection will be available</a:t>
                      </a:r>
                      <a:endParaRPr lang="en-US" sz="1200" b="0" dirty="0">
                        <a:solidFill>
                          <a:schemeClr val="tx1"/>
                        </a:solidFill>
                      </a:endParaRPr>
                    </a:p>
                  </a:txBody>
                  <a:tcPr>
                    <a:lnT w="12700" cap="flat" cmpd="sng" algn="ctr">
                      <a:solidFill>
                        <a:schemeClr val="bg1"/>
                      </a:solidFill>
                      <a:prstDash val="solid"/>
                      <a:round/>
                      <a:headEnd type="none" w="med" len="med"/>
                      <a:tailEnd type="none" w="med" len="med"/>
                    </a:lnT>
                    <a:solidFill>
                      <a:schemeClr val="bg1">
                        <a:lumMod val="65000"/>
                      </a:schemeClr>
                    </a:solidFill>
                  </a:tcPr>
                </a:tc>
                <a:tc>
                  <a:txBody>
                    <a:bodyPr/>
                    <a:lstStyle/>
                    <a:p>
                      <a:pPr marL="285750" indent="-285750">
                        <a:buFont typeface="Arial" panose="020B0604020202020204" pitchFamily="34" charset="0"/>
                        <a:buChar char="•"/>
                      </a:pPr>
                      <a:r>
                        <a:rPr lang="en-US" sz="1200" b="0" dirty="0" smtClean="0">
                          <a:solidFill>
                            <a:schemeClr val="tx1"/>
                          </a:solidFill>
                        </a:rPr>
                        <a:t>Planned measures for</a:t>
                      </a:r>
                      <a:r>
                        <a:rPr lang="en-US" sz="1200" b="0" baseline="0" dirty="0" smtClean="0">
                          <a:solidFill>
                            <a:schemeClr val="tx1"/>
                          </a:solidFill>
                        </a:rPr>
                        <a:t> 2019 AEC SPF collection opens 3/6/2019</a:t>
                      </a:r>
                    </a:p>
                    <a:p>
                      <a:pPr marL="285750" indent="-285750">
                        <a:buFont typeface="Arial" panose="020B0604020202020204" pitchFamily="34" charset="0"/>
                        <a:buChar char="•"/>
                      </a:pPr>
                      <a:r>
                        <a:rPr lang="en-US" sz="1200" b="0" baseline="0" dirty="0" smtClean="0">
                          <a:solidFill>
                            <a:schemeClr val="tx1"/>
                          </a:solidFill>
                        </a:rPr>
                        <a:t>Office hours for Selection of Measures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chemeClr val="tx1"/>
                          </a:solidFill>
                        </a:rPr>
                        <a:t>Training – webinar 2 (3/21/19)</a:t>
                      </a:r>
                      <a:endParaRPr lang="en-US" sz="1200" b="0" dirty="0" smtClean="0">
                        <a:solidFill>
                          <a:schemeClr val="tx1"/>
                        </a:solidFill>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65000"/>
                      </a:schemeClr>
                    </a:solidFill>
                  </a:tcPr>
                </a:tc>
              </a:tr>
              <a:tr h="541512">
                <a:tc>
                  <a:txBody>
                    <a:bodyPr/>
                    <a:lstStyle/>
                    <a:p>
                      <a:pPr algn="ctr"/>
                      <a:r>
                        <a:rPr lang="en-US" sz="1200" dirty="0" smtClean="0"/>
                        <a:t>April</a:t>
                      </a:r>
                      <a:endParaRPr lang="en-US" sz="1200" dirty="0"/>
                    </a:p>
                  </a:txBody>
                  <a:tcPr>
                    <a:lnL w="12700" cap="flat" cmpd="sng" algn="ctr">
                      <a:solidFill>
                        <a:schemeClr val="bg1"/>
                      </a:solidFill>
                      <a:prstDash val="solid"/>
                      <a:round/>
                      <a:headEnd type="none" w="med" len="med"/>
                      <a:tailEnd type="none" w="med" len="med"/>
                    </a:lnL>
                    <a:lnB w="38100" cap="flat" cmpd="sng" algn="ctr">
                      <a:solidFill>
                        <a:srgbClr val="FF0000"/>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b="0" dirty="0" smtClean="0">
                          <a:solidFill>
                            <a:schemeClr val="tx1"/>
                          </a:solidFill>
                        </a:rPr>
                        <a:t>Renewal/Application</a:t>
                      </a:r>
                      <a:r>
                        <a:rPr lang="en-US" sz="1200" b="0" baseline="0" dirty="0" smtClean="0">
                          <a:solidFill>
                            <a:schemeClr val="tx1"/>
                          </a:solidFill>
                        </a:rPr>
                        <a:t> collection closes 4/26/2019</a:t>
                      </a:r>
                      <a:endParaRPr lang="en-US" sz="1200" b="0" dirty="0">
                        <a:solidFill>
                          <a:schemeClr val="tx1"/>
                        </a:solidFill>
                      </a:endParaRPr>
                    </a:p>
                  </a:txBody>
                  <a:tcPr>
                    <a:lnB w="38100" cap="flat" cmpd="sng" algn="ctr">
                      <a:solidFill>
                        <a:srgbClr val="FF0000"/>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b="0" dirty="0" smtClean="0">
                          <a:solidFill>
                            <a:schemeClr val="tx1"/>
                          </a:solidFill>
                        </a:rPr>
                        <a:t>Planned measures for</a:t>
                      </a:r>
                      <a:r>
                        <a:rPr lang="en-US" sz="1200" b="0" baseline="0" dirty="0" smtClean="0">
                          <a:solidFill>
                            <a:schemeClr val="tx1"/>
                          </a:solidFill>
                        </a:rPr>
                        <a:t> AEC SPF closes 4/26/2019</a:t>
                      </a:r>
                    </a:p>
                    <a:p>
                      <a:pPr marL="285750" indent="-285750">
                        <a:buFont typeface="Arial" panose="020B0604020202020204" pitchFamily="34" charset="0"/>
                        <a:buChar char="•"/>
                      </a:pPr>
                      <a:r>
                        <a:rPr lang="en-US" sz="1200" b="0" baseline="0" dirty="0" smtClean="0">
                          <a:solidFill>
                            <a:schemeClr val="tx1"/>
                          </a:solidFill>
                        </a:rPr>
                        <a:t>Training – webinar 2 (4/10/19)</a:t>
                      </a:r>
                      <a:endParaRPr lang="en-US" sz="1200" b="0" dirty="0">
                        <a:solidFill>
                          <a:schemeClr val="tx1"/>
                        </a:solidFill>
                      </a:endParaRPr>
                    </a:p>
                  </a:txBody>
                  <a:tcPr>
                    <a:lnR w="12700" cap="flat" cmpd="sng" algn="ctr">
                      <a:solidFill>
                        <a:schemeClr val="bg1"/>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chemeClr val="bg1">
                        <a:lumMod val="65000"/>
                      </a:schemeClr>
                    </a:solidFill>
                  </a:tcPr>
                </a:tc>
              </a:tr>
              <a:tr h="996242">
                <a:tc>
                  <a:txBody>
                    <a:bodyPr/>
                    <a:lstStyle/>
                    <a:p>
                      <a:pPr algn="ctr"/>
                      <a:r>
                        <a:rPr lang="en-US" sz="1200" dirty="0" smtClean="0"/>
                        <a:t>May</a:t>
                      </a:r>
                      <a:endParaRPr lang="en-US" sz="1200" dirty="0"/>
                    </a:p>
                  </a:txBody>
                  <a:tcPr>
                    <a:lnL w="38100" cap="flat" cmpd="sng" algn="ctr">
                      <a:solidFill>
                        <a:srgbClr val="FF000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20000"/>
                        <a:lumOff val="80000"/>
                      </a:schemeClr>
                    </a:solidFill>
                  </a:tcPr>
                </a:tc>
                <a:tc>
                  <a:txBody>
                    <a:bodyPr/>
                    <a:lstStyle/>
                    <a:p>
                      <a:endParaRPr lang="en-US" sz="12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Arial" panose="020B0604020202020204" pitchFamily="34" charset="0"/>
                        <a:buChar char="•"/>
                      </a:pPr>
                      <a:r>
                        <a:rPr lang="en-US" sz="1200" dirty="0" smtClean="0"/>
                        <a:t>Planned measures</a:t>
                      </a:r>
                      <a:r>
                        <a:rPr lang="en-US" sz="1200" baseline="0" dirty="0" smtClean="0"/>
                        <a:t> for 2020 AEC SPF collection opens </a:t>
                      </a:r>
                      <a:r>
                        <a:rPr lang="en-US" sz="1200" b="1" baseline="0" dirty="0" smtClean="0"/>
                        <a:t>5/6/2019</a:t>
                      </a:r>
                    </a:p>
                    <a:p>
                      <a:pPr marL="285750" indent="-285750">
                        <a:buFont typeface="Arial" panose="020B0604020202020204" pitchFamily="34" charset="0"/>
                        <a:buChar char="•"/>
                      </a:pPr>
                      <a:r>
                        <a:rPr lang="en-US" sz="1200" baseline="0" dirty="0" smtClean="0"/>
                        <a:t>Actual measures for 2019 AEC SPF collection opens </a:t>
                      </a:r>
                      <a:r>
                        <a:rPr lang="en-US" sz="1200" b="1" baseline="0" dirty="0" smtClean="0"/>
                        <a:t>5/6/2019</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Office hours for Selection of Measures</a:t>
                      </a:r>
                    </a:p>
                  </a:txBody>
                  <a:tcPr>
                    <a:lnL w="12700" cap="flat" cmpd="sng" algn="ctr">
                      <a:solidFill>
                        <a:schemeClr val="bg1">
                          <a:lumMod val="85000"/>
                        </a:schemeClr>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20000"/>
                        <a:lumOff val="80000"/>
                      </a:schemeClr>
                    </a:solidFill>
                  </a:tcPr>
                </a:tc>
              </a:tr>
              <a:tr h="1210438">
                <a:tc>
                  <a:txBody>
                    <a:bodyPr/>
                    <a:lstStyle/>
                    <a:p>
                      <a:pPr algn="ctr"/>
                      <a:r>
                        <a:rPr lang="en-US" sz="1200" dirty="0" smtClean="0"/>
                        <a:t>June</a:t>
                      </a:r>
                      <a:endParaRPr lang="en-US" sz="1200" dirty="0"/>
                    </a:p>
                  </a:txBody>
                  <a:tcPr>
                    <a:lnL w="38100" cap="flat" cmpd="sng" algn="ctr">
                      <a:solidFill>
                        <a:srgbClr val="FF000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6">
                        <a:lumMod val="40000"/>
                        <a:lumOff val="60000"/>
                      </a:schemeClr>
                    </a:solidFill>
                  </a:tcPr>
                </a:tc>
                <a:tc>
                  <a:txBody>
                    <a:bodyPr/>
                    <a:lstStyle/>
                    <a:p>
                      <a:pPr marL="285750" indent="-285750">
                        <a:buFont typeface="Arial" panose="020B0604020202020204" pitchFamily="34" charset="0"/>
                        <a:buChar char="•"/>
                      </a:pPr>
                      <a:r>
                        <a:rPr lang="en-US" sz="1200" dirty="0" smtClean="0"/>
                        <a:t>Planned measures</a:t>
                      </a:r>
                      <a:r>
                        <a:rPr lang="en-US" sz="1200" baseline="0" dirty="0" smtClean="0"/>
                        <a:t> for 2019 AEC SPF collection closes </a:t>
                      </a:r>
                      <a:r>
                        <a:rPr lang="en-US" sz="1200" b="1" baseline="0" dirty="0" smtClean="0"/>
                        <a:t>6/28/2019</a:t>
                      </a:r>
                    </a:p>
                    <a:p>
                      <a:pPr marL="285750" indent="-285750">
                        <a:buFont typeface="Arial" panose="020B0604020202020204" pitchFamily="34" charset="0"/>
                        <a:buChar char="•"/>
                      </a:pPr>
                      <a:r>
                        <a:rPr lang="en-US" sz="1200" baseline="0" dirty="0" smtClean="0"/>
                        <a:t>Actual measures for 2020 AEC SPF collection closes </a:t>
                      </a:r>
                      <a:r>
                        <a:rPr lang="en-US" sz="1200" b="1" baseline="0" dirty="0" smtClean="0"/>
                        <a:t>6/28/2019</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Office hours for Selection of Measures</a:t>
                      </a:r>
                    </a:p>
                  </a:txBody>
                  <a:tcPr>
                    <a:lnL w="12700" cap="flat" cmpd="sng" algn="ctr">
                      <a:solidFill>
                        <a:schemeClr val="bg1">
                          <a:lumMod val="85000"/>
                        </a:schemeClr>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122070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ctr"/>
            <a:r>
              <a:rPr lang="en-US" u="sng" dirty="0"/>
              <a:t>Actual Measures and Data</a:t>
            </a:r>
            <a:endParaRPr lang="en-US" dirty="0"/>
          </a:p>
          <a:p>
            <a:pPr marL="342900" indent="-342900">
              <a:buFont typeface="Arial" panose="020B0604020202020204" pitchFamily="34" charset="0"/>
              <a:buChar char="•"/>
            </a:pPr>
            <a:r>
              <a:rPr lang="en-US" dirty="0"/>
              <a:t>Voluntary </a:t>
            </a:r>
          </a:p>
          <a:p>
            <a:pPr marL="342900" indent="-342900">
              <a:buFont typeface="Arial" panose="020B0604020202020204" pitchFamily="34" charset="0"/>
              <a:buChar char="•"/>
            </a:pPr>
            <a:r>
              <a:rPr lang="en-US" dirty="0" smtClean="0"/>
              <a:t>2019 AEC </a:t>
            </a:r>
            <a:r>
              <a:rPr lang="en-US" dirty="0"/>
              <a:t>SPF</a:t>
            </a:r>
          </a:p>
          <a:p>
            <a:pPr marL="342900" indent="-342900">
              <a:buFont typeface="Arial" panose="020B0604020202020204" pitchFamily="34" charset="0"/>
              <a:buChar char="•"/>
            </a:pPr>
            <a:r>
              <a:rPr lang="en-US" dirty="0"/>
              <a:t>Submitting measures </a:t>
            </a:r>
            <a:r>
              <a:rPr lang="en-US" u="sng" dirty="0"/>
              <a:t>and</a:t>
            </a:r>
            <a:r>
              <a:rPr lang="en-US" dirty="0"/>
              <a:t> data</a:t>
            </a:r>
          </a:p>
          <a:p>
            <a:pPr marL="342900" indent="-342900">
              <a:buFont typeface="Arial" panose="020B0604020202020204" pitchFamily="34" charset="0"/>
              <a:buChar char="•"/>
            </a:pPr>
            <a:r>
              <a:rPr lang="en-US" i="1" u="sng" dirty="0"/>
              <a:t>Cannot</a:t>
            </a:r>
            <a:r>
              <a:rPr lang="en-US" dirty="0"/>
              <a:t> propose new measures through this collection window</a:t>
            </a:r>
          </a:p>
          <a:p>
            <a:pPr marL="342900" indent="-342900">
              <a:buFont typeface="Arial" panose="020B0604020202020204" pitchFamily="34" charset="0"/>
              <a:buChar char="•"/>
            </a:pPr>
            <a:r>
              <a:rPr lang="en-US" i="1" u="sng" dirty="0"/>
              <a:t>Requires</a:t>
            </a:r>
            <a:r>
              <a:rPr lang="en-US" dirty="0"/>
              <a:t> a sign off form</a:t>
            </a:r>
            <a:endParaRPr lang="en-US" i="1" u="sng" dirty="0"/>
          </a:p>
          <a:p>
            <a:endParaRPr lang="en-US" dirty="0"/>
          </a:p>
        </p:txBody>
      </p:sp>
      <p:sp>
        <p:nvSpPr>
          <p:cNvPr id="3" name="Title 2"/>
          <p:cNvSpPr>
            <a:spLocks noGrp="1"/>
          </p:cNvSpPr>
          <p:nvPr>
            <p:ph type="title"/>
          </p:nvPr>
        </p:nvSpPr>
        <p:spPr/>
        <p:txBody>
          <a:bodyPr>
            <a:normAutofit fontScale="90000"/>
          </a:bodyPr>
          <a:lstStyle/>
          <a:p>
            <a:r>
              <a:rPr lang="en-US" dirty="0"/>
              <a:t>Collection Window 2 Overview</a:t>
            </a:r>
            <a:br>
              <a:rPr lang="en-US" dirty="0"/>
            </a:br>
            <a:r>
              <a:rPr lang="en-US" i="1" dirty="0"/>
              <a:t>About the Collections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6</a:t>
            </a:fld>
            <a:endParaRPr lang="en-US" dirty="0"/>
          </a:p>
        </p:txBody>
      </p:sp>
    </p:spTree>
    <p:extLst>
      <p:ext uri="{BB962C8B-B14F-4D97-AF65-F5344CB8AC3E}">
        <p14:creationId xmlns:p14="http://schemas.microsoft.com/office/powerpoint/2010/main" val="338346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ctr"/>
            <a:r>
              <a:rPr lang="en-US" u="sng" dirty="0"/>
              <a:t>Actual Measures and Data</a:t>
            </a:r>
            <a:endParaRPr lang="en-US" dirty="0"/>
          </a:p>
          <a:p>
            <a:pPr marL="342900" indent="-342900">
              <a:buFont typeface="Arial" panose="020B0604020202020204" pitchFamily="34" charset="0"/>
              <a:buChar char="•"/>
            </a:pPr>
            <a:r>
              <a:rPr lang="en-US" dirty="0"/>
              <a:t>Voluntary </a:t>
            </a:r>
          </a:p>
          <a:p>
            <a:pPr marL="342900" indent="-342900">
              <a:buFont typeface="Arial" panose="020B0604020202020204" pitchFamily="34" charset="0"/>
              <a:buChar char="•"/>
            </a:pPr>
            <a:r>
              <a:rPr lang="en-US" dirty="0" smtClean="0"/>
              <a:t>2019 AEC </a:t>
            </a:r>
            <a:r>
              <a:rPr lang="en-US" dirty="0"/>
              <a:t>SPF</a:t>
            </a:r>
          </a:p>
          <a:p>
            <a:pPr marL="342900" indent="-342900">
              <a:buFont typeface="Arial" panose="020B0604020202020204" pitchFamily="34" charset="0"/>
              <a:buChar char="•"/>
            </a:pPr>
            <a:r>
              <a:rPr lang="en-US" dirty="0"/>
              <a:t>Submitting measures </a:t>
            </a:r>
            <a:r>
              <a:rPr lang="en-US" u="sng" dirty="0"/>
              <a:t>and</a:t>
            </a:r>
            <a:r>
              <a:rPr lang="en-US" dirty="0"/>
              <a:t> data</a:t>
            </a:r>
          </a:p>
          <a:p>
            <a:pPr marL="342900" indent="-342900">
              <a:buFont typeface="Arial" panose="020B0604020202020204" pitchFamily="34" charset="0"/>
              <a:buChar char="•"/>
            </a:pPr>
            <a:r>
              <a:rPr lang="en-US" i="1" u="sng" dirty="0"/>
              <a:t>Cannot</a:t>
            </a:r>
            <a:r>
              <a:rPr lang="en-US" dirty="0"/>
              <a:t> propose new measures through this collection window</a:t>
            </a:r>
          </a:p>
          <a:p>
            <a:pPr marL="342900" indent="-342900">
              <a:buFont typeface="Arial" panose="020B0604020202020204" pitchFamily="34" charset="0"/>
              <a:buChar char="•"/>
            </a:pPr>
            <a:r>
              <a:rPr lang="en-US" i="1" u="sng" dirty="0"/>
              <a:t>Requires</a:t>
            </a:r>
            <a:r>
              <a:rPr lang="en-US" dirty="0"/>
              <a:t> a sign off form</a:t>
            </a:r>
            <a:endParaRPr lang="en-US" i="1" u="sng" dirty="0"/>
          </a:p>
          <a:p>
            <a:endParaRPr lang="en-US" dirty="0"/>
          </a:p>
        </p:txBody>
      </p:sp>
      <p:sp>
        <p:nvSpPr>
          <p:cNvPr id="3" name="Title 2"/>
          <p:cNvSpPr>
            <a:spLocks noGrp="1"/>
          </p:cNvSpPr>
          <p:nvPr>
            <p:ph type="title"/>
          </p:nvPr>
        </p:nvSpPr>
        <p:spPr/>
        <p:txBody>
          <a:bodyPr>
            <a:normAutofit fontScale="90000"/>
          </a:bodyPr>
          <a:lstStyle/>
          <a:p>
            <a:r>
              <a:rPr lang="en-US" dirty="0"/>
              <a:t>Collection Window 2 Overview</a:t>
            </a:r>
            <a:br>
              <a:rPr lang="en-US" dirty="0"/>
            </a:br>
            <a:r>
              <a:rPr lang="en-US" i="1" dirty="0"/>
              <a:t>About the Collections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7</a:t>
            </a:fld>
            <a:endParaRPr lang="en-US" dirty="0"/>
          </a:p>
        </p:txBody>
      </p:sp>
      <p:sp>
        <p:nvSpPr>
          <p:cNvPr id="5" name="Content Placeholder 4"/>
          <p:cNvSpPr>
            <a:spLocks noGrp="1"/>
          </p:cNvSpPr>
          <p:nvPr>
            <p:ph sz="half" idx="13"/>
          </p:nvPr>
        </p:nvSpPr>
        <p:spPr/>
        <p:txBody>
          <a:bodyPr/>
          <a:lstStyle/>
          <a:p>
            <a:pPr algn="ctr"/>
            <a:r>
              <a:rPr lang="en-US" u="sng" dirty="0"/>
              <a:t>Planned Measures – </a:t>
            </a:r>
            <a:r>
              <a:rPr lang="en-US" u="sng" dirty="0" smtClean="0"/>
              <a:t>2020</a:t>
            </a:r>
            <a:endParaRPr lang="en-US" dirty="0"/>
          </a:p>
          <a:p>
            <a:pPr marL="342900" indent="-342900">
              <a:buFont typeface="Arial" panose="020B0604020202020204" pitchFamily="34" charset="0"/>
              <a:buChar char="•"/>
            </a:pPr>
            <a:r>
              <a:rPr lang="en-US" dirty="0"/>
              <a:t>Voluntary </a:t>
            </a:r>
          </a:p>
          <a:p>
            <a:pPr marL="342900" indent="-342900">
              <a:buFont typeface="Arial" panose="020B0604020202020204" pitchFamily="34" charset="0"/>
              <a:buChar char="•"/>
            </a:pPr>
            <a:r>
              <a:rPr lang="en-US" dirty="0" smtClean="0"/>
              <a:t>2020 AEC </a:t>
            </a:r>
            <a:r>
              <a:rPr lang="en-US" dirty="0"/>
              <a:t>SPF</a:t>
            </a:r>
          </a:p>
          <a:p>
            <a:pPr marL="342900" indent="-342900">
              <a:buFont typeface="Arial" panose="020B0604020202020204" pitchFamily="34" charset="0"/>
              <a:buChar char="•"/>
            </a:pPr>
            <a:r>
              <a:rPr lang="en-US" dirty="0"/>
              <a:t>Submitting measures only (no data)</a:t>
            </a:r>
          </a:p>
          <a:p>
            <a:pPr marL="342900" indent="-342900">
              <a:buFont typeface="Arial" panose="020B0604020202020204" pitchFamily="34" charset="0"/>
              <a:buChar char="•"/>
            </a:pPr>
            <a:r>
              <a:rPr lang="en-US" dirty="0"/>
              <a:t>Use this collection to propose a new measure to CDE and begin measure negotiations</a:t>
            </a:r>
          </a:p>
          <a:p>
            <a:pPr marL="342900" indent="-342900">
              <a:buFont typeface="Arial" panose="020B0604020202020204" pitchFamily="34" charset="0"/>
              <a:buChar char="•"/>
            </a:pPr>
            <a:r>
              <a:rPr lang="en-US" dirty="0"/>
              <a:t>Does not require a sign off form</a:t>
            </a:r>
          </a:p>
          <a:p>
            <a:endParaRPr lang="en-US" dirty="0"/>
          </a:p>
        </p:txBody>
      </p:sp>
    </p:spTree>
    <p:extLst>
      <p:ext uri="{BB962C8B-B14F-4D97-AF65-F5344CB8AC3E}">
        <p14:creationId xmlns:p14="http://schemas.microsoft.com/office/powerpoint/2010/main" val="261393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Collection Window 2 Overview</a:t>
            </a:r>
            <a:br>
              <a:rPr lang="en-US" dirty="0"/>
            </a:br>
            <a:r>
              <a:rPr lang="en-US" i="1" dirty="0"/>
              <a:t>Collections Checklist</a:t>
            </a:r>
            <a:endParaRPr lang="en-US" dirty="0"/>
          </a:p>
        </p:txBody>
      </p:sp>
      <p:sp>
        <p:nvSpPr>
          <p:cNvPr id="3" name="Content Placeholder 2"/>
          <p:cNvSpPr>
            <a:spLocks noGrp="1"/>
          </p:cNvSpPr>
          <p:nvPr>
            <p:ph idx="1"/>
          </p:nvPr>
        </p:nvSpPr>
        <p:spPr>
          <a:xfrm>
            <a:off x="628650" y="1463039"/>
            <a:ext cx="7886700" cy="5061329"/>
          </a:xfrm>
        </p:spPr>
        <p:txBody>
          <a:bodyPr>
            <a:normAutofit fontScale="92500" lnSpcReduction="10000"/>
          </a:bodyPr>
          <a:lstStyle/>
          <a:p>
            <a:r>
              <a:rPr lang="en-US" u="sng" dirty="0"/>
              <a:t>Collections Checklist</a:t>
            </a:r>
          </a:p>
          <a:p>
            <a:pPr>
              <a:buFont typeface="Wingdings" panose="05000000000000000000" pitchFamily="2" charset="2"/>
              <a:buChar char="ü"/>
            </a:pPr>
            <a:r>
              <a:rPr lang="en-US" dirty="0"/>
              <a:t>Review the file layout and definitions document and other resource documents</a:t>
            </a:r>
          </a:p>
          <a:p>
            <a:pPr>
              <a:buFont typeface="Wingdings" panose="05000000000000000000" pitchFamily="2" charset="2"/>
              <a:buChar char="ü"/>
            </a:pPr>
            <a:r>
              <a:rPr lang="en-US" dirty="0"/>
              <a:t>Decide how you will submit your data </a:t>
            </a:r>
            <a:r>
              <a:rPr lang="en-US" u="sng" dirty="0"/>
              <a:t>OR</a:t>
            </a:r>
            <a:r>
              <a:rPr lang="en-US" dirty="0"/>
              <a:t> decide if you will opt out of data collection</a:t>
            </a:r>
          </a:p>
          <a:p>
            <a:pPr>
              <a:buFont typeface="Wingdings" panose="05000000000000000000" pitchFamily="2" charset="2"/>
              <a:buChar char="ü"/>
            </a:pPr>
            <a:r>
              <a:rPr lang="en-US" dirty="0" smtClean="0"/>
              <a:t>Complete </a:t>
            </a:r>
            <a:r>
              <a:rPr lang="en-US" dirty="0"/>
              <a:t>your data submission </a:t>
            </a:r>
            <a:r>
              <a:rPr lang="en-US" u="sng" dirty="0"/>
              <a:t>OR</a:t>
            </a:r>
            <a:r>
              <a:rPr lang="en-US" dirty="0"/>
              <a:t> opt out of data collection</a:t>
            </a:r>
          </a:p>
          <a:p>
            <a:pPr>
              <a:buFont typeface="Wingdings" panose="05000000000000000000" pitchFamily="2" charset="2"/>
              <a:buChar char="ü"/>
            </a:pPr>
            <a:r>
              <a:rPr lang="en-US" dirty="0"/>
              <a:t>Gather necessary signatures</a:t>
            </a:r>
          </a:p>
          <a:p>
            <a:pPr>
              <a:buFont typeface="Wingdings" panose="05000000000000000000" pitchFamily="2" charset="2"/>
              <a:buChar char="ü"/>
            </a:pPr>
            <a:r>
              <a:rPr lang="en-US" i="1" dirty="0"/>
              <a:t>If data is submitted</a:t>
            </a:r>
            <a:r>
              <a:rPr lang="en-US" dirty="0"/>
              <a:t> check submission for errors</a:t>
            </a:r>
          </a:p>
          <a:p>
            <a:pPr>
              <a:buFont typeface="Wingdings" panose="05000000000000000000" pitchFamily="2" charset="2"/>
              <a:buChar char="ü"/>
            </a:pPr>
            <a:r>
              <a:rPr lang="en-US" dirty="0"/>
              <a:t>Finalize data </a:t>
            </a:r>
            <a:r>
              <a:rPr lang="en-US" dirty="0" smtClean="0"/>
              <a:t>submission</a:t>
            </a:r>
          </a:p>
          <a:p>
            <a:pPr>
              <a:buFont typeface="Wingdings" panose="05000000000000000000" pitchFamily="2" charset="2"/>
              <a:buChar char="ü"/>
            </a:pPr>
            <a:r>
              <a:rPr lang="en-US" dirty="0" smtClean="0"/>
              <a:t>Complete sign off form (will be sent to AEC~LEAAPPROVERs after a district’s data is finalized)</a:t>
            </a:r>
            <a:endParaRPr lang="en-US" dirty="0"/>
          </a:p>
          <a:p>
            <a:pPr>
              <a:buFont typeface="Wingdings" panose="05000000000000000000" pitchFamily="2" charset="2"/>
              <a:buChar char="ü"/>
            </a:pPr>
            <a:r>
              <a:rPr lang="en-US" dirty="0"/>
              <a:t>Email completed sign off form to B Sanders (</a:t>
            </a:r>
            <a:r>
              <a:rPr lang="en-US" dirty="0">
                <a:hlinkClick r:id="rId3"/>
              </a:rPr>
              <a:t>sanders_b@cde.state.co.us</a:t>
            </a:r>
            <a:r>
              <a:rPr lang="en-US" dirty="0"/>
              <a:t>) </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375669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Collection Window 2 Overview</a:t>
            </a:r>
            <a:br>
              <a:rPr lang="en-US" dirty="0"/>
            </a:br>
            <a:r>
              <a:rPr lang="en-US" i="1" dirty="0"/>
              <a:t>Pipeline Basics</a:t>
            </a:r>
            <a:endParaRPr lang="en-US" dirty="0"/>
          </a:p>
        </p:txBody>
      </p:sp>
      <p:sp>
        <p:nvSpPr>
          <p:cNvPr id="3" name="Content Placeholder 2"/>
          <p:cNvSpPr>
            <a:spLocks noGrp="1"/>
          </p:cNvSpPr>
          <p:nvPr>
            <p:ph idx="1"/>
          </p:nvPr>
        </p:nvSpPr>
        <p:spPr>
          <a:xfrm>
            <a:off x="628650" y="1429173"/>
            <a:ext cx="7886700" cy="3873823"/>
          </a:xfrm>
        </p:spPr>
        <p:txBody>
          <a:bodyPr>
            <a:normAutofit fontScale="92500" lnSpcReduction="10000"/>
          </a:bodyPr>
          <a:lstStyle/>
          <a:p>
            <a:pPr marL="342900" indent="-342900">
              <a:buFont typeface="Arial" panose="020B0604020202020204" pitchFamily="34" charset="0"/>
              <a:buChar char="•"/>
            </a:pPr>
            <a:r>
              <a:rPr lang="en-US" dirty="0"/>
              <a:t>Accessing Data Pipeline: </a:t>
            </a:r>
            <a:r>
              <a:rPr lang="en-US" dirty="0">
                <a:hlinkClick r:id="rId3"/>
              </a:rPr>
              <a:t>https://cdeapps.cde.state.co.us/index.html</a:t>
            </a:r>
            <a:r>
              <a:rPr lang="en-US" dirty="0"/>
              <a:t> </a:t>
            </a:r>
          </a:p>
          <a:p>
            <a:pPr lvl="1"/>
            <a:r>
              <a:rPr lang="en-US" dirty="0"/>
              <a:t>If you are managing the AEC Collections for your district/BOCES – in part or in whole – then you will need to work with your local area manager (LAM) to receive data pipeline permissions</a:t>
            </a:r>
          </a:p>
          <a:p>
            <a:pPr marL="342900" indent="-342900">
              <a:buFont typeface="Arial" panose="020B0604020202020204" pitchFamily="34" charset="0"/>
              <a:buChar char="•"/>
            </a:pPr>
            <a:r>
              <a:rPr lang="en-US" dirty="0"/>
              <a:t>Role for collections: </a:t>
            </a:r>
            <a:r>
              <a:rPr lang="en-US" b="1" dirty="0">
                <a:solidFill>
                  <a:srgbClr val="101E8E"/>
                </a:solidFill>
              </a:rPr>
              <a:t>AEC~LEAAPPROVER</a:t>
            </a:r>
          </a:p>
          <a:p>
            <a:pPr lvl="1"/>
            <a:r>
              <a:rPr lang="en-US" dirty="0"/>
              <a:t>Grants ability to sign into Alternative Education tab in Data Pipeline</a:t>
            </a:r>
          </a:p>
          <a:p>
            <a:pPr lvl="1"/>
            <a:r>
              <a:rPr lang="en-US" dirty="0"/>
              <a:t>Ability to download/upload extracts to AEC collections</a:t>
            </a:r>
          </a:p>
          <a:p>
            <a:pPr lvl="1"/>
            <a:r>
              <a:rPr lang="en-US" dirty="0"/>
              <a:t>Ability to edit records for Renewal/Application Collection</a:t>
            </a:r>
          </a:p>
          <a:p>
            <a:pPr lvl="1"/>
            <a:r>
              <a:rPr lang="en-US" dirty="0"/>
              <a:t>Ability to add and edit records for Planned Measures for </a:t>
            </a:r>
            <a:r>
              <a:rPr lang="en-US" dirty="0" smtClean="0"/>
              <a:t>2020 AEC </a:t>
            </a:r>
            <a:r>
              <a:rPr lang="en-US" dirty="0"/>
              <a:t>SPF Collection</a:t>
            </a:r>
          </a:p>
          <a:p>
            <a:pPr lvl="1"/>
            <a:r>
              <a:rPr lang="en-US" dirty="0"/>
              <a:t>Ability to opt out of AEC collections</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9</a:t>
            </a:fld>
            <a:endParaRPr lang="en-US" dirty="0"/>
          </a:p>
        </p:txBody>
      </p:sp>
      <p:sp>
        <p:nvSpPr>
          <p:cNvPr id="5" name="TextBox 4"/>
          <p:cNvSpPr txBox="1"/>
          <p:nvPr/>
        </p:nvSpPr>
        <p:spPr>
          <a:xfrm>
            <a:off x="0" y="5658293"/>
            <a:ext cx="9144000" cy="707886"/>
          </a:xfrm>
          <a:prstGeom prst="rect">
            <a:avLst/>
          </a:prstGeom>
          <a:solidFill>
            <a:srgbClr val="6DBFE2"/>
          </a:solidFill>
        </p:spPr>
        <p:txBody>
          <a:bodyPr wrap="square" rtlCol="0">
            <a:spAutoFit/>
          </a:bodyPr>
          <a:lstStyle/>
          <a:p>
            <a:pPr algn="ctr"/>
            <a:r>
              <a:rPr lang="en-US" sz="2000" dirty="0" smtClean="0">
                <a:solidFill>
                  <a:schemeClr val="bg1"/>
                </a:solidFill>
                <a:latin typeface="Trebuchet MS" panose="020B0603020202020204" pitchFamily="34" charset="0"/>
              </a:rPr>
              <a:t>You cannot participate in the AEC Collections unless your LAM has assigned you to the AEC~LEAAPPROVER role!</a:t>
            </a:r>
            <a:endParaRPr lang="en-US" sz="20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323133042"/>
      </p:ext>
    </p:extLst>
  </p:cSld>
  <p:clrMapOvr>
    <a:masterClrMapping/>
  </p:clrMapOvr>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1381</TotalTime>
  <Words>6581</Words>
  <Application>Microsoft Office PowerPoint</Application>
  <PresentationFormat>On-screen Show (4:3)</PresentationFormat>
  <Paragraphs>452</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Light Blue to Green Theme</vt:lpstr>
      <vt:lpstr>We are about to get started!  Housekeeping notes:   - Please mute your phones.   - If you have questions, type them into the chat box.   - If you would like to view the narration transcript, click the NOTES tab on the sidebar to the right.</vt:lpstr>
      <vt:lpstr>AEC Collections Webinar 3: Collection Window 2 Overview</vt:lpstr>
      <vt:lpstr>Agenda</vt:lpstr>
      <vt:lpstr>Collection Window 2 Overview </vt:lpstr>
      <vt:lpstr>Collection Window 2 Overview Collections &amp; Timeline</vt:lpstr>
      <vt:lpstr>Collection Window 2 Overview About the Collections</vt:lpstr>
      <vt:lpstr>Collection Window 2 Overview About the Collections</vt:lpstr>
      <vt:lpstr>Collection Window 2 Overview Collections Checklist</vt:lpstr>
      <vt:lpstr>Collection Window 2 Overview Pipeline Basics</vt:lpstr>
      <vt:lpstr>Collection Window 2 Overview Pipeline Basics</vt:lpstr>
      <vt:lpstr>Actual Measures &amp; Data for 2019 AEC SPF Collection </vt:lpstr>
      <vt:lpstr>Actual Measures &amp; Data for 2019 Collection Collection Basics</vt:lpstr>
      <vt:lpstr>Actual Measures &amp; Data for 2019 Collection Resources</vt:lpstr>
      <vt:lpstr>Actual Measures &amp; Data for 2019 Collection Submitting Your Data – Add/Edit Records</vt:lpstr>
      <vt:lpstr>Actual Measures &amp; Data for 2019 Collection Submitting Your Data – Add/Edit Records</vt:lpstr>
      <vt:lpstr>Actual Measures &amp; Data for 2019 Collection Submitting Your Data – Add/Edit Records</vt:lpstr>
      <vt:lpstr>Actual Measures &amp; Data for 2019 Collection Submitting Your Data – File Upload</vt:lpstr>
      <vt:lpstr>Actual Measures &amp; Data for 2019 Collection Submitting Your Data – File Upload</vt:lpstr>
      <vt:lpstr>Actual Measures &amp; Data for 2019 Collection Submitting Your Data – File Upload</vt:lpstr>
      <vt:lpstr>Actual Measures &amp; Data for 2019 Collection Error Logic – Fields to Complete</vt:lpstr>
      <vt:lpstr>Actual Measures &amp; Data for 2019 Collection Error Logic – Embedded Field Logic</vt:lpstr>
      <vt:lpstr>Actual Measures &amp; Data for 2019 Collection Status Dashboard</vt:lpstr>
      <vt:lpstr>Actual Measures &amp; Data for 2019 Collection Collection Opt Out</vt:lpstr>
      <vt:lpstr>Actual Measures &amp; Data for 2019 Collection Sign Off Sheet</vt:lpstr>
      <vt:lpstr>Planned Measures for the 2020 AEC SPF Collection </vt:lpstr>
      <vt:lpstr>Planned Measures for the 2020 AEC SPF Collection Basics</vt:lpstr>
      <vt:lpstr>Planned Measures for the 2019 AEC SPF Similarities and Differences in the Actual and Planned Measures Collections</vt:lpstr>
      <vt:lpstr>Planned Measures for the 2019 AEC SPF Reasons to Participate in Planned Measures Collection</vt:lpstr>
      <vt:lpstr>Planned Measures for the 2019 AEC SPF Submitting New-to-CDE Measures</vt:lpstr>
      <vt:lpstr>Resources, Trainings, and Contacts</vt:lpstr>
      <vt:lpstr>Resources</vt:lpstr>
      <vt:lpstr>Trainings</vt:lpstr>
      <vt:lpstr>Contacts</vt:lpstr>
      <vt:lpstr>PowerPoint Presentation</vt:lpstr>
    </vt:vector>
  </TitlesOfParts>
  <Company>Colorado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170</cp:revision>
  <cp:lastPrinted>2019-03-19T14:32:34Z</cp:lastPrinted>
  <dcterms:created xsi:type="dcterms:W3CDTF">2018-01-08T21:58:16Z</dcterms:created>
  <dcterms:modified xsi:type="dcterms:W3CDTF">2019-03-21T20:37:24Z</dcterms:modified>
</cp:coreProperties>
</file>