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15"/>
  </p:notesMasterIdLst>
  <p:sldIdLst>
    <p:sldId id="256" r:id="rId2"/>
    <p:sldId id="286" r:id="rId3"/>
    <p:sldId id="288" r:id="rId4"/>
    <p:sldId id="289" r:id="rId5"/>
    <p:sldId id="276" r:id="rId6"/>
    <p:sldId id="281" r:id="rId7"/>
    <p:sldId id="280" r:id="rId8"/>
    <p:sldId id="287" r:id="rId9"/>
    <p:sldId id="277" r:id="rId10"/>
    <p:sldId id="283" r:id="rId11"/>
    <p:sldId id="282" r:id="rId12"/>
    <p:sldId id="284" r:id="rId13"/>
    <p:sldId id="27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8" autoAdjust="0"/>
    <p:restoredTop sz="94717" autoAdjust="0"/>
  </p:normalViewPr>
  <p:slideViewPr>
    <p:cSldViewPr snapToGrid="0">
      <p:cViewPr varScale="1">
        <p:scale>
          <a:sx n="90" d="100"/>
          <a:sy n="90" d="100"/>
        </p:scale>
        <p:origin x="494" y="6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914401" y="4675240"/>
            <a:ext cx="10402529" cy="58255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latin typeface="Museo Slab 500" panose="02000000000000000000" pitchFamily="50" charset="0"/>
              </a:defRPr>
            </a:lvl1pPr>
          </a:lstStyle>
          <a:p>
            <a:r>
              <a:rPr lang="en-US" dirty="0"/>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83644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3" name="Title 1"/>
          <p:cNvSpPr>
            <a:spLocks noGrp="1"/>
          </p:cNvSpPr>
          <p:nvPr>
            <p:ph type="ctrTitle"/>
          </p:nvPr>
        </p:nvSpPr>
        <p:spPr>
          <a:xfrm>
            <a:off x="-1" y="2595716"/>
            <a:ext cx="12192627"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38918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2/9/2024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90" r:id="rId3"/>
    <p:sldLayoutId id="2147483691" r:id="rId4"/>
    <p:sldLayoutId id="2147483692" r:id="rId5"/>
    <p:sldLayoutId id="2147483693" r:id="rId6"/>
    <p:sldLayoutId id="2147483694" r:id="rId7"/>
    <p:sldLayoutId id="2147483695" r:id="rId8"/>
    <p:sldLayoutId id="2147483680" r:id="rId9"/>
    <p:sldLayoutId id="2147483682" r:id="rId10"/>
    <p:sldLayoutId id="2147483689" r:id="rId11"/>
    <p:sldLayoutId id="2147483668"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mailto:heitman_l@cde.state.co.us" TargetMode="Externa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
        <p:nvSpPr>
          <p:cNvPr id="2" name="Title 1"/>
          <p:cNvSpPr>
            <a:spLocks noGrp="1"/>
          </p:cNvSpPr>
          <p:nvPr>
            <p:ph type="ctrTitle"/>
          </p:nvPr>
        </p:nvSpPr>
        <p:spPr>
          <a:xfrm>
            <a:off x="894735" y="3319501"/>
            <a:ext cx="10402529" cy="1324991"/>
          </a:xfrm>
        </p:spPr>
        <p:txBody>
          <a:bodyPr>
            <a:normAutofit/>
          </a:bodyPr>
          <a:lstStyle/>
          <a:p>
            <a:r>
              <a:rPr lang="en-US" dirty="0"/>
              <a:t>Flowcharts of the Path Reporting in </a:t>
            </a:r>
            <a:br>
              <a:rPr lang="en-US" dirty="0"/>
            </a:br>
            <a:r>
              <a:rPr lang="en-US" dirty="0"/>
              <a:t>Sped EOY</a:t>
            </a:r>
          </a:p>
        </p:txBody>
      </p:sp>
      <p:sp>
        <p:nvSpPr>
          <p:cNvPr id="3" name="Subtitle 2"/>
          <p:cNvSpPr>
            <a:spLocks noGrp="1"/>
          </p:cNvSpPr>
          <p:nvPr>
            <p:ph type="subTitle" idx="1"/>
          </p:nvPr>
        </p:nvSpPr>
        <p:spPr>
          <a:xfrm>
            <a:off x="894735" y="4862616"/>
            <a:ext cx="10402529" cy="1324991"/>
          </a:xfrm>
        </p:spPr>
        <p:txBody>
          <a:bodyPr>
            <a:normAutofit/>
          </a:bodyPr>
          <a:lstStyle/>
          <a:p>
            <a:r>
              <a:rPr lang="en-US" dirty="0"/>
              <a:t>Path 2: Part C to B Transition </a:t>
            </a:r>
          </a:p>
          <a:p>
            <a:r>
              <a:rPr lang="en-US" dirty="0"/>
              <a:t>Path 3: Part B Initial</a:t>
            </a:r>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10</a:t>
            </a:fld>
            <a:endParaRPr lang="en-US" dirty="0"/>
          </a:p>
        </p:txBody>
      </p:sp>
      <p:sp>
        <p:nvSpPr>
          <p:cNvPr id="2" name="Title 1"/>
          <p:cNvSpPr>
            <a:spLocks noGrp="1"/>
          </p:cNvSpPr>
          <p:nvPr>
            <p:ph type="title"/>
          </p:nvPr>
        </p:nvSpPr>
        <p:spPr/>
        <p:txBody>
          <a:bodyPr>
            <a:normAutofit fontScale="90000"/>
          </a:bodyPr>
          <a:lstStyle/>
          <a:p>
            <a:r>
              <a:rPr lang="en-US" dirty="0"/>
              <a:t>Part B Initial Evaluation – Path 3 Reporting in Sped EOY </a:t>
            </a:r>
            <a:r>
              <a:rPr lang="en-US" sz="1600" dirty="0"/>
              <a:t>(slide 2 of 4)</a:t>
            </a:r>
          </a:p>
        </p:txBody>
      </p:sp>
      <p:sp>
        <p:nvSpPr>
          <p:cNvPr id="6" name="Callout: Down Arrow 5">
            <a:extLst>
              <a:ext uri="{FF2B5EF4-FFF2-40B4-BE49-F238E27FC236}">
                <a16:creationId xmlns:a16="http://schemas.microsoft.com/office/drawing/2014/main" id="{2A226C21-D8ED-4FCB-B2DF-E2C67A3266F8}"/>
              </a:ext>
            </a:extLst>
          </p:cNvPr>
          <p:cNvSpPr/>
          <p:nvPr/>
        </p:nvSpPr>
        <p:spPr>
          <a:xfrm>
            <a:off x="440268" y="1467799"/>
            <a:ext cx="10401299" cy="564201"/>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45745" marR="245745" algn="ctr">
              <a:lnSpc>
                <a:spcPts val="1210"/>
              </a:lnSpc>
              <a:spcBef>
                <a:spcPts val="95"/>
              </a:spcBef>
              <a:spcAft>
                <a:spcPts val="0"/>
              </a:spcAft>
            </a:pPr>
            <a:r>
              <a:rPr lang="en-US" sz="1100" b="1"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Step #3</a:t>
            </a:r>
            <a:r>
              <a:rPr lang="en-US" sz="1100" b="1" dirty="0">
                <a:solidFill>
                  <a:schemeClr val="tx1"/>
                </a:solidFill>
                <a:effectLst/>
                <a:latin typeface="Calibri" panose="020F0502020204030204" pitchFamily="34" charset="0"/>
                <a:ea typeface="Calibri" panose="020F0502020204030204" pitchFamily="34" charset="0"/>
              </a:rPr>
              <a:t>: Initial Evaluation</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allout: Down Arrow 6">
            <a:extLst>
              <a:ext uri="{FF2B5EF4-FFF2-40B4-BE49-F238E27FC236}">
                <a16:creationId xmlns:a16="http://schemas.microsoft.com/office/drawing/2014/main" id="{FC065412-9182-4BF0-AB30-2630337A6C59}"/>
              </a:ext>
            </a:extLst>
          </p:cNvPr>
          <p:cNvSpPr/>
          <p:nvPr/>
        </p:nvSpPr>
        <p:spPr>
          <a:xfrm>
            <a:off x="440267" y="2082176"/>
            <a:ext cx="1801368" cy="841248"/>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R="205105" algn="ctr"/>
            <a:r>
              <a:rPr lang="en-US" sz="10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a:t>
            </a:r>
            <a:r>
              <a:rPr lang="en-US" sz="1000" dirty="0">
                <a:solidFill>
                  <a:schemeClr val="tx1"/>
                </a:solidFill>
                <a:effectLst/>
                <a:latin typeface="Calibri" panose="020F0502020204030204" pitchFamily="34" charset="0"/>
                <a:ea typeface="Calibri" panose="020F0502020204030204" pitchFamily="34" charset="0"/>
              </a:rPr>
              <a:t>Initial Evaluation Consent</a:t>
            </a:r>
            <a:r>
              <a:rPr lang="en-US" sz="1000" b="1" dirty="0">
                <a:solidFill>
                  <a:schemeClr val="tx1"/>
                </a:solidFill>
                <a:effectLst/>
                <a:latin typeface="Calibri" panose="020F0502020204030204" pitchFamily="34" charset="0"/>
                <a:ea typeface="Calibri" panose="020F0502020204030204" pitchFamily="34" charset="0"/>
              </a:rPr>
              <a:t> Revoked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Flowchart: Terminator 13">
            <a:extLst>
              <a:ext uri="{FF2B5EF4-FFF2-40B4-BE49-F238E27FC236}">
                <a16:creationId xmlns:a16="http://schemas.microsoft.com/office/drawing/2014/main" id="{CB8E22A1-6E7D-4838-AEF4-42AD224CDFD9}"/>
              </a:ext>
            </a:extLst>
          </p:cNvPr>
          <p:cNvSpPr/>
          <p:nvPr/>
        </p:nvSpPr>
        <p:spPr>
          <a:xfrm>
            <a:off x="857690" y="2965351"/>
            <a:ext cx="961053" cy="575511"/>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dirty="0">
                <a:solidFill>
                  <a:schemeClr val="tx1"/>
                </a:solidFill>
              </a:rPr>
              <a:t>Sped Process Stops</a:t>
            </a:r>
          </a:p>
        </p:txBody>
      </p:sp>
      <p:sp>
        <p:nvSpPr>
          <p:cNvPr id="5" name="Flowchart: Stored Data 4">
            <a:extLst>
              <a:ext uri="{FF2B5EF4-FFF2-40B4-BE49-F238E27FC236}">
                <a16:creationId xmlns:a16="http://schemas.microsoft.com/office/drawing/2014/main" id="{724375B7-3E85-4CDF-BF4A-0FF3170ED846}"/>
              </a:ext>
            </a:extLst>
          </p:cNvPr>
          <p:cNvSpPr/>
          <p:nvPr/>
        </p:nvSpPr>
        <p:spPr>
          <a:xfrm>
            <a:off x="290013" y="3587495"/>
            <a:ext cx="2011680" cy="2386033"/>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03 (Path 3)</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Consent to Eval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 Completed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Eval (01)</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Eligibility Meeting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Finalized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Finalizing Initial IEP (00)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Implemented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IEP Never Implemented (00)</a:t>
            </a:r>
          </a:p>
          <a:p>
            <a:pPr marL="171450" marR="0" indent="-171450">
              <a:spcBef>
                <a:spcPts val="0"/>
              </a:spcBef>
              <a:spcAft>
                <a:spcPts val="0"/>
              </a:spcAft>
              <a:buFont typeface="Arial" panose="020B0604020202020204" pitchFamily="34" charset="0"/>
              <a:buChar char="•"/>
            </a:pPr>
            <a:r>
              <a:rPr lang="en-US" sz="800" dirty="0" err="1">
                <a:solidFill>
                  <a:schemeClr val="tx1"/>
                </a:solidFill>
                <a:effectLst/>
                <a:latin typeface="Calibri" panose="020F0502020204030204" pitchFamily="34" charset="0"/>
                <a:ea typeface="Calibri" panose="020F0502020204030204" pitchFamily="34" charset="0"/>
              </a:rPr>
              <a:t>Elig&amp;Services</a:t>
            </a:r>
            <a:r>
              <a:rPr lang="en-US" sz="800" dirty="0">
                <a:solidFill>
                  <a:schemeClr val="tx1"/>
                </a:solidFill>
                <a:effectLst/>
                <a:latin typeface="Calibri" panose="020F0502020204030204" pitchFamily="34" charset="0"/>
                <a:ea typeface="Calibri" panose="020F0502020204030204" pitchFamily="34" charset="0"/>
              </a:rPr>
              <a:t> (00)</a:t>
            </a:r>
            <a:endPar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allout: Down Arrow 7">
            <a:extLst>
              <a:ext uri="{FF2B5EF4-FFF2-40B4-BE49-F238E27FC236}">
                <a16:creationId xmlns:a16="http://schemas.microsoft.com/office/drawing/2014/main" id="{F7A1AEEA-B7D3-48C4-BFDA-1EBBC51C285B}"/>
              </a:ext>
            </a:extLst>
          </p:cNvPr>
          <p:cNvSpPr/>
          <p:nvPr/>
        </p:nvSpPr>
        <p:spPr>
          <a:xfrm>
            <a:off x="2444409" y="2082908"/>
            <a:ext cx="1800521" cy="840255"/>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L="0" marR="0" algn="ctr">
              <a:spcBef>
                <a:spcPts val="0"/>
              </a:spcBef>
              <a:spcAft>
                <a:spcPts val="0"/>
              </a:spcAft>
            </a:pPr>
            <a:r>
              <a:rPr lang="en-US" sz="10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a:t>
            </a:r>
            <a:r>
              <a:rPr lang="en-US" sz="1000" dirty="0">
                <a:solidFill>
                  <a:schemeClr val="tx1"/>
                </a:solidFill>
                <a:effectLst/>
                <a:latin typeface="Calibri" panose="020F0502020204030204" pitchFamily="34" charset="0"/>
                <a:ea typeface="Calibri" panose="020F0502020204030204" pitchFamily="34" charset="0"/>
              </a:rPr>
              <a:t>Evaluation </a:t>
            </a:r>
            <a:r>
              <a:rPr lang="en-US" sz="1000" b="1" dirty="0">
                <a:solidFill>
                  <a:schemeClr val="tx1"/>
                </a:solidFill>
                <a:effectLst/>
                <a:latin typeface="Calibri" panose="020F0502020204030204" pitchFamily="34" charset="0"/>
                <a:ea typeface="Calibri" panose="020F0502020204030204" pitchFamily="34" charset="0"/>
              </a:rPr>
              <a:t>NOT</a:t>
            </a:r>
            <a:r>
              <a:rPr lang="en-US" sz="1000" dirty="0">
                <a:solidFill>
                  <a:schemeClr val="tx1"/>
                </a:solidFill>
                <a:effectLst/>
                <a:latin typeface="Calibri" panose="020F0502020204030204" pitchFamily="34" charset="0"/>
                <a:ea typeface="Calibri" panose="020F0502020204030204" pitchFamily="34" charset="0"/>
              </a:rPr>
              <a:t> Completed</a:t>
            </a:r>
          </a:p>
          <a:p>
            <a:pPr algn="ctr"/>
            <a:r>
              <a:rPr lang="en-US" sz="1000" b="1" dirty="0">
                <a:solidFill>
                  <a:schemeClr val="tx1"/>
                </a:solidFill>
                <a:effectLst/>
                <a:latin typeface="Calibri" panose="020F0502020204030204" pitchFamily="34" charset="0"/>
                <a:ea typeface="Calibri" panose="020F0502020204030204" pitchFamily="34" charset="0"/>
              </a:rPr>
              <a:t>within</a:t>
            </a:r>
            <a:r>
              <a:rPr lang="en-US" sz="1000" dirty="0">
                <a:solidFill>
                  <a:schemeClr val="tx1"/>
                </a:solidFill>
                <a:effectLst/>
                <a:latin typeface="Calibri" panose="020F0502020204030204" pitchFamily="34" charset="0"/>
                <a:ea typeface="Calibri" panose="020F0502020204030204" pitchFamily="34" charset="0"/>
              </a:rPr>
              <a:t> 60 days</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Flowchart: Terminator 12">
            <a:extLst>
              <a:ext uri="{FF2B5EF4-FFF2-40B4-BE49-F238E27FC236}">
                <a16:creationId xmlns:a16="http://schemas.microsoft.com/office/drawing/2014/main" id="{57997582-418F-4C6D-8A1A-336C0AE31BF8}"/>
              </a:ext>
            </a:extLst>
          </p:cNvPr>
          <p:cNvSpPr/>
          <p:nvPr/>
        </p:nvSpPr>
        <p:spPr>
          <a:xfrm>
            <a:off x="2857811" y="2957730"/>
            <a:ext cx="961053" cy="575511"/>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dirty="0">
                <a:solidFill>
                  <a:schemeClr val="tx1"/>
                </a:solidFill>
              </a:rPr>
              <a:t>Sped Process Stops</a:t>
            </a:r>
          </a:p>
        </p:txBody>
      </p:sp>
      <p:sp>
        <p:nvSpPr>
          <p:cNvPr id="15" name="Flowchart: Stored Data 14">
            <a:extLst>
              <a:ext uri="{FF2B5EF4-FFF2-40B4-BE49-F238E27FC236}">
                <a16:creationId xmlns:a16="http://schemas.microsoft.com/office/drawing/2014/main" id="{6B11C2BE-9F84-4A7F-8A92-D439F399AAF6}"/>
              </a:ext>
            </a:extLst>
          </p:cNvPr>
          <p:cNvSpPr/>
          <p:nvPr/>
        </p:nvSpPr>
        <p:spPr>
          <a:xfrm>
            <a:off x="2296448" y="3587495"/>
            <a:ext cx="2011680" cy="2386033"/>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03 (Path 3)</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Consent to Eval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 Completed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Eval (01, 03, 47)</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Eligibility Meeting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Finalized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Finalizing Initial IEP (00)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Implemented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IEP Never Implemented (00)</a:t>
            </a:r>
          </a:p>
          <a:p>
            <a:pPr marL="171450" marR="0" indent="-171450">
              <a:spcBef>
                <a:spcPts val="0"/>
              </a:spcBef>
              <a:spcAft>
                <a:spcPts val="0"/>
              </a:spcAft>
              <a:buFont typeface="Arial" panose="020B0604020202020204" pitchFamily="34" charset="0"/>
              <a:buChar char="•"/>
            </a:pPr>
            <a:r>
              <a:rPr lang="en-US" sz="800" dirty="0" err="1">
                <a:solidFill>
                  <a:schemeClr val="tx1"/>
                </a:solidFill>
                <a:effectLst/>
                <a:latin typeface="Calibri" panose="020F0502020204030204" pitchFamily="34" charset="0"/>
                <a:ea typeface="Calibri" panose="020F0502020204030204" pitchFamily="34" charset="0"/>
              </a:rPr>
              <a:t>Elig&amp;Services</a:t>
            </a:r>
            <a:r>
              <a:rPr lang="en-US" sz="800" dirty="0">
                <a:solidFill>
                  <a:schemeClr val="tx1"/>
                </a:solidFill>
                <a:effectLst/>
                <a:latin typeface="Calibri" panose="020F0502020204030204" pitchFamily="34" charset="0"/>
                <a:ea typeface="Calibri" panose="020F0502020204030204" pitchFamily="34" charset="0"/>
              </a:rPr>
              <a:t> (00)</a:t>
            </a:r>
          </a:p>
        </p:txBody>
      </p:sp>
      <p:sp>
        <p:nvSpPr>
          <p:cNvPr id="9" name="Callout: Down Arrow 8">
            <a:extLst>
              <a:ext uri="{FF2B5EF4-FFF2-40B4-BE49-F238E27FC236}">
                <a16:creationId xmlns:a16="http://schemas.microsoft.com/office/drawing/2014/main" id="{D77C7B23-EE99-4C8C-B06E-A59734CC814E}"/>
              </a:ext>
            </a:extLst>
          </p:cNvPr>
          <p:cNvSpPr/>
          <p:nvPr/>
        </p:nvSpPr>
        <p:spPr>
          <a:xfrm>
            <a:off x="4393659" y="2081854"/>
            <a:ext cx="1801368" cy="841248"/>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algn="ctr">
              <a:spcBef>
                <a:spcPts val="0"/>
              </a:spcBef>
              <a:spcAft>
                <a:spcPts val="0"/>
              </a:spcAft>
            </a:pPr>
            <a:r>
              <a:rPr lang="en-US" sz="10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a:t>
            </a:r>
            <a:r>
              <a:rPr lang="en-US" sz="1000" dirty="0">
                <a:solidFill>
                  <a:schemeClr val="tx1"/>
                </a:solidFill>
                <a:effectLst/>
                <a:latin typeface="Calibri" panose="020F0502020204030204" pitchFamily="34" charset="0"/>
                <a:ea typeface="Calibri" panose="020F0502020204030204" pitchFamily="34" charset="0"/>
              </a:rPr>
              <a:t>Evaluation </a:t>
            </a:r>
            <a:r>
              <a:rPr lang="en-US" sz="1000" b="1" dirty="0">
                <a:solidFill>
                  <a:schemeClr val="tx1"/>
                </a:solidFill>
                <a:effectLst/>
                <a:latin typeface="Calibri" panose="020F0502020204030204" pitchFamily="34" charset="0"/>
                <a:ea typeface="Calibri" panose="020F0502020204030204" pitchFamily="34" charset="0"/>
              </a:rPr>
              <a:t>NOT</a:t>
            </a:r>
            <a:r>
              <a:rPr lang="en-US" sz="1000" dirty="0">
                <a:solidFill>
                  <a:schemeClr val="tx1"/>
                </a:solidFill>
                <a:effectLst/>
                <a:latin typeface="Calibri" panose="020F0502020204030204" pitchFamily="34" charset="0"/>
                <a:ea typeface="Calibri" panose="020F0502020204030204" pitchFamily="34" charset="0"/>
              </a:rPr>
              <a:t> Completed </a:t>
            </a:r>
            <a:r>
              <a:rPr lang="en-US" sz="1000" b="1" dirty="0">
                <a:solidFill>
                  <a:schemeClr val="tx1"/>
                </a:solidFill>
                <a:effectLst/>
                <a:latin typeface="Calibri" panose="020F0502020204030204" pitchFamily="34" charset="0"/>
                <a:ea typeface="Calibri" panose="020F0502020204030204" pitchFamily="34" charset="0"/>
              </a:rPr>
              <a:t>after</a:t>
            </a:r>
            <a:r>
              <a:rPr lang="en-US" sz="1000" dirty="0">
                <a:solidFill>
                  <a:schemeClr val="tx1"/>
                </a:solidFill>
                <a:effectLst/>
                <a:latin typeface="Calibri" panose="020F0502020204030204" pitchFamily="34" charset="0"/>
                <a:ea typeface="Calibri" panose="020F0502020204030204" pitchFamily="34" charset="0"/>
              </a:rPr>
              <a:t> 60 days</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Flowchart: Terminator 11">
            <a:extLst>
              <a:ext uri="{FF2B5EF4-FFF2-40B4-BE49-F238E27FC236}">
                <a16:creationId xmlns:a16="http://schemas.microsoft.com/office/drawing/2014/main" id="{523E65FA-764D-4B8C-8AEB-6CE79C5C055A}"/>
              </a:ext>
            </a:extLst>
          </p:cNvPr>
          <p:cNvSpPr/>
          <p:nvPr/>
        </p:nvSpPr>
        <p:spPr>
          <a:xfrm>
            <a:off x="4813221" y="2988837"/>
            <a:ext cx="961053" cy="575511"/>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dirty="0">
                <a:solidFill>
                  <a:schemeClr val="tx1"/>
                </a:solidFill>
              </a:rPr>
              <a:t>Sped Process Stops</a:t>
            </a:r>
          </a:p>
        </p:txBody>
      </p:sp>
      <p:sp>
        <p:nvSpPr>
          <p:cNvPr id="16" name="Flowchart: Stored Data 15">
            <a:extLst>
              <a:ext uri="{FF2B5EF4-FFF2-40B4-BE49-F238E27FC236}">
                <a16:creationId xmlns:a16="http://schemas.microsoft.com/office/drawing/2014/main" id="{82031D9B-2A93-4521-BD7B-E17DCD44D83C}"/>
              </a:ext>
            </a:extLst>
          </p:cNvPr>
          <p:cNvSpPr/>
          <p:nvPr/>
        </p:nvSpPr>
        <p:spPr>
          <a:xfrm>
            <a:off x="4277179" y="3615533"/>
            <a:ext cx="2011680" cy="2350784"/>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03 (Path 3)</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Consent to Eval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 Completed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Eval (01, 03, 47)</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Eligibility Meeting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Finalized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Finalizing Initial IEP (00)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Implemented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IEP Never Implemented (00)</a:t>
            </a:r>
          </a:p>
          <a:p>
            <a:pPr marL="171450" marR="0" indent="-171450">
              <a:spcBef>
                <a:spcPts val="0"/>
              </a:spcBef>
              <a:spcAft>
                <a:spcPts val="0"/>
              </a:spcAft>
              <a:buFont typeface="Arial" panose="020B0604020202020204" pitchFamily="34" charset="0"/>
              <a:buChar char="•"/>
            </a:pPr>
            <a:r>
              <a:rPr lang="en-US" sz="800" dirty="0" err="1">
                <a:solidFill>
                  <a:schemeClr val="tx1"/>
                </a:solidFill>
                <a:effectLst/>
                <a:latin typeface="Calibri" panose="020F0502020204030204" pitchFamily="34" charset="0"/>
                <a:ea typeface="Calibri" panose="020F0502020204030204" pitchFamily="34" charset="0"/>
              </a:rPr>
              <a:t>Elig&amp;Services</a:t>
            </a:r>
            <a:r>
              <a:rPr lang="en-US" sz="800" dirty="0">
                <a:solidFill>
                  <a:schemeClr val="tx1"/>
                </a:solidFill>
                <a:effectLst/>
                <a:latin typeface="Calibri" panose="020F0502020204030204" pitchFamily="34" charset="0"/>
                <a:ea typeface="Calibri" panose="020F0502020204030204" pitchFamily="34" charset="0"/>
              </a:rPr>
              <a:t> (00)</a:t>
            </a:r>
            <a:endPar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Callout: Down Arrow 9">
            <a:extLst>
              <a:ext uri="{FF2B5EF4-FFF2-40B4-BE49-F238E27FC236}">
                <a16:creationId xmlns:a16="http://schemas.microsoft.com/office/drawing/2014/main" id="{D5730C36-631A-48E3-8E14-025B6774B996}"/>
              </a:ext>
            </a:extLst>
          </p:cNvPr>
          <p:cNvSpPr/>
          <p:nvPr/>
        </p:nvSpPr>
        <p:spPr>
          <a:xfrm>
            <a:off x="6523079" y="2072321"/>
            <a:ext cx="2020824" cy="841248"/>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R="205105" algn="ctr"/>
            <a:r>
              <a:rPr lang="en-US" sz="10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a:t>
            </a:r>
            <a:r>
              <a:rPr lang="en-US" sz="1000" dirty="0">
                <a:solidFill>
                  <a:schemeClr val="tx1"/>
                </a:solidFill>
                <a:effectLst/>
                <a:latin typeface="Calibri" panose="020F0502020204030204" pitchFamily="34" charset="0"/>
                <a:ea typeface="Calibri" panose="020F0502020204030204" pitchFamily="34" charset="0"/>
              </a:rPr>
              <a:t>Initial Evaluation </a:t>
            </a:r>
            <a:r>
              <a:rPr lang="en-US" sz="1000" b="1" dirty="0">
                <a:solidFill>
                  <a:schemeClr val="tx1"/>
                </a:solidFill>
                <a:effectLst/>
                <a:latin typeface="Calibri" panose="020F0502020204030204" pitchFamily="34" charset="0"/>
                <a:ea typeface="Calibri" panose="020F0502020204030204" pitchFamily="34" charset="0"/>
              </a:rPr>
              <a:t>Completed</a:t>
            </a:r>
            <a:r>
              <a:rPr lang="en-US" sz="1000" dirty="0">
                <a:solidFill>
                  <a:schemeClr val="tx1"/>
                </a:solidFill>
                <a:effectLst/>
                <a:latin typeface="Calibri" panose="020F0502020204030204" pitchFamily="34" charset="0"/>
                <a:ea typeface="Calibri" panose="020F0502020204030204" pitchFamily="34" charset="0"/>
              </a:rPr>
              <a:t> </a:t>
            </a:r>
            <a:r>
              <a:rPr lang="en-US" sz="1000" b="1" dirty="0">
                <a:solidFill>
                  <a:schemeClr val="tx1"/>
                </a:solidFill>
                <a:effectLst/>
                <a:latin typeface="Calibri" panose="020F0502020204030204" pitchFamily="34" charset="0"/>
                <a:ea typeface="Calibri" panose="020F0502020204030204" pitchFamily="34" charset="0"/>
              </a:rPr>
              <a:t>within</a:t>
            </a:r>
            <a:r>
              <a:rPr lang="en-US" sz="1000" dirty="0">
                <a:solidFill>
                  <a:schemeClr val="tx1"/>
                </a:solidFill>
                <a:effectLst/>
                <a:latin typeface="Calibri" panose="020F0502020204030204" pitchFamily="34" charset="0"/>
                <a:ea typeface="Calibri" panose="020F0502020204030204" pitchFamily="34" charset="0"/>
              </a:rPr>
              <a:t> 60 days</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Flowchart: Stored Data 16">
            <a:extLst>
              <a:ext uri="{FF2B5EF4-FFF2-40B4-BE49-F238E27FC236}">
                <a16:creationId xmlns:a16="http://schemas.microsoft.com/office/drawing/2014/main" id="{4E1C2A29-58F9-4F4E-8270-E57941BEEA5C}"/>
              </a:ext>
            </a:extLst>
          </p:cNvPr>
          <p:cNvSpPr/>
          <p:nvPr/>
        </p:nvSpPr>
        <p:spPr>
          <a:xfrm>
            <a:off x="6577709" y="3078450"/>
            <a:ext cx="1941591" cy="1534837"/>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03 (Path 3)</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Consent to Eval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 Completed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Eval (00)</a:t>
            </a:r>
          </a:p>
          <a:p>
            <a:pPr marR="0">
              <a:spcBef>
                <a:spcPts val="0"/>
              </a:spcBef>
              <a:spcAft>
                <a:spcPts val="0"/>
              </a:spcAft>
            </a:pPr>
            <a:r>
              <a:rPr lang="en-US" sz="800" dirty="0">
                <a:solidFill>
                  <a:schemeClr val="tx1"/>
                </a:solidFill>
                <a:effectLst/>
                <a:latin typeface="Calibri" panose="020F0502020204030204" pitchFamily="34" charset="0"/>
                <a:ea typeface="Calibri" panose="020F0502020204030204" pitchFamily="34" charset="0"/>
              </a:rPr>
              <a:t> </a:t>
            </a:r>
          </a:p>
          <a:p>
            <a:pPr marR="0">
              <a:spcBef>
                <a:spcPts val="0"/>
              </a:spcBef>
              <a:spcAft>
                <a:spcPts val="0"/>
              </a:spcAft>
            </a:pPr>
            <a:r>
              <a:rPr lang="en-US" sz="800" i="1" dirty="0">
                <a:solidFill>
                  <a:schemeClr val="tx1"/>
                </a:solidFill>
                <a:effectLst/>
                <a:latin typeface="Calibri" panose="020F0502020204030204" pitchFamily="34" charset="0"/>
                <a:ea typeface="Calibri" panose="020F0502020204030204" pitchFamily="34" charset="0"/>
              </a:rPr>
              <a:t>See future steps for coding of remaining data fields. </a:t>
            </a:r>
            <a:endParaRPr lang="en-US" sz="800" dirty="0">
              <a:solidFill>
                <a:schemeClr val="tx1"/>
              </a:solidFill>
              <a:effectLst/>
              <a:latin typeface="Calibri" panose="020F0502020204030204" pitchFamily="34" charset="0"/>
              <a:ea typeface="Calibri" panose="020F0502020204030204" pitchFamily="34" charset="0"/>
            </a:endParaRPr>
          </a:p>
        </p:txBody>
      </p:sp>
      <p:sp>
        <p:nvSpPr>
          <p:cNvPr id="11" name="Callout: Down Arrow 10">
            <a:extLst>
              <a:ext uri="{FF2B5EF4-FFF2-40B4-BE49-F238E27FC236}">
                <a16:creationId xmlns:a16="http://schemas.microsoft.com/office/drawing/2014/main" id="{43796382-11D6-4C6D-8241-A9AAE4527CFF}"/>
              </a:ext>
            </a:extLst>
          </p:cNvPr>
          <p:cNvSpPr/>
          <p:nvPr/>
        </p:nvSpPr>
        <p:spPr>
          <a:xfrm>
            <a:off x="8805939" y="2074234"/>
            <a:ext cx="2020464" cy="840255"/>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R="205105" algn="ctr"/>
            <a:r>
              <a:rPr lang="en-US" sz="10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a:t>
            </a:r>
            <a:r>
              <a:rPr lang="en-US" sz="1000" dirty="0">
                <a:solidFill>
                  <a:schemeClr val="tx1"/>
                </a:solidFill>
                <a:effectLst/>
                <a:latin typeface="Calibri" panose="020F0502020204030204" pitchFamily="34" charset="0"/>
                <a:ea typeface="Calibri" panose="020F0502020204030204" pitchFamily="34" charset="0"/>
              </a:rPr>
              <a:t>Initial Evaluation </a:t>
            </a:r>
            <a:r>
              <a:rPr lang="en-US" sz="1000" b="1" dirty="0">
                <a:solidFill>
                  <a:schemeClr val="tx1"/>
                </a:solidFill>
                <a:effectLst/>
                <a:latin typeface="Calibri" panose="020F0502020204030204" pitchFamily="34" charset="0"/>
                <a:ea typeface="Calibri" panose="020F0502020204030204" pitchFamily="34" charset="0"/>
              </a:rPr>
              <a:t>Completed</a:t>
            </a:r>
            <a:r>
              <a:rPr lang="en-US" sz="1000" dirty="0">
                <a:solidFill>
                  <a:schemeClr val="tx1"/>
                </a:solidFill>
                <a:effectLst/>
                <a:latin typeface="Calibri" panose="020F0502020204030204" pitchFamily="34" charset="0"/>
                <a:ea typeface="Calibri" panose="020F0502020204030204" pitchFamily="34" charset="0"/>
              </a:rPr>
              <a:t> </a:t>
            </a:r>
            <a:r>
              <a:rPr lang="en-US" sz="1000" b="1" dirty="0">
                <a:solidFill>
                  <a:schemeClr val="tx1"/>
                </a:solidFill>
                <a:effectLst/>
                <a:latin typeface="Calibri" panose="020F0502020204030204" pitchFamily="34" charset="0"/>
                <a:ea typeface="Calibri" panose="020F0502020204030204" pitchFamily="34" charset="0"/>
              </a:rPr>
              <a:t>after</a:t>
            </a:r>
            <a:r>
              <a:rPr lang="en-US" sz="1000" dirty="0">
                <a:solidFill>
                  <a:schemeClr val="tx1"/>
                </a:solidFill>
                <a:effectLst/>
                <a:latin typeface="Calibri" panose="020F0502020204030204" pitchFamily="34" charset="0"/>
                <a:ea typeface="Calibri" panose="020F0502020204030204" pitchFamily="34" charset="0"/>
              </a:rPr>
              <a:t> 60 days</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Flowchart: Stored Data 17">
            <a:extLst>
              <a:ext uri="{FF2B5EF4-FFF2-40B4-BE49-F238E27FC236}">
                <a16:creationId xmlns:a16="http://schemas.microsoft.com/office/drawing/2014/main" id="{3C47F9CE-0137-441A-A8F7-061EF3D1389B}"/>
              </a:ext>
            </a:extLst>
          </p:cNvPr>
          <p:cNvSpPr/>
          <p:nvPr/>
        </p:nvSpPr>
        <p:spPr>
          <a:xfrm>
            <a:off x="8840935" y="3084590"/>
            <a:ext cx="1941591" cy="1534837"/>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03 (Path 3)</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Consent to Eval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 Completed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Eval (43, 45, 46, 58, 59, 60) </a:t>
            </a:r>
          </a:p>
          <a:p>
            <a:pPr marR="0">
              <a:spcBef>
                <a:spcPts val="0"/>
              </a:spcBef>
              <a:spcAft>
                <a:spcPts val="0"/>
              </a:spcAft>
            </a:pPr>
            <a:r>
              <a:rPr lang="en-US" sz="800" i="1" dirty="0">
                <a:solidFill>
                  <a:schemeClr val="tx1"/>
                </a:solidFill>
                <a:effectLst/>
                <a:latin typeface="Calibri" panose="020F0502020204030204" pitchFamily="34" charset="0"/>
                <a:ea typeface="Calibri" panose="020F0502020204030204" pitchFamily="34" charset="0"/>
              </a:rPr>
              <a:t> </a:t>
            </a:r>
            <a:endParaRPr lang="en-US" sz="800" dirty="0">
              <a:solidFill>
                <a:schemeClr val="tx1"/>
              </a:solidFill>
              <a:effectLst/>
              <a:latin typeface="Calibri" panose="020F0502020204030204" pitchFamily="34" charset="0"/>
              <a:ea typeface="Calibri" panose="020F0502020204030204" pitchFamily="34" charset="0"/>
            </a:endParaRPr>
          </a:p>
          <a:p>
            <a:pPr marR="0">
              <a:spcBef>
                <a:spcPts val="0"/>
              </a:spcBef>
              <a:spcAft>
                <a:spcPts val="0"/>
              </a:spcAft>
            </a:pPr>
            <a:r>
              <a:rPr lang="en-US" sz="800" i="1" dirty="0">
                <a:solidFill>
                  <a:schemeClr val="tx1"/>
                </a:solidFill>
                <a:effectLst/>
                <a:latin typeface="Calibri" panose="020F0502020204030204" pitchFamily="34" charset="0"/>
                <a:ea typeface="Calibri" panose="020F0502020204030204" pitchFamily="34" charset="0"/>
              </a:rPr>
              <a:t>See future steps for coding of remaining data fields. </a:t>
            </a:r>
            <a:endParaRPr lang="en-US" sz="800" dirty="0">
              <a:solidFill>
                <a:schemeClr val="tx1"/>
              </a:solidFill>
              <a:effectLst/>
              <a:latin typeface="Calibri" panose="020F0502020204030204" pitchFamily="34" charset="0"/>
              <a:ea typeface="Calibri" panose="020F0502020204030204" pitchFamily="34" charset="0"/>
            </a:endParaRPr>
          </a:p>
        </p:txBody>
      </p:sp>
      <p:sp>
        <p:nvSpPr>
          <p:cNvPr id="19" name="Callout: Down Arrow 18">
            <a:extLst>
              <a:ext uri="{FF2B5EF4-FFF2-40B4-BE49-F238E27FC236}">
                <a16:creationId xmlns:a16="http://schemas.microsoft.com/office/drawing/2014/main" id="{378B3A7C-F618-4E06-9271-BF1CDB5255D4}"/>
              </a:ext>
            </a:extLst>
          </p:cNvPr>
          <p:cNvSpPr/>
          <p:nvPr/>
        </p:nvSpPr>
        <p:spPr>
          <a:xfrm>
            <a:off x="6539609" y="4760528"/>
            <a:ext cx="4301958" cy="877291"/>
          </a:xfrm>
          <a:prstGeom prst="downArrow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205105" indent="27622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Continue to Step #4</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20" name="Connector: Elbow 19" descr="Arrow leading from the end of Step 3 to the beginning of Step 4 on the next slide.">
            <a:extLst>
              <a:ext uri="{FF2B5EF4-FFF2-40B4-BE49-F238E27FC236}">
                <a16:creationId xmlns:a16="http://schemas.microsoft.com/office/drawing/2014/main" id="{25F29EB6-DDAD-48B1-AC77-A9043D636915}"/>
              </a:ext>
            </a:extLst>
          </p:cNvPr>
          <p:cNvCxnSpPr>
            <a:cxnSpLocks/>
          </p:cNvCxnSpPr>
          <p:nvPr/>
        </p:nvCxnSpPr>
        <p:spPr>
          <a:xfrm flipV="1">
            <a:off x="8678333" y="5628297"/>
            <a:ext cx="3132667" cy="171370"/>
          </a:xfrm>
          <a:prstGeom prst="bentConnector3">
            <a:avLst>
              <a:gd name="adj1" fmla="val 50000"/>
            </a:avLst>
          </a:prstGeom>
          <a:ln w="25400">
            <a:solidFill>
              <a:schemeClr val="accent6"/>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1983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11</a:t>
            </a:fld>
            <a:endParaRPr lang="en-US" dirty="0"/>
          </a:p>
        </p:txBody>
      </p:sp>
      <p:sp>
        <p:nvSpPr>
          <p:cNvPr id="2" name="Title 1"/>
          <p:cNvSpPr>
            <a:spLocks noGrp="1"/>
          </p:cNvSpPr>
          <p:nvPr>
            <p:ph type="title"/>
          </p:nvPr>
        </p:nvSpPr>
        <p:spPr/>
        <p:txBody>
          <a:bodyPr>
            <a:normAutofit fontScale="90000"/>
          </a:bodyPr>
          <a:lstStyle/>
          <a:p>
            <a:r>
              <a:rPr lang="en-US" dirty="0"/>
              <a:t>Part B Initial Evaluation – Path 3 Reporting in Sped EOY </a:t>
            </a:r>
            <a:r>
              <a:rPr lang="en-US" sz="1600" dirty="0"/>
              <a:t>(slide 3 of 4)</a:t>
            </a:r>
          </a:p>
        </p:txBody>
      </p:sp>
      <p:sp>
        <p:nvSpPr>
          <p:cNvPr id="5" name="Thought Bubble: Cloud 4">
            <a:extLst>
              <a:ext uri="{FF2B5EF4-FFF2-40B4-BE49-F238E27FC236}">
                <a16:creationId xmlns:a16="http://schemas.microsoft.com/office/drawing/2014/main" id="{EA0A295D-FA43-405B-96AC-54308405513F}"/>
              </a:ext>
            </a:extLst>
          </p:cNvPr>
          <p:cNvSpPr/>
          <p:nvPr/>
        </p:nvSpPr>
        <p:spPr>
          <a:xfrm>
            <a:off x="3606839" y="4115351"/>
            <a:ext cx="3349494" cy="2506429"/>
          </a:xfrm>
          <a:prstGeom prst="cloudCallout">
            <a:avLst>
              <a:gd name="adj1" fmla="val -47893"/>
              <a:gd name="adj2" fmla="val -37824"/>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a:spcBef>
                <a:spcPts val="0"/>
              </a:spcBef>
              <a:spcAft>
                <a:spcPts val="0"/>
              </a:spcAft>
            </a:pPr>
            <a:r>
              <a:rPr lang="en-US" sz="900" b="1" dirty="0">
                <a:solidFill>
                  <a:schemeClr val="tx1"/>
                </a:solidFill>
                <a:effectLst/>
                <a:latin typeface="Calibri" panose="020F0502020204030204" pitchFamily="34" charset="0"/>
                <a:ea typeface="Calibri" panose="020F0502020204030204" pitchFamily="34" charset="0"/>
              </a:rPr>
              <a:t>STOP Instructions for when the Sped Process Stops Permanently AND Eligibility is Never determined or determined to be Not Eligible.</a:t>
            </a:r>
            <a:endParaRPr lang="en-US" sz="900" dirty="0">
              <a:solidFill>
                <a:schemeClr val="tx1"/>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900" dirty="0">
                <a:solidFill>
                  <a:schemeClr val="tx1"/>
                </a:solidFill>
                <a:effectLst/>
                <a:latin typeface="Calibri" panose="020F0502020204030204" pitchFamily="34" charset="0"/>
                <a:ea typeface="Calibri" panose="020F0502020204030204" pitchFamily="34" charset="0"/>
              </a:rPr>
              <a:t>End User Actions:</a:t>
            </a:r>
          </a:p>
          <a:p>
            <a:pPr marL="0" marR="0">
              <a:spcBef>
                <a:spcPts val="0"/>
              </a:spcBef>
              <a:spcAft>
                <a:spcPts val="0"/>
              </a:spcAft>
            </a:pPr>
            <a:r>
              <a:rPr lang="en-US" sz="900" dirty="0">
                <a:solidFill>
                  <a:schemeClr val="tx1"/>
                </a:solidFill>
                <a:effectLst/>
                <a:latin typeface="Calibri" panose="020F0502020204030204" pitchFamily="34" charset="0"/>
                <a:ea typeface="Calibri" panose="020F0502020204030204" pitchFamily="34" charset="0"/>
              </a:rPr>
              <a:t>1 Issue a prior written notice</a:t>
            </a:r>
          </a:p>
          <a:p>
            <a:pPr marL="0" marR="47625">
              <a:lnSpc>
                <a:spcPts val="960"/>
              </a:lnSpc>
              <a:spcBef>
                <a:spcPts val="245"/>
              </a:spcBef>
              <a:spcAft>
                <a:spcPts val="0"/>
              </a:spcAft>
            </a:pPr>
            <a:r>
              <a:rPr lang="en-US" sz="900" dirty="0">
                <a:solidFill>
                  <a:schemeClr val="tx1"/>
                </a:solidFill>
                <a:effectLst/>
                <a:latin typeface="Calibri" panose="020F0502020204030204" pitchFamily="34" charset="0"/>
                <a:ea typeface="Calibri" panose="020F0502020204030204" pitchFamily="34" charset="0"/>
              </a:rPr>
              <a:t>2) End Record. Students for whom eligibility is never determined or who are determined not eligible never begin nor exit sped services. Start Date of Sped, Date of Exit, Basis of Exit, Primary Disability, Sped Hours, PAI, Funding Status are all zero-filled.</a:t>
            </a:r>
          </a:p>
        </p:txBody>
      </p:sp>
      <p:sp>
        <p:nvSpPr>
          <p:cNvPr id="6" name="Callout: Down Arrow 5">
            <a:extLst>
              <a:ext uri="{FF2B5EF4-FFF2-40B4-BE49-F238E27FC236}">
                <a16:creationId xmlns:a16="http://schemas.microsoft.com/office/drawing/2014/main" id="{8601EB4E-0562-43D0-9749-7660CD66090B}"/>
              </a:ext>
            </a:extLst>
          </p:cNvPr>
          <p:cNvSpPr/>
          <p:nvPr/>
        </p:nvSpPr>
        <p:spPr>
          <a:xfrm>
            <a:off x="321630" y="1374542"/>
            <a:ext cx="4379909" cy="633622"/>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45745" marR="245745" algn="ctr">
              <a:lnSpc>
                <a:spcPts val="1210"/>
              </a:lnSpc>
              <a:spcBef>
                <a:spcPts val="95"/>
              </a:spcBef>
            </a:pPr>
            <a:r>
              <a:rPr lang="en-US" sz="1000" b="1"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Step #4</a:t>
            </a:r>
            <a:r>
              <a:rPr lang="en-US" sz="1000" b="1" dirty="0">
                <a:solidFill>
                  <a:schemeClr val="tx1"/>
                </a:solidFill>
                <a:effectLst/>
                <a:latin typeface="Calibri" panose="020F0502020204030204" pitchFamily="34" charset="0"/>
                <a:ea typeface="Calibri" panose="020F0502020204030204" pitchFamily="34" charset="0"/>
              </a:rPr>
              <a:t>: Initial Eligibility Meeting (Eligibility Determination)</a:t>
            </a:r>
            <a:endParaRPr lang="en-US"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llout: Down Arrow 8">
            <a:extLst>
              <a:ext uri="{FF2B5EF4-FFF2-40B4-BE49-F238E27FC236}">
                <a16:creationId xmlns:a16="http://schemas.microsoft.com/office/drawing/2014/main" id="{3B0D55E2-66FD-45E3-A2C4-32CC9A710C7E}"/>
              </a:ext>
            </a:extLst>
          </p:cNvPr>
          <p:cNvSpPr/>
          <p:nvPr/>
        </p:nvSpPr>
        <p:spPr>
          <a:xfrm>
            <a:off x="317634" y="2034925"/>
            <a:ext cx="1352088" cy="824138"/>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R="205105" algn="ctr"/>
            <a:r>
              <a:rPr lang="en-US" sz="10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a:t>
            </a:r>
            <a:r>
              <a:rPr lang="en-US" sz="1000" spc="10" dirty="0">
                <a:solidFill>
                  <a:schemeClr val="tx1"/>
                </a:solidFill>
                <a:latin typeface="Calibri" panose="020F0502020204030204" pitchFamily="34" charset="0"/>
                <a:ea typeface="Calibri" panose="020F0502020204030204" pitchFamily="34" charset="0"/>
                <a:cs typeface="Times New Roman" panose="02020603050405020304" pitchFamily="18" charset="0"/>
              </a:rPr>
              <a:t>Eligibility Meeting Never Occurred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Flowchart: Terminator 18">
            <a:extLst>
              <a:ext uri="{FF2B5EF4-FFF2-40B4-BE49-F238E27FC236}">
                <a16:creationId xmlns:a16="http://schemas.microsoft.com/office/drawing/2014/main" id="{8B41563D-F87B-4CBC-BE8D-C76326EA7042}"/>
              </a:ext>
            </a:extLst>
          </p:cNvPr>
          <p:cNvSpPr/>
          <p:nvPr/>
        </p:nvSpPr>
        <p:spPr>
          <a:xfrm>
            <a:off x="513420" y="2920894"/>
            <a:ext cx="961053" cy="575511"/>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dirty="0">
                <a:solidFill>
                  <a:schemeClr val="tx1"/>
                </a:solidFill>
              </a:rPr>
              <a:t>Sped Process Stops</a:t>
            </a:r>
          </a:p>
        </p:txBody>
      </p:sp>
      <p:sp>
        <p:nvSpPr>
          <p:cNvPr id="23" name="Flowchart: Stored Data 22">
            <a:extLst>
              <a:ext uri="{FF2B5EF4-FFF2-40B4-BE49-F238E27FC236}">
                <a16:creationId xmlns:a16="http://schemas.microsoft.com/office/drawing/2014/main" id="{31041864-63AC-4CBC-BC0C-90B1FA5B83E4}"/>
              </a:ext>
            </a:extLst>
          </p:cNvPr>
          <p:cNvSpPr/>
          <p:nvPr/>
        </p:nvSpPr>
        <p:spPr>
          <a:xfrm>
            <a:off x="125153" y="3576964"/>
            <a:ext cx="1899204" cy="2846659"/>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03 (Path 3)</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Consent to Eval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 Completed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Eval (00, 43, 45, 46, 58, 59, 60) (</a:t>
            </a:r>
            <a:r>
              <a:rPr lang="en-US" sz="800" i="1" dirty="0">
                <a:solidFill>
                  <a:schemeClr val="tx1"/>
                </a:solidFill>
                <a:effectLst/>
                <a:latin typeface="Calibri" panose="020F0502020204030204" pitchFamily="34" charset="0"/>
                <a:ea typeface="Calibri" panose="020F0502020204030204" pitchFamily="34" charset="0"/>
              </a:rPr>
              <a:t>if no delay report 00)</a:t>
            </a:r>
            <a:endParaRPr lang="en-US" sz="800" dirty="0">
              <a:solidFill>
                <a:schemeClr val="tx1"/>
              </a:solidFill>
              <a:effectLst/>
              <a:latin typeface="Calibri" panose="020F0502020204030204" pitchFamily="34" charset="0"/>
              <a:ea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Eligibility Meeting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Finalized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Finalizing Initial IEP (00)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Implemented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IEP Never Implemented (00)</a:t>
            </a:r>
          </a:p>
          <a:p>
            <a:pPr marL="171450" marR="0" indent="-171450">
              <a:spcBef>
                <a:spcPts val="0"/>
              </a:spcBef>
              <a:spcAft>
                <a:spcPts val="0"/>
              </a:spcAft>
              <a:buFont typeface="Arial" panose="020B0604020202020204" pitchFamily="34" charset="0"/>
              <a:buChar char="•"/>
            </a:pPr>
            <a:r>
              <a:rPr lang="en-US" sz="800" dirty="0" err="1">
                <a:solidFill>
                  <a:schemeClr val="tx1"/>
                </a:solidFill>
                <a:effectLst/>
                <a:latin typeface="Calibri" panose="020F0502020204030204" pitchFamily="34" charset="0"/>
                <a:ea typeface="Calibri" panose="020F0502020204030204" pitchFamily="34" charset="0"/>
              </a:rPr>
              <a:t>Elig&amp;Services</a:t>
            </a:r>
            <a:r>
              <a:rPr lang="en-US" sz="800" dirty="0">
                <a:solidFill>
                  <a:schemeClr val="tx1"/>
                </a:solidFill>
                <a:effectLst/>
                <a:latin typeface="Calibri" panose="020F0502020204030204" pitchFamily="34" charset="0"/>
                <a:ea typeface="Calibri" panose="020F0502020204030204" pitchFamily="34" charset="0"/>
              </a:rPr>
              <a:t> (00)</a:t>
            </a:r>
            <a:endPar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Callout: Down Arrow 9">
            <a:extLst>
              <a:ext uri="{FF2B5EF4-FFF2-40B4-BE49-F238E27FC236}">
                <a16:creationId xmlns:a16="http://schemas.microsoft.com/office/drawing/2014/main" id="{974AAB32-6A15-4CF4-B305-5611EABF26D4}"/>
              </a:ext>
            </a:extLst>
          </p:cNvPr>
          <p:cNvSpPr/>
          <p:nvPr/>
        </p:nvSpPr>
        <p:spPr>
          <a:xfrm>
            <a:off x="1835003" y="2033966"/>
            <a:ext cx="1353312" cy="824138"/>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R="205105" algn="ctr"/>
            <a:r>
              <a:rPr lang="en-US" sz="10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a:t>
            </a:r>
            <a:r>
              <a:rPr lang="en-US" sz="1000" spc="10" dirty="0">
                <a:solidFill>
                  <a:schemeClr val="tx1"/>
                </a:solidFill>
                <a:latin typeface="Calibri" panose="020F0502020204030204" pitchFamily="34" charset="0"/>
                <a:ea typeface="Calibri" panose="020F0502020204030204" pitchFamily="34" charset="0"/>
                <a:cs typeface="Times New Roman" panose="02020603050405020304" pitchFamily="18" charset="0"/>
              </a:rPr>
              <a:t>NOT Eligible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Flowchart: Terminator 17">
            <a:extLst>
              <a:ext uri="{FF2B5EF4-FFF2-40B4-BE49-F238E27FC236}">
                <a16:creationId xmlns:a16="http://schemas.microsoft.com/office/drawing/2014/main" id="{7611D41B-B849-4AA9-9221-06CC178F9EDD}"/>
              </a:ext>
            </a:extLst>
          </p:cNvPr>
          <p:cNvSpPr/>
          <p:nvPr/>
        </p:nvSpPr>
        <p:spPr>
          <a:xfrm>
            <a:off x="2024357" y="2917533"/>
            <a:ext cx="961053" cy="575511"/>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dirty="0">
                <a:solidFill>
                  <a:schemeClr val="tx1"/>
                </a:solidFill>
              </a:rPr>
              <a:t>Sped Process Stops</a:t>
            </a:r>
          </a:p>
        </p:txBody>
      </p:sp>
      <p:sp>
        <p:nvSpPr>
          <p:cNvPr id="24" name="Flowchart: Stored Data 23">
            <a:extLst>
              <a:ext uri="{FF2B5EF4-FFF2-40B4-BE49-F238E27FC236}">
                <a16:creationId xmlns:a16="http://schemas.microsoft.com/office/drawing/2014/main" id="{E34511C7-6BA7-4EC6-946A-4314942FC68B}"/>
              </a:ext>
            </a:extLst>
          </p:cNvPr>
          <p:cNvSpPr/>
          <p:nvPr/>
        </p:nvSpPr>
        <p:spPr>
          <a:xfrm>
            <a:off x="1814517" y="3590588"/>
            <a:ext cx="1886445" cy="2833035"/>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03 (Path 3)</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Consent to Eval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 Completed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Eval (00, 43, 45, 46, 58, 59, 60) (</a:t>
            </a:r>
            <a:r>
              <a:rPr lang="en-US" sz="800" i="1" dirty="0">
                <a:solidFill>
                  <a:schemeClr val="tx1"/>
                </a:solidFill>
                <a:effectLst/>
                <a:latin typeface="Calibri" panose="020F0502020204030204" pitchFamily="34" charset="0"/>
                <a:ea typeface="Calibri" panose="020F0502020204030204" pitchFamily="34" charset="0"/>
              </a:rPr>
              <a:t>if no delay report 00)</a:t>
            </a:r>
            <a:endParaRPr lang="en-US" sz="800" dirty="0">
              <a:solidFill>
                <a:schemeClr val="tx1"/>
              </a:solidFill>
              <a:effectLst/>
              <a:latin typeface="Calibri" panose="020F0502020204030204" pitchFamily="34" charset="0"/>
              <a:ea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Eligibility Meeting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Finalized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Finalizing Initial IEP (00)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Implemented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IEP Never Implemented (00)</a:t>
            </a:r>
          </a:p>
          <a:p>
            <a:pPr marL="171450" marR="0" indent="-171450">
              <a:spcBef>
                <a:spcPts val="0"/>
              </a:spcBef>
              <a:spcAft>
                <a:spcPts val="0"/>
              </a:spcAft>
              <a:buFont typeface="Arial" panose="020B0604020202020204" pitchFamily="34" charset="0"/>
              <a:buChar char="•"/>
            </a:pPr>
            <a:r>
              <a:rPr lang="en-US" sz="800" dirty="0" err="1">
                <a:solidFill>
                  <a:schemeClr val="tx1"/>
                </a:solidFill>
                <a:effectLst/>
                <a:latin typeface="Calibri" panose="020F0502020204030204" pitchFamily="34" charset="0"/>
                <a:ea typeface="Calibri" panose="020F0502020204030204" pitchFamily="34" charset="0"/>
              </a:rPr>
              <a:t>Elig&amp;Services</a:t>
            </a:r>
            <a:r>
              <a:rPr lang="en-US" sz="800" dirty="0">
                <a:solidFill>
                  <a:schemeClr val="tx1"/>
                </a:solidFill>
                <a:effectLst/>
                <a:latin typeface="Calibri" panose="020F0502020204030204" pitchFamily="34" charset="0"/>
                <a:ea typeface="Calibri" panose="020F0502020204030204" pitchFamily="34" charset="0"/>
              </a:rPr>
              <a:t> (04)</a:t>
            </a:r>
            <a:endPar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Callout: Down Arrow 10">
            <a:extLst>
              <a:ext uri="{FF2B5EF4-FFF2-40B4-BE49-F238E27FC236}">
                <a16:creationId xmlns:a16="http://schemas.microsoft.com/office/drawing/2014/main" id="{88EA2A36-F95F-4788-B381-848C7B799EA9}"/>
              </a:ext>
            </a:extLst>
          </p:cNvPr>
          <p:cNvSpPr/>
          <p:nvPr/>
        </p:nvSpPr>
        <p:spPr>
          <a:xfrm>
            <a:off x="3343487" y="2036746"/>
            <a:ext cx="1353312" cy="824138"/>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R="205105" algn="ctr"/>
            <a:r>
              <a:rPr lang="en-US" sz="10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a:t>
            </a:r>
            <a:r>
              <a:rPr lang="en-US" sz="1000" spc="10" dirty="0">
                <a:solidFill>
                  <a:schemeClr val="tx1"/>
                </a:solidFill>
                <a:latin typeface="Calibri" panose="020F0502020204030204" pitchFamily="34" charset="0"/>
                <a:ea typeface="Calibri" panose="020F0502020204030204" pitchFamily="34" charset="0"/>
                <a:cs typeface="Times New Roman" panose="02020603050405020304" pitchFamily="18" charset="0"/>
              </a:rPr>
              <a:t>Eligible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Callout: Down Arrow 20">
            <a:extLst>
              <a:ext uri="{FF2B5EF4-FFF2-40B4-BE49-F238E27FC236}">
                <a16:creationId xmlns:a16="http://schemas.microsoft.com/office/drawing/2014/main" id="{24B39059-4DD0-4AEA-95F2-22C5F52C5C9E}"/>
              </a:ext>
            </a:extLst>
          </p:cNvPr>
          <p:cNvSpPr/>
          <p:nvPr/>
        </p:nvSpPr>
        <p:spPr>
          <a:xfrm>
            <a:off x="3419687" y="2898766"/>
            <a:ext cx="1176866" cy="877291"/>
          </a:xfrm>
          <a:prstGeom prst="downArrowCallout">
            <a:avLst/>
          </a:prstGeom>
        </p:spPr>
        <p:style>
          <a:lnRef idx="2">
            <a:schemeClr val="accent6">
              <a:shade val="50000"/>
            </a:schemeClr>
          </a:lnRef>
          <a:fillRef idx="1">
            <a:schemeClr val="accent6"/>
          </a:fillRef>
          <a:effectRef idx="0">
            <a:schemeClr val="accent6"/>
          </a:effectRef>
          <a:fontRef idx="minor">
            <a:schemeClr val="lt1"/>
          </a:fontRef>
        </p:style>
        <p:txBody>
          <a:bodyPr lIns="182880" rIns="0" rtlCol="0" anchor="ctr"/>
          <a:lstStyle/>
          <a:p>
            <a:pPr marL="0"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Continue to Step #5</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28" name="Connector: Elbow 27" descr="Arrow leading from the end of Step 4 to the beginning of Step 5.">
            <a:extLst>
              <a:ext uri="{FF2B5EF4-FFF2-40B4-BE49-F238E27FC236}">
                <a16:creationId xmlns:a16="http://schemas.microsoft.com/office/drawing/2014/main" id="{8EF100C9-6D47-4FA0-9891-78E34F8F2765}"/>
              </a:ext>
            </a:extLst>
          </p:cNvPr>
          <p:cNvCxnSpPr>
            <a:cxnSpLocks/>
          </p:cNvCxnSpPr>
          <p:nvPr/>
        </p:nvCxnSpPr>
        <p:spPr>
          <a:xfrm flipV="1">
            <a:off x="4044576" y="1630745"/>
            <a:ext cx="2857619" cy="2240913"/>
          </a:xfrm>
          <a:prstGeom prst="bentConnector3">
            <a:avLst>
              <a:gd name="adj1" fmla="val 50000"/>
            </a:avLst>
          </a:prstGeom>
          <a:ln w="25400">
            <a:solidFill>
              <a:schemeClr val="accent6"/>
            </a:solidFill>
            <a:tailEnd type="triangle" w="lg" len="lg"/>
          </a:ln>
        </p:spPr>
        <p:style>
          <a:lnRef idx="1">
            <a:schemeClr val="accent1"/>
          </a:lnRef>
          <a:fillRef idx="0">
            <a:schemeClr val="accent1"/>
          </a:fillRef>
          <a:effectRef idx="0">
            <a:schemeClr val="accent1"/>
          </a:effectRef>
          <a:fontRef idx="minor">
            <a:schemeClr val="tx1"/>
          </a:fontRef>
        </p:style>
      </p:cxnSp>
      <p:sp>
        <p:nvSpPr>
          <p:cNvPr id="38" name="Thought Bubble: Cloud 37">
            <a:extLst>
              <a:ext uri="{FF2B5EF4-FFF2-40B4-BE49-F238E27FC236}">
                <a16:creationId xmlns:a16="http://schemas.microsoft.com/office/drawing/2014/main" id="{F4598456-6E09-4717-A4CB-DF3AAF532B09}"/>
              </a:ext>
            </a:extLst>
          </p:cNvPr>
          <p:cNvSpPr/>
          <p:nvPr/>
        </p:nvSpPr>
        <p:spPr>
          <a:xfrm>
            <a:off x="8884345" y="4141018"/>
            <a:ext cx="3182502" cy="2576361"/>
          </a:xfrm>
          <a:prstGeom prst="cloudCallout">
            <a:avLst>
              <a:gd name="adj1" fmla="val -34793"/>
              <a:gd name="adj2" fmla="val -63234"/>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a:spcBef>
                <a:spcPts val="0"/>
              </a:spcBef>
              <a:spcAft>
                <a:spcPts val="0"/>
              </a:spcAft>
            </a:pPr>
            <a:r>
              <a:rPr lang="en-US" sz="900" b="1" dirty="0">
                <a:solidFill>
                  <a:schemeClr val="tx1"/>
                </a:solidFill>
                <a:effectLst/>
                <a:latin typeface="Calibri" panose="020F0502020204030204" pitchFamily="34" charset="0"/>
                <a:ea typeface="Calibri" panose="020F0502020204030204" pitchFamily="34" charset="0"/>
              </a:rPr>
              <a:t>STOP Instructions for when the Sped Process Stops Permanently AND Child was found to be Eligible.</a:t>
            </a:r>
            <a:endParaRPr lang="en-US" sz="900" dirty="0">
              <a:solidFill>
                <a:schemeClr val="tx1"/>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900" dirty="0">
                <a:solidFill>
                  <a:schemeClr val="tx1"/>
                </a:solidFill>
                <a:effectLst/>
                <a:latin typeface="Calibri" panose="020F0502020204030204" pitchFamily="34" charset="0"/>
                <a:ea typeface="Calibri" panose="020F0502020204030204" pitchFamily="34" charset="0"/>
              </a:rPr>
              <a:t>End User Actions:</a:t>
            </a:r>
          </a:p>
          <a:p>
            <a:pPr marL="0" marR="0">
              <a:spcBef>
                <a:spcPts val="0"/>
              </a:spcBef>
              <a:spcAft>
                <a:spcPts val="0"/>
              </a:spcAft>
            </a:pPr>
            <a:r>
              <a:rPr lang="en-US" sz="900" dirty="0">
                <a:solidFill>
                  <a:schemeClr val="tx1"/>
                </a:solidFill>
                <a:effectLst/>
                <a:latin typeface="Calibri" panose="020F0502020204030204" pitchFamily="34" charset="0"/>
                <a:ea typeface="Calibri" panose="020F0502020204030204" pitchFamily="34" charset="0"/>
              </a:rPr>
              <a:t>1) Issue a prior written notice</a:t>
            </a:r>
          </a:p>
          <a:p>
            <a:pPr marL="0" marR="47625">
              <a:lnSpc>
                <a:spcPts val="960"/>
              </a:lnSpc>
              <a:spcBef>
                <a:spcPts val="245"/>
              </a:spcBef>
              <a:spcAft>
                <a:spcPts val="0"/>
              </a:spcAft>
            </a:pPr>
            <a:r>
              <a:rPr lang="en-US" sz="900" dirty="0">
                <a:solidFill>
                  <a:schemeClr val="tx1"/>
                </a:solidFill>
                <a:effectLst/>
                <a:latin typeface="Calibri" panose="020F0502020204030204" pitchFamily="34" charset="0"/>
                <a:ea typeface="Calibri" panose="020F0502020204030204" pitchFamily="34" charset="0"/>
              </a:rPr>
              <a:t>2) End Record. Eligible children who never begin sped services, likewise, do not exit sped services. Start Date of Sped, Date of Exit, Basis of Exit, Sped Hours, PAI, Funding Status are all zero-filled. Do report the Primary Disability if the child was found eligible.</a:t>
            </a:r>
          </a:p>
        </p:txBody>
      </p:sp>
      <p:sp>
        <p:nvSpPr>
          <p:cNvPr id="7" name="Callout: Down Arrow 6">
            <a:extLst>
              <a:ext uri="{FF2B5EF4-FFF2-40B4-BE49-F238E27FC236}">
                <a16:creationId xmlns:a16="http://schemas.microsoft.com/office/drawing/2014/main" id="{3050C01A-EC63-42E8-BFDA-A05F8137B5C9}"/>
              </a:ext>
            </a:extLst>
          </p:cNvPr>
          <p:cNvSpPr/>
          <p:nvPr/>
        </p:nvSpPr>
        <p:spPr>
          <a:xfrm>
            <a:off x="6956333" y="1455323"/>
            <a:ext cx="4646267" cy="633623"/>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lnSpc>
                <a:spcPts val="1155"/>
              </a:lnSpc>
              <a:spcBef>
                <a:spcPts val="0"/>
              </a:spcBef>
              <a:spcAft>
                <a:spcPts val="0"/>
              </a:spcAft>
            </a:pPr>
            <a:r>
              <a:rPr lang="en-US" sz="1000" b="1"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Step #5</a:t>
            </a:r>
            <a:r>
              <a:rPr lang="en-US" sz="1000" b="1" dirty="0">
                <a:solidFill>
                  <a:schemeClr val="tx1"/>
                </a:solidFill>
                <a:effectLst/>
                <a:latin typeface="Calibri" panose="020F0502020204030204" pitchFamily="34" charset="0"/>
                <a:ea typeface="Calibri" panose="020F0502020204030204" pitchFamily="34" charset="0"/>
              </a:rPr>
              <a:t>: Consent for Services</a:t>
            </a:r>
            <a:endParaRPr lang="en-US"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Callout: Down Arrow 11">
            <a:extLst>
              <a:ext uri="{FF2B5EF4-FFF2-40B4-BE49-F238E27FC236}">
                <a16:creationId xmlns:a16="http://schemas.microsoft.com/office/drawing/2014/main" id="{95096335-5353-47AE-B4FB-1D92FE453486}"/>
              </a:ext>
            </a:extLst>
          </p:cNvPr>
          <p:cNvSpPr/>
          <p:nvPr/>
        </p:nvSpPr>
        <p:spPr>
          <a:xfrm>
            <a:off x="6956333" y="2034098"/>
            <a:ext cx="2066608" cy="824138"/>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R="205105" algn="ctr"/>
            <a:r>
              <a:rPr lang="en-US" sz="10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a:t>
            </a:r>
            <a:r>
              <a:rPr lang="en-US" sz="1000" spc="10" dirty="0">
                <a:solidFill>
                  <a:schemeClr val="tx1"/>
                </a:solidFill>
                <a:latin typeface="Calibri" panose="020F0502020204030204" pitchFamily="34" charset="0"/>
                <a:ea typeface="Calibri" panose="020F0502020204030204" pitchFamily="34" charset="0"/>
                <a:cs typeface="Times New Roman" panose="02020603050405020304" pitchFamily="18" charset="0"/>
              </a:rPr>
              <a:t>Consent for Services Refused or Denied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Flowchart: Terminator 16">
            <a:extLst>
              <a:ext uri="{FF2B5EF4-FFF2-40B4-BE49-F238E27FC236}">
                <a16:creationId xmlns:a16="http://schemas.microsoft.com/office/drawing/2014/main" id="{EFBE7C29-E91F-4748-8727-BD547B3877FD}"/>
              </a:ext>
            </a:extLst>
          </p:cNvPr>
          <p:cNvSpPr/>
          <p:nvPr/>
        </p:nvSpPr>
        <p:spPr>
          <a:xfrm>
            <a:off x="7498242" y="2922421"/>
            <a:ext cx="961053" cy="575511"/>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dirty="0">
                <a:solidFill>
                  <a:schemeClr val="tx1"/>
                </a:solidFill>
              </a:rPr>
              <a:t>Sped Process Stops</a:t>
            </a:r>
          </a:p>
        </p:txBody>
      </p:sp>
      <p:sp>
        <p:nvSpPr>
          <p:cNvPr id="25" name="Flowchart: Stored Data 24">
            <a:extLst>
              <a:ext uri="{FF2B5EF4-FFF2-40B4-BE49-F238E27FC236}">
                <a16:creationId xmlns:a16="http://schemas.microsoft.com/office/drawing/2014/main" id="{8C471169-28EC-4A15-8E9A-9A8B91D9F310}"/>
              </a:ext>
            </a:extLst>
          </p:cNvPr>
          <p:cNvSpPr/>
          <p:nvPr/>
        </p:nvSpPr>
        <p:spPr>
          <a:xfrm>
            <a:off x="7090456" y="3652992"/>
            <a:ext cx="1940632" cy="2770631"/>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03 (Path 3)</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Consent to Eval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 Completed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Eval (00, 43, 45, 46, 58, 59, 60) (</a:t>
            </a:r>
            <a:r>
              <a:rPr lang="en-US" sz="800" i="1" dirty="0">
                <a:solidFill>
                  <a:schemeClr val="tx1"/>
                </a:solidFill>
                <a:effectLst/>
                <a:latin typeface="Calibri" panose="020F0502020204030204" pitchFamily="34" charset="0"/>
                <a:ea typeface="Calibri" panose="020F0502020204030204" pitchFamily="34" charset="0"/>
              </a:rPr>
              <a:t>If no delay report 00)</a:t>
            </a:r>
            <a:endParaRPr lang="en-US" sz="800" dirty="0">
              <a:solidFill>
                <a:schemeClr val="tx1"/>
              </a:solidFill>
              <a:effectLst/>
              <a:latin typeface="Calibri" panose="020F0502020204030204" pitchFamily="34" charset="0"/>
              <a:ea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Eligibility Meeting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Finalized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Finalizing Initial IEP (01)</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Implemented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IEP Never Implemented (01)</a:t>
            </a:r>
          </a:p>
          <a:p>
            <a:pPr marL="171450" marR="0" indent="-171450">
              <a:spcBef>
                <a:spcPts val="0"/>
              </a:spcBef>
              <a:spcAft>
                <a:spcPts val="0"/>
              </a:spcAft>
              <a:buFont typeface="Arial" panose="020B0604020202020204" pitchFamily="34" charset="0"/>
              <a:buChar char="•"/>
            </a:pPr>
            <a:r>
              <a:rPr lang="en-US" sz="800" dirty="0" err="1">
                <a:solidFill>
                  <a:schemeClr val="tx1"/>
                </a:solidFill>
                <a:effectLst/>
                <a:latin typeface="Calibri" panose="020F0502020204030204" pitchFamily="34" charset="0"/>
                <a:ea typeface="Calibri" panose="020F0502020204030204" pitchFamily="34" charset="0"/>
              </a:rPr>
              <a:t>Elig&amp;Services</a:t>
            </a:r>
            <a:r>
              <a:rPr lang="en-US" sz="800" dirty="0">
                <a:solidFill>
                  <a:schemeClr val="tx1"/>
                </a:solidFill>
                <a:effectLst/>
                <a:latin typeface="Calibri" panose="020F0502020204030204" pitchFamily="34" charset="0"/>
                <a:ea typeface="Calibri" panose="020F0502020204030204" pitchFamily="34" charset="0"/>
              </a:rPr>
              <a:t> (02)</a:t>
            </a:r>
            <a:endPar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Callout: Down Arrow 12">
            <a:extLst>
              <a:ext uri="{FF2B5EF4-FFF2-40B4-BE49-F238E27FC236}">
                <a16:creationId xmlns:a16="http://schemas.microsoft.com/office/drawing/2014/main" id="{5C067128-9D3F-4FBC-BE78-BC7FCC07F2A7}"/>
              </a:ext>
            </a:extLst>
          </p:cNvPr>
          <p:cNvSpPr/>
          <p:nvPr/>
        </p:nvSpPr>
        <p:spPr>
          <a:xfrm>
            <a:off x="9538547" y="2022191"/>
            <a:ext cx="2066544" cy="824138"/>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R="205105" algn="ctr"/>
            <a:r>
              <a:rPr lang="en-US" sz="10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a:t>
            </a:r>
            <a:r>
              <a:rPr lang="en-US" sz="1000" spc="10" dirty="0">
                <a:solidFill>
                  <a:schemeClr val="tx1"/>
                </a:solidFill>
                <a:latin typeface="Calibri" panose="020F0502020204030204" pitchFamily="34" charset="0"/>
                <a:ea typeface="Calibri" panose="020F0502020204030204" pitchFamily="34" charset="0"/>
                <a:cs typeface="Times New Roman" panose="02020603050405020304" pitchFamily="18" charset="0"/>
              </a:rPr>
              <a:t>Consent for Services Received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Callout: Down Arrow 21">
            <a:extLst>
              <a:ext uri="{FF2B5EF4-FFF2-40B4-BE49-F238E27FC236}">
                <a16:creationId xmlns:a16="http://schemas.microsoft.com/office/drawing/2014/main" id="{34E1322A-1BC7-4518-8BBB-F3E9CD2699A9}"/>
              </a:ext>
            </a:extLst>
          </p:cNvPr>
          <p:cNvSpPr/>
          <p:nvPr/>
        </p:nvSpPr>
        <p:spPr>
          <a:xfrm>
            <a:off x="9546168" y="2948647"/>
            <a:ext cx="2066544" cy="877291"/>
          </a:xfrm>
          <a:prstGeom prst="downArrowCallout">
            <a:avLst/>
          </a:prstGeom>
        </p:spPr>
        <p:style>
          <a:lnRef idx="2">
            <a:schemeClr val="accent6">
              <a:shade val="50000"/>
            </a:schemeClr>
          </a:lnRef>
          <a:fillRef idx="1">
            <a:schemeClr val="accent6"/>
          </a:fillRef>
          <a:effectRef idx="0">
            <a:schemeClr val="accent6"/>
          </a:effectRef>
          <a:fontRef idx="minor">
            <a:schemeClr val="lt1"/>
          </a:fontRef>
        </p:style>
        <p:txBody>
          <a:bodyPr lIns="182880" rIns="0" rtlCol="0" anchor="ctr"/>
          <a:lstStyle/>
          <a:p>
            <a:pPr marL="0"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Continue to Step #6</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33" name="Connector: Elbow 32" descr="Arrow leading from the end of Step 5 to the beginning of Step 6 on the next slide.">
            <a:extLst>
              <a:ext uri="{FF2B5EF4-FFF2-40B4-BE49-F238E27FC236}">
                <a16:creationId xmlns:a16="http://schemas.microsoft.com/office/drawing/2014/main" id="{9106E067-EBFF-43D3-861B-575C00BC9EE3}"/>
              </a:ext>
            </a:extLst>
          </p:cNvPr>
          <p:cNvCxnSpPr>
            <a:cxnSpLocks/>
          </p:cNvCxnSpPr>
          <p:nvPr/>
        </p:nvCxnSpPr>
        <p:spPr>
          <a:xfrm>
            <a:off x="10795009" y="3752299"/>
            <a:ext cx="1271838" cy="462358"/>
          </a:xfrm>
          <a:prstGeom prst="bentConnector3">
            <a:avLst>
              <a:gd name="adj1" fmla="val 50000"/>
            </a:avLst>
          </a:prstGeom>
          <a:ln w="25400">
            <a:solidFill>
              <a:schemeClr val="accent6"/>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2617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12</a:t>
            </a:fld>
            <a:endParaRPr lang="en-US" dirty="0"/>
          </a:p>
        </p:txBody>
      </p:sp>
      <p:sp>
        <p:nvSpPr>
          <p:cNvPr id="2" name="Title 1"/>
          <p:cNvSpPr>
            <a:spLocks noGrp="1"/>
          </p:cNvSpPr>
          <p:nvPr>
            <p:ph type="title"/>
          </p:nvPr>
        </p:nvSpPr>
        <p:spPr/>
        <p:txBody>
          <a:bodyPr>
            <a:normAutofit fontScale="90000"/>
          </a:bodyPr>
          <a:lstStyle/>
          <a:p>
            <a:r>
              <a:rPr lang="en-US" dirty="0"/>
              <a:t>Part B Initial Evaluation – Path 3 Reporting in Sped EOY </a:t>
            </a:r>
            <a:r>
              <a:rPr lang="en-US" sz="1600" dirty="0"/>
              <a:t>(slide 4 of 4)</a:t>
            </a:r>
          </a:p>
        </p:txBody>
      </p:sp>
      <p:sp>
        <p:nvSpPr>
          <p:cNvPr id="8" name="Callout: Down Arrow 7">
            <a:extLst>
              <a:ext uri="{FF2B5EF4-FFF2-40B4-BE49-F238E27FC236}">
                <a16:creationId xmlns:a16="http://schemas.microsoft.com/office/drawing/2014/main" id="{0DFEA81C-5A1D-40C8-A2F3-CA398AAA7A7D}"/>
              </a:ext>
            </a:extLst>
          </p:cNvPr>
          <p:cNvSpPr/>
          <p:nvPr/>
        </p:nvSpPr>
        <p:spPr>
          <a:xfrm>
            <a:off x="1587500" y="1636754"/>
            <a:ext cx="9017000" cy="564201"/>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45745" marR="245745" algn="ctr">
              <a:lnSpc>
                <a:spcPts val="1210"/>
              </a:lnSpc>
              <a:spcBef>
                <a:spcPts val="95"/>
              </a:spcBef>
            </a:pPr>
            <a:r>
              <a:rPr lang="en-US" sz="1000" b="1"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Step #6</a:t>
            </a:r>
            <a:r>
              <a:rPr lang="en-US" sz="1000" b="1" dirty="0">
                <a:solidFill>
                  <a:schemeClr val="tx1"/>
                </a:solidFill>
                <a:effectLst/>
                <a:latin typeface="Calibri" panose="020F0502020204030204" pitchFamily="34" charset="0"/>
                <a:ea typeface="Calibri" panose="020F0502020204030204" pitchFamily="34" charset="0"/>
              </a:rPr>
              <a:t>: IEP Finalization</a:t>
            </a:r>
            <a:endParaRPr lang="en-US"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Callout: Down Arrow 14">
            <a:extLst>
              <a:ext uri="{FF2B5EF4-FFF2-40B4-BE49-F238E27FC236}">
                <a16:creationId xmlns:a16="http://schemas.microsoft.com/office/drawing/2014/main" id="{A0292AAF-9236-4C1F-BCBF-3F93E8CC11F0}"/>
              </a:ext>
            </a:extLst>
          </p:cNvPr>
          <p:cNvSpPr/>
          <p:nvPr/>
        </p:nvSpPr>
        <p:spPr>
          <a:xfrm>
            <a:off x="1595701" y="2243904"/>
            <a:ext cx="2743200" cy="824138"/>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R="205105" algn="ctr"/>
            <a:r>
              <a:rPr lang="en-US" sz="10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a:t>
            </a:r>
            <a:r>
              <a:rPr lang="en-US" sz="1000" dirty="0">
                <a:solidFill>
                  <a:schemeClr val="tx1"/>
                </a:solidFill>
                <a:effectLst/>
                <a:latin typeface="Calibri" panose="020F0502020204030204" pitchFamily="34" charset="0"/>
                <a:ea typeface="Calibri" panose="020F0502020204030204" pitchFamily="34" charset="0"/>
              </a:rPr>
              <a:t>IEP is finalized but is never implemented as of the IEP start date</a:t>
            </a:r>
            <a:endPar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Flowchart: Terminator 19">
            <a:extLst>
              <a:ext uri="{FF2B5EF4-FFF2-40B4-BE49-F238E27FC236}">
                <a16:creationId xmlns:a16="http://schemas.microsoft.com/office/drawing/2014/main" id="{B3D9F53C-DB36-466F-8E6B-C30DED4B5B99}"/>
              </a:ext>
            </a:extLst>
          </p:cNvPr>
          <p:cNvSpPr/>
          <p:nvPr/>
        </p:nvSpPr>
        <p:spPr>
          <a:xfrm>
            <a:off x="2478279" y="3235559"/>
            <a:ext cx="961053" cy="575511"/>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dirty="0">
                <a:solidFill>
                  <a:schemeClr val="tx1"/>
                </a:solidFill>
              </a:rPr>
              <a:t>Sped Process Stops</a:t>
            </a:r>
          </a:p>
        </p:txBody>
      </p:sp>
      <p:sp>
        <p:nvSpPr>
          <p:cNvPr id="26" name="Flowchart: Stored Data 25">
            <a:extLst>
              <a:ext uri="{FF2B5EF4-FFF2-40B4-BE49-F238E27FC236}">
                <a16:creationId xmlns:a16="http://schemas.microsoft.com/office/drawing/2014/main" id="{C35206CF-B0B0-4D1E-8A8F-E7D33E3A3653}"/>
              </a:ext>
            </a:extLst>
          </p:cNvPr>
          <p:cNvSpPr/>
          <p:nvPr/>
        </p:nvSpPr>
        <p:spPr>
          <a:xfrm>
            <a:off x="1668918" y="3978587"/>
            <a:ext cx="2579773" cy="2647299"/>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03 (Path 3)</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Consent to Eval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 Completed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Eval (00, 43, 45, 46, 58, 59, 60) (</a:t>
            </a:r>
            <a:r>
              <a:rPr lang="en-US" sz="800" i="1" dirty="0">
                <a:solidFill>
                  <a:schemeClr val="tx1"/>
                </a:solidFill>
                <a:effectLst/>
                <a:latin typeface="Calibri" panose="020F0502020204030204" pitchFamily="34" charset="0"/>
                <a:ea typeface="Calibri" panose="020F0502020204030204" pitchFamily="34" charset="0"/>
              </a:rPr>
              <a:t>if no delay report 00)</a:t>
            </a:r>
            <a:endParaRPr lang="en-US" sz="800" dirty="0">
              <a:solidFill>
                <a:schemeClr val="tx1"/>
              </a:solidFill>
              <a:effectLst/>
              <a:latin typeface="Calibri" panose="020F0502020204030204" pitchFamily="34" charset="0"/>
              <a:ea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Eligibility Meeting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Finalized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Finalizing Initial IEP (00, 43, 45, 46, 58, 59, 60) (</a:t>
            </a:r>
            <a:r>
              <a:rPr lang="en-US" sz="800" i="1" dirty="0">
                <a:solidFill>
                  <a:schemeClr val="tx1"/>
                </a:solidFill>
                <a:effectLst/>
                <a:latin typeface="Calibri" panose="020F0502020204030204" pitchFamily="34" charset="0"/>
                <a:ea typeface="Calibri" panose="020F0502020204030204" pitchFamily="34" charset="0"/>
              </a:rPr>
              <a:t>if date finalized is &gt;90 days from consent then delay reason is required, if no delay report 00</a:t>
            </a:r>
            <a:r>
              <a:rPr lang="en-US" sz="800" dirty="0">
                <a:solidFill>
                  <a:schemeClr val="tx1"/>
                </a:solidFill>
                <a:effectLst/>
                <a:latin typeface="Calibri" panose="020F0502020204030204" pitchFamily="34" charset="0"/>
                <a:ea typeface="Calibri" panose="020F0502020204030204" pitchFamily="34" charset="0"/>
              </a:rPr>
              <a:t>)</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Implemented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IEP Never Implemented (01,03,47,59) (</a:t>
            </a:r>
            <a:r>
              <a:rPr lang="en-US" sz="800" i="1" dirty="0">
                <a:solidFill>
                  <a:schemeClr val="tx1"/>
                </a:solidFill>
                <a:effectLst/>
                <a:latin typeface="Calibri" panose="020F0502020204030204" pitchFamily="34" charset="0"/>
                <a:ea typeface="Calibri" panose="020F0502020204030204" pitchFamily="34" charset="0"/>
              </a:rPr>
              <a:t>if IEP never implemented a delay reason is required</a:t>
            </a:r>
            <a:r>
              <a:rPr lang="en-US" sz="800" dirty="0">
                <a:solidFill>
                  <a:schemeClr val="tx1"/>
                </a:solidFill>
                <a:effectLst/>
                <a:latin typeface="Calibri" panose="020F0502020204030204" pitchFamily="34" charset="0"/>
                <a:ea typeface="Calibri" panose="020F0502020204030204" pitchFamily="34" charset="0"/>
              </a:rPr>
              <a:t>)</a:t>
            </a:r>
          </a:p>
          <a:p>
            <a:pPr marL="171450" marR="0" indent="-171450">
              <a:spcBef>
                <a:spcPts val="0"/>
              </a:spcBef>
              <a:spcAft>
                <a:spcPts val="0"/>
              </a:spcAft>
              <a:buFont typeface="Arial" panose="020B0604020202020204" pitchFamily="34" charset="0"/>
              <a:buChar char="•"/>
            </a:pPr>
            <a:r>
              <a:rPr lang="en-US" sz="800" dirty="0" err="1">
                <a:solidFill>
                  <a:schemeClr val="tx1"/>
                </a:solidFill>
                <a:effectLst/>
                <a:latin typeface="Calibri" panose="020F0502020204030204" pitchFamily="34" charset="0"/>
                <a:ea typeface="Calibri" panose="020F0502020204030204" pitchFamily="34" charset="0"/>
              </a:rPr>
              <a:t>Elig&amp;Services</a:t>
            </a:r>
            <a:r>
              <a:rPr lang="en-US" sz="800" dirty="0">
                <a:solidFill>
                  <a:schemeClr val="tx1"/>
                </a:solidFill>
                <a:effectLst/>
                <a:latin typeface="Calibri" panose="020F0502020204030204" pitchFamily="34" charset="0"/>
                <a:ea typeface="Calibri" panose="020F0502020204030204" pitchFamily="34" charset="0"/>
              </a:rPr>
              <a:t> (02)</a:t>
            </a:r>
            <a:endPar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Callout: Down Arrow 13">
            <a:extLst>
              <a:ext uri="{FF2B5EF4-FFF2-40B4-BE49-F238E27FC236}">
                <a16:creationId xmlns:a16="http://schemas.microsoft.com/office/drawing/2014/main" id="{5FD49F51-5498-4D70-B0CD-A7BA332EF696}"/>
              </a:ext>
            </a:extLst>
          </p:cNvPr>
          <p:cNvSpPr/>
          <p:nvPr/>
        </p:nvSpPr>
        <p:spPr>
          <a:xfrm>
            <a:off x="4724981" y="2246285"/>
            <a:ext cx="2743200" cy="824138"/>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R="205105" algn="ctr"/>
            <a:r>
              <a:rPr lang="en-US" sz="10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a:t>
            </a:r>
            <a:r>
              <a:rPr lang="en-US" sz="1000" dirty="0">
                <a:solidFill>
                  <a:schemeClr val="tx1"/>
                </a:solidFill>
                <a:effectLst/>
                <a:latin typeface="Calibri" panose="020F0502020204030204" pitchFamily="34" charset="0"/>
                <a:ea typeface="Calibri" panose="020F0502020204030204" pitchFamily="34" charset="0"/>
              </a:rPr>
              <a:t>IEP is finalized within 90 days from parental consent to evaluate and is implemented</a:t>
            </a:r>
            <a:endPar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2" name="Flowchart: Stored Data 31">
            <a:extLst>
              <a:ext uri="{FF2B5EF4-FFF2-40B4-BE49-F238E27FC236}">
                <a16:creationId xmlns:a16="http://schemas.microsoft.com/office/drawing/2014/main" id="{8F1EDCCA-6D6A-4B5A-8DBA-9A270A2CFD48}"/>
              </a:ext>
            </a:extLst>
          </p:cNvPr>
          <p:cNvSpPr/>
          <p:nvPr/>
        </p:nvSpPr>
        <p:spPr>
          <a:xfrm>
            <a:off x="4908235" y="3160530"/>
            <a:ext cx="2363574" cy="2647299"/>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03 (Path 3)</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Consent to Eval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 Completed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Eval (00, 43, 45, 46, 58, 59, 60) </a:t>
            </a:r>
            <a:r>
              <a:rPr lang="en-US" sz="800" i="1" dirty="0">
                <a:solidFill>
                  <a:schemeClr val="tx1"/>
                </a:solidFill>
                <a:effectLst/>
                <a:latin typeface="Calibri" panose="020F0502020204030204" pitchFamily="34" charset="0"/>
                <a:ea typeface="Calibri" panose="020F0502020204030204" pitchFamily="34" charset="0"/>
              </a:rPr>
              <a:t>(if no delay report 00)</a:t>
            </a:r>
            <a:endParaRPr lang="en-US" sz="800" dirty="0">
              <a:solidFill>
                <a:schemeClr val="tx1"/>
              </a:solidFill>
              <a:effectLst/>
              <a:latin typeface="Calibri" panose="020F0502020204030204" pitchFamily="34" charset="0"/>
              <a:ea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Eligibility Meeting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Finalized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Finalizing Initial IEP (00)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Implemented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IEP Never Implemented (00)</a:t>
            </a:r>
          </a:p>
          <a:p>
            <a:pPr marL="171450" marR="0" indent="-171450">
              <a:spcBef>
                <a:spcPts val="0"/>
              </a:spcBef>
              <a:spcAft>
                <a:spcPts val="0"/>
              </a:spcAft>
              <a:buFont typeface="Arial" panose="020B0604020202020204" pitchFamily="34" charset="0"/>
              <a:buChar char="•"/>
            </a:pPr>
            <a:r>
              <a:rPr lang="en-US" sz="800" dirty="0" err="1">
                <a:solidFill>
                  <a:schemeClr val="tx1"/>
                </a:solidFill>
                <a:effectLst/>
                <a:latin typeface="Calibri" panose="020F0502020204030204" pitchFamily="34" charset="0"/>
                <a:ea typeface="Calibri" panose="020F0502020204030204" pitchFamily="34" charset="0"/>
              </a:rPr>
              <a:t>Elig&amp;Services</a:t>
            </a:r>
            <a:r>
              <a:rPr lang="en-US" sz="800" dirty="0">
                <a:solidFill>
                  <a:schemeClr val="tx1"/>
                </a:solidFill>
                <a:effectLst/>
                <a:latin typeface="Calibri" panose="020F0502020204030204" pitchFamily="34" charset="0"/>
                <a:ea typeface="Calibri" panose="020F0502020204030204" pitchFamily="34" charset="0"/>
              </a:rPr>
              <a:t> (02)</a:t>
            </a:r>
            <a:endPar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1" name="Callout: Down Arrow 30">
            <a:extLst>
              <a:ext uri="{FF2B5EF4-FFF2-40B4-BE49-F238E27FC236}">
                <a16:creationId xmlns:a16="http://schemas.microsoft.com/office/drawing/2014/main" id="{79A06EDE-8B20-466E-B4A3-AFA9F03A2A0B}"/>
              </a:ext>
            </a:extLst>
          </p:cNvPr>
          <p:cNvSpPr/>
          <p:nvPr/>
        </p:nvSpPr>
        <p:spPr>
          <a:xfrm>
            <a:off x="7861881" y="2241317"/>
            <a:ext cx="2743200" cy="824138"/>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R="205105" algn="ctr"/>
            <a:r>
              <a:rPr lang="en-US" sz="10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a:t>
            </a:r>
            <a:r>
              <a:rPr lang="en-US" sz="1000" dirty="0">
                <a:solidFill>
                  <a:schemeClr val="tx1"/>
                </a:solidFill>
                <a:effectLst/>
                <a:latin typeface="Calibri" panose="020F0502020204030204" pitchFamily="34" charset="0"/>
                <a:ea typeface="Calibri" panose="020F0502020204030204" pitchFamily="34" charset="0"/>
              </a:rPr>
              <a:t>IEP is NOT finalized within 90 days from parental consent to evaluate but is implemented</a:t>
            </a:r>
            <a:endPar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7" name="Flowchart: Stored Data 26">
            <a:extLst>
              <a:ext uri="{FF2B5EF4-FFF2-40B4-BE49-F238E27FC236}">
                <a16:creationId xmlns:a16="http://schemas.microsoft.com/office/drawing/2014/main" id="{0F2991FF-A963-429C-B84E-EB471E8A2AAB}"/>
              </a:ext>
            </a:extLst>
          </p:cNvPr>
          <p:cNvSpPr/>
          <p:nvPr/>
        </p:nvSpPr>
        <p:spPr>
          <a:xfrm>
            <a:off x="8087339" y="3235559"/>
            <a:ext cx="2454789" cy="2386033"/>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03 (Path 3)</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Consent to Eval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 Completed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Eval (00, 43, 45, 46, 58, 59, 60) (</a:t>
            </a:r>
            <a:r>
              <a:rPr lang="en-US" sz="800" i="1" dirty="0">
                <a:solidFill>
                  <a:schemeClr val="tx1"/>
                </a:solidFill>
                <a:effectLst/>
                <a:latin typeface="Calibri" panose="020F0502020204030204" pitchFamily="34" charset="0"/>
                <a:ea typeface="Calibri" panose="020F0502020204030204" pitchFamily="34" charset="0"/>
              </a:rPr>
              <a:t>if no delay report 00)</a:t>
            </a:r>
            <a:endParaRPr lang="en-US" sz="800" dirty="0">
              <a:solidFill>
                <a:schemeClr val="tx1"/>
              </a:solidFill>
              <a:effectLst/>
              <a:latin typeface="Calibri" panose="020F0502020204030204" pitchFamily="34" charset="0"/>
              <a:ea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Eligibility Meeting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Finalized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Finalizing Initial IEP (43, 45, 46, 58, 59, 60)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Implemented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IEP Never Implemented (00)</a:t>
            </a:r>
          </a:p>
          <a:p>
            <a:pPr marL="171450" marR="0" indent="-171450">
              <a:spcBef>
                <a:spcPts val="0"/>
              </a:spcBef>
              <a:spcAft>
                <a:spcPts val="0"/>
              </a:spcAft>
              <a:buFont typeface="Arial" panose="020B0604020202020204" pitchFamily="34" charset="0"/>
              <a:buChar char="•"/>
            </a:pPr>
            <a:r>
              <a:rPr lang="en-US" sz="800" dirty="0" err="1">
                <a:solidFill>
                  <a:schemeClr val="tx1"/>
                </a:solidFill>
                <a:effectLst/>
                <a:latin typeface="Calibri" panose="020F0502020204030204" pitchFamily="34" charset="0"/>
                <a:ea typeface="Calibri" panose="020F0502020204030204" pitchFamily="34" charset="0"/>
              </a:rPr>
              <a:t>Elig&amp;Services</a:t>
            </a:r>
            <a:r>
              <a:rPr lang="en-US" sz="800" dirty="0">
                <a:solidFill>
                  <a:schemeClr val="tx1"/>
                </a:solidFill>
                <a:effectLst/>
                <a:latin typeface="Calibri" panose="020F0502020204030204" pitchFamily="34" charset="0"/>
                <a:ea typeface="Calibri" panose="020F0502020204030204" pitchFamily="34" charset="0"/>
              </a:rPr>
              <a:t> (02)</a:t>
            </a:r>
            <a:endPar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9954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479D5F6-EDCB-402A-AC08-4943A1820E8F}" type="slidenum">
              <a:rPr lang="en-US" smtClean="0"/>
              <a:pPr/>
              <a:t>13</a:t>
            </a:fld>
            <a:endParaRPr lang="en-US" dirty="0"/>
          </a:p>
        </p:txBody>
      </p:sp>
      <p:sp>
        <p:nvSpPr>
          <p:cNvPr id="2" name="Title 1"/>
          <p:cNvSpPr>
            <a:spLocks noGrp="1"/>
          </p:cNvSpPr>
          <p:nvPr>
            <p:ph type="ctrTitle"/>
          </p:nvPr>
        </p:nvSpPr>
        <p:spPr/>
        <p:txBody>
          <a:bodyPr/>
          <a:lstStyle/>
          <a:p>
            <a:r>
              <a:rPr lang="en-US" dirty="0"/>
              <a:t>For Path Coding Help Please Contact:</a:t>
            </a:r>
            <a:br>
              <a:rPr lang="en-US" dirty="0"/>
            </a:br>
            <a:br>
              <a:rPr lang="en-US" dirty="0"/>
            </a:br>
            <a:r>
              <a:rPr lang="en-US" dirty="0"/>
              <a:t>Lindsey Heitman at </a:t>
            </a:r>
            <a:r>
              <a:rPr lang="en-US" dirty="0">
                <a:hlinkClick r:id="rId2"/>
              </a:rPr>
              <a:t>heitman_l@cde.state.co.us</a:t>
            </a:r>
            <a:r>
              <a:rPr lang="en-US" dirty="0"/>
              <a:t> </a:t>
            </a:r>
          </a:p>
        </p:txBody>
      </p:sp>
    </p:spTree>
    <p:extLst>
      <p:ext uri="{BB962C8B-B14F-4D97-AF65-F5344CB8AC3E}">
        <p14:creationId xmlns:p14="http://schemas.microsoft.com/office/powerpoint/2010/main" val="2748458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What Path to Report in?</a:t>
            </a:r>
          </a:p>
        </p:txBody>
      </p:sp>
      <p:sp>
        <p:nvSpPr>
          <p:cNvPr id="3" name="Slide Number Placeholder 2"/>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2499440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53A9-30FF-E281-28F9-1CD30CDD13EC}"/>
              </a:ext>
            </a:extLst>
          </p:cNvPr>
          <p:cNvSpPr>
            <a:spLocks noGrp="1"/>
          </p:cNvSpPr>
          <p:nvPr>
            <p:ph type="title"/>
          </p:nvPr>
        </p:nvSpPr>
        <p:spPr/>
        <p:txBody>
          <a:bodyPr/>
          <a:lstStyle/>
          <a:p>
            <a:r>
              <a:rPr lang="en-US" dirty="0"/>
              <a:t>What type of Part B evaluation is being completed?</a:t>
            </a:r>
          </a:p>
        </p:txBody>
      </p:sp>
      <p:sp>
        <p:nvSpPr>
          <p:cNvPr id="4" name="Slide Number Placeholder 3">
            <a:extLst>
              <a:ext uri="{FF2B5EF4-FFF2-40B4-BE49-F238E27FC236}">
                <a16:creationId xmlns:a16="http://schemas.microsoft.com/office/drawing/2014/main" id="{5BCCDA0A-5EEB-D550-922B-D38B07114472}"/>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
        <p:nvSpPr>
          <p:cNvPr id="9" name="TextBox 8">
            <a:extLst>
              <a:ext uri="{FF2B5EF4-FFF2-40B4-BE49-F238E27FC236}">
                <a16:creationId xmlns:a16="http://schemas.microsoft.com/office/drawing/2014/main" id="{26795132-C8E4-03A5-D8C1-EB08A79DA559}"/>
              </a:ext>
            </a:extLst>
          </p:cNvPr>
          <p:cNvSpPr txBox="1"/>
          <p:nvPr/>
        </p:nvSpPr>
        <p:spPr>
          <a:xfrm>
            <a:off x="2506368" y="4717503"/>
            <a:ext cx="1973262" cy="738664"/>
          </a:xfrm>
          <a:prstGeom prst="rect">
            <a:avLst/>
          </a:prstGeom>
          <a:solidFill>
            <a:srgbClr val="00B0F0"/>
          </a:solidFill>
          <a:ln>
            <a:solidFill>
              <a:srgbClr val="0070C0"/>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ctr" fontAlgn="auto">
              <a:spcBef>
                <a:spcPts val="0"/>
              </a:spcBef>
              <a:spcAft>
                <a:spcPts val="0"/>
              </a:spcAft>
              <a:defRPr/>
            </a:pPr>
            <a:r>
              <a:rPr lang="en-US" dirty="0">
                <a:latin typeface="Museo Slab 500" panose="02000000000000000000"/>
              </a:rPr>
              <a:t>Path 2</a:t>
            </a:r>
          </a:p>
          <a:p>
            <a:pPr algn="ctr" fontAlgn="auto">
              <a:spcBef>
                <a:spcPts val="0"/>
              </a:spcBef>
              <a:spcAft>
                <a:spcPts val="0"/>
              </a:spcAft>
              <a:defRPr/>
            </a:pPr>
            <a:r>
              <a:rPr lang="en-US" sz="1200" dirty="0">
                <a:latin typeface="Museo Slab 500" panose="02000000000000000000"/>
              </a:rPr>
              <a:t>Students in this Path are 2.5 but not yet 4 years old.</a:t>
            </a:r>
          </a:p>
        </p:txBody>
      </p:sp>
      <p:sp>
        <p:nvSpPr>
          <p:cNvPr id="10" name="TextBox 9">
            <a:extLst>
              <a:ext uri="{FF2B5EF4-FFF2-40B4-BE49-F238E27FC236}">
                <a16:creationId xmlns:a16="http://schemas.microsoft.com/office/drawing/2014/main" id="{2127341A-956F-C2C5-9C5B-0895A84C4801}"/>
              </a:ext>
            </a:extLst>
          </p:cNvPr>
          <p:cNvSpPr txBox="1"/>
          <p:nvPr/>
        </p:nvSpPr>
        <p:spPr>
          <a:xfrm>
            <a:off x="5309364" y="4717503"/>
            <a:ext cx="1973262" cy="738664"/>
          </a:xfrm>
          <a:prstGeom prst="rect">
            <a:avLst/>
          </a:prstGeom>
          <a:solidFill>
            <a:schemeClr val="accent1">
              <a:lumMod val="60000"/>
              <a:lumOff val="40000"/>
            </a:schemeClr>
          </a:solidFill>
          <a:ln>
            <a:solidFill>
              <a:srgbClr val="0070C0"/>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ctr" fontAlgn="auto">
              <a:spcBef>
                <a:spcPts val="0"/>
              </a:spcBef>
              <a:spcAft>
                <a:spcPts val="0"/>
              </a:spcAft>
              <a:defRPr/>
            </a:pPr>
            <a:r>
              <a:rPr lang="en-US" dirty="0">
                <a:latin typeface="Museo Slab 500" panose="02000000000000000000"/>
              </a:rPr>
              <a:t>Path 3</a:t>
            </a:r>
          </a:p>
          <a:p>
            <a:pPr algn="ctr" fontAlgn="auto">
              <a:spcBef>
                <a:spcPts val="0"/>
              </a:spcBef>
              <a:spcAft>
                <a:spcPts val="0"/>
              </a:spcAft>
              <a:defRPr/>
            </a:pPr>
            <a:r>
              <a:rPr lang="en-US" sz="1200" dirty="0">
                <a:latin typeface="Museo Slab 500" panose="02000000000000000000"/>
              </a:rPr>
              <a:t>Students in this Path are 2.5 to 21 years old.</a:t>
            </a:r>
          </a:p>
        </p:txBody>
      </p:sp>
      <p:sp>
        <p:nvSpPr>
          <p:cNvPr id="11" name="Callout: Down Arrow 10">
            <a:extLst>
              <a:ext uri="{FF2B5EF4-FFF2-40B4-BE49-F238E27FC236}">
                <a16:creationId xmlns:a16="http://schemas.microsoft.com/office/drawing/2014/main" id="{7645D696-46BC-0287-A943-FE6DB9B9DE73}"/>
              </a:ext>
            </a:extLst>
          </p:cNvPr>
          <p:cNvSpPr/>
          <p:nvPr/>
        </p:nvSpPr>
        <p:spPr>
          <a:xfrm>
            <a:off x="2803231" y="3624507"/>
            <a:ext cx="1143000" cy="839291"/>
          </a:xfrm>
          <a:prstGeom prst="downArrowCallout">
            <a:avLst/>
          </a:prstGeom>
          <a:solidFill>
            <a:srgbClr val="00B0F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Museo Slab 500" panose="02000000000000000000"/>
              </a:rPr>
              <a:t>Yes</a:t>
            </a:r>
          </a:p>
        </p:txBody>
      </p:sp>
      <p:sp>
        <p:nvSpPr>
          <p:cNvPr id="12" name="Callout: Down Arrow 11">
            <a:extLst>
              <a:ext uri="{FF2B5EF4-FFF2-40B4-BE49-F238E27FC236}">
                <a16:creationId xmlns:a16="http://schemas.microsoft.com/office/drawing/2014/main" id="{AEBDE4BB-498D-AFCD-C939-0010C8EF1C9F}"/>
              </a:ext>
            </a:extLst>
          </p:cNvPr>
          <p:cNvSpPr/>
          <p:nvPr/>
        </p:nvSpPr>
        <p:spPr>
          <a:xfrm>
            <a:off x="5724495" y="3630615"/>
            <a:ext cx="1143000" cy="839292"/>
          </a:xfrm>
          <a:prstGeom prst="downArrowCallout">
            <a:avLst/>
          </a:prstGeom>
          <a:solidFill>
            <a:schemeClr val="accent1">
              <a:lumMod val="60000"/>
              <a:lumOff val="4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Museo Slab 500" panose="02000000000000000000"/>
              </a:rPr>
              <a:t>No</a:t>
            </a:r>
          </a:p>
        </p:txBody>
      </p:sp>
      <p:sp>
        <p:nvSpPr>
          <p:cNvPr id="16" name="Callout: Down Arrow 15">
            <a:extLst>
              <a:ext uri="{FF2B5EF4-FFF2-40B4-BE49-F238E27FC236}">
                <a16:creationId xmlns:a16="http://schemas.microsoft.com/office/drawing/2014/main" id="{F032B855-CF9C-CF18-8E0A-E933DF5368C6}"/>
              </a:ext>
            </a:extLst>
          </p:cNvPr>
          <p:cNvSpPr/>
          <p:nvPr/>
        </p:nvSpPr>
        <p:spPr>
          <a:xfrm>
            <a:off x="1944749" y="1623974"/>
            <a:ext cx="5999569" cy="1561437"/>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45745" marR="245745" algn="ctr">
              <a:spcBef>
                <a:spcPts val="95"/>
              </a:spcBef>
              <a:spcAft>
                <a:spcPts val="0"/>
              </a:spcAft>
            </a:pPr>
            <a:r>
              <a:rPr lang="en-US" sz="2000" spc="10" dirty="0">
                <a:solidFill>
                  <a:schemeClr val="tx1"/>
                </a:solidFill>
                <a:effectLst/>
                <a:latin typeface="Museo Slab 500" panose="02000000000000000000"/>
                <a:ea typeface="Calibri" panose="020F0502020204030204" pitchFamily="34" charset="0"/>
                <a:cs typeface="Times New Roman" panose="02020603050405020304" pitchFamily="18" charset="0"/>
              </a:rPr>
              <a:t>Was the student receiving Part C services immediately prior to this Part B evaluation?</a:t>
            </a:r>
            <a:endParaRPr lang="en-US" sz="2000" dirty="0">
              <a:solidFill>
                <a:schemeClr val="tx1"/>
              </a:solidFill>
              <a:effectLst/>
              <a:latin typeface="Museo Slab 500" panose="02000000000000000000"/>
              <a:ea typeface="Calibri" panose="020F0502020204030204" pitchFamily="34" charset="0"/>
              <a:cs typeface="Times New Roman" panose="02020603050405020304" pitchFamily="18" charset="0"/>
            </a:endParaRPr>
          </a:p>
        </p:txBody>
      </p:sp>
      <p:sp>
        <p:nvSpPr>
          <p:cNvPr id="19" name="Thought Bubble: Cloud 18">
            <a:extLst>
              <a:ext uri="{FF2B5EF4-FFF2-40B4-BE49-F238E27FC236}">
                <a16:creationId xmlns:a16="http://schemas.microsoft.com/office/drawing/2014/main" id="{17E49E02-EE40-393D-E2E6-2CBFA9FD3733}"/>
              </a:ext>
            </a:extLst>
          </p:cNvPr>
          <p:cNvSpPr/>
          <p:nvPr/>
        </p:nvSpPr>
        <p:spPr>
          <a:xfrm>
            <a:off x="8322466" y="2436768"/>
            <a:ext cx="3166801" cy="1771165"/>
          </a:xfrm>
          <a:prstGeom prst="cloudCallout">
            <a:avLst>
              <a:gd name="adj1" fmla="val -52327"/>
              <a:gd name="adj2" fmla="val -60183"/>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i="1" dirty="0">
                <a:solidFill>
                  <a:schemeClr val="tx1"/>
                </a:solidFill>
                <a:latin typeface="Museo Slab 500" panose="02000000000000000000"/>
              </a:rPr>
              <a:t>Check in with your local CCB partner monthly to confirm the C to B Transition referrals in your AU.</a:t>
            </a:r>
          </a:p>
        </p:txBody>
      </p:sp>
    </p:spTree>
    <p:extLst>
      <p:ext uri="{BB962C8B-B14F-4D97-AF65-F5344CB8AC3E}">
        <p14:creationId xmlns:p14="http://schemas.microsoft.com/office/powerpoint/2010/main" val="1458317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DD58F1-C5AC-2891-59DA-678BEEE63D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0A4557-A2AA-C619-BF21-D8A804642593}"/>
              </a:ext>
            </a:extLst>
          </p:cNvPr>
          <p:cNvSpPr>
            <a:spLocks noGrp="1"/>
          </p:cNvSpPr>
          <p:nvPr>
            <p:ph type="ctrTitle"/>
          </p:nvPr>
        </p:nvSpPr>
        <p:spPr/>
        <p:txBody>
          <a:bodyPr/>
          <a:lstStyle/>
          <a:p>
            <a:r>
              <a:rPr lang="en-US" dirty="0"/>
              <a:t>Part C to Part B Transition </a:t>
            </a:r>
            <a:br>
              <a:rPr lang="en-US" dirty="0"/>
            </a:br>
            <a:br>
              <a:rPr lang="en-US" dirty="0"/>
            </a:br>
            <a:r>
              <a:rPr lang="en-US" b="1" dirty="0"/>
              <a:t>Path 2</a:t>
            </a:r>
            <a:r>
              <a:rPr lang="en-US" dirty="0"/>
              <a:t> Reporting in Sped EOY</a:t>
            </a:r>
          </a:p>
        </p:txBody>
      </p:sp>
      <p:sp>
        <p:nvSpPr>
          <p:cNvPr id="3" name="Slide Number Placeholder 2">
            <a:extLst>
              <a:ext uri="{FF2B5EF4-FFF2-40B4-BE49-F238E27FC236}">
                <a16:creationId xmlns:a16="http://schemas.microsoft.com/office/drawing/2014/main" id="{5BA39313-F47C-17D5-7A67-253D1985591A}"/>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544650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5</a:t>
            </a:fld>
            <a:endParaRPr lang="en-US" dirty="0"/>
          </a:p>
        </p:txBody>
      </p:sp>
      <p:sp>
        <p:nvSpPr>
          <p:cNvPr id="2" name="Title 1"/>
          <p:cNvSpPr>
            <a:spLocks noGrp="1"/>
          </p:cNvSpPr>
          <p:nvPr>
            <p:ph type="title"/>
          </p:nvPr>
        </p:nvSpPr>
        <p:spPr>
          <a:xfrm>
            <a:off x="1307736" y="356616"/>
            <a:ext cx="7729731" cy="747084"/>
          </a:xfrm>
        </p:spPr>
        <p:txBody>
          <a:bodyPr>
            <a:normAutofit fontScale="90000"/>
          </a:bodyPr>
          <a:lstStyle/>
          <a:p>
            <a:r>
              <a:rPr lang="en-US" dirty="0"/>
              <a:t>Part C to Part B Transition – Path 2 Reporting in Sped EOY </a:t>
            </a:r>
            <a:r>
              <a:rPr lang="en-US" sz="1600" dirty="0"/>
              <a:t>(slide 1 of 3)</a:t>
            </a:r>
          </a:p>
        </p:txBody>
      </p:sp>
      <p:sp>
        <p:nvSpPr>
          <p:cNvPr id="3" name="Thought Bubble: Cloud 2">
            <a:extLst>
              <a:ext uri="{FF2B5EF4-FFF2-40B4-BE49-F238E27FC236}">
                <a16:creationId xmlns:a16="http://schemas.microsoft.com/office/drawing/2014/main" id="{25BABBE0-62A8-4B9A-997D-91B40A4E3242}"/>
              </a:ext>
            </a:extLst>
          </p:cNvPr>
          <p:cNvSpPr/>
          <p:nvPr/>
        </p:nvSpPr>
        <p:spPr>
          <a:xfrm>
            <a:off x="4245850" y="2132289"/>
            <a:ext cx="2544871" cy="2084605"/>
          </a:xfrm>
          <a:prstGeom prst="cloudCallout">
            <a:avLst>
              <a:gd name="adj1" fmla="val -34663"/>
              <a:gd name="adj2" fmla="val -68493"/>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algn="ctr">
              <a:spcBef>
                <a:spcPts val="0"/>
              </a:spcBef>
              <a:spcAft>
                <a:spcPts val="600"/>
              </a:spcAft>
            </a:pPr>
            <a:r>
              <a:rPr lang="en-US"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When to Report</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rPr>
              <a:t>Part B Initial Evaluations are reported in the school year in which the IEP is implemented. When an IEP is never implemented report in the school year in which the last event took place.</a:t>
            </a:r>
          </a:p>
        </p:txBody>
      </p:sp>
      <p:sp>
        <p:nvSpPr>
          <p:cNvPr id="21" name="Thought Bubble: Cloud 20">
            <a:extLst>
              <a:ext uri="{FF2B5EF4-FFF2-40B4-BE49-F238E27FC236}">
                <a16:creationId xmlns:a16="http://schemas.microsoft.com/office/drawing/2014/main" id="{7E8BAFAD-BC06-4B12-81A7-6155C8D7AED3}"/>
              </a:ext>
            </a:extLst>
          </p:cNvPr>
          <p:cNvSpPr/>
          <p:nvPr/>
        </p:nvSpPr>
        <p:spPr>
          <a:xfrm>
            <a:off x="2730672" y="4385884"/>
            <a:ext cx="3737967" cy="2318454"/>
          </a:xfrm>
          <a:prstGeom prst="cloudCallout">
            <a:avLst>
              <a:gd name="adj1" fmla="val 43838"/>
              <a:gd name="adj2" fmla="val 43006"/>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a:spcBef>
                <a:spcPts val="0"/>
              </a:spcBef>
              <a:spcAft>
                <a:spcPts val="0"/>
              </a:spcAft>
            </a:pPr>
            <a:r>
              <a:rPr lang="en-US" sz="900" b="1" dirty="0">
                <a:solidFill>
                  <a:schemeClr val="tx1"/>
                </a:solidFill>
                <a:effectLst/>
                <a:latin typeface="Calibri" panose="020F0502020204030204" pitchFamily="34" charset="0"/>
                <a:ea typeface="Calibri" panose="020F0502020204030204" pitchFamily="34" charset="0"/>
              </a:rPr>
              <a:t>STOP Instructions for when the Sped Process Stops Permanently AND Eligibility is Never determined or determined to be Not Eligible.</a:t>
            </a:r>
            <a:endParaRPr lang="en-US" sz="900" dirty="0">
              <a:solidFill>
                <a:schemeClr val="tx1"/>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900" dirty="0">
                <a:solidFill>
                  <a:schemeClr val="tx1"/>
                </a:solidFill>
                <a:effectLst/>
                <a:latin typeface="Calibri" panose="020F0502020204030204" pitchFamily="34" charset="0"/>
                <a:ea typeface="Calibri" panose="020F0502020204030204" pitchFamily="34" charset="0"/>
              </a:rPr>
              <a:t>End User Actions:</a:t>
            </a:r>
          </a:p>
          <a:p>
            <a:pPr marL="0" marR="0">
              <a:spcBef>
                <a:spcPts val="0"/>
              </a:spcBef>
              <a:spcAft>
                <a:spcPts val="0"/>
              </a:spcAft>
            </a:pPr>
            <a:r>
              <a:rPr lang="en-US" sz="900" dirty="0">
                <a:solidFill>
                  <a:schemeClr val="tx1"/>
                </a:solidFill>
                <a:effectLst/>
                <a:latin typeface="Calibri" panose="020F0502020204030204" pitchFamily="34" charset="0"/>
                <a:ea typeface="Calibri" panose="020F0502020204030204" pitchFamily="34" charset="0"/>
              </a:rPr>
              <a:t>1) Issue a prior written notice</a:t>
            </a:r>
          </a:p>
          <a:p>
            <a:pPr marL="0" marR="47625">
              <a:lnSpc>
                <a:spcPts val="960"/>
              </a:lnSpc>
              <a:spcBef>
                <a:spcPts val="245"/>
              </a:spcBef>
              <a:spcAft>
                <a:spcPts val="0"/>
              </a:spcAft>
            </a:pPr>
            <a:r>
              <a:rPr lang="en-US" sz="900" dirty="0">
                <a:solidFill>
                  <a:schemeClr val="tx1"/>
                </a:solidFill>
                <a:effectLst/>
                <a:latin typeface="Calibri" panose="020F0502020204030204" pitchFamily="34" charset="0"/>
                <a:ea typeface="Calibri" panose="020F0502020204030204" pitchFamily="34" charset="0"/>
              </a:rPr>
              <a:t>2) End Record. Students for whom eligibility is never determined or who are determined not eligible never begin nor exit sped services. Start Date of Sped, Date of Exit, Basis of Exit, Primary Disability, Sped Hours, PAI, Funding Status are all zero-filled.</a:t>
            </a:r>
          </a:p>
        </p:txBody>
      </p:sp>
      <p:sp>
        <p:nvSpPr>
          <p:cNvPr id="5" name="Callout: Down Arrow 4">
            <a:extLst>
              <a:ext uri="{FF2B5EF4-FFF2-40B4-BE49-F238E27FC236}">
                <a16:creationId xmlns:a16="http://schemas.microsoft.com/office/drawing/2014/main" id="{F986BFEC-1A62-4487-A4AA-7E8ABE52254A}"/>
              </a:ext>
            </a:extLst>
          </p:cNvPr>
          <p:cNvSpPr/>
          <p:nvPr/>
        </p:nvSpPr>
        <p:spPr>
          <a:xfrm>
            <a:off x="574085" y="1357008"/>
            <a:ext cx="3164439" cy="877291"/>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45745" marR="245745" algn="ctr">
              <a:lnSpc>
                <a:spcPts val="1210"/>
              </a:lnSpc>
              <a:spcBef>
                <a:spcPts val="95"/>
              </a:spcBef>
              <a:spcAft>
                <a:spcPts val="0"/>
              </a:spcAft>
            </a:pPr>
            <a:r>
              <a:rPr lang="en-US" sz="1100" b="1"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Step #1</a:t>
            </a:r>
            <a:r>
              <a:rPr lang="en-US" sz="1100" b="1" dirty="0">
                <a:solidFill>
                  <a:schemeClr val="tx1"/>
                </a:solidFill>
                <a:effectLst/>
                <a:latin typeface="Calibri" panose="020F0502020204030204" pitchFamily="34" charset="0"/>
                <a:ea typeface="Calibri" panose="020F0502020204030204" pitchFamily="34" charset="0"/>
              </a:rPr>
              <a:t>: Start Program Special Education Part C to B Referral </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allout: Down Arrow 5">
            <a:extLst>
              <a:ext uri="{FF2B5EF4-FFF2-40B4-BE49-F238E27FC236}">
                <a16:creationId xmlns:a16="http://schemas.microsoft.com/office/drawing/2014/main" id="{FF2C425D-9305-4143-9883-9AB70D19969F}"/>
              </a:ext>
            </a:extLst>
          </p:cNvPr>
          <p:cNvSpPr/>
          <p:nvPr/>
        </p:nvSpPr>
        <p:spPr>
          <a:xfrm>
            <a:off x="574085" y="2234299"/>
            <a:ext cx="1508289" cy="864322"/>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L="0"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Consent Never Initiated</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Flowchart: Terminator 9">
            <a:extLst>
              <a:ext uri="{FF2B5EF4-FFF2-40B4-BE49-F238E27FC236}">
                <a16:creationId xmlns:a16="http://schemas.microsoft.com/office/drawing/2014/main" id="{EAA2F2F4-6CFE-4A80-B3AD-CFADAACA25AE}"/>
              </a:ext>
            </a:extLst>
          </p:cNvPr>
          <p:cNvSpPr/>
          <p:nvPr/>
        </p:nvSpPr>
        <p:spPr>
          <a:xfrm>
            <a:off x="840082" y="3151697"/>
            <a:ext cx="961053" cy="575511"/>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dirty="0">
                <a:solidFill>
                  <a:schemeClr val="tx1"/>
                </a:solidFill>
              </a:rPr>
              <a:t>Sped Process Stops</a:t>
            </a:r>
          </a:p>
        </p:txBody>
      </p:sp>
      <p:sp>
        <p:nvSpPr>
          <p:cNvPr id="11" name="Flowchart: Stored Data 10">
            <a:extLst>
              <a:ext uri="{FF2B5EF4-FFF2-40B4-BE49-F238E27FC236}">
                <a16:creationId xmlns:a16="http://schemas.microsoft.com/office/drawing/2014/main" id="{CA9A1F46-F3D5-43DC-A73F-C3EB786B6150}"/>
              </a:ext>
            </a:extLst>
          </p:cNvPr>
          <p:cNvSpPr/>
          <p:nvPr/>
        </p:nvSpPr>
        <p:spPr>
          <a:xfrm>
            <a:off x="346320" y="3805980"/>
            <a:ext cx="2452702" cy="2852614"/>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02 (Path 2) </a:t>
            </a:r>
            <a:r>
              <a:rPr lang="en-US" sz="800" i="1" dirty="0">
                <a:solidFill>
                  <a:schemeClr val="tx1"/>
                </a:solidFill>
                <a:effectLst/>
                <a:latin typeface="Calibri" panose="020F0502020204030204" pitchFamily="34" charset="0"/>
                <a:ea typeface="Calibri" panose="020F0502020204030204" pitchFamily="34" charset="0"/>
              </a:rPr>
              <a:t>all delays should match</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Child Found Eligible Part C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Referral to AU from CCB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Parental Consent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Evaluation Completed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Completing Eval (01, 03,47,56)</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Initial Eligibility Mtg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Initial </a:t>
            </a:r>
            <a:r>
              <a:rPr lang="en-US" sz="800" dirty="0" err="1">
                <a:solidFill>
                  <a:schemeClr val="tx1"/>
                </a:solidFill>
                <a:effectLst/>
                <a:latin typeface="Calibri" panose="020F0502020204030204" pitchFamily="34" charset="0"/>
                <a:ea typeface="Calibri" panose="020F0502020204030204" pitchFamily="34" charset="0"/>
              </a:rPr>
              <a:t>Elig</a:t>
            </a:r>
            <a:r>
              <a:rPr lang="en-US" sz="800" dirty="0">
                <a:solidFill>
                  <a:schemeClr val="tx1"/>
                </a:solidFill>
                <a:effectLst/>
                <a:latin typeface="Calibri" panose="020F0502020204030204" pitchFamily="34" charset="0"/>
                <a:ea typeface="Calibri" panose="020F0502020204030204" pitchFamily="34" charset="0"/>
              </a:rPr>
              <a:t> Mtg (01, 03, 47,56)</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Implemented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IEP Implementation (01, 03,47,56)</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Eligibility &amp; Services Path 2 (00)</a:t>
            </a:r>
          </a:p>
          <a:p>
            <a:pPr marL="171450" marR="0" indent="-171450">
              <a:lnSpc>
                <a:spcPct val="107000"/>
              </a:lnSpc>
              <a:spcBef>
                <a:spcPts val="0"/>
              </a:spcBef>
              <a:spcAft>
                <a:spcPts val="800"/>
              </a:spcAft>
              <a:buFont typeface="Arial" panose="020B0604020202020204" pitchFamily="34" charset="0"/>
              <a:buChar char="•"/>
            </a:pPr>
            <a:endPar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llout: Down Arrow 8">
            <a:extLst>
              <a:ext uri="{FF2B5EF4-FFF2-40B4-BE49-F238E27FC236}">
                <a16:creationId xmlns:a16="http://schemas.microsoft.com/office/drawing/2014/main" id="{43AEB649-1421-47C9-A798-727204ACE231}"/>
              </a:ext>
            </a:extLst>
          </p:cNvPr>
          <p:cNvSpPr/>
          <p:nvPr/>
        </p:nvSpPr>
        <p:spPr>
          <a:xfrm>
            <a:off x="2238143" y="2231890"/>
            <a:ext cx="1508288" cy="864322"/>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L="0"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Initiate Consent Process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allout: Down Arrow 6">
            <a:extLst>
              <a:ext uri="{FF2B5EF4-FFF2-40B4-BE49-F238E27FC236}">
                <a16:creationId xmlns:a16="http://schemas.microsoft.com/office/drawing/2014/main" id="{4585B554-E343-4158-81A1-644566EE73A8}"/>
              </a:ext>
            </a:extLst>
          </p:cNvPr>
          <p:cNvSpPr/>
          <p:nvPr/>
        </p:nvSpPr>
        <p:spPr>
          <a:xfrm>
            <a:off x="2238142" y="3203844"/>
            <a:ext cx="1508287" cy="825608"/>
          </a:xfrm>
          <a:prstGeom prst="downArrowCallout">
            <a:avLst/>
          </a:prstGeom>
        </p:spPr>
        <p:style>
          <a:lnRef idx="2">
            <a:schemeClr val="accent6">
              <a:shade val="50000"/>
            </a:schemeClr>
          </a:lnRef>
          <a:fillRef idx="1">
            <a:schemeClr val="accent6"/>
          </a:fillRef>
          <a:effectRef idx="0">
            <a:schemeClr val="accent6"/>
          </a:effectRef>
          <a:fontRef idx="minor">
            <a:schemeClr val="lt1"/>
          </a:fontRef>
        </p:style>
        <p:txBody>
          <a:bodyPr lIns="182880" rIns="0" rtlCol="0" anchor="ctr"/>
          <a:lstStyle/>
          <a:p>
            <a:pPr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Continue to Step #2</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2" name="Connector: Elbow 11" descr="Arrow leading from the end of Step 1 to the beginning of Sept 2">
            <a:extLst>
              <a:ext uri="{FF2B5EF4-FFF2-40B4-BE49-F238E27FC236}">
                <a16:creationId xmlns:a16="http://schemas.microsoft.com/office/drawing/2014/main" id="{455A9AEE-B84B-45F1-918B-7D885B34C63A}"/>
              </a:ext>
            </a:extLst>
          </p:cNvPr>
          <p:cNvCxnSpPr>
            <a:cxnSpLocks/>
          </p:cNvCxnSpPr>
          <p:nvPr/>
        </p:nvCxnSpPr>
        <p:spPr>
          <a:xfrm flipV="1">
            <a:off x="2992282" y="1482571"/>
            <a:ext cx="3103718" cy="2734323"/>
          </a:xfrm>
          <a:prstGeom prst="bentConnector3">
            <a:avLst>
              <a:gd name="adj1" fmla="val 50000"/>
            </a:avLst>
          </a:prstGeom>
          <a:ln w="25400">
            <a:solidFill>
              <a:schemeClr val="accent6"/>
            </a:solidFill>
            <a:tailEnd type="triangle" w="lg" len="lg"/>
          </a:ln>
        </p:spPr>
        <p:style>
          <a:lnRef idx="1">
            <a:schemeClr val="accent1"/>
          </a:lnRef>
          <a:fillRef idx="0">
            <a:schemeClr val="accent1"/>
          </a:fillRef>
          <a:effectRef idx="0">
            <a:schemeClr val="accent1"/>
          </a:effectRef>
          <a:fontRef idx="minor">
            <a:schemeClr val="tx1"/>
          </a:fontRef>
        </p:style>
      </p:cxnSp>
      <p:sp>
        <p:nvSpPr>
          <p:cNvPr id="8" name="Callout: Down Arrow 7">
            <a:extLst>
              <a:ext uri="{FF2B5EF4-FFF2-40B4-BE49-F238E27FC236}">
                <a16:creationId xmlns:a16="http://schemas.microsoft.com/office/drawing/2014/main" id="{254A7943-883C-453A-B7E8-957516948A8D}"/>
              </a:ext>
            </a:extLst>
          </p:cNvPr>
          <p:cNvSpPr/>
          <p:nvPr/>
        </p:nvSpPr>
        <p:spPr>
          <a:xfrm>
            <a:off x="6283395" y="1365431"/>
            <a:ext cx="5497273" cy="877291"/>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31520" marR="731520" indent="177800" algn="ctr">
              <a:lnSpc>
                <a:spcPts val="1200"/>
              </a:lnSpc>
              <a:spcBef>
                <a:spcPts val="0"/>
              </a:spcBef>
              <a:spcAft>
                <a:spcPts val="0"/>
              </a:spcAft>
            </a:pPr>
            <a:r>
              <a:rPr lang="en-US" sz="1100" b="1"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Step #2</a:t>
            </a:r>
            <a:r>
              <a:rPr lang="en-US" sz="1100" b="1" dirty="0">
                <a:solidFill>
                  <a:schemeClr val="tx1"/>
                </a:solidFill>
                <a:effectLst/>
                <a:latin typeface="Calibri" panose="020F0502020204030204" pitchFamily="34" charset="0"/>
                <a:ea typeface="Calibri" panose="020F0502020204030204" pitchFamily="34" charset="0"/>
              </a:rPr>
              <a:t>: Parental Consent for Initial Evaluation</a:t>
            </a:r>
            <a:endParaRPr lang="en-US"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Callout: Down Arrow 14">
            <a:extLst>
              <a:ext uri="{FF2B5EF4-FFF2-40B4-BE49-F238E27FC236}">
                <a16:creationId xmlns:a16="http://schemas.microsoft.com/office/drawing/2014/main" id="{C71E3D84-7EB5-4F11-A2DE-821A1D35967F}"/>
              </a:ext>
            </a:extLst>
          </p:cNvPr>
          <p:cNvSpPr/>
          <p:nvPr/>
        </p:nvSpPr>
        <p:spPr>
          <a:xfrm>
            <a:off x="6289260" y="2287375"/>
            <a:ext cx="2396969" cy="864322"/>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L="0"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Consent Refused or Revoked</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Flowchart: Terminator 17">
            <a:extLst>
              <a:ext uri="{FF2B5EF4-FFF2-40B4-BE49-F238E27FC236}">
                <a16:creationId xmlns:a16="http://schemas.microsoft.com/office/drawing/2014/main" id="{7BD6924A-9E73-41ED-82C3-161C3F9B7681}"/>
              </a:ext>
            </a:extLst>
          </p:cNvPr>
          <p:cNvSpPr/>
          <p:nvPr/>
        </p:nvSpPr>
        <p:spPr>
          <a:xfrm>
            <a:off x="7037697" y="3266293"/>
            <a:ext cx="961053" cy="575511"/>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dirty="0">
                <a:solidFill>
                  <a:schemeClr val="tx1"/>
                </a:solidFill>
              </a:rPr>
              <a:t>Sped Process Stops</a:t>
            </a:r>
          </a:p>
        </p:txBody>
      </p:sp>
      <p:sp>
        <p:nvSpPr>
          <p:cNvPr id="19" name="Flowchart: Stored Data 18">
            <a:extLst>
              <a:ext uri="{FF2B5EF4-FFF2-40B4-BE49-F238E27FC236}">
                <a16:creationId xmlns:a16="http://schemas.microsoft.com/office/drawing/2014/main" id="{56EA912D-AE4A-4BB2-A5A8-5E478DC13B9D}"/>
              </a:ext>
            </a:extLst>
          </p:cNvPr>
          <p:cNvSpPr/>
          <p:nvPr/>
        </p:nvSpPr>
        <p:spPr>
          <a:xfrm>
            <a:off x="6526713" y="3956400"/>
            <a:ext cx="2673005" cy="2747938"/>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02 (Path 2) </a:t>
            </a:r>
            <a:r>
              <a:rPr lang="en-US" sz="800" i="1" dirty="0">
                <a:solidFill>
                  <a:schemeClr val="tx1"/>
                </a:solidFill>
                <a:effectLst/>
                <a:latin typeface="Calibri" panose="020F0502020204030204" pitchFamily="34" charset="0"/>
                <a:ea typeface="Calibri" panose="020F0502020204030204" pitchFamily="34" charset="0"/>
              </a:rPr>
              <a:t>all delays should match</a:t>
            </a:r>
            <a:endParaRPr lang="en-US" sz="800" dirty="0">
              <a:solidFill>
                <a:schemeClr val="tx1"/>
              </a:solidFill>
              <a:effectLst/>
              <a:latin typeface="Calibri" panose="020F0502020204030204" pitchFamily="34" charset="0"/>
              <a:ea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Child Found Eligible Part C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Referral to AU from CCB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Parental Consent (00000000) (</a:t>
            </a:r>
            <a:r>
              <a:rPr lang="en-US" sz="800" i="1" dirty="0">
                <a:solidFill>
                  <a:schemeClr val="tx1"/>
                </a:solidFill>
                <a:effectLst/>
                <a:latin typeface="Calibri" panose="020F0502020204030204" pitchFamily="34" charset="0"/>
                <a:ea typeface="Calibri" panose="020F0502020204030204" pitchFamily="34" charset="0"/>
              </a:rPr>
              <a:t>provide date if consent received and later revoked before eval completed</a:t>
            </a:r>
            <a:r>
              <a:rPr lang="en-US" sz="800" dirty="0">
                <a:solidFill>
                  <a:schemeClr val="tx1"/>
                </a:solidFill>
                <a:effectLst/>
                <a:latin typeface="Calibri" panose="020F0502020204030204" pitchFamily="34" charset="0"/>
                <a:ea typeface="Calibri" panose="020F0502020204030204" pitchFamily="34" charset="0"/>
              </a:rPr>
              <a:t>)</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Evaluation Completed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Completing Eval (01)</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Initial Eligibility Mtg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Initial </a:t>
            </a:r>
            <a:r>
              <a:rPr lang="en-US" sz="800" dirty="0" err="1">
                <a:solidFill>
                  <a:schemeClr val="tx1"/>
                </a:solidFill>
                <a:effectLst/>
                <a:latin typeface="Calibri" panose="020F0502020204030204" pitchFamily="34" charset="0"/>
                <a:ea typeface="Calibri" panose="020F0502020204030204" pitchFamily="34" charset="0"/>
              </a:rPr>
              <a:t>Elig</a:t>
            </a:r>
            <a:r>
              <a:rPr lang="en-US" sz="800" dirty="0">
                <a:solidFill>
                  <a:schemeClr val="tx1"/>
                </a:solidFill>
                <a:effectLst/>
                <a:latin typeface="Calibri" panose="020F0502020204030204" pitchFamily="34" charset="0"/>
                <a:ea typeface="Calibri" panose="020F0502020204030204" pitchFamily="34" charset="0"/>
              </a:rPr>
              <a:t> Mtg (01)</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Implemented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IEP Implementation (01)</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Eligibility &amp; Services Path 2 (00)</a:t>
            </a:r>
          </a:p>
        </p:txBody>
      </p:sp>
      <p:sp>
        <p:nvSpPr>
          <p:cNvPr id="14" name="Callout: Down Arrow 13">
            <a:extLst>
              <a:ext uri="{FF2B5EF4-FFF2-40B4-BE49-F238E27FC236}">
                <a16:creationId xmlns:a16="http://schemas.microsoft.com/office/drawing/2014/main" id="{77611CC8-DA8F-4AA2-B1B6-B1B247B40631}"/>
              </a:ext>
            </a:extLst>
          </p:cNvPr>
          <p:cNvSpPr/>
          <p:nvPr/>
        </p:nvSpPr>
        <p:spPr>
          <a:xfrm>
            <a:off x="9368458" y="2287376"/>
            <a:ext cx="2396970" cy="864322"/>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L="0"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Initial Evaluation Consent Received</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Callout: Down Arrow 15">
            <a:extLst>
              <a:ext uri="{FF2B5EF4-FFF2-40B4-BE49-F238E27FC236}">
                <a16:creationId xmlns:a16="http://schemas.microsoft.com/office/drawing/2014/main" id="{1E96565D-D235-4182-A30F-E7F3C9F63FAE}"/>
              </a:ext>
            </a:extLst>
          </p:cNvPr>
          <p:cNvSpPr/>
          <p:nvPr/>
        </p:nvSpPr>
        <p:spPr>
          <a:xfrm>
            <a:off x="9813151" y="3429000"/>
            <a:ext cx="1508287" cy="825608"/>
          </a:xfrm>
          <a:prstGeom prst="downArrowCallout">
            <a:avLst/>
          </a:prstGeom>
        </p:spPr>
        <p:style>
          <a:lnRef idx="2">
            <a:schemeClr val="accent6">
              <a:shade val="50000"/>
            </a:schemeClr>
          </a:lnRef>
          <a:fillRef idx="1">
            <a:schemeClr val="accent6"/>
          </a:fillRef>
          <a:effectRef idx="0">
            <a:schemeClr val="accent6"/>
          </a:effectRef>
          <a:fontRef idx="minor">
            <a:schemeClr val="lt1"/>
          </a:fontRef>
        </p:style>
        <p:txBody>
          <a:bodyPr lIns="182880" rIns="0" rtlCol="0" anchor="ctr"/>
          <a:lstStyle/>
          <a:p>
            <a:pPr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Continue to Step #3</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7" name="Connector: Elbow 16" descr="Arrow leading from the end of Step 2 to the beginning of Step 3 on the next slide.">
            <a:extLst>
              <a:ext uri="{FF2B5EF4-FFF2-40B4-BE49-F238E27FC236}">
                <a16:creationId xmlns:a16="http://schemas.microsoft.com/office/drawing/2014/main" id="{113D7370-8A2D-47BC-8B95-B7DBE0B9CC2C}"/>
              </a:ext>
            </a:extLst>
          </p:cNvPr>
          <p:cNvCxnSpPr>
            <a:cxnSpLocks/>
          </p:cNvCxnSpPr>
          <p:nvPr/>
        </p:nvCxnSpPr>
        <p:spPr>
          <a:xfrm rot="16200000" flipH="1">
            <a:off x="10183367" y="4771134"/>
            <a:ext cx="1330017" cy="562162"/>
          </a:xfrm>
          <a:prstGeom prst="bentConnector3">
            <a:avLst>
              <a:gd name="adj1" fmla="val 100062"/>
            </a:avLst>
          </a:prstGeom>
          <a:ln w="25400">
            <a:solidFill>
              <a:schemeClr val="accent6"/>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9532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6</a:t>
            </a:fld>
            <a:endParaRPr lang="en-US" dirty="0"/>
          </a:p>
        </p:txBody>
      </p:sp>
      <p:sp>
        <p:nvSpPr>
          <p:cNvPr id="2" name="Title 1"/>
          <p:cNvSpPr>
            <a:spLocks noGrp="1"/>
          </p:cNvSpPr>
          <p:nvPr>
            <p:ph type="title"/>
          </p:nvPr>
        </p:nvSpPr>
        <p:spPr>
          <a:xfrm>
            <a:off x="1307736" y="356616"/>
            <a:ext cx="7729731" cy="747084"/>
          </a:xfrm>
        </p:spPr>
        <p:txBody>
          <a:bodyPr>
            <a:normAutofit fontScale="90000"/>
          </a:bodyPr>
          <a:lstStyle/>
          <a:p>
            <a:r>
              <a:rPr lang="en-US" dirty="0"/>
              <a:t>Part C to Part B Transition – Path 2 Reporting in Sped EOY </a:t>
            </a:r>
            <a:r>
              <a:rPr lang="en-US" sz="1600" dirty="0"/>
              <a:t>(slide 2 of 3)</a:t>
            </a:r>
          </a:p>
        </p:txBody>
      </p:sp>
      <p:sp>
        <p:nvSpPr>
          <p:cNvPr id="5" name="Callout: Down Arrow 4">
            <a:extLst>
              <a:ext uri="{FF2B5EF4-FFF2-40B4-BE49-F238E27FC236}">
                <a16:creationId xmlns:a16="http://schemas.microsoft.com/office/drawing/2014/main" id="{F986BFEC-1A62-4487-A4AA-7E8ABE52254A}"/>
              </a:ext>
            </a:extLst>
          </p:cNvPr>
          <p:cNvSpPr/>
          <p:nvPr/>
        </p:nvSpPr>
        <p:spPr>
          <a:xfrm>
            <a:off x="574085" y="1357008"/>
            <a:ext cx="4068936" cy="877291"/>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45745" marR="245745" algn="ctr">
              <a:lnSpc>
                <a:spcPts val="1210"/>
              </a:lnSpc>
              <a:spcBef>
                <a:spcPts val="95"/>
              </a:spcBef>
              <a:spcAft>
                <a:spcPts val="0"/>
              </a:spcAft>
            </a:pPr>
            <a:r>
              <a:rPr lang="en-US" sz="1100" b="1"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Step #3: Initial Evaluation</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allout: Down Arrow 5">
            <a:extLst>
              <a:ext uri="{FF2B5EF4-FFF2-40B4-BE49-F238E27FC236}">
                <a16:creationId xmlns:a16="http://schemas.microsoft.com/office/drawing/2014/main" id="{FF2C425D-9305-4143-9883-9AB70D19969F}"/>
              </a:ext>
            </a:extLst>
          </p:cNvPr>
          <p:cNvSpPr/>
          <p:nvPr/>
        </p:nvSpPr>
        <p:spPr>
          <a:xfrm>
            <a:off x="573968" y="2042160"/>
            <a:ext cx="1447560" cy="864322"/>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Initial Evaluation NOT Completed</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Flowchart: Terminator 9">
            <a:extLst>
              <a:ext uri="{FF2B5EF4-FFF2-40B4-BE49-F238E27FC236}">
                <a16:creationId xmlns:a16="http://schemas.microsoft.com/office/drawing/2014/main" id="{EAA2F2F4-6CFE-4A80-B3AD-CFADAACA25AE}"/>
              </a:ext>
            </a:extLst>
          </p:cNvPr>
          <p:cNvSpPr/>
          <p:nvPr/>
        </p:nvSpPr>
        <p:spPr>
          <a:xfrm>
            <a:off x="808618" y="2957895"/>
            <a:ext cx="961053" cy="575511"/>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dirty="0">
                <a:solidFill>
                  <a:schemeClr val="tx1"/>
                </a:solidFill>
              </a:rPr>
              <a:t>Sped Process Stops</a:t>
            </a:r>
          </a:p>
        </p:txBody>
      </p:sp>
      <p:sp>
        <p:nvSpPr>
          <p:cNvPr id="11" name="Flowchart: Stored Data 10">
            <a:extLst>
              <a:ext uri="{FF2B5EF4-FFF2-40B4-BE49-F238E27FC236}">
                <a16:creationId xmlns:a16="http://schemas.microsoft.com/office/drawing/2014/main" id="{CA9A1F46-F3D5-43DC-A73F-C3EB786B6150}"/>
              </a:ext>
            </a:extLst>
          </p:cNvPr>
          <p:cNvSpPr/>
          <p:nvPr/>
        </p:nvSpPr>
        <p:spPr>
          <a:xfrm>
            <a:off x="374839" y="3563973"/>
            <a:ext cx="2325949" cy="3149882"/>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indent="-171450">
              <a:spcBef>
                <a:spcPts val="0"/>
              </a:spcBef>
              <a:spcAft>
                <a:spcPts val="20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Referral: 02 (Path 2) </a:t>
            </a:r>
            <a:r>
              <a:rPr lang="en-US" sz="8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all delays should match</a:t>
            </a:r>
          </a:p>
          <a:p>
            <a:pPr marL="171450" marR="0" indent="-171450">
              <a:spcBef>
                <a:spcPts val="0"/>
              </a:spcBef>
              <a:spcAft>
                <a:spcPts val="20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Child Found Eligible Part C (date)</a:t>
            </a:r>
          </a:p>
          <a:p>
            <a:pPr marL="171450" marR="0" indent="-171450">
              <a:spcBef>
                <a:spcPts val="0"/>
              </a:spcBef>
              <a:spcAft>
                <a:spcPts val="20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Referral to AU from CCB (date)</a:t>
            </a:r>
          </a:p>
          <a:p>
            <a:pPr marL="171450" marR="0" indent="-171450">
              <a:spcBef>
                <a:spcPts val="0"/>
              </a:spcBef>
              <a:spcAft>
                <a:spcPts val="20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Parental Consent (date)</a:t>
            </a:r>
          </a:p>
          <a:p>
            <a:pPr marL="171450" marR="0" indent="-171450">
              <a:spcBef>
                <a:spcPts val="0"/>
              </a:spcBef>
              <a:spcAft>
                <a:spcPts val="20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Evaluation Completed (00000000)</a:t>
            </a:r>
          </a:p>
          <a:p>
            <a:pPr marL="171450" marR="0" indent="-171450">
              <a:spcBef>
                <a:spcPts val="0"/>
              </a:spcBef>
              <a:spcAft>
                <a:spcPts val="20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Completing Eval (01,03,47,59)</a:t>
            </a:r>
          </a:p>
          <a:p>
            <a:pPr marL="171450" marR="0" indent="-171450">
              <a:spcBef>
                <a:spcPts val="0"/>
              </a:spcBef>
              <a:spcAft>
                <a:spcPts val="20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Initial Eligibility Mtg (00000000)</a:t>
            </a:r>
          </a:p>
          <a:p>
            <a:pPr marL="171450" marR="0" indent="-171450">
              <a:spcBef>
                <a:spcPts val="0"/>
              </a:spcBef>
              <a:spcAft>
                <a:spcPts val="20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Initial </a:t>
            </a:r>
            <a:r>
              <a:rPr lang="en-US" sz="800" dirty="0" err="1">
                <a:solidFill>
                  <a:schemeClr val="tx1"/>
                </a:solidFill>
                <a:effectLst/>
                <a:latin typeface="Calibri" panose="020F0502020204030204" pitchFamily="34" charset="0"/>
                <a:ea typeface="Calibri" panose="020F0502020204030204" pitchFamily="34" charset="0"/>
              </a:rPr>
              <a:t>Elig</a:t>
            </a:r>
            <a:r>
              <a:rPr lang="en-US" sz="800" dirty="0">
                <a:solidFill>
                  <a:schemeClr val="tx1"/>
                </a:solidFill>
                <a:effectLst/>
                <a:latin typeface="Calibri" panose="020F0502020204030204" pitchFamily="34" charset="0"/>
                <a:ea typeface="Calibri" panose="020F0502020204030204" pitchFamily="34" charset="0"/>
              </a:rPr>
              <a:t> Mtg (01,03,47,59)</a:t>
            </a:r>
          </a:p>
          <a:p>
            <a:pPr marL="171450" marR="0" indent="-171450">
              <a:spcBef>
                <a:spcPts val="0"/>
              </a:spcBef>
              <a:spcAft>
                <a:spcPts val="20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Implemented (00000000)</a:t>
            </a:r>
          </a:p>
          <a:p>
            <a:pPr marL="171450" marR="0" indent="-171450">
              <a:spcBef>
                <a:spcPts val="0"/>
              </a:spcBef>
              <a:spcAft>
                <a:spcPts val="20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IEP Implementation (01,03,47,59)</a:t>
            </a:r>
          </a:p>
          <a:p>
            <a:pPr marL="171450" marR="0" indent="-171450">
              <a:spcBef>
                <a:spcPts val="0"/>
              </a:spcBef>
              <a:spcAft>
                <a:spcPts val="20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Eligibility &amp; Services Path 2 (00)</a:t>
            </a:r>
          </a:p>
          <a:p>
            <a:pPr marL="171450" marR="0" indent="-171450">
              <a:spcBef>
                <a:spcPts val="0"/>
              </a:spcBef>
              <a:spcAft>
                <a:spcPts val="200"/>
              </a:spcAft>
              <a:buFont typeface="Arial" panose="020B0604020202020204" pitchFamily="34" charset="0"/>
              <a:buChar char="•"/>
            </a:pPr>
            <a:endPar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llout: Down Arrow 8">
            <a:extLst>
              <a:ext uri="{FF2B5EF4-FFF2-40B4-BE49-F238E27FC236}">
                <a16:creationId xmlns:a16="http://schemas.microsoft.com/office/drawing/2014/main" id="{43AEB649-1421-47C9-A798-727204ACE231}"/>
              </a:ext>
            </a:extLst>
          </p:cNvPr>
          <p:cNvSpPr/>
          <p:nvPr/>
        </p:nvSpPr>
        <p:spPr>
          <a:xfrm>
            <a:off x="3198542" y="2032106"/>
            <a:ext cx="1444752" cy="864322"/>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L="0"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Initial Evaluation Completed</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Flowchart: Stored Data 19">
            <a:extLst>
              <a:ext uri="{FF2B5EF4-FFF2-40B4-BE49-F238E27FC236}">
                <a16:creationId xmlns:a16="http://schemas.microsoft.com/office/drawing/2014/main" id="{709BB683-D565-4FA0-81D6-5A38986F3A7D}"/>
              </a:ext>
            </a:extLst>
          </p:cNvPr>
          <p:cNvSpPr/>
          <p:nvPr/>
        </p:nvSpPr>
        <p:spPr>
          <a:xfrm>
            <a:off x="2887918" y="2955200"/>
            <a:ext cx="1973528" cy="2219365"/>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02 (Path 2)</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Child Found Eligible Part C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Referral to AU from CCB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Parental Consent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Evaluation Completed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Completing Eval (00,45,46,58,59,60) (</a:t>
            </a:r>
            <a:r>
              <a:rPr lang="en-US" sz="800" i="1" dirty="0">
                <a:solidFill>
                  <a:schemeClr val="tx1"/>
                </a:solidFill>
                <a:effectLst/>
                <a:latin typeface="Calibri" panose="020F0502020204030204" pitchFamily="34" charset="0"/>
                <a:ea typeface="Calibri" panose="020F0502020204030204" pitchFamily="34" charset="0"/>
              </a:rPr>
              <a:t>if no delay report 00</a:t>
            </a:r>
            <a:r>
              <a:rPr lang="en-US" sz="800" dirty="0">
                <a:solidFill>
                  <a:schemeClr val="tx1"/>
                </a:solidFill>
                <a:effectLst/>
                <a:latin typeface="Calibri" panose="020F0502020204030204" pitchFamily="34" charset="0"/>
                <a:ea typeface="Calibri" panose="020F0502020204030204" pitchFamily="34" charset="0"/>
              </a:rPr>
              <a:t>)</a:t>
            </a:r>
          </a:p>
          <a:p>
            <a:pPr marR="0">
              <a:spcBef>
                <a:spcPts val="0"/>
              </a:spcBef>
              <a:spcAft>
                <a:spcPts val="0"/>
              </a:spcAft>
            </a:pPr>
            <a:r>
              <a:rPr lang="en-US" sz="800" dirty="0">
                <a:solidFill>
                  <a:schemeClr val="tx1"/>
                </a:solidFill>
                <a:effectLst/>
                <a:latin typeface="Calibri" panose="020F0502020204030204" pitchFamily="34" charset="0"/>
                <a:ea typeface="Calibri" panose="020F0502020204030204" pitchFamily="34" charset="0"/>
              </a:rPr>
              <a:t> </a:t>
            </a:r>
          </a:p>
          <a:p>
            <a:pPr marR="0">
              <a:spcBef>
                <a:spcPts val="0"/>
              </a:spcBef>
              <a:spcAft>
                <a:spcPts val="0"/>
              </a:spcAft>
            </a:pPr>
            <a:r>
              <a:rPr lang="en-US" sz="800" i="1" dirty="0">
                <a:solidFill>
                  <a:schemeClr val="tx1"/>
                </a:solidFill>
                <a:effectLst/>
                <a:latin typeface="Calibri" panose="020F0502020204030204" pitchFamily="34" charset="0"/>
                <a:ea typeface="Calibri" panose="020F0502020204030204" pitchFamily="34" charset="0"/>
              </a:rPr>
              <a:t>See future steps for coding of remaining data fields.</a:t>
            </a:r>
            <a:endParaRPr lang="en-US" sz="800" dirty="0">
              <a:solidFill>
                <a:schemeClr val="tx1"/>
              </a:solidFill>
              <a:effectLst/>
              <a:latin typeface="Calibri" panose="020F0502020204030204" pitchFamily="34" charset="0"/>
              <a:ea typeface="Calibri" panose="020F0502020204030204" pitchFamily="34" charset="0"/>
            </a:endParaRPr>
          </a:p>
          <a:p>
            <a:pPr marL="171450" marR="0" indent="-171450">
              <a:spcBef>
                <a:spcPts val="0"/>
              </a:spcBef>
              <a:spcAft>
                <a:spcPts val="0"/>
              </a:spcAft>
              <a:buFont typeface="Arial" panose="020B0604020202020204" pitchFamily="34" charset="0"/>
              <a:buChar char="•"/>
            </a:pPr>
            <a:endParaRPr lang="en-US" sz="800" dirty="0">
              <a:solidFill>
                <a:schemeClr val="tx1"/>
              </a:solidFill>
              <a:effectLst/>
              <a:latin typeface="Calibri" panose="020F0502020204030204" pitchFamily="34" charset="0"/>
              <a:ea typeface="Calibri" panose="020F0502020204030204" pitchFamily="34" charset="0"/>
            </a:endParaRPr>
          </a:p>
        </p:txBody>
      </p:sp>
      <p:sp>
        <p:nvSpPr>
          <p:cNvPr id="7" name="Callout: Down Arrow 6">
            <a:extLst>
              <a:ext uri="{FF2B5EF4-FFF2-40B4-BE49-F238E27FC236}">
                <a16:creationId xmlns:a16="http://schemas.microsoft.com/office/drawing/2014/main" id="{4585B554-E343-4158-81A1-644566EE73A8}"/>
              </a:ext>
            </a:extLst>
          </p:cNvPr>
          <p:cNvSpPr/>
          <p:nvPr/>
        </p:nvSpPr>
        <p:spPr>
          <a:xfrm>
            <a:off x="3293106" y="5240957"/>
            <a:ext cx="1508287" cy="825608"/>
          </a:xfrm>
          <a:prstGeom prst="downArrowCallout">
            <a:avLst/>
          </a:prstGeom>
        </p:spPr>
        <p:style>
          <a:lnRef idx="2">
            <a:schemeClr val="accent6">
              <a:shade val="50000"/>
            </a:schemeClr>
          </a:lnRef>
          <a:fillRef idx="1">
            <a:schemeClr val="accent6"/>
          </a:fillRef>
          <a:effectRef idx="0">
            <a:schemeClr val="accent6"/>
          </a:effectRef>
          <a:fontRef idx="minor">
            <a:schemeClr val="lt1"/>
          </a:fontRef>
        </p:style>
        <p:txBody>
          <a:bodyPr lIns="182880" rIns="0" rtlCol="0" anchor="ctr"/>
          <a:lstStyle/>
          <a:p>
            <a:pPr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Continue to Step #4</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2" name="Connector: Elbow 11" descr="Arrow leading from the end of Step 3 to the beginning of Step 4.">
            <a:extLst>
              <a:ext uri="{FF2B5EF4-FFF2-40B4-BE49-F238E27FC236}">
                <a16:creationId xmlns:a16="http://schemas.microsoft.com/office/drawing/2014/main" id="{455A9AEE-B84B-45F1-918B-7D885B34C63A}"/>
              </a:ext>
            </a:extLst>
          </p:cNvPr>
          <p:cNvCxnSpPr>
            <a:cxnSpLocks/>
            <a:endCxn id="8" idx="1"/>
          </p:cNvCxnSpPr>
          <p:nvPr/>
        </p:nvCxnSpPr>
        <p:spPr>
          <a:xfrm rot="5400000" flipH="1" flipV="1">
            <a:off x="3337690" y="3211342"/>
            <a:ext cx="4596538" cy="1294871"/>
          </a:xfrm>
          <a:prstGeom prst="bentConnector2">
            <a:avLst/>
          </a:prstGeom>
          <a:ln w="25400">
            <a:solidFill>
              <a:schemeClr val="accent6"/>
            </a:solidFill>
            <a:tailEnd type="triangle" w="lg" len="lg"/>
          </a:ln>
        </p:spPr>
        <p:style>
          <a:lnRef idx="1">
            <a:schemeClr val="accent1"/>
          </a:lnRef>
          <a:fillRef idx="0">
            <a:schemeClr val="accent1"/>
          </a:fillRef>
          <a:effectRef idx="0">
            <a:schemeClr val="accent1"/>
          </a:effectRef>
          <a:fontRef idx="minor">
            <a:schemeClr val="tx1"/>
          </a:fontRef>
        </p:style>
      </p:cxnSp>
      <p:sp>
        <p:nvSpPr>
          <p:cNvPr id="8" name="Callout: Down Arrow 7">
            <a:extLst>
              <a:ext uri="{FF2B5EF4-FFF2-40B4-BE49-F238E27FC236}">
                <a16:creationId xmlns:a16="http://schemas.microsoft.com/office/drawing/2014/main" id="{254A7943-883C-453A-B7E8-957516948A8D}"/>
              </a:ext>
            </a:extLst>
          </p:cNvPr>
          <p:cNvSpPr/>
          <p:nvPr/>
        </p:nvSpPr>
        <p:spPr>
          <a:xfrm>
            <a:off x="6283395" y="1365432"/>
            <a:ext cx="5529155" cy="600446"/>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31520" marR="731520" indent="177800" algn="ctr">
              <a:lnSpc>
                <a:spcPts val="1200"/>
              </a:lnSpc>
              <a:spcBef>
                <a:spcPts val="0"/>
              </a:spcBef>
              <a:spcAft>
                <a:spcPts val="0"/>
              </a:spcAft>
            </a:pPr>
            <a:r>
              <a:rPr lang="en-US" sz="1100" b="1"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Step #4: Initial Eligibility Meeting</a:t>
            </a:r>
            <a:endParaRPr lang="en-US"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Callout: Down Arrow 14">
            <a:extLst>
              <a:ext uri="{FF2B5EF4-FFF2-40B4-BE49-F238E27FC236}">
                <a16:creationId xmlns:a16="http://schemas.microsoft.com/office/drawing/2014/main" id="{C71E3D84-7EB5-4F11-A2DE-821A1D35967F}"/>
              </a:ext>
            </a:extLst>
          </p:cNvPr>
          <p:cNvSpPr/>
          <p:nvPr/>
        </p:nvSpPr>
        <p:spPr>
          <a:xfrm>
            <a:off x="6283395" y="1979581"/>
            <a:ext cx="1689603" cy="864322"/>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L="0"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NOT Eligible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Flowchart: Terminator 17">
            <a:extLst>
              <a:ext uri="{FF2B5EF4-FFF2-40B4-BE49-F238E27FC236}">
                <a16:creationId xmlns:a16="http://schemas.microsoft.com/office/drawing/2014/main" id="{7BD6924A-9E73-41ED-82C3-161C3F9B7681}"/>
              </a:ext>
            </a:extLst>
          </p:cNvPr>
          <p:cNvSpPr/>
          <p:nvPr/>
        </p:nvSpPr>
        <p:spPr>
          <a:xfrm>
            <a:off x="6640049" y="2914102"/>
            <a:ext cx="961053" cy="575511"/>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dirty="0">
                <a:solidFill>
                  <a:schemeClr val="tx1"/>
                </a:solidFill>
              </a:rPr>
              <a:t>Sped Process Stops</a:t>
            </a:r>
          </a:p>
        </p:txBody>
      </p:sp>
      <p:sp>
        <p:nvSpPr>
          <p:cNvPr id="19" name="Flowchart: Stored Data 18">
            <a:extLst>
              <a:ext uri="{FF2B5EF4-FFF2-40B4-BE49-F238E27FC236}">
                <a16:creationId xmlns:a16="http://schemas.microsoft.com/office/drawing/2014/main" id="{56EA912D-AE4A-4BB2-A5A8-5E478DC13B9D}"/>
              </a:ext>
            </a:extLst>
          </p:cNvPr>
          <p:cNvSpPr/>
          <p:nvPr/>
        </p:nvSpPr>
        <p:spPr>
          <a:xfrm>
            <a:off x="6025702" y="3563973"/>
            <a:ext cx="2011680" cy="3133415"/>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02 (Path 2)</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Child Found Eligible Part C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Referral to AU from CCB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Parental Consent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Evaluation Completed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Completing Eval (00,45,46,58,59,60) (</a:t>
            </a:r>
            <a:r>
              <a:rPr lang="en-US" sz="800" i="1" dirty="0">
                <a:solidFill>
                  <a:schemeClr val="tx1"/>
                </a:solidFill>
                <a:effectLst/>
                <a:latin typeface="Calibri" panose="020F0502020204030204" pitchFamily="34" charset="0"/>
                <a:ea typeface="Calibri" panose="020F0502020204030204" pitchFamily="34" charset="0"/>
              </a:rPr>
              <a:t>if no delay report 00)</a:t>
            </a:r>
            <a:endParaRPr lang="en-US" sz="800" dirty="0">
              <a:solidFill>
                <a:schemeClr val="tx1"/>
              </a:solidFill>
              <a:effectLst/>
              <a:latin typeface="Calibri" panose="020F0502020204030204" pitchFamily="34" charset="0"/>
              <a:ea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Initial Eligibility Mtg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Initial </a:t>
            </a:r>
            <a:r>
              <a:rPr lang="en-US" sz="800" dirty="0" err="1">
                <a:solidFill>
                  <a:schemeClr val="tx1"/>
                </a:solidFill>
                <a:effectLst/>
                <a:latin typeface="Calibri" panose="020F0502020204030204" pitchFamily="34" charset="0"/>
                <a:ea typeface="Calibri" panose="020F0502020204030204" pitchFamily="34" charset="0"/>
              </a:rPr>
              <a:t>Elig</a:t>
            </a:r>
            <a:r>
              <a:rPr lang="en-US" sz="800" dirty="0">
                <a:solidFill>
                  <a:schemeClr val="tx1"/>
                </a:solidFill>
                <a:effectLst/>
                <a:latin typeface="Calibri" panose="020F0502020204030204" pitchFamily="34" charset="0"/>
                <a:ea typeface="Calibri" panose="020F0502020204030204" pitchFamily="34" charset="0"/>
              </a:rPr>
              <a:t> Mtg (00,45,46,58,59,60) (</a:t>
            </a:r>
            <a:r>
              <a:rPr lang="en-US" sz="800" i="1" dirty="0">
                <a:solidFill>
                  <a:schemeClr val="tx1"/>
                </a:solidFill>
                <a:effectLst/>
                <a:latin typeface="Calibri" panose="020F0502020204030204" pitchFamily="34" charset="0"/>
                <a:ea typeface="Calibri" panose="020F0502020204030204" pitchFamily="34" charset="0"/>
              </a:rPr>
              <a:t>if no delay report 00)</a:t>
            </a:r>
            <a:endParaRPr lang="en-US" sz="800" dirty="0">
              <a:solidFill>
                <a:schemeClr val="tx1"/>
              </a:solidFill>
              <a:effectLst/>
              <a:latin typeface="Calibri" panose="020F0502020204030204" pitchFamily="34" charset="0"/>
              <a:ea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Implemented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IEP Implementation (00)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Eligibility &amp; Services Path 2 (04) </a:t>
            </a:r>
          </a:p>
          <a:p>
            <a:pPr marL="171450" marR="0" indent="-171450">
              <a:spcBef>
                <a:spcPts val="0"/>
              </a:spcBef>
              <a:spcAft>
                <a:spcPts val="0"/>
              </a:spcAft>
              <a:buFont typeface="Arial" panose="020B0604020202020204" pitchFamily="34" charset="0"/>
              <a:buChar char="•"/>
            </a:pPr>
            <a:endParaRPr lang="en-US" sz="800" dirty="0">
              <a:solidFill>
                <a:schemeClr val="tx1"/>
              </a:solidFill>
              <a:effectLst/>
              <a:latin typeface="Calibri" panose="020F0502020204030204" pitchFamily="34" charset="0"/>
              <a:ea typeface="Calibri" panose="020F0502020204030204" pitchFamily="34" charset="0"/>
            </a:endParaRPr>
          </a:p>
        </p:txBody>
      </p:sp>
      <p:sp>
        <p:nvSpPr>
          <p:cNvPr id="32" name="Callout: Down Arrow 31">
            <a:extLst>
              <a:ext uri="{FF2B5EF4-FFF2-40B4-BE49-F238E27FC236}">
                <a16:creationId xmlns:a16="http://schemas.microsoft.com/office/drawing/2014/main" id="{1C773679-15DD-4011-8150-AB38B6C31CB0}"/>
              </a:ext>
            </a:extLst>
          </p:cNvPr>
          <p:cNvSpPr/>
          <p:nvPr/>
        </p:nvSpPr>
        <p:spPr>
          <a:xfrm>
            <a:off x="8142335" y="1998244"/>
            <a:ext cx="1805764" cy="864322"/>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L="0"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Eligibility Determination Never Completed</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4" name="Flowchart: Terminator 33">
            <a:extLst>
              <a:ext uri="{FF2B5EF4-FFF2-40B4-BE49-F238E27FC236}">
                <a16:creationId xmlns:a16="http://schemas.microsoft.com/office/drawing/2014/main" id="{42F35D4F-0585-44EE-AA18-0A8379653343}"/>
              </a:ext>
            </a:extLst>
          </p:cNvPr>
          <p:cNvSpPr/>
          <p:nvPr/>
        </p:nvSpPr>
        <p:spPr>
          <a:xfrm>
            <a:off x="8564690" y="2905581"/>
            <a:ext cx="961053" cy="575511"/>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dirty="0">
                <a:solidFill>
                  <a:schemeClr val="tx1"/>
                </a:solidFill>
              </a:rPr>
              <a:t>Sped Process Stops</a:t>
            </a:r>
          </a:p>
        </p:txBody>
      </p:sp>
      <p:sp>
        <p:nvSpPr>
          <p:cNvPr id="35" name="Flowchart: Stored Data 34">
            <a:extLst>
              <a:ext uri="{FF2B5EF4-FFF2-40B4-BE49-F238E27FC236}">
                <a16:creationId xmlns:a16="http://schemas.microsoft.com/office/drawing/2014/main" id="{2E462D56-3C8C-47FE-B2A4-3CCFCB623062}"/>
              </a:ext>
            </a:extLst>
          </p:cNvPr>
          <p:cNvSpPr/>
          <p:nvPr/>
        </p:nvSpPr>
        <p:spPr>
          <a:xfrm>
            <a:off x="7984225" y="3556265"/>
            <a:ext cx="2011680" cy="3133415"/>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02 (Path 2)</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Child Found Eligible Part C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Referral to AU from CCB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Parental Consent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Evaluation Completed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Completing Eval (00,45, 46,58,59,60) (</a:t>
            </a:r>
            <a:r>
              <a:rPr lang="en-US" sz="800" i="1" dirty="0">
                <a:solidFill>
                  <a:schemeClr val="tx1"/>
                </a:solidFill>
                <a:effectLst/>
                <a:latin typeface="Calibri" panose="020F0502020204030204" pitchFamily="34" charset="0"/>
                <a:ea typeface="Calibri" panose="020F0502020204030204" pitchFamily="34" charset="0"/>
              </a:rPr>
              <a:t>if no delay report 00)</a:t>
            </a:r>
            <a:endParaRPr lang="en-US" sz="800" dirty="0">
              <a:solidFill>
                <a:schemeClr val="tx1"/>
              </a:solidFill>
              <a:effectLst/>
              <a:latin typeface="Calibri" panose="020F0502020204030204" pitchFamily="34" charset="0"/>
              <a:ea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Initial Eligibility Mtg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Initial </a:t>
            </a:r>
            <a:r>
              <a:rPr lang="en-US" sz="800" dirty="0" err="1">
                <a:solidFill>
                  <a:schemeClr val="tx1"/>
                </a:solidFill>
                <a:effectLst/>
                <a:latin typeface="Calibri" panose="020F0502020204030204" pitchFamily="34" charset="0"/>
                <a:ea typeface="Calibri" panose="020F0502020204030204" pitchFamily="34" charset="0"/>
              </a:rPr>
              <a:t>Elig</a:t>
            </a:r>
            <a:r>
              <a:rPr lang="en-US" sz="800" dirty="0">
                <a:solidFill>
                  <a:schemeClr val="tx1"/>
                </a:solidFill>
                <a:effectLst/>
                <a:latin typeface="Calibri" panose="020F0502020204030204" pitchFamily="34" charset="0"/>
                <a:ea typeface="Calibri" panose="020F0502020204030204" pitchFamily="34" charset="0"/>
              </a:rPr>
              <a:t> Mtg (01,03,47,59)</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Implemented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IEP Implementation (01,03,47, 59)</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Eligibility &amp; Services Path 2 (00)</a:t>
            </a:r>
          </a:p>
        </p:txBody>
      </p:sp>
      <p:sp>
        <p:nvSpPr>
          <p:cNvPr id="14" name="Callout: Down Arrow 13">
            <a:extLst>
              <a:ext uri="{FF2B5EF4-FFF2-40B4-BE49-F238E27FC236}">
                <a16:creationId xmlns:a16="http://schemas.microsoft.com/office/drawing/2014/main" id="{77611CC8-DA8F-4AA2-B1B6-B1B247B40631}"/>
              </a:ext>
            </a:extLst>
          </p:cNvPr>
          <p:cNvSpPr/>
          <p:nvPr/>
        </p:nvSpPr>
        <p:spPr>
          <a:xfrm>
            <a:off x="10125056" y="1979562"/>
            <a:ext cx="1691640" cy="864322"/>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L="0"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Eligible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6" name="Flowchart: Stored Data 35">
            <a:extLst>
              <a:ext uri="{FF2B5EF4-FFF2-40B4-BE49-F238E27FC236}">
                <a16:creationId xmlns:a16="http://schemas.microsoft.com/office/drawing/2014/main" id="{03E38BEA-3F9E-46A0-8FE6-D5A9871178CD}"/>
              </a:ext>
            </a:extLst>
          </p:cNvPr>
          <p:cNvSpPr/>
          <p:nvPr/>
        </p:nvSpPr>
        <p:spPr>
          <a:xfrm>
            <a:off x="10007072" y="2921722"/>
            <a:ext cx="2028843" cy="2819202"/>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02 (Path 2)</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Child Found Eligible Part C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Referral to AU from CCB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Parental Consent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Evaluation Completed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Completing Eval (00,45,46,58,59,60) (</a:t>
            </a:r>
            <a:r>
              <a:rPr lang="en-US" sz="800" i="1" dirty="0">
                <a:solidFill>
                  <a:schemeClr val="tx1"/>
                </a:solidFill>
                <a:effectLst/>
                <a:latin typeface="Calibri" panose="020F0502020204030204" pitchFamily="34" charset="0"/>
                <a:ea typeface="Calibri" panose="020F0502020204030204" pitchFamily="34" charset="0"/>
              </a:rPr>
              <a:t>if no delay report 00)</a:t>
            </a:r>
            <a:endParaRPr lang="en-US" sz="800" dirty="0">
              <a:solidFill>
                <a:schemeClr val="tx1"/>
              </a:solidFill>
              <a:effectLst/>
              <a:latin typeface="Calibri" panose="020F0502020204030204" pitchFamily="34" charset="0"/>
              <a:ea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Initial Eligibility Mtg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Initial </a:t>
            </a:r>
            <a:r>
              <a:rPr lang="en-US" sz="800" dirty="0" err="1">
                <a:solidFill>
                  <a:schemeClr val="tx1"/>
                </a:solidFill>
                <a:effectLst/>
                <a:latin typeface="Calibri" panose="020F0502020204030204" pitchFamily="34" charset="0"/>
                <a:ea typeface="Calibri" panose="020F0502020204030204" pitchFamily="34" charset="0"/>
              </a:rPr>
              <a:t>Elig</a:t>
            </a:r>
            <a:r>
              <a:rPr lang="en-US" sz="800" dirty="0">
                <a:solidFill>
                  <a:schemeClr val="tx1"/>
                </a:solidFill>
                <a:effectLst/>
                <a:latin typeface="Calibri" panose="020F0502020204030204" pitchFamily="34" charset="0"/>
                <a:ea typeface="Calibri" panose="020F0502020204030204" pitchFamily="34" charset="0"/>
              </a:rPr>
              <a:t> Mtg (00,45,46,58,59,60) (</a:t>
            </a:r>
            <a:r>
              <a:rPr lang="en-US" sz="800" i="1" dirty="0">
                <a:solidFill>
                  <a:schemeClr val="tx1"/>
                </a:solidFill>
                <a:latin typeface="Calibri" panose="020F0502020204030204" pitchFamily="34" charset="0"/>
                <a:ea typeface="Calibri" panose="020F0502020204030204" pitchFamily="34" charset="0"/>
              </a:rPr>
              <a:t>if</a:t>
            </a:r>
            <a:r>
              <a:rPr lang="en-US" sz="800" i="1" dirty="0">
                <a:solidFill>
                  <a:schemeClr val="tx1"/>
                </a:solidFill>
                <a:effectLst/>
                <a:latin typeface="Calibri" panose="020F0502020204030204" pitchFamily="34" charset="0"/>
                <a:ea typeface="Calibri" panose="020F0502020204030204" pitchFamily="34" charset="0"/>
              </a:rPr>
              <a:t> no delay report 00)</a:t>
            </a:r>
            <a:endParaRPr lang="en-US" sz="800" dirty="0">
              <a:solidFill>
                <a:schemeClr val="tx1"/>
              </a:solidFill>
              <a:effectLst/>
              <a:latin typeface="Calibri" panose="020F0502020204030204" pitchFamily="34" charset="0"/>
              <a:ea typeface="Calibri" panose="020F0502020204030204" pitchFamily="34" charset="0"/>
            </a:endParaRPr>
          </a:p>
          <a:p>
            <a:pPr marR="0">
              <a:spcBef>
                <a:spcPts val="0"/>
              </a:spcBef>
              <a:spcAft>
                <a:spcPts val="0"/>
              </a:spcAft>
            </a:pPr>
            <a:r>
              <a:rPr lang="en-US" sz="800" dirty="0">
                <a:solidFill>
                  <a:schemeClr val="tx1"/>
                </a:solidFill>
                <a:effectLst/>
                <a:latin typeface="Calibri" panose="020F0502020204030204" pitchFamily="34" charset="0"/>
                <a:ea typeface="Calibri" panose="020F0502020204030204" pitchFamily="34" charset="0"/>
              </a:rPr>
              <a:t> </a:t>
            </a:r>
          </a:p>
          <a:p>
            <a:pPr marR="0">
              <a:spcBef>
                <a:spcPts val="0"/>
              </a:spcBef>
              <a:spcAft>
                <a:spcPts val="0"/>
              </a:spcAft>
            </a:pPr>
            <a:r>
              <a:rPr lang="en-US" sz="800" i="1" dirty="0">
                <a:solidFill>
                  <a:schemeClr val="tx1"/>
                </a:solidFill>
                <a:effectLst/>
                <a:latin typeface="Calibri" panose="020F0502020204030204" pitchFamily="34" charset="0"/>
                <a:ea typeface="Calibri" panose="020F0502020204030204" pitchFamily="34" charset="0"/>
              </a:rPr>
              <a:t>See future steps for coding of remaining data fields.</a:t>
            </a:r>
            <a:endParaRPr lang="en-US" sz="800" dirty="0">
              <a:solidFill>
                <a:schemeClr val="tx1"/>
              </a:solidFill>
              <a:effectLst/>
              <a:latin typeface="Calibri" panose="020F0502020204030204" pitchFamily="34" charset="0"/>
              <a:ea typeface="Calibri" panose="020F0502020204030204" pitchFamily="34" charset="0"/>
            </a:endParaRPr>
          </a:p>
        </p:txBody>
      </p:sp>
      <p:sp>
        <p:nvSpPr>
          <p:cNvPr id="39" name="Callout: Right Arrow 38" descr="Arrow with text leading from the end of Step 4 to the beginning of Step 5 on the next slide.">
            <a:extLst>
              <a:ext uri="{FF2B5EF4-FFF2-40B4-BE49-F238E27FC236}">
                <a16:creationId xmlns:a16="http://schemas.microsoft.com/office/drawing/2014/main" id="{07219902-F2E6-42E8-82F9-7FA123B50298}"/>
              </a:ext>
            </a:extLst>
          </p:cNvPr>
          <p:cNvSpPr/>
          <p:nvPr/>
        </p:nvSpPr>
        <p:spPr>
          <a:xfrm>
            <a:off x="10484035" y="5836999"/>
            <a:ext cx="1551880" cy="312425"/>
          </a:xfrm>
          <a:prstGeom prst="rightArrowCallout">
            <a:avLst>
              <a:gd name="adj1" fmla="val 25000"/>
              <a:gd name="adj2" fmla="val 50000"/>
              <a:gd name="adj3" fmla="val 25000"/>
              <a:gd name="adj4" fmla="val 64977"/>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000" dirty="0">
                <a:solidFill>
                  <a:schemeClr val="tx1"/>
                </a:solidFill>
              </a:rPr>
              <a:t>Continue to Step #5</a:t>
            </a:r>
          </a:p>
        </p:txBody>
      </p:sp>
      <p:cxnSp>
        <p:nvCxnSpPr>
          <p:cNvPr id="43" name="Straight Connector 42">
            <a:extLst>
              <a:ext uri="{FF2B5EF4-FFF2-40B4-BE49-F238E27FC236}">
                <a16:creationId xmlns:a16="http://schemas.microsoft.com/office/drawing/2014/main" id="{45D38913-A1E5-4C2D-88D1-78163B1D2858}"/>
              </a:ext>
              <a:ext uri="{C183D7F6-B498-43B3-948B-1728B52AA6E4}">
                <adec:decorative xmlns:adec="http://schemas.microsoft.com/office/drawing/2017/decorative" val="1"/>
              </a:ext>
            </a:extLst>
          </p:cNvPr>
          <p:cNvCxnSpPr>
            <a:cxnSpLocks/>
          </p:cNvCxnSpPr>
          <p:nvPr/>
        </p:nvCxnSpPr>
        <p:spPr>
          <a:xfrm flipH="1" flipV="1">
            <a:off x="4064000" y="6132957"/>
            <a:ext cx="928392" cy="16467"/>
          </a:xfrm>
          <a:prstGeom prst="line">
            <a:avLst/>
          </a:prstGeom>
          <a:ln w="25400"/>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2565542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7</a:t>
            </a:fld>
            <a:endParaRPr lang="en-US" dirty="0"/>
          </a:p>
        </p:txBody>
      </p:sp>
      <p:sp>
        <p:nvSpPr>
          <p:cNvPr id="2" name="Title 1"/>
          <p:cNvSpPr>
            <a:spLocks noGrp="1"/>
          </p:cNvSpPr>
          <p:nvPr>
            <p:ph type="title"/>
          </p:nvPr>
        </p:nvSpPr>
        <p:spPr>
          <a:xfrm>
            <a:off x="1307736" y="356616"/>
            <a:ext cx="7729731" cy="747084"/>
          </a:xfrm>
        </p:spPr>
        <p:txBody>
          <a:bodyPr>
            <a:normAutofit fontScale="90000"/>
          </a:bodyPr>
          <a:lstStyle/>
          <a:p>
            <a:r>
              <a:rPr lang="en-US" dirty="0"/>
              <a:t>Part C to Part B Transition – Path 2 Reporting in Sped EOY </a:t>
            </a:r>
            <a:r>
              <a:rPr lang="en-US" sz="1600" dirty="0"/>
              <a:t>(slide 3 of 3)</a:t>
            </a:r>
          </a:p>
        </p:txBody>
      </p:sp>
      <p:sp>
        <p:nvSpPr>
          <p:cNvPr id="20" name="Thought Bubble: Cloud 19">
            <a:extLst>
              <a:ext uri="{FF2B5EF4-FFF2-40B4-BE49-F238E27FC236}">
                <a16:creationId xmlns:a16="http://schemas.microsoft.com/office/drawing/2014/main" id="{1EB36C5B-0C48-4F94-9D52-F9C3865E4722}"/>
              </a:ext>
            </a:extLst>
          </p:cNvPr>
          <p:cNvSpPr/>
          <p:nvPr/>
        </p:nvSpPr>
        <p:spPr>
          <a:xfrm>
            <a:off x="2659380" y="4407205"/>
            <a:ext cx="3436620" cy="2314270"/>
          </a:xfrm>
          <a:prstGeom prst="cloudCallout">
            <a:avLst>
              <a:gd name="adj1" fmla="val 12580"/>
              <a:gd name="adj2" fmla="val -62229"/>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a:spcBef>
                <a:spcPts val="0"/>
              </a:spcBef>
              <a:spcAft>
                <a:spcPts val="0"/>
              </a:spcAft>
            </a:pPr>
            <a:r>
              <a:rPr lang="en-US" sz="900" b="1" dirty="0">
                <a:solidFill>
                  <a:schemeClr val="tx1"/>
                </a:solidFill>
                <a:effectLst/>
                <a:latin typeface="Calibri" panose="020F0502020204030204" pitchFamily="34" charset="0"/>
                <a:ea typeface="Calibri" panose="020F0502020204030204" pitchFamily="34" charset="0"/>
              </a:rPr>
              <a:t>STOP Instructions for when the Sped Process Stops Permanently AND Child was found to be Eligible.</a:t>
            </a:r>
            <a:endParaRPr lang="en-US" sz="900" dirty="0">
              <a:solidFill>
                <a:schemeClr val="tx1"/>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900" dirty="0">
                <a:solidFill>
                  <a:schemeClr val="tx1"/>
                </a:solidFill>
                <a:effectLst/>
                <a:latin typeface="Calibri" panose="020F0502020204030204" pitchFamily="34" charset="0"/>
                <a:ea typeface="Calibri" panose="020F0502020204030204" pitchFamily="34" charset="0"/>
              </a:rPr>
              <a:t>End User Actions:</a:t>
            </a:r>
          </a:p>
          <a:p>
            <a:pPr marL="0" marR="0">
              <a:spcBef>
                <a:spcPts val="0"/>
              </a:spcBef>
              <a:spcAft>
                <a:spcPts val="0"/>
              </a:spcAft>
            </a:pPr>
            <a:r>
              <a:rPr lang="en-US" sz="900" dirty="0">
                <a:solidFill>
                  <a:schemeClr val="tx1"/>
                </a:solidFill>
                <a:effectLst/>
                <a:latin typeface="Calibri" panose="020F0502020204030204" pitchFamily="34" charset="0"/>
                <a:ea typeface="Calibri" panose="020F0502020204030204" pitchFamily="34" charset="0"/>
              </a:rPr>
              <a:t>1) Issue a prior written notice</a:t>
            </a:r>
          </a:p>
          <a:p>
            <a:pPr marL="0" marR="47625">
              <a:lnSpc>
                <a:spcPts val="960"/>
              </a:lnSpc>
              <a:spcBef>
                <a:spcPts val="245"/>
              </a:spcBef>
              <a:spcAft>
                <a:spcPts val="0"/>
              </a:spcAft>
            </a:pPr>
            <a:r>
              <a:rPr lang="en-US" sz="900" dirty="0">
                <a:solidFill>
                  <a:schemeClr val="tx1"/>
                </a:solidFill>
                <a:effectLst/>
                <a:latin typeface="Calibri" panose="020F0502020204030204" pitchFamily="34" charset="0"/>
                <a:ea typeface="Calibri" panose="020F0502020204030204" pitchFamily="34" charset="0"/>
              </a:rPr>
              <a:t>2) End Record. Eligible children who never begin sped services, likewise, do not exit sped services. Start Date of Sped, Date of Exit, Basis of Exit, Sped Hours, PAI, Funding Status are all zero-filled. Do report the Primary Disability if the child was found eligible.</a:t>
            </a:r>
          </a:p>
        </p:txBody>
      </p:sp>
      <p:sp>
        <p:nvSpPr>
          <p:cNvPr id="5" name="Callout: Down Arrow 4">
            <a:extLst>
              <a:ext uri="{FF2B5EF4-FFF2-40B4-BE49-F238E27FC236}">
                <a16:creationId xmlns:a16="http://schemas.microsoft.com/office/drawing/2014/main" id="{F986BFEC-1A62-4487-A4AA-7E8ABE52254A}"/>
              </a:ext>
            </a:extLst>
          </p:cNvPr>
          <p:cNvSpPr/>
          <p:nvPr/>
        </p:nvSpPr>
        <p:spPr>
          <a:xfrm>
            <a:off x="574085" y="1357008"/>
            <a:ext cx="3388178" cy="877291"/>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45745" marR="245745" algn="ctr">
              <a:lnSpc>
                <a:spcPts val="1210"/>
              </a:lnSpc>
              <a:spcBef>
                <a:spcPts val="95"/>
              </a:spcBef>
            </a:pPr>
            <a:r>
              <a:rPr lang="en-US" sz="1100" b="1"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Step #5: </a:t>
            </a:r>
            <a:r>
              <a:rPr lang="en-US" sz="1100" b="1" dirty="0">
                <a:solidFill>
                  <a:schemeClr val="tx1"/>
                </a:solidFill>
                <a:effectLst/>
                <a:latin typeface="Calibri" panose="020F0502020204030204" pitchFamily="34" charset="0"/>
                <a:ea typeface="Calibri" panose="020F0502020204030204" pitchFamily="34" charset="0"/>
              </a:rPr>
              <a:t>Consent for Services</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allout: Down Arrow 5">
            <a:extLst>
              <a:ext uri="{FF2B5EF4-FFF2-40B4-BE49-F238E27FC236}">
                <a16:creationId xmlns:a16="http://schemas.microsoft.com/office/drawing/2014/main" id="{FF2C425D-9305-4143-9883-9AB70D19969F}"/>
              </a:ext>
            </a:extLst>
          </p:cNvPr>
          <p:cNvSpPr/>
          <p:nvPr/>
        </p:nvSpPr>
        <p:spPr>
          <a:xfrm>
            <a:off x="574085" y="2234299"/>
            <a:ext cx="1508289" cy="864322"/>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L="0"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Consent for Services Denied</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Flowchart: Terminator 9">
            <a:extLst>
              <a:ext uri="{FF2B5EF4-FFF2-40B4-BE49-F238E27FC236}">
                <a16:creationId xmlns:a16="http://schemas.microsoft.com/office/drawing/2014/main" id="{EAA2F2F4-6CFE-4A80-B3AD-CFADAACA25AE}"/>
              </a:ext>
            </a:extLst>
          </p:cNvPr>
          <p:cNvSpPr/>
          <p:nvPr/>
        </p:nvSpPr>
        <p:spPr>
          <a:xfrm>
            <a:off x="847702" y="3151697"/>
            <a:ext cx="961053" cy="575511"/>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dirty="0">
                <a:solidFill>
                  <a:schemeClr val="tx1"/>
                </a:solidFill>
              </a:rPr>
              <a:t>Sped Process Stops</a:t>
            </a:r>
          </a:p>
        </p:txBody>
      </p:sp>
      <p:sp>
        <p:nvSpPr>
          <p:cNvPr id="11" name="Flowchart: Stored Data 10">
            <a:extLst>
              <a:ext uri="{FF2B5EF4-FFF2-40B4-BE49-F238E27FC236}">
                <a16:creationId xmlns:a16="http://schemas.microsoft.com/office/drawing/2014/main" id="{CA9A1F46-F3D5-43DC-A73F-C3EB786B6150}"/>
              </a:ext>
            </a:extLst>
          </p:cNvPr>
          <p:cNvSpPr/>
          <p:nvPr/>
        </p:nvSpPr>
        <p:spPr>
          <a:xfrm>
            <a:off x="368493" y="3767264"/>
            <a:ext cx="2204540" cy="2916973"/>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02 (Path 2)</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Child Found Eligible Part C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Referral to AU from CCB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Parental Consent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Evaluation Completed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Completing Eval (00,45,46,58,59,60) (</a:t>
            </a:r>
            <a:r>
              <a:rPr lang="en-US" sz="800" i="1" dirty="0">
                <a:solidFill>
                  <a:schemeClr val="tx1"/>
                </a:solidFill>
                <a:effectLst/>
                <a:latin typeface="Calibri" panose="020F0502020204030204" pitchFamily="34" charset="0"/>
                <a:ea typeface="Calibri" panose="020F0502020204030204" pitchFamily="34" charset="0"/>
              </a:rPr>
              <a:t>if no delay report 00)</a:t>
            </a:r>
            <a:endParaRPr lang="en-US" sz="800" dirty="0">
              <a:solidFill>
                <a:schemeClr val="tx1"/>
              </a:solidFill>
              <a:effectLst/>
              <a:latin typeface="Calibri" panose="020F0502020204030204" pitchFamily="34" charset="0"/>
              <a:ea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Initial Eligibility Mtg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Initial </a:t>
            </a:r>
            <a:r>
              <a:rPr lang="en-US" sz="800" dirty="0" err="1">
                <a:solidFill>
                  <a:schemeClr val="tx1"/>
                </a:solidFill>
                <a:effectLst/>
                <a:latin typeface="Calibri" panose="020F0502020204030204" pitchFamily="34" charset="0"/>
                <a:ea typeface="Calibri" panose="020F0502020204030204" pitchFamily="34" charset="0"/>
              </a:rPr>
              <a:t>Elig</a:t>
            </a:r>
            <a:r>
              <a:rPr lang="en-US" sz="800" dirty="0">
                <a:solidFill>
                  <a:schemeClr val="tx1"/>
                </a:solidFill>
                <a:effectLst/>
                <a:latin typeface="Calibri" panose="020F0502020204030204" pitchFamily="34" charset="0"/>
                <a:ea typeface="Calibri" panose="020F0502020204030204" pitchFamily="34" charset="0"/>
              </a:rPr>
              <a:t> Mtg (00,45,46,58,59,60) (</a:t>
            </a:r>
            <a:r>
              <a:rPr lang="en-US" sz="800" i="1" dirty="0">
                <a:solidFill>
                  <a:schemeClr val="tx1"/>
                </a:solidFill>
                <a:effectLst/>
                <a:latin typeface="Calibri" panose="020F0502020204030204" pitchFamily="34" charset="0"/>
                <a:ea typeface="Calibri" panose="020F0502020204030204" pitchFamily="34" charset="0"/>
              </a:rPr>
              <a:t>if no delay report 00)</a:t>
            </a:r>
            <a:endParaRPr lang="en-US" sz="800" dirty="0">
              <a:solidFill>
                <a:schemeClr val="tx1"/>
              </a:solidFill>
              <a:effectLst/>
              <a:latin typeface="Calibri" panose="020F0502020204030204" pitchFamily="34" charset="0"/>
              <a:ea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Implemented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IEP Implementation (01)</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Eligibility &amp; Services Path 2 (02)</a:t>
            </a:r>
            <a:endParaRPr lang="en-US"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llout: Down Arrow 8">
            <a:extLst>
              <a:ext uri="{FF2B5EF4-FFF2-40B4-BE49-F238E27FC236}">
                <a16:creationId xmlns:a16="http://schemas.microsoft.com/office/drawing/2014/main" id="{43AEB649-1421-47C9-A798-727204ACE231}"/>
              </a:ext>
            </a:extLst>
          </p:cNvPr>
          <p:cNvSpPr/>
          <p:nvPr/>
        </p:nvSpPr>
        <p:spPr>
          <a:xfrm>
            <a:off x="2443882" y="2231890"/>
            <a:ext cx="1508760" cy="864322"/>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L="0"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Consent for Services Received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allout: Down Arrow 6">
            <a:extLst>
              <a:ext uri="{FF2B5EF4-FFF2-40B4-BE49-F238E27FC236}">
                <a16:creationId xmlns:a16="http://schemas.microsoft.com/office/drawing/2014/main" id="{4585B554-E343-4158-81A1-644566EE73A8}"/>
              </a:ext>
            </a:extLst>
          </p:cNvPr>
          <p:cNvSpPr/>
          <p:nvPr/>
        </p:nvSpPr>
        <p:spPr>
          <a:xfrm>
            <a:off x="2441730" y="3174984"/>
            <a:ext cx="1508760" cy="825608"/>
          </a:xfrm>
          <a:prstGeom prst="downArrowCallout">
            <a:avLst/>
          </a:prstGeom>
        </p:spPr>
        <p:style>
          <a:lnRef idx="2">
            <a:schemeClr val="accent6">
              <a:shade val="50000"/>
            </a:schemeClr>
          </a:lnRef>
          <a:fillRef idx="1">
            <a:schemeClr val="accent6"/>
          </a:fillRef>
          <a:effectRef idx="0">
            <a:schemeClr val="accent6"/>
          </a:effectRef>
          <a:fontRef idx="minor">
            <a:schemeClr val="lt1"/>
          </a:fontRef>
        </p:style>
        <p:txBody>
          <a:bodyPr lIns="182880" rIns="0" rtlCol="0" anchor="ctr"/>
          <a:lstStyle/>
          <a:p>
            <a:pPr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Continue to Step #6</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2" name="Connector: Elbow 11" descr="Arrow leading from the end of Step 5 to the beginning of Step 6.">
            <a:extLst>
              <a:ext uri="{FF2B5EF4-FFF2-40B4-BE49-F238E27FC236}">
                <a16:creationId xmlns:a16="http://schemas.microsoft.com/office/drawing/2014/main" id="{455A9AEE-B84B-45F1-918B-7D885B34C63A}"/>
              </a:ext>
            </a:extLst>
          </p:cNvPr>
          <p:cNvCxnSpPr>
            <a:cxnSpLocks/>
          </p:cNvCxnSpPr>
          <p:nvPr/>
        </p:nvCxnSpPr>
        <p:spPr>
          <a:xfrm flipV="1">
            <a:off x="2992282" y="1482571"/>
            <a:ext cx="3103718" cy="2734323"/>
          </a:xfrm>
          <a:prstGeom prst="bentConnector3">
            <a:avLst>
              <a:gd name="adj1" fmla="val 50000"/>
            </a:avLst>
          </a:prstGeom>
          <a:ln w="25400">
            <a:solidFill>
              <a:schemeClr val="accent6"/>
            </a:solidFill>
            <a:tailEnd type="triangle" w="lg" len="lg"/>
          </a:ln>
        </p:spPr>
        <p:style>
          <a:lnRef idx="1">
            <a:schemeClr val="accent1"/>
          </a:lnRef>
          <a:fillRef idx="0">
            <a:schemeClr val="accent1"/>
          </a:fillRef>
          <a:effectRef idx="0">
            <a:schemeClr val="accent1"/>
          </a:effectRef>
          <a:fontRef idx="minor">
            <a:schemeClr val="tx1"/>
          </a:fontRef>
        </p:style>
      </p:cxnSp>
      <p:sp>
        <p:nvSpPr>
          <p:cNvPr id="8" name="Callout: Down Arrow 7">
            <a:extLst>
              <a:ext uri="{FF2B5EF4-FFF2-40B4-BE49-F238E27FC236}">
                <a16:creationId xmlns:a16="http://schemas.microsoft.com/office/drawing/2014/main" id="{254A7943-883C-453A-B7E8-957516948A8D}"/>
              </a:ext>
            </a:extLst>
          </p:cNvPr>
          <p:cNvSpPr/>
          <p:nvPr/>
        </p:nvSpPr>
        <p:spPr>
          <a:xfrm>
            <a:off x="6283395" y="1365431"/>
            <a:ext cx="5497273" cy="877291"/>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31520" marR="731520" indent="177800" algn="ctr">
              <a:lnSpc>
                <a:spcPts val="1200"/>
              </a:lnSpc>
              <a:spcBef>
                <a:spcPts val="0"/>
              </a:spcBef>
              <a:spcAft>
                <a:spcPts val="0"/>
              </a:spcAft>
            </a:pPr>
            <a:r>
              <a:rPr lang="en-US" sz="1100" b="1"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Step #6: IEP Implementation</a:t>
            </a:r>
            <a:endParaRPr lang="en-US" sz="11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Callout: Down Arrow 14">
            <a:extLst>
              <a:ext uri="{FF2B5EF4-FFF2-40B4-BE49-F238E27FC236}">
                <a16:creationId xmlns:a16="http://schemas.microsoft.com/office/drawing/2014/main" id="{C71E3D84-7EB5-4F11-A2DE-821A1D35967F}"/>
              </a:ext>
            </a:extLst>
          </p:cNvPr>
          <p:cNvSpPr/>
          <p:nvPr/>
        </p:nvSpPr>
        <p:spPr>
          <a:xfrm>
            <a:off x="6296880" y="2287375"/>
            <a:ext cx="2396969" cy="864322"/>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L="0"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IEP was NOT Implemented</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Flowchart: Terminator 17">
            <a:extLst>
              <a:ext uri="{FF2B5EF4-FFF2-40B4-BE49-F238E27FC236}">
                <a16:creationId xmlns:a16="http://schemas.microsoft.com/office/drawing/2014/main" id="{7BD6924A-9E73-41ED-82C3-161C3F9B7681}"/>
              </a:ext>
            </a:extLst>
          </p:cNvPr>
          <p:cNvSpPr/>
          <p:nvPr/>
        </p:nvSpPr>
        <p:spPr>
          <a:xfrm>
            <a:off x="7007217" y="3266293"/>
            <a:ext cx="961053" cy="575511"/>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dirty="0">
                <a:solidFill>
                  <a:schemeClr val="tx1"/>
                </a:solidFill>
              </a:rPr>
              <a:t>Sped Process Stops</a:t>
            </a:r>
          </a:p>
        </p:txBody>
      </p:sp>
      <p:sp>
        <p:nvSpPr>
          <p:cNvPr id="19" name="Flowchart: Stored Data 18">
            <a:extLst>
              <a:ext uri="{FF2B5EF4-FFF2-40B4-BE49-F238E27FC236}">
                <a16:creationId xmlns:a16="http://schemas.microsoft.com/office/drawing/2014/main" id="{56EA912D-AE4A-4BB2-A5A8-5E478DC13B9D}"/>
              </a:ext>
            </a:extLst>
          </p:cNvPr>
          <p:cNvSpPr/>
          <p:nvPr/>
        </p:nvSpPr>
        <p:spPr>
          <a:xfrm>
            <a:off x="6515249" y="3934689"/>
            <a:ext cx="2396969" cy="2884463"/>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02 (Path 2)</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Child Found Eligible Part C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Referral to AU from CCB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Parental Consent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Evaluation Completed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Completing Eval (00,45,46,58,59,60) (</a:t>
            </a:r>
            <a:r>
              <a:rPr lang="en-US" sz="800" i="1" dirty="0">
                <a:solidFill>
                  <a:schemeClr val="tx1"/>
                </a:solidFill>
                <a:effectLst/>
                <a:latin typeface="Calibri" panose="020F0502020204030204" pitchFamily="34" charset="0"/>
                <a:ea typeface="Calibri" panose="020F0502020204030204" pitchFamily="34" charset="0"/>
              </a:rPr>
              <a:t>if no delay report 00)</a:t>
            </a:r>
            <a:endParaRPr lang="en-US" sz="800" dirty="0">
              <a:solidFill>
                <a:schemeClr val="tx1"/>
              </a:solidFill>
              <a:effectLst/>
              <a:latin typeface="Calibri" panose="020F0502020204030204" pitchFamily="34" charset="0"/>
              <a:ea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Initial Eligibility Mtg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Initial </a:t>
            </a:r>
            <a:r>
              <a:rPr lang="en-US" sz="800" dirty="0" err="1">
                <a:solidFill>
                  <a:schemeClr val="tx1"/>
                </a:solidFill>
                <a:effectLst/>
                <a:latin typeface="Calibri" panose="020F0502020204030204" pitchFamily="34" charset="0"/>
                <a:ea typeface="Calibri" panose="020F0502020204030204" pitchFamily="34" charset="0"/>
              </a:rPr>
              <a:t>Elig</a:t>
            </a:r>
            <a:r>
              <a:rPr lang="en-US" sz="800" dirty="0">
                <a:solidFill>
                  <a:schemeClr val="tx1"/>
                </a:solidFill>
                <a:effectLst/>
                <a:latin typeface="Calibri" panose="020F0502020204030204" pitchFamily="34" charset="0"/>
                <a:ea typeface="Calibri" panose="020F0502020204030204" pitchFamily="34" charset="0"/>
              </a:rPr>
              <a:t> Mtg (00,45,46,58,59,60) (</a:t>
            </a:r>
            <a:r>
              <a:rPr lang="en-US" sz="800" i="1" dirty="0">
                <a:solidFill>
                  <a:schemeClr val="tx1"/>
                </a:solidFill>
                <a:effectLst/>
                <a:latin typeface="Calibri" panose="020F0502020204030204" pitchFamily="34" charset="0"/>
                <a:ea typeface="Calibri" panose="020F0502020204030204" pitchFamily="34" charset="0"/>
              </a:rPr>
              <a:t>if no delay report 00</a:t>
            </a:r>
            <a:r>
              <a:rPr lang="en-US" sz="800" dirty="0">
                <a:solidFill>
                  <a:schemeClr val="tx1"/>
                </a:solidFill>
                <a:effectLst/>
                <a:latin typeface="Calibri" panose="020F0502020204030204" pitchFamily="34" charset="0"/>
                <a:ea typeface="Calibri" panose="020F0502020204030204" pitchFamily="34" charset="0"/>
              </a:rPr>
              <a:t>)</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Implemented (00000000)</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IEP Implementation (01,03,47,59)</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Eligibility &amp; Services Path 2 (02) </a:t>
            </a:r>
          </a:p>
        </p:txBody>
      </p:sp>
      <p:sp>
        <p:nvSpPr>
          <p:cNvPr id="14" name="Callout: Down Arrow 13">
            <a:extLst>
              <a:ext uri="{FF2B5EF4-FFF2-40B4-BE49-F238E27FC236}">
                <a16:creationId xmlns:a16="http://schemas.microsoft.com/office/drawing/2014/main" id="{77611CC8-DA8F-4AA2-B1B6-B1B247B40631}"/>
              </a:ext>
            </a:extLst>
          </p:cNvPr>
          <p:cNvSpPr/>
          <p:nvPr/>
        </p:nvSpPr>
        <p:spPr>
          <a:xfrm>
            <a:off x="9368458" y="2279756"/>
            <a:ext cx="2396970" cy="864322"/>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L="0"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IEP was Implemented</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Flowchart: Stored Data 20">
            <a:extLst>
              <a:ext uri="{FF2B5EF4-FFF2-40B4-BE49-F238E27FC236}">
                <a16:creationId xmlns:a16="http://schemas.microsoft.com/office/drawing/2014/main" id="{7D6FAB7F-975C-41C8-A725-2026EDAB8014}"/>
              </a:ext>
            </a:extLst>
          </p:cNvPr>
          <p:cNvSpPr/>
          <p:nvPr/>
        </p:nvSpPr>
        <p:spPr>
          <a:xfrm>
            <a:off x="9468194" y="3200146"/>
            <a:ext cx="2395728" cy="2972053"/>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Referral: 02 (Path 2)</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Child Found Eligible Part C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Referral to AU from CCB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Parental Consent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Evaluation Completed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Completing Eval (00,45,46,58,59,60) (</a:t>
            </a:r>
            <a:r>
              <a:rPr lang="en-US" sz="800" i="1" dirty="0">
                <a:solidFill>
                  <a:schemeClr val="tx1"/>
                </a:solidFill>
                <a:effectLst/>
                <a:latin typeface="Calibri" panose="020F0502020204030204" pitchFamily="34" charset="0"/>
                <a:ea typeface="Calibri" panose="020F0502020204030204" pitchFamily="34" charset="0"/>
              </a:rPr>
              <a:t>if no delay report 00)</a:t>
            </a:r>
            <a:endParaRPr lang="en-US" sz="800" dirty="0">
              <a:solidFill>
                <a:schemeClr val="tx1"/>
              </a:solidFill>
              <a:effectLst/>
              <a:latin typeface="Calibri" panose="020F0502020204030204" pitchFamily="34" charset="0"/>
              <a:ea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Initial Eligibility Mtg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Initial </a:t>
            </a:r>
            <a:r>
              <a:rPr lang="en-US" sz="800" dirty="0" err="1">
                <a:solidFill>
                  <a:schemeClr val="tx1"/>
                </a:solidFill>
                <a:effectLst/>
                <a:latin typeface="Calibri" panose="020F0502020204030204" pitchFamily="34" charset="0"/>
                <a:ea typeface="Calibri" panose="020F0502020204030204" pitchFamily="34" charset="0"/>
              </a:rPr>
              <a:t>Elig</a:t>
            </a:r>
            <a:r>
              <a:rPr lang="en-US" sz="800" dirty="0">
                <a:solidFill>
                  <a:schemeClr val="tx1"/>
                </a:solidFill>
                <a:effectLst/>
                <a:latin typeface="Calibri" panose="020F0502020204030204" pitchFamily="34" charset="0"/>
                <a:ea typeface="Calibri" panose="020F0502020204030204" pitchFamily="34" charset="0"/>
              </a:rPr>
              <a:t> Mtg (00,45,46,58,59,60) (</a:t>
            </a:r>
            <a:r>
              <a:rPr lang="en-US" sz="800" i="1" dirty="0">
                <a:solidFill>
                  <a:schemeClr val="tx1"/>
                </a:solidFill>
                <a:effectLst/>
                <a:latin typeface="Calibri" panose="020F0502020204030204" pitchFamily="34" charset="0"/>
                <a:ea typeface="Calibri" panose="020F0502020204030204" pitchFamily="34" charset="0"/>
              </a:rPr>
              <a:t>if no delay report 00)</a:t>
            </a:r>
            <a:endParaRPr lang="en-US" sz="800" dirty="0">
              <a:solidFill>
                <a:schemeClr val="tx1"/>
              </a:solidFill>
              <a:effectLst/>
              <a:latin typeface="Calibri" panose="020F0502020204030204" pitchFamily="34" charset="0"/>
              <a:ea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Date IEP Implemented (date)</a:t>
            </a: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Reason Delay IEP Implementation (00,41, 45,46,49,58,59,60) (</a:t>
            </a:r>
            <a:r>
              <a:rPr lang="en-US" sz="800" i="1" dirty="0">
                <a:solidFill>
                  <a:schemeClr val="tx1"/>
                </a:solidFill>
                <a:effectLst/>
                <a:latin typeface="Calibri" panose="020F0502020204030204" pitchFamily="34" charset="0"/>
                <a:ea typeface="Calibri" panose="020F0502020204030204" pitchFamily="34" charset="0"/>
              </a:rPr>
              <a:t>if no delay report 00)</a:t>
            </a:r>
            <a:endParaRPr lang="en-US" sz="800" dirty="0">
              <a:solidFill>
                <a:schemeClr val="tx1"/>
              </a:solidFill>
              <a:effectLst/>
              <a:latin typeface="Calibri" panose="020F0502020204030204" pitchFamily="34" charset="0"/>
              <a:ea typeface="Calibri" panose="020F0502020204030204" pitchFamily="34" charset="0"/>
            </a:endParaRPr>
          </a:p>
          <a:p>
            <a:pPr marL="171450" marR="0" indent="-171450">
              <a:spcBef>
                <a:spcPts val="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Eligibility &amp; Services Path 2 (02)</a:t>
            </a:r>
          </a:p>
        </p:txBody>
      </p:sp>
    </p:spTree>
    <p:extLst>
      <p:ext uri="{BB962C8B-B14F-4D97-AF65-F5344CB8AC3E}">
        <p14:creationId xmlns:p14="http://schemas.microsoft.com/office/powerpoint/2010/main" val="3802172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479D5F6-EDCB-402A-AC08-4943A1820E8F}" type="slidenum">
              <a:rPr lang="en-US" smtClean="0"/>
              <a:pPr/>
              <a:t>8</a:t>
            </a:fld>
            <a:endParaRPr lang="en-US" dirty="0"/>
          </a:p>
        </p:txBody>
      </p:sp>
      <p:sp>
        <p:nvSpPr>
          <p:cNvPr id="2" name="Title 1"/>
          <p:cNvSpPr>
            <a:spLocks noGrp="1"/>
          </p:cNvSpPr>
          <p:nvPr>
            <p:ph type="ctrTitle"/>
          </p:nvPr>
        </p:nvSpPr>
        <p:spPr/>
        <p:txBody>
          <a:bodyPr/>
          <a:lstStyle/>
          <a:p>
            <a:r>
              <a:rPr lang="en-US" dirty="0"/>
              <a:t>Part B Initial Evaluation</a:t>
            </a:r>
            <a:br>
              <a:rPr lang="en-US" dirty="0"/>
            </a:br>
            <a:r>
              <a:rPr lang="en-US" dirty="0"/>
              <a:t> </a:t>
            </a:r>
            <a:br>
              <a:rPr lang="en-US" dirty="0"/>
            </a:br>
            <a:r>
              <a:rPr lang="en-US" b="1" dirty="0"/>
              <a:t>Path 3 </a:t>
            </a:r>
            <a:r>
              <a:rPr lang="en-US" dirty="0"/>
              <a:t>Reporting in Sped EOY</a:t>
            </a:r>
          </a:p>
        </p:txBody>
      </p:sp>
    </p:spTree>
    <p:extLst>
      <p:ext uri="{BB962C8B-B14F-4D97-AF65-F5344CB8AC3E}">
        <p14:creationId xmlns:p14="http://schemas.microsoft.com/office/powerpoint/2010/main" val="2360821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9</a:t>
            </a:fld>
            <a:endParaRPr lang="en-US" dirty="0"/>
          </a:p>
        </p:txBody>
      </p:sp>
      <p:sp>
        <p:nvSpPr>
          <p:cNvPr id="2" name="Title 1"/>
          <p:cNvSpPr>
            <a:spLocks noGrp="1"/>
          </p:cNvSpPr>
          <p:nvPr>
            <p:ph type="title"/>
          </p:nvPr>
        </p:nvSpPr>
        <p:spPr/>
        <p:txBody>
          <a:bodyPr>
            <a:normAutofit fontScale="90000"/>
          </a:bodyPr>
          <a:lstStyle/>
          <a:p>
            <a:r>
              <a:rPr lang="en-US" dirty="0"/>
              <a:t>Part B Initial Evaluation – Path 3 Reporting in Sped EOY </a:t>
            </a:r>
            <a:r>
              <a:rPr lang="en-US" sz="1600" dirty="0"/>
              <a:t>(slide 1 of 4)</a:t>
            </a:r>
          </a:p>
        </p:txBody>
      </p:sp>
      <p:sp>
        <p:nvSpPr>
          <p:cNvPr id="10" name="Thought Bubble: Cloud 9">
            <a:extLst>
              <a:ext uri="{FF2B5EF4-FFF2-40B4-BE49-F238E27FC236}">
                <a16:creationId xmlns:a16="http://schemas.microsoft.com/office/drawing/2014/main" id="{6607507F-4636-42F8-B98C-5424B2B79AAB}"/>
              </a:ext>
            </a:extLst>
          </p:cNvPr>
          <p:cNvSpPr/>
          <p:nvPr/>
        </p:nvSpPr>
        <p:spPr>
          <a:xfrm>
            <a:off x="699180" y="4473316"/>
            <a:ext cx="2924353" cy="2107769"/>
          </a:xfrm>
          <a:prstGeom prst="cloudCallout">
            <a:avLst>
              <a:gd name="adj1" fmla="val -66818"/>
              <a:gd name="adj2" fmla="val -35277"/>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algn="ctr">
              <a:spcBef>
                <a:spcPts val="0"/>
              </a:spcBef>
              <a:spcAft>
                <a:spcPts val="600"/>
              </a:spcAft>
            </a:pPr>
            <a:r>
              <a:rPr lang="en-US"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When to Report</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rPr>
              <a:t>Part B Initial Evaluations are reported in the school year in which the IEP is implemented. When an IEP is never implemented report in the school year in which the last event took place.</a:t>
            </a:r>
          </a:p>
        </p:txBody>
      </p:sp>
      <p:sp>
        <p:nvSpPr>
          <p:cNvPr id="5" name="Callout: Down Arrow 4">
            <a:extLst>
              <a:ext uri="{FF2B5EF4-FFF2-40B4-BE49-F238E27FC236}">
                <a16:creationId xmlns:a16="http://schemas.microsoft.com/office/drawing/2014/main" id="{CB6DDF25-E52D-4746-BC4C-8F326F21DB2E}"/>
              </a:ext>
            </a:extLst>
          </p:cNvPr>
          <p:cNvSpPr/>
          <p:nvPr/>
        </p:nvSpPr>
        <p:spPr>
          <a:xfrm>
            <a:off x="574085" y="1357008"/>
            <a:ext cx="3164439" cy="877291"/>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45745" marR="245745" algn="ctr">
              <a:lnSpc>
                <a:spcPts val="1210"/>
              </a:lnSpc>
              <a:spcBef>
                <a:spcPts val="95"/>
              </a:spcBef>
              <a:spcAft>
                <a:spcPts val="0"/>
              </a:spcAft>
            </a:pPr>
            <a:r>
              <a:rPr lang="en-US" sz="1100" b="1"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Step #1</a:t>
            </a:r>
            <a:r>
              <a:rPr lang="en-US" sz="1100" b="1" dirty="0">
                <a:solidFill>
                  <a:schemeClr val="tx1"/>
                </a:solidFill>
                <a:effectLst/>
                <a:latin typeface="Calibri" panose="020F0502020204030204" pitchFamily="34" charset="0"/>
                <a:ea typeface="Calibri" panose="020F0502020204030204" pitchFamily="34" charset="0"/>
              </a:rPr>
              <a:t>: Start Program Special Education Consider Eligibility Part B</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allout: Down Arrow 5">
            <a:extLst>
              <a:ext uri="{FF2B5EF4-FFF2-40B4-BE49-F238E27FC236}">
                <a16:creationId xmlns:a16="http://schemas.microsoft.com/office/drawing/2014/main" id="{8BC4E399-DFA1-4A69-B770-287AC5C78E85}"/>
              </a:ext>
            </a:extLst>
          </p:cNvPr>
          <p:cNvSpPr/>
          <p:nvPr/>
        </p:nvSpPr>
        <p:spPr>
          <a:xfrm>
            <a:off x="534820" y="2317812"/>
            <a:ext cx="1590313" cy="1121639"/>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L="0"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a:t>
            </a:r>
            <a:r>
              <a:rPr lang="en-US" sz="1100" b="0" i="0" u="none" strike="noStrike" dirty="0">
                <a:solidFill>
                  <a:srgbClr val="000000"/>
                </a:solidFill>
                <a:effectLst/>
                <a:latin typeface="&amp;quot"/>
              </a:rPr>
              <a:t>Complete; start with the Referral for Special Education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Callout: Down Arrow 11">
            <a:extLst>
              <a:ext uri="{FF2B5EF4-FFF2-40B4-BE49-F238E27FC236}">
                <a16:creationId xmlns:a16="http://schemas.microsoft.com/office/drawing/2014/main" id="{3FB80758-F110-41BA-9A77-889F550F5C2F}"/>
              </a:ext>
            </a:extLst>
          </p:cNvPr>
          <p:cNvSpPr/>
          <p:nvPr/>
        </p:nvSpPr>
        <p:spPr>
          <a:xfrm>
            <a:off x="2168776" y="2317812"/>
            <a:ext cx="1503616" cy="1111187"/>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L="0"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a:t>
            </a:r>
            <a:r>
              <a:rPr lang="en-US" sz="1100" b="0" i="0" u="none" strike="noStrike" dirty="0">
                <a:solidFill>
                  <a:srgbClr val="000000"/>
                </a:solidFill>
                <a:effectLst/>
                <a:latin typeface="&amp;quot"/>
              </a:rPr>
              <a:t>Complete; start with Consent for Evaluation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allout: Down Arrow 6">
            <a:extLst>
              <a:ext uri="{FF2B5EF4-FFF2-40B4-BE49-F238E27FC236}">
                <a16:creationId xmlns:a16="http://schemas.microsoft.com/office/drawing/2014/main" id="{48CCD966-6CFB-4B9E-A3E0-2F3F6E2211F6}"/>
              </a:ext>
            </a:extLst>
          </p:cNvPr>
          <p:cNvSpPr/>
          <p:nvPr/>
        </p:nvSpPr>
        <p:spPr>
          <a:xfrm>
            <a:off x="534820" y="3512512"/>
            <a:ext cx="3203704" cy="877291"/>
          </a:xfrm>
          <a:prstGeom prst="downArrowCallout">
            <a:avLst/>
          </a:prstGeom>
        </p:spPr>
        <p:style>
          <a:lnRef idx="2">
            <a:schemeClr val="accent6">
              <a:shade val="50000"/>
            </a:schemeClr>
          </a:lnRef>
          <a:fillRef idx="1">
            <a:schemeClr val="accent6"/>
          </a:fillRef>
          <a:effectRef idx="0">
            <a:schemeClr val="accent6"/>
          </a:effectRef>
          <a:fontRef idx="minor">
            <a:schemeClr val="lt1"/>
          </a:fontRef>
        </p:style>
        <p:txBody>
          <a:bodyPr lIns="182880" rIns="0" rtlCol="0" anchor="ctr"/>
          <a:lstStyle/>
          <a:p>
            <a:pPr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Continue to Step #2</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3" name="Connector: Elbow 12" descr="Arrow leading from the end of Step 1 to the beginning of Step 2.">
            <a:extLst>
              <a:ext uri="{FF2B5EF4-FFF2-40B4-BE49-F238E27FC236}">
                <a16:creationId xmlns:a16="http://schemas.microsoft.com/office/drawing/2014/main" id="{92F1EBA6-4A5E-42FC-A317-F0971E377A35}"/>
              </a:ext>
            </a:extLst>
          </p:cNvPr>
          <p:cNvCxnSpPr>
            <a:cxnSpLocks/>
          </p:cNvCxnSpPr>
          <p:nvPr/>
        </p:nvCxnSpPr>
        <p:spPr>
          <a:xfrm flipV="1">
            <a:off x="2136672" y="1795653"/>
            <a:ext cx="3413315" cy="2611985"/>
          </a:xfrm>
          <a:prstGeom prst="bentConnector3">
            <a:avLst>
              <a:gd name="adj1" fmla="val 50000"/>
            </a:avLst>
          </a:prstGeom>
          <a:ln w="25400">
            <a:solidFill>
              <a:schemeClr val="accent6"/>
            </a:solidFill>
            <a:tailEnd type="triangle" w="lg" len="lg"/>
          </a:ln>
        </p:spPr>
        <p:style>
          <a:lnRef idx="1">
            <a:schemeClr val="accent1"/>
          </a:lnRef>
          <a:fillRef idx="0">
            <a:schemeClr val="accent1"/>
          </a:fillRef>
          <a:effectRef idx="0">
            <a:schemeClr val="accent1"/>
          </a:effectRef>
          <a:fontRef idx="minor">
            <a:schemeClr val="tx1"/>
          </a:fontRef>
        </p:style>
      </p:cxnSp>
      <p:sp>
        <p:nvSpPr>
          <p:cNvPr id="24" name="Callout: Down Arrow 23">
            <a:extLst>
              <a:ext uri="{FF2B5EF4-FFF2-40B4-BE49-F238E27FC236}">
                <a16:creationId xmlns:a16="http://schemas.microsoft.com/office/drawing/2014/main" id="{8CE08078-FA7F-4078-8C92-51CAB28147B8}"/>
              </a:ext>
            </a:extLst>
          </p:cNvPr>
          <p:cNvSpPr/>
          <p:nvPr/>
        </p:nvSpPr>
        <p:spPr>
          <a:xfrm>
            <a:off x="5755685" y="1357731"/>
            <a:ext cx="4856848" cy="877291"/>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lIns="182880" rIns="0" rtlCol="0" anchor="ctr"/>
          <a:lstStyle/>
          <a:p>
            <a:pPr marL="245745" marR="245745" algn="ctr">
              <a:lnSpc>
                <a:spcPts val="1210"/>
              </a:lnSpc>
              <a:spcBef>
                <a:spcPts val="95"/>
              </a:spcBef>
              <a:spcAft>
                <a:spcPts val="0"/>
              </a:spcAft>
            </a:pPr>
            <a:r>
              <a:rPr lang="en-US" sz="1100" b="1"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Step #2</a:t>
            </a:r>
            <a:r>
              <a:rPr lang="en-US" sz="1100" b="1" dirty="0">
                <a:solidFill>
                  <a:schemeClr val="tx1"/>
                </a:solidFill>
                <a:effectLst/>
                <a:latin typeface="Calibri" panose="020F0502020204030204" pitchFamily="34" charset="0"/>
                <a:ea typeface="Calibri" panose="020F0502020204030204" pitchFamily="34" charset="0"/>
              </a:rPr>
              <a:t>: Consent for Initial Evaluation</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5" name="Callout: Down Arrow 24">
            <a:extLst>
              <a:ext uri="{FF2B5EF4-FFF2-40B4-BE49-F238E27FC236}">
                <a16:creationId xmlns:a16="http://schemas.microsoft.com/office/drawing/2014/main" id="{4AC9CFD9-1EDD-478C-B744-FCDC2C7400BF}"/>
              </a:ext>
            </a:extLst>
          </p:cNvPr>
          <p:cNvSpPr/>
          <p:nvPr/>
        </p:nvSpPr>
        <p:spPr>
          <a:xfrm>
            <a:off x="5755685" y="2188030"/>
            <a:ext cx="2215248" cy="953104"/>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L="0"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a:t>
            </a:r>
            <a:r>
              <a:rPr lang="en-US" sz="1100" spc="10" dirty="0">
                <a:solidFill>
                  <a:srgbClr val="000000"/>
                </a:solidFill>
                <a:latin typeface="&amp;quot"/>
                <a:ea typeface="Calibri" panose="020F0502020204030204" pitchFamily="34" charset="0"/>
                <a:cs typeface="Times New Roman" panose="02020603050405020304" pitchFamily="18" charset="0"/>
              </a:rPr>
              <a:t>Initial Evaluation Consent </a:t>
            </a:r>
            <a:r>
              <a:rPr lang="en-US" sz="1100" b="1" spc="10" dirty="0">
                <a:solidFill>
                  <a:srgbClr val="000000"/>
                </a:solidFill>
                <a:latin typeface="&amp;quot"/>
                <a:ea typeface="Calibri" panose="020F0502020204030204" pitchFamily="34" charset="0"/>
                <a:cs typeface="Times New Roman" panose="02020603050405020304" pitchFamily="18" charset="0"/>
              </a:rPr>
              <a:t>Refused</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Flowchart: Terminator 7">
            <a:extLst>
              <a:ext uri="{FF2B5EF4-FFF2-40B4-BE49-F238E27FC236}">
                <a16:creationId xmlns:a16="http://schemas.microsoft.com/office/drawing/2014/main" id="{037B35EB-D95B-40EE-9B8A-DAD7C04EF7A2}"/>
              </a:ext>
            </a:extLst>
          </p:cNvPr>
          <p:cNvSpPr/>
          <p:nvPr/>
        </p:nvSpPr>
        <p:spPr>
          <a:xfrm>
            <a:off x="6382782" y="3224756"/>
            <a:ext cx="961053" cy="575511"/>
          </a:xfrm>
          <a:prstGeom prst="flowChartTerminator">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100" dirty="0">
                <a:solidFill>
                  <a:schemeClr val="tx1"/>
                </a:solidFill>
              </a:rPr>
              <a:t>Sped Process Stops</a:t>
            </a:r>
          </a:p>
        </p:txBody>
      </p:sp>
      <p:sp>
        <p:nvSpPr>
          <p:cNvPr id="9" name="Flowchart: Stored Data 8">
            <a:extLst>
              <a:ext uri="{FF2B5EF4-FFF2-40B4-BE49-F238E27FC236}">
                <a16:creationId xmlns:a16="http://schemas.microsoft.com/office/drawing/2014/main" id="{302605C0-5AA4-4931-850C-F8C8EF585176}"/>
              </a:ext>
            </a:extLst>
          </p:cNvPr>
          <p:cNvSpPr/>
          <p:nvPr/>
        </p:nvSpPr>
        <p:spPr>
          <a:xfrm>
            <a:off x="5933087" y="3951157"/>
            <a:ext cx="1860441" cy="2336521"/>
          </a:xfrm>
          <a:prstGeom prst="flowChartOnlineStorag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rPr>
              <a:t>Do not report this student in Sped EOY. If Student is Path 3 Part B Only:</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rPr>
              <a:t>If consent is refused student is not reported at all since the Sped process never officially began. Indicator 11 timeline of Consent to Evaluation never starts.</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6" name="Callout: Down Arrow 25">
            <a:extLst>
              <a:ext uri="{FF2B5EF4-FFF2-40B4-BE49-F238E27FC236}">
                <a16:creationId xmlns:a16="http://schemas.microsoft.com/office/drawing/2014/main" id="{DCF382D6-44AC-4377-BD44-B71A2D48CBBA}"/>
              </a:ext>
            </a:extLst>
          </p:cNvPr>
          <p:cNvSpPr/>
          <p:nvPr/>
        </p:nvSpPr>
        <p:spPr>
          <a:xfrm>
            <a:off x="8397285" y="2188820"/>
            <a:ext cx="2215248" cy="953104"/>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lIns="182880" rIns="0" rtlCol="0" anchor="ctr"/>
          <a:lstStyle/>
          <a:p>
            <a:pPr marL="0"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Outcome: </a:t>
            </a:r>
            <a:r>
              <a:rPr lang="en-US" sz="1100" spc="10" dirty="0">
                <a:solidFill>
                  <a:srgbClr val="000000"/>
                </a:solidFill>
                <a:latin typeface="&amp;quot"/>
                <a:ea typeface="Calibri" panose="020F0502020204030204" pitchFamily="34" charset="0"/>
                <a:cs typeface="Times New Roman" panose="02020603050405020304" pitchFamily="18" charset="0"/>
              </a:rPr>
              <a:t>Initial Evaluation Consent </a:t>
            </a:r>
            <a:r>
              <a:rPr lang="en-US" sz="1100" b="1" spc="10" dirty="0">
                <a:solidFill>
                  <a:srgbClr val="000000"/>
                </a:solidFill>
                <a:latin typeface="&amp;quot"/>
                <a:ea typeface="Calibri" panose="020F0502020204030204" pitchFamily="34" charset="0"/>
                <a:cs typeface="Times New Roman" panose="02020603050405020304" pitchFamily="18" charset="0"/>
              </a:rPr>
              <a:t>Received</a:t>
            </a:r>
            <a:endParaRPr lang="en-US"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7" name="Callout: Down Arrow 26">
            <a:extLst>
              <a:ext uri="{FF2B5EF4-FFF2-40B4-BE49-F238E27FC236}">
                <a16:creationId xmlns:a16="http://schemas.microsoft.com/office/drawing/2014/main" id="{3682623D-2E8B-425E-8323-49C4FF7BC9E2}"/>
              </a:ext>
            </a:extLst>
          </p:cNvPr>
          <p:cNvSpPr/>
          <p:nvPr/>
        </p:nvSpPr>
        <p:spPr>
          <a:xfrm>
            <a:off x="8435577" y="3239480"/>
            <a:ext cx="2176956" cy="877291"/>
          </a:xfrm>
          <a:prstGeom prst="downArrowCallout">
            <a:avLst/>
          </a:prstGeom>
        </p:spPr>
        <p:style>
          <a:lnRef idx="2">
            <a:schemeClr val="accent6">
              <a:shade val="50000"/>
            </a:schemeClr>
          </a:lnRef>
          <a:fillRef idx="1">
            <a:schemeClr val="accent6"/>
          </a:fillRef>
          <a:effectRef idx="0">
            <a:schemeClr val="accent6"/>
          </a:effectRef>
          <a:fontRef idx="minor">
            <a:schemeClr val="lt1"/>
          </a:fontRef>
        </p:style>
        <p:txBody>
          <a:bodyPr lIns="182880" rIns="0" rtlCol="0" anchor="ctr"/>
          <a:lstStyle/>
          <a:p>
            <a:pPr marR="205105" algn="ctr">
              <a:spcBef>
                <a:spcPts val="0"/>
              </a:spcBef>
            </a:pPr>
            <a:r>
              <a:rPr lang="en-US" sz="1100" spc="1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Continue to Step #3</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28" name="Connector: Elbow 27" descr="Arrow leading from the end of Step 2 to the beginning of Step 3 on the next slide.">
            <a:extLst>
              <a:ext uri="{FF2B5EF4-FFF2-40B4-BE49-F238E27FC236}">
                <a16:creationId xmlns:a16="http://schemas.microsoft.com/office/drawing/2014/main" id="{74C1E829-2120-4DCF-B911-925D38D8D60E}"/>
              </a:ext>
            </a:extLst>
          </p:cNvPr>
          <p:cNvCxnSpPr>
            <a:cxnSpLocks/>
          </p:cNvCxnSpPr>
          <p:nvPr/>
        </p:nvCxnSpPr>
        <p:spPr>
          <a:xfrm>
            <a:off x="9537916" y="4176376"/>
            <a:ext cx="2231334" cy="1510561"/>
          </a:xfrm>
          <a:prstGeom prst="bentConnector3">
            <a:avLst>
              <a:gd name="adj1" fmla="val 50000"/>
            </a:avLst>
          </a:prstGeom>
          <a:ln w="25400">
            <a:solidFill>
              <a:schemeClr val="accent6"/>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57641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1552</TotalTime>
  <Words>2901</Words>
  <Application>Microsoft Office PowerPoint</Application>
  <PresentationFormat>Widescreen</PresentationFormat>
  <Paragraphs>334</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&amp;quot</vt:lpstr>
      <vt:lpstr>Arial</vt:lpstr>
      <vt:lpstr>Calibri</vt:lpstr>
      <vt:lpstr>Calibri Light</vt:lpstr>
      <vt:lpstr>Museo Slab 500</vt:lpstr>
      <vt:lpstr>Office Theme</vt:lpstr>
      <vt:lpstr>Flowcharts of the Path Reporting in  Sped EOY</vt:lpstr>
      <vt:lpstr>What Path to Report in?</vt:lpstr>
      <vt:lpstr>What type of Part B evaluation is being completed?</vt:lpstr>
      <vt:lpstr>Part C to Part B Transition   Path 2 Reporting in Sped EOY</vt:lpstr>
      <vt:lpstr>Part C to Part B Transition – Path 2 Reporting in Sped EOY (slide 1 of 3)</vt:lpstr>
      <vt:lpstr>Part C to Part B Transition – Path 2 Reporting in Sped EOY (slide 2 of 3)</vt:lpstr>
      <vt:lpstr>Part C to Part B Transition – Path 2 Reporting in Sped EOY (slide 3 of 3)</vt:lpstr>
      <vt:lpstr>Part B Initial Evaluation   Path 3 Reporting in Sped EOY</vt:lpstr>
      <vt:lpstr>Part B Initial Evaluation – Path 3 Reporting in Sped EOY (slide 1 of 4)</vt:lpstr>
      <vt:lpstr>Part B Initial Evaluation – Path 3 Reporting in Sped EOY (slide 2 of 4)</vt:lpstr>
      <vt:lpstr>Part B Initial Evaluation – Path 3 Reporting in Sped EOY (slide 3 of 4)</vt:lpstr>
      <vt:lpstr>Part B Initial Evaluation – Path 3 Reporting in Sped EOY (slide 4 of 4)</vt:lpstr>
      <vt:lpstr>For Path Coding Help Please Contact:  Lindsey Heitman at heitman_l@cde.state.co.us </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Bolger, Orla</cp:lastModifiedBy>
  <cp:revision>102</cp:revision>
  <dcterms:created xsi:type="dcterms:W3CDTF">2019-06-25T17:30:52Z</dcterms:created>
  <dcterms:modified xsi:type="dcterms:W3CDTF">2024-02-09T16:44:50Z</dcterms:modified>
</cp:coreProperties>
</file>