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8"/>
  </p:notesMasterIdLst>
  <p:sldIdLst>
    <p:sldId id="308" r:id="rId5"/>
    <p:sldId id="264" r:id="rId6"/>
    <p:sldId id="265" r:id="rId7"/>
    <p:sldId id="267" r:id="rId8"/>
    <p:sldId id="266" r:id="rId9"/>
    <p:sldId id="268" r:id="rId10"/>
    <p:sldId id="270" r:id="rId11"/>
    <p:sldId id="271" r:id="rId12"/>
    <p:sldId id="272" r:id="rId13"/>
    <p:sldId id="276" r:id="rId14"/>
    <p:sldId id="281" r:id="rId15"/>
    <p:sldId id="269" r:id="rId16"/>
    <p:sldId id="284" r:id="rId17"/>
    <p:sldId id="285" r:id="rId18"/>
    <p:sldId id="283" r:id="rId19"/>
    <p:sldId id="277" r:id="rId20"/>
    <p:sldId id="5187" r:id="rId21"/>
    <p:sldId id="5188" r:id="rId22"/>
    <p:sldId id="5189" r:id="rId23"/>
    <p:sldId id="5190" r:id="rId24"/>
    <p:sldId id="5185" r:id="rId25"/>
    <p:sldId id="5186" r:id="rId26"/>
    <p:sldId id="5191" r:id="rId27"/>
    <p:sldId id="262" r:id="rId28"/>
    <p:sldId id="5178" r:id="rId29"/>
    <p:sldId id="5167" r:id="rId30"/>
    <p:sldId id="5173" r:id="rId31"/>
    <p:sldId id="263" r:id="rId32"/>
    <p:sldId id="5179" r:id="rId33"/>
    <p:sldId id="5154" r:id="rId34"/>
    <p:sldId id="5153" r:id="rId35"/>
    <p:sldId id="5152" r:id="rId36"/>
    <p:sldId id="5180" r:id="rId37"/>
    <p:sldId id="5164" r:id="rId38"/>
    <p:sldId id="5181" r:id="rId39"/>
    <p:sldId id="5169" r:id="rId40"/>
    <p:sldId id="5172" r:id="rId41"/>
    <p:sldId id="5182" r:id="rId42"/>
    <p:sldId id="5183" r:id="rId43"/>
    <p:sldId id="5170" r:id="rId44"/>
    <p:sldId id="259" r:id="rId45"/>
    <p:sldId id="5184" r:id="rId46"/>
    <p:sldId id="27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2C3384"/>
    <a:srgbClr val="498FCC"/>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3" autoAdjust="0"/>
    <p:restoredTop sz="94673" autoAdjust="0"/>
  </p:normalViewPr>
  <p:slideViewPr>
    <p:cSldViewPr snapToGrid="0">
      <p:cViewPr varScale="1">
        <p:scale>
          <a:sx n="77" d="100"/>
          <a:sy n="77" d="100"/>
        </p:scale>
        <p:origin x="96" y="28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F2B25D70-53A5-4746-9D1D-FE7179712EA4}"/>
    <pc:docChg chg="custSel modSld">
      <pc:chgData name="Ward, Reagan" userId="27291eb4-8241-4961-9e69-8c66e34cc5b0" providerId="ADAL" clId="{F2B25D70-53A5-4746-9D1D-FE7179712EA4}" dt="2024-10-30T18:22:09.666" v="7" actId="27636"/>
      <pc:docMkLst>
        <pc:docMk/>
      </pc:docMkLst>
      <pc:sldChg chg="modSp mod">
        <pc:chgData name="Ward, Reagan" userId="27291eb4-8241-4961-9e69-8c66e34cc5b0" providerId="ADAL" clId="{F2B25D70-53A5-4746-9D1D-FE7179712EA4}" dt="2024-10-30T18:22:09.610" v="0" actId="27636"/>
        <pc:sldMkLst>
          <pc:docMk/>
          <pc:sldMk cId="3613651240" sldId="271"/>
        </pc:sldMkLst>
        <pc:spChg chg="mod">
          <ac:chgData name="Ward, Reagan" userId="27291eb4-8241-4961-9e69-8c66e34cc5b0" providerId="ADAL" clId="{F2B25D70-53A5-4746-9D1D-FE7179712EA4}" dt="2024-10-30T18:22:09.610" v="0" actId="27636"/>
          <ac:spMkLst>
            <pc:docMk/>
            <pc:sldMk cId="3613651240" sldId="271"/>
            <ac:spMk id="5" creationId="{00000000-0000-0000-0000-000000000000}"/>
          </ac:spMkLst>
        </pc:spChg>
      </pc:sldChg>
      <pc:sldChg chg="modSp mod">
        <pc:chgData name="Ward, Reagan" userId="27291eb4-8241-4961-9e69-8c66e34cc5b0" providerId="ADAL" clId="{F2B25D70-53A5-4746-9D1D-FE7179712EA4}" dt="2024-10-30T18:22:09.631" v="1" actId="27636"/>
        <pc:sldMkLst>
          <pc:docMk/>
          <pc:sldMk cId="451880918" sldId="283"/>
        </pc:sldMkLst>
        <pc:spChg chg="mod">
          <ac:chgData name="Ward, Reagan" userId="27291eb4-8241-4961-9e69-8c66e34cc5b0" providerId="ADAL" clId="{F2B25D70-53A5-4746-9D1D-FE7179712EA4}" dt="2024-10-30T18:22:09.631" v="1" actId="27636"/>
          <ac:spMkLst>
            <pc:docMk/>
            <pc:sldMk cId="451880918" sldId="283"/>
            <ac:spMk id="2" creationId="{C10A40A6-224B-B600-40DC-DEBCC52A1F27}"/>
          </ac:spMkLst>
        </pc:spChg>
      </pc:sldChg>
      <pc:sldChg chg="modSp mod">
        <pc:chgData name="Ward, Reagan" userId="27291eb4-8241-4961-9e69-8c66e34cc5b0" providerId="ADAL" clId="{F2B25D70-53A5-4746-9D1D-FE7179712EA4}" dt="2024-10-30T18:22:09.656" v="4" actId="27636"/>
        <pc:sldMkLst>
          <pc:docMk/>
          <pc:sldMk cId="1230100" sldId="5152"/>
        </pc:sldMkLst>
        <pc:spChg chg="mod">
          <ac:chgData name="Ward, Reagan" userId="27291eb4-8241-4961-9e69-8c66e34cc5b0" providerId="ADAL" clId="{F2B25D70-53A5-4746-9D1D-FE7179712EA4}" dt="2024-10-30T18:22:09.656" v="4" actId="27636"/>
          <ac:spMkLst>
            <pc:docMk/>
            <pc:sldMk cId="1230100" sldId="5152"/>
            <ac:spMk id="2" creationId="{DFE22043-3313-6564-158C-D467E1961F90}"/>
          </ac:spMkLst>
        </pc:spChg>
      </pc:sldChg>
      <pc:sldChg chg="modSp mod">
        <pc:chgData name="Ward, Reagan" userId="27291eb4-8241-4961-9e69-8c66e34cc5b0" providerId="ADAL" clId="{F2B25D70-53A5-4746-9D1D-FE7179712EA4}" dt="2024-10-30T18:22:09.661" v="6" actId="27636"/>
        <pc:sldMkLst>
          <pc:docMk/>
          <pc:sldMk cId="457867504" sldId="5169"/>
        </pc:sldMkLst>
        <pc:spChg chg="mod">
          <ac:chgData name="Ward, Reagan" userId="27291eb4-8241-4961-9e69-8c66e34cc5b0" providerId="ADAL" clId="{F2B25D70-53A5-4746-9D1D-FE7179712EA4}" dt="2024-10-30T18:22:09.661" v="6" actId="27636"/>
          <ac:spMkLst>
            <pc:docMk/>
            <pc:sldMk cId="457867504" sldId="5169"/>
            <ac:spMk id="2" creationId="{DFE22043-3313-6564-158C-D467E1961F90}"/>
          </ac:spMkLst>
        </pc:spChg>
      </pc:sldChg>
      <pc:sldChg chg="modSp mod">
        <pc:chgData name="Ward, Reagan" userId="27291eb4-8241-4961-9e69-8c66e34cc5b0" providerId="ADAL" clId="{F2B25D70-53A5-4746-9D1D-FE7179712EA4}" dt="2024-10-30T18:22:09.653" v="3" actId="27636"/>
        <pc:sldMkLst>
          <pc:docMk/>
          <pc:sldMk cId="2746662378" sldId="5179"/>
        </pc:sldMkLst>
        <pc:spChg chg="mod">
          <ac:chgData name="Ward, Reagan" userId="27291eb4-8241-4961-9e69-8c66e34cc5b0" providerId="ADAL" clId="{F2B25D70-53A5-4746-9D1D-FE7179712EA4}" dt="2024-10-30T18:22:09.653" v="3" actId="27636"/>
          <ac:spMkLst>
            <pc:docMk/>
            <pc:sldMk cId="2746662378" sldId="5179"/>
            <ac:spMk id="2" creationId="{DFE22043-3313-6564-158C-D467E1961F90}"/>
          </ac:spMkLst>
        </pc:spChg>
      </pc:sldChg>
      <pc:sldChg chg="modSp mod">
        <pc:chgData name="Ward, Reagan" userId="27291eb4-8241-4961-9e69-8c66e34cc5b0" providerId="ADAL" clId="{F2B25D70-53A5-4746-9D1D-FE7179712EA4}" dt="2024-10-30T18:22:09.659" v="5" actId="27636"/>
        <pc:sldMkLst>
          <pc:docMk/>
          <pc:sldMk cId="1482501612" sldId="5181"/>
        </pc:sldMkLst>
        <pc:spChg chg="mod">
          <ac:chgData name="Ward, Reagan" userId="27291eb4-8241-4961-9e69-8c66e34cc5b0" providerId="ADAL" clId="{F2B25D70-53A5-4746-9D1D-FE7179712EA4}" dt="2024-10-30T18:22:09.659" v="5" actId="27636"/>
          <ac:spMkLst>
            <pc:docMk/>
            <pc:sldMk cId="1482501612" sldId="5181"/>
            <ac:spMk id="2" creationId="{DFE22043-3313-6564-158C-D467E1961F90}"/>
          </ac:spMkLst>
        </pc:spChg>
      </pc:sldChg>
      <pc:sldChg chg="modSp mod">
        <pc:chgData name="Ward, Reagan" userId="27291eb4-8241-4961-9e69-8c66e34cc5b0" providerId="ADAL" clId="{F2B25D70-53A5-4746-9D1D-FE7179712EA4}" dt="2024-10-30T18:22:09.666" v="7" actId="27636"/>
        <pc:sldMkLst>
          <pc:docMk/>
          <pc:sldMk cId="933307629" sldId="5183"/>
        </pc:sldMkLst>
        <pc:spChg chg="mod">
          <ac:chgData name="Ward, Reagan" userId="27291eb4-8241-4961-9e69-8c66e34cc5b0" providerId="ADAL" clId="{F2B25D70-53A5-4746-9D1D-FE7179712EA4}" dt="2024-10-30T18:22:09.666" v="7" actId="27636"/>
          <ac:spMkLst>
            <pc:docMk/>
            <pc:sldMk cId="933307629" sldId="5183"/>
            <ac:spMk id="2" creationId="{D8EF4EE5-41A0-8B0A-B0D1-F3875B13852E}"/>
          </ac:spMkLst>
        </pc:spChg>
      </pc:sldChg>
      <pc:sldChg chg="modSp mod">
        <pc:chgData name="Ward, Reagan" userId="27291eb4-8241-4961-9e69-8c66e34cc5b0" providerId="ADAL" clId="{F2B25D70-53A5-4746-9D1D-FE7179712EA4}" dt="2024-10-30T18:22:09.648" v="2" actId="27636"/>
        <pc:sldMkLst>
          <pc:docMk/>
          <pc:sldMk cId="2697567310" sldId="5191"/>
        </pc:sldMkLst>
        <pc:spChg chg="mod">
          <ac:chgData name="Ward, Reagan" userId="27291eb4-8241-4961-9e69-8c66e34cc5b0" providerId="ADAL" clId="{F2B25D70-53A5-4746-9D1D-FE7179712EA4}" dt="2024-10-30T18:22:09.648" v="2" actId="27636"/>
          <ac:spMkLst>
            <pc:docMk/>
            <pc:sldMk cId="2697567310" sldId="5191"/>
            <ac:spMk id="8" creationId="{03AC5A0F-E7A2-B116-F4FF-0FE00F5B16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906137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6510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3" name="Content Placeholder 4">
            <a:extLst>
              <a:ext uri="{FF2B5EF4-FFF2-40B4-BE49-F238E27FC236}">
                <a16:creationId xmlns:a16="http://schemas.microsoft.com/office/drawing/2014/main" id="{059B8EF7-49FB-FFBA-165A-F585CDE84A4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4" name="Content Placeholder 4">
            <a:extLst>
              <a:ext uri="{FF2B5EF4-FFF2-40B4-BE49-F238E27FC236}">
                <a16:creationId xmlns:a16="http://schemas.microsoft.com/office/drawing/2014/main" id="{85B59449-F999-17DB-C32F-6083E3F9D01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790781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8772"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1444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2575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87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85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120638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10/30/2024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0" r:id="rId4"/>
    <p:sldLayoutId id="2147483699" r:id="rId5"/>
    <p:sldLayoutId id="2147483697" r:id="rId6"/>
    <p:sldLayoutId id="2147483702" r:id="rId7"/>
    <p:sldLayoutId id="2147483682" r:id="rId8"/>
    <p:sldLayoutId id="2147483701" r:id="rId9"/>
    <p:sldLayoutId id="2147483698" r:id="rId10"/>
    <p:sldLayoutId id="2147483696" r:id="rId11"/>
    <p:sldLayoutId id="2147483668" r:id="rId12"/>
    <p:sldLayoutId id="2147483690" r:id="rId13"/>
    <p:sldLayoutId id="2147483691" r:id="rId14"/>
    <p:sldLayoutId id="2147483692" r:id="rId15"/>
    <p:sldLayoutId id="2147483693" r:id="rId16"/>
    <p:sldLayoutId id="2147483694" r:id="rId17"/>
    <p:sldLayoutId id="2147483695" r:id="rId18"/>
    <p:sldLayoutId id="2147483703" r:id="rId19"/>
    <p:sldLayoutId id="2147483704" r:id="rId20"/>
    <p:sldLayoutId id="2147483705"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inter_staff" TargetMode="External"/><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jfif"/><Relationship Id="rId5" Type="http://schemas.openxmlformats.org/officeDocument/2006/relationships/image" Target="../media/image37.jfif"/><Relationship Id="rId4" Type="http://schemas.openxmlformats.org/officeDocument/2006/relationships/image" Target="../media/image36.jf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jfif"/><Relationship Id="rId2" Type="http://schemas.openxmlformats.org/officeDocument/2006/relationships/image" Target="../media/image39.jfif"/><Relationship Id="rId1" Type="http://schemas.openxmlformats.org/officeDocument/2006/relationships/slideLayout" Target="../slideLayouts/slideLayout4.xml"/><Relationship Id="rId6" Type="http://schemas.openxmlformats.org/officeDocument/2006/relationships/image" Target="../media/image43.jfif"/><Relationship Id="rId5" Type="http://schemas.openxmlformats.org/officeDocument/2006/relationships/image" Target="../media/image42.jfif"/><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cde.state.co.us/idm/rolemapping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0.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0.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68.jfif"/><Relationship Id="rId2" Type="http://schemas.openxmlformats.org/officeDocument/2006/relationships/hyperlink" Target="mailto:HumanResourcesData@cde.state.co.us"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datapipeline/datapipelinetownhallpresentations" TargetMode="External"/><Relationship Id="rId2" Type="http://schemas.openxmlformats.org/officeDocument/2006/relationships/hyperlink" Target="https://www.cde.state.co.us/datapipeline/train_schedule" TargetMode="External"/><Relationship Id="rId1" Type="http://schemas.openxmlformats.org/officeDocument/2006/relationships/slideLayout" Target="../slideLayouts/slideLayout14.xml"/><Relationship Id="rId4" Type="http://schemas.openxmlformats.org/officeDocument/2006/relationships/hyperlink" Target="mailto:DATASERVICES-subscribe-request@cdelist.cde.state.co.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f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Data Respondent Training for Staff Collections</a:t>
            </a:r>
          </a:p>
        </p:txBody>
      </p:sp>
      <p:sp>
        <p:nvSpPr>
          <p:cNvPr id="3" name="Subtitle 2"/>
          <p:cNvSpPr>
            <a:spLocks noGrp="1"/>
          </p:cNvSpPr>
          <p:nvPr>
            <p:ph type="subTitle" idx="1"/>
          </p:nvPr>
        </p:nvSpPr>
        <p:spPr/>
        <p:txBody>
          <a:bodyPr/>
          <a:lstStyle/>
          <a:p>
            <a:r>
              <a:rPr lang="en-US" dirty="0"/>
              <a:t>Human Resources Collection lead-Dawna Gudka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12635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3564" y="205176"/>
            <a:ext cx="11602255" cy="898524"/>
          </a:xfrm>
        </p:spPr>
        <p:txBody>
          <a:bodyPr>
            <a:normAutofit/>
          </a:bodyPr>
          <a:lstStyle/>
          <a:p>
            <a:r>
              <a:rPr lang="en-US" dirty="0"/>
              <a:t>Purchased Staff</a:t>
            </a:r>
            <a:br>
              <a:rPr lang="en-US" dirty="0"/>
            </a:br>
            <a:r>
              <a:rPr lang="en-US" dirty="0"/>
              <a:t>What data elements are required to be in the interchange files?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pic>
        <p:nvPicPr>
          <p:cNvPr id="7" name="Content Placeholder 7" descr="Staff Profile required fields for purchased staff">
            <a:extLst>
              <a:ext uri="{FF2B5EF4-FFF2-40B4-BE49-F238E27FC236}">
                <a16:creationId xmlns:a16="http://schemas.microsoft.com/office/drawing/2014/main" id="{70C511F2-6A09-E0B5-4FEA-254541E0BD3D}"/>
              </a:ext>
            </a:extLst>
          </p:cNvPr>
          <p:cNvPicPr>
            <a:picLocks noGrp="1" noChangeAspect="1"/>
          </p:cNvPicPr>
          <p:nvPr>
            <p:ph sz="half" idx="1"/>
          </p:nvPr>
        </p:nvPicPr>
        <p:blipFill>
          <a:blip r:embed="rId2"/>
          <a:stretch>
            <a:fillRect/>
          </a:stretch>
        </p:blipFill>
        <p:spPr>
          <a:xfrm>
            <a:off x="219891" y="1322429"/>
            <a:ext cx="4643940" cy="2734005"/>
          </a:xfrm>
        </p:spPr>
      </p:pic>
      <p:pic>
        <p:nvPicPr>
          <p:cNvPr id="8" name="Picture 7" descr="Staff assignment required fields for purchased staff">
            <a:extLst>
              <a:ext uri="{FF2B5EF4-FFF2-40B4-BE49-F238E27FC236}">
                <a16:creationId xmlns:a16="http://schemas.microsoft.com/office/drawing/2014/main" id="{25710458-83BD-C467-FCC9-FDACC92BCA66}"/>
              </a:ext>
            </a:extLst>
          </p:cNvPr>
          <p:cNvPicPr>
            <a:picLocks noChangeAspect="1"/>
          </p:cNvPicPr>
          <p:nvPr/>
        </p:nvPicPr>
        <p:blipFill>
          <a:blip r:embed="rId3"/>
          <a:stretch>
            <a:fillRect/>
          </a:stretch>
        </p:blipFill>
        <p:spPr>
          <a:xfrm>
            <a:off x="5276371" y="1384195"/>
            <a:ext cx="6769448" cy="4089610"/>
          </a:xfrm>
          <a:prstGeom prst="rect">
            <a:avLst/>
          </a:prstGeom>
        </p:spPr>
      </p:pic>
    </p:spTree>
    <p:extLst>
      <p:ext uri="{BB962C8B-B14F-4D97-AF65-F5344CB8AC3E}">
        <p14:creationId xmlns:p14="http://schemas.microsoft.com/office/powerpoint/2010/main" val="332989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394F-17F1-29DD-B54F-661B9D9C7355}"/>
              </a:ext>
            </a:extLst>
          </p:cNvPr>
          <p:cNvSpPr>
            <a:spLocks noGrp="1"/>
          </p:cNvSpPr>
          <p:nvPr>
            <p:ph type="title"/>
          </p:nvPr>
        </p:nvSpPr>
        <p:spPr/>
        <p:txBody>
          <a:bodyPr/>
          <a:lstStyle/>
          <a:p>
            <a:r>
              <a:rPr lang="en-US" dirty="0"/>
              <a:t>Website Resources</a:t>
            </a:r>
          </a:p>
        </p:txBody>
      </p:sp>
      <p:sp>
        <p:nvSpPr>
          <p:cNvPr id="3" name="Content Placeholder 2">
            <a:extLst>
              <a:ext uri="{FF2B5EF4-FFF2-40B4-BE49-F238E27FC236}">
                <a16:creationId xmlns:a16="http://schemas.microsoft.com/office/drawing/2014/main" id="{43F38482-81C1-E62E-7738-445826BE97AB}"/>
              </a:ext>
            </a:extLst>
          </p:cNvPr>
          <p:cNvSpPr>
            <a:spLocks noGrp="1"/>
          </p:cNvSpPr>
          <p:nvPr>
            <p:ph idx="1"/>
          </p:nvPr>
        </p:nvSpPr>
        <p:spPr/>
        <p:txBody>
          <a:bodyPr/>
          <a:lstStyle/>
          <a:p>
            <a:r>
              <a:rPr lang="en-US" dirty="0"/>
              <a:t>Timeline</a:t>
            </a:r>
          </a:p>
          <a:p>
            <a:r>
              <a:rPr lang="en-US" dirty="0"/>
              <a:t>File Layout</a:t>
            </a:r>
          </a:p>
          <a:p>
            <a:r>
              <a:rPr lang="en-US" dirty="0"/>
              <a:t>Templates</a:t>
            </a:r>
          </a:p>
          <a:p>
            <a:r>
              <a:rPr lang="en-US" dirty="0"/>
              <a:t>Business Rules</a:t>
            </a:r>
          </a:p>
          <a:p>
            <a:r>
              <a:rPr lang="en-US" dirty="0"/>
              <a:t>Resources</a:t>
            </a:r>
          </a:p>
          <a:p>
            <a:endParaRPr lang="en-US" dirty="0"/>
          </a:p>
        </p:txBody>
      </p:sp>
      <p:sp>
        <p:nvSpPr>
          <p:cNvPr id="4" name="Slide Number Placeholder 3">
            <a:extLst>
              <a:ext uri="{FF2B5EF4-FFF2-40B4-BE49-F238E27FC236}">
                <a16:creationId xmlns:a16="http://schemas.microsoft.com/office/drawing/2014/main" id="{CA0DA81C-2849-976A-1E9B-D3386D60A6D4}"/>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78985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Interchange Website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5" name="Content Placeholder 6" descr="Timeline Screenshot">
            <a:extLst>
              <a:ext uri="{FF2B5EF4-FFF2-40B4-BE49-F238E27FC236}">
                <a16:creationId xmlns:a16="http://schemas.microsoft.com/office/drawing/2014/main" id="{FF15ED10-F18F-1DD5-B7CC-47DC4E1B7000}"/>
              </a:ext>
            </a:extLst>
          </p:cNvPr>
          <p:cNvPicPr>
            <a:picLocks noGrp="1" noChangeAspect="1"/>
          </p:cNvPicPr>
          <p:nvPr>
            <p:ph idx="1"/>
          </p:nvPr>
        </p:nvPicPr>
        <p:blipFill>
          <a:blip r:embed="rId2"/>
          <a:stretch>
            <a:fillRect/>
          </a:stretch>
        </p:blipFill>
        <p:spPr>
          <a:xfrm>
            <a:off x="1215951" y="1432865"/>
            <a:ext cx="5437768" cy="4715016"/>
          </a:xfrm>
        </p:spPr>
      </p:pic>
      <p:sp>
        <p:nvSpPr>
          <p:cNvPr id="7" name="TextBox 6">
            <a:extLst>
              <a:ext uri="{FF2B5EF4-FFF2-40B4-BE49-F238E27FC236}">
                <a16:creationId xmlns:a16="http://schemas.microsoft.com/office/drawing/2014/main" id="{D58565AF-ECB2-D17F-3BB0-D09B24ADF3A5}"/>
              </a:ext>
            </a:extLst>
          </p:cNvPr>
          <p:cNvSpPr txBox="1"/>
          <p:nvPr/>
        </p:nvSpPr>
        <p:spPr>
          <a:xfrm>
            <a:off x="6722533" y="2074333"/>
            <a:ext cx="4906664" cy="523220"/>
          </a:xfrm>
          <a:prstGeom prst="rect">
            <a:avLst/>
          </a:prstGeom>
          <a:noFill/>
        </p:spPr>
        <p:txBody>
          <a:bodyPr wrap="none" rtlCol="0">
            <a:spAutoFit/>
          </a:bodyPr>
          <a:lstStyle/>
          <a:p>
            <a:r>
              <a:rPr lang="en-US" dirty="0"/>
              <a:t>Bookmark-</a:t>
            </a:r>
            <a:r>
              <a:rPr lang="en-US" sz="2800" dirty="0">
                <a:hlinkClick r:id="rId3"/>
              </a:rPr>
              <a:t>Staff Interchange website</a:t>
            </a:r>
            <a:endParaRPr lang="en-US" sz="2800" dirty="0"/>
          </a:p>
        </p:txBody>
      </p:sp>
    </p:spTree>
    <p:extLst>
      <p:ext uri="{BB962C8B-B14F-4D97-AF65-F5344CB8AC3E}">
        <p14:creationId xmlns:p14="http://schemas.microsoft.com/office/powerpoint/2010/main" val="189537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7D60-3ABF-6FD0-02B4-69320F441B54}"/>
              </a:ext>
            </a:extLst>
          </p:cNvPr>
          <p:cNvSpPr>
            <a:spLocks noGrp="1"/>
          </p:cNvSpPr>
          <p:nvPr>
            <p:ph type="title"/>
          </p:nvPr>
        </p:nvSpPr>
        <p:spPr/>
        <p:txBody>
          <a:bodyPr/>
          <a:lstStyle/>
          <a:p>
            <a:r>
              <a:rPr lang="en-US" dirty="0"/>
              <a:t>File Layouts</a:t>
            </a:r>
          </a:p>
        </p:txBody>
      </p:sp>
      <p:pic>
        <p:nvPicPr>
          <p:cNvPr id="6" name="Content Placeholder 5">
            <a:extLst>
              <a:ext uri="{FF2B5EF4-FFF2-40B4-BE49-F238E27FC236}">
                <a16:creationId xmlns:a16="http://schemas.microsoft.com/office/drawing/2014/main" id="{5E09BD67-9783-3E01-9777-BFB757AD7585}"/>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010920" y="963930"/>
            <a:ext cx="10170159" cy="5121910"/>
          </a:xfrm>
        </p:spPr>
      </p:pic>
      <p:sp>
        <p:nvSpPr>
          <p:cNvPr id="4" name="Slide Number Placeholder 3">
            <a:extLst>
              <a:ext uri="{FF2B5EF4-FFF2-40B4-BE49-F238E27FC236}">
                <a16:creationId xmlns:a16="http://schemas.microsoft.com/office/drawing/2014/main" id="{EF9C7E02-3843-4B60-49B4-9298C51706AA}"/>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85201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958F-BA03-5536-782D-09FB92DC475B}"/>
              </a:ext>
            </a:extLst>
          </p:cNvPr>
          <p:cNvSpPr>
            <a:spLocks noGrp="1"/>
          </p:cNvSpPr>
          <p:nvPr>
            <p:ph type="title"/>
          </p:nvPr>
        </p:nvSpPr>
        <p:spPr/>
        <p:txBody>
          <a:bodyPr/>
          <a:lstStyle/>
          <a:p>
            <a:r>
              <a:rPr lang="en-US" dirty="0"/>
              <a:t>Templates</a:t>
            </a:r>
          </a:p>
        </p:txBody>
      </p:sp>
      <p:pic>
        <p:nvPicPr>
          <p:cNvPr id="6" name="Content Placeholder 5">
            <a:extLst>
              <a:ext uri="{FF2B5EF4-FFF2-40B4-BE49-F238E27FC236}">
                <a16:creationId xmlns:a16="http://schemas.microsoft.com/office/drawing/2014/main" id="{42413CB5-BA67-B3F7-7C09-493DCF2DD24C}"/>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62560" y="1790302"/>
            <a:ext cx="11612880" cy="2588657"/>
          </a:xfrm>
        </p:spPr>
      </p:pic>
      <p:sp>
        <p:nvSpPr>
          <p:cNvPr id="4" name="Slide Number Placeholder 3">
            <a:extLst>
              <a:ext uri="{FF2B5EF4-FFF2-40B4-BE49-F238E27FC236}">
                <a16:creationId xmlns:a16="http://schemas.microsoft.com/office/drawing/2014/main" id="{8B1EE03D-C7CC-82D7-50BC-4241A3D19307}"/>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28998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40A6-224B-B600-40DC-DEBCC52A1F27}"/>
              </a:ext>
            </a:extLst>
          </p:cNvPr>
          <p:cNvSpPr>
            <a:spLocks noGrp="1"/>
          </p:cNvSpPr>
          <p:nvPr>
            <p:ph type="title"/>
          </p:nvPr>
        </p:nvSpPr>
        <p:spPr/>
        <p:txBody>
          <a:bodyPr>
            <a:normAutofit fontScale="90000"/>
          </a:bodyPr>
          <a:lstStyle/>
          <a:p>
            <a:r>
              <a:rPr lang="en-US" dirty="0"/>
              <a:t>Staff Profile and Staff Assignment samples</a:t>
            </a:r>
          </a:p>
        </p:txBody>
      </p:sp>
      <p:sp>
        <p:nvSpPr>
          <p:cNvPr id="7" name="TextBox 6">
            <a:extLst>
              <a:ext uri="{FF2B5EF4-FFF2-40B4-BE49-F238E27FC236}">
                <a16:creationId xmlns:a16="http://schemas.microsoft.com/office/drawing/2014/main" id="{B59A97CD-B7A8-D9CF-DAEF-135A8D278D12}"/>
              </a:ext>
            </a:extLst>
          </p:cNvPr>
          <p:cNvSpPr txBox="1"/>
          <p:nvPr/>
        </p:nvSpPr>
        <p:spPr>
          <a:xfrm>
            <a:off x="198120" y="1225788"/>
            <a:ext cx="6421120" cy="369332"/>
          </a:xfrm>
          <a:prstGeom prst="rect">
            <a:avLst/>
          </a:prstGeom>
          <a:noFill/>
        </p:spPr>
        <p:txBody>
          <a:bodyPr wrap="square" rtlCol="0">
            <a:spAutoFit/>
          </a:bodyPr>
          <a:lstStyle/>
          <a:p>
            <a:r>
              <a:rPr lang="en-US" dirty="0"/>
              <a:t>Staff Profile interchange file</a:t>
            </a:r>
          </a:p>
        </p:txBody>
      </p:sp>
      <p:pic>
        <p:nvPicPr>
          <p:cNvPr id="11" name="Content Placeholder 10">
            <a:extLst>
              <a:ext uri="{FF2B5EF4-FFF2-40B4-BE49-F238E27FC236}">
                <a16:creationId xmlns:a16="http://schemas.microsoft.com/office/drawing/2014/main" id="{9885C1A0-425B-B1A8-A9CC-5FA66113774C}"/>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85420" y="1580140"/>
            <a:ext cx="11821160" cy="1205468"/>
          </a:xfrm>
        </p:spPr>
      </p:pic>
      <p:sp>
        <p:nvSpPr>
          <p:cNvPr id="6" name="TextBox 5">
            <a:extLst>
              <a:ext uri="{FF2B5EF4-FFF2-40B4-BE49-F238E27FC236}">
                <a16:creationId xmlns:a16="http://schemas.microsoft.com/office/drawing/2014/main" id="{507CE3C4-A5C9-0E13-FF7E-0B38C7E16015}"/>
              </a:ext>
            </a:extLst>
          </p:cNvPr>
          <p:cNvSpPr txBox="1"/>
          <p:nvPr/>
        </p:nvSpPr>
        <p:spPr>
          <a:xfrm>
            <a:off x="0" y="2791063"/>
            <a:ext cx="6421120" cy="369332"/>
          </a:xfrm>
          <a:prstGeom prst="rect">
            <a:avLst/>
          </a:prstGeom>
          <a:noFill/>
        </p:spPr>
        <p:txBody>
          <a:bodyPr wrap="square" rtlCol="0">
            <a:spAutoFit/>
          </a:bodyPr>
          <a:lstStyle/>
          <a:p>
            <a:r>
              <a:rPr lang="en-US" dirty="0"/>
              <a:t>Staff Assignment interchange file</a:t>
            </a:r>
          </a:p>
        </p:txBody>
      </p:sp>
      <p:pic>
        <p:nvPicPr>
          <p:cNvPr id="5" name="Picture 4">
            <a:extLst>
              <a:ext uri="{FF2B5EF4-FFF2-40B4-BE49-F238E27FC236}">
                <a16:creationId xmlns:a16="http://schemas.microsoft.com/office/drawing/2014/main" id="{08280735-A7FB-AD79-1865-77B5E553DE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3160395"/>
            <a:ext cx="12192000" cy="1555750"/>
          </a:xfrm>
          <a:prstGeom prst="rect">
            <a:avLst/>
          </a:prstGeom>
        </p:spPr>
      </p:pic>
      <p:pic>
        <p:nvPicPr>
          <p:cNvPr id="9" name="Picture 8">
            <a:extLst>
              <a:ext uri="{FF2B5EF4-FFF2-40B4-BE49-F238E27FC236}">
                <a16:creationId xmlns:a16="http://schemas.microsoft.com/office/drawing/2014/main" id="{036E63C2-DF32-7F7E-B9AE-8D0DE7DB45E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 y="4792160"/>
            <a:ext cx="10596880" cy="1632034"/>
          </a:xfrm>
          <a:prstGeom prst="rect">
            <a:avLst/>
          </a:prstGeom>
        </p:spPr>
      </p:pic>
      <p:sp>
        <p:nvSpPr>
          <p:cNvPr id="4" name="Slide Number Placeholder 3">
            <a:extLst>
              <a:ext uri="{FF2B5EF4-FFF2-40B4-BE49-F238E27FC236}">
                <a16:creationId xmlns:a16="http://schemas.microsoft.com/office/drawing/2014/main" id="{11C3D3C4-2989-43FB-E43F-06601E84B824}"/>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45188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Staff Interchange files are used for other collections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
        <p:nvSpPr>
          <p:cNvPr id="2" name="Content Placeholder 2">
            <a:extLst>
              <a:ext uri="{FF2B5EF4-FFF2-40B4-BE49-F238E27FC236}">
                <a16:creationId xmlns:a16="http://schemas.microsoft.com/office/drawing/2014/main" id="{27055247-124C-C8BF-AF12-32A6991F6AB9}"/>
              </a:ext>
            </a:extLst>
          </p:cNvPr>
          <p:cNvSpPr>
            <a:spLocks noGrp="1"/>
          </p:cNvSpPr>
          <p:nvPr>
            <p:ph sz="half" idx="1"/>
          </p:nvPr>
        </p:nvSpPr>
        <p:spPr>
          <a:xfrm>
            <a:off x="838200" y="1308100"/>
            <a:ext cx="9463088" cy="4603750"/>
          </a:xfrm>
        </p:spPr>
        <p:txBody>
          <a:bodyPr>
            <a:normAutofit lnSpcReduction="10000"/>
          </a:bodyPr>
          <a:lstStyle/>
          <a:p>
            <a:r>
              <a:rPr lang="en-US" b="1" dirty="0"/>
              <a:t>Staff Interchange files are used in the following snapshots:</a:t>
            </a:r>
          </a:p>
          <a:p>
            <a:pPr lvl="1"/>
            <a:r>
              <a:rPr lang="en-US" dirty="0"/>
              <a:t>Human Resources Snapshot </a:t>
            </a:r>
          </a:p>
          <a:p>
            <a:pPr lvl="1"/>
            <a:r>
              <a:rPr lang="en-US" dirty="0"/>
              <a:t>Special Education December Count</a:t>
            </a:r>
          </a:p>
          <a:p>
            <a:pPr lvl="1"/>
            <a:r>
              <a:rPr lang="en-US" dirty="0"/>
              <a:t>Teacher Student Data Link (TSDL)</a:t>
            </a:r>
          </a:p>
          <a:p>
            <a:pPr lvl="1"/>
            <a:r>
              <a:rPr lang="en-US" dirty="0"/>
              <a:t>Staff Evaluation Snapshot </a:t>
            </a:r>
          </a:p>
          <a:p>
            <a:pPr lvl="1"/>
            <a:endParaRPr lang="en-US" dirty="0"/>
          </a:p>
          <a:p>
            <a:pPr lvl="1"/>
            <a:endParaRPr lang="en-US" dirty="0"/>
          </a:p>
          <a:p>
            <a:r>
              <a:rPr lang="en-US" dirty="0"/>
              <a:t>Notes on the Snapshot Process:</a:t>
            </a:r>
          </a:p>
          <a:p>
            <a:pPr lvl="1"/>
            <a:r>
              <a:rPr lang="en-US" dirty="0"/>
              <a:t>Human Resources and Special Education December Count Snapshots pull the records from Staff Assignment and Staff Profile files matching the criteria set for each snapshot</a:t>
            </a:r>
          </a:p>
          <a:p>
            <a:pPr lvl="1"/>
            <a:r>
              <a:rPr lang="en-US" b="1" dirty="0"/>
              <a:t>Snapshots are </a:t>
            </a:r>
            <a:r>
              <a:rPr lang="en-US" sz="2800" b="1" dirty="0"/>
              <a:t>not</a:t>
            </a:r>
            <a:r>
              <a:rPr lang="en-US" b="1" dirty="0"/>
              <a:t> automatically updated when interchange files are uploaded- a new snapshot must be created within the system to pull in the updated records</a:t>
            </a:r>
          </a:p>
          <a:p>
            <a:endParaRPr lang="en-US" dirty="0"/>
          </a:p>
        </p:txBody>
      </p:sp>
    </p:spTree>
    <p:extLst>
      <p:ext uri="{BB962C8B-B14F-4D97-AF65-F5344CB8AC3E}">
        <p14:creationId xmlns:p14="http://schemas.microsoft.com/office/powerpoint/2010/main" val="301611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B2D3AB-E2B4-203D-4E5C-4DBC6492623B}"/>
              </a:ext>
            </a:extLst>
          </p:cNvPr>
          <p:cNvSpPr>
            <a:spLocks noGrp="1"/>
          </p:cNvSpPr>
          <p:nvPr>
            <p:ph type="title"/>
          </p:nvPr>
        </p:nvSpPr>
        <p:spPr>
          <a:xfrm>
            <a:off x="443565" y="205176"/>
            <a:ext cx="11334778" cy="898524"/>
          </a:xfrm>
        </p:spPr>
        <p:txBody>
          <a:bodyPr>
            <a:normAutofit fontScale="90000"/>
          </a:bodyPr>
          <a:lstStyle/>
          <a:p>
            <a:r>
              <a:rPr lang="en-US" dirty="0"/>
              <a:t>Multiple Assignments-Staff Profile</a:t>
            </a:r>
            <a:br>
              <a:rPr lang="en-US" dirty="0"/>
            </a:br>
            <a:r>
              <a:rPr lang="en-US" dirty="0"/>
              <a:t>One record for every staff member</a:t>
            </a:r>
            <a:br>
              <a:rPr lang="en-US" dirty="0"/>
            </a:br>
            <a:br>
              <a:rPr lang="en-US" dirty="0"/>
            </a:br>
            <a:br>
              <a:rPr lang="en-US" dirty="0"/>
            </a:br>
            <a:endParaRPr lang="en-US" dirty="0"/>
          </a:p>
        </p:txBody>
      </p:sp>
      <p:sp>
        <p:nvSpPr>
          <p:cNvPr id="2" name="Content Placeholder 1">
            <a:extLst>
              <a:ext uri="{FF2B5EF4-FFF2-40B4-BE49-F238E27FC236}">
                <a16:creationId xmlns:a16="http://schemas.microsoft.com/office/drawing/2014/main" id="{3C326DE1-5AB1-3D9E-3780-0AFB8AC38501}"/>
              </a:ext>
            </a:extLst>
          </p:cNvPr>
          <p:cNvSpPr>
            <a:spLocks noGrp="1"/>
          </p:cNvSpPr>
          <p:nvPr>
            <p:ph sz="half" idx="1"/>
          </p:nvPr>
        </p:nvSpPr>
        <p:spPr>
          <a:xfrm>
            <a:off x="250371" y="1240971"/>
            <a:ext cx="11734800" cy="4713514"/>
          </a:xfrm>
        </p:spPr>
        <p:txBody>
          <a:bodyPr>
            <a:normAutofit/>
          </a:bodyPr>
          <a:lstStyle/>
          <a:p>
            <a:r>
              <a:rPr lang="en-US" dirty="0"/>
              <a:t>Example Teacher, teaching Language Arts to 7</a:t>
            </a:r>
            <a:r>
              <a:rPr lang="en-US" baseline="30000" dirty="0"/>
              <a:t>th</a:t>
            </a:r>
            <a:r>
              <a:rPr lang="en-US" dirty="0"/>
              <a:t> and 8</a:t>
            </a:r>
            <a:r>
              <a:rPr lang="en-US" baseline="30000" dirty="0"/>
              <a:t>th</a:t>
            </a:r>
            <a:r>
              <a:rPr lang="en-US" dirty="0"/>
              <a:t> Grade students at district’s the middle school in the morning and teaching Math to 9</a:t>
            </a:r>
            <a:r>
              <a:rPr lang="en-US" baseline="30000" dirty="0"/>
              <a:t>th</a:t>
            </a:r>
            <a:r>
              <a:rPr lang="en-US" dirty="0"/>
              <a:t> and 10th Grade students at district’s high school in the afternoon</a:t>
            </a:r>
          </a:p>
          <a:p>
            <a:r>
              <a:rPr lang="en-US" dirty="0"/>
              <a:t>Teacher has B.A. in Language arts</a:t>
            </a:r>
          </a:p>
          <a:p>
            <a:endParaRPr lang="en-US" b="1" dirty="0"/>
          </a:p>
          <a:p>
            <a:r>
              <a:rPr lang="en-US" b="1" dirty="0"/>
              <a:t>Staff Profile file:  </a:t>
            </a:r>
            <a:r>
              <a:rPr lang="en-US" dirty="0"/>
              <a:t>One record</a:t>
            </a:r>
          </a:p>
          <a:p>
            <a:endParaRPr lang="en-US" dirty="0"/>
          </a:p>
        </p:txBody>
      </p:sp>
      <p:pic>
        <p:nvPicPr>
          <p:cNvPr id="7" name="Picture 6" descr="Staff Profile example">
            <a:extLst>
              <a:ext uri="{FF2B5EF4-FFF2-40B4-BE49-F238E27FC236}">
                <a16:creationId xmlns:a16="http://schemas.microsoft.com/office/drawing/2014/main" id="{FB600356-1251-B3A2-DEA7-DB7624DA8BBD}"/>
              </a:ext>
            </a:extLst>
          </p:cNvPr>
          <p:cNvPicPr>
            <a:picLocks noChangeAspect="1"/>
          </p:cNvPicPr>
          <p:nvPr/>
        </p:nvPicPr>
        <p:blipFill>
          <a:blip r:embed="rId3"/>
          <a:stretch>
            <a:fillRect/>
          </a:stretch>
        </p:blipFill>
        <p:spPr>
          <a:xfrm>
            <a:off x="21771" y="3898445"/>
            <a:ext cx="12192000" cy="552450"/>
          </a:xfrm>
          <a:prstGeom prst="rect">
            <a:avLst/>
          </a:prstGeom>
        </p:spPr>
      </p:pic>
      <p:pic>
        <p:nvPicPr>
          <p:cNvPr id="15" name="Picture 14" descr="Staff Profile record">
            <a:extLst>
              <a:ext uri="{FF2B5EF4-FFF2-40B4-BE49-F238E27FC236}">
                <a16:creationId xmlns:a16="http://schemas.microsoft.com/office/drawing/2014/main" id="{AE39EBA4-B3AE-D582-3366-E7D09F728152}"/>
              </a:ext>
            </a:extLst>
          </p:cNvPr>
          <p:cNvPicPr>
            <a:picLocks noChangeAspect="1"/>
          </p:cNvPicPr>
          <p:nvPr/>
        </p:nvPicPr>
        <p:blipFill>
          <a:blip r:embed="rId4"/>
          <a:stretch>
            <a:fillRect/>
          </a:stretch>
        </p:blipFill>
        <p:spPr>
          <a:xfrm>
            <a:off x="3076073" y="4988347"/>
            <a:ext cx="3232316" cy="628682"/>
          </a:xfrm>
          <a:prstGeom prst="rect">
            <a:avLst/>
          </a:prstGeom>
        </p:spPr>
      </p:pic>
      <p:sp>
        <p:nvSpPr>
          <p:cNvPr id="4" name="Slide Number Placeholder 3">
            <a:extLst>
              <a:ext uri="{FF2B5EF4-FFF2-40B4-BE49-F238E27FC236}">
                <a16:creationId xmlns:a16="http://schemas.microsoft.com/office/drawing/2014/main" id="{39E16B0A-2272-F32E-9F79-B1D71AF1941A}"/>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36905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99C6-0C36-CCCF-E85A-1CC20C46BD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A82B56-083F-A2E4-7C01-41DEDE5F9EEF}"/>
              </a:ext>
            </a:extLst>
          </p:cNvPr>
          <p:cNvSpPr>
            <a:spLocks noGrp="1"/>
          </p:cNvSpPr>
          <p:nvPr>
            <p:ph type="title"/>
          </p:nvPr>
        </p:nvSpPr>
        <p:spPr>
          <a:xfrm>
            <a:off x="443565" y="205176"/>
            <a:ext cx="11334778" cy="898524"/>
          </a:xfrm>
        </p:spPr>
        <p:txBody>
          <a:bodyPr>
            <a:normAutofit fontScale="90000"/>
          </a:bodyPr>
          <a:lstStyle/>
          <a:p>
            <a:r>
              <a:rPr lang="en-US" dirty="0"/>
              <a:t>Multiple Assignments-Staff Assignment file</a:t>
            </a:r>
            <a:br>
              <a:rPr lang="en-US" dirty="0"/>
            </a:br>
            <a:r>
              <a:rPr lang="en-US" dirty="0"/>
              <a:t>One record for every assignment in district</a:t>
            </a:r>
            <a:br>
              <a:rPr lang="en-US" dirty="0"/>
            </a:br>
            <a:br>
              <a:rPr lang="en-US" dirty="0"/>
            </a:br>
            <a:br>
              <a:rPr lang="en-US" dirty="0"/>
            </a:br>
            <a:endParaRPr lang="en-US" dirty="0"/>
          </a:p>
        </p:txBody>
      </p:sp>
      <p:sp>
        <p:nvSpPr>
          <p:cNvPr id="2" name="Content Placeholder 1">
            <a:extLst>
              <a:ext uri="{FF2B5EF4-FFF2-40B4-BE49-F238E27FC236}">
                <a16:creationId xmlns:a16="http://schemas.microsoft.com/office/drawing/2014/main" id="{518CD6B4-83CB-350D-C30A-8DDD59589BA3}"/>
              </a:ext>
            </a:extLst>
          </p:cNvPr>
          <p:cNvSpPr>
            <a:spLocks noGrp="1"/>
          </p:cNvSpPr>
          <p:nvPr>
            <p:ph sz="half" idx="1"/>
          </p:nvPr>
        </p:nvSpPr>
        <p:spPr>
          <a:xfrm>
            <a:off x="250371" y="1240971"/>
            <a:ext cx="11734800" cy="4713514"/>
          </a:xfrm>
        </p:spPr>
        <p:txBody>
          <a:bodyPr>
            <a:normAutofit/>
          </a:bodyPr>
          <a:lstStyle/>
          <a:p>
            <a:r>
              <a:rPr lang="en-US" sz="2000" dirty="0"/>
              <a:t>Example Teacher, teaching Language Arts to 7</a:t>
            </a:r>
            <a:r>
              <a:rPr lang="en-US" sz="2000" baseline="30000" dirty="0"/>
              <a:t>th</a:t>
            </a:r>
            <a:r>
              <a:rPr lang="en-US" sz="2000" dirty="0"/>
              <a:t> and 8</a:t>
            </a:r>
            <a:r>
              <a:rPr lang="en-US" sz="2000" baseline="30000" dirty="0"/>
              <a:t>th</a:t>
            </a:r>
            <a:r>
              <a:rPr lang="en-US" sz="2000" dirty="0"/>
              <a:t> Grade students at district’s the middle school in the morning and teaching Math to 9</a:t>
            </a:r>
            <a:r>
              <a:rPr lang="en-US" sz="2000" baseline="30000" dirty="0"/>
              <a:t>th</a:t>
            </a:r>
            <a:r>
              <a:rPr lang="en-US" sz="2000" dirty="0"/>
              <a:t> and 10th Grade students at district’s high school</a:t>
            </a:r>
          </a:p>
          <a:p>
            <a:r>
              <a:rPr lang="en-US" b="1" dirty="0"/>
              <a:t>Staff Assignment file:  </a:t>
            </a:r>
            <a:r>
              <a:rPr lang="en-US" dirty="0"/>
              <a:t>For every assignment, a staff member must a record in assignment file</a:t>
            </a:r>
          </a:p>
          <a:p>
            <a:r>
              <a:rPr lang="en-US" dirty="0"/>
              <a:t>Splitting the assignments by school and hours, pay and teaching subject areas</a:t>
            </a:r>
          </a:p>
          <a:p>
            <a:endParaRPr lang="en-US" dirty="0"/>
          </a:p>
          <a:p>
            <a:endParaRPr lang="en-US" dirty="0"/>
          </a:p>
          <a:p>
            <a:r>
              <a:rPr lang="en-US" dirty="0"/>
              <a:t>Reporting the grade at each school</a:t>
            </a:r>
          </a:p>
          <a:p>
            <a:endParaRPr lang="en-US" dirty="0"/>
          </a:p>
          <a:p>
            <a:endParaRPr lang="en-US" dirty="0"/>
          </a:p>
          <a:p>
            <a:r>
              <a:rPr lang="en-US" dirty="0"/>
              <a:t>Classes taught at each school and demonstrates in field status</a:t>
            </a:r>
          </a:p>
          <a:p>
            <a:endParaRPr lang="en-US" dirty="0"/>
          </a:p>
        </p:txBody>
      </p:sp>
      <p:pic>
        <p:nvPicPr>
          <p:cNvPr id="9" name="Picture 8" descr="Staff assignment record example">
            <a:extLst>
              <a:ext uri="{FF2B5EF4-FFF2-40B4-BE49-F238E27FC236}">
                <a16:creationId xmlns:a16="http://schemas.microsoft.com/office/drawing/2014/main" id="{8C20FC8A-B00C-3B75-49BC-A415C960455A}"/>
              </a:ext>
            </a:extLst>
          </p:cNvPr>
          <p:cNvPicPr>
            <a:picLocks noChangeAspect="1"/>
          </p:cNvPicPr>
          <p:nvPr/>
        </p:nvPicPr>
        <p:blipFill>
          <a:blip r:embed="rId2"/>
          <a:stretch>
            <a:fillRect/>
          </a:stretch>
        </p:blipFill>
        <p:spPr>
          <a:xfrm>
            <a:off x="0" y="3172278"/>
            <a:ext cx="12192000" cy="850900"/>
          </a:xfrm>
          <a:prstGeom prst="rect">
            <a:avLst/>
          </a:prstGeom>
        </p:spPr>
      </p:pic>
      <p:pic>
        <p:nvPicPr>
          <p:cNvPr id="11" name="Picture 10" descr="Staff assignment record">
            <a:extLst>
              <a:ext uri="{FF2B5EF4-FFF2-40B4-BE49-F238E27FC236}">
                <a16:creationId xmlns:a16="http://schemas.microsoft.com/office/drawing/2014/main" id="{251B5F8D-A955-6426-7EF0-06B5DFE153A3}"/>
              </a:ext>
            </a:extLst>
          </p:cNvPr>
          <p:cNvPicPr>
            <a:picLocks noChangeAspect="1"/>
          </p:cNvPicPr>
          <p:nvPr/>
        </p:nvPicPr>
        <p:blipFill>
          <a:blip r:embed="rId3"/>
          <a:stretch>
            <a:fillRect/>
          </a:stretch>
        </p:blipFill>
        <p:spPr>
          <a:xfrm>
            <a:off x="43542" y="4425043"/>
            <a:ext cx="11208326" cy="793791"/>
          </a:xfrm>
          <a:prstGeom prst="rect">
            <a:avLst/>
          </a:prstGeom>
        </p:spPr>
      </p:pic>
      <p:sp>
        <p:nvSpPr>
          <p:cNvPr id="4" name="Slide Number Placeholder 3">
            <a:extLst>
              <a:ext uri="{FF2B5EF4-FFF2-40B4-BE49-F238E27FC236}">
                <a16:creationId xmlns:a16="http://schemas.microsoft.com/office/drawing/2014/main" id="{94C8776D-391B-7045-0FBB-19C3FEACE66E}"/>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91741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5B8BE-2404-4F23-1DD2-E51AB84BF5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702E215-DE9C-44B4-5290-9C9F794BDC70}"/>
              </a:ext>
            </a:extLst>
          </p:cNvPr>
          <p:cNvSpPr>
            <a:spLocks noGrp="1"/>
          </p:cNvSpPr>
          <p:nvPr>
            <p:ph type="title"/>
          </p:nvPr>
        </p:nvSpPr>
        <p:spPr>
          <a:xfrm>
            <a:off x="443565" y="205176"/>
            <a:ext cx="11334778" cy="898524"/>
          </a:xfrm>
        </p:spPr>
        <p:txBody>
          <a:bodyPr>
            <a:normAutofit fontScale="90000"/>
          </a:bodyPr>
          <a:lstStyle/>
          <a:p>
            <a:r>
              <a:rPr lang="en-US" dirty="0"/>
              <a:t>Multiple Assignments-Staff Assignment</a:t>
            </a:r>
            <a:br>
              <a:rPr lang="en-US" dirty="0"/>
            </a:br>
            <a:r>
              <a:rPr lang="en-US" dirty="0"/>
              <a:t>Classes taught at each school and Demonstrates in-field status</a:t>
            </a:r>
            <a:br>
              <a:rPr lang="en-US" dirty="0"/>
            </a:br>
            <a:br>
              <a:rPr lang="en-US" dirty="0"/>
            </a:br>
            <a:br>
              <a:rPr lang="en-US" dirty="0"/>
            </a:br>
            <a:endParaRPr lang="en-US" dirty="0"/>
          </a:p>
        </p:txBody>
      </p:sp>
      <p:sp>
        <p:nvSpPr>
          <p:cNvPr id="2" name="Content Placeholder 1">
            <a:extLst>
              <a:ext uri="{FF2B5EF4-FFF2-40B4-BE49-F238E27FC236}">
                <a16:creationId xmlns:a16="http://schemas.microsoft.com/office/drawing/2014/main" id="{648A74FE-D518-6E22-ECB1-D7C9C6EF3134}"/>
              </a:ext>
            </a:extLst>
          </p:cNvPr>
          <p:cNvSpPr>
            <a:spLocks noGrp="1"/>
          </p:cNvSpPr>
          <p:nvPr>
            <p:ph sz="half" idx="1"/>
          </p:nvPr>
        </p:nvSpPr>
        <p:spPr>
          <a:xfrm>
            <a:off x="250371" y="1240971"/>
            <a:ext cx="11734800" cy="4713514"/>
          </a:xfrm>
        </p:spPr>
        <p:txBody>
          <a:bodyPr>
            <a:normAutofit/>
          </a:bodyPr>
          <a:lstStyle/>
          <a:p>
            <a:r>
              <a:rPr lang="en-US" dirty="0"/>
              <a:t>Classes taught at each school and demonstrates in field status</a:t>
            </a:r>
          </a:p>
          <a:p>
            <a:endParaRPr lang="en-US" dirty="0"/>
          </a:p>
          <a:p>
            <a:r>
              <a:rPr lang="en-US" dirty="0"/>
              <a:t>Teacher has a CDE alternative license and holds</a:t>
            </a:r>
          </a:p>
          <a:p>
            <a:r>
              <a:rPr lang="en-US" dirty="0"/>
              <a:t>a B.A. in Language Arts, and has 36 hours in </a:t>
            </a:r>
          </a:p>
          <a:p>
            <a:r>
              <a:rPr lang="en-US" dirty="0"/>
              <a:t>Math courses:  middle School assignment meets</a:t>
            </a:r>
          </a:p>
          <a:p>
            <a:r>
              <a:rPr lang="en-US" dirty="0"/>
              <a:t>02 demonstrates in field status</a:t>
            </a:r>
          </a:p>
          <a:p>
            <a:r>
              <a:rPr lang="en-US" dirty="0"/>
              <a:t>High school assignment meets 03 in field status</a:t>
            </a:r>
          </a:p>
          <a:p>
            <a:endParaRPr lang="en-US" dirty="0"/>
          </a:p>
        </p:txBody>
      </p:sp>
      <p:pic>
        <p:nvPicPr>
          <p:cNvPr id="16" name="Picture 15" descr="Recording the in field status with example data">
            <a:extLst>
              <a:ext uri="{FF2B5EF4-FFF2-40B4-BE49-F238E27FC236}">
                <a16:creationId xmlns:a16="http://schemas.microsoft.com/office/drawing/2014/main" id="{E814EC4E-089F-3C29-CD07-71C9E551E1C3}"/>
              </a:ext>
            </a:extLst>
          </p:cNvPr>
          <p:cNvPicPr>
            <a:picLocks noChangeAspect="1"/>
          </p:cNvPicPr>
          <p:nvPr/>
        </p:nvPicPr>
        <p:blipFill>
          <a:blip r:embed="rId2"/>
          <a:stretch>
            <a:fillRect/>
          </a:stretch>
        </p:blipFill>
        <p:spPr>
          <a:xfrm>
            <a:off x="1235883" y="4553796"/>
            <a:ext cx="3841947" cy="806491"/>
          </a:xfrm>
          <a:prstGeom prst="rect">
            <a:avLst/>
          </a:prstGeom>
        </p:spPr>
      </p:pic>
      <p:pic>
        <p:nvPicPr>
          <p:cNvPr id="14" name="Picture 13" descr="Demonstrates in field status">
            <a:extLst>
              <a:ext uri="{FF2B5EF4-FFF2-40B4-BE49-F238E27FC236}">
                <a16:creationId xmlns:a16="http://schemas.microsoft.com/office/drawing/2014/main" id="{5C687989-EE05-D2B0-E7A4-D40E740E21C6}"/>
              </a:ext>
            </a:extLst>
          </p:cNvPr>
          <p:cNvPicPr>
            <a:picLocks noChangeAspect="1"/>
          </p:cNvPicPr>
          <p:nvPr/>
        </p:nvPicPr>
        <p:blipFill>
          <a:blip r:embed="rId3"/>
          <a:stretch>
            <a:fillRect/>
          </a:stretch>
        </p:blipFill>
        <p:spPr>
          <a:xfrm>
            <a:off x="6987464" y="1562007"/>
            <a:ext cx="4997707" cy="4392477"/>
          </a:xfrm>
          <a:prstGeom prst="rect">
            <a:avLst/>
          </a:prstGeom>
        </p:spPr>
      </p:pic>
      <p:sp>
        <p:nvSpPr>
          <p:cNvPr id="4" name="Slide Number Placeholder 3">
            <a:extLst>
              <a:ext uri="{FF2B5EF4-FFF2-40B4-BE49-F238E27FC236}">
                <a16:creationId xmlns:a16="http://schemas.microsoft.com/office/drawing/2014/main" id="{FC585F23-ABD6-7CD7-0030-5C67BA5FEE5D}"/>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82213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br>
              <a:rPr lang="en-US" dirty="0"/>
            </a:br>
            <a:endParaRPr lang="en-US" dirty="0"/>
          </a:p>
        </p:txBody>
      </p:sp>
      <p:sp>
        <p:nvSpPr>
          <p:cNvPr id="3" name="Content Placeholder 2"/>
          <p:cNvSpPr>
            <a:spLocks noGrp="1"/>
          </p:cNvSpPr>
          <p:nvPr>
            <p:ph idx="1"/>
          </p:nvPr>
        </p:nvSpPr>
        <p:spPr/>
        <p:txBody>
          <a:bodyPr/>
          <a:lstStyle/>
          <a:p>
            <a:r>
              <a:rPr lang="en-US" dirty="0"/>
              <a:t>Identity Management System (IdM)</a:t>
            </a:r>
          </a:p>
          <a:p>
            <a:r>
              <a:rPr lang="en-US" dirty="0"/>
              <a:t>Townhall</a:t>
            </a:r>
          </a:p>
          <a:p>
            <a:r>
              <a:rPr lang="en-US" dirty="0"/>
              <a:t>What is the difference of an Interchange file and a snapshot?</a:t>
            </a:r>
          </a:p>
          <a:p>
            <a:r>
              <a:rPr lang="en-US" dirty="0"/>
              <a:t>Who gets reported</a:t>
            </a:r>
          </a:p>
          <a:p>
            <a:r>
              <a:rPr lang="en-US" dirty="0"/>
              <a:t>Purchase Service Staff</a:t>
            </a:r>
          </a:p>
          <a:p>
            <a:r>
              <a:rPr lang="en-US" dirty="0"/>
              <a:t>Staff Interchange Website </a:t>
            </a:r>
          </a:p>
          <a:p>
            <a:r>
              <a:rPr lang="en-US" dirty="0"/>
              <a:t>File Layouts</a:t>
            </a:r>
          </a:p>
          <a:p>
            <a:r>
              <a:rPr lang="en-US" dirty="0"/>
              <a:t>Templates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968C4C-91E9-D490-7F84-4725CCCC115B}"/>
              </a:ext>
            </a:extLst>
          </p:cNvPr>
          <p:cNvSpPr>
            <a:spLocks noGrp="1"/>
          </p:cNvSpPr>
          <p:nvPr>
            <p:ph type="title"/>
          </p:nvPr>
        </p:nvSpPr>
        <p:spPr>
          <a:xfrm>
            <a:off x="704209" y="635069"/>
            <a:ext cx="4509236" cy="1139139"/>
          </a:xfrm>
        </p:spPr>
        <p:txBody>
          <a:bodyPr vert="horz" lIns="91440" tIns="45720" rIns="91440" bIns="45720" rtlCol="0" anchor="ctr">
            <a:normAutofit/>
          </a:bodyPr>
          <a:lstStyle/>
          <a:p>
            <a:r>
              <a:rPr lang="en-US" sz="2500" kern="1200">
                <a:solidFill>
                  <a:schemeClr val="tx1"/>
                </a:solidFill>
                <a:latin typeface="+mj-lt"/>
                <a:ea typeface="+mj-ea"/>
                <a:cs typeface="+mj-cs"/>
              </a:rPr>
              <a:t>Superintendents that wear many hats-How do I report them?</a:t>
            </a:r>
          </a:p>
        </p:txBody>
      </p:sp>
      <p:sp>
        <p:nvSpPr>
          <p:cNvPr id="2" name="Content Placeholder 1">
            <a:extLst>
              <a:ext uri="{FF2B5EF4-FFF2-40B4-BE49-F238E27FC236}">
                <a16:creationId xmlns:a16="http://schemas.microsoft.com/office/drawing/2014/main" id="{D10DAD59-34DF-746F-6BCA-0BB8980B8DF6}"/>
              </a:ext>
            </a:extLst>
          </p:cNvPr>
          <p:cNvSpPr>
            <a:spLocks noGrp="1"/>
          </p:cNvSpPr>
          <p:nvPr>
            <p:ph sz="half" idx="1"/>
          </p:nvPr>
        </p:nvSpPr>
        <p:spPr>
          <a:xfrm>
            <a:off x="720992" y="1941362"/>
            <a:ext cx="4492454" cy="2419097"/>
          </a:xfrm>
        </p:spPr>
        <p:txBody>
          <a:bodyPr vert="horz" lIns="91440" tIns="45720" rIns="91440" bIns="45720" rtlCol="0" anchor="t">
            <a:normAutofit/>
          </a:bodyPr>
          <a:lstStyle/>
          <a:p>
            <a:pPr indent="-228600">
              <a:buFont typeface="Arial" panose="020B0604020202020204" pitchFamily="34" charset="0"/>
              <a:buChar char="•"/>
            </a:pPr>
            <a:r>
              <a:rPr lang="en-US" sz="1800">
                <a:latin typeface="+mn-lt"/>
              </a:rPr>
              <a:t>Superintendent is the one job that can not be split.  </a:t>
            </a:r>
            <a:r>
              <a:rPr lang="en-US" sz="1800" b="1">
                <a:latin typeface="+mn-lt"/>
              </a:rPr>
              <a:t>Superintendents can wear many hats but are only reported as the Superintendent in the staff assignment file</a:t>
            </a:r>
          </a:p>
        </p:txBody>
      </p:sp>
      <p:pic>
        <p:nvPicPr>
          <p:cNvPr id="9" name="Picture 8" descr="A person in a suit and tie">
            <a:extLst>
              <a:ext uri="{FF2B5EF4-FFF2-40B4-BE49-F238E27FC236}">
                <a16:creationId xmlns:a16="http://schemas.microsoft.com/office/drawing/2014/main" id="{0379BEA1-A473-4E61-DEC1-68CB1CF428B4}"/>
              </a:ext>
            </a:extLst>
          </p:cNvPr>
          <p:cNvPicPr>
            <a:picLocks noChangeAspect="1"/>
          </p:cNvPicPr>
          <p:nvPr/>
        </p:nvPicPr>
        <p:blipFill>
          <a:blip r:embed="rId2">
            <a:extLst>
              <a:ext uri="{28A0092B-C50C-407E-A947-70E740481C1C}">
                <a14:useLocalDpi xmlns:a14="http://schemas.microsoft.com/office/drawing/2010/main" val="0"/>
              </a:ext>
            </a:extLst>
          </a:blip>
          <a:srcRect r="-2" b="20633"/>
          <a:stretch/>
        </p:blipFill>
        <p:spPr>
          <a:xfrm>
            <a:off x="5714206" y="361701"/>
            <a:ext cx="2088673" cy="2088673"/>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7" name="Picture 6" descr="Superintendent">
            <a:extLst>
              <a:ext uri="{FF2B5EF4-FFF2-40B4-BE49-F238E27FC236}">
                <a16:creationId xmlns:a16="http://schemas.microsoft.com/office/drawing/2014/main" id="{BD9BF025-C6C4-F2FB-26DC-2EDBAD50C61E}"/>
              </a:ext>
            </a:extLst>
          </p:cNvPr>
          <p:cNvPicPr>
            <a:picLocks noChangeAspect="1"/>
          </p:cNvPicPr>
          <p:nvPr/>
        </p:nvPicPr>
        <p:blipFill>
          <a:blip r:embed="rId3">
            <a:extLst>
              <a:ext uri="{28A0092B-C50C-407E-A947-70E740481C1C}">
                <a14:useLocalDpi xmlns:a14="http://schemas.microsoft.com/office/drawing/2010/main" val="0"/>
              </a:ext>
            </a:extLst>
          </a:blip>
          <a:srcRect r="1" b="21344"/>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5" name="Picture 14" descr="Superintendent as a teacher">
            <a:extLst>
              <a:ext uri="{FF2B5EF4-FFF2-40B4-BE49-F238E27FC236}">
                <a16:creationId xmlns:a16="http://schemas.microsoft.com/office/drawing/2014/main" id="{C327025D-8407-94F4-137E-29035E96BDD1}"/>
              </a:ext>
            </a:extLst>
          </p:cNvPr>
          <p:cNvPicPr>
            <a:picLocks noChangeAspect="1"/>
          </p:cNvPicPr>
          <p:nvPr/>
        </p:nvPicPr>
        <p:blipFill>
          <a:blip r:embed="rId4">
            <a:extLst>
              <a:ext uri="{28A0092B-C50C-407E-A947-70E740481C1C}">
                <a14:useLocalDpi xmlns:a14="http://schemas.microsoft.com/office/drawing/2010/main" val="0"/>
              </a:ext>
            </a:extLst>
          </a:blip>
          <a:srcRect r="1" b="16146"/>
          <a:stretch/>
        </p:blipFill>
        <p:spPr>
          <a:xfrm>
            <a:off x="8278624" y="0"/>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4" name="Slide Number Placeholder 3">
            <a:extLst>
              <a:ext uri="{FF2B5EF4-FFF2-40B4-BE49-F238E27FC236}">
                <a16:creationId xmlns:a16="http://schemas.microsoft.com/office/drawing/2014/main" id="{C2680269-2C24-C6F0-3588-1088D405B34B}"/>
              </a:ext>
            </a:extLst>
          </p:cNvPr>
          <p:cNvSpPr>
            <a:spLocks noGrp="1"/>
          </p:cNvSpPr>
          <p:nvPr>
            <p:ph type="sldNum" sz="quarter" idx="12"/>
          </p:nvPr>
        </p:nvSpPr>
        <p:spPr>
          <a:xfrm>
            <a:off x="804484" y="6108192"/>
            <a:ext cx="548640" cy="548640"/>
          </a:xfrm>
          <a:prstGeom prst="ellipse">
            <a:avLst/>
          </a:prstGeom>
          <a:solidFill>
            <a:srgbClr val="646639"/>
          </a:solidFill>
        </p:spPr>
        <p:txBody>
          <a:bodyPr vert="horz" lIns="91440" tIns="45720" rIns="91440" bIns="45720" rtlCol="0" anchor="ctr">
            <a:normAutofit/>
          </a:bodyPr>
          <a:lstStyle/>
          <a:p>
            <a:pPr algn="ctr">
              <a:spcAft>
                <a:spcPts val="600"/>
              </a:spcAft>
            </a:pPr>
            <a:fld id="{C479D5F6-EDCB-402A-AC08-4943A1820E8F}" type="slidenum">
              <a:rPr lang="en-US" sz="1500">
                <a:solidFill>
                  <a:srgbClr val="FFFFFF"/>
                </a:solidFill>
                <a:latin typeface="+mn-lt"/>
              </a:rPr>
              <a:pPr algn="ctr">
                <a:spcAft>
                  <a:spcPts val="600"/>
                </a:spcAft>
              </a:pPr>
              <a:t>20</a:t>
            </a:fld>
            <a:endParaRPr lang="en-US" sz="1500">
              <a:solidFill>
                <a:srgbClr val="FFFFFF"/>
              </a:solidFill>
              <a:latin typeface="+mn-lt"/>
            </a:endParaRPr>
          </a:p>
        </p:txBody>
      </p:sp>
      <p:pic>
        <p:nvPicPr>
          <p:cNvPr id="11" name="Picture 10" descr="Superintendent as a bus driver">
            <a:extLst>
              <a:ext uri="{FF2B5EF4-FFF2-40B4-BE49-F238E27FC236}">
                <a16:creationId xmlns:a16="http://schemas.microsoft.com/office/drawing/2014/main" id="{02825B9A-AD8D-2EEC-D87F-E85BD9472B1B}"/>
              </a:ext>
            </a:extLst>
          </p:cNvPr>
          <p:cNvPicPr>
            <a:picLocks noChangeAspect="1"/>
          </p:cNvPicPr>
          <p:nvPr/>
        </p:nvPicPr>
        <p:blipFill>
          <a:blip r:embed="rId5">
            <a:extLst>
              <a:ext uri="{28A0092B-C50C-407E-A947-70E740481C1C}">
                <a14:useLocalDpi xmlns:a14="http://schemas.microsoft.com/office/drawing/2010/main" val="0"/>
              </a:ext>
            </a:extLst>
          </a:blip>
          <a:srcRect r="-3" b="5587"/>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17" name="Picture 16" descr="Superintendent as a custodian">
            <a:extLst>
              <a:ext uri="{FF2B5EF4-FFF2-40B4-BE49-F238E27FC236}">
                <a16:creationId xmlns:a16="http://schemas.microsoft.com/office/drawing/2014/main" id="{9FE81B9F-A228-A4ED-839A-0FDD5B5C78A2}"/>
              </a:ext>
            </a:extLst>
          </p:cNvPr>
          <p:cNvPicPr>
            <a:picLocks noChangeAspect="1"/>
          </p:cNvPicPr>
          <p:nvPr/>
        </p:nvPicPr>
        <p:blipFill>
          <a:blip r:embed="rId6">
            <a:extLst>
              <a:ext uri="{28A0092B-C50C-407E-A947-70E740481C1C}">
                <a14:useLocalDpi xmlns:a14="http://schemas.microsoft.com/office/drawing/2010/main" val="0"/>
              </a:ext>
            </a:extLst>
          </a:blip>
          <a:srcRect t="13324" r="-1" b="7166"/>
          <a:stretch/>
        </p:blipFill>
        <p:spPr>
          <a:xfrm>
            <a:off x="9009416" y="3870960"/>
            <a:ext cx="3178912" cy="2987040"/>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93351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96E8B9-B704-5D35-F974-C7CA7EBAEDB4}"/>
              </a:ext>
            </a:extLst>
          </p:cNvPr>
          <p:cNvSpPr>
            <a:spLocks noGrp="1"/>
          </p:cNvSpPr>
          <p:nvPr>
            <p:ph type="title"/>
          </p:nvPr>
        </p:nvSpPr>
        <p:spPr>
          <a:xfrm>
            <a:off x="443565" y="205176"/>
            <a:ext cx="11334778" cy="898524"/>
          </a:xfrm>
        </p:spPr>
        <p:txBody>
          <a:bodyPr/>
          <a:lstStyle/>
          <a:p>
            <a:r>
              <a:rPr lang="en-US" dirty="0"/>
              <a:t>Examples of Coding EL and GT Teaching Staff</a:t>
            </a:r>
          </a:p>
        </p:txBody>
      </p:sp>
      <p:sp>
        <p:nvSpPr>
          <p:cNvPr id="2" name="Content Placeholder 1">
            <a:extLst>
              <a:ext uri="{FF2B5EF4-FFF2-40B4-BE49-F238E27FC236}">
                <a16:creationId xmlns:a16="http://schemas.microsoft.com/office/drawing/2014/main" id="{23FC8420-9CC0-62FA-47DF-4B358DECCF2D}"/>
              </a:ext>
            </a:extLst>
          </p:cNvPr>
          <p:cNvSpPr>
            <a:spLocks noGrp="1"/>
          </p:cNvSpPr>
          <p:nvPr>
            <p:ph sz="half"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Teaching EL</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Job Code 201 (Teacher, Regular)</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Teaching Subject Area 0510 Language Skills</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Administrator/Instructional Area 0050 Language Instruction Education Program</a:t>
            </a:r>
            <a:endParaRPr lang="en-US" b="0" dirty="0">
              <a:effectLst/>
            </a:endParaRPr>
          </a:p>
          <a:p>
            <a:pPr marL="0" indent="0">
              <a:buNone/>
            </a:pPr>
            <a:br>
              <a:rPr lang="en-US" dirty="0"/>
            </a:br>
            <a:endParaRPr lang="en-US" dirty="0"/>
          </a:p>
        </p:txBody>
      </p:sp>
      <p:sp>
        <p:nvSpPr>
          <p:cNvPr id="3" name="Content Placeholder 2">
            <a:extLst>
              <a:ext uri="{FF2B5EF4-FFF2-40B4-BE49-F238E27FC236}">
                <a16:creationId xmlns:a16="http://schemas.microsoft.com/office/drawing/2014/main" id="{FF0FAB9C-C9A4-16D1-FEEC-79E1708BCFB5}"/>
              </a:ext>
            </a:extLst>
          </p:cNvPr>
          <p:cNvSpPr>
            <a:spLocks noGrp="1"/>
          </p:cNvSpPr>
          <p:nvPr>
            <p:ph sz="half" idx="2"/>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Teaching GT </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Job Code 201 </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Teaching Subject Area depends on what GT class they are teaching</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Administrator/Instructional Area 0012 Gifted and talented </a:t>
            </a:r>
            <a:endParaRPr lang="en-US" b="0" dirty="0">
              <a:effectLst/>
            </a:endParaRP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BC9C7483-536E-EAEA-4A02-1FE9C3876BD3}"/>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551500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33EBAAD-5C71-7135-C4A8-BE7CBEBE83EF}"/>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sz="4400">
                <a:solidFill>
                  <a:schemeClr val="tx1"/>
                </a:solidFill>
                <a:latin typeface="+mj-lt"/>
              </a:rPr>
              <a:t>New Job Code 225</a:t>
            </a:r>
            <a:br>
              <a:rPr lang="en-US" sz="4400">
                <a:solidFill>
                  <a:schemeClr val="tx1"/>
                </a:solidFill>
                <a:latin typeface="+mj-lt"/>
              </a:rPr>
            </a:br>
            <a:endParaRPr lang="en-US" sz="4400">
              <a:solidFill>
                <a:schemeClr val="tx1"/>
              </a:solidFill>
              <a:latin typeface="+mj-lt"/>
            </a:endParaRPr>
          </a:p>
        </p:txBody>
      </p:sp>
      <p:sp>
        <p:nvSpPr>
          <p:cNvPr id="3" name="Content Placeholder 2">
            <a:extLst>
              <a:ext uri="{FF2B5EF4-FFF2-40B4-BE49-F238E27FC236}">
                <a16:creationId xmlns:a16="http://schemas.microsoft.com/office/drawing/2014/main" id="{3002D033-3CE0-0D96-8B21-B2A769E27CA1}"/>
              </a:ext>
            </a:extLst>
          </p:cNvPr>
          <p:cNvSpPr>
            <a:spLocks noGrp="1"/>
          </p:cNvSpPr>
          <p:nvPr>
            <p:ph sz="half" idx="2"/>
          </p:nvPr>
        </p:nvSpPr>
        <p:spPr>
          <a:xfrm>
            <a:off x="838200" y="1825625"/>
            <a:ext cx="5393361" cy="4351338"/>
          </a:xfrm>
        </p:spPr>
        <p:txBody>
          <a:bodyPr vert="horz" lIns="91440" tIns="45720" rIns="91440" bIns="45720" rtlCol="0">
            <a:normAutofit/>
          </a:bodyPr>
          <a:lstStyle/>
          <a:p>
            <a:pPr indent="-228600">
              <a:buFont typeface="Arial" panose="020B0604020202020204" pitchFamily="34" charset="0"/>
              <a:buChar char="•"/>
            </a:pPr>
            <a:r>
              <a:rPr lang="en-US" sz="2200" dirty="0">
                <a:latin typeface="+mn-lt"/>
              </a:rPr>
              <a:t>Job Code 225 CTE Instructor CTE Instructors instruct students in various technical and career subjects, such as auto repair, aeronautics, healthcare, culinary arts, etc. Some courses take place in the evenings or weekends. CTE instructors typically have industry based experience and non-traditional certification or licensure. CTE Instructors partner with local university/colleges to help students earn certifications, diplomas or AA degrees specific to a particular career area.</a:t>
            </a:r>
          </a:p>
          <a:p>
            <a:pPr indent="-228600">
              <a:buFont typeface="Arial" panose="020B0604020202020204" pitchFamily="34" charset="0"/>
              <a:buChar char="•"/>
            </a:pPr>
            <a:endParaRPr lang="en-US" sz="2200" dirty="0">
              <a:latin typeface="+mn-lt"/>
            </a:endParaRPr>
          </a:p>
        </p:txBody>
      </p:sp>
      <p:pic>
        <p:nvPicPr>
          <p:cNvPr id="12" name="Picture 11" descr="Teaching business courses">
            <a:extLst>
              <a:ext uri="{FF2B5EF4-FFF2-40B4-BE49-F238E27FC236}">
                <a16:creationId xmlns:a16="http://schemas.microsoft.com/office/drawing/2014/main" id="{0B439F50-4250-18B5-41B0-87A26DB58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0621" y="701386"/>
            <a:ext cx="1989413" cy="1323864"/>
          </a:xfrm>
          <a:prstGeom prst="rect">
            <a:avLst/>
          </a:prstGeom>
        </p:spPr>
      </p:pic>
      <p:pic>
        <p:nvPicPr>
          <p:cNvPr id="5" name="Picture 4" descr="Ag Teacher">
            <a:extLst>
              <a:ext uri="{FF2B5EF4-FFF2-40B4-BE49-F238E27FC236}">
                <a16:creationId xmlns:a16="http://schemas.microsoft.com/office/drawing/2014/main" id="{A35523ED-60A6-DE38-9B69-A2A6BC536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774" y="2392776"/>
            <a:ext cx="1559936" cy="1559936"/>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9" name="Picture 8" descr="Welder">
            <a:extLst>
              <a:ext uri="{FF2B5EF4-FFF2-40B4-BE49-F238E27FC236}">
                <a16:creationId xmlns:a16="http://schemas.microsoft.com/office/drawing/2014/main" id="{3970DCB4-6EE3-BD36-F8F4-FAC1FBAD0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648" y="2255866"/>
            <a:ext cx="1580922" cy="176115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Picture 6" descr="Teaching CPR for CNA courses">
            <a:extLst>
              <a:ext uri="{FF2B5EF4-FFF2-40B4-BE49-F238E27FC236}">
                <a16:creationId xmlns:a16="http://schemas.microsoft.com/office/drawing/2014/main" id="{C003EF88-FB2B-C328-6A65-70B86E3AF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6375" y="4227207"/>
            <a:ext cx="2533423" cy="1761152"/>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4" name="Picture 13" descr="Woodworking teacher">
            <a:extLst>
              <a:ext uri="{FF2B5EF4-FFF2-40B4-BE49-F238E27FC236}">
                <a16:creationId xmlns:a16="http://schemas.microsoft.com/office/drawing/2014/main" id="{FA73EC69-B3D5-0786-665F-D3628239E6DC}"/>
              </a:ext>
            </a:extLst>
          </p:cNvPr>
          <p:cNvPicPr>
            <a:picLocks noChangeAspect="1"/>
          </p:cNvPicPr>
          <p:nvPr/>
        </p:nvPicPr>
        <p:blipFill>
          <a:blip r:embed="rId6">
            <a:extLst>
              <a:ext uri="{28A0092B-C50C-407E-A947-70E740481C1C}">
                <a14:useLocalDpi xmlns:a14="http://schemas.microsoft.com/office/drawing/2010/main" val="0"/>
              </a:ext>
            </a:extLst>
          </a:blip>
          <a:srcRect b="13202"/>
          <a:stretch/>
        </p:blipFill>
        <p:spPr>
          <a:xfrm>
            <a:off x="9896802" y="4001986"/>
            <a:ext cx="2109551" cy="1528650"/>
          </a:xfrm>
          <a:prstGeom prst="rect">
            <a:avLst/>
          </a:prstGeom>
        </p:spPr>
      </p:pic>
      <p:sp>
        <p:nvSpPr>
          <p:cNvPr id="4" name="Slide Number Placeholder 3">
            <a:extLst>
              <a:ext uri="{FF2B5EF4-FFF2-40B4-BE49-F238E27FC236}">
                <a16:creationId xmlns:a16="http://schemas.microsoft.com/office/drawing/2014/main" id="{E36231D1-6475-8234-F445-6400F8A482A0}"/>
              </a:ext>
            </a:extLst>
          </p:cNvPr>
          <p:cNvSpPr>
            <a:spLocks noGrp="1"/>
          </p:cNvSpPr>
          <p:nvPr>
            <p:ph type="sldNum" sz="quarter" idx="12"/>
          </p:nvPr>
        </p:nvSpPr>
        <p:spPr>
          <a:xfrm>
            <a:off x="402336" y="6356350"/>
            <a:ext cx="435864"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latin typeface="+mn-lt"/>
              </a:rPr>
              <a:pPr algn="r">
                <a:spcAft>
                  <a:spcPts val="600"/>
                </a:spcAft>
              </a:pPr>
              <a:t>22</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042394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AC5A0F-E7A2-B116-F4FF-0FE00F5B169E}"/>
              </a:ext>
            </a:extLst>
          </p:cNvPr>
          <p:cNvSpPr>
            <a:spLocks noGrp="1"/>
          </p:cNvSpPr>
          <p:nvPr>
            <p:ph type="title"/>
          </p:nvPr>
        </p:nvSpPr>
        <p:spPr/>
        <p:txBody>
          <a:bodyPr>
            <a:normAutofit fontScale="90000"/>
          </a:bodyPr>
          <a:lstStyle/>
          <a:p>
            <a:r>
              <a:rPr lang="en-US" sz="3200" dirty="0">
                <a:effectLst>
                  <a:outerShdw blurRad="38100" dist="38100" dir="2700000" algn="tl">
                    <a:srgbClr val="000000">
                      <a:alpha val="43137"/>
                    </a:srgbClr>
                  </a:outerShdw>
                </a:effectLst>
              </a:rPr>
              <a:t>The importance of reporting complete Staff Data</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2" name="Content Placeholder 1">
            <a:extLst>
              <a:ext uri="{FF2B5EF4-FFF2-40B4-BE49-F238E27FC236}">
                <a16:creationId xmlns:a16="http://schemas.microsoft.com/office/drawing/2014/main" id="{C1914FDC-A9D0-AC80-E106-DB2389571228}"/>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marL="342900" indent="-228600">
              <a:buFont typeface="Arial" panose="020B0604020202020204" pitchFamily="34" charset="0"/>
              <a:buChar char="•"/>
            </a:pPr>
            <a:r>
              <a:rPr lang="en-US" dirty="0">
                <a:latin typeface="+mn-lt"/>
              </a:rPr>
              <a:t>Complete picture of the staff providing services to your students</a:t>
            </a:r>
          </a:p>
          <a:p>
            <a:pPr marL="342900" indent="-228600">
              <a:buFont typeface="Arial" panose="020B0604020202020204" pitchFamily="34" charset="0"/>
              <a:buChar char="•"/>
            </a:pPr>
            <a:r>
              <a:rPr lang="en-US" dirty="0">
                <a:latin typeface="+mn-lt"/>
              </a:rPr>
              <a:t>Data is Published</a:t>
            </a:r>
          </a:p>
          <a:p>
            <a:pPr marL="342900" indent="-228600">
              <a:buFont typeface="Arial" panose="020B0604020202020204" pitchFamily="34" charset="0"/>
              <a:buChar char="•"/>
            </a:pPr>
            <a:r>
              <a:rPr lang="en-US" dirty="0">
                <a:latin typeface="+mn-lt"/>
              </a:rPr>
              <a:t>Student teacher ratio</a:t>
            </a:r>
          </a:p>
          <a:p>
            <a:pPr marL="342900" indent="-228600">
              <a:buFont typeface="Arial" panose="020B0604020202020204" pitchFamily="34" charset="0"/>
              <a:buChar char="•"/>
            </a:pPr>
            <a:r>
              <a:rPr lang="en-US" dirty="0">
                <a:latin typeface="+mn-lt"/>
              </a:rPr>
              <a:t>Student special service providers ratio</a:t>
            </a:r>
          </a:p>
          <a:p>
            <a:pPr indent="-228600">
              <a:buFont typeface="Arial" panose="020B0604020202020204" pitchFamily="34" charset="0"/>
              <a:buChar char="•"/>
            </a:pPr>
            <a:endParaRPr lang="en-US" dirty="0">
              <a:latin typeface="+mn-lt"/>
            </a:endParaRPr>
          </a:p>
          <a:p>
            <a:pPr indent="-228600">
              <a:buFont typeface="Arial" panose="020B0604020202020204" pitchFamily="34" charset="0"/>
              <a:buChar char="•"/>
            </a:pPr>
            <a:endParaRPr lang="en-US" dirty="0">
              <a:latin typeface="+mn-lt"/>
            </a:endParaRPr>
          </a:p>
          <a:p>
            <a:pPr indent="-228600">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0A21676E-A394-CDEC-3B90-E768E8951246}"/>
              </a:ext>
            </a:extLst>
          </p:cNvPr>
          <p:cNvSpPr>
            <a:spLocks noGrp="1"/>
          </p:cNvSpPr>
          <p:nvPr>
            <p:ph type="sldNum" sz="quarter" idx="12"/>
          </p:nvPr>
        </p:nvSpPr>
        <p:spPr>
          <a:xfrm>
            <a:off x="443565" y="6287699"/>
            <a:ext cx="101886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latin typeface="+mn-lt"/>
              </a:rPr>
              <a:pPr algn="r">
                <a:spcAft>
                  <a:spcPts val="600"/>
                </a:spcAft>
              </a:pPr>
              <a:t>23</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697567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4C5177-5F07-B9F4-3062-A0618031070A}"/>
              </a:ext>
            </a:extLst>
          </p:cNvPr>
          <p:cNvSpPr>
            <a:spLocks noGrp="1"/>
          </p:cNvSpPr>
          <p:nvPr>
            <p:ph type="ctrTitle"/>
          </p:nvPr>
        </p:nvSpPr>
        <p:spPr/>
        <p:txBody>
          <a:bodyPr>
            <a:noAutofit/>
          </a:bodyPr>
          <a:lstStyle/>
          <a:p>
            <a:r>
              <a:rPr lang="en-US" dirty="0"/>
              <a:t>Data Pipeline Process</a:t>
            </a:r>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73165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308169" cy="898524"/>
          </a:xfrm>
        </p:spPr>
        <p:txBody>
          <a:bodyPr>
            <a:normAutofit/>
          </a:bodyPr>
          <a:lstStyle/>
          <a:p>
            <a:r>
              <a:rPr lang="en-US" dirty="0"/>
              <a:t>Data Pipeline Overview</a:t>
            </a:r>
            <a:br>
              <a:rPr lang="en-US" dirty="0"/>
            </a:br>
            <a:endParaRPr lang="en-US" dirty="0"/>
          </a:p>
        </p:txBody>
      </p:sp>
      <p:pic>
        <p:nvPicPr>
          <p:cNvPr id="11" name="Picture 10" descr="Tour of Data Pipeline">
            <a:extLst>
              <a:ext uri="{FF2B5EF4-FFF2-40B4-BE49-F238E27FC236}">
                <a16:creationId xmlns:a16="http://schemas.microsoft.com/office/drawing/2014/main" id="{EAFB9BF2-DFBE-8F24-D6F1-AC052B36BF45}"/>
              </a:ext>
            </a:extLst>
          </p:cNvPr>
          <p:cNvPicPr>
            <a:picLocks noChangeAspect="1"/>
          </p:cNvPicPr>
          <p:nvPr/>
        </p:nvPicPr>
        <p:blipFill>
          <a:blip r:embed="rId2"/>
          <a:stretch>
            <a:fillRect/>
          </a:stretch>
        </p:blipFill>
        <p:spPr>
          <a:xfrm>
            <a:off x="1338532" y="1672520"/>
            <a:ext cx="2140060" cy="3714941"/>
          </a:xfrm>
          <a:prstGeom prst="rect">
            <a:avLst/>
          </a:prstGeom>
        </p:spPr>
      </p:pic>
      <p:pic>
        <p:nvPicPr>
          <p:cNvPr id="9" name="Picture 8" descr="Tour of Data Pipeline">
            <a:extLst>
              <a:ext uri="{FF2B5EF4-FFF2-40B4-BE49-F238E27FC236}">
                <a16:creationId xmlns:a16="http://schemas.microsoft.com/office/drawing/2014/main" id="{EB973A7B-1308-7B52-3E98-5063DA6FBE05}"/>
              </a:ext>
            </a:extLst>
          </p:cNvPr>
          <p:cNvPicPr>
            <a:picLocks noChangeAspect="1"/>
          </p:cNvPicPr>
          <p:nvPr/>
        </p:nvPicPr>
        <p:blipFill>
          <a:blip r:embed="rId3"/>
          <a:stretch>
            <a:fillRect/>
          </a:stretch>
        </p:blipFill>
        <p:spPr>
          <a:xfrm>
            <a:off x="6576523" y="1672520"/>
            <a:ext cx="3206915" cy="4115011"/>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1291670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1E84-9242-0669-0347-C6B73134E5B1}"/>
              </a:ext>
            </a:extLst>
          </p:cNvPr>
          <p:cNvSpPr>
            <a:spLocks noGrp="1"/>
          </p:cNvSpPr>
          <p:nvPr>
            <p:ph type="title"/>
          </p:nvPr>
        </p:nvSpPr>
        <p:spPr/>
        <p:txBody>
          <a:bodyPr/>
          <a:lstStyle/>
          <a:p>
            <a:r>
              <a:rPr lang="en-US" dirty="0"/>
              <a:t>Using format checker</a:t>
            </a:r>
          </a:p>
        </p:txBody>
      </p:sp>
      <p:pic>
        <p:nvPicPr>
          <p:cNvPr id="8" name="Content Placeholder 7" descr="Using format checker">
            <a:extLst>
              <a:ext uri="{FF2B5EF4-FFF2-40B4-BE49-F238E27FC236}">
                <a16:creationId xmlns:a16="http://schemas.microsoft.com/office/drawing/2014/main" id="{A678AFF8-9C4A-0B07-CF4A-F8B50F244319}"/>
              </a:ext>
            </a:extLst>
          </p:cNvPr>
          <p:cNvPicPr>
            <a:picLocks noGrp="1" noChangeAspect="1"/>
          </p:cNvPicPr>
          <p:nvPr>
            <p:ph idx="1"/>
          </p:nvPr>
        </p:nvPicPr>
        <p:blipFill>
          <a:blip r:embed="rId2"/>
          <a:stretch>
            <a:fillRect/>
          </a:stretch>
        </p:blipFill>
        <p:spPr>
          <a:xfrm>
            <a:off x="4098368" y="157577"/>
            <a:ext cx="3503371" cy="2098487"/>
          </a:xfrm>
        </p:spPr>
      </p:pic>
      <p:pic>
        <p:nvPicPr>
          <p:cNvPr id="10" name="Picture 9" descr="Using format checker">
            <a:extLst>
              <a:ext uri="{FF2B5EF4-FFF2-40B4-BE49-F238E27FC236}">
                <a16:creationId xmlns:a16="http://schemas.microsoft.com/office/drawing/2014/main" id="{07E83C15-AE0F-1295-7C51-170D1D158B8A}"/>
              </a:ext>
            </a:extLst>
          </p:cNvPr>
          <p:cNvPicPr>
            <a:picLocks noChangeAspect="1"/>
          </p:cNvPicPr>
          <p:nvPr/>
        </p:nvPicPr>
        <p:blipFill>
          <a:blip r:embed="rId3"/>
          <a:stretch>
            <a:fillRect/>
          </a:stretch>
        </p:blipFill>
        <p:spPr>
          <a:xfrm>
            <a:off x="261082" y="2399436"/>
            <a:ext cx="8430134" cy="3626714"/>
          </a:xfrm>
          <a:prstGeom prst="rect">
            <a:avLst/>
          </a:prstGeom>
        </p:spPr>
      </p:pic>
      <p:pic>
        <p:nvPicPr>
          <p:cNvPr id="12" name="Picture 11" descr="Using format checker">
            <a:extLst>
              <a:ext uri="{FF2B5EF4-FFF2-40B4-BE49-F238E27FC236}">
                <a16:creationId xmlns:a16="http://schemas.microsoft.com/office/drawing/2014/main" id="{C487C8CC-471E-47A3-4042-67258B77661E}"/>
              </a:ext>
            </a:extLst>
          </p:cNvPr>
          <p:cNvPicPr>
            <a:picLocks noChangeAspect="1"/>
          </p:cNvPicPr>
          <p:nvPr/>
        </p:nvPicPr>
        <p:blipFill>
          <a:blip r:embed="rId4"/>
          <a:stretch>
            <a:fillRect/>
          </a:stretch>
        </p:blipFill>
        <p:spPr>
          <a:xfrm>
            <a:off x="9244502" y="2399436"/>
            <a:ext cx="1492327" cy="3397425"/>
          </a:xfrm>
          <a:prstGeom prst="rect">
            <a:avLst/>
          </a:prstGeom>
        </p:spPr>
      </p:pic>
      <p:sp>
        <p:nvSpPr>
          <p:cNvPr id="4" name="Slide Number Placeholder 3">
            <a:extLst>
              <a:ext uri="{FF2B5EF4-FFF2-40B4-BE49-F238E27FC236}">
                <a16:creationId xmlns:a16="http://schemas.microsoft.com/office/drawing/2014/main" id="{C0B24A79-2F38-AAC2-6C14-222257EF787A}"/>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450785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1E84-9242-0669-0347-C6B73134E5B1}"/>
              </a:ext>
            </a:extLst>
          </p:cNvPr>
          <p:cNvSpPr>
            <a:spLocks noGrp="1"/>
          </p:cNvSpPr>
          <p:nvPr>
            <p:ph type="title"/>
          </p:nvPr>
        </p:nvSpPr>
        <p:spPr/>
        <p:txBody>
          <a:bodyPr>
            <a:normAutofit fontScale="90000"/>
          </a:bodyPr>
          <a:lstStyle/>
          <a:p>
            <a:r>
              <a:rPr lang="en-US" dirty="0"/>
              <a:t>Using Format Checker</a:t>
            </a:r>
            <a:br>
              <a:rPr lang="en-US" dirty="0"/>
            </a:br>
            <a:r>
              <a:rPr lang="en-US" dirty="0"/>
              <a:t>File Not Processed-Next Steps</a:t>
            </a:r>
            <a:br>
              <a:rPr lang="en-US" dirty="0"/>
            </a:br>
            <a:endParaRPr lang="en-US" dirty="0"/>
          </a:p>
        </p:txBody>
      </p:sp>
      <p:sp>
        <p:nvSpPr>
          <p:cNvPr id="4" name="Slide Number Placeholder 3">
            <a:extLst>
              <a:ext uri="{FF2B5EF4-FFF2-40B4-BE49-F238E27FC236}">
                <a16:creationId xmlns:a16="http://schemas.microsoft.com/office/drawing/2014/main" id="{C0B24A79-2F38-AAC2-6C14-222257EF787A}"/>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
        <p:nvSpPr>
          <p:cNvPr id="11" name="TextBox 10">
            <a:extLst>
              <a:ext uri="{FF2B5EF4-FFF2-40B4-BE49-F238E27FC236}">
                <a16:creationId xmlns:a16="http://schemas.microsoft.com/office/drawing/2014/main" id="{865620E3-D04E-D285-1FE8-B7370CA18475}"/>
              </a:ext>
            </a:extLst>
          </p:cNvPr>
          <p:cNvSpPr txBox="1"/>
          <p:nvPr/>
        </p:nvSpPr>
        <p:spPr>
          <a:xfrm>
            <a:off x="757881" y="1978538"/>
            <a:ext cx="10495006" cy="3970318"/>
          </a:xfrm>
          <a:prstGeom prst="rect">
            <a:avLst/>
          </a:prstGeom>
          <a:noFill/>
        </p:spPr>
        <p:txBody>
          <a:bodyPr wrap="square">
            <a:spAutoFit/>
          </a:bodyPr>
          <a:lstStyle/>
          <a:p>
            <a:r>
              <a:rPr lang="en-US" dirty="0"/>
              <a:t>Ensure file has all green ‘pass’ in format checker</a:t>
            </a:r>
          </a:p>
          <a:p>
            <a:r>
              <a:rPr lang="en-US" dirty="0">
                <a:highlight>
                  <a:srgbClr val="FFFF00"/>
                </a:highlight>
              </a:rPr>
              <a:t>Format checker only checks the first record</a:t>
            </a:r>
          </a:p>
          <a:p>
            <a:endParaRPr lang="en-US" dirty="0"/>
          </a:p>
          <a:p>
            <a:pPr lvl="1"/>
            <a:r>
              <a:rPr lang="en-US" dirty="0"/>
              <a:t>YES?  </a:t>
            </a:r>
          </a:p>
          <a:p>
            <a:pPr lvl="2"/>
            <a:r>
              <a:rPr lang="en-US" dirty="0"/>
              <a:t>Open file and review all records are formatted the same as the 2</a:t>
            </a:r>
            <a:r>
              <a:rPr lang="en-US" baseline="30000" dirty="0"/>
              <a:t>nd</a:t>
            </a:r>
            <a:r>
              <a:rPr lang="en-US" dirty="0"/>
              <a:t> row</a:t>
            </a:r>
          </a:p>
          <a:p>
            <a:pPr lvl="2"/>
            <a:r>
              <a:rPr lang="en-US" dirty="0"/>
              <a:t>Be sure all codes and dates have leading zeros included</a:t>
            </a:r>
          </a:p>
          <a:p>
            <a:pPr lvl="2"/>
            <a:endParaRPr lang="en-US" dirty="0"/>
          </a:p>
          <a:p>
            <a:pPr lvl="1"/>
            <a:r>
              <a:rPr lang="en-US" dirty="0"/>
              <a:t>NO?</a:t>
            </a:r>
          </a:p>
          <a:p>
            <a:pPr lvl="2"/>
            <a:r>
              <a:rPr lang="en-US" dirty="0"/>
              <a:t>Review file layout posted online and re-format the file</a:t>
            </a:r>
          </a:p>
          <a:p>
            <a:pPr lvl="2"/>
            <a:endParaRPr lang="en-US" dirty="0"/>
          </a:p>
          <a:p>
            <a:r>
              <a:rPr lang="en-US" b="1" dirty="0"/>
              <a:t>For further assistance, contact Dawna Gudka (Staff Interchange/Human Resources or Lindsey Heitman (Special Education December Count)</a:t>
            </a:r>
          </a:p>
          <a:p>
            <a:pPr lvl="1"/>
            <a:r>
              <a:rPr lang="en-US" b="1" dirty="0"/>
              <a:t>DO NOT INCLUDE THE FILE IN ANY EMAILS – if needed we can send a syncplicity folder to share the file(s) securely</a:t>
            </a:r>
          </a:p>
        </p:txBody>
      </p:sp>
    </p:spTree>
    <p:extLst>
      <p:ext uri="{BB962C8B-B14F-4D97-AF65-F5344CB8AC3E}">
        <p14:creationId xmlns:p14="http://schemas.microsoft.com/office/powerpoint/2010/main" val="241520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normAutofit fontScale="90000"/>
          </a:bodyPr>
          <a:lstStyle/>
          <a:p>
            <a:r>
              <a:rPr lang="en-US" dirty="0"/>
              <a:t>Data Pipeline Process-Upload Staff Profile </a:t>
            </a:r>
            <a:br>
              <a:rPr lang="en-US" dirty="0"/>
            </a:b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6" name="Content Placeholder 5" descr="Upload staff profile file">
            <a:extLst>
              <a:ext uri="{FF2B5EF4-FFF2-40B4-BE49-F238E27FC236}">
                <a16:creationId xmlns:a16="http://schemas.microsoft.com/office/drawing/2014/main" id="{4D2C0EB4-7868-2507-766C-A6B604DBBCC8}"/>
              </a:ext>
            </a:extLst>
          </p:cNvPr>
          <p:cNvPicPr>
            <a:picLocks noGrp="1" noChangeAspect="1"/>
          </p:cNvPicPr>
          <p:nvPr>
            <p:ph idx="1"/>
          </p:nvPr>
        </p:nvPicPr>
        <p:blipFill>
          <a:blip r:embed="rId2"/>
          <a:stretch>
            <a:fillRect/>
          </a:stretch>
        </p:blipFill>
        <p:spPr>
          <a:xfrm>
            <a:off x="1163782" y="1374656"/>
            <a:ext cx="8325531" cy="4710739"/>
          </a:xfrm>
        </p:spPr>
      </p:pic>
    </p:spTree>
    <p:extLst>
      <p:ext uri="{BB962C8B-B14F-4D97-AF65-F5344CB8AC3E}">
        <p14:creationId xmlns:p14="http://schemas.microsoft.com/office/powerpoint/2010/main" val="1847781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normAutofit fontScale="90000"/>
          </a:bodyPr>
          <a:lstStyle/>
          <a:p>
            <a:r>
              <a:rPr lang="en-US" dirty="0"/>
              <a:t>Data Pipeline Process-Checking the file process</a:t>
            </a:r>
            <a:br>
              <a:rPr lang="en-US" dirty="0"/>
            </a:br>
            <a:endParaRPr lang="en-US" dirty="0"/>
          </a:p>
        </p:txBody>
      </p:sp>
      <p:sp>
        <p:nvSpPr>
          <p:cNvPr id="7" name="TextBox 6">
            <a:extLst>
              <a:ext uri="{FF2B5EF4-FFF2-40B4-BE49-F238E27FC236}">
                <a16:creationId xmlns:a16="http://schemas.microsoft.com/office/drawing/2014/main" id="{AC8CB36E-CC88-EAD0-6ADF-681318844D72}"/>
              </a:ext>
            </a:extLst>
          </p:cNvPr>
          <p:cNvSpPr txBox="1"/>
          <p:nvPr/>
        </p:nvSpPr>
        <p:spPr>
          <a:xfrm>
            <a:off x="142240" y="1473200"/>
            <a:ext cx="3708400" cy="646331"/>
          </a:xfrm>
          <a:prstGeom prst="rect">
            <a:avLst/>
          </a:prstGeom>
          <a:noFill/>
        </p:spPr>
        <p:txBody>
          <a:bodyPr wrap="square" rtlCol="0">
            <a:spAutoFit/>
          </a:bodyPr>
          <a:lstStyle/>
          <a:p>
            <a:pPr algn="ctr"/>
            <a:r>
              <a:rPr lang="en-US" b="1" dirty="0"/>
              <a:t>Once your file has processed you will receive an email</a:t>
            </a:r>
          </a:p>
        </p:txBody>
      </p:sp>
      <p:pic>
        <p:nvPicPr>
          <p:cNvPr id="9" name="Picture 8" descr="Email status results">
            <a:extLst>
              <a:ext uri="{FF2B5EF4-FFF2-40B4-BE49-F238E27FC236}">
                <a16:creationId xmlns:a16="http://schemas.microsoft.com/office/drawing/2014/main" id="{4A491B2A-4AFC-DFFF-176B-33C439E37B98}"/>
              </a:ext>
            </a:extLst>
          </p:cNvPr>
          <p:cNvPicPr>
            <a:picLocks noChangeAspect="1"/>
          </p:cNvPicPr>
          <p:nvPr/>
        </p:nvPicPr>
        <p:blipFill>
          <a:blip r:embed="rId2"/>
          <a:stretch>
            <a:fillRect/>
          </a:stretch>
        </p:blipFill>
        <p:spPr>
          <a:xfrm>
            <a:off x="111254" y="2237099"/>
            <a:ext cx="3962400" cy="3302001"/>
          </a:xfrm>
          <a:prstGeom prst="rect">
            <a:avLst/>
          </a:prstGeom>
        </p:spPr>
      </p:pic>
      <p:sp>
        <p:nvSpPr>
          <p:cNvPr id="10" name="TextBox 9">
            <a:extLst>
              <a:ext uri="{FF2B5EF4-FFF2-40B4-BE49-F238E27FC236}">
                <a16:creationId xmlns:a16="http://schemas.microsoft.com/office/drawing/2014/main" id="{970CABFE-5034-118B-D67D-09E410F38E75}"/>
              </a:ext>
            </a:extLst>
          </p:cNvPr>
          <p:cNvSpPr txBox="1"/>
          <p:nvPr/>
        </p:nvSpPr>
        <p:spPr>
          <a:xfrm>
            <a:off x="4275516" y="1430934"/>
            <a:ext cx="4917440" cy="646331"/>
          </a:xfrm>
          <a:prstGeom prst="rect">
            <a:avLst/>
          </a:prstGeom>
          <a:noFill/>
        </p:spPr>
        <p:txBody>
          <a:bodyPr wrap="square" rtlCol="0">
            <a:spAutoFit/>
          </a:bodyPr>
          <a:lstStyle/>
          <a:p>
            <a:pPr algn="ctr"/>
            <a:r>
              <a:rPr lang="en-US" b="1" dirty="0"/>
              <a:t>Another way to check your files status</a:t>
            </a:r>
          </a:p>
          <a:p>
            <a:endParaRPr lang="en-US" dirty="0"/>
          </a:p>
        </p:txBody>
      </p:sp>
      <p:pic>
        <p:nvPicPr>
          <p:cNvPr id="6" name="Content Placeholder 5" descr="Look to see your file status">
            <a:extLst>
              <a:ext uri="{FF2B5EF4-FFF2-40B4-BE49-F238E27FC236}">
                <a16:creationId xmlns:a16="http://schemas.microsoft.com/office/drawing/2014/main" id="{88184DD2-3247-6EBC-E11A-CD52DBF21541}"/>
              </a:ext>
            </a:extLst>
          </p:cNvPr>
          <p:cNvPicPr>
            <a:picLocks noGrp="1" noChangeAspect="1"/>
          </p:cNvPicPr>
          <p:nvPr>
            <p:ph idx="1"/>
          </p:nvPr>
        </p:nvPicPr>
        <p:blipFill>
          <a:blip r:embed="rId3"/>
          <a:stretch>
            <a:fillRect/>
          </a:stretch>
        </p:blipFill>
        <p:spPr>
          <a:xfrm>
            <a:off x="8769095" y="1342187"/>
            <a:ext cx="2013053" cy="2032104"/>
          </a:xfrm>
        </p:spPr>
      </p:pic>
      <p:pic>
        <p:nvPicPr>
          <p:cNvPr id="12" name="Picture 11" descr="Look to see your file status">
            <a:extLst>
              <a:ext uri="{FF2B5EF4-FFF2-40B4-BE49-F238E27FC236}">
                <a16:creationId xmlns:a16="http://schemas.microsoft.com/office/drawing/2014/main" id="{9A2A2042-34DD-B1C7-1164-09A3EAFD0A48}"/>
              </a:ext>
            </a:extLst>
          </p:cNvPr>
          <p:cNvPicPr>
            <a:picLocks noChangeAspect="1"/>
          </p:cNvPicPr>
          <p:nvPr/>
        </p:nvPicPr>
        <p:blipFill>
          <a:blip r:embed="rId4"/>
          <a:stretch>
            <a:fillRect/>
          </a:stretch>
        </p:blipFill>
        <p:spPr>
          <a:xfrm>
            <a:off x="4551681" y="3528794"/>
            <a:ext cx="7640320" cy="2234135"/>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274666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Management System</a:t>
            </a:r>
          </a:p>
        </p:txBody>
      </p:sp>
      <p:sp>
        <p:nvSpPr>
          <p:cNvPr id="6" name="Content Placeholder 5">
            <a:extLst>
              <a:ext uri="{FF2B5EF4-FFF2-40B4-BE49-F238E27FC236}">
                <a16:creationId xmlns:a16="http://schemas.microsoft.com/office/drawing/2014/main" id="{69EC94B6-E3E8-4FAE-D213-0005CDB21D64}"/>
              </a:ext>
            </a:extLst>
          </p:cNvPr>
          <p:cNvSpPr>
            <a:spLocks noGrp="1"/>
          </p:cNvSpPr>
          <p:nvPr>
            <p:ph idx="1"/>
          </p:nvPr>
        </p:nvSpPr>
        <p:spPr>
          <a:xfrm>
            <a:off x="410547" y="1554163"/>
            <a:ext cx="5685453" cy="4351337"/>
          </a:xfrm>
        </p:spPr>
        <p:txBody>
          <a:bodyPr>
            <a:normAutofit lnSpcReduction="10000"/>
          </a:bodyPr>
          <a:lstStyle/>
          <a:p>
            <a:pPr marL="0" indent="0">
              <a:buNone/>
            </a:pPr>
            <a:r>
              <a:rPr lang="en-US" dirty="0">
                <a:hlinkClick r:id="rId2"/>
              </a:rPr>
              <a:t>Identity Management Site</a:t>
            </a:r>
            <a:endParaRPr lang="en-US" dirty="0"/>
          </a:p>
          <a:p>
            <a:pPr marL="0" indent="0">
              <a:buNone/>
            </a:pPr>
            <a:r>
              <a:rPr lang="en-US" dirty="0">
                <a:hlinkClick r:id="rId3"/>
              </a:rPr>
              <a:t>Frequently Asked Questions</a:t>
            </a:r>
            <a:endParaRPr lang="en-US" dirty="0"/>
          </a:p>
          <a:p>
            <a:r>
              <a:rPr lang="en-US" dirty="0"/>
              <a:t>How do I add myself or others to the email listserv for town hall emails and/or a specific collection?</a:t>
            </a:r>
            <a:endParaRPr lang="en-US" dirty="0">
              <a:ea typeface="Calibri"/>
              <a:cs typeface="Calibri"/>
            </a:endParaRPr>
          </a:p>
          <a:p>
            <a:pPr lvl="1"/>
            <a:r>
              <a:rPr lang="en-US" dirty="0"/>
              <a:t>Email lists are dependent on a person’s access rights in IdM. Contact your LAM to get an account or be assigned to a specific collection.</a:t>
            </a:r>
            <a:endParaRPr lang="en-US" dirty="0">
              <a:ea typeface="Calibri"/>
              <a:cs typeface="Calibri"/>
            </a:endParaRPr>
          </a:p>
          <a:p>
            <a:r>
              <a:rPr lang="en-US" dirty="0"/>
              <a:t>Where can I find the IdM role mappings for Data Pipeline and other applications?</a:t>
            </a:r>
            <a:endParaRPr lang="en-US" dirty="0">
              <a:ea typeface="Calibri"/>
              <a:cs typeface="Calibri"/>
            </a:endParaRPr>
          </a:p>
          <a:p>
            <a:pPr lvl="1"/>
            <a:r>
              <a:rPr lang="en-US" dirty="0">
                <a:hlinkClick r:id="rId4"/>
              </a:rPr>
              <a:t>Role Mapping (XLS)</a:t>
            </a:r>
            <a:endParaRPr lang="en-US" dirty="0"/>
          </a:p>
          <a:p>
            <a:endParaRPr lang="en-US" dirty="0"/>
          </a:p>
        </p:txBody>
      </p:sp>
      <p:pic>
        <p:nvPicPr>
          <p:cNvPr id="7" name="Picture 2" descr="Identity Management Landing Page&#10;https://www.cde.state.co.us/idm">
            <a:extLst>
              <a:ext uri="{FF2B5EF4-FFF2-40B4-BE49-F238E27FC236}">
                <a16:creationId xmlns:a16="http://schemas.microsoft.com/office/drawing/2014/main" id="{FF14992B-2762-992E-D4D6-7A1A27A2EE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6804" y="177283"/>
            <a:ext cx="4947172" cy="37303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dentity Management Landing Page&#10;https://www.cde.state.co.us/idm&#10;&#10;Scroll to the bottom to find the link to the Local Access Manager guide">
            <a:extLst>
              <a:ext uri="{FF2B5EF4-FFF2-40B4-BE49-F238E27FC236}">
                <a16:creationId xmlns:a16="http://schemas.microsoft.com/office/drawing/2014/main" id="{6F40C725-DAC7-AA40-F87C-BD39D401F9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804" y="3907608"/>
            <a:ext cx="4947172" cy="20919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99803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dirty="0"/>
              <a:t>Data Pipeline Process-checking for errors</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30</a:t>
            </a:fld>
            <a:endParaRPr lang="en-US" dirty="0"/>
          </a:p>
        </p:txBody>
      </p:sp>
      <p:pic>
        <p:nvPicPr>
          <p:cNvPr id="6" name="Content Placeholder 5" descr="Viewing your file error report">
            <a:extLst>
              <a:ext uri="{FF2B5EF4-FFF2-40B4-BE49-F238E27FC236}">
                <a16:creationId xmlns:a16="http://schemas.microsoft.com/office/drawing/2014/main" id="{EB283B28-24F9-8CBF-E257-F8AB818E6736}"/>
              </a:ext>
            </a:extLst>
          </p:cNvPr>
          <p:cNvPicPr>
            <a:picLocks noGrp="1" noChangeAspect="1"/>
          </p:cNvPicPr>
          <p:nvPr>
            <p:ph idx="1"/>
          </p:nvPr>
        </p:nvPicPr>
        <p:blipFill>
          <a:blip r:embed="rId2"/>
          <a:stretch>
            <a:fillRect/>
          </a:stretch>
        </p:blipFill>
        <p:spPr>
          <a:xfrm>
            <a:off x="332873" y="2222454"/>
            <a:ext cx="10515600" cy="3773566"/>
          </a:xfrm>
        </p:spPr>
      </p:pic>
      <p:sp>
        <p:nvSpPr>
          <p:cNvPr id="7" name="TextBox 6">
            <a:extLst>
              <a:ext uri="{FF2B5EF4-FFF2-40B4-BE49-F238E27FC236}">
                <a16:creationId xmlns:a16="http://schemas.microsoft.com/office/drawing/2014/main" id="{E43966BE-9237-5588-4A87-C1076D8AAC83}"/>
              </a:ext>
            </a:extLst>
          </p:cNvPr>
          <p:cNvSpPr txBox="1"/>
          <p:nvPr/>
        </p:nvSpPr>
        <p:spPr>
          <a:xfrm>
            <a:off x="516467" y="1215792"/>
            <a:ext cx="6016503" cy="646331"/>
          </a:xfrm>
          <a:prstGeom prst="rect">
            <a:avLst/>
          </a:prstGeom>
          <a:noFill/>
        </p:spPr>
        <p:txBody>
          <a:bodyPr wrap="square" rtlCol="0">
            <a:spAutoFit/>
          </a:bodyPr>
          <a:lstStyle/>
          <a:p>
            <a:r>
              <a:rPr lang="en-US" dirty="0"/>
              <a:t>Checking for errors in Data Pipeline Error Report</a:t>
            </a:r>
          </a:p>
          <a:p>
            <a:r>
              <a:rPr lang="en-US" dirty="0"/>
              <a:t>Click on View Details to see the error in detail</a:t>
            </a:r>
          </a:p>
        </p:txBody>
      </p:sp>
    </p:spTree>
    <p:extLst>
      <p:ext uri="{BB962C8B-B14F-4D97-AF65-F5344CB8AC3E}">
        <p14:creationId xmlns:p14="http://schemas.microsoft.com/office/powerpoint/2010/main" val="1266084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dirty="0"/>
              <a:t>Data Pipeline Process-correcting the errors</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
        <p:nvSpPr>
          <p:cNvPr id="5" name="Content Placeholder 4">
            <a:extLst>
              <a:ext uri="{FF2B5EF4-FFF2-40B4-BE49-F238E27FC236}">
                <a16:creationId xmlns:a16="http://schemas.microsoft.com/office/drawing/2014/main" id="{17B11E98-2772-091F-9B00-93818EE16C98}"/>
              </a:ext>
            </a:extLst>
          </p:cNvPr>
          <p:cNvSpPr>
            <a:spLocks noGrp="1"/>
          </p:cNvSpPr>
          <p:nvPr>
            <p:ph idx="1"/>
          </p:nvPr>
        </p:nvSpPr>
        <p:spPr/>
        <p:txBody>
          <a:bodyPr/>
          <a:lstStyle/>
          <a:p>
            <a:r>
              <a:rPr lang="en-US" dirty="0"/>
              <a:t>Always correct your errors in your staff information system</a:t>
            </a:r>
          </a:p>
          <a:p>
            <a:pPr lvl="1"/>
            <a:r>
              <a:rPr lang="en-US" dirty="0"/>
              <a:t>Then extract the staff profile file again, and reupload into Data Pipeline replacing your file:</a:t>
            </a:r>
          </a:p>
          <a:p>
            <a:pPr lvl="1"/>
            <a:endParaRPr lang="en-US" dirty="0"/>
          </a:p>
        </p:txBody>
      </p:sp>
      <p:pic>
        <p:nvPicPr>
          <p:cNvPr id="6" name="Picture 5" descr="Upload your staff profile file again">
            <a:extLst>
              <a:ext uri="{FF2B5EF4-FFF2-40B4-BE49-F238E27FC236}">
                <a16:creationId xmlns:a16="http://schemas.microsoft.com/office/drawing/2014/main" id="{3050375C-F169-C75F-8048-52B1C49430F5}"/>
              </a:ext>
            </a:extLst>
          </p:cNvPr>
          <p:cNvPicPr>
            <a:picLocks noChangeAspect="1"/>
          </p:cNvPicPr>
          <p:nvPr/>
        </p:nvPicPr>
        <p:blipFill>
          <a:blip r:embed="rId2"/>
          <a:stretch>
            <a:fillRect/>
          </a:stretch>
        </p:blipFill>
        <p:spPr>
          <a:xfrm>
            <a:off x="1312189" y="2388628"/>
            <a:ext cx="5588287" cy="3683189"/>
          </a:xfrm>
          <a:prstGeom prst="rect">
            <a:avLst/>
          </a:prstGeom>
        </p:spPr>
      </p:pic>
      <p:sp>
        <p:nvSpPr>
          <p:cNvPr id="8" name="TextBox 7">
            <a:extLst>
              <a:ext uri="{FF2B5EF4-FFF2-40B4-BE49-F238E27FC236}">
                <a16:creationId xmlns:a16="http://schemas.microsoft.com/office/drawing/2014/main" id="{40FAAC1D-077F-8377-6F0A-662F62000E98}"/>
              </a:ext>
            </a:extLst>
          </p:cNvPr>
          <p:cNvSpPr txBox="1"/>
          <p:nvPr/>
        </p:nvSpPr>
        <p:spPr>
          <a:xfrm>
            <a:off x="7506790" y="2770051"/>
            <a:ext cx="3500846" cy="2677656"/>
          </a:xfrm>
          <a:prstGeom prst="rect">
            <a:avLst/>
          </a:prstGeom>
          <a:noFill/>
        </p:spPr>
        <p:txBody>
          <a:bodyPr wrap="square" rtlCol="0">
            <a:spAutoFit/>
          </a:bodyPr>
          <a:lstStyle/>
          <a:p>
            <a:pPr algn="ctr"/>
            <a:r>
              <a:rPr lang="en-US" sz="2400" b="1" dirty="0"/>
              <a:t>Repeat the steps to check your file processing status then check for errors and warnings, correct if any errors then reupload by replacing your file again until you are error free</a:t>
            </a:r>
          </a:p>
        </p:txBody>
      </p:sp>
    </p:spTree>
    <p:extLst>
      <p:ext uri="{BB962C8B-B14F-4D97-AF65-F5344CB8AC3E}">
        <p14:creationId xmlns:p14="http://schemas.microsoft.com/office/powerpoint/2010/main" val="2964824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308169" cy="898524"/>
          </a:xfrm>
        </p:spPr>
        <p:txBody>
          <a:bodyPr>
            <a:normAutofit fontScale="90000"/>
          </a:bodyPr>
          <a:lstStyle/>
          <a:p>
            <a:r>
              <a:rPr lang="en-US" dirty="0"/>
              <a:t>Data Pipeline Process-Uploading Staff Assignment Interchange file</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32</a:t>
            </a:fld>
            <a:endParaRPr lang="en-US" dirty="0"/>
          </a:p>
        </p:txBody>
      </p:sp>
      <p:pic>
        <p:nvPicPr>
          <p:cNvPr id="6" name="Content Placeholder 5" descr="staff assignment file upload">
            <a:extLst>
              <a:ext uri="{FF2B5EF4-FFF2-40B4-BE49-F238E27FC236}">
                <a16:creationId xmlns:a16="http://schemas.microsoft.com/office/drawing/2014/main" id="{3A2B8E34-A8AE-7EA4-4CD3-63D68356F0D8}"/>
              </a:ext>
            </a:extLst>
          </p:cNvPr>
          <p:cNvPicPr>
            <a:picLocks noGrp="1" noChangeAspect="1"/>
          </p:cNvPicPr>
          <p:nvPr>
            <p:ph idx="1"/>
          </p:nvPr>
        </p:nvPicPr>
        <p:blipFill>
          <a:blip r:embed="rId2"/>
          <a:stretch>
            <a:fillRect/>
          </a:stretch>
        </p:blipFill>
        <p:spPr>
          <a:xfrm>
            <a:off x="3212952" y="1942214"/>
            <a:ext cx="5766096" cy="3575234"/>
          </a:xfrm>
        </p:spPr>
      </p:pic>
    </p:spTree>
    <p:extLst>
      <p:ext uri="{BB962C8B-B14F-4D97-AF65-F5344CB8AC3E}">
        <p14:creationId xmlns:p14="http://schemas.microsoft.com/office/powerpoint/2010/main" val="1230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normAutofit fontScale="90000"/>
          </a:bodyPr>
          <a:lstStyle/>
          <a:p>
            <a:r>
              <a:rPr lang="en-US" dirty="0"/>
              <a:t>Data Pipeline Process-File Processing</a:t>
            </a:r>
            <a:br>
              <a:rPr lang="en-US" dirty="0"/>
            </a:br>
            <a:r>
              <a:rPr lang="en-US" dirty="0"/>
              <a:t>Checking batch maintenance or status dashboard</a:t>
            </a:r>
            <a:br>
              <a:rPr lang="en-US" dirty="0"/>
            </a:br>
            <a:endParaRPr lang="en-US" dirty="0"/>
          </a:p>
        </p:txBody>
      </p:sp>
      <p:pic>
        <p:nvPicPr>
          <p:cNvPr id="6" name="Content Placeholder 5" descr="Look to see your file status">
            <a:extLst>
              <a:ext uri="{FF2B5EF4-FFF2-40B4-BE49-F238E27FC236}">
                <a16:creationId xmlns:a16="http://schemas.microsoft.com/office/drawing/2014/main" id="{2AAC06E7-CEF9-F320-EC0D-0E21A921B811}"/>
              </a:ext>
            </a:extLst>
          </p:cNvPr>
          <p:cNvPicPr>
            <a:picLocks noGrp="1" noChangeAspect="1"/>
          </p:cNvPicPr>
          <p:nvPr>
            <p:ph idx="1"/>
          </p:nvPr>
        </p:nvPicPr>
        <p:blipFill>
          <a:blip r:embed="rId2"/>
          <a:stretch>
            <a:fillRect/>
          </a:stretch>
        </p:blipFill>
        <p:spPr>
          <a:xfrm>
            <a:off x="107989" y="944358"/>
            <a:ext cx="7959051" cy="2785667"/>
          </a:xfrm>
        </p:spPr>
      </p:pic>
      <p:pic>
        <p:nvPicPr>
          <p:cNvPr id="8" name="Picture 7" descr="Look to see your file status">
            <a:extLst>
              <a:ext uri="{FF2B5EF4-FFF2-40B4-BE49-F238E27FC236}">
                <a16:creationId xmlns:a16="http://schemas.microsoft.com/office/drawing/2014/main" id="{F8B8B0ED-622C-D75D-C8CF-8979338A585B}"/>
              </a:ext>
            </a:extLst>
          </p:cNvPr>
          <p:cNvPicPr>
            <a:picLocks noChangeAspect="1"/>
          </p:cNvPicPr>
          <p:nvPr/>
        </p:nvPicPr>
        <p:blipFill>
          <a:blip r:embed="rId3"/>
          <a:stretch>
            <a:fillRect/>
          </a:stretch>
        </p:blipFill>
        <p:spPr>
          <a:xfrm>
            <a:off x="2383829" y="3753963"/>
            <a:ext cx="8050491" cy="2486428"/>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583196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426703" cy="898524"/>
          </a:xfrm>
        </p:spPr>
        <p:txBody>
          <a:bodyPr>
            <a:normAutofit fontScale="90000"/>
          </a:bodyPr>
          <a:lstStyle/>
          <a:p>
            <a:r>
              <a:rPr lang="en-US" dirty="0"/>
              <a:t>Data Pipeline Process-Checking for Staff Assignment interchange errors and correcting the errors</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34</a:t>
            </a:fld>
            <a:endParaRPr lang="en-US" dirty="0"/>
          </a:p>
        </p:txBody>
      </p:sp>
      <p:pic>
        <p:nvPicPr>
          <p:cNvPr id="6" name="Content Placeholder 5" descr="Viewing staff assignment errors">
            <a:extLst>
              <a:ext uri="{FF2B5EF4-FFF2-40B4-BE49-F238E27FC236}">
                <a16:creationId xmlns:a16="http://schemas.microsoft.com/office/drawing/2014/main" id="{6F97FA56-6C6B-A632-9F87-D82AC9523B57}"/>
              </a:ext>
            </a:extLst>
          </p:cNvPr>
          <p:cNvPicPr>
            <a:picLocks noGrp="1" noChangeAspect="1"/>
          </p:cNvPicPr>
          <p:nvPr>
            <p:ph idx="1"/>
          </p:nvPr>
        </p:nvPicPr>
        <p:blipFill>
          <a:blip r:embed="rId2"/>
          <a:stretch>
            <a:fillRect/>
          </a:stretch>
        </p:blipFill>
        <p:spPr>
          <a:xfrm>
            <a:off x="864623" y="1869123"/>
            <a:ext cx="9345153" cy="4351337"/>
          </a:xfrm>
        </p:spPr>
      </p:pic>
    </p:spTree>
    <p:extLst>
      <p:ext uri="{BB962C8B-B14F-4D97-AF65-F5344CB8AC3E}">
        <p14:creationId xmlns:p14="http://schemas.microsoft.com/office/powerpoint/2010/main" val="976743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normAutofit fontScale="90000"/>
          </a:bodyPr>
          <a:lstStyle/>
          <a:p>
            <a:r>
              <a:rPr lang="en-US" dirty="0"/>
              <a:t>Data Pipeline Process-Human Resources Snapshot</a:t>
            </a:r>
            <a:br>
              <a:rPr lang="en-US" dirty="0"/>
            </a:br>
            <a:endParaRPr lang="en-US" dirty="0"/>
          </a:p>
        </p:txBody>
      </p:sp>
      <p:sp>
        <p:nvSpPr>
          <p:cNvPr id="5" name="TextBox 4">
            <a:extLst>
              <a:ext uri="{FF2B5EF4-FFF2-40B4-BE49-F238E27FC236}">
                <a16:creationId xmlns:a16="http://schemas.microsoft.com/office/drawing/2014/main" id="{1CD82317-3F30-66BF-3302-369BFA1E4700}"/>
              </a:ext>
            </a:extLst>
          </p:cNvPr>
          <p:cNvSpPr txBox="1"/>
          <p:nvPr/>
        </p:nvSpPr>
        <p:spPr>
          <a:xfrm>
            <a:off x="181232" y="1326292"/>
            <a:ext cx="6936260" cy="923330"/>
          </a:xfrm>
          <a:prstGeom prst="rect">
            <a:avLst/>
          </a:prstGeom>
          <a:noFill/>
        </p:spPr>
        <p:txBody>
          <a:bodyPr wrap="square" rtlCol="0">
            <a:spAutoFit/>
          </a:bodyPr>
          <a:lstStyle/>
          <a:p>
            <a:r>
              <a:rPr lang="en-US" dirty="0"/>
              <a:t>Staff Profile = Processed and Zero Error Count</a:t>
            </a:r>
          </a:p>
          <a:p>
            <a:r>
              <a:rPr lang="en-US" dirty="0"/>
              <a:t>Staff Assignment File = Processed and Zero Error Count</a:t>
            </a:r>
          </a:p>
          <a:p>
            <a:endParaRPr lang="en-US" dirty="0"/>
          </a:p>
        </p:txBody>
      </p:sp>
      <p:sp>
        <p:nvSpPr>
          <p:cNvPr id="3" name="Wave 2">
            <a:extLst>
              <a:ext uri="{FF2B5EF4-FFF2-40B4-BE49-F238E27FC236}">
                <a16:creationId xmlns:a16="http://schemas.microsoft.com/office/drawing/2014/main" id="{11CF4FC1-398F-378C-F6F8-0B8D7786439A}"/>
              </a:ext>
            </a:extLst>
          </p:cNvPr>
          <p:cNvSpPr/>
          <p:nvPr/>
        </p:nvSpPr>
        <p:spPr>
          <a:xfrm>
            <a:off x="7530421" y="654438"/>
            <a:ext cx="4529668" cy="1651000"/>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Creating a Snapshot Data Pipeline merges the interchange files together </a:t>
            </a:r>
          </a:p>
        </p:txBody>
      </p:sp>
      <p:sp>
        <p:nvSpPr>
          <p:cNvPr id="8" name="TextBox 7">
            <a:extLst>
              <a:ext uri="{FF2B5EF4-FFF2-40B4-BE49-F238E27FC236}">
                <a16:creationId xmlns:a16="http://schemas.microsoft.com/office/drawing/2014/main" id="{90303D50-7A5A-D65F-2F3C-C43A471AECA5}"/>
              </a:ext>
            </a:extLst>
          </p:cNvPr>
          <p:cNvSpPr txBox="1"/>
          <p:nvPr/>
        </p:nvSpPr>
        <p:spPr>
          <a:xfrm>
            <a:off x="1898204" y="2356277"/>
            <a:ext cx="8139261" cy="923330"/>
          </a:xfrm>
          <a:prstGeom prst="rect">
            <a:avLst/>
          </a:prstGeom>
          <a:noFill/>
        </p:spPr>
        <p:txBody>
          <a:bodyPr wrap="square" rtlCol="0">
            <a:spAutoFit/>
          </a:bodyPr>
          <a:lstStyle/>
          <a:p>
            <a:r>
              <a:rPr lang="en-US" dirty="0"/>
              <a:t>Create Snapshot</a:t>
            </a:r>
          </a:p>
          <a:p>
            <a:pPr lvl="1"/>
            <a:r>
              <a:rPr lang="en-US" dirty="0"/>
              <a:t>Districts/BOCES create Human Resources Snapshot</a:t>
            </a:r>
          </a:p>
          <a:p>
            <a:pPr lvl="1"/>
            <a:r>
              <a:rPr lang="en-US" dirty="0"/>
              <a:t>Administrative Units create Special Education December Count Snapshot</a:t>
            </a:r>
          </a:p>
        </p:txBody>
      </p:sp>
      <p:pic>
        <p:nvPicPr>
          <p:cNvPr id="7" name="Content Placeholder 6" descr="Creating a HR snapshot">
            <a:extLst>
              <a:ext uri="{FF2B5EF4-FFF2-40B4-BE49-F238E27FC236}">
                <a16:creationId xmlns:a16="http://schemas.microsoft.com/office/drawing/2014/main" id="{A8F34322-19DB-87CF-7AE9-8A95AB09CF81}"/>
              </a:ext>
            </a:extLst>
          </p:cNvPr>
          <p:cNvPicPr>
            <a:picLocks noGrp="1" noChangeAspect="1"/>
          </p:cNvPicPr>
          <p:nvPr>
            <p:ph idx="1"/>
          </p:nvPr>
        </p:nvPicPr>
        <p:blipFill>
          <a:blip r:embed="rId2"/>
          <a:stretch>
            <a:fillRect/>
          </a:stretch>
        </p:blipFill>
        <p:spPr>
          <a:xfrm>
            <a:off x="887558" y="3348741"/>
            <a:ext cx="9060862" cy="3007610"/>
          </a:xfr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1482501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fontScale="90000"/>
          </a:bodyPr>
          <a:lstStyle/>
          <a:p>
            <a:r>
              <a:rPr lang="en-US" dirty="0"/>
              <a:t>Data Pipeline Process-Human Resources Snapshot-checking for errors</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36</a:t>
            </a:fld>
            <a:endParaRPr lang="en-US" dirty="0"/>
          </a:p>
        </p:txBody>
      </p:sp>
      <p:pic>
        <p:nvPicPr>
          <p:cNvPr id="9" name="Content Placeholder 8" descr="Checking for HR Snapshot errors">
            <a:extLst>
              <a:ext uri="{FF2B5EF4-FFF2-40B4-BE49-F238E27FC236}">
                <a16:creationId xmlns:a16="http://schemas.microsoft.com/office/drawing/2014/main" id="{5FAEED81-4BB3-0CC0-421C-FDAAE03A4583}"/>
              </a:ext>
            </a:extLst>
          </p:cNvPr>
          <p:cNvPicPr>
            <a:picLocks noGrp="1" noChangeAspect="1"/>
          </p:cNvPicPr>
          <p:nvPr>
            <p:ph idx="1"/>
          </p:nvPr>
        </p:nvPicPr>
        <p:blipFill>
          <a:blip r:embed="rId2"/>
          <a:stretch>
            <a:fillRect/>
          </a:stretch>
        </p:blipFill>
        <p:spPr>
          <a:xfrm>
            <a:off x="748327" y="1700418"/>
            <a:ext cx="9792203" cy="4330923"/>
          </a:xfrm>
        </p:spPr>
      </p:pic>
      <p:sp>
        <p:nvSpPr>
          <p:cNvPr id="10" name="TextBox 9">
            <a:extLst>
              <a:ext uri="{FF2B5EF4-FFF2-40B4-BE49-F238E27FC236}">
                <a16:creationId xmlns:a16="http://schemas.microsoft.com/office/drawing/2014/main" id="{63F82E0B-1257-A3A0-C574-390842AABCA6}"/>
              </a:ext>
            </a:extLst>
          </p:cNvPr>
          <p:cNvSpPr txBox="1"/>
          <p:nvPr/>
        </p:nvSpPr>
        <p:spPr>
          <a:xfrm>
            <a:off x="748327" y="1330960"/>
            <a:ext cx="9706313" cy="369332"/>
          </a:xfrm>
          <a:prstGeom prst="rect">
            <a:avLst/>
          </a:prstGeom>
          <a:noFill/>
        </p:spPr>
        <p:txBody>
          <a:bodyPr wrap="square" rtlCol="0">
            <a:spAutoFit/>
          </a:bodyPr>
          <a:lstStyle/>
          <a:p>
            <a:r>
              <a:rPr lang="en-US" dirty="0"/>
              <a:t>Once you click search, you can see your errors, then click on view details to see your errors in detail</a:t>
            </a:r>
          </a:p>
        </p:txBody>
      </p:sp>
    </p:spTree>
    <p:extLst>
      <p:ext uri="{BB962C8B-B14F-4D97-AF65-F5344CB8AC3E}">
        <p14:creationId xmlns:p14="http://schemas.microsoft.com/office/powerpoint/2010/main" val="45786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a:bodyPr>
          <a:lstStyle/>
          <a:p>
            <a:r>
              <a:rPr lang="en-US" dirty="0"/>
              <a:t>Data Pipeline Process-Human Resources Snapshot-errors</a:t>
            </a: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
        <p:nvSpPr>
          <p:cNvPr id="5" name="Content Placeholder 4">
            <a:extLst>
              <a:ext uri="{FF2B5EF4-FFF2-40B4-BE49-F238E27FC236}">
                <a16:creationId xmlns:a16="http://schemas.microsoft.com/office/drawing/2014/main" id="{96AA2649-157E-CFC7-6967-CB6EF027F80F}"/>
              </a:ext>
            </a:extLst>
          </p:cNvPr>
          <p:cNvSpPr>
            <a:spLocks noGrp="1"/>
          </p:cNvSpPr>
          <p:nvPr>
            <p:ph idx="1"/>
          </p:nvPr>
        </p:nvSpPr>
        <p:spPr/>
        <p:txBody>
          <a:bodyPr/>
          <a:lstStyle/>
          <a:p>
            <a:r>
              <a:rPr lang="en-US" dirty="0"/>
              <a:t>Correct the errors in the file:</a:t>
            </a:r>
          </a:p>
          <a:p>
            <a:pPr lvl="1"/>
            <a:r>
              <a:rPr lang="en-US" dirty="0"/>
              <a:t>May have to fix errors in both Staff Profile and Staff Assignment files</a:t>
            </a:r>
          </a:p>
          <a:p>
            <a:pPr lvl="1"/>
            <a:r>
              <a:rPr lang="en-US" dirty="0"/>
              <a:t>Keep file versions – in case updated file causes even more errors, you can re-start using a prior file version</a:t>
            </a:r>
          </a:p>
          <a:p>
            <a:endParaRPr lang="en-US" dirty="0"/>
          </a:p>
          <a:p>
            <a:r>
              <a:rPr lang="en-US" dirty="0"/>
              <a:t>Resubmit your data records using the same process and replacing your existing data file using the Data File Upload tool</a:t>
            </a:r>
          </a:p>
          <a:p>
            <a:endParaRPr lang="en-US" dirty="0"/>
          </a:p>
          <a:p>
            <a:r>
              <a:rPr lang="en-US" dirty="0"/>
              <a:t>All errors must be corrected, all warnings should be reviewed</a:t>
            </a:r>
          </a:p>
          <a:p>
            <a:endParaRPr lang="en-US" dirty="0"/>
          </a:p>
        </p:txBody>
      </p:sp>
    </p:spTree>
    <p:extLst>
      <p:ext uri="{BB962C8B-B14F-4D97-AF65-F5344CB8AC3E}">
        <p14:creationId xmlns:p14="http://schemas.microsoft.com/office/powerpoint/2010/main" val="2357717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fontScale="90000"/>
          </a:bodyPr>
          <a:lstStyle/>
          <a:p>
            <a:r>
              <a:rPr lang="en-US" dirty="0"/>
              <a:t>Data Pipeline Process-Human Resources Snapshot</a:t>
            </a:r>
            <a:br>
              <a:rPr lang="en-US" dirty="0"/>
            </a:br>
            <a:r>
              <a:rPr lang="en-US" dirty="0"/>
              <a:t>Validate your data</a:t>
            </a:r>
            <a:br>
              <a:rPr lang="en-US" dirty="0"/>
            </a:br>
            <a:br>
              <a:rPr lang="en-US" dirty="0"/>
            </a:br>
            <a:endParaRPr lang="en-US" dirty="0"/>
          </a:p>
        </p:txBody>
      </p:sp>
      <p:sp>
        <p:nvSpPr>
          <p:cNvPr id="6" name="Content Placeholder 5">
            <a:extLst>
              <a:ext uri="{FF2B5EF4-FFF2-40B4-BE49-F238E27FC236}">
                <a16:creationId xmlns:a16="http://schemas.microsoft.com/office/drawing/2014/main" id="{EC52EDCF-E018-EBA9-7931-F7FBD46EC9E4}"/>
              </a:ext>
              <a:ext uri="{C183D7F6-B498-43B3-948B-1728B52AA6E4}">
                <adec:decorative xmlns:adec="http://schemas.microsoft.com/office/drawing/2017/decorative" val="0"/>
              </a:ext>
            </a:extLst>
          </p:cNvPr>
          <p:cNvSpPr>
            <a:spLocks noGrp="1"/>
          </p:cNvSpPr>
          <p:nvPr>
            <p:ph idx="1"/>
          </p:nvPr>
        </p:nvSpPr>
        <p:spPr>
          <a:xfrm>
            <a:off x="838200" y="1554480"/>
            <a:ext cx="10515600" cy="356513"/>
          </a:xfrm>
        </p:spPr>
        <p:txBody>
          <a:bodyPr/>
          <a:lstStyle/>
          <a:p>
            <a:r>
              <a:rPr lang="en-US" dirty="0"/>
              <a:t>How to validate your data?  Using Cognos Reports</a:t>
            </a:r>
          </a:p>
          <a:p>
            <a:endParaRPr lang="en-US" dirty="0"/>
          </a:p>
        </p:txBody>
      </p:sp>
      <p:pic>
        <p:nvPicPr>
          <p:cNvPr id="8" name="Picture 7" descr="Cognos reports screenshot">
            <a:extLst>
              <a:ext uri="{FF2B5EF4-FFF2-40B4-BE49-F238E27FC236}">
                <a16:creationId xmlns:a16="http://schemas.microsoft.com/office/drawing/2014/main" id="{5CBDB37A-CFEE-1987-86D8-34B184D78A66}"/>
              </a:ext>
            </a:extLst>
          </p:cNvPr>
          <p:cNvPicPr>
            <a:picLocks noChangeAspect="1"/>
          </p:cNvPicPr>
          <p:nvPr/>
        </p:nvPicPr>
        <p:blipFill>
          <a:blip r:embed="rId2"/>
          <a:stretch>
            <a:fillRect/>
          </a:stretch>
        </p:blipFill>
        <p:spPr>
          <a:xfrm>
            <a:off x="177496" y="2012263"/>
            <a:ext cx="3575234" cy="2000353"/>
          </a:xfrm>
          <a:prstGeom prst="rect">
            <a:avLst/>
          </a:prstGeom>
        </p:spPr>
      </p:pic>
      <p:pic>
        <p:nvPicPr>
          <p:cNvPr id="10" name="Picture 9" descr="Cognos reports screenshot">
            <a:extLst>
              <a:ext uri="{FF2B5EF4-FFF2-40B4-BE49-F238E27FC236}">
                <a16:creationId xmlns:a16="http://schemas.microsoft.com/office/drawing/2014/main" id="{13E69E89-6497-CDB4-C905-C36248E0BDB1}"/>
              </a:ext>
            </a:extLst>
          </p:cNvPr>
          <p:cNvPicPr>
            <a:picLocks noChangeAspect="1"/>
          </p:cNvPicPr>
          <p:nvPr/>
        </p:nvPicPr>
        <p:blipFill>
          <a:blip r:embed="rId3"/>
          <a:stretch>
            <a:fillRect/>
          </a:stretch>
        </p:blipFill>
        <p:spPr>
          <a:xfrm>
            <a:off x="2395513" y="4038016"/>
            <a:ext cx="4119170" cy="1867802"/>
          </a:xfrm>
          <a:prstGeom prst="rect">
            <a:avLst/>
          </a:prstGeom>
        </p:spPr>
      </p:pic>
      <p:pic>
        <p:nvPicPr>
          <p:cNvPr id="5" name="Picture 4" descr="Cognos reports screenshot">
            <a:extLst>
              <a:ext uri="{FF2B5EF4-FFF2-40B4-BE49-F238E27FC236}">
                <a16:creationId xmlns:a16="http://schemas.microsoft.com/office/drawing/2014/main" id="{6A044C0D-F2C2-E655-38C5-089636FA34FE}"/>
              </a:ext>
            </a:extLst>
          </p:cNvPr>
          <p:cNvPicPr>
            <a:picLocks noChangeAspect="1"/>
          </p:cNvPicPr>
          <p:nvPr/>
        </p:nvPicPr>
        <p:blipFill>
          <a:blip r:embed="rId4"/>
          <a:stretch>
            <a:fillRect/>
          </a:stretch>
        </p:blipFill>
        <p:spPr>
          <a:xfrm>
            <a:off x="7312419" y="3841962"/>
            <a:ext cx="4686541" cy="2063856"/>
          </a:xfrm>
          <a:prstGeom prst="rect">
            <a:avLst/>
          </a:prstGeom>
        </p:spPr>
      </p:pic>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2173941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F4EE5-41A0-8B0A-B0D1-F3875B13852E}"/>
              </a:ext>
            </a:extLst>
          </p:cNvPr>
          <p:cNvSpPr>
            <a:spLocks noGrp="1"/>
          </p:cNvSpPr>
          <p:nvPr>
            <p:ph type="title"/>
          </p:nvPr>
        </p:nvSpPr>
        <p:spPr/>
        <p:txBody>
          <a:bodyPr>
            <a:normAutofit fontScale="90000"/>
          </a:bodyPr>
          <a:lstStyle/>
          <a:p>
            <a:r>
              <a:rPr lang="en-US" dirty="0"/>
              <a:t>Pulling your Human Resources Snapshot Records</a:t>
            </a:r>
            <a:br>
              <a:rPr lang="en-US" dirty="0"/>
            </a:br>
            <a:endParaRPr lang="en-US" dirty="0"/>
          </a:p>
        </p:txBody>
      </p:sp>
      <p:sp>
        <p:nvSpPr>
          <p:cNvPr id="9" name="TextBox 8">
            <a:extLst>
              <a:ext uri="{FF2B5EF4-FFF2-40B4-BE49-F238E27FC236}">
                <a16:creationId xmlns:a16="http://schemas.microsoft.com/office/drawing/2014/main" id="{D12CDF4F-12CC-97B7-F33E-C49194A9208C}"/>
              </a:ext>
            </a:extLst>
          </p:cNvPr>
          <p:cNvSpPr txBox="1"/>
          <p:nvPr/>
        </p:nvSpPr>
        <p:spPr>
          <a:xfrm>
            <a:off x="0" y="1270000"/>
            <a:ext cx="10752667" cy="646331"/>
          </a:xfrm>
          <a:prstGeom prst="rect">
            <a:avLst/>
          </a:prstGeom>
          <a:noFill/>
        </p:spPr>
        <p:txBody>
          <a:bodyPr wrap="square" rtlCol="0">
            <a:spAutoFit/>
          </a:bodyPr>
          <a:lstStyle/>
          <a:p>
            <a:r>
              <a:rPr lang="en-US" dirty="0"/>
              <a:t>Snapshot Records review</a:t>
            </a:r>
          </a:p>
          <a:p>
            <a:endParaRPr lang="en-US" dirty="0"/>
          </a:p>
        </p:txBody>
      </p:sp>
      <p:pic>
        <p:nvPicPr>
          <p:cNvPr id="8" name="Content Placeholder 7" descr="Extract your HR Snapshot records">
            <a:extLst>
              <a:ext uri="{FF2B5EF4-FFF2-40B4-BE49-F238E27FC236}">
                <a16:creationId xmlns:a16="http://schemas.microsoft.com/office/drawing/2014/main" id="{AC589578-AA82-6285-8348-A15609920A22}"/>
              </a:ext>
            </a:extLst>
          </p:cNvPr>
          <p:cNvPicPr>
            <a:picLocks noGrp="1" noChangeAspect="1"/>
          </p:cNvPicPr>
          <p:nvPr>
            <p:ph idx="1"/>
          </p:nvPr>
        </p:nvPicPr>
        <p:blipFill>
          <a:blip r:embed="rId2"/>
          <a:stretch>
            <a:fillRect/>
          </a:stretch>
        </p:blipFill>
        <p:spPr>
          <a:xfrm>
            <a:off x="443968" y="1786930"/>
            <a:ext cx="10351032" cy="3073558"/>
          </a:xfrm>
        </p:spPr>
      </p:pic>
      <p:sp>
        <p:nvSpPr>
          <p:cNvPr id="4" name="Slide Number Placeholder 3">
            <a:extLst>
              <a:ext uri="{FF2B5EF4-FFF2-40B4-BE49-F238E27FC236}">
                <a16:creationId xmlns:a16="http://schemas.microsoft.com/office/drawing/2014/main" id="{322DF1C9-84F7-AFA7-08D1-1D936149C8CF}"/>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933307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Identity Management System</a:t>
            </a:r>
            <a:br>
              <a:rPr lang="en-US" dirty="0"/>
            </a:br>
            <a:r>
              <a:rPr lang="en-US" dirty="0"/>
              <a:t>IdM Roles for Staff Collection</a:t>
            </a:r>
          </a:p>
        </p:txBody>
      </p:sp>
      <p:pic>
        <p:nvPicPr>
          <p:cNvPr id="5" name="Content Placeholder 4">
            <a:extLst>
              <a:ext uri="{FF2B5EF4-FFF2-40B4-BE49-F238E27FC236}">
                <a16:creationId xmlns:a16="http://schemas.microsoft.com/office/drawing/2014/main" id="{84892313-E6B4-2449-2DEC-8CA23178B109}"/>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32874" y="1322963"/>
            <a:ext cx="10571832" cy="5178422"/>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939137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11555396" cy="898524"/>
          </a:xfrm>
        </p:spPr>
        <p:txBody>
          <a:bodyPr>
            <a:normAutofit fontScale="90000"/>
          </a:bodyPr>
          <a:lstStyle/>
          <a:p>
            <a:r>
              <a:rPr lang="en-US" dirty="0"/>
              <a:t>Data Pipeline Process-Correcting your errors in your interchange files then create a new snapshot to pull in the new data</a:t>
            </a:r>
            <a:br>
              <a:rPr lang="en-US" dirty="0"/>
            </a:br>
            <a:br>
              <a:rPr lang="en-US" dirty="0"/>
            </a:br>
            <a:br>
              <a:rPr lang="en-US" dirty="0"/>
            </a:br>
            <a:endParaRPr lang="en-US" dirty="0"/>
          </a:p>
        </p:txBody>
      </p:sp>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
        <p:nvSpPr>
          <p:cNvPr id="6" name="Content Placeholder 5">
            <a:extLst>
              <a:ext uri="{FF2B5EF4-FFF2-40B4-BE49-F238E27FC236}">
                <a16:creationId xmlns:a16="http://schemas.microsoft.com/office/drawing/2014/main" id="{EC52EDCF-E018-EBA9-7931-F7FBD46EC9E4}"/>
              </a:ext>
            </a:extLst>
          </p:cNvPr>
          <p:cNvSpPr>
            <a:spLocks noGrp="1"/>
          </p:cNvSpPr>
          <p:nvPr>
            <p:ph idx="1"/>
          </p:nvPr>
        </p:nvSpPr>
        <p:spPr/>
        <p:txBody>
          <a:bodyPr/>
          <a:lstStyle/>
          <a:p>
            <a:r>
              <a:rPr lang="en-US" dirty="0"/>
              <a:t>Once your interchange files are error free and your Human Resources Snapshot is error free you can submit your data to CDE,</a:t>
            </a:r>
          </a:p>
          <a:p>
            <a:endParaRPr lang="en-US" dirty="0"/>
          </a:p>
        </p:txBody>
      </p:sp>
      <p:pic>
        <p:nvPicPr>
          <p:cNvPr id="5" name="Picture 4" descr="Submit to CDE">
            <a:extLst>
              <a:ext uri="{FF2B5EF4-FFF2-40B4-BE49-F238E27FC236}">
                <a16:creationId xmlns:a16="http://schemas.microsoft.com/office/drawing/2014/main" id="{533A9A03-B22E-EDAE-6B2E-1A1CFCB8EDD6}"/>
              </a:ext>
            </a:extLst>
          </p:cNvPr>
          <p:cNvPicPr>
            <a:picLocks noChangeAspect="1"/>
          </p:cNvPicPr>
          <p:nvPr/>
        </p:nvPicPr>
        <p:blipFill>
          <a:blip r:embed="rId2"/>
          <a:stretch>
            <a:fillRect/>
          </a:stretch>
        </p:blipFill>
        <p:spPr>
          <a:xfrm>
            <a:off x="125262" y="2232185"/>
            <a:ext cx="11859896" cy="3792695"/>
          </a:xfrm>
          <a:prstGeom prst="rect">
            <a:avLst/>
          </a:prstGeom>
        </p:spPr>
      </p:pic>
    </p:spTree>
    <p:extLst>
      <p:ext uri="{BB962C8B-B14F-4D97-AF65-F5344CB8AC3E}">
        <p14:creationId xmlns:p14="http://schemas.microsoft.com/office/powerpoint/2010/main" val="136983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dirty="0"/>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dirty="0"/>
              <a:t>Use secure methods to transfer any PII to CDE</a:t>
            </a:r>
          </a:p>
          <a:p>
            <a:pPr lvl="1"/>
            <a:r>
              <a:rPr lang="en-US" dirty="0"/>
              <a:t>Contact Data Collection leads with questions about how to transmit PII securely</a:t>
            </a:r>
          </a:p>
          <a:p>
            <a:pPr lvl="2"/>
            <a:r>
              <a:rPr lang="en-US" sz="2600" b="1" dirty="0"/>
              <a:t>Each Data Collection leads maintains their own Syncplicity folders for specific collections, reach out to the collection lead for access</a:t>
            </a:r>
          </a:p>
          <a:p>
            <a:pPr lvl="1"/>
            <a:r>
              <a:rPr lang="en-US" dirty="0"/>
              <a:t>Use </a:t>
            </a:r>
            <a:r>
              <a:rPr lang="en-US" dirty="0">
                <a:hlinkClick r:id="rId2"/>
              </a:rPr>
              <a:t>Syncplicity</a:t>
            </a:r>
            <a:r>
              <a:rPr lang="en-US" dirty="0"/>
              <a:t> to encrypt emails to CDE</a:t>
            </a:r>
          </a:p>
          <a:p>
            <a:r>
              <a:rPr lang="en-US" dirty="0"/>
              <a:t>Avoid sending PII via unencrypted email or to unsecured faxes when sharing data between or within districts</a:t>
            </a:r>
          </a:p>
          <a:p>
            <a:pPr lvl="1"/>
            <a:r>
              <a:rPr lang="en-US" dirty="0"/>
              <a:t>Use </a:t>
            </a:r>
            <a:r>
              <a:rPr lang="en-US" dirty="0">
                <a:hlinkClick r:id="rId2"/>
              </a:rPr>
              <a:t>Syncplicity</a:t>
            </a:r>
            <a:r>
              <a:rPr lang="en-US" dirty="0"/>
              <a:t> to encrypt emails to CDE</a:t>
            </a:r>
          </a:p>
          <a:p>
            <a:r>
              <a:rPr lang="en-US" dirty="0"/>
              <a:t>Check local policies for restrictions, requirements, etc. regarding PII</a:t>
            </a:r>
          </a:p>
          <a:p>
            <a:pPr lvl="1"/>
            <a:r>
              <a:rPr lang="en-US" dirty="0"/>
              <a:t>Do not use PII in trainings, presentations, etc.</a:t>
            </a:r>
          </a:p>
          <a:p>
            <a:pPr lvl="1"/>
            <a:r>
              <a:rPr lang="en-US" dirty="0"/>
              <a:t>Do not share PII with unauthorized individuals</a:t>
            </a:r>
          </a:p>
          <a:p>
            <a:pPr lvl="1"/>
            <a:r>
              <a:rPr lang="en-US" dirty="0"/>
              <a:t>Do not share passwords</a:t>
            </a:r>
          </a:p>
          <a:p>
            <a:pPr lvl="1"/>
            <a:r>
              <a:rPr lang="en-US" dirty="0"/>
              <a:t>Follow local policies when transmitting PII to any third party</a:t>
            </a:r>
          </a:p>
          <a:p>
            <a:endParaRPr lang="en-US" dirty="0"/>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41</a:t>
            </a:fld>
            <a:endParaRPr lang="en-US" dirty="0"/>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F9D0-71B5-09E1-53BF-0E73A5432523}"/>
              </a:ext>
            </a:extLst>
          </p:cNvPr>
          <p:cNvSpPr>
            <a:spLocks noGrp="1"/>
          </p:cNvSpPr>
          <p:nvPr>
            <p:ph type="title"/>
          </p:nvPr>
        </p:nvSpPr>
        <p:spPr>
          <a:xfrm>
            <a:off x="443565" y="205176"/>
            <a:ext cx="8065168" cy="575660"/>
          </a:xfrm>
        </p:spPr>
        <p:txBody>
          <a:bodyPr/>
          <a:lstStyle/>
          <a:p>
            <a:r>
              <a:rPr lang="en-US" dirty="0"/>
              <a:t>Published Staff Data</a:t>
            </a:r>
          </a:p>
        </p:txBody>
      </p:sp>
      <p:pic>
        <p:nvPicPr>
          <p:cNvPr id="10" name="Picture 9" descr="Viewing published staff data">
            <a:extLst>
              <a:ext uri="{FF2B5EF4-FFF2-40B4-BE49-F238E27FC236}">
                <a16:creationId xmlns:a16="http://schemas.microsoft.com/office/drawing/2014/main" id="{FF222FB6-5AF6-812B-DAAB-1736CED540EF}"/>
              </a:ext>
            </a:extLst>
          </p:cNvPr>
          <p:cNvPicPr>
            <a:picLocks noChangeAspect="1"/>
          </p:cNvPicPr>
          <p:nvPr/>
        </p:nvPicPr>
        <p:blipFill>
          <a:blip r:embed="rId2"/>
          <a:stretch>
            <a:fillRect/>
          </a:stretch>
        </p:blipFill>
        <p:spPr>
          <a:xfrm>
            <a:off x="965200" y="780836"/>
            <a:ext cx="9773920" cy="5244044"/>
          </a:xfrm>
          <a:prstGeom prst="rect">
            <a:avLst/>
          </a:prstGeom>
        </p:spPr>
      </p:pic>
      <p:sp>
        <p:nvSpPr>
          <p:cNvPr id="4" name="Slide Number Placeholder 3">
            <a:extLst>
              <a:ext uri="{FF2B5EF4-FFF2-40B4-BE49-F238E27FC236}">
                <a16:creationId xmlns:a16="http://schemas.microsoft.com/office/drawing/2014/main" id="{0C274127-F1ED-F3A5-2EDA-9F4FA471576C}"/>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2284676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338" y="640080"/>
            <a:ext cx="3734014" cy="3566160"/>
          </a:xfrm>
        </p:spPr>
        <p:txBody>
          <a:bodyPr vert="horz" lIns="91440" tIns="45720" rIns="91440" bIns="45720" rtlCol="0" anchor="b">
            <a:normAutofit/>
          </a:bodyPr>
          <a:lstStyle/>
          <a:p>
            <a:pPr algn="l"/>
            <a:r>
              <a:rPr lang="en-US" sz="5400" dirty="0">
                <a:solidFill>
                  <a:schemeClr val="tx1"/>
                </a:solidFill>
                <a:latin typeface="+mj-lt"/>
              </a:rPr>
              <a:t>Thank you for joining today</a:t>
            </a:r>
          </a:p>
        </p:txBody>
      </p:sp>
      <p:sp>
        <p:nvSpPr>
          <p:cNvPr id="6" name="TextBox 5">
            <a:extLst>
              <a:ext uri="{FF2B5EF4-FFF2-40B4-BE49-F238E27FC236}">
                <a16:creationId xmlns:a16="http://schemas.microsoft.com/office/drawing/2014/main" id="{7ADC184E-2C11-3BF6-C113-234626150638}"/>
              </a:ext>
            </a:extLst>
          </p:cNvPr>
          <p:cNvSpPr txBox="1"/>
          <p:nvPr/>
        </p:nvSpPr>
        <p:spPr>
          <a:xfrm>
            <a:off x="812800" y="4846320"/>
            <a:ext cx="4724400" cy="923330"/>
          </a:xfrm>
          <a:prstGeom prst="rect">
            <a:avLst/>
          </a:prstGeom>
          <a:noFill/>
        </p:spPr>
        <p:txBody>
          <a:bodyPr wrap="square" rtlCol="0">
            <a:spAutoFit/>
          </a:bodyPr>
          <a:lstStyle/>
          <a:p>
            <a:r>
              <a:rPr lang="en-US" dirty="0"/>
              <a:t>Questions:</a:t>
            </a:r>
          </a:p>
          <a:p>
            <a:r>
              <a:rPr lang="en-US" dirty="0">
                <a:hlinkClick r:id="rId2"/>
              </a:rPr>
              <a:t>HumanResourcesData@cde.state.co.us</a:t>
            </a:r>
            <a:endParaRPr lang="en-US" dirty="0"/>
          </a:p>
          <a:p>
            <a:r>
              <a:rPr lang="en-US" dirty="0"/>
              <a:t>Dawna Gudka (303) 598-7901</a:t>
            </a:r>
          </a:p>
        </p:txBody>
      </p:sp>
      <p:pic>
        <p:nvPicPr>
          <p:cNvPr id="5" name="Picture 4" descr="A blue circle with white text">
            <a:extLst>
              <a:ext uri="{FF2B5EF4-FFF2-40B4-BE49-F238E27FC236}">
                <a16:creationId xmlns:a16="http://schemas.microsoft.com/office/drawing/2014/main" id="{D873121C-2479-24C8-F086-2574E0CFD337}"/>
              </a:ext>
            </a:extLst>
          </p:cNvPr>
          <p:cNvPicPr>
            <a:picLocks noChangeAspect="1"/>
          </p:cNvPicPr>
          <p:nvPr/>
        </p:nvPicPr>
        <p:blipFill>
          <a:blip r:embed="rId3">
            <a:extLst>
              <a:ext uri="{28A0092B-C50C-407E-A947-70E740481C1C}">
                <a14:useLocalDpi xmlns:a14="http://schemas.microsoft.com/office/drawing/2010/main" val="0"/>
              </a:ext>
            </a:extLst>
          </a:blip>
          <a:srcRect l="-1" t="302" r="-1" b="9543"/>
          <a:stretch/>
        </p:blipFill>
        <p:spPr>
          <a:xfrm>
            <a:off x="5313225" y="0"/>
            <a:ext cx="6878775" cy="620153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43</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67503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Townhall</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
        <p:nvSpPr>
          <p:cNvPr id="5" name="Content Placeholder 3">
            <a:extLst>
              <a:ext uri="{FF2B5EF4-FFF2-40B4-BE49-F238E27FC236}">
                <a16:creationId xmlns:a16="http://schemas.microsoft.com/office/drawing/2014/main" id="{1FA80C40-F34B-94EE-426A-4AB09EC4FB5C}"/>
              </a:ext>
            </a:extLst>
          </p:cNvPr>
          <p:cNvSpPr>
            <a:spLocks noGrp="1"/>
          </p:cNvSpPr>
          <p:nvPr>
            <p:ph idx="1"/>
          </p:nvPr>
        </p:nvSpPr>
        <p:spPr>
          <a:xfrm>
            <a:off x="838200" y="1554163"/>
            <a:ext cx="10515600" cy="4351337"/>
          </a:xfrm>
        </p:spPr>
        <p:txBody>
          <a:bodyPr>
            <a:normAutofit/>
          </a:bodyPr>
          <a:lstStyle/>
          <a:p>
            <a:endParaRPr lang="en-US" sz="1800" dirty="0">
              <a:effectLst/>
              <a:latin typeface="Calibri" panose="020F0502020204030204" pitchFamily="34" charset="0"/>
              <a:ea typeface="Calibri" panose="020F0502020204030204" pitchFamily="34" charset="0"/>
            </a:endParaRPr>
          </a:p>
          <a:p>
            <a:r>
              <a:rPr lang="en-US" sz="3200" dirty="0">
                <a:solidFill>
                  <a:srgbClr val="002060"/>
                </a:solidFill>
                <a:latin typeface="Calibri" panose="020F0502020204030204" pitchFamily="34" charset="0"/>
                <a:ea typeface="Calibri" panose="020F0502020204030204" pitchFamily="34" charset="0"/>
              </a:rPr>
              <a:t>Every Thursday from 9-10AM Data Services Unit host Townhall</a:t>
            </a:r>
            <a:endParaRPr lang="en-US" sz="1800" dirty="0">
              <a:solidFill>
                <a:srgbClr val="002060"/>
              </a:solidFill>
              <a:latin typeface="Calibri" panose="020F0502020204030204" pitchFamily="34" charset="0"/>
              <a:ea typeface="Calibri" panose="020F0502020204030204" pitchFamily="34" charset="0"/>
            </a:endParaRPr>
          </a:p>
          <a:p>
            <a:pPr lvl="1"/>
            <a:r>
              <a:rPr lang="en-US" sz="2800" dirty="0">
                <a:latin typeface="Calibri" panose="020F0502020204030204" pitchFamily="34" charset="0"/>
                <a:ea typeface="Calibri" panose="020F0502020204030204" pitchFamily="34" charset="0"/>
                <a:hlinkClick r:id="rId2"/>
              </a:rPr>
              <a:t>Upcoming Townhalls and Trainings</a:t>
            </a:r>
            <a:endParaRPr lang="en-US" sz="2800" dirty="0">
              <a:latin typeface="Calibri" panose="020F0502020204030204" pitchFamily="34" charset="0"/>
              <a:ea typeface="Calibri" panose="020F0502020204030204" pitchFamily="34" charset="0"/>
            </a:endParaRPr>
          </a:p>
          <a:p>
            <a:pPr lvl="1"/>
            <a:r>
              <a:rPr lang="en-US" sz="2800" dirty="0">
                <a:latin typeface="Calibri" panose="020F0502020204030204" pitchFamily="34" charset="0"/>
                <a:ea typeface="Calibri" panose="020F0502020204030204" pitchFamily="34" charset="0"/>
                <a:hlinkClick r:id="rId3"/>
              </a:rPr>
              <a:t>Archived Townhall Presentations</a:t>
            </a:r>
            <a:endParaRPr lang="en-US" sz="2800" dirty="0">
              <a:latin typeface="Calibri" panose="020F0502020204030204" pitchFamily="34" charset="0"/>
              <a:ea typeface="Calibri" panose="020F0502020204030204" pitchFamily="34" charset="0"/>
            </a:endParaRPr>
          </a:p>
          <a:p>
            <a:pPr marL="457200" lvl="1" indent="0">
              <a:buNone/>
            </a:pPr>
            <a:endParaRPr lang="en-US" sz="1400"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pPr marL="0" indent="0">
              <a:buNone/>
            </a:pPr>
            <a:endParaRPr lang="en-US" sz="1800" dirty="0">
              <a:effectLst/>
              <a:latin typeface="Calibri" panose="020F0502020204030204" pitchFamily="34" charset="0"/>
              <a:ea typeface="Calibri" panose="020F0502020204030204" pitchFamily="34" charset="0"/>
            </a:endParaRPr>
          </a:p>
          <a:p>
            <a:endParaRPr lang="en-US" sz="1800" dirty="0">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Email </a:t>
            </a:r>
            <a:r>
              <a:rPr lang="en-US" sz="1800" u="sng" dirty="0">
                <a:solidFill>
                  <a:srgbClr val="0000FF"/>
                </a:solidFill>
                <a:effectLst/>
                <a:latin typeface="Calibri" panose="020F0502020204030204" pitchFamily="34" charset="0"/>
                <a:ea typeface="Calibri" panose="020F0502020204030204" pitchFamily="34" charset="0"/>
                <a:hlinkClick r:id="rId4"/>
              </a:rPr>
              <a:t>DATASERVICES-subscribe-request@cdelist.cde.state.co.us</a:t>
            </a:r>
            <a:r>
              <a:rPr lang="en-US" sz="1800" dirty="0">
                <a:effectLst/>
                <a:latin typeface="Calibri" panose="020F0502020204030204" pitchFamily="34" charset="0"/>
                <a:ea typeface="Calibri" panose="020F0502020204030204" pitchFamily="34" charset="0"/>
              </a:rPr>
              <a:t> to sign up for weekly town hall email reminders.</a:t>
            </a:r>
          </a:p>
          <a:p>
            <a:pPr marL="0" indent="0">
              <a:buNone/>
            </a:pPr>
            <a:endParaRPr lang="en-US" dirty="0"/>
          </a:p>
        </p:txBody>
      </p:sp>
    </p:spTree>
    <p:extLst>
      <p:ext uri="{BB962C8B-B14F-4D97-AF65-F5344CB8AC3E}">
        <p14:creationId xmlns:p14="http://schemas.microsoft.com/office/powerpoint/2010/main" val="212432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 between Interchanges and Snapshots</a:t>
            </a:r>
            <a:br>
              <a:rPr lang="en-US" dirty="0"/>
            </a:br>
            <a:endParaRPr lang="en-US" dirty="0"/>
          </a:p>
        </p:txBody>
      </p:sp>
      <p:sp>
        <p:nvSpPr>
          <p:cNvPr id="3" name="Content Placeholder 2"/>
          <p:cNvSpPr>
            <a:spLocks noGrp="1"/>
          </p:cNvSpPr>
          <p:nvPr>
            <p:ph idx="1"/>
          </p:nvPr>
        </p:nvSpPr>
        <p:spPr/>
        <p:txBody>
          <a:bodyPr/>
          <a:lstStyle/>
          <a:p>
            <a:r>
              <a:rPr lang="en-US" dirty="0"/>
              <a:t>Interchanges </a:t>
            </a:r>
          </a:p>
          <a:p>
            <a:pPr lvl="1"/>
            <a:r>
              <a:rPr lang="en-US" dirty="0"/>
              <a:t>Files that contain your staff data</a:t>
            </a:r>
          </a:p>
          <a:p>
            <a:pPr lvl="2"/>
            <a:r>
              <a:rPr lang="en-US" dirty="0"/>
              <a:t>Staff Profile-Your staff and purchase service staff</a:t>
            </a:r>
          </a:p>
          <a:p>
            <a:pPr lvl="2"/>
            <a:r>
              <a:rPr lang="en-US" dirty="0"/>
              <a:t>Staff Assignment-This is your staff and purchased service staff’s job assignments</a:t>
            </a:r>
          </a:p>
          <a:p>
            <a:r>
              <a:rPr lang="en-US" dirty="0"/>
              <a:t>Snapshot</a:t>
            </a:r>
          </a:p>
          <a:p>
            <a:pPr lvl="1"/>
            <a:r>
              <a:rPr lang="en-US" dirty="0"/>
              <a:t>Creating a snapshot is not something that you upload</a:t>
            </a:r>
          </a:p>
          <a:p>
            <a:pPr lvl="2"/>
            <a:r>
              <a:rPr lang="en-US" dirty="0"/>
              <a:t>Once your interchange files are uploaded into Data Pipeline you create a snapshot	</a:t>
            </a:r>
          </a:p>
          <a:p>
            <a:pPr lvl="2"/>
            <a:r>
              <a:rPr lang="en-US" dirty="0"/>
              <a:t>Creating a snapshot is a matter of clicking on a create snapshot button.  This merges your Staff Profile and Staff Assignment interchange files together.  This makes up the snapshot.  The snapshot data is what gets reported to CDE</a:t>
            </a:r>
          </a:p>
        </p:txBody>
      </p:sp>
      <p:sp>
        <p:nvSpPr>
          <p:cNvPr id="5" name="Oval 4">
            <a:extLst>
              <a:ext uri="{FF2B5EF4-FFF2-40B4-BE49-F238E27FC236}">
                <a16:creationId xmlns:a16="http://schemas.microsoft.com/office/drawing/2014/main" id="{F2E27D74-6B0C-418F-79BE-33476D951D42}"/>
              </a:ext>
            </a:extLst>
          </p:cNvPr>
          <p:cNvSpPr/>
          <p:nvPr/>
        </p:nvSpPr>
        <p:spPr>
          <a:xfrm>
            <a:off x="1041918" y="4852449"/>
            <a:ext cx="2086199" cy="140409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Staff Profile Interchange file</a:t>
            </a:r>
          </a:p>
        </p:txBody>
      </p:sp>
      <p:sp>
        <p:nvSpPr>
          <p:cNvPr id="7" name="Cross 6">
            <a:extLst>
              <a:ext uri="{FF2B5EF4-FFF2-40B4-BE49-F238E27FC236}">
                <a16:creationId xmlns:a16="http://schemas.microsoft.com/office/drawing/2014/main" id="{D2BE581D-AF6E-CC33-CB60-7AC1B5F5CAAA}"/>
              </a:ext>
              <a:ext uri="{C183D7F6-B498-43B3-948B-1728B52AA6E4}">
                <adec:decorative xmlns:adec="http://schemas.microsoft.com/office/drawing/2017/decorative" val="1"/>
              </a:ext>
            </a:extLst>
          </p:cNvPr>
          <p:cNvSpPr/>
          <p:nvPr/>
        </p:nvSpPr>
        <p:spPr>
          <a:xfrm>
            <a:off x="3314729" y="5057457"/>
            <a:ext cx="914400" cy="9144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8447AAE-C638-0FD1-8A00-CCAC67BDD66F}"/>
              </a:ext>
            </a:extLst>
          </p:cNvPr>
          <p:cNvSpPr/>
          <p:nvPr/>
        </p:nvSpPr>
        <p:spPr>
          <a:xfrm>
            <a:off x="4415741" y="4852449"/>
            <a:ext cx="2257202" cy="140409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Staff Assignment Interchange file</a:t>
            </a:r>
          </a:p>
        </p:txBody>
      </p:sp>
      <p:sp>
        <p:nvSpPr>
          <p:cNvPr id="8" name="Equals 7">
            <a:extLst>
              <a:ext uri="{FF2B5EF4-FFF2-40B4-BE49-F238E27FC236}">
                <a16:creationId xmlns:a16="http://schemas.microsoft.com/office/drawing/2014/main" id="{06165E4C-F390-008D-E78D-D823F9310903}"/>
              </a:ext>
              <a:ext uri="{C183D7F6-B498-43B3-948B-1728B52AA6E4}">
                <adec:decorative xmlns:adec="http://schemas.microsoft.com/office/drawing/2017/decorative" val="1"/>
              </a:ext>
            </a:extLst>
          </p:cNvPr>
          <p:cNvSpPr/>
          <p:nvPr/>
        </p:nvSpPr>
        <p:spPr>
          <a:xfrm>
            <a:off x="6876661" y="5097294"/>
            <a:ext cx="914400" cy="91440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DE0F87BE-03D1-BC6D-BC3C-5289D21027D5}"/>
              </a:ext>
            </a:extLst>
          </p:cNvPr>
          <p:cNvSpPr/>
          <p:nvPr/>
        </p:nvSpPr>
        <p:spPr>
          <a:xfrm>
            <a:off x="7994779" y="4852449"/>
            <a:ext cx="2715209" cy="13244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 Resources Snapshot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90660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356616"/>
            <a:ext cx="10725378" cy="747084"/>
          </a:xfrm>
        </p:spPr>
        <p:txBody>
          <a:bodyPr>
            <a:normAutofit/>
          </a:bodyPr>
          <a:lstStyle/>
          <a:p>
            <a:r>
              <a:rPr lang="en-US" dirty="0"/>
              <a:t>Interchange files</a:t>
            </a:r>
          </a:p>
        </p:txBody>
      </p:sp>
      <p:pic>
        <p:nvPicPr>
          <p:cNvPr id="5" name="Content Placeholder 4" descr="A group of people standing together">
            <a:extLst>
              <a:ext uri="{FF2B5EF4-FFF2-40B4-BE49-F238E27FC236}">
                <a16:creationId xmlns:a16="http://schemas.microsoft.com/office/drawing/2014/main" id="{CC5C0714-5897-5B22-61DF-8F3089D87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026" y="1486887"/>
            <a:ext cx="3727444" cy="1828777"/>
          </a:xfrm>
          <a:prstGeom prst="rect">
            <a:avLst/>
          </a:prstGeom>
        </p:spPr>
      </p:pic>
      <p:sp>
        <p:nvSpPr>
          <p:cNvPr id="7" name="Content Placeholder 1">
            <a:extLst>
              <a:ext uri="{FF2B5EF4-FFF2-40B4-BE49-F238E27FC236}">
                <a16:creationId xmlns:a16="http://schemas.microsoft.com/office/drawing/2014/main" id="{E59A63AE-4C81-0485-D290-0C0B47311C30}"/>
              </a:ext>
            </a:extLst>
          </p:cNvPr>
          <p:cNvSpPr txBox="1">
            <a:spLocks/>
          </p:cNvSpPr>
          <p:nvPr/>
        </p:nvSpPr>
        <p:spPr>
          <a:xfrm>
            <a:off x="4461933" y="1457854"/>
            <a:ext cx="5122334" cy="1993392"/>
          </a:xfrm>
          <a:prstGeom prst="rect">
            <a:avLst/>
          </a:prstGeom>
          <a:ln w="28575" cmpd="sng">
            <a:noFill/>
          </a:ln>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Staff Profile</a:t>
            </a:r>
          </a:p>
          <a:p>
            <a:pPr lvl="1"/>
            <a:r>
              <a:rPr lang="en-US" dirty="0"/>
              <a:t>General information of staff</a:t>
            </a:r>
          </a:p>
          <a:p>
            <a:pPr lvl="1"/>
            <a:r>
              <a:rPr lang="en-US" dirty="0"/>
              <a:t>Only 1 record per staff</a:t>
            </a:r>
          </a:p>
          <a:p>
            <a:pPr lvl="1"/>
            <a:r>
              <a:rPr lang="en-US" dirty="0"/>
              <a:t>Staff Profile file must be uploaded first</a:t>
            </a:r>
          </a:p>
          <a:p>
            <a:endParaRPr lang="en-US" dirty="0"/>
          </a:p>
          <a:p>
            <a:endParaRPr lang="en-US" dirty="0"/>
          </a:p>
          <a:p>
            <a:pPr marL="457200" lvl="1" indent="0">
              <a:buNone/>
            </a:pPr>
            <a:endParaRPr lang="en-US" dirty="0"/>
          </a:p>
        </p:txBody>
      </p:sp>
      <p:pic>
        <p:nvPicPr>
          <p:cNvPr id="6" name="Picture 5" descr="A group of children standing together">
            <a:extLst>
              <a:ext uri="{FF2B5EF4-FFF2-40B4-BE49-F238E27FC236}">
                <a16:creationId xmlns:a16="http://schemas.microsoft.com/office/drawing/2014/main" id="{0BD262E8-909D-2E12-F613-818A6AF9D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93" y="3542336"/>
            <a:ext cx="3276552" cy="2424269"/>
          </a:xfrm>
          <a:prstGeom prst="rect">
            <a:avLst/>
          </a:prstGeom>
        </p:spPr>
      </p:pic>
      <p:sp>
        <p:nvSpPr>
          <p:cNvPr id="9" name="Content Placeholder 1">
            <a:extLst>
              <a:ext uri="{FF2B5EF4-FFF2-40B4-BE49-F238E27FC236}">
                <a16:creationId xmlns:a16="http://schemas.microsoft.com/office/drawing/2014/main" id="{8F6C2F80-9A59-0EFE-D43D-17FB456CC75B}"/>
              </a:ext>
            </a:extLst>
          </p:cNvPr>
          <p:cNvSpPr txBox="1"/>
          <p:nvPr/>
        </p:nvSpPr>
        <p:spPr>
          <a:xfrm>
            <a:off x="4369470" y="3805400"/>
            <a:ext cx="4851654" cy="1993392"/>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a:latin typeface="Trebuchet MS" panose="020B0603020202020204" pitchFamily="34" charset="0"/>
                <a:cs typeface="Calibri" panose="020F0502020204030204" pitchFamily="34" charset="0"/>
              </a:rPr>
              <a:t>Staff Assignment</a:t>
            </a:r>
          </a:p>
          <a:p>
            <a:pPr lvl="2"/>
            <a:r>
              <a:rPr lang="en-US" dirty="0">
                <a:latin typeface="Trebuchet MS" panose="020B0603020202020204" pitchFamily="34" charset="0"/>
                <a:cs typeface="Calibri" panose="020F0502020204030204" pitchFamily="34" charset="0"/>
              </a:rPr>
              <a:t>Provides specifics to actual duties and locations</a:t>
            </a:r>
          </a:p>
          <a:p>
            <a:pPr lvl="2"/>
            <a:r>
              <a:rPr lang="en-US" dirty="0">
                <a:latin typeface="Trebuchet MS" panose="020B0603020202020204" pitchFamily="34" charset="0"/>
                <a:cs typeface="Calibri" panose="020F0502020204030204" pitchFamily="34" charset="0"/>
              </a:rPr>
              <a:t>Multiple records per staff allowed</a:t>
            </a:r>
          </a:p>
          <a:p>
            <a:pPr lvl="2"/>
            <a:r>
              <a:rPr lang="en-US" dirty="0">
                <a:latin typeface="Trebuchet MS" panose="020B0603020202020204" pitchFamily="34" charset="0"/>
                <a:cs typeface="Calibri" panose="020F0502020204030204" pitchFamily="34" charset="0"/>
              </a:rPr>
              <a:t>One record for every assignment </a:t>
            </a:r>
          </a:p>
          <a:p>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81209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Staff Profile-Who gets reported?  ALL STAFF employed and or providing services to your students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
        <p:nvSpPr>
          <p:cNvPr id="6" name="Content Placeholder 1">
            <a:extLst>
              <a:ext uri="{FF2B5EF4-FFF2-40B4-BE49-F238E27FC236}">
                <a16:creationId xmlns:a16="http://schemas.microsoft.com/office/drawing/2014/main" id="{F513DE22-5090-5FF8-73DB-9BAD6A4A74B1}"/>
              </a:ext>
            </a:extLst>
          </p:cNvPr>
          <p:cNvSpPr>
            <a:spLocks noGrp="1"/>
          </p:cNvSpPr>
          <p:nvPr>
            <p:ph sz="half" idx="1"/>
          </p:nvPr>
        </p:nvSpPr>
        <p:spPr>
          <a:xfrm>
            <a:off x="838200" y="1308100"/>
            <a:ext cx="10591800" cy="4603750"/>
          </a:xfrm>
          <a:ln w="28575" cmpd="sng">
            <a:noFill/>
          </a:ln>
        </p:spPr>
        <p:txBody>
          <a:bodyPr>
            <a:normAutofit fontScale="92500" lnSpcReduction="20000"/>
          </a:bodyPr>
          <a:lstStyle/>
          <a:p>
            <a:pPr algn="ctr"/>
            <a:r>
              <a:rPr lang="en-US" dirty="0"/>
              <a:t>All staff employed and or servicing LEA (district students) as of December 1</a:t>
            </a:r>
            <a:r>
              <a:rPr lang="en-US" baseline="30000" dirty="0"/>
              <a:t>st</a:t>
            </a:r>
            <a:r>
              <a:rPr lang="en-US" dirty="0"/>
              <a:t> are included in the Human Resources Collection</a:t>
            </a:r>
          </a:p>
          <a:p>
            <a:endParaRPr lang="en-US" dirty="0"/>
          </a:p>
          <a:p>
            <a:pPr lvl="1"/>
            <a:r>
              <a:rPr lang="en-US" dirty="0"/>
              <a:t>ALL Employed STAFF</a:t>
            </a:r>
          </a:p>
          <a:p>
            <a:pPr lvl="2"/>
            <a:r>
              <a:rPr lang="en-US" dirty="0"/>
              <a:t>Full &amp; Part time staff</a:t>
            </a:r>
          </a:p>
          <a:p>
            <a:pPr lvl="2"/>
            <a:r>
              <a:rPr lang="en-US" dirty="0"/>
              <a:t>General Education staff</a:t>
            </a:r>
          </a:p>
          <a:p>
            <a:pPr lvl="2"/>
            <a:r>
              <a:rPr lang="en-US" dirty="0"/>
              <a:t>Special Education staff</a:t>
            </a:r>
          </a:p>
          <a:p>
            <a:pPr lvl="3"/>
            <a:r>
              <a:rPr lang="en-US" dirty="0">
                <a:latin typeface="Calibri" panose="020F0502020204030204" pitchFamily="34" charset="0"/>
                <a:cs typeface="Calibri" panose="020F0502020204030204" pitchFamily="34" charset="0"/>
              </a:rPr>
              <a:t>Districts report their Special Ed Staff as part of their staff interchange files OR </a:t>
            </a:r>
          </a:p>
          <a:p>
            <a:pPr lvl="3"/>
            <a:r>
              <a:rPr lang="en-US" dirty="0">
                <a:latin typeface="Calibri" panose="020F0502020204030204" pitchFamily="34" charset="0"/>
                <a:cs typeface="Calibri" panose="020F0502020204030204" pitchFamily="34" charset="0"/>
              </a:rPr>
              <a:t>Administrative Unit reports special education staff for all member districts and the districts exclude them</a:t>
            </a:r>
            <a:endParaRPr lang="en-US" dirty="0"/>
          </a:p>
          <a:p>
            <a:pPr lvl="2"/>
            <a:r>
              <a:rPr lang="en-US" dirty="0"/>
              <a:t>Charter School staff</a:t>
            </a:r>
          </a:p>
          <a:p>
            <a:pPr lvl="2"/>
            <a:r>
              <a:rPr lang="en-US" dirty="0"/>
              <a:t>Active assignment on December 1st</a:t>
            </a:r>
          </a:p>
          <a:p>
            <a:pPr lvl="2"/>
            <a:r>
              <a:rPr lang="en-US" dirty="0"/>
              <a:t>District (LEA) staff</a:t>
            </a:r>
          </a:p>
          <a:p>
            <a:pPr lvl="3"/>
            <a:r>
              <a:rPr lang="en-US" b="1" dirty="0">
                <a:latin typeface="Calibri" panose="020F0502020204030204" pitchFamily="34" charset="0"/>
                <a:cs typeface="Calibri" panose="020F0502020204030204" pitchFamily="34" charset="0"/>
              </a:rPr>
              <a:t>District level staff are reported with School Code 9980 for ‘District Wide’</a:t>
            </a:r>
          </a:p>
          <a:p>
            <a:pPr marL="914400" lvl="2" indent="0">
              <a:buNone/>
            </a:pPr>
            <a:endParaRPr lang="en-US" dirty="0"/>
          </a:p>
          <a:p>
            <a:pPr lvl="2"/>
            <a:endParaRPr lang="en-US" dirty="0"/>
          </a:p>
          <a:p>
            <a:pPr lvl="1"/>
            <a:r>
              <a:rPr lang="en-US" dirty="0"/>
              <a:t>Purchased Staff servicing LEA students  </a:t>
            </a:r>
          </a:p>
          <a:p>
            <a:pPr lvl="2"/>
            <a:r>
              <a:rPr lang="en-US" dirty="0">
                <a:hlinkClick r:id="rId2"/>
              </a:rPr>
              <a:t>Purchased staff resource documentation </a:t>
            </a:r>
            <a:endParaRPr lang="en-US" dirty="0"/>
          </a:p>
          <a:p>
            <a:pPr marL="1371600" lvl="3" indent="0">
              <a:buNone/>
            </a:pPr>
            <a:endParaRPr lang="en-US" dirty="0">
              <a:highlight>
                <a:srgbClr val="FFFF00"/>
              </a:highlight>
            </a:endParaRPr>
          </a:p>
          <a:p>
            <a:pPr lvl="1"/>
            <a:endParaRPr lang="en-US" dirty="0"/>
          </a:p>
          <a:p>
            <a:endParaRPr lang="en-US" dirty="0"/>
          </a:p>
          <a:p>
            <a:pPr lvl="1"/>
            <a:endParaRPr lang="en-US" dirty="0"/>
          </a:p>
        </p:txBody>
      </p:sp>
    </p:spTree>
    <p:extLst>
      <p:ext uri="{BB962C8B-B14F-4D97-AF65-F5344CB8AC3E}">
        <p14:creationId xmlns:p14="http://schemas.microsoft.com/office/powerpoint/2010/main" val="361365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hlinkClick r:id="rId2">
                  <a:extLst>
                    <a:ext uri="{A12FA001-AC4F-418D-AE19-62706E023703}">
                      <ahyp:hlinkClr xmlns:ahyp="http://schemas.microsoft.com/office/drawing/2018/hyperlinkcolor" val="tx"/>
                    </a:ext>
                  </a:extLst>
                </a:hlinkClick>
              </a:rPr>
              <a:t>Purchased Service Staff</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4" name="Content Placeholder 7" descr="Purchased service staff document">
            <a:extLst>
              <a:ext uri="{FF2B5EF4-FFF2-40B4-BE49-F238E27FC236}">
                <a16:creationId xmlns:a16="http://schemas.microsoft.com/office/drawing/2014/main" id="{176903AF-27E7-C47F-F68F-6B161C4E5D88}"/>
              </a:ext>
            </a:extLst>
          </p:cNvPr>
          <p:cNvPicPr>
            <a:picLocks noChangeAspect="1"/>
          </p:cNvPicPr>
          <p:nvPr/>
        </p:nvPicPr>
        <p:blipFill>
          <a:blip r:embed="rId3"/>
          <a:stretch>
            <a:fillRect/>
          </a:stretch>
        </p:blipFill>
        <p:spPr>
          <a:xfrm>
            <a:off x="1320583" y="880665"/>
            <a:ext cx="9388549" cy="4945977"/>
          </a:xfrm>
          <a:prstGeom prst="rect">
            <a:avLst/>
          </a:prstGeom>
        </p:spPr>
      </p:pic>
    </p:spTree>
    <p:extLst>
      <p:ext uri="{BB962C8B-B14F-4D97-AF65-F5344CB8AC3E}">
        <p14:creationId xmlns:p14="http://schemas.microsoft.com/office/powerpoint/2010/main" val="1153159124"/>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96B8D346-98B4-4A38-AC1D-9DECB7E942AC}">
  <ds:schemaRefs>
    <ds:schemaRef ds:uri="http://purl.org/dc/terms/"/>
    <ds:schemaRef ds:uri="http://schemas.microsoft.com/office/2006/documentManagement/types"/>
    <ds:schemaRef ds:uri="952bc32a-b2bf-4a83-b91e-52bf87694124"/>
    <ds:schemaRef ds:uri="1f96d7c1-6044-4b79-be89-697a1f1a31ec"/>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305DC81C-3A71-4F75-A741-8695AA5C49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457</TotalTime>
  <Words>1704</Words>
  <Application>Microsoft Office PowerPoint</Application>
  <PresentationFormat>Widescreen</PresentationFormat>
  <Paragraphs>256</Paragraphs>
  <Slides>43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Museo Slab 500</vt:lpstr>
      <vt:lpstr>Trebuchet MS</vt:lpstr>
      <vt:lpstr>Office Theme</vt:lpstr>
      <vt:lpstr>Data Respondent Training for Staff Collections</vt:lpstr>
      <vt:lpstr>Today’s Agenda </vt:lpstr>
      <vt:lpstr>Identity Management System</vt:lpstr>
      <vt:lpstr>Identity Management System IdM Roles for Staff Collection</vt:lpstr>
      <vt:lpstr>Townhall</vt:lpstr>
      <vt:lpstr>Difference between Interchanges and Snapshots </vt:lpstr>
      <vt:lpstr>Interchange files</vt:lpstr>
      <vt:lpstr>Staff Profile-Who gets reported?  ALL STAFF employed and or providing services to your students</vt:lpstr>
      <vt:lpstr>Purchased Service Staff</vt:lpstr>
      <vt:lpstr>Purchased Staff What data elements are required to be in the interchange files?</vt:lpstr>
      <vt:lpstr>Website Resources</vt:lpstr>
      <vt:lpstr>Staff Interchange Website</vt:lpstr>
      <vt:lpstr>File Layouts</vt:lpstr>
      <vt:lpstr>Templates</vt:lpstr>
      <vt:lpstr>Staff Profile and Staff Assignment samples</vt:lpstr>
      <vt:lpstr>Staff Interchange files are used for other collections</vt:lpstr>
      <vt:lpstr>Multiple Assignments-Staff Profile One record for every staff member   </vt:lpstr>
      <vt:lpstr>Multiple Assignments-Staff Assignment file One record for every assignment in district   </vt:lpstr>
      <vt:lpstr>Multiple Assignments-Staff Assignment Classes taught at each school and Demonstrates in-field status   </vt:lpstr>
      <vt:lpstr>Superintendents that wear many hats-How do I report them?</vt:lpstr>
      <vt:lpstr>Examples of Coding EL and GT Teaching Staff</vt:lpstr>
      <vt:lpstr>New Job Code 225 </vt:lpstr>
      <vt:lpstr>The importance of reporting complete Staff Data </vt:lpstr>
      <vt:lpstr>Data Pipeline Process</vt:lpstr>
      <vt:lpstr>Data Pipeline Overview </vt:lpstr>
      <vt:lpstr>Using format checker</vt:lpstr>
      <vt:lpstr>Using Format Checker File Not Processed-Next Steps </vt:lpstr>
      <vt:lpstr>Data Pipeline Process-Upload Staff Profile   </vt:lpstr>
      <vt:lpstr>Data Pipeline Process-Checking the file process </vt:lpstr>
      <vt:lpstr>Data Pipeline Process-checking for errors </vt:lpstr>
      <vt:lpstr>Data Pipeline Process-correcting the errors </vt:lpstr>
      <vt:lpstr>Data Pipeline Process-Uploading Staff Assignment Interchange file </vt:lpstr>
      <vt:lpstr>Data Pipeline Process-File Processing Checking batch maintenance or status dashboard </vt:lpstr>
      <vt:lpstr>Data Pipeline Process-Checking for Staff Assignment interchange errors and correcting the errors </vt:lpstr>
      <vt:lpstr>Data Pipeline Process-Human Resources Snapshot </vt:lpstr>
      <vt:lpstr>Data Pipeline Process-Human Resources Snapshot-checking for errors </vt:lpstr>
      <vt:lpstr>Data Pipeline Process-Human Resources Snapshot-errors </vt:lpstr>
      <vt:lpstr>Data Pipeline Process-Human Resources Snapshot Validate your data  </vt:lpstr>
      <vt:lpstr>Pulling your Human Resources Snapshot Records </vt:lpstr>
      <vt:lpstr>Data Pipeline Process-Correcting your errors in your interchange files then create a new snapshot to pull in the new data   </vt:lpstr>
      <vt:lpstr>Sharing Data</vt:lpstr>
      <vt:lpstr>Published Staff Data</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20</cp:revision>
  <dcterms:created xsi:type="dcterms:W3CDTF">2019-06-25T17:30:52Z</dcterms:created>
  <dcterms:modified xsi:type="dcterms:W3CDTF">2024-10-30T18:22:19Z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0x01010062AA584270DE6043A37CBFDFBD606C7E</vt:lpwstr>
  </property>
</Properties>
</file>