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70" r:id="rId3"/>
    <p:sldId id="262" r:id="rId4"/>
    <p:sldId id="336" r:id="rId5"/>
    <p:sldId id="264" r:id="rId6"/>
    <p:sldId id="335" r:id="rId7"/>
    <p:sldId id="344" r:id="rId8"/>
    <p:sldId id="345" r:id="rId9"/>
    <p:sldId id="271" r:id="rId10"/>
    <p:sldId id="266" r:id="rId11"/>
    <p:sldId id="268" r:id="rId12"/>
    <p:sldId id="340" r:id="rId13"/>
    <p:sldId id="259" r:id="rId14"/>
    <p:sldId id="269" r:id="rId15"/>
    <p:sldId id="338" r:id="rId16"/>
    <p:sldId id="272" r:id="rId17"/>
    <p:sldId id="257" r:id="rId18"/>
    <p:sldId id="334" r:id="rId19"/>
    <p:sldId id="276" r:id="rId20"/>
    <p:sldId id="273" r:id="rId21"/>
    <p:sldId id="337" r:id="rId22"/>
    <p:sldId id="341" r:id="rId23"/>
    <p:sldId id="339" r:id="rId24"/>
    <p:sldId id="274" r:id="rId25"/>
    <p:sldId id="342" r:id="rId26"/>
    <p:sldId id="343" r:id="rId27"/>
    <p:sldId id="267" r:id="rId28"/>
    <p:sldId id="275" r:id="rId29"/>
    <p:sldId id="333" r:id="rId30"/>
    <p:sldId id="26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autoAdjust="0"/>
  </p:normalViewPr>
  <p:slideViewPr>
    <p:cSldViewPr snapToGrid="0">
      <p:cViewPr varScale="1">
        <p:scale>
          <a:sx n="123" d="100"/>
          <a:sy n="123" d="100"/>
        </p:scale>
        <p:origin x="1116"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we open up the floor for districts to share how they are handling GG reporting?</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52754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postsecondary/grad-menu" TargetMode="External"/><Relationship Id="rId2" Type="http://schemas.openxmlformats.org/officeDocument/2006/relationships/hyperlink" Target="https://www.cde.state.co.us/datapipeline/2020-2021graduationguidelinesfi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postsecondary/grad-gifted" TargetMode="External"/><Relationship Id="rId2" Type="http://schemas.openxmlformats.org/officeDocument/2006/relationships/hyperlink" Target="https://www.cde.state.co.us/postsecondary/grad-englishlearners" TargetMode="Externa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hyperlink" Target="https://www.cde.state.co.us/postsecondary/students-with-disabiliti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leg.colorado.gov/sites/default/files/2017a_272_signed.pdf" TargetMode="External"/><Relationship Id="rId2" Type="http://schemas.openxmlformats.org/officeDocument/2006/relationships/hyperlink" Target="https://www.cde.state.co.us/postsecondary/graduationguidelinesmenuofoptions3-12-20pdf" TargetMode="External"/><Relationship Id="rId1" Type="http://schemas.openxmlformats.org/officeDocument/2006/relationships/slideLayout" Target="../slideLayouts/slideLayout2.xm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sites/default/files/docs/datapipeline/2020-2021%20GG%20File%20Layout.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cde.state.co.us/datapipeline/graduationguidelinesshortfaq" TargetMode="External"/><Relationship Id="rId3" Type="http://schemas.openxmlformats.org/officeDocument/2006/relationships/hyperlink" Target="https://www.cde.state.co.us/datapipeline/2019-20studenteoytimeline" TargetMode="External"/><Relationship Id="rId7" Type="http://schemas.openxmlformats.org/officeDocument/2006/relationships/hyperlink" Target="https://www.cde.state.co.us/datapipeline/2020-2021graduationguidelinesfile"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student" TargetMode="External"/><Relationship Id="rId11" Type="http://schemas.openxmlformats.org/officeDocument/2006/relationships/hyperlink" Target="https://cedar.cde.state.co.us/ibmcognos/bi/?perspective=home&amp;folder=.public_folders%2FPipeline&amp;location=team" TargetMode="External"/><Relationship Id="rId5" Type="http://schemas.openxmlformats.org/officeDocument/2006/relationships/hyperlink" Target="https://www.cde.state.co.us/datapipeline/2020-2021studentendofyeartrainingschedule" TargetMode="External"/><Relationship Id="rId10" Type="http://schemas.openxmlformats.org/officeDocument/2006/relationships/hyperlink" Target="https://idm.cde.state.co.us/pipeline/login.jsp" TargetMode="External"/><Relationship Id="rId4" Type="http://schemas.openxmlformats.org/officeDocument/2006/relationships/hyperlink" Target="https://www.cde.state.co.us/datapipeline/2020-2021graduationguidelinestrainingschedule" TargetMode="External"/><Relationship Id="rId9" Type="http://schemas.openxmlformats.org/officeDocument/2006/relationships/hyperlink" Target="https://www.cde.state.co.us/datapipeline/graduationguidelinesfullfaq"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Graduation Guidelines:</a:t>
            </a:r>
            <a:br>
              <a:rPr lang="en-US" dirty="0"/>
            </a:br>
            <a:r>
              <a:rPr lang="en-US" dirty="0"/>
              <a:t>Students Graduating in 2020-2021</a:t>
            </a:r>
          </a:p>
        </p:txBody>
      </p:sp>
      <p:sp>
        <p:nvSpPr>
          <p:cNvPr id="3" name="Subtitle 2"/>
          <p:cNvSpPr>
            <a:spLocks noGrp="1"/>
          </p:cNvSpPr>
          <p:nvPr>
            <p:ph type="subTitle" idx="1"/>
          </p:nvPr>
        </p:nvSpPr>
        <p:spPr/>
        <p:txBody>
          <a:bodyPr>
            <a:normAutofit/>
          </a:bodyPr>
          <a:lstStyle/>
          <a:p>
            <a:r>
              <a:rPr lang="en-US" dirty="0"/>
              <a:t>Jesse Cooper</a:t>
            </a:r>
            <a:br>
              <a:rPr lang="en-US" dirty="0"/>
            </a:br>
            <a:r>
              <a:rPr lang="en-US" sz="1200" dirty="0"/>
              <a:t>Data Services Unit</a:t>
            </a:r>
            <a:br>
              <a:rPr lang="en-US" sz="1200" dirty="0"/>
            </a:br>
            <a:r>
              <a:rPr lang="en-US" sz="1200" dirty="0"/>
              <a:t>Senior Data Analyst/Statistician</a:t>
            </a:r>
            <a:br>
              <a:rPr lang="en-US" sz="1200" dirty="0"/>
            </a:br>
            <a:br>
              <a:rPr lang="en-US" sz="1200" dirty="0"/>
            </a:br>
            <a:r>
              <a:rPr lang="en-US" sz="1200" dirty="0"/>
              <a:t>cooper_j@cde.state.co.us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People &amp; Data Respondents</a:t>
            </a:r>
          </a:p>
        </p:txBody>
      </p:sp>
      <p:sp>
        <p:nvSpPr>
          <p:cNvPr id="3" name="Content Placeholder 2"/>
          <p:cNvSpPr>
            <a:spLocks noGrp="1"/>
          </p:cNvSpPr>
          <p:nvPr>
            <p:ph idx="1"/>
          </p:nvPr>
        </p:nvSpPr>
        <p:spPr>
          <a:xfrm>
            <a:off x="105582" y="2244363"/>
            <a:ext cx="4431547" cy="4640674"/>
          </a:xfrm>
        </p:spPr>
        <p:txBody>
          <a:bodyPr>
            <a:normAutofit/>
          </a:bodyPr>
          <a:lstStyle/>
          <a:p>
            <a:endParaRPr lang="en-US" dirty="0"/>
          </a:p>
          <a:p>
            <a:pPr marL="0" indent="0">
              <a:buNone/>
            </a:pPr>
            <a:r>
              <a:rPr lang="en-US" dirty="0"/>
              <a:t>Best practice suggestion:</a:t>
            </a:r>
          </a:p>
          <a:p>
            <a:pPr marL="457200" indent="-457200">
              <a:buAutoNum type="arabicPeriod"/>
            </a:pPr>
            <a:r>
              <a:rPr lang="en-US" dirty="0"/>
              <a:t>Data people print a list of students who are likely to graduate in the current </a:t>
            </a:r>
            <a:br>
              <a:rPr lang="en-US" dirty="0"/>
            </a:br>
            <a:r>
              <a:rPr lang="en-US" dirty="0"/>
              <a:t>school year</a:t>
            </a:r>
          </a:p>
          <a:p>
            <a:pPr marL="457200" indent="-457200">
              <a:buAutoNum type="arabicPeriod"/>
            </a:pPr>
            <a:r>
              <a:rPr lang="en-US" dirty="0"/>
              <a:t>Program people check which students have met GG </a:t>
            </a:r>
          </a:p>
          <a:p>
            <a:pPr marL="457200" indent="-457200">
              <a:buAutoNum type="arabicPeriod"/>
            </a:pPr>
            <a:r>
              <a:rPr lang="en-US" dirty="0"/>
              <a:t>Repeat as necessary</a:t>
            </a:r>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pic>
        <p:nvPicPr>
          <p:cNvPr id="6" name="Picture 5">
            <a:extLst>
              <a:ext uri="{FF2B5EF4-FFF2-40B4-BE49-F238E27FC236}">
                <a16:creationId xmlns:a16="http://schemas.microsoft.com/office/drawing/2014/main" id="{B5E539C4-B7ED-4F1F-A9E2-86BFE1D3E7C8}"/>
              </a:ext>
            </a:extLst>
          </p:cNvPr>
          <p:cNvPicPr>
            <a:picLocks noChangeAspect="1"/>
          </p:cNvPicPr>
          <p:nvPr/>
        </p:nvPicPr>
        <p:blipFill>
          <a:blip r:embed="rId3"/>
          <a:stretch>
            <a:fillRect/>
          </a:stretch>
        </p:blipFill>
        <p:spPr>
          <a:xfrm>
            <a:off x="3786039" y="2769811"/>
            <a:ext cx="5357961" cy="756418"/>
          </a:xfrm>
          <a:prstGeom prst="rect">
            <a:avLst/>
          </a:prstGeom>
        </p:spPr>
      </p:pic>
      <p:pic>
        <p:nvPicPr>
          <p:cNvPr id="8" name="Picture 7">
            <a:extLst>
              <a:ext uri="{FF2B5EF4-FFF2-40B4-BE49-F238E27FC236}">
                <a16:creationId xmlns:a16="http://schemas.microsoft.com/office/drawing/2014/main" id="{B2EBDAAE-9CF8-4E4A-B7B1-6BF124D50A28}"/>
              </a:ext>
            </a:extLst>
          </p:cNvPr>
          <p:cNvPicPr>
            <a:picLocks noChangeAspect="1"/>
          </p:cNvPicPr>
          <p:nvPr/>
        </p:nvPicPr>
        <p:blipFill>
          <a:blip r:embed="rId4"/>
          <a:stretch>
            <a:fillRect/>
          </a:stretch>
        </p:blipFill>
        <p:spPr>
          <a:xfrm>
            <a:off x="3801537" y="3626708"/>
            <a:ext cx="5342463" cy="849937"/>
          </a:xfrm>
          <a:prstGeom prst="rect">
            <a:avLst/>
          </a:prstGeom>
        </p:spPr>
      </p:pic>
      <p:sp>
        <p:nvSpPr>
          <p:cNvPr id="9" name="TextBox 8">
            <a:extLst>
              <a:ext uri="{FF2B5EF4-FFF2-40B4-BE49-F238E27FC236}">
                <a16:creationId xmlns:a16="http://schemas.microsoft.com/office/drawing/2014/main" id="{EAD81E4D-778E-402A-9976-0AB4DB4E8629}"/>
              </a:ext>
            </a:extLst>
          </p:cNvPr>
          <p:cNvSpPr txBox="1"/>
          <p:nvPr/>
        </p:nvSpPr>
        <p:spPr>
          <a:xfrm>
            <a:off x="309966" y="1418095"/>
            <a:ext cx="8454326" cy="646331"/>
          </a:xfrm>
          <a:prstGeom prst="rect">
            <a:avLst/>
          </a:prstGeom>
          <a:noFill/>
        </p:spPr>
        <p:txBody>
          <a:bodyPr wrap="square" rtlCol="0">
            <a:spAutoFit/>
          </a:bodyPr>
          <a:lstStyle/>
          <a:p>
            <a:r>
              <a:rPr lang="en-US" dirty="0"/>
              <a:t>Both sides (program/policy &amp; data) must work together to report GG accurately and effectively. </a:t>
            </a:r>
          </a:p>
        </p:txBody>
      </p:sp>
      <p:sp>
        <p:nvSpPr>
          <p:cNvPr id="10" name="TextBox 9">
            <a:extLst>
              <a:ext uri="{FF2B5EF4-FFF2-40B4-BE49-F238E27FC236}">
                <a16:creationId xmlns:a16="http://schemas.microsoft.com/office/drawing/2014/main" id="{EDCF4E4A-FFC7-409A-8534-83342730FCA2}"/>
              </a:ext>
            </a:extLst>
          </p:cNvPr>
          <p:cNvSpPr txBox="1"/>
          <p:nvPr/>
        </p:nvSpPr>
        <p:spPr>
          <a:xfrm>
            <a:off x="4231037" y="2471981"/>
            <a:ext cx="4355024" cy="369332"/>
          </a:xfrm>
          <a:prstGeom prst="rect">
            <a:avLst/>
          </a:prstGeom>
          <a:noFill/>
        </p:spPr>
        <p:txBody>
          <a:bodyPr wrap="square" rtlCol="0">
            <a:spAutoFit/>
          </a:bodyPr>
          <a:lstStyle/>
          <a:p>
            <a:pPr algn="ctr"/>
            <a:r>
              <a:rPr lang="en-US" dirty="0"/>
              <a:t>Helpful Cognos Reports to Assist You</a:t>
            </a:r>
          </a:p>
        </p:txBody>
      </p:sp>
    </p:spTree>
    <p:extLst>
      <p:ext uri="{BB962C8B-B14F-4D97-AF65-F5344CB8AC3E}">
        <p14:creationId xmlns:p14="http://schemas.microsoft.com/office/powerpoint/2010/main" val="48780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B37B-09BF-4755-85FD-9FDB1BBFAF60}"/>
              </a:ext>
            </a:extLst>
          </p:cNvPr>
          <p:cNvSpPr>
            <a:spLocks noGrp="1"/>
          </p:cNvSpPr>
          <p:nvPr>
            <p:ph type="title"/>
          </p:nvPr>
        </p:nvSpPr>
        <p:spPr/>
        <p:txBody>
          <a:bodyPr/>
          <a:lstStyle/>
          <a:p>
            <a:r>
              <a:rPr lang="en-US" dirty="0"/>
              <a:t>Graduation Guidelines - Reporting</a:t>
            </a:r>
          </a:p>
        </p:txBody>
      </p:sp>
      <p:sp>
        <p:nvSpPr>
          <p:cNvPr id="3" name="Content Placeholder 2">
            <a:extLst>
              <a:ext uri="{FF2B5EF4-FFF2-40B4-BE49-F238E27FC236}">
                <a16:creationId xmlns:a16="http://schemas.microsoft.com/office/drawing/2014/main" id="{8E688E72-1ABD-4DDF-856E-DC83D55EF00B}"/>
              </a:ext>
            </a:extLst>
          </p:cNvPr>
          <p:cNvSpPr>
            <a:spLocks noGrp="1"/>
          </p:cNvSpPr>
          <p:nvPr>
            <p:ph idx="1"/>
          </p:nvPr>
        </p:nvSpPr>
        <p:spPr/>
        <p:txBody>
          <a:bodyPr/>
          <a:lstStyle/>
          <a:p>
            <a:r>
              <a:rPr lang="en-US" dirty="0"/>
              <a:t>All graduating students must have </a:t>
            </a:r>
            <a:r>
              <a:rPr lang="en-US" dirty="0">
                <a:solidFill>
                  <a:srgbClr val="488BC9"/>
                </a:solidFill>
              </a:rPr>
              <a:t>at least </a:t>
            </a:r>
            <a:r>
              <a:rPr lang="en-US" dirty="0">
                <a:solidFill>
                  <a:schemeClr val="accent6"/>
                </a:solidFill>
              </a:rPr>
              <a:t>one</a:t>
            </a:r>
            <a:r>
              <a:rPr lang="en-US" dirty="0"/>
              <a:t> GG met in </a:t>
            </a:r>
            <a:r>
              <a:rPr lang="en-US" dirty="0">
                <a:solidFill>
                  <a:schemeClr val="accent6"/>
                </a:solidFill>
              </a:rPr>
              <a:t>English</a:t>
            </a:r>
            <a:r>
              <a:rPr lang="en-US" dirty="0"/>
              <a:t> and </a:t>
            </a:r>
            <a:r>
              <a:rPr lang="en-US" dirty="0">
                <a:solidFill>
                  <a:srgbClr val="488BC9"/>
                </a:solidFill>
              </a:rPr>
              <a:t>at least </a:t>
            </a:r>
            <a:r>
              <a:rPr lang="en-US" dirty="0">
                <a:solidFill>
                  <a:srgbClr val="7030A0"/>
                </a:solidFill>
              </a:rPr>
              <a:t>one</a:t>
            </a:r>
            <a:r>
              <a:rPr lang="en-US" dirty="0"/>
              <a:t> GG met in </a:t>
            </a:r>
            <a:r>
              <a:rPr lang="en-US" dirty="0">
                <a:solidFill>
                  <a:srgbClr val="7030A0"/>
                </a:solidFill>
              </a:rPr>
              <a:t>math</a:t>
            </a:r>
            <a:r>
              <a:rPr lang="en-US" dirty="0"/>
              <a:t>.</a:t>
            </a:r>
          </a:p>
          <a:p>
            <a:r>
              <a:rPr lang="en-US" dirty="0"/>
              <a:t>A student’s GG records should capture </a:t>
            </a:r>
            <a:r>
              <a:rPr lang="en-US" i="1" u="sng" dirty="0"/>
              <a:t>any and all </a:t>
            </a:r>
            <a:r>
              <a:rPr lang="en-US" dirty="0"/>
              <a:t>GGs attempted</a:t>
            </a:r>
          </a:p>
        </p:txBody>
      </p:sp>
      <p:sp>
        <p:nvSpPr>
          <p:cNvPr id="4" name="Slide Number Placeholder 3">
            <a:extLst>
              <a:ext uri="{FF2B5EF4-FFF2-40B4-BE49-F238E27FC236}">
                <a16:creationId xmlns:a16="http://schemas.microsoft.com/office/drawing/2014/main" id="{A9D97B04-66B1-4F7E-BEF4-A97CE9B20632}"/>
              </a:ext>
            </a:extLst>
          </p:cNvPr>
          <p:cNvSpPr>
            <a:spLocks noGrp="1"/>
          </p:cNvSpPr>
          <p:nvPr>
            <p:ph type="sldNum" sz="quarter" idx="12"/>
          </p:nvPr>
        </p:nvSpPr>
        <p:spPr/>
        <p:txBody>
          <a:bodyPr/>
          <a:lstStyle/>
          <a:p>
            <a:fld id="{C479D5F6-EDCB-402A-AC08-4943A1820E8F}" type="slidenum">
              <a:rPr lang="en-US" smtClean="0"/>
              <a:pPr/>
              <a:t>11</a:t>
            </a:fld>
            <a:endParaRPr lang="en-US" dirty="0"/>
          </a:p>
        </p:txBody>
      </p:sp>
      <p:graphicFrame>
        <p:nvGraphicFramePr>
          <p:cNvPr id="5" name="Table 4">
            <a:extLst>
              <a:ext uri="{FF2B5EF4-FFF2-40B4-BE49-F238E27FC236}">
                <a16:creationId xmlns:a16="http://schemas.microsoft.com/office/drawing/2014/main" id="{52D45119-101A-446D-9047-5F98765003C8}"/>
              </a:ext>
            </a:extLst>
          </p:cNvPr>
          <p:cNvGraphicFramePr>
            <a:graphicFrameLocks noGrp="1"/>
          </p:cNvGraphicFramePr>
          <p:nvPr/>
        </p:nvGraphicFramePr>
        <p:xfrm>
          <a:off x="117987" y="3208338"/>
          <a:ext cx="8900652" cy="1437404"/>
        </p:xfrm>
        <a:graphic>
          <a:graphicData uri="http://schemas.openxmlformats.org/drawingml/2006/table">
            <a:tbl>
              <a:tblPr>
                <a:tableStyleId>{5C22544A-7EE6-4342-B048-85BDC9FD1C3A}</a:tableStyleId>
              </a:tblPr>
              <a:tblGrid>
                <a:gridCol w="412955">
                  <a:extLst>
                    <a:ext uri="{9D8B030D-6E8A-4147-A177-3AD203B41FA5}">
                      <a16:colId xmlns:a16="http://schemas.microsoft.com/office/drawing/2014/main" val="2089248944"/>
                    </a:ext>
                  </a:extLst>
                </a:gridCol>
                <a:gridCol w="685800">
                  <a:extLst>
                    <a:ext uri="{9D8B030D-6E8A-4147-A177-3AD203B41FA5}">
                      <a16:colId xmlns:a16="http://schemas.microsoft.com/office/drawing/2014/main" val="3716101732"/>
                    </a:ext>
                  </a:extLst>
                </a:gridCol>
                <a:gridCol w="471948">
                  <a:extLst>
                    <a:ext uri="{9D8B030D-6E8A-4147-A177-3AD203B41FA5}">
                      <a16:colId xmlns:a16="http://schemas.microsoft.com/office/drawing/2014/main" val="3810908632"/>
                    </a:ext>
                  </a:extLst>
                </a:gridCol>
                <a:gridCol w="471949">
                  <a:extLst>
                    <a:ext uri="{9D8B030D-6E8A-4147-A177-3AD203B41FA5}">
                      <a16:colId xmlns:a16="http://schemas.microsoft.com/office/drawing/2014/main" val="379877184"/>
                    </a:ext>
                  </a:extLst>
                </a:gridCol>
                <a:gridCol w="368709">
                  <a:extLst>
                    <a:ext uri="{9D8B030D-6E8A-4147-A177-3AD203B41FA5}">
                      <a16:colId xmlns:a16="http://schemas.microsoft.com/office/drawing/2014/main" val="2228245559"/>
                    </a:ext>
                  </a:extLst>
                </a:gridCol>
                <a:gridCol w="548900">
                  <a:extLst>
                    <a:ext uri="{9D8B030D-6E8A-4147-A177-3AD203B41FA5}">
                      <a16:colId xmlns:a16="http://schemas.microsoft.com/office/drawing/2014/main" val="2616887590"/>
                    </a:ext>
                  </a:extLst>
                </a:gridCol>
                <a:gridCol w="874320">
                  <a:extLst>
                    <a:ext uri="{9D8B030D-6E8A-4147-A177-3AD203B41FA5}">
                      <a16:colId xmlns:a16="http://schemas.microsoft.com/office/drawing/2014/main" val="2642528444"/>
                    </a:ext>
                  </a:extLst>
                </a:gridCol>
                <a:gridCol w="641555">
                  <a:extLst>
                    <a:ext uri="{9D8B030D-6E8A-4147-A177-3AD203B41FA5}">
                      <a16:colId xmlns:a16="http://schemas.microsoft.com/office/drawing/2014/main" val="1537172780"/>
                    </a:ext>
                  </a:extLst>
                </a:gridCol>
                <a:gridCol w="656309">
                  <a:extLst>
                    <a:ext uri="{9D8B030D-6E8A-4147-A177-3AD203B41FA5}">
                      <a16:colId xmlns:a16="http://schemas.microsoft.com/office/drawing/2014/main" val="831570515"/>
                    </a:ext>
                  </a:extLst>
                </a:gridCol>
                <a:gridCol w="649006">
                  <a:extLst>
                    <a:ext uri="{9D8B030D-6E8A-4147-A177-3AD203B41FA5}">
                      <a16:colId xmlns:a16="http://schemas.microsoft.com/office/drawing/2014/main" val="131511511"/>
                    </a:ext>
                  </a:extLst>
                </a:gridCol>
                <a:gridCol w="443708">
                  <a:extLst>
                    <a:ext uri="{9D8B030D-6E8A-4147-A177-3AD203B41FA5}">
                      <a16:colId xmlns:a16="http://schemas.microsoft.com/office/drawing/2014/main" val="1721743371"/>
                    </a:ext>
                  </a:extLst>
                </a:gridCol>
                <a:gridCol w="523178">
                  <a:extLst>
                    <a:ext uri="{9D8B030D-6E8A-4147-A177-3AD203B41FA5}">
                      <a16:colId xmlns:a16="http://schemas.microsoft.com/office/drawing/2014/main" val="1032424101"/>
                    </a:ext>
                  </a:extLst>
                </a:gridCol>
                <a:gridCol w="768211">
                  <a:extLst>
                    <a:ext uri="{9D8B030D-6E8A-4147-A177-3AD203B41FA5}">
                      <a16:colId xmlns:a16="http://schemas.microsoft.com/office/drawing/2014/main" val="3225553058"/>
                    </a:ext>
                  </a:extLst>
                </a:gridCol>
                <a:gridCol w="768211">
                  <a:extLst>
                    <a:ext uri="{9D8B030D-6E8A-4147-A177-3AD203B41FA5}">
                      <a16:colId xmlns:a16="http://schemas.microsoft.com/office/drawing/2014/main" val="3495459841"/>
                    </a:ext>
                  </a:extLst>
                </a:gridCol>
                <a:gridCol w="615893">
                  <a:extLst>
                    <a:ext uri="{9D8B030D-6E8A-4147-A177-3AD203B41FA5}">
                      <a16:colId xmlns:a16="http://schemas.microsoft.com/office/drawing/2014/main" val="3169915590"/>
                    </a:ext>
                  </a:extLst>
                </a:gridCol>
              </a:tblGrid>
              <a:tr h="889822">
                <a:tc>
                  <a:txBody>
                    <a:bodyPr/>
                    <a:lstStyle/>
                    <a:p>
                      <a:pPr algn="ctr" fontAlgn="ctr"/>
                      <a:r>
                        <a:rPr lang="en-US" sz="1000" u="none" strike="noStrike" dirty="0">
                          <a:effectLst/>
                        </a:rPr>
                        <a:t>School District/BOCES Code</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SASID</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SCHOOL_CODE</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STUDENT_FIRST_NAME</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STUDENT_LAST_NAME</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STUDENT_GENDER</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STUDENT_DATE_OF_BIRTH</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GUIDELINE_TYPE</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GUIDELINE_NAME</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GUIDELINE_SCORE</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a:effectLst/>
                        </a:rPr>
                        <a:t>SCHOOL_YEAR_OF_COMPLETION</a:t>
                      </a:r>
                      <a:endParaRPr lang="en-US" sz="1000" b="0" i="0" u="none" strike="noStrike">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IEP_ACCOMMODATION</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EL_ACCOMMODATION</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dirty="0">
                          <a:effectLst/>
                        </a:rPr>
                        <a:t>GT_ACCOMMODATION</a:t>
                      </a:r>
                      <a:endParaRPr lang="en-US" sz="1000" b="0" i="0" u="none" strike="noStrike" dirty="0">
                        <a:solidFill>
                          <a:srgbClr val="000000"/>
                        </a:solidFill>
                        <a:effectLst/>
                        <a:latin typeface="Calibri" panose="020F0502020204030204" pitchFamily="34" charset="0"/>
                      </a:endParaRPr>
                    </a:p>
                  </a:txBody>
                  <a:tcPr marL="3521" marR="3521" marT="3521" marB="0" anchor="ctr"/>
                </a:tc>
                <a:tc>
                  <a:txBody>
                    <a:bodyPr/>
                    <a:lstStyle/>
                    <a:p>
                      <a:pPr algn="ctr" fontAlgn="ctr"/>
                      <a:r>
                        <a:rPr lang="en-US" sz="1000" u="none" strike="noStrike">
                          <a:effectLst/>
                        </a:rPr>
                        <a:t>DISTRICT_OF_COMPLETION</a:t>
                      </a:r>
                      <a:endParaRPr lang="en-US" sz="1000" b="0" i="0" u="none" strike="noStrike">
                        <a:solidFill>
                          <a:srgbClr val="000000"/>
                        </a:solidFill>
                        <a:effectLst/>
                        <a:latin typeface="Calibri" panose="020F0502020204030204" pitchFamily="34" charset="0"/>
                      </a:endParaRPr>
                    </a:p>
                  </a:txBody>
                  <a:tcPr marL="3521" marR="3521" marT="3521" marB="0" anchor="ctr"/>
                </a:tc>
                <a:extLst>
                  <a:ext uri="{0D108BD9-81ED-4DB2-BD59-A6C34878D82A}">
                    <a16:rowId xmlns:a16="http://schemas.microsoft.com/office/drawing/2014/main" val="3658136408"/>
                  </a:ext>
                </a:extLst>
              </a:tr>
              <a:tr h="273791">
                <a:tc>
                  <a:txBody>
                    <a:bodyPr/>
                    <a:lstStyle/>
                    <a:p>
                      <a:pPr algn="r" fontAlgn="b"/>
                      <a:r>
                        <a:rPr lang="en-US" sz="1000" u="none" strike="noStrike" dirty="0">
                          <a:effectLst/>
                        </a:rPr>
                        <a:t>1234</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123456789</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1234</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Test</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Test</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01012000</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b="0" i="0" u="none" strike="noStrike" dirty="0">
                          <a:solidFill>
                            <a:srgbClr val="000000"/>
                          </a:solidFill>
                          <a:effectLst/>
                          <a:latin typeface="Calibri" panose="020F0502020204030204" pitchFamily="34" charset="0"/>
                        </a:rPr>
                        <a:t>0</a:t>
                      </a:r>
                    </a:p>
                  </a:txBody>
                  <a:tcPr marL="3521" marR="3521" marT="3521"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2018</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1234</a:t>
                      </a:r>
                      <a:endParaRPr lang="en-US" sz="1000" b="0" i="0" u="none" strike="noStrike" dirty="0">
                        <a:solidFill>
                          <a:srgbClr val="000000"/>
                        </a:solidFill>
                        <a:effectLst/>
                        <a:latin typeface="Calibri" panose="020F0502020204030204" pitchFamily="34" charset="0"/>
                      </a:endParaRPr>
                    </a:p>
                  </a:txBody>
                  <a:tcPr marL="3521" marR="3521" marT="3521" marB="0" anchor="b"/>
                </a:tc>
                <a:extLst>
                  <a:ext uri="{0D108BD9-81ED-4DB2-BD59-A6C34878D82A}">
                    <a16:rowId xmlns:a16="http://schemas.microsoft.com/office/drawing/2014/main" val="3496146189"/>
                  </a:ext>
                </a:extLst>
              </a:tr>
              <a:tr h="273791">
                <a:tc>
                  <a:txBody>
                    <a:bodyPr/>
                    <a:lstStyle/>
                    <a:p>
                      <a:pPr algn="r" fontAlgn="b"/>
                      <a:r>
                        <a:rPr lang="en-US" sz="1000" u="none" strike="noStrike">
                          <a:effectLst/>
                        </a:rPr>
                        <a:t>1234</a:t>
                      </a:r>
                      <a:endParaRPr lang="en-US" sz="1000" b="0" i="0" u="none" strike="noStrike">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a:effectLst/>
                        </a:rPr>
                        <a:t>123456789</a:t>
                      </a:r>
                      <a:endParaRPr lang="en-US" sz="1000" b="0" i="0" u="none" strike="noStrike">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1234</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a:effectLst/>
                        </a:rPr>
                        <a:t>Test</a:t>
                      </a:r>
                      <a:endParaRPr lang="en-US" sz="1000" b="0" i="0" u="none" strike="noStrike">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a:effectLst/>
                        </a:rPr>
                        <a:t>Test</a:t>
                      </a:r>
                      <a:endParaRPr lang="en-US" sz="1000" b="0" i="0" u="none" strike="noStrike">
                        <a:solidFill>
                          <a:srgbClr val="000000"/>
                        </a:solidFill>
                        <a:effectLst/>
                        <a:latin typeface="Calibri" panose="020F0502020204030204" pitchFamily="34" charset="0"/>
                      </a:endParaRPr>
                    </a:p>
                  </a:txBody>
                  <a:tcPr marL="3521" marR="3521" marT="3521" marB="0" anchor="b"/>
                </a:tc>
                <a:tc>
                  <a:txBody>
                    <a:bodyPr/>
                    <a:lstStyle/>
                    <a:p>
                      <a:pPr algn="r" fontAlgn="b"/>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01012000</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b="0" i="0" u="none" strike="noStrike" dirty="0">
                          <a:solidFill>
                            <a:srgbClr val="000000"/>
                          </a:solidFill>
                          <a:effectLst/>
                          <a:latin typeface="Calibri" panose="020F0502020204030204" pitchFamily="34" charset="0"/>
                        </a:rPr>
                        <a:t>1</a:t>
                      </a:r>
                    </a:p>
                  </a:txBody>
                  <a:tcPr marL="3521" marR="3521" marT="35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521" marR="3521" marT="35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3521" marR="3521" marT="3521" marB="0" anchor="b"/>
                </a:tc>
                <a:tc>
                  <a:txBody>
                    <a:bodyPr/>
                    <a:lstStyle/>
                    <a:p>
                      <a:pPr algn="r" fontAlgn="b"/>
                      <a:r>
                        <a:rPr lang="en-US" sz="1000" u="none" strike="noStrike" dirty="0">
                          <a:effectLst/>
                        </a:rPr>
                        <a:t>1234</a:t>
                      </a:r>
                      <a:endParaRPr lang="en-US" sz="1000" b="0" i="0" u="none" strike="noStrike" dirty="0">
                        <a:solidFill>
                          <a:srgbClr val="000000"/>
                        </a:solidFill>
                        <a:effectLst/>
                        <a:latin typeface="Calibri" panose="020F0502020204030204" pitchFamily="34" charset="0"/>
                      </a:endParaRPr>
                    </a:p>
                  </a:txBody>
                  <a:tcPr marL="3521" marR="3521" marT="3521" marB="0" anchor="b"/>
                </a:tc>
                <a:extLst>
                  <a:ext uri="{0D108BD9-81ED-4DB2-BD59-A6C34878D82A}">
                    <a16:rowId xmlns:a16="http://schemas.microsoft.com/office/drawing/2014/main" val="3049321175"/>
                  </a:ext>
                </a:extLst>
              </a:tr>
            </a:tbl>
          </a:graphicData>
        </a:graphic>
      </p:graphicFrame>
      <p:cxnSp>
        <p:nvCxnSpPr>
          <p:cNvPr id="7" name="Straight Arrow Connector 6">
            <a:extLst>
              <a:ext uri="{FF2B5EF4-FFF2-40B4-BE49-F238E27FC236}">
                <a16:creationId xmlns:a16="http://schemas.microsoft.com/office/drawing/2014/main" id="{A59002A8-B85E-4799-9C4D-0E3618CE0410}"/>
              </a:ext>
            </a:extLst>
          </p:cNvPr>
          <p:cNvCxnSpPr/>
          <p:nvPr/>
        </p:nvCxnSpPr>
        <p:spPr>
          <a:xfrm>
            <a:off x="368710" y="4719484"/>
            <a:ext cx="0" cy="597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BBDE78-2F55-480B-9873-0A3CCB0359DA}"/>
              </a:ext>
            </a:extLst>
          </p:cNvPr>
          <p:cNvCxnSpPr/>
          <p:nvPr/>
        </p:nvCxnSpPr>
        <p:spPr>
          <a:xfrm>
            <a:off x="1479755" y="4719484"/>
            <a:ext cx="0" cy="597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C7C9FCA-AF66-46AF-9F6F-408AF9DEF965}"/>
              </a:ext>
            </a:extLst>
          </p:cNvPr>
          <p:cNvCxnSpPr/>
          <p:nvPr/>
        </p:nvCxnSpPr>
        <p:spPr>
          <a:xfrm>
            <a:off x="4311445" y="4719484"/>
            <a:ext cx="0" cy="597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D229195-C4A9-4A62-B01E-6F9E0359342E}"/>
              </a:ext>
            </a:extLst>
          </p:cNvPr>
          <p:cNvCxnSpPr>
            <a:cxnSpLocks/>
          </p:cNvCxnSpPr>
          <p:nvPr/>
        </p:nvCxnSpPr>
        <p:spPr>
          <a:xfrm>
            <a:off x="5063613" y="4719484"/>
            <a:ext cx="231058" cy="597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A6F669-4E70-4462-B057-3F03CA05799D}"/>
              </a:ext>
            </a:extLst>
          </p:cNvPr>
          <p:cNvCxnSpPr>
            <a:cxnSpLocks/>
          </p:cNvCxnSpPr>
          <p:nvPr/>
        </p:nvCxnSpPr>
        <p:spPr>
          <a:xfrm flipH="1">
            <a:off x="5361039" y="4719484"/>
            <a:ext cx="270387" cy="597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06574E-7395-4EE1-B4C0-197A557A6EA5}"/>
              </a:ext>
            </a:extLst>
          </p:cNvPr>
          <p:cNvCxnSpPr/>
          <p:nvPr/>
        </p:nvCxnSpPr>
        <p:spPr>
          <a:xfrm>
            <a:off x="6199239" y="4719484"/>
            <a:ext cx="0" cy="597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8A85BC-840E-48D4-98D5-B8AD3D9C3012}"/>
              </a:ext>
            </a:extLst>
          </p:cNvPr>
          <p:cNvCxnSpPr/>
          <p:nvPr/>
        </p:nvCxnSpPr>
        <p:spPr>
          <a:xfrm>
            <a:off x="8824452" y="4719484"/>
            <a:ext cx="0" cy="597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A03AE71-B16C-4413-89C1-7A9D39BFAD58}"/>
              </a:ext>
            </a:extLst>
          </p:cNvPr>
          <p:cNvSpPr txBox="1"/>
          <p:nvPr/>
        </p:nvSpPr>
        <p:spPr>
          <a:xfrm>
            <a:off x="51619" y="5287297"/>
            <a:ext cx="781663" cy="1200329"/>
          </a:xfrm>
          <a:prstGeom prst="rect">
            <a:avLst/>
          </a:prstGeom>
          <a:noFill/>
        </p:spPr>
        <p:txBody>
          <a:bodyPr wrap="square" rtlCol="0">
            <a:spAutoFit/>
          </a:bodyPr>
          <a:lstStyle/>
          <a:p>
            <a:r>
              <a:rPr lang="en-US" sz="1200" dirty="0"/>
              <a:t>This is YOUR district code/ reporting district</a:t>
            </a:r>
          </a:p>
        </p:txBody>
      </p:sp>
      <p:sp>
        <p:nvSpPr>
          <p:cNvPr id="17" name="TextBox 16">
            <a:extLst>
              <a:ext uri="{FF2B5EF4-FFF2-40B4-BE49-F238E27FC236}">
                <a16:creationId xmlns:a16="http://schemas.microsoft.com/office/drawing/2014/main" id="{D8C51D35-79C9-4791-BD2F-AA6FD3BDB91C}"/>
              </a:ext>
            </a:extLst>
          </p:cNvPr>
          <p:cNvSpPr txBox="1"/>
          <p:nvPr/>
        </p:nvSpPr>
        <p:spPr>
          <a:xfrm>
            <a:off x="1166045" y="5316794"/>
            <a:ext cx="781663" cy="830997"/>
          </a:xfrm>
          <a:prstGeom prst="rect">
            <a:avLst/>
          </a:prstGeom>
          <a:noFill/>
        </p:spPr>
        <p:txBody>
          <a:bodyPr wrap="square" rtlCol="0">
            <a:spAutoFit/>
          </a:bodyPr>
          <a:lstStyle/>
          <a:p>
            <a:r>
              <a:rPr lang="en-US" sz="1200" dirty="0"/>
              <a:t>This is the reporting school</a:t>
            </a:r>
          </a:p>
        </p:txBody>
      </p:sp>
      <p:sp>
        <p:nvSpPr>
          <p:cNvPr id="18" name="TextBox 17">
            <a:extLst>
              <a:ext uri="{FF2B5EF4-FFF2-40B4-BE49-F238E27FC236}">
                <a16:creationId xmlns:a16="http://schemas.microsoft.com/office/drawing/2014/main" id="{35058B5C-E99A-4632-A739-D06FA2735279}"/>
              </a:ext>
            </a:extLst>
          </p:cNvPr>
          <p:cNvSpPr txBox="1"/>
          <p:nvPr/>
        </p:nvSpPr>
        <p:spPr>
          <a:xfrm>
            <a:off x="2986557" y="5390536"/>
            <a:ext cx="1715720" cy="646331"/>
          </a:xfrm>
          <a:prstGeom prst="rect">
            <a:avLst/>
          </a:prstGeom>
          <a:noFill/>
        </p:spPr>
        <p:txBody>
          <a:bodyPr wrap="square" rtlCol="0">
            <a:spAutoFit/>
          </a:bodyPr>
          <a:lstStyle/>
          <a:p>
            <a:r>
              <a:rPr lang="en-US" sz="1200" dirty="0"/>
              <a:t>Every student must have one GG reported in English (0) and math (1)</a:t>
            </a:r>
          </a:p>
        </p:txBody>
      </p:sp>
      <p:sp>
        <p:nvSpPr>
          <p:cNvPr id="19" name="TextBox 18">
            <a:extLst>
              <a:ext uri="{FF2B5EF4-FFF2-40B4-BE49-F238E27FC236}">
                <a16:creationId xmlns:a16="http://schemas.microsoft.com/office/drawing/2014/main" id="{50F27D81-5BFF-4E44-B2FD-22289365C8B7}"/>
              </a:ext>
            </a:extLst>
          </p:cNvPr>
          <p:cNvSpPr txBox="1"/>
          <p:nvPr/>
        </p:nvSpPr>
        <p:spPr>
          <a:xfrm>
            <a:off x="4881716" y="5409126"/>
            <a:ext cx="995515" cy="1384995"/>
          </a:xfrm>
          <a:prstGeom prst="rect">
            <a:avLst/>
          </a:prstGeom>
          <a:noFill/>
        </p:spPr>
        <p:txBody>
          <a:bodyPr wrap="square" rtlCol="0">
            <a:spAutoFit/>
          </a:bodyPr>
          <a:lstStyle/>
          <a:p>
            <a:r>
              <a:rPr lang="en-US" sz="1200" dirty="0"/>
              <a:t>Based on GG menu of options – more examples on following slide</a:t>
            </a:r>
          </a:p>
        </p:txBody>
      </p:sp>
      <p:sp>
        <p:nvSpPr>
          <p:cNvPr id="20" name="TextBox 19">
            <a:extLst>
              <a:ext uri="{FF2B5EF4-FFF2-40B4-BE49-F238E27FC236}">
                <a16:creationId xmlns:a16="http://schemas.microsoft.com/office/drawing/2014/main" id="{A04C1235-7A5C-48B9-AE1F-FF1455B703E9}"/>
              </a:ext>
            </a:extLst>
          </p:cNvPr>
          <p:cNvSpPr txBox="1"/>
          <p:nvPr/>
        </p:nvSpPr>
        <p:spPr>
          <a:xfrm>
            <a:off x="6046837" y="5316794"/>
            <a:ext cx="995515" cy="1384995"/>
          </a:xfrm>
          <a:prstGeom prst="rect">
            <a:avLst/>
          </a:prstGeom>
          <a:noFill/>
        </p:spPr>
        <p:txBody>
          <a:bodyPr wrap="square" rtlCol="0">
            <a:spAutoFit/>
          </a:bodyPr>
          <a:lstStyle/>
          <a:p>
            <a:r>
              <a:rPr lang="en-US" sz="1200" dirty="0"/>
              <a:t>The year the student met a GG – not necessarily the reporting school year</a:t>
            </a:r>
          </a:p>
        </p:txBody>
      </p:sp>
      <p:sp>
        <p:nvSpPr>
          <p:cNvPr id="21" name="TextBox 20">
            <a:extLst>
              <a:ext uri="{FF2B5EF4-FFF2-40B4-BE49-F238E27FC236}">
                <a16:creationId xmlns:a16="http://schemas.microsoft.com/office/drawing/2014/main" id="{E0FCFCA9-A660-4C2D-A138-381CECAF8BBE}"/>
              </a:ext>
            </a:extLst>
          </p:cNvPr>
          <p:cNvSpPr txBox="1"/>
          <p:nvPr/>
        </p:nvSpPr>
        <p:spPr>
          <a:xfrm>
            <a:off x="7427041" y="5316795"/>
            <a:ext cx="1840475" cy="830997"/>
          </a:xfrm>
          <a:prstGeom prst="rect">
            <a:avLst/>
          </a:prstGeom>
          <a:noFill/>
        </p:spPr>
        <p:txBody>
          <a:bodyPr wrap="square" rtlCol="0">
            <a:spAutoFit/>
          </a:bodyPr>
          <a:lstStyle/>
          <a:p>
            <a:r>
              <a:rPr lang="en-US" sz="1200" dirty="0"/>
              <a:t>Where student met GG – not necessarily your district – important for tracking transfer students</a:t>
            </a:r>
          </a:p>
        </p:txBody>
      </p:sp>
    </p:spTree>
    <p:extLst>
      <p:ext uri="{BB962C8B-B14F-4D97-AF65-F5344CB8AC3E}">
        <p14:creationId xmlns:p14="http://schemas.microsoft.com/office/powerpoint/2010/main" val="1186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EAAC-223D-4D24-982A-99F71AF2535F}"/>
              </a:ext>
            </a:extLst>
          </p:cNvPr>
          <p:cNvSpPr>
            <a:spLocks noGrp="1"/>
          </p:cNvSpPr>
          <p:nvPr>
            <p:ph type="title"/>
          </p:nvPr>
        </p:nvSpPr>
        <p:spPr/>
        <p:txBody>
          <a:bodyPr/>
          <a:lstStyle/>
          <a:p>
            <a:r>
              <a:rPr lang="en-US" dirty="0"/>
              <a:t>Accepted Guideline Scores vs. Benchmark Scores</a:t>
            </a:r>
          </a:p>
        </p:txBody>
      </p:sp>
      <p:graphicFrame>
        <p:nvGraphicFramePr>
          <p:cNvPr id="5" name="Table 5">
            <a:extLst>
              <a:ext uri="{FF2B5EF4-FFF2-40B4-BE49-F238E27FC236}">
                <a16:creationId xmlns:a16="http://schemas.microsoft.com/office/drawing/2014/main" id="{F758C9AC-7606-441D-B072-6D20A78E08C1}"/>
              </a:ext>
            </a:extLst>
          </p:cNvPr>
          <p:cNvGraphicFramePr>
            <a:graphicFrameLocks noGrp="1"/>
          </p:cNvGraphicFramePr>
          <p:nvPr>
            <p:ph idx="1"/>
            <p:extLst>
              <p:ext uri="{D42A27DB-BD31-4B8C-83A1-F6EECF244321}">
                <p14:modId xmlns:p14="http://schemas.microsoft.com/office/powerpoint/2010/main" val="609227051"/>
              </p:ext>
            </p:extLst>
          </p:nvPr>
        </p:nvGraphicFramePr>
        <p:xfrm>
          <a:off x="241444" y="2631354"/>
          <a:ext cx="8781443" cy="2118360"/>
        </p:xfrm>
        <a:graphic>
          <a:graphicData uri="http://schemas.openxmlformats.org/drawingml/2006/table">
            <a:tbl>
              <a:tblPr firstRow="1" bandRow="1">
                <a:tableStyleId>{5C22544A-7EE6-4342-B048-85BDC9FD1C3A}</a:tableStyleId>
              </a:tblPr>
              <a:tblGrid>
                <a:gridCol w="2199539">
                  <a:extLst>
                    <a:ext uri="{9D8B030D-6E8A-4147-A177-3AD203B41FA5}">
                      <a16:colId xmlns:a16="http://schemas.microsoft.com/office/drawing/2014/main" val="585557490"/>
                    </a:ext>
                  </a:extLst>
                </a:gridCol>
                <a:gridCol w="1146875">
                  <a:extLst>
                    <a:ext uri="{9D8B030D-6E8A-4147-A177-3AD203B41FA5}">
                      <a16:colId xmlns:a16="http://schemas.microsoft.com/office/drawing/2014/main" val="724137222"/>
                    </a:ext>
                  </a:extLst>
                </a:gridCol>
                <a:gridCol w="1475722">
                  <a:extLst>
                    <a:ext uri="{9D8B030D-6E8A-4147-A177-3AD203B41FA5}">
                      <a16:colId xmlns:a16="http://schemas.microsoft.com/office/drawing/2014/main" val="3401084167"/>
                    </a:ext>
                  </a:extLst>
                </a:gridCol>
                <a:gridCol w="3959307">
                  <a:extLst>
                    <a:ext uri="{9D8B030D-6E8A-4147-A177-3AD203B41FA5}">
                      <a16:colId xmlns:a16="http://schemas.microsoft.com/office/drawing/2014/main" val="3977206773"/>
                    </a:ext>
                  </a:extLst>
                </a:gridCol>
              </a:tblGrid>
              <a:tr h="370840">
                <a:tc>
                  <a:txBody>
                    <a:bodyPr/>
                    <a:lstStyle/>
                    <a:p>
                      <a:r>
                        <a:rPr lang="en-US" dirty="0"/>
                        <a:t>Guideline Name and Description</a:t>
                      </a:r>
                    </a:p>
                  </a:txBody>
                  <a:tcPr/>
                </a:tc>
                <a:tc>
                  <a:txBody>
                    <a:bodyPr/>
                    <a:lstStyle/>
                    <a:p>
                      <a:r>
                        <a:rPr lang="en-US" dirty="0"/>
                        <a:t>Guideline Name Code</a:t>
                      </a:r>
                    </a:p>
                  </a:txBody>
                  <a:tcPr/>
                </a:tc>
                <a:tc>
                  <a:txBody>
                    <a:bodyPr/>
                    <a:lstStyle/>
                    <a:p>
                      <a:r>
                        <a:rPr lang="en-US" dirty="0"/>
                        <a:t>Accepted Guideline Score Values</a:t>
                      </a:r>
                    </a:p>
                  </a:txBody>
                  <a:tcPr/>
                </a:tc>
                <a:tc>
                  <a:txBody>
                    <a:bodyPr/>
                    <a:lstStyle/>
                    <a:p>
                      <a:r>
                        <a:rPr lang="en-US" dirty="0"/>
                        <a:t>Benchmark Scores</a:t>
                      </a:r>
                    </a:p>
                  </a:txBody>
                  <a:tcPr/>
                </a:tc>
                <a:extLst>
                  <a:ext uri="{0D108BD9-81ED-4DB2-BD59-A6C34878D82A}">
                    <a16:rowId xmlns:a16="http://schemas.microsoft.com/office/drawing/2014/main" val="3807671528"/>
                  </a:ext>
                </a:extLst>
              </a:tr>
              <a:tr h="370840">
                <a:tc>
                  <a:txBody>
                    <a:bodyPr/>
                    <a:lstStyle/>
                    <a:p>
                      <a:r>
                        <a:rPr lang="en-US" dirty="0"/>
                        <a:t>ACT</a:t>
                      </a:r>
                      <a:br>
                        <a:rPr lang="en-US" dirty="0"/>
                      </a:br>
                      <a:r>
                        <a:rPr lang="en-US" sz="1100" i="1" dirty="0" err="1"/>
                        <a:t>ACT</a:t>
                      </a:r>
                      <a:r>
                        <a:rPr lang="en-US" sz="1100" i="1" dirty="0"/>
                        <a:t> is a national college admissions exam. It measures four subjects – English, reading, math and science. The highest possible score for each subject is 36. </a:t>
                      </a:r>
                      <a:endParaRPr lang="en-US" i="1" dirty="0"/>
                    </a:p>
                  </a:txBody>
                  <a:tcPr/>
                </a:tc>
                <a:tc>
                  <a:txBody>
                    <a:bodyPr/>
                    <a:lstStyle/>
                    <a:p>
                      <a:r>
                        <a:rPr lang="en-US" dirty="0"/>
                        <a:t>ACT</a:t>
                      </a:r>
                    </a:p>
                  </a:txBody>
                  <a:tcPr/>
                </a:tc>
                <a:tc>
                  <a:txBody>
                    <a:bodyPr/>
                    <a:lstStyle/>
                    <a:p>
                      <a:r>
                        <a:rPr lang="en-US" dirty="0"/>
                        <a:t>1-36</a:t>
                      </a:r>
                    </a:p>
                  </a:txBody>
                  <a:tcPr/>
                </a:tc>
                <a:tc>
                  <a:txBody>
                    <a:bodyPr/>
                    <a:lstStyle/>
                    <a:p>
                      <a:r>
                        <a:rPr lang="en-US" dirty="0"/>
                        <a:t>Benchmark English – 18 on ACT English</a:t>
                      </a:r>
                    </a:p>
                    <a:p>
                      <a:r>
                        <a:rPr lang="en-US" dirty="0"/>
                        <a:t>Benchmark Math – 19 on ACT Math</a:t>
                      </a:r>
                    </a:p>
                  </a:txBody>
                  <a:tcPr/>
                </a:tc>
                <a:extLst>
                  <a:ext uri="{0D108BD9-81ED-4DB2-BD59-A6C34878D82A}">
                    <a16:rowId xmlns:a16="http://schemas.microsoft.com/office/drawing/2014/main" val="1434580712"/>
                  </a:ext>
                </a:extLst>
              </a:tr>
            </a:tbl>
          </a:graphicData>
        </a:graphic>
      </p:graphicFrame>
      <p:sp>
        <p:nvSpPr>
          <p:cNvPr id="4" name="Slide Number Placeholder 3">
            <a:extLst>
              <a:ext uri="{FF2B5EF4-FFF2-40B4-BE49-F238E27FC236}">
                <a16:creationId xmlns:a16="http://schemas.microsoft.com/office/drawing/2014/main" id="{69281995-3180-42E5-BC0A-03BE8E7172E8}"/>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6" name="Content Placeholder 2">
            <a:extLst>
              <a:ext uri="{FF2B5EF4-FFF2-40B4-BE49-F238E27FC236}">
                <a16:creationId xmlns:a16="http://schemas.microsoft.com/office/drawing/2014/main" id="{F7754497-362F-4AF7-A171-69FBEC759BC2}"/>
              </a:ext>
            </a:extLst>
          </p:cNvPr>
          <p:cNvSpPr txBox="1">
            <a:spLocks/>
          </p:cNvSpPr>
          <p:nvPr/>
        </p:nvSpPr>
        <p:spPr>
          <a:xfrm>
            <a:off x="245193" y="1617108"/>
            <a:ext cx="7886700" cy="1442892"/>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hlinkClick r:id="rId2"/>
              </a:rPr>
              <a:t>Graduation Guidelines File Layout</a:t>
            </a:r>
            <a:endParaRPr lang="en-US" dirty="0"/>
          </a:p>
          <a:p>
            <a:pPr marL="0" indent="0">
              <a:buNone/>
            </a:pPr>
            <a:r>
              <a:rPr lang="en-US" dirty="0">
                <a:hlinkClick r:id="rId3"/>
              </a:rPr>
              <a:t>Graduation Guidelines Menu of Options</a:t>
            </a:r>
            <a:endParaRPr lang="en-US" dirty="0"/>
          </a:p>
        </p:txBody>
      </p:sp>
      <p:cxnSp>
        <p:nvCxnSpPr>
          <p:cNvPr id="7" name="Straight Arrow Connector 6">
            <a:extLst>
              <a:ext uri="{FF2B5EF4-FFF2-40B4-BE49-F238E27FC236}">
                <a16:creationId xmlns:a16="http://schemas.microsoft.com/office/drawing/2014/main" id="{7FF4C2CE-7E28-4C70-B838-187770867D6B}"/>
              </a:ext>
            </a:extLst>
          </p:cNvPr>
          <p:cNvCxnSpPr>
            <a:cxnSpLocks/>
          </p:cNvCxnSpPr>
          <p:nvPr/>
        </p:nvCxnSpPr>
        <p:spPr>
          <a:xfrm flipH="1">
            <a:off x="3181019" y="3975315"/>
            <a:ext cx="732303" cy="12053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2097E52-0535-47AA-B0F0-D7DCA8903163}"/>
              </a:ext>
            </a:extLst>
          </p:cNvPr>
          <p:cNvSpPr txBox="1"/>
          <p:nvPr/>
        </p:nvSpPr>
        <p:spPr>
          <a:xfrm>
            <a:off x="682679" y="5118247"/>
            <a:ext cx="3466542" cy="1231106"/>
          </a:xfrm>
          <a:prstGeom prst="rect">
            <a:avLst/>
          </a:prstGeom>
          <a:noFill/>
        </p:spPr>
        <p:txBody>
          <a:bodyPr wrap="square" rtlCol="0">
            <a:spAutoFit/>
          </a:bodyPr>
          <a:lstStyle/>
          <a:p>
            <a:r>
              <a:rPr lang="en-US" sz="1600" dirty="0"/>
              <a:t>These are all of the possible score values for students who take the ACT </a:t>
            </a:r>
            <a:br>
              <a:rPr lang="en-US" sz="1600" dirty="0"/>
            </a:br>
            <a:endParaRPr lang="en-US" sz="1400" dirty="0"/>
          </a:p>
          <a:p>
            <a:r>
              <a:rPr lang="en-US" sz="1400" i="1" dirty="0"/>
              <a:t>*You can use any of these score values without getting an error in Pipeline*</a:t>
            </a:r>
          </a:p>
        </p:txBody>
      </p:sp>
      <p:cxnSp>
        <p:nvCxnSpPr>
          <p:cNvPr id="9" name="Straight Arrow Connector 8">
            <a:extLst>
              <a:ext uri="{FF2B5EF4-FFF2-40B4-BE49-F238E27FC236}">
                <a16:creationId xmlns:a16="http://schemas.microsoft.com/office/drawing/2014/main" id="{80DFA523-12DC-470B-BD6F-B61C0DA5E3BF}"/>
              </a:ext>
            </a:extLst>
          </p:cNvPr>
          <p:cNvCxnSpPr>
            <a:cxnSpLocks/>
            <a:endCxn id="10" idx="0"/>
          </p:cNvCxnSpPr>
          <p:nvPr/>
        </p:nvCxnSpPr>
        <p:spPr>
          <a:xfrm flipH="1">
            <a:off x="6704004" y="4152404"/>
            <a:ext cx="382140" cy="8119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9A2B5C8-A94F-47CC-B5D4-A0A9503DCEC0}"/>
              </a:ext>
            </a:extLst>
          </p:cNvPr>
          <p:cNvSpPr txBox="1"/>
          <p:nvPr/>
        </p:nvSpPr>
        <p:spPr>
          <a:xfrm>
            <a:off x="4478560" y="4964358"/>
            <a:ext cx="4450887" cy="1384995"/>
          </a:xfrm>
          <a:prstGeom prst="rect">
            <a:avLst/>
          </a:prstGeom>
          <a:noFill/>
        </p:spPr>
        <p:txBody>
          <a:bodyPr wrap="square" rtlCol="0">
            <a:spAutoFit/>
          </a:bodyPr>
          <a:lstStyle/>
          <a:p>
            <a:r>
              <a:rPr lang="en-US" sz="1600" dirty="0"/>
              <a:t>This is the score a student must meet or exceed to use ACT as their English/math GG requirement</a:t>
            </a:r>
          </a:p>
          <a:p>
            <a:endParaRPr lang="en-US" sz="1600" dirty="0"/>
          </a:p>
          <a:p>
            <a:r>
              <a:rPr lang="en-US" sz="1200" dirty="0"/>
              <a:t>*A student with exit code 90 and ACT for GG must have at least an 18 reported in English and 19 reported in math to pass error checking*</a:t>
            </a:r>
          </a:p>
        </p:txBody>
      </p:sp>
    </p:spTree>
    <p:extLst>
      <p:ext uri="{BB962C8B-B14F-4D97-AF65-F5344CB8AC3E}">
        <p14:creationId xmlns:p14="http://schemas.microsoft.com/office/powerpoint/2010/main" val="109930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ln>
            <a:solidFill>
              <a:schemeClr val="tx1"/>
            </a:solidFill>
          </a:ln>
        </p:spPr>
        <p:txBody>
          <a:bodyPr/>
          <a:lstStyle/>
          <a:p>
            <a:pPr marL="0" indent="0">
              <a:buNone/>
            </a:pPr>
            <a:r>
              <a:rPr lang="en-US" dirty="0"/>
              <a:t>A student meets one English and one math requirement, without using the Local Measure guideline type.</a:t>
            </a:r>
          </a:p>
        </p:txBody>
      </p:sp>
      <p:sp>
        <p:nvSpPr>
          <p:cNvPr id="3" name="Content Placeholder 2"/>
          <p:cNvSpPr>
            <a:spLocks noGrp="1"/>
          </p:cNvSpPr>
          <p:nvPr>
            <p:ph sz="half" idx="2"/>
          </p:nvPr>
        </p:nvSpPr>
        <p:spPr>
          <a:ln>
            <a:solidFill>
              <a:schemeClr val="tx1"/>
            </a:solidFill>
          </a:ln>
        </p:spPr>
        <p:txBody>
          <a:bodyPr/>
          <a:lstStyle/>
          <a:p>
            <a:pPr marL="0" indent="0">
              <a:buNone/>
            </a:pPr>
            <a:r>
              <a:rPr lang="en-US" dirty="0"/>
              <a:t>A student attempts, and passes, more than the required one GG in math and one GG in English.</a:t>
            </a:r>
          </a:p>
        </p:txBody>
      </p:sp>
      <p:sp>
        <p:nvSpPr>
          <p:cNvPr id="4" name="Title 3"/>
          <p:cNvSpPr>
            <a:spLocks noGrp="1"/>
          </p:cNvSpPr>
          <p:nvPr>
            <p:ph type="title"/>
          </p:nvPr>
        </p:nvSpPr>
        <p:spPr/>
        <p:txBody>
          <a:bodyPr/>
          <a:lstStyle/>
          <a:p>
            <a:r>
              <a:rPr lang="en-US" dirty="0"/>
              <a:t>GG Case Studies</a:t>
            </a:r>
          </a:p>
        </p:txBody>
      </p:sp>
      <p:sp>
        <p:nvSpPr>
          <p:cNvPr id="5" name="Slide Number Placeholder 4"/>
          <p:cNvSpPr>
            <a:spLocks noGrp="1"/>
          </p:cNvSpPr>
          <p:nvPr>
            <p:ph type="sldNum" sz="quarter" idx="12"/>
          </p:nvPr>
        </p:nvSpPr>
        <p:spPr/>
        <p:txBody>
          <a:bodyPr/>
          <a:lstStyle/>
          <a:p>
            <a:fld id="{C479D5F6-EDCB-402A-AC08-4943A1820E8F}" type="slidenum">
              <a:rPr lang="en-US" smtClean="0"/>
              <a:pPr/>
              <a:t>13</a:t>
            </a:fld>
            <a:endParaRPr lang="en-US" dirty="0"/>
          </a:p>
        </p:txBody>
      </p:sp>
      <p:graphicFrame>
        <p:nvGraphicFramePr>
          <p:cNvPr id="6" name="Table 5">
            <a:extLst>
              <a:ext uri="{FF2B5EF4-FFF2-40B4-BE49-F238E27FC236}">
                <a16:creationId xmlns:a16="http://schemas.microsoft.com/office/drawing/2014/main" id="{C485BC36-69A9-48B8-B6AA-63C5D9B862CA}"/>
              </a:ext>
            </a:extLst>
          </p:cNvPr>
          <p:cNvGraphicFramePr>
            <a:graphicFrameLocks noGrp="1"/>
          </p:cNvGraphicFramePr>
          <p:nvPr/>
        </p:nvGraphicFramePr>
        <p:xfrm>
          <a:off x="704748" y="3231541"/>
          <a:ext cx="3734004" cy="865345"/>
        </p:xfrm>
        <a:graphic>
          <a:graphicData uri="http://schemas.openxmlformats.org/drawingml/2006/table">
            <a:tbl>
              <a:tblPr>
                <a:tableStyleId>{5C22544A-7EE6-4342-B048-85BDC9FD1C3A}</a:tableStyleId>
              </a:tblPr>
              <a:tblGrid>
                <a:gridCol w="1287995">
                  <a:extLst>
                    <a:ext uri="{9D8B030D-6E8A-4147-A177-3AD203B41FA5}">
                      <a16:colId xmlns:a16="http://schemas.microsoft.com/office/drawing/2014/main" val="3230190501"/>
                    </a:ext>
                  </a:extLst>
                </a:gridCol>
                <a:gridCol w="1287995">
                  <a:extLst>
                    <a:ext uri="{9D8B030D-6E8A-4147-A177-3AD203B41FA5}">
                      <a16:colId xmlns:a16="http://schemas.microsoft.com/office/drawing/2014/main" val="3462409488"/>
                    </a:ext>
                  </a:extLst>
                </a:gridCol>
                <a:gridCol w="1158014">
                  <a:extLst>
                    <a:ext uri="{9D8B030D-6E8A-4147-A177-3AD203B41FA5}">
                      <a16:colId xmlns:a16="http://schemas.microsoft.com/office/drawing/2014/main" val="3181667768"/>
                    </a:ext>
                  </a:extLst>
                </a:gridCol>
              </a:tblGrid>
              <a:tr h="514825">
                <a:tc>
                  <a:txBody>
                    <a:bodyPr/>
                    <a:lstStyle/>
                    <a:p>
                      <a:pPr algn="ctr" fontAlgn="ctr"/>
                      <a:r>
                        <a:rPr lang="en-US" sz="1100" u="none" strike="noStrike">
                          <a:effectLst/>
                        </a:rPr>
                        <a:t>GUIDELINE_TYPE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GUIDELINE_NAME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GUIDELINE_SCORE</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70625574"/>
                  </a:ext>
                </a:extLst>
              </a:tr>
              <a:tr h="158408">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SAT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46660950"/>
                  </a:ext>
                </a:extLst>
              </a:tr>
              <a:tr h="158408">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9871998"/>
                  </a:ext>
                </a:extLst>
              </a:tr>
            </a:tbl>
          </a:graphicData>
        </a:graphic>
      </p:graphicFrame>
      <p:pic>
        <p:nvPicPr>
          <p:cNvPr id="8" name="Picture 7">
            <a:extLst>
              <a:ext uri="{FF2B5EF4-FFF2-40B4-BE49-F238E27FC236}">
                <a16:creationId xmlns:a16="http://schemas.microsoft.com/office/drawing/2014/main" id="{23629AA0-8C47-47E5-961E-70CACA25EB28}"/>
              </a:ext>
            </a:extLst>
          </p:cNvPr>
          <p:cNvPicPr>
            <a:picLocks noChangeAspect="1"/>
          </p:cNvPicPr>
          <p:nvPr/>
        </p:nvPicPr>
        <p:blipFill>
          <a:blip r:embed="rId2"/>
          <a:stretch>
            <a:fillRect/>
          </a:stretch>
        </p:blipFill>
        <p:spPr>
          <a:xfrm>
            <a:off x="636024" y="4630808"/>
            <a:ext cx="3886200" cy="511972"/>
          </a:xfrm>
          <a:prstGeom prst="rect">
            <a:avLst/>
          </a:prstGeom>
        </p:spPr>
      </p:pic>
      <p:pic>
        <p:nvPicPr>
          <p:cNvPr id="10" name="Picture 9">
            <a:extLst>
              <a:ext uri="{FF2B5EF4-FFF2-40B4-BE49-F238E27FC236}">
                <a16:creationId xmlns:a16="http://schemas.microsoft.com/office/drawing/2014/main" id="{DB3EF1CE-5D6A-43EF-BC47-0AC4AC0E56AB}"/>
              </a:ext>
            </a:extLst>
          </p:cNvPr>
          <p:cNvPicPr>
            <a:picLocks noChangeAspect="1"/>
          </p:cNvPicPr>
          <p:nvPr/>
        </p:nvPicPr>
        <p:blipFill>
          <a:blip r:embed="rId3"/>
          <a:stretch>
            <a:fillRect/>
          </a:stretch>
        </p:blipFill>
        <p:spPr>
          <a:xfrm>
            <a:off x="628649" y="5201370"/>
            <a:ext cx="3886201" cy="393517"/>
          </a:xfrm>
          <a:prstGeom prst="rect">
            <a:avLst/>
          </a:prstGeom>
        </p:spPr>
      </p:pic>
      <p:graphicFrame>
        <p:nvGraphicFramePr>
          <p:cNvPr id="11" name="Table 10">
            <a:extLst>
              <a:ext uri="{FF2B5EF4-FFF2-40B4-BE49-F238E27FC236}">
                <a16:creationId xmlns:a16="http://schemas.microsoft.com/office/drawing/2014/main" id="{A592559F-7647-4896-8BEB-4100A9FAECBA}"/>
              </a:ext>
            </a:extLst>
          </p:cNvPr>
          <p:cNvGraphicFramePr>
            <a:graphicFrameLocks noGrp="1"/>
          </p:cNvGraphicFramePr>
          <p:nvPr/>
        </p:nvGraphicFramePr>
        <p:xfrm>
          <a:off x="4675752" y="2979175"/>
          <a:ext cx="3810102" cy="1307580"/>
        </p:xfrm>
        <a:graphic>
          <a:graphicData uri="http://schemas.openxmlformats.org/drawingml/2006/table">
            <a:tbl>
              <a:tblPr>
                <a:tableStyleId>{5C22544A-7EE6-4342-B048-85BDC9FD1C3A}</a:tableStyleId>
              </a:tblPr>
              <a:tblGrid>
                <a:gridCol w="1314244">
                  <a:extLst>
                    <a:ext uri="{9D8B030D-6E8A-4147-A177-3AD203B41FA5}">
                      <a16:colId xmlns:a16="http://schemas.microsoft.com/office/drawing/2014/main" val="2531815466"/>
                    </a:ext>
                  </a:extLst>
                </a:gridCol>
                <a:gridCol w="1314244">
                  <a:extLst>
                    <a:ext uri="{9D8B030D-6E8A-4147-A177-3AD203B41FA5}">
                      <a16:colId xmlns:a16="http://schemas.microsoft.com/office/drawing/2014/main" val="1144216403"/>
                    </a:ext>
                  </a:extLst>
                </a:gridCol>
                <a:gridCol w="1181614">
                  <a:extLst>
                    <a:ext uri="{9D8B030D-6E8A-4147-A177-3AD203B41FA5}">
                      <a16:colId xmlns:a16="http://schemas.microsoft.com/office/drawing/2014/main" val="2946785794"/>
                    </a:ext>
                  </a:extLst>
                </a:gridCol>
              </a:tblGrid>
              <a:tr h="581988">
                <a:tc>
                  <a:txBody>
                    <a:bodyPr/>
                    <a:lstStyle/>
                    <a:p>
                      <a:pPr algn="ctr" fontAlgn="ctr"/>
                      <a:r>
                        <a:rPr lang="en-US" sz="1100" u="none" strike="noStrike">
                          <a:effectLst/>
                        </a:rPr>
                        <a:t>GUIDELINE_TYPE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GUIDELINE_NAME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GUIDELINE_SCORE</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1380338"/>
                  </a:ext>
                </a:extLst>
              </a:tr>
              <a:tr h="181398">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ACT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74109765"/>
                  </a:ext>
                </a:extLst>
              </a:tr>
              <a:tr h="181398">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ACT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05543478"/>
                  </a:ext>
                </a:extLst>
              </a:tr>
              <a:tr h="181398">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CAP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14619269"/>
                  </a:ext>
                </a:extLst>
              </a:tr>
              <a:tr h="181398">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61122151"/>
                  </a:ext>
                </a:extLst>
              </a:tr>
            </a:tbl>
          </a:graphicData>
        </a:graphic>
      </p:graphicFrame>
      <p:pic>
        <p:nvPicPr>
          <p:cNvPr id="12" name="Picture 11">
            <a:extLst>
              <a:ext uri="{FF2B5EF4-FFF2-40B4-BE49-F238E27FC236}">
                <a16:creationId xmlns:a16="http://schemas.microsoft.com/office/drawing/2014/main" id="{5BDF4ECC-067A-4B17-B17E-1FE7567BAE76}"/>
              </a:ext>
            </a:extLst>
          </p:cNvPr>
          <p:cNvPicPr>
            <a:picLocks noChangeAspect="1"/>
          </p:cNvPicPr>
          <p:nvPr/>
        </p:nvPicPr>
        <p:blipFill>
          <a:blip r:embed="rId4"/>
          <a:stretch>
            <a:fillRect/>
          </a:stretch>
        </p:blipFill>
        <p:spPr>
          <a:xfrm>
            <a:off x="4635522" y="5425579"/>
            <a:ext cx="3879828" cy="365126"/>
          </a:xfrm>
          <a:prstGeom prst="rect">
            <a:avLst/>
          </a:prstGeom>
        </p:spPr>
      </p:pic>
      <p:pic>
        <p:nvPicPr>
          <p:cNvPr id="13" name="Picture 12">
            <a:extLst>
              <a:ext uri="{FF2B5EF4-FFF2-40B4-BE49-F238E27FC236}">
                <a16:creationId xmlns:a16="http://schemas.microsoft.com/office/drawing/2014/main" id="{FAB6A24A-B91D-4D79-BD09-B6DBC0525457}"/>
              </a:ext>
            </a:extLst>
          </p:cNvPr>
          <p:cNvPicPr>
            <a:picLocks noChangeAspect="1"/>
          </p:cNvPicPr>
          <p:nvPr/>
        </p:nvPicPr>
        <p:blipFill>
          <a:blip r:embed="rId5"/>
          <a:stretch>
            <a:fillRect/>
          </a:stretch>
        </p:blipFill>
        <p:spPr>
          <a:xfrm>
            <a:off x="4643898" y="4577726"/>
            <a:ext cx="3863076" cy="382990"/>
          </a:xfrm>
          <a:prstGeom prst="rect">
            <a:avLst/>
          </a:prstGeom>
        </p:spPr>
      </p:pic>
      <p:pic>
        <p:nvPicPr>
          <p:cNvPr id="15" name="Picture 14">
            <a:extLst>
              <a:ext uri="{FF2B5EF4-FFF2-40B4-BE49-F238E27FC236}">
                <a16:creationId xmlns:a16="http://schemas.microsoft.com/office/drawing/2014/main" id="{791AA010-6916-4B77-97AF-969268C0493E}"/>
              </a:ext>
            </a:extLst>
          </p:cNvPr>
          <p:cNvPicPr>
            <a:picLocks noChangeAspect="1"/>
          </p:cNvPicPr>
          <p:nvPr/>
        </p:nvPicPr>
        <p:blipFill>
          <a:blip r:embed="rId6"/>
          <a:stretch>
            <a:fillRect/>
          </a:stretch>
        </p:blipFill>
        <p:spPr>
          <a:xfrm>
            <a:off x="4629150" y="5005653"/>
            <a:ext cx="3886201" cy="371828"/>
          </a:xfrm>
          <a:prstGeom prst="rect">
            <a:avLst/>
          </a:prstGeom>
        </p:spPr>
      </p:pic>
    </p:spTree>
    <p:extLst>
      <p:ext uri="{BB962C8B-B14F-4D97-AF65-F5344CB8AC3E}">
        <p14:creationId xmlns:p14="http://schemas.microsoft.com/office/powerpoint/2010/main" val="264279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ln>
            <a:solidFill>
              <a:schemeClr val="tx1"/>
            </a:solidFill>
          </a:ln>
        </p:spPr>
        <p:txBody>
          <a:bodyPr/>
          <a:lstStyle/>
          <a:p>
            <a:pPr marL="0" indent="0">
              <a:buNone/>
            </a:pPr>
            <a:r>
              <a:rPr lang="en-US" dirty="0"/>
              <a:t>A student attempts multiple GGs but did not meet any benchmark guideline scores.</a:t>
            </a:r>
          </a:p>
        </p:txBody>
      </p:sp>
      <p:sp>
        <p:nvSpPr>
          <p:cNvPr id="3" name="Content Placeholder 2"/>
          <p:cNvSpPr>
            <a:spLocks noGrp="1"/>
          </p:cNvSpPr>
          <p:nvPr>
            <p:ph sz="half" idx="2"/>
          </p:nvPr>
        </p:nvSpPr>
        <p:spPr>
          <a:ln>
            <a:solidFill>
              <a:schemeClr val="tx1"/>
            </a:solidFill>
          </a:ln>
        </p:spPr>
        <p:txBody>
          <a:bodyPr/>
          <a:lstStyle/>
          <a:p>
            <a:pPr marL="0" indent="0">
              <a:buNone/>
            </a:pPr>
            <a:r>
              <a:rPr lang="en-US" dirty="0"/>
              <a:t>A student meets both English and math requirements through the Local Measure guideline type.</a:t>
            </a:r>
            <a:br>
              <a:rPr lang="en-US" dirty="0"/>
            </a:br>
            <a:r>
              <a:rPr lang="en-US" sz="1200" dirty="0">
                <a:solidFill>
                  <a:srgbClr val="488BC9"/>
                </a:solidFill>
              </a:rPr>
              <a:t>*Only accepted for students graduating in 2020-2021*</a:t>
            </a:r>
            <a:r>
              <a:rPr lang="en-US" dirty="0"/>
              <a:t>  </a:t>
            </a:r>
          </a:p>
        </p:txBody>
      </p:sp>
      <p:sp>
        <p:nvSpPr>
          <p:cNvPr id="4" name="Title 3"/>
          <p:cNvSpPr>
            <a:spLocks noGrp="1"/>
          </p:cNvSpPr>
          <p:nvPr>
            <p:ph type="title"/>
          </p:nvPr>
        </p:nvSpPr>
        <p:spPr/>
        <p:txBody>
          <a:bodyPr/>
          <a:lstStyle/>
          <a:p>
            <a:r>
              <a:rPr lang="en-US" dirty="0"/>
              <a:t>GG Case Studies</a:t>
            </a:r>
          </a:p>
        </p:txBody>
      </p:sp>
      <p:sp>
        <p:nvSpPr>
          <p:cNvPr id="5" name="Slide Number Placeholder 4"/>
          <p:cNvSpPr>
            <a:spLocks noGrp="1"/>
          </p:cNvSpPr>
          <p:nvPr>
            <p:ph type="sldNum" sz="quarter" idx="12"/>
          </p:nvPr>
        </p:nvSpPr>
        <p:spPr/>
        <p:txBody>
          <a:bodyPr/>
          <a:lstStyle/>
          <a:p>
            <a:fld id="{C479D5F6-EDCB-402A-AC08-4943A1820E8F}" type="slidenum">
              <a:rPr lang="en-US" smtClean="0"/>
              <a:pPr/>
              <a:t>14</a:t>
            </a:fld>
            <a:endParaRPr lang="en-US" dirty="0"/>
          </a:p>
        </p:txBody>
      </p:sp>
      <p:graphicFrame>
        <p:nvGraphicFramePr>
          <p:cNvPr id="6" name="Table 5">
            <a:extLst>
              <a:ext uri="{FF2B5EF4-FFF2-40B4-BE49-F238E27FC236}">
                <a16:creationId xmlns:a16="http://schemas.microsoft.com/office/drawing/2014/main" id="{E5A11D3D-8CB8-486A-B59F-AD473B69F01B}"/>
              </a:ext>
            </a:extLst>
          </p:cNvPr>
          <p:cNvGraphicFramePr>
            <a:graphicFrameLocks noGrp="1"/>
          </p:cNvGraphicFramePr>
          <p:nvPr/>
        </p:nvGraphicFramePr>
        <p:xfrm>
          <a:off x="662755" y="3095720"/>
          <a:ext cx="3817990" cy="1145381"/>
        </p:xfrm>
        <a:graphic>
          <a:graphicData uri="http://schemas.openxmlformats.org/drawingml/2006/table">
            <a:tbl>
              <a:tblPr>
                <a:tableStyleId>{5C22544A-7EE6-4342-B048-85BDC9FD1C3A}</a:tableStyleId>
              </a:tblPr>
              <a:tblGrid>
                <a:gridCol w="1316965">
                  <a:extLst>
                    <a:ext uri="{9D8B030D-6E8A-4147-A177-3AD203B41FA5}">
                      <a16:colId xmlns:a16="http://schemas.microsoft.com/office/drawing/2014/main" val="3622602418"/>
                    </a:ext>
                  </a:extLst>
                </a:gridCol>
                <a:gridCol w="1316965">
                  <a:extLst>
                    <a:ext uri="{9D8B030D-6E8A-4147-A177-3AD203B41FA5}">
                      <a16:colId xmlns:a16="http://schemas.microsoft.com/office/drawing/2014/main" val="3945529684"/>
                    </a:ext>
                  </a:extLst>
                </a:gridCol>
                <a:gridCol w="1184060">
                  <a:extLst>
                    <a:ext uri="{9D8B030D-6E8A-4147-A177-3AD203B41FA5}">
                      <a16:colId xmlns:a16="http://schemas.microsoft.com/office/drawing/2014/main" val="869063815"/>
                    </a:ext>
                  </a:extLst>
                </a:gridCol>
              </a:tblGrid>
              <a:tr h="595598">
                <a:tc>
                  <a:txBody>
                    <a:bodyPr/>
                    <a:lstStyle/>
                    <a:p>
                      <a:pPr algn="ctr" fontAlgn="ctr"/>
                      <a:r>
                        <a:rPr lang="en-US" sz="1100" u="none" strike="noStrike">
                          <a:effectLst/>
                        </a:rPr>
                        <a:t>GUIDELINE_TYPE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GUIDELINE_NAME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dirty="0">
                          <a:effectLst/>
                        </a:rPr>
                        <a:t>GUIDELINE_SCORE</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91415935"/>
                  </a:ext>
                </a:extLst>
              </a:tr>
              <a:tr h="183261">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ACT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1265470"/>
                  </a:ext>
                </a:extLst>
              </a:tr>
              <a:tr h="183261">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AP</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37962889"/>
                  </a:ext>
                </a:extLst>
              </a:tr>
              <a:tr h="183261">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ACT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18</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4658956"/>
                  </a:ext>
                </a:extLst>
              </a:tr>
            </a:tbl>
          </a:graphicData>
        </a:graphic>
      </p:graphicFrame>
      <p:pic>
        <p:nvPicPr>
          <p:cNvPr id="8" name="Picture 7">
            <a:extLst>
              <a:ext uri="{FF2B5EF4-FFF2-40B4-BE49-F238E27FC236}">
                <a16:creationId xmlns:a16="http://schemas.microsoft.com/office/drawing/2014/main" id="{89C7802A-CECA-4578-A046-F868BE943034}"/>
              </a:ext>
            </a:extLst>
          </p:cNvPr>
          <p:cNvPicPr>
            <a:picLocks noChangeAspect="1"/>
          </p:cNvPicPr>
          <p:nvPr/>
        </p:nvPicPr>
        <p:blipFill>
          <a:blip r:embed="rId2"/>
          <a:stretch>
            <a:fillRect/>
          </a:stretch>
        </p:blipFill>
        <p:spPr>
          <a:xfrm>
            <a:off x="635022" y="5300458"/>
            <a:ext cx="3879828" cy="365126"/>
          </a:xfrm>
          <a:prstGeom prst="rect">
            <a:avLst/>
          </a:prstGeom>
        </p:spPr>
      </p:pic>
      <p:pic>
        <p:nvPicPr>
          <p:cNvPr id="10" name="Picture 9">
            <a:extLst>
              <a:ext uri="{FF2B5EF4-FFF2-40B4-BE49-F238E27FC236}">
                <a16:creationId xmlns:a16="http://schemas.microsoft.com/office/drawing/2014/main" id="{7F8B3714-4B6B-4599-8512-EFE901F9657A}"/>
              </a:ext>
            </a:extLst>
          </p:cNvPr>
          <p:cNvPicPr>
            <a:picLocks noChangeAspect="1"/>
          </p:cNvPicPr>
          <p:nvPr/>
        </p:nvPicPr>
        <p:blipFill>
          <a:blip r:embed="rId3"/>
          <a:stretch>
            <a:fillRect/>
          </a:stretch>
        </p:blipFill>
        <p:spPr>
          <a:xfrm>
            <a:off x="651774" y="4848350"/>
            <a:ext cx="3863076" cy="382990"/>
          </a:xfrm>
          <a:prstGeom prst="rect">
            <a:avLst/>
          </a:prstGeom>
        </p:spPr>
      </p:pic>
      <p:pic>
        <p:nvPicPr>
          <p:cNvPr id="11" name="Picture 10">
            <a:extLst>
              <a:ext uri="{FF2B5EF4-FFF2-40B4-BE49-F238E27FC236}">
                <a16:creationId xmlns:a16="http://schemas.microsoft.com/office/drawing/2014/main" id="{2FB3436D-6E5C-476B-BD31-449B58CDC118}"/>
              </a:ext>
            </a:extLst>
          </p:cNvPr>
          <p:cNvPicPr>
            <a:picLocks noChangeAspect="1"/>
          </p:cNvPicPr>
          <p:nvPr/>
        </p:nvPicPr>
        <p:blipFill>
          <a:blip r:embed="rId4"/>
          <a:stretch>
            <a:fillRect/>
          </a:stretch>
        </p:blipFill>
        <p:spPr>
          <a:xfrm>
            <a:off x="4629149" y="4818475"/>
            <a:ext cx="3890427" cy="631053"/>
          </a:xfrm>
          <a:prstGeom prst="rect">
            <a:avLst/>
          </a:prstGeom>
        </p:spPr>
      </p:pic>
      <p:graphicFrame>
        <p:nvGraphicFramePr>
          <p:cNvPr id="12" name="Table 11">
            <a:extLst>
              <a:ext uri="{FF2B5EF4-FFF2-40B4-BE49-F238E27FC236}">
                <a16:creationId xmlns:a16="http://schemas.microsoft.com/office/drawing/2014/main" id="{C5E3B070-DB29-42C8-B8F4-DDFDD9EDC6B9}"/>
              </a:ext>
            </a:extLst>
          </p:cNvPr>
          <p:cNvGraphicFramePr>
            <a:graphicFrameLocks noGrp="1"/>
          </p:cNvGraphicFramePr>
          <p:nvPr/>
        </p:nvGraphicFramePr>
        <p:xfrm>
          <a:off x="4703353" y="3241785"/>
          <a:ext cx="3737793" cy="853249"/>
        </p:xfrm>
        <a:graphic>
          <a:graphicData uri="http://schemas.openxmlformats.org/drawingml/2006/table">
            <a:tbl>
              <a:tblPr>
                <a:tableStyleId>{5C22544A-7EE6-4342-B048-85BDC9FD1C3A}</a:tableStyleId>
              </a:tblPr>
              <a:tblGrid>
                <a:gridCol w="1289302">
                  <a:extLst>
                    <a:ext uri="{9D8B030D-6E8A-4147-A177-3AD203B41FA5}">
                      <a16:colId xmlns:a16="http://schemas.microsoft.com/office/drawing/2014/main" val="3162553372"/>
                    </a:ext>
                  </a:extLst>
                </a:gridCol>
                <a:gridCol w="1289302">
                  <a:extLst>
                    <a:ext uri="{9D8B030D-6E8A-4147-A177-3AD203B41FA5}">
                      <a16:colId xmlns:a16="http://schemas.microsoft.com/office/drawing/2014/main" val="444603407"/>
                    </a:ext>
                  </a:extLst>
                </a:gridCol>
                <a:gridCol w="1159189">
                  <a:extLst>
                    <a:ext uri="{9D8B030D-6E8A-4147-A177-3AD203B41FA5}">
                      <a16:colId xmlns:a16="http://schemas.microsoft.com/office/drawing/2014/main" val="4033303472"/>
                    </a:ext>
                  </a:extLst>
                </a:gridCol>
              </a:tblGrid>
              <a:tr h="502729">
                <a:tc>
                  <a:txBody>
                    <a:bodyPr/>
                    <a:lstStyle/>
                    <a:p>
                      <a:pPr algn="ctr" fontAlgn="ctr"/>
                      <a:r>
                        <a:rPr lang="en-US" sz="1100" u="none" strike="noStrike">
                          <a:effectLst/>
                        </a:rPr>
                        <a:t>GUIDELINE_TYPE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GUIDELINE_NAME</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GUIDELINE_SCORE</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86735032"/>
                  </a:ext>
                </a:extLst>
              </a:tr>
              <a:tr h="154686">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LM</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10255757"/>
                  </a:ext>
                </a:extLst>
              </a:tr>
              <a:tr h="154686">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LM</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46155026"/>
                  </a:ext>
                </a:extLst>
              </a:tr>
            </a:tbl>
          </a:graphicData>
        </a:graphic>
      </p:graphicFrame>
    </p:spTree>
    <p:extLst>
      <p:ext uri="{BB962C8B-B14F-4D97-AF65-F5344CB8AC3E}">
        <p14:creationId xmlns:p14="http://schemas.microsoft.com/office/powerpoint/2010/main" val="40605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Students with Accommodations</a:t>
            </a:r>
          </a:p>
        </p:txBody>
      </p:sp>
      <p:sp>
        <p:nvSpPr>
          <p:cNvPr id="5" name="Slide Number Placeholder 4"/>
          <p:cNvSpPr>
            <a:spLocks noGrp="1"/>
          </p:cNvSpPr>
          <p:nvPr>
            <p:ph type="sldNum" sz="quarter" idx="12"/>
          </p:nvPr>
        </p:nvSpPr>
        <p:spPr/>
        <p:txBody>
          <a:bodyPr/>
          <a:lstStyle/>
          <a:p>
            <a:fld id="{C479D5F6-EDCB-402A-AC08-4943A1820E8F}" type="slidenum">
              <a:rPr lang="en-US" smtClean="0"/>
              <a:pPr/>
              <a:t>15</a:t>
            </a:fld>
            <a:endParaRPr lang="en-US" dirty="0"/>
          </a:p>
        </p:txBody>
      </p:sp>
      <p:sp>
        <p:nvSpPr>
          <p:cNvPr id="16" name="Content Placeholder 15">
            <a:extLst>
              <a:ext uri="{FF2B5EF4-FFF2-40B4-BE49-F238E27FC236}">
                <a16:creationId xmlns:a16="http://schemas.microsoft.com/office/drawing/2014/main" id="{E249A397-C094-46F9-9BBB-47A5B5AB0ED4}"/>
              </a:ext>
            </a:extLst>
          </p:cNvPr>
          <p:cNvSpPr>
            <a:spLocks noGrp="1"/>
          </p:cNvSpPr>
          <p:nvPr>
            <p:ph sz="half" idx="2"/>
          </p:nvPr>
        </p:nvSpPr>
        <p:spPr>
          <a:xfrm>
            <a:off x="449451" y="1323556"/>
            <a:ext cx="8345837" cy="4583799"/>
          </a:xfrm>
        </p:spPr>
        <p:txBody>
          <a:bodyPr>
            <a:normAutofit/>
          </a:bodyPr>
          <a:lstStyle/>
          <a:p>
            <a:pPr marL="0" indent="0">
              <a:buNone/>
            </a:pPr>
            <a:r>
              <a:rPr lang="en-US" sz="1800" dirty="0"/>
              <a:t>There are 3 types of accommodation for GG:</a:t>
            </a:r>
          </a:p>
          <a:p>
            <a:r>
              <a:rPr lang="en-US" sz="1400" dirty="0">
                <a:hlinkClick r:id="rId2"/>
              </a:rPr>
              <a:t>English Learners (EL)</a:t>
            </a:r>
            <a:endParaRPr lang="en-US" sz="1400" dirty="0"/>
          </a:p>
          <a:p>
            <a:r>
              <a:rPr lang="en-US" sz="1400" dirty="0">
                <a:hlinkClick r:id="rId3"/>
              </a:rPr>
              <a:t>Gifted Students</a:t>
            </a:r>
            <a:endParaRPr lang="en-US" sz="1400" dirty="0"/>
          </a:p>
          <a:p>
            <a:r>
              <a:rPr lang="en-US" sz="1400" dirty="0">
                <a:hlinkClick r:id="rId4"/>
              </a:rPr>
              <a:t>Students with Disabilities</a:t>
            </a:r>
            <a:endParaRPr lang="en-US" sz="1400" dirty="0"/>
          </a:p>
        </p:txBody>
      </p:sp>
      <p:pic>
        <p:nvPicPr>
          <p:cNvPr id="19" name="Picture 18">
            <a:extLst>
              <a:ext uri="{FF2B5EF4-FFF2-40B4-BE49-F238E27FC236}">
                <a16:creationId xmlns:a16="http://schemas.microsoft.com/office/drawing/2014/main" id="{2BDADE87-BEF8-432B-B563-CC61814DB9DF}"/>
              </a:ext>
            </a:extLst>
          </p:cNvPr>
          <p:cNvPicPr>
            <a:picLocks noChangeAspect="1"/>
          </p:cNvPicPr>
          <p:nvPr/>
        </p:nvPicPr>
        <p:blipFill>
          <a:blip r:embed="rId5"/>
          <a:stretch>
            <a:fillRect/>
          </a:stretch>
        </p:blipFill>
        <p:spPr>
          <a:xfrm>
            <a:off x="0" y="2807837"/>
            <a:ext cx="9144000" cy="3412142"/>
          </a:xfrm>
          <a:prstGeom prst="rect">
            <a:avLst/>
          </a:prstGeom>
        </p:spPr>
      </p:pic>
      <p:cxnSp>
        <p:nvCxnSpPr>
          <p:cNvPr id="20" name="Straight Arrow Connector 19">
            <a:extLst>
              <a:ext uri="{FF2B5EF4-FFF2-40B4-BE49-F238E27FC236}">
                <a16:creationId xmlns:a16="http://schemas.microsoft.com/office/drawing/2014/main" id="{73A99298-32C2-4BEA-B8C0-EFDBB1F53663}"/>
              </a:ext>
            </a:extLst>
          </p:cNvPr>
          <p:cNvCxnSpPr>
            <a:cxnSpLocks/>
            <a:stCxn id="21" idx="1"/>
          </p:cNvCxnSpPr>
          <p:nvPr/>
        </p:nvCxnSpPr>
        <p:spPr>
          <a:xfrm flipH="1">
            <a:off x="3758340" y="3601933"/>
            <a:ext cx="2514396" cy="923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20692F-3E95-467F-95F6-4AA3CCAB937E}"/>
              </a:ext>
            </a:extLst>
          </p:cNvPr>
          <p:cNvSpPr txBox="1"/>
          <p:nvPr/>
        </p:nvSpPr>
        <p:spPr>
          <a:xfrm>
            <a:off x="6272736" y="3278767"/>
            <a:ext cx="2522552" cy="646331"/>
          </a:xfrm>
          <a:prstGeom prst="rect">
            <a:avLst/>
          </a:prstGeom>
          <a:noFill/>
        </p:spPr>
        <p:txBody>
          <a:bodyPr wrap="square" rtlCol="0">
            <a:spAutoFit/>
          </a:bodyPr>
          <a:lstStyle/>
          <a:p>
            <a:r>
              <a:rPr lang="en-US" sz="1200" dirty="0">
                <a:solidFill>
                  <a:schemeClr val="accent1">
                    <a:lumMod val="75000"/>
                  </a:schemeClr>
                </a:solidFill>
              </a:rPr>
              <a:t>Student must have record in SPED Interchange to use this accommodation.</a:t>
            </a:r>
          </a:p>
        </p:txBody>
      </p:sp>
      <p:cxnSp>
        <p:nvCxnSpPr>
          <p:cNvPr id="26" name="Straight Arrow Connector 25">
            <a:extLst>
              <a:ext uri="{FF2B5EF4-FFF2-40B4-BE49-F238E27FC236}">
                <a16:creationId xmlns:a16="http://schemas.microsoft.com/office/drawing/2014/main" id="{D769C25A-ABD4-4FD5-8F05-3282AE14AA0F}"/>
              </a:ext>
            </a:extLst>
          </p:cNvPr>
          <p:cNvCxnSpPr>
            <a:cxnSpLocks/>
            <a:stCxn id="27" idx="1"/>
          </p:cNvCxnSpPr>
          <p:nvPr/>
        </p:nvCxnSpPr>
        <p:spPr>
          <a:xfrm flipH="1">
            <a:off x="3766089" y="4708477"/>
            <a:ext cx="2514396" cy="923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7E05382-F520-4B78-B70F-407ABE89103C}"/>
              </a:ext>
            </a:extLst>
          </p:cNvPr>
          <p:cNvSpPr txBox="1"/>
          <p:nvPr/>
        </p:nvSpPr>
        <p:spPr>
          <a:xfrm>
            <a:off x="6280485" y="4385311"/>
            <a:ext cx="2522552" cy="646331"/>
          </a:xfrm>
          <a:prstGeom prst="rect">
            <a:avLst/>
          </a:prstGeom>
          <a:noFill/>
        </p:spPr>
        <p:txBody>
          <a:bodyPr wrap="square" rtlCol="0">
            <a:spAutoFit/>
          </a:bodyPr>
          <a:lstStyle/>
          <a:p>
            <a:r>
              <a:rPr lang="en-US" sz="1200" dirty="0">
                <a:solidFill>
                  <a:schemeClr val="accent1">
                    <a:lumMod val="75000"/>
                  </a:schemeClr>
                </a:solidFill>
              </a:rPr>
              <a:t>Student must be in IPST_COHORT_LEP (in Student End of Year) to use this accommodation.</a:t>
            </a:r>
          </a:p>
        </p:txBody>
      </p:sp>
      <p:cxnSp>
        <p:nvCxnSpPr>
          <p:cNvPr id="28" name="Straight Arrow Connector 27">
            <a:extLst>
              <a:ext uri="{FF2B5EF4-FFF2-40B4-BE49-F238E27FC236}">
                <a16:creationId xmlns:a16="http://schemas.microsoft.com/office/drawing/2014/main" id="{85516746-DB85-44E4-941C-48FB999F3D3F}"/>
              </a:ext>
            </a:extLst>
          </p:cNvPr>
          <p:cNvCxnSpPr>
            <a:cxnSpLocks/>
            <a:stCxn id="29" idx="1"/>
          </p:cNvCxnSpPr>
          <p:nvPr/>
        </p:nvCxnSpPr>
        <p:spPr>
          <a:xfrm flipH="1">
            <a:off x="3766089" y="5857610"/>
            <a:ext cx="2514396" cy="923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D8346BA-D6A0-4B09-805B-35E67F7F76F2}"/>
              </a:ext>
            </a:extLst>
          </p:cNvPr>
          <p:cNvSpPr txBox="1"/>
          <p:nvPr/>
        </p:nvSpPr>
        <p:spPr>
          <a:xfrm>
            <a:off x="6280485" y="5534444"/>
            <a:ext cx="2522552" cy="646331"/>
          </a:xfrm>
          <a:prstGeom prst="rect">
            <a:avLst/>
          </a:prstGeom>
          <a:noFill/>
        </p:spPr>
        <p:txBody>
          <a:bodyPr wrap="square" rtlCol="0">
            <a:spAutoFit/>
          </a:bodyPr>
          <a:lstStyle/>
          <a:p>
            <a:r>
              <a:rPr lang="en-US" sz="1200" dirty="0">
                <a:solidFill>
                  <a:schemeClr val="accent1">
                    <a:lumMod val="75000"/>
                  </a:schemeClr>
                </a:solidFill>
              </a:rPr>
              <a:t>Student must be in IPST_COHORT_GT (in Student End of Year) to use this accommodation.</a:t>
            </a:r>
          </a:p>
        </p:txBody>
      </p:sp>
    </p:spTree>
    <p:extLst>
      <p:ext uri="{BB962C8B-B14F-4D97-AF65-F5344CB8AC3E}">
        <p14:creationId xmlns:p14="http://schemas.microsoft.com/office/powerpoint/2010/main" val="3640116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Timeline/Deadlines</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79314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Guidelines Reporting Timeline</a:t>
            </a:r>
          </a:p>
        </p:txBody>
      </p:sp>
      <p:sp>
        <p:nvSpPr>
          <p:cNvPr id="3" name="Content Placeholder 2"/>
          <p:cNvSpPr>
            <a:spLocks noGrp="1"/>
          </p:cNvSpPr>
          <p:nvPr>
            <p:ph idx="1"/>
          </p:nvPr>
        </p:nvSpPr>
        <p:spPr>
          <a:xfrm>
            <a:off x="146406" y="1362880"/>
            <a:ext cx="8851187" cy="4640674"/>
          </a:xfrm>
        </p:spPr>
        <p:txBody>
          <a:bodyPr/>
          <a:lstStyle/>
          <a:p>
            <a:pPr marL="0" indent="0">
              <a:buNone/>
            </a:pPr>
            <a:r>
              <a:rPr lang="en-US" dirty="0"/>
              <a:t>GG reporting will follow the Student End of Year timeline for 2020-2021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pic>
        <p:nvPicPr>
          <p:cNvPr id="6" name="Picture 5">
            <a:extLst>
              <a:ext uri="{FF2B5EF4-FFF2-40B4-BE49-F238E27FC236}">
                <a16:creationId xmlns:a16="http://schemas.microsoft.com/office/drawing/2014/main" id="{97CC5848-0C87-466A-9E1D-69C6C4064A79}"/>
              </a:ext>
            </a:extLst>
          </p:cNvPr>
          <p:cNvPicPr>
            <a:picLocks noChangeAspect="1"/>
          </p:cNvPicPr>
          <p:nvPr/>
        </p:nvPicPr>
        <p:blipFill>
          <a:blip r:embed="rId2"/>
          <a:stretch>
            <a:fillRect/>
          </a:stretch>
        </p:blipFill>
        <p:spPr>
          <a:xfrm>
            <a:off x="0" y="1803826"/>
            <a:ext cx="9144000" cy="4132578"/>
          </a:xfrm>
          <a:prstGeom prst="rect">
            <a:avLst/>
          </a:prstGeom>
        </p:spPr>
      </p:pic>
      <p:sp>
        <p:nvSpPr>
          <p:cNvPr id="7" name="TextBox 6">
            <a:extLst>
              <a:ext uri="{FF2B5EF4-FFF2-40B4-BE49-F238E27FC236}">
                <a16:creationId xmlns:a16="http://schemas.microsoft.com/office/drawing/2014/main" id="{8F26B7D3-4A2B-4849-AB7E-316A6205B8FA}"/>
              </a:ext>
            </a:extLst>
          </p:cNvPr>
          <p:cNvSpPr txBox="1"/>
          <p:nvPr/>
        </p:nvSpPr>
        <p:spPr>
          <a:xfrm>
            <a:off x="2494728" y="3809605"/>
            <a:ext cx="5235677" cy="307777"/>
          </a:xfrm>
          <a:prstGeom prst="rect">
            <a:avLst/>
          </a:prstGeom>
          <a:noFill/>
        </p:spPr>
        <p:txBody>
          <a:bodyPr wrap="square" rtlCol="0">
            <a:spAutoFit/>
          </a:bodyPr>
          <a:lstStyle/>
          <a:p>
            <a:r>
              <a:rPr lang="en-US" sz="1400" b="1" dirty="0">
                <a:solidFill>
                  <a:schemeClr val="accent1">
                    <a:lumMod val="75000"/>
                  </a:schemeClr>
                </a:solidFill>
              </a:rPr>
              <a:t>*This is when your GG file should be error free*</a:t>
            </a:r>
          </a:p>
        </p:txBody>
      </p:sp>
      <p:sp>
        <p:nvSpPr>
          <p:cNvPr id="8" name="TextBox 7">
            <a:extLst>
              <a:ext uri="{FF2B5EF4-FFF2-40B4-BE49-F238E27FC236}">
                <a16:creationId xmlns:a16="http://schemas.microsoft.com/office/drawing/2014/main" id="{9F91282A-0F65-4075-A71A-A9A4A767DD56}"/>
              </a:ext>
            </a:extLst>
          </p:cNvPr>
          <p:cNvSpPr txBox="1"/>
          <p:nvPr/>
        </p:nvSpPr>
        <p:spPr>
          <a:xfrm>
            <a:off x="2440484" y="2298361"/>
            <a:ext cx="5235677" cy="307777"/>
          </a:xfrm>
          <a:prstGeom prst="rect">
            <a:avLst/>
          </a:prstGeom>
          <a:noFill/>
        </p:spPr>
        <p:txBody>
          <a:bodyPr wrap="square" rtlCol="0">
            <a:spAutoFit/>
          </a:bodyPr>
          <a:lstStyle/>
          <a:p>
            <a:r>
              <a:rPr lang="en-US" sz="1400" b="1" dirty="0">
                <a:solidFill>
                  <a:schemeClr val="accent1">
                    <a:lumMod val="75000"/>
                  </a:schemeClr>
                </a:solidFill>
              </a:rPr>
              <a:t>*This is when you can begin uploading the 20-21 GG file*</a:t>
            </a:r>
          </a:p>
        </p:txBody>
      </p:sp>
    </p:spTree>
    <p:extLst>
      <p:ext uri="{BB962C8B-B14F-4D97-AF65-F5344CB8AC3E}">
        <p14:creationId xmlns:p14="http://schemas.microsoft.com/office/powerpoint/2010/main" val="35856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8BDF-5733-4E12-87FF-0713233481AB}"/>
              </a:ext>
            </a:extLst>
          </p:cNvPr>
          <p:cNvSpPr>
            <a:spLocks noGrp="1"/>
          </p:cNvSpPr>
          <p:nvPr>
            <p:ph type="title"/>
          </p:nvPr>
        </p:nvSpPr>
        <p:spPr/>
        <p:txBody>
          <a:bodyPr/>
          <a:lstStyle/>
          <a:p>
            <a:r>
              <a:rPr lang="en-US" dirty="0"/>
              <a:t>2020-2021 Timeline/Deadlines Continued</a:t>
            </a:r>
          </a:p>
        </p:txBody>
      </p:sp>
      <p:sp>
        <p:nvSpPr>
          <p:cNvPr id="4" name="Slide Number Placeholder 3">
            <a:extLst>
              <a:ext uri="{FF2B5EF4-FFF2-40B4-BE49-F238E27FC236}">
                <a16:creationId xmlns:a16="http://schemas.microsoft.com/office/drawing/2014/main" id="{6D65F75A-DE66-466E-BCEE-5A7A8A14E00A}"/>
              </a:ext>
            </a:extLst>
          </p:cNvPr>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6" name="Picture 5">
            <a:extLst>
              <a:ext uri="{FF2B5EF4-FFF2-40B4-BE49-F238E27FC236}">
                <a16:creationId xmlns:a16="http://schemas.microsoft.com/office/drawing/2014/main" id="{7BBA32BB-9BD0-457F-AA93-0C08559B6A1D}"/>
              </a:ext>
            </a:extLst>
          </p:cNvPr>
          <p:cNvPicPr>
            <a:picLocks noChangeAspect="1"/>
          </p:cNvPicPr>
          <p:nvPr/>
        </p:nvPicPr>
        <p:blipFill>
          <a:blip r:embed="rId2"/>
          <a:stretch>
            <a:fillRect/>
          </a:stretch>
        </p:blipFill>
        <p:spPr>
          <a:xfrm>
            <a:off x="0" y="1578828"/>
            <a:ext cx="9144000" cy="1127623"/>
          </a:xfrm>
          <a:prstGeom prst="rect">
            <a:avLst/>
          </a:prstGeom>
        </p:spPr>
      </p:pic>
      <p:pic>
        <p:nvPicPr>
          <p:cNvPr id="5" name="Picture 4">
            <a:extLst>
              <a:ext uri="{FF2B5EF4-FFF2-40B4-BE49-F238E27FC236}">
                <a16:creationId xmlns:a16="http://schemas.microsoft.com/office/drawing/2014/main" id="{639FF704-8CF8-4451-8608-B0AC77A62979}"/>
              </a:ext>
            </a:extLst>
          </p:cNvPr>
          <p:cNvPicPr>
            <a:picLocks noChangeAspect="1"/>
          </p:cNvPicPr>
          <p:nvPr/>
        </p:nvPicPr>
        <p:blipFill>
          <a:blip r:embed="rId3"/>
          <a:stretch>
            <a:fillRect/>
          </a:stretch>
        </p:blipFill>
        <p:spPr>
          <a:xfrm>
            <a:off x="0" y="2706451"/>
            <a:ext cx="9144000" cy="2902315"/>
          </a:xfrm>
          <a:prstGeom prst="rect">
            <a:avLst/>
          </a:prstGeom>
        </p:spPr>
      </p:pic>
      <p:sp>
        <p:nvSpPr>
          <p:cNvPr id="7" name="TextBox 6">
            <a:extLst>
              <a:ext uri="{FF2B5EF4-FFF2-40B4-BE49-F238E27FC236}">
                <a16:creationId xmlns:a16="http://schemas.microsoft.com/office/drawing/2014/main" id="{0AA7F6FB-956C-4599-8475-E0C0BA7E7EDF}"/>
              </a:ext>
            </a:extLst>
          </p:cNvPr>
          <p:cNvSpPr txBox="1"/>
          <p:nvPr/>
        </p:nvSpPr>
        <p:spPr>
          <a:xfrm>
            <a:off x="5377912" y="1888199"/>
            <a:ext cx="3851329" cy="738664"/>
          </a:xfrm>
          <a:prstGeom prst="rect">
            <a:avLst/>
          </a:prstGeom>
          <a:noFill/>
        </p:spPr>
        <p:txBody>
          <a:bodyPr wrap="square" rtlCol="0">
            <a:spAutoFit/>
          </a:bodyPr>
          <a:lstStyle/>
          <a:p>
            <a:r>
              <a:rPr lang="en-US" sz="1400" b="1" dirty="0">
                <a:solidFill>
                  <a:schemeClr val="accent1">
                    <a:lumMod val="75000"/>
                  </a:schemeClr>
                </a:solidFill>
              </a:rPr>
              <a:t>*Unless required by error-checking in the post-cross phase, this is the final date you can modify your GG file*</a:t>
            </a:r>
          </a:p>
        </p:txBody>
      </p:sp>
    </p:spTree>
    <p:extLst>
      <p:ext uri="{BB962C8B-B14F-4D97-AF65-F5344CB8AC3E}">
        <p14:creationId xmlns:p14="http://schemas.microsoft.com/office/powerpoint/2010/main" val="202957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8BDF-5733-4E12-87FF-0713233481AB}"/>
              </a:ext>
            </a:extLst>
          </p:cNvPr>
          <p:cNvSpPr>
            <a:spLocks noGrp="1"/>
          </p:cNvSpPr>
          <p:nvPr>
            <p:ph type="title"/>
          </p:nvPr>
        </p:nvSpPr>
        <p:spPr/>
        <p:txBody>
          <a:bodyPr/>
          <a:lstStyle/>
          <a:p>
            <a:r>
              <a:rPr lang="en-US" dirty="0"/>
              <a:t>Timeline: 2021-2022 (and beyond)</a:t>
            </a:r>
          </a:p>
        </p:txBody>
      </p:sp>
      <p:sp>
        <p:nvSpPr>
          <p:cNvPr id="4" name="Slide Number Placeholder 3">
            <a:extLst>
              <a:ext uri="{FF2B5EF4-FFF2-40B4-BE49-F238E27FC236}">
                <a16:creationId xmlns:a16="http://schemas.microsoft.com/office/drawing/2014/main" id="{6D65F75A-DE66-466E-BCEE-5A7A8A14E00A}"/>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
        <p:nvSpPr>
          <p:cNvPr id="5" name="TextBox 4">
            <a:extLst>
              <a:ext uri="{FF2B5EF4-FFF2-40B4-BE49-F238E27FC236}">
                <a16:creationId xmlns:a16="http://schemas.microsoft.com/office/drawing/2014/main" id="{39A7E776-2D21-48A0-BB47-EF33CB47675F}"/>
              </a:ext>
            </a:extLst>
          </p:cNvPr>
          <p:cNvSpPr txBox="1"/>
          <p:nvPr/>
        </p:nvSpPr>
        <p:spPr>
          <a:xfrm>
            <a:off x="503694" y="1549241"/>
            <a:ext cx="8237349" cy="3416320"/>
          </a:xfrm>
          <a:prstGeom prst="rect">
            <a:avLst/>
          </a:prstGeom>
          <a:noFill/>
        </p:spPr>
        <p:txBody>
          <a:bodyPr wrap="square">
            <a:spAutoFit/>
          </a:bodyPr>
          <a:lstStyle/>
          <a:p>
            <a:r>
              <a:rPr lang="en-US" b="0" i="0" dirty="0">
                <a:solidFill>
                  <a:srgbClr val="333333"/>
                </a:solidFill>
                <a:effectLst/>
                <a:latin typeface="SourceSansProRegular"/>
              </a:rPr>
              <a:t>Full implementation of Graduation Guidelines is expected to go into effect for the Class of 2022.</a:t>
            </a:r>
          </a:p>
          <a:p>
            <a:endParaRPr lang="en-US" dirty="0">
              <a:solidFill>
                <a:srgbClr val="333333"/>
              </a:solidFill>
              <a:latin typeface="SourceSansProRegular"/>
            </a:endParaRPr>
          </a:p>
          <a:p>
            <a:endParaRPr lang="en-US" dirty="0">
              <a:solidFill>
                <a:srgbClr val="333333"/>
              </a:solidFill>
              <a:latin typeface="SourceSansProRegular"/>
            </a:endParaRPr>
          </a:p>
          <a:p>
            <a:r>
              <a:rPr lang="en-US" dirty="0">
                <a:solidFill>
                  <a:srgbClr val="333333"/>
                </a:solidFill>
                <a:latin typeface="SourceSansProRegular"/>
              </a:rPr>
              <a:t>The Graduation Guidelines file for 2021-2022 will open with the other Student Interchange files.</a:t>
            </a:r>
          </a:p>
          <a:p>
            <a:endParaRPr lang="en-US" dirty="0">
              <a:solidFill>
                <a:srgbClr val="333333"/>
              </a:solidFill>
              <a:latin typeface="SourceSansProRegular"/>
            </a:endParaRPr>
          </a:p>
          <a:p>
            <a:pPr marL="742950" lvl="1" indent="-285750">
              <a:buFont typeface="Arial" panose="020B0604020202020204" pitchFamily="34" charset="0"/>
              <a:buChar char="•"/>
            </a:pPr>
            <a:r>
              <a:rPr lang="en-US" dirty="0">
                <a:solidFill>
                  <a:srgbClr val="333333"/>
                </a:solidFill>
                <a:latin typeface="SourceSansProRegular"/>
              </a:rPr>
              <a:t>You will be able to begin uploading GG for 2021-2022 in July 2021. </a:t>
            </a:r>
          </a:p>
          <a:p>
            <a:pPr marL="742950" lvl="1" indent="-285750">
              <a:buFont typeface="Arial" panose="020B0604020202020204" pitchFamily="34" charset="0"/>
              <a:buChar char="•"/>
            </a:pPr>
            <a:r>
              <a:rPr lang="en-US" dirty="0">
                <a:solidFill>
                  <a:srgbClr val="333333"/>
                </a:solidFill>
                <a:latin typeface="SourceSansProRegular"/>
              </a:rPr>
              <a:t>Reminder: GG is not required for Student October</a:t>
            </a:r>
          </a:p>
          <a:p>
            <a:pPr marL="742950" lvl="1" indent="-285750">
              <a:buFont typeface="Arial" panose="020B0604020202020204" pitchFamily="34" charset="0"/>
              <a:buChar char="•"/>
            </a:pPr>
            <a:r>
              <a:rPr lang="en-US" dirty="0">
                <a:solidFill>
                  <a:srgbClr val="333333"/>
                </a:solidFill>
                <a:latin typeface="SourceSansProRegular"/>
              </a:rPr>
              <a:t>It is best practice to be uploading/updating GG frequently throughout the school year, as students meet Graduation Guidelines</a:t>
            </a:r>
          </a:p>
          <a:p>
            <a:pPr marL="1200150" lvl="2" indent="-285750">
              <a:buFont typeface="Arial" panose="020B0604020202020204" pitchFamily="34" charset="0"/>
              <a:buChar char="•"/>
            </a:pPr>
            <a:r>
              <a:rPr lang="en-US" dirty="0">
                <a:solidFill>
                  <a:srgbClr val="333333"/>
                </a:solidFill>
                <a:latin typeface="SourceSansProRegular"/>
              </a:rPr>
              <a:t>VERY important for students who transfer!</a:t>
            </a:r>
            <a:endParaRPr lang="en-US" dirty="0"/>
          </a:p>
        </p:txBody>
      </p:sp>
    </p:spTree>
    <p:extLst>
      <p:ext uri="{BB962C8B-B14F-4D97-AF65-F5344CB8AC3E}">
        <p14:creationId xmlns:p14="http://schemas.microsoft.com/office/powerpoint/2010/main" val="301178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Overview</a:t>
            </a:r>
          </a:p>
          <a:p>
            <a:r>
              <a:rPr lang="en-US" dirty="0"/>
              <a:t>Data Reporting</a:t>
            </a:r>
          </a:p>
          <a:p>
            <a:r>
              <a:rPr lang="en-US" dirty="0"/>
              <a:t>Timeline/Deadlines</a:t>
            </a:r>
          </a:p>
          <a:p>
            <a:r>
              <a:rPr lang="en-US" dirty="0"/>
              <a:t>How to Report: Class of 2021</a:t>
            </a:r>
          </a:p>
          <a:p>
            <a:r>
              <a:rPr lang="en-US" dirty="0"/>
              <a:t>Resources</a:t>
            </a:r>
          </a:p>
          <a:p>
            <a:r>
              <a:rPr lang="en-US" dirty="0"/>
              <a:t>Contacts</a:t>
            </a:r>
          </a:p>
        </p:txBody>
      </p:sp>
      <p:sp>
        <p:nvSpPr>
          <p:cNvPr id="4" name="Slide Number Placeholder 3"/>
          <p:cNvSpPr>
            <a:spLocks noGrp="1"/>
          </p:cNvSpPr>
          <p:nvPr>
            <p:ph type="sldNum" sz="quarter" idx="12"/>
          </p:nvPr>
        </p:nvSpPr>
        <p:spPr>
          <a:xfrm>
            <a:off x="336084" y="6420923"/>
            <a:ext cx="8179266" cy="365125"/>
          </a:xfrm>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222937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311" y="2260190"/>
            <a:ext cx="7772400" cy="2337620"/>
          </a:xfrm>
        </p:spPr>
        <p:txBody>
          <a:bodyPr/>
          <a:lstStyle/>
          <a:p>
            <a:br>
              <a:rPr lang="en-US" dirty="0"/>
            </a:br>
            <a:r>
              <a:rPr lang="en-US" dirty="0"/>
              <a:t>How to Report:</a:t>
            </a:r>
            <a:br>
              <a:rPr lang="en-US" dirty="0"/>
            </a:br>
            <a:r>
              <a:rPr lang="en-US" dirty="0"/>
              <a:t> Class of 2020-2021</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78266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Flexibility</a:t>
            </a:r>
          </a:p>
        </p:txBody>
      </p:sp>
      <p:sp>
        <p:nvSpPr>
          <p:cNvPr id="3" name="Content Placeholder 2"/>
          <p:cNvSpPr>
            <a:spLocks noGrp="1"/>
          </p:cNvSpPr>
          <p:nvPr>
            <p:ph idx="1"/>
          </p:nvPr>
        </p:nvSpPr>
        <p:spPr/>
        <p:txBody>
          <a:bodyPr>
            <a:normAutofit fontScale="92500" lnSpcReduction="20000"/>
          </a:bodyPr>
          <a:lstStyle/>
          <a:p>
            <a:r>
              <a:rPr lang="en-US" b="1" i="0" dirty="0">
                <a:solidFill>
                  <a:srgbClr val="333333"/>
                </a:solidFill>
                <a:effectLst/>
                <a:latin typeface="SourceSansProRegular"/>
              </a:rPr>
              <a:t>Flexibility: </a:t>
            </a:r>
            <a:r>
              <a:rPr lang="en-US" b="0" i="0" dirty="0">
                <a:solidFill>
                  <a:srgbClr val="333333"/>
                </a:solidFill>
                <a:effectLst/>
                <a:latin typeface="SourceSansProRegular"/>
              </a:rPr>
              <a:t>The State Board of Education approved flexibility for Graduation Guidelines for the Class of 2021. For 2020-2021, local education providers (LEPs) may graduate students according to district determined graduation requirements that include the </a:t>
            </a:r>
            <a:r>
              <a:rPr lang="en-US" b="0" i="0" u="sng" dirty="0">
                <a:solidFill>
                  <a:srgbClr val="403F3B"/>
                </a:solidFill>
                <a:effectLst/>
                <a:latin typeface="SourceSansProRegular"/>
                <a:hlinkClick r:id="rId2"/>
              </a:rPr>
              <a:t>Menu of Options</a:t>
            </a:r>
            <a:r>
              <a:rPr lang="en-US" b="0" i="0" dirty="0">
                <a:solidFill>
                  <a:srgbClr val="333333"/>
                </a:solidFill>
                <a:effectLst/>
                <a:latin typeface="SourceSansProRegular"/>
              </a:rPr>
              <a:t> and/or local options, such as courses. LEPs can decide if they would like to implement Graduation Guidelines for the Class of 2021 or delay full implementation until the class of 2022.</a:t>
            </a:r>
          </a:p>
          <a:p>
            <a:endParaRPr lang="en-US" dirty="0">
              <a:solidFill>
                <a:srgbClr val="333333"/>
              </a:solidFill>
              <a:latin typeface="SourceSansProRegular"/>
            </a:endParaRPr>
          </a:p>
          <a:p>
            <a:r>
              <a:rPr lang="en-US" b="1" i="0" dirty="0">
                <a:solidFill>
                  <a:srgbClr val="333333"/>
                </a:solidFill>
                <a:effectLst/>
                <a:latin typeface="SourceSansProRegular"/>
              </a:rPr>
              <a:t>Reporting:</a:t>
            </a:r>
            <a:r>
              <a:rPr lang="en-US" b="0" i="0" dirty="0">
                <a:solidFill>
                  <a:srgbClr val="333333"/>
                </a:solidFill>
                <a:effectLst/>
                <a:latin typeface="SourceSansProRegular"/>
              </a:rPr>
              <a:t>  The legislated requirement to report Graduation Guidelines in 2021 is still in place (</a:t>
            </a:r>
            <a:r>
              <a:rPr lang="en-US" b="0" i="0" u="sng" dirty="0">
                <a:solidFill>
                  <a:srgbClr val="403F3B"/>
                </a:solidFill>
                <a:effectLst/>
                <a:latin typeface="SourceSansProRegular"/>
                <a:hlinkClick r:id="rId3"/>
              </a:rPr>
              <a:t>22.11.204 (4) C.R.S</a:t>
            </a:r>
            <a:r>
              <a:rPr lang="en-US" b="0" i="0" dirty="0">
                <a:solidFill>
                  <a:srgbClr val="333333"/>
                </a:solidFill>
                <a:effectLst/>
                <a:latin typeface="SourceSansProRegular"/>
              </a:rPr>
              <a:t>). So, for 2021, LEPs must report how each student has graduated in English and math.  The </a:t>
            </a:r>
            <a:r>
              <a:rPr lang="en-US" b="0" i="0" u="sng" dirty="0">
                <a:solidFill>
                  <a:srgbClr val="403F3B"/>
                </a:solidFill>
                <a:effectLst/>
                <a:latin typeface="SourceSansProRegular"/>
                <a:hlinkClick r:id="rId4"/>
              </a:rPr>
              <a:t>Graduation Guidelines reporting file </a:t>
            </a:r>
            <a:r>
              <a:rPr lang="en-US" b="0" i="0" dirty="0">
                <a:solidFill>
                  <a:srgbClr val="333333"/>
                </a:solidFill>
                <a:effectLst/>
                <a:latin typeface="SourceSansProRegular"/>
              </a:rPr>
              <a:t> is a </a:t>
            </a:r>
            <a:r>
              <a:rPr lang="en-US" b="0" i="0" u="sng" dirty="0">
                <a:solidFill>
                  <a:srgbClr val="403F3B"/>
                </a:solidFill>
                <a:effectLst/>
                <a:latin typeface="SourceSansProRegular"/>
                <a:hlinkClick r:id="rId5"/>
              </a:rPr>
              <a:t>Student Interchange File</a:t>
            </a:r>
            <a:r>
              <a:rPr lang="en-US" b="0" i="0" dirty="0">
                <a:solidFill>
                  <a:srgbClr val="333333"/>
                </a:solidFill>
                <a:effectLst/>
                <a:latin typeface="SourceSansProRegular"/>
              </a:rPr>
              <a:t> and part of the Student End of Year Collection.  It includes all of the Graduation Guidelines measures - should you choose to report those - and  a new category for 2021 only called “Local Measure,” where you can report your district-determined graduation requirements.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05606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Flexibility vs. Reporting</a:t>
            </a:r>
          </a:p>
        </p:txBody>
      </p:sp>
      <p:sp>
        <p:nvSpPr>
          <p:cNvPr id="3" name="Content Placeholder 2"/>
          <p:cNvSpPr>
            <a:spLocks noGrp="1"/>
          </p:cNvSpPr>
          <p:nvPr>
            <p:ph idx="1"/>
          </p:nvPr>
        </p:nvSpPr>
        <p:spPr/>
        <p:txBody>
          <a:bodyPr>
            <a:normAutofit/>
          </a:bodyPr>
          <a:lstStyle/>
          <a:p>
            <a:r>
              <a:rPr lang="en-US" dirty="0"/>
              <a:t>Students graduating in 2020-2021 have </a:t>
            </a:r>
            <a:r>
              <a:rPr lang="en-US" b="1" u="sng" dirty="0"/>
              <a:t>flexibility</a:t>
            </a:r>
            <a:r>
              <a:rPr lang="en-US" dirty="0"/>
              <a:t> on </a:t>
            </a:r>
            <a:r>
              <a:rPr lang="en-US" b="1" u="sng" dirty="0"/>
              <a:t>which measure</a:t>
            </a:r>
            <a:r>
              <a:rPr lang="en-US" dirty="0"/>
              <a:t> they meet</a:t>
            </a:r>
          </a:p>
          <a:p>
            <a:pPr lvl="1"/>
            <a:r>
              <a:rPr lang="en-US" dirty="0"/>
              <a:t>They may use the normal menu of options (i.e., ACT, SAT, Capstone, etc.)</a:t>
            </a:r>
          </a:p>
          <a:p>
            <a:pPr lvl="1"/>
            <a:r>
              <a:rPr lang="en-US" dirty="0"/>
              <a:t>Or they may use the Local Measure option </a:t>
            </a:r>
          </a:p>
          <a:p>
            <a:pPr lvl="1"/>
            <a:endParaRPr lang="en-US" dirty="0"/>
          </a:p>
          <a:p>
            <a:pPr marL="457200" lvl="1" indent="0">
              <a:buNone/>
            </a:pPr>
            <a:endParaRPr lang="en-US" dirty="0"/>
          </a:p>
          <a:p>
            <a:r>
              <a:rPr lang="en-US" dirty="0"/>
              <a:t>Any graduating student is </a:t>
            </a:r>
            <a:r>
              <a:rPr lang="en-US" b="1" u="sng" dirty="0"/>
              <a:t>required</a:t>
            </a:r>
            <a:r>
              <a:rPr lang="en-US" dirty="0"/>
              <a:t> to </a:t>
            </a:r>
            <a:r>
              <a:rPr lang="en-US" b="1" u="sng" dirty="0"/>
              <a:t>meet and report</a:t>
            </a:r>
            <a:r>
              <a:rPr lang="en-US" dirty="0"/>
              <a:t> at least one GG in English and at least one GG in math. </a:t>
            </a:r>
            <a:endParaRPr lang="en-US" b="1" u="sng"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433774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AAD2-9517-463D-B5BD-50AEADB5EE23}"/>
              </a:ext>
            </a:extLst>
          </p:cNvPr>
          <p:cNvSpPr>
            <a:spLocks noGrp="1"/>
          </p:cNvSpPr>
          <p:nvPr>
            <p:ph type="title"/>
          </p:nvPr>
        </p:nvSpPr>
        <p:spPr/>
        <p:txBody>
          <a:bodyPr/>
          <a:lstStyle/>
          <a:p>
            <a:r>
              <a:rPr lang="en-US" dirty="0"/>
              <a:t>Local Measure Option – Using the Flexibility</a:t>
            </a:r>
          </a:p>
        </p:txBody>
      </p:sp>
      <p:sp>
        <p:nvSpPr>
          <p:cNvPr id="4" name="Slide Number Placeholder 3">
            <a:extLst>
              <a:ext uri="{FF2B5EF4-FFF2-40B4-BE49-F238E27FC236}">
                <a16:creationId xmlns:a16="http://schemas.microsoft.com/office/drawing/2014/main" id="{EE577D35-123E-400D-A915-44C37D887997}"/>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5" name="Content Placeholder 2">
            <a:extLst>
              <a:ext uri="{FF2B5EF4-FFF2-40B4-BE49-F238E27FC236}">
                <a16:creationId xmlns:a16="http://schemas.microsoft.com/office/drawing/2014/main" id="{780EB0AC-B845-4BDA-A258-52FFD0EFC3F9}"/>
              </a:ext>
            </a:extLst>
          </p:cNvPr>
          <p:cNvSpPr txBox="1">
            <a:spLocks/>
          </p:cNvSpPr>
          <p:nvPr/>
        </p:nvSpPr>
        <p:spPr>
          <a:xfrm>
            <a:off x="4629150" y="1463040"/>
            <a:ext cx="3886200" cy="4583799"/>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 student meets both English and math requirements through the Local Measure guideline type.</a:t>
            </a:r>
            <a:br>
              <a:rPr lang="en-US"/>
            </a:br>
            <a:r>
              <a:rPr lang="en-US" sz="1200">
                <a:solidFill>
                  <a:srgbClr val="488BC9"/>
                </a:solidFill>
              </a:rPr>
              <a:t>*Only accepted for students graduating in 2020-2021*</a:t>
            </a:r>
            <a:r>
              <a:rPr lang="en-US"/>
              <a:t>  </a:t>
            </a:r>
            <a:endParaRPr lang="en-US" dirty="0"/>
          </a:p>
        </p:txBody>
      </p:sp>
      <p:pic>
        <p:nvPicPr>
          <p:cNvPr id="6" name="Picture 5">
            <a:extLst>
              <a:ext uri="{FF2B5EF4-FFF2-40B4-BE49-F238E27FC236}">
                <a16:creationId xmlns:a16="http://schemas.microsoft.com/office/drawing/2014/main" id="{401F037C-B6FF-4E82-B266-7C3C595E7D6B}"/>
              </a:ext>
            </a:extLst>
          </p:cNvPr>
          <p:cNvPicPr>
            <a:picLocks noChangeAspect="1"/>
          </p:cNvPicPr>
          <p:nvPr/>
        </p:nvPicPr>
        <p:blipFill>
          <a:blip r:embed="rId2"/>
          <a:stretch>
            <a:fillRect/>
          </a:stretch>
        </p:blipFill>
        <p:spPr>
          <a:xfrm>
            <a:off x="245193" y="4458762"/>
            <a:ext cx="8276080" cy="1342435"/>
          </a:xfrm>
          <a:prstGeom prst="rect">
            <a:avLst/>
          </a:prstGeom>
        </p:spPr>
      </p:pic>
      <p:graphicFrame>
        <p:nvGraphicFramePr>
          <p:cNvPr id="7" name="Table 6">
            <a:extLst>
              <a:ext uri="{FF2B5EF4-FFF2-40B4-BE49-F238E27FC236}">
                <a16:creationId xmlns:a16="http://schemas.microsoft.com/office/drawing/2014/main" id="{B9C9E955-7225-41B2-901D-2B5607C7850E}"/>
              </a:ext>
            </a:extLst>
          </p:cNvPr>
          <p:cNvGraphicFramePr>
            <a:graphicFrameLocks noGrp="1"/>
          </p:cNvGraphicFramePr>
          <p:nvPr>
            <p:extLst>
              <p:ext uri="{D42A27DB-BD31-4B8C-83A1-F6EECF244321}">
                <p14:modId xmlns:p14="http://schemas.microsoft.com/office/powerpoint/2010/main" val="2140280822"/>
              </p:ext>
            </p:extLst>
          </p:nvPr>
        </p:nvGraphicFramePr>
        <p:xfrm>
          <a:off x="147233" y="2030278"/>
          <a:ext cx="4367618" cy="1534332"/>
        </p:xfrm>
        <a:graphic>
          <a:graphicData uri="http://schemas.openxmlformats.org/drawingml/2006/table">
            <a:tbl>
              <a:tblPr firstRow="1">
                <a:tableStyleId>{5C22544A-7EE6-4342-B048-85BDC9FD1C3A}</a:tableStyleId>
              </a:tblPr>
              <a:tblGrid>
                <a:gridCol w="1506552">
                  <a:extLst>
                    <a:ext uri="{9D8B030D-6E8A-4147-A177-3AD203B41FA5}">
                      <a16:colId xmlns:a16="http://schemas.microsoft.com/office/drawing/2014/main" val="3162553372"/>
                    </a:ext>
                  </a:extLst>
                </a:gridCol>
                <a:gridCol w="1506552">
                  <a:extLst>
                    <a:ext uri="{9D8B030D-6E8A-4147-A177-3AD203B41FA5}">
                      <a16:colId xmlns:a16="http://schemas.microsoft.com/office/drawing/2014/main" val="444603407"/>
                    </a:ext>
                  </a:extLst>
                </a:gridCol>
                <a:gridCol w="1354514">
                  <a:extLst>
                    <a:ext uri="{9D8B030D-6E8A-4147-A177-3AD203B41FA5}">
                      <a16:colId xmlns:a16="http://schemas.microsoft.com/office/drawing/2014/main" val="4033303472"/>
                    </a:ext>
                  </a:extLst>
                </a:gridCol>
              </a:tblGrid>
              <a:tr h="904018">
                <a:tc>
                  <a:txBody>
                    <a:bodyPr/>
                    <a:lstStyle/>
                    <a:p>
                      <a:pPr algn="ctr" fontAlgn="ctr"/>
                      <a:r>
                        <a:rPr lang="en-US" sz="1200" u="none" strike="noStrike" dirty="0">
                          <a:effectLst/>
                        </a:rPr>
                        <a:t>GUIDELINE_TYPE</a:t>
                      </a:r>
                      <a:endParaRPr lang="en-US"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200" u="none" strike="noStrike" dirty="0">
                          <a:effectLst/>
                        </a:rPr>
                        <a:t>GUIDELINE_NAME</a:t>
                      </a:r>
                      <a:endParaRPr lang="en-US"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200" u="none" strike="noStrike" dirty="0">
                          <a:effectLst/>
                        </a:rPr>
                        <a:t>GUIDELINE_SCORE</a:t>
                      </a:r>
                      <a:endParaRPr lang="en-US"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86735032"/>
                  </a:ext>
                </a:extLst>
              </a:tr>
              <a:tr h="315157">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a:effectLst/>
                        </a:rPr>
                        <a:t>LM</a:t>
                      </a:r>
                      <a:endParaRPr lang="en-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10255757"/>
                  </a:ext>
                </a:extLst>
              </a:tr>
              <a:tr h="315157">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a:effectLst/>
                        </a:rPr>
                        <a:t>LM</a:t>
                      </a:r>
                      <a:endParaRPr lang="en-US" sz="12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46155026"/>
                  </a:ext>
                </a:extLst>
              </a:tr>
            </a:tbl>
          </a:graphicData>
        </a:graphic>
      </p:graphicFrame>
    </p:spTree>
    <p:extLst>
      <p:ext uri="{BB962C8B-B14F-4D97-AF65-F5344CB8AC3E}">
        <p14:creationId xmlns:p14="http://schemas.microsoft.com/office/powerpoint/2010/main" val="42596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074484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Guidelines FAQs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
        <p:nvSpPr>
          <p:cNvPr id="5" name="Content Placeholder 2">
            <a:extLst>
              <a:ext uri="{FF2B5EF4-FFF2-40B4-BE49-F238E27FC236}">
                <a16:creationId xmlns:a16="http://schemas.microsoft.com/office/drawing/2014/main" id="{00CA8192-A62F-4F21-B0D6-C101D534F5C2}"/>
              </a:ext>
            </a:extLst>
          </p:cNvPr>
          <p:cNvSpPr>
            <a:spLocks noGrp="1"/>
          </p:cNvSpPr>
          <p:nvPr>
            <p:ph idx="1"/>
          </p:nvPr>
        </p:nvSpPr>
        <p:spPr>
          <a:xfrm>
            <a:off x="628650" y="1463040"/>
            <a:ext cx="7886700" cy="4640674"/>
          </a:xfrm>
        </p:spPr>
        <p:txBody>
          <a:bodyPr>
            <a:normAutofit lnSpcReduction="10000"/>
          </a:bodyPr>
          <a:lstStyle/>
          <a:p>
            <a:pPr marL="0" indent="0">
              <a:buNone/>
            </a:pPr>
            <a: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Will accountability be linked to GG for 2021?</a:t>
            </a:r>
            <a:br>
              <a:rPr lang="en-US" sz="1800" dirty="0">
                <a:solidFill>
                  <a:srgbClr val="333333"/>
                </a:solidFill>
                <a:effectLst/>
                <a:highlight>
                  <a:srgbClr val="FFFF00"/>
                </a:highlight>
                <a:latin typeface="Calibri" panose="020F0502020204030204" pitchFamily="34" charset="0"/>
                <a:ea typeface="MS PGothic" panose="020B0600070205080204" pitchFamily="34" charset="-128"/>
                <a:cs typeface="Calibri" panose="020F0502020204030204" pitchFamily="34" charset="0"/>
              </a:rPr>
            </a:br>
            <a:r>
              <a:rPr lang="en-US" sz="1800" dirty="0">
                <a:solidFill>
                  <a:srgbClr val="333333"/>
                </a:solidFill>
                <a:effectLst/>
                <a:latin typeface="Calibri" panose="020F0502020204030204" pitchFamily="34" charset="0"/>
                <a:ea typeface="MS PGothic" panose="020B0600070205080204" pitchFamily="34" charset="-128"/>
                <a:cs typeface="Calibri" panose="020F0502020204030204" pitchFamily="34" charset="0"/>
              </a:rPr>
              <a:t>No. Graduation Guidelines data will not be used for any official accountability purposes or decision-making in 2021.</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indent="0">
              <a:buNone/>
            </a:pPr>
            <a:endPar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p>
            <a:pPr marL="0" indent="0">
              <a:buNone/>
            </a:pPr>
            <a: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What is the last date by which a student may complete graduation requirements to be considered a graduate of the class of 2021?</a:t>
            </a:r>
            <a:br>
              <a:rPr lang="en-US" sz="1800" dirty="0">
                <a:solidFill>
                  <a:srgbClr val="333333"/>
                </a:solidFill>
                <a:effectLst/>
                <a:latin typeface="Calibri" panose="020F0502020204030204" pitchFamily="34" charset="0"/>
                <a:ea typeface="MS PGothic" panose="020B0600070205080204" pitchFamily="34" charset="-128"/>
                <a:cs typeface="Calibri" panose="020F0502020204030204" pitchFamily="34" charset="0"/>
              </a:rPr>
            </a:br>
            <a:r>
              <a:rPr lang="en-US" sz="1800" dirty="0">
                <a:solidFill>
                  <a:srgbClr val="333333"/>
                </a:solidFill>
                <a:effectLst/>
                <a:latin typeface="Calibri" panose="020F0502020204030204" pitchFamily="34" charset="0"/>
                <a:ea typeface="MS PGothic" panose="020B0600070205080204" pitchFamily="34" charset="-128"/>
                <a:cs typeface="Calibri" panose="020F0502020204030204" pitchFamily="34" charset="0"/>
              </a:rPr>
              <a:t>In order to count as a graduate in the class of 2021, students must meet local graduation requirements by August 31, 2021. Students may complete graduation requirements over the summer, if necessary. Consider counting summer courses, online courses, jobs, internships, apprenticeships, earned industry certificates, or other assessments/opportunities.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indent="0">
              <a:buNone/>
            </a:pPr>
            <a:endPar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p>
            <a:pPr marL="0" indent="0">
              <a:buNone/>
            </a:pPr>
            <a: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Can students receive an exception to Graduation Guidelines in 2020-2021?</a:t>
            </a:r>
            <a:b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br>
            <a:r>
              <a:rPr lang="en-US" sz="18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No. Exceptions to Graduation Guidelines are not permitted for the 2020-2021 school year. Any student who has exit type code ‘90’ should have met local graduation requirements (in the definition for ‘90’ exit type code). Therefor, all students qualify to use Local Measure (LM) as their Guideline measure, negating the need for exceptions.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276115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Guidelines FAQs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
        <p:nvSpPr>
          <p:cNvPr id="5" name="Content Placeholder 2">
            <a:extLst>
              <a:ext uri="{FF2B5EF4-FFF2-40B4-BE49-F238E27FC236}">
                <a16:creationId xmlns:a16="http://schemas.microsoft.com/office/drawing/2014/main" id="{00CA8192-A62F-4F21-B0D6-C101D534F5C2}"/>
              </a:ext>
            </a:extLst>
          </p:cNvPr>
          <p:cNvSpPr>
            <a:spLocks noGrp="1"/>
          </p:cNvSpPr>
          <p:nvPr>
            <p:ph idx="1"/>
          </p:nvPr>
        </p:nvSpPr>
        <p:spPr>
          <a:xfrm>
            <a:off x="628650" y="1463040"/>
            <a:ext cx="7886700" cy="4640674"/>
          </a:xfrm>
        </p:spPr>
        <p:txBody>
          <a:bodyPr>
            <a:normAutofit fontScale="92500" lnSpcReduction="20000"/>
          </a:bodyPr>
          <a:lstStyle/>
          <a:p>
            <a:pPr marL="0" marR="0" indent="0">
              <a:spcBef>
                <a:spcPts val="0"/>
              </a:spcBef>
              <a:spcAft>
                <a:spcPts val="0"/>
              </a:spcAft>
              <a:buNone/>
            </a:pPr>
            <a:r>
              <a:rPr lang="en-US" sz="1800" b="1" dirty="0">
                <a:effectLst/>
                <a:latin typeface="Calibri" panose="020F0502020204030204" pitchFamily="34" charset="0"/>
                <a:ea typeface="MS PGothic" panose="020B0600070205080204" pitchFamily="34" charset="-128"/>
                <a:cs typeface="Calibri" panose="020F0502020204030204" pitchFamily="34" charset="0"/>
              </a:rPr>
              <a:t>How will a district know if a student has met GG at another school/district?</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MS PGothic" panose="020B0600070205080204" pitchFamily="34" charset="-128"/>
                <a:cs typeface="Calibri" panose="020F0502020204030204" pitchFamily="34" charset="0"/>
              </a:rPr>
              <a:t>Districts are encouraged to use the Cognos Report: Graduation Guideline Student History Report to search for a student’s SASID to see if they have met GG in another district. Alternatively, districts may work together to share GG information.</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MS PGothic" panose="020B0600070205080204" pitchFamily="34" charset="-128"/>
                <a:cs typeface="Calibri" panose="020F0502020204030204" pitchFamily="34" charset="0"/>
              </a:rPr>
              <a:t>What are the reporting expectations for students with anticipated year of graduation (AYG) prior to 2021?</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MS PGothic" panose="020B0600070205080204" pitchFamily="34" charset="-128"/>
                <a:cs typeface="Calibri" panose="020F0502020204030204" pitchFamily="34" charset="0"/>
              </a:rPr>
              <a:t>Students with an AYG prior to 2020-2021 are not required to meet Graduation Guidelines. Students with AYG prior to 2021, but who will graduate in school year 2020-2021 should use Local Measure (LM) as their Guideline. </a:t>
            </a:r>
            <a:r>
              <a:rPr lang="en-US" sz="1800" dirty="0">
                <a:latin typeface="Calibri" panose="020F0502020204030204" pitchFamily="34" charset="0"/>
                <a:ea typeface="MS PGothic" panose="020B0600070205080204" pitchFamily="34" charset="-128"/>
                <a:cs typeface="Times New Roman" panose="02020603050405020304" pitchFamily="18" charset="0"/>
              </a:rPr>
              <a:t>S</a:t>
            </a:r>
            <a:r>
              <a:rPr lang="en-US" sz="1800" dirty="0">
                <a:effectLst/>
                <a:latin typeface="Calibri" panose="020F0502020204030204" pitchFamily="34" charset="0"/>
                <a:ea typeface="MS PGothic" panose="020B0600070205080204" pitchFamily="34" charset="-128"/>
                <a:cs typeface="Calibri" panose="020F0502020204030204" pitchFamily="34" charset="0"/>
              </a:rPr>
              <a:t>tudents with AYG prior to 2021 and who graduate after 2021, may be granted an exception to the GG requirement. </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indent="0">
              <a:buNone/>
            </a:pP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indent="0">
              <a:buNone/>
            </a:pP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MS PGothic" panose="020B0600070205080204" pitchFamily="34" charset="-128"/>
                <a:cs typeface="Calibri" panose="020F0502020204030204" pitchFamily="34" charset="0"/>
              </a:rPr>
              <a:t>How are ASCENT students expected to report GG?</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MS PGothic" panose="020B0600070205080204" pitchFamily="34" charset="-128"/>
                <a:cs typeface="Calibri" panose="020F0502020204030204" pitchFamily="34" charset="0"/>
              </a:rPr>
              <a:t>Any and all students who use exit type code 90 (graduate with regular diploma) in Student End of Year are required to have met Graduation Guidelines in both English and math. However, according to ASCENT law, students do not have to meet graduation requirements to continue in their ASCENT program for their 5</a:t>
            </a:r>
            <a:r>
              <a:rPr lang="en-US" sz="1800" baseline="30000" dirty="0">
                <a:effectLst/>
                <a:latin typeface="Calibri" panose="020F0502020204030204" pitchFamily="34" charset="0"/>
                <a:ea typeface="MS PGothic" panose="020B0600070205080204" pitchFamily="34" charset="-128"/>
                <a:cs typeface="Calibri" panose="020F0502020204030204" pitchFamily="34" charset="0"/>
              </a:rPr>
              <a:t>th</a:t>
            </a:r>
            <a:r>
              <a:rPr lang="en-US" sz="1800" dirty="0">
                <a:effectLst/>
                <a:latin typeface="Calibri" panose="020F0502020204030204" pitchFamily="34" charset="0"/>
                <a:ea typeface="MS PGothic" panose="020B0600070205080204" pitchFamily="34" charset="-128"/>
                <a:cs typeface="Calibri" panose="020F0502020204030204" pitchFamily="34" charset="0"/>
              </a:rPr>
              <a:t> year. This is a district decision. Further, districts may count ASCENT students in their 4-year graduation rate if they have met local graduation requirements and GG prior to their ASCENT year.</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5167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Guidelines Resources</a:t>
            </a:r>
          </a:p>
        </p:txBody>
      </p:sp>
      <p:sp>
        <p:nvSpPr>
          <p:cNvPr id="3" name="Content Placeholder 2"/>
          <p:cNvSpPr>
            <a:spLocks noGrp="1"/>
          </p:cNvSpPr>
          <p:nvPr>
            <p:ph idx="1"/>
          </p:nvPr>
        </p:nvSpPr>
        <p:spPr/>
        <p:txBody>
          <a:bodyPr>
            <a:normAutofit lnSpcReduction="10000"/>
          </a:bodyPr>
          <a:lstStyle/>
          <a:p>
            <a:pPr marL="0" indent="0">
              <a:buNone/>
            </a:pPr>
            <a:r>
              <a:rPr lang="en-US" dirty="0">
                <a:hlinkClick r:id="rId2"/>
              </a:rPr>
              <a:t>Student End of Year</a:t>
            </a:r>
            <a:r>
              <a:rPr lang="en-US" dirty="0"/>
              <a:t> </a:t>
            </a:r>
          </a:p>
          <a:p>
            <a:pPr lvl="1"/>
            <a:r>
              <a:rPr lang="en-US" dirty="0">
                <a:hlinkClick r:id="rId3"/>
              </a:rPr>
              <a:t>Reporting timeline</a:t>
            </a:r>
            <a:endParaRPr lang="en-US" dirty="0"/>
          </a:p>
          <a:p>
            <a:pPr lvl="1"/>
            <a:r>
              <a:rPr lang="en-US" dirty="0"/>
              <a:t>SEY business rules – finalized by May 12</a:t>
            </a:r>
            <a:r>
              <a:rPr lang="en-US" baseline="30000" dirty="0"/>
              <a:t>th</a:t>
            </a:r>
            <a:r>
              <a:rPr lang="en-US" dirty="0"/>
              <a:t> </a:t>
            </a:r>
          </a:p>
          <a:p>
            <a:pPr lvl="1"/>
            <a:r>
              <a:rPr lang="en-US" dirty="0"/>
              <a:t>Training Schedules </a:t>
            </a:r>
            <a:r>
              <a:rPr lang="en-US" dirty="0">
                <a:hlinkClick r:id="rId4"/>
              </a:rPr>
              <a:t>GG</a:t>
            </a:r>
            <a:r>
              <a:rPr lang="en-US" dirty="0"/>
              <a:t> and </a:t>
            </a:r>
            <a:r>
              <a:rPr lang="en-US" dirty="0">
                <a:hlinkClick r:id="rId5"/>
              </a:rPr>
              <a:t>SEY</a:t>
            </a:r>
            <a:endParaRPr lang="en-US" dirty="0"/>
          </a:p>
          <a:p>
            <a:pPr marL="457200" lvl="1" indent="0">
              <a:buNone/>
            </a:pPr>
            <a:endParaRPr lang="en-US" dirty="0"/>
          </a:p>
          <a:p>
            <a:pPr marL="0" indent="0">
              <a:buNone/>
            </a:pPr>
            <a:r>
              <a:rPr lang="en-US" dirty="0">
                <a:hlinkClick r:id="rId6"/>
              </a:rPr>
              <a:t>Student Interchange</a:t>
            </a:r>
            <a:endParaRPr lang="en-US" dirty="0"/>
          </a:p>
          <a:p>
            <a:pPr lvl="1"/>
            <a:r>
              <a:rPr lang="en-US" dirty="0">
                <a:hlinkClick r:id="rId7"/>
              </a:rPr>
              <a:t>File layout</a:t>
            </a:r>
            <a:endParaRPr lang="en-US" dirty="0"/>
          </a:p>
          <a:p>
            <a:pPr lvl="1"/>
            <a:r>
              <a:rPr lang="en-US" dirty="0"/>
              <a:t>GG business rules – finalized by May 12</a:t>
            </a:r>
            <a:r>
              <a:rPr lang="en-US" baseline="30000" dirty="0"/>
              <a:t>th</a:t>
            </a:r>
            <a:r>
              <a:rPr lang="en-US" dirty="0"/>
              <a:t> </a:t>
            </a:r>
          </a:p>
          <a:p>
            <a:pPr lvl="1"/>
            <a:r>
              <a:rPr lang="en-US" dirty="0"/>
              <a:t>Templates</a:t>
            </a:r>
          </a:p>
          <a:p>
            <a:pPr lvl="1"/>
            <a:r>
              <a:rPr lang="en-US" dirty="0"/>
              <a:t>FAQ (</a:t>
            </a:r>
            <a:r>
              <a:rPr lang="en-US" dirty="0">
                <a:hlinkClick r:id="rId8"/>
              </a:rPr>
              <a:t>short version</a:t>
            </a:r>
            <a:r>
              <a:rPr lang="en-US" dirty="0"/>
              <a:t>) (</a:t>
            </a:r>
            <a:r>
              <a:rPr lang="en-US" dirty="0">
                <a:hlinkClick r:id="rId9"/>
              </a:rPr>
              <a:t>full version</a:t>
            </a:r>
            <a:r>
              <a:rPr lang="en-US" dirty="0"/>
              <a:t>)</a:t>
            </a:r>
          </a:p>
          <a:p>
            <a:pPr marL="457200" lvl="1" indent="0">
              <a:buNone/>
            </a:pPr>
            <a:endParaRPr lang="en-US" dirty="0"/>
          </a:p>
          <a:p>
            <a:pPr marL="0" indent="0">
              <a:buNone/>
            </a:pPr>
            <a:r>
              <a:rPr lang="en-US" dirty="0">
                <a:hlinkClick r:id="rId10"/>
              </a:rPr>
              <a:t>Data Pipeline</a:t>
            </a:r>
            <a:endParaRPr lang="en-US" dirty="0"/>
          </a:p>
          <a:p>
            <a:pPr lvl="1"/>
            <a:r>
              <a:rPr lang="en-US" dirty="0"/>
              <a:t>Date file uploads</a:t>
            </a:r>
          </a:p>
          <a:p>
            <a:pPr lvl="1"/>
            <a:r>
              <a:rPr lang="en-US" dirty="0">
                <a:hlinkClick r:id="rId11"/>
              </a:rPr>
              <a:t>Cognos reports</a:t>
            </a:r>
            <a:endParaRPr lang="en-US" dirty="0"/>
          </a:p>
          <a:p>
            <a:pPr marL="914400" lvl="2"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876483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Contacts</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930098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t>Contacts</a:t>
            </a:r>
            <a:endParaRPr lang="en-US" altLang="en-US" sz="2800"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800" dirty="0"/>
          </a:p>
          <a:p>
            <a:endParaRPr lang="en-US" altLang="en-US" sz="900" dirty="0"/>
          </a:p>
        </p:txBody>
      </p:sp>
      <p:graphicFrame>
        <p:nvGraphicFramePr>
          <p:cNvPr id="2" name="Table 2">
            <a:extLst>
              <a:ext uri="{FF2B5EF4-FFF2-40B4-BE49-F238E27FC236}">
                <a16:creationId xmlns:a16="http://schemas.microsoft.com/office/drawing/2014/main" id="{FEE99D03-4802-41F9-9042-6AF273DECFEF}"/>
              </a:ext>
            </a:extLst>
          </p:cNvPr>
          <p:cNvGraphicFramePr>
            <a:graphicFrameLocks noGrp="1"/>
          </p:cNvGraphicFramePr>
          <p:nvPr>
            <p:extLst>
              <p:ext uri="{D42A27DB-BD31-4B8C-83A1-F6EECF244321}">
                <p14:modId xmlns:p14="http://schemas.microsoft.com/office/powerpoint/2010/main" val="2041909411"/>
              </p:ext>
            </p:extLst>
          </p:nvPr>
        </p:nvGraphicFramePr>
        <p:xfrm>
          <a:off x="340567" y="1729017"/>
          <a:ext cx="8462865" cy="3638096"/>
        </p:xfrm>
        <a:graphic>
          <a:graphicData uri="http://schemas.openxmlformats.org/drawingml/2006/table">
            <a:tbl>
              <a:tblPr firstRow="1" bandRow="1">
                <a:tableStyleId>{5C22544A-7EE6-4342-B048-85BDC9FD1C3A}</a:tableStyleId>
              </a:tblPr>
              <a:tblGrid>
                <a:gridCol w="2820955">
                  <a:extLst>
                    <a:ext uri="{9D8B030D-6E8A-4147-A177-3AD203B41FA5}">
                      <a16:colId xmlns:a16="http://schemas.microsoft.com/office/drawing/2014/main" val="513335790"/>
                    </a:ext>
                  </a:extLst>
                </a:gridCol>
                <a:gridCol w="2820955">
                  <a:extLst>
                    <a:ext uri="{9D8B030D-6E8A-4147-A177-3AD203B41FA5}">
                      <a16:colId xmlns:a16="http://schemas.microsoft.com/office/drawing/2014/main" val="3221750368"/>
                    </a:ext>
                  </a:extLst>
                </a:gridCol>
                <a:gridCol w="2820955">
                  <a:extLst>
                    <a:ext uri="{9D8B030D-6E8A-4147-A177-3AD203B41FA5}">
                      <a16:colId xmlns:a16="http://schemas.microsoft.com/office/drawing/2014/main" val="1887132610"/>
                    </a:ext>
                  </a:extLst>
                </a:gridCol>
              </a:tblGrid>
              <a:tr h="437696">
                <a:tc>
                  <a:txBody>
                    <a:bodyPr/>
                    <a:lstStyle/>
                    <a:p>
                      <a:r>
                        <a:rPr lang="en-US" dirty="0"/>
                        <a:t>Name</a:t>
                      </a:r>
                    </a:p>
                  </a:txBody>
                  <a:tcPr/>
                </a:tc>
                <a:tc>
                  <a:txBody>
                    <a:bodyPr/>
                    <a:lstStyle/>
                    <a:p>
                      <a:r>
                        <a:rPr lang="en-US" dirty="0"/>
                        <a:t>Area of Expertise</a:t>
                      </a:r>
                    </a:p>
                  </a:txBody>
                  <a:tcPr/>
                </a:tc>
                <a:tc>
                  <a:txBody>
                    <a:bodyPr/>
                    <a:lstStyle/>
                    <a:p>
                      <a:r>
                        <a:rPr lang="en-US" dirty="0"/>
                        <a:t>Contact Info</a:t>
                      </a:r>
                    </a:p>
                  </a:txBody>
                  <a:tcPr/>
                </a:tc>
                <a:extLst>
                  <a:ext uri="{0D108BD9-81ED-4DB2-BD59-A6C34878D82A}">
                    <a16:rowId xmlns:a16="http://schemas.microsoft.com/office/drawing/2014/main" val="320307409"/>
                  </a:ext>
                </a:extLst>
              </a:tr>
              <a:tr h="437696">
                <a:tc>
                  <a:txBody>
                    <a:bodyPr/>
                    <a:lstStyle/>
                    <a:p>
                      <a:r>
                        <a:rPr lang="en-US" dirty="0"/>
                        <a:t>Jesse Cooper</a:t>
                      </a:r>
                    </a:p>
                  </a:txBody>
                  <a:tcPr/>
                </a:tc>
                <a:tc>
                  <a:txBody>
                    <a:bodyPr/>
                    <a:lstStyle/>
                    <a:p>
                      <a:r>
                        <a:rPr lang="en-US" dirty="0"/>
                        <a:t>Student End of Year/Graduation Guidelines</a:t>
                      </a:r>
                    </a:p>
                  </a:txBody>
                  <a:tcPr/>
                </a:tc>
                <a:tc>
                  <a:txBody>
                    <a:bodyPr/>
                    <a:lstStyle/>
                    <a:p>
                      <a:r>
                        <a:rPr lang="en-US" dirty="0"/>
                        <a:t>Cooper_j@cde.state.co.us</a:t>
                      </a:r>
                    </a:p>
                  </a:txBody>
                  <a:tcPr/>
                </a:tc>
                <a:extLst>
                  <a:ext uri="{0D108BD9-81ED-4DB2-BD59-A6C34878D82A}">
                    <a16:rowId xmlns:a16="http://schemas.microsoft.com/office/drawing/2014/main" val="3719512103"/>
                  </a:ext>
                </a:extLst>
              </a:tr>
              <a:tr h="437696">
                <a:tc>
                  <a:txBody>
                    <a:bodyPr/>
                    <a:lstStyle/>
                    <a:p>
                      <a:r>
                        <a:rPr lang="en-US" dirty="0"/>
                        <a:t>Brooke Wenzel</a:t>
                      </a:r>
                    </a:p>
                  </a:txBody>
                  <a:tcPr/>
                </a:tc>
                <a:tc>
                  <a:txBody>
                    <a:bodyPr/>
                    <a:lstStyle/>
                    <a:p>
                      <a:r>
                        <a:rPr lang="en-US" dirty="0"/>
                        <a:t>Student Interchange/ GG Backup</a:t>
                      </a:r>
                    </a:p>
                  </a:txBody>
                  <a:tcPr/>
                </a:tc>
                <a:tc>
                  <a:txBody>
                    <a:bodyPr/>
                    <a:lstStyle/>
                    <a:p>
                      <a:r>
                        <a:rPr lang="en-US" dirty="0"/>
                        <a:t>Wenzel_b@cde.state.co.us</a:t>
                      </a:r>
                    </a:p>
                  </a:txBody>
                  <a:tcPr/>
                </a:tc>
                <a:extLst>
                  <a:ext uri="{0D108BD9-81ED-4DB2-BD59-A6C34878D82A}">
                    <a16:rowId xmlns:a16="http://schemas.microsoft.com/office/drawing/2014/main" val="969095557"/>
                  </a:ext>
                </a:extLst>
              </a:tr>
              <a:tr h="437696">
                <a:tc>
                  <a:txBody>
                    <a:bodyPr/>
                    <a:lstStyle/>
                    <a:p>
                      <a:r>
                        <a:rPr lang="en-US" dirty="0"/>
                        <a:t>Robin Russell</a:t>
                      </a:r>
                    </a:p>
                  </a:txBody>
                  <a:tcPr/>
                </a:tc>
                <a:tc>
                  <a:txBody>
                    <a:bodyPr/>
                    <a:lstStyle/>
                    <a:p>
                      <a:r>
                        <a:rPr lang="en-US" dirty="0"/>
                        <a:t>Graduation Guidelines Manager</a:t>
                      </a:r>
                    </a:p>
                  </a:txBody>
                  <a:tcPr/>
                </a:tc>
                <a:tc>
                  <a:txBody>
                    <a:bodyPr/>
                    <a:lstStyle/>
                    <a:p>
                      <a:r>
                        <a:rPr lang="en-US" dirty="0"/>
                        <a:t>Russel_r@cde.state.co.us</a:t>
                      </a:r>
                    </a:p>
                  </a:txBody>
                  <a:tcPr/>
                </a:tc>
                <a:extLst>
                  <a:ext uri="{0D108BD9-81ED-4DB2-BD59-A6C34878D82A}">
                    <a16:rowId xmlns:a16="http://schemas.microsoft.com/office/drawing/2014/main" val="3934033085"/>
                  </a:ext>
                </a:extLst>
              </a:tr>
              <a:tr h="437696">
                <a:tc>
                  <a:txBody>
                    <a:bodyPr/>
                    <a:lstStyle/>
                    <a:p>
                      <a:r>
                        <a:rPr lang="en-US" dirty="0"/>
                        <a:t>Andy Tucker</a:t>
                      </a:r>
                    </a:p>
                  </a:txBody>
                  <a:tcPr/>
                </a:tc>
                <a:tc>
                  <a:txBody>
                    <a:bodyPr/>
                    <a:lstStyle/>
                    <a:p>
                      <a:r>
                        <a:rPr lang="en-US" dirty="0"/>
                        <a:t>Director Postsecondary and Workforces Readiness</a:t>
                      </a:r>
                    </a:p>
                  </a:txBody>
                  <a:tcPr/>
                </a:tc>
                <a:tc>
                  <a:txBody>
                    <a:bodyPr/>
                    <a:lstStyle/>
                    <a:p>
                      <a:r>
                        <a:rPr lang="en-US" dirty="0"/>
                        <a:t>Tucker_a@cde.state.co.us</a:t>
                      </a:r>
                    </a:p>
                  </a:txBody>
                  <a:tcPr/>
                </a:tc>
                <a:extLst>
                  <a:ext uri="{0D108BD9-81ED-4DB2-BD59-A6C34878D82A}">
                    <a16:rowId xmlns:a16="http://schemas.microsoft.com/office/drawing/2014/main" val="683905179"/>
                  </a:ext>
                </a:extLst>
              </a:tr>
              <a:tr h="437696">
                <a:tc>
                  <a:txBody>
                    <a:bodyPr/>
                    <a:lstStyle/>
                    <a:p>
                      <a:r>
                        <a:rPr lang="en-US" dirty="0"/>
                        <a:t>Michelle Romero</a:t>
                      </a:r>
                    </a:p>
                  </a:txBody>
                  <a:tcPr/>
                </a:tc>
                <a:tc>
                  <a:txBody>
                    <a:bodyPr/>
                    <a:lstStyle/>
                    <a:p>
                      <a:r>
                        <a:rPr lang="en-US" dirty="0"/>
                        <a:t>Concurrent Enrollment Coordinator</a:t>
                      </a:r>
                    </a:p>
                  </a:txBody>
                  <a:tcPr/>
                </a:tc>
                <a:tc>
                  <a:txBody>
                    <a:bodyPr/>
                    <a:lstStyle/>
                    <a:p>
                      <a:r>
                        <a:rPr lang="en-US" dirty="0"/>
                        <a:t>Romero_m@cde.state.co.us</a:t>
                      </a:r>
                    </a:p>
                  </a:txBody>
                  <a:tcPr/>
                </a:tc>
                <a:extLst>
                  <a:ext uri="{0D108BD9-81ED-4DB2-BD59-A6C34878D82A}">
                    <a16:rowId xmlns:a16="http://schemas.microsoft.com/office/drawing/2014/main" val="4022706445"/>
                  </a:ext>
                </a:extLst>
              </a:tr>
            </a:tbl>
          </a:graphicData>
        </a:graphic>
      </p:graphicFrame>
    </p:spTree>
    <p:extLst>
      <p:ext uri="{BB962C8B-B14F-4D97-AF65-F5344CB8AC3E}">
        <p14:creationId xmlns:p14="http://schemas.microsoft.com/office/powerpoint/2010/main" val="40226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664782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Questions?</a:t>
            </a:r>
            <a:br>
              <a:rPr lang="en-US" dirty="0"/>
            </a:br>
            <a:br>
              <a:rPr lang="en-US" dirty="0"/>
            </a:br>
            <a:br>
              <a:rPr lang="en-US" dirty="0"/>
            </a:br>
            <a:r>
              <a:rPr lang="en-US" sz="2000" dirty="0"/>
              <a:t>Jesse Cooper</a:t>
            </a:r>
            <a:br>
              <a:rPr lang="en-US" sz="2000" dirty="0"/>
            </a:br>
            <a:r>
              <a:rPr lang="en-US" sz="2000" dirty="0"/>
              <a:t>COOPER_J@CDE.STATE.CO.US</a:t>
            </a:r>
            <a:endParaRPr lang="en-US" dirty="0"/>
          </a:p>
        </p:txBody>
      </p:sp>
      <p:sp>
        <p:nvSpPr>
          <p:cNvPr id="3" name="Slide Number Placeholder 2"/>
          <p:cNvSpPr>
            <a:spLocks noGrp="1"/>
          </p:cNvSpPr>
          <p:nvPr>
            <p:ph type="sldNum" sz="quarter" idx="12"/>
          </p:nvPr>
        </p:nvSpPr>
        <p:spPr>
          <a:xfrm>
            <a:off x="283453" y="6427018"/>
            <a:ext cx="2057400" cy="365125"/>
          </a:xfrm>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422523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Guidelines</a:t>
            </a:r>
          </a:p>
        </p:txBody>
      </p:sp>
      <p:sp>
        <p:nvSpPr>
          <p:cNvPr id="3" name="Content Placeholder 2"/>
          <p:cNvSpPr>
            <a:spLocks noGrp="1"/>
          </p:cNvSpPr>
          <p:nvPr>
            <p:ph idx="1"/>
          </p:nvPr>
        </p:nvSpPr>
        <p:spPr/>
        <p:txBody>
          <a:bodyPr>
            <a:normAutofit lnSpcReduction="10000"/>
          </a:bodyPr>
          <a:lstStyle/>
          <a:p>
            <a:r>
              <a:rPr lang="en-US" b="0" i="0" dirty="0">
                <a:solidFill>
                  <a:srgbClr val="333333"/>
                </a:solidFill>
                <a:effectLst/>
                <a:latin typeface="SourceSansProRegular"/>
              </a:rPr>
              <a:t>Colorado Graduation Guidelines are a road map to help students and their families plan for success after high school.</a:t>
            </a:r>
          </a:p>
          <a:p>
            <a:endParaRPr lang="en-US" b="0" i="0" dirty="0">
              <a:solidFill>
                <a:srgbClr val="333333"/>
              </a:solidFill>
              <a:effectLst/>
              <a:latin typeface="SourceSansProRegular"/>
            </a:endParaRPr>
          </a:p>
          <a:p>
            <a:r>
              <a:rPr lang="en-US" b="0" i="0" dirty="0">
                <a:solidFill>
                  <a:srgbClr val="333333"/>
                </a:solidFill>
                <a:effectLst/>
                <a:latin typeface="SourceSansProRegular"/>
              </a:rPr>
              <a:t>In order to graduate from high school, students choose from a Menu of Options - adopted at the local school board level - to demonstrate Postsecondary and Workforce Readiness (PWR) in English and math. </a:t>
            </a:r>
          </a:p>
          <a:p>
            <a:endParaRPr lang="en-US" b="0" i="0" dirty="0">
              <a:solidFill>
                <a:srgbClr val="333333"/>
              </a:solidFill>
              <a:effectLst/>
              <a:latin typeface="SourceSansProRegular"/>
            </a:endParaRPr>
          </a:p>
          <a:p>
            <a:r>
              <a:rPr lang="en-US" b="0" i="0" dirty="0">
                <a:solidFill>
                  <a:srgbClr val="333333"/>
                </a:solidFill>
                <a:effectLst/>
                <a:latin typeface="SourceSansProRegular"/>
              </a:rPr>
              <a:t>The guidelines go into </a:t>
            </a:r>
            <a:r>
              <a:rPr lang="en-US" b="0" i="1" u="sng" dirty="0">
                <a:solidFill>
                  <a:srgbClr val="333333"/>
                </a:solidFill>
                <a:effectLst/>
                <a:latin typeface="SourceSansProRegular"/>
              </a:rPr>
              <a:t>full</a:t>
            </a:r>
            <a:r>
              <a:rPr lang="en-US" b="0" i="0" dirty="0">
                <a:solidFill>
                  <a:srgbClr val="333333"/>
                </a:solidFill>
                <a:effectLst/>
                <a:latin typeface="SourceSansProRegular"/>
              </a:rPr>
              <a:t> implementation for the Class of 2021 or 2022.</a:t>
            </a:r>
          </a:p>
          <a:p>
            <a:pPr marL="0" indent="0">
              <a:buNone/>
            </a:pPr>
            <a:endParaRPr lang="en-US" b="0" i="0" dirty="0">
              <a:solidFill>
                <a:srgbClr val="333333"/>
              </a:solidFill>
              <a:effectLst/>
              <a:latin typeface="SourceSansProRegular"/>
            </a:endParaRPr>
          </a:p>
          <a:p>
            <a:pPr lvl="1"/>
            <a:r>
              <a:rPr lang="en-US" dirty="0"/>
              <a:t>Students graduating in 2020-2021 are still required to report Graduation Guidelines, but they may use the Local Measure option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99475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Guidelines</a:t>
            </a:r>
          </a:p>
        </p:txBody>
      </p:sp>
      <p:sp>
        <p:nvSpPr>
          <p:cNvPr id="3" name="Content Placeholder 2"/>
          <p:cNvSpPr>
            <a:spLocks noGrp="1"/>
          </p:cNvSpPr>
          <p:nvPr>
            <p:ph idx="1"/>
          </p:nvPr>
        </p:nvSpPr>
        <p:spPr/>
        <p:txBody>
          <a:bodyPr/>
          <a:lstStyle/>
          <a:p>
            <a:r>
              <a:rPr lang="en-US" dirty="0"/>
              <a:t>Graduation Guidelines is a file in the Student Interchange</a:t>
            </a:r>
          </a:p>
          <a:p>
            <a:endParaRPr lang="en-US" dirty="0"/>
          </a:p>
          <a:p>
            <a:r>
              <a:rPr lang="en-US" dirty="0"/>
              <a:t>Graduation Guidelines matches with the Student School Association File and Student Demographic file based on SASID.</a:t>
            </a:r>
          </a:p>
          <a:p>
            <a:endParaRPr lang="en-US" dirty="0"/>
          </a:p>
          <a:p>
            <a:r>
              <a:rPr lang="en-US" dirty="0"/>
              <a:t>Any graduating student (exit type code 90) must have at least 2 records (i.e., rows) in the Graduation Guidelines file</a:t>
            </a:r>
          </a:p>
          <a:p>
            <a:pPr lvl="1"/>
            <a:r>
              <a:rPr lang="en-US" dirty="0"/>
              <a:t>At least one in English (Guideline Type = 0)</a:t>
            </a:r>
          </a:p>
          <a:p>
            <a:pPr lvl="1"/>
            <a:r>
              <a:rPr lang="en-US" dirty="0"/>
              <a:t>At least one in math (Guideline Type = 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45008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Guidelines and Student End of Year</a:t>
            </a:r>
          </a:p>
        </p:txBody>
      </p:sp>
      <p:sp>
        <p:nvSpPr>
          <p:cNvPr id="3" name="Content Placeholder 2"/>
          <p:cNvSpPr>
            <a:spLocks noGrp="1"/>
          </p:cNvSpPr>
          <p:nvPr>
            <p:ph idx="1"/>
          </p:nvPr>
        </p:nvSpPr>
        <p:spPr/>
        <p:txBody>
          <a:bodyPr>
            <a:normAutofit/>
          </a:bodyPr>
          <a:lstStyle/>
          <a:p>
            <a:r>
              <a:rPr lang="en-US" dirty="0"/>
              <a:t>Graduation Guidelines is incorporated into the Student End of Year Collection</a:t>
            </a:r>
          </a:p>
          <a:p>
            <a:pPr marL="0" indent="0">
              <a:buNone/>
            </a:pPr>
            <a:endParaRPr lang="en-US" dirty="0"/>
          </a:p>
          <a:p>
            <a:pPr lvl="1"/>
            <a:r>
              <a:rPr lang="en-US" b="0" i="0" dirty="0">
                <a:solidFill>
                  <a:srgbClr val="333333"/>
                </a:solidFill>
                <a:effectLst/>
                <a:latin typeface="SourceSansProRegular"/>
              </a:rPr>
              <a:t>The file serves as a validator to check to make sure any student marked as a graduate (exit type code 90) in Student End of Year also has met Graduation Guidelines (at least one in English and at least one in math). </a:t>
            </a:r>
          </a:p>
          <a:p>
            <a:pPr lvl="1"/>
            <a:endParaRPr lang="en-US" b="0" i="0" dirty="0">
              <a:solidFill>
                <a:srgbClr val="333333"/>
              </a:solidFill>
              <a:effectLst/>
              <a:latin typeface="SourceSansProRegular"/>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43648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0AEC-B91E-4CC4-9B66-A97CB3FA7EC5}"/>
              </a:ext>
            </a:extLst>
          </p:cNvPr>
          <p:cNvSpPr>
            <a:spLocks noGrp="1"/>
          </p:cNvSpPr>
          <p:nvPr>
            <p:ph type="title"/>
          </p:nvPr>
        </p:nvSpPr>
        <p:spPr/>
        <p:txBody>
          <a:bodyPr/>
          <a:lstStyle/>
          <a:p>
            <a:r>
              <a:rPr lang="en-US" dirty="0"/>
              <a:t>Error Checking</a:t>
            </a:r>
          </a:p>
        </p:txBody>
      </p:sp>
      <p:sp>
        <p:nvSpPr>
          <p:cNvPr id="3" name="Content Placeholder 2">
            <a:extLst>
              <a:ext uri="{FF2B5EF4-FFF2-40B4-BE49-F238E27FC236}">
                <a16:creationId xmlns:a16="http://schemas.microsoft.com/office/drawing/2014/main" id="{05373ADF-8FBE-40B3-8707-B477E39BAF18}"/>
              </a:ext>
            </a:extLst>
          </p:cNvPr>
          <p:cNvSpPr>
            <a:spLocks noGrp="1"/>
          </p:cNvSpPr>
          <p:nvPr>
            <p:ph idx="1"/>
          </p:nvPr>
        </p:nvSpPr>
        <p:spPr/>
        <p:txBody>
          <a:bodyPr>
            <a:normAutofit lnSpcReduction="10000"/>
          </a:bodyPr>
          <a:lstStyle/>
          <a:p>
            <a:pPr marL="0" indent="0">
              <a:buNone/>
            </a:pPr>
            <a:r>
              <a:rPr lang="en-US" dirty="0"/>
              <a:t>Graduation Guidelines Errors</a:t>
            </a:r>
          </a:p>
          <a:p>
            <a:pPr marL="0" indent="0">
              <a:buNone/>
            </a:pPr>
            <a:endParaRPr lang="en-US" dirty="0"/>
          </a:p>
          <a:p>
            <a:pPr lvl="1"/>
            <a:r>
              <a:rPr lang="en-US" dirty="0"/>
              <a:t>Invalid score values </a:t>
            </a:r>
          </a:p>
          <a:p>
            <a:pPr lvl="2"/>
            <a:r>
              <a:rPr lang="en-US" dirty="0"/>
              <a:t>i.e., if Guideline name is ACT score must be between 1 and 5</a:t>
            </a:r>
          </a:p>
          <a:p>
            <a:pPr lvl="2"/>
            <a:endParaRPr lang="en-US" dirty="0"/>
          </a:p>
          <a:p>
            <a:pPr lvl="1"/>
            <a:r>
              <a:rPr lang="en-US" dirty="0"/>
              <a:t>Guideline names that must use specific guideline type </a:t>
            </a:r>
          </a:p>
          <a:p>
            <a:pPr lvl="2"/>
            <a:r>
              <a:rPr lang="en-US" dirty="0"/>
              <a:t>i.e., if Guideline Name is QAS, Guideline Type must be math </a:t>
            </a:r>
          </a:p>
          <a:p>
            <a:pPr lvl="1"/>
            <a:endParaRPr lang="en-US" dirty="0"/>
          </a:p>
          <a:p>
            <a:pPr lvl="1"/>
            <a:r>
              <a:rPr lang="en-US" dirty="0"/>
              <a:t>Accommodation errors</a:t>
            </a:r>
          </a:p>
          <a:p>
            <a:pPr lvl="2"/>
            <a:r>
              <a:rPr lang="en-US" dirty="0"/>
              <a:t>A student may only be IEP Accommodation = 1 if the student has a record in the SPED interchange. </a:t>
            </a:r>
          </a:p>
          <a:p>
            <a:pPr lvl="2"/>
            <a:r>
              <a:rPr lang="en-US" dirty="0"/>
              <a:t>A student may only be EL Accommodation = 1 if the student is IPST_COHORT_LEP = 1 in Student End of Year.</a:t>
            </a:r>
          </a:p>
          <a:p>
            <a:pPr lvl="2"/>
            <a:r>
              <a:rPr lang="en-US" dirty="0"/>
              <a:t>A student may only be GT Accommodation = 1 if the student is IPST_COHORT_GT = 1 in Student End of Year.</a:t>
            </a:r>
          </a:p>
          <a:p>
            <a:pPr lvl="1"/>
            <a:endParaRPr lang="en-US" dirty="0"/>
          </a:p>
          <a:p>
            <a:pPr marL="0" indent="0">
              <a:buNone/>
            </a:pPr>
            <a:endParaRPr kumimoji="0" lang="en-US" altLang="en-US" sz="4400" b="0" i="0" u="none" strike="noStrike" cap="none" normalizeH="0" baseline="0" dirty="0">
              <a:ln>
                <a:noFill/>
              </a:ln>
              <a:solidFill>
                <a:schemeClr val="tx1"/>
              </a:solidFill>
              <a:effectLst/>
            </a:endParaRPr>
          </a:p>
          <a:p>
            <a:pPr lvl="1"/>
            <a:endParaRPr lang="en-US" dirty="0"/>
          </a:p>
          <a:p>
            <a:pPr lvl="1"/>
            <a:endParaRPr lang="en-US" dirty="0"/>
          </a:p>
        </p:txBody>
      </p:sp>
      <p:sp>
        <p:nvSpPr>
          <p:cNvPr id="4" name="Slide Number Placeholder 3">
            <a:extLst>
              <a:ext uri="{FF2B5EF4-FFF2-40B4-BE49-F238E27FC236}">
                <a16:creationId xmlns:a16="http://schemas.microsoft.com/office/drawing/2014/main" id="{496C9A5D-58DA-4320-9FF0-4FF002F1CFF9}"/>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37117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0AEC-B91E-4CC4-9B66-A97CB3FA7EC5}"/>
              </a:ext>
            </a:extLst>
          </p:cNvPr>
          <p:cNvSpPr>
            <a:spLocks noGrp="1"/>
          </p:cNvSpPr>
          <p:nvPr>
            <p:ph type="title"/>
          </p:nvPr>
        </p:nvSpPr>
        <p:spPr/>
        <p:txBody>
          <a:bodyPr/>
          <a:lstStyle/>
          <a:p>
            <a:r>
              <a:rPr lang="en-US" dirty="0"/>
              <a:t>Error Checking</a:t>
            </a:r>
          </a:p>
        </p:txBody>
      </p:sp>
      <p:sp>
        <p:nvSpPr>
          <p:cNvPr id="3" name="Content Placeholder 2">
            <a:extLst>
              <a:ext uri="{FF2B5EF4-FFF2-40B4-BE49-F238E27FC236}">
                <a16:creationId xmlns:a16="http://schemas.microsoft.com/office/drawing/2014/main" id="{05373ADF-8FBE-40B3-8707-B477E39BAF18}"/>
              </a:ext>
            </a:extLst>
          </p:cNvPr>
          <p:cNvSpPr>
            <a:spLocks noGrp="1"/>
          </p:cNvSpPr>
          <p:nvPr>
            <p:ph idx="1"/>
          </p:nvPr>
        </p:nvSpPr>
        <p:spPr/>
        <p:txBody>
          <a:bodyPr/>
          <a:lstStyle/>
          <a:p>
            <a:pPr marL="0" indent="0">
              <a:buNone/>
            </a:pPr>
            <a:r>
              <a:rPr lang="en-US" dirty="0"/>
              <a:t>Student End of Year Error</a:t>
            </a:r>
          </a:p>
          <a:p>
            <a:pPr marL="0" indent="0">
              <a:buNone/>
            </a:pPr>
            <a:endParaRPr lang="en-US" dirty="0"/>
          </a:p>
          <a:p>
            <a:pPr lvl="1"/>
            <a:r>
              <a:rPr kumimoji="0" lang="en-US" altLang="en-US" sz="2000" b="0" i="0" u="none" strike="noStrike" cap="none" normalizeH="0" baseline="0" dirty="0">
                <a:ln>
                  <a:noFill/>
                </a:ln>
                <a:solidFill>
                  <a:srgbClr val="000000"/>
                </a:solidFill>
                <a:effectLst/>
              </a:rPr>
              <a:t>This student was reported with an exit type of 90 (graduating with a regular diploma). However, this student does not have a record of meeting graduation guidelines in English and/or math in the Graduation Guidelines file (GG). Please add this student to your Graduation Guidelines file or change the school exit type.</a:t>
            </a:r>
            <a:r>
              <a:rPr kumimoji="0" lang="en-US" altLang="en-US" sz="800" b="0" i="0" u="none" strike="noStrike" cap="none" normalizeH="0" baseline="0" dirty="0">
                <a:ln>
                  <a:noFill/>
                </a:ln>
                <a:solidFill>
                  <a:schemeClr val="tx1"/>
                </a:solidFill>
                <a:effectLst/>
              </a:rPr>
              <a:t> </a:t>
            </a:r>
          </a:p>
          <a:p>
            <a:pPr lvl="3"/>
            <a:r>
              <a:rPr lang="en-US" altLang="en-US" sz="2000" dirty="0"/>
              <a:t>Data Checks:</a:t>
            </a:r>
          </a:p>
          <a:p>
            <a:pPr lvl="4"/>
            <a:r>
              <a:rPr kumimoji="0" lang="en-US" altLang="en-US" sz="2000" b="0" i="0" u="none" strike="noStrike" cap="none" normalizeH="0" baseline="0" dirty="0">
                <a:ln>
                  <a:noFill/>
                </a:ln>
                <a:solidFill>
                  <a:schemeClr val="tx1"/>
                </a:solidFill>
                <a:effectLst/>
              </a:rPr>
              <a:t>Any student with</a:t>
            </a:r>
            <a:r>
              <a:rPr lang="en-US" altLang="en-US" sz="2000" dirty="0"/>
              <a:t> exit type code 90,</a:t>
            </a:r>
          </a:p>
          <a:p>
            <a:pPr lvl="4"/>
            <a:r>
              <a:rPr kumimoji="0" lang="en-US" altLang="en-US" sz="2000" b="0" i="0" u="none" strike="noStrike" cap="none" normalizeH="0" baseline="0" dirty="0">
                <a:ln>
                  <a:noFill/>
                </a:ln>
                <a:solidFill>
                  <a:schemeClr val="tx1"/>
                </a:solidFill>
                <a:effectLst/>
              </a:rPr>
              <a:t>Who has an AYG ≥ 2020-2021</a:t>
            </a:r>
          </a:p>
          <a:p>
            <a:pPr lvl="4"/>
            <a:r>
              <a:rPr lang="en-US" altLang="en-US" sz="2000" dirty="0"/>
              <a:t>Who has not met Gg in English and math (must have one GG record with 0 as Guideline Type and one record with 1 as Guideline Type) with a passing score</a:t>
            </a:r>
          </a:p>
          <a:p>
            <a:pPr lvl="4"/>
            <a:r>
              <a:rPr kumimoji="0" lang="en-US" altLang="en-US" sz="2000" b="0" i="0" u="none" strike="noStrike" cap="none" normalizeH="0" baseline="0" dirty="0">
                <a:ln>
                  <a:noFill/>
                </a:ln>
                <a:solidFill>
                  <a:schemeClr val="tx1"/>
                </a:solidFill>
                <a:effectLst/>
              </a:rPr>
              <a:t>DOES NOT flag for ASCENT students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496C9A5D-58DA-4320-9FF0-4FF002F1CFF9}"/>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67273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Data Reporting</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8457447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TotalTime>
  <Words>2294</Words>
  <Application>Microsoft Office PowerPoint</Application>
  <PresentationFormat>On-screen Show (4:3)</PresentationFormat>
  <Paragraphs>312</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Museo Slab 500</vt:lpstr>
      <vt:lpstr>SourceSansProRegular</vt:lpstr>
      <vt:lpstr>Office Theme</vt:lpstr>
      <vt:lpstr>Graduation Guidelines: Students Graduating in 2020-2021</vt:lpstr>
      <vt:lpstr>Agenda</vt:lpstr>
      <vt:lpstr>Overview</vt:lpstr>
      <vt:lpstr>Graduation Guidelines</vt:lpstr>
      <vt:lpstr>Graduation Guidelines</vt:lpstr>
      <vt:lpstr>Graduation Guidelines and Student End of Year</vt:lpstr>
      <vt:lpstr>Error Checking</vt:lpstr>
      <vt:lpstr>Error Checking</vt:lpstr>
      <vt:lpstr> Data Reporting</vt:lpstr>
      <vt:lpstr>Program People &amp; Data Respondents</vt:lpstr>
      <vt:lpstr>Graduation Guidelines - Reporting</vt:lpstr>
      <vt:lpstr>Accepted Guideline Scores vs. Benchmark Scores</vt:lpstr>
      <vt:lpstr>GG Case Studies</vt:lpstr>
      <vt:lpstr>GG Case Studies</vt:lpstr>
      <vt:lpstr>Students with Accommodations</vt:lpstr>
      <vt:lpstr>Timeline/Deadlines</vt:lpstr>
      <vt:lpstr>Graduation Guidelines Reporting Timeline</vt:lpstr>
      <vt:lpstr>2020-2021 Timeline/Deadlines Continued</vt:lpstr>
      <vt:lpstr>Timeline: 2021-2022 (and beyond)</vt:lpstr>
      <vt:lpstr> How to Report:  Class of 2020-2021</vt:lpstr>
      <vt:lpstr>Flexibility</vt:lpstr>
      <vt:lpstr>Flexibility vs. Reporting</vt:lpstr>
      <vt:lpstr>Local Measure Option – Using the Flexibility</vt:lpstr>
      <vt:lpstr>Resources</vt:lpstr>
      <vt:lpstr>Graduation Guidelines FAQs</vt:lpstr>
      <vt:lpstr>Graduation Guidelines FAQs</vt:lpstr>
      <vt:lpstr>Graduation Guidelines Resources</vt:lpstr>
      <vt:lpstr>Contacts</vt:lpstr>
      <vt:lpstr>Contacts</vt:lpstr>
      <vt:lpstr>Questions?   Jesse Cooper COOPER_J@CDE.STATE.CO.US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Cooper, Jesse</cp:lastModifiedBy>
  <cp:revision>86</cp:revision>
  <dcterms:created xsi:type="dcterms:W3CDTF">2019-06-25T17:30:52Z</dcterms:created>
  <dcterms:modified xsi:type="dcterms:W3CDTF">2021-03-17T15:31:32Z</dcterms:modified>
</cp:coreProperties>
</file>