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3" r:id="rId2"/>
    <p:sldId id="264" r:id="rId3"/>
    <p:sldId id="271" r:id="rId4"/>
    <p:sldId id="272" r:id="rId5"/>
    <p:sldId id="274" r:id="rId6"/>
    <p:sldId id="275" r:id="rId7"/>
    <p:sldId id="276" r:id="rId8"/>
    <p:sldId id="277" r:id="rId9"/>
    <p:sldId id="278" r:id="rId10"/>
    <p:sldId id="27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C4E7"/>
    <a:srgbClr val="33CCFF"/>
    <a:srgbClr val="000000"/>
    <a:srgbClr val="EF7521"/>
    <a:srgbClr val="0066CC"/>
    <a:srgbClr val="5C6670"/>
    <a:srgbClr val="FFC846"/>
    <a:srgbClr val="101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7664" autoAdjust="0"/>
  </p:normalViewPr>
  <p:slideViewPr>
    <p:cSldViewPr snapToGrid="0">
      <p:cViewPr varScale="1">
        <p:scale>
          <a:sx n="89" d="100"/>
          <a:sy n="89" d="100"/>
        </p:scale>
        <p:origin x="-1243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1C41A5-5806-4D8C-9101-87111F98DC19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95EF9D-2794-47AA-B87D-5B4564565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947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webinar was</a:t>
            </a:r>
            <a:r>
              <a:rPr lang="en-US" baseline="0" dirty="0" smtClean="0"/>
              <a:t> created to support districts for the 2020-21 school year but is helpful information as districts determine their local evaluation system data collection system needs.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5EF9D-2794-47AA-B87D-5B456456569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266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</a:t>
            </a:r>
            <a:r>
              <a:rPr lang="en-US" baseline="0" dirty="0" smtClean="0"/>
              <a:t> evaluations conducted in 2018-2019 and reported in HR 2019-2020, there is no change to the file layout, but the way teacher data are reported is different. </a:t>
            </a:r>
          </a:p>
          <a:p>
            <a:r>
              <a:rPr lang="en-US" baseline="0" dirty="0" smtClean="0"/>
              <a:t>For evaluations conducted in 2019-2020 and reported in HR 2020-2021, the file layout changes to reflect the updates to the educator quality standards approved by the state board.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5EF9D-2794-47AA-B87D-5B456456569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0933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Fields highlighted in yello</a:t>
            </a:r>
            <a:r>
              <a:rPr lang="en-US" baseline="0" dirty="0" smtClean="0"/>
              <a:t>w in the staff profile layout are new fields to the collection.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5EF9D-2794-47AA-B87D-5B456456569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768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title="Headline banner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573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355923"/>
            <a:ext cx="7772400" cy="1526927"/>
          </a:xfrm>
        </p:spPr>
        <p:txBody>
          <a:bodyPr lIns="0" tIns="0" rIns="0" bIns="0" anchor="t" anchorCtr="0">
            <a:noAutofit/>
          </a:bodyPr>
          <a:lstStyle>
            <a:lvl1pPr algn="ctr">
              <a:defRPr sz="5000">
                <a:latin typeface="Museo Slab 500" panose="02000000000000000000" pitchFamily="50" charset="0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093063"/>
            <a:ext cx="6858000" cy="443429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latin typeface="Trebuchet MS" panose="020B0603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9" name="Picture 8" title="Colorado Department of Education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6382" y="1746979"/>
            <a:ext cx="4491235" cy="819024"/>
          </a:xfrm>
          <a:prstGeom prst="rect">
            <a:avLst/>
          </a:prstGeom>
        </p:spPr>
      </p:pic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220133" y="6356350"/>
            <a:ext cx="408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600BAA8B-998A-4793-9AB8-94EE2C3B22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925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8A4B7B5-482B-4188-B3CB-51A82DC0D4B6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75CB5-6476-4848-90BF-05879ED49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583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title="Headline banner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573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" y="274320"/>
            <a:ext cx="7886700" cy="710141"/>
          </a:xfrm>
        </p:spPr>
        <p:txBody>
          <a:bodyPr lIns="0" tIns="0" rIns="0" bIns="0" anchor="t" anchorCtr="0">
            <a:noAutofit/>
          </a:bodyPr>
          <a:lstStyle>
            <a:lvl1pPr>
              <a:lnSpc>
                <a:spcPct val="100000"/>
              </a:lnSpc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351338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2400">
                <a:solidFill>
                  <a:srgbClr val="5C6670"/>
                </a:solidFill>
                <a:latin typeface="Trebuchet MS" panose="020B0603020202020204" pitchFamily="34" charset="0"/>
              </a:defRPr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600"/>
            </a:lvl4pPr>
            <a:lvl5pPr>
              <a:lnSpc>
                <a:spcPct val="100000"/>
              </a:lnSpc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8" name="Picture 7" title="CDE 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973" y="6225630"/>
            <a:ext cx="1028753" cy="558829"/>
          </a:xfrm>
          <a:prstGeom prst="rect">
            <a:avLst/>
          </a:prstGeom>
        </p:spPr>
      </p:pic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220133" y="6356350"/>
            <a:ext cx="408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600BAA8B-998A-4793-9AB8-94EE2C3B22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561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4320" y="1463040"/>
            <a:ext cx="4011083" cy="4351338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2400"/>
            </a:lvl1pPr>
            <a:lvl2pPr>
              <a:lnSpc>
                <a:spcPct val="100000"/>
              </a:lnSpc>
              <a:defRPr sz="20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pic>
        <p:nvPicPr>
          <p:cNvPr id="8" name="Picture 7" title="Headline banner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573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74320" y="274320"/>
            <a:ext cx="7886700" cy="710141"/>
          </a:xfrm>
        </p:spPr>
        <p:txBody>
          <a:bodyPr lIns="0" tIns="0" rIns="0" bIns="0" anchor="t" anchorCtr="0">
            <a:noAutofit/>
          </a:bodyPr>
          <a:lstStyle>
            <a:lvl1pPr>
              <a:lnSpc>
                <a:spcPct val="100000"/>
              </a:lnSpc>
              <a:defRPr sz="2400" baseline="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3"/>
          </p:nvPr>
        </p:nvSpPr>
        <p:spPr>
          <a:xfrm>
            <a:off x="4736254" y="1463040"/>
            <a:ext cx="4011083" cy="4351338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2400"/>
            </a:lvl1pPr>
            <a:lvl2pPr>
              <a:lnSpc>
                <a:spcPct val="100000"/>
              </a:lnSpc>
              <a:defRPr sz="20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pic>
        <p:nvPicPr>
          <p:cNvPr id="12" name="Picture 11" title="CDE 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973" y="6225630"/>
            <a:ext cx="1028753" cy="558829"/>
          </a:xfrm>
          <a:prstGeom prst="rect">
            <a:avLst/>
          </a:prstGeom>
        </p:spPr>
      </p:pic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220133" y="6356350"/>
            <a:ext cx="408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600BAA8B-998A-4793-9AB8-94EE2C3B22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658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Dk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title="Dark Green section divider graphic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062163"/>
            <a:ext cx="7772400" cy="2387600"/>
          </a:xfrm>
        </p:spPr>
        <p:txBody>
          <a:bodyPr lIns="0" tIns="0" rIns="0" bIns="0" anchor="ctr" anchorCtr="0">
            <a:noAutofit/>
          </a:bodyPr>
          <a:lstStyle>
            <a:lvl1pPr algn="ctr">
              <a:defRPr sz="50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pic>
        <p:nvPicPr>
          <p:cNvPr id="10" name="Picture 9" title="CDE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6964" y="6246435"/>
            <a:ext cx="975232" cy="529756"/>
          </a:xfrm>
          <a:prstGeom prst="rect">
            <a:avLst/>
          </a:prstGeom>
        </p:spPr>
      </p:pic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220133" y="6356350"/>
            <a:ext cx="408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600BAA8B-998A-4793-9AB8-94EE2C3B22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591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bright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title="Light Green section divider graphic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062163"/>
            <a:ext cx="7772400" cy="2387600"/>
          </a:xfrm>
        </p:spPr>
        <p:txBody>
          <a:bodyPr lIns="0" tIns="0" rIns="0" bIns="0" anchor="ctr" anchorCtr="0">
            <a:noAutofit/>
          </a:bodyPr>
          <a:lstStyle>
            <a:lvl1pPr algn="ctr">
              <a:defRPr sz="50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pic>
        <p:nvPicPr>
          <p:cNvPr id="8" name="Picture 7" title="CDE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6964" y="6246435"/>
            <a:ext cx="975232" cy="529756"/>
          </a:xfrm>
          <a:prstGeom prst="rect">
            <a:avLst/>
          </a:prstGeom>
        </p:spPr>
      </p:pic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220133" y="6356350"/>
            <a:ext cx="408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600BAA8B-998A-4793-9AB8-94EE2C3B22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144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Dkgreen to bright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title="Gradient section divider graphic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062163"/>
            <a:ext cx="7772400" cy="2387600"/>
          </a:xfrm>
        </p:spPr>
        <p:txBody>
          <a:bodyPr lIns="0" tIns="0" rIns="0" bIns="0" anchor="ctr" anchorCtr="0">
            <a:noAutofit/>
          </a:bodyPr>
          <a:lstStyle>
            <a:lvl1pPr algn="ctr">
              <a:defRPr sz="50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pic>
        <p:nvPicPr>
          <p:cNvPr id="9" name="Picture 8" title="CDE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6964" y="6246435"/>
            <a:ext cx="975232" cy="529756"/>
          </a:xfrm>
          <a:prstGeom prst="rect">
            <a:avLst/>
          </a:prstGeom>
        </p:spPr>
      </p:pic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220133" y="6356350"/>
            <a:ext cx="408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600BAA8B-998A-4793-9AB8-94EE2C3B22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426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title="Dark Green file folder section divider graphic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062163"/>
            <a:ext cx="7772400" cy="2387600"/>
          </a:xfrm>
        </p:spPr>
        <p:txBody>
          <a:bodyPr lIns="0" tIns="0" rIns="0" bIns="0" anchor="ctr" anchorCtr="0">
            <a:noAutofit/>
          </a:bodyPr>
          <a:lstStyle>
            <a:lvl1pPr algn="ctr">
              <a:defRPr sz="50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pic>
        <p:nvPicPr>
          <p:cNvPr id="9" name="Picture 8" title="CDE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6964" y="6246435"/>
            <a:ext cx="975232" cy="529756"/>
          </a:xfrm>
          <a:prstGeom prst="rect">
            <a:avLst/>
          </a:prstGeom>
        </p:spPr>
      </p:pic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220133" y="6356350"/>
            <a:ext cx="408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600BAA8B-998A-4793-9AB8-94EE2C3B22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389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ith page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220133" y="6356350"/>
            <a:ext cx="408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600BAA8B-998A-4793-9AB8-94EE2C3B22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411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no page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4569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220133" y="6356350"/>
            <a:ext cx="408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600BAA8B-998A-4793-9AB8-94EE2C3B22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227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73" r:id="rId4"/>
    <p:sldLayoutId id="2147483674" r:id="rId5"/>
    <p:sldLayoutId id="2147483672" r:id="rId6"/>
    <p:sldLayoutId id="2147483675" r:id="rId7"/>
    <p:sldLayoutId id="2147483667" r:id="rId8"/>
    <p:sldLayoutId id="2147483671" r:id="rId9"/>
    <p:sldLayoutId id="2147483676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Severson_A@cde.state.co.us" TargetMode="External"/><Relationship Id="rId2" Type="http://schemas.openxmlformats.org/officeDocument/2006/relationships/hyperlink" Target="mailto:Educator_Effectiveness@cde.state.co.u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emf"/><Relationship Id="rId5" Type="http://schemas.openxmlformats.org/officeDocument/2006/relationships/package" Target="../embeddings/Microsoft_Excel_Worksheet1.xlsx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i="1" dirty="0" smtClean="0"/>
              <a:t>New</a:t>
            </a:r>
            <a:r>
              <a:rPr lang="en-US" dirty="0" smtClean="0"/>
              <a:t> HR Educator Effectiveness Field Organization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433808"/>
            <a:ext cx="6858000" cy="443429"/>
          </a:xfrm>
        </p:spPr>
        <p:txBody>
          <a:bodyPr/>
          <a:lstStyle/>
          <a:p>
            <a:r>
              <a:rPr lang="en-US" dirty="0" smtClean="0"/>
              <a:t>Spring 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0BAA8B-998A-4793-9AB8-94EE2C3B224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75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391" y="210927"/>
            <a:ext cx="7886700" cy="710141"/>
          </a:xfrm>
        </p:spPr>
        <p:txBody>
          <a:bodyPr/>
          <a:lstStyle/>
          <a:p>
            <a:r>
              <a:rPr lang="en-US" sz="3600" dirty="0" smtClean="0"/>
              <a:t>Questions? 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questions regarding the </a:t>
            </a:r>
            <a:r>
              <a:rPr lang="en-US" i="1" dirty="0" smtClean="0"/>
              <a:t>revised Teacher, Principal, or Special Services Provider Standards</a:t>
            </a:r>
            <a:r>
              <a:rPr lang="en-US" dirty="0" smtClean="0"/>
              <a:t>, please contact the Educator Effectiveness Office at:  </a:t>
            </a:r>
          </a:p>
          <a:p>
            <a:pPr marL="1028700" lvl="1" indent="-342900"/>
            <a:r>
              <a:rPr lang="en-US" dirty="0" smtClean="0">
                <a:hlinkClick r:id="rId2"/>
              </a:rPr>
              <a:t>Educator_Effectiveness@cde.state.co.us</a:t>
            </a:r>
            <a:r>
              <a:rPr lang="en-US" dirty="0" smtClean="0"/>
              <a:t> </a:t>
            </a:r>
          </a:p>
          <a:p>
            <a:pPr marL="1028700" lvl="1" indent="-342900"/>
            <a:endParaRPr lang="en-US" dirty="0" smtClean="0"/>
          </a:p>
          <a:p>
            <a:r>
              <a:rPr lang="en-US" dirty="0" smtClean="0"/>
              <a:t>For questions regarding the </a:t>
            </a:r>
            <a:r>
              <a:rPr lang="en-US" i="1" dirty="0" smtClean="0"/>
              <a:t>completion of these revised fields in the HR collection</a:t>
            </a:r>
            <a:r>
              <a:rPr lang="en-US" dirty="0" smtClean="0"/>
              <a:t>, please contact Carolyn Haug, Molly Gold, or Annette Severson at: </a:t>
            </a:r>
          </a:p>
          <a:p>
            <a:pPr marL="1028700" lvl="1" indent="-342900"/>
            <a:r>
              <a:rPr lang="en-US" dirty="0" smtClean="0">
                <a:hlinkClick r:id="rId3"/>
              </a:rPr>
              <a:t>Haug_C@cde.state.co.us</a:t>
            </a:r>
          </a:p>
          <a:p>
            <a:pPr marL="1028700" lvl="1" indent="-342900"/>
            <a:r>
              <a:rPr lang="en-US" dirty="0" smtClean="0">
                <a:hlinkClick r:id="rId3"/>
              </a:rPr>
              <a:t>Gold_M@cde.state.co.us</a:t>
            </a:r>
            <a:endParaRPr lang="en-US" dirty="0">
              <a:hlinkClick r:id="rId3"/>
            </a:endParaRPr>
          </a:p>
          <a:p>
            <a:pPr marL="1028700" lvl="1" indent="-342900"/>
            <a:r>
              <a:rPr lang="en-US" dirty="0" smtClean="0">
                <a:hlinkClick r:id="rId3"/>
              </a:rPr>
              <a:t>Severson_A@cde.state.co.us</a:t>
            </a:r>
            <a:r>
              <a:rPr lang="en-US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0BAA8B-998A-4793-9AB8-94EE2C3B2243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823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Understanding the “What”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Changes </a:t>
            </a:r>
            <a:r>
              <a:rPr lang="en-US" sz="2800" i="1" dirty="0" smtClean="0"/>
              <a:t>will be phased in </a:t>
            </a:r>
            <a:r>
              <a:rPr lang="en-US" sz="2800" dirty="0" smtClean="0"/>
              <a:t>to the Educator Effectiveness ratings Staff Profile file layout in the HR collection for teachers, principals, and Special Services Providers in 2019-20 and more significant changes in 2020-21. </a:t>
            </a:r>
          </a:p>
          <a:p>
            <a:pPr marL="1143000" lvl="1" indent="-457200"/>
            <a:r>
              <a:rPr lang="en-US" dirty="0" smtClean="0"/>
              <a:t>These changes may require modifications to local data collection systems.  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0BAA8B-998A-4793-9AB8-94EE2C3B2243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2050" name="Picture 1" descr="Image result for smiley file fold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5441" y="4388571"/>
            <a:ext cx="2393118" cy="1967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077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Understanding the “Why”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collecting Quality Standard and Overall Effectiveness ratings separately across these three groups, </a:t>
            </a:r>
          </a:p>
          <a:p>
            <a:pPr marL="1143000" lvl="1" indent="-457200"/>
            <a:r>
              <a:rPr lang="en-US" dirty="0" smtClean="0"/>
              <a:t>Districts will have the opportunity to report more accurate data, specifically teacher and SSP groups, as it relates to evaluation ratings. </a:t>
            </a:r>
          </a:p>
          <a:p>
            <a:pPr marL="1143000" lvl="1" indent="-457200"/>
            <a:r>
              <a:rPr lang="en-US" dirty="0" smtClean="0"/>
              <a:t>CDE will have an opportunity to differentiate these groups for reporting purposes at the state level. </a:t>
            </a:r>
          </a:p>
          <a:p>
            <a:pPr marL="1143000" lvl="1" indent="-457200"/>
            <a:r>
              <a:rPr lang="en-US" dirty="0" smtClean="0"/>
              <a:t>CDE will be able to report more accurate ratings in the Educator Effectiveness Metrics, released annually.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0BAA8B-998A-4793-9AB8-94EE2C3B224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92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Understanding What Has Changed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4214" y="1365223"/>
            <a:ext cx="7886700" cy="4351338"/>
          </a:xfrm>
        </p:spPr>
        <p:txBody>
          <a:bodyPr/>
          <a:lstStyle/>
          <a:p>
            <a:r>
              <a:rPr lang="en-US" dirty="0" smtClean="0"/>
              <a:t>All districts and BOCES must report ratings for teachers, principals, and special service providers (SSPs) on each Quality Standard. Changes to these Standards are reflected in the chart below: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0BAA8B-998A-4793-9AB8-94EE2C3B2243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5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1261438"/>
              </p:ext>
            </p:extLst>
          </p:nvPr>
        </p:nvGraphicFramePr>
        <p:xfrm>
          <a:off x="220134" y="2937756"/>
          <a:ext cx="8714861" cy="29151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9274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218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8551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2185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8551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7234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3502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164730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Teacher</a:t>
                      </a:r>
                    </a:p>
                    <a:p>
                      <a:pPr marL="176213" marR="0" indent="-176213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en-US" sz="140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Implemented in</a:t>
                      </a:r>
                      <a:r>
                        <a:rPr lang="en-US" sz="1400" i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Evaluations </a:t>
                      </a:r>
                      <a:r>
                        <a:rPr lang="en-US" sz="140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2018-19</a:t>
                      </a:r>
                    </a:p>
                    <a:p>
                      <a:pPr marL="176213" marR="0" indent="-176213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en-US" sz="1400" i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Collected in HR 2019-20</a:t>
                      </a:r>
                      <a:endParaRPr lang="en-US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Principal</a:t>
                      </a:r>
                    </a:p>
                    <a:p>
                      <a:pPr marL="176213" marR="0" indent="-176213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Implemented in evaluation 2019-20</a:t>
                      </a:r>
                    </a:p>
                    <a:p>
                      <a:pPr marL="176213" marR="0" indent="-176213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Collected in HR 2020-21</a:t>
                      </a:r>
                      <a:endParaRPr lang="en-US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SSP</a:t>
                      </a:r>
                    </a:p>
                    <a:p>
                      <a:pPr marL="176213" marR="0" lvl="0" indent="-1762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Implemented in evaluation 2019-20</a:t>
                      </a:r>
                    </a:p>
                    <a:p>
                      <a:pPr marL="176213" marR="0" lvl="0" indent="-1762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Collected in HR 2020-21</a:t>
                      </a:r>
                      <a:endParaRPr lang="en-US" sz="18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6337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Number </a:t>
                      </a:r>
                      <a:r>
                        <a:rPr lang="en-US" sz="1800" dirty="0">
                          <a:effectLst/>
                        </a:rPr>
                        <a:t>of </a:t>
                      </a:r>
                      <a:r>
                        <a:rPr lang="en-US" sz="1800" dirty="0" smtClean="0">
                          <a:effectLst/>
                        </a:rPr>
                        <a:t>Quality Standards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Former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Revised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Former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Revised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Former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Revised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61517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+mn-ea"/>
                        </a:rPr>
                        <a:t>6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5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7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5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6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5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521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300" y="127000"/>
            <a:ext cx="8712200" cy="889000"/>
          </a:xfrm>
        </p:spPr>
        <p:txBody>
          <a:bodyPr/>
          <a:lstStyle/>
          <a:p>
            <a:r>
              <a:rPr lang="en-US" sz="3200" dirty="0" smtClean="0"/>
              <a:t>Summary of Staff Profile Timeline and Changes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300" y="1308100"/>
            <a:ext cx="8712200" cy="5232400"/>
          </a:xfrm>
        </p:spPr>
        <p:txBody>
          <a:bodyPr>
            <a:noAutofit/>
          </a:bodyPr>
          <a:lstStyle/>
          <a:p>
            <a:r>
              <a:rPr lang="en-US" dirty="0" smtClean="0"/>
              <a:t>Reporting Year HR 2018-19 (this past year, for reference)</a:t>
            </a:r>
          </a:p>
          <a:p>
            <a:pPr lvl="1"/>
            <a:r>
              <a:rPr lang="en-US" sz="1800" dirty="0" smtClean="0"/>
              <a:t>Teacher and SSP data reported together in 7 fields</a:t>
            </a:r>
          </a:p>
          <a:p>
            <a:pPr lvl="1"/>
            <a:r>
              <a:rPr lang="en-US" sz="1800" dirty="0" smtClean="0"/>
              <a:t>Principal data reported in 8 fields</a:t>
            </a:r>
          </a:p>
          <a:p>
            <a:r>
              <a:rPr lang="en-US" dirty="0" smtClean="0"/>
              <a:t>Reporting Year HR 2019-20 (NO change in the file layout)</a:t>
            </a:r>
          </a:p>
          <a:p>
            <a:pPr lvl="1"/>
            <a:r>
              <a:rPr lang="en-US" sz="1800" dirty="0" smtClean="0"/>
              <a:t>Teacher and SSP data reported together in 7 fields, </a:t>
            </a:r>
            <a:r>
              <a:rPr lang="en-US" sz="1800" b="1" u="sng" dirty="0" smtClean="0"/>
              <a:t>BUT QS 5 IS FILLED WITH 00 FOR TEACHERS</a:t>
            </a:r>
          </a:p>
          <a:p>
            <a:pPr lvl="1"/>
            <a:r>
              <a:rPr lang="en-US" sz="1800" dirty="0" smtClean="0"/>
              <a:t>No changes to SSP reporting</a:t>
            </a:r>
          </a:p>
          <a:p>
            <a:pPr lvl="1"/>
            <a:r>
              <a:rPr lang="en-US" sz="1800" dirty="0" smtClean="0"/>
              <a:t>No changes to Principal reporting</a:t>
            </a:r>
          </a:p>
          <a:p>
            <a:r>
              <a:rPr lang="en-US" dirty="0" smtClean="0"/>
              <a:t>Reporting Year HR 2020-21 (NEW file layout)</a:t>
            </a:r>
          </a:p>
          <a:p>
            <a:pPr lvl="1"/>
            <a:r>
              <a:rPr lang="en-US" sz="1800" b="1" u="sng" dirty="0" smtClean="0"/>
              <a:t>Teachers and SSPs reported separately</a:t>
            </a:r>
          </a:p>
          <a:p>
            <a:pPr lvl="2"/>
            <a:r>
              <a:rPr lang="en-US" sz="1600" b="1" u="sng" dirty="0" smtClean="0"/>
              <a:t>6 fields for Teachers, 6 fields for SSPs</a:t>
            </a:r>
          </a:p>
          <a:p>
            <a:pPr lvl="1"/>
            <a:r>
              <a:rPr lang="en-US" sz="1800" b="1" u="sng" dirty="0" smtClean="0"/>
              <a:t>Principals reported in 6 fields</a:t>
            </a:r>
          </a:p>
          <a:p>
            <a:pPr lvl="1"/>
            <a:r>
              <a:rPr lang="en-US" sz="1800" dirty="0" smtClean="0"/>
              <a:t>Original QS 6 for Teachers and original QS 7 for Principals now referred to as Measures of Student Learning (MSL); Original QS 6 for SSPs now referred to as Measures of Student Outcomes (MSO)</a:t>
            </a:r>
          </a:p>
        </p:txBody>
      </p:sp>
    </p:spTree>
    <p:extLst>
      <p:ext uri="{BB962C8B-B14F-4D97-AF65-F5344CB8AC3E}">
        <p14:creationId xmlns:p14="http://schemas.microsoft.com/office/powerpoint/2010/main" val="2905449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638" y="165100"/>
            <a:ext cx="8305800" cy="838200"/>
          </a:xfrm>
        </p:spPr>
        <p:txBody>
          <a:bodyPr/>
          <a:lstStyle/>
          <a:p>
            <a:r>
              <a:rPr lang="en-US" sz="3200" dirty="0" smtClean="0"/>
              <a:t>Staff Profile Layout Changes and Timeline</a:t>
            </a:r>
            <a:endParaRPr lang="en-US" sz="32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8622854"/>
              </p:ext>
            </p:extLst>
          </p:nvPr>
        </p:nvGraphicFramePr>
        <p:xfrm>
          <a:off x="274638" y="1566863"/>
          <a:ext cx="8693150" cy="386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Worksheet" r:id="rId5" imgW="8391659" imgH="3419648" progId="Excel.Sheet.12">
                  <p:embed/>
                </p:oleObj>
              </mc:Choice>
              <mc:Fallback>
                <p:oleObj name="Worksheet" r:id="rId5" imgW="8391659" imgH="341964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74638" y="1566863"/>
                        <a:ext cx="8693150" cy="3867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9397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8012" y="160020"/>
            <a:ext cx="8082280" cy="710141"/>
          </a:xfrm>
        </p:spPr>
        <p:txBody>
          <a:bodyPr/>
          <a:lstStyle/>
          <a:p>
            <a:r>
              <a:rPr lang="en-US" sz="3200" dirty="0" smtClean="0"/>
              <a:t>2020-2021 Staff Profile Layout: Teachers</a:t>
            </a:r>
            <a:endParaRPr lang="en-US" sz="3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7815395"/>
              </p:ext>
            </p:extLst>
          </p:nvPr>
        </p:nvGraphicFramePr>
        <p:xfrm>
          <a:off x="418012" y="1325879"/>
          <a:ext cx="8386356" cy="4781004"/>
        </p:xfrm>
        <a:graphic>
          <a:graphicData uri="http://schemas.openxmlformats.org/drawingml/2006/table">
            <a:tbl>
              <a:tblPr/>
              <a:tblGrid>
                <a:gridCol w="2970813"/>
                <a:gridCol w="464190"/>
                <a:gridCol w="567342"/>
                <a:gridCol w="567342"/>
                <a:gridCol w="412612"/>
                <a:gridCol w="464190"/>
                <a:gridCol w="567342"/>
                <a:gridCol w="2372525"/>
              </a:tblGrid>
              <a:tr h="4611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Name of Field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" marR="0" indent="-1714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Field Length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Text Start Position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Text End Position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CSV order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Excel Column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Examples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Remarks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167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Teacher Overall Performance Evaluation Rating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AB2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Required for all teachers, librarians, and interventionists (job class codes 201-206, 216, 222 and 223).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167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Teacher Quality Standard 1: Content Expertise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AC2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Required for all teachers, librarians, and interventionists (job class codes 201-206, 216, 222 and 223).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167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Teacher Quality Standard 2: Learning Environment</a:t>
                      </a: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AD2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Required for all teachers, librarians, and interventionists (job class codes 201-206, 216, 222 and 223).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167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Teacher Quality Standard 3: Facilitate Learning</a:t>
                      </a: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AE2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Required for all teachers, librarians, and interventionists (job class codes 201-206, 216, 222 and 223).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167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Teacher Quality Standard 4: Professionalism</a:t>
                      </a: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AF2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Required for all teachers, librarians, and interventionists (job class codes 201-206, 216, 222 and 223).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167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Teacher Measures of Student Learning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AG2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Required for all teachers, librarians, and interventionists (job class codes 201-206, 216, 222 and 223).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1849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1" y="274320"/>
            <a:ext cx="7886700" cy="710141"/>
          </a:xfrm>
        </p:spPr>
        <p:txBody>
          <a:bodyPr/>
          <a:lstStyle/>
          <a:p>
            <a:r>
              <a:rPr lang="en-US" sz="3600" dirty="0" smtClean="0"/>
              <a:t>2020-2021 Staff Profile Layout: SSPs</a:t>
            </a:r>
            <a:endParaRPr lang="en-US" sz="36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154304"/>
              </p:ext>
            </p:extLst>
          </p:nvPr>
        </p:nvGraphicFramePr>
        <p:xfrm>
          <a:off x="274321" y="1436913"/>
          <a:ext cx="8608424" cy="4846447"/>
        </p:xfrm>
        <a:graphic>
          <a:graphicData uri="http://schemas.openxmlformats.org/drawingml/2006/table">
            <a:tbl>
              <a:tblPr/>
              <a:tblGrid>
                <a:gridCol w="3049478"/>
                <a:gridCol w="476481"/>
                <a:gridCol w="582366"/>
                <a:gridCol w="582366"/>
                <a:gridCol w="423538"/>
                <a:gridCol w="476481"/>
                <a:gridCol w="582366"/>
                <a:gridCol w="2435348"/>
              </a:tblGrid>
              <a:tr h="4754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Name of Field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" marR="0" indent="-1714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Field Length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Text Start Position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Text End Position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CSV order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Excel Column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Examples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Remarks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23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Special Services Provider (SSP) Overall Performance Evaluation Rating</a:t>
                      </a: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AH2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Required for all Special Services Provider </a:t>
                      </a:r>
                      <a:r>
                        <a:rPr lang="en-US" sz="110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(SSPs); job class codes (211, 231, 233, 234, 235, 236, 237, 238, and 242).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23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Special Services Provider (SSP) Quality Standard 1: Professional Expertise</a:t>
                      </a:r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AI2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Required for all Special Services Provider </a:t>
                      </a:r>
                      <a:r>
                        <a:rPr lang="en-US" sz="110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(SSPs); job class codes (211, 231, 233, 234, 235, 236, 237, 238, and 242).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23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Special Services Provider (SSP)  Quality Standard 2: Learning Environment</a:t>
                      </a:r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AJ2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Required for all Special Services Provider </a:t>
                      </a:r>
                      <a:r>
                        <a:rPr lang="en-US" sz="110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(SSPs); job class codes (211, 231, 233, 234, 235, 236, 237, 238, and 242).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23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Special Services Provider (SSP)  Quality Standard 3: High Quality Service Delivery</a:t>
                      </a:r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AK2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Required for all Special Services Provider </a:t>
                      </a:r>
                      <a:r>
                        <a:rPr lang="en-US" sz="110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(SSPs); job class codes (211, 231, 233, 234, 235, 236, 237, 238, and 242).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23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Special Services Provider (SSP)  Quality Standard 4: Professionalism</a:t>
                      </a:r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AL2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Required for all Special Services Provider </a:t>
                      </a:r>
                      <a:r>
                        <a:rPr lang="en-US" sz="110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(SSPs); job class codes (211, 231, 233, 234, 235, 236, 237, 238, and 242).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23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Special Services Provider (SSP)  Measures of Student 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Outcomes</a:t>
                      </a:r>
                      <a:r>
                        <a:rPr lang="en-US" sz="1100" dirty="0" smtClean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AM2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Required for all Special Services Provider </a:t>
                      </a: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(SSPs); job class codes (211, 231, 233, 234, 235, 236, 237, 238, and 242).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419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" y="248920"/>
            <a:ext cx="8425180" cy="710141"/>
          </a:xfrm>
        </p:spPr>
        <p:txBody>
          <a:bodyPr/>
          <a:lstStyle/>
          <a:p>
            <a:r>
              <a:rPr lang="en-US" sz="3600" dirty="0" smtClean="0"/>
              <a:t>2020-2021 Staff Profile Layout: Principals</a:t>
            </a:r>
            <a:endParaRPr lang="en-US" sz="36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2603032"/>
              </p:ext>
            </p:extLst>
          </p:nvPr>
        </p:nvGraphicFramePr>
        <p:xfrm>
          <a:off x="274320" y="1489162"/>
          <a:ext cx="8673735" cy="4572003"/>
        </p:xfrm>
        <a:graphic>
          <a:graphicData uri="http://schemas.openxmlformats.org/drawingml/2006/table">
            <a:tbl>
              <a:tblPr/>
              <a:tblGrid>
                <a:gridCol w="3072616"/>
                <a:gridCol w="480095"/>
                <a:gridCol w="586784"/>
                <a:gridCol w="586784"/>
                <a:gridCol w="426752"/>
                <a:gridCol w="480095"/>
                <a:gridCol w="586784"/>
                <a:gridCol w="2453825"/>
              </a:tblGrid>
              <a:tr h="7037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Name of Field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" marR="0" indent="-1714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Field Length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Text Start Position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Text End Position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CSV order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Excel Column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Examples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Remarks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71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Principal Overall Performance Evaluation Rating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AN2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Required for all principals and asst. principals, job class codes 105 &amp; 106 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71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Principal Quality Standard 1: Strategy</a:t>
                      </a: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AO2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Required for all principals and asst. principals, job class codes 105 &amp; 106 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71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Principal Quality Standard 2: Culture</a:t>
                      </a: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AP2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Required for all principals and asst. principals, job class codes 105 &amp; 106 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71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Principal Quality Standard 3: Instruction</a:t>
                      </a: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AQ2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Required for all principals and asst. principals, job class codes 105 &amp; 106 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71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Principal Quality Standard 4: Professionalism</a:t>
                      </a: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AR2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Required for all principals and asst. principals, job class codes 105, 106 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71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Principal Measures of Student Learning</a:t>
                      </a: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AS2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02 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Required for all principals and asst. principals, job class codes 105, 106 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3268641"/>
      </p:ext>
    </p:extLst>
  </p:cSld>
  <p:clrMapOvr>
    <a:masterClrMapping/>
  </p:clrMapOvr>
</p:sld>
</file>

<file path=ppt/theme/theme1.xml><?xml version="1.0" encoding="utf-8"?>
<a:theme xmlns:a="http://schemas.openxmlformats.org/drawingml/2006/main" name="Light Blue to Green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1734</TotalTime>
  <Words>1275</Words>
  <Application>Microsoft Office PowerPoint</Application>
  <PresentationFormat>On-screen Show (4:3)</PresentationFormat>
  <Paragraphs>239</Paragraphs>
  <Slides>10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Light Blue to Green Theme</vt:lpstr>
      <vt:lpstr>Worksheet</vt:lpstr>
      <vt:lpstr> New HR Educator Effectiveness Field Organization</vt:lpstr>
      <vt:lpstr>Understanding the “What” </vt:lpstr>
      <vt:lpstr>Understanding the “Why” </vt:lpstr>
      <vt:lpstr>Understanding What Has Changed </vt:lpstr>
      <vt:lpstr>Summary of Staff Profile Timeline and Changes</vt:lpstr>
      <vt:lpstr>Staff Profile Layout Changes and Timeline</vt:lpstr>
      <vt:lpstr>2020-2021 Staff Profile Layout: Teachers</vt:lpstr>
      <vt:lpstr>2020-2021 Staff Profile Layout: SSPs</vt:lpstr>
      <vt:lpstr>2020-2021 Staff Profile Layout: Principals</vt:lpstr>
      <vt:lpstr>Questions?  </vt:lpstr>
    </vt:vector>
  </TitlesOfParts>
  <Company>Colorado Department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Madorin, Acacia</dc:creator>
  <cp:lastModifiedBy>Heitman, Lindsey</cp:lastModifiedBy>
  <cp:revision>201</cp:revision>
  <dcterms:created xsi:type="dcterms:W3CDTF">2018-01-08T21:58:16Z</dcterms:created>
  <dcterms:modified xsi:type="dcterms:W3CDTF">2019-06-13T21:16:14Z</dcterms:modified>
</cp:coreProperties>
</file>