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2"/>
  </p:notesMasterIdLst>
  <p:sldIdLst>
    <p:sldId id="256" r:id="rId5"/>
    <p:sldId id="283" r:id="rId6"/>
    <p:sldId id="258" r:id="rId7"/>
    <p:sldId id="259" r:id="rId8"/>
    <p:sldId id="261" r:id="rId9"/>
    <p:sldId id="262" r:id="rId10"/>
    <p:sldId id="5097" r:id="rId11"/>
    <p:sldId id="5098" r:id="rId12"/>
    <p:sldId id="5241" r:id="rId13"/>
    <p:sldId id="5256" r:id="rId14"/>
    <p:sldId id="5242" r:id="rId15"/>
    <p:sldId id="5243" r:id="rId16"/>
    <p:sldId id="265" r:id="rId17"/>
    <p:sldId id="5280" r:id="rId18"/>
    <p:sldId id="281" r:id="rId19"/>
    <p:sldId id="5281" r:id="rId20"/>
    <p:sldId id="5110" r:id="rId21"/>
    <p:sldId id="5261" r:id="rId22"/>
    <p:sldId id="5262" r:id="rId23"/>
    <p:sldId id="5263" r:id="rId24"/>
    <p:sldId id="5264" r:id="rId25"/>
    <p:sldId id="5265" r:id="rId26"/>
    <p:sldId id="260" r:id="rId27"/>
    <p:sldId id="5267" r:id="rId28"/>
    <p:sldId id="5268" r:id="rId29"/>
    <p:sldId id="5269" r:id="rId30"/>
    <p:sldId id="2668" r:id="rId31"/>
    <p:sldId id="2669" r:id="rId32"/>
    <p:sldId id="267" r:id="rId33"/>
    <p:sldId id="5278" r:id="rId34"/>
    <p:sldId id="5232" r:id="rId35"/>
    <p:sldId id="4696" r:id="rId36"/>
    <p:sldId id="5240" r:id="rId37"/>
    <p:sldId id="5279" r:id="rId38"/>
    <p:sldId id="4693" r:id="rId39"/>
    <p:sldId id="280" r:id="rId40"/>
    <p:sldId id="50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A214D"/>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390630-E8E8-4F66-B83F-0F0A52F0A092}" v="28" dt="2024-03-14T14:04:57.349"/>
    <p1510:client id="{482C01CD-73CE-1EA7-626B-C10413E907EF}" v="377" dt="2024-03-14T13:41:13.580"/>
    <p1510:client id="{6E98CBBE-BB6F-436C-952A-26E5A6A332A9}" v="45" dt="2024-03-14T13:36:40.484"/>
    <p1510:client id="{8010E85F-1668-417F-AC44-00C1B90D28FD}" v="1" dt="2024-03-13T22:02:14.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8010E85F-1668-417F-AC44-00C1B90D28FD}"/>
    <pc:docChg chg="modSld">
      <pc:chgData name="Hoffman, Peter" userId="673cee94-26bd-4c2a-ab82-1b3669e2f049" providerId="ADAL" clId="{8010E85F-1668-417F-AC44-00C1B90D28FD}" dt="2024-03-13T22:02:14.603" v="0" actId="20577"/>
      <pc:docMkLst>
        <pc:docMk/>
      </pc:docMkLst>
      <pc:sldChg chg="modSp mod">
        <pc:chgData name="Hoffman, Peter" userId="673cee94-26bd-4c2a-ab82-1b3669e2f049" providerId="ADAL" clId="{8010E85F-1668-417F-AC44-00C1B90D28FD}" dt="2024-03-13T22:02:14.603" v="0" actId="20577"/>
        <pc:sldMkLst>
          <pc:docMk/>
          <pc:sldMk cId="1212467416" sldId="261"/>
        </pc:sldMkLst>
        <pc:graphicFrameChg chg="modGraphic">
          <ac:chgData name="Hoffman, Peter" userId="673cee94-26bd-4c2a-ab82-1b3669e2f049" providerId="ADAL" clId="{8010E85F-1668-417F-AC44-00C1B90D28FD}" dt="2024-03-13T22:02:14.603" v="0" actId="20577"/>
          <ac:graphicFrameMkLst>
            <pc:docMk/>
            <pc:sldMk cId="1212467416" sldId="261"/>
            <ac:graphicFrameMk id="5" creationId="{9C3641C5-EC4F-D3EA-E4A2-8ABB597C5BAA}"/>
          </ac:graphicFrameMkLst>
        </pc:graphicFrameChg>
      </pc:sldChg>
    </pc:docChg>
  </pc:docChgLst>
  <pc:docChgLst>
    <pc:chgData name="Severson, Annette" userId="199f3c28-b733-4b36-8b0e-b7eb6984ff94" providerId="ADAL" clId="{6E98CBBE-BB6F-436C-952A-26E5A6A332A9}"/>
    <pc:docChg chg="custSel modSld">
      <pc:chgData name="Severson, Annette" userId="199f3c28-b733-4b36-8b0e-b7eb6984ff94" providerId="ADAL" clId="{6E98CBBE-BB6F-436C-952A-26E5A6A332A9}" dt="2024-03-14T13:36:40.485" v="49" actId="20577"/>
      <pc:docMkLst>
        <pc:docMk/>
      </pc:docMkLst>
      <pc:sldChg chg="modSp mod">
        <pc:chgData name="Severson, Annette" userId="199f3c28-b733-4b36-8b0e-b7eb6984ff94" providerId="ADAL" clId="{6E98CBBE-BB6F-436C-952A-26E5A6A332A9}" dt="2024-03-14T13:36:40.485" v="49" actId="20577"/>
        <pc:sldMkLst>
          <pc:docMk/>
          <pc:sldMk cId="1140023789" sldId="5242"/>
        </pc:sldMkLst>
        <pc:spChg chg="mod">
          <ac:chgData name="Severson, Annette" userId="199f3c28-b733-4b36-8b0e-b7eb6984ff94" providerId="ADAL" clId="{6E98CBBE-BB6F-436C-952A-26E5A6A332A9}" dt="2024-03-14T13:36:40.485" v="49" actId="20577"/>
          <ac:spMkLst>
            <pc:docMk/>
            <pc:sldMk cId="1140023789" sldId="5242"/>
            <ac:spMk id="5" creationId="{7123A836-F9BC-F5BB-5901-BE1D2BB6EC74}"/>
          </ac:spMkLst>
        </pc:spChg>
      </pc:sldChg>
    </pc:docChg>
  </pc:docChgLst>
  <pc:docChgLst>
    <pc:chgData name="Wenzel, Brooke" userId="672bf8d3-b15b-4e02-a6d1-39319a0df09b" providerId="ADAL" clId="{155D3D38-A5E9-4D6C-B91C-1AB78D259906}"/>
    <pc:docChg chg="custSel modSld">
      <pc:chgData name="Wenzel, Brooke" userId="672bf8d3-b15b-4e02-a6d1-39319a0df09b" providerId="ADAL" clId="{155D3D38-A5E9-4D6C-B91C-1AB78D259906}" dt="2024-03-12T21:36:07.366" v="194" actId="20577"/>
      <pc:docMkLst>
        <pc:docMk/>
      </pc:docMkLst>
      <pc:sldChg chg="modSp mod">
        <pc:chgData name="Wenzel, Brooke" userId="672bf8d3-b15b-4e02-a6d1-39319a0df09b" providerId="ADAL" clId="{155D3D38-A5E9-4D6C-B91C-1AB78D259906}" dt="2024-03-12T21:36:07.366" v="194" actId="20577"/>
        <pc:sldMkLst>
          <pc:docMk/>
          <pc:sldMk cId="1037917088" sldId="5098"/>
        </pc:sldMkLst>
        <pc:spChg chg="mod">
          <ac:chgData name="Wenzel, Brooke" userId="672bf8d3-b15b-4e02-a6d1-39319a0df09b" providerId="ADAL" clId="{155D3D38-A5E9-4D6C-B91C-1AB78D259906}" dt="2024-03-12T21:31:54.621" v="107" actId="1076"/>
          <ac:spMkLst>
            <pc:docMk/>
            <pc:sldMk cId="1037917088" sldId="5098"/>
            <ac:spMk id="7" creationId="{078DC3FC-4246-1212-B0E9-77954B508DDE}"/>
          </ac:spMkLst>
        </pc:spChg>
        <pc:graphicFrameChg chg="mod modGraphic">
          <ac:chgData name="Wenzel, Brooke" userId="672bf8d3-b15b-4e02-a6d1-39319a0df09b" providerId="ADAL" clId="{155D3D38-A5E9-4D6C-B91C-1AB78D259906}" dt="2024-03-12T21:36:07.366" v="194"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482C01CD-73CE-1EA7-626B-C10413E907EF}"/>
    <pc:docChg chg="modSld">
      <pc:chgData name="Rhodes, Tara" userId="S::rhodes_t@cde.state.co.us::566307b0-1e17-4826-87e1-0feb85a922f2" providerId="AD" clId="Web-{482C01CD-73CE-1EA7-626B-C10413E907EF}" dt="2024-03-14T13:41:13.346" v="373" actId="20577"/>
      <pc:docMkLst>
        <pc:docMk/>
      </pc:docMkLst>
      <pc:sldChg chg="modSp">
        <pc:chgData name="Rhodes, Tara" userId="S::rhodes_t@cde.state.co.us::566307b0-1e17-4826-87e1-0feb85a922f2" providerId="AD" clId="Web-{482C01CD-73CE-1EA7-626B-C10413E907EF}" dt="2024-03-14T13:41:13.346" v="373" actId="20577"/>
        <pc:sldMkLst>
          <pc:docMk/>
          <pc:sldMk cId="574699222" sldId="5264"/>
        </pc:sldMkLst>
        <pc:spChg chg="mod">
          <ac:chgData name="Rhodes, Tara" userId="S::rhodes_t@cde.state.co.us::566307b0-1e17-4826-87e1-0feb85a922f2" providerId="AD" clId="Web-{482C01CD-73CE-1EA7-626B-C10413E907EF}" dt="2024-03-14T13:37:41.281" v="18" actId="20577"/>
          <ac:spMkLst>
            <pc:docMk/>
            <pc:sldMk cId="574699222" sldId="5264"/>
            <ac:spMk id="2" creationId="{ACA726EC-2F9E-4C79-AAD1-F05F59B63374}"/>
          </ac:spMkLst>
        </pc:spChg>
        <pc:spChg chg="mod">
          <ac:chgData name="Rhodes, Tara" userId="S::rhodes_t@cde.state.co.us::566307b0-1e17-4826-87e1-0feb85a922f2" providerId="AD" clId="Web-{482C01CD-73CE-1EA7-626B-C10413E907EF}" dt="2024-03-14T13:41:13.346" v="373" actId="20577"/>
          <ac:spMkLst>
            <pc:docMk/>
            <pc:sldMk cId="574699222" sldId="5264"/>
            <ac:spMk id="3" creationId="{BFCD49D6-CC66-AAC0-24B9-1E2C6E1E16CD}"/>
          </ac:spMkLst>
        </pc:spChg>
      </pc:sldChg>
      <pc:sldChg chg="modSp">
        <pc:chgData name="Rhodes, Tara" userId="S::rhodes_t@cde.state.co.us::566307b0-1e17-4826-87e1-0feb85a922f2" providerId="AD" clId="Web-{482C01CD-73CE-1EA7-626B-C10413E907EF}" dt="2024-03-14T13:36:52.062" v="5" actId="20577"/>
        <pc:sldMkLst>
          <pc:docMk/>
          <pc:sldMk cId="539742569" sldId="5265"/>
        </pc:sldMkLst>
        <pc:spChg chg="mod">
          <ac:chgData name="Rhodes, Tara" userId="S::rhodes_t@cde.state.co.us::566307b0-1e17-4826-87e1-0feb85a922f2" providerId="AD" clId="Web-{482C01CD-73CE-1EA7-626B-C10413E907EF}" dt="2024-03-14T13:36:52.062" v="5" actId="20577"/>
          <ac:spMkLst>
            <pc:docMk/>
            <pc:sldMk cId="539742569" sldId="5265"/>
            <ac:spMk id="3" creationId="{A03BBD54-23DA-8910-DAAD-BE5CE44177BF}"/>
          </ac:spMkLst>
        </pc:spChg>
      </pc:sldChg>
    </pc:docChg>
  </pc:docChgLst>
  <pc:docChgLst>
    <pc:chgData name="Ward, Reagan" userId="27291eb4-8241-4961-9e69-8c66e34cc5b0" providerId="ADAL" clId="{41390630-E8E8-4F66-B83F-0F0A52F0A092}"/>
    <pc:docChg chg="custSel addSld delSld modSld sldOrd">
      <pc:chgData name="Ward, Reagan" userId="27291eb4-8241-4961-9e69-8c66e34cc5b0" providerId="ADAL" clId="{41390630-E8E8-4F66-B83F-0F0A52F0A092}" dt="2024-03-14T14:06:50.991" v="3326" actId="20577"/>
      <pc:docMkLst>
        <pc:docMk/>
      </pc:docMkLst>
      <pc:sldChg chg="modSp mod">
        <pc:chgData name="Ward, Reagan" userId="27291eb4-8241-4961-9e69-8c66e34cc5b0" providerId="ADAL" clId="{41390630-E8E8-4F66-B83F-0F0A52F0A092}" dt="2024-03-12T20:01:22.934" v="13" actId="20577"/>
        <pc:sldMkLst>
          <pc:docMk/>
          <pc:sldMk cId="3044915438" sldId="256"/>
        </pc:sldMkLst>
        <pc:spChg chg="mod">
          <ac:chgData name="Ward, Reagan" userId="27291eb4-8241-4961-9e69-8c66e34cc5b0" providerId="ADAL" clId="{41390630-E8E8-4F66-B83F-0F0A52F0A092}" dt="2024-03-12T20:01:22.934" v="13" actId="20577"/>
          <ac:spMkLst>
            <pc:docMk/>
            <pc:sldMk cId="3044915438" sldId="256"/>
            <ac:spMk id="2" creationId="{00000000-0000-0000-0000-000000000000}"/>
          </ac:spMkLst>
        </pc:spChg>
      </pc:sldChg>
      <pc:sldChg chg="modSp">
        <pc:chgData name="Ward, Reagan" userId="27291eb4-8241-4961-9e69-8c66e34cc5b0" providerId="ADAL" clId="{41390630-E8E8-4F66-B83F-0F0A52F0A092}" dt="2024-03-12T20:06:21.397" v="306" actId="13244"/>
        <pc:sldMkLst>
          <pc:docMk/>
          <pc:sldMk cId="2593708883" sldId="258"/>
        </pc:sldMkLst>
        <pc:spChg chg="mod">
          <ac:chgData name="Ward, Reagan" userId="27291eb4-8241-4961-9e69-8c66e34cc5b0" providerId="ADAL" clId="{41390630-E8E8-4F66-B83F-0F0A52F0A092}" dt="2024-03-12T20:06:21.397" v="306" actId="13244"/>
          <ac:spMkLst>
            <pc:docMk/>
            <pc:sldMk cId="2593708883" sldId="258"/>
            <ac:spMk id="4" creationId="{E34EB3A8-6B52-C988-E206-6C496A9ADF3C}"/>
          </ac:spMkLst>
        </pc:spChg>
      </pc:sldChg>
      <pc:sldChg chg="del">
        <pc:chgData name="Ward, Reagan" userId="27291eb4-8241-4961-9e69-8c66e34cc5b0" providerId="ADAL" clId="{41390630-E8E8-4F66-B83F-0F0A52F0A092}" dt="2024-03-12T20:01:31.749" v="14" actId="47"/>
        <pc:sldMkLst>
          <pc:docMk/>
          <pc:sldMk cId="3427936062" sldId="260"/>
        </pc:sldMkLst>
      </pc:sldChg>
      <pc:sldChg chg="modSp mod">
        <pc:chgData name="Ward, Reagan" userId="27291eb4-8241-4961-9e69-8c66e34cc5b0" providerId="ADAL" clId="{41390630-E8E8-4F66-B83F-0F0A52F0A092}" dt="2024-03-13T22:08:29.318" v="369" actId="2165"/>
        <pc:sldMkLst>
          <pc:docMk/>
          <pc:sldMk cId="1212467416" sldId="261"/>
        </pc:sldMkLst>
        <pc:graphicFrameChg chg="modGraphic">
          <ac:chgData name="Ward, Reagan" userId="27291eb4-8241-4961-9e69-8c66e34cc5b0" providerId="ADAL" clId="{41390630-E8E8-4F66-B83F-0F0A52F0A092}" dt="2024-03-13T22:08:29.318" v="369"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41390630-E8E8-4F66-B83F-0F0A52F0A092}" dt="2024-03-12T20:01:49.256" v="15" actId="47"/>
        <pc:sldMkLst>
          <pc:docMk/>
          <pc:sldMk cId="1847781319" sldId="263"/>
        </pc:sldMkLst>
      </pc:sldChg>
      <pc:sldChg chg="del">
        <pc:chgData name="Ward, Reagan" userId="27291eb4-8241-4961-9e69-8c66e34cc5b0" providerId="ADAL" clId="{41390630-E8E8-4F66-B83F-0F0A52F0A092}" dt="2024-03-12T20:02:00.865" v="16" actId="47"/>
        <pc:sldMkLst>
          <pc:docMk/>
          <pc:sldMk cId="766479562" sldId="264"/>
        </pc:sldMkLst>
      </pc:sldChg>
      <pc:sldChg chg="modSp mod ord">
        <pc:chgData name="Ward, Reagan" userId="27291eb4-8241-4961-9e69-8c66e34cc5b0" providerId="ADAL" clId="{41390630-E8E8-4F66-B83F-0F0A52F0A092}" dt="2024-03-13T22:08:42.427" v="371"/>
        <pc:sldMkLst>
          <pc:docMk/>
          <pc:sldMk cId="587239845" sldId="265"/>
        </pc:sldMkLst>
        <pc:spChg chg="mod">
          <ac:chgData name="Ward, Reagan" userId="27291eb4-8241-4961-9e69-8c66e34cc5b0" providerId="ADAL" clId="{41390630-E8E8-4F66-B83F-0F0A52F0A092}" dt="2024-03-12T20:04:29.873" v="263" actId="20577"/>
          <ac:spMkLst>
            <pc:docMk/>
            <pc:sldMk cId="587239845" sldId="265"/>
            <ac:spMk id="2" creationId="{099EB1F9-197D-1644-7195-08326A23A2EF}"/>
          </ac:spMkLst>
        </pc:spChg>
        <pc:spChg chg="mod">
          <ac:chgData name="Ward, Reagan" userId="27291eb4-8241-4961-9e69-8c66e34cc5b0" providerId="ADAL" clId="{41390630-E8E8-4F66-B83F-0F0A52F0A092}" dt="2024-03-12T20:04:33.701" v="274" actId="20577"/>
          <ac:spMkLst>
            <pc:docMk/>
            <pc:sldMk cId="587239845" sldId="265"/>
            <ac:spMk id="3" creationId="{32F483EA-74E0-2213-F7F8-FE935127D6A0}"/>
          </ac:spMkLst>
        </pc:spChg>
      </pc:sldChg>
      <pc:sldChg chg="modSp del mod ord">
        <pc:chgData name="Ward, Reagan" userId="27291eb4-8241-4961-9e69-8c66e34cc5b0" providerId="ADAL" clId="{41390630-E8E8-4F66-B83F-0F0A52F0A092}" dt="2024-03-13T22:28:35.835" v="3130" actId="47"/>
        <pc:sldMkLst>
          <pc:docMk/>
          <pc:sldMk cId="485604172" sldId="266"/>
        </pc:sldMkLst>
        <pc:spChg chg="mod">
          <ac:chgData name="Ward, Reagan" userId="27291eb4-8241-4961-9e69-8c66e34cc5b0" providerId="ADAL" clId="{41390630-E8E8-4F66-B83F-0F0A52F0A092}" dt="2024-03-12T20:05:52.182" v="305" actId="20577"/>
          <ac:spMkLst>
            <pc:docMk/>
            <pc:sldMk cId="485604172" sldId="266"/>
            <ac:spMk id="2" creationId="{F186482D-B401-3FBC-9862-65B8439D637D}"/>
          </ac:spMkLst>
        </pc:spChg>
      </pc:sldChg>
      <pc:sldChg chg="addSp delSp modSp">
        <pc:chgData name="Ward, Reagan" userId="27291eb4-8241-4961-9e69-8c66e34cc5b0" providerId="ADAL" clId="{41390630-E8E8-4F66-B83F-0F0A52F0A092}" dt="2024-03-12T20:05:26.765" v="286"/>
        <pc:sldMkLst>
          <pc:docMk/>
          <pc:sldMk cId="3717000822" sldId="280"/>
        </pc:sldMkLst>
        <pc:spChg chg="add del mod">
          <ac:chgData name="Ward, Reagan" userId="27291eb4-8241-4961-9e69-8c66e34cc5b0" providerId="ADAL" clId="{41390630-E8E8-4F66-B83F-0F0A52F0A092}" dt="2024-03-12T20:05:26.765" v="286"/>
          <ac:spMkLst>
            <pc:docMk/>
            <pc:sldMk cId="3717000822" sldId="280"/>
            <ac:spMk id="4" creationId="{8F0AEE10-323D-D402-8DFC-E6BB2BCFDC73}"/>
          </ac:spMkLst>
        </pc:spChg>
        <pc:graphicFrameChg chg="mod">
          <ac:chgData name="Ward, Reagan" userId="27291eb4-8241-4961-9e69-8c66e34cc5b0" providerId="ADAL" clId="{41390630-E8E8-4F66-B83F-0F0A52F0A092}" dt="2024-03-12T20:05:17.991" v="284"/>
          <ac:graphicFrameMkLst>
            <pc:docMk/>
            <pc:sldMk cId="3717000822" sldId="280"/>
            <ac:graphicFrameMk id="12" creationId="{1AA09EE0-7419-6ED5-4AA1-CC9009509570}"/>
          </ac:graphicFrameMkLst>
        </pc:graphicFrameChg>
        <pc:picChg chg="add mod">
          <ac:chgData name="Ward, Reagan" userId="27291eb4-8241-4961-9e69-8c66e34cc5b0" providerId="ADAL" clId="{41390630-E8E8-4F66-B83F-0F0A52F0A092}" dt="2024-03-12T20:05:26.765" v="286"/>
          <ac:picMkLst>
            <pc:docMk/>
            <pc:sldMk cId="3717000822" sldId="280"/>
            <ac:picMk id="5" creationId="{B5B4DE60-90AA-D8CD-B1CA-E7870528CF54}"/>
          </ac:picMkLst>
        </pc:picChg>
        <pc:picChg chg="del">
          <ac:chgData name="Ward, Reagan" userId="27291eb4-8241-4961-9e69-8c66e34cc5b0" providerId="ADAL" clId="{41390630-E8E8-4F66-B83F-0F0A52F0A092}" dt="2024-03-12T20:05:24.248" v="285" actId="478"/>
          <ac:picMkLst>
            <pc:docMk/>
            <pc:sldMk cId="3717000822" sldId="280"/>
            <ac:picMk id="11" creationId="{ACA9F59E-C349-9E1E-DAAB-3BFA8BB2BAD6}"/>
          </ac:picMkLst>
        </pc:picChg>
      </pc:sldChg>
      <pc:sldChg chg="addSp delSp modSp mod ord modClrScheme chgLayout">
        <pc:chgData name="Ward, Reagan" userId="27291eb4-8241-4961-9e69-8c66e34cc5b0" providerId="ADAL" clId="{41390630-E8E8-4F66-B83F-0F0A52F0A092}" dt="2024-03-13T22:29:27.161" v="3132" actId="20577"/>
        <pc:sldMkLst>
          <pc:docMk/>
          <pc:sldMk cId="499285695" sldId="281"/>
        </pc:sldMkLst>
        <pc:spChg chg="del mod ord">
          <ac:chgData name="Ward, Reagan" userId="27291eb4-8241-4961-9e69-8c66e34cc5b0" providerId="ADAL" clId="{41390630-E8E8-4F66-B83F-0F0A52F0A092}" dt="2024-03-13T21:58:17.435" v="310" actId="700"/>
          <ac:spMkLst>
            <pc:docMk/>
            <pc:sldMk cId="499285695" sldId="281"/>
            <ac:spMk id="2" creationId="{0217BFC9-9688-01E1-4EE6-6838288578D9}"/>
          </ac:spMkLst>
        </pc:spChg>
        <pc:spChg chg="del mod ord">
          <ac:chgData name="Ward, Reagan" userId="27291eb4-8241-4961-9e69-8c66e34cc5b0" providerId="ADAL" clId="{41390630-E8E8-4F66-B83F-0F0A52F0A092}" dt="2024-03-13T21:58:17.435" v="310" actId="700"/>
          <ac:spMkLst>
            <pc:docMk/>
            <pc:sldMk cId="499285695" sldId="281"/>
            <ac:spMk id="3" creationId="{84476BB4-E793-2FBA-9AD6-DAA50B9371B8}"/>
          </ac:spMkLst>
        </pc:spChg>
        <pc:spChg chg="mod ord">
          <ac:chgData name="Ward, Reagan" userId="27291eb4-8241-4961-9e69-8c66e34cc5b0" providerId="ADAL" clId="{41390630-E8E8-4F66-B83F-0F0A52F0A092}" dt="2024-03-13T21:58:17.435" v="310" actId="700"/>
          <ac:spMkLst>
            <pc:docMk/>
            <pc:sldMk cId="499285695" sldId="281"/>
            <ac:spMk id="4" creationId="{0881A05E-6BDD-F77F-1AEC-FBD7A828E21E}"/>
          </ac:spMkLst>
        </pc:spChg>
        <pc:spChg chg="add mod ord">
          <ac:chgData name="Ward, Reagan" userId="27291eb4-8241-4961-9e69-8c66e34cc5b0" providerId="ADAL" clId="{41390630-E8E8-4F66-B83F-0F0A52F0A092}" dt="2024-03-13T22:09:13.491" v="386" actId="20577"/>
          <ac:spMkLst>
            <pc:docMk/>
            <pc:sldMk cId="499285695" sldId="281"/>
            <ac:spMk id="5" creationId="{D1C8F9DE-D21E-1025-CC57-3ACD76E303E7}"/>
          </ac:spMkLst>
        </pc:spChg>
        <pc:spChg chg="add mod ord">
          <ac:chgData name="Ward, Reagan" userId="27291eb4-8241-4961-9e69-8c66e34cc5b0" providerId="ADAL" clId="{41390630-E8E8-4F66-B83F-0F0A52F0A092}" dt="2024-03-13T22:29:27.161" v="3132" actId="20577"/>
          <ac:spMkLst>
            <pc:docMk/>
            <pc:sldMk cId="499285695" sldId="281"/>
            <ac:spMk id="6" creationId="{E8650951-3B6C-31EB-EB85-2BFD6F3C5E57}"/>
          </ac:spMkLst>
        </pc:spChg>
        <pc:spChg chg="add del mod ord">
          <ac:chgData name="Ward, Reagan" userId="27291eb4-8241-4961-9e69-8c66e34cc5b0" providerId="ADAL" clId="{41390630-E8E8-4F66-B83F-0F0A52F0A092}" dt="2024-03-13T22:15:21.114" v="1218"/>
          <ac:spMkLst>
            <pc:docMk/>
            <pc:sldMk cId="499285695" sldId="281"/>
            <ac:spMk id="7" creationId="{F6F265DE-5DE0-7A36-8DB2-14E8E2EC03D9}"/>
          </ac:spMkLst>
        </pc:spChg>
        <pc:spChg chg="add del mod ord">
          <ac:chgData name="Ward, Reagan" userId="27291eb4-8241-4961-9e69-8c66e34cc5b0" providerId="ADAL" clId="{41390630-E8E8-4F66-B83F-0F0A52F0A092}" dt="2024-03-13T22:15:27.162" v="1220"/>
          <ac:spMkLst>
            <pc:docMk/>
            <pc:sldMk cId="499285695" sldId="281"/>
            <ac:spMk id="8" creationId="{D4B09F37-42ED-2D1D-7AA2-F2A0DE211942}"/>
          </ac:spMkLst>
        </pc:spChg>
        <pc:spChg chg="del mod ord">
          <ac:chgData name="Ward, Reagan" userId="27291eb4-8241-4961-9e69-8c66e34cc5b0" providerId="ADAL" clId="{41390630-E8E8-4F66-B83F-0F0A52F0A092}" dt="2024-03-13T21:58:17.435" v="310" actId="700"/>
          <ac:spMkLst>
            <pc:docMk/>
            <pc:sldMk cId="499285695" sldId="281"/>
            <ac:spMk id="9" creationId="{75793EF5-F475-E749-2C90-E00265E6225E}"/>
          </ac:spMkLst>
        </pc:spChg>
        <pc:spChg chg="del">
          <ac:chgData name="Ward, Reagan" userId="27291eb4-8241-4961-9e69-8c66e34cc5b0" providerId="ADAL" clId="{41390630-E8E8-4F66-B83F-0F0A52F0A092}" dt="2024-03-13T21:58:17.435" v="310" actId="700"/>
          <ac:spMkLst>
            <pc:docMk/>
            <pc:sldMk cId="499285695" sldId="281"/>
            <ac:spMk id="10" creationId="{694A8A9D-63BF-11AB-C0D8-4063C15410C1}"/>
          </ac:spMkLst>
        </pc:spChg>
        <pc:spChg chg="del">
          <ac:chgData name="Ward, Reagan" userId="27291eb4-8241-4961-9e69-8c66e34cc5b0" providerId="ADAL" clId="{41390630-E8E8-4F66-B83F-0F0A52F0A092}" dt="2024-03-13T21:58:17.435" v="310" actId="700"/>
          <ac:spMkLst>
            <pc:docMk/>
            <pc:sldMk cId="499285695" sldId="281"/>
            <ac:spMk id="11" creationId="{C31C1E91-D964-78E3-73C9-9165F833B05E}"/>
          </ac:spMkLst>
        </pc:spChg>
        <pc:spChg chg="del mod ord">
          <ac:chgData name="Ward, Reagan" userId="27291eb4-8241-4961-9e69-8c66e34cc5b0" providerId="ADAL" clId="{41390630-E8E8-4F66-B83F-0F0A52F0A092}" dt="2024-03-13T21:58:17.435" v="310" actId="700"/>
          <ac:spMkLst>
            <pc:docMk/>
            <pc:sldMk cId="499285695" sldId="281"/>
            <ac:spMk id="12" creationId="{030BD77E-E0F2-8095-CE7C-11535337AFBC}"/>
          </ac:spMkLst>
        </pc:spChg>
        <pc:spChg chg="del">
          <ac:chgData name="Ward, Reagan" userId="27291eb4-8241-4961-9e69-8c66e34cc5b0" providerId="ADAL" clId="{41390630-E8E8-4F66-B83F-0F0A52F0A092}" dt="2024-03-13T21:58:17.435" v="310" actId="700"/>
          <ac:spMkLst>
            <pc:docMk/>
            <pc:sldMk cId="499285695" sldId="281"/>
            <ac:spMk id="13" creationId="{E86FD73D-7F03-EF6F-A1CF-E7FEDAB2146E}"/>
          </ac:spMkLst>
        </pc:spChg>
        <pc:spChg chg="add mod">
          <ac:chgData name="Ward, Reagan" userId="27291eb4-8241-4961-9e69-8c66e34cc5b0" providerId="ADAL" clId="{41390630-E8E8-4F66-B83F-0F0A52F0A092}" dt="2024-03-13T22:15:21.189" v="1219" actId="27636"/>
          <ac:spMkLst>
            <pc:docMk/>
            <pc:sldMk cId="499285695" sldId="281"/>
            <ac:spMk id="14" creationId="{23E06134-DA07-08A9-2979-241796736A14}"/>
          </ac:spMkLst>
        </pc:spChg>
        <pc:spChg chg="add mod">
          <ac:chgData name="Ward, Reagan" userId="27291eb4-8241-4961-9e69-8c66e34cc5b0" providerId="ADAL" clId="{41390630-E8E8-4F66-B83F-0F0A52F0A092}" dt="2024-03-13T22:15:27.226" v="1221" actId="27636"/>
          <ac:spMkLst>
            <pc:docMk/>
            <pc:sldMk cId="499285695" sldId="281"/>
            <ac:spMk id="15" creationId="{BA0E2D31-DD6F-FBDD-4470-BF4D7D40D5CE}"/>
          </ac:spMkLst>
        </pc:spChg>
      </pc:sldChg>
      <pc:sldChg chg="del">
        <pc:chgData name="Ward, Reagan" userId="27291eb4-8241-4961-9e69-8c66e34cc5b0" providerId="ADAL" clId="{41390630-E8E8-4F66-B83F-0F0A52F0A092}" dt="2024-03-13T21:58:13.925" v="309" actId="47"/>
        <pc:sldMkLst>
          <pc:docMk/>
          <pc:sldMk cId="4006630429" sldId="282"/>
        </pc:sldMkLst>
      </pc:sldChg>
      <pc:sldChg chg="add">
        <pc:chgData name="Ward, Reagan" userId="27291eb4-8241-4961-9e69-8c66e34cc5b0" providerId="ADAL" clId="{41390630-E8E8-4F66-B83F-0F0A52F0A092}" dt="2024-03-12T20:04:25.079" v="244"/>
        <pc:sldMkLst>
          <pc:docMk/>
          <pc:sldMk cId="2676792760" sldId="4693"/>
        </pc:sldMkLst>
      </pc:sldChg>
      <pc:sldChg chg="add">
        <pc:chgData name="Ward, Reagan" userId="27291eb4-8241-4961-9e69-8c66e34cc5b0" providerId="ADAL" clId="{41390630-E8E8-4F66-B83F-0F0A52F0A092}" dt="2024-03-12T20:04:25.079" v="244"/>
        <pc:sldMkLst>
          <pc:docMk/>
          <pc:sldMk cId="462835190" sldId="4696"/>
        </pc:sldMkLst>
      </pc:sldChg>
      <pc:sldChg chg="modSp mod">
        <pc:chgData name="Ward, Reagan" userId="27291eb4-8241-4961-9e69-8c66e34cc5b0" providerId="ADAL" clId="{41390630-E8E8-4F66-B83F-0F0A52F0A092}" dt="2024-03-14T14:04:45.128" v="3316"/>
        <pc:sldMkLst>
          <pc:docMk/>
          <pc:sldMk cId="1037917088" sldId="5098"/>
        </pc:sldMkLst>
        <pc:spChg chg="mod">
          <ac:chgData name="Ward, Reagan" userId="27291eb4-8241-4961-9e69-8c66e34cc5b0" providerId="ADAL" clId="{41390630-E8E8-4F66-B83F-0F0A52F0A092}" dt="2024-03-12T20:02:19.966" v="17" actId="20577"/>
          <ac:spMkLst>
            <pc:docMk/>
            <pc:sldMk cId="1037917088" sldId="5098"/>
            <ac:spMk id="2" creationId="{4B7FF1C4-2323-7F44-D7D7-3B31FDABA823}"/>
          </ac:spMkLst>
        </pc:spChg>
        <pc:graphicFrameChg chg="mod modGraphic">
          <ac:chgData name="Ward, Reagan" userId="27291eb4-8241-4961-9e69-8c66e34cc5b0" providerId="ADAL" clId="{41390630-E8E8-4F66-B83F-0F0A52F0A092}" dt="2024-03-14T14:04:45.128" v="3316"/>
          <ac:graphicFrameMkLst>
            <pc:docMk/>
            <pc:sldMk cId="1037917088" sldId="5098"/>
            <ac:graphicFrameMk id="5" creationId="{5E4612F7-68C6-57CA-E918-38EF641F73CF}"/>
          </ac:graphicFrameMkLst>
        </pc:graphicFrameChg>
      </pc:sldChg>
      <pc:sldChg chg="add">
        <pc:chgData name="Ward, Reagan" userId="27291eb4-8241-4961-9e69-8c66e34cc5b0" providerId="ADAL" clId="{41390630-E8E8-4F66-B83F-0F0A52F0A092}" dt="2024-03-13T22:28:33.886" v="3129"/>
        <pc:sldMkLst>
          <pc:docMk/>
          <pc:sldMk cId="3638216352" sldId="5110"/>
        </pc:sldMkLst>
      </pc:sldChg>
      <pc:sldChg chg="add">
        <pc:chgData name="Ward, Reagan" userId="27291eb4-8241-4961-9e69-8c66e34cc5b0" providerId="ADAL" clId="{41390630-E8E8-4F66-B83F-0F0A52F0A092}" dt="2024-03-12T20:04:25.079" v="244"/>
        <pc:sldMkLst>
          <pc:docMk/>
          <pc:sldMk cId="1667029438" sldId="5232"/>
        </pc:sldMkLst>
      </pc:sldChg>
      <pc:sldChg chg="add">
        <pc:chgData name="Ward, Reagan" userId="27291eb4-8241-4961-9e69-8c66e34cc5b0" providerId="ADAL" clId="{41390630-E8E8-4F66-B83F-0F0A52F0A092}" dt="2024-03-12T20:04:25.079" v="244"/>
        <pc:sldMkLst>
          <pc:docMk/>
          <pc:sldMk cId="1385979322" sldId="5240"/>
        </pc:sldMkLst>
      </pc:sldChg>
      <pc:sldChg chg="add">
        <pc:chgData name="Ward, Reagan" userId="27291eb4-8241-4961-9e69-8c66e34cc5b0" providerId="ADAL" clId="{41390630-E8E8-4F66-B83F-0F0A52F0A092}" dt="2024-03-12T20:04:25.079" v="244"/>
        <pc:sldMkLst>
          <pc:docMk/>
          <pc:sldMk cId="3017123571" sldId="5279"/>
        </pc:sldMkLst>
      </pc:sldChg>
      <pc:sldChg chg="modSp mod ord">
        <pc:chgData name="Ward, Reagan" userId="27291eb4-8241-4961-9e69-8c66e34cc5b0" providerId="ADAL" clId="{41390630-E8E8-4F66-B83F-0F0A52F0A092}" dt="2024-03-13T22:08:42.427" v="371"/>
        <pc:sldMkLst>
          <pc:docMk/>
          <pc:sldMk cId="2346652842" sldId="5280"/>
        </pc:sldMkLst>
        <pc:spChg chg="mod">
          <ac:chgData name="Ward, Reagan" userId="27291eb4-8241-4961-9e69-8c66e34cc5b0" providerId="ADAL" clId="{41390630-E8E8-4F66-B83F-0F0A52F0A092}" dt="2024-03-13T21:58:04.233" v="308" actId="1076"/>
          <ac:spMkLst>
            <pc:docMk/>
            <pc:sldMk cId="2346652842" sldId="5280"/>
            <ac:spMk id="2" creationId="{C85F46F8-8062-5F77-EB55-743C7BDBC4AC}"/>
          </ac:spMkLst>
        </pc:spChg>
        <pc:graphicFrameChg chg="modGraphic">
          <ac:chgData name="Ward, Reagan" userId="27291eb4-8241-4961-9e69-8c66e34cc5b0" providerId="ADAL" clId="{41390630-E8E8-4F66-B83F-0F0A52F0A092}" dt="2024-03-13T21:57:56.250" v="307" actId="2165"/>
          <ac:graphicFrameMkLst>
            <pc:docMk/>
            <pc:sldMk cId="2346652842" sldId="5280"/>
            <ac:graphicFrameMk id="11" creationId="{780DE0DD-9BB7-AE13-A949-63CE50CD4C77}"/>
          </ac:graphicFrameMkLst>
        </pc:graphicFrameChg>
      </pc:sldChg>
      <pc:sldChg chg="addSp delSp modSp new mod">
        <pc:chgData name="Ward, Reagan" userId="27291eb4-8241-4961-9e69-8c66e34cc5b0" providerId="ADAL" clId="{41390630-E8E8-4F66-B83F-0F0A52F0A092}" dt="2024-03-14T14:06:50.991" v="3326" actId="20577"/>
        <pc:sldMkLst>
          <pc:docMk/>
          <pc:sldMk cId="2971041812" sldId="5281"/>
        </pc:sldMkLst>
        <pc:spChg chg="mod">
          <ac:chgData name="Ward, Reagan" userId="27291eb4-8241-4961-9e69-8c66e34cc5b0" providerId="ADAL" clId="{41390630-E8E8-4F66-B83F-0F0A52F0A092}" dt="2024-03-13T22:16:59.857" v="1519" actId="20577"/>
          <ac:spMkLst>
            <pc:docMk/>
            <pc:sldMk cId="2971041812" sldId="5281"/>
            <ac:spMk id="2" creationId="{E729730E-523D-2958-23A4-3ED93AD6AFD8}"/>
          </ac:spMkLst>
        </pc:spChg>
        <pc:spChg chg="mod">
          <ac:chgData name="Ward, Reagan" userId="27291eb4-8241-4961-9e69-8c66e34cc5b0" providerId="ADAL" clId="{41390630-E8E8-4F66-B83F-0F0A52F0A092}" dt="2024-03-14T14:06:50.991" v="3326" actId="20577"/>
          <ac:spMkLst>
            <pc:docMk/>
            <pc:sldMk cId="2971041812" sldId="5281"/>
            <ac:spMk id="3" creationId="{D4EA507E-E762-7C10-9A44-129DF343FCCD}"/>
          </ac:spMkLst>
        </pc:spChg>
        <pc:spChg chg="del">
          <ac:chgData name="Ward, Reagan" userId="27291eb4-8241-4961-9e69-8c66e34cc5b0" providerId="ADAL" clId="{41390630-E8E8-4F66-B83F-0F0A52F0A092}" dt="2024-03-13T22:21:04.794" v="2273"/>
          <ac:spMkLst>
            <pc:docMk/>
            <pc:sldMk cId="2971041812" sldId="5281"/>
            <ac:spMk id="5" creationId="{7B44B6F7-C25C-B0A6-CB6D-9F4DB59F5534}"/>
          </ac:spMkLst>
        </pc:spChg>
        <pc:spChg chg="del">
          <ac:chgData name="Ward, Reagan" userId="27291eb4-8241-4961-9e69-8c66e34cc5b0" providerId="ADAL" clId="{41390630-E8E8-4F66-B83F-0F0A52F0A092}" dt="2024-03-13T22:21:09.773" v="2274"/>
          <ac:spMkLst>
            <pc:docMk/>
            <pc:sldMk cId="2971041812" sldId="5281"/>
            <ac:spMk id="6" creationId="{E97EA418-6C57-00C8-3950-E52FD251CA19}"/>
          </ac:spMkLst>
        </pc:spChg>
        <pc:spChg chg="add mod">
          <ac:chgData name="Ward, Reagan" userId="27291eb4-8241-4961-9e69-8c66e34cc5b0" providerId="ADAL" clId="{41390630-E8E8-4F66-B83F-0F0A52F0A092}" dt="2024-03-13T22:21:04.794" v="2273"/>
          <ac:spMkLst>
            <pc:docMk/>
            <pc:sldMk cId="2971041812" sldId="5281"/>
            <ac:spMk id="7" creationId="{C9B5D1F6-ACE7-3B56-80F1-29B59BF7DE47}"/>
          </ac:spMkLst>
        </pc:spChg>
        <pc:spChg chg="add mod">
          <ac:chgData name="Ward, Reagan" userId="27291eb4-8241-4961-9e69-8c66e34cc5b0" providerId="ADAL" clId="{41390630-E8E8-4F66-B83F-0F0A52F0A092}" dt="2024-03-13T22:21:09.773" v="2274"/>
          <ac:spMkLst>
            <pc:docMk/>
            <pc:sldMk cId="2971041812" sldId="5281"/>
            <ac:spMk id="8" creationId="{AB58A4A2-E318-186A-3EE8-5D5A35121226}"/>
          </ac:spMkLst>
        </pc:spChg>
      </pc:sldChg>
    </pc:docChg>
  </pc:docChgLst>
  <pc:docChgLst>
    <pc:chgData name="Ward, Reagan" userId="27291eb4-8241-4961-9e69-8c66e34cc5b0" providerId="ADAL" clId="{9807669D-4FD9-41FC-9B5A-2E791577BFE9}"/>
    <pc:docChg chg="modSld">
      <pc:chgData name="Ward, Reagan" userId="27291eb4-8241-4961-9e69-8c66e34cc5b0" providerId="ADAL" clId="{9807669D-4FD9-41FC-9B5A-2E791577BFE9}" dt="2024-03-12T19:53:57.259" v="37" actId="20577"/>
      <pc:docMkLst>
        <pc:docMk/>
      </pc:docMkLst>
      <pc:sldChg chg="modSp mod">
        <pc:chgData name="Ward, Reagan" userId="27291eb4-8241-4961-9e69-8c66e34cc5b0" providerId="ADAL" clId="{9807669D-4FD9-41FC-9B5A-2E791577BFE9}" dt="2024-03-12T19:53:57.259" v="37" actId="20577"/>
        <pc:sldMkLst>
          <pc:docMk/>
          <pc:sldMk cId="485604172" sldId="266"/>
        </pc:sldMkLst>
        <pc:spChg chg="mod">
          <ac:chgData name="Ward, Reagan" userId="27291eb4-8241-4961-9e69-8c66e34cc5b0" providerId="ADAL" clId="{9807669D-4FD9-41FC-9B5A-2E791577BFE9}" dt="2024-03-12T19:53:57.259" v="37" actId="20577"/>
          <ac:spMkLst>
            <pc:docMk/>
            <pc:sldMk cId="485604172" sldId="266"/>
            <ac:spMk id="2" creationId="{F186482D-B401-3FBC-9862-65B8439D637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3410932329111"/>
          <c:y val="6.8034336050717917E-2"/>
          <c:w val="0.3553178135341778"/>
          <c:h val="0.81412156806179026"/>
        </c:manualLayout>
      </c:layout>
      <c:pieChart>
        <c:varyColors val="1"/>
        <c:ser>
          <c:idx val="0"/>
          <c:order val="0"/>
          <c:tx>
            <c:strRef>
              <c:f>Sheet1!$B$1</c:f>
              <c:strCache>
                <c:ptCount val="1"/>
                <c:pt idx="0">
                  <c:v>Overall District Status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595-45B4-9112-341F2BA84995}"/>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DDBE-4D4C-816B-8270D324008C}"/>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DBE-4D4C-816B-8270D324008C}"/>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D595-45B4-9112-341F2BA84995}"/>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0-DDBE-4D4C-816B-8270D324008C}"/>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DDBE-4D4C-816B-8270D32400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Certified</c:v>
                </c:pt>
                <c:pt idx="1">
                  <c:v>Ready to Certify</c:v>
                </c:pt>
                <c:pt idx="2">
                  <c:v>In Progress</c:v>
                </c:pt>
              </c:strCache>
            </c:strRef>
          </c:cat>
          <c:val>
            <c:numRef>
              <c:f>Sheet1!$B$2:$B$4</c:f>
              <c:numCache>
                <c:formatCode>0%</c:formatCode>
                <c:ptCount val="3"/>
                <c:pt idx="0">
                  <c:v>0.63</c:v>
                </c:pt>
                <c:pt idx="1">
                  <c:v>0.12</c:v>
                </c:pt>
                <c:pt idx="2">
                  <c:v>0.25</c:v>
                </c:pt>
              </c:numCache>
            </c:numRef>
          </c:val>
          <c:extLst>
            <c:ext xmlns:c16="http://schemas.microsoft.com/office/drawing/2014/chart" uri="{C3380CC4-5D6E-409C-BE32-E72D297353CC}">
              <c16:uniqueId val="{00000000-D595-45B4-9112-341F2BA8499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22195-2F40-4252-9EA0-0354CF9F71BF}" type="doc">
      <dgm:prSet loTypeId="urn:microsoft.com/office/officeart/2005/8/layout/process1" loCatId="process" qsTypeId="urn:microsoft.com/office/officeart/2005/8/quickstyle/simple4" qsCatId="simple" csTypeId="urn:microsoft.com/office/officeart/2005/8/colors/accent2_3" csCatId="accent2" phldr="1"/>
      <dgm:spPr/>
    </dgm:pt>
    <dgm:pt modelId="{58CCC8EC-9A36-4FE1-AD0F-43C7FEC93E93}">
      <dgm:prSet phldrT="[Text]"/>
      <dgm:spPr/>
      <dgm:t>
        <a:bodyPr/>
        <a:lstStyle/>
        <a:p>
          <a:r>
            <a:rPr lang="en-US"/>
            <a:t>Utilize file layout to start building collection</a:t>
          </a:r>
        </a:p>
      </dgm:t>
    </dgm:pt>
    <dgm:pt modelId="{6B546E7F-FE12-4883-8E86-FB3AB72DF6A4}" type="parTrans" cxnId="{1522196E-F095-4D77-A1D6-9B7AF96C3234}">
      <dgm:prSet/>
      <dgm:spPr/>
      <dgm:t>
        <a:bodyPr/>
        <a:lstStyle/>
        <a:p>
          <a:endParaRPr lang="en-US"/>
        </a:p>
      </dgm:t>
    </dgm:pt>
    <dgm:pt modelId="{7941F635-03CE-4F5E-85C1-324E7B110084}" type="sibTrans" cxnId="{1522196E-F095-4D77-A1D6-9B7AF96C3234}">
      <dgm:prSet/>
      <dgm:spPr/>
      <dgm:t>
        <a:bodyPr/>
        <a:lstStyle/>
        <a:p>
          <a:endParaRPr lang="en-US"/>
        </a:p>
      </dgm:t>
    </dgm:pt>
    <dgm:pt modelId="{B11818D4-4999-4F5D-9608-2A95A0A8602C}">
      <dgm:prSet phldrT="[Text]"/>
      <dgm:spPr/>
      <dgm:t>
        <a:bodyPr/>
        <a:lstStyle/>
        <a:p>
          <a:r>
            <a:rPr lang="en-US"/>
            <a:t>Verify current student enrollment for missing information and up to date eligibility</a:t>
          </a:r>
        </a:p>
      </dgm:t>
    </dgm:pt>
    <dgm:pt modelId="{C0347F9D-FF7C-4BCC-9F98-FD9FFEB86B75}" type="parTrans" cxnId="{717E4F68-E6BA-4AFC-9721-61DE8D478945}">
      <dgm:prSet/>
      <dgm:spPr/>
      <dgm:t>
        <a:bodyPr/>
        <a:lstStyle/>
        <a:p>
          <a:endParaRPr lang="en-US"/>
        </a:p>
      </dgm:t>
    </dgm:pt>
    <dgm:pt modelId="{D7D0DF71-AEA0-45C9-BC2C-BD9323B836CA}" type="sibTrans" cxnId="{717E4F68-E6BA-4AFC-9721-61DE8D478945}">
      <dgm:prSet/>
      <dgm:spPr/>
      <dgm:t>
        <a:bodyPr/>
        <a:lstStyle/>
        <a:p>
          <a:endParaRPr lang="en-US"/>
        </a:p>
      </dgm:t>
    </dgm:pt>
    <dgm:pt modelId="{5999816D-3AD8-42FA-8D70-7D39ACF324E0}">
      <dgm:prSet phldrT="[Text]"/>
      <dgm:spPr/>
      <dgm:t>
        <a:bodyPr/>
        <a:lstStyle/>
        <a:p>
          <a:r>
            <a:rPr lang="en-US"/>
            <a:t>Submit student data in data pipeline</a:t>
          </a:r>
        </a:p>
      </dgm:t>
    </dgm:pt>
    <dgm:pt modelId="{7110699E-977B-4FD0-983A-186AB95E4326}" type="parTrans" cxnId="{D679CB97-428E-4AB9-86F9-3ECB0BC390E0}">
      <dgm:prSet/>
      <dgm:spPr/>
      <dgm:t>
        <a:bodyPr/>
        <a:lstStyle/>
        <a:p>
          <a:endParaRPr lang="en-US"/>
        </a:p>
      </dgm:t>
    </dgm:pt>
    <dgm:pt modelId="{157FC75A-1EDC-4F57-8426-CD99B4A9933B}" type="sibTrans" cxnId="{D679CB97-428E-4AB9-86F9-3ECB0BC390E0}">
      <dgm:prSet/>
      <dgm:spPr/>
      <dgm:t>
        <a:bodyPr/>
        <a:lstStyle/>
        <a:p>
          <a:endParaRPr lang="en-US"/>
        </a:p>
      </dgm:t>
    </dgm:pt>
    <dgm:pt modelId="{92C128B3-3DC1-4E59-99D2-416BB51F2C32}" type="pres">
      <dgm:prSet presAssocID="{90722195-2F40-4252-9EA0-0354CF9F71BF}" presName="Name0" presStyleCnt="0">
        <dgm:presLayoutVars>
          <dgm:dir/>
          <dgm:resizeHandles val="exact"/>
        </dgm:presLayoutVars>
      </dgm:prSet>
      <dgm:spPr/>
    </dgm:pt>
    <dgm:pt modelId="{B6EC11A1-B642-4697-96E1-61710E129359}" type="pres">
      <dgm:prSet presAssocID="{58CCC8EC-9A36-4FE1-AD0F-43C7FEC93E93}" presName="node" presStyleLbl="node1" presStyleIdx="0" presStyleCnt="3">
        <dgm:presLayoutVars>
          <dgm:bulletEnabled val="1"/>
        </dgm:presLayoutVars>
      </dgm:prSet>
      <dgm:spPr/>
    </dgm:pt>
    <dgm:pt modelId="{74A63D72-242F-4BE7-9DC4-63B631BF20CD}" type="pres">
      <dgm:prSet presAssocID="{7941F635-03CE-4F5E-85C1-324E7B110084}" presName="sibTrans" presStyleLbl="sibTrans2D1" presStyleIdx="0" presStyleCnt="2"/>
      <dgm:spPr/>
    </dgm:pt>
    <dgm:pt modelId="{5E0F9981-E178-45CF-903D-4CF504F6F090}" type="pres">
      <dgm:prSet presAssocID="{7941F635-03CE-4F5E-85C1-324E7B110084}" presName="connectorText" presStyleLbl="sibTrans2D1" presStyleIdx="0" presStyleCnt="2"/>
      <dgm:spPr/>
    </dgm:pt>
    <dgm:pt modelId="{2D51AEF2-5F39-47DC-B90F-8F9967E9A920}" type="pres">
      <dgm:prSet presAssocID="{B11818D4-4999-4F5D-9608-2A95A0A8602C}" presName="node" presStyleLbl="node1" presStyleIdx="1" presStyleCnt="3">
        <dgm:presLayoutVars>
          <dgm:bulletEnabled val="1"/>
        </dgm:presLayoutVars>
      </dgm:prSet>
      <dgm:spPr/>
    </dgm:pt>
    <dgm:pt modelId="{B901DB5A-67FD-4E5B-9039-89CBF4825C60}" type="pres">
      <dgm:prSet presAssocID="{D7D0DF71-AEA0-45C9-BC2C-BD9323B836CA}" presName="sibTrans" presStyleLbl="sibTrans2D1" presStyleIdx="1" presStyleCnt="2"/>
      <dgm:spPr/>
    </dgm:pt>
    <dgm:pt modelId="{0FDCF99F-3E0F-4A1E-B823-F1E1C11611E6}" type="pres">
      <dgm:prSet presAssocID="{D7D0DF71-AEA0-45C9-BC2C-BD9323B836CA}" presName="connectorText" presStyleLbl="sibTrans2D1" presStyleIdx="1" presStyleCnt="2"/>
      <dgm:spPr/>
    </dgm:pt>
    <dgm:pt modelId="{9A903758-2E7E-4A21-B3A2-E29D0B5F9AE3}" type="pres">
      <dgm:prSet presAssocID="{5999816D-3AD8-42FA-8D70-7D39ACF324E0}" presName="node" presStyleLbl="node1" presStyleIdx="2" presStyleCnt="3">
        <dgm:presLayoutVars>
          <dgm:bulletEnabled val="1"/>
        </dgm:presLayoutVars>
      </dgm:prSet>
      <dgm:spPr/>
    </dgm:pt>
  </dgm:ptLst>
  <dgm:cxnLst>
    <dgm:cxn modelId="{717E4F68-E6BA-4AFC-9721-61DE8D478945}" srcId="{90722195-2F40-4252-9EA0-0354CF9F71BF}" destId="{B11818D4-4999-4F5D-9608-2A95A0A8602C}" srcOrd="1" destOrd="0" parTransId="{C0347F9D-FF7C-4BCC-9F98-FD9FFEB86B75}" sibTransId="{D7D0DF71-AEA0-45C9-BC2C-BD9323B836CA}"/>
    <dgm:cxn modelId="{7BEB096B-DC15-4D10-BF49-DE73166C965C}" type="presOf" srcId="{D7D0DF71-AEA0-45C9-BC2C-BD9323B836CA}" destId="{B901DB5A-67FD-4E5B-9039-89CBF4825C60}" srcOrd="0" destOrd="0" presId="urn:microsoft.com/office/officeart/2005/8/layout/process1"/>
    <dgm:cxn modelId="{1522196E-F095-4D77-A1D6-9B7AF96C3234}" srcId="{90722195-2F40-4252-9EA0-0354CF9F71BF}" destId="{58CCC8EC-9A36-4FE1-AD0F-43C7FEC93E93}" srcOrd="0" destOrd="0" parTransId="{6B546E7F-FE12-4883-8E86-FB3AB72DF6A4}" sibTransId="{7941F635-03CE-4F5E-85C1-324E7B110084}"/>
    <dgm:cxn modelId="{6A18BB70-73D9-4C04-ACAE-871CB3E815DF}" type="presOf" srcId="{D7D0DF71-AEA0-45C9-BC2C-BD9323B836CA}" destId="{0FDCF99F-3E0F-4A1E-B823-F1E1C11611E6}" srcOrd="1" destOrd="0" presId="urn:microsoft.com/office/officeart/2005/8/layout/process1"/>
    <dgm:cxn modelId="{D679CB97-428E-4AB9-86F9-3ECB0BC390E0}" srcId="{90722195-2F40-4252-9EA0-0354CF9F71BF}" destId="{5999816D-3AD8-42FA-8D70-7D39ACF324E0}" srcOrd="2" destOrd="0" parTransId="{7110699E-977B-4FD0-983A-186AB95E4326}" sibTransId="{157FC75A-1EDC-4F57-8426-CD99B4A9933B}"/>
    <dgm:cxn modelId="{95A998AD-44E2-40CE-A5A9-A1B4B2AA55F5}" type="presOf" srcId="{7941F635-03CE-4F5E-85C1-324E7B110084}" destId="{74A63D72-242F-4BE7-9DC4-63B631BF20CD}" srcOrd="0" destOrd="0" presId="urn:microsoft.com/office/officeart/2005/8/layout/process1"/>
    <dgm:cxn modelId="{E6EC20B9-43B4-400F-BC50-39D3D46DFFE2}" type="presOf" srcId="{7941F635-03CE-4F5E-85C1-324E7B110084}" destId="{5E0F9981-E178-45CF-903D-4CF504F6F090}" srcOrd="1" destOrd="0" presId="urn:microsoft.com/office/officeart/2005/8/layout/process1"/>
    <dgm:cxn modelId="{41DDA1C1-5BF6-4370-A882-E0DCDC5F46F8}" type="presOf" srcId="{58CCC8EC-9A36-4FE1-AD0F-43C7FEC93E93}" destId="{B6EC11A1-B642-4697-96E1-61710E129359}" srcOrd="0" destOrd="0" presId="urn:microsoft.com/office/officeart/2005/8/layout/process1"/>
    <dgm:cxn modelId="{E28B9BD4-78B0-4B17-8FAB-1F356343C3EA}" type="presOf" srcId="{B11818D4-4999-4F5D-9608-2A95A0A8602C}" destId="{2D51AEF2-5F39-47DC-B90F-8F9967E9A920}" srcOrd="0" destOrd="0" presId="urn:microsoft.com/office/officeart/2005/8/layout/process1"/>
    <dgm:cxn modelId="{282DF6EC-F148-4B95-85EC-4F4EF851C946}" type="presOf" srcId="{90722195-2F40-4252-9EA0-0354CF9F71BF}" destId="{92C128B3-3DC1-4E59-99D2-416BB51F2C32}" srcOrd="0" destOrd="0" presId="urn:microsoft.com/office/officeart/2005/8/layout/process1"/>
    <dgm:cxn modelId="{A1BBD6FB-773C-41CC-99EA-BE49FCC008D8}" type="presOf" srcId="{5999816D-3AD8-42FA-8D70-7D39ACF324E0}" destId="{9A903758-2E7E-4A21-B3A2-E29D0B5F9AE3}" srcOrd="0" destOrd="0" presId="urn:microsoft.com/office/officeart/2005/8/layout/process1"/>
    <dgm:cxn modelId="{8E8E9338-B8D6-42E8-864A-A0E31AC75F81}" type="presParOf" srcId="{92C128B3-3DC1-4E59-99D2-416BB51F2C32}" destId="{B6EC11A1-B642-4697-96E1-61710E129359}" srcOrd="0" destOrd="0" presId="urn:microsoft.com/office/officeart/2005/8/layout/process1"/>
    <dgm:cxn modelId="{B6D3B4C3-91D5-4D28-98DD-1A6C80453377}" type="presParOf" srcId="{92C128B3-3DC1-4E59-99D2-416BB51F2C32}" destId="{74A63D72-242F-4BE7-9DC4-63B631BF20CD}" srcOrd="1" destOrd="0" presId="urn:microsoft.com/office/officeart/2005/8/layout/process1"/>
    <dgm:cxn modelId="{93B5FCF7-21B0-4B54-B02C-5F1A63AE2ACA}" type="presParOf" srcId="{74A63D72-242F-4BE7-9DC4-63B631BF20CD}" destId="{5E0F9981-E178-45CF-903D-4CF504F6F090}" srcOrd="0" destOrd="0" presId="urn:microsoft.com/office/officeart/2005/8/layout/process1"/>
    <dgm:cxn modelId="{D34CFC2B-FB87-4129-8B64-4FF2533CBD24}" type="presParOf" srcId="{92C128B3-3DC1-4E59-99D2-416BB51F2C32}" destId="{2D51AEF2-5F39-47DC-B90F-8F9967E9A920}" srcOrd="2" destOrd="0" presId="urn:microsoft.com/office/officeart/2005/8/layout/process1"/>
    <dgm:cxn modelId="{D5D8120E-1A50-46EA-BBF6-A0DB73DE58C4}" type="presParOf" srcId="{92C128B3-3DC1-4E59-99D2-416BB51F2C32}" destId="{B901DB5A-67FD-4E5B-9039-89CBF4825C60}" srcOrd="3" destOrd="0" presId="urn:microsoft.com/office/officeart/2005/8/layout/process1"/>
    <dgm:cxn modelId="{C9D74C00-CD40-45D5-9072-92DE195D0E01}" type="presParOf" srcId="{B901DB5A-67FD-4E5B-9039-89CBF4825C60}" destId="{0FDCF99F-3E0F-4A1E-B823-F1E1C11611E6}" srcOrd="0" destOrd="0" presId="urn:microsoft.com/office/officeart/2005/8/layout/process1"/>
    <dgm:cxn modelId="{9487FC21-DCEC-41CD-92EC-08411A5A5B3C}" type="presParOf" srcId="{92C128B3-3DC1-4E59-99D2-416BB51F2C32}" destId="{9A903758-2E7E-4A21-B3A2-E29D0B5F9AE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r>
            <a:rPr lang="en-US" b="1" i="1"/>
            <a:t>Next Town Hall will be March 21</a:t>
          </a:r>
          <a:r>
            <a:rPr lang="en-US" b="1" i="1" baseline="30000"/>
            <a:t>st</a:t>
          </a:r>
          <a:r>
            <a:rPr lang="en-US" b="1" i="1"/>
            <a:t>  </a:t>
          </a:r>
          <a:endParaRPr lang="en-US" b="1"/>
        </a:p>
      </dgm:t>
    </dgm:pt>
    <dgm:pt modelId="{CB6A2567-1BFE-4069-A6AB-1E35A00B22E0}" type="sibTrans" cxnId="{C65DD457-510B-4077-B282-C50B9FC1638D}">
      <dgm:prSet/>
      <dgm:spPr/>
      <dgm:t>
        <a:bodyPr/>
        <a:lstStyle/>
        <a:p>
          <a:endParaRPr lang="en-US"/>
        </a:p>
      </dgm:t>
    </dgm:pt>
    <dgm:pt modelId="{CBFBBCD4-1075-422A-9D1F-13927E04803F}" type="parTrans" cxnId="{C65DD457-510B-4077-B282-C50B9FC1638D}">
      <dgm:prSet/>
      <dgm:spPr/>
      <dgm:t>
        <a:bodyPr/>
        <a:lstStyle/>
        <a:p>
          <a:endParaRPr lang="en-US"/>
        </a:p>
      </dgm:t>
    </dgm:pt>
    <dgm:pt modelId="{BE459BBA-E698-4FA5-87E2-098E1C06C863}">
      <dgm:prSet/>
      <dgm:spPr/>
      <dgm:t>
        <a:bodyPr/>
        <a:lstStyle/>
        <a:p>
          <a:r>
            <a:rPr lang="en-US"/>
            <a:t>LAMs, please review your district’s list of data pipeline users. </a:t>
          </a:r>
        </a:p>
      </dgm:t>
    </dgm:pt>
    <dgm:pt modelId="{0F34BDF1-1B81-452C-96CB-66D2421CA27A}" type="parTrans" cxnId="{A4806C9E-9092-4B2B-80C0-4C9FADC937D1}">
      <dgm:prSet/>
      <dgm:spPr/>
      <dgm:t>
        <a:bodyPr/>
        <a:lstStyle/>
        <a:p>
          <a:endParaRPr lang="en-US"/>
        </a:p>
      </dgm:t>
    </dgm:pt>
    <dgm:pt modelId="{3391E224-7EBB-473D-AFBB-BB2980217435}" type="sibTrans" cxnId="{A4806C9E-9092-4B2B-80C0-4C9FADC937D1}">
      <dgm:prSet/>
      <dgm:spPr/>
      <dgm:t>
        <a:bodyPr/>
        <a:lstStyle/>
        <a:p>
          <a:endParaRPr lang="en-US"/>
        </a:p>
      </dgm:t>
    </dgm:pt>
    <dgm:pt modelId="{437FA606-44AE-4158-A7B6-19A9ABE51023}">
      <dgm:prSet/>
      <dgm:spPr/>
      <dgm:t>
        <a:bodyPr/>
        <a:lstStyle/>
        <a:p>
          <a:r>
            <a:rPr lang="en-US"/>
            <a:t>Remove staff who have left your district.</a:t>
          </a:r>
        </a:p>
      </dgm:t>
    </dgm:pt>
    <dgm:pt modelId="{6CD92910-F24D-42B3-A03C-41F4F52034C3}" type="parTrans" cxnId="{75A1B93D-222D-4667-BF63-2B47100A65C0}">
      <dgm:prSet/>
      <dgm:spPr/>
      <dgm:t>
        <a:bodyPr/>
        <a:lstStyle/>
        <a:p>
          <a:endParaRPr lang="en-US"/>
        </a:p>
      </dgm:t>
    </dgm:pt>
    <dgm:pt modelId="{D62FB6FA-423B-4B2E-9AF6-36C3795909A4}" type="sibTrans" cxnId="{75A1B93D-222D-4667-BF63-2B47100A65C0}">
      <dgm:prSet/>
      <dgm:spPr/>
      <dgm:t>
        <a:bodyPr/>
        <a:lstStyle/>
        <a:p>
          <a:endParaRPr lang="en-US"/>
        </a:p>
      </dgm:t>
    </dgm:pt>
    <dgm:pt modelId="{C31C2CF3-91FC-4095-BD42-A33F05E3308E}">
      <dgm:prSet/>
      <dgm:spPr/>
      <dgm:t>
        <a:bodyPr/>
        <a:lstStyle/>
        <a:p>
          <a:r>
            <a:rPr lang="en-US"/>
            <a:t>Ensure appropriate staff are assigned to Spring data collections.</a:t>
          </a:r>
        </a:p>
      </dgm:t>
    </dgm:pt>
    <dgm:pt modelId="{B66171C4-713F-4891-8206-3E5B13B56EC4}" type="parTrans" cxnId="{8ABF1C7A-3959-4B25-8D16-4D8DCC02A127}">
      <dgm:prSet/>
      <dgm:spPr/>
      <dgm:t>
        <a:bodyPr/>
        <a:lstStyle/>
        <a:p>
          <a:endParaRPr lang="en-US"/>
        </a:p>
      </dgm:t>
    </dgm:pt>
    <dgm:pt modelId="{252FEAD7-0CE0-44DB-B455-AB9737A1FDEB}" type="sibTrans" cxnId="{8ABF1C7A-3959-4B25-8D16-4D8DCC02A127}">
      <dgm:prSet/>
      <dgm:spPr/>
      <dgm:t>
        <a:bodyPr/>
        <a:lstStyle/>
        <a:p>
          <a:endParaRPr lang="en-US"/>
        </a:p>
      </dgm:t>
    </dgm:pt>
    <dgm:pt modelId="{7C0C4D7D-F580-4748-A1BF-0092CAAA4926}" type="pres">
      <dgm:prSet presAssocID="{F012D412-9CAF-428A-A29D-8BA009103520}" presName="Name0" presStyleCnt="0">
        <dgm:presLayoutVars>
          <dgm:dir/>
          <dgm:animLvl val="lvl"/>
          <dgm:resizeHandles val="exact"/>
        </dgm:presLayoutVars>
      </dgm:prSet>
      <dgm:spPr/>
    </dgm:pt>
    <dgm:pt modelId="{933F1869-C543-4B04-BE42-7C52298A81D3}" type="pres">
      <dgm:prSet presAssocID="{15DF3956-9CAC-401D-9E5D-4A205C7B39A7}" presName="boxAndChildren" presStyleCnt="0"/>
      <dgm:spPr/>
    </dgm:pt>
    <dgm:pt modelId="{1687C395-918A-42DD-971B-BC290E9704A3}" type="pres">
      <dgm:prSet presAssocID="{15DF3956-9CAC-401D-9E5D-4A205C7B39A7}" presName="parentTextBox" presStyleLbl="alignNode1" presStyleIdx="0" presStyleCnt="1"/>
      <dgm:spPr/>
    </dgm:pt>
    <dgm:pt modelId="{7C4E9C1D-65BD-421A-933B-1C24B1B03CB7}" type="pres">
      <dgm:prSet presAssocID="{15DF3956-9CAC-401D-9E5D-4A205C7B39A7}" presName="descendantBox" presStyleLbl="bgAccFollowNode1" presStyleIdx="0" presStyleCnt="1"/>
      <dgm:spPr/>
    </dgm:pt>
  </dgm:ptLst>
  <dgm:cxnLst>
    <dgm:cxn modelId="{75A1B93D-222D-4667-BF63-2B47100A65C0}" srcId="{15DF3956-9CAC-401D-9E5D-4A205C7B39A7}" destId="{437FA606-44AE-4158-A7B6-19A9ABE51023}" srcOrd="1" destOrd="0" parTransId="{6CD92910-F24D-42B3-A03C-41F4F52034C3}" sibTransId="{D62FB6FA-423B-4B2E-9AF6-36C3795909A4}"/>
    <dgm:cxn modelId="{C65DD457-510B-4077-B282-C50B9FC1638D}" srcId="{F012D412-9CAF-428A-A29D-8BA009103520}" destId="{15DF3956-9CAC-401D-9E5D-4A205C7B39A7}" srcOrd="0" destOrd="0" parTransId="{CBFBBCD4-1075-422A-9D1F-13927E04803F}" sibTransId="{CB6A2567-1BFE-4069-A6AB-1E35A00B22E0}"/>
    <dgm:cxn modelId="{8ABF1C7A-3959-4B25-8D16-4D8DCC02A127}" srcId="{15DF3956-9CAC-401D-9E5D-4A205C7B39A7}" destId="{C31C2CF3-91FC-4095-BD42-A33F05E3308E}" srcOrd="2" destOrd="0" parTransId="{B66171C4-713F-4891-8206-3E5B13B56EC4}" sibTransId="{252FEAD7-0CE0-44DB-B455-AB9737A1FDEB}"/>
    <dgm:cxn modelId="{A4806C9E-9092-4B2B-80C0-4C9FADC937D1}" srcId="{15DF3956-9CAC-401D-9E5D-4A205C7B39A7}" destId="{BE459BBA-E698-4FA5-87E2-098E1C06C863}" srcOrd="0" destOrd="0" parTransId="{0F34BDF1-1B81-452C-96CB-66D2421CA27A}" sibTransId="{3391E224-7EBB-473D-AFBB-BB2980217435}"/>
    <dgm:cxn modelId="{40F37CA6-BB21-4949-BE12-70D464075940}" type="presOf" srcId="{C31C2CF3-91FC-4095-BD42-A33F05E3308E}" destId="{7C4E9C1D-65BD-421A-933B-1C24B1B03CB7}" srcOrd="0" destOrd="2" presId="urn:microsoft.com/office/officeart/2016/7/layout/VerticalDownArrowProcess"/>
    <dgm:cxn modelId="{186DCDA6-250E-4C5B-887B-1F4B941E905A}" type="presOf" srcId="{15DF3956-9CAC-401D-9E5D-4A205C7B39A7}" destId="{1687C395-918A-42DD-971B-BC290E9704A3}" srcOrd="0" destOrd="0" presId="urn:microsoft.com/office/officeart/2016/7/layout/VerticalDownArrowProcess"/>
    <dgm:cxn modelId="{489D2AB7-B13E-43B1-A166-65E33429A589}" type="presOf" srcId="{BE459BBA-E698-4FA5-87E2-098E1C06C863}" destId="{7C4E9C1D-65BD-421A-933B-1C24B1B03CB7}" srcOrd="0" destOrd="0" presId="urn:microsoft.com/office/officeart/2016/7/layout/VerticalDownArrowProcess"/>
    <dgm:cxn modelId="{063B59C5-10CF-4A31-8112-860235D9C83A}" type="presOf" srcId="{F012D412-9CAF-428A-A29D-8BA009103520}" destId="{7C0C4D7D-F580-4748-A1BF-0092CAAA4926}" srcOrd="0" destOrd="0" presId="urn:microsoft.com/office/officeart/2016/7/layout/VerticalDownArrowProcess"/>
    <dgm:cxn modelId="{3C9D55D7-7093-4F04-A8A4-FB4766370CAD}" type="presOf" srcId="{437FA606-44AE-4158-A7B6-19A9ABE51023}" destId="{7C4E9C1D-65BD-421A-933B-1C24B1B03CB7}" srcOrd="0" destOrd="1" presId="urn:microsoft.com/office/officeart/2016/7/layout/VerticalDownArrowProcess"/>
    <dgm:cxn modelId="{36F23792-2739-4F09-9F5E-7A17AF90E880}" type="presParOf" srcId="{7C0C4D7D-F580-4748-A1BF-0092CAAA4926}" destId="{933F1869-C543-4B04-BE42-7C52298A81D3}" srcOrd="0" destOrd="0" presId="urn:microsoft.com/office/officeart/2016/7/layout/VerticalDownArrowProcess"/>
    <dgm:cxn modelId="{48C33BE1-95D3-4ADC-B06A-DDC2A60D6575}" type="presParOf" srcId="{933F1869-C543-4B04-BE42-7C52298A81D3}" destId="{1687C395-918A-42DD-971B-BC290E9704A3}" srcOrd="0" destOrd="0" presId="urn:microsoft.com/office/officeart/2016/7/layout/VerticalDownArrowProcess"/>
    <dgm:cxn modelId="{EDF873D1-ADCA-4706-A947-6CC58481E1B1}" type="presParOf" srcId="{933F1869-C543-4B04-BE42-7C52298A81D3}" destId="{7C4E9C1D-65BD-421A-933B-1C24B1B03CB7}" srcOrd="1"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C11A1-B642-4697-96E1-61710E129359}">
      <dsp:nvSpPr>
        <dsp:cNvPr id="0" name=""/>
        <dsp:cNvSpPr/>
      </dsp:nvSpPr>
      <dsp:spPr>
        <a:xfrm>
          <a:off x="9300" y="404275"/>
          <a:ext cx="2779914" cy="1667948"/>
        </a:xfrm>
        <a:prstGeom prst="roundRect">
          <a:avLst>
            <a:gd name="adj" fmla="val 10000"/>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Utilize file layout to start building collection</a:t>
          </a:r>
        </a:p>
      </dsp:txBody>
      <dsp:txXfrm>
        <a:off x="58153" y="453128"/>
        <a:ext cx="2682208" cy="1570242"/>
      </dsp:txXfrm>
    </dsp:sp>
    <dsp:sp modelId="{74A63D72-242F-4BE7-9DC4-63B631BF20CD}">
      <dsp:nvSpPr>
        <dsp:cNvPr id="0" name=""/>
        <dsp:cNvSpPr/>
      </dsp:nvSpPr>
      <dsp:spPr>
        <a:xfrm>
          <a:off x="3067206" y="893540"/>
          <a:ext cx="589341" cy="689418"/>
        </a:xfrm>
        <a:prstGeom prst="rightArrow">
          <a:avLst>
            <a:gd name="adj1" fmla="val 60000"/>
            <a:gd name="adj2" fmla="val 50000"/>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067206" y="1031424"/>
        <a:ext cx="412539" cy="413650"/>
      </dsp:txXfrm>
    </dsp:sp>
    <dsp:sp modelId="{2D51AEF2-5F39-47DC-B90F-8F9967E9A920}">
      <dsp:nvSpPr>
        <dsp:cNvPr id="0" name=""/>
        <dsp:cNvSpPr/>
      </dsp:nvSpPr>
      <dsp:spPr>
        <a:xfrm>
          <a:off x="3901180" y="404275"/>
          <a:ext cx="2779914" cy="1667948"/>
        </a:xfrm>
        <a:prstGeom prst="roundRect">
          <a:avLst>
            <a:gd name="adj" fmla="val 10000"/>
          </a:avLst>
        </a:prstGeom>
        <a:gradFill rotWithShape="0">
          <a:gsLst>
            <a:gs pos="0">
              <a:schemeClr val="accent2">
                <a:shade val="80000"/>
                <a:hueOff val="-195540"/>
                <a:satOff val="-19759"/>
                <a:lumOff val="19791"/>
                <a:alphaOff val="0"/>
                <a:satMod val="103000"/>
                <a:lumMod val="102000"/>
                <a:tint val="94000"/>
              </a:schemeClr>
            </a:gs>
            <a:gs pos="50000">
              <a:schemeClr val="accent2">
                <a:shade val="80000"/>
                <a:hueOff val="-195540"/>
                <a:satOff val="-19759"/>
                <a:lumOff val="19791"/>
                <a:alphaOff val="0"/>
                <a:satMod val="110000"/>
                <a:lumMod val="100000"/>
                <a:shade val="100000"/>
              </a:schemeClr>
            </a:gs>
            <a:gs pos="100000">
              <a:schemeClr val="accent2">
                <a:shade val="80000"/>
                <a:hueOff val="-195540"/>
                <a:satOff val="-19759"/>
                <a:lumOff val="1979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Verify current student enrollment for missing information and up to date eligibility</a:t>
          </a:r>
        </a:p>
      </dsp:txBody>
      <dsp:txXfrm>
        <a:off x="3950033" y="453128"/>
        <a:ext cx="2682208" cy="1570242"/>
      </dsp:txXfrm>
    </dsp:sp>
    <dsp:sp modelId="{B901DB5A-67FD-4E5B-9039-89CBF4825C60}">
      <dsp:nvSpPr>
        <dsp:cNvPr id="0" name=""/>
        <dsp:cNvSpPr/>
      </dsp:nvSpPr>
      <dsp:spPr>
        <a:xfrm>
          <a:off x="6959085" y="893540"/>
          <a:ext cx="589341" cy="689418"/>
        </a:xfrm>
        <a:prstGeom prst="rightArrow">
          <a:avLst>
            <a:gd name="adj1" fmla="val 60000"/>
            <a:gd name="adj2" fmla="val 50000"/>
          </a:avLst>
        </a:prstGeom>
        <a:gradFill rotWithShape="0">
          <a:gsLst>
            <a:gs pos="0">
              <a:schemeClr val="accent2">
                <a:shade val="90000"/>
                <a:hueOff val="-390946"/>
                <a:satOff val="-38981"/>
                <a:lumOff val="38170"/>
                <a:alphaOff val="0"/>
                <a:satMod val="103000"/>
                <a:lumMod val="102000"/>
                <a:tint val="94000"/>
              </a:schemeClr>
            </a:gs>
            <a:gs pos="50000">
              <a:schemeClr val="accent2">
                <a:shade val="90000"/>
                <a:hueOff val="-390946"/>
                <a:satOff val="-38981"/>
                <a:lumOff val="38170"/>
                <a:alphaOff val="0"/>
                <a:satMod val="110000"/>
                <a:lumMod val="100000"/>
                <a:shade val="100000"/>
              </a:schemeClr>
            </a:gs>
            <a:gs pos="100000">
              <a:schemeClr val="accent2">
                <a:shade val="90000"/>
                <a:hueOff val="-390946"/>
                <a:satOff val="-38981"/>
                <a:lumOff val="381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959085" y="1031424"/>
        <a:ext cx="412539" cy="413650"/>
      </dsp:txXfrm>
    </dsp:sp>
    <dsp:sp modelId="{9A903758-2E7E-4A21-B3A2-E29D0B5F9AE3}">
      <dsp:nvSpPr>
        <dsp:cNvPr id="0" name=""/>
        <dsp:cNvSpPr/>
      </dsp:nvSpPr>
      <dsp:spPr>
        <a:xfrm>
          <a:off x="7793060" y="404275"/>
          <a:ext cx="2779914" cy="1667948"/>
        </a:xfrm>
        <a:prstGeom prst="roundRect">
          <a:avLst>
            <a:gd name="adj" fmla="val 10000"/>
          </a:avLst>
        </a:prstGeom>
        <a:gradFill rotWithShape="0">
          <a:gsLst>
            <a:gs pos="0">
              <a:schemeClr val="accent2">
                <a:shade val="80000"/>
                <a:hueOff val="-391079"/>
                <a:satOff val="-39517"/>
                <a:lumOff val="39581"/>
                <a:alphaOff val="0"/>
                <a:satMod val="103000"/>
                <a:lumMod val="102000"/>
                <a:tint val="94000"/>
              </a:schemeClr>
            </a:gs>
            <a:gs pos="50000">
              <a:schemeClr val="accent2">
                <a:shade val="80000"/>
                <a:hueOff val="-391079"/>
                <a:satOff val="-39517"/>
                <a:lumOff val="39581"/>
                <a:alphaOff val="0"/>
                <a:satMod val="110000"/>
                <a:lumMod val="100000"/>
                <a:shade val="100000"/>
              </a:schemeClr>
            </a:gs>
            <a:gs pos="100000">
              <a:schemeClr val="accent2">
                <a:shade val="80000"/>
                <a:hueOff val="-391079"/>
                <a:satOff val="-39517"/>
                <a:lumOff val="395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Submit student data in data pipeline</a:t>
          </a:r>
        </a:p>
      </dsp:txBody>
      <dsp:txXfrm>
        <a:off x="7841913" y="453128"/>
        <a:ext cx="2682208" cy="1570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7C395-918A-42DD-971B-BC290E9704A3}">
      <dsp:nvSpPr>
        <dsp:cNvPr id="0" name=""/>
        <dsp:cNvSpPr/>
      </dsp:nvSpPr>
      <dsp:spPr>
        <a:xfrm>
          <a:off x="0" y="0"/>
          <a:ext cx="1295400" cy="43513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2129" tIns="227584" rIns="92129" bIns="227584" numCol="1" spcCol="1270" anchor="ctr" anchorCtr="0">
          <a:noAutofit/>
        </a:bodyPr>
        <a:lstStyle/>
        <a:p>
          <a:pPr marL="0" lvl="0" indent="0" algn="ctr" defTabSz="1422400">
            <a:lnSpc>
              <a:spcPct val="90000"/>
            </a:lnSpc>
            <a:spcBef>
              <a:spcPct val="0"/>
            </a:spcBef>
            <a:spcAft>
              <a:spcPct val="35000"/>
            </a:spcAft>
            <a:buNone/>
          </a:pPr>
          <a:r>
            <a:rPr lang="en-US" sz="3200" b="1" i="1" kern="1200"/>
            <a:t>Next Town Hall will be March 21</a:t>
          </a:r>
          <a:r>
            <a:rPr lang="en-US" sz="3200" b="1" i="1" kern="1200" baseline="30000"/>
            <a:t>st</a:t>
          </a:r>
          <a:r>
            <a:rPr lang="en-US" sz="3200" b="1" i="1" kern="1200"/>
            <a:t>  </a:t>
          </a:r>
          <a:endParaRPr lang="en-US" sz="3200" b="1" kern="1200"/>
        </a:p>
      </dsp:txBody>
      <dsp:txXfrm>
        <a:off x="0" y="0"/>
        <a:ext cx="1295400" cy="4351337"/>
      </dsp:txXfrm>
    </dsp:sp>
    <dsp:sp modelId="{7C4E9C1D-65BD-421A-933B-1C24B1B03CB7}">
      <dsp:nvSpPr>
        <dsp:cNvPr id="0" name=""/>
        <dsp:cNvSpPr/>
      </dsp:nvSpPr>
      <dsp:spPr>
        <a:xfrm>
          <a:off x="1295400" y="0"/>
          <a:ext cx="3886200" cy="43513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30" tIns="304800" rIns="78830" bIns="304800" numCol="1" spcCol="1270" anchor="ctr" anchorCtr="0">
          <a:noAutofit/>
        </a:bodyPr>
        <a:lstStyle/>
        <a:p>
          <a:pPr marL="0" lvl="0" indent="0" algn="l" defTabSz="1066800">
            <a:lnSpc>
              <a:spcPct val="90000"/>
            </a:lnSpc>
            <a:spcBef>
              <a:spcPct val="0"/>
            </a:spcBef>
            <a:spcAft>
              <a:spcPct val="35000"/>
            </a:spcAft>
            <a:buNone/>
          </a:pPr>
          <a:r>
            <a:rPr lang="en-US" sz="2400" kern="1200"/>
            <a:t>LAMs, please review your district’s list of data pipeline users. </a:t>
          </a:r>
        </a:p>
        <a:p>
          <a:pPr marL="0" lvl="0" indent="0" algn="l" defTabSz="1066800">
            <a:lnSpc>
              <a:spcPct val="90000"/>
            </a:lnSpc>
            <a:spcBef>
              <a:spcPct val="0"/>
            </a:spcBef>
            <a:spcAft>
              <a:spcPct val="35000"/>
            </a:spcAft>
            <a:buNone/>
          </a:pPr>
          <a:r>
            <a:rPr lang="en-US" sz="2400" kern="1200"/>
            <a:t>Remove staff who have left your district.</a:t>
          </a:r>
        </a:p>
        <a:p>
          <a:pPr marL="0" lvl="0" indent="0" algn="l" defTabSz="1066800">
            <a:lnSpc>
              <a:spcPct val="90000"/>
            </a:lnSpc>
            <a:spcBef>
              <a:spcPct val="0"/>
            </a:spcBef>
            <a:spcAft>
              <a:spcPct val="35000"/>
            </a:spcAft>
            <a:buNone/>
          </a:pPr>
          <a:r>
            <a:rPr lang="en-US" sz="2400" kern="1200"/>
            <a:t>Ensure appropriate staff are assigned to Spring data collections.</a:t>
          </a:r>
        </a:p>
      </dsp:txBody>
      <dsp:txXfrm>
        <a:off x="1295400" y="0"/>
        <a:ext cx="3886200" cy="43513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612637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367380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Summer Electronic Benefit Transfer (S-EBT) Program is a new, permanent federal program that helps ensure Colorado children can access adequate, healthy foods during summer break when school is out of session. </a:t>
            </a:r>
          </a:p>
          <a:p>
            <a:endParaRPr lang="en-US"/>
          </a:p>
          <a:p>
            <a:r>
              <a:rPr lang="en-US"/>
              <a:t>The program will go in to effect this summer, 2024, and families with school aged children that are eligible for free or reduced-priced school meals may receive $40/month ($120 total) per child during the summer months to purchase groceries. Funds will be placed on EBT cards and received via mail. This program will operate alongside the summer meals program. </a:t>
            </a:r>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66993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792B7-2FD3-C3A3-AC4F-F8645455D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51659-1203-8BCE-F2C6-EA2E2935EA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03D5F-5F5D-9496-7FD0-1D624AEBBE0F}"/>
              </a:ext>
            </a:extLst>
          </p:cNvPr>
          <p:cNvSpPr>
            <a:spLocks noGrp="1"/>
          </p:cNvSpPr>
          <p:nvPr>
            <p:ph type="body" idx="1"/>
          </p:nvPr>
        </p:nvSpPr>
        <p:spPr/>
        <p:txBody>
          <a:bodyPr/>
          <a:lstStyle/>
          <a:p>
            <a:r>
              <a:rPr lang="en-US"/>
              <a:t>To ensure families receive these benefits, continue to encourage families to submit household income information and update their mailing address using your district’s communication channels this school year. Household income information may be collected through free and reduced lunch applications, a combo form or the Family Economic Data Survey (FEDS) form. </a:t>
            </a:r>
          </a:p>
          <a:p>
            <a:r>
              <a:rPr lang="en-US"/>
              <a:t>Make sure that </a:t>
            </a:r>
          </a:p>
        </p:txBody>
      </p:sp>
      <p:sp>
        <p:nvSpPr>
          <p:cNvPr id="4" name="Slide Number Placeholder 3">
            <a:extLst>
              <a:ext uri="{FF2B5EF4-FFF2-40B4-BE49-F238E27FC236}">
                <a16:creationId xmlns:a16="http://schemas.microsoft.com/office/drawing/2014/main" id="{8A0B9A16-20B1-2AA7-99D6-73710B93A8F0}"/>
              </a:ext>
            </a:extLst>
          </p:cNvPr>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338164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7B8EA-4301-1E2A-2010-1ECA2B0D5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F7A699-86A4-A666-01DC-D52704969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60A5A-2682-B257-0ECD-11CAD76123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2A7152-0547-B0B8-2D9C-3B15D1C7829A}"/>
              </a:ext>
            </a:extLst>
          </p:cNvPr>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293889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122475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2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3/14/2024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RDC@aemcorp.com"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teams.microsoft.com/registration/yM9Rp5of206DcJ8cbUvqWg,B2-vJQrwkkKRlc_jpVkmXg,kMKIyfgvfEKLsemM_LdsAw,FcG1du32XEesMfVUVxxGTQ,qh9mFrlxu0mV6CmiN7u59A,EfrxcUC7gUe_AN9cDaGeVw?mode=read&amp;tenantId=a751cfc8-1f9a-4edb-8370-9f1c6d4bea5a"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mailto:StudentEndOfYear@cde.state.co.us"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teams.microsoft.com/registration/yM9Rp5of206DcJ8cbUvqWg,B2-vJQrwkkKRlc_jpVkmXg,kMKIyfgvfEKLsemM_LdsAw,PEuLXB_frE2zCyq2BuvY_w,00jWvfLrHUm1wa4TgzpnMw,YhuBQ1yMXkio1miwcW6lEg?mode=read&amp;tenantId=a751cfc8-1f9a-4edb-8370-9f1c6d4bea5a"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faq"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4.xml"/><Relationship Id="rId5" Type="http://schemas.openxmlformats.org/officeDocument/2006/relationships/hyperlink" Target="https://www.cde.state.co.us/idm/lamquickreferenceguide" TargetMode="External"/><Relationship Id="rId4" Type="http://schemas.openxmlformats.org/officeDocument/2006/relationships/hyperlink" Target="https://www.cde.state.co.us/idm/rolemapping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imeo.com/919750425?share=copy" TargetMode="External"/><Relationship Id="rId2" Type="http://schemas.openxmlformats.org/officeDocument/2006/relationships/hyperlink" Target="http://www.cde.state.co.us/datapipeline/per_access-ell" TargetMode="External"/><Relationship Id="rId1" Type="http://schemas.openxmlformats.org/officeDocument/2006/relationships/slideLayout" Target="../slideLayouts/slideLayout2.xml"/><Relationship Id="rId4" Type="http://schemas.openxmlformats.org/officeDocument/2006/relationships/hyperlink" Target="mailto:sbdsupport@cde.state.co.u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sbdsupport@cde.state.co.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datapipeline/per_access-ell" TargetMode="External"/><Relationship Id="rId2" Type="http://schemas.openxmlformats.org/officeDocument/2006/relationships/hyperlink" Target="mailto:sbdsupport@cde.state.co.us"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leg.colorado.gov/bills/sb23b-00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s-ebt@cde.state.co.u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s-ebt@cde.state.co.us" TargetMode="Externa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hyperlink" Target="mailto:s-ebt@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hyperlink" Target="mailto:s-ebt@cde.state.co.us" TargetMode="External"/><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s-ebt@cde.state.co.us" TargetMode="External"/><Relationship Id="rId1" Type="http://schemas.openxmlformats.org/officeDocument/2006/relationships/slideLayout" Target="../slideLayouts/slideLayout9.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DirectoryData@cde.state.co.us" TargetMode="External"/><Relationship Id="rId2" Type="http://schemas.openxmlformats.org/officeDocument/2006/relationships/hyperlink" Target="https://www.cde.state.co.us/reducedacademiccalendar-approvalrequestfor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DirectoryData@cde.state.co.u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mailto:DirectoryData@cde.state.co.us"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DirectoryData@cde.state.co.us"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pixabay.com/en/people-icon-three-circles-simple-1085695/"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mailto:ReportCard@cde.state.co.us" TargetMode="External"/><Relationship Id="rId13" Type="http://schemas.openxmlformats.org/officeDocument/2006/relationships/hyperlink" Target="mailto:StaffEvaluation@cde.state.co.us" TargetMode="External"/><Relationship Id="rId18" Type="http://schemas.openxmlformats.org/officeDocument/2006/relationships/image" Target="../media/image23.png"/><Relationship Id="rId3" Type="http://schemas.openxmlformats.org/officeDocument/2006/relationships/hyperlink" Target="mailto:Attendance@cde.state.co.us" TargetMode="External"/><Relationship Id="rId7" Type="http://schemas.openxmlformats.org/officeDocument/2006/relationships/hyperlink" Target="mailto:ReadActData@cde.state.co.us" TargetMode="External"/><Relationship Id="rId12" Type="http://schemas.openxmlformats.org/officeDocument/2006/relationships/hyperlink" Target="mailto:SpedEndOfYear@cde.state.co.us" TargetMode="External"/><Relationship Id="rId17" Type="http://schemas.openxmlformats.org/officeDocument/2006/relationships/hyperlink" Target="mailto:TeacherStudentDataLink@cde.state.co.us" TargetMode="External"/><Relationship Id="rId2" Type="http://schemas.openxmlformats.org/officeDocument/2006/relationships/notesSlide" Target="../notesSlides/notesSlide8.xml"/><Relationship Id="rId16" Type="http://schemas.openxmlformats.org/officeDocument/2006/relationships/hyperlink" Target="mailto:StudentOctober@cde.state.co.us" TargetMode="External"/><Relationship Id="rId1" Type="http://schemas.openxmlformats.org/officeDocument/2006/relationships/slideLayout" Target="../slideLayouts/slideLayout4.xml"/><Relationship Id="rId6" Type="http://schemas.openxmlformats.org/officeDocument/2006/relationships/hyperlink" Target="mailto:HumanResourcesData@cde.state.co.us" TargetMode="External"/><Relationship Id="rId11" Type="http://schemas.openxmlformats.org/officeDocument/2006/relationships/hyperlink" Target="mailto:SpedDiscipline@cde.state.co.us" TargetMode="External"/><Relationship Id="rId5" Type="http://schemas.openxmlformats.org/officeDocument/2006/relationships/hyperlink" Target="mailto:EDIS@cde.state.co.us" TargetMode="External"/><Relationship Id="rId15" Type="http://schemas.openxmlformats.org/officeDocument/2006/relationships/hyperlink" Target="mailto:StudentEndOfYear@cde.state.co.us" TargetMode="External"/><Relationship Id="rId10" Type="http://schemas.openxmlformats.org/officeDocument/2006/relationships/hyperlink" Target="mailto:SpedDecCount@cde.state.co.us" TargetMode="External"/><Relationship Id="rId19" Type="http://schemas.openxmlformats.org/officeDocument/2006/relationships/image" Target="../media/image24.svg"/><Relationship Id="rId4" Type="http://schemas.openxmlformats.org/officeDocument/2006/relationships/hyperlink" Target="mailto:DirectoryData@cde.state.co.us" TargetMode="External"/><Relationship Id="rId9" Type="http://schemas.openxmlformats.org/officeDocument/2006/relationships/hyperlink" Target="mailto:RITS@cde.state.co.us" TargetMode="External"/><Relationship Id="rId14" Type="http://schemas.openxmlformats.org/officeDocument/2006/relationships/hyperlink" Target="mailto:StudentDiscipline@cde.state.co.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staff"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titlei" TargetMode="Externa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ebtdatacollection"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per_access-ell" TargetMode="External"/><Relationship Id="rId2" Type="http://schemas.openxmlformats.org/officeDocument/2006/relationships/hyperlink" Target="https://www.cde.state.co.us/datapipeline/snap_hr"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port-march" TargetMode="External"/><Relationship Id="rId5" Type="http://schemas.openxmlformats.org/officeDocument/2006/relationships/hyperlink" Target="https://www.cde.state.co.us/datapipeline/snap_eoy" TargetMode="External"/><Relationship Id="rId4" Type="http://schemas.openxmlformats.org/officeDocument/2006/relationships/hyperlink" Target="https://www.cde.state.co.us/datapipeline/datapipelinesnapshots-attendance"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800"/>
              <a:t>March 14, 2024</a:t>
            </a:r>
            <a:br>
              <a:rPr lang="en-US" sz="4800"/>
            </a:br>
            <a:r>
              <a:rPr lang="en-US" sz="4800"/>
              <a:t>Data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83D4C3-91C8-48F0-C50B-48A95678EE32}"/>
              </a:ext>
            </a:extLst>
          </p:cNvPr>
          <p:cNvSpPr>
            <a:spLocks noGrp="1"/>
          </p:cNvSpPr>
          <p:nvPr>
            <p:ph type="title"/>
          </p:nvPr>
        </p:nvSpPr>
        <p:spPr/>
        <p:txBody>
          <a:bodyPr/>
          <a:lstStyle/>
          <a:p>
            <a:r>
              <a:rPr lang="en-US"/>
              <a:t>Current Status</a:t>
            </a:r>
          </a:p>
        </p:txBody>
      </p:sp>
      <p:sp>
        <p:nvSpPr>
          <p:cNvPr id="6" name="Content Placeholder 5">
            <a:extLst>
              <a:ext uri="{FF2B5EF4-FFF2-40B4-BE49-F238E27FC236}">
                <a16:creationId xmlns:a16="http://schemas.microsoft.com/office/drawing/2014/main" id="{D2CCBAEC-4A80-177C-D324-3741DD2901BF}"/>
              </a:ext>
            </a:extLst>
          </p:cNvPr>
          <p:cNvSpPr>
            <a:spLocks noGrp="1"/>
          </p:cNvSpPr>
          <p:nvPr>
            <p:ph idx="1"/>
          </p:nvPr>
        </p:nvSpPr>
        <p:spPr/>
        <p:txBody>
          <a:bodyPr/>
          <a:lstStyle/>
          <a:p>
            <a:r>
              <a:rPr lang="en-US"/>
              <a:t>CRDC deadline extended until March 18</a:t>
            </a:r>
            <a:r>
              <a:rPr lang="en-US" baseline="30000"/>
              <a:t>th</a:t>
            </a:r>
            <a:endParaRPr lang="en-US"/>
          </a:p>
          <a:p>
            <a:r>
              <a:rPr lang="en-US"/>
              <a:t>Issues with their data system have been resolved</a:t>
            </a:r>
          </a:p>
          <a:p>
            <a:endParaRPr lang="en-US"/>
          </a:p>
          <a:p>
            <a:r>
              <a:rPr lang="en-US"/>
              <a:t>For questions or assistance with the collection process, please contact the CRDC Partner Support:</a:t>
            </a:r>
          </a:p>
          <a:p>
            <a:pPr marL="0" indent="0">
              <a:buNone/>
            </a:pPr>
            <a:endParaRPr lang="en-US"/>
          </a:p>
          <a:p>
            <a:pPr marL="0" indent="0" algn="ctr">
              <a:buNone/>
            </a:pPr>
            <a:r>
              <a:rPr lang="en-US" sz="2400"/>
              <a:t>CRDC Partner Support Center</a:t>
            </a:r>
          </a:p>
          <a:p>
            <a:pPr marL="0" indent="0" algn="ctr">
              <a:buNone/>
            </a:pPr>
            <a:r>
              <a:rPr lang="en-US" sz="2400"/>
              <a:t>Email: </a:t>
            </a:r>
            <a:r>
              <a:rPr lang="en-US" sz="2400">
                <a:hlinkClick r:id="rId2"/>
              </a:rPr>
              <a:t>CRDC@aemcorp.com</a:t>
            </a:r>
            <a:r>
              <a:rPr lang="en-US" sz="2400"/>
              <a:t>  </a:t>
            </a:r>
          </a:p>
          <a:p>
            <a:pPr marL="0" indent="0" algn="ctr">
              <a:buNone/>
            </a:pPr>
            <a:r>
              <a:rPr lang="en-US" sz="2400"/>
              <a:t>Phone: (855) 255-6901</a:t>
            </a:r>
          </a:p>
        </p:txBody>
      </p:sp>
      <p:sp>
        <p:nvSpPr>
          <p:cNvPr id="4" name="Slide Number Placeholder 3">
            <a:extLst>
              <a:ext uri="{FF2B5EF4-FFF2-40B4-BE49-F238E27FC236}">
                <a16:creationId xmlns:a16="http://schemas.microsoft.com/office/drawing/2014/main" id="{38F47177-1D4D-882D-BEEA-350CFE77E845}"/>
              </a:ext>
            </a:extLst>
          </p:cNvPr>
          <p:cNvSpPr>
            <a:spLocks noGrp="1"/>
          </p:cNvSpPr>
          <p:nvPr>
            <p:ph type="sldNum" sz="quarter" idx="12"/>
          </p:nvPr>
        </p:nvSpPr>
        <p:spPr/>
        <p:txBody>
          <a:bodyPr/>
          <a:lstStyle/>
          <a:p>
            <a:fld id="{C479D5F6-EDCB-402A-AC08-4943A1820E8F}" type="slidenum">
              <a:rPr lang="en-US" smtClean="0"/>
              <a:pPr/>
              <a:t>10</a:t>
            </a:fld>
            <a:endParaRPr lang="en-US"/>
          </a:p>
        </p:txBody>
      </p:sp>
      <p:sp>
        <p:nvSpPr>
          <p:cNvPr id="7" name="Content Placeholder 6">
            <a:extLst>
              <a:ext uri="{FF2B5EF4-FFF2-40B4-BE49-F238E27FC236}">
                <a16:creationId xmlns:a16="http://schemas.microsoft.com/office/drawing/2014/main" id="{4E47F162-4604-187B-4474-765EA032C1A7}"/>
              </a:ext>
            </a:extLst>
          </p:cNvPr>
          <p:cNvSpPr>
            <a:spLocks noGrp="1"/>
          </p:cNvSpPr>
          <p:nvPr>
            <p:ph sz="quarter" idx="13"/>
          </p:nvPr>
        </p:nvSpPr>
        <p:spPr/>
        <p:txBody>
          <a:bodyPr/>
          <a:lstStyle/>
          <a:p>
            <a:r>
              <a:rPr lang="en-US"/>
              <a:t>Civil Rights Data Collection</a:t>
            </a:r>
          </a:p>
        </p:txBody>
      </p:sp>
      <p:sp>
        <p:nvSpPr>
          <p:cNvPr id="8" name="Content Placeholder 7">
            <a:extLst>
              <a:ext uri="{FF2B5EF4-FFF2-40B4-BE49-F238E27FC236}">
                <a16:creationId xmlns:a16="http://schemas.microsoft.com/office/drawing/2014/main" id="{1BE11CA0-E4FD-6AC0-1231-55165C7B2D86}"/>
              </a:ext>
            </a:extLst>
          </p:cNvPr>
          <p:cNvSpPr>
            <a:spLocks noGrp="1"/>
          </p:cNvSpPr>
          <p:nvPr>
            <p:ph sz="quarter" idx="14"/>
          </p:nvPr>
        </p:nvSpPr>
        <p:spPr/>
        <p:txBody>
          <a:bodyPr/>
          <a:lstStyle/>
          <a:p>
            <a:r>
              <a:rPr lang="en-US" sz="1600"/>
              <a:t>CRDC@aemcorp.com </a:t>
            </a:r>
          </a:p>
          <a:p>
            <a:endParaRPr lang="en-US"/>
          </a:p>
        </p:txBody>
      </p:sp>
    </p:spTree>
    <p:extLst>
      <p:ext uri="{BB962C8B-B14F-4D97-AF65-F5344CB8AC3E}">
        <p14:creationId xmlns:p14="http://schemas.microsoft.com/office/powerpoint/2010/main" val="3469979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23A836-F9BC-F5BB-5901-BE1D2BB6EC74}"/>
              </a:ext>
            </a:extLst>
          </p:cNvPr>
          <p:cNvSpPr>
            <a:spLocks noGrp="1"/>
          </p:cNvSpPr>
          <p:nvPr>
            <p:ph type="title"/>
          </p:nvPr>
        </p:nvSpPr>
        <p:spPr/>
        <p:txBody>
          <a:bodyPr>
            <a:normAutofit/>
          </a:bodyPr>
          <a:lstStyle/>
          <a:p>
            <a:r>
              <a:rPr lang="en-US"/>
              <a:t>Overall District Status – Great Job!!  </a:t>
            </a:r>
          </a:p>
        </p:txBody>
      </p:sp>
      <p:graphicFrame>
        <p:nvGraphicFramePr>
          <p:cNvPr id="9" name="Content Placeholder 8" descr="Status of the CRDC file for districts in a pie chart">
            <a:extLst>
              <a:ext uri="{FF2B5EF4-FFF2-40B4-BE49-F238E27FC236}">
                <a16:creationId xmlns:a16="http://schemas.microsoft.com/office/drawing/2014/main" id="{99D6259D-D163-2FFB-1A2C-BFBB21087C45}"/>
              </a:ext>
            </a:extLst>
          </p:cNvPr>
          <p:cNvGraphicFramePr>
            <a:graphicFrameLocks noGrp="1"/>
          </p:cNvGraphicFramePr>
          <p:nvPr>
            <p:ph idx="1"/>
            <p:extLst>
              <p:ext uri="{D42A27DB-BD31-4B8C-83A1-F6EECF244321}">
                <p14:modId xmlns:p14="http://schemas.microsoft.com/office/powerpoint/2010/main" val="3443146640"/>
              </p:ext>
            </p:extLst>
          </p:nvPr>
        </p:nvGraphicFramePr>
        <p:xfrm>
          <a:off x="838200" y="1314450"/>
          <a:ext cx="10515600" cy="48387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52F89CC9-6E70-DDC4-A3FB-9C95BEE68BAE}"/>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7" name="Content Placeholder 6">
            <a:extLst>
              <a:ext uri="{FF2B5EF4-FFF2-40B4-BE49-F238E27FC236}">
                <a16:creationId xmlns:a16="http://schemas.microsoft.com/office/drawing/2014/main" id="{4A91568E-F09E-BBD7-9E4B-C2B453781604}"/>
              </a:ext>
            </a:extLst>
          </p:cNvPr>
          <p:cNvSpPr>
            <a:spLocks noGrp="1"/>
          </p:cNvSpPr>
          <p:nvPr>
            <p:ph sz="quarter" idx="13"/>
          </p:nvPr>
        </p:nvSpPr>
        <p:spPr/>
        <p:txBody>
          <a:bodyPr/>
          <a:lstStyle/>
          <a:p>
            <a:r>
              <a:rPr lang="en-US"/>
              <a:t>Civil Rights Data Collection</a:t>
            </a:r>
          </a:p>
        </p:txBody>
      </p:sp>
      <p:sp>
        <p:nvSpPr>
          <p:cNvPr id="8" name="Content Placeholder 7">
            <a:extLst>
              <a:ext uri="{FF2B5EF4-FFF2-40B4-BE49-F238E27FC236}">
                <a16:creationId xmlns:a16="http://schemas.microsoft.com/office/drawing/2014/main" id="{8AD3722B-884A-7D15-8C94-14E9B60EB876}"/>
              </a:ext>
            </a:extLst>
          </p:cNvPr>
          <p:cNvSpPr>
            <a:spLocks noGrp="1"/>
          </p:cNvSpPr>
          <p:nvPr>
            <p:ph sz="quarter" idx="14"/>
          </p:nvPr>
        </p:nvSpPr>
        <p:spPr/>
        <p:txBody>
          <a:bodyPr/>
          <a:lstStyle/>
          <a:p>
            <a:r>
              <a:rPr lang="en-US" sz="1600"/>
              <a:t>CRDC@aemcorp.com </a:t>
            </a:r>
          </a:p>
          <a:p>
            <a:endParaRPr lang="en-US"/>
          </a:p>
        </p:txBody>
      </p:sp>
    </p:spTree>
    <p:extLst>
      <p:ext uri="{BB962C8B-B14F-4D97-AF65-F5344CB8AC3E}">
        <p14:creationId xmlns:p14="http://schemas.microsoft.com/office/powerpoint/2010/main" val="114002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0A2014-5CDE-26DC-C667-1BA088D76208}"/>
              </a:ext>
            </a:extLst>
          </p:cNvPr>
          <p:cNvSpPr>
            <a:spLocks noGrp="1"/>
          </p:cNvSpPr>
          <p:nvPr>
            <p:ph type="title"/>
          </p:nvPr>
        </p:nvSpPr>
        <p:spPr/>
        <p:txBody>
          <a:bodyPr/>
          <a:lstStyle/>
          <a:p>
            <a:r>
              <a:rPr lang="en-US"/>
              <a:t>Questions &amp; Resources:</a:t>
            </a:r>
            <a:br>
              <a:rPr lang="en-US"/>
            </a:br>
            <a:r>
              <a:rPr lang="en-US"/>
              <a:t>CRDC</a:t>
            </a:r>
          </a:p>
        </p:txBody>
      </p:sp>
      <p:sp>
        <p:nvSpPr>
          <p:cNvPr id="8" name="Content Placeholder 7">
            <a:extLst>
              <a:ext uri="{FF2B5EF4-FFF2-40B4-BE49-F238E27FC236}">
                <a16:creationId xmlns:a16="http://schemas.microsoft.com/office/drawing/2014/main" id="{29D45D2F-1445-04C3-364B-DB29CB40F3AE}"/>
              </a:ext>
            </a:extLst>
          </p:cNvPr>
          <p:cNvSpPr>
            <a:spLocks noGrp="1"/>
          </p:cNvSpPr>
          <p:nvPr>
            <p:ph sz="quarter" idx="13"/>
          </p:nvPr>
        </p:nvSpPr>
        <p:spPr/>
        <p:txBody>
          <a:bodyPr/>
          <a:lstStyle/>
          <a:p>
            <a:pPr marL="0" indent="0" algn="ctr">
              <a:buNone/>
            </a:pPr>
            <a:r>
              <a:rPr lang="en-US" sz="2400"/>
              <a:t>CRDC Partner Support Center</a:t>
            </a:r>
          </a:p>
          <a:p>
            <a:pPr marL="0" indent="0" algn="ctr">
              <a:buNone/>
            </a:pPr>
            <a:r>
              <a:rPr lang="en-US" sz="2400"/>
              <a:t>Email: </a:t>
            </a:r>
            <a:r>
              <a:rPr lang="en-US" sz="2400">
                <a:hlinkClick r:id="rId2"/>
              </a:rPr>
              <a:t>CRDC@aemcorp.com</a:t>
            </a:r>
            <a:r>
              <a:rPr lang="en-US" sz="2400"/>
              <a:t>  </a:t>
            </a:r>
          </a:p>
          <a:p>
            <a:pPr marL="0" indent="0" algn="ctr">
              <a:buNone/>
            </a:pPr>
            <a:r>
              <a:rPr lang="en-US" sz="2400"/>
              <a:t>Phone: (855) 255-6901</a:t>
            </a:r>
            <a:endParaRPr lang="en-US"/>
          </a:p>
        </p:txBody>
      </p:sp>
      <p:sp>
        <p:nvSpPr>
          <p:cNvPr id="4" name="Slide Number Placeholder 3">
            <a:extLst>
              <a:ext uri="{FF2B5EF4-FFF2-40B4-BE49-F238E27FC236}">
                <a16:creationId xmlns:a16="http://schemas.microsoft.com/office/drawing/2014/main" id="{A799FECA-0BCF-F298-E3F3-38138D2F59A7}"/>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464194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Student End of Year</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58723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9DCC-B388-C0F2-102C-973332A2824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865BDDC-5CF0-DF17-7EC8-075E2D3F0756}"/>
              </a:ext>
            </a:extLst>
          </p:cNvPr>
          <p:cNvSpPr>
            <a:spLocks noGrp="1"/>
          </p:cNvSpPr>
          <p:nvPr>
            <p:ph type="title"/>
          </p:nvPr>
        </p:nvSpPr>
        <p:spPr>
          <a:xfrm>
            <a:off x="3898916" y="5893622"/>
            <a:ext cx="6616681" cy="898524"/>
          </a:xfrm>
        </p:spPr>
        <p:txBody>
          <a:bodyPr/>
          <a:lstStyle/>
          <a:p>
            <a:r>
              <a:rPr lang="en-US"/>
              <a:t>SEY Collection Timeline:</a:t>
            </a:r>
            <a:br>
              <a:rPr lang="en-US"/>
            </a:br>
            <a:r>
              <a:rPr lang="en-US"/>
              <a:t>Soft Open Phase</a:t>
            </a:r>
          </a:p>
        </p:txBody>
      </p:sp>
      <p:graphicFrame>
        <p:nvGraphicFramePr>
          <p:cNvPr id="11" name="Table Placeholder 10">
            <a:extLst>
              <a:ext uri="{FF2B5EF4-FFF2-40B4-BE49-F238E27FC236}">
                <a16:creationId xmlns:a16="http://schemas.microsoft.com/office/drawing/2014/main" id="{780DE0DD-9BB7-AE13-A949-63CE50CD4C77}"/>
              </a:ext>
            </a:extLst>
          </p:cNvPr>
          <p:cNvGraphicFramePr>
            <a:graphicFrameLocks noGrp="1"/>
          </p:cNvGraphicFramePr>
          <p:nvPr>
            <p:ph type="tbl" sz="quarter" idx="15"/>
            <p:extLst>
              <p:ext uri="{D42A27DB-BD31-4B8C-83A1-F6EECF244321}">
                <p14:modId xmlns:p14="http://schemas.microsoft.com/office/powerpoint/2010/main" val="205626027"/>
              </p:ext>
            </p:extLst>
          </p:nvPr>
        </p:nvGraphicFramePr>
        <p:xfrm>
          <a:off x="228600" y="200025"/>
          <a:ext cx="11818935" cy="3488071"/>
        </p:xfrm>
        <a:graphic>
          <a:graphicData uri="http://schemas.openxmlformats.org/drawingml/2006/table">
            <a:tbl>
              <a:tblPr firstRow="1" bandRow="1">
                <a:tableStyleId>{7E9639D4-E3E2-4D34-9284-5A2195B3D0D7}</a:tableStyleId>
              </a:tblPr>
              <a:tblGrid>
                <a:gridCol w="1665514">
                  <a:extLst>
                    <a:ext uri="{9D8B030D-6E8A-4147-A177-3AD203B41FA5}">
                      <a16:colId xmlns:a16="http://schemas.microsoft.com/office/drawing/2014/main" val="3018245949"/>
                    </a:ext>
                  </a:extLst>
                </a:gridCol>
                <a:gridCol w="1922106">
                  <a:extLst>
                    <a:ext uri="{9D8B030D-6E8A-4147-A177-3AD203B41FA5}">
                      <a16:colId xmlns:a16="http://schemas.microsoft.com/office/drawing/2014/main" val="2137241566"/>
                    </a:ext>
                  </a:extLst>
                </a:gridCol>
                <a:gridCol w="8231315">
                  <a:extLst>
                    <a:ext uri="{9D8B030D-6E8A-4147-A177-3AD203B41FA5}">
                      <a16:colId xmlns:a16="http://schemas.microsoft.com/office/drawing/2014/main" val="1583735620"/>
                    </a:ext>
                  </a:extLst>
                </a:gridCol>
              </a:tblGrid>
              <a:tr h="306474">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62917">
                <a:tc>
                  <a:txBody>
                    <a:bodyPr/>
                    <a:lstStyle/>
                    <a:p>
                      <a:pPr marL="0" marR="0">
                        <a:lnSpc>
                          <a:spcPct val="107000"/>
                        </a:lnSpc>
                        <a:spcBef>
                          <a:spcPts val="0"/>
                        </a:spcBef>
                        <a:spcAft>
                          <a:spcPts val="0"/>
                        </a:spcAft>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04/01/2024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2">
                        <a:lumMod val="20000"/>
                        <a:lumOff val="80000"/>
                      </a:schemeClr>
                    </a:solidFill>
                  </a:tcPr>
                </a:tc>
                <a:extLst>
                  <a:ext uri="{0D108BD9-81ED-4DB2-BD59-A6C34878D82A}">
                    <a16:rowId xmlns:a16="http://schemas.microsoft.com/office/drawing/2014/main" val="779341813"/>
                  </a:ext>
                </a:extLst>
              </a:tr>
              <a:tr h="100584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04/03/2024</a:t>
                      </a:r>
                    </a:p>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1:00-2:30pm</a:t>
                      </a:r>
                    </a:p>
                  </a:txBody>
                  <a:tcPr marL="68580" marR="68580" marT="0" marB="0"/>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Collection Overview Training 1 of 2:</a:t>
                      </a:r>
                      <a:r>
                        <a:rPr lang="en-US" sz="1600">
                          <a:effectLst/>
                          <a:latin typeface="Trebuchet MS" panose="020B0603020202020204" pitchFamily="34" charset="0"/>
                          <a:ea typeface="Calibri" panose="020F0502020204030204" pitchFamily="34" charset="0"/>
                          <a:cs typeface="Times New Roman" panose="02020603050405020304" pitchFamily="18" charset="0"/>
                        </a:rPr>
                        <a:t> </a:t>
                      </a:r>
                      <a:r>
                        <a:rPr lang="en-US" sz="1200" i="1">
                          <a:effectLst/>
                          <a:latin typeface="Trebuchet MS" panose="020B0603020202020204" pitchFamily="34" charset="0"/>
                          <a:ea typeface="Calibri" panose="020F0502020204030204" pitchFamily="34" charset="0"/>
                          <a:cs typeface="Calibri" panose="020F0502020204030204" pitchFamily="34" charset="0"/>
                        </a:rPr>
                        <a:t>This training covers all elements of the Student End of Year collection. It is being offered in two identical sessions to provide the opportunity for all SEY data respondents to attend a live session.</a:t>
                      </a:r>
                      <a:r>
                        <a:rPr lang="en-US" sz="1600">
                          <a:effectLst/>
                          <a:latin typeface="Trebuchet MS" panose="020B060302020202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tabLst>
                          <a:tab pos="2028825" algn="l"/>
                        </a:tabLst>
                      </a:pPr>
                      <a:r>
                        <a:rPr lang="en-US" sz="1600" u="sng">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3"/>
                        </a:rPr>
                        <a:t>Click here to register for this 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782652"/>
                  </a:ext>
                </a:extLst>
              </a:tr>
              <a:tr h="71045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04/11/2024</a:t>
                      </a:r>
                    </a:p>
                  </a:txBody>
                  <a:tcPr marL="68580" marR="68580" marT="0" marB="0"/>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Upload initial Graduation Guidelines (GG) interchange file. Districts are expected to have an upload date 01/01/2024 or later to meet this interim deadline.</a:t>
                      </a:r>
                    </a:p>
                  </a:txBody>
                  <a:tcPr marL="68580" marR="68580" marT="0" marB="0"/>
                </a:tc>
                <a:extLst>
                  <a:ext uri="{0D108BD9-81ED-4DB2-BD59-A6C34878D82A}">
                    <a16:rowId xmlns:a16="http://schemas.microsoft.com/office/drawing/2014/main" val="593317777"/>
                  </a:ext>
                </a:extLst>
              </a:tr>
              <a:tr h="914400">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04/22/2024</a:t>
                      </a:r>
                    </a:p>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1:00-2:00pm</a:t>
                      </a:r>
                    </a:p>
                  </a:txBody>
                  <a:tcPr marL="68580" marR="68580" marT="0" marB="0"/>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Collaborative Webinar – Special Education 18-21 Transition Services</a:t>
                      </a:r>
                    </a:p>
                    <a:p>
                      <a:pPr marL="0" marR="0">
                        <a:lnSpc>
                          <a:spcPct val="107000"/>
                        </a:lnSpc>
                        <a:spcBef>
                          <a:spcPts val="0"/>
                        </a:spcBef>
                        <a:spcAft>
                          <a:spcPts val="0"/>
                        </a:spcAft>
                        <a:tabLst>
                          <a:tab pos="2028825" algn="l"/>
                        </a:tabLst>
                      </a:pPr>
                      <a:r>
                        <a:rPr lang="en-US" sz="1200" i="1">
                          <a:effectLst/>
                          <a:latin typeface="Trebuchet MS" panose="020B0603020202020204" pitchFamily="34" charset="0"/>
                          <a:ea typeface="Calibri" panose="020F0502020204030204" pitchFamily="34" charset="0"/>
                          <a:cs typeface="Times New Roman" panose="02020603050405020304" pitchFamily="18" charset="0"/>
                        </a:rPr>
                        <a:t>This webinar is designed for data respondents and district special education staff who support 18-21 transition services.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2028825" algn="l"/>
                        </a:tabLst>
                      </a:pPr>
                      <a:r>
                        <a:rPr lang="en-US" sz="1600" u="sng">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4"/>
                        </a:rPr>
                        <a:t>Click here to register for this 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818544"/>
                  </a:ext>
                </a:extLst>
              </a:tr>
              <a:tr h="287990">
                <a:tc>
                  <a:txBody>
                    <a:bodyPr/>
                    <a:lstStyle/>
                    <a:p>
                      <a:pPr marL="0" marR="0">
                        <a:lnSpc>
                          <a:spcPct val="107000"/>
                        </a:lnSpc>
                        <a:spcBef>
                          <a:spcPts val="0"/>
                        </a:spcBef>
                        <a:spcAft>
                          <a:spcPts val="0"/>
                        </a:spcAft>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04/26/2024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tabLst>
                          <a:tab pos="2028825" algn="l"/>
                        </a:tabLst>
                      </a:pPr>
                      <a:r>
                        <a:rPr lang="en-US" sz="1600" b="1">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Closed</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nSpc>
                          <a:spcPct val="107000"/>
                        </a:lnSpc>
                        <a:spcBef>
                          <a:spcPts val="0"/>
                        </a:spcBef>
                        <a:spcAft>
                          <a:spcPts val="0"/>
                        </a:spcAft>
                        <a:tabLst>
                          <a:tab pos="2028825" algn="l"/>
                        </a:tabLst>
                      </a:pPr>
                      <a:r>
                        <a:rPr lang="en-US" sz="160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Soft open phase ends and snapshots are closed until the next phase.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489625824"/>
                  </a:ext>
                </a:extLst>
              </a:tr>
            </a:tbl>
          </a:graphicData>
        </a:graphic>
      </p:graphicFrame>
      <p:sp>
        <p:nvSpPr>
          <p:cNvPr id="2" name="Rectangle: Rounded Corners 1">
            <a:hlinkClick r:id="rId5"/>
            <a:extLst>
              <a:ext uri="{FF2B5EF4-FFF2-40B4-BE49-F238E27FC236}">
                <a16:creationId xmlns:a16="http://schemas.microsoft.com/office/drawing/2014/main" id="{C85F46F8-8062-5F77-EB55-743C7BDBC4AC}"/>
              </a:ext>
            </a:extLst>
          </p:cNvPr>
          <p:cNvSpPr/>
          <p:nvPr/>
        </p:nvSpPr>
        <p:spPr>
          <a:xfrm>
            <a:off x="304116" y="4923675"/>
            <a:ext cx="11818935" cy="569167"/>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a:hlinkClick r:id="rId5"/>
              </a:rPr>
              <a:t>Visit the SEY Website to download the complete SEY Collection Timeline with Training Dates</a:t>
            </a:r>
            <a:endParaRPr lang="en-US"/>
          </a:p>
        </p:txBody>
      </p:sp>
      <p:sp>
        <p:nvSpPr>
          <p:cNvPr id="6" name="Content Placeholder 5">
            <a:extLst>
              <a:ext uri="{FF2B5EF4-FFF2-40B4-BE49-F238E27FC236}">
                <a16:creationId xmlns:a16="http://schemas.microsoft.com/office/drawing/2014/main" id="{A06E9CB9-FCC8-553D-E805-3D5E9BE15C70}"/>
              </a:ext>
            </a:extLst>
          </p:cNvPr>
          <p:cNvSpPr>
            <a:spLocks noGrp="1"/>
          </p:cNvSpPr>
          <p:nvPr>
            <p:ph sz="quarter" idx="13"/>
          </p:nvPr>
        </p:nvSpPr>
        <p:spPr/>
        <p:txBody>
          <a:bodyPr>
            <a:normAutofit fontScale="92500" lnSpcReduction="10000"/>
          </a:bodyPr>
          <a:lstStyle/>
          <a:p>
            <a:r>
              <a:rPr lang="en-US"/>
              <a:t>Student End of Year – Reagan Ward</a:t>
            </a:r>
          </a:p>
        </p:txBody>
      </p:sp>
      <p:sp>
        <p:nvSpPr>
          <p:cNvPr id="10" name="Content Placeholder 9">
            <a:extLst>
              <a:ext uri="{FF2B5EF4-FFF2-40B4-BE49-F238E27FC236}">
                <a16:creationId xmlns:a16="http://schemas.microsoft.com/office/drawing/2014/main" id="{704C7280-901E-C496-9B5A-73E6D8DDC80D}"/>
              </a:ext>
            </a:extLst>
          </p:cNvPr>
          <p:cNvSpPr>
            <a:spLocks noGrp="1"/>
          </p:cNvSpPr>
          <p:nvPr>
            <p:ph sz="quarter" idx="14"/>
          </p:nvPr>
        </p:nvSpPr>
        <p:spPr/>
        <p:txBody>
          <a:bodyPr>
            <a:normAutofit fontScale="92500" lnSpcReduction="10000"/>
          </a:bodyPr>
          <a:lstStyle/>
          <a:p>
            <a:r>
              <a:rPr lang="en-US">
                <a:hlinkClick r:id="rId6">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A16A9DB6-45D2-D007-69DC-0D8DFD897AD5}"/>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234665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C8F9DE-D21E-1025-CC57-3ACD76E303E7}"/>
              </a:ext>
            </a:extLst>
          </p:cNvPr>
          <p:cNvSpPr>
            <a:spLocks noGrp="1"/>
          </p:cNvSpPr>
          <p:nvPr>
            <p:ph type="title"/>
          </p:nvPr>
        </p:nvSpPr>
        <p:spPr/>
        <p:txBody>
          <a:bodyPr/>
          <a:lstStyle/>
          <a:p>
            <a:r>
              <a:rPr lang="en-US"/>
              <a:t>SEY Website Updates</a:t>
            </a:r>
          </a:p>
        </p:txBody>
      </p:sp>
      <p:sp>
        <p:nvSpPr>
          <p:cNvPr id="6" name="Content Placeholder 5">
            <a:extLst>
              <a:ext uri="{FF2B5EF4-FFF2-40B4-BE49-F238E27FC236}">
                <a16:creationId xmlns:a16="http://schemas.microsoft.com/office/drawing/2014/main" id="{E8650951-3B6C-31EB-EB85-2BFD6F3C5E57}"/>
              </a:ext>
            </a:extLst>
          </p:cNvPr>
          <p:cNvSpPr>
            <a:spLocks noGrp="1"/>
          </p:cNvSpPr>
          <p:nvPr>
            <p:ph idx="1"/>
          </p:nvPr>
        </p:nvSpPr>
        <p:spPr/>
        <p:txBody>
          <a:bodyPr/>
          <a:lstStyle/>
          <a:p>
            <a:r>
              <a:rPr lang="en-US"/>
              <a:t>Postsecondary Programs collaborative webinar recording posted</a:t>
            </a:r>
          </a:p>
          <a:p>
            <a:r>
              <a:rPr lang="en-US"/>
              <a:t>SEY Business Rules posted</a:t>
            </a:r>
          </a:p>
          <a:p>
            <a:pPr lvl="1"/>
            <a:r>
              <a:rPr lang="en-US"/>
              <a:t>Will continue to be updated throughout the soft open</a:t>
            </a:r>
          </a:p>
          <a:p>
            <a:pPr lvl="1"/>
            <a:r>
              <a:rPr lang="en-US"/>
              <a:t>This version mostly reflects updates to the language of business rule messages to provide clarity for existing rules</a:t>
            </a:r>
          </a:p>
          <a:p>
            <a:r>
              <a:rPr lang="en-US"/>
              <a:t>SEY Training Manual</a:t>
            </a:r>
          </a:p>
          <a:p>
            <a:pPr lvl="1"/>
            <a:r>
              <a:rPr lang="en-US"/>
              <a:t>One-stop for the majority of collection information</a:t>
            </a:r>
          </a:p>
          <a:p>
            <a:pPr lvl="1"/>
            <a:r>
              <a:rPr lang="en-US"/>
              <a:t>Multiple sections (overview and phases, data pipeline, CEDAR Basics, Syncplicity, Common Coding Patterns, Frequently Asked Questions)</a:t>
            </a:r>
          </a:p>
          <a:p>
            <a:pPr lvl="1"/>
            <a:r>
              <a:rPr lang="en-US"/>
              <a:t>May have additional updates this Spring to include some of the additional resource information currently posted on the SEY website</a:t>
            </a:r>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14" name="Content Placeholder 5">
            <a:extLst>
              <a:ext uri="{FF2B5EF4-FFF2-40B4-BE49-F238E27FC236}">
                <a16:creationId xmlns:a16="http://schemas.microsoft.com/office/drawing/2014/main" id="{23E06134-DA07-08A9-2979-241796736A14}"/>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15" name="Content Placeholder 9">
            <a:extLst>
              <a:ext uri="{FF2B5EF4-FFF2-40B4-BE49-F238E27FC236}">
                <a16:creationId xmlns:a16="http://schemas.microsoft.com/office/drawing/2014/main" id="{BA0E2D31-DD6F-FBDD-4470-BF4D7D40D5CE}"/>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49928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9730E-523D-2958-23A4-3ED93AD6AFD8}"/>
              </a:ext>
            </a:extLst>
          </p:cNvPr>
          <p:cNvSpPr>
            <a:spLocks noGrp="1"/>
          </p:cNvSpPr>
          <p:nvPr>
            <p:ph type="title"/>
          </p:nvPr>
        </p:nvSpPr>
        <p:spPr/>
        <p:txBody>
          <a:bodyPr/>
          <a:lstStyle/>
          <a:p>
            <a:r>
              <a:rPr lang="en-US"/>
              <a:t>FRL Status Reminders</a:t>
            </a:r>
          </a:p>
        </p:txBody>
      </p:sp>
      <p:sp>
        <p:nvSpPr>
          <p:cNvPr id="3" name="Content Placeholder 2">
            <a:extLst>
              <a:ext uri="{FF2B5EF4-FFF2-40B4-BE49-F238E27FC236}">
                <a16:creationId xmlns:a16="http://schemas.microsoft.com/office/drawing/2014/main" id="{D4EA507E-E762-7C10-9A44-129DF343FCCD}"/>
              </a:ext>
            </a:extLst>
          </p:cNvPr>
          <p:cNvSpPr>
            <a:spLocks noGrp="1"/>
          </p:cNvSpPr>
          <p:nvPr>
            <p:ph idx="1"/>
          </p:nvPr>
        </p:nvSpPr>
        <p:spPr/>
        <p:txBody>
          <a:bodyPr>
            <a:normAutofit fontScale="92500" lnSpcReduction="20000"/>
          </a:bodyPr>
          <a:lstStyle/>
          <a:p>
            <a:r>
              <a:rPr lang="en-US" dirty="0"/>
              <a:t>General expectation for SEY</a:t>
            </a:r>
          </a:p>
          <a:p>
            <a:pPr lvl="1"/>
            <a:r>
              <a:rPr lang="en-US" dirty="0"/>
              <a:t>Student’s FRL status is cumulative, reflecting the highest level of service provided at any point during the school year. </a:t>
            </a:r>
          </a:p>
          <a:p>
            <a:pPr lvl="2"/>
            <a:r>
              <a:rPr lang="en-US" dirty="0"/>
              <a:t>Scenarios where a change from OCT to SEY is reasonable:</a:t>
            </a:r>
          </a:p>
          <a:p>
            <a:pPr lvl="3"/>
            <a:r>
              <a:rPr lang="en-US" dirty="0"/>
              <a:t>Carryover status from 2022-2023 caused student to be indicated as Free or Reduced in OCT 2023-2024, but once the carryover window elapsed the student was found to be Paid.</a:t>
            </a:r>
          </a:p>
          <a:p>
            <a:pPr lvl="3"/>
            <a:r>
              <a:rPr lang="en-US" dirty="0"/>
              <a:t>November Income Verification process determined student did not meet eligibility and the student’s status was updated accordingly</a:t>
            </a:r>
          </a:p>
          <a:p>
            <a:r>
              <a:rPr lang="en-US" dirty="0"/>
              <a:t>New Cross-Collection Checks</a:t>
            </a:r>
          </a:p>
          <a:p>
            <a:pPr lvl="1"/>
            <a:r>
              <a:rPr lang="en-US" dirty="0"/>
              <a:t>WARNING if a student was indicated free lunch in OCT and is not in SEY</a:t>
            </a:r>
          </a:p>
          <a:p>
            <a:pPr lvl="1"/>
            <a:r>
              <a:rPr lang="en-US" dirty="0"/>
              <a:t>WARNING if a student was indicated reduced lunch in OCT and is not reduced or free in SEY</a:t>
            </a:r>
          </a:p>
          <a:p>
            <a:r>
              <a:rPr lang="en-US" dirty="0"/>
              <a:t>Planned Revision SE181, SE182, SE183</a:t>
            </a:r>
          </a:p>
          <a:p>
            <a:pPr lvl="1"/>
            <a:r>
              <a:rPr lang="en-US" b="1" dirty="0"/>
              <a:t>SCHOOL</a:t>
            </a:r>
            <a:r>
              <a:rPr lang="en-US" dirty="0"/>
              <a:t> level threshold check (+/- 10%) if a significant change occurred from Student October to SEY</a:t>
            </a:r>
          </a:p>
          <a:p>
            <a:pPr lvl="1"/>
            <a:r>
              <a:rPr lang="en-US" dirty="0"/>
              <a:t>Exceptions required if LEA verifies data and finds significant change truly occurred to provide context to the significant change.</a:t>
            </a:r>
          </a:p>
          <a:p>
            <a:pPr lvl="1"/>
            <a:endParaRPr lang="en-US" dirty="0"/>
          </a:p>
        </p:txBody>
      </p:sp>
      <p:sp>
        <p:nvSpPr>
          <p:cNvPr id="4" name="Slide Number Placeholder 3">
            <a:extLst>
              <a:ext uri="{FF2B5EF4-FFF2-40B4-BE49-F238E27FC236}">
                <a16:creationId xmlns:a16="http://schemas.microsoft.com/office/drawing/2014/main" id="{0547E17B-B9DB-F7C9-8F80-3E47589DC35D}"/>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7" name="Content Placeholder 5">
            <a:extLst>
              <a:ext uri="{FF2B5EF4-FFF2-40B4-BE49-F238E27FC236}">
                <a16:creationId xmlns:a16="http://schemas.microsoft.com/office/drawing/2014/main" id="{C9B5D1F6-ACE7-3B56-80F1-29B59BF7DE47}"/>
              </a:ext>
            </a:extLst>
          </p:cNvPr>
          <p:cNvSpPr>
            <a:spLocks noGrp="1"/>
          </p:cNvSpPr>
          <p:nvPr>
            <p:ph sz="quarter" idx="13"/>
          </p:nvPr>
        </p:nvSpPr>
        <p:spPr>
          <a:xfrm>
            <a:off x="1366838" y="6356350"/>
            <a:ext cx="4483100" cy="361950"/>
          </a:xfrm>
        </p:spPr>
        <p:txBody>
          <a:bodyPr>
            <a:normAutofit/>
          </a:bodyPr>
          <a:lstStyle/>
          <a:p>
            <a:r>
              <a:rPr lang="en-US"/>
              <a:t>Student End of Year – Reagan Ward</a:t>
            </a:r>
          </a:p>
        </p:txBody>
      </p:sp>
      <p:sp>
        <p:nvSpPr>
          <p:cNvPr id="8" name="Content Placeholder 9">
            <a:extLst>
              <a:ext uri="{FF2B5EF4-FFF2-40B4-BE49-F238E27FC236}">
                <a16:creationId xmlns:a16="http://schemas.microsoft.com/office/drawing/2014/main" id="{AB58A4A2-E318-186A-3EE8-5D5A35121226}"/>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971041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t>Reagan Ward</a:t>
            </a:r>
          </a:p>
          <a:p>
            <a:r>
              <a:rPr lang="en-US">
                <a:hlinkClick r:id="rId2"/>
              </a:rPr>
              <a:t>StudentEndOfYear@cde.state.co.us</a:t>
            </a:r>
            <a:r>
              <a:rPr lang="en-US"/>
              <a:t> </a:t>
            </a:r>
          </a:p>
          <a:p>
            <a:r>
              <a:rPr lang="en-US"/>
              <a:t>720-484-9057</a:t>
            </a:r>
          </a:p>
          <a:p>
            <a:endParaRPr lang="en-US"/>
          </a:p>
          <a:p>
            <a:r>
              <a:rPr lang="en-US" sz="2000">
                <a:hlinkClick r:id="rId3"/>
              </a:rPr>
              <a:t>Student End of Year Webpage</a:t>
            </a:r>
            <a:br>
              <a:rPr lang="en-US" sz="2000"/>
            </a:br>
            <a:r>
              <a:rPr lang="en-US" sz="2000">
                <a:hlinkClick r:id="rId4"/>
              </a:rPr>
              <a:t>Student Interchange Webpage</a:t>
            </a:r>
            <a:br>
              <a:rPr lang="en-US" sz="2000">
                <a:hlinkClick r:id="rId4"/>
              </a:rPr>
            </a:br>
            <a:r>
              <a:rPr lang="en-US" sz="2000">
                <a:hlinkClick r:id="rId5"/>
              </a:rPr>
              <a:t>Graduation Guidelines Webpage</a:t>
            </a: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3638216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C1AB-D63C-923A-60F3-FDD96CACB5BF}"/>
              </a:ext>
            </a:extLst>
          </p:cNvPr>
          <p:cNvSpPr>
            <a:spLocks noGrp="1"/>
          </p:cNvSpPr>
          <p:nvPr>
            <p:ph type="ctrTitle"/>
          </p:nvPr>
        </p:nvSpPr>
        <p:spPr/>
        <p:txBody>
          <a:bodyPr>
            <a:normAutofit/>
          </a:bodyPr>
          <a:lstStyle/>
          <a:p>
            <a:r>
              <a:rPr lang="en-US"/>
              <a:t>ACCESS for ELLs SBD</a:t>
            </a:r>
          </a:p>
        </p:txBody>
      </p:sp>
      <p:sp>
        <p:nvSpPr>
          <p:cNvPr id="4" name="Content Placeholder 3">
            <a:extLst>
              <a:ext uri="{FF2B5EF4-FFF2-40B4-BE49-F238E27FC236}">
                <a16:creationId xmlns:a16="http://schemas.microsoft.com/office/drawing/2014/main" id="{03378D0D-20D2-CBB5-7C80-9A7F7166E0D6}"/>
              </a:ext>
            </a:extLst>
          </p:cNvPr>
          <p:cNvSpPr>
            <a:spLocks noGrp="1"/>
          </p:cNvSpPr>
          <p:nvPr>
            <p:ph sz="quarter" idx="13"/>
          </p:nvPr>
        </p:nvSpPr>
        <p:spPr/>
        <p:txBody>
          <a:bodyPr/>
          <a:lstStyle/>
          <a:p>
            <a:r>
              <a:rPr lang="en-US"/>
              <a:t>Tara Rhodes</a:t>
            </a:r>
          </a:p>
        </p:txBody>
      </p:sp>
      <p:sp>
        <p:nvSpPr>
          <p:cNvPr id="3" name="Slide Number Placeholder 2">
            <a:extLst>
              <a:ext uri="{FF2B5EF4-FFF2-40B4-BE49-F238E27FC236}">
                <a16:creationId xmlns:a16="http://schemas.microsoft.com/office/drawing/2014/main" id="{B41ACE59-5F7C-2D4B-155B-1F6B53866099}"/>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415509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a:t>Student Biographical Data (SBD) Timeline</a:t>
            </a:r>
          </a:p>
        </p:txBody>
      </p:sp>
      <p:sp>
        <p:nvSpPr>
          <p:cNvPr id="3" name="Content Placeholder 2"/>
          <p:cNvSpPr>
            <a:spLocks noGrp="1"/>
          </p:cNvSpPr>
          <p:nvPr>
            <p:ph idx="1"/>
          </p:nvPr>
        </p:nvSpPr>
        <p:spPr/>
        <p:txBody>
          <a:bodyPr/>
          <a:lstStyle/>
          <a:p>
            <a:r>
              <a:rPr lang="en-US"/>
              <a:t>SBD Collections</a:t>
            </a:r>
          </a:p>
          <a:p>
            <a:pPr lvl="1"/>
            <a:r>
              <a:rPr lang="en-US"/>
              <a:t>There are four collections, one for each assessment vendor</a:t>
            </a:r>
          </a:p>
          <a:p>
            <a:pPr lvl="1"/>
            <a:r>
              <a:rPr lang="en-US"/>
              <a:t>Details are in the Periodic Collections on the Data Pipeline page</a:t>
            </a:r>
          </a:p>
          <a:p>
            <a:pPr lvl="2"/>
            <a:r>
              <a:rPr lang="en-US"/>
              <a:t>Documents will be updated closer to the collection openings</a:t>
            </a:r>
          </a:p>
          <a:p>
            <a:pPr lvl="1"/>
            <a:r>
              <a:rPr lang="en-US"/>
              <a:t>Timelines are subject to change; please make sure you have users in each collection group to receive emails about the specific collection</a:t>
            </a:r>
          </a:p>
          <a:p>
            <a:pPr lvl="2"/>
            <a:endParaRPr lang="en-US"/>
          </a:p>
          <a:p>
            <a:pPr marL="914400" lvl="2" indent="0">
              <a:buNone/>
            </a:pPr>
            <a:endParaRPr lang="en-US"/>
          </a:p>
          <a:p>
            <a:pPr lvl="1"/>
            <a:endParaRPr lang="en-US"/>
          </a:p>
        </p:txBody>
      </p:sp>
      <p:graphicFrame>
        <p:nvGraphicFramePr>
          <p:cNvPr id="5" name="Table 4">
            <a:extLst>
              <a:ext uri="{FF2B5EF4-FFF2-40B4-BE49-F238E27FC236}">
                <a16:creationId xmlns:a16="http://schemas.microsoft.com/office/drawing/2014/main" id="{70105151-E6BB-4967-84A9-5263DBD00EA8}"/>
              </a:ext>
            </a:extLst>
          </p:cNvPr>
          <p:cNvGraphicFramePr>
            <a:graphicFrameLocks noGrp="1"/>
          </p:cNvGraphicFramePr>
          <p:nvPr/>
        </p:nvGraphicFramePr>
        <p:xfrm>
          <a:off x="2682999" y="3503159"/>
          <a:ext cx="6916296" cy="2520499"/>
        </p:xfrm>
        <a:graphic>
          <a:graphicData uri="http://schemas.openxmlformats.org/drawingml/2006/table">
            <a:tbl>
              <a:tblPr firstRow="1" firstCol="1" bandRow="1">
                <a:tableStyleId>{5940675A-B579-460E-94D1-54222C63F5DA}</a:tableStyleId>
              </a:tblPr>
              <a:tblGrid>
                <a:gridCol w="350520">
                  <a:extLst>
                    <a:ext uri="{9D8B030D-6E8A-4147-A177-3AD203B41FA5}">
                      <a16:colId xmlns:a16="http://schemas.microsoft.com/office/drawing/2014/main" val="1498078959"/>
                    </a:ext>
                  </a:extLst>
                </a:gridCol>
                <a:gridCol w="4395264">
                  <a:extLst>
                    <a:ext uri="{9D8B030D-6E8A-4147-A177-3AD203B41FA5}">
                      <a16:colId xmlns:a16="http://schemas.microsoft.com/office/drawing/2014/main" val="1236395318"/>
                    </a:ext>
                  </a:extLst>
                </a:gridCol>
                <a:gridCol w="744794">
                  <a:extLst>
                    <a:ext uri="{9D8B030D-6E8A-4147-A177-3AD203B41FA5}">
                      <a16:colId xmlns:a16="http://schemas.microsoft.com/office/drawing/2014/main" val="1911144668"/>
                    </a:ext>
                  </a:extLst>
                </a:gridCol>
                <a:gridCol w="1425718">
                  <a:extLst>
                    <a:ext uri="{9D8B030D-6E8A-4147-A177-3AD203B41FA5}">
                      <a16:colId xmlns:a16="http://schemas.microsoft.com/office/drawing/2014/main" val="2167920340"/>
                    </a:ext>
                  </a:extLst>
                </a:gridCol>
              </a:tblGrid>
              <a:tr h="489647">
                <a:tc>
                  <a:txBody>
                    <a:bodyPr/>
                    <a:lstStyle/>
                    <a:p>
                      <a:pPr marL="0" marR="0" algn="ctr">
                        <a:spcBef>
                          <a:spcPts val="0"/>
                        </a:spcBef>
                        <a:spcAft>
                          <a:spcPts val="0"/>
                        </a:spcAft>
                      </a:pP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latin typeface="Calibri" panose="020F0502020204030204" pitchFamily="34" charset="0"/>
                          <a:ea typeface="MS PGothic" panose="020B0600070205080204" pitchFamily="34" charset="-128"/>
                          <a:cs typeface="Times New Roman" panose="02020603050405020304" pitchFamily="18" charset="0"/>
                        </a:rPr>
                        <a:t>Assessment</a:t>
                      </a:r>
                    </a:p>
                  </a:txBody>
                  <a:tcPr marL="68580" marR="68580" marT="0" marB="0" anchor="ctr"/>
                </a:tc>
                <a:tc>
                  <a:txBody>
                    <a:bodyPr/>
                    <a:lstStyle/>
                    <a:p>
                      <a:pPr marL="0" marR="0" algn="ctr">
                        <a:spcBef>
                          <a:spcPts val="0"/>
                        </a:spcBef>
                        <a:spcAft>
                          <a:spcPts val="0"/>
                        </a:spcAft>
                      </a:pPr>
                      <a:r>
                        <a:rPr lang="en-US" sz="1100">
                          <a:effectLst/>
                        </a:rPr>
                        <a:t>Data Pipeline Group</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SBD Review Window</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001286022"/>
                  </a:ext>
                </a:extLst>
              </a:tr>
              <a:tr h="504395">
                <a:tc>
                  <a:txBody>
                    <a:bodyPr/>
                    <a:lstStyle/>
                    <a:p>
                      <a:pPr marL="0" marR="0" algn="r">
                        <a:spcBef>
                          <a:spcPts val="0"/>
                        </a:spcBef>
                        <a:spcAft>
                          <a:spcPts val="0"/>
                        </a:spcAft>
                      </a:pPr>
                      <a:r>
                        <a:rPr lang="en-US" sz="1100">
                          <a:effectLst/>
                        </a:rPr>
                        <a:t>1</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ACCESS for ELLs®</a:t>
                      </a:r>
                    </a:p>
                    <a:p>
                      <a:pPr marL="0" marR="0">
                        <a:spcBef>
                          <a:spcPts val="0"/>
                        </a:spcBef>
                        <a:spcAft>
                          <a:spcPts val="0"/>
                        </a:spcAft>
                      </a:pPr>
                      <a:r>
                        <a:rPr lang="en-US" sz="1100">
                          <a:effectLst/>
                        </a:rPr>
                        <a:t>ACCESS for ELLs Alternate</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ACC</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March 11 – 20, 2024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29129890"/>
                  </a:ext>
                </a:extLst>
              </a:tr>
              <a:tr h="252197">
                <a:tc>
                  <a:txBody>
                    <a:bodyPr/>
                    <a:lstStyle/>
                    <a:p>
                      <a:pPr marL="0" marR="0" algn="r">
                        <a:spcBef>
                          <a:spcPts val="0"/>
                        </a:spcBef>
                        <a:spcAft>
                          <a:spcPts val="0"/>
                        </a:spcAft>
                      </a:pPr>
                      <a:r>
                        <a:rPr lang="en-US" sz="1100">
                          <a:effectLst/>
                        </a:rPr>
                        <a:t>2</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Colorado PSAT/SAT </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SAT</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May 15 – 22, 2024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52119410"/>
                  </a:ext>
                </a:extLst>
              </a:tr>
              <a:tr h="756592">
                <a:tc>
                  <a:txBody>
                    <a:bodyPr/>
                    <a:lstStyle/>
                    <a:p>
                      <a:pPr marL="0" marR="0" algn="r">
                        <a:spcBef>
                          <a:spcPts val="0"/>
                        </a:spcBef>
                        <a:spcAft>
                          <a:spcPts val="0"/>
                        </a:spcAft>
                      </a:pPr>
                      <a:r>
                        <a:rPr lang="en-US" sz="1100">
                          <a:effectLst/>
                        </a:rPr>
                        <a:t>3</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Colorado Measures of Academic Success (CMAS): Mathematics, ELA, CSLA, Science and Social Studies</a:t>
                      </a:r>
                    </a:p>
                    <a:p>
                      <a:pPr marL="0" marR="0">
                        <a:spcBef>
                          <a:spcPts val="0"/>
                        </a:spcBef>
                        <a:spcAft>
                          <a:spcPts val="0"/>
                        </a:spcAft>
                      </a:pPr>
                      <a:r>
                        <a:rPr lang="en-US" sz="1100">
                          <a:effectLst/>
                        </a:rPr>
                        <a:t>Colorado Alternate (CoAlt): Science and Social Studies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CMS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May 16 – 29, 2024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1279932"/>
                  </a:ext>
                </a:extLst>
              </a:tr>
              <a:tr h="504395">
                <a:tc>
                  <a:txBody>
                    <a:bodyPr/>
                    <a:lstStyle/>
                    <a:p>
                      <a:pPr marL="0" marR="0" algn="r">
                        <a:spcBef>
                          <a:spcPts val="0"/>
                        </a:spcBef>
                        <a:spcAft>
                          <a:spcPts val="0"/>
                        </a:spcAft>
                      </a:pPr>
                      <a:r>
                        <a:rPr lang="en-US" sz="1100">
                          <a:effectLst/>
                        </a:rPr>
                        <a:t>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100">
                          <a:effectLst/>
                        </a:rPr>
                        <a:t>Colorado Alternate (</a:t>
                      </a:r>
                      <a:r>
                        <a:rPr lang="en-US" sz="1100" err="1">
                          <a:effectLst/>
                        </a:rPr>
                        <a:t>CoAlt</a:t>
                      </a:r>
                      <a:r>
                        <a:rPr lang="en-US" sz="1100">
                          <a:effectLst/>
                        </a:rPr>
                        <a:t>): English Language Arts and Mathematics (Dynamic Learning Maps)</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DLM</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May 29 – June 5, 2024</a:t>
                      </a:r>
                      <a:endParaRPr lang="en-US" sz="11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236369605"/>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a:p>
        </p:txBody>
      </p:sp>
      <p:sp>
        <p:nvSpPr>
          <p:cNvPr id="6" name="Content Placeholder 5">
            <a:extLst>
              <a:ext uri="{FF2B5EF4-FFF2-40B4-BE49-F238E27FC236}">
                <a16:creationId xmlns:a16="http://schemas.microsoft.com/office/drawing/2014/main" id="{4827099F-8C7C-A4EA-6491-0196576283F7}"/>
              </a:ext>
            </a:extLst>
          </p:cNvPr>
          <p:cNvSpPr>
            <a:spLocks noGrp="1"/>
          </p:cNvSpPr>
          <p:nvPr>
            <p:ph sz="quarter" idx="13"/>
          </p:nvPr>
        </p:nvSpPr>
        <p:spPr/>
        <p:txBody>
          <a:bodyPr/>
          <a:lstStyle/>
          <a:p>
            <a:r>
              <a:rPr lang="en-US"/>
              <a:t>ACCESS SBD</a:t>
            </a:r>
          </a:p>
        </p:txBody>
      </p:sp>
      <p:sp>
        <p:nvSpPr>
          <p:cNvPr id="7" name="Content Placeholder 6">
            <a:extLst>
              <a:ext uri="{FF2B5EF4-FFF2-40B4-BE49-F238E27FC236}">
                <a16:creationId xmlns:a16="http://schemas.microsoft.com/office/drawing/2014/main" id="{FBCE2784-5FF6-BF27-6D71-7E1B8A94B6DF}"/>
              </a:ext>
            </a:extLst>
          </p:cNvPr>
          <p:cNvSpPr>
            <a:spLocks noGrp="1"/>
          </p:cNvSpPr>
          <p:nvPr>
            <p:ph sz="quarter" idx="14"/>
          </p:nvPr>
        </p:nvSpPr>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63827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a:t>
            </a:r>
            <a:r>
              <a:rPr lang="en-US" err="1"/>
              <a:t>IdM</a:t>
            </a:r>
            <a:r>
              <a:rPr lang="en-US"/>
              <a:t>)</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2"/>
              </a:rPr>
              <a:t>Identity Management Site</a:t>
            </a:r>
            <a:endParaRPr lang="en-US"/>
          </a:p>
          <a:p>
            <a:pPr marL="0" indent="0">
              <a:buNone/>
            </a:pPr>
            <a:r>
              <a:rPr lang="en-US">
                <a:hlinkClick r:id="rId3"/>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a:t>
            </a:r>
            <a:r>
              <a:rPr lang="en-US" err="1"/>
              <a:t>IdM</a:t>
            </a:r>
            <a:r>
              <a:rPr lang="en-US"/>
              <a:t>. Contact your LAM to get an account or be assigned to a specific collection.</a:t>
            </a:r>
            <a:endParaRPr lang="en-US">
              <a:ea typeface="Calibri"/>
              <a:cs typeface="Calibri"/>
            </a:endParaRPr>
          </a:p>
          <a:p>
            <a:r>
              <a:rPr lang="en-US"/>
              <a:t>Where can I find the </a:t>
            </a:r>
            <a:r>
              <a:rPr lang="en-US" err="1"/>
              <a:t>IdM</a:t>
            </a:r>
            <a:r>
              <a:rPr lang="en-US"/>
              <a:t> role mappings for Data Pipeline and other applications?</a:t>
            </a:r>
            <a:endParaRPr lang="en-US">
              <a:ea typeface="Calibri"/>
              <a:cs typeface="Calibri"/>
            </a:endParaRPr>
          </a:p>
          <a:p>
            <a:pPr lvl="1"/>
            <a:r>
              <a:rPr lang="en-US">
                <a:hlinkClick r:id="rId4"/>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5"/>
              </a:rPr>
              <a:t>Follow the steps outlined in the </a:t>
            </a:r>
            <a:r>
              <a:rPr lang="en-US" err="1">
                <a:hlinkClick r:id="rId5"/>
              </a:rPr>
              <a:t>IdM</a:t>
            </a:r>
            <a:r>
              <a:rPr lang="en-US">
                <a:hlinkClick r:id="rId5"/>
              </a:rPr>
              <a:t> Quick Guide for Access Management (DOCX)</a:t>
            </a:r>
            <a:endParaRPr lang="en-US"/>
          </a:p>
          <a:p>
            <a:r>
              <a:rPr lang="en-US">
                <a:solidFill>
                  <a:srgbClr val="C00000"/>
                </a:solidFill>
              </a:rPr>
              <a:t>Important: </a:t>
            </a:r>
            <a:r>
              <a:rPr lang="en-US"/>
              <a:t>Users are not automatically removed from </a:t>
            </a:r>
            <a:r>
              <a:rPr lang="en-US" err="1"/>
              <a:t>IdM</a:t>
            </a:r>
            <a:r>
              <a:rPr lang="en-US"/>
              <a:t> when their email address is no longer active in your district. The LAM must deactivate their </a:t>
            </a:r>
            <a:r>
              <a:rPr lang="en-US" err="1"/>
              <a:t>IdM</a:t>
            </a:r>
            <a:r>
              <a:rPr lang="en-US"/>
              <a:t>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AA043-8A56-440B-A50F-FFBB0950E9DB}"/>
              </a:ext>
            </a:extLst>
          </p:cNvPr>
          <p:cNvSpPr>
            <a:spLocks noGrp="1"/>
          </p:cNvSpPr>
          <p:nvPr>
            <p:ph type="title"/>
          </p:nvPr>
        </p:nvSpPr>
        <p:spPr/>
        <p:txBody>
          <a:bodyPr/>
          <a:lstStyle/>
          <a:p>
            <a:r>
              <a:rPr lang="en-US"/>
              <a:t>WIDA ACCESS for ELLs SBD</a:t>
            </a:r>
          </a:p>
        </p:txBody>
      </p:sp>
      <p:sp>
        <p:nvSpPr>
          <p:cNvPr id="3" name="Content Placeholder 2">
            <a:extLst>
              <a:ext uri="{FF2B5EF4-FFF2-40B4-BE49-F238E27FC236}">
                <a16:creationId xmlns:a16="http://schemas.microsoft.com/office/drawing/2014/main" id="{26367119-460A-4800-A8A3-AAFA4673EB10}"/>
              </a:ext>
            </a:extLst>
          </p:cNvPr>
          <p:cNvSpPr>
            <a:spLocks noGrp="1"/>
          </p:cNvSpPr>
          <p:nvPr>
            <p:ph idx="1"/>
          </p:nvPr>
        </p:nvSpPr>
        <p:spPr/>
        <p:txBody>
          <a:bodyPr/>
          <a:lstStyle/>
          <a:p>
            <a:pPr marL="342900" indent="-342900"/>
            <a:r>
              <a:rPr lang="en-US"/>
              <a:t>WIDA ACCESS for ELLs is the English Language Proficiency assessment.</a:t>
            </a:r>
          </a:p>
          <a:p>
            <a:pPr marL="342900" indent="-342900"/>
            <a:r>
              <a:rPr lang="en-US"/>
              <a:t>Students classified as Non-English Proficient (NEP) or Limited English Proficient (LEP) are required to take WIDA ACCESS.  No other students take this assessment.</a:t>
            </a:r>
          </a:p>
          <a:p>
            <a:pPr marL="342900" indent="-342900"/>
            <a:r>
              <a:rPr lang="en-US"/>
              <a:t>The assessment is offered in all grades, K-12.</a:t>
            </a:r>
          </a:p>
          <a:p>
            <a:pPr marL="342900" indent="-342900"/>
            <a:r>
              <a:rPr lang="en-US"/>
              <a:t>There is an alternate version (Alt-ACCESS) used for students with significant cognitive disabilities.</a:t>
            </a:r>
          </a:p>
          <a:p>
            <a:pPr marL="342900" indent="-342900"/>
            <a:r>
              <a:rPr lang="en-US"/>
              <a:t>The testing window starts in January, so the data clean up is earlier than other state assessments.</a:t>
            </a:r>
          </a:p>
        </p:txBody>
      </p:sp>
      <p:sp>
        <p:nvSpPr>
          <p:cNvPr id="4" name="Slide Number Placeholder 3">
            <a:extLst>
              <a:ext uri="{FF2B5EF4-FFF2-40B4-BE49-F238E27FC236}">
                <a16:creationId xmlns:a16="http://schemas.microsoft.com/office/drawing/2014/main" id="{F6A75160-3BEC-4A87-A65F-2C121CD59EFB}"/>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7" name="Content Placeholder 5">
            <a:extLst>
              <a:ext uri="{FF2B5EF4-FFF2-40B4-BE49-F238E27FC236}">
                <a16:creationId xmlns:a16="http://schemas.microsoft.com/office/drawing/2014/main" id="{0C19AA09-A54A-30A1-0B34-4417257B0893}"/>
              </a:ext>
            </a:extLst>
          </p:cNvPr>
          <p:cNvSpPr>
            <a:spLocks noGrp="1"/>
          </p:cNvSpPr>
          <p:nvPr>
            <p:ph sz="quarter" idx="13"/>
          </p:nvPr>
        </p:nvSpPr>
        <p:spPr>
          <a:xfrm>
            <a:off x="1366838" y="6356350"/>
            <a:ext cx="4483100" cy="361950"/>
          </a:xfrm>
        </p:spPr>
        <p:txBody>
          <a:bodyPr/>
          <a:lstStyle/>
          <a:p>
            <a:r>
              <a:rPr lang="en-US"/>
              <a:t>ACCESS SBD</a:t>
            </a:r>
          </a:p>
        </p:txBody>
      </p:sp>
      <p:sp>
        <p:nvSpPr>
          <p:cNvPr id="8" name="Content Placeholder 6">
            <a:extLst>
              <a:ext uri="{FF2B5EF4-FFF2-40B4-BE49-F238E27FC236}">
                <a16:creationId xmlns:a16="http://schemas.microsoft.com/office/drawing/2014/main" id="{450FE8C2-6C6E-0C9E-8F01-1BBAC10FB145}"/>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163871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26EC-2F9E-4C79-AAD1-F05F59B63374}"/>
              </a:ext>
            </a:extLst>
          </p:cNvPr>
          <p:cNvSpPr>
            <a:spLocks noGrp="1"/>
          </p:cNvSpPr>
          <p:nvPr>
            <p:ph type="title"/>
          </p:nvPr>
        </p:nvSpPr>
        <p:spPr/>
        <p:txBody>
          <a:bodyPr/>
          <a:lstStyle/>
          <a:p>
            <a:r>
              <a:rPr lang="en-US">
                <a:latin typeface="Museo Slab 500"/>
              </a:rPr>
              <a:t>Updates for 23-24 Collection Window</a:t>
            </a:r>
            <a:endParaRPr lang="en-US"/>
          </a:p>
        </p:txBody>
      </p:sp>
      <p:sp>
        <p:nvSpPr>
          <p:cNvPr id="3" name="Content Placeholder 2">
            <a:extLst>
              <a:ext uri="{FF2B5EF4-FFF2-40B4-BE49-F238E27FC236}">
                <a16:creationId xmlns:a16="http://schemas.microsoft.com/office/drawing/2014/main" id="{BFCD49D6-CC66-AAC0-24B9-1E2C6E1E16CD}"/>
              </a:ext>
            </a:extLst>
          </p:cNvPr>
          <p:cNvSpPr>
            <a:spLocks noGrp="1"/>
          </p:cNvSpPr>
          <p:nvPr>
            <p:ph idx="1"/>
          </p:nvPr>
        </p:nvSpPr>
        <p:spPr/>
        <p:txBody>
          <a:bodyPr vert="horz" lIns="0" tIns="0" rIns="0" bIns="0" rtlCol="0" anchor="t">
            <a:normAutofit/>
          </a:bodyPr>
          <a:lstStyle/>
          <a:p>
            <a:r>
              <a:rPr lang="en-US">
                <a:latin typeface="Trebuchet MS"/>
              </a:rPr>
              <a:t>If you are hitting CS080:</a:t>
            </a:r>
            <a:endParaRPr lang="en-US"/>
          </a:p>
          <a:p>
            <a:pPr lvl="1"/>
            <a:r>
              <a:rPr lang="en-US">
                <a:latin typeface="Trebuchet MS"/>
              </a:rPr>
              <a:t>Please make sure that the language proficiency is correct</a:t>
            </a:r>
            <a:endParaRPr lang="en-US"/>
          </a:p>
          <a:p>
            <a:pPr lvl="1"/>
            <a:r>
              <a:rPr lang="en-US">
                <a:latin typeface="Trebuchet MS"/>
              </a:rPr>
              <a:t>Please put in "11" in the Not Tested Reason field- this should lift the error.</a:t>
            </a:r>
          </a:p>
          <a:p>
            <a:pPr lvl="1"/>
            <a:endParaRPr lang="en-US"/>
          </a:p>
          <a:p>
            <a:r>
              <a:rPr lang="en-US">
                <a:latin typeface="Trebuchet MS"/>
              </a:rPr>
              <a:t>If you are hitting CS162-165:</a:t>
            </a:r>
          </a:p>
          <a:p>
            <a:pPr lvl="1"/>
            <a:r>
              <a:rPr lang="en-US">
                <a:latin typeface="Trebuchet MS"/>
              </a:rPr>
              <a:t>The grade clusters were updated by the vendor for Kindergarten to 2nd grade for Alternate testers for 23-24.</a:t>
            </a:r>
          </a:p>
          <a:p>
            <a:pPr lvl="1"/>
            <a:r>
              <a:rPr lang="en-US">
                <a:latin typeface="Trebuchet MS"/>
              </a:rPr>
              <a:t>CS162-165 have now been adjusted to allow for this change.</a:t>
            </a:r>
          </a:p>
          <a:p>
            <a:pPr lvl="1"/>
            <a:r>
              <a:rPr lang="en-US">
                <a:latin typeface="Trebuchet MS"/>
              </a:rPr>
              <a:t>If you were hitting this business rule before, please try again.</a:t>
            </a:r>
          </a:p>
          <a:p>
            <a:pPr lvl="1"/>
            <a:r>
              <a:rPr lang="en-US">
                <a:latin typeface="Trebuchet MS"/>
              </a:rPr>
              <a:t>Please remember that the clusters are not updateable and changes made to clusters will not be saved.</a:t>
            </a:r>
            <a:endParaRPr lang="en-US"/>
          </a:p>
          <a:p>
            <a:pPr lvl="2"/>
            <a:r>
              <a:rPr lang="en-US">
                <a:latin typeface="Trebuchet MS"/>
              </a:rPr>
              <a:t>So please don't work around this error or ignore the warnings that pop up related to CS162-165</a:t>
            </a:r>
          </a:p>
        </p:txBody>
      </p:sp>
      <p:sp>
        <p:nvSpPr>
          <p:cNvPr id="4" name="Slide Number Placeholder 3">
            <a:extLst>
              <a:ext uri="{FF2B5EF4-FFF2-40B4-BE49-F238E27FC236}">
                <a16:creationId xmlns:a16="http://schemas.microsoft.com/office/drawing/2014/main" id="{AC0B8242-B547-8878-6D6E-7C05AF603889}"/>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Content Placeholder 5">
            <a:extLst>
              <a:ext uri="{FF2B5EF4-FFF2-40B4-BE49-F238E27FC236}">
                <a16:creationId xmlns:a16="http://schemas.microsoft.com/office/drawing/2014/main" id="{4FDDCACC-245F-3D11-56EE-630B9C18639C}"/>
              </a:ext>
            </a:extLst>
          </p:cNvPr>
          <p:cNvSpPr>
            <a:spLocks noGrp="1"/>
          </p:cNvSpPr>
          <p:nvPr>
            <p:ph sz="quarter" idx="13"/>
          </p:nvPr>
        </p:nvSpPr>
        <p:spPr>
          <a:xfrm>
            <a:off x="1366838" y="6356350"/>
            <a:ext cx="4483100" cy="361950"/>
          </a:xfrm>
        </p:spPr>
        <p:txBody>
          <a:bodyPr/>
          <a:lstStyle/>
          <a:p>
            <a:r>
              <a:rPr lang="en-US"/>
              <a:t>ACCESS SBD</a:t>
            </a:r>
          </a:p>
        </p:txBody>
      </p:sp>
      <p:sp>
        <p:nvSpPr>
          <p:cNvPr id="8" name="Content Placeholder 6">
            <a:extLst>
              <a:ext uri="{FF2B5EF4-FFF2-40B4-BE49-F238E27FC236}">
                <a16:creationId xmlns:a16="http://schemas.microsoft.com/office/drawing/2014/main" id="{6EA42511-6361-15BE-12DC-E31E1B138424}"/>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57469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E502B-5AF9-AC92-8309-9A53C2C0ACBC}"/>
              </a:ext>
            </a:extLst>
          </p:cNvPr>
          <p:cNvSpPr>
            <a:spLocks noGrp="1"/>
          </p:cNvSpPr>
          <p:nvPr>
            <p:ph type="title"/>
          </p:nvPr>
        </p:nvSpPr>
        <p:spPr/>
        <p:txBody>
          <a:bodyPr/>
          <a:lstStyle/>
          <a:p>
            <a:r>
              <a:rPr lang="en-US"/>
              <a:t>ACCESS for ELLs SBD Collection Documentation</a:t>
            </a:r>
          </a:p>
        </p:txBody>
      </p:sp>
      <p:sp>
        <p:nvSpPr>
          <p:cNvPr id="3" name="Content Placeholder 2">
            <a:extLst>
              <a:ext uri="{FF2B5EF4-FFF2-40B4-BE49-F238E27FC236}">
                <a16:creationId xmlns:a16="http://schemas.microsoft.com/office/drawing/2014/main" id="{A03BBD54-23DA-8910-DAAD-BE5CE44177BF}"/>
              </a:ext>
            </a:extLst>
          </p:cNvPr>
          <p:cNvSpPr>
            <a:spLocks noGrp="1"/>
          </p:cNvSpPr>
          <p:nvPr>
            <p:ph idx="1"/>
          </p:nvPr>
        </p:nvSpPr>
        <p:spPr/>
        <p:txBody>
          <a:bodyPr vert="horz" lIns="0" tIns="0" rIns="0" bIns="0" rtlCol="0" anchor="t">
            <a:normAutofit fontScale="70000" lnSpcReduction="20000"/>
          </a:bodyPr>
          <a:lstStyle/>
          <a:p>
            <a:pPr marL="342900" indent="-342900"/>
            <a:r>
              <a:rPr lang="en-US">
                <a:latin typeface="Trebuchet MS"/>
                <a:hlinkClick r:id="rId2"/>
              </a:rPr>
              <a:t>All documentation is on the Data Pipeline Collection page here.</a:t>
            </a:r>
            <a:endParaRPr lang="en-US">
              <a:latin typeface="Trebuchet MS"/>
            </a:endParaRPr>
          </a:p>
          <a:p>
            <a:pPr marL="571500" indent="-342900"/>
            <a:r>
              <a:rPr lang="en-US">
                <a:latin typeface="Trebuchet MS"/>
              </a:rPr>
              <a:t>File Layout and Definitions Section: </a:t>
            </a:r>
            <a:endParaRPr lang="en-US"/>
          </a:p>
          <a:p>
            <a:pPr marL="1028700" lvl="1" indent="-342900"/>
            <a:r>
              <a:rPr lang="en-US">
                <a:latin typeface="Trebuchet MS"/>
              </a:rPr>
              <a:t>There were three main changes to the file layout from the 22-23 collection year.</a:t>
            </a:r>
          </a:p>
          <a:p>
            <a:pPr marL="571500" indent="-342900"/>
            <a:r>
              <a:rPr lang="en-US">
                <a:latin typeface="Trebuchet MS"/>
              </a:rPr>
              <a:t>Business Rules Section: </a:t>
            </a:r>
            <a:endParaRPr lang="en-US"/>
          </a:p>
          <a:p>
            <a:pPr marL="1028700" lvl="1" indent="-342900"/>
            <a:r>
              <a:rPr lang="en-US">
                <a:latin typeface="Trebuchet MS"/>
              </a:rPr>
              <a:t>There was the addition or modification of six business rules for the 2023-24 collection year. </a:t>
            </a:r>
            <a:endParaRPr lang="en-US"/>
          </a:p>
          <a:p>
            <a:pPr marL="571500" indent="-342900"/>
            <a:r>
              <a:rPr lang="en-US">
                <a:latin typeface="Trebuchet MS"/>
              </a:rPr>
              <a:t>Link to the SBD Manual:</a:t>
            </a:r>
          </a:p>
          <a:p>
            <a:pPr marL="1028700" lvl="1" indent="-342900"/>
            <a:r>
              <a:rPr lang="en-US">
                <a:latin typeface="Trebuchet MS"/>
              </a:rPr>
              <a:t>This links to the manual that is applicable for all SBDs and lays out the SBD process step-by-step.</a:t>
            </a:r>
          </a:p>
          <a:p>
            <a:pPr marL="571500" indent="-342900"/>
            <a:r>
              <a:rPr lang="en-US">
                <a:latin typeface="Trebuchet MS"/>
              </a:rPr>
              <a:t>Templates:</a:t>
            </a:r>
          </a:p>
          <a:p>
            <a:pPr marL="1028700" lvl="1" indent="-342900"/>
            <a:r>
              <a:rPr lang="en-US" b="1">
                <a:latin typeface="Trebuchet MS"/>
              </a:rPr>
              <a:t>The District Transfers Failsafe Form:</a:t>
            </a:r>
            <a:r>
              <a:rPr lang="en-US">
                <a:latin typeface="Trebuchet MS"/>
              </a:rPr>
              <a:t> This is the document used to move students between districts. There was no change from the 22-23 collection year.</a:t>
            </a:r>
          </a:p>
          <a:p>
            <a:pPr marL="1028700" lvl="1" indent="-342900"/>
            <a:r>
              <a:rPr lang="en-US">
                <a:latin typeface="Trebuchet MS"/>
              </a:rPr>
              <a:t>This should only be used for students who are in your district’s SBD file but moved out of your district before or during the testing window and DID NOT TEST in your district. </a:t>
            </a:r>
          </a:p>
          <a:p>
            <a:pPr marL="1028700" lvl="1" indent="-342900"/>
            <a:r>
              <a:rPr lang="en-US">
                <a:latin typeface="Trebuchet MS"/>
              </a:rPr>
              <a:t>Do not use the Failsafe form to report any students who tested in your district and moved afterward.  If they moved after testing, the student data should remain in the district where the student tested.</a:t>
            </a:r>
          </a:p>
          <a:p>
            <a:pPr marL="1028700" lvl="1" indent="-342900"/>
            <a:r>
              <a:rPr lang="en-US" b="1">
                <a:latin typeface="Trebuchet MS"/>
              </a:rPr>
              <a:t>The Add a Newly Arrived to the U.S. Student Failsafe Form:</a:t>
            </a:r>
            <a:r>
              <a:rPr lang="en-US">
                <a:latin typeface="Trebuchet MS"/>
              </a:rPr>
              <a:t> Please use this form to submit students to CDE who: 1. were not included in the Colorado October 1 Count collection, 2. recently arrived to the United States and, 3. enrolled in your district as their first enrollment in the US. </a:t>
            </a:r>
          </a:p>
          <a:p>
            <a:pPr marL="571500" indent="-342900"/>
            <a:r>
              <a:rPr lang="en-US">
                <a:latin typeface="Trebuchet MS"/>
              </a:rPr>
              <a:t>Training Recording:</a:t>
            </a:r>
          </a:p>
          <a:p>
            <a:pPr marL="1028700" lvl="1" indent="-342900"/>
            <a:r>
              <a:rPr lang="en-US">
                <a:latin typeface="Trebuchet MS"/>
              </a:rPr>
              <a:t>Here's a </a:t>
            </a:r>
            <a:r>
              <a:rPr lang="en-US">
                <a:latin typeface="Trebuchet MS"/>
                <a:hlinkClick r:id="rId3"/>
              </a:rPr>
              <a:t>link to the recording of the training</a:t>
            </a:r>
            <a:r>
              <a:rPr lang="en-US">
                <a:latin typeface="Trebuchet MS"/>
              </a:rPr>
              <a:t> that was held earlier last week.</a:t>
            </a:r>
          </a:p>
        </p:txBody>
      </p:sp>
      <p:sp>
        <p:nvSpPr>
          <p:cNvPr id="4" name="Slide Number Placeholder 3">
            <a:extLst>
              <a:ext uri="{FF2B5EF4-FFF2-40B4-BE49-F238E27FC236}">
                <a16:creationId xmlns:a16="http://schemas.microsoft.com/office/drawing/2014/main" id="{3212A47C-45C3-F614-A084-4ED7AEA88E3A}"/>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7" name="Content Placeholder 5">
            <a:extLst>
              <a:ext uri="{FF2B5EF4-FFF2-40B4-BE49-F238E27FC236}">
                <a16:creationId xmlns:a16="http://schemas.microsoft.com/office/drawing/2014/main" id="{1F6AD181-C636-7EA2-C98A-E8546084FB5A}"/>
              </a:ext>
            </a:extLst>
          </p:cNvPr>
          <p:cNvSpPr>
            <a:spLocks noGrp="1"/>
          </p:cNvSpPr>
          <p:nvPr>
            <p:ph sz="quarter" idx="13"/>
          </p:nvPr>
        </p:nvSpPr>
        <p:spPr>
          <a:xfrm>
            <a:off x="1366838" y="6356350"/>
            <a:ext cx="4483100" cy="361950"/>
          </a:xfrm>
        </p:spPr>
        <p:txBody>
          <a:bodyPr/>
          <a:lstStyle/>
          <a:p>
            <a:r>
              <a:rPr lang="en-US"/>
              <a:t>ACCESS SBD</a:t>
            </a:r>
          </a:p>
        </p:txBody>
      </p:sp>
      <p:sp>
        <p:nvSpPr>
          <p:cNvPr id="8" name="Content Placeholder 6">
            <a:extLst>
              <a:ext uri="{FF2B5EF4-FFF2-40B4-BE49-F238E27FC236}">
                <a16:creationId xmlns:a16="http://schemas.microsoft.com/office/drawing/2014/main" id="{2C046371-C4C9-B0D1-B5A1-B1D87E55DE9A}"/>
              </a:ext>
            </a:extLst>
          </p:cNvPr>
          <p:cNvSpPr>
            <a:spLocks noGrp="1"/>
          </p:cNvSpPr>
          <p:nvPr>
            <p:ph sz="quarter" idx="14"/>
          </p:nvPr>
        </p:nvSpPr>
        <p:spPr>
          <a:xfrm>
            <a:off x="6053138" y="6356350"/>
            <a:ext cx="4392612" cy="361950"/>
          </a:xfrm>
        </p:spPr>
        <p:txBody>
          <a:bodyPr/>
          <a:lstStyle/>
          <a:p>
            <a:r>
              <a:rPr lang="en-US">
                <a:hlinkClick r:id="rId4">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539742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3FA5-6F75-4EBC-89C5-727654C74708}"/>
              </a:ext>
            </a:extLst>
          </p:cNvPr>
          <p:cNvSpPr>
            <a:spLocks noGrp="1"/>
          </p:cNvSpPr>
          <p:nvPr>
            <p:ph type="title"/>
          </p:nvPr>
        </p:nvSpPr>
        <p:spPr/>
        <p:txBody>
          <a:bodyPr/>
          <a:lstStyle/>
          <a:p>
            <a:r>
              <a:rPr lang="en-US"/>
              <a:t>ACCESS for ELLs SBD Tips</a:t>
            </a:r>
          </a:p>
        </p:txBody>
      </p:sp>
      <p:sp>
        <p:nvSpPr>
          <p:cNvPr id="3" name="Content Placeholder 2">
            <a:extLst>
              <a:ext uri="{FF2B5EF4-FFF2-40B4-BE49-F238E27FC236}">
                <a16:creationId xmlns:a16="http://schemas.microsoft.com/office/drawing/2014/main" id="{DD916136-DFBB-4F7E-903F-F6D92A68E538}"/>
              </a:ext>
            </a:extLst>
          </p:cNvPr>
          <p:cNvSpPr>
            <a:spLocks noGrp="1"/>
          </p:cNvSpPr>
          <p:nvPr>
            <p:ph idx="1"/>
          </p:nvPr>
        </p:nvSpPr>
        <p:spPr/>
        <p:txBody>
          <a:bodyPr>
            <a:normAutofit lnSpcReduction="10000"/>
          </a:bodyPr>
          <a:lstStyle/>
          <a:p>
            <a:pPr marL="0" indent="0">
              <a:buNone/>
            </a:pPr>
            <a:r>
              <a:rPr lang="en-US"/>
              <a:t>Tips for Completing the SBD Process:</a:t>
            </a:r>
          </a:p>
          <a:p>
            <a:pPr marL="457200" indent="-457200">
              <a:buFont typeface="+mj-lt"/>
              <a:buAutoNum type="arabicPeriod"/>
            </a:pPr>
            <a:r>
              <a:rPr lang="en-US"/>
              <a:t>If you are new to the SBD collections, please review the SBD manual before beginning any of the collections.</a:t>
            </a:r>
          </a:p>
          <a:p>
            <a:pPr marL="457200" indent="-457200">
              <a:buFont typeface="+mj-lt"/>
              <a:buAutoNum type="arabicPeriod"/>
            </a:pPr>
            <a:r>
              <a:rPr lang="en-US"/>
              <a:t>Please also read the SBD File Layout and Definitions document before you begin the SBD Review Process.</a:t>
            </a:r>
          </a:p>
          <a:p>
            <a:pPr marL="914400" lvl="1" indent="-457200">
              <a:buFont typeface="+mj-lt"/>
              <a:buAutoNum type="arabicPeriod"/>
            </a:pPr>
            <a:r>
              <a:rPr lang="en-US"/>
              <a:t>Changes from the previous year are highlighted</a:t>
            </a:r>
          </a:p>
          <a:p>
            <a:pPr marL="457200" indent="-457200">
              <a:buFont typeface="+mj-lt"/>
              <a:buAutoNum type="arabicPeriod"/>
            </a:pPr>
            <a:r>
              <a:rPr lang="en-US"/>
              <a:t>Not all of the fields in the SBD file layouts are updateable. Please review the file layout to learn which ones are.</a:t>
            </a:r>
          </a:p>
          <a:p>
            <a:pPr marL="914400" lvl="1" indent="-457200">
              <a:buFont typeface="+mj-lt"/>
              <a:buAutoNum type="arabicPeriod"/>
            </a:pPr>
            <a:r>
              <a:rPr lang="en-US"/>
              <a:t>The file layout also provides the position, format, and length of fields for the SBD collection as well as valid values.</a:t>
            </a:r>
          </a:p>
          <a:p>
            <a:pPr marL="457200" indent="-457200">
              <a:buFont typeface="+mj-lt"/>
              <a:buAutoNum type="arabicPeriod"/>
            </a:pPr>
            <a:r>
              <a:rPr lang="en-US"/>
              <a:t>The business rules document lists all the business rules, but also provides some information on how to fix errors and warnings.</a:t>
            </a:r>
          </a:p>
        </p:txBody>
      </p:sp>
      <p:sp>
        <p:nvSpPr>
          <p:cNvPr id="4" name="Slide Number Placeholder 3">
            <a:extLst>
              <a:ext uri="{FF2B5EF4-FFF2-40B4-BE49-F238E27FC236}">
                <a16:creationId xmlns:a16="http://schemas.microsoft.com/office/drawing/2014/main" id="{F51BC67E-F9BA-4569-A720-A26B9E060565}"/>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7" name="Content Placeholder 5">
            <a:extLst>
              <a:ext uri="{FF2B5EF4-FFF2-40B4-BE49-F238E27FC236}">
                <a16:creationId xmlns:a16="http://schemas.microsoft.com/office/drawing/2014/main" id="{14ED8BF5-6F1E-CADE-AA8B-532E76E08831}"/>
              </a:ext>
            </a:extLst>
          </p:cNvPr>
          <p:cNvSpPr>
            <a:spLocks noGrp="1"/>
          </p:cNvSpPr>
          <p:nvPr>
            <p:ph sz="quarter" idx="13"/>
          </p:nvPr>
        </p:nvSpPr>
        <p:spPr>
          <a:xfrm>
            <a:off x="1366838" y="6356350"/>
            <a:ext cx="4483100" cy="361950"/>
          </a:xfrm>
        </p:spPr>
        <p:txBody>
          <a:bodyPr/>
          <a:lstStyle/>
          <a:p>
            <a:r>
              <a:rPr lang="en-US"/>
              <a:t>ACCESS SBD</a:t>
            </a:r>
          </a:p>
        </p:txBody>
      </p:sp>
      <p:sp>
        <p:nvSpPr>
          <p:cNvPr id="8" name="Content Placeholder 6">
            <a:extLst>
              <a:ext uri="{FF2B5EF4-FFF2-40B4-BE49-F238E27FC236}">
                <a16:creationId xmlns:a16="http://schemas.microsoft.com/office/drawing/2014/main" id="{76548BA3-FAE2-FF7D-6E84-4AC78E3E89D2}"/>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sbdsupport@cde.state.co.us</a:t>
            </a:r>
            <a:endParaRPr lang="en-US"/>
          </a:p>
        </p:txBody>
      </p:sp>
    </p:spTree>
    <p:extLst>
      <p:ext uri="{BB962C8B-B14F-4D97-AF65-F5344CB8AC3E}">
        <p14:creationId xmlns:p14="http://schemas.microsoft.com/office/powerpoint/2010/main" val="359206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090404-24A0-71C9-022D-B9CB5C996079}"/>
              </a:ext>
            </a:extLst>
          </p:cNvPr>
          <p:cNvSpPr>
            <a:spLocks noGrp="1"/>
          </p:cNvSpPr>
          <p:nvPr>
            <p:ph type="title"/>
          </p:nvPr>
        </p:nvSpPr>
        <p:spPr/>
        <p:txBody>
          <a:bodyPr/>
          <a:lstStyle/>
          <a:p>
            <a:r>
              <a:rPr lang="en-US">
                <a:latin typeface="Museo Slab 500"/>
              </a:rPr>
              <a:t>ACCESS SBD: Contact Information</a:t>
            </a:r>
            <a:endParaRPr lang="en-US"/>
          </a:p>
        </p:txBody>
      </p:sp>
      <p:sp>
        <p:nvSpPr>
          <p:cNvPr id="6" name="Content Placeholder 5">
            <a:extLst>
              <a:ext uri="{FF2B5EF4-FFF2-40B4-BE49-F238E27FC236}">
                <a16:creationId xmlns:a16="http://schemas.microsoft.com/office/drawing/2014/main" id="{CBEDD4E6-CA33-93CD-6C5E-C6352B37FA19}"/>
              </a:ext>
            </a:extLst>
          </p:cNvPr>
          <p:cNvSpPr>
            <a:spLocks noGrp="1"/>
          </p:cNvSpPr>
          <p:nvPr>
            <p:ph sz="quarter" idx="13"/>
          </p:nvPr>
        </p:nvSpPr>
        <p:spPr>
          <a:xfrm>
            <a:off x="997699" y="1536175"/>
            <a:ext cx="10196602" cy="4512200"/>
          </a:xfrm>
        </p:spPr>
        <p:txBody>
          <a:bodyPr>
            <a:normAutofit/>
          </a:bodyPr>
          <a:lstStyle/>
          <a:p>
            <a:r>
              <a:rPr lang="en-US" b="1">
                <a:latin typeface="Museo Slab 500"/>
              </a:rPr>
              <a:t>Please contact SBD Support with any questions: </a:t>
            </a:r>
            <a:endParaRPr lang="en-US" b="1"/>
          </a:p>
          <a:p>
            <a:pPr marL="0" indent="0" algn="ctr">
              <a:buNone/>
            </a:pPr>
            <a:r>
              <a:rPr lang="en-US" sz="2000">
                <a:latin typeface="Museo Slab 500"/>
              </a:rPr>
              <a:t>Email: </a:t>
            </a:r>
            <a:r>
              <a:rPr lang="en-US" sz="2000">
                <a:latin typeface="Museo Slab 500"/>
                <a:hlinkClick r:id="rId2"/>
              </a:rPr>
              <a:t>sbdsupport@cde.state.co.us</a:t>
            </a:r>
            <a:endParaRPr lang="en-US" sz="2000">
              <a:latin typeface="Museo Slab 500"/>
            </a:endParaRPr>
          </a:p>
          <a:p>
            <a:pPr marL="0" indent="0" algn="ctr">
              <a:buNone/>
            </a:pPr>
            <a:r>
              <a:rPr lang="en-US" sz="2000">
                <a:latin typeface="Museo Slab 500"/>
              </a:rPr>
              <a:t>Phone: </a:t>
            </a:r>
            <a:r>
              <a:rPr lang="en-US" sz="2000" b="0" i="0">
                <a:solidFill>
                  <a:srgbClr val="333333"/>
                </a:solidFill>
                <a:effectLst/>
                <a:latin typeface="Museo Slab 500"/>
              </a:rPr>
              <a:t>720.696.0185</a:t>
            </a:r>
          </a:p>
          <a:p>
            <a:pPr marL="0" indent="0" algn="ctr">
              <a:buNone/>
            </a:pPr>
            <a:r>
              <a:rPr lang="en-US" sz="2000">
                <a:solidFill>
                  <a:srgbClr val="333333"/>
                </a:solidFill>
                <a:latin typeface="Museo Slab 500"/>
                <a:hlinkClick r:id="rId3"/>
              </a:rPr>
              <a:t>ACCESS SBD Website</a:t>
            </a:r>
            <a:endParaRPr lang="en-US" sz="2000">
              <a:latin typeface="Museo Slab 500"/>
            </a:endParaRPr>
          </a:p>
        </p:txBody>
      </p:sp>
      <p:sp>
        <p:nvSpPr>
          <p:cNvPr id="4" name="Slide Number Placeholder 3">
            <a:extLst>
              <a:ext uri="{FF2B5EF4-FFF2-40B4-BE49-F238E27FC236}">
                <a16:creationId xmlns:a16="http://schemas.microsoft.com/office/drawing/2014/main" id="{E457F25B-E320-9C1C-5D39-7D190B561E06}"/>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2391846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0DA4-D096-9EC7-DE88-0BC162718973}"/>
              </a:ext>
            </a:extLst>
          </p:cNvPr>
          <p:cNvSpPr>
            <a:spLocks noGrp="1"/>
          </p:cNvSpPr>
          <p:nvPr>
            <p:ph type="ctrTitle"/>
          </p:nvPr>
        </p:nvSpPr>
        <p:spPr/>
        <p:txBody>
          <a:bodyPr>
            <a:normAutofit/>
          </a:bodyPr>
          <a:lstStyle/>
          <a:p>
            <a:r>
              <a:rPr lang="en-US"/>
              <a:t>Summer EBT Program</a:t>
            </a:r>
          </a:p>
        </p:txBody>
      </p:sp>
      <p:sp>
        <p:nvSpPr>
          <p:cNvPr id="4" name="Content Placeholder 3">
            <a:extLst>
              <a:ext uri="{FF2B5EF4-FFF2-40B4-BE49-F238E27FC236}">
                <a16:creationId xmlns:a16="http://schemas.microsoft.com/office/drawing/2014/main" id="{D5B4E511-F178-8FA3-EE72-5DFA0088EC00}"/>
              </a:ext>
            </a:extLst>
          </p:cNvPr>
          <p:cNvSpPr>
            <a:spLocks noGrp="1"/>
          </p:cNvSpPr>
          <p:nvPr>
            <p:ph sz="quarter" idx="13"/>
          </p:nvPr>
        </p:nvSpPr>
        <p:spPr/>
        <p:txBody>
          <a:bodyPr/>
          <a:lstStyle/>
          <a:p>
            <a:r>
              <a:rPr lang="en-US"/>
              <a:t>Madeleine </a:t>
            </a:r>
            <a:r>
              <a:rPr lang="en-US" err="1"/>
              <a:t>Breza</a:t>
            </a:r>
            <a:endParaRPr lang="en-US"/>
          </a:p>
        </p:txBody>
      </p:sp>
      <p:sp>
        <p:nvSpPr>
          <p:cNvPr id="3" name="Slide Number Placeholder 2">
            <a:extLst>
              <a:ext uri="{FF2B5EF4-FFF2-40B4-BE49-F238E27FC236}">
                <a16:creationId xmlns:a16="http://schemas.microsoft.com/office/drawing/2014/main" id="{CA414E6C-2FF9-456B-711D-DC961410A48A}"/>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3373880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3DAFAB-DA22-8EC3-EA31-207377287C44}"/>
              </a:ext>
            </a:extLst>
          </p:cNvPr>
          <p:cNvSpPr>
            <a:spLocks noGrp="1"/>
          </p:cNvSpPr>
          <p:nvPr>
            <p:ph type="title"/>
          </p:nvPr>
        </p:nvSpPr>
        <p:spPr/>
        <p:txBody>
          <a:bodyPr>
            <a:normAutofit/>
          </a:bodyPr>
          <a:lstStyle/>
          <a:p>
            <a:r>
              <a:rPr lang="en-US" sz="3200"/>
              <a:t>Permanent Summer-EBT</a:t>
            </a:r>
          </a:p>
        </p:txBody>
      </p:sp>
      <p:sp>
        <p:nvSpPr>
          <p:cNvPr id="5" name="Content Placeholder 4">
            <a:extLst>
              <a:ext uri="{FF2B5EF4-FFF2-40B4-BE49-F238E27FC236}">
                <a16:creationId xmlns:a16="http://schemas.microsoft.com/office/drawing/2014/main" id="{02DAFE8E-6219-2CD9-ECBE-508B98BC4EB7}"/>
              </a:ext>
            </a:extLst>
          </p:cNvPr>
          <p:cNvSpPr>
            <a:spLocks noGrp="1"/>
          </p:cNvSpPr>
          <p:nvPr>
            <p:ph idx="1"/>
          </p:nvPr>
        </p:nvSpPr>
        <p:spPr/>
        <p:txBody>
          <a:bodyPr>
            <a:normAutofit/>
          </a:bodyPr>
          <a:lstStyle/>
          <a:p>
            <a:pPr>
              <a:buFont typeface="Arial" panose="020B0604020202020204" pitchFamily="34" charset="0"/>
              <a:buChar char="•"/>
            </a:pPr>
            <a:r>
              <a:rPr lang="en-US" b="0" i="0">
                <a:solidFill>
                  <a:srgbClr val="000000"/>
                </a:solidFill>
                <a:effectLst/>
              </a:rPr>
              <a:t>New, permanent federal program that helps ensure Colorado children can access adequate, healthy foods during summer break</a:t>
            </a:r>
            <a:endParaRPr lang="en-US"/>
          </a:p>
          <a:p>
            <a:pPr>
              <a:buFont typeface="Arial" panose="020B0604020202020204" pitchFamily="34" charset="0"/>
              <a:buChar char="•"/>
            </a:pPr>
            <a:r>
              <a:rPr lang="en-US" b="0" i="0">
                <a:solidFill>
                  <a:srgbClr val="000000"/>
                </a:solidFill>
                <a:effectLst/>
              </a:rPr>
              <a:t>$120/eligible student, EBT card to purchase groceries</a:t>
            </a:r>
            <a:endParaRPr lang="en-US"/>
          </a:p>
          <a:p>
            <a:pPr>
              <a:buFont typeface="Arial" panose="020B0604020202020204" pitchFamily="34" charset="0"/>
              <a:buChar char="•"/>
            </a:pPr>
            <a:r>
              <a:rPr lang="en-US" b="0" i="0">
                <a:solidFill>
                  <a:srgbClr val="000000"/>
                </a:solidFill>
                <a:effectLst/>
              </a:rPr>
              <a:t>Administrative funding for SFAs</a:t>
            </a:r>
          </a:p>
          <a:p>
            <a:pPr>
              <a:buFont typeface="Arial" panose="020B0604020202020204" pitchFamily="34" charset="0"/>
              <a:buChar char="•"/>
            </a:pPr>
            <a:r>
              <a:rPr lang="en-US" b="0" i="0">
                <a:solidFill>
                  <a:srgbClr val="000000"/>
                </a:solidFill>
                <a:effectLst/>
              </a:rPr>
              <a:t>State Legislation passed in November 2023 (</a:t>
            </a:r>
            <a:r>
              <a:rPr lang="en-US" b="0" i="0">
                <a:solidFill>
                  <a:srgbClr val="000000"/>
                </a:solidFill>
                <a:effectLst/>
                <a:hlinkClick r:id="rId3"/>
              </a:rPr>
              <a:t>SB23B-002</a:t>
            </a:r>
            <a:r>
              <a:rPr lang="en-US" b="0" i="0">
                <a:solidFill>
                  <a:srgbClr val="000000"/>
                </a:solidFill>
                <a:effectLst/>
              </a:rPr>
              <a:t>)</a:t>
            </a:r>
            <a:endParaRPr lang="en-US"/>
          </a:p>
          <a:p>
            <a:pPr>
              <a:buFont typeface="Arial" panose="020B0604020202020204" pitchFamily="34" charset="0"/>
              <a:buChar char="•"/>
            </a:pPr>
            <a:r>
              <a:rPr lang="en-US" b="0" i="0">
                <a:solidFill>
                  <a:srgbClr val="000000"/>
                </a:solidFill>
                <a:effectLst/>
              </a:rPr>
              <a:t>CDHS lead agency, CDE partner agency</a:t>
            </a:r>
            <a:endParaRPr lang="en-US"/>
          </a:p>
          <a:p>
            <a:pPr>
              <a:buFont typeface="Arial" panose="020B0604020202020204" pitchFamily="34" charset="0"/>
              <a:buChar char="•"/>
            </a:pPr>
            <a:r>
              <a:rPr lang="en-US" b="0" i="0">
                <a:solidFill>
                  <a:srgbClr val="000000"/>
                </a:solidFill>
                <a:effectLst/>
              </a:rPr>
              <a:t>Similar to P-EBT: data collection, CDHS disbursement</a:t>
            </a:r>
            <a:endParaRPr lang="en-US"/>
          </a:p>
          <a:p>
            <a:pPr lvl="1"/>
            <a:r>
              <a:rPr lang="en-US" b="0" i="0">
                <a:solidFill>
                  <a:srgbClr val="000000"/>
                </a:solidFill>
                <a:effectLst/>
              </a:rPr>
              <a:t>Major Differences: mandatory data collection, ability to use family contact info, community-based organizations support</a:t>
            </a:r>
            <a:endParaRPr lang="en-US">
              <a:solidFill>
                <a:srgbClr val="000000"/>
              </a:solidFill>
            </a:endParaRPr>
          </a:p>
          <a:p>
            <a:pPr marL="0" indent="0">
              <a:buNone/>
            </a:pPr>
            <a:endParaRPr lang="en-US"/>
          </a:p>
        </p:txBody>
      </p:sp>
      <p:sp>
        <p:nvSpPr>
          <p:cNvPr id="3" name="Slide Number Placeholder 2">
            <a:extLst>
              <a:ext uri="{FF2B5EF4-FFF2-40B4-BE49-F238E27FC236}">
                <a16:creationId xmlns:a16="http://schemas.microsoft.com/office/drawing/2014/main" id="{F6481549-DDFE-B43C-C764-180E9F4CE16C}"/>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2" name="Content Placeholder 1">
            <a:extLst>
              <a:ext uri="{FF2B5EF4-FFF2-40B4-BE49-F238E27FC236}">
                <a16:creationId xmlns:a16="http://schemas.microsoft.com/office/drawing/2014/main" id="{C77655EB-FFB1-50D4-F958-29DAB15423EF}"/>
              </a:ext>
            </a:extLst>
          </p:cNvPr>
          <p:cNvSpPr>
            <a:spLocks noGrp="1"/>
          </p:cNvSpPr>
          <p:nvPr>
            <p:ph sz="quarter" idx="13"/>
          </p:nvPr>
        </p:nvSpPr>
        <p:spPr/>
        <p:txBody>
          <a:bodyPr/>
          <a:lstStyle/>
          <a:p>
            <a:r>
              <a:rPr lang="en-US"/>
              <a:t>Summer EBT</a:t>
            </a:r>
          </a:p>
        </p:txBody>
      </p:sp>
      <p:sp>
        <p:nvSpPr>
          <p:cNvPr id="6" name="Content Placeholder 5">
            <a:extLst>
              <a:ext uri="{FF2B5EF4-FFF2-40B4-BE49-F238E27FC236}">
                <a16:creationId xmlns:a16="http://schemas.microsoft.com/office/drawing/2014/main" id="{D00CD989-983C-5F00-9F45-30EA62F8D96B}"/>
              </a:ext>
            </a:extLst>
          </p:cNvPr>
          <p:cNvSpPr>
            <a:spLocks noGrp="1"/>
          </p:cNvSpPr>
          <p:nvPr>
            <p:ph sz="quarter" idx="14"/>
          </p:nvPr>
        </p:nvSpPr>
        <p:spPr/>
        <p:txBody>
          <a:bodyPr/>
          <a:lstStyle/>
          <a:p>
            <a:r>
              <a:rPr lang="en-US">
                <a:hlinkClick r:id="rId4">
                  <a:extLst>
                    <a:ext uri="{A12FA001-AC4F-418D-AE19-62706E023703}">
                      <ahyp:hlinkClr xmlns:ahyp="http://schemas.microsoft.com/office/drawing/2018/hyperlinkcolor" val="tx"/>
                    </a:ext>
                  </a:extLst>
                </a:hlinkClick>
              </a:rPr>
              <a:t>s-ebt@cde.state.co.us</a:t>
            </a:r>
            <a:r>
              <a:rPr lang="en-US"/>
              <a:t> </a:t>
            </a:r>
          </a:p>
        </p:txBody>
      </p:sp>
    </p:spTree>
    <p:extLst>
      <p:ext uri="{BB962C8B-B14F-4D97-AF65-F5344CB8AC3E}">
        <p14:creationId xmlns:p14="http://schemas.microsoft.com/office/powerpoint/2010/main" val="1053402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E68F0-9AA8-C5A6-8F6F-26C6F715D44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8B8F091-C664-9F6E-D771-8D3B1B0863B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32111" y="3730149"/>
            <a:ext cx="1870787" cy="2498485"/>
          </a:xfrm>
          <a:prstGeom prst="rect">
            <a:avLst/>
          </a:prstGeom>
        </p:spPr>
      </p:pic>
      <p:sp>
        <p:nvSpPr>
          <p:cNvPr id="4" name="Title 3">
            <a:extLst>
              <a:ext uri="{FF2B5EF4-FFF2-40B4-BE49-F238E27FC236}">
                <a16:creationId xmlns:a16="http://schemas.microsoft.com/office/drawing/2014/main" id="{2FB03D5A-7588-4473-7281-EBF15CF482FF}"/>
              </a:ext>
            </a:extLst>
          </p:cNvPr>
          <p:cNvSpPr>
            <a:spLocks noGrp="1"/>
          </p:cNvSpPr>
          <p:nvPr>
            <p:ph type="title"/>
          </p:nvPr>
        </p:nvSpPr>
        <p:spPr/>
        <p:txBody>
          <a:bodyPr>
            <a:normAutofit/>
          </a:bodyPr>
          <a:lstStyle/>
          <a:p>
            <a:r>
              <a:rPr lang="en-US" sz="3200"/>
              <a:t>Currently…</a:t>
            </a:r>
          </a:p>
        </p:txBody>
      </p:sp>
      <p:sp>
        <p:nvSpPr>
          <p:cNvPr id="5" name="Content Placeholder 4">
            <a:extLst>
              <a:ext uri="{FF2B5EF4-FFF2-40B4-BE49-F238E27FC236}">
                <a16:creationId xmlns:a16="http://schemas.microsoft.com/office/drawing/2014/main" id="{FB321CFF-083C-08A5-5D56-E9532522A2F2}"/>
              </a:ext>
            </a:extLst>
          </p:cNvPr>
          <p:cNvSpPr>
            <a:spLocks noGrp="1"/>
          </p:cNvSpPr>
          <p:nvPr>
            <p:ph idx="1"/>
          </p:nvPr>
        </p:nvSpPr>
        <p:spPr>
          <a:xfrm>
            <a:off x="838201" y="1554480"/>
            <a:ext cx="7882288" cy="4351338"/>
          </a:xfrm>
        </p:spPr>
        <p:txBody>
          <a:bodyPr>
            <a:normAutofit/>
          </a:bodyPr>
          <a:lstStyle/>
          <a:p>
            <a:pPr>
              <a:buFont typeface="Arial" panose="020B0604020202020204" pitchFamily="34" charset="0"/>
              <a:buChar char="•"/>
            </a:pPr>
            <a:r>
              <a:rPr lang="en-US" b="0" i="0">
                <a:solidFill>
                  <a:srgbClr val="000000"/>
                </a:solidFill>
                <a:effectLst/>
              </a:rPr>
              <a:t>CDHS &amp; CDE submitted state plan and </a:t>
            </a:r>
            <a:r>
              <a:rPr lang="en-US">
                <a:solidFill>
                  <a:srgbClr val="000000"/>
                </a:solidFill>
              </a:rPr>
              <a:t>waiting for USDA approval </a:t>
            </a:r>
          </a:p>
          <a:p>
            <a:pPr>
              <a:buFont typeface="Arial" panose="020B0604020202020204" pitchFamily="34" charset="0"/>
              <a:buChar char="•"/>
            </a:pPr>
            <a:r>
              <a:rPr lang="en-US" b="0" i="0">
                <a:solidFill>
                  <a:srgbClr val="000000"/>
                </a:solidFill>
                <a:effectLst/>
              </a:rPr>
              <a:t>Encourage families to submit household income information through nutrition income applications</a:t>
            </a:r>
            <a:endParaRPr lang="en-US"/>
          </a:p>
          <a:p>
            <a:pPr>
              <a:buFont typeface="Arial" panose="020B0604020202020204" pitchFamily="34" charset="0"/>
              <a:buChar char="•"/>
            </a:pPr>
            <a:r>
              <a:rPr lang="en-US" b="0" i="0">
                <a:solidFill>
                  <a:srgbClr val="000000"/>
                </a:solidFill>
                <a:effectLst/>
              </a:rPr>
              <a:t>Connect with your district’s nutrition team to start conversations around submission</a:t>
            </a:r>
          </a:p>
          <a:p>
            <a:pPr lvl="1">
              <a:buFont typeface="Courier New" panose="02070309020205020404" pitchFamily="49" charset="0"/>
              <a:buChar char="o"/>
            </a:pPr>
            <a:r>
              <a:rPr lang="en-US">
                <a:solidFill>
                  <a:srgbClr val="000000"/>
                </a:solidFill>
              </a:rPr>
              <a:t>Ensure all student eligibility is received and up to date</a:t>
            </a:r>
          </a:p>
          <a:p>
            <a:r>
              <a:rPr lang="en-US">
                <a:solidFill>
                  <a:srgbClr val="000000"/>
                </a:solidFill>
              </a:rPr>
              <a:t>Additional outreach materials, FAQs and training resources coming soon!</a:t>
            </a:r>
            <a:endParaRPr lang="en-US"/>
          </a:p>
          <a:p>
            <a:pPr marL="0" indent="0">
              <a:buNone/>
            </a:pPr>
            <a:endParaRPr lang="en-US"/>
          </a:p>
        </p:txBody>
      </p:sp>
      <p:sp>
        <p:nvSpPr>
          <p:cNvPr id="3" name="Slide Number Placeholder 2">
            <a:extLst>
              <a:ext uri="{FF2B5EF4-FFF2-40B4-BE49-F238E27FC236}">
                <a16:creationId xmlns:a16="http://schemas.microsoft.com/office/drawing/2014/main" id="{6534CD50-2809-479D-637F-20081A1964A6}"/>
              </a:ext>
            </a:extLst>
          </p:cNvPr>
          <p:cNvSpPr>
            <a:spLocks noGrp="1"/>
          </p:cNvSpPr>
          <p:nvPr>
            <p:ph type="sldNum" sz="quarter" idx="12"/>
          </p:nvPr>
        </p:nvSpPr>
        <p:spPr/>
        <p:txBody>
          <a:bodyPr/>
          <a:lstStyle/>
          <a:p>
            <a:fld id="{C479D5F6-EDCB-402A-AC08-4943A1820E8F}" type="slidenum">
              <a:rPr lang="en-US" smtClean="0"/>
              <a:pPr/>
              <a:t>27</a:t>
            </a:fld>
            <a:endParaRPr lang="en-US"/>
          </a:p>
        </p:txBody>
      </p:sp>
      <p:pic>
        <p:nvPicPr>
          <p:cNvPr id="6" name="Picture 5">
            <a:extLst>
              <a:ext uri="{FF2B5EF4-FFF2-40B4-BE49-F238E27FC236}">
                <a16:creationId xmlns:a16="http://schemas.microsoft.com/office/drawing/2014/main" id="{60112DB1-03EA-F12E-74BC-05922D296B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720489" y="1231665"/>
            <a:ext cx="1873044" cy="2498484"/>
          </a:xfrm>
          <a:prstGeom prst="rect">
            <a:avLst/>
          </a:prstGeom>
        </p:spPr>
      </p:pic>
      <p:sp>
        <p:nvSpPr>
          <p:cNvPr id="9" name="Content Placeholder 1">
            <a:extLst>
              <a:ext uri="{FF2B5EF4-FFF2-40B4-BE49-F238E27FC236}">
                <a16:creationId xmlns:a16="http://schemas.microsoft.com/office/drawing/2014/main" id="{DDAE003F-E4D2-9750-C5A1-AB636F22AD45}"/>
              </a:ext>
            </a:extLst>
          </p:cNvPr>
          <p:cNvSpPr>
            <a:spLocks noGrp="1"/>
          </p:cNvSpPr>
          <p:nvPr>
            <p:ph sz="quarter" idx="13"/>
          </p:nvPr>
        </p:nvSpPr>
        <p:spPr>
          <a:xfrm>
            <a:off x="1366838" y="6356350"/>
            <a:ext cx="4483100" cy="361950"/>
          </a:xfrm>
        </p:spPr>
        <p:txBody>
          <a:bodyPr/>
          <a:lstStyle/>
          <a:p>
            <a:r>
              <a:rPr lang="en-US"/>
              <a:t>Summer EBT</a:t>
            </a:r>
          </a:p>
        </p:txBody>
      </p:sp>
      <p:sp>
        <p:nvSpPr>
          <p:cNvPr id="10" name="Content Placeholder 5">
            <a:extLst>
              <a:ext uri="{FF2B5EF4-FFF2-40B4-BE49-F238E27FC236}">
                <a16:creationId xmlns:a16="http://schemas.microsoft.com/office/drawing/2014/main" id="{484AA7D2-E103-E28C-0C2D-5067F21E2559}"/>
              </a:ext>
            </a:extLst>
          </p:cNvPr>
          <p:cNvSpPr>
            <a:spLocks noGrp="1"/>
          </p:cNvSpPr>
          <p:nvPr>
            <p:ph sz="quarter" idx="14"/>
          </p:nvPr>
        </p:nvSpPr>
        <p:spPr>
          <a:xfrm>
            <a:off x="6053138" y="6356350"/>
            <a:ext cx="4392612" cy="361950"/>
          </a:xfrm>
        </p:spPr>
        <p:txBody>
          <a:bodyPr/>
          <a:lstStyle/>
          <a:p>
            <a:r>
              <a:rPr lang="en-US">
                <a:hlinkClick r:id="rId5">
                  <a:extLst>
                    <a:ext uri="{A12FA001-AC4F-418D-AE19-62706E023703}">
                      <ahyp:hlinkClr xmlns:ahyp="http://schemas.microsoft.com/office/drawing/2018/hyperlinkcolor" val="tx"/>
                    </a:ext>
                  </a:extLst>
                </a:hlinkClick>
              </a:rPr>
              <a:t>s-ebt@cde.state.co.us</a:t>
            </a:r>
            <a:r>
              <a:rPr lang="en-US"/>
              <a:t> </a:t>
            </a:r>
          </a:p>
        </p:txBody>
      </p:sp>
    </p:spTree>
    <p:extLst>
      <p:ext uri="{BB962C8B-B14F-4D97-AF65-F5344CB8AC3E}">
        <p14:creationId xmlns:p14="http://schemas.microsoft.com/office/powerpoint/2010/main" val="4274293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A4D59-8EFB-0C1E-7158-2B1BDF0DAA7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58C496-BBA1-CB71-680F-7FBFAD32A934}"/>
              </a:ext>
            </a:extLst>
          </p:cNvPr>
          <p:cNvSpPr>
            <a:spLocks noGrp="1"/>
          </p:cNvSpPr>
          <p:nvPr>
            <p:ph type="title"/>
          </p:nvPr>
        </p:nvSpPr>
        <p:spPr/>
        <p:txBody>
          <a:bodyPr>
            <a:normAutofit/>
          </a:bodyPr>
          <a:lstStyle/>
          <a:p>
            <a:r>
              <a:rPr lang="en-US" sz="3200"/>
              <a:t>Data Collection </a:t>
            </a:r>
          </a:p>
        </p:txBody>
      </p:sp>
      <p:sp>
        <p:nvSpPr>
          <p:cNvPr id="5" name="Content Placeholder 4">
            <a:extLst>
              <a:ext uri="{FF2B5EF4-FFF2-40B4-BE49-F238E27FC236}">
                <a16:creationId xmlns:a16="http://schemas.microsoft.com/office/drawing/2014/main" id="{5F50A235-2F5F-C861-2F47-AFC2B0211307}"/>
              </a:ext>
            </a:extLst>
          </p:cNvPr>
          <p:cNvSpPr>
            <a:spLocks noGrp="1"/>
          </p:cNvSpPr>
          <p:nvPr>
            <p:ph sz="half" idx="1"/>
          </p:nvPr>
        </p:nvSpPr>
        <p:spPr>
          <a:xfrm>
            <a:off x="838200" y="1554480"/>
            <a:ext cx="10515600" cy="1874520"/>
          </a:xfrm>
        </p:spPr>
        <p:txBody>
          <a:bodyPr>
            <a:normAutofit/>
          </a:bodyPr>
          <a:lstStyle/>
          <a:p>
            <a:pPr>
              <a:buFont typeface="Arial" panose="020B0604020202020204" pitchFamily="34" charset="0"/>
              <a:buChar char="•"/>
            </a:pPr>
            <a:r>
              <a:rPr lang="en-US" b="0" i="0">
                <a:solidFill>
                  <a:srgbClr val="000000"/>
                </a:solidFill>
                <a:effectLst/>
              </a:rPr>
              <a:t>Collection will open April 1 through April 30</a:t>
            </a:r>
          </a:p>
          <a:p>
            <a:pPr>
              <a:buFont typeface="Arial" panose="020B0604020202020204" pitchFamily="34" charset="0"/>
              <a:buChar char="•"/>
            </a:pPr>
            <a:r>
              <a:rPr lang="en-US">
                <a:solidFill>
                  <a:srgbClr val="000000"/>
                </a:solidFill>
              </a:rPr>
              <a:t>All districts</a:t>
            </a:r>
            <a:r>
              <a:rPr lang="en-US" b="1">
                <a:solidFill>
                  <a:srgbClr val="000000"/>
                </a:solidFill>
              </a:rPr>
              <a:t> required </a:t>
            </a:r>
            <a:r>
              <a:rPr lang="en-US">
                <a:solidFill>
                  <a:srgbClr val="000000"/>
                </a:solidFill>
              </a:rPr>
              <a:t>to submit student level data by due date</a:t>
            </a:r>
          </a:p>
          <a:p>
            <a:pPr>
              <a:buFont typeface="Arial" panose="020B0604020202020204" pitchFamily="34" charset="0"/>
              <a:buChar char="•"/>
            </a:pPr>
            <a:r>
              <a:rPr lang="en-US" b="1">
                <a:solidFill>
                  <a:srgbClr val="000000"/>
                </a:solidFill>
              </a:rPr>
              <a:t>All enrolled students </a:t>
            </a:r>
            <a:r>
              <a:rPr lang="en-US">
                <a:solidFill>
                  <a:srgbClr val="000000"/>
                </a:solidFill>
              </a:rPr>
              <a:t>must be included in collection</a:t>
            </a:r>
          </a:p>
          <a:p>
            <a:pPr>
              <a:buFont typeface="Arial" panose="020B0604020202020204" pitchFamily="34" charset="0"/>
              <a:buChar char="•"/>
            </a:pPr>
            <a:r>
              <a:rPr lang="en-US"/>
              <a:t>Office hours will be available once collection is open</a:t>
            </a:r>
          </a:p>
          <a:p>
            <a:pPr marL="0" indent="0">
              <a:buNone/>
            </a:pPr>
            <a:endParaRPr lang="en-US"/>
          </a:p>
        </p:txBody>
      </p:sp>
      <p:sp>
        <p:nvSpPr>
          <p:cNvPr id="3" name="Slide Number Placeholder 2">
            <a:extLst>
              <a:ext uri="{FF2B5EF4-FFF2-40B4-BE49-F238E27FC236}">
                <a16:creationId xmlns:a16="http://schemas.microsoft.com/office/drawing/2014/main" id="{8071EF48-CDF9-8B1C-3C88-577AFD72A39B}"/>
              </a:ext>
            </a:extLst>
          </p:cNvPr>
          <p:cNvSpPr>
            <a:spLocks noGrp="1"/>
          </p:cNvSpPr>
          <p:nvPr>
            <p:ph type="sldNum" sz="quarter" idx="12"/>
          </p:nvPr>
        </p:nvSpPr>
        <p:spPr/>
        <p:txBody>
          <a:bodyPr/>
          <a:lstStyle/>
          <a:p>
            <a:fld id="{C479D5F6-EDCB-402A-AC08-4943A1820E8F}" type="slidenum">
              <a:rPr lang="en-US" smtClean="0"/>
              <a:pPr/>
              <a:t>28</a:t>
            </a:fld>
            <a:endParaRPr lang="en-US"/>
          </a:p>
        </p:txBody>
      </p:sp>
      <p:graphicFrame>
        <p:nvGraphicFramePr>
          <p:cNvPr id="9" name="Content Placeholder 8" descr="1. Utilize file layout to start building collection.&#10;2. Verify current student enrollment for missing information and up to date eligibility&#10;3. Submit student data in data pipeline">
            <a:extLst>
              <a:ext uri="{FF2B5EF4-FFF2-40B4-BE49-F238E27FC236}">
                <a16:creationId xmlns:a16="http://schemas.microsoft.com/office/drawing/2014/main" id="{71C2967B-0D89-E70C-701B-54ED434AEF74}"/>
              </a:ext>
            </a:extLst>
          </p:cNvPr>
          <p:cNvGraphicFramePr>
            <a:graphicFrameLocks noGrp="1"/>
          </p:cNvGraphicFramePr>
          <p:nvPr>
            <p:ph sz="half" idx="2"/>
          </p:nvPr>
        </p:nvGraphicFramePr>
        <p:xfrm>
          <a:off x="771525" y="3429000"/>
          <a:ext cx="10582275" cy="247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1">
            <a:extLst>
              <a:ext uri="{FF2B5EF4-FFF2-40B4-BE49-F238E27FC236}">
                <a16:creationId xmlns:a16="http://schemas.microsoft.com/office/drawing/2014/main" id="{8EFA203B-63AB-F2EB-4728-96C0195967F6}"/>
              </a:ext>
            </a:extLst>
          </p:cNvPr>
          <p:cNvSpPr>
            <a:spLocks noGrp="1"/>
          </p:cNvSpPr>
          <p:nvPr>
            <p:ph sz="quarter" idx="13"/>
          </p:nvPr>
        </p:nvSpPr>
        <p:spPr>
          <a:xfrm>
            <a:off x="1366838" y="6356350"/>
            <a:ext cx="4483100" cy="361950"/>
          </a:xfrm>
        </p:spPr>
        <p:txBody>
          <a:bodyPr/>
          <a:lstStyle/>
          <a:p>
            <a:r>
              <a:rPr lang="en-US"/>
              <a:t>Summer EBT</a:t>
            </a:r>
          </a:p>
        </p:txBody>
      </p:sp>
      <p:sp>
        <p:nvSpPr>
          <p:cNvPr id="11" name="Content Placeholder 5">
            <a:extLst>
              <a:ext uri="{FF2B5EF4-FFF2-40B4-BE49-F238E27FC236}">
                <a16:creationId xmlns:a16="http://schemas.microsoft.com/office/drawing/2014/main" id="{0B659BF6-1493-6CE5-4ED4-634791CBC03B}"/>
              </a:ext>
            </a:extLst>
          </p:cNvPr>
          <p:cNvSpPr>
            <a:spLocks noGrp="1"/>
          </p:cNvSpPr>
          <p:nvPr>
            <p:ph sz="quarter" idx="14"/>
          </p:nvPr>
        </p:nvSpPr>
        <p:spPr>
          <a:xfrm>
            <a:off x="6053138" y="6356350"/>
            <a:ext cx="4392612" cy="361950"/>
          </a:xfrm>
        </p:spPr>
        <p:txBody>
          <a:bodyPr/>
          <a:lstStyle/>
          <a:p>
            <a:r>
              <a:rPr lang="en-US">
                <a:hlinkClick r:id="rId8">
                  <a:extLst>
                    <a:ext uri="{A12FA001-AC4F-418D-AE19-62706E023703}">
                      <ahyp:hlinkClr xmlns:ahyp="http://schemas.microsoft.com/office/drawing/2018/hyperlinkcolor" val="tx"/>
                    </a:ext>
                  </a:extLst>
                </a:hlinkClick>
              </a:rPr>
              <a:t>s-ebt@cde.state.co.us</a:t>
            </a:r>
            <a:r>
              <a:rPr lang="en-US"/>
              <a:t> </a:t>
            </a:r>
          </a:p>
        </p:txBody>
      </p:sp>
    </p:spTree>
    <p:extLst>
      <p:ext uri="{BB962C8B-B14F-4D97-AF65-F5344CB8AC3E}">
        <p14:creationId xmlns:p14="http://schemas.microsoft.com/office/powerpoint/2010/main" val="4268039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A2C5-BDEF-E014-7250-44DFD996B49D}"/>
              </a:ext>
            </a:extLst>
          </p:cNvPr>
          <p:cNvSpPr>
            <a:spLocks noGrp="1"/>
          </p:cNvSpPr>
          <p:nvPr>
            <p:ph type="title"/>
          </p:nvPr>
        </p:nvSpPr>
        <p:spPr/>
        <p:txBody>
          <a:bodyPr>
            <a:normAutofit/>
          </a:bodyPr>
          <a:lstStyle/>
          <a:p>
            <a:r>
              <a:rPr lang="en-US" sz="3200"/>
              <a:t>File Layout</a:t>
            </a:r>
          </a:p>
        </p:txBody>
      </p:sp>
      <p:sp>
        <p:nvSpPr>
          <p:cNvPr id="4" name="Slide Number Placeholder 3">
            <a:extLst>
              <a:ext uri="{FF2B5EF4-FFF2-40B4-BE49-F238E27FC236}">
                <a16:creationId xmlns:a16="http://schemas.microsoft.com/office/drawing/2014/main" id="{C738629F-20EE-7BB8-0085-F159AABDFE65}"/>
              </a:ext>
            </a:extLst>
          </p:cNvPr>
          <p:cNvSpPr>
            <a:spLocks noGrp="1"/>
          </p:cNvSpPr>
          <p:nvPr>
            <p:ph type="sldNum" sz="quarter" idx="12"/>
          </p:nvPr>
        </p:nvSpPr>
        <p:spPr/>
        <p:txBody>
          <a:bodyPr/>
          <a:lstStyle/>
          <a:p>
            <a:fld id="{C479D5F6-EDCB-402A-AC08-4943A1820E8F}" type="slidenum">
              <a:rPr lang="en-US" smtClean="0"/>
              <a:pPr/>
              <a:t>29</a:t>
            </a:fld>
            <a:endParaRPr lang="en-US"/>
          </a:p>
        </p:txBody>
      </p:sp>
      <p:pic>
        <p:nvPicPr>
          <p:cNvPr id="8" name="Content Placeholder 7" descr="File layout for 23-24 Summer EBT">
            <a:extLst>
              <a:ext uri="{FF2B5EF4-FFF2-40B4-BE49-F238E27FC236}">
                <a16:creationId xmlns:a16="http://schemas.microsoft.com/office/drawing/2014/main" id="{407901E4-7496-3C87-EF8C-225959542B64}"/>
              </a:ext>
            </a:extLst>
          </p:cNvPr>
          <p:cNvPicPr>
            <a:picLocks noGrp="1" noChangeAspect="1"/>
          </p:cNvPicPr>
          <p:nvPr>
            <p:ph idx="1"/>
          </p:nvPr>
        </p:nvPicPr>
        <p:blipFill rotWithShape="1">
          <a:blip r:embed="rId2"/>
          <a:srcRect l="1764" t="3399" r="2307" b="2700"/>
          <a:stretch/>
        </p:blipFill>
        <p:spPr>
          <a:xfrm>
            <a:off x="2129494" y="228600"/>
            <a:ext cx="7933012" cy="5599113"/>
          </a:xfrm>
          <a:prstGeom prst="rect">
            <a:avLst/>
          </a:prstGeom>
        </p:spPr>
      </p:pic>
      <p:sp>
        <p:nvSpPr>
          <p:cNvPr id="9" name="Content Placeholder 1">
            <a:extLst>
              <a:ext uri="{FF2B5EF4-FFF2-40B4-BE49-F238E27FC236}">
                <a16:creationId xmlns:a16="http://schemas.microsoft.com/office/drawing/2014/main" id="{4E4289CF-6811-53B4-A61F-E700DF56CA5C}"/>
              </a:ext>
            </a:extLst>
          </p:cNvPr>
          <p:cNvSpPr>
            <a:spLocks noGrp="1"/>
          </p:cNvSpPr>
          <p:nvPr>
            <p:ph sz="quarter" idx="13"/>
          </p:nvPr>
        </p:nvSpPr>
        <p:spPr>
          <a:xfrm>
            <a:off x="228600" y="5916613"/>
            <a:ext cx="3559175" cy="279400"/>
          </a:xfrm>
        </p:spPr>
        <p:txBody>
          <a:bodyPr>
            <a:normAutofit fontScale="92500" lnSpcReduction="10000"/>
          </a:bodyPr>
          <a:lstStyle/>
          <a:p>
            <a:r>
              <a:rPr lang="en-US"/>
              <a:t>Summer EBT</a:t>
            </a:r>
          </a:p>
        </p:txBody>
      </p:sp>
      <p:sp>
        <p:nvSpPr>
          <p:cNvPr id="10" name="Content Placeholder 5">
            <a:extLst>
              <a:ext uri="{FF2B5EF4-FFF2-40B4-BE49-F238E27FC236}">
                <a16:creationId xmlns:a16="http://schemas.microsoft.com/office/drawing/2014/main" id="{B6198FE0-8F13-2C3D-C913-F44AADC92353}"/>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s-ebt@cde.state.co.us</a:t>
            </a:r>
            <a:r>
              <a:rPr lang="en-US"/>
              <a:t> </a:t>
            </a:r>
          </a:p>
        </p:txBody>
      </p:sp>
    </p:spTree>
    <p:extLst>
      <p:ext uri="{BB962C8B-B14F-4D97-AF65-F5344CB8AC3E}">
        <p14:creationId xmlns:p14="http://schemas.microsoft.com/office/powerpoint/2010/main" val="130530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01B0D8-C223-AD17-C5EB-5E05F1E4E579}"/>
              </a:ext>
            </a:extLst>
          </p:cNvPr>
          <p:cNvSpPr>
            <a:spLocks noGrp="1"/>
          </p:cNvSpPr>
          <p:nvPr>
            <p:ph type="title"/>
          </p:nvPr>
        </p:nvSpPr>
        <p:spPr/>
        <p:txBody>
          <a:bodyPr/>
          <a:lstStyle/>
          <a:p>
            <a:r>
              <a:rPr lang="en-US"/>
              <a:t>Questions &amp; Resources:</a:t>
            </a:r>
            <a:br>
              <a:rPr lang="en-US"/>
            </a:br>
            <a:r>
              <a:rPr lang="en-US"/>
              <a:t>Summer EBT</a:t>
            </a:r>
          </a:p>
        </p:txBody>
      </p:sp>
      <p:sp>
        <p:nvSpPr>
          <p:cNvPr id="6" name="Content Placeholder 5">
            <a:extLst>
              <a:ext uri="{FF2B5EF4-FFF2-40B4-BE49-F238E27FC236}">
                <a16:creationId xmlns:a16="http://schemas.microsoft.com/office/drawing/2014/main" id="{C0067FE2-AC71-F2F2-ED4E-EF7135A87244}"/>
              </a:ext>
            </a:extLst>
          </p:cNvPr>
          <p:cNvSpPr>
            <a:spLocks noGrp="1"/>
          </p:cNvSpPr>
          <p:nvPr>
            <p:ph sz="quarter" idx="13"/>
          </p:nvPr>
        </p:nvSpPr>
        <p:spPr/>
        <p:txBody>
          <a:bodyPr/>
          <a:lstStyle/>
          <a:p>
            <a:r>
              <a:rPr lang="en-US">
                <a:solidFill>
                  <a:srgbClr val="000000"/>
                </a:solidFill>
              </a:rPr>
              <a:t>Websites:</a:t>
            </a:r>
            <a:endParaRPr lang="en-US" sz="2400">
              <a:solidFill>
                <a:srgbClr val="000000"/>
              </a:solidFill>
              <a:hlinkClick r:id="" action="ppaction://noaction"/>
            </a:endParaRPr>
          </a:p>
          <a:p>
            <a:r>
              <a:rPr lang="en-US" sz="2400">
                <a:solidFill>
                  <a:srgbClr val="000000"/>
                </a:solidFill>
                <a:hlinkClick r:id="" action="ppaction://noaction"/>
              </a:rPr>
              <a:t>School Nutrition Summer-EBT</a:t>
            </a:r>
            <a:endParaRPr lang="en-US" sz="2400">
              <a:solidFill>
                <a:srgbClr val="000000"/>
              </a:solidFill>
            </a:endParaRPr>
          </a:p>
          <a:p>
            <a:endParaRPr lang="en-US" sz="2400">
              <a:solidFill>
                <a:srgbClr val="000000"/>
              </a:solidFill>
            </a:endParaRPr>
          </a:p>
          <a:p>
            <a:pPr algn="ctr"/>
            <a:r>
              <a:rPr lang="en-US" sz="2400">
                <a:solidFill>
                  <a:srgbClr val="000000"/>
                </a:solidFill>
                <a:hlinkClick r:id="" action="ppaction://noaction"/>
              </a:rPr>
              <a:t>Data Pipeline S-EBT</a:t>
            </a:r>
            <a:endParaRPr lang="en-US" sz="2400">
              <a:solidFill>
                <a:srgbClr val="000000"/>
              </a:solidFill>
            </a:endParaRPr>
          </a:p>
          <a:p>
            <a:pPr algn="ctr"/>
            <a:endParaRPr lang="en-US" sz="2400">
              <a:solidFill>
                <a:srgbClr val="000000"/>
              </a:solidFill>
            </a:endParaRPr>
          </a:p>
          <a:p>
            <a:pPr algn="ctr"/>
            <a:r>
              <a:rPr lang="en-US">
                <a:solidFill>
                  <a:srgbClr val="000000"/>
                </a:solidFill>
              </a:rPr>
              <a:t>Email:</a:t>
            </a:r>
            <a:endParaRPr lang="en-US" sz="2400">
              <a:solidFill>
                <a:srgbClr val="000000"/>
              </a:solidFill>
            </a:endParaRPr>
          </a:p>
          <a:p>
            <a:r>
              <a:rPr lang="en-US" sz="2400">
                <a:solidFill>
                  <a:srgbClr val="000000"/>
                </a:solidFill>
                <a:hlinkClick r:id="rId2"/>
              </a:rPr>
              <a:t>s-ebt@cde.state.co.us</a:t>
            </a:r>
            <a:endParaRPr lang="en-US" sz="2400">
              <a:solidFill>
                <a:srgbClr val="000000"/>
              </a:solidFill>
            </a:endParaRPr>
          </a:p>
          <a:p>
            <a:endParaRPr lang="en-US"/>
          </a:p>
        </p:txBody>
      </p:sp>
      <p:sp>
        <p:nvSpPr>
          <p:cNvPr id="4" name="Slide Number Placeholder 3">
            <a:extLst>
              <a:ext uri="{FF2B5EF4-FFF2-40B4-BE49-F238E27FC236}">
                <a16:creationId xmlns:a16="http://schemas.microsoft.com/office/drawing/2014/main" id="{D2971E8C-D8E2-EEC9-0741-D81730FF9F7A}"/>
              </a:ext>
            </a:extLst>
          </p:cNvPr>
          <p:cNvSpPr>
            <a:spLocks noGrp="1"/>
          </p:cNvSpPr>
          <p:nvPr>
            <p:ph type="sldNum" sz="quarter" idx="12"/>
          </p:nvPr>
        </p:nvSpPr>
        <p:spPr/>
        <p:txBody>
          <a:bodyPr/>
          <a:lstStyle/>
          <a:p>
            <a:fld id="{C479D5F6-EDCB-402A-AC08-4943A1820E8F}" type="slidenum">
              <a:rPr lang="en-US" smtClean="0"/>
              <a:pPr/>
              <a:t>30</a:t>
            </a:fld>
            <a:endParaRPr lang="en-US"/>
          </a:p>
        </p:txBody>
      </p:sp>
      <p:grpSp>
        <p:nvGrpSpPr>
          <p:cNvPr id="7" name="Group 6">
            <a:extLst>
              <a:ext uri="{FF2B5EF4-FFF2-40B4-BE49-F238E27FC236}">
                <a16:creationId xmlns:a16="http://schemas.microsoft.com/office/drawing/2014/main" id="{F6ADAE8A-9B86-3E66-AEA0-AB175235ACB3}"/>
              </a:ext>
              <a:ext uri="{C183D7F6-B498-43B3-948B-1728B52AA6E4}">
                <adec:decorative xmlns:adec="http://schemas.microsoft.com/office/drawing/2017/decorative" val="1"/>
              </a:ext>
            </a:extLst>
          </p:cNvPr>
          <p:cNvGrpSpPr/>
          <p:nvPr/>
        </p:nvGrpSpPr>
        <p:grpSpPr>
          <a:xfrm>
            <a:off x="2807208" y="1836238"/>
            <a:ext cx="933058" cy="753261"/>
            <a:chOff x="2882064" y="2950590"/>
            <a:chExt cx="2041266" cy="1779311"/>
          </a:xfrm>
        </p:grpSpPr>
        <p:sp>
          <p:nvSpPr>
            <p:cNvPr id="8" name="Hexagon 7">
              <a:extLst>
                <a:ext uri="{FF2B5EF4-FFF2-40B4-BE49-F238E27FC236}">
                  <a16:creationId xmlns:a16="http://schemas.microsoft.com/office/drawing/2014/main" id="{394AF6D7-B5D0-0516-070C-3BD8E40F627E}"/>
                </a:ext>
              </a:extLst>
            </p:cNvPr>
            <p:cNvSpPr/>
            <p:nvPr/>
          </p:nvSpPr>
          <p:spPr>
            <a:xfrm>
              <a:off x="2882064" y="2950590"/>
              <a:ext cx="2041266" cy="1779311"/>
            </a:xfrm>
            <a:prstGeom prst="hexagon">
              <a:avLst/>
            </a:prstGeom>
            <a:solidFill>
              <a:srgbClr val="92D050"/>
            </a:solidFill>
            <a:ln>
              <a:solidFill>
                <a:srgbClr val="92D05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rgbClr val="92D050"/>
                </a:solidFill>
              </a:endParaRPr>
            </a:p>
          </p:txBody>
        </p:sp>
        <p:pic>
          <p:nvPicPr>
            <p:cNvPr id="9" name="Graphic 8" descr="Apple outline">
              <a:extLst>
                <a:ext uri="{FF2B5EF4-FFF2-40B4-BE49-F238E27FC236}">
                  <a16:creationId xmlns:a16="http://schemas.microsoft.com/office/drawing/2014/main" id="{EE71DDBD-54F7-05F3-5147-81AD21BD07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77798" y="3415346"/>
              <a:ext cx="849797" cy="849797"/>
            </a:xfrm>
            <a:prstGeom prst="rect">
              <a:avLst/>
            </a:prstGeom>
          </p:spPr>
        </p:pic>
      </p:grpSp>
      <p:grpSp>
        <p:nvGrpSpPr>
          <p:cNvPr id="10" name="Group 9">
            <a:extLst>
              <a:ext uri="{FF2B5EF4-FFF2-40B4-BE49-F238E27FC236}">
                <a16:creationId xmlns:a16="http://schemas.microsoft.com/office/drawing/2014/main" id="{78158BFC-0AE2-24AF-1232-9EA301C849EA}"/>
              </a:ext>
              <a:ext uri="{C183D7F6-B498-43B3-948B-1728B52AA6E4}">
                <adec:decorative xmlns:adec="http://schemas.microsoft.com/office/drawing/2017/decorative" val="1"/>
              </a:ext>
            </a:extLst>
          </p:cNvPr>
          <p:cNvGrpSpPr/>
          <p:nvPr/>
        </p:nvGrpSpPr>
        <p:grpSpPr>
          <a:xfrm>
            <a:off x="3467957" y="2760584"/>
            <a:ext cx="1022481" cy="872432"/>
            <a:chOff x="5357026" y="2503073"/>
            <a:chExt cx="2041266" cy="1779311"/>
          </a:xfrm>
        </p:grpSpPr>
        <p:sp>
          <p:nvSpPr>
            <p:cNvPr id="11" name="Hexagon 10">
              <a:extLst>
                <a:ext uri="{FF2B5EF4-FFF2-40B4-BE49-F238E27FC236}">
                  <a16:creationId xmlns:a16="http://schemas.microsoft.com/office/drawing/2014/main" id="{263CBDDE-B588-3BC5-3BC3-5F0193C1A42B}"/>
                </a:ext>
              </a:extLst>
            </p:cNvPr>
            <p:cNvSpPr/>
            <p:nvPr/>
          </p:nvSpPr>
          <p:spPr>
            <a:xfrm>
              <a:off x="5357026" y="2503073"/>
              <a:ext cx="2041266" cy="1779311"/>
            </a:xfrm>
            <a:prstGeom prst="hexagon">
              <a:avLst/>
            </a:prstGeom>
            <a:solidFill>
              <a:srgbClr val="00CC99"/>
            </a:solidFill>
            <a:ln>
              <a:solidFill>
                <a:srgbClr val="00CC99"/>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solidFill>
                  <a:srgbClr val="92D050"/>
                </a:solidFill>
              </a:endParaRPr>
            </a:p>
          </p:txBody>
        </p:sp>
        <p:pic>
          <p:nvPicPr>
            <p:cNvPr id="12" name="Graphic 11" descr="Internet outline">
              <a:extLst>
                <a:ext uri="{FF2B5EF4-FFF2-40B4-BE49-F238E27FC236}">
                  <a16:creationId xmlns:a16="http://schemas.microsoft.com/office/drawing/2014/main" id="{D382600F-0DE4-D44B-0647-C2091AD73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0459" y="2939497"/>
              <a:ext cx="914400" cy="914400"/>
            </a:xfrm>
            <a:prstGeom prst="rect">
              <a:avLst/>
            </a:prstGeom>
          </p:spPr>
        </p:pic>
      </p:grpSp>
    </p:spTree>
    <p:extLst>
      <p:ext uri="{BB962C8B-B14F-4D97-AF65-F5344CB8AC3E}">
        <p14:creationId xmlns:p14="http://schemas.microsoft.com/office/powerpoint/2010/main" val="2403023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67468C-F512-207C-9EF7-DBD19F8162CE}"/>
              </a:ext>
            </a:extLst>
          </p:cNvPr>
          <p:cNvSpPr>
            <a:spLocks noGrp="1"/>
          </p:cNvSpPr>
          <p:nvPr>
            <p:ph type="ctrTitle"/>
          </p:nvPr>
        </p:nvSpPr>
        <p:spPr/>
        <p:txBody>
          <a:bodyPr/>
          <a:lstStyle/>
          <a:p>
            <a:r>
              <a:rPr lang="en-US"/>
              <a:t>Reduced Academic Calendar</a:t>
            </a:r>
          </a:p>
        </p:txBody>
      </p:sp>
      <p:sp>
        <p:nvSpPr>
          <p:cNvPr id="6" name="Content Placeholder 5">
            <a:extLst>
              <a:ext uri="{FF2B5EF4-FFF2-40B4-BE49-F238E27FC236}">
                <a16:creationId xmlns:a16="http://schemas.microsoft.com/office/drawing/2014/main" id="{8C158C26-E8B2-1D5E-84E8-5744644A0605}"/>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6C42D9F2-7708-5E11-5E5E-5A476FE7B640}"/>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1667029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109F-D9FB-46C5-9F4C-7FD2901AFCBE}"/>
              </a:ext>
            </a:extLst>
          </p:cNvPr>
          <p:cNvSpPr>
            <a:spLocks noGrp="1"/>
          </p:cNvSpPr>
          <p:nvPr>
            <p:ph type="title"/>
          </p:nvPr>
        </p:nvSpPr>
        <p:spPr/>
        <p:txBody>
          <a:bodyPr/>
          <a:lstStyle/>
          <a:p>
            <a:r>
              <a:rPr lang="en-US">
                <a:latin typeface="Museo Slab 500"/>
              </a:rPr>
              <a:t>Reduced Academic Calendar: </a:t>
            </a:r>
            <a:br>
              <a:rPr lang="en-US">
                <a:latin typeface="Museo Slab 500"/>
              </a:rPr>
            </a:br>
            <a:r>
              <a:rPr lang="en-US">
                <a:latin typeface="Museo Slab 500"/>
              </a:rPr>
              <a:t>Requests</a:t>
            </a:r>
            <a:endParaRPr lang="en-US"/>
          </a:p>
        </p:txBody>
      </p:sp>
      <p:sp>
        <p:nvSpPr>
          <p:cNvPr id="7" name="Content Placeholder 6">
            <a:extLst>
              <a:ext uri="{FF2B5EF4-FFF2-40B4-BE49-F238E27FC236}">
                <a16:creationId xmlns:a16="http://schemas.microsoft.com/office/drawing/2014/main" id="{CF408478-E5B8-BD77-1C24-08FE8A7C6C4E}"/>
              </a:ext>
            </a:extLst>
          </p:cNvPr>
          <p:cNvSpPr>
            <a:spLocks noGrp="1"/>
          </p:cNvSpPr>
          <p:nvPr>
            <p:ph idx="1"/>
          </p:nvPr>
        </p:nvSpPr>
        <p:spPr/>
        <p:txBody>
          <a:bodyPr vert="horz" lIns="0" tIns="0" rIns="0" bIns="45720" rtlCol="0" anchor="t">
            <a:normAutofit/>
          </a:bodyPr>
          <a:lstStyle/>
          <a:p>
            <a:pPr marL="0" indent="0" algn="ctr">
              <a:buNone/>
            </a:pPr>
            <a:r>
              <a:rPr lang="en-US" sz="2800" b="1">
                <a:latin typeface="Trebuchet MS"/>
                <a:cs typeface="Calibri"/>
              </a:rPr>
              <a:t>Reduced Academic Calendar Requests*</a:t>
            </a:r>
            <a:endParaRPr lang="en-US" sz="2800">
              <a:latin typeface="Trebuchet MS"/>
            </a:endParaRPr>
          </a:p>
          <a:p>
            <a:pPr marL="0" indent="0" algn="ctr">
              <a:buNone/>
            </a:pPr>
            <a:r>
              <a:rPr lang="en-US" b="1">
                <a:solidFill>
                  <a:srgbClr val="FF0000"/>
                </a:solidFill>
                <a:latin typeface="Trebuchet MS"/>
                <a:ea typeface="+mn-lt"/>
                <a:cs typeface="+mn-lt"/>
              </a:rPr>
              <a:t>Fewer than 160 contact days</a:t>
            </a:r>
          </a:p>
          <a:p>
            <a:pPr marL="0" indent="0" algn="ctr">
              <a:buNone/>
            </a:pPr>
            <a:r>
              <a:rPr lang="en-US" b="1">
                <a:latin typeface="Trebuchet MS"/>
                <a:ea typeface="+mn-lt"/>
                <a:cs typeface="+mn-lt"/>
              </a:rPr>
              <a:t>3/</a:t>
            </a:r>
            <a:r>
              <a:rPr lang="en-US" b="1">
                <a:highlight>
                  <a:srgbClr val="FFFF00"/>
                </a:highlight>
                <a:latin typeface="Trebuchet MS"/>
                <a:ea typeface="+mn-lt"/>
                <a:cs typeface="+mn-lt"/>
              </a:rPr>
              <a:t>6</a:t>
            </a:r>
            <a:r>
              <a:rPr lang="en-US" b="1">
                <a:latin typeface="Trebuchet MS"/>
                <a:ea typeface="+mn-lt"/>
                <a:cs typeface="+mn-lt"/>
              </a:rPr>
              <a:t>/2024 – 5/10/2024</a:t>
            </a:r>
            <a:endParaRPr lang="en-US">
              <a:latin typeface="Trebuchet MS"/>
              <a:ea typeface="+mn-lt"/>
              <a:cs typeface="+mn-lt"/>
            </a:endParaRPr>
          </a:p>
          <a:p>
            <a:pPr marL="0" indent="0" algn="ctr">
              <a:buNone/>
            </a:pPr>
            <a:r>
              <a:rPr lang="en-US" sz="1800">
                <a:latin typeface="Trebuchet MS"/>
                <a:cs typeface="Calibri"/>
              </a:rPr>
              <a:t>*Formally the 4 Day School Week</a:t>
            </a:r>
            <a:br>
              <a:rPr lang="en-US" sz="1800">
                <a:cs typeface="Calibri"/>
              </a:rPr>
            </a:br>
            <a:endParaRPr lang="en-US" sz="1800">
              <a:cs typeface="Calibri"/>
            </a:endParaRPr>
          </a:p>
          <a:p>
            <a:pPr marL="0" indent="0">
              <a:buNone/>
            </a:pPr>
            <a:r>
              <a:rPr lang="en-US" sz="2400">
                <a:latin typeface="Trebuchet MS"/>
                <a:cs typeface="Calibri"/>
              </a:rPr>
              <a:t>The general process is the same:</a:t>
            </a:r>
          </a:p>
          <a:p>
            <a:r>
              <a:rPr lang="en-US" sz="1800">
                <a:latin typeface="Trebuchet MS"/>
                <a:ea typeface="+mn-lt"/>
                <a:cs typeface="+mn-lt"/>
              </a:rPr>
              <a:t>Complete Reduced Academic Calendar Request form in Data Pipeline.</a:t>
            </a:r>
          </a:p>
          <a:p>
            <a:r>
              <a:rPr lang="en-US" sz="1800">
                <a:latin typeface="Trebuchet MS"/>
                <a:ea typeface="+mn-lt"/>
                <a:cs typeface="+mn-lt"/>
              </a:rPr>
              <a:t>If your </a:t>
            </a:r>
            <a:r>
              <a:rPr lang="en-US" sz="1800" i="1">
                <a:latin typeface="Trebuchet MS"/>
                <a:ea typeface="+mn-lt"/>
                <a:cs typeface="+mn-lt"/>
              </a:rPr>
              <a:t>district </a:t>
            </a:r>
            <a:r>
              <a:rPr lang="en-US" sz="1800">
                <a:latin typeface="Trebuchet MS"/>
                <a:ea typeface="+mn-lt"/>
                <a:cs typeface="+mn-lt"/>
              </a:rPr>
              <a:t>is on a district wide improvement plan, you will need to extra documentation to field services via </a:t>
            </a:r>
            <a:r>
              <a:rPr lang="en-US" sz="1800">
                <a:latin typeface="Trebuchet MS"/>
                <a:ea typeface="+mn-lt"/>
                <a:cs typeface="+mn-lt"/>
                <a:hlinkClick r:id="rId2"/>
              </a:rPr>
              <a:t>this webform</a:t>
            </a:r>
            <a:r>
              <a:rPr lang="en-US" sz="1800">
                <a:latin typeface="Trebuchet MS"/>
                <a:ea typeface="+mn-lt"/>
                <a:cs typeface="+mn-lt"/>
              </a:rPr>
              <a:t>.</a:t>
            </a:r>
          </a:p>
          <a:p>
            <a:r>
              <a:rPr lang="en-US" sz="1800">
                <a:latin typeface="Trebuchet MS"/>
                <a:cs typeface="Calibri" panose="020F0502020204030204"/>
              </a:rPr>
              <a:t>Field services and the commissioner will approve by 6/30/2024 and districts will be notified</a:t>
            </a:r>
          </a:p>
        </p:txBody>
      </p:sp>
      <p:sp>
        <p:nvSpPr>
          <p:cNvPr id="4" name="Slide Number Placeholder 3">
            <a:extLst>
              <a:ext uri="{FF2B5EF4-FFF2-40B4-BE49-F238E27FC236}">
                <a16:creationId xmlns:a16="http://schemas.microsoft.com/office/drawing/2014/main" id="{A6EE34E9-8CC2-4DBC-BDF4-F008BF014DA8}"/>
              </a:ext>
            </a:extLst>
          </p:cNvPr>
          <p:cNvSpPr>
            <a:spLocks noGrp="1"/>
          </p:cNvSpPr>
          <p:nvPr>
            <p:ph type="sldNum" sz="quarter" idx="12"/>
          </p:nvPr>
        </p:nvSpPr>
        <p:spPr/>
        <p:txBody>
          <a:bodyPr/>
          <a:lstStyle/>
          <a:p>
            <a:r>
              <a:rPr lang="en-US"/>
              <a:t>19</a:t>
            </a:r>
          </a:p>
        </p:txBody>
      </p:sp>
      <p:sp>
        <p:nvSpPr>
          <p:cNvPr id="3" name="Content Placeholder 2">
            <a:extLst>
              <a:ext uri="{FF2B5EF4-FFF2-40B4-BE49-F238E27FC236}">
                <a16:creationId xmlns:a16="http://schemas.microsoft.com/office/drawing/2014/main" id="{C806A24D-48CC-ED4F-4932-532DDFAD1D00}"/>
              </a:ext>
            </a:extLst>
          </p:cNvPr>
          <p:cNvSpPr>
            <a:spLocks noGrp="1"/>
          </p:cNvSpPr>
          <p:nvPr>
            <p:ph sz="quarter" idx="13"/>
          </p:nvPr>
        </p:nvSpPr>
        <p:spPr/>
        <p:txBody>
          <a:bodyPr/>
          <a:lstStyle/>
          <a:p>
            <a:r>
              <a:rPr lang="en-US"/>
              <a:t>Reduced Academic Calendar – Jessica Tribbett</a:t>
            </a:r>
          </a:p>
        </p:txBody>
      </p:sp>
      <p:sp>
        <p:nvSpPr>
          <p:cNvPr id="5" name="Content Placeholder 4">
            <a:extLst>
              <a:ext uri="{FF2B5EF4-FFF2-40B4-BE49-F238E27FC236}">
                <a16:creationId xmlns:a16="http://schemas.microsoft.com/office/drawing/2014/main" id="{9836C48C-12CC-836B-6CE4-0692994079FC}"/>
              </a:ext>
            </a:extLst>
          </p:cNvPr>
          <p:cNvSpPr>
            <a:spLocks noGrp="1"/>
          </p:cNvSpPr>
          <p:nvPr>
            <p:ph sz="quarter" idx="14"/>
          </p:nvPr>
        </p:nvSpPr>
        <p:spPr/>
        <p:txBody>
          <a:bodyPr/>
          <a:lstStyle/>
          <a:p>
            <a:r>
              <a:rPr lang="en-US">
                <a:hlinkClick r:id="rId3">
                  <a:extLst>
                    <a:ext uri="{A12FA001-AC4F-418D-AE19-62706E023703}">
                      <ahyp:hlinkClr xmlns:ahyp="http://schemas.microsoft.com/office/drawing/2018/hyperlinkcolor" val="tx"/>
                    </a:ext>
                  </a:extLst>
                </a:hlinkClick>
              </a:rPr>
              <a:t>DirectoryData@cde.state.co.us</a:t>
            </a:r>
            <a:r>
              <a:rPr lang="en-US"/>
              <a:t> </a:t>
            </a:r>
          </a:p>
        </p:txBody>
      </p:sp>
    </p:spTree>
    <p:extLst>
      <p:ext uri="{BB962C8B-B14F-4D97-AF65-F5344CB8AC3E}">
        <p14:creationId xmlns:p14="http://schemas.microsoft.com/office/powerpoint/2010/main" val="46283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DF610-6682-C58B-E19C-F60A8B060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A23AE-9BB9-6ACF-2B5A-042D0C9F2805}"/>
              </a:ext>
            </a:extLst>
          </p:cNvPr>
          <p:cNvSpPr>
            <a:spLocks noGrp="1"/>
          </p:cNvSpPr>
          <p:nvPr>
            <p:ph type="title"/>
          </p:nvPr>
        </p:nvSpPr>
        <p:spPr/>
        <p:txBody>
          <a:bodyPr>
            <a:normAutofit fontScale="90000"/>
          </a:bodyPr>
          <a:lstStyle/>
          <a:p>
            <a:r>
              <a:rPr lang="en-US">
                <a:latin typeface="Museo Slab 500"/>
              </a:rPr>
              <a:t>Reduced Academic Calendar: </a:t>
            </a:r>
            <a:br>
              <a:rPr lang="en-US">
                <a:latin typeface="Museo Slab 500"/>
              </a:rPr>
            </a:br>
            <a:r>
              <a:rPr lang="en-US" sz="2800" b="1">
                <a:cs typeface="Calibri"/>
              </a:rPr>
              <a:t>Request form field updates</a:t>
            </a:r>
            <a:br>
              <a:rPr lang="en-US" sz="2800" b="1">
                <a:cs typeface="Calibri"/>
              </a:rPr>
            </a:br>
            <a:endParaRPr lang="en-US"/>
          </a:p>
        </p:txBody>
      </p:sp>
      <p:sp>
        <p:nvSpPr>
          <p:cNvPr id="4" name="Slide Number Placeholder 3">
            <a:extLst>
              <a:ext uri="{FF2B5EF4-FFF2-40B4-BE49-F238E27FC236}">
                <a16:creationId xmlns:a16="http://schemas.microsoft.com/office/drawing/2014/main" id="{069299AE-7683-D917-5BE0-844D3B466949}"/>
              </a:ext>
            </a:extLst>
          </p:cNvPr>
          <p:cNvSpPr>
            <a:spLocks noGrp="1"/>
          </p:cNvSpPr>
          <p:nvPr>
            <p:ph type="sldNum" sz="quarter" idx="12"/>
          </p:nvPr>
        </p:nvSpPr>
        <p:spPr/>
        <p:txBody>
          <a:bodyPr/>
          <a:lstStyle/>
          <a:p>
            <a:r>
              <a:rPr lang="en-US"/>
              <a:t>19</a:t>
            </a:r>
          </a:p>
        </p:txBody>
      </p:sp>
      <p:graphicFrame>
        <p:nvGraphicFramePr>
          <p:cNvPr id="7" name="Content Placeholder 6">
            <a:extLst>
              <a:ext uri="{FF2B5EF4-FFF2-40B4-BE49-F238E27FC236}">
                <a16:creationId xmlns:a16="http://schemas.microsoft.com/office/drawing/2014/main" id="{5922B40F-3676-A800-6D24-D501A18630B5}"/>
              </a:ext>
            </a:extLst>
          </p:cNvPr>
          <p:cNvGraphicFramePr>
            <a:graphicFrameLocks noGrp="1"/>
          </p:cNvGraphicFramePr>
          <p:nvPr>
            <p:ph idx="1"/>
          </p:nvPr>
        </p:nvGraphicFramePr>
        <p:xfrm>
          <a:off x="838200" y="1554163"/>
          <a:ext cx="10750419" cy="2923540"/>
        </p:xfrm>
        <a:graphic>
          <a:graphicData uri="http://schemas.openxmlformats.org/drawingml/2006/table">
            <a:tbl>
              <a:tblPr firstRow="1" bandRow="1">
                <a:tableStyleId>{5C22544A-7EE6-4342-B048-85BDC9FD1C3A}</a:tableStyleId>
              </a:tblPr>
              <a:tblGrid>
                <a:gridCol w="3583473">
                  <a:extLst>
                    <a:ext uri="{9D8B030D-6E8A-4147-A177-3AD203B41FA5}">
                      <a16:colId xmlns:a16="http://schemas.microsoft.com/office/drawing/2014/main" val="1433983628"/>
                    </a:ext>
                  </a:extLst>
                </a:gridCol>
                <a:gridCol w="3583473">
                  <a:extLst>
                    <a:ext uri="{9D8B030D-6E8A-4147-A177-3AD203B41FA5}">
                      <a16:colId xmlns:a16="http://schemas.microsoft.com/office/drawing/2014/main" val="3835663061"/>
                    </a:ext>
                  </a:extLst>
                </a:gridCol>
                <a:gridCol w="3583473">
                  <a:extLst>
                    <a:ext uri="{9D8B030D-6E8A-4147-A177-3AD203B41FA5}">
                      <a16:colId xmlns:a16="http://schemas.microsoft.com/office/drawing/2014/main" val="4257194916"/>
                    </a:ext>
                  </a:extLst>
                </a:gridCol>
              </a:tblGrid>
              <a:tr h="370840">
                <a:tc>
                  <a:txBody>
                    <a:bodyPr/>
                    <a:lstStyle/>
                    <a:p>
                      <a:r>
                        <a:rPr lang="en-US"/>
                        <a:t>Field Name</a:t>
                      </a:r>
                    </a:p>
                  </a:txBody>
                  <a:tcPr/>
                </a:tc>
                <a:tc>
                  <a:txBody>
                    <a:bodyPr/>
                    <a:lstStyle/>
                    <a:p>
                      <a:r>
                        <a:rPr lang="en-US"/>
                        <a:t>Previous Location</a:t>
                      </a:r>
                    </a:p>
                  </a:txBody>
                  <a:tcPr/>
                </a:tc>
                <a:tc>
                  <a:txBody>
                    <a:bodyPr/>
                    <a:lstStyle/>
                    <a:p>
                      <a:r>
                        <a:rPr lang="en-US" b="1"/>
                        <a:t>New Location</a:t>
                      </a:r>
                    </a:p>
                  </a:txBody>
                  <a:tcPr/>
                </a:tc>
                <a:extLst>
                  <a:ext uri="{0D108BD9-81ED-4DB2-BD59-A6C34878D82A}">
                    <a16:rowId xmlns:a16="http://schemas.microsoft.com/office/drawing/2014/main" val="1396703606"/>
                  </a:ext>
                </a:extLst>
              </a:tr>
              <a:tr h="370840">
                <a:tc>
                  <a:txBody>
                    <a:bodyPr/>
                    <a:lstStyle/>
                    <a:p>
                      <a:r>
                        <a:rPr lang="en-US"/>
                        <a:t>Reduced Academic Calendar (Y/N)</a:t>
                      </a:r>
                    </a:p>
                  </a:txBody>
                  <a:tcPr/>
                </a:tc>
                <a:tc>
                  <a:txBody>
                    <a:bodyPr/>
                    <a:lstStyle/>
                    <a:p>
                      <a:r>
                        <a:rPr lang="en-US"/>
                        <a:t>Previously named 4 Day Week Y/N - school level data</a:t>
                      </a:r>
                    </a:p>
                  </a:txBody>
                  <a:tcPr/>
                </a:tc>
                <a:tc>
                  <a:txBody>
                    <a:bodyPr/>
                    <a:lstStyle/>
                    <a:p>
                      <a:r>
                        <a:rPr lang="en-US" b="1"/>
                        <a:t>Name change – school level data</a:t>
                      </a:r>
                    </a:p>
                  </a:txBody>
                  <a:tcPr/>
                </a:tc>
                <a:extLst>
                  <a:ext uri="{0D108BD9-81ED-4DB2-BD59-A6C34878D82A}">
                    <a16:rowId xmlns:a16="http://schemas.microsoft.com/office/drawing/2014/main" val="1968723104"/>
                  </a:ext>
                </a:extLst>
              </a:tr>
              <a:tr h="370840">
                <a:tc>
                  <a:txBody>
                    <a:bodyPr/>
                    <a:lstStyle/>
                    <a:p>
                      <a:r>
                        <a:rPr lang="en-US"/>
                        <a:t>4 Day School Week</a:t>
                      </a:r>
                    </a:p>
                  </a:txBody>
                  <a:tcPr/>
                </a:tc>
                <a:tc>
                  <a:txBody>
                    <a:bodyPr/>
                    <a:lstStyle/>
                    <a:p>
                      <a:r>
                        <a:rPr lang="en-US"/>
                        <a:t>School level data</a:t>
                      </a:r>
                    </a:p>
                  </a:txBody>
                  <a:tcPr/>
                </a:tc>
                <a:tc>
                  <a:txBody>
                    <a:bodyPr/>
                    <a:lstStyle/>
                    <a:p>
                      <a:r>
                        <a:rPr lang="en-US" b="1"/>
                        <a:t>School level data</a:t>
                      </a:r>
                    </a:p>
                  </a:txBody>
                  <a:tcPr/>
                </a:tc>
                <a:extLst>
                  <a:ext uri="{0D108BD9-81ED-4DB2-BD59-A6C34878D82A}">
                    <a16:rowId xmlns:a16="http://schemas.microsoft.com/office/drawing/2014/main" val="1343523196"/>
                  </a:ext>
                </a:extLst>
              </a:tr>
              <a:tr h="370840">
                <a:tc>
                  <a:txBody>
                    <a:bodyPr/>
                    <a:lstStyle/>
                    <a:p>
                      <a:r>
                        <a:rPr lang="en-US"/>
                        <a:t>Day Not in Session</a:t>
                      </a:r>
                    </a:p>
                  </a:txBody>
                  <a:tcPr/>
                </a:tc>
                <a:tc>
                  <a:txBody>
                    <a:bodyPr/>
                    <a:lstStyle/>
                    <a:p>
                      <a:r>
                        <a:rPr lang="en-US"/>
                        <a:t>District level data</a:t>
                      </a:r>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3093808398"/>
                  </a:ext>
                </a:extLst>
              </a:tr>
              <a:tr h="370840">
                <a:tc>
                  <a:txBody>
                    <a:bodyPr/>
                    <a:lstStyle/>
                    <a:p>
                      <a:r>
                        <a:rPr lang="en-US"/>
                        <a:t># of Days is Session</a:t>
                      </a:r>
                    </a:p>
                  </a:txBody>
                  <a:tcPr/>
                </a:tc>
                <a:tc>
                  <a:txBody>
                    <a:bodyPr/>
                    <a:lstStyle/>
                    <a:p>
                      <a:pPr lvl="0">
                        <a:buNone/>
                      </a:pPr>
                      <a:r>
                        <a:rPr lang="en-US" sz="1800" b="0" i="0" u="none" strike="noStrike" noProof="0">
                          <a:solidFill>
                            <a:srgbClr val="000000"/>
                          </a:solidFill>
                          <a:latin typeface="Calibri"/>
                        </a:rPr>
                        <a:t>District level data</a:t>
                      </a:r>
                      <a:endParaRPr lang="en-US"/>
                    </a:p>
                  </a:txBody>
                  <a:tcPr/>
                </a:tc>
                <a:tc>
                  <a:txBody>
                    <a:bodyPr/>
                    <a:lstStyle/>
                    <a:p>
                      <a:pPr lvl="0" algn="l">
                        <a:lnSpc>
                          <a:spcPct val="100000"/>
                        </a:lnSpc>
                        <a:spcBef>
                          <a:spcPts val="0"/>
                        </a:spcBef>
                        <a:spcAft>
                          <a:spcPts val="0"/>
                        </a:spcAft>
                        <a:buNone/>
                      </a:pPr>
                      <a:r>
                        <a:rPr lang="en-US" sz="1800" b="1" i="0" u="none" strike="noStrike" noProof="0">
                          <a:solidFill>
                            <a:srgbClr val="000000"/>
                          </a:solidFill>
                          <a:latin typeface="Calibri"/>
                        </a:rPr>
                        <a:t>School level data</a:t>
                      </a:r>
                    </a:p>
                  </a:txBody>
                  <a:tcPr/>
                </a:tc>
                <a:extLst>
                  <a:ext uri="{0D108BD9-81ED-4DB2-BD59-A6C34878D82A}">
                    <a16:rowId xmlns:a16="http://schemas.microsoft.com/office/drawing/2014/main" val="645150817"/>
                  </a:ext>
                </a:extLst>
              </a:tr>
              <a:tr h="400050">
                <a:tc>
                  <a:txBody>
                    <a:bodyPr/>
                    <a:lstStyle/>
                    <a:p>
                      <a:r>
                        <a:rPr lang="en-US"/>
                        <a:t># of Elem. Hours Scheduled</a:t>
                      </a:r>
                    </a:p>
                  </a:txBody>
                  <a:tcPr/>
                </a:tc>
                <a:tc>
                  <a:txBody>
                    <a:bodyPr/>
                    <a:lstStyle/>
                    <a:p>
                      <a:r>
                        <a:rPr lang="en-US"/>
                        <a:t>District level data</a:t>
                      </a:r>
                    </a:p>
                  </a:txBody>
                  <a:tcPr/>
                </a:tc>
                <a:tc>
                  <a:txBody>
                    <a:bodyPr/>
                    <a:lstStyle/>
                    <a:p>
                      <a:r>
                        <a:rPr lang="en-US" b="1"/>
                        <a:t>School level data</a:t>
                      </a:r>
                    </a:p>
                  </a:txBody>
                  <a:tcPr/>
                </a:tc>
                <a:extLst>
                  <a:ext uri="{0D108BD9-81ED-4DB2-BD59-A6C34878D82A}">
                    <a16:rowId xmlns:a16="http://schemas.microsoft.com/office/drawing/2014/main" val="2307612171"/>
                  </a:ext>
                </a:extLst>
              </a:tr>
              <a:tr h="400050">
                <a:tc>
                  <a:txBody>
                    <a:bodyPr/>
                    <a:lstStyle/>
                    <a:p>
                      <a:pPr lvl="0">
                        <a:buNone/>
                      </a:pPr>
                      <a:r>
                        <a:rPr lang="en-US"/>
                        <a:t>#of Secondary Hours Scheduled</a:t>
                      </a:r>
                    </a:p>
                  </a:txBody>
                  <a:tcPr/>
                </a:tc>
                <a:tc>
                  <a:txBody>
                    <a:bodyPr/>
                    <a:lstStyle/>
                    <a:p>
                      <a:pPr lvl="0">
                        <a:buNone/>
                      </a:pPr>
                      <a:r>
                        <a:rPr lang="en-US"/>
                        <a:t>District level data</a:t>
                      </a:r>
                    </a:p>
                  </a:txBody>
                  <a:tcPr/>
                </a:tc>
                <a:tc>
                  <a:txBody>
                    <a:bodyPr/>
                    <a:lstStyle/>
                    <a:p>
                      <a:pPr lvl="0">
                        <a:buNone/>
                      </a:pPr>
                      <a:r>
                        <a:rPr lang="en-US" b="1"/>
                        <a:t>School level data</a:t>
                      </a:r>
                    </a:p>
                  </a:txBody>
                  <a:tcPr/>
                </a:tc>
                <a:extLst>
                  <a:ext uri="{0D108BD9-81ED-4DB2-BD59-A6C34878D82A}">
                    <a16:rowId xmlns:a16="http://schemas.microsoft.com/office/drawing/2014/main" val="2487113643"/>
                  </a:ext>
                </a:extLst>
              </a:tr>
            </a:tbl>
          </a:graphicData>
        </a:graphic>
      </p:graphicFrame>
      <p:sp>
        <p:nvSpPr>
          <p:cNvPr id="8" name="Content Placeholder 2">
            <a:extLst>
              <a:ext uri="{FF2B5EF4-FFF2-40B4-BE49-F238E27FC236}">
                <a16:creationId xmlns:a16="http://schemas.microsoft.com/office/drawing/2014/main" id="{A406ADA0-F45C-6513-AD8F-BA9E24DC7AC3}"/>
              </a:ext>
            </a:extLst>
          </p:cNvPr>
          <p:cNvSpPr>
            <a:spLocks noGrp="1"/>
          </p:cNvSpPr>
          <p:nvPr>
            <p:ph sz="quarter" idx="13"/>
          </p:nvPr>
        </p:nvSpPr>
        <p:spPr>
          <a:xfrm>
            <a:off x="1366838" y="6356350"/>
            <a:ext cx="4483100" cy="361950"/>
          </a:xfrm>
        </p:spPr>
        <p:txBody>
          <a:bodyPr/>
          <a:lstStyle/>
          <a:p>
            <a:r>
              <a:rPr lang="en-US"/>
              <a:t>Reduced Academic Calendar – Jessica Tribbett</a:t>
            </a:r>
          </a:p>
        </p:txBody>
      </p:sp>
      <p:sp>
        <p:nvSpPr>
          <p:cNvPr id="11" name="Content Placeholder 4">
            <a:extLst>
              <a:ext uri="{FF2B5EF4-FFF2-40B4-BE49-F238E27FC236}">
                <a16:creationId xmlns:a16="http://schemas.microsoft.com/office/drawing/2014/main" id="{E4A1EF25-1045-9E55-1CCF-37B8E56517A5}"/>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DirectoryData@cde.state.co.us</a:t>
            </a:r>
            <a:r>
              <a:rPr lang="en-US"/>
              <a:t> </a:t>
            </a:r>
          </a:p>
        </p:txBody>
      </p:sp>
    </p:spTree>
    <p:extLst>
      <p:ext uri="{BB962C8B-B14F-4D97-AF65-F5344CB8AC3E}">
        <p14:creationId xmlns:p14="http://schemas.microsoft.com/office/powerpoint/2010/main" val="1385979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B5028-4793-0F09-97A1-AC55731C5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EC80F0-7451-6E3E-3CBA-EC18FFD60D9C}"/>
              </a:ext>
            </a:extLst>
          </p:cNvPr>
          <p:cNvSpPr>
            <a:spLocks noGrp="1"/>
          </p:cNvSpPr>
          <p:nvPr>
            <p:ph type="title"/>
          </p:nvPr>
        </p:nvSpPr>
        <p:spPr/>
        <p:txBody>
          <a:bodyPr>
            <a:normAutofit/>
          </a:bodyPr>
          <a:lstStyle/>
          <a:p>
            <a:r>
              <a:rPr lang="en-US">
                <a:latin typeface="Museo Slab 500"/>
              </a:rPr>
              <a:t>Reduced Academic Calendar: </a:t>
            </a:r>
            <a:br>
              <a:rPr lang="en-US">
                <a:latin typeface="Museo Slab 500"/>
              </a:rPr>
            </a:br>
            <a:r>
              <a:rPr lang="en-US" sz="2800" b="1">
                <a:cs typeface="Calibri"/>
              </a:rPr>
              <a:t>Request form</a:t>
            </a:r>
            <a:endParaRPr lang="en-US"/>
          </a:p>
        </p:txBody>
      </p:sp>
      <p:pic>
        <p:nvPicPr>
          <p:cNvPr id="6" name="Content Placeholder 5" descr="A screenshot of Reduced Academic Calendar Directory user interface/">
            <a:extLst>
              <a:ext uri="{FF2B5EF4-FFF2-40B4-BE49-F238E27FC236}">
                <a16:creationId xmlns:a16="http://schemas.microsoft.com/office/drawing/2014/main" id="{E8BD178E-B624-6F91-D2E4-5428BA1C79F2}"/>
              </a:ext>
            </a:extLst>
          </p:cNvPr>
          <p:cNvPicPr>
            <a:picLocks noGrp="1" noChangeAspect="1"/>
          </p:cNvPicPr>
          <p:nvPr>
            <p:ph idx="1"/>
          </p:nvPr>
        </p:nvPicPr>
        <p:blipFill>
          <a:blip r:embed="rId3"/>
          <a:stretch>
            <a:fillRect/>
          </a:stretch>
        </p:blipFill>
        <p:spPr>
          <a:xfrm>
            <a:off x="377394" y="228600"/>
            <a:ext cx="11172922" cy="5469729"/>
          </a:xfrm>
        </p:spPr>
      </p:pic>
      <p:sp>
        <p:nvSpPr>
          <p:cNvPr id="9" name="Arrow: Right 8">
            <a:extLst>
              <a:ext uri="{FF2B5EF4-FFF2-40B4-BE49-F238E27FC236}">
                <a16:creationId xmlns:a16="http://schemas.microsoft.com/office/drawing/2014/main" id="{22F6B9F6-E084-36FD-335D-A14259B01A2D}"/>
              </a:ext>
            </a:extLst>
          </p:cNvPr>
          <p:cNvSpPr/>
          <p:nvPr/>
        </p:nvSpPr>
        <p:spPr>
          <a:xfrm>
            <a:off x="1234686" y="1244246"/>
            <a:ext cx="1923143" cy="3628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a:ea typeface="Calibri"/>
                <a:cs typeface="Calibri"/>
              </a:rPr>
              <a:t>If blank email me</a:t>
            </a:r>
          </a:p>
        </p:txBody>
      </p:sp>
      <p:sp>
        <p:nvSpPr>
          <p:cNvPr id="10" name="Arrow: Right 9">
            <a:extLst>
              <a:ext uri="{FF2B5EF4-FFF2-40B4-BE49-F238E27FC236}">
                <a16:creationId xmlns:a16="http://schemas.microsoft.com/office/drawing/2014/main" id="{55955F09-97A4-E76B-9AA3-AAF832127B9E}"/>
              </a:ext>
            </a:extLst>
          </p:cNvPr>
          <p:cNvSpPr/>
          <p:nvPr/>
        </p:nvSpPr>
        <p:spPr>
          <a:xfrm>
            <a:off x="1234686" y="1535083"/>
            <a:ext cx="2267857" cy="362856"/>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Calibri"/>
                <a:cs typeface="Calibri"/>
              </a:rPr>
              <a:t>District Accreditation Rating</a:t>
            </a:r>
          </a:p>
        </p:txBody>
      </p:sp>
      <p:sp>
        <p:nvSpPr>
          <p:cNvPr id="12" name="Rectangle 11">
            <a:extLst>
              <a:ext uri="{FF2B5EF4-FFF2-40B4-BE49-F238E27FC236}">
                <a16:creationId xmlns:a16="http://schemas.microsoft.com/office/drawing/2014/main" id="{AAF05110-A978-1142-4450-8DD5B6C8A62C}"/>
              </a:ext>
              <a:ext uri="{C183D7F6-B498-43B3-948B-1728B52AA6E4}">
                <adec:decorative xmlns:adec="http://schemas.microsoft.com/office/drawing/2017/decorative" val="1"/>
              </a:ext>
            </a:extLst>
          </p:cNvPr>
          <p:cNvSpPr/>
          <p:nvPr/>
        </p:nvSpPr>
        <p:spPr>
          <a:xfrm>
            <a:off x="5073008" y="3429000"/>
            <a:ext cx="3416473" cy="30560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940C5D2-0C57-49B4-4A49-56652A1AC2BA}"/>
              </a:ext>
            </a:extLst>
          </p:cNvPr>
          <p:cNvSpPr/>
          <p:nvPr/>
        </p:nvSpPr>
        <p:spPr>
          <a:xfrm flipH="1">
            <a:off x="8566271" y="3429000"/>
            <a:ext cx="2168070" cy="362856"/>
          </a:xfrm>
          <a:prstGeom prst="righ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solidFill>
                  <a:schemeClr val="tx1"/>
                </a:solidFill>
                <a:ea typeface="Calibri"/>
                <a:cs typeface="Calibri"/>
              </a:rPr>
              <a:t>Previously district level data</a:t>
            </a:r>
            <a:endParaRPr lang="en-US">
              <a:solidFill>
                <a:schemeClr val="tx1"/>
              </a:solidFill>
            </a:endParaRPr>
          </a:p>
        </p:txBody>
      </p:sp>
      <p:sp>
        <p:nvSpPr>
          <p:cNvPr id="8" name="Content Placeholder 2">
            <a:extLst>
              <a:ext uri="{FF2B5EF4-FFF2-40B4-BE49-F238E27FC236}">
                <a16:creationId xmlns:a16="http://schemas.microsoft.com/office/drawing/2014/main" id="{FD2F950E-CB6E-A1F3-F341-671753B0DC44}"/>
              </a:ext>
            </a:extLst>
          </p:cNvPr>
          <p:cNvSpPr>
            <a:spLocks noGrp="1"/>
          </p:cNvSpPr>
          <p:nvPr>
            <p:ph sz="quarter" idx="13"/>
          </p:nvPr>
        </p:nvSpPr>
        <p:spPr/>
        <p:txBody>
          <a:bodyPr>
            <a:normAutofit fontScale="77500" lnSpcReduction="20000"/>
          </a:bodyPr>
          <a:lstStyle/>
          <a:p>
            <a:r>
              <a:rPr lang="en-US"/>
              <a:t>Reduced Academic Calendar – Jessica Tribbett</a:t>
            </a:r>
          </a:p>
        </p:txBody>
      </p:sp>
      <p:sp>
        <p:nvSpPr>
          <p:cNvPr id="11" name="Content Placeholder 4">
            <a:extLst>
              <a:ext uri="{FF2B5EF4-FFF2-40B4-BE49-F238E27FC236}">
                <a16:creationId xmlns:a16="http://schemas.microsoft.com/office/drawing/2014/main" id="{223DB396-7EC1-60E8-B84E-4CC5628DA897}"/>
              </a:ext>
            </a:extLst>
          </p:cNvPr>
          <p:cNvSpPr>
            <a:spLocks noGrp="1"/>
          </p:cNvSpPr>
          <p:nvPr>
            <p:ph sz="quarter" idx="14"/>
          </p:nvPr>
        </p:nvSpPr>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DirectoryData@cde.state.co.us</a:t>
            </a:r>
            <a:r>
              <a:rPr lang="en-US"/>
              <a:t> </a:t>
            </a:r>
          </a:p>
        </p:txBody>
      </p:sp>
      <p:sp>
        <p:nvSpPr>
          <p:cNvPr id="4" name="Slide Number Placeholder 3">
            <a:extLst>
              <a:ext uri="{FF2B5EF4-FFF2-40B4-BE49-F238E27FC236}">
                <a16:creationId xmlns:a16="http://schemas.microsoft.com/office/drawing/2014/main" id="{1EA69254-15DD-6195-B820-DC982545614A}"/>
              </a:ext>
            </a:extLst>
          </p:cNvPr>
          <p:cNvSpPr>
            <a:spLocks noGrp="1"/>
          </p:cNvSpPr>
          <p:nvPr>
            <p:ph type="sldNum" sz="quarter" idx="12"/>
          </p:nvPr>
        </p:nvSpPr>
        <p:spPr/>
        <p:txBody>
          <a:bodyPr/>
          <a:lstStyle/>
          <a:p>
            <a:r>
              <a:rPr lang="en-US"/>
              <a:t>19</a:t>
            </a:r>
          </a:p>
        </p:txBody>
      </p:sp>
    </p:spTree>
    <p:extLst>
      <p:ext uri="{BB962C8B-B14F-4D97-AF65-F5344CB8AC3E}">
        <p14:creationId xmlns:p14="http://schemas.microsoft.com/office/powerpoint/2010/main" val="3017123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C6BBF9C2-4FE5-4614-B574-905D93B3E9AE}"/>
              </a:ext>
            </a:extLst>
          </p:cNvPr>
          <p:cNvSpPr>
            <a:spLocks noGrp="1"/>
          </p:cNvSpPr>
          <p:nvPr>
            <p:ph type="title"/>
          </p:nvPr>
        </p:nvSpPr>
        <p:spPr>
          <a:xfrm>
            <a:off x="155447" y="237745"/>
            <a:ext cx="6413303" cy="1197864"/>
          </a:xfrm>
        </p:spPr>
        <p:txBody>
          <a:bodyPr>
            <a:noAutofit/>
          </a:bodyPr>
          <a:lstStyle/>
          <a:p>
            <a:r>
              <a:rPr lang="en-US">
                <a:latin typeface="Museo Slab 500"/>
              </a:rPr>
              <a:t>Questions &amp; Resources:</a:t>
            </a:r>
            <a:br>
              <a:rPr lang="en-US">
                <a:latin typeface="Museo Slab 500"/>
              </a:rPr>
            </a:br>
            <a:r>
              <a:rPr lang="en-US">
                <a:latin typeface="Museo Slab 500"/>
              </a:rPr>
              <a:t>Reduced Academic Calendar</a:t>
            </a:r>
            <a:endParaRPr lang="en-US" sz="1500"/>
          </a:p>
        </p:txBody>
      </p:sp>
      <p:sp>
        <p:nvSpPr>
          <p:cNvPr id="2" name="Content Placeholder 1">
            <a:extLst>
              <a:ext uri="{FF2B5EF4-FFF2-40B4-BE49-F238E27FC236}">
                <a16:creationId xmlns:a16="http://schemas.microsoft.com/office/drawing/2014/main" id="{B8083573-5446-AF63-902F-304B17FDD20E}"/>
              </a:ext>
            </a:extLst>
          </p:cNvPr>
          <p:cNvSpPr>
            <a:spLocks noGrp="1"/>
          </p:cNvSpPr>
          <p:nvPr>
            <p:ph sz="quarter" idx="13"/>
          </p:nvPr>
        </p:nvSpPr>
        <p:spPr/>
        <p:txBody>
          <a:bodyPr/>
          <a:lstStyle/>
          <a:p>
            <a:r>
              <a:rPr lang="en-US" b="1">
                <a:latin typeface="Museo Slab 500"/>
              </a:rPr>
              <a:t>Questions &amp; Resources</a:t>
            </a:r>
            <a:br>
              <a:rPr lang="en-US" sz="1600"/>
            </a:br>
            <a:br>
              <a:rPr lang="en-US" sz="1600"/>
            </a:br>
            <a:br>
              <a:rPr lang="en-US" sz="1600"/>
            </a:br>
            <a:r>
              <a:rPr lang="en-US">
                <a:latin typeface="Museo Slab 500"/>
                <a:hlinkClick r:id="rId2"/>
              </a:rPr>
              <a:t>DirectoryData@cde.state.co.us</a:t>
            </a:r>
            <a:r>
              <a:rPr lang="en-US">
                <a:latin typeface="Museo Slab 500"/>
              </a:rPr>
              <a:t> </a:t>
            </a:r>
            <a:endParaRPr lang="en-US"/>
          </a:p>
        </p:txBody>
      </p:sp>
      <p:sp>
        <p:nvSpPr>
          <p:cNvPr id="4" name="Slide Number Placeholder 3">
            <a:extLst>
              <a:ext uri="{FF2B5EF4-FFF2-40B4-BE49-F238E27FC236}">
                <a16:creationId xmlns:a16="http://schemas.microsoft.com/office/drawing/2014/main" id="{DB097C3A-9386-4D6F-A1F1-C13BA1654EE1}"/>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676792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443565" y="205176"/>
            <a:ext cx="8065168" cy="898524"/>
          </a:xfrm>
        </p:spPr>
        <p:txBody>
          <a:bodyPr vert="horz" lIns="91440" tIns="45720" rIns="91440" bIns="45720" rtlCol="0" anchor="ctr">
            <a:normAutofit/>
          </a:bodyPr>
          <a:lstStyle/>
          <a:p>
            <a:r>
              <a:rPr lang="en-US"/>
              <a:t>Thank you for joining today!</a:t>
            </a: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612655670"/>
              </p:ext>
            </p:extLst>
          </p:nvPr>
        </p:nvGraphicFramePr>
        <p:xfrm>
          <a:off x="838200" y="1554163"/>
          <a:ext cx="5181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3730712-328A-D55D-1F4E-AFE29CF33EAE}"/>
              </a:ext>
            </a:extLst>
          </p:cNvPr>
          <p:cNvSpPr>
            <a:spLocks noGrp="1"/>
          </p:cNvSpPr>
          <p:nvPr>
            <p:ph type="sldNum" sz="quarter" idx="12"/>
          </p:nvPr>
        </p:nvSpPr>
        <p:spPr>
          <a:xfrm>
            <a:off x="332873" y="6356351"/>
            <a:ext cx="830909" cy="362338"/>
          </a:xfrm>
        </p:spPr>
        <p:txBody>
          <a:bodyPr vert="horz" lIns="91440" tIns="45720" rIns="91440" bIns="45720" rtlCol="0" anchor="ctr">
            <a:normAutofit/>
          </a:bodyPr>
          <a:lstStyle/>
          <a:p>
            <a:fld id="{C479D5F6-EDCB-402A-AC08-4943A1820E8F}" type="slidenum">
              <a:rPr lang="en-US"/>
              <a:pPr/>
              <a:t>36</a:t>
            </a:fld>
            <a:endParaRPr lang="en-US"/>
          </a:p>
        </p:txBody>
      </p:sp>
      <p:pic>
        <p:nvPicPr>
          <p:cNvPr id="5" name="Picture 2">
            <a:extLst>
              <a:ext uri="{FF2B5EF4-FFF2-40B4-BE49-F238E27FC236}">
                <a16:creationId xmlns:a16="http://schemas.microsoft.com/office/drawing/2014/main" id="{B5B4DE60-90AA-D8CD-B1CA-E7870528CF54}"/>
              </a:ext>
              <a:ext uri="{C183D7F6-B498-43B3-948B-1728B52AA6E4}">
                <adec:decorative xmlns:adec="http://schemas.microsoft.com/office/drawing/2017/decorative" val="1"/>
              </a:ext>
            </a:extLst>
          </p:cNvPr>
          <p:cNvPicPr>
            <a:picLocks noGrp="1" noChangeAspect="1" noChangeArrowheads="1"/>
          </p:cNvPicPr>
          <p:nvPr>
            <p:ph sz="half" idx="2"/>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5936" r="16065" b="1"/>
          <a:stretch/>
        </p:blipFill>
        <p:spPr bwMode="auto">
          <a:xfrm>
            <a:off x="6584672" y="1554163"/>
            <a:ext cx="4356655" cy="4351337"/>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00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0F36-0F9B-8439-D078-ED4178BEC242}"/>
              </a:ext>
            </a:extLst>
          </p:cNvPr>
          <p:cNvSpPr>
            <a:spLocks noGrp="1"/>
          </p:cNvSpPr>
          <p:nvPr>
            <p:ph type="title"/>
          </p:nvPr>
        </p:nvSpPr>
        <p:spPr>
          <a:xfrm>
            <a:off x="954087" y="205176"/>
            <a:ext cx="7554645" cy="898524"/>
          </a:xfrm>
        </p:spPr>
        <p:txBody>
          <a:bodyPr/>
          <a:lstStyle/>
          <a:p>
            <a:r>
              <a:rPr lang="en-US"/>
              <a:t>Collection Email Addresses</a:t>
            </a:r>
          </a:p>
        </p:txBody>
      </p:sp>
      <p:sp>
        <p:nvSpPr>
          <p:cNvPr id="9" name="Content Placeholder 8">
            <a:extLst>
              <a:ext uri="{FF2B5EF4-FFF2-40B4-BE49-F238E27FC236}">
                <a16:creationId xmlns:a16="http://schemas.microsoft.com/office/drawing/2014/main" id="{8A1DE3C4-4F9D-B1F1-CB23-BCFFA94F7DA9}"/>
              </a:ext>
            </a:extLst>
          </p:cNvPr>
          <p:cNvSpPr>
            <a:spLocks noGrp="1"/>
          </p:cNvSpPr>
          <p:nvPr>
            <p:ph sz="half" idx="1"/>
          </p:nvPr>
        </p:nvSpPr>
        <p:spPr>
          <a:xfrm>
            <a:off x="838200" y="1554480"/>
            <a:ext cx="4629539" cy="4351338"/>
          </a:xfrm>
        </p:spPr>
        <p:txBody>
          <a:bodyPr>
            <a:normAutofit lnSpcReduction="10000"/>
          </a:bodyPr>
          <a:lstStyle/>
          <a:p>
            <a:r>
              <a:rPr lang="en-US" sz="2000"/>
              <a:t>Additional support has been added to help manage emails for the CDE Team</a:t>
            </a:r>
          </a:p>
          <a:p>
            <a:r>
              <a:rPr lang="en-US" sz="2000"/>
              <a:t>Some emails may be signed as "Technical Help Support"</a:t>
            </a:r>
          </a:p>
          <a:p>
            <a:r>
              <a:rPr lang="en-US" sz="2000"/>
              <a:t>The data collection leads you know, and trust are:</a:t>
            </a:r>
          </a:p>
          <a:p>
            <a:pPr lvl="1">
              <a:buFont typeface="Wingdings" panose="05000000000000000000" pitchFamily="2" charset="2"/>
              <a:buChar char="ü"/>
            </a:pPr>
            <a:r>
              <a:rPr lang="en-US" sz="1800"/>
              <a:t>Still responding and signing their names as needed</a:t>
            </a:r>
          </a:p>
          <a:p>
            <a:pPr lvl="1">
              <a:buFont typeface="Wingdings" panose="05000000000000000000" pitchFamily="2" charset="2"/>
              <a:buChar char="ü"/>
            </a:pPr>
            <a:r>
              <a:rPr lang="en-US" sz="1800"/>
              <a:t>Training &amp; assisting the Technical Help Support staff</a:t>
            </a:r>
          </a:p>
          <a:p>
            <a:r>
              <a:rPr lang="en-US" sz="2100">
                <a:solidFill>
                  <a:srgbClr val="C00000"/>
                </a:solidFill>
              </a:rPr>
              <a:t>Note: </a:t>
            </a:r>
            <a:r>
              <a:rPr kumimoji="0" lang="en-US" sz="2100" b="0" i="0" u="none" strike="noStrike" kern="1200" cap="none" spc="0" normalizeH="0" baseline="0" noProof="0">
                <a:ln>
                  <a:noFill/>
                </a:ln>
                <a:solidFill>
                  <a:srgbClr val="C00000"/>
                </a:solidFill>
                <a:effectLst/>
                <a:uLnTx/>
                <a:uFillTx/>
                <a:latin typeface="Calibri" panose="020F0502020204030204"/>
                <a:ea typeface="+mn-ea"/>
                <a:cs typeface="+mn-cs"/>
              </a:rPr>
              <a:t>These email addresses are also posted on the Data Pipeline website and Contact list for reference</a:t>
            </a:r>
          </a:p>
          <a:p>
            <a:pPr>
              <a:buFont typeface="Wingdings" panose="05000000000000000000" pitchFamily="2" charset="2"/>
              <a:buChar char="ü"/>
            </a:pPr>
            <a:endParaRPr lang="en-US" sz="2200"/>
          </a:p>
          <a:p>
            <a:endParaRPr lang="en-US"/>
          </a:p>
        </p:txBody>
      </p:sp>
      <p:graphicFrame>
        <p:nvGraphicFramePr>
          <p:cNvPr id="10" name="Content Placeholder 7">
            <a:extLst>
              <a:ext uri="{FF2B5EF4-FFF2-40B4-BE49-F238E27FC236}">
                <a16:creationId xmlns:a16="http://schemas.microsoft.com/office/drawing/2014/main" id="{7C2B99CE-16CE-8367-EC56-BD396E479302}"/>
              </a:ext>
            </a:extLst>
          </p:cNvPr>
          <p:cNvGraphicFramePr>
            <a:graphicFrameLocks noGrp="1"/>
          </p:cNvGraphicFramePr>
          <p:nvPr>
            <p:ph sz="half" idx="2"/>
            <p:extLst>
              <p:ext uri="{D42A27DB-BD31-4B8C-83A1-F6EECF244321}">
                <p14:modId xmlns:p14="http://schemas.microsoft.com/office/powerpoint/2010/main" val="2630614277"/>
              </p:ext>
            </p:extLst>
          </p:nvPr>
        </p:nvGraphicFramePr>
        <p:xfrm>
          <a:off x="5467740" y="1554163"/>
          <a:ext cx="6148872" cy="4206240"/>
        </p:xfrm>
        <a:graphic>
          <a:graphicData uri="http://schemas.openxmlformats.org/drawingml/2006/table">
            <a:tbl>
              <a:tblPr firstRow="1" firstCol="1" bandRow="1">
                <a:tableStyleId>{69012ECD-51FC-41F1-AA8D-1B2483CD663E}</a:tableStyleId>
              </a:tblPr>
              <a:tblGrid>
                <a:gridCol w="2547256">
                  <a:extLst>
                    <a:ext uri="{9D8B030D-6E8A-4147-A177-3AD203B41FA5}">
                      <a16:colId xmlns:a16="http://schemas.microsoft.com/office/drawing/2014/main" val="3674245083"/>
                    </a:ext>
                  </a:extLst>
                </a:gridCol>
                <a:gridCol w="3601616">
                  <a:extLst>
                    <a:ext uri="{9D8B030D-6E8A-4147-A177-3AD203B41FA5}">
                      <a16:colId xmlns:a16="http://schemas.microsoft.com/office/drawing/2014/main" val="418629548"/>
                    </a:ext>
                  </a:extLst>
                </a:gridCol>
              </a:tblGrid>
              <a:tr h="168787">
                <a:tc>
                  <a:txBody>
                    <a:bodyPr/>
                    <a:lstStyle/>
                    <a:p>
                      <a:r>
                        <a:rPr lang="en-US" sz="1600">
                          <a:effectLst/>
                        </a:rPr>
                        <a:t>Data Collection</a:t>
                      </a:r>
                    </a:p>
                  </a:txBody>
                  <a:tcPr marL="68580" marR="68580" marT="9525" marB="9525" anchor="ctr"/>
                </a:tc>
                <a:tc>
                  <a:txBody>
                    <a:bodyPr/>
                    <a:lstStyle/>
                    <a:p>
                      <a:r>
                        <a:rPr lang="en-US" sz="1600">
                          <a:effectLst/>
                        </a:rPr>
                        <a:t>Email Addresses</a:t>
                      </a:r>
                    </a:p>
                  </a:txBody>
                  <a:tcPr marL="68580" marR="68580" marT="9525" marB="9525" anchor="ctr"/>
                </a:tc>
                <a:extLst>
                  <a:ext uri="{0D108BD9-81ED-4DB2-BD59-A6C34878D82A}">
                    <a16:rowId xmlns:a16="http://schemas.microsoft.com/office/drawing/2014/main" val="1063560226"/>
                  </a:ext>
                </a:extLst>
              </a:tr>
              <a:tr h="168787">
                <a:tc>
                  <a:txBody>
                    <a:bodyPr/>
                    <a:lstStyle/>
                    <a:p>
                      <a:r>
                        <a:rPr lang="en-US" sz="1600">
                          <a:effectLst/>
                        </a:rPr>
                        <a:t>Attendance</a:t>
                      </a:r>
                    </a:p>
                  </a:txBody>
                  <a:tcPr marL="68580" marR="68580" marT="9525" marB="9525" anchor="ctr"/>
                </a:tc>
                <a:tc>
                  <a:txBody>
                    <a:bodyPr/>
                    <a:lstStyle/>
                    <a:p>
                      <a:r>
                        <a:rPr lang="en-US" sz="1600" u="sng">
                          <a:solidFill>
                            <a:schemeClr val="accent1"/>
                          </a:solidFill>
                          <a:effectLst/>
                          <a:hlinkClick r:id="rId3">
                            <a:extLst>
                              <a:ext uri="{A12FA001-AC4F-418D-AE19-62706E023703}">
                                <ahyp:hlinkClr xmlns:ahyp="http://schemas.microsoft.com/office/drawing/2018/hyperlinkcolor" val="tx"/>
                              </a:ext>
                            </a:extLst>
                          </a:hlinkClick>
                        </a:rPr>
                        <a:t>Attendance@cde.state.co.us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592129980"/>
                  </a:ext>
                </a:extLst>
              </a:tr>
              <a:tr h="168787">
                <a:tc>
                  <a:txBody>
                    <a:bodyPr/>
                    <a:lstStyle/>
                    <a:p>
                      <a:r>
                        <a:rPr lang="en-US" sz="1600">
                          <a:effectLst/>
                        </a:rPr>
                        <a:t>Directory</a:t>
                      </a:r>
                    </a:p>
                  </a:txBody>
                  <a:tcPr marL="68580" marR="68580" marT="9525" marB="9525" anchor="ctr"/>
                </a:tc>
                <a:tc>
                  <a:txBody>
                    <a:bodyPr/>
                    <a:lstStyle/>
                    <a:p>
                      <a:r>
                        <a:rPr lang="en-US" sz="1600" u="sng">
                          <a:solidFill>
                            <a:schemeClr val="accent1"/>
                          </a:solidFill>
                          <a:effectLst/>
                          <a:hlinkClick r:id="rId4">
                            <a:extLst>
                              <a:ext uri="{A12FA001-AC4F-418D-AE19-62706E023703}">
                                <ahyp:hlinkClr xmlns:ahyp="http://schemas.microsoft.com/office/drawing/2018/hyperlinkcolor" val="tx"/>
                              </a:ext>
                            </a:extLst>
                          </a:hlinkClick>
                        </a:rPr>
                        <a:t>DirectoryData@cde.state.co.us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444462020"/>
                  </a:ext>
                </a:extLst>
              </a:tr>
              <a:tr h="168787">
                <a:tc>
                  <a:txBody>
                    <a:bodyPr/>
                    <a:lstStyle/>
                    <a:p>
                      <a:r>
                        <a:rPr lang="en-US" sz="1600">
                          <a:effectLst/>
                        </a:rPr>
                        <a:t>EDIS</a:t>
                      </a:r>
                    </a:p>
                  </a:txBody>
                  <a:tcPr marL="68580" marR="68580" marT="9525" marB="9525" anchor="ctr"/>
                </a:tc>
                <a:tc>
                  <a:txBody>
                    <a:bodyPr/>
                    <a:lstStyle/>
                    <a:p>
                      <a:r>
                        <a:rPr lang="en-US" sz="1600" u="sng">
                          <a:solidFill>
                            <a:schemeClr val="accent1"/>
                          </a:solidFill>
                          <a:effectLst/>
                          <a:hlinkClick r:id="rId5">
                            <a:extLst>
                              <a:ext uri="{A12FA001-AC4F-418D-AE19-62706E023703}">
                                <ahyp:hlinkClr xmlns:ahyp="http://schemas.microsoft.com/office/drawing/2018/hyperlinkcolor" val="tx"/>
                              </a:ext>
                            </a:extLst>
                          </a:hlinkClick>
                        </a:rPr>
                        <a:t>EDIS@cde.state.co.us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386654118"/>
                  </a:ext>
                </a:extLst>
              </a:tr>
              <a:tr h="168787">
                <a:tc>
                  <a:txBody>
                    <a:bodyPr/>
                    <a:lstStyle/>
                    <a:p>
                      <a:r>
                        <a:rPr lang="en-US" sz="1600">
                          <a:effectLst/>
                        </a:rPr>
                        <a:t>Human Resources</a:t>
                      </a:r>
                    </a:p>
                  </a:txBody>
                  <a:tcPr marL="68580" marR="68580" marT="9525" marB="9525" anchor="ctr"/>
                </a:tc>
                <a:tc>
                  <a:txBody>
                    <a:bodyPr/>
                    <a:lstStyle/>
                    <a:p>
                      <a:r>
                        <a:rPr lang="en-US" sz="1600" u="sng">
                          <a:solidFill>
                            <a:schemeClr val="accent1"/>
                          </a:solidFill>
                          <a:effectLst/>
                          <a:hlinkClick r:id="rId6">
                            <a:extLst>
                              <a:ext uri="{A12FA001-AC4F-418D-AE19-62706E023703}">
                                <ahyp:hlinkClr xmlns:ahyp="http://schemas.microsoft.com/office/drawing/2018/hyperlinkcolor" val="tx"/>
                              </a:ext>
                            </a:extLst>
                          </a:hlinkClick>
                        </a:rPr>
                        <a:t>HumanResourcesData@cde.state.co.us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718457640"/>
                  </a:ext>
                </a:extLst>
              </a:tr>
              <a:tr h="168787">
                <a:tc>
                  <a:txBody>
                    <a:bodyPr/>
                    <a:lstStyle/>
                    <a:p>
                      <a:r>
                        <a:rPr lang="en-US" sz="1600">
                          <a:effectLst/>
                        </a:rPr>
                        <a:t>READ Collections</a:t>
                      </a:r>
                    </a:p>
                  </a:txBody>
                  <a:tcPr marL="68580" marR="68580" marT="9525" marB="9525" anchor="ctr"/>
                </a:tc>
                <a:tc>
                  <a:txBody>
                    <a:bodyPr/>
                    <a:lstStyle/>
                    <a:p>
                      <a:pPr marL="0" algn="l" defTabSz="914400" rtl="0" eaLnBrk="1" latinLnBrk="0" hangingPunct="1"/>
                      <a:r>
                        <a:rPr lang="en-US" sz="1600" u="sng" kern="1200">
                          <a:solidFill>
                            <a:schemeClr val="accent1"/>
                          </a:solidFill>
                          <a:effectLst/>
                          <a:hlinkClick r:id="rId7">
                            <a:extLst>
                              <a:ext uri="{A12FA001-AC4F-418D-AE19-62706E023703}">
                                <ahyp:hlinkClr xmlns:ahyp="http://schemas.microsoft.com/office/drawing/2018/hyperlinkcolor" val="tx"/>
                              </a:ext>
                            </a:extLst>
                          </a:hlinkClick>
                        </a:rPr>
                        <a:t>ReadActData@cde.state.co.us</a:t>
                      </a:r>
                      <a:r>
                        <a:rPr lang="en-US" sz="1600" u="sng" kern="1200">
                          <a:solidFill>
                            <a:schemeClr val="accent1"/>
                          </a:solidFill>
                          <a:effectLst/>
                        </a:rPr>
                        <a:t> </a:t>
                      </a:r>
                      <a:endParaRPr lang="en-US" sz="1600" u="sng" kern="1200">
                        <a:solidFill>
                          <a:schemeClr val="accent1"/>
                        </a:solidFill>
                        <a:effectLst/>
                        <a:latin typeface="+mn-lt"/>
                        <a:ea typeface="+mn-ea"/>
                        <a:cs typeface="+mn-cs"/>
                      </a:endParaRPr>
                    </a:p>
                  </a:txBody>
                  <a:tcPr marL="68580" marR="68580" marT="9525" marB="9525" anchor="ctr"/>
                </a:tc>
                <a:extLst>
                  <a:ext uri="{0D108BD9-81ED-4DB2-BD59-A6C34878D82A}">
                    <a16:rowId xmlns:a16="http://schemas.microsoft.com/office/drawing/2014/main" val="4207475299"/>
                  </a:ext>
                </a:extLst>
              </a:tr>
              <a:tr h="168787">
                <a:tc>
                  <a:txBody>
                    <a:bodyPr/>
                    <a:lstStyle/>
                    <a:p>
                      <a:r>
                        <a:rPr lang="en-US" sz="1600">
                          <a:effectLst/>
                        </a:rPr>
                        <a:t>Report Card March</a:t>
                      </a:r>
                    </a:p>
                  </a:txBody>
                  <a:tcPr marL="68580" marR="68580" marT="9525" marB="9525" anchor="ctr"/>
                </a:tc>
                <a:tc>
                  <a:txBody>
                    <a:bodyPr/>
                    <a:lstStyle/>
                    <a:p>
                      <a:r>
                        <a:rPr lang="en-US" sz="1600" u="sng">
                          <a:solidFill>
                            <a:schemeClr val="accent1"/>
                          </a:solidFill>
                          <a:effectLst/>
                          <a:hlinkClick r:id="rId8">
                            <a:extLst>
                              <a:ext uri="{A12FA001-AC4F-418D-AE19-62706E023703}">
                                <ahyp:hlinkClr xmlns:ahyp="http://schemas.microsoft.com/office/drawing/2018/hyperlinkcolor" val="tx"/>
                              </a:ext>
                            </a:extLst>
                          </a:hlinkClick>
                        </a:rPr>
                        <a:t>ReportCard@cde.state.co.us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273281362"/>
                  </a:ext>
                </a:extLst>
              </a:tr>
              <a:tr h="168787">
                <a:tc>
                  <a:txBody>
                    <a:bodyPr/>
                    <a:lstStyle/>
                    <a:p>
                      <a:r>
                        <a:rPr lang="en-US" sz="1600">
                          <a:effectLst/>
                        </a:rPr>
                        <a:t>RITS</a:t>
                      </a:r>
                    </a:p>
                  </a:txBody>
                  <a:tcPr marL="68580" marR="68580" marT="9525" marB="9525" anchor="ctr"/>
                </a:tc>
                <a:tc>
                  <a:txBody>
                    <a:bodyPr/>
                    <a:lstStyle/>
                    <a:p>
                      <a:r>
                        <a:rPr lang="en-US" sz="1600" u="sng">
                          <a:solidFill>
                            <a:schemeClr val="accent1"/>
                          </a:solidFill>
                          <a:effectLst/>
                          <a:hlinkClick r:id="rId9">
                            <a:extLst>
                              <a:ext uri="{A12FA001-AC4F-418D-AE19-62706E023703}">
                                <ahyp:hlinkClr xmlns:ahyp="http://schemas.microsoft.com/office/drawing/2018/hyperlinkcolor" val="tx"/>
                              </a:ext>
                            </a:extLst>
                          </a:hlinkClick>
                        </a:rPr>
                        <a:t>RITS@cde.state.co.us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1924087338"/>
                  </a:ext>
                </a:extLst>
              </a:tr>
              <a:tr h="168787">
                <a:tc>
                  <a:txBody>
                    <a:bodyPr/>
                    <a:lstStyle/>
                    <a:p>
                      <a:r>
                        <a:rPr lang="en-US" sz="1600">
                          <a:effectLst/>
                        </a:rPr>
                        <a:t>Special Ed December Count</a:t>
                      </a:r>
                    </a:p>
                  </a:txBody>
                  <a:tcPr marL="68580" marR="68580" marT="9525" marB="9525" anchor="ctr"/>
                </a:tc>
                <a:tc>
                  <a:txBody>
                    <a:bodyPr/>
                    <a:lstStyle/>
                    <a:p>
                      <a:r>
                        <a:rPr lang="en-US" sz="1600" u="sng">
                          <a:solidFill>
                            <a:schemeClr val="accent1"/>
                          </a:solidFill>
                          <a:effectLst/>
                          <a:hlinkClick r:id="rId10">
                            <a:extLst>
                              <a:ext uri="{A12FA001-AC4F-418D-AE19-62706E023703}">
                                <ahyp:hlinkClr xmlns:ahyp="http://schemas.microsoft.com/office/drawing/2018/hyperlinkcolor" val="tx"/>
                              </a:ext>
                            </a:extLst>
                          </a:hlinkClick>
                        </a:rPr>
                        <a:t>SpedDecCount@cde.state.co.us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197334546"/>
                  </a:ext>
                </a:extLst>
              </a:tr>
              <a:tr h="168787">
                <a:tc>
                  <a:txBody>
                    <a:bodyPr/>
                    <a:lstStyle/>
                    <a:p>
                      <a:r>
                        <a:rPr lang="en-US" sz="1600">
                          <a:effectLst/>
                        </a:rPr>
                        <a:t>Special Ed Discipline</a:t>
                      </a:r>
                    </a:p>
                  </a:txBody>
                  <a:tcPr marL="68580" marR="68580" marT="9525" marB="9525" anchor="ctr"/>
                </a:tc>
                <a:tc>
                  <a:txBody>
                    <a:bodyPr/>
                    <a:lstStyle/>
                    <a:p>
                      <a:r>
                        <a:rPr lang="en-US" sz="1600" u="sng">
                          <a:solidFill>
                            <a:schemeClr val="accent1"/>
                          </a:solidFill>
                          <a:effectLst/>
                          <a:hlinkClick r:id="rId11">
                            <a:extLst>
                              <a:ext uri="{A12FA001-AC4F-418D-AE19-62706E023703}">
                                <ahyp:hlinkClr xmlns:ahyp="http://schemas.microsoft.com/office/drawing/2018/hyperlinkcolor" val="tx"/>
                              </a:ext>
                            </a:extLst>
                          </a:hlinkClick>
                        </a:rPr>
                        <a:t>SpedDiscipline@cde.state.co.us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441085720"/>
                  </a:ext>
                </a:extLst>
              </a:tr>
              <a:tr h="168787">
                <a:tc>
                  <a:txBody>
                    <a:bodyPr/>
                    <a:lstStyle/>
                    <a:p>
                      <a:r>
                        <a:rPr lang="en-US" sz="1600">
                          <a:effectLst/>
                        </a:rPr>
                        <a:t>Special Ed End of Year</a:t>
                      </a:r>
                    </a:p>
                  </a:txBody>
                  <a:tcPr marL="68580" marR="68580" marT="9525" marB="9525" anchor="ctr"/>
                </a:tc>
                <a:tc>
                  <a:txBody>
                    <a:bodyPr/>
                    <a:lstStyle/>
                    <a:p>
                      <a:r>
                        <a:rPr lang="en-US" sz="1600" u="sng">
                          <a:solidFill>
                            <a:schemeClr val="accent1"/>
                          </a:solidFill>
                          <a:effectLst/>
                          <a:hlinkClick r:id="rId12">
                            <a:extLst>
                              <a:ext uri="{A12FA001-AC4F-418D-AE19-62706E023703}">
                                <ahyp:hlinkClr xmlns:ahyp="http://schemas.microsoft.com/office/drawing/2018/hyperlinkcolor" val="tx"/>
                              </a:ext>
                            </a:extLst>
                          </a:hlinkClick>
                        </a:rPr>
                        <a:t>SpedEndOfYear@cde.state.co.us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84494121"/>
                  </a:ext>
                </a:extLst>
              </a:tr>
              <a:tr h="168787">
                <a:tc>
                  <a:txBody>
                    <a:bodyPr/>
                    <a:lstStyle/>
                    <a:p>
                      <a:r>
                        <a:rPr lang="en-US" sz="1600">
                          <a:effectLst/>
                        </a:rPr>
                        <a:t>Staff Evaluation</a:t>
                      </a:r>
                    </a:p>
                  </a:txBody>
                  <a:tcPr marL="68580" marR="68580" marT="9525" marB="9525" anchor="ctr"/>
                </a:tc>
                <a:tc>
                  <a:txBody>
                    <a:bodyPr/>
                    <a:lstStyle/>
                    <a:p>
                      <a:r>
                        <a:rPr lang="en-US" sz="1600" u="sng">
                          <a:solidFill>
                            <a:schemeClr val="accent1"/>
                          </a:solidFill>
                          <a:effectLst/>
                          <a:hlinkClick r:id="rId13">
                            <a:extLst>
                              <a:ext uri="{A12FA001-AC4F-418D-AE19-62706E023703}">
                                <ahyp:hlinkClr xmlns:ahyp="http://schemas.microsoft.com/office/drawing/2018/hyperlinkcolor" val="tx"/>
                              </a:ext>
                            </a:extLst>
                          </a:hlinkClick>
                        </a:rPr>
                        <a:t>StaffEvaluation@cde.state.co.us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989509517"/>
                  </a:ext>
                </a:extLst>
              </a:tr>
              <a:tr h="168787">
                <a:tc>
                  <a:txBody>
                    <a:bodyPr/>
                    <a:lstStyle/>
                    <a:p>
                      <a:r>
                        <a:rPr lang="en-US" sz="1600">
                          <a:effectLst/>
                        </a:rPr>
                        <a:t>Student Discipline Snapshot</a:t>
                      </a:r>
                    </a:p>
                  </a:txBody>
                  <a:tcPr marL="68580" marR="68580" marT="9525" marB="9525" anchor="ctr"/>
                </a:tc>
                <a:tc>
                  <a:txBody>
                    <a:bodyPr/>
                    <a:lstStyle/>
                    <a:p>
                      <a:r>
                        <a:rPr lang="en-US" sz="1600" u="sng">
                          <a:solidFill>
                            <a:schemeClr val="accent1"/>
                          </a:solidFill>
                          <a:effectLst/>
                          <a:hlinkClick r:id="rId14">
                            <a:extLst>
                              <a:ext uri="{A12FA001-AC4F-418D-AE19-62706E023703}">
                                <ahyp:hlinkClr xmlns:ahyp="http://schemas.microsoft.com/office/drawing/2018/hyperlinkcolor" val="tx"/>
                              </a:ext>
                            </a:extLst>
                          </a:hlinkClick>
                        </a:rPr>
                        <a:t>StudentDiscipline@cde.state.co.us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4201538851"/>
                  </a:ext>
                </a:extLst>
              </a:tr>
              <a:tr h="168787">
                <a:tc>
                  <a:txBody>
                    <a:bodyPr/>
                    <a:lstStyle/>
                    <a:p>
                      <a:r>
                        <a:rPr lang="en-US" sz="1600">
                          <a:effectLst/>
                        </a:rPr>
                        <a:t>Student End of Year</a:t>
                      </a:r>
                    </a:p>
                  </a:txBody>
                  <a:tcPr marL="68580" marR="68580" marT="9525" marB="9525" anchor="ctr"/>
                </a:tc>
                <a:tc>
                  <a:txBody>
                    <a:bodyPr/>
                    <a:lstStyle/>
                    <a:p>
                      <a:r>
                        <a:rPr lang="en-US" sz="1600">
                          <a:solidFill>
                            <a:schemeClr val="accent1"/>
                          </a:solidFill>
                          <a:effectLst/>
                          <a:hlinkClick r:id="rId15">
                            <a:extLst>
                              <a:ext uri="{A12FA001-AC4F-418D-AE19-62706E023703}">
                                <ahyp:hlinkClr xmlns:ahyp="http://schemas.microsoft.com/office/drawing/2018/hyperlinkcolor" val="tx"/>
                              </a:ext>
                            </a:extLst>
                          </a:hlinkClick>
                        </a:rPr>
                        <a:t>StudentEndOfYear@cde.state.co.us</a:t>
                      </a:r>
                      <a:r>
                        <a:rPr lang="en-US" sz="1600">
                          <a:solidFill>
                            <a:schemeClr val="accent1"/>
                          </a:solidFill>
                          <a:effectLst/>
                        </a:rPr>
                        <a:t> </a:t>
                      </a:r>
                    </a:p>
                  </a:txBody>
                  <a:tcPr marL="68580" marR="68580" marT="9525" marB="9525" anchor="ctr"/>
                </a:tc>
                <a:extLst>
                  <a:ext uri="{0D108BD9-81ED-4DB2-BD59-A6C34878D82A}">
                    <a16:rowId xmlns:a16="http://schemas.microsoft.com/office/drawing/2014/main" val="4247491583"/>
                  </a:ext>
                </a:extLst>
              </a:tr>
              <a:tr h="168787">
                <a:tc>
                  <a:txBody>
                    <a:bodyPr/>
                    <a:lstStyle/>
                    <a:p>
                      <a:r>
                        <a:rPr lang="en-US" sz="1600">
                          <a:effectLst/>
                        </a:rPr>
                        <a:t>Student October Count</a:t>
                      </a:r>
                    </a:p>
                  </a:txBody>
                  <a:tcPr marL="68580" marR="68580" marT="9525" marB="9525" anchor="ctr"/>
                </a:tc>
                <a:tc>
                  <a:txBody>
                    <a:bodyPr/>
                    <a:lstStyle/>
                    <a:p>
                      <a:r>
                        <a:rPr lang="en-US" sz="1600" u="sng">
                          <a:solidFill>
                            <a:schemeClr val="accent1"/>
                          </a:solidFill>
                          <a:effectLst/>
                          <a:hlinkClick r:id="rId16">
                            <a:extLst>
                              <a:ext uri="{A12FA001-AC4F-418D-AE19-62706E023703}">
                                <ahyp:hlinkClr xmlns:ahyp="http://schemas.microsoft.com/office/drawing/2018/hyperlinkcolor" val="tx"/>
                              </a:ext>
                            </a:extLst>
                          </a:hlinkClick>
                        </a:rPr>
                        <a:t>StudentOctober@cde.state.co.us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2814692743"/>
                  </a:ext>
                </a:extLst>
              </a:tr>
              <a:tr h="168787">
                <a:tc>
                  <a:txBody>
                    <a:bodyPr/>
                    <a:lstStyle/>
                    <a:p>
                      <a:r>
                        <a:rPr lang="en-US" sz="1600">
                          <a:effectLst/>
                        </a:rPr>
                        <a:t>Teacher Student Data Link</a:t>
                      </a:r>
                    </a:p>
                  </a:txBody>
                  <a:tcPr marL="68580" marR="68580" marT="9525" marB="9525" anchor="ctr"/>
                </a:tc>
                <a:tc>
                  <a:txBody>
                    <a:bodyPr/>
                    <a:lstStyle/>
                    <a:p>
                      <a:r>
                        <a:rPr lang="en-US" sz="1600" u="sng">
                          <a:solidFill>
                            <a:schemeClr val="accent1"/>
                          </a:solidFill>
                          <a:effectLst/>
                          <a:hlinkClick r:id="rId17">
                            <a:extLst>
                              <a:ext uri="{A12FA001-AC4F-418D-AE19-62706E023703}">
                                <ahyp:hlinkClr xmlns:ahyp="http://schemas.microsoft.com/office/drawing/2018/hyperlinkcolor" val="tx"/>
                              </a:ext>
                            </a:extLst>
                          </a:hlinkClick>
                        </a:rPr>
                        <a:t>TeacherStudentDataLink@cde.state.co.us</a:t>
                      </a:r>
                      <a:endParaRPr lang="en-US" sz="1600">
                        <a:solidFill>
                          <a:schemeClr val="accent1"/>
                        </a:solidFill>
                        <a:effectLst/>
                      </a:endParaRPr>
                    </a:p>
                  </a:txBody>
                  <a:tcPr marL="68580" marR="68580" marT="9525" marB="9525" anchor="ctr"/>
                </a:tc>
                <a:extLst>
                  <a:ext uri="{0D108BD9-81ED-4DB2-BD59-A6C34878D82A}">
                    <a16:rowId xmlns:a16="http://schemas.microsoft.com/office/drawing/2014/main" val="3143807525"/>
                  </a:ext>
                </a:extLst>
              </a:tr>
            </a:tbl>
          </a:graphicData>
        </a:graphic>
      </p:graphicFrame>
      <p:sp>
        <p:nvSpPr>
          <p:cNvPr id="4" name="Slide Number Placeholder 3">
            <a:extLst>
              <a:ext uri="{FF2B5EF4-FFF2-40B4-BE49-F238E27FC236}">
                <a16:creationId xmlns:a16="http://schemas.microsoft.com/office/drawing/2014/main" id="{7C56A954-19C7-14D6-F4C9-DDCFBDFDFD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pic>
        <p:nvPicPr>
          <p:cNvPr id="23" name="Graphic 22">
            <a:extLst>
              <a:ext uri="{FF2B5EF4-FFF2-40B4-BE49-F238E27FC236}">
                <a16:creationId xmlns:a16="http://schemas.microsoft.com/office/drawing/2014/main" id="{DF7E0F83-4F6F-EAD5-F2A7-85C265612A83}"/>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4951" y="111124"/>
            <a:ext cx="719137" cy="719137"/>
          </a:xfrm>
          <a:prstGeom prst="rect">
            <a:avLst/>
          </a:prstGeom>
        </p:spPr>
      </p:pic>
    </p:spTree>
    <p:extLst>
      <p:ext uri="{BB962C8B-B14F-4D97-AF65-F5344CB8AC3E}">
        <p14:creationId xmlns:p14="http://schemas.microsoft.com/office/powerpoint/2010/main" val="3135651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209566485"/>
              </p:ext>
            </p:extLst>
          </p:nvPr>
        </p:nvGraphicFramePr>
        <p:xfrm>
          <a:off x="838200" y="1554163"/>
          <a:ext cx="10515600" cy="2595880"/>
        </p:xfrm>
        <a:graphic>
          <a:graphicData uri="http://schemas.openxmlformats.org/drawingml/2006/table">
            <a:tbl>
              <a:tblPr firstRow="1" bandRow="1">
                <a:tableStyleId>{B301B821-A1FF-4177-AEE7-76D212191A09}</a:tableStyleId>
              </a:tblPr>
              <a:tblGrid>
                <a:gridCol w="6775580">
                  <a:extLst>
                    <a:ext uri="{9D8B030D-6E8A-4147-A177-3AD203B41FA5}">
                      <a16:colId xmlns:a16="http://schemas.microsoft.com/office/drawing/2014/main" val="2752842426"/>
                    </a:ext>
                  </a:extLst>
                </a:gridCol>
                <a:gridCol w="3740020">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40">
                <a:tc>
                  <a:txBody>
                    <a:bodyPr/>
                    <a:lstStyle/>
                    <a:p>
                      <a:r>
                        <a:rPr lang="en-US"/>
                        <a:t>Civil Rights Data Collection (CRDC)</a:t>
                      </a:r>
                    </a:p>
                  </a:txBody>
                  <a:tcPr/>
                </a:tc>
                <a:tc>
                  <a:txBody>
                    <a:bodyPr/>
                    <a:lstStyle/>
                    <a:p>
                      <a:r>
                        <a:rPr lang="en-US"/>
                        <a:t>Annette Severson</a:t>
                      </a:r>
                    </a:p>
                  </a:txBody>
                  <a:tcPr/>
                </a:tc>
                <a:extLst>
                  <a:ext uri="{0D108BD9-81ED-4DB2-BD59-A6C34878D82A}">
                    <a16:rowId xmlns:a16="http://schemas.microsoft.com/office/drawing/2014/main" val="2893289910"/>
                  </a:ext>
                </a:extLst>
              </a:tr>
              <a:tr h="370840">
                <a:tc>
                  <a:txBody>
                    <a:bodyPr/>
                    <a:lstStyle/>
                    <a:p>
                      <a:r>
                        <a:rPr lang="en-US"/>
                        <a:t>Student End of Year</a:t>
                      </a:r>
                    </a:p>
                  </a:txBody>
                  <a:tcPr/>
                </a:tc>
                <a:tc>
                  <a:txBody>
                    <a:bodyPr/>
                    <a:lstStyle/>
                    <a:p>
                      <a:r>
                        <a:rPr lang="en-US"/>
                        <a:t>Reagan Ward</a:t>
                      </a:r>
                    </a:p>
                  </a:txBody>
                  <a:tcPr/>
                </a:tc>
                <a:extLst>
                  <a:ext uri="{0D108BD9-81ED-4DB2-BD59-A6C34878D82A}">
                    <a16:rowId xmlns:a16="http://schemas.microsoft.com/office/drawing/2014/main" val="1986340527"/>
                  </a:ext>
                </a:extLst>
              </a:tr>
              <a:tr h="370840">
                <a:tc>
                  <a:txBody>
                    <a:bodyPr/>
                    <a:lstStyle/>
                    <a:p>
                      <a:r>
                        <a:rPr lang="en-US"/>
                        <a:t>ACCESS SBD</a:t>
                      </a:r>
                    </a:p>
                  </a:txBody>
                  <a:tcPr/>
                </a:tc>
                <a:tc>
                  <a:txBody>
                    <a:bodyPr/>
                    <a:lstStyle/>
                    <a:p>
                      <a:r>
                        <a:rPr lang="en-US"/>
                        <a:t>Tara Rhodes</a:t>
                      </a:r>
                    </a:p>
                  </a:txBody>
                  <a:tcPr/>
                </a:tc>
                <a:extLst>
                  <a:ext uri="{0D108BD9-81ED-4DB2-BD59-A6C34878D82A}">
                    <a16:rowId xmlns:a16="http://schemas.microsoft.com/office/drawing/2014/main" val="428251519"/>
                  </a:ext>
                </a:extLst>
              </a:tr>
              <a:tr h="370840">
                <a:tc>
                  <a:txBody>
                    <a:bodyPr/>
                    <a:lstStyle/>
                    <a:p>
                      <a:r>
                        <a:rPr lang="en-US"/>
                        <a:t>Summer EBT</a:t>
                      </a:r>
                    </a:p>
                  </a:txBody>
                  <a:tcPr/>
                </a:tc>
                <a:tc>
                  <a:txBody>
                    <a:bodyPr/>
                    <a:lstStyle/>
                    <a:p>
                      <a:r>
                        <a:rPr lang="en-US"/>
                        <a:t>Madeleine </a:t>
                      </a:r>
                      <a:r>
                        <a:rPr lang="en-US" err="1"/>
                        <a:t>Breza</a:t>
                      </a:r>
                      <a:r>
                        <a:rPr lang="en-US"/>
                        <a:t> &amp; Rachael Burnham</a:t>
                      </a:r>
                    </a:p>
                  </a:txBody>
                  <a:tcPr/>
                </a:tc>
                <a:extLst>
                  <a:ext uri="{0D108BD9-81ED-4DB2-BD59-A6C34878D82A}">
                    <a16:rowId xmlns:a16="http://schemas.microsoft.com/office/drawing/2014/main" val="3881703633"/>
                  </a:ext>
                </a:extLst>
              </a:tr>
              <a:tr h="370840">
                <a:tc>
                  <a:txBody>
                    <a:bodyPr/>
                    <a:lstStyle/>
                    <a:p>
                      <a:r>
                        <a:rPr lang="en-US"/>
                        <a:t>Reduced Academic Calendar</a:t>
                      </a:r>
                    </a:p>
                  </a:txBody>
                  <a:tcPr/>
                </a:tc>
                <a:tc>
                  <a:txBody>
                    <a:bodyPr/>
                    <a:lstStyle/>
                    <a:p>
                      <a:r>
                        <a:rPr lang="en-US"/>
                        <a:t>Jessica Tribbett</a:t>
                      </a:r>
                    </a:p>
                  </a:txBody>
                  <a:tcPr/>
                </a:tc>
                <a:extLst>
                  <a:ext uri="{0D108BD9-81ED-4DB2-BD59-A6C34878D82A}">
                    <a16:rowId xmlns:a16="http://schemas.microsoft.com/office/drawing/2014/main" val="2142762248"/>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nvPr>
        </p:nvGraphicFramePr>
        <p:xfrm>
          <a:off x="838200" y="1554163"/>
          <a:ext cx="10515600" cy="4155440"/>
        </p:xfrm>
        <a:graphic>
          <a:graphicData uri="http://schemas.openxmlformats.org/drawingml/2006/table">
            <a:tbl>
              <a:tblPr firstRow="1" bandRow="1">
                <a:tableStyleId>{B301B821-A1FF-4177-AEE7-76D212191A09}</a:tableStyleId>
              </a:tblPr>
              <a:tblGrid>
                <a:gridCol w="2989521">
                  <a:extLst>
                    <a:ext uri="{9D8B030D-6E8A-4147-A177-3AD203B41FA5}">
                      <a16:colId xmlns:a16="http://schemas.microsoft.com/office/drawing/2014/main" val="4171366518"/>
                    </a:ext>
                  </a:extLst>
                </a:gridCol>
                <a:gridCol w="1584251">
                  <a:extLst>
                    <a:ext uri="{9D8B030D-6E8A-4147-A177-3AD203B41FA5}">
                      <a16:colId xmlns:a16="http://schemas.microsoft.com/office/drawing/2014/main" val="1379799228"/>
                    </a:ext>
                  </a:extLst>
                </a:gridCol>
                <a:gridCol w="1297172">
                  <a:extLst>
                    <a:ext uri="{9D8B030D-6E8A-4147-A177-3AD203B41FA5}">
                      <a16:colId xmlns:a16="http://schemas.microsoft.com/office/drawing/2014/main" val="677725610"/>
                    </a:ext>
                  </a:extLst>
                </a:gridCol>
                <a:gridCol w="4644656">
                  <a:extLst>
                    <a:ext uri="{9D8B030D-6E8A-4147-A177-3AD203B41FA5}">
                      <a16:colId xmlns:a16="http://schemas.microsoft.com/office/drawing/2014/main" val="4097725187"/>
                    </a:ext>
                  </a:extLst>
                </a:gridCol>
              </a:tblGrid>
              <a:tr h="37084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370840">
                <a:tc>
                  <a:txBody>
                    <a:bodyPr/>
                    <a:lstStyle/>
                    <a:p>
                      <a:r>
                        <a:rPr lang="en-US" sz="1800" b="1">
                          <a:solidFill>
                            <a:srgbClr val="0070C0"/>
                          </a:solidFill>
                          <a:hlinkClick r:id="rId2">
                            <a:extLst>
                              <a:ext uri="{A12FA001-AC4F-418D-AE19-62706E023703}">
                                <ahyp:hlinkClr xmlns:ahyp="http://schemas.microsoft.com/office/drawing/2018/hyperlinkcolor" val="tx"/>
                              </a:ext>
                            </a:extLst>
                          </a:hlinkClick>
                        </a:rPr>
                        <a:t>RITS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232523992"/>
                  </a:ext>
                </a:extLst>
              </a:tr>
              <a:tr h="370840">
                <a:tc>
                  <a:txBody>
                    <a:bodyPr/>
                    <a:lstStyle/>
                    <a:p>
                      <a:r>
                        <a:rPr lang="en-US" sz="1800" b="1">
                          <a:solidFill>
                            <a:srgbClr val="0070C0"/>
                          </a:solidFill>
                          <a:hlinkClick r:id="rId3">
                            <a:extLst>
                              <a:ext uri="{A12FA001-AC4F-418D-AE19-62706E023703}">
                                <ahyp:hlinkClr xmlns:ahyp="http://schemas.microsoft.com/office/drawing/2018/hyperlinkcolor" val="tx"/>
                              </a:ext>
                            </a:extLst>
                          </a:hlinkClick>
                        </a:rPr>
                        <a:t>EDIS</a:t>
                      </a:r>
                      <a:endParaRPr lang="en-US" sz="1800" b="1">
                        <a:solidFill>
                          <a:srgbClr val="0070C0"/>
                        </a:solidFill>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293840581"/>
                  </a:ext>
                </a:extLst>
              </a:tr>
              <a:tr h="370840">
                <a:tc>
                  <a:txBody>
                    <a:bodyPr/>
                    <a:lstStyle/>
                    <a:p>
                      <a:pPr marL="0" algn="l" defTabSz="914400" rtl="0" eaLnBrk="1" latinLnBrk="0" hangingPunct="1"/>
                      <a:r>
                        <a:rPr lang="en-US" sz="18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800" b="1" kern="1200">
                        <a:solidFill>
                          <a:srgbClr val="0070C0"/>
                        </a:solidFill>
                        <a:latin typeface="+mn-lt"/>
                        <a:ea typeface="+mn-ea"/>
                        <a:cs typeface="+mn-cs"/>
                      </a:endParaRPr>
                    </a:p>
                  </a:txBody>
                  <a:tcPr/>
                </a:tc>
                <a:tc>
                  <a:txBody>
                    <a:bodyPr/>
                    <a:lstStyle/>
                    <a:p>
                      <a:r>
                        <a:rPr lang="en-US"/>
                        <a:t>Year Round</a:t>
                      </a:r>
                    </a:p>
                  </a:txBody>
                  <a:tcPr/>
                </a:tc>
                <a:tc>
                  <a:txBody>
                    <a:bodyPr/>
                    <a:lstStyle/>
                    <a:p>
                      <a:r>
                        <a:rPr lang="en-US"/>
                        <a:t>Open</a:t>
                      </a:r>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a:t>Reduced Academic Calendar Applications</a:t>
                      </a:r>
                    </a:p>
                    <a:p>
                      <a:pPr marL="742950" lvl="1" indent="-285750">
                        <a:buFont typeface="Arial" panose="020B0604020202020204" pitchFamily="34" charset="0"/>
                        <a:buChar char="•"/>
                      </a:pPr>
                      <a:r>
                        <a:rPr lang="en-US"/>
                        <a:t>3/6/2024 to 5/10/2024</a:t>
                      </a:r>
                    </a:p>
                    <a:p>
                      <a:pPr marL="285750" indent="-285750">
                        <a:buFont typeface="Arial" panose="020B0604020202020204" pitchFamily="34" charset="0"/>
                        <a:buChar char="•"/>
                      </a:pPr>
                      <a:r>
                        <a:rPr lang="en-US"/>
                        <a:t>School Code Change Requests</a:t>
                      </a:r>
                    </a:p>
                    <a:p>
                      <a:pPr marL="742950" lvl="1" indent="-285750">
                        <a:buFont typeface="Arial" panose="020B0604020202020204" pitchFamily="34" charset="0"/>
                        <a:buChar char="•"/>
                      </a:pPr>
                      <a:r>
                        <a:rPr lang="en-US"/>
                        <a:t>2/5/2024 to 6/28/2024</a:t>
                      </a:r>
                    </a:p>
                  </a:txBody>
                  <a:tcPr/>
                </a:tc>
                <a:extLst>
                  <a:ext uri="{0D108BD9-81ED-4DB2-BD59-A6C34878D82A}">
                    <a16:rowId xmlns:a16="http://schemas.microsoft.com/office/drawing/2014/main" val="3547505821"/>
                  </a:ext>
                </a:extLst>
              </a:tr>
              <a:tr h="370840">
                <a:tc>
                  <a:txBody>
                    <a:bodyPr/>
                    <a:lstStyle/>
                    <a:p>
                      <a:r>
                        <a:rPr lang="en-US" sz="1800" b="1">
                          <a:solidFill>
                            <a:srgbClr val="0070C0"/>
                          </a:solidFill>
                          <a:hlinkClick r:id="rId5">
                            <a:extLst>
                              <a:ext uri="{A12FA001-AC4F-418D-AE19-62706E023703}">
                                <ahyp:hlinkClr xmlns:ahyp="http://schemas.microsoft.com/office/drawing/2018/hyperlinkcolor" val="tx"/>
                              </a:ext>
                            </a:extLst>
                          </a:hlinkClick>
                        </a:rPr>
                        <a:t>Student</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Interim Deadline: 4/11/24 upload initial GG file</a:t>
                      </a:r>
                    </a:p>
                  </a:txBody>
                  <a:tcPr/>
                </a:tc>
                <a:extLst>
                  <a:ext uri="{0D108BD9-81ED-4DB2-BD59-A6C34878D82A}">
                    <a16:rowId xmlns:a16="http://schemas.microsoft.com/office/drawing/2014/main" val="3826964883"/>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Title I</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2462829127"/>
                  </a:ext>
                </a:extLst>
              </a:tr>
              <a:tr h="370840">
                <a:tc>
                  <a:txBody>
                    <a:bodyPr/>
                    <a:lstStyle/>
                    <a:p>
                      <a:r>
                        <a:rPr lang="en-US" sz="1800" b="1">
                          <a:solidFill>
                            <a:srgbClr val="0070C0"/>
                          </a:solidFill>
                          <a:hlinkClick r:id="rId6">
                            <a:extLst>
                              <a:ext uri="{A12FA001-AC4F-418D-AE19-62706E023703}">
                                <ahyp:hlinkClr xmlns:ahyp="http://schemas.microsoft.com/office/drawing/2018/hyperlinkcolor" val="tx"/>
                              </a:ext>
                            </a:extLst>
                          </a:hlinkClick>
                        </a:rPr>
                        <a:t>Special Education IEP</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088562171"/>
                  </a:ext>
                </a:extLst>
              </a:tr>
              <a:tr h="370840">
                <a:tc>
                  <a:txBody>
                    <a:bodyPr/>
                    <a:lstStyle/>
                    <a:p>
                      <a:r>
                        <a:rPr lang="en-US" sz="1800" b="1">
                          <a:solidFill>
                            <a:srgbClr val="0070C0"/>
                          </a:solidFill>
                          <a:hlinkClick r:id="rId7">
                            <a:extLst>
                              <a:ext uri="{A12FA001-AC4F-418D-AE19-62706E023703}">
                                <ahyp:hlinkClr xmlns:ahyp="http://schemas.microsoft.com/office/drawing/2018/hyperlinkcolor" val="tx"/>
                              </a:ext>
                            </a:extLst>
                          </a:hlinkClick>
                        </a:rPr>
                        <a:t>Staff</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417551475"/>
                  </a:ext>
                </a:extLst>
              </a:tr>
              <a:tr h="370840">
                <a:tc>
                  <a:txBody>
                    <a:bodyPr/>
                    <a:lstStyle/>
                    <a:p>
                      <a:r>
                        <a:rPr lang="en-US" sz="1800" b="1">
                          <a:solidFill>
                            <a:srgbClr val="0070C0"/>
                          </a:solidFill>
                          <a:hlinkClick r:id="rId8">
                            <a:extLst>
                              <a:ext uri="{A12FA001-AC4F-418D-AE19-62706E023703}">
                                <ahyp:hlinkClr xmlns:ahyp="http://schemas.microsoft.com/office/drawing/2018/hyperlinkcolor" val="tx"/>
                              </a:ext>
                            </a:extLst>
                          </a:hlinkClick>
                        </a:rPr>
                        <a:t>TSDL</a:t>
                      </a:r>
                      <a:endParaRPr lang="en-US" sz="1800" b="1">
                        <a:solidFill>
                          <a:srgbClr val="0070C0"/>
                        </a:solidFill>
                      </a:endParaRPr>
                    </a:p>
                  </a:txBody>
                  <a:tcPr/>
                </a:tc>
                <a:tc>
                  <a:txBody>
                    <a:bodyPr/>
                    <a:lstStyle/>
                    <a:p>
                      <a:r>
                        <a:rPr lang="en-US"/>
                        <a:t>Interchange</a:t>
                      </a:r>
                    </a:p>
                  </a:txBody>
                  <a:tcPr/>
                </a:tc>
                <a:tc>
                  <a:txBody>
                    <a:bodyPr/>
                    <a:lstStyle/>
                    <a:p>
                      <a:r>
                        <a:rPr lang="en-US"/>
                        <a:t>Open</a:t>
                      </a:r>
                    </a:p>
                  </a:txBody>
                  <a:tcPr>
                    <a:solidFill>
                      <a:schemeClr val="accent3">
                        <a:lumMod val="40000"/>
                        <a:lumOff val="60000"/>
                      </a:schemeClr>
                    </a:solidFill>
                  </a:tcPr>
                </a:tc>
                <a:tc>
                  <a:txBody>
                    <a:bodyPr/>
                    <a:lstStyle/>
                    <a:p>
                      <a:endParaRPr lang="en-US"/>
                    </a:p>
                  </a:txBody>
                  <a:tcPr/>
                </a:tc>
                <a:extLst>
                  <a:ext uri="{0D108BD9-81ED-4DB2-BD59-A6C34878D82A}">
                    <a16:rowId xmlns:a16="http://schemas.microsoft.com/office/drawing/2014/main" val="1624153760"/>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2066260" y="5874622"/>
            <a:ext cx="8059479" cy="656167"/>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a:hlinkClick r:id="rId9"/>
              </a:rPr>
              <a:t>Data Pipeline Resources: Data Pipeline Collection Dates (XLS)</a:t>
            </a:r>
            <a:endParaRPr lang="en-US" sz="24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cont.</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204276979"/>
              </p:ext>
            </p:extLst>
          </p:nvPr>
        </p:nvGraphicFramePr>
        <p:xfrm>
          <a:off x="838199" y="1552011"/>
          <a:ext cx="10515596" cy="4145280"/>
        </p:xfrm>
        <a:graphic>
          <a:graphicData uri="http://schemas.openxmlformats.org/drawingml/2006/table">
            <a:tbl>
              <a:tblPr firstRow="1" bandRow="1">
                <a:tableStyleId>{B301B821-A1FF-4177-AEE7-76D212191A09}</a:tableStyleId>
              </a:tblPr>
              <a:tblGrid>
                <a:gridCol w="2161032">
                  <a:extLst>
                    <a:ext uri="{9D8B030D-6E8A-4147-A177-3AD203B41FA5}">
                      <a16:colId xmlns:a16="http://schemas.microsoft.com/office/drawing/2014/main" val="972675767"/>
                    </a:ext>
                  </a:extLst>
                </a:gridCol>
                <a:gridCol w="1207008">
                  <a:extLst>
                    <a:ext uri="{9D8B030D-6E8A-4147-A177-3AD203B41FA5}">
                      <a16:colId xmlns:a16="http://schemas.microsoft.com/office/drawing/2014/main" val="1355897659"/>
                    </a:ext>
                  </a:extLst>
                </a:gridCol>
                <a:gridCol w="1008856">
                  <a:extLst>
                    <a:ext uri="{9D8B030D-6E8A-4147-A177-3AD203B41FA5}">
                      <a16:colId xmlns:a16="http://schemas.microsoft.com/office/drawing/2014/main" val="554794496"/>
                    </a:ext>
                  </a:extLst>
                </a:gridCol>
                <a:gridCol w="1478312">
                  <a:extLst>
                    <a:ext uri="{9D8B030D-6E8A-4147-A177-3AD203B41FA5}">
                      <a16:colId xmlns:a16="http://schemas.microsoft.com/office/drawing/2014/main" val="2208239753"/>
                    </a:ext>
                  </a:extLst>
                </a:gridCol>
                <a:gridCol w="2330194">
                  <a:extLst>
                    <a:ext uri="{9D8B030D-6E8A-4147-A177-3AD203B41FA5}">
                      <a16:colId xmlns:a16="http://schemas.microsoft.com/office/drawing/2014/main" val="1970621890"/>
                    </a:ext>
                  </a:extLst>
                </a:gridCol>
                <a:gridCol w="2330194">
                  <a:extLst>
                    <a:ext uri="{9D8B030D-6E8A-4147-A177-3AD203B41FA5}">
                      <a16:colId xmlns:a16="http://schemas.microsoft.com/office/drawing/2014/main" val="1932458984"/>
                    </a:ext>
                  </a:extLst>
                </a:gridCol>
              </a:tblGrid>
              <a:tr h="308837">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Deadline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Human Resources</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Feb. 23,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2232552496"/>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dirty="0">
                        <a:latin typeface="+mn-lt"/>
                      </a:endParaRPr>
                    </a:p>
                  </a:txBody>
                  <a:tcPr/>
                </a:tc>
                <a:extLst>
                  <a:ext uri="{0D108BD9-81ED-4DB2-BD59-A6C34878D82A}">
                    <a16:rowId xmlns:a16="http://schemas.microsoft.com/office/drawing/2014/main" val="981396042"/>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Opens 4/17/2024</a:t>
                      </a:r>
                    </a:p>
                  </a:txBody>
                  <a:tcPr/>
                </a:tc>
                <a:extLst>
                  <a:ext uri="{0D108BD9-81ED-4DB2-BD59-A6C34878D82A}">
                    <a16:rowId xmlns:a16="http://schemas.microsoft.com/office/drawing/2014/main" val="86854669"/>
                  </a:ext>
                </a:extLst>
              </a:tr>
              <a:tr h="43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5"/>
                        </a:rPr>
                        <a:t>Student End of Year</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Interim Deadline: </a:t>
                      </a:r>
                      <a:br>
                        <a:rPr lang="en-US" sz="1600" b="0" dirty="0">
                          <a:latin typeface="+mn-lt"/>
                        </a:rPr>
                      </a:br>
                      <a:r>
                        <a:rPr lang="en-US" sz="1600" b="0" dirty="0">
                          <a:latin typeface="+mn-lt"/>
                        </a:rPr>
                        <a:t>Upload initial GG file by 4/11/2024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Soft Open 4/1/2024</a:t>
                      </a:r>
                    </a:p>
                    <a:p>
                      <a:pPr marL="0" marR="0" lvl="0" indent="0" algn="l" rtl="0" eaLnBrk="1" fontAlgn="auto" latinLnBrk="0" hangingPunct="1">
                        <a:lnSpc>
                          <a:spcPct val="100000"/>
                        </a:lnSpc>
                        <a:spcBef>
                          <a:spcPts val="0"/>
                        </a:spcBef>
                        <a:spcAft>
                          <a:spcPts val="0"/>
                        </a:spcAft>
                        <a:buClrTx/>
                        <a:buSzTx/>
                        <a:buFontTx/>
                        <a:buNone/>
                      </a:pPr>
                      <a:endParaRPr lang="en-US" sz="1600" b="0" dirty="0">
                        <a:latin typeface="+mn-lt"/>
                      </a:endParaRPr>
                    </a:p>
                  </a:txBody>
                  <a:tcPr/>
                </a:tc>
                <a:extLst>
                  <a:ext uri="{0D108BD9-81ED-4DB2-BD59-A6C34878D82A}">
                    <a16:rowId xmlns:a16="http://schemas.microsoft.com/office/drawing/2014/main" val="473525023"/>
                  </a:ext>
                </a:extLst>
              </a:tr>
              <a:tr h="197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Report Card March</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pPr marL="0" algn="l" defTabSz="914400" rtl="0" eaLnBrk="1" latinLnBrk="0" hangingPunct="1"/>
                      <a:r>
                        <a:rPr lang="en-US" sz="1600" kern="1200">
                          <a:solidFill>
                            <a:schemeClr val="dk1"/>
                          </a:solidFill>
                          <a:latin typeface="+mn-lt"/>
                          <a:ea typeface="+mn-ea"/>
                          <a:cs typeface="+mn-cs"/>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Apr.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1544995665"/>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ACCESS for ELLs</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Mar. 20,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Opens 3/11/2024</a:t>
                      </a:r>
                    </a:p>
                  </a:txBody>
                  <a:tcPr/>
                </a:tc>
                <a:extLst>
                  <a:ext uri="{0D108BD9-81ED-4DB2-BD59-A6C34878D82A}">
                    <a16:rowId xmlns:a16="http://schemas.microsoft.com/office/drawing/2014/main" val="998120317"/>
                  </a:ext>
                </a:extLst>
              </a:tr>
              <a:tr h="308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S-EBT</a:t>
                      </a:r>
                      <a:endParaRPr lang="en-US" sz="1600" b="1" kern="1200">
                        <a:solidFill>
                          <a:srgbClr val="0070C0"/>
                        </a:solidFill>
                        <a:latin typeface="+mn-lt"/>
                        <a:ea typeface="+mn-ea"/>
                        <a:cs typeface="+mn-cs"/>
                      </a:endParaRPr>
                    </a:p>
                  </a:txBody>
                  <a:tcPr/>
                </a:tc>
                <a:tc>
                  <a:txBody>
                    <a:bodyPr/>
                    <a:lstStyle/>
                    <a:p>
                      <a:r>
                        <a:rPr lang="en-US" sz="1600"/>
                        <a:t>Periodic</a:t>
                      </a:r>
                    </a:p>
                  </a:txBody>
                  <a:tcPr/>
                </a:tc>
                <a:tc>
                  <a:txBody>
                    <a:bodyPr/>
                    <a:lstStyle/>
                    <a:p>
                      <a:r>
                        <a:rPr lang="en-US" sz="1600"/>
                        <a:t>Coming Soon</a:t>
                      </a:r>
                    </a:p>
                  </a:txBody>
                  <a:tcPr>
                    <a:solidFill>
                      <a:schemeClr val="bg2">
                        <a:lumMod val="60000"/>
                        <a:lumOff val="4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Apr.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Opens 4/1/2024</a:t>
                      </a:r>
                    </a:p>
                  </a:txBody>
                  <a:tcPr/>
                </a:tc>
                <a:extLst>
                  <a:ext uri="{0D108BD9-81ED-4DB2-BD59-A6C34878D82A}">
                    <a16:rowId xmlns:a16="http://schemas.microsoft.com/office/drawing/2014/main" val="3333628477"/>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078DC3FC-4246-1212-B0E9-77954B508DDE}"/>
              </a:ext>
            </a:extLst>
          </p:cNvPr>
          <p:cNvSpPr/>
          <p:nvPr/>
        </p:nvSpPr>
        <p:spPr>
          <a:xfrm>
            <a:off x="2066257" y="5920360"/>
            <a:ext cx="8059479" cy="501325"/>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9"/>
              </a:rPr>
              <a:t>Data Pipeline Resources: Data Pipeline Collection Dates (XLS)</a:t>
            </a:r>
            <a:endParaRPr lang="en-US" sz="2000"/>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03620E4-8142-224B-3B16-23101C1639C3}"/>
              </a:ext>
            </a:extLst>
          </p:cNvPr>
          <p:cNvSpPr>
            <a:spLocks noGrp="1"/>
          </p:cNvSpPr>
          <p:nvPr>
            <p:ph type="ctrTitle"/>
          </p:nvPr>
        </p:nvSpPr>
        <p:spPr/>
        <p:txBody>
          <a:bodyPr/>
          <a:lstStyle/>
          <a:p>
            <a:r>
              <a:rPr lang="en-US"/>
              <a:t>Civil Rights Data Collection (CRDC)</a:t>
            </a:r>
          </a:p>
        </p:txBody>
      </p:sp>
      <p:sp>
        <p:nvSpPr>
          <p:cNvPr id="8" name="Content Placeholder 7">
            <a:extLst>
              <a:ext uri="{FF2B5EF4-FFF2-40B4-BE49-F238E27FC236}">
                <a16:creationId xmlns:a16="http://schemas.microsoft.com/office/drawing/2014/main" id="{B4DB6F32-18EE-846F-AB00-90E13FF9A52C}"/>
              </a:ext>
            </a:extLst>
          </p:cNvPr>
          <p:cNvSpPr>
            <a:spLocks noGrp="1"/>
          </p:cNvSpPr>
          <p:nvPr>
            <p:ph sz="quarter" idx="13"/>
          </p:nvPr>
        </p:nvSpPr>
        <p:spPr/>
        <p:txBody>
          <a:bodyPr/>
          <a:lstStyle/>
          <a:p>
            <a:r>
              <a:rPr lang="en-US"/>
              <a:t>Annette Severson</a:t>
            </a:r>
          </a:p>
        </p:txBody>
      </p:sp>
      <p:sp>
        <p:nvSpPr>
          <p:cNvPr id="4" name="Slide Number Placeholder 3">
            <a:extLst>
              <a:ext uri="{FF2B5EF4-FFF2-40B4-BE49-F238E27FC236}">
                <a16:creationId xmlns:a16="http://schemas.microsoft.com/office/drawing/2014/main" id="{204625F6-6369-9AEF-6CBA-49789C618889}"/>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206788828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86E6BD-9077-4CA2-A1E3-60604FEC22C4}">
  <ds:schemaRefs>
    <ds:schemaRef ds:uri="4c96849b-d583-4314-bdb6-16a0c6e34719"/>
    <ds:schemaRef ds:uri="658e932f-8c42-4f93-8fc3-67d3de176e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B8263-E116-4610-9B9F-0E82FA1493E2}">
  <ds:schemaRefs>
    <ds:schemaRef ds:uri="4c96849b-d583-4314-bdb6-16a0c6e34719"/>
    <ds:schemaRef ds:uri="658e932f-8c42-4f93-8fc3-67d3de176e6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3209</Words>
  <Application>Microsoft Office PowerPoint</Application>
  <PresentationFormat>Widescreen</PresentationFormat>
  <Paragraphs>469</Paragraphs>
  <Slides>37</Slides>
  <Notes>8</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Courier New</vt:lpstr>
      <vt:lpstr>Museo Slab 500</vt:lpstr>
      <vt:lpstr>Trebuchet MS</vt:lpstr>
      <vt:lpstr>Wingdings</vt:lpstr>
      <vt:lpstr>Office Theme</vt:lpstr>
      <vt:lpstr>March 14,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vt:lpstr>
      <vt:lpstr>Open Collections and Upcoming Dates cont.</vt:lpstr>
      <vt:lpstr>Civil Rights Data Collection (CRDC)</vt:lpstr>
      <vt:lpstr>Current Status</vt:lpstr>
      <vt:lpstr>Overall District Status – Great Job!!  </vt:lpstr>
      <vt:lpstr>Questions &amp; Resources: CRDC</vt:lpstr>
      <vt:lpstr>Student End of Year</vt:lpstr>
      <vt:lpstr>SEY Collection Timeline: Soft Open Phase</vt:lpstr>
      <vt:lpstr>SEY Website Updates</vt:lpstr>
      <vt:lpstr>FRL Status Reminders</vt:lpstr>
      <vt:lpstr>Questions &amp; Resources: Student End of Year</vt:lpstr>
      <vt:lpstr>ACCESS for ELLs SBD</vt:lpstr>
      <vt:lpstr>Student Biographical Data (SBD) Timeline</vt:lpstr>
      <vt:lpstr>WIDA ACCESS for ELLs SBD</vt:lpstr>
      <vt:lpstr>Updates for 23-24 Collection Window</vt:lpstr>
      <vt:lpstr>ACCESS for ELLs SBD Collection Documentation</vt:lpstr>
      <vt:lpstr>ACCESS for ELLs SBD Tips</vt:lpstr>
      <vt:lpstr>ACCESS SBD: Contact Information</vt:lpstr>
      <vt:lpstr>Summer EBT Program</vt:lpstr>
      <vt:lpstr>Permanent Summer-EBT</vt:lpstr>
      <vt:lpstr>Currently…</vt:lpstr>
      <vt:lpstr>Data Collection </vt:lpstr>
      <vt:lpstr>File Layout</vt:lpstr>
      <vt:lpstr>Questions &amp; Resources: Summer EBT</vt:lpstr>
      <vt:lpstr>Reduced Academic Calendar</vt:lpstr>
      <vt:lpstr>Reduced Academic Calendar:  Requests</vt:lpstr>
      <vt:lpstr>Reduced Academic Calendar:  Request form field updates </vt:lpstr>
      <vt:lpstr>Reduced Academic Calendar:  Request form</vt:lpstr>
      <vt:lpstr>Questions &amp; Resources: Reduced Academic Calendar</vt:lpstr>
      <vt:lpstr>Thank you for joining today!</vt:lpstr>
      <vt:lpstr>Collection Email Addresses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cp:revision>
  <dcterms:created xsi:type="dcterms:W3CDTF">2019-06-25T17:30:52Z</dcterms:created>
  <dcterms:modified xsi:type="dcterms:W3CDTF">2024-03-14T14:06:58Z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0x010100DAAC51CBA1589D4F84DFE601021F4370</vt:lpwstr>
  </property>
  <property fmtid="{D5CDD505-2E9C-101B-9397-08002B2CF9AE}" pid="3" name="MediaServiceImageTags">
    <vt:lpwstr/>
  </property>
</Properties>
</file>