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4"/>
  </p:sldMasterIdLst>
  <p:notesMasterIdLst>
    <p:notesMasterId r:id="rId16"/>
  </p:notesMasterIdLst>
  <p:sldIdLst>
    <p:sldId id="256" r:id="rId5"/>
    <p:sldId id="302" r:id="rId6"/>
    <p:sldId id="430" r:id="rId7"/>
    <p:sldId id="479" r:id="rId8"/>
    <p:sldId id="471" r:id="rId9"/>
    <p:sldId id="472" r:id="rId10"/>
    <p:sldId id="473" r:id="rId11"/>
    <p:sldId id="432" r:id="rId12"/>
    <p:sldId id="433" r:id="rId13"/>
    <p:sldId id="280" r:id="rId14"/>
    <p:sldId id="275"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88BC9"/>
    <a:srgbClr val="EF75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6EB256E-EF0C-4766-AE61-FEE4826D5CAB}" v="1" dt="2024-05-14T19:45:56.91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960" autoAdjust="0"/>
    <p:restoredTop sz="96357" autoAdjust="0"/>
  </p:normalViewPr>
  <p:slideViewPr>
    <p:cSldViewPr snapToGrid="0">
      <p:cViewPr varScale="1">
        <p:scale>
          <a:sx n="106" d="100"/>
          <a:sy n="106" d="100"/>
        </p:scale>
        <p:origin x="906" y="114"/>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4" d="100"/>
          <a:sy n="84" d="100"/>
        </p:scale>
        <p:origin x="3828"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enzel, Brooke" userId="672bf8d3-b15b-4e02-a6d1-39319a0df09b" providerId="ADAL" clId="{9B11C94F-2CC1-4695-A8B7-8EFE1E369148}"/>
    <pc:docChg chg="custSel addSld delSld modSld">
      <pc:chgData name="Wenzel, Brooke" userId="672bf8d3-b15b-4e02-a6d1-39319a0df09b" providerId="ADAL" clId="{9B11C94F-2CC1-4695-A8B7-8EFE1E369148}" dt="2023-02-22T22:06:44.678" v="106"/>
      <pc:docMkLst>
        <pc:docMk/>
      </pc:docMkLst>
      <pc:sldChg chg="modSp mod">
        <pc:chgData name="Wenzel, Brooke" userId="672bf8d3-b15b-4e02-a6d1-39319a0df09b" providerId="ADAL" clId="{9B11C94F-2CC1-4695-A8B7-8EFE1E369148}" dt="2023-02-22T22:05:36.210" v="27" actId="20577"/>
        <pc:sldMkLst>
          <pc:docMk/>
          <pc:sldMk cId="3044915438" sldId="256"/>
        </pc:sldMkLst>
        <pc:spChg chg="mod">
          <ac:chgData name="Wenzel, Brooke" userId="672bf8d3-b15b-4e02-a6d1-39319a0df09b" providerId="ADAL" clId="{9B11C94F-2CC1-4695-A8B7-8EFE1E369148}" dt="2023-02-22T22:05:36.210" v="27" actId="20577"/>
          <ac:spMkLst>
            <pc:docMk/>
            <pc:sldMk cId="3044915438" sldId="256"/>
            <ac:spMk id="7" creationId="{2A0C161A-8513-BB84-0601-D50578FDAD11}"/>
          </ac:spMkLst>
        </pc:spChg>
      </pc:sldChg>
      <pc:sldChg chg="del">
        <pc:chgData name="Wenzel, Brooke" userId="672bf8d3-b15b-4e02-a6d1-39319a0df09b" providerId="ADAL" clId="{9B11C94F-2CC1-4695-A8B7-8EFE1E369148}" dt="2023-02-22T22:06:07.228" v="32" actId="47"/>
        <pc:sldMkLst>
          <pc:docMk/>
          <pc:sldMk cId="3401448192" sldId="264"/>
        </pc:sldMkLst>
      </pc:sldChg>
      <pc:sldChg chg="del">
        <pc:chgData name="Wenzel, Brooke" userId="672bf8d3-b15b-4e02-a6d1-39319a0df09b" providerId="ADAL" clId="{9B11C94F-2CC1-4695-A8B7-8EFE1E369148}" dt="2023-02-22T22:06:07.228" v="32" actId="47"/>
        <pc:sldMkLst>
          <pc:docMk/>
          <pc:sldMk cId="812090992" sldId="270"/>
        </pc:sldMkLst>
      </pc:sldChg>
      <pc:sldChg chg="del">
        <pc:chgData name="Wenzel, Brooke" userId="672bf8d3-b15b-4e02-a6d1-39319a0df09b" providerId="ADAL" clId="{9B11C94F-2CC1-4695-A8B7-8EFE1E369148}" dt="2023-02-22T22:06:07.228" v="32" actId="47"/>
        <pc:sldMkLst>
          <pc:docMk/>
          <pc:sldMk cId="3613651240" sldId="271"/>
        </pc:sldMkLst>
      </pc:sldChg>
      <pc:sldChg chg="del">
        <pc:chgData name="Wenzel, Brooke" userId="672bf8d3-b15b-4e02-a6d1-39319a0df09b" providerId="ADAL" clId="{9B11C94F-2CC1-4695-A8B7-8EFE1E369148}" dt="2023-02-22T22:06:07.228" v="32" actId="47"/>
        <pc:sldMkLst>
          <pc:docMk/>
          <pc:sldMk cId="2748458431" sldId="274"/>
        </pc:sldMkLst>
      </pc:sldChg>
      <pc:sldChg chg="modSp mod">
        <pc:chgData name="Wenzel, Brooke" userId="672bf8d3-b15b-4e02-a6d1-39319a0df09b" providerId="ADAL" clId="{9B11C94F-2CC1-4695-A8B7-8EFE1E369148}" dt="2023-02-22T22:06:17.119" v="105" actId="20577"/>
        <pc:sldMkLst>
          <pc:docMk/>
          <pc:sldMk cId="675032686" sldId="275"/>
        </pc:sldMkLst>
        <pc:spChg chg="mod">
          <ac:chgData name="Wenzel, Brooke" userId="672bf8d3-b15b-4e02-a6d1-39319a0df09b" providerId="ADAL" clId="{9B11C94F-2CC1-4695-A8B7-8EFE1E369148}" dt="2023-02-22T22:06:17.119" v="105" actId="20577"/>
          <ac:spMkLst>
            <pc:docMk/>
            <pc:sldMk cId="675032686" sldId="275"/>
            <ac:spMk id="4" creationId="{069C16D8-71E6-6E0A-9E9A-40580CD77B33}"/>
          </ac:spMkLst>
        </pc:spChg>
      </pc:sldChg>
      <pc:sldChg chg="del">
        <pc:chgData name="Wenzel, Brooke" userId="672bf8d3-b15b-4e02-a6d1-39319a0df09b" providerId="ADAL" clId="{9B11C94F-2CC1-4695-A8B7-8EFE1E369148}" dt="2023-02-22T22:06:07.228" v="32" actId="47"/>
        <pc:sldMkLst>
          <pc:docMk/>
          <pc:sldMk cId="2894931076" sldId="276"/>
        </pc:sldMkLst>
      </pc:sldChg>
      <pc:sldChg chg="add">
        <pc:chgData name="Wenzel, Brooke" userId="672bf8d3-b15b-4e02-a6d1-39319a0df09b" providerId="ADAL" clId="{9B11C94F-2CC1-4695-A8B7-8EFE1E369148}" dt="2023-02-22T22:06:02.953" v="28"/>
        <pc:sldMkLst>
          <pc:docMk/>
          <pc:sldMk cId="74274322" sldId="280"/>
        </pc:sldMkLst>
      </pc:sldChg>
      <pc:sldChg chg="add">
        <pc:chgData name="Wenzel, Brooke" userId="672bf8d3-b15b-4e02-a6d1-39319a0df09b" providerId="ADAL" clId="{9B11C94F-2CC1-4695-A8B7-8EFE1E369148}" dt="2023-02-22T22:06:44.678" v="106"/>
        <pc:sldMkLst>
          <pc:docMk/>
          <pc:sldMk cId="3852917614" sldId="302"/>
        </pc:sldMkLst>
      </pc:sldChg>
      <pc:sldChg chg="add">
        <pc:chgData name="Wenzel, Brooke" userId="672bf8d3-b15b-4e02-a6d1-39319a0df09b" providerId="ADAL" clId="{9B11C94F-2CC1-4695-A8B7-8EFE1E369148}" dt="2023-02-22T22:06:02.953" v="28"/>
        <pc:sldMkLst>
          <pc:docMk/>
          <pc:sldMk cId="2116770858" sldId="430"/>
        </pc:sldMkLst>
      </pc:sldChg>
      <pc:sldChg chg="modSp add mod">
        <pc:chgData name="Wenzel, Brooke" userId="672bf8d3-b15b-4e02-a6d1-39319a0df09b" providerId="ADAL" clId="{9B11C94F-2CC1-4695-A8B7-8EFE1E369148}" dt="2023-02-22T22:06:03.097" v="31" actId="27636"/>
        <pc:sldMkLst>
          <pc:docMk/>
          <pc:sldMk cId="2050822658" sldId="432"/>
        </pc:sldMkLst>
        <pc:spChg chg="mod">
          <ac:chgData name="Wenzel, Brooke" userId="672bf8d3-b15b-4e02-a6d1-39319a0df09b" providerId="ADAL" clId="{9B11C94F-2CC1-4695-A8B7-8EFE1E369148}" dt="2023-02-22T22:06:03.097" v="31" actId="27636"/>
          <ac:spMkLst>
            <pc:docMk/>
            <pc:sldMk cId="2050822658" sldId="432"/>
            <ac:spMk id="2" creationId="{00000000-0000-0000-0000-000000000000}"/>
          </ac:spMkLst>
        </pc:spChg>
      </pc:sldChg>
      <pc:sldChg chg="add">
        <pc:chgData name="Wenzel, Brooke" userId="672bf8d3-b15b-4e02-a6d1-39319a0df09b" providerId="ADAL" clId="{9B11C94F-2CC1-4695-A8B7-8EFE1E369148}" dt="2023-02-22T22:06:02.953" v="28"/>
        <pc:sldMkLst>
          <pc:docMk/>
          <pc:sldMk cId="2107165496" sldId="433"/>
        </pc:sldMkLst>
      </pc:sldChg>
      <pc:sldChg chg="add">
        <pc:chgData name="Wenzel, Brooke" userId="672bf8d3-b15b-4e02-a6d1-39319a0df09b" providerId="ADAL" clId="{9B11C94F-2CC1-4695-A8B7-8EFE1E369148}" dt="2023-02-22T22:06:02.953" v="28"/>
        <pc:sldMkLst>
          <pc:docMk/>
          <pc:sldMk cId="354817015" sldId="471"/>
        </pc:sldMkLst>
      </pc:sldChg>
      <pc:sldChg chg="modSp add mod">
        <pc:chgData name="Wenzel, Brooke" userId="672bf8d3-b15b-4e02-a6d1-39319a0df09b" providerId="ADAL" clId="{9B11C94F-2CC1-4695-A8B7-8EFE1E369148}" dt="2023-02-22T22:06:03.073" v="29" actId="27636"/>
        <pc:sldMkLst>
          <pc:docMk/>
          <pc:sldMk cId="2122816086" sldId="472"/>
        </pc:sldMkLst>
        <pc:spChg chg="mod">
          <ac:chgData name="Wenzel, Brooke" userId="672bf8d3-b15b-4e02-a6d1-39319a0df09b" providerId="ADAL" clId="{9B11C94F-2CC1-4695-A8B7-8EFE1E369148}" dt="2023-02-22T22:06:03.073" v="29" actId="27636"/>
          <ac:spMkLst>
            <pc:docMk/>
            <pc:sldMk cId="2122816086" sldId="472"/>
            <ac:spMk id="3" creationId="{00000000-0000-0000-0000-000000000000}"/>
          </ac:spMkLst>
        </pc:spChg>
      </pc:sldChg>
      <pc:sldChg chg="modSp add mod">
        <pc:chgData name="Wenzel, Brooke" userId="672bf8d3-b15b-4e02-a6d1-39319a0df09b" providerId="ADAL" clId="{9B11C94F-2CC1-4695-A8B7-8EFE1E369148}" dt="2023-02-22T22:06:03.090" v="30" actId="27636"/>
        <pc:sldMkLst>
          <pc:docMk/>
          <pc:sldMk cId="1822579270" sldId="473"/>
        </pc:sldMkLst>
        <pc:spChg chg="mod">
          <ac:chgData name="Wenzel, Brooke" userId="672bf8d3-b15b-4e02-a6d1-39319a0df09b" providerId="ADAL" clId="{9B11C94F-2CC1-4695-A8B7-8EFE1E369148}" dt="2023-02-22T22:06:03.090" v="30" actId="27636"/>
          <ac:spMkLst>
            <pc:docMk/>
            <pc:sldMk cId="1822579270" sldId="473"/>
            <ac:spMk id="3" creationId="{00000000-0000-0000-0000-000000000000}"/>
          </ac:spMkLst>
        </pc:spChg>
      </pc:sldChg>
      <pc:sldChg chg="add">
        <pc:chgData name="Wenzel, Brooke" userId="672bf8d3-b15b-4e02-a6d1-39319a0df09b" providerId="ADAL" clId="{9B11C94F-2CC1-4695-A8B7-8EFE1E369148}" dt="2023-02-22T22:06:02.953" v="28"/>
        <pc:sldMkLst>
          <pc:docMk/>
          <pc:sldMk cId="1446899277" sldId="479"/>
        </pc:sldMkLst>
      </pc:sldChg>
      <pc:sldMasterChg chg="delSldLayout">
        <pc:chgData name="Wenzel, Brooke" userId="672bf8d3-b15b-4e02-a6d1-39319a0df09b" providerId="ADAL" clId="{9B11C94F-2CC1-4695-A8B7-8EFE1E369148}" dt="2023-02-22T22:06:07.228" v="32" actId="47"/>
        <pc:sldMasterMkLst>
          <pc:docMk/>
          <pc:sldMasterMk cId="2150711039" sldId="2147483676"/>
        </pc:sldMasterMkLst>
        <pc:sldLayoutChg chg="del">
          <pc:chgData name="Wenzel, Brooke" userId="672bf8d3-b15b-4e02-a6d1-39319a0df09b" providerId="ADAL" clId="{9B11C94F-2CC1-4695-A8B7-8EFE1E369148}" dt="2023-02-22T22:06:07.228" v="32" actId="47"/>
          <pc:sldLayoutMkLst>
            <pc:docMk/>
            <pc:sldMasterMk cId="2150711039" sldId="2147483676"/>
            <pc:sldLayoutMk cId="1375654668" sldId="2147483688"/>
          </pc:sldLayoutMkLst>
        </pc:sldLayoutChg>
        <pc:sldLayoutChg chg="del">
          <pc:chgData name="Wenzel, Brooke" userId="672bf8d3-b15b-4e02-a6d1-39319a0df09b" providerId="ADAL" clId="{9B11C94F-2CC1-4695-A8B7-8EFE1E369148}" dt="2023-02-22T22:06:07.228" v="32" actId="47"/>
          <pc:sldLayoutMkLst>
            <pc:docMk/>
            <pc:sldMasterMk cId="2150711039" sldId="2147483676"/>
            <pc:sldLayoutMk cId="438918846" sldId="2147483689"/>
          </pc:sldLayoutMkLst>
        </pc:sldLayout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BF31B0D-7FA9-4620-812D-710773156E95}" type="doc">
      <dgm:prSet loTypeId="urn:microsoft.com/office/officeart/2005/8/layout/equation1" loCatId="relationship" qsTypeId="urn:microsoft.com/office/officeart/2005/8/quickstyle/3d1" qsCatId="3D" csTypeId="urn:microsoft.com/office/officeart/2005/8/colors/accent1_3" csCatId="accent1" phldr="1"/>
      <dgm:spPr/>
    </dgm:pt>
    <dgm:pt modelId="{8F8E9FBD-780A-4554-ABA9-726DD0702F70}">
      <dgm:prSet phldrT="[Text]"/>
      <dgm:spPr/>
      <dgm:t>
        <a:bodyPr/>
        <a:lstStyle/>
        <a:p>
          <a:r>
            <a:rPr lang="en-US"/>
            <a:t>Student Total Days Attended</a:t>
          </a:r>
          <a:endParaRPr lang="en-US" dirty="0"/>
        </a:p>
      </dgm:t>
    </dgm:pt>
    <dgm:pt modelId="{C720A705-20B1-4EE6-B9D9-3A4D91BA183A}" type="parTrans" cxnId="{A58EE8E5-5B3B-4833-8537-C63E2B40FB00}">
      <dgm:prSet/>
      <dgm:spPr/>
      <dgm:t>
        <a:bodyPr/>
        <a:lstStyle/>
        <a:p>
          <a:endParaRPr lang="en-US"/>
        </a:p>
      </dgm:t>
    </dgm:pt>
    <dgm:pt modelId="{C4C30E09-65DA-4E00-90CB-ED9264AE2B32}" type="sibTrans" cxnId="{A58EE8E5-5B3B-4833-8537-C63E2B40FB00}">
      <dgm:prSet/>
      <dgm:spPr/>
      <dgm:t>
        <a:bodyPr/>
        <a:lstStyle/>
        <a:p>
          <a:endParaRPr lang="en-US"/>
        </a:p>
      </dgm:t>
    </dgm:pt>
    <dgm:pt modelId="{6AC760A8-FFC1-4506-8459-052B850C5F72}">
      <dgm:prSet phldrT="[Text]"/>
      <dgm:spPr/>
      <dgm:t>
        <a:bodyPr/>
        <a:lstStyle/>
        <a:p>
          <a:r>
            <a:rPr lang="en-US" dirty="0"/>
            <a:t>Student Total Days Unexcused Absent</a:t>
          </a:r>
        </a:p>
      </dgm:t>
    </dgm:pt>
    <dgm:pt modelId="{A10C6A98-9E1A-4E4B-B3DB-05AFD9F3D80C}" type="parTrans" cxnId="{9EA4EFBF-1E05-4C1A-AD4A-0D45B456B32D}">
      <dgm:prSet/>
      <dgm:spPr/>
      <dgm:t>
        <a:bodyPr/>
        <a:lstStyle/>
        <a:p>
          <a:endParaRPr lang="en-US"/>
        </a:p>
      </dgm:t>
    </dgm:pt>
    <dgm:pt modelId="{A36D48C4-4641-4B56-B5DF-D13B3CD248A2}" type="sibTrans" cxnId="{9EA4EFBF-1E05-4C1A-AD4A-0D45B456B32D}">
      <dgm:prSet/>
      <dgm:spPr/>
      <dgm:t>
        <a:bodyPr/>
        <a:lstStyle/>
        <a:p>
          <a:endParaRPr lang="en-US"/>
        </a:p>
      </dgm:t>
    </dgm:pt>
    <dgm:pt modelId="{28033D4D-A544-4402-88BF-3A3B441A268E}">
      <dgm:prSet phldrT="[Text]"/>
      <dgm:spPr/>
      <dgm:t>
        <a:bodyPr/>
        <a:lstStyle/>
        <a:p>
          <a:r>
            <a:rPr lang="en-US"/>
            <a:t>Student Total Days Possible</a:t>
          </a:r>
          <a:endParaRPr lang="en-US" dirty="0"/>
        </a:p>
      </dgm:t>
    </dgm:pt>
    <dgm:pt modelId="{612BDA2D-837F-4AC4-B866-066A32B1D394}" type="parTrans" cxnId="{563F4F72-5E7E-4E0E-8893-8D8D36370EA0}">
      <dgm:prSet/>
      <dgm:spPr/>
      <dgm:t>
        <a:bodyPr/>
        <a:lstStyle/>
        <a:p>
          <a:endParaRPr lang="en-US"/>
        </a:p>
      </dgm:t>
    </dgm:pt>
    <dgm:pt modelId="{1F9A545F-A926-4353-87C3-FEB0F2B37CA3}" type="sibTrans" cxnId="{563F4F72-5E7E-4E0E-8893-8D8D36370EA0}">
      <dgm:prSet/>
      <dgm:spPr/>
      <dgm:t>
        <a:bodyPr/>
        <a:lstStyle/>
        <a:p>
          <a:endParaRPr lang="en-US"/>
        </a:p>
      </dgm:t>
    </dgm:pt>
    <dgm:pt modelId="{7C584A5C-2B80-47C8-B29E-6E0D701FCC32}">
      <dgm:prSet/>
      <dgm:spPr/>
      <dgm:t>
        <a:bodyPr/>
        <a:lstStyle/>
        <a:p>
          <a:r>
            <a:rPr lang="en-US" dirty="0"/>
            <a:t>Student Total Days Excused Absent</a:t>
          </a:r>
        </a:p>
      </dgm:t>
    </dgm:pt>
    <dgm:pt modelId="{CF4B223A-0384-41AA-AF8A-A1A3AC762AE4}" type="parTrans" cxnId="{768BF4A8-BDB6-4E4B-BF58-1F6BD29AD9EA}">
      <dgm:prSet/>
      <dgm:spPr/>
      <dgm:t>
        <a:bodyPr/>
        <a:lstStyle/>
        <a:p>
          <a:endParaRPr lang="en-US"/>
        </a:p>
      </dgm:t>
    </dgm:pt>
    <dgm:pt modelId="{CF50BD4C-9F9A-4217-B2F4-65BAE3B35A39}" type="sibTrans" cxnId="{768BF4A8-BDB6-4E4B-BF58-1F6BD29AD9EA}">
      <dgm:prSet/>
      <dgm:spPr/>
      <dgm:t>
        <a:bodyPr/>
        <a:lstStyle/>
        <a:p>
          <a:endParaRPr lang="en-US"/>
        </a:p>
      </dgm:t>
    </dgm:pt>
    <dgm:pt modelId="{07B20111-9630-4E45-AC77-24CA540D4C7D}" type="pres">
      <dgm:prSet presAssocID="{0BF31B0D-7FA9-4620-812D-710773156E95}" presName="linearFlow" presStyleCnt="0">
        <dgm:presLayoutVars>
          <dgm:dir/>
          <dgm:resizeHandles val="exact"/>
        </dgm:presLayoutVars>
      </dgm:prSet>
      <dgm:spPr/>
    </dgm:pt>
    <dgm:pt modelId="{C3162B54-6F8E-42B5-AB98-31F0DE1BFAE7}" type="pres">
      <dgm:prSet presAssocID="{8F8E9FBD-780A-4554-ABA9-726DD0702F70}" presName="node" presStyleLbl="node1" presStyleIdx="0" presStyleCnt="4" custScaleX="225569" custScaleY="275653">
        <dgm:presLayoutVars>
          <dgm:bulletEnabled val="1"/>
        </dgm:presLayoutVars>
      </dgm:prSet>
      <dgm:spPr>
        <a:prstGeom prst="flowChartAlternateProcess">
          <a:avLst/>
        </a:prstGeom>
      </dgm:spPr>
    </dgm:pt>
    <dgm:pt modelId="{96BBF250-6C03-4F02-91E3-C4B3AFB55086}" type="pres">
      <dgm:prSet presAssocID="{C4C30E09-65DA-4E00-90CB-ED9264AE2B32}" presName="spacerL" presStyleCnt="0"/>
      <dgm:spPr/>
    </dgm:pt>
    <dgm:pt modelId="{B9F534DA-C0B4-43E5-8CDA-5673B6A0ED2E}" type="pres">
      <dgm:prSet presAssocID="{C4C30E09-65DA-4E00-90CB-ED9264AE2B32}" presName="sibTrans" presStyleLbl="sibTrans2D1" presStyleIdx="0" presStyleCnt="3"/>
      <dgm:spPr/>
    </dgm:pt>
    <dgm:pt modelId="{BB305B53-0BA6-41F0-BBB6-6E38AAF3E1C4}" type="pres">
      <dgm:prSet presAssocID="{C4C30E09-65DA-4E00-90CB-ED9264AE2B32}" presName="spacerR" presStyleCnt="0"/>
      <dgm:spPr/>
    </dgm:pt>
    <dgm:pt modelId="{5A905375-6902-4CA8-9151-F1EB9DFA2FB7}" type="pres">
      <dgm:prSet presAssocID="{7C584A5C-2B80-47C8-B29E-6E0D701FCC32}" presName="node" presStyleLbl="node1" presStyleIdx="1" presStyleCnt="4" custScaleX="225569" custScaleY="275653">
        <dgm:presLayoutVars>
          <dgm:bulletEnabled val="1"/>
        </dgm:presLayoutVars>
      </dgm:prSet>
      <dgm:spPr>
        <a:prstGeom prst="flowChartAlternateProcess">
          <a:avLst/>
        </a:prstGeom>
      </dgm:spPr>
    </dgm:pt>
    <dgm:pt modelId="{D850783F-B66E-41F6-94A7-102C98F138DE}" type="pres">
      <dgm:prSet presAssocID="{CF50BD4C-9F9A-4217-B2F4-65BAE3B35A39}" presName="spacerL" presStyleCnt="0"/>
      <dgm:spPr/>
    </dgm:pt>
    <dgm:pt modelId="{4C60337F-FE16-4B20-A94A-74CF07687B8F}" type="pres">
      <dgm:prSet presAssocID="{CF50BD4C-9F9A-4217-B2F4-65BAE3B35A39}" presName="sibTrans" presStyleLbl="sibTrans2D1" presStyleIdx="1" presStyleCnt="3"/>
      <dgm:spPr/>
    </dgm:pt>
    <dgm:pt modelId="{7E648D79-8A3E-41C8-92A8-ABC1FCACDB18}" type="pres">
      <dgm:prSet presAssocID="{CF50BD4C-9F9A-4217-B2F4-65BAE3B35A39}" presName="spacerR" presStyleCnt="0"/>
      <dgm:spPr/>
    </dgm:pt>
    <dgm:pt modelId="{D7187ABF-9504-471F-9CCA-34158D200FCB}" type="pres">
      <dgm:prSet presAssocID="{6AC760A8-FFC1-4506-8459-052B850C5F72}" presName="node" presStyleLbl="node1" presStyleIdx="2" presStyleCnt="4" custScaleX="225569" custScaleY="275653">
        <dgm:presLayoutVars>
          <dgm:bulletEnabled val="1"/>
        </dgm:presLayoutVars>
      </dgm:prSet>
      <dgm:spPr>
        <a:prstGeom prst="flowChartAlternateProcess">
          <a:avLst/>
        </a:prstGeom>
      </dgm:spPr>
    </dgm:pt>
    <dgm:pt modelId="{3EF6E85D-26A9-4F80-A45F-528311744911}" type="pres">
      <dgm:prSet presAssocID="{A36D48C4-4641-4B56-B5DF-D13B3CD248A2}" presName="spacerL" presStyleCnt="0"/>
      <dgm:spPr/>
    </dgm:pt>
    <dgm:pt modelId="{8BFD1F88-61CB-407D-B5A7-D0999D100012}" type="pres">
      <dgm:prSet presAssocID="{A36D48C4-4641-4B56-B5DF-D13B3CD248A2}" presName="sibTrans" presStyleLbl="sibTrans2D1" presStyleIdx="2" presStyleCnt="3"/>
      <dgm:spPr/>
    </dgm:pt>
    <dgm:pt modelId="{B4535DFE-A005-4155-A29F-F64AD8B518D5}" type="pres">
      <dgm:prSet presAssocID="{A36D48C4-4641-4B56-B5DF-D13B3CD248A2}" presName="spacerR" presStyleCnt="0"/>
      <dgm:spPr/>
    </dgm:pt>
    <dgm:pt modelId="{8C21F8A9-D112-4DCD-A0FA-167AF51BD18F}" type="pres">
      <dgm:prSet presAssocID="{28033D4D-A544-4402-88BF-3A3B441A268E}" presName="node" presStyleLbl="node1" presStyleIdx="3" presStyleCnt="4" custScaleX="225569" custScaleY="275653">
        <dgm:presLayoutVars>
          <dgm:bulletEnabled val="1"/>
        </dgm:presLayoutVars>
      </dgm:prSet>
      <dgm:spPr>
        <a:prstGeom prst="flowChartAlternateProcess">
          <a:avLst/>
        </a:prstGeom>
      </dgm:spPr>
    </dgm:pt>
  </dgm:ptLst>
  <dgm:cxnLst>
    <dgm:cxn modelId="{EBFF1060-2B6E-4CF3-94C4-5611C73333B9}" type="presOf" srcId="{7C584A5C-2B80-47C8-B29E-6E0D701FCC32}" destId="{5A905375-6902-4CA8-9151-F1EB9DFA2FB7}" srcOrd="0" destOrd="0" presId="urn:microsoft.com/office/officeart/2005/8/layout/equation1"/>
    <dgm:cxn modelId="{E4F6BA45-DCAE-4EE7-AFC7-1C22D7FC44D4}" type="presOf" srcId="{8F8E9FBD-780A-4554-ABA9-726DD0702F70}" destId="{C3162B54-6F8E-42B5-AB98-31F0DE1BFAE7}" srcOrd="0" destOrd="0" presId="urn:microsoft.com/office/officeart/2005/8/layout/equation1"/>
    <dgm:cxn modelId="{028FE465-BA51-4E89-A9BF-44B0305CBD8D}" type="presOf" srcId="{28033D4D-A544-4402-88BF-3A3B441A268E}" destId="{8C21F8A9-D112-4DCD-A0FA-167AF51BD18F}" srcOrd="0" destOrd="0" presId="urn:microsoft.com/office/officeart/2005/8/layout/equation1"/>
    <dgm:cxn modelId="{A885166E-D53F-42B1-A0A0-6FB4403BDA15}" type="presOf" srcId="{0BF31B0D-7FA9-4620-812D-710773156E95}" destId="{07B20111-9630-4E45-AC77-24CA540D4C7D}" srcOrd="0" destOrd="0" presId="urn:microsoft.com/office/officeart/2005/8/layout/equation1"/>
    <dgm:cxn modelId="{3A73CB4F-F415-437B-8603-BDADCD3A60EB}" type="presOf" srcId="{6AC760A8-FFC1-4506-8459-052B850C5F72}" destId="{D7187ABF-9504-471F-9CCA-34158D200FCB}" srcOrd="0" destOrd="0" presId="urn:microsoft.com/office/officeart/2005/8/layout/equation1"/>
    <dgm:cxn modelId="{563F4F72-5E7E-4E0E-8893-8D8D36370EA0}" srcId="{0BF31B0D-7FA9-4620-812D-710773156E95}" destId="{28033D4D-A544-4402-88BF-3A3B441A268E}" srcOrd="3" destOrd="0" parTransId="{612BDA2D-837F-4AC4-B866-066A32B1D394}" sibTransId="{1F9A545F-A926-4353-87C3-FEB0F2B37CA3}"/>
    <dgm:cxn modelId="{768BF4A8-BDB6-4E4B-BF58-1F6BD29AD9EA}" srcId="{0BF31B0D-7FA9-4620-812D-710773156E95}" destId="{7C584A5C-2B80-47C8-B29E-6E0D701FCC32}" srcOrd="1" destOrd="0" parTransId="{CF4B223A-0384-41AA-AF8A-A1A3AC762AE4}" sibTransId="{CF50BD4C-9F9A-4217-B2F4-65BAE3B35A39}"/>
    <dgm:cxn modelId="{E66365B7-780D-48D4-B112-36414BEB3BCF}" type="presOf" srcId="{C4C30E09-65DA-4E00-90CB-ED9264AE2B32}" destId="{B9F534DA-C0B4-43E5-8CDA-5673B6A0ED2E}" srcOrd="0" destOrd="0" presId="urn:microsoft.com/office/officeart/2005/8/layout/equation1"/>
    <dgm:cxn modelId="{F01C54BC-281B-43C9-B88D-D488DDC43BB1}" type="presOf" srcId="{CF50BD4C-9F9A-4217-B2F4-65BAE3B35A39}" destId="{4C60337F-FE16-4B20-A94A-74CF07687B8F}" srcOrd="0" destOrd="0" presId="urn:microsoft.com/office/officeart/2005/8/layout/equation1"/>
    <dgm:cxn modelId="{9EA4EFBF-1E05-4C1A-AD4A-0D45B456B32D}" srcId="{0BF31B0D-7FA9-4620-812D-710773156E95}" destId="{6AC760A8-FFC1-4506-8459-052B850C5F72}" srcOrd="2" destOrd="0" parTransId="{A10C6A98-9E1A-4E4B-B3DB-05AFD9F3D80C}" sibTransId="{A36D48C4-4641-4B56-B5DF-D13B3CD248A2}"/>
    <dgm:cxn modelId="{A58EE8E5-5B3B-4833-8537-C63E2B40FB00}" srcId="{0BF31B0D-7FA9-4620-812D-710773156E95}" destId="{8F8E9FBD-780A-4554-ABA9-726DD0702F70}" srcOrd="0" destOrd="0" parTransId="{C720A705-20B1-4EE6-B9D9-3A4D91BA183A}" sibTransId="{C4C30E09-65DA-4E00-90CB-ED9264AE2B32}"/>
    <dgm:cxn modelId="{7B877AF0-2754-44B0-84CF-350816DD764B}" type="presOf" srcId="{A36D48C4-4641-4B56-B5DF-D13B3CD248A2}" destId="{8BFD1F88-61CB-407D-B5A7-D0999D100012}" srcOrd="0" destOrd="0" presId="urn:microsoft.com/office/officeart/2005/8/layout/equation1"/>
    <dgm:cxn modelId="{D9529EA2-3531-4685-B73C-6C1C3709433E}" type="presParOf" srcId="{07B20111-9630-4E45-AC77-24CA540D4C7D}" destId="{C3162B54-6F8E-42B5-AB98-31F0DE1BFAE7}" srcOrd="0" destOrd="0" presId="urn:microsoft.com/office/officeart/2005/8/layout/equation1"/>
    <dgm:cxn modelId="{F95E104E-1FDB-4170-A9B1-DE69878F843C}" type="presParOf" srcId="{07B20111-9630-4E45-AC77-24CA540D4C7D}" destId="{96BBF250-6C03-4F02-91E3-C4B3AFB55086}" srcOrd="1" destOrd="0" presId="urn:microsoft.com/office/officeart/2005/8/layout/equation1"/>
    <dgm:cxn modelId="{A7A92447-98FF-44BF-B4E2-A3A5730BAFD4}" type="presParOf" srcId="{07B20111-9630-4E45-AC77-24CA540D4C7D}" destId="{B9F534DA-C0B4-43E5-8CDA-5673B6A0ED2E}" srcOrd="2" destOrd="0" presId="urn:microsoft.com/office/officeart/2005/8/layout/equation1"/>
    <dgm:cxn modelId="{E9EE9D89-7A6D-47E7-A395-13911D5AEF55}" type="presParOf" srcId="{07B20111-9630-4E45-AC77-24CA540D4C7D}" destId="{BB305B53-0BA6-41F0-BBB6-6E38AAF3E1C4}" srcOrd="3" destOrd="0" presId="urn:microsoft.com/office/officeart/2005/8/layout/equation1"/>
    <dgm:cxn modelId="{662250D4-233A-40AC-BB14-942BBF2932D8}" type="presParOf" srcId="{07B20111-9630-4E45-AC77-24CA540D4C7D}" destId="{5A905375-6902-4CA8-9151-F1EB9DFA2FB7}" srcOrd="4" destOrd="0" presId="urn:microsoft.com/office/officeart/2005/8/layout/equation1"/>
    <dgm:cxn modelId="{288F9081-9EC7-435C-B769-9A71B095644A}" type="presParOf" srcId="{07B20111-9630-4E45-AC77-24CA540D4C7D}" destId="{D850783F-B66E-41F6-94A7-102C98F138DE}" srcOrd="5" destOrd="0" presId="urn:microsoft.com/office/officeart/2005/8/layout/equation1"/>
    <dgm:cxn modelId="{60B9A361-78D2-42AF-8267-7BC5CB2EC1CB}" type="presParOf" srcId="{07B20111-9630-4E45-AC77-24CA540D4C7D}" destId="{4C60337F-FE16-4B20-A94A-74CF07687B8F}" srcOrd="6" destOrd="0" presId="urn:microsoft.com/office/officeart/2005/8/layout/equation1"/>
    <dgm:cxn modelId="{5BFCF5D4-1BCE-4351-B15D-9DBB58C3168E}" type="presParOf" srcId="{07B20111-9630-4E45-AC77-24CA540D4C7D}" destId="{7E648D79-8A3E-41C8-92A8-ABC1FCACDB18}" srcOrd="7" destOrd="0" presId="urn:microsoft.com/office/officeart/2005/8/layout/equation1"/>
    <dgm:cxn modelId="{38057095-EA6A-4F42-A88F-63E785D07F63}" type="presParOf" srcId="{07B20111-9630-4E45-AC77-24CA540D4C7D}" destId="{D7187ABF-9504-471F-9CCA-34158D200FCB}" srcOrd="8" destOrd="0" presId="urn:microsoft.com/office/officeart/2005/8/layout/equation1"/>
    <dgm:cxn modelId="{F9E99CC7-F986-4EFB-B810-69E1E4A9656A}" type="presParOf" srcId="{07B20111-9630-4E45-AC77-24CA540D4C7D}" destId="{3EF6E85D-26A9-4F80-A45F-528311744911}" srcOrd="9" destOrd="0" presId="urn:microsoft.com/office/officeart/2005/8/layout/equation1"/>
    <dgm:cxn modelId="{3994B32B-6BAE-41E4-A0B6-349947E0E6F4}" type="presParOf" srcId="{07B20111-9630-4E45-AC77-24CA540D4C7D}" destId="{8BFD1F88-61CB-407D-B5A7-D0999D100012}" srcOrd="10" destOrd="0" presId="urn:microsoft.com/office/officeart/2005/8/layout/equation1"/>
    <dgm:cxn modelId="{F1569E4B-3F4E-487D-9B16-A430714911F1}" type="presParOf" srcId="{07B20111-9630-4E45-AC77-24CA540D4C7D}" destId="{B4535DFE-A005-4155-A29F-F64AD8B518D5}" srcOrd="11" destOrd="0" presId="urn:microsoft.com/office/officeart/2005/8/layout/equation1"/>
    <dgm:cxn modelId="{DDDFD126-3B43-4B07-989E-7282A8EB3781}" type="presParOf" srcId="{07B20111-9630-4E45-AC77-24CA540D4C7D}" destId="{8C21F8A9-D112-4DCD-A0FA-167AF51BD18F}" srcOrd="12" destOrd="0" presId="urn:microsoft.com/office/officeart/2005/8/layout/equati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162B54-6F8E-42B5-AB98-31F0DE1BFAE7}">
      <dsp:nvSpPr>
        <dsp:cNvPr id="0" name=""/>
        <dsp:cNvSpPr/>
      </dsp:nvSpPr>
      <dsp:spPr>
        <a:xfrm>
          <a:off x="706193" y="1048"/>
          <a:ext cx="1338248" cy="1635384"/>
        </a:xfrm>
        <a:prstGeom prst="flowChartAlternateProcess">
          <a:avLst/>
        </a:prstGeom>
        <a:gradFill rotWithShape="0">
          <a:gsLst>
            <a:gs pos="0">
              <a:schemeClr val="accent1">
                <a:shade val="80000"/>
                <a:hueOff val="0"/>
                <a:satOff val="0"/>
                <a:lumOff val="0"/>
                <a:alphaOff val="0"/>
                <a:satMod val="103000"/>
                <a:lumMod val="102000"/>
                <a:tint val="94000"/>
              </a:schemeClr>
            </a:gs>
            <a:gs pos="50000">
              <a:schemeClr val="accent1">
                <a:shade val="80000"/>
                <a:hueOff val="0"/>
                <a:satOff val="0"/>
                <a:lumOff val="0"/>
                <a:alphaOff val="0"/>
                <a:satMod val="110000"/>
                <a:lumMod val="100000"/>
                <a:shade val="100000"/>
              </a:schemeClr>
            </a:gs>
            <a:gs pos="100000">
              <a:schemeClr val="accent1">
                <a:shade val="80000"/>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a:t>Student Total Days Attended</a:t>
          </a:r>
          <a:endParaRPr lang="en-US" sz="2000" kern="1200" dirty="0"/>
        </a:p>
      </dsp:txBody>
      <dsp:txXfrm>
        <a:off x="771520" y="66375"/>
        <a:ext cx="1207594" cy="1504730"/>
      </dsp:txXfrm>
    </dsp:sp>
    <dsp:sp modelId="{B9F534DA-C0B4-43E5-8CDA-5673B6A0ED2E}">
      <dsp:nvSpPr>
        <dsp:cNvPr id="0" name=""/>
        <dsp:cNvSpPr/>
      </dsp:nvSpPr>
      <dsp:spPr>
        <a:xfrm>
          <a:off x="2092615" y="646690"/>
          <a:ext cx="344100" cy="344100"/>
        </a:xfrm>
        <a:prstGeom prst="mathPlus">
          <a:avLst/>
        </a:prstGeom>
        <a:gradFill rotWithShape="0">
          <a:gsLst>
            <a:gs pos="0">
              <a:schemeClr val="accent1">
                <a:shade val="90000"/>
                <a:hueOff val="0"/>
                <a:satOff val="0"/>
                <a:lumOff val="0"/>
                <a:alphaOff val="0"/>
                <a:satMod val="103000"/>
                <a:lumMod val="102000"/>
                <a:tint val="94000"/>
              </a:schemeClr>
            </a:gs>
            <a:gs pos="50000">
              <a:schemeClr val="accent1">
                <a:shade val="90000"/>
                <a:hueOff val="0"/>
                <a:satOff val="0"/>
                <a:lumOff val="0"/>
                <a:alphaOff val="0"/>
                <a:satMod val="110000"/>
                <a:lumMod val="100000"/>
                <a:shade val="100000"/>
              </a:schemeClr>
            </a:gs>
            <a:gs pos="100000">
              <a:schemeClr val="accent1">
                <a:shade val="90000"/>
                <a:hueOff val="0"/>
                <a:satOff val="0"/>
                <a:lumOff val="0"/>
                <a:alphaOff val="0"/>
                <a:lumMod val="99000"/>
                <a:satMod val="120000"/>
                <a:shade val="78000"/>
              </a:schemeClr>
            </a:gs>
          </a:gsLst>
          <a:lin ang="5400000" scaled="0"/>
        </a:gra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138225" y="778274"/>
        <a:ext cx="252880" cy="80932"/>
      </dsp:txXfrm>
    </dsp:sp>
    <dsp:sp modelId="{5A905375-6902-4CA8-9151-F1EB9DFA2FB7}">
      <dsp:nvSpPr>
        <dsp:cNvPr id="0" name=""/>
        <dsp:cNvSpPr/>
      </dsp:nvSpPr>
      <dsp:spPr>
        <a:xfrm>
          <a:off x="2484890" y="1048"/>
          <a:ext cx="1338248" cy="1635384"/>
        </a:xfrm>
        <a:prstGeom prst="flowChartAlternateProcess">
          <a:avLst/>
        </a:prstGeom>
        <a:gradFill rotWithShape="0">
          <a:gsLst>
            <a:gs pos="0">
              <a:schemeClr val="accent1">
                <a:shade val="80000"/>
                <a:hueOff val="71440"/>
                <a:satOff val="2666"/>
                <a:lumOff val="8145"/>
                <a:alphaOff val="0"/>
                <a:satMod val="103000"/>
                <a:lumMod val="102000"/>
                <a:tint val="94000"/>
              </a:schemeClr>
            </a:gs>
            <a:gs pos="50000">
              <a:schemeClr val="accent1">
                <a:shade val="80000"/>
                <a:hueOff val="71440"/>
                <a:satOff val="2666"/>
                <a:lumOff val="8145"/>
                <a:alphaOff val="0"/>
                <a:satMod val="110000"/>
                <a:lumMod val="100000"/>
                <a:shade val="100000"/>
              </a:schemeClr>
            </a:gs>
            <a:gs pos="100000">
              <a:schemeClr val="accent1">
                <a:shade val="80000"/>
                <a:hueOff val="71440"/>
                <a:satOff val="2666"/>
                <a:lumOff val="8145"/>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dirty="0"/>
            <a:t>Student Total Days Excused Absent</a:t>
          </a:r>
        </a:p>
      </dsp:txBody>
      <dsp:txXfrm>
        <a:off x="2550217" y="66375"/>
        <a:ext cx="1207594" cy="1504730"/>
      </dsp:txXfrm>
    </dsp:sp>
    <dsp:sp modelId="{4C60337F-FE16-4B20-A94A-74CF07687B8F}">
      <dsp:nvSpPr>
        <dsp:cNvPr id="0" name=""/>
        <dsp:cNvSpPr/>
      </dsp:nvSpPr>
      <dsp:spPr>
        <a:xfrm>
          <a:off x="3871312" y="646690"/>
          <a:ext cx="344100" cy="344100"/>
        </a:xfrm>
        <a:prstGeom prst="mathPlus">
          <a:avLst/>
        </a:prstGeom>
        <a:gradFill rotWithShape="0">
          <a:gsLst>
            <a:gs pos="0">
              <a:schemeClr val="accent1">
                <a:shade val="90000"/>
                <a:hueOff val="107162"/>
                <a:satOff val="461"/>
                <a:lumOff val="10748"/>
                <a:alphaOff val="0"/>
                <a:satMod val="103000"/>
                <a:lumMod val="102000"/>
                <a:tint val="94000"/>
              </a:schemeClr>
            </a:gs>
            <a:gs pos="50000">
              <a:schemeClr val="accent1">
                <a:shade val="90000"/>
                <a:hueOff val="107162"/>
                <a:satOff val="461"/>
                <a:lumOff val="10748"/>
                <a:alphaOff val="0"/>
                <a:satMod val="110000"/>
                <a:lumMod val="100000"/>
                <a:shade val="100000"/>
              </a:schemeClr>
            </a:gs>
            <a:gs pos="100000">
              <a:schemeClr val="accent1">
                <a:shade val="90000"/>
                <a:hueOff val="107162"/>
                <a:satOff val="461"/>
                <a:lumOff val="10748"/>
                <a:alphaOff val="0"/>
                <a:lumMod val="99000"/>
                <a:satMod val="120000"/>
                <a:shade val="78000"/>
              </a:schemeClr>
            </a:gs>
          </a:gsLst>
          <a:lin ang="5400000" scaled="0"/>
        </a:gra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916922" y="778274"/>
        <a:ext cx="252880" cy="80932"/>
      </dsp:txXfrm>
    </dsp:sp>
    <dsp:sp modelId="{D7187ABF-9504-471F-9CCA-34158D200FCB}">
      <dsp:nvSpPr>
        <dsp:cNvPr id="0" name=""/>
        <dsp:cNvSpPr/>
      </dsp:nvSpPr>
      <dsp:spPr>
        <a:xfrm>
          <a:off x="4263586" y="1048"/>
          <a:ext cx="1338248" cy="1635384"/>
        </a:xfrm>
        <a:prstGeom prst="flowChartAlternateProcess">
          <a:avLst/>
        </a:prstGeom>
        <a:gradFill rotWithShape="0">
          <a:gsLst>
            <a:gs pos="0">
              <a:schemeClr val="accent1">
                <a:shade val="80000"/>
                <a:hueOff val="142881"/>
                <a:satOff val="5333"/>
                <a:lumOff val="16290"/>
                <a:alphaOff val="0"/>
                <a:satMod val="103000"/>
                <a:lumMod val="102000"/>
                <a:tint val="94000"/>
              </a:schemeClr>
            </a:gs>
            <a:gs pos="50000">
              <a:schemeClr val="accent1">
                <a:shade val="80000"/>
                <a:hueOff val="142881"/>
                <a:satOff val="5333"/>
                <a:lumOff val="16290"/>
                <a:alphaOff val="0"/>
                <a:satMod val="110000"/>
                <a:lumMod val="100000"/>
                <a:shade val="100000"/>
              </a:schemeClr>
            </a:gs>
            <a:gs pos="100000">
              <a:schemeClr val="accent1">
                <a:shade val="80000"/>
                <a:hueOff val="142881"/>
                <a:satOff val="5333"/>
                <a:lumOff val="1629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dirty="0"/>
            <a:t>Student Total Days Unexcused Absent</a:t>
          </a:r>
        </a:p>
      </dsp:txBody>
      <dsp:txXfrm>
        <a:off x="4328913" y="66375"/>
        <a:ext cx="1207594" cy="1504730"/>
      </dsp:txXfrm>
    </dsp:sp>
    <dsp:sp modelId="{8BFD1F88-61CB-407D-B5A7-D0999D100012}">
      <dsp:nvSpPr>
        <dsp:cNvPr id="0" name=""/>
        <dsp:cNvSpPr/>
      </dsp:nvSpPr>
      <dsp:spPr>
        <a:xfrm>
          <a:off x="5650008" y="646690"/>
          <a:ext cx="344100" cy="344100"/>
        </a:xfrm>
        <a:prstGeom prst="mathEqual">
          <a:avLst/>
        </a:prstGeom>
        <a:gradFill rotWithShape="0">
          <a:gsLst>
            <a:gs pos="0">
              <a:schemeClr val="accent1">
                <a:shade val="90000"/>
                <a:hueOff val="214323"/>
                <a:satOff val="923"/>
                <a:lumOff val="21496"/>
                <a:alphaOff val="0"/>
                <a:satMod val="103000"/>
                <a:lumMod val="102000"/>
                <a:tint val="94000"/>
              </a:schemeClr>
            </a:gs>
            <a:gs pos="50000">
              <a:schemeClr val="accent1">
                <a:shade val="90000"/>
                <a:hueOff val="214323"/>
                <a:satOff val="923"/>
                <a:lumOff val="21496"/>
                <a:alphaOff val="0"/>
                <a:satMod val="110000"/>
                <a:lumMod val="100000"/>
                <a:shade val="100000"/>
              </a:schemeClr>
            </a:gs>
            <a:gs pos="100000">
              <a:schemeClr val="accent1">
                <a:shade val="90000"/>
                <a:hueOff val="214323"/>
                <a:satOff val="923"/>
                <a:lumOff val="21496"/>
                <a:alphaOff val="0"/>
                <a:lumMod val="99000"/>
                <a:satMod val="120000"/>
                <a:shade val="78000"/>
              </a:schemeClr>
            </a:gs>
          </a:gsLst>
          <a:lin ang="5400000" scaled="0"/>
        </a:gra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5695618" y="717575"/>
        <a:ext cx="252880" cy="202330"/>
      </dsp:txXfrm>
    </dsp:sp>
    <dsp:sp modelId="{8C21F8A9-D112-4DCD-A0FA-167AF51BD18F}">
      <dsp:nvSpPr>
        <dsp:cNvPr id="0" name=""/>
        <dsp:cNvSpPr/>
      </dsp:nvSpPr>
      <dsp:spPr>
        <a:xfrm>
          <a:off x="6042283" y="1048"/>
          <a:ext cx="1338248" cy="1635384"/>
        </a:xfrm>
        <a:prstGeom prst="flowChartAlternateProcess">
          <a:avLst/>
        </a:prstGeom>
        <a:gradFill rotWithShape="0">
          <a:gsLst>
            <a:gs pos="0">
              <a:schemeClr val="accent1">
                <a:shade val="80000"/>
                <a:hueOff val="214321"/>
                <a:satOff val="7999"/>
                <a:lumOff val="24435"/>
                <a:alphaOff val="0"/>
                <a:satMod val="103000"/>
                <a:lumMod val="102000"/>
                <a:tint val="94000"/>
              </a:schemeClr>
            </a:gs>
            <a:gs pos="50000">
              <a:schemeClr val="accent1">
                <a:shade val="80000"/>
                <a:hueOff val="214321"/>
                <a:satOff val="7999"/>
                <a:lumOff val="24435"/>
                <a:alphaOff val="0"/>
                <a:satMod val="110000"/>
                <a:lumMod val="100000"/>
                <a:shade val="100000"/>
              </a:schemeClr>
            </a:gs>
            <a:gs pos="100000">
              <a:schemeClr val="accent1">
                <a:shade val="80000"/>
                <a:hueOff val="214321"/>
                <a:satOff val="7999"/>
                <a:lumOff val="24435"/>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a:t>Student Total Days Possible</a:t>
          </a:r>
          <a:endParaRPr lang="en-US" sz="2000" kern="1200" dirty="0"/>
        </a:p>
      </dsp:txBody>
      <dsp:txXfrm>
        <a:off x="6107610" y="66375"/>
        <a:ext cx="1207594" cy="1504730"/>
      </dsp:txXfrm>
    </dsp:sp>
  </dsp:spTree>
</dsp:drawing>
</file>

<file path=ppt/diagrams/layout1.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72E894-E0CE-40CF-8CA0-23F05C6E40C6}" type="datetimeFigureOut">
              <a:rPr lang="en-US" smtClean="0"/>
              <a:t>5/14/2024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C3E97E-4890-4915-A7C2-F3D207C521C5}" type="slidenum">
              <a:rPr lang="en-US" smtClean="0"/>
              <a:t>‹#›</a:t>
            </a:fld>
            <a:endParaRPr lang="en-US"/>
          </a:p>
        </p:txBody>
      </p:sp>
    </p:spTree>
    <p:extLst>
      <p:ext uri="{BB962C8B-B14F-4D97-AF65-F5344CB8AC3E}">
        <p14:creationId xmlns:p14="http://schemas.microsoft.com/office/powerpoint/2010/main" val="2711885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9.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0.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1.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0" y="4675241"/>
            <a:ext cx="12192000" cy="2182761"/>
          </a:xfrm>
          <a:prstGeom prst="rect">
            <a:avLst/>
          </a:prstGeom>
          <a:gradFill>
            <a:gsLst>
              <a:gs pos="0">
                <a:schemeClr val="bg1"/>
              </a:gs>
              <a:gs pos="100000">
                <a:srgbClr val="488BC9">
                  <a:alpha val="3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ctrTitle"/>
          </p:nvPr>
        </p:nvSpPr>
        <p:spPr>
          <a:xfrm>
            <a:off x="914401" y="3324170"/>
            <a:ext cx="10402529" cy="973464"/>
          </a:xfrm>
        </p:spPr>
        <p:txBody>
          <a:bodyPr lIns="0" tIns="0" rIns="0" bIns="0" anchor="t" anchorCtr="0">
            <a:normAutofit/>
          </a:bodyPr>
          <a:lstStyle>
            <a:lvl1pPr algn="ctr">
              <a:defRPr sz="4800">
                <a:latin typeface="Museo Slab 500" panose="02000000000000000000" pitchFamily="50" charset="0"/>
              </a:defRPr>
            </a:lvl1pPr>
          </a:lstStyle>
          <a:p>
            <a:r>
              <a:rPr lang="en-US" dirty="0"/>
              <a:t>Click to edit Master title style</a:t>
            </a:r>
          </a:p>
        </p:txBody>
      </p:sp>
      <p:sp>
        <p:nvSpPr>
          <p:cNvPr id="3" name="Subtitle 2"/>
          <p:cNvSpPr>
            <a:spLocks noGrp="1"/>
          </p:cNvSpPr>
          <p:nvPr>
            <p:ph type="subTitle" idx="1"/>
          </p:nvPr>
        </p:nvSpPr>
        <p:spPr>
          <a:xfrm>
            <a:off x="914401" y="4297634"/>
            <a:ext cx="10402529" cy="960165"/>
          </a:xfrm>
        </p:spPr>
        <p:txBody>
          <a:bodyPr>
            <a:normAutofit/>
          </a:bodyPr>
          <a:lstStyle>
            <a:lvl1pPr marL="0" indent="0" algn="ctr">
              <a:buNone/>
              <a:defRPr sz="3200">
                <a:solidFill>
                  <a:schemeClr val="tx1">
                    <a:lumMod val="65000"/>
                    <a:lumOff val="3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6" name="Slide Number Placeholder 5"/>
          <p:cNvSpPr>
            <a:spLocks noGrp="1"/>
          </p:cNvSpPr>
          <p:nvPr>
            <p:ph type="sldNum" sz="quarter" idx="12"/>
          </p:nvPr>
        </p:nvSpPr>
        <p:spPr>
          <a:xfrm>
            <a:off x="332873" y="6356350"/>
            <a:ext cx="2743200" cy="365125"/>
          </a:xfrm>
        </p:spPr>
        <p:txBody>
          <a:bodyPr/>
          <a:lstStyle>
            <a:lvl1pPr algn="l">
              <a:defRPr sz="1600">
                <a:solidFill>
                  <a:schemeClr val="tx1">
                    <a:lumMod val="50000"/>
                    <a:lumOff val="50000"/>
                  </a:schemeClr>
                </a:solidFill>
              </a:defRPr>
            </a:lvl1pPr>
          </a:lstStyle>
          <a:p>
            <a:fld id="{C479D5F6-EDCB-402A-AC08-4943A1820E8F}" type="slidenum">
              <a:rPr lang="en-US" smtClean="0"/>
              <a:pPr/>
              <a:t>‹#›</a:t>
            </a:fld>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82994" y="632707"/>
            <a:ext cx="2822307" cy="1762383"/>
          </a:xfrm>
          <a:prstGeom prst="rect">
            <a:avLst/>
          </a:prstGeom>
        </p:spPr>
      </p:pic>
      <p:cxnSp>
        <p:nvCxnSpPr>
          <p:cNvPr id="9" name="Straight Connector 8"/>
          <p:cNvCxnSpPr/>
          <p:nvPr userDrawn="1"/>
        </p:nvCxnSpPr>
        <p:spPr>
          <a:xfrm>
            <a:off x="914402" y="2772696"/>
            <a:ext cx="10402529" cy="0"/>
          </a:xfrm>
          <a:prstGeom prst="line">
            <a:avLst/>
          </a:prstGeom>
          <a:ln w="19050">
            <a:solidFill>
              <a:srgbClr val="488BC9"/>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AFFB4B5C-5902-28CC-A7CA-7A6289E9538C}"/>
              </a:ext>
            </a:extLst>
          </p:cNvPr>
          <p:cNvSpPr>
            <a:spLocks noGrp="1"/>
          </p:cNvSpPr>
          <p:nvPr>
            <p:ph type="dt" sz="half" idx="2"/>
          </p:nvPr>
        </p:nvSpPr>
        <p:spPr>
          <a:xfrm>
            <a:off x="9214449" y="6356350"/>
            <a:ext cx="2743200" cy="365125"/>
          </a:xfrm>
          <a:prstGeom prst="rect">
            <a:avLst/>
          </a:prstGeom>
        </p:spPr>
        <p:txBody>
          <a:bodyPr vert="horz" lIns="91440" tIns="45720" rIns="91440" bIns="45720" rtlCol="0" anchor="ctr"/>
          <a:lstStyle>
            <a:lvl1pPr algn="r">
              <a:defRPr sz="1200">
                <a:solidFill>
                  <a:schemeClr val="tx1">
                    <a:lumMod val="50000"/>
                    <a:lumOff val="50000"/>
                  </a:schemeClr>
                </a:solidFill>
              </a:defRPr>
            </a:lvl1pPr>
          </a:lstStyle>
          <a:p>
            <a:fld id="{BDADCBF6-49E3-4515-B284-83B33249404E}" type="datetime1">
              <a:rPr lang="en-US" smtClean="0"/>
              <a:pPr/>
              <a:t>5/14/2024</a:t>
            </a:fld>
            <a:endParaRPr lang="en-US" dirty="0"/>
          </a:p>
        </p:txBody>
      </p:sp>
    </p:spTree>
    <p:extLst>
      <p:ext uri="{BB962C8B-B14F-4D97-AF65-F5344CB8AC3E}">
        <p14:creationId xmlns:p14="http://schemas.microsoft.com/office/powerpoint/2010/main" val="16692885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All Means All">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8"/>
            <a:ext cx="965178" cy="1103700"/>
          </a:xfrm>
          <a:prstGeom prst="rect">
            <a:avLst/>
          </a:prstGeom>
        </p:spPr>
      </p:pic>
    </p:spTree>
    <p:extLst>
      <p:ext uri="{BB962C8B-B14F-4D97-AF65-F5344CB8AC3E}">
        <p14:creationId xmlns:p14="http://schemas.microsoft.com/office/powerpoint/2010/main" val="22654042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Quality Schools">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9"/>
            <a:ext cx="965178" cy="1103698"/>
          </a:xfrm>
          <a:prstGeom prst="rect">
            <a:avLst/>
          </a:prstGeom>
        </p:spPr>
      </p:pic>
    </p:spTree>
    <p:extLst>
      <p:ext uri="{BB962C8B-B14F-4D97-AF65-F5344CB8AC3E}">
        <p14:creationId xmlns:p14="http://schemas.microsoft.com/office/powerpoint/2010/main" val="32192406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More Options">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9"/>
            <a:ext cx="965177" cy="1103698"/>
          </a:xfrm>
          <a:prstGeom prst="rect">
            <a:avLst/>
          </a:prstGeom>
        </p:spPr>
      </p:pic>
    </p:spTree>
    <p:extLst>
      <p:ext uri="{BB962C8B-B14F-4D97-AF65-F5344CB8AC3E}">
        <p14:creationId xmlns:p14="http://schemas.microsoft.com/office/powerpoint/2010/main" val="15716461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Educators Matter">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9"/>
            <a:ext cx="965177" cy="1103697"/>
          </a:xfrm>
          <a:prstGeom prst="rect">
            <a:avLst/>
          </a:prstGeom>
        </p:spPr>
      </p:pic>
    </p:spTree>
    <p:extLst>
      <p:ext uri="{BB962C8B-B14F-4D97-AF65-F5344CB8AC3E}">
        <p14:creationId xmlns:p14="http://schemas.microsoft.com/office/powerpoint/2010/main" val="32998901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Excellenc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9"/>
            <a:ext cx="965176" cy="1103697"/>
          </a:xfrm>
          <a:prstGeom prst="rect">
            <a:avLst/>
          </a:prstGeom>
        </p:spPr>
      </p:pic>
    </p:spTree>
    <p:extLst>
      <p:ext uri="{BB962C8B-B14F-4D97-AF65-F5344CB8AC3E}">
        <p14:creationId xmlns:p14="http://schemas.microsoft.com/office/powerpoint/2010/main" val="29446876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443565" y="205176"/>
            <a:ext cx="8065168" cy="89852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3175066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554480"/>
            <a:ext cx="5181600" cy="4351338"/>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6172200" y="1554480"/>
            <a:ext cx="5181600" cy="4351338"/>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13"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15" name="Picture 1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16" name="Title 1"/>
          <p:cNvSpPr>
            <a:spLocks noGrp="1"/>
          </p:cNvSpPr>
          <p:nvPr>
            <p:ph type="title"/>
          </p:nvPr>
        </p:nvSpPr>
        <p:spPr>
          <a:xfrm>
            <a:off x="443565" y="205176"/>
            <a:ext cx="8065168" cy="89852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Tree>
    <p:extLst>
      <p:ext uri="{BB962C8B-B14F-4D97-AF65-F5344CB8AC3E}">
        <p14:creationId xmlns:p14="http://schemas.microsoft.com/office/powerpoint/2010/main" val="26756401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w/Headers">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13"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15" name="Picture 1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16" name="Title 1"/>
          <p:cNvSpPr>
            <a:spLocks noGrp="1"/>
          </p:cNvSpPr>
          <p:nvPr>
            <p:ph type="title"/>
          </p:nvPr>
        </p:nvSpPr>
        <p:spPr>
          <a:xfrm>
            <a:off x="443565" y="205176"/>
            <a:ext cx="8065168" cy="89852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2" name="Content Placeholder 2">
            <a:extLst>
              <a:ext uri="{FF2B5EF4-FFF2-40B4-BE49-F238E27FC236}">
                <a16:creationId xmlns:a16="http://schemas.microsoft.com/office/drawing/2014/main" id="{62C3D8EA-D957-3B9A-F41F-8636A51848A8}"/>
              </a:ext>
            </a:extLst>
          </p:cNvPr>
          <p:cNvSpPr>
            <a:spLocks noGrp="1"/>
          </p:cNvSpPr>
          <p:nvPr>
            <p:ph sz="half" idx="1"/>
          </p:nvPr>
        </p:nvSpPr>
        <p:spPr>
          <a:xfrm>
            <a:off x="838200" y="2286000"/>
            <a:ext cx="5181600" cy="3619818"/>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sp>
        <p:nvSpPr>
          <p:cNvPr id="5" name="Content Placeholder 3">
            <a:extLst>
              <a:ext uri="{FF2B5EF4-FFF2-40B4-BE49-F238E27FC236}">
                <a16:creationId xmlns:a16="http://schemas.microsoft.com/office/drawing/2014/main" id="{FC067E4F-601B-BBDE-C137-F40B3918912F}"/>
              </a:ext>
            </a:extLst>
          </p:cNvPr>
          <p:cNvSpPr>
            <a:spLocks noGrp="1"/>
          </p:cNvSpPr>
          <p:nvPr>
            <p:ph sz="half" idx="2"/>
          </p:nvPr>
        </p:nvSpPr>
        <p:spPr>
          <a:xfrm>
            <a:off x="6172200" y="2286000"/>
            <a:ext cx="5181600" cy="3619818"/>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sp>
        <p:nvSpPr>
          <p:cNvPr id="6" name="Text Placeholder 4">
            <a:extLst>
              <a:ext uri="{FF2B5EF4-FFF2-40B4-BE49-F238E27FC236}">
                <a16:creationId xmlns:a16="http://schemas.microsoft.com/office/drawing/2014/main" id="{EABCCBFA-C414-9C3D-FBCB-E7D52F525363}"/>
              </a:ext>
            </a:extLst>
          </p:cNvPr>
          <p:cNvSpPr>
            <a:spLocks noGrp="1"/>
          </p:cNvSpPr>
          <p:nvPr>
            <p:ph type="body" sz="quarter" idx="13"/>
          </p:nvPr>
        </p:nvSpPr>
        <p:spPr>
          <a:xfrm>
            <a:off x="838200" y="1581408"/>
            <a:ext cx="5181600" cy="561839"/>
          </a:xfrm>
        </p:spPr>
        <p:txBody>
          <a:bodyPr>
            <a:noAutofit/>
          </a:bodyPr>
          <a:lstStyle>
            <a:lvl1pPr marL="0" indent="0">
              <a:buNone/>
              <a:defRPr sz="2400" b="1">
                <a:latin typeface="Museo Slab 500" panose="02000000000000000000" pitchFamily="50" charset="0"/>
              </a:defRPr>
            </a:lvl1pPr>
            <a:lvl2pPr marL="457200" indent="0">
              <a:buNone/>
              <a:defRPr b="1">
                <a:latin typeface="Museo Slab 500" panose="02000000000000000000" pitchFamily="50" charset="0"/>
              </a:defRPr>
            </a:lvl2pPr>
            <a:lvl3pPr marL="914400" indent="0">
              <a:buNone/>
              <a:defRPr b="1">
                <a:latin typeface="Museo Slab 500" panose="02000000000000000000" pitchFamily="50" charset="0"/>
              </a:defRPr>
            </a:lvl3pPr>
            <a:lvl4pPr marL="1371600" indent="0">
              <a:buNone/>
              <a:defRPr b="1">
                <a:latin typeface="Museo Slab 500" panose="02000000000000000000" pitchFamily="50" charset="0"/>
              </a:defRPr>
            </a:lvl4pPr>
            <a:lvl5pPr marL="1828800" indent="0">
              <a:buNone/>
              <a:defRPr b="1">
                <a:latin typeface="Museo Slab 500" panose="02000000000000000000" pitchFamily="50" charset="0"/>
              </a:defRPr>
            </a:lvl5pPr>
          </a:lstStyle>
          <a:p>
            <a:pPr lvl="0"/>
            <a:r>
              <a:rPr lang="en-US" dirty="0"/>
              <a:t>Click to edit Master text styles</a:t>
            </a:r>
          </a:p>
        </p:txBody>
      </p:sp>
      <p:sp>
        <p:nvSpPr>
          <p:cNvPr id="7" name="Text Placeholder 4">
            <a:extLst>
              <a:ext uri="{FF2B5EF4-FFF2-40B4-BE49-F238E27FC236}">
                <a16:creationId xmlns:a16="http://schemas.microsoft.com/office/drawing/2014/main" id="{D3F63C22-697A-4052-588F-4FE7FB02AB5A}"/>
              </a:ext>
            </a:extLst>
          </p:cNvPr>
          <p:cNvSpPr>
            <a:spLocks noGrp="1"/>
          </p:cNvSpPr>
          <p:nvPr>
            <p:ph type="body" sz="quarter" idx="14"/>
          </p:nvPr>
        </p:nvSpPr>
        <p:spPr>
          <a:xfrm>
            <a:off x="6172200" y="1618295"/>
            <a:ext cx="5181600" cy="551880"/>
          </a:xfrm>
        </p:spPr>
        <p:txBody>
          <a:bodyPr>
            <a:noAutofit/>
          </a:bodyPr>
          <a:lstStyle>
            <a:lvl1pPr marL="0" indent="0">
              <a:buNone/>
              <a:defRPr sz="2400" b="1">
                <a:latin typeface="Museo Slab 500" panose="02000000000000000000" pitchFamily="50" charset="0"/>
              </a:defRPr>
            </a:lvl1pPr>
            <a:lvl2pPr marL="457200" indent="0">
              <a:buNone/>
              <a:defRPr b="1">
                <a:latin typeface="Museo Slab 500" panose="02000000000000000000" pitchFamily="50" charset="0"/>
              </a:defRPr>
            </a:lvl2pPr>
            <a:lvl3pPr marL="914400" indent="0">
              <a:buNone/>
              <a:defRPr b="1">
                <a:latin typeface="Museo Slab 500" panose="02000000000000000000" pitchFamily="50" charset="0"/>
              </a:defRPr>
            </a:lvl3pPr>
            <a:lvl4pPr marL="1371600" indent="0">
              <a:buNone/>
              <a:defRPr b="1">
                <a:latin typeface="Museo Slab 500" panose="02000000000000000000" pitchFamily="50" charset="0"/>
              </a:defRPr>
            </a:lvl4pPr>
            <a:lvl5pPr marL="1828800" indent="0">
              <a:buNone/>
              <a:defRPr b="1">
                <a:latin typeface="Museo Slab 500" panose="02000000000000000000" pitchFamily="50" charset="0"/>
              </a:defRPr>
            </a:lvl5pPr>
          </a:lstStyle>
          <a:p>
            <a:pPr lvl="0"/>
            <a:r>
              <a:rPr lang="en-US" dirty="0"/>
              <a:t>Click to edit Master text styles</a:t>
            </a:r>
          </a:p>
        </p:txBody>
      </p:sp>
    </p:spTree>
    <p:extLst>
      <p:ext uri="{BB962C8B-B14F-4D97-AF65-F5344CB8AC3E}">
        <p14:creationId xmlns:p14="http://schemas.microsoft.com/office/powerpoint/2010/main" val="24553261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CBE0DAE1-72F2-85FA-36A5-4F076D29920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6" name="Title 1"/>
          <p:cNvSpPr>
            <a:spLocks noGrp="1"/>
          </p:cNvSpPr>
          <p:nvPr>
            <p:ph type="title"/>
          </p:nvPr>
        </p:nvSpPr>
        <p:spPr>
          <a:xfrm>
            <a:off x="443565" y="205176"/>
            <a:ext cx="8065168" cy="89852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7"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3" name="Picture 2">
            <a:extLst>
              <a:ext uri="{FF2B5EF4-FFF2-40B4-BE49-F238E27FC236}">
                <a16:creationId xmlns:a16="http://schemas.microsoft.com/office/drawing/2014/main" id="{49BED633-71DA-7A28-29F6-99EA784F716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Tree>
    <p:extLst>
      <p:ext uri="{BB962C8B-B14F-4D97-AF65-F5344CB8AC3E}">
        <p14:creationId xmlns:p14="http://schemas.microsoft.com/office/powerpoint/2010/main" val="21836446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52916D9F-51D7-A833-A716-2FAD3EF16428}"/>
              </a:ext>
            </a:extLst>
          </p:cNvPr>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783952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ubsection">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12192627" cy="6858352"/>
          </a:xfrm>
          <a:prstGeom prst="rect">
            <a:avLst/>
          </a:prstGeom>
        </p:spPr>
      </p:pic>
      <p:sp>
        <p:nvSpPr>
          <p:cNvPr id="2" name="Rectangle 1">
            <a:extLst>
              <a:ext uri="{FF2B5EF4-FFF2-40B4-BE49-F238E27FC236}">
                <a16:creationId xmlns:a16="http://schemas.microsoft.com/office/drawing/2014/main" id="{87808D28-DD34-AD62-EC9D-C14DBCA4E7AA}"/>
              </a:ext>
            </a:extLst>
          </p:cNvPr>
          <p:cNvSpPr/>
          <p:nvPr userDrawn="1"/>
        </p:nvSpPr>
        <p:spPr>
          <a:xfrm>
            <a:off x="0" y="1587260"/>
            <a:ext cx="12192000" cy="3657600"/>
          </a:xfrm>
          <a:prstGeom prst="rect">
            <a:avLst/>
          </a:prstGeom>
          <a:solidFill>
            <a:srgbClr val="FFFFFF">
              <a:alpha val="8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1"/>
          <p:cNvSpPr>
            <a:spLocks noGrp="1"/>
          </p:cNvSpPr>
          <p:nvPr>
            <p:ph type="ctrTitle"/>
          </p:nvPr>
        </p:nvSpPr>
        <p:spPr>
          <a:xfrm>
            <a:off x="-1" y="1837765"/>
            <a:ext cx="12192627" cy="3182470"/>
          </a:xfrm>
        </p:spPr>
        <p:txBody>
          <a:bodyPr anchor="ctr" anchorCtr="0">
            <a:normAutofit/>
          </a:bodyPr>
          <a:lstStyle>
            <a:lvl1pPr algn="ctr">
              <a:defRPr sz="4000">
                <a:solidFill>
                  <a:schemeClr val="tx1"/>
                </a:solidFill>
                <a:latin typeface="Museo Slab 500" panose="02000000000000000000" pitchFamily="50" charset="0"/>
              </a:defRPr>
            </a:lvl1pPr>
          </a:lstStyle>
          <a:p>
            <a:r>
              <a:rPr lang="en-US" dirty="0"/>
              <a:t>Click to edit Master title style</a:t>
            </a:r>
          </a:p>
        </p:txBody>
      </p:sp>
      <p:sp>
        <p:nvSpPr>
          <p:cNvPr id="4" name="Slide Number Placeholder 5"/>
          <p:cNvSpPr>
            <a:spLocks noGrp="1"/>
          </p:cNvSpPr>
          <p:nvPr>
            <p:ph type="sldNum" sz="quarter" idx="12"/>
          </p:nvPr>
        </p:nvSpPr>
        <p:spPr>
          <a:xfrm>
            <a:off x="233420" y="6427021"/>
            <a:ext cx="2743200" cy="365125"/>
          </a:xfrm>
          <a:prstGeom prst="rect">
            <a:avLst/>
          </a:prstGeom>
        </p:spPr>
        <p:txBody>
          <a:bodyPr/>
          <a:lstStyle>
            <a:lvl1pPr algn="l">
              <a:defRPr sz="1600">
                <a:solidFill>
                  <a:schemeClr val="tx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34279228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ection 2">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3"/>
            <a:ext cx="12191999" cy="6857998"/>
          </a:xfrm>
          <a:prstGeom prst="rect">
            <a:avLst/>
          </a:prstGeom>
        </p:spPr>
      </p:pic>
      <p:sp>
        <p:nvSpPr>
          <p:cNvPr id="3" name="Title 1"/>
          <p:cNvSpPr>
            <a:spLocks noGrp="1"/>
          </p:cNvSpPr>
          <p:nvPr>
            <p:ph type="ctrTitle"/>
          </p:nvPr>
        </p:nvSpPr>
        <p:spPr>
          <a:xfrm>
            <a:off x="0" y="2595716"/>
            <a:ext cx="12192000" cy="2337620"/>
          </a:xfrm>
        </p:spPr>
        <p:txBody>
          <a:bodyPr anchor="t" anchorCtr="0">
            <a:normAutofit/>
          </a:bodyPr>
          <a:lstStyle>
            <a:lvl1pPr algn="ctr">
              <a:defRPr sz="4000">
                <a:solidFill>
                  <a:schemeClr val="bg1"/>
                </a:solidFill>
                <a:latin typeface="Museo Slab 500" panose="02000000000000000000" pitchFamily="50" charset="0"/>
              </a:defRPr>
            </a:lvl1pPr>
          </a:lstStyle>
          <a:p>
            <a:r>
              <a:rPr lang="en-US" dirty="0"/>
              <a:t>Click to edit Master title style</a:t>
            </a:r>
          </a:p>
        </p:txBody>
      </p:sp>
      <p:sp>
        <p:nvSpPr>
          <p:cNvPr id="4" name="Slide Number Placeholder 5"/>
          <p:cNvSpPr>
            <a:spLocks noGrp="1"/>
          </p:cNvSpPr>
          <p:nvPr>
            <p:ph type="sldNum" sz="quarter" idx="12"/>
          </p:nvPr>
        </p:nvSpPr>
        <p:spPr>
          <a:xfrm>
            <a:off x="227916" y="6427021"/>
            <a:ext cx="2743200" cy="365125"/>
          </a:xfrm>
          <a:prstGeom prst="rect">
            <a:avLst/>
          </a:prstGeom>
        </p:spPr>
        <p:txBody>
          <a:bodyPr/>
          <a:lstStyle>
            <a:lvl1pPr algn="l">
              <a:defRPr sz="1600">
                <a:solidFill>
                  <a:schemeClr val="tx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090883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Strong Foundations">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8"/>
            <a:ext cx="965179" cy="1103700"/>
          </a:xfrm>
          <a:prstGeom prst="rect">
            <a:avLst/>
          </a:prstGeom>
        </p:spPr>
      </p:pic>
    </p:spTree>
    <p:extLst>
      <p:ext uri="{BB962C8B-B14F-4D97-AF65-F5344CB8AC3E}">
        <p14:creationId xmlns:p14="http://schemas.microsoft.com/office/powerpoint/2010/main" val="18752352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ADCBF6-49E3-4515-B284-83B33249404E}" type="datetime1">
              <a:rPr lang="en-US" smtClean="0"/>
              <a:t>5/14/2024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2150711039"/>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80" r:id="rId3"/>
    <p:sldLayoutId id="2147483697" r:id="rId4"/>
    <p:sldLayoutId id="2147483682" r:id="rId5"/>
    <p:sldLayoutId id="2147483698" r:id="rId6"/>
    <p:sldLayoutId id="2147483696" r:id="rId7"/>
    <p:sldLayoutId id="2147483668" r:id="rId8"/>
    <p:sldLayoutId id="2147483690" r:id="rId9"/>
    <p:sldLayoutId id="2147483691" r:id="rId10"/>
    <p:sldLayoutId id="2147483692" r:id="rId11"/>
    <p:sldLayoutId id="2147483693" r:id="rId12"/>
    <p:sldLayoutId id="2147483694" r:id="rId13"/>
    <p:sldLayoutId id="2147483695" r:id="rId14"/>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s://www.cde.state.co.us/dropoutprevention/studentattendancefaq"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Short Bytes</a:t>
            </a:r>
            <a:br>
              <a:rPr lang="en-US" dirty="0"/>
            </a:br>
            <a:endParaRPr lang="en-US" dirty="0"/>
          </a:p>
        </p:txBody>
      </p:sp>
      <p:sp>
        <p:nvSpPr>
          <p:cNvPr id="7" name="Subtitle 6">
            <a:extLst>
              <a:ext uri="{FF2B5EF4-FFF2-40B4-BE49-F238E27FC236}">
                <a16:creationId xmlns:a16="http://schemas.microsoft.com/office/drawing/2014/main" id="{2A0C161A-8513-BB84-0601-D50578FDAD11}"/>
              </a:ext>
            </a:extLst>
          </p:cNvPr>
          <p:cNvSpPr>
            <a:spLocks noGrp="1"/>
          </p:cNvSpPr>
          <p:nvPr>
            <p:ph type="subTitle" idx="1"/>
          </p:nvPr>
        </p:nvSpPr>
        <p:spPr/>
        <p:txBody>
          <a:bodyPr/>
          <a:lstStyle/>
          <a:p>
            <a:r>
              <a:rPr lang="en-US" dirty="0"/>
              <a:t>Attendance Data Fields</a:t>
            </a:r>
          </a:p>
        </p:txBody>
      </p:sp>
      <p:sp>
        <p:nvSpPr>
          <p:cNvPr id="4" name="Slide Number Placeholder 3"/>
          <p:cNvSpPr>
            <a:spLocks noGrp="1"/>
          </p:cNvSpPr>
          <p:nvPr>
            <p:ph type="sldNum" sz="quarter" idx="12"/>
          </p:nvPr>
        </p:nvSpPr>
        <p:spPr/>
        <p:txBody>
          <a:bodyPr/>
          <a:lstStyle/>
          <a:p>
            <a:fld id="{C479D5F6-EDCB-402A-AC08-4943A1820E8F}" type="slidenum">
              <a:rPr lang="en-US" smtClean="0"/>
              <a:pPr/>
              <a:t>1</a:t>
            </a:fld>
            <a:endParaRPr lang="en-US" dirty="0"/>
          </a:p>
        </p:txBody>
      </p:sp>
      <p:sp>
        <p:nvSpPr>
          <p:cNvPr id="11" name="Date Placeholder 10">
            <a:extLst>
              <a:ext uri="{FF2B5EF4-FFF2-40B4-BE49-F238E27FC236}">
                <a16:creationId xmlns:a16="http://schemas.microsoft.com/office/drawing/2014/main" id="{8AA4ECA0-5593-75ED-4A3B-C2CB23DB0E9F}"/>
              </a:ext>
            </a:extLst>
          </p:cNvPr>
          <p:cNvSpPr>
            <a:spLocks noGrp="1"/>
          </p:cNvSpPr>
          <p:nvPr>
            <p:ph type="dt" sz="half" idx="2"/>
          </p:nvPr>
        </p:nvSpPr>
        <p:spPr/>
        <p:txBody>
          <a:bodyPr/>
          <a:lstStyle/>
          <a:p>
            <a:fld id="{76A30C31-CA2F-4FEC-9D5A-C798BF326FEF}" type="datetime1">
              <a:rPr lang="en-US" smtClean="0"/>
              <a:t>5/14/2024</a:t>
            </a:fld>
            <a:endParaRPr lang="en-US" dirty="0"/>
          </a:p>
        </p:txBody>
      </p:sp>
    </p:spTree>
    <p:extLst>
      <p:ext uri="{BB962C8B-B14F-4D97-AF65-F5344CB8AC3E}">
        <p14:creationId xmlns:p14="http://schemas.microsoft.com/office/powerpoint/2010/main" val="30449154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Student School Association File – Total Days Missed Due to Out of School Suspension</a:t>
            </a:r>
          </a:p>
        </p:txBody>
      </p:sp>
      <p:sp>
        <p:nvSpPr>
          <p:cNvPr id="3" name="Content Placeholder 2"/>
          <p:cNvSpPr>
            <a:spLocks noGrp="1"/>
          </p:cNvSpPr>
          <p:nvPr>
            <p:ph idx="1"/>
          </p:nvPr>
        </p:nvSpPr>
        <p:spPr/>
        <p:txBody>
          <a:bodyPr/>
          <a:lstStyle/>
          <a:p>
            <a:r>
              <a:rPr lang="en-US" b="1" dirty="0"/>
              <a:t>Optional field for pre-populating the Civil Rights Data Collection (CRDC)</a:t>
            </a:r>
          </a:p>
          <a:p>
            <a:pPr marL="0" indent="0">
              <a:buNone/>
            </a:pPr>
            <a:endParaRPr lang="en-US" b="1" dirty="0"/>
          </a:p>
          <a:p>
            <a:r>
              <a:rPr lang="en-US" b="1" dirty="0"/>
              <a:t>Definition: </a:t>
            </a:r>
            <a:r>
              <a:rPr lang="en-US" dirty="0"/>
              <a:t>The total number of school days that were missed by the student due to out-of-school suspensions.  </a:t>
            </a:r>
            <a:r>
              <a:rPr lang="en-US" i="1" dirty="0"/>
              <a:t>Optional for CRDC Reporting Purposes Only</a:t>
            </a:r>
          </a:p>
          <a:p>
            <a:endParaRPr lang="en-US" i="1" dirty="0"/>
          </a:p>
          <a:p>
            <a:endParaRPr lang="en-US" i="1" dirty="0"/>
          </a:p>
          <a:p>
            <a:endParaRPr lang="en-US" dirty="0"/>
          </a:p>
        </p:txBody>
      </p:sp>
      <p:sp>
        <p:nvSpPr>
          <p:cNvPr id="4" name="Slide Number Placeholder 3"/>
          <p:cNvSpPr>
            <a:spLocks noGrp="1"/>
          </p:cNvSpPr>
          <p:nvPr>
            <p:ph type="sldNum" sz="quarter" idx="12"/>
          </p:nvPr>
        </p:nvSpPr>
        <p:spPr/>
        <p:txBody>
          <a:bodyPr/>
          <a:lstStyle/>
          <a:p>
            <a:fld id="{C479D5F6-EDCB-402A-AC08-4943A1820E8F}" type="slidenum">
              <a:rPr lang="en-US" smtClean="0"/>
              <a:pPr/>
              <a:t>10</a:t>
            </a:fld>
            <a:endParaRPr lang="en-US" dirty="0"/>
          </a:p>
        </p:txBody>
      </p:sp>
    </p:spTree>
    <p:extLst>
      <p:ext uri="{BB962C8B-B14F-4D97-AF65-F5344CB8AC3E}">
        <p14:creationId xmlns:p14="http://schemas.microsoft.com/office/powerpoint/2010/main" val="742743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69C16D8-71E6-6E0A-9E9A-40580CD77B33}"/>
              </a:ext>
            </a:extLst>
          </p:cNvPr>
          <p:cNvSpPr>
            <a:spLocks noGrp="1"/>
          </p:cNvSpPr>
          <p:nvPr>
            <p:ph type="ctrTitle"/>
          </p:nvPr>
        </p:nvSpPr>
        <p:spPr/>
        <p:txBody>
          <a:bodyPr/>
          <a:lstStyle/>
          <a:p>
            <a:r>
              <a:rPr lang="en-US" dirty="0"/>
              <a:t>Contact the Attendance Data Collection Lead for more information</a:t>
            </a:r>
          </a:p>
        </p:txBody>
      </p:sp>
      <p:sp>
        <p:nvSpPr>
          <p:cNvPr id="3" name="Slide Number Placeholder 2"/>
          <p:cNvSpPr>
            <a:spLocks noGrp="1"/>
          </p:cNvSpPr>
          <p:nvPr>
            <p:ph type="sldNum" sz="quarter" idx="12"/>
          </p:nvPr>
        </p:nvSpPr>
        <p:spPr/>
        <p:txBody>
          <a:bodyPr/>
          <a:lstStyle/>
          <a:p>
            <a:fld id="{C479D5F6-EDCB-402A-AC08-4943A1820E8F}" type="slidenum">
              <a:rPr lang="en-US" smtClean="0"/>
              <a:pPr/>
              <a:t>11</a:t>
            </a:fld>
            <a:endParaRPr lang="en-US" dirty="0"/>
          </a:p>
        </p:txBody>
      </p:sp>
    </p:spTree>
    <p:extLst>
      <p:ext uri="{BB962C8B-B14F-4D97-AF65-F5344CB8AC3E}">
        <p14:creationId xmlns:p14="http://schemas.microsoft.com/office/powerpoint/2010/main" val="675032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District or Board Policy-Attendance/Data Uses </a:t>
            </a:r>
          </a:p>
        </p:txBody>
      </p:sp>
      <p:sp>
        <p:nvSpPr>
          <p:cNvPr id="3" name="Content Placeholder 2"/>
          <p:cNvSpPr>
            <a:spLocks noGrp="1"/>
          </p:cNvSpPr>
          <p:nvPr>
            <p:ph idx="1"/>
          </p:nvPr>
        </p:nvSpPr>
        <p:spPr>
          <a:xfrm>
            <a:off x="1769194" y="1340428"/>
            <a:ext cx="8649425" cy="4810991"/>
          </a:xfrm>
        </p:spPr>
        <p:txBody>
          <a:bodyPr>
            <a:normAutofit fontScale="47500" lnSpcReduction="20000"/>
          </a:bodyPr>
          <a:lstStyle/>
          <a:p>
            <a:r>
              <a:rPr lang="en-US" sz="4500" dirty="0"/>
              <a:t>Legislation: </a:t>
            </a:r>
            <a:r>
              <a:rPr lang="en-US" sz="4500" dirty="0">
                <a:hlinkClick r:id="rId2"/>
              </a:rPr>
              <a:t>https://www.cde.state.co.us/dropoutprevention/studentattendancefaq</a:t>
            </a:r>
            <a:r>
              <a:rPr lang="en-US" sz="4500" dirty="0"/>
              <a:t> </a:t>
            </a:r>
          </a:p>
          <a:p>
            <a:r>
              <a:rPr lang="en-US" sz="4500" dirty="0"/>
              <a:t>Local board adoption of written policy setting forth districts’ or BOCES’ attendance requirements</a:t>
            </a:r>
          </a:p>
          <a:p>
            <a:r>
              <a:rPr lang="en-US" sz="4500" dirty="0"/>
              <a:t>Based on your district or BOCES policies for attendance </a:t>
            </a:r>
          </a:p>
          <a:p>
            <a:pPr marL="0" indent="0">
              <a:buNone/>
            </a:pPr>
            <a:endParaRPr lang="en-US" sz="4500" dirty="0"/>
          </a:p>
          <a:p>
            <a:pPr marL="0" indent="0">
              <a:buNone/>
            </a:pPr>
            <a:r>
              <a:rPr lang="en-US" sz="4500" dirty="0"/>
              <a:t>Data Uses</a:t>
            </a:r>
          </a:p>
          <a:p>
            <a:pPr lvl="1"/>
            <a:r>
              <a:rPr lang="en-US" sz="4500" dirty="0"/>
              <a:t>US Department of Education reporting</a:t>
            </a:r>
          </a:p>
          <a:p>
            <a:pPr lvl="1"/>
            <a:r>
              <a:rPr lang="en-US" sz="4500" dirty="0"/>
              <a:t>Public Reports</a:t>
            </a:r>
          </a:p>
          <a:p>
            <a:pPr lvl="1"/>
            <a:r>
              <a:rPr lang="en-US" sz="4500" dirty="0"/>
              <a:t>Media and Research Requests</a:t>
            </a:r>
          </a:p>
          <a:p>
            <a:pPr marL="0" indent="0">
              <a:buNone/>
            </a:pPr>
            <a:endParaRPr lang="en-US" sz="4500" dirty="0"/>
          </a:p>
          <a:p>
            <a:pPr marL="0" indent="0">
              <a:buNone/>
            </a:pPr>
            <a:r>
              <a:rPr lang="en-US" sz="4500" dirty="0"/>
              <a:t>Topics of Interest:</a:t>
            </a:r>
          </a:p>
          <a:p>
            <a:pPr lvl="1"/>
            <a:r>
              <a:rPr lang="en-US" sz="4500" dirty="0"/>
              <a:t>Attendance and Truancy Rates </a:t>
            </a:r>
          </a:p>
          <a:p>
            <a:pPr lvl="1"/>
            <a:r>
              <a:rPr lang="en-US" sz="4500" dirty="0"/>
              <a:t>Chronically Absenteeism – counts and rates</a:t>
            </a:r>
          </a:p>
          <a:p>
            <a:pPr lvl="1"/>
            <a:r>
              <a:rPr lang="en-US" sz="4500" dirty="0"/>
              <a:t>Habitually Truant Statistics</a:t>
            </a:r>
          </a:p>
          <a:p>
            <a:endParaRPr lang="en-US" dirty="0"/>
          </a:p>
        </p:txBody>
      </p:sp>
      <p:sp>
        <p:nvSpPr>
          <p:cNvPr id="4" name="Slide Number Placeholder 3"/>
          <p:cNvSpPr>
            <a:spLocks noGrp="1"/>
          </p:cNvSpPr>
          <p:nvPr>
            <p:ph type="sldNum" sz="quarter" idx="12"/>
          </p:nvPr>
        </p:nvSpPr>
        <p:spPr/>
        <p:txBody>
          <a:bodyPr/>
          <a:lstStyle/>
          <a:p>
            <a:fld id="{C479D5F6-EDCB-402A-AC08-4943A1820E8F}" type="slidenum">
              <a:rPr lang="en-US" smtClean="0"/>
              <a:pPr/>
              <a:t>2</a:t>
            </a:fld>
            <a:endParaRPr lang="en-US" dirty="0"/>
          </a:p>
        </p:txBody>
      </p:sp>
    </p:spTree>
    <p:extLst>
      <p:ext uri="{BB962C8B-B14F-4D97-AF65-F5344CB8AC3E}">
        <p14:creationId xmlns:p14="http://schemas.microsoft.com/office/powerpoint/2010/main" val="38529176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Reporting the Attendance Data:</a:t>
            </a:r>
          </a:p>
        </p:txBody>
      </p:sp>
      <p:sp>
        <p:nvSpPr>
          <p:cNvPr id="7" name="Content Placeholder 6"/>
          <p:cNvSpPr>
            <a:spLocks noGrp="1"/>
          </p:cNvSpPr>
          <p:nvPr>
            <p:ph idx="1"/>
          </p:nvPr>
        </p:nvSpPr>
        <p:spPr>
          <a:xfrm>
            <a:off x="2066925" y="1498600"/>
            <a:ext cx="7886700" cy="3968750"/>
          </a:xfrm>
        </p:spPr>
        <p:txBody>
          <a:bodyPr/>
          <a:lstStyle/>
          <a:p>
            <a:r>
              <a:rPr lang="en-US" dirty="0"/>
              <a:t>Each record in the Attendance Snapshot represents the attendance information for the student at each school of enrollment</a:t>
            </a:r>
          </a:p>
          <a:p>
            <a:endParaRPr lang="en-US" sz="600" dirty="0"/>
          </a:p>
          <a:p>
            <a:r>
              <a:rPr lang="en-US" dirty="0"/>
              <a:t>Only includes students enrolled and in attendance for at least 10 days at the school</a:t>
            </a:r>
          </a:p>
          <a:p>
            <a:endParaRPr lang="en-US" sz="1000" dirty="0"/>
          </a:p>
          <a:p>
            <a:r>
              <a:rPr lang="en-US" dirty="0"/>
              <a:t>The student total days possible must equal the sum of their days attended, days excused absent and unexcused absent:</a:t>
            </a:r>
          </a:p>
          <a:p>
            <a:endParaRPr lang="en-US" dirty="0"/>
          </a:p>
          <a:p>
            <a:endParaRPr lang="en-US" dirty="0"/>
          </a:p>
          <a:p>
            <a:endParaRPr lang="en-US" dirty="0"/>
          </a:p>
          <a:p>
            <a:endParaRPr lang="en-US" dirty="0"/>
          </a:p>
          <a:p>
            <a:endParaRPr lang="en-US" dirty="0"/>
          </a:p>
        </p:txBody>
      </p:sp>
      <p:sp>
        <p:nvSpPr>
          <p:cNvPr id="5" name="Slide Number Placeholder 4"/>
          <p:cNvSpPr>
            <a:spLocks noGrp="1"/>
          </p:cNvSpPr>
          <p:nvPr>
            <p:ph type="sldNum" sz="quarter" idx="12"/>
          </p:nvPr>
        </p:nvSpPr>
        <p:spPr/>
        <p:txBody>
          <a:bodyPr/>
          <a:lstStyle/>
          <a:p>
            <a:fld id="{C479D5F6-EDCB-402A-AC08-4943A1820E8F}" type="slidenum">
              <a:rPr lang="en-US" smtClean="0"/>
              <a:pPr/>
              <a:t>3</a:t>
            </a:fld>
            <a:endParaRPr lang="en-US" dirty="0"/>
          </a:p>
        </p:txBody>
      </p:sp>
      <p:graphicFrame>
        <p:nvGraphicFramePr>
          <p:cNvPr id="9" name="Content Placeholder 4" descr="Student Total Days + Student Total Days Excused + Student Total Days Unexcused = Student Total Days Possible"/>
          <p:cNvGraphicFramePr>
            <a:graphicFrameLocks/>
          </p:cNvGraphicFramePr>
          <p:nvPr/>
        </p:nvGraphicFramePr>
        <p:xfrm>
          <a:off x="1866901" y="4622271"/>
          <a:ext cx="8086725" cy="16374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167708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 Data Fields</a:t>
            </a:r>
          </a:p>
        </p:txBody>
      </p:sp>
      <p:sp>
        <p:nvSpPr>
          <p:cNvPr id="3" name="Content Placeholder 2"/>
          <p:cNvSpPr>
            <a:spLocks noGrp="1"/>
          </p:cNvSpPr>
          <p:nvPr>
            <p:ph idx="1"/>
          </p:nvPr>
        </p:nvSpPr>
        <p:spPr>
          <a:xfrm>
            <a:off x="2152650" y="1338753"/>
            <a:ext cx="7886700" cy="4963978"/>
          </a:xfrm>
        </p:spPr>
        <p:txBody>
          <a:bodyPr>
            <a:normAutofit fontScale="70000" lnSpcReduction="20000"/>
          </a:bodyPr>
          <a:lstStyle/>
          <a:p>
            <a:r>
              <a:rPr lang="en-US" b="1" u="sng" dirty="0"/>
              <a:t>Total Days Attended</a:t>
            </a:r>
            <a:r>
              <a:rPr lang="en-US" dirty="0"/>
              <a:t>– </a:t>
            </a:r>
          </a:p>
          <a:p>
            <a:pPr lvl="1"/>
            <a:r>
              <a:rPr lang="en-US" dirty="0"/>
              <a:t>The aggregate number of days the student attended school.  </a:t>
            </a:r>
            <a:r>
              <a:rPr lang="en-US" b="1" dirty="0">
                <a:solidFill>
                  <a:schemeClr val="accent2">
                    <a:lumMod val="75000"/>
                  </a:schemeClr>
                </a:solidFill>
              </a:rPr>
              <a:t>If the student attended for at least a half of a day, it should be counted as a full day of attendance.  </a:t>
            </a:r>
          </a:p>
          <a:p>
            <a:pPr lvl="0"/>
            <a:endParaRPr lang="en-US" dirty="0"/>
          </a:p>
          <a:p>
            <a:pPr lvl="0"/>
            <a:r>
              <a:rPr lang="en-US" b="1" u="sng" dirty="0"/>
              <a:t>Total Days Excused by Students</a:t>
            </a:r>
            <a:r>
              <a:rPr lang="en-US" dirty="0"/>
              <a:t>– </a:t>
            </a:r>
          </a:p>
          <a:p>
            <a:pPr lvl="1"/>
            <a:r>
              <a:rPr lang="en-US" dirty="0"/>
              <a:t>The aggregate number of days the student had excused absences (out of school).  Absence due to a suspension is excused.  (A student who is tardy is not considered to be absent).  </a:t>
            </a:r>
            <a:r>
              <a:rPr lang="en-US" b="1" dirty="0">
                <a:solidFill>
                  <a:schemeClr val="accent2">
                    <a:lumMod val="75000"/>
                  </a:schemeClr>
                </a:solidFill>
              </a:rPr>
              <a:t>If the student missed more than a half of a day, it would be counted as a full day absent.</a:t>
            </a:r>
          </a:p>
          <a:p>
            <a:pPr lvl="0"/>
            <a:endParaRPr lang="en-US" dirty="0"/>
          </a:p>
          <a:p>
            <a:pPr lvl="0"/>
            <a:r>
              <a:rPr lang="en-US" b="1" u="sng" dirty="0"/>
              <a:t>Total Days Unexcused by Students</a:t>
            </a:r>
            <a:r>
              <a:rPr lang="en-US" dirty="0"/>
              <a:t>– </a:t>
            </a:r>
          </a:p>
          <a:p>
            <a:pPr lvl="1"/>
            <a:r>
              <a:rPr lang="en-US" dirty="0"/>
              <a:t>The aggregate number of days the student was absent (out of school), without being excused from a parent/guardian.  (A student who is tardy is not considered to be absent).  </a:t>
            </a:r>
            <a:r>
              <a:rPr lang="en-US" b="1" dirty="0">
                <a:solidFill>
                  <a:schemeClr val="accent2">
                    <a:lumMod val="75000"/>
                  </a:schemeClr>
                </a:solidFill>
              </a:rPr>
              <a:t>If the student missed more than a half of a day, it would be counted as a full day absent.</a:t>
            </a:r>
          </a:p>
          <a:p>
            <a:pPr lvl="0"/>
            <a:endParaRPr lang="en-US" dirty="0"/>
          </a:p>
          <a:p>
            <a:pPr lvl="0"/>
            <a:r>
              <a:rPr lang="en-US" b="1" u="sng" dirty="0"/>
              <a:t>Total Possible Attendance Days </a:t>
            </a:r>
            <a:r>
              <a:rPr lang="en-US" b="1" dirty="0"/>
              <a:t>– </a:t>
            </a:r>
          </a:p>
          <a:p>
            <a:pPr lvl="1"/>
            <a:r>
              <a:rPr lang="en-US" dirty="0"/>
              <a:t>The aggregate number of days the student would have attended school if there had been no absences. Expelled students are included until date of expulsion. This number must equal the sum of Total Days Attended, Total Days Excused by Students and Total Days Unexcused by Students combined.</a:t>
            </a:r>
          </a:p>
          <a:p>
            <a:pPr marL="457200" lvl="1" indent="0">
              <a:buNone/>
            </a:pPr>
            <a:endParaRPr lang="en-US" dirty="0"/>
          </a:p>
          <a:p>
            <a:pPr marL="457200" lvl="1" indent="0">
              <a:buNone/>
            </a:pPr>
            <a:r>
              <a:rPr lang="en-US" sz="2300" dirty="0"/>
              <a:t>*These fields must contain a decimal point when reporting them in the Student Interchange (10.0, 265.0)</a:t>
            </a:r>
          </a:p>
        </p:txBody>
      </p:sp>
      <p:sp>
        <p:nvSpPr>
          <p:cNvPr id="4" name="Slide Number Placeholder 3"/>
          <p:cNvSpPr>
            <a:spLocks noGrp="1"/>
          </p:cNvSpPr>
          <p:nvPr>
            <p:ph type="sldNum" sz="quarter" idx="12"/>
          </p:nvPr>
        </p:nvSpPr>
        <p:spPr/>
        <p:txBody>
          <a:bodyPr/>
          <a:lstStyle/>
          <a:p>
            <a:fld id="{C479D5F6-EDCB-402A-AC08-4943A1820E8F}" type="slidenum">
              <a:rPr lang="en-US" smtClean="0"/>
              <a:pPr/>
              <a:t>4</a:t>
            </a:fld>
            <a:endParaRPr lang="en-US" dirty="0"/>
          </a:p>
        </p:txBody>
      </p:sp>
    </p:spTree>
    <p:extLst>
      <p:ext uri="{BB962C8B-B14F-4D97-AF65-F5344CB8AC3E}">
        <p14:creationId xmlns:p14="http://schemas.microsoft.com/office/powerpoint/2010/main" val="14468992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t>Calculating and Reporting </a:t>
            </a:r>
            <a:br>
              <a:rPr lang="en-US"/>
            </a:br>
            <a:r>
              <a:rPr lang="en-US"/>
              <a:t>Days Attended, Absent and Possible</a:t>
            </a:r>
            <a:endParaRPr lang="en-US" dirty="0"/>
          </a:p>
        </p:txBody>
      </p:sp>
      <p:sp>
        <p:nvSpPr>
          <p:cNvPr id="5" name="Content Placeholder 4"/>
          <p:cNvSpPr>
            <a:spLocks noGrp="1"/>
          </p:cNvSpPr>
          <p:nvPr>
            <p:ph idx="1"/>
          </p:nvPr>
        </p:nvSpPr>
        <p:spPr/>
        <p:txBody>
          <a:bodyPr/>
          <a:lstStyle/>
          <a:p>
            <a:r>
              <a:rPr lang="en-US" dirty="0"/>
              <a:t>A student who is absent more than 50 percent during a scheduled school day shall be considered absent for that entire day</a:t>
            </a:r>
          </a:p>
          <a:p>
            <a:endParaRPr lang="en-US" dirty="0"/>
          </a:p>
          <a:p>
            <a:r>
              <a:rPr lang="en-US" dirty="0"/>
              <a:t>A student who is present 50 percent or more during a scheduled school day shall be considered present for that entire day</a:t>
            </a:r>
          </a:p>
          <a:p>
            <a:endParaRPr lang="en-US" dirty="0"/>
          </a:p>
          <a:p>
            <a:r>
              <a:rPr lang="en-US" dirty="0"/>
              <a:t>The total number of days the student is scheduled to attend the school would be counted as the Days Possible for that record</a:t>
            </a:r>
          </a:p>
          <a:p>
            <a:endParaRPr lang="en-US" dirty="0"/>
          </a:p>
        </p:txBody>
      </p:sp>
      <p:sp>
        <p:nvSpPr>
          <p:cNvPr id="3" name="Slide Number Placeholder 2"/>
          <p:cNvSpPr>
            <a:spLocks noGrp="1"/>
          </p:cNvSpPr>
          <p:nvPr>
            <p:ph type="sldNum" sz="quarter" idx="12"/>
          </p:nvPr>
        </p:nvSpPr>
        <p:spPr/>
        <p:txBody>
          <a:bodyPr/>
          <a:lstStyle/>
          <a:p>
            <a:fld id="{C479D5F6-EDCB-402A-AC08-4943A1820E8F}" type="slidenum">
              <a:rPr lang="en-US" smtClean="0"/>
              <a:pPr/>
              <a:t>5</a:t>
            </a:fld>
            <a:endParaRPr lang="en-US" dirty="0"/>
          </a:p>
        </p:txBody>
      </p:sp>
    </p:spTree>
    <p:extLst>
      <p:ext uri="{BB962C8B-B14F-4D97-AF65-F5344CB8AC3E}">
        <p14:creationId xmlns:p14="http://schemas.microsoft.com/office/powerpoint/2010/main" val="3548170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Excused Absences</a:t>
            </a:r>
            <a:endParaRPr lang="en-US" dirty="0"/>
          </a:p>
        </p:txBody>
      </p:sp>
      <p:sp>
        <p:nvSpPr>
          <p:cNvPr id="3" name="Content Placeholder 2"/>
          <p:cNvSpPr>
            <a:spLocks noGrp="1"/>
          </p:cNvSpPr>
          <p:nvPr>
            <p:ph idx="1"/>
          </p:nvPr>
        </p:nvSpPr>
        <p:spPr/>
        <p:txBody>
          <a:bodyPr>
            <a:normAutofit fontScale="92500"/>
          </a:bodyPr>
          <a:lstStyle/>
          <a:p>
            <a:r>
              <a:rPr lang="en-US"/>
              <a:t>Excused Absences occur when the student is absent for an acceptable reason as identified within the attendance policy set by local school board of education as declared in 22-33-104 (4)(a) C.R.S. which may include, but is not limited to, the following reasons: funeral, illness, injury, legal obligation, medical procedure and religious observation. </a:t>
            </a:r>
          </a:p>
          <a:p>
            <a:endParaRPr lang="en-US"/>
          </a:p>
          <a:p>
            <a:r>
              <a:rPr lang="en-US"/>
              <a:t>Local schools may require appropriate documentation to verify excused absences.</a:t>
            </a:r>
          </a:p>
          <a:p>
            <a:endParaRPr lang="en-US"/>
          </a:p>
          <a:p>
            <a:r>
              <a:rPr lang="en-US"/>
              <a:t>Absences due to suspension or expulsion of a child shall be considered excused absences for purposes of calculating habitually truant students (22-33-107 (3)(a) C.R.S.)</a:t>
            </a:r>
          </a:p>
          <a:p>
            <a:endParaRPr lang="en-US"/>
          </a:p>
          <a:p>
            <a:r>
              <a:rPr lang="en-US"/>
              <a:t>Excused Absences are included in the Chronically Absenteeism Calculation</a:t>
            </a:r>
            <a:endParaRPr lang="en-US" dirty="0"/>
          </a:p>
        </p:txBody>
      </p:sp>
      <p:sp>
        <p:nvSpPr>
          <p:cNvPr id="4" name="Slide Number Placeholder 3"/>
          <p:cNvSpPr>
            <a:spLocks noGrp="1"/>
          </p:cNvSpPr>
          <p:nvPr>
            <p:ph type="sldNum" sz="quarter" idx="12"/>
          </p:nvPr>
        </p:nvSpPr>
        <p:spPr/>
        <p:txBody>
          <a:bodyPr/>
          <a:lstStyle/>
          <a:p>
            <a:fld id="{C479D5F6-EDCB-402A-AC08-4943A1820E8F}" type="slidenum">
              <a:rPr lang="en-US" smtClean="0"/>
              <a:pPr/>
              <a:t>6</a:t>
            </a:fld>
            <a:endParaRPr lang="en-US" dirty="0"/>
          </a:p>
        </p:txBody>
      </p:sp>
    </p:spTree>
    <p:extLst>
      <p:ext uri="{BB962C8B-B14F-4D97-AF65-F5344CB8AC3E}">
        <p14:creationId xmlns:p14="http://schemas.microsoft.com/office/powerpoint/2010/main" val="21228160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Unexcused Absences</a:t>
            </a:r>
            <a:endParaRPr lang="en-US" dirty="0"/>
          </a:p>
        </p:txBody>
      </p:sp>
      <p:sp>
        <p:nvSpPr>
          <p:cNvPr id="3" name="Content Placeholder 2"/>
          <p:cNvSpPr>
            <a:spLocks noGrp="1"/>
          </p:cNvSpPr>
          <p:nvPr>
            <p:ph idx="1"/>
          </p:nvPr>
        </p:nvSpPr>
        <p:spPr/>
        <p:txBody>
          <a:bodyPr>
            <a:normAutofit/>
          </a:bodyPr>
          <a:lstStyle/>
          <a:p>
            <a:r>
              <a:rPr lang="en-US" dirty="0"/>
              <a:t>Unexcused Absences occur when the student is absent without a reason or for an unacceptable reason as identified within the attendance rules set by local school board of education policy as declared in 22-33-104 (4)(a) C.R.S. </a:t>
            </a:r>
          </a:p>
          <a:p>
            <a:endParaRPr lang="en-US" dirty="0"/>
          </a:p>
          <a:p>
            <a:r>
              <a:rPr lang="en-US" dirty="0"/>
              <a:t>If authorized school officials determine that the parent’s excuse is not valid or verified, the absence shall be unexcused. </a:t>
            </a:r>
          </a:p>
          <a:p>
            <a:endParaRPr lang="en-US" dirty="0"/>
          </a:p>
          <a:p>
            <a:r>
              <a:rPr lang="en-US" dirty="0"/>
              <a:t>Unexcused Absences are used to calculate Truancy rates</a:t>
            </a:r>
          </a:p>
          <a:p>
            <a:endParaRPr lang="en-US" dirty="0"/>
          </a:p>
          <a:p>
            <a:r>
              <a:rPr lang="en-US" dirty="0"/>
              <a:t>Unexcused Absences are included in the Chronically Absenteeism Calculation</a:t>
            </a:r>
          </a:p>
          <a:p>
            <a:endParaRPr lang="en-US" dirty="0"/>
          </a:p>
        </p:txBody>
      </p:sp>
      <p:sp>
        <p:nvSpPr>
          <p:cNvPr id="4" name="Slide Number Placeholder 3"/>
          <p:cNvSpPr>
            <a:spLocks noGrp="1"/>
          </p:cNvSpPr>
          <p:nvPr>
            <p:ph type="sldNum" sz="quarter" idx="12"/>
          </p:nvPr>
        </p:nvSpPr>
        <p:spPr/>
        <p:txBody>
          <a:bodyPr/>
          <a:lstStyle/>
          <a:p>
            <a:fld id="{C479D5F6-EDCB-402A-AC08-4943A1820E8F}" type="slidenum">
              <a:rPr lang="en-US" smtClean="0"/>
              <a:pPr/>
              <a:t>7</a:t>
            </a:fld>
            <a:endParaRPr lang="en-US" dirty="0"/>
          </a:p>
        </p:txBody>
      </p:sp>
    </p:spTree>
    <p:extLst>
      <p:ext uri="{BB962C8B-B14F-4D97-AF65-F5344CB8AC3E}">
        <p14:creationId xmlns:p14="http://schemas.microsoft.com/office/powerpoint/2010/main" val="18225792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69193" y="254514"/>
            <a:ext cx="7060482" cy="756418"/>
          </a:xfrm>
        </p:spPr>
        <p:txBody>
          <a:bodyPr>
            <a:normAutofit fontScale="90000"/>
          </a:bodyPr>
          <a:lstStyle/>
          <a:p>
            <a:r>
              <a:rPr lang="en-US" dirty="0"/>
              <a:t>Habitually Truant Status – </a:t>
            </a:r>
            <a:br>
              <a:rPr lang="en-US" dirty="0"/>
            </a:br>
            <a:r>
              <a:rPr lang="en-US" dirty="0"/>
              <a:t>Reported in the Student School Association file</a:t>
            </a:r>
          </a:p>
        </p:txBody>
      </p:sp>
      <p:sp>
        <p:nvSpPr>
          <p:cNvPr id="3" name="Content Placeholder 2"/>
          <p:cNvSpPr>
            <a:spLocks noGrp="1"/>
          </p:cNvSpPr>
          <p:nvPr>
            <p:ph idx="1"/>
          </p:nvPr>
        </p:nvSpPr>
        <p:spPr>
          <a:xfrm>
            <a:off x="1885950" y="1339951"/>
            <a:ext cx="7886700" cy="4640674"/>
          </a:xfrm>
        </p:spPr>
        <p:txBody>
          <a:bodyPr/>
          <a:lstStyle/>
          <a:p>
            <a:pPr marL="0" indent="0">
              <a:buNone/>
            </a:pPr>
            <a:r>
              <a:rPr lang="en-US" dirty="0"/>
              <a:t>Indicate if the student met any of the habitually truant criteria for the reported school record with the corresponding code:</a:t>
            </a:r>
          </a:p>
          <a:p>
            <a:endParaRPr lang="en-US" dirty="0"/>
          </a:p>
        </p:txBody>
      </p:sp>
      <p:sp>
        <p:nvSpPr>
          <p:cNvPr id="4" name="Slide Number Placeholder 3"/>
          <p:cNvSpPr>
            <a:spLocks noGrp="1"/>
          </p:cNvSpPr>
          <p:nvPr>
            <p:ph type="sldNum" sz="quarter" idx="12"/>
          </p:nvPr>
        </p:nvSpPr>
        <p:spPr/>
        <p:txBody>
          <a:bodyPr/>
          <a:lstStyle/>
          <a:p>
            <a:fld id="{C479D5F6-EDCB-402A-AC08-4943A1820E8F}" type="slidenum">
              <a:rPr lang="en-US" smtClean="0"/>
              <a:pPr/>
              <a:t>8</a:t>
            </a:fld>
            <a:endParaRPr lang="en-US" dirty="0"/>
          </a:p>
        </p:txBody>
      </p:sp>
      <p:graphicFrame>
        <p:nvGraphicFramePr>
          <p:cNvPr id="6" name="Table 5"/>
          <p:cNvGraphicFramePr>
            <a:graphicFrameLocks noGrp="1"/>
          </p:cNvGraphicFramePr>
          <p:nvPr/>
        </p:nvGraphicFramePr>
        <p:xfrm>
          <a:off x="1885950" y="2139950"/>
          <a:ext cx="8267700" cy="4169694"/>
        </p:xfrm>
        <a:graphic>
          <a:graphicData uri="http://schemas.openxmlformats.org/drawingml/2006/table">
            <a:tbl>
              <a:tblPr firstRow="1" bandRow="1">
                <a:tableStyleId>{69CF1AB2-1976-4502-BF36-3FF5EA218861}</a:tableStyleId>
              </a:tblPr>
              <a:tblGrid>
                <a:gridCol w="390525">
                  <a:extLst>
                    <a:ext uri="{9D8B030D-6E8A-4147-A177-3AD203B41FA5}">
                      <a16:colId xmlns:a16="http://schemas.microsoft.com/office/drawing/2014/main" val="20000"/>
                    </a:ext>
                  </a:extLst>
                </a:gridCol>
                <a:gridCol w="7877175">
                  <a:extLst>
                    <a:ext uri="{9D8B030D-6E8A-4147-A177-3AD203B41FA5}">
                      <a16:colId xmlns:a16="http://schemas.microsoft.com/office/drawing/2014/main" val="20001"/>
                    </a:ext>
                  </a:extLst>
                </a:gridCol>
              </a:tblGrid>
              <a:tr h="392758">
                <a:tc>
                  <a:txBody>
                    <a:bodyPr/>
                    <a:lstStyle/>
                    <a:p>
                      <a:r>
                        <a:rPr lang="en-US" b="1" dirty="0"/>
                        <a:t>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Student was not habitually truant</a:t>
                      </a:r>
                    </a:p>
                  </a:txBody>
                  <a:tcPr/>
                </a:tc>
                <a:extLst>
                  <a:ext uri="{0D108BD9-81ED-4DB2-BD59-A6C34878D82A}">
                    <a16:rowId xmlns:a16="http://schemas.microsoft.com/office/drawing/2014/main" val="10000"/>
                  </a:ext>
                </a:extLst>
              </a:tr>
              <a:tr h="968445">
                <a:tc>
                  <a:txBody>
                    <a:bodyPr/>
                    <a:lstStyle/>
                    <a:p>
                      <a:r>
                        <a:rPr lang="en-US" b="1" dirty="0"/>
                        <a:t>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Truant Four or More Days in a Month </a:t>
                      </a:r>
                      <a:r>
                        <a:rPr lang="en-US" dirty="0"/>
                        <a:t>– The student had four total days of Unexcused Absences from a public school in any one calendar month: calculated by the sum of unexcused absences converted to days and fractions of days.</a:t>
                      </a:r>
                    </a:p>
                  </a:txBody>
                  <a:tcPr/>
                </a:tc>
                <a:extLst>
                  <a:ext uri="{0D108BD9-81ED-4DB2-BD59-A6C34878D82A}">
                    <a16:rowId xmlns:a16="http://schemas.microsoft.com/office/drawing/2014/main" val="10001"/>
                  </a:ext>
                </a:extLst>
              </a:tr>
              <a:tr h="1258979">
                <a:tc>
                  <a:txBody>
                    <a:bodyPr/>
                    <a:lstStyle/>
                    <a:p>
                      <a:r>
                        <a:rPr lang="en-US" b="1" dirty="0"/>
                        <a:t>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Truant Ten or More Days in a School Year </a:t>
                      </a:r>
                      <a:r>
                        <a:rPr lang="en-US" dirty="0"/>
                        <a:t>– The student had ten or more total days of Unexcused Absences, but never accumulated four or more total days of unexcused absences from that public school in any one calendar month: calculated by the sum of unexcused absences converted to days and fractions of days.</a:t>
                      </a:r>
                    </a:p>
                  </a:txBody>
                  <a:tcPr/>
                </a:tc>
                <a:extLst>
                  <a:ext uri="{0D108BD9-81ED-4DB2-BD59-A6C34878D82A}">
                    <a16:rowId xmlns:a16="http://schemas.microsoft.com/office/drawing/2014/main" val="10002"/>
                  </a:ext>
                </a:extLst>
              </a:tr>
              <a:tr h="1549512">
                <a:tc>
                  <a:txBody>
                    <a:bodyPr/>
                    <a:lstStyle/>
                    <a:p>
                      <a:r>
                        <a:rPr lang="en-US" b="1" dirty="0"/>
                        <a:t>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Truant for Both Conditions </a:t>
                      </a:r>
                      <a:r>
                        <a:rPr lang="en-US" dirty="0"/>
                        <a:t>– The student had both four (or more) total days of Unexcused Absences from the reporting public school in any one calendar month and ten or more total days unexcused absences from the same public school during the reported school year; calculated by the sum of unexcused absences converted to days and fractions of days.</a:t>
                      </a:r>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0508226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Chronically Absent Status:</a:t>
            </a:r>
            <a:br>
              <a:rPr lang="en-US" dirty="0"/>
            </a:br>
            <a:r>
              <a:rPr lang="en-US" dirty="0"/>
              <a:t>Calculated in Attendance Snapshot</a:t>
            </a:r>
          </a:p>
        </p:txBody>
      </p:sp>
      <p:sp>
        <p:nvSpPr>
          <p:cNvPr id="3" name="Content Placeholder 2"/>
          <p:cNvSpPr>
            <a:spLocks noGrp="1"/>
          </p:cNvSpPr>
          <p:nvPr>
            <p:ph idx="1"/>
          </p:nvPr>
        </p:nvSpPr>
        <p:spPr>
          <a:xfrm>
            <a:off x="1802224" y="1340711"/>
            <a:ext cx="8587553" cy="4808314"/>
          </a:xfrm>
        </p:spPr>
        <p:txBody>
          <a:bodyPr>
            <a:normAutofit/>
          </a:bodyPr>
          <a:lstStyle/>
          <a:p>
            <a:pPr marL="0" indent="0">
              <a:buNone/>
            </a:pPr>
            <a:r>
              <a:rPr lang="en-US" dirty="0"/>
              <a:t>Indicator if the student was absent 10% or more of the days enrolled in the public-school year during the school year.   </a:t>
            </a:r>
          </a:p>
          <a:p>
            <a:pPr lvl="1">
              <a:buFont typeface="Courier New" panose="02070309020205020404" pitchFamily="49" charset="0"/>
              <a:buChar char="o"/>
            </a:pPr>
            <a:r>
              <a:rPr lang="en-US" dirty="0"/>
              <a:t>A student is absent if he or she is not physically on school grounds and is not participating in instruction or instruction –related activities at an approved off-grounds location for the school day.  </a:t>
            </a:r>
          </a:p>
          <a:p>
            <a:pPr lvl="1">
              <a:buFont typeface="Courier New" panose="02070309020205020404" pitchFamily="49" charset="0"/>
              <a:buChar char="o"/>
            </a:pPr>
            <a:r>
              <a:rPr lang="en-US" dirty="0"/>
              <a:t>Chronically absent students include students who are absent for any reason (e.g., illness, suspension, the need to care for a family member), regardless of whether absences are excused or unexcused.</a:t>
            </a:r>
          </a:p>
          <a:p>
            <a:pPr marL="457200" lvl="1" indent="0">
              <a:buNone/>
            </a:pPr>
            <a:r>
              <a:rPr lang="en-US" dirty="0"/>
              <a:t>  </a:t>
            </a:r>
          </a:p>
          <a:p>
            <a:pPr marL="0" indent="0">
              <a:buNone/>
            </a:pPr>
            <a:r>
              <a:rPr lang="en-US" dirty="0"/>
              <a:t>Calculated using the sum of Total Days Unexcused and Total Days Excused divided by the Total Days Possible per record.  If 10% or greater, then ‘Yes’, if less than 10% then ‘No’.</a:t>
            </a:r>
          </a:p>
          <a:p>
            <a:endParaRPr lang="en-US" dirty="0"/>
          </a:p>
        </p:txBody>
      </p:sp>
      <p:sp>
        <p:nvSpPr>
          <p:cNvPr id="4" name="Slide Number Placeholder 3"/>
          <p:cNvSpPr>
            <a:spLocks noGrp="1"/>
          </p:cNvSpPr>
          <p:nvPr>
            <p:ph type="sldNum" sz="quarter" idx="12"/>
          </p:nvPr>
        </p:nvSpPr>
        <p:spPr/>
        <p:txBody>
          <a:bodyPr/>
          <a:lstStyle/>
          <a:p>
            <a:fld id="{C479D5F6-EDCB-402A-AC08-4943A1820E8F}" type="slidenum">
              <a:rPr lang="en-US" smtClean="0"/>
              <a:pPr/>
              <a:t>9</a:t>
            </a:fld>
            <a:endParaRPr lang="en-US" dirty="0"/>
          </a:p>
        </p:txBody>
      </p:sp>
    </p:spTree>
    <p:extLst>
      <p:ext uri="{BB962C8B-B14F-4D97-AF65-F5344CB8AC3E}">
        <p14:creationId xmlns:p14="http://schemas.microsoft.com/office/powerpoint/2010/main" val="2107165496"/>
      </p:ext>
    </p:extLst>
  </p:cSld>
  <p:clrMapOvr>
    <a:masterClrMapping/>
  </p:clrMapOvr>
</p:sld>
</file>

<file path=ppt/theme/theme1.xml><?xml version="1.0" encoding="utf-8"?>
<a:theme xmlns:a="http://schemas.openxmlformats.org/drawingml/2006/main" name="Office Theme">
  <a:themeElements>
    <a:clrScheme name="CDE-Blues">
      <a:dk1>
        <a:sysClr val="windowText" lastClr="000000"/>
      </a:dk1>
      <a:lt1>
        <a:sysClr val="window" lastClr="FFFFFF"/>
      </a:lt1>
      <a:dk2>
        <a:srgbClr val="232C67"/>
      </a:dk2>
      <a:lt2>
        <a:srgbClr val="D0D2D3"/>
      </a:lt2>
      <a:accent1>
        <a:srgbClr val="48C3E3"/>
      </a:accent1>
      <a:accent2>
        <a:srgbClr val="077682"/>
      </a:accent2>
      <a:accent3>
        <a:srgbClr val="6EC4E8"/>
      </a:accent3>
      <a:accent4>
        <a:srgbClr val="A3D283"/>
      </a:accent4>
      <a:accent5>
        <a:srgbClr val="7C98AC"/>
      </a:accent5>
      <a:accent6>
        <a:srgbClr val="FECF85"/>
      </a:accent6>
      <a:hlink>
        <a:srgbClr val="488BC9"/>
      </a:hlink>
      <a:folHlink>
        <a:srgbClr val="EC675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bf4c7ac3-0834-42cc-a40e-499caae2d50b">
      <Terms xmlns="http://schemas.microsoft.com/office/infopath/2007/PartnerControls"/>
    </lcf76f155ced4ddcb4097134ff3c332f>
    <TaxCatchAll xmlns="6a597bc7-c86c-4892-ad3e-43cc0a7c8044"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8C253738870084B85BD429824766166" ma:contentTypeVersion="14" ma:contentTypeDescription="Create a new document." ma:contentTypeScope="" ma:versionID="1317e766a2abd417b622e398a29a9dd2">
  <xsd:schema xmlns:xsd="http://www.w3.org/2001/XMLSchema" xmlns:xs="http://www.w3.org/2001/XMLSchema" xmlns:p="http://schemas.microsoft.com/office/2006/metadata/properties" xmlns:ns2="bf4c7ac3-0834-42cc-a40e-499caae2d50b" xmlns:ns3="6a597bc7-c86c-4892-ad3e-43cc0a7c8044" targetNamespace="http://schemas.microsoft.com/office/2006/metadata/properties" ma:root="true" ma:fieldsID="9dd66f30e8b71ef2a2fa025cde963694" ns2:_="" ns3:_="">
    <xsd:import namespace="bf4c7ac3-0834-42cc-a40e-499caae2d50b"/>
    <xsd:import namespace="6a597bc7-c86c-4892-ad3e-43cc0a7c804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f4c7ac3-0834-42cc-a40e-499caae2d50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c3d99294-4495-451a-babc-f01b43cdf90f"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a597bc7-c86c-4892-ad3e-43cc0a7c8044"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e3dabc95-95be-4c42-a40f-44afd2e1a243}" ma:internalName="TaxCatchAll" ma:showField="CatchAllData" ma:web="6a597bc7-c86c-4892-ad3e-43cc0a7c8044">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E3A0FC2-7DA5-4175-A3D1-CD1E79B3C929}">
  <ds:schemaRefs>
    <ds:schemaRef ds:uri="http://schemas.openxmlformats.org/package/2006/metadata/core-properties"/>
    <ds:schemaRef ds:uri="http://purl.org/dc/elements/1.1/"/>
    <ds:schemaRef ds:uri="http://www.w3.org/XML/1998/namespace"/>
    <ds:schemaRef ds:uri="http://purl.org/dc/dcmitype/"/>
    <ds:schemaRef ds:uri="http://schemas.microsoft.com/office/infopath/2007/PartnerControls"/>
    <ds:schemaRef ds:uri="6a597bc7-c86c-4892-ad3e-43cc0a7c8044"/>
    <ds:schemaRef ds:uri="http://purl.org/dc/terms/"/>
    <ds:schemaRef ds:uri="http://schemas.microsoft.com/office/2006/metadata/properties"/>
    <ds:schemaRef ds:uri="http://schemas.microsoft.com/office/2006/documentManagement/types"/>
    <ds:schemaRef ds:uri="bf4c7ac3-0834-42cc-a40e-499caae2d50b"/>
  </ds:schemaRefs>
</ds:datastoreItem>
</file>

<file path=customXml/itemProps2.xml><?xml version="1.0" encoding="utf-8"?>
<ds:datastoreItem xmlns:ds="http://schemas.openxmlformats.org/officeDocument/2006/customXml" ds:itemID="{62491050-5BC4-48AB-922A-BB03C6B9A5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f4c7ac3-0834-42cc-a40e-499caae2d50b"/>
    <ds:schemaRef ds:uri="6a597bc7-c86c-4892-ad3e-43cc0a7c804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C1896F3-8694-4084-A76B-336C88E55BA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166</TotalTime>
  <Words>1117</Words>
  <Application>Microsoft Office PowerPoint</Application>
  <PresentationFormat>Widescreen</PresentationFormat>
  <Paragraphs>99</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Calibri Light</vt:lpstr>
      <vt:lpstr>Courier New</vt:lpstr>
      <vt:lpstr>Museo Slab 500</vt:lpstr>
      <vt:lpstr>Office Theme</vt:lpstr>
      <vt:lpstr>Short Bytes </vt:lpstr>
      <vt:lpstr>District or Board Policy-Attendance/Data Uses </vt:lpstr>
      <vt:lpstr>Reporting the Attendance Data:</vt:lpstr>
      <vt:lpstr>Attendance Data Fields</vt:lpstr>
      <vt:lpstr>Calculating and Reporting  Days Attended, Absent and Possible</vt:lpstr>
      <vt:lpstr>Excused Absences</vt:lpstr>
      <vt:lpstr>Unexcused Absences</vt:lpstr>
      <vt:lpstr>Habitually Truant Status –  Reported in the Student School Association file</vt:lpstr>
      <vt:lpstr>Chronically Absent Status: Calculated in Attendance Snapshot</vt:lpstr>
      <vt:lpstr>Student School Association File – Total Days Missed Due to Out of School Suspension</vt:lpstr>
      <vt:lpstr>Contact the Attendance Data Collection Lead for more information</vt:lpstr>
    </vt:vector>
  </TitlesOfParts>
  <Company>Colorado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Attendance Data Fields</dc:title>
  <dc:creator>Madorin, Acacia</dc:creator>
  <cp:lastModifiedBy>Wenzel, Brooke</cp:lastModifiedBy>
  <cp:revision>18</cp:revision>
  <dcterms:created xsi:type="dcterms:W3CDTF">2019-06-25T17:30:52Z</dcterms:created>
  <dcterms:modified xsi:type="dcterms:W3CDTF">2024-05-14T19:46:00Z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0x010100E8C253738870084B85BD429824766166</vt:lpwstr>
  </property>
  <property fmtid="{D5CDD505-2E9C-101B-9397-08002B2CF9AE}" pid="3" name="MediaServiceImageTags">
    <vt:lpwstr/>
  </property>
</Properties>
</file>