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1" r:id="rId1"/>
  </p:sldMasterIdLst>
  <p:notesMasterIdLst>
    <p:notesMasterId r:id="rId27"/>
  </p:notesMasterIdLst>
  <p:sldIdLst>
    <p:sldId id="256" r:id="rId2"/>
    <p:sldId id="327" r:id="rId3"/>
    <p:sldId id="318" r:id="rId4"/>
    <p:sldId id="319" r:id="rId5"/>
    <p:sldId id="320" r:id="rId6"/>
    <p:sldId id="321" r:id="rId7"/>
    <p:sldId id="306" r:id="rId8"/>
    <p:sldId id="322" r:id="rId9"/>
    <p:sldId id="272" r:id="rId10"/>
    <p:sldId id="273" r:id="rId11"/>
    <p:sldId id="274" r:id="rId12"/>
    <p:sldId id="275" r:id="rId13"/>
    <p:sldId id="302" r:id="rId14"/>
    <p:sldId id="303" r:id="rId15"/>
    <p:sldId id="325" r:id="rId16"/>
    <p:sldId id="276" r:id="rId17"/>
    <p:sldId id="328" r:id="rId18"/>
    <p:sldId id="329" r:id="rId19"/>
    <p:sldId id="337" r:id="rId20"/>
    <p:sldId id="330" r:id="rId21"/>
    <p:sldId id="332" r:id="rId22"/>
    <p:sldId id="334" r:id="rId23"/>
    <p:sldId id="335" r:id="rId24"/>
    <p:sldId id="338" r:id="rId25"/>
    <p:sldId id="336"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llalobos Pavia, Heather" initials="VPH" lastIdx="4" clrIdx="0">
    <p:extLst>
      <p:ext uri="{19B8F6BF-5375-455C-9EA6-DF929625EA0E}">
        <p15:presenceInfo xmlns:p15="http://schemas.microsoft.com/office/powerpoint/2012/main" userId="S-1-5-21-170422339-1359699126-1544898942-14758" providerId="AD"/>
      </p:ext>
    </p:extLst>
  </p:cmAuthor>
  <p:cmAuthor id="2" name="DoTS" initials="D" lastIdx="16" clrIdx="1">
    <p:extLst>
      <p:ext uri="{19B8F6BF-5375-455C-9EA6-DF929625EA0E}">
        <p15:presenceInfo xmlns:p15="http://schemas.microsoft.com/office/powerpoint/2012/main" userId="DoT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3A"/>
    <a:srgbClr val="488BC9"/>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8442" autoAdjust="0"/>
  </p:normalViewPr>
  <p:slideViewPr>
    <p:cSldViewPr snapToGrid="0">
      <p:cViewPr varScale="1">
        <p:scale>
          <a:sx n="86" d="100"/>
          <a:sy n="86" d="100"/>
        </p:scale>
        <p:origin x="2118"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4/1/2021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dirty="0"/>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1</a:t>
            </a:fld>
            <a:endParaRPr lang="en-US" dirty="0"/>
          </a:p>
        </p:txBody>
      </p:sp>
    </p:spTree>
    <p:extLst>
      <p:ext uri="{BB962C8B-B14F-4D97-AF65-F5344CB8AC3E}">
        <p14:creationId xmlns:p14="http://schemas.microsoft.com/office/powerpoint/2010/main" val="3726686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2</a:t>
            </a:fld>
            <a:endParaRPr lang="en-US" dirty="0"/>
          </a:p>
        </p:txBody>
      </p:sp>
    </p:spTree>
    <p:extLst>
      <p:ext uri="{BB962C8B-B14F-4D97-AF65-F5344CB8AC3E}">
        <p14:creationId xmlns:p14="http://schemas.microsoft.com/office/powerpoint/2010/main" val="256077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3</a:t>
            </a:fld>
            <a:endParaRPr lang="en-US" dirty="0"/>
          </a:p>
        </p:txBody>
      </p:sp>
    </p:spTree>
    <p:extLst>
      <p:ext uri="{BB962C8B-B14F-4D97-AF65-F5344CB8AC3E}">
        <p14:creationId xmlns:p14="http://schemas.microsoft.com/office/powerpoint/2010/main" val="3760897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8</a:t>
            </a:fld>
            <a:endParaRPr lang="en-US" dirty="0"/>
          </a:p>
        </p:txBody>
      </p:sp>
    </p:spTree>
    <p:extLst>
      <p:ext uri="{BB962C8B-B14F-4D97-AF65-F5344CB8AC3E}">
        <p14:creationId xmlns:p14="http://schemas.microsoft.com/office/powerpoint/2010/main" val="1200578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11</a:t>
            </a:fld>
            <a:endParaRPr lang="en-US" dirty="0"/>
          </a:p>
        </p:txBody>
      </p:sp>
    </p:spTree>
    <p:extLst>
      <p:ext uri="{BB962C8B-B14F-4D97-AF65-F5344CB8AC3E}">
        <p14:creationId xmlns:p14="http://schemas.microsoft.com/office/powerpoint/2010/main" val="341676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19</a:t>
            </a:fld>
            <a:endParaRPr lang="en-US" dirty="0"/>
          </a:p>
        </p:txBody>
      </p:sp>
    </p:spTree>
    <p:extLst>
      <p:ext uri="{BB962C8B-B14F-4D97-AF65-F5344CB8AC3E}">
        <p14:creationId xmlns:p14="http://schemas.microsoft.com/office/powerpoint/2010/main" val="21354210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sp>
        <p:nvSpPr>
          <p:cNvPr id="7" name="Rectangle 6">
            <a:extLst>
              <a:ext uri="{FF2B5EF4-FFF2-40B4-BE49-F238E27FC236}">
                <a16:creationId xmlns:a16="http://schemas.microsoft.com/office/drawing/2014/main" id="{EE7B7CC7-C9FB-45B3-A49B-AE3DE78609F7}"/>
              </a:ext>
            </a:extLst>
          </p:cNvPr>
          <p:cNvSpPr/>
          <p:nvPr userDrawn="1"/>
        </p:nvSpPr>
        <p:spPr>
          <a:xfrm>
            <a:off x="0" y="4675238"/>
            <a:ext cx="9144000" cy="2182761"/>
          </a:xfrm>
          <a:prstGeom prst="rect">
            <a:avLst/>
          </a:prstGeom>
          <a:gradFill>
            <a:gsLst>
              <a:gs pos="0">
                <a:schemeClr val="bg1"/>
              </a:gs>
              <a:gs pos="100000">
                <a:srgbClr val="00953A">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0F1258D-CE15-4ABE-8FA1-6AFA997A02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9" name="Straight Connector 8">
            <a:extLst>
              <a:ext uri="{FF2B5EF4-FFF2-40B4-BE49-F238E27FC236}">
                <a16:creationId xmlns:a16="http://schemas.microsoft.com/office/drawing/2014/main" id="{747D871C-96C3-4138-BBEE-72884E08B8DF}"/>
              </a:ext>
            </a:extLst>
          </p:cNvPr>
          <p:cNvCxnSpPr/>
          <p:nvPr userDrawn="1"/>
        </p:nvCxnSpPr>
        <p:spPr>
          <a:xfrm>
            <a:off x="685800" y="2772696"/>
            <a:ext cx="7801897" cy="0"/>
          </a:xfrm>
          <a:prstGeom prst="line">
            <a:avLst/>
          </a:prstGeom>
          <a:ln w="19050">
            <a:solidFill>
              <a:srgbClr val="0095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492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4/1/2021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394136444"/>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854388876"/>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113956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33206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684718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4180389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4" name="Content Placeholder 2"/>
          <p:cNvSpPr>
            <a:spLocks noGrp="1"/>
          </p:cNvSpPr>
          <p:nvPr>
            <p:ph idx="10"/>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10843"/>
            <a:ext cx="6108204" cy="3965456"/>
          </a:xfrm>
          <a:prstGeom prst="rect">
            <a:avLst/>
          </a:prstGeom>
        </p:spPr>
      </p:pic>
      <p:sp>
        <p:nvSpPr>
          <p:cNvPr id="15"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16"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4/1/2021</a:t>
            </a:fld>
            <a:endParaRPr lang="en-US" dirty="0"/>
          </a:p>
        </p:txBody>
      </p:sp>
      <p:sp>
        <p:nvSpPr>
          <p:cNvPr id="17" name="Rectangle 16"/>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2"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40667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537600"/>
            <a:ext cx="2057400" cy="183876"/>
          </a:xfrm>
          <a:prstGeom prst="rect">
            <a:avLst/>
          </a:prstGeom>
        </p:spPr>
        <p:txBody>
          <a:bodyPr/>
          <a:lstStyle/>
          <a:p>
            <a:r>
              <a:rPr lang="en-US" dirty="0"/>
              <a:t>Draft; will be updated throughout trainings</a:t>
            </a:r>
          </a:p>
        </p:txBody>
      </p:sp>
      <p:sp>
        <p:nvSpPr>
          <p:cNvPr id="4" name="Footer Placeholder 3"/>
          <p:cNvSpPr>
            <a:spLocks noGrp="1"/>
          </p:cNvSpPr>
          <p:nvPr>
            <p:ph type="ftr" sz="quarter" idx="11"/>
          </p:nvPr>
        </p:nvSpPr>
        <p:spPr>
          <a:xfrm>
            <a:off x="3028950" y="6537600"/>
            <a:ext cx="3086100" cy="183876"/>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34A3F748-31DA-4297-96EF-69DC737B5DDE}"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Tree>
    <p:extLst>
      <p:ext uri="{BB962C8B-B14F-4D97-AF65-F5344CB8AC3E}">
        <p14:creationId xmlns:p14="http://schemas.microsoft.com/office/powerpoint/2010/main" val="57193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4/1/2021</a:t>
            </a:fld>
            <a:endParaRPr lang="en-US" dirty="0"/>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33395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4/1/2021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pic>
        <p:nvPicPr>
          <p:cNvPr id="7" name="Picture 6">
            <a:extLst>
              <a:ext uri="{FF2B5EF4-FFF2-40B4-BE49-F238E27FC236}">
                <a16:creationId xmlns:a16="http://schemas.microsoft.com/office/drawing/2014/main" id="{D82DDB6E-2A9D-4354-A683-B59A38C677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pic>
        <p:nvPicPr>
          <p:cNvPr id="8" name="Picture 7">
            <a:extLst>
              <a:ext uri="{FF2B5EF4-FFF2-40B4-BE49-F238E27FC236}">
                <a16:creationId xmlns:a16="http://schemas.microsoft.com/office/drawing/2014/main" id="{EED5342E-CE1B-4002-A9FA-EC605917F2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229739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4/1/2021</a:t>
            </a:fld>
            <a:endParaRPr lang="en-US" dirty="0"/>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76570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0" name="Rectangle 9"/>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13" name="Date Placeholder 2"/>
          <p:cNvSpPr>
            <a:spLocks noGrp="1"/>
          </p:cNvSpPr>
          <p:nvPr>
            <p:ph type="dt" sz="half" idx="10"/>
          </p:nvPr>
        </p:nvSpPr>
        <p:spPr>
          <a:xfrm>
            <a:off x="628650" y="6537600"/>
            <a:ext cx="2057400" cy="183876"/>
          </a:xfrm>
          <a:prstGeom prst="rect">
            <a:avLst/>
          </a:prstGeom>
        </p:spPr>
        <p:txBody>
          <a:bodyPr/>
          <a:lstStyle>
            <a:lvl1pPr>
              <a:defRPr>
                <a:solidFill>
                  <a:schemeClr val="bg1">
                    <a:lumMod val="85000"/>
                  </a:schemeClr>
                </a:solidFill>
              </a:defRPr>
            </a:lvl1pPr>
          </a:lstStyle>
          <a:p>
            <a:r>
              <a:rPr lang="en-US" dirty="0"/>
              <a:t>Draft; will be updated throughout trainings</a:t>
            </a:r>
          </a:p>
        </p:txBody>
      </p:sp>
      <p:sp>
        <p:nvSpPr>
          <p:cNvPr id="14" name="Footer Placeholder 3"/>
          <p:cNvSpPr>
            <a:spLocks noGrp="1"/>
          </p:cNvSpPr>
          <p:nvPr>
            <p:ph type="ftr" sz="quarter" idx="11"/>
          </p:nvPr>
        </p:nvSpPr>
        <p:spPr>
          <a:xfrm>
            <a:off x="3028950" y="6537600"/>
            <a:ext cx="3086100" cy="183876"/>
          </a:xfrm>
          <a:prstGeom prst="rect">
            <a:avLst/>
          </a:prstGeom>
        </p:spPr>
        <p:txBody>
          <a:bodyPr/>
          <a:lstStyle>
            <a:lvl1pPr>
              <a:defRPr>
                <a:solidFill>
                  <a:schemeClr val="bg1">
                    <a:lumMod val="85000"/>
                  </a:schemeClr>
                </a:solidFill>
              </a:defRPr>
            </a:lvl1pPr>
          </a:lstStyle>
          <a:p>
            <a:endParaRPr lang="en-US" dirty="0"/>
          </a:p>
        </p:txBody>
      </p:sp>
      <p:sp>
        <p:nvSpPr>
          <p:cNvPr id="15" name="Slide Number Placeholder 4"/>
          <p:cNvSpPr>
            <a:spLocks noGrp="1"/>
          </p:cNvSpPr>
          <p:nvPr>
            <p:ph type="sldNum" sz="quarter" idx="12"/>
          </p:nvPr>
        </p:nvSpPr>
        <p:spPr>
          <a:xfrm>
            <a:off x="6457950" y="6537600"/>
            <a:ext cx="1620774" cy="183876"/>
          </a:xfrm>
        </p:spPr>
        <p:txBody>
          <a:bodyPr/>
          <a:lstStyle>
            <a:lvl1pPr>
              <a:defRPr>
                <a:solidFill>
                  <a:schemeClr val="bg1">
                    <a:lumMod val="85000"/>
                  </a:schemeClr>
                </a:solidFill>
              </a:defRPr>
            </a:lvl1pPr>
          </a:lstStyle>
          <a:p>
            <a:fld id="{34A3F748-31DA-4297-96EF-69DC737B5DDE}" type="slidenum">
              <a:rPr lang="en-US" smtClean="0"/>
              <a:pPr/>
              <a:t>‹#›</a:t>
            </a:fld>
            <a:endParaRPr lang="en-US" dirty="0"/>
          </a:p>
        </p:txBody>
      </p:sp>
      <p:sp>
        <p:nvSpPr>
          <p:cNvPr id="11" name="Text Placeholder 2"/>
          <p:cNvSpPr>
            <a:spLocks noGrp="1"/>
          </p:cNvSpPr>
          <p:nvPr>
            <p:ph idx="1" hasCustomPrompt="1"/>
          </p:nvPr>
        </p:nvSpPr>
        <p:spPr>
          <a:xfrm>
            <a:off x="628650" y="2282400"/>
            <a:ext cx="7886700" cy="2080800"/>
          </a:xfrm>
          <a:prstGeom prst="rect">
            <a:avLst/>
          </a:prstGeom>
        </p:spPr>
        <p:txBody>
          <a:bodyPr vert="horz" lIns="91440" tIns="45720" rIns="91440" bIns="45720" rtlCol="0">
            <a:normAutofit/>
          </a:bodyPr>
          <a:lstStyle>
            <a:lvl1pPr marL="0" indent="0" algn="ctr">
              <a:buNone/>
              <a:defRPr sz="2400" baseline="0">
                <a:latin typeface="Museo Slab 500" panose="02000000000000000000" pitchFamily="50" charset="0"/>
              </a:defRPr>
            </a:lvl1pPr>
          </a:lstStyle>
          <a:p>
            <a:pPr lvl="0"/>
            <a:r>
              <a:rPr lang="en-US" dirty="0"/>
              <a:t>Transition slide. Insert image or graphic here.</a:t>
            </a:r>
          </a:p>
        </p:txBody>
      </p:sp>
    </p:spTree>
    <p:extLst>
      <p:ext uri="{BB962C8B-B14F-4D97-AF65-F5344CB8AC3E}">
        <p14:creationId xmlns:p14="http://schemas.microsoft.com/office/powerpoint/2010/main" val="2886427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7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4/1/2021</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51514859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8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4/1/2021</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320904657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9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4/1/2021</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47691398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0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4/1/2021</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283214949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1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4/1/2021</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428680720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052050956"/>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79D5F6-EDCB-402A-AC08-4943A1820E8F}" type="slidenum">
              <a:rPr lang="en-US" smtClean="0"/>
              <a:pPr/>
              <a:t>‹#›</a:t>
            </a:fld>
            <a:endParaRPr lang="en-US" dirty="0"/>
          </a:p>
        </p:txBody>
      </p:sp>
      <p:pic>
        <p:nvPicPr>
          <p:cNvPr id="8" name="Picture 7">
            <a:extLst>
              <a:ext uri="{FF2B5EF4-FFF2-40B4-BE49-F238E27FC236}">
                <a16:creationId xmlns:a16="http://schemas.microsoft.com/office/drawing/2014/main" id="{E7248311-6490-455C-A2B5-40802BB735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pic>
        <p:nvPicPr>
          <p:cNvPr id="9" name="Picture 8">
            <a:extLst>
              <a:ext uri="{FF2B5EF4-FFF2-40B4-BE49-F238E27FC236}">
                <a16:creationId xmlns:a16="http://schemas.microsoft.com/office/drawing/2014/main" id="{9B1B33B3-D5D8-45E9-8299-EE6E3BE8D2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199839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044422023"/>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561657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553754609"/>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t>4/1/2021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216846421"/>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414945514"/>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4/1/2021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5798764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664" r:id="rId13"/>
    <p:sldLayoutId id="2147483666" r:id="rId14"/>
    <p:sldLayoutId id="2147483667" r:id="rId15"/>
    <p:sldLayoutId id="2147483668" r:id="rId16"/>
    <p:sldLayoutId id="2147483677" r:id="rId17"/>
    <p:sldLayoutId id="2147483678" r:id="rId18"/>
    <p:sldLayoutId id="2147483679" r:id="rId19"/>
    <p:sldLayoutId id="2147483680" r:id="rId20"/>
    <p:sldLayoutId id="2147483681" r:id="rId21"/>
    <p:sldLayoutId id="2147483683" r:id="rId22"/>
    <p:sldLayoutId id="2147483684" r:id="rId23"/>
    <p:sldLayoutId id="2147483685" r:id="rId24"/>
    <p:sldLayoutId id="2147483686" r:id="rId25"/>
    <p:sldLayoutId id="2147483687" r:id="rId26"/>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cde.state.co.us/assessment"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cde.state.co.us/assessment/cmas_coalt_proceduresmanual_sp21" TargetMode="External"/><Relationship Id="rId2" Type="http://schemas.openxmlformats.org/officeDocument/2006/relationships/hyperlink" Target="http://www.cde.state.co.us/assessment/coloradospecificaccessinformation1118" TargetMode="External"/><Relationship Id="rId1" Type="http://schemas.openxmlformats.org/officeDocument/2006/relationships/slideLayout" Target="../slideLayouts/slideLayout2.xml"/><Relationship Id="rId5" Type="http://schemas.openxmlformats.org/officeDocument/2006/relationships/hyperlink" Target="http://www.cde.state.co.us/assessment/dlmspecialcircumstancecodes" TargetMode="External"/><Relationship Id="rId4" Type="http://schemas.openxmlformats.org/officeDocument/2006/relationships/hyperlink" Target="https://collegereadiness.collegeboard.org/pdf/co-sat-sd-coordinator-manual.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sbdsupport@cde.state.co.us" TargetMode="External"/><Relationship Id="rId2" Type="http://schemas.openxmlformats.org/officeDocument/2006/relationships/hyperlink" Target="mailto:carey_j@cde.state.co.u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cde.state.co.us/assessment/training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www.cde.state.co.us/datapipelin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hyperlink" Target="https://cdeapps.cde.state.co.us/index.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3762" y="5540603"/>
            <a:ext cx="7772400" cy="1029879"/>
          </a:xfrm>
        </p:spPr>
        <p:txBody>
          <a:bodyPr>
            <a:normAutofit fontScale="90000"/>
          </a:bodyPr>
          <a:lstStyle/>
          <a:p>
            <a:br>
              <a:rPr lang="en-US" dirty="0"/>
            </a:br>
            <a:br>
              <a:rPr lang="en-US"/>
            </a:br>
            <a:r>
              <a:rPr lang="en-US"/>
              <a:t>2021 </a:t>
            </a:r>
            <a:r>
              <a:rPr lang="en-US" dirty="0"/>
              <a:t>SBD Review Process Training</a:t>
            </a:r>
            <a:br>
              <a:rPr lang="en-US" dirty="0"/>
            </a:br>
            <a:br>
              <a:rPr lang="en-US" dirty="0"/>
            </a:br>
            <a:br>
              <a:rPr lang="en-US" dirty="0"/>
            </a:br>
            <a:endParaRPr lang="en-US" dirty="0"/>
          </a:p>
        </p:txBody>
      </p:sp>
      <p:sp>
        <p:nvSpPr>
          <p:cNvPr id="3" name="Subtitle 2"/>
          <p:cNvSpPr>
            <a:spLocks noGrp="1"/>
          </p:cNvSpPr>
          <p:nvPr>
            <p:ph type="subTitle" idx="1"/>
          </p:nvPr>
        </p:nvSpPr>
        <p:spPr>
          <a:xfrm>
            <a:off x="1208988" y="4261914"/>
            <a:ext cx="6858000" cy="1655762"/>
          </a:xfrm>
        </p:spPr>
        <p:txBody>
          <a:bodyPr>
            <a:normAutofit/>
          </a:bodyPr>
          <a:lstStyle/>
          <a:p>
            <a:r>
              <a:rPr lang="en-US" sz="2400" dirty="0"/>
              <a:t>CDE Assessment Unit 2020</a:t>
            </a:r>
          </a:p>
          <a:p>
            <a:endParaRPr lang="en-US" dirty="0"/>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7937"/>
            <a:ext cx="9039225" cy="1325563"/>
          </a:xfrm>
        </p:spPr>
        <p:txBody>
          <a:bodyPr/>
          <a:lstStyle/>
          <a:p>
            <a:r>
              <a:rPr lang="en-US" dirty="0"/>
              <a:t>Step 3: Download a Vendor SBD Extract</a:t>
            </a:r>
          </a:p>
        </p:txBody>
      </p:sp>
      <p:sp>
        <p:nvSpPr>
          <p:cNvPr id="6" name="Content Placeholder 2"/>
          <p:cNvSpPr>
            <a:spLocks noGrp="1"/>
          </p:cNvSpPr>
          <p:nvPr>
            <p:ph idx="1"/>
          </p:nvPr>
        </p:nvSpPr>
        <p:spPr>
          <a:xfrm>
            <a:off x="245193" y="1333500"/>
            <a:ext cx="8794032" cy="4913313"/>
          </a:xfrm>
        </p:spPr>
        <p:txBody>
          <a:bodyPr>
            <a:normAutofit fontScale="92500" lnSpcReduction="20000"/>
          </a:bodyPr>
          <a:lstStyle/>
          <a:p>
            <a:r>
              <a:rPr lang="en-US" dirty="0"/>
              <a:t>Select File Extract Download for the appropriate assessment</a:t>
            </a:r>
          </a:p>
          <a:p>
            <a:endParaRPr lang="en-US" dirty="0"/>
          </a:p>
          <a:p>
            <a:endParaRPr lang="en-US" dirty="0"/>
          </a:p>
          <a:p>
            <a:endParaRPr lang="en-US" dirty="0"/>
          </a:p>
          <a:p>
            <a:endParaRPr lang="en-US" dirty="0"/>
          </a:p>
          <a:p>
            <a:pPr marL="0" indent="0">
              <a:buNone/>
            </a:pPr>
            <a:endParaRPr lang="en-US" dirty="0"/>
          </a:p>
          <a:p>
            <a:pPr lvl="1"/>
            <a:r>
              <a:rPr lang="en-US" dirty="0"/>
              <a:t>File Type: Vendor File</a:t>
            </a:r>
          </a:p>
          <a:p>
            <a:pPr lvl="1"/>
            <a:r>
              <a:rPr lang="en-US" dirty="0"/>
              <a:t>Extract Type:</a:t>
            </a:r>
          </a:p>
          <a:p>
            <a:pPr lvl="2"/>
            <a:r>
              <a:rPr lang="en-US" dirty="0"/>
              <a:t>SBD Extract – Vendor demographic data (WIDA ACCESS and CMAS only)</a:t>
            </a:r>
          </a:p>
          <a:p>
            <a:pPr lvl="2"/>
            <a:r>
              <a:rPr lang="en-US" dirty="0"/>
              <a:t>SBD Extract using Student Profile – Student Interchange demographics</a:t>
            </a:r>
          </a:p>
          <a:p>
            <a:pPr lvl="1"/>
            <a:r>
              <a:rPr lang="en-US" dirty="0"/>
              <a:t>File Content Type:</a:t>
            </a:r>
          </a:p>
          <a:p>
            <a:pPr lvl="2"/>
            <a:r>
              <a:rPr lang="en-US" dirty="0"/>
              <a:t>Excel: If you are using Excel for data review use this</a:t>
            </a:r>
          </a:p>
          <a:p>
            <a:pPr lvl="2"/>
            <a:r>
              <a:rPr lang="en-US" dirty="0"/>
              <a:t>CSV: Comma delimited</a:t>
            </a:r>
          </a:p>
          <a:p>
            <a:pPr lvl="2"/>
            <a:r>
              <a:rPr lang="en-US" dirty="0"/>
              <a:t>Text: Fixed format (not available for all collections)</a:t>
            </a:r>
          </a:p>
        </p:txBody>
      </p:sp>
      <p:sp>
        <p:nvSpPr>
          <p:cNvPr id="4" name="Slide Number Placeholder 3"/>
          <p:cNvSpPr>
            <a:spLocks noGrp="1"/>
          </p:cNvSpPr>
          <p:nvPr>
            <p:ph type="sldNum" sz="quarter" idx="12"/>
          </p:nvPr>
        </p:nvSpPr>
        <p:spPr>
          <a:xfrm>
            <a:off x="223071" y="6427018"/>
            <a:ext cx="4626020" cy="365125"/>
          </a:xfrm>
        </p:spPr>
        <p:txBody>
          <a:bodyPr/>
          <a:lstStyle/>
          <a:p>
            <a:fld id="{C479D5F6-EDCB-402A-AC08-4943A1820E8F}" type="slidenum">
              <a:rPr lang="en-US" smtClean="0"/>
              <a:pPr/>
              <a:t>10</a:t>
            </a:fld>
            <a:endParaRPr lang="en-US" dirty="0"/>
          </a:p>
        </p:txBody>
      </p:sp>
      <p:pic>
        <p:nvPicPr>
          <p:cNvPr id="5" name="Picture 4"/>
          <p:cNvPicPr/>
          <p:nvPr/>
        </p:nvPicPr>
        <p:blipFill rotWithShape="1">
          <a:blip r:embed="rId2"/>
          <a:srcRect l="67256" t="43243" r="1" b="36637"/>
          <a:stretch/>
        </p:blipFill>
        <p:spPr bwMode="auto">
          <a:xfrm>
            <a:off x="520060" y="1745845"/>
            <a:ext cx="6974271" cy="17874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8877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8527"/>
            <a:ext cx="9144000" cy="1325563"/>
          </a:xfrm>
        </p:spPr>
        <p:txBody>
          <a:bodyPr/>
          <a:lstStyle/>
          <a:p>
            <a:r>
              <a:rPr lang="en-US" dirty="0"/>
              <a:t>Step 4: Upload Vendor SBD Data Extract</a:t>
            </a:r>
          </a:p>
        </p:txBody>
      </p:sp>
      <p:sp>
        <p:nvSpPr>
          <p:cNvPr id="5" name="Content Placeholder 4"/>
          <p:cNvSpPr>
            <a:spLocks noGrp="1"/>
          </p:cNvSpPr>
          <p:nvPr>
            <p:ph idx="1"/>
          </p:nvPr>
        </p:nvSpPr>
        <p:spPr>
          <a:xfrm>
            <a:off x="232725" y="1344090"/>
            <a:ext cx="7886700" cy="4351338"/>
          </a:xfrm>
        </p:spPr>
        <p:txBody>
          <a:bodyPr>
            <a:normAutofit fontScale="92500" lnSpcReduction="10000"/>
          </a:bodyPr>
          <a:lstStyle/>
          <a:p>
            <a:r>
              <a:rPr lang="en-US" dirty="0"/>
              <a:t>Upload prior to editing the file</a:t>
            </a:r>
          </a:p>
          <a:p>
            <a:pPr lvl="1"/>
            <a:r>
              <a:rPr lang="en-US" dirty="0"/>
              <a:t>Allows access to COGNOS reports</a:t>
            </a:r>
          </a:p>
          <a:p>
            <a:pPr lvl="2"/>
            <a:r>
              <a:rPr lang="en-US" dirty="0"/>
              <a:t>Error Summary</a:t>
            </a:r>
          </a:p>
          <a:p>
            <a:pPr lvl="2"/>
            <a:r>
              <a:rPr lang="en-US" dirty="0"/>
              <a:t>Error Detail</a:t>
            </a:r>
          </a:p>
          <a:p>
            <a:pPr lvl="1"/>
            <a:r>
              <a:rPr lang="en-US" dirty="0"/>
              <a:t>The number of errors found can help guide data clean up and give a sense of how much work needs to be done on the file</a:t>
            </a:r>
          </a:p>
          <a:p>
            <a:pPr lvl="1"/>
            <a:r>
              <a:rPr lang="en-US" dirty="0"/>
              <a:t>Activates the Edit Records screen</a:t>
            </a:r>
          </a:p>
          <a:p>
            <a:r>
              <a:rPr lang="en-US" dirty="0"/>
              <a:t>Select File Upload -&gt; Data File Upload</a:t>
            </a:r>
          </a:p>
          <a:p>
            <a:pPr lvl="1"/>
            <a:r>
              <a:rPr lang="en-US" dirty="0"/>
              <a:t>Choose file and submit</a:t>
            </a:r>
          </a:p>
          <a:p>
            <a:pPr lvl="1"/>
            <a:r>
              <a:rPr lang="en-US" dirty="0"/>
              <a:t>Emails:</a:t>
            </a:r>
          </a:p>
          <a:p>
            <a:pPr lvl="2"/>
            <a:r>
              <a:rPr lang="en-US" dirty="0"/>
              <a:t>Submission Notification</a:t>
            </a:r>
          </a:p>
          <a:p>
            <a:pPr lvl="2"/>
            <a:r>
              <a:rPr lang="en-US" dirty="0"/>
              <a:t>File Upload Summary</a:t>
            </a:r>
          </a:p>
        </p:txBody>
      </p:sp>
      <p:sp>
        <p:nvSpPr>
          <p:cNvPr id="4" name="Slide Number Placeholder 3"/>
          <p:cNvSpPr>
            <a:spLocks noGrp="1"/>
          </p:cNvSpPr>
          <p:nvPr>
            <p:ph type="sldNum" sz="quarter" idx="12"/>
          </p:nvPr>
        </p:nvSpPr>
        <p:spPr>
          <a:xfrm>
            <a:off x="2914650" y="6384632"/>
            <a:ext cx="2057400" cy="365125"/>
          </a:xfrm>
        </p:spPr>
        <p:txBody>
          <a:bodyPr/>
          <a:lstStyle/>
          <a:p>
            <a:fld id="{C479D5F6-EDCB-402A-AC08-4943A1820E8F}" type="slidenum">
              <a:rPr lang="en-US" smtClean="0"/>
              <a:pPr/>
              <a:t>11</a:t>
            </a:fld>
            <a:endParaRPr lang="en-US" dirty="0"/>
          </a:p>
        </p:txBody>
      </p:sp>
      <p:pic>
        <p:nvPicPr>
          <p:cNvPr id="6" name="Picture 5"/>
          <p:cNvPicPr/>
          <p:nvPr/>
        </p:nvPicPr>
        <p:blipFill rotWithShape="1">
          <a:blip r:embed="rId3"/>
          <a:srcRect l="60256" t="41141" r="16264" b="34234"/>
          <a:stretch/>
        </p:blipFill>
        <p:spPr bwMode="auto">
          <a:xfrm>
            <a:off x="4400748" y="4050575"/>
            <a:ext cx="4313839" cy="19894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2872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829" y="288049"/>
            <a:ext cx="8548111" cy="475156"/>
          </a:xfrm>
        </p:spPr>
        <p:txBody>
          <a:bodyPr>
            <a:normAutofit fontScale="90000"/>
          </a:bodyPr>
          <a:lstStyle/>
          <a:p>
            <a:r>
              <a:rPr lang="en-US" dirty="0"/>
              <a:t>Step 5: Review Errors and Warnings</a:t>
            </a:r>
          </a:p>
        </p:txBody>
      </p:sp>
      <p:sp>
        <p:nvSpPr>
          <p:cNvPr id="9" name="Content Placeholder 2"/>
          <p:cNvSpPr>
            <a:spLocks noGrp="1"/>
          </p:cNvSpPr>
          <p:nvPr>
            <p:ph idx="1"/>
          </p:nvPr>
        </p:nvSpPr>
        <p:spPr>
          <a:xfrm>
            <a:off x="396732" y="1629931"/>
            <a:ext cx="8174037" cy="4133560"/>
          </a:xfrm>
        </p:spPr>
        <p:txBody>
          <a:bodyPr>
            <a:normAutofit fontScale="85000" lnSpcReduction="20000"/>
          </a:bodyPr>
          <a:lstStyle/>
          <a:p>
            <a:r>
              <a:rPr lang="en-US" dirty="0"/>
              <a:t>The number of errors and warnings are available in three places</a:t>
            </a:r>
          </a:p>
          <a:p>
            <a:pPr lvl="1"/>
            <a:r>
              <a:rPr lang="en-US" dirty="0"/>
              <a:t>Validation Report</a:t>
            </a:r>
          </a:p>
          <a:p>
            <a:pPr lvl="1"/>
            <a:r>
              <a:rPr lang="en-US" dirty="0"/>
              <a:t>Pipeline Report</a:t>
            </a:r>
          </a:p>
          <a:p>
            <a:pPr lvl="1"/>
            <a:r>
              <a:rPr lang="en-US" dirty="0"/>
              <a:t>COGNOS Error Summary Report</a:t>
            </a:r>
          </a:p>
          <a:p>
            <a:r>
              <a:rPr lang="en-US" dirty="0"/>
              <a:t>Identifying specific records with errors can be done in three places</a:t>
            </a:r>
          </a:p>
          <a:p>
            <a:pPr lvl="1"/>
            <a:r>
              <a:rPr lang="en-US" dirty="0"/>
              <a:t>COGNOS Error Detail Report</a:t>
            </a:r>
          </a:p>
          <a:p>
            <a:pPr lvl="2"/>
            <a:r>
              <a:rPr lang="en-US" dirty="0"/>
              <a:t>Download as an excel file to review</a:t>
            </a:r>
          </a:p>
          <a:p>
            <a:pPr lvl="1"/>
            <a:r>
              <a:rPr lang="en-US" dirty="0"/>
              <a:t>Pipeline Report – View Details</a:t>
            </a:r>
          </a:p>
          <a:p>
            <a:pPr lvl="2"/>
            <a:r>
              <a:rPr lang="en-US" dirty="0"/>
              <a:t>Same layout as the Error Detail Report</a:t>
            </a:r>
          </a:p>
          <a:p>
            <a:pPr lvl="1"/>
            <a:r>
              <a:rPr lang="en-US" dirty="0"/>
              <a:t>Edit Records Page</a:t>
            </a:r>
          </a:p>
          <a:p>
            <a:pPr lvl="2"/>
            <a:r>
              <a:rPr lang="en-US" dirty="0"/>
              <a:t>Choose records with errors and warnings</a:t>
            </a:r>
          </a:p>
          <a:p>
            <a:pPr lvl="2"/>
            <a:r>
              <a:rPr lang="en-US" dirty="0"/>
              <a:t>Fields with errors will be red, warnings will be yellow</a:t>
            </a:r>
          </a:p>
        </p:txBody>
      </p:sp>
      <p:sp>
        <p:nvSpPr>
          <p:cNvPr id="6" name="Slide Number Placeholder 5"/>
          <p:cNvSpPr>
            <a:spLocks noGrp="1"/>
          </p:cNvSpPr>
          <p:nvPr>
            <p:ph type="sldNum" sz="quarter" idx="12"/>
          </p:nvPr>
        </p:nvSpPr>
        <p:spPr>
          <a:xfrm>
            <a:off x="2753216" y="6387388"/>
            <a:ext cx="2057400" cy="365125"/>
          </a:xfrm>
        </p:spPr>
        <p:txBody>
          <a:bodyPr/>
          <a:lstStyle/>
          <a:p>
            <a:fld id="{C479D5F6-EDCB-402A-AC08-4943A1820E8F}" type="slidenum">
              <a:rPr lang="en-US" smtClean="0"/>
              <a:pPr/>
              <a:t>12</a:t>
            </a:fld>
            <a:endParaRPr lang="en-US" dirty="0"/>
          </a:p>
        </p:txBody>
      </p:sp>
    </p:spTree>
    <p:extLst>
      <p:ext uri="{BB962C8B-B14F-4D97-AF65-F5344CB8AC3E}">
        <p14:creationId xmlns:p14="http://schemas.microsoft.com/office/powerpoint/2010/main" val="4199773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5193" y="67469"/>
            <a:ext cx="7886700" cy="1325563"/>
          </a:xfrm>
        </p:spPr>
        <p:txBody>
          <a:bodyPr/>
          <a:lstStyle/>
          <a:p>
            <a:r>
              <a:rPr lang="en-US" dirty="0"/>
              <a:t>Step 6: Correct Data Errors</a:t>
            </a:r>
          </a:p>
        </p:txBody>
      </p:sp>
      <p:sp>
        <p:nvSpPr>
          <p:cNvPr id="6" name="Content Placeholder 2"/>
          <p:cNvSpPr>
            <a:spLocks noGrp="1"/>
          </p:cNvSpPr>
          <p:nvPr>
            <p:ph sz="half" idx="1"/>
          </p:nvPr>
        </p:nvSpPr>
        <p:spPr>
          <a:xfrm>
            <a:off x="245193" y="1463039"/>
            <a:ext cx="8698782" cy="4235797"/>
          </a:xfrm>
        </p:spPr>
        <p:txBody>
          <a:bodyPr>
            <a:normAutofit/>
          </a:bodyPr>
          <a:lstStyle/>
          <a:p>
            <a:r>
              <a:rPr lang="en-US" dirty="0"/>
              <a:t>Correcting errors using the Vendor SBD Extract File</a:t>
            </a:r>
          </a:p>
          <a:p>
            <a:pPr lvl="1"/>
            <a:r>
              <a:rPr lang="en-US" dirty="0"/>
              <a:t>Open the vendor file in your chosen program</a:t>
            </a:r>
          </a:p>
          <a:p>
            <a:pPr lvl="1"/>
            <a:r>
              <a:rPr lang="en-US" dirty="0"/>
              <a:t>Update data in records with errors</a:t>
            </a:r>
          </a:p>
          <a:p>
            <a:pPr lvl="2"/>
            <a:r>
              <a:rPr lang="en-US" dirty="0"/>
              <a:t>Start with SASID errors</a:t>
            </a:r>
          </a:p>
          <a:p>
            <a:pPr lvl="3"/>
            <a:r>
              <a:rPr lang="en-US" dirty="0"/>
              <a:t>SAT/PSAT Missing SASID report</a:t>
            </a:r>
          </a:p>
          <a:p>
            <a:pPr lvl="2"/>
            <a:r>
              <a:rPr lang="en-US" dirty="0"/>
              <a:t>Use the Data File Layout and Field Definitions and Business Rules document to figure out how to correct the data</a:t>
            </a:r>
          </a:p>
          <a:p>
            <a:pPr lvl="3"/>
            <a:r>
              <a:rPr lang="en-US" dirty="0"/>
              <a:t>Business rules will explain errors, for example “Date First Enrolled US cannot be blank”</a:t>
            </a:r>
          </a:p>
          <a:p>
            <a:pPr lvl="1"/>
            <a:r>
              <a:rPr lang="en-US" dirty="0"/>
              <a:t>Upload the file periodically to check your progress</a:t>
            </a:r>
          </a:p>
          <a:p>
            <a:pPr lvl="2"/>
            <a:r>
              <a:rPr lang="en-US" dirty="0"/>
              <a:t>Once you are down to just a few errors it may be faster to use the Edit Records screen</a:t>
            </a:r>
          </a:p>
          <a:p>
            <a:pPr marL="342900" indent="-342900">
              <a:buFont typeface="Arial" panose="020B0604020202020204" pitchFamily="34" charset="0"/>
              <a:buChar char="•"/>
            </a:pPr>
            <a:endParaRPr lang="en-US" dirty="0"/>
          </a:p>
        </p:txBody>
      </p:sp>
      <p:sp>
        <p:nvSpPr>
          <p:cNvPr id="3" name="Content Placeholder 2"/>
          <p:cNvSpPr>
            <a:spLocks noGrp="1"/>
          </p:cNvSpPr>
          <p:nvPr>
            <p:ph sz="half" idx="2"/>
          </p:nvPr>
        </p:nvSpPr>
        <p:spPr>
          <a:xfrm>
            <a:off x="245193" y="1283550"/>
            <a:ext cx="8158578" cy="1321764"/>
          </a:xfrm>
          <a:prstGeom prst="rect">
            <a:avLst/>
          </a:prstGeom>
        </p:spPr>
        <p:txBody>
          <a:bodyPr/>
          <a:lstStyle/>
          <a:p>
            <a:pPr marL="0" indent="0">
              <a:buNone/>
            </a:pPr>
            <a:endParaRPr lang="en-US" altLang="en-US" sz="2400" dirty="0"/>
          </a:p>
          <a:p>
            <a:endParaRPr lang="en-US" dirty="0"/>
          </a:p>
        </p:txBody>
      </p:sp>
      <p:sp>
        <p:nvSpPr>
          <p:cNvPr id="2" name="Slide Number Placeholder 1"/>
          <p:cNvSpPr>
            <a:spLocks noGrp="1"/>
          </p:cNvSpPr>
          <p:nvPr>
            <p:ph type="sldNum" sz="quarter" idx="12"/>
          </p:nvPr>
        </p:nvSpPr>
        <p:spPr>
          <a:xfrm>
            <a:off x="2941752" y="6431624"/>
            <a:ext cx="2057400" cy="365125"/>
          </a:xfrm>
        </p:spPr>
        <p:txBody>
          <a:bodyPr/>
          <a:lstStyle/>
          <a:p>
            <a:fld id="{C479D5F6-EDCB-402A-AC08-4943A1820E8F}" type="slidenum">
              <a:rPr lang="en-US" smtClean="0"/>
              <a:pPr/>
              <a:t>13</a:t>
            </a:fld>
            <a:endParaRPr lang="en-US" dirty="0"/>
          </a:p>
        </p:txBody>
      </p:sp>
    </p:spTree>
    <p:extLst>
      <p:ext uri="{BB962C8B-B14F-4D97-AF65-F5344CB8AC3E}">
        <p14:creationId xmlns:p14="http://schemas.microsoft.com/office/powerpoint/2010/main" val="3700250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2024" y="192024"/>
            <a:ext cx="8951976" cy="521208"/>
          </a:xfrm>
        </p:spPr>
        <p:txBody>
          <a:bodyPr>
            <a:normAutofit fontScale="90000"/>
          </a:bodyPr>
          <a:lstStyle/>
          <a:p>
            <a:r>
              <a:rPr lang="en-US" dirty="0"/>
              <a:t>Step 6: Correct Data Errors (Continued)</a:t>
            </a:r>
          </a:p>
        </p:txBody>
      </p:sp>
      <p:sp>
        <p:nvSpPr>
          <p:cNvPr id="5" name="Content Placeholder 2"/>
          <p:cNvSpPr>
            <a:spLocks noGrp="1"/>
          </p:cNvSpPr>
          <p:nvPr>
            <p:ph idx="1"/>
          </p:nvPr>
        </p:nvSpPr>
        <p:spPr>
          <a:xfrm>
            <a:off x="449541" y="1684223"/>
            <a:ext cx="7886700" cy="4638124"/>
          </a:xfrm>
        </p:spPr>
        <p:txBody>
          <a:bodyPr>
            <a:normAutofit fontScale="92500"/>
          </a:bodyPr>
          <a:lstStyle/>
          <a:p>
            <a:r>
              <a:rPr lang="en-US" dirty="0"/>
              <a:t>Correcting errors using the Edit Records page</a:t>
            </a:r>
          </a:p>
          <a:p>
            <a:pPr lvl="1"/>
            <a:r>
              <a:rPr lang="en-US" dirty="0"/>
              <a:t>On the Edit Records page select the appropriate drop downs</a:t>
            </a:r>
          </a:p>
          <a:p>
            <a:pPr lvl="1"/>
            <a:endParaRPr lang="en-US" dirty="0"/>
          </a:p>
          <a:p>
            <a:pPr lvl="1"/>
            <a:endParaRPr lang="en-US" dirty="0"/>
          </a:p>
          <a:p>
            <a:pPr lvl="1"/>
            <a:endParaRPr lang="en-US" dirty="0"/>
          </a:p>
          <a:p>
            <a:pPr lvl="1"/>
            <a:endParaRPr lang="en-US" dirty="0"/>
          </a:p>
          <a:p>
            <a:pPr marL="457200" lvl="1" indent="0">
              <a:buNone/>
            </a:pPr>
            <a:endParaRPr lang="en-US" dirty="0"/>
          </a:p>
          <a:p>
            <a:pPr lvl="1"/>
            <a:endParaRPr lang="en-US" dirty="0"/>
          </a:p>
          <a:p>
            <a:pPr lvl="1"/>
            <a:endParaRPr lang="en-US" dirty="0"/>
          </a:p>
          <a:p>
            <a:pPr lvl="1"/>
            <a:r>
              <a:rPr lang="en-US" dirty="0"/>
              <a:t>Check the box next to record you would like to edit</a:t>
            </a:r>
          </a:p>
          <a:p>
            <a:pPr lvl="1"/>
            <a:r>
              <a:rPr lang="en-US" dirty="0"/>
              <a:t>Correct the data in the fields highlighted in red</a:t>
            </a:r>
          </a:p>
          <a:p>
            <a:pPr lvl="1"/>
            <a:r>
              <a:rPr lang="en-US" dirty="0"/>
              <a:t>Click Save to save the edits</a:t>
            </a:r>
          </a:p>
          <a:p>
            <a:pPr marL="457200" lvl="1" indent="0">
              <a:buNone/>
            </a:pPr>
            <a:endParaRPr lang="en-US" dirty="0"/>
          </a:p>
          <a:p>
            <a:pPr marL="1028700" lvl="1" indent="-342900"/>
            <a:endParaRPr lang="en-US" dirty="0"/>
          </a:p>
        </p:txBody>
      </p:sp>
      <p:sp>
        <p:nvSpPr>
          <p:cNvPr id="4" name="Slide Number Placeholder 3"/>
          <p:cNvSpPr>
            <a:spLocks noGrp="1"/>
          </p:cNvSpPr>
          <p:nvPr>
            <p:ph type="sldNum" sz="quarter" idx="12"/>
          </p:nvPr>
        </p:nvSpPr>
        <p:spPr>
          <a:xfrm>
            <a:off x="2514600" y="6322347"/>
            <a:ext cx="2057400" cy="365125"/>
          </a:xfrm>
        </p:spPr>
        <p:txBody>
          <a:bodyPr/>
          <a:lstStyle/>
          <a:p>
            <a:fld id="{C479D5F6-EDCB-402A-AC08-4943A1820E8F}" type="slidenum">
              <a:rPr lang="en-US" smtClean="0"/>
              <a:pPr/>
              <a:t>14</a:t>
            </a:fld>
            <a:endParaRPr lang="en-US" dirty="0"/>
          </a:p>
        </p:txBody>
      </p:sp>
      <p:pic>
        <p:nvPicPr>
          <p:cNvPr id="6" name="Picture 5"/>
          <p:cNvPicPr/>
          <p:nvPr/>
        </p:nvPicPr>
        <p:blipFill rotWithShape="1">
          <a:blip r:embed="rId2"/>
          <a:srcRect l="67564" t="42943" b="29429"/>
          <a:stretch/>
        </p:blipFill>
        <p:spPr bwMode="auto">
          <a:xfrm>
            <a:off x="1082040" y="2430653"/>
            <a:ext cx="4922520" cy="1572632"/>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3"/>
          <a:srcRect l="67436" t="42042" b="35961"/>
          <a:stretch/>
        </p:blipFill>
        <p:spPr bwMode="auto">
          <a:xfrm>
            <a:off x="1142636" y="4003285"/>
            <a:ext cx="4578324" cy="10074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8661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1276"/>
            <a:ext cx="7886700" cy="1325563"/>
          </a:xfrm>
        </p:spPr>
        <p:txBody>
          <a:bodyPr/>
          <a:lstStyle/>
          <a:p>
            <a:r>
              <a:rPr lang="en-US" dirty="0"/>
              <a:t>Step 7: Data Validation</a:t>
            </a:r>
          </a:p>
        </p:txBody>
      </p:sp>
      <p:sp>
        <p:nvSpPr>
          <p:cNvPr id="7" name="Content Placeholder 2"/>
          <p:cNvSpPr>
            <a:spLocks noGrp="1"/>
          </p:cNvSpPr>
          <p:nvPr>
            <p:ph sz="half" idx="1"/>
          </p:nvPr>
        </p:nvSpPr>
        <p:spPr>
          <a:xfrm>
            <a:off x="244475" y="1284287"/>
            <a:ext cx="8159750" cy="4793239"/>
          </a:xfrm>
        </p:spPr>
        <p:txBody>
          <a:bodyPr>
            <a:normAutofit fontScale="85000" lnSpcReduction="20000"/>
          </a:bodyPr>
          <a:lstStyle/>
          <a:p>
            <a:r>
              <a:rPr lang="en-US" dirty="0"/>
              <a:t>Data Pipeline can only check for certain types of errors</a:t>
            </a:r>
          </a:p>
          <a:p>
            <a:pPr lvl="1"/>
            <a:r>
              <a:rPr lang="en-US" dirty="0"/>
              <a:t>It cannot check that your demographic data is accurate (i.e., that a student is actually Hispanic or not)</a:t>
            </a:r>
          </a:p>
          <a:p>
            <a:pPr lvl="1"/>
            <a:r>
              <a:rPr lang="en-US" dirty="0"/>
              <a:t>It cannot validate that students have the correct invalidation codes</a:t>
            </a:r>
          </a:p>
          <a:p>
            <a:pPr lvl="2"/>
            <a:r>
              <a:rPr lang="en-US" dirty="0"/>
              <a:t>The Data File Layout will have instructions for how to select the appropriate invalidation</a:t>
            </a:r>
          </a:p>
          <a:p>
            <a:r>
              <a:rPr lang="en-US" b="1" dirty="0"/>
              <a:t>Do not change/make up data just to clear errors!</a:t>
            </a:r>
          </a:p>
          <a:p>
            <a:pPr lvl="1"/>
            <a:r>
              <a:rPr lang="en-US" dirty="0"/>
              <a:t>If you have a lot of missing data, check a different extract </a:t>
            </a:r>
          </a:p>
          <a:p>
            <a:pPr lvl="2"/>
            <a:r>
              <a:rPr lang="en-US" dirty="0"/>
              <a:t>Maybe the interchange data or vendor data is better</a:t>
            </a:r>
          </a:p>
          <a:p>
            <a:pPr lvl="1"/>
            <a:r>
              <a:rPr lang="en-US" dirty="0"/>
              <a:t>Making up data can cause issues with reporting and accountability</a:t>
            </a:r>
          </a:p>
          <a:p>
            <a:pPr lvl="1"/>
            <a:r>
              <a:rPr lang="en-US" b="1" dirty="0"/>
              <a:t>If you have an error that cannot be cleared, but the data is correct contact SBD Support</a:t>
            </a:r>
          </a:p>
          <a:p>
            <a:r>
              <a:rPr lang="en-US" dirty="0"/>
              <a:t>Warnings</a:t>
            </a:r>
          </a:p>
          <a:p>
            <a:pPr lvl="1"/>
            <a:r>
              <a:rPr lang="en-US" dirty="0"/>
              <a:t>Warnings are used to inform users of situations that may indicate errors but not necessarily (more than 10% Native American)</a:t>
            </a:r>
          </a:p>
          <a:p>
            <a:pPr lvl="1"/>
            <a:r>
              <a:rPr lang="en-US" dirty="0"/>
              <a:t>Warnings do not prevent data submission</a:t>
            </a:r>
          </a:p>
          <a:p>
            <a:endParaRPr lang="en-US" dirty="0"/>
          </a:p>
        </p:txBody>
      </p:sp>
      <p:sp>
        <p:nvSpPr>
          <p:cNvPr id="2" name="Slide Number Placeholder 1"/>
          <p:cNvSpPr>
            <a:spLocks noGrp="1"/>
          </p:cNvSpPr>
          <p:nvPr>
            <p:ph type="sldNum" sz="quarter" idx="12"/>
          </p:nvPr>
        </p:nvSpPr>
        <p:spPr>
          <a:xfrm>
            <a:off x="2706082" y="6310311"/>
            <a:ext cx="2057400" cy="365125"/>
          </a:xfrm>
        </p:spPr>
        <p:txBody>
          <a:bodyPr/>
          <a:lstStyle/>
          <a:p>
            <a:fld id="{C479D5F6-EDCB-402A-AC08-4943A1820E8F}" type="slidenum">
              <a:rPr lang="en-US" smtClean="0"/>
              <a:pPr/>
              <a:t>15</a:t>
            </a:fld>
            <a:endParaRPr lang="en-US" dirty="0"/>
          </a:p>
        </p:txBody>
      </p:sp>
    </p:spTree>
    <p:extLst>
      <p:ext uri="{BB962C8B-B14F-4D97-AF65-F5344CB8AC3E}">
        <p14:creationId xmlns:p14="http://schemas.microsoft.com/office/powerpoint/2010/main" val="2737128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469" y="64228"/>
            <a:ext cx="8920702" cy="1325563"/>
          </a:xfrm>
        </p:spPr>
        <p:txBody>
          <a:bodyPr/>
          <a:lstStyle/>
          <a:p>
            <a:r>
              <a:rPr lang="en-US" dirty="0"/>
              <a:t>Step 7: Data Validation (Continued)</a:t>
            </a:r>
          </a:p>
        </p:txBody>
      </p:sp>
      <p:sp>
        <p:nvSpPr>
          <p:cNvPr id="2" name="Content Placeholder 1"/>
          <p:cNvSpPr>
            <a:spLocks noGrp="1"/>
          </p:cNvSpPr>
          <p:nvPr>
            <p:ph idx="1"/>
          </p:nvPr>
        </p:nvSpPr>
        <p:spPr/>
        <p:txBody>
          <a:bodyPr>
            <a:normAutofit/>
          </a:bodyPr>
          <a:lstStyle/>
          <a:p>
            <a:pPr marL="457200" lvl="1" indent="0">
              <a:buNone/>
            </a:pPr>
            <a:endParaRPr lang="en-US" dirty="0"/>
          </a:p>
          <a:p>
            <a:pPr lvl="1"/>
            <a:endParaRPr lang="en-US" dirty="0"/>
          </a:p>
        </p:txBody>
      </p:sp>
      <p:sp>
        <p:nvSpPr>
          <p:cNvPr id="4" name="Slide Number Placeholder 3"/>
          <p:cNvSpPr>
            <a:spLocks noGrp="1"/>
          </p:cNvSpPr>
          <p:nvPr>
            <p:ph type="sldNum" sz="quarter" idx="12"/>
          </p:nvPr>
        </p:nvSpPr>
        <p:spPr>
          <a:xfrm>
            <a:off x="223071" y="6427018"/>
            <a:ext cx="4219620" cy="365125"/>
          </a:xfrm>
        </p:spPr>
        <p:txBody>
          <a:bodyPr/>
          <a:lstStyle/>
          <a:p>
            <a:fld id="{C479D5F6-EDCB-402A-AC08-4943A1820E8F}" type="slidenum">
              <a:rPr lang="en-US" smtClean="0"/>
              <a:pPr/>
              <a:t>16</a:t>
            </a:fld>
            <a:r>
              <a:rPr lang="en-US" dirty="0"/>
              <a:t> </a:t>
            </a:r>
          </a:p>
        </p:txBody>
      </p:sp>
      <p:sp>
        <p:nvSpPr>
          <p:cNvPr id="5" name="Content Placeholder 2"/>
          <p:cNvSpPr txBox="1">
            <a:spLocks/>
          </p:cNvSpPr>
          <p:nvPr/>
        </p:nvSpPr>
        <p:spPr>
          <a:xfrm>
            <a:off x="397164" y="1463040"/>
            <a:ext cx="8404513" cy="4640674"/>
          </a:xfrm>
          <a:prstGeom prst="rect">
            <a:avLst/>
          </a:prstGeom>
        </p:spPr>
        <p:txBody>
          <a:bodyPr vert="horz" lIns="0" tIns="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Download the COGNOS SBD Summary Report</a:t>
            </a:r>
          </a:p>
          <a:p>
            <a:pPr lvl="1"/>
            <a:r>
              <a:rPr lang="en-US" dirty="0"/>
              <a:t>Compare your district summary numbers to last year’s final data</a:t>
            </a:r>
          </a:p>
          <a:p>
            <a:pPr lvl="2"/>
            <a:r>
              <a:rPr lang="en-US" dirty="0"/>
              <a:t>Large changes in the number of students in a category could indicate a coding error or incorrect data submitted to the Interchange or vendor system</a:t>
            </a:r>
          </a:p>
          <a:p>
            <a:pPr lvl="1"/>
            <a:r>
              <a:rPr lang="en-US" dirty="0"/>
              <a:t>Review Invalidations</a:t>
            </a:r>
          </a:p>
          <a:p>
            <a:pPr lvl="2"/>
            <a:r>
              <a:rPr lang="en-US" dirty="0"/>
              <a:t>Check for students who were invalidated who may have scores</a:t>
            </a:r>
          </a:p>
          <a:p>
            <a:pPr lvl="2"/>
            <a:r>
              <a:rPr lang="en-US" dirty="0"/>
              <a:t>Check that Parent Excuses are correctly applied</a:t>
            </a:r>
          </a:p>
          <a:p>
            <a:pPr lvl="3"/>
            <a:r>
              <a:rPr lang="en-US" dirty="0"/>
              <a:t>CMAS has a calculated invalidation code to combine all the different fields that go in to determining the invalidation</a:t>
            </a:r>
          </a:p>
          <a:p>
            <a:pPr lvl="3"/>
            <a:r>
              <a:rPr lang="en-US" dirty="0"/>
              <a:t>College Board assessments have invalidations bubbled by the schools so it is important to double check that they have been correctly applied</a:t>
            </a:r>
          </a:p>
          <a:p>
            <a:pPr lvl="3"/>
            <a:r>
              <a:rPr lang="en-US" dirty="0"/>
              <a:t>DLM - Some districts have chosen not to apply Parent Excuses in the vendor system, make sure you review with your DAC if you are expected to add these during SBD</a:t>
            </a:r>
          </a:p>
        </p:txBody>
      </p:sp>
    </p:spTree>
    <p:extLst>
      <p:ext uri="{BB962C8B-B14F-4D97-AF65-F5344CB8AC3E}">
        <p14:creationId xmlns:p14="http://schemas.microsoft.com/office/powerpoint/2010/main" val="372527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lstStyle/>
          <a:p>
            <a:r>
              <a:rPr lang="en-US" dirty="0"/>
              <a:t>Step 8: Submit SBD Data</a:t>
            </a:r>
          </a:p>
        </p:txBody>
      </p:sp>
      <p:sp>
        <p:nvSpPr>
          <p:cNvPr id="3" name="Content Placeholder 2"/>
          <p:cNvSpPr>
            <a:spLocks noGrp="1"/>
          </p:cNvSpPr>
          <p:nvPr>
            <p:ph idx="1"/>
          </p:nvPr>
        </p:nvSpPr>
        <p:spPr/>
        <p:txBody>
          <a:bodyPr>
            <a:normAutofit fontScale="85000" lnSpcReduction="20000"/>
          </a:bodyPr>
          <a:lstStyle/>
          <a:p>
            <a:r>
              <a:rPr lang="en-US" dirty="0"/>
              <a:t>Download your final SBD extract for your records</a:t>
            </a:r>
          </a:p>
          <a:p>
            <a:pPr lvl="1"/>
            <a:r>
              <a:rPr lang="en-US" dirty="0"/>
              <a:t>This is especially important if you use the Edit Records page</a:t>
            </a:r>
          </a:p>
          <a:p>
            <a:r>
              <a:rPr lang="en-US" dirty="0"/>
              <a:t>Select Status Dashboard under the appropriate assessment collection</a:t>
            </a:r>
          </a:p>
          <a:p>
            <a:r>
              <a:rPr lang="en-US" dirty="0"/>
              <a:t>Review the data on the Status Dashboard to make sure you are ready to submit</a:t>
            </a:r>
          </a:p>
          <a:p>
            <a:pPr lvl="1"/>
            <a:r>
              <a:rPr lang="en-US" dirty="0"/>
              <a:t>Validation Errors and RITS Errors must be zero unless SBD Support has ignored errors</a:t>
            </a:r>
          </a:p>
          <a:p>
            <a:pPr lvl="1"/>
            <a:r>
              <a:rPr lang="en-US" dirty="0"/>
              <a:t>If errors are ignored you must submit without making any additional changes or uploading a new file or it will reset the ignore errors status</a:t>
            </a:r>
          </a:p>
          <a:p>
            <a:r>
              <a:rPr lang="en-US" dirty="0"/>
              <a:t>Click Submit to CDE and Yes in the pop-up window</a:t>
            </a:r>
          </a:p>
          <a:p>
            <a:r>
              <a:rPr lang="en-US" dirty="0"/>
              <a:t>If you need to make additional changes after submission SBD Support can unlock your data</a:t>
            </a:r>
          </a:p>
        </p:txBody>
      </p:sp>
      <p:sp>
        <p:nvSpPr>
          <p:cNvPr id="4" name="Slide Number Placeholder 3"/>
          <p:cNvSpPr>
            <a:spLocks noGrp="1"/>
          </p:cNvSpPr>
          <p:nvPr>
            <p:ph type="sldNum" sz="quarter" idx="12"/>
          </p:nvPr>
        </p:nvSpPr>
        <p:spPr>
          <a:xfrm>
            <a:off x="2828630" y="6311900"/>
            <a:ext cx="2057400" cy="365125"/>
          </a:xfrm>
        </p:spPr>
        <p:txBody>
          <a:bodyPr/>
          <a:lstStyle/>
          <a:p>
            <a:fld id="{C479D5F6-EDCB-402A-AC08-4943A1820E8F}" type="slidenum">
              <a:rPr lang="en-US" smtClean="0"/>
              <a:pPr/>
              <a:t>17</a:t>
            </a:fld>
            <a:endParaRPr lang="en-US" dirty="0"/>
          </a:p>
        </p:txBody>
      </p:sp>
    </p:spTree>
    <p:extLst>
      <p:ext uri="{BB962C8B-B14F-4D97-AF65-F5344CB8AC3E}">
        <p14:creationId xmlns:p14="http://schemas.microsoft.com/office/powerpoint/2010/main" val="363825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49" y="48863"/>
            <a:ext cx="7886700" cy="1325563"/>
          </a:xfrm>
        </p:spPr>
        <p:txBody>
          <a:bodyPr/>
          <a:lstStyle/>
          <a:p>
            <a:r>
              <a:rPr lang="en-US" dirty="0"/>
              <a:t>Moving Students</a:t>
            </a:r>
          </a:p>
        </p:txBody>
      </p:sp>
      <p:sp>
        <p:nvSpPr>
          <p:cNvPr id="3" name="Content Placeholder 2"/>
          <p:cNvSpPr>
            <a:spLocks noGrp="1"/>
          </p:cNvSpPr>
          <p:nvPr>
            <p:ph idx="1"/>
          </p:nvPr>
        </p:nvSpPr>
        <p:spPr>
          <a:xfrm>
            <a:off x="628650" y="1463039"/>
            <a:ext cx="7886700" cy="4716087"/>
          </a:xfrm>
        </p:spPr>
        <p:txBody>
          <a:bodyPr>
            <a:normAutofit fontScale="85000" lnSpcReduction="20000"/>
          </a:bodyPr>
          <a:lstStyle/>
          <a:p>
            <a:r>
              <a:rPr lang="en-US" dirty="0"/>
              <a:t>All SBD collections allow a district to move students between schools within their district</a:t>
            </a:r>
          </a:p>
          <a:p>
            <a:r>
              <a:rPr lang="en-US" dirty="0"/>
              <a:t>Moving between districts is collection specific</a:t>
            </a:r>
          </a:p>
          <a:p>
            <a:pPr lvl="1"/>
            <a:r>
              <a:rPr lang="en-US" dirty="0"/>
              <a:t>WIDA ACCESS and CMAS – submit a Failsafe document to CDE through Syncplicity</a:t>
            </a:r>
          </a:p>
          <a:p>
            <a:pPr lvl="1"/>
            <a:r>
              <a:rPr lang="en-US" dirty="0"/>
              <a:t>CO PSAT/SAT - Do Not send a Failsafe</a:t>
            </a:r>
          </a:p>
          <a:p>
            <a:pPr lvl="2"/>
            <a:r>
              <a:rPr lang="en-US" dirty="0"/>
              <a:t>The SBD layout will include the Pre-ID and Testing District and School</a:t>
            </a:r>
          </a:p>
          <a:p>
            <a:pPr lvl="2"/>
            <a:r>
              <a:rPr lang="en-US" dirty="0"/>
              <a:t>If these do not match, the Responsible District and School will be filled in with your district</a:t>
            </a:r>
          </a:p>
          <a:p>
            <a:pPr lvl="2"/>
            <a:r>
              <a:rPr lang="en-US" dirty="0"/>
              <a:t>Both districts will see the student records and have a chance to review the data and agree on the appropriate Responsible District and School (CDE will monitor students submitted with conflicting Responsible Districts and will contact the data respondents)</a:t>
            </a:r>
          </a:p>
          <a:p>
            <a:pPr lvl="1"/>
            <a:r>
              <a:rPr lang="en-US" dirty="0"/>
              <a:t>DLM – Do Not send a Failsafe</a:t>
            </a:r>
          </a:p>
          <a:p>
            <a:pPr lvl="2"/>
            <a:r>
              <a:rPr lang="en-US" dirty="0"/>
              <a:t>The SBD layout includes the Responsible and the Testing School</a:t>
            </a:r>
          </a:p>
          <a:p>
            <a:pPr lvl="2"/>
            <a:r>
              <a:rPr lang="en-US" dirty="0"/>
              <a:t>Responsible school is updateable</a:t>
            </a:r>
          </a:p>
          <a:p>
            <a:pPr lvl="2"/>
            <a:r>
              <a:rPr lang="en-US" dirty="0"/>
              <a:t>If you are moving a student out of your district, contact the receiving district to make sure that they are aware of the student and agree to the move (CDE will also verify moves against RITS and Interchange data)</a:t>
            </a:r>
          </a:p>
        </p:txBody>
      </p:sp>
      <p:sp>
        <p:nvSpPr>
          <p:cNvPr id="4" name="Slide Number Placeholder 3"/>
          <p:cNvSpPr>
            <a:spLocks noGrp="1"/>
          </p:cNvSpPr>
          <p:nvPr>
            <p:ph type="sldNum" sz="quarter" idx="12"/>
          </p:nvPr>
        </p:nvSpPr>
        <p:spPr>
          <a:xfrm>
            <a:off x="2789155" y="6267739"/>
            <a:ext cx="2057400" cy="365125"/>
          </a:xfrm>
        </p:spPr>
        <p:txBody>
          <a:bodyPr/>
          <a:lstStyle/>
          <a:p>
            <a:fld id="{C479D5F6-EDCB-402A-AC08-4943A1820E8F}" type="slidenum">
              <a:rPr lang="en-US" smtClean="0"/>
              <a:pPr/>
              <a:t>18</a:t>
            </a:fld>
            <a:endParaRPr lang="en-US" dirty="0"/>
          </a:p>
        </p:txBody>
      </p:sp>
    </p:spTree>
    <p:extLst>
      <p:ext uri="{BB962C8B-B14F-4D97-AF65-F5344CB8AC3E}">
        <p14:creationId xmlns:p14="http://schemas.microsoft.com/office/powerpoint/2010/main" val="1715506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990" y="0"/>
            <a:ext cx="7886700" cy="1325563"/>
          </a:xfrm>
        </p:spPr>
        <p:txBody>
          <a:bodyPr/>
          <a:lstStyle/>
          <a:p>
            <a:r>
              <a:rPr lang="en-US" dirty="0"/>
              <a:t>COGNOS Reports</a:t>
            </a:r>
          </a:p>
        </p:txBody>
      </p:sp>
      <p:pic>
        <p:nvPicPr>
          <p:cNvPr id="5" name="table">
            <a:extLst>
              <a:ext uri="{FF2B5EF4-FFF2-40B4-BE49-F238E27FC236}">
                <a16:creationId xmlns:a16="http://schemas.microsoft.com/office/drawing/2014/main" id="{830AD161-8B5F-467A-B5C4-395723AEACE4}"/>
              </a:ext>
            </a:extLst>
          </p:cNvPr>
          <p:cNvPicPr>
            <a:picLocks noGrp="1" noChangeAspect="1"/>
          </p:cNvPicPr>
          <p:nvPr>
            <p:ph idx="1"/>
          </p:nvPr>
        </p:nvPicPr>
        <p:blipFill>
          <a:blip r:embed="rId3">
            <a:duotone>
              <a:schemeClr val="accent3">
                <a:shade val="45000"/>
                <a:satMod val="135000"/>
              </a:schemeClr>
              <a:prstClr val="white"/>
            </a:duotone>
          </a:blip>
          <a:stretch>
            <a:fillRect/>
          </a:stretch>
        </p:blipFill>
        <p:spPr>
          <a:xfrm>
            <a:off x="669303" y="1649692"/>
            <a:ext cx="7609387" cy="4099870"/>
          </a:xfrm>
          <a:prstGeom prst="rect">
            <a:avLst/>
          </a:prstGeom>
        </p:spPr>
      </p:pic>
      <p:sp>
        <p:nvSpPr>
          <p:cNvPr id="4" name="Slide Number Placeholder 3"/>
          <p:cNvSpPr>
            <a:spLocks noGrp="1"/>
          </p:cNvSpPr>
          <p:nvPr>
            <p:ph type="sldNum" sz="quarter" idx="12"/>
          </p:nvPr>
        </p:nvSpPr>
        <p:spPr>
          <a:xfrm>
            <a:off x="2724936" y="6297105"/>
            <a:ext cx="2271270" cy="358384"/>
          </a:xfrm>
        </p:spPr>
        <p:txBody>
          <a:bodyPr/>
          <a:lstStyle/>
          <a:p>
            <a:fld id="{C479D5F6-EDCB-402A-AC08-4943A1820E8F}" type="slidenum">
              <a:rPr lang="en-US" smtClean="0"/>
              <a:pPr/>
              <a:t>19</a:t>
            </a:fld>
            <a:endParaRPr lang="en-US" dirty="0"/>
          </a:p>
        </p:txBody>
      </p:sp>
    </p:spTree>
    <p:extLst>
      <p:ext uri="{BB962C8B-B14F-4D97-AF65-F5344CB8AC3E}">
        <p14:creationId xmlns:p14="http://schemas.microsoft.com/office/powerpoint/2010/main" val="747724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749" y="295456"/>
            <a:ext cx="6081865" cy="537056"/>
          </a:xfrm>
        </p:spPr>
        <p:txBody>
          <a:bodyPr>
            <a:normAutofit fontScale="90000"/>
          </a:bodyPr>
          <a:lstStyle/>
          <a:p>
            <a:r>
              <a:rPr lang="en-US" dirty="0"/>
              <a:t>Outline</a:t>
            </a:r>
          </a:p>
        </p:txBody>
      </p:sp>
      <p:sp>
        <p:nvSpPr>
          <p:cNvPr id="7" name="Content Placeholder 2"/>
          <p:cNvSpPr>
            <a:spLocks noGrp="1"/>
          </p:cNvSpPr>
          <p:nvPr>
            <p:ph idx="1"/>
          </p:nvPr>
        </p:nvSpPr>
        <p:spPr>
          <a:xfrm>
            <a:off x="545523" y="1472276"/>
            <a:ext cx="7886700" cy="4640674"/>
          </a:xfrm>
        </p:spPr>
        <p:txBody>
          <a:bodyPr/>
          <a:lstStyle/>
          <a:p>
            <a:r>
              <a:rPr lang="en-US" dirty="0"/>
              <a:t>Overview of SBD review process</a:t>
            </a:r>
          </a:p>
          <a:p>
            <a:r>
              <a:rPr lang="en-US" dirty="0"/>
              <a:t>SBD step-by-step</a:t>
            </a:r>
          </a:p>
          <a:p>
            <a:r>
              <a:rPr lang="en-US" dirty="0"/>
              <a:t>Additional resources</a:t>
            </a:r>
          </a:p>
          <a:p>
            <a:r>
              <a:rPr lang="en-US" dirty="0"/>
              <a:t>Q/A</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a:xfrm>
            <a:off x="223071" y="6427018"/>
            <a:ext cx="4081074" cy="365125"/>
          </a:xfrm>
        </p:spPr>
        <p:txBody>
          <a:bodyPr/>
          <a:lstStyle/>
          <a:p>
            <a:fld id="{C479D5F6-EDCB-402A-AC08-4943A1820E8F}" type="slidenum">
              <a:rPr lang="en-US" smtClean="0"/>
              <a:pPr/>
              <a:t>2</a:t>
            </a:fld>
            <a:r>
              <a:rPr lang="en-US" dirty="0"/>
              <a:t>  </a:t>
            </a:r>
          </a:p>
        </p:txBody>
      </p:sp>
    </p:spTree>
    <p:extLst>
      <p:ext uri="{BB962C8B-B14F-4D97-AF65-F5344CB8AC3E}">
        <p14:creationId xmlns:p14="http://schemas.microsoft.com/office/powerpoint/2010/main" val="3641548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431" y="136524"/>
            <a:ext cx="7886700" cy="1325563"/>
          </a:xfrm>
        </p:spPr>
        <p:txBody>
          <a:bodyPr/>
          <a:lstStyle/>
          <a:p>
            <a:r>
              <a:rPr lang="en-US" dirty="0"/>
              <a:t>Troubleshooting</a:t>
            </a:r>
          </a:p>
        </p:txBody>
      </p:sp>
      <p:sp>
        <p:nvSpPr>
          <p:cNvPr id="3" name="Content Placeholder 2"/>
          <p:cNvSpPr>
            <a:spLocks noGrp="1"/>
          </p:cNvSpPr>
          <p:nvPr>
            <p:ph idx="1"/>
          </p:nvPr>
        </p:nvSpPr>
        <p:spPr/>
        <p:txBody>
          <a:bodyPr>
            <a:normAutofit fontScale="92500" lnSpcReduction="20000"/>
          </a:bodyPr>
          <a:lstStyle/>
          <a:p>
            <a:r>
              <a:rPr lang="en-US" dirty="0"/>
              <a:t>See the SBD Manual for common issues and trouble shooting techniques</a:t>
            </a:r>
          </a:p>
          <a:p>
            <a:r>
              <a:rPr lang="en-US" dirty="0"/>
              <a:t>Users generally have issues at three different points in the SBD process</a:t>
            </a:r>
          </a:p>
          <a:p>
            <a:pPr lvl="1"/>
            <a:r>
              <a:rPr lang="en-US" dirty="0"/>
              <a:t>Logging in to Data Pipeline</a:t>
            </a:r>
          </a:p>
          <a:p>
            <a:pPr lvl="2"/>
            <a:r>
              <a:rPr lang="en-US" dirty="0"/>
              <a:t>Generally these issues must be resolved by the district LAM</a:t>
            </a:r>
          </a:p>
          <a:p>
            <a:pPr lvl="2"/>
            <a:r>
              <a:rPr lang="en-US" dirty="0"/>
              <a:t>CDE cannot change or grant user permissions</a:t>
            </a:r>
          </a:p>
          <a:p>
            <a:pPr lvl="1"/>
            <a:r>
              <a:rPr lang="en-US" dirty="0"/>
              <a:t>Uploading a Data file</a:t>
            </a:r>
          </a:p>
          <a:p>
            <a:pPr lvl="2"/>
            <a:r>
              <a:rPr lang="en-US" dirty="0"/>
              <a:t>This is usually an issue with the file format, see the manual for common issues and how to identify them</a:t>
            </a:r>
          </a:p>
          <a:p>
            <a:pPr lvl="1"/>
            <a:r>
              <a:rPr lang="en-US" dirty="0"/>
              <a:t>Clearing Errors</a:t>
            </a:r>
          </a:p>
          <a:p>
            <a:pPr lvl="2"/>
            <a:r>
              <a:rPr lang="en-US" dirty="0"/>
              <a:t>Usually the Data File Layout and Definitions and Business Rules documents are enough to identify why an error is occurring</a:t>
            </a:r>
          </a:p>
          <a:p>
            <a:pPr lvl="2"/>
            <a:r>
              <a:rPr lang="en-US" dirty="0"/>
              <a:t>If you think an error is triggering incorrectly, contact SBD Support</a:t>
            </a:r>
          </a:p>
          <a:p>
            <a:endParaRPr lang="en-US" dirty="0"/>
          </a:p>
          <a:p>
            <a:endParaRPr lang="en-US" dirty="0"/>
          </a:p>
        </p:txBody>
      </p:sp>
      <p:sp>
        <p:nvSpPr>
          <p:cNvPr id="4" name="Slide Number Placeholder 3"/>
          <p:cNvSpPr>
            <a:spLocks noGrp="1"/>
          </p:cNvSpPr>
          <p:nvPr>
            <p:ph type="sldNum" sz="quarter" idx="12"/>
          </p:nvPr>
        </p:nvSpPr>
        <p:spPr>
          <a:xfrm>
            <a:off x="2592960" y="6176963"/>
            <a:ext cx="2057400" cy="365125"/>
          </a:xfrm>
        </p:spPr>
        <p:txBody>
          <a:bodyPr/>
          <a:lstStyle/>
          <a:p>
            <a:fld id="{C479D5F6-EDCB-402A-AC08-4943A1820E8F}" type="slidenum">
              <a:rPr lang="en-US" smtClean="0"/>
              <a:pPr/>
              <a:t>20</a:t>
            </a:fld>
            <a:endParaRPr lang="en-US" dirty="0"/>
          </a:p>
        </p:txBody>
      </p:sp>
    </p:spTree>
    <p:extLst>
      <p:ext uri="{BB962C8B-B14F-4D97-AF65-F5344CB8AC3E}">
        <p14:creationId xmlns:p14="http://schemas.microsoft.com/office/powerpoint/2010/main" val="3373547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Additional Resources</a:t>
            </a:r>
            <a:br>
              <a:rPr lang="en-US" dirty="0"/>
            </a:br>
            <a:endParaRPr lang="en-US" dirty="0"/>
          </a:p>
        </p:txBody>
      </p:sp>
      <p:sp>
        <p:nvSpPr>
          <p:cNvPr id="3" name="Slide Number Placeholder 2"/>
          <p:cNvSpPr>
            <a:spLocks noGrp="1"/>
          </p:cNvSpPr>
          <p:nvPr>
            <p:ph type="sldNum" sz="quarter" idx="12"/>
          </p:nvPr>
        </p:nvSpPr>
        <p:spPr/>
        <p:txBody>
          <a:bodyPr/>
          <a:lstStyle/>
          <a:p>
            <a:fld id="{C479D5F6-EDCB-402A-AC08-4943A1820E8F}" type="slidenum">
              <a:rPr lang="en-US" smtClean="0"/>
              <a:pPr/>
              <a:t>21</a:t>
            </a:fld>
            <a:endParaRPr lang="en-US" dirty="0"/>
          </a:p>
        </p:txBody>
      </p:sp>
      <p:sp>
        <p:nvSpPr>
          <p:cNvPr id="4" name="Content Placeholder 3"/>
          <p:cNvSpPr>
            <a:spLocks noGrp="1"/>
          </p:cNvSpPr>
          <p:nvPr>
            <p:ph idx="4294967295"/>
          </p:nvPr>
        </p:nvSpPr>
        <p:spPr>
          <a:xfrm>
            <a:off x="0" y="569913"/>
            <a:ext cx="7886700" cy="2079625"/>
          </a:xfrm>
        </p:spPr>
        <p:txBody>
          <a:bodyPr>
            <a:normAutofit/>
          </a:bodyPr>
          <a:lstStyle/>
          <a:p>
            <a:pPr marL="0" indent="0">
              <a:buNone/>
            </a:pPr>
            <a:r>
              <a:rPr lang="en-US" dirty="0"/>
              <a:t> </a:t>
            </a:r>
          </a:p>
        </p:txBody>
      </p:sp>
    </p:spTree>
    <p:extLst>
      <p:ext uri="{BB962C8B-B14F-4D97-AF65-F5344CB8AC3E}">
        <p14:creationId xmlns:p14="http://schemas.microsoft.com/office/powerpoint/2010/main" val="1180365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226" y="135977"/>
            <a:ext cx="7886700" cy="1325563"/>
          </a:xfrm>
        </p:spPr>
        <p:txBody>
          <a:bodyPr/>
          <a:lstStyle/>
          <a:p>
            <a:r>
              <a:rPr lang="en-US" dirty="0"/>
              <a:t>Assessment Unit Homepage</a:t>
            </a:r>
          </a:p>
        </p:txBody>
      </p:sp>
      <p:sp>
        <p:nvSpPr>
          <p:cNvPr id="3" name="Content Placeholder 2"/>
          <p:cNvSpPr>
            <a:spLocks noGrp="1"/>
          </p:cNvSpPr>
          <p:nvPr>
            <p:ph idx="1"/>
          </p:nvPr>
        </p:nvSpPr>
        <p:spPr>
          <a:xfrm>
            <a:off x="443904" y="1354285"/>
            <a:ext cx="7886700" cy="4351338"/>
          </a:xfrm>
        </p:spPr>
        <p:txBody>
          <a:bodyPr/>
          <a:lstStyle/>
          <a:p>
            <a:r>
              <a:rPr lang="en-US" dirty="0">
                <a:hlinkClick r:id="rId2"/>
              </a:rPr>
              <a:t>https://www.cde.state.co.us/assessment</a:t>
            </a:r>
            <a:r>
              <a:rPr lang="en-US" dirty="0"/>
              <a:t> </a:t>
            </a:r>
          </a:p>
          <a:p>
            <a:endParaRPr lang="en-US" dirty="0"/>
          </a:p>
          <a:p>
            <a:endParaRPr lang="en-US" dirty="0"/>
          </a:p>
        </p:txBody>
      </p:sp>
      <p:sp>
        <p:nvSpPr>
          <p:cNvPr id="4" name="Slide Number Placeholder 3"/>
          <p:cNvSpPr>
            <a:spLocks noGrp="1"/>
          </p:cNvSpPr>
          <p:nvPr>
            <p:ph type="sldNum" sz="quarter" idx="12"/>
          </p:nvPr>
        </p:nvSpPr>
        <p:spPr>
          <a:xfrm>
            <a:off x="3105876" y="6356898"/>
            <a:ext cx="2057400" cy="365125"/>
          </a:xfrm>
        </p:spPr>
        <p:txBody>
          <a:bodyPr/>
          <a:lstStyle/>
          <a:p>
            <a:fld id="{C479D5F6-EDCB-402A-AC08-4943A1820E8F}" type="slidenum">
              <a:rPr lang="en-US" smtClean="0"/>
              <a:pPr/>
              <a:t>22</a:t>
            </a:fld>
            <a:endParaRPr lang="en-US" dirty="0"/>
          </a:p>
        </p:txBody>
      </p:sp>
      <p:pic>
        <p:nvPicPr>
          <p:cNvPr id="6" name="Picture 5"/>
          <p:cNvPicPr>
            <a:picLocks noChangeAspect="1"/>
          </p:cNvPicPr>
          <p:nvPr/>
        </p:nvPicPr>
        <p:blipFill>
          <a:blip r:embed="rId3"/>
          <a:stretch>
            <a:fillRect/>
          </a:stretch>
        </p:blipFill>
        <p:spPr>
          <a:xfrm>
            <a:off x="681421" y="1848830"/>
            <a:ext cx="5248039" cy="4397848"/>
          </a:xfrm>
          <a:prstGeom prst="rect">
            <a:avLst/>
          </a:prstGeom>
        </p:spPr>
      </p:pic>
    </p:spTree>
    <p:extLst>
      <p:ext uri="{BB962C8B-B14F-4D97-AF65-F5344CB8AC3E}">
        <p14:creationId xmlns:p14="http://schemas.microsoft.com/office/powerpoint/2010/main" val="1348551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55"/>
            <a:ext cx="7886700" cy="1325563"/>
          </a:xfrm>
        </p:spPr>
        <p:txBody>
          <a:bodyPr/>
          <a:lstStyle/>
          <a:p>
            <a:r>
              <a:rPr lang="en-US" dirty="0"/>
              <a:t>Invalidation Instructions</a:t>
            </a:r>
          </a:p>
        </p:txBody>
      </p:sp>
      <p:sp>
        <p:nvSpPr>
          <p:cNvPr id="3" name="Content Placeholder 2"/>
          <p:cNvSpPr>
            <a:spLocks noGrp="1"/>
          </p:cNvSpPr>
          <p:nvPr>
            <p:ph idx="1"/>
          </p:nvPr>
        </p:nvSpPr>
        <p:spPr/>
        <p:txBody>
          <a:bodyPr>
            <a:normAutofit fontScale="85000" lnSpcReduction="20000"/>
          </a:bodyPr>
          <a:lstStyle/>
          <a:p>
            <a:r>
              <a:rPr lang="en-US" dirty="0"/>
              <a:t>Instructions for applying invalidations during SBD are in the File Layout and Definitions documents</a:t>
            </a:r>
          </a:p>
          <a:p>
            <a:r>
              <a:rPr lang="en-US" dirty="0"/>
              <a:t>There are also instructions for applying invalidations in the assessment materials with details on the appropriate uses of each code</a:t>
            </a:r>
          </a:p>
          <a:p>
            <a:pPr lvl="1"/>
            <a:r>
              <a:rPr lang="en-US" dirty="0"/>
              <a:t>ACCESS for ELLs – Colorado Specific Information</a:t>
            </a:r>
          </a:p>
          <a:p>
            <a:pPr lvl="2"/>
            <a:r>
              <a:rPr lang="en-US" dirty="0">
                <a:hlinkClick r:id="rId2"/>
              </a:rPr>
              <a:t>http://www.cde.state.co.us/assessment/coloradospecificaccessinformation1118</a:t>
            </a:r>
            <a:endParaRPr lang="en-US" dirty="0"/>
          </a:p>
          <a:p>
            <a:pPr lvl="1"/>
            <a:r>
              <a:rPr lang="en-US" dirty="0"/>
              <a:t>CMAS Procedures Manual </a:t>
            </a:r>
          </a:p>
          <a:p>
            <a:pPr lvl="2"/>
            <a:r>
              <a:rPr lang="en-US" dirty="0">
                <a:hlinkClick r:id="rId3"/>
              </a:rPr>
              <a:t>http://www.cde.state.co.us/assessment/cmas_coalt_proceduresmanual_sp21</a:t>
            </a:r>
            <a:endParaRPr lang="en-US" dirty="0"/>
          </a:p>
          <a:p>
            <a:pPr lvl="1"/>
            <a:r>
              <a:rPr lang="en-US" dirty="0"/>
              <a:t>CO SAT/PSAT – School Day Supervisor Manual </a:t>
            </a:r>
          </a:p>
          <a:p>
            <a:pPr lvl="2"/>
            <a:r>
              <a:rPr lang="en-US" dirty="0">
                <a:hlinkClick r:id="rId4"/>
              </a:rPr>
              <a:t>https://collegereadiness.collegeboard.org/pdf/co-sat-sd-coordinator-manual.pdf</a:t>
            </a:r>
            <a:endParaRPr lang="en-US" dirty="0"/>
          </a:p>
          <a:p>
            <a:pPr lvl="1"/>
            <a:r>
              <a:rPr lang="en-US" dirty="0"/>
              <a:t>DLM – DLM Special Circumstance Codes</a:t>
            </a:r>
          </a:p>
          <a:p>
            <a:pPr lvl="2"/>
            <a:r>
              <a:rPr lang="en-US" dirty="0">
                <a:hlinkClick r:id="rId5"/>
              </a:rPr>
              <a:t>http://www.cde.state.co.us/assessment/dlmspecialcircumstancecodes</a:t>
            </a:r>
            <a:r>
              <a:rPr lang="en-US" dirty="0"/>
              <a:t> </a:t>
            </a:r>
          </a:p>
        </p:txBody>
      </p:sp>
      <p:sp>
        <p:nvSpPr>
          <p:cNvPr id="4" name="Slide Number Placeholder 3"/>
          <p:cNvSpPr>
            <a:spLocks noGrp="1"/>
          </p:cNvSpPr>
          <p:nvPr>
            <p:ph type="sldNum" sz="quarter" idx="12"/>
          </p:nvPr>
        </p:nvSpPr>
        <p:spPr>
          <a:xfrm>
            <a:off x="2706082" y="6293645"/>
            <a:ext cx="2057400" cy="365125"/>
          </a:xfrm>
        </p:spPr>
        <p:txBody>
          <a:bodyPr/>
          <a:lstStyle/>
          <a:p>
            <a:fld id="{C479D5F6-EDCB-402A-AC08-4943A1820E8F}" type="slidenum">
              <a:rPr lang="en-US" smtClean="0"/>
              <a:pPr/>
              <a:t>23</a:t>
            </a:fld>
            <a:endParaRPr lang="en-US" dirty="0"/>
          </a:p>
        </p:txBody>
      </p:sp>
    </p:spTree>
    <p:extLst>
      <p:ext uri="{BB962C8B-B14F-4D97-AF65-F5344CB8AC3E}">
        <p14:creationId xmlns:p14="http://schemas.microsoft.com/office/powerpoint/2010/main" val="229219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16E38-11C2-48FD-928F-B3949C5E0E82}"/>
              </a:ext>
            </a:extLst>
          </p:cNvPr>
          <p:cNvSpPr>
            <a:spLocks noGrp="1"/>
          </p:cNvSpPr>
          <p:nvPr>
            <p:ph type="title"/>
          </p:nvPr>
        </p:nvSpPr>
        <p:spPr>
          <a:xfrm>
            <a:off x="543809" y="136524"/>
            <a:ext cx="7886700" cy="909851"/>
          </a:xfrm>
        </p:spPr>
        <p:txBody>
          <a:bodyPr/>
          <a:lstStyle/>
          <a:p>
            <a:r>
              <a:rPr lang="en-US" dirty="0"/>
              <a:t>COVID-19 Invalidations</a:t>
            </a:r>
          </a:p>
        </p:txBody>
      </p:sp>
      <p:sp>
        <p:nvSpPr>
          <p:cNvPr id="3" name="Content Placeholder 2">
            <a:extLst>
              <a:ext uri="{FF2B5EF4-FFF2-40B4-BE49-F238E27FC236}">
                <a16:creationId xmlns:a16="http://schemas.microsoft.com/office/drawing/2014/main" id="{70284D06-85A0-4808-A8D2-53B470176513}"/>
              </a:ext>
            </a:extLst>
          </p:cNvPr>
          <p:cNvSpPr>
            <a:spLocks noGrp="1"/>
          </p:cNvSpPr>
          <p:nvPr>
            <p:ph idx="1"/>
          </p:nvPr>
        </p:nvSpPr>
        <p:spPr/>
        <p:txBody>
          <a:bodyPr/>
          <a:lstStyle/>
          <a:p>
            <a:r>
              <a:rPr lang="en-US" dirty="0"/>
              <a:t>For 2020-2021 school year we have added an invalidation code for students who did not test due to COVID-19</a:t>
            </a:r>
          </a:p>
          <a:p>
            <a:pPr lvl="1"/>
            <a:r>
              <a:rPr lang="en-US" dirty="0"/>
              <a:t>It should only be used for students who did not test because they were not attending school in-person either due to school not being in-person or the family choosing not to attend in person</a:t>
            </a:r>
          </a:p>
          <a:p>
            <a:pPr lvl="1"/>
            <a:r>
              <a:rPr lang="en-US" dirty="0"/>
              <a:t>Students who only stay home for the test would be considered standard Parent Opt-outs</a:t>
            </a:r>
          </a:p>
        </p:txBody>
      </p:sp>
      <p:sp>
        <p:nvSpPr>
          <p:cNvPr id="4" name="Date Placeholder 3">
            <a:extLst>
              <a:ext uri="{FF2B5EF4-FFF2-40B4-BE49-F238E27FC236}">
                <a16:creationId xmlns:a16="http://schemas.microsoft.com/office/drawing/2014/main" id="{80FDDE55-6D45-4161-AFFF-CE4926E85371}"/>
              </a:ext>
            </a:extLst>
          </p:cNvPr>
          <p:cNvSpPr>
            <a:spLocks noGrp="1"/>
          </p:cNvSpPr>
          <p:nvPr>
            <p:ph type="dt" sz="half" idx="10"/>
          </p:nvPr>
        </p:nvSpPr>
        <p:spPr/>
        <p:txBody>
          <a:bodyPr/>
          <a:lstStyle/>
          <a:p>
            <a:fld id="{D79F43DF-758C-45E4-AF9C-FA2517E5F6A8}" type="datetime1">
              <a:rPr lang="en-US" smtClean="0"/>
              <a:t>4/1/2021</a:t>
            </a:fld>
            <a:endParaRPr lang="en-US" dirty="0"/>
          </a:p>
        </p:txBody>
      </p:sp>
      <p:sp>
        <p:nvSpPr>
          <p:cNvPr id="5" name="Slide Number Placeholder 4">
            <a:extLst>
              <a:ext uri="{FF2B5EF4-FFF2-40B4-BE49-F238E27FC236}">
                <a16:creationId xmlns:a16="http://schemas.microsoft.com/office/drawing/2014/main" id="{A5C824EB-FA8D-4F03-987F-72D4A00CA496}"/>
              </a:ext>
            </a:extLst>
          </p:cNvPr>
          <p:cNvSpPr>
            <a:spLocks noGrp="1"/>
          </p:cNvSpPr>
          <p:nvPr>
            <p:ph type="sldNum" sz="quarter" idx="12"/>
          </p:nvPr>
        </p:nvSpPr>
        <p:spPr/>
        <p:txBody>
          <a:bodyPr/>
          <a:lstStyle/>
          <a:p>
            <a:fld id="{C479D5F6-EDCB-402A-AC08-4943A1820E8F}" type="slidenum">
              <a:rPr lang="en-US" smtClean="0"/>
              <a:pPr/>
              <a:t>24</a:t>
            </a:fld>
            <a:endParaRPr lang="en-US" dirty="0"/>
          </a:p>
        </p:txBody>
      </p:sp>
    </p:spTree>
    <p:extLst>
      <p:ext uri="{BB962C8B-B14F-4D97-AF65-F5344CB8AC3E}">
        <p14:creationId xmlns:p14="http://schemas.microsoft.com/office/powerpoint/2010/main" val="244654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96" y="0"/>
            <a:ext cx="7886700" cy="1325563"/>
          </a:xfrm>
        </p:spPr>
        <p:txBody>
          <a:bodyPr/>
          <a:lstStyle/>
          <a:p>
            <a:r>
              <a:rPr lang="en-US" dirty="0"/>
              <a:t>Questions?</a:t>
            </a:r>
          </a:p>
        </p:txBody>
      </p:sp>
      <p:sp>
        <p:nvSpPr>
          <p:cNvPr id="8" name="Content Placeholder 7"/>
          <p:cNvSpPr>
            <a:spLocks noGrp="1"/>
          </p:cNvSpPr>
          <p:nvPr>
            <p:ph idx="1"/>
          </p:nvPr>
        </p:nvSpPr>
        <p:spPr/>
        <p:txBody>
          <a:bodyPr>
            <a:normAutofit/>
          </a:bodyPr>
          <a:lstStyle/>
          <a:p>
            <a:pPr marL="0" indent="0" algn="ctr">
              <a:buNone/>
            </a:pPr>
            <a:r>
              <a:rPr lang="en-US" b="1" dirty="0">
                <a:solidFill>
                  <a:schemeClr val="accent5"/>
                </a:solidFill>
                <a:latin typeface="Britannic Bold" panose="020B0903060703020204" pitchFamily="34" charset="0"/>
              </a:rPr>
              <a:t>Questions?</a:t>
            </a:r>
          </a:p>
          <a:p>
            <a:pPr marL="0" indent="0" algn="ctr">
              <a:buNone/>
            </a:pPr>
            <a:endParaRPr lang="en-US" b="1" dirty="0">
              <a:solidFill>
                <a:schemeClr val="accent5"/>
              </a:solidFill>
              <a:latin typeface="Britannic Bold" panose="020B0903060703020204" pitchFamily="34" charset="0"/>
            </a:endParaRPr>
          </a:p>
          <a:p>
            <a:r>
              <a:rPr lang="en-US" dirty="0"/>
              <a:t>If you have questions before the SBD Window opens please contact: </a:t>
            </a:r>
          </a:p>
          <a:p>
            <a:pPr lvl="1"/>
            <a:r>
              <a:rPr lang="en-US" dirty="0"/>
              <a:t>Jasmine Carey (</a:t>
            </a:r>
            <a:r>
              <a:rPr lang="en-US" dirty="0">
                <a:hlinkClick r:id="rId2"/>
              </a:rPr>
              <a:t>carey_j@cde.state.co.us</a:t>
            </a:r>
            <a:r>
              <a:rPr lang="en-US" dirty="0"/>
              <a:t>)</a:t>
            </a:r>
          </a:p>
          <a:p>
            <a:r>
              <a:rPr lang="en-US" b="1" dirty="0"/>
              <a:t>During the window please use the SBD Support contact:</a:t>
            </a:r>
          </a:p>
          <a:p>
            <a:pPr lvl="1"/>
            <a:r>
              <a:rPr lang="en-US" b="1" dirty="0">
                <a:hlinkClick r:id="rId3"/>
              </a:rPr>
              <a:t>sbdsupport@cde.state.co.us</a:t>
            </a:r>
            <a:r>
              <a:rPr lang="en-US" b="1" dirty="0"/>
              <a:t>, 720-696-0185</a:t>
            </a:r>
          </a:p>
          <a:p>
            <a:pPr marL="0" indent="0" algn="ctr">
              <a:buNone/>
            </a:pPr>
            <a:endParaRPr lang="en-US" b="1" dirty="0">
              <a:solidFill>
                <a:schemeClr val="accent5"/>
              </a:solidFill>
              <a:latin typeface="Britannic Bold" panose="020B0903060703020204" pitchFamily="34" charset="0"/>
            </a:endParaRPr>
          </a:p>
        </p:txBody>
      </p:sp>
      <p:sp>
        <p:nvSpPr>
          <p:cNvPr id="4" name="Slide Number Placeholder 3"/>
          <p:cNvSpPr>
            <a:spLocks noGrp="1"/>
          </p:cNvSpPr>
          <p:nvPr>
            <p:ph type="sldNum" sz="quarter" idx="12"/>
          </p:nvPr>
        </p:nvSpPr>
        <p:spPr>
          <a:xfrm>
            <a:off x="2996546" y="6311900"/>
            <a:ext cx="2057400" cy="365125"/>
          </a:xfrm>
        </p:spPr>
        <p:txBody>
          <a:bodyPr/>
          <a:lstStyle/>
          <a:p>
            <a:fld id="{C479D5F6-EDCB-402A-AC08-4943A1820E8F}" type="slidenum">
              <a:rPr lang="en-US" smtClean="0"/>
              <a:pPr/>
              <a:t>25</a:t>
            </a:fld>
            <a:endParaRPr lang="en-US" dirty="0"/>
          </a:p>
        </p:txBody>
      </p:sp>
    </p:spTree>
    <p:extLst>
      <p:ext uri="{BB962C8B-B14F-4D97-AF65-F5344CB8AC3E}">
        <p14:creationId xmlns:p14="http://schemas.microsoft.com/office/powerpoint/2010/main" val="3947249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125" y="65857"/>
            <a:ext cx="7886700" cy="1325563"/>
          </a:xfrm>
        </p:spPr>
        <p:txBody>
          <a:bodyPr>
            <a:normAutofit/>
          </a:bodyPr>
          <a:lstStyle/>
          <a:p>
            <a:r>
              <a:rPr lang="en-US" dirty="0"/>
              <a:t>SBD Manual</a:t>
            </a:r>
          </a:p>
        </p:txBody>
      </p:sp>
      <p:sp>
        <p:nvSpPr>
          <p:cNvPr id="6" name="Content Placeholder 2"/>
          <p:cNvSpPr>
            <a:spLocks noGrp="1"/>
          </p:cNvSpPr>
          <p:nvPr>
            <p:ph idx="1"/>
          </p:nvPr>
        </p:nvSpPr>
        <p:spPr>
          <a:xfrm>
            <a:off x="748723" y="2054168"/>
            <a:ext cx="7886700" cy="3450705"/>
          </a:xfrm>
        </p:spPr>
        <p:txBody>
          <a:bodyPr>
            <a:normAutofit/>
          </a:bodyPr>
          <a:lstStyle/>
          <a:p>
            <a:endParaRPr lang="en-US" dirty="0"/>
          </a:p>
          <a:p>
            <a:endParaRPr lang="en-US" dirty="0"/>
          </a:p>
          <a:p>
            <a:endParaRPr lang="en-US" dirty="0"/>
          </a:p>
          <a:p>
            <a:r>
              <a:rPr lang="en-US" dirty="0"/>
              <a:t>Please download the SBD Manual! </a:t>
            </a:r>
            <a:r>
              <a:rPr lang="en-US" dirty="0">
                <a:hlinkClick r:id="rId3"/>
              </a:rPr>
              <a:t>https://www.cde.state.co.us/assessment/trainings</a:t>
            </a:r>
            <a:r>
              <a:rPr lang="en-US" dirty="0"/>
              <a:t> </a:t>
            </a:r>
          </a:p>
          <a:p>
            <a:endParaRPr lang="en-US" dirty="0"/>
          </a:p>
          <a:p>
            <a:endParaRPr lang="en-US" dirty="0"/>
          </a:p>
          <a:p>
            <a:endParaRPr lang="en-US" dirty="0"/>
          </a:p>
        </p:txBody>
      </p:sp>
      <p:sp>
        <p:nvSpPr>
          <p:cNvPr id="4" name="Slide Number Placeholder 3"/>
          <p:cNvSpPr>
            <a:spLocks noGrp="1"/>
          </p:cNvSpPr>
          <p:nvPr>
            <p:ph type="sldNum" sz="quarter" idx="12"/>
          </p:nvPr>
        </p:nvSpPr>
        <p:spPr>
          <a:xfrm>
            <a:off x="186125" y="6427018"/>
            <a:ext cx="4053365" cy="365125"/>
          </a:xfrm>
        </p:spPr>
        <p:txBody>
          <a:bodyPr/>
          <a:lstStyle/>
          <a:p>
            <a:fld id="{C479D5F6-EDCB-402A-AC08-4943A1820E8F}" type="slidenum">
              <a:rPr lang="en-US" smtClean="0"/>
              <a:pPr/>
              <a:t>3</a:t>
            </a:fld>
            <a:r>
              <a:rPr lang="en-US" dirty="0"/>
              <a:t> </a:t>
            </a:r>
          </a:p>
          <a:p>
            <a:endParaRPr lang="en-US" dirty="0"/>
          </a:p>
        </p:txBody>
      </p:sp>
    </p:spTree>
    <p:extLst>
      <p:ext uri="{BB962C8B-B14F-4D97-AF65-F5344CB8AC3E}">
        <p14:creationId xmlns:p14="http://schemas.microsoft.com/office/powerpoint/2010/main" val="3814147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44" y="519310"/>
            <a:ext cx="6787834" cy="590603"/>
          </a:xfrm>
        </p:spPr>
        <p:txBody>
          <a:bodyPr>
            <a:normAutofit fontScale="90000"/>
          </a:bodyPr>
          <a:lstStyle/>
          <a:p>
            <a:r>
              <a:rPr lang="en-US" dirty="0"/>
              <a:t>Student Biographical Data Review Process </a:t>
            </a:r>
            <a:br>
              <a:rPr lang="en-US" dirty="0"/>
            </a:br>
            <a:endParaRPr lang="en-US" dirty="0"/>
          </a:p>
        </p:txBody>
      </p:sp>
      <p:sp>
        <p:nvSpPr>
          <p:cNvPr id="5" name="Content Placeholder 2"/>
          <p:cNvSpPr>
            <a:spLocks noGrp="1"/>
          </p:cNvSpPr>
          <p:nvPr>
            <p:ph idx="1"/>
          </p:nvPr>
        </p:nvSpPr>
        <p:spPr>
          <a:xfrm>
            <a:off x="304800" y="1323834"/>
            <a:ext cx="8650288" cy="5254388"/>
          </a:xfrm>
        </p:spPr>
        <p:txBody>
          <a:bodyPr>
            <a:normAutofit fontScale="77500" lnSpcReduction="20000"/>
          </a:bodyPr>
          <a:lstStyle/>
          <a:p>
            <a:pPr marL="0" indent="0">
              <a:buNone/>
            </a:pPr>
            <a:r>
              <a:rPr lang="en-US" dirty="0"/>
              <a:t>The SBD Review Process provides districts with an opportunity to verify the accuracy of student data after testing but prior to reporting and accountability calculations</a:t>
            </a:r>
          </a:p>
          <a:p>
            <a:pPr marL="285750" indent="-285750"/>
            <a:r>
              <a:rPr lang="en-US" dirty="0"/>
              <a:t>Vendors provide portals for districts to use to validate data </a:t>
            </a:r>
            <a:r>
              <a:rPr lang="en-US" b="1" i="1" u="sng" dirty="0"/>
              <a:t>prior</a:t>
            </a:r>
            <a:r>
              <a:rPr lang="en-US" dirty="0"/>
              <a:t> to testing.  </a:t>
            </a:r>
          </a:p>
          <a:p>
            <a:pPr marL="285750" indent="-285750"/>
            <a:r>
              <a:rPr lang="en-US" dirty="0"/>
              <a:t>Data used in the SBD review process comes from the vendor system </a:t>
            </a:r>
            <a:r>
              <a:rPr lang="en-US" b="1" i="1" u="sng" dirty="0"/>
              <a:t>after</a:t>
            </a:r>
            <a:r>
              <a:rPr lang="en-US" dirty="0"/>
              <a:t> testing. </a:t>
            </a:r>
          </a:p>
          <a:p>
            <a:pPr marL="285750" indent="-285750"/>
            <a:r>
              <a:rPr lang="en-US" dirty="0"/>
              <a:t>The exception is College Board  (CO PSAT/SAT).  College Board does not have a data portal.   The SBD  review process is the </a:t>
            </a:r>
            <a:r>
              <a:rPr lang="en-US" b="1" i="1" u="sng" dirty="0"/>
              <a:t>ONLY</a:t>
            </a:r>
            <a:r>
              <a:rPr lang="en-US" dirty="0"/>
              <a:t> opportunity for a district to verify the accuracy of student data before or after testing.</a:t>
            </a:r>
          </a:p>
          <a:p>
            <a:pPr marL="285750" indent="-285750"/>
            <a:r>
              <a:rPr lang="en-US" dirty="0"/>
              <a:t>The SBD review process can be used to validate/update student information that is not in the vendor portal. One example is SASID validation.</a:t>
            </a:r>
          </a:p>
          <a:p>
            <a:pPr marL="285750" indent="-285750"/>
            <a:r>
              <a:rPr lang="en-US" dirty="0"/>
              <a:t>The SBD review process is not required BUT is highly recommended.</a:t>
            </a:r>
          </a:p>
          <a:p>
            <a:pPr marL="285750" indent="-285750"/>
            <a:r>
              <a:rPr lang="en-US" dirty="0"/>
              <a:t>Requests for performance framework reconsideration or AMAO appeals will </a:t>
            </a:r>
            <a:r>
              <a:rPr lang="en-US" b="1" i="1" u="sng" dirty="0"/>
              <a:t>only</a:t>
            </a:r>
            <a:r>
              <a:rPr lang="en-US" dirty="0"/>
              <a:t> be considered for districts that participate in the SBD review process.</a:t>
            </a:r>
          </a:p>
          <a:p>
            <a:pPr marL="285750" indent="-285750"/>
            <a:endParaRPr lang="en-US" dirty="0"/>
          </a:p>
          <a:p>
            <a:pPr marL="285750" indent="-285750"/>
            <a:endParaRPr lang="en-US" dirty="0"/>
          </a:p>
          <a:p>
            <a:pPr marL="1028700" lvl="1" indent="-342900"/>
            <a:endParaRPr lang="en-US" dirty="0"/>
          </a:p>
        </p:txBody>
      </p:sp>
      <p:sp>
        <p:nvSpPr>
          <p:cNvPr id="4" name="Slide Number Placeholder 3"/>
          <p:cNvSpPr>
            <a:spLocks noGrp="1"/>
          </p:cNvSpPr>
          <p:nvPr>
            <p:ph type="sldNum" sz="quarter" idx="12"/>
          </p:nvPr>
        </p:nvSpPr>
        <p:spPr>
          <a:xfrm>
            <a:off x="223071" y="6427018"/>
            <a:ext cx="4062602" cy="365125"/>
          </a:xfrm>
        </p:spPr>
        <p:txBody>
          <a:bodyPr/>
          <a:lstStyle/>
          <a:p>
            <a:fld id="{C479D5F6-EDCB-402A-AC08-4943A1820E8F}" type="slidenum">
              <a:rPr lang="en-US" smtClean="0"/>
              <a:pPr/>
              <a:t>4</a:t>
            </a:fld>
            <a:endParaRPr lang="en-US" dirty="0"/>
          </a:p>
        </p:txBody>
      </p:sp>
    </p:spTree>
    <p:extLst>
      <p:ext uri="{BB962C8B-B14F-4D97-AF65-F5344CB8AC3E}">
        <p14:creationId xmlns:p14="http://schemas.microsoft.com/office/powerpoint/2010/main" val="3588530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09" y="243911"/>
            <a:ext cx="6626680" cy="590603"/>
          </a:xfrm>
        </p:spPr>
        <p:txBody>
          <a:bodyPr>
            <a:normAutofit fontScale="90000"/>
          </a:bodyPr>
          <a:lstStyle/>
          <a:p>
            <a:r>
              <a:rPr lang="en-US" dirty="0"/>
              <a:t>SBD Collection Timeline</a:t>
            </a:r>
          </a:p>
        </p:txBody>
      </p:sp>
      <p:sp>
        <p:nvSpPr>
          <p:cNvPr id="5" name="Content Placeholder 2"/>
          <p:cNvSpPr>
            <a:spLocks noGrp="1"/>
          </p:cNvSpPr>
          <p:nvPr>
            <p:ph idx="1"/>
          </p:nvPr>
        </p:nvSpPr>
        <p:spPr>
          <a:xfrm>
            <a:off x="724184" y="1450386"/>
            <a:ext cx="7886700" cy="1754727"/>
          </a:xfrm>
        </p:spPr>
        <p:txBody>
          <a:bodyPr>
            <a:normAutofit fontScale="62500" lnSpcReduction="20000"/>
          </a:bodyPr>
          <a:lstStyle/>
          <a:p>
            <a:r>
              <a:rPr lang="en-US" dirty="0"/>
              <a:t>Access to the Data Pipeline SBD collections is controlled by the district Local Access Manager (LAM)</a:t>
            </a:r>
          </a:p>
          <a:p>
            <a:pPr marL="285750" indent="-285750"/>
            <a:r>
              <a:rPr lang="en-US" dirty="0"/>
              <a:t>If you are unable to access Data Pipeline or do not see a SBD collection that you should have access to, contact your LAM</a:t>
            </a:r>
          </a:p>
          <a:p>
            <a:pPr marL="285750" indent="-285750"/>
            <a:r>
              <a:rPr lang="en-US" dirty="0"/>
              <a:t>CDE cannot provide access for district users</a:t>
            </a:r>
          </a:p>
          <a:p>
            <a:pPr marL="285750" indent="-285750"/>
            <a:r>
              <a:rPr lang="en-US" dirty="0"/>
              <a:t>The table below shows the dates and group code for each SBD Collection</a:t>
            </a:r>
          </a:p>
        </p:txBody>
      </p:sp>
      <p:sp>
        <p:nvSpPr>
          <p:cNvPr id="4" name="Slide Number Placeholder 3"/>
          <p:cNvSpPr>
            <a:spLocks noGrp="1"/>
          </p:cNvSpPr>
          <p:nvPr>
            <p:ph type="sldNum" sz="quarter" idx="12"/>
          </p:nvPr>
        </p:nvSpPr>
        <p:spPr>
          <a:xfrm>
            <a:off x="223071" y="6427018"/>
            <a:ext cx="4108784" cy="365125"/>
          </a:xfrm>
        </p:spPr>
        <p:txBody>
          <a:bodyPr/>
          <a:lstStyle/>
          <a:p>
            <a:fld id="{C479D5F6-EDCB-402A-AC08-4943A1820E8F}" type="slidenum">
              <a:rPr lang="en-US" smtClean="0"/>
              <a:pPr/>
              <a:t>5</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016074116"/>
              </p:ext>
            </p:extLst>
          </p:nvPr>
        </p:nvGraphicFramePr>
        <p:xfrm>
          <a:off x="576009" y="3118387"/>
          <a:ext cx="7511691" cy="3200400"/>
        </p:xfrm>
        <a:graphic>
          <a:graphicData uri="http://schemas.openxmlformats.org/drawingml/2006/table">
            <a:tbl>
              <a:tblPr firstRow="1" bandRow="1">
                <a:tableStyleId>{93296810-A885-4BE3-A3E7-6D5BEEA58F35}</a:tableStyleId>
              </a:tblPr>
              <a:tblGrid>
                <a:gridCol w="316951">
                  <a:extLst>
                    <a:ext uri="{9D8B030D-6E8A-4147-A177-3AD203B41FA5}">
                      <a16:colId xmlns:a16="http://schemas.microsoft.com/office/drawing/2014/main" val="20000"/>
                    </a:ext>
                  </a:extLst>
                </a:gridCol>
                <a:gridCol w="3009737">
                  <a:extLst>
                    <a:ext uri="{9D8B030D-6E8A-4147-A177-3AD203B41FA5}">
                      <a16:colId xmlns:a16="http://schemas.microsoft.com/office/drawing/2014/main" val="20001"/>
                    </a:ext>
                  </a:extLst>
                </a:gridCol>
                <a:gridCol w="2308571">
                  <a:extLst>
                    <a:ext uri="{9D8B030D-6E8A-4147-A177-3AD203B41FA5}">
                      <a16:colId xmlns:a16="http://schemas.microsoft.com/office/drawing/2014/main" val="20002"/>
                    </a:ext>
                  </a:extLst>
                </a:gridCol>
                <a:gridCol w="1876432">
                  <a:extLst>
                    <a:ext uri="{9D8B030D-6E8A-4147-A177-3AD203B41FA5}">
                      <a16:colId xmlns:a16="http://schemas.microsoft.com/office/drawing/2014/main" val="20003"/>
                    </a:ext>
                  </a:extLst>
                </a:gridCol>
              </a:tblGrid>
              <a:tr h="529786">
                <a:tc gridSpan="2">
                  <a:txBody>
                    <a:bodyPr/>
                    <a:lstStyle/>
                    <a:p>
                      <a:pPr algn="ctr"/>
                      <a:r>
                        <a:rPr lang="en-US" dirty="0"/>
                        <a:t>Assessment</a:t>
                      </a:r>
                    </a:p>
                  </a:txBody>
                  <a:tcPr/>
                </a:tc>
                <a:tc hMerge="1">
                  <a:txBody>
                    <a:bodyPr/>
                    <a:lstStyle/>
                    <a:p>
                      <a:pPr algn="ctr"/>
                      <a:endParaRPr lang="en-US" dirty="0"/>
                    </a:p>
                  </a:txBody>
                  <a:tcPr/>
                </a:tc>
                <a:tc>
                  <a:txBody>
                    <a:bodyPr/>
                    <a:lstStyle/>
                    <a:p>
                      <a:pPr algn="ctr"/>
                      <a:r>
                        <a:rPr lang="en-US" dirty="0"/>
                        <a:t>Tentative Dates</a:t>
                      </a:r>
                    </a:p>
                  </a:txBody>
                  <a:tcPr/>
                </a:tc>
                <a:tc>
                  <a:txBody>
                    <a:bodyPr/>
                    <a:lstStyle/>
                    <a:p>
                      <a:pPr algn="ctr"/>
                      <a:r>
                        <a:rPr lang="en-US" dirty="0"/>
                        <a:t>Data Pipeline Group</a:t>
                      </a:r>
                    </a:p>
                  </a:txBody>
                  <a:tcPr/>
                </a:tc>
                <a:extLst>
                  <a:ext uri="{0D108BD9-81ED-4DB2-BD59-A6C34878D82A}">
                    <a16:rowId xmlns:a16="http://schemas.microsoft.com/office/drawing/2014/main" val="10000"/>
                  </a:ext>
                </a:extLst>
              </a:tr>
              <a:tr h="309273">
                <a:tc>
                  <a:txBody>
                    <a:bodyPr/>
                    <a:lstStyle/>
                    <a:p>
                      <a:pPr algn="ctr"/>
                      <a:r>
                        <a:rPr lang="en-US" dirty="0"/>
                        <a:t>1</a:t>
                      </a:r>
                    </a:p>
                  </a:txBody>
                  <a:tcPr/>
                </a:tc>
                <a:tc>
                  <a:txBody>
                    <a:bodyPr/>
                    <a:lstStyle/>
                    <a:p>
                      <a:r>
                        <a:rPr lang="en-US" strike="noStrike" dirty="0"/>
                        <a:t>ACCESS for ELLs</a:t>
                      </a:r>
                    </a:p>
                  </a:txBody>
                  <a:tcPr/>
                </a:tc>
                <a:tc>
                  <a:txBody>
                    <a:bodyPr/>
                    <a:lstStyle/>
                    <a:p>
                      <a:pPr algn="l"/>
                      <a:r>
                        <a:rPr lang="en-US" strike="noStrike" dirty="0"/>
                        <a:t>4/12/21 – 4/21/21</a:t>
                      </a:r>
                    </a:p>
                  </a:txBody>
                  <a:tcPr/>
                </a:tc>
                <a:tc>
                  <a:txBody>
                    <a:bodyPr/>
                    <a:lstStyle/>
                    <a:p>
                      <a:pPr algn="ctr"/>
                      <a:r>
                        <a:rPr lang="en-US" dirty="0"/>
                        <a:t>ACC</a:t>
                      </a:r>
                    </a:p>
                  </a:txBody>
                  <a:tcPr/>
                </a:tc>
                <a:extLst>
                  <a:ext uri="{0D108BD9-81ED-4DB2-BD59-A6C34878D82A}">
                    <a16:rowId xmlns:a16="http://schemas.microsoft.com/office/drawing/2014/main" val="10001"/>
                  </a:ext>
                </a:extLst>
              </a:tr>
              <a:tr h="309273">
                <a:tc>
                  <a:txBody>
                    <a:bodyPr/>
                    <a:lstStyle/>
                    <a:p>
                      <a:pPr algn="ctr"/>
                      <a:r>
                        <a:rPr lang="en-US" dirty="0"/>
                        <a:t>2</a:t>
                      </a:r>
                    </a:p>
                  </a:txBody>
                  <a:tcPr/>
                </a:tc>
                <a:tc>
                  <a:txBody>
                    <a:bodyPr/>
                    <a:lstStyle/>
                    <a:p>
                      <a:r>
                        <a:rPr lang="en-US" dirty="0"/>
                        <a:t>CO PSAT/SAT </a:t>
                      </a:r>
                      <a:endParaRPr lang="en-US" baseline="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6/8/21 – 6/17/21  </a:t>
                      </a:r>
                    </a:p>
                  </a:txBody>
                  <a:tcPr/>
                </a:tc>
                <a:tc>
                  <a:txBody>
                    <a:bodyPr/>
                    <a:lstStyle/>
                    <a:p>
                      <a:pPr algn="ctr"/>
                      <a:r>
                        <a:rPr lang="en-US" dirty="0"/>
                        <a:t>SAT</a:t>
                      </a:r>
                    </a:p>
                  </a:txBody>
                  <a:tcPr/>
                </a:tc>
                <a:extLst>
                  <a:ext uri="{0D108BD9-81ED-4DB2-BD59-A6C34878D82A}">
                    <a16:rowId xmlns:a16="http://schemas.microsoft.com/office/drawing/2014/main" val="10002"/>
                  </a:ext>
                </a:extLst>
              </a:tr>
              <a:tr h="1005137">
                <a:tc>
                  <a:txBody>
                    <a:bodyPr/>
                    <a:lstStyle/>
                    <a:p>
                      <a:pPr algn="ctr"/>
                      <a:r>
                        <a:rPr lang="en-US" dirty="0"/>
                        <a:t>3</a:t>
                      </a:r>
                    </a:p>
                  </a:txBody>
                  <a:tcPr/>
                </a:tc>
                <a:tc>
                  <a:txBody>
                    <a:bodyPr/>
                    <a:lstStyle/>
                    <a:p>
                      <a:r>
                        <a:rPr lang="en-US" dirty="0"/>
                        <a:t>CMAS</a:t>
                      </a:r>
                    </a:p>
                    <a:p>
                      <a:pPr marL="285750" indent="-285750">
                        <a:buFont typeface="Arial" panose="020B0604020202020204" pitchFamily="34" charset="0"/>
                        <a:buChar char="•"/>
                      </a:pPr>
                      <a:r>
                        <a:rPr lang="en-US" baseline="0" dirty="0"/>
                        <a:t>ELA/Math (including CSLA) and </a:t>
                      </a:r>
                      <a:r>
                        <a:rPr lang="en-US" dirty="0"/>
                        <a:t>Science/Social</a:t>
                      </a:r>
                      <a:r>
                        <a:rPr lang="en-US" baseline="0" dirty="0"/>
                        <a:t> Studies </a:t>
                      </a:r>
                    </a:p>
                    <a:p>
                      <a:pPr marL="285750" indent="-285750">
                        <a:buFont typeface="Arial" panose="020B0604020202020204" pitchFamily="34" charset="0"/>
                        <a:buChar char="•"/>
                      </a:pPr>
                      <a:r>
                        <a:rPr lang="en-US" baseline="0" dirty="0" err="1"/>
                        <a:t>CoAlt</a:t>
                      </a:r>
                      <a:r>
                        <a:rPr lang="en-US" baseline="0" dirty="0"/>
                        <a:t> Science/Social Studies</a:t>
                      </a:r>
                      <a:endParaRPr lang="en-US" dirty="0"/>
                    </a:p>
                  </a:txBody>
                  <a:tcPr/>
                </a:tc>
                <a:tc>
                  <a:txBody>
                    <a:bodyPr/>
                    <a:lstStyle/>
                    <a:p>
                      <a:pPr algn="l"/>
                      <a:endParaRPr lang="en-US" dirty="0"/>
                    </a:p>
                    <a:p>
                      <a:pPr algn="l"/>
                      <a:r>
                        <a:rPr lang="en-US" dirty="0"/>
                        <a:t>6/3/21 – 6/11/21</a:t>
                      </a:r>
                    </a:p>
                  </a:txBody>
                  <a:tcPr/>
                </a:tc>
                <a:tc>
                  <a:txBody>
                    <a:bodyPr/>
                    <a:lstStyle/>
                    <a:p>
                      <a:pPr algn="ctr"/>
                      <a:r>
                        <a:rPr lang="en-US" dirty="0"/>
                        <a:t>CMS</a:t>
                      </a:r>
                    </a:p>
                  </a:txBody>
                  <a:tcPr/>
                </a:tc>
                <a:extLst>
                  <a:ext uri="{0D108BD9-81ED-4DB2-BD59-A6C34878D82A}">
                    <a16:rowId xmlns:a16="http://schemas.microsoft.com/office/drawing/2014/main" val="10003"/>
                  </a:ext>
                </a:extLst>
              </a:tr>
              <a:tr h="309273">
                <a:tc>
                  <a:txBody>
                    <a:bodyPr/>
                    <a:lstStyle/>
                    <a:p>
                      <a:pPr algn="ctr"/>
                      <a:r>
                        <a:rPr lang="en-US" dirty="0"/>
                        <a:t>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CoAlt</a:t>
                      </a:r>
                      <a:r>
                        <a:rPr lang="en-US" dirty="0"/>
                        <a:t> DLM</a:t>
                      </a:r>
                      <a:endParaRPr lang="en-US" b="1" baseline="30000" dirty="0"/>
                    </a:p>
                  </a:txBody>
                  <a:tcPr/>
                </a:tc>
                <a:tc>
                  <a:txBody>
                    <a:bodyPr/>
                    <a:lstStyle/>
                    <a:p>
                      <a:pPr marL="0" algn="l" defTabSz="914400" rtl="0" eaLnBrk="1" latinLnBrk="0" hangingPunct="1"/>
                      <a:r>
                        <a:rPr lang="en-US" sz="1800" kern="1200" dirty="0">
                          <a:solidFill>
                            <a:schemeClr val="dk1"/>
                          </a:solidFill>
                          <a:latin typeface="+mn-lt"/>
                          <a:ea typeface="+mn-ea"/>
                          <a:cs typeface="+mn-cs"/>
                        </a:rPr>
                        <a:t>6/15/21 – 6/23/21</a:t>
                      </a:r>
                    </a:p>
                  </a:txBody>
                  <a:tcPr/>
                </a:tc>
                <a:tc>
                  <a:txBody>
                    <a:bodyPr/>
                    <a:lstStyle/>
                    <a:p>
                      <a:pPr algn="ctr"/>
                      <a:r>
                        <a:rPr lang="en-US" dirty="0"/>
                        <a:t>DLM</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16993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49" y="0"/>
            <a:ext cx="7886700" cy="1325563"/>
          </a:xfrm>
        </p:spPr>
        <p:txBody>
          <a:bodyPr>
            <a:normAutofit/>
          </a:bodyPr>
          <a:lstStyle/>
          <a:p>
            <a:r>
              <a:rPr lang="en-US" dirty="0"/>
              <a:t>SBD Support</a:t>
            </a:r>
          </a:p>
        </p:txBody>
      </p:sp>
      <p:sp>
        <p:nvSpPr>
          <p:cNvPr id="6" name="Content Placeholder 2"/>
          <p:cNvSpPr>
            <a:spLocks noGrp="1"/>
          </p:cNvSpPr>
          <p:nvPr>
            <p:ph idx="1"/>
          </p:nvPr>
        </p:nvSpPr>
        <p:spPr>
          <a:xfrm>
            <a:off x="223070" y="1628055"/>
            <a:ext cx="8569180" cy="4227800"/>
          </a:xfrm>
        </p:spPr>
        <p:txBody>
          <a:bodyPr>
            <a:normAutofit fontScale="92500" lnSpcReduction="20000"/>
          </a:bodyPr>
          <a:lstStyle/>
          <a:p>
            <a:r>
              <a:rPr lang="en-US" dirty="0"/>
              <a:t>SBD support is available by phone or email</a:t>
            </a:r>
          </a:p>
          <a:p>
            <a:pPr lvl="1"/>
            <a:r>
              <a:rPr lang="en-US" dirty="0"/>
              <a:t>CDE has a team that responds to emails and to phone calls.  Please use the SBD Support phone number and email address.  Do not contact a specific person at CDE.</a:t>
            </a:r>
          </a:p>
          <a:p>
            <a:pPr lvl="1"/>
            <a:r>
              <a:rPr lang="en-US" dirty="0"/>
              <a:t>Provides a single point of contact for all collections</a:t>
            </a:r>
          </a:p>
          <a:p>
            <a:pPr lvl="1"/>
            <a:r>
              <a:rPr lang="en-US" dirty="0"/>
              <a:t>Emails create support tickets that can be tracked to ensure that questions are answered quickly – </a:t>
            </a:r>
            <a:r>
              <a:rPr lang="en-US" b="1" dirty="0"/>
              <a:t>Remember not to send student PII by email!</a:t>
            </a:r>
          </a:p>
          <a:p>
            <a:pPr lvl="1"/>
            <a:r>
              <a:rPr lang="en-US" dirty="0"/>
              <a:t>Members of multiple CDE units are available to answer different questions (Assessment, Accountability, and Information Management Systems)</a:t>
            </a:r>
          </a:p>
          <a:p>
            <a:pPr lvl="1"/>
            <a:endParaRPr lang="en-US" dirty="0"/>
          </a:p>
          <a:p>
            <a:r>
              <a:rPr lang="en-US" dirty="0"/>
              <a:t>Phone Number: 720-696-0185</a:t>
            </a:r>
          </a:p>
          <a:p>
            <a:r>
              <a:rPr lang="en-US" dirty="0"/>
              <a:t>Email address: sbdsupport@cde.state.co.us</a:t>
            </a:r>
          </a:p>
        </p:txBody>
      </p:sp>
      <p:sp>
        <p:nvSpPr>
          <p:cNvPr id="4" name="Slide Number Placeholder 3"/>
          <p:cNvSpPr>
            <a:spLocks noGrp="1"/>
          </p:cNvSpPr>
          <p:nvPr>
            <p:ph type="sldNum" sz="quarter" idx="12"/>
          </p:nvPr>
        </p:nvSpPr>
        <p:spPr>
          <a:xfrm>
            <a:off x="223070" y="6427018"/>
            <a:ext cx="3840929" cy="365125"/>
          </a:xfrm>
        </p:spPr>
        <p:txBody>
          <a:bodyPr/>
          <a:lstStyle/>
          <a:p>
            <a:fld id="{C479D5F6-EDCB-402A-AC08-4943A1820E8F}" type="slidenum">
              <a:rPr lang="en-US" smtClean="0"/>
              <a:pPr/>
              <a:t>6</a:t>
            </a:fld>
            <a:r>
              <a:rPr lang="en-US" dirty="0"/>
              <a:t> </a:t>
            </a:r>
          </a:p>
        </p:txBody>
      </p:sp>
    </p:spTree>
    <p:extLst>
      <p:ext uri="{BB962C8B-B14F-4D97-AF65-F5344CB8AC3E}">
        <p14:creationId xmlns:p14="http://schemas.microsoft.com/office/powerpoint/2010/main" val="569506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SBD Review: Step-by-Step Guide</a:t>
            </a:r>
            <a:br>
              <a:rPr lang="en-US" dirty="0"/>
            </a:br>
            <a:endParaRPr lang="en-US" dirty="0"/>
          </a:p>
        </p:txBody>
      </p:sp>
      <p:sp>
        <p:nvSpPr>
          <p:cNvPr id="3" name="Slide Number Placeholder 2"/>
          <p:cNvSpPr>
            <a:spLocks noGrp="1"/>
          </p:cNvSpPr>
          <p:nvPr>
            <p:ph type="sldNum" sz="quarter" idx="12"/>
          </p:nvPr>
        </p:nvSpPr>
        <p:spPr/>
        <p:txBody>
          <a:bodyPr/>
          <a:lstStyle/>
          <a:p>
            <a:fld id="{C479D5F6-EDCB-402A-AC08-4943A1820E8F}" type="slidenum">
              <a:rPr lang="en-US" smtClean="0"/>
              <a:pPr/>
              <a:t>7</a:t>
            </a:fld>
            <a:endParaRPr lang="en-US" dirty="0"/>
          </a:p>
        </p:txBody>
      </p:sp>
      <p:sp>
        <p:nvSpPr>
          <p:cNvPr id="4" name="Content Placeholder 3"/>
          <p:cNvSpPr>
            <a:spLocks noGrp="1"/>
          </p:cNvSpPr>
          <p:nvPr>
            <p:ph idx="4294967295"/>
          </p:nvPr>
        </p:nvSpPr>
        <p:spPr>
          <a:xfrm>
            <a:off x="0" y="569913"/>
            <a:ext cx="7886700" cy="2079625"/>
          </a:xfrm>
        </p:spPr>
        <p:txBody>
          <a:bodyPr>
            <a:normAutofit/>
          </a:bodyPr>
          <a:lstStyle/>
          <a:p>
            <a:pPr marL="0" indent="0">
              <a:buNone/>
            </a:pPr>
            <a:r>
              <a:rPr lang="en-US" dirty="0"/>
              <a:t> </a:t>
            </a:r>
          </a:p>
        </p:txBody>
      </p:sp>
    </p:spTree>
    <p:extLst>
      <p:ext uri="{BB962C8B-B14F-4D97-AF65-F5344CB8AC3E}">
        <p14:creationId xmlns:p14="http://schemas.microsoft.com/office/powerpoint/2010/main" val="2585011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8451131" cy="756418"/>
          </a:xfrm>
        </p:spPr>
        <p:txBody>
          <a:bodyPr>
            <a:normAutofit fontScale="90000"/>
          </a:bodyPr>
          <a:lstStyle/>
          <a:p>
            <a:r>
              <a:rPr lang="en-US" dirty="0"/>
              <a:t>Step 1: Download Collection Specific Information</a:t>
            </a:r>
          </a:p>
        </p:txBody>
      </p:sp>
      <p:sp>
        <p:nvSpPr>
          <p:cNvPr id="5" name="Content Placeholder 2"/>
          <p:cNvSpPr>
            <a:spLocks noGrp="1"/>
          </p:cNvSpPr>
          <p:nvPr>
            <p:ph idx="1"/>
          </p:nvPr>
        </p:nvSpPr>
        <p:spPr>
          <a:xfrm>
            <a:off x="573231" y="1730894"/>
            <a:ext cx="8123093" cy="3801687"/>
          </a:xfrm>
        </p:spPr>
        <p:txBody>
          <a:bodyPr/>
          <a:lstStyle/>
          <a:p>
            <a:r>
              <a:rPr lang="en-US" sz="2000" dirty="0"/>
              <a:t>Find the collection on the Data Pipeline Website under Periodic Collections</a:t>
            </a:r>
            <a:endParaRPr lang="en-US" sz="2000" dirty="0">
              <a:hlinkClick r:id="rId3"/>
            </a:endParaRPr>
          </a:p>
          <a:p>
            <a:pPr lvl="1"/>
            <a:r>
              <a:rPr lang="en-US" sz="1600" dirty="0">
                <a:hlinkClick r:id="rId3"/>
              </a:rPr>
              <a:t>http://www.cde.state.co.us/datapipeline</a:t>
            </a:r>
            <a:r>
              <a:rPr lang="en-US" sz="1600" dirty="0"/>
              <a:t> </a:t>
            </a:r>
          </a:p>
          <a:p>
            <a:pPr lvl="1"/>
            <a:r>
              <a:rPr lang="en-US" sz="1600" dirty="0"/>
              <a:t>Download and review the SBD File Layout and Definitions</a:t>
            </a:r>
          </a:p>
          <a:p>
            <a:pPr lvl="2"/>
            <a:r>
              <a:rPr lang="en-US" sz="1400" dirty="0"/>
              <a:t>Provides the SBD file layout and collection specific instructions for each field</a:t>
            </a:r>
          </a:p>
          <a:p>
            <a:pPr lvl="1"/>
            <a:r>
              <a:rPr lang="en-US" sz="1600" dirty="0"/>
              <a:t>Download and review the Business Rules</a:t>
            </a:r>
          </a:p>
          <a:p>
            <a:pPr lvl="2"/>
            <a:r>
              <a:rPr lang="en-US" sz="1400" dirty="0"/>
              <a:t>Describes errors and warnings for the collection</a:t>
            </a:r>
          </a:p>
          <a:p>
            <a:pPr lvl="2"/>
            <a:endParaRPr lang="en-US" sz="1400" dirty="0"/>
          </a:p>
          <a:p>
            <a:pPr lvl="2"/>
            <a:endParaRPr lang="en-US" sz="1400" dirty="0"/>
          </a:p>
        </p:txBody>
      </p:sp>
      <p:sp>
        <p:nvSpPr>
          <p:cNvPr id="4" name="Slide Number Placeholder 3"/>
          <p:cNvSpPr>
            <a:spLocks noGrp="1"/>
          </p:cNvSpPr>
          <p:nvPr>
            <p:ph type="sldNum" sz="quarter" idx="12"/>
          </p:nvPr>
        </p:nvSpPr>
        <p:spPr>
          <a:xfrm>
            <a:off x="223071" y="6427018"/>
            <a:ext cx="4173438" cy="365125"/>
          </a:xfrm>
        </p:spPr>
        <p:txBody>
          <a:bodyPr/>
          <a:lstStyle/>
          <a:p>
            <a:fld id="{C479D5F6-EDCB-402A-AC08-4943A1820E8F}" type="slidenum">
              <a:rPr lang="en-US" smtClean="0"/>
              <a:pPr/>
              <a:t>8</a:t>
            </a:fld>
            <a:r>
              <a:rPr lang="en-US" dirty="0"/>
              <a:t> </a:t>
            </a:r>
          </a:p>
        </p:txBody>
      </p:sp>
      <p:pic>
        <p:nvPicPr>
          <p:cNvPr id="3" name="Picture 2"/>
          <p:cNvPicPr>
            <a:picLocks noChangeAspect="1"/>
          </p:cNvPicPr>
          <p:nvPr/>
        </p:nvPicPr>
        <p:blipFill>
          <a:blip r:embed="rId4"/>
          <a:stretch>
            <a:fillRect/>
          </a:stretch>
        </p:blipFill>
        <p:spPr>
          <a:xfrm>
            <a:off x="373197" y="3730326"/>
            <a:ext cx="7378731" cy="2358412"/>
          </a:xfrm>
          <a:prstGeom prst="rect">
            <a:avLst/>
          </a:prstGeom>
        </p:spPr>
      </p:pic>
    </p:spTree>
    <p:extLst>
      <p:ext uri="{BB962C8B-B14F-4D97-AF65-F5344CB8AC3E}">
        <p14:creationId xmlns:p14="http://schemas.microsoft.com/office/powerpoint/2010/main" val="2353057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469" y="0"/>
            <a:ext cx="7886700" cy="1325563"/>
          </a:xfrm>
        </p:spPr>
        <p:txBody>
          <a:bodyPr/>
          <a:lstStyle/>
          <a:p>
            <a:r>
              <a:rPr lang="en-US" dirty="0"/>
              <a:t>Step 2: Log in to Data Pipeline</a:t>
            </a:r>
          </a:p>
        </p:txBody>
      </p:sp>
      <p:sp>
        <p:nvSpPr>
          <p:cNvPr id="11" name="Content Placeholder 2"/>
          <p:cNvSpPr>
            <a:spLocks noGrp="1"/>
          </p:cNvSpPr>
          <p:nvPr>
            <p:ph idx="1"/>
          </p:nvPr>
        </p:nvSpPr>
        <p:spPr>
          <a:xfrm>
            <a:off x="628650" y="1463040"/>
            <a:ext cx="7886700" cy="4826924"/>
          </a:xfrm>
        </p:spPr>
        <p:txBody>
          <a:bodyPr>
            <a:normAutofit/>
          </a:bodyPr>
          <a:lstStyle/>
          <a:p>
            <a:r>
              <a:rPr lang="en-US" dirty="0"/>
              <a:t>On the Identity Management website (</a:t>
            </a:r>
            <a:r>
              <a:rPr lang="en-US" u="sng" dirty="0">
                <a:hlinkClick r:id="rId2"/>
              </a:rPr>
              <a:t>https://cdeapps.cde.state.co.us/index.html</a:t>
            </a:r>
            <a:r>
              <a:rPr lang="en-US" dirty="0"/>
              <a:t>), select Data Pipeline under Applications on the left side of the screen.</a:t>
            </a:r>
          </a:p>
          <a:p>
            <a:r>
              <a:rPr lang="en-US" dirty="0"/>
              <a:t>Enter your username and password</a:t>
            </a:r>
          </a:p>
          <a:p>
            <a:r>
              <a:rPr lang="en-US" dirty="0"/>
              <a:t>Check:</a:t>
            </a:r>
          </a:p>
          <a:p>
            <a:pPr lvl="1"/>
            <a:r>
              <a:rPr lang="en-US" dirty="0"/>
              <a:t>There is no red banner at the top of the screen</a:t>
            </a:r>
          </a:p>
          <a:p>
            <a:pPr lvl="1"/>
            <a:r>
              <a:rPr lang="en-US" dirty="0"/>
              <a:t>Your user role is correct</a:t>
            </a:r>
          </a:p>
          <a:p>
            <a:pPr lvl="1"/>
            <a:r>
              <a:rPr lang="en-US" dirty="0"/>
              <a:t>The collection you are working on appears on the left side of the screen</a:t>
            </a:r>
          </a:p>
          <a:p>
            <a:r>
              <a:rPr lang="en-US" dirty="0"/>
              <a:t>Most log in issues must be handled by your LAM</a:t>
            </a:r>
          </a:p>
        </p:txBody>
      </p:sp>
      <p:sp>
        <p:nvSpPr>
          <p:cNvPr id="4" name="Slide Number Placeholder 3"/>
          <p:cNvSpPr>
            <a:spLocks noGrp="1"/>
          </p:cNvSpPr>
          <p:nvPr>
            <p:ph type="sldNum" sz="quarter" idx="12"/>
          </p:nvPr>
        </p:nvSpPr>
        <p:spPr>
          <a:xfrm>
            <a:off x="2592961" y="6344885"/>
            <a:ext cx="2057400" cy="365125"/>
          </a:xfrm>
        </p:spPr>
        <p:txBody>
          <a:bodyPr/>
          <a:lstStyle/>
          <a:p>
            <a:fld id="{C479D5F6-EDCB-402A-AC08-4943A1820E8F}" type="slidenum">
              <a:rPr lang="en-US" smtClean="0"/>
              <a:pPr/>
              <a:t>9</a:t>
            </a:fld>
            <a:endParaRPr lang="en-US" dirty="0"/>
          </a:p>
        </p:txBody>
      </p:sp>
    </p:spTree>
    <p:extLst>
      <p:ext uri="{BB962C8B-B14F-4D97-AF65-F5344CB8AC3E}">
        <p14:creationId xmlns:p14="http://schemas.microsoft.com/office/powerpoint/2010/main" val="4333355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2647</TotalTime>
  <Words>1982</Words>
  <Application>Microsoft Office PowerPoint</Application>
  <PresentationFormat>On-screen Show (4:3)</PresentationFormat>
  <Paragraphs>251</Paragraphs>
  <Slides>25</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Britannic Bold</vt:lpstr>
      <vt:lpstr>Calibri</vt:lpstr>
      <vt:lpstr>Calibri Light</vt:lpstr>
      <vt:lpstr>Museo Slab 500</vt:lpstr>
      <vt:lpstr>Trebuchet MS</vt:lpstr>
      <vt:lpstr>Office Theme</vt:lpstr>
      <vt:lpstr>  2021 SBD Review Process Training   </vt:lpstr>
      <vt:lpstr>Outline</vt:lpstr>
      <vt:lpstr>SBD Manual</vt:lpstr>
      <vt:lpstr>Student Biographical Data Review Process  </vt:lpstr>
      <vt:lpstr>SBD Collection Timeline</vt:lpstr>
      <vt:lpstr>SBD Support</vt:lpstr>
      <vt:lpstr>SBD Review: Step-by-Step Guide </vt:lpstr>
      <vt:lpstr>Step 1: Download Collection Specific Information</vt:lpstr>
      <vt:lpstr>Step 2: Log in to Data Pipeline</vt:lpstr>
      <vt:lpstr>Step 3: Download a Vendor SBD Extract</vt:lpstr>
      <vt:lpstr>Step 4: Upload Vendor SBD Data Extract</vt:lpstr>
      <vt:lpstr>Step 5: Review Errors and Warnings</vt:lpstr>
      <vt:lpstr>Step 6: Correct Data Errors</vt:lpstr>
      <vt:lpstr>Step 6: Correct Data Errors (Continued)</vt:lpstr>
      <vt:lpstr>Step 7: Data Validation</vt:lpstr>
      <vt:lpstr>Step 7: Data Validation (Continued)</vt:lpstr>
      <vt:lpstr>Step 8: Submit SBD Data</vt:lpstr>
      <vt:lpstr>Moving Students</vt:lpstr>
      <vt:lpstr>COGNOS Reports</vt:lpstr>
      <vt:lpstr>Troubleshooting</vt:lpstr>
      <vt:lpstr>Additional Resources </vt:lpstr>
      <vt:lpstr>Assessment Unit Homepage</vt:lpstr>
      <vt:lpstr>Invalidation Instructions</vt:lpstr>
      <vt:lpstr>COVID-19 Invalidations</vt:lpstr>
      <vt:lpstr>Questions?</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Hale, Genevieve</cp:lastModifiedBy>
  <cp:revision>200</cp:revision>
  <dcterms:created xsi:type="dcterms:W3CDTF">2019-06-25T17:30:52Z</dcterms:created>
  <dcterms:modified xsi:type="dcterms:W3CDTF">2021-04-01T14:03:41Z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