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29"/>
  </p:notesMasterIdLst>
  <p:sldIdLst>
    <p:sldId id="256" r:id="rId5"/>
    <p:sldId id="5166" r:id="rId6"/>
    <p:sldId id="5175" r:id="rId7"/>
    <p:sldId id="5080" r:id="rId8"/>
    <p:sldId id="5196" r:id="rId9"/>
    <p:sldId id="5157" r:id="rId10"/>
    <p:sldId id="5195" r:id="rId11"/>
    <p:sldId id="5131" r:id="rId12"/>
    <p:sldId id="5191" r:id="rId13"/>
    <p:sldId id="5186" r:id="rId14"/>
    <p:sldId id="5193" r:id="rId15"/>
    <p:sldId id="5188" r:id="rId16"/>
    <p:sldId id="5192" r:id="rId17"/>
    <p:sldId id="5156" r:id="rId18"/>
    <p:sldId id="5187" r:id="rId19"/>
    <p:sldId id="5194" r:id="rId20"/>
    <p:sldId id="262" r:id="rId21"/>
    <p:sldId id="5178" r:id="rId22"/>
    <p:sldId id="5167" r:id="rId23"/>
    <p:sldId id="5189" r:id="rId24"/>
    <p:sldId id="5190" r:id="rId25"/>
    <p:sldId id="258" r:id="rId26"/>
    <p:sldId id="259" r:id="rId27"/>
    <p:sldId id="51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7521"/>
    <a:srgbClr val="488BC9"/>
    <a:srgbClr val="FD6D42"/>
    <a:srgbClr val="F8D70B"/>
    <a:srgbClr val="F94C39"/>
    <a:srgbClr val="FF9999"/>
    <a:srgbClr val="C32032"/>
    <a:srgbClr val="FFFFFF"/>
    <a:srgbClr val="FFFF99"/>
    <a:srgbClr val="1A21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83" autoAdjust="0"/>
  </p:normalViewPr>
  <p:slideViewPr>
    <p:cSldViewPr snapToGrid="0">
      <p:cViewPr varScale="1">
        <p:scale>
          <a:sx n="75" d="100"/>
          <a:sy n="75" d="100"/>
        </p:scale>
        <p:origin x="300" y="5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805C07-575A-461C-9924-159BC2AB674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D6889EBF-DEBA-4A9E-BB7B-9E6ACD1B341C}">
      <dgm:prSet/>
      <dgm:spPr/>
      <dgm:t>
        <a:bodyPr/>
        <a:lstStyle/>
        <a:p>
          <a:r>
            <a:rPr lang="en-US" dirty="0"/>
            <a:t>Townhall</a:t>
          </a:r>
        </a:p>
      </dgm:t>
    </dgm:pt>
    <dgm:pt modelId="{83C57D7E-1462-433E-886A-EE6C28F368FA}" type="parTrans" cxnId="{C28D7EC0-F337-4957-9B50-3FF2242C9A1E}">
      <dgm:prSet/>
      <dgm:spPr/>
      <dgm:t>
        <a:bodyPr/>
        <a:lstStyle/>
        <a:p>
          <a:endParaRPr lang="en-US"/>
        </a:p>
      </dgm:t>
    </dgm:pt>
    <dgm:pt modelId="{5E360B34-4D97-40DB-9E21-DE8306508448}" type="sibTrans" cxnId="{C28D7EC0-F337-4957-9B50-3FF2242C9A1E}">
      <dgm:prSet/>
      <dgm:spPr/>
      <dgm:t>
        <a:bodyPr/>
        <a:lstStyle/>
        <a:p>
          <a:endParaRPr lang="en-US"/>
        </a:p>
      </dgm:t>
    </dgm:pt>
    <dgm:pt modelId="{A62D5B6E-8990-4036-B93C-7F999375F6A3}">
      <dgm:prSet/>
      <dgm:spPr/>
      <dgm:t>
        <a:bodyPr/>
        <a:lstStyle/>
        <a:p>
          <a:r>
            <a:rPr lang="en-US" dirty="0"/>
            <a:t>Discipline Interchange </a:t>
          </a:r>
        </a:p>
      </dgm:t>
    </dgm:pt>
    <dgm:pt modelId="{AC7ADF48-9C1A-46E2-83DD-1FCF97EC7129}" type="parTrans" cxnId="{26AD5A19-4BF3-40D8-8B24-D37F59E5AC51}">
      <dgm:prSet/>
      <dgm:spPr/>
      <dgm:t>
        <a:bodyPr/>
        <a:lstStyle/>
        <a:p>
          <a:endParaRPr lang="en-US"/>
        </a:p>
      </dgm:t>
    </dgm:pt>
    <dgm:pt modelId="{518F943F-F386-4BF4-8AD2-1C1B8C43D4EB}" type="sibTrans" cxnId="{26AD5A19-4BF3-40D8-8B24-D37F59E5AC51}">
      <dgm:prSet/>
      <dgm:spPr/>
      <dgm:t>
        <a:bodyPr/>
        <a:lstStyle/>
        <a:p>
          <a:endParaRPr lang="en-US"/>
        </a:p>
      </dgm:t>
    </dgm:pt>
    <dgm:pt modelId="{5CF93B06-989B-4F29-B425-9D6728DD3EBB}">
      <dgm:prSet/>
      <dgm:spPr/>
      <dgm:t>
        <a:bodyPr/>
        <a:lstStyle/>
        <a:p>
          <a:r>
            <a:rPr lang="en-US" dirty="0"/>
            <a:t>Data Pipeline Process</a:t>
          </a:r>
        </a:p>
      </dgm:t>
    </dgm:pt>
    <dgm:pt modelId="{2082338E-4AA6-4F19-A6D5-3C37DD124BB1}" type="parTrans" cxnId="{56E9D39C-F83D-4B2D-810A-DD232D62C2E4}">
      <dgm:prSet/>
      <dgm:spPr/>
      <dgm:t>
        <a:bodyPr/>
        <a:lstStyle/>
        <a:p>
          <a:endParaRPr lang="en-US"/>
        </a:p>
      </dgm:t>
    </dgm:pt>
    <dgm:pt modelId="{CC691FAC-6777-46D1-98F5-DA77C0B33C21}" type="sibTrans" cxnId="{56E9D39C-F83D-4B2D-810A-DD232D62C2E4}">
      <dgm:prSet/>
      <dgm:spPr/>
      <dgm:t>
        <a:bodyPr/>
        <a:lstStyle/>
        <a:p>
          <a:endParaRPr lang="en-US"/>
        </a:p>
      </dgm:t>
    </dgm:pt>
    <dgm:pt modelId="{7AC92509-B829-4A7E-A08A-59D696895A86}">
      <dgm:prSet/>
      <dgm:spPr/>
      <dgm:t>
        <a:bodyPr/>
        <a:lstStyle/>
        <a:p>
          <a:r>
            <a:rPr lang="en-US" dirty="0"/>
            <a:t>How we share PII data</a:t>
          </a:r>
        </a:p>
      </dgm:t>
    </dgm:pt>
    <dgm:pt modelId="{B7BD6934-8A96-4EC6-9A6D-6C8A8DA3A704}" type="parTrans" cxnId="{76BF75EE-52A9-4E06-B4CE-6A88D37C69FC}">
      <dgm:prSet/>
      <dgm:spPr/>
      <dgm:t>
        <a:bodyPr/>
        <a:lstStyle/>
        <a:p>
          <a:endParaRPr lang="en-US"/>
        </a:p>
      </dgm:t>
    </dgm:pt>
    <dgm:pt modelId="{1671AA02-6666-4021-951E-61EBBED9C0D9}" type="sibTrans" cxnId="{76BF75EE-52A9-4E06-B4CE-6A88D37C69FC}">
      <dgm:prSet/>
      <dgm:spPr/>
      <dgm:t>
        <a:bodyPr/>
        <a:lstStyle/>
        <a:p>
          <a:endParaRPr lang="en-US"/>
        </a:p>
      </dgm:t>
    </dgm:pt>
    <dgm:pt modelId="{55381E6B-F58E-4BE8-8CE6-051A58E81819}">
      <dgm:prSet/>
      <dgm:spPr/>
      <dgm:t>
        <a:bodyPr/>
        <a:lstStyle/>
        <a:p>
          <a:r>
            <a:rPr lang="en-US" dirty="0"/>
            <a:t>PII data</a:t>
          </a:r>
        </a:p>
      </dgm:t>
    </dgm:pt>
    <dgm:pt modelId="{4CDCD9E9-174B-4B39-8FD7-B91CCDA9E76C}" type="parTrans" cxnId="{18BDA560-AACB-4A7A-B63E-F5268CE90819}">
      <dgm:prSet/>
      <dgm:spPr/>
      <dgm:t>
        <a:bodyPr/>
        <a:lstStyle/>
        <a:p>
          <a:endParaRPr lang="en-US"/>
        </a:p>
      </dgm:t>
    </dgm:pt>
    <dgm:pt modelId="{E197637F-6D0C-4381-AEF9-68F6252BCBD6}" type="sibTrans" cxnId="{18BDA560-AACB-4A7A-B63E-F5268CE90819}">
      <dgm:prSet/>
      <dgm:spPr/>
      <dgm:t>
        <a:bodyPr/>
        <a:lstStyle/>
        <a:p>
          <a:endParaRPr lang="en-US"/>
        </a:p>
      </dgm:t>
    </dgm:pt>
    <dgm:pt modelId="{2E9CFDE0-747A-4CE3-9EE7-5EF2C10BD185}">
      <dgm:prSet/>
      <dgm:spPr/>
      <dgm:t>
        <a:bodyPr/>
        <a:lstStyle/>
        <a:p>
          <a:r>
            <a:rPr lang="en-US" dirty="0"/>
            <a:t>Why is it important to report accurate data</a:t>
          </a:r>
        </a:p>
      </dgm:t>
    </dgm:pt>
    <dgm:pt modelId="{834EF5AF-ACB4-46BF-8BA2-746EEA251A4D}" type="parTrans" cxnId="{98693F54-7F3A-42C9-B31A-41C9146879A8}">
      <dgm:prSet/>
      <dgm:spPr/>
      <dgm:t>
        <a:bodyPr/>
        <a:lstStyle/>
        <a:p>
          <a:endParaRPr lang="en-US"/>
        </a:p>
      </dgm:t>
    </dgm:pt>
    <dgm:pt modelId="{D0924E8A-D016-4D75-9C35-262DCBE7326B}" type="sibTrans" cxnId="{98693F54-7F3A-42C9-B31A-41C9146879A8}">
      <dgm:prSet/>
      <dgm:spPr/>
      <dgm:t>
        <a:bodyPr/>
        <a:lstStyle/>
        <a:p>
          <a:endParaRPr lang="en-US"/>
        </a:p>
      </dgm:t>
    </dgm:pt>
    <dgm:pt modelId="{EBA72BCA-60E7-4474-B18C-BA5E093DF492}">
      <dgm:prSet/>
      <dgm:spPr/>
      <dgm:t>
        <a:bodyPr/>
        <a:lstStyle/>
        <a:p>
          <a:r>
            <a:rPr lang="en-US" dirty="0"/>
            <a:t>Collection Resources</a:t>
          </a:r>
        </a:p>
      </dgm:t>
    </dgm:pt>
    <dgm:pt modelId="{834C0F75-929C-4D9F-9703-3F9F5ED26ABD}" type="parTrans" cxnId="{069D65CD-B936-491E-A850-28E7E18402A3}">
      <dgm:prSet/>
      <dgm:spPr/>
      <dgm:t>
        <a:bodyPr/>
        <a:lstStyle/>
        <a:p>
          <a:endParaRPr lang="en-US"/>
        </a:p>
      </dgm:t>
    </dgm:pt>
    <dgm:pt modelId="{CA3FEC62-B5B3-4B6A-BAE2-EFE31CC9467C}" type="sibTrans" cxnId="{069D65CD-B936-491E-A850-28E7E18402A3}">
      <dgm:prSet/>
      <dgm:spPr/>
      <dgm:t>
        <a:bodyPr/>
        <a:lstStyle/>
        <a:p>
          <a:endParaRPr lang="en-US"/>
        </a:p>
      </dgm:t>
    </dgm:pt>
    <dgm:pt modelId="{23A69C12-B67D-4DE0-8DAD-F75DB8BAECD5}">
      <dgm:prSet/>
      <dgm:spPr/>
      <dgm:t>
        <a:bodyPr/>
        <a:lstStyle/>
        <a:p>
          <a:r>
            <a:rPr lang="en-US" dirty="0"/>
            <a:t>What makes up the Student Discipline Snapshot</a:t>
          </a:r>
        </a:p>
      </dgm:t>
    </dgm:pt>
    <dgm:pt modelId="{A5E6156C-F068-4FD2-A0BB-A7DBCA68E005}" type="parTrans" cxnId="{35A0172F-A6A6-453B-B860-562A04DF4B0F}">
      <dgm:prSet/>
      <dgm:spPr/>
      <dgm:t>
        <a:bodyPr/>
        <a:lstStyle/>
        <a:p>
          <a:endParaRPr lang="en-US"/>
        </a:p>
      </dgm:t>
    </dgm:pt>
    <dgm:pt modelId="{153555CE-4123-411F-900B-89296D9381AE}" type="sibTrans" cxnId="{35A0172F-A6A6-453B-B860-562A04DF4B0F}">
      <dgm:prSet/>
      <dgm:spPr/>
      <dgm:t>
        <a:bodyPr/>
        <a:lstStyle/>
        <a:p>
          <a:endParaRPr lang="en-US"/>
        </a:p>
      </dgm:t>
    </dgm:pt>
    <dgm:pt modelId="{B5E158CB-A207-4C28-B8F2-B4DC67B1C9D9}" type="pres">
      <dgm:prSet presAssocID="{CA805C07-575A-461C-9924-159BC2AB6746}" presName="diagram" presStyleCnt="0">
        <dgm:presLayoutVars>
          <dgm:dir/>
          <dgm:resizeHandles val="exact"/>
        </dgm:presLayoutVars>
      </dgm:prSet>
      <dgm:spPr/>
    </dgm:pt>
    <dgm:pt modelId="{B19C9800-3CFF-44AE-8670-676C1D969761}" type="pres">
      <dgm:prSet presAssocID="{D6889EBF-DEBA-4A9E-BB7B-9E6ACD1B341C}" presName="node" presStyleLbl="node1" presStyleIdx="0" presStyleCnt="8" custLinFactNeighborX="1541" custLinFactNeighborY="-1579">
        <dgm:presLayoutVars>
          <dgm:bulletEnabled val="1"/>
        </dgm:presLayoutVars>
      </dgm:prSet>
      <dgm:spPr/>
    </dgm:pt>
    <dgm:pt modelId="{D37C8202-5CEF-4400-A649-8026985437C2}" type="pres">
      <dgm:prSet presAssocID="{5E360B34-4D97-40DB-9E21-DE8306508448}" presName="sibTrans" presStyleCnt="0"/>
      <dgm:spPr/>
    </dgm:pt>
    <dgm:pt modelId="{0E7D95DA-0B2D-4713-929C-AD0E12DC6133}" type="pres">
      <dgm:prSet presAssocID="{23A69C12-B67D-4DE0-8DAD-F75DB8BAECD5}" presName="node" presStyleLbl="node1" presStyleIdx="1" presStyleCnt="8">
        <dgm:presLayoutVars>
          <dgm:bulletEnabled val="1"/>
        </dgm:presLayoutVars>
      </dgm:prSet>
      <dgm:spPr/>
    </dgm:pt>
    <dgm:pt modelId="{8923A0C3-2434-4354-89E7-6A27F37E2B58}" type="pres">
      <dgm:prSet presAssocID="{153555CE-4123-411F-900B-89296D9381AE}" presName="sibTrans" presStyleCnt="0"/>
      <dgm:spPr/>
    </dgm:pt>
    <dgm:pt modelId="{5279C565-D737-414A-8463-57E452A7F071}" type="pres">
      <dgm:prSet presAssocID="{A62D5B6E-8990-4036-B93C-7F999375F6A3}" presName="node" presStyleLbl="node1" presStyleIdx="2" presStyleCnt="8" custLinFactNeighborX="875" custLinFactNeighborY="-1579">
        <dgm:presLayoutVars>
          <dgm:bulletEnabled val="1"/>
        </dgm:presLayoutVars>
      </dgm:prSet>
      <dgm:spPr/>
    </dgm:pt>
    <dgm:pt modelId="{2FF73573-1977-46C6-A319-C86A58D7CA6E}" type="pres">
      <dgm:prSet presAssocID="{518F943F-F386-4BF4-8AD2-1C1B8C43D4EB}" presName="sibTrans" presStyleCnt="0"/>
      <dgm:spPr/>
    </dgm:pt>
    <dgm:pt modelId="{2058A3EA-5A80-4B38-B7BF-A25E0F728426}" type="pres">
      <dgm:prSet presAssocID="{5CF93B06-989B-4F29-B425-9D6728DD3EBB}" presName="node" presStyleLbl="node1" presStyleIdx="3" presStyleCnt="8">
        <dgm:presLayoutVars>
          <dgm:bulletEnabled val="1"/>
        </dgm:presLayoutVars>
      </dgm:prSet>
      <dgm:spPr/>
    </dgm:pt>
    <dgm:pt modelId="{62BDC2DE-07B1-40D8-8FEB-8FB6DAE7798E}" type="pres">
      <dgm:prSet presAssocID="{CC691FAC-6777-46D1-98F5-DA77C0B33C21}" presName="sibTrans" presStyleCnt="0"/>
      <dgm:spPr/>
    </dgm:pt>
    <dgm:pt modelId="{C0DE5DB5-2417-4E9D-8AF0-76D29B77ABC1}" type="pres">
      <dgm:prSet presAssocID="{7AC92509-B829-4A7E-A08A-59D696895A86}" presName="node" presStyleLbl="node1" presStyleIdx="4" presStyleCnt="8">
        <dgm:presLayoutVars>
          <dgm:bulletEnabled val="1"/>
        </dgm:presLayoutVars>
      </dgm:prSet>
      <dgm:spPr/>
    </dgm:pt>
    <dgm:pt modelId="{F7D53CFF-AFC2-4BAC-A03E-7DAE6F10B269}" type="pres">
      <dgm:prSet presAssocID="{1671AA02-6666-4021-951E-61EBBED9C0D9}" presName="sibTrans" presStyleCnt="0"/>
      <dgm:spPr/>
    </dgm:pt>
    <dgm:pt modelId="{7AABFB4F-79FA-462B-9159-4E1776EC3B05}" type="pres">
      <dgm:prSet presAssocID="{55381E6B-F58E-4BE8-8CE6-051A58E81819}" presName="node" presStyleLbl="node1" presStyleIdx="5" presStyleCnt="8">
        <dgm:presLayoutVars>
          <dgm:bulletEnabled val="1"/>
        </dgm:presLayoutVars>
      </dgm:prSet>
      <dgm:spPr/>
    </dgm:pt>
    <dgm:pt modelId="{FF5EC4DA-7B57-489C-855F-26173A09D76F}" type="pres">
      <dgm:prSet presAssocID="{E197637F-6D0C-4381-AEF9-68F6252BCBD6}" presName="sibTrans" presStyleCnt="0"/>
      <dgm:spPr/>
    </dgm:pt>
    <dgm:pt modelId="{DA7B4950-E094-446A-8E08-4BD59268E132}" type="pres">
      <dgm:prSet presAssocID="{2E9CFDE0-747A-4CE3-9EE7-5EF2C10BD185}" presName="node" presStyleLbl="node1" presStyleIdx="6" presStyleCnt="8">
        <dgm:presLayoutVars>
          <dgm:bulletEnabled val="1"/>
        </dgm:presLayoutVars>
      </dgm:prSet>
      <dgm:spPr/>
    </dgm:pt>
    <dgm:pt modelId="{F732EB43-57AC-4996-96F1-EBAE23534046}" type="pres">
      <dgm:prSet presAssocID="{D0924E8A-D016-4D75-9C35-262DCBE7326B}" presName="sibTrans" presStyleCnt="0"/>
      <dgm:spPr/>
    </dgm:pt>
    <dgm:pt modelId="{9C138E97-32E6-4AC4-9ABC-BC3F32252EC4}" type="pres">
      <dgm:prSet presAssocID="{EBA72BCA-60E7-4474-B18C-BA5E093DF492}" presName="node" presStyleLbl="node1" presStyleIdx="7" presStyleCnt="8">
        <dgm:presLayoutVars>
          <dgm:bulletEnabled val="1"/>
        </dgm:presLayoutVars>
      </dgm:prSet>
      <dgm:spPr/>
    </dgm:pt>
  </dgm:ptLst>
  <dgm:cxnLst>
    <dgm:cxn modelId="{26AD5A19-4BF3-40D8-8B24-D37F59E5AC51}" srcId="{CA805C07-575A-461C-9924-159BC2AB6746}" destId="{A62D5B6E-8990-4036-B93C-7F999375F6A3}" srcOrd="2" destOrd="0" parTransId="{AC7ADF48-9C1A-46E2-83DD-1FCF97EC7129}" sibTransId="{518F943F-F386-4BF4-8AD2-1C1B8C43D4EB}"/>
    <dgm:cxn modelId="{35A0172F-A6A6-453B-B860-562A04DF4B0F}" srcId="{CA805C07-575A-461C-9924-159BC2AB6746}" destId="{23A69C12-B67D-4DE0-8DAD-F75DB8BAECD5}" srcOrd="1" destOrd="0" parTransId="{A5E6156C-F068-4FD2-A0BB-A7DBCA68E005}" sibTransId="{153555CE-4123-411F-900B-89296D9381AE}"/>
    <dgm:cxn modelId="{56C0713C-9CF6-4770-8407-269AD9551115}" type="presOf" srcId="{CA805C07-575A-461C-9924-159BC2AB6746}" destId="{B5E158CB-A207-4C28-B8F2-B4DC67B1C9D9}" srcOrd="0" destOrd="0" presId="urn:microsoft.com/office/officeart/2005/8/layout/default"/>
    <dgm:cxn modelId="{AA80983D-DEDF-49F5-9599-2E1E8D3E0C37}" type="presOf" srcId="{D6889EBF-DEBA-4A9E-BB7B-9E6ACD1B341C}" destId="{B19C9800-3CFF-44AE-8670-676C1D969761}" srcOrd="0" destOrd="0" presId="urn:microsoft.com/office/officeart/2005/8/layout/default"/>
    <dgm:cxn modelId="{18BDA560-AACB-4A7A-B63E-F5268CE90819}" srcId="{CA805C07-575A-461C-9924-159BC2AB6746}" destId="{55381E6B-F58E-4BE8-8CE6-051A58E81819}" srcOrd="5" destOrd="0" parTransId="{4CDCD9E9-174B-4B39-8FD7-B91CCDA9E76C}" sibTransId="{E197637F-6D0C-4381-AEF9-68F6252BCBD6}"/>
    <dgm:cxn modelId="{B40DF368-F891-4E04-B98D-2A4B877F22FB}" type="presOf" srcId="{5CF93B06-989B-4F29-B425-9D6728DD3EBB}" destId="{2058A3EA-5A80-4B38-B7BF-A25E0F728426}" srcOrd="0" destOrd="0" presId="urn:microsoft.com/office/officeart/2005/8/layout/default"/>
    <dgm:cxn modelId="{29DF546B-478F-47B9-936C-D85CF0FAFE04}" type="presOf" srcId="{7AC92509-B829-4A7E-A08A-59D696895A86}" destId="{C0DE5DB5-2417-4E9D-8AF0-76D29B77ABC1}" srcOrd="0" destOrd="0" presId="urn:microsoft.com/office/officeart/2005/8/layout/default"/>
    <dgm:cxn modelId="{CBAAD54D-6B19-4C96-80F4-6379C64688BF}" type="presOf" srcId="{EBA72BCA-60E7-4474-B18C-BA5E093DF492}" destId="{9C138E97-32E6-4AC4-9ABC-BC3F32252EC4}" srcOrd="0" destOrd="0" presId="urn:microsoft.com/office/officeart/2005/8/layout/default"/>
    <dgm:cxn modelId="{98693F54-7F3A-42C9-B31A-41C9146879A8}" srcId="{CA805C07-575A-461C-9924-159BC2AB6746}" destId="{2E9CFDE0-747A-4CE3-9EE7-5EF2C10BD185}" srcOrd="6" destOrd="0" parTransId="{834EF5AF-ACB4-46BF-8BA2-746EEA251A4D}" sibTransId="{D0924E8A-D016-4D75-9C35-262DCBE7326B}"/>
    <dgm:cxn modelId="{AA1CE892-6F41-4D28-92E3-542D2F65F6DA}" type="presOf" srcId="{A62D5B6E-8990-4036-B93C-7F999375F6A3}" destId="{5279C565-D737-414A-8463-57E452A7F071}" srcOrd="0" destOrd="0" presId="urn:microsoft.com/office/officeart/2005/8/layout/default"/>
    <dgm:cxn modelId="{37815695-0118-4A9E-B6B3-F4CA2103FC60}" type="presOf" srcId="{55381E6B-F58E-4BE8-8CE6-051A58E81819}" destId="{7AABFB4F-79FA-462B-9159-4E1776EC3B05}" srcOrd="0" destOrd="0" presId="urn:microsoft.com/office/officeart/2005/8/layout/default"/>
    <dgm:cxn modelId="{56E9D39C-F83D-4B2D-810A-DD232D62C2E4}" srcId="{CA805C07-575A-461C-9924-159BC2AB6746}" destId="{5CF93B06-989B-4F29-B425-9D6728DD3EBB}" srcOrd="3" destOrd="0" parTransId="{2082338E-4AA6-4F19-A6D5-3C37DD124BB1}" sibTransId="{CC691FAC-6777-46D1-98F5-DA77C0B33C21}"/>
    <dgm:cxn modelId="{C28D7EC0-F337-4957-9B50-3FF2242C9A1E}" srcId="{CA805C07-575A-461C-9924-159BC2AB6746}" destId="{D6889EBF-DEBA-4A9E-BB7B-9E6ACD1B341C}" srcOrd="0" destOrd="0" parTransId="{83C57D7E-1462-433E-886A-EE6C28F368FA}" sibTransId="{5E360B34-4D97-40DB-9E21-DE8306508448}"/>
    <dgm:cxn modelId="{069D65CD-B936-491E-A850-28E7E18402A3}" srcId="{CA805C07-575A-461C-9924-159BC2AB6746}" destId="{EBA72BCA-60E7-4474-B18C-BA5E093DF492}" srcOrd="7" destOrd="0" parTransId="{834C0F75-929C-4D9F-9703-3F9F5ED26ABD}" sibTransId="{CA3FEC62-B5B3-4B6A-BAE2-EFE31CC9467C}"/>
    <dgm:cxn modelId="{81A9DCDB-FD64-4E80-84D1-B866665042DD}" type="presOf" srcId="{23A69C12-B67D-4DE0-8DAD-F75DB8BAECD5}" destId="{0E7D95DA-0B2D-4713-929C-AD0E12DC6133}" srcOrd="0" destOrd="0" presId="urn:microsoft.com/office/officeart/2005/8/layout/default"/>
    <dgm:cxn modelId="{E18E7ADC-016A-4BF3-A1C8-3B786B161F15}" type="presOf" srcId="{2E9CFDE0-747A-4CE3-9EE7-5EF2C10BD185}" destId="{DA7B4950-E094-446A-8E08-4BD59268E132}" srcOrd="0" destOrd="0" presId="urn:microsoft.com/office/officeart/2005/8/layout/default"/>
    <dgm:cxn modelId="{76BF75EE-52A9-4E06-B4CE-6A88D37C69FC}" srcId="{CA805C07-575A-461C-9924-159BC2AB6746}" destId="{7AC92509-B829-4A7E-A08A-59D696895A86}" srcOrd="4" destOrd="0" parTransId="{B7BD6934-8A96-4EC6-9A6D-6C8A8DA3A704}" sibTransId="{1671AA02-6666-4021-951E-61EBBED9C0D9}"/>
    <dgm:cxn modelId="{A4A43EF5-81DA-4328-B6DB-DDF983F4FF1B}" type="presParOf" srcId="{B5E158CB-A207-4C28-B8F2-B4DC67B1C9D9}" destId="{B19C9800-3CFF-44AE-8670-676C1D969761}" srcOrd="0" destOrd="0" presId="urn:microsoft.com/office/officeart/2005/8/layout/default"/>
    <dgm:cxn modelId="{AD2B13C5-2124-43CC-90F0-0F0BA9C3D2B6}" type="presParOf" srcId="{B5E158CB-A207-4C28-B8F2-B4DC67B1C9D9}" destId="{D37C8202-5CEF-4400-A649-8026985437C2}" srcOrd="1" destOrd="0" presId="urn:microsoft.com/office/officeart/2005/8/layout/default"/>
    <dgm:cxn modelId="{AE13EF7F-EC38-4C6E-9C5C-F902078A922B}" type="presParOf" srcId="{B5E158CB-A207-4C28-B8F2-B4DC67B1C9D9}" destId="{0E7D95DA-0B2D-4713-929C-AD0E12DC6133}" srcOrd="2" destOrd="0" presId="urn:microsoft.com/office/officeart/2005/8/layout/default"/>
    <dgm:cxn modelId="{8F3A6418-56D1-459F-BA6D-70E00642F604}" type="presParOf" srcId="{B5E158CB-A207-4C28-B8F2-B4DC67B1C9D9}" destId="{8923A0C3-2434-4354-89E7-6A27F37E2B58}" srcOrd="3" destOrd="0" presId="urn:microsoft.com/office/officeart/2005/8/layout/default"/>
    <dgm:cxn modelId="{1E51A40B-9BCB-46F7-B46A-2984A408BD3A}" type="presParOf" srcId="{B5E158CB-A207-4C28-B8F2-B4DC67B1C9D9}" destId="{5279C565-D737-414A-8463-57E452A7F071}" srcOrd="4" destOrd="0" presId="urn:microsoft.com/office/officeart/2005/8/layout/default"/>
    <dgm:cxn modelId="{4BFC1D4C-144D-4403-AE8E-031ACB8B7E5F}" type="presParOf" srcId="{B5E158CB-A207-4C28-B8F2-B4DC67B1C9D9}" destId="{2FF73573-1977-46C6-A319-C86A58D7CA6E}" srcOrd="5" destOrd="0" presId="urn:microsoft.com/office/officeart/2005/8/layout/default"/>
    <dgm:cxn modelId="{C083F9B0-1E15-4925-B5EE-441514412297}" type="presParOf" srcId="{B5E158CB-A207-4C28-B8F2-B4DC67B1C9D9}" destId="{2058A3EA-5A80-4B38-B7BF-A25E0F728426}" srcOrd="6" destOrd="0" presId="urn:microsoft.com/office/officeart/2005/8/layout/default"/>
    <dgm:cxn modelId="{9D496874-3B0F-4F24-B6C6-50BE62190B91}" type="presParOf" srcId="{B5E158CB-A207-4C28-B8F2-B4DC67B1C9D9}" destId="{62BDC2DE-07B1-40D8-8FEB-8FB6DAE7798E}" srcOrd="7" destOrd="0" presId="urn:microsoft.com/office/officeart/2005/8/layout/default"/>
    <dgm:cxn modelId="{316A0B63-E8DA-47BC-84B2-93F9645A0D09}" type="presParOf" srcId="{B5E158CB-A207-4C28-B8F2-B4DC67B1C9D9}" destId="{C0DE5DB5-2417-4E9D-8AF0-76D29B77ABC1}" srcOrd="8" destOrd="0" presId="urn:microsoft.com/office/officeart/2005/8/layout/default"/>
    <dgm:cxn modelId="{CDEDC96A-E799-4512-BC3F-ACA935E66F3F}" type="presParOf" srcId="{B5E158CB-A207-4C28-B8F2-B4DC67B1C9D9}" destId="{F7D53CFF-AFC2-4BAC-A03E-7DAE6F10B269}" srcOrd="9" destOrd="0" presId="urn:microsoft.com/office/officeart/2005/8/layout/default"/>
    <dgm:cxn modelId="{70611F61-CCB1-41DA-8CAE-A94A0A4C1C84}" type="presParOf" srcId="{B5E158CB-A207-4C28-B8F2-B4DC67B1C9D9}" destId="{7AABFB4F-79FA-462B-9159-4E1776EC3B05}" srcOrd="10" destOrd="0" presId="urn:microsoft.com/office/officeart/2005/8/layout/default"/>
    <dgm:cxn modelId="{D90110B5-87D6-43C8-9991-ADCBF29637FA}" type="presParOf" srcId="{B5E158CB-A207-4C28-B8F2-B4DC67B1C9D9}" destId="{FF5EC4DA-7B57-489C-855F-26173A09D76F}" srcOrd="11" destOrd="0" presId="urn:microsoft.com/office/officeart/2005/8/layout/default"/>
    <dgm:cxn modelId="{B993735A-35D1-44ED-96E3-5AFDAA5AF2D2}" type="presParOf" srcId="{B5E158CB-A207-4C28-B8F2-B4DC67B1C9D9}" destId="{DA7B4950-E094-446A-8E08-4BD59268E132}" srcOrd="12" destOrd="0" presId="urn:microsoft.com/office/officeart/2005/8/layout/default"/>
    <dgm:cxn modelId="{7872B8A1-2D43-494E-81AA-C6A6FC9F0CFD}" type="presParOf" srcId="{B5E158CB-A207-4C28-B8F2-B4DC67B1C9D9}" destId="{F732EB43-57AC-4996-96F1-EBAE23534046}" srcOrd="13" destOrd="0" presId="urn:microsoft.com/office/officeart/2005/8/layout/default"/>
    <dgm:cxn modelId="{6C7BDF81-D4EE-4338-A465-0B5A526D5D37}" type="presParOf" srcId="{B5E158CB-A207-4C28-B8F2-B4DC67B1C9D9}" destId="{9C138E97-32E6-4AC4-9ABC-BC3F32252EC4}"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6A01D5-ED27-424B-B2D3-E01C5F0E488F}"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FF866F56-BBEA-49EB-8C61-FD4059FE40FC}">
      <dgm:prSet phldrT="[Text]"/>
      <dgm:spPr/>
      <dgm:t>
        <a:bodyPr/>
        <a:lstStyle/>
        <a:p>
          <a:r>
            <a:rPr lang="en-US" dirty="0"/>
            <a:t>Discipline Interchange file</a:t>
          </a:r>
        </a:p>
      </dgm:t>
    </dgm:pt>
    <dgm:pt modelId="{5AF3A89B-190F-490C-99C3-B2375624373D}" type="parTrans" cxnId="{5D8408ED-5CF5-49E4-A18D-2347C30DB847}">
      <dgm:prSet/>
      <dgm:spPr/>
      <dgm:t>
        <a:bodyPr/>
        <a:lstStyle/>
        <a:p>
          <a:endParaRPr lang="en-US"/>
        </a:p>
      </dgm:t>
    </dgm:pt>
    <dgm:pt modelId="{CFE5DC9B-4BC2-4C5C-B48C-0AFB22D87774}" type="sibTrans" cxnId="{5D8408ED-5CF5-49E4-A18D-2347C30DB847}">
      <dgm:prSet/>
      <dgm:spPr/>
      <dgm:t>
        <a:bodyPr/>
        <a:lstStyle/>
        <a:p>
          <a:endParaRPr lang="en-US"/>
        </a:p>
      </dgm:t>
    </dgm:pt>
    <dgm:pt modelId="{18E2552B-4722-4942-981B-A8B598547C6E}">
      <dgm:prSet phldrT="[Text]"/>
      <dgm:spPr/>
      <dgm:t>
        <a:bodyPr/>
        <a:lstStyle/>
        <a:p>
          <a:r>
            <a:rPr lang="en-US" dirty="0"/>
            <a:t>Student Demographics file</a:t>
          </a:r>
        </a:p>
      </dgm:t>
    </dgm:pt>
    <dgm:pt modelId="{98DBB8BF-E380-4BA8-A6DD-985175C33FB1}" type="parTrans" cxnId="{49E49391-2DDC-4C12-BBDF-4F10C1D83A27}">
      <dgm:prSet/>
      <dgm:spPr/>
      <dgm:t>
        <a:bodyPr/>
        <a:lstStyle/>
        <a:p>
          <a:endParaRPr lang="en-US"/>
        </a:p>
      </dgm:t>
    </dgm:pt>
    <dgm:pt modelId="{71779F35-C2DD-4C57-879B-C2ECFD096BFD}" type="sibTrans" cxnId="{49E49391-2DDC-4C12-BBDF-4F10C1D83A27}">
      <dgm:prSet/>
      <dgm:spPr/>
      <dgm:t>
        <a:bodyPr/>
        <a:lstStyle/>
        <a:p>
          <a:endParaRPr lang="en-US"/>
        </a:p>
      </dgm:t>
    </dgm:pt>
    <dgm:pt modelId="{2865E115-CE89-4D9B-9C38-B54627BC026F}">
      <dgm:prSet phldrT="[Text]"/>
      <dgm:spPr/>
      <dgm:t>
        <a:bodyPr/>
        <a:lstStyle/>
        <a:p>
          <a:r>
            <a:rPr lang="en-US" dirty="0"/>
            <a:t>Student School Association </a:t>
          </a:r>
        </a:p>
      </dgm:t>
    </dgm:pt>
    <dgm:pt modelId="{46F26756-561D-4880-8A49-8EB1D5804F68}" type="parTrans" cxnId="{CB225678-683E-4715-9105-B28EE7F2364D}">
      <dgm:prSet/>
      <dgm:spPr/>
      <dgm:t>
        <a:bodyPr/>
        <a:lstStyle/>
        <a:p>
          <a:endParaRPr lang="en-US"/>
        </a:p>
      </dgm:t>
    </dgm:pt>
    <dgm:pt modelId="{E873BBC2-70EB-446B-94C8-9232E0BCA30A}" type="sibTrans" cxnId="{CB225678-683E-4715-9105-B28EE7F2364D}">
      <dgm:prSet/>
      <dgm:spPr/>
      <dgm:t>
        <a:bodyPr/>
        <a:lstStyle/>
        <a:p>
          <a:endParaRPr lang="en-US"/>
        </a:p>
      </dgm:t>
    </dgm:pt>
    <dgm:pt modelId="{15C29058-52BD-41FF-8F9B-82B0C1794A38}">
      <dgm:prSet phldrT="[Text]" custT="1"/>
      <dgm:spPr/>
      <dgm:t>
        <a:bodyPr/>
        <a:lstStyle/>
        <a:p>
          <a:r>
            <a:rPr lang="en-US" sz="3600" dirty="0">
              <a:latin typeface="Impact" panose="020B0806030902050204" pitchFamily="34" charset="0"/>
            </a:rPr>
            <a:t>Student Discipline Snapshot</a:t>
          </a:r>
        </a:p>
      </dgm:t>
    </dgm:pt>
    <dgm:pt modelId="{94C88B9F-ADBA-40FC-A9F9-6974CC8DB09E}" type="parTrans" cxnId="{264AD0CF-6261-4DCD-9DC7-227C3C54C21D}">
      <dgm:prSet/>
      <dgm:spPr/>
      <dgm:t>
        <a:bodyPr/>
        <a:lstStyle/>
        <a:p>
          <a:endParaRPr lang="en-US"/>
        </a:p>
      </dgm:t>
    </dgm:pt>
    <dgm:pt modelId="{21BD6A47-0C67-445A-B141-D635D6DB24FF}" type="sibTrans" cxnId="{264AD0CF-6261-4DCD-9DC7-227C3C54C21D}">
      <dgm:prSet/>
      <dgm:spPr/>
      <dgm:t>
        <a:bodyPr/>
        <a:lstStyle/>
        <a:p>
          <a:endParaRPr lang="en-US"/>
        </a:p>
      </dgm:t>
    </dgm:pt>
    <dgm:pt modelId="{BDF40BFA-E5D1-486B-B86B-4F9BC3F254C1}" type="pres">
      <dgm:prSet presAssocID="{066A01D5-ED27-424B-B2D3-E01C5F0E488F}" presName="Name0" presStyleCnt="0">
        <dgm:presLayoutVars>
          <dgm:chMax val="4"/>
          <dgm:resizeHandles val="exact"/>
        </dgm:presLayoutVars>
      </dgm:prSet>
      <dgm:spPr/>
    </dgm:pt>
    <dgm:pt modelId="{62E0AA9C-D24C-4D9A-AF1D-0BB7720FBFD5}" type="pres">
      <dgm:prSet presAssocID="{066A01D5-ED27-424B-B2D3-E01C5F0E488F}" presName="ellipse" presStyleLbl="trBgShp" presStyleIdx="0" presStyleCnt="1"/>
      <dgm:spPr/>
    </dgm:pt>
    <dgm:pt modelId="{A00A5ABC-767B-409A-923C-D21B2CF8B507}" type="pres">
      <dgm:prSet presAssocID="{066A01D5-ED27-424B-B2D3-E01C5F0E488F}" presName="arrow1" presStyleLbl="fgShp" presStyleIdx="0" presStyleCnt="1" custLinFactNeighborX="-966" custLinFactNeighborY="-15697"/>
      <dgm:spPr/>
    </dgm:pt>
    <dgm:pt modelId="{85F31C16-9706-4D9E-96E0-3AABA34F1898}" type="pres">
      <dgm:prSet presAssocID="{066A01D5-ED27-424B-B2D3-E01C5F0E488F}" presName="rectangle" presStyleLbl="revTx" presStyleIdx="0" presStyleCnt="1">
        <dgm:presLayoutVars>
          <dgm:bulletEnabled val="1"/>
        </dgm:presLayoutVars>
      </dgm:prSet>
      <dgm:spPr/>
    </dgm:pt>
    <dgm:pt modelId="{742DE5ED-6E07-45BB-87B9-CB6B2E6C7ED1}" type="pres">
      <dgm:prSet presAssocID="{18E2552B-4722-4942-981B-A8B598547C6E}" presName="item1" presStyleLbl="node1" presStyleIdx="0" presStyleCnt="3">
        <dgm:presLayoutVars>
          <dgm:bulletEnabled val="1"/>
        </dgm:presLayoutVars>
      </dgm:prSet>
      <dgm:spPr/>
    </dgm:pt>
    <dgm:pt modelId="{6ED65A22-BFF0-4966-87D6-C5AC545B41BC}" type="pres">
      <dgm:prSet presAssocID="{2865E115-CE89-4D9B-9C38-B54627BC026F}" presName="item2" presStyleLbl="node1" presStyleIdx="1" presStyleCnt="3">
        <dgm:presLayoutVars>
          <dgm:bulletEnabled val="1"/>
        </dgm:presLayoutVars>
      </dgm:prSet>
      <dgm:spPr/>
    </dgm:pt>
    <dgm:pt modelId="{9AFFF25C-C84F-42D7-9984-A07410D48193}" type="pres">
      <dgm:prSet presAssocID="{15C29058-52BD-41FF-8F9B-82B0C1794A38}" presName="item3" presStyleLbl="node1" presStyleIdx="2" presStyleCnt="3">
        <dgm:presLayoutVars>
          <dgm:bulletEnabled val="1"/>
        </dgm:presLayoutVars>
      </dgm:prSet>
      <dgm:spPr/>
    </dgm:pt>
    <dgm:pt modelId="{DB4DBF37-832A-4549-A9DD-B3CCE390284F}" type="pres">
      <dgm:prSet presAssocID="{066A01D5-ED27-424B-B2D3-E01C5F0E488F}" presName="funnel" presStyleLbl="trAlignAcc1" presStyleIdx="0" presStyleCnt="1" custScaleX="220767" custScaleY="100767" custLinFactNeighborX="-191" custLinFactNeighborY="542"/>
      <dgm:spPr/>
    </dgm:pt>
  </dgm:ptLst>
  <dgm:cxnLst>
    <dgm:cxn modelId="{9B71C74F-7E1E-4B65-BB65-81624F430C6C}" type="presOf" srcId="{066A01D5-ED27-424B-B2D3-E01C5F0E488F}" destId="{BDF40BFA-E5D1-486B-B86B-4F9BC3F254C1}" srcOrd="0" destOrd="0" presId="urn:microsoft.com/office/officeart/2005/8/layout/funnel1"/>
    <dgm:cxn modelId="{613FB754-EFBA-4631-85CD-5A4F088CDAE6}" type="presOf" srcId="{2865E115-CE89-4D9B-9C38-B54627BC026F}" destId="{742DE5ED-6E07-45BB-87B9-CB6B2E6C7ED1}" srcOrd="0" destOrd="0" presId="urn:microsoft.com/office/officeart/2005/8/layout/funnel1"/>
    <dgm:cxn modelId="{CB225678-683E-4715-9105-B28EE7F2364D}" srcId="{066A01D5-ED27-424B-B2D3-E01C5F0E488F}" destId="{2865E115-CE89-4D9B-9C38-B54627BC026F}" srcOrd="2" destOrd="0" parTransId="{46F26756-561D-4880-8A49-8EB1D5804F68}" sibTransId="{E873BBC2-70EB-446B-94C8-9232E0BCA30A}"/>
    <dgm:cxn modelId="{49E49391-2DDC-4C12-BBDF-4F10C1D83A27}" srcId="{066A01D5-ED27-424B-B2D3-E01C5F0E488F}" destId="{18E2552B-4722-4942-981B-A8B598547C6E}" srcOrd="1" destOrd="0" parTransId="{98DBB8BF-E380-4BA8-A6DD-985175C33FB1}" sibTransId="{71779F35-C2DD-4C57-879B-C2ECFD096BFD}"/>
    <dgm:cxn modelId="{AF5B5A98-6AA5-4414-900E-F6081C894EEF}" type="presOf" srcId="{18E2552B-4722-4942-981B-A8B598547C6E}" destId="{6ED65A22-BFF0-4966-87D6-C5AC545B41BC}" srcOrd="0" destOrd="0" presId="urn:microsoft.com/office/officeart/2005/8/layout/funnel1"/>
    <dgm:cxn modelId="{264AD0CF-6261-4DCD-9DC7-227C3C54C21D}" srcId="{066A01D5-ED27-424B-B2D3-E01C5F0E488F}" destId="{15C29058-52BD-41FF-8F9B-82B0C1794A38}" srcOrd="3" destOrd="0" parTransId="{94C88B9F-ADBA-40FC-A9F9-6974CC8DB09E}" sibTransId="{21BD6A47-0C67-445A-B141-D635D6DB24FF}"/>
    <dgm:cxn modelId="{A8371EE3-7918-4E91-ADD8-E58C0C5A9F95}" type="presOf" srcId="{FF866F56-BBEA-49EB-8C61-FD4059FE40FC}" destId="{9AFFF25C-C84F-42D7-9984-A07410D48193}" srcOrd="0" destOrd="0" presId="urn:microsoft.com/office/officeart/2005/8/layout/funnel1"/>
    <dgm:cxn modelId="{5D8408ED-5CF5-49E4-A18D-2347C30DB847}" srcId="{066A01D5-ED27-424B-B2D3-E01C5F0E488F}" destId="{FF866F56-BBEA-49EB-8C61-FD4059FE40FC}" srcOrd="0" destOrd="0" parTransId="{5AF3A89B-190F-490C-99C3-B2375624373D}" sibTransId="{CFE5DC9B-4BC2-4C5C-B48C-0AFB22D87774}"/>
    <dgm:cxn modelId="{D15E65F6-E14B-4557-BDEF-35EC90E09203}" type="presOf" srcId="{15C29058-52BD-41FF-8F9B-82B0C1794A38}" destId="{85F31C16-9706-4D9E-96E0-3AABA34F1898}" srcOrd="0" destOrd="0" presId="urn:microsoft.com/office/officeart/2005/8/layout/funnel1"/>
    <dgm:cxn modelId="{DDAC4FC6-2C1C-4BAD-B290-6A6DC1DA170B}" type="presParOf" srcId="{BDF40BFA-E5D1-486B-B86B-4F9BC3F254C1}" destId="{62E0AA9C-D24C-4D9A-AF1D-0BB7720FBFD5}" srcOrd="0" destOrd="0" presId="urn:microsoft.com/office/officeart/2005/8/layout/funnel1"/>
    <dgm:cxn modelId="{0BFB7440-2EBC-475B-A481-38B115A2A441}" type="presParOf" srcId="{BDF40BFA-E5D1-486B-B86B-4F9BC3F254C1}" destId="{A00A5ABC-767B-409A-923C-D21B2CF8B507}" srcOrd="1" destOrd="0" presId="urn:microsoft.com/office/officeart/2005/8/layout/funnel1"/>
    <dgm:cxn modelId="{5724B820-759E-4F66-8735-CD364E04BBC6}" type="presParOf" srcId="{BDF40BFA-E5D1-486B-B86B-4F9BC3F254C1}" destId="{85F31C16-9706-4D9E-96E0-3AABA34F1898}" srcOrd="2" destOrd="0" presId="urn:microsoft.com/office/officeart/2005/8/layout/funnel1"/>
    <dgm:cxn modelId="{5D0DC597-42AF-44C3-AE19-9F6FC6F50283}" type="presParOf" srcId="{BDF40BFA-E5D1-486B-B86B-4F9BC3F254C1}" destId="{742DE5ED-6E07-45BB-87B9-CB6B2E6C7ED1}" srcOrd="3" destOrd="0" presId="urn:microsoft.com/office/officeart/2005/8/layout/funnel1"/>
    <dgm:cxn modelId="{76744A82-DB05-439A-B52A-D37A768A4053}" type="presParOf" srcId="{BDF40BFA-E5D1-486B-B86B-4F9BC3F254C1}" destId="{6ED65A22-BFF0-4966-87D6-C5AC545B41BC}" srcOrd="4" destOrd="0" presId="urn:microsoft.com/office/officeart/2005/8/layout/funnel1"/>
    <dgm:cxn modelId="{8FCF05CA-3747-4E02-8B03-3FDEA9BFD764}" type="presParOf" srcId="{BDF40BFA-E5D1-486B-B86B-4F9BC3F254C1}" destId="{9AFFF25C-C84F-42D7-9984-A07410D48193}" srcOrd="5" destOrd="0" presId="urn:microsoft.com/office/officeart/2005/8/layout/funnel1"/>
    <dgm:cxn modelId="{C1F7359D-1B1B-4A20-A08F-1C11783E612A}" type="presParOf" srcId="{BDF40BFA-E5D1-486B-B86B-4F9BC3F254C1}" destId="{DB4DBF37-832A-4549-A9DD-B3CCE390284F}"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C9800-3CFF-44AE-8670-676C1D969761}">
      <dsp:nvSpPr>
        <dsp:cNvPr id="0" name=""/>
        <dsp:cNvSpPr/>
      </dsp:nvSpPr>
      <dsp:spPr>
        <a:xfrm>
          <a:off x="42340" y="169726"/>
          <a:ext cx="2539866" cy="152391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Townhall</a:t>
          </a:r>
        </a:p>
      </dsp:txBody>
      <dsp:txXfrm>
        <a:off x="42340" y="169726"/>
        <a:ext cx="2539866" cy="1523919"/>
      </dsp:txXfrm>
    </dsp:sp>
    <dsp:sp modelId="{0E7D95DA-0B2D-4713-929C-AD0E12DC6133}">
      <dsp:nvSpPr>
        <dsp:cNvPr id="0" name=""/>
        <dsp:cNvSpPr/>
      </dsp:nvSpPr>
      <dsp:spPr>
        <a:xfrm>
          <a:off x="2797054" y="193789"/>
          <a:ext cx="2539866" cy="1523919"/>
        </a:xfrm>
        <a:prstGeom prst="rect">
          <a:avLst/>
        </a:prstGeom>
        <a:solidFill>
          <a:schemeClr val="accent2">
            <a:hueOff val="1014286"/>
            <a:satOff val="-3882"/>
            <a:lumOff val="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What makes up the Student Discipline Snapshot</a:t>
          </a:r>
        </a:p>
      </dsp:txBody>
      <dsp:txXfrm>
        <a:off x="2797054" y="193789"/>
        <a:ext cx="2539866" cy="1523919"/>
      </dsp:txXfrm>
    </dsp:sp>
    <dsp:sp modelId="{5279C565-D737-414A-8463-57E452A7F071}">
      <dsp:nvSpPr>
        <dsp:cNvPr id="0" name=""/>
        <dsp:cNvSpPr/>
      </dsp:nvSpPr>
      <dsp:spPr>
        <a:xfrm>
          <a:off x="5613131" y="169726"/>
          <a:ext cx="2539866" cy="1523919"/>
        </a:xfrm>
        <a:prstGeom prst="rect">
          <a:avLst/>
        </a:prstGeom>
        <a:solidFill>
          <a:schemeClr val="accent2">
            <a:hueOff val="2028571"/>
            <a:satOff val="-7765"/>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Discipline Interchange </a:t>
          </a:r>
        </a:p>
      </dsp:txBody>
      <dsp:txXfrm>
        <a:off x="5613131" y="169726"/>
        <a:ext cx="2539866" cy="1523919"/>
      </dsp:txXfrm>
    </dsp:sp>
    <dsp:sp modelId="{2058A3EA-5A80-4B38-B7BF-A25E0F728426}">
      <dsp:nvSpPr>
        <dsp:cNvPr id="0" name=""/>
        <dsp:cNvSpPr/>
      </dsp:nvSpPr>
      <dsp:spPr>
        <a:xfrm>
          <a:off x="8384760" y="193789"/>
          <a:ext cx="2539866" cy="1523919"/>
        </a:xfrm>
        <a:prstGeom prst="rect">
          <a:avLst/>
        </a:prstGeom>
        <a:solidFill>
          <a:schemeClr val="accent2">
            <a:hueOff val="3042856"/>
            <a:satOff val="-11647"/>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Data Pipeline Process</a:t>
          </a:r>
        </a:p>
      </dsp:txBody>
      <dsp:txXfrm>
        <a:off x="8384760" y="193789"/>
        <a:ext cx="2539866" cy="1523919"/>
      </dsp:txXfrm>
    </dsp:sp>
    <dsp:sp modelId="{C0DE5DB5-2417-4E9D-8AF0-76D29B77ABC1}">
      <dsp:nvSpPr>
        <dsp:cNvPr id="0" name=""/>
        <dsp:cNvSpPr/>
      </dsp:nvSpPr>
      <dsp:spPr>
        <a:xfrm>
          <a:off x="3201" y="1971695"/>
          <a:ext cx="2539866" cy="1523919"/>
        </a:xfrm>
        <a:prstGeom prst="rect">
          <a:avLst/>
        </a:prstGeom>
        <a:solidFill>
          <a:schemeClr val="accent2">
            <a:hueOff val="4057142"/>
            <a:satOff val="-15530"/>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How we share PII data</a:t>
          </a:r>
        </a:p>
      </dsp:txBody>
      <dsp:txXfrm>
        <a:off x="3201" y="1971695"/>
        <a:ext cx="2539866" cy="1523919"/>
      </dsp:txXfrm>
    </dsp:sp>
    <dsp:sp modelId="{7AABFB4F-79FA-462B-9159-4E1776EC3B05}">
      <dsp:nvSpPr>
        <dsp:cNvPr id="0" name=""/>
        <dsp:cNvSpPr/>
      </dsp:nvSpPr>
      <dsp:spPr>
        <a:xfrm>
          <a:off x="2797054" y="1971695"/>
          <a:ext cx="2539866" cy="1523919"/>
        </a:xfrm>
        <a:prstGeom prst="rect">
          <a:avLst/>
        </a:prstGeom>
        <a:solidFill>
          <a:schemeClr val="accent2">
            <a:hueOff val="5071427"/>
            <a:satOff val="-19412"/>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PII data</a:t>
          </a:r>
        </a:p>
      </dsp:txBody>
      <dsp:txXfrm>
        <a:off x="2797054" y="1971695"/>
        <a:ext cx="2539866" cy="1523919"/>
      </dsp:txXfrm>
    </dsp:sp>
    <dsp:sp modelId="{DA7B4950-E094-446A-8E08-4BD59268E132}">
      <dsp:nvSpPr>
        <dsp:cNvPr id="0" name=""/>
        <dsp:cNvSpPr/>
      </dsp:nvSpPr>
      <dsp:spPr>
        <a:xfrm>
          <a:off x="5590907" y="1971695"/>
          <a:ext cx="2539866" cy="1523919"/>
        </a:xfrm>
        <a:prstGeom prst="rect">
          <a:avLst/>
        </a:prstGeom>
        <a:solidFill>
          <a:schemeClr val="accent2">
            <a:hueOff val="6085713"/>
            <a:satOff val="-23295"/>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Why is it important to report accurate data</a:t>
          </a:r>
        </a:p>
      </dsp:txBody>
      <dsp:txXfrm>
        <a:off x="5590907" y="1971695"/>
        <a:ext cx="2539866" cy="1523919"/>
      </dsp:txXfrm>
    </dsp:sp>
    <dsp:sp modelId="{9C138E97-32E6-4AC4-9ABC-BC3F32252EC4}">
      <dsp:nvSpPr>
        <dsp:cNvPr id="0" name=""/>
        <dsp:cNvSpPr/>
      </dsp:nvSpPr>
      <dsp:spPr>
        <a:xfrm>
          <a:off x="8384760" y="1971695"/>
          <a:ext cx="2539866" cy="1523919"/>
        </a:xfrm>
        <a:prstGeom prst="rect">
          <a:avLst/>
        </a:prstGeom>
        <a:solidFill>
          <a:schemeClr val="accent2">
            <a:hueOff val="7099998"/>
            <a:satOff val="-27177"/>
            <a:lumOff val="8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Collection Resources</a:t>
          </a:r>
        </a:p>
      </dsp:txBody>
      <dsp:txXfrm>
        <a:off x="8384760" y="1971695"/>
        <a:ext cx="2539866" cy="15239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0AA9C-D24C-4D9A-AF1D-0BB7720FBFD5}">
      <dsp:nvSpPr>
        <dsp:cNvPr id="0" name=""/>
        <dsp:cNvSpPr/>
      </dsp:nvSpPr>
      <dsp:spPr>
        <a:xfrm>
          <a:off x="3372863" y="248998"/>
          <a:ext cx="4783607" cy="166128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0A5ABC-767B-409A-923C-D21B2CF8B507}">
      <dsp:nvSpPr>
        <dsp:cNvPr id="0" name=""/>
        <dsp:cNvSpPr/>
      </dsp:nvSpPr>
      <dsp:spPr>
        <a:xfrm>
          <a:off x="5299600" y="4223786"/>
          <a:ext cx="927055" cy="593315"/>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F31C16-9706-4D9E-96E0-3AABA34F1898}">
      <dsp:nvSpPr>
        <dsp:cNvPr id="0" name=""/>
        <dsp:cNvSpPr/>
      </dsp:nvSpPr>
      <dsp:spPr>
        <a:xfrm>
          <a:off x="3547149" y="4791571"/>
          <a:ext cx="4449867" cy="1112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Impact" panose="020B0806030902050204" pitchFamily="34" charset="0"/>
            </a:rPr>
            <a:t>Student Discipline Snapshot</a:t>
          </a:r>
        </a:p>
      </dsp:txBody>
      <dsp:txXfrm>
        <a:off x="3547149" y="4791571"/>
        <a:ext cx="4449867" cy="1112466"/>
      </dsp:txXfrm>
    </dsp:sp>
    <dsp:sp modelId="{742DE5ED-6E07-45BB-87B9-CB6B2E6C7ED1}">
      <dsp:nvSpPr>
        <dsp:cNvPr id="0" name=""/>
        <dsp:cNvSpPr/>
      </dsp:nvSpPr>
      <dsp:spPr>
        <a:xfrm>
          <a:off x="5112019" y="2038586"/>
          <a:ext cx="1668700" cy="16687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Student School Association </a:t>
          </a:r>
        </a:p>
      </dsp:txBody>
      <dsp:txXfrm>
        <a:off x="5356394" y="2282961"/>
        <a:ext cx="1179950" cy="1179950"/>
      </dsp:txXfrm>
    </dsp:sp>
    <dsp:sp modelId="{6ED65A22-BFF0-4966-87D6-C5AC545B41BC}">
      <dsp:nvSpPr>
        <dsp:cNvPr id="0" name=""/>
        <dsp:cNvSpPr/>
      </dsp:nvSpPr>
      <dsp:spPr>
        <a:xfrm>
          <a:off x="3917971" y="786690"/>
          <a:ext cx="1668700" cy="16687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Student Demographics file</a:t>
          </a:r>
        </a:p>
      </dsp:txBody>
      <dsp:txXfrm>
        <a:off x="4162346" y="1031065"/>
        <a:ext cx="1179950" cy="1179950"/>
      </dsp:txXfrm>
    </dsp:sp>
    <dsp:sp modelId="{9AFFF25C-C84F-42D7-9984-A07410D48193}">
      <dsp:nvSpPr>
        <dsp:cNvPr id="0" name=""/>
        <dsp:cNvSpPr/>
      </dsp:nvSpPr>
      <dsp:spPr>
        <a:xfrm>
          <a:off x="5623754" y="383235"/>
          <a:ext cx="1668700" cy="16687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Discipline Interchange file</a:t>
          </a:r>
        </a:p>
      </dsp:txBody>
      <dsp:txXfrm>
        <a:off x="5868129" y="627610"/>
        <a:ext cx="1179950" cy="1179950"/>
      </dsp:txXfrm>
    </dsp:sp>
    <dsp:sp modelId="{DB4DBF37-832A-4549-A9DD-B3CCE390284F}">
      <dsp:nvSpPr>
        <dsp:cNvPr id="0" name=""/>
        <dsp:cNvSpPr/>
      </dsp:nvSpPr>
      <dsp:spPr>
        <a:xfrm>
          <a:off x="31594" y="51628"/>
          <a:ext cx="11461146" cy="4185065"/>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11/8/2023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dirty="0"/>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0" y="4675241"/>
            <a:ext cx="12192000" cy="2182761"/>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332873" y="6356350"/>
            <a:ext cx="2743200" cy="365125"/>
          </a:xfrm>
        </p:spPr>
        <p:txBody>
          <a:bodyPr/>
          <a:lstStyle>
            <a:lvl1pPr algn="l">
              <a:defRPr sz="1600">
                <a:solidFill>
                  <a:schemeClr val="tx1"/>
                </a:solidFill>
              </a:defRPr>
            </a:lvl1pPr>
          </a:lstStyle>
          <a:p>
            <a:fld id="{C479D5F6-EDCB-402A-AC08-4943A1820E8F}" type="slidenum">
              <a:rPr lang="en-US" smtClean="0"/>
              <a:pPr/>
              <a:t>‹#›</a:t>
            </a:fld>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a:extLst>
              <a:ext uri="{C183D7F6-B498-43B3-948B-1728B52AA6E4}">
                <adec:decorative xmlns:adec="http://schemas.microsoft.com/office/drawing/2017/decorative" val="1"/>
              </a:ext>
            </a:extLst>
          </p:cNvPr>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1999" cy="6857998"/>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58BA416A-65CA-C2DB-366F-7A806E7C99A7}"/>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rong Foundation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9" cy="1103700"/>
          </a:xfrm>
          <a:prstGeom prst="rect">
            <a:avLst/>
          </a:prstGeom>
        </p:spPr>
      </p:pic>
      <p:sp>
        <p:nvSpPr>
          <p:cNvPr id="5" name="Slide Number Placeholder 5">
            <a:extLst>
              <a:ext uri="{FF2B5EF4-FFF2-40B4-BE49-F238E27FC236}">
                <a16:creationId xmlns:a16="http://schemas.microsoft.com/office/drawing/2014/main" id="{A014FD68-9A56-D684-6416-49B192CAD3B8}"/>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91072326-4EBB-9A00-AAA2-601349C2F111}"/>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B2139AB1-0470-1AB6-F575-A2F989AD03B4}"/>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1875235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l Means All">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8" cy="1103700"/>
          </a:xfrm>
          <a:prstGeom prst="rect">
            <a:avLst/>
          </a:prstGeom>
        </p:spPr>
      </p:pic>
      <p:sp>
        <p:nvSpPr>
          <p:cNvPr id="5" name="Slide Number Placeholder 5">
            <a:extLst>
              <a:ext uri="{FF2B5EF4-FFF2-40B4-BE49-F238E27FC236}">
                <a16:creationId xmlns:a16="http://schemas.microsoft.com/office/drawing/2014/main" id="{4ECDDF79-976B-7025-F658-121558932B23}"/>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C24B2343-4D6C-8D8D-9A1B-578413E6D0A4}"/>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869FBA81-E65D-F5CC-C8B3-D752BA7B2201}"/>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265404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ality School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8" cy="1103698"/>
          </a:xfrm>
          <a:prstGeom prst="rect">
            <a:avLst/>
          </a:prstGeom>
        </p:spPr>
      </p:pic>
      <p:sp>
        <p:nvSpPr>
          <p:cNvPr id="5" name="Slide Number Placeholder 5">
            <a:extLst>
              <a:ext uri="{FF2B5EF4-FFF2-40B4-BE49-F238E27FC236}">
                <a16:creationId xmlns:a16="http://schemas.microsoft.com/office/drawing/2014/main" id="{9DF194B6-4504-AEC8-B480-AC55CA3D1457}"/>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50A29D81-FA54-514E-F2FB-B169FA743CF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1B57B026-D6D3-5197-F30C-B0C935BAE72A}"/>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3219240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re Option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8"/>
          </a:xfrm>
          <a:prstGeom prst="rect">
            <a:avLst/>
          </a:prstGeom>
        </p:spPr>
      </p:pic>
      <p:sp>
        <p:nvSpPr>
          <p:cNvPr id="5" name="Slide Number Placeholder 5">
            <a:extLst>
              <a:ext uri="{FF2B5EF4-FFF2-40B4-BE49-F238E27FC236}">
                <a16:creationId xmlns:a16="http://schemas.microsoft.com/office/drawing/2014/main" id="{33BC3FD6-B198-FCA5-7795-C825A53F6EE4}"/>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A8D1E959-61F4-2BC6-F5D4-DB03C78345CD}"/>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06332F5F-6AA2-1E89-D74F-F8A143F2443D}"/>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1571646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ducators Matter">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7"/>
          </a:xfrm>
          <a:prstGeom prst="rect">
            <a:avLst/>
          </a:prstGeom>
        </p:spPr>
      </p:pic>
      <p:sp>
        <p:nvSpPr>
          <p:cNvPr id="5" name="Slide Number Placeholder 5">
            <a:extLst>
              <a:ext uri="{FF2B5EF4-FFF2-40B4-BE49-F238E27FC236}">
                <a16:creationId xmlns:a16="http://schemas.microsoft.com/office/drawing/2014/main" id="{F9AE94E4-44C1-8BAC-79FF-D570509EC8B6}"/>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10524968-515B-7A3E-E533-7A6232E3BBD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E0749900-21F4-7982-4B6E-7BD5C22E2432}"/>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3299890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cellence">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6" cy="1103697"/>
          </a:xfrm>
          <a:prstGeom prst="rect">
            <a:avLst/>
          </a:prstGeom>
        </p:spPr>
      </p:pic>
      <p:sp>
        <p:nvSpPr>
          <p:cNvPr id="5" name="Slide Number Placeholder 5">
            <a:extLst>
              <a:ext uri="{FF2B5EF4-FFF2-40B4-BE49-F238E27FC236}">
                <a16:creationId xmlns:a16="http://schemas.microsoft.com/office/drawing/2014/main" id="{1371DEC8-2B8B-A8E5-3195-996C7C75D3C6}"/>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A608A39F-0A4E-500F-E017-DC9CBB15DE86}"/>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6116A291-8AC8-F49A-D685-286B9E6A34EB}"/>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944687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2" name="Slide Number Placeholder 5">
            <a:extLst>
              <a:ext uri="{FF2B5EF4-FFF2-40B4-BE49-F238E27FC236}">
                <a16:creationId xmlns:a16="http://schemas.microsoft.com/office/drawing/2014/main" id="{7D086918-AB89-4A91-BCB1-D1AA0521D94F}"/>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3" name="Content Placeholder 4">
            <a:extLst>
              <a:ext uri="{FF2B5EF4-FFF2-40B4-BE49-F238E27FC236}">
                <a16:creationId xmlns:a16="http://schemas.microsoft.com/office/drawing/2014/main" id="{059B8EF7-49FB-FFBA-165A-F585CDE84A4B}"/>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4" name="Content Placeholder 4">
            <a:extLst>
              <a:ext uri="{FF2B5EF4-FFF2-40B4-BE49-F238E27FC236}">
                <a16:creationId xmlns:a16="http://schemas.microsoft.com/office/drawing/2014/main" id="{85B59449-F999-17DB-C32F-6083E3F9D011}"/>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3175066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Slide Number Placeholder 5">
            <a:extLst>
              <a:ext uri="{FF2B5EF4-FFF2-40B4-BE49-F238E27FC236}">
                <a16:creationId xmlns:a16="http://schemas.microsoft.com/office/drawing/2014/main" id="{BDFF6364-F4D4-DACC-6F20-1D0EC16B1C0C}"/>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8" name="Content Placeholder 4">
            <a:extLst>
              <a:ext uri="{FF2B5EF4-FFF2-40B4-BE49-F238E27FC236}">
                <a16:creationId xmlns:a16="http://schemas.microsoft.com/office/drawing/2014/main" id="{D014D80D-D64F-5B65-13DA-821F711B6CFB}"/>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9" name="Content Placeholder 4">
            <a:extLst>
              <a:ext uri="{FF2B5EF4-FFF2-40B4-BE49-F238E27FC236}">
                <a16:creationId xmlns:a16="http://schemas.microsoft.com/office/drawing/2014/main" id="{23395916-C368-FE8E-934F-2E1AFB61BF12}"/>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675640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838200" y="1581408"/>
            <a:ext cx="5181600" cy="561839"/>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838200" y="2286000"/>
            <a:ext cx="5181600" cy="361981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618295"/>
            <a:ext cx="5181600" cy="551880"/>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2286000"/>
            <a:ext cx="5181600" cy="361981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A83C34C0-3D7E-EA22-13A0-D5FE97859A68}"/>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0" name="Content Placeholder 4">
            <a:extLst>
              <a:ext uri="{FF2B5EF4-FFF2-40B4-BE49-F238E27FC236}">
                <a16:creationId xmlns:a16="http://schemas.microsoft.com/office/drawing/2014/main" id="{F618E35A-EF83-57E7-EFC4-F7E877EB7FDE}"/>
              </a:ext>
            </a:extLst>
          </p:cNvPr>
          <p:cNvSpPr>
            <a:spLocks noGrp="1"/>
          </p:cNvSpPr>
          <p:nvPr>
            <p:ph sz="quarter" idx="15"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1" name="Content Placeholder 4">
            <a:extLst>
              <a:ext uri="{FF2B5EF4-FFF2-40B4-BE49-F238E27FC236}">
                <a16:creationId xmlns:a16="http://schemas.microsoft.com/office/drawing/2014/main" id="{0BAA9557-37D1-25F1-0F97-B446CCE79B05}"/>
              </a:ext>
            </a:extLst>
          </p:cNvPr>
          <p:cNvSpPr>
            <a:spLocks noGrp="1"/>
          </p:cNvSpPr>
          <p:nvPr>
            <p:ph sz="quarter" idx="16"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455326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00B7995-AEC9-9603-742B-CDC41375ABF2}"/>
              </a:ext>
            </a:extLst>
          </p:cNvPr>
          <p:cNvSpPr>
            <a:spLocks noGrp="1"/>
          </p:cNvSpPr>
          <p:nvPr>
            <p:ph type="ctrTitle" hasCustomPrompt="1"/>
          </p:nvPr>
        </p:nvSpPr>
        <p:spPr>
          <a:xfrm>
            <a:off x="0" y="2595716"/>
            <a:ext cx="12192000" cy="1061884"/>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add presentation topic</a:t>
            </a:r>
          </a:p>
        </p:txBody>
      </p:sp>
      <p:sp>
        <p:nvSpPr>
          <p:cNvPr id="13" name="Content Placeholder 12">
            <a:extLst>
              <a:ext uri="{FF2B5EF4-FFF2-40B4-BE49-F238E27FC236}">
                <a16:creationId xmlns:a16="http://schemas.microsoft.com/office/drawing/2014/main" id="{929CD7AB-00C7-2484-6333-74EA8842F2B7}"/>
              </a:ext>
            </a:extLst>
          </p:cNvPr>
          <p:cNvSpPr>
            <a:spLocks noGrp="1"/>
          </p:cNvSpPr>
          <p:nvPr>
            <p:ph sz="quarter" idx="13" hasCustomPrompt="1"/>
          </p:nvPr>
        </p:nvSpPr>
        <p:spPr>
          <a:xfrm>
            <a:off x="0" y="3657600"/>
            <a:ext cx="12192000" cy="1062038"/>
          </a:xfrm>
        </p:spPr>
        <p:txBody>
          <a:bodyPr>
            <a:normAutofit/>
          </a:bodyPr>
          <a:lstStyle>
            <a:lvl1pPr marL="0" indent="0" algn="ctr">
              <a:buNone/>
              <a:defRPr sz="3200">
                <a:solidFill>
                  <a:schemeClr val="bg1"/>
                </a:solidFill>
                <a:latin typeface="Museo Slab 500" panose="02000000000000000000" pitchFamily="50"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add presenter name</a:t>
            </a:r>
          </a:p>
        </p:txBody>
      </p:sp>
      <p:sp>
        <p:nvSpPr>
          <p:cNvPr id="2" name="Slide Number Placeholder 5">
            <a:extLst>
              <a:ext uri="{FF2B5EF4-FFF2-40B4-BE49-F238E27FC236}">
                <a16:creationId xmlns:a16="http://schemas.microsoft.com/office/drawing/2014/main" id="{CCD1BD24-5D82-2746-C18B-B0F0A4316BFB}"/>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42792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EFECAA2-3996-785F-E112-7E6B386093E1}"/>
              </a:ext>
            </a:extLst>
          </p:cNvPr>
          <p:cNvSpPr>
            <a:spLocks noGrp="1"/>
          </p:cNvSpPr>
          <p:nvPr>
            <p:ph type="title" hasCustomPrompt="1"/>
          </p:nvPr>
        </p:nvSpPr>
        <p:spPr>
          <a:xfrm>
            <a:off x="155448" y="237745"/>
            <a:ext cx="5303520" cy="1197864"/>
          </a:xfrm>
        </p:spPr>
        <p:txBody>
          <a:bodyPr>
            <a:noAutofit/>
          </a:bodyPr>
          <a:lstStyle>
            <a:lvl1pPr>
              <a:defRPr sz="3200" b="1">
                <a:solidFill>
                  <a:schemeClr val="bg1"/>
                </a:solidFill>
                <a:latin typeface="Museo Slab 500" panose="02000000000000000000" pitchFamily="50" charset="0"/>
              </a:defRPr>
            </a:lvl1pPr>
          </a:lstStyle>
          <a:p>
            <a:r>
              <a:rPr lang="en-US"/>
              <a:t>Click to add slide title</a:t>
            </a:r>
          </a:p>
        </p:txBody>
      </p:sp>
      <p:sp>
        <p:nvSpPr>
          <p:cNvPr id="4" name="Content Placeholder 3">
            <a:extLst>
              <a:ext uri="{FF2B5EF4-FFF2-40B4-BE49-F238E27FC236}">
                <a16:creationId xmlns:a16="http://schemas.microsoft.com/office/drawing/2014/main" id="{8784C5F4-5E7C-23F0-C1AB-0DC7A1D15802}"/>
              </a:ext>
            </a:extLst>
          </p:cNvPr>
          <p:cNvSpPr>
            <a:spLocks noGrp="1"/>
          </p:cNvSpPr>
          <p:nvPr>
            <p:ph sz="quarter" idx="13" hasCustomPrompt="1"/>
          </p:nvPr>
        </p:nvSpPr>
        <p:spPr>
          <a:xfrm>
            <a:off x="1509623" y="1574275"/>
            <a:ext cx="9170946" cy="3685881"/>
          </a:xfrm>
          <a:prstGeom prst="roundRect">
            <a:avLst/>
          </a:prstGeom>
          <a:solidFill>
            <a:srgbClr val="FFFFFF">
              <a:alpha val="69804"/>
            </a:srgbClr>
          </a:solidFill>
        </p:spPr>
        <p:txBody>
          <a:bodyPr anchor="ctr">
            <a:normAutofit/>
          </a:bodyPr>
          <a:lstStyle>
            <a:lvl1pPr marL="0" indent="0" algn="ctr">
              <a:buNone/>
              <a:defRPr sz="2400" b="0">
                <a:latin typeface="Museo Slab 500" panose="02000000000000000000" pitchFamily="50" charset="0"/>
              </a:defRPr>
            </a:lvl1pPr>
          </a:lstStyle>
          <a:p>
            <a:pPr lvl="0"/>
            <a:r>
              <a:rPr lang="en-US"/>
              <a:t>Click to add contact information</a:t>
            </a:r>
          </a:p>
          <a:p>
            <a:pPr lvl="0"/>
            <a:r>
              <a:rPr lang="en-US"/>
              <a:t>Name, email, phone, websites</a:t>
            </a:r>
          </a:p>
        </p:txBody>
      </p:sp>
      <p:sp>
        <p:nvSpPr>
          <p:cNvPr id="6" name="Slide Number Placeholder 5">
            <a:extLst>
              <a:ext uri="{FF2B5EF4-FFF2-40B4-BE49-F238E27FC236}">
                <a16:creationId xmlns:a16="http://schemas.microsoft.com/office/drawing/2014/main" id="{8A915075-830E-B386-98F0-748C95B4D901}"/>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80885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E0DAE1-72F2-85FA-36A5-4F076D29920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pic>
        <p:nvPicPr>
          <p:cNvPr id="3" name="Picture 2">
            <a:extLst>
              <a:ext uri="{FF2B5EF4-FFF2-40B4-BE49-F238E27FC236}">
                <a16:creationId xmlns:a16="http://schemas.microsoft.com/office/drawing/2014/main" id="{49BED633-71DA-7A28-29F6-99EA784F716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a:extLst>
              <a:ext uri="{FF2B5EF4-FFF2-40B4-BE49-F238E27FC236}">
                <a16:creationId xmlns:a16="http://schemas.microsoft.com/office/drawing/2014/main" id="{C4F2895A-C3CB-B6EA-A90C-7486DFECCB13}"/>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0" name="Content Placeholder 4">
            <a:extLst>
              <a:ext uri="{FF2B5EF4-FFF2-40B4-BE49-F238E27FC236}">
                <a16:creationId xmlns:a16="http://schemas.microsoft.com/office/drawing/2014/main" id="{7E29BBA0-B2DC-F9C3-D5F6-974A44EA187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1" name="Content Placeholder 4">
            <a:extLst>
              <a:ext uri="{FF2B5EF4-FFF2-40B4-BE49-F238E27FC236}">
                <a16:creationId xmlns:a16="http://schemas.microsoft.com/office/drawing/2014/main" id="{4D467485-A599-EF0B-3C8A-4DBF3A188E47}"/>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183644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71C4D3-622D-45EA-EE10-A0E234A45177}"/>
              </a:ext>
            </a:extLst>
          </p:cNvPr>
          <p:cNvSpPr>
            <a:spLocks noGrp="1"/>
          </p:cNvSpPr>
          <p:nvPr>
            <p:ph type="title"/>
          </p:nvPr>
        </p:nvSpPr>
        <p:spPr>
          <a:xfrm>
            <a:off x="443565" y="205176"/>
            <a:ext cx="8065168" cy="89852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3F8DC90A-8319-3C2E-F410-0287BDC1E15B}"/>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1" name="Content Placeholder 4">
            <a:extLst>
              <a:ext uri="{FF2B5EF4-FFF2-40B4-BE49-F238E27FC236}">
                <a16:creationId xmlns:a16="http://schemas.microsoft.com/office/drawing/2014/main" id="{A961DECF-3C6F-C44A-FD58-85501ED6409A}"/>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2" name="Content Placeholder 4">
            <a:extLst>
              <a:ext uri="{FF2B5EF4-FFF2-40B4-BE49-F238E27FC236}">
                <a16:creationId xmlns:a16="http://schemas.microsoft.com/office/drawing/2014/main" id="{297C8305-189D-2174-23D3-13B9C1B64BF5}"/>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783952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8"/>
            <a:ext cx="11736168" cy="5599169"/>
          </a:xfrm>
        </p:spPr>
        <p:txBody>
          <a:bodyPr lIns="0" tIns="0" rIns="0" bIns="0"/>
          <a:lstStyle>
            <a:lvl1pPr marL="0" indent="0">
              <a:buNone/>
              <a:defRPr sz="2400"/>
            </a:lvl1pPr>
            <a:lvl2pPr>
              <a:defRPr sz="2000"/>
            </a:lvl2pPr>
            <a:lvl3pPr>
              <a:defRPr sz="1800"/>
            </a:lvl3pPr>
          </a:lstStyle>
          <a:p>
            <a:pPr lvl="0"/>
            <a:r>
              <a:rPr lang="en-US"/>
              <a:t>Insert Image or Smart Art</a:t>
            </a:r>
          </a:p>
        </p:txBody>
      </p:sp>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453358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0" r:id="rId3"/>
    <p:sldLayoutId id="2147483697" r:id="rId4"/>
    <p:sldLayoutId id="2147483696" r:id="rId5"/>
    <p:sldLayoutId id="2147483700" r:id="rId6"/>
    <p:sldLayoutId id="2147483682" r:id="rId7"/>
    <p:sldLayoutId id="2147483698" r:id="rId8"/>
    <p:sldLayoutId id="2147483699" r:id="rId9"/>
    <p:sldLayoutId id="2147483668" r:id="rId10"/>
    <p:sldLayoutId id="2147483690" r:id="rId11"/>
    <p:sldLayoutId id="2147483691" r:id="rId12"/>
    <p:sldLayoutId id="2147483692" r:id="rId13"/>
    <p:sldLayoutId id="2147483693" r:id="rId14"/>
    <p:sldLayoutId id="2147483694" r:id="rId15"/>
    <p:sldLayoutId id="2147483695"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hyperlink" Target="https://www.cde.state.co.us/datapipeline/2023-2024disciplineactionfilelayoutanddefinitions" TargetMode="External"/><Relationship Id="rId4" Type="http://schemas.openxmlformats.org/officeDocument/2006/relationships/hyperlink" Target="https://www.cde.state.co.us/datapipeline/disciplineinterchang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cde.state.co.us/datapipeline/2023-2024disciplineactionfilelayoutanddefinition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cde.state.co.us/datapipeline/2023-2024disciplineactionfilelayoutanddefinition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de.state.co.us/datapipeline/2023-2024disciplineactionfilelayoutanddefinition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edx.cde.state.co.us/SchoolView/DataCenter/reports.jspx;jsessionid=FYGtpOJkWgkZw1ReJaG6joNEMHoFlkcrfkTXu-AVuYVJjtZ7C_6Z!216990485?_adf_ctrl-state=pac20phbp_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cde.state.co.us/cdereval/suspend-expe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cde.state.co.us/dataprivacyandsecurity" TargetMode="External"/><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my.syncplicity.com/" TargetMode="External"/><Relationship Id="rId2" Type="http://schemas.openxmlformats.org/officeDocument/2006/relationships/hyperlink" Target="http://www.cde.state.co.us/datapipeline/syncplicity"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mailto:SpedDiscipline@cde.state.co.us" TargetMode="External"/><Relationship Id="rId2" Type="http://schemas.openxmlformats.org/officeDocument/2006/relationships/hyperlink" Target="mailto:StudentDiscipline@cde.state.co.us" TargetMode="Externa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hyperlink" Target="https://www.cde.state.co.us/datapipeline/datapipelinetownhallpresentations" TargetMode="External"/><Relationship Id="rId2" Type="http://schemas.openxmlformats.org/officeDocument/2006/relationships/hyperlink" Target="https://www.cde.state.co.us/datapipeline/train_schedule" TargetMode="External"/><Relationship Id="rId1" Type="http://schemas.openxmlformats.org/officeDocument/2006/relationships/slideLayout" Target="../slideLayouts/slideLayout3.xml"/><Relationship Id="rId4" Type="http://schemas.openxmlformats.org/officeDocument/2006/relationships/hyperlink" Target="mailto:DATASERVICES-subscribe-request@cdelist.cde.state.co.u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cde.state.co.us/datapipeline/2023-2024disciplineactionfilelayoutanddefinitions" TargetMode="External"/><Relationship Id="rId2" Type="http://schemas.openxmlformats.org/officeDocument/2006/relationships/hyperlink" Target="mailto:Student%20Discipline%20Snapshot%20%3cStudentDiscipline@cde.state.co.us%3e" TargetMode="External"/><Relationship Id="rId1" Type="http://schemas.openxmlformats.org/officeDocument/2006/relationships/slideLayout" Target="../slideLayouts/slideLayout2.xml"/><Relationship Id="rId5" Type="http://schemas.openxmlformats.org/officeDocument/2006/relationships/hyperlink" Target="https://www.cde.state.co.us/datapipeline/2023-2024studentschoolassociationfilelayout" TargetMode="External"/><Relationship Id="rId4" Type="http://schemas.openxmlformats.org/officeDocument/2006/relationships/hyperlink" Target="https://www.cde.state.co.us/datapipeline/2023-2024studentdemographicfilelayou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cde.state.co.us/datapipeline/studentdisciplinesnapshot" TargetMode="External"/><Relationship Id="rId2" Type="http://schemas.openxmlformats.org/officeDocument/2006/relationships/hyperlink" Target="https://www.cde.state.co.us/datapipeline/disciplineinterchange" TargetMode="External"/><Relationship Id="rId1" Type="http://schemas.openxmlformats.org/officeDocument/2006/relationships/slideLayout" Target="../slideLayouts/slideLayout2.xml"/><Relationship Id="rId6" Type="http://schemas.openxmlformats.org/officeDocument/2006/relationships/hyperlink" Target="mailto:Student%20Discipline%20Snapshot%20%3cStudentDiscipline@cde.state.co.us%3e"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1" y="3429000"/>
            <a:ext cx="10402529" cy="1894840"/>
          </a:xfrm>
        </p:spPr>
        <p:txBody>
          <a:bodyPr>
            <a:normAutofit/>
          </a:bodyPr>
          <a:lstStyle/>
          <a:p>
            <a:r>
              <a:rPr lang="en-US" dirty="0">
                <a:latin typeface="Museo Slab 500"/>
              </a:rPr>
              <a:t>November 8, 2023</a:t>
            </a:r>
            <a:endParaRPr lang="en-US" dirty="0"/>
          </a:p>
        </p:txBody>
      </p:sp>
      <p:sp>
        <p:nvSpPr>
          <p:cNvPr id="6" name="Subtitle 5">
            <a:extLst>
              <a:ext uri="{FF2B5EF4-FFF2-40B4-BE49-F238E27FC236}">
                <a16:creationId xmlns:a16="http://schemas.microsoft.com/office/drawing/2014/main" id="{BC67150A-CBD9-CFD8-0712-335359564735}"/>
              </a:ext>
            </a:extLst>
          </p:cNvPr>
          <p:cNvSpPr>
            <a:spLocks noGrp="1"/>
          </p:cNvSpPr>
          <p:nvPr>
            <p:ph type="subTitle" idx="1"/>
          </p:nvPr>
        </p:nvSpPr>
        <p:spPr>
          <a:xfrm>
            <a:off x="914401" y="4277362"/>
            <a:ext cx="10402529" cy="1894840"/>
          </a:xfrm>
        </p:spPr>
        <p:txBody>
          <a:bodyPr>
            <a:normAutofit/>
          </a:bodyPr>
          <a:lstStyle/>
          <a:p>
            <a:r>
              <a:rPr lang="en-US" dirty="0"/>
              <a:t>Student Discipline Training</a:t>
            </a:r>
          </a:p>
          <a:p>
            <a:endParaRPr lang="en-US" dirty="0"/>
          </a:p>
          <a:p>
            <a:r>
              <a:rPr lang="en-US" dirty="0"/>
              <a:t>Dawna Gudka-Collection Lead</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lstStyle/>
          <a:p>
            <a:r>
              <a:rPr lang="en-US" dirty="0">
                <a:solidFill>
                  <a:schemeClr val="accent1"/>
                </a:solidFill>
                <a:latin typeface="Museo Slab 500"/>
                <a:hlinkClick r:id="rId4">
                  <a:extLst>
                    <a:ext uri="{A12FA001-AC4F-418D-AE19-62706E023703}">
                      <ahyp:hlinkClr xmlns:ahyp="http://schemas.microsoft.com/office/drawing/2018/hyperlinkcolor" val="tx"/>
                    </a:ext>
                  </a:extLst>
                </a:hlinkClick>
              </a:rPr>
              <a:t>Staff Interchange-website</a:t>
            </a:r>
            <a:endParaRPr lang="en-US" dirty="0">
              <a:solidFill>
                <a:schemeClr val="accent1"/>
              </a:solidFill>
            </a:endParaRPr>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10</a:t>
            </a:fld>
            <a:endParaRPr lang="en-US" dirty="0"/>
          </a:p>
        </p:txBody>
      </p:sp>
      <p:sp>
        <p:nvSpPr>
          <p:cNvPr id="3" name="TextBox 2">
            <a:extLst>
              <a:ext uri="{FF2B5EF4-FFF2-40B4-BE49-F238E27FC236}">
                <a16:creationId xmlns:a16="http://schemas.microsoft.com/office/drawing/2014/main" id="{B6D0A6E8-87DB-0293-5160-B7666867BCB9}"/>
              </a:ext>
            </a:extLst>
          </p:cNvPr>
          <p:cNvSpPr txBox="1"/>
          <p:nvPr/>
        </p:nvSpPr>
        <p:spPr>
          <a:xfrm>
            <a:off x="4817533" y="457200"/>
            <a:ext cx="4504759" cy="523220"/>
          </a:xfrm>
          <a:prstGeom prst="rect">
            <a:avLst/>
          </a:prstGeom>
          <a:noFill/>
        </p:spPr>
        <p:txBody>
          <a:bodyPr wrap="none" rtlCol="0">
            <a:spAutoFit/>
          </a:bodyPr>
          <a:lstStyle/>
          <a:p>
            <a:r>
              <a:rPr lang="en-US" sz="2800" dirty="0">
                <a:solidFill>
                  <a:schemeClr val="tx2"/>
                </a:solidFill>
                <a:latin typeface="Arial Narrow" panose="020B0606020202030204" pitchFamily="34" charset="0"/>
                <a:hlinkClick r:id="rId5">
                  <a:extLst>
                    <a:ext uri="{A12FA001-AC4F-418D-AE19-62706E023703}">
                      <ahyp:hlinkClr xmlns:ahyp="http://schemas.microsoft.com/office/drawing/2018/hyperlinkcolor" val="tx"/>
                    </a:ext>
                  </a:extLst>
                </a:hlinkClick>
              </a:rPr>
              <a:t>Discipline Interchange File layout</a:t>
            </a:r>
            <a:endParaRPr lang="en-US" sz="2800" dirty="0">
              <a:solidFill>
                <a:schemeClr val="tx2"/>
              </a:solidFill>
              <a:latin typeface="Arial Narrow" panose="020B0606020202030204" pitchFamily="34" charset="0"/>
            </a:endParaRPr>
          </a:p>
        </p:txBody>
      </p:sp>
      <p:pic>
        <p:nvPicPr>
          <p:cNvPr id="7" name="Video 5" descr="Video of the discipline file layout">
            <a:hlinkClick r:id="" action="ppaction://media"/>
            <a:extLst>
              <a:ext uri="{FF2B5EF4-FFF2-40B4-BE49-F238E27FC236}">
                <a16:creationId xmlns:a16="http://schemas.microsoft.com/office/drawing/2014/main" id="{CF5D754B-87B6-D60B-FA9F-B3D00514D83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63782" y="1241620"/>
            <a:ext cx="9296400" cy="5295900"/>
          </a:xfrm>
          <a:prstGeom prst="rect">
            <a:avLst/>
          </a:prstGeom>
        </p:spPr>
      </p:pic>
    </p:spTree>
    <p:extLst>
      <p:ext uri="{BB962C8B-B14F-4D97-AF65-F5344CB8AC3E}">
        <p14:creationId xmlns:p14="http://schemas.microsoft.com/office/powerpoint/2010/main" val="355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2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lstStyle/>
          <a:p>
            <a:r>
              <a:rPr lang="en-US" dirty="0">
                <a:solidFill>
                  <a:schemeClr val="accent1"/>
                </a:solidFill>
                <a:latin typeface="Museo Slab 500"/>
              </a:rPr>
              <a:t>Staff Interchange</a:t>
            </a:r>
            <a:r>
              <a:rPr lang="en-US" baseline="0" dirty="0">
                <a:solidFill>
                  <a:schemeClr val="accent1"/>
                </a:solidFill>
                <a:latin typeface="Museo Slab 500"/>
              </a:rPr>
              <a:t> file layout</a:t>
            </a:r>
            <a:endParaRPr lang="en-US" dirty="0">
              <a:solidFill>
                <a:schemeClr val="accent1"/>
              </a:solidFill>
            </a:endParaRPr>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11</a:t>
            </a:fld>
            <a:endParaRPr lang="en-US" dirty="0"/>
          </a:p>
        </p:txBody>
      </p:sp>
      <p:sp>
        <p:nvSpPr>
          <p:cNvPr id="3" name="TextBox 2">
            <a:extLst>
              <a:ext uri="{FF2B5EF4-FFF2-40B4-BE49-F238E27FC236}">
                <a16:creationId xmlns:a16="http://schemas.microsoft.com/office/drawing/2014/main" id="{B6D0A6E8-87DB-0293-5160-B7666867BCB9}"/>
              </a:ext>
            </a:extLst>
          </p:cNvPr>
          <p:cNvSpPr txBox="1"/>
          <p:nvPr/>
        </p:nvSpPr>
        <p:spPr>
          <a:xfrm>
            <a:off x="4817533" y="457200"/>
            <a:ext cx="4504759" cy="523220"/>
          </a:xfrm>
          <a:prstGeom prst="rect">
            <a:avLst/>
          </a:prstGeom>
          <a:noFill/>
        </p:spPr>
        <p:txBody>
          <a:bodyPr wrap="none" rtlCol="0">
            <a:spAutoFit/>
          </a:bodyPr>
          <a:lstStyle/>
          <a:p>
            <a:r>
              <a:rPr lang="en-US" sz="2800" dirty="0">
                <a:solidFill>
                  <a:schemeClr val="tx2"/>
                </a:solidFill>
                <a:latin typeface="Arial Narrow" panose="020B0606020202030204" pitchFamily="34" charset="0"/>
                <a:hlinkClick r:id="rId2">
                  <a:extLst>
                    <a:ext uri="{A12FA001-AC4F-418D-AE19-62706E023703}">
                      <ahyp:hlinkClr xmlns:ahyp="http://schemas.microsoft.com/office/drawing/2018/hyperlinkcolor" val="tx"/>
                    </a:ext>
                  </a:extLst>
                </a:hlinkClick>
              </a:rPr>
              <a:t>Discipline Interchange File layout</a:t>
            </a:r>
            <a:endParaRPr lang="en-US" sz="2800" dirty="0">
              <a:solidFill>
                <a:schemeClr val="tx2"/>
              </a:solidFill>
              <a:latin typeface="Arial Narrow" panose="020B0606020202030204" pitchFamily="34" charset="0"/>
            </a:endParaRPr>
          </a:p>
        </p:txBody>
      </p:sp>
      <p:pic>
        <p:nvPicPr>
          <p:cNvPr id="6" name="Picture 5" descr="File layout has many resources for this collection">
            <a:extLst>
              <a:ext uri="{FF2B5EF4-FFF2-40B4-BE49-F238E27FC236}">
                <a16:creationId xmlns:a16="http://schemas.microsoft.com/office/drawing/2014/main" id="{4B9D3755-D1D0-7F95-D9B3-C641DEBC2149}"/>
              </a:ext>
            </a:extLst>
          </p:cNvPr>
          <p:cNvPicPr>
            <a:picLocks noChangeAspect="1"/>
          </p:cNvPicPr>
          <p:nvPr/>
        </p:nvPicPr>
        <p:blipFill>
          <a:blip r:embed="rId3"/>
          <a:stretch>
            <a:fillRect/>
          </a:stretch>
        </p:blipFill>
        <p:spPr>
          <a:xfrm>
            <a:off x="753533" y="1355724"/>
            <a:ext cx="10049934" cy="4780612"/>
          </a:xfrm>
          <a:prstGeom prst="rect">
            <a:avLst/>
          </a:prstGeom>
        </p:spPr>
      </p:pic>
    </p:spTree>
    <p:extLst>
      <p:ext uri="{BB962C8B-B14F-4D97-AF65-F5344CB8AC3E}">
        <p14:creationId xmlns:p14="http://schemas.microsoft.com/office/powerpoint/2010/main" val="1021034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a:xfrm>
            <a:off x="443564" y="205176"/>
            <a:ext cx="11291235" cy="898524"/>
          </a:xfrm>
        </p:spPr>
        <p:txBody>
          <a:bodyPr/>
          <a:lstStyle/>
          <a:p>
            <a:r>
              <a:rPr lang="en-US" dirty="0">
                <a:solidFill>
                  <a:schemeClr val="accent1"/>
                </a:solidFill>
                <a:latin typeface="Museo Slab 500"/>
              </a:rPr>
              <a:t>Staff Interchange file layout  What data elements are needed</a:t>
            </a:r>
            <a:endParaRPr lang="en-US" dirty="0">
              <a:solidFill>
                <a:schemeClr val="accent1"/>
              </a:solidFill>
            </a:endParaRPr>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12</a:t>
            </a:fld>
            <a:endParaRPr lang="en-US" dirty="0"/>
          </a:p>
        </p:txBody>
      </p:sp>
      <p:sp>
        <p:nvSpPr>
          <p:cNvPr id="3" name="TextBox 2">
            <a:extLst>
              <a:ext uri="{FF2B5EF4-FFF2-40B4-BE49-F238E27FC236}">
                <a16:creationId xmlns:a16="http://schemas.microsoft.com/office/drawing/2014/main" id="{B6D0A6E8-87DB-0293-5160-B7666867BCB9}"/>
              </a:ext>
            </a:extLst>
          </p:cNvPr>
          <p:cNvSpPr txBox="1"/>
          <p:nvPr/>
        </p:nvSpPr>
        <p:spPr>
          <a:xfrm>
            <a:off x="3729320" y="1418898"/>
            <a:ext cx="4504759" cy="523220"/>
          </a:xfrm>
          <a:prstGeom prst="rect">
            <a:avLst/>
          </a:prstGeom>
          <a:noFill/>
        </p:spPr>
        <p:txBody>
          <a:bodyPr wrap="none" rtlCol="0">
            <a:spAutoFit/>
          </a:bodyPr>
          <a:lstStyle/>
          <a:p>
            <a:r>
              <a:rPr lang="en-US" sz="2800" dirty="0">
                <a:solidFill>
                  <a:schemeClr val="tx2"/>
                </a:solidFill>
                <a:latin typeface="Arial Narrow" panose="020B0606020202030204" pitchFamily="34" charset="0"/>
                <a:hlinkClick r:id="rId2">
                  <a:extLst>
                    <a:ext uri="{A12FA001-AC4F-418D-AE19-62706E023703}">
                      <ahyp:hlinkClr xmlns:ahyp="http://schemas.microsoft.com/office/drawing/2018/hyperlinkcolor" val="tx"/>
                    </a:ext>
                  </a:extLst>
                </a:hlinkClick>
              </a:rPr>
              <a:t>Discipline Interchange File layout</a:t>
            </a:r>
            <a:endParaRPr lang="en-US" sz="2800" dirty="0">
              <a:solidFill>
                <a:schemeClr val="tx2"/>
              </a:solidFill>
              <a:latin typeface="Arial Narrow" panose="020B0606020202030204" pitchFamily="34" charset="0"/>
            </a:endParaRPr>
          </a:p>
        </p:txBody>
      </p:sp>
      <p:pic>
        <p:nvPicPr>
          <p:cNvPr id="6" name="Picture 5" descr="Lets look at a couple of the data elements and how to look at the file layout to determine what data is needed">
            <a:extLst>
              <a:ext uri="{FF2B5EF4-FFF2-40B4-BE49-F238E27FC236}">
                <a16:creationId xmlns:a16="http://schemas.microsoft.com/office/drawing/2014/main" id="{A9E398F6-3F17-A0D8-B092-FCB3EDDC1245}"/>
              </a:ext>
            </a:extLst>
          </p:cNvPr>
          <p:cNvPicPr>
            <a:picLocks noChangeAspect="1"/>
          </p:cNvPicPr>
          <p:nvPr/>
        </p:nvPicPr>
        <p:blipFill>
          <a:blip r:embed="rId3"/>
          <a:stretch>
            <a:fillRect/>
          </a:stretch>
        </p:blipFill>
        <p:spPr>
          <a:xfrm>
            <a:off x="774700" y="2257317"/>
            <a:ext cx="10414000" cy="3721207"/>
          </a:xfrm>
          <a:prstGeom prst="rect">
            <a:avLst/>
          </a:prstGeom>
        </p:spPr>
      </p:pic>
    </p:spTree>
    <p:extLst>
      <p:ext uri="{BB962C8B-B14F-4D97-AF65-F5344CB8AC3E}">
        <p14:creationId xmlns:p14="http://schemas.microsoft.com/office/powerpoint/2010/main" val="2505262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lstStyle/>
          <a:p>
            <a:r>
              <a:rPr lang="en-US" dirty="0">
                <a:solidFill>
                  <a:schemeClr val="accent1"/>
                </a:solidFill>
                <a:latin typeface="Museo Slab 500"/>
              </a:rPr>
              <a:t>Staff Interchange</a:t>
            </a:r>
            <a:r>
              <a:rPr lang="en-US" baseline="0" dirty="0">
                <a:solidFill>
                  <a:schemeClr val="accent1"/>
                </a:solidFill>
                <a:latin typeface="Museo Slab 500"/>
              </a:rPr>
              <a:t> file layout data needed</a:t>
            </a:r>
            <a:endParaRPr lang="en-US" dirty="0">
              <a:solidFill>
                <a:schemeClr val="accent1"/>
              </a:solidFill>
            </a:endParaRPr>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13</a:t>
            </a:fld>
            <a:endParaRPr lang="en-US" dirty="0"/>
          </a:p>
        </p:txBody>
      </p:sp>
      <p:sp>
        <p:nvSpPr>
          <p:cNvPr id="3" name="TextBox 2">
            <a:extLst>
              <a:ext uri="{FF2B5EF4-FFF2-40B4-BE49-F238E27FC236}">
                <a16:creationId xmlns:a16="http://schemas.microsoft.com/office/drawing/2014/main" id="{B6D0A6E8-87DB-0293-5160-B7666867BCB9}"/>
              </a:ext>
            </a:extLst>
          </p:cNvPr>
          <p:cNvSpPr txBox="1"/>
          <p:nvPr/>
        </p:nvSpPr>
        <p:spPr>
          <a:xfrm>
            <a:off x="3382433" y="1467565"/>
            <a:ext cx="4504759" cy="523220"/>
          </a:xfrm>
          <a:prstGeom prst="rect">
            <a:avLst/>
          </a:prstGeom>
          <a:noFill/>
        </p:spPr>
        <p:txBody>
          <a:bodyPr wrap="none" rtlCol="0">
            <a:spAutoFit/>
          </a:bodyPr>
          <a:lstStyle/>
          <a:p>
            <a:r>
              <a:rPr lang="en-US" sz="2800" dirty="0">
                <a:solidFill>
                  <a:schemeClr val="tx2"/>
                </a:solidFill>
                <a:latin typeface="Arial Narrow" panose="020B0606020202030204" pitchFamily="34" charset="0"/>
                <a:hlinkClick r:id="rId2">
                  <a:extLst>
                    <a:ext uri="{A12FA001-AC4F-418D-AE19-62706E023703}">
                      <ahyp:hlinkClr xmlns:ahyp="http://schemas.microsoft.com/office/drawing/2018/hyperlinkcolor" val="tx"/>
                    </a:ext>
                  </a:extLst>
                </a:hlinkClick>
              </a:rPr>
              <a:t>Discipline Interchange File layout</a:t>
            </a:r>
            <a:endParaRPr lang="en-US" sz="2800" dirty="0">
              <a:solidFill>
                <a:schemeClr val="tx2"/>
              </a:solidFill>
              <a:latin typeface="Arial Narrow" panose="020B0606020202030204" pitchFamily="34" charset="0"/>
            </a:endParaRPr>
          </a:p>
        </p:txBody>
      </p:sp>
      <p:pic>
        <p:nvPicPr>
          <p:cNvPr id="9" name="Picture 8" descr="Now lets look at the Incident Identifier">
            <a:extLst>
              <a:ext uri="{FF2B5EF4-FFF2-40B4-BE49-F238E27FC236}">
                <a16:creationId xmlns:a16="http://schemas.microsoft.com/office/drawing/2014/main" id="{61D0AF47-7DE7-7BCF-931B-F79771E1873A}"/>
              </a:ext>
            </a:extLst>
          </p:cNvPr>
          <p:cNvPicPr>
            <a:picLocks noChangeAspect="1"/>
          </p:cNvPicPr>
          <p:nvPr/>
        </p:nvPicPr>
        <p:blipFill>
          <a:blip r:embed="rId3"/>
          <a:stretch>
            <a:fillRect/>
          </a:stretch>
        </p:blipFill>
        <p:spPr>
          <a:xfrm>
            <a:off x="443565" y="2858743"/>
            <a:ext cx="10995259" cy="2246657"/>
          </a:xfrm>
          <a:prstGeom prst="rect">
            <a:avLst/>
          </a:prstGeom>
        </p:spPr>
      </p:pic>
    </p:spTree>
    <p:extLst>
      <p:ext uri="{BB962C8B-B14F-4D97-AF65-F5344CB8AC3E}">
        <p14:creationId xmlns:p14="http://schemas.microsoft.com/office/powerpoint/2010/main" val="3695915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normAutofit fontScale="90000"/>
          </a:bodyPr>
          <a:lstStyle/>
          <a:p>
            <a:r>
              <a:rPr lang="en-US" dirty="0">
                <a:latin typeface="Museo Slab 500"/>
              </a:rPr>
              <a:t>Student Discipline Behavior Codes</a:t>
            </a:r>
            <a:br>
              <a:rPr lang="en-US" dirty="0">
                <a:latin typeface="Museo Slab 500"/>
              </a:rPr>
            </a:br>
            <a:br>
              <a:rPr lang="en-US" dirty="0">
                <a:latin typeface="Museo Slab 500"/>
              </a:rPr>
            </a:b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14</a:t>
            </a:fld>
            <a:endParaRPr lang="en-US" dirty="0"/>
          </a:p>
        </p:txBody>
      </p:sp>
      <p:sp>
        <p:nvSpPr>
          <p:cNvPr id="5" name="TextBox 4">
            <a:extLst>
              <a:ext uri="{FF2B5EF4-FFF2-40B4-BE49-F238E27FC236}">
                <a16:creationId xmlns:a16="http://schemas.microsoft.com/office/drawing/2014/main" id="{0FED1699-C571-EE7F-54DA-F9C2227F0DC7}"/>
              </a:ext>
            </a:extLst>
          </p:cNvPr>
          <p:cNvSpPr txBox="1"/>
          <p:nvPr/>
        </p:nvSpPr>
        <p:spPr>
          <a:xfrm>
            <a:off x="812799" y="1376314"/>
            <a:ext cx="10143067" cy="5909310"/>
          </a:xfrm>
          <a:prstGeom prst="rect">
            <a:avLst/>
          </a:prstGeom>
          <a:noFill/>
        </p:spPr>
        <p:txBody>
          <a:bodyPr wrap="square">
            <a:spAutoFit/>
          </a:bodyPr>
          <a:lstStyle/>
          <a:p>
            <a:r>
              <a:rPr lang="en-US" dirty="0"/>
              <a:t>01 Drug Violation Use</a:t>
            </a:r>
          </a:p>
          <a:p>
            <a:r>
              <a:rPr lang="en-US" dirty="0"/>
              <a:t>02 Alcohol Violation Use</a:t>
            </a:r>
          </a:p>
          <a:p>
            <a:r>
              <a:rPr lang="en-US" dirty="0"/>
              <a:t>03 Tobacco Violation Use </a:t>
            </a:r>
          </a:p>
          <a:p>
            <a:r>
              <a:rPr lang="en-US" dirty="0"/>
              <a:t>04 1st, 2nd Degree or Vehicular Assault </a:t>
            </a:r>
          </a:p>
          <a:p>
            <a:r>
              <a:rPr lang="en-US" dirty="0"/>
              <a:t>05 Dangerous Weapons Carrying</a:t>
            </a:r>
          </a:p>
          <a:p>
            <a:r>
              <a:rPr lang="en-US" dirty="0"/>
              <a:t>06 Robbery </a:t>
            </a:r>
          </a:p>
          <a:p>
            <a:r>
              <a:rPr lang="en-US" dirty="0"/>
              <a:t>07 Other Felony </a:t>
            </a:r>
          </a:p>
          <a:p>
            <a:r>
              <a:rPr lang="en-US" dirty="0"/>
              <a:t>08 Disobedience/ Defiant or Repeated Interference </a:t>
            </a:r>
          </a:p>
          <a:p>
            <a:r>
              <a:rPr lang="en-US" dirty="0"/>
              <a:t>09 Detrimental Behavior </a:t>
            </a:r>
          </a:p>
          <a:p>
            <a:r>
              <a:rPr lang="en-US" dirty="0"/>
              <a:t>10 Destruction of School Property </a:t>
            </a:r>
          </a:p>
          <a:p>
            <a:r>
              <a:rPr lang="en-US" dirty="0"/>
              <a:t>11 Bullying</a:t>
            </a:r>
          </a:p>
          <a:p>
            <a:r>
              <a:rPr lang="en-US" dirty="0"/>
              <a:t>12 Other Violation of Code of Conduct </a:t>
            </a:r>
          </a:p>
          <a:p>
            <a:r>
              <a:rPr lang="en-US" dirty="0"/>
              <a:t>13 3rd Degree Assault/Disorderly Conduct </a:t>
            </a:r>
          </a:p>
          <a:p>
            <a:r>
              <a:rPr lang="en-US" dirty="0"/>
              <a:t>14 Marijuana Violation </a:t>
            </a:r>
          </a:p>
          <a:p>
            <a:r>
              <a:rPr lang="en-US" dirty="0"/>
              <a:t>15 Sexual Violence/ Battery (other than Rape) </a:t>
            </a:r>
          </a:p>
          <a:p>
            <a:r>
              <a:rPr lang="en-US" dirty="0"/>
              <a:t>16 Rape or Attempted Rape</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611033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a:xfrm>
            <a:off x="101600" y="-1"/>
            <a:ext cx="11997267" cy="1185333"/>
          </a:xfrm>
        </p:spPr>
        <p:txBody>
          <a:bodyPr>
            <a:normAutofit fontScale="90000"/>
          </a:bodyPr>
          <a:lstStyle/>
          <a:p>
            <a:r>
              <a:rPr lang="en-US" dirty="0">
                <a:latin typeface="Museo Slab 500"/>
              </a:rPr>
              <a:t>Student Discipline Behavior Codes- CRDC Codes</a:t>
            </a:r>
            <a:br>
              <a:rPr lang="en-US" dirty="0">
                <a:latin typeface="Museo Slab 500"/>
              </a:rPr>
            </a:br>
            <a:r>
              <a:rPr lang="en-US" dirty="0"/>
              <a:t>This data can also be utilized to pre-populate data in the Civil Rights Data Collection file. The fields/codes noted with ** is for this purpose only and are not required. </a:t>
            </a:r>
            <a:br>
              <a:rPr lang="en-US" dirty="0">
                <a:latin typeface="Museo Slab 500"/>
              </a:rPr>
            </a:br>
            <a:br>
              <a:rPr lang="en-US" dirty="0">
                <a:latin typeface="Museo Slab 500"/>
              </a:rPr>
            </a:b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15</a:t>
            </a:fld>
            <a:endParaRPr lang="en-US" dirty="0"/>
          </a:p>
        </p:txBody>
      </p:sp>
      <p:sp>
        <p:nvSpPr>
          <p:cNvPr id="6" name="TextBox 5">
            <a:extLst>
              <a:ext uri="{FF2B5EF4-FFF2-40B4-BE49-F238E27FC236}">
                <a16:creationId xmlns:a16="http://schemas.microsoft.com/office/drawing/2014/main" id="{680211E4-FEF3-B10F-BD31-FE28A96234BD}"/>
              </a:ext>
            </a:extLst>
          </p:cNvPr>
          <p:cNvSpPr txBox="1"/>
          <p:nvPr/>
        </p:nvSpPr>
        <p:spPr>
          <a:xfrm>
            <a:off x="914399" y="1376314"/>
            <a:ext cx="9821333" cy="3693319"/>
          </a:xfrm>
          <a:prstGeom prst="rect">
            <a:avLst/>
          </a:prstGeom>
          <a:noFill/>
        </p:spPr>
        <p:txBody>
          <a:bodyPr wrap="square">
            <a:spAutoFit/>
          </a:bodyPr>
          <a:lstStyle/>
          <a:p>
            <a:r>
              <a:rPr lang="en-US" dirty="0"/>
              <a:t>17 Threats of Physical Attack** </a:t>
            </a:r>
          </a:p>
          <a:p>
            <a:r>
              <a:rPr lang="en-US" dirty="0"/>
              <a:t>18 Allegations of harassment or bullying on the basis of sex**</a:t>
            </a:r>
          </a:p>
          <a:p>
            <a:r>
              <a:rPr lang="en-US" dirty="0"/>
              <a:t>19 Allegations of harassment or bullying on the basis of race, color or national origin**</a:t>
            </a:r>
          </a:p>
          <a:p>
            <a:r>
              <a:rPr lang="en-US" dirty="0"/>
              <a:t>20 Allegations of harassment or bullying on the basis of disability**</a:t>
            </a:r>
          </a:p>
          <a:p>
            <a:r>
              <a:rPr lang="en-US" dirty="0"/>
              <a:t>21 Allegations of harassment or bullying on the basis of sexual orientation**</a:t>
            </a:r>
          </a:p>
          <a:p>
            <a:r>
              <a:rPr lang="en-US" dirty="0"/>
              <a:t>22 Allegations of harassment or bullying on the basis of religion**</a:t>
            </a:r>
          </a:p>
          <a:p>
            <a:r>
              <a:rPr lang="en-US" dirty="0"/>
              <a:t>31 Reported as Harassed or Bullied on the basis of Sex**</a:t>
            </a:r>
          </a:p>
          <a:p>
            <a:r>
              <a:rPr lang="en-US" dirty="0"/>
              <a:t>32 Reported as Harassed or Bullied on the basis of Race or Color or National Origin**</a:t>
            </a:r>
          </a:p>
          <a:p>
            <a:r>
              <a:rPr lang="en-US" dirty="0"/>
              <a:t>33 Reported as Harassed or Bullied on the basis of Disability** </a:t>
            </a:r>
          </a:p>
          <a:p>
            <a:r>
              <a:rPr lang="en-US" dirty="0"/>
              <a:t>41 Disciplined for Bullying or Harassment on the basis of Sex**</a:t>
            </a:r>
          </a:p>
          <a:p>
            <a:r>
              <a:rPr lang="en-US" dirty="0"/>
              <a:t>42 Disciplined for Bullying or Harassment on the basis of Race or Color or National Origin**</a:t>
            </a:r>
          </a:p>
          <a:p>
            <a:r>
              <a:rPr lang="en-US" dirty="0"/>
              <a:t>43 Disciplined for Bullying or Harassment on the basis of Disability**</a:t>
            </a:r>
          </a:p>
          <a:p>
            <a:endParaRPr lang="en-US" dirty="0"/>
          </a:p>
        </p:txBody>
      </p:sp>
    </p:spTree>
    <p:extLst>
      <p:ext uri="{BB962C8B-B14F-4D97-AF65-F5344CB8AC3E}">
        <p14:creationId xmlns:p14="http://schemas.microsoft.com/office/powerpoint/2010/main" val="1886857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a:xfrm>
            <a:off x="101600" y="-1"/>
            <a:ext cx="11997267" cy="1185333"/>
          </a:xfrm>
        </p:spPr>
        <p:txBody>
          <a:bodyPr>
            <a:normAutofit/>
          </a:bodyPr>
          <a:lstStyle/>
          <a:p>
            <a:r>
              <a:rPr lang="en-US" dirty="0">
                <a:latin typeface="Museo Slab 500"/>
              </a:rPr>
              <a:t>Student</a:t>
            </a:r>
            <a:r>
              <a:rPr lang="en-US" baseline="0" dirty="0">
                <a:latin typeface="Museo Slab 500"/>
              </a:rPr>
              <a:t> Discipline-Discipline Action Length</a:t>
            </a:r>
            <a:br>
              <a:rPr lang="en-US" dirty="0">
                <a:latin typeface="Museo Slab 500"/>
              </a:rPr>
            </a:br>
            <a:br>
              <a:rPr lang="en-US" dirty="0">
                <a:latin typeface="Museo Slab 500"/>
              </a:rPr>
            </a:b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16</a:t>
            </a:fld>
            <a:endParaRPr lang="en-US" dirty="0"/>
          </a:p>
        </p:txBody>
      </p:sp>
      <p:pic>
        <p:nvPicPr>
          <p:cNvPr id="6" name="Picture 5" descr="Action length">
            <a:extLst>
              <a:ext uri="{FF2B5EF4-FFF2-40B4-BE49-F238E27FC236}">
                <a16:creationId xmlns:a16="http://schemas.microsoft.com/office/drawing/2014/main" id="{53B2B40C-D621-001B-4BBE-D981EEA10E10}"/>
              </a:ext>
            </a:extLst>
          </p:cNvPr>
          <p:cNvPicPr>
            <a:picLocks noChangeAspect="1"/>
          </p:cNvPicPr>
          <p:nvPr/>
        </p:nvPicPr>
        <p:blipFill>
          <a:blip r:embed="rId2"/>
          <a:stretch>
            <a:fillRect/>
          </a:stretch>
        </p:blipFill>
        <p:spPr>
          <a:xfrm>
            <a:off x="0" y="958850"/>
            <a:ext cx="12192000" cy="4940300"/>
          </a:xfrm>
          <a:prstGeom prst="rect">
            <a:avLst/>
          </a:prstGeom>
        </p:spPr>
      </p:pic>
    </p:spTree>
    <p:extLst>
      <p:ext uri="{BB962C8B-B14F-4D97-AF65-F5344CB8AC3E}">
        <p14:creationId xmlns:p14="http://schemas.microsoft.com/office/powerpoint/2010/main" val="4217696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4C5177-5F07-B9F4-3062-A0618031070A}"/>
              </a:ext>
            </a:extLst>
          </p:cNvPr>
          <p:cNvSpPr>
            <a:spLocks noGrp="1"/>
          </p:cNvSpPr>
          <p:nvPr>
            <p:ph type="ctrTitle"/>
          </p:nvPr>
        </p:nvSpPr>
        <p:spPr/>
        <p:txBody>
          <a:bodyPr>
            <a:noAutofit/>
          </a:bodyPr>
          <a:lstStyle/>
          <a:p>
            <a:r>
              <a:rPr lang="en-US" dirty="0"/>
              <a:t>Data Pipeline Process</a:t>
            </a:r>
          </a:p>
        </p:txBody>
      </p:sp>
      <p:sp>
        <p:nvSpPr>
          <p:cNvPr id="4" name="Slide Number Placeholder 3">
            <a:extLst>
              <a:ext uri="{FF2B5EF4-FFF2-40B4-BE49-F238E27FC236}">
                <a16:creationId xmlns:a16="http://schemas.microsoft.com/office/drawing/2014/main" id="{F1B9F004-4A02-0C33-BA94-67E8B8DF5816}"/>
              </a:ext>
            </a:extLst>
          </p:cNvPr>
          <p:cNvSpPr>
            <a:spLocks noGrp="1"/>
          </p:cNvSpPr>
          <p:nvPr>
            <p:ph type="sldNum" sz="quarter" idx="12"/>
          </p:nvPr>
        </p:nvSpPr>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1731656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a:bodyPr>
          <a:lstStyle/>
          <a:p>
            <a:r>
              <a:rPr lang="en-US" dirty="0"/>
              <a:t>Interchange files need to be uploaded into Data Pipeline</a:t>
            </a:r>
            <a:br>
              <a:rPr lang="en-US" dirty="0"/>
            </a:br>
            <a:endParaRPr lang="en-US" dirty="0"/>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18</a:t>
            </a:fld>
            <a:endParaRPr lang="en-US" dirty="0"/>
          </a:p>
        </p:txBody>
      </p:sp>
      <p:sp>
        <p:nvSpPr>
          <p:cNvPr id="5" name="Rectangle: Rounded Corners 4">
            <a:extLst>
              <a:ext uri="{FF2B5EF4-FFF2-40B4-BE49-F238E27FC236}">
                <a16:creationId xmlns:a16="http://schemas.microsoft.com/office/drawing/2014/main" id="{47A7528F-AB3B-C5D6-6D39-FFB07711EC5C}"/>
              </a:ext>
            </a:extLst>
          </p:cNvPr>
          <p:cNvSpPr/>
          <p:nvPr/>
        </p:nvSpPr>
        <p:spPr>
          <a:xfrm>
            <a:off x="748327" y="2275840"/>
            <a:ext cx="2788458" cy="37896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Student Demographics interchange file</a:t>
            </a:r>
          </a:p>
        </p:txBody>
      </p:sp>
      <p:sp>
        <p:nvSpPr>
          <p:cNvPr id="8" name="Rectangle: Rounded Corners 7">
            <a:extLst>
              <a:ext uri="{FF2B5EF4-FFF2-40B4-BE49-F238E27FC236}">
                <a16:creationId xmlns:a16="http://schemas.microsoft.com/office/drawing/2014/main" id="{46561683-9E25-7646-84E1-F9C169B5FB59}"/>
              </a:ext>
            </a:extLst>
          </p:cNvPr>
          <p:cNvSpPr/>
          <p:nvPr/>
        </p:nvSpPr>
        <p:spPr>
          <a:xfrm>
            <a:off x="4394662" y="2275840"/>
            <a:ext cx="2788458" cy="37896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Student School Association interchange file</a:t>
            </a:r>
          </a:p>
        </p:txBody>
      </p:sp>
      <p:sp>
        <p:nvSpPr>
          <p:cNvPr id="9" name="Rectangle: Rounded Corners 8">
            <a:extLst>
              <a:ext uri="{FF2B5EF4-FFF2-40B4-BE49-F238E27FC236}">
                <a16:creationId xmlns:a16="http://schemas.microsoft.com/office/drawing/2014/main" id="{20AC9BD3-D77B-CC1B-1BBF-7475F3C67446}"/>
              </a:ext>
            </a:extLst>
          </p:cNvPr>
          <p:cNvSpPr/>
          <p:nvPr/>
        </p:nvSpPr>
        <p:spPr>
          <a:xfrm>
            <a:off x="8040997" y="2275840"/>
            <a:ext cx="2788458" cy="37693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Discipline Interchange file</a:t>
            </a:r>
          </a:p>
        </p:txBody>
      </p:sp>
    </p:spTree>
    <p:extLst>
      <p:ext uri="{BB962C8B-B14F-4D97-AF65-F5344CB8AC3E}">
        <p14:creationId xmlns:p14="http://schemas.microsoft.com/office/powerpoint/2010/main" val="1291670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1E84-9242-0669-0347-C6B73134E5B1}"/>
              </a:ext>
            </a:extLst>
          </p:cNvPr>
          <p:cNvSpPr>
            <a:spLocks noGrp="1"/>
          </p:cNvSpPr>
          <p:nvPr>
            <p:ph type="title"/>
          </p:nvPr>
        </p:nvSpPr>
        <p:spPr/>
        <p:txBody>
          <a:bodyPr/>
          <a:lstStyle/>
          <a:p>
            <a:r>
              <a:rPr lang="en-US" dirty="0"/>
              <a:t>Creating a Student Discipline Snapshot</a:t>
            </a:r>
          </a:p>
        </p:txBody>
      </p:sp>
      <p:sp>
        <p:nvSpPr>
          <p:cNvPr id="4" name="Slide Number Placeholder 3">
            <a:extLst>
              <a:ext uri="{FF2B5EF4-FFF2-40B4-BE49-F238E27FC236}">
                <a16:creationId xmlns:a16="http://schemas.microsoft.com/office/drawing/2014/main" id="{C0B24A79-2F38-AAC2-6C14-222257EF787A}"/>
              </a:ext>
            </a:extLst>
          </p:cNvPr>
          <p:cNvSpPr>
            <a:spLocks noGrp="1"/>
          </p:cNvSpPr>
          <p:nvPr>
            <p:ph type="sldNum" sz="quarter" idx="12"/>
          </p:nvPr>
        </p:nvSpPr>
        <p:spPr/>
        <p:txBody>
          <a:bodyPr/>
          <a:lstStyle/>
          <a:p>
            <a:fld id="{C479D5F6-EDCB-402A-AC08-4943A1820E8F}" type="slidenum">
              <a:rPr lang="en-US" smtClean="0"/>
              <a:pPr/>
              <a:t>19</a:t>
            </a:fld>
            <a:endParaRPr lang="en-US" dirty="0"/>
          </a:p>
        </p:txBody>
      </p:sp>
      <p:sp>
        <p:nvSpPr>
          <p:cNvPr id="3" name="TextBox 2">
            <a:extLst>
              <a:ext uri="{FF2B5EF4-FFF2-40B4-BE49-F238E27FC236}">
                <a16:creationId xmlns:a16="http://schemas.microsoft.com/office/drawing/2014/main" id="{F7B8B521-578C-E8FC-44DC-59A09B5557A7}"/>
              </a:ext>
            </a:extLst>
          </p:cNvPr>
          <p:cNvSpPr txBox="1"/>
          <p:nvPr/>
        </p:nvSpPr>
        <p:spPr>
          <a:xfrm>
            <a:off x="731520" y="1595120"/>
            <a:ext cx="10444480" cy="646331"/>
          </a:xfrm>
          <a:prstGeom prst="rect">
            <a:avLst/>
          </a:prstGeom>
          <a:noFill/>
        </p:spPr>
        <p:txBody>
          <a:bodyPr wrap="square" rtlCol="0">
            <a:spAutoFit/>
          </a:bodyPr>
          <a:lstStyle/>
          <a:p>
            <a:r>
              <a:rPr lang="en-US" dirty="0"/>
              <a:t>Creating a snapshot in Data Pipeline-by clicking on the create snapshot button Data Pipeline merges all 3 interchange files together pulling in the Snapshot records</a:t>
            </a:r>
          </a:p>
        </p:txBody>
      </p:sp>
      <p:pic>
        <p:nvPicPr>
          <p:cNvPr id="6" name="Picture 5" descr="Creating a Student Discipline snapshot">
            <a:extLst>
              <a:ext uri="{FF2B5EF4-FFF2-40B4-BE49-F238E27FC236}">
                <a16:creationId xmlns:a16="http://schemas.microsoft.com/office/drawing/2014/main" id="{A8BF32AB-F40F-5283-D05E-9BCE96023CBA}"/>
              </a:ext>
            </a:extLst>
          </p:cNvPr>
          <p:cNvPicPr>
            <a:picLocks noChangeAspect="1"/>
          </p:cNvPicPr>
          <p:nvPr/>
        </p:nvPicPr>
        <p:blipFill>
          <a:blip r:embed="rId2"/>
          <a:stretch>
            <a:fillRect/>
          </a:stretch>
        </p:blipFill>
        <p:spPr>
          <a:xfrm>
            <a:off x="1325014" y="2559603"/>
            <a:ext cx="8973011" cy="3181514"/>
          </a:xfrm>
          <a:prstGeom prst="rect">
            <a:avLst/>
          </a:prstGeom>
        </p:spPr>
      </p:pic>
    </p:spTree>
    <p:extLst>
      <p:ext uri="{BB962C8B-B14F-4D97-AF65-F5344CB8AC3E}">
        <p14:creationId xmlns:p14="http://schemas.microsoft.com/office/powerpoint/2010/main" val="1450785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9A8034-1C69-B151-BBFA-890CEDE3DD51}"/>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kern="1200" dirty="0">
                <a:solidFill>
                  <a:srgbClr val="FFFFFF"/>
                </a:solidFill>
                <a:latin typeface="+mj-lt"/>
                <a:ea typeface="+mj-ea"/>
                <a:cs typeface="+mj-cs"/>
              </a:rPr>
              <a:t>Today's agenda, November </a:t>
            </a:r>
            <a:r>
              <a:rPr lang="en-US" sz="4000" dirty="0">
                <a:solidFill>
                  <a:srgbClr val="FFFFFF"/>
                </a:solidFill>
                <a:latin typeface="+mj-lt"/>
              </a:rPr>
              <a:t>8</a:t>
            </a:r>
            <a:r>
              <a:rPr lang="en-US" sz="4000" baseline="30000" dirty="0">
                <a:solidFill>
                  <a:srgbClr val="FFFFFF"/>
                </a:solidFill>
                <a:latin typeface="+mj-lt"/>
              </a:rPr>
              <a:t>th</a:t>
            </a:r>
            <a:r>
              <a:rPr lang="en-US" sz="4000" dirty="0">
                <a:solidFill>
                  <a:srgbClr val="FFFFFF"/>
                </a:solidFill>
                <a:latin typeface="+mj-lt"/>
              </a:rPr>
              <a:t> </a:t>
            </a:r>
            <a:r>
              <a:rPr lang="en-US" sz="4000" kern="1200" dirty="0">
                <a:solidFill>
                  <a:srgbClr val="FFFFFF"/>
                </a:solidFill>
                <a:latin typeface="+mj-lt"/>
                <a:ea typeface="+mj-ea"/>
                <a:cs typeface="+mj-cs"/>
              </a:rPr>
              <a:t>, 2023</a:t>
            </a:r>
          </a:p>
        </p:txBody>
      </p:sp>
      <p:sp>
        <p:nvSpPr>
          <p:cNvPr id="5" name="Slide Number Placeholder 4">
            <a:extLst>
              <a:ext uri="{FF2B5EF4-FFF2-40B4-BE49-F238E27FC236}">
                <a16:creationId xmlns:a16="http://schemas.microsoft.com/office/drawing/2014/main" id="{7DB569AE-78D0-55A7-F58C-77774F69D5CE}"/>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lgn="r">
              <a:spcAft>
                <a:spcPts val="600"/>
              </a:spcAft>
            </a:pPr>
            <a:fld id="{C479D5F6-EDCB-402A-AC08-4943A1820E8F}" type="slidenum">
              <a:rPr lang="en-US" sz="1100">
                <a:solidFill>
                  <a:schemeClr val="tx1">
                    <a:lumMod val="50000"/>
                    <a:lumOff val="50000"/>
                  </a:schemeClr>
                </a:solidFill>
              </a:rPr>
              <a:pPr algn="r">
                <a:spcAft>
                  <a:spcPts val="600"/>
                </a:spcAft>
              </a:pPr>
              <a:t>2</a:t>
            </a:fld>
            <a:endParaRPr lang="en-US" sz="1100" dirty="0">
              <a:solidFill>
                <a:schemeClr val="tx1">
                  <a:lumMod val="50000"/>
                  <a:lumOff val="50000"/>
                </a:schemeClr>
              </a:solidFill>
            </a:endParaRPr>
          </a:p>
        </p:txBody>
      </p:sp>
      <p:graphicFrame>
        <p:nvGraphicFramePr>
          <p:cNvPr id="12" name="Content Placeholder 2" descr="Agenda">
            <a:extLst>
              <a:ext uri="{FF2B5EF4-FFF2-40B4-BE49-F238E27FC236}">
                <a16:creationId xmlns:a16="http://schemas.microsoft.com/office/drawing/2014/main" id="{CACFA62C-437F-A7D9-DF43-A04898FA73F8}"/>
              </a:ext>
            </a:extLst>
          </p:cNvPr>
          <p:cNvGraphicFramePr>
            <a:graphicFrameLocks noGrp="1"/>
          </p:cNvGraphicFramePr>
          <p:nvPr>
            <p:ph sz="half" idx="1"/>
            <p:extLst>
              <p:ext uri="{D42A27DB-BD31-4B8C-83A1-F6EECF244321}">
                <p14:modId xmlns:p14="http://schemas.microsoft.com/office/powerpoint/2010/main" val="229998156"/>
              </p:ext>
            </p:extLst>
          </p:nvPr>
        </p:nvGraphicFramePr>
        <p:xfrm>
          <a:off x="736867" y="2819730"/>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4348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9F9D0-71B5-09E1-53BF-0E73A5432523}"/>
              </a:ext>
            </a:extLst>
          </p:cNvPr>
          <p:cNvSpPr>
            <a:spLocks noGrp="1"/>
          </p:cNvSpPr>
          <p:nvPr>
            <p:ph type="title"/>
          </p:nvPr>
        </p:nvSpPr>
        <p:spPr>
          <a:xfrm>
            <a:off x="443565" y="205176"/>
            <a:ext cx="8065168" cy="575660"/>
          </a:xfrm>
        </p:spPr>
        <p:txBody>
          <a:bodyPr/>
          <a:lstStyle/>
          <a:p>
            <a:r>
              <a:rPr lang="en-US" dirty="0"/>
              <a:t>Published Staff Data-School View, Data Center</a:t>
            </a:r>
          </a:p>
        </p:txBody>
      </p:sp>
      <p:sp>
        <p:nvSpPr>
          <p:cNvPr id="4" name="Slide Number Placeholder 3">
            <a:extLst>
              <a:ext uri="{FF2B5EF4-FFF2-40B4-BE49-F238E27FC236}">
                <a16:creationId xmlns:a16="http://schemas.microsoft.com/office/drawing/2014/main" id="{0C274127-F1ED-F3A5-2EDA-9F4FA471576C}"/>
              </a:ext>
            </a:extLst>
          </p:cNvPr>
          <p:cNvSpPr>
            <a:spLocks noGrp="1"/>
          </p:cNvSpPr>
          <p:nvPr>
            <p:ph type="sldNum" sz="quarter" idx="12"/>
          </p:nvPr>
        </p:nvSpPr>
        <p:spPr/>
        <p:txBody>
          <a:bodyPr/>
          <a:lstStyle/>
          <a:p>
            <a:fld id="{C479D5F6-EDCB-402A-AC08-4943A1820E8F}" type="slidenum">
              <a:rPr lang="en-US" smtClean="0"/>
              <a:pPr/>
              <a:t>20</a:t>
            </a:fld>
            <a:endParaRPr lang="en-US" dirty="0"/>
          </a:p>
        </p:txBody>
      </p:sp>
      <p:sp>
        <p:nvSpPr>
          <p:cNvPr id="3" name="TextBox 2">
            <a:extLst>
              <a:ext uri="{FF2B5EF4-FFF2-40B4-BE49-F238E27FC236}">
                <a16:creationId xmlns:a16="http://schemas.microsoft.com/office/drawing/2014/main" id="{580FF9E7-B0FA-76D4-13DF-B13AE01FF502}"/>
              </a:ext>
            </a:extLst>
          </p:cNvPr>
          <p:cNvSpPr txBox="1"/>
          <p:nvPr/>
        </p:nvSpPr>
        <p:spPr>
          <a:xfrm>
            <a:off x="443565" y="1737360"/>
            <a:ext cx="1323247" cy="646331"/>
          </a:xfrm>
          <a:prstGeom prst="rect">
            <a:avLst/>
          </a:prstGeom>
          <a:noFill/>
        </p:spPr>
        <p:txBody>
          <a:bodyPr wrap="none" rtlCol="0">
            <a:spAutoFit/>
          </a:bodyPr>
          <a:lstStyle/>
          <a:p>
            <a:r>
              <a:rPr lang="en-US" dirty="0">
                <a:hlinkClick r:id="rId2"/>
              </a:rPr>
              <a:t>School View</a:t>
            </a:r>
            <a:endParaRPr lang="en-US" dirty="0"/>
          </a:p>
          <a:p>
            <a:endParaRPr lang="en-US" dirty="0"/>
          </a:p>
        </p:txBody>
      </p:sp>
      <p:pic>
        <p:nvPicPr>
          <p:cNvPr id="6" name="Picture 5" descr="Data View is available on the CDE website">
            <a:extLst>
              <a:ext uri="{FF2B5EF4-FFF2-40B4-BE49-F238E27FC236}">
                <a16:creationId xmlns:a16="http://schemas.microsoft.com/office/drawing/2014/main" id="{85552B28-0B82-273C-5C61-83A0B21040B1}"/>
              </a:ext>
            </a:extLst>
          </p:cNvPr>
          <p:cNvPicPr>
            <a:picLocks noChangeAspect="1"/>
          </p:cNvPicPr>
          <p:nvPr/>
        </p:nvPicPr>
        <p:blipFill>
          <a:blip r:embed="rId3"/>
          <a:stretch>
            <a:fillRect/>
          </a:stretch>
        </p:blipFill>
        <p:spPr>
          <a:xfrm>
            <a:off x="2225659" y="1250689"/>
            <a:ext cx="9207973" cy="5105662"/>
          </a:xfrm>
          <a:prstGeom prst="rect">
            <a:avLst/>
          </a:prstGeom>
        </p:spPr>
      </p:pic>
    </p:spTree>
    <p:extLst>
      <p:ext uri="{BB962C8B-B14F-4D97-AF65-F5344CB8AC3E}">
        <p14:creationId xmlns:p14="http://schemas.microsoft.com/office/powerpoint/2010/main" val="39631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9F9D0-71B5-09E1-53BF-0E73A5432523}"/>
              </a:ext>
            </a:extLst>
          </p:cNvPr>
          <p:cNvSpPr>
            <a:spLocks noGrp="1"/>
          </p:cNvSpPr>
          <p:nvPr>
            <p:ph type="title"/>
          </p:nvPr>
        </p:nvSpPr>
        <p:spPr>
          <a:xfrm>
            <a:off x="443565" y="205176"/>
            <a:ext cx="8065168" cy="575660"/>
          </a:xfrm>
        </p:spPr>
        <p:txBody>
          <a:bodyPr/>
          <a:lstStyle/>
          <a:p>
            <a:r>
              <a:rPr lang="en-US" dirty="0"/>
              <a:t>Published Staff Data-published reports</a:t>
            </a:r>
          </a:p>
        </p:txBody>
      </p:sp>
      <p:sp>
        <p:nvSpPr>
          <p:cNvPr id="4" name="Slide Number Placeholder 3">
            <a:extLst>
              <a:ext uri="{FF2B5EF4-FFF2-40B4-BE49-F238E27FC236}">
                <a16:creationId xmlns:a16="http://schemas.microsoft.com/office/drawing/2014/main" id="{0C274127-F1ED-F3A5-2EDA-9F4FA471576C}"/>
              </a:ext>
            </a:extLst>
          </p:cNvPr>
          <p:cNvSpPr>
            <a:spLocks noGrp="1"/>
          </p:cNvSpPr>
          <p:nvPr>
            <p:ph type="sldNum" sz="quarter" idx="12"/>
          </p:nvPr>
        </p:nvSpPr>
        <p:spPr/>
        <p:txBody>
          <a:bodyPr/>
          <a:lstStyle/>
          <a:p>
            <a:fld id="{C479D5F6-EDCB-402A-AC08-4943A1820E8F}" type="slidenum">
              <a:rPr lang="en-US" smtClean="0"/>
              <a:pPr/>
              <a:t>21</a:t>
            </a:fld>
            <a:endParaRPr lang="en-US" dirty="0"/>
          </a:p>
        </p:txBody>
      </p:sp>
      <p:sp>
        <p:nvSpPr>
          <p:cNvPr id="3" name="TextBox 2">
            <a:extLst>
              <a:ext uri="{FF2B5EF4-FFF2-40B4-BE49-F238E27FC236}">
                <a16:creationId xmlns:a16="http://schemas.microsoft.com/office/drawing/2014/main" id="{580FF9E7-B0FA-76D4-13DF-B13AE01FF502}"/>
              </a:ext>
            </a:extLst>
          </p:cNvPr>
          <p:cNvSpPr txBox="1"/>
          <p:nvPr/>
        </p:nvSpPr>
        <p:spPr>
          <a:xfrm>
            <a:off x="443565" y="1737360"/>
            <a:ext cx="1308179" cy="646331"/>
          </a:xfrm>
          <a:prstGeom prst="rect">
            <a:avLst/>
          </a:prstGeom>
          <a:noFill/>
        </p:spPr>
        <p:txBody>
          <a:bodyPr wrap="none" rtlCol="0">
            <a:spAutoFit/>
          </a:bodyPr>
          <a:lstStyle/>
          <a:p>
            <a:r>
              <a:rPr lang="en-US" dirty="0">
                <a:hlinkClick r:id="rId2"/>
              </a:rPr>
              <a:t>Posted Data</a:t>
            </a:r>
            <a:endParaRPr lang="en-US" dirty="0"/>
          </a:p>
          <a:p>
            <a:endParaRPr lang="en-US" dirty="0"/>
          </a:p>
        </p:txBody>
      </p:sp>
      <p:pic>
        <p:nvPicPr>
          <p:cNvPr id="7" name="Picture 6" descr="Posted reports are also available on our website">
            <a:extLst>
              <a:ext uri="{FF2B5EF4-FFF2-40B4-BE49-F238E27FC236}">
                <a16:creationId xmlns:a16="http://schemas.microsoft.com/office/drawing/2014/main" id="{40FAAC3C-B376-447E-12EB-BED314030FC0}"/>
              </a:ext>
            </a:extLst>
          </p:cNvPr>
          <p:cNvPicPr>
            <a:picLocks noChangeAspect="1"/>
          </p:cNvPicPr>
          <p:nvPr/>
        </p:nvPicPr>
        <p:blipFill>
          <a:blip r:embed="rId3"/>
          <a:stretch>
            <a:fillRect/>
          </a:stretch>
        </p:blipFill>
        <p:spPr>
          <a:xfrm>
            <a:off x="1839434" y="1419475"/>
            <a:ext cx="9994604" cy="4396534"/>
          </a:xfrm>
          <a:prstGeom prst="rect">
            <a:avLst/>
          </a:prstGeom>
        </p:spPr>
      </p:pic>
    </p:spTree>
    <p:extLst>
      <p:ext uri="{BB962C8B-B14F-4D97-AF65-F5344CB8AC3E}">
        <p14:creationId xmlns:p14="http://schemas.microsoft.com/office/powerpoint/2010/main" val="353804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useBgFill="1">
        <p:nvSpPr>
          <p:cNvPr id="47" name="Rectangle 4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CEB96DD-D22A-4D24-782E-BD0F67CE87D1}"/>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What is PII?</a:t>
            </a:r>
          </a:p>
        </p:txBody>
      </p:sp>
      <p:pic>
        <p:nvPicPr>
          <p:cNvPr id="38" name="Picture 8">
            <a:extLst>
              <a:ext uri="{FF2B5EF4-FFF2-40B4-BE49-F238E27FC236}">
                <a16:creationId xmlns:a16="http://schemas.microsoft.com/office/drawing/2014/main" id="{BAD7085A-BD5F-8A1F-F7A2-5122964EFAD4}"/>
              </a:ext>
              <a:ext uri="{C183D7F6-B498-43B3-948B-1728B52AA6E4}">
                <adec:decorative xmlns:adec="http://schemas.microsoft.com/office/drawing/2017/decorative" val="1"/>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9305" r="3536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EF16194-6F49-EA21-44EE-9C4ECBAB21E9}"/>
              </a:ext>
            </a:extLst>
          </p:cNvPr>
          <p:cNvSpPr>
            <a:spLocks noGrp="1"/>
          </p:cNvSpPr>
          <p:nvPr>
            <p:ph sz="half" idx="2"/>
          </p:nvPr>
        </p:nvSpPr>
        <p:spPr>
          <a:xfrm>
            <a:off x="5297762" y="2706624"/>
            <a:ext cx="6251110" cy="3483864"/>
          </a:xfrm>
        </p:spPr>
        <p:txBody>
          <a:bodyPr vert="horz" lIns="91440" tIns="45720" rIns="91440" bIns="45720" rtlCol="0">
            <a:normAutofit/>
          </a:bodyPr>
          <a:lstStyle/>
          <a:p>
            <a:r>
              <a:rPr lang="en-US" sz="1700" dirty="0">
                <a:solidFill>
                  <a:schemeClr val="bg1"/>
                </a:solidFill>
              </a:rPr>
              <a:t>Student Personally Identifiable Information (PII) is defined by state and federal laws as information that, alone or in combination, personally identifies an individual</a:t>
            </a:r>
          </a:p>
          <a:p>
            <a:pPr lvl="1"/>
            <a:r>
              <a:rPr lang="en-US" sz="1700" dirty="0">
                <a:solidFill>
                  <a:schemeClr val="bg1"/>
                </a:solidFill>
              </a:rPr>
              <a:t>This includes direct identifiers </a:t>
            </a:r>
            <a:br>
              <a:rPr lang="en-US" sz="1700" dirty="0">
                <a:solidFill>
                  <a:schemeClr val="bg1"/>
                </a:solidFill>
              </a:rPr>
            </a:br>
            <a:r>
              <a:rPr lang="en-US" sz="1700" dirty="0">
                <a:solidFill>
                  <a:schemeClr val="bg1"/>
                </a:solidFill>
              </a:rPr>
              <a:t>(i.e. student and staff names, SASID, EDID, etc.)</a:t>
            </a:r>
          </a:p>
          <a:p>
            <a:pPr lvl="1"/>
            <a:r>
              <a:rPr lang="en-US" sz="1700" dirty="0">
                <a:solidFill>
                  <a:schemeClr val="bg1"/>
                </a:solidFill>
              </a:rPr>
              <a:t>Includes information that when combined is identifiable</a:t>
            </a:r>
          </a:p>
          <a:p>
            <a:r>
              <a:rPr lang="en-US" sz="1700" dirty="0">
                <a:solidFill>
                  <a:schemeClr val="bg1"/>
                </a:solidFill>
              </a:rPr>
              <a:t>Colorado’s Student Data Transparency and Security Act outlines requirements for how Student PII is collected, used and shared</a:t>
            </a:r>
          </a:p>
          <a:p>
            <a:r>
              <a:rPr lang="en-US" sz="1700" dirty="0">
                <a:solidFill>
                  <a:schemeClr val="bg1"/>
                </a:solidFill>
              </a:rPr>
              <a:t>CDE has prepared guidance on how to comply with this and other privacy laws which can be found </a:t>
            </a:r>
            <a:r>
              <a:rPr lang="en-US" sz="1700" dirty="0">
                <a:solidFill>
                  <a:schemeClr val="bg1"/>
                </a:solidFill>
                <a:hlinkClick r:id="rId3"/>
              </a:rPr>
              <a:t>here.</a:t>
            </a:r>
            <a:endParaRPr lang="en-US" sz="1700" dirty="0">
              <a:solidFill>
                <a:schemeClr val="bg1"/>
              </a:solidFill>
            </a:endParaRPr>
          </a:p>
        </p:txBody>
      </p:sp>
      <p:sp>
        <p:nvSpPr>
          <p:cNvPr id="4" name="Slide Number Placeholder 3">
            <a:extLst>
              <a:ext uri="{FF2B5EF4-FFF2-40B4-BE49-F238E27FC236}">
                <a16:creationId xmlns:a16="http://schemas.microsoft.com/office/drawing/2014/main" id="{E34EB3A8-6B52-C988-E206-6C496A9ADF3C}"/>
              </a:ext>
            </a:extLst>
          </p:cNvPr>
          <p:cNvSpPr>
            <a:spLocks noGrp="1"/>
          </p:cNvSpPr>
          <p:nvPr>
            <p:ph type="sldNum" sz="quarter" idx="12"/>
          </p:nvPr>
        </p:nvSpPr>
        <p:spPr>
          <a:xfrm>
            <a:off x="10052978" y="6356350"/>
            <a:ext cx="1300821" cy="365125"/>
          </a:xfrm>
        </p:spPr>
        <p:txBody>
          <a:bodyPr vert="horz" lIns="91440" tIns="45720" rIns="91440" bIns="45720" rtlCol="0" anchor="ctr">
            <a:normAutofit/>
          </a:bodyPr>
          <a:lstStyle/>
          <a:p>
            <a:pPr algn="r">
              <a:spcAft>
                <a:spcPts val="600"/>
              </a:spcAft>
              <a:defRPr/>
            </a:pPr>
            <a:fld id="{C479D5F6-EDCB-402A-AC08-4943A1820E8F}" type="slidenum">
              <a:rPr lang="en-US" sz="1200">
                <a:solidFill>
                  <a:prstClr val="black">
                    <a:tint val="75000"/>
                  </a:prstClr>
                </a:solidFill>
                <a:latin typeface="Calibri" panose="020F0502020204030204"/>
              </a:rPr>
              <a:pPr algn="r">
                <a:spcAft>
                  <a:spcPts val="600"/>
                </a:spcAft>
                <a:defRPr/>
              </a:pPr>
              <a:t>22</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593708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4A7614-299E-AB4A-CD2D-32DF13EEB058}"/>
              </a:ext>
            </a:extLst>
          </p:cNvPr>
          <p:cNvSpPr>
            <a:spLocks noGrp="1"/>
          </p:cNvSpPr>
          <p:nvPr>
            <p:ph type="title"/>
          </p:nvPr>
        </p:nvSpPr>
        <p:spPr/>
        <p:txBody>
          <a:bodyPr/>
          <a:lstStyle/>
          <a:p>
            <a:r>
              <a:rPr lang="en-US" dirty="0"/>
              <a:t>Sharing Data</a:t>
            </a:r>
          </a:p>
        </p:txBody>
      </p:sp>
      <p:sp>
        <p:nvSpPr>
          <p:cNvPr id="7" name="Content Placeholder 6">
            <a:extLst>
              <a:ext uri="{FF2B5EF4-FFF2-40B4-BE49-F238E27FC236}">
                <a16:creationId xmlns:a16="http://schemas.microsoft.com/office/drawing/2014/main" id="{3B491E1C-3AFC-F81C-ED72-4E15BDB5486A}"/>
              </a:ext>
            </a:extLst>
          </p:cNvPr>
          <p:cNvSpPr>
            <a:spLocks noGrp="1"/>
          </p:cNvSpPr>
          <p:nvPr>
            <p:ph idx="1"/>
          </p:nvPr>
        </p:nvSpPr>
        <p:spPr/>
        <p:txBody>
          <a:bodyPr>
            <a:normAutofit lnSpcReduction="10000"/>
          </a:bodyPr>
          <a:lstStyle/>
          <a:p>
            <a:r>
              <a:rPr lang="en-US" dirty="0"/>
              <a:t>Use secure methods to transfer any PII to CDE</a:t>
            </a:r>
          </a:p>
          <a:p>
            <a:pPr lvl="1"/>
            <a:r>
              <a:rPr lang="en-US" dirty="0"/>
              <a:t>Contact Data Collection leads with questions about how to transmit PII securely</a:t>
            </a:r>
          </a:p>
          <a:p>
            <a:pPr lvl="2"/>
            <a:r>
              <a:rPr lang="en-US" sz="2600" b="1" dirty="0"/>
              <a:t>Each Data Collection leads maintains their own Syncplicity folders for specific collections, reach out to the collection lead for access</a:t>
            </a:r>
          </a:p>
          <a:p>
            <a:pPr lvl="1"/>
            <a:r>
              <a:rPr lang="en-US" dirty="0"/>
              <a:t>Use </a:t>
            </a:r>
            <a:r>
              <a:rPr lang="en-US" dirty="0">
                <a:hlinkClick r:id="rId2"/>
              </a:rPr>
              <a:t>Syncplicity</a:t>
            </a:r>
            <a:r>
              <a:rPr lang="en-US" dirty="0"/>
              <a:t> to encrypt emails to CDE</a:t>
            </a:r>
          </a:p>
          <a:p>
            <a:r>
              <a:rPr lang="en-US" dirty="0"/>
              <a:t>Avoid sending PII via unencrypted email or to unsecured faxes when sharing data between or within districts</a:t>
            </a:r>
          </a:p>
          <a:p>
            <a:pPr lvl="1"/>
            <a:r>
              <a:rPr lang="en-US" dirty="0"/>
              <a:t>Use </a:t>
            </a:r>
            <a:r>
              <a:rPr lang="en-US" dirty="0">
                <a:hlinkClick r:id="rId2"/>
              </a:rPr>
              <a:t>Syncplicity</a:t>
            </a:r>
            <a:r>
              <a:rPr lang="en-US" dirty="0"/>
              <a:t> to encrypt emails to CDE</a:t>
            </a:r>
          </a:p>
          <a:p>
            <a:r>
              <a:rPr lang="en-US" dirty="0"/>
              <a:t>Check local policies for restrictions, requirements, etc. regarding PII</a:t>
            </a:r>
          </a:p>
          <a:p>
            <a:pPr lvl="1"/>
            <a:r>
              <a:rPr lang="en-US" dirty="0"/>
              <a:t>Do not use PII in trainings, presentations, etc.</a:t>
            </a:r>
          </a:p>
          <a:p>
            <a:pPr lvl="1"/>
            <a:r>
              <a:rPr lang="en-US" dirty="0"/>
              <a:t>Do not share PII with unauthorized individuals</a:t>
            </a:r>
          </a:p>
          <a:p>
            <a:pPr lvl="1"/>
            <a:r>
              <a:rPr lang="en-US" dirty="0"/>
              <a:t>Do not share passwords</a:t>
            </a:r>
          </a:p>
          <a:p>
            <a:pPr lvl="1"/>
            <a:r>
              <a:rPr lang="en-US" dirty="0"/>
              <a:t>Follow local policies when transmitting PII to any third party</a:t>
            </a:r>
          </a:p>
          <a:p>
            <a:endParaRPr lang="en-US" dirty="0"/>
          </a:p>
        </p:txBody>
      </p:sp>
      <p:sp>
        <p:nvSpPr>
          <p:cNvPr id="4" name="Slide Number Placeholder 3">
            <a:extLst>
              <a:ext uri="{FF2B5EF4-FFF2-40B4-BE49-F238E27FC236}">
                <a16:creationId xmlns:a16="http://schemas.microsoft.com/office/drawing/2014/main" id="{069C5CE0-1FD1-A7F3-A063-725AA0E02A71}"/>
              </a:ext>
            </a:extLst>
          </p:cNvPr>
          <p:cNvSpPr>
            <a:spLocks noGrp="1"/>
          </p:cNvSpPr>
          <p:nvPr>
            <p:ph type="sldNum" sz="quarter" idx="12"/>
          </p:nvPr>
        </p:nvSpPr>
        <p:spPr>
          <a:xfrm>
            <a:off x="332873" y="6356350"/>
            <a:ext cx="830909" cy="365125"/>
          </a:xfrm>
        </p:spPr>
        <p:txBody>
          <a:bodyPr/>
          <a:lstStyle/>
          <a:p>
            <a:fld id="{C479D5F6-EDCB-402A-AC08-4943A1820E8F}" type="slidenum">
              <a:rPr lang="en-US" smtClean="0"/>
              <a:pPr/>
              <a:t>23</a:t>
            </a:fld>
            <a:endParaRPr lang="en-US" dirty="0"/>
          </a:p>
        </p:txBody>
      </p:sp>
      <p:pic>
        <p:nvPicPr>
          <p:cNvPr id="8" name="Picture 2" descr="https://my.syncplicity.com/">
            <a:hlinkClick r:id="rId3"/>
            <a:extLst>
              <a:ext uri="{FF2B5EF4-FFF2-40B4-BE49-F238E27FC236}">
                <a16:creationId xmlns:a16="http://schemas.microsoft.com/office/drawing/2014/main" id="{78B849ED-8EA7-D452-E680-360275A578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793" y="156191"/>
            <a:ext cx="1839433" cy="89816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815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5" y="205176"/>
            <a:ext cx="2402378" cy="565386"/>
          </a:xfrm>
        </p:spPr>
        <p:txBody>
          <a:bodyPr/>
          <a:lstStyle/>
          <a:p>
            <a:r>
              <a:rPr lang="en-US" dirty="0"/>
              <a:t>QUESTIONS</a:t>
            </a:r>
          </a:p>
        </p:txBody>
      </p:sp>
      <p:sp>
        <p:nvSpPr>
          <p:cNvPr id="5" name="Content Placeholder 4">
            <a:extLst>
              <a:ext uri="{FF2B5EF4-FFF2-40B4-BE49-F238E27FC236}">
                <a16:creationId xmlns:a16="http://schemas.microsoft.com/office/drawing/2014/main" id="{17B11E98-2772-091F-9B00-93818EE16C98}"/>
              </a:ext>
            </a:extLst>
          </p:cNvPr>
          <p:cNvSpPr>
            <a:spLocks noGrp="1"/>
          </p:cNvSpPr>
          <p:nvPr>
            <p:ph idx="1"/>
          </p:nvPr>
        </p:nvSpPr>
        <p:spPr>
          <a:xfrm>
            <a:off x="443565" y="1409608"/>
            <a:ext cx="5148324" cy="2980267"/>
          </a:xfrm>
          <a:solidFill>
            <a:srgbClr val="EF7521"/>
          </a:solidFill>
        </p:spPr>
        <p:txBody>
          <a:bodyPr>
            <a:normAutofit/>
          </a:bodyPr>
          <a:lstStyle/>
          <a:p>
            <a:pPr marL="0" indent="0" algn="ctr">
              <a:buNone/>
            </a:pPr>
            <a:r>
              <a:rPr lang="en-US" sz="3200" b="1" dirty="0"/>
              <a:t>Student Discipline Collection Questions</a:t>
            </a:r>
          </a:p>
          <a:p>
            <a:pPr marL="0" indent="0" algn="ctr">
              <a:buNone/>
            </a:pPr>
            <a:r>
              <a:rPr lang="en-US" dirty="0">
                <a:solidFill>
                  <a:schemeClr val="accent1"/>
                </a:solidFill>
                <a:hlinkClick r:id="rId2">
                  <a:extLst>
                    <a:ext uri="{A12FA001-AC4F-418D-AE19-62706E023703}">
                      <ahyp:hlinkClr xmlns:ahyp="http://schemas.microsoft.com/office/drawing/2018/hyperlinkcolor" val="tx"/>
                    </a:ext>
                  </a:extLst>
                </a:hlinkClick>
              </a:rPr>
              <a:t>Email assistance Student Discipline Snapshot Collection Support</a:t>
            </a:r>
            <a:endParaRPr lang="en-US" dirty="0">
              <a:solidFill>
                <a:schemeClr val="accent1"/>
              </a:solidFill>
            </a:endParaRPr>
          </a:p>
          <a:p>
            <a:pPr marL="0" indent="0" algn="ctr">
              <a:buNone/>
            </a:pPr>
            <a:r>
              <a:rPr lang="en-US" dirty="0"/>
              <a:t>(303) 598-7901</a:t>
            </a:r>
          </a:p>
          <a:p>
            <a:pPr marL="0" indent="0" algn="ctr">
              <a:buNone/>
            </a:pPr>
            <a:r>
              <a:rPr lang="en-US" dirty="0"/>
              <a:t>Dawna Gudka-Collection Lead</a:t>
            </a:r>
          </a:p>
          <a:p>
            <a:pPr marL="0" indent="0" algn="ctr">
              <a:buNone/>
            </a:pPr>
            <a:endParaRPr lang="en-US" dirty="0"/>
          </a:p>
        </p:txBody>
      </p:sp>
      <p:sp>
        <p:nvSpPr>
          <p:cNvPr id="3" name="Content Placeholder 4">
            <a:extLst>
              <a:ext uri="{FF2B5EF4-FFF2-40B4-BE49-F238E27FC236}">
                <a16:creationId xmlns:a16="http://schemas.microsoft.com/office/drawing/2014/main" id="{52EF7907-3274-D0A8-0883-88ACFEA89DE4}"/>
              </a:ext>
            </a:extLst>
          </p:cNvPr>
          <p:cNvSpPr txBox="1">
            <a:spLocks/>
          </p:cNvSpPr>
          <p:nvPr/>
        </p:nvSpPr>
        <p:spPr>
          <a:xfrm>
            <a:off x="5893981" y="1772691"/>
            <a:ext cx="5292258" cy="2715823"/>
          </a:xfrm>
          <a:prstGeom prst="rect">
            <a:avLst/>
          </a:prstGeom>
          <a:solidFill>
            <a:schemeClr val="bg2"/>
          </a:solidFill>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Special Education Discipline Questions</a:t>
            </a:r>
          </a:p>
          <a:p>
            <a:pPr marL="0" indent="0" algn="ctr">
              <a:buFont typeface="Arial" panose="020B0604020202020204" pitchFamily="34" charset="0"/>
              <a:buNone/>
            </a:pPr>
            <a:r>
              <a:rPr lang="en-US" b="1" dirty="0">
                <a:hlinkClick r:id="rId3"/>
              </a:rPr>
              <a:t>Email assistance SPED Discipline Snapshot</a:t>
            </a:r>
            <a:endParaRPr lang="en-US" b="1" dirty="0"/>
          </a:p>
          <a:p>
            <a:pPr marL="0" indent="0" algn="ctr">
              <a:buFont typeface="Arial" panose="020B0604020202020204" pitchFamily="34" charset="0"/>
              <a:buNone/>
            </a:pPr>
            <a:r>
              <a:rPr lang="en-US" b="1" dirty="0"/>
              <a:t> Lindsey Heitman- Collection Lead</a:t>
            </a:r>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24</a:t>
            </a:fld>
            <a:endParaRPr lang="en-US" dirty="0"/>
          </a:p>
        </p:txBody>
      </p:sp>
      <p:pic>
        <p:nvPicPr>
          <p:cNvPr id="9" name="Picture 8" descr="A cartoon of a thank you&#10;&#10;">
            <a:extLst>
              <a:ext uri="{FF2B5EF4-FFF2-40B4-BE49-F238E27FC236}">
                <a16:creationId xmlns:a16="http://schemas.microsoft.com/office/drawing/2014/main" id="{D7B89B71-33F2-C9DA-D5DE-136173A74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2042">
            <a:off x="2789055" y="4882336"/>
            <a:ext cx="4543566" cy="1532817"/>
          </a:xfrm>
          <a:prstGeom prst="rect">
            <a:avLst/>
          </a:prstGeom>
        </p:spPr>
      </p:pic>
    </p:spTree>
    <p:extLst>
      <p:ext uri="{BB962C8B-B14F-4D97-AF65-F5344CB8AC3E}">
        <p14:creationId xmlns:p14="http://schemas.microsoft.com/office/powerpoint/2010/main" val="2066506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D6CEC-CCB8-5259-5BC8-683190960651}"/>
              </a:ext>
            </a:extLst>
          </p:cNvPr>
          <p:cNvSpPr>
            <a:spLocks noGrp="1"/>
          </p:cNvSpPr>
          <p:nvPr>
            <p:ph type="title"/>
          </p:nvPr>
        </p:nvSpPr>
        <p:spPr/>
        <p:txBody>
          <a:bodyPr/>
          <a:lstStyle/>
          <a:p>
            <a:r>
              <a:rPr lang="en-US" dirty="0"/>
              <a:t>Townhalls</a:t>
            </a:r>
          </a:p>
        </p:txBody>
      </p:sp>
      <p:sp>
        <p:nvSpPr>
          <p:cNvPr id="4" name="Content Placeholder 3">
            <a:extLst>
              <a:ext uri="{FF2B5EF4-FFF2-40B4-BE49-F238E27FC236}">
                <a16:creationId xmlns:a16="http://schemas.microsoft.com/office/drawing/2014/main" id="{57D7DABC-78F9-A99E-10B4-E2290A88C8B6}"/>
              </a:ext>
            </a:extLst>
          </p:cNvPr>
          <p:cNvSpPr>
            <a:spLocks noGrp="1"/>
          </p:cNvSpPr>
          <p:nvPr>
            <p:ph sz="half" idx="2"/>
          </p:nvPr>
        </p:nvSpPr>
        <p:spPr>
          <a:xfrm>
            <a:off x="443565" y="1320800"/>
            <a:ext cx="10910235" cy="4585018"/>
          </a:xfrm>
        </p:spPr>
        <p:txBody>
          <a:bodyPr>
            <a:normAutofit/>
          </a:bodyPr>
          <a:lstStyle/>
          <a:p>
            <a:endParaRPr lang="en-US" sz="1800" dirty="0">
              <a:effectLst/>
              <a:latin typeface="Calibri" panose="020F0502020204030204" pitchFamily="34" charset="0"/>
              <a:ea typeface="Calibri" panose="020F0502020204030204" pitchFamily="34" charset="0"/>
            </a:endParaRPr>
          </a:p>
          <a:p>
            <a:r>
              <a:rPr lang="en-US" sz="3200" dirty="0">
                <a:solidFill>
                  <a:srgbClr val="002060"/>
                </a:solidFill>
                <a:latin typeface="Calibri" panose="020F0502020204030204" pitchFamily="34" charset="0"/>
                <a:ea typeface="Calibri" panose="020F0502020204030204" pitchFamily="34" charset="0"/>
              </a:rPr>
              <a:t>Every Thursday from 9-10AM Data Services Unit host Townhall</a:t>
            </a:r>
            <a:endParaRPr lang="en-US" sz="1800" dirty="0">
              <a:solidFill>
                <a:srgbClr val="002060"/>
              </a:solidFill>
              <a:latin typeface="Calibri" panose="020F0502020204030204" pitchFamily="34" charset="0"/>
              <a:ea typeface="Calibri" panose="020F0502020204030204" pitchFamily="34" charset="0"/>
            </a:endParaRPr>
          </a:p>
          <a:p>
            <a:pPr lvl="1"/>
            <a:r>
              <a:rPr lang="en-US" sz="2800" dirty="0">
                <a:latin typeface="Calibri" panose="020F0502020204030204" pitchFamily="34" charset="0"/>
                <a:ea typeface="Calibri" panose="020F0502020204030204" pitchFamily="34" charset="0"/>
                <a:hlinkClick r:id="rId2"/>
              </a:rPr>
              <a:t>Upcoming Townhalls and Trainings</a:t>
            </a:r>
            <a:endParaRPr lang="en-US" sz="2800" dirty="0">
              <a:latin typeface="Calibri" panose="020F0502020204030204" pitchFamily="34" charset="0"/>
              <a:ea typeface="Calibri" panose="020F0502020204030204" pitchFamily="34" charset="0"/>
            </a:endParaRPr>
          </a:p>
          <a:p>
            <a:pPr lvl="1"/>
            <a:r>
              <a:rPr lang="en-US" sz="2800" dirty="0">
                <a:latin typeface="Calibri" panose="020F0502020204030204" pitchFamily="34" charset="0"/>
                <a:ea typeface="Calibri" panose="020F0502020204030204" pitchFamily="34" charset="0"/>
                <a:hlinkClick r:id="rId3"/>
              </a:rPr>
              <a:t>Archived Townhall Presentations</a:t>
            </a:r>
            <a:endParaRPr lang="en-US" sz="2800" dirty="0">
              <a:latin typeface="Calibri" panose="020F0502020204030204" pitchFamily="34" charset="0"/>
              <a:ea typeface="Calibri" panose="020F0502020204030204" pitchFamily="34" charset="0"/>
            </a:endParaRPr>
          </a:p>
          <a:p>
            <a:pPr marL="457200" lvl="1" indent="0">
              <a:buNone/>
            </a:pPr>
            <a:endParaRPr lang="en-US" sz="1400" dirty="0">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p>
            <a:pPr marL="0" indent="0">
              <a:buNone/>
            </a:pPr>
            <a:endParaRPr lang="en-US" sz="1800" dirty="0">
              <a:effectLst/>
              <a:latin typeface="Calibri" panose="020F0502020204030204" pitchFamily="34" charset="0"/>
              <a:ea typeface="Calibri" panose="020F0502020204030204" pitchFamily="34" charset="0"/>
            </a:endParaRPr>
          </a:p>
          <a:p>
            <a:endParaRPr lang="en-US" sz="1800" dirty="0">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Email </a:t>
            </a:r>
            <a:r>
              <a:rPr lang="en-US" sz="1800" u="sng" dirty="0">
                <a:solidFill>
                  <a:srgbClr val="0000FF"/>
                </a:solidFill>
                <a:effectLst/>
                <a:latin typeface="Calibri" panose="020F0502020204030204" pitchFamily="34" charset="0"/>
                <a:ea typeface="Calibri" panose="020F0502020204030204" pitchFamily="34" charset="0"/>
                <a:hlinkClick r:id="rId4"/>
              </a:rPr>
              <a:t>DATASERVICES-subscribe-request@cdelist.cde.state.co.us</a:t>
            </a:r>
            <a:r>
              <a:rPr lang="en-US" sz="1800" dirty="0">
                <a:effectLst/>
                <a:latin typeface="Calibri" panose="020F0502020204030204" pitchFamily="34" charset="0"/>
                <a:ea typeface="Calibri" panose="020F0502020204030204" pitchFamily="34" charset="0"/>
              </a:rPr>
              <a:t> to sign up for weekly town hall email reminders.</a:t>
            </a:r>
          </a:p>
          <a:p>
            <a:pPr marL="0" indent="0">
              <a:buNone/>
            </a:pPr>
            <a:endParaRPr lang="en-US" dirty="0"/>
          </a:p>
        </p:txBody>
      </p:sp>
      <p:sp>
        <p:nvSpPr>
          <p:cNvPr id="5" name="Slide Number Placeholder 4">
            <a:extLst>
              <a:ext uri="{FF2B5EF4-FFF2-40B4-BE49-F238E27FC236}">
                <a16:creationId xmlns:a16="http://schemas.microsoft.com/office/drawing/2014/main" id="{124F7773-ED97-FCF1-B0F2-7EFCF08EF973}"/>
              </a:ext>
            </a:extLst>
          </p:cNvPr>
          <p:cNvSpPr>
            <a:spLocks noGrp="1"/>
          </p:cNvSpPr>
          <p:nvPr>
            <p:ph type="sldNum" sz="quarter" idx="12"/>
          </p:nvPr>
        </p:nvSpPr>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3579610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DF4293-E053-BED8-3733-913C49D1667C}"/>
              </a:ext>
            </a:extLst>
          </p:cNvPr>
          <p:cNvSpPr>
            <a:spLocks noGrp="1"/>
          </p:cNvSpPr>
          <p:nvPr>
            <p:ph type="ctrTitle"/>
          </p:nvPr>
        </p:nvSpPr>
        <p:spPr/>
        <p:txBody>
          <a:bodyPr/>
          <a:lstStyle/>
          <a:p>
            <a:r>
              <a:rPr lang="en-US" dirty="0"/>
              <a:t>Student Discipline Snapshot Collection</a:t>
            </a:r>
          </a:p>
        </p:txBody>
      </p:sp>
      <p:sp>
        <p:nvSpPr>
          <p:cNvPr id="5" name="Content Placeholder 4">
            <a:extLst>
              <a:ext uri="{FF2B5EF4-FFF2-40B4-BE49-F238E27FC236}">
                <a16:creationId xmlns:a16="http://schemas.microsoft.com/office/drawing/2014/main" id="{ABBE9A82-4C53-5D1F-9594-2C5B7FA06A34}"/>
              </a:ext>
            </a:extLst>
          </p:cNvPr>
          <p:cNvSpPr>
            <a:spLocks noGrp="1"/>
          </p:cNvSpPr>
          <p:nvPr>
            <p:ph sz="quarter" idx="13"/>
          </p:nvPr>
        </p:nvSpPr>
        <p:spPr/>
        <p:txBody>
          <a:bodyPr/>
          <a:lstStyle/>
          <a:p>
            <a:r>
              <a:rPr lang="en-US" dirty="0"/>
              <a:t>Dawna Gudka</a:t>
            </a:r>
          </a:p>
        </p:txBody>
      </p:sp>
      <p:sp>
        <p:nvSpPr>
          <p:cNvPr id="3" name="Slide Number Placeholder 2">
            <a:extLst>
              <a:ext uri="{FF2B5EF4-FFF2-40B4-BE49-F238E27FC236}">
                <a16:creationId xmlns:a16="http://schemas.microsoft.com/office/drawing/2014/main" id="{769DC9D4-FBBA-15F8-7703-3DD7CE7FD80C}"/>
              </a:ext>
            </a:extLst>
          </p:cNvPr>
          <p:cNvSpPr>
            <a:spLocks noGrp="1"/>
          </p:cNvSpPr>
          <p:nvPr>
            <p:ph type="sldNum" sz="quarter" idx="12"/>
          </p:nvPr>
        </p:nvSpPr>
        <p:spPr/>
        <p:txBody>
          <a:bodyPr/>
          <a:lstStyle/>
          <a:p>
            <a:fld id="{C479D5F6-EDCB-402A-AC08-4943A1820E8F}" type="slidenum">
              <a:rPr lang="en-US" smtClean="0"/>
              <a:pPr/>
              <a:t>4</a:t>
            </a:fld>
            <a:endParaRPr lang="en-US" dirty="0"/>
          </a:p>
        </p:txBody>
      </p:sp>
    </p:spTree>
    <p:extLst>
      <p:ext uri="{BB962C8B-B14F-4D97-AF65-F5344CB8AC3E}">
        <p14:creationId xmlns:p14="http://schemas.microsoft.com/office/powerpoint/2010/main" val="513494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lstStyle/>
          <a:p>
            <a:r>
              <a:rPr lang="en-US" dirty="0">
                <a:latin typeface="Museo Slab 500"/>
              </a:rPr>
              <a:t>Student Discipline Changes</a:t>
            </a: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5</a:t>
            </a:fld>
            <a:endParaRPr lang="en-US" dirty="0"/>
          </a:p>
        </p:txBody>
      </p:sp>
      <p:sp>
        <p:nvSpPr>
          <p:cNvPr id="5" name="Content Placeholder 4">
            <a:extLst>
              <a:ext uri="{FF2B5EF4-FFF2-40B4-BE49-F238E27FC236}">
                <a16:creationId xmlns:a16="http://schemas.microsoft.com/office/drawing/2014/main" id="{8F2B7314-2693-0481-E41F-DEC3D2854412}"/>
              </a:ext>
            </a:extLst>
          </p:cNvPr>
          <p:cNvSpPr>
            <a:spLocks noGrp="1"/>
          </p:cNvSpPr>
          <p:nvPr>
            <p:ph sz="quarter" idx="13"/>
          </p:nvPr>
        </p:nvSpPr>
        <p:spPr/>
        <p:txBody>
          <a:bodyPr/>
          <a:lstStyle/>
          <a:p>
            <a:r>
              <a:rPr lang="en-US" dirty="0"/>
              <a:t>Student Discipline	</a:t>
            </a:r>
          </a:p>
        </p:txBody>
      </p:sp>
      <p:sp>
        <p:nvSpPr>
          <p:cNvPr id="6" name="Content Placeholder 5">
            <a:extLst>
              <a:ext uri="{FF2B5EF4-FFF2-40B4-BE49-F238E27FC236}">
                <a16:creationId xmlns:a16="http://schemas.microsoft.com/office/drawing/2014/main" id="{9239A15F-523C-9B42-82E8-E9B546C6F1E7}"/>
              </a:ext>
            </a:extLst>
          </p:cNvPr>
          <p:cNvSpPr>
            <a:spLocks noGrp="1"/>
          </p:cNvSpPr>
          <p:nvPr>
            <p:ph sz="quarter" idx="14"/>
          </p:nvPr>
        </p:nvSpPr>
        <p:spPr>
          <a:xfrm>
            <a:off x="4856480" y="6356350"/>
            <a:ext cx="4114800" cy="362338"/>
          </a:xfrm>
        </p:spPr>
        <p:txBody>
          <a:bodyPr/>
          <a:lstStyle/>
          <a:p>
            <a:r>
              <a:rPr lang="en-US" dirty="0">
                <a:hlinkClick r:id="rId2"/>
              </a:rPr>
              <a:t>Student Discipline Snapshot</a:t>
            </a:r>
            <a:endParaRPr lang="en-US" dirty="0"/>
          </a:p>
          <a:p>
            <a:endParaRPr lang="en-US" dirty="0"/>
          </a:p>
        </p:txBody>
      </p:sp>
      <p:sp>
        <p:nvSpPr>
          <p:cNvPr id="7" name="Content Placeholder 6">
            <a:extLst>
              <a:ext uri="{FF2B5EF4-FFF2-40B4-BE49-F238E27FC236}">
                <a16:creationId xmlns:a16="http://schemas.microsoft.com/office/drawing/2014/main" id="{796EDBF1-D67E-24E1-8952-A4F5F2FF350C}"/>
              </a:ext>
            </a:extLst>
          </p:cNvPr>
          <p:cNvSpPr>
            <a:spLocks noGrp="1"/>
          </p:cNvSpPr>
          <p:nvPr>
            <p:ph idx="1"/>
          </p:nvPr>
        </p:nvSpPr>
        <p:spPr>
          <a:xfrm>
            <a:off x="160867" y="1380067"/>
            <a:ext cx="11895666" cy="4525751"/>
          </a:xfrm>
        </p:spPr>
        <p:txBody>
          <a:bodyPr/>
          <a:lstStyle/>
          <a:p>
            <a:pPr marL="0" indent="0" algn="ctr">
              <a:buNone/>
            </a:pPr>
            <a:r>
              <a:rPr lang="en-US" b="1" dirty="0"/>
              <a:t>2023-2024 Discipline is now collected at the Student level</a:t>
            </a:r>
          </a:p>
          <a:p>
            <a:pPr marL="0" indent="0" algn="ctr">
              <a:buNone/>
            </a:pPr>
            <a:r>
              <a:rPr lang="en-US" b="1" dirty="0"/>
              <a:t>This collection is now a Snapshot collection</a:t>
            </a:r>
          </a:p>
          <a:p>
            <a:pPr marL="0" indent="0">
              <a:buNone/>
            </a:pPr>
            <a:r>
              <a:rPr lang="en-US" dirty="0"/>
              <a:t>	</a:t>
            </a:r>
          </a:p>
          <a:p>
            <a:pPr marL="0" indent="0">
              <a:buNone/>
            </a:pPr>
            <a:r>
              <a:rPr lang="en-US" b="1" dirty="0"/>
              <a:t>What does that mean?</a:t>
            </a:r>
          </a:p>
          <a:p>
            <a:pPr marL="0" indent="0">
              <a:buNone/>
            </a:pPr>
            <a:r>
              <a:rPr lang="en-US" dirty="0"/>
              <a:t>One discipline interchange file </a:t>
            </a:r>
            <a:r>
              <a:rPr lang="en-US" dirty="0">
                <a:hlinkClick r:id="rId3"/>
              </a:rPr>
              <a:t>2023-2024 Student Discipline File Layout</a:t>
            </a:r>
            <a:endParaRPr lang="en-US" dirty="0"/>
          </a:p>
          <a:p>
            <a:pPr marL="0" indent="0">
              <a:buNone/>
            </a:pPr>
            <a:r>
              <a:rPr lang="en-US" dirty="0"/>
              <a:t>Plus, the student demographics interchange file  </a:t>
            </a:r>
            <a:r>
              <a:rPr lang="en-US" dirty="0">
                <a:hlinkClick r:id="rId4"/>
              </a:rPr>
              <a:t>2023-2024 Student Demographics File Layout</a:t>
            </a:r>
            <a:endParaRPr lang="en-US" dirty="0"/>
          </a:p>
          <a:p>
            <a:pPr marL="0" indent="0">
              <a:buNone/>
            </a:pPr>
            <a:r>
              <a:rPr lang="en-US" dirty="0"/>
              <a:t>And the Student School Association file </a:t>
            </a:r>
            <a:r>
              <a:rPr lang="en-US" dirty="0">
                <a:hlinkClick r:id="rId5"/>
              </a:rPr>
              <a:t>2023-2024 Student School Association File Layout</a:t>
            </a:r>
            <a:endParaRPr lang="en-US" dirty="0"/>
          </a:p>
          <a:p>
            <a:pPr marL="0" indent="0">
              <a:buNone/>
            </a:pPr>
            <a:r>
              <a:rPr lang="en-US" dirty="0"/>
              <a:t>will make up the Student Discipline Snapshot Collection</a:t>
            </a:r>
          </a:p>
          <a:p>
            <a:pPr marL="0" indent="0">
              <a:buNone/>
            </a:pPr>
            <a:endParaRPr lang="en-US" dirty="0"/>
          </a:p>
          <a:p>
            <a:pPr marL="914400" lvl="2" indent="0">
              <a:buNone/>
            </a:pPr>
            <a:endParaRPr lang="en-US" dirty="0"/>
          </a:p>
        </p:txBody>
      </p:sp>
    </p:spTree>
    <p:extLst>
      <p:ext uri="{BB962C8B-B14F-4D97-AF65-F5344CB8AC3E}">
        <p14:creationId xmlns:p14="http://schemas.microsoft.com/office/powerpoint/2010/main" val="1018420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lstStyle/>
          <a:p>
            <a:r>
              <a:rPr lang="en-US" dirty="0">
                <a:latin typeface="Museo Slab 500"/>
              </a:rPr>
              <a:t>Student Discipline websites</a:t>
            </a:r>
            <a:endParaRPr lang="en-US" dirty="0"/>
          </a:p>
        </p:txBody>
      </p:sp>
      <p:sp>
        <p:nvSpPr>
          <p:cNvPr id="7" name="Content Placeholder 6">
            <a:extLst>
              <a:ext uri="{FF2B5EF4-FFF2-40B4-BE49-F238E27FC236}">
                <a16:creationId xmlns:a16="http://schemas.microsoft.com/office/drawing/2014/main" id="{796EDBF1-D67E-24E1-8952-A4F5F2FF350C}"/>
              </a:ext>
            </a:extLst>
          </p:cNvPr>
          <p:cNvSpPr>
            <a:spLocks noGrp="1"/>
          </p:cNvSpPr>
          <p:nvPr>
            <p:ph idx="1"/>
          </p:nvPr>
        </p:nvSpPr>
        <p:spPr/>
        <p:txBody>
          <a:bodyPr/>
          <a:lstStyle/>
          <a:p>
            <a:pPr marL="457200" lvl="1" indent="0">
              <a:buNone/>
            </a:pPr>
            <a:r>
              <a:rPr lang="en-US" dirty="0">
                <a:hlinkClick r:id="rId2"/>
              </a:rPr>
              <a:t>2023-2024 Discipline Interchange Website</a:t>
            </a:r>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r>
              <a:rPr lang="en-US" dirty="0">
                <a:hlinkClick r:id="rId3"/>
              </a:rPr>
              <a:t>2023-2024 Student Discipline Snapshot Website </a:t>
            </a:r>
            <a:endParaRPr lang="en-US" dirty="0"/>
          </a:p>
          <a:p>
            <a:pPr marL="457200" lvl="1"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p:txBody>
      </p:sp>
      <p:pic>
        <p:nvPicPr>
          <p:cNvPr id="3" name="Picture 2" descr="Interchange website location ">
            <a:extLst>
              <a:ext uri="{FF2B5EF4-FFF2-40B4-BE49-F238E27FC236}">
                <a16:creationId xmlns:a16="http://schemas.microsoft.com/office/drawing/2014/main" id="{615E86D9-F884-120F-67B3-0349CC1DBB95}"/>
              </a:ext>
            </a:extLst>
          </p:cNvPr>
          <p:cNvPicPr>
            <a:picLocks noChangeAspect="1"/>
          </p:cNvPicPr>
          <p:nvPr/>
        </p:nvPicPr>
        <p:blipFill rotWithShape="1">
          <a:blip r:embed="rId4"/>
          <a:srcRect l="75363" t="26884" r="5944" b="39859"/>
          <a:stretch/>
        </p:blipFill>
        <p:spPr>
          <a:xfrm>
            <a:off x="5703147" y="1176019"/>
            <a:ext cx="1778268" cy="1888067"/>
          </a:xfrm>
          <a:prstGeom prst="rect">
            <a:avLst/>
          </a:prstGeom>
        </p:spPr>
      </p:pic>
      <p:pic>
        <p:nvPicPr>
          <p:cNvPr id="9" name="Picture 8" descr="Snapshot website location">
            <a:extLst>
              <a:ext uri="{FF2B5EF4-FFF2-40B4-BE49-F238E27FC236}">
                <a16:creationId xmlns:a16="http://schemas.microsoft.com/office/drawing/2014/main" id="{41A2C6C2-889B-6F19-9005-B0FD80A2AAC3}"/>
              </a:ext>
            </a:extLst>
          </p:cNvPr>
          <p:cNvPicPr>
            <a:picLocks noChangeAspect="1"/>
          </p:cNvPicPr>
          <p:nvPr/>
        </p:nvPicPr>
        <p:blipFill rotWithShape="1">
          <a:blip r:embed="rId5"/>
          <a:srcRect l="4957"/>
          <a:stretch/>
        </p:blipFill>
        <p:spPr>
          <a:xfrm>
            <a:off x="6364843" y="3248036"/>
            <a:ext cx="2233144" cy="2883048"/>
          </a:xfrm>
          <a:prstGeom prst="rect">
            <a:avLst/>
          </a:prstGeom>
        </p:spPr>
      </p:pic>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6</a:t>
            </a:fld>
            <a:endParaRPr lang="en-US" dirty="0"/>
          </a:p>
        </p:txBody>
      </p:sp>
      <p:sp>
        <p:nvSpPr>
          <p:cNvPr id="5" name="Content Placeholder 4">
            <a:extLst>
              <a:ext uri="{FF2B5EF4-FFF2-40B4-BE49-F238E27FC236}">
                <a16:creationId xmlns:a16="http://schemas.microsoft.com/office/drawing/2014/main" id="{8F2B7314-2693-0481-E41F-DEC3D2854412}"/>
              </a:ext>
            </a:extLst>
          </p:cNvPr>
          <p:cNvSpPr>
            <a:spLocks noGrp="1"/>
          </p:cNvSpPr>
          <p:nvPr>
            <p:ph sz="quarter" idx="13"/>
          </p:nvPr>
        </p:nvSpPr>
        <p:spPr/>
        <p:txBody>
          <a:bodyPr/>
          <a:lstStyle/>
          <a:p>
            <a:r>
              <a:rPr lang="en-US" dirty="0"/>
              <a:t>Student Discipline	</a:t>
            </a:r>
          </a:p>
        </p:txBody>
      </p:sp>
      <p:sp>
        <p:nvSpPr>
          <p:cNvPr id="6" name="Content Placeholder 5">
            <a:extLst>
              <a:ext uri="{FF2B5EF4-FFF2-40B4-BE49-F238E27FC236}">
                <a16:creationId xmlns:a16="http://schemas.microsoft.com/office/drawing/2014/main" id="{9239A15F-523C-9B42-82E8-E9B546C6F1E7}"/>
              </a:ext>
            </a:extLst>
          </p:cNvPr>
          <p:cNvSpPr>
            <a:spLocks noGrp="1"/>
          </p:cNvSpPr>
          <p:nvPr>
            <p:ph sz="quarter" idx="14"/>
          </p:nvPr>
        </p:nvSpPr>
        <p:spPr>
          <a:xfrm>
            <a:off x="4856480" y="6356350"/>
            <a:ext cx="4114800" cy="362338"/>
          </a:xfrm>
        </p:spPr>
        <p:txBody>
          <a:bodyPr/>
          <a:lstStyle/>
          <a:p>
            <a:r>
              <a:rPr lang="en-US" dirty="0">
                <a:hlinkClick r:id="rId6"/>
              </a:rPr>
              <a:t>Student Discipline Snapshot</a:t>
            </a:r>
            <a:endParaRPr lang="en-US" dirty="0"/>
          </a:p>
          <a:p>
            <a:endParaRPr lang="en-US" dirty="0"/>
          </a:p>
        </p:txBody>
      </p:sp>
    </p:spTree>
    <p:extLst>
      <p:ext uri="{BB962C8B-B14F-4D97-AF65-F5344CB8AC3E}">
        <p14:creationId xmlns:p14="http://schemas.microsoft.com/office/powerpoint/2010/main" val="872969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a:xfrm>
            <a:off x="443564" y="205176"/>
            <a:ext cx="10757835" cy="898524"/>
          </a:xfrm>
        </p:spPr>
        <p:txBody>
          <a:bodyPr/>
          <a:lstStyle/>
          <a:p>
            <a:r>
              <a:rPr lang="en-US" dirty="0">
                <a:latin typeface="Museo Slab 500"/>
              </a:rPr>
              <a:t>Student Discipline Snapshot Collection Process at a Glance</a:t>
            </a: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7</a:t>
            </a:fld>
            <a:endParaRPr lang="en-US" dirty="0"/>
          </a:p>
        </p:txBody>
      </p:sp>
      <p:graphicFrame>
        <p:nvGraphicFramePr>
          <p:cNvPr id="8" name="Diagram 7">
            <a:extLst>
              <a:ext uri="{FF2B5EF4-FFF2-40B4-BE49-F238E27FC236}">
                <a16:creationId xmlns:a16="http://schemas.microsoft.com/office/drawing/2014/main" id="{20A986D6-FB83-2479-3E05-1D7D6D76D24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1226272"/>
              </p:ext>
            </p:extLst>
          </p:nvPr>
        </p:nvGraphicFramePr>
        <p:xfrm>
          <a:off x="332873" y="719666"/>
          <a:ext cx="11544167" cy="5933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8494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a:xfrm>
            <a:off x="443564" y="205176"/>
            <a:ext cx="11367435" cy="898524"/>
          </a:xfrm>
        </p:spPr>
        <p:txBody>
          <a:bodyPr/>
          <a:lstStyle/>
          <a:p>
            <a:r>
              <a:rPr lang="en-US" dirty="0">
                <a:latin typeface="Museo Slab 500"/>
              </a:rPr>
              <a:t>Student Discipline Snapshot Collection-HB22-1376 passing</a:t>
            </a: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8</a:t>
            </a:fld>
            <a:endParaRPr lang="en-US" dirty="0"/>
          </a:p>
        </p:txBody>
      </p:sp>
      <p:sp>
        <p:nvSpPr>
          <p:cNvPr id="5" name="TextBox 4">
            <a:extLst>
              <a:ext uri="{FF2B5EF4-FFF2-40B4-BE49-F238E27FC236}">
                <a16:creationId xmlns:a16="http://schemas.microsoft.com/office/drawing/2014/main" id="{9C60536F-C47B-A703-6AD5-89934D9053D5}"/>
              </a:ext>
            </a:extLst>
          </p:cNvPr>
          <p:cNvSpPr txBox="1"/>
          <p:nvPr/>
        </p:nvSpPr>
        <p:spPr>
          <a:xfrm>
            <a:off x="821267" y="1720840"/>
            <a:ext cx="10405533" cy="4401205"/>
          </a:xfrm>
          <a:prstGeom prst="rect">
            <a:avLst/>
          </a:prstGeom>
          <a:noFill/>
        </p:spPr>
        <p:txBody>
          <a:bodyPr wrap="square">
            <a:spAutoFit/>
          </a:bodyPr>
          <a:lstStyle/>
          <a:p>
            <a:r>
              <a:rPr lang="en-US" sz="2800" b="1" i="0" dirty="0">
                <a:solidFill>
                  <a:srgbClr val="333333"/>
                </a:solidFill>
                <a:effectLst/>
                <a:latin typeface="SourceSansProRegular"/>
              </a:rPr>
              <a:t>The Discipline Interchange updates the Special Education Discipline Interchange file with data fields required per HB22-1376 which includes data previously collected in the periodic files for the School Discipline files (Discipline by Action, Discipline by Demographics and Firearm Data).  The updated Discipline Interchange file process will start in the 2023-2024 school year and will contain one file: the Discipline Action File.  In the file, all students who were disciplined during the reporting school year will be reported. This information is used in the Student Discipline Snapshot for all students and Special Education Discipline snapshot for students with an active IEP.</a:t>
            </a:r>
            <a:endParaRPr lang="en-US" sz="2800" b="1" dirty="0"/>
          </a:p>
        </p:txBody>
      </p:sp>
    </p:spTree>
    <p:extLst>
      <p:ext uri="{BB962C8B-B14F-4D97-AF65-F5344CB8AC3E}">
        <p14:creationId xmlns:p14="http://schemas.microsoft.com/office/powerpoint/2010/main" val="277355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lstStyle/>
          <a:p>
            <a:r>
              <a:rPr lang="en-US" dirty="0">
                <a:latin typeface="Museo Slab 500"/>
              </a:rPr>
              <a:t>Staff Interchange-purpose</a:t>
            </a: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9</a:t>
            </a:fld>
            <a:endParaRPr lang="en-US" dirty="0"/>
          </a:p>
        </p:txBody>
      </p:sp>
      <p:sp>
        <p:nvSpPr>
          <p:cNvPr id="6" name="TextBox 5">
            <a:extLst>
              <a:ext uri="{FF2B5EF4-FFF2-40B4-BE49-F238E27FC236}">
                <a16:creationId xmlns:a16="http://schemas.microsoft.com/office/drawing/2014/main" id="{A166856E-E3BD-B640-875F-213C9CF7CF10}"/>
              </a:ext>
            </a:extLst>
          </p:cNvPr>
          <p:cNvSpPr txBox="1"/>
          <p:nvPr/>
        </p:nvSpPr>
        <p:spPr>
          <a:xfrm>
            <a:off x="778933" y="1786467"/>
            <a:ext cx="10126134" cy="4031873"/>
          </a:xfrm>
          <a:prstGeom prst="rect">
            <a:avLst/>
          </a:prstGeom>
          <a:noFill/>
        </p:spPr>
        <p:txBody>
          <a:bodyPr wrap="square">
            <a:spAutoFit/>
          </a:bodyPr>
          <a:lstStyle/>
          <a:p>
            <a:r>
              <a:rPr lang="en-US" sz="3200" dirty="0"/>
              <a:t>The purpose of the Discipline Action File is to capture the students disciplined, including the type of behavior and the resulting disciplinary action taken for each disciplinary incident. </a:t>
            </a:r>
          </a:p>
          <a:p>
            <a:endParaRPr lang="en-US" sz="3200" dirty="0"/>
          </a:p>
          <a:p>
            <a:r>
              <a:rPr lang="en-US" sz="3200" dirty="0"/>
              <a:t>This data can also be utilized to pre-populate data in the Civil Rights Data Collection file. The fields/codes noted with ** is for this purpose only and are not required</a:t>
            </a:r>
          </a:p>
        </p:txBody>
      </p:sp>
    </p:spTree>
    <p:extLst>
      <p:ext uri="{BB962C8B-B14F-4D97-AF65-F5344CB8AC3E}">
        <p14:creationId xmlns:p14="http://schemas.microsoft.com/office/powerpoint/2010/main" val="7638736"/>
      </p:ext>
    </p:extLst>
  </p:cSld>
  <p:clrMapOvr>
    <a:masterClrMapping/>
  </p:clrMapOvr>
</p:sld>
</file>

<file path=ppt/theme/theme1.xml><?xml version="1.0" encoding="utf-8"?>
<a:theme xmlns:a="http://schemas.openxmlformats.org/drawingml/2006/main" name="Office Theme">
  <a:themeElements>
    <a:clrScheme name="CDE-Grays">
      <a:dk1>
        <a:sysClr val="windowText" lastClr="000000"/>
      </a:dk1>
      <a:lt1>
        <a:sysClr val="window" lastClr="FFFFFF"/>
      </a:lt1>
      <a:dk2>
        <a:srgbClr val="232C67"/>
      </a:dk2>
      <a:lt2>
        <a:srgbClr val="D2D3D3"/>
      </a:lt2>
      <a:accent1>
        <a:srgbClr val="2C3384"/>
      </a:accent1>
      <a:accent2>
        <a:srgbClr val="86BE40"/>
      </a:accent2>
      <a:accent3>
        <a:srgbClr val="7C98AC"/>
      </a:accent3>
      <a:accent4>
        <a:srgbClr val="5D6770"/>
      </a:accent4>
      <a:accent5>
        <a:srgbClr val="90C8E7"/>
      </a:accent5>
      <a:accent6>
        <a:srgbClr val="D3CBBD"/>
      </a:accent6>
      <a:hlink>
        <a:srgbClr val="488BC9"/>
      </a:hlink>
      <a:folHlink>
        <a:srgbClr val="EC675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DFAE68336FAD409A6A1B96C3C5EFDC" ma:contentTypeVersion="9" ma:contentTypeDescription="Create a new document." ma:contentTypeScope="" ma:versionID="0a7f3b5fd16922813c36fd8c5958ea5d">
  <xsd:schema xmlns:xsd="http://www.w3.org/2001/XMLSchema" xmlns:xs="http://www.w3.org/2001/XMLSchema" xmlns:p="http://schemas.microsoft.com/office/2006/metadata/properties" xmlns:ns2="1ece5e59-7939-4bae-a4d5-c220c61d16f2" xmlns:ns3="5cb3b5a0-0962-4e52-aed4-fbe90f72073b" targetNamespace="http://schemas.microsoft.com/office/2006/metadata/properties" ma:root="true" ma:fieldsID="5f0015d9d99122ce0ed311e971354da3" ns2:_="" ns3:_="">
    <xsd:import namespace="1ece5e59-7939-4bae-a4d5-c220c61d16f2"/>
    <xsd:import namespace="5cb3b5a0-0962-4e52-aed4-fbe90f72073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ce5e59-7939-4bae-a4d5-c220c61d16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b3b5a0-0962-4e52-aed4-fbe90f72073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cb3b5a0-0962-4e52-aed4-fbe90f72073b">
      <UserInfo>
        <DisplayName>Heitman, Lindsey</DisplayName>
        <AccountId>12</AccountId>
        <AccountType/>
      </UserInfo>
      <UserInfo>
        <DisplayName>Gudka, Dawna</DisplayName>
        <AccountId>9</AccountId>
        <AccountType/>
      </UserInfo>
    </SharedWithUsers>
  </documentManagement>
</p:properties>
</file>

<file path=customXml/itemProps1.xml><?xml version="1.0" encoding="utf-8"?>
<ds:datastoreItem xmlns:ds="http://schemas.openxmlformats.org/officeDocument/2006/customXml" ds:itemID="{5A272651-E4FB-4EC4-9BBF-70491525C55E}"/>
</file>

<file path=customXml/itemProps2.xml><?xml version="1.0" encoding="utf-8"?>
<ds:datastoreItem xmlns:ds="http://schemas.openxmlformats.org/officeDocument/2006/customXml" ds:itemID="{B080972E-D571-4992-96C3-E5252958F700}">
  <ds:schemaRefs>
    <ds:schemaRef ds:uri="http://schemas.microsoft.com/sharepoint/v3/contenttype/forms"/>
  </ds:schemaRefs>
</ds:datastoreItem>
</file>

<file path=customXml/itemProps3.xml><?xml version="1.0" encoding="utf-8"?>
<ds:datastoreItem xmlns:ds="http://schemas.openxmlformats.org/officeDocument/2006/customXml" ds:itemID="{EFFB8263-E116-4610-9B9F-0E82FA1493E2}">
  <ds:schemaRefs>
    <ds:schemaRef ds:uri="658e932f-8c42-4f93-8fc3-67d3de176e61"/>
    <ds:schemaRef ds:uri="http://schemas.microsoft.com/office/infopath/2007/PartnerControls"/>
    <ds:schemaRef ds:uri="http://purl.org/dc/terms/"/>
    <ds:schemaRef ds:uri="http://schemas.microsoft.com/office/2006/documentManagement/types"/>
    <ds:schemaRef ds:uri="http://www.w3.org/XML/1998/namespace"/>
    <ds:schemaRef ds:uri="http://purl.org/dc/elements/1.1/"/>
    <ds:schemaRef ds:uri="http://purl.org/dc/dcmitype/"/>
    <ds:schemaRef ds:uri="http://schemas.openxmlformats.org/package/2006/metadata/core-properties"/>
    <ds:schemaRef ds:uri="4c96849b-d583-4314-bdb6-16a0c6e3471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1147</TotalTime>
  <Words>1048</Words>
  <Application>Microsoft Office PowerPoint</Application>
  <PresentationFormat>Widescreen</PresentationFormat>
  <Paragraphs>165</Paragraphs>
  <Slides>24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 Narrow</vt:lpstr>
      <vt:lpstr>Calibri</vt:lpstr>
      <vt:lpstr>Calibri Light</vt:lpstr>
      <vt:lpstr>Impact</vt:lpstr>
      <vt:lpstr>Museo Slab 500</vt:lpstr>
      <vt:lpstr>SourceSansProRegular</vt:lpstr>
      <vt:lpstr>Office Theme</vt:lpstr>
      <vt:lpstr>November 8, 2023</vt:lpstr>
      <vt:lpstr>Today's agenda, November 8th , 2023</vt:lpstr>
      <vt:lpstr>Townhalls</vt:lpstr>
      <vt:lpstr>Student Discipline Snapshot Collection</vt:lpstr>
      <vt:lpstr>Student Discipline Changes</vt:lpstr>
      <vt:lpstr>Student Discipline websites</vt:lpstr>
      <vt:lpstr>Student Discipline Snapshot Collection Process at a Glance</vt:lpstr>
      <vt:lpstr>Student Discipline Snapshot Collection-HB22-1376 passing</vt:lpstr>
      <vt:lpstr>Staff Interchange-purpose</vt:lpstr>
      <vt:lpstr>Staff Interchange-website</vt:lpstr>
      <vt:lpstr>Staff Interchange file layout</vt:lpstr>
      <vt:lpstr>Staff Interchange file layout  What data elements are needed</vt:lpstr>
      <vt:lpstr>Staff Interchange file layout data needed</vt:lpstr>
      <vt:lpstr>Student Discipline Behavior Codes  </vt:lpstr>
      <vt:lpstr>Student Discipline Behavior Codes- CRDC Codes This data can also be utilized to pre-populate data in the Civil Rights Data Collection file. The fields/codes noted with ** is for this purpose only and are not required.   </vt:lpstr>
      <vt:lpstr>Student Discipline-Discipline Action Length  </vt:lpstr>
      <vt:lpstr>Data Pipeline Process</vt:lpstr>
      <vt:lpstr>Interchange files need to be uploaded into Data Pipeline </vt:lpstr>
      <vt:lpstr>Creating a Student Discipline Snapshot</vt:lpstr>
      <vt:lpstr>Published Staff Data-School View, Data Center</vt:lpstr>
      <vt:lpstr>Published Staff Data-published reports</vt:lpstr>
      <vt:lpstr>What is PII?</vt:lpstr>
      <vt:lpstr>Sharing Data</vt:lpstr>
      <vt:lpstr>QUESTIONS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Gudka, Dawna</cp:lastModifiedBy>
  <cp:revision>44</cp:revision>
  <dcterms:created xsi:type="dcterms:W3CDTF">2019-06-25T17:30:52Z</dcterms:created>
  <dcterms:modified xsi:type="dcterms:W3CDTF">2023-11-08T16:51:25Z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0x010100E2DFAE68336FAD409A6A1B96C3C5EFDC</vt:lpwstr>
  </property>
  <property fmtid="{D5CDD505-2E9C-101B-9397-08002B2CF9AE}" pid="3" name="MediaServiceImageTags">
    <vt:lpwstr/>
  </property>
</Properties>
</file>