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6"/>
  </p:notesMasterIdLst>
  <p:sldIdLst>
    <p:sldId id="256" r:id="rId5"/>
    <p:sldId id="5166" r:id="rId6"/>
    <p:sldId id="5175" r:id="rId7"/>
    <p:sldId id="5131" r:id="rId8"/>
    <p:sldId id="5196" r:id="rId9"/>
    <p:sldId id="5202" r:id="rId10"/>
    <p:sldId id="5157" r:id="rId11"/>
    <p:sldId id="5195" r:id="rId12"/>
    <p:sldId id="5205" r:id="rId13"/>
    <p:sldId id="5186" r:id="rId14"/>
    <p:sldId id="5193" r:id="rId15"/>
    <p:sldId id="5188" r:id="rId16"/>
    <p:sldId id="5192" r:id="rId17"/>
    <p:sldId id="5156" r:id="rId18"/>
    <p:sldId id="5187" r:id="rId19"/>
    <p:sldId id="5194" r:id="rId20"/>
    <p:sldId id="5201" r:id="rId21"/>
    <p:sldId id="5178" r:id="rId22"/>
    <p:sldId id="5206" r:id="rId23"/>
    <p:sldId id="5203" r:id="rId24"/>
    <p:sldId id="5197" r:id="rId25"/>
    <p:sldId id="5198" r:id="rId26"/>
    <p:sldId id="5199" r:id="rId27"/>
    <p:sldId id="5167" r:id="rId28"/>
    <p:sldId id="5200" r:id="rId29"/>
    <p:sldId id="5207" r:id="rId30"/>
    <p:sldId id="5189" r:id="rId31"/>
    <p:sldId id="5190" r:id="rId32"/>
    <p:sldId id="258" r:id="rId33"/>
    <p:sldId id="259" r:id="rId34"/>
    <p:sldId id="51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521"/>
    <a:srgbClr val="488BC9"/>
    <a:srgbClr val="FD6D42"/>
    <a:srgbClr val="F8D70B"/>
    <a:srgbClr val="F94C39"/>
    <a:srgbClr val="FF9999"/>
    <a:srgbClr val="C32032"/>
    <a:srgbClr val="FFFFFF"/>
    <a:srgbClr val="FFFF99"/>
    <a:srgbClr val="1A2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3" autoAdjust="0"/>
  </p:normalViewPr>
  <p:slideViewPr>
    <p:cSldViewPr snapToGrid="0">
      <p:cViewPr varScale="1">
        <p:scale>
          <a:sx n="65" d="100"/>
          <a:sy n="65" d="100"/>
        </p:scale>
        <p:origin x="68" y="28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05C07-575A-461C-9924-159BC2AB6746}"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D6889EBF-DEBA-4A9E-BB7B-9E6ACD1B341C}">
      <dgm:prSet/>
      <dgm:spPr/>
      <dgm:t>
        <a:bodyPr/>
        <a:lstStyle/>
        <a:p>
          <a:r>
            <a:rPr lang="en-US" dirty="0"/>
            <a:t>Townhall</a:t>
          </a:r>
        </a:p>
      </dgm:t>
    </dgm:pt>
    <dgm:pt modelId="{83C57D7E-1462-433E-886A-EE6C28F368FA}" type="parTrans" cxnId="{C28D7EC0-F337-4957-9B50-3FF2242C9A1E}">
      <dgm:prSet/>
      <dgm:spPr/>
      <dgm:t>
        <a:bodyPr/>
        <a:lstStyle/>
        <a:p>
          <a:endParaRPr lang="en-US"/>
        </a:p>
      </dgm:t>
    </dgm:pt>
    <dgm:pt modelId="{5E360B34-4D97-40DB-9E21-DE8306508448}" type="sibTrans" cxnId="{C28D7EC0-F337-4957-9B50-3FF2242C9A1E}">
      <dgm:prSet/>
      <dgm:spPr/>
      <dgm:t>
        <a:bodyPr/>
        <a:lstStyle/>
        <a:p>
          <a:endParaRPr lang="en-US"/>
        </a:p>
      </dgm:t>
    </dgm:pt>
    <dgm:pt modelId="{A62D5B6E-8990-4036-B93C-7F999375F6A3}">
      <dgm:prSet/>
      <dgm:spPr/>
      <dgm:t>
        <a:bodyPr/>
        <a:lstStyle/>
        <a:p>
          <a:r>
            <a:rPr lang="en-US" dirty="0"/>
            <a:t>Discipline Resources </a:t>
          </a:r>
        </a:p>
      </dgm:t>
    </dgm:pt>
    <dgm:pt modelId="{AC7ADF48-9C1A-46E2-83DD-1FCF97EC7129}" type="parTrans" cxnId="{26AD5A19-4BF3-40D8-8B24-D37F59E5AC51}">
      <dgm:prSet/>
      <dgm:spPr/>
      <dgm:t>
        <a:bodyPr/>
        <a:lstStyle/>
        <a:p>
          <a:endParaRPr lang="en-US"/>
        </a:p>
      </dgm:t>
    </dgm:pt>
    <dgm:pt modelId="{518F943F-F386-4BF4-8AD2-1C1B8C43D4EB}" type="sibTrans" cxnId="{26AD5A19-4BF3-40D8-8B24-D37F59E5AC51}">
      <dgm:prSet/>
      <dgm:spPr/>
      <dgm:t>
        <a:bodyPr/>
        <a:lstStyle/>
        <a:p>
          <a:endParaRPr lang="en-US"/>
        </a:p>
      </dgm:t>
    </dgm:pt>
    <dgm:pt modelId="{5CF93B06-989B-4F29-B425-9D6728DD3EBB}">
      <dgm:prSet/>
      <dgm:spPr/>
      <dgm:t>
        <a:bodyPr/>
        <a:lstStyle/>
        <a:p>
          <a:r>
            <a:rPr lang="en-US" dirty="0"/>
            <a:t>Collection Timeline</a:t>
          </a:r>
        </a:p>
      </dgm:t>
    </dgm:pt>
    <dgm:pt modelId="{2082338E-4AA6-4F19-A6D5-3C37DD124BB1}" type="parTrans" cxnId="{56E9D39C-F83D-4B2D-810A-DD232D62C2E4}">
      <dgm:prSet/>
      <dgm:spPr/>
      <dgm:t>
        <a:bodyPr/>
        <a:lstStyle/>
        <a:p>
          <a:endParaRPr lang="en-US"/>
        </a:p>
      </dgm:t>
    </dgm:pt>
    <dgm:pt modelId="{CC691FAC-6777-46D1-98F5-DA77C0B33C21}" type="sibTrans" cxnId="{56E9D39C-F83D-4B2D-810A-DD232D62C2E4}">
      <dgm:prSet/>
      <dgm:spPr/>
      <dgm:t>
        <a:bodyPr/>
        <a:lstStyle/>
        <a:p>
          <a:endParaRPr lang="en-US"/>
        </a:p>
      </dgm:t>
    </dgm:pt>
    <dgm:pt modelId="{7AC92509-B829-4A7E-A08A-59D696895A86}">
      <dgm:prSet/>
      <dgm:spPr/>
      <dgm:t>
        <a:bodyPr/>
        <a:lstStyle/>
        <a:p>
          <a:r>
            <a:rPr lang="en-US" dirty="0"/>
            <a:t>How file layouts work</a:t>
          </a:r>
        </a:p>
      </dgm:t>
    </dgm:pt>
    <dgm:pt modelId="{B7BD6934-8A96-4EC6-9A6D-6C8A8DA3A704}" type="parTrans" cxnId="{76BF75EE-52A9-4E06-B4CE-6A88D37C69FC}">
      <dgm:prSet/>
      <dgm:spPr/>
      <dgm:t>
        <a:bodyPr/>
        <a:lstStyle/>
        <a:p>
          <a:endParaRPr lang="en-US"/>
        </a:p>
      </dgm:t>
    </dgm:pt>
    <dgm:pt modelId="{1671AA02-6666-4021-951E-61EBBED9C0D9}" type="sibTrans" cxnId="{76BF75EE-52A9-4E06-B4CE-6A88D37C69FC}">
      <dgm:prSet/>
      <dgm:spPr/>
      <dgm:t>
        <a:bodyPr/>
        <a:lstStyle/>
        <a:p>
          <a:endParaRPr lang="en-US"/>
        </a:p>
      </dgm:t>
    </dgm:pt>
    <dgm:pt modelId="{55381E6B-F58E-4BE8-8CE6-051A58E81819}">
      <dgm:prSet/>
      <dgm:spPr/>
      <dgm:t>
        <a:bodyPr/>
        <a:lstStyle/>
        <a:p>
          <a:r>
            <a:rPr lang="en-US" dirty="0"/>
            <a:t>Behavior Codes</a:t>
          </a:r>
        </a:p>
      </dgm:t>
    </dgm:pt>
    <dgm:pt modelId="{4CDCD9E9-174B-4B39-8FD7-B91CCDA9E76C}" type="parTrans" cxnId="{18BDA560-AACB-4A7A-B63E-F5268CE90819}">
      <dgm:prSet/>
      <dgm:spPr/>
      <dgm:t>
        <a:bodyPr/>
        <a:lstStyle/>
        <a:p>
          <a:endParaRPr lang="en-US"/>
        </a:p>
      </dgm:t>
    </dgm:pt>
    <dgm:pt modelId="{E197637F-6D0C-4381-AEF9-68F6252BCBD6}" type="sibTrans" cxnId="{18BDA560-AACB-4A7A-B63E-F5268CE90819}">
      <dgm:prSet/>
      <dgm:spPr/>
      <dgm:t>
        <a:bodyPr/>
        <a:lstStyle/>
        <a:p>
          <a:endParaRPr lang="en-US"/>
        </a:p>
      </dgm:t>
    </dgm:pt>
    <dgm:pt modelId="{2E9CFDE0-747A-4CE3-9EE7-5EF2C10BD185}">
      <dgm:prSet/>
      <dgm:spPr/>
      <dgm:t>
        <a:bodyPr/>
        <a:lstStyle/>
        <a:p>
          <a:r>
            <a:rPr lang="en-US" dirty="0"/>
            <a:t>Data Pipeline Process</a:t>
          </a:r>
        </a:p>
      </dgm:t>
    </dgm:pt>
    <dgm:pt modelId="{834EF5AF-ACB4-46BF-8BA2-746EEA251A4D}" type="parTrans" cxnId="{98693F54-7F3A-42C9-B31A-41C9146879A8}">
      <dgm:prSet/>
      <dgm:spPr/>
      <dgm:t>
        <a:bodyPr/>
        <a:lstStyle/>
        <a:p>
          <a:endParaRPr lang="en-US"/>
        </a:p>
      </dgm:t>
    </dgm:pt>
    <dgm:pt modelId="{D0924E8A-D016-4D75-9C35-262DCBE7326B}" type="sibTrans" cxnId="{98693F54-7F3A-42C9-B31A-41C9146879A8}">
      <dgm:prSet/>
      <dgm:spPr/>
      <dgm:t>
        <a:bodyPr/>
        <a:lstStyle/>
        <a:p>
          <a:endParaRPr lang="en-US"/>
        </a:p>
      </dgm:t>
    </dgm:pt>
    <dgm:pt modelId="{EBA72BCA-60E7-4474-B18C-BA5E093DF492}">
      <dgm:prSet/>
      <dgm:spPr/>
      <dgm:t>
        <a:bodyPr/>
        <a:lstStyle/>
        <a:p>
          <a:r>
            <a:rPr lang="en-US" dirty="0"/>
            <a:t>Collection Resources</a:t>
          </a:r>
        </a:p>
      </dgm:t>
    </dgm:pt>
    <dgm:pt modelId="{834C0F75-929C-4D9F-9703-3F9F5ED26ABD}" type="parTrans" cxnId="{069D65CD-B936-491E-A850-28E7E18402A3}">
      <dgm:prSet/>
      <dgm:spPr/>
      <dgm:t>
        <a:bodyPr/>
        <a:lstStyle/>
        <a:p>
          <a:endParaRPr lang="en-US"/>
        </a:p>
      </dgm:t>
    </dgm:pt>
    <dgm:pt modelId="{CA3FEC62-B5B3-4B6A-BAE2-EFE31CC9467C}" type="sibTrans" cxnId="{069D65CD-B936-491E-A850-28E7E18402A3}">
      <dgm:prSet/>
      <dgm:spPr/>
      <dgm:t>
        <a:bodyPr/>
        <a:lstStyle/>
        <a:p>
          <a:endParaRPr lang="en-US"/>
        </a:p>
      </dgm:t>
    </dgm:pt>
    <dgm:pt modelId="{23A69C12-B67D-4DE0-8DAD-F75DB8BAECD5}">
      <dgm:prSet/>
      <dgm:spPr/>
      <dgm:t>
        <a:bodyPr/>
        <a:lstStyle/>
        <a:p>
          <a:r>
            <a:rPr lang="en-US" dirty="0"/>
            <a:t>Why the change  </a:t>
          </a:r>
        </a:p>
      </dgm:t>
    </dgm:pt>
    <dgm:pt modelId="{A5E6156C-F068-4FD2-A0BB-A7DBCA68E005}" type="parTrans" cxnId="{35A0172F-A6A6-453B-B860-562A04DF4B0F}">
      <dgm:prSet/>
      <dgm:spPr/>
      <dgm:t>
        <a:bodyPr/>
        <a:lstStyle/>
        <a:p>
          <a:endParaRPr lang="en-US"/>
        </a:p>
      </dgm:t>
    </dgm:pt>
    <dgm:pt modelId="{153555CE-4123-411F-900B-89296D9381AE}" type="sibTrans" cxnId="{35A0172F-A6A6-453B-B860-562A04DF4B0F}">
      <dgm:prSet/>
      <dgm:spPr/>
      <dgm:t>
        <a:bodyPr/>
        <a:lstStyle/>
        <a:p>
          <a:endParaRPr lang="en-US"/>
        </a:p>
      </dgm:t>
    </dgm:pt>
    <dgm:pt modelId="{4DA681DC-E49D-4FFD-A9CE-B40DF6180A15}" type="pres">
      <dgm:prSet presAssocID="{CA805C07-575A-461C-9924-159BC2AB6746}" presName="vert0" presStyleCnt="0">
        <dgm:presLayoutVars>
          <dgm:dir/>
          <dgm:animOne val="branch"/>
          <dgm:animLvl val="lvl"/>
        </dgm:presLayoutVars>
      </dgm:prSet>
      <dgm:spPr/>
    </dgm:pt>
    <dgm:pt modelId="{710B28BD-4342-448B-8FDA-DFD154FC8F0C}" type="pres">
      <dgm:prSet presAssocID="{D6889EBF-DEBA-4A9E-BB7B-9E6ACD1B341C}" presName="thickLine" presStyleLbl="alignNode1" presStyleIdx="0" presStyleCnt="8"/>
      <dgm:spPr/>
    </dgm:pt>
    <dgm:pt modelId="{5B647452-ED6F-4AE5-873F-A0989AE324C9}" type="pres">
      <dgm:prSet presAssocID="{D6889EBF-DEBA-4A9E-BB7B-9E6ACD1B341C}" presName="horz1" presStyleCnt="0"/>
      <dgm:spPr/>
    </dgm:pt>
    <dgm:pt modelId="{93DC2AD5-4BF4-442F-8AA8-07D41B3EDDCE}" type="pres">
      <dgm:prSet presAssocID="{D6889EBF-DEBA-4A9E-BB7B-9E6ACD1B341C}" presName="tx1" presStyleLbl="revTx" presStyleIdx="0" presStyleCnt="8"/>
      <dgm:spPr/>
    </dgm:pt>
    <dgm:pt modelId="{2FFBF594-C188-4AE8-BBBA-A4AD3CE1C6A0}" type="pres">
      <dgm:prSet presAssocID="{D6889EBF-DEBA-4A9E-BB7B-9E6ACD1B341C}" presName="vert1" presStyleCnt="0"/>
      <dgm:spPr/>
    </dgm:pt>
    <dgm:pt modelId="{E0AB6060-65E8-4BB9-B744-AE122E52D4B8}" type="pres">
      <dgm:prSet presAssocID="{23A69C12-B67D-4DE0-8DAD-F75DB8BAECD5}" presName="thickLine" presStyleLbl="alignNode1" presStyleIdx="1" presStyleCnt="8"/>
      <dgm:spPr/>
    </dgm:pt>
    <dgm:pt modelId="{E1C4D64A-9C7E-42D3-9104-2936A2980A76}" type="pres">
      <dgm:prSet presAssocID="{23A69C12-B67D-4DE0-8DAD-F75DB8BAECD5}" presName="horz1" presStyleCnt="0"/>
      <dgm:spPr/>
    </dgm:pt>
    <dgm:pt modelId="{42B3DCA3-52BE-43CF-8051-F7F60BF50E6D}" type="pres">
      <dgm:prSet presAssocID="{23A69C12-B67D-4DE0-8DAD-F75DB8BAECD5}" presName="tx1" presStyleLbl="revTx" presStyleIdx="1" presStyleCnt="8"/>
      <dgm:spPr/>
    </dgm:pt>
    <dgm:pt modelId="{BA4B25A4-078C-45BB-AD74-3CC21C7092CD}" type="pres">
      <dgm:prSet presAssocID="{23A69C12-B67D-4DE0-8DAD-F75DB8BAECD5}" presName="vert1" presStyleCnt="0"/>
      <dgm:spPr/>
    </dgm:pt>
    <dgm:pt modelId="{D31AB6F5-C707-4466-A1E8-AE4AB5CC5830}" type="pres">
      <dgm:prSet presAssocID="{A62D5B6E-8990-4036-B93C-7F999375F6A3}" presName="thickLine" presStyleLbl="alignNode1" presStyleIdx="2" presStyleCnt="8"/>
      <dgm:spPr/>
    </dgm:pt>
    <dgm:pt modelId="{1C1FF074-45B3-4A88-A13C-474908F68EC4}" type="pres">
      <dgm:prSet presAssocID="{A62D5B6E-8990-4036-B93C-7F999375F6A3}" presName="horz1" presStyleCnt="0"/>
      <dgm:spPr/>
    </dgm:pt>
    <dgm:pt modelId="{BD070593-7EE4-409C-95B8-361F5C3D3CD3}" type="pres">
      <dgm:prSet presAssocID="{A62D5B6E-8990-4036-B93C-7F999375F6A3}" presName="tx1" presStyleLbl="revTx" presStyleIdx="2" presStyleCnt="8"/>
      <dgm:spPr/>
    </dgm:pt>
    <dgm:pt modelId="{7180F14A-3CA2-4BD7-8745-CE3EF5A1E003}" type="pres">
      <dgm:prSet presAssocID="{A62D5B6E-8990-4036-B93C-7F999375F6A3}" presName="vert1" presStyleCnt="0"/>
      <dgm:spPr/>
    </dgm:pt>
    <dgm:pt modelId="{7FDA33B4-BDB3-44B1-9F18-986741B84E01}" type="pres">
      <dgm:prSet presAssocID="{5CF93B06-989B-4F29-B425-9D6728DD3EBB}" presName="thickLine" presStyleLbl="alignNode1" presStyleIdx="3" presStyleCnt="8"/>
      <dgm:spPr/>
    </dgm:pt>
    <dgm:pt modelId="{C2DDC423-3550-41D7-B1DF-5DDA441164CF}" type="pres">
      <dgm:prSet presAssocID="{5CF93B06-989B-4F29-B425-9D6728DD3EBB}" presName="horz1" presStyleCnt="0"/>
      <dgm:spPr/>
    </dgm:pt>
    <dgm:pt modelId="{80787BA9-191F-4192-B497-4C56404A3469}" type="pres">
      <dgm:prSet presAssocID="{5CF93B06-989B-4F29-B425-9D6728DD3EBB}" presName="tx1" presStyleLbl="revTx" presStyleIdx="3" presStyleCnt="8"/>
      <dgm:spPr/>
    </dgm:pt>
    <dgm:pt modelId="{3F6530AE-2C7A-48DE-90F2-CA20CCE00799}" type="pres">
      <dgm:prSet presAssocID="{5CF93B06-989B-4F29-B425-9D6728DD3EBB}" presName="vert1" presStyleCnt="0"/>
      <dgm:spPr/>
    </dgm:pt>
    <dgm:pt modelId="{0BC7CC02-7454-4574-95BB-3A38FB5A7A8B}" type="pres">
      <dgm:prSet presAssocID="{7AC92509-B829-4A7E-A08A-59D696895A86}" presName="thickLine" presStyleLbl="alignNode1" presStyleIdx="4" presStyleCnt="8"/>
      <dgm:spPr/>
    </dgm:pt>
    <dgm:pt modelId="{B386EB83-0E07-42FB-935A-95DE27609B85}" type="pres">
      <dgm:prSet presAssocID="{7AC92509-B829-4A7E-A08A-59D696895A86}" presName="horz1" presStyleCnt="0"/>
      <dgm:spPr/>
    </dgm:pt>
    <dgm:pt modelId="{ACEDEA4E-37B0-4578-B3CB-FEE1D3DF99F5}" type="pres">
      <dgm:prSet presAssocID="{7AC92509-B829-4A7E-A08A-59D696895A86}" presName="tx1" presStyleLbl="revTx" presStyleIdx="4" presStyleCnt="8"/>
      <dgm:spPr/>
    </dgm:pt>
    <dgm:pt modelId="{496A0D9D-0BDD-4352-A960-A9EA841C84C1}" type="pres">
      <dgm:prSet presAssocID="{7AC92509-B829-4A7E-A08A-59D696895A86}" presName="vert1" presStyleCnt="0"/>
      <dgm:spPr/>
    </dgm:pt>
    <dgm:pt modelId="{79EAE456-158F-4D22-8B8E-ECDCB837EAAD}" type="pres">
      <dgm:prSet presAssocID="{55381E6B-F58E-4BE8-8CE6-051A58E81819}" presName="thickLine" presStyleLbl="alignNode1" presStyleIdx="5" presStyleCnt="8"/>
      <dgm:spPr/>
    </dgm:pt>
    <dgm:pt modelId="{609C135A-B0F8-4785-A4EF-D8A4EDB505A3}" type="pres">
      <dgm:prSet presAssocID="{55381E6B-F58E-4BE8-8CE6-051A58E81819}" presName="horz1" presStyleCnt="0"/>
      <dgm:spPr/>
    </dgm:pt>
    <dgm:pt modelId="{264A9248-D4E9-4A4C-ADD1-8E6C5C545DBC}" type="pres">
      <dgm:prSet presAssocID="{55381E6B-F58E-4BE8-8CE6-051A58E81819}" presName="tx1" presStyleLbl="revTx" presStyleIdx="5" presStyleCnt="8"/>
      <dgm:spPr/>
    </dgm:pt>
    <dgm:pt modelId="{C0EAD383-2135-478E-8633-1A341ACE5017}" type="pres">
      <dgm:prSet presAssocID="{55381E6B-F58E-4BE8-8CE6-051A58E81819}" presName="vert1" presStyleCnt="0"/>
      <dgm:spPr/>
    </dgm:pt>
    <dgm:pt modelId="{981D9BD9-7237-40DD-883E-3F0FB6B676F7}" type="pres">
      <dgm:prSet presAssocID="{2E9CFDE0-747A-4CE3-9EE7-5EF2C10BD185}" presName="thickLine" presStyleLbl="alignNode1" presStyleIdx="6" presStyleCnt="8"/>
      <dgm:spPr/>
    </dgm:pt>
    <dgm:pt modelId="{38CA1232-280E-43F6-A693-9C5E9CFEB31C}" type="pres">
      <dgm:prSet presAssocID="{2E9CFDE0-747A-4CE3-9EE7-5EF2C10BD185}" presName="horz1" presStyleCnt="0"/>
      <dgm:spPr/>
    </dgm:pt>
    <dgm:pt modelId="{67AD54FD-85F7-452B-8ADA-4D547AF19367}" type="pres">
      <dgm:prSet presAssocID="{2E9CFDE0-747A-4CE3-9EE7-5EF2C10BD185}" presName="tx1" presStyleLbl="revTx" presStyleIdx="6" presStyleCnt="8"/>
      <dgm:spPr/>
    </dgm:pt>
    <dgm:pt modelId="{20007FFC-3075-4C14-AE16-A7968BB235CA}" type="pres">
      <dgm:prSet presAssocID="{2E9CFDE0-747A-4CE3-9EE7-5EF2C10BD185}" presName="vert1" presStyleCnt="0"/>
      <dgm:spPr/>
    </dgm:pt>
    <dgm:pt modelId="{95F6FE50-EFA2-4B42-88FE-DE4CDFC5EE9D}" type="pres">
      <dgm:prSet presAssocID="{EBA72BCA-60E7-4474-B18C-BA5E093DF492}" presName="thickLine" presStyleLbl="alignNode1" presStyleIdx="7" presStyleCnt="8"/>
      <dgm:spPr/>
    </dgm:pt>
    <dgm:pt modelId="{6A864D65-1FE9-434C-92F6-26211B9CE50F}" type="pres">
      <dgm:prSet presAssocID="{EBA72BCA-60E7-4474-B18C-BA5E093DF492}" presName="horz1" presStyleCnt="0"/>
      <dgm:spPr/>
    </dgm:pt>
    <dgm:pt modelId="{9B61C7B9-03EE-4289-AD32-5C13417F7225}" type="pres">
      <dgm:prSet presAssocID="{EBA72BCA-60E7-4474-B18C-BA5E093DF492}" presName="tx1" presStyleLbl="revTx" presStyleIdx="7" presStyleCnt="8"/>
      <dgm:spPr/>
    </dgm:pt>
    <dgm:pt modelId="{B002EDFF-66DA-4C35-96B5-35819DF0EE4D}" type="pres">
      <dgm:prSet presAssocID="{EBA72BCA-60E7-4474-B18C-BA5E093DF492}" presName="vert1" presStyleCnt="0"/>
      <dgm:spPr/>
    </dgm:pt>
  </dgm:ptLst>
  <dgm:cxnLst>
    <dgm:cxn modelId="{26AD5A19-4BF3-40D8-8B24-D37F59E5AC51}" srcId="{CA805C07-575A-461C-9924-159BC2AB6746}" destId="{A62D5B6E-8990-4036-B93C-7F999375F6A3}" srcOrd="2" destOrd="0" parTransId="{AC7ADF48-9C1A-46E2-83DD-1FCF97EC7129}" sibTransId="{518F943F-F386-4BF4-8AD2-1C1B8C43D4EB}"/>
    <dgm:cxn modelId="{35A0172F-A6A6-453B-B860-562A04DF4B0F}" srcId="{CA805C07-575A-461C-9924-159BC2AB6746}" destId="{23A69C12-B67D-4DE0-8DAD-F75DB8BAECD5}" srcOrd="1" destOrd="0" parTransId="{A5E6156C-F068-4FD2-A0BB-A7DBCA68E005}" sibTransId="{153555CE-4123-411F-900B-89296D9381AE}"/>
    <dgm:cxn modelId="{1CA15E33-4F4C-460D-A4C2-65C3E965C562}" type="presOf" srcId="{A62D5B6E-8990-4036-B93C-7F999375F6A3}" destId="{BD070593-7EE4-409C-95B8-361F5C3D3CD3}" srcOrd="0" destOrd="0" presId="urn:microsoft.com/office/officeart/2008/layout/LinedList"/>
    <dgm:cxn modelId="{18BDA560-AACB-4A7A-B63E-F5268CE90819}" srcId="{CA805C07-575A-461C-9924-159BC2AB6746}" destId="{55381E6B-F58E-4BE8-8CE6-051A58E81819}" srcOrd="5" destOrd="0" parTransId="{4CDCD9E9-174B-4B39-8FD7-B91CCDA9E76C}" sibTransId="{E197637F-6D0C-4381-AEF9-68F6252BCBD6}"/>
    <dgm:cxn modelId="{02D1DF66-086C-4CF2-8F73-BDA2EE5E7BCC}" type="presOf" srcId="{23A69C12-B67D-4DE0-8DAD-F75DB8BAECD5}" destId="{42B3DCA3-52BE-43CF-8051-F7F60BF50E6D}" srcOrd="0" destOrd="0" presId="urn:microsoft.com/office/officeart/2008/layout/LinedList"/>
    <dgm:cxn modelId="{D55A256F-38A3-43DE-A4D8-CFF9C8C84829}" type="presOf" srcId="{D6889EBF-DEBA-4A9E-BB7B-9E6ACD1B341C}" destId="{93DC2AD5-4BF4-442F-8AA8-07D41B3EDDCE}" srcOrd="0" destOrd="0" presId="urn:microsoft.com/office/officeart/2008/layout/LinedList"/>
    <dgm:cxn modelId="{3EADCF70-749B-4DFB-AEF4-9C20F9819E0A}" type="presOf" srcId="{CA805C07-575A-461C-9924-159BC2AB6746}" destId="{4DA681DC-E49D-4FFD-A9CE-B40DF6180A15}" srcOrd="0" destOrd="0" presId="urn:microsoft.com/office/officeart/2008/layout/LinedList"/>
    <dgm:cxn modelId="{98693F54-7F3A-42C9-B31A-41C9146879A8}" srcId="{CA805C07-575A-461C-9924-159BC2AB6746}" destId="{2E9CFDE0-747A-4CE3-9EE7-5EF2C10BD185}" srcOrd="6" destOrd="0" parTransId="{834EF5AF-ACB4-46BF-8BA2-746EEA251A4D}" sibTransId="{D0924E8A-D016-4D75-9C35-262DCBE7326B}"/>
    <dgm:cxn modelId="{6E241E56-5F5C-4B5A-88C1-B296F3399664}" type="presOf" srcId="{7AC92509-B829-4A7E-A08A-59D696895A86}" destId="{ACEDEA4E-37B0-4578-B3CB-FEE1D3DF99F5}" srcOrd="0" destOrd="0" presId="urn:microsoft.com/office/officeart/2008/layout/LinedList"/>
    <dgm:cxn modelId="{D761B67B-6057-4977-A4F4-9CA26BFE469F}" type="presOf" srcId="{5CF93B06-989B-4F29-B425-9D6728DD3EBB}" destId="{80787BA9-191F-4192-B497-4C56404A3469}" srcOrd="0" destOrd="0" presId="urn:microsoft.com/office/officeart/2008/layout/LinedList"/>
    <dgm:cxn modelId="{4B62A784-5096-4354-9244-AED294B0BE84}" type="presOf" srcId="{55381E6B-F58E-4BE8-8CE6-051A58E81819}" destId="{264A9248-D4E9-4A4C-ADD1-8E6C5C545DBC}" srcOrd="0" destOrd="0" presId="urn:microsoft.com/office/officeart/2008/layout/LinedList"/>
    <dgm:cxn modelId="{56E9D39C-F83D-4B2D-810A-DD232D62C2E4}" srcId="{CA805C07-575A-461C-9924-159BC2AB6746}" destId="{5CF93B06-989B-4F29-B425-9D6728DD3EBB}" srcOrd="3" destOrd="0" parTransId="{2082338E-4AA6-4F19-A6D5-3C37DD124BB1}" sibTransId="{CC691FAC-6777-46D1-98F5-DA77C0B33C21}"/>
    <dgm:cxn modelId="{C28D7EC0-F337-4957-9B50-3FF2242C9A1E}" srcId="{CA805C07-575A-461C-9924-159BC2AB6746}" destId="{D6889EBF-DEBA-4A9E-BB7B-9E6ACD1B341C}" srcOrd="0" destOrd="0" parTransId="{83C57D7E-1462-433E-886A-EE6C28F368FA}" sibTransId="{5E360B34-4D97-40DB-9E21-DE8306508448}"/>
    <dgm:cxn modelId="{6F07BFCA-D704-4354-8B1E-201AFA1C0524}" type="presOf" srcId="{EBA72BCA-60E7-4474-B18C-BA5E093DF492}" destId="{9B61C7B9-03EE-4289-AD32-5C13417F7225}" srcOrd="0" destOrd="0" presId="urn:microsoft.com/office/officeart/2008/layout/LinedList"/>
    <dgm:cxn modelId="{069D65CD-B936-491E-A850-28E7E18402A3}" srcId="{CA805C07-575A-461C-9924-159BC2AB6746}" destId="{EBA72BCA-60E7-4474-B18C-BA5E093DF492}" srcOrd="7" destOrd="0" parTransId="{834C0F75-929C-4D9F-9703-3F9F5ED26ABD}" sibTransId="{CA3FEC62-B5B3-4B6A-BAE2-EFE31CC9467C}"/>
    <dgm:cxn modelId="{08AD1BE2-3E25-47D1-A42C-90910B38E008}" type="presOf" srcId="{2E9CFDE0-747A-4CE3-9EE7-5EF2C10BD185}" destId="{67AD54FD-85F7-452B-8ADA-4D547AF19367}" srcOrd="0" destOrd="0" presId="urn:microsoft.com/office/officeart/2008/layout/LinedList"/>
    <dgm:cxn modelId="{76BF75EE-52A9-4E06-B4CE-6A88D37C69FC}" srcId="{CA805C07-575A-461C-9924-159BC2AB6746}" destId="{7AC92509-B829-4A7E-A08A-59D696895A86}" srcOrd="4" destOrd="0" parTransId="{B7BD6934-8A96-4EC6-9A6D-6C8A8DA3A704}" sibTransId="{1671AA02-6666-4021-951E-61EBBED9C0D9}"/>
    <dgm:cxn modelId="{16F70090-3524-4E3F-B206-339C1FC15034}" type="presParOf" srcId="{4DA681DC-E49D-4FFD-A9CE-B40DF6180A15}" destId="{710B28BD-4342-448B-8FDA-DFD154FC8F0C}" srcOrd="0" destOrd="0" presId="urn:microsoft.com/office/officeart/2008/layout/LinedList"/>
    <dgm:cxn modelId="{8CF57418-60A8-448D-BA0B-B0259C9145E9}" type="presParOf" srcId="{4DA681DC-E49D-4FFD-A9CE-B40DF6180A15}" destId="{5B647452-ED6F-4AE5-873F-A0989AE324C9}" srcOrd="1" destOrd="0" presId="urn:microsoft.com/office/officeart/2008/layout/LinedList"/>
    <dgm:cxn modelId="{B7286323-0015-4894-A854-B58FDB1BE057}" type="presParOf" srcId="{5B647452-ED6F-4AE5-873F-A0989AE324C9}" destId="{93DC2AD5-4BF4-442F-8AA8-07D41B3EDDCE}" srcOrd="0" destOrd="0" presId="urn:microsoft.com/office/officeart/2008/layout/LinedList"/>
    <dgm:cxn modelId="{8D24B2B5-B8DB-4E5E-9F5D-2F93F2290528}" type="presParOf" srcId="{5B647452-ED6F-4AE5-873F-A0989AE324C9}" destId="{2FFBF594-C188-4AE8-BBBA-A4AD3CE1C6A0}" srcOrd="1" destOrd="0" presId="urn:microsoft.com/office/officeart/2008/layout/LinedList"/>
    <dgm:cxn modelId="{5277FB8F-C409-4BC8-9448-E936E89D189F}" type="presParOf" srcId="{4DA681DC-E49D-4FFD-A9CE-B40DF6180A15}" destId="{E0AB6060-65E8-4BB9-B744-AE122E52D4B8}" srcOrd="2" destOrd="0" presId="urn:microsoft.com/office/officeart/2008/layout/LinedList"/>
    <dgm:cxn modelId="{EB701EC5-7381-4B03-AD33-FD0D90E9A71F}" type="presParOf" srcId="{4DA681DC-E49D-4FFD-A9CE-B40DF6180A15}" destId="{E1C4D64A-9C7E-42D3-9104-2936A2980A76}" srcOrd="3" destOrd="0" presId="urn:microsoft.com/office/officeart/2008/layout/LinedList"/>
    <dgm:cxn modelId="{3C18F41C-858A-42B3-ACF4-DAF1AA7C540A}" type="presParOf" srcId="{E1C4D64A-9C7E-42D3-9104-2936A2980A76}" destId="{42B3DCA3-52BE-43CF-8051-F7F60BF50E6D}" srcOrd="0" destOrd="0" presId="urn:microsoft.com/office/officeart/2008/layout/LinedList"/>
    <dgm:cxn modelId="{FB701671-7511-4850-8F2B-35DB2A27B2F9}" type="presParOf" srcId="{E1C4D64A-9C7E-42D3-9104-2936A2980A76}" destId="{BA4B25A4-078C-45BB-AD74-3CC21C7092CD}" srcOrd="1" destOrd="0" presId="urn:microsoft.com/office/officeart/2008/layout/LinedList"/>
    <dgm:cxn modelId="{48471FAA-6061-4683-B7F2-46F787D2E1C7}" type="presParOf" srcId="{4DA681DC-E49D-4FFD-A9CE-B40DF6180A15}" destId="{D31AB6F5-C707-4466-A1E8-AE4AB5CC5830}" srcOrd="4" destOrd="0" presId="urn:microsoft.com/office/officeart/2008/layout/LinedList"/>
    <dgm:cxn modelId="{27890EE1-A6B6-4CFA-BBEF-55B4B17FE7F1}" type="presParOf" srcId="{4DA681DC-E49D-4FFD-A9CE-B40DF6180A15}" destId="{1C1FF074-45B3-4A88-A13C-474908F68EC4}" srcOrd="5" destOrd="0" presId="urn:microsoft.com/office/officeart/2008/layout/LinedList"/>
    <dgm:cxn modelId="{EB1B5366-C108-41A5-BBDC-8D7DF9F3DF39}" type="presParOf" srcId="{1C1FF074-45B3-4A88-A13C-474908F68EC4}" destId="{BD070593-7EE4-409C-95B8-361F5C3D3CD3}" srcOrd="0" destOrd="0" presId="urn:microsoft.com/office/officeart/2008/layout/LinedList"/>
    <dgm:cxn modelId="{C98F744B-4D68-41BD-8E03-9D259B09FA6B}" type="presParOf" srcId="{1C1FF074-45B3-4A88-A13C-474908F68EC4}" destId="{7180F14A-3CA2-4BD7-8745-CE3EF5A1E003}" srcOrd="1" destOrd="0" presId="urn:microsoft.com/office/officeart/2008/layout/LinedList"/>
    <dgm:cxn modelId="{0E049345-A633-442F-8D02-F1FF24D0D33D}" type="presParOf" srcId="{4DA681DC-E49D-4FFD-A9CE-B40DF6180A15}" destId="{7FDA33B4-BDB3-44B1-9F18-986741B84E01}" srcOrd="6" destOrd="0" presId="urn:microsoft.com/office/officeart/2008/layout/LinedList"/>
    <dgm:cxn modelId="{C274EA81-FE3C-4105-A859-D623D009F24C}" type="presParOf" srcId="{4DA681DC-E49D-4FFD-A9CE-B40DF6180A15}" destId="{C2DDC423-3550-41D7-B1DF-5DDA441164CF}" srcOrd="7" destOrd="0" presId="urn:microsoft.com/office/officeart/2008/layout/LinedList"/>
    <dgm:cxn modelId="{4E536337-9163-4F8D-B9EE-075CF2F84E5F}" type="presParOf" srcId="{C2DDC423-3550-41D7-B1DF-5DDA441164CF}" destId="{80787BA9-191F-4192-B497-4C56404A3469}" srcOrd="0" destOrd="0" presId="urn:microsoft.com/office/officeart/2008/layout/LinedList"/>
    <dgm:cxn modelId="{932B5D73-F37C-4C25-8B1F-32A7F3A19054}" type="presParOf" srcId="{C2DDC423-3550-41D7-B1DF-5DDA441164CF}" destId="{3F6530AE-2C7A-48DE-90F2-CA20CCE00799}" srcOrd="1" destOrd="0" presId="urn:microsoft.com/office/officeart/2008/layout/LinedList"/>
    <dgm:cxn modelId="{5D49B455-BB8F-4568-B3DD-7573E5E9C524}" type="presParOf" srcId="{4DA681DC-E49D-4FFD-A9CE-B40DF6180A15}" destId="{0BC7CC02-7454-4574-95BB-3A38FB5A7A8B}" srcOrd="8" destOrd="0" presId="urn:microsoft.com/office/officeart/2008/layout/LinedList"/>
    <dgm:cxn modelId="{071ADCD0-CFDE-4E2B-8A86-7CC6D5BC6AA1}" type="presParOf" srcId="{4DA681DC-E49D-4FFD-A9CE-B40DF6180A15}" destId="{B386EB83-0E07-42FB-935A-95DE27609B85}" srcOrd="9" destOrd="0" presId="urn:microsoft.com/office/officeart/2008/layout/LinedList"/>
    <dgm:cxn modelId="{BE909564-3087-4FC2-9B62-1750252E775B}" type="presParOf" srcId="{B386EB83-0E07-42FB-935A-95DE27609B85}" destId="{ACEDEA4E-37B0-4578-B3CB-FEE1D3DF99F5}" srcOrd="0" destOrd="0" presId="urn:microsoft.com/office/officeart/2008/layout/LinedList"/>
    <dgm:cxn modelId="{A9A758D7-DDE4-4787-8754-BC10B0A865B0}" type="presParOf" srcId="{B386EB83-0E07-42FB-935A-95DE27609B85}" destId="{496A0D9D-0BDD-4352-A960-A9EA841C84C1}" srcOrd="1" destOrd="0" presId="urn:microsoft.com/office/officeart/2008/layout/LinedList"/>
    <dgm:cxn modelId="{0C83043C-699E-48CB-818E-5A3691D5C019}" type="presParOf" srcId="{4DA681DC-E49D-4FFD-A9CE-B40DF6180A15}" destId="{79EAE456-158F-4D22-8B8E-ECDCB837EAAD}" srcOrd="10" destOrd="0" presId="urn:microsoft.com/office/officeart/2008/layout/LinedList"/>
    <dgm:cxn modelId="{022C3B89-136C-4A87-B75C-3431511DD644}" type="presParOf" srcId="{4DA681DC-E49D-4FFD-A9CE-B40DF6180A15}" destId="{609C135A-B0F8-4785-A4EF-D8A4EDB505A3}" srcOrd="11" destOrd="0" presId="urn:microsoft.com/office/officeart/2008/layout/LinedList"/>
    <dgm:cxn modelId="{1B58A656-FC26-4B24-A034-5D7AC47F301C}" type="presParOf" srcId="{609C135A-B0F8-4785-A4EF-D8A4EDB505A3}" destId="{264A9248-D4E9-4A4C-ADD1-8E6C5C545DBC}" srcOrd="0" destOrd="0" presId="urn:microsoft.com/office/officeart/2008/layout/LinedList"/>
    <dgm:cxn modelId="{E7E6CEB5-ED81-4A3F-A553-306F337E9266}" type="presParOf" srcId="{609C135A-B0F8-4785-A4EF-D8A4EDB505A3}" destId="{C0EAD383-2135-478E-8633-1A341ACE5017}" srcOrd="1" destOrd="0" presId="urn:microsoft.com/office/officeart/2008/layout/LinedList"/>
    <dgm:cxn modelId="{0FB8D526-0484-4FA7-A8DA-0C5CC339839D}" type="presParOf" srcId="{4DA681DC-E49D-4FFD-A9CE-B40DF6180A15}" destId="{981D9BD9-7237-40DD-883E-3F0FB6B676F7}" srcOrd="12" destOrd="0" presId="urn:microsoft.com/office/officeart/2008/layout/LinedList"/>
    <dgm:cxn modelId="{CD1BED17-946F-4DAD-A93E-138BB1F8F04A}" type="presParOf" srcId="{4DA681DC-E49D-4FFD-A9CE-B40DF6180A15}" destId="{38CA1232-280E-43F6-A693-9C5E9CFEB31C}" srcOrd="13" destOrd="0" presId="urn:microsoft.com/office/officeart/2008/layout/LinedList"/>
    <dgm:cxn modelId="{C4C7F573-866A-465E-B0D6-C29FCB96AC04}" type="presParOf" srcId="{38CA1232-280E-43F6-A693-9C5E9CFEB31C}" destId="{67AD54FD-85F7-452B-8ADA-4D547AF19367}" srcOrd="0" destOrd="0" presId="urn:microsoft.com/office/officeart/2008/layout/LinedList"/>
    <dgm:cxn modelId="{2D454013-A8B3-441C-B75D-DDD5041B95DA}" type="presParOf" srcId="{38CA1232-280E-43F6-A693-9C5E9CFEB31C}" destId="{20007FFC-3075-4C14-AE16-A7968BB235CA}" srcOrd="1" destOrd="0" presId="urn:microsoft.com/office/officeart/2008/layout/LinedList"/>
    <dgm:cxn modelId="{46E504D6-A961-47E0-8B52-C4761D52E511}" type="presParOf" srcId="{4DA681DC-E49D-4FFD-A9CE-B40DF6180A15}" destId="{95F6FE50-EFA2-4B42-88FE-DE4CDFC5EE9D}" srcOrd="14" destOrd="0" presId="urn:microsoft.com/office/officeart/2008/layout/LinedList"/>
    <dgm:cxn modelId="{CC90C8E9-1FA5-4B03-BEBC-8061F3CBCE8D}" type="presParOf" srcId="{4DA681DC-E49D-4FFD-A9CE-B40DF6180A15}" destId="{6A864D65-1FE9-434C-92F6-26211B9CE50F}" srcOrd="15" destOrd="0" presId="urn:microsoft.com/office/officeart/2008/layout/LinedList"/>
    <dgm:cxn modelId="{CAC82D53-200D-4952-9799-FB74CF19F9B7}" type="presParOf" srcId="{6A864D65-1FE9-434C-92F6-26211B9CE50F}" destId="{9B61C7B9-03EE-4289-AD32-5C13417F7225}" srcOrd="0" destOrd="0" presId="urn:microsoft.com/office/officeart/2008/layout/LinedList"/>
    <dgm:cxn modelId="{9078CA29-D062-45E1-8F51-360A910677C3}" type="presParOf" srcId="{6A864D65-1FE9-434C-92F6-26211B9CE50F}" destId="{B002EDFF-66DA-4C35-96B5-35819DF0EE4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A01D5-ED27-424B-B2D3-E01C5F0E488F}"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FF866F56-BBEA-49EB-8C61-FD4059FE40FC}">
      <dgm:prSet phldrT="[Text]"/>
      <dgm:spPr/>
      <dgm:t>
        <a:bodyPr/>
        <a:lstStyle/>
        <a:p>
          <a:r>
            <a:rPr lang="en-US" dirty="0"/>
            <a:t>Discipline Interchange file</a:t>
          </a:r>
        </a:p>
      </dgm:t>
    </dgm:pt>
    <dgm:pt modelId="{5AF3A89B-190F-490C-99C3-B2375624373D}" type="parTrans" cxnId="{5D8408ED-5CF5-49E4-A18D-2347C30DB847}">
      <dgm:prSet/>
      <dgm:spPr/>
      <dgm:t>
        <a:bodyPr/>
        <a:lstStyle/>
        <a:p>
          <a:endParaRPr lang="en-US"/>
        </a:p>
      </dgm:t>
    </dgm:pt>
    <dgm:pt modelId="{CFE5DC9B-4BC2-4C5C-B48C-0AFB22D87774}" type="sibTrans" cxnId="{5D8408ED-5CF5-49E4-A18D-2347C30DB847}">
      <dgm:prSet/>
      <dgm:spPr/>
      <dgm:t>
        <a:bodyPr/>
        <a:lstStyle/>
        <a:p>
          <a:endParaRPr lang="en-US"/>
        </a:p>
      </dgm:t>
    </dgm:pt>
    <dgm:pt modelId="{18E2552B-4722-4942-981B-A8B598547C6E}">
      <dgm:prSet phldrT="[Text]"/>
      <dgm:spPr/>
      <dgm:t>
        <a:bodyPr/>
        <a:lstStyle/>
        <a:p>
          <a:r>
            <a:rPr lang="en-US" dirty="0"/>
            <a:t>Student Demographics file</a:t>
          </a:r>
        </a:p>
      </dgm:t>
    </dgm:pt>
    <dgm:pt modelId="{98DBB8BF-E380-4BA8-A6DD-985175C33FB1}" type="parTrans" cxnId="{49E49391-2DDC-4C12-BBDF-4F10C1D83A27}">
      <dgm:prSet/>
      <dgm:spPr/>
      <dgm:t>
        <a:bodyPr/>
        <a:lstStyle/>
        <a:p>
          <a:endParaRPr lang="en-US"/>
        </a:p>
      </dgm:t>
    </dgm:pt>
    <dgm:pt modelId="{71779F35-C2DD-4C57-879B-C2ECFD096BFD}" type="sibTrans" cxnId="{49E49391-2DDC-4C12-BBDF-4F10C1D83A27}">
      <dgm:prSet/>
      <dgm:spPr/>
      <dgm:t>
        <a:bodyPr/>
        <a:lstStyle/>
        <a:p>
          <a:endParaRPr lang="en-US"/>
        </a:p>
      </dgm:t>
    </dgm:pt>
    <dgm:pt modelId="{2865E115-CE89-4D9B-9C38-B54627BC026F}">
      <dgm:prSet phldrT="[Text]"/>
      <dgm:spPr/>
      <dgm:t>
        <a:bodyPr/>
        <a:lstStyle/>
        <a:p>
          <a:r>
            <a:rPr lang="en-US" dirty="0"/>
            <a:t>Student School Association </a:t>
          </a:r>
        </a:p>
      </dgm:t>
    </dgm:pt>
    <dgm:pt modelId="{46F26756-561D-4880-8A49-8EB1D5804F68}" type="parTrans" cxnId="{CB225678-683E-4715-9105-B28EE7F2364D}">
      <dgm:prSet/>
      <dgm:spPr/>
      <dgm:t>
        <a:bodyPr/>
        <a:lstStyle/>
        <a:p>
          <a:endParaRPr lang="en-US"/>
        </a:p>
      </dgm:t>
    </dgm:pt>
    <dgm:pt modelId="{E873BBC2-70EB-446B-94C8-9232E0BCA30A}" type="sibTrans" cxnId="{CB225678-683E-4715-9105-B28EE7F2364D}">
      <dgm:prSet/>
      <dgm:spPr/>
      <dgm:t>
        <a:bodyPr/>
        <a:lstStyle/>
        <a:p>
          <a:endParaRPr lang="en-US"/>
        </a:p>
      </dgm:t>
    </dgm:pt>
    <dgm:pt modelId="{15C29058-52BD-41FF-8F9B-82B0C1794A38}">
      <dgm:prSet phldrT="[Text]" custT="1"/>
      <dgm:spPr/>
      <dgm:t>
        <a:bodyPr/>
        <a:lstStyle/>
        <a:p>
          <a:r>
            <a:rPr lang="en-US" sz="3600" dirty="0">
              <a:latin typeface="Impact" panose="020B0806030902050204" pitchFamily="34" charset="0"/>
            </a:rPr>
            <a:t>Student Discipline Snapshot</a:t>
          </a:r>
        </a:p>
      </dgm:t>
    </dgm:pt>
    <dgm:pt modelId="{94C88B9F-ADBA-40FC-A9F9-6974CC8DB09E}" type="parTrans" cxnId="{264AD0CF-6261-4DCD-9DC7-227C3C54C21D}">
      <dgm:prSet/>
      <dgm:spPr/>
      <dgm:t>
        <a:bodyPr/>
        <a:lstStyle/>
        <a:p>
          <a:endParaRPr lang="en-US"/>
        </a:p>
      </dgm:t>
    </dgm:pt>
    <dgm:pt modelId="{21BD6A47-0C67-445A-B141-D635D6DB24FF}" type="sibTrans" cxnId="{264AD0CF-6261-4DCD-9DC7-227C3C54C21D}">
      <dgm:prSet/>
      <dgm:spPr/>
      <dgm:t>
        <a:bodyPr/>
        <a:lstStyle/>
        <a:p>
          <a:endParaRPr lang="en-US"/>
        </a:p>
      </dgm:t>
    </dgm:pt>
    <dgm:pt modelId="{BDF40BFA-E5D1-486B-B86B-4F9BC3F254C1}" type="pres">
      <dgm:prSet presAssocID="{066A01D5-ED27-424B-B2D3-E01C5F0E488F}" presName="Name0" presStyleCnt="0">
        <dgm:presLayoutVars>
          <dgm:chMax val="4"/>
          <dgm:resizeHandles val="exact"/>
        </dgm:presLayoutVars>
      </dgm:prSet>
      <dgm:spPr/>
    </dgm:pt>
    <dgm:pt modelId="{62E0AA9C-D24C-4D9A-AF1D-0BB7720FBFD5}" type="pres">
      <dgm:prSet presAssocID="{066A01D5-ED27-424B-B2D3-E01C5F0E488F}" presName="ellipse" presStyleLbl="trBgShp" presStyleIdx="0" presStyleCnt="1"/>
      <dgm:spPr/>
    </dgm:pt>
    <dgm:pt modelId="{A00A5ABC-767B-409A-923C-D21B2CF8B507}" type="pres">
      <dgm:prSet presAssocID="{066A01D5-ED27-424B-B2D3-E01C5F0E488F}" presName="arrow1" presStyleLbl="fgShp" presStyleIdx="0" presStyleCnt="1" custLinFactNeighborX="-966" custLinFactNeighborY="-15697"/>
      <dgm:spPr/>
    </dgm:pt>
    <dgm:pt modelId="{85F31C16-9706-4D9E-96E0-3AABA34F1898}" type="pres">
      <dgm:prSet presAssocID="{066A01D5-ED27-424B-B2D3-E01C5F0E488F}" presName="rectangle" presStyleLbl="revTx" presStyleIdx="0" presStyleCnt="1">
        <dgm:presLayoutVars>
          <dgm:bulletEnabled val="1"/>
        </dgm:presLayoutVars>
      </dgm:prSet>
      <dgm:spPr/>
    </dgm:pt>
    <dgm:pt modelId="{742DE5ED-6E07-45BB-87B9-CB6B2E6C7ED1}" type="pres">
      <dgm:prSet presAssocID="{18E2552B-4722-4942-981B-A8B598547C6E}" presName="item1" presStyleLbl="node1" presStyleIdx="0" presStyleCnt="3">
        <dgm:presLayoutVars>
          <dgm:bulletEnabled val="1"/>
        </dgm:presLayoutVars>
      </dgm:prSet>
      <dgm:spPr/>
    </dgm:pt>
    <dgm:pt modelId="{6ED65A22-BFF0-4966-87D6-C5AC545B41BC}" type="pres">
      <dgm:prSet presAssocID="{2865E115-CE89-4D9B-9C38-B54627BC026F}" presName="item2" presStyleLbl="node1" presStyleIdx="1" presStyleCnt="3">
        <dgm:presLayoutVars>
          <dgm:bulletEnabled val="1"/>
        </dgm:presLayoutVars>
      </dgm:prSet>
      <dgm:spPr/>
    </dgm:pt>
    <dgm:pt modelId="{9AFFF25C-C84F-42D7-9984-A07410D48193}" type="pres">
      <dgm:prSet presAssocID="{15C29058-52BD-41FF-8F9B-82B0C1794A38}" presName="item3" presStyleLbl="node1" presStyleIdx="2" presStyleCnt="3">
        <dgm:presLayoutVars>
          <dgm:bulletEnabled val="1"/>
        </dgm:presLayoutVars>
      </dgm:prSet>
      <dgm:spPr/>
    </dgm:pt>
    <dgm:pt modelId="{DB4DBF37-832A-4549-A9DD-B3CCE390284F}" type="pres">
      <dgm:prSet presAssocID="{066A01D5-ED27-424B-B2D3-E01C5F0E488F}" presName="funnel" presStyleLbl="trAlignAcc1" presStyleIdx="0" presStyleCnt="1" custScaleX="220767" custScaleY="100767" custLinFactNeighborX="-191" custLinFactNeighborY="542"/>
      <dgm:spPr/>
    </dgm:pt>
  </dgm:ptLst>
  <dgm:cxnLst>
    <dgm:cxn modelId="{9B71C74F-7E1E-4B65-BB65-81624F430C6C}" type="presOf" srcId="{066A01D5-ED27-424B-B2D3-E01C5F0E488F}" destId="{BDF40BFA-E5D1-486B-B86B-4F9BC3F254C1}" srcOrd="0" destOrd="0" presId="urn:microsoft.com/office/officeart/2005/8/layout/funnel1"/>
    <dgm:cxn modelId="{613FB754-EFBA-4631-85CD-5A4F088CDAE6}" type="presOf" srcId="{2865E115-CE89-4D9B-9C38-B54627BC026F}" destId="{742DE5ED-6E07-45BB-87B9-CB6B2E6C7ED1}" srcOrd="0" destOrd="0" presId="urn:microsoft.com/office/officeart/2005/8/layout/funnel1"/>
    <dgm:cxn modelId="{CB225678-683E-4715-9105-B28EE7F2364D}" srcId="{066A01D5-ED27-424B-B2D3-E01C5F0E488F}" destId="{2865E115-CE89-4D9B-9C38-B54627BC026F}" srcOrd="2" destOrd="0" parTransId="{46F26756-561D-4880-8A49-8EB1D5804F68}" sibTransId="{E873BBC2-70EB-446B-94C8-9232E0BCA30A}"/>
    <dgm:cxn modelId="{49E49391-2DDC-4C12-BBDF-4F10C1D83A27}" srcId="{066A01D5-ED27-424B-B2D3-E01C5F0E488F}" destId="{18E2552B-4722-4942-981B-A8B598547C6E}" srcOrd="1" destOrd="0" parTransId="{98DBB8BF-E380-4BA8-A6DD-985175C33FB1}" sibTransId="{71779F35-C2DD-4C57-879B-C2ECFD096BFD}"/>
    <dgm:cxn modelId="{AF5B5A98-6AA5-4414-900E-F6081C894EEF}" type="presOf" srcId="{18E2552B-4722-4942-981B-A8B598547C6E}" destId="{6ED65A22-BFF0-4966-87D6-C5AC545B41BC}" srcOrd="0" destOrd="0" presId="urn:microsoft.com/office/officeart/2005/8/layout/funnel1"/>
    <dgm:cxn modelId="{264AD0CF-6261-4DCD-9DC7-227C3C54C21D}" srcId="{066A01D5-ED27-424B-B2D3-E01C5F0E488F}" destId="{15C29058-52BD-41FF-8F9B-82B0C1794A38}" srcOrd="3" destOrd="0" parTransId="{94C88B9F-ADBA-40FC-A9F9-6974CC8DB09E}" sibTransId="{21BD6A47-0C67-445A-B141-D635D6DB24FF}"/>
    <dgm:cxn modelId="{A8371EE3-7918-4E91-ADD8-E58C0C5A9F95}" type="presOf" srcId="{FF866F56-BBEA-49EB-8C61-FD4059FE40FC}" destId="{9AFFF25C-C84F-42D7-9984-A07410D48193}" srcOrd="0" destOrd="0" presId="urn:microsoft.com/office/officeart/2005/8/layout/funnel1"/>
    <dgm:cxn modelId="{5D8408ED-5CF5-49E4-A18D-2347C30DB847}" srcId="{066A01D5-ED27-424B-B2D3-E01C5F0E488F}" destId="{FF866F56-BBEA-49EB-8C61-FD4059FE40FC}" srcOrd="0" destOrd="0" parTransId="{5AF3A89B-190F-490C-99C3-B2375624373D}" sibTransId="{CFE5DC9B-4BC2-4C5C-B48C-0AFB22D87774}"/>
    <dgm:cxn modelId="{D15E65F6-E14B-4557-BDEF-35EC90E09203}" type="presOf" srcId="{15C29058-52BD-41FF-8F9B-82B0C1794A38}" destId="{85F31C16-9706-4D9E-96E0-3AABA34F1898}" srcOrd="0" destOrd="0" presId="urn:microsoft.com/office/officeart/2005/8/layout/funnel1"/>
    <dgm:cxn modelId="{DDAC4FC6-2C1C-4BAD-B290-6A6DC1DA170B}" type="presParOf" srcId="{BDF40BFA-E5D1-486B-B86B-4F9BC3F254C1}" destId="{62E0AA9C-D24C-4D9A-AF1D-0BB7720FBFD5}" srcOrd="0" destOrd="0" presId="urn:microsoft.com/office/officeart/2005/8/layout/funnel1"/>
    <dgm:cxn modelId="{0BFB7440-2EBC-475B-A481-38B115A2A441}" type="presParOf" srcId="{BDF40BFA-E5D1-486B-B86B-4F9BC3F254C1}" destId="{A00A5ABC-767B-409A-923C-D21B2CF8B507}" srcOrd="1" destOrd="0" presId="urn:microsoft.com/office/officeart/2005/8/layout/funnel1"/>
    <dgm:cxn modelId="{5724B820-759E-4F66-8735-CD364E04BBC6}" type="presParOf" srcId="{BDF40BFA-E5D1-486B-B86B-4F9BC3F254C1}" destId="{85F31C16-9706-4D9E-96E0-3AABA34F1898}" srcOrd="2" destOrd="0" presId="urn:microsoft.com/office/officeart/2005/8/layout/funnel1"/>
    <dgm:cxn modelId="{5D0DC597-42AF-44C3-AE19-9F6FC6F50283}" type="presParOf" srcId="{BDF40BFA-E5D1-486B-B86B-4F9BC3F254C1}" destId="{742DE5ED-6E07-45BB-87B9-CB6B2E6C7ED1}" srcOrd="3" destOrd="0" presId="urn:microsoft.com/office/officeart/2005/8/layout/funnel1"/>
    <dgm:cxn modelId="{76744A82-DB05-439A-B52A-D37A768A4053}" type="presParOf" srcId="{BDF40BFA-E5D1-486B-B86B-4F9BC3F254C1}" destId="{6ED65A22-BFF0-4966-87D6-C5AC545B41BC}" srcOrd="4" destOrd="0" presId="urn:microsoft.com/office/officeart/2005/8/layout/funnel1"/>
    <dgm:cxn modelId="{8FCF05CA-3747-4E02-8B03-3FDEA9BFD764}" type="presParOf" srcId="{BDF40BFA-E5D1-486B-B86B-4F9BC3F254C1}" destId="{9AFFF25C-C84F-42D7-9984-A07410D48193}" srcOrd="5" destOrd="0" presId="urn:microsoft.com/office/officeart/2005/8/layout/funnel1"/>
    <dgm:cxn modelId="{C1F7359D-1B1B-4A20-A08F-1C11783E612A}" type="presParOf" srcId="{BDF40BFA-E5D1-486B-B86B-4F9BC3F254C1}" destId="{DB4DBF37-832A-4549-A9DD-B3CCE390284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B28BD-4342-448B-8FDA-DFD154FC8F0C}">
      <dsp:nvSpPr>
        <dsp:cNvPr id="0" name=""/>
        <dsp:cNvSpPr/>
      </dsp:nvSpPr>
      <dsp:spPr>
        <a:xfrm>
          <a:off x="0" y="0"/>
          <a:ext cx="53292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DC2AD5-4BF4-442F-8AA8-07D41B3EDDCE}">
      <dsp:nvSpPr>
        <dsp:cNvPr id="0" name=""/>
        <dsp:cNvSpPr/>
      </dsp:nvSpPr>
      <dsp:spPr>
        <a:xfrm>
          <a:off x="0" y="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Townhall</a:t>
          </a:r>
        </a:p>
      </dsp:txBody>
      <dsp:txXfrm>
        <a:off x="0" y="0"/>
        <a:ext cx="5329236" cy="607430"/>
      </dsp:txXfrm>
    </dsp:sp>
    <dsp:sp modelId="{E0AB6060-65E8-4BB9-B744-AE122E52D4B8}">
      <dsp:nvSpPr>
        <dsp:cNvPr id="0" name=""/>
        <dsp:cNvSpPr/>
      </dsp:nvSpPr>
      <dsp:spPr>
        <a:xfrm>
          <a:off x="0" y="607429"/>
          <a:ext cx="5329236" cy="0"/>
        </a:xfrm>
        <a:prstGeom prst="line">
          <a:avLst/>
        </a:prstGeom>
        <a:solidFill>
          <a:schemeClr val="accent2">
            <a:hueOff val="1014286"/>
            <a:satOff val="-3882"/>
            <a:lumOff val="1176"/>
            <a:alphaOff val="0"/>
          </a:schemeClr>
        </a:solidFill>
        <a:ln w="12700" cap="flat" cmpd="sng" algn="ctr">
          <a:solidFill>
            <a:schemeClr val="accent2">
              <a:hueOff val="1014286"/>
              <a:satOff val="-3882"/>
              <a:lumOff val="11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2B3DCA3-52BE-43CF-8051-F7F60BF50E6D}">
      <dsp:nvSpPr>
        <dsp:cNvPr id="0" name=""/>
        <dsp:cNvSpPr/>
      </dsp:nvSpPr>
      <dsp:spPr>
        <a:xfrm>
          <a:off x="0" y="60743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Why the change  </a:t>
          </a:r>
        </a:p>
      </dsp:txBody>
      <dsp:txXfrm>
        <a:off x="0" y="607430"/>
        <a:ext cx="5329236" cy="607430"/>
      </dsp:txXfrm>
    </dsp:sp>
    <dsp:sp modelId="{D31AB6F5-C707-4466-A1E8-AE4AB5CC5830}">
      <dsp:nvSpPr>
        <dsp:cNvPr id="0" name=""/>
        <dsp:cNvSpPr/>
      </dsp:nvSpPr>
      <dsp:spPr>
        <a:xfrm>
          <a:off x="0" y="1214859"/>
          <a:ext cx="5329236" cy="0"/>
        </a:xfrm>
        <a:prstGeom prst="line">
          <a:avLst/>
        </a:prstGeom>
        <a:solidFill>
          <a:schemeClr val="accent2">
            <a:hueOff val="2028571"/>
            <a:satOff val="-7765"/>
            <a:lumOff val="2353"/>
            <a:alphaOff val="0"/>
          </a:schemeClr>
        </a:solidFill>
        <a:ln w="12700" cap="flat" cmpd="sng" algn="ctr">
          <a:solidFill>
            <a:schemeClr val="accent2">
              <a:hueOff val="2028571"/>
              <a:satOff val="-7765"/>
              <a:lumOff val="23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D070593-7EE4-409C-95B8-361F5C3D3CD3}">
      <dsp:nvSpPr>
        <dsp:cNvPr id="0" name=""/>
        <dsp:cNvSpPr/>
      </dsp:nvSpPr>
      <dsp:spPr>
        <a:xfrm>
          <a:off x="0" y="121486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Discipline Resources </a:t>
          </a:r>
        </a:p>
      </dsp:txBody>
      <dsp:txXfrm>
        <a:off x="0" y="1214860"/>
        <a:ext cx="5329236" cy="607430"/>
      </dsp:txXfrm>
    </dsp:sp>
    <dsp:sp modelId="{7FDA33B4-BDB3-44B1-9F18-986741B84E01}">
      <dsp:nvSpPr>
        <dsp:cNvPr id="0" name=""/>
        <dsp:cNvSpPr/>
      </dsp:nvSpPr>
      <dsp:spPr>
        <a:xfrm>
          <a:off x="0" y="1822290"/>
          <a:ext cx="5329236" cy="0"/>
        </a:xfrm>
        <a:prstGeom prst="line">
          <a:avLst/>
        </a:prstGeom>
        <a:solidFill>
          <a:schemeClr val="accent2">
            <a:hueOff val="3042856"/>
            <a:satOff val="-11647"/>
            <a:lumOff val="3529"/>
            <a:alphaOff val="0"/>
          </a:schemeClr>
        </a:solidFill>
        <a:ln w="12700" cap="flat" cmpd="sng" algn="ctr">
          <a:solidFill>
            <a:schemeClr val="accent2">
              <a:hueOff val="3042856"/>
              <a:satOff val="-11647"/>
              <a:lumOff val="352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0787BA9-191F-4192-B497-4C56404A3469}">
      <dsp:nvSpPr>
        <dsp:cNvPr id="0" name=""/>
        <dsp:cNvSpPr/>
      </dsp:nvSpPr>
      <dsp:spPr>
        <a:xfrm>
          <a:off x="0" y="182229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Collection Timeline</a:t>
          </a:r>
        </a:p>
      </dsp:txBody>
      <dsp:txXfrm>
        <a:off x="0" y="1822290"/>
        <a:ext cx="5329236" cy="607430"/>
      </dsp:txXfrm>
    </dsp:sp>
    <dsp:sp modelId="{0BC7CC02-7454-4574-95BB-3A38FB5A7A8B}">
      <dsp:nvSpPr>
        <dsp:cNvPr id="0" name=""/>
        <dsp:cNvSpPr/>
      </dsp:nvSpPr>
      <dsp:spPr>
        <a:xfrm>
          <a:off x="0" y="2429719"/>
          <a:ext cx="5329236" cy="0"/>
        </a:xfrm>
        <a:prstGeom prst="line">
          <a:avLst/>
        </a:prstGeom>
        <a:solidFill>
          <a:schemeClr val="accent2">
            <a:hueOff val="4057142"/>
            <a:satOff val="-15530"/>
            <a:lumOff val="4706"/>
            <a:alphaOff val="0"/>
          </a:schemeClr>
        </a:solidFill>
        <a:ln w="12700" cap="flat" cmpd="sng" algn="ctr">
          <a:solidFill>
            <a:schemeClr val="accent2">
              <a:hueOff val="4057142"/>
              <a:satOff val="-15530"/>
              <a:lumOff val="47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CEDEA4E-37B0-4578-B3CB-FEE1D3DF99F5}">
      <dsp:nvSpPr>
        <dsp:cNvPr id="0" name=""/>
        <dsp:cNvSpPr/>
      </dsp:nvSpPr>
      <dsp:spPr>
        <a:xfrm>
          <a:off x="0" y="242972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How file layouts work</a:t>
          </a:r>
        </a:p>
      </dsp:txBody>
      <dsp:txXfrm>
        <a:off x="0" y="2429720"/>
        <a:ext cx="5329236" cy="607430"/>
      </dsp:txXfrm>
    </dsp:sp>
    <dsp:sp modelId="{79EAE456-158F-4D22-8B8E-ECDCB837EAAD}">
      <dsp:nvSpPr>
        <dsp:cNvPr id="0" name=""/>
        <dsp:cNvSpPr/>
      </dsp:nvSpPr>
      <dsp:spPr>
        <a:xfrm>
          <a:off x="0" y="3037150"/>
          <a:ext cx="5329236" cy="0"/>
        </a:xfrm>
        <a:prstGeom prst="line">
          <a:avLst/>
        </a:prstGeom>
        <a:solidFill>
          <a:schemeClr val="accent2">
            <a:hueOff val="5071427"/>
            <a:satOff val="-19412"/>
            <a:lumOff val="5882"/>
            <a:alphaOff val="0"/>
          </a:schemeClr>
        </a:solidFill>
        <a:ln w="12700" cap="flat" cmpd="sng" algn="ctr">
          <a:solidFill>
            <a:schemeClr val="accent2">
              <a:hueOff val="5071427"/>
              <a:satOff val="-19412"/>
              <a:lumOff val="588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64A9248-D4E9-4A4C-ADD1-8E6C5C545DBC}">
      <dsp:nvSpPr>
        <dsp:cNvPr id="0" name=""/>
        <dsp:cNvSpPr/>
      </dsp:nvSpPr>
      <dsp:spPr>
        <a:xfrm>
          <a:off x="0" y="303715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Behavior Codes</a:t>
          </a:r>
        </a:p>
      </dsp:txBody>
      <dsp:txXfrm>
        <a:off x="0" y="3037150"/>
        <a:ext cx="5329236" cy="607430"/>
      </dsp:txXfrm>
    </dsp:sp>
    <dsp:sp modelId="{981D9BD9-7237-40DD-883E-3F0FB6B676F7}">
      <dsp:nvSpPr>
        <dsp:cNvPr id="0" name=""/>
        <dsp:cNvSpPr/>
      </dsp:nvSpPr>
      <dsp:spPr>
        <a:xfrm>
          <a:off x="0" y="3644580"/>
          <a:ext cx="5329236" cy="0"/>
        </a:xfrm>
        <a:prstGeom prst="line">
          <a:avLst/>
        </a:prstGeom>
        <a:solidFill>
          <a:schemeClr val="accent2">
            <a:hueOff val="6085713"/>
            <a:satOff val="-23295"/>
            <a:lumOff val="7059"/>
            <a:alphaOff val="0"/>
          </a:schemeClr>
        </a:solidFill>
        <a:ln w="12700" cap="flat" cmpd="sng" algn="ctr">
          <a:solidFill>
            <a:schemeClr val="accent2">
              <a:hueOff val="6085713"/>
              <a:satOff val="-23295"/>
              <a:lumOff val="705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AD54FD-85F7-452B-8ADA-4D547AF19367}">
      <dsp:nvSpPr>
        <dsp:cNvPr id="0" name=""/>
        <dsp:cNvSpPr/>
      </dsp:nvSpPr>
      <dsp:spPr>
        <a:xfrm>
          <a:off x="0" y="364458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Data Pipeline Process</a:t>
          </a:r>
        </a:p>
      </dsp:txBody>
      <dsp:txXfrm>
        <a:off x="0" y="3644580"/>
        <a:ext cx="5329236" cy="607430"/>
      </dsp:txXfrm>
    </dsp:sp>
    <dsp:sp modelId="{95F6FE50-EFA2-4B42-88FE-DE4CDFC5EE9D}">
      <dsp:nvSpPr>
        <dsp:cNvPr id="0" name=""/>
        <dsp:cNvSpPr/>
      </dsp:nvSpPr>
      <dsp:spPr>
        <a:xfrm>
          <a:off x="0" y="4252010"/>
          <a:ext cx="5329236" cy="0"/>
        </a:xfrm>
        <a:prstGeom prst="line">
          <a:avLst/>
        </a:prstGeom>
        <a:solidFill>
          <a:schemeClr val="accent2">
            <a:hueOff val="7099998"/>
            <a:satOff val="-27177"/>
            <a:lumOff val="8235"/>
            <a:alphaOff val="0"/>
          </a:schemeClr>
        </a:solidFill>
        <a:ln w="12700" cap="flat" cmpd="sng" algn="ctr">
          <a:solidFill>
            <a:schemeClr val="accent2">
              <a:hueOff val="7099998"/>
              <a:satOff val="-27177"/>
              <a:lumOff val="82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B61C7B9-03EE-4289-AD32-5C13417F7225}">
      <dsp:nvSpPr>
        <dsp:cNvPr id="0" name=""/>
        <dsp:cNvSpPr/>
      </dsp:nvSpPr>
      <dsp:spPr>
        <a:xfrm>
          <a:off x="0" y="4252010"/>
          <a:ext cx="5329236" cy="60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Collection Resources</a:t>
          </a:r>
        </a:p>
      </dsp:txBody>
      <dsp:txXfrm>
        <a:off x="0" y="4252010"/>
        <a:ext cx="5329236" cy="607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0AA9C-D24C-4D9A-AF1D-0BB7720FBFD5}">
      <dsp:nvSpPr>
        <dsp:cNvPr id="0" name=""/>
        <dsp:cNvSpPr/>
      </dsp:nvSpPr>
      <dsp:spPr>
        <a:xfrm>
          <a:off x="3372863" y="248998"/>
          <a:ext cx="4783607" cy="166128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A5ABC-767B-409A-923C-D21B2CF8B507}">
      <dsp:nvSpPr>
        <dsp:cNvPr id="0" name=""/>
        <dsp:cNvSpPr/>
      </dsp:nvSpPr>
      <dsp:spPr>
        <a:xfrm>
          <a:off x="5299600" y="4223786"/>
          <a:ext cx="927055" cy="593315"/>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31C16-9706-4D9E-96E0-3AABA34F1898}">
      <dsp:nvSpPr>
        <dsp:cNvPr id="0" name=""/>
        <dsp:cNvSpPr/>
      </dsp:nvSpPr>
      <dsp:spPr>
        <a:xfrm>
          <a:off x="3547149" y="4791571"/>
          <a:ext cx="4449867" cy="1112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Impact" panose="020B0806030902050204" pitchFamily="34" charset="0"/>
            </a:rPr>
            <a:t>Student Discipline Snapshot</a:t>
          </a:r>
        </a:p>
      </dsp:txBody>
      <dsp:txXfrm>
        <a:off x="3547149" y="4791571"/>
        <a:ext cx="4449867" cy="1112466"/>
      </dsp:txXfrm>
    </dsp:sp>
    <dsp:sp modelId="{742DE5ED-6E07-45BB-87B9-CB6B2E6C7ED1}">
      <dsp:nvSpPr>
        <dsp:cNvPr id="0" name=""/>
        <dsp:cNvSpPr/>
      </dsp:nvSpPr>
      <dsp:spPr>
        <a:xfrm>
          <a:off x="5112019" y="2038586"/>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Student School Association </a:t>
          </a:r>
        </a:p>
      </dsp:txBody>
      <dsp:txXfrm>
        <a:off x="5356394" y="2282961"/>
        <a:ext cx="1179950" cy="1179950"/>
      </dsp:txXfrm>
    </dsp:sp>
    <dsp:sp modelId="{6ED65A22-BFF0-4966-87D6-C5AC545B41BC}">
      <dsp:nvSpPr>
        <dsp:cNvPr id="0" name=""/>
        <dsp:cNvSpPr/>
      </dsp:nvSpPr>
      <dsp:spPr>
        <a:xfrm>
          <a:off x="3917971" y="786690"/>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Student Demographics file</a:t>
          </a:r>
        </a:p>
      </dsp:txBody>
      <dsp:txXfrm>
        <a:off x="4162346" y="1031065"/>
        <a:ext cx="1179950" cy="1179950"/>
      </dsp:txXfrm>
    </dsp:sp>
    <dsp:sp modelId="{9AFFF25C-C84F-42D7-9984-A07410D48193}">
      <dsp:nvSpPr>
        <dsp:cNvPr id="0" name=""/>
        <dsp:cNvSpPr/>
      </dsp:nvSpPr>
      <dsp:spPr>
        <a:xfrm>
          <a:off x="5623754" y="383235"/>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Discipline Interchange file</a:t>
          </a:r>
        </a:p>
      </dsp:txBody>
      <dsp:txXfrm>
        <a:off x="5868129" y="627610"/>
        <a:ext cx="1179950" cy="1179950"/>
      </dsp:txXfrm>
    </dsp:sp>
    <dsp:sp modelId="{DB4DBF37-832A-4549-A9DD-B3CCE390284F}">
      <dsp:nvSpPr>
        <dsp:cNvPr id="0" name=""/>
        <dsp:cNvSpPr/>
      </dsp:nvSpPr>
      <dsp:spPr>
        <a:xfrm>
          <a:off x="31594" y="51628"/>
          <a:ext cx="11461146" cy="418506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3/20/2024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a:extLst>
              <a:ext uri="{C183D7F6-B498-43B3-948B-1728B52AA6E4}">
                <adec:decorative xmlns:adec="http://schemas.microsoft.com/office/drawing/2017/decorative" val="1"/>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58BA416A-65CA-C2DB-366F-7A806E7C99A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ong Founda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
        <p:nvSpPr>
          <p:cNvPr id="5" name="Slide Number Placeholder 5">
            <a:extLst>
              <a:ext uri="{FF2B5EF4-FFF2-40B4-BE49-F238E27FC236}">
                <a16:creationId xmlns:a16="http://schemas.microsoft.com/office/drawing/2014/main" id="{A014FD68-9A56-D684-6416-49B192CAD3B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91072326-4EBB-9A00-AAA2-601349C2F111}"/>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B2139AB1-0470-1AB6-F575-A2F989AD03B4}"/>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87523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 Means All">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
        <p:nvSpPr>
          <p:cNvPr id="5" name="Slide Number Placeholder 5">
            <a:extLst>
              <a:ext uri="{FF2B5EF4-FFF2-40B4-BE49-F238E27FC236}">
                <a16:creationId xmlns:a16="http://schemas.microsoft.com/office/drawing/2014/main" id="{4ECDDF79-976B-7025-F658-121558932B2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C24B2343-4D6C-8D8D-9A1B-578413E6D0A4}"/>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869FBA81-E65D-F5CC-C8B3-D752BA7B220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26540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lity School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
        <p:nvSpPr>
          <p:cNvPr id="5" name="Slide Number Placeholder 5">
            <a:extLst>
              <a:ext uri="{FF2B5EF4-FFF2-40B4-BE49-F238E27FC236}">
                <a16:creationId xmlns:a16="http://schemas.microsoft.com/office/drawing/2014/main" id="{9DF194B6-4504-AEC8-B480-AC55CA3D145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50A29D81-FA54-514E-F2FB-B169FA743CF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1B57B026-D6D3-5197-F30C-B0C935BAE72A}"/>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1924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re Op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
        <p:nvSpPr>
          <p:cNvPr id="5" name="Slide Number Placeholder 5">
            <a:extLst>
              <a:ext uri="{FF2B5EF4-FFF2-40B4-BE49-F238E27FC236}">
                <a16:creationId xmlns:a16="http://schemas.microsoft.com/office/drawing/2014/main" id="{33BC3FD6-B198-FCA5-7795-C825A53F6EE4}"/>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8D1E959-61F4-2BC6-F5D4-DB03C78345CD}"/>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06332F5F-6AA2-1E89-D74F-F8A143F2443D}"/>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571646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ucators Matter">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
        <p:nvSpPr>
          <p:cNvPr id="5" name="Slide Number Placeholder 5">
            <a:extLst>
              <a:ext uri="{FF2B5EF4-FFF2-40B4-BE49-F238E27FC236}">
                <a16:creationId xmlns:a16="http://schemas.microsoft.com/office/drawing/2014/main" id="{F9AE94E4-44C1-8BAC-79FF-D570509EC8B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10524968-515B-7A3E-E533-7A6232E3BBD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E0749900-21F4-7982-4B6E-7BD5C22E243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9989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cellenc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
        <p:nvSpPr>
          <p:cNvPr id="5" name="Slide Number Placeholder 5">
            <a:extLst>
              <a:ext uri="{FF2B5EF4-FFF2-40B4-BE49-F238E27FC236}">
                <a16:creationId xmlns:a16="http://schemas.microsoft.com/office/drawing/2014/main" id="{1371DEC8-2B8B-A8E5-3195-996C7C75D3C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608A39F-0A4E-500F-E017-DC9CBB15DE86}"/>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6116A291-8AC8-F49A-D685-286B9E6A34EB}"/>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94468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3" name="Content Placeholder 4">
            <a:extLst>
              <a:ext uri="{FF2B5EF4-FFF2-40B4-BE49-F238E27FC236}">
                <a16:creationId xmlns:a16="http://schemas.microsoft.com/office/drawing/2014/main" id="{059B8EF7-49FB-FFBA-165A-F585CDE84A4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4" name="Content Placeholder 4">
            <a:extLst>
              <a:ext uri="{FF2B5EF4-FFF2-40B4-BE49-F238E27FC236}">
                <a16:creationId xmlns:a16="http://schemas.microsoft.com/office/drawing/2014/main" id="{85B59449-F999-17DB-C32F-6083E3F9D01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1750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67564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F618E35A-EF83-57E7-EFC4-F7E877EB7FDE}"/>
              </a:ext>
            </a:extLst>
          </p:cNvPr>
          <p:cNvSpPr>
            <a:spLocks noGrp="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532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0B7995-AEC9-9603-742B-CDC41375ABF2}"/>
              </a:ext>
            </a:extLst>
          </p:cNvPr>
          <p:cNvSpPr>
            <a:spLocks noGrp="1"/>
          </p:cNvSpPr>
          <p:nvPr>
            <p:ph type="ctrTitle" hasCustomPrompt="1"/>
          </p:nvPr>
        </p:nvSpPr>
        <p:spPr>
          <a:xfrm>
            <a:off x="0" y="2595716"/>
            <a:ext cx="12192000" cy="1061884"/>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add presentation topic</a:t>
            </a:r>
          </a:p>
        </p:txBody>
      </p:sp>
      <p:sp>
        <p:nvSpPr>
          <p:cNvPr id="13" name="Content Placeholder 12">
            <a:extLst>
              <a:ext uri="{FF2B5EF4-FFF2-40B4-BE49-F238E27FC236}">
                <a16:creationId xmlns:a16="http://schemas.microsoft.com/office/drawing/2014/main" id="{929CD7AB-00C7-2484-6333-74EA8842F2B7}"/>
              </a:ext>
            </a:extLst>
          </p:cNvPr>
          <p:cNvSpPr>
            <a:spLocks noGrp="1"/>
          </p:cNvSpPr>
          <p:nvPr>
            <p:ph sz="quarter" idx="13" hasCustomPrompt="1"/>
          </p:nvPr>
        </p:nvSpPr>
        <p:spPr>
          <a:xfrm>
            <a:off x="0" y="3657600"/>
            <a:ext cx="12192000" cy="1062038"/>
          </a:xfrm>
        </p:spPr>
        <p:txBody>
          <a:bodyPr>
            <a:normAutofit/>
          </a:bodyPr>
          <a:lstStyle>
            <a:lvl1pPr marL="0" indent="0" algn="ctr">
              <a:buNone/>
              <a:defRPr sz="3200">
                <a:solidFill>
                  <a:schemeClr val="bg1"/>
                </a:solidFill>
                <a:latin typeface="Museo Slab 500" panose="020000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presenter name</a:t>
            </a:r>
          </a:p>
        </p:txBody>
      </p:sp>
      <p:sp>
        <p:nvSpPr>
          <p:cNvPr id="2" name="Slide Number Placeholder 5">
            <a:extLst>
              <a:ext uri="{FF2B5EF4-FFF2-40B4-BE49-F238E27FC236}">
                <a16:creationId xmlns:a16="http://schemas.microsoft.com/office/drawing/2014/main" id="{CCD1BD24-5D82-2746-C18B-B0F0A4316BF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FECAA2-3996-785F-E112-7E6B386093E1}"/>
              </a:ext>
            </a:extLst>
          </p:cNvPr>
          <p:cNvSpPr>
            <a:spLocks noGrp="1"/>
          </p:cNvSpPr>
          <p:nvPr>
            <p:ph type="title" hasCustomPrompt="1"/>
          </p:nvPr>
        </p:nvSpPr>
        <p:spPr>
          <a:xfrm>
            <a:off x="155448" y="237745"/>
            <a:ext cx="5303520" cy="1197864"/>
          </a:xfrm>
        </p:spPr>
        <p:txBody>
          <a:bodyPr>
            <a:noAutofit/>
          </a:bodyPr>
          <a:lstStyle>
            <a:lvl1pPr>
              <a:defRPr sz="3200" b="1">
                <a:solidFill>
                  <a:schemeClr val="bg1"/>
                </a:solidFill>
                <a:latin typeface="Museo Slab 500" panose="02000000000000000000" pitchFamily="50" charset="0"/>
              </a:defRPr>
            </a:lvl1pPr>
          </a:lstStyle>
          <a:p>
            <a:r>
              <a:rPr lang="en-US"/>
              <a:t>Click to add slide title</a:t>
            </a:r>
          </a:p>
        </p:txBody>
      </p:sp>
      <p:sp>
        <p:nvSpPr>
          <p:cNvPr id="4" name="Content Placeholder 3">
            <a:extLst>
              <a:ext uri="{FF2B5EF4-FFF2-40B4-BE49-F238E27FC236}">
                <a16:creationId xmlns:a16="http://schemas.microsoft.com/office/drawing/2014/main" id="{8784C5F4-5E7C-23F0-C1AB-0DC7A1D15802}"/>
              </a:ext>
            </a:extLst>
          </p:cNvPr>
          <p:cNvSpPr>
            <a:spLocks noGrp="1"/>
          </p:cNvSpPr>
          <p:nvPr>
            <p:ph sz="quarter" idx="13" hasCustomPrompt="1"/>
          </p:nvPr>
        </p:nvSpPr>
        <p:spPr>
          <a:xfrm>
            <a:off x="1509623" y="1574275"/>
            <a:ext cx="9170946" cy="3685881"/>
          </a:xfrm>
          <a:prstGeom prst="roundRect">
            <a:avLst/>
          </a:prstGeom>
          <a:solidFill>
            <a:srgbClr val="FFFFFF">
              <a:alpha val="69804"/>
            </a:srgbClr>
          </a:solidFill>
        </p:spPr>
        <p:txBody>
          <a:bodyPr anchor="ctr">
            <a:normAutofit/>
          </a:bodyPr>
          <a:lstStyle>
            <a:lvl1pPr marL="0" indent="0" algn="ctr">
              <a:buNone/>
              <a:defRPr sz="2400" b="0">
                <a:latin typeface="Museo Slab 500" panose="02000000000000000000" pitchFamily="50" charset="0"/>
              </a:defRPr>
            </a:lvl1pPr>
          </a:lstStyle>
          <a:p>
            <a:pPr lvl="0"/>
            <a:r>
              <a:rPr lang="en-US"/>
              <a:t>Click to add contact information</a:t>
            </a:r>
          </a:p>
          <a:p>
            <a:pPr lvl="0"/>
            <a:r>
              <a:rPr lang="en-US"/>
              <a:t>Name, email, phone, websites</a:t>
            </a:r>
          </a:p>
        </p:txBody>
      </p:sp>
      <p:sp>
        <p:nvSpPr>
          <p:cNvPr id="6" name="Slide Number Placeholder 5">
            <a:extLst>
              <a:ext uri="{FF2B5EF4-FFF2-40B4-BE49-F238E27FC236}">
                <a16:creationId xmlns:a16="http://schemas.microsoft.com/office/drawing/2014/main" id="{8A915075-830E-B386-98F0-748C95B4D901}"/>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0885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a:extLst>
              <a:ext uri="{FF2B5EF4-FFF2-40B4-BE49-F238E27FC236}">
                <a16:creationId xmlns:a16="http://schemas.microsoft.com/office/drawing/2014/main" id="{C4F2895A-C3CB-B6EA-A90C-7486DFECCB1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7E29BBA0-B2DC-F9C3-D5F6-974A44EA187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4D467485-A599-EF0B-3C8A-4DBF3A188E47}"/>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18364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7839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8"/>
            <a:ext cx="11736168" cy="5599169"/>
          </a:xfrm>
        </p:spPr>
        <p:txBody>
          <a:bodyPr lIns="0" tIns="0" rIns="0" bIns="0"/>
          <a:lstStyle>
            <a:lvl1pPr marL="0" indent="0">
              <a:buNone/>
              <a:defRPr sz="2400"/>
            </a:lvl1pPr>
            <a:lvl2pPr>
              <a:defRPr sz="2000"/>
            </a:lvl2pPr>
            <a:lvl3pPr>
              <a:defRPr sz="1800"/>
            </a:lvl3pPr>
          </a:lstStyle>
          <a:p>
            <a:pPr lvl="0"/>
            <a:r>
              <a:rPr lang="en-US"/>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335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97" r:id="rId4"/>
    <p:sldLayoutId id="2147483696" r:id="rId5"/>
    <p:sldLayoutId id="2147483700" r:id="rId6"/>
    <p:sldLayoutId id="2147483682" r:id="rId7"/>
    <p:sldLayoutId id="2147483698" r:id="rId8"/>
    <p:sldLayoutId id="2147483699" r:id="rId9"/>
    <p:sldLayoutId id="2147483668"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hyperlink" Target="https://www.cde.state.co.us/datapipeline/2023-2024disciplineactionfilelayoutanddefinitions" TargetMode="External"/><Relationship Id="rId4" Type="http://schemas.openxmlformats.org/officeDocument/2006/relationships/hyperlink" Target="https://www.cde.state.co.us/datapipeline/disciplineinterchan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e.state.co.us/datapipeline/2023-2024disciplineactionfilelayoutanddefiniti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e.state.co.us/datapipeline/2023-2024disciplineactionfilelayoutanddefinition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de.state.co.us/datapipeline/2023-2024disciplineactionfilelayoutanddefinition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de.state.co.us/id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dx.cde.state.co.us/SchoolView/DataCenter/reports.jspx;jsessionid=FYGtpOJkWgkZw1ReJaG6joNEMHoFlkcrfkTXu-AVuYVJjtZ7C_6Z!216990485?_adf_ctrl-state=pac20phbp_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de.state.co.us/cdereval/suspend-expe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datapipeline/datapipelinetownhallpresentations" TargetMode="External"/><Relationship Id="rId2" Type="http://schemas.openxmlformats.org/officeDocument/2006/relationships/hyperlink" Target="https://www.cde.state.co.us/datapipeline/train_schedule" TargetMode="External"/><Relationship Id="rId1" Type="http://schemas.openxmlformats.org/officeDocument/2006/relationships/slideLayout" Target="../slideLayouts/slideLayout3.xml"/><Relationship Id="rId4" Type="http://schemas.openxmlformats.org/officeDocument/2006/relationships/hyperlink" Target="mailto:DATASERVICES-subscribe-request@cdelist.cde.state.co.u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hyperlink" Target="http://www.cde.state.co.us/datapipeline/syncplicity"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mailto:SpedDiscipline@cde.state.co.us" TargetMode="External"/><Relationship Id="rId2" Type="http://schemas.openxmlformats.org/officeDocument/2006/relationships/hyperlink" Target="mailto:StudentDiscipline@cde.state.co.us"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datapipeline/2023-2024disciplineactionfilelayoutanddefinitions" TargetMode="External"/><Relationship Id="rId2" Type="http://schemas.openxmlformats.org/officeDocument/2006/relationships/hyperlink" Target="mailto:Student%20Discipline%20Snapshot%20%3cStudentDiscipline@cde.state.co.us%3e" TargetMode="External"/><Relationship Id="rId1" Type="http://schemas.openxmlformats.org/officeDocument/2006/relationships/slideLayout" Target="../slideLayouts/slideLayout2.xml"/><Relationship Id="rId5" Type="http://schemas.openxmlformats.org/officeDocument/2006/relationships/hyperlink" Target="https://www.cde.state.co.us/datapipeline/2023-2024studentschoolassociationfilelayout" TargetMode="External"/><Relationship Id="rId4" Type="http://schemas.openxmlformats.org/officeDocument/2006/relationships/hyperlink" Target="https://www.cde.state.co.us/datapipeline/2023-2024studentdemographicfilelayou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datapipeline/studentdisciplinesnapshot" TargetMode="External"/><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2.xml"/><Relationship Id="rId6" Type="http://schemas.openxmlformats.org/officeDocument/2006/relationships/hyperlink" Target="mailto:Student%20Discipline%20Snapshot%20%3cStudentDiscipline@cde.state.co.us%3e"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hyperlink" Target="mailto:Student%20Discipline%20Snapshot%20%3cStudentDiscipline@cde.state.co.us%3e" TargetMode="External"/><Relationship Id="rId2" Type="http://schemas.openxmlformats.org/officeDocument/2006/relationships/hyperlink" Target="https://www.cde.state.co.us/datapipeline/2023-2024student-disciplinetimeline"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3429000"/>
            <a:ext cx="10402529" cy="1894840"/>
          </a:xfrm>
        </p:spPr>
        <p:txBody>
          <a:bodyPr>
            <a:normAutofit/>
          </a:bodyPr>
          <a:lstStyle/>
          <a:p>
            <a:r>
              <a:rPr lang="en-US" dirty="0">
                <a:latin typeface="Museo Slab 500"/>
              </a:rPr>
              <a:t>March 20th, 2024</a:t>
            </a:r>
            <a:endParaRPr lang="en-US" dirty="0"/>
          </a:p>
        </p:txBody>
      </p:sp>
      <p:sp>
        <p:nvSpPr>
          <p:cNvPr id="6" name="Subtitle 5">
            <a:extLst>
              <a:ext uri="{FF2B5EF4-FFF2-40B4-BE49-F238E27FC236}">
                <a16:creationId xmlns:a16="http://schemas.microsoft.com/office/drawing/2014/main" id="{BC67150A-CBD9-CFD8-0712-335359564735}"/>
              </a:ext>
            </a:extLst>
          </p:cNvPr>
          <p:cNvSpPr>
            <a:spLocks noGrp="1"/>
          </p:cNvSpPr>
          <p:nvPr>
            <p:ph type="subTitle" idx="1"/>
          </p:nvPr>
        </p:nvSpPr>
        <p:spPr>
          <a:xfrm>
            <a:off x="914401" y="4277362"/>
            <a:ext cx="10402529" cy="1894840"/>
          </a:xfrm>
        </p:spPr>
        <p:txBody>
          <a:bodyPr>
            <a:normAutofit/>
          </a:bodyPr>
          <a:lstStyle/>
          <a:p>
            <a:r>
              <a:rPr lang="en-US" dirty="0"/>
              <a:t>Student Discipline Training</a:t>
            </a:r>
          </a:p>
          <a:p>
            <a:endParaRPr lang="en-US" dirty="0"/>
          </a:p>
          <a:p>
            <a:r>
              <a:rPr lang="en-US" dirty="0"/>
              <a:t>Dawna Gudka-Collection Lead</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solidFill>
                  <a:schemeClr val="accent1"/>
                </a:solidFill>
                <a:latin typeface="Museo Slab 500"/>
                <a:hlinkClick r:id="rId4">
                  <a:extLst>
                    <a:ext uri="{A12FA001-AC4F-418D-AE19-62706E023703}">
                      <ahyp:hlinkClr xmlns:ahyp="http://schemas.microsoft.com/office/drawing/2018/hyperlinkcolor" val="tx"/>
                    </a:ext>
                  </a:extLst>
                </a:hlinkClick>
              </a:rPr>
              <a:t>Staff Interchange-website</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4817533" y="457200"/>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5">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7" name="Video 5" descr="Video of the discipline file layout">
            <a:hlinkClick r:id="" action="ppaction://media"/>
            <a:extLst>
              <a:ext uri="{FF2B5EF4-FFF2-40B4-BE49-F238E27FC236}">
                <a16:creationId xmlns:a16="http://schemas.microsoft.com/office/drawing/2014/main" id="{CF5D754B-87B6-D60B-FA9F-B3D00514D8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63782" y="1241620"/>
            <a:ext cx="9296400" cy="5295900"/>
          </a:xfrm>
          <a:prstGeom prst="rect">
            <a:avLst/>
          </a:prstGeom>
        </p:spPr>
      </p:pic>
    </p:spTree>
    <p:extLst>
      <p:ext uri="{BB962C8B-B14F-4D97-AF65-F5344CB8AC3E}">
        <p14:creationId xmlns:p14="http://schemas.microsoft.com/office/powerpoint/2010/main" val="355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2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solidFill>
                  <a:schemeClr val="accent1"/>
                </a:solidFill>
                <a:latin typeface="Museo Slab 500"/>
              </a:rPr>
              <a:t>Discipline Action Interchange</a:t>
            </a:r>
            <a:r>
              <a:rPr lang="en-US" baseline="0" dirty="0">
                <a:solidFill>
                  <a:schemeClr val="accent1"/>
                </a:solidFill>
                <a:latin typeface="Museo Slab 500"/>
              </a:rPr>
              <a:t> file layout</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4817533" y="457200"/>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2">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6" name="Picture 5" descr="File layout has many resources for this collection">
            <a:extLst>
              <a:ext uri="{FF2B5EF4-FFF2-40B4-BE49-F238E27FC236}">
                <a16:creationId xmlns:a16="http://schemas.microsoft.com/office/drawing/2014/main" id="{4B9D3755-D1D0-7F95-D9B3-C641DEBC2149}"/>
              </a:ext>
            </a:extLst>
          </p:cNvPr>
          <p:cNvPicPr>
            <a:picLocks noChangeAspect="1"/>
          </p:cNvPicPr>
          <p:nvPr/>
        </p:nvPicPr>
        <p:blipFill>
          <a:blip r:embed="rId3"/>
          <a:stretch>
            <a:fillRect/>
          </a:stretch>
        </p:blipFill>
        <p:spPr>
          <a:xfrm>
            <a:off x="753533" y="1355724"/>
            <a:ext cx="10049934" cy="4780612"/>
          </a:xfrm>
          <a:prstGeom prst="rect">
            <a:avLst/>
          </a:prstGeom>
        </p:spPr>
      </p:pic>
    </p:spTree>
    <p:extLst>
      <p:ext uri="{BB962C8B-B14F-4D97-AF65-F5344CB8AC3E}">
        <p14:creationId xmlns:p14="http://schemas.microsoft.com/office/powerpoint/2010/main" val="102103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1291235" cy="898524"/>
          </a:xfrm>
        </p:spPr>
        <p:txBody>
          <a:bodyPr/>
          <a:lstStyle/>
          <a:p>
            <a:r>
              <a:rPr lang="en-US" dirty="0">
                <a:solidFill>
                  <a:schemeClr val="accent1"/>
                </a:solidFill>
                <a:latin typeface="Museo Slab 500"/>
              </a:rPr>
              <a:t>Discipline Action Interchange file layout  What data elements are needed</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3729320" y="1418898"/>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2">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6" name="Picture 5" descr="Lets look at a couple of the data elements and how to look at the file layout to determine what data is needed">
            <a:extLst>
              <a:ext uri="{FF2B5EF4-FFF2-40B4-BE49-F238E27FC236}">
                <a16:creationId xmlns:a16="http://schemas.microsoft.com/office/drawing/2014/main" id="{A9E398F6-3F17-A0D8-B092-FCB3EDDC1245}"/>
              </a:ext>
            </a:extLst>
          </p:cNvPr>
          <p:cNvPicPr>
            <a:picLocks noChangeAspect="1"/>
          </p:cNvPicPr>
          <p:nvPr/>
        </p:nvPicPr>
        <p:blipFill>
          <a:blip r:embed="rId3"/>
          <a:stretch>
            <a:fillRect/>
          </a:stretch>
        </p:blipFill>
        <p:spPr>
          <a:xfrm>
            <a:off x="774700" y="2257317"/>
            <a:ext cx="10414000" cy="3721207"/>
          </a:xfrm>
          <a:prstGeom prst="rect">
            <a:avLst/>
          </a:prstGeom>
        </p:spPr>
      </p:pic>
    </p:spTree>
    <p:extLst>
      <p:ext uri="{BB962C8B-B14F-4D97-AF65-F5344CB8AC3E}">
        <p14:creationId xmlns:p14="http://schemas.microsoft.com/office/powerpoint/2010/main" val="250526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baseline="0" dirty="0">
                <a:solidFill>
                  <a:schemeClr val="accent1"/>
                </a:solidFill>
                <a:latin typeface="Museo Slab 500"/>
              </a:rPr>
              <a:t>Discipline Action Interchange file layout data needed</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3382433" y="1467565"/>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2">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9" name="Picture 8" descr="Now lets look at the Incident Identifier">
            <a:extLst>
              <a:ext uri="{FF2B5EF4-FFF2-40B4-BE49-F238E27FC236}">
                <a16:creationId xmlns:a16="http://schemas.microsoft.com/office/drawing/2014/main" id="{61D0AF47-7DE7-7BCF-931B-F79771E1873A}"/>
              </a:ext>
            </a:extLst>
          </p:cNvPr>
          <p:cNvPicPr>
            <a:picLocks noChangeAspect="1"/>
          </p:cNvPicPr>
          <p:nvPr/>
        </p:nvPicPr>
        <p:blipFill>
          <a:blip r:embed="rId3"/>
          <a:stretch>
            <a:fillRect/>
          </a:stretch>
        </p:blipFill>
        <p:spPr>
          <a:xfrm>
            <a:off x="443565" y="2858743"/>
            <a:ext cx="10995259" cy="2246657"/>
          </a:xfrm>
          <a:prstGeom prst="rect">
            <a:avLst/>
          </a:prstGeom>
        </p:spPr>
      </p:pic>
    </p:spTree>
    <p:extLst>
      <p:ext uri="{BB962C8B-B14F-4D97-AF65-F5344CB8AC3E}">
        <p14:creationId xmlns:p14="http://schemas.microsoft.com/office/powerpoint/2010/main" val="369591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normAutofit fontScale="90000"/>
          </a:bodyPr>
          <a:lstStyle/>
          <a:p>
            <a:r>
              <a:rPr lang="en-US" dirty="0">
                <a:latin typeface="Museo Slab 500"/>
              </a:rPr>
              <a:t>Student Discipline Behavior Codes</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
        <p:nvSpPr>
          <p:cNvPr id="5" name="TextBox 4">
            <a:extLst>
              <a:ext uri="{FF2B5EF4-FFF2-40B4-BE49-F238E27FC236}">
                <a16:creationId xmlns:a16="http://schemas.microsoft.com/office/drawing/2014/main" id="{0FED1699-C571-EE7F-54DA-F9C2227F0DC7}"/>
              </a:ext>
            </a:extLst>
          </p:cNvPr>
          <p:cNvSpPr txBox="1"/>
          <p:nvPr/>
        </p:nvSpPr>
        <p:spPr>
          <a:xfrm>
            <a:off x="812799" y="1376314"/>
            <a:ext cx="10143067" cy="5909310"/>
          </a:xfrm>
          <a:prstGeom prst="rect">
            <a:avLst/>
          </a:prstGeom>
          <a:noFill/>
        </p:spPr>
        <p:txBody>
          <a:bodyPr wrap="square">
            <a:spAutoFit/>
          </a:bodyPr>
          <a:lstStyle/>
          <a:p>
            <a:r>
              <a:rPr lang="en-US" dirty="0"/>
              <a:t>01 Drug Violation Use</a:t>
            </a:r>
          </a:p>
          <a:p>
            <a:r>
              <a:rPr lang="en-US" dirty="0"/>
              <a:t>02 Alcohol Violation Use</a:t>
            </a:r>
          </a:p>
          <a:p>
            <a:r>
              <a:rPr lang="en-US" dirty="0"/>
              <a:t>03 Tobacco Violation Use </a:t>
            </a:r>
          </a:p>
          <a:p>
            <a:r>
              <a:rPr lang="en-US" dirty="0"/>
              <a:t>04 1st, 2nd Degree or Vehicular Assault </a:t>
            </a:r>
          </a:p>
          <a:p>
            <a:r>
              <a:rPr lang="en-US" dirty="0"/>
              <a:t>05 Dangerous Weapons Carrying</a:t>
            </a:r>
          </a:p>
          <a:p>
            <a:r>
              <a:rPr lang="en-US" dirty="0"/>
              <a:t>06 Robbery </a:t>
            </a:r>
          </a:p>
          <a:p>
            <a:r>
              <a:rPr lang="en-US" dirty="0"/>
              <a:t>07 Other Felony </a:t>
            </a:r>
          </a:p>
          <a:p>
            <a:r>
              <a:rPr lang="en-US" dirty="0"/>
              <a:t>08 Disobedience/ Defiant or Repeated Interference </a:t>
            </a:r>
          </a:p>
          <a:p>
            <a:r>
              <a:rPr lang="en-US" dirty="0"/>
              <a:t>09 Detrimental Behavior </a:t>
            </a:r>
          </a:p>
          <a:p>
            <a:r>
              <a:rPr lang="en-US" dirty="0"/>
              <a:t>10 Destruction of School Property </a:t>
            </a:r>
          </a:p>
          <a:p>
            <a:r>
              <a:rPr lang="en-US" dirty="0"/>
              <a:t>11 Bullying</a:t>
            </a:r>
          </a:p>
          <a:p>
            <a:r>
              <a:rPr lang="en-US" dirty="0"/>
              <a:t>12 Other Violation of Code of Conduct </a:t>
            </a:r>
          </a:p>
          <a:p>
            <a:r>
              <a:rPr lang="en-US" dirty="0"/>
              <a:t>13 3rd Degree Assault/Disorderly Conduct </a:t>
            </a:r>
          </a:p>
          <a:p>
            <a:r>
              <a:rPr lang="en-US" dirty="0"/>
              <a:t>14 Marijuana Violation </a:t>
            </a:r>
          </a:p>
          <a:p>
            <a:r>
              <a:rPr lang="en-US" dirty="0"/>
              <a:t>15 Sexual Violence/ Battery (other than Rape) </a:t>
            </a:r>
          </a:p>
          <a:p>
            <a:r>
              <a:rPr lang="en-US" dirty="0"/>
              <a:t>16 Rape or Attempted Rape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1103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101600" y="-1"/>
            <a:ext cx="11997267" cy="1185333"/>
          </a:xfrm>
        </p:spPr>
        <p:txBody>
          <a:bodyPr>
            <a:normAutofit fontScale="90000"/>
          </a:bodyPr>
          <a:lstStyle/>
          <a:p>
            <a:r>
              <a:rPr lang="en-US" dirty="0">
                <a:latin typeface="Museo Slab 500"/>
              </a:rPr>
              <a:t>Student Discipline Behavior Codes- CRDC Codes</a:t>
            </a:r>
            <a:br>
              <a:rPr lang="en-US" dirty="0">
                <a:latin typeface="Museo Slab 500"/>
              </a:rPr>
            </a:br>
            <a:r>
              <a:rPr lang="en-US" dirty="0"/>
              <a:t>This data can also be utilized to pre-populate data in the Civil Rights Data Collection file. The fields/codes noted with ** is for this purpose only and are not required. </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6" name="TextBox 5">
            <a:extLst>
              <a:ext uri="{FF2B5EF4-FFF2-40B4-BE49-F238E27FC236}">
                <a16:creationId xmlns:a16="http://schemas.microsoft.com/office/drawing/2014/main" id="{680211E4-FEF3-B10F-BD31-FE28A96234BD}"/>
              </a:ext>
            </a:extLst>
          </p:cNvPr>
          <p:cNvSpPr txBox="1"/>
          <p:nvPr/>
        </p:nvSpPr>
        <p:spPr>
          <a:xfrm>
            <a:off x="914399" y="1376314"/>
            <a:ext cx="9821333" cy="3693319"/>
          </a:xfrm>
          <a:prstGeom prst="rect">
            <a:avLst/>
          </a:prstGeom>
          <a:noFill/>
        </p:spPr>
        <p:txBody>
          <a:bodyPr wrap="square">
            <a:spAutoFit/>
          </a:bodyPr>
          <a:lstStyle/>
          <a:p>
            <a:r>
              <a:rPr lang="en-US" dirty="0"/>
              <a:t>17 Threats of Physical Attack** </a:t>
            </a:r>
          </a:p>
          <a:p>
            <a:r>
              <a:rPr lang="en-US" dirty="0"/>
              <a:t>18 Allegations of harassment or bullying on the basis of sex**</a:t>
            </a:r>
          </a:p>
          <a:p>
            <a:r>
              <a:rPr lang="en-US" dirty="0"/>
              <a:t>19 Allegations of harassment or bullying on the basis of race, color or national origin**</a:t>
            </a:r>
          </a:p>
          <a:p>
            <a:r>
              <a:rPr lang="en-US" dirty="0"/>
              <a:t>20 Allegations of harassment or bullying on the basis of disability**</a:t>
            </a:r>
          </a:p>
          <a:p>
            <a:r>
              <a:rPr lang="en-US" dirty="0"/>
              <a:t>21 Allegations of harassment or bullying on the basis of sexual orientation**</a:t>
            </a:r>
          </a:p>
          <a:p>
            <a:r>
              <a:rPr lang="en-US" dirty="0"/>
              <a:t>22 Allegations of harassment or bullying on the basis of religion**</a:t>
            </a:r>
          </a:p>
          <a:p>
            <a:r>
              <a:rPr lang="en-US" dirty="0"/>
              <a:t>31 Reported as Harassed or Bullied on the basis of Sex**</a:t>
            </a:r>
          </a:p>
          <a:p>
            <a:r>
              <a:rPr lang="en-US" dirty="0"/>
              <a:t>32 Reported as Harassed or Bullied on the basis of Race or Color or National Origin**</a:t>
            </a:r>
          </a:p>
          <a:p>
            <a:r>
              <a:rPr lang="en-US" dirty="0"/>
              <a:t>33 Reported as Harassed or Bullied on the basis of Disability** </a:t>
            </a:r>
          </a:p>
          <a:p>
            <a:r>
              <a:rPr lang="en-US" dirty="0"/>
              <a:t>41 Disciplined for Bullying or Harassment on the basis of Sex**</a:t>
            </a:r>
          </a:p>
          <a:p>
            <a:r>
              <a:rPr lang="en-US" dirty="0"/>
              <a:t>42 Disciplined for Bullying or Harassment on the basis of Race or Color or National Origin**</a:t>
            </a:r>
          </a:p>
          <a:p>
            <a:r>
              <a:rPr lang="en-US" dirty="0"/>
              <a:t>43 Disciplined for Bullying or Harassment on the basis of Disability**</a:t>
            </a:r>
          </a:p>
          <a:p>
            <a:endParaRPr lang="en-US" dirty="0"/>
          </a:p>
        </p:txBody>
      </p:sp>
    </p:spTree>
    <p:extLst>
      <p:ext uri="{BB962C8B-B14F-4D97-AF65-F5344CB8AC3E}">
        <p14:creationId xmlns:p14="http://schemas.microsoft.com/office/powerpoint/2010/main" val="188685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101600" y="-1"/>
            <a:ext cx="11997267" cy="1185333"/>
          </a:xfrm>
        </p:spPr>
        <p:txBody>
          <a:bodyPr>
            <a:normAutofit/>
          </a:bodyPr>
          <a:lstStyle/>
          <a:p>
            <a:r>
              <a:rPr lang="en-US" dirty="0">
                <a:latin typeface="Museo Slab 500"/>
              </a:rPr>
              <a:t>Student</a:t>
            </a:r>
            <a:r>
              <a:rPr lang="en-US" baseline="0" dirty="0">
                <a:latin typeface="Museo Slab 500"/>
              </a:rPr>
              <a:t> Discipline-Discipline Action Length</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16</a:t>
            </a:fld>
            <a:endParaRPr lang="en-US" dirty="0"/>
          </a:p>
        </p:txBody>
      </p:sp>
      <p:pic>
        <p:nvPicPr>
          <p:cNvPr id="6" name="Picture 5" descr="Action length">
            <a:extLst>
              <a:ext uri="{FF2B5EF4-FFF2-40B4-BE49-F238E27FC236}">
                <a16:creationId xmlns:a16="http://schemas.microsoft.com/office/drawing/2014/main" id="{53B2B40C-D621-001B-4BBE-D981EEA10E10}"/>
              </a:ext>
            </a:extLst>
          </p:cNvPr>
          <p:cNvPicPr>
            <a:picLocks noChangeAspect="1"/>
          </p:cNvPicPr>
          <p:nvPr/>
        </p:nvPicPr>
        <p:blipFill>
          <a:blip r:embed="rId2"/>
          <a:stretch>
            <a:fillRect/>
          </a:stretch>
        </p:blipFill>
        <p:spPr>
          <a:xfrm>
            <a:off x="0" y="958850"/>
            <a:ext cx="12192000" cy="4940300"/>
          </a:xfrm>
          <a:prstGeom prst="rect">
            <a:avLst/>
          </a:prstGeom>
        </p:spPr>
      </p:pic>
    </p:spTree>
    <p:extLst>
      <p:ext uri="{BB962C8B-B14F-4D97-AF65-F5344CB8AC3E}">
        <p14:creationId xmlns:p14="http://schemas.microsoft.com/office/powerpoint/2010/main" val="4217696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4C5177-5F07-B9F4-3062-A0618031070A}"/>
              </a:ext>
            </a:extLst>
          </p:cNvPr>
          <p:cNvSpPr>
            <a:spLocks noGrp="1"/>
          </p:cNvSpPr>
          <p:nvPr>
            <p:ph type="ctrTitle"/>
          </p:nvPr>
        </p:nvSpPr>
        <p:spPr/>
        <p:txBody>
          <a:bodyPr>
            <a:noAutofit/>
          </a:bodyPr>
          <a:lstStyle/>
          <a:p>
            <a:r>
              <a:rPr lang="en-US" dirty="0"/>
              <a:t>Data Pipeline Process</a:t>
            </a:r>
          </a:p>
        </p:txBody>
      </p:sp>
      <p:sp>
        <p:nvSpPr>
          <p:cNvPr id="4" name="Slide Number Placeholder 3">
            <a:extLst>
              <a:ext uri="{FF2B5EF4-FFF2-40B4-BE49-F238E27FC236}">
                <a16:creationId xmlns:a16="http://schemas.microsoft.com/office/drawing/2014/main" id="{F1B9F004-4A02-0C33-BA94-67E8B8DF5816}"/>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236852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135466" y="205176"/>
            <a:ext cx="11954933" cy="898524"/>
          </a:xfrm>
        </p:spPr>
        <p:txBody>
          <a:bodyPr>
            <a:normAutofit fontScale="90000"/>
          </a:bodyPr>
          <a:lstStyle/>
          <a:p>
            <a:r>
              <a:rPr lang="en-US" dirty="0"/>
              <a:t>Data Pipeline </a:t>
            </a:r>
            <a:br>
              <a:rPr lang="en-US" dirty="0"/>
            </a:br>
            <a:r>
              <a:rPr lang="en-US" dirty="0"/>
              <a:t>Roles in the Identity Management (idM) Roles</a:t>
            </a: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5" name="TextBox 4">
            <a:extLst>
              <a:ext uri="{FF2B5EF4-FFF2-40B4-BE49-F238E27FC236}">
                <a16:creationId xmlns:a16="http://schemas.microsoft.com/office/drawing/2014/main" id="{4D3D51BA-97BB-3878-C21D-1C8A1948DAAF}"/>
              </a:ext>
            </a:extLst>
          </p:cNvPr>
          <p:cNvSpPr txBox="1"/>
          <p:nvPr/>
        </p:nvSpPr>
        <p:spPr>
          <a:xfrm>
            <a:off x="254000" y="1871133"/>
            <a:ext cx="11328400" cy="4801314"/>
          </a:xfrm>
          <a:prstGeom prst="rect">
            <a:avLst/>
          </a:prstGeom>
          <a:noFill/>
        </p:spPr>
        <p:txBody>
          <a:bodyPr wrap="square" rtlCol="0">
            <a:spAutoFit/>
          </a:bodyPr>
          <a:lstStyle/>
          <a:p>
            <a:pPr algn="ctr"/>
            <a:r>
              <a:rPr lang="en-US" b="1" dirty="0">
                <a:hlinkClick r:id="rId2"/>
              </a:rPr>
              <a:t>Identity Management (IdM)</a:t>
            </a:r>
            <a:endParaRPr lang="en-US" b="1" dirty="0"/>
          </a:p>
          <a:p>
            <a:r>
              <a:rPr lang="en-US" b="1" dirty="0"/>
              <a:t>Student Interchange Roles</a:t>
            </a:r>
          </a:p>
          <a:p>
            <a:r>
              <a:rPr lang="en-US" dirty="0"/>
              <a:t>STD-VIEWER</a:t>
            </a:r>
          </a:p>
          <a:p>
            <a:r>
              <a:rPr lang="en-US" dirty="0"/>
              <a:t>STD-LEAUSER</a:t>
            </a:r>
          </a:p>
          <a:p>
            <a:endParaRPr lang="en-US" dirty="0"/>
          </a:p>
          <a:p>
            <a:r>
              <a:rPr lang="en-US" b="1" dirty="0"/>
              <a:t>Discipline Interchange Roles</a:t>
            </a:r>
          </a:p>
          <a:p>
            <a:r>
              <a:rPr lang="en-US" dirty="0"/>
              <a:t>DIS-LEAVIEWER</a:t>
            </a:r>
          </a:p>
          <a:p>
            <a:r>
              <a:rPr lang="en-US" dirty="0"/>
              <a:t>DIS-LEAUSER</a:t>
            </a:r>
          </a:p>
          <a:p>
            <a:endParaRPr lang="en-US" dirty="0"/>
          </a:p>
          <a:p>
            <a:r>
              <a:rPr lang="en-US" b="1" dirty="0"/>
              <a:t>Discipline Snapshot Roles</a:t>
            </a:r>
          </a:p>
          <a:p>
            <a:r>
              <a:rPr lang="en-US" dirty="0"/>
              <a:t>STU-LEAVIEWER</a:t>
            </a:r>
          </a:p>
          <a:p>
            <a:r>
              <a:rPr lang="en-US" dirty="0"/>
              <a:t>STU-LEAUSER</a:t>
            </a:r>
          </a:p>
          <a:p>
            <a:r>
              <a:rPr lang="en-US" dirty="0"/>
              <a:t>STU-LEAAPPROVER</a:t>
            </a:r>
          </a:p>
          <a:p>
            <a:endParaRPr lang="en-US" dirty="0"/>
          </a:p>
          <a:p>
            <a:r>
              <a:rPr lang="en-US" dirty="0"/>
              <a:t>*Note: can only have 1 role under each role category </a:t>
            </a:r>
          </a:p>
          <a:p>
            <a:r>
              <a:rPr lang="en-US" dirty="0"/>
              <a:t>   or you will get locked out of Data Pipeline</a:t>
            </a:r>
          </a:p>
          <a:p>
            <a:endParaRPr lang="en-US" dirty="0"/>
          </a:p>
        </p:txBody>
      </p:sp>
      <p:pic>
        <p:nvPicPr>
          <p:cNvPr id="7" name="Picture 6" descr="IdM website for log in and guides">
            <a:extLst>
              <a:ext uri="{FF2B5EF4-FFF2-40B4-BE49-F238E27FC236}">
                <a16:creationId xmlns:a16="http://schemas.microsoft.com/office/drawing/2014/main" id="{908C902A-9F46-0151-8C53-A7ED46236C61}"/>
              </a:ext>
            </a:extLst>
          </p:cNvPr>
          <p:cNvPicPr>
            <a:picLocks noChangeAspect="1"/>
          </p:cNvPicPr>
          <p:nvPr/>
        </p:nvPicPr>
        <p:blipFill>
          <a:blip r:embed="rId3"/>
          <a:stretch>
            <a:fillRect/>
          </a:stretch>
        </p:blipFill>
        <p:spPr>
          <a:xfrm>
            <a:off x="5435600" y="2349444"/>
            <a:ext cx="5537200" cy="3665276"/>
          </a:xfrm>
          <a:prstGeom prst="rect">
            <a:avLst/>
          </a:prstGeom>
        </p:spPr>
      </p:pic>
    </p:spTree>
    <p:extLst>
      <p:ext uri="{BB962C8B-B14F-4D97-AF65-F5344CB8AC3E}">
        <p14:creationId xmlns:p14="http://schemas.microsoft.com/office/powerpoint/2010/main" val="129167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152400" y="205176"/>
            <a:ext cx="11938000" cy="898524"/>
          </a:xfrm>
        </p:spPr>
        <p:txBody>
          <a:bodyPr>
            <a:normAutofit fontScale="90000"/>
          </a:bodyPr>
          <a:lstStyle/>
          <a:p>
            <a:r>
              <a:rPr lang="en-US" dirty="0"/>
              <a:t>Data Pipeline Process</a:t>
            </a:r>
            <a:br>
              <a:rPr lang="en-US" dirty="0"/>
            </a:br>
            <a:r>
              <a:rPr lang="en-US" dirty="0"/>
              <a:t>If there are no incidents to report, the corresponding file(s) are NOT uploaded into pipeline</a:t>
            </a: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19</a:t>
            </a:fld>
            <a:endParaRPr lang="en-US" dirty="0"/>
          </a:p>
        </p:txBody>
      </p:sp>
      <p:pic>
        <p:nvPicPr>
          <p:cNvPr id="3" name="Picture 2" descr="If there were no incidents to report, then indicate that on the No Discipline actions.">
            <a:extLst>
              <a:ext uri="{FF2B5EF4-FFF2-40B4-BE49-F238E27FC236}">
                <a16:creationId xmlns:a16="http://schemas.microsoft.com/office/drawing/2014/main" id="{840522BE-7F49-E145-AB1B-14C7883636F3}"/>
              </a:ext>
            </a:extLst>
          </p:cNvPr>
          <p:cNvPicPr>
            <a:picLocks noChangeAspect="1"/>
          </p:cNvPicPr>
          <p:nvPr/>
        </p:nvPicPr>
        <p:blipFill>
          <a:blip r:embed="rId2"/>
          <a:stretch>
            <a:fillRect/>
          </a:stretch>
        </p:blipFill>
        <p:spPr>
          <a:xfrm>
            <a:off x="751840" y="1783926"/>
            <a:ext cx="10414000" cy="3743114"/>
          </a:xfrm>
          <a:prstGeom prst="rect">
            <a:avLst/>
          </a:prstGeom>
        </p:spPr>
      </p:pic>
    </p:spTree>
    <p:extLst>
      <p:ext uri="{BB962C8B-B14F-4D97-AF65-F5344CB8AC3E}">
        <p14:creationId xmlns:p14="http://schemas.microsoft.com/office/powerpoint/2010/main" val="2853694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DA01EC0-6A23-5D79-DA40-9F58E0CB5B98}"/>
              </a:ext>
              <a:ext uri="{C183D7F6-B498-43B3-948B-1728B52AA6E4}">
                <adec:decorative xmlns:adec="http://schemas.microsoft.com/office/drawing/2017/decorative" val="1"/>
              </a:ext>
            </a:extLst>
          </p:cNvPr>
          <p:cNvPicPr>
            <a:picLocks noChangeAspect="1"/>
          </p:cNvPicPr>
          <p:nvPr/>
        </p:nvPicPr>
        <p:blipFill rotWithShape="1">
          <a:blip r:embed="rId2"/>
          <a:srcRect l="10889" r="8139"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849A8034-1C69-B151-BBFA-890CEDE3DD51}"/>
              </a:ext>
            </a:extLst>
          </p:cNvPr>
          <p:cNvSpPr>
            <a:spLocks noGrp="1"/>
          </p:cNvSpPr>
          <p:nvPr>
            <p:ph type="title"/>
          </p:nvPr>
        </p:nvSpPr>
        <p:spPr>
          <a:xfrm>
            <a:off x="481014" y="327026"/>
            <a:ext cx="4164011" cy="2611437"/>
          </a:xfrm>
        </p:spPr>
        <p:txBody>
          <a:bodyPr vert="horz" lIns="91440" tIns="45720" rIns="91440" bIns="45720" rtlCol="0" anchor="ctr">
            <a:normAutofit/>
          </a:bodyPr>
          <a:lstStyle/>
          <a:p>
            <a:r>
              <a:rPr lang="en-US" sz="3600" dirty="0">
                <a:solidFill>
                  <a:schemeClr val="tx1"/>
                </a:solidFill>
                <a:latin typeface="+mj-lt"/>
              </a:rPr>
              <a:t>Today's agenda, March 20th, 2024</a:t>
            </a:r>
          </a:p>
        </p:txBody>
      </p:sp>
      <p:sp>
        <p:nvSpPr>
          <p:cNvPr id="5" name="Slide Number Placeholder 4">
            <a:extLst>
              <a:ext uri="{FF2B5EF4-FFF2-40B4-BE49-F238E27FC236}">
                <a16:creationId xmlns:a16="http://schemas.microsoft.com/office/drawing/2014/main" id="{7DB569AE-78D0-55A7-F58C-77774F69D5CE}"/>
              </a:ext>
            </a:extLst>
          </p:cNvPr>
          <p:cNvSpPr>
            <a:spLocks noGrp="1"/>
          </p:cNvSpPr>
          <p:nvPr>
            <p:ph type="sldNum" sz="quarter" idx="12"/>
          </p:nvPr>
        </p:nvSpPr>
        <p:spPr>
          <a:xfrm>
            <a:off x="8966200" y="6356350"/>
            <a:ext cx="2743200"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schemeClr val="tx1">
                    <a:lumMod val="75000"/>
                    <a:lumOff val="25000"/>
                  </a:schemeClr>
                </a:solidFill>
                <a:latin typeface="Calibri" panose="020F0502020204030204"/>
              </a:rPr>
              <a:pPr algn="r">
                <a:spcAft>
                  <a:spcPts val="600"/>
                </a:spcAft>
                <a:defRPr/>
              </a:pPr>
              <a:t>2</a:t>
            </a:fld>
            <a:endParaRPr lang="en-US" sz="1200" dirty="0">
              <a:solidFill>
                <a:schemeClr val="tx1">
                  <a:lumMod val="75000"/>
                  <a:lumOff val="25000"/>
                </a:schemeClr>
              </a:solidFill>
              <a:latin typeface="Calibri" panose="020F0502020204030204"/>
            </a:endParaRPr>
          </a:p>
        </p:txBody>
      </p:sp>
      <p:graphicFrame>
        <p:nvGraphicFramePr>
          <p:cNvPr id="12" name="Content Placeholder 2" descr="Agenda">
            <a:extLst>
              <a:ext uri="{FF2B5EF4-FFF2-40B4-BE49-F238E27FC236}">
                <a16:creationId xmlns:a16="http://schemas.microsoft.com/office/drawing/2014/main" id="{CACFA62C-437F-A7D9-DF43-A04898FA73F8}"/>
              </a:ext>
            </a:extLst>
          </p:cNvPr>
          <p:cNvGraphicFramePr>
            <a:graphicFrameLocks noGrp="1"/>
          </p:cNvGraphicFramePr>
          <p:nvPr>
            <p:ph sz="half" idx="1"/>
            <p:extLst>
              <p:ext uri="{D42A27DB-BD31-4B8C-83A1-F6EECF244321}">
                <p14:modId xmlns:p14="http://schemas.microsoft.com/office/powerpoint/2010/main" val="3403532578"/>
              </p:ext>
            </p:extLst>
          </p:nvPr>
        </p:nvGraphicFramePr>
        <p:xfrm>
          <a:off x="6381750" y="1317523"/>
          <a:ext cx="5329236" cy="485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34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a:bodyPr>
          <a:lstStyle/>
          <a:p>
            <a:r>
              <a:rPr lang="en-US" dirty="0"/>
              <a:t>Interchange files need to be uploaded into Data Pipeline</a:t>
            </a: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
        <p:nvSpPr>
          <p:cNvPr id="5" name="Rectangle: Rounded Corners 4">
            <a:extLst>
              <a:ext uri="{FF2B5EF4-FFF2-40B4-BE49-F238E27FC236}">
                <a16:creationId xmlns:a16="http://schemas.microsoft.com/office/drawing/2014/main" id="{47A7528F-AB3B-C5D6-6D39-FFB07711EC5C}"/>
              </a:ext>
            </a:extLst>
          </p:cNvPr>
          <p:cNvSpPr/>
          <p:nvPr/>
        </p:nvSpPr>
        <p:spPr>
          <a:xfrm>
            <a:off x="748327" y="2275840"/>
            <a:ext cx="2788458" cy="37896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Demographics interchange file</a:t>
            </a:r>
          </a:p>
        </p:txBody>
      </p:sp>
      <p:sp>
        <p:nvSpPr>
          <p:cNvPr id="8" name="Rectangle: Rounded Corners 7">
            <a:extLst>
              <a:ext uri="{FF2B5EF4-FFF2-40B4-BE49-F238E27FC236}">
                <a16:creationId xmlns:a16="http://schemas.microsoft.com/office/drawing/2014/main" id="{46561683-9E25-7646-84E1-F9C169B5FB59}"/>
              </a:ext>
            </a:extLst>
          </p:cNvPr>
          <p:cNvSpPr/>
          <p:nvPr/>
        </p:nvSpPr>
        <p:spPr>
          <a:xfrm>
            <a:off x="4394662" y="2275840"/>
            <a:ext cx="2788458" cy="37896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School Association interchange file</a:t>
            </a:r>
          </a:p>
        </p:txBody>
      </p:sp>
      <p:sp>
        <p:nvSpPr>
          <p:cNvPr id="9" name="Rectangle: Rounded Corners 8">
            <a:extLst>
              <a:ext uri="{FF2B5EF4-FFF2-40B4-BE49-F238E27FC236}">
                <a16:creationId xmlns:a16="http://schemas.microsoft.com/office/drawing/2014/main" id="{20AC9BD3-D77B-CC1B-1BBF-7475F3C67446}"/>
              </a:ext>
            </a:extLst>
          </p:cNvPr>
          <p:cNvSpPr/>
          <p:nvPr/>
        </p:nvSpPr>
        <p:spPr>
          <a:xfrm>
            <a:off x="8040997" y="2275840"/>
            <a:ext cx="2788458" cy="37693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Discipline Interchange file</a:t>
            </a:r>
          </a:p>
        </p:txBody>
      </p:sp>
    </p:spTree>
    <p:extLst>
      <p:ext uri="{BB962C8B-B14F-4D97-AF65-F5344CB8AC3E}">
        <p14:creationId xmlns:p14="http://schemas.microsoft.com/office/powerpoint/2010/main" val="1160691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need to be uploaded into Data Pipeline</a:t>
            </a:r>
            <a:br>
              <a:rPr lang="en-US" dirty="0"/>
            </a:br>
            <a:r>
              <a:rPr lang="en-US" dirty="0"/>
              <a:t>Student Profile Demographics and School Association file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21</a:t>
            </a:fld>
            <a:endParaRPr lang="en-US" dirty="0"/>
          </a:p>
        </p:txBody>
      </p:sp>
      <p:pic>
        <p:nvPicPr>
          <p:cNvPr id="6" name="Picture 5" descr="How to upload student profile">
            <a:extLst>
              <a:ext uri="{FF2B5EF4-FFF2-40B4-BE49-F238E27FC236}">
                <a16:creationId xmlns:a16="http://schemas.microsoft.com/office/drawing/2014/main" id="{A82D38B0-34E2-9876-CBE7-5AD347D3EA74}"/>
              </a:ext>
            </a:extLst>
          </p:cNvPr>
          <p:cNvPicPr>
            <a:picLocks noChangeAspect="1"/>
          </p:cNvPicPr>
          <p:nvPr/>
        </p:nvPicPr>
        <p:blipFill>
          <a:blip r:embed="rId2"/>
          <a:stretch>
            <a:fillRect/>
          </a:stretch>
        </p:blipFill>
        <p:spPr>
          <a:xfrm>
            <a:off x="332873" y="1542953"/>
            <a:ext cx="5588287" cy="3772094"/>
          </a:xfrm>
          <a:prstGeom prst="rect">
            <a:avLst/>
          </a:prstGeom>
        </p:spPr>
      </p:pic>
      <p:pic>
        <p:nvPicPr>
          <p:cNvPr id="10" name="Picture 9" descr="Screenshot of student school association">
            <a:extLst>
              <a:ext uri="{FF2B5EF4-FFF2-40B4-BE49-F238E27FC236}">
                <a16:creationId xmlns:a16="http://schemas.microsoft.com/office/drawing/2014/main" id="{7AABF3A6-80DC-2CB7-1F78-8B2A93B2E938}"/>
              </a:ext>
            </a:extLst>
          </p:cNvPr>
          <p:cNvPicPr>
            <a:picLocks noChangeAspect="1"/>
          </p:cNvPicPr>
          <p:nvPr/>
        </p:nvPicPr>
        <p:blipFill>
          <a:blip r:embed="rId3"/>
          <a:stretch>
            <a:fillRect/>
          </a:stretch>
        </p:blipFill>
        <p:spPr>
          <a:xfrm>
            <a:off x="6270842" y="2137268"/>
            <a:ext cx="5531134" cy="3753043"/>
          </a:xfrm>
          <a:prstGeom prst="rect">
            <a:avLst/>
          </a:prstGeom>
        </p:spPr>
      </p:pic>
    </p:spTree>
    <p:extLst>
      <p:ext uri="{BB962C8B-B14F-4D97-AF65-F5344CB8AC3E}">
        <p14:creationId xmlns:p14="http://schemas.microsoft.com/office/powerpoint/2010/main" val="1213727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need to be uploaded into Data Pipeline</a:t>
            </a:r>
            <a:br>
              <a:rPr lang="en-US" dirty="0"/>
            </a:br>
            <a:r>
              <a:rPr lang="en-US" dirty="0"/>
              <a:t>Discipline Interchange file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22</a:t>
            </a:fld>
            <a:endParaRPr lang="en-US" dirty="0"/>
          </a:p>
        </p:txBody>
      </p:sp>
      <p:pic>
        <p:nvPicPr>
          <p:cNvPr id="5" name="Picture 4" descr="Upload the discipline action file">
            <a:extLst>
              <a:ext uri="{FF2B5EF4-FFF2-40B4-BE49-F238E27FC236}">
                <a16:creationId xmlns:a16="http://schemas.microsoft.com/office/drawing/2014/main" id="{B8A5C2F0-0E6D-0DA3-454A-2480894EF129}"/>
              </a:ext>
            </a:extLst>
          </p:cNvPr>
          <p:cNvPicPr>
            <a:picLocks noChangeAspect="1"/>
          </p:cNvPicPr>
          <p:nvPr/>
        </p:nvPicPr>
        <p:blipFill>
          <a:blip r:embed="rId2"/>
          <a:stretch>
            <a:fillRect/>
          </a:stretch>
        </p:blipFill>
        <p:spPr>
          <a:xfrm>
            <a:off x="2296633" y="1658679"/>
            <a:ext cx="7432157" cy="4472847"/>
          </a:xfrm>
          <a:prstGeom prst="rect">
            <a:avLst/>
          </a:prstGeom>
        </p:spPr>
      </p:pic>
    </p:spTree>
    <p:extLst>
      <p:ext uri="{BB962C8B-B14F-4D97-AF65-F5344CB8AC3E}">
        <p14:creationId xmlns:p14="http://schemas.microsoft.com/office/powerpoint/2010/main" val="270096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Discipline Action Interchange file</a:t>
            </a:r>
            <a:br>
              <a:rPr lang="en-US" dirty="0"/>
            </a:br>
            <a:r>
              <a:rPr lang="en-US" dirty="0"/>
              <a:t>Checking for Student Discipline Interchange errors</a:t>
            </a:r>
            <a:br>
              <a:rPr lang="en-US" dirty="0"/>
            </a:br>
            <a:br>
              <a:rPr lang="en-US" dirty="0"/>
            </a:br>
            <a:endParaRPr lang="en-US" dirty="0"/>
          </a:p>
        </p:txBody>
      </p:sp>
      <p:pic>
        <p:nvPicPr>
          <p:cNvPr id="5" name="Picture 4" descr="Data Pipeline checking for Discipline action interchange errors">
            <a:extLst>
              <a:ext uri="{FF2B5EF4-FFF2-40B4-BE49-F238E27FC236}">
                <a16:creationId xmlns:a16="http://schemas.microsoft.com/office/drawing/2014/main" id="{1EA893D1-F544-F5C0-70F3-F266DCE60069}"/>
              </a:ext>
            </a:extLst>
          </p:cNvPr>
          <p:cNvPicPr>
            <a:picLocks noChangeAspect="1"/>
          </p:cNvPicPr>
          <p:nvPr/>
        </p:nvPicPr>
        <p:blipFill>
          <a:blip r:embed="rId2"/>
          <a:stretch>
            <a:fillRect/>
          </a:stretch>
        </p:blipFill>
        <p:spPr>
          <a:xfrm>
            <a:off x="513072" y="1645646"/>
            <a:ext cx="9839925" cy="2743473"/>
          </a:xfrm>
          <a:prstGeom prst="rect">
            <a:avLst/>
          </a:prstGeom>
        </p:spPr>
      </p:pic>
      <p:sp>
        <p:nvSpPr>
          <p:cNvPr id="6" name="TextBox 5">
            <a:extLst>
              <a:ext uri="{FF2B5EF4-FFF2-40B4-BE49-F238E27FC236}">
                <a16:creationId xmlns:a16="http://schemas.microsoft.com/office/drawing/2014/main" id="{8FF90989-EAA4-CC1A-AA3B-6B71A20EA954}"/>
              </a:ext>
            </a:extLst>
          </p:cNvPr>
          <p:cNvSpPr txBox="1"/>
          <p:nvPr/>
        </p:nvSpPr>
        <p:spPr>
          <a:xfrm>
            <a:off x="4683760" y="4815840"/>
            <a:ext cx="5059680" cy="369332"/>
          </a:xfrm>
          <a:prstGeom prst="rect">
            <a:avLst/>
          </a:prstGeom>
          <a:noFill/>
        </p:spPr>
        <p:txBody>
          <a:bodyPr wrap="square" rtlCol="0">
            <a:spAutoFit/>
          </a:bodyPr>
          <a:lstStyle/>
          <a:p>
            <a:r>
              <a:rPr lang="en-US" dirty="0"/>
              <a:t>Then click on View Details to see the errors in Detail</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3675251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1E84-9242-0669-0347-C6B73134E5B1}"/>
              </a:ext>
            </a:extLst>
          </p:cNvPr>
          <p:cNvSpPr>
            <a:spLocks noGrp="1"/>
          </p:cNvSpPr>
          <p:nvPr>
            <p:ph type="title"/>
          </p:nvPr>
        </p:nvSpPr>
        <p:spPr/>
        <p:txBody>
          <a:bodyPr/>
          <a:lstStyle/>
          <a:p>
            <a:r>
              <a:rPr lang="en-US" dirty="0"/>
              <a:t>Creating a Student Discipline Snapshot</a:t>
            </a:r>
          </a:p>
        </p:txBody>
      </p:sp>
      <p:sp>
        <p:nvSpPr>
          <p:cNvPr id="3" name="TextBox 2">
            <a:extLst>
              <a:ext uri="{FF2B5EF4-FFF2-40B4-BE49-F238E27FC236}">
                <a16:creationId xmlns:a16="http://schemas.microsoft.com/office/drawing/2014/main" id="{F7B8B521-578C-E8FC-44DC-59A09B5557A7}"/>
              </a:ext>
            </a:extLst>
          </p:cNvPr>
          <p:cNvSpPr txBox="1"/>
          <p:nvPr/>
        </p:nvSpPr>
        <p:spPr>
          <a:xfrm>
            <a:off x="731520" y="1595120"/>
            <a:ext cx="10444480" cy="646331"/>
          </a:xfrm>
          <a:prstGeom prst="rect">
            <a:avLst/>
          </a:prstGeom>
          <a:noFill/>
        </p:spPr>
        <p:txBody>
          <a:bodyPr wrap="square" rtlCol="0">
            <a:spAutoFit/>
          </a:bodyPr>
          <a:lstStyle/>
          <a:p>
            <a:r>
              <a:rPr lang="en-US" dirty="0"/>
              <a:t>Creating a snapshot in Data Pipeline-by clicking on the create snapshot button Data Pipeline merges all 3 interchange files together pulling in the Snapshot records</a:t>
            </a:r>
          </a:p>
        </p:txBody>
      </p:sp>
      <p:pic>
        <p:nvPicPr>
          <p:cNvPr id="7" name="Picture 6" descr="creating a Student Discipline Snapshot">
            <a:extLst>
              <a:ext uri="{FF2B5EF4-FFF2-40B4-BE49-F238E27FC236}">
                <a16:creationId xmlns:a16="http://schemas.microsoft.com/office/drawing/2014/main" id="{F581959A-7969-650A-0772-62099ADB14ED}"/>
              </a:ext>
            </a:extLst>
          </p:cNvPr>
          <p:cNvPicPr>
            <a:picLocks noChangeAspect="1"/>
          </p:cNvPicPr>
          <p:nvPr/>
        </p:nvPicPr>
        <p:blipFill>
          <a:blip r:embed="rId2"/>
          <a:stretch>
            <a:fillRect/>
          </a:stretch>
        </p:blipFill>
        <p:spPr>
          <a:xfrm>
            <a:off x="443565" y="2359838"/>
            <a:ext cx="9543446" cy="2256712"/>
          </a:xfrm>
          <a:prstGeom prst="rect">
            <a:avLst/>
          </a:prstGeom>
        </p:spPr>
      </p:pic>
      <p:pic>
        <p:nvPicPr>
          <p:cNvPr id="9" name="Picture 8" descr="Create the snapshot">
            <a:extLst>
              <a:ext uri="{FF2B5EF4-FFF2-40B4-BE49-F238E27FC236}">
                <a16:creationId xmlns:a16="http://schemas.microsoft.com/office/drawing/2014/main" id="{8B8AF3A6-61B2-41CF-D74A-2ECB3C428C30}"/>
              </a:ext>
            </a:extLst>
          </p:cNvPr>
          <p:cNvPicPr>
            <a:picLocks noChangeAspect="1"/>
          </p:cNvPicPr>
          <p:nvPr/>
        </p:nvPicPr>
        <p:blipFill>
          <a:blip r:embed="rId3"/>
          <a:stretch>
            <a:fillRect/>
          </a:stretch>
        </p:blipFill>
        <p:spPr>
          <a:xfrm>
            <a:off x="1564323" y="4491402"/>
            <a:ext cx="8334589" cy="1972871"/>
          </a:xfrm>
          <a:prstGeom prst="rect">
            <a:avLst/>
          </a:prstGeom>
        </p:spPr>
      </p:pic>
      <p:sp>
        <p:nvSpPr>
          <p:cNvPr id="4" name="Slide Number Placeholder 3">
            <a:extLst>
              <a:ext uri="{FF2B5EF4-FFF2-40B4-BE49-F238E27FC236}">
                <a16:creationId xmlns:a16="http://schemas.microsoft.com/office/drawing/2014/main" id="{C0B24A79-2F38-AAC2-6C14-222257EF787A}"/>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1450785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a:t>
            </a:r>
            <a:br>
              <a:rPr lang="en-US" dirty="0"/>
            </a:br>
            <a:r>
              <a:rPr lang="en-US" dirty="0"/>
              <a:t>Checking status of snapshot</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25</a:t>
            </a:fld>
            <a:endParaRPr lang="en-US" dirty="0"/>
          </a:p>
        </p:txBody>
      </p:sp>
      <p:pic>
        <p:nvPicPr>
          <p:cNvPr id="5" name="Picture 4" descr="Checking status dashboard for snapshot results">
            <a:extLst>
              <a:ext uri="{FF2B5EF4-FFF2-40B4-BE49-F238E27FC236}">
                <a16:creationId xmlns:a16="http://schemas.microsoft.com/office/drawing/2014/main" id="{75C32E59-70B4-84EC-5068-5362EB3932E6}"/>
              </a:ext>
            </a:extLst>
          </p:cNvPr>
          <p:cNvPicPr>
            <a:picLocks noChangeAspect="1"/>
          </p:cNvPicPr>
          <p:nvPr/>
        </p:nvPicPr>
        <p:blipFill>
          <a:blip r:embed="rId2"/>
          <a:stretch>
            <a:fillRect/>
          </a:stretch>
        </p:blipFill>
        <p:spPr>
          <a:xfrm>
            <a:off x="291801" y="1968425"/>
            <a:ext cx="11608397" cy="2921150"/>
          </a:xfrm>
          <a:prstGeom prst="rect">
            <a:avLst/>
          </a:prstGeom>
        </p:spPr>
      </p:pic>
    </p:spTree>
    <p:extLst>
      <p:ext uri="{BB962C8B-B14F-4D97-AF65-F5344CB8AC3E}">
        <p14:creationId xmlns:p14="http://schemas.microsoft.com/office/powerpoint/2010/main" val="1486519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Data Pipeline</a:t>
            </a:r>
            <a:br>
              <a:rPr lang="en-US" dirty="0"/>
            </a:br>
            <a:r>
              <a:rPr lang="en-US" dirty="0"/>
              <a:t>Checking for Student Snapshot errors</a:t>
            </a:r>
            <a:br>
              <a:rPr lang="en-US" dirty="0"/>
            </a:br>
            <a:br>
              <a:rPr lang="en-US" dirty="0"/>
            </a:br>
            <a:endParaRPr lang="en-US" dirty="0"/>
          </a:p>
        </p:txBody>
      </p:sp>
      <p:pic>
        <p:nvPicPr>
          <p:cNvPr id="5" name="Picture 4" descr="Checking for snapshot errors">
            <a:extLst>
              <a:ext uri="{FF2B5EF4-FFF2-40B4-BE49-F238E27FC236}">
                <a16:creationId xmlns:a16="http://schemas.microsoft.com/office/drawing/2014/main" id="{E98C2165-3159-5218-AD71-3C5468C686D6}"/>
              </a:ext>
            </a:extLst>
          </p:cNvPr>
          <p:cNvPicPr>
            <a:picLocks noChangeAspect="1"/>
          </p:cNvPicPr>
          <p:nvPr/>
        </p:nvPicPr>
        <p:blipFill>
          <a:blip r:embed="rId2"/>
          <a:stretch>
            <a:fillRect/>
          </a:stretch>
        </p:blipFill>
        <p:spPr>
          <a:xfrm>
            <a:off x="597908" y="1899920"/>
            <a:ext cx="9733759" cy="2707065"/>
          </a:xfrm>
          <a:prstGeom prst="rect">
            <a:avLst/>
          </a:prstGeom>
        </p:spPr>
      </p:pic>
      <p:sp>
        <p:nvSpPr>
          <p:cNvPr id="6" name="TextBox 5">
            <a:extLst>
              <a:ext uri="{FF2B5EF4-FFF2-40B4-BE49-F238E27FC236}">
                <a16:creationId xmlns:a16="http://schemas.microsoft.com/office/drawing/2014/main" id="{4F7B0B28-26DA-B6E9-7D17-A76F225FBB23}"/>
              </a:ext>
            </a:extLst>
          </p:cNvPr>
          <p:cNvSpPr txBox="1"/>
          <p:nvPr/>
        </p:nvSpPr>
        <p:spPr>
          <a:xfrm>
            <a:off x="4683760" y="4815840"/>
            <a:ext cx="5059680" cy="369332"/>
          </a:xfrm>
          <a:prstGeom prst="rect">
            <a:avLst/>
          </a:prstGeom>
          <a:noFill/>
        </p:spPr>
        <p:txBody>
          <a:bodyPr wrap="square" rtlCol="0">
            <a:spAutoFit/>
          </a:bodyPr>
          <a:lstStyle/>
          <a:p>
            <a:r>
              <a:rPr lang="en-US" dirty="0"/>
              <a:t>Then click on View Details to see the errors in Detail</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1740619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F9D0-71B5-09E1-53BF-0E73A5432523}"/>
              </a:ext>
            </a:extLst>
          </p:cNvPr>
          <p:cNvSpPr>
            <a:spLocks noGrp="1"/>
          </p:cNvSpPr>
          <p:nvPr>
            <p:ph type="title"/>
          </p:nvPr>
        </p:nvSpPr>
        <p:spPr>
          <a:xfrm>
            <a:off x="443565" y="205176"/>
            <a:ext cx="8065168" cy="575660"/>
          </a:xfrm>
        </p:spPr>
        <p:txBody>
          <a:bodyPr/>
          <a:lstStyle/>
          <a:p>
            <a:r>
              <a:rPr lang="en-US" dirty="0"/>
              <a:t>Published Staff Data-School View, Data Center</a:t>
            </a:r>
          </a:p>
        </p:txBody>
      </p:sp>
      <p:sp>
        <p:nvSpPr>
          <p:cNvPr id="4" name="Slide Number Placeholder 3">
            <a:extLst>
              <a:ext uri="{FF2B5EF4-FFF2-40B4-BE49-F238E27FC236}">
                <a16:creationId xmlns:a16="http://schemas.microsoft.com/office/drawing/2014/main" id="{0C274127-F1ED-F3A5-2EDA-9F4FA471576C}"/>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
        <p:nvSpPr>
          <p:cNvPr id="3" name="TextBox 2">
            <a:extLst>
              <a:ext uri="{FF2B5EF4-FFF2-40B4-BE49-F238E27FC236}">
                <a16:creationId xmlns:a16="http://schemas.microsoft.com/office/drawing/2014/main" id="{580FF9E7-B0FA-76D4-13DF-B13AE01FF502}"/>
              </a:ext>
            </a:extLst>
          </p:cNvPr>
          <p:cNvSpPr txBox="1"/>
          <p:nvPr/>
        </p:nvSpPr>
        <p:spPr>
          <a:xfrm>
            <a:off x="443565" y="1737360"/>
            <a:ext cx="1323247" cy="646331"/>
          </a:xfrm>
          <a:prstGeom prst="rect">
            <a:avLst/>
          </a:prstGeom>
          <a:noFill/>
        </p:spPr>
        <p:txBody>
          <a:bodyPr wrap="none" rtlCol="0">
            <a:spAutoFit/>
          </a:bodyPr>
          <a:lstStyle/>
          <a:p>
            <a:r>
              <a:rPr lang="en-US" dirty="0">
                <a:hlinkClick r:id="rId2"/>
              </a:rPr>
              <a:t>School View</a:t>
            </a:r>
            <a:endParaRPr lang="en-US" dirty="0"/>
          </a:p>
          <a:p>
            <a:endParaRPr lang="en-US" dirty="0"/>
          </a:p>
        </p:txBody>
      </p:sp>
      <p:pic>
        <p:nvPicPr>
          <p:cNvPr id="6" name="Picture 5" descr="Data View is available on the CDE website">
            <a:extLst>
              <a:ext uri="{FF2B5EF4-FFF2-40B4-BE49-F238E27FC236}">
                <a16:creationId xmlns:a16="http://schemas.microsoft.com/office/drawing/2014/main" id="{85552B28-0B82-273C-5C61-83A0B21040B1}"/>
              </a:ext>
            </a:extLst>
          </p:cNvPr>
          <p:cNvPicPr>
            <a:picLocks noChangeAspect="1"/>
          </p:cNvPicPr>
          <p:nvPr/>
        </p:nvPicPr>
        <p:blipFill>
          <a:blip r:embed="rId3"/>
          <a:stretch>
            <a:fillRect/>
          </a:stretch>
        </p:blipFill>
        <p:spPr>
          <a:xfrm>
            <a:off x="2225659" y="1250689"/>
            <a:ext cx="9207973" cy="5105662"/>
          </a:xfrm>
          <a:prstGeom prst="rect">
            <a:avLst/>
          </a:prstGeom>
        </p:spPr>
      </p:pic>
    </p:spTree>
    <p:extLst>
      <p:ext uri="{BB962C8B-B14F-4D97-AF65-F5344CB8AC3E}">
        <p14:creationId xmlns:p14="http://schemas.microsoft.com/office/powerpoint/2010/main" val="39631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F9D0-71B5-09E1-53BF-0E73A5432523}"/>
              </a:ext>
            </a:extLst>
          </p:cNvPr>
          <p:cNvSpPr>
            <a:spLocks noGrp="1"/>
          </p:cNvSpPr>
          <p:nvPr>
            <p:ph type="title"/>
          </p:nvPr>
        </p:nvSpPr>
        <p:spPr>
          <a:xfrm>
            <a:off x="443565" y="205176"/>
            <a:ext cx="8065168" cy="575660"/>
          </a:xfrm>
        </p:spPr>
        <p:txBody>
          <a:bodyPr/>
          <a:lstStyle/>
          <a:p>
            <a:r>
              <a:rPr lang="en-US" dirty="0"/>
              <a:t>Published Staff Data-published reports</a:t>
            </a:r>
          </a:p>
        </p:txBody>
      </p:sp>
      <p:sp>
        <p:nvSpPr>
          <p:cNvPr id="4" name="Slide Number Placeholder 3">
            <a:extLst>
              <a:ext uri="{FF2B5EF4-FFF2-40B4-BE49-F238E27FC236}">
                <a16:creationId xmlns:a16="http://schemas.microsoft.com/office/drawing/2014/main" id="{0C274127-F1ED-F3A5-2EDA-9F4FA471576C}"/>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
        <p:nvSpPr>
          <p:cNvPr id="3" name="TextBox 2">
            <a:extLst>
              <a:ext uri="{FF2B5EF4-FFF2-40B4-BE49-F238E27FC236}">
                <a16:creationId xmlns:a16="http://schemas.microsoft.com/office/drawing/2014/main" id="{580FF9E7-B0FA-76D4-13DF-B13AE01FF502}"/>
              </a:ext>
            </a:extLst>
          </p:cNvPr>
          <p:cNvSpPr txBox="1"/>
          <p:nvPr/>
        </p:nvSpPr>
        <p:spPr>
          <a:xfrm>
            <a:off x="443565" y="1737360"/>
            <a:ext cx="1308179" cy="646331"/>
          </a:xfrm>
          <a:prstGeom prst="rect">
            <a:avLst/>
          </a:prstGeom>
          <a:noFill/>
        </p:spPr>
        <p:txBody>
          <a:bodyPr wrap="none" rtlCol="0">
            <a:spAutoFit/>
          </a:bodyPr>
          <a:lstStyle/>
          <a:p>
            <a:r>
              <a:rPr lang="en-US" dirty="0">
                <a:hlinkClick r:id="rId2"/>
              </a:rPr>
              <a:t>Posted Data</a:t>
            </a:r>
            <a:endParaRPr lang="en-US" dirty="0"/>
          </a:p>
          <a:p>
            <a:endParaRPr lang="en-US" dirty="0"/>
          </a:p>
        </p:txBody>
      </p:sp>
      <p:pic>
        <p:nvPicPr>
          <p:cNvPr id="7" name="Picture 6" descr="Posted reports are also available on our website">
            <a:extLst>
              <a:ext uri="{FF2B5EF4-FFF2-40B4-BE49-F238E27FC236}">
                <a16:creationId xmlns:a16="http://schemas.microsoft.com/office/drawing/2014/main" id="{40FAAC3C-B376-447E-12EB-BED314030FC0}"/>
              </a:ext>
            </a:extLst>
          </p:cNvPr>
          <p:cNvPicPr>
            <a:picLocks noChangeAspect="1"/>
          </p:cNvPicPr>
          <p:nvPr/>
        </p:nvPicPr>
        <p:blipFill>
          <a:blip r:embed="rId3"/>
          <a:stretch>
            <a:fillRect/>
          </a:stretch>
        </p:blipFill>
        <p:spPr>
          <a:xfrm>
            <a:off x="1839434" y="1419475"/>
            <a:ext cx="9994604" cy="4396534"/>
          </a:xfrm>
          <a:prstGeom prst="rect">
            <a:avLst/>
          </a:prstGeom>
        </p:spPr>
      </p:pic>
    </p:spTree>
    <p:extLst>
      <p:ext uri="{BB962C8B-B14F-4D97-AF65-F5344CB8AC3E}">
        <p14:creationId xmlns:p14="http://schemas.microsoft.com/office/powerpoint/2010/main" val="353804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CEB96DD-D22A-4D24-782E-BD0F67CE87D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What is PII?</a:t>
            </a:r>
          </a:p>
        </p:txBody>
      </p:sp>
      <p:pic>
        <p:nvPicPr>
          <p:cNvPr id="38" name="Picture 8">
            <a:extLst>
              <a:ext uri="{FF2B5EF4-FFF2-40B4-BE49-F238E27FC236}">
                <a16:creationId xmlns:a16="http://schemas.microsoft.com/office/drawing/2014/main" id="{BAD7085A-BD5F-8A1F-F7A2-5122964EFAD4}"/>
              </a:ext>
              <a:ext uri="{C183D7F6-B498-43B3-948B-1728B52AA6E4}">
                <adec:decorative xmlns:adec="http://schemas.microsoft.com/office/drawing/2017/decorative" val="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9305" r="353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F16194-6F49-EA21-44EE-9C4ECBAB21E9}"/>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1700" dirty="0">
                <a:solidFill>
                  <a:schemeClr val="bg1"/>
                </a:solidFill>
              </a:rPr>
              <a:t>Student Personally Identifiable Information (PII) is defined by state and federal laws as information that, alone or in combination, personally identifies an individual</a:t>
            </a:r>
          </a:p>
          <a:p>
            <a:pPr lvl="1"/>
            <a:r>
              <a:rPr lang="en-US" sz="1700" dirty="0">
                <a:solidFill>
                  <a:schemeClr val="bg1"/>
                </a:solidFill>
              </a:rPr>
              <a:t>This includes direct identifiers </a:t>
            </a:r>
            <a:br>
              <a:rPr lang="en-US" sz="1700" dirty="0">
                <a:solidFill>
                  <a:schemeClr val="bg1"/>
                </a:solidFill>
              </a:rPr>
            </a:br>
            <a:r>
              <a:rPr lang="en-US" sz="1700" dirty="0">
                <a:solidFill>
                  <a:schemeClr val="bg1"/>
                </a:solidFill>
              </a:rPr>
              <a:t>(i.e. student and staff names, SASID, EDID, etc.)</a:t>
            </a:r>
          </a:p>
          <a:p>
            <a:pPr lvl="1"/>
            <a:r>
              <a:rPr lang="en-US" sz="1700" dirty="0">
                <a:solidFill>
                  <a:schemeClr val="bg1"/>
                </a:solidFill>
              </a:rPr>
              <a:t>Includes information that when combined is identifiable</a:t>
            </a:r>
          </a:p>
          <a:p>
            <a:r>
              <a:rPr lang="en-US" sz="1700" dirty="0">
                <a:solidFill>
                  <a:schemeClr val="bg1"/>
                </a:solidFill>
              </a:rPr>
              <a:t>Colorado’s Student Data Transparency and Security Act outlines requirements for how Student PII is collected, used and shared</a:t>
            </a:r>
          </a:p>
          <a:p>
            <a:r>
              <a:rPr lang="en-US" sz="1700" dirty="0">
                <a:solidFill>
                  <a:schemeClr val="bg1"/>
                </a:solidFill>
              </a:rPr>
              <a:t>CDE has prepared guidance on how to comply with this and other privacy laws which can be found </a:t>
            </a:r>
            <a:r>
              <a:rPr lang="en-US" sz="1700" dirty="0">
                <a:solidFill>
                  <a:schemeClr val="bg1"/>
                </a:solidFill>
                <a:hlinkClick r:id="rId3"/>
              </a:rPr>
              <a:t>here.</a:t>
            </a:r>
            <a:endParaRPr lang="en-US" sz="1700" dirty="0">
              <a:solidFill>
                <a:schemeClr val="bg1"/>
              </a:solidFill>
            </a:endParaRPr>
          </a:p>
        </p:txBody>
      </p:sp>
      <p:sp>
        <p:nvSpPr>
          <p:cNvPr id="4" name="Slide Number Placeholder 3">
            <a:extLst>
              <a:ext uri="{FF2B5EF4-FFF2-40B4-BE49-F238E27FC236}">
                <a16:creationId xmlns:a16="http://schemas.microsoft.com/office/drawing/2014/main" id="{E34EB3A8-6B52-C988-E206-6C496A9ADF3C}"/>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prstClr val="black">
                    <a:tint val="75000"/>
                  </a:prstClr>
                </a:solidFill>
                <a:latin typeface="Calibri" panose="020F0502020204030204"/>
              </a:rPr>
              <a:pPr algn="r">
                <a:spcAft>
                  <a:spcPts val="600"/>
                </a:spcAft>
                <a:defRPr/>
              </a:pPr>
              <a:t>29</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9370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6CEC-CCB8-5259-5BC8-683190960651}"/>
              </a:ext>
            </a:extLst>
          </p:cNvPr>
          <p:cNvSpPr>
            <a:spLocks noGrp="1"/>
          </p:cNvSpPr>
          <p:nvPr>
            <p:ph type="title"/>
          </p:nvPr>
        </p:nvSpPr>
        <p:spPr/>
        <p:txBody>
          <a:bodyPr/>
          <a:lstStyle/>
          <a:p>
            <a:r>
              <a:rPr lang="en-US" dirty="0"/>
              <a:t>Townhalls</a:t>
            </a:r>
          </a:p>
        </p:txBody>
      </p:sp>
      <p:sp>
        <p:nvSpPr>
          <p:cNvPr id="4" name="Content Placeholder 3">
            <a:extLst>
              <a:ext uri="{FF2B5EF4-FFF2-40B4-BE49-F238E27FC236}">
                <a16:creationId xmlns:a16="http://schemas.microsoft.com/office/drawing/2014/main" id="{57D7DABC-78F9-A99E-10B4-E2290A88C8B6}"/>
              </a:ext>
            </a:extLst>
          </p:cNvPr>
          <p:cNvSpPr>
            <a:spLocks noGrp="1"/>
          </p:cNvSpPr>
          <p:nvPr>
            <p:ph sz="half" idx="2"/>
          </p:nvPr>
        </p:nvSpPr>
        <p:spPr>
          <a:xfrm>
            <a:off x="443565" y="1320800"/>
            <a:ext cx="10910235" cy="4585018"/>
          </a:xfrm>
        </p:spPr>
        <p:txBody>
          <a:bodyPr>
            <a:normAutofit/>
          </a:bodyPr>
          <a:lstStyle/>
          <a:p>
            <a:endParaRPr lang="en-US" sz="1800" dirty="0">
              <a:effectLst/>
              <a:latin typeface="Calibri" panose="020F0502020204030204" pitchFamily="34" charset="0"/>
              <a:ea typeface="Calibri" panose="020F0502020204030204" pitchFamily="34" charset="0"/>
            </a:endParaRPr>
          </a:p>
          <a:p>
            <a:r>
              <a:rPr lang="en-US" sz="3200" dirty="0">
                <a:solidFill>
                  <a:srgbClr val="002060"/>
                </a:solidFill>
                <a:latin typeface="Calibri" panose="020F0502020204030204" pitchFamily="34" charset="0"/>
                <a:ea typeface="Calibri" panose="020F0502020204030204" pitchFamily="34" charset="0"/>
              </a:rPr>
              <a:t>Every Thursday from 9-10AM Data Services Unit host Townhall</a:t>
            </a:r>
            <a:endParaRPr lang="en-US" sz="1800" dirty="0">
              <a:solidFill>
                <a:srgbClr val="002060"/>
              </a:solidFill>
              <a:latin typeface="Calibri" panose="020F0502020204030204" pitchFamily="34" charset="0"/>
              <a:ea typeface="Calibri" panose="020F0502020204030204" pitchFamily="34" charset="0"/>
            </a:endParaRPr>
          </a:p>
          <a:p>
            <a:pPr lvl="1"/>
            <a:r>
              <a:rPr lang="en-US" sz="2800" dirty="0">
                <a:latin typeface="Calibri" panose="020F0502020204030204" pitchFamily="34" charset="0"/>
                <a:ea typeface="Calibri" panose="020F0502020204030204" pitchFamily="34" charset="0"/>
                <a:hlinkClick r:id="rId2"/>
              </a:rPr>
              <a:t>Upcoming Townhalls and Trainings</a:t>
            </a:r>
            <a:endParaRPr lang="en-US" sz="2800" dirty="0">
              <a:latin typeface="Calibri" panose="020F0502020204030204" pitchFamily="34" charset="0"/>
              <a:ea typeface="Calibri" panose="020F0502020204030204" pitchFamily="34" charset="0"/>
            </a:endParaRPr>
          </a:p>
          <a:p>
            <a:pPr lvl="1"/>
            <a:r>
              <a:rPr lang="en-US" sz="2800" dirty="0">
                <a:latin typeface="Calibri" panose="020F0502020204030204" pitchFamily="34" charset="0"/>
                <a:ea typeface="Calibri" panose="020F0502020204030204" pitchFamily="34" charset="0"/>
                <a:hlinkClick r:id="rId3"/>
              </a:rPr>
              <a:t>Archived Townhall Presentations</a:t>
            </a:r>
            <a:endParaRPr lang="en-US" sz="2800" dirty="0">
              <a:latin typeface="Calibri" panose="020F0502020204030204" pitchFamily="34" charset="0"/>
              <a:ea typeface="Calibri" panose="020F0502020204030204" pitchFamily="34" charset="0"/>
            </a:endParaRPr>
          </a:p>
          <a:p>
            <a:pPr marL="457200" lvl="1" indent="0">
              <a:buNone/>
            </a:pPr>
            <a:endParaRPr lang="en-US" sz="1400" dirty="0">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pPr marL="0" indent="0">
              <a:buNone/>
            </a:pPr>
            <a:endParaRPr lang="en-US" sz="1800" dirty="0">
              <a:effectLst/>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Email </a:t>
            </a:r>
            <a:r>
              <a:rPr lang="en-US" sz="1800" u="sng" dirty="0">
                <a:solidFill>
                  <a:srgbClr val="0000FF"/>
                </a:solidFill>
                <a:effectLst/>
                <a:latin typeface="Calibri" panose="020F0502020204030204" pitchFamily="34" charset="0"/>
                <a:ea typeface="Calibri" panose="020F0502020204030204" pitchFamily="34" charset="0"/>
                <a:hlinkClick r:id="rId4"/>
              </a:rPr>
              <a:t>DATASERVICES-subscribe-request@cdelist.cde.state.co.us</a:t>
            </a:r>
            <a:r>
              <a:rPr lang="en-US" sz="1800" dirty="0">
                <a:effectLst/>
                <a:latin typeface="Calibri" panose="020F0502020204030204" pitchFamily="34" charset="0"/>
                <a:ea typeface="Calibri" panose="020F0502020204030204" pitchFamily="34" charset="0"/>
              </a:rPr>
              <a:t> to sign up for weekly town hall email reminders.</a:t>
            </a:r>
          </a:p>
          <a:p>
            <a:pPr marL="0" indent="0">
              <a:buNone/>
            </a:pPr>
            <a:endParaRPr lang="en-US" dirty="0"/>
          </a:p>
        </p:txBody>
      </p:sp>
      <p:sp>
        <p:nvSpPr>
          <p:cNvPr id="5" name="Slide Number Placeholder 4">
            <a:extLst>
              <a:ext uri="{FF2B5EF4-FFF2-40B4-BE49-F238E27FC236}">
                <a16:creationId xmlns:a16="http://schemas.microsoft.com/office/drawing/2014/main" id="{124F7773-ED97-FCF1-B0F2-7EFCF08EF973}"/>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3579610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A7614-299E-AB4A-CD2D-32DF13EEB058}"/>
              </a:ext>
            </a:extLst>
          </p:cNvPr>
          <p:cNvSpPr>
            <a:spLocks noGrp="1"/>
          </p:cNvSpPr>
          <p:nvPr>
            <p:ph type="title"/>
          </p:nvPr>
        </p:nvSpPr>
        <p:spPr/>
        <p:txBody>
          <a:bodyPr/>
          <a:lstStyle/>
          <a:p>
            <a:r>
              <a:rPr lang="en-US" dirty="0"/>
              <a:t>Sharing Data</a:t>
            </a:r>
          </a:p>
        </p:txBody>
      </p:sp>
      <p:sp>
        <p:nvSpPr>
          <p:cNvPr id="7" name="Content Placeholder 6">
            <a:extLst>
              <a:ext uri="{FF2B5EF4-FFF2-40B4-BE49-F238E27FC236}">
                <a16:creationId xmlns:a16="http://schemas.microsoft.com/office/drawing/2014/main" id="{3B491E1C-3AFC-F81C-ED72-4E15BDB5486A}"/>
              </a:ext>
            </a:extLst>
          </p:cNvPr>
          <p:cNvSpPr>
            <a:spLocks noGrp="1"/>
          </p:cNvSpPr>
          <p:nvPr>
            <p:ph idx="1"/>
          </p:nvPr>
        </p:nvSpPr>
        <p:spPr/>
        <p:txBody>
          <a:bodyPr>
            <a:normAutofit lnSpcReduction="10000"/>
          </a:bodyPr>
          <a:lstStyle/>
          <a:p>
            <a:r>
              <a:rPr lang="en-US" dirty="0"/>
              <a:t>Use secure methods to transfer any PII to CDE</a:t>
            </a:r>
          </a:p>
          <a:p>
            <a:pPr lvl="1"/>
            <a:r>
              <a:rPr lang="en-US" dirty="0"/>
              <a:t>Contact Data Collection leads with questions about how to transmit PII securely</a:t>
            </a:r>
          </a:p>
          <a:p>
            <a:pPr lvl="2"/>
            <a:r>
              <a:rPr lang="en-US" sz="2600" b="1" dirty="0"/>
              <a:t>Each Data Collection leads maintains their own Syncplicity folders for specific collections, reach out to the collection lead for access</a:t>
            </a:r>
          </a:p>
          <a:p>
            <a:pPr lvl="1"/>
            <a:r>
              <a:rPr lang="en-US" dirty="0"/>
              <a:t>Use </a:t>
            </a:r>
            <a:r>
              <a:rPr lang="en-US" dirty="0">
                <a:hlinkClick r:id="rId2"/>
              </a:rPr>
              <a:t>Syncplicity</a:t>
            </a:r>
            <a:r>
              <a:rPr lang="en-US" dirty="0"/>
              <a:t> to encrypt emails to CDE</a:t>
            </a:r>
          </a:p>
          <a:p>
            <a:r>
              <a:rPr lang="en-US" dirty="0"/>
              <a:t>Avoid sending PII via unencrypted email or to unsecured faxes when sharing data between or within districts</a:t>
            </a:r>
          </a:p>
          <a:p>
            <a:pPr lvl="1"/>
            <a:r>
              <a:rPr lang="en-US" dirty="0"/>
              <a:t>Use </a:t>
            </a:r>
            <a:r>
              <a:rPr lang="en-US" dirty="0">
                <a:hlinkClick r:id="rId2"/>
              </a:rPr>
              <a:t>Syncplicity</a:t>
            </a:r>
            <a:r>
              <a:rPr lang="en-US" dirty="0"/>
              <a:t> to encrypt emails to CDE</a:t>
            </a:r>
          </a:p>
          <a:p>
            <a:r>
              <a:rPr lang="en-US" dirty="0"/>
              <a:t>Check local policies for restrictions, requirements, etc. regarding PII</a:t>
            </a:r>
          </a:p>
          <a:p>
            <a:pPr lvl="1"/>
            <a:r>
              <a:rPr lang="en-US" dirty="0"/>
              <a:t>Do not use PII in trainings, presentations, etc.</a:t>
            </a:r>
          </a:p>
          <a:p>
            <a:pPr lvl="1"/>
            <a:r>
              <a:rPr lang="en-US" dirty="0"/>
              <a:t>Do not share PII with unauthorized individuals</a:t>
            </a:r>
          </a:p>
          <a:p>
            <a:pPr lvl="1"/>
            <a:r>
              <a:rPr lang="en-US" dirty="0"/>
              <a:t>Do not share passwords</a:t>
            </a:r>
          </a:p>
          <a:p>
            <a:pPr lvl="1"/>
            <a:r>
              <a:rPr lang="en-US" dirty="0"/>
              <a:t>Follow local policies when transmitting PII to any third party</a:t>
            </a:r>
          </a:p>
          <a:p>
            <a:endParaRPr lang="en-US" dirty="0"/>
          </a:p>
        </p:txBody>
      </p:sp>
      <p:sp>
        <p:nvSpPr>
          <p:cNvPr id="4" name="Slide Number Placeholder 3">
            <a:extLst>
              <a:ext uri="{FF2B5EF4-FFF2-40B4-BE49-F238E27FC236}">
                <a16:creationId xmlns:a16="http://schemas.microsoft.com/office/drawing/2014/main" id="{069C5CE0-1FD1-A7F3-A063-725AA0E02A71}"/>
              </a:ext>
            </a:extLst>
          </p:cNvPr>
          <p:cNvSpPr>
            <a:spLocks noGrp="1"/>
          </p:cNvSpPr>
          <p:nvPr>
            <p:ph type="sldNum" sz="quarter" idx="12"/>
          </p:nvPr>
        </p:nvSpPr>
        <p:spPr>
          <a:xfrm>
            <a:off x="332873" y="6356350"/>
            <a:ext cx="830909" cy="365125"/>
          </a:xfrm>
        </p:spPr>
        <p:txBody>
          <a:bodyPr/>
          <a:lstStyle/>
          <a:p>
            <a:fld id="{C479D5F6-EDCB-402A-AC08-4943A1820E8F}" type="slidenum">
              <a:rPr lang="en-US" smtClean="0"/>
              <a:pPr/>
              <a:t>30</a:t>
            </a:fld>
            <a:endParaRPr lang="en-US" dirty="0"/>
          </a:p>
        </p:txBody>
      </p:sp>
      <p:pic>
        <p:nvPicPr>
          <p:cNvPr id="8" name="Picture 2" descr="https://my.syncplicity.com/">
            <a:hlinkClick r:id="rId3"/>
            <a:extLst>
              <a:ext uri="{FF2B5EF4-FFF2-40B4-BE49-F238E27FC236}">
                <a16:creationId xmlns:a16="http://schemas.microsoft.com/office/drawing/2014/main" id="{78B849ED-8EA7-D452-E680-360275A57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793" y="156191"/>
            <a:ext cx="1839433" cy="8981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15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5" y="205176"/>
            <a:ext cx="2402378" cy="565386"/>
          </a:xfrm>
        </p:spPr>
        <p:txBody>
          <a:bodyPr/>
          <a:lstStyle/>
          <a:p>
            <a:r>
              <a:rPr lang="en-US" dirty="0"/>
              <a:t>QUESTIONS</a:t>
            </a:r>
          </a:p>
        </p:txBody>
      </p:sp>
      <p:sp>
        <p:nvSpPr>
          <p:cNvPr id="5" name="Content Placeholder 4">
            <a:extLst>
              <a:ext uri="{FF2B5EF4-FFF2-40B4-BE49-F238E27FC236}">
                <a16:creationId xmlns:a16="http://schemas.microsoft.com/office/drawing/2014/main" id="{17B11E98-2772-091F-9B00-93818EE16C98}"/>
              </a:ext>
            </a:extLst>
          </p:cNvPr>
          <p:cNvSpPr>
            <a:spLocks noGrp="1"/>
          </p:cNvSpPr>
          <p:nvPr>
            <p:ph idx="1"/>
          </p:nvPr>
        </p:nvSpPr>
        <p:spPr>
          <a:xfrm>
            <a:off x="443565" y="1409608"/>
            <a:ext cx="5148324" cy="2980267"/>
          </a:xfrm>
          <a:solidFill>
            <a:schemeClr val="accent2">
              <a:lumMod val="40000"/>
              <a:lumOff val="60000"/>
            </a:schemeClr>
          </a:solidFill>
        </p:spPr>
        <p:txBody>
          <a:bodyPr>
            <a:normAutofit/>
          </a:bodyPr>
          <a:lstStyle/>
          <a:p>
            <a:pPr marL="0" indent="0" algn="ctr">
              <a:buNone/>
            </a:pPr>
            <a:r>
              <a:rPr lang="en-US" sz="3200" b="1" dirty="0"/>
              <a:t>Student Discipline Collection Questions</a:t>
            </a:r>
          </a:p>
          <a:p>
            <a:pPr marL="0" indent="0" algn="ctr">
              <a:buNone/>
            </a:pPr>
            <a:r>
              <a:rPr lang="en-US" dirty="0">
                <a:solidFill>
                  <a:schemeClr val="accent1"/>
                </a:solidFill>
                <a:hlinkClick r:id="rId2">
                  <a:extLst>
                    <a:ext uri="{A12FA001-AC4F-418D-AE19-62706E023703}">
                      <ahyp:hlinkClr xmlns:ahyp="http://schemas.microsoft.com/office/drawing/2018/hyperlinkcolor" val="tx"/>
                    </a:ext>
                  </a:extLst>
                </a:hlinkClick>
              </a:rPr>
              <a:t>Email assistance Student Discipline Snapshot Collection Support</a:t>
            </a:r>
            <a:endParaRPr lang="en-US" dirty="0">
              <a:solidFill>
                <a:schemeClr val="accent1"/>
              </a:solidFill>
            </a:endParaRPr>
          </a:p>
          <a:p>
            <a:pPr marL="0" indent="0" algn="ctr">
              <a:buNone/>
            </a:pPr>
            <a:r>
              <a:rPr lang="en-US" dirty="0"/>
              <a:t>(303) 598-7901</a:t>
            </a:r>
          </a:p>
          <a:p>
            <a:pPr marL="0" indent="0" algn="ctr">
              <a:buNone/>
            </a:pPr>
            <a:r>
              <a:rPr lang="en-US" dirty="0"/>
              <a:t>Dawna Gudka-Collection Lead</a:t>
            </a:r>
          </a:p>
          <a:p>
            <a:pPr marL="0" indent="0" algn="ctr">
              <a:buNone/>
            </a:pPr>
            <a:endParaRPr lang="en-US" dirty="0"/>
          </a:p>
        </p:txBody>
      </p:sp>
      <p:sp>
        <p:nvSpPr>
          <p:cNvPr id="3" name="Content Placeholder 4">
            <a:extLst>
              <a:ext uri="{FF2B5EF4-FFF2-40B4-BE49-F238E27FC236}">
                <a16:creationId xmlns:a16="http://schemas.microsoft.com/office/drawing/2014/main" id="{52EF7907-3274-D0A8-0883-88ACFEA89DE4}"/>
              </a:ext>
            </a:extLst>
          </p:cNvPr>
          <p:cNvSpPr txBox="1">
            <a:spLocks/>
          </p:cNvSpPr>
          <p:nvPr/>
        </p:nvSpPr>
        <p:spPr>
          <a:xfrm>
            <a:off x="5893981" y="1772691"/>
            <a:ext cx="5292258" cy="2715823"/>
          </a:xfrm>
          <a:prstGeom prst="rect">
            <a:avLst/>
          </a:prstGeom>
          <a:solidFill>
            <a:schemeClr val="accent5">
              <a:lumMod val="60000"/>
              <a:lumOff val="40000"/>
            </a:schemeClr>
          </a:solidFill>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Special Education Discipline Questions</a:t>
            </a:r>
          </a:p>
          <a:p>
            <a:pPr marL="0" indent="0" algn="ctr">
              <a:buFont typeface="Arial" panose="020B0604020202020204" pitchFamily="34" charset="0"/>
              <a:buNone/>
            </a:pPr>
            <a:r>
              <a:rPr lang="en-US" b="1" dirty="0">
                <a:hlinkClick r:id="rId3"/>
              </a:rPr>
              <a:t>Email assistance SPED Discipline Snapshot</a:t>
            </a:r>
            <a:endParaRPr lang="en-US" b="1" dirty="0"/>
          </a:p>
          <a:p>
            <a:pPr marL="0" indent="0" algn="ctr">
              <a:buFont typeface="Arial" panose="020B0604020202020204" pitchFamily="34" charset="0"/>
              <a:buNone/>
            </a:pPr>
            <a:r>
              <a:rPr lang="en-US" b="1" dirty="0"/>
              <a:t> Lindsey Heitman- Collection Lead</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31</a:t>
            </a:fld>
            <a:endParaRPr lang="en-US" dirty="0"/>
          </a:p>
        </p:txBody>
      </p:sp>
      <p:pic>
        <p:nvPicPr>
          <p:cNvPr id="10" name="Picture 9" descr="Thank you for joining us today!">
            <a:extLst>
              <a:ext uri="{FF2B5EF4-FFF2-40B4-BE49-F238E27FC236}">
                <a16:creationId xmlns:a16="http://schemas.microsoft.com/office/drawing/2014/main" id="{AAB1BD09-83D7-CF89-02B1-366F7391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00" y="4765676"/>
            <a:ext cx="2867025" cy="1590675"/>
          </a:xfrm>
          <a:prstGeom prst="rect">
            <a:avLst/>
          </a:prstGeom>
        </p:spPr>
      </p:pic>
    </p:spTree>
    <p:extLst>
      <p:ext uri="{BB962C8B-B14F-4D97-AF65-F5344CB8AC3E}">
        <p14:creationId xmlns:p14="http://schemas.microsoft.com/office/powerpoint/2010/main" val="206650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1367435" cy="898524"/>
          </a:xfrm>
        </p:spPr>
        <p:txBody>
          <a:bodyPr/>
          <a:lstStyle/>
          <a:p>
            <a:r>
              <a:rPr lang="en-US" dirty="0">
                <a:latin typeface="Museo Slab 500"/>
              </a:rPr>
              <a:t>Student Discipline Snapshot Collection-HB22-1376 passing</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
        <p:nvSpPr>
          <p:cNvPr id="5" name="TextBox 4">
            <a:extLst>
              <a:ext uri="{FF2B5EF4-FFF2-40B4-BE49-F238E27FC236}">
                <a16:creationId xmlns:a16="http://schemas.microsoft.com/office/drawing/2014/main" id="{9C60536F-C47B-A703-6AD5-89934D9053D5}"/>
              </a:ext>
            </a:extLst>
          </p:cNvPr>
          <p:cNvSpPr txBox="1"/>
          <p:nvPr/>
        </p:nvSpPr>
        <p:spPr>
          <a:xfrm>
            <a:off x="821267" y="1720840"/>
            <a:ext cx="10405533" cy="4401205"/>
          </a:xfrm>
          <a:prstGeom prst="rect">
            <a:avLst/>
          </a:prstGeom>
          <a:noFill/>
        </p:spPr>
        <p:txBody>
          <a:bodyPr wrap="square">
            <a:spAutoFit/>
          </a:bodyPr>
          <a:lstStyle/>
          <a:p>
            <a:r>
              <a:rPr lang="en-US" sz="2800" b="1" i="0" dirty="0">
                <a:solidFill>
                  <a:srgbClr val="333333"/>
                </a:solidFill>
                <a:effectLst/>
                <a:latin typeface="SourceSansProRegular"/>
              </a:rPr>
              <a:t>The Discipline Interchange updates the Special Education Discipline Interchange file with data fields required per HB22-1376 which includes data previously collected in the periodic files for the School Discipline files (Discipline by Action, Discipline by Demographics and Firearm Data).  The updated Discipline Interchange file process will start in the 2023-2024 school year and will contain one file: the Discipline Action File.  In the file, all students who were disciplined during the reporting school year will be reported. This information is used in the Student Discipline Snapshot for all students and Special Education Discipline snapshot for students with an active IEP.</a:t>
            </a:r>
            <a:endParaRPr lang="en-US" sz="2800" b="1" dirty="0"/>
          </a:p>
        </p:txBody>
      </p:sp>
    </p:spTree>
    <p:extLst>
      <p:ext uri="{BB962C8B-B14F-4D97-AF65-F5344CB8AC3E}">
        <p14:creationId xmlns:p14="http://schemas.microsoft.com/office/powerpoint/2010/main" val="27735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Student Discipline Changes</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2"/>
              </a:rPr>
              <a:t>Student Discipline Snapshot</a:t>
            </a:r>
            <a:endParaRPr lang="en-US" dirty="0"/>
          </a:p>
          <a:p>
            <a:endParaRPr lang="en-US" dirty="0"/>
          </a:p>
        </p:txBody>
      </p:sp>
      <p:sp>
        <p:nvSpPr>
          <p:cNvPr id="7" name="Content Placeholder 6">
            <a:extLst>
              <a:ext uri="{FF2B5EF4-FFF2-40B4-BE49-F238E27FC236}">
                <a16:creationId xmlns:a16="http://schemas.microsoft.com/office/drawing/2014/main" id="{796EDBF1-D67E-24E1-8952-A4F5F2FF350C}"/>
              </a:ext>
            </a:extLst>
          </p:cNvPr>
          <p:cNvSpPr>
            <a:spLocks noGrp="1"/>
          </p:cNvSpPr>
          <p:nvPr>
            <p:ph idx="1"/>
          </p:nvPr>
        </p:nvSpPr>
        <p:spPr>
          <a:xfrm>
            <a:off x="160867" y="1380067"/>
            <a:ext cx="11895666" cy="4525751"/>
          </a:xfrm>
        </p:spPr>
        <p:txBody>
          <a:bodyPr/>
          <a:lstStyle/>
          <a:p>
            <a:pPr marL="0" indent="0" algn="ctr">
              <a:buNone/>
            </a:pPr>
            <a:r>
              <a:rPr lang="en-US" b="1" dirty="0"/>
              <a:t>2023-2024 Discipline is now collected at the Student level</a:t>
            </a:r>
          </a:p>
          <a:p>
            <a:pPr marL="0" indent="0" algn="ctr">
              <a:buNone/>
            </a:pPr>
            <a:r>
              <a:rPr lang="en-US" b="1" dirty="0"/>
              <a:t>This collection is now a Snapshot collection</a:t>
            </a:r>
          </a:p>
          <a:p>
            <a:pPr marL="0" indent="0">
              <a:buNone/>
            </a:pPr>
            <a:r>
              <a:rPr lang="en-US" dirty="0"/>
              <a:t>	</a:t>
            </a:r>
          </a:p>
          <a:p>
            <a:pPr marL="0" indent="0">
              <a:buNone/>
            </a:pPr>
            <a:r>
              <a:rPr lang="en-US" b="1" dirty="0"/>
              <a:t>What does that mean?</a:t>
            </a:r>
          </a:p>
          <a:p>
            <a:pPr marL="0" indent="0">
              <a:buNone/>
            </a:pPr>
            <a:r>
              <a:rPr lang="en-US" dirty="0"/>
              <a:t>One discipline interchange file </a:t>
            </a:r>
            <a:r>
              <a:rPr lang="en-US" dirty="0">
                <a:hlinkClick r:id="rId3"/>
              </a:rPr>
              <a:t>2023-2024 Student Discipline File Layout</a:t>
            </a:r>
            <a:endParaRPr lang="en-US" dirty="0"/>
          </a:p>
          <a:p>
            <a:pPr marL="0" indent="0">
              <a:buNone/>
            </a:pPr>
            <a:r>
              <a:rPr lang="en-US" dirty="0"/>
              <a:t>Plus, the student demographics interchange file  </a:t>
            </a:r>
            <a:r>
              <a:rPr lang="en-US" dirty="0">
                <a:hlinkClick r:id="rId4"/>
              </a:rPr>
              <a:t>2023-2024 Student Demographics File Layout</a:t>
            </a:r>
            <a:endParaRPr lang="en-US" dirty="0"/>
          </a:p>
          <a:p>
            <a:pPr marL="0" indent="0">
              <a:buNone/>
            </a:pPr>
            <a:r>
              <a:rPr lang="en-US" dirty="0"/>
              <a:t>And the Student School Association file </a:t>
            </a:r>
            <a:r>
              <a:rPr lang="en-US" dirty="0">
                <a:hlinkClick r:id="rId5"/>
              </a:rPr>
              <a:t>2023-2024 Student School Association File Layout</a:t>
            </a:r>
            <a:endParaRPr lang="en-US" dirty="0"/>
          </a:p>
          <a:p>
            <a:pPr marL="0" indent="0">
              <a:buNone/>
            </a:pPr>
            <a:r>
              <a:rPr lang="en-US" dirty="0"/>
              <a:t>will make up the Student Discipline Snapshot Collection</a:t>
            </a:r>
          </a:p>
          <a:p>
            <a:pPr marL="0" indent="0">
              <a:buNone/>
            </a:pPr>
            <a:endParaRPr lang="en-US" dirty="0"/>
          </a:p>
          <a:p>
            <a:pPr marL="914400" lvl="2" indent="0">
              <a:buNone/>
            </a:pPr>
            <a:endParaRPr lang="en-US" dirty="0"/>
          </a:p>
        </p:txBody>
      </p:sp>
    </p:spTree>
    <p:extLst>
      <p:ext uri="{BB962C8B-B14F-4D97-AF65-F5344CB8AC3E}">
        <p14:creationId xmlns:p14="http://schemas.microsoft.com/office/powerpoint/2010/main" val="101842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normAutofit fontScale="90000"/>
          </a:bodyPr>
          <a:lstStyle/>
          <a:p>
            <a:r>
              <a:rPr lang="en-US" dirty="0">
                <a:latin typeface="Museo Slab 500"/>
              </a:rPr>
              <a:t>Student Discipline collection</a:t>
            </a:r>
            <a:br>
              <a:rPr lang="en-US" dirty="0">
                <a:latin typeface="Museo Slab 500"/>
              </a:rPr>
            </a:br>
            <a:br>
              <a:rPr lang="en-US" dirty="0">
                <a:latin typeface="Museo Slab 500"/>
              </a:rPr>
            </a:br>
            <a:endParaRPr lang="en-US" dirty="0"/>
          </a:p>
        </p:txBody>
      </p:sp>
      <p:sp>
        <p:nvSpPr>
          <p:cNvPr id="3" name="Content Placeholder 2">
            <a:extLst>
              <a:ext uri="{FF2B5EF4-FFF2-40B4-BE49-F238E27FC236}">
                <a16:creationId xmlns:a16="http://schemas.microsoft.com/office/drawing/2014/main" id="{79AF7F5B-60F9-F4BE-3DA2-4C128BF5DBA9}"/>
              </a:ext>
            </a:extLst>
          </p:cNvPr>
          <p:cNvSpPr>
            <a:spLocks noGrp="1"/>
          </p:cNvSpPr>
          <p:nvPr>
            <p:ph sz="half" idx="1"/>
          </p:nvPr>
        </p:nvSpPr>
        <p:spPr>
          <a:xfrm>
            <a:off x="169333" y="1554480"/>
            <a:ext cx="11687387" cy="4351338"/>
          </a:xfrm>
        </p:spPr>
        <p:txBody>
          <a:bodyPr>
            <a:normAutofit/>
          </a:bodyPr>
          <a:lstStyle/>
          <a:p>
            <a:r>
              <a:rPr lang="en-US" sz="3200" dirty="0"/>
              <a:t>The purpose of the Discipline Action File is to capture the students disciplined, including the type of behavior and the resulting disciplinary action taken for each disciplinary incident.</a:t>
            </a:r>
          </a:p>
          <a:p>
            <a:pPr marL="0" indent="0">
              <a:buNone/>
            </a:pPr>
            <a:endParaRPr lang="en-US" sz="3200" dirty="0"/>
          </a:p>
          <a:p>
            <a:r>
              <a:rPr lang="en-US" sz="3200" dirty="0"/>
              <a:t>Only report the incidents occurring for the current school year</a:t>
            </a:r>
          </a:p>
          <a:p>
            <a:pPr marL="0" indent="0">
              <a:buNone/>
            </a:pPr>
            <a:endParaRPr lang="en-US" sz="3200" dirty="0"/>
          </a:p>
          <a:p>
            <a:r>
              <a:rPr lang="en-US" sz="3200" dirty="0"/>
              <a:t>2023-2024 is scheduled as a reporting year for the Office of Civil Rights collection (Civil Rights Data Collection aka CRDC)</a:t>
            </a:r>
          </a:p>
          <a:p>
            <a:endParaRPr lang="en-US" dirty="0"/>
          </a:p>
          <a:p>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
        <p:nvSpPr>
          <p:cNvPr id="7" name="Content Placeholder 6">
            <a:extLst>
              <a:ext uri="{FF2B5EF4-FFF2-40B4-BE49-F238E27FC236}">
                <a16:creationId xmlns:a16="http://schemas.microsoft.com/office/drawing/2014/main" id="{60709C51-2FF8-7F8F-6500-056A70B1DDE4}"/>
              </a:ext>
            </a:extLst>
          </p:cNvPr>
          <p:cNvSpPr>
            <a:spLocks noGrp="1"/>
          </p:cNvSpPr>
          <p:nvPr>
            <p:ph sz="quarter" idx="13"/>
          </p:nvPr>
        </p:nvSpPr>
        <p:spPr/>
        <p:txBody>
          <a:bodyPr/>
          <a:lstStyle/>
          <a:p>
            <a:endParaRPr lang="en-US" dirty="0"/>
          </a:p>
        </p:txBody>
      </p:sp>
      <p:sp>
        <p:nvSpPr>
          <p:cNvPr id="8" name="Content Placeholder 7">
            <a:extLst>
              <a:ext uri="{FF2B5EF4-FFF2-40B4-BE49-F238E27FC236}">
                <a16:creationId xmlns:a16="http://schemas.microsoft.com/office/drawing/2014/main" id="{3E2C6B49-232C-9562-7683-0144C7097B15}"/>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167436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Student Discipline websites</a:t>
            </a:r>
            <a:endParaRPr lang="en-US" dirty="0"/>
          </a:p>
        </p:txBody>
      </p:sp>
      <p:sp>
        <p:nvSpPr>
          <p:cNvPr id="7" name="Content Placeholder 6">
            <a:extLst>
              <a:ext uri="{FF2B5EF4-FFF2-40B4-BE49-F238E27FC236}">
                <a16:creationId xmlns:a16="http://schemas.microsoft.com/office/drawing/2014/main" id="{796EDBF1-D67E-24E1-8952-A4F5F2FF350C}"/>
              </a:ext>
            </a:extLst>
          </p:cNvPr>
          <p:cNvSpPr>
            <a:spLocks noGrp="1"/>
          </p:cNvSpPr>
          <p:nvPr>
            <p:ph idx="1"/>
          </p:nvPr>
        </p:nvSpPr>
        <p:spPr/>
        <p:txBody>
          <a:bodyPr/>
          <a:lstStyle/>
          <a:p>
            <a:pPr marL="457200" lvl="1" indent="0">
              <a:buNone/>
            </a:pPr>
            <a:r>
              <a:rPr lang="en-US" dirty="0">
                <a:hlinkClick r:id="rId2"/>
              </a:rPr>
              <a:t>2023-2024 Discipline Interchange Website</a:t>
            </a:r>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hlinkClick r:id="rId3"/>
              </a:rPr>
              <a:t>2023-2024 Student Discipline Snapshot Website </a:t>
            </a:r>
            <a:endParaRPr lang="en-US" dirty="0"/>
          </a:p>
          <a:p>
            <a:pPr marL="457200" lvl="1"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p:txBody>
      </p:sp>
      <p:pic>
        <p:nvPicPr>
          <p:cNvPr id="3" name="Picture 2" descr="Interchange website location ">
            <a:extLst>
              <a:ext uri="{FF2B5EF4-FFF2-40B4-BE49-F238E27FC236}">
                <a16:creationId xmlns:a16="http://schemas.microsoft.com/office/drawing/2014/main" id="{615E86D9-F884-120F-67B3-0349CC1DBB95}"/>
              </a:ext>
            </a:extLst>
          </p:cNvPr>
          <p:cNvPicPr>
            <a:picLocks noChangeAspect="1"/>
          </p:cNvPicPr>
          <p:nvPr/>
        </p:nvPicPr>
        <p:blipFill rotWithShape="1">
          <a:blip r:embed="rId4"/>
          <a:srcRect l="75363" t="26884" r="5944" b="39859"/>
          <a:stretch/>
        </p:blipFill>
        <p:spPr>
          <a:xfrm>
            <a:off x="5703147" y="1176019"/>
            <a:ext cx="1778268" cy="1888067"/>
          </a:xfrm>
          <a:prstGeom prst="rect">
            <a:avLst/>
          </a:prstGeom>
        </p:spPr>
      </p:pic>
      <p:pic>
        <p:nvPicPr>
          <p:cNvPr id="9" name="Picture 8" descr="Snapshot website location">
            <a:extLst>
              <a:ext uri="{FF2B5EF4-FFF2-40B4-BE49-F238E27FC236}">
                <a16:creationId xmlns:a16="http://schemas.microsoft.com/office/drawing/2014/main" id="{41A2C6C2-889B-6F19-9005-B0FD80A2AAC3}"/>
              </a:ext>
            </a:extLst>
          </p:cNvPr>
          <p:cNvPicPr>
            <a:picLocks noChangeAspect="1"/>
          </p:cNvPicPr>
          <p:nvPr/>
        </p:nvPicPr>
        <p:blipFill rotWithShape="1">
          <a:blip r:embed="rId5"/>
          <a:srcRect l="4957"/>
          <a:stretch/>
        </p:blipFill>
        <p:spPr>
          <a:xfrm>
            <a:off x="6364843" y="3248036"/>
            <a:ext cx="2233144" cy="2883048"/>
          </a:xfrm>
          <a:prstGeom prst="rect">
            <a:avLst/>
          </a:prstGeom>
        </p:spPr>
      </p:pic>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6"/>
              </a:rPr>
              <a:t>Student Discipline Snapshot</a:t>
            </a:r>
            <a:endParaRPr lang="en-US" dirty="0"/>
          </a:p>
          <a:p>
            <a:endParaRPr lang="en-US" dirty="0"/>
          </a:p>
        </p:txBody>
      </p:sp>
    </p:spTree>
    <p:extLst>
      <p:ext uri="{BB962C8B-B14F-4D97-AF65-F5344CB8AC3E}">
        <p14:creationId xmlns:p14="http://schemas.microsoft.com/office/powerpoint/2010/main" val="872969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0757835" cy="898524"/>
          </a:xfrm>
        </p:spPr>
        <p:txBody>
          <a:bodyPr/>
          <a:lstStyle/>
          <a:p>
            <a:r>
              <a:rPr lang="en-US" dirty="0">
                <a:latin typeface="Museo Slab 500"/>
              </a:rPr>
              <a:t>Student Discipline Snapshot Collection Process at a Glance</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8</a:t>
            </a:fld>
            <a:endParaRPr lang="en-US" dirty="0"/>
          </a:p>
        </p:txBody>
      </p:sp>
      <p:graphicFrame>
        <p:nvGraphicFramePr>
          <p:cNvPr id="8" name="Diagram 7">
            <a:extLst>
              <a:ext uri="{FF2B5EF4-FFF2-40B4-BE49-F238E27FC236}">
                <a16:creationId xmlns:a16="http://schemas.microsoft.com/office/drawing/2014/main" id="{20A986D6-FB83-2479-3E05-1D7D6D76D24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1226272"/>
              </p:ext>
            </p:extLst>
          </p:nvPr>
        </p:nvGraphicFramePr>
        <p:xfrm>
          <a:off x="332873" y="719666"/>
          <a:ext cx="11544167" cy="5933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49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b="1" dirty="0">
                <a:latin typeface="Museo Slab 500"/>
              </a:rPr>
              <a:t>Student Discipline </a:t>
            </a:r>
            <a:r>
              <a:rPr lang="en-US" b="1" dirty="0">
                <a:latin typeface="Museo Slab 500"/>
                <a:hlinkClick r:id="rId2">
                  <a:extLst>
                    <a:ext uri="{A12FA001-AC4F-418D-AE19-62706E023703}">
                      <ahyp:hlinkClr xmlns:ahyp="http://schemas.microsoft.com/office/drawing/2018/hyperlinkcolor" val="tx"/>
                    </a:ext>
                  </a:extLst>
                </a:hlinkClick>
              </a:rPr>
              <a:t>Timeline</a:t>
            </a:r>
            <a:endParaRPr lang="en-US" b="1"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3"/>
              </a:rPr>
              <a:t>Student Discipline Snapshot</a:t>
            </a:r>
            <a:endParaRPr lang="en-US" dirty="0"/>
          </a:p>
          <a:p>
            <a:endParaRPr lang="en-US" dirty="0"/>
          </a:p>
        </p:txBody>
      </p:sp>
      <p:pic>
        <p:nvPicPr>
          <p:cNvPr id="12" name="Picture 11" descr="Student Discipline Timeline">
            <a:extLst>
              <a:ext uri="{FF2B5EF4-FFF2-40B4-BE49-F238E27FC236}">
                <a16:creationId xmlns:a16="http://schemas.microsoft.com/office/drawing/2014/main" id="{71AE5567-CF95-C601-9921-7C963432A937}"/>
              </a:ext>
            </a:extLst>
          </p:cNvPr>
          <p:cNvPicPr>
            <a:picLocks noChangeAspect="1"/>
          </p:cNvPicPr>
          <p:nvPr/>
        </p:nvPicPr>
        <p:blipFill rotWithShape="1">
          <a:blip r:embed="rId4"/>
          <a:srcRect l="5316" r="1580"/>
          <a:stretch/>
        </p:blipFill>
        <p:spPr>
          <a:xfrm>
            <a:off x="4856480" y="262714"/>
            <a:ext cx="6583680" cy="5873926"/>
          </a:xfrm>
          <a:prstGeom prst="rect">
            <a:avLst/>
          </a:prstGeom>
        </p:spPr>
      </p:pic>
    </p:spTree>
    <p:extLst>
      <p:ext uri="{BB962C8B-B14F-4D97-AF65-F5344CB8AC3E}">
        <p14:creationId xmlns:p14="http://schemas.microsoft.com/office/powerpoint/2010/main" val="3592942559"/>
      </p:ext>
    </p:extLst>
  </p:cSld>
  <p:clrMapOvr>
    <a:masterClrMapping/>
  </p:clrMapOvr>
</p:sld>
</file>

<file path=ppt/theme/theme1.xml><?xml version="1.0" encoding="utf-8"?>
<a:theme xmlns:a="http://schemas.openxmlformats.org/drawingml/2006/main" name="Office Theme">
  <a:themeElements>
    <a:clrScheme name="CDE-Grays">
      <a:dk1>
        <a:sysClr val="windowText" lastClr="000000"/>
      </a:dk1>
      <a:lt1>
        <a:sysClr val="window" lastClr="FFFFFF"/>
      </a:lt1>
      <a:dk2>
        <a:srgbClr val="232C67"/>
      </a:dk2>
      <a:lt2>
        <a:srgbClr val="D2D3D3"/>
      </a:lt2>
      <a:accent1>
        <a:srgbClr val="2C3384"/>
      </a:accent1>
      <a:accent2>
        <a:srgbClr val="86BE40"/>
      </a:accent2>
      <a:accent3>
        <a:srgbClr val="7C98AC"/>
      </a:accent3>
      <a:accent4>
        <a:srgbClr val="5D6770"/>
      </a:accent4>
      <a:accent5>
        <a:srgbClr val="90C8E7"/>
      </a:accent5>
      <a:accent6>
        <a:srgbClr val="D3CBBD"/>
      </a:accent6>
      <a:hlink>
        <a:srgbClr val="488BC9"/>
      </a:hlink>
      <a:folHlink>
        <a:srgbClr val="EC675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cb3b5a0-0962-4e52-aed4-fbe90f72073b">
      <UserInfo>
        <DisplayName>Heitman, Lindsey</DisplayName>
        <AccountId>12</AccountId>
        <AccountType/>
      </UserInfo>
      <UserInfo>
        <DisplayName>Gudka, Dawna</DisplayName>
        <AccountId>9</AccountId>
        <AccountType/>
      </UserInfo>
      <UserInfo>
        <DisplayName>Tribbett, Jessica</DisplayName>
        <AccountId>23</AccountId>
        <AccountType/>
      </UserInfo>
      <UserInfo>
        <DisplayName>Wenzel, Brooke</DisplayName>
        <AccountId>24</AccountId>
        <AccountType/>
      </UserInfo>
      <UserInfo>
        <DisplayName>Hoffman, Peter</DisplayName>
        <AccountId>22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DFAE68336FAD409A6A1B96C3C5EFDC" ma:contentTypeVersion="10" ma:contentTypeDescription="Create a new document." ma:contentTypeScope="" ma:versionID="33986db14ca810d14a0ea1579d3dba08">
  <xsd:schema xmlns:xsd="http://www.w3.org/2001/XMLSchema" xmlns:xs="http://www.w3.org/2001/XMLSchema" xmlns:p="http://schemas.microsoft.com/office/2006/metadata/properties" xmlns:ns2="1ece5e59-7939-4bae-a4d5-c220c61d16f2" xmlns:ns3="5cb3b5a0-0962-4e52-aed4-fbe90f72073b" targetNamespace="http://schemas.microsoft.com/office/2006/metadata/properties" ma:root="true" ma:fieldsID="3695efda511a68533eaac17afefed7d8" ns2:_="" ns3:_="">
    <xsd:import namespace="1ece5e59-7939-4bae-a4d5-c220c61d16f2"/>
    <xsd:import namespace="5cb3b5a0-0962-4e52-aed4-fbe90f7207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e5e59-7939-4bae-a4d5-c220c61d1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3b5a0-0962-4e52-aed4-fbe90f72073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FB8263-E116-4610-9B9F-0E82FA1493E2}">
  <ds:schemaRefs>
    <ds:schemaRef ds:uri="http://www.w3.org/XML/1998/namespace"/>
    <ds:schemaRef ds:uri="http://purl.org/dc/terms/"/>
    <ds:schemaRef ds:uri="http://schemas.microsoft.com/office/2006/metadata/properties"/>
    <ds:schemaRef ds:uri="1ece5e59-7939-4bae-a4d5-c220c61d16f2"/>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5cb3b5a0-0962-4e52-aed4-fbe90f72073b"/>
  </ds:schemaRefs>
</ds:datastoreItem>
</file>

<file path=customXml/itemProps2.xml><?xml version="1.0" encoding="utf-8"?>
<ds:datastoreItem xmlns:ds="http://schemas.openxmlformats.org/officeDocument/2006/customXml" ds:itemID="{D4D5FE6E-1E26-42D8-A5E3-E39EC9101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e5e59-7939-4bae-a4d5-c220c61d16f2"/>
    <ds:schemaRef ds:uri="5cb3b5a0-0962-4e52-aed4-fbe90f720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80972E-D571-4992-96C3-E5252958F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2323</TotalTime>
  <Words>1220</Words>
  <Application>Microsoft Office PowerPoint</Application>
  <PresentationFormat>Widescreen</PresentationFormat>
  <Paragraphs>200</Paragraphs>
  <Slides>31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Calibri</vt:lpstr>
      <vt:lpstr>Calibri Light</vt:lpstr>
      <vt:lpstr>Impact</vt:lpstr>
      <vt:lpstr>Museo Slab 500</vt:lpstr>
      <vt:lpstr>SourceSansProRegular</vt:lpstr>
      <vt:lpstr>Office Theme</vt:lpstr>
      <vt:lpstr>March 20th, 2024</vt:lpstr>
      <vt:lpstr>Today's agenda, March 20th, 2024</vt:lpstr>
      <vt:lpstr>Townhalls</vt:lpstr>
      <vt:lpstr>Student Discipline Snapshot Collection-HB22-1376 passing</vt:lpstr>
      <vt:lpstr>Student Discipline Changes</vt:lpstr>
      <vt:lpstr>Student Discipline collection  </vt:lpstr>
      <vt:lpstr>Student Discipline websites</vt:lpstr>
      <vt:lpstr>Student Discipline Snapshot Collection Process at a Glance</vt:lpstr>
      <vt:lpstr>Student Discipline Timeline</vt:lpstr>
      <vt:lpstr>Staff Interchange-website</vt:lpstr>
      <vt:lpstr>Discipline Action Interchange file layout</vt:lpstr>
      <vt:lpstr>Discipline Action Interchange file layout  What data elements are needed</vt:lpstr>
      <vt:lpstr>Discipline Action Interchange file layout data needed</vt:lpstr>
      <vt:lpstr>Student Discipline Behavior Codes  </vt:lpstr>
      <vt:lpstr>Student Discipline Behavior Codes- CRDC Codes This data can also be utilized to pre-populate data in the Civil Rights Data Collection file. The fields/codes noted with ** is for this purpose only and are not required.   </vt:lpstr>
      <vt:lpstr>Student Discipline-Discipline Action Length  </vt:lpstr>
      <vt:lpstr>Data Pipeline Process</vt:lpstr>
      <vt:lpstr>Data Pipeline  Roles in the Identity Management (idM) Roles </vt:lpstr>
      <vt:lpstr>Data Pipeline Process If there are no incidents to report, the corresponding file(s) are NOT uploaded into pipeline </vt:lpstr>
      <vt:lpstr>Interchange files need to be uploaded into Data Pipeline </vt:lpstr>
      <vt:lpstr>Interchange files need to be uploaded into Data Pipeline Student Profile Demographics and School Association file  </vt:lpstr>
      <vt:lpstr>Interchange files need to be uploaded into Data Pipeline Discipline Interchange file  </vt:lpstr>
      <vt:lpstr>Discipline Action Interchange file Checking for Student Discipline Interchange errors  </vt:lpstr>
      <vt:lpstr>Creating a Student Discipline Snapshot</vt:lpstr>
      <vt:lpstr>Interchange files  Checking status of snapshot  </vt:lpstr>
      <vt:lpstr>Data Pipeline Checking for Student Snapshot errors  </vt:lpstr>
      <vt:lpstr>Published Staff Data-School View, Data Center</vt:lpstr>
      <vt:lpstr>Published Staff Data-published reports</vt:lpstr>
      <vt:lpstr>What is PII?</vt:lpstr>
      <vt:lpstr>Sharing Data</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Gudka, Dawna</cp:lastModifiedBy>
  <cp:revision>49</cp:revision>
  <dcterms:created xsi:type="dcterms:W3CDTF">2019-06-25T17:30:52Z</dcterms:created>
  <dcterms:modified xsi:type="dcterms:W3CDTF">2024-03-21T02:42:47Z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0x010100E2DFAE68336FAD409A6A1B96C3C5EFDC</vt:lpwstr>
  </property>
  <property fmtid="{D5CDD505-2E9C-101B-9397-08002B2CF9AE}" pid="3" name="MediaServiceImageTags">
    <vt:lpwstr/>
  </property>
</Properties>
</file>