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5"/>
  </p:notesMasterIdLst>
  <p:sldIdLst>
    <p:sldId id="256" r:id="rId5"/>
    <p:sldId id="273" r:id="rId6"/>
    <p:sldId id="5457" r:id="rId7"/>
    <p:sldId id="334" r:id="rId8"/>
    <p:sldId id="5458" r:id="rId9"/>
    <p:sldId id="4845" r:id="rId10"/>
    <p:sldId id="5456" r:id="rId11"/>
    <p:sldId id="5398" r:id="rId12"/>
    <p:sldId id="5387" r:id="rId13"/>
    <p:sldId id="33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BC9"/>
    <a:srgbClr val="EF7521"/>
    <a:srgbClr val="0D964C"/>
    <a:srgbClr val="009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86441" autoAdjust="0"/>
  </p:normalViewPr>
  <p:slideViewPr>
    <p:cSldViewPr snapToGrid="0">
      <p:cViewPr varScale="1">
        <p:scale>
          <a:sx n="82" d="100"/>
          <a:sy n="82" d="100"/>
        </p:scale>
        <p:origin x="77" y="48"/>
      </p:cViewPr>
      <p:guideLst/>
    </p:cSldViewPr>
  </p:slideViewPr>
  <p:outlineViewPr>
    <p:cViewPr>
      <p:scale>
        <a:sx n="33" d="100"/>
        <a:sy n="33" d="100"/>
      </p:scale>
      <p:origin x="0" y="-351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3458902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7256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3EDF11DD-8C31-8848-CBD2-D09F63356F5E}"/>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0" y="1837426"/>
            <a:ext cx="12192000" cy="3191774"/>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30203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8692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Alterna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D0368B-1F4E-0415-E1FF-B74DA56754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95449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_Lig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4016986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746239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2555652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974243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45757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920701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1608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CBB335-5C3D-53DB-67D2-17452C4E44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0D964C"/>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0979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1D83BA-5431-C3B7-355F-D1F85B76F6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8813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17A8FFAB-5E1C-CF86-B03E-0955CA900F0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65AC1F90-AAA4-78AA-F867-5F7DCA742921}"/>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991A384B-C620-E13C-4BB0-D5F136AF5CFE}"/>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9D7C7C81-32AC-D7BA-07C3-C7E653244ACB}"/>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68977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F72CE-EC5C-299D-2230-64775C4D44D3}"/>
              </a:ext>
            </a:extLst>
          </p:cNvPr>
          <p:cNvSpPr/>
          <p:nvPr userDrawn="1"/>
        </p:nvSpPr>
        <p:spPr>
          <a:xfrm rot="16200000">
            <a:off x="7083727" y="1749725"/>
            <a:ext cx="6858000" cy="3358549"/>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2633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45B949-8183-4E02-8440-CF71301FB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25193AB5-C6DD-0757-4F40-231B77F298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072207-4E26-2061-CB8E-7187889C6F02}"/>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1E690D85-2E79-8D1F-A650-4328B6DB30A3}"/>
              </a:ext>
            </a:extLst>
          </p:cNvPr>
          <p:cNvSpPr/>
          <p:nvPr userDrawn="1"/>
        </p:nvSpPr>
        <p:spPr>
          <a:xfrm rot="16200000">
            <a:off x="7083727" y="1749725"/>
            <a:ext cx="6858000" cy="3358549"/>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66D77A20-F1EF-D2CC-8D1A-EE27CE859255}"/>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1B2D5BBB-5BB8-A773-B7ED-DDBA0CC956A9}"/>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3BAAAE9B-F938-604C-BB2B-64CB1F630A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41353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5/23/2024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7" r:id="rId3"/>
    <p:sldLayoutId id="2147483680" r:id="rId4"/>
    <p:sldLayoutId id="2147483708" r:id="rId5"/>
    <p:sldLayoutId id="2147483696" r:id="rId6"/>
    <p:sldLayoutId id="2147483709" r:id="rId7"/>
    <p:sldLayoutId id="2147483682" r:id="rId8"/>
    <p:sldLayoutId id="2147483697" r:id="rId9"/>
    <p:sldLayoutId id="2147483710" r:id="rId10"/>
    <p:sldLayoutId id="2147483698" r:id="rId11"/>
    <p:sldLayoutId id="2147483706" r:id="rId12"/>
    <p:sldLayoutId id="2147483699" r:id="rId13"/>
    <p:sldLayoutId id="2147483668" r:id="rId14"/>
    <p:sldLayoutId id="2147483700" r:id="rId15"/>
    <p:sldLayoutId id="2147483701" r:id="rId16"/>
    <p:sldLayoutId id="2147483702" r:id="rId17"/>
    <p:sldLayoutId id="2147483703" r:id="rId18"/>
    <p:sldLayoutId id="2147483704" r:id="rId19"/>
    <p:sldLayoutId id="2147483705" r:id="rId20"/>
    <p:sldLayoutId id="2147483712"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pedDiscipline@cde.state.co.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pedDiscipline@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mailto:StudentDiscipline@cde.state.co.us" TargetMode="External"/><Relationship Id="rId4" Type="http://schemas.openxmlformats.org/officeDocument/2006/relationships/hyperlink" Target="mailto:heitman_l@cde.state.co.u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heitman_l@cde.state.co.us"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6.xml"/><Relationship Id="rId5" Type="http://schemas.openxmlformats.org/officeDocument/2006/relationships/hyperlink" Target="https://www.cde.state.co.us/datapipeline/snap_sped-discipline" TargetMode="External"/><Relationship Id="rId4" Type="http://schemas.openxmlformats.org/officeDocument/2006/relationships/hyperlink" Target="https://www.cde.state.co.us/datapipeline/disciplineinterchan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SpedDiscipline@cde.state.co.u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SpedDiscipline@cde.state.co.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Special Education Discipline Office Hours </a:t>
            </a:r>
            <a:br>
              <a:rPr lang="en-US" dirty="0"/>
            </a:br>
            <a:r>
              <a:rPr lang="en-US" dirty="0"/>
              <a:t>2023-2024</a:t>
            </a:r>
          </a:p>
        </p:txBody>
      </p:sp>
      <p:sp>
        <p:nvSpPr>
          <p:cNvPr id="3" name="Subtitle 2"/>
          <p:cNvSpPr>
            <a:spLocks noGrp="1"/>
          </p:cNvSpPr>
          <p:nvPr>
            <p:ph type="subTitle" idx="1"/>
          </p:nvPr>
        </p:nvSpPr>
        <p:spPr/>
        <p:txBody>
          <a:bodyPr>
            <a:noAutofit/>
          </a:bodyPr>
          <a:lstStyle/>
          <a:p>
            <a:r>
              <a:rPr lang="en-US" sz="1600" dirty="0"/>
              <a:t>May 23, 2024</a:t>
            </a:r>
          </a:p>
          <a:p>
            <a:r>
              <a:rPr lang="en-US" sz="1600" dirty="0"/>
              <a:t>Lindsey Heitman </a:t>
            </a:r>
          </a:p>
          <a:p>
            <a:r>
              <a:rPr lang="en-US" sz="1600" dirty="0">
                <a:hlinkClick r:id="rId2"/>
              </a:rPr>
              <a:t>SpedDiscipline@cde.state.co.us</a:t>
            </a:r>
            <a:r>
              <a:rPr lang="en-US" sz="1600" dirty="0"/>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 or Concerns</a:t>
            </a:r>
          </a:p>
        </p:txBody>
      </p:sp>
      <p:sp>
        <p:nvSpPr>
          <p:cNvPr id="4" name="Content Placeholder 3"/>
          <p:cNvSpPr>
            <a:spLocks noGrp="1"/>
          </p:cNvSpPr>
          <p:nvPr>
            <p:ph idx="1"/>
          </p:nvPr>
        </p:nvSpPr>
        <p:spPr>
          <a:xfrm>
            <a:off x="443565" y="1463040"/>
            <a:ext cx="10360793" cy="2663293"/>
          </a:xfrm>
          <a:prstGeom prst="rect">
            <a:avLst/>
          </a:prstGeom>
          <a:solidFill>
            <a:schemeClr val="bg1"/>
          </a:solidFill>
        </p:spPr>
        <p:txBody>
          <a:bodyPr wrap="square">
            <a:spAutoFit/>
          </a:bodyPr>
          <a:lstStyle/>
          <a:p>
            <a:pPr marL="0" indent="0">
              <a:buNone/>
            </a:pPr>
            <a:r>
              <a:rPr lang="en-US" sz="1800" dirty="0">
                <a:latin typeface="+mn-lt"/>
              </a:rPr>
              <a:t>If you have any questions about the Special Education Discipline Data Collection, please reach out!</a:t>
            </a:r>
          </a:p>
          <a:p>
            <a:pPr lvl="0"/>
            <a:endParaRPr lang="en-US" sz="1800" dirty="0">
              <a:latin typeface="+mn-lt"/>
            </a:endParaRPr>
          </a:p>
          <a:p>
            <a:pPr marL="0" indent="0">
              <a:buNone/>
            </a:pPr>
            <a:r>
              <a:rPr lang="en-US" sz="1800" dirty="0">
                <a:latin typeface="+mn-lt"/>
              </a:rPr>
              <a:t>Lindsey Heitman </a:t>
            </a:r>
            <a:r>
              <a:rPr lang="en-US" sz="1800" dirty="0">
                <a:latin typeface="+mn-lt"/>
                <a:hlinkClick r:id="rId3"/>
              </a:rPr>
              <a:t>SpedDiscipline@cde.state.co.us</a:t>
            </a:r>
            <a:r>
              <a:rPr lang="en-US" sz="1800" dirty="0">
                <a:latin typeface="+mn-lt"/>
              </a:rPr>
              <a:t> Sped Discipline Snapshot Collection Manager </a:t>
            </a:r>
          </a:p>
          <a:p>
            <a:pPr lvl="1"/>
            <a:r>
              <a:rPr lang="en-US" sz="1800" u="sng" dirty="0">
                <a:latin typeface="+mn-lt"/>
                <a:hlinkClick r:id="rId4"/>
              </a:rPr>
              <a:t>heitman_l@cde.state.co.us</a:t>
            </a:r>
            <a:endParaRPr lang="en-US" sz="1800" u="sng" dirty="0">
              <a:latin typeface="+mn-lt"/>
            </a:endParaRPr>
          </a:p>
          <a:p>
            <a:pPr lvl="1"/>
            <a:r>
              <a:rPr lang="en-US" sz="1800" dirty="0">
                <a:latin typeface="+mn-lt"/>
              </a:rPr>
              <a:t>(303) 866-5759</a:t>
            </a:r>
          </a:p>
          <a:p>
            <a:pPr marL="0" indent="0">
              <a:buNone/>
            </a:pPr>
            <a:r>
              <a:rPr lang="en-US" sz="1800" dirty="0">
                <a:latin typeface="+mn-lt"/>
              </a:rPr>
              <a:t>Dawna Gudka </a:t>
            </a:r>
            <a:r>
              <a:rPr lang="en-US" sz="1800" dirty="0">
                <a:latin typeface="+mn-lt"/>
                <a:hlinkClick r:id="rId5"/>
              </a:rPr>
              <a:t>StudentDiscipline@cde.state.co.us</a:t>
            </a:r>
            <a:r>
              <a:rPr lang="en-US" sz="1800" dirty="0">
                <a:latin typeface="+mn-lt"/>
              </a:rPr>
              <a:t> Student Discipline Snapshot Collection Manager</a:t>
            </a:r>
          </a:p>
          <a:p>
            <a:pPr marL="0" lvl="0" indent="0">
              <a:buNone/>
            </a:pPr>
            <a:endParaRPr lang="en-US" sz="1800" dirty="0"/>
          </a:p>
          <a:p>
            <a:pPr marL="0" indent="0">
              <a:lnSpc>
                <a:spcPct val="100000"/>
              </a:lnSpc>
              <a:spcBef>
                <a:spcPts val="0"/>
              </a:spcBef>
              <a:buNone/>
            </a:pPr>
            <a:endParaRPr lang="en-US" sz="1800" b="1" u="sng" dirty="0"/>
          </a:p>
        </p:txBody>
      </p:sp>
      <p:pic>
        <p:nvPicPr>
          <p:cNvPr id="1028" name="Picture 4" descr="Thank you Stock Photos, Royalty Free Thank you Images ...">
            <a:extLst>
              <a:ext uri="{FF2B5EF4-FFF2-40B4-BE49-F238E27FC236}">
                <a16:creationId xmlns:a16="http://schemas.microsoft.com/office/drawing/2014/main" id="{C63AEAB4-2EE4-4F76-9330-DF21F3F46C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3707" y="4375668"/>
            <a:ext cx="5141236" cy="2277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86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sz="half" idx="1"/>
          </p:nvPr>
        </p:nvSpPr>
        <p:spPr>
          <a:xfrm>
            <a:off x="737119" y="1894114"/>
            <a:ext cx="5528387" cy="4348066"/>
          </a:xfrm>
        </p:spPr>
        <p:txBody>
          <a:bodyPr>
            <a:normAutofit/>
          </a:bodyPr>
          <a:lstStyle/>
          <a:p>
            <a:pPr marL="44450" indent="0">
              <a:buNone/>
            </a:pPr>
            <a:r>
              <a:rPr lang="en-US" altLang="en-US" sz="1900" dirty="0">
                <a:solidFill>
                  <a:schemeClr val="tx1"/>
                </a:solidFill>
                <a:latin typeface="+mn-lt"/>
              </a:rPr>
              <a:t>Data Services Contacts:</a:t>
            </a:r>
          </a:p>
          <a:p>
            <a:pPr marL="330200" indent="-285750"/>
            <a:r>
              <a:rPr lang="en-US" altLang="en-US" sz="1900" dirty="0">
                <a:solidFill>
                  <a:schemeClr val="tx1"/>
                </a:solidFill>
                <a:latin typeface="+mn-lt"/>
              </a:rPr>
              <a:t>Lindsey Heitman </a:t>
            </a:r>
            <a:r>
              <a:rPr lang="en-US" altLang="en-US" sz="1900" dirty="0">
                <a:latin typeface="+mn-lt"/>
              </a:rPr>
              <a:t>– </a:t>
            </a:r>
            <a:r>
              <a:rPr lang="en-US" altLang="en-US" sz="1900" dirty="0">
                <a:latin typeface="+mn-lt"/>
                <a:hlinkClick r:id="rId2"/>
              </a:rPr>
              <a:t>SpedDiscipline@cde.state.co.us</a:t>
            </a:r>
            <a:r>
              <a:rPr lang="en-US" altLang="en-US" sz="1900" dirty="0">
                <a:latin typeface="+mn-lt"/>
              </a:rPr>
              <a:t> </a:t>
            </a:r>
          </a:p>
          <a:p>
            <a:pPr marL="787400" lvl="1" indent="-285750"/>
            <a:r>
              <a:rPr lang="en-US" altLang="en-US" sz="1900" u="sng" dirty="0">
                <a:latin typeface="+mn-lt"/>
                <a:hlinkClick r:id="rId3"/>
              </a:rPr>
              <a:t>heitman_l@cde.state.co.us</a:t>
            </a:r>
            <a:r>
              <a:rPr lang="en-US" altLang="en-US" sz="1900" dirty="0">
                <a:latin typeface="+mn-lt"/>
              </a:rPr>
              <a:t>  303-866-5759 </a:t>
            </a:r>
            <a:endParaRPr lang="en-US" altLang="en-US" sz="1900" b="1" dirty="0">
              <a:latin typeface="+mn-lt"/>
            </a:endParaRPr>
          </a:p>
          <a:p>
            <a:pPr marL="787400" lvl="1" indent="-285750"/>
            <a:r>
              <a:rPr lang="en-US" altLang="en-US" sz="1900" dirty="0">
                <a:latin typeface="+mn-lt"/>
              </a:rPr>
              <a:t>Sped Discipline Snapshot Collection manager</a:t>
            </a:r>
          </a:p>
          <a:p>
            <a:pPr marL="787400" lvl="1" indent="-285750"/>
            <a:r>
              <a:rPr lang="en-US" altLang="en-US" sz="1900" dirty="0">
                <a:latin typeface="+mn-lt"/>
              </a:rPr>
              <a:t>Data Pipeline submission for Sped Discipline Snapshot</a:t>
            </a:r>
          </a:p>
          <a:p>
            <a:pPr marL="0" indent="0">
              <a:buNone/>
            </a:pPr>
            <a:endParaRPr lang="en-US" sz="1800" dirty="0"/>
          </a:p>
        </p:txBody>
      </p:sp>
      <p:sp>
        <p:nvSpPr>
          <p:cNvPr id="7" name="Content Placeholder 6">
            <a:extLst>
              <a:ext uri="{FF2B5EF4-FFF2-40B4-BE49-F238E27FC236}">
                <a16:creationId xmlns:a16="http://schemas.microsoft.com/office/drawing/2014/main" id="{9C9281CF-8A9F-89D3-9504-A1C06DB141F0}"/>
              </a:ext>
            </a:extLst>
          </p:cNvPr>
          <p:cNvSpPr>
            <a:spLocks noGrp="1"/>
          </p:cNvSpPr>
          <p:nvPr>
            <p:ph sz="half" idx="2"/>
          </p:nvPr>
        </p:nvSpPr>
        <p:spPr>
          <a:xfrm>
            <a:off x="861527" y="4320072"/>
            <a:ext cx="5234473" cy="1530221"/>
          </a:xfrm>
        </p:spPr>
        <p:txBody>
          <a:bodyPr>
            <a:normAutofit/>
          </a:bodyPr>
          <a:lstStyle/>
          <a:p>
            <a:pPr marL="0" indent="0">
              <a:buNone/>
            </a:pPr>
            <a:r>
              <a:rPr lang="en-US" sz="1800" dirty="0">
                <a:latin typeface="+mn-lt"/>
              </a:rPr>
              <a:t>Slides and recording will be posted under the Trainings section on both webpages:</a:t>
            </a:r>
          </a:p>
          <a:p>
            <a:pPr marL="457200" lvl="1" indent="0">
              <a:buNone/>
            </a:pPr>
            <a:r>
              <a:rPr lang="en-US" sz="1800" dirty="0">
                <a:latin typeface="+mn-lt"/>
                <a:hlinkClick r:id="rId4"/>
              </a:rPr>
              <a:t>Discipline Interchange</a:t>
            </a:r>
            <a:r>
              <a:rPr lang="en-US" sz="1800" dirty="0">
                <a:latin typeface="+mn-lt"/>
              </a:rPr>
              <a:t>  </a:t>
            </a:r>
          </a:p>
          <a:p>
            <a:pPr marL="457200" lvl="1" indent="0">
              <a:buNone/>
            </a:pPr>
            <a:r>
              <a:rPr lang="en-US" sz="1800" dirty="0">
                <a:latin typeface="+mn-lt"/>
                <a:hlinkClick r:id="rId5"/>
              </a:rPr>
              <a:t>Special Education Discipline Snapshot</a:t>
            </a:r>
            <a:r>
              <a:rPr lang="en-US" sz="1800" dirty="0">
                <a:latin typeface="+mn-lt"/>
              </a:rPr>
              <a:t> </a:t>
            </a:r>
          </a:p>
          <a:p>
            <a:pPr lvl="1"/>
            <a:endParaRPr lang="en-US" sz="1800" dirty="0"/>
          </a:p>
          <a:p>
            <a:pPr marL="457200" lvl="1" indent="0">
              <a:buNone/>
            </a:pPr>
            <a:endParaRPr lang="en-US" sz="1800" dirty="0">
              <a:latin typeface="+mn-lt"/>
            </a:endParaRPr>
          </a:p>
          <a:p>
            <a:pPr marL="0" indent="0">
              <a:buNone/>
            </a:pPr>
            <a:endParaRPr lang="en-US" dirty="0"/>
          </a:p>
        </p:txBody>
      </p:sp>
      <p:sp>
        <p:nvSpPr>
          <p:cNvPr id="13" name="TextBox 12">
            <a:extLst>
              <a:ext uri="{FF2B5EF4-FFF2-40B4-BE49-F238E27FC236}">
                <a16:creationId xmlns:a16="http://schemas.microsoft.com/office/drawing/2014/main" id="{54FFC279-E28B-36B7-9E23-2BC97998BA01}"/>
              </a:ext>
            </a:extLst>
          </p:cNvPr>
          <p:cNvSpPr txBox="1"/>
          <p:nvPr/>
        </p:nvSpPr>
        <p:spPr>
          <a:xfrm>
            <a:off x="6494026" y="2360644"/>
            <a:ext cx="5234473" cy="1077218"/>
          </a:xfrm>
          <a:prstGeom prst="rect">
            <a:avLst/>
          </a:prstGeom>
          <a:solidFill>
            <a:schemeClr val="bg1">
              <a:lumMod val="85000"/>
            </a:schemeClr>
          </a:solidFill>
          <a:ln>
            <a:solidFill>
              <a:schemeClr val="tx1"/>
            </a:solidFill>
          </a:ln>
        </p:spPr>
        <p:txBody>
          <a:bodyPr wrap="square">
            <a:spAutoFit/>
          </a:bodyPr>
          <a:lstStyle/>
          <a:p>
            <a:pPr marL="0" indent="0">
              <a:buNone/>
            </a:pPr>
            <a:r>
              <a:rPr lang="en-US" altLang="en-US" sz="1600" dirty="0">
                <a:latin typeface="+mn-lt"/>
              </a:rPr>
              <a:t>Please include the below items in emails and thank you </a:t>
            </a:r>
            <a:r>
              <a:rPr lang="en-US" altLang="en-US" sz="1600" dirty="0">
                <a:latin typeface="+mn-lt"/>
                <a:sym typeface="Wingdings" panose="05000000000000000000" pitchFamily="2" charset="2"/>
              </a:rPr>
              <a:t></a:t>
            </a:r>
            <a:endParaRPr lang="en-US" altLang="en-US" sz="1600" dirty="0">
              <a:latin typeface="+mn-lt"/>
            </a:endParaRPr>
          </a:p>
          <a:p>
            <a:pPr marL="742950" lvl="1" indent="-285750">
              <a:buFont typeface="Arial" panose="020B0604020202020204" pitchFamily="34" charset="0"/>
              <a:buChar char="•"/>
            </a:pPr>
            <a:r>
              <a:rPr lang="en-US" altLang="en-US" sz="1600" dirty="0">
                <a:latin typeface="+mn-lt"/>
              </a:rPr>
              <a:t>District code #/AU </a:t>
            </a:r>
            <a:r>
              <a:rPr lang="en-US" altLang="en-US" sz="1600" dirty="0"/>
              <a:t>c</a:t>
            </a:r>
            <a:r>
              <a:rPr lang="en-US" altLang="en-US" sz="1600" dirty="0">
                <a:latin typeface="+mn-lt"/>
              </a:rPr>
              <a:t>ode #</a:t>
            </a:r>
          </a:p>
          <a:p>
            <a:pPr marL="742950" lvl="1" indent="-285750">
              <a:buFont typeface="Arial" panose="020B0604020202020204" pitchFamily="34" charset="0"/>
              <a:buChar char="•"/>
            </a:pPr>
            <a:r>
              <a:rPr lang="en-US" altLang="en-US" sz="1600" dirty="0">
                <a:latin typeface="+mn-lt"/>
              </a:rPr>
              <a:t>Any error code #’s that you have questions about</a:t>
            </a:r>
          </a:p>
          <a:p>
            <a:pPr marL="742950" lvl="1" indent="-285750">
              <a:buFont typeface="Arial" panose="020B0604020202020204" pitchFamily="34" charset="0"/>
              <a:buChar char="•"/>
            </a:pPr>
            <a:r>
              <a:rPr lang="en-US" altLang="en-US" sz="1600" dirty="0">
                <a:latin typeface="+mn-lt"/>
              </a:rPr>
              <a:t>A</a:t>
            </a:r>
            <a:r>
              <a:rPr lang="en-US" sz="1600" dirty="0">
                <a:latin typeface="+mn-lt"/>
              </a:rPr>
              <a:t>ny school code #’s referenced </a:t>
            </a:r>
          </a:p>
        </p:txBody>
      </p:sp>
      <p:sp>
        <p:nvSpPr>
          <p:cNvPr id="8" name="Text Placeholder 7">
            <a:extLst>
              <a:ext uri="{FF2B5EF4-FFF2-40B4-BE49-F238E27FC236}">
                <a16:creationId xmlns:a16="http://schemas.microsoft.com/office/drawing/2014/main" id="{FA942789-1143-65E1-33A7-06EB10B8604C}"/>
              </a:ext>
              <a:ext uri="{C183D7F6-B498-43B3-948B-1728B52AA6E4}">
                <adec:decorative xmlns:adec="http://schemas.microsoft.com/office/drawing/2017/decorative" val="1"/>
              </a:ext>
            </a:extLst>
          </p:cNvPr>
          <p:cNvSpPr>
            <a:spLocks noGrp="1"/>
          </p:cNvSpPr>
          <p:nvPr>
            <p:ph type="body" sz="quarter" idx="13"/>
          </p:nvPr>
        </p:nvSpPr>
        <p:spPr>
          <a:xfrm>
            <a:off x="2697324" y="1332275"/>
            <a:ext cx="6644951" cy="561839"/>
          </a:xfrm>
        </p:spPr>
        <p:txBody>
          <a:bodyPr/>
          <a:lstStyle/>
          <a:p>
            <a:r>
              <a:rPr lang="en-US" sz="2400" dirty="0"/>
              <a:t>Welcome and thank you for joining today!</a:t>
            </a:r>
          </a:p>
          <a:p>
            <a:endParaRPr lang="en-US" dirty="0"/>
          </a:p>
        </p:txBody>
      </p:sp>
    </p:spTree>
    <p:extLst>
      <p:ext uri="{BB962C8B-B14F-4D97-AF65-F5344CB8AC3E}">
        <p14:creationId xmlns:p14="http://schemas.microsoft.com/office/powerpoint/2010/main" val="177705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A685-7566-4A0E-DAEA-A6B4BA559985}"/>
              </a:ext>
            </a:extLst>
          </p:cNvPr>
          <p:cNvSpPr>
            <a:spLocks noGrp="1"/>
          </p:cNvSpPr>
          <p:nvPr>
            <p:ph type="title"/>
          </p:nvPr>
        </p:nvSpPr>
        <p:spPr/>
        <p:txBody>
          <a:bodyPr/>
          <a:lstStyle/>
          <a:p>
            <a:r>
              <a:rPr lang="en-US" dirty="0"/>
              <a:t>Updates/Reminders</a:t>
            </a:r>
          </a:p>
        </p:txBody>
      </p:sp>
      <p:sp>
        <p:nvSpPr>
          <p:cNvPr id="3" name="Content Placeholder 2">
            <a:extLst>
              <a:ext uri="{FF2B5EF4-FFF2-40B4-BE49-F238E27FC236}">
                <a16:creationId xmlns:a16="http://schemas.microsoft.com/office/drawing/2014/main" id="{2FE4EA34-FB2C-4FDE-BEA5-B847BE2041EA}"/>
              </a:ext>
            </a:extLst>
          </p:cNvPr>
          <p:cNvSpPr>
            <a:spLocks noGrp="1"/>
          </p:cNvSpPr>
          <p:nvPr>
            <p:ph idx="1"/>
          </p:nvPr>
        </p:nvSpPr>
        <p:spPr/>
        <p:txBody>
          <a:bodyPr>
            <a:normAutofit lnSpcReduction="10000"/>
          </a:bodyPr>
          <a:lstStyle/>
          <a:p>
            <a:r>
              <a:rPr lang="en-US" dirty="0"/>
              <a:t>If you created a snapshot between 5/14-5/21, you may see invalid SD005 and SD009 errors. Please create a new snapshot as of 5/22 to fix! </a:t>
            </a:r>
          </a:p>
          <a:p>
            <a:endParaRPr lang="en-US" dirty="0"/>
          </a:p>
          <a:p>
            <a:r>
              <a:rPr lang="en-US" dirty="0"/>
              <a:t>Small Change this week- if incident took place at a Sped Program, please report </a:t>
            </a:r>
            <a:r>
              <a:rPr lang="en-US" i="1" dirty="0"/>
              <a:t>both</a:t>
            </a:r>
            <a:r>
              <a:rPr lang="en-US" dirty="0"/>
              <a:t> the Sped Program Code AND the student’s School Code where they are enrolled. </a:t>
            </a:r>
          </a:p>
          <a:p>
            <a:pPr lvl="1"/>
            <a:r>
              <a:rPr lang="en-US" dirty="0"/>
              <a:t>The School Code is needed for the Student Discipline Snapshot because they do not collect the Sped Program Code field. </a:t>
            </a:r>
          </a:p>
          <a:p>
            <a:pPr marL="0" indent="0">
              <a:buNone/>
            </a:pPr>
            <a:endParaRPr lang="en-US" dirty="0"/>
          </a:p>
          <a:p>
            <a:r>
              <a:rPr lang="en-US" dirty="0"/>
              <a:t>Use District Activity Report and Discipline Action status screen to help you determine Interchange file status</a:t>
            </a:r>
          </a:p>
          <a:p>
            <a:pPr lvl="1"/>
            <a:r>
              <a:rPr lang="en-US" dirty="0"/>
              <a:t>The timing of activity related to this collection can cause lots of errors, so it’s important to know where you can check the status of the various files!</a:t>
            </a:r>
          </a:p>
          <a:p>
            <a:endParaRPr lang="en-US" dirty="0"/>
          </a:p>
          <a:p>
            <a:endParaRPr lang="en-US" dirty="0"/>
          </a:p>
        </p:txBody>
      </p:sp>
      <p:sp>
        <p:nvSpPr>
          <p:cNvPr id="4" name="Slide Number Placeholder 3">
            <a:extLst>
              <a:ext uri="{FF2B5EF4-FFF2-40B4-BE49-F238E27FC236}">
                <a16:creationId xmlns:a16="http://schemas.microsoft.com/office/drawing/2014/main" id="{32061A26-0C53-FAAA-B293-F9E9DFFA70A7}"/>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2159539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status screen for AU respondent to see file upload status of their district(s)</a:t>
            </a:r>
          </a:p>
        </p:txBody>
      </p:sp>
      <p:sp>
        <p:nvSpPr>
          <p:cNvPr id="3" name="Content Placeholder 2"/>
          <p:cNvSpPr>
            <a:spLocks noGrp="1"/>
          </p:cNvSpPr>
          <p:nvPr>
            <p:ph idx="1"/>
          </p:nvPr>
        </p:nvSpPr>
        <p:spPr/>
        <p:txBody>
          <a:bodyPr/>
          <a:lstStyle/>
          <a:p>
            <a:pPr marL="0" indent="0">
              <a:buNone/>
            </a:pPr>
            <a:r>
              <a:rPr lang="en-US" sz="1600" dirty="0">
                <a:latin typeface="+mn-lt"/>
              </a:rPr>
              <a:t>AUs can see the file status of all their member districts under: </a:t>
            </a:r>
          </a:p>
          <a:p>
            <a:pPr marL="0" indent="0">
              <a:buNone/>
            </a:pPr>
            <a:r>
              <a:rPr lang="en-US" sz="1600" b="1" dirty="0">
                <a:latin typeface="+mn-lt"/>
              </a:rPr>
              <a:t>Special Ed Discipline/Status Dashboard</a:t>
            </a:r>
            <a:r>
              <a:rPr lang="en-US" sz="1600" dirty="0">
                <a:latin typeface="+mn-lt"/>
              </a:rPr>
              <a:t> by filtering on File Type: </a:t>
            </a:r>
            <a:r>
              <a:rPr lang="en-US" sz="1600" b="1" dirty="0">
                <a:highlight>
                  <a:srgbClr val="FFFF00"/>
                </a:highlight>
                <a:latin typeface="+mn-lt"/>
              </a:rPr>
              <a:t>Discipline Action</a:t>
            </a:r>
            <a:r>
              <a:rPr lang="en-US" sz="1600" dirty="0">
                <a:highlight>
                  <a:srgbClr val="FFFF00"/>
                </a:highlight>
                <a:latin typeface="+mn-lt"/>
              </a:rPr>
              <a:t> </a:t>
            </a:r>
          </a:p>
          <a:p>
            <a:pPr marL="742950" lvl="1" indent="-285750"/>
            <a:endParaRPr lang="en-US" sz="1600" dirty="0"/>
          </a:p>
          <a:p>
            <a:pPr marL="457200" lvl="1" indent="0">
              <a:buNone/>
            </a:pPr>
            <a:endParaRPr lang="en-US" sz="1800" dirty="0"/>
          </a:p>
        </p:txBody>
      </p:sp>
      <p:pic>
        <p:nvPicPr>
          <p:cNvPr id="12" name="Picture 11" descr="screenshot of status dashboard ">
            <a:extLst>
              <a:ext uri="{FF2B5EF4-FFF2-40B4-BE49-F238E27FC236}">
                <a16:creationId xmlns:a16="http://schemas.microsoft.com/office/drawing/2014/main" id="{508507D2-87DD-AE20-DF05-550F3959554E}"/>
              </a:ext>
            </a:extLst>
          </p:cNvPr>
          <p:cNvPicPr>
            <a:picLocks noChangeAspect="1"/>
          </p:cNvPicPr>
          <p:nvPr/>
        </p:nvPicPr>
        <p:blipFill>
          <a:blip r:embed="rId2"/>
          <a:stretch>
            <a:fillRect/>
          </a:stretch>
        </p:blipFill>
        <p:spPr>
          <a:xfrm>
            <a:off x="1329973" y="2227254"/>
            <a:ext cx="8513823" cy="3999723"/>
          </a:xfrm>
          <a:prstGeom prst="rect">
            <a:avLst/>
          </a:prstGeom>
        </p:spPr>
      </p:pic>
    </p:spTree>
    <p:extLst>
      <p:ext uri="{BB962C8B-B14F-4D97-AF65-F5344CB8AC3E}">
        <p14:creationId xmlns:p14="http://schemas.microsoft.com/office/powerpoint/2010/main" val="24491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1838C5-2E3A-6EB9-8894-369295E1FE82}"/>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
        <p:nvSpPr>
          <p:cNvPr id="5" name="Title 4">
            <a:extLst>
              <a:ext uri="{FF2B5EF4-FFF2-40B4-BE49-F238E27FC236}">
                <a16:creationId xmlns:a16="http://schemas.microsoft.com/office/drawing/2014/main" id="{44A42E52-9C8C-AB14-EA99-F024C294211E}"/>
              </a:ext>
            </a:extLst>
          </p:cNvPr>
          <p:cNvSpPr>
            <a:spLocks noGrp="1"/>
          </p:cNvSpPr>
          <p:nvPr>
            <p:ph type="title"/>
          </p:nvPr>
        </p:nvSpPr>
        <p:spPr/>
        <p:txBody>
          <a:bodyPr/>
          <a:lstStyle/>
          <a:p>
            <a:r>
              <a:rPr lang="en-US" dirty="0"/>
              <a:t>District Activity Report – Helpful for AUs to determine status of Interchange files </a:t>
            </a:r>
          </a:p>
        </p:txBody>
      </p:sp>
      <p:pic>
        <p:nvPicPr>
          <p:cNvPr id="1026" name="Picture 2" descr="screenshot of where to find District Activity Report">
            <a:extLst>
              <a:ext uri="{FF2B5EF4-FFF2-40B4-BE49-F238E27FC236}">
                <a16:creationId xmlns:a16="http://schemas.microsoft.com/office/drawing/2014/main" id="{F6312F4D-4D04-680A-B539-E6501544E85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43565" y="1487488"/>
            <a:ext cx="6263327"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reenshot of an actual District Activity Report">
            <a:extLst>
              <a:ext uri="{FF2B5EF4-FFF2-40B4-BE49-F238E27FC236}">
                <a16:creationId xmlns:a16="http://schemas.microsoft.com/office/drawing/2014/main" id="{9F163D07-47E1-6E69-A997-BB0A25BC151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885949" y="2886075"/>
            <a:ext cx="9286876" cy="323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077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133091"/>
            <a:ext cx="5049192" cy="567314"/>
          </a:xfrm>
        </p:spPr>
        <p:txBody>
          <a:bodyPr>
            <a:normAutofit fontScale="90000"/>
          </a:bodyPr>
          <a:lstStyle/>
          <a:p>
            <a:r>
              <a:rPr lang="en-US" dirty="0"/>
              <a:t>Special Education Discipline:</a:t>
            </a:r>
            <a:br>
              <a:rPr lang="en-US" dirty="0"/>
            </a:br>
            <a:r>
              <a:rPr lang="en-US" dirty="0"/>
              <a:t>District Report For Viewing Snapshot Level Errors (DIS role)</a:t>
            </a:r>
          </a:p>
        </p:txBody>
      </p:sp>
      <p:pic>
        <p:nvPicPr>
          <p:cNvPr id="13" name="Picture 12" descr="COGNOS SPED discipline interchange">
            <a:extLst>
              <a:ext uri="{FF2B5EF4-FFF2-40B4-BE49-F238E27FC236}">
                <a16:creationId xmlns:a16="http://schemas.microsoft.com/office/drawing/2014/main" id="{A484DA5C-A77A-523C-9B62-8E58F222FC45}"/>
              </a:ext>
            </a:extLst>
          </p:cNvPr>
          <p:cNvPicPr>
            <a:picLocks noChangeAspect="1"/>
          </p:cNvPicPr>
          <p:nvPr/>
        </p:nvPicPr>
        <p:blipFill>
          <a:blip r:embed="rId2"/>
          <a:stretch>
            <a:fillRect/>
          </a:stretch>
        </p:blipFill>
        <p:spPr>
          <a:xfrm>
            <a:off x="1151054" y="1547893"/>
            <a:ext cx="10531929" cy="3621266"/>
          </a:xfrm>
          <a:prstGeom prst="rect">
            <a:avLst/>
          </a:prstGeom>
        </p:spPr>
      </p:pic>
      <p:sp>
        <p:nvSpPr>
          <p:cNvPr id="3" name="TextBox 2">
            <a:extLst>
              <a:ext uri="{FF2B5EF4-FFF2-40B4-BE49-F238E27FC236}">
                <a16:creationId xmlns:a16="http://schemas.microsoft.com/office/drawing/2014/main" id="{DF2EA5D6-B457-AEA3-9FC8-F97EA0455B8A}"/>
              </a:ext>
            </a:extLst>
          </p:cNvPr>
          <p:cNvSpPr txBox="1"/>
          <p:nvPr/>
        </p:nvSpPr>
        <p:spPr>
          <a:xfrm>
            <a:off x="5639967" y="5433020"/>
            <a:ext cx="3747155" cy="923330"/>
          </a:xfrm>
          <a:prstGeom prst="rect">
            <a:avLst/>
          </a:prstGeom>
          <a:noFill/>
          <a:ln>
            <a:solidFill>
              <a:schemeClr val="tx2">
                <a:lumMod val="60000"/>
                <a:lumOff val="40000"/>
              </a:schemeClr>
            </a:solidFill>
          </a:ln>
        </p:spPr>
        <p:txBody>
          <a:bodyPr wrap="square" rtlCol="0">
            <a:spAutoFit/>
          </a:bodyPr>
          <a:lstStyle/>
          <a:p>
            <a:r>
              <a:rPr lang="en-US" b="1" dirty="0"/>
              <a:t>This report allows the district respondent to see the Sped Discipline Snapshot errors.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a:p>
        </p:txBody>
      </p:sp>
      <p:sp>
        <p:nvSpPr>
          <p:cNvPr id="5" name="Rectangle 4">
            <a:extLst>
              <a:ext uri="{FF2B5EF4-FFF2-40B4-BE49-F238E27FC236}">
                <a16:creationId xmlns:a16="http://schemas.microsoft.com/office/drawing/2014/main" id="{3E8C897E-0241-29ED-7DDE-918AFF2D4A98}"/>
              </a:ext>
              <a:ext uri="{C183D7F6-B498-43B3-948B-1728B52AA6E4}">
                <adec:decorative xmlns:adec="http://schemas.microsoft.com/office/drawing/2017/decorative" val="1"/>
              </a:ext>
            </a:extLst>
          </p:cNvPr>
          <p:cNvSpPr/>
          <p:nvPr/>
        </p:nvSpPr>
        <p:spPr>
          <a:xfrm>
            <a:off x="3853544" y="3023118"/>
            <a:ext cx="615820" cy="139960"/>
          </a:xfrm>
          <a:prstGeom prst="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96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47107"/>
            <a:ext cx="8065168" cy="898524"/>
          </a:xfrm>
        </p:spPr>
        <p:txBody>
          <a:bodyPr>
            <a:normAutofit fontScale="90000"/>
          </a:bodyPr>
          <a:lstStyle/>
          <a:p>
            <a:br>
              <a:rPr lang="en-US" dirty="0">
                <a:solidFill>
                  <a:schemeClr val="tx1"/>
                </a:solidFill>
              </a:rPr>
            </a:br>
            <a:r>
              <a:rPr lang="en-US" dirty="0"/>
              <a:t>Special Education Discipline Snapshot:</a:t>
            </a:r>
            <a:br>
              <a:rPr lang="en-US" dirty="0"/>
            </a:br>
            <a:r>
              <a:rPr lang="en-US" dirty="0"/>
              <a:t>Snapshot Edits</a:t>
            </a:r>
            <a:br>
              <a:rPr lang="en-US" dirty="0"/>
            </a:br>
            <a:r>
              <a:rPr lang="en-US" dirty="0"/>
              <a:t> </a:t>
            </a:r>
          </a:p>
        </p:txBody>
      </p:sp>
      <p:graphicFrame>
        <p:nvGraphicFramePr>
          <p:cNvPr id="12" name="Content Placeholder 20">
            <a:extLst>
              <a:ext uri="{FF2B5EF4-FFF2-40B4-BE49-F238E27FC236}">
                <a16:creationId xmlns:a16="http://schemas.microsoft.com/office/drawing/2014/main" id="{5643CD76-7CBF-26A1-DAF9-09E83F9D4653}"/>
              </a:ext>
            </a:extLst>
          </p:cNvPr>
          <p:cNvGraphicFramePr>
            <a:graphicFrameLocks noGrp="1"/>
          </p:cNvGraphicFramePr>
          <p:nvPr>
            <p:ph idx="1"/>
            <p:extLst>
              <p:ext uri="{D42A27DB-BD31-4B8C-83A1-F6EECF244321}">
                <p14:modId xmlns:p14="http://schemas.microsoft.com/office/powerpoint/2010/main" val="2706675124"/>
              </p:ext>
            </p:extLst>
          </p:nvPr>
        </p:nvGraphicFramePr>
        <p:xfrm>
          <a:off x="224397" y="2248424"/>
          <a:ext cx="6807004" cy="3694861"/>
        </p:xfrm>
        <a:graphic>
          <a:graphicData uri="http://schemas.openxmlformats.org/drawingml/2006/table">
            <a:tbl>
              <a:tblPr firstRow="1"/>
              <a:tblGrid>
                <a:gridCol w="637032">
                  <a:extLst>
                    <a:ext uri="{9D8B030D-6E8A-4147-A177-3AD203B41FA5}">
                      <a16:colId xmlns:a16="http://schemas.microsoft.com/office/drawing/2014/main" val="697640356"/>
                    </a:ext>
                  </a:extLst>
                </a:gridCol>
                <a:gridCol w="520025">
                  <a:extLst>
                    <a:ext uri="{9D8B030D-6E8A-4147-A177-3AD203B41FA5}">
                      <a16:colId xmlns:a16="http://schemas.microsoft.com/office/drawing/2014/main" val="326136056"/>
                    </a:ext>
                  </a:extLst>
                </a:gridCol>
                <a:gridCol w="5649947">
                  <a:extLst>
                    <a:ext uri="{9D8B030D-6E8A-4147-A177-3AD203B41FA5}">
                      <a16:colId xmlns:a16="http://schemas.microsoft.com/office/drawing/2014/main" val="729366315"/>
                    </a:ext>
                  </a:extLst>
                </a:gridCol>
              </a:tblGrid>
              <a:tr h="449344">
                <a:tc>
                  <a:txBody>
                    <a:bodyPr/>
                    <a:lstStyle/>
                    <a:p>
                      <a:pPr algn="ctr" fontAlgn="t"/>
                      <a:r>
                        <a:rPr lang="en-US" sz="1200" b="1" i="0" u="none" strike="noStrike">
                          <a:solidFill>
                            <a:srgbClr val="333333"/>
                          </a:solidFill>
                          <a:effectLst/>
                          <a:latin typeface="Andale WT"/>
                        </a:rPr>
                        <a:t>Error </a:t>
                      </a:r>
                    </a:p>
                    <a:p>
                      <a:pPr algn="ctr" fontAlgn="t"/>
                      <a:r>
                        <a:rPr lang="en-US" sz="1200" b="1" i="0" u="none" strike="noStrike">
                          <a:solidFill>
                            <a:srgbClr val="333333"/>
                          </a:solidFill>
                          <a:effectLst/>
                          <a:latin typeface="Andale WT"/>
                        </a:rPr>
                        <a:t>Code</a:t>
                      </a:r>
                    </a:p>
                  </a:txBody>
                  <a:tcPr marL="5484" marR="5484" marT="5484"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solidFill>
                      <a:schemeClr val="tx2">
                        <a:lumMod val="20000"/>
                        <a:lumOff val="80000"/>
                      </a:schemeClr>
                    </a:solidFill>
                  </a:tcPr>
                </a:tc>
                <a:tc>
                  <a:txBody>
                    <a:bodyPr/>
                    <a:lstStyle/>
                    <a:p>
                      <a:pPr algn="ctr" fontAlgn="t"/>
                      <a:r>
                        <a:rPr lang="en-US" sz="1200" b="1" i="0" u="none" strike="noStrike">
                          <a:solidFill>
                            <a:srgbClr val="333333"/>
                          </a:solidFill>
                          <a:effectLst/>
                          <a:latin typeface="Andale WT"/>
                        </a:rPr>
                        <a:t>Error Type</a:t>
                      </a:r>
                    </a:p>
                  </a:txBody>
                  <a:tcPr marL="5484" marR="5484" marT="5484"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solidFill>
                      <a:schemeClr val="tx2">
                        <a:lumMod val="20000"/>
                        <a:lumOff val="80000"/>
                      </a:schemeClr>
                    </a:solidFill>
                  </a:tcPr>
                </a:tc>
                <a:tc>
                  <a:txBody>
                    <a:bodyPr/>
                    <a:lstStyle/>
                    <a:p>
                      <a:pPr algn="ctr" fontAlgn="t"/>
                      <a:r>
                        <a:rPr lang="en-US" sz="1200" b="1" i="0" u="none" strike="noStrike" dirty="0">
                          <a:solidFill>
                            <a:srgbClr val="333333"/>
                          </a:solidFill>
                          <a:effectLst/>
                          <a:latin typeface="Andale WT"/>
                        </a:rPr>
                        <a:t>Message</a:t>
                      </a:r>
                    </a:p>
                  </a:txBody>
                  <a:tcPr marL="5484" marR="5484" marT="5484"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50381660"/>
                  </a:ext>
                </a:extLst>
              </a:tr>
              <a:tr h="634202">
                <a:tc>
                  <a:txBody>
                    <a:bodyPr/>
                    <a:lstStyle/>
                    <a:p>
                      <a:pPr algn="ctr" fontAlgn="t"/>
                      <a:r>
                        <a:rPr lang="en-US" sz="1200" b="0" i="0" u="none" strike="noStrike">
                          <a:solidFill>
                            <a:srgbClr val="454545"/>
                          </a:solidFill>
                          <a:effectLst/>
                          <a:latin typeface="Andale WT"/>
                        </a:rPr>
                        <a:t>SD024</a:t>
                      </a:r>
                    </a:p>
                  </a:txBody>
                  <a:tcPr marL="5484" marR="5484" marT="5484"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ctr" fontAlgn="t"/>
                      <a:r>
                        <a:rPr lang="en-US" sz="1200" b="0" i="0" u="none" strike="noStrike">
                          <a:solidFill>
                            <a:srgbClr val="454545"/>
                          </a:solidFill>
                          <a:effectLst/>
                          <a:latin typeface="Andale WT"/>
                        </a:rPr>
                        <a:t>Error</a:t>
                      </a:r>
                    </a:p>
                  </a:txBody>
                  <a:tcPr marL="5484" marR="5484" marT="5484"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l" fontAlgn="t"/>
                      <a:r>
                        <a:rPr lang="en-US" sz="1200" b="0" i="0" u="none" strike="noStrike" dirty="0">
                          <a:solidFill>
                            <a:srgbClr val="454545"/>
                          </a:solidFill>
                          <a:effectLst/>
                          <a:latin typeface="Andale WT"/>
                        </a:rPr>
                        <a:t>The Discipline Date in the Sped Discipline Action file must fall between the Dates of Entry and Exit of Special Education in the IEP Participation file. If this was the case at one point but the student's circumstances changed later in the school year, please submit an exception request.</a:t>
                      </a:r>
                    </a:p>
                  </a:txBody>
                  <a:tcPr marL="5484" marR="5484" marT="5484"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2994487704"/>
                  </a:ext>
                </a:extLst>
              </a:tr>
              <a:tr h="1106314">
                <a:tc>
                  <a:txBody>
                    <a:bodyPr/>
                    <a:lstStyle/>
                    <a:p>
                      <a:pPr algn="ctr" fontAlgn="t"/>
                      <a:r>
                        <a:rPr lang="en-US" sz="1200" b="0" i="0" u="none" strike="noStrike">
                          <a:solidFill>
                            <a:srgbClr val="454545"/>
                          </a:solidFill>
                          <a:effectLst/>
                          <a:latin typeface="Andale WT"/>
                        </a:rPr>
                        <a:t>SD017</a:t>
                      </a:r>
                    </a:p>
                  </a:txBody>
                  <a:tcPr marL="5484" marR="5484" marT="5484"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ctr" fontAlgn="t"/>
                      <a:r>
                        <a:rPr lang="en-US" sz="1200" b="0" i="0" u="none" strike="noStrike" dirty="0">
                          <a:solidFill>
                            <a:srgbClr val="454545"/>
                          </a:solidFill>
                          <a:effectLst/>
                          <a:latin typeface="Andale WT"/>
                        </a:rPr>
                        <a:t>Error</a:t>
                      </a:r>
                    </a:p>
                  </a:txBody>
                  <a:tcPr marL="5484" marR="5484" marT="5484"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l" fontAlgn="t"/>
                      <a:r>
                        <a:rPr lang="en-US" sz="1200" b="0" i="0" u="none" strike="noStrike">
                          <a:solidFill>
                            <a:srgbClr val="454545"/>
                          </a:solidFill>
                          <a:effectLst/>
                          <a:latin typeface="Andale WT"/>
                        </a:rPr>
                        <a:t>The Grade Level field pulls from the Student Interchange-Student School Association (SSA) file and is missing from your snapshot. It is missing because either a record with a School Code matching the one reported in your Discipline Action file could not be found in the SSA file OR the Incident Date does not fall between the School Entry and Exit Date in the SSA file. Please check the Cognos Sped Incident and School Enrollment Date Comparison Report for details and adjust your file(s) as necessary.</a:t>
                      </a:r>
                    </a:p>
                  </a:txBody>
                  <a:tcPr marL="5484" marR="5484" marT="5484"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486629446"/>
                  </a:ext>
                </a:extLst>
              </a:tr>
              <a:tr h="365240">
                <a:tc>
                  <a:txBody>
                    <a:bodyPr/>
                    <a:lstStyle/>
                    <a:p>
                      <a:pPr algn="ctr" fontAlgn="t"/>
                      <a:r>
                        <a:rPr lang="en-US" sz="1200" b="0" i="0" u="none" strike="noStrike">
                          <a:solidFill>
                            <a:srgbClr val="454545"/>
                          </a:solidFill>
                          <a:effectLst/>
                          <a:latin typeface="Andale WT"/>
                        </a:rPr>
                        <a:t>SD009</a:t>
                      </a:r>
                    </a:p>
                  </a:txBody>
                  <a:tcPr marL="5484" marR="5484" marT="5484"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ctr" fontAlgn="t"/>
                      <a:r>
                        <a:rPr lang="en-US" sz="1200" b="0" i="0" u="none" strike="noStrike">
                          <a:solidFill>
                            <a:srgbClr val="454545"/>
                          </a:solidFill>
                          <a:effectLst/>
                          <a:latin typeface="Andale WT"/>
                        </a:rPr>
                        <a:t>Error</a:t>
                      </a:r>
                    </a:p>
                  </a:txBody>
                  <a:tcPr marL="5484" marR="5484" marT="5484"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l" fontAlgn="t"/>
                      <a:r>
                        <a:rPr lang="en-US" sz="1200" b="0" i="0" u="none" strike="noStrike">
                          <a:solidFill>
                            <a:srgbClr val="454545"/>
                          </a:solidFill>
                          <a:effectLst/>
                          <a:latin typeface="Andale WT"/>
                        </a:rPr>
                        <a:t>At least one racial category must be selected for each student in the Student Interchange - Student Demographic File.</a:t>
                      </a:r>
                    </a:p>
                  </a:txBody>
                  <a:tcPr marL="5484" marR="5484" marT="5484"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116306736"/>
                  </a:ext>
                </a:extLst>
              </a:tr>
              <a:tr h="476831">
                <a:tc>
                  <a:txBody>
                    <a:bodyPr/>
                    <a:lstStyle/>
                    <a:p>
                      <a:pPr algn="ctr" fontAlgn="t"/>
                      <a:r>
                        <a:rPr lang="en-US" sz="1200" b="0" i="0" u="none" strike="noStrike">
                          <a:solidFill>
                            <a:srgbClr val="454545"/>
                          </a:solidFill>
                          <a:effectLst/>
                          <a:latin typeface="Andale WT"/>
                        </a:rPr>
                        <a:t>SD005</a:t>
                      </a:r>
                    </a:p>
                  </a:txBody>
                  <a:tcPr marL="5484" marR="5484" marT="5484"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ctr" fontAlgn="t"/>
                      <a:r>
                        <a:rPr lang="en-US" sz="1200" b="0" i="0" u="none" strike="noStrike">
                          <a:solidFill>
                            <a:srgbClr val="454545"/>
                          </a:solidFill>
                          <a:effectLst/>
                          <a:latin typeface="Andale WT"/>
                        </a:rPr>
                        <a:t>Error</a:t>
                      </a:r>
                    </a:p>
                  </a:txBody>
                  <a:tcPr marL="5484" marR="5484" marT="5484"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l" fontAlgn="t"/>
                      <a:r>
                        <a:rPr lang="en-US" sz="1200" b="0" i="0" u="none" strike="noStrike">
                          <a:solidFill>
                            <a:srgbClr val="454545"/>
                          </a:solidFill>
                          <a:effectLst/>
                          <a:latin typeface="Andale WT"/>
                        </a:rPr>
                        <a:t>LASID must be included in the snapshot. This field is blank because a matching student record could not be found in the Student Interchange -Student Demographic File.</a:t>
                      </a:r>
                    </a:p>
                  </a:txBody>
                  <a:tcPr marL="5484" marR="5484" marT="5484"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3588102096"/>
                  </a:ext>
                </a:extLst>
              </a:tr>
              <a:tr h="476831">
                <a:tc>
                  <a:txBody>
                    <a:bodyPr/>
                    <a:lstStyle/>
                    <a:p>
                      <a:pPr algn="ctr" fontAlgn="t"/>
                      <a:r>
                        <a:rPr lang="en-US" sz="1200" b="0" i="0" u="none" strike="noStrike">
                          <a:solidFill>
                            <a:srgbClr val="454545"/>
                          </a:solidFill>
                          <a:effectLst/>
                          <a:latin typeface="Andale WT"/>
                        </a:rPr>
                        <a:t>SD018</a:t>
                      </a:r>
                    </a:p>
                  </a:txBody>
                  <a:tcPr marL="5484" marR="5484" marT="5484"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ctr" fontAlgn="t"/>
                      <a:r>
                        <a:rPr lang="en-US" sz="1200" b="0" i="0" u="none" strike="noStrike">
                          <a:solidFill>
                            <a:srgbClr val="454545"/>
                          </a:solidFill>
                          <a:effectLst/>
                          <a:latin typeface="Andale WT"/>
                        </a:rPr>
                        <a:t>Error</a:t>
                      </a:r>
                    </a:p>
                  </a:txBody>
                  <a:tcPr marL="5484" marR="5484" marT="5484"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l" fontAlgn="t"/>
                      <a:r>
                        <a:rPr lang="en-US" sz="1200" b="0" i="0" u="none" strike="noStrike" dirty="0">
                          <a:solidFill>
                            <a:srgbClr val="454545"/>
                          </a:solidFill>
                          <a:effectLst/>
                          <a:latin typeface="Andale WT"/>
                        </a:rPr>
                        <a:t>Primary Disability must be included in the snapshot. This field is blank because a matching student record could not be found in the Participation file in the Special Education IEP Interchange.</a:t>
                      </a:r>
                    </a:p>
                  </a:txBody>
                  <a:tcPr marL="5484" marR="5484" marT="5484"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2933591690"/>
                  </a:ext>
                </a:extLst>
              </a:tr>
            </a:tbl>
          </a:graphicData>
        </a:graphic>
      </p:graphicFrame>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17" name="Content Placeholder 16">
            <a:extLst>
              <a:ext uri="{FF2B5EF4-FFF2-40B4-BE49-F238E27FC236}">
                <a16:creationId xmlns:a16="http://schemas.microsoft.com/office/drawing/2014/main" id="{1F5E689E-E26A-A2D1-CF8A-17407058904D}"/>
              </a:ext>
            </a:extLst>
          </p:cNvPr>
          <p:cNvSpPr>
            <a:spLocks noGrp="1"/>
          </p:cNvSpPr>
          <p:nvPr>
            <p:ph sz="quarter" idx="4294967295"/>
          </p:nvPr>
        </p:nvSpPr>
        <p:spPr>
          <a:xfrm>
            <a:off x="8829675" y="6521450"/>
            <a:ext cx="3362325" cy="271463"/>
          </a:xfrm>
        </p:spPr>
        <p:txBody>
          <a:bodyPr>
            <a:normAutofit fontScale="40000" lnSpcReduction="20000"/>
          </a:bodyPr>
          <a:lstStyle/>
          <a:p>
            <a:r>
              <a:rPr lang="en-US"/>
              <a:t>Special Education Discipline – Lindsey Heitman</a:t>
            </a:r>
          </a:p>
        </p:txBody>
      </p:sp>
      <p:sp>
        <p:nvSpPr>
          <p:cNvPr id="13" name="TextBox 12">
            <a:extLst>
              <a:ext uri="{FF2B5EF4-FFF2-40B4-BE49-F238E27FC236}">
                <a16:creationId xmlns:a16="http://schemas.microsoft.com/office/drawing/2014/main" id="{5670E0B0-730E-163E-5FEF-A837CD9D1C27}"/>
              </a:ext>
            </a:extLst>
          </p:cNvPr>
          <p:cNvSpPr txBox="1"/>
          <p:nvPr/>
        </p:nvSpPr>
        <p:spPr>
          <a:xfrm>
            <a:off x="224398" y="1252758"/>
            <a:ext cx="5304335" cy="830997"/>
          </a:xfrm>
          <a:prstGeom prst="rect">
            <a:avLst/>
          </a:prstGeom>
          <a:noFill/>
        </p:spPr>
        <p:txBody>
          <a:bodyPr wrap="square" rtlCol="0">
            <a:spAutoFit/>
          </a:bodyPr>
          <a:lstStyle/>
          <a:p>
            <a:r>
              <a:rPr lang="en-US" sz="1600"/>
              <a:t>The edits at the snapshot level contain data extracted from multiple interchanges and generally mean the data is missing from or needs to be adjusted in the interchange file.  </a:t>
            </a:r>
          </a:p>
        </p:txBody>
      </p:sp>
      <p:cxnSp>
        <p:nvCxnSpPr>
          <p:cNvPr id="22" name="Straight Arrow Connector 21">
            <a:extLst>
              <a:ext uri="{FF2B5EF4-FFF2-40B4-BE49-F238E27FC236}">
                <a16:creationId xmlns:a16="http://schemas.microsoft.com/office/drawing/2014/main" id="{D4D85F88-77D2-569C-2C9F-59937D294F92}"/>
              </a:ext>
              <a:ext uri="{C183D7F6-B498-43B3-948B-1728B52AA6E4}">
                <adec:decorative xmlns:adec="http://schemas.microsoft.com/office/drawing/2017/decorative" val="1"/>
              </a:ext>
            </a:extLst>
          </p:cNvPr>
          <p:cNvCxnSpPr>
            <a:cxnSpLocks/>
          </p:cNvCxnSpPr>
          <p:nvPr/>
        </p:nvCxnSpPr>
        <p:spPr>
          <a:xfrm flipV="1">
            <a:off x="7093727" y="2908688"/>
            <a:ext cx="430080" cy="50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64AC08B-7DEC-7388-9F0F-BA776BC7D9EC}"/>
              </a:ext>
            </a:extLst>
          </p:cNvPr>
          <p:cNvSpPr txBox="1"/>
          <p:nvPr/>
        </p:nvSpPr>
        <p:spPr>
          <a:xfrm>
            <a:off x="7626371" y="2321317"/>
            <a:ext cx="3917845" cy="1384995"/>
          </a:xfrm>
          <a:prstGeom prst="rect">
            <a:avLst/>
          </a:prstGeom>
          <a:noFill/>
        </p:spPr>
        <p:txBody>
          <a:bodyPr wrap="square">
            <a:spAutoFit/>
          </a:bodyPr>
          <a:lstStyle/>
          <a:p>
            <a:r>
              <a:rPr lang="en-US" sz="1400" dirty="0">
                <a:solidFill>
                  <a:srgbClr val="FF0000"/>
                </a:solidFill>
              </a:rPr>
              <a:t>Record may be missing from Participation file OR Discipline Start Date does not fall between the Sped entry/exit dates in that file. The data may need to be adjusted in that file OR an exception request may be needed if dates are correct, and student left AU and returned later in the year. </a:t>
            </a:r>
            <a:endParaRPr lang="en-US" sz="1800" dirty="0">
              <a:solidFill>
                <a:srgbClr val="FF0000"/>
              </a:solidFill>
            </a:endParaRPr>
          </a:p>
        </p:txBody>
      </p:sp>
      <p:cxnSp>
        <p:nvCxnSpPr>
          <p:cNvPr id="15" name="Straight Arrow Connector 14">
            <a:extLst>
              <a:ext uri="{FF2B5EF4-FFF2-40B4-BE49-F238E27FC236}">
                <a16:creationId xmlns:a16="http://schemas.microsoft.com/office/drawing/2014/main" id="{F099B731-3D9C-3A44-B72F-0266D5B56192}"/>
              </a:ext>
              <a:ext uri="{C183D7F6-B498-43B3-948B-1728B52AA6E4}">
                <adec:decorative xmlns:adec="http://schemas.microsoft.com/office/drawing/2017/decorative" val="1"/>
              </a:ext>
            </a:extLst>
          </p:cNvPr>
          <p:cNvCxnSpPr/>
          <p:nvPr/>
        </p:nvCxnSpPr>
        <p:spPr>
          <a:xfrm>
            <a:off x="7245231" y="4811703"/>
            <a:ext cx="418123" cy="191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75649B8-A861-54DC-9358-A9D9417566DF}"/>
              </a:ext>
              <a:ext uri="{C183D7F6-B498-43B3-948B-1728B52AA6E4}">
                <adec:decorative xmlns:adec="http://schemas.microsoft.com/office/drawing/2017/decorative" val="1"/>
              </a:ext>
            </a:extLst>
          </p:cNvPr>
          <p:cNvCxnSpPr/>
          <p:nvPr/>
        </p:nvCxnSpPr>
        <p:spPr>
          <a:xfrm flipV="1">
            <a:off x="7239412" y="5169636"/>
            <a:ext cx="453558" cy="191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A5DB7DC-398C-BE32-0895-40081D851DD8}"/>
              </a:ext>
            </a:extLst>
          </p:cNvPr>
          <p:cNvSpPr txBox="1"/>
          <p:nvPr/>
        </p:nvSpPr>
        <p:spPr>
          <a:xfrm>
            <a:off x="7739702" y="4715719"/>
            <a:ext cx="4449968" cy="738664"/>
          </a:xfrm>
          <a:prstGeom prst="rect">
            <a:avLst/>
          </a:prstGeom>
          <a:noFill/>
        </p:spPr>
        <p:txBody>
          <a:bodyPr wrap="square">
            <a:spAutoFit/>
          </a:bodyPr>
          <a:lstStyle/>
          <a:p>
            <a:r>
              <a:rPr lang="en-US" sz="1400">
                <a:solidFill>
                  <a:srgbClr val="FF0000"/>
                </a:solidFill>
              </a:rPr>
              <a:t>Record may be missing from Student Dem file OR last untagged Student Dem file was processing OR file didn’t process successfully       </a:t>
            </a:r>
          </a:p>
        </p:txBody>
      </p:sp>
      <p:cxnSp>
        <p:nvCxnSpPr>
          <p:cNvPr id="8" name="Straight Arrow Connector 7">
            <a:extLst>
              <a:ext uri="{FF2B5EF4-FFF2-40B4-BE49-F238E27FC236}">
                <a16:creationId xmlns:a16="http://schemas.microsoft.com/office/drawing/2014/main" id="{3B6506D7-8E20-40DC-BBD7-1A26B21793C1}"/>
              </a:ext>
              <a:ext uri="{C183D7F6-B498-43B3-948B-1728B52AA6E4}">
                <adec:decorative xmlns:adec="http://schemas.microsoft.com/office/drawing/2017/decorative" val="1"/>
              </a:ext>
            </a:extLst>
          </p:cNvPr>
          <p:cNvCxnSpPr/>
          <p:nvPr/>
        </p:nvCxnSpPr>
        <p:spPr>
          <a:xfrm>
            <a:off x="7078133" y="5748867"/>
            <a:ext cx="50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0C0A413-0F41-641E-8A2F-EA4398FCA58B}"/>
              </a:ext>
            </a:extLst>
          </p:cNvPr>
          <p:cNvSpPr txBox="1"/>
          <p:nvPr/>
        </p:nvSpPr>
        <p:spPr>
          <a:xfrm>
            <a:off x="7586133" y="5546716"/>
            <a:ext cx="3917845" cy="584775"/>
          </a:xfrm>
          <a:prstGeom prst="rect">
            <a:avLst/>
          </a:prstGeom>
          <a:noFill/>
        </p:spPr>
        <p:txBody>
          <a:bodyPr wrap="square">
            <a:spAutoFit/>
          </a:bodyPr>
          <a:lstStyle/>
          <a:p>
            <a:r>
              <a:rPr lang="en-US" sz="1400">
                <a:solidFill>
                  <a:srgbClr val="FF0000"/>
                </a:solidFill>
              </a:rPr>
              <a:t>Record may be missing from Participation file OR last Participation file didn’t process successfully</a:t>
            </a:r>
            <a:r>
              <a:rPr lang="en-US" sz="1800">
                <a:solidFill>
                  <a:srgbClr val="FF0000"/>
                </a:solidFill>
              </a:rPr>
              <a:t>  </a:t>
            </a:r>
          </a:p>
        </p:txBody>
      </p: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2800870" y="6521019"/>
            <a:ext cx="3295130" cy="2717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1">
                    <a:lumMod val="65000"/>
                    <a:lumOff val="35000"/>
                  </a:schemeClr>
                </a:solidFill>
                <a:hlinkClick r:id="rId2">
                  <a:extLst>
                    <a:ext uri="{A12FA001-AC4F-418D-AE19-62706E023703}">
                      <ahyp:hlinkClr xmlns:ahyp="http://schemas.microsoft.com/office/drawing/2018/hyperlinkcolor" val="tx"/>
                    </a:ext>
                  </a:extLst>
                </a:hlinkClick>
              </a:rPr>
              <a:t>SpedDiscipline@cde.state.co.us</a:t>
            </a:r>
            <a:r>
              <a:rPr lang="en-US" sz="1200">
                <a:solidFill>
                  <a:schemeClr val="tx1">
                    <a:lumMod val="65000"/>
                    <a:lumOff val="35000"/>
                  </a:schemeClr>
                </a:solidFill>
              </a:rPr>
              <a:t> </a:t>
            </a:r>
          </a:p>
          <a:p>
            <a:endParaRPr lang="en-US" sz="2100"/>
          </a:p>
        </p:txBody>
      </p:sp>
    </p:spTree>
    <p:extLst>
      <p:ext uri="{BB962C8B-B14F-4D97-AF65-F5344CB8AC3E}">
        <p14:creationId xmlns:p14="http://schemas.microsoft.com/office/powerpoint/2010/main" val="197113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Special Education Discipline</a:t>
            </a:r>
            <a:br>
              <a:rPr lang="en-US"/>
            </a:br>
            <a:r>
              <a:rPr lang="en-US"/>
              <a:t>Snapshot Error Code SD017</a:t>
            </a:r>
          </a:p>
        </p:txBody>
      </p:sp>
      <p:pic>
        <p:nvPicPr>
          <p:cNvPr id="9" name="Content Placeholder 8" descr="screenshot of Discipline Interchange reports">
            <a:extLst>
              <a:ext uri="{FF2B5EF4-FFF2-40B4-BE49-F238E27FC236}">
                <a16:creationId xmlns:a16="http://schemas.microsoft.com/office/drawing/2014/main" id="{0B14A518-6ABD-EEF7-DCEC-F2EE3D987B47}"/>
              </a:ext>
            </a:extLst>
          </p:cNvPr>
          <p:cNvPicPr>
            <a:picLocks noGrp="1" noChangeAspect="1"/>
          </p:cNvPicPr>
          <p:nvPr>
            <p:ph idx="1"/>
          </p:nvPr>
        </p:nvPicPr>
        <p:blipFill rotWithShape="1">
          <a:blip r:embed="rId2"/>
          <a:stretch/>
        </p:blipFill>
        <p:spPr>
          <a:xfrm>
            <a:off x="243705" y="2046059"/>
            <a:ext cx="8720163" cy="4060794"/>
          </a:xfrm>
        </p:spPr>
      </p:pic>
      <p:sp>
        <p:nvSpPr>
          <p:cNvPr id="3" name="Content Placeholder 2">
            <a:extLst>
              <a:ext uri="{FF2B5EF4-FFF2-40B4-BE49-F238E27FC236}">
                <a16:creationId xmlns:a16="http://schemas.microsoft.com/office/drawing/2014/main" id="{89EBCDF4-17C6-95AA-9EE2-276F14A6DD45}"/>
              </a:ext>
            </a:extLst>
          </p:cNvPr>
          <p:cNvSpPr>
            <a:spLocks noGrp="1"/>
          </p:cNvSpPr>
          <p:nvPr>
            <p:ph sz="quarter" idx="4294967295"/>
          </p:nvPr>
        </p:nvSpPr>
        <p:spPr>
          <a:xfrm>
            <a:off x="0" y="6405563"/>
            <a:ext cx="4484688" cy="361950"/>
          </a:xfrm>
        </p:spPr>
        <p:txBody>
          <a:bodyPr/>
          <a:lstStyle/>
          <a:p>
            <a:r>
              <a:rPr lang="en-US" sz="1600">
                <a:solidFill>
                  <a:schemeClr val="tx1">
                    <a:lumMod val="65000"/>
                    <a:lumOff val="35000"/>
                  </a:schemeClr>
                </a:solidFill>
                <a:hlinkClick r:id="rId3">
                  <a:extLst>
                    <a:ext uri="{A12FA001-AC4F-418D-AE19-62706E023703}">
                      <ahyp:hlinkClr xmlns:ahyp="http://schemas.microsoft.com/office/drawing/2018/hyperlinkcolor" val="tx"/>
                    </a:ext>
                  </a:extLst>
                </a:hlinkClick>
              </a:rPr>
              <a:t>SpedDiscipline@cde.state.co.us</a:t>
            </a:r>
            <a:r>
              <a:rPr lang="en-US" sz="1600">
                <a:solidFill>
                  <a:schemeClr val="tx1">
                    <a:lumMod val="65000"/>
                    <a:lumOff val="35000"/>
                  </a:schemeClr>
                </a:solidFill>
              </a:rPr>
              <a:t> </a:t>
            </a:r>
          </a:p>
          <a:p>
            <a:endParaRPr lang="en-US"/>
          </a:p>
        </p:txBody>
      </p:sp>
      <p:sp>
        <p:nvSpPr>
          <p:cNvPr id="7" name="Content Placeholder 6">
            <a:extLst>
              <a:ext uri="{FF2B5EF4-FFF2-40B4-BE49-F238E27FC236}">
                <a16:creationId xmlns:a16="http://schemas.microsoft.com/office/drawing/2014/main" id="{78A372A3-49DF-92FE-89D7-53E7DE1EA4DD}"/>
              </a:ext>
            </a:extLst>
          </p:cNvPr>
          <p:cNvSpPr>
            <a:spLocks noGrp="1"/>
          </p:cNvSpPr>
          <p:nvPr>
            <p:ph sz="quarter" idx="4294967295"/>
          </p:nvPr>
        </p:nvSpPr>
        <p:spPr>
          <a:xfrm>
            <a:off x="3770313" y="6471849"/>
            <a:ext cx="4392612" cy="361950"/>
          </a:xfrm>
        </p:spPr>
        <p:txBody>
          <a:bodyPr>
            <a:normAutofit fontScale="47500" lnSpcReduction="20000"/>
          </a:bodyPr>
          <a:lstStyle/>
          <a:p>
            <a:r>
              <a:rPr lang="en-US" dirty="0"/>
              <a:t>Special Education Discipline – Lindsey Heitman</a:t>
            </a:r>
          </a:p>
          <a:p>
            <a:endParaRPr lang="en-US" dirty="0"/>
          </a:p>
        </p:txBody>
      </p:sp>
      <p:sp>
        <p:nvSpPr>
          <p:cNvPr id="5" name="Rectangle 4"/>
          <p:cNvSpPr/>
          <p:nvPr/>
        </p:nvSpPr>
        <p:spPr>
          <a:xfrm>
            <a:off x="160327" y="1273775"/>
            <a:ext cx="8456604" cy="1050288"/>
          </a:xfrm>
          <a:prstGeom prst="rect">
            <a:avLst/>
          </a:prstGeom>
        </p:spPr>
        <p:txBody>
          <a:bodyPr wrap="square">
            <a:spAutoFit/>
          </a:bodyPr>
          <a:lstStyle/>
          <a:p>
            <a:pPr marL="44054" lvl="1"/>
            <a:r>
              <a:rPr lang="en-US" sz="1600" b="1" dirty="0"/>
              <a:t>Troubleshooting Snapshot Error SD017 –</a:t>
            </a:r>
            <a:r>
              <a:rPr lang="en-US" sz="1600" b="1" dirty="0">
                <a:solidFill>
                  <a:srgbClr val="CC0099"/>
                </a:solidFill>
              </a:rPr>
              <a:t> </a:t>
            </a:r>
            <a:r>
              <a:rPr lang="en-US" sz="1600" b="1" dirty="0"/>
              <a:t>snapshot needs a valid grade level to pull from district</a:t>
            </a:r>
            <a:r>
              <a:rPr lang="en-US" sz="1600" b="1" dirty="0">
                <a:solidFill>
                  <a:srgbClr val="CC0099"/>
                </a:solidFill>
              </a:rPr>
              <a:t> </a:t>
            </a:r>
            <a:r>
              <a:rPr lang="en-US" sz="1600" b="1" dirty="0"/>
              <a:t>SSA file. </a:t>
            </a:r>
            <a:r>
              <a:rPr lang="en-US" sz="1600" dirty="0"/>
              <a:t>Error indicates misalignment with the School Codes, Entry Dates, or Incident Date. First Check this Cognos Report:</a:t>
            </a:r>
          </a:p>
          <a:p>
            <a:pPr marL="44054" lvl="1"/>
            <a:r>
              <a:rPr lang="en-US" sz="1425" dirty="0"/>
              <a:t>	</a:t>
            </a:r>
          </a:p>
        </p:txBody>
      </p:sp>
      <p:sp>
        <p:nvSpPr>
          <p:cNvPr id="13" name="Rectangle 12">
            <a:extLst>
              <a:ext uri="{FF2B5EF4-FFF2-40B4-BE49-F238E27FC236}">
                <a16:creationId xmlns:a16="http://schemas.microsoft.com/office/drawing/2014/main" id="{9B38EE02-33BD-4875-705E-8E98870CEF58}"/>
              </a:ext>
              <a:ext uri="{C183D7F6-B498-43B3-948B-1728B52AA6E4}">
                <adec:decorative xmlns:adec="http://schemas.microsoft.com/office/drawing/2017/decorative" val="1"/>
              </a:ext>
            </a:extLst>
          </p:cNvPr>
          <p:cNvSpPr/>
          <p:nvPr/>
        </p:nvSpPr>
        <p:spPr>
          <a:xfrm>
            <a:off x="2018122" y="3263260"/>
            <a:ext cx="3795416" cy="36478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 name="TextBox 5"/>
          <p:cNvSpPr txBox="1"/>
          <p:nvPr/>
        </p:nvSpPr>
        <p:spPr>
          <a:xfrm>
            <a:off x="872067" y="5296819"/>
            <a:ext cx="8813800" cy="1107996"/>
          </a:xfrm>
          <a:prstGeom prst="rect">
            <a:avLst/>
          </a:prstGeom>
          <a:noFill/>
        </p:spPr>
        <p:txBody>
          <a:bodyPr wrap="square" rtlCol="0">
            <a:spAutoFit/>
          </a:bodyPr>
          <a:lstStyle/>
          <a:p>
            <a:pPr marL="214313" indent="-214313">
              <a:buFont typeface="Arial" panose="020B0604020202020204" pitchFamily="34" charset="0"/>
              <a:buChar char="•"/>
            </a:pPr>
            <a:r>
              <a:rPr lang="en-US"/>
              <a:t>School code must match between Student School Association file and Discipline Action file</a:t>
            </a:r>
          </a:p>
          <a:p>
            <a:pPr marL="214313" indent="-214313">
              <a:buFont typeface="Arial" panose="020B0604020202020204" pitchFamily="34" charset="0"/>
              <a:buChar char="•"/>
            </a:pPr>
            <a:r>
              <a:rPr lang="en-US"/>
              <a:t>Incident Date must fall between the School Association file School Entry and Exit dates  </a:t>
            </a:r>
          </a:p>
          <a:p>
            <a:pPr marL="214313" indent="-214313">
              <a:buFont typeface="Arial" panose="020B0604020202020204" pitchFamily="34" charset="0"/>
              <a:buChar char="•"/>
            </a:pPr>
            <a:r>
              <a:rPr lang="en-US"/>
              <a:t>The school code reported should be the school where the incident took place </a:t>
            </a:r>
          </a:p>
          <a:p>
            <a:endParaRPr lang="en-US" sz="1200"/>
          </a:p>
        </p:txBody>
      </p:sp>
      <p:sp>
        <p:nvSpPr>
          <p:cNvPr id="14" name="TextBox 13">
            <a:extLst>
              <a:ext uri="{FF2B5EF4-FFF2-40B4-BE49-F238E27FC236}">
                <a16:creationId xmlns:a16="http://schemas.microsoft.com/office/drawing/2014/main" id="{4D4E3267-EB5F-FA8E-52B0-0F2F91FA74F2}"/>
              </a:ext>
            </a:extLst>
          </p:cNvPr>
          <p:cNvSpPr txBox="1"/>
          <p:nvPr/>
        </p:nvSpPr>
        <p:spPr>
          <a:xfrm>
            <a:off x="6378463" y="2211696"/>
            <a:ext cx="2700162" cy="1815882"/>
          </a:xfrm>
          <a:prstGeom prst="rect">
            <a:avLst/>
          </a:prstGeom>
          <a:solidFill>
            <a:schemeClr val="bg2">
              <a:lumMod val="40000"/>
              <a:lumOff val="60000"/>
            </a:schemeClr>
          </a:solidFill>
          <a:ln>
            <a:solidFill>
              <a:schemeClr val="tx1"/>
            </a:solidFill>
          </a:ln>
        </p:spPr>
        <p:txBody>
          <a:bodyPr wrap="square" rtlCol="0">
            <a:spAutoFit/>
          </a:bodyPr>
          <a:lstStyle/>
          <a:p>
            <a:r>
              <a:rPr lang="en-US" sz="1400" b="1"/>
              <a:t>This </a:t>
            </a:r>
            <a:r>
              <a:rPr lang="en-US" sz="1400" b="1" err="1"/>
              <a:t>cognos</a:t>
            </a:r>
            <a:r>
              <a:rPr lang="en-US" sz="1400" b="1"/>
              <a:t> report can help you determine what the issue is. Report will only contain data IF you have error SD017. You will not see your district code listed in the filter box as an option if you don’t have error SD017 at the snapshot level. </a:t>
            </a:r>
          </a:p>
        </p:txBody>
      </p:sp>
      <p:sp>
        <p:nvSpPr>
          <p:cNvPr id="4" name="TextBox 3">
            <a:extLst>
              <a:ext uri="{FF2B5EF4-FFF2-40B4-BE49-F238E27FC236}">
                <a16:creationId xmlns:a16="http://schemas.microsoft.com/office/drawing/2014/main" id="{71457EA6-D5A4-4101-8FAA-76A350BBAF83}"/>
              </a:ext>
            </a:extLst>
          </p:cNvPr>
          <p:cNvSpPr txBox="1"/>
          <p:nvPr/>
        </p:nvSpPr>
        <p:spPr>
          <a:xfrm>
            <a:off x="8963868" y="1273775"/>
            <a:ext cx="2964919" cy="2554545"/>
          </a:xfrm>
          <a:prstGeom prst="rect">
            <a:avLst/>
          </a:prstGeom>
          <a:noFill/>
        </p:spPr>
        <p:txBody>
          <a:bodyPr wrap="square">
            <a:spAutoFit/>
          </a:bodyPr>
          <a:lstStyle/>
          <a:p>
            <a:pPr marL="386954" lvl="2"/>
            <a:r>
              <a:rPr lang="en-US" sz="1600" b="1"/>
              <a:t>This error will trigger until district untagged SSA file is uploaded and successfully processed</a:t>
            </a:r>
          </a:p>
          <a:p>
            <a:pPr marL="558404" lvl="2" indent="-171450">
              <a:buFont typeface="Arial" panose="020B0604020202020204" pitchFamily="34" charset="0"/>
              <a:buChar char="•"/>
            </a:pPr>
            <a:r>
              <a:rPr lang="en-US" sz="1600" b="1"/>
              <a:t>Use ‘District Activity Report’ to verify interchange file status.</a:t>
            </a:r>
          </a:p>
          <a:p>
            <a:pPr marL="1015604" lvl="3" indent="-171450">
              <a:buFont typeface="Arial" panose="020B0604020202020204" pitchFamily="34" charset="0"/>
              <a:buChar char="•"/>
            </a:pPr>
            <a:r>
              <a:rPr lang="en-US" sz="1600" b="1"/>
              <a:t>Report found in Special Ed Discipline </a:t>
            </a:r>
            <a:r>
              <a:rPr lang="en-US" sz="1600" b="1" err="1"/>
              <a:t>cognos</a:t>
            </a:r>
            <a:r>
              <a:rPr lang="en-US" sz="1600" b="1"/>
              <a:t> folder</a:t>
            </a:r>
          </a:p>
        </p:txBody>
      </p:sp>
    </p:spTree>
    <p:extLst>
      <p:ext uri="{BB962C8B-B14F-4D97-AF65-F5344CB8AC3E}">
        <p14:creationId xmlns:p14="http://schemas.microsoft.com/office/powerpoint/2010/main" val="117346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chemeClr val="tx1"/>
                </a:solidFill>
              </a:rPr>
            </a:br>
            <a:r>
              <a:rPr lang="en-US" dirty="0"/>
              <a:t>Special Education Discipline Snapshot Timeline</a:t>
            </a:r>
            <a:br>
              <a:rPr lang="en-US" dirty="0"/>
            </a:br>
            <a:br>
              <a:rPr lang="en-US" dirty="0"/>
            </a:br>
            <a:r>
              <a:rPr lang="en-US" dirty="0"/>
              <a:t>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9</a:t>
            </a:fld>
            <a:endParaRPr lang="en-US"/>
          </a:p>
        </p:txBody>
      </p:sp>
      <p:sp>
        <p:nvSpPr>
          <p:cNvPr id="3" name="TextBox 2">
            <a:extLst>
              <a:ext uri="{FF2B5EF4-FFF2-40B4-BE49-F238E27FC236}">
                <a16:creationId xmlns:a16="http://schemas.microsoft.com/office/drawing/2014/main" id="{61B18AAC-23F9-28E9-A543-945FD39B72E6}"/>
              </a:ext>
            </a:extLst>
          </p:cNvPr>
          <p:cNvSpPr txBox="1"/>
          <p:nvPr/>
        </p:nvSpPr>
        <p:spPr>
          <a:xfrm>
            <a:off x="127000" y="1208544"/>
            <a:ext cx="5969000" cy="369332"/>
          </a:xfrm>
          <a:prstGeom prst="rect">
            <a:avLst/>
          </a:prstGeom>
          <a:noFill/>
        </p:spPr>
        <p:txBody>
          <a:bodyPr wrap="square" rtlCol="0">
            <a:spAutoFit/>
          </a:bodyPr>
          <a:lstStyle/>
          <a:p>
            <a:r>
              <a:rPr lang="en-US" b="1"/>
              <a:t>Timeline:</a:t>
            </a:r>
          </a:p>
        </p:txBody>
      </p:sp>
      <p:sp>
        <p:nvSpPr>
          <p:cNvPr id="10" name="TextBox 9">
            <a:extLst>
              <a:ext uri="{FF2B5EF4-FFF2-40B4-BE49-F238E27FC236}">
                <a16:creationId xmlns:a16="http://schemas.microsoft.com/office/drawing/2014/main" id="{C01C6E1B-E65F-A8D1-83A2-E15694A2FBB0}"/>
              </a:ext>
            </a:extLst>
          </p:cNvPr>
          <p:cNvSpPr txBox="1"/>
          <p:nvPr/>
        </p:nvSpPr>
        <p:spPr>
          <a:xfrm>
            <a:off x="332873" y="1577876"/>
            <a:ext cx="7037005" cy="6463308"/>
          </a:xfrm>
          <a:prstGeom prst="rect">
            <a:avLst/>
          </a:prstGeom>
          <a:noFill/>
        </p:spPr>
        <p:txBody>
          <a:bodyPr wrap="square" rtlCol="0">
            <a:spAutoFit/>
          </a:bodyPr>
          <a:lstStyle/>
          <a:p>
            <a:pPr marL="285750" indent="-285750">
              <a:buFont typeface="Arial" panose="020B0604020202020204" pitchFamily="34" charset="0"/>
              <a:buChar char="•"/>
            </a:pPr>
            <a:r>
              <a:rPr lang="en-US" b="1" dirty="0"/>
              <a:t>May 1, 2024  </a:t>
            </a:r>
            <a:r>
              <a:rPr lang="en-US" dirty="0"/>
              <a:t>-  </a:t>
            </a:r>
            <a:r>
              <a:rPr lang="en-US" sz="1800" b="0" dirty="0"/>
              <a:t>SPED Discipline </a:t>
            </a:r>
            <a:r>
              <a:rPr lang="en-US" sz="1800" b="0" baseline="0" dirty="0"/>
              <a:t>Snapshot official open</a:t>
            </a:r>
          </a:p>
          <a:p>
            <a:pPr marL="285750" indent="-285750">
              <a:buFont typeface="Arial" panose="020B0604020202020204" pitchFamily="34" charset="0"/>
              <a:buChar char="•"/>
            </a:pPr>
            <a:r>
              <a:rPr lang="en-US" b="1" dirty="0">
                <a:highlight>
                  <a:srgbClr val="FFFF00"/>
                </a:highlight>
              </a:rPr>
              <a:t>May 23, 2024 </a:t>
            </a:r>
            <a:r>
              <a:rPr lang="en-US" dirty="0">
                <a:highlight>
                  <a:srgbClr val="FFFF00"/>
                </a:highlight>
              </a:rPr>
              <a:t>- </a:t>
            </a:r>
            <a:r>
              <a:rPr lang="en-US" sz="1800" b="0" dirty="0">
                <a:highlight>
                  <a:srgbClr val="FFFF00"/>
                </a:highlight>
              </a:rPr>
              <a:t>All Interchange files that feed into snapshot uploaded</a:t>
            </a:r>
            <a:r>
              <a:rPr lang="en-US" dirty="0">
                <a:highlight>
                  <a:srgbClr val="FFFF00"/>
                </a:highlight>
              </a:rPr>
              <a:t> or updated</a:t>
            </a:r>
            <a:r>
              <a:rPr lang="en-US" sz="1800" b="0" dirty="0">
                <a:highlight>
                  <a:srgbClr val="FFFF00"/>
                </a:highlight>
              </a:rPr>
              <a:t> at least once</a:t>
            </a:r>
          </a:p>
          <a:p>
            <a:pPr marL="285750" indent="-285750">
              <a:buFont typeface="Arial" panose="020B0604020202020204" pitchFamily="34" charset="0"/>
              <a:buChar char="•"/>
            </a:pPr>
            <a:r>
              <a:rPr lang="en-US" b="1" dirty="0"/>
              <a:t>June 27, 2024 </a:t>
            </a:r>
            <a:r>
              <a:rPr lang="en-US" dirty="0"/>
              <a:t>- </a:t>
            </a:r>
            <a:r>
              <a:rPr lang="en-US" sz="1800" b="0" dirty="0"/>
              <a:t>Interchange errors resolved – Discipline Action File, Child File, Participation File</a:t>
            </a:r>
          </a:p>
          <a:p>
            <a:pPr marL="285750" indent="-285750">
              <a:buFont typeface="Arial" panose="020B0604020202020204" pitchFamily="34" charset="0"/>
              <a:buChar char="•"/>
            </a:pPr>
            <a:r>
              <a:rPr lang="en-US" b="1" dirty="0"/>
              <a:t>August 15, 2024 </a:t>
            </a:r>
            <a:r>
              <a:rPr lang="en-US" dirty="0"/>
              <a:t>- </a:t>
            </a:r>
            <a:r>
              <a:rPr lang="en-US" sz="1800" b="0" baseline="0" dirty="0"/>
              <a:t>All Exception requests submitted to CDE processing</a:t>
            </a:r>
          </a:p>
          <a:p>
            <a:pPr marL="285750" indent="-285750">
              <a:buFont typeface="Arial" panose="020B0604020202020204" pitchFamily="34" charset="0"/>
              <a:buChar char="•"/>
            </a:pPr>
            <a:r>
              <a:rPr lang="en-US" b="1" dirty="0"/>
              <a:t>August 22, 2024 </a:t>
            </a:r>
            <a:r>
              <a:rPr lang="en-US" dirty="0"/>
              <a:t>- </a:t>
            </a:r>
            <a:r>
              <a:rPr lang="en-US" sz="1800" b="0" baseline="0" dirty="0"/>
              <a:t>Snapshot error-free</a:t>
            </a:r>
          </a:p>
          <a:p>
            <a:pPr marL="285750" indent="-285750">
              <a:buFont typeface="Arial" panose="020B0604020202020204" pitchFamily="34" charset="0"/>
              <a:buChar char="•"/>
            </a:pPr>
            <a:r>
              <a:rPr lang="en-US" sz="1800" b="1" dirty="0"/>
              <a:t>Aug.</a:t>
            </a:r>
            <a:r>
              <a:rPr lang="en-US" sz="1800" b="1" baseline="0" dirty="0"/>
              <a:t> 22 – Aug. 29, 2024 </a:t>
            </a:r>
            <a:r>
              <a:rPr lang="en-US" sz="1800" b="0" baseline="0" dirty="0"/>
              <a:t>- </a:t>
            </a:r>
            <a:r>
              <a:rPr lang="en-US" sz="1800" b="0" dirty="0"/>
              <a:t>Report Review</a:t>
            </a:r>
          </a:p>
          <a:p>
            <a:pPr marL="285750" indent="-285750">
              <a:buFont typeface="Arial" panose="020B0604020202020204" pitchFamily="34" charset="0"/>
              <a:buChar char="•"/>
            </a:pPr>
            <a:r>
              <a:rPr lang="en-US" sz="1800" b="1" baseline="0" dirty="0"/>
              <a:t>August 29, 2024 </a:t>
            </a:r>
            <a:r>
              <a:rPr lang="en-US" sz="1800" b="0" baseline="0" dirty="0"/>
              <a:t>- </a:t>
            </a:r>
            <a:r>
              <a:rPr lang="en-US" sz="1800" b="0" dirty="0"/>
              <a:t>Final Submission</a:t>
            </a:r>
            <a:r>
              <a:rPr lang="en-US" sz="1800" b="0" baseline="0" dirty="0"/>
              <a:t> approval in Data Pipeline and reports uploaded to DMS. </a:t>
            </a:r>
            <a:endParaRPr lang="en-US" sz="1800" b="0" dirty="0"/>
          </a:p>
          <a:p>
            <a:endParaRPr lang="en-US" sz="1800" b="0" dirty="0"/>
          </a:p>
          <a:p>
            <a:endParaRPr lang="en-US" sz="1800" b="0" dirty="0"/>
          </a:p>
          <a:p>
            <a:endParaRPr lang="en-US" sz="1800" b="0" dirty="0"/>
          </a:p>
          <a:p>
            <a:endParaRPr lang="en-US" sz="1800" b="0" baseline="0" dirty="0"/>
          </a:p>
          <a:p>
            <a:endParaRPr lang="en-US" sz="1800" b="0" dirty="0"/>
          </a:p>
          <a:p>
            <a:endParaRPr lang="en-US" sz="1800" b="0" baseline="0" dirty="0"/>
          </a:p>
          <a:p>
            <a:endParaRPr lang="en-US" sz="1800" b="0" baseline="0" dirty="0"/>
          </a:p>
          <a:p>
            <a:endParaRPr lang="en-US" sz="1800" b="0" baseline="0" dirty="0"/>
          </a:p>
          <a:p>
            <a:endParaRPr lang="en-US" sz="1800" b="0" dirty="0"/>
          </a:p>
          <a:p>
            <a:endParaRPr lang="en-US" sz="1800" b="0" dirty="0"/>
          </a:p>
          <a:p>
            <a:endParaRPr lang="en-US" sz="1800" b="0" dirty="0"/>
          </a:p>
          <a:p>
            <a:endParaRPr lang="en-US" sz="1800" b="0" dirty="0"/>
          </a:p>
          <a:p>
            <a:r>
              <a:rPr lang="en-US" dirty="0"/>
              <a:t> </a:t>
            </a:r>
          </a:p>
        </p:txBody>
      </p: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1832101" y="6302682"/>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65000"/>
                    <a:lumOff val="35000"/>
                  </a:schemeClr>
                </a:solidFill>
                <a:hlinkClick r:id="rId2">
                  <a:extLst>
                    <a:ext uri="{A12FA001-AC4F-418D-AE19-62706E023703}">
                      <ahyp:hlinkClr xmlns:ahyp="http://schemas.microsoft.com/office/drawing/2018/hyperlinkcolor" val="tx"/>
                    </a:ext>
                  </a:extLst>
                </a:hlinkClick>
              </a:rPr>
              <a:t>SpedDiscipline@cde.state.co.us</a:t>
            </a:r>
            <a:r>
              <a:rPr lang="en-US" sz="1600">
                <a:solidFill>
                  <a:schemeClr val="tx1">
                    <a:lumMod val="65000"/>
                    <a:lumOff val="35000"/>
                  </a:schemeClr>
                </a:solidFill>
              </a:rPr>
              <a:t> </a:t>
            </a:r>
          </a:p>
          <a:p>
            <a:endParaRPr lang="en-US"/>
          </a:p>
        </p:txBody>
      </p:sp>
    </p:spTree>
    <p:extLst>
      <p:ext uri="{BB962C8B-B14F-4D97-AF65-F5344CB8AC3E}">
        <p14:creationId xmlns:p14="http://schemas.microsoft.com/office/powerpoint/2010/main" val="2498386372"/>
      </p:ext>
    </p:extLst>
  </p:cSld>
  <p:clrMapOvr>
    <a:masterClrMapping/>
  </p:clrMapOvr>
</p:sld>
</file>

<file path=ppt/theme/theme1.xml><?xml version="1.0" encoding="utf-8"?>
<a:theme xmlns:a="http://schemas.openxmlformats.org/drawingml/2006/main" name="Office Theme">
  <a:themeElements>
    <a:clrScheme name="CDE Green">
      <a:dk1>
        <a:sysClr val="windowText" lastClr="000000"/>
      </a:dk1>
      <a:lt1>
        <a:sysClr val="window" lastClr="FFFFFF"/>
      </a:lt1>
      <a:dk2>
        <a:srgbClr val="235E39"/>
      </a:dk2>
      <a:lt2>
        <a:srgbClr val="D3CBBD"/>
      </a:lt2>
      <a:accent1>
        <a:srgbClr val="00953A"/>
      </a:accent1>
      <a:accent2>
        <a:srgbClr val="86BE40"/>
      </a:accent2>
      <a:accent3>
        <a:srgbClr val="4E5758"/>
      </a:accent3>
      <a:accent4>
        <a:srgbClr val="F8B333"/>
      </a:accent4>
      <a:accent5>
        <a:srgbClr val="A3D283"/>
      </a:accent5>
      <a:accent6>
        <a:srgbClr val="EF7521"/>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58e932f-8c42-4f93-8fc3-67d3de176e61">
      <Terms xmlns="http://schemas.microsoft.com/office/infopath/2007/PartnerControls"/>
    </lcf76f155ced4ddcb4097134ff3c332f>
    <TaxCatchAll xmlns="4c96849b-d583-4314-bdb6-16a0c6e3471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AC51CBA1589D4F84DFE601021F4370" ma:contentTypeVersion="17" ma:contentTypeDescription="Create a new document." ma:contentTypeScope="" ma:versionID="4c2e7d44e21a4a9ea0f5c212093f6757">
  <xsd:schema xmlns:xsd="http://www.w3.org/2001/XMLSchema" xmlns:xs="http://www.w3.org/2001/XMLSchema" xmlns:p="http://schemas.microsoft.com/office/2006/metadata/properties" xmlns:ns2="658e932f-8c42-4f93-8fc3-67d3de176e61" xmlns:ns3="4c96849b-d583-4314-bdb6-16a0c6e34719" targetNamespace="http://schemas.microsoft.com/office/2006/metadata/properties" ma:root="true" ma:fieldsID="8c29c4ac9eee64b396f0dc72fb4a5852" ns2:_="" ns3:_="">
    <xsd:import namespace="658e932f-8c42-4f93-8fc3-67d3de176e61"/>
    <xsd:import namespace="4c96849b-d583-4314-bdb6-16a0c6e347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e932f-8c42-4f93-8fc3-67d3de17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96849b-d583-4314-bdb6-16a0c6e34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35906d-7a73-4617-9229-c2cb2797336c}" ma:internalName="TaxCatchAll" ma:showField="CatchAllData" ma:web="4c96849b-d583-4314-bdb6-16a0c6e34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A5D296-555B-4B59-B90B-8438DAFECA0B}">
  <ds:schemaRefs>
    <ds:schemaRef ds:uri="http://schemas.microsoft.com/office/2006/metadata/properties"/>
    <ds:schemaRef ds:uri="http://schemas.microsoft.com/office/infopath/2007/PartnerControls"/>
    <ds:schemaRef ds:uri="658e932f-8c42-4f93-8fc3-67d3de176e61"/>
    <ds:schemaRef ds:uri="4c96849b-d583-4314-bdb6-16a0c6e34719"/>
  </ds:schemaRefs>
</ds:datastoreItem>
</file>

<file path=customXml/itemProps2.xml><?xml version="1.0" encoding="utf-8"?>
<ds:datastoreItem xmlns:ds="http://schemas.openxmlformats.org/officeDocument/2006/customXml" ds:itemID="{55D05130-FB92-420F-BA0F-393D3974C056}">
  <ds:schemaRefs>
    <ds:schemaRef ds:uri="http://schemas.microsoft.com/sharepoint/v3/contenttype/forms"/>
  </ds:schemaRefs>
</ds:datastoreItem>
</file>

<file path=customXml/itemProps3.xml><?xml version="1.0" encoding="utf-8"?>
<ds:datastoreItem xmlns:ds="http://schemas.openxmlformats.org/officeDocument/2006/customXml" ds:itemID="{F3F10AB6-2990-4581-9F6F-CB862A01D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8e932f-8c42-4f93-8fc3-67d3de176e61"/>
    <ds:schemaRef ds:uri="4c96849b-d583-4314-bdb6-16a0c6e347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6700</TotalTime>
  <Words>1107</Words>
  <Application>Microsoft Office PowerPoint</Application>
  <PresentationFormat>Widescreen</PresentationFormat>
  <Paragraphs>109</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Andale WT</vt:lpstr>
      <vt:lpstr>Arial</vt:lpstr>
      <vt:lpstr>Calibri</vt:lpstr>
      <vt:lpstr>Museo Slab 500</vt:lpstr>
      <vt:lpstr>Trebuchet MS</vt:lpstr>
      <vt:lpstr>Office Theme</vt:lpstr>
      <vt:lpstr>Special Education Discipline Office Hours  2023-2024</vt:lpstr>
      <vt:lpstr>Welcome</vt:lpstr>
      <vt:lpstr>Updates/Reminders</vt:lpstr>
      <vt:lpstr>Helpful status screen for AU respondent to see file upload status of their district(s)</vt:lpstr>
      <vt:lpstr>District Activity Report – Helpful for AUs to determine status of Interchange files </vt:lpstr>
      <vt:lpstr>Special Education Discipline: District Report For Viewing Snapshot Level Errors (DIS role)</vt:lpstr>
      <vt:lpstr> Special Education Discipline Snapshot: Snapshot Edits  </vt:lpstr>
      <vt:lpstr>Special Education Discipline Snapshot Error Code SD017</vt:lpstr>
      <vt:lpstr> Special Education Discipline Snapshot Timeline   </vt:lpstr>
      <vt:lpstr>Questions or Concerns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64</cp:revision>
  <dcterms:created xsi:type="dcterms:W3CDTF">2019-06-25T17:30:52Z</dcterms:created>
  <dcterms:modified xsi:type="dcterms:W3CDTF">2024-05-23T17:36:45Z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