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272" r:id="rId3"/>
    <p:sldId id="673" r:id="rId4"/>
    <p:sldId id="280" r:id="rId5"/>
    <p:sldId id="729" r:id="rId6"/>
    <p:sldId id="730" r:id="rId7"/>
    <p:sldId id="778" r:id="rId8"/>
    <p:sldId id="781" r:id="rId9"/>
    <p:sldId id="421" r:id="rId10"/>
    <p:sldId id="284" r:id="rId11"/>
    <p:sldId id="757" r:id="rId12"/>
    <p:sldId id="782" r:id="rId13"/>
    <p:sldId id="783" r:id="rId14"/>
    <p:sldId id="784" r:id="rId15"/>
    <p:sldId id="735" r:id="rId16"/>
    <p:sldId id="772" r:id="rId17"/>
    <p:sldId id="3494" r:id="rId18"/>
    <p:sldId id="4485" r:id="rId19"/>
    <p:sldId id="4849" r:id="rId20"/>
    <p:sldId id="727" r:id="rId21"/>
    <p:sldId id="288" r:id="rId22"/>
    <p:sldId id="4547" r:id="rId23"/>
    <p:sldId id="282" r:id="rId24"/>
    <p:sldId id="395" r:id="rId25"/>
    <p:sldId id="290" r:id="rId26"/>
    <p:sldId id="291" r:id="rId27"/>
    <p:sldId id="785" r:id="rId28"/>
    <p:sldId id="4577" r:id="rId29"/>
    <p:sldId id="301" r:id="rId30"/>
    <p:sldId id="302" r:id="rId31"/>
    <p:sldId id="303" r:id="rId32"/>
    <p:sldId id="293" r:id="rId33"/>
    <p:sldId id="295" r:id="rId34"/>
    <p:sldId id="352" r:id="rId35"/>
    <p:sldId id="298" r:id="rId36"/>
    <p:sldId id="4572" r:id="rId37"/>
    <p:sldId id="355" r:id="rId38"/>
    <p:sldId id="379" r:id="rId39"/>
    <p:sldId id="340" r:id="rId40"/>
    <p:sldId id="750" r:id="rId41"/>
    <p:sldId id="307" r:id="rId42"/>
    <p:sldId id="313" r:id="rId43"/>
    <p:sldId id="684" r:id="rId44"/>
    <p:sldId id="342" r:id="rId45"/>
    <p:sldId id="343" r:id="rId46"/>
    <p:sldId id="608" r:id="rId47"/>
    <p:sldId id="713" r:id="rId48"/>
    <p:sldId id="323" r:id="rId49"/>
    <p:sldId id="688" r:id="rId50"/>
    <p:sldId id="686" r:id="rId51"/>
    <p:sldId id="376" r:id="rId52"/>
    <p:sldId id="331" r:id="rId53"/>
    <p:sldId id="758" r:id="rId54"/>
    <p:sldId id="4579" r:id="rId55"/>
    <p:sldId id="265" r:id="rId56"/>
    <p:sldId id="4578" r:id="rId57"/>
    <p:sldId id="58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man, Lindsey" initials="HL" lastIdx="1" clrIdx="0">
    <p:extLst>
      <p:ext uri="{19B8F6BF-5375-455C-9EA6-DF929625EA0E}">
        <p15:presenceInfo xmlns:p15="http://schemas.microsoft.com/office/powerpoint/2012/main" userId="S::Heitman_L@cde.state.co.us::a9773a47-99d2-4599-9377-6d37e9ec0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7521"/>
    <a:srgbClr val="488BC9"/>
    <a:srgbClr val="FFC846"/>
    <a:srgbClr val="009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4660" autoAdjust="0"/>
  </p:normalViewPr>
  <p:slideViewPr>
    <p:cSldViewPr snapToGrid="0">
      <p:cViewPr varScale="1">
        <p:scale>
          <a:sx n="95" d="100"/>
          <a:sy n="95" d="100"/>
        </p:scale>
        <p:origin x="984"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569B4-713B-47F5-ADAF-BA9C04A796F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72CB79B5-93C0-49A9-8CEF-994314643F4D}">
      <dgm:prSet phldrT="[Text]" custT="1"/>
      <dgm:spPr>
        <a:solidFill>
          <a:schemeClr val="accent6">
            <a:lumMod val="60000"/>
            <a:lumOff val="40000"/>
          </a:schemeClr>
        </a:solidFill>
      </dgm:spPr>
      <dgm:t>
        <a:bodyPr/>
        <a:lstStyle/>
        <a:p>
          <a:r>
            <a:rPr lang="en-US" sz="1800"/>
            <a:t>Special Education Child</a:t>
          </a:r>
        </a:p>
      </dgm:t>
    </dgm:pt>
    <dgm:pt modelId="{8311A66D-E617-4F21-9DAA-A3B5EE26858A}" type="parTrans" cxnId="{EBF5A465-6CFB-49B2-BFA2-4B1A8394FED8}">
      <dgm:prSet/>
      <dgm:spPr/>
      <dgm:t>
        <a:bodyPr/>
        <a:lstStyle/>
        <a:p>
          <a:endParaRPr lang="en-US"/>
        </a:p>
      </dgm:t>
    </dgm:pt>
    <dgm:pt modelId="{AF9E7638-948D-4A13-ACB2-3CAF2305A9BD}" type="sibTrans" cxnId="{EBF5A465-6CFB-49B2-BFA2-4B1A8394FED8}">
      <dgm:prSet/>
      <dgm:spPr/>
      <dgm:t>
        <a:bodyPr/>
        <a:lstStyle/>
        <a:p>
          <a:endParaRPr lang="en-US"/>
        </a:p>
      </dgm:t>
    </dgm:pt>
    <dgm:pt modelId="{2B463C0D-ABC4-46AC-8FF8-947E33345248}">
      <dgm:prSet phldrT="[Text]" custT="1"/>
      <dgm:spPr>
        <a:solidFill>
          <a:schemeClr val="accent6">
            <a:lumMod val="60000"/>
            <a:lumOff val="40000"/>
          </a:schemeClr>
        </a:solidFill>
      </dgm:spPr>
      <dgm:t>
        <a:bodyPr/>
        <a:lstStyle/>
        <a:p>
          <a:r>
            <a:rPr lang="en-US" sz="1800"/>
            <a:t>Special Education Participation</a:t>
          </a:r>
        </a:p>
      </dgm:t>
    </dgm:pt>
    <dgm:pt modelId="{F360B7F9-D3D6-4A5E-935E-D529117857B0}" type="parTrans" cxnId="{D9F5BE27-E85C-4D94-9783-4010808FDECE}">
      <dgm:prSet/>
      <dgm:spPr/>
      <dgm:t>
        <a:bodyPr/>
        <a:lstStyle/>
        <a:p>
          <a:endParaRPr lang="en-US"/>
        </a:p>
      </dgm:t>
    </dgm:pt>
    <dgm:pt modelId="{61E8D4DA-2D44-49B9-BFBD-40A908F8E0F3}" type="sibTrans" cxnId="{D9F5BE27-E85C-4D94-9783-4010808FDECE}">
      <dgm:prSet/>
      <dgm:spPr/>
      <dgm:t>
        <a:bodyPr/>
        <a:lstStyle/>
        <a:p>
          <a:endParaRPr lang="en-US"/>
        </a:p>
      </dgm:t>
    </dgm:pt>
    <dgm:pt modelId="{2F23C59C-210E-4278-A770-8FB97C7B0A6E}">
      <dgm:prSet phldrT="[Text]" custT="1"/>
      <dgm:spPr/>
      <dgm:t>
        <a:bodyPr/>
        <a:lstStyle/>
        <a:p>
          <a:r>
            <a:rPr lang="en-US" sz="1800"/>
            <a:t>Staff Profile </a:t>
          </a:r>
        </a:p>
      </dgm:t>
    </dgm:pt>
    <dgm:pt modelId="{14B4C52D-8528-47FD-B25C-7346F5D8B438}" type="parTrans" cxnId="{D819CCA1-E55B-41F4-93D2-47C01F736506}">
      <dgm:prSet/>
      <dgm:spPr/>
      <dgm:t>
        <a:bodyPr/>
        <a:lstStyle/>
        <a:p>
          <a:endParaRPr lang="en-US"/>
        </a:p>
      </dgm:t>
    </dgm:pt>
    <dgm:pt modelId="{BF3FF5B0-DF98-4118-AB85-9D2D196AC86A}" type="sibTrans" cxnId="{D819CCA1-E55B-41F4-93D2-47C01F736506}">
      <dgm:prSet/>
      <dgm:spPr/>
      <dgm:t>
        <a:bodyPr/>
        <a:lstStyle/>
        <a:p>
          <a:endParaRPr lang="en-US"/>
        </a:p>
      </dgm:t>
    </dgm:pt>
    <dgm:pt modelId="{7080BAC8-EBD7-4C3E-B41D-7345FD9E1F48}">
      <dgm:prSet phldrT="[Text]" custT="1"/>
      <dgm:spPr/>
      <dgm:t>
        <a:bodyPr/>
        <a:lstStyle/>
        <a:p>
          <a:r>
            <a:rPr lang="en-US" sz="1800" dirty="0"/>
            <a:t>Staff Assignment</a:t>
          </a:r>
        </a:p>
      </dgm:t>
    </dgm:pt>
    <dgm:pt modelId="{CAAD88C4-C93B-4F47-9DFD-C28C3F4D4AA3}" type="parTrans" cxnId="{FFD1AD7F-969E-4DDC-96D1-C0B643DF7E08}">
      <dgm:prSet/>
      <dgm:spPr/>
      <dgm:t>
        <a:bodyPr/>
        <a:lstStyle/>
        <a:p>
          <a:endParaRPr lang="en-US"/>
        </a:p>
      </dgm:t>
    </dgm:pt>
    <dgm:pt modelId="{0497F070-8995-45CA-A4BE-D3FA09D2B8D2}" type="sibTrans" cxnId="{FFD1AD7F-969E-4DDC-96D1-C0B643DF7E08}">
      <dgm:prSet/>
      <dgm:spPr/>
      <dgm:t>
        <a:bodyPr/>
        <a:lstStyle/>
        <a:p>
          <a:endParaRPr lang="en-US"/>
        </a:p>
      </dgm:t>
    </dgm:pt>
    <dgm:pt modelId="{9B574CD2-B668-420E-B3E6-0AC2333CD764}">
      <dgm:prSet/>
      <dgm:spPr/>
      <dgm:t>
        <a:bodyPr/>
        <a:lstStyle/>
        <a:p>
          <a:endParaRPr lang="en-US"/>
        </a:p>
      </dgm:t>
    </dgm:pt>
    <dgm:pt modelId="{824C07FF-A657-4462-A370-945F35F98B93}" type="parTrans" cxnId="{64F21B56-00F1-45EE-BB9F-4083BEDA6BD8}">
      <dgm:prSet/>
      <dgm:spPr/>
      <dgm:t>
        <a:bodyPr/>
        <a:lstStyle/>
        <a:p>
          <a:endParaRPr lang="en-US"/>
        </a:p>
      </dgm:t>
    </dgm:pt>
    <dgm:pt modelId="{83098876-7073-44B7-85E7-DDB98336DDC7}" type="sibTrans" cxnId="{64F21B56-00F1-45EE-BB9F-4083BEDA6BD8}">
      <dgm:prSet/>
      <dgm:spPr/>
      <dgm:t>
        <a:bodyPr/>
        <a:lstStyle/>
        <a:p>
          <a:endParaRPr lang="en-US"/>
        </a:p>
      </dgm:t>
    </dgm:pt>
    <dgm:pt modelId="{91970A59-1E7A-4D49-90A2-84EA7C578E32}">
      <dgm:prSet/>
      <dgm:spPr/>
      <dgm:t>
        <a:bodyPr/>
        <a:lstStyle/>
        <a:p>
          <a:endParaRPr lang="en-US"/>
        </a:p>
      </dgm:t>
    </dgm:pt>
    <dgm:pt modelId="{11EE7AF3-D6EE-4399-8D27-DE345DFC22EB}" type="parTrans" cxnId="{3392B9E4-5AA8-4AB2-A849-04CF2F8F2013}">
      <dgm:prSet/>
      <dgm:spPr/>
      <dgm:t>
        <a:bodyPr/>
        <a:lstStyle/>
        <a:p>
          <a:endParaRPr lang="en-US"/>
        </a:p>
      </dgm:t>
    </dgm:pt>
    <dgm:pt modelId="{C400B91D-0232-4AF3-9B24-9C2A538DE569}" type="sibTrans" cxnId="{3392B9E4-5AA8-4AB2-A849-04CF2F8F2013}">
      <dgm:prSet/>
      <dgm:spPr/>
      <dgm:t>
        <a:bodyPr/>
        <a:lstStyle/>
        <a:p>
          <a:endParaRPr lang="en-US"/>
        </a:p>
      </dgm:t>
    </dgm:pt>
    <dgm:pt modelId="{73DEE4DB-7C54-422A-8F2C-D4EBCA0EF029}">
      <dgm:prSet/>
      <dgm:spPr/>
      <dgm:t>
        <a:bodyPr/>
        <a:lstStyle/>
        <a:p>
          <a:endParaRPr lang="en-US"/>
        </a:p>
      </dgm:t>
    </dgm:pt>
    <dgm:pt modelId="{80EAF4CF-0964-4E88-BC05-1BDE12D75A48}" type="parTrans" cxnId="{68B90755-8E1C-44B3-AA64-B043D11412D7}">
      <dgm:prSet/>
      <dgm:spPr/>
      <dgm:t>
        <a:bodyPr/>
        <a:lstStyle/>
        <a:p>
          <a:endParaRPr lang="en-US"/>
        </a:p>
      </dgm:t>
    </dgm:pt>
    <dgm:pt modelId="{E9314DBF-9FD1-4036-A788-04DB0EDD0342}" type="sibTrans" cxnId="{68B90755-8E1C-44B3-AA64-B043D11412D7}">
      <dgm:prSet/>
      <dgm:spPr/>
      <dgm:t>
        <a:bodyPr/>
        <a:lstStyle/>
        <a:p>
          <a:endParaRPr lang="en-US"/>
        </a:p>
      </dgm:t>
    </dgm:pt>
    <dgm:pt modelId="{ABBE6FD0-CD73-4ACB-93F7-8761A003E5A9}">
      <dgm:prSet/>
      <dgm:spPr/>
      <dgm:t>
        <a:bodyPr/>
        <a:lstStyle/>
        <a:p>
          <a:endParaRPr lang="en-US"/>
        </a:p>
      </dgm:t>
    </dgm:pt>
    <dgm:pt modelId="{E2D10303-25C1-4614-A102-A7BA24CE852F}" type="parTrans" cxnId="{10C47C91-E084-493F-B91D-98F0237561DD}">
      <dgm:prSet/>
      <dgm:spPr/>
      <dgm:t>
        <a:bodyPr/>
        <a:lstStyle/>
        <a:p>
          <a:endParaRPr lang="en-US"/>
        </a:p>
      </dgm:t>
    </dgm:pt>
    <dgm:pt modelId="{80AEE059-D6C9-4D8D-84BC-3BFF269606A0}" type="sibTrans" cxnId="{10C47C91-E084-493F-B91D-98F0237561DD}">
      <dgm:prSet/>
      <dgm:spPr/>
      <dgm:t>
        <a:bodyPr/>
        <a:lstStyle/>
        <a:p>
          <a:endParaRPr lang="en-US"/>
        </a:p>
      </dgm:t>
    </dgm:pt>
    <dgm:pt modelId="{EFBCD87F-5800-4C8E-AA8D-B770E263DD32}">
      <dgm:prSet/>
      <dgm:spPr/>
      <dgm:t>
        <a:bodyPr/>
        <a:lstStyle/>
        <a:p>
          <a:endParaRPr lang="en-US"/>
        </a:p>
      </dgm:t>
    </dgm:pt>
    <dgm:pt modelId="{3184257E-D0BD-4B47-9228-D608FC8903F3}" type="parTrans" cxnId="{DBAAF073-0C19-4A43-A750-DC21D61F8517}">
      <dgm:prSet/>
      <dgm:spPr/>
      <dgm:t>
        <a:bodyPr/>
        <a:lstStyle/>
        <a:p>
          <a:endParaRPr lang="en-US"/>
        </a:p>
      </dgm:t>
    </dgm:pt>
    <dgm:pt modelId="{A6F57396-9E14-41DE-8544-7F66692398E1}" type="sibTrans" cxnId="{DBAAF073-0C19-4A43-A750-DC21D61F8517}">
      <dgm:prSet/>
      <dgm:spPr/>
      <dgm:t>
        <a:bodyPr/>
        <a:lstStyle/>
        <a:p>
          <a:endParaRPr lang="en-US"/>
        </a:p>
      </dgm:t>
    </dgm:pt>
    <dgm:pt modelId="{D4223E61-34F0-484F-A7D0-EE4584E23FC7}">
      <dgm:prSet/>
      <dgm:spPr/>
      <dgm:t>
        <a:bodyPr/>
        <a:lstStyle/>
        <a:p>
          <a:endParaRPr lang="en-US"/>
        </a:p>
      </dgm:t>
    </dgm:pt>
    <dgm:pt modelId="{DDE2DCBE-5F45-436B-B12C-4AE42D9263F5}" type="parTrans" cxnId="{903F9D8D-D30D-4CB6-8AAC-FFA46549C1D6}">
      <dgm:prSet/>
      <dgm:spPr/>
      <dgm:t>
        <a:bodyPr/>
        <a:lstStyle/>
        <a:p>
          <a:endParaRPr lang="en-US"/>
        </a:p>
      </dgm:t>
    </dgm:pt>
    <dgm:pt modelId="{6AA07B4D-B8ED-45E6-9ABE-B062BFFAC8F9}" type="sibTrans" cxnId="{903F9D8D-D30D-4CB6-8AAC-FFA46549C1D6}">
      <dgm:prSet/>
      <dgm:spPr/>
      <dgm:t>
        <a:bodyPr/>
        <a:lstStyle/>
        <a:p>
          <a:endParaRPr lang="en-US"/>
        </a:p>
      </dgm:t>
    </dgm:pt>
    <dgm:pt modelId="{BBBC64ED-73D3-4CDB-B148-B5EA948F422B}">
      <dgm:prSet/>
      <dgm:spPr/>
      <dgm:t>
        <a:bodyPr/>
        <a:lstStyle/>
        <a:p>
          <a:endParaRPr lang="en-US"/>
        </a:p>
      </dgm:t>
    </dgm:pt>
    <dgm:pt modelId="{066AE26C-ED1B-4BC9-A5C4-8CA0EA69F8CE}" type="parTrans" cxnId="{0DA70036-E714-4738-85E0-E043D77088CB}">
      <dgm:prSet/>
      <dgm:spPr/>
      <dgm:t>
        <a:bodyPr/>
        <a:lstStyle/>
        <a:p>
          <a:endParaRPr lang="en-US"/>
        </a:p>
      </dgm:t>
    </dgm:pt>
    <dgm:pt modelId="{1E59694A-4B04-4C45-B553-E26422120A35}" type="sibTrans" cxnId="{0DA70036-E714-4738-85E0-E043D77088CB}">
      <dgm:prSet/>
      <dgm:spPr/>
      <dgm:t>
        <a:bodyPr/>
        <a:lstStyle/>
        <a:p>
          <a:endParaRPr lang="en-US"/>
        </a:p>
      </dgm:t>
    </dgm:pt>
    <dgm:pt modelId="{2ED5CFF9-BA94-4B0D-9521-F5C6EE755CBD}">
      <dgm:prSet/>
      <dgm:spPr/>
      <dgm:t>
        <a:bodyPr/>
        <a:lstStyle/>
        <a:p>
          <a:endParaRPr lang="en-US"/>
        </a:p>
      </dgm:t>
    </dgm:pt>
    <dgm:pt modelId="{926DF568-7B37-4432-8C79-F97CE373E8FC}" type="parTrans" cxnId="{7414AE75-BA69-49DB-9BE6-19DFF3D0BC62}">
      <dgm:prSet/>
      <dgm:spPr/>
      <dgm:t>
        <a:bodyPr/>
        <a:lstStyle/>
        <a:p>
          <a:endParaRPr lang="en-US"/>
        </a:p>
      </dgm:t>
    </dgm:pt>
    <dgm:pt modelId="{50011208-E9E2-409B-9565-6BD4BAB05589}" type="sibTrans" cxnId="{7414AE75-BA69-49DB-9BE6-19DFF3D0BC62}">
      <dgm:prSet/>
      <dgm:spPr/>
      <dgm:t>
        <a:bodyPr/>
        <a:lstStyle/>
        <a:p>
          <a:endParaRPr lang="en-US"/>
        </a:p>
      </dgm:t>
    </dgm:pt>
    <dgm:pt modelId="{9AD54C19-19A4-4CCD-9151-245CAC8758EB}" type="pres">
      <dgm:prSet presAssocID="{45A569B4-713B-47F5-ADAF-BA9C04A796FD}" presName="matrix" presStyleCnt="0">
        <dgm:presLayoutVars>
          <dgm:chMax val="1"/>
          <dgm:dir/>
          <dgm:resizeHandles val="exact"/>
        </dgm:presLayoutVars>
      </dgm:prSet>
      <dgm:spPr/>
    </dgm:pt>
    <dgm:pt modelId="{D55B86BA-B5F2-496A-A455-B0B211FA3BC7}" type="pres">
      <dgm:prSet presAssocID="{45A569B4-713B-47F5-ADAF-BA9C04A796FD}" presName="diamond" presStyleLbl="bgShp" presStyleIdx="0" presStyleCnt="1"/>
      <dgm:spPr/>
    </dgm:pt>
    <dgm:pt modelId="{4F56B5E4-084B-4252-8964-0D7C031FD456}" type="pres">
      <dgm:prSet presAssocID="{45A569B4-713B-47F5-ADAF-BA9C04A796FD}" presName="quad1" presStyleLbl="node1" presStyleIdx="0" presStyleCnt="4">
        <dgm:presLayoutVars>
          <dgm:chMax val="0"/>
          <dgm:chPref val="0"/>
          <dgm:bulletEnabled val="1"/>
        </dgm:presLayoutVars>
      </dgm:prSet>
      <dgm:spPr/>
    </dgm:pt>
    <dgm:pt modelId="{81CB02D9-9E99-4B0E-B3FA-27905DBFD60E}" type="pres">
      <dgm:prSet presAssocID="{45A569B4-713B-47F5-ADAF-BA9C04A796FD}" presName="quad2" presStyleLbl="node1" presStyleIdx="1" presStyleCnt="4">
        <dgm:presLayoutVars>
          <dgm:chMax val="0"/>
          <dgm:chPref val="0"/>
          <dgm:bulletEnabled val="1"/>
        </dgm:presLayoutVars>
      </dgm:prSet>
      <dgm:spPr/>
    </dgm:pt>
    <dgm:pt modelId="{E6EB45A8-9B0F-4C3D-8CD4-34CBB35DAF39}" type="pres">
      <dgm:prSet presAssocID="{45A569B4-713B-47F5-ADAF-BA9C04A796FD}" presName="quad3" presStyleLbl="node1" presStyleIdx="2" presStyleCnt="4" custScaleX="99716" custScaleY="105956">
        <dgm:presLayoutVars>
          <dgm:chMax val="0"/>
          <dgm:chPref val="0"/>
          <dgm:bulletEnabled val="1"/>
        </dgm:presLayoutVars>
      </dgm:prSet>
      <dgm:spPr/>
    </dgm:pt>
    <dgm:pt modelId="{96606AAA-3A5A-48F7-8CC7-6B105AF23BE1}" type="pres">
      <dgm:prSet presAssocID="{45A569B4-713B-47F5-ADAF-BA9C04A796FD}" presName="quad4" presStyleLbl="node1" presStyleIdx="3" presStyleCnt="4">
        <dgm:presLayoutVars>
          <dgm:chMax val="0"/>
          <dgm:chPref val="0"/>
          <dgm:bulletEnabled val="1"/>
        </dgm:presLayoutVars>
      </dgm:prSet>
      <dgm:spPr/>
    </dgm:pt>
  </dgm:ptLst>
  <dgm:cxnLst>
    <dgm:cxn modelId="{22FD6418-2729-47A1-B7D4-9E0CD5B2DA08}" type="presOf" srcId="{7080BAC8-EBD7-4C3E-B41D-7345FD9E1F48}" destId="{96606AAA-3A5A-48F7-8CC7-6B105AF23BE1}" srcOrd="0" destOrd="0" presId="urn:microsoft.com/office/officeart/2005/8/layout/matrix3"/>
    <dgm:cxn modelId="{D9F5BE27-E85C-4D94-9783-4010808FDECE}" srcId="{45A569B4-713B-47F5-ADAF-BA9C04A796FD}" destId="{2B463C0D-ABC4-46AC-8FF8-947E33345248}" srcOrd="1" destOrd="0" parTransId="{F360B7F9-D3D6-4A5E-935E-D529117857B0}" sibTransId="{61E8D4DA-2D44-49B9-BFBD-40A908F8E0F3}"/>
    <dgm:cxn modelId="{0DA70036-E714-4738-85E0-E043D77088CB}" srcId="{45A569B4-713B-47F5-ADAF-BA9C04A796FD}" destId="{BBBC64ED-73D3-4CDB-B148-B5EA948F422B}" srcOrd="10" destOrd="0" parTransId="{066AE26C-ED1B-4BC9-A5C4-8CA0EA69F8CE}" sibTransId="{1E59694A-4B04-4C45-B553-E26422120A35}"/>
    <dgm:cxn modelId="{22BC9941-8FA0-4974-A1ED-FD62B71D933E}" type="presOf" srcId="{72CB79B5-93C0-49A9-8CEF-994314643F4D}" destId="{4F56B5E4-084B-4252-8964-0D7C031FD456}" srcOrd="0" destOrd="0" presId="urn:microsoft.com/office/officeart/2005/8/layout/matrix3"/>
    <dgm:cxn modelId="{EBF5A465-6CFB-49B2-BFA2-4B1A8394FED8}" srcId="{45A569B4-713B-47F5-ADAF-BA9C04A796FD}" destId="{72CB79B5-93C0-49A9-8CEF-994314643F4D}" srcOrd="0" destOrd="0" parTransId="{8311A66D-E617-4F21-9DAA-A3B5EE26858A}" sibTransId="{AF9E7638-948D-4A13-ACB2-3CAF2305A9BD}"/>
    <dgm:cxn modelId="{DBAAF073-0C19-4A43-A750-DC21D61F8517}" srcId="{45A569B4-713B-47F5-ADAF-BA9C04A796FD}" destId="{EFBCD87F-5800-4C8E-AA8D-B770E263DD32}" srcOrd="5" destOrd="0" parTransId="{3184257E-D0BD-4B47-9228-D608FC8903F3}" sibTransId="{A6F57396-9E14-41DE-8544-7F66692398E1}"/>
    <dgm:cxn modelId="{68B90755-8E1C-44B3-AA64-B043D11412D7}" srcId="{45A569B4-713B-47F5-ADAF-BA9C04A796FD}" destId="{73DEE4DB-7C54-422A-8F2C-D4EBCA0EF029}" srcOrd="7" destOrd="0" parTransId="{80EAF4CF-0964-4E88-BC05-1BDE12D75A48}" sibTransId="{E9314DBF-9FD1-4036-A788-04DB0EDD0342}"/>
    <dgm:cxn modelId="{7414AE75-BA69-49DB-9BE6-19DFF3D0BC62}" srcId="{45A569B4-713B-47F5-ADAF-BA9C04A796FD}" destId="{2ED5CFF9-BA94-4B0D-9521-F5C6EE755CBD}" srcOrd="11" destOrd="0" parTransId="{926DF568-7B37-4432-8C79-F97CE373E8FC}" sibTransId="{50011208-E9E2-409B-9565-6BD4BAB05589}"/>
    <dgm:cxn modelId="{64F21B56-00F1-45EE-BB9F-4083BEDA6BD8}" srcId="{45A569B4-713B-47F5-ADAF-BA9C04A796FD}" destId="{9B574CD2-B668-420E-B3E6-0AC2333CD764}" srcOrd="9" destOrd="0" parTransId="{824C07FF-A657-4462-A370-945F35F98B93}" sibTransId="{83098876-7073-44B7-85E7-DDB98336DDC7}"/>
    <dgm:cxn modelId="{FFD1AD7F-969E-4DDC-96D1-C0B643DF7E08}" srcId="{45A569B4-713B-47F5-ADAF-BA9C04A796FD}" destId="{7080BAC8-EBD7-4C3E-B41D-7345FD9E1F48}" srcOrd="3" destOrd="0" parTransId="{CAAD88C4-C93B-4F47-9DFD-C28C3F4D4AA3}" sibTransId="{0497F070-8995-45CA-A4BE-D3FA09D2B8D2}"/>
    <dgm:cxn modelId="{903F9D8D-D30D-4CB6-8AAC-FFA46549C1D6}" srcId="{45A569B4-713B-47F5-ADAF-BA9C04A796FD}" destId="{D4223E61-34F0-484F-A7D0-EE4584E23FC7}" srcOrd="4" destOrd="0" parTransId="{DDE2DCBE-5F45-436B-B12C-4AE42D9263F5}" sibTransId="{6AA07B4D-B8ED-45E6-9ABE-B062BFFAC8F9}"/>
    <dgm:cxn modelId="{10C47C91-E084-493F-B91D-98F0237561DD}" srcId="{45A569B4-713B-47F5-ADAF-BA9C04A796FD}" destId="{ABBE6FD0-CD73-4ACB-93F7-8761A003E5A9}" srcOrd="6" destOrd="0" parTransId="{E2D10303-25C1-4614-A102-A7BA24CE852F}" sibTransId="{80AEE059-D6C9-4D8D-84BC-3BFF269606A0}"/>
    <dgm:cxn modelId="{D819CCA1-E55B-41F4-93D2-47C01F736506}" srcId="{45A569B4-713B-47F5-ADAF-BA9C04A796FD}" destId="{2F23C59C-210E-4278-A770-8FB97C7B0A6E}" srcOrd="2" destOrd="0" parTransId="{14B4C52D-8528-47FD-B25C-7346F5D8B438}" sibTransId="{BF3FF5B0-DF98-4118-AB85-9D2D196AC86A}"/>
    <dgm:cxn modelId="{93A6C6B3-C72E-4677-AC9F-1966B1639F0E}" type="presOf" srcId="{2B463C0D-ABC4-46AC-8FF8-947E33345248}" destId="{81CB02D9-9E99-4B0E-B3FA-27905DBFD60E}" srcOrd="0" destOrd="0" presId="urn:microsoft.com/office/officeart/2005/8/layout/matrix3"/>
    <dgm:cxn modelId="{1FA6B3C0-DC84-4DF3-9623-D77662C42590}" type="presOf" srcId="{45A569B4-713B-47F5-ADAF-BA9C04A796FD}" destId="{9AD54C19-19A4-4CCD-9151-245CAC8758EB}" srcOrd="0" destOrd="0" presId="urn:microsoft.com/office/officeart/2005/8/layout/matrix3"/>
    <dgm:cxn modelId="{3392B9E4-5AA8-4AB2-A849-04CF2F8F2013}" srcId="{45A569B4-713B-47F5-ADAF-BA9C04A796FD}" destId="{91970A59-1E7A-4D49-90A2-84EA7C578E32}" srcOrd="8" destOrd="0" parTransId="{11EE7AF3-D6EE-4399-8D27-DE345DFC22EB}" sibTransId="{C400B91D-0232-4AF3-9B24-9C2A538DE569}"/>
    <dgm:cxn modelId="{D4A931ED-BA65-4F33-9B54-DED8F11A31D7}" type="presOf" srcId="{2F23C59C-210E-4278-A770-8FB97C7B0A6E}" destId="{E6EB45A8-9B0F-4C3D-8CD4-34CBB35DAF39}" srcOrd="0" destOrd="0" presId="urn:microsoft.com/office/officeart/2005/8/layout/matrix3"/>
    <dgm:cxn modelId="{B3F141E1-61C3-43DB-99F0-21FE66917D57}" type="presParOf" srcId="{9AD54C19-19A4-4CCD-9151-245CAC8758EB}" destId="{D55B86BA-B5F2-496A-A455-B0B211FA3BC7}" srcOrd="0" destOrd="0" presId="urn:microsoft.com/office/officeart/2005/8/layout/matrix3"/>
    <dgm:cxn modelId="{F39FC7DF-ECF4-4600-8C36-2FCC6CA4805C}" type="presParOf" srcId="{9AD54C19-19A4-4CCD-9151-245CAC8758EB}" destId="{4F56B5E4-084B-4252-8964-0D7C031FD456}" srcOrd="1" destOrd="0" presId="urn:microsoft.com/office/officeart/2005/8/layout/matrix3"/>
    <dgm:cxn modelId="{85C070B9-46D7-44D0-9FE9-C4997214CD87}" type="presParOf" srcId="{9AD54C19-19A4-4CCD-9151-245CAC8758EB}" destId="{81CB02D9-9E99-4B0E-B3FA-27905DBFD60E}" srcOrd="2" destOrd="0" presId="urn:microsoft.com/office/officeart/2005/8/layout/matrix3"/>
    <dgm:cxn modelId="{AC14DDB3-D059-44BF-B497-144388A7E91E}" type="presParOf" srcId="{9AD54C19-19A4-4CCD-9151-245CAC8758EB}" destId="{E6EB45A8-9B0F-4C3D-8CD4-34CBB35DAF39}" srcOrd="3" destOrd="0" presId="urn:microsoft.com/office/officeart/2005/8/layout/matrix3"/>
    <dgm:cxn modelId="{F0273BE3-438A-4A5E-94F9-3C23D13F3C22}" type="presParOf" srcId="{9AD54C19-19A4-4CCD-9151-245CAC8758EB}" destId="{96606AAA-3A5A-48F7-8CC7-6B105AF23BE1}" srcOrd="4" destOrd="0" presId="urn:microsoft.com/office/officeart/2005/8/layout/matrix3"/>
  </dgm:cxnLst>
  <dgm:bg>
    <a:noFill/>
  </dgm:bg>
  <dgm:whole>
    <a:ln>
      <a:solidFill>
        <a:schemeClr val="accent5">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83CAF-F70E-4B59-8011-75F78D5B428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FC07C621-D225-4C80-850B-032AF5F974AC}">
      <dgm:prSet phldrT="[Text]"/>
      <dgm:spPr>
        <a:solidFill>
          <a:srgbClr val="B52D91"/>
        </a:solidFill>
        <a:ln>
          <a:solidFill>
            <a:schemeClr val="tx1"/>
          </a:solidFill>
        </a:ln>
      </dgm:spPr>
      <dgm:t>
        <a:bodyPr/>
        <a:lstStyle/>
        <a:p>
          <a:r>
            <a:rPr lang="en-US" dirty="0"/>
            <a:t>Special Education EOY Snapshot</a:t>
          </a:r>
        </a:p>
      </dgm:t>
    </dgm:pt>
    <dgm:pt modelId="{E4A1954E-BFAF-4AFD-9803-091770016C33}" type="parTrans" cxnId="{8DA0DEFA-3437-4DFD-8649-31843A4BD2EA}">
      <dgm:prSet/>
      <dgm:spPr/>
      <dgm:t>
        <a:bodyPr/>
        <a:lstStyle/>
        <a:p>
          <a:endParaRPr lang="en-US"/>
        </a:p>
      </dgm:t>
    </dgm:pt>
    <dgm:pt modelId="{B2DB0B67-057D-48EF-BAAB-0AC67827462F}" type="sibTrans" cxnId="{8DA0DEFA-3437-4DFD-8649-31843A4BD2EA}">
      <dgm:prSet/>
      <dgm:spPr/>
      <dgm:t>
        <a:bodyPr/>
        <a:lstStyle/>
        <a:p>
          <a:endParaRPr lang="en-US"/>
        </a:p>
      </dgm:t>
    </dgm:pt>
    <dgm:pt modelId="{34B030DD-99CC-4F70-AB5C-32D0C2CD72C5}">
      <dgm:prSet phldrT="[Text]" custT="1"/>
      <dgm:spPr>
        <a:solidFill>
          <a:srgbClr val="92D050"/>
        </a:solidFill>
        <a:ln>
          <a:solidFill>
            <a:schemeClr val="tx1"/>
          </a:solidFill>
        </a:ln>
      </dgm:spPr>
      <dgm:t>
        <a:bodyPr/>
        <a:lstStyle/>
        <a:p>
          <a:pPr algn="ctr"/>
          <a:endParaRPr lang="en-US" sz="1800" b="1" u="none" dirty="0"/>
        </a:p>
      </dgm:t>
    </dgm:pt>
    <dgm:pt modelId="{43EED106-3386-4D09-8556-20195EBB991D}" type="parTrans" cxnId="{D1F3B67F-58CC-4615-B7F8-44F0A98A48F7}">
      <dgm:prSet/>
      <dgm:spPr/>
      <dgm:t>
        <a:bodyPr/>
        <a:lstStyle/>
        <a:p>
          <a:endParaRPr lang="en-US"/>
        </a:p>
      </dgm:t>
    </dgm:pt>
    <dgm:pt modelId="{FCE7F88F-DB26-479B-B9B9-6F223EBAB128}" type="sibTrans" cxnId="{D1F3B67F-58CC-4615-B7F8-44F0A98A48F7}">
      <dgm:prSet/>
      <dgm:spPr/>
      <dgm:t>
        <a:bodyPr/>
        <a:lstStyle/>
        <a:p>
          <a:endParaRPr lang="en-US"/>
        </a:p>
      </dgm:t>
    </dgm:pt>
    <dgm:pt modelId="{0B02656A-814F-4014-B38A-6551C1A5F7FA}">
      <dgm:prSet phldrT="[Text]" custT="1"/>
      <dgm:spPr>
        <a:solidFill>
          <a:srgbClr val="29B7E9"/>
        </a:solidFill>
        <a:ln>
          <a:solidFill>
            <a:schemeClr val="tx1"/>
          </a:solidFill>
        </a:ln>
      </dgm:spPr>
      <dgm:t>
        <a:bodyPr/>
        <a:lstStyle/>
        <a:p>
          <a:pPr algn="ctr"/>
          <a:endParaRPr lang="en-US" sz="2800" b="1" u="none" dirty="0">
            <a:solidFill>
              <a:srgbClr val="000000"/>
            </a:solidFill>
          </a:endParaRPr>
        </a:p>
      </dgm:t>
    </dgm:pt>
    <dgm:pt modelId="{E4DB4B5B-1809-442E-A273-77A5DE38CA63}" type="parTrans" cxnId="{1BA9DF0A-FBE4-4F02-B5FE-10517924DFC1}">
      <dgm:prSet/>
      <dgm:spPr/>
      <dgm:t>
        <a:bodyPr/>
        <a:lstStyle/>
        <a:p>
          <a:endParaRPr lang="en-US"/>
        </a:p>
      </dgm:t>
    </dgm:pt>
    <dgm:pt modelId="{2451CE39-549B-4A95-8D43-0D096B49FF8D}" type="sibTrans" cxnId="{1BA9DF0A-FBE4-4F02-B5FE-10517924DFC1}">
      <dgm:prSet/>
      <dgm:spPr/>
      <dgm:t>
        <a:bodyPr/>
        <a:lstStyle/>
        <a:p>
          <a:endParaRPr lang="en-US"/>
        </a:p>
      </dgm:t>
    </dgm:pt>
    <dgm:pt modelId="{6789C550-133F-4430-B81C-0EA7BA8012FE}" type="pres">
      <dgm:prSet presAssocID="{FF183CAF-F70E-4B59-8011-75F78D5B4285}" presName="Name0" presStyleCnt="0">
        <dgm:presLayoutVars>
          <dgm:chPref val="1"/>
          <dgm:dir/>
          <dgm:animOne val="branch"/>
          <dgm:animLvl val="lvl"/>
          <dgm:resizeHandles val="exact"/>
        </dgm:presLayoutVars>
      </dgm:prSet>
      <dgm:spPr/>
    </dgm:pt>
    <dgm:pt modelId="{2D908AB4-3D6D-4005-8CC4-C146C8ECD76E}" type="pres">
      <dgm:prSet presAssocID="{FC07C621-D225-4C80-850B-032AF5F974AC}" presName="root1" presStyleCnt="0"/>
      <dgm:spPr/>
    </dgm:pt>
    <dgm:pt modelId="{062E292B-6B32-46E5-9925-AF99100CE7C5}" type="pres">
      <dgm:prSet presAssocID="{FC07C621-D225-4C80-850B-032AF5F974AC}" presName="LevelOneTextNode" presStyleLbl="node0" presStyleIdx="0" presStyleCnt="1" custAng="5400000" custScaleX="211917" custLinFactX="244734" custLinFactNeighborX="300000" custLinFactNeighborY="3170">
        <dgm:presLayoutVars>
          <dgm:chPref val="3"/>
        </dgm:presLayoutVars>
      </dgm:prSet>
      <dgm:spPr/>
    </dgm:pt>
    <dgm:pt modelId="{E77331C0-D7F3-4A41-A4C1-2A02DDBF23EA}" type="pres">
      <dgm:prSet presAssocID="{FC07C621-D225-4C80-850B-032AF5F974AC}" presName="level2hierChild" presStyleCnt="0"/>
      <dgm:spPr/>
    </dgm:pt>
    <dgm:pt modelId="{72664FFE-C46A-4743-AD77-A6CBF73EC1FE}" type="pres">
      <dgm:prSet presAssocID="{43EED106-3386-4D09-8556-20195EBB991D}" presName="conn2-1" presStyleLbl="parChTrans1D2" presStyleIdx="0" presStyleCnt="2"/>
      <dgm:spPr/>
    </dgm:pt>
    <dgm:pt modelId="{51C14C95-73AE-4B49-878A-9CF9A344B399}" type="pres">
      <dgm:prSet presAssocID="{43EED106-3386-4D09-8556-20195EBB991D}" presName="connTx" presStyleLbl="parChTrans1D2" presStyleIdx="0" presStyleCnt="2"/>
      <dgm:spPr/>
    </dgm:pt>
    <dgm:pt modelId="{9DC83F77-8163-415E-B5D7-7494A527E15B}" type="pres">
      <dgm:prSet presAssocID="{34B030DD-99CC-4F70-AB5C-32D0C2CD72C5}" presName="root2" presStyleCnt="0"/>
      <dgm:spPr/>
    </dgm:pt>
    <dgm:pt modelId="{98D99A0C-7538-4FF7-ABA0-3170330DFE0C}" type="pres">
      <dgm:prSet presAssocID="{34B030DD-99CC-4F70-AB5C-32D0C2CD72C5}" presName="LevelTwoTextNode" presStyleLbl="node2" presStyleIdx="0" presStyleCnt="2" custAng="0" custScaleX="105856" custScaleY="257871" custLinFactX="-24591" custLinFactNeighborX="-100000" custLinFactNeighborY="-44068">
        <dgm:presLayoutVars>
          <dgm:chPref val="3"/>
        </dgm:presLayoutVars>
      </dgm:prSet>
      <dgm:spPr/>
    </dgm:pt>
    <dgm:pt modelId="{EEABE845-C4A1-4663-BFFD-FBC23A0529A8}" type="pres">
      <dgm:prSet presAssocID="{34B030DD-99CC-4F70-AB5C-32D0C2CD72C5}" presName="level3hierChild" presStyleCnt="0"/>
      <dgm:spPr/>
    </dgm:pt>
    <dgm:pt modelId="{E2F6E2EF-92BB-44AD-B785-9F4DFB81C8BE}" type="pres">
      <dgm:prSet presAssocID="{E4DB4B5B-1809-442E-A273-77A5DE38CA63}" presName="conn2-1" presStyleLbl="parChTrans1D2" presStyleIdx="1" presStyleCnt="2"/>
      <dgm:spPr/>
    </dgm:pt>
    <dgm:pt modelId="{7C1EE6C6-102B-41B1-A354-DE7DB2DADEC7}" type="pres">
      <dgm:prSet presAssocID="{E4DB4B5B-1809-442E-A273-77A5DE38CA63}" presName="connTx" presStyleLbl="parChTrans1D2" presStyleIdx="1" presStyleCnt="2"/>
      <dgm:spPr/>
    </dgm:pt>
    <dgm:pt modelId="{B97D5F44-F892-47F7-9F5A-FD34F7F4B928}" type="pres">
      <dgm:prSet presAssocID="{0B02656A-814F-4014-B38A-6551C1A5F7FA}" presName="root2" presStyleCnt="0"/>
      <dgm:spPr/>
    </dgm:pt>
    <dgm:pt modelId="{A2B6FA7B-EB93-468F-9C5C-6342B4AFADCA}" type="pres">
      <dgm:prSet presAssocID="{0B02656A-814F-4014-B38A-6551C1A5F7FA}" presName="LevelTwoTextNode" presStyleLbl="node2" presStyleIdx="1" presStyleCnt="2" custScaleX="104003" custScaleY="227579" custLinFactX="-24827" custLinFactNeighborX="-100000" custLinFactNeighborY="5691">
        <dgm:presLayoutVars>
          <dgm:chPref val="3"/>
        </dgm:presLayoutVars>
      </dgm:prSet>
      <dgm:spPr/>
    </dgm:pt>
    <dgm:pt modelId="{B2D5941C-A1C8-4E44-9F82-760C334CE88A}" type="pres">
      <dgm:prSet presAssocID="{0B02656A-814F-4014-B38A-6551C1A5F7FA}" presName="level3hierChild" presStyleCnt="0"/>
      <dgm:spPr/>
    </dgm:pt>
  </dgm:ptLst>
  <dgm:cxnLst>
    <dgm:cxn modelId="{1BA9DF0A-FBE4-4F02-B5FE-10517924DFC1}" srcId="{FC07C621-D225-4C80-850B-032AF5F974AC}" destId="{0B02656A-814F-4014-B38A-6551C1A5F7FA}" srcOrd="1" destOrd="0" parTransId="{E4DB4B5B-1809-442E-A273-77A5DE38CA63}" sibTransId="{2451CE39-549B-4A95-8D43-0D096B49FF8D}"/>
    <dgm:cxn modelId="{1A0E8D1D-EA4A-42DD-8AF0-A20AEE0244F9}" type="presOf" srcId="{FF183CAF-F70E-4B59-8011-75F78D5B4285}" destId="{6789C550-133F-4430-B81C-0EA7BA8012FE}" srcOrd="0" destOrd="0" presId="urn:microsoft.com/office/officeart/2008/layout/HorizontalMultiLevelHierarchy"/>
    <dgm:cxn modelId="{A2805526-1679-4193-8CE4-4472243C357E}" type="presOf" srcId="{E4DB4B5B-1809-442E-A273-77A5DE38CA63}" destId="{E2F6E2EF-92BB-44AD-B785-9F4DFB81C8BE}" srcOrd="0" destOrd="0" presId="urn:microsoft.com/office/officeart/2008/layout/HorizontalMultiLevelHierarchy"/>
    <dgm:cxn modelId="{3F4B1343-791E-44E6-98DF-B17C2F493429}" type="presOf" srcId="{E4DB4B5B-1809-442E-A273-77A5DE38CA63}" destId="{7C1EE6C6-102B-41B1-A354-DE7DB2DADEC7}" srcOrd="1" destOrd="0" presId="urn:microsoft.com/office/officeart/2008/layout/HorizontalMultiLevelHierarchy"/>
    <dgm:cxn modelId="{D1F3B67F-58CC-4615-B7F8-44F0A98A48F7}" srcId="{FC07C621-D225-4C80-850B-032AF5F974AC}" destId="{34B030DD-99CC-4F70-AB5C-32D0C2CD72C5}" srcOrd="0" destOrd="0" parTransId="{43EED106-3386-4D09-8556-20195EBB991D}" sibTransId="{FCE7F88F-DB26-479B-B9B9-6F223EBAB128}"/>
    <dgm:cxn modelId="{C2F49593-0709-4753-A3C8-22BBCC9F697A}" type="presOf" srcId="{43EED106-3386-4D09-8556-20195EBB991D}" destId="{51C14C95-73AE-4B49-878A-9CF9A344B399}" srcOrd="1" destOrd="0" presId="urn:microsoft.com/office/officeart/2008/layout/HorizontalMultiLevelHierarchy"/>
    <dgm:cxn modelId="{E4F4EDA9-6A5A-4F17-BB2C-D718E1F0EB2C}" type="presOf" srcId="{0B02656A-814F-4014-B38A-6551C1A5F7FA}" destId="{A2B6FA7B-EB93-468F-9C5C-6342B4AFADCA}" srcOrd="0" destOrd="0" presId="urn:microsoft.com/office/officeart/2008/layout/HorizontalMultiLevelHierarchy"/>
    <dgm:cxn modelId="{EC343DDC-79EA-4F2E-A211-20AC4AAE1C87}" type="presOf" srcId="{FC07C621-D225-4C80-850B-032AF5F974AC}" destId="{062E292B-6B32-46E5-9925-AF99100CE7C5}" srcOrd="0" destOrd="0" presId="urn:microsoft.com/office/officeart/2008/layout/HorizontalMultiLevelHierarchy"/>
    <dgm:cxn modelId="{6DC041ED-3AE0-483B-A0BB-75526A722B6F}" type="presOf" srcId="{34B030DD-99CC-4F70-AB5C-32D0C2CD72C5}" destId="{98D99A0C-7538-4FF7-ABA0-3170330DFE0C}" srcOrd="0" destOrd="0" presId="urn:microsoft.com/office/officeart/2008/layout/HorizontalMultiLevelHierarchy"/>
    <dgm:cxn modelId="{8DA0DEFA-3437-4DFD-8649-31843A4BD2EA}" srcId="{FF183CAF-F70E-4B59-8011-75F78D5B4285}" destId="{FC07C621-D225-4C80-850B-032AF5F974AC}" srcOrd="0" destOrd="0" parTransId="{E4A1954E-BFAF-4AFD-9803-091770016C33}" sibTransId="{B2DB0B67-057D-48EF-BAAB-0AC67827462F}"/>
    <dgm:cxn modelId="{07E0FCFC-5435-4A04-B20F-3DAEEF8E6C31}" type="presOf" srcId="{43EED106-3386-4D09-8556-20195EBB991D}" destId="{72664FFE-C46A-4743-AD77-A6CBF73EC1FE}" srcOrd="0" destOrd="0" presId="urn:microsoft.com/office/officeart/2008/layout/HorizontalMultiLevelHierarchy"/>
    <dgm:cxn modelId="{14DAD966-2C30-410F-B280-A3B7EF011F74}" type="presParOf" srcId="{6789C550-133F-4430-B81C-0EA7BA8012FE}" destId="{2D908AB4-3D6D-4005-8CC4-C146C8ECD76E}" srcOrd="0" destOrd="0" presId="urn:microsoft.com/office/officeart/2008/layout/HorizontalMultiLevelHierarchy"/>
    <dgm:cxn modelId="{98E4E59E-B00C-42FA-BF74-A1770C501491}" type="presParOf" srcId="{2D908AB4-3D6D-4005-8CC4-C146C8ECD76E}" destId="{062E292B-6B32-46E5-9925-AF99100CE7C5}" srcOrd="0" destOrd="0" presId="urn:microsoft.com/office/officeart/2008/layout/HorizontalMultiLevelHierarchy"/>
    <dgm:cxn modelId="{2B6A50D4-C0A9-4D3F-B188-B67D98728A45}" type="presParOf" srcId="{2D908AB4-3D6D-4005-8CC4-C146C8ECD76E}" destId="{E77331C0-D7F3-4A41-A4C1-2A02DDBF23EA}" srcOrd="1" destOrd="0" presId="urn:microsoft.com/office/officeart/2008/layout/HorizontalMultiLevelHierarchy"/>
    <dgm:cxn modelId="{021FEEE0-A420-411C-ABC3-596419023DA4}" type="presParOf" srcId="{E77331C0-D7F3-4A41-A4C1-2A02DDBF23EA}" destId="{72664FFE-C46A-4743-AD77-A6CBF73EC1FE}" srcOrd="0" destOrd="0" presId="urn:microsoft.com/office/officeart/2008/layout/HorizontalMultiLevelHierarchy"/>
    <dgm:cxn modelId="{4E241BB3-E462-4310-8CFA-FDFBC8070EA2}" type="presParOf" srcId="{72664FFE-C46A-4743-AD77-A6CBF73EC1FE}" destId="{51C14C95-73AE-4B49-878A-9CF9A344B399}" srcOrd="0" destOrd="0" presId="urn:microsoft.com/office/officeart/2008/layout/HorizontalMultiLevelHierarchy"/>
    <dgm:cxn modelId="{1C524335-909A-49A9-B708-2C00E257CC09}" type="presParOf" srcId="{E77331C0-D7F3-4A41-A4C1-2A02DDBF23EA}" destId="{9DC83F77-8163-415E-B5D7-7494A527E15B}" srcOrd="1" destOrd="0" presId="urn:microsoft.com/office/officeart/2008/layout/HorizontalMultiLevelHierarchy"/>
    <dgm:cxn modelId="{B99AF699-BDD1-4B28-946C-CDF4D90A94F3}" type="presParOf" srcId="{9DC83F77-8163-415E-B5D7-7494A527E15B}" destId="{98D99A0C-7538-4FF7-ABA0-3170330DFE0C}" srcOrd="0" destOrd="0" presId="urn:microsoft.com/office/officeart/2008/layout/HorizontalMultiLevelHierarchy"/>
    <dgm:cxn modelId="{6A7A812C-8EDE-490E-8328-FA9484568204}" type="presParOf" srcId="{9DC83F77-8163-415E-B5D7-7494A527E15B}" destId="{EEABE845-C4A1-4663-BFFD-FBC23A0529A8}" srcOrd="1" destOrd="0" presId="urn:microsoft.com/office/officeart/2008/layout/HorizontalMultiLevelHierarchy"/>
    <dgm:cxn modelId="{1F95582A-B2B3-40AF-B532-6EDC4C548311}" type="presParOf" srcId="{E77331C0-D7F3-4A41-A4C1-2A02DDBF23EA}" destId="{E2F6E2EF-92BB-44AD-B785-9F4DFB81C8BE}" srcOrd="2" destOrd="0" presId="urn:microsoft.com/office/officeart/2008/layout/HorizontalMultiLevelHierarchy"/>
    <dgm:cxn modelId="{3A549D56-A117-4F43-9A11-BFAB044AC9E0}" type="presParOf" srcId="{E2F6E2EF-92BB-44AD-B785-9F4DFB81C8BE}" destId="{7C1EE6C6-102B-41B1-A354-DE7DB2DADEC7}" srcOrd="0" destOrd="0" presId="urn:microsoft.com/office/officeart/2008/layout/HorizontalMultiLevelHierarchy"/>
    <dgm:cxn modelId="{1A0D5B14-17D7-49A4-9BA4-8225D30B98E3}" type="presParOf" srcId="{E77331C0-D7F3-4A41-A4C1-2A02DDBF23EA}" destId="{B97D5F44-F892-47F7-9F5A-FD34F7F4B928}" srcOrd="3" destOrd="0" presId="urn:microsoft.com/office/officeart/2008/layout/HorizontalMultiLevelHierarchy"/>
    <dgm:cxn modelId="{717E96F3-6E1D-4899-8768-405AC127EBDC}" type="presParOf" srcId="{B97D5F44-F892-47F7-9F5A-FD34F7F4B928}" destId="{A2B6FA7B-EB93-468F-9C5C-6342B4AFADCA}" srcOrd="0" destOrd="0" presId="urn:microsoft.com/office/officeart/2008/layout/HorizontalMultiLevelHierarchy"/>
    <dgm:cxn modelId="{DB3AFFCA-FCFB-4ECF-83C4-AE8CBCD45008}" type="presParOf" srcId="{B97D5F44-F892-47F7-9F5A-FD34F7F4B928}" destId="{B2D5941C-A1C8-4E44-9F82-760C334CE88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635450-7BE8-45EB-8EA4-C1FD12299EE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1FFEA870-349B-43A6-AAD7-A17583842ABE}">
      <dgm:prSet phldrT="[Text]"/>
      <dgm:spPr>
        <a:solidFill>
          <a:schemeClr val="accent1">
            <a:lumMod val="20000"/>
            <a:lumOff val="80000"/>
          </a:schemeClr>
        </a:solidFill>
        <a:effectLst>
          <a:outerShdw blurRad="50800" dist="38100" dir="2700000" algn="tl" rotWithShape="0">
            <a:prstClr val="black">
              <a:alpha val="40000"/>
            </a:prstClr>
          </a:outerShdw>
        </a:effectLst>
      </dgm:spPr>
      <dgm:t>
        <a:bodyPr/>
        <a:lstStyle/>
        <a:p>
          <a:r>
            <a:rPr lang="en-US" b="1" dirty="0">
              <a:solidFill>
                <a:schemeClr val="tx1"/>
              </a:solidFill>
            </a:rPr>
            <a:t>Create/Update Data Files</a:t>
          </a:r>
        </a:p>
      </dgm:t>
    </dgm:pt>
    <dgm:pt modelId="{2BFA5A84-2179-4D26-B1A5-D4931A974DE9}" type="parTrans" cxnId="{828D6936-D334-4BD1-9D89-2C837686C00B}">
      <dgm:prSet/>
      <dgm:spPr/>
      <dgm:t>
        <a:bodyPr/>
        <a:lstStyle/>
        <a:p>
          <a:endParaRPr lang="en-US"/>
        </a:p>
      </dgm:t>
    </dgm:pt>
    <dgm:pt modelId="{69D22DE2-51A7-4B07-8D04-FC3778FDCEE4}" type="sibTrans" cxnId="{828D6936-D334-4BD1-9D89-2C837686C00B}">
      <dgm:prSet/>
      <dgm:spPr>
        <a:solidFill>
          <a:schemeClr val="tx1"/>
        </a:solidFill>
      </dgm:spPr>
      <dgm:t>
        <a:bodyPr/>
        <a:lstStyle/>
        <a:p>
          <a:endParaRPr lang="en-US"/>
        </a:p>
      </dgm:t>
    </dgm:pt>
    <dgm:pt modelId="{8427587D-CE7C-4C2D-BF7F-83486B17660F}">
      <dgm:prSet phldrT="[Text]"/>
      <dgm:spPr>
        <a:solidFill>
          <a:schemeClr val="accent5">
            <a:lumMod val="60000"/>
            <a:lumOff val="40000"/>
          </a:schemeClr>
        </a:solidFill>
        <a:effectLst>
          <a:outerShdw blurRad="50800" dist="38100" dir="2700000" algn="tl" rotWithShape="0">
            <a:prstClr val="black">
              <a:alpha val="40000"/>
            </a:prstClr>
          </a:outerShdw>
        </a:effectLst>
      </dgm:spPr>
      <dgm:t>
        <a:bodyPr/>
        <a:lstStyle/>
        <a:p>
          <a:r>
            <a:rPr lang="en-US" b="1" dirty="0">
              <a:solidFill>
                <a:schemeClr val="tx1"/>
              </a:solidFill>
            </a:rPr>
            <a:t>Upload files in Data File Upload</a:t>
          </a:r>
        </a:p>
      </dgm:t>
    </dgm:pt>
    <dgm:pt modelId="{87D7FAE8-28B0-4892-893C-959235F12561}" type="parTrans" cxnId="{1933106E-48BA-4B68-88B4-F438823CD2DD}">
      <dgm:prSet/>
      <dgm:spPr/>
      <dgm:t>
        <a:bodyPr/>
        <a:lstStyle/>
        <a:p>
          <a:endParaRPr lang="en-US"/>
        </a:p>
      </dgm:t>
    </dgm:pt>
    <dgm:pt modelId="{922E96A8-AF81-4A61-8C60-63817B9280F8}" type="sibTrans" cxnId="{1933106E-48BA-4B68-88B4-F438823CD2DD}">
      <dgm:prSet/>
      <dgm:spPr>
        <a:solidFill>
          <a:schemeClr val="tx1"/>
        </a:solidFill>
      </dgm:spPr>
      <dgm:t>
        <a:bodyPr/>
        <a:lstStyle/>
        <a:p>
          <a:endParaRPr lang="en-US"/>
        </a:p>
      </dgm:t>
    </dgm:pt>
    <dgm:pt modelId="{89C7EAD3-E90E-484D-91D9-0405026FBA5A}">
      <dgm:prSet phldrT="[Text]"/>
      <dgm:spPr>
        <a:solidFill>
          <a:schemeClr val="accent1">
            <a:lumMod val="60000"/>
            <a:lumOff val="40000"/>
          </a:schemeClr>
        </a:solidFill>
        <a:effectLst>
          <a:outerShdw blurRad="50800" dist="38100" dir="2700000" algn="tl" rotWithShape="0">
            <a:prstClr val="black">
              <a:alpha val="40000"/>
            </a:prstClr>
          </a:outerShdw>
        </a:effectLst>
      </dgm:spPr>
      <dgm:t>
        <a:bodyPr/>
        <a:lstStyle/>
        <a:p>
          <a:r>
            <a:rPr lang="en-US" b="1" dirty="0">
              <a:solidFill>
                <a:schemeClr val="tx1"/>
              </a:solidFill>
            </a:rPr>
            <a:t>Review Batch Maintenance Screen</a:t>
          </a:r>
        </a:p>
      </dgm:t>
    </dgm:pt>
    <dgm:pt modelId="{C60D841D-8744-4089-8AB5-07734AD657F7}" type="parTrans" cxnId="{C655710B-C81F-4829-BEE9-0E2504DD72CC}">
      <dgm:prSet/>
      <dgm:spPr/>
      <dgm:t>
        <a:bodyPr/>
        <a:lstStyle/>
        <a:p>
          <a:endParaRPr lang="en-US"/>
        </a:p>
      </dgm:t>
    </dgm:pt>
    <dgm:pt modelId="{6DAC399E-4CF6-41E1-9D9F-1FF2A74B8BBF}" type="sibTrans" cxnId="{C655710B-C81F-4829-BEE9-0E2504DD72CC}">
      <dgm:prSet/>
      <dgm:spPr>
        <a:solidFill>
          <a:schemeClr val="tx1"/>
        </a:solidFill>
      </dgm:spPr>
      <dgm:t>
        <a:bodyPr/>
        <a:lstStyle/>
        <a:p>
          <a:endParaRPr lang="en-US"/>
        </a:p>
      </dgm:t>
    </dgm:pt>
    <dgm:pt modelId="{D82C355A-0CBB-427A-9B3F-3276C89D05C9}">
      <dgm:prSet/>
      <dgm:spPr>
        <a:solidFill>
          <a:schemeClr val="accent1"/>
        </a:solidFill>
        <a:effectLst>
          <a:outerShdw blurRad="50800" dist="38100" dir="2700000" algn="tl" rotWithShape="0">
            <a:prstClr val="black">
              <a:alpha val="40000"/>
            </a:prstClr>
          </a:outerShdw>
        </a:effectLst>
      </dgm:spPr>
      <dgm:t>
        <a:bodyPr/>
        <a:lstStyle/>
        <a:p>
          <a:r>
            <a:rPr lang="en-US" b="1" dirty="0">
              <a:solidFill>
                <a:schemeClr val="tx1"/>
              </a:solidFill>
            </a:rPr>
            <a:t>Review Error Reports in Cognos</a:t>
          </a:r>
        </a:p>
      </dgm:t>
    </dgm:pt>
    <dgm:pt modelId="{133FA631-CE2F-4428-99C7-D31F3A4D3B84}" type="parTrans" cxnId="{42BBF680-9E03-4BF7-9D53-09E0B6538F15}">
      <dgm:prSet/>
      <dgm:spPr/>
      <dgm:t>
        <a:bodyPr/>
        <a:lstStyle/>
        <a:p>
          <a:endParaRPr lang="en-US"/>
        </a:p>
      </dgm:t>
    </dgm:pt>
    <dgm:pt modelId="{22E3D24D-8258-44D4-8172-26BCB47B914D}" type="sibTrans" cxnId="{42BBF680-9E03-4BF7-9D53-09E0B6538F15}">
      <dgm:prSet/>
      <dgm:spPr>
        <a:solidFill>
          <a:schemeClr val="tx1"/>
        </a:solidFill>
      </dgm:spPr>
      <dgm:t>
        <a:bodyPr/>
        <a:lstStyle/>
        <a:p>
          <a:endParaRPr lang="en-US"/>
        </a:p>
      </dgm:t>
    </dgm:pt>
    <dgm:pt modelId="{76381823-0A0E-4B66-9B02-89F7F31C1E3E}">
      <dgm:prSet/>
      <dgm:spPr>
        <a:solidFill>
          <a:schemeClr val="accent1">
            <a:lumMod val="75000"/>
          </a:schemeClr>
        </a:solidFill>
        <a:effectLst>
          <a:outerShdw blurRad="50800" dist="38100" dir="2700000" algn="tl" rotWithShape="0">
            <a:prstClr val="black">
              <a:alpha val="40000"/>
            </a:prstClr>
          </a:outerShdw>
        </a:effectLst>
      </dgm:spPr>
      <dgm:t>
        <a:bodyPr/>
        <a:lstStyle/>
        <a:p>
          <a:r>
            <a:rPr lang="en-US" b="1" dirty="0">
              <a:solidFill>
                <a:schemeClr val="tx1"/>
              </a:solidFill>
            </a:rPr>
            <a:t>Correct Data Files in Source System</a:t>
          </a:r>
        </a:p>
      </dgm:t>
    </dgm:pt>
    <dgm:pt modelId="{6C9FB708-2B72-4053-9241-066E6448DCA1}" type="parTrans" cxnId="{C9FAF22C-9794-4B4C-8038-D30CD0612F24}">
      <dgm:prSet/>
      <dgm:spPr/>
      <dgm:t>
        <a:bodyPr/>
        <a:lstStyle/>
        <a:p>
          <a:endParaRPr lang="en-US"/>
        </a:p>
      </dgm:t>
    </dgm:pt>
    <dgm:pt modelId="{5CE50CAC-DA27-4639-ACE0-9BF60CBBCF92}" type="sibTrans" cxnId="{C9FAF22C-9794-4B4C-8038-D30CD0612F24}">
      <dgm:prSet/>
      <dgm:spPr/>
      <dgm:t>
        <a:bodyPr/>
        <a:lstStyle/>
        <a:p>
          <a:endParaRPr lang="en-US"/>
        </a:p>
      </dgm:t>
    </dgm:pt>
    <dgm:pt modelId="{702D1D68-DF5A-4A74-9EA7-7A8D98AC084B}">
      <dgm:prSet phldrT="[Text]"/>
      <dgm:spPr>
        <a:solidFill>
          <a:schemeClr val="accent1">
            <a:lumMod val="40000"/>
            <a:lumOff val="60000"/>
          </a:schemeClr>
        </a:solidFill>
        <a:effectLst>
          <a:outerShdw blurRad="50800" dist="38100" dir="2700000" algn="tl" rotWithShape="0">
            <a:prstClr val="black">
              <a:alpha val="40000"/>
            </a:prstClr>
          </a:outerShdw>
        </a:effectLst>
      </dgm:spPr>
      <dgm:t>
        <a:bodyPr/>
        <a:lstStyle/>
        <a:p>
          <a:r>
            <a:rPr lang="en-US" b="1" dirty="0">
              <a:solidFill>
                <a:schemeClr val="tx1"/>
              </a:solidFill>
            </a:rPr>
            <a:t>Upload files in Format Checker</a:t>
          </a:r>
        </a:p>
      </dgm:t>
    </dgm:pt>
    <dgm:pt modelId="{1B3697FD-0BA3-42EB-875B-184F4808DD7D}" type="parTrans" cxnId="{B9DC3D55-4914-44AB-B906-99B73918D338}">
      <dgm:prSet/>
      <dgm:spPr/>
      <dgm:t>
        <a:bodyPr/>
        <a:lstStyle/>
        <a:p>
          <a:endParaRPr lang="en-US"/>
        </a:p>
      </dgm:t>
    </dgm:pt>
    <dgm:pt modelId="{0A892FA2-E74C-4523-8A55-9E07FEC043F5}" type="sibTrans" cxnId="{B9DC3D55-4914-44AB-B906-99B73918D338}">
      <dgm:prSet/>
      <dgm:spPr>
        <a:solidFill>
          <a:schemeClr val="tx1"/>
        </a:solidFill>
      </dgm:spPr>
      <dgm:t>
        <a:bodyPr/>
        <a:lstStyle/>
        <a:p>
          <a:endParaRPr lang="en-US"/>
        </a:p>
      </dgm:t>
    </dgm:pt>
    <dgm:pt modelId="{F68F898B-99B1-4DC0-869B-0086926AEF57}" type="pres">
      <dgm:prSet presAssocID="{68635450-7BE8-45EB-8EA4-C1FD12299EE0}" presName="diagram" presStyleCnt="0">
        <dgm:presLayoutVars>
          <dgm:dir/>
          <dgm:resizeHandles val="exact"/>
        </dgm:presLayoutVars>
      </dgm:prSet>
      <dgm:spPr/>
    </dgm:pt>
    <dgm:pt modelId="{BA1D115F-5BFC-4FB0-AF5F-4A0F5AB1F7AE}" type="pres">
      <dgm:prSet presAssocID="{1FFEA870-349B-43A6-AAD7-A17583842ABE}" presName="node" presStyleLbl="node1" presStyleIdx="0" presStyleCnt="6">
        <dgm:presLayoutVars>
          <dgm:bulletEnabled val="1"/>
        </dgm:presLayoutVars>
      </dgm:prSet>
      <dgm:spPr/>
    </dgm:pt>
    <dgm:pt modelId="{4E303AA4-7E71-42A0-A8FC-EA5B8BF84102}" type="pres">
      <dgm:prSet presAssocID="{69D22DE2-51A7-4B07-8D04-FC3778FDCEE4}" presName="sibTrans" presStyleLbl="sibTrans2D1" presStyleIdx="0" presStyleCnt="5" custLinFactNeighborX="8642" custLinFactNeighborY="11003"/>
      <dgm:spPr/>
    </dgm:pt>
    <dgm:pt modelId="{2DAC7929-F0E9-40EA-B97F-DB97443826E0}" type="pres">
      <dgm:prSet presAssocID="{69D22DE2-51A7-4B07-8D04-FC3778FDCEE4}" presName="connectorText" presStyleLbl="sibTrans2D1" presStyleIdx="0" presStyleCnt="5"/>
      <dgm:spPr/>
    </dgm:pt>
    <dgm:pt modelId="{77CF8226-B476-4B80-9EB2-9623636373BC}" type="pres">
      <dgm:prSet presAssocID="{702D1D68-DF5A-4A74-9EA7-7A8D98AC084B}" presName="node" presStyleLbl="node1" presStyleIdx="1" presStyleCnt="6" custLinFactNeighborX="-1457" custLinFactNeighborY="1853">
        <dgm:presLayoutVars>
          <dgm:bulletEnabled val="1"/>
        </dgm:presLayoutVars>
      </dgm:prSet>
      <dgm:spPr/>
    </dgm:pt>
    <dgm:pt modelId="{D565754F-7CF2-4102-A9DA-589D098DC85A}" type="pres">
      <dgm:prSet presAssocID="{0A892FA2-E74C-4523-8A55-9E07FEC043F5}" presName="sibTrans" presStyleLbl="sibTrans2D1" presStyleIdx="1" presStyleCnt="5"/>
      <dgm:spPr/>
    </dgm:pt>
    <dgm:pt modelId="{8636D710-A13D-4DC4-B202-320C18B8497F}" type="pres">
      <dgm:prSet presAssocID="{0A892FA2-E74C-4523-8A55-9E07FEC043F5}" presName="connectorText" presStyleLbl="sibTrans2D1" presStyleIdx="1" presStyleCnt="5"/>
      <dgm:spPr/>
    </dgm:pt>
    <dgm:pt modelId="{2BE2D3E8-1A1B-433F-9481-1194DD23023A}" type="pres">
      <dgm:prSet presAssocID="{8427587D-CE7C-4C2D-BF7F-83486B17660F}" presName="node" presStyleLbl="node1" presStyleIdx="2" presStyleCnt="6" custLinFactNeighborX="-1457" custLinFactNeighborY="1853">
        <dgm:presLayoutVars>
          <dgm:bulletEnabled val="1"/>
        </dgm:presLayoutVars>
      </dgm:prSet>
      <dgm:spPr/>
    </dgm:pt>
    <dgm:pt modelId="{DD63DBF7-9724-4AFB-A41C-AFC7588AD9E8}" type="pres">
      <dgm:prSet presAssocID="{922E96A8-AF81-4A61-8C60-63817B9280F8}" presName="sibTrans" presStyleLbl="sibTrans2D1" presStyleIdx="2" presStyleCnt="5"/>
      <dgm:spPr/>
    </dgm:pt>
    <dgm:pt modelId="{1FB26292-BB01-4D13-80A0-DD2699AFFDDE}" type="pres">
      <dgm:prSet presAssocID="{922E96A8-AF81-4A61-8C60-63817B9280F8}" presName="connectorText" presStyleLbl="sibTrans2D1" presStyleIdx="2" presStyleCnt="5"/>
      <dgm:spPr/>
    </dgm:pt>
    <dgm:pt modelId="{ABAF1FF5-3558-4DA0-BD61-E09E17F54DD7}" type="pres">
      <dgm:prSet presAssocID="{89C7EAD3-E90E-484D-91D9-0405026FBA5A}" presName="node" presStyleLbl="node1" presStyleIdx="3" presStyleCnt="6" custLinFactNeighborX="-1122" custLinFactNeighborY="-12947">
        <dgm:presLayoutVars>
          <dgm:bulletEnabled val="1"/>
        </dgm:presLayoutVars>
      </dgm:prSet>
      <dgm:spPr/>
    </dgm:pt>
    <dgm:pt modelId="{F34CCD06-BC59-491B-91DB-495DA1DB0465}" type="pres">
      <dgm:prSet presAssocID="{6DAC399E-4CF6-41E1-9D9F-1FF2A74B8BBF}" presName="sibTrans" presStyleLbl="sibTrans2D1" presStyleIdx="3" presStyleCnt="5"/>
      <dgm:spPr/>
    </dgm:pt>
    <dgm:pt modelId="{B7B3F665-EB31-4841-8525-C530049F6DB1}" type="pres">
      <dgm:prSet presAssocID="{6DAC399E-4CF6-41E1-9D9F-1FF2A74B8BBF}" presName="connectorText" presStyleLbl="sibTrans2D1" presStyleIdx="3" presStyleCnt="5"/>
      <dgm:spPr/>
    </dgm:pt>
    <dgm:pt modelId="{B149379C-96A8-4935-820E-5D8EFAD92B1A}" type="pres">
      <dgm:prSet presAssocID="{D82C355A-0CBB-427A-9B3F-3276C89D05C9}" presName="node" presStyleLbl="node1" presStyleIdx="4" presStyleCnt="6" custLinFactNeighborX="613" custLinFactNeighborY="-12947">
        <dgm:presLayoutVars>
          <dgm:bulletEnabled val="1"/>
        </dgm:presLayoutVars>
      </dgm:prSet>
      <dgm:spPr/>
    </dgm:pt>
    <dgm:pt modelId="{D0E54141-F69A-43B7-B59D-C447D65EBC05}" type="pres">
      <dgm:prSet presAssocID="{22E3D24D-8258-44D4-8172-26BCB47B914D}" presName="sibTrans" presStyleLbl="sibTrans2D1" presStyleIdx="4" presStyleCnt="5"/>
      <dgm:spPr/>
    </dgm:pt>
    <dgm:pt modelId="{CB780073-D4A1-4A5C-AE77-8C77B6F8676D}" type="pres">
      <dgm:prSet presAssocID="{22E3D24D-8258-44D4-8172-26BCB47B914D}" presName="connectorText" presStyleLbl="sibTrans2D1" presStyleIdx="4" presStyleCnt="5"/>
      <dgm:spPr/>
    </dgm:pt>
    <dgm:pt modelId="{C050DC38-CDD3-4059-B425-4ECA51E4FEFF}" type="pres">
      <dgm:prSet presAssocID="{76381823-0A0E-4B66-9B02-89F7F31C1E3E}" presName="node" presStyleLbl="node1" presStyleIdx="5" presStyleCnt="6" custLinFactNeighborX="-696" custLinFactNeighborY="-12947">
        <dgm:presLayoutVars>
          <dgm:bulletEnabled val="1"/>
        </dgm:presLayoutVars>
      </dgm:prSet>
      <dgm:spPr/>
    </dgm:pt>
  </dgm:ptLst>
  <dgm:cxnLst>
    <dgm:cxn modelId="{C655710B-C81F-4829-BEE9-0E2504DD72CC}" srcId="{68635450-7BE8-45EB-8EA4-C1FD12299EE0}" destId="{89C7EAD3-E90E-484D-91D9-0405026FBA5A}" srcOrd="3" destOrd="0" parTransId="{C60D841D-8744-4089-8AB5-07734AD657F7}" sibTransId="{6DAC399E-4CF6-41E1-9D9F-1FF2A74B8BBF}"/>
    <dgm:cxn modelId="{CC710A16-F82A-41E0-BD8B-3BB6711155AC}" type="presOf" srcId="{76381823-0A0E-4B66-9B02-89F7F31C1E3E}" destId="{C050DC38-CDD3-4059-B425-4ECA51E4FEFF}" srcOrd="0" destOrd="0" presId="urn:microsoft.com/office/officeart/2005/8/layout/process5"/>
    <dgm:cxn modelId="{8EFAB22A-9385-441B-9B9C-B95B95717402}" type="presOf" srcId="{922E96A8-AF81-4A61-8C60-63817B9280F8}" destId="{DD63DBF7-9724-4AFB-A41C-AFC7588AD9E8}" srcOrd="0" destOrd="0" presId="urn:microsoft.com/office/officeart/2005/8/layout/process5"/>
    <dgm:cxn modelId="{C9FAF22C-9794-4B4C-8038-D30CD0612F24}" srcId="{68635450-7BE8-45EB-8EA4-C1FD12299EE0}" destId="{76381823-0A0E-4B66-9B02-89F7F31C1E3E}" srcOrd="5" destOrd="0" parTransId="{6C9FB708-2B72-4053-9241-066E6448DCA1}" sibTransId="{5CE50CAC-DA27-4639-ACE0-9BF60CBBCF92}"/>
    <dgm:cxn modelId="{828D6936-D334-4BD1-9D89-2C837686C00B}" srcId="{68635450-7BE8-45EB-8EA4-C1FD12299EE0}" destId="{1FFEA870-349B-43A6-AAD7-A17583842ABE}" srcOrd="0" destOrd="0" parTransId="{2BFA5A84-2179-4D26-B1A5-D4931A974DE9}" sibTransId="{69D22DE2-51A7-4B07-8D04-FC3778FDCEE4}"/>
    <dgm:cxn modelId="{2B77B636-7C3E-4625-ABF6-A45AC948CE45}" type="presOf" srcId="{6DAC399E-4CF6-41E1-9D9F-1FF2A74B8BBF}" destId="{B7B3F665-EB31-4841-8525-C530049F6DB1}" srcOrd="1" destOrd="0" presId="urn:microsoft.com/office/officeart/2005/8/layout/process5"/>
    <dgm:cxn modelId="{83656439-4F14-4D72-9EE6-F6E67176294C}" type="presOf" srcId="{1FFEA870-349B-43A6-AAD7-A17583842ABE}" destId="{BA1D115F-5BFC-4FB0-AF5F-4A0F5AB1F7AE}" srcOrd="0" destOrd="0" presId="urn:microsoft.com/office/officeart/2005/8/layout/process5"/>
    <dgm:cxn modelId="{4E96FD44-AC88-47DD-9BA5-09C570413817}" type="presOf" srcId="{702D1D68-DF5A-4A74-9EA7-7A8D98AC084B}" destId="{77CF8226-B476-4B80-9EB2-9623636373BC}" srcOrd="0" destOrd="0" presId="urn:microsoft.com/office/officeart/2005/8/layout/process5"/>
    <dgm:cxn modelId="{6714E147-B566-4216-8BB7-B3B3E34158C7}" type="presOf" srcId="{922E96A8-AF81-4A61-8C60-63817B9280F8}" destId="{1FB26292-BB01-4D13-80A0-DD2699AFFDDE}" srcOrd="1" destOrd="0" presId="urn:microsoft.com/office/officeart/2005/8/layout/process5"/>
    <dgm:cxn modelId="{DDBAB06D-D14C-4EC7-8A9A-FF3A20E324BE}" type="presOf" srcId="{89C7EAD3-E90E-484D-91D9-0405026FBA5A}" destId="{ABAF1FF5-3558-4DA0-BD61-E09E17F54DD7}" srcOrd="0" destOrd="0" presId="urn:microsoft.com/office/officeart/2005/8/layout/process5"/>
    <dgm:cxn modelId="{1933106E-48BA-4B68-88B4-F438823CD2DD}" srcId="{68635450-7BE8-45EB-8EA4-C1FD12299EE0}" destId="{8427587D-CE7C-4C2D-BF7F-83486B17660F}" srcOrd="2" destOrd="0" parTransId="{87D7FAE8-28B0-4892-893C-959235F12561}" sibTransId="{922E96A8-AF81-4A61-8C60-63817B9280F8}"/>
    <dgm:cxn modelId="{B9DC3D55-4914-44AB-B906-99B73918D338}" srcId="{68635450-7BE8-45EB-8EA4-C1FD12299EE0}" destId="{702D1D68-DF5A-4A74-9EA7-7A8D98AC084B}" srcOrd="1" destOrd="0" parTransId="{1B3697FD-0BA3-42EB-875B-184F4808DD7D}" sibTransId="{0A892FA2-E74C-4523-8A55-9E07FEC043F5}"/>
    <dgm:cxn modelId="{3376775A-A19E-49B4-BB4B-4575A3AEF1A0}" type="presOf" srcId="{0A892FA2-E74C-4523-8A55-9E07FEC043F5}" destId="{8636D710-A13D-4DC4-B202-320C18B8497F}" srcOrd="1" destOrd="0" presId="urn:microsoft.com/office/officeart/2005/8/layout/process5"/>
    <dgm:cxn modelId="{42BBF680-9E03-4BF7-9D53-09E0B6538F15}" srcId="{68635450-7BE8-45EB-8EA4-C1FD12299EE0}" destId="{D82C355A-0CBB-427A-9B3F-3276C89D05C9}" srcOrd="4" destOrd="0" parTransId="{133FA631-CE2F-4428-99C7-D31F3A4D3B84}" sibTransId="{22E3D24D-8258-44D4-8172-26BCB47B914D}"/>
    <dgm:cxn modelId="{6646F9A3-9E0D-468D-9597-82FCBB4EAB02}" type="presOf" srcId="{0A892FA2-E74C-4523-8A55-9E07FEC043F5}" destId="{D565754F-7CF2-4102-A9DA-589D098DC85A}" srcOrd="0" destOrd="0" presId="urn:microsoft.com/office/officeart/2005/8/layout/process5"/>
    <dgm:cxn modelId="{49D2F0A7-FBE1-4060-BBD3-7EC421479FC1}" type="presOf" srcId="{D82C355A-0CBB-427A-9B3F-3276C89D05C9}" destId="{B149379C-96A8-4935-820E-5D8EFAD92B1A}" srcOrd="0" destOrd="0" presId="urn:microsoft.com/office/officeart/2005/8/layout/process5"/>
    <dgm:cxn modelId="{2EFDA1C2-E299-4F4F-B2B7-3A477C12490E}" type="presOf" srcId="{6DAC399E-4CF6-41E1-9D9F-1FF2A74B8BBF}" destId="{F34CCD06-BC59-491B-91DB-495DA1DB0465}" srcOrd="0" destOrd="0" presId="urn:microsoft.com/office/officeart/2005/8/layout/process5"/>
    <dgm:cxn modelId="{3D589ACB-80CE-4652-9254-8D3C913DAE02}" type="presOf" srcId="{22E3D24D-8258-44D4-8172-26BCB47B914D}" destId="{D0E54141-F69A-43B7-B59D-C447D65EBC05}" srcOrd="0" destOrd="0" presId="urn:microsoft.com/office/officeart/2005/8/layout/process5"/>
    <dgm:cxn modelId="{2B46B3E9-CAEA-498D-8E3A-8F35CB5FA834}" type="presOf" srcId="{22E3D24D-8258-44D4-8172-26BCB47B914D}" destId="{CB780073-D4A1-4A5C-AE77-8C77B6F8676D}" srcOrd="1" destOrd="0" presId="urn:microsoft.com/office/officeart/2005/8/layout/process5"/>
    <dgm:cxn modelId="{16C705EE-7EA4-4017-8489-4CD7F65A3825}" type="presOf" srcId="{69D22DE2-51A7-4B07-8D04-FC3778FDCEE4}" destId="{4E303AA4-7E71-42A0-A8FC-EA5B8BF84102}" srcOrd="0" destOrd="0" presId="urn:microsoft.com/office/officeart/2005/8/layout/process5"/>
    <dgm:cxn modelId="{B101B3F7-FA65-485C-B12B-16501476ADA8}" type="presOf" srcId="{8427587D-CE7C-4C2D-BF7F-83486B17660F}" destId="{2BE2D3E8-1A1B-433F-9481-1194DD23023A}" srcOrd="0" destOrd="0" presId="urn:microsoft.com/office/officeart/2005/8/layout/process5"/>
    <dgm:cxn modelId="{FEFEEDFC-94DA-4356-B673-9D1D532D240D}" type="presOf" srcId="{68635450-7BE8-45EB-8EA4-C1FD12299EE0}" destId="{F68F898B-99B1-4DC0-869B-0086926AEF57}" srcOrd="0" destOrd="0" presId="urn:microsoft.com/office/officeart/2005/8/layout/process5"/>
    <dgm:cxn modelId="{B61863FE-4BD5-44A3-BB34-CEAF7BECA38A}" type="presOf" srcId="{69D22DE2-51A7-4B07-8D04-FC3778FDCEE4}" destId="{2DAC7929-F0E9-40EA-B97F-DB97443826E0}" srcOrd="1" destOrd="0" presId="urn:microsoft.com/office/officeart/2005/8/layout/process5"/>
    <dgm:cxn modelId="{AFD2E956-2663-4244-8CC5-4F0900349CB5}" type="presParOf" srcId="{F68F898B-99B1-4DC0-869B-0086926AEF57}" destId="{BA1D115F-5BFC-4FB0-AF5F-4A0F5AB1F7AE}" srcOrd="0" destOrd="0" presId="urn:microsoft.com/office/officeart/2005/8/layout/process5"/>
    <dgm:cxn modelId="{0B40081C-499A-47D1-8AFE-08749E211AFE}" type="presParOf" srcId="{F68F898B-99B1-4DC0-869B-0086926AEF57}" destId="{4E303AA4-7E71-42A0-A8FC-EA5B8BF84102}" srcOrd="1" destOrd="0" presId="urn:microsoft.com/office/officeart/2005/8/layout/process5"/>
    <dgm:cxn modelId="{1D242473-AA4C-433B-A953-992F5A0D899B}" type="presParOf" srcId="{4E303AA4-7E71-42A0-A8FC-EA5B8BF84102}" destId="{2DAC7929-F0E9-40EA-B97F-DB97443826E0}" srcOrd="0" destOrd="0" presId="urn:microsoft.com/office/officeart/2005/8/layout/process5"/>
    <dgm:cxn modelId="{77696AC0-E657-4DA9-91C2-D8FF1D9CF047}" type="presParOf" srcId="{F68F898B-99B1-4DC0-869B-0086926AEF57}" destId="{77CF8226-B476-4B80-9EB2-9623636373BC}" srcOrd="2" destOrd="0" presId="urn:microsoft.com/office/officeart/2005/8/layout/process5"/>
    <dgm:cxn modelId="{4F200EFB-9BDE-40F0-99CA-3C52EFC566E3}" type="presParOf" srcId="{F68F898B-99B1-4DC0-869B-0086926AEF57}" destId="{D565754F-7CF2-4102-A9DA-589D098DC85A}" srcOrd="3" destOrd="0" presId="urn:microsoft.com/office/officeart/2005/8/layout/process5"/>
    <dgm:cxn modelId="{85668763-1B36-4C48-9122-8BCDAE8A8A23}" type="presParOf" srcId="{D565754F-7CF2-4102-A9DA-589D098DC85A}" destId="{8636D710-A13D-4DC4-B202-320C18B8497F}" srcOrd="0" destOrd="0" presId="urn:microsoft.com/office/officeart/2005/8/layout/process5"/>
    <dgm:cxn modelId="{9E18BF7D-D06B-435E-B852-0E2B79FFA5C3}" type="presParOf" srcId="{F68F898B-99B1-4DC0-869B-0086926AEF57}" destId="{2BE2D3E8-1A1B-433F-9481-1194DD23023A}" srcOrd="4" destOrd="0" presId="urn:microsoft.com/office/officeart/2005/8/layout/process5"/>
    <dgm:cxn modelId="{F64C07FB-8EBF-49EB-92F0-023CC4A5627C}" type="presParOf" srcId="{F68F898B-99B1-4DC0-869B-0086926AEF57}" destId="{DD63DBF7-9724-4AFB-A41C-AFC7588AD9E8}" srcOrd="5" destOrd="0" presId="urn:microsoft.com/office/officeart/2005/8/layout/process5"/>
    <dgm:cxn modelId="{FDE39F15-E611-4680-84DF-EEEC6D37A0F3}" type="presParOf" srcId="{DD63DBF7-9724-4AFB-A41C-AFC7588AD9E8}" destId="{1FB26292-BB01-4D13-80A0-DD2699AFFDDE}" srcOrd="0" destOrd="0" presId="urn:microsoft.com/office/officeart/2005/8/layout/process5"/>
    <dgm:cxn modelId="{439496B7-8313-4FD8-B8A5-DDB3594392EF}" type="presParOf" srcId="{F68F898B-99B1-4DC0-869B-0086926AEF57}" destId="{ABAF1FF5-3558-4DA0-BD61-E09E17F54DD7}" srcOrd="6" destOrd="0" presId="urn:microsoft.com/office/officeart/2005/8/layout/process5"/>
    <dgm:cxn modelId="{C46CE93D-6B4B-47F0-BE21-3A354C85D696}" type="presParOf" srcId="{F68F898B-99B1-4DC0-869B-0086926AEF57}" destId="{F34CCD06-BC59-491B-91DB-495DA1DB0465}" srcOrd="7" destOrd="0" presId="urn:microsoft.com/office/officeart/2005/8/layout/process5"/>
    <dgm:cxn modelId="{40FBC0DC-96C3-40FE-B6A6-13EE09EAFF16}" type="presParOf" srcId="{F34CCD06-BC59-491B-91DB-495DA1DB0465}" destId="{B7B3F665-EB31-4841-8525-C530049F6DB1}" srcOrd="0" destOrd="0" presId="urn:microsoft.com/office/officeart/2005/8/layout/process5"/>
    <dgm:cxn modelId="{CDDFC4E1-B26E-4794-9FAA-946149E8EC64}" type="presParOf" srcId="{F68F898B-99B1-4DC0-869B-0086926AEF57}" destId="{B149379C-96A8-4935-820E-5D8EFAD92B1A}" srcOrd="8" destOrd="0" presId="urn:microsoft.com/office/officeart/2005/8/layout/process5"/>
    <dgm:cxn modelId="{41CD94F6-CEEB-4061-9F62-668436F6C575}" type="presParOf" srcId="{F68F898B-99B1-4DC0-869B-0086926AEF57}" destId="{D0E54141-F69A-43B7-B59D-C447D65EBC05}" srcOrd="9" destOrd="0" presId="urn:microsoft.com/office/officeart/2005/8/layout/process5"/>
    <dgm:cxn modelId="{6DCB6D96-09CA-43C4-B6E2-C81588DFC8D9}" type="presParOf" srcId="{D0E54141-F69A-43B7-B59D-C447D65EBC05}" destId="{CB780073-D4A1-4A5C-AE77-8C77B6F8676D}" srcOrd="0" destOrd="0" presId="urn:microsoft.com/office/officeart/2005/8/layout/process5"/>
    <dgm:cxn modelId="{0E4AEA78-DA00-4109-B6E8-86FB4A4CB502}" type="presParOf" srcId="{F68F898B-99B1-4DC0-869B-0086926AEF57}" destId="{C050DC38-CDD3-4059-B425-4ECA51E4FEF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B86BA-B5F2-496A-A455-B0B211FA3BC7}">
      <dsp:nvSpPr>
        <dsp:cNvPr id="0" name=""/>
        <dsp:cNvSpPr/>
      </dsp:nvSpPr>
      <dsp:spPr>
        <a:xfrm>
          <a:off x="1521955" y="0"/>
          <a:ext cx="5272378" cy="527237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56B5E4-084B-4252-8964-0D7C031FD456}">
      <dsp:nvSpPr>
        <dsp:cNvPr id="0" name=""/>
        <dsp:cNvSpPr/>
      </dsp:nvSpPr>
      <dsp:spPr>
        <a:xfrm>
          <a:off x="2022831" y="500876"/>
          <a:ext cx="2056227" cy="2056227"/>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Special Education Child</a:t>
          </a:r>
        </a:p>
      </dsp:txBody>
      <dsp:txXfrm>
        <a:off x="2123208" y="601253"/>
        <a:ext cx="1855473" cy="1855473"/>
      </dsp:txXfrm>
    </dsp:sp>
    <dsp:sp modelId="{81CB02D9-9E99-4B0E-B3FA-27905DBFD60E}">
      <dsp:nvSpPr>
        <dsp:cNvPr id="0" name=""/>
        <dsp:cNvSpPr/>
      </dsp:nvSpPr>
      <dsp:spPr>
        <a:xfrm>
          <a:off x="4237230" y="500876"/>
          <a:ext cx="2056227" cy="2056227"/>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Special Education Participation</a:t>
          </a:r>
        </a:p>
      </dsp:txBody>
      <dsp:txXfrm>
        <a:off x="4337607" y="601253"/>
        <a:ext cx="1855473" cy="1855473"/>
      </dsp:txXfrm>
    </dsp:sp>
    <dsp:sp modelId="{E6EB45A8-9B0F-4C3D-8CD4-34CBB35DAF39}">
      <dsp:nvSpPr>
        <dsp:cNvPr id="0" name=""/>
        <dsp:cNvSpPr/>
      </dsp:nvSpPr>
      <dsp:spPr>
        <a:xfrm>
          <a:off x="2025750" y="2654040"/>
          <a:ext cx="2050388" cy="21786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Staff Profile </a:t>
          </a:r>
        </a:p>
      </dsp:txBody>
      <dsp:txXfrm>
        <a:off x="2125842" y="2754132"/>
        <a:ext cx="1850204" cy="1978512"/>
      </dsp:txXfrm>
    </dsp:sp>
    <dsp:sp modelId="{96606AAA-3A5A-48F7-8CC7-6B105AF23BE1}">
      <dsp:nvSpPr>
        <dsp:cNvPr id="0" name=""/>
        <dsp:cNvSpPr/>
      </dsp:nvSpPr>
      <dsp:spPr>
        <a:xfrm>
          <a:off x="4237230" y="2715275"/>
          <a:ext cx="2056227" cy="20562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Staff Assignment</a:t>
          </a:r>
        </a:p>
      </dsp:txBody>
      <dsp:txXfrm>
        <a:off x="4337607" y="2815652"/>
        <a:ext cx="1855473" cy="1855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6E2EF-92BB-44AD-B785-9F4DFB81C8BE}">
      <dsp:nvSpPr>
        <dsp:cNvPr id="0" name=""/>
        <dsp:cNvSpPr/>
      </dsp:nvSpPr>
      <dsp:spPr>
        <a:xfrm>
          <a:off x="483712" y="2343148"/>
          <a:ext cx="6607439" cy="1092207"/>
        </a:xfrm>
        <a:custGeom>
          <a:avLst/>
          <a:gdLst/>
          <a:ahLst/>
          <a:cxnLst/>
          <a:rect l="0" t="0" r="0" b="0"/>
          <a:pathLst>
            <a:path>
              <a:moveTo>
                <a:pt x="6607439" y="0"/>
              </a:moveTo>
              <a:lnTo>
                <a:pt x="0" y="10922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620004" y="2721824"/>
        <a:ext cx="334855" cy="334855"/>
      </dsp:txXfrm>
    </dsp:sp>
    <dsp:sp modelId="{72664FFE-C46A-4743-AD77-A6CBF73EC1FE}">
      <dsp:nvSpPr>
        <dsp:cNvPr id="0" name=""/>
        <dsp:cNvSpPr/>
      </dsp:nvSpPr>
      <dsp:spPr>
        <a:xfrm>
          <a:off x="490193" y="1079591"/>
          <a:ext cx="6600958" cy="1263557"/>
        </a:xfrm>
        <a:custGeom>
          <a:avLst/>
          <a:gdLst/>
          <a:ahLst/>
          <a:cxnLst/>
          <a:rect l="0" t="0" r="0" b="0"/>
          <a:pathLst>
            <a:path>
              <a:moveTo>
                <a:pt x="6600958" y="1263557"/>
              </a:moveTo>
              <a:lnTo>
                <a:pt x="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622652" y="1543349"/>
        <a:ext cx="336040" cy="336040"/>
      </dsp:txXfrm>
    </dsp:sp>
    <dsp:sp modelId="{062E292B-6B32-46E5-9925-AF99100CE7C5}">
      <dsp:nvSpPr>
        <dsp:cNvPr id="0" name=""/>
        <dsp:cNvSpPr/>
      </dsp:nvSpPr>
      <dsp:spPr>
        <a:xfrm>
          <a:off x="4000500" y="1455946"/>
          <a:ext cx="4406900" cy="1774404"/>
        </a:xfrm>
        <a:prstGeom prst="rect">
          <a:avLst/>
        </a:prstGeom>
        <a:solidFill>
          <a:srgbClr val="B52D9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t>Special Education EOY Snapshot</a:t>
          </a:r>
        </a:p>
      </dsp:txBody>
      <dsp:txXfrm>
        <a:off x="4000500" y="1455946"/>
        <a:ext cx="4406900" cy="1774404"/>
      </dsp:txXfrm>
    </dsp:sp>
    <dsp:sp modelId="{98D99A0C-7538-4FF7-ABA0-3170330DFE0C}">
      <dsp:nvSpPr>
        <dsp:cNvPr id="0" name=""/>
        <dsp:cNvSpPr/>
      </dsp:nvSpPr>
      <dsp:spPr>
        <a:xfrm>
          <a:off x="490193" y="0"/>
          <a:ext cx="2907208" cy="2159182"/>
        </a:xfrm>
        <a:prstGeom prst="rect">
          <a:avLst/>
        </a:prstGeom>
        <a:solidFill>
          <a:srgbClr val="92D05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b="1" u="none" kern="1200" dirty="0"/>
        </a:p>
      </dsp:txBody>
      <dsp:txXfrm>
        <a:off x="490193" y="0"/>
        <a:ext cx="2907208" cy="2159182"/>
      </dsp:txXfrm>
    </dsp:sp>
    <dsp:sp modelId="{A2B6FA7B-EB93-468F-9C5C-6342B4AFADCA}">
      <dsp:nvSpPr>
        <dsp:cNvPr id="0" name=""/>
        <dsp:cNvSpPr/>
      </dsp:nvSpPr>
      <dsp:spPr>
        <a:xfrm>
          <a:off x="483712" y="2482584"/>
          <a:ext cx="2856317" cy="1905544"/>
        </a:xfrm>
        <a:prstGeom prst="rect">
          <a:avLst/>
        </a:prstGeom>
        <a:solidFill>
          <a:srgbClr val="29B7E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u="none" kern="1200" dirty="0">
            <a:solidFill>
              <a:srgbClr val="000000"/>
            </a:solidFill>
          </a:endParaRPr>
        </a:p>
      </dsp:txBody>
      <dsp:txXfrm>
        <a:off x="483712" y="2482584"/>
        <a:ext cx="2856317" cy="1905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D115F-5BFC-4FB0-AF5F-4A0F5AB1F7AE}">
      <dsp:nvSpPr>
        <dsp:cNvPr id="0" name=""/>
        <dsp:cNvSpPr/>
      </dsp:nvSpPr>
      <dsp:spPr>
        <a:xfrm>
          <a:off x="6931" y="518229"/>
          <a:ext cx="2071799" cy="1243079"/>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Create/Update Data Files</a:t>
          </a:r>
        </a:p>
      </dsp:txBody>
      <dsp:txXfrm>
        <a:off x="43340" y="554638"/>
        <a:ext cx="1998981" cy="1170261"/>
      </dsp:txXfrm>
    </dsp:sp>
    <dsp:sp modelId="{4E303AA4-7E71-42A0-A8FC-EA5B8BF84102}">
      <dsp:nvSpPr>
        <dsp:cNvPr id="0" name=""/>
        <dsp:cNvSpPr/>
      </dsp:nvSpPr>
      <dsp:spPr>
        <a:xfrm rot="27587">
          <a:off x="2290977" y="950821"/>
          <a:ext cx="423236" cy="51380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290979" y="1053073"/>
        <a:ext cx="296265" cy="308284"/>
      </dsp:txXfrm>
    </dsp:sp>
    <dsp:sp modelId="{77CF8226-B476-4B80-9EB2-9623636373BC}">
      <dsp:nvSpPr>
        <dsp:cNvPr id="0" name=""/>
        <dsp:cNvSpPr/>
      </dsp:nvSpPr>
      <dsp:spPr>
        <a:xfrm>
          <a:off x="2877264" y="541263"/>
          <a:ext cx="2071799" cy="1243079"/>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Upload files in Format Checker</a:t>
          </a:r>
        </a:p>
      </dsp:txBody>
      <dsp:txXfrm>
        <a:off x="2913673" y="577672"/>
        <a:ext cx="1998981" cy="1170261"/>
      </dsp:txXfrm>
    </dsp:sp>
    <dsp:sp modelId="{D565754F-7CF2-4102-A9DA-589D098DC85A}">
      <dsp:nvSpPr>
        <dsp:cNvPr id="0" name=""/>
        <dsp:cNvSpPr/>
      </dsp:nvSpPr>
      <dsp:spPr>
        <a:xfrm>
          <a:off x="5131381" y="905900"/>
          <a:ext cx="439221" cy="51380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131381" y="1008661"/>
        <a:ext cx="307455" cy="308284"/>
      </dsp:txXfrm>
    </dsp:sp>
    <dsp:sp modelId="{2BE2D3E8-1A1B-433F-9481-1194DD23023A}">
      <dsp:nvSpPr>
        <dsp:cNvPr id="0" name=""/>
        <dsp:cNvSpPr/>
      </dsp:nvSpPr>
      <dsp:spPr>
        <a:xfrm>
          <a:off x="5777783" y="541263"/>
          <a:ext cx="2071799" cy="1243079"/>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Upload files in Data File Upload</a:t>
          </a:r>
        </a:p>
      </dsp:txBody>
      <dsp:txXfrm>
        <a:off x="5814192" y="577672"/>
        <a:ext cx="1998981" cy="1170261"/>
      </dsp:txXfrm>
    </dsp:sp>
    <dsp:sp modelId="{DD63DBF7-9724-4AFB-A41C-AFC7588AD9E8}">
      <dsp:nvSpPr>
        <dsp:cNvPr id="0" name=""/>
        <dsp:cNvSpPr/>
      </dsp:nvSpPr>
      <dsp:spPr>
        <a:xfrm rot="5387361">
          <a:off x="6646259" y="1840141"/>
          <a:ext cx="341716" cy="51380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6662787" y="1926186"/>
        <a:ext cx="308284" cy="239201"/>
      </dsp:txXfrm>
    </dsp:sp>
    <dsp:sp modelId="{ABAF1FF5-3558-4DA0-BD61-E09E17F54DD7}">
      <dsp:nvSpPr>
        <dsp:cNvPr id="0" name=""/>
        <dsp:cNvSpPr/>
      </dsp:nvSpPr>
      <dsp:spPr>
        <a:xfrm>
          <a:off x="5784723" y="2429087"/>
          <a:ext cx="2071799" cy="1243079"/>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Review Batch Maintenance Screen</a:t>
          </a:r>
        </a:p>
      </dsp:txBody>
      <dsp:txXfrm>
        <a:off x="5821132" y="2465496"/>
        <a:ext cx="1998981" cy="1170261"/>
      </dsp:txXfrm>
    </dsp:sp>
    <dsp:sp modelId="{F34CCD06-BC59-491B-91DB-495DA1DB0465}">
      <dsp:nvSpPr>
        <dsp:cNvPr id="0" name=""/>
        <dsp:cNvSpPr/>
      </dsp:nvSpPr>
      <dsp:spPr>
        <a:xfrm rot="10800000">
          <a:off x="5190143" y="2793723"/>
          <a:ext cx="420170" cy="51380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5316194" y="2896484"/>
        <a:ext cx="294119" cy="308284"/>
      </dsp:txXfrm>
    </dsp:sp>
    <dsp:sp modelId="{B149379C-96A8-4935-820E-5D8EFAD92B1A}">
      <dsp:nvSpPr>
        <dsp:cNvPr id="0" name=""/>
        <dsp:cNvSpPr/>
      </dsp:nvSpPr>
      <dsp:spPr>
        <a:xfrm>
          <a:off x="2920150" y="2429087"/>
          <a:ext cx="2071799" cy="1243079"/>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Review Error Reports in Cognos</a:t>
          </a:r>
        </a:p>
      </dsp:txBody>
      <dsp:txXfrm>
        <a:off x="2956559" y="2465496"/>
        <a:ext cx="1998981" cy="1170261"/>
      </dsp:txXfrm>
    </dsp:sp>
    <dsp:sp modelId="{D0E54141-F69A-43B7-B59D-C447D65EBC05}">
      <dsp:nvSpPr>
        <dsp:cNvPr id="0" name=""/>
        <dsp:cNvSpPr/>
      </dsp:nvSpPr>
      <dsp:spPr>
        <a:xfrm rot="10800000">
          <a:off x="2283886" y="2793723"/>
          <a:ext cx="449626" cy="51380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418774" y="2896484"/>
        <a:ext cx="314738" cy="308284"/>
      </dsp:txXfrm>
    </dsp:sp>
    <dsp:sp modelId="{C050DC38-CDD3-4059-B425-4ECA51E4FEFF}">
      <dsp:nvSpPr>
        <dsp:cNvPr id="0" name=""/>
        <dsp:cNvSpPr/>
      </dsp:nvSpPr>
      <dsp:spPr>
        <a:xfrm>
          <a:off x="0" y="2429087"/>
          <a:ext cx="2071799" cy="1243079"/>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Correct Data Files in Source System</a:t>
          </a:r>
        </a:p>
      </dsp:txBody>
      <dsp:txXfrm>
        <a:off x="36409" y="2465496"/>
        <a:ext cx="1998981" cy="117026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9772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9276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36</a:t>
            </a:fld>
            <a:endParaRPr lang="en-US"/>
          </a:p>
        </p:txBody>
      </p:sp>
    </p:spTree>
    <p:extLst>
      <p:ext uri="{BB962C8B-B14F-4D97-AF65-F5344CB8AC3E}">
        <p14:creationId xmlns:p14="http://schemas.microsoft.com/office/powerpoint/2010/main" val="2025316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9276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9276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465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978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2500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9340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10/30/2023</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727047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10/30/2023</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08385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6953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2387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282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D6CB3C28-2903-4BB6-977E-677766CE887E}" type="datetime1">
              <a:rPr lang="en-US" smtClean="0"/>
              <a:pPr>
                <a:defRPr/>
              </a:pPr>
              <a:t>10/30/2023</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Slide Number Placeholder 6"/>
          <p:cNvSpPr>
            <a:spLocks noGrp="1"/>
          </p:cNvSpPr>
          <p:nvPr>
            <p:ph type="sldNum" sz="quarter" idx="13"/>
          </p:nvPr>
        </p:nvSpPr>
        <p:spPr/>
        <p:txBody>
          <a:bodyPr/>
          <a:lstStyle/>
          <a:p>
            <a:pPr>
              <a:defRPr/>
            </a:pPr>
            <a:fld id="{31118033-A2F4-4874-97AF-8A96B12BF14E}" type="slidenum">
              <a:rPr lang="en-US" smtClean="0"/>
              <a:pPr>
                <a:defRPr/>
              </a:pPr>
              <a:t>16</a:t>
            </a:fld>
            <a:endParaRPr lang="en-US"/>
          </a:p>
        </p:txBody>
      </p:sp>
    </p:spTree>
    <p:extLst>
      <p:ext uri="{BB962C8B-B14F-4D97-AF65-F5344CB8AC3E}">
        <p14:creationId xmlns:p14="http://schemas.microsoft.com/office/powerpoint/2010/main" val="3933424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6351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43000" y="685800"/>
            <a:ext cx="4572000" cy="3429000"/>
          </a:xfrm>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819127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43000" y="685800"/>
            <a:ext cx="4572000" cy="3429000"/>
          </a:xfrm>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3966280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118380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a:t>TITLE</a:t>
            </a:r>
          </a:p>
        </p:txBody>
      </p:sp>
    </p:spTree>
    <p:extLst>
      <p:ext uri="{BB962C8B-B14F-4D97-AF65-F5344CB8AC3E}">
        <p14:creationId xmlns:p14="http://schemas.microsoft.com/office/powerpoint/2010/main" val="701529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95581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3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58423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a:prstGeom prst="rect">
            <a:avLst/>
          </a:prstGeom>
        </p:spPr>
        <p:txBody>
          <a:bodyPr/>
          <a:lstStyle>
            <a:lvl1pPr>
              <a:defRPr>
                <a:solidFill>
                  <a:schemeClr val="bg1">
                    <a:lumMod val="85000"/>
                  </a:schemeClr>
                </a:solidFill>
              </a:defRPr>
            </a:lvl1pPr>
          </a:lstStyle>
          <a:p>
            <a:endParaRPr lang="en-US" dirty="0"/>
          </a:p>
        </p:txBody>
      </p:sp>
      <p:sp>
        <p:nvSpPr>
          <p:cNvPr id="14" name="Footer Placeholder 3"/>
          <p:cNvSpPr>
            <a:spLocks noGrp="1"/>
          </p:cNvSpPr>
          <p:nvPr>
            <p:ph type="ftr" sz="quarter" idx="11"/>
          </p:nvPr>
        </p:nvSpPr>
        <p:spPr>
          <a:xfrm>
            <a:off x="3028950" y="6537600"/>
            <a:ext cx="3086100" cy="183876"/>
          </a:xfrm>
          <a:prstGeom prst="rect">
            <a:avLst/>
          </a:prstGeo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a:t>Transition slide. Insert image or graphic here.</a:t>
            </a:r>
          </a:p>
        </p:txBody>
      </p:sp>
    </p:spTree>
    <p:extLst>
      <p:ext uri="{BB962C8B-B14F-4D97-AF65-F5344CB8AC3E}">
        <p14:creationId xmlns:p14="http://schemas.microsoft.com/office/powerpoint/2010/main" val="427493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3356784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2564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537600"/>
            <a:ext cx="2057400" cy="183876"/>
          </a:xfrm>
          <a:prstGeom prst="rect">
            <a:avLst/>
          </a:prstGeom>
        </p:spPr>
        <p:txBody>
          <a:bodyPr/>
          <a:lstStyle/>
          <a:p>
            <a:endParaRPr lang="en-US" dirty="0"/>
          </a:p>
        </p:txBody>
      </p:sp>
      <p:sp>
        <p:nvSpPr>
          <p:cNvPr id="4" name="Footer Placeholder 3"/>
          <p:cNvSpPr>
            <a:spLocks noGrp="1"/>
          </p:cNvSpPr>
          <p:nvPr>
            <p:ph type="ftr" sz="quarter" idx="11"/>
          </p:nvPr>
        </p:nvSpPr>
        <p:spPr>
          <a:xfrm>
            <a:off x="3028950" y="6537600"/>
            <a:ext cx="30861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1757591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9334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9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3" name="Content Placeholder 2"/>
          <p:cNvSpPr>
            <a:spLocks noGrp="1"/>
          </p:cNvSpPr>
          <p:nvPr>
            <p:ph sz="quarter" idx="10"/>
          </p:nvPr>
        </p:nvSpPr>
        <p:spPr>
          <a:xfrm>
            <a:off x="381000" y="373063"/>
            <a:ext cx="8355013"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054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de.state.co.us/datapipeline/convertcsvtoexcel" TargetMode="External"/><Relationship Id="rId2" Type="http://schemas.openxmlformats.org/officeDocument/2006/relationships/hyperlink" Target="http://www.cde.state.co.us/datapipeline/inter_interchang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de.state.co.us/datapipeline/snap_snapsho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8.pn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de.state.co.us/datapipeline/snap_sped-eo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hyperlink" Target="https://cdeapps.cde.state.co.us/index.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hyperlink" Target="https://cdeapps.cde.state.co.us/index.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deapps.cde.state.co.us/index.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de.state.co.us/datapipelin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de.state.co.us/datapipeline/inter_sped-iep"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gleason_k@cde.state.co.u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cde.state.co.us/datapipeline/convertcsvtoexc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2" Type="http://schemas.openxmlformats.org/officeDocument/2006/relationships/hyperlink" Target="http://www.cde.state.co.us/datapipeline/inter_sped-iep"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de.state.co.us/datapipeline/org_orgcod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2.xml"/><Relationship Id="rId4" Type="http://schemas.openxmlformats.org/officeDocument/2006/relationships/hyperlink" Target="mailto:heitman_l@cde.state.co.u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teams.microsoft.com/l/meetup-join/19%3ameeting_MzJjMjA1NzItNjk4MS00NmZmLTk2ODYtYTQyN2FmMTJiZWJm%40thread.v2/0?context=%7b%22Tid%22%3a%22a751cfc8-1f9a-4edb-8370-9f1c6d4bea5a%22%2c%22Oid%22%3a%22673cee94-26bd-4c2a-ab82-1b3669e2f049%22%7d" TargetMode="External"/><Relationship Id="rId2" Type="http://schemas.openxmlformats.org/officeDocument/2006/relationships/hyperlink" Target="http://www.cde.state.co.us/datapipeline/datapipelinetownhallpresentati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de.state.co.us/datapipeline/syncplicityinstructi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de.state.co.us/datapipeline/inter_interchang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de.state.co.us/datapipeline/inter_sped-ie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Special Education IEP Interchange:</a:t>
            </a:r>
            <a:br>
              <a:rPr lang="en-US" dirty="0"/>
            </a:br>
            <a:r>
              <a:rPr lang="en-US" dirty="0"/>
              <a:t> Data Pipeline </a:t>
            </a:r>
          </a:p>
        </p:txBody>
      </p:sp>
      <p:sp>
        <p:nvSpPr>
          <p:cNvPr id="3" name="Subtitle 2"/>
          <p:cNvSpPr>
            <a:spLocks noGrp="1"/>
          </p:cNvSpPr>
          <p:nvPr>
            <p:ph type="subTitle" idx="1"/>
          </p:nvPr>
        </p:nvSpPr>
        <p:spPr>
          <a:xfrm>
            <a:off x="750455" y="4595670"/>
            <a:ext cx="7772400" cy="1065925"/>
          </a:xfrm>
        </p:spPr>
        <p:txBody>
          <a:bodyPr>
            <a:normAutofit fontScale="25000" lnSpcReduction="20000"/>
          </a:bodyPr>
          <a:lstStyle/>
          <a:p>
            <a:r>
              <a:rPr lang="en-US" sz="6400" dirty="0"/>
              <a:t>Lindsey Heitman </a:t>
            </a:r>
          </a:p>
          <a:p>
            <a:r>
              <a:rPr lang="en-US" sz="6400" dirty="0"/>
              <a:t>Data Services Unit</a:t>
            </a:r>
          </a:p>
          <a:p>
            <a:r>
              <a:rPr lang="en-US" sz="6400" dirty="0"/>
              <a:t>Special Education December Count and EOY Collection Contact </a:t>
            </a:r>
          </a:p>
          <a:p>
            <a:r>
              <a:rPr lang="en-US" sz="6400" dirty="0"/>
              <a:t> </a:t>
            </a:r>
          </a:p>
          <a:p>
            <a:endParaRPr lang="en-US" dirty="0"/>
          </a:p>
          <a:p>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2583" y="1375871"/>
            <a:ext cx="4076688" cy="3039111"/>
          </a:xfrm>
          <a:solidFill>
            <a:schemeClr val="tx2">
              <a:lumMod val="40000"/>
              <a:lumOff val="60000"/>
            </a:schemeClr>
          </a:solidFill>
          <a:ln>
            <a:solidFill>
              <a:schemeClr val="tx1"/>
            </a:solidFill>
          </a:ln>
        </p:spPr>
        <p:txBody>
          <a:bodyPr>
            <a:normAutofit/>
          </a:bodyPr>
          <a:lstStyle/>
          <a:p>
            <a:pPr marL="0" indent="0">
              <a:buNone/>
            </a:pPr>
            <a:r>
              <a:rPr lang="en-US" sz="1400" b="1" u="sng" dirty="0"/>
              <a:t>Child File</a:t>
            </a:r>
          </a:p>
          <a:p>
            <a:r>
              <a:rPr lang="en-US" sz="1600" dirty="0"/>
              <a:t>Demographic information</a:t>
            </a:r>
          </a:p>
          <a:p>
            <a:r>
              <a:rPr lang="en-US" sz="1600" dirty="0"/>
              <a:t>1 record per student</a:t>
            </a:r>
          </a:p>
          <a:p>
            <a:r>
              <a:rPr lang="en-US" sz="1600" dirty="0"/>
              <a:t>The primary source of this information is the Student Interchange </a:t>
            </a:r>
            <a:r>
              <a:rPr lang="en-US" sz="1600" b="1" dirty="0"/>
              <a:t>Student Demographic File -Untagged File</a:t>
            </a:r>
            <a:endParaRPr lang="en-US" sz="1600" dirty="0"/>
          </a:p>
          <a:p>
            <a:r>
              <a:rPr lang="en-US" sz="1600" dirty="0"/>
              <a:t>If student is not required to be submitted in the Student Interchange (Part C, private school, or facility students) the demographic data is pulled from this file into the snapshot</a:t>
            </a:r>
          </a:p>
          <a:p>
            <a:pPr marL="0" indent="0">
              <a:buNone/>
            </a:pPr>
            <a:endParaRPr lang="en-US" sz="1400" b="1" dirty="0"/>
          </a:p>
          <a:p>
            <a:pPr marL="0" indent="0">
              <a:buNone/>
            </a:pPr>
            <a:endParaRPr lang="en-US" sz="1600" dirty="0"/>
          </a:p>
          <a:p>
            <a:pPr marL="0" indent="0">
              <a:buNone/>
            </a:pPr>
            <a:endParaRPr lang="en-US" sz="1600" dirty="0"/>
          </a:p>
          <a:p>
            <a:endParaRPr lang="en-US" sz="1600" dirty="0"/>
          </a:p>
          <a:p>
            <a:pPr marL="0" indent="0">
              <a:buNone/>
            </a:pPr>
            <a:endParaRPr lang="en-US" dirty="0"/>
          </a:p>
        </p:txBody>
      </p:sp>
      <p:sp>
        <p:nvSpPr>
          <p:cNvPr id="7" name="Content Placeholder 6"/>
          <p:cNvSpPr>
            <a:spLocks noGrp="1"/>
          </p:cNvSpPr>
          <p:nvPr>
            <p:ph idx="4294967295"/>
          </p:nvPr>
        </p:nvSpPr>
        <p:spPr>
          <a:xfrm>
            <a:off x="4635064" y="1375872"/>
            <a:ext cx="4248805" cy="3039110"/>
          </a:xfrm>
          <a:prstGeom prst="rect">
            <a:avLst/>
          </a:prstGeom>
          <a:solidFill>
            <a:schemeClr val="bg2">
              <a:lumMod val="75000"/>
            </a:schemeClr>
          </a:solidFill>
          <a:ln>
            <a:solidFill>
              <a:schemeClr val="tx1"/>
            </a:solidFill>
          </a:ln>
        </p:spPr>
        <p:txBody>
          <a:bodyPr>
            <a:normAutofit fontScale="25000" lnSpcReduction="20000"/>
          </a:bodyPr>
          <a:lstStyle/>
          <a:p>
            <a:pPr marL="0" indent="0">
              <a:buNone/>
            </a:pPr>
            <a:r>
              <a:rPr lang="en-US" sz="5600" b="1" u="sng" dirty="0"/>
              <a:t>Participation File </a:t>
            </a:r>
          </a:p>
          <a:p>
            <a:r>
              <a:rPr lang="en-US" sz="6400" dirty="0"/>
              <a:t>Special Education services information</a:t>
            </a:r>
          </a:p>
          <a:p>
            <a:r>
              <a:rPr lang="en-US" sz="6400" dirty="0"/>
              <a:t>1 record per student</a:t>
            </a:r>
          </a:p>
          <a:p>
            <a:r>
              <a:rPr lang="en-US" sz="6400" dirty="0"/>
              <a:t>Record should reflect a student’s </a:t>
            </a:r>
            <a:r>
              <a:rPr lang="en-US" sz="6400" u="sng" dirty="0"/>
              <a:t>latest Sped status </a:t>
            </a:r>
            <a:r>
              <a:rPr lang="en-US" sz="6400" dirty="0"/>
              <a:t>within the reporting period</a:t>
            </a:r>
          </a:p>
          <a:p>
            <a:r>
              <a:rPr lang="en-US" sz="6400" dirty="0"/>
              <a:t>The primary source of the </a:t>
            </a:r>
            <a:r>
              <a:rPr lang="en-US" sz="6400" b="1" dirty="0"/>
              <a:t>Entry Grade Level </a:t>
            </a:r>
            <a:r>
              <a:rPr lang="en-US" sz="6400" dirty="0"/>
              <a:t>field is the Student Interchange </a:t>
            </a:r>
            <a:r>
              <a:rPr lang="en-US" sz="6400" b="1" dirty="0"/>
              <a:t>Student School Association File- Untagged File</a:t>
            </a:r>
            <a:r>
              <a:rPr lang="en-US" sz="6400" dirty="0"/>
              <a:t> </a:t>
            </a:r>
          </a:p>
          <a:p>
            <a:r>
              <a:rPr lang="en-US" sz="6400" dirty="0"/>
              <a:t>If student is not required to be submitted in the Student Interchange (Part C, private school, or facility students) the Grade Level is pulled from this file</a:t>
            </a:r>
          </a:p>
          <a:p>
            <a:pPr marL="0" indent="0">
              <a:buNone/>
            </a:pPr>
            <a:endParaRPr lang="en-US" sz="5600" b="1" dirty="0"/>
          </a:p>
          <a:p>
            <a:endParaRPr lang="en-US" sz="1600" dirty="0"/>
          </a:p>
          <a:p>
            <a:pPr marL="0" indent="0">
              <a:buNone/>
            </a:pPr>
            <a:endParaRPr lang="en-US" sz="1600" dirty="0"/>
          </a:p>
          <a:p>
            <a:pPr marL="0" indent="0">
              <a:buNone/>
            </a:pPr>
            <a:r>
              <a:rPr lang="en-US" sz="1600" dirty="0"/>
              <a:t> </a:t>
            </a:r>
          </a:p>
        </p:txBody>
      </p:sp>
      <p:sp>
        <p:nvSpPr>
          <p:cNvPr id="5" name="Title 4"/>
          <p:cNvSpPr>
            <a:spLocks noGrp="1"/>
          </p:cNvSpPr>
          <p:nvPr>
            <p:ph type="title"/>
          </p:nvPr>
        </p:nvSpPr>
        <p:spPr>
          <a:xfrm>
            <a:off x="245193" y="254514"/>
            <a:ext cx="6651263" cy="756418"/>
          </a:xfrm>
        </p:spPr>
        <p:txBody>
          <a:bodyPr/>
          <a:lstStyle/>
          <a:p>
            <a:r>
              <a:rPr lang="en-US" dirty="0"/>
              <a:t>Special Education IEP Interchange – 2 Files</a:t>
            </a: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10</a:t>
            </a:fld>
            <a:endParaRPr lang="en-US" dirty="0"/>
          </a:p>
        </p:txBody>
      </p:sp>
      <p:sp>
        <p:nvSpPr>
          <p:cNvPr id="3" name="Rectangle 2"/>
          <p:cNvSpPr/>
          <p:nvPr/>
        </p:nvSpPr>
        <p:spPr>
          <a:xfrm>
            <a:off x="529839" y="4045173"/>
            <a:ext cx="3999432" cy="523220"/>
          </a:xfrm>
          <a:prstGeom prst="rect">
            <a:avLst/>
          </a:prstGeom>
        </p:spPr>
        <p:txBody>
          <a:bodyPr wrap="square">
            <a:spAutoFit/>
          </a:bodyPr>
          <a:lstStyle/>
          <a:p>
            <a:endParaRPr lang="en-US" sz="1400" dirty="0"/>
          </a:p>
          <a:p>
            <a:endParaRPr lang="en-US" sz="1400" dirty="0"/>
          </a:p>
        </p:txBody>
      </p:sp>
      <p:sp>
        <p:nvSpPr>
          <p:cNvPr id="4" name="TextBox 3"/>
          <p:cNvSpPr txBox="1"/>
          <p:nvPr/>
        </p:nvSpPr>
        <p:spPr>
          <a:xfrm>
            <a:off x="2638530" y="4414982"/>
            <a:ext cx="4864938" cy="1354217"/>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1600" dirty="0"/>
              <a:t>Each record must have a valid SASID and/or a LASID</a:t>
            </a:r>
          </a:p>
          <a:p>
            <a:pPr marL="285750" indent="-285750">
              <a:buFont typeface="Arial" panose="020B0604020202020204" pitchFamily="34" charset="0"/>
              <a:buChar char="•"/>
            </a:pPr>
            <a:r>
              <a:rPr lang="en-US" sz="1600" dirty="0"/>
              <a:t>Each record must have matching record/SASID and/or LASID combo on both files</a:t>
            </a:r>
          </a:p>
          <a:p>
            <a:pPr marL="742950" lvl="1" indent="-285750">
              <a:buFont typeface="Arial" panose="020B0604020202020204" pitchFamily="34" charset="0"/>
              <a:buChar char="•"/>
            </a:pPr>
            <a:r>
              <a:rPr lang="en-US" sz="1600" dirty="0"/>
              <a:t>LASIDs should match district</a:t>
            </a:r>
          </a:p>
        </p:txBody>
      </p:sp>
    </p:spTree>
    <p:extLst>
      <p:ext uri="{BB962C8B-B14F-4D97-AF65-F5344CB8AC3E}">
        <p14:creationId xmlns:p14="http://schemas.microsoft.com/office/powerpoint/2010/main" val="339442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Special Education IEP Interchange</a:t>
            </a:r>
          </a:p>
        </p:txBody>
      </p:sp>
      <p:sp>
        <p:nvSpPr>
          <p:cNvPr id="2" name="Content Placeholder 1"/>
          <p:cNvSpPr>
            <a:spLocks noGrp="1"/>
          </p:cNvSpPr>
          <p:nvPr>
            <p:ph idx="1"/>
          </p:nvPr>
        </p:nvSpPr>
        <p:spPr/>
        <p:txBody>
          <a:bodyPr>
            <a:normAutofit fontScale="92500" lnSpcReduction="10000"/>
          </a:bodyPr>
          <a:lstStyle/>
          <a:p>
            <a:pPr marL="0" indent="0">
              <a:buNone/>
            </a:pPr>
            <a:r>
              <a:rPr lang="en-US" sz="2000" dirty="0"/>
              <a:t>The Special Education IEP Interchange is a set of two files which contain Special Education data for the school year: </a:t>
            </a:r>
          </a:p>
          <a:p>
            <a:pPr marL="0" indent="0">
              <a:buNone/>
            </a:pPr>
            <a:r>
              <a:rPr lang="en-US" u="sng" dirty="0">
                <a:solidFill>
                  <a:srgbClr val="0070C0"/>
                </a:solidFill>
              </a:rPr>
              <a:t>Special Education Child File</a:t>
            </a:r>
          </a:p>
          <a:p>
            <a:pPr lvl="1"/>
            <a:r>
              <a:rPr lang="en-US" dirty="0"/>
              <a:t>Student demographic information</a:t>
            </a:r>
          </a:p>
          <a:p>
            <a:pPr lvl="1"/>
            <a:r>
              <a:rPr lang="en-US" dirty="0"/>
              <a:t>The demographic data pulls primarily from the Student Demographic File</a:t>
            </a:r>
          </a:p>
          <a:p>
            <a:pPr lvl="1"/>
            <a:r>
              <a:rPr lang="en-US" dirty="0"/>
              <a:t>If student is not required to be submitted in the Student Interchange (i.e. Part C, private school, or facility students) the demographic data is pulled from this file into the snapshot</a:t>
            </a:r>
            <a:endParaRPr lang="en-US" dirty="0">
              <a:solidFill>
                <a:srgbClr val="0000FF"/>
              </a:solidFill>
            </a:endParaRPr>
          </a:p>
          <a:p>
            <a:pPr marL="0" indent="0">
              <a:buNone/>
            </a:pPr>
            <a:r>
              <a:rPr lang="en-US" u="sng" dirty="0">
                <a:solidFill>
                  <a:srgbClr val="0070C0"/>
                </a:solidFill>
              </a:rPr>
              <a:t>Special Education Participation File</a:t>
            </a:r>
          </a:p>
          <a:p>
            <a:pPr lvl="1"/>
            <a:r>
              <a:rPr lang="en-US" sz="2000" dirty="0"/>
              <a:t>Special Education services and referral information</a:t>
            </a:r>
          </a:p>
          <a:p>
            <a:pPr lvl="1"/>
            <a:r>
              <a:rPr lang="en-US" i="1" dirty="0">
                <a:solidFill>
                  <a:srgbClr val="FF0000"/>
                </a:solidFill>
              </a:rPr>
              <a:t>Grade Level is included in this file but pulls into each snapshot primarily from the Student School Association file</a:t>
            </a:r>
            <a:endParaRPr lang="en-US" sz="2000" i="1" dirty="0">
              <a:solidFill>
                <a:srgbClr val="FF0000"/>
              </a:solidFill>
            </a:endParaRPr>
          </a:p>
          <a:p>
            <a:pPr lvl="1"/>
            <a:r>
              <a:rPr lang="en-US" sz="2000" dirty="0"/>
              <a:t>If student is not required to be submitted in the Student Interchange </a:t>
            </a:r>
            <a:r>
              <a:rPr lang="en-US" dirty="0"/>
              <a:t>(i.e. Part C, private school, or facility students)</a:t>
            </a:r>
            <a:r>
              <a:rPr lang="en-US" sz="2000" dirty="0"/>
              <a:t> the Grade Level is pulled from this file</a:t>
            </a:r>
          </a:p>
          <a:p>
            <a:endParaRPr lang="en-US" dirty="0"/>
          </a:p>
        </p:txBody>
      </p:sp>
      <p:sp>
        <p:nvSpPr>
          <p:cNvPr id="4" name="Slide Number Placeholder 3">
            <a:extLst>
              <a:ext uri="{FF2B5EF4-FFF2-40B4-BE49-F238E27FC236}">
                <a16:creationId xmlns:a16="http://schemas.microsoft.com/office/drawing/2014/main" id="{8CFAC4F3-33AC-4F79-86B4-BEF93619C6A5}"/>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348213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0808" y="205566"/>
            <a:ext cx="7685975" cy="548719"/>
          </a:xfrm>
        </p:spPr>
        <p:txBody>
          <a:bodyPr>
            <a:normAutofit/>
          </a:bodyPr>
          <a:lstStyle/>
          <a:p>
            <a:pPr algn="ctr"/>
            <a:r>
              <a:rPr lang="en-US" dirty="0"/>
              <a:t>Screen Shot of the Participation File Layout</a:t>
            </a:r>
          </a:p>
        </p:txBody>
      </p:sp>
      <p:pic>
        <p:nvPicPr>
          <p:cNvPr id="4" name="Picture 3">
            <a:extLst>
              <a:ext uri="{FF2B5EF4-FFF2-40B4-BE49-F238E27FC236}">
                <a16:creationId xmlns:a16="http://schemas.microsoft.com/office/drawing/2014/main" id="{E57BA479-E0A3-4805-86AA-41DC168BAA2E}"/>
              </a:ext>
            </a:extLst>
          </p:cNvPr>
          <p:cNvPicPr>
            <a:picLocks noChangeAspect="1"/>
          </p:cNvPicPr>
          <p:nvPr/>
        </p:nvPicPr>
        <p:blipFill rotWithShape="1">
          <a:blip r:embed="rId3"/>
          <a:srcRect l="22500" t="15161" r="22903" b="26903"/>
          <a:stretch/>
        </p:blipFill>
        <p:spPr>
          <a:xfrm>
            <a:off x="547058" y="1570528"/>
            <a:ext cx="6039465" cy="3716943"/>
          </a:xfrm>
          <a:prstGeom prst="rect">
            <a:avLst/>
          </a:prstGeom>
        </p:spPr>
      </p:pic>
      <p:sp>
        <p:nvSpPr>
          <p:cNvPr id="5" name="Arrow: Right 4">
            <a:extLst>
              <a:ext uri="{FF2B5EF4-FFF2-40B4-BE49-F238E27FC236}">
                <a16:creationId xmlns:a16="http://schemas.microsoft.com/office/drawing/2014/main" id="{7B280B22-3098-48B5-B12B-EF04F65562C7}"/>
              </a:ext>
            </a:extLst>
          </p:cNvPr>
          <p:cNvSpPr/>
          <p:nvPr/>
        </p:nvSpPr>
        <p:spPr>
          <a:xfrm>
            <a:off x="628650" y="2595716"/>
            <a:ext cx="200725" cy="1637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0">
            <a:extLst>
              <a:ext uri="{FF2B5EF4-FFF2-40B4-BE49-F238E27FC236}">
                <a16:creationId xmlns:a16="http://schemas.microsoft.com/office/drawing/2014/main" id="{0098B995-F787-4E7B-8931-A60036CCA40A}"/>
              </a:ext>
            </a:extLst>
          </p:cNvPr>
          <p:cNvSpPr txBox="1">
            <a:spLocks/>
          </p:cNvSpPr>
          <p:nvPr/>
        </p:nvSpPr>
        <p:spPr>
          <a:xfrm>
            <a:off x="6668115" y="1657402"/>
            <a:ext cx="2094145" cy="3708205"/>
          </a:xfrm>
          <a:prstGeom prst="rect">
            <a:avLst/>
          </a:prstGeom>
          <a:solidFill>
            <a:schemeClr val="accent2">
              <a:lumMod val="40000"/>
              <a:lumOff val="60000"/>
            </a:schemeClr>
          </a:solidFill>
          <a:ln>
            <a:solidFill>
              <a:schemeClr val="tx1"/>
            </a:solidFill>
          </a:ln>
        </p:spPr>
        <p:txBody>
          <a:bodyPr vert="horz" lIns="0" tIns="0" rIns="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dirty="0"/>
              <a:t> PLEASE NOTE: </a:t>
            </a:r>
          </a:p>
          <a:p>
            <a:pPr>
              <a:buFont typeface="Wingdings" panose="05000000000000000000" pitchFamily="2" charset="2"/>
              <a:buChar char="v"/>
            </a:pPr>
            <a:r>
              <a:rPr lang="en-US" sz="1700" dirty="0"/>
              <a:t>Student’s LASID should match the LASID reported by the district for that student in the Student Interchange  </a:t>
            </a:r>
          </a:p>
          <a:p>
            <a:pPr marL="0" indent="0">
              <a:buFont typeface="Arial" panose="020B0604020202020204" pitchFamily="34" charset="0"/>
              <a:buNone/>
            </a:pPr>
            <a:endParaRPr lang="en-US" sz="1700" dirty="0"/>
          </a:p>
          <a:p>
            <a:pPr>
              <a:buFont typeface="Wingdings" panose="05000000000000000000" pitchFamily="2" charset="2"/>
              <a:buChar char="v"/>
            </a:pPr>
            <a:r>
              <a:rPr lang="en-US" sz="1700" dirty="0"/>
              <a:t>Each record’s </a:t>
            </a:r>
            <a:r>
              <a:rPr lang="en-US" sz="1700" dirty="0" err="1"/>
              <a:t>sasid</a:t>
            </a:r>
            <a:r>
              <a:rPr lang="en-US" sz="1700" dirty="0"/>
              <a:t>/</a:t>
            </a:r>
            <a:r>
              <a:rPr lang="en-US" sz="1700" dirty="0" err="1"/>
              <a:t>lasid</a:t>
            </a:r>
            <a:r>
              <a:rPr lang="en-US" sz="1700" dirty="0"/>
              <a:t> combo must match the Participation file record in order to be pulled into the snapshot(s)</a:t>
            </a:r>
          </a:p>
          <a:p>
            <a:endParaRPr lang="en-US" sz="1700" dirty="0"/>
          </a:p>
        </p:txBody>
      </p:sp>
      <p:sp>
        <p:nvSpPr>
          <p:cNvPr id="2" name="Slide Number Placeholder 1">
            <a:extLst>
              <a:ext uri="{FF2B5EF4-FFF2-40B4-BE49-F238E27FC236}">
                <a16:creationId xmlns:a16="http://schemas.microsoft.com/office/drawing/2014/main" id="{230D084C-9EAB-491E-A538-71F79364698F}"/>
              </a:ext>
            </a:extLst>
          </p:cNvPr>
          <p:cNvSpPr>
            <a:spLocks noGrp="1"/>
          </p:cNvSpPr>
          <p:nvPr>
            <p:ph type="sldNum" sz="quarter" idx="12"/>
          </p:nvPr>
        </p:nvSpPr>
        <p:spPr/>
        <p:txBody>
          <a:bodyPr/>
          <a:lstStyle/>
          <a:p>
            <a:fld id="{C479D5F6-EDCB-402A-AC08-4943A1820E8F}" type="slidenum">
              <a:rPr lang="en-US" smtClean="0"/>
              <a:pPr/>
              <a:t>12</a:t>
            </a:fld>
            <a:endParaRPr lang="en-US" dirty="0"/>
          </a:p>
        </p:txBody>
      </p:sp>
      <p:cxnSp>
        <p:nvCxnSpPr>
          <p:cNvPr id="9" name="Straight Connector 8">
            <a:extLst>
              <a:ext uri="{FF2B5EF4-FFF2-40B4-BE49-F238E27FC236}">
                <a16:creationId xmlns:a16="http://schemas.microsoft.com/office/drawing/2014/main" id="{3D19BB4D-477A-851E-ECC4-DD631AC513AF}"/>
              </a:ext>
            </a:extLst>
          </p:cNvPr>
          <p:cNvCxnSpPr/>
          <p:nvPr/>
        </p:nvCxnSpPr>
        <p:spPr>
          <a:xfrm>
            <a:off x="1026695" y="1900989"/>
            <a:ext cx="93044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555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68FB-41A8-4082-8BCC-0FEEB8B2261C}"/>
              </a:ext>
            </a:extLst>
          </p:cNvPr>
          <p:cNvSpPr>
            <a:spLocks noGrp="1"/>
          </p:cNvSpPr>
          <p:nvPr>
            <p:ph type="title"/>
          </p:nvPr>
        </p:nvSpPr>
        <p:spPr/>
        <p:txBody>
          <a:bodyPr/>
          <a:lstStyle/>
          <a:p>
            <a:r>
              <a:rPr lang="en-US" dirty="0"/>
              <a:t>Participation File Layout Screenshot Continued</a:t>
            </a:r>
          </a:p>
        </p:txBody>
      </p:sp>
      <p:pic>
        <p:nvPicPr>
          <p:cNvPr id="4" name="Picture 3">
            <a:extLst>
              <a:ext uri="{FF2B5EF4-FFF2-40B4-BE49-F238E27FC236}">
                <a16:creationId xmlns:a16="http://schemas.microsoft.com/office/drawing/2014/main" id="{C588C8C4-221B-4BF3-9F7A-8B5628465C3A}"/>
              </a:ext>
            </a:extLst>
          </p:cNvPr>
          <p:cNvPicPr>
            <a:picLocks noChangeAspect="1"/>
          </p:cNvPicPr>
          <p:nvPr/>
        </p:nvPicPr>
        <p:blipFill rotWithShape="1">
          <a:blip r:embed="rId2"/>
          <a:srcRect l="22097" t="15806" r="23226" b="16194"/>
          <a:stretch/>
        </p:blipFill>
        <p:spPr>
          <a:xfrm>
            <a:off x="245193" y="1557248"/>
            <a:ext cx="5938931" cy="4616247"/>
          </a:xfrm>
          <a:prstGeom prst="rect">
            <a:avLst/>
          </a:prstGeom>
        </p:spPr>
      </p:pic>
      <p:sp>
        <p:nvSpPr>
          <p:cNvPr id="6" name="TextBox 5">
            <a:extLst>
              <a:ext uri="{FF2B5EF4-FFF2-40B4-BE49-F238E27FC236}">
                <a16:creationId xmlns:a16="http://schemas.microsoft.com/office/drawing/2014/main" id="{4D12E79E-C584-4F23-A5AC-8DEA808E91B7}"/>
              </a:ext>
            </a:extLst>
          </p:cNvPr>
          <p:cNvSpPr txBox="1"/>
          <p:nvPr/>
        </p:nvSpPr>
        <p:spPr>
          <a:xfrm>
            <a:off x="6086414" y="2138516"/>
            <a:ext cx="3057586" cy="2123658"/>
          </a:xfrm>
          <a:prstGeom prst="rect">
            <a:avLst/>
          </a:prstGeom>
          <a:solidFill>
            <a:schemeClr val="accent2">
              <a:lumMod val="40000"/>
              <a:lumOff val="60000"/>
            </a:schemeClr>
          </a:solidFill>
          <a:ln>
            <a:solidFill>
              <a:schemeClr val="tx1"/>
            </a:solidFill>
          </a:ln>
        </p:spPr>
        <p:txBody>
          <a:bodyPr wrap="square" rtlCol="0">
            <a:spAutoFit/>
          </a:bodyPr>
          <a:lstStyle/>
          <a:p>
            <a:r>
              <a:rPr lang="en-US" sz="1200" dirty="0">
                <a:latin typeface="+mn-lt"/>
              </a:rPr>
              <a:t>What’s included in the file layout? </a:t>
            </a:r>
          </a:p>
          <a:p>
            <a:pPr marL="342900" indent="-342900">
              <a:buFont typeface="Arial" panose="020B0604020202020204" pitchFamily="34" charset="0"/>
              <a:buChar char="•"/>
            </a:pPr>
            <a:r>
              <a:rPr lang="en-US" sz="1200" dirty="0">
                <a:latin typeface="+mn-lt"/>
              </a:rPr>
              <a:t>Dependencies and record expectation</a:t>
            </a:r>
          </a:p>
          <a:p>
            <a:pPr marL="342900" indent="-342900">
              <a:buFont typeface="Arial" panose="020B0604020202020204" pitchFamily="34" charset="0"/>
              <a:buChar char="•"/>
            </a:pPr>
            <a:r>
              <a:rPr lang="en-US" sz="1200" dirty="0">
                <a:latin typeface="+mn-lt"/>
              </a:rPr>
              <a:t>Name and Order (format) of the fields   </a:t>
            </a:r>
          </a:p>
          <a:p>
            <a:pPr marL="342900" indent="-342900">
              <a:buFont typeface="Arial" panose="020B0604020202020204" pitchFamily="34" charset="0"/>
              <a:buChar char="•"/>
            </a:pPr>
            <a:r>
              <a:rPr lang="en-US" sz="1200" dirty="0"/>
              <a:t>Number</a:t>
            </a:r>
            <a:r>
              <a:rPr lang="en-US" sz="1200" dirty="0">
                <a:latin typeface="+mn-lt"/>
              </a:rPr>
              <a:t> of characters in each field</a:t>
            </a:r>
          </a:p>
          <a:p>
            <a:pPr marL="342900" indent="-342900">
              <a:buFont typeface="Arial" panose="020B0604020202020204" pitchFamily="34" charset="0"/>
              <a:buChar char="•"/>
            </a:pPr>
            <a:r>
              <a:rPr lang="en-US" sz="1200" dirty="0">
                <a:latin typeface="+mn-lt"/>
              </a:rPr>
              <a:t>Examples and remarks that help clarify</a:t>
            </a:r>
          </a:p>
          <a:p>
            <a:pPr marL="342900" indent="-342900">
              <a:buFont typeface="Arial" panose="020B0604020202020204" pitchFamily="34" charset="0"/>
              <a:buChar char="•"/>
            </a:pPr>
            <a:r>
              <a:rPr lang="en-US" sz="1200" b="1" dirty="0">
                <a:latin typeface="+mn-lt"/>
              </a:rPr>
              <a:t>Data field name, definition, and applicable codes for each field provided below the ordered format</a:t>
            </a:r>
          </a:p>
          <a:p>
            <a:pPr marL="342900" indent="-342900">
              <a:buFont typeface="Arial" panose="020B0604020202020204" pitchFamily="34" charset="0"/>
              <a:buChar char="•"/>
            </a:pPr>
            <a:r>
              <a:rPr lang="en-US" sz="1200" dirty="0">
                <a:latin typeface="+mn-lt"/>
              </a:rPr>
              <a:t>Changes listed at bottom of layout and highlighted or crossed out in the name and definitions</a:t>
            </a:r>
          </a:p>
        </p:txBody>
      </p:sp>
      <p:sp>
        <p:nvSpPr>
          <p:cNvPr id="3" name="Slide Number Placeholder 2">
            <a:extLst>
              <a:ext uri="{FF2B5EF4-FFF2-40B4-BE49-F238E27FC236}">
                <a16:creationId xmlns:a16="http://schemas.microsoft.com/office/drawing/2014/main" id="{C1BD981D-4801-4A4E-8D70-32761AA187E0}"/>
              </a:ext>
            </a:extLst>
          </p:cNvPr>
          <p:cNvSpPr>
            <a:spLocks noGrp="1"/>
          </p:cNvSpPr>
          <p:nvPr>
            <p:ph type="sldNum" sz="quarter" idx="12"/>
          </p:nvPr>
        </p:nvSpPr>
        <p:spPr/>
        <p:txBody>
          <a:bodyPr/>
          <a:lstStyle/>
          <a:p>
            <a:fld id="{C479D5F6-EDCB-402A-AC08-4943A1820E8F}" type="slidenum">
              <a:rPr lang="en-US" smtClean="0"/>
              <a:pPr/>
              <a:t>13</a:t>
            </a:fld>
            <a:endParaRPr lang="en-US" dirty="0"/>
          </a:p>
        </p:txBody>
      </p:sp>
      <p:cxnSp>
        <p:nvCxnSpPr>
          <p:cNvPr id="9" name="Straight Connector 8">
            <a:extLst>
              <a:ext uri="{FF2B5EF4-FFF2-40B4-BE49-F238E27FC236}">
                <a16:creationId xmlns:a16="http://schemas.microsoft.com/office/drawing/2014/main" id="{9A8AD075-BD04-1DC6-F866-5E315E8DCF69}"/>
              </a:ext>
            </a:extLst>
          </p:cNvPr>
          <p:cNvCxnSpPr/>
          <p:nvPr/>
        </p:nvCxnSpPr>
        <p:spPr>
          <a:xfrm>
            <a:off x="786063" y="1949116"/>
            <a:ext cx="8341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713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A0E9E-B3E5-4B90-ACC5-1B00C9B288B8}"/>
              </a:ext>
            </a:extLst>
          </p:cNvPr>
          <p:cNvSpPr>
            <a:spLocks noGrp="1"/>
          </p:cNvSpPr>
          <p:nvPr>
            <p:ph type="title"/>
          </p:nvPr>
        </p:nvSpPr>
        <p:spPr/>
        <p:txBody>
          <a:bodyPr/>
          <a:lstStyle/>
          <a:p>
            <a:r>
              <a:rPr lang="en-US" dirty="0"/>
              <a:t>Special Education Participation File Layout</a:t>
            </a:r>
          </a:p>
        </p:txBody>
      </p:sp>
      <p:pic>
        <p:nvPicPr>
          <p:cNvPr id="6" name="Content Placeholder 5">
            <a:extLst>
              <a:ext uri="{FF2B5EF4-FFF2-40B4-BE49-F238E27FC236}">
                <a16:creationId xmlns:a16="http://schemas.microsoft.com/office/drawing/2014/main" id="{0DF99A9E-2480-4F92-A242-13D90F37B295}"/>
              </a:ext>
            </a:extLst>
          </p:cNvPr>
          <p:cNvPicPr>
            <a:picLocks noGrp="1" noChangeAspect="1"/>
          </p:cNvPicPr>
          <p:nvPr>
            <p:ph idx="1"/>
          </p:nvPr>
        </p:nvPicPr>
        <p:blipFill rotWithShape="1">
          <a:blip r:embed="rId2"/>
          <a:srcRect l="23762" t="17114" r="25407" b="5804"/>
          <a:stretch/>
        </p:blipFill>
        <p:spPr>
          <a:xfrm>
            <a:off x="1386394" y="1563328"/>
            <a:ext cx="5051277" cy="4787590"/>
          </a:xfrm>
        </p:spPr>
      </p:pic>
      <p:sp>
        <p:nvSpPr>
          <p:cNvPr id="4" name="Slide Number Placeholder 3">
            <a:extLst>
              <a:ext uri="{FF2B5EF4-FFF2-40B4-BE49-F238E27FC236}">
                <a16:creationId xmlns:a16="http://schemas.microsoft.com/office/drawing/2014/main" id="{596F0973-C879-4014-BE8A-F43345915237}"/>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
        <p:nvSpPr>
          <p:cNvPr id="12" name="Arrow: Right 11">
            <a:extLst>
              <a:ext uri="{FF2B5EF4-FFF2-40B4-BE49-F238E27FC236}">
                <a16:creationId xmlns:a16="http://schemas.microsoft.com/office/drawing/2014/main" id="{3618A08A-70AB-4975-81BA-AD5618382C77}"/>
              </a:ext>
            </a:extLst>
          </p:cNvPr>
          <p:cNvSpPr/>
          <p:nvPr/>
        </p:nvSpPr>
        <p:spPr>
          <a:xfrm>
            <a:off x="479368" y="1526455"/>
            <a:ext cx="1176849" cy="44982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C1E4EA-B912-424F-8E59-8439BCA2E123}"/>
              </a:ext>
            </a:extLst>
          </p:cNvPr>
          <p:cNvSpPr txBox="1"/>
          <p:nvPr/>
        </p:nvSpPr>
        <p:spPr>
          <a:xfrm>
            <a:off x="615790" y="1604921"/>
            <a:ext cx="1176849" cy="538609"/>
          </a:xfrm>
          <a:prstGeom prst="rect">
            <a:avLst/>
          </a:prstGeom>
          <a:noFill/>
        </p:spPr>
        <p:txBody>
          <a:bodyPr wrap="square" rtlCol="0">
            <a:spAutoFit/>
          </a:bodyPr>
          <a:lstStyle/>
          <a:p>
            <a:r>
              <a:rPr lang="en-US" sz="1100" b="1" dirty="0"/>
              <a:t>Field Name</a:t>
            </a:r>
          </a:p>
          <a:p>
            <a:endParaRPr lang="en-US" dirty="0"/>
          </a:p>
        </p:txBody>
      </p:sp>
      <p:sp>
        <p:nvSpPr>
          <p:cNvPr id="14" name="Arrow: Right 13">
            <a:extLst>
              <a:ext uri="{FF2B5EF4-FFF2-40B4-BE49-F238E27FC236}">
                <a16:creationId xmlns:a16="http://schemas.microsoft.com/office/drawing/2014/main" id="{6C21E444-CC79-4C33-BA47-D5DA636C126D}"/>
              </a:ext>
            </a:extLst>
          </p:cNvPr>
          <p:cNvSpPr/>
          <p:nvPr/>
        </p:nvSpPr>
        <p:spPr>
          <a:xfrm rot="10800000">
            <a:off x="5997062" y="1491650"/>
            <a:ext cx="1246238" cy="484632"/>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EE7654E-FF02-4B87-B776-90B2B7B4A2B5}"/>
              </a:ext>
            </a:extLst>
          </p:cNvPr>
          <p:cNvSpPr txBox="1"/>
          <p:nvPr/>
        </p:nvSpPr>
        <p:spPr>
          <a:xfrm>
            <a:off x="6133484" y="1604921"/>
            <a:ext cx="1504336" cy="553998"/>
          </a:xfrm>
          <a:prstGeom prst="rect">
            <a:avLst/>
          </a:prstGeom>
          <a:noFill/>
        </p:spPr>
        <p:txBody>
          <a:bodyPr wrap="square" rtlCol="0">
            <a:spAutoFit/>
          </a:bodyPr>
          <a:lstStyle/>
          <a:p>
            <a:r>
              <a:rPr lang="en-US" sz="1100" b="1" dirty="0"/>
              <a:t>Field Definition</a:t>
            </a:r>
          </a:p>
          <a:p>
            <a:endParaRPr lang="en-US" dirty="0"/>
          </a:p>
        </p:txBody>
      </p:sp>
      <p:sp>
        <p:nvSpPr>
          <p:cNvPr id="17" name="Left Brace 16">
            <a:extLst>
              <a:ext uri="{FF2B5EF4-FFF2-40B4-BE49-F238E27FC236}">
                <a16:creationId xmlns:a16="http://schemas.microsoft.com/office/drawing/2014/main" id="{4ADAA874-0FF5-42EC-8C5C-B7DAFE9A3081}"/>
              </a:ext>
            </a:extLst>
          </p:cNvPr>
          <p:cNvSpPr/>
          <p:nvPr/>
        </p:nvSpPr>
        <p:spPr>
          <a:xfrm rot="10800000">
            <a:off x="6066451" y="2230598"/>
            <a:ext cx="1176849" cy="3477394"/>
          </a:xfrm>
          <a:prstGeom prst="lef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0B2B5A84-C2F2-4004-94EC-C9702BDD53CC}"/>
              </a:ext>
            </a:extLst>
          </p:cNvPr>
          <p:cNvSpPr txBox="1"/>
          <p:nvPr/>
        </p:nvSpPr>
        <p:spPr>
          <a:xfrm>
            <a:off x="7425812" y="3362632"/>
            <a:ext cx="1718188" cy="1477328"/>
          </a:xfrm>
          <a:prstGeom prst="rect">
            <a:avLst/>
          </a:prstGeom>
          <a:noFill/>
        </p:spPr>
        <p:txBody>
          <a:bodyPr wrap="square" rtlCol="0">
            <a:spAutoFit/>
          </a:bodyPr>
          <a:lstStyle/>
          <a:p>
            <a:r>
              <a:rPr lang="en-US" dirty="0"/>
              <a:t> </a:t>
            </a:r>
            <a:r>
              <a:rPr lang="en-US" b="1" dirty="0"/>
              <a:t>All applicable codes and their definitions for the field</a:t>
            </a:r>
          </a:p>
          <a:p>
            <a:endParaRPr lang="en-US" dirty="0"/>
          </a:p>
        </p:txBody>
      </p:sp>
    </p:spTree>
    <p:extLst>
      <p:ext uri="{BB962C8B-B14F-4D97-AF65-F5344CB8AC3E}">
        <p14:creationId xmlns:p14="http://schemas.microsoft.com/office/powerpoint/2010/main" val="16453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1353" y="307310"/>
            <a:ext cx="6081865" cy="756418"/>
          </a:xfrm>
        </p:spPr>
        <p:txBody>
          <a:bodyPr>
            <a:normAutofit/>
          </a:bodyPr>
          <a:lstStyle/>
          <a:p>
            <a:pPr algn="ctr"/>
            <a:r>
              <a:rPr lang="en-US" dirty="0"/>
              <a:t>Screen Shot of the Child File Layout</a:t>
            </a:r>
          </a:p>
        </p:txBody>
      </p:sp>
      <p:sp>
        <p:nvSpPr>
          <p:cNvPr id="11" name="Content Placeholder 10">
            <a:extLst>
              <a:ext uri="{FF2B5EF4-FFF2-40B4-BE49-F238E27FC236}">
                <a16:creationId xmlns:a16="http://schemas.microsoft.com/office/drawing/2014/main" id="{625FA4B2-24A7-40D9-9513-903E18FE5DD3}"/>
              </a:ext>
            </a:extLst>
          </p:cNvPr>
          <p:cNvSpPr>
            <a:spLocks noGrp="1"/>
          </p:cNvSpPr>
          <p:nvPr>
            <p:ph idx="1"/>
          </p:nvPr>
        </p:nvSpPr>
        <p:spPr>
          <a:xfrm>
            <a:off x="6813754" y="1404926"/>
            <a:ext cx="2148005" cy="4716543"/>
          </a:xfrm>
          <a:solidFill>
            <a:schemeClr val="accent2">
              <a:lumMod val="40000"/>
              <a:lumOff val="60000"/>
            </a:schemeClr>
          </a:solidFill>
          <a:ln>
            <a:solidFill>
              <a:schemeClr val="tx1"/>
            </a:solidFill>
          </a:ln>
        </p:spPr>
        <p:txBody>
          <a:bodyPr>
            <a:normAutofit/>
          </a:bodyPr>
          <a:lstStyle/>
          <a:p>
            <a:pPr marL="0" indent="0">
              <a:buNone/>
            </a:pPr>
            <a:r>
              <a:rPr lang="en-US" sz="1700" dirty="0"/>
              <a:t> PLEASE NOTE: </a:t>
            </a:r>
          </a:p>
          <a:p>
            <a:pPr>
              <a:buFont typeface="Wingdings" panose="05000000000000000000" pitchFamily="2" charset="2"/>
              <a:buChar char="v"/>
            </a:pPr>
            <a:r>
              <a:rPr lang="en-US" sz="1700" dirty="0"/>
              <a:t>Student’s LASID should match the LASID reported by the district for that student in the Student Interchange  </a:t>
            </a:r>
          </a:p>
          <a:p>
            <a:pPr marL="0" indent="0">
              <a:buNone/>
            </a:pPr>
            <a:endParaRPr lang="en-US" sz="1700" dirty="0"/>
          </a:p>
          <a:p>
            <a:pPr>
              <a:buFont typeface="Wingdings" panose="05000000000000000000" pitchFamily="2" charset="2"/>
              <a:buChar char="v"/>
            </a:pPr>
            <a:r>
              <a:rPr lang="en-US" sz="1700" dirty="0"/>
              <a:t>Each record’s </a:t>
            </a:r>
            <a:r>
              <a:rPr lang="en-US" sz="1700" dirty="0" err="1"/>
              <a:t>sasid</a:t>
            </a:r>
            <a:r>
              <a:rPr lang="en-US" sz="1700" dirty="0"/>
              <a:t>/</a:t>
            </a:r>
            <a:r>
              <a:rPr lang="en-US" sz="1700" dirty="0" err="1"/>
              <a:t>lasid</a:t>
            </a:r>
            <a:r>
              <a:rPr lang="en-US" sz="1700" dirty="0"/>
              <a:t> combo must match the Participation file record in order to be pulled into the snapshot(s)</a:t>
            </a:r>
          </a:p>
          <a:p>
            <a:endParaRPr lang="en-US" sz="1700" dirty="0"/>
          </a:p>
        </p:txBody>
      </p:sp>
      <p:pic>
        <p:nvPicPr>
          <p:cNvPr id="7" name="Content Placeholder 6">
            <a:extLst>
              <a:ext uri="{FF2B5EF4-FFF2-40B4-BE49-F238E27FC236}">
                <a16:creationId xmlns:a16="http://schemas.microsoft.com/office/drawing/2014/main" id="{4CD7BBDC-555A-49F7-B0B9-793CACBDF49E}"/>
              </a:ext>
            </a:extLst>
          </p:cNvPr>
          <p:cNvPicPr>
            <a:picLocks noChangeAspect="1"/>
          </p:cNvPicPr>
          <p:nvPr/>
        </p:nvPicPr>
        <p:blipFill rotWithShape="1">
          <a:blip r:embed="rId3"/>
          <a:srcRect l="22040" t="14681" r="22699" b="21835"/>
          <a:stretch/>
        </p:blipFill>
        <p:spPr>
          <a:xfrm>
            <a:off x="102282" y="1455937"/>
            <a:ext cx="6568986" cy="4716544"/>
          </a:xfrm>
          <a:prstGeom prst="rect">
            <a:avLst/>
          </a:prstGeom>
        </p:spPr>
      </p:pic>
      <p:sp>
        <p:nvSpPr>
          <p:cNvPr id="12" name="Arrow: Right 11">
            <a:extLst>
              <a:ext uri="{FF2B5EF4-FFF2-40B4-BE49-F238E27FC236}">
                <a16:creationId xmlns:a16="http://schemas.microsoft.com/office/drawing/2014/main" id="{18CBF857-68AB-4FDC-B504-2799EB9D365F}"/>
              </a:ext>
            </a:extLst>
          </p:cNvPr>
          <p:cNvSpPr/>
          <p:nvPr/>
        </p:nvSpPr>
        <p:spPr>
          <a:xfrm flipV="1">
            <a:off x="72268" y="2689933"/>
            <a:ext cx="350479" cy="3018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B8351982-E508-42E5-A66C-8456F1E37F18}"/>
              </a:ext>
            </a:extLst>
          </p:cNvPr>
          <p:cNvSpPr>
            <a:spLocks noGrp="1"/>
          </p:cNvSpPr>
          <p:nvPr>
            <p:ph type="sldNum" sz="quarter" idx="12"/>
          </p:nvPr>
        </p:nvSpPr>
        <p:spPr/>
        <p:txBody>
          <a:bodyPr/>
          <a:lstStyle/>
          <a:p>
            <a:fld id="{C479D5F6-EDCB-402A-AC08-4943A1820E8F}" type="slidenum">
              <a:rPr lang="en-US" smtClean="0"/>
              <a:pPr/>
              <a:t>15</a:t>
            </a:fld>
            <a:endParaRPr lang="en-US" dirty="0"/>
          </a:p>
        </p:txBody>
      </p:sp>
      <p:cxnSp>
        <p:nvCxnSpPr>
          <p:cNvPr id="5" name="Straight Connector 4">
            <a:extLst>
              <a:ext uri="{FF2B5EF4-FFF2-40B4-BE49-F238E27FC236}">
                <a16:creationId xmlns:a16="http://schemas.microsoft.com/office/drawing/2014/main" id="{BC6619E8-B196-67C9-2F9F-BE8F14E7E1EC}"/>
              </a:ext>
            </a:extLst>
          </p:cNvPr>
          <p:cNvCxnSpPr/>
          <p:nvPr/>
        </p:nvCxnSpPr>
        <p:spPr>
          <a:xfrm>
            <a:off x="1058779" y="1876926"/>
            <a:ext cx="87429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180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639DE-C2F0-4B32-8827-DB916388B8CC}"/>
              </a:ext>
            </a:extLst>
          </p:cNvPr>
          <p:cNvSpPr>
            <a:spLocks noGrp="1"/>
          </p:cNvSpPr>
          <p:nvPr>
            <p:ph type="title"/>
          </p:nvPr>
        </p:nvSpPr>
        <p:spPr/>
        <p:txBody>
          <a:bodyPr/>
          <a:lstStyle/>
          <a:p>
            <a:r>
              <a:rPr lang="en-US" dirty="0"/>
              <a:t>Child File Layout Screenshot- Continued</a:t>
            </a:r>
          </a:p>
        </p:txBody>
      </p:sp>
      <p:pic>
        <p:nvPicPr>
          <p:cNvPr id="3" name="Picture 2">
            <a:extLst>
              <a:ext uri="{FF2B5EF4-FFF2-40B4-BE49-F238E27FC236}">
                <a16:creationId xmlns:a16="http://schemas.microsoft.com/office/drawing/2014/main" id="{BC441C49-D11A-45F4-81B0-67DC9953E926}"/>
              </a:ext>
            </a:extLst>
          </p:cNvPr>
          <p:cNvPicPr>
            <a:picLocks noChangeAspect="1"/>
          </p:cNvPicPr>
          <p:nvPr/>
        </p:nvPicPr>
        <p:blipFill rotWithShape="1">
          <a:blip r:embed="rId3"/>
          <a:srcRect l="24529" t="13356" r="23064" b="32871"/>
          <a:stretch/>
        </p:blipFill>
        <p:spPr>
          <a:xfrm>
            <a:off x="277086" y="1283109"/>
            <a:ext cx="6018077" cy="3480620"/>
          </a:xfrm>
          <a:prstGeom prst="rect">
            <a:avLst/>
          </a:prstGeom>
        </p:spPr>
      </p:pic>
      <p:sp>
        <p:nvSpPr>
          <p:cNvPr id="2" name="Slide Number Placeholder 1">
            <a:extLst>
              <a:ext uri="{FF2B5EF4-FFF2-40B4-BE49-F238E27FC236}">
                <a16:creationId xmlns:a16="http://schemas.microsoft.com/office/drawing/2014/main" id="{C043D7B5-4F60-4B77-BD2C-4BC50783C625}"/>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
        <p:nvSpPr>
          <p:cNvPr id="6" name="TextBox 5">
            <a:extLst>
              <a:ext uri="{FF2B5EF4-FFF2-40B4-BE49-F238E27FC236}">
                <a16:creationId xmlns:a16="http://schemas.microsoft.com/office/drawing/2014/main" id="{AEFFC2AB-EEC6-46E2-A43B-5EA1CD135F88}"/>
              </a:ext>
            </a:extLst>
          </p:cNvPr>
          <p:cNvSpPr txBox="1"/>
          <p:nvPr/>
        </p:nvSpPr>
        <p:spPr>
          <a:xfrm>
            <a:off x="6201696" y="1740308"/>
            <a:ext cx="2721077" cy="1954381"/>
          </a:xfrm>
          <a:prstGeom prst="rect">
            <a:avLst/>
          </a:prstGeom>
          <a:solidFill>
            <a:schemeClr val="accent2">
              <a:lumMod val="40000"/>
              <a:lumOff val="60000"/>
            </a:schemeClr>
          </a:solidFill>
          <a:ln>
            <a:solidFill>
              <a:schemeClr val="tx1"/>
            </a:solidFill>
          </a:ln>
        </p:spPr>
        <p:txBody>
          <a:bodyPr wrap="square" rtlCol="0">
            <a:spAutoFit/>
          </a:bodyPr>
          <a:lstStyle/>
          <a:p>
            <a:r>
              <a:rPr lang="en-US" sz="1100" dirty="0">
                <a:latin typeface="+mn-lt"/>
              </a:rPr>
              <a:t>What’s included in the file layout? </a:t>
            </a:r>
          </a:p>
          <a:p>
            <a:pPr marL="342900" indent="-342900">
              <a:buFont typeface="Arial" panose="020B0604020202020204" pitchFamily="34" charset="0"/>
              <a:buChar char="•"/>
            </a:pPr>
            <a:r>
              <a:rPr lang="en-US" sz="1100" dirty="0">
                <a:latin typeface="+mn-lt"/>
              </a:rPr>
              <a:t>Dependencies and record expectation</a:t>
            </a:r>
          </a:p>
          <a:p>
            <a:pPr marL="342900" indent="-342900">
              <a:buFont typeface="Arial" panose="020B0604020202020204" pitchFamily="34" charset="0"/>
              <a:buChar char="•"/>
            </a:pPr>
            <a:r>
              <a:rPr lang="en-US" sz="1100" dirty="0">
                <a:latin typeface="+mn-lt"/>
              </a:rPr>
              <a:t>Name and Order (format) of the fields   </a:t>
            </a:r>
          </a:p>
          <a:p>
            <a:pPr marL="342900" indent="-342900">
              <a:buFont typeface="Arial" panose="020B0604020202020204" pitchFamily="34" charset="0"/>
              <a:buChar char="•"/>
            </a:pPr>
            <a:r>
              <a:rPr lang="en-US" sz="1100" dirty="0"/>
              <a:t>Number</a:t>
            </a:r>
            <a:r>
              <a:rPr lang="en-US" sz="1100" dirty="0">
                <a:latin typeface="+mn-lt"/>
              </a:rPr>
              <a:t> of characters in each field</a:t>
            </a:r>
          </a:p>
          <a:p>
            <a:pPr marL="342900" indent="-342900">
              <a:buFont typeface="Arial" panose="020B0604020202020204" pitchFamily="34" charset="0"/>
              <a:buChar char="•"/>
            </a:pPr>
            <a:r>
              <a:rPr lang="en-US" sz="1100" dirty="0">
                <a:latin typeface="+mn-lt"/>
              </a:rPr>
              <a:t>Examples and remarks that help clarify</a:t>
            </a:r>
          </a:p>
          <a:p>
            <a:pPr marL="342900" indent="-342900">
              <a:buFont typeface="Arial" panose="020B0604020202020204" pitchFamily="34" charset="0"/>
              <a:buChar char="•"/>
            </a:pPr>
            <a:r>
              <a:rPr lang="en-US" sz="1100" b="1" dirty="0">
                <a:latin typeface="+mn-lt"/>
              </a:rPr>
              <a:t>Data field name, definition, and applicable codes for each field provided below the ordered format</a:t>
            </a:r>
          </a:p>
          <a:p>
            <a:pPr marL="342900" indent="-342900">
              <a:buFont typeface="Arial" panose="020B0604020202020204" pitchFamily="34" charset="0"/>
              <a:buChar char="•"/>
            </a:pPr>
            <a:r>
              <a:rPr lang="en-US" sz="1100" dirty="0">
                <a:latin typeface="+mn-lt"/>
              </a:rPr>
              <a:t>Changes listed at bottom of layout and highlighted or crossed out in the name and definitions</a:t>
            </a:r>
          </a:p>
        </p:txBody>
      </p:sp>
      <p:cxnSp>
        <p:nvCxnSpPr>
          <p:cNvPr id="7" name="Straight Connector 6">
            <a:extLst>
              <a:ext uri="{FF2B5EF4-FFF2-40B4-BE49-F238E27FC236}">
                <a16:creationId xmlns:a16="http://schemas.microsoft.com/office/drawing/2014/main" id="{EBECC6AC-21CC-FE96-08E5-DE33F8EE85B7}"/>
              </a:ext>
            </a:extLst>
          </p:cNvPr>
          <p:cNvCxnSpPr/>
          <p:nvPr/>
        </p:nvCxnSpPr>
        <p:spPr>
          <a:xfrm>
            <a:off x="938463" y="1556084"/>
            <a:ext cx="8261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164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5193" y="254514"/>
            <a:ext cx="3617506" cy="756418"/>
          </a:xfrm>
        </p:spPr>
        <p:txBody>
          <a:bodyPr>
            <a:normAutofit/>
          </a:bodyPr>
          <a:lstStyle/>
          <a:p>
            <a:r>
              <a:rPr lang="en-US" dirty="0"/>
              <a:t>File Upload </a:t>
            </a:r>
            <a:br>
              <a:rPr lang="en-US" dirty="0"/>
            </a:br>
            <a:r>
              <a:rPr lang="en-US" dirty="0"/>
              <a:t>Tips</a:t>
            </a:r>
          </a:p>
        </p:txBody>
      </p:sp>
      <p:sp>
        <p:nvSpPr>
          <p:cNvPr id="5" name="Content Placeholder 4"/>
          <p:cNvSpPr>
            <a:spLocks noGrp="1"/>
          </p:cNvSpPr>
          <p:nvPr>
            <p:ph idx="1"/>
          </p:nvPr>
        </p:nvSpPr>
        <p:spPr/>
        <p:txBody>
          <a:bodyPr>
            <a:normAutofit fontScale="92500" lnSpcReduction="20000"/>
          </a:bodyPr>
          <a:lstStyle/>
          <a:p>
            <a:pPr>
              <a:buFont typeface="Wingdings" panose="05000000000000000000" pitchFamily="2" charset="2"/>
              <a:buChar char="ü"/>
            </a:pPr>
            <a:r>
              <a:rPr lang="en-US" sz="1600" dirty="0"/>
              <a:t>Refer to the File Layout and Definitions document for details on each file</a:t>
            </a:r>
          </a:p>
          <a:p>
            <a:pPr>
              <a:buFont typeface="Wingdings" panose="05000000000000000000" pitchFamily="2" charset="2"/>
              <a:buChar char="ü"/>
            </a:pPr>
            <a:r>
              <a:rPr lang="en-US" sz="1600" dirty="0"/>
              <a:t>Excel, CSV, or Text formats are accepted</a:t>
            </a:r>
          </a:p>
          <a:p>
            <a:pPr>
              <a:buFont typeface="Wingdings" panose="05000000000000000000" pitchFamily="2" charset="2"/>
              <a:buChar char="ü"/>
            </a:pPr>
            <a:r>
              <a:rPr lang="en-US" sz="1600" dirty="0"/>
              <a:t>Excel templates for Child and Participation Files posted on the </a:t>
            </a:r>
            <a:r>
              <a:rPr lang="en-US" sz="1600" dirty="0">
                <a:hlinkClick r:id="rId2"/>
              </a:rPr>
              <a:t>IEP Interchange </a:t>
            </a:r>
            <a:r>
              <a:rPr lang="en-US" sz="1600" dirty="0"/>
              <a:t>page under Templates (if needed)</a:t>
            </a:r>
          </a:p>
          <a:p>
            <a:pPr>
              <a:buFont typeface="Wingdings" panose="05000000000000000000" pitchFamily="2" charset="2"/>
              <a:buChar char="ü"/>
            </a:pPr>
            <a:r>
              <a:rPr lang="en-US" sz="1600" dirty="0"/>
              <a:t>No blank fields (it likely won’t upload if there are blanks)</a:t>
            </a:r>
          </a:p>
          <a:p>
            <a:pPr>
              <a:buFont typeface="Wingdings" panose="05000000000000000000" pitchFamily="2" charset="2"/>
              <a:buChar char="ü"/>
            </a:pPr>
            <a:r>
              <a:rPr lang="en-US" sz="1600" dirty="0"/>
              <a:t>Be sure the file is not open when uploading it</a:t>
            </a:r>
          </a:p>
          <a:p>
            <a:pPr>
              <a:buFont typeface="Wingdings" panose="05000000000000000000" pitchFamily="2" charset="2"/>
              <a:buChar char="ü"/>
            </a:pPr>
            <a:r>
              <a:rPr lang="en-US" sz="1600" dirty="0"/>
              <a:t>Be sure each field has the correct number of bytes  </a:t>
            </a:r>
          </a:p>
          <a:p>
            <a:pPr>
              <a:buFont typeface="Wingdings" panose="05000000000000000000" pitchFamily="2" charset="2"/>
              <a:buChar char="ü"/>
            </a:pPr>
            <a:endParaRPr lang="en-US" sz="1600" dirty="0"/>
          </a:p>
          <a:p>
            <a:pPr>
              <a:buFont typeface="Wingdings" panose="05000000000000000000" pitchFamily="2" charset="2"/>
              <a:buChar char="v"/>
            </a:pPr>
            <a:r>
              <a:rPr lang="en-US" sz="1600" dirty="0">
                <a:highlight>
                  <a:srgbClr val="FFFF00"/>
                </a:highlight>
              </a:rPr>
              <a:t>PLEASE BE AWARE OF THIS ISSUE WITH CSV Files</a:t>
            </a:r>
          </a:p>
          <a:p>
            <a:pPr marL="457200" lvl="1" indent="0">
              <a:buNone/>
            </a:pPr>
            <a:r>
              <a:rPr lang="en-US" sz="1600" dirty="0"/>
              <a:t>CSV files lose leading zeros within a data field after opening. A file will not upload/process successfully unless the field has the correct number of bytes so any field that could start with a zero will not have the correct number of bytes unless you format it to text in order to retain those leading zeros. Find steps for converting it to text posted </a:t>
            </a:r>
            <a:r>
              <a:rPr lang="en-US" sz="1600" dirty="0">
                <a:hlinkClick r:id="rId3"/>
              </a:rPr>
              <a:t>here.</a:t>
            </a:r>
            <a:endParaRPr lang="en-US" sz="1600" dirty="0"/>
          </a:p>
          <a:p>
            <a:pPr marL="457200" lvl="1" indent="0">
              <a:buNone/>
            </a:pPr>
            <a:endParaRPr lang="en-US" sz="1200" dirty="0"/>
          </a:p>
          <a:p>
            <a:pPr marL="0" indent="0">
              <a:buNone/>
            </a:pPr>
            <a:endParaRPr lang="en-US" sz="1600" dirty="0"/>
          </a:p>
          <a:p>
            <a:pPr marL="742950" lvl="1" indent="-285750">
              <a:buFont typeface="Wingdings" panose="05000000000000000000" pitchFamily="2" charset="2"/>
              <a:buChar char="q"/>
            </a:pPr>
            <a:r>
              <a:rPr lang="en-US" sz="1800" dirty="0"/>
              <a:t>Create a folder to save your files in.</a:t>
            </a:r>
          </a:p>
          <a:p>
            <a:pPr marL="742950" lvl="1" indent="-285750">
              <a:buFont typeface="Wingdings" panose="05000000000000000000" pitchFamily="2" charset="2"/>
              <a:buChar char="q"/>
            </a:pPr>
            <a:r>
              <a:rPr lang="en-US" sz="1800" dirty="0"/>
              <a:t>Use a simple versioning process to keep track of the files uploaded.</a:t>
            </a:r>
          </a:p>
          <a:p>
            <a:pPr marL="742950" lvl="1" indent="-285750">
              <a:buFont typeface="Wingdings" panose="05000000000000000000" pitchFamily="2" charset="2"/>
              <a:buChar char="q"/>
            </a:pPr>
            <a:r>
              <a:rPr lang="en-US" sz="1800" dirty="0"/>
              <a:t>Create an email folder for handling the Data Pipeline System Generated Emails as you will need to refer to them throughout the Data Pipeline Process.</a:t>
            </a:r>
          </a:p>
          <a:p>
            <a:pPr marL="0" indent="0">
              <a:buNone/>
            </a:pPr>
            <a:endParaRPr lang="en-US" sz="1600" dirty="0"/>
          </a:p>
          <a:p>
            <a:pPr marL="0" indent="0">
              <a:buNone/>
            </a:pPr>
            <a:endParaRPr lang="en-US" sz="1600" dirty="0"/>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17</a:t>
            </a:fld>
            <a:endParaRPr lang="en-US" dirty="0"/>
          </a:p>
        </p:txBody>
      </p:sp>
    </p:spTree>
    <p:extLst>
      <p:ext uri="{BB962C8B-B14F-4D97-AF65-F5344CB8AC3E}">
        <p14:creationId xmlns:p14="http://schemas.microsoft.com/office/powerpoint/2010/main" val="3032261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1F7281-DB33-403B-B010-EC46CEB0C1D6}"/>
              </a:ext>
            </a:extLst>
          </p:cNvPr>
          <p:cNvSpPr>
            <a:spLocks noGrp="1"/>
          </p:cNvSpPr>
          <p:nvPr>
            <p:ph sz="half" idx="1"/>
          </p:nvPr>
        </p:nvSpPr>
        <p:spPr>
          <a:xfrm>
            <a:off x="4853518" y="1470130"/>
            <a:ext cx="3886200" cy="2482426"/>
          </a:xfrm>
          <a:ln>
            <a:solidFill>
              <a:schemeClr val="tx1">
                <a:lumMod val="50000"/>
                <a:lumOff val="50000"/>
              </a:schemeClr>
            </a:solidFill>
          </a:ln>
        </p:spPr>
        <p:txBody>
          <a:bodyPr>
            <a:normAutofit/>
          </a:bodyPr>
          <a:lstStyle/>
          <a:p>
            <a:pPr marL="0" marR="0" indent="0">
              <a:spcBef>
                <a:spcPts val="0"/>
              </a:spcBef>
              <a:spcAft>
                <a:spcPts val="0"/>
              </a:spcAft>
              <a:buNone/>
            </a:pPr>
            <a:r>
              <a:rPr lang="en-US" sz="1400" dirty="0">
                <a:effectLst/>
                <a:latin typeface="Calibri" panose="020F0502020204030204" pitchFamily="34" charset="0"/>
                <a:ea typeface="Times New Roman" panose="02020603050405020304" pitchFamily="18" charset="0"/>
              </a:rPr>
              <a:t>Child File Changes:</a:t>
            </a:r>
            <a:endParaRPr lang="en-US" sz="1400" dirty="0">
              <a:effectLst/>
              <a:latin typeface="Times New Roman" panose="02020603050405020304" pitchFamily="18" charset="0"/>
              <a:ea typeface="Times New Roman" panose="02020603050405020304" pitchFamily="18" charset="0"/>
            </a:endParaRPr>
          </a:p>
          <a:p>
            <a:pPr>
              <a:spcBef>
                <a:spcPts val="0"/>
              </a:spcBef>
            </a:pPr>
            <a:r>
              <a:rPr lang="en-US" sz="1400" dirty="0">
                <a:effectLst/>
                <a:latin typeface="Calibri" panose="020F0502020204030204" pitchFamily="34" charset="0"/>
                <a:ea typeface="Times New Roman" panose="02020603050405020304" pitchFamily="18" charset="0"/>
              </a:rPr>
              <a:t>Add new Gender code 03 (non-binary) and adjust current codes 01 and 02 definitions. </a:t>
            </a:r>
            <a:endParaRPr lang="en-US" sz="1400" dirty="0">
              <a:effectLst/>
              <a:latin typeface="Times New Roman" panose="02020603050405020304" pitchFamily="18" charset="0"/>
              <a:ea typeface="Times New Roman" panose="02020603050405020304" pitchFamily="18" charset="0"/>
            </a:endParaRPr>
          </a:p>
          <a:p>
            <a:pPr marL="457200" lvl="1" indent="0">
              <a:spcBef>
                <a:spcPts val="0"/>
              </a:spcBef>
              <a:buNone/>
            </a:pPr>
            <a:endParaRPr lang="en-US" sz="1600" dirty="0">
              <a:effectLst/>
              <a:latin typeface="Calibri" panose="020F0502020204030204" pitchFamily="34" charset="0"/>
              <a:ea typeface="Times New Roman" panose="02020603050405020304" pitchFamily="18" charset="0"/>
            </a:endParaRPr>
          </a:p>
          <a:p>
            <a:pPr marL="0" indent="0">
              <a:buNone/>
            </a:pPr>
            <a:endParaRPr lang="en-US" dirty="0"/>
          </a:p>
        </p:txBody>
      </p:sp>
      <p:sp>
        <p:nvSpPr>
          <p:cNvPr id="7" name="Content Placeholder 6">
            <a:extLst>
              <a:ext uri="{FF2B5EF4-FFF2-40B4-BE49-F238E27FC236}">
                <a16:creationId xmlns:a16="http://schemas.microsoft.com/office/drawing/2014/main" id="{51A6639B-85D1-AD5F-3E30-C6A1C572DB83}"/>
              </a:ext>
            </a:extLst>
          </p:cNvPr>
          <p:cNvSpPr>
            <a:spLocks noGrp="1"/>
          </p:cNvSpPr>
          <p:nvPr>
            <p:ph sz="half" idx="2"/>
          </p:nvPr>
        </p:nvSpPr>
        <p:spPr>
          <a:xfrm>
            <a:off x="404283" y="1406165"/>
            <a:ext cx="3886200" cy="4583799"/>
          </a:xfrm>
        </p:spPr>
        <p:txBody>
          <a:bodyPr>
            <a:normAutofit/>
          </a:bodyPr>
          <a:lstStyle/>
          <a:p>
            <a:pPr marL="0" marR="0" indent="0">
              <a:spcBef>
                <a:spcPts val="0"/>
              </a:spcBef>
              <a:spcAft>
                <a:spcPts val="0"/>
              </a:spcAft>
              <a:buNone/>
            </a:pPr>
            <a:r>
              <a:rPr lang="en-US" sz="1400" dirty="0">
                <a:effectLst/>
                <a:latin typeface="Calibri" panose="020F0502020204030204" pitchFamily="34" charset="0"/>
                <a:ea typeface="Times New Roman" panose="02020603050405020304" pitchFamily="18" charset="0"/>
              </a:rPr>
              <a:t>Participation File Changes:  </a:t>
            </a:r>
          </a:p>
          <a:p>
            <a:pPr>
              <a:spcBef>
                <a:spcPts val="0"/>
              </a:spcBef>
            </a:pPr>
            <a:r>
              <a:rPr lang="en-US" sz="1400" b="1" dirty="0">
                <a:effectLst/>
                <a:highlight>
                  <a:srgbClr val="FFFF00"/>
                </a:highlight>
                <a:latin typeface="Calibri" panose="020F0502020204030204" pitchFamily="34" charset="0"/>
                <a:ea typeface="Times New Roman" panose="02020603050405020304" pitchFamily="18" charset="0"/>
              </a:rPr>
              <a:t>Remove Path 1 data/referral fields:</a:t>
            </a:r>
            <a:endParaRPr lang="en-US" sz="1400" b="1" dirty="0">
              <a:effectLst/>
              <a:highlight>
                <a:srgbClr val="FFFF00"/>
              </a:highligh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b="1" dirty="0">
                <a:effectLst/>
                <a:highlight>
                  <a:srgbClr val="FFFF00"/>
                </a:highlight>
                <a:latin typeface="Calibri" panose="020F0502020204030204" pitchFamily="34" charset="0"/>
                <a:ea typeface="Times New Roman" panose="02020603050405020304" pitchFamily="18" charset="0"/>
              </a:rPr>
              <a:t>Date Referred for Part C Evaluation</a:t>
            </a:r>
            <a:endParaRPr lang="en-US" sz="1400" b="1" dirty="0">
              <a:effectLst/>
              <a:highlight>
                <a:srgbClr val="FFFF00"/>
              </a:highligh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b="1" dirty="0">
                <a:effectLst/>
                <a:highlight>
                  <a:srgbClr val="FFFF00"/>
                </a:highlight>
                <a:latin typeface="Calibri" panose="020F0502020204030204" pitchFamily="34" charset="0"/>
                <a:ea typeface="Times New Roman" panose="02020603050405020304" pitchFamily="18" charset="0"/>
              </a:rPr>
              <a:t>Date of Parental Consent to Evaluate Part C</a:t>
            </a:r>
            <a:endParaRPr lang="en-US" sz="1400" b="1" dirty="0">
              <a:effectLst/>
              <a:highlight>
                <a:srgbClr val="FFFF00"/>
              </a:highligh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b="1" dirty="0">
                <a:effectLst/>
                <a:highlight>
                  <a:srgbClr val="FFFF00"/>
                </a:highlight>
                <a:latin typeface="Calibri" panose="020F0502020204030204" pitchFamily="34" charset="0"/>
                <a:ea typeface="Times New Roman" panose="02020603050405020304" pitchFamily="18" charset="0"/>
              </a:rPr>
              <a:t>Date Evaluation Completed Part C</a:t>
            </a:r>
            <a:endParaRPr lang="en-US" sz="1400" b="1" dirty="0">
              <a:effectLst/>
              <a:highlight>
                <a:srgbClr val="FFFF00"/>
              </a:highligh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b="1" dirty="0">
                <a:effectLst/>
                <a:highlight>
                  <a:srgbClr val="FFFF00"/>
                </a:highlight>
                <a:latin typeface="Calibri" panose="020F0502020204030204" pitchFamily="34" charset="0"/>
                <a:ea typeface="Times New Roman" panose="02020603050405020304" pitchFamily="18" charset="0"/>
              </a:rPr>
              <a:t>Reason for Delay in Completing Evaluation Part C</a:t>
            </a:r>
            <a:endParaRPr lang="en-US" sz="1400" b="1" dirty="0">
              <a:effectLst/>
              <a:highlight>
                <a:srgbClr val="FFFF00"/>
              </a:highligh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b="1" dirty="0">
                <a:effectLst/>
                <a:highlight>
                  <a:srgbClr val="FFFF00"/>
                </a:highlight>
                <a:latin typeface="Calibri" panose="020F0502020204030204" pitchFamily="34" charset="0"/>
                <a:ea typeface="Times New Roman" panose="02020603050405020304" pitchFamily="18" charset="0"/>
              </a:rPr>
              <a:t>Eligibility and Services- Path 1</a:t>
            </a:r>
          </a:p>
          <a:p>
            <a:pPr>
              <a:spcBef>
                <a:spcPts val="0"/>
              </a:spcBef>
            </a:pPr>
            <a:r>
              <a:rPr lang="en-US" sz="1400" dirty="0">
                <a:effectLst/>
                <a:latin typeface="Calibri" panose="020F0502020204030204" pitchFamily="34" charset="0"/>
                <a:ea typeface="Times New Roman" panose="02020603050405020304" pitchFamily="18" charset="0"/>
              </a:rPr>
              <a:t>Remove Special Education or Part C Referral Codes of 01, 04, and 05 </a:t>
            </a:r>
          </a:p>
          <a:p>
            <a:pPr>
              <a:spcBef>
                <a:spcPts val="0"/>
              </a:spcBef>
            </a:pPr>
            <a:r>
              <a:rPr lang="en-US" sz="1400" dirty="0">
                <a:effectLst/>
                <a:latin typeface="Calibri" panose="020F0502020204030204" pitchFamily="34" charset="0"/>
                <a:ea typeface="Times New Roman" panose="02020603050405020304" pitchFamily="18" charset="0"/>
              </a:rPr>
              <a:t>Remove Primary Disability code 12 – Infant/Toddler with a Disability</a:t>
            </a:r>
            <a:endParaRPr lang="en-US" sz="1400" dirty="0">
              <a:effectLst/>
              <a:latin typeface="Times New Roman" panose="02020603050405020304" pitchFamily="18" charset="0"/>
              <a:ea typeface="Times New Roman" panose="02020603050405020304" pitchFamily="18" charset="0"/>
            </a:endParaRPr>
          </a:p>
          <a:p>
            <a:pPr marR="0" lvl="0">
              <a:spcBef>
                <a:spcPts val="0"/>
              </a:spcBef>
              <a:spcAft>
                <a:spcPts val="0"/>
              </a:spcAft>
            </a:pPr>
            <a:r>
              <a:rPr lang="en-US" sz="1400" dirty="0">
                <a:effectLst/>
                <a:latin typeface="Calibri" panose="020F0502020204030204" pitchFamily="34" charset="0"/>
                <a:ea typeface="Times New Roman" panose="02020603050405020304" pitchFamily="18" charset="0"/>
              </a:rPr>
              <a:t>Add new Gender code 03 (non-binary) and adjust current codes 01 and 02 definitions</a:t>
            </a:r>
          </a:p>
          <a:p>
            <a:pPr>
              <a:spcBef>
                <a:spcPts val="0"/>
              </a:spcBef>
            </a:pPr>
            <a:r>
              <a:rPr lang="en-US" sz="1400" dirty="0">
                <a:effectLst/>
                <a:latin typeface="Calibri" panose="020F0502020204030204" pitchFamily="34" charset="0"/>
                <a:ea typeface="Times New Roman" panose="02020603050405020304" pitchFamily="18" charset="0"/>
              </a:rPr>
              <a:t>Adjust “Basis of Exit” field name to “Sped Basis of Exit”</a:t>
            </a:r>
            <a:endParaRPr lang="en-US" sz="1400" dirty="0">
              <a:latin typeface="Times New Roman" panose="02020603050405020304" pitchFamily="18" charset="0"/>
              <a:ea typeface="Times New Roman" panose="02020603050405020304" pitchFamily="18" charset="0"/>
            </a:endParaRPr>
          </a:p>
          <a:p>
            <a:pPr>
              <a:spcBef>
                <a:spcPts val="0"/>
              </a:spcBef>
            </a:pPr>
            <a:r>
              <a:rPr lang="en-US" sz="1400" dirty="0">
                <a:effectLst/>
                <a:latin typeface="Calibri" panose="020F0502020204030204" pitchFamily="34" charset="0"/>
                <a:ea typeface="Times New Roman" panose="02020603050405020304" pitchFamily="18" charset="0"/>
              </a:rPr>
              <a:t>Adjust “Pupils Attendance Information” field name to “Sped Pupils Attendance Information”</a:t>
            </a:r>
          </a:p>
          <a:p>
            <a:pPr>
              <a:spcBef>
                <a:spcPts val="0"/>
              </a:spcBef>
            </a:pPr>
            <a:r>
              <a:rPr lang="en-US" sz="1400" dirty="0">
                <a:effectLst/>
                <a:latin typeface="Calibri" panose="020F0502020204030204" pitchFamily="34" charset="0"/>
                <a:ea typeface="Times New Roman" panose="02020603050405020304" pitchFamily="18" charset="0"/>
              </a:rPr>
              <a:t>Adjust “Special Education or Part C Referral” field name to “Special Education Referral Type”</a:t>
            </a:r>
            <a:endParaRPr lang="en-US" sz="1400" dirty="0">
              <a:latin typeface="Times New Roman" panose="02020603050405020304" pitchFamily="18" charset="0"/>
              <a:ea typeface="Times New Roman" panose="02020603050405020304" pitchFamily="18" charset="0"/>
            </a:endParaRPr>
          </a:p>
          <a:p>
            <a:pPr marL="0" indent="0">
              <a:spcBef>
                <a:spcPts val="0"/>
              </a:spcBef>
              <a:buNone/>
            </a:pPr>
            <a:r>
              <a:rPr lang="en-US" sz="1600" dirty="0">
                <a:effectLst/>
                <a:latin typeface="Calibri" panose="020F0502020204030204" pitchFamily="34"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endParaRPr lang="en-US" dirty="0"/>
          </a:p>
        </p:txBody>
      </p:sp>
      <p:sp>
        <p:nvSpPr>
          <p:cNvPr id="2" name="Title 1">
            <a:extLst>
              <a:ext uri="{FF2B5EF4-FFF2-40B4-BE49-F238E27FC236}">
                <a16:creationId xmlns:a16="http://schemas.microsoft.com/office/drawing/2014/main" id="{98ECCF5B-1EB9-4940-B654-5E55161EA4BA}"/>
              </a:ext>
            </a:extLst>
          </p:cNvPr>
          <p:cNvSpPr>
            <a:spLocks noGrp="1"/>
          </p:cNvSpPr>
          <p:nvPr>
            <p:ph type="title"/>
          </p:nvPr>
        </p:nvSpPr>
        <p:spPr/>
        <p:txBody>
          <a:bodyPr/>
          <a:lstStyle/>
          <a:p>
            <a:r>
              <a:rPr lang="en-US" dirty="0"/>
              <a:t>Special Education IEP Interchange </a:t>
            </a:r>
            <a:br>
              <a:rPr lang="en-US" dirty="0"/>
            </a:br>
            <a:r>
              <a:rPr lang="en-US" dirty="0"/>
              <a:t>2023-2024 Changes</a:t>
            </a:r>
          </a:p>
        </p:txBody>
      </p:sp>
      <p:sp>
        <p:nvSpPr>
          <p:cNvPr id="4" name="Slide Number Placeholder 3">
            <a:extLst>
              <a:ext uri="{FF2B5EF4-FFF2-40B4-BE49-F238E27FC236}">
                <a16:creationId xmlns:a16="http://schemas.microsoft.com/office/drawing/2014/main" id="{8C18773B-9294-45CF-BEA3-B2B7A14150CF}"/>
              </a:ext>
            </a:extLst>
          </p:cNvPr>
          <p:cNvSpPr>
            <a:spLocks noGrp="1"/>
          </p:cNvSpPr>
          <p:nvPr>
            <p:ph type="sldNum" sz="quarter" idx="12"/>
          </p:nvPr>
        </p:nvSpPr>
        <p:spPr/>
        <p:txBody>
          <a:bodyPr/>
          <a:lstStyle/>
          <a:p>
            <a:r>
              <a:rPr lang="en-US" dirty="0"/>
              <a:t>48</a:t>
            </a:r>
          </a:p>
        </p:txBody>
      </p:sp>
      <p:sp>
        <p:nvSpPr>
          <p:cNvPr id="6" name="TextBox 5">
            <a:extLst>
              <a:ext uri="{FF2B5EF4-FFF2-40B4-BE49-F238E27FC236}">
                <a16:creationId xmlns:a16="http://schemas.microsoft.com/office/drawing/2014/main" id="{1E3E1BBC-0C2C-46A0-A084-C2B19034E61A}"/>
              </a:ext>
            </a:extLst>
          </p:cNvPr>
          <p:cNvSpPr txBox="1"/>
          <p:nvPr/>
        </p:nvSpPr>
        <p:spPr>
          <a:xfrm>
            <a:off x="628650" y="6103714"/>
            <a:ext cx="7038109" cy="276999"/>
          </a:xfrm>
          <a:prstGeom prst="rect">
            <a:avLst/>
          </a:prstGeom>
          <a:noFill/>
        </p:spPr>
        <p:txBody>
          <a:bodyPr wrap="square">
            <a:spAutoFit/>
          </a:bodyPr>
          <a:lstStyle/>
          <a:p>
            <a:r>
              <a:rPr lang="en-US" sz="1200" i="1" dirty="0"/>
              <a:t>Special Education EOY - Lindsey Heitman - heitman_l@cde.state.co.us  (303) 866-5759</a:t>
            </a:r>
            <a:endParaRPr lang="en-US" sz="1200" dirty="0"/>
          </a:p>
        </p:txBody>
      </p:sp>
      <p:pic>
        <p:nvPicPr>
          <p:cNvPr id="5" name="Picture 4" descr="Check It Out GIFs | Tenor">
            <a:extLst>
              <a:ext uri="{FF2B5EF4-FFF2-40B4-BE49-F238E27FC236}">
                <a16:creationId xmlns:a16="http://schemas.microsoft.com/office/drawing/2014/main" id="{24BCB916-BD0F-3733-7C2A-E96F616A8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706" y="0"/>
            <a:ext cx="1147562" cy="117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699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5756-7F04-67A6-CAAF-7FB48E540244}"/>
              </a:ext>
            </a:extLst>
          </p:cNvPr>
          <p:cNvSpPr>
            <a:spLocks noGrp="1"/>
          </p:cNvSpPr>
          <p:nvPr>
            <p:ph type="title"/>
          </p:nvPr>
        </p:nvSpPr>
        <p:spPr/>
        <p:txBody>
          <a:bodyPr/>
          <a:lstStyle/>
          <a:p>
            <a:r>
              <a:rPr lang="en-US"/>
              <a:t>New AU Reporting Requirement </a:t>
            </a:r>
            <a:br>
              <a:rPr lang="en-US"/>
            </a:br>
            <a:r>
              <a:rPr lang="en-US"/>
              <a:t>for 23-24 School Year  </a:t>
            </a:r>
            <a:endParaRPr lang="en-US" dirty="0"/>
          </a:p>
        </p:txBody>
      </p:sp>
      <p:sp>
        <p:nvSpPr>
          <p:cNvPr id="3" name="Content Placeholder 2">
            <a:extLst>
              <a:ext uri="{FF2B5EF4-FFF2-40B4-BE49-F238E27FC236}">
                <a16:creationId xmlns:a16="http://schemas.microsoft.com/office/drawing/2014/main" id="{30A483BB-D75B-D108-D6B0-0C12DC4A0418}"/>
              </a:ext>
            </a:extLst>
          </p:cNvPr>
          <p:cNvSpPr>
            <a:spLocks noGrp="1"/>
          </p:cNvSpPr>
          <p:nvPr>
            <p:ph idx="1"/>
          </p:nvPr>
        </p:nvSpPr>
        <p:spPr/>
        <p:txBody>
          <a:bodyPr/>
          <a:lstStyle/>
          <a:p>
            <a:pPr marL="0" marR="0" lvl="0" indent="0">
              <a:spcBef>
                <a:spcPts val="0"/>
              </a:spcBef>
              <a:spcAft>
                <a:spcPts val="0"/>
              </a:spcAft>
              <a:buNone/>
            </a:pPr>
            <a:r>
              <a:rPr lang="en-US" sz="1600" b="1" u="sng">
                <a:effectLst/>
                <a:latin typeface="Calibri" panose="020F0502020204030204" pitchFamily="34" charset="0"/>
                <a:ea typeface="Calibri" panose="020F0502020204030204" pitchFamily="34" charset="0"/>
              </a:rPr>
              <a:t>Medically Necessary Services Access</a:t>
            </a:r>
          </a:p>
          <a:p>
            <a:pPr marL="342900" marR="0" lvl="0" indent="-342900">
              <a:spcBef>
                <a:spcPts val="0"/>
              </a:spcBef>
              <a:spcAft>
                <a:spcPts val="0"/>
              </a:spcAft>
              <a:buFont typeface="Symbol" panose="05050102010706020507" pitchFamily="18" charset="2"/>
              <a:buChar char=""/>
            </a:pPr>
            <a:r>
              <a:rPr lang="en-US" sz="1600" b="1">
                <a:effectLst/>
                <a:highlight>
                  <a:srgbClr val="FFFF00"/>
                </a:highlight>
                <a:latin typeface="Calibri" panose="020F0502020204030204" pitchFamily="34" charset="0"/>
                <a:ea typeface="Calibri" panose="020F0502020204030204" pitchFamily="34" charset="0"/>
              </a:rPr>
              <a:t>AUs must report # of requests for access to students for medically necessary services </a:t>
            </a:r>
            <a:endParaRPr lang="en-US" sz="160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600">
                <a:effectLst/>
                <a:latin typeface="Calibri" panose="020F0502020204030204" pitchFamily="34" charset="0"/>
                <a:ea typeface="Calibri" panose="020F0502020204030204" pitchFamily="34" charset="0"/>
              </a:rPr>
              <a:t>Beginning 7/01/2024, the AU must report to CDE the number of requests during the 23-24 school year for access to a student by a private healthcare specialist and whether the access was authorized or denied. </a:t>
            </a:r>
          </a:p>
          <a:p>
            <a:pPr marL="742950" marR="0" lvl="1" indent="-285750">
              <a:spcBef>
                <a:spcPts val="0"/>
              </a:spcBef>
              <a:spcAft>
                <a:spcPts val="0"/>
              </a:spcAft>
              <a:buFont typeface="Courier New" panose="02070309020205020404" pitchFamily="49" charset="0"/>
              <a:buChar char="o"/>
            </a:pPr>
            <a:r>
              <a:rPr lang="en-US" sz="1600">
                <a:effectLst/>
                <a:latin typeface="Calibri" panose="020F0502020204030204" pitchFamily="34" charset="0"/>
                <a:ea typeface="Calibri" panose="020F0502020204030204" pitchFamily="34" charset="0"/>
              </a:rPr>
              <a:t>Starting in January 2025, CDE must make this information available online.</a:t>
            </a:r>
          </a:p>
          <a:p>
            <a:pPr marL="742950" marR="0" lvl="1" indent="-285750">
              <a:spcBef>
                <a:spcPts val="0"/>
              </a:spcBef>
              <a:spcAft>
                <a:spcPts val="0"/>
              </a:spcAft>
              <a:buFont typeface="Courier New" panose="02070309020205020404" pitchFamily="49" charset="0"/>
              <a:buChar char="o"/>
            </a:pPr>
            <a:r>
              <a:rPr lang="en-US" sz="1600">
                <a:effectLst/>
                <a:latin typeface="Calibri" panose="020F0502020204030204" pitchFamily="34" charset="0"/>
                <a:ea typeface="Calibri" panose="020F0502020204030204" pitchFamily="34" charset="0"/>
              </a:rPr>
              <a:t>Each AU must report to CDE the total </a:t>
            </a:r>
            <a:r>
              <a:rPr lang="en-US" sz="1600" u="sng">
                <a:effectLst/>
                <a:latin typeface="Calibri" panose="020F0502020204030204" pitchFamily="34" charset="0"/>
                <a:ea typeface="Calibri" panose="020F0502020204030204" pitchFamily="34" charset="0"/>
              </a:rPr>
              <a:t>counts</a:t>
            </a:r>
            <a:r>
              <a:rPr lang="en-US" sz="1600">
                <a:effectLst/>
                <a:latin typeface="Calibri" panose="020F0502020204030204" pitchFamily="34" charset="0"/>
                <a:ea typeface="Calibri" panose="020F0502020204030204" pitchFamily="34" charset="0"/>
              </a:rPr>
              <a:t> for the following (no student level information is needed):</a:t>
            </a:r>
          </a:p>
          <a:p>
            <a:pPr marL="1143000" marR="0" lvl="2" indent="-228600">
              <a:spcBef>
                <a:spcPts val="0"/>
              </a:spcBef>
              <a:spcAft>
                <a:spcPts val="0"/>
              </a:spcAft>
              <a:buFont typeface="Wingdings" panose="05000000000000000000" pitchFamily="2" charset="2"/>
              <a:buChar char=""/>
            </a:pPr>
            <a:r>
              <a:rPr lang="en-US" sz="1600" b="1">
                <a:effectLst/>
                <a:highlight>
                  <a:srgbClr val="FFFF00"/>
                </a:highlight>
                <a:latin typeface="Calibri" panose="020F0502020204030204" pitchFamily="34" charset="0"/>
                <a:ea typeface="Calibri" panose="020F0502020204030204" pitchFamily="34" charset="0"/>
              </a:rPr>
              <a:t># of requests for access to a student for medically necessary services</a:t>
            </a:r>
            <a:endParaRPr lang="en-US" sz="160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600" b="1">
                <a:effectLst/>
                <a:highlight>
                  <a:srgbClr val="FFFF00"/>
                </a:highlight>
                <a:latin typeface="Calibri" panose="020F0502020204030204" pitchFamily="34" charset="0"/>
                <a:ea typeface="Calibri" panose="020F0502020204030204" pitchFamily="34" charset="0"/>
              </a:rPr>
              <a:t># of those requests authorized </a:t>
            </a:r>
            <a:endParaRPr lang="en-US" sz="160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600" b="1">
                <a:effectLst/>
                <a:highlight>
                  <a:srgbClr val="FFFF00"/>
                </a:highlight>
                <a:latin typeface="Calibri" panose="020F0502020204030204" pitchFamily="34" charset="0"/>
                <a:ea typeface="Calibri" panose="020F0502020204030204" pitchFamily="34" charset="0"/>
              </a:rPr>
              <a:t># of those requests denied</a:t>
            </a:r>
            <a:endParaRPr lang="en-US" sz="160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600" b="1">
                <a:effectLst/>
                <a:latin typeface="Calibri" panose="020F0502020204030204" pitchFamily="34" charset="0"/>
                <a:ea typeface="Calibri" panose="020F0502020204030204" pitchFamily="34" charset="0"/>
              </a:rPr>
              <a:t>These counts will be collected in a new input screen</a:t>
            </a:r>
            <a:r>
              <a:rPr lang="en-US" sz="1600">
                <a:effectLst/>
                <a:latin typeface="Calibri" panose="020F0502020204030204" pitchFamily="34" charset="0"/>
                <a:ea typeface="Calibri" panose="020F0502020204030204" pitchFamily="34" charset="0"/>
              </a:rPr>
              <a:t> (ready by July 2024) within the Data Pipeline under the IEP Interchange. ‘SPE User Role’ access. </a:t>
            </a:r>
          </a:p>
          <a:p>
            <a:pPr marL="742950" marR="0" lvl="1" indent="-285750">
              <a:spcBef>
                <a:spcPts val="0"/>
              </a:spcBef>
              <a:spcAft>
                <a:spcPts val="0"/>
              </a:spcAft>
              <a:buFont typeface="Courier New" panose="02070309020205020404" pitchFamily="49" charset="0"/>
              <a:buChar char="o"/>
            </a:pPr>
            <a:r>
              <a:rPr lang="en-US" sz="1600" b="1">
                <a:effectLst/>
                <a:latin typeface="Calibri" panose="020F0502020204030204" pitchFamily="34" charset="0"/>
                <a:ea typeface="Calibri" panose="020F0502020204030204" pitchFamily="34" charset="0"/>
              </a:rPr>
              <a:t>The 2023-2024 reporting year totals may be reported to CDE starting in July of 2024.</a:t>
            </a:r>
            <a:r>
              <a:rPr lang="en-US" sz="1600">
                <a:effectLst/>
                <a:latin typeface="Calibri" panose="020F0502020204030204" pitchFamily="34" charset="0"/>
                <a:ea typeface="Calibri" panose="020F0502020204030204" pitchFamily="34" charset="0"/>
              </a:rPr>
              <a:t> These data fields will not be added to a file layout or snapshot but will be associated with the Sped EOY Snapshot timeline only in the sense that an AU will not be able to finalize their 23-24 snapshot until they have entered these counts in the Data Pipeline input screen. The counts will </a:t>
            </a:r>
            <a:r>
              <a:rPr lang="en-US" sz="1600" u="sng">
                <a:effectLst/>
                <a:latin typeface="Calibri" panose="020F0502020204030204" pitchFamily="34" charset="0"/>
                <a:ea typeface="Calibri" panose="020F0502020204030204" pitchFamily="34" charset="0"/>
              </a:rPr>
              <a:t>not</a:t>
            </a:r>
            <a:r>
              <a:rPr lang="en-US" sz="1600">
                <a:effectLst/>
                <a:latin typeface="Calibri" panose="020F0502020204030204" pitchFamily="34" charset="0"/>
                <a:ea typeface="Calibri" panose="020F0502020204030204" pitchFamily="34" charset="0"/>
              </a:rPr>
              <a:t> be included in the Sped EOY snapshot records and will be housed in a separate data table.  </a:t>
            </a:r>
          </a:p>
          <a:p>
            <a:pPr marL="0" indent="0">
              <a:buNone/>
            </a:pPr>
            <a:endParaRPr lang="en-US" dirty="0"/>
          </a:p>
        </p:txBody>
      </p:sp>
      <p:sp>
        <p:nvSpPr>
          <p:cNvPr id="4" name="Slide Number Placeholder 3">
            <a:extLst>
              <a:ext uri="{FF2B5EF4-FFF2-40B4-BE49-F238E27FC236}">
                <a16:creationId xmlns:a16="http://schemas.microsoft.com/office/drawing/2014/main" id="{CAEE89B6-474B-06E0-35A2-F2D7A0C0AF7F}"/>
              </a:ext>
            </a:extLst>
          </p:cNvPr>
          <p:cNvSpPr>
            <a:spLocks noGrp="1"/>
          </p:cNvSpPr>
          <p:nvPr>
            <p:ph type="sldNum" sz="quarter" idx="12"/>
          </p:nvPr>
        </p:nvSpPr>
        <p:spPr/>
        <p:txBody>
          <a:bodyPr/>
          <a:lstStyle/>
          <a:p>
            <a:fld id="{C479D5F6-EDCB-402A-AC08-4943A1820E8F}" type="slidenum">
              <a:rPr lang="en-US" smtClean="0"/>
              <a:pPr/>
              <a:t>19</a:t>
            </a:fld>
            <a:endParaRPr lang="en-US" dirty="0"/>
          </a:p>
        </p:txBody>
      </p:sp>
      <p:pic>
        <p:nvPicPr>
          <p:cNvPr id="5" name="Picture 4" descr="Check It Out GIFs | Tenor">
            <a:extLst>
              <a:ext uri="{FF2B5EF4-FFF2-40B4-BE49-F238E27FC236}">
                <a16:creationId xmlns:a16="http://schemas.microsoft.com/office/drawing/2014/main" id="{E751596A-DDE4-0410-44C2-E8EEC4AE0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906" y="45827"/>
            <a:ext cx="1147562" cy="117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96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92484" y="376077"/>
            <a:ext cx="6081865" cy="756418"/>
          </a:xfrm>
        </p:spPr>
        <p:txBody>
          <a:bodyPr>
            <a:normAutofit/>
          </a:bodyPr>
          <a:lstStyle/>
          <a:p>
            <a:pPr algn="ctr"/>
            <a:r>
              <a:rPr lang="en-US" dirty="0">
                <a:latin typeface="Museo Slab 500" panose="02000000000000000000"/>
              </a:rPr>
              <a:t>Topics Covered</a:t>
            </a:r>
          </a:p>
        </p:txBody>
      </p:sp>
      <p:sp>
        <p:nvSpPr>
          <p:cNvPr id="2" name="Content Placeholder 1"/>
          <p:cNvSpPr>
            <a:spLocks noGrp="1"/>
          </p:cNvSpPr>
          <p:nvPr>
            <p:ph idx="1"/>
          </p:nvPr>
        </p:nvSpPr>
        <p:spPr/>
        <p:txBody>
          <a:bodyPr>
            <a:normAutofit/>
          </a:bodyPr>
          <a:lstStyle/>
          <a:p>
            <a:pPr lvl="0"/>
            <a:r>
              <a:rPr lang="en-US" sz="1800" dirty="0"/>
              <a:t>Overview of terms, website, town hall details, Syncplicity- slides 3-7</a:t>
            </a:r>
          </a:p>
          <a:p>
            <a:pPr lvl="0"/>
            <a:r>
              <a:rPr lang="en-US" sz="1800" dirty="0"/>
              <a:t>Special Ed IEP Interchange– slides 8-17</a:t>
            </a:r>
          </a:p>
          <a:p>
            <a:pPr lvl="0"/>
            <a:r>
              <a:rPr lang="en-US" sz="1800" dirty="0"/>
              <a:t>What’s New – slides 18-19</a:t>
            </a:r>
          </a:p>
          <a:p>
            <a:pPr lvl="0"/>
            <a:r>
              <a:rPr lang="en-US" sz="1800" dirty="0"/>
              <a:t>Special Ed December Count and EOY Snapshots  – slides 20-26</a:t>
            </a:r>
          </a:p>
          <a:p>
            <a:pPr lvl="0"/>
            <a:r>
              <a:rPr lang="en-US" sz="1800" dirty="0"/>
              <a:t>Who to Report – slides 27-32</a:t>
            </a:r>
          </a:p>
          <a:p>
            <a:pPr lvl="0"/>
            <a:r>
              <a:rPr lang="en-US" sz="1800" dirty="0"/>
              <a:t>Accessing the Data Pipeline – slides 32-39</a:t>
            </a:r>
          </a:p>
          <a:p>
            <a:pPr lvl="0"/>
            <a:r>
              <a:rPr lang="en-US" sz="1800" dirty="0"/>
              <a:t>Data Pipeline Process –slides 40-52</a:t>
            </a:r>
          </a:p>
          <a:p>
            <a:pPr lvl="0"/>
            <a:r>
              <a:rPr lang="en-US" sz="1800" dirty="0"/>
              <a:t>December Count Timeline – slide 53</a:t>
            </a:r>
          </a:p>
          <a:p>
            <a:pPr lvl="0"/>
            <a:r>
              <a:rPr lang="en-US" sz="1800" dirty="0"/>
              <a:t>December Count Reminders – slides 55-56</a:t>
            </a:r>
          </a:p>
          <a:p>
            <a:pPr lvl="0"/>
            <a:endParaRPr lang="en-US" dirty="0"/>
          </a:p>
          <a:p>
            <a:pPr marL="0" lvl="0" indent="0">
              <a:buNone/>
            </a:pPr>
            <a:endParaRPr lang="en-US" sz="2400" dirty="0">
              <a:latin typeface="Trebuchet MS" panose="020B0603020202020204" pitchFamily="34" charset="0"/>
            </a:endParaRPr>
          </a:p>
          <a:p>
            <a:pPr marL="0" indent="0">
              <a:buNone/>
            </a:pPr>
            <a:endParaRPr lang="en-US" dirty="0"/>
          </a:p>
        </p:txBody>
      </p:sp>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2918176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Snapshots</a:t>
            </a:r>
            <a:br>
              <a:rPr lang="en-US" dirty="0"/>
            </a:br>
            <a:endParaRPr lang="en-US" dirty="0"/>
          </a:p>
        </p:txBody>
      </p:sp>
      <p:sp>
        <p:nvSpPr>
          <p:cNvPr id="2" name="Content Placeholder 1"/>
          <p:cNvSpPr>
            <a:spLocks noGrp="1"/>
          </p:cNvSpPr>
          <p:nvPr>
            <p:ph idx="1"/>
          </p:nvPr>
        </p:nvSpPr>
        <p:spPr/>
        <p:txBody>
          <a:bodyPr>
            <a:normAutofit lnSpcReduction="10000"/>
          </a:bodyPr>
          <a:lstStyle/>
          <a:p>
            <a:pPr marL="0" indent="0">
              <a:buNone/>
            </a:pPr>
            <a:r>
              <a:rPr lang="en-US" sz="2000" dirty="0"/>
              <a:t>A snapshot is a point in time “picture” of your data extracted from the Interchange files.</a:t>
            </a:r>
          </a:p>
          <a:p>
            <a:endParaRPr lang="en-US" sz="2000" dirty="0"/>
          </a:p>
          <a:p>
            <a:r>
              <a:rPr lang="en-US" sz="2000" dirty="0"/>
              <a:t>Attendance</a:t>
            </a:r>
          </a:p>
          <a:p>
            <a:r>
              <a:rPr lang="en-US" sz="2000" dirty="0"/>
              <a:t>End of Year</a:t>
            </a:r>
          </a:p>
          <a:p>
            <a:r>
              <a:rPr lang="en-US" sz="2000" dirty="0"/>
              <a:t>Human Resources</a:t>
            </a:r>
          </a:p>
          <a:p>
            <a:r>
              <a:rPr lang="en-US" sz="2000" dirty="0"/>
              <a:t>READ</a:t>
            </a:r>
          </a:p>
          <a:p>
            <a:r>
              <a:rPr lang="en-US" sz="2000" dirty="0">
                <a:solidFill>
                  <a:schemeClr val="accent2"/>
                </a:solidFill>
              </a:rPr>
              <a:t>Special Education December Count</a:t>
            </a:r>
          </a:p>
          <a:p>
            <a:r>
              <a:rPr lang="en-US" sz="2000" dirty="0">
                <a:solidFill>
                  <a:schemeClr val="accent2"/>
                </a:solidFill>
              </a:rPr>
              <a:t>Special Education Discipline</a:t>
            </a:r>
          </a:p>
          <a:p>
            <a:r>
              <a:rPr lang="en-US" sz="2000" dirty="0">
                <a:solidFill>
                  <a:schemeClr val="accent2"/>
                </a:solidFill>
              </a:rPr>
              <a:t>Special Education End of Year</a:t>
            </a:r>
          </a:p>
          <a:p>
            <a:r>
              <a:rPr lang="en-US" sz="2000" dirty="0"/>
              <a:t>Student October</a:t>
            </a:r>
          </a:p>
          <a:p>
            <a:r>
              <a:rPr lang="en-US" sz="2000" dirty="0"/>
              <a:t>Teacher Student Data Link</a:t>
            </a:r>
          </a:p>
          <a:p>
            <a:pPr marL="0" indent="0">
              <a:buNone/>
            </a:pPr>
            <a:r>
              <a:rPr lang="en-US" sz="2000" dirty="0">
                <a:hlinkClick r:id="rId2"/>
              </a:rPr>
              <a:t>http://www.cde.state.co.us/datapipeline/snap_snapshots</a:t>
            </a:r>
            <a:endParaRPr lang="en-US" sz="2000" dirty="0"/>
          </a:p>
        </p:txBody>
      </p:sp>
      <p:sp>
        <p:nvSpPr>
          <p:cNvPr id="5" name="TextBox 4">
            <a:extLst>
              <a:ext uri="{FF2B5EF4-FFF2-40B4-BE49-F238E27FC236}">
                <a16:creationId xmlns:a16="http://schemas.microsoft.com/office/drawing/2014/main" id="{4CE59270-E982-4B2D-B3C7-53A502BA1C0A}"/>
              </a:ext>
            </a:extLst>
          </p:cNvPr>
          <p:cNvSpPr txBox="1"/>
          <p:nvPr/>
        </p:nvSpPr>
        <p:spPr>
          <a:xfrm>
            <a:off x="5176683" y="3701845"/>
            <a:ext cx="3060292"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dirty="0"/>
              <a:t>The snapshots in orange are the three snapshots (collections) required by Administrative Units. </a:t>
            </a:r>
          </a:p>
        </p:txBody>
      </p:sp>
      <p:sp>
        <p:nvSpPr>
          <p:cNvPr id="4" name="Slide Number Placeholder 3">
            <a:extLst>
              <a:ext uri="{FF2B5EF4-FFF2-40B4-BE49-F238E27FC236}">
                <a16:creationId xmlns:a16="http://schemas.microsoft.com/office/drawing/2014/main" id="{D143EE0B-395E-4BDA-9300-1D8749CEC9CA}"/>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458647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IEP Interchange and Snapshot Uses</a:t>
            </a:r>
          </a:p>
        </p:txBody>
      </p:sp>
      <p:sp>
        <p:nvSpPr>
          <p:cNvPr id="2" name="Content Placeholder 1"/>
          <p:cNvSpPr>
            <a:spLocks noGrp="1"/>
          </p:cNvSpPr>
          <p:nvPr>
            <p:ph idx="1"/>
          </p:nvPr>
        </p:nvSpPr>
        <p:spPr/>
        <p:txBody>
          <a:bodyPr/>
          <a:lstStyle/>
          <a:p>
            <a:r>
              <a:rPr lang="en-US" dirty="0"/>
              <a:t>Special Education IEP Interchange files are used in the following snapshots:</a:t>
            </a:r>
          </a:p>
          <a:p>
            <a:pPr lvl="1"/>
            <a:r>
              <a:rPr lang="en-US" dirty="0"/>
              <a:t>Special Education December Count</a:t>
            </a:r>
          </a:p>
          <a:p>
            <a:pPr lvl="1"/>
            <a:r>
              <a:rPr lang="en-US" dirty="0"/>
              <a:t>Special Education EOY</a:t>
            </a:r>
          </a:p>
          <a:p>
            <a:pPr lvl="1"/>
            <a:r>
              <a:rPr lang="en-US" dirty="0"/>
              <a:t>Special Education Discipline </a:t>
            </a:r>
          </a:p>
          <a:p>
            <a:pPr lvl="1"/>
            <a:endParaRPr lang="en-US" dirty="0"/>
          </a:p>
          <a:p>
            <a:pPr lvl="1"/>
            <a:endParaRPr lang="en-US" dirty="0"/>
          </a:p>
          <a:p>
            <a:r>
              <a:rPr lang="en-US" dirty="0"/>
              <a:t>Notes on the Snapshot Process:</a:t>
            </a:r>
          </a:p>
          <a:p>
            <a:pPr lvl="1"/>
            <a:r>
              <a:rPr lang="en-US" dirty="0"/>
              <a:t>Snapshots pull the records from Child and Participation files matching the criteria set for each snapshot</a:t>
            </a:r>
          </a:p>
          <a:p>
            <a:pPr lvl="1"/>
            <a:r>
              <a:rPr lang="en-US" dirty="0"/>
              <a:t>Snapshots are not automatically updated when interchange files are uploaded- a new snapshot must be created within the system to pull in the updated records</a:t>
            </a:r>
          </a:p>
          <a:p>
            <a:pPr lvl="1"/>
            <a:endParaRPr lang="en-US" dirty="0"/>
          </a:p>
          <a:p>
            <a:pPr lvl="1"/>
            <a:endParaRPr lang="en-US" dirty="0"/>
          </a:p>
          <a:p>
            <a:endParaRPr lang="en-US" dirty="0"/>
          </a:p>
          <a:p>
            <a:endParaRPr lang="en-US" dirty="0"/>
          </a:p>
          <a:p>
            <a:endParaRPr lang="en-US" dirty="0"/>
          </a:p>
          <a:p>
            <a:pPr lvl="1"/>
            <a:endParaRPr lang="en-US" dirty="0"/>
          </a:p>
        </p:txBody>
      </p:sp>
      <p:sp>
        <p:nvSpPr>
          <p:cNvPr id="5" name="Slide Number Placeholder 4"/>
          <p:cNvSpPr>
            <a:spLocks noGrp="1"/>
          </p:cNvSpPr>
          <p:nvPr>
            <p:ph type="sldNum" sz="quarter" idx="12"/>
          </p:nvPr>
        </p:nvSpPr>
        <p:spPr>
          <a:xfrm>
            <a:off x="245193" y="6329642"/>
            <a:ext cx="1543050" cy="273844"/>
          </a:xfrm>
        </p:spPr>
        <p:txBody>
          <a:bodyPr/>
          <a:lstStyle/>
          <a:p>
            <a:fld id="{600BAA8B-998A-4793-9AB8-94EE2C3B2243}" type="slidenum">
              <a:rPr lang="en-US" smtClean="0"/>
              <a:pPr/>
              <a:t>21</a:t>
            </a:fld>
            <a:endParaRPr lang="en-US" dirty="0"/>
          </a:p>
        </p:txBody>
      </p:sp>
    </p:spTree>
    <p:extLst>
      <p:ext uri="{BB962C8B-B14F-4D97-AF65-F5344CB8AC3E}">
        <p14:creationId xmlns:p14="http://schemas.microsoft.com/office/powerpoint/2010/main" val="1950530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Special Education Child, Special Education Participation, Staff Profile, Staff Assignment, Student Demographic, Student School Association" title="Data is pulled from these interchange files"/>
          <p:cNvGraphicFramePr>
            <a:graphicFrameLocks noGrp="1"/>
          </p:cNvGraphicFramePr>
          <p:nvPr>
            <p:ph sz="quarter" idx="10"/>
          </p:nvPr>
        </p:nvGraphicFramePr>
        <p:xfrm>
          <a:off x="407986" y="1197173"/>
          <a:ext cx="8316289" cy="5272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4" y="81313"/>
            <a:ext cx="924893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Special Education December Count Snapshot </a:t>
            </a:r>
          </a:p>
        </p:txBody>
      </p:sp>
      <p:sp>
        <p:nvSpPr>
          <p:cNvPr id="4" name="TextBox 3"/>
          <p:cNvSpPr txBox="1"/>
          <p:nvPr/>
        </p:nvSpPr>
        <p:spPr>
          <a:xfrm>
            <a:off x="1630575" y="1319735"/>
            <a:ext cx="72154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Data is pulled from these Data Pipeline Interchange files:</a:t>
            </a:r>
          </a:p>
        </p:txBody>
      </p:sp>
      <p:sp>
        <p:nvSpPr>
          <p:cNvPr id="8" name="Oval 7"/>
          <p:cNvSpPr/>
          <p:nvPr/>
        </p:nvSpPr>
        <p:spPr>
          <a:xfrm>
            <a:off x="6803221" y="2504973"/>
            <a:ext cx="1461542" cy="1319135"/>
          </a:xfrm>
          <a:prstGeom prst="ellipse">
            <a:avLst/>
          </a:prstGeom>
          <a:solidFill>
            <a:schemeClr val="accent2">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Student School Association</a:t>
            </a:r>
          </a:p>
        </p:txBody>
      </p:sp>
      <p:sp>
        <p:nvSpPr>
          <p:cNvPr id="9" name="Oval 8" title="Student Demographic"/>
          <p:cNvSpPr/>
          <p:nvPr/>
        </p:nvSpPr>
        <p:spPr>
          <a:xfrm>
            <a:off x="940630" y="2480872"/>
            <a:ext cx="1454048" cy="1244183"/>
          </a:xfrm>
          <a:prstGeom prst="ellipse">
            <a:avLst/>
          </a:prstGeom>
          <a:solidFill>
            <a:schemeClr val="accent2">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1049308" y="2778919"/>
            <a:ext cx="14990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Student Demographic</a:t>
            </a:r>
          </a:p>
        </p:txBody>
      </p:sp>
      <p:pic>
        <p:nvPicPr>
          <p:cNvPr id="11" name="Picture 3" descr="C:\Users\Heitman_L\AppData\Local\Microsoft\Windows\Temporary Internet Files\Content.IE5\G531FJ0Q\1325437264[1].png" title="Camer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3992" y="53980"/>
            <a:ext cx="680617" cy="4700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7392" y="4246932"/>
            <a:ext cx="2072752"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District Responsibility: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EF7521"/>
                </a:solidFill>
                <a:effectLst/>
                <a:uLnTx/>
                <a:uFillTx/>
                <a:latin typeface="Calibri" panose="020F0502020204030204"/>
                <a:ea typeface="+mn-ea"/>
                <a:cs typeface="+mn-cs"/>
              </a:rPr>
              <a:t>Student Interchange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5B9BD5"/>
                </a:solidFill>
                <a:effectLst/>
                <a:uLnTx/>
                <a:uFillTx/>
                <a:latin typeface="Calibri" panose="020F0502020204030204"/>
                <a:ea typeface="+mn-ea"/>
                <a:cs typeface="+mn-cs"/>
              </a:rPr>
              <a:t>Staff (include Sped staff if AU is not uploading staff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AU Responsibility:</a:t>
            </a:r>
            <a:r>
              <a:rPr kumimoji="0" lang="en-US" sz="1200" b="1" i="0" u="none" strike="noStrike" kern="1200" cap="none" spc="0" normalizeH="0" baseline="0" noProof="0">
                <a:ln>
                  <a:noFill/>
                </a:ln>
                <a:solidFill>
                  <a:srgbClr val="EF7521"/>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70AD47">
                    <a:lumMod val="60000"/>
                    <a:lumOff val="40000"/>
                  </a:srgbClr>
                </a:solidFill>
                <a:effectLst/>
                <a:uLnTx/>
                <a:uFillTx/>
                <a:latin typeface="Calibri" panose="020F0502020204030204"/>
                <a:ea typeface="+mn-ea"/>
                <a:cs typeface="+mn-cs"/>
              </a:rPr>
              <a:t>Special Education IEP Interchange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5B9BD5"/>
                </a:solidFill>
                <a:effectLst/>
                <a:uLnTx/>
                <a:uFillTx/>
                <a:latin typeface="Calibri" panose="020F0502020204030204"/>
                <a:ea typeface="+mn-ea"/>
                <a:cs typeface="+mn-cs"/>
              </a:rPr>
              <a:t>Sped Staff (ONLY if district is not uploading Sped staff)</a:t>
            </a:r>
          </a:p>
        </p:txBody>
      </p:sp>
      <p:sp>
        <p:nvSpPr>
          <p:cNvPr id="3" name="TextBox 2">
            <a:extLst>
              <a:ext uri="{FF2B5EF4-FFF2-40B4-BE49-F238E27FC236}">
                <a16:creationId xmlns:a16="http://schemas.microsoft.com/office/drawing/2014/main" id="{9E444FAF-C126-45ED-B39E-6EA3A85782A5}"/>
              </a:ext>
            </a:extLst>
          </p:cNvPr>
          <p:cNvSpPr txBox="1"/>
          <p:nvPr/>
        </p:nvSpPr>
        <p:spPr>
          <a:xfrm>
            <a:off x="3546669" y="698588"/>
            <a:ext cx="18313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2. Staff Snapshot</a:t>
            </a:r>
          </a:p>
        </p:txBody>
      </p:sp>
      <p:sp>
        <p:nvSpPr>
          <p:cNvPr id="7" name="TextBox 6">
            <a:extLst>
              <a:ext uri="{FF2B5EF4-FFF2-40B4-BE49-F238E27FC236}">
                <a16:creationId xmlns:a16="http://schemas.microsoft.com/office/drawing/2014/main" id="{2D8C051D-3F47-4430-848F-F02C180A125B}"/>
              </a:ext>
            </a:extLst>
          </p:cNvPr>
          <p:cNvSpPr txBox="1"/>
          <p:nvPr/>
        </p:nvSpPr>
        <p:spPr>
          <a:xfrm>
            <a:off x="3546669" y="456097"/>
            <a:ext cx="21927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 Student Snapshot</a:t>
            </a:r>
          </a:p>
        </p:txBody>
      </p:sp>
      <p:sp>
        <p:nvSpPr>
          <p:cNvPr id="15" name="TextBox 14">
            <a:extLst>
              <a:ext uri="{FF2B5EF4-FFF2-40B4-BE49-F238E27FC236}">
                <a16:creationId xmlns:a16="http://schemas.microsoft.com/office/drawing/2014/main" id="{42C159AD-5F60-42AC-91F3-541565617E13}"/>
              </a:ext>
            </a:extLst>
          </p:cNvPr>
          <p:cNvSpPr txBox="1"/>
          <p:nvPr/>
        </p:nvSpPr>
        <p:spPr>
          <a:xfrm>
            <a:off x="1216242" y="3330964"/>
            <a:ext cx="10023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STUDENT</a:t>
            </a:r>
          </a:p>
        </p:txBody>
      </p:sp>
      <p:sp>
        <p:nvSpPr>
          <p:cNvPr id="17" name="TextBox 16">
            <a:extLst>
              <a:ext uri="{FF2B5EF4-FFF2-40B4-BE49-F238E27FC236}">
                <a16:creationId xmlns:a16="http://schemas.microsoft.com/office/drawing/2014/main" id="{F9E05BDF-7EC6-405F-86D5-6F224F5BC184}"/>
              </a:ext>
            </a:extLst>
          </p:cNvPr>
          <p:cNvSpPr txBox="1"/>
          <p:nvPr/>
        </p:nvSpPr>
        <p:spPr>
          <a:xfrm>
            <a:off x="7078295" y="3459980"/>
            <a:ext cx="10023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STUDENT</a:t>
            </a:r>
          </a:p>
        </p:txBody>
      </p:sp>
      <p:sp>
        <p:nvSpPr>
          <p:cNvPr id="19" name="TextBox 18">
            <a:extLst>
              <a:ext uri="{FF2B5EF4-FFF2-40B4-BE49-F238E27FC236}">
                <a16:creationId xmlns:a16="http://schemas.microsoft.com/office/drawing/2014/main" id="{4A715D52-ED6B-44BD-B953-3581170A5C7A}"/>
              </a:ext>
            </a:extLst>
          </p:cNvPr>
          <p:cNvSpPr txBox="1"/>
          <p:nvPr/>
        </p:nvSpPr>
        <p:spPr>
          <a:xfrm>
            <a:off x="3018672" y="3177950"/>
            <a:ext cx="10023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STUDENT</a:t>
            </a:r>
          </a:p>
        </p:txBody>
      </p:sp>
      <p:sp>
        <p:nvSpPr>
          <p:cNvPr id="21" name="TextBox 20">
            <a:extLst>
              <a:ext uri="{FF2B5EF4-FFF2-40B4-BE49-F238E27FC236}">
                <a16:creationId xmlns:a16="http://schemas.microsoft.com/office/drawing/2014/main" id="{76F2B067-E86E-46BF-A837-667EF269A5EE}"/>
              </a:ext>
            </a:extLst>
          </p:cNvPr>
          <p:cNvSpPr txBox="1"/>
          <p:nvPr/>
        </p:nvSpPr>
        <p:spPr>
          <a:xfrm>
            <a:off x="5238302" y="3177950"/>
            <a:ext cx="10023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STUDENT</a:t>
            </a:r>
          </a:p>
        </p:txBody>
      </p:sp>
      <p:sp>
        <p:nvSpPr>
          <p:cNvPr id="23" name="TextBox 22">
            <a:extLst>
              <a:ext uri="{FF2B5EF4-FFF2-40B4-BE49-F238E27FC236}">
                <a16:creationId xmlns:a16="http://schemas.microsoft.com/office/drawing/2014/main" id="{C6B92326-984D-4108-859F-AB94E6488466}"/>
              </a:ext>
            </a:extLst>
          </p:cNvPr>
          <p:cNvSpPr txBox="1"/>
          <p:nvPr/>
        </p:nvSpPr>
        <p:spPr>
          <a:xfrm>
            <a:off x="5351215" y="5339498"/>
            <a:ext cx="10023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STAFF</a:t>
            </a:r>
          </a:p>
        </p:txBody>
      </p:sp>
      <p:sp>
        <p:nvSpPr>
          <p:cNvPr id="24" name="TextBox 23">
            <a:extLst>
              <a:ext uri="{FF2B5EF4-FFF2-40B4-BE49-F238E27FC236}">
                <a16:creationId xmlns:a16="http://schemas.microsoft.com/office/drawing/2014/main" id="{729FF9B9-8712-4D6E-A51E-CFB229DCF72A}"/>
              </a:ext>
            </a:extLst>
          </p:cNvPr>
          <p:cNvSpPr txBox="1"/>
          <p:nvPr/>
        </p:nvSpPr>
        <p:spPr>
          <a:xfrm>
            <a:off x="3173806" y="5368988"/>
            <a:ext cx="7457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STAFF</a:t>
            </a:r>
          </a:p>
        </p:txBody>
      </p:sp>
    </p:spTree>
    <p:extLst>
      <p:ext uri="{BB962C8B-B14F-4D97-AF65-F5344CB8AC3E}">
        <p14:creationId xmlns:p14="http://schemas.microsoft.com/office/powerpoint/2010/main" val="1758981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December Count Student Snapshot Criteria</a:t>
            </a:r>
          </a:p>
        </p:txBody>
      </p:sp>
      <p:sp>
        <p:nvSpPr>
          <p:cNvPr id="2" name="Slide Number Placeholder 1"/>
          <p:cNvSpPr>
            <a:spLocks noGrp="1"/>
          </p:cNvSpPr>
          <p:nvPr>
            <p:ph type="sldNum" sz="quarter" idx="12"/>
          </p:nvPr>
        </p:nvSpPr>
        <p:spPr/>
        <p:txBody>
          <a:bodyPr/>
          <a:lstStyle/>
          <a:p>
            <a:fld id="{67726FA2-3EC9-4717-AD62-D8C823692DD3}" type="slidenum">
              <a:rPr lang="en-US" smtClean="0"/>
              <a:pPr/>
              <a:t>23</a:t>
            </a:fld>
            <a:endParaRPr lang="en-US" dirty="0"/>
          </a:p>
        </p:txBody>
      </p:sp>
      <p:sp>
        <p:nvSpPr>
          <p:cNvPr id="6" name="Content Placeholder 1"/>
          <p:cNvSpPr txBox="1">
            <a:spLocks/>
          </p:cNvSpPr>
          <p:nvPr/>
        </p:nvSpPr>
        <p:spPr>
          <a:xfrm>
            <a:off x="361336" y="1319981"/>
            <a:ext cx="8375290" cy="5004385"/>
          </a:xfrm>
          <a:prstGeom prst="rect">
            <a:avLst/>
          </a:prstGeom>
        </p:spPr>
        <p:txBody>
          <a:bodyPr vert="horz" lIns="91440" tIns="45720" rIns="91440" bIns="45720" rtlCol="0">
            <a:noAutofit/>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r>
              <a:rPr lang="en-US" sz="1600" b="0" dirty="0">
                <a:solidFill>
                  <a:schemeClr val="tx1"/>
                </a:solidFill>
                <a:cs typeface="Arial" panose="020B0604020202020204" pitchFamily="34" charset="0"/>
              </a:rPr>
              <a:t>For IEP Interchange records to be included in the Special Education December Count Snapshot, the following must be true:</a:t>
            </a:r>
          </a:p>
          <a:p>
            <a:pPr marL="45720" indent="0">
              <a:buNone/>
            </a:pPr>
            <a:r>
              <a:rPr lang="en-US" sz="1600" b="0" dirty="0">
                <a:solidFill>
                  <a:schemeClr val="tx1"/>
                </a:solidFill>
                <a:cs typeface="Arial" panose="020B0604020202020204" pitchFamily="34" charset="0"/>
              </a:rPr>
              <a:t> </a:t>
            </a:r>
          </a:p>
          <a:p>
            <a:r>
              <a:rPr lang="en-US" sz="1400" b="0" dirty="0">
                <a:solidFill>
                  <a:schemeClr val="tx1"/>
                </a:solidFill>
                <a:cs typeface="Arial" panose="020B0604020202020204" pitchFamily="34" charset="0"/>
              </a:rPr>
              <a:t>In the Participation file, the Date of Entry to Special Education is December 1st or prior to December 1st of the reporting school year OR Parentally Placed in Private School is 02. A record with a Date of Exit from Special Education prior to December 1st would not be included in the December Count.</a:t>
            </a:r>
          </a:p>
          <a:p>
            <a:pPr lvl="0"/>
            <a:r>
              <a:rPr lang="en-US" sz="1400" b="0" dirty="0">
                <a:solidFill>
                  <a:schemeClr val="tx1"/>
                </a:solidFill>
                <a:cs typeface="Arial" panose="020B0604020202020204" pitchFamily="34" charset="0"/>
              </a:rPr>
              <a:t>Pull all error-free records meeting above criteria from the Special Education Participation file and match them with records in the Student Interchange. The Student Interchange is the authoritative source for (SASID, LASID, Student First Name, Student Middle Name, Student Last Name, Student Gender, Student Date of birth, Student Ethnicity, Student Race and Grade level).  </a:t>
            </a:r>
          </a:p>
          <a:p>
            <a:r>
              <a:rPr lang="en-US" sz="1400" b="0" dirty="0">
                <a:solidFill>
                  <a:schemeClr val="tx1"/>
                </a:solidFill>
                <a:effectLst/>
                <a:highlight>
                  <a:srgbClr val="FFFF00"/>
                </a:highlight>
                <a:ea typeface="Calibri" panose="020F0502020204030204" pitchFamily="34" charset="0"/>
                <a:cs typeface="Times New Roman" panose="02020603050405020304" pitchFamily="18" charset="0"/>
              </a:rPr>
              <a:t>Data from the Student Interchange will pull primarily from a DEC tagged file. If the district has not tagged a file for DEC, it will pull from the latest student file uploaded.</a:t>
            </a:r>
          </a:p>
          <a:p>
            <a:r>
              <a:rPr lang="en-US" sz="1400" b="0" dirty="0">
                <a:solidFill>
                  <a:schemeClr val="tx1"/>
                </a:solidFill>
                <a:cs typeface="Times New Roman" panose="02020603050405020304" pitchFamily="18" charset="0"/>
              </a:rPr>
              <a:t>If student is not required to be submitted in the Student Interchange, the demographic data and grade level will pull from the Child and Participation files. </a:t>
            </a:r>
            <a:endParaRPr lang="en-US" sz="1400" b="0" dirty="0">
              <a:solidFill>
                <a:schemeClr val="tx1"/>
              </a:solidFill>
              <a:cs typeface="Arial" panose="020B0604020202020204" pitchFamily="34" charset="0"/>
            </a:endParaRPr>
          </a:p>
          <a:p>
            <a:pPr lvl="0"/>
            <a:r>
              <a:rPr lang="en-US" sz="1400" b="0" dirty="0">
                <a:solidFill>
                  <a:schemeClr val="tx1"/>
                </a:solidFill>
                <a:cs typeface="Arial" panose="020B0604020202020204" pitchFamily="34" charset="0"/>
              </a:rPr>
              <a:t>The Special Education Child file, the Special Education Participation file and the Student Profile file will be joined based on the following criteria:  </a:t>
            </a:r>
            <a:r>
              <a:rPr lang="en-US" sz="1400" b="0" dirty="0">
                <a:solidFill>
                  <a:srgbClr val="FF0000"/>
                </a:solidFill>
                <a:cs typeface="Arial" panose="020B0604020202020204" pitchFamily="34" charset="0"/>
              </a:rPr>
              <a:t>SASID, LASID</a:t>
            </a:r>
            <a:r>
              <a:rPr lang="en-US" sz="1400" b="0" dirty="0">
                <a:solidFill>
                  <a:schemeClr val="tx1"/>
                </a:solidFill>
                <a:cs typeface="Arial" panose="020B0604020202020204" pitchFamily="34" charset="0"/>
              </a:rPr>
              <a:t>, </a:t>
            </a:r>
            <a:r>
              <a:rPr lang="en-US" sz="1400" b="0" dirty="0">
                <a:solidFill>
                  <a:srgbClr val="FF0000"/>
                </a:solidFill>
                <a:cs typeface="Arial" panose="020B0604020202020204" pitchFamily="34" charset="0"/>
              </a:rPr>
              <a:t>school year, district (or Admin Unit), and error free records</a:t>
            </a:r>
            <a:r>
              <a:rPr lang="en-US" sz="1400" b="0" dirty="0">
                <a:solidFill>
                  <a:schemeClr val="tx1"/>
                </a:solidFill>
                <a:cs typeface="Arial" panose="020B0604020202020204" pitchFamily="34" charset="0"/>
              </a:rPr>
              <a:t>.</a:t>
            </a:r>
          </a:p>
          <a:p>
            <a:pPr marL="45720" lvl="0" indent="0">
              <a:buNone/>
            </a:pPr>
            <a:endParaRPr lang="en-US" sz="1800" b="0" dirty="0">
              <a:solidFill>
                <a:schemeClr val="tx1"/>
              </a:solidFill>
              <a:cs typeface="Arial" panose="020B0604020202020204" pitchFamily="34" charset="0"/>
            </a:endParaRPr>
          </a:p>
          <a:p>
            <a:pPr marL="45720" lvl="0" indent="0">
              <a:buNone/>
            </a:pPr>
            <a:endParaRPr lang="en-US" sz="2000" b="0" dirty="0">
              <a:cs typeface="Arial" panose="020B0604020202020204" pitchFamily="34" charset="0"/>
            </a:endParaRPr>
          </a:p>
          <a:p>
            <a:pPr marL="45720" indent="0">
              <a:buFont typeface="Wingdings" charset="2"/>
              <a:buNone/>
            </a:pPr>
            <a:endParaRPr lang="en-US" sz="2000" b="0" dirty="0">
              <a:cs typeface="Arial" panose="020B0604020202020204" pitchFamily="34" charset="0"/>
            </a:endParaRPr>
          </a:p>
          <a:p>
            <a:pPr marL="45720" indent="0">
              <a:buFont typeface="Wingdings" charset="2"/>
              <a:buNone/>
            </a:pPr>
            <a:endParaRPr lang="en-US" sz="2000" dirty="0">
              <a:cs typeface="Arial" panose="020B0604020202020204" pitchFamily="34" charset="0"/>
            </a:endParaRPr>
          </a:p>
        </p:txBody>
      </p:sp>
    </p:spTree>
    <p:extLst>
      <p:ext uri="{BB962C8B-B14F-4D97-AF65-F5344CB8AC3E}">
        <p14:creationId xmlns:p14="http://schemas.microsoft.com/office/powerpoint/2010/main" val="2047114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tx1"/>
                </a:solidFill>
              </a:rPr>
              <a:t>December Count Staff Snapshot Criteria</a:t>
            </a:r>
            <a:br>
              <a:rPr lang="en-US" dirty="0"/>
            </a:br>
            <a:endParaRPr lang="en-US" dirty="0"/>
          </a:p>
        </p:txBody>
      </p:sp>
      <p:sp>
        <p:nvSpPr>
          <p:cNvPr id="2" name="Slide Number Placeholder 1"/>
          <p:cNvSpPr>
            <a:spLocks noGrp="1"/>
          </p:cNvSpPr>
          <p:nvPr>
            <p:ph type="sldNum" sz="quarter" idx="12"/>
          </p:nvPr>
        </p:nvSpPr>
        <p:spPr/>
        <p:txBody>
          <a:bodyPr/>
          <a:lstStyle/>
          <a:p>
            <a:fld id="{67726FA2-3EC9-4717-AD62-D8C823692DD3}" type="slidenum">
              <a:rPr lang="en-US" smtClean="0"/>
              <a:pPr/>
              <a:t>24</a:t>
            </a:fld>
            <a:endParaRPr lang="en-US" dirty="0"/>
          </a:p>
        </p:txBody>
      </p:sp>
      <p:sp>
        <p:nvSpPr>
          <p:cNvPr id="6" name="Content Placeholder 1"/>
          <p:cNvSpPr txBox="1">
            <a:spLocks/>
          </p:cNvSpPr>
          <p:nvPr/>
        </p:nvSpPr>
        <p:spPr>
          <a:xfrm>
            <a:off x="374019" y="1516185"/>
            <a:ext cx="8465181" cy="4543267"/>
          </a:xfrm>
          <a:prstGeom prst="rect">
            <a:avLst/>
          </a:prstGeom>
        </p:spPr>
        <p:txBody>
          <a:bodyPr vert="horz" lIns="91440" tIns="45720" rIns="91440" bIns="45720" rtlCol="0">
            <a:noAutofit/>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Font typeface="Wingdings" charset="2"/>
              <a:buNone/>
            </a:pPr>
            <a:r>
              <a:rPr lang="en-US" sz="1600" b="0" dirty="0">
                <a:solidFill>
                  <a:schemeClr val="tx1"/>
                </a:solidFill>
                <a:cs typeface="Arial" panose="020B0604020202020204" pitchFamily="34" charset="0"/>
              </a:rPr>
              <a:t>In order for a staff record to be included in the Special Education December Count Data Collection the following must be true:</a:t>
            </a:r>
          </a:p>
          <a:p>
            <a:pPr marL="45720" indent="0">
              <a:buFont typeface="Wingdings" charset="2"/>
              <a:buNone/>
            </a:pPr>
            <a:endParaRPr lang="en-US" sz="1600" dirty="0">
              <a:solidFill>
                <a:schemeClr val="tx1"/>
              </a:solidFill>
              <a:cs typeface="Arial" panose="020B0604020202020204" pitchFamily="34" charset="0"/>
            </a:endParaRPr>
          </a:p>
          <a:p>
            <a:r>
              <a:rPr lang="en-US" sz="1600" b="0" dirty="0">
                <a:solidFill>
                  <a:schemeClr val="tx1"/>
                </a:solidFill>
                <a:cs typeface="Arial" panose="020B0604020202020204" pitchFamily="34" charset="0"/>
              </a:rPr>
              <a:t>Must be Error free at the Staff Interchange</a:t>
            </a:r>
          </a:p>
          <a:p>
            <a:r>
              <a:rPr lang="en-US" sz="1600" b="0" dirty="0">
                <a:solidFill>
                  <a:srgbClr val="FF0000"/>
                </a:solidFill>
                <a:cs typeface="Arial" panose="020B0604020202020204" pitchFamily="34" charset="0"/>
              </a:rPr>
              <a:t>Special Education Flag = 1</a:t>
            </a:r>
          </a:p>
          <a:p>
            <a:r>
              <a:rPr lang="en-US" sz="1600" b="0" dirty="0">
                <a:solidFill>
                  <a:srgbClr val="FF0000"/>
                </a:solidFill>
                <a:cs typeface="Arial" panose="020B0604020202020204" pitchFamily="34" charset="0"/>
              </a:rPr>
              <a:t>AU code must be populated in both Staff files </a:t>
            </a:r>
          </a:p>
          <a:p>
            <a:r>
              <a:rPr lang="en-US" sz="1600" b="0" dirty="0">
                <a:solidFill>
                  <a:schemeClr val="tx1"/>
                </a:solidFill>
                <a:cs typeface="Arial" panose="020B0604020202020204" pitchFamily="34" charset="0"/>
              </a:rPr>
              <a:t>Start date is December 1st or prior to December 1st of reporting school year </a:t>
            </a:r>
          </a:p>
          <a:p>
            <a:r>
              <a:rPr lang="en-US" sz="1600" b="0" dirty="0">
                <a:solidFill>
                  <a:schemeClr val="tx1"/>
                </a:solidFill>
                <a:cs typeface="Arial" panose="020B0604020202020204" pitchFamily="34" charset="0"/>
              </a:rPr>
              <a:t>End Date is either blank (not ended) or post December 1st of the reporting school year </a:t>
            </a:r>
          </a:p>
          <a:p>
            <a:r>
              <a:rPr lang="en-US" sz="1600" b="0" dirty="0">
                <a:solidFill>
                  <a:schemeClr val="tx1"/>
                </a:solidFill>
                <a:cs typeface="Arial" panose="020B0604020202020204" pitchFamily="34" charset="0"/>
              </a:rPr>
              <a:t>EDID is reported in both Staff Profile &amp; Assignments Interchange</a:t>
            </a:r>
          </a:p>
          <a:p>
            <a:r>
              <a:rPr lang="en-US" sz="1600" b="0" dirty="0">
                <a:solidFill>
                  <a:schemeClr val="tx1"/>
                </a:solidFill>
                <a:cs typeface="Arial" panose="020B0604020202020204" pitchFamily="34" charset="0"/>
              </a:rPr>
              <a:t>Records with the following Employment Status Codes will be included: 11, 12, 13, 23, 25 or 26 </a:t>
            </a:r>
          </a:p>
          <a:p>
            <a:r>
              <a:rPr lang="en-US" sz="1600" b="0" dirty="0">
                <a:solidFill>
                  <a:schemeClr val="tx1"/>
                </a:solidFill>
                <a:cs typeface="Arial" panose="020B0604020202020204" pitchFamily="34" charset="0"/>
              </a:rPr>
              <a:t>The Staff Profile and Staff Assignment Association File will be joined based on the School year, the teachers EDID, the sped assignment flag = 1, the district (or Admin Unit), and the records being error free. </a:t>
            </a:r>
            <a:endParaRPr lang="en-US" sz="1600" dirty="0">
              <a:cs typeface="Arial" panose="020B0604020202020204" pitchFamily="34" charset="0"/>
            </a:endParaRPr>
          </a:p>
        </p:txBody>
      </p:sp>
    </p:spTree>
    <p:extLst>
      <p:ext uri="{BB962C8B-B14F-4D97-AF65-F5344CB8AC3E}">
        <p14:creationId xmlns:p14="http://schemas.microsoft.com/office/powerpoint/2010/main" val="1730455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92088"/>
            <a:ext cx="7886700" cy="520700"/>
          </a:xfrm>
        </p:spPr>
        <p:txBody>
          <a:bodyPr>
            <a:normAutofit fontScale="90000"/>
          </a:bodyPr>
          <a:lstStyle/>
          <a:p>
            <a:pPr>
              <a:defRPr/>
            </a:pPr>
            <a:r>
              <a:rPr lang="en-US" sz="2800" dirty="0"/>
              <a:t>From where does the Special Education EOY Snapshot extract data?</a:t>
            </a:r>
          </a:p>
        </p:txBody>
      </p:sp>
      <p:graphicFrame>
        <p:nvGraphicFramePr>
          <p:cNvPr id="5" name="Content Placeholder 4"/>
          <p:cNvGraphicFramePr>
            <a:graphicFrameLocks noGrp="1"/>
          </p:cNvGraphicFramePr>
          <p:nvPr>
            <p:ph idx="4294967295"/>
          </p:nvPr>
        </p:nvGraphicFramePr>
        <p:xfrm>
          <a:off x="366111" y="1330872"/>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082902" y="4657060"/>
            <a:ext cx="4933507" cy="1600438"/>
          </a:xfrm>
          <a:prstGeom prst="rect">
            <a:avLst/>
          </a:prstGeom>
          <a:noFill/>
        </p:spPr>
        <p:txBody>
          <a:bodyPr wrap="square" rtlCol="0">
            <a:spAutoFit/>
          </a:bodyPr>
          <a:lstStyle/>
          <a:p>
            <a:r>
              <a:rPr lang="en-US" sz="1400" dirty="0"/>
              <a:t>*A snapshot is a point in time “picture” of your data extracted from the Interchange files </a:t>
            </a:r>
          </a:p>
          <a:p>
            <a:endParaRPr lang="en-US" sz="1400" dirty="0"/>
          </a:p>
          <a:p>
            <a:pPr marL="285750" indent="-285750">
              <a:buFont typeface="Arial" panose="020B0604020202020204" pitchFamily="34" charset="0"/>
              <a:buChar char="•"/>
            </a:pPr>
            <a:r>
              <a:rPr lang="en-US" sz="1400" dirty="0"/>
              <a:t>You may begin creating snapshots once the required files are uploaded</a:t>
            </a:r>
          </a:p>
          <a:p>
            <a:pPr marL="285750" indent="-285750">
              <a:buFont typeface="Arial" panose="020B0604020202020204" pitchFamily="34" charset="0"/>
              <a:buChar char="•"/>
            </a:pPr>
            <a:r>
              <a:rPr lang="en-US" sz="1400" dirty="0"/>
              <a:t>Records with errors at the interchange level will </a:t>
            </a:r>
            <a:r>
              <a:rPr lang="en-US" sz="1400" u="sng" dirty="0"/>
              <a:t>not</a:t>
            </a:r>
            <a:r>
              <a:rPr lang="en-US" sz="1400" dirty="0"/>
              <a:t> pull into your level 2 snapshot validations</a:t>
            </a:r>
          </a:p>
        </p:txBody>
      </p:sp>
      <p:pic>
        <p:nvPicPr>
          <p:cNvPr id="5123" name="Picture 3" descr="C:\Users\Heitman_L\AppData\Local\Microsoft\Windows\Temporary Internet Files\Content.IE5\G531FJ0Q\1325437264[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7335" y="1142999"/>
            <a:ext cx="1997515" cy="137948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71663" y="1335559"/>
            <a:ext cx="2695076" cy="1077218"/>
          </a:xfrm>
          <a:prstGeom prst="rect">
            <a:avLst/>
          </a:prstGeom>
          <a:noFill/>
        </p:spPr>
        <p:txBody>
          <a:bodyPr wrap="square" rtlCol="0">
            <a:spAutoFit/>
          </a:bodyPr>
          <a:lstStyle/>
          <a:p>
            <a:r>
              <a:rPr lang="en-US" sz="3200" b="1" dirty="0"/>
              <a:t>IEP Interchange</a:t>
            </a:r>
          </a:p>
        </p:txBody>
      </p:sp>
      <p:sp>
        <p:nvSpPr>
          <p:cNvPr id="15" name="TextBox 14"/>
          <p:cNvSpPr txBox="1"/>
          <p:nvPr/>
        </p:nvSpPr>
        <p:spPr>
          <a:xfrm>
            <a:off x="930440" y="3890211"/>
            <a:ext cx="2813870" cy="738664"/>
          </a:xfrm>
          <a:prstGeom prst="rect">
            <a:avLst/>
          </a:prstGeom>
          <a:noFill/>
        </p:spPr>
        <p:txBody>
          <a:bodyPr wrap="square" rtlCol="0">
            <a:spAutoFit/>
          </a:bodyPr>
          <a:lstStyle/>
          <a:p>
            <a:pPr lvl="0"/>
            <a:r>
              <a:rPr lang="en-US" sz="2400" b="1" dirty="0">
                <a:solidFill>
                  <a:srgbClr val="000000"/>
                </a:solidFill>
              </a:rPr>
              <a:t>Student Interchange</a:t>
            </a:r>
          </a:p>
          <a:p>
            <a:endParaRPr lang="en-US" dirty="0"/>
          </a:p>
        </p:txBody>
      </p:sp>
      <p:sp>
        <p:nvSpPr>
          <p:cNvPr id="6" name="Oval 5"/>
          <p:cNvSpPr/>
          <p:nvPr/>
        </p:nvSpPr>
        <p:spPr>
          <a:xfrm>
            <a:off x="989838" y="2302226"/>
            <a:ext cx="1262696" cy="10772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347957" y="2302226"/>
            <a:ext cx="1288759" cy="1082289"/>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72056" y="2601310"/>
            <a:ext cx="1040523" cy="646331"/>
          </a:xfrm>
          <a:prstGeom prst="rect">
            <a:avLst/>
          </a:prstGeom>
          <a:noFill/>
        </p:spPr>
        <p:txBody>
          <a:bodyPr wrap="square" rtlCol="0">
            <a:spAutoFit/>
          </a:bodyPr>
          <a:lstStyle/>
          <a:p>
            <a:pPr algn="ctr"/>
            <a:r>
              <a:rPr lang="en-US" dirty="0"/>
              <a:t>Child  File</a:t>
            </a:r>
          </a:p>
        </p:txBody>
      </p:sp>
      <p:sp>
        <p:nvSpPr>
          <p:cNvPr id="9" name="Oval 8"/>
          <p:cNvSpPr/>
          <p:nvPr/>
        </p:nvSpPr>
        <p:spPr>
          <a:xfrm>
            <a:off x="989838" y="4417487"/>
            <a:ext cx="1288142" cy="12254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Student Dem File</a:t>
            </a:r>
          </a:p>
        </p:txBody>
      </p:sp>
      <p:sp>
        <p:nvSpPr>
          <p:cNvPr id="17" name="Oval 16"/>
          <p:cNvSpPr/>
          <p:nvPr/>
        </p:nvSpPr>
        <p:spPr>
          <a:xfrm>
            <a:off x="2337376" y="4447287"/>
            <a:ext cx="1288142" cy="119670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Student School Association File</a:t>
            </a:r>
          </a:p>
        </p:txBody>
      </p:sp>
      <p:sp>
        <p:nvSpPr>
          <p:cNvPr id="18" name="TextBox 17"/>
          <p:cNvSpPr txBox="1"/>
          <p:nvPr/>
        </p:nvSpPr>
        <p:spPr>
          <a:xfrm>
            <a:off x="2252534" y="2601310"/>
            <a:ext cx="1491776" cy="646331"/>
          </a:xfrm>
          <a:prstGeom prst="rect">
            <a:avLst/>
          </a:prstGeom>
          <a:noFill/>
        </p:spPr>
        <p:txBody>
          <a:bodyPr wrap="square" rtlCol="0">
            <a:spAutoFit/>
          </a:bodyPr>
          <a:lstStyle/>
          <a:p>
            <a:pPr algn="ctr"/>
            <a:r>
              <a:rPr lang="en-US" dirty="0"/>
              <a:t>Participation File</a:t>
            </a:r>
          </a:p>
        </p:txBody>
      </p:sp>
      <p:sp>
        <p:nvSpPr>
          <p:cNvPr id="2" name="Slide Number Placeholder 1"/>
          <p:cNvSpPr>
            <a:spLocks noGrp="1"/>
          </p:cNvSpPr>
          <p:nvPr>
            <p:ph type="sldNum" sz="quarter" idx="12"/>
          </p:nvPr>
        </p:nvSpPr>
        <p:spPr/>
        <p:txBody>
          <a:bodyPr/>
          <a:lstStyle/>
          <a:p>
            <a:fld id="{34A3F748-31DA-4297-96EF-69DC737B5DDE}" type="slidenum">
              <a:rPr lang="en-US" smtClean="0"/>
              <a:t>25</a:t>
            </a:fld>
            <a:endParaRPr lang="en-US" dirty="0"/>
          </a:p>
        </p:txBody>
      </p:sp>
      <p:sp>
        <p:nvSpPr>
          <p:cNvPr id="19" name="TextBox 18">
            <a:extLst>
              <a:ext uri="{FF2B5EF4-FFF2-40B4-BE49-F238E27FC236}">
                <a16:creationId xmlns:a16="http://schemas.microsoft.com/office/drawing/2014/main" id="{F9543CDF-D86E-4568-B9BC-A9DB6E5B6528}"/>
              </a:ext>
            </a:extLst>
          </p:cNvPr>
          <p:cNvSpPr txBox="1"/>
          <p:nvPr/>
        </p:nvSpPr>
        <p:spPr>
          <a:xfrm>
            <a:off x="476977" y="885227"/>
            <a:ext cx="4647460" cy="461665"/>
          </a:xfrm>
          <a:prstGeom prst="rect">
            <a:avLst/>
          </a:prstGeom>
          <a:noFill/>
        </p:spPr>
        <p:txBody>
          <a:bodyPr wrap="square">
            <a:spAutoFit/>
          </a:bodyPr>
          <a:lstStyle/>
          <a:p>
            <a:r>
              <a:rPr lang="en-US" sz="1200" dirty="0"/>
              <a:t>*An Interchange is the data holding place where your data files may be uploaded and validated throughout the school year</a:t>
            </a:r>
          </a:p>
        </p:txBody>
      </p:sp>
    </p:spTree>
    <p:extLst>
      <p:ext uri="{BB962C8B-B14F-4D97-AF65-F5344CB8AC3E}">
        <p14:creationId xmlns:p14="http://schemas.microsoft.com/office/powerpoint/2010/main" val="2446024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a:t>Special Education EOY Snapshot Criteria</a:t>
            </a:r>
          </a:p>
        </p:txBody>
      </p:sp>
      <p:sp>
        <p:nvSpPr>
          <p:cNvPr id="2" name="Content Placeholder 1"/>
          <p:cNvSpPr>
            <a:spLocks noGrp="1"/>
          </p:cNvSpPr>
          <p:nvPr>
            <p:ph idx="1"/>
          </p:nvPr>
        </p:nvSpPr>
        <p:spPr>
          <a:ln>
            <a:solidFill>
              <a:schemeClr val="tx1"/>
            </a:solidFill>
            <a:prstDash val="sysDot"/>
          </a:ln>
        </p:spPr>
        <p:txBody>
          <a:bodyPr>
            <a:normAutofit fontScale="92500" lnSpcReduction="10000"/>
          </a:bodyPr>
          <a:lstStyle/>
          <a:p>
            <a:pPr>
              <a:defRPr/>
            </a:pPr>
            <a:r>
              <a:rPr lang="en-US" sz="1700" dirty="0"/>
              <a:t>Pull all error-free records from the Participation and Child </a:t>
            </a:r>
            <a:br>
              <a:rPr lang="en-US" sz="1700" dirty="0"/>
            </a:br>
            <a:r>
              <a:rPr lang="en-US" sz="1700" dirty="0"/>
              <a:t>files </a:t>
            </a:r>
            <a:r>
              <a:rPr lang="en-US" sz="1700" dirty="0">
                <a:solidFill>
                  <a:srgbClr val="FF0000"/>
                </a:solidFill>
              </a:rPr>
              <a:t>(except those with a PAI code of 23, 24, 31, and 32 or Special Education Part C Referral code of 00) </a:t>
            </a:r>
            <a:r>
              <a:rPr lang="en-US" sz="1700" dirty="0"/>
              <a:t>and match them with records in the Student Profile interchange (Student Demographic file and School Association file). </a:t>
            </a:r>
          </a:p>
          <a:p>
            <a:pPr>
              <a:defRPr/>
            </a:pPr>
            <a:r>
              <a:rPr lang="en-US" sz="1700" dirty="0"/>
              <a:t>If the record is not submitted to the Student Interchange, the demographic fields will be pulled from the Special Education Child file.</a:t>
            </a:r>
          </a:p>
          <a:p>
            <a:pPr>
              <a:defRPr/>
            </a:pPr>
            <a:r>
              <a:rPr lang="en-US" sz="1700" dirty="0"/>
              <a:t>The Special Education Child, Participation, and Student Interchange files will be joined based on the following criteria: SASID, LASID, school year, Admin Unit (or district), and error free records.</a:t>
            </a:r>
          </a:p>
          <a:p>
            <a:pPr>
              <a:defRPr/>
            </a:pPr>
            <a:r>
              <a:rPr lang="en-US" sz="1700" dirty="0">
                <a:highlight>
                  <a:srgbClr val="FFFF00"/>
                </a:highlight>
              </a:rPr>
              <a:t>Data pulled from the Student Profile Interchange will be the </a:t>
            </a:r>
            <a:r>
              <a:rPr lang="en-US" sz="1700" i="1" dirty="0">
                <a:highlight>
                  <a:srgbClr val="FFFF00"/>
                </a:highlight>
              </a:rPr>
              <a:t>non-tagged data</a:t>
            </a:r>
          </a:p>
          <a:p>
            <a:pPr>
              <a:defRPr/>
            </a:pPr>
            <a:endParaRPr lang="en-US" sz="1800" dirty="0"/>
          </a:p>
          <a:p>
            <a:pPr>
              <a:defRPr/>
            </a:pPr>
            <a:endParaRPr lang="en-US" sz="1800" dirty="0"/>
          </a:p>
          <a:p>
            <a:pPr marL="45720" indent="0">
              <a:buFont typeface="Wingdings" charset="2"/>
              <a:buNone/>
              <a:defRPr/>
            </a:pPr>
            <a:r>
              <a:rPr lang="en-US" sz="1700" dirty="0">
                <a:solidFill>
                  <a:schemeClr val="tx1"/>
                </a:solidFill>
              </a:rPr>
              <a:t>*Note: if records are missing from your snapshot, it is likely they have one of the following:</a:t>
            </a:r>
          </a:p>
          <a:p>
            <a:pPr marL="788670" lvl="1" indent="-285750">
              <a:defRPr/>
            </a:pPr>
            <a:r>
              <a:rPr lang="en-US" sz="1500" dirty="0">
                <a:solidFill>
                  <a:schemeClr val="tx1"/>
                </a:solidFill>
              </a:rPr>
              <a:t>errors at the Interchange level</a:t>
            </a:r>
          </a:p>
          <a:p>
            <a:pPr marL="788670" lvl="1" indent="-285750">
              <a:defRPr/>
            </a:pPr>
            <a:r>
              <a:rPr lang="en-US" sz="1500" dirty="0">
                <a:solidFill>
                  <a:schemeClr val="tx1"/>
                </a:solidFill>
              </a:rPr>
              <a:t>contain one of the excluded PAI codes above (which may be correct if student has already been exited) </a:t>
            </a:r>
          </a:p>
          <a:p>
            <a:pPr marL="788670" lvl="1" indent="-285750">
              <a:defRPr/>
            </a:pPr>
            <a:r>
              <a:rPr lang="en-US" sz="1500" dirty="0">
                <a:solidFill>
                  <a:schemeClr val="tx1"/>
                </a:solidFill>
              </a:rPr>
              <a:t>an incorrect SASID or LASID on one file</a:t>
            </a:r>
          </a:p>
          <a:p>
            <a:pPr marL="788670" lvl="1" indent="-285750">
              <a:defRPr/>
            </a:pPr>
            <a:r>
              <a:rPr lang="en-US" sz="1500" dirty="0">
                <a:solidFill>
                  <a:schemeClr val="tx1"/>
                </a:solidFill>
              </a:rPr>
              <a:t>missing a record altogether from one file</a:t>
            </a:r>
          </a:p>
          <a:p>
            <a:pPr marL="331470" indent="-285750">
              <a:defRPr/>
            </a:pPr>
            <a:endParaRPr lang="en-US" sz="1800" dirty="0"/>
          </a:p>
          <a:p>
            <a:pPr marL="0" indent="0">
              <a:buNone/>
              <a:defRPr/>
            </a:pPr>
            <a:endParaRPr lang="en-US" dirty="0"/>
          </a:p>
        </p:txBody>
      </p:sp>
    </p:spTree>
    <p:extLst>
      <p:ext uri="{BB962C8B-B14F-4D97-AF65-F5344CB8AC3E}">
        <p14:creationId xmlns:p14="http://schemas.microsoft.com/office/powerpoint/2010/main" val="33161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3932-33C0-4C21-ABB4-519FCB0BE46C}"/>
              </a:ext>
            </a:extLst>
          </p:cNvPr>
          <p:cNvSpPr>
            <a:spLocks noGrp="1"/>
          </p:cNvSpPr>
          <p:nvPr>
            <p:ph type="ctrTitle"/>
          </p:nvPr>
        </p:nvSpPr>
        <p:spPr>
          <a:xfrm>
            <a:off x="1191827" y="2356019"/>
            <a:ext cx="6886852" cy="2349146"/>
          </a:xfrm>
        </p:spPr>
        <p:txBody>
          <a:bodyPr/>
          <a:lstStyle/>
          <a:p>
            <a:r>
              <a:rPr lang="en-US" dirty="0"/>
              <a:t>Who to Report in the IEP Interchange Child and Participation Files</a:t>
            </a:r>
          </a:p>
        </p:txBody>
      </p:sp>
      <p:sp>
        <p:nvSpPr>
          <p:cNvPr id="3" name="Slide Number Placeholder 2">
            <a:extLst>
              <a:ext uri="{FF2B5EF4-FFF2-40B4-BE49-F238E27FC236}">
                <a16:creationId xmlns:a16="http://schemas.microsoft.com/office/drawing/2014/main" id="{65C2B150-1772-4971-BB4B-B8DF586DC312}"/>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936407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to Report:</a:t>
            </a:r>
            <a:br>
              <a:rPr lang="en-US" dirty="0"/>
            </a:br>
            <a:r>
              <a:rPr lang="en-US" dirty="0"/>
              <a:t>December Count Snapshot Purposes</a:t>
            </a:r>
          </a:p>
        </p:txBody>
      </p:sp>
      <p:sp>
        <p:nvSpPr>
          <p:cNvPr id="4" name="Slide Number Placeholder 3"/>
          <p:cNvSpPr>
            <a:spLocks noGrp="1"/>
          </p:cNvSpPr>
          <p:nvPr>
            <p:ph type="sldNum" sz="quarter" idx="12"/>
          </p:nvPr>
        </p:nvSpPr>
        <p:spPr/>
        <p:txBody>
          <a:bodyPr/>
          <a:lstStyle/>
          <a:p>
            <a:fld id="{67726FA2-3EC9-4717-AD62-D8C823692DD3}" type="slidenum">
              <a:rPr lang="en-US" smtClean="0"/>
              <a:pPr/>
              <a:t>28</a:t>
            </a:fld>
            <a:endParaRPr lang="en-US"/>
          </a:p>
        </p:txBody>
      </p:sp>
      <p:sp>
        <p:nvSpPr>
          <p:cNvPr id="5" name="TextBox 4"/>
          <p:cNvSpPr txBox="1"/>
          <p:nvPr/>
        </p:nvSpPr>
        <p:spPr>
          <a:xfrm>
            <a:off x="637080" y="1244418"/>
            <a:ext cx="8222835" cy="1200329"/>
          </a:xfrm>
          <a:prstGeom prst="rect">
            <a:avLst/>
          </a:prstGeom>
          <a:noFill/>
        </p:spPr>
        <p:txBody>
          <a:bodyPr wrap="square" rtlCol="0">
            <a:spAutoFit/>
          </a:bodyPr>
          <a:lstStyle/>
          <a:p>
            <a:pPr marL="285750" indent="-285750">
              <a:buFont typeface="Wingdings" panose="05000000000000000000" pitchFamily="2" charset="2"/>
              <a:buChar char="ü"/>
            </a:pPr>
            <a:r>
              <a:rPr lang="en-US"/>
              <a:t>Students in Special Ed who were </a:t>
            </a:r>
            <a:r>
              <a:rPr lang="en-US" i="1"/>
              <a:t>receiving services per an IEP as of 12/01/2022   </a:t>
            </a:r>
          </a:p>
          <a:p>
            <a:endParaRPr lang="en-US"/>
          </a:p>
          <a:p>
            <a:pPr marL="285750" indent="-285750">
              <a:buFont typeface="Wingdings" panose="05000000000000000000" pitchFamily="2" charset="2"/>
              <a:buChar char="ü"/>
            </a:pPr>
            <a:r>
              <a:rPr lang="en-US"/>
              <a:t>Parentally Placed Private School Students with a disability – those receiving services per an ISP and those not receiving services from the AU</a:t>
            </a:r>
          </a:p>
        </p:txBody>
      </p:sp>
      <p:sp>
        <p:nvSpPr>
          <p:cNvPr id="6" name="TextBox 5"/>
          <p:cNvSpPr txBox="1"/>
          <p:nvPr/>
        </p:nvSpPr>
        <p:spPr>
          <a:xfrm>
            <a:off x="637080" y="2167748"/>
            <a:ext cx="7772401" cy="2431435"/>
          </a:xfrm>
          <a:prstGeom prst="rect">
            <a:avLst/>
          </a:prstGeom>
          <a:noFill/>
        </p:spPr>
        <p:txBody>
          <a:bodyPr wrap="square" rtlCol="0">
            <a:spAutoFit/>
          </a:bodyPr>
          <a:lstStyle/>
          <a:p>
            <a:endParaRPr lang="en-US" sz="1600"/>
          </a:p>
          <a:p>
            <a:endParaRPr lang="en-US" sz="1600"/>
          </a:p>
          <a:p>
            <a:r>
              <a:rPr lang="en-US" sz="2000"/>
              <a:t>Please Include:</a:t>
            </a:r>
          </a:p>
          <a:p>
            <a:pPr marL="285750" lvl="0" indent="-285750">
              <a:buFont typeface="Arial" panose="020B0604020202020204" pitchFamily="34" charset="0"/>
              <a:buChar char="•"/>
            </a:pPr>
            <a:r>
              <a:rPr lang="en-US" sz="2000"/>
              <a:t>all AU residents, regardless of where they attend</a:t>
            </a:r>
          </a:p>
          <a:p>
            <a:pPr marL="285750" lvl="0" indent="-285750">
              <a:buFont typeface="Arial" panose="020B0604020202020204" pitchFamily="34" charset="0"/>
              <a:buChar char="•"/>
            </a:pPr>
            <a:r>
              <a:rPr lang="en-US" sz="2000"/>
              <a:t>all students who attend your AU, regardless of where they live </a:t>
            </a:r>
          </a:p>
          <a:p>
            <a:pPr marL="285750" lvl="0" indent="-285750">
              <a:buFont typeface="Arial" panose="020B0604020202020204" pitchFamily="34" charset="0"/>
              <a:buChar char="•"/>
            </a:pPr>
            <a:r>
              <a:rPr lang="en-US" sz="2000"/>
              <a:t>residents in approved facilities </a:t>
            </a:r>
          </a:p>
          <a:p>
            <a:pPr marL="285750" lvl="0" indent="-285750">
              <a:buFont typeface="Arial" panose="020B0604020202020204" pitchFamily="34" charset="0"/>
              <a:buChar char="•"/>
            </a:pPr>
            <a:r>
              <a:rPr lang="en-US" sz="2000"/>
              <a:t>any possible educational orphans in a residential facility within your AU</a:t>
            </a:r>
          </a:p>
        </p:txBody>
      </p:sp>
      <p:sp>
        <p:nvSpPr>
          <p:cNvPr id="7" name="TextBox 6">
            <a:extLst>
              <a:ext uri="{FF2B5EF4-FFF2-40B4-BE49-F238E27FC236}">
                <a16:creationId xmlns:a16="http://schemas.microsoft.com/office/drawing/2014/main" id="{09B32182-1136-C08B-97F7-81DBA8EB3BA6}"/>
              </a:ext>
            </a:extLst>
          </p:cNvPr>
          <p:cNvSpPr txBox="1"/>
          <p:nvPr/>
        </p:nvSpPr>
        <p:spPr>
          <a:xfrm>
            <a:off x="932643" y="6326487"/>
            <a:ext cx="6077756" cy="276999"/>
          </a:xfrm>
          <a:prstGeom prst="rect">
            <a:avLst/>
          </a:prstGeom>
          <a:noFill/>
        </p:spPr>
        <p:txBody>
          <a:bodyPr wrap="square">
            <a:spAutoFit/>
          </a:bodyPr>
          <a:lstStyle/>
          <a:p>
            <a:r>
              <a:rPr lang="en-US" sz="1200" i="1"/>
              <a:t>Special Education December Count - Lindsey Heitman - heitman_l@cde.state.co.us </a:t>
            </a:r>
            <a:endParaRPr lang="en-US" sz="1200"/>
          </a:p>
        </p:txBody>
      </p:sp>
    </p:spTree>
    <p:extLst>
      <p:ext uri="{BB962C8B-B14F-4D97-AF65-F5344CB8AC3E}">
        <p14:creationId xmlns:p14="http://schemas.microsoft.com/office/powerpoint/2010/main" val="2001823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normAutofit/>
          </a:bodyPr>
          <a:lstStyle/>
          <a:p>
            <a:pPr algn="l"/>
            <a:r>
              <a:rPr lang="en-US" altLang="en-US" dirty="0">
                <a:latin typeface="Museo Slab 500"/>
              </a:rPr>
              <a:t>Who to Report: </a:t>
            </a:r>
            <a:br>
              <a:rPr lang="en-US" altLang="en-US" dirty="0">
                <a:latin typeface="Museo Slab 500"/>
              </a:rPr>
            </a:br>
            <a:r>
              <a:rPr lang="en-US" altLang="en-US" dirty="0">
                <a:latin typeface="Museo Slab 500"/>
              </a:rPr>
              <a:t>Sped EOY Snapshot Purposes</a:t>
            </a:r>
          </a:p>
        </p:txBody>
      </p:sp>
      <p:sp>
        <p:nvSpPr>
          <p:cNvPr id="1741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normAutofit fontScale="85000" lnSpcReduction="10000"/>
          </a:bodyPr>
          <a:lstStyle/>
          <a:p>
            <a:pPr>
              <a:buFont typeface="Wingdings" panose="05000000000000000000" pitchFamily="2" charset="2"/>
              <a:buChar char="ü"/>
            </a:pPr>
            <a:r>
              <a:rPr lang="en-US" altLang="en-US" sz="1900" u="sng" dirty="0">
                <a:solidFill>
                  <a:schemeClr val="tx1"/>
                </a:solidFill>
                <a:ea typeface="Verdana" pitchFamily="34" charset="0"/>
                <a:cs typeface="Verdana" pitchFamily="34" charset="0"/>
              </a:rPr>
              <a:t>Received services </a:t>
            </a:r>
            <a:r>
              <a:rPr lang="en-US" altLang="en-US" sz="1900" dirty="0">
                <a:solidFill>
                  <a:schemeClr val="tx1"/>
                </a:solidFill>
                <a:ea typeface="Verdana" pitchFamily="34" charset="0"/>
                <a:cs typeface="Verdana" pitchFamily="34" charset="0"/>
              </a:rPr>
              <a:t>in your Administrative Unit (or a detention center within your AU) at any point during this reporting period (July 1-June 30)</a:t>
            </a:r>
          </a:p>
          <a:p>
            <a:pPr marL="45720" indent="0">
              <a:buNone/>
            </a:pPr>
            <a:endParaRPr lang="en-US" altLang="en-US" sz="1900" dirty="0">
              <a:solidFill>
                <a:schemeClr val="tx1"/>
              </a:solidFill>
              <a:ea typeface="Verdana" pitchFamily="34" charset="0"/>
              <a:cs typeface="Verdana" pitchFamily="34" charset="0"/>
            </a:endParaRPr>
          </a:p>
          <a:p>
            <a:pPr>
              <a:buFont typeface="Wingdings" panose="05000000000000000000" pitchFamily="2" charset="2"/>
              <a:buChar char="ü"/>
            </a:pPr>
            <a:r>
              <a:rPr lang="en-US" altLang="en-US" sz="1900" dirty="0">
                <a:solidFill>
                  <a:schemeClr val="tx1"/>
                </a:solidFill>
                <a:ea typeface="Verdana" pitchFamily="34" charset="0"/>
                <a:cs typeface="Verdana" pitchFamily="34" charset="0"/>
              </a:rPr>
              <a:t>Had an </a:t>
            </a:r>
            <a:r>
              <a:rPr lang="en-US" altLang="en-US" sz="1900" b="1" dirty="0">
                <a:solidFill>
                  <a:schemeClr val="tx1"/>
                </a:solidFill>
                <a:ea typeface="Verdana" pitchFamily="34" charset="0"/>
                <a:cs typeface="Verdana" pitchFamily="34" charset="0"/>
              </a:rPr>
              <a:t>initial evaluation </a:t>
            </a:r>
            <a:r>
              <a:rPr lang="en-US" altLang="en-US" sz="1900" dirty="0">
                <a:solidFill>
                  <a:schemeClr val="tx1"/>
                </a:solidFill>
                <a:ea typeface="Verdana" pitchFamily="34" charset="0"/>
                <a:cs typeface="Verdana" pitchFamily="34" charset="0"/>
              </a:rPr>
              <a:t>for Part C or Part B services:</a:t>
            </a:r>
          </a:p>
          <a:p>
            <a:pPr lvl="1"/>
            <a:r>
              <a:rPr lang="en-US" altLang="en-US" sz="1800" dirty="0">
                <a:ea typeface="Verdana" pitchFamily="34" charset="0"/>
                <a:cs typeface="Verdana" pitchFamily="34" charset="0"/>
              </a:rPr>
              <a:t>were birth to age 3 and were </a:t>
            </a:r>
            <a:r>
              <a:rPr lang="en-US" altLang="en-US" sz="1800" b="1" u="sng" dirty="0">
                <a:ea typeface="Verdana" pitchFamily="34" charset="0"/>
                <a:cs typeface="Verdana" pitchFamily="34" charset="0"/>
              </a:rPr>
              <a:t>evaluated</a:t>
            </a:r>
            <a:r>
              <a:rPr lang="en-US" altLang="en-US" sz="1800" dirty="0">
                <a:ea typeface="Verdana" pitchFamily="34" charset="0"/>
                <a:cs typeface="Verdana" pitchFamily="34" charset="0"/>
              </a:rPr>
              <a:t> for Part C services (path 1)</a:t>
            </a:r>
          </a:p>
          <a:p>
            <a:pPr lvl="1"/>
            <a:r>
              <a:rPr lang="en-US" altLang="en-US" sz="1800" dirty="0">
                <a:ea typeface="Verdana" pitchFamily="34" charset="0"/>
                <a:cs typeface="Verdana" pitchFamily="34" charset="0"/>
              </a:rPr>
              <a:t>were 2.5 but not 4 years old when they were </a:t>
            </a:r>
            <a:r>
              <a:rPr lang="en-US" altLang="en-US" sz="1800" b="1" u="sng" dirty="0">
                <a:ea typeface="Verdana" pitchFamily="34" charset="0"/>
                <a:cs typeface="Verdana" pitchFamily="34" charset="0"/>
              </a:rPr>
              <a:t>referred</a:t>
            </a:r>
            <a:r>
              <a:rPr lang="en-US" altLang="en-US" sz="1800" dirty="0">
                <a:ea typeface="Verdana" pitchFamily="34" charset="0"/>
                <a:cs typeface="Verdana" pitchFamily="34" charset="0"/>
              </a:rPr>
              <a:t> from Part C to Part B (path 2)</a:t>
            </a:r>
          </a:p>
          <a:p>
            <a:pPr lvl="1"/>
            <a:r>
              <a:rPr lang="en-US" altLang="en-US" sz="1800" dirty="0"/>
              <a:t>were </a:t>
            </a:r>
            <a:r>
              <a:rPr lang="en-US" altLang="en-US" sz="1800" b="1" u="sng" dirty="0"/>
              <a:t>referred</a:t>
            </a:r>
            <a:r>
              <a:rPr lang="en-US" altLang="en-US" sz="1800" dirty="0"/>
              <a:t> for a Part B special education Initial Evaluation (path 3)</a:t>
            </a:r>
          </a:p>
          <a:p>
            <a:pPr lvl="1"/>
            <a:endParaRPr lang="en-US" altLang="en-US" sz="1700" i="1" dirty="0"/>
          </a:p>
          <a:p>
            <a:pPr>
              <a:buFont typeface="Wingdings" panose="05000000000000000000" pitchFamily="2" charset="2"/>
              <a:buChar char="ü"/>
            </a:pPr>
            <a:r>
              <a:rPr lang="en-US" altLang="en-US" sz="1900" dirty="0">
                <a:solidFill>
                  <a:schemeClr val="tx1"/>
                </a:solidFill>
                <a:ea typeface="Verdana" pitchFamily="34" charset="0"/>
                <a:cs typeface="Verdana" pitchFamily="34" charset="0"/>
              </a:rPr>
              <a:t>Were placed in an Allowed Eligible Facility and you are the Administrative Unit of residence</a:t>
            </a:r>
          </a:p>
          <a:p>
            <a:pPr>
              <a:buFont typeface="Wingdings" panose="05000000000000000000" pitchFamily="2" charset="2"/>
              <a:buChar char="ü"/>
            </a:pPr>
            <a:r>
              <a:rPr lang="en-US" altLang="en-US" sz="1900" dirty="0">
                <a:solidFill>
                  <a:schemeClr val="tx1"/>
                </a:solidFill>
                <a:ea typeface="Verdana" pitchFamily="34" charset="0"/>
                <a:cs typeface="Verdana" pitchFamily="34" charset="0"/>
              </a:rPr>
              <a:t>Were detained at a Detention Center located within your AU boundaries</a:t>
            </a:r>
          </a:p>
          <a:p>
            <a:pPr>
              <a:buFont typeface="Wingdings" panose="05000000000000000000" pitchFamily="2" charset="2"/>
              <a:buChar char="ü"/>
            </a:pPr>
            <a:r>
              <a:rPr lang="en-US" altLang="en-US" sz="1900" dirty="0">
                <a:solidFill>
                  <a:schemeClr val="tx1"/>
                </a:solidFill>
                <a:ea typeface="Verdana" pitchFamily="34" charset="0"/>
                <a:cs typeface="Verdana" pitchFamily="34" charset="0"/>
              </a:rPr>
              <a:t>Were on an IEP and received services at a private school on a tuition basis or parentally placed in a private school, have an ISP and receive Sped services from the AU</a:t>
            </a:r>
          </a:p>
          <a:p>
            <a:pPr marL="0" indent="0">
              <a:buNone/>
            </a:pPr>
            <a:endParaRPr lang="en-US" altLang="en-US" sz="1900" dirty="0">
              <a:solidFill>
                <a:schemeClr val="tx1"/>
              </a:solidFill>
              <a:ea typeface="Verdana" pitchFamily="34" charset="0"/>
              <a:cs typeface="Verdana" pitchFamily="34" charset="0"/>
            </a:endParaRPr>
          </a:p>
          <a:p>
            <a:pPr marL="0" indent="0">
              <a:buNone/>
            </a:pPr>
            <a:r>
              <a:rPr lang="en-US" altLang="en-US" sz="1900" dirty="0">
                <a:solidFill>
                  <a:schemeClr val="tx1"/>
                </a:solidFill>
                <a:ea typeface="Verdana" pitchFamily="34" charset="0"/>
                <a:cs typeface="Verdana" pitchFamily="34" charset="0"/>
              </a:rPr>
              <a:t>*more specific details on who should be reported can be found on the Special Education EOY Data Content Guide pages 1 and 2.  Posted here under Additional Resources: </a:t>
            </a:r>
            <a:r>
              <a:rPr lang="en-US" altLang="en-US" sz="1900" dirty="0">
                <a:solidFill>
                  <a:schemeClr val="tx1"/>
                </a:solidFill>
                <a:ea typeface="Verdana" pitchFamily="34" charset="0"/>
                <a:cs typeface="Verdana" pitchFamily="34" charset="0"/>
                <a:hlinkClick r:id="rId3"/>
              </a:rPr>
              <a:t>http://www.cde.state.co.us/datapipeline/snap_sped-eoy</a:t>
            </a:r>
            <a:r>
              <a:rPr lang="en-US" altLang="en-US" sz="1900" dirty="0">
                <a:solidFill>
                  <a:schemeClr val="tx1"/>
                </a:solidFill>
                <a:ea typeface="Verdana" pitchFamily="34" charset="0"/>
                <a:cs typeface="Verdana" pitchFamily="34" charset="0"/>
              </a:rPr>
              <a:t> </a:t>
            </a:r>
          </a:p>
          <a:p>
            <a:pPr marL="45720" indent="0">
              <a:buNone/>
            </a:pPr>
            <a:endParaRPr lang="en-US" altLang="en-US" sz="1900" i="1" dirty="0"/>
          </a:p>
          <a:p>
            <a:pPr marL="45720" indent="0">
              <a:buNone/>
            </a:pPr>
            <a:endParaRPr lang="en-US" altLang="en-US" sz="1900" u="sng" dirty="0">
              <a:ea typeface="Verdana" pitchFamily="34" charset="0"/>
              <a:cs typeface="Verdana" pitchFamily="34" charset="0"/>
            </a:endParaRPr>
          </a:p>
          <a:p>
            <a:pPr marL="0" indent="0">
              <a:buNone/>
            </a:pPr>
            <a:endParaRPr lang="en-US" altLang="en-US" sz="1900" dirty="0">
              <a:latin typeface="Verdana" pitchFamily="34" charset="0"/>
              <a:ea typeface="Verdana" pitchFamily="34" charset="0"/>
              <a:cs typeface="Verdana" pitchFamily="34" charset="0"/>
            </a:endParaRPr>
          </a:p>
          <a:p>
            <a:pPr lvl="1" eaLnBrk="1" hangingPunct="1"/>
            <a:endParaRPr lang="en-US" altLang="en-US" sz="1800" dirty="0">
              <a:latin typeface="Verdana" pitchFamily="34" charset="0"/>
              <a:ea typeface="Verdana" pitchFamily="34" charset="0"/>
              <a:cs typeface="Verdana" pitchFamily="34" charset="0"/>
            </a:endParaRPr>
          </a:p>
          <a:p>
            <a:pPr>
              <a:buFontTx/>
              <a:buNone/>
            </a:pPr>
            <a:endParaRPr lang="en-US" altLang="en-US" sz="1800" dirty="0">
              <a:latin typeface="Verdana" pitchFamily="34" charset="0"/>
              <a:ea typeface="Verdana" pitchFamily="34" charset="0"/>
              <a:cs typeface="Verdana" pitchFamily="34" charset="0"/>
            </a:endParaRP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29</a:t>
            </a:fld>
            <a:endParaRPr lang="en-US" dirty="0"/>
          </a:p>
        </p:txBody>
      </p:sp>
    </p:spTree>
    <p:extLst>
      <p:ext uri="{BB962C8B-B14F-4D97-AF65-F5344CB8AC3E}">
        <p14:creationId xmlns:p14="http://schemas.microsoft.com/office/powerpoint/2010/main" val="302962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28650" y="184805"/>
            <a:ext cx="7886700" cy="1505883"/>
          </a:xfrm>
        </p:spPr>
        <p:txBody>
          <a:bodyPr vert="horz" lIns="91440" tIns="45720" rIns="91440" bIns="45720" rtlCol="0" anchor="ctr">
            <a:normAutofit/>
          </a:bodyPr>
          <a:lstStyle/>
          <a:p>
            <a:pPr>
              <a:defRPr/>
            </a:pPr>
            <a:r>
              <a:rPr lang="en-US" sz="3200" kern="1200" dirty="0">
                <a:solidFill>
                  <a:schemeClr val="tx1"/>
                </a:solidFill>
                <a:latin typeface="Museo Slab 500" panose="02000000000000000000"/>
              </a:rPr>
              <a:t>Glossary of Terms</a:t>
            </a:r>
          </a:p>
        </p:txBody>
      </p:sp>
      <p:graphicFrame>
        <p:nvGraphicFramePr>
          <p:cNvPr id="16" name="Content Placeholder 4"/>
          <p:cNvGraphicFramePr>
            <a:graphicFrameLocks noGrp="1"/>
          </p:cNvGraphicFramePr>
          <p:nvPr>
            <p:ph idx="1"/>
            <p:extLst>
              <p:ext uri="{D42A27DB-BD31-4B8C-83A1-F6EECF244321}">
                <p14:modId xmlns:p14="http://schemas.microsoft.com/office/powerpoint/2010/main" val="3006230387"/>
              </p:ext>
            </p:extLst>
          </p:nvPr>
        </p:nvGraphicFramePr>
        <p:xfrm>
          <a:off x="719745" y="1365135"/>
          <a:ext cx="7480549" cy="4593335"/>
        </p:xfrm>
        <a:graphic>
          <a:graphicData uri="http://schemas.openxmlformats.org/drawingml/2006/table">
            <a:tbl>
              <a:tblPr firstRow="1" bandRow="1">
                <a:tableStyleId>{5C22544A-7EE6-4342-B048-85BDC9FD1C3A}</a:tableStyleId>
              </a:tblPr>
              <a:tblGrid>
                <a:gridCol w="1797641">
                  <a:extLst>
                    <a:ext uri="{9D8B030D-6E8A-4147-A177-3AD203B41FA5}">
                      <a16:colId xmlns:a16="http://schemas.microsoft.com/office/drawing/2014/main" val="20000"/>
                    </a:ext>
                  </a:extLst>
                </a:gridCol>
                <a:gridCol w="5682908">
                  <a:extLst>
                    <a:ext uri="{9D8B030D-6E8A-4147-A177-3AD203B41FA5}">
                      <a16:colId xmlns:a16="http://schemas.microsoft.com/office/drawing/2014/main" val="20001"/>
                    </a:ext>
                  </a:extLst>
                </a:gridCol>
              </a:tblGrid>
              <a:tr h="519869">
                <a:tc>
                  <a:txBody>
                    <a:bodyPr/>
                    <a:lstStyle/>
                    <a:p>
                      <a:r>
                        <a:rPr lang="en-US" sz="2000" b="0" dirty="0">
                          <a:solidFill>
                            <a:schemeClr val="tx1"/>
                          </a:solidFill>
                        </a:rPr>
                        <a:t>Term</a:t>
                      </a:r>
                    </a:p>
                  </a:txBody>
                  <a:tcPr marL="85693" marR="85693" marT="42846" marB="42846">
                    <a:solidFill>
                      <a:schemeClr val="accent4"/>
                    </a:solidFill>
                  </a:tcPr>
                </a:tc>
                <a:tc>
                  <a:txBody>
                    <a:bodyPr/>
                    <a:lstStyle/>
                    <a:p>
                      <a:r>
                        <a:rPr lang="en-US" sz="2000" b="0" dirty="0">
                          <a:solidFill>
                            <a:schemeClr val="tx1"/>
                          </a:solidFill>
                        </a:rPr>
                        <a:t>Definition</a:t>
                      </a:r>
                    </a:p>
                  </a:txBody>
                  <a:tcPr marL="85693" marR="85693" marT="42846" marB="42846">
                    <a:solidFill>
                      <a:schemeClr val="accent4"/>
                    </a:solidFill>
                  </a:tcPr>
                </a:tc>
                <a:extLst>
                  <a:ext uri="{0D108BD9-81ED-4DB2-BD59-A6C34878D82A}">
                    <a16:rowId xmlns:a16="http://schemas.microsoft.com/office/drawing/2014/main" val="10000"/>
                  </a:ext>
                </a:extLst>
              </a:tr>
              <a:tr h="491305">
                <a:tc>
                  <a:txBody>
                    <a:bodyPr/>
                    <a:lstStyle/>
                    <a:p>
                      <a:r>
                        <a:rPr lang="en-US" sz="1200" b="0" dirty="0">
                          <a:solidFill>
                            <a:schemeClr val="tx1"/>
                          </a:solidFill>
                        </a:rPr>
                        <a:t>Cognos </a:t>
                      </a:r>
                    </a:p>
                  </a:txBody>
                  <a:tcPr marL="85693" marR="85693" marT="42846" marB="42846">
                    <a:solidFill>
                      <a:schemeClr val="bg2"/>
                    </a:solidFill>
                  </a:tcPr>
                </a:tc>
                <a:tc>
                  <a:txBody>
                    <a:bodyPr/>
                    <a:lstStyle/>
                    <a:p>
                      <a:r>
                        <a:rPr lang="en-US" sz="1200" b="0">
                          <a:solidFill>
                            <a:schemeClr val="tx1"/>
                          </a:solidFill>
                        </a:rPr>
                        <a:t>A type of report in which the user can view</a:t>
                      </a:r>
                      <a:r>
                        <a:rPr lang="en-US" sz="1200" b="0" baseline="0">
                          <a:solidFill>
                            <a:schemeClr val="tx1"/>
                          </a:solidFill>
                        </a:rPr>
                        <a:t> applicable reports that are formatted in a user-friendly environment</a:t>
                      </a:r>
                      <a:endParaRPr lang="en-US" sz="1200" b="0">
                        <a:solidFill>
                          <a:schemeClr val="tx1"/>
                        </a:solidFill>
                      </a:endParaRPr>
                    </a:p>
                  </a:txBody>
                  <a:tcPr marL="85693" marR="85693" marT="42846" marB="42846">
                    <a:solidFill>
                      <a:schemeClr val="bg2"/>
                    </a:solidFill>
                  </a:tcPr>
                </a:tc>
                <a:extLst>
                  <a:ext uri="{0D108BD9-81ED-4DB2-BD59-A6C34878D82A}">
                    <a16:rowId xmlns:a16="http://schemas.microsoft.com/office/drawing/2014/main" val="10001"/>
                  </a:ext>
                </a:extLst>
              </a:tr>
              <a:tr h="491305">
                <a:tc>
                  <a:txBody>
                    <a:bodyPr/>
                    <a:lstStyle/>
                    <a:p>
                      <a:r>
                        <a:rPr lang="en-US" sz="1200"/>
                        <a:t>Data Pipeline</a:t>
                      </a:r>
                    </a:p>
                  </a:txBody>
                  <a:tcPr marL="85693" marR="85693" marT="42846" marB="42846">
                    <a:solidFill>
                      <a:schemeClr val="accent3">
                        <a:lumMod val="60000"/>
                        <a:lumOff val="40000"/>
                      </a:schemeClr>
                    </a:solidFill>
                  </a:tcPr>
                </a:tc>
                <a:tc>
                  <a:txBody>
                    <a:bodyPr/>
                    <a:lstStyle/>
                    <a:p>
                      <a:r>
                        <a:rPr lang="en-US" sz="1200" dirty="0"/>
                        <a:t>A streamlined approach to efficiently move required education information</a:t>
                      </a:r>
                      <a:r>
                        <a:rPr lang="en-US" sz="1200" baseline="0" dirty="0"/>
                        <a:t> from school districts to the CDE </a:t>
                      </a:r>
                      <a:endParaRPr lang="en-US" sz="1200" dirty="0"/>
                    </a:p>
                  </a:txBody>
                  <a:tcPr marL="85693" marR="85693" marT="42846" marB="42846">
                    <a:solidFill>
                      <a:schemeClr val="accent3">
                        <a:lumMod val="60000"/>
                        <a:lumOff val="40000"/>
                      </a:schemeClr>
                    </a:solidFill>
                  </a:tcPr>
                </a:tc>
                <a:extLst>
                  <a:ext uri="{0D108BD9-81ED-4DB2-BD59-A6C34878D82A}">
                    <a16:rowId xmlns:a16="http://schemas.microsoft.com/office/drawing/2014/main" val="10002"/>
                  </a:ext>
                </a:extLst>
              </a:tr>
              <a:tr h="491305">
                <a:tc>
                  <a:txBody>
                    <a:bodyPr/>
                    <a:lstStyle/>
                    <a:p>
                      <a:r>
                        <a:rPr lang="en-US" sz="1200"/>
                        <a:t>ESSU Data Management System</a:t>
                      </a:r>
                    </a:p>
                  </a:txBody>
                  <a:tcPr marL="85693" marR="85693" marT="42846" marB="42846">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The Data Management System (DMS) is a single sign on system that assists AUs in meeting accountability requirements for Special Education and Gifted Education.</a:t>
                      </a:r>
                    </a:p>
                    <a:p>
                      <a:endParaRPr lang="en-US" sz="1200" dirty="0"/>
                    </a:p>
                  </a:txBody>
                  <a:tcPr marL="85693" marR="85693" marT="42846" marB="42846">
                    <a:solidFill>
                      <a:schemeClr val="bg2"/>
                    </a:solidFill>
                  </a:tcPr>
                </a:tc>
                <a:extLst>
                  <a:ext uri="{0D108BD9-81ED-4DB2-BD59-A6C34878D82A}">
                    <a16:rowId xmlns:a16="http://schemas.microsoft.com/office/drawing/2014/main" val="10003"/>
                  </a:ext>
                </a:extLst>
              </a:tr>
              <a:tr h="491305">
                <a:tc>
                  <a:txBody>
                    <a:bodyPr/>
                    <a:lstStyle/>
                    <a:p>
                      <a:r>
                        <a:rPr lang="en-US" sz="1200"/>
                        <a:t>Interchange</a:t>
                      </a:r>
                    </a:p>
                  </a:txBody>
                  <a:tcPr marL="85693" marR="85693" marT="42846" marB="42846">
                    <a:solidFill>
                      <a:schemeClr val="bg2">
                        <a:lumMod val="90000"/>
                      </a:schemeClr>
                    </a:solidFill>
                  </a:tcPr>
                </a:tc>
                <a:tc>
                  <a:txBody>
                    <a:bodyPr/>
                    <a:lstStyle/>
                    <a:p>
                      <a:r>
                        <a:rPr lang="en-US" sz="1200" dirty="0"/>
                        <a:t>The data holding place in the Data Pipeline. A method</a:t>
                      </a:r>
                      <a:r>
                        <a:rPr lang="en-US" sz="1200" baseline="0" dirty="0"/>
                        <a:t> of providing data to CDE in which  LEA’s may choose from multiple file formats to submit data throughout the year.  </a:t>
                      </a:r>
                      <a:endParaRPr lang="en-US" sz="1200" dirty="0"/>
                    </a:p>
                  </a:txBody>
                  <a:tcPr marL="85693" marR="85693" marT="42846" marB="42846">
                    <a:solidFill>
                      <a:schemeClr val="bg2">
                        <a:lumMod val="90000"/>
                      </a:schemeClr>
                    </a:solidFill>
                  </a:tcPr>
                </a:tc>
                <a:extLst>
                  <a:ext uri="{0D108BD9-81ED-4DB2-BD59-A6C34878D82A}">
                    <a16:rowId xmlns:a16="http://schemas.microsoft.com/office/drawing/2014/main" val="10004"/>
                  </a:ext>
                </a:extLst>
              </a:tr>
              <a:tr h="491305">
                <a:tc>
                  <a:txBody>
                    <a:bodyPr/>
                    <a:lstStyle/>
                    <a:p>
                      <a:r>
                        <a:rPr lang="en-US" sz="1200"/>
                        <a:t>LAM</a:t>
                      </a:r>
                    </a:p>
                  </a:txBody>
                  <a:tcPr marL="85693" marR="85693" marT="42846" marB="42846">
                    <a:solidFill>
                      <a:schemeClr val="bg2"/>
                    </a:solidFill>
                  </a:tcPr>
                </a:tc>
                <a:tc>
                  <a:txBody>
                    <a:bodyPr/>
                    <a:lstStyle/>
                    <a:p>
                      <a:r>
                        <a:rPr lang="en-US" sz="1200"/>
                        <a:t>Local Access</a:t>
                      </a:r>
                      <a:r>
                        <a:rPr lang="en-US" sz="1200" baseline="0"/>
                        <a:t> Manager responsible for assigning the appropriate access to CDE applications</a:t>
                      </a:r>
                      <a:endParaRPr lang="en-US" sz="1200"/>
                    </a:p>
                  </a:txBody>
                  <a:tcPr marL="85693" marR="85693" marT="42846" marB="42846">
                    <a:solidFill>
                      <a:schemeClr val="bg2"/>
                    </a:solidFill>
                  </a:tcPr>
                </a:tc>
                <a:extLst>
                  <a:ext uri="{0D108BD9-81ED-4DB2-BD59-A6C34878D82A}">
                    <a16:rowId xmlns:a16="http://schemas.microsoft.com/office/drawing/2014/main" val="10005"/>
                  </a:ext>
                </a:extLst>
              </a:tr>
              <a:tr h="305637">
                <a:tc>
                  <a:txBody>
                    <a:bodyPr/>
                    <a:lstStyle/>
                    <a:p>
                      <a:r>
                        <a:rPr lang="en-US" sz="1200"/>
                        <a:t>LEA</a:t>
                      </a:r>
                    </a:p>
                  </a:txBody>
                  <a:tcPr marL="85693" marR="85693" marT="42846" marB="42846">
                    <a:solidFill>
                      <a:schemeClr val="bg2">
                        <a:lumMod val="90000"/>
                      </a:schemeClr>
                    </a:solidFill>
                  </a:tcPr>
                </a:tc>
                <a:tc>
                  <a:txBody>
                    <a:bodyPr/>
                    <a:lstStyle/>
                    <a:p>
                      <a:r>
                        <a:rPr lang="en-US" sz="1200"/>
                        <a:t>Local Education Agencies</a:t>
                      </a:r>
                    </a:p>
                  </a:txBody>
                  <a:tcPr marL="85693" marR="85693" marT="42846" marB="42846">
                    <a:solidFill>
                      <a:schemeClr val="bg2">
                        <a:lumMod val="90000"/>
                      </a:schemeClr>
                    </a:solidFill>
                  </a:tcPr>
                </a:tc>
                <a:extLst>
                  <a:ext uri="{0D108BD9-81ED-4DB2-BD59-A6C34878D82A}">
                    <a16:rowId xmlns:a16="http://schemas.microsoft.com/office/drawing/2014/main" val="10006"/>
                  </a:ext>
                </a:extLst>
              </a:tr>
              <a:tr h="491305">
                <a:tc>
                  <a:txBody>
                    <a:bodyPr/>
                    <a:lstStyle/>
                    <a:p>
                      <a:r>
                        <a:rPr lang="en-US" sz="1200" err="1"/>
                        <a:t>IdM</a:t>
                      </a:r>
                      <a:endParaRPr lang="en-US" sz="1200"/>
                    </a:p>
                  </a:txBody>
                  <a:tcPr marL="85693" marR="85693" marT="42846" marB="42846">
                    <a:solidFill>
                      <a:schemeClr val="bg2"/>
                    </a:solidFill>
                  </a:tcPr>
                </a:tc>
                <a:tc>
                  <a:txBody>
                    <a:bodyPr/>
                    <a:lstStyle/>
                    <a:p>
                      <a:r>
                        <a:rPr lang="en-US" sz="1200"/>
                        <a:t>Identity</a:t>
                      </a:r>
                      <a:r>
                        <a:rPr lang="en-US" sz="1200" baseline="0"/>
                        <a:t> Management.  A single sign on system, allowing the user to navigate between the applications without entering user ID information a second time. </a:t>
                      </a:r>
                      <a:endParaRPr lang="en-US" sz="1200"/>
                    </a:p>
                  </a:txBody>
                  <a:tcPr marL="85693" marR="85693" marT="42846" marB="42846">
                    <a:solidFill>
                      <a:schemeClr val="bg2"/>
                    </a:solidFill>
                  </a:tcPr>
                </a:tc>
                <a:extLst>
                  <a:ext uri="{0D108BD9-81ED-4DB2-BD59-A6C34878D82A}">
                    <a16:rowId xmlns:a16="http://schemas.microsoft.com/office/drawing/2014/main" val="10007"/>
                  </a:ext>
                </a:extLst>
              </a:tr>
              <a:tr h="676972">
                <a:tc>
                  <a:txBody>
                    <a:bodyPr/>
                    <a:lstStyle/>
                    <a:p>
                      <a:r>
                        <a:rPr lang="en-US" sz="1200"/>
                        <a:t>Snapshot</a:t>
                      </a:r>
                    </a:p>
                  </a:txBody>
                  <a:tcPr marL="85693" marR="85693" marT="42846" marB="42846">
                    <a:solidFill>
                      <a:schemeClr val="bg2">
                        <a:lumMod val="90000"/>
                      </a:schemeClr>
                    </a:solidFill>
                  </a:tcPr>
                </a:tc>
                <a:tc>
                  <a:txBody>
                    <a:bodyPr/>
                    <a:lstStyle/>
                    <a:p>
                      <a:r>
                        <a:rPr lang="en-US" sz="1200" dirty="0"/>
                        <a:t>A date in time when data is pulled from the appropriate interchanges, validated by additional business rules, and approval given that signifies</a:t>
                      </a:r>
                      <a:r>
                        <a:rPr lang="en-US" sz="1200" baseline="0" dirty="0"/>
                        <a:t> it was accurately reported for a specific point in time by an LEA</a:t>
                      </a:r>
                      <a:endParaRPr lang="en-US" sz="1200" dirty="0"/>
                    </a:p>
                  </a:txBody>
                  <a:tcPr marL="85693" marR="85693" marT="42846" marB="42846">
                    <a:solidFill>
                      <a:schemeClr val="bg2">
                        <a:lumMod val="90000"/>
                      </a:schemeClr>
                    </a:solidFill>
                  </a:tcPr>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F316C7F6-948C-469F-A124-562E24E12643}"/>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031805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normAutofit/>
          </a:bodyPr>
          <a:lstStyle/>
          <a:p>
            <a:pPr algn="l"/>
            <a:r>
              <a:rPr lang="en-US" altLang="en-US" dirty="0">
                <a:latin typeface="Museo Slab 500"/>
              </a:rPr>
              <a:t>An Initial Evaluation includes students:</a:t>
            </a:r>
          </a:p>
        </p:txBody>
      </p:sp>
      <p:sp>
        <p:nvSpPr>
          <p:cNvPr id="1126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1"/>
            <a:r>
              <a:rPr lang="en-US" altLang="en-US" sz="1600" dirty="0">
                <a:ea typeface="Verdana" pitchFamily="34" charset="0"/>
                <a:cs typeface="Verdana" pitchFamily="34" charset="0"/>
              </a:rPr>
              <a:t>who were not eligible at the time of evaluation – student may have received Special Education Services in the past but had returned to regular education prior to this evaluation.</a:t>
            </a:r>
          </a:p>
          <a:p>
            <a:pPr lvl="1"/>
            <a:r>
              <a:rPr lang="en-US" altLang="en-US" sz="1600" dirty="0">
                <a:ea typeface="Verdana" pitchFamily="34" charset="0"/>
                <a:cs typeface="Verdana" pitchFamily="34" charset="0"/>
              </a:rPr>
              <a:t>for whom parents revoked consent for services – student received Special Education Services for a period of time prior to parent deciding to cease services.  When child is again referred/re-evaluated, please report them as an initial evaluation. </a:t>
            </a:r>
          </a:p>
          <a:p>
            <a:pPr lvl="1"/>
            <a:r>
              <a:rPr lang="en-US" altLang="en-US" sz="1600" dirty="0">
                <a:ea typeface="Verdana" pitchFamily="34" charset="0"/>
                <a:cs typeface="Verdana" pitchFamily="34" charset="0"/>
              </a:rPr>
              <a:t>who have never been evaluated for Part B Services - these students have </a:t>
            </a:r>
            <a:r>
              <a:rPr lang="en-US" altLang="en-US" sz="1600" u="sng" dirty="0">
                <a:ea typeface="Verdana" pitchFamily="34" charset="0"/>
                <a:cs typeface="Verdana" pitchFamily="34" charset="0"/>
              </a:rPr>
              <a:t>never</a:t>
            </a:r>
            <a:r>
              <a:rPr lang="en-US" altLang="en-US" sz="1600" dirty="0">
                <a:ea typeface="Verdana" pitchFamily="34" charset="0"/>
                <a:cs typeface="Verdana" pitchFamily="34" charset="0"/>
              </a:rPr>
              <a:t> had an evaluation in your Administrative Unit/State Operated Program , another Administrative Unit/State Operated Program, or an Eligible Facility in Colorado.</a:t>
            </a:r>
          </a:p>
          <a:p>
            <a:pPr lvl="1"/>
            <a:r>
              <a:rPr lang="en-US" altLang="en-US" sz="1600" dirty="0">
                <a:ea typeface="Verdana" pitchFamily="34" charset="0"/>
                <a:cs typeface="Verdana" pitchFamily="34" charset="0"/>
              </a:rPr>
              <a:t>who received Special Education Services in another state, for whom it was determined that an initial evaluation was needed.</a:t>
            </a:r>
          </a:p>
          <a:p>
            <a:pPr lvl="1"/>
            <a:r>
              <a:rPr lang="en-US" altLang="en-US" sz="1600" dirty="0">
                <a:ea typeface="Verdana" pitchFamily="34" charset="0"/>
                <a:cs typeface="Verdana" pitchFamily="34" charset="0"/>
              </a:rPr>
              <a:t>who are parentally placed in a private school and had a Part B Initial Evaluation during the current reporting period (these students are reported by the Administrative Unit in which the private school is located).</a:t>
            </a:r>
          </a:p>
          <a:p>
            <a:pPr lvl="1"/>
            <a:r>
              <a:rPr lang="en-US" altLang="en-US" sz="1600" dirty="0">
                <a:ea typeface="Verdana" pitchFamily="34" charset="0"/>
                <a:cs typeface="Verdana" pitchFamily="34" charset="0"/>
              </a:rPr>
              <a:t>Who were educated in a non-public home-based educational program (i.e., homeschooled) and had a Part B initial evaluation during the reporting period.</a:t>
            </a:r>
          </a:p>
          <a:p>
            <a:pPr>
              <a:buFontTx/>
              <a:buNone/>
            </a:pPr>
            <a:endParaRPr lang="en-US" altLang="en-US" sz="1500" dirty="0">
              <a:latin typeface="Verdana" pitchFamily="34" charset="0"/>
              <a:ea typeface="Verdana" pitchFamily="34" charset="0"/>
              <a:cs typeface="Verdana" pitchFamily="34" charset="0"/>
            </a:endParaRP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30</a:t>
            </a:fld>
            <a:endParaRPr lang="en-US" dirty="0"/>
          </a:p>
        </p:txBody>
      </p:sp>
    </p:spTree>
    <p:extLst>
      <p:ext uri="{BB962C8B-B14F-4D97-AF65-F5344CB8AC3E}">
        <p14:creationId xmlns:p14="http://schemas.microsoft.com/office/powerpoint/2010/main" val="35665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normAutofit/>
          </a:bodyPr>
          <a:lstStyle/>
          <a:p>
            <a:pPr algn="l"/>
            <a:r>
              <a:rPr lang="en-US" altLang="en-US" dirty="0">
                <a:latin typeface="Museo Slab 500"/>
              </a:rPr>
              <a:t>Also, report students who:</a:t>
            </a:r>
          </a:p>
        </p:txBody>
      </p:sp>
      <p:sp>
        <p:nvSpPr>
          <p:cNvPr id="1229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normAutofit/>
          </a:bodyPr>
          <a:lstStyle/>
          <a:p>
            <a:pPr marL="342900" indent="-342900">
              <a:buFont typeface="Wingdings" panose="05000000000000000000" pitchFamily="2" charset="2"/>
              <a:buChar char="ü"/>
            </a:pPr>
            <a:r>
              <a:rPr lang="en-US" altLang="en-US" sz="2000" b="0" dirty="0">
                <a:solidFill>
                  <a:srgbClr val="000000"/>
                </a:solidFill>
                <a:ea typeface="Verdana" pitchFamily="34" charset="0"/>
                <a:cs typeface="Verdana" pitchFamily="34" charset="0"/>
              </a:rPr>
              <a:t>were on an IEP (not an ISP) and received services at a private school on a tuition basis  (these students are placed at a private school by the IEP team and should be reported by the Administrative Unit of Residence).</a:t>
            </a:r>
          </a:p>
          <a:p>
            <a:pPr marL="342900" indent="-342900">
              <a:buFont typeface="Wingdings" panose="05000000000000000000" pitchFamily="2" charset="2"/>
              <a:buChar char="ü"/>
            </a:pPr>
            <a:r>
              <a:rPr lang="en-US" altLang="en-US" sz="2000" b="0" dirty="0">
                <a:solidFill>
                  <a:srgbClr val="000000"/>
                </a:solidFill>
                <a:ea typeface="Verdana" pitchFamily="34" charset="0"/>
                <a:cs typeface="Verdana" pitchFamily="34" charset="0"/>
              </a:rPr>
              <a:t>received services outside of the State of Colorado and are the responsibility of your Administrative Unit (these students are placed out of state per their IEP and should be reported by the Administrative Unit of Residence).</a:t>
            </a:r>
          </a:p>
          <a:p>
            <a:pPr marL="342900" indent="-342900">
              <a:buFont typeface="Wingdings" panose="05000000000000000000" pitchFamily="2" charset="2"/>
              <a:buChar char="ü"/>
            </a:pPr>
            <a:r>
              <a:rPr lang="en-US" altLang="en-US" sz="2000" b="0" dirty="0">
                <a:solidFill>
                  <a:srgbClr val="000000"/>
                </a:solidFill>
                <a:ea typeface="Verdana" pitchFamily="34" charset="0"/>
                <a:cs typeface="Verdana" pitchFamily="34" charset="0"/>
              </a:rPr>
              <a:t>were parentally placed in a private school, have an ISP and received services from the Administrative Unit (these students must be reported by the Administrative Unit where the private school is located). </a:t>
            </a:r>
          </a:p>
          <a:p>
            <a:pPr marL="342900" indent="-342900">
              <a:buFont typeface="Wingdings" panose="05000000000000000000" pitchFamily="2" charset="2"/>
              <a:buChar char="ü"/>
            </a:pPr>
            <a:r>
              <a:rPr lang="en-US" altLang="en-US" sz="2000" dirty="0">
                <a:solidFill>
                  <a:schemeClr val="tx1"/>
                </a:solidFill>
                <a:ea typeface="Verdana" pitchFamily="34" charset="0"/>
                <a:cs typeface="Verdana" pitchFamily="34" charset="0"/>
              </a:rPr>
              <a:t>were evaluated, even if they were found not eligible. Check your data extracts to make sure students found </a:t>
            </a:r>
            <a:r>
              <a:rPr lang="en-US" altLang="en-US" sz="2000" u="sng" dirty="0">
                <a:solidFill>
                  <a:schemeClr val="tx1"/>
                </a:solidFill>
                <a:ea typeface="Verdana" pitchFamily="34" charset="0"/>
                <a:cs typeface="Verdana" pitchFamily="34" charset="0"/>
              </a:rPr>
              <a:t>not eligible </a:t>
            </a:r>
            <a:r>
              <a:rPr lang="en-US" altLang="en-US" sz="2000" dirty="0">
                <a:solidFill>
                  <a:schemeClr val="tx1"/>
                </a:solidFill>
                <a:ea typeface="Verdana" pitchFamily="34" charset="0"/>
                <a:cs typeface="Verdana" pitchFamily="34" charset="0"/>
              </a:rPr>
              <a:t>are being reported too!</a:t>
            </a:r>
          </a:p>
          <a:p>
            <a:endParaRPr lang="en-US" altLang="en-US" sz="2000" b="0" dirty="0">
              <a:solidFill>
                <a:srgbClr val="000000"/>
              </a:solidFill>
              <a:ea typeface="Verdana" pitchFamily="34" charset="0"/>
              <a:cs typeface="Verdana" pitchFamily="34" charset="0"/>
            </a:endParaRPr>
          </a:p>
          <a:p>
            <a:endParaRPr lang="en-US" altLang="en-US" sz="1900" dirty="0">
              <a:latin typeface="Verdana" pitchFamily="34" charset="0"/>
              <a:ea typeface="Verdana" pitchFamily="34" charset="0"/>
              <a:cs typeface="Verdana" pitchFamily="34" charset="0"/>
            </a:endParaRPr>
          </a:p>
          <a:p>
            <a:pPr>
              <a:buFontTx/>
              <a:buNone/>
            </a:pPr>
            <a:endParaRPr lang="en-US" altLang="en-US" sz="1900" dirty="0">
              <a:latin typeface="Verdana" pitchFamily="34" charset="0"/>
              <a:ea typeface="Verdana" pitchFamily="34" charset="0"/>
              <a:cs typeface="Verdana" pitchFamily="34" charset="0"/>
            </a:endParaRP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31</a:t>
            </a:fld>
            <a:endParaRPr lang="en-US" dirty="0"/>
          </a:p>
        </p:txBody>
      </p:sp>
    </p:spTree>
    <p:extLst>
      <p:ext uri="{BB962C8B-B14F-4D97-AF65-F5344CB8AC3E}">
        <p14:creationId xmlns:p14="http://schemas.microsoft.com/office/powerpoint/2010/main" val="1740962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   Accessing the Data Pipeline</a:t>
            </a:r>
          </a:p>
        </p:txBody>
      </p:sp>
      <p:sp>
        <p:nvSpPr>
          <p:cNvPr id="5" name="Slide Number Placeholder 4"/>
          <p:cNvSpPr>
            <a:spLocks noGrp="1"/>
          </p:cNvSpPr>
          <p:nvPr>
            <p:ph type="sldNum" sz="quarter" idx="12"/>
          </p:nvPr>
        </p:nvSpPr>
        <p:spPr/>
        <p:txBody>
          <a:bodyPr/>
          <a:lstStyle/>
          <a:p>
            <a:fld id="{67726FA2-3EC9-4717-AD62-D8C823692DD3}" type="slidenum">
              <a:rPr lang="en-US" smtClean="0"/>
              <a:pPr/>
              <a:t>32</a:t>
            </a:fld>
            <a:endParaRPr lang="en-US" dirty="0"/>
          </a:p>
        </p:txBody>
      </p:sp>
      <p:pic>
        <p:nvPicPr>
          <p:cNvPr id="2" name="Picture 1" title="Logi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48597" y="284555"/>
            <a:ext cx="1028700" cy="548640"/>
          </a:xfrm>
          <a:prstGeom prst="rect">
            <a:avLst/>
          </a:prstGeom>
        </p:spPr>
      </p:pic>
    </p:spTree>
    <p:extLst>
      <p:ext uri="{BB962C8B-B14F-4D97-AF65-F5344CB8AC3E}">
        <p14:creationId xmlns:p14="http://schemas.microsoft.com/office/powerpoint/2010/main" val="1009948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Accessing the Data Pipeline</a:t>
            </a:r>
          </a:p>
        </p:txBody>
      </p:sp>
      <p:sp>
        <p:nvSpPr>
          <p:cNvPr id="3" name="Text Placeholder 2"/>
          <p:cNvSpPr>
            <a:spLocks noGrp="1"/>
          </p:cNvSpPr>
          <p:nvPr>
            <p:ph idx="1"/>
          </p:nvPr>
        </p:nvSpPr>
        <p:spPr/>
        <p:txBody>
          <a:bodyPr/>
          <a:lstStyle/>
          <a:p>
            <a:r>
              <a:rPr lang="en-US" sz="2400" b="1" dirty="0">
                <a:solidFill>
                  <a:schemeClr val="accent2"/>
                </a:solidFill>
              </a:rPr>
              <a:t>Identity Management (</a:t>
            </a:r>
            <a:r>
              <a:rPr lang="en-US" sz="2400" b="1" dirty="0" err="1">
                <a:solidFill>
                  <a:schemeClr val="accent2"/>
                </a:solidFill>
              </a:rPr>
              <a:t>IdM</a:t>
            </a:r>
            <a:r>
              <a:rPr lang="en-US" sz="2400" b="1" dirty="0">
                <a:solidFill>
                  <a:schemeClr val="accent2"/>
                </a:solidFill>
              </a:rPr>
              <a:t>)</a:t>
            </a:r>
          </a:p>
        </p:txBody>
      </p:sp>
      <p:sp>
        <p:nvSpPr>
          <p:cNvPr id="6" name="Slide Number Placeholder 5"/>
          <p:cNvSpPr>
            <a:spLocks noGrp="1"/>
          </p:cNvSpPr>
          <p:nvPr>
            <p:ph type="sldNum" sz="quarter" idx="12"/>
          </p:nvPr>
        </p:nvSpPr>
        <p:spPr/>
        <p:txBody>
          <a:bodyPr/>
          <a:lstStyle/>
          <a:p>
            <a:fld id="{67726FA2-3EC9-4717-AD62-D8C823692DD3}" type="slidenum">
              <a:rPr lang="en-US" smtClean="0"/>
              <a:pPr/>
              <a:t>33</a:t>
            </a:fld>
            <a:endParaRPr lang="en-US" dirty="0"/>
          </a:p>
        </p:txBody>
      </p:sp>
      <p:sp>
        <p:nvSpPr>
          <p:cNvPr id="5" name="Rectangle 4" title="Rectangle"/>
          <p:cNvSpPr/>
          <p:nvPr/>
        </p:nvSpPr>
        <p:spPr>
          <a:xfrm>
            <a:off x="498642" y="1767233"/>
            <a:ext cx="6808305" cy="461665"/>
          </a:xfrm>
          <a:prstGeom prst="rect">
            <a:avLst/>
          </a:prstGeom>
        </p:spPr>
        <p:txBody>
          <a:bodyPr wrap="square">
            <a:spAutoFit/>
          </a:bodyPr>
          <a:lstStyle/>
          <a:p>
            <a:pPr marL="45720" indent="0">
              <a:buNone/>
            </a:pPr>
            <a:endParaRPr lang="en-US" sz="2400" dirty="0"/>
          </a:p>
        </p:txBody>
      </p:sp>
      <p:sp>
        <p:nvSpPr>
          <p:cNvPr id="7" name="Rectangle 6"/>
          <p:cNvSpPr/>
          <p:nvPr/>
        </p:nvSpPr>
        <p:spPr>
          <a:xfrm>
            <a:off x="732212" y="2210739"/>
            <a:ext cx="6341166" cy="3798476"/>
          </a:xfrm>
          <a:prstGeom prst="rect">
            <a:avLst/>
          </a:prstGeom>
        </p:spPr>
        <p:txBody>
          <a:bodyPr wrap="square">
            <a:spAutoFit/>
          </a:bodyPr>
          <a:lstStyle/>
          <a:p>
            <a:pPr marL="44280" indent="0">
              <a:spcBef>
                <a:spcPts val="479"/>
              </a:spcBef>
              <a:buClrTx/>
              <a:buNone/>
            </a:pPr>
            <a:r>
              <a:rPr lang="en-US" sz="2000" dirty="0"/>
              <a:t>CDE provides Local Education Agencies (LEAs) a means of administering and maintaining user access to CDE applications. </a:t>
            </a:r>
          </a:p>
          <a:p>
            <a:pPr marL="44280" indent="0">
              <a:spcBef>
                <a:spcPts val="479"/>
              </a:spcBef>
              <a:buClrTx/>
              <a:buNone/>
            </a:pPr>
            <a:endParaRPr lang="en-US" sz="2000" dirty="0"/>
          </a:p>
          <a:p>
            <a:pPr marL="44280" indent="0">
              <a:spcBef>
                <a:spcPts val="479"/>
              </a:spcBef>
              <a:buClrTx/>
              <a:buNone/>
            </a:pPr>
            <a:r>
              <a:rPr lang="en-US" sz="2000" dirty="0"/>
              <a:t>IdM ensures protection of data received, collected, developed, and used by CDE in compliance with the Family Educational Rights and Privacy Act as well as other privacy mandates. </a:t>
            </a:r>
          </a:p>
          <a:p>
            <a:pPr marL="44280" indent="0">
              <a:spcBef>
                <a:spcPts val="479"/>
              </a:spcBef>
              <a:buClrTx/>
              <a:buNone/>
            </a:pPr>
            <a:endParaRPr lang="en-US" sz="2000" dirty="0"/>
          </a:p>
          <a:p>
            <a:pPr marL="44280">
              <a:spcBef>
                <a:spcPts val="479"/>
              </a:spcBef>
            </a:pPr>
            <a:r>
              <a:rPr lang="en-US" sz="2000" dirty="0" err="1"/>
              <a:t>IdM</a:t>
            </a:r>
            <a:r>
              <a:rPr lang="en-US" sz="2000" dirty="0"/>
              <a:t> Website: </a:t>
            </a:r>
            <a:r>
              <a:rPr lang="en-US" sz="2000" dirty="0">
                <a:hlinkClick r:id="rId2"/>
              </a:rPr>
              <a:t>https://cdeapps.cde.state.co.us/index.html</a:t>
            </a:r>
            <a:r>
              <a:rPr lang="en-US" sz="2000" dirty="0"/>
              <a:t> </a:t>
            </a:r>
          </a:p>
          <a:p>
            <a:pPr marL="44280" indent="0">
              <a:spcBef>
                <a:spcPts val="479"/>
              </a:spcBef>
              <a:buClrTx/>
              <a:buNone/>
            </a:pPr>
            <a:endParaRPr lang="en-US" sz="2000" dirty="0"/>
          </a:p>
        </p:txBody>
      </p:sp>
    </p:spTree>
    <p:extLst>
      <p:ext uri="{BB962C8B-B14F-4D97-AF65-F5344CB8AC3E}">
        <p14:creationId xmlns:p14="http://schemas.microsoft.com/office/powerpoint/2010/main" val="3216785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Identity Management Web Page"/>
          <p:cNvPicPr>
            <a:picLocks noChangeAspect="1"/>
          </p:cNvPicPr>
          <p:nvPr/>
        </p:nvPicPr>
        <p:blipFill>
          <a:blip r:embed="rId3"/>
          <a:stretch>
            <a:fillRect/>
          </a:stretch>
        </p:blipFill>
        <p:spPr>
          <a:xfrm>
            <a:off x="491150" y="614008"/>
            <a:ext cx="6486769" cy="4848933"/>
          </a:xfrm>
          <a:prstGeom prst="rect">
            <a:avLst/>
          </a:prstGeom>
        </p:spPr>
      </p:pic>
      <p:sp>
        <p:nvSpPr>
          <p:cNvPr id="6" name="Slide Number Placeholder 5"/>
          <p:cNvSpPr>
            <a:spLocks noGrp="1"/>
          </p:cNvSpPr>
          <p:nvPr>
            <p:ph type="sldNum" sz="quarter" idx="12"/>
          </p:nvPr>
        </p:nvSpPr>
        <p:spPr/>
        <p:txBody>
          <a:bodyPr/>
          <a:lstStyle/>
          <a:p>
            <a:fld id="{34A3F748-31DA-4297-96EF-69DC737B5DDE}" type="slidenum">
              <a:rPr lang="en-US" smtClean="0"/>
              <a:t>34</a:t>
            </a:fld>
            <a:endParaRPr lang="en-US" dirty="0"/>
          </a:p>
        </p:txBody>
      </p:sp>
      <p:sp>
        <p:nvSpPr>
          <p:cNvPr id="2" name="Content Placeholder 1"/>
          <p:cNvSpPr>
            <a:spLocks noGrp="1"/>
          </p:cNvSpPr>
          <p:nvPr>
            <p:ph idx="4294967295"/>
          </p:nvPr>
        </p:nvSpPr>
        <p:spPr>
          <a:xfrm>
            <a:off x="0" y="0"/>
            <a:ext cx="7886700" cy="6076950"/>
          </a:xfrm>
        </p:spPr>
        <p:txBody>
          <a:bodyPr/>
          <a:lstStyle/>
          <a:p>
            <a:pPr marL="0" indent="0">
              <a:buNone/>
            </a:pPr>
            <a:r>
              <a:rPr lang="en-US" sz="2000" dirty="0">
                <a:hlinkClick r:id="rId4"/>
              </a:rPr>
              <a:t>https://cdeapps.cde.state.co.us/index.html</a:t>
            </a:r>
            <a:r>
              <a:rPr lang="en-US" sz="2000" dirty="0"/>
              <a:t> </a:t>
            </a:r>
          </a:p>
          <a:p>
            <a:endParaRPr lang="en-US" dirty="0"/>
          </a:p>
          <a:p>
            <a:endParaRPr lang="en-US" dirty="0"/>
          </a:p>
          <a:p>
            <a:pPr marL="0" indent="0">
              <a:buNone/>
            </a:pPr>
            <a:endParaRPr lang="en-US" dirty="0"/>
          </a:p>
          <a:p>
            <a:endParaRPr lang="en-US" dirty="0"/>
          </a:p>
          <a:p>
            <a:pPr marL="0" indent="0">
              <a:buNone/>
            </a:pPr>
            <a:endParaRPr lang="en-US" dirty="0"/>
          </a:p>
        </p:txBody>
      </p:sp>
      <p:sp>
        <p:nvSpPr>
          <p:cNvPr id="4" name="TextBox 3"/>
          <p:cNvSpPr txBox="1"/>
          <p:nvPr/>
        </p:nvSpPr>
        <p:spPr>
          <a:xfrm>
            <a:off x="2165529" y="1448341"/>
            <a:ext cx="2844132" cy="830997"/>
          </a:xfrm>
          <a:prstGeom prst="rect">
            <a:avLst/>
          </a:prstGeom>
          <a:noFill/>
        </p:spPr>
        <p:txBody>
          <a:bodyPr wrap="square" rtlCol="0">
            <a:spAutoFit/>
          </a:bodyPr>
          <a:lstStyle/>
          <a:p>
            <a:endParaRPr lang="en-US" sz="1600" dirty="0">
              <a:solidFill>
                <a:schemeClr val="accent1">
                  <a:lumMod val="50000"/>
                </a:schemeClr>
              </a:solidFill>
            </a:endParaRPr>
          </a:p>
          <a:p>
            <a:r>
              <a:rPr lang="en-US" sz="1600" dirty="0">
                <a:solidFill>
                  <a:schemeClr val="accent1">
                    <a:lumMod val="50000"/>
                  </a:schemeClr>
                </a:solidFill>
              </a:rPr>
              <a:t>*single sign-on used for all CDE applications listed here</a:t>
            </a:r>
          </a:p>
        </p:txBody>
      </p:sp>
      <p:sp>
        <p:nvSpPr>
          <p:cNvPr id="10" name="Left Arrow 9" title="Arrow"/>
          <p:cNvSpPr/>
          <p:nvPr/>
        </p:nvSpPr>
        <p:spPr>
          <a:xfrm rot="5400000">
            <a:off x="728356" y="4836830"/>
            <a:ext cx="653662"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sp>
        <p:nvSpPr>
          <p:cNvPr id="5" name="TextBox 4"/>
          <p:cNvSpPr txBox="1"/>
          <p:nvPr/>
        </p:nvSpPr>
        <p:spPr>
          <a:xfrm>
            <a:off x="702307" y="5462941"/>
            <a:ext cx="4987293" cy="307777"/>
          </a:xfrm>
          <a:prstGeom prst="rect">
            <a:avLst/>
          </a:prstGeom>
          <a:solidFill>
            <a:schemeClr val="accent2">
              <a:lumMod val="60000"/>
              <a:lumOff val="40000"/>
            </a:schemeClr>
          </a:solidFill>
        </p:spPr>
        <p:txBody>
          <a:bodyPr wrap="square" rtlCol="0">
            <a:spAutoFit/>
          </a:bodyPr>
          <a:lstStyle/>
          <a:p>
            <a:r>
              <a:rPr lang="en-US" sz="1400" dirty="0"/>
              <a:t>*LAMS: Click </a:t>
            </a:r>
            <a:r>
              <a:rPr lang="en-US" sz="1400" u="sng" dirty="0"/>
              <a:t>Access Management</a:t>
            </a:r>
            <a:r>
              <a:rPr lang="en-US" sz="1400" dirty="0"/>
              <a:t> to add or modify </a:t>
            </a:r>
            <a:r>
              <a:rPr lang="en-US" sz="1400" dirty="0" err="1"/>
              <a:t>IdM</a:t>
            </a:r>
            <a:r>
              <a:rPr lang="en-US" sz="1400" dirty="0"/>
              <a:t> accounts </a:t>
            </a:r>
          </a:p>
        </p:txBody>
      </p:sp>
      <p:sp>
        <p:nvSpPr>
          <p:cNvPr id="3" name="TextBox 2"/>
          <p:cNvSpPr txBox="1"/>
          <p:nvPr/>
        </p:nvSpPr>
        <p:spPr>
          <a:xfrm>
            <a:off x="6977919" y="3695073"/>
            <a:ext cx="1671406" cy="461665"/>
          </a:xfrm>
          <a:prstGeom prst="rect">
            <a:avLst/>
          </a:prstGeom>
          <a:solidFill>
            <a:schemeClr val="accent2">
              <a:lumMod val="60000"/>
              <a:lumOff val="40000"/>
            </a:schemeClr>
          </a:solidFill>
        </p:spPr>
        <p:txBody>
          <a:bodyPr wrap="square" rtlCol="0">
            <a:spAutoFit/>
          </a:bodyPr>
          <a:lstStyle/>
          <a:p>
            <a:r>
              <a:rPr lang="en-US" sz="1200" dirty="0"/>
              <a:t>LAM Help Guide and resource modules</a:t>
            </a:r>
          </a:p>
        </p:txBody>
      </p:sp>
      <p:cxnSp>
        <p:nvCxnSpPr>
          <p:cNvPr id="12" name="Straight Arrow Connector 11" title="Arrow"/>
          <p:cNvCxnSpPr/>
          <p:nvPr/>
        </p:nvCxnSpPr>
        <p:spPr>
          <a:xfrm flipH="1">
            <a:off x="6379152" y="3857019"/>
            <a:ext cx="449188"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156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Identity Management</a:t>
            </a:r>
          </a:p>
        </p:txBody>
      </p:sp>
      <p:sp>
        <p:nvSpPr>
          <p:cNvPr id="3" name="Slide Number Placeholder 2"/>
          <p:cNvSpPr>
            <a:spLocks noGrp="1"/>
          </p:cNvSpPr>
          <p:nvPr>
            <p:ph type="sldNum" sz="quarter" idx="12"/>
          </p:nvPr>
        </p:nvSpPr>
        <p:spPr/>
        <p:txBody>
          <a:bodyPr/>
          <a:lstStyle/>
          <a:p>
            <a:fld id="{67726FA2-3EC9-4717-AD62-D8C823692DD3}" type="slidenum">
              <a:rPr lang="en-US" smtClean="0"/>
              <a:pPr/>
              <a:t>35</a:t>
            </a:fld>
            <a:endParaRPr lang="en-US" dirty="0"/>
          </a:p>
        </p:txBody>
      </p:sp>
      <p:sp>
        <p:nvSpPr>
          <p:cNvPr id="6" name="Rectangle 5"/>
          <p:cNvSpPr/>
          <p:nvPr/>
        </p:nvSpPr>
        <p:spPr>
          <a:xfrm>
            <a:off x="199054" y="1292160"/>
            <a:ext cx="8225417" cy="5078313"/>
          </a:xfrm>
          <a:prstGeom prst="rect">
            <a:avLst/>
          </a:prstGeom>
        </p:spPr>
        <p:txBody>
          <a:bodyPr wrap="square">
            <a:spAutoFit/>
          </a:bodyPr>
          <a:lstStyle/>
          <a:p>
            <a:r>
              <a:rPr lang="en-US" u="sng" dirty="0"/>
              <a:t>Responsibilities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i="1" cap="all" dirty="0">
                <a:solidFill>
                  <a:schemeClr val="accent2"/>
                </a:solidFill>
              </a:rPr>
              <a:t>District Superintendent or Special Education director</a:t>
            </a:r>
          </a:p>
          <a:p>
            <a:pPr marL="800100" lvl="1" indent="-342900">
              <a:buFont typeface="Arial" panose="020B0604020202020204" pitchFamily="34" charset="0"/>
              <a:buChar char="•"/>
            </a:pPr>
            <a:r>
              <a:rPr lang="en-US" dirty="0"/>
              <a:t>Responsible for creating and managing a user or a group of users known as the Local Access Managers (LAMs) </a:t>
            </a:r>
          </a:p>
          <a:p>
            <a:pPr marL="342900" indent="-342900">
              <a:buFont typeface="Arial" panose="020B0604020202020204" pitchFamily="34" charset="0"/>
              <a:buChar char="•"/>
            </a:pPr>
            <a:r>
              <a:rPr lang="en-US" i="1" cap="all" dirty="0">
                <a:solidFill>
                  <a:schemeClr val="accent2"/>
                </a:solidFill>
              </a:rPr>
              <a:t>Local Access Manager (LAM)</a:t>
            </a:r>
          </a:p>
          <a:p>
            <a:pPr marL="800100" lvl="1" indent="-342900">
              <a:buFont typeface="Arial" panose="020B0604020202020204" pitchFamily="34" charset="0"/>
              <a:buChar char="•"/>
            </a:pPr>
            <a:r>
              <a:rPr lang="en-US" dirty="0"/>
              <a:t>Responsible for approving and administering access to CDE systems for all users within their organization.</a:t>
            </a:r>
          </a:p>
          <a:p>
            <a:pPr marL="800100" lvl="1" indent="-342900">
              <a:buFont typeface="Arial" panose="020B0604020202020204" pitchFamily="34" charset="0"/>
              <a:buChar char="•"/>
            </a:pPr>
            <a:r>
              <a:rPr lang="en-US" dirty="0"/>
              <a:t>District and Administrative Unit LAMs (access to assign 4-digit or 5-digit group roles)</a:t>
            </a:r>
          </a:p>
          <a:p>
            <a:pPr marL="342900" indent="-342900">
              <a:buFont typeface="Arial" panose="020B0604020202020204" pitchFamily="34" charset="0"/>
              <a:buChar char="•"/>
            </a:pPr>
            <a:r>
              <a:rPr lang="en-US" i="1" cap="all" dirty="0">
                <a:solidFill>
                  <a:schemeClr val="accent2"/>
                </a:solidFill>
              </a:rPr>
              <a:t>User</a:t>
            </a:r>
            <a:r>
              <a:rPr lang="en-US" i="1" dirty="0">
                <a:solidFill>
                  <a:srgbClr val="00B050"/>
                </a:solidFill>
              </a:rPr>
              <a:t> </a:t>
            </a:r>
            <a:r>
              <a:rPr lang="en-US" dirty="0"/>
              <a:t>- employee of a local education agency (LEA) who has been granted CDE application access by either the District or the Administrative Unit LAM</a:t>
            </a:r>
          </a:p>
          <a:p>
            <a:pPr marL="342900" indent="-342900">
              <a:buFont typeface="Arial" panose="020B0604020202020204" pitchFamily="34" charset="0"/>
              <a:buChar char="•"/>
            </a:pPr>
            <a:r>
              <a:rPr lang="en-US" i="1" cap="all" dirty="0">
                <a:solidFill>
                  <a:schemeClr val="accent2"/>
                </a:solidFill>
              </a:rPr>
              <a:t>Data Pipeline Groups (for the purpose of this training)</a:t>
            </a:r>
          </a:p>
          <a:p>
            <a:pPr marL="800100" lvl="1" indent="-342900">
              <a:buFont typeface="Arial" panose="020B0604020202020204" pitchFamily="34" charset="0"/>
              <a:buChar char="•"/>
            </a:pPr>
            <a:r>
              <a:rPr lang="en-US" b="1" i="1" dirty="0">
                <a:solidFill>
                  <a:srgbClr val="488BC9"/>
                </a:solidFill>
              </a:rPr>
              <a:t>Interchanges</a:t>
            </a:r>
          </a:p>
          <a:p>
            <a:pPr marL="1257300" lvl="2" indent="-342900">
              <a:buFont typeface="Arial" panose="020B0604020202020204" pitchFamily="34" charset="0"/>
              <a:buChar char="•"/>
            </a:pPr>
            <a:r>
              <a:rPr lang="en-US" b="1" i="1" dirty="0">
                <a:solidFill>
                  <a:srgbClr val="488BC9"/>
                </a:solidFill>
              </a:rPr>
              <a:t>SPE – Special Education IEP</a:t>
            </a:r>
          </a:p>
          <a:p>
            <a:pPr marL="800100" lvl="1" indent="-342900">
              <a:buFont typeface="Arial" panose="020B0604020202020204" pitchFamily="34" charset="0"/>
              <a:buChar char="•"/>
            </a:pPr>
            <a:r>
              <a:rPr lang="en-US" b="1" i="1" dirty="0">
                <a:solidFill>
                  <a:srgbClr val="488BC9"/>
                </a:solidFill>
              </a:rPr>
              <a:t>Snapshot </a:t>
            </a:r>
          </a:p>
          <a:p>
            <a:pPr marL="1257300" lvl="2" indent="-342900">
              <a:buFont typeface="Arial" panose="020B0604020202020204" pitchFamily="34" charset="0"/>
              <a:buChar char="•"/>
            </a:pPr>
            <a:r>
              <a:rPr lang="en-US" b="1" i="1" dirty="0">
                <a:solidFill>
                  <a:srgbClr val="488BC9"/>
                </a:solidFill>
              </a:rPr>
              <a:t>DEC – Special Education December Count</a:t>
            </a:r>
          </a:p>
          <a:p>
            <a:endParaRPr lang="en-US" dirty="0"/>
          </a:p>
        </p:txBody>
      </p:sp>
    </p:spTree>
    <p:extLst>
      <p:ext uri="{BB962C8B-B14F-4D97-AF65-F5344CB8AC3E}">
        <p14:creationId xmlns:p14="http://schemas.microsoft.com/office/powerpoint/2010/main" val="1783215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December Count:</a:t>
            </a:r>
            <a:br>
              <a:rPr lang="en-US"/>
            </a:br>
            <a:r>
              <a:rPr lang="en-US"/>
              <a:t>Identity Management Roles</a:t>
            </a:r>
          </a:p>
        </p:txBody>
      </p:sp>
      <p:sp>
        <p:nvSpPr>
          <p:cNvPr id="2" name="Content Placeholder 1"/>
          <p:cNvSpPr>
            <a:spLocks noGrp="1"/>
          </p:cNvSpPr>
          <p:nvPr>
            <p:ph idx="1"/>
          </p:nvPr>
        </p:nvSpPr>
        <p:spPr>
          <a:xfrm>
            <a:off x="628650" y="1463040"/>
            <a:ext cx="7961168" cy="4640674"/>
          </a:xfrm>
        </p:spPr>
        <p:txBody>
          <a:bodyPr>
            <a:normAutofit/>
          </a:bodyPr>
          <a:lstStyle/>
          <a:p>
            <a:pPr marL="0" indent="0">
              <a:buNone/>
            </a:pPr>
            <a:r>
              <a:rPr lang="en-US" sz="1600" dirty="0"/>
              <a:t>DATA PIPELINE ROLES NEEDED TO COMPLETE DECEMBER COUNT: </a:t>
            </a:r>
            <a:endParaRPr lang="en-US" sz="1600" dirty="0">
              <a:solidFill>
                <a:schemeClr val="tx1"/>
              </a:solidFill>
              <a:latin typeface="+mn-lt"/>
            </a:endParaRPr>
          </a:p>
          <a:p>
            <a:r>
              <a:rPr lang="en-US" sz="1400" dirty="0">
                <a:solidFill>
                  <a:schemeClr val="tx1"/>
                </a:solidFill>
                <a:latin typeface="+mn-lt"/>
              </a:rPr>
              <a:t>Special Education IEP Role:</a:t>
            </a:r>
          </a:p>
          <a:p>
            <a:pPr lvl="1"/>
            <a:r>
              <a:rPr lang="en-US" sz="1400" dirty="0"/>
              <a:t>SPE~LEAUSER – upload and modify Special Education IEP Interchange Files</a:t>
            </a:r>
          </a:p>
          <a:p>
            <a:endParaRPr lang="en-US" sz="1400" dirty="0">
              <a:solidFill>
                <a:schemeClr val="tx1"/>
              </a:solidFill>
              <a:latin typeface="+mn-lt"/>
            </a:endParaRPr>
          </a:p>
          <a:p>
            <a:r>
              <a:rPr lang="en-US" sz="1400" dirty="0">
                <a:solidFill>
                  <a:schemeClr val="tx1"/>
                </a:solidFill>
                <a:latin typeface="+mn-lt"/>
              </a:rPr>
              <a:t>Special Education December Count Snapshot Roles:</a:t>
            </a:r>
          </a:p>
          <a:p>
            <a:pPr lvl="1"/>
            <a:r>
              <a:rPr lang="en-US" sz="1400" dirty="0"/>
              <a:t>DEC~LEAAPPROVER – </a:t>
            </a:r>
            <a:r>
              <a:rPr lang="en-US" sz="1400" b="0" dirty="0"/>
              <a:t>Approves, creates, views Snapshot </a:t>
            </a:r>
            <a:r>
              <a:rPr lang="en-US" sz="1400" b="1" dirty="0"/>
              <a:t>OR</a:t>
            </a:r>
          </a:p>
          <a:p>
            <a:pPr lvl="1"/>
            <a:r>
              <a:rPr lang="en-US" sz="1400" dirty="0"/>
              <a:t>DEC~LEAUSER -  </a:t>
            </a:r>
            <a:r>
              <a:rPr lang="en-US" sz="1400" b="0" dirty="0"/>
              <a:t>creates, views Snapshot </a:t>
            </a:r>
            <a:r>
              <a:rPr lang="en-US" sz="1400" b="1" dirty="0"/>
              <a:t>OR</a:t>
            </a:r>
          </a:p>
          <a:p>
            <a:pPr lvl="1"/>
            <a:r>
              <a:rPr lang="en-US" sz="1400" dirty="0"/>
              <a:t>DEC~LEAVIEWER- </a:t>
            </a:r>
            <a:r>
              <a:rPr lang="en-US" sz="1400" b="0" dirty="0"/>
              <a:t>views snapshot</a:t>
            </a:r>
          </a:p>
          <a:p>
            <a:pPr lvl="1"/>
            <a:endParaRPr lang="en-US" sz="1400" dirty="0"/>
          </a:p>
          <a:p>
            <a:r>
              <a:rPr lang="en-US" sz="1400" dirty="0">
                <a:solidFill>
                  <a:schemeClr val="tx1"/>
                </a:solidFill>
                <a:latin typeface="+mn-lt"/>
              </a:rPr>
              <a:t>Staff Interchange Roles:</a:t>
            </a:r>
          </a:p>
          <a:p>
            <a:pPr lvl="1"/>
            <a:r>
              <a:rPr lang="en-US" sz="1400" dirty="0"/>
              <a:t>STF~ LEAUSER – upload and modify staff interchange files </a:t>
            </a:r>
            <a:r>
              <a:rPr lang="en-US" sz="1400" b="1" dirty="0"/>
              <a:t>OR</a:t>
            </a:r>
          </a:p>
          <a:p>
            <a:pPr lvl="1"/>
            <a:r>
              <a:rPr lang="en-US" sz="1400" dirty="0"/>
              <a:t>STF~LEAVIEWER – view (only) staff interchange data</a:t>
            </a:r>
          </a:p>
          <a:p>
            <a:pPr marL="457200" lvl="1" indent="0">
              <a:buNone/>
            </a:pPr>
            <a:r>
              <a:rPr lang="en-US" sz="1400" b="1" dirty="0">
                <a:solidFill>
                  <a:srgbClr val="FF0000"/>
                </a:solidFill>
                <a:latin typeface="+mn-lt"/>
              </a:rPr>
              <a:t>*EACH LEA MUST DETERMINE WHO WILL REPORT THE SPED STAFF- DISTRICT OR AU RESPONDENT?</a:t>
            </a:r>
          </a:p>
          <a:p>
            <a:pPr marL="914400" lvl="2" indent="0">
              <a:buNone/>
            </a:pPr>
            <a:r>
              <a:rPr lang="en-US" sz="1400" b="1" dirty="0">
                <a:solidFill>
                  <a:srgbClr val="FF0000"/>
                </a:solidFill>
                <a:latin typeface="+mn-lt"/>
              </a:rPr>
              <a:t>AU respondent does not have to have an STF role if district is uploading ALL staff.</a:t>
            </a:r>
            <a:endParaRPr lang="en-US" sz="1400" b="0" dirty="0"/>
          </a:p>
          <a:p>
            <a:endParaRPr lang="en-US" sz="1400" dirty="0">
              <a:solidFill>
                <a:schemeClr val="tx1"/>
              </a:solidFill>
              <a:latin typeface="+mn-lt"/>
            </a:endParaRPr>
          </a:p>
          <a:p>
            <a:pPr marL="0" indent="0">
              <a:buNone/>
            </a:pPr>
            <a:r>
              <a:rPr lang="en-US" sz="1400" dirty="0">
                <a:solidFill>
                  <a:schemeClr val="tx1"/>
                </a:solidFill>
                <a:latin typeface="+mn-lt"/>
              </a:rPr>
              <a:t>        </a:t>
            </a:r>
            <a:r>
              <a:rPr lang="en-US" sz="1400" b="1" dirty="0">
                <a:solidFill>
                  <a:schemeClr val="tx1"/>
                </a:solidFill>
                <a:latin typeface="+mn-lt"/>
              </a:rPr>
              <a:t>*Important: ONLY 1 role per Group</a:t>
            </a:r>
          </a:p>
        </p:txBody>
      </p:sp>
      <p:sp>
        <p:nvSpPr>
          <p:cNvPr id="6" name="Slide Number Placeholder 5"/>
          <p:cNvSpPr>
            <a:spLocks noGrp="1"/>
          </p:cNvSpPr>
          <p:nvPr>
            <p:ph type="sldNum" sz="quarter" idx="12"/>
          </p:nvPr>
        </p:nvSpPr>
        <p:spPr/>
        <p:txBody>
          <a:bodyPr/>
          <a:lstStyle/>
          <a:p>
            <a:fld id="{67726FA2-3EC9-4717-AD62-D8C823692DD3}" type="slidenum">
              <a:rPr lang="en-US" smtClean="0"/>
              <a:pPr/>
              <a:t>36</a:t>
            </a:fld>
            <a:endParaRPr lang="en-US"/>
          </a:p>
        </p:txBody>
      </p:sp>
      <p:sp>
        <p:nvSpPr>
          <p:cNvPr id="7" name="TextBox 6">
            <a:extLst>
              <a:ext uri="{FF2B5EF4-FFF2-40B4-BE49-F238E27FC236}">
                <a16:creationId xmlns:a16="http://schemas.microsoft.com/office/drawing/2014/main" id="{29375F72-3937-41AC-8CA4-592BE4F676DC}"/>
              </a:ext>
            </a:extLst>
          </p:cNvPr>
          <p:cNvSpPr txBox="1"/>
          <p:nvPr/>
        </p:nvSpPr>
        <p:spPr>
          <a:xfrm>
            <a:off x="907025" y="6326487"/>
            <a:ext cx="6968613" cy="276999"/>
          </a:xfrm>
          <a:prstGeom prst="rect">
            <a:avLst/>
          </a:prstGeom>
          <a:noFill/>
        </p:spPr>
        <p:txBody>
          <a:bodyPr wrap="square">
            <a:spAutoFit/>
          </a:bodyPr>
          <a:lstStyle/>
          <a:p>
            <a:r>
              <a:rPr lang="en-US" sz="1200">
                <a:solidFill>
                  <a:schemeClr val="bg1">
                    <a:lumMod val="50000"/>
                  </a:schemeClr>
                </a:solidFill>
              </a:rPr>
              <a:t>December Count - Lindsey Heitman - heitman_l@cde.state.co.us  (303) 866-5759</a:t>
            </a:r>
            <a:endParaRPr lang="en-US" sz="1200"/>
          </a:p>
        </p:txBody>
      </p:sp>
    </p:spTree>
    <p:extLst>
      <p:ext uri="{BB962C8B-B14F-4D97-AF65-F5344CB8AC3E}">
        <p14:creationId xmlns:p14="http://schemas.microsoft.com/office/powerpoint/2010/main" val="2844920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Where to access the Data Pipeline</a:t>
            </a:r>
          </a:p>
        </p:txBody>
      </p:sp>
      <p:sp>
        <p:nvSpPr>
          <p:cNvPr id="2" name="Content Placeholder 1"/>
          <p:cNvSpPr>
            <a:spLocks noGrp="1"/>
          </p:cNvSpPr>
          <p:nvPr>
            <p:ph idx="1"/>
          </p:nvPr>
        </p:nvSpPr>
        <p:spPr>
          <a:xfrm>
            <a:off x="363730" y="1225118"/>
            <a:ext cx="8780270" cy="4375615"/>
          </a:xfrm>
        </p:spPr>
        <p:txBody>
          <a:bodyPr/>
          <a:lstStyle/>
          <a:p>
            <a:r>
              <a:rPr lang="en-US" dirty="0">
                <a:hlinkClick r:id="rId3"/>
              </a:rPr>
              <a:t>https://cdeapps.cde.state.co.us/index.html</a:t>
            </a:r>
            <a:r>
              <a:rPr lang="en-US" dirty="0"/>
              <a:t>  </a:t>
            </a:r>
            <a:r>
              <a:rPr lang="en-US" sz="1400" dirty="0">
                <a:solidFill>
                  <a:srgbClr val="FF0000"/>
                </a:solidFill>
              </a:rPr>
              <a:t>*recommended link to bookmark </a:t>
            </a:r>
          </a:p>
          <a:p>
            <a:endParaRPr lang="en-US" dirty="0"/>
          </a:p>
          <a:p>
            <a:endParaRPr lang="en-US" dirty="0"/>
          </a:p>
          <a:p>
            <a:pPr marL="0" indent="0">
              <a:buNone/>
            </a:pPr>
            <a:endParaRPr lang="en-US" dirty="0"/>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67726FA2-3EC9-4717-AD62-D8C823692DD3}" type="slidenum">
              <a:rPr lang="en-US" smtClean="0"/>
              <a:pPr/>
              <a:t>37</a:t>
            </a:fld>
            <a:endParaRPr lang="en-US" dirty="0"/>
          </a:p>
        </p:txBody>
      </p:sp>
      <p:sp>
        <p:nvSpPr>
          <p:cNvPr id="4" name="TextBox 3"/>
          <p:cNvSpPr txBox="1"/>
          <p:nvPr/>
        </p:nvSpPr>
        <p:spPr>
          <a:xfrm>
            <a:off x="245193" y="2092305"/>
            <a:ext cx="2338224" cy="1569660"/>
          </a:xfrm>
          <a:prstGeom prst="rect">
            <a:avLst/>
          </a:prstGeom>
          <a:noFill/>
        </p:spPr>
        <p:txBody>
          <a:bodyPr wrap="square" rtlCol="0">
            <a:spAutoFit/>
          </a:bodyPr>
          <a:lstStyle/>
          <a:p>
            <a:endParaRPr lang="en-US" sz="1600" dirty="0">
              <a:solidFill>
                <a:srgbClr val="FF0000"/>
              </a:solidFill>
            </a:endParaRPr>
          </a:p>
          <a:p>
            <a:endParaRPr lang="en-US" sz="1600" dirty="0">
              <a:solidFill>
                <a:srgbClr val="FF0000"/>
              </a:solidFill>
            </a:endParaRPr>
          </a:p>
          <a:p>
            <a:endParaRPr lang="en-US" sz="1600" dirty="0">
              <a:solidFill>
                <a:srgbClr val="FF0000"/>
              </a:solidFill>
            </a:endParaRPr>
          </a:p>
          <a:p>
            <a:r>
              <a:rPr lang="en-US" sz="1600" dirty="0">
                <a:solidFill>
                  <a:srgbClr val="FF0000"/>
                </a:solidFill>
              </a:rPr>
              <a:t>*single sign-on login used for all CDE applications listed here</a:t>
            </a:r>
          </a:p>
        </p:txBody>
      </p:sp>
      <p:pic>
        <p:nvPicPr>
          <p:cNvPr id="8" name="Picture 7" title="Identity Management web page screenshot"/>
          <p:cNvPicPr>
            <a:picLocks noChangeAspect="1"/>
          </p:cNvPicPr>
          <p:nvPr/>
        </p:nvPicPr>
        <p:blipFill>
          <a:blip r:embed="rId4"/>
          <a:stretch>
            <a:fillRect/>
          </a:stretch>
        </p:blipFill>
        <p:spPr>
          <a:xfrm>
            <a:off x="2662805" y="1711569"/>
            <a:ext cx="6308197" cy="4715449"/>
          </a:xfrm>
          <a:prstGeom prst="rect">
            <a:avLst/>
          </a:prstGeom>
        </p:spPr>
      </p:pic>
      <p:sp>
        <p:nvSpPr>
          <p:cNvPr id="9" name="Left Brace 8" title="Left Bracket"/>
          <p:cNvSpPr/>
          <p:nvPr/>
        </p:nvSpPr>
        <p:spPr>
          <a:xfrm>
            <a:off x="2164862" y="3290277"/>
            <a:ext cx="375138" cy="156307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63333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5194" y="1246239"/>
            <a:ext cx="8012982" cy="4831261"/>
          </a:xfrm>
        </p:spPr>
        <p:txBody>
          <a:bodyPr/>
          <a:lstStyle/>
          <a:p>
            <a:pPr marL="0" indent="0">
              <a:buNone/>
            </a:pPr>
            <a:r>
              <a:rPr lang="en-US" sz="1800" dirty="0"/>
              <a:t>From bookmarked link, click </a:t>
            </a:r>
            <a:r>
              <a:rPr lang="en-US" sz="1800" b="1" u="sng" dirty="0"/>
              <a:t>Data Pipeline</a:t>
            </a:r>
            <a:r>
              <a:rPr lang="en-US" sz="1800" dirty="0"/>
              <a:t> to get to this screen. Next click</a:t>
            </a:r>
          </a:p>
          <a:p>
            <a:pPr marL="0" indent="0">
              <a:buNone/>
            </a:pPr>
            <a:r>
              <a:rPr lang="en-US" sz="1800" dirty="0"/>
              <a:t>the blue login button shown below.</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Where to Access the Data Pipeline</a:t>
            </a:r>
          </a:p>
        </p:txBody>
      </p:sp>
      <p:sp>
        <p:nvSpPr>
          <p:cNvPr id="7" name="Left Arrow 6"/>
          <p:cNvSpPr/>
          <p:nvPr/>
        </p:nvSpPr>
        <p:spPr>
          <a:xfrm rot="10800000">
            <a:off x="1992235" y="3846300"/>
            <a:ext cx="731520" cy="457200"/>
          </a:xfrm>
          <a:prstGeom prst="leftArrow">
            <a:avLst/>
          </a:prstGeom>
          <a:solidFill>
            <a:srgbClr val="CC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731" t="17821" r="12163" b="22620"/>
          <a:stretch/>
        </p:blipFill>
        <p:spPr bwMode="auto">
          <a:xfrm>
            <a:off x="435077" y="2414214"/>
            <a:ext cx="7548382" cy="3322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rot="10800000">
            <a:off x="1867900" y="4219154"/>
            <a:ext cx="413182" cy="149130"/>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Slide Number Placeholder 3">
            <a:extLst>
              <a:ext uri="{FF2B5EF4-FFF2-40B4-BE49-F238E27FC236}">
                <a16:creationId xmlns:a16="http://schemas.microsoft.com/office/drawing/2014/main" id="{9C7081B3-2F55-489D-B10D-68E6E4392D36}"/>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2624872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Single Sign On</a:t>
            </a:r>
          </a:p>
        </p:txBody>
      </p:sp>
      <p:pic>
        <p:nvPicPr>
          <p:cNvPr id="2052" name="Picture 4"/>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5041" t="13755" r="26169" b="29963"/>
          <a:stretch/>
        </p:blipFill>
        <p:spPr bwMode="auto">
          <a:xfrm>
            <a:off x="1119499" y="1504060"/>
            <a:ext cx="6080623" cy="4383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37683" y="3313849"/>
            <a:ext cx="6330444" cy="553998"/>
          </a:xfrm>
          <a:prstGeom prst="rect">
            <a:avLst/>
          </a:prstGeom>
          <a:noFill/>
        </p:spPr>
        <p:txBody>
          <a:bodyPr wrap="square" rtlCol="0">
            <a:spAutoFit/>
          </a:bodyPr>
          <a:lstStyle/>
          <a:p>
            <a:r>
              <a:rPr lang="en-US" sz="1400" b="1" dirty="0"/>
              <a:t>                              </a:t>
            </a:r>
            <a:r>
              <a:rPr lang="en-US" sz="1400" b="1" dirty="0">
                <a:solidFill>
                  <a:srgbClr val="7030A0"/>
                </a:solidFill>
              </a:rPr>
              <a:t>Username is the email address associated with your </a:t>
            </a:r>
            <a:r>
              <a:rPr lang="en-US" sz="1400" b="1" dirty="0" err="1">
                <a:solidFill>
                  <a:srgbClr val="7030A0"/>
                </a:solidFill>
              </a:rPr>
              <a:t>IdM</a:t>
            </a:r>
            <a:r>
              <a:rPr lang="en-US" sz="1400" b="1" dirty="0">
                <a:solidFill>
                  <a:srgbClr val="7030A0"/>
                </a:solidFill>
              </a:rPr>
              <a:t> account</a:t>
            </a:r>
          </a:p>
          <a:p>
            <a:endParaRPr lang="en-US" sz="1600" b="1" dirty="0">
              <a:solidFill>
                <a:srgbClr val="7030A0"/>
              </a:solidFill>
            </a:endParaRPr>
          </a:p>
        </p:txBody>
      </p:sp>
      <p:sp>
        <p:nvSpPr>
          <p:cNvPr id="6" name="TextBox 5"/>
          <p:cNvSpPr txBox="1"/>
          <p:nvPr/>
        </p:nvSpPr>
        <p:spPr>
          <a:xfrm>
            <a:off x="1645360" y="3590848"/>
            <a:ext cx="6191133" cy="307777"/>
          </a:xfrm>
          <a:prstGeom prst="rect">
            <a:avLst/>
          </a:prstGeom>
          <a:noFill/>
        </p:spPr>
        <p:txBody>
          <a:bodyPr wrap="square" rtlCol="0">
            <a:spAutoFit/>
          </a:bodyPr>
          <a:lstStyle/>
          <a:p>
            <a:r>
              <a:rPr lang="en-US" sz="1400" b="1" dirty="0">
                <a:solidFill>
                  <a:srgbClr val="FF0000"/>
                </a:solidFill>
              </a:rPr>
              <a:t>                         </a:t>
            </a:r>
            <a:r>
              <a:rPr lang="en-US" sz="1400" b="1" dirty="0">
                <a:solidFill>
                  <a:srgbClr val="7030A0"/>
                </a:solidFill>
              </a:rPr>
              <a:t>Password specified by you  </a:t>
            </a: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39</a:t>
            </a:fld>
            <a:endParaRPr lang="en-US" dirty="0"/>
          </a:p>
        </p:txBody>
      </p:sp>
    </p:spTree>
    <p:extLst>
      <p:ext uri="{BB962C8B-B14F-4D97-AF65-F5344CB8AC3E}">
        <p14:creationId xmlns:p14="http://schemas.microsoft.com/office/powerpoint/2010/main" val="443425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 Overview - </a:t>
            </a:r>
            <a:r>
              <a:rPr lang="en-US" dirty="0">
                <a:hlinkClick r:id="rId2"/>
              </a:rPr>
              <a:t>https://www.cde.state.co.us/datapipeline</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1758" t="18092" r="12164" b="8905"/>
          <a:stretch/>
        </p:blipFill>
        <p:spPr bwMode="auto">
          <a:xfrm>
            <a:off x="471947" y="1109446"/>
            <a:ext cx="7248303" cy="434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ular Callout 7"/>
          <p:cNvSpPr/>
          <p:nvPr/>
        </p:nvSpPr>
        <p:spPr>
          <a:xfrm rot="10800000">
            <a:off x="4085302" y="4047246"/>
            <a:ext cx="1732936" cy="967206"/>
          </a:xfrm>
          <a:prstGeom prst="wedgeRectCallout">
            <a:avLst/>
          </a:prstGeom>
          <a:noFill/>
          <a:ln w="25400">
            <a:solidFill>
              <a:srgbClr val="FF0000"/>
            </a:solidFill>
          </a:ln>
          <a:effectLst>
            <a:innerShdw blurRad="63500" dist="50800" dir="162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3078913" y="3429000"/>
            <a:ext cx="3429000" cy="507831"/>
          </a:xfrm>
          <a:prstGeom prst="rect">
            <a:avLst/>
          </a:prstGeom>
        </p:spPr>
        <p:txBody>
          <a:bodyPr>
            <a:spAutoFit/>
          </a:bodyPr>
          <a:lstStyle/>
          <a:p>
            <a:pPr algn="ctr"/>
            <a:r>
              <a:rPr lang="en-US" sz="1350" dirty="0">
                <a:solidFill>
                  <a:srgbClr val="FF0000"/>
                </a:solidFill>
              </a:rPr>
              <a:t>To Login to the Pipeline System </a:t>
            </a:r>
          </a:p>
          <a:p>
            <a:pPr algn="ctr"/>
            <a:r>
              <a:rPr lang="en-US" sz="1350" dirty="0">
                <a:solidFill>
                  <a:srgbClr val="FF0000"/>
                </a:solidFill>
              </a:rPr>
              <a:t>click here:</a:t>
            </a:r>
          </a:p>
        </p:txBody>
      </p:sp>
      <p:sp>
        <p:nvSpPr>
          <p:cNvPr id="10" name="Line Callout 2 9"/>
          <p:cNvSpPr/>
          <p:nvPr/>
        </p:nvSpPr>
        <p:spPr>
          <a:xfrm>
            <a:off x="7221174" y="2098379"/>
            <a:ext cx="1505517" cy="462842"/>
          </a:xfrm>
          <a:prstGeom prst="borderCallout2">
            <a:avLst>
              <a:gd name="adj1" fmla="val 21887"/>
              <a:gd name="adj2" fmla="val -590"/>
              <a:gd name="adj3" fmla="val 41826"/>
              <a:gd name="adj4" fmla="val -14800"/>
              <a:gd name="adj5" fmla="val 115674"/>
              <a:gd name="adj6" fmla="val -33600"/>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IEP Interchange Resources</a:t>
            </a:r>
          </a:p>
        </p:txBody>
      </p:sp>
      <p:sp>
        <p:nvSpPr>
          <p:cNvPr id="11" name="Line Callout 2 10"/>
          <p:cNvSpPr/>
          <p:nvPr/>
        </p:nvSpPr>
        <p:spPr>
          <a:xfrm>
            <a:off x="7509822" y="2745172"/>
            <a:ext cx="1289113" cy="674369"/>
          </a:xfrm>
          <a:prstGeom prst="borderCallout2">
            <a:avLst>
              <a:gd name="adj1" fmla="val 53261"/>
              <a:gd name="adj2" fmla="val -823"/>
              <a:gd name="adj3" fmla="val 32921"/>
              <a:gd name="adj4" fmla="val -21840"/>
              <a:gd name="adj5" fmla="val 5215"/>
              <a:gd name="adj6" fmla="val -68480"/>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Special Education December Count and EOY Resources</a:t>
            </a:r>
          </a:p>
        </p:txBody>
      </p:sp>
      <p:sp>
        <p:nvSpPr>
          <p:cNvPr id="12" name="Line Callout 2 11"/>
          <p:cNvSpPr/>
          <p:nvPr/>
        </p:nvSpPr>
        <p:spPr>
          <a:xfrm>
            <a:off x="7411063" y="3652444"/>
            <a:ext cx="1732937" cy="967207"/>
          </a:xfrm>
          <a:prstGeom prst="borderCallout2">
            <a:avLst>
              <a:gd name="adj1" fmla="val 52750"/>
              <a:gd name="adj2" fmla="val -594"/>
              <a:gd name="adj3" fmla="val 8255"/>
              <a:gd name="adj4" fmla="val -14243"/>
              <a:gd name="adj5" fmla="val -56989"/>
              <a:gd name="adj6" fmla="val -30916"/>
            </a:avLst>
          </a:prstGeom>
          <a:solidFill>
            <a:srgbClr val="CCCCFF"/>
          </a:solidFill>
          <a:ln w="2857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Codes – frequently used codes found here (AU codes, school codes, Special Education program codes, Allowed Eligible Facility codes)</a:t>
            </a:r>
          </a:p>
        </p:txBody>
      </p:sp>
      <p:sp>
        <p:nvSpPr>
          <p:cNvPr id="13" name="Line Callout 2 12"/>
          <p:cNvSpPr/>
          <p:nvPr/>
        </p:nvSpPr>
        <p:spPr>
          <a:xfrm>
            <a:off x="6567207" y="4852555"/>
            <a:ext cx="2021299" cy="603955"/>
          </a:xfrm>
          <a:prstGeom prst="borderCallout2">
            <a:avLst>
              <a:gd name="adj1" fmla="val 2533"/>
              <a:gd name="adj2" fmla="val 15218"/>
              <a:gd name="adj3" fmla="val -26278"/>
              <a:gd name="adj4" fmla="val 11024"/>
              <a:gd name="adj5" fmla="val -135646"/>
              <a:gd name="adj6" fmla="val -2482"/>
            </a:avLst>
          </a:prstGeom>
          <a:solidFill>
            <a:srgbClr val="C6E8F6"/>
          </a:solidFill>
          <a:ln w="28575">
            <a:solidFill>
              <a:srgbClr val="6E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All collection dates, Mandatory Collections- legislation and uses, converting csv files to excel, etc.</a:t>
            </a:r>
          </a:p>
        </p:txBody>
      </p:sp>
    </p:spTree>
    <p:extLst>
      <p:ext uri="{BB962C8B-B14F-4D97-AF65-F5344CB8AC3E}">
        <p14:creationId xmlns:p14="http://schemas.microsoft.com/office/powerpoint/2010/main" val="2977296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64E98-015E-4A75-A98B-91E0795A8BB6}"/>
              </a:ext>
            </a:extLst>
          </p:cNvPr>
          <p:cNvSpPr>
            <a:spLocks noGrp="1"/>
          </p:cNvSpPr>
          <p:nvPr>
            <p:ph type="ctrTitle"/>
          </p:nvPr>
        </p:nvSpPr>
        <p:spPr/>
        <p:txBody>
          <a:bodyPr/>
          <a:lstStyle/>
          <a:p>
            <a:r>
              <a:rPr lang="en-US" dirty="0"/>
              <a:t>Data Pipeline Process</a:t>
            </a:r>
          </a:p>
        </p:txBody>
      </p:sp>
      <p:sp>
        <p:nvSpPr>
          <p:cNvPr id="3" name="Slide Number Placeholder 2">
            <a:extLst>
              <a:ext uri="{FF2B5EF4-FFF2-40B4-BE49-F238E27FC236}">
                <a16:creationId xmlns:a16="http://schemas.microsoft.com/office/drawing/2014/main" id="{9CB03C53-E964-44DC-B6B6-BC61BD7E7B11}"/>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1919475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Interchange Process Overview </a:t>
            </a:r>
          </a:p>
        </p:txBody>
      </p:sp>
      <p:graphicFrame>
        <p:nvGraphicFramePr>
          <p:cNvPr id="5" name="Content Placeholder 4" title="Interchange Process Overview"/>
          <p:cNvGraphicFramePr>
            <a:graphicFrameLocks noGrp="1"/>
          </p:cNvGraphicFramePr>
          <p:nvPr>
            <p:ph idx="1"/>
            <p:extLst>
              <p:ext uri="{D42A27DB-BD31-4B8C-83A1-F6EECF244321}">
                <p14:modId xmlns:p14="http://schemas.microsoft.com/office/powerpoint/2010/main" val="1447201271"/>
              </p:ext>
            </p:extLst>
          </p:nvPr>
        </p:nvGraphicFramePr>
        <p:xfrm>
          <a:off x="543192" y="125003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lide Number Placeholder 9"/>
          <p:cNvSpPr>
            <a:spLocks noGrp="1"/>
          </p:cNvSpPr>
          <p:nvPr>
            <p:ph type="sldNum" sz="quarter" idx="12"/>
          </p:nvPr>
        </p:nvSpPr>
        <p:spPr/>
        <p:txBody>
          <a:bodyPr/>
          <a:lstStyle/>
          <a:p>
            <a:fld id="{67726FA2-3EC9-4717-AD62-D8C823692DD3}" type="slidenum">
              <a:rPr lang="en-US" smtClean="0"/>
              <a:pPr/>
              <a:t>41</a:t>
            </a:fld>
            <a:endParaRPr lang="en-US" dirty="0"/>
          </a:p>
        </p:txBody>
      </p:sp>
      <p:sp>
        <p:nvSpPr>
          <p:cNvPr id="7" name="Up Arrow 6" title="Arrow"/>
          <p:cNvSpPr/>
          <p:nvPr/>
        </p:nvSpPr>
        <p:spPr>
          <a:xfrm>
            <a:off x="1205587" y="3139808"/>
            <a:ext cx="609600" cy="489204"/>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2342241" y="5307821"/>
            <a:ext cx="4484916" cy="1173299"/>
          </a:xfrm>
          <a:prstGeom prst="roundRect">
            <a:avLst/>
          </a:prstGeom>
          <a:solidFill>
            <a:schemeClr val="accent6"/>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1"/>
                </a:solidFill>
              </a:rPr>
              <a:t>Once No Errors in All Files Needed -&gt; Create Snapshot</a:t>
            </a:r>
          </a:p>
        </p:txBody>
      </p:sp>
      <p:sp>
        <p:nvSpPr>
          <p:cNvPr id="6" name="Bent-Up Arrow 5" title="Arrow"/>
          <p:cNvSpPr/>
          <p:nvPr/>
        </p:nvSpPr>
        <p:spPr>
          <a:xfrm rot="5400000">
            <a:off x="1119759" y="5171913"/>
            <a:ext cx="1024642" cy="852986"/>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title="Star"/>
          <p:cNvSpPr/>
          <p:nvPr/>
        </p:nvSpPr>
        <p:spPr>
          <a:xfrm>
            <a:off x="6262254" y="3629012"/>
            <a:ext cx="314794" cy="26372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title="Star"/>
          <p:cNvSpPr/>
          <p:nvPr/>
        </p:nvSpPr>
        <p:spPr>
          <a:xfrm>
            <a:off x="8079698" y="4557009"/>
            <a:ext cx="262328" cy="314793"/>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679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5074" y="2082488"/>
            <a:ext cx="1993797" cy="3263504"/>
          </a:xfrm>
          <a:prstGeom prst="rect">
            <a:avLst/>
          </a:prstGeom>
        </p:spPr>
      </p:pic>
      <p:sp>
        <p:nvSpPr>
          <p:cNvPr id="3" name="Title 2"/>
          <p:cNvSpPr>
            <a:spLocks noGrp="1"/>
          </p:cNvSpPr>
          <p:nvPr>
            <p:ph type="title"/>
          </p:nvPr>
        </p:nvSpPr>
        <p:spPr/>
        <p:txBody>
          <a:bodyPr/>
          <a:lstStyle/>
          <a:p>
            <a:r>
              <a:rPr lang="en-US" dirty="0"/>
              <a:t>Pipeline System </a:t>
            </a:r>
          </a:p>
        </p:txBody>
      </p:sp>
      <p:cxnSp>
        <p:nvCxnSpPr>
          <p:cNvPr id="8" name="Straight Arrow Connector 7"/>
          <p:cNvCxnSpPr/>
          <p:nvPr/>
        </p:nvCxnSpPr>
        <p:spPr>
          <a:xfrm flipV="1">
            <a:off x="3075117" y="2598257"/>
            <a:ext cx="751115" cy="1"/>
          </a:xfrm>
          <a:prstGeom prst="straightConnector1">
            <a:avLst/>
          </a:prstGeom>
          <a:ln w="3810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33314" y="2184574"/>
            <a:ext cx="1880633" cy="77353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Batch Maintenance, Format Checker and Data File Upload</a:t>
            </a:r>
          </a:p>
        </p:txBody>
      </p:sp>
      <p:cxnSp>
        <p:nvCxnSpPr>
          <p:cNvPr id="17" name="Straight Arrow Connector 16"/>
          <p:cNvCxnSpPr/>
          <p:nvPr/>
        </p:nvCxnSpPr>
        <p:spPr>
          <a:xfrm flipV="1">
            <a:off x="3025843" y="3448968"/>
            <a:ext cx="751115" cy="1"/>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826233" y="3146995"/>
            <a:ext cx="1880633" cy="77353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Based on your Identity Management Roles</a:t>
            </a:r>
          </a:p>
        </p:txBody>
      </p:sp>
      <p:cxnSp>
        <p:nvCxnSpPr>
          <p:cNvPr id="21" name="Straight Arrow Connector 20"/>
          <p:cNvCxnSpPr/>
          <p:nvPr/>
        </p:nvCxnSpPr>
        <p:spPr>
          <a:xfrm flipV="1">
            <a:off x="3049107" y="4542516"/>
            <a:ext cx="751115" cy="1"/>
          </a:xfrm>
          <a:prstGeom prst="straightConnector1">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826232" y="4173157"/>
            <a:ext cx="1880633" cy="7735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Error reports and other validation reports</a:t>
            </a:r>
          </a:p>
        </p:txBody>
      </p:sp>
      <p:sp>
        <p:nvSpPr>
          <p:cNvPr id="5" name="Rectangle 4"/>
          <p:cNvSpPr/>
          <p:nvPr/>
        </p:nvSpPr>
        <p:spPr>
          <a:xfrm>
            <a:off x="1722154" y="2439097"/>
            <a:ext cx="1520729" cy="264488"/>
          </a:xfrm>
          <a:prstGeom prst="rect">
            <a:avLst/>
          </a:prstGeom>
          <a:solidFill>
            <a:schemeClr val="accent1">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1722154" y="2703585"/>
            <a:ext cx="1520729" cy="1469572"/>
          </a:xfrm>
          <a:prstGeom prst="rect">
            <a:avLst/>
          </a:prstGeom>
          <a:solidFill>
            <a:srgbClr val="FFC000">
              <a:alpha val="28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1722154" y="4185832"/>
            <a:ext cx="1520729" cy="13224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1722154" y="4325432"/>
            <a:ext cx="1520729" cy="406599"/>
          </a:xfrm>
          <a:prstGeom prst="rect">
            <a:avLst/>
          </a:prstGeom>
          <a:solidFill>
            <a:schemeClr val="accent3">
              <a:lumMod val="75000"/>
              <a:alpha val="28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0F277B43-A45D-4E46-89B4-02632E69EF80}"/>
              </a:ext>
            </a:extLst>
          </p:cNvPr>
          <p:cNvSpPr>
            <a:spLocks noGrp="1"/>
          </p:cNvSpPr>
          <p:nvPr>
            <p:ph type="sldNum" sz="quarter" idx="12"/>
          </p:nvPr>
        </p:nvSpPr>
        <p:spPr/>
        <p:txBody>
          <a:bodyPr/>
          <a:lstStyle/>
          <a:p>
            <a:fld id="{C479D5F6-EDCB-402A-AC08-4943A1820E8F}" type="slidenum">
              <a:rPr lang="en-US" smtClean="0"/>
              <a:pPr/>
              <a:t>42</a:t>
            </a:fld>
            <a:endParaRPr lang="en-US" dirty="0"/>
          </a:p>
        </p:txBody>
      </p:sp>
      <p:sp>
        <p:nvSpPr>
          <p:cNvPr id="4" name="TextBox 3">
            <a:extLst>
              <a:ext uri="{FF2B5EF4-FFF2-40B4-BE49-F238E27FC236}">
                <a16:creationId xmlns:a16="http://schemas.microsoft.com/office/drawing/2014/main" id="{93BEEF0C-FFEC-2FF6-E300-98CCAF304B4B}"/>
              </a:ext>
            </a:extLst>
          </p:cNvPr>
          <p:cNvSpPr txBox="1"/>
          <p:nvPr/>
        </p:nvSpPr>
        <p:spPr>
          <a:xfrm>
            <a:off x="6327058" y="2966494"/>
            <a:ext cx="2462463" cy="1600438"/>
          </a:xfrm>
          <a:prstGeom prst="rect">
            <a:avLst/>
          </a:prstGeom>
          <a:solidFill>
            <a:srgbClr val="EF7521"/>
          </a:solidFill>
          <a:ln w="12700">
            <a:solidFill>
              <a:schemeClr val="tx1"/>
            </a:solidFill>
          </a:ln>
        </p:spPr>
        <p:txBody>
          <a:bodyPr wrap="square" rtlCol="0">
            <a:spAutoFit/>
          </a:bodyPr>
          <a:lstStyle/>
          <a:p>
            <a:r>
              <a:rPr lang="en-US" sz="1400" dirty="0">
                <a:solidFill>
                  <a:schemeClr val="bg1"/>
                </a:solidFill>
              </a:rPr>
              <a:t>These tabs will vary depending on your LEA and level of access. Many AU respondents will NOT see a Staff Profile or Student Profile tab.  An AU respondent should always see a Special Education tab. </a:t>
            </a:r>
          </a:p>
        </p:txBody>
      </p:sp>
      <p:cxnSp>
        <p:nvCxnSpPr>
          <p:cNvPr id="9" name="Straight Arrow Connector 8">
            <a:extLst>
              <a:ext uri="{FF2B5EF4-FFF2-40B4-BE49-F238E27FC236}">
                <a16:creationId xmlns:a16="http://schemas.microsoft.com/office/drawing/2014/main" id="{BA7010BD-F919-BE18-6D16-FB5CDB59A7CB}"/>
              </a:ext>
            </a:extLst>
          </p:cNvPr>
          <p:cNvCxnSpPr>
            <a:cxnSpLocks/>
          </p:cNvCxnSpPr>
          <p:nvPr/>
        </p:nvCxnSpPr>
        <p:spPr>
          <a:xfrm>
            <a:off x="5823284" y="3533762"/>
            <a:ext cx="393032" cy="0"/>
          </a:xfrm>
          <a:prstGeom prst="straightConnector1">
            <a:avLst/>
          </a:prstGeom>
          <a:ln w="38100">
            <a:solidFill>
              <a:srgbClr val="EF752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460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1: Format Checker</a:t>
            </a:r>
          </a:p>
        </p:txBody>
      </p:sp>
      <p:sp>
        <p:nvSpPr>
          <p:cNvPr id="2" name="Content Placeholder 1"/>
          <p:cNvSpPr>
            <a:spLocks noGrp="1"/>
          </p:cNvSpPr>
          <p:nvPr>
            <p:ph idx="1"/>
          </p:nvPr>
        </p:nvSpPr>
        <p:spPr/>
        <p:txBody>
          <a:bodyPr>
            <a:normAutofit/>
          </a:bodyPr>
          <a:lstStyle/>
          <a:p>
            <a:pPr>
              <a:lnSpc>
                <a:spcPct val="100000"/>
              </a:lnSpc>
              <a:spcBef>
                <a:spcPts val="0"/>
              </a:spcBef>
            </a:pPr>
            <a:r>
              <a:rPr lang="en-US" sz="1400" dirty="0"/>
              <a:t>Once the file is created, you have the option to run it through the </a:t>
            </a:r>
            <a:r>
              <a:rPr lang="en-US" sz="1400" i="1" dirty="0">
                <a:solidFill>
                  <a:srgbClr val="101E8E"/>
                </a:solidFill>
              </a:rPr>
              <a:t>Format Checker</a:t>
            </a:r>
            <a:r>
              <a:rPr lang="en-US" sz="1400" dirty="0"/>
              <a:t> to help confirm the format is correct.</a:t>
            </a:r>
          </a:p>
          <a:p>
            <a:pPr>
              <a:lnSpc>
                <a:spcPct val="100000"/>
              </a:lnSpc>
              <a:spcBef>
                <a:spcPts val="0"/>
              </a:spcBef>
            </a:pPr>
            <a:r>
              <a:rPr lang="en-US" sz="1400" dirty="0">
                <a:solidFill>
                  <a:srgbClr val="FF0000"/>
                </a:solidFill>
              </a:rPr>
              <a:t>Format Checker ONLY checks the first row of data (2</a:t>
            </a:r>
            <a:r>
              <a:rPr lang="en-US" sz="1400" baseline="30000" dirty="0">
                <a:solidFill>
                  <a:srgbClr val="FF0000"/>
                </a:solidFill>
              </a:rPr>
              <a:t>nd</a:t>
            </a:r>
            <a:r>
              <a:rPr lang="en-US" sz="1400" dirty="0">
                <a:solidFill>
                  <a:srgbClr val="FF0000"/>
                </a:solidFill>
              </a:rPr>
              <a:t> row on the file because you must have a header).</a:t>
            </a:r>
          </a:p>
          <a:p>
            <a:pPr>
              <a:lnSpc>
                <a:spcPct val="100000"/>
              </a:lnSpc>
              <a:spcBef>
                <a:spcPts val="0"/>
              </a:spcBef>
            </a:pPr>
            <a:r>
              <a:rPr lang="en-US" sz="1400" dirty="0"/>
              <a:t>A field will only fail if there are too many characters in the field (too few will pass).</a:t>
            </a:r>
          </a:p>
          <a:p>
            <a:pPr>
              <a:lnSpc>
                <a:spcPct val="100000"/>
              </a:lnSpc>
              <a:spcBef>
                <a:spcPts val="0"/>
              </a:spcBef>
            </a:pPr>
            <a:r>
              <a:rPr lang="en-US" sz="1400" dirty="0"/>
              <a:t>All fields PASS = Ready to upload but doesn’t mean it’s completely correct. You must have the correct number of characters in each field and it will only fail if there’s too many vs too few.    </a:t>
            </a:r>
          </a:p>
        </p:txBody>
      </p:sp>
      <p:pic>
        <p:nvPicPr>
          <p:cNvPr id="8" name="Picture 7">
            <a:extLst>
              <a:ext uri="{FF2B5EF4-FFF2-40B4-BE49-F238E27FC236}">
                <a16:creationId xmlns:a16="http://schemas.microsoft.com/office/drawing/2014/main" id="{EC6A200D-2D46-46A2-A60E-430D67E1381C}"/>
              </a:ext>
            </a:extLst>
          </p:cNvPr>
          <p:cNvPicPr>
            <a:picLocks noChangeAspect="1"/>
          </p:cNvPicPr>
          <p:nvPr/>
        </p:nvPicPr>
        <p:blipFill rotWithShape="1">
          <a:blip r:embed="rId3"/>
          <a:srcRect l="114" t="8024" r="54827" b="50727"/>
          <a:stretch/>
        </p:blipFill>
        <p:spPr>
          <a:xfrm>
            <a:off x="1135318" y="2724446"/>
            <a:ext cx="6471253" cy="3702572"/>
          </a:xfrm>
          <a:prstGeom prst="rect">
            <a:avLst/>
          </a:prstGeom>
        </p:spPr>
      </p:pic>
      <p:sp>
        <p:nvSpPr>
          <p:cNvPr id="9" name="Left Arrow 4">
            <a:extLst>
              <a:ext uri="{FF2B5EF4-FFF2-40B4-BE49-F238E27FC236}">
                <a16:creationId xmlns:a16="http://schemas.microsoft.com/office/drawing/2014/main" id="{DDB5A84C-1AC1-40B7-B1C3-2C86008685BE}"/>
              </a:ext>
            </a:extLst>
          </p:cNvPr>
          <p:cNvSpPr/>
          <p:nvPr/>
        </p:nvSpPr>
        <p:spPr>
          <a:xfrm rot="10800000">
            <a:off x="628362" y="4002900"/>
            <a:ext cx="506668" cy="24569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 name="Slide Number Placeholder 3">
            <a:extLst>
              <a:ext uri="{FF2B5EF4-FFF2-40B4-BE49-F238E27FC236}">
                <a16:creationId xmlns:a16="http://schemas.microsoft.com/office/drawing/2014/main" id="{8FCD1C84-6C71-48FC-9192-460F7E614C3E}"/>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
        <p:nvSpPr>
          <p:cNvPr id="6" name="TextBox 5">
            <a:extLst>
              <a:ext uri="{FF2B5EF4-FFF2-40B4-BE49-F238E27FC236}">
                <a16:creationId xmlns:a16="http://schemas.microsoft.com/office/drawing/2014/main" id="{E9910508-3789-666B-E241-635617C6FCC2}"/>
              </a:ext>
            </a:extLst>
          </p:cNvPr>
          <p:cNvSpPr txBox="1"/>
          <p:nvPr/>
        </p:nvSpPr>
        <p:spPr>
          <a:xfrm>
            <a:off x="3192718" y="5868813"/>
            <a:ext cx="4274882" cy="830997"/>
          </a:xfrm>
          <a:prstGeom prst="rect">
            <a:avLst/>
          </a:prstGeom>
          <a:noFill/>
        </p:spPr>
        <p:txBody>
          <a:bodyPr wrap="square" rtlCol="0">
            <a:spAutoFit/>
          </a:bodyPr>
          <a:lstStyle/>
          <a:p>
            <a:r>
              <a:rPr lang="en-US" sz="1600" b="1" dirty="0"/>
              <a:t>Find the IEP Interchange file templates on the </a:t>
            </a:r>
            <a:r>
              <a:rPr lang="en-US" sz="1600" b="1" dirty="0">
                <a:hlinkClick r:id="rId4"/>
              </a:rPr>
              <a:t>Special Education IEP webpage</a:t>
            </a:r>
            <a:r>
              <a:rPr lang="en-US" sz="1600" b="1" dirty="0"/>
              <a:t> under the Templates section. </a:t>
            </a:r>
          </a:p>
        </p:txBody>
      </p:sp>
    </p:spTree>
    <p:extLst>
      <p:ext uri="{BB962C8B-B14F-4D97-AF65-F5344CB8AC3E}">
        <p14:creationId xmlns:p14="http://schemas.microsoft.com/office/powerpoint/2010/main" val="601511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Step 2: Data File Upload</a:t>
            </a:r>
          </a:p>
        </p:txBody>
      </p:sp>
      <p:sp>
        <p:nvSpPr>
          <p:cNvPr id="2" name="Content Placeholder 1"/>
          <p:cNvSpPr>
            <a:spLocks noGrp="1"/>
          </p:cNvSpPr>
          <p:nvPr>
            <p:ph idx="1"/>
          </p:nvPr>
        </p:nvSpPr>
        <p:spPr/>
        <p:txBody>
          <a:bodyPr>
            <a:normAutofit/>
          </a:bodyPr>
          <a:lstStyle/>
          <a:p>
            <a:pPr>
              <a:lnSpc>
                <a:spcPct val="100000"/>
              </a:lnSpc>
              <a:spcBef>
                <a:spcPts val="0"/>
              </a:spcBef>
            </a:pPr>
            <a:r>
              <a:rPr lang="en-US" sz="1400" dirty="0"/>
              <a:t>Click on </a:t>
            </a:r>
            <a:r>
              <a:rPr lang="en-US" sz="1400" b="1" i="1" dirty="0"/>
              <a:t>File Upload/Data File Upload</a:t>
            </a:r>
          </a:p>
          <a:p>
            <a:pPr>
              <a:lnSpc>
                <a:spcPct val="100000"/>
              </a:lnSpc>
              <a:spcBef>
                <a:spcPts val="0"/>
              </a:spcBef>
            </a:pPr>
            <a:r>
              <a:rPr lang="en-US" sz="1400" dirty="0"/>
              <a:t>Choose File Type and School Year. Organization should populate with your AU. </a:t>
            </a:r>
          </a:p>
          <a:p>
            <a:pPr>
              <a:lnSpc>
                <a:spcPct val="100000"/>
              </a:lnSpc>
              <a:spcBef>
                <a:spcPts val="0"/>
              </a:spcBef>
            </a:pPr>
            <a:r>
              <a:rPr lang="en-US" sz="1400" dirty="0"/>
              <a:t>Click on </a:t>
            </a:r>
            <a:r>
              <a:rPr lang="en-US" sz="1400" b="1" i="1" dirty="0"/>
              <a:t>Browse</a:t>
            </a:r>
            <a:r>
              <a:rPr lang="en-US" sz="1400" dirty="0"/>
              <a:t> to locate File</a:t>
            </a:r>
          </a:p>
          <a:p>
            <a:pPr>
              <a:lnSpc>
                <a:spcPct val="100000"/>
              </a:lnSpc>
              <a:spcBef>
                <a:spcPts val="0"/>
              </a:spcBef>
            </a:pPr>
            <a:r>
              <a:rPr lang="en-US" sz="1400" dirty="0"/>
              <a:t>Choose </a:t>
            </a:r>
            <a:r>
              <a:rPr lang="en-US" sz="1400" b="1" i="1" dirty="0"/>
              <a:t>Replace</a:t>
            </a:r>
          </a:p>
          <a:p>
            <a:pPr>
              <a:lnSpc>
                <a:spcPct val="100000"/>
              </a:lnSpc>
              <a:spcBef>
                <a:spcPts val="0"/>
              </a:spcBef>
            </a:pPr>
            <a:r>
              <a:rPr lang="en-US" sz="1400" dirty="0"/>
              <a:t>Click</a:t>
            </a:r>
            <a:r>
              <a:rPr lang="en-US" sz="1400" dirty="0">
                <a:solidFill>
                  <a:srgbClr val="101E8E"/>
                </a:solidFill>
              </a:rPr>
              <a:t> </a:t>
            </a:r>
            <a:r>
              <a:rPr lang="en-US" sz="1400" i="1" dirty="0">
                <a:solidFill>
                  <a:srgbClr val="00B050"/>
                </a:solidFill>
              </a:rPr>
              <a:t>Submit</a:t>
            </a:r>
          </a:p>
          <a:p>
            <a:pPr lvl="1">
              <a:lnSpc>
                <a:spcPct val="100000"/>
              </a:lnSpc>
              <a:spcBef>
                <a:spcPts val="0"/>
              </a:spcBef>
            </a:pPr>
            <a:r>
              <a:rPr lang="en-US" sz="1200" dirty="0"/>
              <a:t>Note message in green below.  A </a:t>
            </a:r>
            <a:r>
              <a:rPr lang="en-US" sz="1200" i="1" dirty="0"/>
              <a:t>Batch ID </a:t>
            </a:r>
            <a:r>
              <a:rPr lang="en-US" sz="1200" dirty="0"/>
              <a:t>will be created. </a:t>
            </a:r>
            <a:endParaRPr lang="en-US" sz="1200" i="1" dirty="0">
              <a:solidFill>
                <a:srgbClr val="101E8E"/>
              </a:solidFill>
            </a:endParaRPr>
          </a:p>
          <a:p>
            <a:pPr marL="0" indent="0">
              <a:lnSpc>
                <a:spcPct val="100000"/>
              </a:lnSpc>
              <a:spcBef>
                <a:spcPts val="0"/>
              </a:spcBef>
              <a:buNone/>
            </a:pPr>
            <a:endParaRPr lang="en-US" sz="1400" dirty="0"/>
          </a:p>
        </p:txBody>
      </p:sp>
      <p:sp>
        <p:nvSpPr>
          <p:cNvPr id="5" name="Left Arrow 4"/>
          <p:cNvSpPr/>
          <p:nvPr/>
        </p:nvSpPr>
        <p:spPr>
          <a:xfrm rot="10800000">
            <a:off x="172473" y="3369316"/>
            <a:ext cx="671476" cy="3143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3" t="23651" r="43276" b="35179"/>
          <a:stretch/>
        </p:blipFill>
        <p:spPr bwMode="auto">
          <a:xfrm>
            <a:off x="892260" y="2794819"/>
            <a:ext cx="7119963" cy="321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44</a:t>
            </a:fld>
            <a:endParaRPr lang="en-US" dirty="0"/>
          </a:p>
        </p:txBody>
      </p:sp>
      <p:sp>
        <p:nvSpPr>
          <p:cNvPr id="6" name="TextBox 5">
            <a:extLst>
              <a:ext uri="{FF2B5EF4-FFF2-40B4-BE49-F238E27FC236}">
                <a16:creationId xmlns:a16="http://schemas.microsoft.com/office/drawing/2014/main" id="{C372F3CD-A356-4F9B-98FE-B66705690849}"/>
              </a:ext>
            </a:extLst>
          </p:cNvPr>
          <p:cNvSpPr txBox="1"/>
          <p:nvPr/>
        </p:nvSpPr>
        <p:spPr>
          <a:xfrm>
            <a:off x="4907107" y="5697583"/>
            <a:ext cx="2433204" cy="923330"/>
          </a:xfrm>
          <a:prstGeom prst="rect">
            <a:avLst/>
          </a:prstGeom>
          <a:solidFill>
            <a:schemeClr val="accent4">
              <a:lumMod val="20000"/>
              <a:lumOff val="80000"/>
            </a:schemeClr>
          </a:solidFill>
          <a:ln w="9525">
            <a:solidFill>
              <a:schemeClr val="tx1"/>
            </a:solidFill>
          </a:ln>
        </p:spPr>
        <p:txBody>
          <a:bodyPr wrap="square" rtlCol="0">
            <a:spAutoFit/>
          </a:bodyPr>
          <a:lstStyle/>
          <a:p>
            <a:r>
              <a:rPr lang="en-US" sz="1200" b="1" dirty="0"/>
              <a:t>REPLACE – </a:t>
            </a:r>
            <a:r>
              <a:rPr lang="en-US" sz="1200" dirty="0"/>
              <a:t>deletes any prior uploaded data and replaces it with new file.    *Recommended</a:t>
            </a:r>
          </a:p>
          <a:p>
            <a:r>
              <a:rPr lang="en-US" dirty="0"/>
              <a:t> </a:t>
            </a:r>
          </a:p>
        </p:txBody>
      </p:sp>
      <p:sp>
        <p:nvSpPr>
          <p:cNvPr id="7" name="TextBox 6">
            <a:extLst>
              <a:ext uri="{FF2B5EF4-FFF2-40B4-BE49-F238E27FC236}">
                <a16:creationId xmlns:a16="http://schemas.microsoft.com/office/drawing/2014/main" id="{5CDC322B-CB1E-4716-AE4F-B7812DC8A5B7}"/>
              </a:ext>
            </a:extLst>
          </p:cNvPr>
          <p:cNvSpPr txBox="1"/>
          <p:nvPr/>
        </p:nvSpPr>
        <p:spPr>
          <a:xfrm>
            <a:off x="1551277" y="5697583"/>
            <a:ext cx="2433204" cy="1384995"/>
          </a:xfrm>
          <a:prstGeom prst="rect">
            <a:avLst/>
          </a:prstGeom>
          <a:solidFill>
            <a:schemeClr val="accent4">
              <a:lumMod val="20000"/>
              <a:lumOff val="80000"/>
            </a:schemeClr>
          </a:solidFill>
          <a:ln w="9525">
            <a:solidFill>
              <a:schemeClr val="tx1"/>
            </a:solidFill>
          </a:ln>
        </p:spPr>
        <p:txBody>
          <a:bodyPr wrap="square" rtlCol="0">
            <a:spAutoFit/>
          </a:bodyPr>
          <a:lstStyle/>
          <a:p>
            <a:r>
              <a:rPr lang="en-US" sz="1200" b="1" dirty="0"/>
              <a:t>APPEND – </a:t>
            </a:r>
            <a:r>
              <a:rPr lang="en-US" sz="1200" dirty="0"/>
              <a:t>adds to existing data. Allows for multiple files to be uploaded at one time. Records on all files uploaded that meet the criteria will pull into snapshot. </a:t>
            </a:r>
          </a:p>
          <a:p>
            <a:pPr marL="285750" indent="-285750">
              <a:buFont typeface="Arial" panose="020B0604020202020204" pitchFamily="34" charset="0"/>
              <a:buChar char="•"/>
            </a:pPr>
            <a:endParaRPr lang="en-US" sz="1200" dirty="0">
              <a:solidFill>
                <a:srgbClr val="FF0000"/>
              </a:solidFill>
            </a:endParaRPr>
          </a:p>
          <a:p>
            <a:endParaRPr lang="en-US" sz="1200" dirty="0">
              <a:solidFill>
                <a:srgbClr val="FF0000"/>
              </a:solidFill>
            </a:endParaRPr>
          </a:p>
        </p:txBody>
      </p:sp>
    </p:spTree>
    <p:extLst>
      <p:ext uri="{BB962C8B-B14F-4D97-AF65-F5344CB8AC3E}">
        <p14:creationId xmlns:p14="http://schemas.microsoft.com/office/powerpoint/2010/main" val="1916842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dirty="0"/>
            </a:br>
            <a:r>
              <a:rPr lang="en-US" dirty="0"/>
              <a:t>File Upload: Email Confirmation</a:t>
            </a:r>
            <a:br>
              <a:rPr lang="en-US" dirty="0"/>
            </a:br>
            <a:endParaRPr lang="en-US" dirty="0"/>
          </a:p>
        </p:txBody>
      </p:sp>
      <p:sp>
        <p:nvSpPr>
          <p:cNvPr id="2" name="Content Placeholder 1"/>
          <p:cNvSpPr>
            <a:spLocks noGrp="1"/>
          </p:cNvSpPr>
          <p:nvPr>
            <p:ph idx="1"/>
          </p:nvPr>
        </p:nvSpPr>
        <p:spPr/>
        <p:txBody>
          <a:bodyPr/>
          <a:lstStyle/>
          <a:p>
            <a:pPr marL="0" indent="0">
              <a:buNone/>
            </a:pPr>
            <a:r>
              <a:rPr lang="en-US" sz="1800" dirty="0">
                <a:solidFill>
                  <a:srgbClr val="0070C0"/>
                </a:solidFill>
              </a:rPr>
              <a:t>Check email to ensure file was successfully uploaded – you should receive a confirmation email for each file uploaded or snapshot taken. </a:t>
            </a:r>
          </a:p>
          <a:p>
            <a:pPr marL="0" indent="0">
              <a:buNone/>
            </a:pPr>
            <a:endParaRPr lang="en-US" sz="1800" dirty="0">
              <a:solidFill>
                <a:srgbClr val="0070C0"/>
              </a:solidFill>
            </a:endParaRPr>
          </a:p>
          <a:p>
            <a:pPr marL="0" indent="0">
              <a:buNone/>
            </a:pPr>
            <a:r>
              <a:rPr lang="en-US" sz="1800" dirty="0">
                <a:solidFill>
                  <a:srgbClr val="0070C0"/>
                </a:solidFill>
              </a:rPr>
              <a:t>Below is an email in a case where the file didn’t successfully upload. Additional details are provided</a:t>
            </a:r>
          </a:p>
          <a:p>
            <a:pPr marL="0" indent="0">
              <a:buNone/>
            </a:pPr>
            <a:endParaRPr lang="en-US" dirty="0"/>
          </a:p>
        </p:txBody>
      </p:sp>
      <p:sp>
        <p:nvSpPr>
          <p:cNvPr id="4" name="Rectangle 3"/>
          <p:cNvSpPr/>
          <p:nvPr/>
        </p:nvSpPr>
        <p:spPr>
          <a:xfrm>
            <a:off x="342899" y="2751594"/>
            <a:ext cx="7886700" cy="3416320"/>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Consolas" panose="020B0609020204030204" pitchFamily="49" charset="0"/>
              </a:rPr>
              <a:t>-----------------------------------------------------------------------</a:t>
            </a:r>
          </a:p>
          <a:p>
            <a:r>
              <a:rPr lang="en-US" dirty="0">
                <a:latin typeface="Calibri" panose="020F0502020204030204" pitchFamily="34" charset="0"/>
                <a:ea typeface="Calibri" panose="020F0502020204030204" pitchFamily="34" charset="0"/>
                <a:cs typeface="Consolas" panose="020B0609020204030204" pitchFamily="49" charset="0"/>
              </a:rPr>
              <a:t>This message is to notify you of the Data Pipeline file upload errors. The errors must be corrected and the file must be uploaded again.</a:t>
            </a:r>
          </a:p>
          <a:p>
            <a:r>
              <a:rPr lang="en-US" dirty="0">
                <a:latin typeface="Calibri" panose="020F0502020204030204" pitchFamily="34" charset="0"/>
                <a:ea typeface="Calibri" panose="020F0502020204030204" pitchFamily="34" charset="0"/>
                <a:cs typeface="Consolas" panose="020B0609020204030204" pitchFamily="49" charset="0"/>
              </a:rPr>
              <a:t>-----------------------------------------------------------------------</a:t>
            </a:r>
          </a:p>
          <a:p>
            <a:r>
              <a:rPr lang="en-US" dirty="0">
                <a:latin typeface="Calibri" panose="020F0502020204030204" pitchFamily="34" charset="0"/>
                <a:ea typeface="Calibri" panose="020F0502020204030204" pitchFamily="34" charset="0"/>
                <a:cs typeface="Consolas" panose="020B0609020204030204" pitchFamily="49" charset="0"/>
              </a:rPr>
              <a:t> File Submission Processed by Data Pipeline: </a:t>
            </a:r>
          </a:p>
          <a:p>
            <a:r>
              <a:rPr lang="en-US" dirty="0">
                <a:latin typeface="Calibri" panose="020F0502020204030204" pitchFamily="34" charset="0"/>
                <a:ea typeface="Calibri" panose="020F0502020204030204" pitchFamily="34" charset="0"/>
                <a:cs typeface="Consolas" panose="020B0609020204030204" pitchFamily="49" charset="0"/>
              </a:rPr>
              <a:t>        Submission ID:             	46765</a:t>
            </a:r>
          </a:p>
          <a:p>
            <a:r>
              <a:rPr lang="en-US" dirty="0">
                <a:latin typeface="Calibri" panose="020F0502020204030204" pitchFamily="34" charset="0"/>
                <a:ea typeface="Calibri" panose="020F0502020204030204" pitchFamily="34" charset="0"/>
                <a:cs typeface="Consolas" panose="020B0609020204030204" pitchFamily="49" charset="0"/>
              </a:rPr>
              <a:t>        Date:                 			05/02/2017 03:18 PM</a:t>
            </a:r>
          </a:p>
          <a:p>
            <a:r>
              <a:rPr lang="en-US" dirty="0">
                <a:latin typeface="Calibri" panose="020F0502020204030204" pitchFamily="34" charset="0"/>
                <a:ea typeface="Calibri" panose="020F0502020204030204" pitchFamily="34" charset="0"/>
                <a:cs typeface="Consolas" panose="020B0609020204030204" pitchFamily="49" charset="0"/>
              </a:rPr>
              <a:t>        Name:                		Lindsey Heitman</a:t>
            </a:r>
          </a:p>
          <a:p>
            <a:r>
              <a:rPr lang="en-US" dirty="0">
                <a:latin typeface="Calibri" panose="020F0502020204030204" pitchFamily="34" charset="0"/>
                <a:ea typeface="Calibri" panose="020F0502020204030204" pitchFamily="34" charset="0"/>
                <a:cs typeface="Consolas" panose="020B0609020204030204" pitchFamily="49" charset="0"/>
              </a:rPr>
              <a:t>        Year:                 			2017</a:t>
            </a:r>
          </a:p>
          <a:p>
            <a:r>
              <a:rPr lang="en-US" dirty="0">
                <a:latin typeface="Calibri" panose="020F0502020204030204" pitchFamily="34" charset="0"/>
                <a:ea typeface="Calibri" panose="020F0502020204030204" pitchFamily="34" charset="0"/>
                <a:cs typeface="Consolas" panose="020B0609020204030204" pitchFamily="49" charset="0"/>
              </a:rPr>
              <a:t>        User ID:              		</a:t>
            </a:r>
            <a:r>
              <a:rPr lang="en-US" u="sng" dirty="0">
                <a:solidFill>
                  <a:srgbClr val="0563C1"/>
                </a:solidFill>
                <a:latin typeface="Calibri" panose="020F0502020204030204" pitchFamily="34" charset="0"/>
                <a:ea typeface="Calibri" panose="020F0502020204030204" pitchFamily="34" charset="0"/>
                <a:cs typeface="Consolas" panose="020B0609020204030204" pitchFamily="49" charset="0"/>
              </a:rPr>
              <a:t>heitman_l</a:t>
            </a:r>
            <a:r>
              <a:rPr lang="en-US" u="sng" dirty="0">
                <a:solidFill>
                  <a:srgbClr val="0563C1"/>
                </a:solidFill>
                <a:latin typeface="Calibri" panose="020F0502020204030204" pitchFamily="34" charset="0"/>
                <a:ea typeface="Calibri" panose="020F0502020204030204" pitchFamily="34" charset="0"/>
                <a:cs typeface="Consolas" panose="020B0609020204030204" pitchFamily="49" charset="0"/>
                <a:hlinkClick r:id="rId2"/>
              </a:rPr>
              <a:t>@cde.state.co.us</a:t>
            </a:r>
            <a:endParaRPr lang="en-US" dirty="0">
              <a:latin typeface="Calibri" panose="020F0502020204030204" pitchFamily="34" charset="0"/>
              <a:ea typeface="Calibri" panose="020F0502020204030204" pitchFamily="34" charset="0"/>
              <a:cs typeface="Consolas" panose="020B0609020204030204" pitchFamily="49" charset="0"/>
            </a:endParaRPr>
          </a:p>
          <a:p>
            <a:r>
              <a:rPr lang="en-US" dirty="0">
                <a:latin typeface="Calibri" panose="020F0502020204030204" pitchFamily="34" charset="0"/>
                <a:ea typeface="Calibri" panose="020F0502020204030204" pitchFamily="34" charset="0"/>
                <a:cs typeface="Consolas" panose="020B0609020204030204" pitchFamily="49" charset="0"/>
              </a:rPr>
              <a:t>        File Name:              		Participation_1617.xlsx</a:t>
            </a:r>
          </a:p>
          <a:p>
            <a:r>
              <a:rPr lang="en-US" dirty="0">
                <a:latin typeface="Calibri" panose="020F0502020204030204" pitchFamily="34" charset="0"/>
                <a:ea typeface="Calibri" panose="020F0502020204030204" pitchFamily="34" charset="0"/>
                <a:cs typeface="Consolas" panose="020B0609020204030204" pitchFamily="49" charset="0"/>
              </a:rPr>
              <a:t>        Error:                 		Error in file upload with batch id : 46765</a:t>
            </a:r>
            <a:endParaRPr lang="en-US" dirty="0">
              <a:effectLst/>
              <a:latin typeface="Calibri" panose="020F0502020204030204" pitchFamily="34" charset="0"/>
              <a:ea typeface="Calibri" panose="020F0502020204030204" pitchFamily="34" charset="0"/>
              <a:cs typeface="Consolas" panose="020B0609020204030204" pitchFamily="49" charset="0"/>
            </a:endParaRPr>
          </a:p>
        </p:txBody>
      </p:sp>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45</a:t>
            </a:fld>
            <a:endParaRPr lang="en-US" dirty="0"/>
          </a:p>
        </p:txBody>
      </p:sp>
    </p:spTree>
    <p:extLst>
      <p:ext uri="{BB962C8B-B14F-4D97-AF65-F5344CB8AC3E}">
        <p14:creationId xmlns:p14="http://schemas.microsoft.com/office/powerpoint/2010/main" val="2727338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6041" r="2527" b="42669"/>
          <a:stretch/>
        </p:blipFill>
        <p:spPr>
          <a:xfrm>
            <a:off x="628650" y="2520879"/>
            <a:ext cx="8364698" cy="2834640"/>
          </a:xfrm>
          <a:prstGeom prst="rect">
            <a:avLst/>
          </a:prstGeom>
        </p:spPr>
      </p:pic>
      <p:sp>
        <p:nvSpPr>
          <p:cNvPr id="3" name="Title 2"/>
          <p:cNvSpPr>
            <a:spLocks noGrp="1"/>
          </p:cNvSpPr>
          <p:nvPr>
            <p:ph type="title"/>
          </p:nvPr>
        </p:nvSpPr>
        <p:spPr/>
        <p:txBody>
          <a:bodyPr>
            <a:normAutofit/>
          </a:bodyPr>
          <a:lstStyle/>
          <a:p>
            <a:r>
              <a:rPr lang="en-US" dirty="0"/>
              <a:t>Step 3: Batch Maintenance – Important Step</a:t>
            </a:r>
          </a:p>
        </p:txBody>
      </p:sp>
      <p:sp>
        <p:nvSpPr>
          <p:cNvPr id="2" name="Content Placeholder 1"/>
          <p:cNvSpPr>
            <a:spLocks noGrp="1"/>
          </p:cNvSpPr>
          <p:nvPr>
            <p:ph idx="1"/>
          </p:nvPr>
        </p:nvSpPr>
        <p:spPr/>
        <p:txBody>
          <a:bodyPr/>
          <a:lstStyle/>
          <a:p>
            <a:r>
              <a:rPr lang="en-US" sz="1400" dirty="0"/>
              <a:t>After every file upload, check Batch Maintenance to ensure files have processed successfully </a:t>
            </a:r>
          </a:p>
          <a:p>
            <a:r>
              <a:rPr lang="en-US" sz="1400" dirty="0"/>
              <a:t>Processed Indicator will say “YES”.   If blank or “No”, file did </a:t>
            </a:r>
            <a:r>
              <a:rPr lang="en-US" sz="1400" u="sng" dirty="0"/>
              <a:t>not</a:t>
            </a:r>
            <a:r>
              <a:rPr lang="en-US" sz="1400" dirty="0"/>
              <a:t> upload </a:t>
            </a:r>
          </a:p>
          <a:p>
            <a:pPr lvl="0"/>
            <a:r>
              <a:rPr lang="en-US" sz="1400" dirty="0"/>
              <a:t>Check Record Count, Error Count, and make sure submitted date and time look accurate</a:t>
            </a:r>
          </a:p>
          <a:p>
            <a:pPr marL="45720" indent="0">
              <a:buNone/>
            </a:pPr>
            <a:endParaRPr lang="en-US" sz="1400" dirty="0"/>
          </a:p>
          <a:p>
            <a:pPr marL="0" indent="0">
              <a:buNone/>
            </a:pPr>
            <a:endParaRPr lang="en-US" dirty="0"/>
          </a:p>
        </p:txBody>
      </p:sp>
      <p:sp>
        <p:nvSpPr>
          <p:cNvPr id="7" name="Left Arrow 6"/>
          <p:cNvSpPr/>
          <p:nvPr/>
        </p:nvSpPr>
        <p:spPr>
          <a:xfrm rot="10800000">
            <a:off x="124831" y="2713091"/>
            <a:ext cx="488731" cy="23933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Left Arrow 7"/>
          <p:cNvSpPr/>
          <p:nvPr/>
        </p:nvSpPr>
        <p:spPr>
          <a:xfrm rot="16200000">
            <a:off x="4768091" y="3834869"/>
            <a:ext cx="450843" cy="2316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TextBox 4"/>
          <p:cNvSpPr txBox="1"/>
          <p:nvPr/>
        </p:nvSpPr>
        <p:spPr>
          <a:xfrm>
            <a:off x="346509" y="5474306"/>
            <a:ext cx="8364354"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dirty="0">
                <a:solidFill>
                  <a:srgbClr val="FF0000"/>
                </a:solidFill>
              </a:rPr>
              <a:t>Check this screen once email is received or check here if email was not received at all.  </a:t>
            </a:r>
          </a:p>
        </p:txBody>
      </p:sp>
      <p:sp>
        <p:nvSpPr>
          <p:cNvPr id="6" name="Slide Number Placeholder 5">
            <a:extLst>
              <a:ext uri="{FF2B5EF4-FFF2-40B4-BE49-F238E27FC236}">
                <a16:creationId xmlns:a16="http://schemas.microsoft.com/office/drawing/2014/main" id="{1FE661D3-DD8F-4F1D-B3A1-6BEBF912D1C2}"/>
              </a:ext>
            </a:extLst>
          </p:cNvPr>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3944229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134">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28650" y="365125"/>
            <a:ext cx="7886700" cy="1306443"/>
          </a:xfrm>
        </p:spPr>
        <p:txBody>
          <a:bodyPr>
            <a:normAutofit/>
          </a:bodyPr>
          <a:lstStyle/>
          <a:p>
            <a:r>
              <a:rPr lang="en-US" sz="2800" dirty="0"/>
              <a:t>File Did Not Process</a:t>
            </a:r>
          </a:p>
        </p:txBody>
      </p:sp>
      <p:sp>
        <p:nvSpPr>
          <p:cNvPr id="2" name="Content Placeholder 1"/>
          <p:cNvSpPr>
            <a:spLocks noGrp="1"/>
          </p:cNvSpPr>
          <p:nvPr>
            <p:ph idx="1"/>
          </p:nvPr>
        </p:nvSpPr>
        <p:spPr>
          <a:xfrm>
            <a:off x="628650" y="1825625"/>
            <a:ext cx="5035549" cy="4301437"/>
          </a:xfrm>
        </p:spPr>
        <p:txBody>
          <a:bodyPr>
            <a:normAutofit/>
          </a:bodyPr>
          <a:lstStyle/>
          <a:p>
            <a:pPr marL="0" indent="0">
              <a:buNone/>
            </a:pPr>
            <a:r>
              <a:rPr lang="en-US" sz="1700" dirty="0"/>
              <a:t>Things to check:</a:t>
            </a:r>
          </a:p>
          <a:p>
            <a:r>
              <a:rPr lang="en-US" sz="1700" dirty="0"/>
              <a:t>Are you losing leading zeros? Csv formatted files lose leading zeros and columns must be changed to text: </a:t>
            </a:r>
            <a:r>
              <a:rPr lang="en-US" sz="1700" dirty="0">
                <a:hlinkClick r:id="rId3"/>
              </a:rPr>
              <a:t>http://www.cde.state.co.us/datapipeline/convertcsvtoexcel</a:t>
            </a:r>
            <a:r>
              <a:rPr lang="en-US" sz="1700" dirty="0"/>
              <a:t> </a:t>
            </a:r>
          </a:p>
          <a:p>
            <a:r>
              <a:rPr lang="en-US" sz="1700" dirty="0"/>
              <a:t>Be sure there are no spaces in the name of the file</a:t>
            </a:r>
          </a:p>
          <a:p>
            <a:r>
              <a:rPr lang="en-US" sz="1700" dirty="0"/>
              <a:t>Be sure the file isn’t open when you upload it</a:t>
            </a:r>
          </a:p>
          <a:p>
            <a:r>
              <a:rPr lang="en-US" sz="1700" dirty="0"/>
              <a:t>Verify # of bytes/fields are accurate and there are no blank fields</a:t>
            </a:r>
          </a:p>
          <a:p>
            <a:r>
              <a:rPr lang="en-US" sz="1700" dirty="0"/>
              <a:t>If none of these help, try Copy/Paste Special Values the cells with data into a new spreadsheet/template. </a:t>
            </a:r>
          </a:p>
          <a:p>
            <a:pPr marL="0" indent="0">
              <a:buNone/>
            </a:pPr>
            <a:endParaRPr lang="en-US" sz="1700" dirty="0"/>
          </a:p>
        </p:txBody>
      </p:sp>
      <p:pic>
        <p:nvPicPr>
          <p:cNvPr id="6146" name="Picture 2" descr="C:\Users\Heitman_L\AppData\Local\Microsoft\Windows\Temporary Internet Files\Content.IE5\TFPDHF5P\crazy_mom[1].jpg"/>
          <p:cNvPicPr>
            <a:picLocks noChangeAspect="1" noChangeArrowheads="1"/>
          </p:cNvPicPr>
          <p:nvPr/>
        </p:nvPicPr>
        <p:blipFill rotWithShape="1">
          <a:blip r:embed="rId4">
            <a:extLst>
              <a:ext uri="{28A0092B-C50C-407E-A947-70E740481C1C}">
                <a14:useLocalDpi xmlns:a14="http://schemas.microsoft.com/office/drawing/2010/main" val="0"/>
              </a:ext>
            </a:extLst>
          </a:blip>
          <a:srcRect l="3836" r="3779" b="5"/>
          <a:stretch/>
        </p:blipFill>
        <p:spPr bwMode="auto">
          <a:xfrm>
            <a:off x="5991972" y="1843285"/>
            <a:ext cx="2523376" cy="372861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347EDC2-27E2-4F7E-85C2-DFDC49B3B35C}"/>
              </a:ext>
            </a:extLst>
          </p:cNvPr>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4024494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Reviewing IEP Interchange Errors</a:t>
            </a:r>
          </a:p>
        </p:txBody>
      </p:sp>
      <p:sp>
        <p:nvSpPr>
          <p:cNvPr id="2" name="Content Placeholder 1"/>
          <p:cNvSpPr>
            <a:spLocks noGrp="1"/>
          </p:cNvSpPr>
          <p:nvPr>
            <p:ph idx="1"/>
          </p:nvPr>
        </p:nvSpPr>
        <p:spPr/>
        <p:txBody>
          <a:bodyPr/>
          <a:lstStyle/>
          <a:p>
            <a:r>
              <a:rPr lang="en-US" dirty="0"/>
              <a:t>2 options for reviewing errors:</a:t>
            </a:r>
          </a:p>
          <a:p>
            <a:pPr lvl="1"/>
            <a:r>
              <a:rPr lang="en-US" dirty="0"/>
              <a:t>Pipeline Reports - Error Reports/Special Education IEP Interchange</a:t>
            </a:r>
          </a:p>
          <a:p>
            <a:pPr lvl="1"/>
            <a:r>
              <a:rPr lang="en-US" dirty="0"/>
              <a:t>Cognos Reports – Special Education IEP</a:t>
            </a:r>
          </a:p>
          <a:p>
            <a:endParaRPr lang="en-US" dirty="0"/>
          </a:p>
          <a:p>
            <a:r>
              <a:rPr lang="en-US" altLang="en-US" dirty="0"/>
              <a:t>The list of all Special Education Child and Participation File Business rules (errors and warnings) can be found at: </a:t>
            </a:r>
            <a:r>
              <a:rPr lang="en-US" altLang="en-US" dirty="0">
                <a:hlinkClick r:id="rId2"/>
              </a:rPr>
              <a:t>http://www.cde.state.co.us/datapipeline/inter_sped-iep</a:t>
            </a:r>
            <a:r>
              <a:rPr lang="en-US" altLang="en-US" dirty="0"/>
              <a:t> under the ‘Business Rules’ section.</a:t>
            </a:r>
          </a:p>
          <a:p>
            <a:pPr marL="457200" lvl="1" indent="0">
              <a:buNone/>
            </a:pPr>
            <a:endParaRPr lang="en-US" alt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A5567E5-A4E9-4ACC-BECF-82010D946DD8}"/>
              </a:ext>
            </a:extLst>
          </p:cNvPr>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2764904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7886700" cy="756418"/>
          </a:xfrm>
        </p:spPr>
        <p:txBody>
          <a:bodyPr/>
          <a:lstStyle/>
          <a:p>
            <a:r>
              <a:rPr lang="en-US" dirty="0"/>
              <a:t>Checking IEP Interchange Errors under Pipeline Error Reports</a:t>
            </a:r>
          </a:p>
        </p:txBody>
      </p:sp>
      <p:sp>
        <p:nvSpPr>
          <p:cNvPr id="2" name="Content Placeholder 1"/>
          <p:cNvSpPr>
            <a:spLocks noGrp="1"/>
          </p:cNvSpPr>
          <p:nvPr>
            <p:ph idx="1"/>
          </p:nvPr>
        </p:nvSpPr>
        <p:spPr>
          <a:xfrm>
            <a:off x="471055" y="1403928"/>
            <a:ext cx="8044295" cy="4699786"/>
          </a:xfrm>
        </p:spPr>
        <p:txBody>
          <a:bodyPr>
            <a:normAutofit/>
          </a:bodyPr>
          <a:lstStyle/>
          <a:p>
            <a:pPr marL="45720" indent="0">
              <a:buNone/>
            </a:pPr>
            <a:r>
              <a:rPr lang="en-US" sz="1600" dirty="0"/>
              <a:t>Option for reviewing Interchange and Snapshot level error reports under Pipeline Reports. First click ‘Error Report’ and then filter on the following:</a:t>
            </a:r>
          </a:p>
          <a:p>
            <a:pPr marL="331470" indent="-285750"/>
            <a:r>
              <a:rPr lang="en-US" sz="1600" dirty="0"/>
              <a:t>Dataset: Special Education IEP Interchange </a:t>
            </a:r>
          </a:p>
          <a:p>
            <a:pPr marL="331470" indent="-285750"/>
            <a:r>
              <a:rPr lang="en-US" sz="1600" dirty="0"/>
              <a:t>File Type: select which file errors you want to view</a:t>
            </a:r>
          </a:p>
          <a:p>
            <a:pPr marL="331470" indent="-285750"/>
            <a:r>
              <a:rPr lang="en-US" sz="1600" dirty="0"/>
              <a:t>Choose Error Type: Errors and Warnings, or just Errors, or just Warnings</a:t>
            </a:r>
          </a:p>
          <a:p>
            <a:pPr marL="331470" indent="-285750"/>
            <a:r>
              <a:rPr lang="en-US" sz="1600" dirty="0"/>
              <a:t>Click Search     </a:t>
            </a:r>
          </a:p>
          <a:p>
            <a:pPr marL="331470" indent="-285750"/>
            <a:r>
              <a:rPr lang="en-US" sz="1600" dirty="0"/>
              <a:t>To see student level details, click View Details. To view in Excel, click Excel button.</a:t>
            </a:r>
          </a:p>
          <a:p>
            <a:endParaRPr lang="en-US" sz="1600" dirty="0"/>
          </a:p>
          <a:p>
            <a:pPr marL="45720" indent="0">
              <a:buNone/>
            </a:pPr>
            <a:endParaRPr lang="en-US" dirty="0"/>
          </a:p>
        </p:txBody>
      </p:sp>
      <p:pic>
        <p:nvPicPr>
          <p:cNvPr id="4" name="Picture 3"/>
          <p:cNvPicPr>
            <a:picLocks noChangeAspect="1"/>
          </p:cNvPicPr>
          <p:nvPr/>
        </p:nvPicPr>
        <p:blipFill rotWithShape="1">
          <a:blip r:embed="rId3"/>
          <a:srcRect l="263" t="15804" r="15771" b="49352"/>
          <a:stretch/>
        </p:blipFill>
        <p:spPr>
          <a:xfrm>
            <a:off x="399495" y="3652305"/>
            <a:ext cx="7952755" cy="2640226"/>
          </a:xfrm>
          <a:prstGeom prst="rect">
            <a:avLst/>
          </a:prstGeom>
        </p:spPr>
      </p:pic>
      <p:sp>
        <p:nvSpPr>
          <p:cNvPr id="6" name="Left Arrow 5"/>
          <p:cNvSpPr/>
          <p:nvPr/>
        </p:nvSpPr>
        <p:spPr>
          <a:xfrm rot="16200000">
            <a:off x="2967643" y="4951999"/>
            <a:ext cx="274320" cy="1828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Left Arrow 6"/>
          <p:cNvSpPr/>
          <p:nvPr/>
        </p:nvSpPr>
        <p:spPr>
          <a:xfrm>
            <a:off x="5472719" y="6079518"/>
            <a:ext cx="274320" cy="1828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Slide Number Placeholder 4">
            <a:extLst>
              <a:ext uri="{FF2B5EF4-FFF2-40B4-BE49-F238E27FC236}">
                <a16:creationId xmlns:a16="http://schemas.microsoft.com/office/drawing/2014/main" id="{D7526424-88B6-4B4E-8BA6-7061DA21F57C}"/>
              </a:ext>
            </a:extLst>
          </p:cNvPr>
          <p:cNvSpPr>
            <a:spLocks noGrp="1"/>
          </p:cNvSpPr>
          <p:nvPr>
            <p:ph type="sldNum" sz="quarter" idx="12"/>
          </p:nvPr>
        </p:nvSpPr>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4120694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9094116" cy="756418"/>
          </a:xfrm>
        </p:spPr>
        <p:txBody>
          <a:bodyPr>
            <a:normAutofit fontScale="90000"/>
          </a:bodyPr>
          <a:lstStyle/>
          <a:p>
            <a:r>
              <a:rPr lang="en-US" dirty="0"/>
              <a:t>Frequently Requested Codes: </a:t>
            </a:r>
            <a:br>
              <a:rPr lang="en-US" dirty="0"/>
            </a:br>
            <a:r>
              <a:rPr lang="en-US" sz="1800" dirty="0"/>
              <a:t>School Codes, AU Codes, Sped Program Codes, Approved Facility School Codes, etc.</a:t>
            </a:r>
            <a:br>
              <a:rPr lang="en-US" dirty="0"/>
            </a:br>
            <a:endParaRPr lang="en-US" dirty="0"/>
          </a:p>
        </p:txBody>
      </p:sp>
      <p:sp>
        <p:nvSpPr>
          <p:cNvPr id="2" name="Content Placeholder 1"/>
          <p:cNvSpPr>
            <a:spLocks noGrp="1"/>
          </p:cNvSpPr>
          <p:nvPr>
            <p:ph idx="1"/>
          </p:nvPr>
        </p:nvSpPr>
        <p:spPr>
          <a:xfrm>
            <a:off x="2164487" y="1365385"/>
            <a:ext cx="7886700" cy="4640674"/>
          </a:xfrm>
        </p:spPr>
        <p:txBody>
          <a:bodyPr>
            <a:normAutofit/>
          </a:bodyPr>
          <a:lstStyle/>
          <a:p>
            <a:pPr marL="0" indent="0">
              <a:buNone/>
            </a:pPr>
            <a:r>
              <a:rPr lang="en-US" sz="2000" dirty="0">
                <a:hlinkClick r:id="rId3"/>
              </a:rPr>
              <a:t>http://www.cde.state.co.us/datapipeline/org_orgcodes</a:t>
            </a:r>
            <a:endParaRPr lang="en-US" sz="2000" dirty="0"/>
          </a:p>
          <a:p>
            <a:endParaRPr lang="en-US" sz="2000" dirty="0"/>
          </a:p>
        </p:txBody>
      </p:sp>
      <p:pic>
        <p:nvPicPr>
          <p:cNvPr id="7" name="Picture 6">
            <a:extLst>
              <a:ext uri="{FF2B5EF4-FFF2-40B4-BE49-F238E27FC236}">
                <a16:creationId xmlns:a16="http://schemas.microsoft.com/office/drawing/2014/main" id="{F21D6516-D0B8-4034-8DAD-43B7B18C917D}"/>
              </a:ext>
            </a:extLst>
          </p:cNvPr>
          <p:cNvPicPr>
            <a:picLocks noChangeAspect="1"/>
          </p:cNvPicPr>
          <p:nvPr/>
        </p:nvPicPr>
        <p:blipFill rotWithShape="1">
          <a:blip r:embed="rId4"/>
          <a:srcRect l="11165" t="14747" r="13981" b="4822"/>
          <a:stretch/>
        </p:blipFill>
        <p:spPr>
          <a:xfrm>
            <a:off x="390525" y="1740023"/>
            <a:ext cx="8173405" cy="4940086"/>
          </a:xfrm>
          <a:prstGeom prst="rect">
            <a:avLst/>
          </a:prstGeom>
        </p:spPr>
      </p:pic>
      <p:sp>
        <p:nvSpPr>
          <p:cNvPr id="4" name="TextBox 3">
            <a:extLst>
              <a:ext uri="{FF2B5EF4-FFF2-40B4-BE49-F238E27FC236}">
                <a16:creationId xmlns:a16="http://schemas.microsoft.com/office/drawing/2014/main" id="{929DF5AB-1581-416A-92CE-4FD4EECC8109}"/>
              </a:ext>
            </a:extLst>
          </p:cNvPr>
          <p:cNvSpPr txBox="1"/>
          <p:nvPr/>
        </p:nvSpPr>
        <p:spPr>
          <a:xfrm>
            <a:off x="390525" y="1287262"/>
            <a:ext cx="1997568" cy="369332"/>
          </a:xfrm>
          <a:prstGeom prst="rect">
            <a:avLst/>
          </a:prstGeom>
          <a:noFill/>
        </p:spPr>
        <p:txBody>
          <a:bodyPr wrap="square" rtlCol="0">
            <a:spAutoFit/>
          </a:bodyPr>
          <a:lstStyle/>
          <a:p>
            <a:r>
              <a:rPr lang="en-US" dirty="0"/>
              <a:t>Found at this link:</a:t>
            </a:r>
          </a:p>
        </p:txBody>
      </p:sp>
      <p:sp>
        <p:nvSpPr>
          <p:cNvPr id="5" name="Slide Number Placeholder 4">
            <a:extLst>
              <a:ext uri="{FF2B5EF4-FFF2-40B4-BE49-F238E27FC236}">
                <a16:creationId xmlns:a16="http://schemas.microsoft.com/office/drawing/2014/main" id="{8BCB5380-B0DD-4165-98B4-28274A325838}"/>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822154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6919087" cy="756418"/>
          </a:xfrm>
        </p:spPr>
        <p:txBody>
          <a:bodyPr/>
          <a:lstStyle/>
          <a:p>
            <a:r>
              <a:rPr lang="en-US" dirty="0"/>
              <a:t>Checking IEP Interchange Errors under Cognos Reports</a:t>
            </a:r>
          </a:p>
        </p:txBody>
      </p:sp>
      <p:sp>
        <p:nvSpPr>
          <p:cNvPr id="2" name="Content Placeholder 1"/>
          <p:cNvSpPr>
            <a:spLocks noGrp="1"/>
          </p:cNvSpPr>
          <p:nvPr>
            <p:ph idx="1"/>
          </p:nvPr>
        </p:nvSpPr>
        <p:spPr>
          <a:xfrm>
            <a:off x="628650" y="1349406"/>
            <a:ext cx="7924223" cy="4749604"/>
          </a:xfrm>
        </p:spPr>
        <p:txBody>
          <a:bodyPr>
            <a:normAutofit/>
          </a:bodyPr>
          <a:lstStyle/>
          <a:p>
            <a:pPr marL="365760" lvl="1" indent="0">
              <a:buNone/>
            </a:pPr>
            <a:r>
              <a:rPr lang="en-US" sz="1600" dirty="0"/>
              <a:t>Option for reviewing Interchange and Snapshot level error reports under Cognos Reports. </a:t>
            </a:r>
          </a:p>
          <a:p>
            <a:pPr marL="651510" lvl="1" indent="-285750"/>
            <a:r>
              <a:rPr lang="en-US" sz="1600" dirty="0"/>
              <a:t>In Data Pipeline click Cognos Reports and a new tab will open with a list of folders.</a:t>
            </a:r>
          </a:p>
          <a:p>
            <a:pPr marL="651510" lvl="1" indent="-285750"/>
            <a:r>
              <a:rPr lang="en-US" sz="1600" dirty="0"/>
              <a:t>Next double click on the </a:t>
            </a:r>
            <a:r>
              <a:rPr lang="en-US" sz="1600" i="1" dirty="0"/>
              <a:t>Special Education IEP </a:t>
            </a:r>
            <a:r>
              <a:rPr lang="en-US" sz="1600" dirty="0"/>
              <a:t>folder which should bring up a list of reports.  </a:t>
            </a:r>
          </a:p>
          <a:p>
            <a:pPr marL="651510" lvl="1" indent="-285750"/>
            <a:r>
              <a:rPr lang="en-US" sz="1600" dirty="0"/>
              <a:t>There is a Detail and Summary Error Report for each File.</a:t>
            </a:r>
            <a:endParaRPr lang="en-US" sz="1600" b="1" dirty="0"/>
          </a:p>
          <a:p>
            <a:pPr marL="640080" lvl="2" indent="0">
              <a:buNone/>
            </a:pPr>
            <a:endParaRPr lang="en-US" sz="1200" b="1" dirty="0"/>
          </a:p>
          <a:p>
            <a:pPr marL="365760" lvl="1" indent="0">
              <a:buNone/>
            </a:pPr>
            <a:r>
              <a:rPr lang="en-US" sz="1400" dirty="0"/>
              <a:t>                                          </a:t>
            </a:r>
          </a:p>
        </p:txBody>
      </p:sp>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8020" r="76227" b="39941"/>
          <a:stretch/>
        </p:blipFill>
        <p:spPr bwMode="auto">
          <a:xfrm>
            <a:off x="226991" y="2735391"/>
            <a:ext cx="2743201" cy="272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ame 6"/>
          <p:cNvSpPr/>
          <p:nvPr/>
        </p:nvSpPr>
        <p:spPr>
          <a:xfrm>
            <a:off x="185725" y="4639411"/>
            <a:ext cx="1371600" cy="312055"/>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A1D928C4-7698-49B2-84C0-96FD6E019D43}"/>
              </a:ext>
            </a:extLst>
          </p:cNvPr>
          <p:cNvPicPr>
            <a:picLocks noChangeAspect="1"/>
          </p:cNvPicPr>
          <p:nvPr/>
        </p:nvPicPr>
        <p:blipFill rotWithShape="1">
          <a:blip r:embed="rId4"/>
          <a:srcRect t="11987" r="61747" b="18056"/>
          <a:stretch/>
        </p:blipFill>
        <p:spPr>
          <a:xfrm>
            <a:off x="1930911" y="2718093"/>
            <a:ext cx="3497802" cy="3598272"/>
          </a:xfrm>
          <a:prstGeom prst="rect">
            <a:avLst/>
          </a:prstGeom>
        </p:spPr>
      </p:pic>
      <p:sp>
        <p:nvSpPr>
          <p:cNvPr id="11" name="Frame 10">
            <a:extLst>
              <a:ext uri="{FF2B5EF4-FFF2-40B4-BE49-F238E27FC236}">
                <a16:creationId xmlns:a16="http://schemas.microsoft.com/office/drawing/2014/main" id="{E0C56E97-93FA-4DEE-9CB1-CCA3E991EB82}"/>
              </a:ext>
            </a:extLst>
          </p:cNvPr>
          <p:cNvSpPr/>
          <p:nvPr/>
        </p:nvSpPr>
        <p:spPr>
          <a:xfrm>
            <a:off x="2998085" y="5805601"/>
            <a:ext cx="1741714" cy="312055"/>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4D55B4F8-104C-47F5-A340-F2693CBDFE28}"/>
              </a:ext>
            </a:extLst>
          </p:cNvPr>
          <p:cNvPicPr>
            <a:picLocks noChangeAspect="1"/>
          </p:cNvPicPr>
          <p:nvPr/>
        </p:nvPicPr>
        <p:blipFill rotWithShape="1">
          <a:blip r:embed="rId5"/>
          <a:srcRect t="11985" r="61747" b="32265"/>
          <a:stretch/>
        </p:blipFill>
        <p:spPr>
          <a:xfrm>
            <a:off x="4862323" y="2728010"/>
            <a:ext cx="3497803" cy="2867489"/>
          </a:xfrm>
          <a:prstGeom prst="rect">
            <a:avLst/>
          </a:prstGeom>
        </p:spPr>
      </p:pic>
      <p:sp>
        <p:nvSpPr>
          <p:cNvPr id="15" name="Rectangle 14">
            <a:extLst>
              <a:ext uri="{FF2B5EF4-FFF2-40B4-BE49-F238E27FC236}">
                <a16:creationId xmlns:a16="http://schemas.microsoft.com/office/drawing/2014/main" id="{4B28CF58-C3C2-4731-AFBF-94312FDB460B}"/>
              </a:ext>
            </a:extLst>
          </p:cNvPr>
          <p:cNvSpPr/>
          <p:nvPr/>
        </p:nvSpPr>
        <p:spPr>
          <a:xfrm>
            <a:off x="6034616" y="3919380"/>
            <a:ext cx="2356945" cy="5139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D390017-9ACD-4241-9679-CD2B696DF4C0}"/>
              </a:ext>
            </a:extLst>
          </p:cNvPr>
          <p:cNvSpPr/>
          <p:nvPr/>
        </p:nvSpPr>
        <p:spPr>
          <a:xfrm>
            <a:off x="6059594" y="4736209"/>
            <a:ext cx="2356945" cy="556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D98EEA4-5266-4F60-8F56-451BE30F7A9D}"/>
              </a:ext>
            </a:extLst>
          </p:cNvPr>
          <p:cNvSpPr>
            <a:spLocks noGrp="1"/>
          </p:cNvSpPr>
          <p:nvPr>
            <p:ph type="sldNum" sz="quarter" idx="12"/>
          </p:nvPr>
        </p:nvSpPr>
        <p:spPr/>
        <p:txBody>
          <a:bodyPr/>
          <a:lstStyle/>
          <a:p>
            <a:fld id="{C479D5F6-EDCB-402A-AC08-4943A1820E8F}" type="slidenum">
              <a:rPr lang="en-US" smtClean="0"/>
              <a:pPr/>
              <a:t>50</a:t>
            </a:fld>
            <a:endParaRPr lang="en-US" dirty="0"/>
          </a:p>
        </p:txBody>
      </p:sp>
    </p:spTree>
    <p:extLst>
      <p:ext uri="{BB962C8B-B14F-4D97-AF65-F5344CB8AC3E}">
        <p14:creationId xmlns:p14="http://schemas.microsoft.com/office/powerpoint/2010/main" val="27453028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Exporting Cognos Report to Excel</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51</a:t>
            </a:fld>
            <a:endParaRPr lang="en-US" dirty="0"/>
          </a:p>
        </p:txBody>
      </p:sp>
      <p:pic>
        <p:nvPicPr>
          <p:cNvPr id="5" name="Content Placeholder 4"/>
          <p:cNvPicPr>
            <a:picLocks noGrp="1" noChangeAspect="1"/>
          </p:cNvPicPr>
          <p:nvPr>
            <p:ph idx="1"/>
          </p:nvPr>
        </p:nvPicPr>
        <p:blipFill>
          <a:blip r:embed="rId2"/>
          <a:stretch>
            <a:fillRect/>
          </a:stretch>
        </p:blipFill>
        <p:spPr>
          <a:xfrm>
            <a:off x="304978" y="1270772"/>
            <a:ext cx="3543300" cy="2804160"/>
          </a:xfrm>
          <a:prstGeom prst="rect">
            <a:avLst/>
          </a:prstGeom>
        </p:spPr>
      </p:pic>
      <p:pic>
        <p:nvPicPr>
          <p:cNvPr id="6" name="Picture 5"/>
          <p:cNvPicPr>
            <a:picLocks noChangeAspect="1"/>
          </p:cNvPicPr>
          <p:nvPr/>
        </p:nvPicPr>
        <p:blipFill>
          <a:blip r:embed="rId3"/>
          <a:stretch>
            <a:fillRect/>
          </a:stretch>
        </p:blipFill>
        <p:spPr>
          <a:xfrm>
            <a:off x="4854727" y="1310252"/>
            <a:ext cx="3536530" cy="4408412"/>
          </a:xfrm>
          <a:prstGeom prst="rect">
            <a:avLst/>
          </a:prstGeom>
        </p:spPr>
      </p:pic>
      <p:sp>
        <p:nvSpPr>
          <p:cNvPr id="7" name="TextBox 9"/>
          <p:cNvSpPr txBox="1"/>
          <p:nvPr/>
        </p:nvSpPr>
        <p:spPr>
          <a:xfrm>
            <a:off x="2392822" y="1743340"/>
            <a:ext cx="2315912" cy="923330"/>
          </a:xfrm>
          <a:prstGeom prst="rect">
            <a:avLst/>
          </a:prstGeom>
          <a:solidFill>
            <a:schemeClr val="bg2"/>
          </a:solidFill>
          <a:ln w="444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t>Click on ‘Play’ Button </a:t>
            </a:r>
          </a:p>
          <a:p>
            <a:pPr algn="ctr"/>
            <a:r>
              <a:rPr lang="en-US" i="1" dirty="0"/>
              <a:t>(available when a report is showing)</a:t>
            </a:r>
          </a:p>
        </p:txBody>
      </p:sp>
      <p:sp>
        <p:nvSpPr>
          <p:cNvPr id="8" name="Rectangle 7"/>
          <p:cNvSpPr/>
          <p:nvPr/>
        </p:nvSpPr>
        <p:spPr>
          <a:xfrm>
            <a:off x="5093293" y="3008120"/>
            <a:ext cx="2307365" cy="107677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7016098" y="3194553"/>
            <a:ext cx="769120" cy="16664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0303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Fixing Errors</a:t>
            </a:r>
          </a:p>
        </p:txBody>
      </p:sp>
      <p:sp>
        <p:nvSpPr>
          <p:cNvPr id="5" name="Content Placeholder 4"/>
          <p:cNvSpPr>
            <a:spLocks noGrp="1"/>
          </p:cNvSpPr>
          <p:nvPr>
            <p:ph idx="1"/>
          </p:nvPr>
        </p:nvSpPr>
        <p:spPr/>
        <p:txBody>
          <a:bodyPr>
            <a:normAutofit/>
          </a:bodyPr>
          <a:lstStyle/>
          <a:p>
            <a:r>
              <a:rPr lang="en-US" sz="2000" dirty="0"/>
              <a:t>Ideally, errors should be corrected in your Student Information System</a:t>
            </a:r>
          </a:p>
          <a:p>
            <a:r>
              <a:rPr lang="en-US" sz="2000" dirty="0"/>
              <a:t>If you are working in a flat file, a versioned naming convention is important! </a:t>
            </a:r>
            <a:r>
              <a:rPr lang="en-US" sz="2000" b="1" dirty="0"/>
              <a:t>Be sure to save a copy of all versions of both your Child and Participation Files on your own computer/network.</a:t>
            </a:r>
          </a:p>
          <a:p>
            <a:pPr lvl="1"/>
            <a:r>
              <a:rPr lang="en-US" dirty="0"/>
              <a:t>If updated files cause even more errors, you can upload a prior file version</a:t>
            </a:r>
          </a:p>
          <a:p>
            <a:r>
              <a:rPr lang="en-US" sz="2000" dirty="0"/>
              <a:t>Resubmit your data records using the same process and replacing your existing data file using the Data File Upload tool</a:t>
            </a:r>
          </a:p>
          <a:p>
            <a:endParaRPr lang="en-US" sz="2000" dirty="0"/>
          </a:p>
          <a:p>
            <a:r>
              <a:rPr lang="en-US" sz="2000" dirty="0"/>
              <a:t>All errors must be corrected, all warnings should be reviewed</a:t>
            </a:r>
          </a:p>
        </p:txBody>
      </p:sp>
      <p:sp>
        <p:nvSpPr>
          <p:cNvPr id="2" name="Slide Number Placeholder 1">
            <a:extLst>
              <a:ext uri="{FF2B5EF4-FFF2-40B4-BE49-F238E27FC236}">
                <a16:creationId xmlns:a16="http://schemas.microsoft.com/office/drawing/2014/main" id="{C2A013E3-FA41-4B9F-A61E-C834FDB23F01}"/>
              </a:ext>
            </a:extLst>
          </p:cNvPr>
          <p:cNvSpPr>
            <a:spLocks noGrp="1"/>
          </p:cNvSpPr>
          <p:nvPr>
            <p:ph type="sldNum" sz="quarter" idx="12"/>
          </p:nvPr>
        </p:nvSpPr>
        <p:spPr/>
        <p:txBody>
          <a:bodyPr/>
          <a:lstStyle/>
          <a:p>
            <a:fld id="{C479D5F6-EDCB-402A-AC08-4943A1820E8F}" type="slidenum">
              <a:rPr lang="en-US" smtClean="0"/>
              <a:pPr/>
              <a:t>52</a:t>
            </a:fld>
            <a:endParaRPr lang="en-US" dirty="0"/>
          </a:p>
        </p:txBody>
      </p:sp>
    </p:spTree>
    <p:extLst>
      <p:ext uri="{BB962C8B-B14F-4D97-AF65-F5344CB8AC3E}">
        <p14:creationId xmlns:p14="http://schemas.microsoft.com/office/powerpoint/2010/main" val="2646770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28650" y="171162"/>
            <a:ext cx="2130136" cy="2371148"/>
          </a:xfrm>
        </p:spPr>
        <p:txBody>
          <a:bodyPr vert="horz" lIns="91440" tIns="45720" rIns="91440" bIns="45720" rtlCol="0" anchor="ctr">
            <a:normAutofit/>
          </a:bodyPr>
          <a:lstStyle/>
          <a:p>
            <a:r>
              <a:rPr lang="en-US" sz="2200" kern="1200" dirty="0">
                <a:solidFill>
                  <a:srgbClr val="FFFFFF"/>
                </a:solidFill>
                <a:latin typeface="+mj-lt"/>
                <a:ea typeface="+mj-ea"/>
                <a:cs typeface="+mj-cs"/>
              </a:rPr>
              <a:t>Special Education December Count Snapshot Important Dates</a:t>
            </a:r>
            <a:br>
              <a:rPr lang="en-US" sz="2200" kern="1200" dirty="0">
                <a:solidFill>
                  <a:srgbClr val="FFFFFF"/>
                </a:solidFill>
                <a:latin typeface="+mj-lt"/>
                <a:ea typeface="+mj-ea"/>
                <a:cs typeface="+mj-cs"/>
              </a:rPr>
            </a:b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4125586791"/>
              </p:ext>
            </p:extLst>
          </p:nvPr>
        </p:nvGraphicFramePr>
        <p:xfrm>
          <a:off x="3168316" y="1274200"/>
          <a:ext cx="5497053" cy="4559094"/>
        </p:xfrm>
        <a:graphic>
          <a:graphicData uri="http://schemas.openxmlformats.org/drawingml/2006/table">
            <a:tbl>
              <a:tblPr firstRow="1" bandRow="1">
                <a:tableStyleId>{3B4B98B0-60AC-42C2-AFA5-B58CD77FA1E5}</a:tableStyleId>
              </a:tblPr>
              <a:tblGrid>
                <a:gridCol w="1465555">
                  <a:extLst>
                    <a:ext uri="{9D8B030D-6E8A-4147-A177-3AD203B41FA5}">
                      <a16:colId xmlns:a16="http://schemas.microsoft.com/office/drawing/2014/main" val="20000"/>
                    </a:ext>
                  </a:extLst>
                </a:gridCol>
                <a:gridCol w="4031498">
                  <a:extLst>
                    <a:ext uri="{9D8B030D-6E8A-4147-A177-3AD203B41FA5}">
                      <a16:colId xmlns:a16="http://schemas.microsoft.com/office/drawing/2014/main" val="20001"/>
                    </a:ext>
                  </a:extLst>
                </a:gridCol>
              </a:tblGrid>
              <a:tr h="372921">
                <a:tc>
                  <a:txBody>
                    <a:bodyPr/>
                    <a:lstStyle/>
                    <a:p>
                      <a:r>
                        <a:rPr lang="en-US" sz="1700" b="1" dirty="0"/>
                        <a:t>November 2 </a:t>
                      </a:r>
                    </a:p>
                  </a:txBody>
                  <a:tcPr marL="78786" marR="78786" marT="39393" marB="39393"/>
                </a:tc>
                <a:tc>
                  <a:txBody>
                    <a:bodyPr/>
                    <a:lstStyle/>
                    <a:p>
                      <a:r>
                        <a:rPr lang="en-US" sz="1700" b="1"/>
                        <a:t>December Count Snapshot Opens</a:t>
                      </a:r>
                    </a:p>
                  </a:txBody>
                  <a:tcPr marL="78786" marR="78786" marT="39393" marB="39393"/>
                </a:tc>
                <a:extLst>
                  <a:ext uri="{0D108BD9-81ED-4DB2-BD59-A6C34878D82A}">
                    <a16:rowId xmlns:a16="http://schemas.microsoft.com/office/drawing/2014/main" val="10000"/>
                  </a:ext>
                </a:extLst>
              </a:tr>
              <a:tr h="635542">
                <a:tc>
                  <a:txBody>
                    <a:bodyPr/>
                    <a:lstStyle/>
                    <a:p>
                      <a:r>
                        <a:rPr lang="en-US" sz="1700" b="1" dirty="0"/>
                        <a:t>November 17</a:t>
                      </a:r>
                    </a:p>
                  </a:txBody>
                  <a:tcPr marL="78786" marR="78786" marT="39393" marB="39393"/>
                </a:tc>
                <a:tc>
                  <a:txBody>
                    <a:bodyPr/>
                    <a:lstStyle/>
                    <a:p>
                      <a:r>
                        <a:rPr lang="en-US" sz="1700" b="1" baseline="0" dirty="0"/>
                        <a:t>All 4 interchange files uploaded at least once</a:t>
                      </a:r>
                      <a:endParaRPr lang="en-US" sz="1700" b="1" dirty="0"/>
                    </a:p>
                  </a:txBody>
                  <a:tcPr marL="78786" marR="78786" marT="39393" marB="39393"/>
                </a:tc>
                <a:extLst>
                  <a:ext uri="{0D108BD9-81ED-4DB2-BD59-A6C34878D82A}">
                    <a16:rowId xmlns:a16="http://schemas.microsoft.com/office/drawing/2014/main" val="10001"/>
                  </a:ext>
                </a:extLst>
              </a:tr>
              <a:tr h="372921">
                <a:tc>
                  <a:txBody>
                    <a:bodyPr/>
                    <a:lstStyle/>
                    <a:p>
                      <a:r>
                        <a:rPr lang="en-US" sz="1700" b="1"/>
                        <a:t>December 1</a:t>
                      </a:r>
                    </a:p>
                  </a:txBody>
                  <a:tcPr marL="78786" marR="78786" marT="39393" marB="39393"/>
                </a:tc>
                <a:tc>
                  <a:txBody>
                    <a:bodyPr/>
                    <a:lstStyle/>
                    <a:p>
                      <a:r>
                        <a:rPr lang="en-US" sz="1700" b="1"/>
                        <a:t>Official Count</a:t>
                      </a:r>
                      <a:r>
                        <a:rPr lang="en-US" sz="1700" b="1" baseline="0"/>
                        <a:t> Date</a:t>
                      </a:r>
                    </a:p>
                  </a:txBody>
                  <a:tcPr marL="78786" marR="78786" marT="39393" marB="39393"/>
                </a:tc>
                <a:extLst>
                  <a:ext uri="{0D108BD9-81ED-4DB2-BD59-A6C34878D82A}">
                    <a16:rowId xmlns:a16="http://schemas.microsoft.com/office/drawing/2014/main" val="10002"/>
                  </a:ext>
                </a:extLst>
              </a:tr>
              <a:tr h="635542">
                <a:tc>
                  <a:txBody>
                    <a:bodyPr/>
                    <a:lstStyle/>
                    <a:p>
                      <a:r>
                        <a:rPr lang="en-US" sz="1700" b="1" dirty="0"/>
                        <a:t>December 8 </a:t>
                      </a:r>
                    </a:p>
                  </a:txBody>
                  <a:tcPr marL="78786" marR="78786" marT="39393" marB="39393"/>
                </a:tc>
                <a:tc>
                  <a:txBody>
                    <a:bodyPr/>
                    <a:lstStyle/>
                    <a:p>
                      <a:r>
                        <a:rPr lang="en-US" sz="1700" b="1"/>
                        <a:t>Interchange files error free and at least one snapshot created</a:t>
                      </a:r>
                    </a:p>
                  </a:txBody>
                  <a:tcPr marL="78786" marR="78786" marT="39393" marB="39393"/>
                </a:tc>
                <a:extLst>
                  <a:ext uri="{0D108BD9-81ED-4DB2-BD59-A6C34878D82A}">
                    <a16:rowId xmlns:a16="http://schemas.microsoft.com/office/drawing/2014/main" val="10004"/>
                  </a:ext>
                </a:extLst>
              </a:tr>
              <a:tr h="635542">
                <a:tc>
                  <a:txBody>
                    <a:bodyPr/>
                    <a:lstStyle/>
                    <a:p>
                      <a:r>
                        <a:rPr lang="en-US" sz="1700" b="1" dirty="0"/>
                        <a:t>January 25</a:t>
                      </a:r>
                    </a:p>
                  </a:txBody>
                  <a:tcPr marL="78786" marR="78786" marT="39393" marB="39393"/>
                </a:tc>
                <a:tc>
                  <a:txBody>
                    <a:bodyPr/>
                    <a:lstStyle/>
                    <a:p>
                      <a:r>
                        <a:rPr lang="en-US" sz="1700" b="1"/>
                        <a:t>All errors resolved</a:t>
                      </a:r>
                      <a:r>
                        <a:rPr lang="en-US" sz="1700" b="1" baseline="0"/>
                        <a:t> (interchange and snapshot)</a:t>
                      </a:r>
                      <a:endParaRPr lang="en-US" sz="1700" b="1"/>
                    </a:p>
                  </a:txBody>
                  <a:tcPr marL="78786" marR="78786" marT="39393" marB="39393"/>
                </a:tc>
                <a:extLst>
                  <a:ext uri="{0D108BD9-81ED-4DB2-BD59-A6C34878D82A}">
                    <a16:rowId xmlns:a16="http://schemas.microsoft.com/office/drawing/2014/main" val="10005"/>
                  </a:ext>
                </a:extLst>
              </a:tr>
              <a:tr h="635542">
                <a:tc>
                  <a:txBody>
                    <a:bodyPr/>
                    <a:lstStyle/>
                    <a:p>
                      <a:r>
                        <a:rPr lang="en-US" sz="1700" b="1" baseline="0" dirty="0"/>
                        <a:t>January 25 – February 2 </a:t>
                      </a:r>
                      <a:endParaRPr lang="en-US" sz="1700" b="1" dirty="0"/>
                    </a:p>
                  </a:txBody>
                  <a:tcPr marL="78786" marR="78786" marT="39393" marB="39393"/>
                </a:tc>
                <a:tc>
                  <a:txBody>
                    <a:bodyPr/>
                    <a:lstStyle/>
                    <a:p>
                      <a:r>
                        <a:rPr lang="en-US" sz="1700" b="1"/>
                        <a:t>Review Staff and Student Reports</a:t>
                      </a:r>
                    </a:p>
                  </a:txBody>
                  <a:tcPr marL="78786" marR="78786" marT="39393" marB="39393"/>
                </a:tc>
                <a:extLst>
                  <a:ext uri="{0D108BD9-81ED-4DB2-BD59-A6C34878D82A}">
                    <a16:rowId xmlns:a16="http://schemas.microsoft.com/office/drawing/2014/main" val="10006"/>
                  </a:ext>
                </a:extLst>
              </a:tr>
              <a:tr h="635542">
                <a:tc>
                  <a:txBody>
                    <a:bodyPr/>
                    <a:lstStyle/>
                    <a:p>
                      <a:r>
                        <a:rPr lang="en-US" sz="1700" b="1" baseline="0" dirty="0"/>
                        <a:t>February 7 – 15</a:t>
                      </a:r>
                      <a:endParaRPr lang="en-US" sz="1700" b="1" dirty="0"/>
                    </a:p>
                  </a:txBody>
                  <a:tcPr marL="78786" marR="78786" marT="39393" marB="39393"/>
                </a:tc>
                <a:tc>
                  <a:txBody>
                    <a:bodyPr/>
                    <a:lstStyle/>
                    <a:p>
                      <a:r>
                        <a:rPr lang="en-US" sz="1700" b="1" dirty="0"/>
                        <a:t>Resolve Student</a:t>
                      </a:r>
                      <a:r>
                        <a:rPr lang="en-US" sz="1700" b="1" baseline="0" dirty="0"/>
                        <a:t> Duplicates</a:t>
                      </a:r>
                      <a:endParaRPr lang="en-US" sz="1700" b="1" dirty="0"/>
                    </a:p>
                  </a:txBody>
                  <a:tcPr marL="78786" marR="78786" marT="39393" marB="39393"/>
                </a:tc>
                <a:extLst>
                  <a:ext uri="{0D108BD9-81ED-4DB2-BD59-A6C34878D82A}">
                    <a16:rowId xmlns:a16="http://schemas.microsoft.com/office/drawing/2014/main" val="10008"/>
                  </a:ext>
                </a:extLst>
              </a:tr>
              <a:tr h="635542">
                <a:tc>
                  <a:txBody>
                    <a:bodyPr/>
                    <a:lstStyle/>
                    <a:p>
                      <a:r>
                        <a:rPr lang="en-US" sz="1700" b="1" dirty="0"/>
                        <a:t>February</a:t>
                      </a:r>
                      <a:r>
                        <a:rPr lang="en-US" sz="1700" b="1" baseline="0" dirty="0"/>
                        <a:t> 23</a:t>
                      </a:r>
                      <a:endParaRPr lang="en-US" sz="1700" b="1" dirty="0"/>
                    </a:p>
                  </a:txBody>
                  <a:tcPr marL="78786" marR="78786" marT="39393" marB="39393"/>
                </a:tc>
                <a:tc>
                  <a:txBody>
                    <a:bodyPr/>
                    <a:lstStyle/>
                    <a:p>
                      <a:r>
                        <a:rPr lang="en-US" sz="1700" b="1" dirty="0"/>
                        <a:t>Final Snapshot and signature reports due to CDE</a:t>
                      </a:r>
                    </a:p>
                  </a:txBody>
                  <a:tcPr marL="78786" marR="78786" marT="39393" marB="39393"/>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7CB72DFE-08A1-4CFF-9A9B-9B73EEF22FAC}"/>
              </a:ext>
            </a:extLst>
          </p:cNvPr>
          <p:cNvSpPr>
            <a:spLocks noGrp="1"/>
          </p:cNvSpPr>
          <p:nvPr>
            <p:ph type="sldNum" sz="quarter" idx="12"/>
          </p:nvPr>
        </p:nvSpPr>
        <p:spPr/>
        <p:txBody>
          <a:bodyPr/>
          <a:lstStyle/>
          <a:p>
            <a:fld id="{C479D5F6-EDCB-402A-AC08-4943A1820E8F}" type="slidenum">
              <a:rPr lang="en-US" smtClean="0"/>
              <a:pPr/>
              <a:t>53</a:t>
            </a:fld>
            <a:endParaRPr lang="en-US" dirty="0"/>
          </a:p>
        </p:txBody>
      </p:sp>
    </p:spTree>
    <p:extLst>
      <p:ext uri="{BB962C8B-B14F-4D97-AF65-F5344CB8AC3E}">
        <p14:creationId xmlns:p14="http://schemas.microsoft.com/office/powerpoint/2010/main" val="13753640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EA4D-4693-DA52-77F8-80C8F99A8B1A}"/>
              </a:ext>
            </a:extLst>
          </p:cNvPr>
          <p:cNvSpPr>
            <a:spLocks noGrp="1"/>
          </p:cNvSpPr>
          <p:nvPr>
            <p:ph type="ctrTitle"/>
          </p:nvPr>
        </p:nvSpPr>
        <p:spPr/>
        <p:txBody>
          <a:bodyPr/>
          <a:lstStyle/>
          <a:p>
            <a:r>
              <a:rPr lang="en-US" dirty="0"/>
              <a:t>December Count Reminders</a:t>
            </a:r>
          </a:p>
        </p:txBody>
      </p:sp>
      <p:sp>
        <p:nvSpPr>
          <p:cNvPr id="4" name="Slide Number Placeholder 3">
            <a:extLst>
              <a:ext uri="{FF2B5EF4-FFF2-40B4-BE49-F238E27FC236}">
                <a16:creationId xmlns:a16="http://schemas.microsoft.com/office/drawing/2014/main" id="{819411E7-4ECA-CA68-4A60-E95A8AE8A639}"/>
              </a:ext>
            </a:extLst>
          </p:cNvPr>
          <p:cNvSpPr>
            <a:spLocks noGrp="1"/>
          </p:cNvSpPr>
          <p:nvPr>
            <p:ph type="sldNum" sz="quarter" idx="12"/>
          </p:nvPr>
        </p:nvSpPr>
        <p:spPr/>
        <p:txBody>
          <a:bodyPr/>
          <a:lstStyle/>
          <a:p>
            <a:fld id="{C479D5F6-EDCB-402A-AC08-4943A1820E8F}" type="slidenum">
              <a:rPr lang="en-US" smtClean="0"/>
              <a:pPr/>
              <a:t>54</a:t>
            </a:fld>
            <a:endParaRPr lang="en-US" dirty="0"/>
          </a:p>
        </p:txBody>
      </p:sp>
    </p:spTree>
    <p:extLst>
      <p:ext uri="{BB962C8B-B14F-4D97-AF65-F5344CB8AC3E}">
        <p14:creationId xmlns:p14="http://schemas.microsoft.com/office/powerpoint/2010/main" val="31567450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6164862" cy="590603"/>
          </a:xfrm>
        </p:spPr>
        <p:txBody>
          <a:bodyPr>
            <a:normAutofit fontScale="90000"/>
          </a:bodyPr>
          <a:lstStyle/>
          <a:p>
            <a:r>
              <a:rPr lang="en-US" dirty="0"/>
              <a:t>December Count – Proactively Find Expired Licenses</a:t>
            </a:r>
          </a:p>
        </p:txBody>
      </p:sp>
      <p:sp>
        <p:nvSpPr>
          <p:cNvPr id="3" name="Content Placeholder 2"/>
          <p:cNvSpPr>
            <a:spLocks noGrp="1"/>
          </p:cNvSpPr>
          <p:nvPr>
            <p:ph idx="1"/>
          </p:nvPr>
        </p:nvSpPr>
        <p:spPr>
          <a:xfrm>
            <a:off x="628650" y="1490748"/>
            <a:ext cx="7886700" cy="1399431"/>
          </a:xfrm>
        </p:spPr>
        <p:txBody>
          <a:bodyPr>
            <a:normAutofit fontScale="92500" lnSpcReduction="20000"/>
          </a:bodyPr>
          <a:lstStyle/>
          <a:p>
            <a:r>
              <a:rPr lang="en-US" sz="2000" dirty="0"/>
              <a:t>Find expired or expiring teacher (Job Code 202) licenses before the December Count date</a:t>
            </a:r>
          </a:p>
          <a:p>
            <a:pPr lvl="1"/>
            <a:r>
              <a:rPr lang="en-US" dirty="0"/>
              <a:t>Renewal applications must be submitted to Educator Licensing before December 1st</a:t>
            </a:r>
          </a:p>
          <a:p>
            <a:r>
              <a:rPr lang="en-US" sz="2000" dirty="0"/>
              <a:t>Cognos Reports -&gt; Pipeline Reports -&gt; Staff Profile -&gt; Staff Licensing Status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55</a:t>
            </a:fld>
            <a:endParaRPr lang="en-US" dirty="0"/>
          </a:p>
        </p:txBody>
      </p:sp>
      <p:pic>
        <p:nvPicPr>
          <p:cNvPr id="6" name="Picture 5">
            <a:extLst>
              <a:ext uri="{FF2B5EF4-FFF2-40B4-BE49-F238E27FC236}">
                <a16:creationId xmlns:a16="http://schemas.microsoft.com/office/drawing/2014/main" id="{E511F5FB-AEA4-62EB-9E80-B077E4E7C186}"/>
              </a:ext>
            </a:extLst>
          </p:cNvPr>
          <p:cNvPicPr>
            <a:picLocks noChangeAspect="1"/>
          </p:cNvPicPr>
          <p:nvPr/>
        </p:nvPicPr>
        <p:blipFill rotWithShape="1">
          <a:blip r:embed="rId2"/>
          <a:srcRect l="1522" t="8068" r="61196" b="38985"/>
          <a:stretch/>
        </p:blipFill>
        <p:spPr>
          <a:xfrm>
            <a:off x="628650" y="3021496"/>
            <a:ext cx="3409122" cy="2723323"/>
          </a:xfrm>
          <a:prstGeom prst="rect">
            <a:avLst/>
          </a:prstGeom>
        </p:spPr>
      </p:pic>
      <p:sp>
        <p:nvSpPr>
          <p:cNvPr id="7" name="Oval 6">
            <a:extLst>
              <a:ext uri="{FF2B5EF4-FFF2-40B4-BE49-F238E27FC236}">
                <a16:creationId xmlns:a16="http://schemas.microsoft.com/office/drawing/2014/main" id="{0BEF1A70-459E-EAB6-0861-60C52F5762F1}"/>
              </a:ext>
            </a:extLst>
          </p:cNvPr>
          <p:cNvSpPr/>
          <p:nvPr/>
        </p:nvSpPr>
        <p:spPr>
          <a:xfrm>
            <a:off x="1967346" y="3314577"/>
            <a:ext cx="2216728" cy="298045"/>
          </a:xfrm>
          <a:prstGeom prst="ellipse">
            <a:avLst/>
          </a:prstGeom>
          <a:noFill/>
          <a:ln w="28575">
            <a:solidFill>
              <a:srgbClr val="EF7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343DA62-FD70-5B3A-82A6-C1BE6E41CE9A}"/>
              </a:ext>
            </a:extLst>
          </p:cNvPr>
          <p:cNvSpPr/>
          <p:nvPr/>
        </p:nvSpPr>
        <p:spPr>
          <a:xfrm>
            <a:off x="1408545" y="5245938"/>
            <a:ext cx="2895599" cy="498881"/>
          </a:xfrm>
          <a:prstGeom prst="ellipse">
            <a:avLst/>
          </a:prstGeom>
          <a:noFill/>
          <a:ln w="28575">
            <a:solidFill>
              <a:srgbClr val="EF7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DD574F36-969E-7825-2708-E5CF1F73E8AE}"/>
              </a:ext>
            </a:extLst>
          </p:cNvPr>
          <p:cNvSpPr txBox="1">
            <a:spLocks/>
          </p:cNvSpPr>
          <p:nvPr/>
        </p:nvSpPr>
        <p:spPr>
          <a:xfrm>
            <a:off x="4304144" y="3314577"/>
            <a:ext cx="4469823" cy="3165181"/>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Export the report to Excel or Excel Data</a:t>
            </a:r>
          </a:p>
          <a:p>
            <a:r>
              <a:rPr lang="en-US" sz="2000" dirty="0"/>
              <a:t>Sort records by “Credential Expiration Date”</a:t>
            </a:r>
          </a:p>
          <a:p>
            <a:r>
              <a:rPr lang="en-US" sz="2000" dirty="0"/>
              <a:t>Follow up with any teacher employed in your AU or district whose license or credential will expire before 12/1/23 and ask them to submit their renewal application as soon as possible and before 12/1/23</a:t>
            </a:r>
          </a:p>
          <a:p>
            <a:endParaRPr lang="en-US" sz="2000" dirty="0"/>
          </a:p>
        </p:txBody>
      </p:sp>
      <p:sp>
        <p:nvSpPr>
          <p:cNvPr id="10" name="TextBox 9">
            <a:extLst>
              <a:ext uri="{FF2B5EF4-FFF2-40B4-BE49-F238E27FC236}">
                <a16:creationId xmlns:a16="http://schemas.microsoft.com/office/drawing/2014/main" id="{A456706E-02F8-7D43-67E4-16F254C28E5F}"/>
              </a:ext>
            </a:extLst>
          </p:cNvPr>
          <p:cNvSpPr txBox="1"/>
          <p:nvPr/>
        </p:nvSpPr>
        <p:spPr>
          <a:xfrm>
            <a:off x="721014" y="6479758"/>
            <a:ext cx="6427932" cy="276999"/>
          </a:xfrm>
          <a:prstGeom prst="rect">
            <a:avLst/>
          </a:prstGeom>
          <a:noFill/>
        </p:spPr>
        <p:txBody>
          <a:bodyPr wrap="square">
            <a:spAutoFit/>
          </a:bodyPr>
          <a:lstStyle/>
          <a:p>
            <a:r>
              <a:rPr lang="en-US" sz="1200" i="1" dirty="0"/>
              <a:t>Special Education December Count - Lindsey Heitman - heitman_l@cde.state.co.us </a:t>
            </a:r>
            <a:endParaRPr lang="en-US" sz="1200" dirty="0"/>
          </a:p>
        </p:txBody>
      </p:sp>
    </p:spTree>
    <p:extLst>
      <p:ext uri="{BB962C8B-B14F-4D97-AF65-F5344CB8AC3E}">
        <p14:creationId xmlns:p14="http://schemas.microsoft.com/office/powerpoint/2010/main" val="2267932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8BE4-0993-9315-F8E5-776D5D866BBA}"/>
              </a:ext>
            </a:extLst>
          </p:cNvPr>
          <p:cNvSpPr>
            <a:spLocks noGrp="1"/>
          </p:cNvSpPr>
          <p:nvPr>
            <p:ph type="title"/>
          </p:nvPr>
        </p:nvSpPr>
        <p:spPr>
          <a:xfrm>
            <a:off x="245193" y="254513"/>
            <a:ext cx="6081865" cy="890795"/>
          </a:xfrm>
        </p:spPr>
        <p:txBody>
          <a:bodyPr>
            <a:normAutofit fontScale="90000"/>
          </a:bodyPr>
          <a:lstStyle/>
          <a:p>
            <a:r>
              <a:rPr lang="en-US" dirty="0"/>
              <a:t>Special Education December Count:</a:t>
            </a:r>
            <a:br>
              <a:rPr lang="en-US" dirty="0"/>
            </a:br>
            <a:r>
              <a:rPr lang="en-US" dirty="0"/>
              <a:t>Find Students Whose Disability Needs   </a:t>
            </a:r>
            <a:br>
              <a:rPr lang="en-US" dirty="0"/>
            </a:br>
            <a:r>
              <a:rPr lang="en-US" dirty="0"/>
              <a:t>to be Reevaluated by 12/01</a:t>
            </a:r>
            <a:br>
              <a:rPr lang="en-US" dirty="0"/>
            </a:br>
            <a:endParaRPr lang="en-US" dirty="0"/>
          </a:p>
        </p:txBody>
      </p:sp>
      <p:pic>
        <p:nvPicPr>
          <p:cNvPr id="6" name="Content Placeholder 5">
            <a:extLst>
              <a:ext uri="{FF2B5EF4-FFF2-40B4-BE49-F238E27FC236}">
                <a16:creationId xmlns:a16="http://schemas.microsoft.com/office/drawing/2014/main" id="{5F28E0D4-CB25-F043-F5C2-C0BF367F5674}"/>
              </a:ext>
            </a:extLst>
          </p:cNvPr>
          <p:cNvPicPr>
            <a:picLocks noGrp="1" noChangeAspect="1"/>
          </p:cNvPicPr>
          <p:nvPr>
            <p:ph idx="1"/>
          </p:nvPr>
        </p:nvPicPr>
        <p:blipFill rotWithShape="1">
          <a:blip r:embed="rId2"/>
          <a:srcRect r="22010" b="8784"/>
          <a:stretch/>
        </p:blipFill>
        <p:spPr>
          <a:xfrm>
            <a:off x="480942" y="1654161"/>
            <a:ext cx="8182115" cy="4495765"/>
          </a:xfrm>
        </p:spPr>
      </p:pic>
      <p:sp>
        <p:nvSpPr>
          <p:cNvPr id="4" name="Slide Number Placeholder 3">
            <a:extLst>
              <a:ext uri="{FF2B5EF4-FFF2-40B4-BE49-F238E27FC236}">
                <a16:creationId xmlns:a16="http://schemas.microsoft.com/office/drawing/2014/main" id="{5BDF5DB8-D5D3-2641-7233-4473DEAEC3C9}"/>
              </a:ext>
            </a:extLst>
          </p:cNvPr>
          <p:cNvSpPr>
            <a:spLocks noGrp="1"/>
          </p:cNvSpPr>
          <p:nvPr>
            <p:ph type="sldNum" sz="quarter" idx="12"/>
          </p:nvPr>
        </p:nvSpPr>
        <p:spPr/>
        <p:txBody>
          <a:bodyPr/>
          <a:lstStyle/>
          <a:p>
            <a:fld id="{C479D5F6-EDCB-402A-AC08-4943A1820E8F}" type="slidenum">
              <a:rPr lang="en-US" smtClean="0"/>
              <a:pPr/>
              <a:t>56</a:t>
            </a:fld>
            <a:endParaRPr lang="en-US" dirty="0"/>
          </a:p>
        </p:txBody>
      </p:sp>
      <p:sp>
        <p:nvSpPr>
          <p:cNvPr id="7" name="Rectangle 6">
            <a:extLst>
              <a:ext uri="{FF2B5EF4-FFF2-40B4-BE49-F238E27FC236}">
                <a16:creationId xmlns:a16="http://schemas.microsoft.com/office/drawing/2014/main" id="{504733F8-2AEA-0ED2-6198-2E49C85045AC}"/>
              </a:ext>
            </a:extLst>
          </p:cNvPr>
          <p:cNvSpPr/>
          <p:nvPr/>
        </p:nvSpPr>
        <p:spPr>
          <a:xfrm>
            <a:off x="1985818" y="4849091"/>
            <a:ext cx="4867564" cy="2863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D12F42C-EFE0-E3D1-AEF8-11AEC31A2309}"/>
              </a:ext>
            </a:extLst>
          </p:cNvPr>
          <p:cNvSpPr txBox="1"/>
          <p:nvPr/>
        </p:nvSpPr>
        <p:spPr>
          <a:xfrm>
            <a:off x="729672" y="6520279"/>
            <a:ext cx="6382327" cy="276999"/>
          </a:xfrm>
          <a:prstGeom prst="rect">
            <a:avLst/>
          </a:prstGeom>
          <a:noFill/>
        </p:spPr>
        <p:txBody>
          <a:bodyPr wrap="square">
            <a:spAutoFit/>
          </a:bodyPr>
          <a:lstStyle/>
          <a:p>
            <a:r>
              <a:rPr lang="en-US" sz="1200" i="1" dirty="0"/>
              <a:t>Special Education December Count - Lindsey Heitman - heitman_l@cde.state.co.us </a:t>
            </a:r>
            <a:endParaRPr lang="en-US" sz="1200" dirty="0"/>
          </a:p>
        </p:txBody>
      </p:sp>
    </p:spTree>
    <p:extLst>
      <p:ext uri="{BB962C8B-B14F-4D97-AF65-F5344CB8AC3E}">
        <p14:creationId xmlns:p14="http://schemas.microsoft.com/office/powerpoint/2010/main" val="14138232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482600" y="321734"/>
            <a:ext cx="8178799" cy="1135737"/>
          </a:xfrm>
        </p:spPr>
        <p:txBody>
          <a:bodyPr>
            <a:normAutofit/>
          </a:bodyPr>
          <a:lstStyle/>
          <a:p>
            <a:pPr>
              <a:defRPr/>
            </a:pPr>
            <a:r>
              <a:rPr lang="en-US" sz="3100" dirty="0"/>
              <a:t>Special Education IEP Interchange: Contact Info</a:t>
            </a:r>
          </a:p>
        </p:txBody>
      </p:sp>
      <p:sp>
        <p:nvSpPr>
          <p:cNvPr id="4" name="Content Placeholder 3"/>
          <p:cNvSpPr>
            <a:spLocks noGrp="1"/>
          </p:cNvSpPr>
          <p:nvPr>
            <p:ph idx="1"/>
          </p:nvPr>
        </p:nvSpPr>
        <p:spPr>
          <a:xfrm>
            <a:off x="482600" y="1782981"/>
            <a:ext cx="8178799" cy="4393982"/>
          </a:xfrm>
          <a:prstGeom prst="rect">
            <a:avLst/>
          </a:prstGeom>
        </p:spPr>
        <p:txBody>
          <a:bodyPr>
            <a:normAutofit fontScale="92500" lnSpcReduction="20000"/>
          </a:bodyPr>
          <a:lstStyle/>
          <a:p>
            <a:pPr marL="0" lvl="0" indent="0">
              <a:buNone/>
            </a:pPr>
            <a:r>
              <a:rPr lang="en-US" sz="1700" dirty="0"/>
              <a:t>If you have any questions about the Special Education IEP Interchange, please use the snapshot email address that you’re working on. If it’s a general question, feel free to send to me directly. </a:t>
            </a:r>
          </a:p>
          <a:p>
            <a:pPr marL="0" lvl="0" indent="0">
              <a:buNone/>
            </a:pPr>
            <a:endParaRPr lang="en-US" sz="1700" dirty="0"/>
          </a:p>
          <a:p>
            <a:pPr marL="45720" indent="0">
              <a:buNone/>
            </a:pPr>
            <a:r>
              <a:rPr lang="en-US" sz="1700" dirty="0"/>
              <a:t>December Count Snapshot email address </a:t>
            </a:r>
            <a:r>
              <a:rPr lang="en-US" sz="1700" dirty="0">
                <a:hlinkClick r:id="rId2"/>
              </a:rPr>
              <a:t>SpedDecCount@cde.state.co.us</a:t>
            </a:r>
            <a:r>
              <a:rPr lang="en-US" sz="1700" dirty="0"/>
              <a:t>  </a:t>
            </a:r>
          </a:p>
          <a:p>
            <a:pPr marL="45720" indent="0">
              <a:buNone/>
            </a:pPr>
            <a:r>
              <a:rPr lang="en-US" sz="1700" dirty="0"/>
              <a:t>Special Ed EOY Snapshot email address </a:t>
            </a:r>
            <a:r>
              <a:rPr lang="en-US" sz="1700" dirty="0">
                <a:hlinkClick r:id="rId3"/>
              </a:rPr>
              <a:t>SpedEndofYear@cde.state.co.us</a:t>
            </a:r>
            <a:r>
              <a:rPr lang="en-US" sz="1700" dirty="0"/>
              <a:t> </a:t>
            </a:r>
          </a:p>
          <a:p>
            <a:pPr marL="45720" indent="0">
              <a:buNone/>
            </a:pPr>
            <a:r>
              <a:rPr lang="en-US" sz="1700" dirty="0"/>
              <a:t>Lindsey Heitman (303) 866-5759 </a:t>
            </a:r>
            <a:r>
              <a:rPr lang="en-US" sz="1700" dirty="0">
                <a:hlinkClick r:id="rId4"/>
              </a:rPr>
              <a:t>heitman_l@cde.state.co.us</a:t>
            </a:r>
            <a:endParaRPr lang="en-US" sz="1700" dirty="0"/>
          </a:p>
          <a:p>
            <a:pPr marL="45720" indent="0">
              <a:buNone/>
            </a:pPr>
            <a:endParaRPr lang="en-US" sz="1700" dirty="0"/>
          </a:p>
          <a:p>
            <a:pPr marL="0" lvl="0" indent="0">
              <a:buNone/>
            </a:pPr>
            <a:endParaRPr lang="en-US" sz="1700" dirty="0"/>
          </a:p>
          <a:p>
            <a:pPr marL="45720" indent="0">
              <a:spcBef>
                <a:spcPts val="0"/>
              </a:spcBef>
              <a:buNone/>
            </a:pPr>
            <a:r>
              <a:rPr lang="en-US" sz="1700" dirty="0"/>
              <a:t>Email protocol – please include:</a:t>
            </a:r>
          </a:p>
          <a:p>
            <a:pPr>
              <a:spcBef>
                <a:spcPts val="0"/>
              </a:spcBef>
            </a:pPr>
            <a:r>
              <a:rPr lang="en-US" sz="1700" dirty="0"/>
              <a:t>Administrative Unit #</a:t>
            </a:r>
          </a:p>
          <a:p>
            <a:pPr>
              <a:spcBef>
                <a:spcPts val="0"/>
              </a:spcBef>
            </a:pPr>
            <a:r>
              <a:rPr lang="en-US" sz="1700" dirty="0"/>
              <a:t>error code # or school code # if applicable</a:t>
            </a:r>
          </a:p>
          <a:p>
            <a:pPr>
              <a:spcBef>
                <a:spcPts val="0"/>
              </a:spcBef>
            </a:pPr>
            <a:r>
              <a:rPr lang="en-US" sz="1700" dirty="0"/>
              <a:t>Phone number </a:t>
            </a:r>
          </a:p>
          <a:p>
            <a:pPr marL="0" indent="0">
              <a:spcBef>
                <a:spcPts val="0"/>
              </a:spcBef>
              <a:buNone/>
            </a:pPr>
            <a:endParaRPr lang="en-US" sz="1700" dirty="0"/>
          </a:p>
          <a:p>
            <a:pPr>
              <a:spcBef>
                <a:spcPts val="0"/>
              </a:spcBef>
            </a:pPr>
            <a:endParaRPr lang="en-US" sz="1700" dirty="0"/>
          </a:p>
          <a:p>
            <a:pPr>
              <a:spcBef>
                <a:spcPts val="0"/>
              </a:spcBef>
            </a:pPr>
            <a:endParaRPr lang="en-US" sz="1700" dirty="0"/>
          </a:p>
          <a:p>
            <a:pPr>
              <a:spcBef>
                <a:spcPts val="0"/>
              </a:spcBef>
            </a:pPr>
            <a:endParaRPr lang="en-US" sz="1700" dirty="0"/>
          </a:p>
          <a:p>
            <a:pPr marL="0" indent="0" algn="ctr">
              <a:spcBef>
                <a:spcPts val="0"/>
              </a:spcBef>
              <a:buNone/>
            </a:pPr>
            <a:r>
              <a:rPr lang="en-US" sz="4400" dirty="0"/>
              <a:t>THANK YOU! </a:t>
            </a:r>
          </a:p>
          <a:p>
            <a:pPr>
              <a:spcBef>
                <a:spcPts val="0"/>
              </a:spcBef>
            </a:pPr>
            <a:endParaRPr lang="en-US" sz="1700" dirty="0"/>
          </a:p>
          <a:p>
            <a:pPr marL="0" lvl="0" indent="0">
              <a:spcBef>
                <a:spcPts val="0"/>
              </a:spcBef>
              <a:buNone/>
            </a:pPr>
            <a:endParaRPr lang="en-US" sz="1700" b="1" u="sng"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22E8FE86-0678-4104-BAD7-D30C20323C2F}"/>
              </a:ext>
            </a:extLst>
          </p:cNvPr>
          <p:cNvSpPr>
            <a:spLocks noGrp="1"/>
          </p:cNvSpPr>
          <p:nvPr>
            <p:ph type="sldNum" sz="quarter" idx="12"/>
          </p:nvPr>
        </p:nvSpPr>
        <p:spPr/>
        <p:txBody>
          <a:bodyPr/>
          <a:lstStyle/>
          <a:p>
            <a:fld id="{C479D5F6-EDCB-402A-AC08-4943A1820E8F}" type="slidenum">
              <a:rPr lang="en-US" smtClean="0"/>
              <a:pPr/>
              <a:t>57</a:t>
            </a:fld>
            <a:endParaRPr lang="en-US" dirty="0"/>
          </a:p>
        </p:txBody>
      </p:sp>
    </p:spTree>
    <p:extLst>
      <p:ext uri="{BB962C8B-B14F-4D97-AF65-F5344CB8AC3E}">
        <p14:creationId xmlns:p14="http://schemas.microsoft.com/office/powerpoint/2010/main" val="2601131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65691" y="1349406"/>
            <a:ext cx="2441139" cy="4487271"/>
          </a:xfrm>
        </p:spPr>
        <p:txBody>
          <a:bodyPr>
            <a:normAutofit/>
          </a:bodyPr>
          <a:lstStyle/>
          <a:p>
            <a:r>
              <a:rPr lang="en-US" dirty="0">
                <a:solidFill>
                  <a:srgbClr val="FFFFFF"/>
                </a:solidFill>
              </a:rPr>
              <a:t>Weekly Data Pipeline Town Hall Webinars</a:t>
            </a:r>
          </a:p>
        </p:txBody>
      </p:sp>
      <p:sp>
        <p:nvSpPr>
          <p:cNvPr id="2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Content Placeholder 1"/>
          <p:cNvSpPr>
            <a:spLocks noGrp="1"/>
          </p:cNvSpPr>
          <p:nvPr>
            <p:ph idx="1"/>
          </p:nvPr>
        </p:nvSpPr>
        <p:spPr>
          <a:xfrm>
            <a:off x="3362035" y="591344"/>
            <a:ext cx="5153313" cy="5585619"/>
          </a:xfrm>
        </p:spPr>
        <p:txBody>
          <a:bodyPr anchor="ctr">
            <a:normAutofit/>
          </a:bodyPr>
          <a:lstStyle/>
          <a:p>
            <a:pPr marL="0" indent="0">
              <a:buNone/>
            </a:pPr>
            <a:r>
              <a:rPr lang="en-US" sz="1500" dirty="0"/>
              <a:t>Every Thursday from 9-10 am during the school year and every other Thursday during the summer</a:t>
            </a:r>
          </a:p>
          <a:p>
            <a:pPr lvl="1"/>
            <a:r>
              <a:rPr lang="en-US" sz="1500" dirty="0"/>
              <a:t>Updates on open and upcoming data collections</a:t>
            </a:r>
          </a:p>
          <a:p>
            <a:pPr lvl="1"/>
            <a:r>
              <a:rPr lang="en-US" sz="1500" dirty="0"/>
              <a:t>Ask questions via chat</a:t>
            </a:r>
          </a:p>
          <a:p>
            <a:pPr lvl="1"/>
            <a:r>
              <a:rPr lang="en-US" sz="1500" dirty="0"/>
              <a:t>Find archived town hall slides and recordings here: </a:t>
            </a:r>
            <a:r>
              <a:rPr lang="en-US" sz="1500" dirty="0">
                <a:hlinkClick r:id="rId2"/>
              </a:rPr>
              <a:t>http://www.cde.state.co.us/datapipeline/datapipelinetownhallpresentations</a:t>
            </a:r>
            <a:r>
              <a:rPr lang="en-US" sz="1500" dirty="0"/>
              <a:t> </a:t>
            </a:r>
          </a:p>
          <a:p>
            <a:pPr marL="0" indent="0">
              <a:buNone/>
            </a:pPr>
            <a:endParaRPr lang="en-US" sz="1500" dirty="0"/>
          </a:p>
          <a:p>
            <a:pPr marL="457200" lvl="1" indent="0">
              <a:buNone/>
            </a:pPr>
            <a:r>
              <a:rPr lang="en-US" sz="1400" dirty="0"/>
              <a:t>Login Information:</a:t>
            </a:r>
          </a:p>
          <a:p>
            <a:pPr marL="457200" lvl="1" indent="0">
              <a:spcBef>
                <a:spcPts val="0"/>
              </a:spcBef>
              <a:buNone/>
            </a:pPr>
            <a:r>
              <a:rPr lang="en-US" sz="1400" dirty="0">
                <a:solidFill>
                  <a:srgbClr val="252424"/>
                </a:solidFill>
                <a:effectLst/>
                <a:ea typeface="Calibri" panose="020F0502020204030204" pitchFamily="34" charset="0"/>
              </a:rPr>
              <a:t>Microsoft Teams meeting </a:t>
            </a:r>
            <a:endParaRPr lang="en-US" sz="1400" dirty="0">
              <a:effectLst/>
              <a:ea typeface="Calibri" panose="020F0502020204030204" pitchFamily="34" charset="0"/>
            </a:endParaRPr>
          </a:p>
          <a:p>
            <a:pPr marL="457200" lvl="1" indent="0">
              <a:spcBef>
                <a:spcPts val="0"/>
              </a:spcBef>
              <a:buNone/>
            </a:pPr>
            <a:r>
              <a:rPr lang="en-US" sz="1400" u="sng" dirty="0">
                <a:solidFill>
                  <a:srgbClr val="6264A7"/>
                </a:solidFill>
                <a:effectLst/>
                <a:ea typeface="Calibri" panose="020F0502020204030204" pitchFamily="34" charset="0"/>
                <a:hlinkClick r:id="rId3"/>
              </a:rPr>
              <a:t>Click here to join the meeting</a:t>
            </a:r>
            <a:r>
              <a:rPr lang="en-US" sz="1400" dirty="0">
                <a:solidFill>
                  <a:srgbClr val="252424"/>
                </a:solidFill>
                <a:effectLst/>
                <a:ea typeface="Calibri" panose="020F0502020204030204" pitchFamily="34" charset="0"/>
              </a:rPr>
              <a:t> </a:t>
            </a:r>
            <a:endParaRPr lang="en-US" sz="1400" dirty="0">
              <a:effectLst/>
              <a:ea typeface="Calibri" panose="020F0502020204030204" pitchFamily="34" charset="0"/>
            </a:endParaRPr>
          </a:p>
          <a:p>
            <a:pPr marL="0" indent="0">
              <a:buNone/>
            </a:pPr>
            <a:endParaRPr lang="en-US" sz="1500" dirty="0"/>
          </a:p>
          <a:p>
            <a:pPr marL="0" indent="0">
              <a:buNone/>
            </a:pPr>
            <a:endParaRPr lang="en-US" sz="1500" dirty="0"/>
          </a:p>
          <a:p>
            <a:pPr marL="0" indent="0">
              <a:buNone/>
            </a:pPr>
            <a:endParaRPr lang="en-US" sz="1500" dirty="0"/>
          </a:p>
        </p:txBody>
      </p:sp>
      <p:sp>
        <p:nvSpPr>
          <p:cNvPr id="4" name="Slide Number Placeholder 3">
            <a:extLst>
              <a:ext uri="{FF2B5EF4-FFF2-40B4-BE49-F238E27FC236}">
                <a16:creationId xmlns:a16="http://schemas.microsoft.com/office/drawing/2014/main" id="{5898D7FE-6BC0-43DD-93C1-391C0CD70A33}"/>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391920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Syncplicity – How to Share Personally Identifiable Information  </a:t>
            </a:r>
          </a:p>
        </p:txBody>
      </p:sp>
      <p:sp>
        <p:nvSpPr>
          <p:cNvPr id="2" name="Content Placeholder 1"/>
          <p:cNvSpPr>
            <a:spLocks noGrp="1"/>
          </p:cNvSpPr>
          <p:nvPr>
            <p:ph idx="1"/>
          </p:nvPr>
        </p:nvSpPr>
        <p:spPr/>
        <p:txBody>
          <a:bodyPr>
            <a:normAutofit fontScale="85000" lnSpcReduction="10000"/>
          </a:bodyPr>
          <a:lstStyle/>
          <a:p>
            <a:r>
              <a:rPr lang="en-US" sz="1900" dirty="0" err="1"/>
              <a:t>Syncplicity</a:t>
            </a:r>
            <a:r>
              <a:rPr lang="en-US" sz="1900" dirty="0"/>
              <a:t> is an online platform used for secure file sharing. A web browser is all that is needed to access and securely share files. Districts should always follow local policies when distributing secure files. Any communications that contain sensitive student or educator data or personally identifiable information (PII), including but not limited to student/educator name, State Assigned Student Identifier Numbers (SASID) and State Assigned Educator Identifier Numbers (EDID), and demographics, should be sent to CDE through Syncplicity. This information must not be emailed.</a:t>
            </a:r>
          </a:p>
          <a:p>
            <a:pPr marL="0" indent="0">
              <a:buNone/>
            </a:pPr>
            <a:r>
              <a:rPr lang="en-US" sz="2000" dirty="0">
                <a:hlinkClick r:id="rId2"/>
              </a:rPr>
              <a:t>http://www.cde.state.co.us/datapipeline/syncplicityinstructions</a:t>
            </a:r>
            <a:r>
              <a:rPr lang="en-US" sz="2000" dirty="0"/>
              <a:t> </a:t>
            </a:r>
          </a:p>
          <a:p>
            <a:pPr marL="0" indent="0">
              <a:buNone/>
            </a:pPr>
            <a:endParaRPr lang="en-US" sz="2000" dirty="0"/>
          </a:p>
          <a:p>
            <a:pPr marL="0" indent="0">
              <a:buNone/>
            </a:pPr>
            <a:r>
              <a:rPr lang="en-US" sz="2000" dirty="0">
                <a:solidFill>
                  <a:schemeClr val="tx1"/>
                </a:solidFill>
                <a:latin typeface="+mn-lt"/>
              </a:rPr>
              <a:t>Submit exception requests and </a:t>
            </a:r>
            <a:r>
              <a:rPr lang="en-US" sz="2000" dirty="0"/>
              <a:t>error </a:t>
            </a:r>
            <a:r>
              <a:rPr lang="en-US" sz="2000" dirty="0">
                <a:solidFill>
                  <a:schemeClr val="tx1"/>
                </a:solidFill>
                <a:latin typeface="+mn-lt"/>
              </a:rPr>
              <a:t>questions that contain PII to Syncplicity –</a:t>
            </a:r>
          </a:p>
          <a:p>
            <a:pPr marL="0" indent="0">
              <a:buNone/>
            </a:pPr>
            <a:r>
              <a:rPr lang="en-US" sz="2000" dirty="0">
                <a:solidFill>
                  <a:schemeClr val="tx1"/>
                </a:solidFill>
                <a:latin typeface="+mn-lt"/>
              </a:rPr>
              <a:t>Let us know if you do not yet have a folder. We will send you email with a link to set it up.</a:t>
            </a:r>
          </a:p>
          <a:p>
            <a:pPr>
              <a:buFont typeface="Wingdings" panose="05000000000000000000" pitchFamily="2" charset="2"/>
              <a:buChar char="v"/>
            </a:pPr>
            <a:r>
              <a:rPr lang="en-US" sz="2000" dirty="0">
                <a:solidFill>
                  <a:schemeClr val="tx1"/>
                </a:solidFill>
                <a:latin typeface="+mn-lt"/>
              </a:rPr>
              <a:t>Once a file has been shared you can access Syncplicity at:  </a:t>
            </a:r>
            <a:r>
              <a:rPr lang="en-US" sz="2000" u="sng" dirty="0">
                <a:solidFill>
                  <a:schemeClr val="tx1"/>
                </a:solidFill>
                <a:latin typeface="+mn-lt"/>
              </a:rPr>
              <a:t>my.syncplicity.com</a:t>
            </a:r>
          </a:p>
          <a:p>
            <a:pPr>
              <a:buFont typeface="Wingdings" panose="05000000000000000000" pitchFamily="2" charset="2"/>
              <a:buChar char="v"/>
            </a:pPr>
            <a:r>
              <a:rPr lang="en-US" sz="2000" dirty="0">
                <a:solidFill>
                  <a:schemeClr val="tx1"/>
                </a:solidFill>
                <a:latin typeface="+mn-lt"/>
              </a:rPr>
              <a:t>File name is your AU code </a:t>
            </a:r>
          </a:p>
          <a:p>
            <a:pPr>
              <a:buFont typeface="Wingdings" panose="05000000000000000000" pitchFamily="2" charset="2"/>
              <a:buChar char="v"/>
            </a:pPr>
            <a:r>
              <a:rPr lang="en-US" sz="2000" dirty="0">
                <a:solidFill>
                  <a:schemeClr val="tx1"/>
                </a:solidFill>
                <a:latin typeface="+mn-lt"/>
              </a:rPr>
              <a:t>Used for Exception requests, questions that include PII, facility student information, </a:t>
            </a:r>
            <a:r>
              <a:rPr lang="en-US" sz="2000" dirty="0" err="1">
                <a:solidFill>
                  <a:schemeClr val="tx1"/>
                </a:solidFill>
                <a:latin typeface="+mn-lt"/>
              </a:rPr>
              <a:t>etc</a:t>
            </a:r>
            <a:endParaRPr lang="en-US" sz="2000" dirty="0">
              <a:solidFill>
                <a:schemeClr val="tx1"/>
              </a:solidFill>
              <a:latin typeface="+mn-lt"/>
            </a:endParaRPr>
          </a:p>
          <a:p>
            <a:pPr>
              <a:buFont typeface="Wingdings" panose="05000000000000000000" pitchFamily="2" charset="2"/>
              <a:buChar char="v"/>
            </a:pPr>
            <a:r>
              <a:rPr lang="en-US" sz="2000" b="1" dirty="0">
                <a:solidFill>
                  <a:schemeClr val="tx1"/>
                </a:solidFill>
                <a:latin typeface="+mn-lt"/>
              </a:rPr>
              <a:t>Please email CDE to notify us you’ve placed something in the folder. We aren’t automatically notified when you’ve saved something in your Syncplicity folder. </a:t>
            </a:r>
          </a:p>
          <a:p>
            <a:pPr marL="0" indent="0">
              <a:buNone/>
            </a:pPr>
            <a:endParaRPr lang="en-US" sz="2000" dirty="0"/>
          </a:p>
        </p:txBody>
      </p:sp>
      <p:sp>
        <p:nvSpPr>
          <p:cNvPr id="4" name="Slide Number Placeholder 3">
            <a:extLst>
              <a:ext uri="{FF2B5EF4-FFF2-40B4-BE49-F238E27FC236}">
                <a16:creationId xmlns:a16="http://schemas.microsoft.com/office/drawing/2014/main" id="{6EB6E5D1-6ED6-42EC-A68E-16D705946ED6}"/>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1946198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FFB1-EB11-44D7-AE40-A7F19D6F63EF}"/>
              </a:ext>
            </a:extLst>
          </p:cNvPr>
          <p:cNvSpPr>
            <a:spLocks noGrp="1"/>
          </p:cNvSpPr>
          <p:nvPr>
            <p:ph type="title"/>
          </p:nvPr>
        </p:nvSpPr>
        <p:spPr/>
        <p:txBody>
          <a:bodyPr>
            <a:normAutofit/>
          </a:bodyPr>
          <a:lstStyle/>
          <a:p>
            <a:r>
              <a:rPr lang="en-US" dirty="0"/>
              <a:t>Interchanges</a:t>
            </a:r>
            <a:br>
              <a:rPr lang="en-US" dirty="0"/>
            </a:br>
            <a:endParaRPr lang="en-US" dirty="0"/>
          </a:p>
        </p:txBody>
      </p:sp>
      <p:sp>
        <p:nvSpPr>
          <p:cNvPr id="3" name="Content Placeholder 2">
            <a:extLst>
              <a:ext uri="{FF2B5EF4-FFF2-40B4-BE49-F238E27FC236}">
                <a16:creationId xmlns:a16="http://schemas.microsoft.com/office/drawing/2014/main" id="{C8B61842-DCD0-4E0F-8BA2-BB6B16B0D056}"/>
              </a:ext>
            </a:extLst>
          </p:cNvPr>
          <p:cNvSpPr>
            <a:spLocks noGrp="1"/>
          </p:cNvSpPr>
          <p:nvPr>
            <p:ph idx="1"/>
          </p:nvPr>
        </p:nvSpPr>
        <p:spPr/>
        <p:txBody>
          <a:bodyPr>
            <a:normAutofit/>
          </a:bodyPr>
          <a:lstStyle/>
          <a:p>
            <a:pPr marL="0" indent="0">
              <a:buNone/>
            </a:pPr>
            <a:r>
              <a:rPr lang="en-US" sz="2000" spc="150" dirty="0"/>
              <a:t>An interchange is a holding place for your data in which you may continually upload and validate your data files throughout the year. </a:t>
            </a:r>
            <a:endParaRPr lang="en-US" sz="2000" dirty="0"/>
          </a:p>
        </p:txBody>
      </p:sp>
      <p:sp>
        <p:nvSpPr>
          <p:cNvPr id="4" name="Slide Number Placeholder 3">
            <a:extLst>
              <a:ext uri="{FF2B5EF4-FFF2-40B4-BE49-F238E27FC236}">
                <a16:creationId xmlns:a16="http://schemas.microsoft.com/office/drawing/2014/main" id="{88CC2EDF-0639-48A4-8457-EE898E971A59}"/>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
        <p:nvSpPr>
          <p:cNvPr id="6" name="TextBox 5">
            <a:extLst>
              <a:ext uri="{FF2B5EF4-FFF2-40B4-BE49-F238E27FC236}">
                <a16:creationId xmlns:a16="http://schemas.microsoft.com/office/drawing/2014/main" id="{B26F9896-C8AC-4AE8-88BD-BAF75E56DE65}"/>
              </a:ext>
            </a:extLst>
          </p:cNvPr>
          <p:cNvSpPr txBox="1"/>
          <p:nvPr/>
        </p:nvSpPr>
        <p:spPr>
          <a:xfrm>
            <a:off x="471949" y="2587601"/>
            <a:ext cx="6975985" cy="3360920"/>
          </a:xfrm>
          <a:prstGeom prst="rect">
            <a:avLst/>
          </a:prstGeom>
          <a:noFill/>
        </p:spPr>
        <p:txBody>
          <a:bodyPr wrap="square">
            <a:spAutoFit/>
          </a:bodyPr>
          <a:lstStyle/>
          <a:p>
            <a:pPr marL="45720" marR="0" lvl="0" indent="0" algn="l" defTabSz="914400" rtl="0" eaLnBrk="1" fontAlgn="auto" latinLnBrk="0" hangingPunct="1">
              <a:lnSpc>
                <a:spcPct val="100000"/>
              </a:lnSpc>
              <a:spcBef>
                <a:spcPct val="20000"/>
              </a:spcBef>
              <a:spcAft>
                <a:spcPts val="0"/>
              </a:spcAft>
              <a:buClr>
                <a:srgbClr val="488BC9"/>
              </a:buClr>
              <a:buSzPct val="110000"/>
              <a:buFont typeface="Wingdings" charset="2"/>
              <a:buNone/>
              <a:tabLst/>
              <a:defRPr/>
            </a:pPr>
            <a:r>
              <a:rPr kumimoji="0" lang="en-US" sz="1800" b="1" i="0" u="sng" strike="noStrike" kern="1200" cap="none" spc="150" normalizeH="0" baseline="0" noProof="0" dirty="0">
                <a:ln>
                  <a:noFill/>
                </a:ln>
                <a:effectLst/>
                <a:uLnTx/>
                <a:uFillTx/>
                <a:ea typeface="+mn-ea"/>
                <a:cs typeface="+mn-cs"/>
              </a:rPr>
              <a:t>There are 6 Interchanges</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r>
              <a:rPr kumimoji="0" lang="en-US" b="0" i="0" u="none" strike="noStrike" kern="1200" cap="none" spc="150" normalizeH="0" baseline="0" noProof="0" dirty="0">
                <a:ln>
                  <a:noFill/>
                </a:ln>
                <a:effectLst/>
                <a:uLnTx/>
                <a:uFillTx/>
                <a:ea typeface="+mn-ea"/>
                <a:cs typeface="+mn-cs"/>
              </a:rPr>
              <a:t>Special Education Discipline</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r>
              <a:rPr kumimoji="0" lang="en-US" b="0" i="0" u="none" strike="noStrike" kern="1200" cap="none" spc="150" normalizeH="0" baseline="0" noProof="0" dirty="0">
                <a:ln>
                  <a:noFill/>
                </a:ln>
                <a:solidFill>
                  <a:schemeClr val="accent2"/>
                </a:solidFill>
                <a:effectLst/>
                <a:uLnTx/>
                <a:uFillTx/>
                <a:ea typeface="+mn-ea"/>
                <a:cs typeface="+mn-cs"/>
              </a:rPr>
              <a:t>Special Education IEP</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r>
              <a:rPr kumimoji="0" lang="en-US" b="0" u="none" strike="noStrike" kern="1200" cap="none" spc="150" normalizeH="0" baseline="0" noProof="0" dirty="0">
                <a:ln>
                  <a:noFill/>
                </a:ln>
                <a:solidFill>
                  <a:schemeClr val="accent2"/>
                </a:solidFill>
                <a:effectLst/>
                <a:uLnTx/>
                <a:uFillTx/>
                <a:ea typeface="+mn-ea"/>
                <a:cs typeface="+mn-cs"/>
              </a:rPr>
              <a:t>Staff</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r>
              <a:rPr kumimoji="0" lang="en-US" b="0" u="none" strike="noStrike" kern="1200" cap="none" spc="150" normalizeH="0" baseline="0" noProof="0" dirty="0">
                <a:ln>
                  <a:noFill/>
                </a:ln>
                <a:solidFill>
                  <a:schemeClr val="accent2"/>
                </a:solidFill>
                <a:effectLst/>
                <a:uLnTx/>
                <a:uFillTx/>
                <a:ea typeface="+mn-ea"/>
                <a:cs typeface="+mn-cs"/>
              </a:rPr>
              <a:t>Student</a:t>
            </a:r>
            <a:r>
              <a:rPr kumimoji="0" lang="en-US" b="0" i="0" u="none" strike="noStrike" kern="1200" cap="none" spc="150" normalizeH="0" baseline="0" noProof="0" dirty="0">
                <a:ln>
                  <a:noFill/>
                </a:ln>
                <a:effectLst/>
                <a:uLnTx/>
                <a:uFillTx/>
                <a:ea typeface="+mn-ea"/>
                <a:cs typeface="+mn-cs"/>
              </a:rPr>
              <a:t> </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r>
              <a:rPr kumimoji="0" lang="en-US" b="0" i="0" u="none" strike="noStrike" kern="1200" cap="none" spc="150" normalizeH="0" baseline="0" noProof="0" dirty="0">
                <a:ln>
                  <a:noFill/>
                </a:ln>
                <a:effectLst/>
                <a:uLnTx/>
                <a:uFillTx/>
                <a:ea typeface="+mn-ea"/>
                <a:cs typeface="+mn-cs"/>
              </a:rPr>
              <a:t>Teacher/Student Data Link</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r>
              <a:rPr kumimoji="0" lang="en-US" b="0" i="0" u="none" strike="noStrike" kern="1200" cap="none" spc="150" normalizeH="0" baseline="0" noProof="0" dirty="0">
                <a:ln>
                  <a:noFill/>
                </a:ln>
                <a:effectLst/>
                <a:uLnTx/>
                <a:uFillTx/>
                <a:ea typeface="+mn-ea"/>
                <a:cs typeface="+mn-cs"/>
              </a:rPr>
              <a:t>Title 1</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endParaRPr lang="en-US" spc="150" dirty="0"/>
          </a:p>
          <a:p>
            <a:pPr marL="45720" marR="0" lvl="0" algn="l" defTabSz="914400" rtl="0" eaLnBrk="1" fontAlgn="auto" latinLnBrk="0" hangingPunct="1">
              <a:lnSpc>
                <a:spcPct val="100000"/>
              </a:lnSpc>
              <a:spcBef>
                <a:spcPct val="20000"/>
              </a:spcBef>
              <a:spcAft>
                <a:spcPts val="0"/>
              </a:spcAft>
              <a:buClr>
                <a:srgbClr val="488BC9"/>
              </a:buClr>
              <a:buSzPct val="110000"/>
              <a:tabLst/>
              <a:defRPr/>
            </a:pPr>
            <a:r>
              <a:rPr kumimoji="0" lang="en-US" b="0" i="0" u="none" strike="noStrike" kern="1200" cap="none" spc="150" normalizeH="0" baseline="0" noProof="0" dirty="0">
                <a:ln>
                  <a:noFill/>
                </a:ln>
                <a:effectLst/>
                <a:uLnTx/>
                <a:uFillTx/>
                <a:ea typeface="+mn-ea"/>
                <a:cs typeface="+mn-cs"/>
                <a:hlinkClick r:id="rId2"/>
              </a:rPr>
              <a:t>http://www.cde.state.co.us/datapipeline/inter_interchanges</a:t>
            </a:r>
            <a:r>
              <a:rPr kumimoji="0" lang="en-US" b="0" i="0" u="none" strike="noStrike" kern="1200" cap="none" spc="150" normalizeH="0" baseline="0" noProof="0" dirty="0">
                <a:ln>
                  <a:noFill/>
                </a:ln>
                <a:effectLst/>
                <a:uLnTx/>
                <a:uFillTx/>
                <a:ea typeface="+mn-ea"/>
                <a:cs typeface="+mn-cs"/>
              </a:rPr>
              <a:t> </a:t>
            </a:r>
          </a:p>
          <a:p>
            <a:pPr marL="45720" marR="0" lvl="0" indent="0" algn="l" defTabSz="914400" rtl="0" eaLnBrk="1" fontAlgn="auto" latinLnBrk="0" hangingPunct="1">
              <a:lnSpc>
                <a:spcPct val="100000"/>
              </a:lnSpc>
              <a:spcBef>
                <a:spcPct val="20000"/>
              </a:spcBef>
              <a:spcAft>
                <a:spcPts val="0"/>
              </a:spcAft>
              <a:buClr>
                <a:srgbClr val="488BC9"/>
              </a:buClr>
              <a:buSzPct val="110000"/>
              <a:buFont typeface="Wingdings" charset="2"/>
              <a:buNone/>
              <a:tabLst/>
              <a:defRPr/>
            </a:pPr>
            <a:endParaRPr kumimoji="0" lang="en-US" sz="1800" b="0" i="0" u="none" strike="noStrike" kern="1200" cap="none" spc="150" normalizeH="0" baseline="0" noProof="0" dirty="0">
              <a:ln>
                <a:noFill/>
              </a:ln>
              <a:solidFill>
                <a:srgbClr val="5C6670"/>
              </a:solidFill>
              <a:effectLst/>
              <a:uLnTx/>
              <a:uFillTx/>
              <a:latin typeface="Gill Sans MT" pitchFamily="34" charset="0"/>
              <a:ea typeface="+mn-ea"/>
              <a:cs typeface="+mn-cs"/>
            </a:endParaRPr>
          </a:p>
        </p:txBody>
      </p:sp>
      <p:sp>
        <p:nvSpPr>
          <p:cNvPr id="8" name="TextBox 7">
            <a:extLst>
              <a:ext uri="{FF2B5EF4-FFF2-40B4-BE49-F238E27FC236}">
                <a16:creationId xmlns:a16="http://schemas.microsoft.com/office/drawing/2014/main" id="{1DC2E90D-1710-45B3-A896-82F1567A6FAF}"/>
              </a:ext>
            </a:extLst>
          </p:cNvPr>
          <p:cNvSpPr txBox="1"/>
          <p:nvPr/>
        </p:nvSpPr>
        <p:spPr>
          <a:xfrm>
            <a:off x="4755126" y="2860047"/>
            <a:ext cx="3916924" cy="9233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dirty="0"/>
              <a:t>Data from the Interchanges in orange are included in the Special Education December Count Collection.</a:t>
            </a:r>
          </a:p>
        </p:txBody>
      </p:sp>
    </p:spTree>
    <p:extLst>
      <p:ext uri="{BB962C8B-B14F-4D97-AF65-F5344CB8AC3E}">
        <p14:creationId xmlns:p14="http://schemas.microsoft.com/office/powerpoint/2010/main" val="391711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03" y="110816"/>
            <a:ext cx="5993375" cy="711505"/>
          </a:xfrm>
        </p:spPr>
        <p:txBody>
          <a:bodyPr>
            <a:normAutofit/>
          </a:bodyPr>
          <a:lstStyle/>
          <a:p>
            <a:r>
              <a:rPr lang="en-US" dirty="0"/>
              <a:t>December Count: </a:t>
            </a:r>
            <a:br>
              <a:rPr lang="en-US" dirty="0"/>
            </a:br>
            <a:r>
              <a:rPr lang="en-US" dirty="0"/>
              <a:t>Special Education IEP Interchange Resources</a:t>
            </a:r>
          </a:p>
        </p:txBody>
      </p:sp>
      <p:sp>
        <p:nvSpPr>
          <p:cNvPr id="4" name="Slide Number Placeholder 3"/>
          <p:cNvSpPr>
            <a:spLocks noGrp="1"/>
          </p:cNvSpPr>
          <p:nvPr>
            <p:ph type="sldNum" sz="quarter" idx="12"/>
          </p:nvPr>
        </p:nvSpPr>
        <p:spPr/>
        <p:txBody>
          <a:bodyPr/>
          <a:lstStyle/>
          <a:p>
            <a:fld id="{67726FA2-3EC9-4717-AD62-D8C823692DD3}" type="slidenum">
              <a:rPr lang="en-US" smtClean="0"/>
              <a:pPr/>
              <a:t>9</a:t>
            </a:fld>
            <a:endParaRPr lang="en-US" dirty="0"/>
          </a:p>
        </p:txBody>
      </p:sp>
      <p:sp>
        <p:nvSpPr>
          <p:cNvPr id="15" name="TextBox 14"/>
          <p:cNvSpPr txBox="1"/>
          <p:nvPr/>
        </p:nvSpPr>
        <p:spPr>
          <a:xfrm rot="10800000" flipV="1">
            <a:off x="4572000" y="1649180"/>
            <a:ext cx="4741606" cy="307777"/>
          </a:xfrm>
          <a:prstGeom prst="rect">
            <a:avLst/>
          </a:prstGeom>
          <a:noFill/>
        </p:spPr>
        <p:txBody>
          <a:bodyPr wrap="square" rtlCol="0">
            <a:spAutoFit/>
          </a:bodyPr>
          <a:lstStyle/>
          <a:p>
            <a:r>
              <a:rPr lang="en-US" sz="1400" dirty="0">
                <a:hlinkClick r:id="rId2"/>
              </a:rPr>
              <a:t>http://www.cde.state.co.us/datapipeline/inter_sped-iep</a:t>
            </a:r>
            <a:r>
              <a:rPr lang="en-US" sz="1400" dirty="0"/>
              <a:t> </a:t>
            </a:r>
          </a:p>
        </p:txBody>
      </p:sp>
      <p:sp>
        <p:nvSpPr>
          <p:cNvPr id="3" name="TextBox 2">
            <a:extLst>
              <a:ext uri="{FF2B5EF4-FFF2-40B4-BE49-F238E27FC236}">
                <a16:creationId xmlns:a16="http://schemas.microsoft.com/office/drawing/2014/main" id="{8FB2C5ED-D93A-4BB1-BB54-11D71D4811F7}"/>
              </a:ext>
            </a:extLst>
          </p:cNvPr>
          <p:cNvSpPr txBox="1"/>
          <p:nvPr/>
        </p:nvSpPr>
        <p:spPr>
          <a:xfrm>
            <a:off x="5574912" y="2287814"/>
            <a:ext cx="2539278" cy="2308324"/>
          </a:xfrm>
          <a:prstGeom prst="rect">
            <a:avLst/>
          </a:prstGeom>
          <a:noFill/>
          <a:ln w="19050">
            <a:solidFill>
              <a:schemeClr val="tx1"/>
            </a:solidFill>
          </a:ln>
        </p:spPr>
        <p:txBody>
          <a:bodyPr wrap="square" rtlCol="0">
            <a:spAutoFit/>
          </a:bodyPr>
          <a:lstStyle/>
          <a:p>
            <a:r>
              <a:rPr lang="en-US" dirty="0"/>
              <a:t>At this link you will find: </a:t>
            </a:r>
          </a:p>
          <a:p>
            <a:pPr marL="285750" indent="-285750">
              <a:buFont typeface="Arial" panose="020B0604020202020204" pitchFamily="34" charset="0"/>
              <a:buChar char="•"/>
            </a:pPr>
            <a:r>
              <a:rPr lang="en-US" b="1" dirty="0">
                <a:solidFill>
                  <a:schemeClr val="accent2"/>
                </a:solidFill>
              </a:rPr>
              <a:t>Timelines</a:t>
            </a:r>
          </a:p>
          <a:p>
            <a:pPr marL="285750" indent="-285750">
              <a:buFont typeface="Arial" panose="020B0604020202020204" pitchFamily="34" charset="0"/>
              <a:buChar char="•"/>
            </a:pPr>
            <a:r>
              <a:rPr lang="en-US" b="1" dirty="0">
                <a:solidFill>
                  <a:schemeClr val="accent6"/>
                </a:solidFill>
              </a:rPr>
              <a:t>File Layouts</a:t>
            </a:r>
          </a:p>
          <a:p>
            <a:pPr marL="285750" indent="-285750">
              <a:buFont typeface="Arial" panose="020B0604020202020204" pitchFamily="34" charset="0"/>
              <a:buChar char="•"/>
            </a:pPr>
            <a:r>
              <a:rPr lang="en-US" b="1" dirty="0">
                <a:solidFill>
                  <a:schemeClr val="accent1"/>
                </a:solidFill>
              </a:rPr>
              <a:t>Templates</a:t>
            </a:r>
          </a:p>
          <a:p>
            <a:pPr marL="285750" indent="-285750">
              <a:buFont typeface="Arial" panose="020B0604020202020204" pitchFamily="34" charset="0"/>
              <a:buChar char="•"/>
            </a:pPr>
            <a:r>
              <a:rPr lang="en-US" b="1" dirty="0">
                <a:solidFill>
                  <a:schemeClr val="accent4"/>
                </a:solidFill>
              </a:rPr>
              <a:t>Business Rules</a:t>
            </a:r>
          </a:p>
          <a:p>
            <a:pPr marL="285750" indent="-285750">
              <a:buFont typeface="Arial" panose="020B0604020202020204" pitchFamily="34" charset="0"/>
              <a:buChar char="•"/>
            </a:pPr>
            <a:r>
              <a:rPr lang="en-US" b="1" dirty="0">
                <a:solidFill>
                  <a:srgbClr val="C00000"/>
                </a:solidFill>
              </a:rPr>
              <a:t>Training Slides/ Webinars</a:t>
            </a:r>
          </a:p>
          <a:p>
            <a:pPr marL="285750" indent="-285750">
              <a:buFont typeface="Arial" panose="020B0604020202020204" pitchFamily="34" charset="0"/>
              <a:buChar char="•"/>
            </a:pPr>
            <a:r>
              <a:rPr lang="en-US" b="1" dirty="0">
                <a:solidFill>
                  <a:srgbClr val="7030A0"/>
                </a:solidFill>
              </a:rPr>
              <a:t>Additional Resources</a:t>
            </a:r>
            <a:endParaRPr lang="en-US" b="1" dirty="0"/>
          </a:p>
        </p:txBody>
      </p:sp>
      <p:pic>
        <p:nvPicPr>
          <p:cNvPr id="31" name="Content Placeholder 30">
            <a:extLst>
              <a:ext uri="{FF2B5EF4-FFF2-40B4-BE49-F238E27FC236}">
                <a16:creationId xmlns:a16="http://schemas.microsoft.com/office/drawing/2014/main" id="{AD05C49B-2A0E-4012-BEC3-DE3C4EC7FAF4}"/>
              </a:ext>
            </a:extLst>
          </p:cNvPr>
          <p:cNvPicPr>
            <a:picLocks noGrp="1" noChangeAspect="1"/>
          </p:cNvPicPr>
          <p:nvPr>
            <p:ph idx="1"/>
          </p:nvPr>
        </p:nvPicPr>
        <p:blipFill rotWithShape="1">
          <a:blip r:embed="rId3"/>
          <a:srcRect l="19385" t="7943" r="45063" b="4313"/>
          <a:stretch/>
        </p:blipFill>
        <p:spPr>
          <a:xfrm>
            <a:off x="406470" y="872059"/>
            <a:ext cx="3715653" cy="5731427"/>
          </a:xfrm>
        </p:spPr>
      </p:pic>
      <p:sp>
        <p:nvSpPr>
          <p:cNvPr id="45" name="Rectangle 44" title="Rectangle">
            <a:extLst>
              <a:ext uri="{FF2B5EF4-FFF2-40B4-BE49-F238E27FC236}">
                <a16:creationId xmlns:a16="http://schemas.microsoft.com/office/drawing/2014/main" id="{AB6B1DA9-A3B4-42B7-97F9-C773B6F6914E}"/>
              </a:ext>
            </a:extLst>
          </p:cNvPr>
          <p:cNvSpPr/>
          <p:nvPr/>
        </p:nvSpPr>
        <p:spPr>
          <a:xfrm>
            <a:off x="406471" y="872059"/>
            <a:ext cx="3715654" cy="103759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EF7521"/>
              </a:highlight>
            </a:endParaRPr>
          </a:p>
        </p:txBody>
      </p:sp>
      <p:sp>
        <p:nvSpPr>
          <p:cNvPr id="46" name="Rectangle 45" title="Rectangle">
            <a:extLst>
              <a:ext uri="{FF2B5EF4-FFF2-40B4-BE49-F238E27FC236}">
                <a16:creationId xmlns:a16="http://schemas.microsoft.com/office/drawing/2014/main" id="{6EAC20F1-6120-4761-B9C5-4C3E054CBEE9}"/>
              </a:ext>
            </a:extLst>
          </p:cNvPr>
          <p:cNvSpPr/>
          <p:nvPr/>
        </p:nvSpPr>
        <p:spPr>
          <a:xfrm>
            <a:off x="406469" y="3210760"/>
            <a:ext cx="3715654" cy="1103144"/>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title="Rectangle">
            <a:extLst>
              <a:ext uri="{FF2B5EF4-FFF2-40B4-BE49-F238E27FC236}">
                <a16:creationId xmlns:a16="http://schemas.microsoft.com/office/drawing/2014/main" id="{4DB95E9C-6A24-4FBD-B451-B372B19D71CA}"/>
              </a:ext>
            </a:extLst>
          </p:cNvPr>
          <p:cNvSpPr/>
          <p:nvPr/>
        </p:nvSpPr>
        <p:spPr>
          <a:xfrm>
            <a:off x="406469" y="1962616"/>
            <a:ext cx="3715654" cy="124814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title="Rectangle">
            <a:extLst>
              <a:ext uri="{FF2B5EF4-FFF2-40B4-BE49-F238E27FC236}">
                <a16:creationId xmlns:a16="http://schemas.microsoft.com/office/drawing/2014/main" id="{F178B147-E5B1-4B63-815B-292879ADAC32}"/>
              </a:ext>
            </a:extLst>
          </p:cNvPr>
          <p:cNvSpPr/>
          <p:nvPr/>
        </p:nvSpPr>
        <p:spPr>
          <a:xfrm>
            <a:off x="406469" y="5718987"/>
            <a:ext cx="3715654" cy="9788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title="Rectangle">
            <a:extLst>
              <a:ext uri="{FF2B5EF4-FFF2-40B4-BE49-F238E27FC236}">
                <a16:creationId xmlns:a16="http://schemas.microsoft.com/office/drawing/2014/main" id="{3D0A3339-C7E2-43C7-9E2A-397234B92B0E}"/>
              </a:ext>
            </a:extLst>
          </p:cNvPr>
          <p:cNvSpPr/>
          <p:nvPr/>
        </p:nvSpPr>
        <p:spPr>
          <a:xfrm>
            <a:off x="406469" y="4313905"/>
            <a:ext cx="3715654" cy="134709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5475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4291</TotalTime>
  <Words>5540</Words>
  <Application>Microsoft Office PowerPoint</Application>
  <PresentationFormat>On-screen Show (4:3)</PresentationFormat>
  <Paragraphs>586</Paragraphs>
  <Slides>57</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Arial</vt:lpstr>
      <vt:lpstr>Calibri</vt:lpstr>
      <vt:lpstr>Calibri Light</vt:lpstr>
      <vt:lpstr>Courier New</vt:lpstr>
      <vt:lpstr>Gill Sans MT</vt:lpstr>
      <vt:lpstr>Museo Slab 500</vt:lpstr>
      <vt:lpstr>Symbol</vt:lpstr>
      <vt:lpstr>Times New Roman</vt:lpstr>
      <vt:lpstr>Trebuchet MS</vt:lpstr>
      <vt:lpstr>Verdana</vt:lpstr>
      <vt:lpstr>Wingdings</vt:lpstr>
      <vt:lpstr>Office Theme</vt:lpstr>
      <vt:lpstr>Special Education IEP Interchange:  Data Pipeline </vt:lpstr>
      <vt:lpstr>Topics Covered</vt:lpstr>
      <vt:lpstr>Glossary of Terms</vt:lpstr>
      <vt:lpstr>Website Overview - https://www.cde.state.co.us/datapipeline</vt:lpstr>
      <vt:lpstr>Frequently Requested Codes:  School Codes, AU Codes, Sped Program Codes, Approved Facility School Codes, etc. </vt:lpstr>
      <vt:lpstr>Weekly Data Pipeline Town Hall Webinars</vt:lpstr>
      <vt:lpstr>Syncplicity – How to Share Personally Identifiable Information  </vt:lpstr>
      <vt:lpstr>Interchanges </vt:lpstr>
      <vt:lpstr>December Count:  Special Education IEP Interchange Resources</vt:lpstr>
      <vt:lpstr>Special Education IEP Interchange – 2 Files</vt:lpstr>
      <vt:lpstr>Special Education IEP Interchange</vt:lpstr>
      <vt:lpstr>Screen Shot of the Participation File Layout</vt:lpstr>
      <vt:lpstr>Participation File Layout Screenshot Continued</vt:lpstr>
      <vt:lpstr>Special Education Participation File Layout</vt:lpstr>
      <vt:lpstr>Screen Shot of the Child File Layout</vt:lpstr>
      <vt:lpstr>Child File Layout Screenshot- Continued</vt:lpstr>
      <vt:lpstr>File Upload  Tips</vt:lpstr>
      <vt:lpstr>Special Education IEP Interchange  2023-2024 Changes</vt:lpstr>
      <vt:lpstr>New AU Reporting Requirement  for 23-24 School Year  </vt:lpstr>
      <vt:lpstr>Snapshots </vt:lpstr>
      <vt:lpstr>IEP Interchange and Snapshot Uses</vt:lpstr>
      <vt:lpstr>PowerPoint Presentation</vt:lpstr>
      <vt:lpstr>December Count Student Snapshot Criteria</vt:lpstr>
      <vt:lpstr>December Count Staff Snapshot Criteria </vt:lpstr>
      <vt:lpstr>From where does the Special Education EOY Snapshot extract data?</vt:lpstr>
      <vt:lpstr>Special Education EOY Snapshot Criteria</vt:lpstr>
      <vt:lpstr>Who to Report in the IEP Interchange Child and Participation Files</vt:lpstr>
      <vt:lpstr>Who to Report: December Count Snapshot Purposes</vt:lpstr>
      <vt:lpstr>Who to Report:  Sped EOY Snapshot Purposes</vt:lpstr>
      <vt:lpstr>An Initial Evaluation includes students:</vt:lpstr>
      <vt:lpstr>Also, report students who:</vt:lpstr>
      <vt:lpstr>   Accessing the Data Pipeline</vt:lpstr>
      <vt:lpstr>Accessing the Data Pipeline</vt:lpstr>
      <vt:lpstr>PowerPoint Presentation</vt:lpstr>
      <vt:lpstr>Identity Management</vt:lpstr>
      <vt:lpstr>December Count: Identity Management Roles</vt:lpstr>
      <vt:lpstr>Where to access the Data Pipeline</vt:lpstr>
      <vt:lpstr>Where to Access the Data Pipeline</vt:lpstr>
      <vt:lpstr>Single Sign On</vt:lpstr>
      <vt:lpstr>Data Pipeline Process</vt:lpstr>
      <vt:lpstr>Interchange Process Overview </vt:lpstr>
      <vt:lpstr>Pipeline System </vt:lpstr>
      <vt:lpstr>Step 1: Format Checker</vt:lpstr>
      <vt:lpstr>Step 2: Data File Upload</vt:lpstr>
      <vt:lpstr> File Upload: Email Confirmation </vt:lpstr>
      <vt:lpstr>Step 3: Batch Maintenance – Important Step</vt:lpstr>
      <vt:lpstr>File Did Not Process</vt:lpstr>
      <vt:lpstr>Reviewing IEP Interchange Errors</vt:lpstr>
      <vt:lpstr>Checking IEP Interchange Errors under Pipeline Error Reports</vt:lpstr>
      <vt:lpstr>Checking IEP Interchange Errors under Cognos Reports</vt:lpstr>
      <vt:lpstr>Exporting Cognos Report to Excel</vt:lpstr>
      <vt:lpstr>Fixing Errors</vt:lpstr>
      <vt:lpstr>Special Education December Count Snapshot Important Dates  </vt:lpstr>
      <vt:lpstr>December Count Reminders</vt:lpstr>
      <vt:lpstr>December Count – Proactively Find Expired Licenses</vt:lpstr>
      <vt:lpstr>Special Education December Count: Find Students Whose Disability Needs    to be Reevaluated by 12/01 </vt:lpstr>
      <vt:lpstr>Special Education IEP Interchange: 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IEP Interchange</dc:title>
  <dc:creator>Heitman, Lindsey</dc:creator>
  <cp:lastModifiedBy>Heitman, Lindsey</cp:lastModifiedBy>
  <cp:revision>42</cp:revision>
  <dcterms:created xsi:type="dcterms:W3CDTF">2020-09-23T20:42:44Z</dcterms:created>
  <dcterms:modified xsi:type="dcterms:W3CDTF">2023-10-30T19:39:57Z</dcterms:modified>
</cp:coreProperties>
</file>