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8" r:id="rId2"/>
    <p:sldMasterId id="2147483751" r:id="rId3"/>
  </p:sldMasterIdLst>
  <p:notesMasterIdLst>
    <p:notesMasterId r:id="rId70"/>
  </p:notesMasterIdLst>
  <p:sldIdLst>
    <p:sldId id="263" r:id="rId4"/>
    <p:sldId id="2172" r:id="rId5"/>
    <p:sldId id="273" r:id="rId6"/>
    <p:sldId id="340" r:id="rId7"/>
    <p:sldId id="389" r:id="rId8"/>
    <p:sldId id="4635" r:id="rId9"/>
    <p:sldId id="4581" r:id="rId10"/>
    <p:sldId id="349" r:id="rId11"/>
    <p:sldId id="2957" r:id="rId12"/>
    <p:sldId id="730" r:id="rId13"/>
    <p:sldId id="778" r:id="rId14"/>
    <p:sldId id="4547" r:id="rId15"/>
    <p:sldId id="395" r:id="rId16"/>
    <p:sldId id="2430" r:id="rId17"/>
    <p:sldId id="401" r:id="rId18"/>
    <p:sldId id="402" r:id="rId19"/>
    <p:sldId id="293" r:id="rId20"/>
    <p:sldId id="352" r:id="rId21"/>
    <p:sldId id="3077" r:id="rId22"/>
    <p:sldId id="3081" r:id="rId23"/>
    <p:sldId id="382" r:id="rId24"/>
    <p:sldId id="2399" r:id="rId25"/>
    <p:sldId id="4727" r:id="rId26"/>
    <p:sldId id="4619" r:id="rId27"/>
    <p:sldId id="4595" r:id="rId28"/>
    <p:sldId id="4596" r:id="rId29"/>
    <p:sldId id="4728" r:id="rId30"/>
    <p:sldId id="4730" r:id="rId31"/>
    <p:sldId id="4731" r:id="rId32"/>
    <p:sldId id="4600" r:id="rId33"/>
    <p:sldId id="2431" r:id="rId34"/>
    <p:sldId id="534" r:id="rId35"/>
    <p:sldId id="4636" r:id="rId36"/>
    <p:sldId id="4637" r:id="rId37"/>
    <p:sldId id="4733" r:id="rId38"/>
    <p:sldId id="536" r:id="rId39"/>
    <p:sldId id="4638" r:id="rId40"/>
    <p:sldId id="4603" r:id="rId41"/>
    <p:sldId id="4630" r:id="rId42"/>
    <p:sldId id="4620" r:id="rId43"/>
    <p:sldId id="4621" r:id="rId44"/>
    <p:sldId id="4625" r:id="rId45"/>
    <p:sldId id="4626" r:id="rId46"/>
    <p:sldId id="4622" r:id="rId47"/>
    <p:sldId id="4624" r:id="rId48"/>
    <p:sldId id="4631" r:id="rId49"/>
    <p:sldId id="4641" r:id="rId50"/>
    <p:sldId id="4578" r:id="rId51"/>
    <p:sldId id="2504" r:id="rId52"/>
    <p:sldId id="372" r:id="rId53"/>
    <p:sldId id="339" r:id="rId54"/>
    <p:sldId id="381" r:id="rId55"/>
    <p:sldId id="309" r:id="rId56"/>
    <p:sldId id="313" r:id="rId57"/>
    <p:sldId id="323" r:id="rId58"/>
    <p:sldId id="324" r:id="rId59"/>
    <p:sldId id="325" r:id="rId60"/>
    <p:sldId id="315" r:id="rId61"/>
    <p:sldId id="3062" r:id="rId62"/>
    <p:sldId id="319" r:id="rId63"/>
    <p:sldId id="376" r:id="rId64"/>
    <p:sldId id="384" r:id="rId65"/>
    <p:sldId id="4629" r:id="rId66"/>
    <p:sldId id="404" r:id="rId67"/>
    <p:sldId id="4734" r:id="rId68"/>
    <p:sldId id="41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C846"/>
    <a:srgbClr val="EF7521"/>
    <a:srgbClr val="000000"/>
    <a:srgbClr val="6EC4E7"/>
    <a:srgbClr val="33CCFF"/>
    <a:srgbClr val="5C6670"/>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61" autoAdjust="0"/>
  </p:normalViewPr>
  <p:slideViewPr>
    <p:cSldViewPr snapToGrid="0">
      <p:cViewPr varScale="1">
        <p:scale>
          <a:sx n="85" d="100"/>
          <a:sy n="85" d="100"/>
        </p:scale>
        <p:origin x="136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dgm:spPr>
        <a:solidFill>
          <a:schemeClr val="accent2">
            <a:lumMod val="20000"/>
            <a:lumOff val="80000"/>
          </a:schemeClr>
        </a:solidFill>
      </dgm:spPr>
      <dgm:t>
        <a:bodyPr/>
        <a:lstStyle/>
        <a:p>
          <a:r>
            <a:rPr lang="en-US" b="1">
              <a:solidFill>
                <a:schemeClr val="tx1"/>
              </a:solidFill>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dgm:spPr>
        <a:solidFill>
          <a:schemeClr val="accent2">
            <a:lumMod val="40000"/>
            <a:lumOff val="60000"/>
          </a:schemeClr>
        </a:solidFill>
      </dgm:spPr>
      <dgm:t>
        <a:bodyPr/>
        <a:lstStyle/>
        <a:p>
          <a:r>
            <a:rPr lang="en-US" b="1">
              <a:solidFill>
                <a:schemeClr val="tx1"/>
              </a:solidFill>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dgm:spPr>
        <a:solidFill>
          <a:schemeClr val="accent2">
            <a:lumMod val="60000"/>
            <a:lumOff val="40000"/>
          </a:schemeClr>
        </a:solidFill>
      </dgm:spPr>
      <dgm:t>
        <a:bodyPr/>
        <a:lstStyle/>
        <a:p>
          <a:r>
            <a:rPr lang="en-US" b="1">
              <a:solidFill>
                <a:schemeClr val="tx1"/>
              </a:solidFill>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dgm:spPr>
        <a:ln>
          <a:solidFill>
            <a:schemeClr val="tx1"/>
          </a:solidFill>
        </a:ln>
      </dgm:spPr>
      <dgm:t>
        <a:bodyPr/>
        <a:lstStyle/>
        <a:p>
          <a:r>
            <a:rPr lang="en-US" b="1" dirty="0"/>
            <a:t>25</a:t>
          </a:r>
          <a:r>
            <a:rPr lang="en-US" b="1" baseline="30000" dirty="0"/>
            <a:t>th</a:t>
          </a:r>
          <a:r>
            <a:rPr lang="en-US" b="1" dirty="0"/>
            <a:t> - </a:t>
          </a:r>
          <a:r>
            <a:rPr lang="en-US" b="1" i="0" dirty="0"/>
            <a:t>Thursday</a:t>
          </a:r>
          <a:r>
            <a:rPr lang="en-US" b="1" i="1" dirty="0"/>
            <a:t> </a:t>
          </a:r>
          <a:r>
            <a:rPr lang="en-US" i="1" dirty="0"/>
            <a:t>-</a:t>
          </a:r>
          <a:r>
            <a:rPr lang="en-US" dirty="0"/>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dgm:spPr>
        <a:solidFill>
          <a:schemeClr val="accent2"/>
        </a:solidFill>
      </dgm:spPr>
      <dgm:t>
        <a:bodyPr/>
        <a:lstStyle/>
        <a:p>
          <a:r>
            <a:rPr lang="en-US" b="1">
              <a:solidFill>
                <a:schemeClr val="tx1"/>
              </a:solidFill>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dgm:spPr>
        <a:ln>
          <a:solidFill>
            <a:schemeClr val="tx1"/>
          </a:solidFill>
        </a:ln>
      </dgm:spPr>
      <dgm:t>
        <a:bodyPr/>
        <a:lstStyle/>
        <a:p>
          <a:pPr>
            <a:buChar char="•"/>
          </a:pPr>
          <a:r>
            <a:rPr lang="en-US" b="1" dirty="0"/>
            <a:t>7</a:t>
          </a:r>
          <a:r>
            <a:rPr lang="en-US" b="1" baseline="30000" dirty="0"/>
            <a:t>th</a:t>
          </a:r>
          <a:r>
            <a:rPr lang="en-US" b="1" dirty="0"/>
            <a:t>  – 15</a:t>
          </a:r>
          <a:r>
            <a:rPr lang="en-US" b="1" baseline="30000" dirty="0"/>
            <a:t>th</a:t>
          </a:r>
          <a:r>
            <a:rPr lang="en-US" b="1" dirty="0"/>
            <a:t> - Wednesday </a:t>
          </a:r>
          <a:r>
            <a:rPr lang="en-US" b="0" dirty="0"/>
            <a:t>–</a:t>
          </a:r>
          <a:r>
            <a:rPr lang="en-US" b="1" dirty="0"/>
            <a:t> Thursday </a:t>
          </a:r>
          <a:r>
            <a:rPr lang="en-US" b="0" dirty="0"/>
            <a:t>- Resolving Duplicates</a:t>
          </a:r>
          <a:endParaRPr lang="en-US" dirty="0"/>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dgm:spPr>
        <a:ln>
          <a:solidFill>
            <a:schemeClr val="tx1"/>
          </a:solidFill>
        </a:ln>
      </dgm:spPr>
      <dgm:t>
        <a:bodyPr/>
        <a:lstStyle/>
        <a:p>
          <a:r>
            <a:rPr lang="en-US" b="1">
              <a:solidFill>
                <a:schemeClr val="tx1"/>
              </a:solidFill>
            </a:rPr>
            <a:t>1</a:t>
          </a:r>
          <a:r>
            <a:rPr lang="en-US" b="1" baseline="30000">
              <a:solidFill>
                <a:schemeClr val="tx1"/>
              </a:solidFill>
            </a:rPr>
            <a:t>st</a:t>
          </a:r>
          <a:r>
            <a:rPr lang="en-US" b="1">
              <a:solidFill>
                <a:schemeClr val="tx1"/>
              </a:solidFill>
            </a:rPr>
            <a:t> - Friday</a:t>
          </a:r>
          <a:r>
            <a:rPr lang="en-US" b="0" i="1">
              <a:solidFill>
                <a:schemeClr val="tx1"/>
              </a:solidFill>
            </a:rPr>
            <a:t> - </a:t>
          </a:r>
          <a:r>
            <a:rPr lang="en-US" b="0">
              <a:solidFill>
                <a:schemeClr val="tx1"/>
              </a:solidFill>
            </a:rPr>
            <a:t>Official count date</a:t>
          </a:r>
          <a:endParaRPr lang="en-US" dirty="0"/>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dgm:spPr>
        <a:ln>
          <a:solidFill>
            <a:schemeClr val="tx1"/>
          </a:solidFill>
        </a:ln>
      </dgm:spPr>
      <dgm:t>
        <a:bodyPr/>
        <a:lstStyle/>
        <a:p>
          <a:r>
            <a:rPr lang="en-US" b="1" dirty="0"/>
            <a:t>25</a:t>
          </a:r>
          <a:r>
            <a:rPr lang="en-US" b="1" baseline="30000" dirty="0"/>
            <a:t>th</a:t>
          </a:r>
          <a:r>
            <a:rPr lang="en-US" b="1" dirty="0"/>
            <a:t> - Feb 2</a:t>
          </a:r>
          <a:r>
            <a:rPr lang="en-US" b="1" baseline="30000" dirty="0"/>
            <a:t>nd</a:t>
          </a:r>
          <a:r>
            <a:rPr lang="en-US" b="1" dirty="0"/>
            <a:t> Thursday – Friday - </a:t>
          </a:r>
          <a:r>
            <a:rPr lang="en-US" b="0" dirty="0"/>
            <a:t>Report Review</a:t>
          </a:r>
          <a:endParaRPr lang="en-US" dirty="0"/>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dgm:spPr>
        <a:ln>
          <a:solidFill>
            <a:schemeClr val="tx1"/>
          </a:solidFill>
        </a:ln>
      </dgm:spPr>
      <dgm:t>
        <a:bodyPr/>
        <a:lstStyle/>
        <a:p>
          <a:r>
            <a:rPr lang="en-US" b="1">
              <a:solidFill>
                <a:schemeClr val="tx1"/>
              </a:solidFill>
            </a:rPr>
            <a:t>15</a:t>
          </a:r>
          <a:r>
            <a:rPr lang="en-US" b="1" baseline="30000">
              <a:solidFill>
                <a:schemeClr val="tx1"/>
              </a:solidFill>
            </a:rPr>
            <a:t>th</a:t>
          </a:r>
          <a:r>
            <a:rPr lang="en-US" b="1">
              <a:solidFill>
                <a:schemeClr val="tx1"/>
              </a:solidFill>
            </a:rPr>
            <a:t> – 22</a:t>
          </a:r>
          <a:r>
            <a:rPr lang="en-US" b="1" baseline="30000">
              <a:solidFill>
                <a:schemeClr val="tx1"/>
              </a:solidFill>
            </a:rPr>
            <a:t>nd</a:t>
          </a:r>
          <a:r>
            <a:rPr lang="en-US" b="1">
              <a:solidFill>
                <a:schemeClr val="tx1"/>
              </a:solidFill>
            </a:rPr>
            <a:t> - Thursday - Thursday</a:t>
          </a:r>
          <a:r>
            <a:rPr lang="en-US">
              <a:solidFill>
                <a:schemeClr val="tx1"/>
              </a:solidFill>
            </a:rPr>
            <a:t> - Final Report Review</a:t>
          </a:r>
          <a:endParaRPr lang="en-US" dirty="0">
            <a:solidFill>
              <a:schemeClr val="tx1"/>
            </a:solidFill>
          </a:endParaRP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dgm:spPr>
        <a:ln>
          <a:solidFill>
            <a:schemeClr val="tx1"/>
          </a:solidFill>
        </a:ln>
      </dgm:spPr>
      <dgm:t>
        <a:bodyPr/>
        <a:lstStyle/>
        <a:p>
          <a:r>
            <a:rPr lang="en-US" b="1" i="0">
              <a:solidFill>
                <a:schemeClr val="tx1"/>
              </a:solidFill>
            </a:rPr>
            <a:t>23</a:t>
          </a:r>
          <a:r>
            <a:rPr lang="en-US" b="1" i="0" baseline="30000">
              <a:solidFill>
                <a:schemeClr val="tx1"/>
              </a:solidFill>
            </a:rPr>
            <a:t>rd</a:t>
          </a:r>
          <a:r>
            <a:rPr lang="en-US" b="1" i="0">
              <a:solidFill>
                <a:schemeClr val="tx1"/>
              </a:solidFill>
            </a:rPr>
            <a:t> </a:t>
          </a:r>
          <a:r>
            <a:rPr lang="en-US" b="1" i="0" baseline="30000">
              <a:solidFill>
                <a:schemeClr val="tx1"/>
              </a:solidFill>
            </a:rPr>
            <a:t> </a:t>
          </a:r>
          <a:r>
            <a:rPr lang="en-US" b="1" i="0">
              <a:solidFill>
                <a:schemeClr val="tx1"/>
              </a:solidFill>
            </a:rPr>
            <a:t> - Friday - </a:t>
          </a:r>
          <a:r>
            <a:rPr lang="en-US">
              <a:solidFill>
                <a:schemeClr val="tx1"/>
              </a:solidFill>
            </a:rPr>
            <a:t>Final Submission Due</a:t>
          </a:r>
          <a:endParaRPr lang="en-US" b="0" dirty="0"/>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dgm:spPr>
        <a:solidFill>
          <a:schemeClr val="bg1"/>
        </a:solidFill>
        <a:ln>
          <a:solidFill>
            <a:schemeClr val="tx1"/>
          </a:solidFill>
        </a:ln>
      </dgm:spPr>
      <dgm:t>
        <a:bodyPr/>
        <a:lstStyle/>
        <a:p>
          <a:r>
            <a:rPr lang="en-US" sz="1300" b="1"/>
            <a:t>1</a:t>
          </a:r>
          <a:r>
            <a:rPr lang="en-US" sz="1300" b="1" baseline="30000"/>
            <a:t>st</a:t>
          </a:r>
          <a:r>
            <a:rPr lang="en-US" sz="1300" b="1"/>
            <a:t> -</a:t>
          </a:r>
          <a:r>
            <a:rPr lang="en-US" sz="1300" b="1" i="0"/>
            <a:t>Wednesday</a:t>
          </a:r>
          <a:r>
            <a:rPr lang="en-US" sz="1300" b="1" i="1"/>
            <a:t> </a:t>
          </a:r>
          <a:r>
            <a:rPr lang="en-US" sz="1300"/>
            <a:t>– Sped December Count Snapshot available in Data Pipeline  </a:t>
          </a:r>
          <a:endParaRPr lang="en-US" sz="1300" dirty="0"/>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300" b="1"/>
            <a:t>17</a:t>
          </a:r>
          <a:r>
            <a:rPr lang="en-US" sz="1300" b="1" baseline="30000"/>
            <a:t>th - </a:t>
          </a:r>
          <a:r>
            <a:rPr lang="en-US" sz="1300" b="1" i="0" baseline="0"/>
            <a:t>Friday- </a:t>
          </a:r>
          <a:r>
            <a:rPr lang="en-US" sz="1300" b="0">
              <a:solidFill>
                <a:schemeClr val="tx1"/>
              </a:solidFill>
            </a:rPr>
            <a:t>Interchange files uploaded - Sped Child, Sped Participation, Staff Profile, </a:t>
          </a:r>
          <a:r>
            <a:rPr lang="en-US" sz="1200" b="0">
              <a:solidFill>
                <a:schemeClr val="tx1"/>
              </a:solidFill>
            </a:rPr>
            <a:t>Staff Assign</a:t>
          </a:r>
          <a:endParaRPr lang="en-US" sz="1200" dirty="0"/>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dgm:spPr>
        <a:ln>
          <a:solidFill>
            <a:schemeClr val="tx1"/>
          </a:solidFill>
        </a:ln>
      </dgm:spPr>
      <dgm:t>
        <a:bodyPr/>
        <a:lstStyle/>
        <a:p>
          <a:r>
            <a:rPr lang="en-US" b="1" dirty="0"/>
            <a:t>8</a:t>
          </a:r>
          <a:r>
            <a:rPr lang="en-US" b="1" baseline="30000" dirty="0"/>
            <a:t>th</a:t>
          </a:r>
          <a:r>
            <a:rPr lang="en-US" b="1" dirty="0"/>
            <a:t> - </a:t>
          </a:r>
          <a:r>
            <a:rPr lang="en-US" b="1" i="0" dirty="0"/>
            <a:t>Friday</a:t>
          </a:r>
          <a:r>
            <a:rPr lang="en-US" dirty="0"/>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FDAB9B16-4C06-4CF4-8C50-1A35C0DCFA45}" srcId="{8BA71AF5-AD87-48B6-B1D1-9E15A4BD75A4}" destId="{E9793447-F0D0-496E-B169-EB1D1E809F84}" srcOrd="1" destOrd="0" parTransId="{7BA2AE3B-DE52-4697-A100-7CD240197BB9}" sibTransId="{EAFE174C-3143-4113-A83E-6062D48421EF}"/>
    <dgm:cxn modelId="{7FCE8F22-C1BB-4010-BD8A-20A48CB68334}" srcId="{8BA71AF5-AD87-48B6-B1D1-9E15A4BD75A4}" destId="{6C9E285E-8E7C-472F-9742-F88A1218FB3E}" srcOrd="0" destOrd="0" parTransId="{36DAE710-89F2-4540-92F0-61D3610BEAC1}" sibTransId="{C1C9F24A-C4A9-4CEE-B54F-94EE124918B8}"/>
    <dgm:cxn modelId="{D0030325-CBF4-42B2-87F2-DE8C98265BDB}" type="presOf" srcId="{ABADBB12-1E00-4F01-AE72-B51F75D14296}" destId="{DE9C12FF-E4E4-4F60-989E-8F91EAC92C5D}" srcOrd="0" destOrd="0" presId="urn:microsoft.com/office/officeart/2005/8/layout/list1"/>
    <dgm:cxn modelId="{94820929-E914-47B7-BB47-0D08717C62D0}" type="presOf" srcId="{6190138D-1551-40FD-AF66-C1CC75F76A6A}" destId="{4626F909-C55E-41F4-9DAF-444B6BD0E9D1}" srcOrd="1" destOrd="0" presId="urn:microsoft.com/office/officeart/2005/8/layout/list1"/>
    <dgm:cxn modelId="{388F0E31-BCC2-4822-88EA-4E574A670B98}" type="presOf" srcId="{6C9E285E-8E7C-472F-9742-F88A1218FB3E}" destId="{187BEB00-907E-4E64-A1FE-9AD89FE9B03D}" srcOrd="0" destOrd="0" presId="urn:microsoft.com/office/officeart/2005/8/layout/list1"/>
    <dgm:cxn modelId="{A88F585E-8121-42D2-8A6E-7AF869A64422}" type="presOf" srcId="{C603A7F3-8DE7-4906-91F8-C597D99C6E03}" destId="{E3AF0EDD-A197-4A05-8065-2914C13E0567}" srcOrd="1" destOrd="0"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9AB5C947-089C-4465-8C43-D05AAAE8FF50}" type="presOf" srcId="{6190138D-1551-40FD-AF66-C1CC75F76A6A}" destId="{7BAC1ABF-5934-49B5-B555-6E19CAC3C176}" srcOrd="0" destOrd="0" presId="urn:microsoft.com/office/officeart/2005/8/layout/list1"/>
    <dgm:cxn modelId="{AFF10E4D-F5EF-496A-ACC2-E97BE44E66BB}" type="presOf" srcId="{7B3BDF66-0D1E-4931-A598-F8777F4CDA03}" destId="{4B741245-7028-49D8-BEC2-C802F53BB1DA}"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CB97B8F-ADA7-45F5-AF4F-5C48862957D6}" type="presOf" srcId="{8BA71AF5-AD87-48B6-B1D1-9E15A4BD75A4}" destId="{3054300C-5B6E-4817-ADDA-ADC6FA74591B}" srcOrd="1" destOrd="0" presId="urn:microsoft.com/office/officeart/2005/8/layout/list1"/>
    <dgm:cxn modelId="{38EDF198-D2FA-4009-9A8E-56B49F72F2A1}" type="presOf" srcId="{9BFD0EB4-D885-4C68-9C41-EF239A092494}" destId="{D8FE4BAE-7AFF-4FBB-9CEF-06FA4F767281}" srcOrd="0" destOrd="0" presId="urn:microsoft.com/office/officeart/2005/8/layout/list1"/>
    <dgm:cxn modelId="{DD201C9A-D8BB-4409-8F3A-C22731BCCA9D}" type="presOf" srcId="{C603A7F3-8DE7-4906-91F8-C597D99C6E03}" destId="{D281927E-0408-44B2-823E-162FF629AAC4}" srcOrd="0" destOrd="0" presId="urn:microsoft.com/office/officeart/2005/8/layout/list1"/>
    <dgm:cxn modelId="{C60E789E-2A32-4826-8B76-8974FE31524A}" type="presOf" srcId="{BCEF2197-B135-4F99-8760-19BEFBD5FF86}" destId="{D8FE4BAE-7AFF-4FBB-9CEF-06FA4F767281}" srcOrd="0" destOrd="1" presId="urn:microsoft.com/office/officeart/2005/8/layout/list1"/>
    <dgm:cxn modelId="{D17E97AE-FDF9-4B01-B534-F00FEDC949A4}" type="presOf" srcId="{8BA71AF5-AD87-48B6-B1D1-9E15A4BD75A4}" destId="{61D3EFC2-5950-438D-933A-C0A810724EE6}" srcOrd="0" destOrd="0" presId="urn:microsoft.com/office/officeart/2005/8/layout/list1"/>
    <dgm:cxn modelId="{70F7F8B2-0EB8-46A2-A54F-10F068A3EF41}" type="presOf" srcId="{665BD7B1-897D-4332-BA10-E0B201EE0010}" destId="{03540ACC-B54C-4785-A551-61BBE29FD42D}" srcOrd="0" destOrd="0" presId="urn:microsoft.com/office/officeart/2005/8/layout/list1"/>
    <dgm:cxn modelId="{A95556B5-1511-4949-840A-43BE91B5D59F}" type="presOf" srcId="{7B3BDF66-0D1E-4931-A598-F8777F4CDA03}" destId="{168DC68B-A631-4E5F-8967-93A875B7AF13}" srcOrd="1"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57E1E9D0-BA10-430D-8264-701F0222EFD8}" type="presOf" srcId="{12EBA13D-7F9E-441A-A2D8-F1997011DED4}" destId="{3C065790-46BC-498E-9790-470944DB481F}" srcOrd="0" destOrd="1" presId="urn:microsoft.com/office/officeart/2005/8/layout/list1"/>
    <dgm:cxn modelId="{E13E48D7-74EF-4C4F-80AD-26D135730F99}" type="presOf" srcId="{2F03FF47-EBB1-4685-81CB-113AE4886371}" destId="{3C065790-46BC-498E-9790-470944DB481F}" srcOrd="0" destOrd="2" presId="urn:microsoft.com/office/officeart/2005/8/layout/list1"/>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DEE4AEE7-0585-45BD-8B2D-1E9EE48F18AA}" type="presOf" srcId="{E9793447-F0D0-496E-B169-EB1D1E809F84}" destId="{187BEB00-907E-4E64-A1FE-9AD89FE9B03D}" srcOrd="0" destOrd="1" presId="urn:microsoft.com/office/officeart/2005/8/layout/list1"/>
    <dgm:cxn modelId="{5E182DED-3144-497D-BD6B-90F90DE25F5C}" type="presOf" srcId="{5067D21E-11E1-4D26-BBBA-21B8653563DE}" destId="{03540ACC-B54C-4785-A551-61BBE29FD42D}" srcOrd="0" destOrd="1" presId="urn:microsoft.com/office/officeart/2005/8/layout/list1"/>
    <dgm:cxn modelId="{176EBAEE-333B-4660-8AE9-28831200F7C3}" type="presOf" srcId="{1C8119FA-AE4D-4420-9C3B-A50BD9660589}" destId="{3C065790-46BC-498E-9790-470944DB481F}"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3747DA51-BC9C-4E86-8A2B-1DF1EE1DCE49}" type="presParOf" srcId="{DE9C12FF-E4E4-4F60-989E-8F91EAC92C5D}" destId="{5BEC7446-EE74-4536-8256-912FB1CA1CCC}" srcOrd="0" destOrd="0" presId="urn:microsoft.com/office/officeart/2005/8/layout/list1"/>
    <dgm:cxn modelId="{5CD0876E-BA87-4ECA-AC25-D3A3B6CF4CBF}" type="presParOf" srcId="{5BEC7446-EE74-4536-8256-912FB1CA1CCC}" destId="{7BAC1ABF-5934-49B5-B555-6E19CAC3C176}" srcOrd="0" destOrd="0" presId="urn:microsoft.com/office/officeart/2005/8/layout/list1"/>
    <dgm:cxn modelId="{151A6282-8BEF-40C2-B784-0CDC66DD472A}" type="presParOf" srcId="{5BEC7446-EE74-4536-8256-912FB1CA1CCC}" destId="{4626F909-C55E-41F4-9DAF-444B6BD0E9D1}" srcOrd="1" destOrd="0" presId="urn:microsoft.com/office/officeart/2005/8/layout/list1"/>
    <dgm:cxn modelId="{E494E8E4-7A36-44AA-A30F-532BEA99FFE0}" type="presParOf" srcId="{DE9C12FF-E4E4-4F60-989E-8F91EAC92C5D}" destId="{5C45DC82-1443-4E96-B839-D9D98540ABBD}" srcOrd="1" destOrd="0" presId="urn:microsoft.com/office/officeart/2005/8/layout/list1"/>
    <dgm:cxn modelId="{FA3471C9-16D1-4C49-8A69-94942DD7EB69}" type="presParOf" srcId="{DE9C12FF-E4E4-4F60-989E-8F91EAC92C5D}" destId="{D8FE4BAE-7AFF-4FBB-9CEF-06FA4F767281}" srcOrd="2" destOrd="0" presId="urn:microsoft.com/office/officeart/2005/8/layout/list1"/>
    <dgm:cxn modelId="{53701D77-EAC1-4A98-A217-BA5F502066DD}" type="presParOf" srcId="{DE9C12FF-E4E4-4F60-989E-8F91EAC92C5D}" destId="{A8071257-1DD7-4AE4-96BA-CB72F735EC75}" srcOrd="3" destOrd="0" presId="urn:microsoft.com/office/officeart/2005/8/layout/list1"/>
    <dgm:cxn modelId="{6B1103DA-D5AD-452B-BC36-B2083A2B48E7}" type="presParOf" srcId="{DE9C12FF-E4E4-4F60-989E-8F91EAC92C5D}" destId="{8E4B6A8D-D6ED-46DD-9C38-E1D11B8D2598}" srcOrd="4" destOrd="0" presId="urn:microsoft.com/office/officeart/2005/8/layout/list1"/>
    <dgm:cxn modelId="{74DDBEFE-57FC-43B6-AFDB-ADAA464A58C4}" type="presParOf" srcId="{8E4B6A8D-D6ED-46DD-9C38-E1D11B8D2598}" destId="{4B741245-7028-49D8-BEC2-C802F53BB1DA}" srcOrd="0" destOrd="0" presId="urn:microsoft.com/office/officeart/2005/8/layout/list1"/>
    <dgm:cxn modelId="{D3E4B597-A5A0-4B1E-94D0-8AC529376DA8}" type="presParOf" srcId="{8E4B6A8D-D6ED-46DD-9C38-E1D11B8D2598}" destId="{168DC68B-A631-4E5F-8967-93A875B7AF13}" srcOrd="1" destOrd="0" presId="urn:microsoft.com/office/officeart/2005/8/layout/list1"/>
    <dgm:cxn modelId="{44B23290-3083-4A9F-87B9-439C4B157CCD}" type="presParOf" srcId="{DE9C12FF-E4E4-4F60-989E-8F91EAC92C5D}" destId="{D919E54B-608B-4F3E-86F6-FE82FE6632E7}" srcOrd="5" destOrd="0" presId="urn:microsoft.com/office/officeart/2005/8/layout/list1"/>
    <dgm:cxn modelId="{2618EACF-2DD9-4CF2-988A-7415B75FA9B1}" type="presParOf" srcId="{DE9C12FF-E4E4-4F60-989E-8F91EAC92C5D}" destId="{03540ACC-B54C-4785-A551-61BBE29FD42D}" srcOrd="6" destOrd="0" presId="urn:microsoft.com/office/officeart/2005/8/layout/list1"/>
    <dgm:cxn modelId="{5113D3A1-50DB-443E-9484-0E5A05BED253}" type="presParOf" srcId="{DE9C12FF-E4E4-4F60-989E-8F91EAC92C5D}" destId="{745929E2-28F7-4032-B4D2-CA9DD446CB8D}" srcOrd="7" destOrd="0" presId="urn:microsoft.com/office/officeart/2005/8/layout/list1"/>
    <dgm:cxn modelId="{EF4DB1D8-0034-48DB-9EA2-45B071A1AA8D}" type="presParOf" srcId="{DE9C12FF-E4E4-4F60-989E-8F91EAC92C5D}" destId="{FC4F8E64-AD85-4595-9411-23F9E2BB7C9C}" srcOrd="8" destOrd="0" presId="urn:microsoft.com/office/officeart/2005/8/layout/list1"/>
    <dgm:cxn modelId="{92E8A29E-DB2E-48B9-AD98-A427BC1C431D}" type="presParOf" srcId="{FC4F8E64-AD85-4595-9411-23F9E2BB7C9C}" destId="{61D3EFC2-5950-438D-933A-C0A810724EE6}" srcOrd="0" destOrd="0" presId="urn:microsoft.com/office/officeart/2005/8/layout/list1"/>
    <dgm:cxn modelId="{31FCDAFA-44B7-4685-84A6-3CA40B0E71EA}" type="presParOf" srcId="{FC4F8E64-AD85-4595-9411-23F9E2BB7C9C}" destId="{3054300C-5B6E-4817-ADDA-ADC6FA74591B}" srcOrd="1" destOrd="0" presId="urn:microsoft.com/office/officeart/2005/8/layout/list1"/>
    <dgm:cxn modelId="{A5226831-3D03-4D96-B999-07C649AB40DA}" type="presParOf" srcId="{DE9C12FF-E4E4-4F60-989E-8F91EAC92C5D}" destId="{B8447DA2-2173-4985-B358-13B70F83B9AC}" srcOrd="9" destOrd="0" presId="urn:microsoft.com/office/officeart/2005/8/layout/list1"/>
    <dgm:cxn modelId="{4FB5742D-5069-47F9-94B7-3485470167B4}" type="presParOf" srcId="{DE9C12FF-E4E4-4F60-989E-8F91EAC92C5D}" destId="{187BEB00-907E-4E64-A1FE-9AD89FE9B03D}" srcOrd="10" destOrd="0" presId="urn:microsoft.com/office/officeart/2005/8/layout/list1"/>
    <dgm:cxn modelId="{960A7687-3FBB-4F60-AD62-BA81E0E6B6EC}" type="presParOf" srcId="{DE9C12FF-E4E4-4F60-989E-8F91EAC92C5D}" destId="{F6D81728-6042-4227-8E6B-70A8598FE42F}" srcOrd="11" destOrd="0" presId="urn:microsoft.com/office/officeart/2005/8/layout/list1"/>
    <dgm:cxn modelId="{22A73F82-0F35-482E-8047-B552DB8C9192}" type="presParOf" srcId="{DE9C12FF-E4E4-4F60-989E-8F91EAC92C5D}" destId="{DA607B39-A908-47EE-8A7E-963171FF10A0}" srcOrd="12" destOrd="0" presId="urn:microsoft.com/office/officeart/2005/8/layout/list1"/>
    <dgm:cxn modelId="{0FC2ECDB-039D-4224-AF6B-A8F3BE24498B}" type="presParOf" srcId="{DA607B39-A908-47EE-8A7E-963171FF10A0}" destId="{D281927E-0408-44B2-823E-162FF629AAC4}" srcOrd="0" destOrd="0" presId="urn:microsoft.com/office/officeart/2005/8/layout/list1"/>
    <dgm:cxn modelId="{00F4623C-F23E-4E32-B48C-272911B7775C}" type="presParOf" srcId="{DA607B39-A908-47EE-8A7E-963171FF10A0}" destId="{E3AF0EDD-A197-4A05-8065-2914C13E0567}" srcOrd="1" destOrd="0" presId="urn:microsoft.com/office/officeart/2005/8/layout/list1"/>
    <dgm:cxn modelId="{4C97FAA2-30DD-43F2-85F6-D6DC0D7A7F9C}" type="presParOf" srcId="{DE9C12FF-E4E4-4F60-989E-8F91EAC92C5D}" destId="{308650F1-877E-4817-8DBA-751770FAD07D}" srcOrd="13" destOrd="0" presId="urn:microsoft.com/office/officeart/2005/8/layout/list1"/>
    <dgm:cxn modelId="{9EE49B16-9545-44D2-AD8D-7692E3CB6C58}"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569B4-713B-47F5-ADAF-BA9C04A796F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CB79B5-93C0-49A9-8CEF-994314643F4D}">
      <dgm:prSet phldrT="[Text]" custT="1"/>
      <dgm:spPr>
        <a:solidFill>
          <a:schemeClr val="accent6">
            <a:lumMod val="60000"/>
            <a:lumOff val="40000"/>
          </a:schemeClr>
        </a:solidFill>
      </dgm:spPr>
      <dgm:t>
        <a:bodyPr/>
        <a:lstStyle/>
        <a:p>
          <a:r>
            <a:rPr lang="en-US" sz="1800" dirty="0"/>
            <a:t>Special Education Child</a:t>
          </a:r>
        </a:p>
      </dgm:t>
    </dgm:pt>
    <dgm:pt modelId="{8311A66D-E617-4F21-9DAA-A3B5EE26858A}" type="parTrans" cxnId="{EBF5A465-6CFB-49B2-BFA2-4B1A8394FED8}">
      <dgm:prSet/>
      <dgm:spPr/>
      <dgm:t>
        <a:bodyPr/>
        <a:lstStyle/>
        <a:p>
          <a:endParaRPr lang="en-US"/>
        </a:p>
      </dgm:t>
    </dgm:pt>
    <dgm:pt modelId="{AF9E7638-948D-4A13-ACB2-3CAF2305A9BD}" type="sibTrans" cxnId="{EBF5A465-6CFB-49B2-BFA2-4B1A8394FED8}">
      <dgm:prSet/>
      <dgm:spPr/>
      <dgm:t>
        <a:bodyPr/>
        <a:lstStyle/>
        <a:p>
          <a:endParaRPr lang="en-US"/>
        </a:p>
      </dgm:t>
    </dgm:pt>
    <dgm:pt modelId="{2B463C0D-ABC4-46AC-8FF8-947E33345248}">
      <dgm:prSet phldrT="[Text]" custT="1"/>
      <dgm:spPr>
        <a:solidFill>
          <a:schemeClr val="accent6">
            <a:lumMod val="60000"/>
            <a:lumOff val="40000"/>
          </a:schemeClr>
        </a:solidFill>
      </dgm:spPr>
      <dgm:t>
        <a:bodyPr/>
        <a:lstStyle/>
        <a:p>
          <a:r>
            <a:rPr lang="en-US" sz="1800"/>
            <a:t>Special Education Participation</a:t>
          </a:r>
        </a:p>
      </dgm:t>
    </dgm:pt>
    <dgm:pt modelId="{F360B7F9-D3D6-4A5E-935E-D529117857B0}" type="parTrans" cxnId="{D9F5BE27-E85C-4D94-9783-4010808FDECE}">
      <dgm:prSet/>
      <dgm:spPr/>
      <dgm:t>
        <a:bodyPr/>
        <a:lstStyle/>
        <a:p>
          <a:endParaRPr lang="en-US"/>
        </a:p>
      </dgm:t>
    </dgm:pt>
    <dgm:pt modelId="{61E8D4DA-2D44-49B9-BFBD-40A908F8E0F3}" type="sibTrans" cxnId="{D9F5BE27-E85C-4D94-9783-4010808FDECE}">
      <dgm:prSet/>
      <dgm:spPr/>
      <dgm:t>
        <a:bodyPr/>
        <a:lstStyle/>
        <a:p>
          <a:endParaRPr lang="en-US"/>
        </a:p>
      </dgm:t>
    </dgm:pt>
    <dgm:pt modelId="{2F23C59C-210E-4278-A770-8FB97C7B0A6E}">
      <dgm:prSet phldrT="[Text]" custT="1"/>
      <dgm:spPr>
        <a:solidFill>
          <a:schemeClr val="accent1">
            <a:lumMod val="60000"/>
            <a:lumOff val="40000"/>
          </a:schemeClr>
        </a:solidFill>
      </dgm:spPr>
      <dgm:t>
        <a:bodyPr/>
        <a:lstStyle/>
        <a:p>
          <a:r>
            <a:rPr lang="en-US" sz="1800" b="1" dirty="0"/>
            <a:t>Staff Profile </a:t>
          </a:r>
        </a:p>
      </dgm:t>
    </dgm:pt>
    <dgm:pt modelId="{14B4C52D-8528-47FD-B25C-7346F5D8B438}" type="parTrans" cxnId="{D819CCA1-E55B-41F4-93D2-47C01F736506}">
      <dgm:prSet/>
      <dgm:spPr/>
      <dgm:t>
        <a:bodyPr/>
        <a:lstStyle/>
        <a:p>
          <a:endParaRPr lang="en-US"/>
        </a:p>
      </dgm:t>
    </dgm:pt>
    <dgm:pt modelId="{BF3FF5B0-DF98-4118-AB85-9D2D196AC86A}" type="sibTrans" cxnId="{D819CCA1-E55B-41F4-93D2-47C01F736506}">
      <dgm:prSet/>
      <dgm:spPr/>
      <dgm:t>
        <a:bodyPr/>
        <a:lstStyle/>
        <a:p>
          <a:endParaRPr lang="en-US"/>
        </a:p>
      </dgm:t>
    </dgm:pt>
    <dgm:pt modelId="{7080BAC8-EBD7-4C3E-B41D-7345FD9E1F48}">
      <dgm:prSet phldrT="[Text]" custT="1"/>
      <dgm:spPr>
        <a:solidFill>
          <a:schemeClr val="accent1">
            <a:lumMod val="60000"/>
            <a:lumOff val="40000"/>
          </a:schemeClr>
        </a:solidFill>
      </dgm:spPr>
      <dgm:t>
        <a:bodyPr/>
        <a:lstStyle/>
        <a:p>
          <a:r>
            <a:rPr lang="en-US" sz="1800" b="1" dirty="0"/>
            <a:t>Staff Assignment</a:t>
          </a:r>
        </a:p>
      </dgm:t>
    </dgm:pt>
    <dgm:pt modelId="{CAAD88C4-C93B-4F47-9DFD-C28C3F4D4AA3}" type="parTrans" cxnId="{FFD1AD7F-969E-4DDC-96D1-C0B643DF7E08}">
      <dgm:prSet/>
      <dgm:spPr/>
      <dgm:t>
        <a:bodyPr/>
        <a:lstStyle/>
        <a:p>
          <a:endParaRPr lang="en-US"/>
        </a:p>
      </dgm:t>
    </dgm:pt>
    <dgm:pt modelId="{0497F070-8995-45CA-A4BE-D3FA09D2B8D2}" type="sibTrans" cxnId="{FFD1AD7F-969E-4DDC-96D1-C0B643DF7E08}">
      <dgm:prSet/>
      <dgm:spPr/>
      <dgm:t>
        <a:bodyPr/>
        <a:lstStyle/>
        <a:p>
          <a:endParaRPr lang="en-US"/>
        </a:p>
      </dgm:t>
    </dgm:pt>
    <dgm:pt modelId="{9B574CD2-B668-420E-B3E6-0AC2333CD764}">
      <dgm:prSet/>
      <dgm:spPr/>
      <dgm:t>
        <a:bodyPr/>
        <a:lstStyle/>
        <a:p>
          <a:endParaRPr lang="en-US"/>
        </a:p>
      </dgm:t>
    </dgm:pt>
    <dgm:pt modelId="{824C07FF-A657-4462-A370-945F35F98B93}" type="parTrans" cxnId="{64F21B56-00F1-45EE-BB9F-4083BEDA6BD8}">
      <dgm:prSet/>
      <dgm:spPr/>
      <dgm:t>
        <a:bodyPr/>
        <a:lstStyle/>
        <a:p>
          <a:endParaRPr lang="en-US"/>
        </a:p>
      </dgm:t>
    </dgm:pt>
    <dgm:pt modelId="{83098876-7073-44B7-85E7-DDB98336DDC7}" type="sibTrans" cxnId="{64F21B56-00F1-45EE-BB9F-4083BEDA6BD8}">
      <dgm:prSet/>
      <dgm:spPr/>
      <dgm:t>
        <a:bodyPr/>
        <a:lstStyle/>
        <a:p>
          <a:endParaRPr lang="en-US"/>
        </a:p>
      </dgm:t>
    </dgm:pt>
    <dgm:pt modelId="{91970A59-1E7A-4D49-90A2-84EA7C578E32}">
      <dgm:prSet/>
      <dgm:spPr/>
      <dgm:t>
        <a:bodyPr/>
        <a:lstStyle/>
        <a:p>
          <a:endParaRPr lang="en-US"/>
        </a:p>
      </dgm:t>
    </dgm:pt>
    <dgm:pt modelId="{11EE7AF3-D6EE-4399-8D27-DE345DFC22EB}" type="parTrans" cxnId="{3392B9E4-5AA8-4AB2-A849-04CF2F8F2013}">
      <dgm:prSet/>
      <dgm:spPr/>
      <dgm:t>
        <a:bodyPr/>
        <a:lstStyle/>
        <a:p>
          <a:endParaRPr lang="en-US"/>
        </a:p>
      </dgm:t>
    </dgm:pt>
    <dgm:pt modelId="{C400B91D-0232-4AF3-9B24-9C2A538DE569}" type="sibTrans" cxnId="{3392B9E4-5AA8-4AB2-A849-04CF2F8F2013}">
      <dgm:prSet/>
      <dgm:spPr/>
      <dgm:t>
        <a:bodyPr/>
        <a:lstStyle/>
        <a:p>
          <a:endParaRPr lang="en-US"/>
        </a:p>
      </dgm:t>
    </dgm:pt>
    <dgm:pt modelId="{73DEE4DB-7C54-422A-8F2C-D4EBCA0EF029}">
      <dgm:prSet/>
      <dgm:spPr/>
      <dgm:t>
        <a:bodyPr/>
        <a:lstStyle/>
        <a:p>
          <a:endParaRPr lang="en-US"/>
        </a:p>
      </dgm:t>
    </dgm:pt>
    <dgm:pt modelId="{80EAF4CF-0964-4E88-BC05-1BDE12D75A48}" type="parTrans" cxnId="{68B90755-8E1C-44B3-AA64-B043D11412D7}">
      <dgm:prSet/>
      <dgm:spPr/>
      <dgm:t>
        <a:bodyPr/>
        <a:lstStyle/>
        <a:p>
          <a:endParaRPr lang="en-US"/>
        </a:p>
      </dgm:t>
    </dgm:pt>
    <dgm:pt modelId="{E9314DBF-9FD1-4036-A788-04DB0EDD0342}" type="sibTrans" cxnId="{68B90755-8E1C-44B3-AA64-B043D11412D7}">
      <dgm:prSet/>
      <dgm:spPr/>
      <dgm:t>
        <a:bodyPr/>
        <a:lstStyle/>
        <a:p>
          <a:endParaRPr lang="en-US"/>
        </a:p>
      </dgm:t>
    </dgm:pt>
    <dgm:pt modelId="{ABBE6FD0-CD73-4ACB-93F7-8761A003E5A9}">
      <dgm:prSet/>
      <dgm:spPr/>
      <dgm:t>
        <a:bodyPr/>
        <a:lstStyle/>
        <a:p>
          <a:endParaRPr lang="en-US"/>
        </a:p>
      </dgm:t>
    </dgm:pt>
    <dgm:pt modelId="{E2D10303-25C1-4614-A102-A7BA24CE852F}" type="parTrans" cxnId="{10C47C91-E084-493F-B91D-98F0237561DD}">
      <dgm:prSet/>
      <dgm:spPr/>
      <dgm:t>
        <a:bodyPr/>
        <a:lstStyle/>
        <a:p>
          <a:endParaRPr lang="en-US"/>
        </a:p>
      </dgm:t>
    </dgm:pt>
    <dgm:pt modelId="{80AEE059-D6C9-4D8D-84BC-3BFF269606A0}" type="sibTrans" cxnId="{10C47C91-E084-493F-B91D-98F0237561DD}">
      <dgm:prSet/>
      <dgm:spPr/>
      <dgm:t>
        <a:bodyPr/>
        <a:lstStyle/>
        <a:p>
          <a:endParaRPr lang="en-US"/>
        </a:p>
      </dgm:t>
    </dgm:pt>
    <dgm:pt modelId="{EFBCD87F-5800-4C8E-AA8D-B770E263DD32}">
      <dgm:prSet/>
      <dgm:spPr/>
      <dgm:t>
        <a:bodyPr/>
        <a:lstStyle/>
        <a:p>
          <a:endParaRPr lang="en-US"/>
        </a:p>
      </dgm:t>
    </dgm:pt>
    <dgm:pt modelId="{3184257E-D0BD-4B47-9228-D608FC8903F3}" type="parTrans" cxnId="{DBAAF073-0C19-4A43-A750-DC21D61F8517}">
      <dgm:prSet/>
      <dgm:spPr/>
      <dgm:t>
        <a:bodyPr/>
        <a:lstStyle/>
        <a:p>
          <a:endParaRPr lang="en-US"/>
        </a:p>
      </dgm:t>
    </dgm:pt>
    <dgm:pt modelId="{A6F57396-9E14-41DE-8544-7F66692398E1}" type="sibTrans" cxnId="{DBAAF073-0C19-4A43-A750-DC21D61F8517}">
      <dgm:prSet/>
      <dgm:spPr/>
      <dgm:t>
        <a:bodyPr/>
        <a:lstStyle/>
        <a:p>
          <a:endParaRPr lang="en-US"/>
        </a:p>
      </dgm:t>
    </dgm:pt>
    <dgm:pt modelId="{D4223E61-34F0-484F-A7D0-EE4584E23FC7}">
      <dgm:prSet/>
      <dgm:spPr/>
      <dgm:t>
        <a:bodyPr/>
        <a:lstStyle/>
        <a:p>
          <a:endParaRPr lang="en-US"/>
        </a:p>
      </dgm:t>
    </dgm:pt>
    <dgm:pt modelId="{DDE2DCBE-5F45-436B-B12C-4AE42D9263F5}" type="parTrans" cxnId="{903F9D8D-D30D-4CB6-8AAC-FFA46549C1D6}">
      <dgm:prSet/>
      <dgm:spPr/>
      <dgm:t>
        <a:bodyPr/>
        <a:lstStyle/>
        <a:p>
          <a:endParaRPr lang="en-US"/>
        </a:p>
      </dgm:t>
    </dgm:pt>
    <dgm:pt modelId="{6AA07B4D-B8ED-45E6-9ABE-B062BFFAC8F9}" type="sibTrans" cxnId="{903F9D8D-D30D-4CB6-8AAC-FFA46549C1D6}">
      <dgm:prSet/>
      <dgm:spPr/>
      <dgm:t>
        <a:bodyPr/>
        <a:lstStyle/>
        <a:p>
          <a:endParaRPr lang="en-US"/>
        </a:p>
      </dgm:t>
    </dgm:pt>
    <dgm:pt modelId="{BBBC64ED-73D3-4CDB-B148-B5EA948F422B}">
      <dgm:prSet/>
      <dgm:spPr/>
      <dgm:t>
        <a:bodyPr/>
        <a:lstStyle/>
        <a:p>
          <a:endParaRPr lang="en-US"/>
        </a:p>
      </dgm:t>
    </dgm:pt>
    <dgm:pt modelId="{066AE26C-ED1B-4BC9-A5C4-8CA0EA69F8CE}" type="parTrans" cxnId="{0DA70036-E714-4738-85E0-E043D77088CB}">
      <dgm:prSet/>
      <dgm:spPr/>
      <dgm:t>
        <a:bodyPr/>
        <a:lstStyle/>
        <a:p>
          <a:endParaRPr lang="en-US"/>
        </a:p>
      </dgm:t>
    </dgm:pt>
    <dgm:pt modelId="{1E59694A-4B04-4C45-B553-E26422120A35}" type="sibTrans" cxnId="{0DA70036-E714-4738-85E0-E043D77088CB}">
      <dgm:prSet/>
      <dgm:spPr/>
      <dgm:t>
        <a:bodyPr/>
        <a:lstStyle/>
        <a:p>
          <a:endParaRPr lang="en-US"/>
        </a:p>
      </dgm:t>
    </dgm:pt>
    <dgm:pt modelId="{2ED5CFF9-BA94-4B0D-9521-F5C6EE755CBD}">
      <dgm:prSet/>
      <dgm:spPr/>
      <dgm:t>
        <a:bodyPr/>
        <a:lstStyle/>
        <a:p>
          <a:endParaRPr lang="en-US"/>
        </a:p>
      </dgm:t>
    </dgm:pt>
    <dgm:pt modelId="{926DF568-7B37-4432-8C79-F97CE373E8FC}" type="parTrans" cxnId="{7414AE75-BA69-49DB-9BE6-19DFF3D0BC62}">
      <dgm:prSet/>
      <dgm:spPr/>
      <dgm:t>
        <a:bodyPr/>
        <a:lstStyle/>
        <a:p>
          <a:endParaRPr lang="en-US"/>
        </a:p>
      </dgm:t>
    </dgm:pt>
    <dgm:pt modelId="{50011208-E9E2-409B-9565-6BD4BAB05589}" type="sibTrans" cxnId="{7414AE75-BA69-49DB-9BE6-19DFF3D0BC62}">
      <dgm:prSet/>
      <dgm:spPr/>
      <dgm:t>
        <a:bodyPr/>
        <a:lstStyle/>
        <a:p>
          <a:endParaRPr lang="en-US"/>
        </a:p>
      </dgm:t>
    </dgm:pt>
    <dgm:pt modelId="{9AD54C19-19A4-4CCD-9151-245CAC8758EB}" type="pres">
      <dgm:prSet presAssocID="{45A569B4-713B-47F5-ADAF-BA9C04A796FD}" presName="matrix" presStyleCnt="0">
        <dgm:presLayoutVars>
          <dgm:chMax val="1"/>
          <dgm:dir/>
          <dgm:resizeHandles val="exact"/>
        </dgm:presLayoutVars>
      </dgm:prSet>
      <dgm:spPr/>
    </dgm:pt>
    <dgm:pt modelId="{D55B86BA-B5F2-496A-A455-B0B211FA3BC7}" type="pres">
      <dgm:prSet presAssocID="{45A569B4-713B-47F5-ADAF-BA9C04A796FD}" presName="diamond" presStyleLbl="bgShp" presStyleIdx="0" presStyleCnt="1"/>
      <dgm:spPr/>
    </dgm:pt>
    <dgm:pt modelId="{4F56B5E4-084B-4252-8964-0D7C031FD456}" type="pres">
      <dgm:prSet presAssocID="{45A569B4-713B-47F5-ADAF-BA9C04A796FD}" presName="quad1" presStyleLbl="node1" presStyleIdx="0" presStyleCnt="4">
        <dgm:presLayoutVars>
          <dgm:chMax val="0"/>
          <dgm:chPref val="0"/>
          <dgm:bulletEnabled val="1"/>
        </dgm:presLayoutVars>
      </dgm:prSet>
      <dgm:spPr/>
    </dgm:pt>
    <dgm:pt modelId="{81CB02D9-9E99-4B0E-B3FA-27905DBFD60E}" type="pres">
      <dgm:prSet presAssocID="{45A569B4-713B-47F5-ADAF-BA9C04A796FD}" presName="quad2" presStyleLbl="node1" presStyleIdx="1" presStyleCnt="4">
        <dgm:presLayoutVars>
          <dgm:chMax val="0"/>
          <dgm:chPref val="0"/>
          <dgm:bulletEnabled val="1"/>
        </dgm:presLayoutVars>
      </dgm:prSet>
      <dgm:spPr/>
    </dgm:pt>
    <dgm:pt modelId="{E6EB45A8-9B0F-4C3D-8CD4-34CBB35DAF39}" type="pres">
      <dgm:prSet presAssocID="{45A569B4-713B-47F5-ADAF-BA9C04A796FD}" presName="quad3" presStyleLbl="node1" presStyleIdx="2" presStyleCnt="4" custScaleX="99716" custScaleY="105956">
        <dgm:presLayoutVars>
          <dgm:chMax val="0"/>
          <dgm:chPref val="0"/>
          <dgm:bulletEnabled val="1"/>
        </dgm:presLayoutVars>
      </dgm:prSet>
      <dgm:spPr/>
    </dgm:pt>
    <dgm:pt modelId="{96606AAA-3A5A-48F7-8CC7-6B105AF23BE1}" type="pres">
      <dgm:prSet presAssocID="{45A569B4-713B-47F5-ADAF-BA9C04A796FD}" presName="quad4" presStyleLbl="node1" presStyleIdx="3" presStyleCnt="4">
        <dgm:presLayoutVars>
          <dgm:chMax val="0"/>
          <dgm:chPref val="0"/>
          <dgm:bulletEnabled val="1"/>
        </dgm:presLayoutVars>
      </dgm:prSet>
      <dgm:spPr/>
    </dgm:pt>
  </dgm:ptLst>
  <dgm:cxnLst>
    <dgm:cxn modelId="{22FD6418-2729-47A1-B7D4-9E0CD5B2DA08}" type="presOf" srcId="{7080BAC8-EBD7-4C3E-B41D-7345FD9E1F48}" destId="{96606AAA-3A5A-48F7-8CC7-6B105AF23BE1}" srcOrd="0" destOrd="0" presId="urn:microsoft.com/office/officeart/2005/8/layout/matrix3"/>
    <dgm:cxn modelId="{D9F5BE27-E85C-4D94-9783-4010808FDECE}" srcId="{45A569B4-713B-47F5-ADAF-BA9C04A796FD}" destId="{2B463C0D-ABC4-46AC-8FF8-947E33345248}" srcOrd="1" destOrd="0" parTransId="{F360B7F9-D3D6-4A5E-935E-D529117857B0}" sibTransId="{61E8D4DA-2D44-49B9-BFBD-40A908F8E0F3}"/>
    <dgm:cxn modelId="{0DA70036-E714-4738-85E0-E043D77088CB}" srcId="{45A569B4-713B-47F5-ADAF-BA9C04A796FD}" destId="{BBBC64ED-73D3-4CDB-B148-B5EA948F422B}" srcOrd="10" destOrd="0" parTransId="{066AE26C-ED1B-4BC9-A5C4-8CA0EA69F8CE}" sibTransId="{1E59694A-4B04-4C45-B553-E26422120A35}"/>
    <dgm:cxn modelId="{22BC9941-8FA0-4974-A1ED-FD62B71D933E}" type="presOf" srcId="{72CB79B5-93C0-49A9-8CEF-994314643F4D}" destId="{4F56B5E4-084B-4252-8964-0D7C031FD456}" srcOrd="0" destOrd="0" presId="urn:microsoft.com/office/officeart/2005/8/layout/matrix3"/>
    <dgm:cxn modelId="{EBF5A465-6CFB-49B2-BFA2-4B1A8394FED8}" srcId="{45A569B4-713B-47F5-ADAF-BA9C04A796FD}" destId="{72CB79B5-93C0-49A9-8CEF-994314643F4D}" srcOrd="0" destOrd="0" parTransId="{8311A66D-E617-4F21-9DAA-A3B5EE26858A}" sibTransId="{AF9E7638-948D-4A13-ACB2-3CAF2305A9BD}"/>
    <dgm:cxn modelId="{DBAAF073-0C19-4A43-A750-DC21D61F8517}" srcId="{45A569B4-713B-47F5-ADAF-BA9C04A796FD}" destId="{EFBCD87F-5800-4C8E-AA8D-B770E263DD32}" srcOrd="5" destOrd="0" parTransId="{3184257E-D0BD-4B47-9228-D608FC8903F3}" sibTransId="{A6F57396-9E14-41DE-8544-7F66692398E1}"/>
    <dgm:cxn modelId="{68B90755-8E1C-44B3-AA64-B043D11412D7}" srcId="{45A569B4-713B-47F5-ADAF-BA9C04A796FD}" destId="{73DEE4DB-7C54-422A-8F2C-D4EBCA0EF029}" srcOrd="7" destOrd="0" parTransId="{80EAF4CF-0964-4E88-BC05-1BDE12D75A48}" sibTransId="{E9314DBF-9FD1-4036-A788-04DB0EDD0342}"/>
    <dgm:cxn modelId="{7414AE75-BA69-49DB-9BE6-19DFF3D0BC62}" srcId="{45A569B4-713B-47F5-ADAF-BA9C04A796FD}" destId="{2ED5CFF9-BA94-4B0D-9521-F5C6EE755CBD}" srcOrd="11" destOrd="0" parTransId="{926DF568-7B37-4432-8C79-F97CE373E8FC}" sibTransId="{50011208-E9E2-409B-9565-6BD4BAB05589}"/>
    <dgm:cxn modelId="{64F21B56-00F1-45EE-BB9F-4083BEDA6BD8}" srcId="{45A569B4-713B-47F5-ADAF-BA9C04A796FD}" destId="{9B574CD2-B668-420E-B3E6-0AC2333CD764}" srcOrd="9" destOrd="0" parTransId="{824C07FF-A657-4462-A370-945F35F98B93}" sibTransId="{83098876-7073-44B7-85E7-DDB98336DDC7}"/>
    <dgm:cxn modelId="{FFD1AD7F-969E-4DDC-96D1-C0B643DF7E08}" srcId="{45A569B4-713B-47F5-ADAF-BA9C04A796FD}" destId="{7080BAC8-EBD7-4C3E-B41D-7345FD9E1F48}" srcOrd="3" destOrd="0" parTransId="{CAAD88C4-C93B-4F47-9DFD-C28C3F4D4AA3}" sibTransId="{0497F070-8995-45CA-A4BE-D3FA09D2B8D2}"/>
    <dgm:cxn modelId="{903F9D8D-D30D-4CB6-8AAC-FFA46549C1D6}" srcId="{45A569B4-713B-47F5-ADAF-BA9C04A796FD}" destId="{D4223E61-34F0-484F-A7D0-EE4584E23FC7}" srcOrd="4" destOrd="0" parTransId="{DDE2DCBE-5F45-436B-B12C-4AE42D9263F5}" sibTransId="{6AA07B4D-B8ED-45E6-9ABE-B062BFFAC8F9}"/>
    <dgm:cxn modelId="{10C47C91-E084-493F-B91D-98F0237561DD}" srcId="{45A569B4-713B-47F5-ADAF-BA9C04A796FD}" destId="{ABBE6FD0-CD73-4ACB-93F7-8761A003E5A9}" srcOrd="6" destOrd="0" parTransId="{E2D10303-25C1-4614-A102-A7BA24CE852F}" sibTransId="{80AEE059-D6C9-4D8D-84BC-3BFF269606A0}"/>
    <dgm:cxn modelId="{D819CCA1-E55B-41F4-93D2-47C01F736506}" srcId="{45A569B4-713B-47F5-ADAF-BA9C04A796FD}" destId="{2F23C59C-210E-4278-A770-8FB97C7B0A6E}" srcOrd="2" destOrd="0" parTransId="{14B4C52D-8528-47FD-B25C-7346F5D8B438}" sibTransId="{BF3FF5B0-DF98-4118-AB85-9D2D196AC86A}"/>
    <dgm:cxn modelId="{93A6C6B3-C72E-4677-AC9F-1966B1639F0E}" type="presOf" srcId="{2B463C0D-ABC4-46AC-8FF8-947E33345248}" destId="{81CB02D9-9E99-4B0E-B3FA-27905DBFD60E}" srcOrd="0" destOrd="0" presId="urn:microsoft.com/office/officeart/2005/8/layout/matrix3"/>
    <dgm:cxn modelId="{1FA6B3C0-DC84-4DF3-9623-D77662C42590}" type="presOf" srcId="{45A569B4-713B-47F5-ADAF-BA9C04A796FD}" destId="{9AD54C19-19A4-4CCD-9151-245CAC8758EB}" srcOrd="0" destOrd="0" presId="urn:microsoft.com/office/officeart/2005/8/layout/matrix3"/>
    <dgm:cxn modelId="{3392B9E4-5AA8-4AB2-A849-04CF2F8F2013}" srcId="{45A569B4-713B-47F5-ADAF-BA9C04A796FD}" destId="{91970A59-1E7A-4D49-90A2-84EA7C578E32}" srcOrd="8" destOrd="0" parTransId="{11EE7AF3-D6EE-4399-8D27-DE345DFC22EB}" sibTransId="{C400B91D-0232-4AF3-9B24-9C2A538DE569}"/>
    <dgm:cxn modelId="{D4A931ED-BA65-4F33-9B54-DED8F11A31D7}" type="presOf" srcId="{2F23C59C-210E-4278-A770-8FB97C7B0A6E}" destId="{E6EB45A8-9B0F-4C3D-8CD4-34CBB35DAF39}" srcOrd="0" destOrd="0" presId="urn:microsoft.com/office/officeart/2005/8/layout/matrix3"/>
    <dgm:cxn modelId="{B3F141E1-61C3-43DB-99F0-21FE66917D57}" type="presParOf" srcId="{9AD54C19-19A4-4CCD-9151-245CAC8758EB}" destId="{D55B86BA-B5F2-496A-A455-B0B211FA3BC7}" srcOrd="0" destOrd="0" presId="urn:microsoft.com/office/officeart/2005/8/layout/matrix3"/>
    <dgm:cxn modelId="{F39FC7DF-ECF4-4600-8C36-2FCC6CA4805C}" type="presParOf" srcId="{9AD54C19-19A4-4CCD-9151-245CAC8758EB}" destId="{4F56B5E4-084B-4252-8964-0D7C031FD456}" srcOrd="1" destOrd="0" presId="urn:microsoft.com/office/officeart/2005/8/layout/matrix3"/>
    <dgm:cxn modelId="{85C070B9-46D7-44D0-9FE9-C4997214CD87}" type="presParOf" srcId="{9AD54C19-19A4-4CCD-9151-245CAC8758EB}" destId="{81CB02D9-9E99-4B0E-B3FA-27905DBFD60E}" srcOrd="2" destOrd="0" presId="urn:microsoft.com/office/officeart/2005/8/layout/matrix3"/>
    <dgm:cxn modelId="{AC14DDB3-D059-44BF-B497-144388A7E91E}" type="presParOf" srcId="{9AD54C19-19A4-4CCD-9151-245CAC8758EB}" destId="{E6EB45A8-9B0F-4C3D-8CD4-34CBB35DAF39}" srcOrd="3" destOrd="0" presId="urn:microsoft.com/office/officeart/2005/8/layout/matrix3"/>
    <dgm:cxn modelId="{F0273BE3-438A-4A5E-94F9-3C23D13F3C22}" type="presParOf" srcId="{9AD54C19-19A4-4CCD-9151-245CAC8758EB}" destId="{96606AAA-3A5A-48F7-8CC7-6B105AF23BE1}" srcOrd="4" destOrd="0" presId="urn:microsoft.com/office/officeart/2005/8/layout/matrix3"/>
  </dgm:cxnLst>
  <dgm:bg>
    <a:noFill/>
  </dgm:bg>
  <dgm:whole>
    <a:ln>
      <a:solidFill>
        <a:schemeClr val="accent5">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57D8D-391E-4C57-A456-E5432C2831F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B850DA7-9D0D-402C-98C0-0E874F262BBE}">
      <dgm:prSet phldrT="[Text]"/>
      <dgm:spPr>
        <a:solidFill>
          <a:schemeClr val="accent4"/>
        </a:solidFill>
      </dgm:spPr>
      <dgm:t>
        <a:bodyPr/>
        <a:lstStyle/>
        <a:p>
          <a:r>
            <a:rPr lang="en-US" dirty="0"/>
            <a:t>SIS </a:t>
          </a:r>
        </a:p>
        <a:p>
          <a:r>
            <a:rPr lang="en-US" dirty="0"/>
            <a:t>I.C., PowerSchool, </a:t>
          </a:r>
          <a:r>
            <a:rPr lang="en-US" dirty="0" err="1"/>
            <a:t>etc</a:t>
          </a:r>
          <a:endParaRPr lang="en-US" dirty="0"/>
        </a:p>
      </dgm:t>
    </dgm:pt>
    <dgm:pt modelId="{D52BE37E-2F96-4FD7-97D2-615B66758208}" type="parTrans" cxnId="{151CBC77-E390-47DD-A572-200B6152FD4C}">
      <dgm:prSet/>
      <dgm:spPr/>
      <dgm:t>
        <a:bodyPr/>
        <a:lstStyle/>
        <a:p>
          <a:endParaRPr lang="en-US"/>
        </a:p>
      </dgm:t>
    </dgm:pt>
    <dgm:pt modelId="{90A97B65-0ADF-4807-BB3D-C117D365E9E4}" type="sibTrans" cxnId="{151CBC77-E390-47DD-A572-200B6152FD4C}">
      <dgm:prSet/>
      <dgm:spPr/>
      <dgm:t>
        <a:bodyPr/>
        <a:lstStyle/>
        <a:p>
          <a:endParaRPr lang="en-US"/>
        </a:p>
      </dgm:t>
    </dgm:pt>
    <dgm:pt modelId="{70B076E8-FB1E-45E3-BD46-55D0FD37458C}">
      <dgm:prSet phldrT="[Text]"/>
      <dgm:spPr/>
      <dgm:t>
        <a:bodyPr/>
        <a:lstStyle/>
        <a:p>
          <a:r>
            <a:rPr lang="en-US" dirty="0"/>
            <a:t>SIS = student information system</a:t>
          </a:r>
        </a:p>
      </dgm:t>
    </dgm:pt>
    <dgm:pt modelId="{73EA786C-624E-49E6-84F3-86DDF8A883F9}" type="parTrans" cxnId="{F403A3B8-A960-404E-AAE4-FDD3C2A8C945}">
      <dgm:prSet/>
      <dgm:spPr/>
      <dgm:t>
        <a:bodyPr/>
        <a:lstStyle/>
        <a:p>
          <a:endParaRPr lang="en-US"/>
        </a:p>
      </dgm:t>
    </dgm:pt>
    <dgm:pt modelId="{89A02214-CFE6-40F7-A6EC-D632C4CF687A}" type="sibTrans" cxnId="{F403A3B8-A960-404E-AAE4-FDD3C2A8C945}">
      <dgm:prSet/>
      <dgm:spPr/>
      <dgm:t>
        <a:bodyPr/>
        <a:lstStyle/>
        <a:p>
          <a:endParaRPr lang="en-US"/>
        </a:p>
      </dgm:t>
    </dgm:pt>
    <dgm:pt modelId="{7D747E55-7F4B-4E48-84AD-BBCAF7A9FAB7}">
      <dgm:prSet phldrT="[Text]"/>
      <dgm:spPr>
        <a:solidFill>
          <a:schemeClr val="accent6"/>
        </a:solidFill>
      </dgm:spPr>
      <dgm:t>
        <a:bodyPr/>
        <a:lstStyle/>
        <a:p>
          <a:r>
            <a:rPr lang="en-US" dirty="0"/>
            <a:t>Enrich/Frontline</a:t>
          </a:r>
        </a:p>
      </dgm:t>
    </dgm:pt>
    <dgm:pt modelId="{4342C3C2-6C4E-4BBB-B515-39F9733D386A}" type="parTrans" cxnId="{9F788F70-10EE-4FB7-8B6C-EB88DCB37D00}">
      <dgm:prSet/>
      <dgm:spPr/>
      <dgm:t>
        <a:bodyPr/>
        <a:lstStyle/>
        <a:p>
          <a:endParaRPr lang="en-US"/>
        </a:p>
      </dgm:t>
    </dgm:pt>
    <dgm:pt modelId="{80E0C610-4EE1-4F52-93BF-6BBF86373C18}" type="sibTrans" cxnId="{9F788F70-10EE-4FB7-8B6C-EB88DCB37D00}">
      <dgm:prSet/>
      <dgm:spPr/>
      <dgm:t>
        <a:bodyPr/>
        <a:lstStyle/>
        <a:p>
          <a:endParaRPr lang="en-US"/>
        </a:p>
      </dgm:t>
    </dgm:pt>
    <dgm:pt modelId="{81E8DDEC-45BA-4146-8678-6554FF1F0416}">
      <dgm:prSet phldrT="[Text]" custT="1"/>
      <dgm:spPr/>
      <dgm:t>
        <a:bodyPr/>
        <a:lstStyle/>
        <a:p>
          <a:r>
            <a:rPr lang="en-US" sz="1200" dirty="0">
              <a:solidFill>
                <a:srgbClr val="FF0000"/>
              </a:solidFill>
            </a:rPr>
            <a:t>Includes most Child File and Participation File level 1 edits (these should mirror the Pipeline)</a:t>
          </a:r>
        </a:p>
      </dgm:t>
    </dgm:pt>
    <dgm:pt modelId="{7B95B8E6-F6FD-4BB7-B851-B7CDF82EDE4D}" type="parTrans" cxnId="{E99DE348-31F6-4C0B-A7CB-9B19E24449D2}">
      <dgm:prSet/>
      <dgm:spPr/>
      <dgm:t>
        <a:bodyPr/>
        <a:lstStyle/>
        <a:p>
          <a:endParaRPr lang="en-US"/>
        </a:p>
      </dgm:t>
    </dgm:pt>
    <dgm:pt modelId="{592CB474-7CDD-4C0F-9EF7-20DE17B7BBB5}" type="sibTrans" cxnId="{E99DE348-31F6-4C0B-A7CB-9B19E24449D2}">
      <dgm:prSet/>
      <dgm:spPr/>
      <dgm:t>
        <a:bodyPr/>
        <a:lstStyle/>
        <a:p>
          <a:endParaRPr lang="en-US"/>
        </a:p>
      </dgm:t>
    </dgm:pt>
    <dgm:pt modelId="{2E2BBBD5-F7D5-4D4E-93DF-A052A287C367}">
      <dgm:prSet phldrT="[Text]"/>
      <dgm:spPr>
        <a:solidFill>
          <a:schemeClr val="tx2">
            <a:lumMod val="60000"/>
            <a:lumOff val="40000"/>
          </a:schemeClr>
        </a:solidFill>
      </dgm:spPr>
      <dgm:t>
        <a:bodyPr/>
        <a:lstStyle/>
        <a:p>
          <a:r>
            <a:rPr lang="en-US" dirty="0"/>
            <a:t>Data Pipeline/CDE</a:t>
          </a:r>
        </a:p>
      </dgm:t>
    </dgm:pt>
    <dgm:pt modelId="{36B679A9-0063-4276-B011-F3D1C656486C}" type="parTrans" cxnId="{255C92A4-4045-4F2C-980F-2A39B05AC2F1}">
      <dgm:prSet/>
      <dgm:spPr/>
      <dgm:t>
        <a:bodyPr/>
        <a:lstStyle/>
        <a:p>
          <a:endParaRPr lang="en-US"/>
        </a:p>
      </dgm:t>
    </dgm:pt>
    <dgm:pt modelId="{E1F5E51C-CD4F-4439-AE07-46D10230A037}" type="sibTrans" cxnId="{255C92A4-4045-4F2C-980F-2A39B05AC2F1}">
      <dgm:prSet/>
      <dgm:spPr/>
      <dgm:t>
        <a:bodyPr/>
        <a:lstStyle/>
        <a:p>
          <a:endParaRPr lang="en-US"/>
        </a:p>
      </dgm:t>
    </dgm:pt>
    <dgm:pt modelId="{56CE58E4-8F2D-49F0-B686-E7DB34076B90}">
      <dgm:prSet phldrT="[Text]" custT="1"/>
      <dgm:spPr/>
      <dgm:t>
        <a:bodyPr/>
        <a:lstStyle/>
        <a:p>
          <a:r>
            <a:rPr lang="en-US" sz="1200" dirty="0">
              <a:solidFill>
                <a:srgbClr val="FF0000"/>
              </a:solidFill>
            </a:rPr>
            <a:t>IEP Interchange level 1 edits (full edit list - includes additional edits)</a:t>
          </a:r>
        </a:p>
      </dgm:t>
    </dgm:pt>
    <dgm:pt modelId="{2773D0FC-A517-443C-9E30-9D129AA40156}" type="parTrans" cxnId="{3444D827-E5A2-4C88-9913-ADD70B9C6FE7}">
      <dgm:prSet/>
      <dgm:spPr/>
      <dgm:t>
        <a:bodyPr/>
        <a:lstStyle/>
        <a:p>
          <a:endParaRPr lang="en-US"/>
        </a:p>
      </dgm:t>
    </dgm:pt>
    <dgm:pt modelId="{FAD87D50-3448-482A-9BCE-6E2341E8D738}" type="sibTrans" cxnId="{3444D827-E5A2-4C88-9913-ADD70B9C6FE7}">
      <dgm:prSet/>
      <dgm:spPr/>
      <dgm:t>
        <a:bodyPr/>
        <a:lstStyle/>
        <a:p>
          <a:endParaRPr lang="en-US"/>
        </a:p>
      </dgm:t>
    </dgm:pt>
    <dgm:pt modelId="{647619B0-064E-452C-A1A8-6E60E6DC0017}">
      <dgm:prSet phldrT="[Text]" custT="1"/>
      <dgm:spPr/>
      <dgm:t>
        <a:bodyPr/>
        <a:lstStyle/>
        <a:p>
          <a:r>
            <a:rPr lang="en-US" sz="1200" dirty="0" err="1"/>
            <a:t>Decenmber</a:t>
          </a:r>
          <a:r>
            <a:rPr lang="en-US" sz="1200" dirty="0"/>
            <a:t> Staff and Student Snapshot level 2 edits</a:t>
          </a:r>
        </a:p>
      </dgm:t>
    </dgm:pt>
    <dgm:pt modelId="{C487378A-1E82-4D26-839A-C7AAFBCF0629}" type="parTrans" cxnId="{3662E5FE-AB15-4DF7-A7B6-3D1D627F990B}">
      <dgm:prSet/>
      <dgm:spPr/>
      <dgm:t>
        <a:bodyPr/>
        <a:lstStyle/>
        <a:p>
          <a:endParaRPr lang="en-US"/>
        </a:p>
      </dgm:t>
    </dgm:pt>
    <dgm:pt modelId="{97ACBC99-C1B7-4E6B-998A-AA5EA3FFDEA0}" type="sibTrans" cxnId="{3662E5FE-AB15-4DF7-A7B6-3D1D627F990B}">
      <dgm:prSet/>
      <dgm:spPr/>
      <dgm:t>
        <a:bodyPr/>
        <a:lstStyle/>
        <a:p>
          <a:endParaRPr lang="en-US"/>
        </a:p>
      </dgm:t>
    </dgm:pt>
    <dgm:pt modelId="{13E63624-7C8D-47E2-B434-784C16B1D252}">
      <dgm:prSet phldrT="[Text]"/>
      <dgm:spPr/>
      <dgm:t>
        <a:bodyPr/>
        <a:lstStyle/>
        <a:p>
          <a:r>
            <a:rPr lang="en-US" dirty="0"/>
            <a:t>Ideally changes should be made here or in Enrich, depending on the field</a:t>
          </a:r>
        </a:p>
      </dgm:t>
    </dgm:pt>
    <dgm:pt modelId="{D8FF3ABA-174C-408A-8CDC-9452071887E6}" type="parTrans" cxnId="{98FCA2A1-3C9B-4690-88E8-7B3CCE516F8B}">
      <dgm:prSet/>
      <dgm:spPr/>
      <dgm:t>
        <a:bodyPr/>
        <a:lstStyle/>
        <a:p>
          <a:endParaRPr lang="en-US"/>
        </a:p>
      </dgm:t>
    </dgm:pt>
    <dgm:pt modelId="{161D0CC7-CFF0-4BD7-BC11-356D2A4D47AC}" type="sibTrans" cxnId="{98FCA2A1-3C9B-4690-88E8-7B3CCE516F8B}">
      <dgm:prSet/>
      <dgm:spPr/>
      <dgm:t>
        <a:bodyPr/>
        <a:lstStyle/>
        <a:p>
          <a:endParaRPr lang="en-US"/>
        </a:p>
      </dgm:t>
    </dgm:pt>
    <dgm:pt modelId="{0009128A-88FB-4028-A1D7-613083A6693A}">
      <dgm:prSet phldrT="[Text]" custT="1"/>
      <dgm:spPr/>
      <dgm:t>
        <a:bodyPr/>
        <a:lstStyle/>
        <a:p>
          <a:r>
            <a:rPr lang="en-US" sz="1200" dirty="0"/>
            <a:t>IEP student data system</a:t>
          </a:r>
        </a:p>
      </dgm:t>
    </dgm:pt>
    <dgm:pt modelId="{ADF00EEF-0253-4470-951D-C3448D52B807}" type="parTrans" cxnId="{152779FE-A066-4F85-9C1E-22F1C642F909}">
      <dgm:prSet/>
      <dgm:spPr/>
      <dgm:t>
        <a:bodyPr/>
        <a:lstStyle/>
        <a:p>
          <a:endParaRPr lang="en-US"/>
        </a:p>
      </dgm:t>
    </dgm:pt>
    <dgm:pt modelId="{25FCFB88-33B7-4AEE-B83A-DD3D052EB5F3}" type="sibTrans" cxnId="{152779FE-A066-4F85-9C1E-22F1C642F909}">
      <dgm:prSet/>
      <dgm:spPr/>
      <dgm:t>
        <a:bodyPr/>
        <a:lstStyle/>
        <a:p>
          <a:endParaRPr lang="en-US"/>
        </a:p>
      </dgm:t>
    </dgm:pt>
    <dgm:pt modelId="{70C2C937-D54C-43A7-85AF-96415F3D19E7}">
      <dgm:prSet phldrT="[Text]" custT="1"/>
      <dgm:spPr/>
      <dgm:t>
        <a:bodyPr/>
        <a:lstStyle/>
        <a:p>
          <a:r>
            <a:rPr lang="en-US" sz="1200" dirty="0"/>
            <a:t>State reporting system</a:t>
          </a:r>
        </a:p>
      </dgm:t>
    </dgm:pt>
    <dgm:pt modelId="{91C17C5C-5AFB-44CC-927F-A06DF763DFEA}" type="parTrans" cxnId="{65B4FC3E-D9B3-4C3F-9D98-DCD0219CECC3}">
      <dgm:prSet/>
      <dgm:spPr/>
      <dgm:t>
        <a:bodyPr/>
        <a:lstStyle/>
        <a:p>
          <a:endParaRPr lang="en-US"/>
        </a:p>
      </dgm:t>
    </dgm:pt>
    <dgm:pt modelId="{981F1ECE-2655-442C-91A7-71BCE3D012E6}" type="sibTrans" cxnId="{65B4FC3E-D9B3-4C3F-9D98-DCD0219CECC3}">
      <dgm:prSet/>
      <dgm:spPr/>
      <dgm:t>
        <a:bodyPr/>
        <a:lstStyle/>
        <a:p>
          <a:endParaRPr lang="en-US"/>
        </a:p>
      </dgm:t>
    </dgm:pt>
    <dgm:pt modelId="{6AB53812-83B1-4EBE-A68F-AEB62FFEDEBD}">
      <dgm:prSet phldrT="[Text]" custT="1"/>
      <dgm:spPr/>
      <dgm:t>
        <a:bodyPr/>
        <a:lstStyle/>
        <a:p>
          <a:r>
            <a:rPr lang="en-US" sz="1200" b="1" dirty="0"/>
            <a:t>OFFICIAL ERROR SOURCE</a:t>
          </a:r>
        </a:p>
      </dgm:t>
    </dgm:pt>
    <dgm:pt modelId="{E64D86B1-6AB1-4CA2-82BB-DBB97647C654}" type="parTrans" cxnId="{EEAD66B8-A273-4EA3-B8A1-C31912B03148}">
      <dgm:prSet/>
      <dgm:spPr/>
      <dgm:t>
        <a:bodyPr/>
        <a:lstStyle/>
        <a:p>
          <a:endParaRPr lang="en-US"/>
        </a:p>
      </dgm:t>
    </dgm:pt>
    <dgm:pt modelId="{2308BA5D-20DC-46BF-908B-F64B225EA7B7}" type="sibTrans" cxnId="{EEAD66B8-A273-4EA3-B8A1-C31912B03148}">
      <dgm:prSet/>
      <dgm:spPr/>
      <dgm:t>
        <a:bodyPr/>
        <a:lstStyle/>
        <a:p>
          <a:endParaRPr lang="en-US"/>
        </a:p>
      </dgm:t>
    </dgm:pt>
    <dgm:pt modelId="{B802D5D9-A6AD-4EE3-956E-74C83A78803A}">
      <dgm:prSet phldrT="[Text]" custT="1"/>
      <dgm:spPr/>
      <dgm:t>
        <a:bodyPr/>
        <a:lstStyle/>
        <a:p>
          <a:endParaRPr lang="en-US" sz="1200" dirty="0"/>
        </a:p>
      </dgm:t>
    </dgm:pt>
    <dgm:pt modelId="{E3107316-27A6-4DFE-A513-2B4B3EA1AAAE}" type="parTrans" cxnId="{5C490ECF-053E-4670-899B-50FE3F2B1638}">
      <dgm:prSet/>
      <dgm:spPr/>
      <dgm:t>
        <a:bodyPr/>
        <a:lstStyle/>
        <a:p>
          <a:endParaRPr lang="en-US"/>
        </a:p>
      </dgm:t>
    </dgm:pt>
    <dgm:pt modelId="{16853798-AE41-44F4-9C01-135F79CB275F}" type="sibTrans" cxnId="{5C490ECF-053E-4670-899B-50FE3F2B1638}">
      <dgm:prSet/>
      <dgm:spPr/>
      <dgm:t>
        <a:bodyPr/>
        <a:lstStyle/>
        <a:p>
          <a:endParaRPr lang="en-US"/>
        </a:p>
      </dgm:t>
    </dgm:pt>
    <dgm:pt modelId="{693898CF-813F-4309-B563-C4079B3014DE}">
      <dgm:prSet phldrT="[Text]" custT="1"/>
      <dgm:spPr/>
      <dgm:t>
        <a:bodyPr/>
        <a:lstStyle/>
        <a:p>
          <a:r>
            <a:rPr lang="en-US" sz="1200" dirty="0"/>
            <a:t>Ideally, IEP data changes should be made here or in SIS</a:t>
          </a:r>
          <a:endParaRPr lang="en-US" sz="1200" dirty="0">
            <a:solidFill>
              <a:srgbClr val="FF0000"/>
            </a:solidFill>
          </a:endParaRPr>
        </a:p>
      </dgm:t>
    </dgm:pt>
    <dgm:pt modelId="{D476C213-050B-40A8-8BE7-3ACC52CBBB51}" type="parTrans" cxnId="{A966E698-8342-48B8-B03B-678218E3AF49}">
      <dgm:prSet/>
      <dgm:spPr/>
      <dgm:t>
        <a:bodyPr/>
        <a:lstStyle/>
        <a:p>
          <a:endParaRPr lang="en-US"/>
        </a:p>
      </dgm:t>
    </dgm:pt>
    <dgm:pt modelId="{D7F192D0-B95E-44CB-A2A6-E1155817DDB3}" type="sibTrans" cxnId="{A966E698-8342-48B8-B03B-678218E3AF49}">
      <dgm:prSet/>
      <dgm:spPr/>
      <dgm:t>
        <a:bodyPr/>
        <a:lstStyle/>
        <a:p>
          <a:endParaRPr lang="en-US"/>
        </a:p>
      </dgm:t>
    </dgm:pt>
    <dgm:pt modelId="{249F41DD-9966-4AEA-B839-17424F9C4092}">
      <dgm:prSet phldrT="[Text]" custT="1"/>
      <dgm:spPr/>
      <dgm:t>
        <a:bodyPr/>
        <a:lstStyle/>
        <a:p>
          <a:r>
            <a:rPr lang="en-US" sz="1200" dirty="0">
              <a:solidFill>
                <a:srgbClr val="FF0000"/>
              </a:solidFill>
            </a:rPr>
            <a:t>Child File and Participation File </a:t>
          </a:r>
        </a:p>
      </dgm:t>
    </dgm:pt>
    <dgm:pt modelId="{D1C829D8-8E0D-4790-ABB5-F6C48EF811A9}" type="parTrans" cxnId="{2E239B6F-9C44-4495-AD9B-5D7C2E83007C}">
      <dgm:prSet/>
      <dgm:spPr/>
      <dgm:t>
        <a:bodyPr/>
        <a:lstStyle/>
        <a:p>
          <a:endParaRPr lang="en-US"/>
        </a:p>
      </dgm:t>
    </dgm:pt>
    <dgm:pt modelId="{34AEAB6D-575F-4E44-90AE-E900F2310976}" type="sibTrans" cxnId="{2E239B6F-9C44-4495-AD9B-5D7C2E83007C}">
      <dgm:prSet/>
      <dgm:spPr/>
      <dgm:t>
        <a:bodyPr/>
        <a:lstStyle/>
        <a:p>
          <a:endParaRPr lang="en-US"/>
        </a:p>
      </dgm:t>
    </dgm:pt>
    <dgm:pt modelId="{C7451647-F3E1-41D8-BCD2-5292D6F4648A}" type="pres">
      <dgm:prSet presAssocID="{10057D8D-391E-4C57-A456-E5432C2831F1}" presName="Name0" presStyleCnt="0">
        <dgm:presLayoutVars>
          <dgm:dir/>
          <dgm:animLvl val="lvl"/>
          <dgm:resizeHandles val="exact"/>
        </dgm:presLayoutVars>
      </dgm:prSet>
      <dgm:spPr/>
    </dgm:pt>
    <dgm:pt modelId="{1CD2D2E1-1AE6-4AF3-AFE9-AC03E17BA53E}" type="pres">
      <dgm:prSet presAssocID="{10057D8D-391E-4C57-A456-E5432C2831F1}" presName="tSp" presStyleCnt="0"/>
      <dgm:spPr/>
    </dgm:pt>
    <dgm:pt modelId="{54C87E2C-4AD4-40CF-AE25-E068D32CA222}" type="pres">
      <dgm:prSet presAssocID="{10057D8D-391E-4C57-A456-E5432C2831F1}" presName="bSp" presStyleCnt="0"/>
      <dgm:spPr/>
    </dgm:pt>
    <dgm:pt modelId="{6BD2ABCF-DA3C-4F2B-B5F3-8A071C09238A}" type="pres">
      <dgm:prSet presAssocID="{10057D8D-391E-4C57-A456-E5432C2831F1}" presName="process" presStyleCnt="0"/>
      <dgm:spPr/>
    </dgm:pt>
    <dgm:pt modelId="{0E90793D-FB13-41DE-9E01-C49F4E41BF11}" type="pres">
      <dgm:prSet presAssocID="{7B850DA7-9D0D-402C-98C0-0E874F262BBE}" presName="composite1" presStyleCnt="0"/>
      <dgm:spPr/>
    </dgm:pt>
    <dgm:pt modelId="{D58D5E4E-8165-4AEC-B989-062D754F277C}" type="pres">
      <dgm:prSet presAssocID="{7B850DA7-9D0D-402C-98C0-0E874F262BBE}" presName="dummyNode1" presStyleLbl="node1" presStyleIdx="0" presStyleCnt="3"/>
      <dgm:spPr/>
    </dgm:pt>
    <dgm:pt modelId="{4C16BFB6-99B2-40B5-97FA-AB722A0FB270}" type="pres">
      <dgm:prSet presAssocID="{7B850DA7-9D0D-402C-98C0-0E874F262BBE}" presName="childNode1" presStyleLbl="bgAcc1" presStyleIdx="0" presStyleCnt="3" custScaleX="143901" custScaleY="85006">
        <dgm:presLayoutVars>
          <dgm:bulletEnabled val="1"/>
        </dgm:presLayoutVars>
      </dgm:prSet>
      <dgm:spPr/>
    </dgm:pt>
    <dgm:pt modelId="{022E5425-5392-4C77-8C28-A2F0D4F14948}" type="pres">
      <dgm:prSet presAssocID="{7B850DA7-9D0D-402C-98C0-0E874F262BBE}" presName="childNode1tx" presStyleLbl="bgAcc1" presStyleIdx="0" presStyleCnt="3">
        <dgm:presLayoutVars>
          <dgm:bulletEnabled val="1"/>
        </dgm:presLayoutVars>
      </dgm:prSet>
      <dgm:spPr/>
    </dgm:pt>
    <dgm:pt modelId="{E07307BE-2C73-4295-B804-729259E4C395}" type="pres">
      <dgm:prSet presAssocID="{7B850DA7-9D0D-402C-98C0-0E874F262BBE}" presName="parentNode1" presStyleLbl="node1" presStyleIdx="0" presStyleCnt="3">
        <dgm:presLayoutVars>
          <dgm:chMax val="1"/>
          <dgm:bulletEnabled val="1"/>
        </dgm:presLayoutVars>
      </dgm:prSet>
      <dgm:spPr/>
    </dgm:pt>
    <dgm:pt modelId="{9AC5F37C-96F3-4919-AE2F-8802F2C34282}" type="pres">
      <dgm:prSet presAssocID="{7B850DA7-9D0D-402C-98C0-0E874F262BBE}" presName="connSite1" presStyleCnt="0"/>
      <dgm:spPr/>
    </dgm:pt>
    <dgm:pt modelId="{84C5C8D8-053C-41B3-9ECD-C90F64BE7BB6}" type="pres">
      <dgm:prSet presAssocID="{90A97B65-0ADF-4807-BB3D-C117D365E9E4}" presName="Name9" presStyleLbl="sibTrans2D1" presStyleIdx="0" presStyleCnt="2"/>
      <dgm:spPr/>
    </dgm:pt>
    <dgm:pt modelId="{3C7EA3EA-1563-42D0-BD80-86FE6C5D5C10}" type="pres">
      <dgm:prSet presAssocID="{7D747E55-7F4B-4E48-84AD-BBCAF7A9FAB7}" presName="composite2" presStyleCnt="0"/>
      <dgm:spPr/>
    </dgm:pt>
    <dgm:pt modelId="{F1B8717E-0224-4B56-BAE5-C507FCB5DAA0}" type="pres">
      <dgm:prSet presAssocID="{7D747E55-7F4B-4E48-84AD-BBCAF7A9FAB7}" presName="dummyNode2" presStyleLbl="node1" presStyleIdx="0" presStyleCnt="3"/>
      <dgm:spPr/>
    </dgm:pt>
    <dgm:pt modelId="{17074D65-9CB4-4BFF-A963-B0CCA4AAC63D}" type="pres">
      <dgm:prSet presAssocID="{7D747E55-7F4B-4E48-84AD-BBCAF7A9FAB7}" presName="childNode2" presStyleLbl="bgAcc1" presStyleIdx="1" presStyleCnt="3" custScaleX="138020" custScaleY="112184">
        <dgm:presLayoutVars>
          <dgm:bulletEnabled val="1"/>
        </dgm:presLayoutVars>
      </dgm:prSet>
      <dgm:spPr/>
    </dgm:pt>
    <dgm:pt modelId="{547061F1-3A62-4F15-A535-64122D28A12A}" type="pres">
      <dgm:prSet presAssocID="{7D747E55-7F4B-4E48-84AD-BBCAF7A9FAB7}" presName="childNode2tx" presStyleLbl="bgAcc1" presStyleIdx="1" presStyleCnt="3">
        <dgm:presLayoutVars>
          <dgm:bulletEnabled val="1"/>
        </dgm:presLayoutVars>
      </dgm:prSet>
      <dgm:spPr/>
    </dgm:pt>
    <dgm:pt modelId="{46607198-02F5-43D6-979C-0C02FF0E28C5}" type="pres">
      <dgm:prSet presAssocID="{7D747E55-7F4B-4E48-84AD-BBCAF7A9FAB7}" presName="parentNode2" presStyleLbl="node1" presStyleIdx="1" presStyleCnt="3">
        <dgm:presLayoutVars>
          <dgm:chMax val="0"/>
          <dgm:bulletEnabled val="1"/>
        </dgm:presLayoutVars>
      </dgm:prSet>
      <dgm:spPr/>
    </dgm:pt>
    <dgm:pt modelId="{E780E838-E128-4BB7-97F7-D9F2AF4E9B0E}" type="pres">
      <dgm:prSet presAssocID="{7D747E55-7F4B-4E48-84AD-BBCAF7A9FAB7}" presName="connSite2" presStyleCnt="0"/>
      <dgm:spPr/>
    </dgm:pt>
    <dgm:pt modelId="{FC624E1C-21DF-486E-B3D5-4BCD807353DD}" type="pres">
      <dgm:prSet presAssocID="{80E0C610-4EE1-4F52-93BF-6BBF86373C18}" presName="Name18" presStyleLbl="sibTrans2D1" presStyleIdx="1" presStyleCnt="2"/>
      <dgm:spPr/>
    </dgm:pt>
    <dgm:pt modelId="{A5A319A9-8502-482E-8B06-884C80406907}" type="pres">
      <dgm:prSet presAssocID="{2E2BBBD5-F7D5-4D4E-93DF-A052A287C367}" presName="composite1" presStyleCnt="0"/>
      <dgm:spPr/>
    </dgm:pt>
    <dgm:pt modelId="{F81349D2-2505-4CF6-93C6-85A86EE26026}" type="pres">
      <dgm:prSet presAssocID="{2E2BBBD5-F7D5-4D4E-93DF-A052A287C367}" presName="dummyNode1" presStyleLbl="node1" presStyleIdx="1" presStyleCnt="3"/>
      <dgm:spPr/>
    </dgm:pt>
    <dgm:pt modelId="{5FB50C2C-FE23-49D9-86A7-9A9E0B55990C}" type="pres">
      <dgm:prSet presAssocID="{2E2BBBD5-F7D5-4D4E-93DF-A052A287C367}" presName="childNode1" presStyleLbl="bgAcc1" presStyleIdx="2" presStyleCnt="3" custScaleX="139388" custScaleY="112056">
        <dgm:presLayoutVars>
          <dgm:bulletEnabled val="1"/>
        </dgm:presLayoutVars>
      </dgm:prSet>
      <dgm:spPr/>
    </dgm:pt>
    <dgm:pt modelId="{59EB4050-80A2-4F93-BFBC-B2B5273D26D9}" type="pres">
      <dgm:prSet presAssocID="{2E2BBBD5-F7D5-4D4E-93DF-A052A287C367}" presName="childNode1tx" presStyleLbl="bgAcc1" presStyleIdx="2" presStyleCnt="3">
        <dgm:presLayoutVars>
          <dgm:bulletEnabled val="1"/>
        </dgm:presLayoutVars>
      </dgm:prSet>
      <dgm:spPr/>
    </dgm:pt>
    <dgm:pt modelId="{5C699E16-FE4E-4540-9575-DDFA82859F32}" type="pres">
      <dgm:prSet presAssocID="{2E2BBBD5-F7D5-4D4E-93DF-A052A287C367}" presName="parentNode1" presStyleLbl="node1" presStyleIdx="2" presStyleCnt="3" custLinFactNeighborX="-6149" custLinFactNeighborY="54770">
        <dgm:presLayoutVars>
          <dgm:chMax val="1"/>
          <dgm:bulletEnabled val="1"/>
        </dgm:presLayoutVars>
      </dgm:prSet>
      <dgm:spPr/>
    </dgm:pt>
    <dgm:pt modelId="{517301F0-4971-43A1-9CCB-99D9F3F3773B}" type="pres">
      <dgm:prSet presAssocID="{2E2BBBD5-F7D5-4D4E-93DF-A052A287C367}" presName="connSite1" presStyleCnt="0"/>
      <dgm:spPr/>
    </dgm:pt>
  </dgm:ptLst>
  <dgm:cxnLst>
    <dgm:cxn modelId="{FAD1B903-E069-4E20-B1A6-FDE59FDB4498}" type="presOf" srcId="{B802D5D9-A6AD-4EE3-956E-74C83A78803A}" destId="{59EB4050-80A2-4F93-BFBC-B2B5273D26D9}" srcOrd="1" destOrd="4" presId="urn:microsoft.com/office/officeart/2005/8/layout/hProcess4"/>
    <dgm:cxn modelId="{CBC57309-BE72-42A6-9071-4539BCFF85FE}" type="presOf" srcId="{90A97B65-0ADF-4807-BB3D-C117D365E9E4}" destId="{84C5C8D8-053C-41B3-9ECD-C90F64BE7BB6}" srcOrd="0" destOrd="0" presId="urn:microsoft.com/office/officeart/2005/8/layout/hProcess4"/>
    <dgm:cxn modelId="{78F95110-882A-49AD-A9FF-2DB82494B7CE}" type="presOf" srcId="{70C2C937-D54C-43A7-85AF-96415F3D19E7}" destId="{59EB4050-80A2-4F93-BFBC-B2B5273D26D9}" srcOrd="1" destOrd="0" presId="urn:microsoft.com/office/officeart/2005/8/layout/hProcess4"/>
    <dgm:cxn modelId="{22C1F615-EE4B-4ED3-9B7A-304B6E4B20AF}" type="presOf" srcId="{693898CF-813F-4309-B563-C4079B3014DE}" destId="{547061F1-3A62-4F15-A535-64122D28A12A}" srcOrd="1" destOrd="2" presId="urn:microsoft.com/office/officeart/2005/8/layout/hProcess4"/>
    <dgm:cxn modelId="{4B34C417-522A-419D-8F98-B99727265AAD}" type="presOf" srcId="{70C2C937-D54C-43A7-85AF-96415F3D19E7}" destId="{5FB50C2C-FE23-49D9-86A7-9A9E0B55990C}" srcOrd="0" destOrd="0" presId="urn:microsoft.com/office/officeart/2005/8/layout/hProcess4"/>
    <dgm:cxn modelId="{F07EF623-51E5-4F09-AF51-F22487E5A39C}" type="presOf" srcId="{70B076E8-FB1E-45E3-BD46-55D0FD37458C}" destId="{022E5425-5392-4C77-8C28-A2F0D4F14948}" srcOrd="1" destOrd="0" presId="urn:microsoft.com/office/officeart/2005/8/layout/hProcess4"/>
    <dgm:cxn modelId="{77C97E27-D01A-454D-8DCF-BB58320BC5F2}" type="presOf" srcId="{13E63624-7C8D-47E2-B434-784C16B1D252}" destId="{022E5425-5392-4C77-8C28-A2F0D4F14948}" srcOrd="1" destOrd="1" presId="urn:microsoft.com/office/officeart/2005/8/layout/hProcess4"/>
    <dgm:cxn modelId="{3444D827-E5A2-4C88-9913-ADD70B9C6FE7}" srcId="{2E2BBBD5-F7D5-4D4E-93DF-A052A287C367}" destId="{56CE58E4-8F2D-49F0-B686-E7DB34076B90}" srcOrd="1" destOrd="0" parTransId="{2773D0FC-A517-443C-9E30-9D129AA40156}" sibTransId="{FAD87D50-3448-482A-9BCE-6E2341E8D738}"/>
    <dgm:cxn modelId="{99E34E29-433A-4073-8DED-EF005C747CC1}" type="presOf" srcId="{56CE58E4-8F2D-49F0-B686-E7DB34076B90}" destId="{5FB50C2C-FE23-49D9-86A7-9A9E0B55990C}" srcOrd="0" destOrd="1" presId="urn:microsoft.com/office/officeart/2005/8/layout/hProcess4"/>
    <dgm:cxn modelId="{400E2A39-F463-4759-9036-DF8BD90E7BDF}" type="presOf" srcId="{6AB53812-83B1-4EBE-A68F-AEB62FFEDEBD}" destId="{59EB4050-80A2-4F93-BFBC-B2B5273D26D9}" srcOrd="1" destOrd="5" presId="urn:microsoft.com/office/officeart/2005/8/layout/hProcess4"/>
    <dgm:cxn modelId="{E97C763C-A39E-41CE-B2C9-DCB7A335A0FC}" type="presOf" srcId="{693898CF-813F-4309-B563-C4079B3014DE}" destId="{17074D65-9CB4-4BFF-A963-B0CCA4AAC63D}" srcOrd="0" destOrd="2" presId="urn:microsoft.com/office/officeart/2005/8/layout/hProcess4"/>
    <dgm:cxn modelId="{65B4FC3E-D9B3-4C3F-9D98-DCD0219CECC3}" srcId="{2E2BBBD5-F7D5-4D4E-93DF-A052A287C367}" destId="{70C2C937-D54C-43A7-85AF-96415F3D19E7}" srcOrd="0" destOrd="0" parTransId="{91C17C5C-5AFB-44CC-927F-A06DF763DFEA}" sibTransId="{981F1ECE-2655-442C-91A7-71BCE3D012E6}"/>
    <dgm:cxn modelId="{BAE7CB42-DDDB-4CC1-8871-1EF312149C95}" type="presOf" srcId="{B802D5D9-A6AD-4EE3-956E-74C83A78803A}" destId="{5FB50C2C-FE23-49D9-86A7-9A9E0B55990C}" srcOrd="0" destOrd="4" presId="urn:microsoft.com/office/officeart/2005/8/layout/hProcess4"/>
    <dgm:cxn modelId="{E99DE348-31F6-4C0B-A7CB-9B19E24449D2}" srcId="{7D747E55-7F4B-4E48-84AD-BBCAF7A9FAB7}" destId="{81E8DDEC-45BA-4146-8678-6554FF1F0416}" srcOrd="1" destOrd="0" parTransId="{7B95B8E6-F6FD-4BB7-B851-B7CDF82EDE4D}" sibTransId="{592CB474-7CDD-4C0F-9EF7-20DE17B7BBB5}"/>
    <dgm:cxn modelId="{D2AA6B49-5CAC-4E88-84F4-E2C13AB11538}" type="presOf" srcId="{647619B0-064E-452C-A1A8-6E60E6DC0017}" destId="{59EB4050-80A2-4F93-BFBC-B2B5273D26D9}" srcOrd="1" destOrd="3" presId="urn:microsoft.com/office/officeart/2005/8/layout/hProcess4"/>
    <dgm:cxn modelId="{850D936A-9E1F-4F14-BA7E-51CB6979489E}" type="presOf" srcId="{81E8DDEC-45BA-4146-8678-6554FF1F0416}" destId="{547061F1-3A62-4F15-A535-64122D28A12A}" srcOrd="1" destOrd="1" presId="urn:microsoft.com/office/officeart/2005/8/layout/hProcess4"/>
    <dgm:cxn modelId="{2E239B6F-9C44-4495-AD9B-5D7C2E83007C}" srcId="{56CE58E4-8F2D-49F0-B686-E7DB34076B90}" destId="{249F41DD-9966-4AEA-B839-17424F9C4092}" srcOrd="0" destOrd="0" parTransId="{D1C829D8-8E0D-4790-ABB5-F6C48EF811A9}" sibTransId="{34AEAB6D-575F-4E44-90AE-E900F2310976}"/>
    <dgm:cxn modelId="{D089C16F-1DDA-4009-9002-F45A5F8F7151}" type="presOf" srcId="{2E2BBBD5-F7D5-4D4E-93DF-A052A287C367}" destId="{5C699E16-FE4E-4540-9575-DDFA82859F32}" srcOrd="0" destOrd="0" presId="urn:microsoft.com/office/officeart/2005/8/layout/hProcess4"/>
    <dgm:cxn modelId="{9F788F70-10EE-4FB7-8B6C-EB88DCB37D00}" srcId="{10057D8D-391E-4C57-A456-E5432C2831F1}" destId="{7D747E55-7F4B-4E48-84AD-BBCAF7A9FAB7}" srcOrd="1" destOrd="0" parTransId="{4342C3C2-6C4E-4BBB-B515-39F9733D386A}" sibTransId="{80E0C610-4EE1-4F52-93BF-6BBF86373C18}"/>
    <dgm:cxn modelId="{A3661052-630F-44DB-8D49-4006438A4984}" type="presOf" srcId="{10057D8D-391E-4C57-A456-E5432C2831F1}" destId="{C7451647-F3E1-41D8-BCD2-5292D6F4648A}" srcOrd="0" destOrd="0" presId="urn:microsoft.com/office/officeart/2005/8/layout/hProcess4"/>
    <dgm:cxn modelId="{64F99B77-A915-411E-9096-632DE8337B77}" type="presOf" srcId="{56CE58E4-8F2D-49F0-B686-E7DB34076B90}" destId="{59EB4050-80A2-4F93-BFBC-B2B5273D26D9}" srcOrd="1" destOrd="1" presId="urn:microsoft.com/office/officeart/2005/8/layout/hProcess4"/>
    <dgm:cxn modelId="{151CBC77-E390-47DD-A572-200B6152FD4C}" srcId="{10057D8D-391E-4C57-A456-E5432C2831F1}" destId="{7B850DA7-9D0D-402C-98C0-0E874F262BBE}" srcOrd="0" destOrd="0" parTransId="{D52BE37E-2F96-4FD7-97D2-615B66758208}" sibTransId="{90A97B65-0ADF-4807-BB3D-C117D365E9E4}"/>
    <dgm:cxn modelId="{E7B8D27B-C9A3-4F4D-99A2-51755207D6C4}" type="presOf" srcId="{80E0C610-4EE1-4F52-93BF-6BBF86373C18}" destId="{FC624E1C-21DF-486E-B3D5-4BCD807353DD}" srcOrd="0" destOrd="0" presId="urn:microsoft.com/office/officeart/2005/8/layout/hProcess4"/>
    <dgm:cxn modelId="{76957985-66B3-4CB1-B4E4-776277DD8A05}" type="presOf" srcId="{13E63624-7C8D-47E2-B434-784C16B1D252}" destId="{4C16BFB6-99B2-40B5-97FA-AB722A0FB270}" srcOrd="0" destOrd="1" presId="urn:microsoft.com/office/officeart/2005/8/layout/hProcess4"/>
    <dgm:cxn modelId="{FBE3AB89-5C33-49E4-A64D-3989FCA2CD2F}" type="presOf" srcId="{7D747E55-7F4B-4E48-84AD-BBCAF7A9FAB7}" destId="{46607198-02F5-43D6-979C-0C02FF0E28C5}" srcOrd="0" destOrd="0" presId="urn:microsoft.com/office/officeart/2005/8/layout/hProcess4"/>
    <dgm:cxn modelId="{936FFC95-3C2C-4A08-9525-566D15C4FF4E}" type="presOf" srcId="{249F41DD-9966-4AEA-B839-17424F9C4092}" destId="{59EB4050-80A2-4F93-BFBC-B2B5273D26D9}" srcOrd="1" destOrd="2" presId="urn:microsoft.com/office/officeart/2005/8/layout/hProcess4"/>
    <dgm:cxn modelId="{A966E698-8342-48B8-B03B-678218E3AF49}" srcId="{7D747E55-7F4B-4E48-84AD-BBCAF7A9FAB7}" destId="{693898CF-813F-4309-B563-C4079B3014DE}" srcOrd="2" destOrd="0" parTransId="{D476C213-050B-40A8-8BE7-3ACC52CBBB51}" sibTransId="{D7F192D0-B95E-44CB-A2A6-E1155817DDB3}"/>
    <dgm:cxn modelId="{308EB89E-4592-49FB-840D-DB36521EB4ED}" type="presOf" srcId="{0009128A-88FB-4028-A1D7-613083A6693A}" destId="{547061F1-3A62-4F15-A535-64122D28A12A}" srcOrd="1" destOrd="0" presId="urn:microsoft.com/office/officeart/2005/8/layout/hProcess4"/>
    <dgm:cxn modelId="{98FCA2A1-3C9B-4690-88E8-7B3CCE516F8B}" srcId="{7B850DA7-9D0D-402C-98C0-0E874F262BBE}" destId="{13E63624-7C8D-47E2-B434-784C16B1D252}" srcOrd="1" destOrd="0" parTransId="{D8FF3ABA-174C-408A-8CDC-9452071887E6}" sibTransId="{161D0CC7-CFF0-4BD7-BC11-356D2A4D47AC}"/>
    <dgm:cxn modelId="{DB7F67A3-B801-4B02-A994-E75D67C3A359}" type="presOf" srcId="{647619B0-064E-452C-A1A8-6E60E6DC0017}" destId="{5FB50C2C-FE23-49D9-86A7-9A9E0B55990C}" srcOrd="0" destOrd="3" presId="urn:microsoft.com/office/officeart/2005/8/layout/hProcess4"/>
    <dgm:cxn modelId="{255C92A4-4045-4F2C-980F-2A39B05AC2F1}" srcId="{10057D8D-391E-4C57-A456-E5432C2831F1}" destId="{2E2BBBD5-F7D5-4D4E-93DF-A052A287C367}" srcOrd="2" destOrd="0" parTransId="{36B679A9-0063-4276-B011-F3D1C656486C}" sibTransId="{E1F5E51C-CD4F-4439-AE07-46D10230A037}"/>
    <dgm:cxn modelId="{FD40C8AD-2D2D-4D02-95FE-A4C666C88F27}" type="presOf" srcId="{6AB53812-83B1-4EBE-A68F-AEB62FFEDEBD}" destId="{5FB50C2C-FE23-49D9-86A7-9A9E0B55990C}" srcOrd="0" destOrd="5" presId="urn:microsoft.com/office/officeart/2005/8/layout/hProcess4"/>
    <dgm:cxn modelId="{EEAD66B8-A273-4EA3-B8A1-C31912B03148}" srcId="{2E2BBBD5-F7D5-4D4E-93DF-A052A287C367}" destId="{6AB53812-83B1-4EBE-A68F-AEB62FFEDEBD}" srcOrd="4" destOrd="0" parTransId="{E64D86B1-6AB1-4CA2-82BB-DBB97647C654}" sibTransId="{2308BA5D-20DC-46BF-908B-F64B225EA7B7}"/>
    <dgm:cxn modelId="{F403A3B8-A960-404E-AAE4-FDD3C2A8C945}" srcId="{7B850DA7-9D0D-402C-98C0-0E874F262BBE}" destId="{70B076E8-FB1E-45E3-BD46-55D0FD37458C}" srcOrd="0" destOrd="0" parTransId="{73EA786C-624E-49E6-84F3-86DDF8A883F9}" sibTransId="{89A02214-CFE6-40F7-A6EC-D632C4CF687A}"/>
    <dgm:cxn modelId="{C096A9CA-C8B5-439C-B0B5-BC9607BA95DA}" type="presOf" srcId="{70B076E8-FB1E-45E3-BD46-55D0FD37458C}" destId="{4C16BFB6-99B2-40B5-97FA-AB722A0FB270}" srcOrd="0" destOrd="0" presId="urn:microsoft.com/office/officeart/2005/8/layout/hProcess4"/>
    <dgm:cxn modelId="{254CACCD-BCB0-42DD-822C-3D808CC6237E}" type="presOf" srcId="{249F41DD-9966-4AEA-B839-17424F9C4092}" destId="{5FB50C2C-FE23-49D9-86A7-9A9E0B55990C}" srcOrd="0" destOrd="2" presId="urn:microsoft.com/office/officeart/2005/8/layout/hProcess4"/>
    <dgm:cxn modelId="{5C490ECF-053E-4670-899B-50FE3F2B1638}" srcId="{2E2BBBD5-F7D5-4D4E-93DF-A052A287C367}" destId="{B802D5D9-A6AD-4EE3-956E-74C83A78803A}" srcOrd="3" destOrd="0" parTransId="{E3107316-27A6-4DFE-A513-2B4B3EA1AAAE}" sibTransId="{16853798-AE41-44F4-9C01-135F79CB275F}"/>
    <dgm:cxn modelId="{3A9637E9-0CC7-41B5-8FC6-821D2FBA963C}" type="presOf" srcId="{81E8DDEC-45BA-4146-8678-6554FF1F0416}" destId="{17074D65-9CB4-4BFF-A963-B0CCA4AAC63D}" srcOrd="0" destOrd="1" presId="urn:microsoft.com/office/officeart/2005/8/layout/hProcess4"/>
    <dgm:cxn modelId="{12806DF1-5302-4959-A124-3E51EF38BE3E}" type="presOf" srcId="{0009128A-88FB-4028-A1D7-613083A6693A}" destId="{17074D65-9CB4-4BFF-A963-B0CCA4AAC63D}" srcOrd="0" destOrd="0" presId="urn:microsoft.com/office/officeart/2005/8/layout/hProcess4"/>
    <dgm:cxn modelId="{0A8A55F4-0BD6-4315-9EF2-4BB934F53A53}" type="presOf" srcId="{7B850DA7-9D0D-402C-98C0-0E874F262BBE}" destId="{E07307BE-2C73-4295-B804-729259E4C395}" srcOrd="0" destOrd="0" presId="urn:microsoft.com/office/officeart/2005/8/layout/hProcess4"/>
    <dgm:cxn modelId="{152779FE-A066-4F85-9C1E-22F1C642F909}" srcId="{7D747E55-7F4B-4E48-84AD-BBCAF7A9FAB7}" destId="{0009128A-88FB-4028-A1D7-613083A6693A}" srcOrd="0" destOrd="0" parTransId="{ADF00EEF-0253-4470-951D-C3448D52B807}" sibTransId="{25FCFB88-33B7-4AEE-B83A-DD3D052EB5F3}"/>
    <dgm:cxn modelId="{3662E5FE-AB15-4DF7-A7B6-3D1D627F990B}" srcId="{2E2BBBD5-F7D5-4D4E-93DF-A052A287C367}" destId="{647619B0-064E-452C-A1A8-6E60E6DC0017}" srcOrd="2" destOrd="0" parTransId="{C487378A-1E82-4D26-839A-C7AAFBCF0629}" sibTransId="{97ACBC99-C1B7-4E6B-998A-AA5EA3FFDEA0}"/>
    <dgm:cxn modelId="{352C314F-266E-4862-893E-91957F0EA3D7}" type="presParOf" srcId="{C7451647-F3E1-41D8-BCD2-5292D6F4648A}" destId="{1CD2D2E1-1AE6-4AF3-AFE9-AC03E17BA53E}" srcOrd="0" destOrd="0" presId="urn:microsoft.com/office/officeart/2005/8/layout/hProcess4"/>
    <dgm:cxn modelId="{520AD24A-8681-4C58-A7AA-5D93F11C1F61}" type="presParOf" srcId="{C7451647-F3E1-41D8-BCD2-5292D6F4648A}" destId="{54C87E2C-4AD4-40CF-AE25-E068D32CA222}" srcOrd="1" destOrd="0" presId="urn:microsoft.com/office/officeart/2005/8/layout/hProcess4"/>
    <dgm:cxn modelId="{8F159596-A61F-4974-853D-A4E0426E37D6}" type="presParOf" srcId="{C7451647-F3E1-41D8-BCD2-5292D6F4648A}" destId="{6BD2ABCF-DA3C-4F2B-B5F3-8A071C09238A}" srcOrd="2" destOrd="0" presId="urn:microsoft.com/office/officeart/2005/8/layout/hProcess4"/>
    <dgm:cxn modelId="{161B3CA2-2404-4FA5-98D8-1DAD7712C092}" type="presParOf" srcId="{6BD2ABCF-DA3C-4F2B-B5F3-8A071C09238A}" destId="{0E90793D-FB13-41DE-9E01-C49F4E41BF11}" srcOrd="0" destOrd="0" presId="urn:microsoft.com/office/officeart/2005/8/layout/hProcess4"/>
    <dgm:cxn modelId="{268BD748-6531-4F6B-9C6C-1DF8D6E2FC58}" type="presParOf" srcId="{0E90793D-FB13-41DE-9E01-C49F4E41BF11}" destId="{D58D5E4E-8165-4AEC-B989-062D754F277C}" srcOrd="0" destOrd="0" presId="urn:microsoft.com/office/officeart/2005/8/layout/hProcess4"/>
    <dgm:cxn modelId="{05DEAD97-1F7B-4D29-A370-8524FB5DB7DA}" type="presParOf" srcId="{0E90793D-FB13-41DE-9E01-C49F4E41BF11}" destId="{4C16BFB6-99B2-40B5-97FA-AB722A0FB270}" srcOrd="1" destOrd="0" presId="urn:microsoft.com/office/officeart/2005/8/layout/hProcess4"/>
    <dgm:cxn modelId="{9559E70E-04A4-435E-A622-1D720EC3E4E1}" type="presParOf" srcId="{0E90793D-FB13-41DE-9E01-C49F4E41BF11}" destId="{022E5425-5392-4C77-8C28-A2F0D4F14948}" srcOrd="2" destOrd="0" presId="urn:microsoft.com/office/officeart/2005/8/layout/hProcess4"/>
    <dgm:cxn modelId="{7E8B8592-66BC-4851-BB2A-AB8EFB4A20F8}" type="presParOf" srcId="{0E90793D-FB13-41DE-9E01-C49F4E41BF11}" destId="{E07307BE-2C73-4295-B804-729259E4C395}" srcOrd="3" destOrd="0" presId="urn:microsoft.com/office/officeart/2005/8/layout/hProcess4"/>
    <dgm:cxn modelId="{7B72B68E-E9BB-4824-BED4-5C42CCCDB38C}" type="presParOf" srcId="{0E90793D-FB13-41DE-9E01-C49F4E41BF11}" destId="{9AC5F37C-96F3-4919-AE2F-8802F2C34282}" srcOrd="4" destOrd="0" presId="urn:microsoft.com/office/officeart/2005/8/layout/hProcess4"/>
    <dgm:cxn modelId="{2E3A5019-D2FE-4BE4-913A-CF80E5DA57DE}" type="presParOf" srcId="{6BD2ABCF-DA3C-4F2B-B5F3-8A071C09238A}" destId="{84C5C8D8-053C-41B3-9ECD-C90F64BE7BB6}" srcOrd="1" destOrd="0" presId="urn:microsoft.com/office/officeart/2005/8/layout/hProcess4"/>
    <dgm:cxn modelId="{3A45F01E-B286-4072-ABEA-91D2F22FF585}" type="presParOf" srcId="{6BD2ABCF-DA3C-4F2B-B5F3-8A071C09238A}" destId="{3C7EA3EA-1563-42D0-BD80-86FE6C5D5C10}" srcOrd="2" destOrd="0" presId="urn:microsoft.com/office/officeart/2005/8/layout/hProcess4"/>
    <dgm:cxn modelId="{80D147BD-2A51-4A04-8BC5-FD2303E50E7D}" type="presParOf" srcId="{3C7EA3EA-1563-42D0-BD80-86FE6C5D5C10}" destId="{F1B8717E-0224-4B56-BAE5-C507FCB5DAA0}" srcOrd="0" destOrd="0" presId="urn:microsoft.com/office/officeart/2005/8/layout/hProcess4"/>
    <dgm:cxn modelId="{3F0977B3-FBA5-4C7B-8665-D56C439B7B90}" type="presParOf" srcId="{3C7EA3EA-1563-42D0-BD80-86FE6C5D5C10}" destId="{17074D65-9CB4-4BFF-A963-B0CCA4AAC63D}" srcOrd="1" destOrd="0" presId="urn:microsoft.com/office/officeart/2005/8/layout/hProcess4"/>
    <dgm:cxn modelId="{198E10CF-C84E-4F90-A591-CFD03F010B91}" type="presParOf" srcId="{3C7EA3EA-1563-42D0-BD80-86FE6C5D5C10}" destId="{547061F1-3A62-4F15-A535-64122D28A12A}" srcOrd="2" destOrd="0" presId="urn:microsoft.com/office/officeart/2005/8/layout/hProcess4"/>
    <dgm:cxn modelId="{2ED867B4-EBA9-4814-8501-CA8C27F96FBD}" type="presParOf" srcId="{3C7EA3EA-1563-42D0-BD80-86FE6C5D5C10}" destId="{46607198-02F5-43D6-979C-0C02FF0E28C5}" srcOrd="3" destOrd="0" presId="urn:microsoft.com/office/officeart/2005/8/layout/hProcess4"/>
    <dgm:cxn modelId="{763DB933-97F9-4501-B3DA-EFE19199D70A}" type="presParOf" srcId="{3C7EA3EA-1563-42D0-BD80-86FE6C5D5C10}" destId="{E780E838-E128-4BB7-97F7-D9F2AF4E9B0E}" srcOrd="4" destOrd="0" presId="urn:microsoft.com/office/officeart/2005/8/layout/hProcess4"/>
    <dgm:cxn modelId="{CAAF2B4F-6E02-4284-8FE3-FE474DA0C919}" type="presParOf" srcId="{6BD2ABCF-DA3C-4F2B-B5F3-8A071C09238A}" destId="{FC624E1C-21DF-486E-B3D5-4BCD807353DD}" srcOrd="3" destOrd="0" presId="urn:microsoft.com/office/officeart/2005/8/layout/hProcess4"/>
    <dgm:cxn modelId="{ACE31AC9-AA0C-45CF-967B-B9973C18D9B8}" type="presParOf" srcId="{6BD2ABCF-DA3C-4F2B-B5F3-8A071C09238A}" destId="{A5A319A9-8502-482E-8B06-884C80406907}" srcOrd="4" destOrd="0" presId="urn:microsoft.com/office/officeart/2005/8/layout/hProcess4"/>
    <dgm:cxn modelId="{192F0185-09BF-4570-948B-C33BA19F56D6}" type="presParOf" srcId="{A5A319A9-8502-482E-8B06-884C80406907}" destId="{F81349D2-2505-4CF6-93C6-85A86EE26026}" srcOrd="0" destOrd="0" presId="urn:microsoft.com/office/officeart/2005/8/layout/hProcess4"/>
    <dgm:cxn modelId="{D4988929-0819-4A0B-8DEA-7744A749A41E}" type="presParOf" srcId="{A5A319A9-8502-482E-8B06-884C80406907}" destId="{5FB50C2C-FE23-49D9-86A7-9A9E0B55990C}" srcOrd="1" destOrd="0" presId="urn:microsoft.com/office/officeart/2005/8/layout/hProcess4"/>
    <dgm:cxn modelId="{89D5CE69-1378-44C5-9311-E131BA4C83F3}" type="presParOf" srcId="{A5A319A9-8502-482E-8B06-884C80406907}" destId="{59EB4050-80A2-4F93-BFBC-B2B5273D26D9}" srcOrd="2" destOrd="0" presId="urn:microsoft.com/office/officeart/2005/8/layout/hProcess4"/>
    <dgm:cxn modelId="{BAC50417-3C80-4D70-8267-B0512292BBFD}" type="presParOf" srcId="{A5A319A9-8502-482E-8B06-884C80406907}" destId="{5C699E16-FE4E-4540-9575-DDFA82859F32}" srcOrd="3" destOrd="0" presId="urn:microsoft.com/office/officeart/2005/8/layout/hProcess4"/>
    <dgm:cxn modelId="{5080A4A3-E77E-41C2-A7ED-8A4565280138}" type="presParOf" srcId="{A5A319A9-8502-482E-8B06-884C80406907}" destId="{517301F0-4971-43A1-9CCB-99D9F3F3773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B1F725-6658-46A6-AB43-A024D517FF8F}" type="doc">
      <dgm:prSet loTypeId="urn:microsoft.com/office/officeart/2005/8/layout/arrow2" loCatId="process" qsTypeId="urn:microsoft.com/office/officeart/2005/8/quickstyle/simple1" qsCatId="simple" csTypeId="urn:microsoft.com/office/officeart/2005/8/colors/accent1_2" csCatId="accent1" phldr="1"/>
      <dgm:spPr/>
    </dgm:pt>
    <dgm:pt modelId="{EB5E2E4D-08FB-4D41-ABC1-DE652F47F2E5}">
      <dgm:prSet phldrT="[Text]" custT="1"/>
      <dgm:spPr/>
      <dgm:t>
        <a:bodyPr/>
        <a:lstStyle/>
        <a:p>
          <a:pPr>
            <a:lnSpc>
              <a:spcPct val="90000"/>
            </a:lnSpc>
            <a:spcAft>
              <a:spcPct val="35000"/>
            </a:spcAft>
          </a:pPr>
          <a:r>
            <a:rPr lang="en-US" sz="1800" cap="all" baseline="0" dirty="0">
              <a:solidFill>
                <a:srgbClr val="0000FF"/>
              </a:solidFill>
              <a:latin typeface="Gill Sans MT" panose="020B0502020104020203" pitchFamily="34" charset="0"/>
            </a:rPr>
            <a:t>   </a:t>
          </a:r>
          <a:r>
            <a:rPr lang="en-US" sz="2000" cap="all" baseline="0" dirty="0">
              <a:solidFill>
                <a:srgbClr val="0000FF"/>
              </a:solidFill>
              <a:latin typeface="Gill Sans MT" panose="020B0502020104020203" pitchFamily="34" charset="0"/>
            </a:rPr>
            <a:t>IEP</a:t>
          </a:r>
          <a:r>
            <a:rPr lang="en-US" sz="1800" cap="all" baseline="0" dirty="0">
              <a:solidFill>
                <a:srgbClr val="0000FF"/>
              </a:solidFill>
              <a:latin typeface="Gill Sans MT" panose="020B0502020104020203" pitchFamily="34" charset="0"/>
            </a:rPr>
            <a:t> </a:t>
          </a:r>
        </a:p>
        <a:p>
          <a:pPr marL="174625" indent="-174625">
            <a:lnSpc>
              <a:spcPct val="90000"/>
            </a:lnSpc>
            <a:spcAft>
              <a:spcPct val="35000"/>
            </a:spcAft>
          </a:pPr>
          <a:r>
            <a:rPr lang="en-US" sz="2800" dirty="0">
              <a:latin typeface="Gill Sans MT" panose="020B0502020104020203" pitchFamily="34" charset="0"/>
            </a:rPr>
            <a:t>   </a:t>
          </a:r>
        </a:p>
      </dgm:t>
    </dgm:pt>
    <dgm:pt modelId="{6AB6A00C-B0D2-4C41-85B7-DB52FF240C75}" type="parTrans" cxnId="{84B39A00-4C92-4BA9-8CF5-226970F49D71}">
      <dgm:prSet/>
      <dgm:spPr/>
      <dgm:t>
        <a:bodyPr/>
        <a:lstStyle/>
        <a:p>
          <a:endParaRPr lang="en-US"/>
        </a:p>
      </dgm:t>
    </dgm:pt>
    <dgm:pt modelId="{D2BD2B52-E079-4878-8F16-320298F42625}" type="sibTrans" cxnId="{84B39A00-4C92-4BA9-8CF5-226970F49D71}">
      <dgm:prSet/>
      <dgm:spPr/>
      <dgm:t>
        <a:bodyPr/>
        <a:lstStyle/>
        <a:p>
          <a:endParaRPr lang="en-US"/>
        </a:p>
      </dgm:t>
    </dgm:pt>
    <dgm:pt modelId="{C8A71940-520D-4114-8712-0F04A3C207DA}">
      <dgm:prSet phldrT="[Text]" custT="1"/>
      <dgm:spPr/>
      <dgm:t>
        <a:bodyPr/>
        <a:lstStyle/>
        <a:p>
          <a:pPr>
            <a:lnSpc>
              <a:spcPct val="90000"/>
            </a:lnSpc>
            <a:spcAft>
              <a:spcPct val="35000"/>
            </a:spcAft>
          </a:pPr>
          <a:r>
            <a:rPr lang="en-US" sz="1300" cap="all" baseline="0" dirty="0">
              <a:solidFill>
                <a:srgbClr val="0000FF"/>
              </a:solidFill>
            </a:rPr>
            <a:t> </a:t>
          </a:r>
          <a:r>
            <a:rPr lang="en-US" sz="1800" cap="all" baseline="0" dirty="0">
              <a:solidFill>
                <a:srgbClr val="0000FF"/>
              </a:solidFill>
              <a:latin typeface="Gill Sans MT" panose="020B0502020104020203" pitchFamily="34" charset="0"/>
            </a:rPr>
            <a:t>Staff</a:t>
          </a:r>
        </a:p>
        <a:p>
          <a:pPr>
            <a:lnSpc>
              <a:spcPct val="100000"/>
            </a:lnSpc>
            <a:spcAft>
              <a:spcPts val="0"/>
            </a:spcAft>
          </a:pPr>
          <a:r>
            <a:rPr lang="en-US" dirty="0">
              <a:latin typeface="Gill Sans MT" panose="020B0502020104020203" pitchFamily="34" charset="0"/>
            </a:rPr>
            <a:t>  </a:t>
          </a:r>
        </a:p>
      </dgm:t>
    </dgm:pt>
    <dgm:pt modelId="{8BBDFB27-B79E-460A-8A79-112CB62ACC3E}" type="parTrans" cxnId="{88BFD21B-5A73-4C64-AA84-55C313CBB7F3}">
      <dgm:prSet/>
      <dgm:spPr/>
      <dgm:t>
        <a:bodyPr/>
        <a:lstStyle/>
        <a:p>
          <a:endParaRPr lang="en-US"/>
        </a:p>
      </dgm:t>
    </dgm:pt>
    <dgm:pt modelId="{4BE6860C-9F72-4ADF-AC2B-16860DD382FF}" type="sibTrans" cxnId="{88BFD21B-5A73-4C64-AA84-55C313CBB7F3}">
      <dgm:prSet/>
      <dgm:spPr/>
      <dgm:t>
        <a:bodyPr/>
        <a:lstStyle/>
        <a:p>
          <a:endParaRPr lang="en-US"/>
        </a:p>
      </dgm:t>
    </dgm:pt>
    <dgm:pt modelId="{9DCC7A48-F8C9-48AA-A8DC-D9FE78D43B81}">
      <dgm:prSet phldrT="[Text]" custT="1"/>
      <dgm:spPr/>
      <dgm:t>
        <a:bodyPr/>
        <a:lstStyle/>
        <a:p>
          <a:r>
            <a:rPr lang="en-US" sz="1300" cap="all" baseline="0" dirty="0">
              <a:solidFill>
                <a:srgbClr val="0000FF"/>
              </a:solidFill>
            </a:rPr>
            <a:t>                 </a:t>
          </a:r>
          <a:r>
            <a:rPr lang="en-US" sz="1800" cap="all" baseline="0" dirty="0">
              <a:solidFill>
                <a:srgbClr val="0000FF"/>
              </a:solidFill>
              <a:latin typeface="Gill Sans MT" panose="020B0502020104020203" pitchFamily="34" charset="0"/>
            </a:rPr>
            <a:t>Student</a:t>
          </a:r>
        </a:p>
        <a:p>
          <a:r>
            <a:rPr lang="en-US" sz="1800" dirty="0">
              <a:latin typeface="Gill Sans MT" panose="020B0502020104020203" pitchFamily="34" charset="0"/>
            </a:rPr>
            <a:t>                            </a:t>
          </a:r>
          <a:endParaRPr lang="en-US" sz="1300" dirty="0">
            <a:latin typeface="Gill Sans MT" panose="020B0502020104020203" pitchFamily="34" charset="0"/>
          </a:endParaRPr>
        </a:p>
      </dgm:t>
    </dgm:pt>
    <dgm:pt modelId="{9F474CA3-2E4D-4711-B39C-3011F9F5ABDA}" type="parTrans" cxnId="{43BAFB0D-D83F-4530-BF7B-CEF5AEAFD097}">
      <dgm:prSet/>
      <dgm:spPr/>
      <dgm:t>
        <a:bodyPr/>
        <a:lstStyle/>
        <a:p>
          <a:endParaRPr lang="en-US"/>
        </a:p>
      </dgm:t>
    </dgm:pt>
    <dgm:pt modelId="{8264F0D8-585E-495A-AFC5-C96B3573F4DE}" type="sibTrans" cxnId="{43BAFB0D-D83F-4530-BF7B-CEF5AEAFD097}">
      <dgm:prSet/>
      <dgm:spPr/>
      <dgm:t>
        <a:bodyPr/>
        <a:lstStyle/>
        <a:p>
          <a:endParaRPr lang="en-US"/>
        </a:p>
      </dgm:t>
    </dgm:pt>
    <dgm:pt modelId="{D70B8D5C-4934-4D4E-A3C0-BA649AF7FA26}" type="pres">
      <dgm:prSet presAssocID="{55B1F725-6658-46A6-AB43-A024D517FF8F}" presName="arrowDiagram" presStyleCnt="0">
        <dgm:presLayoutVars>
          <dgm:chMax val="5"/>
          <dgm:dir/>
          <dgm:resizeHandles val="exact"/>
        </dgm:presLayoutVars>
      </dgm:prSet>
      <dgm:spPr/>
    </dgm:pt>
    <dgm:pt modelId="{5FBEF960-2386-4A6C-8B56-8B135CFBF350}" type="pres">
      <dgm:prSet presAssocID="{55B1F725-6658-46A6-AB43-A024D517FF8F}" presName="arrow" presStyleLbl="bgShp" presStyleIdx="0" presStyleCnt="1" custLinFactNeighborX="-144" custLinFactNeighborY="-2834"/>
      <dgm:spPr/>
    </dgm:pt>
    <dgm:pt modelId="{1DAEC4EC-3053-40F4-AC82-97F8A28489CC}" type="pres">
      <dgm:prSet presAssocID="{55B1F725-6658-46A6-AB43-A024D517FF8F}" presName="arrowDiagram3" presStyleCnt="0"/>
      <dgm:spPr/>
    </dgm:pt>
    <dgm:pt modelId="{A742568C-B1EF-4CBE-9F60-CDD8AC962111}" type="pres">
      <dgm:prSet presAssocID="{EB5E2E4D-08FB-4D41-ABC1-DE652F47F2E5}" presName="bullet3a" presStyleLbl="node1" presStyleIdx="0" presStyleCnt="3" custScaleX="252113" custScaleY="252113"/>
      <dgm:spPr>
        <a:solidFill>
          <a:srgbClr val="FFC000"/>
        </a:solidFill>
      </dgm:spPr>
    </dgm:pt>
    <dgm:pt modelId="{3422DC83-274B-4849-9996-8E0C0764BD55}" type="pres">
      <dgm:prSet presAssocID="{EB5E2E4D-08FB-4D41-ABC1-DE652F47F2E5}" presName="textBox3a" presStyleLbl="revTx" presStyleIdx="0" presStyleCnt="3" custAng="19948812" custScaleX="184205" custLinFactNeighborX="52097" custLinFactNeighborY="-78405">
        <dgm:presLayoutVars>
          <dgm:bulletEnabled val="1"/>
        </dgm:presLayoutVars>
      </dgm:prSet>
      <dgm:spPr/>
    </dgm:pt>
    <dgm:pt modelId="{93F2A8C7-908C-405D-9965-0F786F62E16B}" type="pres">
      <dgm:prSet presAssocID="{C8A71940-520D-4114-8712-0F04A3C207DA}" presName="bullet3b" presStyleLbl="node1" presStyleIdx="1" presStyleCnt="3" custScaleX="139466" custScaleY="139466"/>
      <dgm:spPr>
        <a:solidFill>
          <a:schemeClr val="accent3"/>
        </a:solidFill>
      </dgm:spPr>
    </dgm:pt>
    <dgm:pt modelId="{1DF616FF-B98D-4440-A4DD-1B99B2D3E849}" type="pres">
      <dgm:prSet presAssocID="{C8A71940-520D-4114-8712-0F04A3C207DA}" presName="textBox3b" presStyleLbl="revTx" presStyleIdx="1" presStyleCnt="3" custAng="20702972" custScaleX="161970" custLinFactNeighborX="61416" custLinFactNeighborY="-22951">
        <dgm:presLayoutVars>
          <dgm:bulletEnabled val="1"/>
        </dgm:presLayoutVars>
      </dgm:prSet>
      <dgm:spPr/>
    </dgm:pt>
    <dgm:pt modelId="{471BB19B-2232-4B6C-9B60-798C76D88EFA}" type="pres">
      <dgm:prSet presAssocID="{9DCC7A48-F8C9-48AA-A8DC-D9FE78D43B81}" presName="bullet3c" presStyleLbl="node1" presStyleIdx="2" presStyleCnt="3"/>
      <dgm:spPr/>
    </dgm:pt>
    <dgm:pt modelId="{E1E438F2-C69D-47CC-AB59-10339DE19B2C}" type="pres">
      <dgm:prSet presAssocID="{9DCC7A48-F8C9-48AA-A8DC-D9FE78D43B81}" presName="textBox3c" presStyleLbl="revTx" presStyleIdx="2" presStyleCnt="3" custAng="21310216" custScaleX="179167" custLinFactNeighborX="4817" custLinFactNeighborY="-5323">
        <dgm:presLayoutVars>
          <dgm:bulletEnabled val="1"/>
        </dgm:presLayoutVars>
      </dgm:prSet>
      <dgm:spPr/>
    </dgm:pt>
  </dgm:ptLst>
  <dgm:cxnLst>
    <dgm:cxn modelId="{84B39A00-4C92-4BA9-8CF5-226970F49D71}" srcId="{55B1F725-6658-46A6-AB43-A024D517FF8F}" destId="{EB5E2E4D-08FB-4D41-ABC1-DE652F47F2E5}" srcOrd="0" destOrd="0" parTransId="{6AB6A00C-B0D2-4C41-85B7-DB52FF240C75}" sibTransId="{D2BD2B52-E079-4878-8F16-320298F42625}"/>
    <dgm:cxn modelId="{A2C17C07-7160-46D6-A621-D7192625725D}" type="presOf" srcId="{EB5E2E4D-08FB-4D41-ABC1-DE652F47F2E5}" destId="{3422DC83-274B-4849-9996-8E0C0764BD55}" srcOrd="0" destOrd="0" presId="urn:microsoft.com/office/officeart/2005/8/layout/arrow2"/>
    <dgm:cxn modelId="{43BAFB0D-D83F-4530-BF7B-CEF5AEAFD097}" srcId="{55B1F725-6658-46A6-AB43-A024D517FF8F}" destId="{9DCC7A48-F8C9-48AA-A8DC-D9FE78D43B81}" srcOrd="2" destOrd="0" parTransId="{9F474CA3-2E4D-4711-B39C-3011F9F5ABDA}" sibTransId="{8264F0D8-585E-495A-AFC5-C96B3573F4DE}"/>
    <dgm:cxn modelId="{88BFD21B-5A73-4C64-AA84-55C313CBB7F3}" srcId="{55B1F725-6658-46A6-AB43-A024D517FF8F}" destId="{C8A71940-520D-4114-8712-0F04A3C207DA}" srcOrd="1" destOrd="0" parTransId="{8BBDFB27-B79E-460A-8A79-112CB62ACC3E}" sibTransId="{4BE6860C-9F72-4ADF-AC2B-16860DD382FF}"/>
    <dgm:cxn modelId="{ADC73036-602B-47B5-80AE-7866C8D6B27A}" type="presOf" srcId="{9DCC7A48-F8C9-48AA-A8DC-D9FE78D43B81}" destId="{E1E438F2-C69D-47CC-AB59-10339DE19B2C}" srcOrd="0" destOrd="0" presId="urn:microsoft.com/office/officeart/2005/8/layout/arrow2"/>
    <dgm:cxn modelId="{CD771774-38A7-4209-9C4E-09CA97E2CAB2}" type="presOf" srcId="{C8A71940-520D-4114-8712-0F04A3C207DA}" destId="{1DF616FF-B98D-4440-A4DD-1B99B2D3E849}" srcOrd="0" destOrd="0" presId="urn:microsoft.com/office/officeart/2005/8/layout/arrow2"/>
    <dgm:cxn modelId="{96EB70C3-3D21-41ED-A075-7252461A8472}" type="presOf" srcId="{55B1F725-6658-46A6-AB43-A024D517FF8F}" destId="{D70B8D5C-4934-4D4E-A3C0-BA649AF7FA26}" srcOrd="0" destOrd="0" presId="urn:microsoft.com/office/officeart/2005/8/layout/arrow2"/>
    <dgm:cxn modelId="{DF112F54-9320-4166-AF2F-5325D68D4A4C}" type="presParOf" srcId="{D70B8D5C-4934-4D4E-A3C0-BA649AF7FA26}" destId="{5FBEF960-2386-4A6C-8B56-8B135CFBF350}" srcOrd="0" destOrd="0" presId="urn:microsoft.com/office/officeart/2005/8/layout/arrow2"/>
    <dgm:cxn modelId="{2026CE98-C9D4-467F-81EA-736920EBB6C4}" type="presParOf" srcId="{D70B8D5C-4934-4D4E-A3C0-BA649AF7FA26}" destId="{1DAEC4EC-3053-40F4-AC82-97F8A28489CC}" srcOrd="1" destOrd="0" presId="urn:microsoft.com/office/officeart/2005/8/layout/arrow2"/>
    <dgm:cxn modelId="{1D9ED874-A527-4D35-B4CD-E16881441B83}" type="presParOf" srcId="{1DAEC4EC-3053-40F4-AC82-97F8A28489CC}" destId="{A742568C-B1EF-4CBE-9F60-CDD8AC962111}" srcOrd="0" destOrd="0" presId="urn:microsoft.com/office/officeart/2005/8/layout/arrow2"/>
    <dgm:cxn modelId="{E5CD8849-ABCB-4394-8063-CE93E2B18513}" type="presParOf" srcId="{1DAEC4EC-3053-40F4-AC82-97F8A28489CC}" destId="{3422DC83-274B-4849-9996-8E0C0764BD55}" srcOrd="1" destOrd="0" presId="urn:microsoft.com/office/officeart/2005/8/layout/arrow2"/>
    <dgm:cxn modelId="{EA4338FD-6871-43C8-B180-9B5E3C066D61}" type="presParOf" srcId="{1DAEC4EC-3053-40F4-AC82-97F8A28489CC}" destId="{93F2A8C7-908C-405D-9965-0F786F62E16B}" srcOrd="2" destOrd="0" presId="urn:microsoft.com/office/officeart/2005/8/layout/arrow2"/>
    <dgm:cxn modelId="{D4D4451B-12BE-4F77-9E15-1AE6CD0EE4A2}" type="presParOf" srcId="{1DAEC4EC-3053-40F4-AC82-97F8A28489CC}" destId="{1DF616FF-B98D-4440-A4DD-1B99B2D3E849}" srcOrd="3" destOrd="0" presId="urn:microsoft.com/office/officeart/2005/8/layout/arrow2"/>
    <dgm:cxn modelId="{E8D0638C-30CB-4E3D-9282-9ACA4C19B229}" type="presParOf" srcId="{1DAEC4EC-3053-40F4-AC82-97F8A28489CC}" destId="{471BB19B-2232-4B6C-9B60-798C76D88EFA}" srcOrd="4" destOrd="0" presId="urn:microsoft.com/office/officeart/2005/8/layout/arrow2"/>
    <dgm:cxn modelId="{392EB6BF-D30A-4FFE-87C2-778D5FC28187}" type="presParOf" srcId="{1DAEC4EC-3053-40F4-AC82-97F8A28489CC}" destId="{E1E438F2-C69D-47CC-AB59-10339DE19B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280578"/>
          <a:ext cx="7315595" cy="9418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71" tIns="270764" rIns="567771"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1</a:t>
          </a:r>
          <a:r>
            <a:rPr lang="en-US" sz="1300" b="1" kern="1200" baseline="30000"/>
            <a:t>st</a:t>
          </a:r>
          <a:r>
            <a:rPr lang="en-US" sz="1300" b="1" kern="1200"/>
            <a:t> -</a:t>
          </a:r>
          <a:r>
            <a:rPr lang="en-US" sz="1300" b="1" i="0" kern="1200"/>
            <a:t>Wednesday</a:t>
          </a:r>
          <a:r>
            <a:rPr lang="en-US" sz="1300" b="1" i="1" kern="1200"/>
            <a:t> </a:t>
          </a:r>
          <a:r>
            <a:rPr lang="en-US" sz="1300" kern="1200"/>
            <a:t>– Sped December Count Snapshot available in Data Pipeline  </a:t>
          </a:r>
          <a:endParaRPr lang="en-US" sz="1300" kern="1200" dirty="0"/>
        </a:p>
        <a:p>
          <a:pPr marL="114300" lvl="1" indent="-114300" algn="l" defTabSz="577850">
            <a:lnSpc>
              <a:spcPct val="90000"/>
            </a:lnSpc>
            <a:spcBef>
              <a:spcPct val="0"/>
            </a:spcBef>
            <a:spcAft>
              <a:spcPct val="15000"/>
            </a:spcAft>
            <a:buChar char="•"/>
          </a:pPr>
          <a:r>
            <a:rPr lang="en-US" sz="1300" b="1" kern="1200"/>
            <a:t>17</a:t>
          </a:r>
          <a:r>
            <a:rPr lang="en-US" sz="1300" b="1" kern="1200" baseline="30000"/>
            <a:t>th - </a:t>
          </a:r>
          <a:r>
            <a:rPr lang="en-US" sz="1300" b="1" i="0" kern="1200" baseline="0"/>
            <a:t>Friday- </a:t>
          </a:r>
          <a:r>
            <a:rPr lang="en-US" sz="1300" b="0" kern="1200">
              <a:solidFill>
                <a:schemeClr val="tx1"/>
              </a:solidFill>
            </a:rPr>
            <a:t>Interchange files uploaded - Sped Child, Sped Participation, Staff Profile, </a:t>
          </a:r>
          <a:r>
            <a:rPr lang="en-US" sz="1200" b="0" kern="1200">
              <a:solidFill>
                <a:schemeClr val="tx1"/>
              </a:solidFill>
            </a:rPr>
            <a:t>Staff Assign</a:t>
          </a:r>
          <a:endParaRPr lang="en-US" sz="1200" kern="1200" dirty="0"/>
        </a:p>
      </dsp:txBody>
      <dsp:txXfrm>
        <a:off x="0" y="280578"/>
        <a:ext cx="7315595" cy="941850"/>
      </dsp:txXfrm>
    </dsp:sp>
    <dsp:sp modelId="{4626F909-C55E-41F4-9DAF-444B6BD0E9D1}">
      <dsp:nvSpPr>
        <dsp:cNvPr id="0" name=""/>
        <dsp:cNvSpPr/>
      </dsp:nvSpPr>
      <dsp:spPr>
        <a:xfrm>
          <a:off x="365779" y="88698"/>
          <a:ext cx="5120916" cy="38376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58" tIns="0" rIns="193558" bIns="0" numCol="1" spcCol="1270" anchor="ctr" anchorCtr="0">
          <a:noAutofit/>
        </a:bodyPr>
        <a:lstStyle/>
        <a:p>
          <a:pPr marL="0" lvl="0" indent="0" algn="l" defTabSz="577850">
            <a:lnSpc>
              <a:spcPct val="90000"/>
            </a:lnSpc>
            <a:spcBef>
              <a:spcPct val="0"/>
            </a:spcBef>
            <a:spcAft>
              <a:spcPct val="35000"/>
            </a:spcAft>
            <a:buNone/>
          </a:pPr>
          <a:r>
            <a:rPr lang="en-US" sz="1300" b="1" kern="1200">
              <a:solidFill>
                <a:schemeClr val="tx1"/>
              </a:solidFill>
            </a:rPr>
            <a:t>November Due Dates</a:t>
          </a:r>
        </a:p>
      </dsp:txBody>
      <dsp:txXfrm>
        <a:off x="384513" y="107432"/>
        <a:ext cx="5083448" cy="346292"/>
      </dsp:txXfrm>
    </dsp:sp>
    <dsp:sp modelId="{03540ACC-B54C-4785-A551-61BBE29FD42D}">
      <dsp:nvSpPr>
        <dsp:cNvPr id="0" name=""/>
        <dsp:cNvSpPr/>
      </dsp:nvSpPr>
      <dsp:spPr>
        <a:xfrm>
          <a:off x="0" y="1484508"/>
          <a:ext cx="7315595" cy="7575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71" tIns="270764" rIns="567771"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solidFill>
                <a:schemeClr val="tx1"/>
              </a:solidFill>
            </a:rPr>
            <a:t>1</a:t>
          </a:r>
          <a:r>
            <a:rPr lang="en-US" sz="1300" b="1" kern="1200" baseline="30000">
              <a:solidFill>
                <a:schemeClr val="tx1"/>
              </a:solidFill>
            </a:rPr>
            <a:t>st</a:t>
          </a:r>
          <a:r>
            <a:rPr lang="en-US" sz="1300" b="1" kern="1200">
              <a:solidFill>
                <a:schemeClr val="tx1"/>
              </a:solidFill>
            </a:rPr>
            <a:t> - Friday</a:t>
          </a:r>
          <a:r>
            <a:rPr lang="en-US" sz="1300" b="0" i="1" kern="1200">
              <a:solidFill>
                <a:schemeClr val="tx1"/>
              </a:solidFill>
            </a:rPr>
            <a:t> - </a:t>
          </a:r>
          <a:r>
            <a:rPr lang="en-US" sz="1300" b="0" kern="1200">
              <a:solidFill>
                <a:schemeClr val="tx1"/>
              </a:solidFill>
            </a:rPr>
            <a:t>Official count date</a:t>
          </a:r>
          <a:endParaRPr lang="en-US" sz="1300" kern="1200" dirty="0"/>
        </a:p>
        <a:p>
          <a:pPr marL="114300" lvl="1" indent="-114300" algn="l" defTabSz="577850">
            <a:lnSpc>
              <a:spcPct val="90000"/>
            </a:lnSpc>
            <a:spcBef>
              <a:spcPct val="0"/>
            </a:spcBef>
            <a:spcAft>
              <a:spcPct val="15000"/>
            </a:spcAft>
            <a:buChar char="•"/>
          </a:pPr>
          <a:r>
            <a:rPr lang="en-US" sz="1300" b="1" kern="1200" dirty="0"/>
            <a:t>8</a:t>
          </a:r>
          <a:r>
            <a:rPr lang="en-US" sz="1300" b="1" kern="1200" baseline="30000" dirty="0"/>
            <a:t>th</a:t>
          </a:r>
          <a:r>
            <a:rPr lang="en-US" sz="1300" b="1" kern="1200" dirty="0"/>
            <a:t> - </a:t>
          </a:r>
          <a:r>
            <a:rPr lang="en-US" sz="1300" b="1" i="0" kern="1200" dirty="0"/>
            <a:t>Friday</a:t>
          </a:r>
          <a:r>
            <a:rPr lang="en-US" sz="1300" kern="1200" dirty="0"/>
            <a:t>: Interchange files error free and at least one snapshot created  </a:t>
          </a:r>
        </a:p>
      </dsp:txBody>
      <dsp:txXfrm>
        <a:off x="0" y="1484508"/>
        <a:ext cx="7315595" cy="757575"/>
      </dsp:txXfrm>
    </dsp:sp>
    <dsp:sp modelId="{168DC68B-A631-4E5F-8967-93A875B7AF13}">
      <dsp:nvSpPr>
        <dsp:cNvPr id="0" name=""/>
        <dsp:cNvSpPr/>
      </dsp:nvSpPr>
      <dsp:spPr>
        <a:xfrm>
          <a:off x="365779" y="1292628"/>
          <a:ext cx="5120916" cy="38376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58" tIns="0" rIns="193558" bIns="0" numCol="1" spcCol="1270" anchor="ctr" anchorCtr="0">
          <a:noAutofit/>
        </a:bodyPr>
        <a:lstStyle/>
        <a:p>
          <a:pPr marL="0" lvl="0" indent="0" algn="l" defTabSz="577850">
            <a:lnSpc>
              <a:spcPct val="90000"/>
            </a:lnSpc>
            <a:spcBef>
              <a:spcPct val="0"/>
            </a:spcBef>
            <a:spcAft>
              <a:spcPct val="35000"/>
            </a:spcAft>
            <a:buNone/>
          </a:pPr>
          <a:r>
            <a:rPr lang="en-US" sz="1300" b="1" kern="1200">
              <a:solidFill>
                <a:schemeClr val="tx1"/>
              </a:solidFill>
            </a:rPr>
            <a:t>December Due Dates</a:t>
          </a:r>
        </a:p>
      </dsp:txBody>
      <dsp:txXfrm>
        <a:off x="384513" y="1311362"/>
        <a:ext cx="5083448" cy="346292"/>
      </dsp:txXfrm>
    </dsp:sp>
    <dsp:sp modelId="{187BEB00-907E-4E64-A1FE-9AD89FE9B03D}">
      <dsp:nvSpPr>
        <dsp:cNvPr id="0" name=""/>
        <dsp:cNvSpPr/>
      </dsp:nvSpPr>
      <dsp:spPr>
        <a:xfrm>
          <a:off x="0" y="2504163"/>
          <a:ext cx="7315595" cy="7575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71" tIns="270764" rIns="567771"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25</a:t>
          </a:r>
          <a:r>
            <a:rPr lang="en-US" sz="1300" b="1" kern="1200" baseline="30000" dirty="0"/>
            <a:t>th</a:t>
          </a:r>
          <a:r>
            <a:rPr lang="en-US" sz="1300" b="1" kern="1200" dirty="0"/>
            <a:t> - </a:t>
          </a:r>
          <a:r>
            <a:rPr lang="en-US" sz="1300" b="1" i="0" kern="1200" dirty="0"/>
            <a:t>Thursday</a:t>
          </a:r>
          <a:r>
            <a:rPr lang="en-US" sz="1300" b="1" i="1" kern="1200" dirty="0"/>
            <a:t> </a:t>
          </a:r>
          <a:r>
            <a:rPr lang="en-US" sz="1300" i="1" kern="1200" dirty="0"/>
            <a:t>-</a:t>
          </a:r>
          <a:r>
            <a:rPr lang="en-US" sz="1300" kern="1200" dirty="0"/>
            <a:t>  All errors resolved – complete snapshot</a:t>
          </a:r>
        </a:p>
        <a:p>
          <a:pPr marL="114300" lvl="1" indent="-114300" algn="l" defTabSz="577850">
            <a:lnSpc>
              <a:spcPct val="90000"/>
            </a:lnSpc>
            <a:spcBef>
              <a:spcPct val="0"/>
            </a:spcBef>
            <a:spcAft>
              <a:spcPct val="15000"/>
            </a:spcAft>
            <a:buChar char="•"/>
          </a:pPr>
          <a:r>
            <a:rPr lang="en-US" sz="1300" b="1" kern="1200" dirty="0"/>
            <a:t>25</a:t>
          </a:r>
          <a:r>
            <a:rPr lang="en-US" sz="1300" b="1" kern="1200" baseline="30000" dirty="0"/>
            <a:t>th</a:t>
          </a:r>
          <a:r>
            <a:rPr lang="en-US" sz="1300" b="1" kern="1200" dirty="0"/>
            <a:t> - Feb 2</a:t>
          </a:r>
          <a:r>
            <a:rPr lang="en-US" sz="1300" b="1" kern="1200" baseline="30000" dirty="0"/>
            <a:t>nd</a:t>
          </a:r>
          <a:r>
            <a:rPr lang="en-US" sz="1300" b="1" kern="1200" dirty="0"/>
            <a:t> Thursday – Friday - </a:t>
          </a:r>
          <a:r>
            <a:rPr lang="en-US" sz="1300" b="0" kern="1200" dirty="0"/>
            <a:t>Report Review</a:t>
          </a:r>
          <a:endParaRPr lang="en-US" sz="1300" kern="1200" dirty="0"/>
        </a:p>
      </dsp:txBody>
      <dsp:txXfrm>
        <a:off x="0" y="2504163"/>
        <a:ext cx="7315595" cy="757575"/>
      </dsp:txXfrm>
    </dsp:sp>
    <dsp:sp modelId="{3054300C-5B6E-4817-ADDA-ADC6FA74591B}">
      <dsp:nvSpPr>
        <dsp:cNvPr id="0" name=""/>
        <dsp:cNvSpPr/>
      </dsp:nvSpPr>
      <dsp:spPr>
        <a:xfrm>
          <a:off x="365779" y="2312283"/>
          <a:ext cx="5120916" cy="3837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58" tIns="0" rIns="193558" bIns="0" numCol="1" spcCol="1270" anchor="ctr" anchorCtr="0">
          <a:noAutofit/>
        </a:bodyPr>
        <a:lstStyle/>
        <a:p>
          <a:pPr marL="0" lvl="0" indent="0" algn="l" defTabSz="577850">
            <a:lnSpc>
              <a:spcPct val="90000"/>
            </a:lnSpc>
            <a:spcBef>
              <a:spcPct val="0"/>
            </a:spcBef>
            <a:spcAft>
              <a:spcPct val="35000"/>
            </a:spcAft>
            <a:buNone/>
          </a:pPr>
          <a:r>
            <a:rPr lang="en-US" sz="1300" b="1" kern="1200">
              <a:solidFill>
                <a:schemeClr val="tx1"/>
              </a:solidFill>
            </a:rPr>
            <a:t>January Due Dates</a:t>
          </a:r>
        </a:p>
      </dsp:txBody>
      <dsp:txXfrm>
        <a:off x="384513" y="2331017"/>
        <a:ext cx="5083448" cy="346292"/>
      </dsp:txXfrm>
    </dsp:sp>
    <dsp:sp modelId="{3C065790-46BC-498E-9790-470944DB481F}">
      <dsp:nvSpPr>
        <dsp:cNvPr id="0" name=""/>
        <dsp:cNvSpPr/>
      </dsp:nvSpPr>
      <dsp:spPr>
        <a:xfrm>
          <a:off x="0" y="3523818"/>
          <a:ext cx="7315595" cy="9828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71" tIns="270764" rIns="567771"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7</a:t>
          </a:r>
          <a:r>
            <a:rPr lang="en-US" sz="1300" b="1" kern="1200" baseline="30000" dirty="0"/>
            <a:t>th</a:t>
          </a:r>
          <a:r>
            <a:rPr lang="en-US" sz="1300" b="1" kern="1200" dirty="0"/>
            <a:t>  – 15</a:t>
          </a:r>
          <a:r>
            <a:rPr lang="en-US" sz="1300" b="1" kern="1200" baseline="30000" dirty="0"/>
            <a:t>th</a:t>
          </a:r>
          <a:r>
            <a:rPr lang="en-US" sz="1300" b="1" kern="1200" dirty="0"/>
            <a:t> - Wednesday </a:t>
          </a:r>
          <a:r>
            <a:rPr lang="en-US" sz="1300" b="0" kern="1200" dirty="0"/>
            <a:t>–</a:t>
          </a:r>
          <a:r>
            <a:rPr lang="en-US" sz="1300" b="1" kern="1200" dirty="0"/>
            <a:t> Thursday </a:t>
          </a:r>
          <a:r>
            <a:rPr lang="en-US" sz="1300" b="0" kern="1200" dirty="0"/>
            <a:t>- Resolving Duplicates</a:t>
          </a:r>
          <a:endParaRPr lang="en-US" sz="1300" kern="1200" dirty="0"/>
        </a:p>
        <a:p>
          <a:pPr marL="114300" lvl="1" indent="-114300" algn="l" defTabSz="577850">
            <a:lnSpc>
              <a:spcPct val="90000"/>
            </a:lnSpc>
            <a:spcBef>
              <a:spcPct val="0"/>
            </a:spcBef>
            <a:spcAft>
              <a:spcPct val="15000"/>
            </a:spcAft>
            <a:buChar char="•"/>
          </a:pPr>
          <a:r>
            <a:rPr lang="en-US" sz="1300" b="1" kern="1200">
              <a:solidFill>
                <a:schemeClr val="tx1"/>
              </a:solidFill>
            </a:rPr>
            <a:t>15</a:t>
          </a:r>
          <a:r>
            <a:rPr lang="en-US" sz="1300" b="1" kern="1200" baseline="30000">
              <a:solidFill>
                <a:schemeClr val="tx1"/>
              </a:solidFill>
            </a:rPr>
            <a:t>th</a:t>
          </a:r>
          <a:r>
            <a:rPr lang="en-US" sz="1300" b="1" kern="1200">
              <a:solidFill>
                <a:schemeClr val="tx1"/>
              </a:solidFill>
            </a:rPr>
            <a:t> – 22</a:t>
          </a:r>
          <a:r>
            <a:rPr lang="en-US" sz="1300" b="1" kern="1200" baseline="30000">
              <a:solidFill>
                <a:schemeClr val="tx1"/>
              </a:solidFill>
            </a:rPr>
            <a:t>nd</a:t>
          </a:r>
          <a:r>
            <a:rPr lang="en-US" sz="1300" b="1" kern="1200">
              <a:solidFill>
                <a:schemeClr val="tx1"/>
              </a:solidFill>
            </a:rPr>
            <a:t> - Thursday - Thursday</a:t>
          </a:r>
          <a:r>
            <a:rPr lang="en-US" sz="1300" kern="1200">
              <a:solidFill>
                <a:schemeClr val="tx1"/>
              </a:solidFill>
            </a:rPr>
            <a:t> - Final Report Review</a:t>
          </a: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b="1" i="0" kern="1200">
              <a:solidFill>
                <a:schemeClr val="tx1"/>
              </a:solidFill>
            </a:rPr>
            <a:t>23</a:t>
          </a:r>
          <a:r>
            <a:rPr lang="en-US" sz="1300" b="1" i="0" kern="1200" baseline="30000">
              <a:solidFill>
                <a:schemeClr val="tx1"/>
              </a:solidFill>
            </a:rPr>
            <a:t>rd</a:t>
          </a:r>
          <a:r>
            <a:rPr lang="en-US" sz="1300" b="1" i="0" kern="1200">
              <a:solidFill>
                <a:schemeClr val="tx1"/>
              </a:solidFill>
            </a:rPr>
            <a:t> </a:t>
          </a:r>
          <a:r>
            <a:rPr lang="en-US" sz="1300" b="1" i="0" kern="1200" baseline="30000">
              <a:solidFill>
                <a:schemeClr val="tx1"/>
              </a:solidFill>
            </a:rPr>
            <a:t> </a:t>
          </a:r>
          <a:r>
            <a:rPr lang="en-US" sz="1300" b="1" i="0" kern="1200">
              <a:solidFill>
                <a:schemeClr val="tx1"/>
              </a:solidFill>
            </a:rPr>
            <a:t> - Friday - </a:t>
          </a:r>
          <a:r>
            <a:rPr lang="en-US" sz="1300" kern="1200">
              <a:solidFill>
                <a:schemeClr val="tx1"/>
              </a:solidFill>
            </a:rPr>
            <a:t>Final Submission Due</a:t>
          </a:r>
          <a:endParaRPr lang="en-US" sz="1300" b="0" kern="1200" dirty="0"/>
        </a:p>
      </dsp:txBody>
      <dsp:txXfrm>
        <a:off x="0" y="3523818"/>
        <a:ext cx="7315595" cy="982800"/>
      </dsp:txXfrm>
    </dsp:sp>
    <dsp:sp modelId="{E3AF0EDD-A197-4A05-8065-2914C13E0567}">
      <dsp:nvSpPr>
        <dsp:cNvPr id="0" name=""/>
        <dsp:cNvSpPr/>
      </dsp:nvSpPr>
      <dsp:spPr>
        <a:xfrm>
          <a:off x="365779" y="3331938"/>
          <a:ext cx="5120916" cy="383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58" tIns="0" rIns="193558" bIns="0" numCol="1" spcCol="1270" anchor="ctr" anchorCtr="0">
          <a:noAutofit/>
        </a:bodyPr>
        <a:lstStyle/>
        <a:p>
          <a:pPr marL="0" lvl="0" indent="0" algn="l" defTabSz="577850">
            <a:lnSpc>
              <a:spcPct val="90000"/>
            </a:lnSpc>
            <a:spcBef>
              <a:spcPct val="0"/>
            </a:spcBef>
            <a:spcAft>
              <a:spcPct val="35000"/>
            </a:spcAft>
            <a:buNone/>
          </a:pPr>
          <a:r>
            <a:rPr lang="en-US" sz="1300" b="1" kern="1200">
              <a:solidFill>
                <a:schemeClr val="tx1"/>
              </a:solidFill>
            </a:rPr>
            <a:t>February Due Dates</a:t>
          </a:r>
        </a:p>
      </dsp:txBody>
      <dsp:txXfrm>
        <a:off x="384513" y="3350672"/>
        <a:ext cx="5083448"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86BA-B5F2-496A-A455-B0B211FA3BC7}">
      <dsp:nvSpPr>
        <dsp:cNvPr id="0" name=""/>
        <dsp:cNvSpPr/>
      </dsp:nvSpPr>
      <dsp:spPr>
        <a:xfrm>
          <a:off x="1521955" y="0"/>
          <a:ext cx="5272378" cy="52723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5E4-084B-4252-8964-0D7C031FD456}">
      <dsp:nvSpPr>
        <dsp:cNvPr id="0" name=""/>
        <dsp:cNvSpPr/>
      </dsp:nvSpPr>
      <dsp:spPr>
        <a:xfrm>
          <a:off x="2022831"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Special Education Child</a:t>
          </a:r>
        </a:p>
      </dsp:txBody>
      <dsp:txXfrm>
        <a:off x="2123208" y="601253"/>
        <a:ext cx="1855473" cy="1855473"/>
      </dsp:txXfrm>
    </dsp:sp>
    <dsp:sp modelId="{81CB02D9-9E99-4B0E-B3FA-27905DBFD60E}">
      <dsp:nvSpPr>
        <dsp:cNvPr id="0" name=""/>
        <dsp:cNvSpPr/>
      </dsp:nvSpPr>
      <dsp:spPr>
        <a:xfrm>
          <a:off x="4237230"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Participation</a:t>
          </a:r>
        </a:p>
      </dsp:txBody>
      <dsp:txXfrm>
        <a:off x="4337607" y="601253"/>
        <a:ext cx="1855473" cy="1855473"/>
      </dsp:txXfrm>
    </dsp:sp>
    <dsp:sp modelId="{E6EB45A8-9B0F-4C3D-8CD4-34CBB35DAF39}">
      <dsp:nvSpPr>
        <dsp:cNvPr id="0" name=""/>
        <dsp:cNvSpPr/>
      </dsp:nvSpPr>
      <dsp:spPr>
        <a:xfrm>
          <a:off x="2025750" y="2654040"/>
          <a:ext cx="2050388" cy="2178696"/>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Staff Profile </a:t>
          </a:r>
        </a:p>
      </dsp:txBody>
      <dsp:txXfrm>
        <a:off x="2125842" y="2754132"/>
        <a:ext cx="1850204" cy="1978512"/>
      </dsp:txXfrm>
    </dsp:sp>
    <dsp:sp modelId="{96606AAA-3A5A-48F7-8CC7-6B105AF23BE1}">
      <dsp:nvSpPr>
        <dsp:cNvPr id="0" name=""/>
        <dsp:cNvSpPr/>
      </dsp:nvSpPr>
      <dsp:spPr>
        <a:xfrm>
          <a:off x="4237230" y="2715275"/>
          <a:ext cx="2056227" cy="205622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Staff Assignment</a:t>
          </a:r>
        </a:p>
      </dsp:txBody>
      <dsp:txXfrm>
        <a:off x="4337607" y="2815652"/>
        <a:ext cx="1855473" cy="1855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6BFB6-99B2-40B5-97FA-AB722A0FB270}">
      <dsp:nvSpPr>
        <dsp:cNvPr id="0" name=""/>
        <dsp:cNvSpPr/>
      </dsp:nvSpPr>
      <dsp:spPr>
        <a:xfrm>
          <a:off x="782" y="1705748"/>
          <a:ext cx="2521968" cy="1228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SIS = student information system</a:t>
          </a:r>
        </a:p>
        <a:p>
          <a:pPr marL="114300" lvl="1" indent="-114300" algn="l" defTabSz="577850">
            <a:lnSpc>
              <a:spcPct val="90000"/>
            </a:lnSpc>
            <a:spcBef>
              <a:spcPct val="0"/>
            </a:spcBef>
            <a:spcAft>
              <a:spcPct val="15000"/>
            </a:spcAft>
            <a:buChar char="•"/>
          </a:pPr>
          <a:r>
            <a:rPr lang="en-US" sz="1300" kern="1200" dirty="0"/>
            <a:t>Ideally changes should be made here or in Enrich, depending on the field</a:t>
          </a:r>
        </a:p>
      </dsp:txBody>
      <dsp:txXfrm>
        <a:off x="29059" y="1734025"/>
        <a:ext cx="2465414" cy="908905"/>
      </dsp:txXfrm>
    </dsp:sp>
    <dsp:sp modelId="{84C5C8D8-053C-41B3-9ECD-C90F64BE7BB6}">
      <dsp:nvSpPr>
        <dsp:cNvPr id="0" name=""/>
        <dsp:cNvSpPr/>
      </dsp:nvSpPr>
      <dsp:spPr>
        <a:xfrm>
          <a:off x="1343309" y="1535670"/>
          <a:ext cx="2470773" cy="2470773"/>
        </a:xfrm>
        <a:prstGeom prst="leftCircularArrow">
          <a:avLst>
            <a:gd name="adj1" fmla="val 2131"/>
            <a:gd name="adj2" fmla="val 256043"/>
            <a:gd name="adj3" fmla="val 2032609"/>
            <a:gd name="adj4" fmla="val 9025544"/>
            <a:gd name="adj5"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307BE-2C73-4295-B804-729259E4C395}">
      <dsp:nvSpPr>
        <dsp:cNvPr id="0" name=""/>
        <dsp:cNvSpPr/>
      </dsp:nvSpPr>
      <dsp:spPr>
        <a:xfrm>
          <a:off x="774941" y="2733133"/>
          <a:ext cx="1557841" cy="61950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SIS </a:t>
          </a:r>
        </a:p>
        <a:p>
          <a:pPr marL="0" lvl="0" indent="0" algn="ctr" defTabSz="577850">
            <a:lnSpc>
              <a:spcPct val="90000"/>
            </a:lnSpc>
            <a:spcBef>
              <a:spcPct val="0"/>
            </a:spcBef>
            <a:spcAft>
              <a:spcPct val="35000"/>
            </a:spcAft>
            <a:buNone/>
          </a:pPr>
          <a:r>
            <a:rPr lang="en-US" sz="1300" kern="1200" dirty="0"/>
            <a:t>I.C., PowerSchool, </a:t>
          </a:r>
          <a:r>
            <a:rPr lang="en-US" sz="1300" kern="1200" dirty="0" err="1"/>
            <a:t>etc</a:t>
          </a:r>
          <a:endParaRPr lang="en-US" sz="1300" kern="1200" dirty="0"/>
        </a:p>
      </dsp:txBody>
      <dsp:txXfrm>
        <a:off x="793086" y="2751278"/>
        <a:ext cx="1521551" cy="583212"/>
      </dsp:txXfrm>
    </dsp:sp>
    <dsp:sp modelId="{17074D65-9CB4-4BFF-A963-B0CCA4AAC63D}">
      <dsp:nvSpPr>
        <dsp:cNvPr id="0" name=""/>
        <dsp:cNvSpPr/>
      </dsp:nvSpPr>
      <dsp:spPr>
        <a:xfrm>
          <a:off x="2773446" y="1508689"/>
          <a:ext cx="2418899" cy="1621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IEP student data system</a:t>
          </a:r>
        </a:p>
        <a:p>
          <a:pPr marL="114300" lvl="1" indent="-114300" algn="l" defTabSz="533400">
            <a:lnSpc>
              <a:spcPct val="90000"/>
            </a:lnSpc>
            <a:spcBef>
              <a:spcPct val="0"/>
            </a:spcBef>
            <a:spcAft>
              <a:spcPct val="15000"/>
            </a:spcAft>
            <a:buChar char="•"/>
          </a:pPr>
          <a:r>
            <a:rPr lang="en-US" sz="1200" kern="1200" dirty="0">
              <a:solidFill>
                <a:srgbClr val="FF0000"/>
              </a:solidFill>
            </a:rPr>
            <a:t>Includes most Child File and Participation File level 1 edits (these should mirror the Pipeline)</a:t>
          </a:r>
        </a:p>
        <a:p>
          <a:pPr marL="114300" lvl="1" indent="-114300" algn="l" defTabSz="533400">
            <a:lnSpc>
              <a:spcPct val="90000"/>
            </a:lnSpc>
            <a:spcBef>
              <a:spcPct val="0"/>
            </a:spcBef>
            <a:spcAft>
              <a:spcPct val="15000"/>
            </a:spcAft>
            <a:buChar char="•"/>
          </a:pPr>
          <a:r>
            <a:rPr lang="en-US" sz="1200" kern="1200" dirty="0"/>
            <a:t>Ideally, IEP data changes should be made here or in SIS</a:t>
          </a:r>
          <a:endParaRPr lang="en-US" sz="1200" kern="1200" dirty="0">
            <a:solidFill>
              <a:srgbClr val="FF0000"/>
            </a:solidFill>
          </a:endParaRPr>
        </a:p>
      </dsp:txBody>
      <dsp:txXfrm>
        <a:off x="2810764" y="1893498"/>
        <a:ext cx="2344263" cy="1199498"/>
      </dsp:txXfrm>
    </dsp:sp>
    <dsp:sp modelId="{FC624E1C-21DF-486E-B3D5-4BCD807353DD}">
      <dsp:nvSpPr>
        <dsp:cNvPr id="0" name=""/>
        <dsp:cNvSpPr/>
      </dsp:nvSpPr>
      <dsp:spPr>
        <a:xfrm>
          <a:off x="4052620" y="588340"/>
          <a:ext cx="2649234" cy="2649234"/>
        </a:xfrm>
        <a:prstGeom prst="circularArrow">
          <a:avLst>
            <a:gd name="adj1" fmla="val 1987"/>
            <a:gd name="adj2" fmla="val 238012"/>
            <a:gd name="adj3" fmla="val 19586488"/>
            <a:gd name="adj4" fmla="val 12575521"/>
            <a:gd name="adj5" fmla="val 23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07198-02F5-43D6-979C-0C02FF0E28C5}">
      <dsp:nvSpPr>
        <dsp:cNvPr id="0" name=""/>
        <dsp:cNvSpPr/>
      </dsp:nvSpPr>
      <dsp:spPr>
        <a:xfrm>
          <a:off x="3496071" y="1286998"/>
          <a:ext cx="1557841" cy="61950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Enrich/Frontline</a:t>
          </a:r>
        </a:p>
      </dsp:txBody>
      <dsp:txXfrm>
        <a:off x="3514216" y="1305143"/>
        <a:ext cx="1521551" cy="583212"/>
      </dsp:txXfrm>
    </dsp:sp>
    <dsp:sp modelId="{5FB50C2C-FE23-49D9-86A7-9A9E0B55990C}">
      <dsp:nvSpPr>
        <dsp:cNvPr id="0" name=""/>
        <dsp:cNvSpPr/>
      </dsp:nvSpPr>
      <dsp:spPr>
        <a:xfrm>
          <a:off x="5443042" y="1510866"/>
          <a:ext cx="2442875" cy="16197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State reporting system</a:t>
          </a:r>
        </a:p>
        <a:p>
          <a:pPr marL="114300" lvl="1" indent="-114300" algn="l" defTabSz="533400">
            <a:lnSpc>
              <a:spcPct val="90000"/>
            </a:lnSpc>
            <a:spcBef>
              <a:spcPct val="0"/>
            </a:spcBef>
            <a:spcAft>
              <a:spcPct val="15000"/>
            </a:spcAft>
            <a:buChar char="•"/>
          </a:pPr>
          <a:r>
            <a:rPr lang="en-US" sz="1200" kern="1200" dirty="0">
              <a:solidFill>
                <a:srgbClr val="FF0000"/>
              </a:solidFill>
            </a:rPr>
            <a:t>IEP Interchange level 1 edits (full edit list - includes additional edits)</a:t>
          </a:r>
        </a:p>
        <a:p>
          <a:pPr marL="228600" lvl="2" indent="-114300" algn="l" defTabSz="533400">
            <a:lnSpc>
              <a:spcPct val="90000"/>
            </a:lnSpc>
            <a:spcBef>
              <a:spcPct val="0"/>
            </a:spcBef>
            <a:spcAft>
              <a:spcPct val="15000"/>
            </a:spcAft>
            <a:buChar char="•"/>
          </a:pPr>
          <a:r>
            <a:rPr lang="en-US" sz="1200" kern="1200" dirty="0">
              <a:solidFill>
                <a:srgbClr val="FF0000"/>
              </a:solidFill>
            </a:rPr>
            <a:t>Child File and Participation File </a:t>
          </a:r>
        </a:p>
        <a:p>
          <a:pPr marL="114300" lvl="1" indent="-114300" algn="l" defTabSz="533400">
            <a:lnSpc>
              <a:spcPct val="90000"/>
            </a:lnSpc>
            <a:spcBef>
              <a:spcPct val="0"/>
            </a:spcBef>
            <a:spcAft>
              <a:spcPct val="15000"/>
            </a:spcAft>
            <a:buChar char="•"/>
          </a:pPr>
          <a:r>
            <a:rPr lang="en-US" sz="1200" kern="1200" dirty="0" err="1"/>
            <a:t>Decenmber</a:t>
          </a:r>
          <a:r>
            <a:rPr lang="en-US" sz="1200" kern="1200" dirty="0"/>
            <a:t> Staff and Student Snapshot level 2 edits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b="1" kern="1200" dirty="0"/>
            <a:t>OFFICIAL ERROR SOURCE</a:t>
          </a:r>
        </a:p>
      </dsp:txBody>
      <dsp:txXfrm>
        <a:off x="5480318" y="1548142"/>
        <a:ext cx="2368323" cy="1198128"/>
      </dsp:txXfrm>
    </dsp:sp>
    <dsp:sp modelId="{5C699E16-FE4E-4540-9575-DDFA82859F32}">
      <dsp:nvSpPr>
        <dsp:cNvPr id="0" name=""/>
        <dsp:cNvSpPr/>
      </dsp:nvSpPr>
      <dsp:spPr>
        <a:xfrm>
          <a:off x="6081862" y="3073056"/>
          <a:ext cx="1557841" cy="619502"/>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Data Pipeline/CDE</a:t>
          </a:r>
        </a:p>
      </dsp:txBody>
      <dsp:txXfrm>
        <a:off x="6100007" y="3091201"/>
        <a:ext cx="1521551" cy="583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F960-2386-4A6C-8B56-8B135CFBF350}">
      <dsp:nvSpPr>
        <dsp:cNvPr id="0" name=""/>
        <dsp:cNvSpPr/>
      </dsp:nvSpPr>
      <dsp:spPr>
        <a:xfrm>
          <a:off x="-1" y="47120"/>
          <a:ext cx="5021943" cy="31387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2568C-B1EF-4CBE-9F60-CDD8AC962111}">
      <dsp:nvSpPr>
        <dsp:cNvPr id="0" name=""/>
        <dsp:cNvSpPr/>
      </dsp:nvSpPr>
      <dsp:spPr>
        <a:xfrm>
          <a:off x="538478" y="2203104"/>
          <a:ext cx="329185" cy="3291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2DC83-274B-4849-9996-8E0C0764BD55}">
      <dsp:nvSpPr>
        <dsp:cNvPr id="0" name=""/>
        <dsp:cNvSpPr/>
      </dsp:nvSpPr>
      <dsp:spPr>
        <a:xfrm rot="19948812">
          <a:off x="820017" y="1656494"/>
          <a:ext cx="2155406" cy="90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7" tIns="0" rIns="0" bIns="0" numCol="1" spcCol="1270" anchor="t" anchorCtr="0">
          <a:noAutofit/>
        </a:bodyPr>
        <a:lstStyle/>
        <a:p>
          <a:pPr lvl="0" algn="l" defTabSz="800100">
            <a:lnSpc>
              <a:spcPct val="90000"/>
            </a:lnSpc>
            <a:spcBef>
              <a:spcPct val="0"/>
            </a:spcBef>
            <a:spcAft>
              <a:spcPct val="35000"/>
            </a:spcAft>
            <a:buNone/>
          </a:pPr>
          <a:r>
            <a:rPr lang="en-US" sz="1800" kern="1200" cap="all" baseline="0" dirty="0">
              <a:solidFill>
                <a:srgbClr val="0000FF"/>
              </a:solidFill>
              <a:latin typeface="Gill Sans MT" panose="020B0502020104020203" pitchFamily="34" charset="0"/>
            </a:rPr>
            <a:t>   </a:t>
          </a:r>
          <a:r>
            <a:rPr lang="en-US" sz="2000" kern="1200" cap="all" baseline="0" dirty="0">
              <a:solidFill>
                <a:srgbClr val="0000FF"/>
              </a:solidFill>
              <a:latin typeface="Gill Sans MT" panose="020B0502020104020203" pitchFamily="34" charset="0"/>
            </a:rPr>
            <a:t>IEP</a:t>
          </a:r>
          <a:r>
            <a:rPr lang="en-US" sz="1800" kern="1200" cap="all" baseline="0" dirty="0">
              <a:solidFill>
                <a:srgbClr val="0000FF"/>
              </a:solidFill>
              <a:latin typeface="Gill Sans MT" panose="020B0502020104020203" pitchFamily="34" charset="0"/>
            </a:rPr>
            <a:t> </a:t>
          </a:r>
        </a:p>
        <a:p>
          <a:pPr marL="174625" lvl="0" indent="-174625" algn="l" defTabSz="800100">
            <a:lnSpc>
              <a:spcPct val="90000"/>
            </a:lnSpc>
            <a:spcBef>
              <a:spcPct val="0"/>
            </a:spcBef>
            <a:spcAft>
              <a:spcPct val="35000"/>
            </a:spcAft>
            <a:buNone/>
          </a:pPr>
          <a:r>
            <a:rPr lang="en-US" sz="2800" kern="1200" dirty="0">
              <a:latin typeface="Gill Sans MT" panose="020B0502020104020203" pitchFamily="34" charset="0"/>
            </a:rPr>
            <a:t>   </a:t>
          </a:r>
        </a:p>
      </dsp:txBody>
      <dsp:txXfrm>
        <a:off x="820017" y="1656494"/>
        <a:ext cx="2155406" cy="907088"/>
      </dsp:txXfrm>
    </dsp:sp>
    <dsp:sp modelId="{93F2A8C7-908C-405D-9965-0F786F62E16B}">
      <dsp:nvSpPr>
        <dsp:cNvPr id="0" name=""/>
        <dsp:cNvSpPr/>
      </dsp:nvSpPr>
      <dsp:spPr>
        <a:xfrm>
          <a:off x="1743745" y="1402733"/>
          <a:ext cx="329183" cy="329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616FF-B98D-4440-A4DD-1B99B2D3E849}">
      <dsp:nvSpPr>
        <dsp:cNvPr id="0" name=""/>
        <dsp:cNvSpPr/>
      </dsp:nvSpPr>
      <dsp:spPr>
        <a:xfrm rot="20702972">
          <a:off x="2275111" y="1175445"/>
          <a:ext cx="1952169" cy="17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68" tIns="0" rIns="0" bIns="0" numCol="1" spcCol="1270" anchor="t" anchorCtr="0">
          <a:noAutofit/>
        </a:bodyPr>
        <a:lstStyle/>
        <a:p>
          <a:pPr marL="0" lvl="0" indent="0" algn="l" defTabSz="577850">
            <a:lnSpc>
              <a:spcPct val="90000"/>
            </a:lnSpc>
            <a:spcBef>
              <a:spcPct val="0"/>
            </a:spcBef>
            <a:spcAft>
              <a:spcPct val="35000"/>
            </a:spcAft>
            <a:buNone/>
          </a:pPr>
          <a:r>
            <a:rPr lang="en-US" sz="1300" kern="1200" cap="all" baseline="0" dirty="0">
              <a:solidFill>
                <a:srgbClr val="0000FF"/>
              </a:solidFill>
            </a:rPr>
            <a:t> </a:t>
          </a:r>
          <a:r>
            <a:rPr lang="en-US" sz="1800" kern="1200" cap="all" baseline="0" dirty="0">
              <a:solidFill>
                <a:srgbClr val="0000FF"/>
              </a:solidFill>
              <a:latin typeface="Gill Sans MT" panose="020B0502020104020203" pitchFamily="34" charset="0"/>
            </a:rPr>
            <a:t>Staff</a:t>
          </a:r>
        </a:p>
        <a:p>
          <a:pPr marL="0" lvl="0" indent="0" algn="l" defTabSz="577850">
            <a:lnSpc>
              <a:spcPct val="100000"/>
            </a:lnSpc>
            <a:spcBef>
              <a:spcPct val="0"/>
            </a:spcBef>
            <a:spcAft>
              <a:spcPts val="0"/>
            </a:spcAft>
            <a:buNone/>
          </a:pPr>
          <a:r>
            <a:rPr lang="en-US" kern="1200" dirty="0">
              <a:latin typeface="Gill Sans MT" panose="020B0502020104020203" pitchFamily="34" charset="0"/>
            </a:rPr>
            <a:t>  </a:t>
          </a:r>
        </a:p>
      </dsp:txBody>
      <dsp:txXfrm>
        <a:off x="2275111" y="1175445"/>
        <a:ext cx="1952169" cy="1707460"/>
      </dsp:txXfrm>
    </dsp:sp>
    <dsp:sp modelId="{471BB19B-2232-4B6C-9B60-798C76D88EFA}">
      <dsp:nvSpPr>
        <dsp:cNvPr id="0" name=""/>
        <dsp:cNvSpPr/>
      </dsp:nvSpPr>
      <dsp:spPr>
        <a:xfrm>
          <a:off x="3176377" y="930166"/>
          <a:ext cx="326426" cy="326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438F2-C69D-47CC-AB59-10339DE19B2C}">
      <dsp:nvSpPr>
        <dsp:cNvPr id="0" name=""/>
        <dsp:cNvSpPr/>
      </dsp:nvSpPr>
      <dsp:spPr>
        <a:xfrm rot="21310216">
          <a:off x="2862504" y="977262"/>
          <a:ext cx="2159439" cy="218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7" tIns="0" rIns="0" bIns="0" numCol="1" spcCol="1270" anchor="t" anchorCtr="0">
          <a:noAutofit/>
        </a:bodyPr>
        <a:lstStyle/>
        <a:p>
          <a:pPr marL="0" lvl="0" indent="0" algn="l" defTabSz="577850">
            <a:lnSpc>
              <a:spcPct val="90000"/>
            </a:lnSpc>
            <a:spcBef>
              <a:spcPct val="0"/>
            </a:spcBef>
            <a:spcAft>
              <a:spcPct val="35000"/>
            </a:spcAft>
            <a:buNone/>
          </a:pPr>
          <a:r>
            <a:rPr lang="en-US" sz="1300" kern="1200" cap="all" baseline="0" dirty="0">
              <a:solidFill>
                <a:srgbClr val="0000FF"/>
              </a:solidFill>
            </a:rPr>
            <a:t>                 </a:t>
          </a:r>
          <a:r>
            <a:rPr lang="en-US" sz="1800" kern="1200" cap="all" baseline="0" dirty="0">
              <a:solidFill>
                <a:srgbClr val="0000FF"/>
              </a:solidFill>
              <a:latin typeface="Gill Sans MT" panose="020B0502020104020203" pitchFamily="34" charset="0"/>
            </a:rPr>
            <a:t>Student</a:t>
          </a:r>
        </a:p>
        <a:p>
          <a:pPr marL="0" lvl="0" indent="0" algn="l" defTabSz="577850">
            <a:lnSpc>
              <a:spcPct val="90000"/>
            </a:lnSpc>
            <a:spcBef>
              <a:spcPct val="0"/>
            </a:spcBef>
            <a:spcAft>
              <a:spcPct val="35000"/>
            </a:spcAft>
            <a:buNone/>
          </a:pPr>
          <a:r>
            <a:rPr lang="en-US" sz="1800" kern="1200" dirty="0">
              <a:latin typeface="Gill Sans MT" panose="020B0502020104020203" pitchFamily="34" charset="0"/>
            </a:rPr>
            <a:t>                            </a:t>
          </a:r>
          <a:endParaRPr lang="en-US" sz="1300" kern="1200" dirty="0">
            <a:latin typeface="Gill Sans MT" panose="020B0502020104020203" pitchFamily="34" charset="0"/>
          </a:endParaRPr>
        </a:p>
      </dsp:txBody>
      <dsp:txXfrm>
        <a:off x="2862504" y="977262"/>
        <a:ext cx="2159439" cy="21814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8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06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63</a:t>
            </a:fld>
            <a:endParaRPr lang="en-US"/>
          </a:p>
        </p:txBody>
      </p:sp>
    </p:spTree>
    <p:extLst>
      <p:ext uri="{BB962C8B-B14F-4D97-AF65-F5344CB8AC3E}">
        <p14:creationId xmlns:p14="http://schemas.microsoft.com/office/powerpoint/2010/main" val="231664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66</a:t>
            </a:fld>
            <a:endParaRPr lang="en-US"/>
          </a:p>
        </p:txBody>
      </p:sp>
    </p:spTree>
    <p:extLst>
      <p:ext uri="{BB962C8B-B14F-4D97-AF65-F5344CB8AC3E}">
        <p14:creationId xmlns:p14="http://schemas.microsoft.com/office/powerpoint/2010/main" val="284879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11/14/2023</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11/14/2023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dirty="0"/>
          </a:p>
        </p:txBody>
      </p:sp>
    </p:spTree>
    <p:extLst>
      <p:ext uri="{BB962C8B-B14F-4D97-AF65-F5344CB8AC3E}">
        <p14:creationId xmlns:p14="http://schemas.microsoft.com/office/powerpoint/2010/main" val="59555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348860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33998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43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72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20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2186619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5346654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pPr/>
              <a:t>‹#›</a:t>
            </a:fld>
            <a:endParaRPr lang="en-US" dirty="0"/>
          </a:p>
        </p:txBody>
      </p:sp>
      <p:pic>
        <p:nvPicPr>
          <p:cNvPr id="10" name="Picture 9" title="Header graphic"/>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pic>
        <p:nvPicPr>
          <p:cNvPr id="13" name="Picture 12" title="CDE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223050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2915782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8043" t="1416" r="26277" b="21579"/>
          <a:stretch/>
        </p:blipFill>
        <p:spPr>
          <a:xfrm rot="5400000">
            <a:off x="-2405180" y="2367481"/>
            <a:ext cx="6880198" cy="21008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569861"/>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2215" t="233" r="16690" b="26075"/>
          <a:stretch/>
        </p:blipFill>
        <p:spPr>
          <a:xfrm rot="5400000">
            <a:off x="-2391591" y="2350892"/>
            <a:ext cx="6875451" cy="2138767"/>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979670"/>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1138" t="1003" r="5329" b="20306"/>
          <a:stretch/>
        </p:blipFill>
        <p:spPr>
          <a:xfrm rot="5400000">
            <a:off x="-2386330" y="2386330"/>
            <a:ext cx="6858000" cy="20853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972146"/>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0801" t="3471" r="5921" b="19080"/>
          <a:stretch/>
        </p:blipFill>
        <p:spPr>
          <a:xfrm rot="5400000">
            <a:off x="-2398381" y="2358779"/>
            <a:ext cx="6889851" cy="2108592"/>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92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51439594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5767232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0216454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9391726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64020816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72762926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9408902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67403561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6538063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7122636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5484036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69088690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588702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563286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pPr/>
              <a:t>‹#›</a:t>
            </a:fld>
            <a:endParaRPr lang="en-US" dirty="0"/>
          </a:p>
        </p:txBody>
      </p:sp>
      <p:pic>
        <p:nvPicPr>
          <p:cNvPr id="9" name="Picture 8"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pic>
        <p:nvPicPr>
          <p:cNvPr id="11" name="Picture 10" title="Colorado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07100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04444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30323590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72895336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title="Orang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468428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row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655810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21392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82228208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0130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284425492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4049005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7809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443187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5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652276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17070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64500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6253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44004455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590394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538176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18592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56368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36655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26684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361721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062511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578070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5037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675369461"/>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2423097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79083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1447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605316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2034149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4746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22992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253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9079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6823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0"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Rectangle 10"/>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5"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196400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65327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808949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626895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31645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781667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665515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82180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95219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460845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4733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993307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851676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3693438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2179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15232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2490980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844686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834466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659329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844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99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37362192"/>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7895477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664" r:id="rId34"/>
    <p:sldLayoutId id="2147483673" r:id="rId35"/>
    <p:sldLayoutId id="2147483674" r:id="rId36"/>
    <p:sldLayoutId id="2147483672" r:id="rId37"/>
    <p:sldLayoutId id="2147483676" r:id="rId38"/>
    <p:sldLayoutId id="2147483680" r:id="rId39"/>
    <p:sldLayoutId id="2147483685" r:id="rId40"/>
    <p:sldLayoutId id="2147483722" r:id="rId41"/>
    <p:sldLayoutId id="2147483723" r:id="rId42"/>
    <p:sldLayoutId id="2147483724" r:id="rId43"/>
    <p:sldLayoutId id="2147483725" r:id="rId44"/>
    <p:sldLayoutId id="2147483726" r:id="rId45"/>
    <p:sldLayoutId id="2147483774" r:id="rId4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194117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9" r:id="rId20"/>
    <p:sldLayoutId id="2147483750"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3241352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ams.microsoft.com/l/meetup-join/19%3ameeting_MzJjMjA1NzItNjk4MS00NmZmLTk2ODYtYTQyN2FmMTJiZWJm%40thread.v2/0?context=%7b%22Tid%22%3a%22a751cfc8-1f9a-4edb-8370-9f1c6d4bea5a%22%2c%22Oid%22%3a%22673cee94-26bd-4c2a-ab82-1b3669e2f049%22%7d" TargetMode="External"/><Relationship Id="rId2" Type="http://schemas.openxmlformats.org/officeDocument/2006/relationships/hyperlink" Target="http://www.cde.state.co.us/datapipeline/datapipelinetownhallpresentations" TargetMode="External"/><Relationship Id="rId1" Type="http://schemas.openxmlformats.org/officeDocument/2006/relationships/slideLayout" Target="../slideLayouts/slideLayout5.xml"/><Relationship Id="rId5" Type="http://schemas.openxmlformats.org/officeDocument/2006/relationships/hyperlink" Target="mailto:LISTNAME-unsubscribe-request@cdelist.cde.state.co.us" TargetMode="External"/><Relationship Id="rId4" Type="http://schemas.openxmlformats.org/officeDocument/2006/relationships/hyperlink" Target="mailto:LISTNAME-subscribe-request@cdelist.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cde.state.co.us/datapipeline/syncplicityinstruction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7.png"/><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mailto:bolger_o@cde.state.co.us" TargetMode="External"/><Relationship Id="rId3" Type="http://schemas.openxmlformats.org/officeDocument/2006/relationships/hyperlink" Target="https://www.cde.state.co.us/datapipeline/inter_sped-iep" TargetMode="External"/><Relationship Id="rId7" Type="http://schemas.openxmlformats.org/officeDocument/2006/relationships/hyperlink" Target="mailto:SpedDecCount@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cde.state.co.us/cdesped/dms" TargetMode="External"/><Relationship Id="rId5" Type="http://schemas.openxmlformats.org/officeDocument/2006/relationships/hyperlink" Target="https://www.cde.state.co.us/datapipeline/snap_sped-december" TargetMode="External"/><Relationship Id="rId10" Type="http://schemas.openxmlformats.org/officeDocument/2006/relationships/hyperlink" Target="mailto:Gudka_D@cde.state.co.us" TargetMode="External"/><Relationship Id="rId4" Type="http://schemas.openxmlformats.org/officeDocument/2006/relationships/hyperlink" Target="https://www.cde.state.co.us/datapipeline/inter_staff" TargetMode="External"/><Relationship Id="rId9" Type="http://schemas.openxmlformats.org/officeDocument/2006/relationships/hyperlink" Target="mailto:Fails_J@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e.state.co.us/datapipeline/decembercounteducationalenvironments" TargetMode="Externa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image" Target="../media/image56.png"/><Relationship Id="rId1" Type="http://schemas.openxmlformats.org/officeDocument/2006/relationships/slideLayout" Target="../slideLayouts/slideLayout48.xml"/><Relationship Id="rId4" Type="http://schemas.openxmlformats.org/officeDocument/2006/relationships/hyperlink" Target="https://www.cde.state.co.us/datapipeline/snap_sped-decemb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image" Target="../media/image58.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cde.state.co.us/datapipeline/decembercountpaicodes" TargetMode="Externa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hyperlink" Target="http://www.cde.state.co.us/datapipeline/inter_staff" TargetMode="External"/><Relationship Id="rId2" Type="http://schemas.openxmlformats.org/officeDocument/2006/relationships/image" Target="../media/image61.pn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hyperlink" Target="http://www2.ed.gov/about/inits/ed/edfacts/index.html" TargetMode="External"/><Relationship Id="rId3" Type="http://schemas.openxmlformats.org/officeDocument/2006/relationships/hyperlink" Target="https://www.cde.state.co.us/cdesped/indicator_05" TargetMode="External"/><Relationship Id="rId7" Type="http://schemas.openxmlformats.org/officeDocument/2006/relationships/hyperlink" Target="https://www.cde.state.co.us/cdesped/indicator_08" TargetMode="External"/><Relationship Id="rId2" Type="http://schemas.openxmlformats.org/officeDocument/2006/relationships/hyperlink" Target="https://www.cde.state.co.us/cdesped/spp-apr" TargetMode="External"/><Relationship Id="rId1" Type="http://schemas.openxmlformats.org/officeDocument/2006/relationships/slideLayout" Target="../slideLayouts/slideLayout5.xml"/><Relationship Id="rId6" Type="http://schemas.openxmlformats.org/officeDocument/2006/relationships/hyperlink" Target="https://www.cde.state.co.us/cdesped/indicator_10-0" TargetMode="External"/><Relationship Id="rId5" Type="http://schemas.openxmlformats.org/officeDocument/2006/relationships/hyperlink" Target="https://www.cde.state.co.us/cdesped/indicator_9" TargetMode="External"/><Relationship Id="rId4" Type="http://schemas.openxmlformats.org/officeDocument/2006/relationships/hyperlink" Target="https://www.cde.state.co.us/cdesped/indicator_06"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5.jp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defisgrant/allocation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de.state.co.us/datapipeline/2023-2024specialeducationdecembercounttimeline" TargetMode="Externa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datapipeline" TargetMode="External"/><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image" Target="../media/image4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spcBef>
                <a:spcPts val="1000"/>
              </a:spcBef>
            </a:pPr>
            <a:r>
              <a:rPr lang="en-US" dirty="0"/>
              <a:t> </a:t>
            </a:r>
            <a:r>
              <a:rPr lang="en-US" sz="3100" b="1" dirty="0">
                <a:solidFill>
                  <a:prstClr val="black"/>
                </a:solidFill>
              </a:rPr>
              <a:t>2023-2024</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Student and Staff </a:t>
            </a:r>
            <a:br>
              <a:rPr lang="en-US" sz="3100" b="1" dirty="0">
                <a:solidFill>
                  <a:prstClr val="black"/>
                </a:solidFill>
              </a:rPr>
            </a:br>
            <a:r>
              <a:rPr lang="en-US" sz="3100" b="1" dirty="0">
                <a:solidFill>
                  <a:prstClr val="black"/>
                </a:solidFill>
              </a:rPr>
              <a:t>Snapshot Training</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p:txBody>
          <a:bodyPr/>
          <a:lstStyle/>
          <a:p>
            <a:pPr lvl="0"/>
            <a:endParaRPr lang="en-US" sz="3200" b="1" baseline="30000" dirty="0">
              <a:solidFill>
                <a:prstClr val="black"/>
              </a:solidFill>
              <a:latin typeface="Museo Slab 500" panose="02000000000000000000" pitchFamily="50" charset="0"/>
            </a:endParaRPr>
          </a:p>
          <a:p>
            <a:pPr lvl="0"/>
            <a:r>
              <a:rPr lang="en-US" sz="3200" b="1" baseline="30000" dirty="0">
                <a:solidFill>
                  <a:prstClr val="black"/>
                </a:solidFill>
                <a:latin typeface="Museo Slab 500" panose="02000000000000000000" pitchFamily="50" charset="0"/>
              </a:rPr>
              <a:t>November 14, 2023</a:t>
            </a:r>
          </a:p>
          <a:p>
            <a:pPr lvl="0"/>
            <a:endParaRPr lang="en-US" b="1" baseline="30000" dirty="0">
              <a:solidFill>
                <a:prstClr val="black"/>
              </a:solidFill>
              <a:latin typeface="Museo Slab 500" panose="02000000000000000000" pitchFamily="50" charset="0"/>
            </a:endParaRPr>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081865" cy="756418"/>
          </a:xfrm>
        </p:spPr>
        <p:txBody>
          <a:bodyPr anchor="t">
            <a:normAutofit/>
          </a:bodyPr>
          <a:lstStyle/>
          <a:p>
            <a:r>
              <a:rPr lang="en-US" dirty="0">
                <a:solidFill>
                  <a:schemeClr val="tx1"/>
                </a:solidFill>
              </a:rPr>
              <a:t>Weekly Data Pipeline Town Hall Webinars</a:t>
            </a:r>
          </a:p>
        </p:txBody>
      </p:sp>
      <p:sp>
        <p:nvSpPr>
          <p:cNvPr id="2" name="Content Placeholder 1"/>
          <p:cNvSpPr>
            <a:spLocks noGrp="1"/>
          </p:cNvSpPr>
          <p:nvPr>
            <p:ph idx="1"/>
          </p:nvPr>
        </p:nvSpPr>
        <p:spPr>
          <a:xfrm>
            <a:off x="245193" y="1398638"/>
            <a:ext cx="8836054" cy="4640674"/>
          </a:xfrm>
        </p:spPr>
        <p:txBody>
          <a:bodyPr>
            <a:normAutofit/>
          </a:bodyPr>
          <a:lstStyle/>
          <a:p>
            <a:pPr marL="0" indent="0">
              <a:buNone/>
            </a:pPr>
            <a:r>
              <a:rPr lang="en-US" sz="1800" dirty="0"/>
              <a:t>Every Thursday from 9-10 am during the school year and every other during the summer</a:t>
            </a:r>
          </a:p>
          <a:p>
            <a:pPr lvl="1"/>
            <a:r>
              <a:rPr lang="en-US" sz="1800" dirty="0"/>
              <a:t>Updates on open and upcoming data collections</a:t>
            </a:r>
          </a:p>
          <a:p>
            <a:pPr lvl="1"/>
            <a:r>
              <a:rPr lang="en-US" sz="1800" dirty="0"/>
              <a:t>Ask questions via chat</a:t>
            </a:r>
          </a:p>
          <a:p>
            <a:pPr lvl="1"/>
            <a:r>
              <a:rPr lang="en-US" sz="1800" dirty="0"/>
              <a:t>Find archived town hall slides and recordings here: </a:t>
            </a:r>
            <a:r>
              <a:rPr lang="en-US" sz="1800" dirty="0">
                <a:hlinkClick r:id="rId2"/>
              </a:rPr>
              <a:t>http://www.cde.state.co.us/datapipeline/datapipelinetownhallpresentations</a:t>
            </a:r>
            <a:r>
              <a:rPr lang="en-US" sz="1800" dirty="0"/>
              <a:t> </a:t>
            </a:r>
          </a:p>
          <a:p>
            <a:pPr marL="0" indent="0">
              <a:buNone/>
            </a:pPr>
            <a:endParaRPr lang="en-US" sz="1800" dirty="0"/>
          </a:p>
          <a:p>
            <a:pPr marL="457200" lvl="1" indent="0">
              <a:buNone/>
            </a:pPr>
            <a:r>
              <a:rPr lang="en-US" sz="1800" dirty="0"/>
              <a:t>Login Information:</a:t>
            </a:r>
          </a:p>
          <a:p>
            <a:pPr marL="457200" lvl="1" indent="0">
              <a:spcBef>
                <a:spcPts val="0"/>
              </a:spcBef>
              <a:buNone/>
            </a:pPr>
            <a:r>
              <a:rPr lang="en-US" sz="1800" dirty="0">
                <a:effectLst/>
              </a:rPr>
              <a:t>Microsoft Teams meeting </a:t>
            </a:r>
          </a:p>
          <a:p>
            <a:pPr marL="457200" lvl="1" indent="0">
              <a:spcBef>
                <a:spcPts val="0"/>
              </a:spcBef>
              <a:buNone/>
            </a:pPr>
            <a:r>
              <a:rPr lang="en-US" sz="1800" u="sng" dirty="0">
                <a:effectLst/>
                <a:hlinkClick r:id="rId3"/>
              </a:rPr>
              <a:t>Click here to join the meeting</a:t>
            </a:r>
            <a:r>
              <a:rPr lang="en-US" sz="1800" dirty="0">
                <a:effectLst/>
              </a:rPr>
              <a:t> </a:t>
            </a:r>
          </a:p>
          <a:p>
            <a:pPr marL="0" indent="0">
              <a:buNone/>
            </a:pPr>
            <a:endParaRPr lang="en-US" dirty="0"/>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 Subscribe to </a:t>
            </a:r>
            <a:r>
              <a:rPr lang="en-US" sz="1600" dirty="0">
                <a:latin typeface="Calibri" panose="020F0502020204030204" pitchFamily="34" charset="0"/>
                <a:ea typeface="Calibri" panose="020F0502020204030204" pitchFamily="34" charset="0"/>
                <a:cs typeface="Times New Roman" panose="02020603050405020304" pitchFamily="18" charset="0"/>
              </a:rPr>
              <a:t>the town halls, email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DATASERVICES</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-subscribe-request@cdelist.cde.state.co.us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 Unsubscribe from the town halls, email: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DATASERVICES</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-unsubscribe request@cdelist.cde.state.co.us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898D7FE-6BC0-43DD-93C1-391C0CD70A33}"/>
              </a:ext>
            </a:extLst>
          </p:cNvPr>
          <p:cNvSpPr>
            <a:spLocks noGrp="1"/>
          </p:cNvSpPr>
          <p:nvPr>
            <p:ph type="sldNum" sz="quarter" idx="12"/>
          </p:nvPr>
        </p:nvSpPr>
        <p:spPr>
          <a:xfrm>
            <a:off x="223071" y="6427018"/>
            <a:ext cx="2057400" cy="365125"/>
          </a:xfrm>
        </p:spPr>
        <p:txBody>
          <a:bodyPr>
            <a:normAutofit/>
          </a:bodyPr>
          <a:lstStyle/>
          <a:p>
            <a:pPr>
              <a:spcAft>
                <a:spcPts val="600"/>
              </a:spcAft>
            </a:pPr>
            <a:fld id="{C479D5F6-EDCB-402A-AC08-4943A1820E8F}" type="slidenum">
              <a:rPr lang="en-US" smtClean="0"/>
              <a:pPr>
                <a:spcAft>
                  <a:spcPts val="600"/>
                </a:spcAft>
              </a:pPr>
              <a:t>10</a:t>
            </a:fld>
            <a:endParaRPr lang="en-US"/>
          </a:p>
        </p:txBody>
      </p:sp>
    </p:spTree>
    <p:extLst>
      <p:ext uri="{BB962C8B-B14F-4D97-AF65-F5344CB8AC3E}">
        <p14:creationId xmlns:p14="http://schemas.microsoft.com/office/powerpoint/2010/main" val="391920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Syncplicity – How to Share </a:t>
            </a:r>
            <a:br>
              <a:rPr lang="en-US" dirty="0">
                <a:solidFill>
                  <a:schemeClr val="tx1"/>
                </a:solidFill>
              </a:rPr>
            </a:br>
            <a:r>
              <a:rPr lang="en-US" dirty="0">
                <a:solidFill>
                  <a:schemeClr val="tx1"/>
                </a:solidFill>
              </a:rPr>
              <a:t>Personally Identifiable Information  </a:t>
            </a:r>
          </a:p>
        </p:txBody>
      </p:sp>
      <p:sp>
        <p:nvSpPr>
          <p:cNvPr id="2" name="Content Placeholder 1"/>
          <p:cNvSpPr>
            <a:spLocks noGrp="1"/>
          </p:cNvSpPr>
          <p:nvPr>
            <p:ph idx="1"/>
          </p:nvPr>
        </p:nvSpPr>
        <p:spPr/>
        <p:txBody>
          <a:bodyPr>
            <a:normAutofit lnSpcReduction="10000"/>
          </a:bodyPr>
          <a:lstStyle/>
          <a:p>
            <a:r>
              <a:rPr lang="en-US" sz="1900" dirty="0"/>
              <a:t>Syncplicity is an online platform used for secure file sharing. This is what CDE uses to share anything with PII </a:t>
            </a:r>
            <a:r>
              <a:rPr lang="en-US" sz="2000" dirty="0">
                <a:hlinkClick r:id="rId2"/>
              </a:rPr>
              <a:t>http://www.cde.state.co.us/datapipeline/syncplicityinstructions</a:t>
            </a:r>
            <a:r>
              <a:rPr lang="en-US" sz="2000" dirty="0"/>
              <a:t> </a:t>
            </a:r>
          </a:p>
          <a:p>
            <a:pPr marL="0" indent="0">
              <a:buNone/>
            </a:pPr>
            <a:endParaRPr lang="en-US" sz="2000" dirty="0"/>
          </a:p>
          <a:p>
            <a:pPr marL="0" indent="0">
              <a:buNone/>
            </a:pPr>
            <a:r>
              <a:rPr lang="en-US" sz="2000" dirty="0">
                <a:solidFill>
                  <a:schemeClr val="tx1"/>
                </a:solidFill>
                <a:latin typeface="+mn-lt"/>
              </a:rPr>
              <a:t>Please email me if you do not yet have a folder. </a:t>
            </a:r>
            <a:r>
              <a:rPr lang="en-US" sz="2000" dirty="0"/>
              <a:t>I</a:t>
            </a:r>
            <a:r>
              <a:rPr lang="en-US" sz="2000" dirty="0">
                <a:solidFill>
                  <a:schemeClr val="tx1"/>
                </a:solidFill>
                <a:latin typeface="+mn-lt"/>
              </a:rPr>
              <a:t> will send you an email with a link to set up your AU # Syncplicity folder, used for all three </a:t>
            </a:r>
            <a:r>
              <a:rPr lang="en-US" sz="2000" dirty="0" err="1">
                <a:solidFill>
                  <a:schemeClr val="tx1"/>
                </a:solidFill>
                <a:latin typeface="+mn-lt"/>
              </a:rPr>
              <a:t>SpEd</a:t>
            </a:r>
            <a:r>
              <a:rPr lang="en-US" sz="2000" dirty="0">
                <a:solidFill>
                  <a:schemeClr val="tx1"/>
                </a:solidFill>
                <a:latin typeface="+mn-lt"/>
              </a:rPr>
              <a:t> collections.</a:t>
            </a:r>
          </a:p>
          <a:p>
            <a:pPr>
              <a:buFont typeface="Wingdings" panose="05000000000000000000" pitchFamily="2" charset="2"/>
              <a:buChar char="v"/>
            </a:pPr>
            <a:r>
              <a:rPr lang="en-US" sz="2000" dirty="0">
                <a:solidFill>
                  <a:schemeClr val="tx1"/>
                </a:solidFill>
                <a:latin typeface="+mn-lt"/>
              </a:rPr>
              <a:t>Once a file has been shared you can access Syncplicity at:  </a:t>
            </a:r>
            <a:r>
              <a:rPr lang="en-US" sz="2000" u="sng" dirty="0">
                <a:solidFill>
                  <a:schemeClr val="tx1"/>
                </a:solidFill>
                <a:latin typeface="+mn-lt"/>
              </a:rPr>
              <a:t>my.syncplicity.com</a:t>
            </a:r>
          </a:p>
          <a:p>
            <a:pPr>
              <a:buFont typeface="Wingdings" panose="05000000000000000000" pitchFamily="2" charset="2"/>
              <a:buChar char="v"/>
            </a:pPr>
            <a:r>
              <a:rPr lang="en-US" sz="2000" dirty="0">
                <a:solidFill>
                  <a:schemeClr val="tx1"/>
                </a:solidFill>
                <a:latin typeface="+mn-lt"/>
              </a:rPr>
              <a:t>File name is your AU code </a:t>
            </a:r>
          </a:p>
          <a:p>
            <a:pPr>
              <a:buFont typeface="Wingdings" panose="05000000000000000000" pitchFamily="2" charset="2"/>
              <a:buChar char="v"/>
            </a:pPr>
            <a:r>
              <a:rPr lang="en-US" sz="2000" dirty="0">
                <a:solidFill>
                  <a:schemeClr val="tx1"/>
                </a:solidFill>
                <a:latin typeface="+mn-lt"/>
              </a:rPr>
              <a:t>Used for Exception requests, questions that include PII, facility student information, </a:t>
            </a:r>
            <a:r>
              <a:rPr lang="en-US" sz="2000" dirty="0" err="1">
                <a:solidFill>
                  <a:schemeClr val="tx1"/>
                </a:solidFill>
                <a:latin typeface="+mn-lt"/>
              </a:rPr>
              <a:t>etc</a:t>
            </a:r>
            <a:endParaRPr lang="en-US" sz="2000" dirty="0">
              <a:solidFill>
                <a:schemeClr val="tx1"/>
              </a:solidFill>
              <a:latin typeface="+mn-lt"/>
            </a:endParaRPr>
          </a:p>
          <a:p>
            <a:pPr>
              <a:buFont typeface="Wingdings" panose="05000000000000000000" pitchFamily="2" charset="2"/>
              <a:buChar char="v"/>
            </a:pPr>
            <a:r>
              <a:rPr lang="en-US" sz="2000" b="1" dirty="0">
                <a:solidFill>
                  <a:schemeClr val="tx1"/>
                </a:solidFill>
                <a:latin typeface="+mn-lt"/>
              </a:rPr>
              <a:t>Please email CDE to notify us you’ve placed something in the folder. We aren’t automatically notified when you’ve saved something in your Syncplicity folder.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94624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pecial Education Child, Special Education Participation, Staff Profile, Staff Assignment, Student Demographic, Student School Association" title="Data is pulled from these interchange files"/>
          <p:cNvGraphicFramePr>
            <a:graphicFrameLocks noGrp="1"/>
          </p:cNvGraphicFramePr>
          <p:nvPr>
            <p:ph sz="quarter" idx="10"/>
            <p:extLst>
              <p:ext uri="{D42A27DB-BD31-4B8C-83A1-F6EECF244321}">
                <p14:modId xmlns:p14="http://schemas.microsoft.com/office/powerpoint/2010/main" val="2303409045"/>
              </p:ext>
            </p:extLst>
          </p:nvPr>
        </p:nvGraphicFramePr>
        <p:xfrm>
          <a:off x="407986" y="1197173"/>
          <a:ext cx="8316289" cy="527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 y="81313"/>
            <a:ext cx="92489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Special Education December Count Snapshot </a:t>
            </a:r>
          </a:p>
        </p:txBody>
      </p:sp>
      <p:sp>
        <p:nvSpPr>
          <p:cNvPr id="4" name="TextBox 3"/>
          <p:cNvSpPr txBox="1"/>
          <p:nvPr/>
        </p:nvSpPr>
        <p:spPr>
          <a:xfrm>
            <a:off x="1630575" y="1319735"/>
            <a:ext cx="7215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is pulled from these Data Pipeline Interchanges and files:</a:t>
            </a:r>
          </a:p>
        </p:txBody>
      </p:sp>
      <p:sp>
        <p:nvSpPr>
          <p:cNvPr id="8" name="Oval 7"/>
          <p:cNvSpPr/>
          <p:nvPr/>
        </p:nvSpPr>
        <p:spPr>
          <a:xfrm>
            <a:off x="6803221" y="2504973"/>
            <a:ext cx="1461542" cy="1319135"/>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Student School Association</a:t>
            </a:r>
          </a:p>
        </p:txBody>
      </p:sp>
      <p:sp>
        <p:nvSpPr>
          <p:cNvPr id="9" name="Oval 8" title="Student Demographic"/>
          <p:cNvSpPr/>
          <p:nvPr/>
        </p:nvSpPr>
        <p:spPr>
          <a:xfrm>
            <a:off x="940630" y="2480872"/>
            <a:ext cx="1454048" cy="1244183"/>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049308" y="2778919"/>
            <a:ext cx="1499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Student Demographic</a:t>
            </a:r>
          </a:p>
        </p:txBody>
      </p:sp>
      <p:pic>
        <p:nvPicPr>
          <p:cNvPr id="11" name="Picture 3" descr="C:\Users\Heitman_L\AppData\Local\Microsoft\Windows\Temporary Internet Files\Content.IE5\G531FJ0Q\1325437264[1].png" title="Cam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3992" y="53980"/>
            <a:ext cx="680617" cy="4700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392" y="4246932"/>
            <a:ext cx="207275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District Responsibility: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EF7521"/>
                </a:solidFill>
                <a:effectLst/>
                <a:uLnTx/>
                <a:uFillTx/>
                <a:latin typeface="Calibri" panose="020F0502020204030204"/>
                <a:ea typeface="+mn-ea"/>
                <a:cs typeface="+mn-cs"/>
              </a:rPr>
              <a:t>Student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5B9BD5"/>
                </a:solidFill>
                <a:effectLst/>
                <a:uLnTx/>
                <a:uFillTx/>
                <a:latin typeface="Calibri" panose="020F0502020204030204"/>
                <a:ea typeface="+mn-ea"/>
                <a:cs typeface="+mn-cs"/>
              </a:rPr>
              <a:t>Staff (include Sped staff if AU is not uploading staff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AU Responsibility:</a:t>
            </a:r>
            <a:r>
              <a:rPr kumimoji="0" lang="en-US" sz="1200" b="1" i="0" u="none" strike="noStrike" kern="1200" cap="none" spc="0" normalizeH="0" baseline="0" noProof="0">
                <a:ln>
                  <a:noFill/>
                </a:ln>
                <a:solidFill>
                  <a:srgbClr val="EF7521"/>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70AD47">
                    <a:lumMod val="60000"/>
                    <a:lumOff val="40000"/>
                  </a:srgbClr>
                </a:solidFill>
                <a:effectLst/>
                <a:uLnTx/>
                <a:uFillTx/>
                <a:latin typeface="Calibri" panose="020F0502020204030204"/>
                <a:ea typeface="+mn-ea"/>
                <a:cs typeface="+mn-cs"/>
              </a:rPr>
              <a:t>Special Education IEP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5B9BD5"/>
                </a:solidFill>
                <a:effectLst/>
                <a:uLnTx/>
                <a:uFillTx/>
                <a:latin typeface="Calibri" panose="020F0502020204030204"/>
                <a:ea typeface="+mn-ea"/>
                <a:cs typeface="+mn-cs"/>
              </a:rPr>
              <a:t>Sped Staff (ONLY if district is not uploading Sped staff)</a:t>
            </a:r>
          </a:p>
        </p:txBody>
      </p:sp>
      <p:sp>
        <p:nvSpPr>
          <p:cNvPr id="3" name="TextBox 2">
            <a:extLst>
              <a:ext uri="{FF2B5EF4-FFF2-40B4-BE49-F238E27FC236}">
                <a16:creationId xmlns:a16="http://schemas.microsoft.com/office/drawing/2014/main" id="{9E444FAF-C126-45ED-B39E-6EA3A85782A5}"/>
              </a:ext>
            </a:extLst>
          </p:cNvPr>
          <p:cNvSpPr txBox="1"/>
          <p:nvPr/>
        </p:nvSpPr>
        <p:spPr>
          <a:xfrm>
            <a:off x="3546669" y="698588"/>
            <a:ext cx="1831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mn-cs"/>
              </a:rPr>
              <a:t>2. Staff Snapshot</a:t>
            </a:r>
          </a:p>
        </p:txBody>
      </p:sp>
      <p:sp>
        <p:nvSpPr>
          <p:cNvPr id="7" name="TextBox 6">
            <a:extLst>
              <a:ext uri="{FF2B5EF4-FFF2-40B4-BE49-F238E27FC236}">
                <a16:creationId xmlns:a16="http://schemas.microsoft.com/office/drawing/2014/main" id="{2D8C051D-3F47-4430-848F-F02C180A125B}"/>
              </a:ext>
            </a:extLst>
          </p:cNvPr>
          <p:cNvSpPr txBox="1"/>
          <p:nvPr/>
        </p:nvSpPr>
        <p:spPr>
          <a:xfrm>
            <a:off x="3546669" y="456097"/>
            <a:ext cx="21927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mn-cs"/>
              </a:rPr>
              <a:t>1. Student Snapshot</a:t>
            </a:r>
          </a:p>
        </p:txBody>
      </p:sp>
      <p:sp>
        <p:nvSpPr>
          <p:cNvPr id="15" name="TextBox 14">
            <a:extLst>
              <a:ext uri="{FF2B5EF4-FFF2-40B4-BE49-F238E27FC236}">
                <a16:creationId xmlns:a16="http://schemas.microsoft.com/office/drawing/2014/main" id="{42C159AD-5F60-42AC-91F3-541565617E13}"/>
              </a:ext>
            </a:extLst>
          </p:cNvPr>
          <p:cNvSpPr txBox="1"/>
          <p:nvPr/>
        </p:nvSpPr>
        <p:spPr>
          <a:xfrm>
            <a:off x="1216242" y="3330964"/>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STUDENT</a:t>
            </a:r>
          </a:p>
        </p:txBody>
      </p:sp>
      <p:sp>
        <p:nvSpPr>
          <p:cNvPr id="17" name="TextBox 16">
            <a:extLst>
              <a:ext uri="{FF2B5EF4-FFF2-40B4-BE49-F238E27FC236}">
                <a16:creationId xmlns:a16="http://schemas.microsoft.com/office/drawing/2014/main" id="{F9E05BDF-7EC6-405F-86D5-6F224F5BC184}"/>
              </a:ext>
            </a:extLst>
          </p:cNvPr>
          <p:cNvSpPr txBox="1"/>
          <p:nvPr/>
        </p:nvSpPr>
        <p:spPr>
          <a:xfrm>
            <a:off x="7078295" y="345998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STUDENT</a:t>
            </a:r>
          </a:p>
        </p:txBody>
      </p:sp>
      <p:sp>
        <p:nvSpPr>
          <p:cNvPr id="19" name="TextBox 18">
            <a:extLst>
              <a:ext uri="{FF2B5EF4-FFF2-40B4-BE49-F238E27FC236}">
                <a16:creationId xmlns:a16="http://schemas.microsoft.com/office/drawing/2014/main" id="{4A715D52-ED6B-44BD-B953-3581170A5C7A}"/>
              </a:ext>
            </a:extLst>
          </p:cNvPr>
          <p:cNvSpPr txBox="1"/>
          <p:nvPr/>
        </p:nvSpPr>
        <p:spPr>
          <a:xfrm>
            <a:off x="3018672" y="317795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STUDENT</a:t>
            </a:r>
          </a:p>
        </p:txBody>
      </p:sp>
      <p:sp>
        <p:nvSpPr>
          <p:cNvPr id="21" name="TextBox 20">
            <a:extLst>
              <a:ext uri="{FF2B5EF4-FFF2-40B4-BE49-F238E27FC236}">
                <a16:creationId xmlns:a16="http://schemas.microsoft.com/office/drawing/2014/main" id="{76F2B067-E86E-46BF-A837-667EF269A5EE}"/>
              </a:ext>
            </a:extLst>
          </p:cNvPr>
          <p:cNvSpPr txBox="1"/>
          <p:nvPr/>
        </p:nvSpPr>
        <p:spPr>
          <a:xfrm>
            <a:off x="5238302" y="317795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STUDENT</a:t>
            </a:r>
          </a:p>
        </p:txBody>
      </p:sp>
      <p:sp>
        <p:nvSpPr>
          <p:cNvPr id="23" name="TextBox 22">
            <a:extLst>
              <a:ext uri="{FF2B5EF4-FFF2-40B4-BE49-F238E27FC236}">
                <a16:creationId xmlns:a16="http://schemas.microsoft.com/office/drawing/2014/main" id="{C6B92326-984D-4108-859F-AB94E6488466}"/>
              </a:ext>
            </a:extLst>
          </p:cNvPr>
          <p:cNvSpPr txBox="1"/>
          <p:nvPr/>
        </p:nvSpPr>
        <p:spPr>
          <a:xfrm>
            <a:off x="5238302" y="5322273"/>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solidFill>
                <a:effectLst/>
                <a:uLnTx/>
                <a:uFillTx/>
                <a:latin typeface="Calibri" panose="020F0502020204030204"/>
                <a:ea typeface="+mn-ea"/>
                <a:cs typeface="+mn-cs"/>
              </a:rPr>
              <a:t>STAFF</a:t>
            </a:r>
          </a:p>
        </p:txBody>
      </p:sp>
      <p:sp>
        <p:nvSpPr>
          <p:cNvPr id="24" name="TextBox 23">
            <a:extLst>
              <a:ext uri="{FF2B5EF4-FFF2-40B4-BE49-F238E27FC236}">
                <a16:creationId xmlns:a16="http://schemas.microsoft.com/office/drawing/2014/main" id="{729FF9B9-8712-4D6E-A51E-CFB229DCF72A}"/>
              </a:ext>
            </a:extLst>
          </p:cNvPr>
          <p:cNvSpPr txBox="1"/>
          <p:nvPr/>
        </p:nvSpPr>
        <p:spPr>
          <a:xfrm>
            <a:off x="3098497" y="5322273"/>
            <a:ext cx="7457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solidFill>
                <a:effectLst/>
                <a:uLnTx/>
                <a:uFillTx/>
                <a:latin typeface="Calibri" panose="020F0502020204030204"/>
                <a:ea typeface="+mn-ea"/>
                <a:cs typeface="+mn-cs"/>
              </a:rPr>
              <a:t>STAFF</a:t>
            </a:r>
          </a:p>
        </p:txBody>
      </p:sp>
    </p:spTree>
    <p:extLst>
      <p:ext uri="{BB962C8B-B14F-4D97-AF65-F5344CB8AC3E}">
        <p14:creationId xmlns:p14="http://schemas.microsoft.com/office/powerpoint/2010/main" val="175898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chemeClr val="tx1"/>
                </a:solidFill>
              </a:rPr>
              <a:t>December Count Staff and Student </a:t>
            </a:r>
            <a:br>
              <a:rPr lang="en-US" dirty="0">
                <a:solidFill>
                  <a:schemeClr val="tx1"/>
                </a:solidFill>
              </a:rPr>
            </a:br>
            <a:r>
              <a:rPr lang="en-US" dirty="0">
                <a:solidFill>
                  <a:schemeClr val="tx1"/>
                </a:solidFill>
              </a:rPr>
              <a:t>Snapshot Criteria</a:t>
            </a:r>
            <a:br>
              <a:rPr lang="en-US" dirty="0"/>
            </a:b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13</a:t>
            </a:fld>
            <a:endParaRPr lang="en-US" dirty="0"/>
          </a:p>
        </p:txBody>
      </p:sp>
      <p:sp>
        <p:nvSpPr>
          <p:cNvPr id="6" name="Content Placeholder 1"/>
          <p:cNvSpPr txBox="1">
            <a:spLocks/>
          </p:cNvSpPr>
          <p:nvPr/>
        </p:nvSpPr>
        <p:spPr>
          <a:xfrm>
            <a:off x="337371" y="1299882"/>
            <a:ext cx="3886200" cy="4481664"/>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sz="1600" b="0" dirty="0">
                <a:solidFill>
                  <a:schemeClr val="tx1"/>
                </a:solidFill>
                <a:cs typeface="Arial" panose="020B0604020202020204" pitchFamily="34" charset="0"/>
              </a:rPr>
              <a:t>Staff records will be included in the snapshot when:</a:t>
            </a:r>
            <a:endParaRPr lang="en-US" sz="1600" dirty="0">
              <a:solidFill>
                <a:schemeClr val="tx1"/>
              </a:solidFill>
              <a:cs typeface="Arial" panose="020B0604020202020204" pitchFamily="34" charset="0"/>
            </a:endParaRPr>
          </a:p>
          <a:p>
            <a:r>
              <a:rPr lang="en-US" sz="1200" b="0" dirty="0">
                <a:solidFill>
                  <a:schemeClr val="tx1"/>
                </a:solidFill>
                <a:cs typeface="Arial" panose="020B0604020202020204" pitchFamily="34" charset="0"/>
              </a:rPr>
              <a:t>Must be error free at the Staff Interchange</a:t>
            </a:r>
          </a:p>
          <a:p>
            <a:r>
              <a:rPr lang="en-US" sz="1200" b="0" dirty="0">
                <a:solidFill>
                  <a:srgbClr val="FF0000"/>
                </a:solidFill>
                <a:cs typeface="Arial" panose="020B0604020202020204" pitchFamily="34" charset="0"/>
              </a:rPr>
              <a:t>Special Education Flag = 1</a:t>
            </a:r>
          </a:p>
          <a:p>
            <a:r>
              <a:rPr lang="en-US" sz="1200" b="0" dirty="0">
                <a:solidFill>
                  <a:srgbClr val="FF0000"/>
                </a:solidFill>
                <a:cs typeface="Arial" panose="020B0604020202020204" pitchFamily="34" charset="0"/>
              </a:rPr>
              <a:t>AU code is populated in </a:t>
            </a:r>
            <a:r>
              <a:rPr lang="en-US" sz="1200" b="0" i="1" dirty="0">
                <a:solidFill>
                  <a:srgbClr val="FF0000"/>
                </a:solidFill>
                <a:cs typeface="Arial" panose="020B0604020202020204" pitchFamily="34" charset="0"/>
              </a:rPr>
              <a:t>both</a:t>
            </a:r>
            <a:r>
              <a:rPr lang="en-US" sz="1200" b="0" dirty="0">
                <a:solidFill>
                  <a:srgbClr val="FF0000"/>
                </a:solidFill>
                <a:cs typeface="Arial" panose="020B0604020202020204" pitchFamily="34" charset="0"/>
              </a:rPr>
              <a:t> Staff files </a:t>
            </a:r>
          </a:p>
          <a:p>
            <a:r>
              <a:rPr lang="en-US" sz="1200" b="0" dirty="0">
                <a:solidFill>
                  <a:schemeClr val="tx1"/>
                </a:solidFill>
                <a:cs typeface="Arial" panose="020B0604020202020204" pitchFamily="34" charset="0"/>
              </a:rPr>
              <a:t>Start date of Assignment is &lt;= 12/01</a:t>
            </a:r>
          </a:p>
          <a:p>
            <a:r>
              <a:rPr lang="en-US" sz="1200" b="0" dirty="0">
                <a:solidFill>
                  <a:schemeClr val="tx1"/>
                </a:solidFill>
                <a:cs typeface="Arial" panose="020B0604020202020204" pitchFamily="34" charset="0"/>
              </a:rPr>
              <a:t>End Date of Assignment is blank or &gt; 12/01</a:t>
            </a:r>
          </a:p>
          <a:p>
            <a:r>
              <a:rPr lang="en-US" sz="1200" b="0" dirty="0">
                <a:solidFill>
                  <a:schemeClr val="tx1"/>
                </a:solidFill>
                <a:cs typeface="Arial" panose="020B0604020202020204" pitchFamily="34" charset="0"/>
              </a:rPr>
              <a:t>Employment Status Code = 11, 12, 13, 23, 25 or 26 </a:t>
            </a:r>
          </a:p>
          <a:p>
            <a:r>
              <a:rPr lang="en-US" sz="1200" b="0" dirty="0">
                <a:solidFill>
                  <a:schemeClr val="tx1"/>
                </a:solidFill>
                <a:cs typeface="Arial" panose="020B0604020202020204" pitchFamily="34" charset="0"/>
              </a:rPr>
              <a:t>The Staff Profile and Staff Assignment Association File will be joined based on the following criteria: </a:t>
            </a:r>
            <a:r>
              <a:rPr lang="en-US" sz="1200" b="0" dirty="0">
                <a:solidFill>
                  <a:srgbClr val="FF0000"/>
                </a:solidFill>
                <a:cs typeface="Arial" panose="020B0604020202020204" pitchFamily="34" charset="0"/>
              </a:rPr>
              <a:t>School year, EDID, Sped Assignment Flag = 1, District (or Admin Unit), and error-free records</a:t>
            </a:r>
            <a:r>
              <a:rPr lang="en-US" sz="1200" b="0" dirty="0">
                <a:solidFill>
                  <a:schemeClr val="tx1"/>
                </a:solidFill>
                <a:cs typeface="Arial" panose="020B0604020202020204" pitchFamily="34" charset="0"/>
              </a:rPr>
              <a:t>. </a:t>
            </a:r>
            <a:endParaRPr lang="en-US" sz="1200" dirty="0">
              <a:cs typeface="Arial" panose="020B0604020202020204" pitchFamily="34" charset="0"/>
            </a:endParaRPr>
          </a:p>
        </p:txBody>
      </p:sp>
      <p:sp>
        <p:nvSpPr>
          <p:cNvPr id="7" name="Content Placeholder 1">
            <a:extLst>
              <a:ext uri="{FF2B5EF4-FFF2-40B4-BE49-F238E27FC236}">
                <a16:creationId xmlns:a16="http://schemas.microsoft.com/office/drawing/2014/main" id="{3CEAC94D-7CB3-E177-1346-441E326C1DA7}"/>
              </a:ext>
            </a:extLst>
          </p:cNvPr>
          <p:cNvSpPr txBox="1">
            <a:spLocks noGrp="1"/>
          </p:cNvSpPr>
          <p:nvPr>
            <p:ph sz="half" idx="2"/>
          </p:nvPr>
        </p:nvSpPr>
        <p:spPr>
          <a:xfrm>
            <a:off x="4223571" y="1299882"/>
            <a:ext cx="4583058" cy="4583113"/>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b="0" dirty="0">
                <a:solidFill>
                  <a:schemeClr val="tx1"/>
                </a:solidFill>
                <a:cs typeface="Arial" panose="020B0604020202020204" pitchFamily="34" charset="0"/>
              </a:rPr>
              <a:t>Student records will be included in the snapshot when:</a:t>
            </a:r>
          </a:p>
          <a:p>
            <a:pPr marL="45720" indent="0">
              <a:buNone/>
            </a:pPr>
            <a:r>
              <a:rPr lang="en-US" sz="1600" b="0" dirty="0">
                <a:solidFill>
                  <a:schemeClr val="tx1"/>
                </a:solidFill>
                <a:cs typeface="Arial" panose="020B0604020202020204" pitchFamily="34" charset="0"/>
              </a:rPr>
              <a:t> </a:t>
            </a:r>
          </a:p>
          <a:p>
            <a:r>
              <a:rPr lang="en-US" sz="1100" b="0" dirty="0">
                <a:solidFill>
                  <a:schemeClr val="tx1"/>
                </a:solidFill>
                <a:cs typeface="Arial" panose="020B0604020202020204" pitchFamily="34" charset="0"/>
              </a:rPr>
              <a:t>Date of Entry to </a:t>
            </a:r>
            <a:r>
              <a:rPr lang="en-US" sz="1100" b="0" dirty="0" err="1">
                <a:solidFill>
                  <a:schemeClr val="tx1"/>
                </a:solidFill>
                <a:cs typeface="Arial" panose="020B0604020202020204" pitchFamily="34" charset="0"/>
              </a:rPr>
              <a:t>SpEd</a:t>
            </a:r>
            <a:r>
              <a:rPr lang="en-US" sz="1100" b="0" dirty="0">
                <a:solidFill>
                  <a:schemeClr val="tx1"/>
                </a:solidFill>
                <a:cs typeface="Arial" panose="020B0604020202020204" pitchFamily="34" charset="0"/>
              </a:rPr>
              <a:t> is &lt;= 12/01</a:t>
            </a:r>
          </a:p>
          <a:p>
            <a:r>
              <a:rPr lang="en-US" sz="1100" b="0" dirty="0">
                <a:solidFill>
                  <a:schemeClr val="tx1"/>
                </a:solidFill>
                <a:cs typeface="Arial" panose="020B0604020202020204" pitchFamily="34" charset="0"/>
              </a:rPr>
              <a:t>Date of Exit from </a:t>
            </a:r>
            <a:r>
              <a:rPr lang="en-US" sz="1100" b="0" dirty="0" err="1">
                <a:solidFill>
                  <a:schemeClr val="tx1"/>
                </a:solidFill>
                <a:cs typeface="Arial" panose="020B0604020202020204" pitchFamily="34" charset="0"/>
              </a:rPr>
              <a:t>SpEd</a:t>
            </a:r>
            <a:r>
              <a:rPr lang="en-US" sz="1100" b="0" dirty="0">
                <a:solidFill>
                  <a:schemeClr val="tx1"/>
                </a:solidFill>
                <a:cs typeface="Arial" panose="020B0604020202020204" pitchFamily="34" charset="0"/>
              </a:rPr>
              <a:t> is zero-filled or &gt; 12/01</a:t>
            </a:r>
          </a:p>
          <a:p>
            <a:r>
              <a:rPr lang="en-US" sz="1100" b="0" dirty="0">
                <a:solidFill>
                  <a:schemeClr val="tx1"/>
                </a:solidFill>
                <a:cs typeface="Arial" panose="020B0604020202020204" pitchFamily="34" charset="0"/>
              </a:rPr>
              <a:t>OR Parentally Placed in Private School is 02 </a:t>
            </a:r>
          </a:p>
          <a:p>
            <a:pPr lvl="0"/>
            <a:r>
              <a:rPr lang="en-US" sz="1100" b="0" dirty="0">
                <a:solidFill>
                  <a:schemeClr val="tx1"/>
                </a:solidFill>
                <a:cs typeface="Arial" panose="020B0604020202020204" pitchFamily="34" charset="0"/>
              </a:rPr>
              <a:t>Pull all error-free records meeting above criteria from the </a:t>
            </a:r>
            <a:r>
              <a:rPr lang="en-US" sz="1100" b="0" dirty="0" err="1">
                <a:solidFill>
                  <a:schemeClr val="tx1"/>
                </a:solidFill>
                <a:cs typeface="Arial" panose="020B0604020202020204" pitchFamily="34" charset="0"/>
              </a:rPr>
              <a:t>SpEd</a:t>
            </a:r>
            <a:r>
              <a:rPr lang="en-US" sz="1100" b="0" dirty="0">
                <a:solidFill>
                  <a:schemeClr val="tx1"/>
                </a:solidFill>
                <a:cs typeface="Arial" panose="020B0604020202020204" pitchFamily="34" charset="0"/>
              </a:rPr>
              <a:t> Participation file and match them with records in the Student Interchange. </a:t>
            </a:r>
            <a:r>
              <a:rPr lang="en-US" sz="1100" b="0" dirty="0">
                <a:solidFill>
                  <a:srgbClr val="FF0000"/>
                </a:solidFill>
                <a:cs typeface="Arial" panose="020B0604020202020204" pitchFamily="34" charset="0"/>
              </a:rPr>
              <a:t>Student Interchange is the authoritative source for: SASID, LASID, First Name, Middle Name, Last Name, Gender, Date of birth, Ethnicity, Race and Grade level.  </a:t>
            </a:r>
          </a:p>
          <a:p>
            <a:r>
              <a:rPr lang="en-US" sz="1100" b="0" dirty="0">
                <a:solidFill>
                  <a:srgbClr val="FF0000"/>
                </a:solidFill>
                <a:effectLst/>
                <a:ea typeface="Calibri" panose="020F0502020204030204" pitchFamily="34" charset="0"/>
                <a:cs typeface="Times New Roman" panose="02020603050405020304" pitchFamily="18" charset="0"/>
              </a:rPr>
              <a:t>Data from the Student Interchange will pull primarily from a DEC tagged file. If the district has not tagged a file for DEC, it will pull from the latest student DEM file uploaded and the grade will pull from the SSA file and record with the latest School </a:t>
            </a:r>
            <a:r>
              <a:rPr lang="en-US" sz="1100" b="0" dirty="0">
                <a:solidFill>
                  <a:srgbClr val="FF0000"/>
                </a:solidFill>
                <a:ea typeface="Calibri" panose="020F0502020204030204" pitchFamily="34" charset="0"/>
                <a:cs typeface="Times New Roman" panose="02020603050405020304" pitchFamily="18" charset="0"/>
              </a:rPr>
              <a:t>E</a:t>
            </a:r>
            <a:r>
              <a:rPr lang="en-US" sz="1100" b="0" dirty="0">
                <a:solidFill>
                  <a:srgbClr val="FF0000"/>
                </a:solidFill>
                <a:effectLst/>
                <a:ea typeface="Calibri" panose="020F0502020204030204" pitchFamily="34" charset="0"/>
                <a:cs typeface="Times New Roman" panose="02020603050405020304" pitchFamily="18" charset="0"/>
              </a:rPr>
              <a:t>ntry </a:t>
            </a:r>
            <a:r>
              <a:rPr lang="en-US" sz="1100" b="0" dirty="0">
                <a:solidFill>
                  <a:srgbClr val="FF0000"/>
                </a:solidFill>
                <a:ea typeface="Calibri" panose="020F0502020204030204" pitchFamily="34" charset="0"/>
                <a:cs typeface="Times New Roman" panose="02020603050405020304" pitchFamily="18" charset="0"/>
              </a:rPr>
              <a:t>D</a:t>
            </a:r>
            <a:r>
              <a:rPr lang="en-US" sz="1100" b="0" dirty="0">
                <a:solidFill>
                  <a:srgbClr val="FF0000"/>
                </a:solidFill>
                <a:effectLst/>
                <a:ea typeface="Calibri" panose="020F0502020204030204" pitchFamily="34" charset="0"/>
                <a:cs typeface="Times New Roman" panose="02020603050405020304" pitchFamily="18" charset="0"/>
              </a:rPr>
              <a:t>ate</a:t>
            </a:r>
            <a:r>
              <a:rPr lang="en-US" sz="1100" b="0" dirty="0">
                <a:solidFill>
                  <a:schemeClr val="tx1"/>
                </a:solidFill>
                <a:effectLst/>
                <a:ea typeface="Calibri" panose="020F0502020204030204" pitchFamily="34" charset="0"/>
                <a:cs typeface="Times New Roman" panose="02020603050405020304" pitchFamily="18" charset="0"/>
              </a:rPr>
              <a:t>.</a:t>
            </a:r>
          </a:p>
          <a:p>
            <a:r>
              <a:rPr lang="en-US" sz="1100" b="0" dirty="0">
                <a:solidFill>
                  <a:schemeClr val="tx1"/>
                </a:solidFill>
                <a:cs typeface="Times New Roman" panose="02020603050405020304" pitchFamily="18" charset="0"/>
              </a:rPr>
              <a:t>If student is not required to be submitted in the Student Interchange, the demographic data and grade level will pull from the Child and Participation files. </a:t>
            </a:r>
            <a:endParaRPr lang="en-US" sz="1100" b="0" dirty="0">
              <a:solidFill>
                <a:schemeClr val="tx1"/>
              </a:solidFill>
              <a:cs typeface="Arial" panose="020B0604020202020204" pitchFamily="34" charset="0"/>
            </a:endParaRPr>
          </a:p>
          <a:p>
            <a:pPr lvl="0"/>
            <a:r>
              <a:rPr lang="en-US" sz="1100" b="0" dirty="0">
                <a:solidFill>
                  <a:schemeClr val="tx1"/>
                </a:solidFill>
                <a:cs typeface="Arial" panose="020B0604020202020204" pitchFamily="34" charset="0"/>
              </a:rPr>
              <a:t>The Child file, Participation file and Student DEM files will be joined based on the following criteria:  </a:t>
            </a:r>
            <a:r>
              <a:rPr lang="en-US" sz="1100" b="0" dirty="0">
                <a:solidFill>
                  <a:srgbClr val="FF0000"/>
                </a:solidFill>
                <a:cs typeface="Arial" panose="020B0604020202020204" pitchFamily="34" charset="0"/>
              </a:rPr>
              <a:t>SASID, LASID</a:t>
            </a:r>
            <a:r>
              <a:rPr lang="en-US" sz="1100" b="0" dirty="0">
                <a:solidFill>
                  <a:schemeClr val="tx1"/>
                </a:solidFill>
                <a:cs typeface="Arial" panose="020B0604020202020204" pitchFamily="34" charset="0"/>
              </a:rPr>
              <a:t>, </a:t>
            </a:r>
            <a:r>
              <a:rPr lang="en-US" sz="1100" b="0" dirty="0">
                <a:solidFill>
                  <a:srgbClr val="FF0000"/>
                </a:solidFill>
                <a:cs typeface="Arial" panose="020B0604020202020204" pitchFamily="34" charset="0"/>
              </a:rPr>
              <a:t>school year, district (or Admin Unit), and error free records</a:t>
            </a:r>
            <a:r>
              <a:rPr lang="en-US" sz="1100" b="0" dirty="0">
                <a:solidFill>
                  <a:schemeClr val="tx1"/>
                </a:solidFill>
                <a:cs typeface="Arial" panose="020B0604020202020204" pitchFamily="34" charset="0"/>
              </a:rPr>
              <a:t>.</a:t>
            </a:r>
          </a:p>
          <a:p>
            <a:pPr marL="45720" lvl="0" indent="0">
              <a:buNone/>
            </a:pPr>
            <a:endParaRPr lang="en-US" sz="1100" b="0" dirty="0">
              <a:solidFill>
                <a:schemeClr val="tx1"/>
              </a:solidFill>
              <a:cs typeface="Arial" panose="020B0604020202020204" pitchFamily="34" charset="0"/>
            </a:endParaRPr>
          </a:p>
          <a:p>
            <a:pPr marL="45720" lvl="0" indent="0">
              <a:buNone/>
            </a:pPr>
            <a:endParaRPr lang="en-US" sz="1100" b="0" dirty="0">
              <a:cs typeface="Arial" panose="020B0604020202020204" pitchFamily="34" charset="0"/>
            </a:endParaRPr>
          </a:p>
          <a:p>
            <a:pPr marL="45720" indent="0">
              <a:buFont typeface="Wingdings" charset="2"/>
              <a:buNone/>
            </a:pPr>
            <a:endParaRPr lang="en-US" sz="1100" b="0" dirty="0">
              <a:cs typeface="Arial" panose="020B0604020202020204" pitchFamily="34" charset="0"/>
            </a:endParaRPr>
          </a:p>
          <a:p>
            <a:pPr marL="45720" indent="0">
              <a:buFont typeface="Wingdings" charset="2"/>
              <a:buNone/>
            </a:pPr>
            <a:endParaRPr lang="en-US" sz="2000" dirty="0">
              <a:cs typeface="Arial" panose="020B0604020202020204" pitchFamily="34" charset="0"/>
            </a:endParaRPr>
          </a:p>
        </p:txBody>
      </p:sp>
    </p:spTree>
    <p:extLst>
      <p:ext uri="{BB962C8B-B14F-4D97-AF65-F5344CB8AC3E}">
        <p14:creationId xmlns:p14="http://schemas.microsoft.com/office/powerpoint/2010/main" val="137585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14</a:t>
            </a:fld>
            <a:endParaRPr lang="en-US" dirty="0"/>
          </a:p>
        </p:txBody>
      </p:sp>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fontScale="90000"/>
          </a:bodyPr>
          <a:lstStyle/>
          <a:p>
            <a:r>
              <a:rPr lang="en-US" dirty="0"/>
              <a:t>December Count Fields in which the data should pull primarily from the Student Interchange district files </a:t>
            </a:r>
          </a:p>
        </p:txBody>
      </p:sp>
      <p:sp>
        <p:nvSpPr>
          <p:cNvPr id="3" name="Content Placeholder 2">
            <a:extLst>
              <a:ext uri="{FF2B5EF4-FFF2-40B4-BE49-F238E27FC236}">
                <a16:creationId xmlns:a16="http://schemas.microsoft.com/office/drawing/2014/main" id="{3235A9F2-E9CD-445D-B646-E5BCD13604CE}"/>
              </a:ext>
            </a:extLst>
          </p:cNvPr>
          <p:cNvSpPr>
            <a:spLocks noGrp="1"/>
          </p:cNvSpPr>
          <p:nvPr>
            <p:ph idx="4294967295"/>
          </p:nvPr>
        </p:nvSpPr>
        <p:spPr>
          <a:xfrm>
            <a:off x="517678" y="1539609"/>
            <a:ext cx="3879273" cy="2543176"/>
          </a:xfrm>
          <a:ln>
            <a:solidFill>
              <a:schemeClr val="tx1"/>
            </a:solidFill>
          </a:ln>
        </p:spPr>
        <p:txBody>
          <a:bodyPr>
            <a:normAutofit fontScale="70000" lnSpcReduction="20000"/>
          </a:bodyPr>
          <a:lstStyle/>
          <a:p>
            <a:pPr marL="45720" indent="0">
              <a:lnSpc>
                <a:spcPct val="100000"/>
              </a:lnSpc>
              <a:spcBef>
                <a:spcPct val="20000"/>
              </a:spcBef>
              <a:buClr>
                <a:srgbClr val="5B9BD5"/>
              </a:buClr>
              <a:buSzPct val="110000"/>
              <a:buNone/>
              <a:defRPr/>
            </a:pPr>
            <a:r>
              <a:rPr kumimoji="0" lang="en-US" sz="2300" i="0" strike="noStrike" kern="1200" cap="none" spc="150" normalizeH="0" baseline="0" noProof="0" dirty="0">
                <a:ln>
                  <a:noFill/>
                </a:ln>
                <a:effectLst/>
                <a:uLnTx/>
                <a:uFillTx/>
                <a:latin typeface="Calibri" panose="020F0502020204030204"/>
                <a:ea typeface="+mn-ea"/>
                <a:cs typeface="Arial" panose="020B0604020202020204" pitchFamily="34" charset="0"/>
              </a:rPr>
              <a:t>Student Demographic File </a:t>
            </a:r>
          </a:p>
          <a:p>
            <a:pPr marL="45720" indent="0">
              <a:lnSpc>
                <a:spcPct val="100000"/>
              </a:lnSpc>
              <a:spcBef>
                <a:spcPct val="20000"/>
              </a:spcBef>
              <a:buClr>
                <a:srgbClr val="5B9BD5"/>
              </a:buClr>
              <a:buSzPct val="110000"/>
              <a:buNone/>
              <a:defRPr/>
            </a:pPr>
            <a:r>
              <a:rPr lang="en-US" sz="1800" spc="150" dirty="0">
                <a:latin typeface="Calibri" panose="020F0502020204030204"/>
                <a:cs typeface="Arial" panose="020B0604020202020204" pitchFamily="34" charset="0"/>
              </a:rPr>
              <a:t>*</a:t>
            </a:r>
            <a:r>
              <a:rPr kumimoji="0" lang="en-US" sz="1800" i="0" strike="noStrike" kern="1200" cap="none" spc="150" normalizeH="0" baseline="0" noProof="0" dirty="0">
                <a:ln>
                  <a:noFill/>
                </a:ln>
                <a:effectLst/>
                <a:uLnTx/>
                <a:uFillTx/>
                <a:latin typeface="Calibri" panose="020F0502020204030204"/>
                <a:ea typeface="+mn-ea"/>
                <a:cs typeface="Arial" panose="020B0604020202020204" pitchFamily="34" charset="0"/>
              </a:rPr>
              <a:t>LASIDs must match for these fields to pull primarily from Student Interchange</a:t>
            </a:r>
          </a:p>
          <a:p>
            <a:pPr marL="331470" indent="-285750">
              <a:lnSpc>
                <a:spcPct val="100000"/>
              </a:lnSpc>
              <a:spcBef>
                <a:spcPct val="20000"/>
              </a:spcBef>
              <a:buClr>
                <a:srgbClr val="5B9BD5"/>
              </a:buClr>
              <a:buSzPct val="110000"/>
              <a:defRPr/>
            </a:pPr>
            <a:r>
              <a:rPr kumimoji="0" lang="en-US" sz="15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 </a:t>
            </a: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SASID </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highlight>
                  <a:srgbClr val="FFFF00"/>
                </a:highlight>
                <a:uLnTx/>
                <a:uFillTx/>
                <a:latin typeface="Calibri" panose="020F0502020204030204"/>
                <a:ea typeface="+mn-ea"/>
                <a:cs typeface="Arial" panose="020B0604020202020204" pitchFamily="34" charset="0"/>
              </a:rPr>
              <a:t>LASID </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First Name</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Middle Name </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Last Name</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Gender</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Date of birth</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Ethnicity</a:t>
            </a:r>
          </a:p>
          <a:p>
            <a:pPr marL="388620" indent="-342900">
              <a:lnSpc>
                <a:spcPct val="100000"/>
              </a:lnSpc>
              <a:spcBef>
                <a:spcPct val="20000"/>
              </a:spcBef>
              <a:buClr>
                <a:srgbClr val="5B9BD5"/>
              </a:buClr>
              <a:buSzPct val="110000"/>
              <a:defRPr/>
            </a:pPr>
            <a:r>
              <a:rPr kumimoji="0" lang="en-US" sz="18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4294967295"/>
          </p:nvPr>
        </p:nvSpPr>
        <p:spPr>
          <a:xfrm>
            <a:off x="4572000" y="1541041"/>
            <a:ext cx="3962534" cy="2543176"/>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kumimoji="0" lang="en-US" sz="1800" i="0" u="none" strike="noStrike" kern="1200" cap="none" spc="150" normalizeH="0" baseline="0" noProof="0" dirty="0">
                <a:ln>
                  <a:noFill/>
                </a:ln>
                <a:effectLst/>
                <a:uLnTx/>
                <a:uFillTx/>
                <a:latin typeface="Calibri" panose="020F0502020204030204"/>
                <a:ea typeface="+mn-ea"/>
                <a:cs typeface="Arial" panose="020B0604020202020204" pitchFamily="34" charset="0"/>
              </a:rPr>
              <a:t>Student School Association File</a:t>
            </a:r>
          </a:p>
          <a:p>
            <a:pPr marL="45720" indent="0">
              <a:lnSpc>
                <a:spcPct val="100000"/>
              </a:lnSpc>
              <a:spcBef>
                <a:spcPct val="20000"/>
              </a:spcBef>
              <a:buClr>
                <a:srgbClr val="5B9BD5"/>
              </a:buClr>
              <a:buSzPct val="110000"/>
              <a:buNone/>
              <a:defRPr/>
            </a:pPr>
            <a:r>
              <a:rPr lang="en-US" sz="1600" spc="150" dirty="0">
                <a:latin typeface="Calibri" panose="020F0502020204030204"/>
                <a:cs typeface="Arial" panose="020B0604020202020204" pitchFamily="34" charset="0"/>
              </a:rPr>
              <a:t>*Grade will pull primarily from Student Interchange if record is included in the SSA file</a:t>
            </a:r>
            <a:endParaRPr kumimoji="0" lang="en-US" sz="1600" i="0" u="none" strike="noStrike" kern="1200" cap="none" spc="150" normalizeH="0" baseline="0" noProof="0" dirty="0">
              <a:ln>
                <a:noFill/>
              </a:ln>
              <a:effectLst/>
              <a:uLnTx/>
              <a:uFillTx/>
              <a:latin typeface="Calibri" panose="020F0502020204030204"/>
              <a:ea typeface="+mn-ea"/>
              <a:cs typeface="Arial" panose="020B0604020202020204" pitchFamily="34" charset="0"/>
            </a:endParaRPr>
          </a:p>
          <a:p>
            <a:pPr marL="331470" indent="-285750">
              <a:lnSpc>
                <a:spcPct val="100000"/>
              </a:lnSpc>
              <a:spcBef>
                <a:spcPct val="20000"/>
              </a:spcBef>
              <a:buClr>
                <a:srgbClr val="5B9BD5"/>
              </a:buClr>
              <a:buSzPct val="110000"/>
              <a:defRPr/>
            </a:pPr>
            <a:r>
              <a:rPr kumimoji="0" lang="en-US" sz="16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Grade Level</a:t>
            </a:r>
          </a:p>
          <a:p>
            <a:pPr marL="45720" indent="0">
              <a:lnSpc>
                <a:spcPct val="100000"/>
              </a:lnSpc>
              <a:spcBef>
                <a:spcPct val="20000"/>
              </a:spcBef>
              <a:buClr>
                <a:srgbClr val="5B9BD5"/>
              </a:buClr>
              <a:buSzPct val="110000"/>
              <a:buNone/>
              <a:defRPr/>
            </a:pPr>
            <a:r>
              <a:rPr kumimoji="0" lang="en-US" sz="1800" i="0" u="none" strike="noStrike" kern="1200" cap="none" spc="150" normalizeH="0" baseline="0" noProof="0" dirty="0">
                <a:ln>
                  <a:noFill/>
                </a:ln>
                <a:effectLst/>
                <a:uLnTx/>
                <a:uFillTx/>
                <a:latin typeface="Calibri" panose="020F0502020204030204"/>
                <a:ea typeface="+mn-ea"/>
                <a:cs typeface="Arial" panose="020B0604020202020204" pitchFamily="34" charset="0"/>
              </a:rPr>
              <a:t> </a:t>
            </a:r>
          </a:p>
          <a:p>
            <a:pPr marL="0" indent="0">
              <a:buNone/>
            </a:pPr>
            <a:endParaRPr lang="en-US" dirty="0"/>
          </a:p>
        </p:txBody>
      </p:sp>
      <p:sp>
        <p:nvSpPr>
          <p:cNvPr id="7" name="TextBox 6">
            <a:extLst>
              <a:ext uri="{FF2B5EF4-FFF2-40B4-BE49-F238E27FC236}">
                <a16:creationId xmlns:a16="http://schemas.microsoft.com/office/drawing/2014/main" id="{D14679AD-414F-456C-9757-1E13EBF4A3F8}"/>
              </a:ext>
            </a:extLst>
          </p:cNvPr>
          <p:cNvSpPr txBox="1"/>
          <p:nvPr/>
        </p:nvSpPr>
        <p:spPr>
          <a:xfrm>
            <a:off x="517678" y="1010932"/>
            <a:ext cx="7822892" cy="369332"/>
          </a:xfrm>
          <a:prstGeom prst="rect">
            <a:avLst/>
          </a:prstGeom>
          <a:noFill/>
        </p:spPr>
        <p:txBody>
          <a:bodyPr wrap="square" rtlCol="0">
            <a:spAutoFit/>
          </a:bodyPr>
          <a:lstStyle/>
          <a:p>
            <a:pPr algn="ctr"/>
            <a:r>
              <a:rPr lang="en-US" dirty="0"/>
              <a:t>Student Interchange- District Sourced Fields</a:t>
            </a:r>
          </a:p>
        </p:txBody>
      </p:sp>
      <p:sp>
        <p:nvSpPr>
          <p:cNvPr id="8" name="TextBox 7">
            <a:extLst>
              <a:ext uri="{FF2B5EF4-FFF2-40B4-BE49-F238E27FC236}">
                <a16:creationId xmlns:a16="http://schemas.microsoft.com/office/drawing/2014/main" id="{C90E4BDA-94DC-401C-9A16-5829C2D62306}"/>
              </a:ext>
            </a:extLst>
          </p:cNvPr>
          <p:cNvSpPr txBox="1"/>
          <p:nvPr/>
        </p:nvSpPr>
        <p:spPr>
          <a:xfrm>
            <a:off x="914401" y="4339545"/>
            <a:ext cx="7822892" cy="2751522"/>
          </a:xfrm>
          <a:prstGeom prst="rect">
            <a:avLst/>
          </a:prstGeom>
          <a:noFill/>
        </p:spPr>
        <p:txBody>
          <a:bodyPr wrap="square" rtlCol="0">
            <a:spAutoFit/>
          </a:bodyPr>
          <a:lstStyle/>
          <a:p>
            <a:pPr marL="331470" indent="-285750">
              <a:spcBef>
                <a:spcPct val="20000"/>
              </a:spcBef>
              <a:buClr>
                <a:srgbClr val="5B9BD5"/>
              </a:buClr>
              <a:buSzPct val="110000"/>
              <a:buFont typeface="Wingdings" panose="05000000000000000000" pitchFamily="2" charset="2"/>
              <a:buChar char="Ø"/>
              <a:defRPr/>
            </a:pPr>
            <a:r>
              <a:rPr kumimoji="0" lang="en-US" sz="1600" i="0" u="none" strike="noStrike" kern="1200" cap="none" spc="150" normalizeH="0" baseline="0" noProof="0" dirty="0">
                <a:ln>
                  <a:noFill/>
                </a:ln>
                <a:effectLst/>
                <a:uLnTx/>
                <a:uFillTx/>
                <a:ea typeface="Calibri" panose="020F0502020204030204" pitchFamily="34" charset="0"/>
                <a:cs typeface="Times New Roman" panose="02020603050405020304" pitchFamily="18" charset="0"/>
              </a:rPr>
              <a:t>Data from the Student Interchange will pull primarily into the December snapshot from a DEC tagged file. If the district has not tagged a file for DEC, it will pull from the latest </a:t>
            </a:r>
            <a:r>
              <a:rPr lang="en-US" sz="1600" spc="150" dirty="0">
                <a:ea typeface="Calibri" panose="020F0502020204030204" pitchFamily="34" charset="0"/>
                <a:cs typeface="Times New Roman" panose="02020603050405020304" pitchFamily="18" charset="0"/>
              </a:rPr>
              <a:t>S</a:t>
            </a:r>
            <a:r>
              <a:rPr kumimoji="0" lang="en-US" sz="1600" i="0" u="none" strike="noStrike" kern="1200" cap="none" spc="150" normalizeH="0" baseline="0" noProof="0" dirty="0" err="1">
                <a:ln>
                  <a:noFill/>
                </a:ln>
                <a:effectLst/>
                <a:uLnTx/>
                <a:uFillTx/>
                <a:ea typeface="Calibri" panose="020F0502020204030204" pitchFamily="34" charset="0"/>
                <a:cs typeface="Times New Roman" panose="02020603050405020304" pitchFamily="18" charset="0"/>
              </a:rPr>
              <a:t>tudent</a:t>
            </a:r>
            <a:r>
              <a:rPr kumimoji="0" lang="en-US" sz="1600" i="0" u="none" strike="noStrike" kern="1200" cap="none" spc="150" normalizeH="0" baseline="0" noProof="0" dirty="0">
                <a:ln>
                  <a:noFill/>
                </a:ln>
                <a:effectLst/>
                <a:uLnTx/>
                <a:uFillTx/>
                <a:ea typeface="Calibri" panose="020F0502020204030204" pitchFamily="34" charset="0"/>
                <a:cs typeface="Times New Roman" panose="02020603050405020304" pitchFamily="18" charset="0"/>
              </a:rPr>
              <a:t> DEM file uploaded and the SSA file record with the latest School Entry Date.</a:t>
            </a:r>
          </a:p>
          <a:p>
            <a:pPr marL="331470" indent="-285750">
              <a:spcBef>
                <a:spcPct val="20000"/>
              </a:spcBef>
              <a:buClr>
                <a:srgbClr val="5B9BD5"/>
              </a:buClr>
              <a:buSzPct val="110000"/>
              <a:buFont typeface="Wingdings" panose="05000000000000000000" pitchFamily="2" charset="2"/>
              <a:buChar char="Ø"/>
              <a:defRPr/>
            </a:pPr>
            <a:r>
              <a:rPr lang="en-US" sz="1600" dirty="0"/>
              <a:t>Tagging a file for OCT or DEC is not required! An Untagged file works for both snapshots.</a:t>
            </a:r>
          </a:p>
          <a:p>
            <a:pPr marL="331470" indent="-285750">
              <a:spcBef>
                <a:spcPct val="20000"/>
              </a:spcBef>
              <a:buClr>
                <a:srgbClr val="5B9BD5"/>
              </a:buClr>
              <a:buSzPct val="110000"/>
              <a:buFont typeface="Wingdings" panose="05000000000000000000" pitchFamily="2" charset="2"/>
              <a:buChar char="Ø"/>
              <a:defRPr/>
            </a:pPr>
            <a:endParaRPr lang="en-US" sz="1600" dirty="0"/>
          </a:p>
          <a:p>
            <a:pPr marL="45720">
              <a:spcBef>
                <a:spcPct val="20000"/>
              </a:spcBef>
              <a:buClr>
                <a:srgbClr val="5B9BD5"/>
              </a:buClr>
              <a:buSzPct val="110000"/>
              <a:defRPr/>
            </a:pPr>
            <a:r>
              <a:rPr lang="en-US" sz="1600" dirty="0"/>
              <a:t>*Student’s LASID must match between the Student Interchange and IEP Interchange for the demographic data to be pulled from the Student Interchange into the December Count Snapshot.  </a:t>
            </a:r>
          </a:p>
          <a:p>
            <a:pPr marL="45720">
              <a:spcBef>
                <a:spcPct val="20000"/>
              </a:spcBef>
              <a:buClr>
                <a:srgbClr val="5B9BD5"/>
              </a:buClr>
              <a:buSzPct val="110000"/>
              <a:defRPr/>
            </a:pPr>
            <a:endParaRPr kumimoji="0" lang="en-US" sz="1600" i="0" u="none" strike="noStrike" kern="1200" cap="none" spc="150" normalizeH="0" baseline="0" noProof="0" dirty="0">
              <a:ln>
                <a:noFill/>
              </a:ln>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93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727273" cy="710141"/>
          </a:xfrm>
        </p:spPr>
        <p:txBody>
          <a:bodyPr>
            <a:normAutofit/>
          </a:bodyPr>
          <a:lstStyle/>
          <a:p>
            <a:r>
              <a:rPr lang="en-US" sz="2000" dirty="0">
                <a:solidFill>
                  <a:schemeClr val="tx1"/>
                </a:solidFill>
              </a:rPr>
              <a:t>Special Education December Count Snapshot:</a:t>
            </a:r>
            <a:br>
              <a:rPr lang="en-US" sz="2000" dirty="0">
                <a:solidFill>
                  <a:schemeClr val="tx1"/>
                </a:solidFill>
              </a:rPr>
            </a:br>
            <a:r>
              <a:rPr lang="en-US" sz="2000" dirty="0">
                <a:solidFill>
                  <a:schemeClr val="tx1"/>
                </a:solidFill>
              </a:rPr>
              <a:t> File Layout and Definitions Document</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solidFill>
                <a:latin typeface="+mn-lt"/>
              </a:rPr>
              <a:t> </a:t>
            </a:r>
            <a:r>
              <a:rPr lang="en-US" sz="1800" dirty="0">
                <a:solidFill>
                  <a:schemeClr val="tx1"/>
                </a:solidFill>
                <a:latin typeface="+mn-lt"/>
                <a:hlinkClick r:id="rId2"/>
              </a:rPr>
              <a:t>http://www.cde.state.co.us/datapipeline/snap_sped-december</a:t>
            </a:r>
            <a:r>
              <a:rPr lang="en-US" sz="1800" dirty="0">
                <a:solidFill>
                  <a:schemeClr val="tx1"/>
                </a:solidFill>
                <a:latin typeface="+mn-lt"/>
              </a:rPr>
              <a:t> </a:t>
            </a:r>
          </a:p>
          <a:p>
            <a:pPr marL="342900" indent="-342900">
              <a:buFont typeface="Arial" panose="020B0604020202020204" pitchFamily="34" charset="0"/>
              <a:buChar char="•"/>
            </a:pPr>
            <a:r>
              <a:rPr lang="en-US" sz="1600" dirty="0">
                <a:solidFill>
                  <a:schemeClr val="tx1"/>
                </a:solidFill>
                <a:latin typeface="+mn-lt"/>
              </a:rPr>
              <a:t>Snapshot Purpose</a:t>
            </a:r>
          </a:p>
          <a:p>
            <a:pPr marL="342900" indent="-342900">
              <a:buFont typeface="Arial" panose="020B0604020202020204" pitchFamily="34" charset="0"/>
              <a:buChar char="•"/>
            </a:pPr>
            <a:r>
              <a:rPr lang="en-US" sz="1600" dirty="0">
                <a:solidFill>
                  <a:schemeClr val="tx1"/>
                </a:solidFill>
                <a:latin typeface="+mn-lt"/>
              </a:rPr>
              <a:t>Dependencies</a:t>
            </a:r>
          </a:p>
          <a:p>
            <a:pPr marL="342900" indent="-342900">
              <a:buFont typeface="Arial" panose="020B0604020202020204" pitchFamily="34" charset="0"/>
              <a:buChar char="•"/>
            </a:pPr>
            <a:r>
              <a:rPr lang="en-US" sz="1600" dirty="0">
                <a:solidFill>
                  <a:schemeClr val="tx1"/>
                </a:solidFill>
                <a:latin typeface="+mn-lt"/>
              </a:rPr>
              <a:t>Criteria for records being pulled in</a:t>
            </a:r>
          </a:p>
          <a:p>
            <a:pPr marL="342900" indent="-342900">
              <a:buFont typeface="Arial" panose="020B0604020202020204" pitchFamily="34" charset="0"/>
              <a:buChar char="•"/>
            </a:pPr>
            <a:r>
              <a:rPr lang="en-US" sz="1600" dirty="0">
                <a:solidFill>
                  <a:schemeClr val="tx1"/>
                </a:solidFill>
                <a:highlight>
                  <a:srgbClr val="FFFF00"/>
                </a:highlight>
                <a:latin typeface="+mn-lt"/>
              </a:rPr>
              <a:t>Name </a:t>
            </a:r>
            <a:r>
              <a:rPr lang="en-US" sz="1600" dirty="0">
                <a:highlight>
                  <a:srgbClr val="FFFF00"/>
                </a:highlight>
              </a:rPr>
              <a:t>of </a:t>
            </a:r>
            <a:r>
              <a:rPr lang="en-US" sz="1600" dirty="0">
                <a:solidFill>
                  <a:schemeClr val="tx1"/>
                </a:solidFill>
                <a:highlight>
                  <a:srgbClr val="FFFF00"/>
                </a:highlight>
                <a:latin typeface="+mn-lt"/>
              </a:rPr>
              <a:t>each field in both the Student and Staff Snapshots</a:t>
            </a:r>
          </a:p>
          <a:p>
            <a:pPr marL="342900" indent="-342900">
              <a:buFont typeface="Arial" panose="020B0604020202020204" pitchFamily="34" charset="0"/>
              <a:buChar char="•"/>
            </a:pPr>
            <a:r>
              <a:rPr lang="en-US" sz="1600" dirty="0">
                <a:solidFill>
                  <a:schemeClr val="tx1"/>
                </a:solidFill>
                <a:latin typeface="+mn-lt"/>
              </a:rPr>
              <a:t>Source interchange and source file the data is pulled from. Also referred to as primary interchange.   </a:t>
            </a:r>
          </a:p>
          <a:p>
            <a:pPr marL="457200" lvl="1" indent="0">
              <a:buNone/>
            </a:pPr>
            <a:r>
              <a:rPr lang="en-US" sz="1600" b="1" dirty="0"/>
              <a:t>Ex: Grade level comes from Student Interchange – SSA file </a:t>
            </a:r>
            <a:endParaRPr lang="en-US" sz="1600" b="1" dirty="0">
              <a:latin typeface="+mn-lt"/>
            </a:endParaRPr>
          </a:p>
          <a:p>
            <a:pPr marL="342900" indent="-342900">
              <a:buFont typeface="Arial" panose="020B0604020202020204" pitchFamily="34" charset="0"/>
              <a:buChar char="•"/>
            </a:pPr>
            <a:r>
              <a:rPr lang="en-US" sz="1600" dirty="0">
                <a:solidFill>
                  <a:schemeClr val="tx1"/>
                </a:solidFill>
                <a:latin typeface="+mn-lt"/>
              </a:rPr>
              <a:t>Secondary interchange and secondary file the data is pulled from if record doesn’t exist in the primary interchange. </a:t>
            </a:r>
          </a:p>
          <a:p>
            <a:pPr marL="457200" lvl="1" indent="0">
              <a:buNone/>
            </a:pPr>
            <a:r>
              <a:rPr lang="en-US" sz="1600" b="1" dirty="0">
                <a:solidFill>
                  <a:schemeClr val="tx1"/>
                </a:solidFill>
                <a:latin typeface="+mn-lt"/>
              </a:rPr>
              <a:t>Ex. </a:t>
            </a:r>
            <a:r>
              <a:rPr lang="en-US" sz="1600" b="1" dirty="0"/>
              <a:t>Approved </a:t>
            </a:r>
            <a:r>
              <a:rPr lang="en-US" sz="1600" b="1" dirty="0">
                <a:solidFill>
                  <a:schemeClr val="tx1"/>
                </a:solidFill>
                <a:latin typeface="+mn-lt"/>
              </a:rPr>
              <a:t>facility students are usually not submitted in the Student Interchange</a:t>
            </a:r>
          </a:p>
          <a:p>
            <a:pPr marL="342900" indent="-342900">
              <a:buFont typeface="Arial" panose="020B0604020202020204" pitchFamily="34" charset="0"/>
              <a:buChar char="•"/>
            </a:pPr>
            <a:r>
              <a:rPr lang="en-US" sz="1600" dirty="0">
                <a:solidFill>
                  <a:schemeClr val="tx1"/>
                </a:solidFill>
                <a:latin typeface="+mn-lt"/>
              </a:rPr>
              <a:t>Helpful remarks/details</a:t>
            </a:r>
          </a:p>
          <a:p>
            <a:pPr marL="342900" indent="-342900">
              <a:buFont typeface="Arial" panose="020B0604020202020204" pitchFamily="34" charset="0"/>
              <a:buChar char="•"/>
            </a:pPr>
            <a:r>
              <a:rPr lang="en-US" sz="1600" dirty="0">
                <a:solidFill>
                  <a:schemeClr val="tx1"/>
                </a:solidFill>
                <a:latin typeface="+mn-lt"/>
              </a:rPr>
              <a:t>Internal flags– fields calculated from existing data fields </a:t>
            </a:r>
            <a:endParaRPr lang="en-US" sz="1600" b="1" dirty="0"/>
          </a:p>
          <a:p>
            <a:pPr marL="457200" lvl="1" indent="0">
              <a:buNone/>
            </a:pPr>
            <a:r>
              <a:rPr lang="en-US" sz="1600" b="1" dirty="0">
                <a:solidFill>
                  <a:schemeClr val="tx1"/>
                </a:solidFill>
                <a:latin typeface="+mn-lt"/>
              </a:rPr>
              <a:t>Ex: </a:t>
            </a:r>
            <a:r>
              <a:rPr lang="en-US" sz="1600" b="1" dirty="0"/>
              <a:t>Federal </a:t>
            </a:r>
            <a:r>
              <a:rPr lang="en-US" sz="1600" b="1" dirty="0">
                <a:solidFill>
                  <a:schemeClr val="tx1"/>
                </a:solidFill>
                <a:latin typeface="+mn-lt"/>
              </a:rPr>
              <a:t>Race and ELL Status</a:t>
            </a:r>
          </a:p>
          <a:p>
            <a:pPr marL="342900" indent="-342900">
              <a:buFont typeface="Arial" panose="020B0604020202020204" pitchFamily="34" charset="0"/>
              <a:buChar char="•"/>
            </a:pPr>
            <a:endParaRPr lang="en-US" sz="2000" dirty="0">
              <a:solidFill>
                <a:schemeClr val="tx1"/>
              </a:solidFill>
              <a:latin typeface="+mn-lt"/>
            </a:endParaRPr>
          </a:p>
          <a:p>
            <a:pPr marL="0" indent="0">
              <a:buNone/>
            </a:pPr>
            <a:endParaRPr lang="en-US" sz="2000" dirty="0">
              <a:solidFill>
                <a:schemeClr val="tx1"/>
              </a:solidFill>
              <a:latin typeface="+mn-lt"/>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200690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4044" t="12963" r="5892" b="5867"/>
          <a:stretch/>
        </p:blipFill>
        <p:spPr bwMode="auto">
          <a:xfrm>
            <a:off x="734517" y="1116766"/>
            <a:ext cx="7225259" cy="406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9685" y="247338"/>
            <a:ext cx="3867462" cy="646331"/>
          </a:xfrm>
          <a:prstGeom prst="rect">
            <a:avLst/>
          </a:prstGeom>
          <a:solidFill>
            <a:schemeClr val="accent4">
              <a:lumMod val="40000"/>
              <a:lumOff val="60000"/>
            </a:schemeClr>
          </a:solidFill>
        </p:spPr>
        <p:txBody>
          <a:bodyPr wrap="square" rtlCol="0">
            <a:spAutoFit/>
          </a:bodyPr>
          <a:lstStyle/>
          <a:p>
            <a:r>
              <a:rPr lang="en-US" dirty="0"/>
              <a:t>Snapshot File Layout – lists source file and secondary file data is pulling from </a:t>
            </a:r>
          </a:p>
        </p:txBody>
      </p:sp>
      <p:sp>
        <p:nvSpPr>
          <p:cNvPr id="3" name="Right Arrow 2" title="Right Arrow"/>
          <p:cNvSpPr/>
          <p:nvPr/>
        </p:nvSpPr>
        <p:spPr>
          <a:xfrm>
            <a:off x="115162" y="3435221"/>
            <a:ext cx="489204" cy="33473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title="Rectangle"/>
          <p:cNvSpPr/>
          <p:nvPr/>
        </p:nvSpPr>
        <p:spPr>
          <a:xfrm>
            <a:off x="2998033" y="3297836"/>
            <a:ext cx="3897442" cy="60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130360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err="1">
                <a:solidFill>
                  <a:schemeClr val="tx1"/>
                </a:solidFill>
              </a:rPr>
              <a:t>IdM</a:t>
            </a:r>
            <a:r>
              <a:rPr lang="en-US" dirty="0">
                <a:solidFill>
                  <a:schemeClr val="tx1"/>
                </a:solidFill>
              </a:rPr>
              <a:t>: Access to the </a:t>
            </a:r>
            <a:br>
              <a:rPr lang="en-US" dirty="0">
                <a:solidFill>
                  <a:schemeClr val="tx1"/>
                </a:solidFill>
              </a:rPr>
            </a:br>
            <a:r>
              <a:rPr lang="en-US" dirty="0">
                <a:solidFill>
                  <a:schemeClr val="tx1"/>
                </a:solidFill>
              </a:rPr>
              <a:t>Data Pipeline</a:t>
            </a:r>
          </a:p>
        </p:txBody>
      </p:sp>
      <p:sp>
        <p:nvSpPr>
          <p:cNvPr id="5" name="Slide Number Placeholder 4"/>
          <p:cNvSpPr>
            <a:spLocks noGrp="1"/>
          </p:cNvSpPr>
          <p:nvPr>
            <p:ph type="sldNum" sz="quarter" idx="12"/>
          </p:nvPr>
        </p:nvSpPr>
        <p:spPr/>
        <p:txBody>
          <a:bodyPr/>
          <a:lstStyle/>
          <a:p>
            <a:fld id="{67726FA2-3EC9-4717-AD62-D8C823692DD3}" type="slidenum">
              <a:rPr lang="en-US" smtClean="0"/>
              <a:pPr/>
              <a:t>17</a:t>
            </a:fld>
            <a:endParaRPr lang="en-US" dirty="0"/>
          </a:p>
        </p:txBody>
      </p:sp>
      <p:pic>
        <p:nvPicPr>
          <p:cNvPr id="2" name="Picture 1" title="Logi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8597" y="284555"/>
            <a:ext cx="1028700" cy="548640"/>
          </a:xfrm>
          <a:prstGeom prst="rect">
            <a:avLst/>
          </a:prstGeom>
        </p:spPr>
      </p:pic>
    </p:spTree>
    <p:extLst>
      <p:ext uri="{BB962C8B-B14F-4D97-AF65-F5344CB8AC3E}">
        <p14:creationId xmlns:p14="http://schemas.microsoft.com/office/powerpoint/2010/main" val="199777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A3F748-31DA-4297-96EF-69DC737B5DDE}" type="slidenum">
              <a:rPr lang="en-US" smtClean="0"/>
              <a:t>18</a:t>
            </a:fld>
            <a:endParaRPr lang="en-US" dirty="0"/>
          </a:p>
        </p:txBody>
      </p:sp>
      <p:sp>
        <p:nvSpPr>
          <p:cNvPr id="2" name="Content Placeholder 1"/>
          <p:cNvSpPr>
            <a:spLocks noGrp="1"/>
          </p:cNvSpPr>
          <p:nvPr>
            <p:ph idx="4294967295"/>
          </p:nvPr>
        </p:nvSpPr>
        <p:spPr>
          <a:xfrm>
            <a:off x="210670" y="87513"/>
            <a:ext cx="8722659" cy="6076950"/>
          </a:xfrm>
        </p:spPr>
        <p:txBody>
          <a:bodyPr/>
          <a:lstStyle/>
          <a:p>
            <a:pPr marL="0" indent="0">
              <a:buNone/>
            </a:pPr>
            <a:r>
              <a:rPr lang="en-US" sz="2000" dirty="0" err="1">
                <a:hlinkClick r:id="rId3"/>
              </a:rPr>
              <a:t>IdM</a:t>
            </a:r>
            <a:r>
              <a:rPr lang="en-US" sz="2000" dirty="0">
                <a:hlinkClick r:id="rId3"/>
              </a:rPr>
              <a:t> Webpage </a:t>
            </a:r>
            <a:r>
              <a:rPr lang="en-US" sz="2000" dirty="0"/>
              <a:t>– recommended link to bookmark for access to CDE applications </a:t>
            </a:r>
          </a:p>
          <a:p>
            <a:endParaRPr lang="en-US" dirty="0"/>
          </a:p>
          <a:p>
            <a:endParaRPr lang="en-US" dirty="0"/>
          </a:p>
          <a:p>
            <a:pPr marL="0" indent="0">
              <a:buNone/>
            </a:pPr>
            <a:endParaRPr lang="en-US" dirty="0"/>
          </a:p>
          <a:p>
            <a:endParaRPr lang="en-US" dirty="0"/>
          </a:p>
          <a:p>
            <a:pPr marL="0" indent="0">
              <a:buNone/>
            </a:pPr>
            <a:endParaRPr lang="en-US" dirty="0"/>
          </a:p>
        </p:txBody>
      </p:sp>
      <p:sp>
        <p:nvSpPr>
          <p:cNvPr id="5" name="TextBox 4"/>
          <p:cNvSpPr txBox="1"/>
          <p:nvPr/>
        </p:nvSpPr>
        <p:spPr>
          <a:xfrm>
            <a:off x="927092" y="5902328"/>
            <a:ext cx="4987293" cy="307777"/>
          </a:xfrm>
          <a:prstGeom prst="rect">
            <a:avLst/>
          </a:prstGeom>
          <a:solidFill>
            <a:schemeClr val="accent2">
              <a:lumMod val="60000"/>
              <a:lumOff val="40000"/>
            </a:schemeClr>
          </a:solidFill>
        </p:spPr>
        <p:txBody>
          <a:bodyPr wrap="square" rtlCol="0">
            <a:spAutoFit/>
          </a:bodyPr>
          <a:lstStyle/>
          <a:p>
            <a:r>
              <a:rPr lang="en-US" sz="1400" dirty="0"/>
              <a:t>*LAMS: Click Identity Management to add or modify </a:t>
            </a:r>
            <a:r>
              <a:rPr lang="en-US" sz="1400" dirty="0" err="1"/>
              <a:t>IdM</a:t>
            </a:r>
            <a:r>
              <a:rPr lang="en-US" sz="1400" dirty="0"/>
              <a:t> accounts </a:t>
            </a:r>
          </a:p>
        </p:txBody>
      </p:sp>
      <p:sp>
        <p:nvSpPr>
          <p:cNvPr id="3" name="TextBox 2"/>
          <p:cNvSpPr txBox="1"/>
          <p:nvPr/>
        </p:nvSpPr>
        <p:spPr>
          <a:xfrm>
            <a:off x="1213530" y="6299377"/>
            <a:ext cx="4414416" cy="276999"/>
          </a:xfrm>
          <a:prstGeom prst="rect">
            <a:avLst/>
          </a:prstGeom>
          <a:solidFill>
            <a:schemeClr val="accent2">
              <a:lumMod val="60000"/>
              <a:lumOff val="40000"/>
            </a:schemeClr>
          </a:solidFill>
        </p:spPr>
        <p:txBody>
          <a:bodyPr wrap="square" rtlCol="0">
            <a:spAutoFit/>
          </a:bodyPr>
          <a:lstStyle/>
          <a:p>
            <a:r>
              <a:rPr lang="en-US" sz="1200" dirty="0" err="1"/>
              <a:t>IdM</a:t>
            </a:r>
            <a:r>
              <a:rPr lang="en-US" sz="1200" dirty="0"/>
              <a:t> Quick Guide and FAQs located under Registration and Access</a:t>
            </a:r>
          </a:p>
        </p:txBody>
      </p:sp>
      <p:pic>
        <p:nvPicPr>
          <p:cNvPr id="1026" name="Picture 2">
            <a:extLst>
              <a:ext uri="{FF2B5EF4-FFF2-40B4-BE49-F238E27FC236}">
                <a16:creationId xmlns:a16="http://schemas.microsoft.com/office/drawing/2014/main" id="{397A0503-F444-7728-FD8A-610E39914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69" y="566056"/>
            <a:ext cx="8342877" cy="50419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604C30A-9888-04E5-98C1-7CD2E62BFE80}"/>
              </a:ext>
            </a:extLst>
          </p:cNvPr>
          <p:cNvSpPr txBox="1"/>
          <p:nvPr/>
        </p:nvSpPr>
        <p:spPr>
          <a:xfrm>
            <a:off x="2614467" y="1034862"/>
            <a:ext cx="2294964" cy="769441"/>
          </a:xfrm>
          <a:prstGeom prst="rect">
            <a:avLst/>
          </a:prstGeom>
          <a:solidFill>
            <a:schemeClr val="accent2">
              <a:lumMod val="40000"/>
              <a:lumOff val="60000"/>
            </a:schemeClr>
          </a:solidFill>
          <a:ln>
            <a:solidFill>
              <a:srgbClr val="FFC000"/>
            </a:solidFill>
          </a:ln>
        </p:spPr>
        <p:txBody>
          <a:bodyPr wrap="square" rtlCol="0">
            <a:spAutoFit/>
          </a:bodyPr>
          <a:lstStyle/>
          <a:p>
            <a:endParaRPr lang="en-US" sz="1600" dirty="0">
              <a:solidFill>
                <a:schemeClr val="accent1">
                  <a:lumMod val="50000"/>
                </a:schemeClr>
              </a:solidFill>
            </a:endParaRPr>
          </a:p>
          <a:p>
            <a:r>
              <a:rPr lang="en-US" sz="1400" dirty="0">
                <a:solidFill>
                  <a:schemeClr val="accent1">
                    <a:lumMod val="50000"/>
                  </a:schemeClr>
                </a:solidFill>
              </a:rPr>
              <a:t>*single sign-on used for all CDE applications listed here</a:t>
            </a:r>
          </a:p>
        </p:txBody>
      </p:sp>
      <p:cxnSp>
        <p:nvCxnSpPr>
          <p:cNvPr id="16" name="Straight Arrow Connector 15" title="Arrow">
            <a:extLst>
              <a:ext uri="{FF2B5EF4-FFF2-40B4-BE49-F238E27FC236}">
                <a16:creationId xmlns:a16="http://schemas.microsoft.com/office/drawing/2014/main" id="{2C84189B-5BA4-C054-0B3C-C417FA4FCA61}"/>
              </a:ext>
            </a:extLst>
          </p:cNvPr>
          <p:cNvCxnSpPr>
            <a:cxnSpLocks/>
          </p:cNvCxnSpPr>
          <p:nvPr/>
        </p:nvCxnSpPr>
        <p:spPr>
          <a:xfrm flipV="1">
            <a:off x="2611240" y="5369859"/>
            <a:ext cx="0" cy="4568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5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December Count:</a:t>
            </a:r>
            <a:br>
              <a:rPr lang="en-US" dirty="0">
                <a:solidFill>
                  <a:schemeClr val="tx1"/>
                </a:solidFill>
              </a:rPr>
            </a:br>
            <a:r>
              <a:rPr lang="en-US" dirty="0">
                <a:solidFill>
                  <a:schemeClr val="tx1"/>
                </a:solidFill>
              </a:rPr>
              <a:t>Identity Management Roles</a:t>
            </a:r>
          </a:p>
        </p:txBody>
      </p:sp>
      <p:sp>
        <p:nvSpPr>
          <p:cNvPr id="2" name="Content Placeholder 1"/>
          <p:cNvSpPr>
            <a:spLocks noGrp="1"/>
          </p:cNvSpPr>
          <p:nvPr>
            <p:ph idx="1"/>
          </p:nvPr>
        </p:nvSpPr>
        <p:spPr/>
        <p:txBody>
          <a:bodyPr>
            <a:normAutofit lnSpcReduction="10000"/>
          </a:bodyPr>
          <a:lstStyle/>
          <a:p>
            <a:pPr marL="0" indent="0">
              <a:buNone/>
            </a:pPr>
            <a:r>
              <a:rPr lang="en-US" sz="1600" dirty="0"/>
              <a:t>DATA PIPELINE ROLES NEEDED TO COMPLETE DECEMBER COUNT: </a:t>
            </a:r>
            <a:endParaRPr lang="en-US" sz="1600" dirty="0">
              <a:solidFill>
                <a:schemeClr val="tx1"/>
              </a:solidFill>
              <a:latin typeface="+mn-lt"/>
            </a:endParaRPr>
          </a:p>
          <a:p>
            <a:r>
              <a:rPr lang="en-US" sz="1400" dirty="0">
                <a:solidFill>
                  <a:schemeClr val="tx1"/>
                </a:solidFill>
                <a:latin typeface="+mn-lt"/>
              </a:rPr>
              <a:t>Special Education IEP Role:</a:t>
            </a:r>
          </a:p>
          <a:p>
            <a:pPr lvl="1"/>
            <a:r>
              <a:rPr lang="en-US" sz="1400" dirty="0"/>
              <a:t>SPE~LEAUSER – upload and modify Special Education IEP Interchange Files</a:t>
            </a:r>
          </a:p>
          <a:p>
            <a:endParaRPr lang="en-US" sz="1400" dirty="0">
              <a:solidFill>
                <a:schemeClr val="tx1"/>
              </a:solidFill>
              <a:latin typeface="+mn-lt"/>
            </a:endParaRPr>
          </a:p>
          <a:p>
            <a:r>
              <a:rPr lang="en-US" sz="1400" dirty="0">
                <a:solidFill>
                  <a:schemeClr val="tx1"/>
                </a:solidFill>
                <a:latin typeface="+mn-lt"/>
              </a:rPr>
              <a:t>Special Education December Count Snapshot Roles:</a:t>
            </a:r>
          </a:p>
          <a:p>
            <a:pPr lvl="1"/>
            <a:r>
              <a:rPr lang="en-US" sz="1400" dirty="0"/>
              <a:t>DEC~LEAAPPROVER – </a:t>
            </a:r>
            <a:r>
              <a:rPr lang="en-US" sz="1400" b="0" dirty="0"/>
              <a:t>Approves, creates, views Snapshot </a:t>
            </a:r>
            <a:r>
              <a:rPr lang="en-US" sz="1400" b="1" dirty="0"/>
              <a:t>OR</a:t>
            </a:r>
          </a:p>
          <a:p>
            <a:pPr lvl="1"/>
            <a:r>
              <a:rPr lang="en-US" sz="1400" dirty="0"/>
              <a:t>DEC~LEAUSER -  </a:t>
            </a:r>
            <a:r>
              <a:rPr lang="en-US" sz="1400" b="0" dirty="0"/>
              <a:t>creates, views Snapshot </a:t>
            </a:r>
            <a:r>
              <a:rPr lang="en-US" sz="1400" b="1" dirty="0"/>
              <a:t>OR</a:t>
            </a:r>
          </a:p>
          <a:p>
            <a:pPr lvl="1"/>
            <a:r>
              <a:rPr lang="en-US" sz="1400" dirty="0"/>
              <a:t>DEC~LEAVIEWER- </a:t>
            </a:r>
            <a:r>
              <a:rPr lang="en-US" sz="1400" b="0" dirty="0"/>
              <a:t>views snapshot</a:t>
            </a:r>
          </a:p>
          <a:p>
            <a:pPr lvl="1"/>
            <a:endParaRPr lang="en-US" sz="1400" dirty="0"/>
          </a:p>
          <a:p>
            <a:r>
              <a:rPr lang="en-US" sz="1400" dirty="0">
                <a:solidFill>
                  <a:schemeClr val="tx1"/>
                </a:solidFill>
                <a:latin typeface="+mn-lt"/>
              </a:rPr>
              <a:t>Staff Interchange Roles:</a:t>
            </a:r>
          </a:p>
          <a:p>
            <a:pPr lvl="1"/>
            <a:r>
              <a:rPr lang="en-US" sz="1400" dirty="0"/>
              <a:t>STF~ LEAUSER – upload and modify staff interchange files </a:t>
            </a:r>
            <a:r>
              <a:rPr lang="en-US" sz="1400" b="1" dirty="0"/>
              <a:t>OR</a:t>
            </a:r>
          </a:p>
          <a:p>
            <a:pPr lvl="1"/>
            <a:r>
              <a:rPr lang="en-US" sz="1400" dirty="0"/>
              <a:t>STF~LEAVIEWER – view (only) staff interchange data</a:t>
            </a:r>
          </a:p>
          <a:p>
            <a:pPr lvl="2"/>
            <a:r>
              <a:rPr lang="en-US" sz="1200" b="1" dirty="0">
                <a:solidFill>
                  <a:srgbClr val="FF0000"/>
                </a:solidFill>
                <a:latin typeface="+mn-lt"/>
              </a:rPr>
              <a:t>EACH LEA MUST DETERMINE WHO WILL REPORT THE SPED STAFF- DISTRICT OR AU RESPONDENT? </a:t>
            </a:r>
          </a:p>
          <a:p>
            <a:pPr marL="0" indent="0">
              <a:buNone/>
            </a:pPr>
            <a:r>
              <a:rPr lang="en-US" sz="1400" b="1" u="sng" dirty="0">
                <a:solidFill>
                  <a:schemeClr val="tx1"/>
                </a:solidFill>
                <a:latin typeface="+mn-lt"/>
              </a:rPr>
              <a:t>IMPORTANT NOTES</a:t>
            </a:r>
          </a:p>
          <a:p>
            <a:pPr marL="0" indent="0">
              <a:buNone/>
            </a:pPr>
            <a:r>
              <a:rPr lang="en-US" sz="1400" b="1" dirty="0">
                <a:solidFill>
                  <a:schemeClr val="tx1"/>
                </a:solidFill>
                <a:latin typeface="+mn-lt"/>
              </a:rPr>
              <a:t>*</a:t>
            </a:r>
            <a:r>
              <a:rPr lang="en-US" sz="1700" b="1" dirty="0">
                <a:solidFill>
                  <a:schemeClr val="tx1"/>
                </a:solidFill>
                <a:latin typeface="+mn-lt"/>
              </a:rPr>
              <a:t> Only 1 role per Group</a:t>
            </a:r>
          </a:p>
          <a:p>
            <a:pPr marL="0" indent="0">
              <a:buNone/>
            </a:pPr>
            <a:r>
              <a:rPr lang="en-US" sz="1400" b="1" dirty="0"/>
              <a:t> *</a:t>
            </a:r>
            <a:r>
              <a:rPr lang="en-US" sz="1700" b="1" dirty="0">
                <a:solidFill>
                  <a:schemeClr val="tx1"/>
                </a:solidFill>
                <a:latin typeface="+mn-lt"/>
              </a:rPr>
              <a:t>Data Pipeline email/collection contact lists are generated from these roles. We do not keep manual email lists! Please ask your LAM to update as necessary. </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19</a:t>
            </a:fld>
            <a:endParaRPr lang="en-US" dirty="0"/>
          </a:p>
        </p:txBody>
      </p:sp>
      <p:sp>
        <p:nvSpPr>
          <p:cNvPr id="7" name="TextBox 6">
            <a:extLst>
              <a:ext uri="{FF2B5EF4-FFF2-40B4-BE49-F238E27FC236}">
                <a16:creationId xmlns:a16="http://schemas.microsoft.com/office/drawing/2014/main" id="{29375F72-3937-41AC-8CA4-592BE4F676DC}"/>
              </a:ext>
            </a:extLst>
          </p:cNvPr>
          <p:cNvSpPr txBox="1"/>
          <p:nvPr/>
        </p:nvSpPr>
        <p:spPr>
          <a:xfrm>
            <a:off x="907025" y="6326487"/>
            <a:ext cx="6968613" cy="276999"/>
          </a:xfrm>
          <a:prstGeom prst="rect">
            <a:avLst/>
          </a:prstGeom>
          <a:noFill/>
        </p:spPr>
        <p:txBody>
          <a:bodyPr wrap="square">
            <a:spAutoFit/>
          </a:bodyPr>
          <a:lstStyle/>
          <a:p>
            <a:r>
              <a:rPr lang="en-US" sz="1200" dirty="0">
                <a:solidFill>
                  <a:schemeClr val="bg1">
                    <a:lumMod val="50000"/>
                  </a:schemeClr>
                </a:solidFill>
              </a:rPr>
              <a:t>December Count - Lindsey Heitman - heitman_l@cde.state.co.us  (303) 866-5759</a:t>
            </a:r>
            <a:endParaRPr lang="en-US" sz="1200" dirty="0"/>
          </a:p>
        </p:txBody>
      </p:sp>
    </p:spTree>
    <p:extLst>
      <p:ext uri="{BB962C8B-B14F-4D97-AF65-F5344CB8AC3E}">
        <p14:creationId xmlns:p14="http://schemas.microsoft.com/office/powerpoint/2010/main" val="318201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0266" y="251638"/>
            <a:ext cx="6081865" cy="756418"/>
          </a:xfrm>
        </p:spPr>
        <p:txBody>
          <a:bodyPr>
            <a:normAutofit/>
          </a:bodyPr>
          <a:lstStyle/>
          <a:p>
            <a:pPr algn="ctr">
              <a:defRPr/>
            </a:pPr>
            <a:r>
              <a:rPr lang="en-US" dirty="0">
                <a:solidFill>
                  <a:schemeClr val="tx1"/>
                </a:solidFill>
                <a:latin typeface="Museo Slab 500"/>
              </a:rPr>
              <a:t>Special Education December Count</a:t>
            </a:r>
          </a:p>
        </p:txBody>
      </p:sp>
      <p:sp>
        <p:nvSpPr>
          <p:cNvPr id="8194" name="Content Placeholder 1"/>
          <p:cNvSpPr>
            <a:spLocks noGrp="1"/>
          </p:cNvSpPr>
          <p:nvPr>
            <p:ph idx="1"/>
          </p:nvPr>
        </p:nvSpPr>
        <p:spPr bwMode="auto"/>
        <p:txBody>
          <a:bodyPr wrap="square" numCol="1" anchor="t" anchorCtr="0" compatLnSpc="1">
            <a:prstTxWarp prst="textNoShape">
              <a:avLst/>
            </a:prstTxWarp>
          </a:bodyPr>
          <a:lstStyle/>
          <a:p>
            <a:pPr marL="365125" lvl="1" indent="0" eaLnBrk="1" hangingPunct="1">
              <a:spcBef>
                <a:spcPts val="0"/>
              </a:spcBef>
              <a:buNone/>
              <a:defRPr/>
            </a:pPr>
            <a:r>
              <a:rPr lang="en-US" sz="1800" b="1" dirty="0"/>
              <a:t>	</a:t>
            </a:r>
          </a:p>
          <a:p>
            <a:pPr marL="365125" lvl="1" indent="0" eaLnBrk="1" hangingPunct="1">
              <a:spcBef>
                <a:spcPts val="0"/>
              </a:spcBef>
              <a:buNone/>
              <a:tabLst>
                <a:tab pos="574675" algn="l"/>
              </a:tabLst>
              <a:defRPr/>
            </a:pPr>
            <a:endParaRPr lang="en-US" sz="1800" b="1" dirty="0"/>
          </a:p>
          <a:p>
            <a:pPr marL="365125" lvl="1" indent="0" eaLnBrk="1" hangingPunct="1">
              <a:spcBef>
                <a:spcPts val="0"/>
              </a:spcBef>
              <a:buNone/>
              <a:tabLst>
                <a:tab pos="574675" algn="l"/>
              </a:tabLst>
              <a:defRPr/>
            </a:pPr>
            <a:endParaRPr lang="en-US" dirty="0"/>
          </a:p>
          <a:p>
            <a:pPr marL="365125" lvl="1" indent="0" eaLnBrk="1" hangingPunct="1">
              <a:spcBef>
                <a:spcPts val="0"/>
              </a:spcBef>
              <a:buNone/>
              <a:defRPr/>
            </a:pPr>
            <a:endParaRPr lang="en-US" dirty="0"/>
          </a:p>
          <a:p>
            <a:pPr marL="547688" lvl="1" indent="-182563" eaLnBrk="1" hangingPunct="1">
              <a:buFont typeface="Wingdings" pitchFamily="2" charset="2"/>
              <a:buNone/>
              <a:defRPr/>
            </a:pPr>
            <a:endParaRPr lang="en-US" dirty="0"/>
          </a:p>
        </p:txBody>
      </p:sp>
      <p:sp>
        <p:nvSpPr>
          <p:cNvPr id="2" name="Rectangle 1"/>
          <p:cNvSpPr/>
          <p:nvPr/>
        </p:nvSpPr>
        <p:spPr>
          <a:xfrm>
            <a:off x="300012" y="4028907"/>
            <a:ext cx="8215338" cy="307777"/>
          </a:xfrm>
          <a:prstGeom prst="rect">
            <a:avLst/>
          </a:prstGeom>
        </p:spPr>
        <p:txBody>
          <a:bodyPr wrap="square">
            <a:spAutoFit/>
          </a:bodyPr>
          <a:lstStyle/>
          <a:p>
            <a:pPr marL="44450" indent="0">
              <a:buNone/>
            </a:pPr>
            <a:r>
              <a:rPr lang="en-US" altLang="en-US" sz="1400" b="1" dirty="0"/>
              <a:t>*Please include your AU #, District #, Error code # or </a:t>
            </a:r>
            <a:r>
              <a:rPr lang="en-US" altLang="en-US" sz="1400" b="1" dirty="0" err="1"/>
              <a:t>cognos</a:t>
            </a:r>
            <a:r>
              <a:rPr lang="en-US" altLang="en-US" sz="1400" b="1" dirty="0"/>
              <a:t> report name (if applicable) in emails</a:t>
            </a:r>
          </a:p>
        </p:txBody>
      </p:sp>
      <p:sp>
        <p:nvSpPr>
          <p:cNvPr id="4" name="Rectangle 3"/>
          <p:cNvSpPr/>
          <p:nvPr/>
        </p:nvSpPr>
        <p:spPr>
          <a:xfrm>
            <a:off x="464332" y="4466354"/>
            <a:ext cx="3695292" cy="1231106"/>
          </a:xfrm>
          <a:prstGeom prst="rect">
            <a:avLst/>
          </a:prstGeom>
          <a:solidFill>
            <a:schemeClr val="accent2">
              <a:lumMod val="40000"/>
              <a:lumOff val="60000"/>
            </a:schemeClr>
          </a:solidFill>
          <a:ln>
            <a:solidFill>
              <a:schemeClr val="accent2">
                <a:lumMod val="40000"/>
                <a:lumOff val="60000"/>
              </a:schemeClr>
            </a:solidFill>
          </a:ln>
        </p:spPr>
        <p:txBody>
          <a:bodyPr wrap="square">
            <a:spAutoFit/>
          </a:bodyPr>
          <a:lstStyle/>
          <a:p>
            <a:r>
              <a:rPr lang="en-US" dirty="0"/>
              <a:t>Resource Webpages</a:t>
            </a:r>
          </a:p>
          <a:p>
            <a:pPr lvl="1"/>
            <a:r>
              <a:rPr lang="en-US" sz="1400" dirty="0">
                <a:hlinkClick r:id="rId3"/>
              </a:rPr>
              <a:t>Special Education IEP Interchange</a:t>
            </a:r>
            <a:endParaRPr lang="en-US" sz="1400" dirty="0"/>
          </a:p>
          <a:p>
            <a:pPr lvl="1"/>
            <a:r>
              <a:rPr lang="en-US" sz="1400" dirty="0">
                <a:hlinkClick r:id="rId4"/>
              </a:rPr>
              <a:t>Staff Interchange</a:t>
            </a:r>
            <a:endParaRPr lang="en-US" sz="1400" dirty="0"/>
          </a:p>
          <a:p>
            <a:pPr lvl="1"/>
            <a:r>
              <a:rPr lang="en-US" sz="1400" dirty="0">
                <a:hlinkClick r:id="rId5"/>
              </a:rPr>
              <a:t>Special Ed December Count Snapshot</a:t>
            </a:r>
            <a:endParaRPr lang="en-US" sz="1400" dirty="0"/>
          </a:p>
          <a:p>
            <a:pPr lvl="1"/>
            <a:r>
              <a:rPr lang="en-US" sz="1400" dirty="0">
                <a:hlinkClick r:id="rId6"/>
              </a:rPr>
              <a:t>ESSU Data Management System</a:t>
            </a:r>
            <a:endParaRPr lang="en-US" sz="1400" dirty="0"/>
          </a:p>
        </p:txBody>
      </p:sp>
      <p:sp>
        <p:nvSpPr>
          <p:cNvPr id="8" name="Content Placeholder 1"/>
          <p:cNvSpPr txBox="1">
            <a:spLocks/>
          </p:cNvSpPr>
          <p:nvPr/>
        </p:nvSpPr>
        <p:spPr bwMode="auto">
          <a:xfrm>
            <a:off x="464332" y="1451100"/>
            <a:ext cx="7021198" cy="2454387"/>
          </a:xfrm>
          <a:prstGeom prst="rect">
            <a:avLst/>
          </a:prstGeom>
          <a:solidFill>
            <a:schemeClr val="accent2">
              <a:lumMod val="20000"/>
              <a:lumOff val="80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Arial" panose="020B0604020202020204" pitchFamily="34" charset="0"/>
              <a:buNone/>
            </a:pPr>
            <a:r>
              <a:rPr lang="en-US" altLang="en-US" sz="1400" u="sng" dirty="0"/>
              <a:t>Contact Information</a:t>
            </a:r>
          </a:p>
          <a:p>
            <a:pPr marL="44450" indent="0">
              <a:buNone/>
            </a:pPr>
            <a:r>
              <a:rPr lang="en-US" altLang="en-US" sz="1400" b="1" dirty="0"/>
              <a:t>Lindsey Heitman</a:t>
            </a:r>
            <a:r>
              <a:rPr lang="en-US" altLang="en-US" sz="1400" b="1" dirty="0">
                <a:solidFill>
                  <a:srgbClr val="6EC4E8"/>
                </a:solidFill>
              </a:rPr>
              <a:t> </a:t>
            </a:r>
            <a:r>
              <a:rPr lang="en-US" altLang="en-US" sz="1400" b="1"/>
              <a:t>– </a:t>
            </a:r>
            <a:r>
              <a:rPr lang="en-US" altLang="en-US" sz="1400" b="1">
                <a:hlinkClick r:id="rId7"/>
              </a:rPr>
              <a:t>SpedDecCount</a:t>
            </a:r>
            <a:r>
              <a:rPr lang="en-US" altLang="en-US" sz="1400" b="1" dirty="0">
                <a:hlinkClick r:id="rId7"/>
              </a:rPr>
              <a:t>@cde.state.co.us</a:t>
            </a:r>
            <a:r>
              <a:rPr lang="en-US" altLang="en-US" sz="1400" b="1" dirty="0"/>
              <a:t>  303-866-5759 </a:t>
            </a:r>
          </a:p>
          <a:p>
            <a:pPr marL="787400" lvl="1" indent="-285750"/>
            <a:r>
              <a:rPr lang="en-US" altLang="en-US" sz="1400" b="1" dirty="0"/>
              <a:t>Data Pipeline SPED Snapshot submission questions </a:t>
            </a:r>
          </a:p>
          <a:p>
            <a:pPr marL="787400" lvl="1" indent="-285750"/>
            <a:r>
              <a:rPr lang="en-US" altLang="en-US" sz="1400" b="1" dirty="0"/>
              <a:t>Includes Staff Interchange Sped staff questions</a:t>
            </a:r>
          </a:p>
          <a:p>
            <a:pPr marL="44450" indent="0">
              <a:buFont typeface="Arial" panose="020B0604020202020204" pitchFamily="34" charset="0"/>
              <a:buNone/>
            </a:pPr>
            <a:r>
              <a:rPr lang="en-US" altLang="en-US" sz="1400" dirty="0"/>
              <a:t>Orla Bolger – </a:t>
            </a:r>
            <a:r>
              <a:rPr lang="en-US" altLang="en-US" sz="1400" dirty="0">
                <a:hlinkClick r:id="rId8"/>
              </a:rPr>
              <a:t>bolger_o@cde.state.co.us</a:t>
            </a:r>
            <a:r>
              <a:rPr lang="en-US" altLang="en-US" sz="1400" dirty="0"/>
              <a:t>  December Count Staff and Student Content Expert</a:t>
            </a:r>
          </a:p>
          <a:p>
            <a:pPr marL="44450" indent="0">
              <a:buFont typeface="Arial" panose="020B0604020202020204" pitchFamily="34" charset="0"/>
              <a:buNone/>
            </a:pPr>
            <a:r>
              <a:rPr lang="en-US" altLang="en-US" sz="1400" dirty="0"/>
              <a:t>Josh Fails – </a:t>
            </a:r>
            <a:r>
              <a:rPr lang="en-US" altLang="en-US" sz="1400" dirty="0">
                <a:hlinkClick r:id="rId9"/>
              </a:rPr>
              <a:t>Fails_J@cde.state.co.us</a:t>
            </a:r>
            <a:r>
              <a:rPr lang="en-US" altLang="en-US" sz="1400" dirty="0"/>
              <a:t>   DMS Access questions</a:t>
            </a:r>
          </a:p>
          <a:p>
            <a:pPr marL="44450" indent="0">
              <a:buFont typeface="Arial" panose="020B0604020202020204" pitchFamily="34" charset="0"/>
              <a:buNone/>
            </a:pPr>
            <a:endParaRPr lang="en-US" altLang="en-US" sz="1400" dirty="0"/>
          </a:p>
          <a:p>
            <a:pPr marL="44450" indent="0">
              <a:buNone/>
            </a:pPr>
            <a:r>
              <a:rPr lang="en-US" altLang="en-US" sz="1400" dirty="0"/>
              <a:t>Dawna Gudka – </a:t>
            </a:r>
            <a:r>
              <a:rPr lang="en-US" altLang="en-US" sz="1400" dirty="0">
                <a:hlinkClick r:id="rId10"/>
              </a:rPr>
              <a:t>Gudka_D@cde.state.co.us</a:t>
            </a:r>
            <a:r>
              <a:rPr lang="en-US" altLang="en-US" sz="1400" dirty="0"/>
              <a:t>  Human Resources Snapshot Submission</a:t>
            </a:r>
          </a:p>
          <a:p>
            <a:pPr marL="44450" indent="0">
              <a:buFont typeface="Arial" panose="020B0604020202020204" pitchFamily="34" charset="0"/>
              <a:buNone/>
            </a:pPr>
            <a:endParaRPr lang="en-US" altLang="en-US" sz="1400" dirty="0"/>
          </a:p>
        </p:txBody>
      </p:sp>
    </p:spTree>
    <p:extLst>
      <p:ext uri="{BB962C8B-B14F-4D97-AF65-F5344CB8AC3E}">
        <p14:creationId xmlns:p14="http://schemas.microsoft.com/office/powerpoint/2010/main" val="336342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107" y="1335626"/>
            <a:ext cx="8536785" cy="4278094"/>
          </a:xfrm>
          <a:prstGeom prst="rect">
            <a:avLst/>
          </a:prstGeom>
        </p:spPr>
        <p:txBody>
          <a:bodyPr wrap="square">
            <a:spAutoFit/>
          </a:bodyPr>
          <a:lstStyle/>
          <a:p>
            <a:pPr marL="285750" indent="-285750">
              <a:buFont typeface="Arial" panose="020B0604020202020204" pitchFamily="34" charset="0"/>
              <a:buChar char="•"/>
            </a:pPr>
            <a:r>
              <a:rPr lang="en-US" sz="1600" dirty="0"/>
              <a:t>Staff role needed for District respondent -</a:t>
            </a:r>
          </a:p>
          <a:p>
            <a:pPr marL="742950" lvl="1" indent="-285750">
              <a:buFont typeface="Arial" panose="020B0604020202020204" pitchFamily="34" charset="0"/>
              <a:buChar char="•"/>
            </a:pPr>
            <a:r>
              <a:rPr lang="en-US" sz="1600" dirty="0"/>
              <a:t>STF Associated with the 4 Digit District Code</a:t>
            </a:r>
          </a:p>
          <a:p>
            <a:pPr marL="1200150" lvl="2" indent="-285750">
              <a:buFont typeface="Arial" panose="020B0604020202020204" pitchFamily="34" charset="0"/>
              <a:buChar char="•"/>
            </a:pPr>
            <a:r>
              <a:rPr lang="en-US" sz="1600" dirty="0"/>
              <a:t>User may report ALL staff data for the district - regular ed staff and Special Education staff OR just regular ed staff</a:t>
            </a:r>
          </a:p>
          <a:p>
            <a:pPr marL="1200150" lvl="2" indent="-285750">
              <a:buFont typeface="Arial" panose="020B0604020202020204" pitchFamily="34" charset="0"/>
              <a:buChar char="•"/>
            </a:pPr>
            <a:r>
              <a:rPr lang="en-US" sz="1600" dirty="0"/>
              <a:t>District respondent’s reporting all staff must collaborate with AU respondent in accordance with December Count timeline</a:t>
            </a:r>
          </a:p>
          <a:p>
            <a:pPr marL="1200150" lvl="2" indent="-285750">
              <a:buFont typeface="Arial" panose="020B0604020202020204" pitchFamily="34" charset="0"/>
              <a:buChar char="•"/>
            </a:pPr>
            <a:r>
              <a:rPr lang="en-US" sz="1600" dirty="0"/>
              <a:t>Example: </a:t>
            </a:r>
            <a:r>
              <a:rPr lang="en-US" sz="1600" i="1" dirty="0">
                <a:solidFill>
                  <a:schemeClr val="accent2"/>
                </a:solidFill>
              </a:rPr>
              <a:t>0050-STF~LEAUSER</a:t>
            </a:r>
          </a:p>
          <a:p>
            <a:pPr lvl="2"/>
            <a:endParaRPr lang="en-US" sz="1600" i="1" dirty="0">
              <a:solidFill>
                <a:schemeClr val="accent2"/>
              </a:solidFill>
            </a:endParaRPr>
          </a:p>
          <a:p>
            <a:pPr marL="285750" indent="-285750">
              <a:buFont typeface="Arial" panose="020B0604020202020204" pitchFamily="34" charset="0"/>
              <a:buChar char="•"/>
            </a:pPr>
            <a:r>
              <a:rPr lang="en-US" sz="1600" b="1" dirty="0">
                <a:highlight>
                  <a:srgbClr val="FFFF00"/>
                </a:highlight>
              </a:rPr>
              <a:t>Optional</a:t>
            </a:r>
            <a:r>
              <a:rPr lang="en-US" sz="1600" dirty="0">
                <a:highlight>
                  <a:srgbClr val="FFFF00"/>
                </a:highlight>
              </a:rPr>
              <a:t> - Staff role needed for AU respondent uploading SPED staff </a:t>
            </a:r>
            <a:r>
              <a:rPr lang="en-US" sz="1600" dirty="0"/>
              <a:t> </a:t>
            </a:r>
          </a:p>
          <a:p>
            <a:pPr marL="742950" lvl="1" indent="-285750">
              <a:buFont typeface="Arial" panose="020B0604020202020204" pitchFamily="34" charset="0"/>
              <a:buChar char="•"/>
            </a:pPr>
            <a:r>
              <a:rPr lang="en-US" sz="1600" dirty="0"/>
              <a:t>STF Associated with the 5 Digit AU Code    </a:t>
            </a:r>
          </a:p>
          <a:p>
            <a:pPr marL="1200150" lvl="2" indent="-285750">
              <a:buFont typeface="Arial" panose="020B0604020202020204" pitchFamily="34" charset="0"/>
              <a:buChar char="•"/>
            </a:pPr>
            <a:r>
              <a:rPr lang="en-US" sz="1600" dirty="0"/>
              <a:t>User may only report Special Education staff (flag=1)</a:t>
            </a:r>
          </a:p>
          <a:p>
            <a:pPr marL="1200150" lvl="2" indent="-285750">
              <a:buFont typeface="Arial" panose="020B0604020202020204" pitchFamily="34" charset="0"/>
              <a:buChar char="•"/>
            </a:pPr>
            <a:r>
              <a:rPr lang="en-US" sz="1600" dirty="0"/>
              <a:t>Example: </a:t>
            </a:r>
            <a:r>
              <a:rPr lang="en-US" sz="1600" i="1" dirty="0">
                <a:solidFill>
                  <a:schemeClr val="accent2"/>
                </a:solidFill>
              </a:rPr>
              <a:t>64043-STF~LEAUSER</a:t>
            </a:r>
          </a:p>
          <a:p>
            <a:endParaRPr lang="en-US" sz="1600" dirty="0"/>
          </a:p>
          <a:p>
            <a:pPr marL="285750" indent="-285750">
              <a:buFont typeface="Arial" panose="020B0604020202020204" pitchFamily="34" charset="0"/>
              <a:buChar char="•"/>
            </a:pPr>
            <a:r>
              <a:rPr lang="en-US" sz="1600" b="1" dirty="0">
                <a:highlight>
                  <a:srgbClr val="FFFF00"/>
                </a:highlight>
              </a:rPr>
              <a:t>Optional </a:t>
            </a:r>
            <a:r>
              <a:rPr lang="en-US" sz="1600" dirty="0">
                <a:highlight>
                  <a:srgbClr val="FFFF00"/>
                </a:highlight>
              </a:rPr>
              <a:t>- Staff role needed for BOCES respondent uploading BOCES staff-</a:t>
            </a:r>
            <a:r>
              <a:rPr lang="en-US" sz="1600" dirty="0"/>
              <a:t>  </a:t>
            </a:r>
          </a:p>
          <a:p>
            <a:pPr marL="742950" lvl="1" indent="-285750">
              <a:buFont typeface="Arial" panose="020B0604020202020204" pitchFamily="34" charset="0"/>
              <a:buChar char="•"/>
            </a:pPr>
            <a:r>
              <a:rPr lang="en-US" sz="1600" dirty="0"/>
              <a:t>STF Associated with the 4 Digit BOCES Code</a:t>
            </a:r>
          </a:p>
          <a:p>
            <a:pPr marL="1200150" lvl="2" indent="-285750">
              <a:buFont typeface="Arial" panose="020B0604020202020204" pitchFamily="34" charset="0"/>
              <a:buChar char="•"/>
            </a:pPr>
            <a:r>
              <a:rPr lang="en-US" sz="1600" dirty="0"/>
              <a:t>User can report ALL staff for the BOCES – regular ed staff and Special Ed staff.  </a:t>
            </a:r>
          </a:p>
          <a:p>
            <a:pPr marL="1200150" lvl="2" indent="-285750">
              <a:buFont typeface="Arial" panose="020B0604020202020204" pitchFamily="34" charset="0"/>
              <a:buChar char="•"/>
            </a:pPr>
            <a:r>
              <a:rPr lang="en-US" sz="1600" dirty="0"/>
              <a:t>Example: </a:t>
            </a:r>
            <a:r>
              <a:rPr lang="en-US" sz="1600" i="1" dirty="0">
                <a:solidFill>
                  <a:schemeClr val="accent2"/>
                </a:solidFill>
              </a:rPr>
              <a:t>9025-STF~LEAUSER</a:t>
            </a:r>
          </a:p>
        </p:txBody>
      </p:sp>
      <p:sp>
        <p:nvSpPr>
          <p:cNvPr id="7" name="TextBox 6"/>
          <p:cNvSpPr txBox="1"/>
          <p:nvPr/>
        </p:nvSpPr>
        <p:spPr>
          <a:xfrm>
            <a:off x="214107" y="222191"/>
            <a:ext cx="6212330" cy="584775"/>
          </a:xfrm>
          <a:prstGeom prst="rect">
            <a:avLst/>
          </a:prstGeom>
          <a:noFill/>
        </p:spPr>
        <p:txBody>
          <a:bodyPr wrap="square" rtlCol="0">
            <a:spAutoFit/>
          </a:bodyPr>
          <a:lstStyle/>
          <a:p>
            <a:r>
              <a:rPr lang="en-US" sz="3200" dirty="0"/>
              <a:t>Identity Management – Staff Roles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20</a:t>
            </a:fld>
            <a:endParaRPr lang="en-US" dirty="0"/>
          </a:p>
        </p:txBody>
      </p:sp>
      <p:sp>
        <p:nvSpPr>
          <p:cNvPr id="6" name="TextBox 5">
            <a:extLst>
              <a:ext uri="{FF2B5EF4-FFF2-40B4-BE49-F238E27FC236}">
                <a16:creationId xmlns:a16="http://schemas.microsoft.com/office/drawing/2014/main" id="{CD8A6046-F576-487A-BD6C-B49DF052EBEC}"/>
              </a:ext>
            </a:extLst>
          </p:cNvPr>
          <p:cNvSpPr txBox="1"/>
          <p:nvPr/>
        </p:nvSpPr>
        <p:spPr>
          <a:xfrm>
            <a:off x="464573" y="6288518"/>
            <a:ext cx="6762135" cy="276999"/>
          </a:xfrm>
          <a:prstGeom prst="rect">
            <a:avLst/>
          </a:prstGeom>
          <a:noFill/>
        </p:spPr>
        <p:txBody>
          <a:bodyPr wrap="square">
            <a:spAutoFit/>
          </a:bodyPr>
          <a:lstStyle/>
          <a:p>
            <a:r>
              <a:rPr lang="en-US" sz="1200" dirty="0">
                <a:solidFill>
                  <a:schemeClr val="bg1">
                    <a:lumMod val="50000"/>
                  </a:schemeClr>
                </a:solidFill>
              </a:rPr>
              <a:t>December Count - Lindsey Heitman - heitman_l@cde.state.co.us  (303) 866-5759</a:t>
            </a:r>
            <a:endParaRPr lang="en-US" sz="1200" dirty="0"/>
          </a:p>
        </p:txBody>
      </p:sp>
    </p:spTree>
    <p:extLst>
      <p:ext uri="{BB962C8B-B14F-4D97-AF65-F5344CB8AC3E}">
        <p14:creationId xmlns:p14="http://schemas.microsoft.com/office/powerpoint/2010/main" val="391982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21</a:t>
            </a:fld>
            <a:endParaRPr lang="en-US" dirty="0"/>
          </a:p>
        </p:txBody>
      </p:sp>
      <p:pic>
        <p:nvPicPr>
          <p:cNvPr id="12292" name="Picture 4" title="Data Pipeline Web Page"/>
          <p:cNvPicPr>
            <a:picLocks noChangeAspect="1" noChangeArrowheads="1"/>
          </p:cNvPicPr>
          <p:nvPr/>
        </p:nvPicPr>
        <p:blipFill rotWithShape="1">
          <a:blip r:embed="rId2">
            <a:extLst>
              <a:ext uri="{28A0092B-C50C-407E-A947-70E740481C1C}">
                <a14:useLocalDpi xmlns:a14="http://schemas.microsoft.com/office/drawing/2010/main" val="0"/>
              </a:ext>
            </a:extLst>
          </a:blip>
          <a:srcRect l="1" t="13800" r="71088" b="42000"/>
          <a:stretch/>
        </p:blipFill>
        <p:spPr bwMode="auto">
          <a:xfrm>
            <a:off x="1089659" y="1447800"/>
            <a:ext cx="462534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0880" y="2918460"/>
            <a:ext cx="4655820" cy="304698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The menu items listed on the left depend upon your </a:t>
            </a:r>
            <a:r>
              <a:rPr lang="en-US" sz="1600" dirty="0" err="1"/>
              <a:t>IdM</a:t>
            </a:r>
            <a:r>
              <a:rPr lang="en-US" sz="1600" dirty="0"/>
              <a:t> roles</a:t>
            </a:r>
          </a:p>
          <a:p>
            <a:pPr marL="742950" lvl="1" indent="-285750">
              <a:buFont typeface="Wingdings" panose="05000000000000000000" pitchFamily="2" charset="2"/>
              <a:buChar char="§"/>
            </a:pPr>
            <a:r>
              <a:rPr lang="en-US" sz="1600" dirty="0"/>
              <a:t>Be sure you see the ‘Special Education’ tab (SPE and/or DEC role)</a:t>
            </a:r>
          </a:p>
          <a:p>
            <a:pPr marL="742950" lvl="1" indent="-285750">
              <a:buFont typeface="Wingdings" panose="05000000000000000000" pitchFamily="2" charset="2"/>
              <a:buChar char="§"/>
            </a:pPr>
            <a:r>
              <a:rPr lang="en-US" sz="1600" dirty="0"/>
              <a:t>Be sure you see the ‘Staff Profile’ tab IF you’re uploading staff data. (must have AU STF User role)</a:t>
            </a:r>
          </a:p>
          <a:p>
            <a:pPr marL="1200150" lvl="2" indent="-285750">
              <a:buFont typeface="Wingdings" panose="05000000000000000000" pitchFamily="2" charset="2"/>
              <a:buChar char="§"/>
            </a:pPr>
            <a:r>
              <a:rPr lang="en-US" sz="1600" dirty="0"/>
              <a:t>If district is uploading all staff data, the AU respondent will not be able to see the Staff Profile tab unless a single district AU has given you the STF viewer role. </a:t>
            </a:r>
          </a:p>
        </p:txBody>
      </p:sp>
      <p:cxnSp>
        <p:nvCxnSpPr>
          <p:cNvPr id="7" name="Straight Arrow Connector 6" title="Arrow"/>
          <p:cNvCxnSpPr/>
          <p:nvPr/>
        </p:nvCxnSpPr>
        <p:spPr>
          <a:xfrm>
            <a:off x="381000" y="417576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title="Arrow"/>
          <p:cNvCxnSpPr/>
          <p:nvPr/>
        </p:nvCxnSpPr>
        <p:spPr>
          <a:xfrm>
            <a:off x="354330" y="3934122"/>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 y="205740"/>
            <a:ext cx="5448300" cy="523220"/>
          </a:xfrm>
          <a:prstGeom prst="rect">
            <a:avLst/>
          </a:prstGeom>
          <a:noFill/>
        </p:spPr>
        <p:txBody>
          <a:bodyPr wrap="square" rtlCol="0">
            <a:spAutoFit/>
          </a:bodyPr>
          <a:lstStyle/>
          <a:p>
            <a:r>
              <a:rPr lang="en-US" sz="2800" dirty="0"/>
              <a:t>Correct Access</a:t>
            </a:r>
          </a:p>
        </p:txBody>
      </p:sp>
    </p:spTree>
    <p:extLst>
      <p:ext uri="{BB962C8B-B14F-4D97-AF65-F5344CB8AC3E}">
        <p14:creationId xmlns:p14="http://schemas.microsoft.com/office/powerpoint/2010/main" val="78326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p:txBody>
          <a:bodyPr/>
          <a:lstStyle/>
          <a:p>
            <a:br>
              <a:rPr lang="en-US" dirty="0">
                <a:solidFill>
                  <a:schemeClr val="tx1"/>
                </a:solidFill>
              </a:rPr>
            </a:br>
            <a:r>
              <a:rPr lang="en-US" dirty="0">
                <a:solidFill>
                  <a:schemeClr val="tx1"/>
                </a:solidFill>
              </a:rPr>
              <a:t>Special Education IEP Interchange- Student Data/Content</a:t>
            </a: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fld id="{67726FA2-3EC9-4717-AD62-D8C823692DD3}" type="slidenum">
              <a:rPr lang="en-US" smtClean="0"/>
              <a:t>22</a:t>
            </a:fld>
            <a:endParaRPr lang="en-US"/>
          </a:p>
        </p:txBody>
      </p:sp>
    </p:spTree>
    <p:extLst>
      <p:ext uri="{BB962C8B-B14F-4D97-AF65-F5344CB8AC3E}">
        <p14:creationId xmlns:p14="http://schemas.microsoft.com/office/powerpoint/2010/main" val="51757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892F-84BE-B678-1B49-5C956E979229}"/>
              </a:ext>
            </a:extLst>
          </p:cNvPr>
          <p:cNvSpPr>
            <a:spLocks noGrp="1"/>
          </p:cNvSpPr>
          <p:nvPr>
            <p:ph type="title"/>
          </p:nvPr>
        </p:nvSpPr>
        <p:spPr/>
        <p:txBody>
          <a:bodyPr/>
          <a:lstStyle/>
          <a:p>
            <a:r>
              <a:rPr lang="en-US" dirty="0"/>
              <a:t>Special Education IEP Interchange:</a:t>
            </a:r>
            <a:br>
              <a:rPr lang="en-US" dirty="0"/>
            </a:br>
            <a:r>
              <a:rPr lang="en-US" dirty="0"/>
              <a:t>Data collection process/flow for Enrich Users</a:t>
            </a:r>
          </a:p>
        </p:txBody>
      </p:sp>
      <p:graphicFrame>
        <p:nvGraphicFramePr>
          <p:cNvPr id="5" name="Content Placeholder 4">
            <a:extLst>
              <a:ext uri="{FF2B5EF4-FFF2-40B4-BE49-F238E27FC236}">
                <a16:creationId xmlns:a16="http://schemas.microsoft.com/office/drawing/2014/main" id="{53C07C3E-DAF3-4FF7-0201-1725254F0B12}"/>
              </a:ext>
            </a:extLst>
          </p:cNvPr>
          <p:cNvGraphicFramePr>
            <a:graphicFrameLocks noGrp="1"/>
          </p:cNvGraphicFramePr>
          <p:nvPr>
            <p:ph idx="1"/>
            <p:extLst>
              <p:ext uri="{D42A27DB-BD31-4B8C-83A1-F6EECF244321}">
                <p14:modId xmlns:p14="http://schemas.microsoft.com/office/powerpoint/2010/main" val="2351905935"/>
              </p:ext>
            </p:extLst>
          </p:nvPr>
        </p:nvGraphicFramePr>
        <p:xfrm>
          <a:off x="245193" y="754062"/>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B9BFE11-69B0-61EA-6801-54CCFB63735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3" name="TextBox 2">
            <a:extLst>
              <a:ext uri="{FF2B5EF4-FFF2-40B4-BE49-F238E27FC236}">
                <a16:creationId xmlns:a16="http://schemas.microsoft.com/office/drawing/2014/main" id="{63C147A7-52BA-6490-8B12-87C6A4335375}"/>
              </a:ext>
            </a:extLst>
          </p:cNvPr>
          <p:cNvSpPr txBox="1"/>
          <p:nvPr/>
        </p:nvSpPr>
        <p:spPr>
          <a:xfrm>
            <a:off x="2999873" y="4665155"/>
            <a:ext cx="4100174" cy="1815882"/>
          </a:xfrm>
          <a:prstGeom prst="rect">
            <a:avLst/>
          </a:prstGeom>
          <a:noFill/>
        </p:spPr>
        <p:txBody>
          <a:bodyPr wrap="square" rtlCol="0">
            <a:spAutoFit/>
          </a:bodyPr>
          <a:lstStyle/>
          <a:p>
            <a:r>
              <a:rPr lang="en-US" sz="1400" dirty="0">
                <a:solidFill>
                  <a:srgbClr val="FF0000"/>
                </a:solidFill>
              </a:rPr>
              <a:t>Note about IEP Interchange errors:</a:t>
            </a:r>
          </a:p>
          <a:p>
            <a:pPr marL="285750" indent="-285750">
              <a:buFont typeface="Arial" panose="020B0604020202020204" pitchFamily="34" charset="0"/>
              <a:buChar char="•"/>
            </a:pPr>
            <a:r>
              <a:rPr lang="en-US" sz="1400" dirty="0">
                <a:solidFill>
                  <a:srgbClr val="FF0000"/>
                </a:solidFill>
              </a:rPr>
              <a:t>Path 1, 4, and 5 interchange errors have not been removed in Enrich just yet – coming soon. </a:t>
            </a:r>
          </a:p>
          <a:p>
            <a:pPr marL="742950" lvl="1" indent="-285750">
              <a:buFont typeface="Arial" panose="020B0604020202020204" pitchFamily="34" charset="0"/>
              <a:buChar char="•"/>
            </a:pPr>
            <a:r>
              <a:rPr lang="en-US" sz="1400" dirty="0">
                <a:solidFill>
                  <a:srgbClr val="FF0000"/>
                </a:solidFill>
              </a:rPr>
              <a:t>Ignore any errors related to path 1, 4, and 5 or move your data to the Pipeline and view Interchange errors there. </a:t>
            </a:r>
          </a:p>
          <a:p>
            <a:pPr marL="742950" lvl="1" indent="-285750">
              <a:buFont typeface="Arial" panose="020B0604020202020204" pitchFamily="34" charset="0"/>
              <a:buChar char="•"/>
            </a:pPr>
            <a:r>
              <a:rPr lang="en-US" sz="1400" dirty="0">
                <a:solidFill>
                  <a:srgbClr val="FF0000"/>
                </a:solidFill>
              </a:rPr>
              <a:t>The errors in the Data Pipeline system are all valid and up to date</a:t>
            </a:r>
          </a:p>
        </p:txBody>
      </p:sp>
    </p:spTree>
    <p:extLst>
      <p:ext uri="{BB962C8B-B14F-4D97-AF65-F5344CB8AC3E}">
        <p14:creationId xmlns:p14="http://schemas.microsoft.com/office/powerpoint/2010/main" val="193899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3" y="110816"/>
            <a:ext cx="5993375" cy="711505"/>
          </a:xfrm>
        </p:spPr>
        <p:txBody>
          <a:bodyPr>
            <a:normAutofit/>
          </a:bodyPr>
          <a:lstStyle/>
          <a:p>
            <a:r>
              <a:rPr lang="en-US" dirty="0"/>
              <a:t>December Count: </a:t>
            </a:r>
            <a:br>
              <a:rPr lang="en-US" dirty="0"/>
            </a:br>
            <a:r>
              <a:rPr lang="en-US" dirty="0"/>
              <a:t>Special Education IEP Interchange Resources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5" name="TextBox 14"/>
          <p:cNvSpPr txBox="1"/>
          <p:nvPr/>
        </p:nvSpPr>
        <p:spPr>
          <a:xfrm rot="10800000" flipV="1">
            <a:off x="4572000" y="1649180"/>
            <a:ext cx="47416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http://www.cde.state.co.us/datapipeline/inter_sped-iep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8FB2C5ED-D93A-4BB1-BB54-11D71D4811F7}"/>
              </a:ext>
            </a:extLst>
          </p:cNvPr>
          <p:cNvSpPr txBox="1"/>
          <p:nvPr/>
        </p:nvSpPr>
        <p:spPr>
          <a:xfrm>
            <a:off x="5574912" y="2287814"/>
            <a:ext cx="2539278" cy="2308324"/>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this link you will find: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Timelines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File Layouts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5B9BD5"/>
                </a:solidFill>
                <a:effectLst/>
                <a:uLnTx/>
                <a:uFillTx/>
                <a:latin typeface="Calibri" panose="020F0502020204030204"/>
                <a:ea typeface="+mn-ea"/>
                <a:cs typeface="+mn-cs"/>
              </a:rPr>
              <a:t>Templates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Business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Training Slides/ Webinars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Additional Resources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Content Placeholder 30">
            <a:extLst>
              <a:ext uri="{FF2B5EF4-FFF2-40B4-BE49-F238E27FC236}">
                <a16:creationId xmlns:a16="http://schemas.microsoft.com/office/drawing/2014/main" id="{AD05C49B-2A0E-4012-BEC3-DE3C4EC7FAF4}"/>
              </a:ext>
            </a:extLst>
          </p:cNvPr>
          <p:cNvPicPr>
            <a:picLocks noGrp="1" noChangeAspect="1"/>
          </p:cNvPicPr>
          <p:nvPr>
            <p:ph idx="1"/>
          </p:nvPr>
        </p:nvPicPr>
        <p:blipFill rotWithShape="1">
          <a:blip r:embed="rId3"/>
          <a:srcRect l="19385" t="7943" r="45063" b="4313"/>
          <a:stretch/>
        </p:blipFill>
        <p:spPr>
          <a:xfrm>
            <a:off x="406470" y="872059"/>
            <a:ext cx="3715653" cy="5731427"/>
          </a:xfrm>
        </p:spPr>
      </p:pic>
      <p:sp>
        <p:nvSpPr>
          <p:cNvPr id="45" name="Rectangle 44" title="Rectangle">
            <a:extLst>
              <a:ext uri="{FF2B5EF4-FFF2-40B4-BE49-F238E27FC236}">
                <a16:creationId xmlns:a16="http://schemas.microsoft.com/office/drawing/2014/main" id="{AB6B1DA9-A3B4-42B7-97F9-C773B6F6914E}"/>
              </a:ext>
            </a:extLst>
          </p:cNvPr>
          <p:cNvSpPr/>
          <p:nvPr/>
        </p:nvSpPr>
        <p:spPr>
          <a:xfrm>
            <a:off x="406471" y="872059"/>
            <a:ext cx="3715654" cy="103759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EF7521"/>
              </a:highlight>
              <a:uLnTx/>
              <a:uFillTx/>
              <a:latin typeface="Calibri" panose="020F0502020204030204"/>
              <a:ea typeface="+mn-ea"/>
              <a:cs typeface="+mn-cs"/>
            </a:endParaRPr>
          </a:p>
        </p:txBody>
      </p:sp>
      <p:sp>
        <p:nvSpPr>
          <p:cNvPr id="46" name="Rectangle 45" title="Rectangle">
            <a:extLst>
              <a:ext uri="{FF2B5EF4-FFF2-40B4-BE49-F238E27FC236}">
                <a16:creationId xmlns:a16="http://schemas.microsoft.com/office/drawing/2014/main" id="{6EAC20F1-6120-4761-B9C5-4C3E054CBEE9}"/>
              </a:ext>
            </a:extLst>
          </p:cNvPr>
          <p:cNvSpPr/>
          <p:nvPr/>
        </p:nvSpPr>
        <p:spPr>
          <a:xfrm>
            <a:off x="406469" y="3210760"/>
            <a:ext cx="3715654" cy="110314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title="Rectangle">
            <a:extLst>
              <a:ext uri="{FF2B5EF4-FFF2-40B4-BE49-F238E27FC236}">
                <a16:creationId xmlns:a16="http://schemas.microsoft.com/office/drawing/2014/main" id="{4DB95E9C-6A24-4FBD-B451-B372B19D71CA}"/>
              </a:ext>
            </a:extLst>
          </p:cNvPr>
          <p:cNvSpPr/>
          <p:nvPr/>
        </p:nvSpPr>
        <p:spPr>
          <a:xfrm>
            <a:off x="406469" y="1962616"/>
            <a:ext cx="3715654" cy="124814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title="Rectangle">
            <a:extLst>
              <a:ext uri="{FF2B5EF4-FFF2-40B4-BE49-F238E27FC236}">
                <a16:creationId xmlns:a16="http://schemas.microsoft.com/office/drawing/2014/main" id="{F178B147-E5B1-4B63-815B-292879ADAC32}"/>
              </a:ext>
            </a:extLst>
          </p:cNvPr>
          <p:cNvSpPr/>
          <p:nvPr/>
        </p:nvSpPr>
        <p:spPr>
          <a:xfrm>
            <a:off x="406469" y="5718987"/>
            <a:ext cx="3715654" cy="9788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title="Rectangle">
            <a:extLst>
              <a:ext uri="{FF2B5EF4-FFF2-40B4-BE49-F238E27FC236}">
                <a16:creationId xmlns:a16="http://schemas.microsoft.com/office/drawing/2014/main" id="{3D0A3339-C7E2-43C7-9E2A-397234B92B0E}"/>
              </a:ext>
            </a:extLst>
          </p:cNvPr>
          <p:cNvSpPr/>
          <p:nvPr/>
        </p:nvSpPr>
        <p:spPr>
          <a:xfrm>
            <a:off x="406469" y="4313905"/>
            <a:ext cx="3715654" cy="13470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54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25</a:t>
            </a:fld>
            <a:endParaRPr lang="en-US"/>
          </a:p>
        </p:txBody>
      </p:sp>
      <p:sp>
        <p:nvSpPr>
          <p:cNvPr id="6" name="TextBox 5"/>
          <p:cNvSpPr txBox="1"/>
          <p:nvPr/>
        </p:nvSpPr>
        <p:spPr>
          <a:xfrm>
            <a:off x="551622" y="1720840"/>
            <a:ext cx="8040756" cy="5078313"/>
          </a:xfrm>
          <a:prstGeom prst="rect">
            <a:avLst/>
          </a:prstGeom>
          <a:noFill/>
        </p:spPr>
        <p:txBody>
          <a:bodyPr wrap="square" rtlCol="0">
            <a:spAutoFit/>
          </a:bodyPr>
          <a:lstStyle/>
          <a:p>
            <a:r>
              <a:rPr lang="en-US" dirty="0"/>
              <a:t>Who to Report? </a:t>
            </a:r>
          </a:p>
          <a:p>
            <a:pPr marL="285750" indent="-285750">
              <a:buFont typeface="Wingdings" panose="05000000000000000000" pitchFamily="2" charset="2"/>
              <a:buChar char="ü"/>
            </a:pPr>
            <a:r>
              <a:rPr lang="en-US" dirty="0"/>
              <a:t>Students in Special Ed who were </a:t>
            </a:r>
            <a:r>
              <a:rPr lang="en-US" i="1" dirty="0"/>
              <a:t>receiving services per an IEP as of 12/01/2023 </a:t>
            </a: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students attending public schools, on-line schools, non-public schools, detention centers or programs located within your Administrative Unit and resident students who attend in other Administrative Units.</a:t>
            </a:r>
            <a:r>
              <a:rPr lang="en-US" i="1" dirty="0"/>
              <a:t>  </a:t>
            </a:r>
          </a:p>
          <a:p>
            <a:endParaRPr lang="en-US" dirty="0"/>
          </a:p>
          <a:p>
            <a:pPr marL="285750" indent="-285750">
              <a:buFont typeface="Wingdings" panose="05000000000000000000" pitchFamily="2" charset="2"/>
              <a:buChar char="ü"/>
            </a:pPr>
            <a:r>
              <a:rPr lang="en-US" dirty="0"/>
              <a:t>Parentally Placed Private School Students with a disability – those receiving services per an ISP and those not receiving services from the AU</a:t>
            </a:r>
          </a:p>
          <a:p>
            <a:pPr lvl="1"/>
            <a:r>
              <a:rPr lang="en-US" dirty="0"/>
              <a:t>NOTE: Exclude pre-k and K, only include 1</a:t>
            </a:r>
            <a:r>
              <a:rPr lang="en-US" baseline="30000" dirty="0"/>
              <a:t>st</a:t>
            </a:r>
            <a:r>
              <a:rPr lang="en-US" dirty="0"/>
              <a:t> grade and above</a:t>
            </a:r>
          </a:p>
          <a:p>
            <a:endParaRPr lang="en-US" dirty="0"/>
          </a:p>
          <a:p>
            <a:r>
              <a:rPr lang="en-US" dirty="0"/>
              <a:t>Please Include:</a:t>
            </a:r>
          </a:p>
          <a:p>
            <a:pPr marL="285750" lvl="0" indent="-285750">
              <a:buFont typeface="Arial" panose="020B0604020202020204" pitchFamily="34" charset="0"/>
              <a:buChar char="•"/>
            </a:pPr>
            <a:r>
              <a:rPr lang="en-US" dirty="0"/>
              <a:t>All AU residents, regardless of where they attend</a:t>
            </a:r>
          </a:p>
          <a:p>
            <a:pPr marL="285750" lvl="0" indent="-285750">
              <a:buFont typeface="Arial" panose="020B0604020202020204" pitchFamily="34" charset="0"/>
              <a:buChar char="•"/>
            </a:pPr>
            <a:r>
              <a:rPr lang="en-US" dirty="0"/>
              <a:t>All students who attend your AU, regardless of where they live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 students who are attending an allowed eligible facility school that you pay tuition.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 students for whom you are paying tuition to attend a Special Education Program, non-public school, or out-of-state school.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0155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EEAA-E9AC-445B-B296-774D461F2FC8}"/>
              </a:ext>
            </a:extLst>
          </p:cNvPr>
          <p:cNvSpPr>
            <a:spLocks noGrp="1"/>
          </p:cNvSpPr>
          <p:nvPr>
            <p:ph type="title"/>
          </p:nvPr>
        </p:nvSpPr>
        <p:spPr/>
        <p:txBody>
          <a:bodyPr/>
          <a:lstStyle/>
          <a:p>
            <a:r>
              <a:rPr lang="en-US" dirty="0"/>
              <a:t>December Count: </a:t>
            </a:r>
            <a:br>
              <a:rPr lang="en-US" dirty="0"/>
            </a:br>
            <a:r>
              <a:rPr lang="en-US" dirty="0"/>
              <a:t>Private School Student Reporting Tips</a:t>
            </a:r>
          </a:p>
        </p:txBody>
      </p:sp>
      <p:sp>
        <p:nvSpPr>
          <p:cNvPr id="3" name="Content Placeholder 2">
            <a:extLst>
              <a:ext uri="{FF2B5EF4-FFF2-40B4-BE49-F238E27FC236}">
                <a16:creationId xmlns:a16="http://schemas.microsoft.com/office/drawing/2014/main" id="{48836532-25DF-4C97-820D-03B61A8FCE08}"/>
              </a:ext>
            </a:extLst>
          </p:cNvPr>
          <p:cNvSpPr>
            <a:spLocks noGrp="1"/>
          </p:cNvSpPr>
          <p:nvPr>
            <p:ph idx="1"/>
          </p:nvPr>
        </p:nvSpPr>
        <p:spPr/>
        <p:txBody>
          <a:bodyPr>
            <a:normAutofit fontScale="62500" lnSpcReduction="20000"/>
          </a:bodyPr>
          <a:lstStyle/>
          <a:p>
            <a:pPr marL="0" lvl="0" indent="0">
              <a:buNone/>
            </a:pPr>
            <a:r>
              <a:rPr lang="en-US" sz="2500" dirty="0"/>
              <a:t>Be sure to report private school students-</a:t>
            </a:r>
          </a:p>
          <a:p>
            <a:pPr marL="285750" indent="-285750">
              <a:buFont typeface="Wingdings" panose="05000000000000000000" pitchFamily="2" charset="2"/>
              <a:buChar char="ü"/>
            </a:pPr>
            <a:r>
              <a:rPr lang="en-US" sz="2500" dirty="0"/>
              <a:t>Private school students that were IEP team placed at the private school and receiving services per an IEP on a tuition contract with the AU (eligible for funding- PAI code 27 or 03)</a:t>
            </a:r>
          </a:p>
          <a:p>
            <a:pPr marL="285750" indent="-285750">
              <a:buFont typeface="Wingdings" panose="05000000000000000000" pitchFamily="2" charset="2"/>
              <a:buChar char="ü"/>
            </a:pPr>
            <a:r>
              <a:rPr lang="en-US" sz="2500" dirty="0"/>
              <a:t>Private school students on an ISP and receiving services from your AU staff</a:t>
            </a:r>
          </a:p>
          <a:p>
            <a:pPr lvl="1"/>
            <a:r>
              <a:rPr lang="en-US" sz="2500" dirty="0"/>
              <a:t>Only grades 1</a:t>
            </a:r>
            <a:r>
              <a:rPr lang="en-US" sz="2500" baseline="30000" dirty="0"/>
              <a:t>st</a:t>
            </a:r>
            <a:r>
              <a:rPr lang="en-US" sz="2500" dirty="0"/>
              <a:t> and above – exclude Pre-k and K as they are not entitled to an ISP per </a:t>
            </a:r>
            <a:r>
              <a:rPr lang="en-US" sz="2500" i="1" dirty="0"/>
              <a:t>federal</a:t>
            </a:r>
            <a:r>
              <a:rPr lang="en-US" sz="2500" dirty="0"/>
              <a:t> funding</a:t>
            </a:r>
          </a:p>
          <a:p>
            <a:pPr lvl="1"/>
            <a:r>
              <a:rPr lang="en-US" sz="2500" dirty="0"/>
              <a:t>AU may use state or local funds to provide ISP services to the Pre-K and K PPPS students. They should be reported for Sped EOY, but not December Count.</a:t>
            </a:r>
          </a:p>
          <a:p>
            <a:pPr marL="285750" indent="-285750">
              <a:buFont typeface="Wingdings" panose="05000000000000000000" pitchFamily="2" charset="2"/>
              <a:buChar char="ü"/>
            </a:pPr>
            <a:r>
              <a:rPr lang="en-US" sz="2500" dirty="0"/>
              <a:t>Parentally Placed Private School Students w/ a disability (grades 1</a:t>
            </a:r>
            <a:r>
              <a:rPr lang="en-US" sz="2500" baseline="30000" dirty="0"/>
              <a:t>st</a:t>
            </a:r>
            <a:r>
              <a:rPr lang="en-US" sz="2500" dirty="0"/>
              <a:t> or above) </a:t>
            </a:r>
          </a:p>
          <a:p>
            <a:pPr marL="0" lvl="0" indent="0">
              <a:buNone/>
            </a:pPr>
            <a:endParaRPr lang="en-US" sz="2400" dirty="0"/>
          </a:p>
          <a:p>
            <a:pPr marL="0" lvl="0" indent="0">
              <a:buNone/>
            </a:pPr>
            <a:r>
              <a:rPr lang="en-US" sz="2400" dirty="0"/>
              <a:t>PPPS (Parentally Placed in </a:t>
            </a:r>
            <a:r>
              <a:rPr lang="en-US" dirty="0"/>
              <a:t>Private School) Field </a:t>
            </a:r>
            <a:r>
              <a:rPr lang="en-US" sz="2400" dirty="0"/>
              <a:t>reporting guidance:</a:t>
            </a:r>
          </a:p>
          <a:p>
            <a:r>
              <a:rPr lang="en-US" dirty="0"/>
              <a:t> Reach out to non-public schools located within your AU boundaries- list posted here </a:t>
            </a:r>
            <a:r>
              <a:rPr lang="en-US" dirty="0">
                <a:hlinkClick r:id="rId2"/>
              </a:rPr>
              <a:t>https://www.cde.state.co.us/datapipeline/org_orgcodes</a:t>
            </a:r>
            <a:r>
              <a:rPr lang="en-US" dirty="0"/>
              <a:t> </a:t>
            </a:r>
            <a:endParaRPr lang="en-US" sz="2400" dirty="0"/>
          </a:p>
          <a:p>
            <a:pPr marL="285750" indent="-285750">
              <a:buFont typeface="Arial" panose="020B0604020202020204" pitchFamily="34" charset="0"/>
              <a:buChar char="•"/>
            </a:pPr>
            <a:r>
              <a:rPr lang="en-US" sz="2400" dirty="0"/>
              <a:t>Please include students who attend a private school within your AU boundaries and receive services on an ISP. Report like any other student on an IEP and the Parentally Placed in Private School field (PPPS) should =01. </a:t>
            </a:r>
          </a:p>
          <a:p>
            <a:pPr marL="285750" lvl="0" indent="-285750">
              <a:buFont typeface="Arial" panose="020B0604020202020204" pitchFamily="34" charset="0"/>
              <a:buChar char="•"/>
            </a:pPr>
            <a:r>
              <a:rPr lang="en-US" sz="2400" dirty="0"/>
              <a:t>Please include students who attend a private school within your AU boundaries and receive </a:t>
            </a:r>
            <a:r>
              <a:rPr lang="en-US" sz="2400" i="1" dirty="0"/>
              <a:t>no services </a:t>
            </a:r>
            <a:r>
              <a:rPr lang="en-US" sz="2400" dirty="0"/>
              <a:t>whatsoever from the AU.  Report with a zero-filled SASID and Sped Referral Code and the Parentally Placed in Private School field (PPPS) should = 02. </a:t>
            </a:r>
            <a:endParaRPr lang="en-US" dirty="0"/>
          </a:p>
          <a:p>
            <a:pPr marL="285750" indent="-285750"/>
            <a:r>
              <a:rPr lang="en-US" dirty="0"/>
              <a:t>These are both reported for proportionate share calculations on two Dec reports.    </a:t>
            </a:r>
          </a:p>
          <a:p>
            <a:endParaRPr lang="en-US" dirty="0"/>
          </a:p>
        </p:txBody>
      </p:sp>
      <p:sp>
        <p:nvSpPr>
          <p:cNvPr id="4" name="Slide Number Placeholder 3">
            <a:extLst>
              <a:ext uri="{FF2B5EF4-FFF2-40B4-BE49-F238E27FC236}">
                <a16:creationId xmlns:a16="http://schemas.microsoft.com/office/drawing/2014/main" id="{7B689E95-5ED8-42BE-8A48-49FC16C5ACC7}"/>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6" name="TextBox 5">
            <a:extLst>
              <a:ext uri="{FF2B5EF4-FFF2-40B4-BE49-F238E27FC236}">
                <a16:creationId xmlns:a16="http://schemas.microsoft.com/office/drawing/2014/main" id="{5140961C-246E-0086-FC3E-0F0A75F6DA47}"/>
              </a:ext>
            </a:extLst>
          </p:cNvPr>
          <p:cNvSpPr txBox="1"/>
          <p:nvPr/>
        </p:nvSpPr>
        <p:spPr>
          <a:xfrm>
            <a:off x="961159" y="6416259"/>
            <a:ext cx="5698408" cy="276999"/>
          </a:xfrm>
          <a:prstGeom prst="rect">
            <a:avLst/>
          </a:prstGeom>
          <a:noFill/>
        </p:spPr>
        <p:txBody>
          <a:bodyPr wrap="square">
            <a:spAutoFit/>
          </a:bodyPr>
          <a:lstStyle/>
          <a:p>
            <a:r>
              <a:rPr lang="en-US" sz="1200" i="1"/>
              <a:t>Special Education December Count - Lindsey Heitman - heitman_l@cde.state.co.us </a:t>
            </a:r>
            <a:endParaRPr lang="en-US" sz="1200"/>
          </a:p>
        </p:txBody>
      </p:sp>
    </p:spTree>
    <p:extLst>
      <p:ext uri="{BB962C8B-B14F-4D97-AF65-F5344CB8AC3E}">
        <p14:creationId xmlns:p14="http://schemas.microsoft.com/office/powerpoint/2010/main" val="261773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2EF0-5FEA-AE2A-AE2C-EDD19B14BD34}"/>
              </a:ext>
            </a:extLst>
          </p:cNvPr>
          <p:cNvSpPr>
            <a:spLocks noGrp="1"/>
          </p:cNvSpPr>
          <p:nvPr>
            <p:ph type="title"/>
          </p:nvPr>
        </p:nvSpPr>
        <p:spPr/>
        <p:txBody>
          <a:bodyPr/>
          <a:lstStyle/>
          <a:p>
            <a:r>
              <a:rPr lang="en-US" dirty="0"/>
              <a:t>What snapshots do the PPPS students pull into?</a:t>
            </a:r>
          </a:p>
        </p:txBody>
      </p:sp>
      <p:sp>
        <p:nvSpPr>
          <p:cNvPr id="4" name="Slide Number Placeholder 3">
            <a:extLst>
              <a:ext uri="{FF2B5EF4-FFF2-40B4-BE49-F238E27FC236}">
                <a16:creationId xmlns:a16="http://schemas.microsoft.com/office/drawing/2014/main" id="{9C01A641-F69B-D775-62D2-1C81BCA119A8}"/>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9" name="Content Placeholder 8">
            <a:extLst>
              <a:ext uri="{FF2B5EF4-FFF2-40B4-BE49-F238E27FC236}">
                <a16:creationId xmlns:a16="http://schemas.microsoft.com/office/drawing/2014/main" id="{B45310AF-FA0F-0D92-C47E-1514868B8AA2}"/>
              </a:ext>
            </a:extLst>
          </p:cNvPr>
          <p:cNvPicPr>
            <a:picLocks noGrp="1" noChangeAspect="1"/>
          </p:cNvPicPr>
          <p:nvPr>
            <p:ph idx="1"/>
          </p:nvPr>
        </p:nvPicPr>
        <p:blipFill>
          <a:blip r:embed="rId2"/>
          <a:stretch>
            <a:fillRect/>
          </a:stretch>
        </p:blipFill>
        <p:spPr>
          <a:xfrm>
            <a:off x="1088730" y="1685364"/>
            <a:ext cx="6480185" cy="3665831"/>
          </a:xfrm>
        </p:spPr>
      </p:pic>
    </p:spTree>
    <p:extLst>
      <p:ext uri="{BB962C8B-B14F-4D97-AF65-F5344CB8AC3E}">
        <p14:creationId xmlns:p14="http://schemas.microsoft.com/office/powerpoint/2010/main" val="3446485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F64A-C405-9B4B-CB13-424C25108D93}"/>
              </a:ext>
            </a:extLst>
          </p:cNvPr>
          <p:cNvSpPr>
            <a:spLocks noGrp="1"/>
          </p:cNvSpPr>
          <p:nvPr>
            <p:ph type="title"/>
          </p:nvPr>
        </p:nvSpPr>
        <p:spPr>
          <a:xfrm>
            <a:off x="245193" y="254514"/>
            <a:ext cx="7177583" cy="886080"/>
          </a:xfrm>
        </p:spPr>
        <p:txBody>
          <a:bodyPr>
            <a:normAutofit fontScale="90000"/>
          </a:bodyPr>
          <a:lstStyle/>
          <a:p>
            <a:r>
              <a:rPr lang="en-US" dirty="0"/>
              <a:t>PPPS Cognos Report:</a:t>
            </a:r>
            <a:br>
              <a:rPr lang="en-US" dirty="0"/>
            </a:br>
            <a:r>
              <a:rPr lang="en-US" dirty="0"/>
              <a:t>Student 2.8 Number of Reported Students in Parentally Placed in a Private School By Disability and Type of Service</a:t>
            </a:r>
          </a:p>
        </p:txBody>
      </p:sp>
      <p:pic>
        <p:nvPicPr>
          <p:cNvPr id="6" name="Content Placeholder 5">
            <a:extLst>
              <a:ext uri="{FF2B5EF4-FFF2-40B4-BE49-F238E27FC236}">
                <a16:creationId xmlns:a16="http://schemas.microsoft.com/office/drawing/2014/main" id="{5C8DD297-0671-DBCA-B801-B9FC8CB2E7D0}"/>
              </a:ext>
            </a:extLst>
          </p:cNvPr>
          <p:cNvPicPr>
            <a:picLocks noGrp="1" noChangeAspect="1"/>
          </p:cNvPicPr>
          <p:nvPr>
            <p:ph idx="1"/>
          </p:nvPr>
        </p:nvPicPr>
        <p:blipFill>
          <a:blip r:embed="rId2"/>
          <a:stretch>
            <a:fillRect/>
          </a:stretch>
        </p:blipFill>
        <p:spPr>
          <a:xfrm>
            <a:off x="1176996" y="1650021"/>
            <a:ext cx="6790008" cy="4267570"/>
          </a:xfrm>
        </p:spPr>
      </p:pic>
      <p:sp>
        <p:nvSpPr>
          <p:cNvPr id="4" name="Slide Number Placeholder 3">
            <a:extLst>
              <a:ext uri="{FF2B5EF4-FFF2-40B4-BE49-F238E27FC236}">
                <a16:creationId xmlns:a16="http://schemas.microsoft.com/office/drawing/2014/main" id="{3BEFAB0B-F975-FA97-5DA8-F37171231841}"/>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79443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687F-2CBF-05DD-8B32-5E5D47B0D3CC}"/>
              </a:ext>
            </a:extLst>
          </p:cNvPr>
          <p:cNvSpPr>
            <a:spLocks noGrp="1"/>
          </p:cNvSpPr>
          <p:nvPr>
            <p:ph type="title"/>
          </p:nvPr>
        </p:nvSpPr>
        <p:spPr/>
        <p:txBody>
          <a:bodyPr/>
          <a:lstStyle/>
          <a:p>
            <a:r>
              <a:rPr lang="en-US" dirty="0"/>
              <a:t>PPPS and Funding Clarification</a:t>
            </a:r>
          </a:p>
        </p:txBody>
      </p:sp>
      <p:pic>
        <p:nvPicPr>
          <p:cNvPr id="6" name="Content Placeholder 5">
            <a:extLst>
              <a:ext uri="{FF2B5EF4-FFF2-40B4-BE49-F238E27FC236}">
                <a16:creationId xmlns:a16="http://schemas.microsoft.com/office/drawing/2014/main" id="{8D21918A-B5F5-FAC6-72F1-DBF3A5422533}"/>
              </a:ext>
            </a:extLst>
          </p:cNvPr>
          <p:cNvPicPr>
            <a:picLocks noGrp="1" noChangeAspect="1"/>
          </p:cNvPicPr>
          <p:nvPr>
            <p:ph idx="1"/>
          </p:nvPr>
        </p:nvPicPr>
        <p:blipFill rotWithShape="1">
          <a:blip r:embed="rId2"/>
          <a:srcRect l="2812" t="3442" r="963" b="122"/>
          <a:stretch/>
        </p:blipFill>
        <p:spPr>
          <a:xfrm>
            <a:off x="1371600" y="2169458"/>
            <a:ext cx="6526306" cy="3343835"/>
          </a:xfrm>
        </p:spPr>
      </p:pic>
      <p:sp>
        <p:nvSpPr>
          <p:cNvPr id="4" name="Slide Number Placeholder 3">
            <a:extLst>
              <a:ext uri="{FF2B5EF4-FFF2-40B4-BE49-F238E27FC236}">
                <a16:creationId xmlns:a16="http://schemas.microsoft.com/office/drawing/2014/main" id="{B7C069B3-4F69-DA80-AD34-6C4B8DFC0FA4}"/>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78297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AGENDA</a:t>
            </a:r>
          </a:p>
        </p:txBody>
      </p:sp>
      <p:sp>
        <p:nvSpPr>
          <p:cNvPr id="2" name="Slide Number Placeholder 1"/>
          <p:cNvSpPr>
            <a:spLocks noGrp="1"/>
          </p:cNvSpPr>
          <p:nvPr>
            <p:ph type="sldNum" sz="quarter" idx="12"/>
          </p:nvPr>
        </p:nvSpPr>
        <p:spPr/>
        <p:txBody>
          <a:bodyPr/>
          <a:lstStyle/>
          <a:p>
            <a:fld id="{67726FA2-3EC9-4717-AD62-D8C823692DD3}" type="slidenum">
              <a:rPr lang="en-US" smtClean="0"/>
              <a:pPr/>
              <a:t>3</a:t>
            </a:fld>
            <a:endParaRPr lang="en-US" dirty="0"/>
          </a:p>
        </p:txBody>
      </p:sp>
      <p:sp>
        <p:nvSpPr>
          <p:cNvPr id="6" name="Content Placeholder 5">
            <a:extLst>
              <a:ext uri="{FF2B5EF4-FFF2-40B4-BE49-F238E27FC236}">
                <a16:creationId xmlns:a16="http://schemas.microsoft.com/office/drawing/2014/main" id="{1F7B198B-F18E-5646-E2E1-BC9709D1DE67}"/>
              </a:ext>
            </a:extLst>
          </p:cNvPr>
          <p:cNvSpPr>
            <a:spLocks noGrp="1"/>
          </p:cNvSpPr>
          <p:nvPr>
            <p:ph idx="1"/>
          </p:nvPr>
        </p:nvSpPr>
        <p:spPr/>
        <p:txBody>
          <a:bodyPr/>
          <a:lstStyle/>
          <a:p>
            <a:r>
              <a:rPr lang="en-US" sz="2000" dirty="0"/>
              <a:t>Purpose, Overview, Timeline – slides 4-16</a:t>
            </a:r>
          </a:p>
          <a:p>
            <a:r>
              <a:rPr lang="en-US" sz="2000" dirty="0" err="1"/>
              <a:t>IdM</a:t>
            </a:r>
            <a:r>
              <a:rPr lang="en-US" sz="2000" dirty="0"/>
              <a:t>: Access to Data Pipeline – slides 17-22</a:t>
            </a:r>
          </a:p>
          <a:p>
            <a:r>
              <a:rPr lang="en-US" sz="2000" dirty="0"/>
              <a:t>Special Ed IEP Interchange: Sped Student Data/Content – slides 22-39</a:t>
            </a:r>
          </a:p>
          <a:p>
            <a:r>
              <a:rPr lang="en-US" sz="2000" dirty="0"/>
              <a:t>Staff Interchange: Staff Data/Content – slides 40-49</a:t>
            </a:r>
          </a:p>
          <a:p>
            <a:r>
              <a:rPr lang="en-US" sz="2000" dirty="0"/>
              <a:t>December Count Snapshot Process – slides 50-64</a:t>
            </a:r>
          </a:p>
          <a:p>
            <a:pPr marL="0" indent="0">
              <a:buNone/>
            </a:pPr>
            <a:endParaRPr lang="en-US" dirty="0"/>
          </a:p>
        </p:txBody>
      </p:sp>
    </p:spTree>
    <p:extLst>
      <p:ext uri="{BB962C8B-B14F-4D97-AF65-F5344CB8AC3E}">
        <p14:creationId xmlns:p14="http://schemas.microsoft.com/office/powerpoint/2010/main" val="404535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463039"/>
            <a:ext cx="8136659" cy="4706851"/>
          </a:xfrm>
        </p:spPr>
        <p:txBody>
          <a:bodyPr>
            <a:normAutofit/>
          </a:bodyPr>
          <a:lstStyle/>
          <a:p>
            <a:pPr marL="0" indent="0">
              <a:buNone/>
            </a:pPr>
            <a:r>
              <a:rPr lang="en-US" sz="1800" dirty="0">
                <a:solidFill>
                  <a:schemeClr val="tx1"/>
                </a:solidFill>
              </a:rPr>
              <a:t>Educational Environment Code (also known as Setting Code): </a:t>
            </a:r>
          </a:p>
          <a:p>
            <a:r>
              <a:rPr lang="en-US" sz="1900" dirty="0">
                <a:solidFill>
                  <a:schemeClr val="tx1"/>
                </a:solidFill>
              </a:rPr>
              <a:t>is a</a:t>
            </a:r>
            <a:r>
              <a:rPr lang="en-US" sz="1800" dirty="0">
                <a:solidFill>
                  <a:schemeClr val="tx1"/>
                </a:solidFill>
              </a:rPr>
              <a:t> 3-digit code representing the major (more than 50% of the student's special education program) instructional setting. </a:t>
            </a:r>
          </a:p>
          <a:p>
            <a:r>
              <a:rPr lang="en-US" sz="1800" dirty="0"/>
              <a:t>depends on </a:t>
            </a:r>
            <a:r>
              <a:rPr lang="en-US" sz="1800" dirty="0">
                <a:solidFill>
                  <a:schemeClr val="tx1"/>
                </a:solidFill>
                <a:latin typeface="+mn-lt"/>
              </a:rPr>
              <a:t>the age of the student as of December 1</a:t>
            </a:r>
            <a:r>
              <a:rPr lang="en-US" sz="1800" baseline="30000" dirty="0">
                <a:solidFill>
                  <a:schemeClr val="tx1"/>
                </a:solidFill>
                <a:latin typeface="+mn-lt"/>
              </a:rPr>
              <a:t>st</a:t>
            </a:r>
            <a:r>
              <a:rPr lang="en-US" sz="1800" dirty="0">
                <a:solidFill>
                  <a:schemeClr val="tx1"/>
                </a:solidFill>
                <a:latin typeface="+mn-lt"/>
              </a:rPr>
              <a:t>,</a:t>
            </a:r>
            <a:r>
              <a:rPr lang="en-US" sz="1800" baseline="30000" dirty="0">
                <a:solidFill>
                  <a:schemeClr val="tx1"/>
                </a:solidFill>
                <a:latin typeface="+mn-lt"/>
              </a:rPr>
              <a:t>  </a:t>
            </a:r>
            <a:r>
              <a:rPr lang="en-US" sz="1800" dirty="0">
                <a:solidFill>
                  <a:schemeClr val="tx1"/>
                </a:solidFill>
              </a:rPr>
              <a:t>with the exception of 5 year-olds</a:t>
            </a:r>
          </a:p>
          <a:p>
            <a:r>
              <a:rPr lang="en-US" sz="2000" dirty="0">
                <a:solidFill>
                  <a:schemeClr val="tx1"/>
                </a:solidFill>
                <a:latin typeface="+mn-lt"/>
              </a:rPr>
              <a:t>Coding:</a:t>
            </a:r>
          </a:p>
          <a:p>
            <a:pPr marL="45720" indent="0">
              <a:buNone/>
            </a:pPr>
            <a:endParaRPr lang="en-US" sz="1900" b="0" dirty="0">
              <a:solidFill>
                <a:schemeClr val="tx1"/>
              </a:solidFill>
              <a:latin typeface="+mn-lt"/>
            </a:endParaRPr>
          </a:p>
          <a:p>
            <a:pPr marL="45720" indent="0">
              <a:buNone/>
            </a:pPr>
            <a:endParaRPr lang="en-US" sz="1600" dirty="0">
              <a:solidFill>
                <a:schemeClr val="tx1"/>
              </a:solidFill>
              <a:latin typeface="+mn-lt"/>
            </a:endParaRPr>
          </a:p>
          <a:p>
            <a:pPr marL="45720" indent="0">
              <a:buNone/>
            </a:pPr>
            <a:endParaRPr lang="en-US" sz="1600" dirty="0"/>
          </a:p>
          <a:p>
            <a:pPr marL="45720" indent="0">
              <a:buNone/>
            </a:pPr>
            <a:endParaRPr lang="en-US" sz="1600" dirty="0">
              <a:solidFill>
                <a:schemeClr val="tx1"/>
              </a:solidFill>
              <a:latin typeface="+mn-lt"/>
            </a:endParaRPr>
          </a:p>
          <a:p>
            <a:pPr marL="45720" indent="0">
              <a:buNone/>
            </a:pPr>
            <a:endParaRPr lang="en-US" sz="1600" dirty="0"/>
          </a:p>
          <a:p>
            <a:pPr marL="45720" indent="0">
              <a:buNone/>
            </a:pPr>
            <a:endParaRPr lang="en-US" sz="1600" dirty="0">
              <a:solidFill>
                <a:schemeClr val="tx1"/>
              </a:solidFill>
              <a:latin typeface="+mn-lt"/>
            </a:endParaRPr>
          </a:p>
          <a:p>
            <a:pPr marL="45720" indent="0">
              <a:buNone/>
            </a:pPr>
            <a:endParaRPr lang="en-US" sz="1600" dirty="0">
              <a:solidFill>
                <a:schemeClr val="tx1"/>
              </a:solidFill>
              <a:latin typeface="+mn-lt"/>
            </a:endParaRPr>
          </a:p>
          <a:p>
            <a:pPr marL="45720" indent="0">
              <a:buNone/>
            </a:pPr>
            <a:endParaRPr lang="en-US" sz="1600" b="0" dirty="0">
              <a:solidFill>
                <a:schemeClr val="tx1"/>
              </a:solidFill>
              <a:latin typeface="+mn-lt"/>
              <a:hlinkClick r:id="rId2"/>
            </a:endParaRPr>
          </a:p>
          <a:p>
            <a:pPr marL="45720" indent="0">
              <a:buNone/>
            </a:pPr>
            <a:endParaRPr lang="en-US" sz="1600" b="0" dirty="0">
              <a:solidFill>
                <a:schemeClr val="tx1"/>
              </a:solidFill>
              <a:latin typeface="+mn-lt"/>
              <a:hlinkClick r:id="rId2"/>
            </a:endParaRPr>
          </a:p>
          <a:p>
            <a:pPr marL="45720" indent="0">
              <a:buNone/>
            </a:pPr>
            <a:endParaRPr lang="en-US" sz="1600" dirty="0">
              <a:hlinkClick r:id="rId2"/>
            </a:endParaRPr>
          </a:p>
          <a:p>
            <a:pPr marL="45720" indent="0">
              <a:buNone/>
            </a:pPr>
            <a:endParaRPr lang="en-US" sz="1600" b="0" dirty="0">
              <a:solidFill>
                <a:schemeClr val="tx1"/>
              </a:solidFill>
              <a:latin typeface="+mn-lt"/>
              <a:hlinkClick r:id="rId2"/>
            </a:endParaRPr>
          </a:p>
          <a:p>
            <a:pPr marL="45720" indent="0">
              <a:buNone/>
            </a:pPr>
            <a:endParaRPr lang="en-US" b="0" dirty="0"/>
          </a:p>
          <a:p>
            <a:pPr marL="45720" indent="0">
              <a:buNone/>
            </a:pPr>
            <a:endParaRPr lang="en-US" b="0" dirty="0"/>
          </a:p>
        </p:txBody>
      </p:sp>
      <p:sp>
        <p:nvSpPr>
          <p:cNvPr id="4" name="Text Placeholder 3"/>
          <p:cNvSpPr>
            <a:spLocks noGrp="1"/>
          </p:cNvSpPr>
          <p:nvPr>
            <p:ph type="body" idx="4294967295"/>
          </p:nvPr>
        </p:nvSpPr>
        <p:spPr>
          <a:xfrm>
            <a:off x="0" y="250825"/>
            <a:ext cx="6588125" cy="639763"/>
          </a:xfrm>
        </p:spPr>
        <p:txBody>
          <a:bodyPr>
            <a:normAutofit/>
          </a:bodyPr>
          <a:lstStyle/>
          <a:p>
            <a:pPr marL="0" indent="0">
              <a:buNone/>
            </a:pPr>
            <a:r>
              <a:rPr lang="en-US" sz="2400" dirty="0">
                <a:latin typeface="Museo Slab 500"/>
              </a:rPr>
              <a:t>Educational Environment Codes</a:t>
            </a:r>
          </a:p>
        </p:txBody>
      </p:sp>
      <p:graphicFrame>
        <p:nvGraphicFramePr>
          <p:cNvPr id="6" name="Table 6">
            <a:extLst>
              <a:ext uri="{FF2B5EF4-FFF2-40B4-BE49-F238E27FC236}">
                <a16:creationId xmlns:a16="http://schemas.microsoft.com/office/drawing/2014/main" id="{0122E9D9-AA91-F9DB-75CA-5D4EFF948006}"/>
              </a:ext>
            </a:extLst>
          </p:cNvPr>
          <p:cNvGraphicFramePr>
            <a:graphicFrameLocks noGrp="1"/>
          </p:cNvGraphicFramePr>
          <p:nvPr>
            <p:extLst>
              <p:ext uri="{D42A27DB-BD31-4B8C-83A1-F6EECF244321}">
                <p14:modId xmlns:p14="http://schemas.microsoft.com/office/powerpoint/2010/main" val="3749150118"/>
              </p:ext>
            </p:extLst>
          </p:nvPr>
        </p:nvGraphicFramePr>
        <p:xfrm>
          <a:off x="1396322" y="3601774"/>
          <a:ext cx="6012872" cy="1689390"/>
        </p:xfrm>
        <a:graphic>
          <a:graphicData uri="http://schemas.openxmlformats.org/drawingml/2006/table">
            <a:tbl>
              <a:tblPr firstRow="1" bandRow="1">
                <a:tableStyleId>{5C22544A-7EE6-4342-B048-85BDC9FD1C3A}</a:tableStyleId>
              </a:tblPr>
              <a:tblGrid>
                <a:gridCol w="1841150">
                  <a:extLst>
                    <a:ext uri="{9D8B030D-6E8A-4147-A177-3AD203B41FA5}">
                      <a16:colId xmlns:a16="http://schemas.microsoft.com/office/drawing/2014/main" val="2251852982"/>
                    </a:ext>
                  </a:extLst>
                </a:gridCol>
                <a:gridCol w="4171722">
                  <a:extLst>
                    <a:ext uri="{9D8B030D-6E8A-4147-A177-3AD203B41FA5}">
                      <a16:colId xmlns:a16="http://schemas.microsoft.com/office/drawing/2014/main" val="1879398279"/>
                    </a:ext>
                  </a:extLst>
                </a:gridCol>
              </a:tblGrid>
              <a:tr h="734518">
                <a:tc>
                  <a:txBody>
                    <a:bodyPr/>
                    <a:lstStyle/>
                    <a:p>
                      <a:r>
                        <a:rPr lang="en-US" sz="1600" dirty="0">
                          <a:solidFill>
                            <a:schemeClr val="tx1"/>
                          </a:solidFill>
                        </a:rPr>
                        <a:t>Early Childhood ages 3-5</a:t>
                      </a:r>
                    </a:p>
                  </a:txBody>
                  <a:tcPr>
                    <a:solidFill>
                      <a:schemeClr val="bg2">
                        <a:lumMod val="90000"/>
                      </a:schemeClr>
                    </a:solidFill>
                  </a:tcPr>
                </a:tc>
                <a:tc>
                  <a:txBody>
                    <a:bodyPr/>
                    <a:lstStyle/>
                    <a:p>
                      <a:r>
                        <a:rPr lang="en-US" sz="1600" b="0" dirty="0">
                          <a:solidFill>
                            <a:schemeClr val="tx1"/>
                          </a:solidFill>
                          <a:latin typeface="+mn-lt"/>
                        </a:rPr>
                        <a:t>Must be reported with 200 level codes                                                               </a:t>
                      </a:r>
                      <a:r>
                        <a:rPr lang="en-US" sz="1400" b="1" dirty="0">
                          <a:solidFill>
                            <a:srgbClr val="C00000"/>
                          </a:solidFill>
                          <a:latin typeface="+mn-lt"/>
                        </a:rPr>
                        <a:t>(</a:t>
                      </a:r>
                      <a:r>
                        <a:rPr lang="en-US" sz="1400" b="1" dirty="0">
                          <a:solidFill>
                            <a:srgbClr val="C00000"/>
                          </a:solidFill>
                        </a:rPr>
                        <a:t>E</a:t>
                      </a:r>
                      <a:r>
                        <a:rPr lang="en-US" sz="1400" b="1" dirty="0">
                          <a:solidFill>
                            <a:srgbClr val="C00000"/>
                          </a:solidFill>
                          <a:latin typeface="+mn-lt"/>
                        </a:rPr>
                        <a:t>xcludes 5 year-olds in Kindergarten)</a:t>
                      </a:r>
                      <a:endParaRPr lang="en-US" sz="1400" b="1" dirty="0">
                        <a:solidFill>
                          <a:srgbClr val="C00000"/>
                        </a:solidFill>
                      </a:endParaRPr>
                    </a:p>
                  </a:txBody>
                  <a:tcPr>
                    <a:solidFill>
                      <a:schemeClr val="bg2">
                        <a:lumMod val="90000"/>
                      </a:schemeClr>
                    </a:solidFill>
                  </a:tcPr>
                </a:tc>
                <a:extLst>
                  <a:ext uri="{0D108BD9-81ED-4DB2-BD59-A6C34878D82A}">
                    <a16:rowId xmlns:a16="http://schemas.microsoft.com/office/drawing/2014/main" val="2294714226"/>
                  </a:ext>
                </a:extLst>
              </a:tr>
              <a:tr h="954872">
                <a:tc>
                  <a:txBody>
                    <a:bodyPr/>
                    <a:lstStyle/>
                    <a:p>
                      <a:r>
                        <a:rPr lang="en-US" sz="1600" b="1" dirty="0"/>
                        <a:t>School Age </a:t>
                      </a:r>
                    </a:p>
                    <a:p>
                      <a:r>
                        <a:rPr lang="en-US" sz="1600" b="1" dirty="0"/>
                        <a:t>ages 6-21</a:t>
                      </a: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Must be reported with 300 level codes                                                                  </a:t>
                      </a:r>
                      <a:r>
                        <a:rPr lang="en-US" sz="1400" b="1" dirty="0">
                          <a:solidFill>
                            <a:srgbClr val="C00000"/>
                          </a:solidFill>
                          <a:latin typeface="+mn-lt"/>
                        </a:rPr>
                        <a:t>(Includes 5 year-olds in Kindergarten)</a:t>
                      </a:r>
                    </a:p>
                    <a:p>
                      <a:endParaRPr lang="en-US" dirty="0"/>
                    </a:p>
                  </a:txBody>
                  <a:tcPr>
                    <a:solidFill>
                      <a:schemeClr val="bg2">
                        <a:lumMod val="75000"/>
                      </a:schemeClr>
                    </a:solidFill>
                  </a:tcPr>
                </a:tc>
                <a:extLst>
                  <a:ext uri="{0D108BD9-81ED-4DB2-BD59-A6C34878D82A}">
                    <a16:rowId xmlns:a16="http://schemas.microsoft.com/office/drawing/2014/main" val="2194738344"/>
                  </a:ext>
                </a:extLst>
              </a:tr>
            </a:tbl>
          </a:graphicData>
        </a:graphic>
      </p:graphicFrame>
    </p:spTree>
    <p:extLst>
      <p:ext uri="{BB962C8B-B14F-4D97-AF65-F5344CB8AC3E}">
        <p14:creationId xmlns:p14="http://schemas.microsoft.com/office/powerpoint/2010/main" val="144646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a:xfrm>
            <a:off x="245193" y="254513"/>
            <a:ext cx="6134825" cy="1033021"/>
          </a:xfrm>
        </p:spPr>
        <p:txBody>
          <a:bodyPr/>
          <a:lstStyle/>
          <a:p>
            <a:r>
              <a:rPr lang="en-US" dirty="0"/>
              <a:t>December Count Ed Env Resources</a:t>
            </a:r>
          </a:p>
        </p:txBody>
      </p:sp>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8" name="TextBox 7">
            <a:extLst>
              <a:ext uri="{FF2B5EF4-FFF2-40B4-BE49-F238E27FC236}">
                <a16:creationId xmlns:a16="http://schemas.microsoft.com/office/drawing/2014/main" id="{4D9EF08B-B3D9-4911-804D-192638EF213D}"/>
              </a:ext>
            </a:extLst>
          </p:cNvPr>
          <p:cNvSpPr txBox="1"/>
          <p:nvPr/>
        </p:nvSpPr>
        <p:spPr>
          <a:xfrm>
            <a:off x="137604" y="518489"/>
            <a:ext cx="7612602" cy="646331"/>
          </a:xfrm>
          <a:prstGeom prst="rect">
            <a:avLst/>
          </a:prstGeom>
          <a:noFill/>
        </p:spPr>
        <p:txBody>
          <a:bodyPr wrap="square">
            <a:spAutoFit/>
          </a:bodyPr>
          <a:lstStyle/>
          <a:p>
            <a:r>
              <a:rPr lang="en-US" dirty="0"/>
              <a:t>At these links you will find the following helpful resources:</a:t>
            </a:r>
          </a:p>
          <a:p>
            <a:endParaRPr lang="en-US" dirty="0"/>
          </a:p>
        </p:txBody>
      </p:sp>
      <p:sp>
        <p:nvSpPr>
          <p:cNvPr id="18" name="TextBox 17">
            <a:extLst>
              <a:ext uri="{FF2B5EF4-FFF2-40B4-BE49-F238E27FC236}">
                <a16:creationId xmlns:a16="http://schemas.microsoft.com/office/drawing/2014/main" id="{566AF477-1294-4B5F-8862-DDCB26EABF1B}"/>
              </a:ext>
            </a:extLst>
          </p:cNvPr>
          <p:cNvSpPr txBox="1"/>
          <p:nvPr/>
        </p:nvSpPr>
        <p:spPr>
          <a:xfrm>
            <a:off x="4361155" y="3155979"/>
            <a:ext cx="5402062" cy="369332"/>
          </a:xfrm>
          <a:prstGeom prst="rect">
            <a:avLst/>
          </a:prstGeom>
          <a:noFill/>
        </p:spPr>
        <p:txBody>
          <a:bodyPr wrap="square">
            <a:spAutoFit/>
          </a:bodyPr>
          <a:lstStyle/>
          <a:p>
            <a:endParaRPr lang="en-US" sz="1800" b="1" dirty="0">
              <a:solidFill>
                <a:schemeClr val="accent1">
                  <a:lumMod val="75000"/>
                </a:schemeClr>
              </a:solidFill>
            </a:endParaRPr>
          </a:p>
        </p:txBody>
      </p:sp>
      <p:pic>
        <p:nvPicPr>
          <p:cNvPr id="11" name="Picture 10">
            <a:extLst>
              <a:ext uri="{FF2B5EF4-FFF2-40B4-BE49-F238E27FC236}">
                <a16:creationId xmlns:a16="http://schemas.microsoft.com/office/drawing/2014/main" id="{9D99A6F0-558C-48AC-A3D1-750C07DFF08C}"/>
              </a:ext>
            </a:extLst>
          </p:cNvPr>
          <p:cNvPicPr>
            <a:picLocks noChangeAspect="1"/>
          </p:cNvPicPr>
          <p:nvPr/>
        </p:nvPicPr>
        <p:blipFill rotWithShape="1">
          <a:blip r:embed="rId2"/>
          <a:srcRect l="11190" t="18446" r="39415" b="12506"/>
          <a:stretch/>
        </p:blipFill>
        <p:spPr>
          <a:xfrm>
            <a:off x="0" y="1522451"/>
            <a:ext cx="6134824" cy="4823744"/>
          </a:xfrm>
          <a:prstGeom prst="rect">
            <a:avLst/>
          </a:prstGeom>
        </p:spPr>
      </p:pic>
      <p:sp>
        <p:nvSpPr>
          <p:cNvPr id="28" name="TextBox 27">
            <a:extLst>
              <a:ext uri="{FF2B5EF4-FFF2-40B4-BE49-F238E27FC236}">
                <a16:creationId xmlns:a16="http://schemas.microsoft.com/office/drawing/2014/main" id="{4B112876-5B3B-4627-BF28-0C0E66F47468}"/>
              </a:ext>
            </a:extLst>
          </p:cNvPr>
          <p:cNvSpPr txBox="1"/>
          <p:nvPr/>
        </p:nvSpPr>
        <p:spPr>
          <a:xfrm>
            <a:off x="4021586" y="5586512"/>
            <a:ext cx="5122414" cy="276999"/>
          </a:xfrm>
          <a:prstGeom prst="rect">
            <a:avLst/>
          </a:prstGeom>
          <a:noFill/>
        </p:spPr>
        <p:txBody>
          <a:bodyPr wrap="square">
            <a:spAutoFit/>
          </a:bodyPr>
          <a:lstStyle/>
          <a:p>
            <a:r>
              <a:rPr lang="en-US" sz="1200" b="1" dirty="0">
                <a:solidFill>
                  <a:schemeClr val="accent2"/>
                </a:solidFill>
              </a:rPr>
              <a:t>Helpful Ed Env coding chart  </a:t>
            </a:r>
          </a:p>
        </p:txBody>
      </p:sp>
      <p:cxnSp>
        <p:nvCxnSpPr>
          <p:cNvPr id="29" name="Straight Arrow Connector 28">
            <a:extLst>
              <a:ext uri="{FF2B5EF4-FFF2-40B4-BE49-F238E27FC236}">
                <a16:creationId xmlns:a16="http://schemas.microsoft.com/office/drawing/2014/main" id="{6EB3E8AF-F756-46F0-AE8C-90FBC707E78D}"/>
              </a:ext>
            </a:extLst>
          </p:cNvPr>
          <p:cNvCxnSpPr/>
          <p:nvPr/>
        </p:nvCxnSpPr>
        <p:spPr>
          <a:xfrm flipH="1">
            <a:off x="3648768" y="5725012"/>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178FF6-571F-4C04-B391-B356CA656DBE}"/>
              </a:ext>
            </a:extLst>
          </p:cNvPr>
          <p:cNvSpPr txBox="1"/>
          <p:nvPr/>
        </p:nvSpPr>
        <p:spPr>
          <a:xfrm>
            <a:off x="4349622" y="2208578"/>
            <a:ext cx="4931544" cy="276999"/>
          </a:xfrm>
          <a:prstGeom prst="rect">
            <a:avLst/>
          </a:prstGeom>
          <a:noFill/>
        </p:spPr>
        <p:txBody>
          <a:bodyPr wrap="square">
            <a:spAutoFit/>
          </a:bodyPr>
          <a:lstStyle/>
          <a:p>
            <a:r>
              <a:rPr lang="en-US" sz="1200" b="1" dirty="0">
                <a:solidFill>
                  <a:schemeClr val="accent2"/>
                </a:solidFill>
              </a:rPr>
              <a:t>Ed Env Code Training Video </a:t>
            </a:r>
          </a:p>
        </p:txBody>
      </p:sp>
      <p:cxnSp>
        <p:nvCxnSpPr>
          <p:cNvPr id="35" name="Straight Arrow Connector 34">
            <a:extLst>
              <a:ext uri="{FF2B5EF4-FFF2-40B4-BE49-F238E27FC236}">
                <a16:creationId xmlns:a16="http://schemas.microsoft.com/office/drawing/2014/main" id="{1598F51E-35DA-490C-92FE-B1B02FBD5D44}"/>
              </a:ext>
            </a:extLst>
          </p:cNvPr>
          <p:cNvCxnSpPr>
            <a:cxnSpLocks/>
          </p:cNvCxnSpPr>
          <p:nvPr/>
        </p:nvCxnSpPr>
        <p:spPr>
          <a:xfrm flipH="1" flipV="1">
            <a:off x="3943905" y="2338549"/>
            <a:ext cx="405717" cy="152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42AAECD-244E-0A17-0F21-64E7EA83C159}"/>
              </a:ext>
            </a:extLst>
          </p:cNvPr>
          <p:cNvSpPr txBox="1"/>
          <p:nvPr/>
        </p:nvSpPr>
        <p:spPr>
          <a:xfrm>
            <a:off x="6311371" y="1371912"/>
            <a:ext cx="2734018" cy="1129241"/>
          </a:xfrm>
          <a:prstGeom prst="rect">
            <a:avLst/>
          </a:prstGeom>
          <a:solidFill>
            <a:schemeClr val="bg2">
              <a:lumMod val="90000"/>
            </a:schemeClr>
          </a:solidFill>
          <a:ln w="3175">
            <a:solidFill>
              <a:schemeClr val="tx1"/>
            </a:solidFill>
          </a:ln>
        </p:spPr>
        <p:txBody>
          <a:bodyPr wrap="square" rtlCol="0">
            <a:spAutoFit/>
          </a:bodyPr>
          <a:lstStyle/>
          <a:p>
            <a:r>
              <a:rPr lang="en-US" dirty="0"/>
              <a:t>Participation File Layout pages 24 – 25</a:t>
            </a:r>
          </a:p>
          <a:p>
            <a:r>
              <a:rPr lang="en-US" sz="1600" dirty="0">
                <a:hlinkClick r:id="rId3"/>
              </a:rPr>
              <a:t>https://www.cde.state.co.us/datapipeline/inter_sped-iep</a:t>
            </a:r>
            <a:r>
              <a:rPr lang="en-US" sz="1600" dirty="0"/>
              <a:t> </a:t>
            </a:r>
          </a:p>
        </p:txBody>
      </p:sp>
      <p:sp>
        <p:nvSpPr>
          <p:cNvPr id="9" name="TextBox 8">
            <a:extLst>
              <a:ext uri="{FF2B5EF4-FFF2-40B4-BE49-F238E27FC236}">
                <a16:creationId xmlns:a16="http://schemas.microsoft.com/office/drawing/2014/main" id="{84C3C693-E67F-EA41-03A7-3E92EEE92015}"/>
              </a:ext>
            </a:extLst>
          </p:cNvPr>
          <p:cNvSpPr txBox="1"/>
          <p:nvPr/>
        </p:nvSpPr>
        <p:spPr>
          <a:xfrm>
            <a:off x="245193" y="1164279"/>
            <a:ext cx="5147367" cy="369332"/>
          </a:xfrm>
          <a:prstGeom prst="rect">
            <a:avLst/>
          </a:prstGeom>
          <a:noFill/>
        </p:spPr>
        <p:txBody>
          <a:bodyPr wrap="square" rtlCol="0">
            <a:spAutoFit/>
          </a:bodyPr>
          <a:lstStyle/>
          <a:p>
            <a:r>
              <a:rPr lang="en-US" dirty="0">
                <a:hlinkClick r:id="rId4"/>
              </a:rPr>
              <a:t>December Count Snapshot Webpage</a:t>
            </a:r>
            <a:endParaRPr lang="en-US" dirty="0"/>
          </a:p>
        </p:txBody>
      </p:sp>
    </p:spTree>
    <p:extLst>
      <p:ext uri="{BB962C8B-B14F-4D97-AF65-F5344CB8AC3E}">
        <p14:creationId xmlns:p14="http://schemas.microsoft.com/office/powerpoint/2010/main" val="97630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Pupils Attendance Information Code (PAI Code)</a:t>
            </a:r>
          </a:p>
        </p:txBody>
      </p:sp>
      <p:sp>
        <p:nvSpPr>
          <p:cNvPr id="3" name="Content Placeholder 2"/>
          <p:cNvSpPr>
            <a:spLocks noGrp="1"/>
          </p:cNvSpPr>
          <p:nvPr>
            <p:ph idx="1"/>
          </p:nvPr>
        </p:nvSpPr>
        <p:spPr/>
        <p:txBody>
          <a:bodyPr>
            <a:normAutofit fontScale="25000" lnSpcReduction="20000"/>
          </a:bodyPr>
          <a:lstStyle/>
          <a:p>
            <a:pPr marL="0" indent="0">
              <a:buNone/>
            </a:pPr>
            <a:r>
              <a:rPr lang="en-US" sz="5600" b="1" dirty="0">
                <a:solidFill>
                  <a:schemeClr val="tx1"/>
                </a:solidFill>
                <a:latin typeface="+mn-lt"/>
              </a:rPr>
              <a:t>Pupil’s Attendance Information (PAI Code) – </a:t>
            </a:r>
            <a:endParaRPr lang="en-US" sz="5600" dirty="0">
              <a:solidFill>
                <a:schemeClr val="tx1"/>
              </a:solidFill>
              <a:latin typeface="+mn-lt"/>
            </a:endParaRPr>
          </a:p>
          <a:p>
            <a:pPr marL="0" indent="0">
              <a:buNone/>
            </a:pPr>
            <a:r>
              <a:rPr lang="en-US" sz="5600" u="sng" dirty="0">
                <a:solidFill>
                  <a:schemeClr val="tx1"/>
                </a:solidFill>
                <a:latin typeface="+mn-lt"/>
              </a:rPr>
              <a:t> A - side:</a:t>
            </a:r>
          </a:p>
          <a:p>
            <a:r>
              <a:rPr lang="en-US" sz="5600" dirty="0">
                <a:solidFill>
                  <a:schemeClr val="tx1"/>
                </a:solidFill>
                <a:latin typeface="+mn-lt"/>
              </a:rPr>
              <a:t>Pupils Attending an Educational Program Operated by the Reporting Administrative Unit, including students served under Schools of Choice and on a tuition contract.</a:t>
            </a:r>
          </a:p>
          <a:p>
            <a:pPr marL="1371600" lvl="1" indent="-685800"/>
            <a:r>
              <a:rPr lang="en-US" sz="5200" dirty="0"/>
              <a:t>Students attending in the AU</a:t>
            </a:r>
          </a:p>
          <a:p>
            <a:pPr marL="1371600" lvl="1" indent="-685800"/>
            <a:r>
              <a:rPr lang="en-US" sz="5200" dirty="0"/>
              <a:t>Use codes 01 - 17</a:t>
            </a:r>
          </a:p>
          <a:p>
            <a:pPr marL="1371600" lvl="1" indent="-685800"/>
            <a:r>
              <a:rPr lang="en-US" sz="5200" dirty="0"/>
              <a:t>Operated by the reporting AU</a:t>
            </a:r>
          </a:p>
          <a:p>
            <a:pPr marL="1371600" lvl="1" indent="-685800"/>
            <a:r>
              <a:rPr lang="en-US" sz="5200" dirty="0">
                <a:solidFill>
                  <a:schemeClr val="tx1"/>
                </a:solidFill>
              </a:rPr>
              <a:t>State Operated Programs must use code 19 for their students</a:t>
            </a:r>
            <a:br>
              <a:rPr lang="en-US" sz="5200" dirty="0">
                <a:solidFill>
                  <a:schemeClr val="tx1"/>
                </a:solidFill>
              </a:rPr>
            </a:br>
            <a:endParaRPr lang="en-US" sz="5200" dirty="0">
              <a:solidFill>
                <a:schemeClr val="tx1"/>
              </a:solidFill>
            </a:endParaRPr>
          </a:p>
          <a:p>
            <a:pPr marL="0" indent="0">
              <a:buNone/>
            </a:pPr>
            <a:r>
              <a:rPr lang="en-US" sz="5600" u="sng" dirty="0">
                <a:solidFill>
                  <a:schemeClr val="tx1"/>
                </a:solidFill>
                <a:latin typeface="+mn-lt"/>
              </a:rPr>
              <a:t>B - side:</a:t>
            </a:r>
          </a:p>
          <a:p>
            <a:r>
              <a:rPr lang="en-US" sz="5600" dirty="0">
                <a:solidFill>
                  <a:schemeClr val="tx1"/>
                </a:solidFill>
                <a:latin typeface="+mn-lt"/>
              </a:rPr>
              <a:t>Resident Pupils Attending an Educational Program Not Operated by the Reporting Administrative Unit.  Do not include students served by another administrative unit under Public Schools of Choice, even if you are paying tuition.</a:t>
            </a:r>
          </a:p>
          <a:p>
            <a:pPr marL="1371600" lvl="1" indent="-685800"/>
            <a:r>
              <a:rPr lang="en-US" sz="5200" dirty="0"/>
              <a:t>Resident students attending outside the AU</a:t>
            </a:r>
          </a:p>
          <a:p>
            <a:pPr marL="1371600" lvl="1" indent="-685800"/>
            <a:r>
              <a:rPr lang="en-US" sz="5200" dirty="0"/>
              <a:t>Use codes 22 – 32</a:t>
            </a:r>
          </a:p>
          <a:p>
            <a:pPr marL="1371600" lvl="1" indent="-685800"/>
            <a:r>
              <a:rPr lang="en-US" sz="5200" dirty="0">
                <a:solidFill>
                  <a:schemeClr val="tx1"/>
                </a:solidFill>
                <a:latin typeface="+mn-lt"/>
              </a:rPr>
              <a:t>Not operated by the reporting AU</a:t>
            </a:r>
          </a:p>
          <a:p>
            <a:pPr marL="1371600" lvl="1" indent="-685800"/>
            <a:r>
              <a:rPr lang="en-US" sz="5200" dirty="0"/>
              <a:t>Report students based on where they receive their educational services</a:t>
            </a:r>
            <a:endParaRPr lang="en-US" sz="5200" dirty="0">
              <a:solidFill>
                <a:schemeClr val="tx1"/>
              </a:solidFill>
              <a:latin typeface="+mn-lt"/>
            </a:endParaRPr>
          </a:p>
          <a:p>
            <a:endParaRPr lang="en-US" sz="4300" dirty="0">
              <a:solidFill>
                <a:schemeClr val="tx1"/>
              </a:solidFill>
              <a:latin typeface="+mn-lt"/>
            </a:endParaRPr>
          </a:p>
          <a:p>
            <a:r>
              <a:rPr lang="en-US" sz="4300" dirty="0">
                <a:solidFill>
                  <a:schemeClr val="tx1"/>
                </a:solidFill>
                <a:latin typeface="+mn-lt"/>
              </a:rPr>
              <a:t> </a:t>
            </a:r>
            <a:r>
              <a:rPr lang="en-US" sz="5600" dirty="0">
                <a:solidFill>
                  <a:schemeClr val="tx1"/>
                </a:solidFill>
                <a:latin typeface="+mn-lt"/>
              </a:rPr>
              <a:t>If a student is served by more than one Administrative Unit, the two entities must determine who is eligible for funding prior to submission of the file. Please contact CDE if you need help in determining which Administrative Unit will claim the funding.</a:t>
            </a:r>
          </a:p>
          <a:p>
            <a:pPr marL="0" lvl="0" indent="0">
              <a:buNone/>
            </a:pPr>
            <a:r>
              <a:rPr lang="en-US" sz="5600" dirty="0">
                <a:latin typeface="+mn-lt"/>
              </a:rPr>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1439679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04D3-497B-3107-D1A1-3042972E075C}"/>
              </a:ext>
            </a:extLst>
          </p:cNvPr>
          <p:cNvSpPr>
            <a:spLocks noGrp="1"/>
          </p:cNvSpPr>
          <p:nvPr>
            <p:ph type="title"/>
          </p:nvPr>
        </p:nvSpPr>
        <p:spPr>
          <a:xfrm>
            <a:off x="223071" y="279025"/>
            <a:ext cx="6146556" cy="1156585"/>
          </a:xfrm>
        </p:spPr>
        <p:txBody>
          <a:bodyPr>
            <a:normAutofit fontScale="90000"/>
          </a:bodyPr>
          <a:lstStyle/>
          <a:p>
            <a:r>
              <a:rPr lang="en-US" dirty="0"/>
              <a:t>December Count Helpful Resources</a:t>
            </a:r>
            <a:br>
              <a:rPr lang="en-US" dirty="0"/>
            </a:br>
            <a:r>
              <a:rPr lang="en-US" sz="2000" dirty="0"/>
              <a:t>At this link you will find the following helpful resources:</a:t>
            </a:r>
            <a:br>
              <a:rPr lang="en-US" sz="2000" dirty="0"/>
            </a:br>
            <a:r>
              <a:rPr lang="en-US" sz="2000" dirty="0">
                <a:hlinkClick r:id="rId2"/>
              </a:rPr>
              <a:t>http://www.cde.state.co.us/datapipeline/snap_sped-december</a:t>
            </a:r>
            <a:r>
              <a:rPr lang="en-US" sz="2000" dirty="0"/>
              <a:t> </a:t>
            </a:r>
            <a:br>
              <a:rPr lang="en-US" dirty="0"/>
            </a:br>
            <a:endParaRPr lang="en-US" dirty="0"/>
          </a:p>
        </p:txBody>
      </p:sp>
      <p:pic>
        <p:nvPicPr>
          <p:cNvPr id="6" name="Content Placeholder 5">
            <a:extLst>
              <a:ext uri="{FF2B5EF4-FFF2-40B4-BE49-F238E27FC236}">
                <a16:creationId xmlns:a16="http://schemas.microsoft.com/office/drawing/2014/main" id="{7A138B61-9E97-FE0F-FCFE-A97F44210F58}"/>
              </a:ext>
            </a:extLst>
          </p:cNvPr>
          <p:cNvPicPr>
            <a:picLocks noGrp="1" noChangeAspect="1"/>
          </p:cNvPicPr>
          <p:nvPr>
            <p:ph idx="1"/>
          </p:nvPr>
        </p:nvPicPr>
        <p:blipFill rotWithShape="1">
          <a:blip r:embed="rId3"/>
          <a:srcRect l="11059" t="-1407" r="35401" b="1"/>
          <a:stretch/>
        </p:blipFill>
        <p:spPr>
          <a:xfrm>
            <a:off x="481164" y="1222443"/>
            <a:ext cx="6348846" cy="5204575"/>
          </a:xfrm>
        </p:spPr>
      </p:pic>
      <p:sp>
        <p:nvSpPr>
          <p:cNvPr id="4" name="Slide Number Placeholder 3">
            <a:extLst>
              <a:ext uri="{FF2B5EF4-FFF2-40B4-BE49-F238E27FC236}">
                <a16:creationId xmlns:a16="http://schemas.microsoft.com/office/drawing/2014/main" id="{B86E394B-1563-E834-0CF9-5C51AEBA4FEE}"/>
              </a:ext>
            </a:extLst>
          </p:cNvPr>
          <p:cNvSpPr>
            <a:spLocks noGrp="1"/>
          </p:cNvSpPr>
          <p:nvPr>
            <p:ph type="sldNum" sz="quarter" idx="12"/>
          </p:nvPr>
        </p:nvSpPr>
        <p:spPr/>
        <p:txBody>
          <a:bodyPr/>
          <a:lstStyle/>
          <a:p>
            <a:fld id="{C479D5F6-EDCB-402A-AC08-4943A1820E8F}" type="slidenum">
              <a:rPr lang="en-US" smtClean="0"/>
              <a:pPr/>
              <a:t>33</a:t>
            </a:fld>
            <a:endParaRPr lang="en-US" dirty="0"/>
          </a:p>
        </p:txBody>
      </p:sp>
      <p:cxnSp>
        <p:nvCxnSpPr>
          <p:cNvPr id="7" name="Straight Arrow Connector 6">
            <a:extLst>
              <a:ext uri="{FF2B5EF4-FFF2-40B4-BE49-F238E27FC236}">
                <a16:creationId xmlns:a16="http://schemas.microsoft.com/office/drawing/2014/main" id="{69F3F73B-29B9-E657-14FB-3B2C6E34C087}"/>
              </a:ext>
            </a:extLst>
          </p:cNvPr>
          <p:cNvCxnSpPr/>
          <p:nvPr/>
        </p:nvCxnSpPr>
        <p:spPr>
          <a:xfrm flipH="1">
            <a:off x="4161474" y="2465685"/>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F9232C2-F842-3898-9734-A6E6732AE41E}"/>
              </a:ext>
            </a:extLst>
          </p:cNvPr>
          <p:cNvSpPr txBox="1"/>
          <p:nvPr/>
        </p:nvSpPr>
        <p:spPr>
          <a:xfrm>
            <a:off x="4544010" y="2281019"/>
            <a:ext cx="4572000" cy="369332"/>
          </a:xfrm>
          <a:prstGeom prst="rect">
            <a:avLst/>
          </a:prstGeom>
          <a:noFill/>
        </p:spPr>
        <p:txBody>
          <a:bodyPr wrap="square">
            <a:spAutoFit/>
          </a:bodyPr>
          <a:lstStyle/>
          <a:p>
            <a:r>
              <a:rPr lang="en-US" sz="1800" b="1" dirty="0">
                <a:solidFill>
                  <a:schemeClr val="accent2"/>
                </a:solidFill>
              </a:rPr>
              <a:t>PAI Code Training Video</a:t>
            </a:r>
          </a:p>
        </p:txBody>
      </p:sp>
      <p:cxnSp>
        <p:nvCxnSpPr>
          <p:cNvPr id="10" name="Straight Arrow Connector 9">
            <a:extLst>
              <a:ext uri="{FF2B5EF4-FFF2-40B4-BE49-F238E27FC236}">
                <a16:creationId xmlns:a16="http://schemas.microsoft.com/office/drawing/2014/main" id="{92A88782-20E8-326D-5C59-B72F42986D14}"/>
              </a:ext>
            </a:extLst>
          </p:cNvPr>
          <p:cNvCxnSpPr>
            <a:cxnSpLocks/>
          </p:cNvCxnSpPr>
          <p:nvPr/>
        </p:nvCxnSpPr>
        <p:spPr>
          <a:xfrm flipH="1">
            <a:off x="3543130" y="5090699"/>
            <a:ext cx="1589979"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102C2A-CAC9-BF46-38BF-DF712D6F885B}"/>
              </a:ext>
            </a:extLst>
          </p:cNvPr>
          <p:cNvSpPr txBox="1"/>
          <p:nvPr/>
        </p:nvSpPr>
        <p:spPr>
          <a:xfrm>
            <a:off x="5133109" y="4906033"/>
            <a:ext cx="4572000" cy="369332"/>
          </a:xfrm>
          <a:prstGeom prst="rect">
            <a:avLst/>
          </a:prstGeom>
          <a:noFill/>
        </p:spPr>
        <p:txBody>
          <a:bodyPr wrap="square">
            <a:spAutoFit/>
          </a:bodyPr>
          <a:lstStyle/>
          <a:p>
            <a:r>
              <a:rPr lang="en-US" sz="1800" b="1" dirty="0">
                <a:solidFill>
                  <a:schemeClr val="accent2"/>
                </a:solidFill>
              </a:rPr>
              <a:t>PRINT this PAI coding chart</a:t>
            </a:r>
            <a:endParaRPr lang="en-US" dirty="0"/>
          </a:p>
        </p:txBody>
      </p:sp>
    </p:spTree>
    <p:extLst>
      <p:ext uri="{BB962C8B-B14F-4D97-AF65-F5344CB8AC3E}">
        <p14:creationId xmlns:p14="http://schemas.microsoft.com/office/powerpoint/2010/main" val="3661108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B88-2ABF-A545-2D33-DA80CA053653}"/>
              </a:ext>
            </a:extLst>
          </p:cNvPr>
          <p:cNvSpPr>
            <a:spLocks noGrp="1"/>
          </p:cNvSpPr>
          <p:nvPr>
            <p:ph type="title"/>
          </p:nvPr>
        </p:nvSpPr>
        <p:spPr>
          <a:xfrm>
            <a:off x="0" y="150605"/>
            <a:ext cx="6483927" cy="756418"/>
          </a:xfrm>
        </p:spPr>
        <p:txBody>
          <a:bodyPr>
            <a:normAutofit/>
          </a:bodyPr>
          <a:lstStyle/>
          <a:p>
            <a:r>
              <a:rPr lang="en-US" dirty="0"/>
              <a:t>Special Ed Participation File Layout and Definitions: PAI Coding Help pages 12-20 </a:t>
            </a:r>
          </a:p>
        </p:txBody>
      </p:sp>
      <p:pic>
        <p:nvPicPr>
          <p:cNvPr id="6" name="Content Placeholder 5">
            <a:extLst>
              <a:ext uri="{FF2B5EF4-FFF2-40B4-BE49-F238E27FC236}">
                <a16:creationId xmlns:a16="http://schemas.microsoft.com/office/drawing/2014/main" id="{74400612-EDFD-AC6D-4B7F-89C93FF6A809}"/>
              </a:ext>
            </a:extLst>
          </p:cNvPr>
          <p:cNvPicPr>
            <a:picLocks noGrp="1" noChangeAspect="1"/>
          </p:cNvPicPr>
          <p:nvPr>
            <p:ph idx="1"/>
          </p:nvPr>
        </p:nvPicPr>
        <p:blipFill rotWithShape="1">
          <a:blip r:embed="rId2"/>
          <a:srcRect l="21226" t="-8074" r="20130" b="1"/>
          <a:stretch/>
        </p:blipFill>
        <p:spPr>
          <a:xfrm>
            <a:off x="-1" y="1138518"/>
            <a:ext cx="6977671" cy="5288500"/>
          </a:xfrm>
        </p:spPr>
      </p:pic>
      <p:sp>
        <p:nvSpPr>
          <p:cNvPr id="4" name="Slide Number Placeholder 3">
            <a:extLst>
              <a:ext uri="{FF2B5EF4-FFF2-40B4-BE49-F238E27FC236}">
                <a16:creationId xmlns:a16="http://schemas.microsoft.com/office/drawing/2014/main" id="{51FC2290-2A21-9C63-A111-32C8B1D81D5E}"/>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
        <p:nvSpPr>
          <p:cNvPr id="8" name="Rectangle 7">
            <a:extLst>
              <a:ext uri="{FF2B5EF4-FFF2-40B4-BE49-F238E27FC236}">
                <a16:creationId xmlns:a16="http://schemas.microsoft.com/office/drawing/2014/main" id="{CCB6BC2A-8406-11A7-2280-B79298F666E3}"/>
              </a:ext>
            </a:extLst>
          </p:cNvPr>
          <p:cNvSpPr/>
          <p:nvPr/>
        </p:nvSpPr>
        <p:spPr>
          <a:xfrm>
            <a:off x="0" y="1461247"/>
            <a:ext cx="1219199" cy="29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2023-2024</a:t>
            </a:r>
          </a:p>
        </p:txBody>
      </p:sp>
      <p:sp>
        <p:nvSpPr>
          <p:cNvPr id="9" name="TextBox 8">
            <a:extLst>
              <a:ext uri="{FF2B5EF4-FFF2-40B4-BE49-F238E27FC236}">
                <a16:creationId xmlns:a16="http://schemas.microsoft.com/office/drawing/2014/main" id="{CC61658A-1BD7-F970-8DD9-24D0D5A9ADE0}"/>
              </a:ext>
            </a:extLst>
          </p:cNvPr>
          <p:cNvSpPr txBox="1"/>
          <p:nvPr/>
        </p:nvSpPr>
        <p:spPr>
          <a:xfrm>
            <a:off x="6911789" y="1850488"/>
            <a:ext cx="2142564" cy="1384995"/>
          </a:xfrm>
          <a:prstGeom prst="rect">
            <a:avLst/>
          </a:prstGeom>
          <a:solidFill>
            <a:schemeClr val="bg2">
              <a:lumMod val="90000"/>
            </a:schemeClr>
          </a:solidFill>
          <a:ln w="3175">
            <a:solidFill>
              <a:schemeClr val="tx1"/>
            </a:solidFill>
          </a:ln>
        </p:spPr>
        <p:txBody>
          <a:bodyPr wrap="square" rtlCol="0">
            <a:spAutoFit/>
          </a:bodyPr>
          <a:lstStyle/>
          <a:p>
            <a:r>
              <a:rPr lang="en-US" dirty="0"/>
              <a:t>Participation File Layout pages 12 – 20</a:t>
            </a:r>
          </a:p>
          <a:p>
            <a:r>
              <a:rPr lang="en-US" sz="1600" dirty="0">
                <a:hlinkClick r:id="rId3"/>
              </a:rPr>
              <a:t>https://www.cde.state.co.us/datapipeline/inter_sped-iep</a:t>
            </a:r>
            <a:r>
              <a:rPr lang="en-US" sz="1600" dirty="0"/>
              <a:t> </a:t>
            </a:r>
          </a:p>
        </p:txBody>
      </p:sp>
    </p:spTree>
    <p:extLst>
      <p:ext uri="{BB962C8B-B14F-4D97-AF65-F5344CB8AC3E}">
        <p14:creationId xmlns:p14="http://schemas.microsoft.com/office/powerpoint/2010/main" val="91011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13A-FE18-F51C-31D4-19B4F4631E80}"/>
              </a:ext>
            </a:extLst>
          </p:cNvPr>
          <p:cNvSpPr>
            <a:spLocks noGrp="1"/>
          </p:cNvSpPr>
          <p:nvPr>
            <p:ph type="title"/>
          </p:nvPr>
        </p:nvSpPr>
        <p:spPr/>
        <p:txBody>
          <a:bodyPr/>
          <a:lstStyle/>
          <a:p>
            <a:r>
              <a:rPr lang="en-US" dirty="0"/>
              <a:t>List of A – side and B – side PAI Codes</a:t>
            </a:r>
          </a:p>
        </p:txBody>
      </p:sp>
      <p:sp>
        <p:nvSpPr>
          <p:cNvPr id="4" name="Slide Number Placeholder 3">
            <a:extLst>
              <a:ext uri="{FF2B5EF4-FFF2-40B4-BE49-F238E27FC236}">
                <a16:creationId xmlns:a16="http://schemas.microsoft.com/office/drawing/2014/main" id="{841E4797-C395-E7B4-6572-A83A2DEB3F0C}"/>
              </a:ext>
            </a:extLst>
          </p:cNvPr>
          <p:cNvSpPr>
            <a:spLocks noGrp="1"/>
          </p:cNvSpPr>
          <p:nvPr>
            <p:ph type="sldNum" sz="quarter" idx="12"/>
          </p:nvPr>
        </p:nvSpPr>
        <p:spPr/>
        <p:txBody>
          <a:bodyPr/>
          <a:lstStyle/>
          <a:p>
            <a:fld id="{C479D5F6-EDCB-402A-AC08-4943A1820E8F}" type="slidenum">
              <a:rPr lang="en-US" smtClean="0"/>
              <a:pPr/>
              <a:t>35</a:t>
            </a:fld>
            <a:endParaRPr lang="en-US" dirty="0"/>
          </a:p>
        </p:txBody>
      </p:sp>
      <p:graphicFrame>
        <p:nvGraphicFramePr>
          <p:cNvPr id="5" name="Content Placeholder 4">
            <a:extLst>
              <a:ext uri="{FF2B5EF4-FFF2-40B4-BE49-F238E27FC236}">
                <a16:creationId xmlns:a16="http://schemas.microsoft.com/office/drawing/2014/main" id="{45C3F32F-F90A-D105-7951-1973418C03A7}"/>
              </a:ext>
            </a:extLst>
          </p:cNvPr>
          <p:cNvGraphicFramePr>
            <a:graphicFrameLocks noGrp="1"/>
          </p:cNvGraphicFramePr>
          <p:nvPr>
            <p:ph idx="1"/>
            <p:extLst>
              <p:ext uri="{D42A27DB-BD31-4B8C-83A1-F6EECF244321}">
                <p14:modId xmlns:p14="http://schemas.microsoft.com/office/powerpoint/2010/main" val="3077417062"/>
              </p:ext>
            </p:extLst>
          </p:nvPr>
        </p:nvGraphicFramePr>
        <p:xfrm>
          <a:off x="628650" y="1463675"/>
          <a:ext cx="8275509" cy="4002638"/>
        </p:xfrm>
        <a:graphic>
          <a:graphicData uri="http://schemas.openxmlformats.org/drawingml/2006/table">
            <a:tbl>
              <a:tblPr/>
              <a:tblGrid>
                <a:gridCol w="424166">
                  <a:extLst>
                    <a:ext uri="{9D8B030D-6E8A-4147-A177-3AD203B41FA5}">
                      <a16:colId xmlns:a16="http://schemas.microsoft.com/office/drawing/2014/main" val="20000"/>
                    </a:ext>
                  </a:extLst>
                </a:gridCol>
                <a:gridCol w="2752790">
                  <a:extLst>
                    <a:ext uri="{9D8B030D-6E8A-4147-A177-3AD203B41FA5}">
                      <a16:colId xmlns:a16="http://schemas.microsoft.com/office/drawing/2014/main" val="20001"/>
                    </a:ext>
                  </a:extLst>
                </a:gridCol>
                <a:gridCol w="610541">
                  <a:extLst>
                    <a:ext uri="{9D8B030D-6E8A-4147-A177-3AD203B41FA5}">
                      <a16:colId xmlns:a16="http://schemas.microsoft.com/office/drawing/2014/main" val="20002"/>
                    </a:ext>
                  </a:extLst>
                </a:gridCol>
                <a:gridCol w="4488012">
                  <a:extLst>
                    <a:ext uri="{9D8B030D-6E8A-4147-A177-3AD203B41FA5}">
                      <a16:colId xmlns:a16="http://schemas.microsoft.com/office/drawing/2014/main" val="20003"/>
                    </a:ext>
                  </a:extLst>
                </a:gridCol>
              </a:tblGrid>
              <a:tr h="207510">
                <a:tc gridSpan="2">
                  <a:txBody>
                    <a:bodyPr/>
                    <a:lstStyle/>
                    <a:p>
                      <a:pPr algn="ctr" fontAlgn="b"/>
                      <a:r>
                        <a:rPr lang="en-US" sz="1000" b="1" i="0" u="none" strike="noStrike" dirty="0">
                          <a:effectLst/>
                          <a:latin typeface="Calibri"/>
                        </a:rPr>
                        <a:t>A-Side District of Attendance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000" b="1" i="0" u="none" strike="noStrike">
                          <a:effectLst/>
                          <a:latin typeface="Calibri"/>
                        </a:rPr>
                        <a:t>B-Side District of Residence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07510">
                <a:tc>
                  <a:txBody>
                    <a:bodyPr/>
                    <a:lstStyle/>
                    <a:p>
                      <a:pPr algn="ctr" fontAlgn="ctr"/>
                      <a:r>
                        <a:rPr lang="en-US" sz="1000" b="0" i="0" u="none" strike="noStrike">
                          <a:solidFill>
                            <a:srgbClr val="000000"/>
                          </a:solidFill>
                          <a:effectLst/>
                          <a:latin typeface="Calibri"/>
                        </a:rPr>
                        <a:t>01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Designated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207510">
                <a:tc>
                  <a:txBody>
                    <a:bodyPr/>
                    <a:lstStyle/>
                    <a:p>
                      <a:pPr algn="ctr" fontAlgn="ctr"/>
                      <a:r>
                        <a:rPr lang="en-US" sz="1000" b="0" i="0" u="none" strike="noStrike">
                          <a:solidFill>
                            <a:srgbClr val="000000"/>
                          </a:solidFill>
                          <a:effectLst/>
                          <a:latin typeface="Calibri"/>
                        </a:rPr>
                        <a:t>02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Open Enrollment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07510">
                <a:tc>
                  <a:txBody>
                    <a:bodyPr/>
                    <a:lstStyle/>
                    <a:p>
                      <a:pPr algn="ctr" fontAlgn="ctr"/>
                      <a:r>
                        <a:rPr lang="en-US" sz="1000" b="0" i="0" u="none" strike="noStrike">
                          <a:solidFill>
                            <a:srgbClr val="000000"/>
                          </a:solidFill>
                          <a:effectLst/>
                          <a:latin typeface="Calibri"/>
                        </a:rPr>
                        <a:t>03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07510">
                <a:tc>
                  <a:txBody>
                    <a:bodyPr/>
                    <a:lstStyle/>
                    <a:p>
                      <a:pPr algn="ctr" fontAlgn="ctr"/>
                      <a:r>
                        <a:rPr lang="en-US" sz="1000" b="0" i="0" u="none" strike="noStrike">
                          <a:solidFill>
                            <a:srgbClr val="000000"/>
                          </a:solidFill>
                          <a:effectLst/>
                          <a:latin typeface="Calibri"/>
                        </a:rPr>
                        <a:t>08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07510">
                <a:tc>
                  <a:txBody>
                    <a:bodyPr/>
                    <a:lstStyle/>
                    <a:p>
                      <a:pPr algn="ctr" fontAlgn="ctr"/>
                      <a:r>
                        <a:rPr lang="en-US" sz="1000" b="0" i="0" u="none" strike="noStrike">
                          <a:solidFill>
                            <a:srgbClr val="000000"/>
                          </a:solidFill>
                          <a:effectLst/>
                          <a:latin typeface="Calibri"/>
                        </a:rPr>
                        <a:t>04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67458">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Eligible Facility Attending On-Grounds School (Approved Facility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07510">
                <a:tc>
                  <a:txBody>
                    <a:bodyPr/>
                    <a:lstStyle/>
                    <a:p>
                      <a:pPr algn="ctr" fontAlgn="ctr"/>
                      <a:r>
                        <a:rPr lang="en-US" sz="1000" b="0" i="0" u="none" strike="noStrike">
                          <a:solidFill>
                            <a:srgbClr val="000000"/>
                          </a:solidFill>
                          <a:effectLst/>
                          <a:latin typeface="Calibri"/>
                        </a:rPr>
                        <a:t>05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Facility, Attending 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07510">
                <a:tc>
                  <a:txBody>
                    <a:bodyPr/>
                    <a:lstStyle/>
                    <a:p>
                      <a:pPr algn="ctr" fontAlgn="ctr"/>
                      <a:r>
                        <a:rPr lang="en-US" sz="1000" b="0" i="0" u="none" strike="noStrike">
                          <a:solidFill>
                            <a:srgbClr val="000000"/>
                          </a:solidFill>
                          <a:effectLst/>
                          <a:latin typeface="Calibri"/>
                        </a:rPr>
                        <a:t>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Detention Center</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Court-Mandated Juvenile Detention</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Non-Oublic School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Public Education Agency</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Non-Public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 Public Agency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07510">
                <a:tc>
                  <a:txBody>
                    <a:bodyPr/>
                    <a:lstStyle/>
                    <a:p>
                      <a:pPr algn="ctr" fontAlgn="ctr"/>
                      <a:r>
                        <a:rPr lang="en-US" sz="1000" b="0" i="0" u="none" strike="noStrike">
                          <a:solidFill>
                            <a:srgbClr val="000000"/>
                          </a:solidFill>
                          <a:effectLst/>
                          <a:latin typeface="Calibri"/>
                        </a:rPr>
                        <a:t>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Administrative Unit Placement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Administrative Unit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07510">
                <a:tc>
                  <a:txBody>
                    <a:bodyPr/>
                    <a:lstStyle/>
                    <a:p>
                      <a:pPr algn="ctr" fontAlgn="ctr"/>
                      <a:r>
                        <a:rPr lang="en-US" sz="1000" b="0" i="0" u="none" strike="noStrike">
                          <a:solidFill>
                            <a:srgbClr val="000000"/>
                          </a:solidFill>
                          <a:effectLst/>
                          <a:latin typeface="Calibri"/>
                        </a:rPr>
                        <a:t>14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07510">
                <a:tc>
                  <a:txBody>
                    <a:bodyPr/>
                    <a:lstStyle/>
                    <a:p>
                      <a:pPr algn="ctr" fontAlgn="ctr"/>
                      <a:r>
                        <a:rPr lang="en-US" sz="1000" b="0" i="0" u="none" strike="noStrike">
                          <a:solidFill>
                            <a:srgbClr val="000000"/>
                          </a:solidFill>
                          <a:effectLst/>
                          <a:latin typeface="Calibri"/>
                        </a:rPr>
                        <a:t>15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07510">
                <a:tc>
                  <a:txBody>
                    <a:bodyPr/>
                    <a:lstStyle/>
                    <a:p>
                      <a:pPr algn="ctr" fontAlgn="ctr"/>
                      <a:r>
                        <a:rPr lang="en-US" sz="1000" b="0" i="0" u="none" strike="noStrike">
                          <a:solidFill>
                            <a:srgbClr val="000000"/>
                          </a:solidFill>
                          <a:effectLst/>
                          <a:latin typeface="Calibri"/>
                        </a:rPr>
                        <a:t>16</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07510">
                <a:tc>
                  <a:txBody>
                    <a:bodyPr/>
                    <a:lstStyle/>
                    <a:p>
                      <a:pPr algn="ctr" fontAlgn="ctr"/>
                      <a:r>
                        <a:rPr lang="en-US" sz="1000" b="0" i="0" u="none" strike="noStrike">
                          <a:solidFill>
                            <a:srgbClr val="000000"/>
                          </a:solidFill>
                          <a:effectLst/>
                          <a:latin typeface="Calibri"/>
                        </a:rPr>
                        <a:t>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207510">
                <a:tc>
                  <a:txBody>
                    <a:bodyPr/>
                    <a:lstStyle/>
                    <a:p>
                      <a:pPr algn="ctr" fontAlgn="ctr"/>
                      <a:r>
                        <a:rPr lang="en-US" sz="1000" b="0" i="0" u="none" strike="noStrike">
                          <a:solidFill>
                            <a:srgbClr val="000000"/>
                          </a:solidFill>
                          <a:effectLst/>
                          <a:latin typeface="Calibri"/>
                        </a:rPr>
                        <a:t>19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State Operated Program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dirty="0">
                          <a:solidFill>
                            <a:srgbClr val="000000"/>
                          </a:solidFill>
                          <a:effectLst/>
                          <a:latin typeface="Calibri"/>
                        </a:rPr>
                        <a:t>State Operated Program (AU of residence reporting is optional)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398747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334" y="297642"/>
            <a:ext cx="7997253" cy="461665"/>
          </a:xfrm>
          <a:prstGeom prst="rect">
            <a:avLst/>
          </a:prstGeom>
          <a:noFill/>
        </p:spPr>
        <p:txBody>
          <a:bodyPr wrap="square" rtlCol="0">
            <a:spAutoFit/>
          </a:bodyPr>
          <a:lstStyle/>
          <a:p>
            <a:r>
              <a:rPr lang="en-US" sz="2400" dirty="0">
                <a:latin typeface="Museo Slab 500" panose="02000000000000000000"/>
              </a:rPr>
              <a:t>PAI Codes – Must Print for PAI Coding</a:t>
            </a:r>
          </a:p>
        </p:txBody>
      </p:sp>
      <p:sp>
        <p:nvSpPr>
          <p:cNvPr id="6" name="Rectangle 5"/>
          <p:cNvSpPr/>
          <p:nvPr/>
        </p:nvSpPr>
        <p:spPr>
          <a:xfrm>
            <a:off x="427220" y="6001009"/>
            <a:ext cx="7315200" cy="307777"/>
          </a:xfrm>
          <a:prstGeom prst="rect">
            <a:avLst/>
          </a:prstGeom>
        </p:spPr>
        <p:txBody>
          <a:bodyPr wrap="square">
            <a:spAutoFit/>
          </a:bodyPr>
          <a:lstStyle/>
          <a:p>
            <a:r>
              <a:rPr lang="en-US" sz="1400" dirty="0">
                <a:hlinkClick r:id="rId2"/>
              </a:rPr>
              <a:t>http://www.cde.state.co.us/datapipeline/decembercountpaicodes</a:t>
            </a:r>
            <a:r>
              <a:rPr lang="en-US" sz="1400" dirty="0"/>
              <a:t> </a:t>
            </a:r>
          </a:p>
        </p:txBody>
      </p:sp>
      <p:sp>
        <p:nvSpPr>
          <p:cNvPr id="7" name="TextBox 6"/>
          <p:cNvSpPr txBox="1"/>
          <p:nvPr/>
        </p:nvSpPr>
        <p:spPr>
          <a:xfrm>
            <a:off x="427220" y="5654162"/>
            <a:ext cx="5688767" cy="338554"/>
          </a:xfrm>
          <a:prstGeom prst="rect">
            <a:avLst/>
          </a:prstGeom>
          <a:noFill/>
        </p:spPr>
        <p:txBody>
          <a:bodyPr wrap="square" rtlCol="0">
            <a:spAutoFit/>
          </a:bodyPr>
          <a:lstStyle/>
          <a:p>
            <a:r>
              <a:rPr lang="en-US" sz="1600" dirty="0"/>
              <a:t>Helpful coding chart with notes about each code:</a:t>
            </a:r>
          </a:p>
        </p:txBody>
      </p:sp>
      <p:sp>
        <p:nvSpPr>
          <p:cNvPr id="4" name="TextBox 3"/>
          <p:cNvSpPr txBox="1"/>
          <p:nvPr/>
        </p:nvSpPr>
        <p:spPr>
          <a:xfrm>
            <a:off x="5606320" y="5472286"/>
            <a:ext cx="2930578" cy="1384995"/>
          </a:xfrm>
          <a:prstGeom prst="rect">
            <a:avLst/>
          </a:prstGeom>
          <a:noFill/>
        </p:spPr>
        <p:txBody>
          <a:bodyPr wrap="square" rtlCol="0">
            <a:spAutoFit/>
          </a:bodyPr>
          <a:lstStyle/>
          <a:p>
            <a:r>
              <a:rPr lang="en-US" sz="1200" dirty="0"/>
              <a:t>Information on how to report these fields:</a:t>
            </a:r>
          </a:p>
          <a:p>
            <a:pPr marL="171450" indent="-171450">
              <a:buFont typeface="Arial" panose="020B0604020202020204" pitchFamily="34" charset="0"/>
              <a:buChar char="•"/>
            </a:pPr>
            <a:r>
              <a:rPr lang="en-US" sz="1200" dirty="0"/>
              <a:t>School Code</a:t>
            </a:r>
          </a:p>
          <a:p>
            <a:pPr marL="171450" indent="-171450">
              <a:buFont typeface="Arial" panose="020B0604020202020204" pitchFamily="34" charset="0"/>
              <a:buChar char="•"/>
            </a:pPr>
            <a:r>
              <a:rPr lang="en-US" sz="1200" dirty="0"/>
              <a:t>PAI Code</a:t>
            </a:r>
          </a:p>
          <a:p>
            <a:pPr marL="171450" indent="-171450">
              <a:buFont typeface="Arial" panose="020B0604020202020204" pitchFamily="34" charset="0"/>
              <a:buChar char="•"/>
            </a:pPr>
            <a:r>
              <a:rPr lang="en-US" sz="1200" dirty="0"/>
              <a:t>Funding Status</a:t>
            </a:r>
          </a:p>
          <a:p>
            <a:pPr marL="171450" indent="-171450">
              <a:buFont typeface="Arial" panose="020B0604020202020204" pitchFamily="34" charset="0"/>
              <a:buChar char="•"/>
            </a:pPr>
            <a:r>
              <a:rPr lang="en-US" sz="1200" dirty="0"/>
              <a:t>District of Attendance</a:t>
            </a:r>
          </a:p>
          <a:p>
            <a:pPr marL="171450" indent="-171450">
              <a:buFont typeface="Arial" panose="020B0604020202020204" pitchFamily="34" charset="0"/>
              <a:buChar char="•"/>
            </a:pPr>
            <a:r>
              <a:rPr lang="en-US" sz="1200" dirty="0"/>
              <a:t>District of Residence</a:t>
            </a:r>
          </a:p>
          <a:p>
            <a:endParaRPr lang="en-US" sz="1200" dirty="0"/>
          </a:p>
        </p:txBody>
      </p:sp>
      <p:cxnSp>
        <p:nvCxnSpPr>
          <p:cNvPr id="8" name="Straight Arrow Connector 7"/>
          <p:cNvCxnSpPr/>
          <p:nvPr/>
        </p:nvCxnSpPr>
        <p:spPr>
          <a:xfrm flipH="1">
            <a:off x="5141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513A724-36BC-8CC2-9F81-0D1970B064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791" y="832023"/>
            <a:ext cx="7211218" cy="464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A810-3E61-EBF0-F3FB-29B8F03D5DE2}"/>
              </a:ext>
            </a:extLst>
          </p:cNvPr>
          <p:cNvSpPr>
            <a:spLocks noGrp="1"/>
          </p:cNvSpPr>
          <p:nvPr>
            <p:ph type="title"/>
          </p:nvPr>
        </p:nvSpPr>
        <p:spPr/>
        <p:txBody>
          <a:bodyPr/>
          <a:lstStyle/>
          <a:p>
            <a:r>
              <a:rPr lang="en-US" dirty="0"/>
              <a:t>PAI Code Snapshot Errors:</a:t>
            </a:r>
            <a:br>
              <a:rPr lang="en-US" dirty="0"/>
            </a:br>
            <a:r>
              <a:rPr lang="en-US" dirty="0"/>
              <a:t>Coding Student Records</a:t>
            </a:r>
          </a:p>
        </p:txBody>
      </p:sp>
      <p:sp>
        <p:nvSpPr>
          <p:cNvPr id="4" name="Slide Number Placeholder 3">
            <a:extLst>
              <a:ext uri="{FF2B5EF4-FFF2-40B4-BE49-F238E27FC236}">
                <a16:creationId xmlns:a16="http://schemas.microsoft.com/office/drawing/2014/main" id="{65188BA5-D32D-09DB-FAAB-7F431B17D4F4}"/>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9" name="TextBox 8">
            <a:extLst>
              <a:ext uri="{FF2B5EF4-FFF2-40B4-BE49-F238E27FC236}">
                <a16:creationId xmlns:a16="http://schemas.microsoft.com/office/drawing/2014/main" id="{E987D387-CBF4-4F8E-EF9E-FED59630A7E7}"/>
              </a:ext>
            </a:extLst>
          </p:cNvPr>
          <p:cNvSpPr txBox="1"/>
          <p:nvPr/>
        </p:nvSpPr>
        <p:spPr>
          <a:xfrm>
            <a:off x="502024" y="4503389"/>
            <a:ext cx="7696403" cy="2031325"/>
          </a:xfrm>
          <a:prstGeom prst="rect">
            <a:avLst/>
          </a:prstGeom>
          <a:noFill/>
        </p:spPr>
        <p:txBody>
          <a:bodyPr wrap="square" rtlCol="0">
            <a:spAutoFit/>
          </a:bodyPr>
          <a:lstStyle/>
          <a:p>
            <a:pPr marL="342900" indent="-342900">
              <a:buAutoNum type="arabicPeriod"/>
            </a:pPr>
            <a:r>
              <a:rPr lang="en-US" dirty="0"/>
              <a:t>What type of school is it? Check for correct </a:t>
            </a:r>
            <a:r>
              <a:rPr lang="en-US" sz="1800" dirty="0"/>
              <a:t>School Code and school type</a:t>
            </a:r>
          </a:p>
          <a:p>
            <a:pPr marL="342900" indent="-342900">
              <a:buAutoNum type="arabicPeriod"/>
            </a:pPr>
            <a:r>
              <a:rPr lang="en-US" dirty="0"/>
              <a:t>How did student come to attend that school? Parentally placed, choice, </a:t>
            </a:r>
            <a:r>
              <a:rPr lang="en-US" dirty="0" err="1"/>
              <a:t>etc</a:t>
            </a:r>
            <a:endParaRPr lang="en-US" sz="1800" dirty="0"/>
          </a:p>
          <a:p>
            <a:pPr marL="342900" indent="-342900">
              <a:buAutoNum type="arabicPeriod"/>
            </a:pPr>
            <a:r>
              <a:rPr lang="en-US" dirty="0"/>
              <a:t>Determine the student’s District of Attendance Code</a:t>
            </a:r>
          </a:p>
          <a:p>
            <a:pPr marL="342900" indent="-342900">
              <a:buAutoNum type="arabicPeriod"/>
            </a:pPr>
            <a:r>
              <a:rPr lang="en-US" sz="1800" dirty="0"/>
              <a:t>Determine the student’s District of Residence Code</a:t>
            </a:r>
          </a:p>
          <a:p>
            <a:pPr marL="342900" indent="-342900">
              <a:buAutoNum type="arabicPeriod"/>
            </a:pPr>
            <a:r>
              <a:rPr lang="en-US" dirty="0"/>
              <a:t>Use school, DOA, and DOR codes to determine applicable PAI Code</a:t>
            </a:r>
          </a:p>
          <a:p>
            <a:pPr marL="342900" indent="-342900">
              <a:buAutoNum type="arabicPeriod"/>
            </a:pPr>
            <a:r>
              <a:rPr lang="en-US" sz="1800" dirty="0"/>
              <a:t>Use P</a:t>
            </a:r>
            <a:r>
              <a:rPr lang="en-US" dirty="0"/>
              <a:t>AI Coding Chart to determine Funding Status Code</a:t>
            </a:r>
            <a:endParaRPr lang="en-US" sz="1800" dirty="0"/>
          </a:p>
          <a:p>
            <a:endParaRPr lang="en-US" dirty="0"/>
          </a:p>
        </p:txBody>
      </p:sp>
      <p:pic>
        <p:nvPicPr>
          <p:cNvPr id="22" name="Content Placeholder 21">
            <a:extLst>
              <a:ext uri="{FF2B5EF4-FFF2-40B4-BE49-F238E27FC236}">
                <a16:creationId xmlns:a16="http://schemas.microsoft.com/office/drawing/2014/main" id="{B1E24510-3FFE-E99A-29A4-F3B1FE7482F6}"/>
              </a:ext>
            </a:extLst>
          </p:cNvPr>
          <p:cNvPicPr>
            <a:picLocks noGrp="1" noChangeAspect="1"/>
          </p:cNvPicPr>
          <p:nvPr>
            <p:ph idx="1"/>
          </p:nvPr>
        </p:nvPicPr>
        <p:blipFill>
          <a:blip r:embed="rId2"/>
          <a:stretch>
            <a:fillRect/>
          </a:stretch>
        </p:blipFill>
        <p:spPr>
          <a:xfrm>
            <a:off x="311727" y="1365390"/>
            <a:ext cx="7886700" cy="2783541"/>
          </a:xfrm>
        </p:spPr>
      </p:pic>
    </p:spTree>
    <p:extLst>
      <p:ext uri="{BB962C8B-B14F-4D97-AF65-F5344CB8AC3E}">
        <p14:creationId xmlns:p14="http://schemas.microsoft.com/office/powerpoint/2010/main" val="2695757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1194" y="1663909"/>
          <a:ext cx="7720872" cy="1381033"/>
        </p:xfrm>
        <a:graphic>
          <a:graphicData uri="http://schemas.openxmlformats.org/drawingml/2006/table">
            <a:tbl>
              <a:tblPr/>
              <a:tblGrid>
                <a:gridCol w="550688">
                  <a:extLst>
                    <a:ext uri="{9D8B030D-6E8A-4147-A177-3AD203B41FA5}">
                      <a16:colId xmlns:a16="http://schemas.microsoft.com/office/drawing/2014/main" val="20000"/>
                    </a:ext>
                  </a:extLst>
                </a:gridCol>
                <a:gridCol w="2888303">
                  <a:extLst>
                    <a:ext uri="{9D8B030D-6E8A-4147-A177-3AD203B41FA5}">
                      <a16:colId xmlns:a16="http://schemas.microsoft.com/office/drawing/2014/main" val="20001"/>
                    </a:ext>
                  </a:extLst>
                </a:gridCol>
                <a:gridCol w="4281881">
                  <a:extLst>
                    <a:ext uri="{9D8B030D-6E8A-4147-A177-3AD203B41FA5}">
                      <a16:colId xmlns:a16="http://schemas.microsoft.com/office/drawing/2014/main" val="20002"/>
                    </a:ext>
                  </a:extLst>
                </a:gridCol>
              </a:tblGrid>
              <a:tr h="271876">
                <a:tc gridSpan="3">
                  <a:txBody>
                    <a:bodyPr/>
                    <a:lstStyle/>
                    <a:p>
                      <a:pPr algn="ctr" fontAlgn="b"/>
                      <a:r>
                        <a:rPr lang="en-US" sz="1400" b="1" i="0" u="none" strike="noStrike" dirty="0">
                          <a:solidFill>
                            <a:srgbClr val="333399"/>
                          </a:solidFill>
                          <a:effectLst/>
                          <a:latin typeface="Calibri"/>
                        </a:rPr>
                        <a:t>Funding Status Codes</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6272">
                <a:tc gridSpan="3">
                  <a:txBody>
                    <a:bodyPr/>
                    <a:lstStyle/>
                    <a:p>
                      <a:pPr algn="ctr" fontAlgn="b"/>
                      <a:r>
                        <a:rPr lang="en-US" sz="1000" b="1" i="0" u="none" strike="noStrike" dirty="0">
                          <a:solidFill>
                            <a:srgbClr val="333399"/>
                          </a:solidFill>
                          <a:effectLst/>
                          <a:latin typeface="Calibri"/>
                        </a:rPr>
                        <a:t>Only codes relevant for Special Education are listed here</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5886">
                <a:tc>
                  <a:txBody>
                    <a:bodyPr/>
                    <a:lstStyle/>
                    <a:p>
                      <a:pPr algn="r" fontAlgn="ctr"/>
                      <a:r>
                        <a:rPr lang="en-US" sz="1000" b="0" i="0" u="none" strike="noStrike">
                          <a:solidFill>
                            <a:srgbClr val="000000"/>
                          </a:solidFill>
                          <a:effectLst/>
                          <a:latin typeface="Calibri"/>
                        </a:rPr>
                        <a:t>50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155886">
                <a:tc>
                  <a:txBody>
                    <a:bodyPr/>
                    <a:lstStyle/>
                    <a:p>
                      <a:pPr algn="r" fontAlgn="ctr"/>
                      <a:r>
                        <a:rPr lang="en-US" sz="1000" b="0" i="0" u="none" strike="noStrike">
                          <a:solidFill>
                            <a:srgbClr val="000000"/>
                          </a:solidFill>
                          <a:effectLst/>
                          <a:latin typeface="Calibri"/>
                        </a:rPr>
                        <a:t>51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Lapsed IEP</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155886">
                <a:tc>
                  <a:txBody>
                    <a:bodyPr/>
                    <a:lstStyle/>
                    <a:p>
                      <a:pPr algn="r" fontAlgn="ctr"/>
                      <a:r>
                        <a:rPr lang="en-US" sz="1000" b="0" i="0" u="none" strike="noStrike">
                          <a:solidFill>
                            <a:srgbClr val="000000"/>
                          </a:solidFill>
                          <a:effectLst/>
                          <a:latin typeface="Calibri"/>
                        </a:rPr>
                        <a:t>52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23, 24, 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155886">
                <a:tc>
                  <a:txBody>
                    <a:bodyPr/>
                    <a:lstStyle/>
                    <a:p>
                      <a:pPr algn="r" fontAlgn="ctr"/>
                      <a:r>
                        <a:rPr lang="en-US" sz="1000" b="0" i="0" u="none" strike="noStrike">
                          <a:solidFill>
                            <a:srgbClr val="000000"/>
                          </a:solidFill>
                          <a:effectLst/>
                          <a:latin typeface="Calibri"/>
                        </a:rPr>
                        <a:t>53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Tuition Contract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 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155886">
                <a:tc>
                  <a:txBody>
                    <a:bodyPr/>
                    <a:lstStyle/>
                    <a:p>
                      <a:pPr algn="r" fontAlgn="ctr"/>
                      <a:r>
                        <a:rPr lang="en-US" sz="1000" b="0" i="0" u="none" strike="noStrike">
                          <a:solidFill>
                            <a:srgbClr val="000000"/>
                          </a:solidFill>
                          <a:effectLst/>
                          <a:latin typeface="Calibri"/>
                        </a:rPr>
                        <a:t>54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Private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14, 15, 16, 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155886">
                <a:tc>
                  <a:txBody>
                    <a:bodyPr/>
                    <a:lstStyle/>
                    <a:p>
                      <a:pPr algn="r" fontAlgn="ctr"/>
                      <a:r>
                        <a:rPr lang="en-US" sz="1000" b="0" i="0" u="none" strike="noStrike">
                          <a:solidFill>
                            <a:srgbClr val="000000"/>
                          </a:solidFill>
                          <a:effectLst/>
                          <a:latin typeface="Calibri"/>
                        </a:rPr>
                        <a:t>55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Detained Student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 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247337" y="154443"/>
            <a:ext cx="7210269" cy="461665"/>
          </a:xfrm>
          <a:prstGeom prst="rect">
            <a:avLst/>
          </a:prstGeom>
          <a:noFill/>
        </p:spPr>
        <p:txBody>
          <a:bodyPr wrap="square" rtlCol="0">
            <a:spAutoFit/>
          </a:bodyPr>
          <a:lstStyle/>
          <a:p>
            <a:r>
              <a:rPr lang="en-US" sz="2400" dirty="0">
                <a:latin typeface="Museo Slab 500"/>
              </a:rPr>
              <a:t>Funding Status Codes</a:t>
            </a:r>
          </a:p>
        </p:txBody>
      </p:sp>
      <p:sp>
        <p:nvSpPr>
          <p:cNvPr id="4" name="Rectangle 3"/>
          <p:cNvSpPr/>
          <p:nvPr/>
        </p:nvSpPr>
        <p:spPr>
          <a:xfrm>
            <a:off x="1011835" y="3226075"/>
            <a:ext cx="7127823" cy="2031325"/>
          </a:xfrm>
          <a:prstGeom prst="rect">
            <a:avLst/>
          </a:prstGeom>
        </p:spPr>
        <p:txBody>
          <a:bodyPr wrap="square">
            <a:spAutoFit/>
          </a:bodyPr>
          <a:lstStyle/>
          <a:p>
            <a:pPr marL="285750" indent="-285750">
              <a:buFont typeface="Wingdings" panose="05000000000000000000" pitchFamily="2" charset="2"/>
              <a:buChar char="v"/>
            </a:pPr>
            <a:r>
              <a:rPr lang="en-US" sz="2000" dirty="0"/>
              <a:t>This field will be used to determine if the student record being submitted is eligible for ECEA (Exceptional Children's Educational Act) funding.</a:t>
            </a:r>
          </a:p>
          <a:p>
            <a:pPr marL="285750" indent="-285750">
              <a:buFont typeface="Wingdings" panose="05000000000000000000" pitchFamily="2" charset="2"/>
              <a:buChar char="v"/>
            </a:pPr>
            <a:endParaRPr lang="en-US" sz="1600" dirty="0"/>
          </a:p>
          <a:p>
            <a:pPr marL="0" marR="0">
              <a:spcBef>
                <a:spcPts val="0"/>
              </a:spcBef>
              <a:spcAft>
                <a:spcPts val="0"/>
              </a:spcAft>
            </a:pPr>
            <a:r>
              <a:rPr lang="en-US" sz="1600" b="1" dirty="0"/>
              <a:t>NOTE: Students with lapsed IEP’s will NOT be fundable with a 51 this year!</a:t>
            </a:r>
            <a:endParaRPr lang="en-US" sz="16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1600" dirty="0"/>
          </a:p>
        </p:txBody>
      </p:sp>
      <p:sp>
        <p:nvSpPr>
          <p:cNvPr id="5" name="TextBox 4">
            <a:extLst>
              <a:ext uri="{FF2B5EF4-FFF2-40B4-BE49-F238E27FC236}">
                <a16:creationId xmlns:a16="http://schemas.microsoft.com/office/drawing/2014/main" id="{D90A7121-FE63-AB38-EDE7-AFCA743B4578}"/>
              </a:ext>
            </a:extLst>
          </p:cNvPr>
          <p:cNvSpPr txBox="1"/>
          <p:nvPr/>
        </p:nvSpPr>
        <p:spPr>
          <a:xfrm>
            <a:off x="2868923" y="5438533"/>
            <a:ext cx="2734018" cy="1129241"/>
          </a:xfrm>
          <a:prstGeom prst="rect">
            <a:avLst/>
          </a:prstGeom>
          <a:solidFill>
            <a:schemeClr val="bg2">
              <a:lumMod val="90000"/>
            </a:schemeClr>
          </a:solidFill>
          <a:ln w="3175">
            <a:solidFill>
              <a:schemeClr val="tx1"/>
            </a:solidFill>
          </a:ln>
        </p:spPr>
        <p:txBody>
          <a:bodyPr wrap="square" rtlCol="0">
            <a:spAutoFit/>
          </a:bodyPr>
          <a:lstStyle/>
          <a:p>
            <a:r>
              <a:rPr lang="en-US" dirty="0"/>
              <a:t>Participation File Layout pages 21 – 24</a:t>
            </a:r>
          </a:p>
          <a:p>
            <a:r>
              <a:rPr lang="en-US" sz="1600" dirty="0">
                <a:hlinkClick r:id="rId2"/>
              </a:rPr>
              <a:t>https://www.cde.state.co.us/datapipeline/inter_sped-iep</a:t>
            </a:r>
            <a:r>
              <a:rPr lang="en-US" sz="1600" dirty="0"/>
              <a:t> </a:t>
            </a:r>
          </a:p>
        </p:txBody>
      </p:sp>
    </p:spTree>
    <p:extLst>
      <p:ext uri="{BB962C8B-B14F-4D97-AF65-F5344CB8AC3E}">
        <p14:creationId xmlns:p14="http://schemas.microsoft.com/office/powerpoint/2010/main" val="795167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Staff to Student</a:t>
            </a:r>
            <a:br>
              <a:rPr lang="en-US" dirty="0">
                <a:solidFill>
                  <a:schemeClr val="tx1"/>
                </a:solidFill>
              </a:rPr>
            </a:br>
            <a:r>
              <a:rPr lang="en-US" dirty="0">
                <a:solidFill>
                  <a:schemeClr val="tx1"/>
                </a:solidFill>
              </a:rPr>
              <a:t>Caseload Match</a:t>
            </a:r>
          </a:p>
        </p:txBody>
      </p:sp>
      <p:sp>
        <p:nvSpPr>
          <p:cNvPr id="2" name="Content Placeholder 1"/>
          <p:cNvSpPr>
            <a:spLocks noGrp="1"/>
          </p:cNvSpPr>
          <p:nvPr>
            <p:ph idx="1"/>
          </p:nvPr>
        </p:nvSpPr>
        <p:spPr/>
        <p:txBody>
          <a:bodyPr>
            <a:normAutofit lnSpcReduction="10000"/>
          </a:bodyPr>
          <a:lstStyle/>
          <a:p>
            <a:pPr>
              <a:spcBef>
                <a:spcPts val="0"/>
              </a:spcBef>
              <a:buFont typeface="Wingdings" panose="05000000000000000000" pitchFamily="2" charset="2"/>
              <a:buChar char="ü"/>
            </a:pPr>
            <a:r>
              <a:rPr lang="en-US" sz="2000" b="0" dirty="0">
                <a:solidFill>
                  <a:srgbClr val="C00000"/>
                </a:solidFill>
              </a:rPr>
              <a:t>Every IEP Student Participation File record must have a Primary Provider EDID of a 202 or a 238</a:t>
            </a:r>
          </a:p>
          <a:p>
            <a:pPr marL="0" indent="0">
              <a:spcBef>
                <a:spcPts val="0"/>
              </a:spcBef>
              <a:buNone/>
            </a:pPr>
            <a:r>
              <a:rPr lang="en-US" sz="2000" b="0" dirty="0"/>
              <a:t> </a:t>
            </a:r>
          </a:p>
          <a:p>
            <a:pPr marL="0" indent="0">
              <a:spcBef>
                <a:spcPts val="0"/>
              </a:spcBef>
              <a:buNone/>
            </a:pPr>
            <a:r>
              <a:rPr lang="en-US" sz="2000" b="0" dirty="0"/>
              <a:t>Two distinct caseload match processes exist for Special Education Teachers (202) and Speech-Language Pathologists (238):</a:t>
            </a:r>
          </a:p>
          <a:p>
            <a:pPr marL="0" indent="0">
              <a:spcBef>
                <a:spcPts val="0"/>
              </a:spcBef>
              <a:buNone/>
            </a:pPr>
            <a:endParaRPr lang="en-US" sz="2000" b="0" dirty="0"/>
          </a:p>
          <a:p>
            <a:pPr marL="457200" indent="-457200">
              <a:spcBef>
                <a:spcPts val="0"/>
              </a:spcBef>
              <a:buFont typeface="+mj-lt"/>
              <a:buAutoNum type="arabicParenR"/>
            </a:pPr>
            <a:r>
              <a:rPr lang="en-US" sz="1800" dirty="0"/>
              <a:t>Grade Caseload Match in the Data Pipeline   </a:t>
            </a:r>
          </a:p>
          <a:p>
            <a:pPr marL="560070" lvl="1" indent="-285750">
              <a:spcBef>
                <a:spcPts val="0"/>
              </a:spcBef>
              <a:buFont typeface="Arial" panose="020B0604020202020204" pitchFamily="34" charset="0"/>
              <a:buChar char="•"/>
            </a:pPr>
            <a:r>
              <a:rPr lang="en-US" sz="1800" b="0" dirty="0"/>
              <a:t>happens when a Snapshot is created</a:t>
            </a:r>
          </a:p>
          <a:p>
            <a:pPr marL="560070" lvl="1" indent="-285750">
              <a:spcBef>
                <a:spcPts val="0"/>
              </a:spcBef>
              <a:buFont typeface="Arial" panose="020B0604020202020204" pitchFamily="34" charset="0"/>
              <a:buChar char="•"/>
            </a:pPr>
            <a:r>
              <a:rPr lang="en-US" sz="1800" dirty="0"/>
              <a:t>grades marked “Yes” in the staff assignment </a:t>
            </a:r>
            <a:r>
              <a:rPr lang="en-US" sz="1800" b="0" dirty="0"/>
              <a:t>record must exactly match the grades of students in the IEP Participation file</a:t>
            </a:r>
          </a:p>
          <a:p>
            <a:pPr marL="457200" indent="-457200">
              <a:spcBef>
                <a:spcPts val="0"/>
              </a:spcBef>
              <a:buFont typeface="+mj-lt"/>
              <a:buAutoNum type="arabicParenR"/>
            </a:pPr>
            <a:endParaRPr lang="en-US" sz="2000" b="0" dirty="0"/>
          </a:p>
          <a:p>
            <a:pPr marL="457200" indent="-457200">
              <a:spcBef>
                <a:spcPts val="0"/>
              </a:spcBef>
              <a:buFont typeface="+mj-lt"/>
              <a:buAutoNum type="arabicParenR"/>
            </a:pPr>
            <a:r>
              <a:rPr lang="en-US" sz="1800" dirty="0"/>
              <a:t>Disability/50% Caseload Match in SAM (Staff Approval Matrix)    </a:t>
            </a:r>
          </a:p>
          <a:p>
            <a:pPr marL="731520" lvl="1" indent="-457200">
              <a:spcBef>
                <a:spcPts val="0"/>
              </a:spcBef>
              <a:buFont typeface="Arial" panose="020B0604020202020204" pitchFamily="34" charset="0"/>
              <a:buChar char="•"/>
            </a:pPr>
            <a:r>
              <a:rPr lang="en-US" sz="1800" dirty="0"/>
              <a:t>Primary provider staff must hold an appropriate special education endorsement for the majority of student disabilities in the IEP Participation file</a:t>
            </a:r>
          </a:p>
          <a:p>
            <a:pPr marL="1188720" lvl="2" indent="-457200">
              <a:spcBef>
                <a:spcPts val="0"/>
              </a:spcBef>
            </a:pPr>
            <a:r>
              <a:rPr lang="en-US" sz="1600" b="0" dirty="0"/>
              <a:t>Student caseload for SAM is based on the staff EDID reported in the </a:t>
            </a:r>
            <a:r>
              <a:rPr lang="en-US" sz="1600" i="1" dirty="0"/>
              <a:t>Primary Provider</a:t>
            </a:r>
            <a:r>
              <a:rPr lang="en-US" sz="1600" b="0" dirty="0"/>
              <a:t> field in the IEP Participation file.</a:t>
            </a:r>
          </a:p>
          <a:p>
            <a:pPr marL="1188720" lvl="2" indent="-457200">
              <a:spcBef>
                <a:spcPts val="0"/>
              </a:spcBef>
            </a:pPr>
            <a:r>
              <a:rPr lang="en-US" sz="1600" b="0" dirty="0"/>
              <a:t>Staff EDID reported in any one of the four Secondary Provider fields do not generate a student disability caseload.</a:t>
            </a:r>
          </a:p>
          <a:p>
            <a:pPr marL="731520" lvl="2" indent="0">
              <a:spcBef>
                <a:spcPts val="0"/>
              </a:spcBef>
              <a:buNone/>
            </a:pPr>
            <a:endParaRPr lang="en-US" sz="1400" b="0" dirty="0"/>
          </a:p>
          <a:p>
            <a:pPr marL="274320" lvl="1" indent="0">
              <a:spcBef>
                <a:spcPts val="0"/>
              </a:spcBef>
              <a:buNone/>
            </a:pPr>
            <a:endParaRPr lang="en-US" sz="18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A2F4E-5D54-B04B-91BD-7E78EE1FE9FD}" type="slidenum">
              <a:rPr kumimoji="0" lang="en-US" sz="1000" b="1" i="0" u="none" strike="noStrike" kern="1200" cap="none" spc="0" normalizeH="0" baseline="0" noProof="0" smtClean="0">
                <a:ln>
                  <a:noFill/>
                </a:ln>
                <a:solidFill>
                  <a:srgbClr val="45454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dirty="0">
              <a:ln>
                <a:noFill/>
              </a:ln>
              <a:solidFill>
                <a:srgbClr val="45454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2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dirty="0"/>
              <a:t>   </a:t>
            </a:r>
            <a:r>
              <a:rPr lang="en-US" dirty="0">
                <a:solidFill>
                  <a:schemeClr val="tx1"/>
                </a:solidFill>
              </a:rPr>
              <a:t>Timeline &amp; Collection Overview</a:t>
            </a:r>
          </a:p>
        </p:txBody>
      </p:sp>
      <p:sp>
        <p:nvSpPr>
          <p:cNvPr id="2" name="Slide Number Placeholder 1"/>
          <p:cNvSpPr>
            <a:spLocks noGrp="1"/>
          </p:cNvSpPr>
          <p:nvPr>
            <p:ph type="sldNum" sz="quarter" idx="12"/>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211864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p:txBody>
          <a:bodyPr/>
          <a:lstStyle/>
          <a:p>
            <a:r>
              <a:rPr lang="en-US" dirty="0">
                <a:solidFill>
                  <a:schemeClr val="tx1"/>
                </a:solidFill>
              </a:rPr>
              <a:t>Staff Interchange:</a:t>
            </a:r>
            <a:br>
              <a:rPr lang="en-US" dirty="0">
                <a:solidFill>
                  <a:schemeClr val="tx1"/>
                </a:solidFill>
              </a:rPr>
            </a:br>
            <a:r>
              <a:rPr lang="en-US" dirty="0">
                <a:solidFill>
                  <a:schemeClr val="tx1"/>
                </a:solidFill>
              </a:rPr>
              <a:t>Staff Data/Content</a:t>
            </a:r>
            <a:br>
              <a:rPr lang="en-US" dirty="0">
                <a:solidFill>
                  <a:schemeClr val="tx1"/>
                </a:solidFill>
              </a:rPr>
            </a:br>
            <a:endParaRPr lang="en-US" dirty="0">
              <a:solidFill>
                <a:schemeClr val="tx1"/>
              </a:solidFill>
            </a:endParaRP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17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December Count:</a:t>
            </a:r>
            <a:br>
              <a:rPr lang="en-US" dirty="0"/>
            </a:br>
            <a:r>
              <a:rPr lang="en-US" dirty="0"/>
              <a:t>Staff Interchange Resources</a:t>
            </a:r>
          </a:p>
        </p:txBody>
      </p:sp>
      <p:pic>
        <p:nvPicPr>
          <p:cNvPr id="12" name="Content Placeholder 11">
            <a:extLst>
              <a:ext uri="{FF2B5EF4-FFF2-40B4-BE49-F238E27FC236}">
                <a16:creationId xmlns:a16="http://schemas.microsoft.com/office/drawing/2014/main" id="{9ACC9C85-4497-4209-B89B-60FBF76AB998}"/>
              </a:ext>
            </a:extLst>
          </p:cNvPr>
          <p:cNvPicPr>
            <a:picLocks noGrp="1" noChangeAspect="1"/>
          </p:cNvPicPr>
          <p:nvPr>
            <p:ph idx="1"/>
          </p:nvPr>
        </p:nvPicPr>
        <p:blipFill rotWithShape="1">
          <a:blip r:embed="rId2"/>
          <a:srcRect l="18469" t="8610" r="19931" b="3047"/>
          <a:stretch/>
        </p:blipFill>
        <p:spPr>
          <a:xfrm>
            <a:off x="479081" y="1888095"/>
            <a:ext cx="4977581" cy="4461555"/>
          </a:xfrm>
        </p:spPr>
      </p:pic>
      <p:sp>
        <p:nvSpPr>
          <p:cNvPr id="2" name="Slide Number Placeholder 1"/>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0BAA8B-998A-4793-9AB8-94EE2C3B224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p:cNvSpPr txBox="1"/>
          <p:nvPr/>
        </p:nvSpPr>
        <p:spPr>
          <a:xfrm>
            <a:off x="449705" y="1194619"/>
            <a:ext cx="62059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information on Staff data reporting: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http://www.cde.state.co.us/datapipeline/inter_staff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 name="TextBox 9"/>
          <p:cNvSpPr txBox="1"/>
          <p:nvPr/>
        </p:nvSpPr>
        <p:spPr>
          <a:xfrm>
            <a:off x="6442562" y="2117949"/>
            <a:ext cx="1953087" cy="2862322"/>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this link you will find: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Timelines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File Layouts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5B9BD5"/>
                </a:solidFill>
                <a:effectLst/>
                <a:uLnTx/>
                <a:uFillTx/>
                <a:latin typeface="Calibri" panose="020F0502020204030204"/>
                <a:ea typeface="+mn-ea"/>
                <a:cs typeface="+mn-cs"/>
              </a:rPr>
              <a:t>Templates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Business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Training Slides/ Webinars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Additional Resources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title="Rectangle">
            <a:extLst>
              <a:ext uri="{FF2B5EF4-FFF2-40B4-BE49-F238E27FC236}">
                <a16:creationId xmlns:a16="http://schemas.microsoft.com/office/drawing/2014/main" id="{3A3ACFDB-5594-4BBB-90F3-F22AEBDEF198}"/>
              </a:ext>
            </a:extLst>
          </p:cNvPr>
          <p:cNvSpPr/>
          <p:nvPr/>
        </p:nvSpPr>
        <p:spPr>
          <a:xfrm>
            <a:off x="510594" y="3222523"/>
            <a:ext cx="3191252" cy="56714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EF7521"/>
              </a:highlight>
              <a:uLnTx/>
              <a:uFillTx/>
              <a:latin typeface="Calibri" panose="020F0502020204030204"/>
              <a:ea typeface="+mn-ea"/>
              <a:cs typeface="+mn-cs"/>
            </a:endParaRPr>
          </a:p>
        </p:txBody>
      </p:sp>
      <p:sp>
        <p:nvSpPr>
          <p:cNvPr id="17" name="Rectangle 16" title="Rectangle">
            <a:extLst>
              <a:ext uri="{FF2B5EF4-FFF2-40B4-BE49-F238E27FC236}">
                <a16:creationId xmlns:a16="http://schemas.microsoft.com/office/drawing/2014/main" id="{62C7C25B-2800-4CFE-A78B-0EEAC18054B5}"/>
              </a:ext>
            </a:extLst>
          </p:cNvPr>
          <p:cNvSpPr/>
          <p:nvPr/>
        </p:nvSpPr>
        <p:spPr>
          <a:xfrm>
            <a:off x="510594" y="3812356"/>
            <a:ext cx="3242870" cy="50491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title="Rectangle">
            <a:extLst>
              <a:ext uri="{FF2B5EF4-FFF2-40B4-BE49-F238E27FC236}">
                <a16:creationId xmlns:a16="http://schemas.microsoft.com/office/drawing/2014/main" id="{2A503DEB-209A-4244-AAAD-65BD3DE1D294}"/>
              </a:ext>
            </a:extLst>
          </p:cNvPr>
          <p:cNvSpPr/>
          <p:nvPr/>
        </p:nvSpPr>
        <p:spPr>
          <a:xfrm>
            <a:off x="510594" y="4894240"/>
            <a:ext cx="3242871" cy="46051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title="Rectangle">
            <a:extLst>
              <a:ext uri="{FF2B5EF4-FFF2-40B4-BE49-F238E27FC236}">
                <a16:creationId xmlns:a16="http://schemas.microsoft.com/office/drawing/2014/main" id="{27392CC8-FDB5-4FA6-809A-AC801965FB67}"/>
              </a:ext>
            </a:extLst>
          </p:cNvPr>
          <p:cNvSpPr/>
          <p:nvPr/>
        </p:nvSpPr>
        <p:spPr>
          <a:xfrm>
            <a:off x="510594" y="5373625"/>
            <a:ext cx="3242871" cy="44455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title="Rectangle">
            <a:extLst>
              <a:ext uri="{FF2B5EF4-FFF2-40B4-BE49-F238E27FC236}">
                <a16:creationId xmlns:a16="http://schemas.microsoft.com/office/drawing/2014/main" id="{8B6FCAE8-9901-4C03-AC69-5762381E1C06}"/>
              </a:ext>
            </a:extLst>
          </p:cNvPr>
          <p:cNvSpPr/>
          <p:nvPr/>
        </p:nvSpPr>
        <p:spPr>
          <a:xfrm>
            <a:off x="510594" y="5844737"/>
            <a:ext cx="3242871" cy="5049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562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Staff Records Included in December Count Snapshot</a:t>
            </a:r>
          </a:p>
        </p:txBody>
      </p:sp>
      <p:sp>
        <p:nvSpPr>
          <p:cNvPr id="6" name="Content Placeholder 5"/>
          <p:cNvSpPr>
            <a:spLocks noGrp="1"/>
          </p:cNvSpPr>
          <p:nvPr>
            <p:ph idx="1"/>
          </p:nvPr>
        </p:nvSpPr>
        <p:spPr>
          <a:xfrm>
            <a:off x="462513" y="3090700"/>
            <a:ext cx="7886700" cy="4640674"/>
          </a:xfrm>
        </p:spPr>
        <p:txBody>
          <a:bodyPr>
            <a:normAutofit/>
          </a:bodyPr>
          <a:lstStyle/>
          <a:p>
            <a:pPr marL="0" indent="0">
              <a:buNone/>
            </a:pPr>
            <a:r>
              <a:rPr lang="en-US" sz="2000" dirty="0">
                <a:latin typeface="+mn-lt"/>
              </a:rPr>
              <a:t>Excluded:</a:t>
            </a:r>
            <a:endParaRPr lang="en-US" dirty="0"/>
          </a:p>
          <a:p>
            <a:pPr marL="8001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Staff that do not support the education of students with disabilities, such as regular education teachers (</a:t>
            </a:r>
            <a:r>
              <a:rPr lang="en-US" sz="1600" dirty="0">
                <a:latin typeface="Calibri" panose="020F0502020204030204" pitchFamily="34" charset="0"/>
                <a:ea typeface="Calibri" panose="020F0502020204030204" pitchFamily="34" charset="0"/>
                <a:cs typeface="Calibri" panose="020F0502020204030204" pitchFamily="34" charset="0"/>
              </a:rPr>
              <a:t>t</a:t>
            </a:r>
            <a:r>
              <a:rPr lang="en-US" sz="1600" dirty="0">
                <a:effectLst/>
                <a:latin typeface="Calibri" panose="020F0502020204030204" pitchFamily="34" charset="0"/>
                <a:ea typeface="Calibri" panose="020F0502020204030204" pitchFamily="34" charset="0"/>
                <a:cs typeface="Calibri" panose="020F0502020204030204" pitchFamily="34" charset="0"/>
              </a:rPr>
              <a:t>hey pull into</a:t>
            </a:r>
            <a:r>
              <a:rPr lang="en-US" sz="1600" dirty="0"/>
              <a:t> the Human Resources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Substitutes unless they are permanent (90 days or more in the same classroom consecutively)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Temporary workers, such as after school coaches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Staff not employed December 1</a:t>
            </a:r>
            <a:r>
              <a:rPr lang="en-US" sz="16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600" dirty="0">
                <a:effectLst/>
                <a:latin typeface="Calibri" panose="020F0502020204030204" pitchFamily="34" charset="0"/>
                <a:ea typeface="Calibri" panose="020F0502020204030204" pitchFamily="34" charset="0"/>
                <a:cs typeface="Calibri" panose="020F0502020204030204" pitchFamily="34" charset="0"/>
              </a:rPr>
              <a:t> of the current reporting period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endParaRPr lang="en-US" dirty="0"/>
          </a:p>
          <a:p>
            <a:pPr marL="55562" indent="0">
              <a:buNone/>
            </a:pPr>
            <a:endParaRPr lang="en-US" dirty="0">
              <a:latin typeface="Gill Sans MT" panose="020B0502020104020203"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Rectangle 1"/>
          <p:cNvSpPr/>
          <p:nvPr/>
        </p:nvSpPr>
        <p:spPr>
          <a:xfrm>
            <a:off x="363901" y="1272151"/>
            <a:ext cx="8711041"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Special Education staff employed as of December 1</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800100" lvl="1" indent="-34290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Full or Part-time including </a:t>
            </a:r>
            <a:r>
              <a:rPr lang="en-US" sz="1600" dirty="0">
                <a:effectLst/>
                <a:latin typeface="Calibri" panose="020F0502020204030204" pitchFamily="34" charset="0"/>
                <a:ea typeface="Calibri" panose="020F0502020204030204" pitchFamily="34" charset="0"/>
                <a:cs typeface="Calibri" panose="020F0502020204030204" pitchFamily="34" charset="0"/>
              </a:rPr>
              <a:t>including direct service providers, teachers, paraprofessionals, administrators and support staff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Office/clerical, teachers, administrators, purchased/contract staff</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E7C6-5005-4DB6-8D58-79C450CBADB4}"/>
              </a:ext>
            </a:extLst>
          </p:cNvPr>
          <p:cNvSpPr>
            <a:spLocks noGrp="1"/>
          </p:cNvSpPr>
          <p:nvPr>
            <p:ph type="title"/>
          </p:nvPr>
        </p:nvSpPr>
        <p:spPr/>
        <p:txBody>
          <a:bodyPr/>
          <a:lstStyle/>
          <a:p>
            <a:r>
              <a:rPr lang="en-US" dirty="0"/>
              <a:t>Special Education December Count:</a:t>
            </a:r>
            <a:br>
              <a:rPr lang="en-US" dirty="0"/>
            </a:br>
            <a:r>
              <a:rPr lang="en-US" dirty="0"/>
              <a:t>Staff </a:t>
            </a:r>
          </a:p>
        </p:txBody>
      </p:sp>
      <p:sp>
        <p:nvSpPr>
          <p:cNvPr id="3" name="Content Placeholder 2">
            <a:extLst>
              <a:ext uri="{FF2B5EF4-FFF2-40B4-BE49-F238E27FC236}">
                <a16:creationId xmlns:a16="http://schemas.microsoft.com/office/drawing/2014/main" id="{E7E1DC36-6B91-4658-A55D-BBBDBC6A675C}"/>
              </a:ext>
            </a:extLst>
          </p:cNvPr>
          <p:cNvSpPr>
            <a:spLocks noGrp="1"/>
          </p:cNvSpPr>
          <p:nvPr>
            <p:ph idx="1"/>
          </p:nvPr>
        </p:nvSpPr>
        <p:spPr>
          <a:xfrm>
            <a:off x="367553" y="1463040"/>
            <a:ext cx="8147797" cy="4640674"/>
          </a:xfrm>
        </p:spPr>
        <p:txBody>
          <a:bodyPr>
            <a:normAutofit/>
          </a:bodyPr>
          <a:lstStyle/>
          <a:p>
            <a:pPr marL="0" indent="0">
              <a:buNone/>
            </a:pPr>
            <a:r>
              <a:rPr lang="en-US" dirty="0"/>
              <a:t>Long Term Sub Requirements in December Count: </a:t>
            </a:r>
          </a:p>
          <a:p>
            <a:r>
              <a:rPr lang="en-US" sz="1800" dirty="0">
                <a:latin typeface="Calibri" panose="020F0502020204030204" pitchFamily="34" charset="0"/>
                <a:ea typeface="Calibri" panose="020F0502020204030204" pitchFamily="34" charset="0"/>
              </a:rPr>
              <a:t>If they are the primary provider for a Sped student, they must be reported with a 202 </a:t>
            </a:r>
            <a:endParaRPr lang="en-US" sz="1800" dirty="0">
              <a:effectLst/>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 long-term sub for sped purposes is held to the same licensing requirements as a regular sped teacher. If the Special Ed license has expired or is not renewed by 12/01 and they are reported with job code 202, they will trigger a SAM (Staff Approval Matrix) warning. </a:t>
            </a:r>
            <a:endParaRPr lang="en-US" sz="1800" dirty="0">
              <a:latin typeface="Calibri" panose="020F0502020204030204" pitchFamily="34" charset="0"/>
              <a:ea typeface="Calibri" panose="020F0502020204030204" pitchFamily="34" charset="0"/>
            </a:endParaRPr>
          </a:p>
          <a:p>
            <a:pPr lvl="1"/>
            <a:r>
              <a:rPr lang="en-US" sz="1600" dirty="0">
                <a:effectLst/>
                <a:latin typeface="Calibri" panose="020F0502020204030204" pitchFamily="34" charset="0"/>
                <a:ea typeface="Calibri" panose="020F0502020204030204" pitchFamily="34" charset="0"/>
              </a:rPr>
              <a:t>If a “long term” substitute does not hold the appropriate special education endorsement, the staff’s name will appear in one of the Cognos reports in the December Count collection that identifies non-approved/non-qualified staff.  </a:t>
            </a:r>
          </a:p>
        </p:txBody>
      </p:sp>
      <p:sp>
        <p:nvSpPr>
          <p:cNvPr id="4" name="Slide Number Placeholder 3">
            <a:extLst>
              <a:ext uri="{FF2B5EF4-FFF2-40B4-BE49-F238E27FC236}">
                <a16:creationId xmlns:a16="http://schemas.microsoft.com/office/drawing/2014/main" id="{B1C4A89A-EC8C-4554-8BA9-036AFE8F57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82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Staff Interchange Files</a:t>
            </a: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Rectangle 1"/>
          <p:cNvSpPr/>
          <p:nvPr/>
        </p:nvSpPr>
        <p:spPr>
          <a:xfrm>
            <a:off x="357809" y="1520687"/>
            <a:ext cx="5841656" cy="2031325"/>
          </a:xfrm>
          <a:prstGeom prst="rect">
            <a:avLst/>
          </a:prstGeom>
        </p:spPr>
        <p:txBody>
          <a:bodyPr wrap="square">
            <a:spAutoFit/>
          </a:bodyPr>
          <a:lstStyle/>
          <a:p>
            <a:pPr marL="55562"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Calibri" panose="020F0502020204030204"/>
                <a:ea typeface="+mn-ea"/>
                <a:cs typeface="+mn-cs"/>
              </a:rPr>
              <a:t>Staff Profile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information per staff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1 record per staff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Must be uploaded first</a:t>
            </a:r>
            <a:endParaRPr kumimoji="0" lang="en-US" sz="1800" b="0" i="0" u="sng" strike="noStrike" kern="1200" cap="all" spc="0" normalizeH="0" baseline="0" noProof="0" dirty="0">
              <a:ln>
                <a:noFill/>
              </a:ln>
              <a:solidFill>
                <a:prstClr val="black"/>
              </a:solidFill>
              <a:effectLst/>
              <a:uLnTx/>
              <a:uFillTx/>
              <a:latin typeface="Calibri" panose="020F0502020204030204"/>
              <a:ea typeface="+mn-ea"/>
              <a:cs typeface="+mn-cs"/>
            </a:endParaRPr>
          </a:p>
          <a:p>
            <a:pPr marL="55562" marR="0" lvl="2"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Calibri" panose="020F0502020204030204"/>
                <a:ea typeface="+mn-ea"/>
                <a:cs typeface="+mn-cs"/>
              </a:rPr>
              <a:t>Staff Assignment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specifics to actual duties and locations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Multiple records per staff allowed</a:t>
            </a:r>
            <a:endParaRPr kumimoji="0" lang="en-US" sz="1800" b="0" i="0" u="sng" strike="noStrike" kern="1200" cap="all"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0406" y="4132788"/>
            <a:ext cx="7799459" cy="123110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District status report found under Cognos Reports/Special Education December Count (DEC role):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Staff: District/AU Activity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Lists the status of all Staff Profile and Staff Assignment file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Breaks it out by district and AU </a:t>
            </a:r>
          </a:p>
        </p:txBody>
      </p:sp>
      <p:sp>
        <p:nvSpPr>
          <p:cNvPr id="8" name="5-Point Star 7" title="Star"/>
          <p:cNvSpPr/>
          <p:nvPr/>
        </p:nvSpPr>
        <p:spPr>
          <a:xfrm>
            <a:off x="764135" y="4325400"/>
            <a:ext cx="337275" cy="278479"/>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37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Assignment File Overview</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Multiple records are allowed per person based on </a:t>
            </a:r>
          </a:p>
          <a:p>
            <a:pPr lvl="1"/>
            <a:r>
              <a:rPr lang="en-US" dirty="0"/>
              <a:t>Special Education Status</a:t>
            </a:r>
          </a:p>
          <a:p>
            <a:pPr lvl="1"/>
            <a:r>
              <a:rPr lang="en-US" dirty="0"/>
              <a:t>Location</a:t>
            </a:r>
          </a:p>
          <a:p>
            <a:pPr lvl="1"/>
            <a:r>
              <a:rPr lang="en-US" dirty="0"/>
              <a:t>Job Class Code</a:t>
            </a:r>
          </a:p>
          <a:p>
            <a:pPr lvl="1"/>
            <a:r>
              <a:rPr lang="en-US" dirty="0"/>
              <a:t>Administrator Instructional Area (AIA Code)</a:t>
            </a:r>
          </a:p>
          <a:p>
            <a:pPr lvl="1"/>
            <a:r>
              <a:rPr lang="en-US" dirty="0"/>
              <a:t>School Code</a:t>
            </a:r>
          </a:p>
          <a:p>
            <a:pPr lvl="2"/>
            <a:r>
              <a:rPr lang="en-US" dirty="0"/>
              <a:t>Teachers (202’s) should break out separate Staff Assignment records for each school served 3 or less</a:t>
            </a:r>
          </a:p>
          <a:p>
            <a:pPr lvl="2"/>
            <a:r>
              <a:rPr lang="en-US" dirty="0"/>
              <a:t>Teachers serving 4 or more schools may be reported with School Code 9980 – District Wide. </a:t>
            </a:r>
          </a:p>
          <a:p>
            <a:pPr lvl="1"/>
            <a:r>
              <a:rPr lang="en-US" dirty="0"/>
              <a:t>SSPs may be reported with School Code 9980 (238, 236, 237) </a:t>
            </a:r>
          </a:p>
          <a:p>
            <a:r>
              <a:rPr lang="en-US" dirty="0">
                <a:solidFill>
                  <a:schemeClr val="tx1"/>
                </a:solidFill>
              </a:rPr>
              <a:t>When reporting 2 or more records for a </a:t>
            </a:r>
            <a:r>
              <a:rPr lang="en-US" dirty="0"/>
              <a:t>staff member</a:t>
            </a:r>
            <a:r>
              <a:rPr lang="en-US" dirty="0">
                <a:solidFill>
                  <a:schemeClr val="tx1"/>
                </a:solidFill>
              </a:rPr>
              <a:t>…</a:t>
            </a:r>
          </a:p>
          <a:p>
            <a:pPr lvl="1"/>
            <a:r>
              <a:rPr lang="en-US" dirty="0"/>
              <a:t>Base Salary would be split accordingly</a:t>
            </a:r>
          </a:p>
          <a:p>
            <a:pPr lvl="1"/>
            <a:r>
              <a:rPr lang="en-US" dirty="0"/>
              <a:t>Hours per day would be split accordingly</a:t>
            </a:r>
          </a:p>
          <a:p>
            <a:pPr lvl="1"/>
            <a:r>
              <a:rPr lang="en-US" dirty="0"/>
              <a:t>Contract days would not be split</a:t>
            </a:r>
          </a:p>
        </p:txBody>
      </p:sp>
      <p:sp>
        <p:nvSpPr>
          <p:cNvPr id="6" name="Slide Number Placeholder 5"/>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0BAA8B-998A-4793-9AB8-94EE2C3B224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64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Grade Caseload Match</a:t>
            </a:r>
            <a:br>
              <a:rPr lang="en-US" dirty="0">
                <a:solidFill>
                  <a:schemeClr val="tx1"/>
                </a:solidFill>
              </a:rPr>
            </a:br>
            <a:r>
              <a:rPr lang="en-US" dirty="0">
                <a:solidFill>
                  <a:schemeClr val="tx1"/>
                </a:solidFill>
              </a:rPr>
              <a:t>(Data Pipeline)</a:t>
            </a:r>
          </a:p>
        </p:txBody>
      </p:sp>
      <p:sp>
        <p:nvSpPr>
          <p:cNvPr id="2" name="Content Placeholder 1"/>
          <p:cNvSpPr>
            <a:spLocks noGrp="1"/>
          </p:cNvSpPr>
          <p:nvPr>
            <p:ph idx="1"/>
          </p:nvPr>
        </p:nvSpPr>
        <p:spPr>
          <a:noFill/>
        </p:spPr>
        <p:txBody>
          <a:bodyPr/>
          <a:lstStyle/>
          <a:p>
            <a:pPr marL="45720" indent="0">
              <a:spcBef>
                <a:spcPts val="0"/>
              </a:spcBef>
              <a:buNone/>
            </a:pPr>
            <a:r>
              <a:rPr lang="en-US" sz="2000" b="0" dirty="0">
                <a:solidFill>
                  <a:schemeClr val="tx1"/>
                </a:solidFill>
              </a:rPr>
              <a:t>Staff serving multiple grade levels are reported with all grades served.</a:t>
            </a:r>
          </a:p>
          <a:p>
            <a:pPr marL="45720" indent="0">
              <a:spcBef>
                <a:spcPts val="0"/>
              </a:spcBef>
              <a:buNone/>
            </a:pPr>
            <a:endParaRPr lang="en-US" sz="2000" b="0" dirty="0">
              <a:solidFill>
                <a:schemeClr val="tx1"/>
              </a:solidFill>
            </a:endParaRPr>
          </a:p>
          <a:p>
            <a:pPr marL="45720" indent="0">
              <a:spcBef>
                <a:spcPts val="0"/>
              </a:spcBef>
              <a:buNone/>
            </a:pPr>
            <a:r>
              <a:rPr lang="en-US" sz="2000" b="0" dirty="0">
                <a:solidFill>
                  <a:schemeClr val="tx1"/>
                </a:solidFill>
              </a:rPr>
              <a:t>Separate assignment record is required for staff serving- must break out AIA Codes:</a:t>
            </a:r>
          </a:p>
          <a:p>
            <a:pPr>
              <a:spcBef>
                <a:spcPts val="0"/>
              </a:spcBef>
              <a:buFont typeface="Arial" panose="020B0604020202020204" pitchFamily="34" charset="0"/>
              <a:buChar char="•"/>
            </a:pPr>
            <a:r>
              <a:rPr lang="en-US" sz="2000" b="0" dirty="0">
                <a:solidFill>
                  <a:schemeClr val="tx1"/>
                </a:solidFill>
              </a:rPr>
              <a:t>Pre-K grade (AIA 0035 Early Childhood/Prekindergarten)</a:t>
            </a:r>
          </a:p>
          <a:p>
            <a:pPr>
              <a:spcBef>
                <a:spcPts val="0"/>
              </a:spcBef>
              <a:buFont typeface="Arial" panose="020B0604020202020204" pitchFamily="34" charset="0"/>
              <a:buChar char="•"/>
            </a:pPr>
            <a:r>
              <a:rPr lang="en-US" sz="2000" b="0" dirty="0">
                <a:solidFill>
                  <a:schemeClr val="tx1"/>
                </a:solidFill>
              </a:rPr>
              <a:t>Grades K, 1, 2 (AIA 0041 Early Childhood/Elementary)</a:t>
            </a:r>
          </a:p>
          <a:p>
            <a:pPr>
              <a:spcBef>
                <a:spcPts val="0"/>
              </a:spcBef>
              <a:buFont typeface="Arial" panose="020B0604020202020204" pitchFamily="34" charset="0"/>
              <a:buChar char="•"/>
            </a:pPr>
            <a:r>
              <a:rPr lang="en-US" sz="2000" dirty="0"/>
              <a:t>Grade K only (AIA 0036 Kindergarten)</a:t>
            </a:r>
            <a:endParaRPr lang="en-US" sz="2000" b="0" dirty="0">
              <a:solidFill>
                <a:schemeClr val="tx1"/>
              </a:solidFill>
            </a:endParaRPr>
          </a:p>
          <a:p>
            <a:pPr marL="45720" indent="0">
              <a:spcBef>
                <a:spcPts val="0"/>
              </a:spcBef>
              <a:buNone/>
            </a:pPr>
            <a:endParaRPr lang="en-US" sz="2000" b="0" dirty="0">
              <a:solidFill>
                <a:schemeClr val="tx1"/>
              </a:solidFill>
            </a:endParaRPr>
          </a:p>
          <a:p>
            <a:pPr marL="45720" indent="0">
              <a:spcBef>
                <a:spcPts val="0"/>
              </a:spcBef>
              <a:buClrTx/>
              <a:buNone/>
            </a:pPr>
            <a:r>
              <a:rPr lang="en-US" sz="2000" b="0" dirty="0"/>
              <a:t>The grade caseload match captures EDIDs reported in the Primary Provider or any of the Secondary Provider fields in the student IEP Participation file. </a:t>
            </a:r>
          </a:p>
          <a:p>
            <a:pPr marL="45720" indent="0">
              <a:spcBef>
                <a:spcPts val="0"/>
              </a:spcBef>
              <a:buClrTx/>
              <a:buNone/>
            </a:pPr>
            <a:endParaRPr lang="en-US" sz="2000" b="0" dirty="0">
              <a:solidFill>
                <a:schemeClr val="tx1"/>
              </a:solidFill>
            </a:endParaRPr>
          </a:p>
          <a:p>
            <a:pPr marL="45720" indent="0">
              <a:spcBef>
                <a:spcPts val="0"/>
              </a:spcBef>
              <a:buClrTx/>
              <a:buNone/>
            </a:pPr>
            <a:endParaRPr lang="en-US" sz="2000" b="0" dirty="0">
              <a:solidFill>
                <a:schemeClr val="tx1"/>
              </a:solidFill>
            </a:endParaRPr>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A2F4E-5D54-B04B-91BD-7E78EE1FE9FD}" type="slidenum">
              <a:rPr kumimoji="0" lang="en-US" sz="1000" b="1" i="0" u="none" strike="noStrike" kern="1200" cap="none" spc="0" normalizeH="0" baseline="0" noProof="0" smtClean="0">
                <a:ln>
                  <a:noFill/>
                </a:ln>
                <a:solidFill>
                  <a:srgbClr val="45454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000" b="1" i="0" u="none" strike="noStrike" kern="1200" cap="none" spc="0" normalizeH="0" baseline="0" noProof="0" dirty="0">
              <a:ln>
                <a:noFill/>
              </a:ln>
              <a:solidFill>
                <a:srgbClr val="45454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853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431427-9F3B-916E-79F2-9B18F261BCBB}"/>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47</a:t>
            </a:fld>
            <a:endParaRPr lang="en-US" dirty="0"/>
          </a:p>
        </p:txBody>
      </p:sp>
      <p:sp>
        <p:nvSpPr>
          <p:cNvPr id="19" name="Title 18">
            <a:extLst>
              <a:ext uri="{FF2B5EF4-FFF2-40B4-BE49-F238E27FC236}">
                <a16:creationId xmlns:a16="http://schemas.microsoft.com/office/drawing/2014/main" id="{4CF546A3-C156-14A6-B3F4-1895056F259E}"/>
              </a:ext>
            </a:extLst>
          </p:cNvPr>
          <p:cNvSpPr>
            <a:spLocks noGrp="1"/>
          </p:cNvSpPr>
          <p:nvPr>
            <p:ph type="title"/>
          </p:nvPr>
        </p:nvSpPr>
        <p:spPr>
          <a:xfrm>
            <a:off x="6791465" y="183027"/>
            <a:ext cx="2207062" cy="1137868"/>
          </a:xfrm>
        </p:spPr>
        <p:txBody>
          <a:bodyPr/>
          <a:lstStyle/>
          <a:p>
            <a:r>
              <a:rPr lang="en-US" dirty="0"/>
              <a:t>Staff Assignment File Layout</a:t>
            </a:r>
          </a:p>
        </p:txBody>
      </p:sp>
      <p:sp>
        <p:nvSpPr>
          <p:cNvPr id="20" name="TextBox 19">
            <a:extLst>
              <a:ext uri="{FF2B5EF4-FFF2-40B4-BE49-F238E27FC236}">
                <a16:creationId xmlns:a16="http://schemas.microsoft.com/office/drawing/2014/main" id="{701672EA-D052-F791-5A99-2FCB1B46FEC3}"/>
              </a:ext>
            </a:extLst>
          </p:cNvPr>
          <p:cNvSpPr txBox="1"/>
          <p:nvPr/>
        </p:nvSpPr>
        <p:spPr>
          <a:xfrm>
            <a:off x="6457951" y="1589809"/>
            <a:ext cx="2540576" cy="2092881"/>
          </a:xfrm>
          <a:prstGeom prst="rect">
            <a:avLst/>
          </a:prstGeom>
          <a:noFill/>
          <a:ln w="28575">
            <a:solidFill>
              <a:srgbClr val="FF0000"/>
            </a:solidFill>
          </a:ln>
        </p:spPr>
        <p:txBody>
          <a:bodyPr wrap="square" rtlCol="0">
            <a:spAutoFit/>
          </a:bodyPr>
          <a:lstStyle/>
          <a:p>
            <a:r>
              <a:rPr lang="en-US" sz="1600" dirty="0"/>
              <a:t>Job Codes are listed on the Staff  Assignment File layout (starting on page 8). </a:t>
            </a:r>
            <a:br>
              <a:rPr lang="en-US" sz="1600" dirty="0"/>
            </a:br>
            <a:r>
              <a:rPr lang="en-US" sz="1600" dirty="0"/>
              <a:t>Each code indicates Sped or non-Sped only by a 1 or a 0 </a:t>
            </a:r>
            <a:r>
              <a:rPr lang="en-US" sz="1600" i="1" dirty="0"/>
              <a:t>or both </a:t>
            </a:r>
            <a:r>
              <a:rPr lang="en-US" sz="1600" dirty="0"/>
              <a:t>in the Special Education Flag field.</a:t>
            </a:r>
          </a:p>
          <a:p>
            <a:endParaRPr lang="en-US" dirty="0"/>
          </a:p>
        </p:txBody>
      </p:sp>
      <p:pic>
        <p:nvPicPr>
          <p:cNvPr id="3" name="Picture 2">
            <a:extLst>
              <a:ext uri="{FF2B5EF4-FFF2-40B4-BE49-F238E27FC236}">
                <a16:creationId xmlns:a16="http://schemas.microsoft.com/office/drawing/2014/main" id="{E6DCEAE8-0346-6248-7C59-24EB17D39F93}"/>
              </a:ext>
            </a:extLst>
          </p:cNvPr>
          <p:cNvPicPr>
            <a:picLocks noChangeAspect="1"/>
          </p:cNvPicPr>
          <p:nvPr/>
        </p:nvPicPr>
        <p:blipFill rotWithShape="1">
          <a:blip r:embed="rId2"/>
          <a:srcRect l="16150" t="-5343" r="20356"/>
          <a:stretch/>
        </p:blipFill>
        <p:spPr>
          <a:xfrm>
            <a:off x="-63898" y="556410"/>
            <a:ext cx="6448611" cy="4400054"/>
          </a:xfrm>
          <a:prstGeom prst="rect">
            <a:avLst/>
          </a:prstGeom>
        </p:spPr>
      </p:pic>
      <p:sp>
        <p:nvSpPr>
          <p:cNvPr id="5" name="Rectangle 4">
            <a:extLst>
              <a:ext uri="{FF2B5EF4-FFF2-40B4-BE49-F238E27FC236}">
                <a16:creationId xmlns:a16="http://schemas.microsoft.com/office/drawing/2014/main" id="{04B47A2E-8BE0-7981-6B50-F390C5376213}"/>
              </a:ext>
            </a:extLst>
          </p:cNvPr>
          <p:cNvSpPr/>
          <p:nvPr/>
        </p:nvSpPr>
        <p:spPr>
          <a:xfrm>
            <a:off x="5278583" y="1320895"/>
            <a:ext cx="1106130" cy="3770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78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0DD3-99FD-0D15-FB2B-77D9EE014615}"/>
              </a:ext>
            </a:extLst>
          </p:cNvPr>
          <p:cNvSpPr>
            <a:spLocks noGrp="1"/>
          </p:cNvSpPr>
          <p:nvPr>
            <p:ph type="title"/>
          </p:nvPr>
        </p:nvSpPr>
        <p:spPr>
          <a:xfrm>
            <a:off x="245193" y="254514"/>
            <a:ext cx="7184307" cy="756418"/>
          </a:xfrm>
        </p:spPr>
        <p:txBody>
          <a:bodyPr>
            <a:normAutofit/>
          </a:bodyPr>
          <a:lstStyle/>
          <a:p>
            <a:r>
              <a:rPr lang="en-US" dirty="0"/>
              <a:t>Special Education December Count:</a:t>
            </a:r>
            <a:br>
              <a:rPr lang="en-US" dirty="0"/>
            </a:br>
            <a:r>
              <a:rPr lang="en-US" dirty="0"/>
              <a:t>Grant Codes Clarification </a:t>
            </a:r>
          </a:p>
        </p:txBody>
      </p:sp>
      <p:sp>
        <p:nvSpPr>
          <p:cNvPr id="3" name="Content Placeholder 2">
            <a:extLst>
              <a:ext uri="{FF2B5EF4-FFF2-40B4-BE49-F238E27FC236}">
                <a16:creationId xmlns:a16="http://schemas.microsoft.com/office/drawing/2014/main" id="{AE3BEDE5-DA13-DC47-AD20-C3C93B2DB872}"/>
              </a:ext>
            </a:extLst>
          </p:cNvPr>
          <p:cNvSpPr>
            <a:spLocks noGrp="1"/>
          </p:cNvSpPr>
          <p:nvPr>
            <p:ph idx="1"/>
          </p:nvPr>
        </p:nvSpPr>
        <p:spPr/>
        <p:txBody>
          <a:body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Only these job codes require a </a:t>
            </a:r>
            <a:r>
              <a:rPr lang="en-US" sz="1400" dirty="0">
                <a:solidFill>
                  <a:srgbClr val="000000"/>
                </a:solidFill>
                <a:effectLst/>
                <a:latin typeface="Calibri" panose="020F0502020204030204" pitchFamily="34" charset="0"/>
                <a:ea typeface="Calibri" panose="020F0502020204030204" pitchFamily="34" charset="0"/>
              </a:rPr>
              <a:t>Grant Code:</a:t>
            </a:r>
            <a:endParaRPr lang="en-US" sz="1400" dirty="0">
              <a:effectLst/>
              <a:latin typeface="Calibri" panose="020F0502020204030204" pitchFamily="34" charset="0"/>
              <a:ea typeface="Calibri" panose="020F0502020204030204" pitchFamily="34" charset="0"/>
            </a:endParaRPr>
          </a:p>
          <a:p>
            <a:pPr>
              <a:spcBef>
                <a:spcPts val="0"/>
              </a:spcBef>
            </a:pPr>
            <a:r>
              <a:rPr lang="en-US" sz="1400" dirty="0">
                <a:solidFill>
                  <a:srgbClr val="000000"/>
                </a:solidFill>
                <a:effectLst/>
                <a:latin typeface="Calibri" panose="020F0502020204030204" pitchFamily="34" charset="0"/>
                <a:ea typeface="Calibri" panose="020F0502020204030204" pitchFamily="34" charset="0"/>
              </a:rPr>
              <a:t>201 (general education teacher)</a:t>
            </a:r>
          </a:p>
          <a:p>
            <a:pPr>
              <a:spcBef>
                <a:spcPts val="0"/>
              </a:spcBef>
            </a:pPr>
            <a:r>
              <a:rPr lang="en-US" sz="1400" dirty="0">
                <a:solidFill>
                  <a:srgbClr val="000000"/>
                </a:solidFill>
                <a:effectLst/>
                <a:highlight>
                  <a:srgbClr val="FFFF00"/>
                </a:highlight>
                <a:latin typeface="Calibri" panose="020F0502020204030204" pitchFamily="34" charset="0"/>
                <a:ea typeface="Calibri" panose="020F0502020204030204" pitchFamily="34" charset="0"/>
              </a:rPr>
              <a:t>202 (special education teacher)   *SPED DEC job code</a:t>
            </a:r>
          </a:p>
          <a:p>
            <a:pPr>
              <a:spcBef>
                <a:spcPts val="0"/>
              </a:spcBef>
            </a:pPr>
            <a:r>
              <a:rPr lang="en-US" sz="1400" dirty="0">
                <a:solidFill>
                  <a:srgbClr val="000000"/>
                </a:solidFill>
                <a:effectLst/>
                <a:latin typeface="Calibri" panose="020F0502020204030204" pitchFamily="34" charset="0"/>
                <a:ea typeface="Calibri" panose="020F0502020204030204" pitchFamily="34" charset="0"/>
              </a:rPr>
              <a:t>206 (Title I teacher) </a:t>
            </a:r>
          </a:p>
          <a:p>
            <a:pPr>
              <a:spcBef>
                <a:spcPts val="0"/>
              </a:spcBef>
            </a:pPr>
            <a:r>
              <a:rPr lang="en-US" sz="1400" dirty="0">
                <a:solidFill>
                  <a:srgbClr val="000000"/>
                </a:solidFill>
                <a:effectLst/>
                <a:highlight>
                  <a:srgbClr val="FFFF00"/>
                </a:highlight>
                <a:latin typeface="Calibri" panose="020F0502020204030204" pitchFamily="34" charset="0"/>
                <a:ea typeface="Calibri" panose="020F0502020204030204" pitchFamily="34" charset="0"/>
              </a:rPr>
              <a:t>222 (reading interventionist)    *SPED DEC job code </a:t>
            </a:r>
          </a:p>
          <a:p>
            <a:pPr>
              <a:spcBef>
                <a:spcPts val="0"/>
              </a:spcBef>
            </a:pPr>
            <a:r>
              <a:rPr lang="en-US" sz="1400" dirty="0">
                <a:solidFill>
                  <a:srgbClr val="000000"/>
                </a:solidFill>
                <a:effectLst/>
                <a:highlight>
                  <a:srgbClr val="FFFF00"/>
                </a:highlight>
                <a:latin typeface="Calibri" panose="020F0502020204030204" pitchFamily="34" charset="0"/>
                <a:ea typeface="Calibri" panose="020F0502020204030204" pitchFamily="34" charset="0"/>
              </a:rPr>
              <a:t>223(math interventionists)        *SPED DEC job code</a:t>
            </a:r>
          </a:p>
          <a:p>
            <a:pPr>
              <a:spcBef>
                <a:spcPts val="0"/>
              </a:spcBef>
            </a:pPr>
            <a:r>
              <a:rPr lang="en-US" sz="1400" dirty="0">
                <a:solidFill>
                  <a:srgbClr val="000000"/>
                </a:solidFill>
                <a:effectLst/>
                <a:latin typeface="Calibri" panose="020F0502020204030204" pitchFamily="34" charset="0"/>
                <a:ea typeface="Calibri" panose="020F0502020204030204" pitchFamily="34" charset="0"/>
              </a:rPr>
              <a:t>415 (general education teaching assistant) </a:t>
            </a:r>
          </a:p>
          <a:p>
            <a:pPr>
              <a:spcBef>
                <a:spcPts val="0"/>
              </a:spcBef>
            </a:pPr>
            <a:r>
              <a:rPr lang="en-US" sz="1400" dirty="0">
                <a:solidFill>
                  <a:srgbClr val="000000"/>
                </a:solidFill>
                <a:effectLst/>
                <a:highlight>
                  <a:srgbClr val="FFFF00"/>
                </a:highlight>
                <a:latin typeface="Calibri" panose="020F0502020204030204" pitchFamily="34" charset="0"/>
                <a:ea typeface="Calibri" panose="020F0502020204030204" pitchFamily="34" charset="0"/>
              </a:rPr>
              <a:t>416 (special education teaching assistant)   *SPED DEC job </a:t>
            </a:r>
          </a:p>
          <a:p>
            <a:pPr>
              <a:spcBef>
                <a:spcPts val="0"/>
              </a:spcBef>
            </a:pPr>
            <a:r>
              <a:rPr lang="en-US" sz="1400" dirty="0">
                <a:solidFill>
                  <a:srgbClr val="000000"/>
                </a:solidFill>
                <a:effectLst/>
                <a:latin typeface="Calibri" panose="020F0502020204030204" pitchFamily="34" charset="0"/>
                <a:ea typeface="Calibri" panose="020F0502020204030204" pitchFamily="34" charset="0"/>
              </a:rPr>
              <a:t>419 (Title I teaching assistant)</a:t>
            </a:r>
          </a:p>
          <a:p>
            <a:pPr>
              <a:spcBef>
                <a:spcPts val="0"/>
              </a:spcBef>
            </a:pPr>
            <a:endParaRPr lang="en-US" sz="1800" dirty="0">
              <a:solidFill>
                <a:srgbClr val="000000"/>
              </a:solidFill>
              <a:latin typeface="Calibri" panose="020F0502020204030204" pitchFamily="34" charset="0"/>
              <a:ea typeface="Calibri" panose="020F0502020204030204" pitchFamily="34" charset="0"/>
            </a:endParaRPr>
          </a:p>
          <a:p>
            <a:pPr marL="0" indent="0">
              <a:spcBef>
                <a:spcPts val="0"/>
              </a:spcBef>
              <a:buNone/>
            </a:pPr>
            <a:r>
              <a:rPr lang="en-US" sz="1800" dirty="0">
                <a:solidFill>
                  <a:srgbClr val="000000"/>
                </a:solidFill>
                <a:latin typeface="Calibri" panose="020F0502020204030204" pitchFamily="34" charset="0"/>
                <a:ea typeface="Calibri" panose="020F0502020204030204" pitchFamily="34" charset="0"/>
              </a:rPr>
              <a:t>Grant Code in the HR/Sped December Count is only needed for Title 1 purposes to determine whether title 1 staff are state or federally funded</a:t>
            </a:r>
          </a:p>
          <a:p>
            <a:pPr marL="0" indent="0">
              <a:spcBef>
                <a:spcPts val="0"/>
              </a:spcBef>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E0A498CD-C98B-BD34-727A-58D0DD43C431}"/>
              </a:ext>
            </a:extLst>
          </p:cNvPr>
          <p:cNvSpPr>
            <a:spLocks noGrp="1"/>
          </p:cNvSpPr>
          <p:nvPr>
            <p:ph type="sldNum" sz="quarter" idx="12"/>
          </p:nvPr>
        </p:nvSpPr>
        <p:spPr/>
        <p:txBody>
          <a:bodyPr/>
          <a:lstStyle/>
          <a:p>
            <a:fld id="{C479D5F6-EDCB-402A-AC08-4943A1820E8F}" type="slidenum">
              <a:rPr lang="en-US" smtClean="0"/>
              <a:pPr/>
              <a:t>48</a:t>
            </a:fld>
            <a:endParaRPr lang="en-US" dirty="0"/>
          </a:p>
        </p:txBody>
      </p:sp>
      <p:graphicFrame>
        <p:nvGraphicFramePr>
          <p:cNvPr id="5" name="Content Placeholder 4">
            <a:extLst>
              <a:ext uri="{FF2B5EF4-FFF2-40B4-BE49-F238E27FC236}">
                <a16:creationId xmlns:a16="http://schemas.microsoft.com/office/drawing/2014/main" id="{FC04823E-82A8-12CB-E2D5-D7A2F3B0BA8A}"/>
              </a:ext>
            </a:extLst>
          </p:cNvPr>
          <p:cNvGraphicFramePr>
            <a:graphicFrameLocks/>
          </p:cNvGraphicFramePr>
          <p:nvPr>
            <p:extLst>
              <p:ext uri="{D42A27DB-BD31-4B8C-83A1-F6EECF244321}">
                <p14:modId xmlns:p14="http://schemas.microsoft.com/office/powerpoint/2010/main" val="4049344890"/>
              </p:ext>
            </p:extLst>
          </p:nvPr>
        </p:nvGraphicFramePr>
        <p:xfrm>
          <a:off x="436417" y="4083627"/>
          <a:ext cx="8614063" cy="1943099"/>
        </p:xfrm>
        <a:graphic>
          <a:graphicData uri="http://schemas.openxmlformats.org/drawingml/2006/table">
            <a:tbl>
              <a:tblPr firstRow="1" firstCol="1" bandRow="1"/>
              <a:tblGrid>
                <a:gridCol w="755630">
                  <a:extLst>
                    <a:ext uri="{9D8B030D-6E8A-4147-A177-3AD203B41FA5}">
                      <a16:colId xmlns:a16="http://schemas.microsoft.com/office/drawing/2014/main" val="3891781977"/>
                    </a:ext>
                  </a:extLst>
                </a:gridCol>
                <a:gridCol w="5220501">
                  <a:extLst>
                    <a:ext uri="{9D8B030D-6E8A-4147-A177-3AD203B41FA5}">
                      <a16:colId xmlns:a16="http://schemas.microsoft.com/office/drawing/2014/main" val="3820926952"/>
                    </a:ext>
                  </a:extLst>
                </a:gridCol>
                <a:gridCol w="2637932">
                  <a:extLst>
                    <a:ext uri="{9D8B030D-6E8A-4147-A177-3AD203B41FA5}">
                      <a16:colId xmlns:a16="http://schemas.microsoft.com/office/drawing/2014/main" val="2658787539"/>
                    </a:ext>
                  </a:extLst>
                </a:gridCol>
              </a:tblGrid>
              <a:tr h="160707">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0000</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Not Applicable (to use for staff that are not required to report the grant/project funding code</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a:t>
                      </a:r>
                      <a:r>
                        <a:rPr lang="en-US" sz="900">
                          <a:solidFill>
                            <a:srgbClr val="000000"/>
                          </a:solidFill>
                          <a:effectLst/>
                          <a:highlight>
                            <a:srgbClr val="FFFF00"/>
                          </a:highlight>
                          <a:latin typeface="Calibri" panose="020F0502020204030204" pitchFamily="34" charset="0"/>
                          <a:ea typeface="Calibri" panose="020F0502020204030204" pitchFamily="34" charset="0"/>
                        </a:rPr>
                        <a:t>or 1</a:t>
                      </a:r>
                      <a:endParaRPr lang="en-US" sz="900">
                        <a:effectLst/>
                        <a:latin typeface="Calibri" panose="020F0502020204030204" pitchFamily="34" charset="0"/>
                        <a:ea typeface="Calibri" panose="020F0502020204030204" pitchFamily="34" charset="0"/>
                      </a:endParaRPr>
                    </a:p>
                  </a:txBody>
                  <a:tcPr marL="58236" marR="5823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19315659"/>
                  </a:ext>
                </a:extLst>
              </a:tr>
              <a:tr h="321416">
                <a:tc>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rPr>
                        <a:t>0001</a:t>
                      </a:r>
                      <a:r>
                        <a:rPr lang="en-US" sz="900">
                          <a:solidFill>
                            <a:srgbClr val="000000"/>
                          </a:solidFill>
                          <a:effectLst/>
                          <a:latin typeface="Calibri" panose="020F0502020204030204" pitchFamily="34" charset="0"/>
                          <a:ea typeface="Calibri" panose="020F0502020204030204" pitchFamily="34" charset="0"/>
                        </a:rPr>
                        <a:t>-2999</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Local and Intermediate Project/Grants (can ‘roll-up’ codes to be combined).  </a:t>
                      </a:r>
                      <a:r>
                        <a:rPr lang="en-US" sz="900">
                          <a:solidFill>
                            <a:srgbClr val="000000"/>
                          </a:solidFill>
                          <a:effectLst/>
                          <a:highlight>
                            <a:srgbClr val="FFFF00"/>
                          </a:highlight>
                          <a:latin typeface="Calibri" panose="020F0502020204030204" pitchFamily="34" charset="0"/>
                          <a:ea typeface="Calibri" panose="020F0502020204030204" pitchFamily="34" charset="0"/>
                        </a:rPr>
                        <a:t>Use ‘0001’ if multiple local/intermediate projects/grants</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a:t>
                      </a:r>
                      <a:r>
                        <a:rPr lang="en-US" sz="900">
                          <a:solidFill>
                            <a:srgbClr val="000000"/>
                          </a:solidFill>
                          <a:effectLst/>
                          <a:highlight>
                            <a:srgbClr val="FFFF00"/>
                          </a:highlight>
                          <a:latin typeface="Calibri" panose="020F0502020204030204" pitchFamily="34" charset="0"/>
                          <a:ea typeface="Calibri" panose="020F0502020204030204" pitchFamily="34" charset="0"/>
                        </a:rPr>
                        <a:t>or 1</a:t>
                      </a:r>
                      <a:endParaRPr lang="en-US" sz="900">
                        <a:effectLst/>
                        <a:latin typeface="Calibri" panose="020F0502020204030204" pitchFamily="34" charset="0"/>
                        <a:ea typeface="Calibri" panose="020F0502020204030204" pitchFamily="34" charset="0"/>
                      </a:endParaRPr>
                    </a:p>
                  </a:txBody>
                  <a:tcPr marL="58236" marR="5823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13579390"/>
                  </a:ext>
                </a:extLst>
              </a:tr>
              <a:tr h="321416">
                <a:tc>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rPr>
                        <a:t>3000</a:t>
                      </a:r>
                      <a:r>
                        <a:rPr lang="en-US" sz="900">
                          <a:solidFill>
                            <a:srgbClr val="000000"/>
                          </a:solidFill>
                          <a:effectLst/>
                          <a:latin typeface="Calibri" panose="020F0502020204030204" pitchFamily="34" charset="0"/>
                          <a:ea typeface="Calibri" panose="020F0502020204030204" pitchFamily="34" charset="0"/>
                        </a:rPr>
                        <a:t>-3999</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rPr>
                        <a:t>State Projects/Grants (can use 3000 as a general indicator of State funded)).  </a:t>
                      </a:r>
                      <a:r>
                        <a:rPr lang="en-US" sz="900" dirty="0">
                          <a:solidFill>
                            <a:srgbClr val="000000"/>
                          </a:solidFill>
                          <a:effectLst/>
                          <a:highlight>
                            <a:srgbClr val="FFFF00"/>
                          </a:highlight>
                          <a:latin typeface="Calibri" panose="020F0502020204030204" pitchFamily="34" charset="0"/>
                          <a:ea typeface="Calibri" panose="020F0502020204030204" pitchFamily="34" charset="0"/>
                        </a:rPr>
                        <a:t>Use ‘3000’ if multiple state project/grants</a:t>
                      </a:r>
                      <a:endParaRPr lang="en-US" sz="900" dirty="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a:t>
                      </a:r>
                      <a:r>
                        <a:rPr lang="en-US" sz="900">
                          <a:solidFill>
                            <a:srgbClr val="000000"/>
                          </a:solidFill>
                          <a:effectLst/>
                          <a:highlight>
                            <a:srgbClr val="FFFF00"/>
                          </a:highlight>
                          <a:latin typeface="Calibri" panose="020F0502020204030204" pitchFamily="34" charset="0"/>
                          <a:ea typeface="Calibri" panose="020F0502020204030204" pitchFamily="34" charset="0"/>
                        </a:rPr>
                        <a:t>or 1</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77397782"/>
                  </a:ext>
                </a:extLst>
              </a:tr>
              <a:tr h="160707">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4010</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Title I, Part A</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or 1</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9351403"/>
                  </a:ext>
                </a:extLst>
              </a:tr>
              <a:tr h="160707">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5010</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Title I, Part A: Competitive Grant</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or 1</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28151066"/>
                  </a:ext>
                </a:extLst>
              </a:tr>
              <a:tr h="175318">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9900</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Other Federally Funded - </a:t>
                      </a:r>
                      <a:r>
                        <a:rPr lang="en-US" sz="900">
                          <a:solidFill>
                            <a:srgbClr val="000000"/>
                          </a:solidFill>
                          <a:effectLst/>
                          <a:highlight>
                            <a:srgbClr val="FFFF00"/>
                          </a:highlight>
                          <a:latin typeface="Calibri" panose="020F0502020204030204" pitchFamily="34" charset="0"/>
                          <a:ea typeface="Calibri" panose="020F0502020204030204" pitchFamily="34" charset="0"/>
                        </a:rPr>
                        <a:t>not Title I</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rPr>
                        <a:t>Special Education Assignment Flag = 0 </a:t>
                      </a:r>
                      <a:r>
                        <a:rPr lang="en-US" sz="900">
                          <a:solidFill>
                            <a:srgbClr val="000000"/>
                          </a:solidFill>
                          <a:effectLst/>
                          <a:highlight>
                            <a:srgbClr val="FFFF00"/>
                          </a:highlight>
                          <a:latin typeface="Calibri" panose="020F0502020204030204" pitchFamily="34" charset="0"/>
                          <a:ea typeface="Calibri" panose="020F0502020204030204" pitchFamily="34" charset="0"/>
                        </a:rPr>
                        <a:t>or 1</a:t>
                      </a:r>
                      <a:endParaRPr lang="en-US" sz="900">
                        <a:effectLst/>
                        <a:latin typeface="Calibri" panose="020F0502020204030204" pitchFamily="34" charset="0"/>
                        <a:ea typeface="Calibri" panose="020F0502020204030204" pitchFamily="34" charset="0"/>
                      </a:endParaRP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03118274"/>
                  </a:ext>
                </a:extLst>
              </a:tr>
              <a:tr h="160707">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rPr>
                        <a:t>3130</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State ECEA - Special Education</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Special Education Assignment Flag = 1</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46877557"/>
                  </a:ext>
                </a:extLst>
              </a:tr>
              <a:tr h="160707">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rPr>
                        <a:t>3131</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State ECEA - Special Education Preschool</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Special Education Assignment Flag = 1</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29944934"/>
                  </a:ext>
                </a:extLst>
              </a:tr>
              <a:tr h="160707">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rPr>
                        <a:t>4027</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IDEA: Part B (Formula)</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Special Education Assignment Flag = 1</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73235380"/>
                  </a:ext>
                </a:extLst>
              </a:tr>
              <a:tr h="160707">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rPr>
                        <a:t>4173</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IDEA: Preschool (Formula)</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rPr>
                        <a:t>Special Education Assignment Flag = 1</a:t>
                      </a:r>
                    </a:p>
                  </a:txBody>
                  <a:tcPr marL="58236" marR="5823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702462596"/>
                  </a:ext>
                </a:extLst>
              </a:tr>
            </a:tbl>
          </a:graphicData>
        </a:graphic>
      </p:graphicFrame>
    </p:spTree>
    <p:extLst>
      <p:ext uri="{BB962C8B-B14F-4D97-AF65-F5344CB8AC3E}">
        <p14:creationId xmlns:p14="http://schemas.microsoft.com/office/powerpoint/2010/main" val="4206331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Education December Count – Report available for Staff Interchange User to see snapshot errors</a:t>
            </a:r>
          </a:p>
        </p:txBody>
      </p:sp>
      <p:pic>
        <p:nvPicPr>
          <p:cNvPr id="7" name="Content Placeholder 6">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2080" t="11663" r="49936" b="23153"/>
          <a:stretch/>
        </p:blipFill>
        <p:spPr>
          <a:xfrm>
            <a:off x="845084" y="2410692"/>
            <a:ext cx="4807572" cy="3380509"/>
          </a:xfrm>
        </p:spPr>
      </p:pic>
      <p:sp>
        <p:nvSpPr>
          <p:cNvPr id="4" name="TextBox 3"/>
          <p:cNvSpPr txBox="1"/>
          <p:nvPr/>
        </p:nvSpPr>
        <p:spPr>
          <a:xfrm>
            <a:off x="307298" y="1424066"/>
            <a:ext cx="88367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Staff Interchange Users and Viewers are able to see their district’s December Count snapshot errors by downloading this report under: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Cognos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Reports- Staff Profile- Special Education December Snapshot Error Detail Report</a:t>
            </a:r>
          </a:p>
        </p:txBody>
      </p:sp>
      <p:sp>
        <p:nvSpPr>
          <p:cNvPr id="9" name="Right Arrow 4">
            <a:extLst>
              <a:ext uri="{FF2B5EF4-FFF2-40B4-BE49-F238E27FC236}">
                <a16:creationId xmlns:a16="http://schemas.microsoft.com/office/drawing/2014/main" id="{5BB0F948-7BE9-4A29-A283-6EC1DD9F9EA0}"/>
              </a:ext>
            </a:extLst>
          </p:cNvPr>
          <p:cNvSpPr/>
          <p:nvPr/>
        </p:nvSpPr>
        <p:spPr>
          <a:xfrm rot="10800000">
            <a:off x="5262092" y="2994891"/>
            <a:ext cx="489205" cy="2972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6158190" y="2815093"/>
            <a:ext cx="1309455" cy="954107"/>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7D31"/>
                </a:solidFill>
                <a:effectLst/>
                <a:uLnTx/>
                <a:uFillTx/>
                <a:latin typeface="Calibri" panose="020F0502020204030204"/>
                <a:ea typeface="+mn-ea"/>
                <a:cs typeface="+mn-cs"/>
              </a:rPr>
              <a:t>Those with STF role have access to this error report</a:t>
            </a:r>
          </a:p>
        </p:txBody>
      </p:sp>
    </p:spTree>
    <p:extLst>
      <p:ext uri="{BB962C8B-B14F-4D97-AF65-F5344CB8AC3E}">
        <p14:creationId xmlns:p14="http://schemas.microsoft.com/office/powerpoint/2010/main" val="134482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Special Education December Count </a:t>
            </a:r>
            <a:br>
              <a:rPr lang="en-US" dirty="0">
                <a:solidFill>
                  <a:schemeClr val="tx1"/>
                </a:solidFill>
              </a:rPr>
            </a:br>
            <a:r>
              <a:rPr lang="en-US" dirty="0">
                <a:solidFill>
                  <a:schemeClr val="tx1"/>
                </a:solidFill>
              </a:rPr>
              <a:t>Collection Purpose</a:t>
            </a:r>
          </a:p>
        </p:txBody>
      </p:sp>
      <p:sp>
        <p:nvSpPr>
          <p:cNvPr id="4" name="Content Placeholder 3"/>
          <p:cNvSpPr>
            <a:spLocks noGrp="1"/>
          </p:cNvSpPr>
          <p:nvPr>
            <p:ph idx="1"/>
          </p:nvPr>
        </p:nvSpPr>
        <p:spPr/>
        <p:txBody>
          <a:bodyPr>
            <a:normAutofit fontScale="70000" lnSpcReduction="20000"/>
          </a:bodyPr>
          <a:lstStyle/>
          <a:p>
            <a:pPr marL="0" indent="0">
              <a:buNone/>
            </a:pPr>
            <a:r>
              <a:rPr lang="en-US" b="1" dirty="0">
                <a:solidFill>
                  <a:schemeClr val="tx1"/>
                </a:solidFill>
                <a:latin typeface="+mn-lt"/>
              </a:rPr>
              <a:t>Purpose</a:t>
            </a:r>
            <a:endParaRPr lang="en-US" dirty="0">
              <a:solidFill>
                <a:schemeClr val="tx1"/>
              </a:solidFill>
              <a:latin typeface="+mn-lt"/>
            </a:endParaRPr>
          </a:p>
          <a:p>
            <a:pPr>
              <a:buFont typeface="Wingdings" panose="05000000000000000000" pitchFamily="2" charset="2"/>
              <a:buChar char="Ø"/>
            </a:pPr>
            <a:r>
              <a:rPr lang="en-US" sz="2000" dirty="0">
                <a:solidFill>
                  <a:schemeClr val="tx1"/>
                </a:solidFill>
                <a:latin typeface="+mn-lt"/>
              </a:rPr>
              <a:t>Obtain data on students actively receiving Special Education services </a:t>
            </a:r>
            <a:r>
              <a:rPr lang="en-US" sz="2000" dirty="0">
                <a:latin typeface="+mn-lt"/>
              </a:rPr>
              <a:t>as of </a:t>
            </a:r>
            <a:r>
              <a:rPr lang="en-US" sz="2000" dirty="0"/>
              <a:t> the annual count date of </a:t>
            </a:r>
            <a:r>
              <a:rPr lang="en-US" sz="2000" dirty="0">
                <a:latin typeface="+mn-lt"/>
              </a:rPr>
              <a:t>December 1</a:t>
            </a:r>
            <a:r>
              <a:rPr lang="en-US" sz="2000" baseline="30000" dirty="0">
                <a:latin typeface="+mn-lt"/>
              </a:rPr>
              <a:t>st</a:t>
            </a:r>
            <a:endParaRPr lang="en-US" sz="2000" dirty="0">
              <a:solidFill>
                <a:schemeClr val="tx1"/>
              </a:solidFill>
              <a:latin typeface="+mn-lt"/>
            </a:endParaRPr>
          </a:p>
          <a:p>
            <a:pPr>
              <a:buFont typeface="Wingdings" panose="05000000000000000000" pitchFamily="2" charset="2"/>
              <a:buChar char="Ø"/>
            </a:pPr>
            <a:r>
              <a:rPr lang="en-US" sz="2000" dirty="0"/>
              <a:t>Obtain data on special education staff employed by Administrative Units on December 1st of each year so that appropriate licensure and endorsement of staff may be verified</a:t>
            </a:r>
            <a:r>
              <a:rPr lang="en-US" sz="2000" dirty="0">
                <a:solidFill>
                  <a:schemeClr val="tx1"/>
                </a:solidFill>
                <a:latin typeface="+mn-lt"/>
              </a:rPr>
              <a:t> 	</a:t>
            </a:r>
            <a:r>
              <a:rPr lang="en-US" dirty="0">
                <a:solidFill>
                  <a:schemeClr val="tx1"/>
                </a:solidFill>
                <a:latin typeface="+mn-lt"/>
              </a:rPr>
              <a:t>  </a:t>
            </a:r>
          </a:p>
          <a:p>
            <a:pPr marL="0" indent="0">
              <a:buNone/>
            </a:pPr>
            <a:r>
              <a:rPr lang="en-US" b="1" dirty="0">
                <a:solidFill>
                  <a:schemeClr val="tx1"/>
                </a:solidFill>
                <a:latin typeface="+mn-lt"/>
              </a:rPr>
              <a:t>Student:</a:t>
            </a:r>
          </a:p>
          <a:p>
            <a:pPr lvl="1"/>
            <a:r>
              <a:rPr lang="en-US" dirty="0">
                <a:solidFill>
                  <a:schemeClr val="tx1"/>
                </a:solidFill>
                <a:latin typeface="+mn-lt"/>
              </a:rPr>
              <a:t>determine ECEA funding for students with disabilities </a:t>
            </a:r>
          </a:p>
          <a:p>
            <a:pPr lvl="1"/>
            <a:r>
              <a:rPr lang="en-US" dirty="0">
                <a:solidFill>
                  <a:schemeClr val="tx1"/>
                </a:solidFill>
                <a:latin typeface="+mn-lt"/>
              </a:rPr>
              <a:t>calculate </a:t>
            </a:r>
            <a:r>
              <a:rPr lang="en-US" dirty="0">
                <a:solidFill>
                  <a:schemeClr val="tx1"/>
                </a:solidFill>
                <a:latin typeface="+mn-lt"/>
                <a:hlinkClick r:id="rId2"/>
              </a:rPr>
              <a:t>State Performance Plan Indicators </a:t>
            </a:r>
            <a:endParaRPr lang="en-US" dirty="0">
              <a:solidFill>
                <a:schemeClr val="tx1"/>
              </a:solidFill>
              <a:latin typeface="+mn-lt"/>
            </a:endParaRPr>
          </a:p>
          <a:p>
            <a:pPr lvl="2"/>
            <a:r>
              <a:rPr lang="en-US" dirty="0">
                <a:solidFill>
                  <a:schemeClr val="tx1"/>
                </a:solidFill>
                <a:latin typeface="+mn-lt"/>
                <a:hlinkClick r:id="rId3"/>
              </a:rPr>
              <a:t>Indicator 5 – LRE Placement</a:t>
            </a:r>
            <a:endParaRPr lang="en-US" dirty="0">
              <a:solidFill>
                <a:schemeClr val="tx1"/>
              </a:solidFill>
              <a:latin typeface="+mn-lt"/>
            </a:endParaRPr>
          </a:p>
          <a:p>
            <a:pPr lvl="2"/>
            <a:r>
              <a:rPr lang="en-US" dirty="0">
                <a:solidFill>
                  <a:schemeClr val="tx1"/>
                </a:solidFill>
                <a:latin typeface="+mn-lt"/>
                <a:hlinkClick r:id="rId4"/>
              </a:rPr>
              <a:t>Indicator 6 – Early Childhood Settings</a:t>
            </a:r>
            <a:endParaRPr lang="en-US" dirty="0">
              <a:solidFill>
                <a:schemeClr val="tx1"/>
              </a:solidFill>
              <a:latin typeface="+mn-lt"/>
            </a:endParaRPr>
          </a:p>
          <a:p>
            <a:pPr lvl="2"/>
            <a:r>
              <a:rPr lang="en-US" dirty="0">
                <a:solidFill>
                  <a:schemeClr val="tx1"/>
                </a:solidFill>
                <a:latin typeface="+mn-lt"/>
                <a:hlinkClick r:id="rId5"/>
              </a:rPr>
              <a:t>Indicator 9 – Disproportionate Representation in Special Education</a:t>
            </a:r>
            <a:endParaRPr lang="en-US" dirty="0">
              <a:solidFill>
                <a:schemeClr val="tx1"/>
              </a:solidFill>
              <a:latin typeface="+mn-lt"/>
            </a:endParaRPr>
          </a:p>
          <a:p>
            <a:pPr lvl="2"/>
            <a:r>
              <a:rPr lang="en-US" dirty="0">
                <a:solidFill>
                  <a:schemeClr val="tx1"/>
                </a:solidFill>
                <a:latin typeface="+mn-lt"/>
                <a:hlinkClick r:id="rId6"/>
              </a:rPr>
              <a:t>Indicator 10 – Disproportionate Representation in Specific Disability Categories</a:t>
            </a:r>
            <a:endParaRPr lang="en-US" dirty="0">
              <a:solidFill>
                <a:schemeClr val="tx1"/>
              </a:solidFill>
              <a:latin typeface="+mn-lt"/>
            </a:endParaRPr>
          </a:p>
          <a:p>
            <a:pPr lvl="1"/>
            <a:r>
              <a:rPr lang="en-US" dirty="0"/>
              <a:t>calculate significant disproportionality</a:t>
            </a:r>
          </a:p>
          <a:p>
            <a:pPr lvl="1"/>
            <a:r>
              <a:rPr lang="en-US" dirty="0">
                <a:solidFill>
                  <a:schemeClr val="tx1"/>
                </a:solidFill>
                <a:latin typeface="+mn-lt"/>
              </a:rPr>
              <a:t>generate sample lists for </a:t>
            </a:r>
            <a:r>
              <a:rPr lang="en-US" dirty="0">
                <a:solidFill>
                  <a:schemeClr val="tx1"/>
                </a:solidFill>
                <a:hlinkClick r:id="rId7"/>
              </a:rPr>
              <a:t>Indicator 8 - Parent </a:t>
            </a:r>
            <a:r>
              <a:rPr lang="en-US" dirty="0">
                <a:hlinkClick r:id="rId7"/>
              </a:rPr>
              <a:t>Involvement</a:t>
            </a:r>
            <a:r>
              <a:rPr lang="en-US" dirty="0">
                <a:solidFill>
                  <a:schemeClr val="tx1"/>
                </a:solidFill>
                <a:hlinkClick r:id="rId7"/>
              </a:rPr>
              <a:t> </a:t>
            </a:r>
            <a:r>
              <a:rPr lang="en-US" dirty="0">
                <a:solidFill>
                  <a:schemeClr val="tx1"/>
                </a:solidFill>
                <a:latin typeface="+mn-lt"/>
              </a:rPr>
              <a:t>and IEP Record Reviews</a:t>
            </a:r>
          </a:p>
          <a:p>
            <a:pPr lvl="1"/>
            <a:r>
              <a:rPr lang="en-US" dirty="0">
                <a:solidFill>
                  <a:schemeClr val="tx1"/>
                </a:solidFill>
                <a:latin typeface="+mn-lt"/>
              </a:rPr>
              <a:t>used to meet federal reporting requirements - </a:t>
            </a:r>
            <a:r>
              <a:rPr lang="en-US" dirty="0" err="1">
                <a:solidFill>
                  <a:schemeClr val="tx1"/>
                </a:solidFill>
                <a:latin typeface="+mn-lt"/>
                <a:hlinkClick r:id="rId8"/>
              </a:rPr>
              <a:t>EdFacts</a:t>
            </a:r>
            <a:endParaRPr lang="en-US" dirty="0"/>
          </a:p>
          <a:p>
            <a:pPr marL="0" indent="0">
              <a:buNone/>
            </a:pPr>
            <a:r>
              <a:rPr lang="en-US" b="1" dirty="0">
                <a:solidFill>
                  <a:schemeClr val="tx1"/>
                </a:solidFill>
                <a:latin typeface="+mn-lt"/>
              </a:rPr>
              <a:t>Staff:</a:t>
            </a:r>
          </a:p>
          <a:p>
            <a:pPr lvl="1"/>
            <a:r>
              <a:rPr lang="en-US" dirty="0"/>
              <a:t>l</a:t>
            </a:r>
            <a:r>
              <a:rPr lang="en-US" dirty="0">
                <a:solidFill>
                  <a:schemeClr val="tx1"/>
                </a:solidFill>
                <a:latin typeface="+mn-lt"/>
              </a:rPr>
              <a:t>inked to the student data to fulfill required staff qualifications</a:t>
            </a:r>
          </a:p>
          <a:p>
            <a:pPr lvl="1"/>
            <a:r>
              <a:rPr lang="en-US" dirty="0">
                <a:solidFill>
                  <a:schemeClr val="tx1"/>
                </a:solidFill>
                <a:latin typeface="+mn-lt"/>
              </a:rPr>
              <a:t>used to meet federal reporting requirements – </a:t>
            </a:r>
            <a:r>
              <a:rPr lang="en-US" dirty="0" err="1">
                <a:solidFill>
                  <a:schemeClr val="tx1"/>
                </a:solidFill>
                <a:latin typeface="+mn-lt"/>
                <a:hlinkClick r:id="rId8"/>
              </a:rPr>
              <a:t>EdFacts</a:t>
            </a:r>
            <a:endParaRPr lang="en-US" dirty="0">
              <a:solidFill>
                <a:schemeClr val="tx1"/>
              </a:solidFill>
              <a:latin typeface="+mn-lt"/>
            </a:endParaRPr>
          </a:p>
          <a:p>
            <a:pPr lvl="1"/>
            <a:r>
              <a:rPr lang="en-US" dirty="0"/>
              <a:t>reports generated for the State Legislature, Federal government, local Administrative Units, and the public</a:t>
            </a:r>
            <a:endParaRPr lang="en-US" dirty="0">
              <a:solidFill>
                <a:schemeClr val="tx1"/>
              </a:solidFill>
              <a:latin typeface="+mn-lt"/>
            </a:endParaRPr>
          </a:p>
          <a:p>
            <a:pPr marL="457200" lvl="1" indent="0">
              <a:buNone/>
            </a:pPr>
            <a:endParaRPr lang="en-US" dirty="0">
              <a:solidFill>
                <a:schemeClr val="tx1"/>
              </a:solidFill>
              <a:latin typeface="+mn-lt"/>
            </a:endParaRPr>
          </a:p>
          <a:p>
            <a:pPr marL="0" indent="0">
              <a:buNone/>
            </a:pPr>
            <a:endParaRPr lang="en-US" dirty="0">
              <a:solidFill>
                <a:schemeClr val="tx1"/>
              </a:solidFill>
              <a:latin typeface="+mn-lt"/>
            </a:endParaRPr>
          </a:p>
          <a:p>
            <a:pPr marL="0" indent="0">
              <a:buNone/>
            </a:pP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252718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a:solidFill>
                  <a:schemeClr val="tx1"/>
                </a:solidFill>
              </a:rPr>
              <a:t>SNAPSHOT PROCESS</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title="Camer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1118" y="4066749"/>
            <a:ext cx="1125125" cy="914400"/>
          </a:xfrm>
          <a:prstGeom prst="rect">
            <a:avLst/>
          </a:prstGeom>
        </p:spPr>
      </p:pic>
    </p:spTree>
    <p:extLst>
      <p:ext uri="{BB962C8B-B14F-4D97-AF65-F5344CB8AC3E}">
        <p14:creationId xmlns:p14="http://schemas.microsoft.com/office/powerpoint/2010/main" val="268135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IEP to Staff to Student"/>
          <p:cNvGraphicFramePr/>
          <p:nvPr/>
        </p:nvGraphicFramePr>
        <p:xfrm>
          <a:off x="7257" y="445910"/>
          <a:ext cx="5021943" cy="3410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title="Camer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5116">
            <a:off x="4991454" y="1540453"/>
            <a:ext cx="2381250" cy="1838325"/>
          </a:xfrm>
          <a:prstGeom prst="rect">
            <a:avLst/>
          </a:prstGeom>
        </p:spPr>
      </p:pic>
      <p:sp>
        <p:nvSpPr>
          <p:cNvPr id="13" name="Curved Down Arrow 12" title="Arrow"/>
          <p:cNvSpPr/>
          <p:nvPr/>
        </p:nvSpPr>
        <p:spPr>
          <a:xfrm rot="7360536">
            <a:off x="5733260" y="2638940"/>
            <a:ext cx="3233274" cy="16132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46741" y="215078"/>
            <a:ext cx="50219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0000FF"/>
                </a:solidFill>
                <a:effectLst/>
                <a:uLnTx/>
                <a:uFillTx/>
                <a:latin typeface="Calibri" panose="020F0502020204030204"/>
                <a:ea typeface="+mn-ea"/>
                <a:cs typeface="+mn-cs"/>
              </a:rPr>
              <a:t>Step 1: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UPLOAD INTERCHANGE FILES (or verify they have been uploaded)</a:t>
            </a:r>
          </a:p>
        </p:txBody>
      </p:sp>
      <p:sp>
        <p:nvSpPr>
          <p:cNvPr id="15" name="TextBox 14"/>
          <p:cNvSpPr txBox="1"/>
          <p:nvPr/>
        </p:nvSpPr>
        <p:spPr>
          <a:xfrm>
            <a:off x="5088418" y="841510"/>
            <a:ext cx="36140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0000FF"/>
                </a:solidFill>
                <a:effectLst/>
                <a:uLnTx/>
                <a:uFillTx/>
                <a:latin typeface="Calibri" panose="020F0502020204030204"/>
                <a:ea typeface="+mn-ea"/>
                <a:cs typeface="+mn-cs"/>
              </a:rPr>
              <a:t>Step 2: </a:t>
            </a:r>
            <a:r>
              <a:rPr kumimoji="0" lang="en-US" sz="2400" b="1" i="0" u="none" strike="noStrike" kern="1200" cap="all" spc="0" normalizeH="0" baseline="0" noProof="0" dirty="0">
                <a:ln>
                  <a:noFill/>
                </a:ln>
                <a:solidFill>
                  <a:prstClr val="black"/>
                </a:solidFill>
                <a:effectLst/>
                <a:uLnTx/>
                <a:uFillTx/>
                <a:latin typeface="Calibri" panose="020F0502020204030204"/>
                <a:ea typeface="+mn-ea"/>
                <a:cs typeface="+mn-cs"/>
              </a:rPr>
              <a:t>Create Snapshot</a:t>
            </a:r>
          </a:p>
        </p:txBody>
      </p:sp>
      <p:sp>
        <p:nvSpPr>
          <p:cNvPr id="16" name="TextBox 15"/>
          <p:cNvSpPr txBox="1"/>
          <p:nvPr/>
        </p:nvSpPr>
        <p:spPr>
          <a:xfrm>
            <a:off x="692724" y="3539879"/>
            <a:ext cx="49203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0000FF"/>
                </a:solidFill>
                <a:effectLst/>
                <a:uLnTx/>
                <a:uFillTx/>
                <a:latin typeface="Calibri" panose="020F0502020204030204"/>
                <a:ea typeface="+mn-ea"/>
                <a:cs typeface="+mn-cs"/>
              </a:rPr>
              <a:t>Step 3: </a:t>
            </a:r>
            <a:r>
              <a:rPr kumimoji="0" lang="en-US" sz="2400" b="1" i="0" u="none" strike="noStrike" kern="1200" cap="all" spc="0" normalizeH="0" baseline="0" noProof="0" dirty="0">
                <a:ln>
                  <a:noFill/>
                </a:ln>
                <a:solidFill>
                  <a:prstClr val="black"/>
                </a:solidFill>
                <a:effectLst/>
                <a:uLnTx/>
                <a:uFillTx/>
                <a:latin typeface="Calibri" panose="020F0502020204030204"/>
                <a:ea typeface="+mn-ea"/>
                <a:cs typeface="+mn-cs"/>
              </a:rPr>
              <a:t>ONCE EMAIL is received check status dashboard</a:t>
            </a:r>
          </a:p>
        </p:txBody>
      </p:sp>
      <p:sp>
        <p:nvSpPr>
          <p:cNvPr id="17" name="TextBox 16"/>
          <p:cNvSpPr txBox="1"/>
          <p:nvPr/>
        </p:nvSpPr>
        <p:spPr>
          <a:xfrm>
            <a:off x="941478" y="4508586"/>
            <a:ext cx="78228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0000FF"/>
                </a:solidFill>
                <a:effectLst/>
                <a:uLnTx/>
                <a:uFillTx/>
                <a:latin typeface="Calibri" panose="020F0502020204030204"/>
                <a:ea typeface="+mn-ea"/>
                <a:cs typeface="+mn-cs"/>
              </a:rPr>
              <a:t>Step 4: </a:t>
            </a:r>
            <a:r>
              <a:rPr lang="en-US" sz="2400" b="1" cap="all" dirty="0">
                <a:solidFill>
                  <a:prstClr val="black"/>
                </a:solidFill>
                <a:latin typeface="Calibri" panose="020F0502020204030204"/>
              </a:rPr>
              <a:t>Download</a:t>
            </a:r>
            <a:r>
              <a:rPr kumimoji="0" lang="en-US" sz="2400" b="1" i="0" u="none" strike="noStrike" kern="1200" cap="all" spc="0" normalizeH="0" baseline="0" noProof="0" dirty="0">
                <a:ln>
                  <a:noFill/>
                </a:ln>
                <a:solidFill>
                  <a:prstClr val="black"/>
                </a:solidFill>
                <a:effectLst/>
                <a:uLnTx/>
                <a:uFillTx/>
                <a:latin typeface="Calibri" panose="020F0502020204030204"/>
                <a:ea typeface="+mn-ea"/>
                <a:cs typeface="+mn-cs"/>
              </a:rPr>
              <a:t> DEC STUDENT and DEC STAFF error reports and work with staff respondent on changes needed </a:t>
            </a:r>
          </a:p>
        </p:txBody>
      </p:sp>
      <p:sp>
        <p:nvSpPr>
          <p:cNvPr id="10" name="TextBox 9"/>
          <p:cNvSpPr txBox="1"/>
          <p:nvPr/>
        </p:nvSpPr>
        <p:spPr>
          <a:xfrm>
            <a:off x="1560152" y="5652468"/>
            <a:ext cx="63507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0000FF"/>
                </a:solidFill>
                <a:effectLst/>
                <a:uLnTx/>
                <a:uFillTx/>
                <a:latin typeface="Calibri" panose="020F0502020204030204"/>
                <a:ea typeface="+mn-ea"/>
                <a:cs typeface="+mn-cs"/>
              </a:rPr>
              <a:t>Step 5: </a:t>
            </a:r>
            <a:r>
              <a:rPr kumimoji="0" lang="en-US" sz="2400" b="1" i="0" u="none" strike="noStrike" kern="1200" cap="all" spc="0" normalizeH="0" baseline="0" noProof="0" dirty="0">
                <a:ln>
                  <a:noFill/>
                </a:ln>
                <a:solidFill>
                  <a:prstClr val="black"/>
                </a:solidFill>
                <a:effectLst/>
                <a:uLnTx/>
                <a:uFillTx/>
                <a:latin typeface="Calibri" panose="020F0502020204030204"/>
                <a:ea typeface="+mn-ea"/>
                <a:cs typeface="+mn-cs"/>
              </a:rPr>
              <a:t>UPLOAD UPDATED INTERCHANGE FILES and go through steps again </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818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Snapshot Steps</a:t>
            </a:r>
          </a:p>
        </p:txBody>
      </p:sp>
      <p:sp>
        <p:nvSpPr>
          <p:cNvPr id="5" name="Content Placeholder 4"/>
          <p:cNvSpPr>
            <a:spLocks noGrp="1"/>
          </p:cNvSpPr>
          <p:nvPr>
            <p:ph idx="1"/>
          </p:nvPr>
        </p:nvSpPr>
        <p:spPr/>
        <p:txBody>
          <a:bodyPr>
            <a:normAutofit/>
          </a:bodyPr>
          <a:lstStyle/>
          <a:p>
            <a:pPr marL="0" indent="0">
              <a:buNone/>
            </a:pPr>
            <a:r>
              <a:rPr lang="en-US" sz="1800" dirty="0">
                <a:solidFill>
                  <a:schemeClr val="tx1"/>
                </a:solidFill>
                <a:latin typeface="+mn-lt"/>
              </a:rPr>
              <a:t>Prior to creating a snapshot:</a:t>
            </a:r>
          </a:p>
          <a:p>
            <a:r>
              <a:rPr lang="en-US" sz="1800" dirty="0">
                <a:solidFill>
                  <a:schemeClr val="tx1"/>
                </a:solidFill>
                <a:latin typeface="+mn-lt"/>
              </a:rPr>
              <a:t>Verify that </a:t>
            </a:r>
            <a:r>
              <a:rPr lang="en-US" sz="1800" dirty="0"/>
              <a:t>all 4 files </a:t>
            </a:r>
            <a:r>
              <a:rPr lang="en-US" sz="1800" dirty="0">
                <a:solidFill>
                  <a:schemeClr val="tx1"/>
                </a:solidFill>
                <a:latin typeface="+mn-lt"/>
              </a:rPr>
              <a:t>are uploaded and have processed successfully – Child, Participation, Staff Profile, Staff Assignment</a:t>
            </a:r>
          </a:p>
          <a:p>
            <a:pPr marL="1028700" lvl="1" indent="-342900"/>
            <a:r>
              <a:rPr lang="en-US" sz="1800" dirty="0"/>
              <a:t>Batch Maintenance screen</a:t>
            </a:r>
          </a:p>
          <a:p>
            <a:pPr marL="1028700" lvl="1" indent="-342900"/>
            <a:r>
              <a:rPr lang="en-US" sz="1800" dirty="0">
                <a:latin typeface="+mn-lt"/>
              </a:rPr>
              <a:t>District/AU Activity Report --&gt;</a:t>
            </a:r>
            <a:r>
              <a:rPr lang="en-US" sz="1800" dirty="0"/>
              <a:t>Cognos Reports/Special Education December Count </a:t>
            </a:r>
          </a:p>
          <a:p>
            <a:pPr marL="1028700" lvl="1" indent="-342900"/>
            <a:r>
              <a:rPr lang="en-US" sz="1800" dirty="0"/>
              <a:t>Email confirmations</a:t>
            </a:r>
          </a:p>
          <a:p>
            <a:pPr marL="1028700" lvl="1" indent="-342900"/>
            <a:r>
              <a:rPr lang="en-US" sz="1800" dirty="0">
                <a:latin typeface="+mn-lt"/>
              </a:rPr>
              <a:t>Status Dashboard</a:t>
            </a:r>
          </a:p>
          <a:p>
            <a:pPr marL="971550" lvl="1" indent="-285750">
              <a:buFont typeface="Wingdings" panose="05000000000000000000" pitchFamily="2" charset="2"/>
              <a:buChar char="ü"/>
            </a:pPr>
            <a:r>
              <a:rPr lang="en-US" sz="1800" dirty="0"/>
              <a:t>Ideally  files are error free, but not required in order to create a snapshot</a:t>
            </a:r>
          </a:p>
          <a:p>
            <a:pPr lvl="1" indent="0">
              <a:buNone/>
            </a:pPr>
            <a:endParaRPr lang="en-US" sz="1400" dirty="0">
              <a:latin typeface="+mn-lt"/>
            </a:endParaRPr>
          </a:p>
          <a:p>
            <a:pPr marL="342900" indent="-342900">
              <a:buAutoNum type="arabicPeriod"/>
            </a:pPr>
            <a:endParaRPr lang="en-US" sz="1800" dirty="0">
              <a:solidFill>
                <a:schemeClr val="tx1"/>
              </a:solidFill>
              <a:latin typeface="+mn-lt"/>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501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solidFill>
                  <a:schemeClr val="tx1"/>
                </a:solidFill>
              </a:rPr>
              <a:t>How to Create a Special Education </a:t>
            </a:r>
            <a:br>
              <a:rPr lang="en-US" sz="2000" dirty="0">
                <a:solidFill>
                  <a:schemeClr val="tx1"/>
                </a:solidFill>
              </a:rPr>
            </a:br>
            <a:r>
              <a:rPr lang="en-US" sz="2000" dirty="0">
                <a:solidFill>
                  <a:schemeClr val="tx1"/>
                </a:solidFill>
              </a:rPr>
              <a:t>December Count Snapshot</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3314" name="Picture 2" title="Snapshot 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29250" b="29700"/>
          <a:stretch/>
        </p:blipFill>
        <p:spPr bwMode="auto">
          <a:xfrm>
            <a:off x="342276" y="1473951"/>
            <a:ext cx="8625840" cy="427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01770" y="3610486"/>
            <a:ext cx="6415790" cy="320087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on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Special Education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tab</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Snapshot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from expanded list</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 Select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File Type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Sp. Ed Dec Count Snapshot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4869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School Year – automatically populates with 2023-202</a:t>
            </a:r>
            <a:r>
              <a:rPr lang="en-US" sz="1400" dirty="0">
                <a:solidFill>
                  <a:prstClr val="black"/>
                </a:solidFill>
                <a:latin typeface="Calibri" panose="020F0502020204030204"/>
              </a:rPr>
              <a:t>4</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4869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Organization/LEA – automatically populates based on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IdM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role</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Click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 Click </a:t>
            </a:r>
            <a:r>
              <a:rPr kumimoji="0" lang="en-US" sz="1400" b="1" i="0" u="none" strike="noStrike" kern="1200" cap="none" spc="0" normalizeH="0" baseline="0" noProof="0" dirty="0">
                <a:ln>
                  <a:noFill/>
                </a:ln>
                <a:solidFill>
                  <a:srgbClr val="70AD47"/>
                </a:solidFill>
                <a:effectLst/>
                <a:uLnTx/>
                <a:uFillTx/>
                <a:latin typeface="Calibri" panose="020F0502020204030204"/>
                <a:ea typeface="+mn-ea"/>
                <a:cs typeface="+mn-cs"/>
              </a:rPr>
              <a:t>Create Snapshot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button.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 should see a message display across the top left in green: “</a:t>
            </a:r>
            <a:r>
              <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rPr>
              <a:t>Snapshot creation triggered and processing. A notification email will be sent upon completion”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Watch for snapshot email confirmation. Snapshot is not finished processing until email is sent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000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Check Status Dashboard</a:t>
            </a:r>
          </a:p>
        </p:txBody>
      </p:sp>
      <p:sp>
        <p:nvSpPr>
          <p:cNvPr id="3" name="Text Placeholder 2"/>
          <p:cNvSpPr>
            <a:spLocks noGrp="1"/>
          </p:cNvSpPr>
          <p:nvPr>
            <p:ph idx="1"/>
          </p:nvPr>
        </p:nvSpPr>
        <p:spPr/>
        <p:txBody>
          <a:bodyPr/>
          <a:lstStyle/>
          <a:p>
            <a:pPr marL="0" indent="0">
              <a:buNone/>
            </a:pPr>
            <a:r>
              <a:rPr lang="en-US" sz="2800" dirty="0"/>
              <a:t>Checking the Status of the Snapshot</a:t>
            </a:r>
          </a:p>
          <a:p>
            <a:r>
              <a:rPr lang="en-US" sz="1800" dirty="0"/>
              <a:t>Click Special Education-&gt;Status Dashboard:</a:t>
            </a:r>
            <a:endParaRPr lang="en-US" sz="2800"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title="Snapshot Screenshot - Status Dashboard"/>
          <p:cNvPicPr>
            <a:picLocks noChangeAspect="1"/>
          </p:cNvPicPr>
          <p:nvPr/>
        </p:nvPicPr>
        <p:blipFill rotWithShape="1">
          <a:blip r:embed="rId3"/>
          <a:srcRect l="30393" t="40115" r="5675" b="18411"/>
          <a:stretch/>
        </p:blipFill>
        <p:spPr>
          <a:xfrm>
            <a:off x="851510" y="2242867"/>
            <a:ext cx="6559823" cy="3383280"/>
          </a:xfrm>
          <a:prstGeom prst="rect">
            <a:avLst/>
          </a:prstGeom>
        </p:spPr>
      </p:pic>
      <p:sp>
        <p:nvSpPr>
          <p:cNvPr id="2" name="TextBox 1"/>
          <p:cNvSpPr txBox="1"/>
          <p:nvPr/>
        </p:nvSpPr>
        <p:spPr>
          <a:xfrm>
            <a:off x="6126378" y="1370399"/>
            <a:ext cx="15078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Email confirmation is the green light for checking status dashboard!</a:t>
            </a:r>
          </a:p>
        </p:txBody>
      </p:sp>
    </p:spTree>
    <p:extLst>
      <p:ext uri="{BB962C8B-B14F-4D97-AF65-F5344CB8AC3E}">
        <p14:creationId xmlns:p14="http://schemas.microsoft.com/office/powerpoint/2010/main" val="2635753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Reviewing Snapshot Errors</a:t>
            </a:r>
          </a:p>
        </p:txBody>
      </p:sp>
      <p:sp>
        <p:nvSpPr>
          <p:cNvPr id="2" name="Content Placeholder 1"/>
          <p:cNvSpPr>
            <a:spLocks noGrp="1"/>
          </p:cNvSpPr>
          <p:nvPr>
            <p:ph idx="1"/>
          </p:nvPr>
        </p:nvSpPr>
        <p:spPr/>
        <p:txBody>
          <a:bodyPr/>
          <a:lstStyle/>
          <a:p>
            <a:pPr marL="0" indent="0">
              <a:buNone/>
            </a:pPr>
            <a:r>
              <a:rPr lang="en-US" sz="1800" dirty="0"/>
              <a:t>2 options for viewing errors:</a:t>
            </a:r>
          </a:p>
          <a:p>
            <a:pPr lvl="1"/>
            <a:r>
              <a:rPr lang="en-US" sz="1800" dirty="0"/>
              <a:t>Pipeline Reports - Error Reports/Special Education IEP Interchange</a:t>
            </a:r>
          </a:p>
          <a:p>
            <a:pPr lvl="2"/>
            <a:r>
              <a:rPr lang="en-US" dirty="0"/>
              <a:t>File Type: Sp. Ed December Count Staff OR</a:t>
            </a:r>
          </a:p>
          <a:p>
            <a:pPr lvl="2"/>
            <a:r>
              <a:rPr lang="en-US" dirty="0"/>
              <a:t>File Type: Sp. Ed December Count Student </a:t>
            </a:r>
          </a:p>
          <a:p>
            <a:pPr lvl="1"/>
            <a:r>
              <a:rPr lang="en-US" sz="1800" dirty="0"/>
              <a:t>Cognos Reports – Special Education December Count</a:t>
            </a:r>
          </a:p>
          <a:p>
            <a:pPr lvl="2"/>
            <a:r>
              <a:rPr lang="en-US" sz="1600" dirty="0"/>
              <a:t>Errors: Student Detail Report of Errors to Correct</a:t>
            </a:r>
          </a:p>
          <a:p>
            <a:pPr lvl="2"/>
            <a:r>
              <a:rPr lang="en-US" sz="1600" dirty="0"/>
              <a:t>Errors: Staff Detail Report of Errors to Correct</a:t>
            </a:r>
            <a:endParaRPr lang="en-US" dirty="0"/>
          </a:p>
          <a:p>
            <a:endParaRPr lang="en-US" dirty="0"/>
          </a:p>
          <a:p>
            <a:r>
              <a:rPr lang="en-US" altLang="en-US" sz="1800" dirty="0"/>
              <a:t>The list of all December Count Student and Staff Business rules (errors and warnings) can be found at: </a:t>
            </a:r>
            <a:r>
              <a:rPr lang="en-US" altLang="en-US" sz="1800" dirty="0">
                <a:hlinkClick r:id="rId2"/>
              </a:rPr>
              <a:t>http://www.cde.state.co.us/datapipeline/snap_sped-december</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754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rror Report"/>
          <p:cNvPicPr>
            <a:picLocks noChangeAspect="1"/>
          </p:cNvPicPr>
          <p:nvPr/>
        </p:nvPicPr>
        <p:blipFill rotWithShape="1">
          <a:blip r:embed="rId2">
            <a:extLst>
              <a:ext uri="{28A0092B-C50C-407E-A947-70E740481C1C}">
                <a14:useLocalDpi xmlns:a14="http://schemas.microsoft.com/office/drawing/2010/main" val="0"/>
              </a:ext>
            </a:extLst>
          </a:blip>
          <a:srcRect r="39228" b="31732"/>
          <a:stretch/>
        </p:blipFill>
        <p:spPr>
          <a:xfrm>
            <a:off x="274320" y="990362"/>
            <a:ext cx="7149616" cy="5019669"/>
          </a:xfrm>
          <a:prstGeom prst="rect">
            <a:avLst/>
          </a:prstGeom>
        </p:spPr>
      </p:pic>
      <p:sp>
        <p:nvSpPr>
          <p:cNvPr id="6" name="Text Placeholder 5"/>
          <p:cNvSpPr>
            <a:spLocks noGrp="1"/>
          </p:cNvSpPr>
          <p:nvPr>
            <p:ph idx="1"/>
          </p:nvPr>
        </p:nvSpPr>
        <p:spPr>
          <a:xfrm>
            <a:off x="138545" y="311986"/>
            <a:ext cx="7896514" cy="522778"/>
          </a:xfrm>
        </p:spPr>
        <p:txBody>
          <a:bodyPr>
            <a:noAutofit/>
          </a:bodyPr>
          <a:lstStyle/>
          <a:p>
            <a:pPr marL="0" indent="0">
              <a:buNone/>
            </a:pPr>
            <a:r>
              <a:rPr lang="en-US" dirty="0">
                <a:latin typeface="Museo Slab 500"/>
              </a:rPr>
              <a:t>Pipeline Error Reports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Rectangle 1" title="Rectangle"/>
          <p:cNvSpPr/>
          <p:nvPr/>
        </p:nvSpPr>
        <p:spPr>
          <a:xfrm>
            <a:off x="4748807" y="1376405"/>
            <a:ext cx="1521501" cy="3522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716874" y="1147068"/>
            <a:ext cx="2271010" cy="181588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File Type may 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Sp. Ed December Count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Sp. Ed December Count Student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Both are ‘DC’ error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495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Pipeline Error Report"/>
          <p:cNvPicPr>
            <a:picLocks noGrp="1" noChangeAspect="1"/>
          </p:cNvPicPr>
          <p:nvPr>
            <p:ph idx="1"/>
          </p:nvPr>
        </p:nvPicPr>
        <p:blipFill rotWithShape="1">
          <a:blip r:embed="rId2"/>
          <a:srcRect l="16399" t="6215" r="581" b="7287"/>
          <a:stretch/>
        </p:blipFill>
        <p:spPr>
          <a:xfrm>
            <a:off x="129331" y="1229932"/>
            <a:ext cx="6096000" cy="5081155"/>
          </a:xfrm>
          <a:prstGeom prst="rect">
            <a:avLst/>
          </a:prstGeom>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 Placeholder 5"/>
          <p:cNvSpPr>
            <a:spLocks noGrp="1"/>
          </p:cNvSpPr>
          <p:nvPr>
            <p:ph type="body" idx="4294967295"/>
          </p:nvPr>
        </p:nvSpPr>
        <p:spPr>
          <a:xfrm>
            <a:off x="0" y="227013"/>
            <a:ext cx="6096000" cy="639762"/>
          </a:xfrm>
        </p:spPr>
        <p:txBody>
          <a:bodyPr>
            <a:normAutofit fontScale="62500" lnSpcReduction="20000"/>
          </a:bodyPr>
          <a:lstStyle/>
          <a:p>
            <a:pPr marL="0" indent="0">
              <a:buNone/>
            </a:pPr>
            <a:r>
              <a:rPr lang="en-US" dirty="0"/>
              <a:t>Pipeline Error Report:</a:t>
            </a:r>
          </a:p>
          <a:p>
            <a:pPr marL="0" indent="0">
              <a:buNone/>
            </a:pPr>
            <a:r>
              <a:rPr lang="en-US" dirty="0"/>
              <a:t>Viewing detail error records in Excel</a:t>
            </a:r>
          </a:p>
        </p:txBody>
      </p:sp>
      <p:sp>
        <p:nvSpPr>
          <p:cNvPr id="9" name="TextBox 8"/>
          <p:cNvSpPr txBox="1"/>
          <p:nvPr/>
        </p:nvSpPr>
        <p:spPr>
          <a:xfrm>
            <a:off x="2584447" y="6329499"/>
            <a:ext cx="2335695" cy="369332"/>
          </a:xfrm>
          <a:prstGeom prst="rect">
            <a:avLst/>
          </a:prstGeom>
          <a:solidFill>
            <a:schemeClr val="bg2"/>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Click View Details</a:t>
            </a:r>
          </a:p>
        </p:txBody>
      </p:sp>
      <p:sp>
        <p:nvSpPr>
          <p:cNvPr id="10" name="Left Arrow 9" title="Arrow"/>
          <p:cNvSpPr/>
          <p:nvPr/>
        </p:nvSpPr>
        <p:spPr>
          <a:xfrm rot="19209503">
            <a:off x="3352185" y="5756412"/>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7" title="Data Pipeline Test System">
            <a:extLst>
              <a:ext uri="{FF2B5EF4-FFF2-40B4-BE49-F238E27FC236}">
                <a16:creationId xmlns:a16="http://schemas.microsoft.com/office/drawing/2014/main" id="{7F6C5B9D-1A86-D3C1-228A-831E86C7F1BC}"/>
              </a:ext>
            </a:extLst>
          </p:cNvPr>
          <p:cNvPicPr>
            <a:picLocks noChangeAspect="1"/>
          </p:cNvPicPr>
          <p:nvPr/>
        </p:nvPicPr>
        <p:blipFill rotWithShape="1">
          <a:blip r:embed="rId3">
            <a:extLst>
              <a:ext uri="{28A0092B-C50C-407E-A947-70E740481C1C}">
                <a14:useLocalDpi xmlns:a14="http://schemas.microsoft.com/office/drawing/2010/main" val="0"/>
              </a:ext>
            </a:extLst>
          </a:blip>
          <a:srcRect l="107" t="4101" r="66832" b="33433"/>
          <a:stretch/>
        </p:blipFill>
        <p:spPr>
          <a:xfrm>
            <a:off x="6096001" y="1211520"/>
            <a:ext cx="3047999" cy="3599472"/>
          </a:xfrm>
          <a:prstGeom prst="rect">
            <a:avLst/>
          </a:prstGeom>
        </p:spPr>
      </p:pic>
      <p:sp>
        <p:nvSpPr>
          <p:cNvPr id="5" name="TextBox 4">
            <a:extLst>
              <a:ext uri="{FF2B5EF4-FFF2-40B4-BE49-F238E27FC236}">
                <a16:creationId xmlns:a16="http://schemas.microsoft.com/office/drawing/2014/main" id="{7153DA16-47ED-06F8-1C29-EC6F0A2ADD55}"/>
              </a:ext>
            </a:extLst>
          </p:cNvPr>
          <p:cNvSpPr txBox="1"/>
          <p:nvPr/>
        </p:nvSpPr>
        <p:spPr>
          <a:xfrm>
            <a:off x="7730836" y="1839191"/>
            <a:ext cx="1283833" cy="369332"/>
          </a:xfrm>
          <a:prstGeom prst="rect">
            <a:avLst/>
          </a:prstGeom>
          <a:solidFill>
            <a:schemeClr val="bg2">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Click Excel</a:t>
            </a:r>
          </a:p>
        </p:txBody>
      </p:sp>
      <p:sp>
        <p:nvSpPr>
          <p:cNvPr id="7" name="Left Arrow 9" title="Arrow">
            <a:extLst>
              <a:ext uri="{FF2B5EF4-FFF2-40B4-BE49-F238E27FC236}">
                <a16:creationId xmlns:a16="http://schemas.microsoft.com/office/drawing/2014/main" id="{B182C6F9-0987-CBD0-C763-262258E6F522}"/>
              </a:ext>
            </a:extLst>
          </p:cNvPr>
          <p:cNvSpPr/>
          <p:nvPr/>
        </p:nvSpPr>
        <p:spPr>
          <a:xfrm rot="19209503">
            <a:off x="7353027" y="1679591"/>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41A39E-818E-1904-4797-32120033B0C8}"/>
              </a:ext>
            </a:extLst>
          </p:cNvPr>
          <p:cNvSpPr txBox="1"/>
          <p:nvPr/>
        </p:nvSpPr>
        <p:spPr>
          <a:xfrm>
            <a:off x="6498846" y="5101693"/>
            <a:ext cx="1784542" cy="644683"/>
          </a:xfrm>
          <a:prstGeom prst="rect">
            <a:avLst/>
          </a:prstGeom>
          <a:noFill/>
        </p:spPr>
        <p:txBody>
          <a:bodyPr wrap="square" rtlCol="0">
            <a:spAutoFit/>
          </a:bodyPr>
          <a:lstStyle/>
          <a:p>
            <a:r>
              <a:rPr lang="en-US" b="1" dirty="0"/>
              <a:t>*Only shows first 1000 errors</a:t>
            </a:r>
          </a:p>
        </p:txBody>
      </p:sp>
    </p:spTree>
    <p:extLst>
      <p:ext uri="{BB962C8B-B14F-4D97-AF65-F5344CB8AC3E}">
        <p14:creationId xmlns:p14="http://schemas.microsoft.com/office/powerpoint/2010/main" val="3416170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Cognos Reports – option for checking Snapshot errors</a:t>
            </a:r>
            <a:br>
              <a:rPr lang="en-US" dirty="0"/>
            </a:br>
            <a:endParaRPr lang="en-US" dirty="0"/>
          </a:p>
        </p:txBody>
      </p:sp>
      <p:sp>
        <p:nvSpPr>
          <p:cNvPr id="3" name="Text Placeholder 2"/>
          <p:cNvSpPr>
            <a:spLocks noGrp="1"/>
          </p:cNvSpPr>
          <p:nvPr>
            <p:ph idx="1"/>
          </p:nvPr>
        </p:nvSpPr>
        <p:spPr/>
        <p:txBody>
          <a:bodyPr/>
          <a:lstStyle/>
          <a:p>
            <a:r>
              <a:rPr lang="en-US" sz="2400" dirty="0"/>
              <a:t>ERROR REPORTS</a:t>
            </a:r>
          </a:p>
          <a:p>
            <a:r>
              <a:rPr lang="en-US" sz="2400" dirty="0"/>
              <a:t>“COGNOS”</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7" name="Picture 2" title="Snapshot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t="10417" r="78333" b="59821"/>
          <a:stretch/>
        </p:blipFill>
        <p:spPr bwMode="auto">
          <a:xfrm>
            <a:off x="1027691" y="3251201"/>
            <a:ext cx="3387467" cy="30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title="Snapshot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06" y="1320800"/>
            <a:ext cx="3474933" cy="168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nt Arrow 8" title="Arrow"/>
          <p:cNvSpPr/>
          <p:nvPr/>
        </p:nvSpPr>
        <p:spPr>
          <a:xfrm rot="5400000">
            <a:off x="2984027" y="2505335"/>
            <a:ext cx="1600023" cy="1491732"/>
          </a:xfrm>
          <a:prstGeom prst="bentArrow">
            <a:avLst>
              <a:gd name="adj1" fmla="val 25000"/>
              <a:gd name="adj2" fmla="val 25000"/>
              <a:gd name="adj3" fmla="val 25000"/>
              <a:gd name="adj4" fmla="val 48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415158" y="2030424"/>
            <a:ext cx="3193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Opens new window</a:t>
            </a:r>
          </a:p>
        </p:txBody>
      </p:sp>
      <p:sp>
        <p:nvSpPr>
          <p:cNvPr id="11" name="Line Callout 2 (No Border) 10"/>
          <p:cNvSpPr/>
          <p:nvPr/>
        </p:nvSpPr>
        <p:spPr>
          <a:xfrm>
            <a:off x="4525748" y="3952343"/>
            <a:ext cx="1801310" cy="1933437"/>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Special Education December </a:t>
            </a:r>
          </a:p>
        </p:txBody>
      </p:sp>
    </p:spTree>
    <p:extLst>
      <p:ext uri="{BB962C8B-B14F-4D97-AF65-F5344CB8AC3E}">
        <p14:creationId xmlns:p14="http://schemas.microsoft.com/office/powerpoint/2010/main" val="4135953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Cognos Report"/>
          <p:cNvPicPr>
            <a:picLocks noGrp="1" noChangeAspect="1"/>
          </p:cNvPicPr>
          <p:nvPr>
            <p:ph idx="4294967295"/>
          </p:nvPr>
        </p:nvPicPr>
        <p:blipFill rotWithShape="1">
          <a:blip r:embed="rId2"/>
          <a:srcRect t="19104" r="46413"/>
          <a:stretch/>
        </p:blipFill>
        <p:spPr>
          <a:xfrm>
            <a:off x="0" y="138113"/>
            <a:ext cx="5376863" cy="6492875"/>
          </a:xfrm>
          <a:prstGeom prst="rect">
            <a:avLst/>
          </a:prstGeom>
        </p:spPr>
      </p:pic>
      <p:sp>
        <p:nvSpPr>
          <p:cNvPr id="8" name="Left Arrow 7" title="Arrow"/>
          <p:cNvSpPr/>
          <p:nvPr/>
        </p:nvSpPr>
        <p:spPr>
          <a:xfrm>
            <a:off x="2782957" y="3007379"/>
            <a:ext cx="567345" cy="234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Left Arrow 8" title="Arrow"/>
          <p:cNvSpPr/>
          <p:nvPr/>
        </p:nvSpPr>
        <p:spPr>
          <a:xfrm>
            <a:off x="2782957" y="3444028"/>
            <a:ext cx="567345" cy="261610"/>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523336" y="2903285"/>
            <a:ext cx="2923856" cy="523220"/>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Excluded Report: Includes excluded records – those w/ interchange errors</a:t>
            </a:r>
          </a:p>
        </p:txBody>
      </p:sp>
      <p:sp>
        <p:nvSpPr>
          <p:cNvPr id="11" name="TextBox 10"/>
          <p:cNvSpPr txBox="1"/>
          <p:nvPr/>
        </p:nvSpPr>
        <p:spPr>
          <a:xfrm>
            <a:off x="3523336" y="3622341"/>
            <a:ext cx="2744016"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Included Report: Includes records that are included in the snapshot</a:t>
            </a:r>
          </a:p>
        </p:txBody>
      </p:sp>
      <p:sp>
        <p:nvSpPr>
          <p:cNvPr id="2" name="TextBox 1" title="Rectangle"/>
          <p:cNvSpPr txBox="1"/>
          <p:nvPr/>
        </p:nvSpPr>
        <p:spPr>
          <a:xfrm>
            <a:off x="532151" y="2822713"/>
            <a:ext cx="2164659" cy="369332"/>
          </a:xfrm>
          <a:prstGeom prst="rect">
            <a:avLst/>
          </a:prstGeom>
          <a:noFill/>
          <a:ln w="190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title="Rectangle"/>
          <p:cNvSpPr txBox="1"/>
          <p:nvPr/>
        </p:nvSpPr>
        <p:spPr>
          <a:xfrm>
            <a:off x="532148" y="3336306"/>
            <a:ext cx="2164662" cy="369332"/>
          </a:xfrm>
          <a:prstGeom prst="rect">
            <a:avLst/>
          </a:prstGeom>
          <a:noFill/>
          <a:ln w="28575">
            <a:solidFill>
              <a:schemeClr val="accent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title="Rectangle"/>
          <p:cNvSpPr txBox="1"/>
          <p:nvPr/>
        </p:nvSpPr>
        <p:spPr>
          <a:xfrm>
            <a:off x="532150" y="2006697"/>
            <a:ext cx="2164659" cy="369332"/>
          </a:xfrm>
          <a:prstGeom prst="rect">
            <a:avLst/>
          </a:prstGeom>
          <a:noFill/>
          <a:ln w="190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title="Rectangle"/>
          <p:cNvSpPr txBox="1"/>
          <p:nvPr/>
        </p:nvSpPr>
        <p:spPr>
          <a:xfrm>
            <a:off x="532148" y="2411168"/>
            <a:ext cx="2164659" cy="369332"/>
          </a:xfrm>
          <a:prstGeom prst="rect">
            <a:avLst/>
          </a:prstGeom>
          <a:noFill/>
          <a:ln w="190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eft Arrow 14" title="Arrow"/>
          <p:cNvSpPr/>
          <p:nvPr/>
        </p:nvSpPr>
        <p:spPr>
          <a:xfrm>
            <a:off x="2782957" y="2535227"/>
            <a:ext cx="567345" cy="245273"/>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Left Arrow 15" title="Arrow"/>
          <p:cNvSpPr/>
          <p:nvPr/>
        </p:nvSpPr>
        <p:spPr>
          <a:xfrm>
            <a:off x="2782957" y="2098623"/>
            <a:ext cx="567345" cy="27148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3523337" y="2064305"/>
            <a:ext cx="2646554" cy="52322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Error Reports: Staff and Student have separate reports </a:t>
            </a:r>
          </a:p>
        </p:txBody>
      </p:sp>
      <p:sp>
        <p:nvSpPr>
          <p:cNvPr id="6" name="TextBox 5"/>
          <p:cNvSpPr txBox="1"/>
          <p:nvPr/>
        </p:nvSpPr>
        <p:spPr>
          <a:xfrm>
            <a:off x="3350302" y="57013"/>
            <a:ext cx="55227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Special Education December Count Cognos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--&gt;Cognos Reports/Special Education December Count</a:t>
            </a:r>
          </a:p>
        </p:txBody>
      </p:sp>
      <p:sp>
        <p:nvSpPr>
          <p:cNvPr id="3" name="TextBox 2">
            <a:extLst>
              <a:ext uri="{FF2B5EF4-FFF2-40B4-BE49-F238E27FC236}">
                <a16:creationId xmlns:a16="http://schemas.microsoft.com/office/drawing/2014/main" id="{D75FC6D0-9628-4C48-94A0-78C7CA2E03AD}"/>
              </a:ext>
            </a:extLst>
          </p:cNvPr>
          <p:cNvSpPr txBox="1"/>
          <p:nvPr/>
        </p:nvSpPr>
        <p:spPr>
          <a:xfrm>
            <a:off x="6397516" y="3629221"/>
            <a:ext cx="24755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included reports help to troubleshoot snapshot errors DC114, DC115, DC225, DC019, DC020, DC225, DC191-204</a:t>
            </a:r>
          </a:p>
        </p:txBody>
      </p:sp>
    </p:spTree>
    <p:extLst>
      <p:ext uri="{BB962C8B-B14F-4D97-AF65-F5344CB8AC3E}">
        <p14:creationId xmlns:p14="http://schemas.microsoft.com/office/powerpoint/2010/main" val="245310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97DF-CBDE-6130-9597-38F7BA7DF6CB}"/>
              </a:ext>
            </a:extLst>
          </p:cNvPr>
          <p:cNvSpPr>
            <a:spLocks noGrp="1"/>
          </p:cNvSpPr>
          <p:nvPr>
            <p:ph type="title"/>
          </p:nvPr>
        </p:nvSpPr>
        <p:spPr/>
        <p:txBody>
          <a:bodyPr/>
          <a:lstStyle/>
          <a:p>
            <a:r>
              <a:rPr lang="en-US" dirty="0">
                <a:solidFill>
                  <a:schemeClr val="tx1"/>
                </a:solidFill>
              </a:rPr>
              <a:t>Special Education Student Funding Clarification</a:t>
            </a:r>
          </a:p>
        </p:txBody>
      </p:sp>
      <p:sp>
        <p:nvSpPr>
          <p:cNvPr id="3" name="Content Placeholder 2">
            <a:extLst>
              <a:ext uri="{FF2B5EF4-FFF2-40B4-BE49-F238E27FC236}">
                <a16:creationId xmlns:a16="http://schemas.microsoft.com/office/drawing/2014/main" id="{4AA96488-CB9F-1EFE-B7A4-124BE655CEF4}"/>
              </a:ext>
            </a:extLst>
          </p:cNvPr>
          <p:cNvSpPr>
            <a:spLocks noGrp="1"/>
          </p:cNvSpPr>
          <p:nvPr>
            <p:ph idx="1"/>
          </p:nvPr>
        </p:nvSpPr>
        <p:spPr>
          <a:xfrm>
            <a:off x="431426" y="1398638"/>
            <a:ext cx="7886700" cy="4640674"/>
          </a:xfrm>
        </p:spPr>
        <p:txBody>
          <a:bodyPr>
            <a:normAutofit/>
          </a:bodyPr>
          <a:lstStyle/>
          <a:p>
            <a:r>
              <a:rPr lang="en-US" sz="1900" dirty="0">
                <a:effectLst/>
                <a:ea typeface="Calibri" panose="020F0502020204030204" pitchFamily="34" charset="0"/>
              </a:rPr>
              <a:t>IDEA federal funding is calculated from Student October Snapshot data </a:t>
            </a:r>
          </a:p>
          <a:p>
            <a:r>
              <a:rPr lang="en-US" sz="1900" dirty="0">
                <a:effectLst/>
                <a:ea typeface="Calibri" panose="020F0502020204030204" pitchFamily="34" charset="0"/>
              </a:rPr>
              <a:t>ECEA (</a:t>
            </a:r>
            <a:r>
              <a:rPr lang="en-US" sz="1800" dirty="0"/>
              <a:t>Exceptional Children’s Educational Act) </a:t>
            </a:r>
            <a:r>
              <a:rPr lang="en-US" sz="1900" dirty="0">
                <a:effectLst/>
                <a:ea typeface="Calibri" panose="020F0502020204030204" pitchFamily="34" charset="0"/>
              </a:rPr>
              <a:t>state funding is calculated from December Count Snapshot data</a:t>
            </a:r>
          </a:p>
          <a:p>
            <a:pPr lvl="1">
              <a:buFont typeface="Wingdings" panose="05000000000000000000" pitchFamily="2" charset="2"/>
              <a:buChar char="ü"/>
            </a:pPr>
            <a:r>
              <a:rPr lang="en-US" dirty="0"/>
              <a:t>Funding is based on Special Education status as of 12/01 as well as tier A and tier B disability types</a:t>
            </a:r>
          </a:p>
          <a:p>
            <a:pPr marL="457200" lvl="1" indent="0">
              <a:buNone/>
            </a:pPr>
            <a:r>
              <a:rPr lang="en-US" dirty="0"/>
              <a:t>Detail Report found in the Special Ed December Count Cognos folder –</a:t>
            </a:r>
          </a:p>
          <a:p>
            <a:pPr lvl="2">
              <a:buFont typeface="Wingdings" panose="05000000000000000000" pitchFamily="2" charset="2"/>
              <a:buChar char="Ø"/>
            </a:pPr>
            <a:r>
              <a:rPr lang="en-US" dirty="0"/>
              <a:t>Student: Detail Funded by Disability Tier and Member District</a:t>
            </a:r>
          </a:p>
          <a:p>
            <a:pPr marL="457200" lvl="1" indent="0">
              <a:buNone/>
            </a:pPr>
            <a:endParaRPr lang="en-US" dirty="0"/>
          </a:p>
          <a:p>
            <a:pPr lvl="1">
              <a:buFont typeface="Wingdings" panose="05000000000000000000" pitchFamily="2" charset="2"/>
              <a:buChar char="Ø"/>
            </a:pPr>
            <a:endParaRPr lang="en-US" dirty="0"/>
          </a:p>
          <a:p>
            <a:pPr marL="0" indent="0">
              <a:buNone/>
            </a:pPr>
            <a:r>
              <a:rPr lang="en-US" sz="1800" dirty="0"/>
              <a:t>You’ll find the funding amount and breakdown for each district/AU at this link: </a:t>
            </a:r>
          </a:p>
          <a:p>
            <a:pPr marL="457200" lvl="1" indent="0">
              <a:buNone/>
            </a:pPr>
            <a:r>
              <a:rPr lang="en-US" sz="1800" u="sng" dirty="0">
                <a:solidFill>
                  <a:srgbClr val="0000FF"/>
                </a:solidFill>
                <a:effectLst/>
                <a:latin typeface="Calibri" panose="020F0502020204030204" pitchFamily="34" charset="0"/>
                <a:ea typeface="Calibri" panose="020F0502020204030204" pitchFamily="34" charset="0"/>
                <a:hlinkClick r:id="rId3"/>
              </a:rPr>
              <a:t>https://www.cde.state.co.us/cdefisgrant/allocations</a:t>
            </a: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738C84AE-B225-F4C7-389C-2748B24CED70}"/>
              </a:ext>
            </a:extLst>
          </p:cNvPr>
          <p:cNvSpPr>
            <a:spLocks noGrp="1"/>
          </p:cNvSpPr>
          <p:nvPr>
            <p:ph type="sldNum" sz="quarter" idx="12"/>
          </p:nvPr>
        </p:nvSpPr>
        <p:spPr/>
        <p:txBody>
          <a:bodyPr/>
          <a:lstStyle/>
          <a:p>
            <a:fld id="{67726FA2-3EC9-4717-AD62-D8C823692DD3}" type="slidenum">
              <a:rPr lang="en-US" smtClean="0"/>
              <a:t>6</a:t>
            </a:fld>
            <a:endParaRPr lang="en-US"/>
          </a:p>
        </p:txBody>
      </p:sp>
    </p:spTree>
    <p:extLst>
      <p:ext uri="{BB962C8B-B14F-4D97-AF65-F5344CB8AC3E}">
        <p14:creationId xmlns:p14="http://schemas.microsoft.com/office/powerpoint/2010/main" val="1490212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071" y="254514"/>
            <a:ext cx="6081865" cy="756418"/>
          </a:xfrm>
        </p:spPr>
        <p:txBody>
          <a:bodyPr anchor="t">
            <a:normAutofit/>
          </a:bodyPr>
          <a:lstStyle/>
          <a:p>
            <a:r>
              <a:rPr lang="en-US" dirty="0">
                <a:solidFill>
                  <a:schemeClr val="tx1"/>
                </a:solidFill>
              </a:rPr>
              <a:t>Cognos Error Reports</a:t>
            </a:r>
            <a:br>
              <a:rPr lang="en-US" dirty="0"/>
            </a:br>
            <a:endParaRPr lang="en-US" dirty="0"/>
          </a:p>
        </p:txBody>
      </p:sp>
      <p:pic>
        <p:nvPicPr>
          <p:cNvPr id="5" name="Content Placeholder 4" title="Error Report Screenshot"/>
          <p:cNvPicPr>
            <a:picLocks noGrp="1" noChangeAspect="1"/>
          </p:cNvPicPr>
          <p:nvPr>
            <p:ph idx="1"/>
          </p:nvPr>
        </p:nvPicPr>
        <p:blipFill rotWithShape="1">
          <a:blip r:embed="rId3">
            <a:extLst>
              <a:ext uri="{28A0092B-C50C-407E-A947-70E740481C1C}">
                <a14:useLocalDpi xmlns:a14="http://schemas.microsoft.com/office/drawing/2010/main" val="0"/>
              </a:ext>
            </a:extLst>
          </a:blip>
          <a:srcRect t="4644" r="37020"/>
          <a:stretch/>
        </p:blipFill>
        <p:spPr>
          <a:xfrm>
            <a:off x="21972" y="1711841"/>
            <a:ext cx="8537238" cy="8078753"/>
          </a:xfrm>
          <a:noFill/>
        </p:spPr>
      </p:pic>
      <p:sp>
        <p:nvSpPr>
          <p:cNvPr id="2" name="Slide Number Placeholder 1"/>
          <p:cNvSpPr>
            <a:spLocks noGrp="1"/>
          </p:cNvSpPr>
          <p:nvPr>
            <p:ph type="sldNum" sz="quarter" idx="12"/>
          </p:nvPr>
        </p:nvSpPr>
        <p:spPr>
          <a:xfrm>
            <a:off x="223071" y="6427018"/>
            <a:ext cx="20574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60</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538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Exporting Cognos Report to Excel</a:t>
            </a:r>
          </a:p>
        </p:txBody>
      </p:sp>
      <p:pic>
        <p:nvPicPr>
          <p:cNvPr id="5" name="Content Placeholder 4"/>
          <p:cNvPicPr>
            <a:picLocks noGrp="1" noChangeAspect="1"/>
          </p:cNvPicPr>
          <p:nvPr>
            <p:ph idx="1"/>
          </p:nvPr>
        </p:nvPicPr>
        <p:blipFill rotWithShape="1">
          <a:blip r:embed="rId2"/>
          <a:stretch/>
        </p:blipFill>
        <p:spPr>
          <a:xfrm>
            <a:off x="2357437" y="2031206"/>
            <a:ext cx="4429125" cy="3505200"/>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4854727" y="1310252"/>
            <a:ext cx="3536530" cy="4408412"/>
          </a:xfrm>
          <a:prstGeom prst="rect">
            <a:avLst/>
          </a:prstGeom>
        </p:spPr>
      </p:pic>
      <p:sp>
        <p:nvSpPr>
          <p:cNvPr id="7" name="TextBox 9"/>
          <p:cNvSpPr txBox="1"/>
          <p:nvPr/>
        </p:nvSpPr>
        <p:spPr>
          <a:xfrm>
            <a:off x="2392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‘Play’ Button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(available when a report is showing)</a:t>
            </a:r>
          </a:p>
        </p:txBody>
      </p:sp>
      <p:sp>
        <p:nvSpPr>
          <p:cNvPr id="8" name="Rectangle 7"/>
          <p:cNvSpPr/>
          <p:nvPr/>
        </p:nvSpPr>
        <p:spPr>
          <a:xfrm>
            <a:off x="5093293"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flipV="1">
            <a:off x="7016098" y="3194553"/>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81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a:solidFill>
                  <a:schemeClr val="tx1"/>
                </a:solidFill>
                <a:ea typeface="+mj-ea"/>
              </a:rPr>
              <a:t>Correcting Snapshot Errors</a:t>
            </a:r>
          </a:p>
        </p:txBody>
      </p:sp>
      <p:sp>
        <p:nvSpPr>
          <p:cNvPr id="40962" name="Content Placeholder 4"/>
          <p:cNvSpPr>
            <a:spLocks noGrp="1"/>
          </p:cNvSpPr>
          <p:nvPr>
            <p:ph idx="1"/>
          </p:nvPr>
        </p:nvSpPr>
        <p:spPr bwMode="auto"/>
        <p:txBody>
          <a:bodyPr wrap="square" numCol="1" anchor="t" anchorCtr="0" compatLnSpc="1">
            <a:prstTxWarp prst="textNoShape">
              <a:avLst/>
            </a:prstTxWarp>
            <a:noAutofit/>
          </a:bodyPr>
          <a:lstStyle/>
          <a:p>
            <a:pPr marL="285750" indent="-285750">
              <a:buFont typeface="Wingdings" panose="05000000000000000000" pitchFamily="2" charset="2"/>
              <a:buChar char="§"/>
            </a:pPr>
            <a:r>
              <a:rPr lang="en-US" sz="1800" dirty="0">
                <a:solidFill>
                  <a:schemeClr val="tx1"/>
                </a:solidFill>
                <a:latin typeface="+mn-lt"/>
              </a:rPr>
              <a:t>View Status of December Count snapshot </a:t>
            </a:r>
          </a:p>
          <a:p>
            <a:pPr lvl="1"/>
            <a:r>
              <a:rPr lang="en-US" sz="1800" dirty="0"/>
              <a:t>Email will be sent with status</a:t>
            </a:r>
          </a:p>
          <a:p>
            <a:pPr lvl="1"/>
            <a:r>
              <a:rPr lang="en-US" sz="1800" dirty="0"/>
              <a:t>Then check Status Dashboard screen –shows if processed and # of errors</a:t>
            </a:r>
            <a:endParaRPr lang="en-US" altLang="en-US" sz="1800" b="0" dirty="0"/>
          </a:p>
          <a:p>
            <a:pPr marL="273050" eaLnBrk="1" hangingPunct="1">
              <a:buFont typeface="Wingdings" pitchFamily="2" charset="2"/>
              <a:buChar char="§"/>
            </a:pPr>
            <a:r>
              <a:rPr lang="en-US" altLang="en-US" sz="1800" b="0" dirty="0">
                <a:solidFill>
                  <a:schemeClr val="tx1"/>
                </a:solidFill>
                <a:latin typeface="+mn-lt"/>
              </a:rPr>
              <a:t>View errors in the Detail Error Reports (Pipeline Error Reports or Cognos)</a:t>
            </a:r>
          </a:p>
          <a:p>
            <a:pPr marL="273050" eaLnBrk="1" hangingPunct="1">
              <a:buFont typeface="Wingdings" pitchFamily="2" charset="2"/>
              <a:buChar char="§"/>
            </a:pPr>
            <a:r>
              <a:rPr lang="en-US" altLang="en-US" sz="1800" b="0" dirty="0">
                <a:solidFill>
                  <a:schemeClr val="tx1"/>
                </a:solidFill>
                <a:latin typeface="+mn-lt"/>
              </a:rPr>
              <a:t>Option to export the report to Excel </a:t>
            </a:r>
          </a:p>
          <a:p>
            <a:pPr marL="273050" eaLnBrk="1" hangingPunct="1">
              <a:buFont typeface="Wingdings" pitchFamily="2" charset="2"/>
              <a:buChar char="§"/>
            </a:pPr>
            <a:r>
              <a:rPr lang="en-US" altLang="en-US" sz="1800" b="0" dirty="0">
                <a:solidFill>
                  <a:schemeClr val="tx1"/>
                </a:solidFill>
                <a:latin typeface="+mn-lt"/>
              </a:rPr>
              <a:t>Correct the errors in the appropriate Interchange File </a:t>
            </a:r>
          </a:p>
          <a:p>
            <a:pPr marL="1016000" lvl="1" indent="-285750"/>
            <a:r>
              <a:rPr lang="en-US" altLang="en-US" sz="1800" dirty="0"/>
              <a:t>Ideally in</a:t>
            </a:r>
            <a:r>
              <a:rPr lang="en-US" altLang="en-US" sz="1800" b="0" dirty="0">
                <a:solidFill>
                  <a:schemeClr val="tx1"/>
                </a:solidFill>
              </a:rPr>
              <a:t> Enrich or your source system</a:t>
            </a:r>
          </a:p>
          <a:p>
            <a:pPr marL="1016000" lvl="1" indent="-285750"/>
            <a:r>
              <a:rPr lang="en-US" altLang="en-US" sz="1800" b="0" dirty="0">
                <a:solidFill>
                  <a:schemeClr val="tx1"/>
                </a:solidFill>
              </a:rPr>
              <a:t>Student/Staff files-</a:t>
            </a:r>
            <a:r>
              <a:rPr lang="en-US" altLang="en-US" sz="1800" dirty="0"/>
              <a:t> will </a:t>
            </a:r>
            <a:r>
              <a:rPr lang="en-US" altLang="en-US" sz="1800" b="0" dirty="0">
                <a:solidFill>
                  <a:schemeClr val="tx1"/>
                </a:solidFill>
              </a:rPr>
              <a:t>need to contact district respondent </a:t>
            </a:r>
            <a:r>
              <a:rPr lang="en-US" altLang="en-US" sz="1800" dirty="0"/>
              <a:t>to resolve these</a:t>
            </a:r>
            <a:r>
              <a:rPr lang="en-US" altLang="en-US" sz="1800" b="0" dirty="0">
                <a:solidFill>
                  <a:schemeClr val="tx1"/>
                </a:solidFill>
              </a:rPr>
              <a:t> errors (unles</a:t>
            </a:r>
            <a:r>
              <a:rPr lang="en-US" altLang="en-US" sz="1800" dirty="0"/>
              <a:t>s AU is submitting staff)</a:t>
            </a:r>
            <a:endParaRPr lang="en-US" altLang="en-US" sz="1800" b="0" dirty="0">
              <a:solidFill>
                <a:schemeClr val="tx1"/>
              </a:solidFill>
            </a:endParaRPr>
          </a:p>
          <a:p>
            <a:pPr marL="273050" eaLnBrk="1" hangingPunct="1">
              <a:buFont typeface="Wingdings" pitchFamily="2" charset="2"/>
              <a:buChar char="§"/>
            </a:pPr>
            <a:r>
              <a:rPr lang="en-US" altLang="en-US" sz="1800" b="0" dirty="0">
                <a:solidFill>
                  <a:schemeClr val="tx1"/>
                </a:solidFill>
                <a:latin typeface="+mn-lt"/>
              </a:rPr>
              <a:t>Re-upload your corrected files to the IEP Interchange.  If errors only exist in 1 of the files, you can resubmit only the 1 file containing corrections.</a:t>
            </a:r>
          </a:p>
          <a:p>
            <a:pPr marL="273050" eaLnBrk="1" hangingPunct="1">
              <a:buFont typeface="Wingdings" pitchFamily="2" charset="2"/>
              <a:buChar char="§"/>
            </a:pPr>
            <a:r>
              <a:rPr lang="en-US" altLang="en-US" sz="1800" b="0" dirty="0">
                <a:solidFill>
                  <a:schemeClr val="tx1"/>
                </a:solidFill>
                <a:latin typeface="+mn-lt"/>
              </a:rPr>
              <a:t>Re-Create the Snapshot</a:t>
            </a:r>
          </a:p>
          <a:p>
            <a:pPr marL="273050" eaLnBrk="1" hangingPunct="1">
              <a:buFont typeface="Wingdings" pitchFamily="2" charset="2"/>
              <a:buChar char="§"/>
            </a:pPr>
            <a:r>
              <a:rPr lang="en-US" altLang="en-US" sz="1800" b="0" dirty="0">
                <a:solidFill>
                  <a:schemeClr val="tx1"/>
                </a:solidFill>
                <a:latin typeface="+mn-lt"/>
              </a:rPr>
              <a:t>Repeat as many times as needed</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4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138546" y="97436"/>
            <a:ext cx="5652654" cy="913873"/>
          </a:xfrm>
        </p:spPr>
        <p:txBody>
          <a:bodyPr>
            <a:normAutofit fontScale="25000" lnSpcReduction="20000"/>
          </a:bodyPr>
          <a:lstStyle/>
          <a:p>
            <a:endParaRPr lang="en-US" dirty="0"/>
          </a:p>
          <a:p>
            <a:pPr marL="0" indent="0">
              <a:buNone/>
            </a:pPr>
            <a:r>
              <a:rPr lang="en-US" sz="8600" dirty="0"/>
              <a:t>Records not found in Snapshot Report </a:t>
            </a:r>
          </a:p>
          <a:p>
            <a:pPr marL="0" indent="0">
              <a:buNone/>
            </a:pPr>
            <a:r>
              <a:rPr lang="en-US" sz="8600" dirty="0"/>
              <a:t>Due to Criteria Issue </a:t>
            </a:r>
          </a:p>
          <a:p>
            <a:endParaRPr lang="en-US" dirty="0"/>
          </a:p>
        </p:txBody>
      </p:sp>
      <p:sp>
        <p:nvSpPr>
          <p:cNvPr id="3" name="Slide Number Placeholder 2"/>
          <p:cNvSpPr>
            <a:spLocks noGrp="1"/>
          </p:cNvSpPr>
          <p:nvPr>
            <p:ph type="sldNum" sz="quarter" idx="12"/>
          </p:nvPr>
        </p:nvSpPr>
        <p:spPr>
          <a:xfrm>
            <a:off x="233462" y="6395439"/>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1" name="TextBox 10"/>
          <p:cNvSpPr txBox="1"/>
          <p:nvPr/>
        </p:nvSpPr>
        <p:spPr>
          <a:xfrm>
            <a:off x="574964" y="6068066"/>
            <a:ext cx="6646284" cy="461665"/>
          </a:xfrm>
          <a:prstGeom prst="rect">
            <a:avLst/>
          </a:prstGeom>
          <a:solidFill>
            <a:schemeClr val="accent3">
              <a:alpha val="25000"/>
            </a:schemeClr>
          </a:solid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Pipeline Reports: Records Not in Snapshot</a:t>
            </a:r>
          </a:p>
        </p:txBody>
      </p:sp>
      <p:sp>
        <p:nvSpPr>
          <p:cNvPr id="15" name="TextBox 14"/>
          <p:cNvSpPr txBox="1"/>
          <p:nvPr/>
        </p:nvSpPr>
        <p:spPr>
          <a:xfrm>
            <a:off x="125377" y="1144648"/>
            <a:ext cx="6659453"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Records that are not in the Included </a:t>
            </a:r>
            <a:r>
              <a:rPr lang="en-US" sz="2000" dirty="0">
                <a:solidFill>
                  <a:prstClr val="black"/>
                </a:solidFill>
                <a:latin typeface="Gill Sans MT" panose="020B0502020104020203" pitchFamily="34" charset="0"/>
              </a:rPr>
              <a:t>S</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napshot</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lang="en-US" sz="2000" dirty="0">
                <a:solidFill>
                  <a:prstClr val="black"/>
                </a:solidFill>
                <a:latin typeface="Gill Sans MT" panose="020B0502020104020203" pitchFamily="34" charset="0"/>
              </a:rPr>
              <a:t>R</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ecords</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report may be </a:t>
            </a:r>
            <a:r>
              <a:rPr lang="en-US" sz="2000" dirty="0">
                <a:solidFill>
                  <a:prstClr val="black"/>
                </a:solidFill>
                <a:latin typeface="Gill Sans MT" panose="020B0502020104020203" pitchFamily="34" charset="0"/>
              </a:rPr>
              <a:t>located in the ‘Records Not in Snapshot’ report for December Staff or December Student</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E6EAB6A-7DDA-D476-0A92-61F6E9C95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9" t="-707" r="14029" b="2338"/>
          <a:stretch/>
        </p:blipFill>
        <p:spPr bwMode="auto">
          <a:xfrm>
            <a:off x="-332509" y="2321304"/>
            <a:ext cx="9476509" cy="3147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4634A2-CB8E-B85A-7E7D-B365808C95BE}"/>
              </a:ext>
            </a:extLst>
          </p:cNvPr>
          <p:cNvSpPr txBox="1"/>
          <p:nvPr/>
        </p:nvSpPr>
        <p:spPr>
          <a:xfrm>
            <a:off x="3706132" y="3895095"/>
            <a:ext cx="21642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Missing records are broken out by </a:t>
            </a:r>
            <a:b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Student or Staff and file types for each</a:t>
            </a:r>
          </a:p>
        </p:txBody>
      </p:sp>
      <p:cxnSp>
        <p:nvCxnSpPr>
          <p:cNvPr id="9" name="Straight Connector 8" title="Arrow">
            <a:extLst>
              <a:ext uri="{FF2B5EF4-FFF2-40B4-BE49-F238E27FC236}">
                <a16:creationId xmlns:a16="http://schemas.microsoft.com/office/drawing/2014/main" id="{C26EAE5D-6AFD-E77C-40E8-4C2FFBD97025}"/>
              </a:ext>
            </a:extLst>
          </p:cNvPr>
          <p:cNvCxnSpPr>
            <a:cxnSpLocks/>
          </p:cNvCxnSpPr>
          <p:nvPr/>
        </p:nvCxnSpPr>
        <p:spPr>
          <a:xfrm flipH="1" flipV="1">
            <a:off x="1076107" y="5202208"/>
            <a:ext cx="970902" cy="732519"/>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480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December Count Snapshot Error Exceptions</a:t>
            </a:r>
          </a:p>
        </p:txBody>
      </p:sp>
      <p:sp>
        <p:nvSpPr>
          <p:cNvPr id="2" name="Content Placeholder 1"/>
          <p:cNvSpPr>
            <a:spLocks noGrp="1"/>
          </p:cNvSpPr>
          <p:nvPr>
            <p:ph idx="1"/>
          </p:nvPr>
        </p:nvSpPr>
        <p:spPr/>
        <p:txBody>
          <a:bodyPr>
            <a:noAutofit/>
          </a:bodyPr>
          <a:lstStyle/>
          <a:p>
            <a:pPr marL="45720" indent="0">
              <a:buNone/>
            </a:pPr>
            <a:r>
              <a:rPr lang="en-US" sz="1400" b="0" dirty="0">
                <a:solidFill>
                  <a:schemeClr val="tx1"/>
                </a:solidFill>
                <a:latin typeface="+mn-lt"/>
              </a:rPr>
              <a:t>The Special Education December Count has 5 Allowable Exceptions.</a:t>
            </a:r>
          </a:p>
          <a:p>
            <a:pPr marL="0" indent="0">
              <a:buNone/>
            </a:pPr>
            <a:r>
              <a:rPr lang="en-US" sz="1400" b="0" dirty="0">
                <a:solidFill>
                  <a:schemeClr val="tx1"/>
                </a:solidFill>
                <a:latin typeface="+mn-lt"/>
              </a:rPr>
              <a:t>If you receive one of the following errors it will be necessary to send us in an Exception.  You may find the template under Additional </a:t>
            </a:r>
            <a:r>
              <a:rPr lang="en-US" sz="1400" dirty="0">
                <a:solidFill>
                  <a:schemeClr val="tx1"/>
                </a:solidFill>
                <a:latin typeface="+mn-lt"/>
              </a:rPr>
              <a:t>Links</a:t>
            </a:r>
            <a:r>
              <a:rPr lang="en-US" sz="1400" b="0" dirty="0">
                <a:solidFill>
                  <a:schemeClr val="tx1"/>
                </a:solidFill>
                <a:latin typeface="+mn-lt"/>
              </a:rPr>
              <a:t> here</a:t>
            </a:r>
            <a:r>
              <a:rPr lang="en-US" sz="1400" dirty="0">
                <a:solidFill>
                  <a:schemeClr val="tx1"/>
                </a:solidFill>
                <a:latin typeface="+mn-lt"/>
              </a:rPr>
              <a:t>: </a:t>
            </a:r>
            <a:r>
              <a:rPr lang="en-US" sz="1400" dirty="0">
                <a:solidFill>
                  <a:schemeClr val="tx1"/>
                </a:solidFill>
                <a:latin typeface="+mn-lt"/>
                <a:hlinkClick r:id="rId2"/>
              </a:rPr>
              <a:t>http://www.cde.state.co.us/datapipeline/snap_sped-december</a:t>
            </a:r>
            <a:r>
              <a:rPr lang="en-US" sz="1400" dirty="0">
                <a:solidFill>
                  <a:schemeClr val="tx1"/>
                </a:solidFill>
                <a:latin typeface="+mn-lt"/>
              </a:rPr>
              <a:t> </a:t>
            </a:r>
            <a:endParaRPr lang="en-US" sz="1400" b="0" dirty="0">
              <a:solidFill>
                <a:schemeClr val="tx1"/>
              </a:solidFill>
              <a:latin typeface="+mn-lt"/>
            </a:endParaRPr>
          </a:p>
          <a:p>
            <a:pPr marL="45720" indent="0">
              <a:buNone/>
            </a:pPr>
            <a:r>
              <a:rPr lang="en-US" sz="1400" b="1" dirty="0">
                <a:solidFill>
                  <a:schemeClr val="tx1"/>
                </a:solidFill>
                <a:latin typeface="+mn-lt"/>
              </a:rPr>
              <a:t>Student: </a:t>
            </a:r>
          </a:p>
          <a:p>
            <a:pPr marL="331470" indent="-285750"/>
            <a:r>
              <a:rPr lang="en-US" sz="1400" dirty="0">
                <a:solidFill>
                  <a:schemeClr val="tx1"/>
                </a:solidFill>
                <a:latin typeface="+mn-lt"/>
              </a:rPr>
              <a:t>DC104</a:t>
            </a:r>
            <a:r>
              <a:rPr lang="en-US" sz="1400" b="0" dirty="0">
                <a:solidFill>
                  <a:schemeClr val="tx1"/>
                </a:solidFill>
                <a:latin typeface="+mn-lt"/>
              </a:rPr>
              <a:t> Age is outside of the min/max range for this grade level.</a:t>
            </a:r>
          </a:p>
          <a:p>
            <a:pPr marL="45720" indent="0">
              <a:buNone/>
            </a:pPr>
            <a:r>
              <a:rPr lang="en-US" sz="1400" b="1" dirty="0">
                <a:solidFill>
                  <a:schemeClr val="tx1"/>
                </a:solidFill>
                <a:latin typeface="+mn-lt"/>
              </a:rPr>
              <a:t>Staff:</a:t>
            </a:r>
          </a:p>
          <a:p>
            <a:pPr marL="331470" indent="-285750"/>
            <a:r>
              <a:rPr lang="en-US" sz="1400" dirty="0">
                <a:solidFill>
                  <a:schemeClr val="tx1"/>
                </a:solidFill>
                <a:latin typeface="+mn-lt"/>
              </a:rPr>
              <a:t>DC033</a:t>
            </a:r>
            <a:r>
              <a:rPr lang="en-US" sz="1400" b="0" dirty="0">
                <a:solidFill>
                  <a:schemeClr val="tx1"/>
                </a:solidFill>
                <a:latin typeface="+mn-lt"/>
              </a:rPr>
              <a:t> No Special Education Director was reported. </a:t>
            </a:r>
          </a:p>
          <a:p>
            <a:pPr marL="331470" indent="-285750"/>
            <a:r>
              <a:rPr lang="en-US" sz="1400" dirty="0">
                <a:solidFill>
                  <a:schemeClr val="tx1"/>
                </a:solidFill>
                <a:latin typeface="+mn-lt"/>
              </a:rPr>
              <a:t>DC043</a:t>
            </a:r>
            <a:r>
              <a:rPr lang="en-US" sz="1400" b="0" dirty="0">
                <a:solidFill>
                  <a:schemeClr val="tx1"/>
                </a:solidFill>
                <a:latin typeface="+mn-lt"/>
              </a:rPr>
              <a:t> No Child Find Coordinator was reported.</a:t>
            </a:r>
          </a:p>
          <a:p>
            <a:pPr marL="331470" indent="-285750"/>
            <a:r>
              <a:rPr lang="en-US" sz="1400" dirty="0">
                <a:solidFill>
                  <a:schemeClr val="tx1"/>
                </a:solidFill>
                <a:latin typeface="+mn-lt"/>
              </a:rPr>
              <a:t>DC157 FTE total for an individual is outside of 0.005 and 1.71 allowable range </a:t>
            </a:r>
          </a:p>
          <a:p>
            <a:pPr marL="331470" indent="-285750"/>
            <a:r>
              <a:rPr lang="en-US" sz="1400" dirty="0">
                <a:solidFill>
                  <a:schemeClr val="tx1"/>
                </a:solidFill>
                <a:latin typeface="+mn-lt"/>
              </a:rPr>
              <a:t>DC206 TOTAL FTE  for an individual is outside of allowable range </a:t>
            </a:r>
            <a:endParaRPr lang="en-US" sz="1400" b="0" dirty="0">
              <a:solidFill>
                <a:schemeClr val="tx1"/>
              </a:solidFill>
              <a:latin typeface="+mn-lt"/>
            </a:endParaRPr>
          </a:p>
          <a:p>
            <a:pPr marL="45720" indent="0">
              <a:buNone/>
            </a:pPr>
            <a:endParaRPr lang="en-US" sz="1400" b="0" dirty="0">
              <a:solidFill>
                <a:schemeClr val="tx1"/>
              </a:solidFill>
              <a:latin typeface="+mn-lt"/>
            </a:endParaRPr>
          </a:p>
          <a:p>
            <a:pPr marL="45720" indent="0">
              <a:buNone/>
            </a:pPr>
            <a:r>
              <a:rPr lang="en-US" sz="1400" b="0" dirty="0">
                <a:solidFill>
                  <a:schemeClr val="tx1"/>
                </a:solidFill>
                <a:latin typeface="+mn-lt"/>
              </a:rPr>
              <a:t>Please see the Instructions tab for directions in completing the exception template.  Paste the template into </a:t>
            </a:r>
            <a:r>
              <a:rPr lang="en-US" sz="1400" dirty="0"/>
              <a:t>your AU #</a:t>
            </a:r>
            <a:r>
              <a:rPr lang="en-US" sz="1400" b="0" dirty="0">
                <a:solidFill>
                  <a:schemeClr val="tx1"/>
                </a:solidFill>
                <a:latin typeface="+mn-lt"/>
              </a:rPr>
              <a:t> </a:t>
            </a:r>
            <a:r>
              <a:rPr lang="en-US" sz="1400" b="1" dirty="0">
                <a:solidFill>
                  <a:schemeClr val="accent2"/>
                </a:solidFill>
                <a:latin typeface="+mn-lt"/>
              </a:rPr>
              <a:t>Syncplicity </a:t>
            </a:r>
            <a:r>
              <a:rPr lang="en-US" sz="1400" b="0" dirty="0">
                <a:solidFill>
                  <a:schemeClr val="tx1"/>
                </a:solidFill>
                <a:latin typeface="+mn-lt"/>
              </a:rPr>
              <a:t>folder and let us know via email to look for it. Once approved, CDE will upload the exceptions and let you know to recreate the snapshot bypassing the business rule for the approved record. </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802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D950-C510-F28E-B10F-7F6AE8DCF8DD}"/>
              </a:ext>
            </a:extLst>
          </p:cNvPr>
          <p:cNvSpPr>
            <a:spLocks noGrp="1"/>
          </p:cNvSpPr>
          <p:nvPr>
            <p:ph type="ctrTitle"/>
          </p:nvPr>
        </p:nvSpPr>
        <p:spPr/>
        <p:txBody>
          <a:bodyPr/>
          <a:lstStyle/>
          <a:p>
            <a:r>
              <a:rPr lang="en-US" dirty="0">
                <a:solidFill>
                  <a:schemeClr val="tx1"/>
                </a:solidFill>
              </a:rPr>
              <a:t>Live Demonstration of Data Pipeline System and Website</a:t>
            </a:r>
          </a:p>
        </p:txBody>
      </p:sp>
      <p:sp>
        <p:nvSpPr>
          <p:cNvPr id="3" name="Slide Number Placeholder 2">
            <a:extLst>
              <a:ext uri="{FF2B5EF4-FFF2-40B4-BE49-F238E27FC236}">
                <a16:creationId xmlns:a16="http://schemas.microsoft.com/office/drawing/2014/main" id="{2EE91073-03A8-1BF5-AD4F-85F49B8A1F00}"/>
              </a:ext>
            </a:extLst>
          </p:cNvPr>
          <p:cNvSpPr>
            <a:spLocks noGrp="1"/>
          </p:cNvSpPr>
          <p:nvPr>
            <p:ph type="sldNum" sz="quarter" idx="12"/>
          </p:nvPr>
        </p:nvSpPr>
        <p:spPr/>
        <p:txBody>
          <a:bodyPr/>
          <a:lstStyle/>
          <a:p>
            <a:fld id="{67726FA2-3EC9-4717-AD62-D8C823692DD3}" type="slidenum">
              <a:rPr lang="en-US" smtClean="0"/>
              <a:t>65</a:t>
            </a:fld>
            <a:endParaRPr lang="en-US"/>
          </a:p>
        </p:txBody>
      </p:sp>
    </p:spTree>
    <p:extLst>
      <p:ext uri="{BB962C8B-B14F-4D97-AF65-F5344CB8AC3E}">
        <p14:creationId xmlns:p14="http://schemas.microsoft.com/office/powerpoint/2010/main" val="237928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27788"/>
            <a:ext cx="2057400" cy="365125"/>
          </a:xfrm>
        </p:spPr>
        <p:txBody>
          <a:bodyPr/>
          <a:lstStyle/>
          <a:p>
            <a:fld id="{67726FA2-3EC9-4717-AD62-D8C823692DD3}" type="slidenum">
              <a:rPr lang="en-US" smtClean="0"/>
              <a:pPr/>
              <a:t>66</a:t>
            </a:fld>
            <a:endParaRPr lang="en-US" dirty="0"/>
          </a:p>
        </p:txBody>
      </p:sp>
      <p:sp>
        <p:nvSpPr>
          <p:cNvPr id="3" name="Content Placeholder 2"/>
          <p:cNvSpPr>
            <a:spLocks noGrp="1"/>
          </p:cNvSpPr>
          <p:nvPr>
            <p:ph idx="4294967295"/>
          </p:nvPr>
        </p:nvSpPr>
        <p:spPr>
          <a:xfrm>
            <a:off x="0" y="1463675"/>
            <a:ext cx="3495675" cy="2513013"/>
          </a:xfrm>
        </p:spPr>
        <p:txBody>
          <a:bodyPr>
            <a:normAutofit fontScale="92500" lnSpcReduction="20000"/>
          </a:bodyPr>
          <a:lstStyle/>
          <a:p>
            <a:pPr marL="0" indent="0">
              <a:buNone/>
            </a:pPr>
            <a:r>
              <a:rPr lang="en-US" dirty="0"/>
              <a:t>                                                                                                              </a:t>
            </a: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r>
              <a:rPr lang="en-US" i="1" dirty="0">
                <a:solidFill>
                  <a:srgbClr val="C00000"/>
                </a:solidFill>
              </a:rPr>
              <a:t>  </a:t>
            </a:r>
          </a:p>
          <a:p>
            <a:pPr marL="0" indent="0">
              <a:buNone/>
            </a:pPr>
            <a:endParaRPr lang="en-US" i="1" dirty="0">
              <a:solidFill>
                <a:srgbClr val="C00000"/>
              </a:solidFill>
            </a:endParaRPr>
          </a:p>
          <a:p>
            <a:pPr marL="0" indent="0">
              <a:buNone/>
            </a:pPr>
            <a:endParaRPr lang="en-US" i="1" dirty="0">
              <a:solidFill>
                <a:srgbClr val="C00000"/>
              </a:solidFill>
            </a:endParaRPr>
          </a:p>
        </p:txBody>
      </p:sp>
      <p:pic>
        <p:nvPicPr>
          <p:cNvPr id="2" name="Picture 2" descr="Free and customizable thank you templates">
            <a:extLst>
              <a:ext uri="{FF2B5EF4-FFF2-40B4-BE49-F238E27FC236}">
                <a16:creationId xmlns:a16="http://schemas.microsoft.com/office/drawing/2014/main" id="{993CE4CD-0024-70AF-2458-70857B4F1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23900"/>
            <a:ext cx="7620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7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a:solidFill>
                  <a:schemeClr val="tx1"/>
                </a:solidFill>
              </a:rPr>
              <a:t>Special Education December Count:</a:t>
            </a:r>
            <a:br>
              <a:rPr lang="en-US">
                <a:solidFill>
                  <a:schemeClr val="tx1"/>
                </a:solidFill>
              </a:rPr>
            </a:br>
            <a:r>
              <a:rPr lang="en-US">
                <a:solidFill>
                  <a:schemeClr val="tx1"/>
                </a:solidFill>
              </a:rPr>
              <a:t>Staff and Student Snapshot Timeline</a:t>
            </a:r>
            <a:endParaRPr lang="en-US" dirty="0">
              <a:solidFill>
                <a:schemeClr val="tx1"/>
              </a:solidFill>
            </a:endParaRP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7" name="Content Placeholder 9">
            <a:extLst>
              <a:ext uri="{FF2B5EF4-FFF2-40B4-BE49-F238E27FC236}">
                <a16:creationId xmlns:a16="http://schemas.microsoft.com/office/drawing/2014/main" id="{1DF0B861-E5AD-F232-457E-34804AD867A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31480513"/>
              </p:ext>
            </p:extLst>
          </p:nvPr>
        </p:nvGraphicFramePr>
        <p:xfrm>
          <a:off x="152005" y="1421316"/>
          <a:ext cx="7315595" cy="4595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23D08D4-3D9D-D20B-71BE-471B317D91B5}"/>
              </a:ext>
            </a:extLst>
          </p:cNvPr>
          <p:cNvSpPr txBox="1"/>
          <p:nvPr/>
        </p:nvSpPr>
        <p:spPr>
          <a:xfrm>
            <a:off x="0" y="6016633"/>
            <a:ext cx="8697858" cy="307777"/>
          </a:xfrm>
          <a:prstGeom prst="rect">
            <a:avLst/>
          </a:prstGeom>
          <a:noFill/>
        </p:spPr>
        <p:txBody>
          <a:bodyPr wrap="square" rtlCol="0">
            <a:spAutoFit/>
          </a:bodyPr>
          <a:lstStyle/>
          <a:p>
            <a:r>
              <a:rPr lang="en-US" sz="1400" dirty="0"/>
              <a:t>Link to full timeline </a:t>
            </a:r>
            <a:r>
              <a:rPr lang="en-US" sz="1400" dirty="0">
                <a:hlinkClick r:id="rId7"/>
              </a:rPr>
              <a:t>https://www.cde.state.co.us/datapipeline/2023-2024specialeducationdecembercounttimeline</a:t>
            </a:r>
            <a:r>
              <a:rPr lang="en-US" sz="1400" dirty="0"/>
              <a:t> </a:t>
            </a:r>
          </a:p>
        </p:txBody>
      </p:sp>
    </p:spTree>
    <p:extLst>
      <p:ext uri="{BB962C8B-B14F-4D97-AF65-F5344CB8AC3E}">
        <p14:creationId xmlns:p14="http://schemas.microsoft.com/office/powerpoint/2010/main" val="314224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shot of Data Pipeline Web Page"/>
          <p:cNvPicPr>
            <a:picLocks noChangeAspect="1"/>
          </p:cNvPicPr>
          <p:nvPr/>
        </p:nvPicPr>
        <p:blipFill>
          <a:blip r:embed="rId2"/>
          <a:stretch>
            <a:fillRect/>
          </a:stretch>
        </p:blipFill>
        <p:spPr>
          <a:xfrm>
            <a:off x="0" y="1053716"/>
            <a:ext cx="9144000" cy="4750567"/>
          </a:xfrm>
          <a:prstGeom prst="rect">
            <a:avLst/>
          </a:prstGeom>
        </p:spPr>
      </p:pic>
      <p:sp>
        <p:nvSpPr>
          <p:cNvPr id="3" name="Title 2"/>
          <p:cNvSpPr>
            <a:spLocks noGrp="1"/>
          </p:cNvSpPr>
          <p:nvPr>
            <p:ph type="title"/>
          </p:nvPr>
        </p:nvSpPr>
        <p:spPr/>
        <p:txBody>
          <a:bodyPr/>
          <a:lstStyle/>
          <a:p>
            <a:r>
              <a:rPr lang="en-US" dirty="0">
                <a:solidFill>
                  <a:schemeClr val="tx1"/>
                </a:solidFill>
              </a:rPr>
              <a:t>Website Overview</a:t>
            </a:r>
          </a:p>
        </p:txBody>
      </p:sp>
      <p:sp>
        <p:nvSpPr>
          <p:cNvPr id="4" name="Slide Number Placeholder 3"/>
          <p:cNvSpPr>
            <a:spLocks noGrp="1"/>
          </p:cNvSpPr>
          <p:nvPr>
            <p:ph type="sldNum" sz="quarter" idx="12"/>
          </p:nvPr>
        </p:nvSpPr>
        <p:spPr>
          <a:xfrm>
            <a:off x="220133" y="6356350"/>
            <a:ext cx="408517" cy="365125"/>
          </a:xfrm>
          <a:prstGeom prst="rect">
            <a:avLst/>
          </a:prstGeom>
        </p:spPr>
        <p:txBody>
          <a:bodyPr/>
          <a:lstStyle/>
          <a:p>
            <a:fld id="{600BAA8B-998A-4793-9AB8-94EE2C3B2243}" type="slidenum">
              <a:rPr lang="en-US" smtClean="0"/>
              <a:pPr/>
              <a:t>8</a:t>
            </a:fld>
            <a:endParaRPr lang="en-US" dirty="0"/>
          </a:p>
        </p:txBody>
      </p:sp>
      <p:sp>
        <p:nvSpPr>
          <p:cNvPr id="8" name="Rectangular Callout 7" title="Rectangle Callout over Pipeline Page"/>
          <p:cNvSpPr/>
          <p:nvPr/>
        </p:nvSpPr>
        <p:spPr>
          <a:xfrm rot="10800000">
            <a:off x="4626708" y="3509107"/>
            <a:ext cx="2114768" cy="1355569"/>
          </a:xfrm>
          <a:prstGeom prst="wedgeRectCallout">
            <a:avLst/>
          </a:prstGeom>
          <a:noFill/>
          <a:ln w="25400">
            <a:solidFill>
              <a:srgbClr val="FF0000"/>
            </a:solidFill>
          </a:ln>
          <a:effectLst>
            <a:innerShdw blurRad="63500" dist="50800" dir="162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4523" y="2809044"/>
            <a:ext cx="3287247" cy="646331"/>
          </a:xfrm>
          <a:prstGeom prst="rect">
            <a:avLst/>
          </a:prstGeom>
          <a:noFill/>
        </p:spPr>
        <p:txBody>
          <a:bodyPr wrap="none" rtlCol="0">
            <a:spAutoFit/>
          </a:bodyPr>
          <a:lstStyle/>
          <a:p>
            <a:pPr algn="ctr"/>
            <a:r>
              <a:rPr lang="en-US" dirty="0">
                <a:solidFill>
                  <a:srgbClr val="FF0000"/>
                </a:solidFill>
              </a:rPr>
              <a:t>To login to Data Pipeline System </a:t>
            </a:r>
          </a:p>
          <a:p>
            <a:pPr algn="ctr"/>
            <a:r>
              <a:rPr lang="en-US" dirty="0">
                <a:solidFill>
                  <a:srgbClr val="FF0000"/>
                </a:solidFill>
              </a:rPr>
              <a:t>click here:</a:t>
            </a:r>
          </a:p>
        </p:txBody>
      </p:sp>
      <p:sp>
        <p:nvSpPr>
          <p:cNvPr id="10" name="Line Callout 2 9"/>
          <p:cNvSpPr/>
          <p:nvPr/>
        </p:nvSpPr>
        <p:spPr>
          <a:xfrm>
            <a:off x="4132332" y="1887127"/>
            <a:ext cx="2508230" cy="773776"/>
          </a:xfrm>
          <a:prstGeom prst="borderCallout2">
            <a:avLst>
              <a:gd name="adj1" fmla="val 43098"/>
              <a:gd name="adj2" fmla="val 100365"/>
              <a:gd name="adj3" fmla="val 70262"/>
              <a:gd name="adj4" fmla="val 125106"/>
              <a:gd name="adj5" fmla="val 113840"/>
              <a:gd name="adj6" fmla="val 143433"/>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Staff/IEP Interchange Information</a:t>
            </a:r>
          </a:p>
        </p:txBody>
      </p:sp>
      <p:sp>
        <p:nvSpPr>
          <p:cNvPr id="11" name="Line Callout 2 10"/>
          <p:cNvSpPr/>
          <p:nvPr/>
        </p:nvSpPr>
        <p:spPr>
          <a:xfrm>
            <a:off x="6124879" y="4919653"/>
            <a:ext cx="2961685" cy="773776"/>
          </a:xfrm>
          <a:prstGeom prst="borderCallout2">
            <a:avLst>
              <a:gd name="adj1" fmla="val -2291"/>
              <a:gd name="adj2" fmla="val 82300"/>
              <a:gd name="adj3" fmla="val -179216"/>
              <a:gd name="adj4" fmla="val 92581"/>
              <a:gd name="adj5" fmla="val -252990"/>
              <a:gd name="adj6" fmla="val 52673"/>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December Count Snapshot Information</a:t>
            </a:r>
          </a:p>
        </p:txBody>
      </p:sp>
      <p:sp>
        <p:nvSpPr>
          <p:cNvPr id="12" name="Line Callout 2 11"/>
          <p:cNvSpPr/>
          <p:nvPr/>
        </p:nvSpPr>
        <p:spPr>
          <a:xfrm>
            <a:off x="5606101" y="5748405"/>
            <a:ext cx="3345875" cy="809209"/>
          </a:xfrm>
          <a:prstGeom prst="borderCallout2">
            <a:avLst>
              <a:gd name="adj1" fmla="val -369"/>
              <a:gd name="adj2" fmla="val 6647"/>
              <a:gd name="adj3" fmla="val -107770"/>
              <a:gd name="adj4" fmla="val 3655"/>
              <a:gd name="adj5" fmla="val -264886"/>
              <a:gd name="adj6" fmla="val 42186"/>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Codes Available </a:t>
            </a:r>
            <a:r>
              <a:rPr lang="en-US" sz="1400" dirty="0">
                <a:solidFill>
                  <a:schemeClr val="tx1"/>
                </a:solidFill>
              </a:rPr>
              <a:t>(district codes, school codes, institutes of higher education codes, etc.)</a:t>
            </a:r>
          </a:p>
        </p:txBody>
      </p:sp>
      <p:sp>
        <p:nvSpPr>
          <p:cNvPr id="13" name="Line Callout 2 12"/>
          <p:cNvSpPr/>
          <p:nvPr/>
        </p:nvSpPr>
        <p:spPr>
          <a:xfrm>
            <a:off x="2300440" y="5603708"/>
            <a:ext cx="2869035" cy="1098601"/>
          </a:xfrm>
          <a:prstGeom prst="borderCallout2">
            <a:avLst>
              <a:gd name="adj1" fmla="val -1887"/>
              <a:gd name="adj2" fmla="val 85634"/>
              <a:gd name="adj3" fmla="val -23934"/>
              <a:gd name="adj4" fmla="val 101284"/>
              <a:gd name="adj5" fmla="val -99950"/>
              <a:gd name="adj6" fmla="val 163392"/>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Collection dates, Mandatory Collections- legislation and uses, converting csv files to excel, etc.</a:t>
            </a:r>
            <a:endParaRPr lang="en-US" sz="1400" dirty="0">
              <a:solidFill>
                <a:schemeClr val="tx1"/>
              </a:solidFill>
            </a:endParaRPr>
          </a:p>
        </p:txBody>
      </p:sp>
      <p:sp>
        <p:nvSpPr>
          <p:cNvPr id="5" name="Rectangle 4"/>
          <p:cNvSpPr/>
          <p:nvPr/>
        </p:nvSpPr>
        <p:spPr>
          <a:xfrm>
            <a:off x="723470" y="611941"/>
            <a:ext cx="4210042" cy="369332"/>
          </a:xfrm>
          <a:prstGeom prst="rect">
            <a:avLst/>
          </a:prstGeom>
          <a:solidFill>
            <a:schemeClr val="bg1"/>
          </a:solidFill>
        </p:spPr>
        <p:txBody>
          <a:bodyPr wrap="square">
            <a:spAutoFit/>
          </a:bodyPr>
          <a:lstStyle/>
          <a:p>
            <a:r>
              <a:rPr lang="en-US" dirty="0">
                <a:hlinkClick r:id="rId3"/>
              </a:rPr>
              <a:t>http://www.cde.state.co.us/datapipeline</a:t>
            </a:r>
            <a:r>
              <a:rPr lang="en-US" dirty="0"/>
              <a:t> </a:t>
            </a:r>
          </a:p>
        </p:txBody>
      </p:sp>
    </p:spTree>
    <p:extLst>
      <p:ext uri="{BB962C8B-B14F-4D97-AF65-F5344CB8AC3E}">
        <p14:creationId xmlns:p14="http://schemas.microsoft.com/office/powerpoint/2010/main" val="347535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a:xfrm>
            <a:off x="223071" y="276999"/>
            <a:ext cx="6081865" cy="756418"/>
          </a:xfrm>
        </p:spPr>
        <p:txBody>
          <a:bodyPr/>
          <a:lstStyle/>
          <a:p>
            <a:r>
              <a:rPr lang="en-US" dirty="0">
                <a:solidFill>
                  <a:schemeClr val="tx1"/>
                </a:solidFill>
              </a:rPr>
              <a:t>December Count:</a:t>
            </a:r>
            <a:br>
              <a:rPr lang="en-US" dirty="0">
                <a:solidFill>
                  <a:schemeClr val="tx1"/>
                </a:solidFill>
              </a:rPr>
            </a:br>
            <a:r>
              <a:rPr lang="en-US" dirty="0">
                <a:solidFill>
                  <a:schemeClr val="tx1"/>
                </a:solidFill>
              </a:rPr>
              <a:t>Snapshot Webpage</a:t>
            </a:r>
          </a:p>
        </p:txBody>
      </p:sp>
      <p:pic>
        <p:nvPicPr>
          <p:cNvPr id="9" name="Content Placeholder 8">
            <a:extLst>
              <a:ext uri="{FF2B5EF4-FFF2-40B4-BE49-F238E27FC236}">
                <a16:creationId xmlns:a16="http://schemas.microsoft.com/office/drawing/2014/main" id="{48A260BB-87FD-4912-A138-8D51A48D9A02}"/>
              </a:ext>
            </a:extLst>
          </p:cNvPr>
          <p:cNvPicPr>
            <a:picLocks noGrp="1" noChangeAspect="1"/>
          </p:cNvPicPr>
          <p:nvPr>
            <p:ph idx="1"/>
          </p:nvPr>
        </p:nvPicPr>
        <p:blipFill rotWithShape="1">
          <a:blip r:embed="rId2"/>
          <a:srcRect l="17543" t="8308" r="18644" b="4280"/>
          <a:stretch/>
        </p:blipFill>
        <p:spPr>
          <a:xfrm>
            <a:off x="0" y="1814051"/>
            <a:ext cx="5891424" cy="5043949"/>
          </a:xfrm>
        </p:spPr>
      </p:pic>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8" name="TextBox 7">
            <a:extLst>
              <a:ext uri="{FF2B5EF4-FFF2-40B4-BE49-F238E27FC236}">
                <a16:creationId xmlns:a16="http://schemas.microsoft.com/office/drawing/2014/main" id="{4D9EF08B-B3D9-4911-804D-192638EF213D}"/>
              </a:ext>
            </a:extLst>
          </p:cNvPr>
          <p:cNvSpPr txBox="1"/>
          <p:nvPr/>
        </p:nvSpPr>
        <p:spPr>
          <a:xfrm>
            <a:off x="0" y="1303587"/>
            <a:ext cx="7612602" cy="369332"/>
          </a:xfrm>
          <a:prstGeom prst="rect">
            <a:avLst/>
          </a:prstGeom>
          <a:noFill/>
        </p:spPr>
        <p:txBody>
          <a:bodyPr wrap="square">
            <a:spAutoFit/>
          </a:bodyPr>
          <a:lstStyle/>
          <a:p>
            <a:r>
              <a:rPr lang="en-US" dirty="0">
                <a:hlinkClick r:id="rId3"/>
              </a:rPr>
              <a:t>Special Education December Count</a:t>
            </a:r>
            <a:r>
              <a:rPr lang="en-US" dirty="0"/>
              <a:t> Snapshot Resources</a:t>
            </a:r>
          </a:p>
        </p:txBody>
      </p:sp>
      <p:sp>
        <p:nvSpPr>
          <p:cNvPr id="24" name="TextBox 23">
            <a:extLst>
              <a:ext uri="{FF2B5EF4-FFF2-40B4-BE49-F238E27FC236}">
                <a16:creationId xmlns:a16="http://schemas.microsoft.com/office/drawing/2014/main" id="{3CC62005-100A-496D-B95F-469EE693BEDF}"/>
              </a:ext>
            </a:extLst>
          </p:cNvPr>
          <p:cNvSpPr txBox="1"/>
          <p:nvPr/>
        </p:nvSpPr>
        <p:spPr>
          <a:xfrm>
            <a:off x="5891424" y="4055664"/>
            <a:ext cx="3134590" cy="1200329"/>
          </a:xfrm>
          <a:prstGeom prst="rect">
            <a:avLst/>
          </a:prstGeom>
          <a:noFill/>
          <a:ln>
            <a:solidFill>
              <a:schemeClr val="accent2"/>
            </a:solidFill>
          </a:ln>
        </p:spPr>
        <p:txBody>
          <a:bodyPr wrap="square">
            <a:spAutoFit/>
          </a:bodyPr>
          <a:lstStyle/>
          <a:p>
            <a:r>
              <a:rPr lang="en-US" sz="1200" b="1" dirty="0">
                <a:solidFill>
                  <a:schemeClr val="accent2"/>
                </a:solidFill>
              </a:rPr>
              <a:t>Includes short training videos on these topics:</a:t>
            </a:r>
          </a:p>
          <a:p>
            <a:r>
              <a:rPr lang="en-US" sz="1200" b="1" dirty="0">
                <a:solidFill>
                  <a:schemeClr val="accent2"/>
                </a:solidFill>
              </a:rPr>
              <a:t>Tuition Contract Reporting</a:t>
            </a:r>
          </a:p>
          <a:p>
            <a:r>
              <a:rPr lang="en-US" sz="1200" b="1" dirty="0">
                <a:solidFill>
                  <a:schemeClr val="accent2"/>
                </a:solidFill>
              </a:rPr>
              <a:t>Overview of Caseload Match</a:t>
            </a:r>
          </a:p>
          <a:p>
            <a:r>
              <a:rPr lang="en-US" sz="1200" b="1" dirty="0">
                <a:solidFill>
                  <a:schemeClr val="accent2"/>
                </a:solidFill>
              </a:rPr>
              <a:t>Pupils Attendance Information Codes</a:t>
            </a:r>
          </a:p>
          <a:p>
            <a:r>
              <a:rPr lang="en-US" sz="1200" b="1" dirty="0">
                <a:solidFill>
                  <a:schemeClr val="accent2"/>
                </a:solidFill>
              </a:rPr>
              <a:t>Ed Orphans and Detention Center Students</a:t>
            </a:r>
          </a:p>
          <a:p>
            <a:r>
              <a:rPr lang="en-US" sz="1200" b="1" dirty="0">
                <a:solidFill>
                  <a:schemeClr val="accent2"/>
                </a:solidFill>
              </a:rPr>
              <a:t>Ed Environment Codes</a:t>
            </a:r>
          </a:p>
        </p:txBody>
      </p:sp>
      <p:cxnSp>
        <p:nvCxnSpPr>
          <p:cNvPr id="26" name="Straight Arrow Connector 25">
            <a:extLst>
              <a:ext uri="{FF2B5EF4-FFF2-40B4-BE49-F238E27FC236}">
                <a16:creationId xmlns:a16="http://schemas.microsoft.com/office/drawing/2014/main" id="{A8DE074A-79BF-49F4-A47B-07EABC66F97F}"/>
              </a:ext>
            </a:extLst>
          </p:cNvPr>
          <p:cNvCxnSpPr>
            <a:cxnSpLocks/>
          </p:cNvCxnSpPr>
          <p:nvPr/>
        </p:nvCxnSpPr>
        <p:spPr>
          <a:xfrm flipH="1">
            <a:off x="3842513" y="4752165"/>
            <a:ext cx="1960978" cy="24100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B03910-1A18-4D61-BC81-56D924033590}"/>
              </a:ext>
            </a:extLst>
          </p:cNvPr>
          <p:cNvSpPr txBox="1"/>
          <p:nvPr/>
        </p:nvSpPr>
        <p:spPr>
          <a:xfrm>
            <a:off x="5891420" y="5639499"/>
            <a:ext cx="4379631" cy="276999"/>
          </a:xfrm>
          <a:prstGeom prst="rect">
            <a:avLst/>
          </a:prstGeom>
          <a:noFill/>
        </p:spPr>
        <p:txBody>
          <a:bodyPr wrap="square">
            <a:spAutoFit/>
          </a:bodyPr>
          <a:lstStyle/>
          <a:p>
            <a:r>
              <a:rPr lang="en-US" sz="1200" b="1" dirty="0">
                <a:solidFill>
                  <a:srgbClr val="0070C0"/>
                </a:solidFill>
              </a:rPr>
              <a:t>Staff Approval Matrix Training Slides</a:t>
            </a:r>
          </a:p>
        </p:txBody>
      </p:sp>
      <p:sp>
        <p:nvSpPr>
          <p:cNvPr id="14" name="TextBox 13">
            <a:extLst>
              <a:ext uri="{FF2B5EF4-FFF2-40B4-BE49-F238E27FC236}">
                <a16:creationId xmlns:a16="http://schemas.microsoft.com/office/drawing/2014/main" id="{B7EFBD4D-F995-4315-B6B5-E836CF8BBA43}"/>
              </a:ext>
            </a:extLst>
          </p:cNvPr>
          <p:cNvSpPr txBox="1"/>
          <p:nvPr/>
        </p:nvSpPr>
        <p:spPr>
          <a:xfrm>
            <a:off x="5891422" y="5851543"/>
            <a:ext cx="4917948" cy="276999"/>
          </a:xfrm>
          <a:prstGeom prst="rect">
            <a:avLst/>
          </a:prstGeom>
          <a:noFill/>
        </p:spPr>
        <p:txBody>
          <a:bodyPr wrap="square">
            <a:spAutoFit/>
          </a:bodyPr>
          <a:lstStyle/>
          <a:p>
            <a:r>
              <a:rPr lang="en-US" sz="1200" b="1" dirty="0">
                <a:solidFill>
                  <a:schemeClr val="accent1">
                    <a:lumMod val="75000"/>
                  </a:schemeClr>
                </a:solidFill>
              </a:rPr>
              <a:t>Sped Licensing Requirements</a:t>
            </a:r>
          </a:p>
        </p:txBody>
      </p:sp>
      <p:cxnSp>
        <p:nvCxnSpPr>
          <p:cNvPr id="15" name="Straight Arrow Connector 14">
            <a:extLst>
              <a:ext uri="{FF2B5EF4-FFF2-40B4-BE49-F238E27FC236}">
                <a16:creationId xmlns:a16="http://schemas.microsoft.com/office/drawing/2014/main" id="{68F53066-79C8-441F-8790-40177C7D996C}"/>
              </a:ext>
            </a:extLst>
          </p:cNvPr>
          <p:cNvCxnSpPr>
            <a:cxnSpLocks/>
          </p:cNvCxnSpPr>
          <p:nvPr/>
        </p:nvCxnSpPr>
        <p:spPr>
          <a:xfrm flipH="1">
            <a:off x="3967316" y="5766619"/>
            <a:ext cx="1836176" cy="149879"/>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C88FA1-C569-464C-9C2C-0C00D7F3A1C9}"/>
              </a:ext>
            </a:extLst>
          </p:cNvPr>
          <p:cNvSpPr/>
          <p:nvPr/>
        </p:nvSpPr>
        <p:spPr>
          <a:xfrm>
            <a:off x="5891423" y="5538257"/>
            <a:ext cx="3134589" cy="60392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154250"/>
      </p:ext>
    </p:extLst>
  </p:cSld>
  <p:clrMapOvr>
    <a:masterClrMapping/>
  </p:clrMapOvr>
</p:sld>
</file>

<file path=ppt/theme/theme1.xml><?xml version="1.0" encoding="utf-8"?>
<a:theme xmlns:a="http://schemas.openxmlformats.org/drawingml/2006/main" name="CDE ESSU StandardMulti 201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ESSU StandardMulti 2019" id="{6CFE37BE-8CF0-4119-8AC5-844EB342A82B}" vid="{B8CE54C4-E142-4B16-ADA5-A225F73526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 ESSU StandardMulti 2019</Template>
  <TotalTime>29636</TotalTime>
  <Words>6024</Words>
  <Application>Microsoft Office PowerPoint</Application>
  <PresentationFormat>On-screen Show (4:3)</PresentationFormat>
  <Paragraphs>775</Paragraphs>
  <Slides>66</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Calibri</vt:lpstr>
      <vt:lpstr>Calibri Light</vt:lpstr>
      <vt:lpstr>Gill Sans MT</vt:lpstr>
      <vt:lpstr>Museo Slab 500</vt:lpstr>
      <vt:lpstr>Symbol</vt:lpstr>
      <vt:lpstr>Trebuchet MS</vt:lpstr>
      <vt:lpstr>Wingdings</vt:lpstr>
      <vt:lpstr>CDE ESSU StandardMulti 2019</vt:lpstr>
      <vt:lpstr>Office Theme</vt:lpstr>
      <vt:lpstr>1_Office Theme</vt:lpstr>
      <vt:lpstr> 2023-2024 Special Education December Count  Student and Staff  Snapshot Training   </vt:lpstr>
      <vt:lpstr>Special Education December Count</vt:lpstr>
      <vt:lpstr>AGENDA</vt:lpstr>
      <vt:lpstr>   Timeline &amp; Collection Overview</vt:lpstr>
      <vt:lpstr>Special Education December Count  Collection Purpose</vt:lpstr>
      <vt:lpstr>Special Education Student Funding Clarification</vt:lpstr>
      <vt:lpstr>Special Education December Count: Staff and Student Snapshot Timeline</vt:lpstr>
      <vt:lpstr>Website Overview</vt:lpstr>
      <vt:lpstr>December Count: Snapshot Webpage</vt:lpstr>
      <vt:lpstr>Weekly Data Pipeline Town Hall Webinars</vt:lpstr>
      <vt:lpstr>Syncplicity – How to Share  Personally Identifiable Information  </vt:lpstr>
      <vt:lpstr>PowerPoint Presentation</vt:lpstr>
      <vt:lpstr>December Count Staff and Student  Snapshot Criteria </vt:lpstr>
      <vt:lpstr>December Count Fields in which the data should pull primarily from the Student Interchange district files </vt:lpstr>
      <vt:lpstr>Special Education December Count Snapshot:  File Layout and Definitions Document</vt:lpstr>
      <vt:lpstr>PowerPoint Presentation</vt:lpstr>
      <vt:lpstr>   IdM: Access to the  Data Pipeline</vt:lpstr>
      <vt:lpstr>PowerPoint Presentation</vt:lpstr>
      <vt:lpstr>December Count: Identity Management Roles</vt:lpstr>
      <vt:lpstr>PowerPoint Presentation</vt:lpstr>
      <vt:lpstr> </vt:lpstr>
      <vt:lpstr> Special Education IEP Interchange- Student Data/Content</vt:lpstr>
      <vt:lpstr>Special Education IEP Interchange: Data collection process/flow for Enrich Users</vt:lpstr>
      <vt:lpstr>December Count:  Special Education IEP Interchange Resources</vt:lpstr>
      <vt:lpstr>Who to Report</vt:lpstr>
      <vt:lpstr>December Count:  Private School Student Reporting Tips</vt:lpstr>
      <vt:lpstr>What snapshots do the PPPS students pull into?</vt:lpstr>
      <vt:lpstr>PPPS Cognos Report: Student 2.8 Number of Reported Students in Parentally Placed in a Private School By Disability and Type of Service</vt:lpstr>
      <vt:lpstr>PPPS and Funding Clarification</vt:lpstr>
      <vt:lpstr>PowerPoint Presentation</vt:lpstr>
      <vt:lpstr>December Count Ed Env Resources</vt:lpstr>
      <vt:lpstr>Pupils Attendance Information Code (PAI Code)</vt:lpstr>
      <vt:lpstr>December Count Helpful Resources At this link you will find the following helpful resources: http://www.cde.state.co.us/datapipeline/snap_sped-december  </vt:lpstr>
      <vt:lpstr>Special Ed Participation File Layout and Definitions: PAI Coding Help pages 12-20 </vt:lpstr>
      <vt:lpstr>List of A – side and B – side PAI Codes</vt:lpstr>
      <vt:lpstr>PowerPoint Presentation</vt:lpstr>
      <vt:lpstr>PAI Code Snapshot Errors: Coding Student Records</vt:lpstr>
      <vt:lpstr>PowerPoint Presentation</vt:lpstr>
      <vt:lpstr>Staff to Student Caseload Match</vt:lpstr>
      <vt:lpstr>Staff Interchange: Staff Data/Content </vt:lpstr>
      <vt:lpstr>December Count: Staff Interchange Resources</vt:lpstr>
      <vt:lpstr>Staff Records Included in December Count Snapshot</vt:lpstr>
      <vt:lpstr>Special Education December Count: Staff </vt:lpstr>
      <vt:lpstr>Staff Interchange Files</vt:lpstr>
      <vt:lpstr>Staff Assignment File Overview</vt:lpstr>
      <vt:lpstr>Grade Caseload Match (Data Pipeline)</vt:lpstr>
      <vt:lpstr>Staff Assignment File Layout</vt:lpstr>
      <vt:lpstr>Special Education December Count: Grant Codes Clarification </vt:lpstr>
      <vt:lpstr>Special Education December Count – Report available for Staff Interchange User to see snapshot errors</vt:lpstr>
      <vt:lpstr>   SNAPSHOT PROCESS</vt:lpstr>
      <vt:lpstr>PowerPoint Presentation</vt:lpstr>
      <vt:lpstr>Snapshot Steps</vt:lpstr>
      <vt:lpstr>How to Create a Special Education  December Count Snapshot</vt:lpstr>
      <vt:lpstr>Check Status Dashboard</vt:lpstr>
      <vt:lpstr>Reviewing Snapshot Errors</vt:lpstr>
      <vt:lpstr>PowerPoint Presentation</vt:lpstr>
      <vt:lpstr>PowerPoint Presentation</vt:lpstr>
      <vt:lpstr>Cognos Reports – option for checking Snapshot errors </vt:lpstr>
      <vt:lpstr>PowerPoint Presentation</vt:lpstr>
      <vt:lpstr>Cognos Error Reports </vt:lpstr>
      <vt:lpstr>Exporting Cognos Report to Excel</vt:lpstr>
      <vt:lpstr>Correcting Snapshot Errors</vt:lpstr>
      <vt:lpstr>PowerPoint Presentation</vt:lpstr>
      <vt:lpstr>December Count Snapshot Error Exceptions</vt:lpstr>
      <vt:lpstr>Live Demonstration of Data Pipeline System and Website</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466</cp:revision>
  <dcterms:created xsi:type="dcterms:W3CDTF">2018-01-08T21:58:16Z</dcterms:created>
  <dcterms:modified xsi:type="dcterms:W3CDTF">2023-11-14T16:40:28Z</dcterms:modified>
</cp:coreProperties>
</file>