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9"/>
  </p:notesMasterIdLst>
  <p:sldIdLst>
    <p:sldId id="256" r:id="rId5"/>
    <p:sldId id="273" r:id="rId6"/>
    <p:sldId id="271" r:id="rId7"/>
    <p:sldId id="673" r:id="rId8"/>
    <p:sldId id="352" r:id="rId9"/>
    <p:sldId id="2933" r:id="rId10"/>
    <p:sldId id="4833" r:id="rId11"/>
    <p:sldId id="5389" r:id="rId12"/>
    <p:sldId id="5386" r:id="rId13"/>
    <p:sldId id="5391" r:id="rId14"/>
    <p:sldId id="5390" r:id="rId15"/>
    <p:sldId id="4829" r:id="rId16"/>
    <p:sldId id="333" r:id="rId17"/>
    <p:sldId id="3170" r:id="rId18"/>
    <p:sldId id="4830" r:id="rId19"/>
    <p:sldId id="347" r:id="rId20"/>
    <p:sldId id="349" r:id="rId21"/>
    <p:sldId id="350" r:id="rId22"/>
    <p:sldId id="341" r:id="rId23"/>
    <p:sldId id="300" r:id="rId24"/>
    <p:sldId id="274" r:id="rId25"/>
    <p:sldId id="303" r:id="rId26"/>
    <p:sldId id="4847" r:id="rId27"/>
    <p:sldId id="4844" r:id="rId28"/>
    <p:sldId id="4837" r:id="rId29"/>
    <p:sldId id="3172" r:id="rId30"/>
    <p:sldId id="345" r:id="rId31"/>
    <p:sldId id="305" r:id="rId32"/>
    <p:sldId id="307" r:id="rId33"/>
    <p:sldId id="2822" r:id="rId34"/>
    <p:sldId id="313" r:id="rId35"/>
    <p:sldId id="379" r:id="rId36"/>
    <p:sldId id="315" r:id="rId37"/>
    <p:sldId id="318" r:id="rId38"/>
    <p:sldId id="319" r:id="rId39"/>
    <p:sldId id="5392" r:id="rId40"/>
    <p:sldId id="321" r:id="rId41"/>
    <p:sldId id="5394" r:id="rId42"/>
    <p:sldId id="334" r:id="rId43"/>
    <p:sldId id="343" r:id="rId44"/>
    <p:sldId id="323" r:id="rId45"/>
    <p:sldId id="324" r:id="rId46"/>
    <p:sldId id="326" r:id="rId47"/>
    <p:sldId id="325" r:id="rId48"/>
    <p:sldId id="4845" r:id="rId49"/>
    <p:sldId id="4850" r:id="rId50"/>
    <p:sldId id="3492" r:id="rId51"/>
    <p:sldId id="3493" r:id="rId52"/>
    <p:sldId id="2180" r:id="rId53"/>
    <p:sldId id="5395" r:id="rId54"/>
    <p:sldId id="4831" r:id="rId55"/>
    <p:sldId id="4832" r:id="rId56"/>
    <p:sldId id="278" r:id="rId57"/>
    <p:sldId id="33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a:srgbClr val="0D964C"/>
    <a:srgbClr val="0095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4" autoAdjust="0"/>
    <p:restoredTop sz="86441" autoAdjust="0"/>
  </p:normalViewPr>
  <p:slideViewPr>
    <p:cSldViewPr snapToGrid="0">
      <p:cViewPr varScale="1">
        <p:scale>
          <a:sx n="82" d="100"/>
          <a:sy n="82" d="100"/>
        </p:scale>
        <p:origin x="730" y="72"/>
      </p:cViewPr>
      <p:guideLst/>
    </p:cSldViewPr>
  </p:slideViewPr>
  <p:outlineViewPr>
    <p:cViewPr>
      <p:scale>
        <a:sx n="33" d="100"/>
        <a:sy n="33" d="100"/>
      </p:scale>
      <p:origin x="0" y="-351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EDB0D-253A-4EF2-AB38-B918518EF9F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441BA72D-AB4A-4BD7-B637-6782EFFDBA24}">
      <dgm:prSet phldrT="[Text]" custT="1"/>
      <dgm:spPr>
        <a:solidFill>
          <a:srgbClr val="92D050"/>
        </a:solidFill>
      </dgm:spPr>
      <dgm:t>
        <a:bodyPr/>
        <a:lstStyle/>
        <a:p>
          <a:r>
            <a:rPr lang="en-US" sz="1800" b="1" dirty="0">
              <a:solidFill>
                <a:schemeClr val="tx1"/>
              </a:solidFill>
            </a:rPr>
            <a:t>Discipline Interchange- Discipline Action File</a:t>
          </a:r>
        </a:p>
      </dgm:t>
    </dgm:pt>
    <dgm:pt modelId="{824663AD-BF4C-4F77-8F8C-0A2489196BCF}" type="parTrans" cxnId="{39DB782B-D77E-40B0-9C97-657F711DEC58}">
      <dgm:prSet/>
      <dgm:spPr/>
      <dgm:t>
        <a:bodyPr/>
        <a:lstStyle/>
        <a:p>
          <a:endParaRPr lang="en-US"/>
        </a:p>
      </dgm:t>
    </dgm:pt>
    <dgm:pt modelId="{AA94978B-FF8F-4AAF-97FF-604E80B37C49}" type="sibTrans" cxnId="{39DB782B-D77E-40B0-9C97-657F711DEC58}">
      <dgm:prSet/>
      <dgm:spPr/>
      <dgm:t>
        <a:bodyPr/>
        <a:lstStyle/>
        <a:p>
          <a:endParaRPr lang="en-US"/>
        </a:p>
      </dgm:t>
    </dgm:pt>
    <dgm:pt modelId="{0B096304-6807-450A-8943-2E776F2D0ACB}">
      <dgm:prSet phldrT="[Text]" custT="1"/>
      <dgm:spPr>
        <a:solidFill>
          <a:srgbClr val="92D050">
            <a:alpha val="90000"/>
          </a:srgbClr>
        </a:solidFill>
      </dgm:spPr>
      <dgm:t>
        <a:bodyPr/>
        <a:lstStyle/>
        <a:p>
          <a:r>
            <a:rPr lang="en-US" sz="1800" b="1" dirty="0"/>
            <a:t>Student Discipline Snapshot</a:t>
          </a:r>
        </a:p>
      </dgm:t>
    </dgm:pt>
    <dgm:pt modelId="{714E6BB8-80FD-4285-82BF-EA2006F4D89C}" type="parTrans" cxnId="{CE50902E-EE31-44E5-BAFB-1317F9CCD5A6}">
      <dgm:prSet/>
      <dgm:spPr/>
      <dgm:t>
        <a:bodyPr/>
        <a:lstStyle/>
        <a:p>
          <a:endParaRPr lang="en-US"/>
        </a:p>
      </dgm:t>
    </dgm:pt>
    <dgm:pt modelId="{9476890F-451A-465B-9148-0AF38DFD282D}" type="sibTrans" cxnId="{CE50902E-EE31-44E5-BAFB-1317F9CCD5A6}">
      <dgm:prSet/>
      <dgm:spPr/>
      <dgm:t>
        <a:bodyPr/>
        <a:lstStyle/>
        <a:p>
          <a:endParaRPr lang="en-US"/>
        </a:p>
      </dgm:t>
    </dgm:pt>
    <dgm:pt modelId="{11E39350-4356-45B8-9BDA-64B6EC654CD8}">
      <dgm:prSet phldrT="[Text]" custT="1"/>
      <dgm:spPr>
        <a:solidFill>
          <a:srgbClr val="FF9900">
            <a:alpha val="90000"/>
          </a:srgbClr>
        </a:solidFill>
      </dgm:spPr>
      <dgm:t>
        <a:bodyPr/>
        <a:lstStyle/>
        <a:p>
          <a:r>
            <a:rPr lang="en-US" sz="1800" b="1" dirty="0"/>
            <a:t>Special Education Discipline Snapshot</a:t>
          </a:r>
        </a:p>
      </dgm:t>
    </dgm:pt>
    <dgm:pt modelId="{5B9F42E0-D2AC-417E-89EB-026D45E11BD5}" type="parTrans" cxnId="{828088BA-AC73-43CC-8E06-6BE730366D8B}">
      <dgm:prSet/>
      <dgm:spPr/>
      <dgm:t>
        <a:bodyPr/>
        <a:lstStyle/>
        <a:p>
          <a:endParaRPr lang="en-US"/>
        </a:p>
      </dgm:t>
    </dgm:pt>
    <dgm:pt modelId="{775E969D-0946-4035-9355-DCDC9DE6FF8C}" type="sibTrans" cxnId="{828088BA-AC73-43CC-8E06-6BE730366D8B}">
      <dgm:prSet/>
      <dgm:spPr/>
      <dgm:t>
        <a:bodyPr/>
        <a:lstStyle/>
        <a:p>
          <a:endParaRPr lang="en-US"/>
        </a:p>
      </dgm:t>
    </dgm:pt>
    <dgm:pt modelId="{162FB02F-2201-4DCD-A721-7A670F07620D}" type="pres">
      <dgm:prSet presAssocID="{A9BEDB0D-253A-4EF2-AB38-B918518EF9F3}" presName="diagram" presStyleCnt="0">
        <dgm:presLayoutVars>
          <dgm:chPref val="1"/>
          <dgm:dir/>
          <dgm:animOne val="branch"/>
          <dgm:animLvl val="lvl"/>
          <dgm:resizeHandles/>
        </dgm:presLayoutVars>
      </dgm:prSet>
      <dgm:spPr/>
    </dgm:pt>
    <dgm:pt modelId="{3A34C1FC-5E77-40BA-9B7C-C0D26EB3DCE4}" type="pres">
      <dgm:prSet presAssocID="{441BA72D-AB4A-4BD7-B637-6782EFFDBA24}" presName="root" presStyleCnt="0"/>
      <dgm:spPr/>
    </dgm:pt>
    <dgm:pt modelId="{9DF843FD-BB3A-40B0-9AB2-972C8DA82065}" type="pres">
      <dgm:prSet presAssocID="{441BA72D-AB4A-4BD7-B637-6782EFFDBA24}" presName="rootComposite" presStyleCnt="0"/>
      <dgm:spPr/>
    </dgm:pt>
    <dgm:pt modelId="{55D924AD-778D-4033-A3FC-195515C17B85}" type="pres">
      <dgm:prSet presAssocID="{441BA72D-AB4A-4BD7-B637-6782EFFDBA24}" presName="rootText" presStyleLbl="node1" presStyleIdx="0" presStyleCnt="1"/>
      <dgm:spPr/>
    </dgm:pt>
    <dgm:pt modelId="{5C0D9DE4-57F3-46F0-B7E0-271062F98E67}" type="pres">
      <dgm:prSet presAssocID="{441BA72D-AB4A-4BD7-B637-6782EFFDBA24}" presName="rootConnector" presStyleLbl="node1" presStyleIdx="0" presStyleCnt="1"/>
      <dgm:spPr/>
    </dgm:pt>
    <dgm:pt modelId="{0981E104-6F63-49A8-AF0B-7E6F91F79C70}" type="pres">
      <dgm:prSet presAssocID="{441BA72D-AB4A-4BD7-B637-6782EFFDBA24}" presName="childShape" presStyleCnt="0"/>
      <dgm:spPr/>
    </dgm:pt>
    <dgm:pt modelId="{F5D073FA-D246-4689-AFA5-8C17AFAB0A60}" type="pres">
      <dgm:prSet presAssocID="{714E6BB8-80FD-4285-82BF-EA2006F4D89C}" presName="Name13" presStyleLbl="parChTrans1D2" presStyleIdx="0" presStyleCnt="2"/>
      <dgm:spPr/>
    </dgm:pt>
    <dgm:pt modelId="{356DEF49-9A1D-4406-A3C5-16E1EB3C8EA4}" type="pres">
      <dgm:prSet presAssocID="{0B096304-6807-450A-8943-2E776F2D0ACB}" presName="childText" presStyleLbl="bgAcc1" presStyleIdx="0" presStyleCnt="2">
        <dgm:presLayoutVars>
          <dgm:bulletEnabled val="1"/>
        </dgm:presLayoutVars>
      </dgm:prSet>
      <dgm:spPr/>
    </dgm:pt>
    <dgm:pt modelId="{D1167988-A120-4744-A00B-123D32430393}" type="pres">
      <dgm:prSet presAssocID="{5B9F42E0-D2AC-417E-89EB-026D45E11BD5}" presName="Name13" presStyleLbl="parChTrans1D2" presStyleIdx="1" presStyleCnt="2"/>
      <dgm:spPr/>
    </dgm:pt>
    <dgm:pt modelId="{3470A364-3066-409C-99FF-90038FF4B130}" type="pres">
      <dgm:prSet presAssocID="{11E39350-4356-45B8-9BDA-64B6EC654CD8}" presName="childText" presStyleLbl="bgAcc1" presStyleIdx="1" presStyleCnt="2">
        <dgm:presLayoutVars>
          <dgm:bulletEnabled val="1"/>
        </dgm:presLayoutVars>
      </dgm:prSet>
      <dgm:spPr/>
    </dgm:pt>
  </dgm:ptLst>
  <dgm:cxnLst>
    <dgm:cxn modelId="{E8DD0E16-EA0D-44E3-98B4-9F4EE8697E27}" type="presOf" srcId="{441BA72D-AB4A-4BD7-B637-6782EFFDBA24}" destId="{55D924AD-778D-4033-A3FC-195515C17B85}" srcOrd="0" destOrd="0" presId="urn:microsoft.com/office/officeart/2005/8/layout/hierarchy3"/>
    <dgm:cxn modelId="{39DB782B-D77E-40B0-9C97-657F711DEC58}" srcId="{A9BEDB0D-253A-4EF2-AB38-B918518EF9F3}" destId="{441BA72D-AB4A-4BD7-B637-6782EFFDBA24}" srcOrd="0" destOrd="0" parTransId="{824663AD-BF4C-4F77-8F8C-0A2489196BCF}" sibTransId="{AA94978B-FF8F-4AAF-97FF-604E80B37C49}"/>
    <dgm:cxn modelId="{98991D2D-3425-4554-B953-4B99E44AD8AC}" type="presOf" srcId="{A9BEDB0D-253A-4EF2-AB38-B918518EF9F3}" destId="{162FB02F-2201-4DCD-A721-7A670F07620D}" srcOrd="0" destOrd="0" presId="urn:microsoft.com/office/officeart/2005/8/layout/hierarchy3"/>
    <dgm:cxn modelId="{CE50902E-EE31-44E5-BAFB-1317F9CCD5A6}" srcId="{441BA72D-AB4A-4BD7-B637-6782EFFDBA24}" destId="{0B096304-6807-450A-8943-2E776F2D0ACB}" srcOrd="0" destOrd="0" parTransId="{714E6BB8-80FD-4285-82BF-EA2006F4D89C}" sibTransId="{9476890F-451A-465B-9148-0AF38DFD282D}"/>
    <dgm:cxn modelId="{E62F2E5C-0C4A-4C4C-B3A4-28B4BAADEF62}" type="presOf" srcId="{441BA72D-AB4A-4BD7-B637-6782EFFDBA24}" destId="{5C0D9DE4-57F3-46F0-B7E0-271062F98E67}" srcOrd="1" destOrd="0" presId="urn:microsoft.com/office/officeart/2005/8/layout/hierarchy3"/>
    <dgm:cxn modelId="{39FE6641-4DC5-423B-ACDF-36D4E6700FD2}" type="presOf" srcId="{714E6BB8-80FD-4285-82BF-EA2006F4D89C}" destId="{F5D073FA-D246-4689-AFA5-8C17AFAB0A60}" srcOrd="0" destOrd="0" presId="urn:microsoft.com/office/officeart/2005/8/layout/hierarchy3"/>
    <dgm:cxn modelId="{5489D741-B094-450E-8825-8F358AAA53E9}" type="presOf" srcId="{0B096304-6807-450A-8943-2E776F2D0ACB}" destId="{356DEF49-9A1D-4406-A3C5-16E1EB3C8EA4}" srcOrd="0" destOrd="0" presId="urn:microsoft.com/office/officeart/2005/8/layout/hierarchy3"/>
    <dgm:cxn modelId="{42A54151-39F3-4222-B799-B1C916AF9272}" type="presOf" srcId="{11E39350-4356-45B8-9BDA-64B6EC654CD8}" destId="{3470A364-3066-409C-99FF-90038FF4B130}" srcOrd="0" destOrd="0" presId="urn:microsoft.com/office/officeart/2005/8/layout/hierarchy3"/>
    <dgm:cxn modelId="{828088BA-AC73-43CC-8E06-6BE730366D8B}" srcId="{441BA72D-AB4A-4BD7-B637-6782EFFDBA24}" destId="{11E39350-4356-45B8-9BDA-64B6EC654CD8}" srcOrd="1" destOrd="0" parTransId="{5B9F42E0-D2AC-417E-89EB-026D45E11BD5}" sibTransId="{775E969D-0946-4035-9355-DCDC9DE6FF8C}"/>
    <dgm:cxn modelId="{DA57F9F1-6EC3-44B1-B6F6-E708B2A5D59E}" type="presOf" srcId="{5B9F42E0-D2AC-417E-89EB-026D45E11BD5}" destId="{D1167988-A120-4744-A00B-123D32430393}" srcOrd="0" destOrd="0" presId="urn:microsoft.com/office/officeart/2005/8/layout/hierarchy3"/>
    <dgm:cxn modelId="{3C511108-4BAA-4804-9FBA-4EB3AD5DD231}" type="presParOf" srcId="{162FB02F-2201-4DCD-A721-7A670F07620D}" destId="{3A34C1FC-5E77-40BA-9B7C-C0D26EB3DCE4}" srcOrd="0" destOrd="0" presId="urn:microsoft.com/office/officeart/2005/8/layout/hierarchy3"/>
    <dgm:cxn modelId="{1CA3BD9C-8578-441F-A127-9322B70562A2}" type="presParOf" srcId="{3A34C1FC-5E77-40BA-9B7C-C0D26EB3DCE4}" destId="{9DF843FD-BB3A-40B0-9AB2-972C8DA82065}" srcOrd="0" destOrd="0" presId="urn:microsoft.com/office/officeart/2005/8/layout/hierarchy3"/>
    <dgm:cxn modelId="{765F76F6-7A2D-4BEA-AA43-C1AC25A63E9A}" type="presParOf" srcId="{9DF843FD-BB3A-40B0-9AB2-972C8DA82065}" destId="{55D924AD-778D-4033-A3FC-195515C17B85}" srcOrd="0" destOrd="0" presId="urn:microsoft.com/office/officeart/2005/8/layout/hierarchy3"/>
    <dgm:cxn modelId="{7E73877F-2C00-4D5A-A975-0B25C7D5FFC8}" type="presParOf" srcId="{9DF843FD-BB3A-40B0-9AB2-972C8DA82065}" destId="{5C0D9DE4-57F3-46F0-B7E0-271062F98E67}" srcOrd="1" destOrd="0" presId="urn:microsoft.com/office/officeart/2005/8/layout/hierarchy3"/>
    <dgm:cxn modelId="{327430CE-3EF9-4B0A-930A-D8F588ADD7B5}" type="presParOf" srcId="{3A34C1FC-5E77-40BA-9B7C-C0D26EB3DCE4}" destId="{0981E104-6F63-49A8-AF0B-7E6F91F79C70}" srcOrd="1" destOrd="0" presId="urn:microsoft.com/office/officeart/2005/8/layout/hierarchy3"/>
    <dgm:cxn modelId="{0C1D9AC3-141F-4548-BCA8-CB786BA60044}" type="presParOf" srcId="{0981E104-6F63-49A8-AF0B-7E6F91F79C70}" destId="{F5D073FA-D246-4689-AFA5-8C17AFAB0A60}" srcOrd="0" destOrd="0" presId="urn:microsoft.com/office/officeart/2005/8/layout/hierarchy3"/>
    <dgm:cxn modelId="{17016558-930C-4164-B533-84CA9890A2CB}" type="presParOf" srcId="{0981E104-6F63-49A8-AF0B-7E6F91F79C70}" destId="{356DEF49-9A1D-4406-A3C5-16E1EB3C8EA4}" srcOrd="1" destOrd="0" presId="urn:microsoft.com/office/officeart/2005/8/layout/hierarchy3"/>
    <dgm:cxn modelId="{59C3CF7F-DB1F-42FF-B08F-80344BAEB454}" type="presParOf" srcId="{0981E104-6F63-49A8-AF0B-7E6F91F79C70}" destId="{D1167988-A120-4744-A00B-123D32430393}" srcOrd="2" destOrd="0" presId="urn:microsoft.com/office/officeart/2005/8/layout/hierarchy3"/>
    <dgm:cxn modelId="{D79BF5C8-F098-47E5-A780-2F44C982B970}" type="presParOf" srcId="{0981E104-6F63-49A8-AF0B-7E6F91F79C70}" destId="{3470A364-3066-409C-99FF-90038FF4B13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A484C7-35C7-4743-9B8B-D57D9296EED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DC448F7-6320-4087-96A8-0F73AD8566A1}">
      <dgm:prSet phldrT="[Text]"/>
      <dgm:spPr>
        <a:solidFill>
          <a:srgbClr val="FF9900"/>
        </a:solidFill>
      </dgm:spPr>
      <dgm:t>
        <a:bodyPr/>
        <a:lstStyle/>
        <a:p>
          <a:r>
            <a:rPr lang="en-US" b="1">
              <a:solidFill>
                <a:schemeClr val="tx1"/>
              </a:solidFill>
            </a:rPr>
            <a:t>Special Education Discipline Snapshot</a:t>
          </a:r>
        </a:p>
      </dgm:t>
    </dgm:pt>
    <dgm:pt modelId="{F5F7E970-D9B9-44B2-BB9C-3067D652826E}" type="parTrans" cxnId="{195982C1-CA12-4032-A03F-7F4E17F263D9}">
      <dgm:prSet/>
      <dgm:spPr/>
      <dgm:t>
        <a:bodyPr/>
        <a:lstStyle/>
        <a:p>
          <a:endParaRPr lang="en-US"/>
        </a:p>
      </dgm:t>
    </dgm:pt>
    <dgm:pt modelId="{5200D917-4663-4B4C-AA79-8E346BD4C607}" type="sibTrans" cxnId="{195982C1-CA12-4032-A03F-7F4E17F263D9}">
      <dgm:prSet/>
      <dgm:spPr/>
      <dgm:t>
        <a:bodyPr/>
        <a:lstStyle/>
        <a:p>
          <a:endParaRPr lang="en-US"/>
        </a:p>
      </dgm:t>
    </dgm:pt>
    <dgm:pt modelId="{C0A1918B-C6E7-4AD4-9D9B-CDAA839652DE}">
      <dgm:prSet phldrT="[Text]"/>
      <dgm:spPr>
        <a:solidFill>
          <a:srgbClr val="92D050"/>
        </a:solidFill>
      </dgm:spPr>
      <dgm:t>
        <a:bodyPr/>
        <a:lstStyle/>
        <a:p>
          <a:r>
            <a:rPr lang="en-US" b="1" u="sng">
              <a:solidFill>
                <a:schemeClr val="tx1"/>
              </a:solidFill>
            </a:rPr>
            <a:t>Discipline Interchange:</a:t>
          </a:r>
        </a:p>
        <a:p>
          <a:r>
            <a:rPr lang="en-US" b="1">
              <a:solidFill>
                <a:schemeClr val="tx1"/>
              </a:solidFill>
            </a:rPr>
            <a:t>Discipline Action File</a:t>
          </a:r>
          <a:endParaRPr lang="en-US" b="1" dirty="0">
            <a:solidFill>
              <a:schemeClr val="tx1"/>
            </a:solidFill>
          </a:endParaRPr>
        </a:p>
      </dgm:t>
    </dgm:pt>
    <dgm:pt modelId="{9B7C6FFB-0E35-4F34-82E7-810B678D0E0B}" type="parTrans" cxnId="{A3F20E66-8523-4AD8-ADC8-7FF1586FAF10}">
      <dgm:prSet/>
      <dgm:spPr/>
      <dgm:t>
        <a:bodyPr/>
        <a:lstStyle/>
        <a:p>
          <a:endParaRPr lang="en-US"/>
        </a:p>
      </dgm:t>
    </dgm:pt>
    <dgm:pt modelId="{120D702D-CA70-4866-8F6B-200F6F3F5030}" type="sibTrans" cxnId="{A3F20E66-8523-4AD8-ADC8-7FF1586FAF10}">
      <dgm:prSet/>
      <dgm:spPr/>
      <dgm:t>
        <a:bodyPr/>
        <a:lstStyle/>
        <a:p>
          <a:endParaRPr lang="en-US"/>
        </a:p>
      </dgm:t>
    </dgm:pt>
    <dgm:pt modelId="{632C01F7-66B8-4530-8668-A8D606D1C915}">
      <dgm:prSet phldrT="[Text]" custT="1"/>
      <dgm:spPr>
        <a:solidFill>
          <a:srgbClr val="00B0F0"/>
        </a:solidFill>
      </dgm:spPr>
      <dgm:t>
        <a:bodyPr/>
        <a:lstStyle/>
        <a:p>
          <a:pPr>
            <a:buNone/>
          </a:pPr>
          <a:r>
            <a:rPr lang="en-US" sz="1400" b="1" u="sng" dirty="0">
              <a:solidFill>
                <a:schemeClr val="tx1"/>
              </a:solidFill>
            </a:rPr>
            <a:t>Student Interchange:</a:t>
          </a:r>
        </a:p>
        <a:p>
          <a:pPr>
            <a:buFont typeface="Courier New" panose="02070309020205020404" pitchFamily="49" charset="0"/>
            <a:buChar char="o"/>
          </a:pPr>
          <a:r>
            <a:rPr lang="en-US" sz="1400" b="1" dirty="0">
              <a:solidFill>
                <a:schemeClr val="tx1"/>
              </a:solidFill>
            </a:rPr>
            <a:t>Student Demographic File</a:t>
          </a:r>
        </a:p>
        <a:p>
          <a:pPr>
            <a:buNone/>
          </a:pPr>
          <a:r>
            <a:rPr lang="en-US" sz="1400" b="1" dirty="0">
              <a:solidFill>
                <a:schemeClr val="tx1"/>
              </a:solidFill>
            </a:rPr>
            <a:t>Student School Association File</a:t>
          </a:r>
        </a:p>
      </dgm:t>
    </dgm:pt>
    <dgm:pt modelId="{2166A9B0-0023-4054-BAD4-B6B1D9BA78E9}" type="parTrans" cxnId="{69042925-8948-4DD3-82D4-E019563D4309}">
      <dgm:prSet/>
      <dgm:spPr/>
      <dgm:t>
        <a:bodyPr/>
        <a:lstStyle/>
        <a:p>
          <a:endParaRPr lang="en-US"/>
        </a:p>
      </dgm:t>
    </dgm:pt>
    <dgm:pt modelId="{AE203625-EAA9-456F-88AE-873E9DE52F24}" type="sibTrans" cxnId="{69042925-8948-4DD3-82D4-E019563D4309}">
      <dgm:prSet/>
      <dgm:spPr/>
      <dgm:t>
        <a:bodyPr/>
        <a:lstStyle/>
        <a:p>
          <a:endParaRPr lang="en-US"/>
        </a:p>
      </dgm:t>
    </dgm:pt>
    <dgm:pt modelId="{AAE94C35-F4F4-4E94-A4B6-7E9331E8ED71}">
      <dgm:prSet phldrT="[Text]"/>
      <dgm:spPr>
        <a:solidFill>
          <a:srgbClr val="FF9900"/>
        </a:solidFill>
      </dgm:spPr>
      <dgm:t>
        <a:bodyPr/>
        <a:lstStyle/>
        <a:p>
          <a:r>
            <a:rPr lang="en-US" b="1" u="sng">
              <a:solidFill>
                <a:schemeClr val="tx1"/>
              </a:solidFill>
            </a:rPr>
            <a:t>Special Education IEP Interchange:</a:t>
          </a:r>
        </a:p>
        <a:p>
          <a:r>
            <a:rPr lang="en-US" b="1">
              <a:solidFill>
                <a:schemeClr val="tx1"/>
              </a:solidFill>
            </a:rPr>
            <a:t>Child File</a:t>
          </a:r>
        </a:p>
        <a:p>
          <a:r>
            <a:rPr lang="en-US" b="1">
              <a:solidFill>
                <a:schemeClr val="tx1"/>
              </a:solidFill>
            </a:rPr>
            <a:t>Participation File</a:t>
          </a:r>
          <a:endParaRPr lang="en-US" b="1" dirty="0">
            <a:solidFill>
              <a:schemeClr val="tx1"/>
            </a:solidFill>
          </a:endParaRPr>
        </a:p>
      </dgm:t>
    </dgm:pt>
    <dgm:pt modelId="{2BD08756-1689-4720-BB48-3AD6D2C2C126}" type="parTrans" cxnId="{375D8428-2243-4371-B3B6-5BDC66EA682D}">
      <dgm:prSet/>
      <dgm:spPr/>
      <dgm:t>
        <a:bodyPr/>
        <a:lstStyle/>
        <a:p>
          <a:endParaRPr lang="en-US"/>
        </a:p>
      </dgm:t>
    </dgm:pt>
    <dgm:pt modelId="{FDA1DE27-692A-4DF0-8FB0-B759D0CF85EA}" type="sibTrans" cxnId="{375D8428-2243-4371-B3B6-5BDC66EA682D}">
      <dgm:prSet/>
      <dgm:spPr/>
      <dgm:t>
        <a:bodyPr/>
        <a:lstStyle/>
        <a:p>
          <a:endParaRPr lang="en-US"/>
        </a:p>
      </dgm:t>
    </dgm:pt>
    <dgm:pt modelId="{6DCBFFC5-DAB6-45F9-9E23-D45EB4CB15AA}" type="pres">
      <dgm:prSet presAssocID="{76A484C7-35C7-4743-9B8B-D57D9296EED2}" presName="cycle" presStyleCnt="0">
        <dgm:presLayoutVars>
          <dgm:chMax val="1"/>
          <dgm:dir/>
          <dgm:animLvl val="ctr"/>
          <dgm:resizeHandles val="exact"/>
        </dgm:presLayoutVars>
      </dgm:prSet>
      <dgm:spPr/>
    </dgm:pt>
    <dgm:pt modelId="{2408099D-DB32-433B-BEBF-68648D3976AC}" type="pres">
      <dgm:prSet presAssocID="{BDC448F7-6320-4087-96A8-0F73AD8566A1}" presName="centerShape" presStyleLbl="node0" presStyleIdx="0" presStyleCnt="1"/>
      <dgm:spPr/>
    </dgm:pt>
    <dgm:pt modelId="{707F7D2F-2CC1-4ABA-A24D-8C58C8D30679}" type="pres">
      <dgm:prSet presAssocID="{9B7C6FFB-0E35-4F34-82E7-810B678D0E0B}" presName="parTrans" presStyleLbl="bgSibTrans2D1" presStyleIdx="0" presStyleCnt="3"/>
      <dgm:spPr/>
    </dgm:pt>
    <dgm:pt modelId="{817F48BB-9552-4CB5-AD5A-8AED678E13AA}" type="pres">
      <dgm:prSet presAssocID="{C0A1918B-C6E7-4AD4-9D9B-CDAA839652DE}" presName="node" presStyleLbl="node1" presStyleIdx="0" presStyleCnt="3">
        <dgm:presLayoutVars>
          <dgm:bulletEnabled val="1"/>
        </dgm:presLayoutVars>
      </dgm:prSet>
      <dgm:spPr/>
    </dgm:pt>
    <dgm:pt modelId="{F63BCFFB-DD7D-4E03-BC23-A5D0794CA2C0}" type="pres">
      <dgm:prSet presAssocID="{2166A9B0-0023-4054-BAD4-B6B1D9BA78E9}" presName="parTrans" presStyleLbl="bgSibTrans2D1" presStyleIdx="1" presStyleCnt="3"/>
      <dgm:spPr/>
    </dgm:pt>
    <dgm:pt modelId="{6711D1BE-0D1C-4A01-898E-8C10B2622FFF}" type="pres">
      <dgm:prSet presAssocID="{632C01F7-66B8-4530-8668-A8D606D1C915}" presName="node" presStyleLbl="node1" presStyleIdx="1" presStyleCnt="3" custScaleX="114021" custScaleY="106588">
        <dgm:presLayoutVars>
          <dgm:bulletEnabled val="1"/>
        </dgm:presLayoutVars>
      </dgm:prSet>
      <dgm:spPr/>
    </dgm:pt>
    <dgm:pt modelId="{C6B9A6C5-5551-49B7-AE0D-151E78F99DDF}" type="pres">
      <dgm:prSet presAssocID="{2BD08756-1689-4720-BB48-3AD6D2C2C126}" presName="parTrans" presStyleLbl="bgSibTrans2D1" presStyleIdx="2" presStyleCnt="3"/>
      <dgm:spPr/>
    </dgm:pt>
    <dgm:pt modelId="{28691256-388E-473A-AA94-4C2391B81744}" type="pres">
      <dgm:prSet presAssocID="{AAE94C35-F4F4-4E94-A4B6-7E9331E8ED71}" presName="node" presStyleLbl="node1" presStyleIdx="2" presStyleCnt="3">
        <dgm:presLayoutVars>
          <dgm:bulletEnabled val="1"/>
        </dgm:presLayoutVars>
      </dgm:prSet>
      <dgm:spPr/>
    </dgm:pt>
  </dgm:ptLst>
  <dgm:cxnLst>
    <dgm:cxn modelId="{69042925-8948-4DD3-82D4-E019563D4309}" srcId="{BDC448F7-6320-4087-96A8-0F73AD8566A1}" destId="{632C01F7-66B8-4530-8668-A8D606D1C915}" srcOrd="1" destOrd="0" parTransId="{2166A9B0-0023-4054-BAD4-B6B1D9BA78E9}" sibTransId="{AE203625-EAA9-456F-88AE-873E9DE52F24}"/>
    <dgm:cxn modelId="{375D8428-2243-4371-B3B6-5BDC66EA682D}" srcId="{BDC448F7-6320-4087-96A8-0F73AD8566A1}" destId="{AAE94C35-F4F4-4E94-A4B6-7E9331E8ED71}" srcOrd="2" destOrd="0" parTransId="{2BD08756-1689-4720-BB48-3AD6D2C2C126}" sibTransId="{FDA1DE27-692A-4DF0-8FB0-B759D0CF85EA}"/>
    <dgm:cxn modelId="{71505B2A-F189-40BD-A23E-21012C31EF38}" type="presOf" srcId="{632C01F7-66B8-4530-8668-A8D606D1C915}" destId="{6711D1BE-0D1C-4A01-898E-8C10B2622FFF}" srcOrd="0" destOrd="0" presId="urn:microsoft.com/office/officeart/2005/8/layout/radial4"/>
    <dgm:cxn modelId="{D59E9231-7FCB-4A73-A752-65DB29DDBF7E}" type="presOf" srcId="{BDC448F7-6320-4087-96A8-0F73AD8566A1}" destId="{2408099D-DB32-433B-BEBF-68648D3976AC}" srcOrd="0" destOrd="0" presId="urn:microsoft.com/office/officeart/2005/8/layout/radial4"/>
    <dgm:cxn modelId="{B8D36B41-AB98-4BA3-B65E-DA6074F5F77A}" type="presOf" srcId="{AAE94C35-F4F4-4E94-A4B6-7E9331E8ED71}" destId="{28691256-388E-473A-AA94-4C2391B81744}" srcOrd="0" destOrd="0" presId="urn:microsoft.com/office/officeart/2005/8/layout/radial4"/>
    <dgm:cxn modelId="{90D8CE62-97C5-4E78-84DE-CCA546D74B0A}" type="presOf" srcId="{2BD08756-1689-4720-BB48-3AD6D2C2C126}" destId="{C6B9A6C5-5551-49B7-AE0D-151E78F99DDF}" srcOrd="0" destOrd="0" presId="urn:microsoft.com/office/officeart/2005/8/layout/radial4"/>
    <dgm:cxn modelId="{A3F20E66-8523-4AD8-ADC8-7FF1586FAF10}" srcId="{BDC448F7-6320-4087-96A8-0F73AD8566A1}" destId="{C0A1918B-C6E7-4AD4-9D9B-CDAA839652DE}" srcOrd="0" destOrd="0" parTransId="{9B7C6FFB-0E35-4F34-82E7-810B678D0E0B}" sibTransId="{120D702D-CA70-4866-8F6B-200F6F3F5030}"/>
    <dgm:cxn modelId="{1FC23978-020F-4B68-8C2B-F23056F5CA3C}" type="presOf" srcId="{2166A9B0-0023-4054-BAD4-B6B1D9BA78E9}" destId="{F63BCFFB-DD7D-4E03-BC23-A5D0794CA2C0}" srcOrd="0" destOrd="0" presId="urn:microsoft.com/office/officeart/2005/8/layout/radial4"/>
    <dgm:cxn modelId="{69DC2C8D-B08D-4CB8-87AD-FE4A5552FEF1}" type="presOf" srcId="{76A484C7-35C7-4743-9B8B-D57D9296EED2}" destId="{6DCBFFC5-DAB6-45F9-9E23-D45EB4CB15AA}" srcOrd="0" destOrd="0" presId="urn:microsoft.com/office/officeart/2005/8/layout/radial4"/>
    <dgm:cxn modelId="{195982C1-CA12-4032-A03F-7F4E17F263D9}" srcId="{76A484C7-35C7-4743-9B8B-D57D9296EED2}" destId="{BDC448F7-6320-4087-96A8-0F73AD8566A1}" srcOrd="0" destOrd="0" parTransId="{F5F7E970-D9B9-44B2-BB9C-3067D652826E}" sibTransId="{5200D917-4663-4B4C-AA79-8E346BD4C607}"/>
    <dgm:cxn modelId="{0674B8FA-2B5D-4B37-957F-5640D11DC00D}" type="presOf" srcId="{C0A1918B-C6E7-4AD4-9D9B-CDAA839652DE}" destId="{817F48BB-9552-4CB5-AD5A-8AED678E13AA}" srcOrd="0" destOrd="0" presId="urn:microsoft.com/office/officeart/2005/8/layout/radial4"/>
    <dgm:cxn modelId="{CC54F1FB-7049-4A33-8560-E9566C0AA1AF}" type="presOf" srcId="{9B7C6FFB-0E35-4F34-82E7-810B678D0E0B}" destId="{707F7D2F-2CC1-4ABA-A24D-8C58C8D30679}" srcOrd="0" destOrd="0" presId="urn:microsoft.com/office/officeart/2005/8/layout/radial4"/>
    <dgm:cxn modelId="{7EE27C76-1DBB-4C33-B5DF-07614233DA1D}" type="presParOf" srcId="{6DCBFFC5-DAB6-45F9-9E23-D45EB4CB15AA}" destId="{2408099D-DB32-433B-BEBF-68648D3976AC}" srcOrd="0" destOrd="0" presId="urn:microsoft.com/office/officeart/2005/8/layout/radial4"/>
    <dgm:cxn modelId="{21A574F9-BAEC-46F3-981C-34056090D05A}" type="presParOf" srcId="{6DCBFFC5-DAB6-45F9-9E23-D45EB4CB15AA}" destId="{707F7D2F-2CC1-4ABA-A24D-8C58C8D30679}" srcOrd="1" destOrd="0" presId="urn:microsoft.com/office/officeart/2005/8/layout/radial4"/>
    <dgm:cxn modelId="{1F62F99D-698D-4BCB-8C06-55CEE9603982}" type="presParOf" srcId="{6DCBFFC5-DAB6-45F9-9E23-D45EB4CB15AA}" destId="{817F48BB-9552-4CB5-AD5A-8AED678E13AA}" srcOrd="2" destOrd="0" presId="urn:microsoft.com/office/officeart/2005/8/layout/radial4"/>
    <dgm:cxn modelId="{D67EB9C0-74C8-4EDE-9A37-8DB77A1B5518}" type="presParOf" srcId="{6DCBFFC5-DAB6-45F9-9E23-D45EB4CB15AA}" destId="{F63BCFFB-DD7D-4E03-BC23-A5D0794CA2C0}" srcOrd="3" destOrd="0" presId="urn:microsoft.com/office/officeart/2005/8/layout/radial4"/>
    <dgm:cxn modelId="{07E19CE1-933C-46D9-A0C9-FF05A031DB5B}" type="presParOf" srcId="{6DCBFFC5-DAB6-45F9-9E23-D45EB4CB15AA}" destId="{6711D1BE-0D1C-4A01-898E-8C10B2622FFF}" srcOrd="4" destOrd="0" presId="urn:microsoft.com/office/officeart/2005/8/layout/radial4"/>
    <dgm:cxn modelId="{39AC74F8-E2B7-47E8-B58C-43B3B9F4DC8C}" type="presParOf" srcId="{6DCBFFC5-DAB6-45F9-9E23-D45EB4CB15AA}" destId="{C6B9A6C5-5551-49B7-AE0D-151E78F99DDF}" srcOrd="5" destOrd="0" presId="urn:microsoft.com/office/officeart/2005/8/layout/radial4"/>
    <dgm:cxn modelId="{B5E6CB2F-4B19-49DF-9B86-BE4FFACB816B}" type="presParOf" srcId="{6DCBFFC5-DAB6-45F9-9E23-D45EB4CB15AA}" destId="{28691256-388E-473A-AA94-4C2391B81744}" srcOrd="6"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CED586-E62E-42C5-8EF2-22E11B06444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3DD1DCB9-4FDE-403C-A0F7-A0ECC16DA57D}">
      <dgm:prSet phldrT="[Text]" custT="1"/>
      <dgm:spPr>
        <a:solidFill>
          <a:schemeClr val="accent2"/>
        </a:solidFill>
      </dgm:spPr>
      <dgm:t>
        <a:bodyPr/>
        <a:lstStyle/>
        <a:p>
          <a:r>
            <a:rPr lang="en-US" sz="1600" b="1" dirty="0">
              <a:solidFill>
                <a:schemeClr val="tx1"/>
              </a:solidFill>
            </a:rPr>
            <a:t>Districts (DIS role) upload Discipline Action File</a:t>
          </a:r>
        </a:p>
      </dgm:t>
    </dgm:pt>
    <dgm:pt modelId="{756A9DA7-F64C-4A8D-831C-15AFC547822E}" type="parTrans" cxnId="{32180A10-4D8A-48FC-9B03-59B1C9B626F0}">
      <dgm:prSet/>
      <dgm:spPr/>
      <dgm:t>
        <a:bodyPr/>
        <a:lstStyle/>
        <a:p>
          <a:endParaRPr lang="en-US"/>
        </a:p>
      </dgm:t>
    </dgm:pt>
    <dgm:pt modelId="{C9BAA6DD-E4D6-4D64-A461-BDD1929790DC}" type="sibTrans" cxnId="{32180A10-4D8A-48FC-9B03-59B1C9B626F0}">
      <dgm:prSet/>
      <dgm:spPr>
        <a:solidFill>
          <a:schemeClr val="bg2">
            <a:lumMod val="75000"/>
          </a:schemeClr>
        </a:solidFill>
      </dgm:spPr>
      <dgm:t>
        <a:bodyPr/>
        <a:lstStyle/>
        <a:p>
          <a:endParaRPr lang="en-US"/>
        </a:p>
      </dgm:t>
    </dgm:pt>
    <dgm:pt modelId="{9FB4C47E-01EF-4E25-894B-F69660B87929}">
      <dgm:prSet phldrT="[Text]" custT="1"/>
      <dgm:spPr>
        <a:solidFill>
          <a:schemeClr val="accent2"/>
        </a:solidFill>
      </dgm:spPr>
      <dgm:t>
        <a:bodyPr/>
        <a:lstStyle/>
        <a:p>
          <a:r>
            <a:rPr lang="en-US" sz="1600" b="1" dirty="0">
              <a:solidFill>
                <a:schemeClr val="tx1"/>
              </a:solidFill>
            </a:rPr>
            <a:t>Districts (DIS role) research and resolve Discipline Action File errors  and upload corrected file</a:t>
          </a:r>
        </a:p>
      </dgm:t>
    </dgm:pt>
    <dgm:pt modelId="{9A63C46B-CFE7-482A-8111-D03736AFF272}" type="parTrans" cxnId="{9FD82D2A-6783-4E99-B151-EF2B153C5DA4}">
      <dgm:prSet/>
      <dgm:spPr/>
      <dgm:t>
        <a:bodyPr/>
        <a:lstStyle/>
        <a:p>
          <a:endParaRPr lang="en-US"/>
        </a:p>
      </dgm:t>
    </dgm:pt>
    <dgm:pt modelId="{E4C4AC03-1D51-42D1-9C42-4878B9129CE3}" type="sibTrans" cxnId="{9FD82D2A-6783-4E99-B151-EF2B153C5DA4}">
      <dgm:prSet/>
      <dgm:spPr>
        <a:solidFill>
          <a:schemeClr val="bg2">
            <a:lumMod val="75000"/>
          </a:schemeClr>
        </a:solidFill>
      </dgm:spPr>
      <dgm:t>
        <a:bodyPr/>
        <a:lstStyle/>
        <a:p>
          <a:endParaRPr lang="en-US"/>
        </a:p>
      </dgm:t>
    </dgm:pt>
    <dgm:pt modelId="{03026A3C-ACAB-42E2-A83A-025817536C0A}">
      <dgm:prSet phldrT="[Text]" custT="1"/>
      <dgm:spPr>
        <a:solidFill>
          <a:schemeClr val="accent6"/>
        </a:solidFill>
      </dgm:spPr>
      <dgm:t>
        <a:bodyPr/>
        <a:lstStyle/>
        <a:p>
          <a:r>
            <a:rPr lang="en-US" sz="1600" b="1" dirty="0">
              <a:solidFill>
                <a:schemeClr val="tx1"/>
              </a:solidFill>
            </a:rPr>
            <a:t>AUs (SPI role) create Special Education Discipline Snapshot</a:t>
          </a:r>
        </a:p>
      </dgm:t>
    </dgm:pt>
    <dgm:pt modelId="{FD521A40-4AE4-4B07-B7FE-E5BEA846C8EE}" type="parTrans" cxnId="{903AA7B4-F0AE-4465-A1B3-D8240E62DFC4}">
      <dgm:prSet/>
      <dgm:spPr/>
      <dgm:t>
        <a:bodyPr/>
        <a:lstStyle/>
        <a:p>
          <a:endParaRPr lang="en-US"/>
        </a:p>
      </dgm:t>
    </dgm:pt>
    <dgm:pt modelId="{7BCDB769-695C-4046-A922-3774194D3202}" type="sibTrans" cxnId="{903AA7B4-F0AE-4465-A1B3-D8240E62DFC4}">
      <dgm:prSet/>
      <dgm:spPr>
        <a:solidFill>
          <a:schemeClr val="bg2">
            <a:lumMod val="75000"/>
          </a:schemeClr>
        </a:solidFill>
      </dgm:spPr>
      <dgm:t>
        <a:bodyPr/>
        <a:lstStyle/>
        <a:p>
          <a:endParaRPr lang="en-US"/>
        </a:p>
      </dgm:t>
    </dgm:pt>
    <dgm:pt modelId="{F156C3A3-8D71-407A-94A1-F21192A22F88}">
      <dgm:prSet phldrT="[Text]" custT="1"/>
      <dgm:spPr>
        <a:solidFill>
          <a:schemeClr val="accent6"/>
        </a:solidFill>
      </dgm:spPr>
      <dgm:t>
        <a:bodyPr/>
        <a:lstStyle/>
        <a:p>
          <a:r>
            <a:rPr lang="en-US" sz="1600" b="1" dirty="0">
              <a:solidFill>
                <a:schemeClr val="tx1"/>
              </a:solidFill>
            </a:rPr>
            <a:t>AUs (SPI) work with districts (DIS) to resolve snapshot errors</a:t>
          </a:r>
        </a:p>
      </dgm:t>
    </dgm:pt>
    <dgm:pt modelId="{E9EA64A9-FAA4-4FEE-87B1-8AA38D66B57C}" type="parTrans" cxnId="{F6FD33A0-A59E-4C55-BA86-77B94E0DE6E9}">
      <dgm:prSet/>
      <dgm:spPr/>
      <dgm:t>
        <a:bodyPr/>
        <a:lstStyle/>
        <a:p>
          <a:endParaRPr lang="en-US"/>
        </a:p>
      </dgm:t>
    </dgm:pt>
    <dgm:pt modelId="{9618E53E-F820-44C9-9451-76000414BB33}" type="sibTrans" cxnId="{F6FD33A0-A59E-4C55-BA86-77B94E0DE6E9}">
      <dgm:prSet/>
      <dgm:spPr/>
      <dgm:t>
        <a:bodyPr/>
        <a:lstStyle/>
        <a:p>
          <a:endParaRPr lang="en-US"/>
        </a:p>
      </dgm:t>
    </dgm:pt>
    <dgm:pt modelId="{FEBB232B-00B2-4CF6-A608-5E356EA4A398}" type="pres">
      <dgm:prSet presAssocID="{96CED586-E62E-42C5-8EF2-22E11B064446}" presName="diagram" presStyleCnt="0">
        <dgm:presLayoutVars>
          <dgm:dir/>
          <dgm:resizeHandles val="exact"/>
        </dgm:presLayoutVars>
      </dgm:prSet>
      <dgm:spPr/>
    </dgm:pt>
    <dgm:pt modelId="{AFA4F327-1E47-446E-A2E5-3AA763C218A2}" type="pres">
      <dgm:prSet presAssocID="{3DD1DCB9-4FDE-403C-A0F7-A0ECC16DA57D}" presName="node" presStyleLbl="node1" presStyleIdx="0" presStyleCnt="4">
        <dgm:presLayoutVars>
          <dgm:bulletEnabled val="1"/>
        </dgm:presLayoutVars>
      </dgm:prSet>
      <dgm:spPr/>
    </dgm:pt>
    <dgm:pt modelId="{4DB6894C-D3B8-4186-B0D7-318E2ADB56BD}" type="pres">
      <dgm:prSet presAssocID="{C9BAA6DD-E4D6-4D64-A461-BDD1929790DC}" presName="sibTrans" presStyleLbl="sibTrans2D1" presStyleIdx="0" presStyleCnt="3" custLinFactNeighborX="17177" custLinFactNeighborY="25697"/>
      <dgm:spPr/>
    </dgm:pt>
    <dgm:pt modelId="{50B5FCD3-A898-4AF7-B67E-2DC92BAEA93C}" type="pres">
      <dgm:prSet presAssocID="{C9BAA6DD-E4D6-4D64-A461-BDD1929790DC}" presName="connectorText" presStyleLbl="sibTrans2D1" presStyleIdx="0" presStyleCnt="3"/>
      <dgm:spPr/>
    </dgm:pt>
    <dgm:pt modelId="{04CE2EAB-3F02-422C-9AE2-873410FD6597}" type="pres">
      <dgm:prSet presAssocID="{9FB4C47E-01EF-4E25-894B-F69660B87929}" presName="node" presStyleLbl="node1" presStyleIdx="1" presStyleCnt="4">
        <dgm:presLayoutVars>
          <dgm:bulletEnabled val="1"/>
        </dgm:presLayoutVars>
      </dgm:prSet>
      <dgm:spPr/>
    </dgm:pt>
    <dgm:pt modelId="{91C8E9E3-8793-4083-9FA5-54231DB5122B}" type="pres">
      <dgm:prSet presAssocID="{E4C4AC03-1D51-42D1-9C42-4878B9129CE3}" presName="sibTrans" presStyleLbl="sibTrans2D1" presStyleIdx="1" presStyleCnt="3" custAng="21487140" custScaleX="153260" custLinFactNeighborX="25314" custLinFactNeighborY="726"/>
      <dgm:spPr/>
    </dgm:pt>
    <dgm:pt modelId="{F974399C-5277-48FA-AB9F-EE0A8E5DDFCA}" type="pres">
      <dgm:prSet presAssocID="{E4C4AC03-1D51-42D1-9C42-4878B9129CE3}" presName="connectorText" presStyleLbl="sibTrans2D1" presStyleIdx="1" presStyleCnt="3"/>
      <dgm:spPr/>
    </dgm:pt>
    <dgm:pt modelId="{D1891B93-CA99-4B6D-8125-7854FE4BDC1E}" type="pres">
      <dgm:prSet presAssocID="{03026A3C-ACAB-42E2-A83A-025817536C0A}" presName="node" presStyleLbl="node1" presStyleIdx="2" presStyleCnt="4" custLinFactNeighborX="-3627" custLinFactNeighborY="-20606">
        <dgm:presLayoutVars>
          <dgm:bulletEnabled val="1"/>
        </dgm:presLayoutVars>
      </dgm:prSet>
      <dgm:spPr/>
    </dgm:pt>
    <dgm:pt modelId="{1412A1CC-3B8C-470C-9804-CF896A99B435}" type="pres">
      <dgm:prSet presAssocID="{7BCDB769-695C-4046-A922-3774194D3202}" presName="sibTrans" presStyleLbl="sibTrans2D1" presStyleIdx="2" presStyleCnt="3" custScaleX="127096" custScaleY="95012" custLinFactNeighborX="4985" custLinFactNeighborY="-17055"/>
      <dgm:spPr/>
    </dgm:pt>
    <dgm:pt modelId="{874D36FF-ABFF-4212-BBA2-27868FB889C0}" type="pres">
      <dgm:prSet presAssocID="{7BCDB769-695C-4046-A922-3774194D3202}" presName="connectorText" presStyleLbl="sibTrans2D1" presStyleIdx="2" presStyleCnt="3"/>
      <dgm:spPr/>
    </dgm:pt>
    <dgm:pt modelId="{DFF0F285-29BA-4A43-A1F5-EC6419923FBA}" type="pres">
      <dgm:prSet presAssocID="{F156C3A3-8D71-407A-94A1-F21192A22F88}" presName="node" presStyleLbl="node1" presStyleIdx="3" presStyleCnt="4" custLinFactNeighborX="3628" custLinFactNeighborY="-21793">
        <dgm:presLayoutVars>
          <dgm:bulletEnabled val="1"/>
        </dgm:presLayoutVars>
      </dgm:prSet>
      <dgm:spPr/>
    </dgm:pt>
  </dgm:ptLst>
  <dgm:cxnLst>
    <dgm:cxn modelId="{97935703-B45E-42D7-B1B2-5399A1B21CF0}" type="presOf" srcId="{E4C4AC03-1D51-42D1-9C42-4878B9129CE3}" destId="{F974399C-5277-48FA-AB9F-EE0A8E5DDFCA}" srcOrd="1" destOrd="0" presId="urn:microsoft.com/office/officeart/2005/8/layout/process5"/>
    <dgm:cxn modelId="{32180A10-4D8A-48FC-9B03-59B1C9B626F0}" srcId="{96CED586-E62E-42C5-8EF2-22E11B064446}" destId="{3DD1DCB9-4FDE-403C-A0F7-A0ECC16DA57D}" srcOrd="0" destOrd="0" parTransId="{756A9DA7-F64C-4A8D-831C-15AFC547822E}" sibTransId="{C9BAA6DD-E4D6-4D64-A461-BDD1929790DC}"/>
    <dgm:cxn modelId="{1B3C7923-D434-4C20-B47C-551295698B35}" type="presOf" srcId="{03026A3C-ACAB-42E2-A83A-025817536C0A}" destId="{D1891B93-CA99-4B6D-8125-7854FE4BDC1E}" srcOrd="0" destOrd="0" presId="urn:microsoft.com/office/officeart/2005/8/layout/process5"/>
    <dgm:cxn modelId="{276AD026-971F-4551-B6C5-6596166B9C5C}" type="presOf" srcId="{3DD1DCB9-4FDE-403C-A0F7-A0ECC16DA57D}" destId="{AFA4F327-1E47-446E-A2E5-3AA763C218A2}" srcOrd="0" destOrd="0" presId="urn:microsoft.com/office/officeart/2005/8/layout/process5"/>
    <dgm:cxn modelId="{9FD82D2A-6783-4E99-B151-EF2B153C5DA4}" srcId="{96CED586-E62E-42C5-8EF2-22E11B064446}" destId="{9FB4C47E-01EF-4E25-894B-F69660B87929}" srcOrd="1" destOrd="0" parTransId="{9A63C46B-CFE7-482A-8111-D03736AFF272}" sibTransId="{E4C4AC03-1D51-42D1-9C42-4878B9129CE3}"/>
    <dgm:cxn modelId="{8A0B8142-96B0-4F26-AE02-BB0DABFF515D}" type="presOf" srcId="{F156C3A3-8D71-407A-94A1-F21192A22F88}" destId="{DFF0F285-29BA-4A43-A1F5-EC6419923FBA}" srcOrd="0" destOrd="0" presId="urn:microsoft.com/office/officeart/2005/8/layout/process5"/>
    <dgm:cxn modelId="{DA74FD65-F54C-48AD-AE39-FCD124CDD198}" type="presOf" srcId="{7BCDB769-695C-4046-A922-3774194D3202}" destId="{1412A1CC-3B8C-470C-9804-CF896A99B435}" srcOrd="0" destOrd="0" presId="urn:microsoft.com/office/officeart/2005/8/layout/process5"/>
    <dgm:cxn modelId="{DE48A450-2F0B-491F-9839-2B4AEE3DB263}" type="presOf" srcId="{C9BAA6DD-E4D6-4D64-A461-BDD1929790DC}" destId="{50B5FCD3-A898-4AF7-B67E-2DC92BAEA93C}" srcOrd="1" destOrd="0" presId="urn:microsoft.com/office/officeart/2005/8/layout/process5"/>
    <dgm:cxn modelId="{CC247A59-5F2B-49FB-9D9B-9060DE6B7624}" type="presOf" srcId="{96CED586-E62E-42C5-8EF2-22E11B064446}" destId="{FEBB232B-00B2-4CF6-A608-5E356EA4A398}" srcOrd="0" destOrd="0" presId="urn:microsoft.com/office/officeart/2005/8/layout/process5"/>
    <dgm:cxn modelId="{F6FD33A0-A59E-4C55-BA86-77B94E0DE6E9}" srcId="{96CED586-E62E-42C5-8EF2-22E11B064446}" destId="{F156C3A3-8D71-407A-94A1-F21192A22F88}" srcOrd="3" destOrd="0" parTransId="{E9EA64A9-FAA4-4FEE-87B1-8AA38D66B57C}" sibTransId="{9618E53E-F820-44C9-9451-76000414BB33}"/>
    <dgm:cxn modelId="{597252B4-C3BD-4E7D-A227-8323F491DD46}" type="presOf" srcId="{E4C4AC03-1D51-42D1-9C42-4878B9129CE3}" destId="{91C8E9E3-8793-4083-9FA5-54231DB5122B}" srcOrd="0" destOrd="0" presId="urn:microsoft.com/office/officeart/2005/8/layout/process5"/>
    <dgm:cxn modelId="{903AA7B4-F0AE-4465-A1B3-D8240E62DFC4}" srcId="{96CED586-E62E-42C5-8EF2-22E11B064446}" destId="{03026A3C-ACAB-42E2-A83A-025817536C0A}" srcOrd="2" destOrd="0" parTransId="{FD521A40-4AE4-4B07-B7FE-E5BEA846C8EE}" sibTransId="{7BCDB769-695C-4046-A922-3774194D3202}"/>
    <dgm:cxn modelId="{1223EFBD-C7AB-4773-BAE4-09ECC9C135C2}" type="presOf" srcId="{9FB4C47E-01EF-4E25-894B-F69660B87929}" destId="{04CE2EAB-3F02-422C-9AE2-873410FD6597}" srcOrd="0" destOrd="0" presId="urn:microsoft.com/office/officeart/2005/8/layout/process5"/>
    <dgm:cxn modelId="{BD4447CE-17CE-449E-8C29-C149630879D9}" type="presOf" srcId="{C9BAA6DD-E4D6-4D64-A461-BDD1929790DC}" destId="{4DB6894C-D3B8-4186-B0D7-318E2ADB56BD}" srcOrd="0" destOrd="0" presId="urn:microsoft.com/office/officeart/2005/8/layout/process5"/>
    <dgm:cxn modelId="{A7A445D2-D241-4111-9950-35A87B4722F8}" type="presOf" srcId="{7BCDB769-695C-4046-A922-3774194D3202}" destId="{874D36FF-ABFF-4212-BBA2-27868FB889C0}" srcOrd="1" destOrd="0" presId="urn:microsoft.com/office/officeart/2005/8/layout/process5"/>
    <dgm:cxn modelId="{4B5805E9-995B-41D7-9DB2-DED0AB032139}" type="presParOf" srcId="{FEBB232B-00B2-4CF6-A608-5E356EA4A398}" destId="{AFA4F327-1E47-446E-A2E5-3AA763C218A2}" srcOrd="0" destOrd="0" presId="urn:microsoft.com/office/officeart/2005/8/layout/process5"/>
    <dgm:cxn modelId="{20B0C19A-8AAA-4038-8AD4-40D8B7BEA1FB}" type="presParOf" srcId="{FEBB232B-00B2-4CF6-A608-5E356EA4A398}" destId="{4DB6894C-D3B8-4186-B0D7-318E2ADB56BD}" srcOrd="1" destOrd="0" presId="urn:microsoft.com/office/officeart/2005/8/layout/process5"/>
    <dgm:cxn modelId="{7BCFD584-A556-4A7B-842E-5E205DAF2A8C}" type="presParOf" srcId="{4DB6894C-D3B8-4186-B0D7-318E2ADB56BD}" destId="{50B5FCD3-A898-4AF7-B67E-2DC92BAEA93C}" srcOrd="0" destOrd="0" presId="urn:microsoft.com/office/officeart/2005/8/layout/process5"/>
    <dgm:cxn modelId="{D4A7D243-E89C-4EF3-ADD0-77B830A35238}" type="presParOf" srcId="{FEBB232B-00B2-4CF6-A608-5E356EA4A398}" destId="{04CE2EAB-3F02-422C-9AE2-873410FD6597}" srcOrd="2" destOrd="0" presId="urn:microsoft.com/office/officeart/2005/8/layout/process5"/>
    <dgm:cxn modelId="{98C5949D-926D-4A5D-AD64-C0ECA472F586}" type="presParOf" srcId="{FEBB232B-00B2-4CF6-A608-5E356EA4A398}" destId="{91C8E9E3-8793-4083-9FA5-54231DB5122B}" srcOrd="3" destOrd="0" presId="urn:microsoft.com/office/officeart/2005/8/layout/process5"/>
    <dgm:cxn modelId="{421FFF5C-AA5E-4810-8FF4-96AE334F0B38}" type="presParOf" srcId="{91C8E9E3-8793-4083-9FA5-54231DB5122B}" destId="{F974399C-5277-48FA-AB9F-EE0A8E5DDFCA}" srcOrd="0" destOrd="0" presId="urn:microsoft.com/office/officeart/2005/8/layout/process5"/>
    <dgm:cxn modelId="{69435162-4107-4198-BBC8-A047ABCF816F}" type="presParOf" srcId="{FEBB232B-00B2-4CF6-A608-5E356EA4A398}" destId="{D1891B93-CA99-4B6D-8125-7854FE4BDC1E}" srcOrd="4" destOrd="0" presId="urn:microsoft.com/office/officeart/2005/8/layout/process5"/>
    <dgm:cxn modelId="{D1F84FCE-3AAF-470E-996F-28EC7EF1FE69}" type="presParOf" srcId="{FEBB232B-00B2-4CF6-A608-5E356EA4A398}" destId="{1412A1CC-3B8C-470C-9804-CF896A99B435}" srcOrd="5" destOrd="0" presId="urn:microsoft.com/office/officeart/2005/8/layout/process5"/>
    <dgm:cxn modelId="{34127945-051D-484A-8E70-DA0A0CA734B2}" type="presParOf" srcId="{1412A1CC-3B8C-470C-9804-CF896A99B435}" destId="{874D36FF-ABFF-4212-BBA2-27868FB889C0}" srcOrd="0" destOrd="0" presId="urn:microsoft.com/office/officeart/2005/8/layout/process5"/>
    <dgm:cxn modelId="{A7EA2AAA-A4DC-43B8-8FDE-BE52720BC358}" type="presParOf" srcId="{FEBB232B-00B2-4CF6-A608-5E356EA4A398}" destId="{DFF0F285-29BA-4A43-A1F5-EC6419923FBA}" srcOrd="6" destOrd="0" presId="urn:microsoft.com/office/officeart/2005/8/layout/process5"/>
  </dgm:cxnLst>
  <dgm:bg>
    <a:noFill/>
  </dgm:bg>
  <dgm:whole>
    <a:ln w="12700">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E5C8A38-0EF5-4380-8309-717BA380C47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DF8FEE0-7E79-45D5-888E-83238238A90B}">
      <dgm:prSet phldrT="[Text]"/>
      <dgm:spPr>
        <a:solidFill>
          <a:schemeClr val="accent4">
            <a:lumMod val="60000"/>
            <a:lumOff val="40000"/>
          </a:schemeClr>
        </a:solidFill>
      </dgm:spPr>
      <dgm:t>
        <a:bodyPr/>
        <a:lstStyle/>
        <a:p>
          <a:r>
            <a:rPr lang="en-US" b="1" dirty="0">
              <a:solidFill>
                <a:schemeClr val="tx1"/>
              </a:solidFill>
            </a:rPr>
            <a:t>Discipline Action</a:t>
          </a:r>
        </a:p>
      </dgm:t>
    </dgm:pt>
    <dgm:pt modelId="{4071D20A-81FE-477E-A6AA-6758447E29AE}" type="parTrans" cxnId="{D8D4D225-863D-4F1F-8B19-506323B44F9B}">
      <dgm:prSet/>
      <dgm:spPr/>
      <dgm:t>
        <a:bodyPr/>
        <a:lstStyle/>
        <a:p>
          <a:endParaRPr lang="en-US"/>
        </a:p>
      </dgm:t>
    </dgm:pt>
    <dgm:pt modelId="{961D5ECB-D215-4C7D-B000-C054B5AFEFE3}" type="sibTrans" cxnId="{D8D4D225-863D-4F1F-8B19-506323B44F9B}">
      <dgm:prSet/>
      <dgm:spPr/>
      <dgm:t>
        <a:bodyPr/>
        <a:lstStyle/>
        <a:p>
          <a:endParaRPr lang="en-US"/>
        </a:p>
      </dgm:t>
    </dgm:pt>
    <dgm:pt modelId="{3119657A-34FC-4BFF-BB97-987359FA7434}">
      <dgm:prSet phldrT="[Text]"/>
      <dgm:spPr/>
      <dgm:t>
        <a:bodyPr/>
        <a:lstStyle/>
        <a:p>
          <a:pPr>
            <a:buNone/>
          </a:pPr>
          <a:r>
            <a:rPr lang="en-US" dirty="0"/>
            <a:t>Suspensions:</a:t>
          </a:r>
        </a:p>
        <a:p>
          <a:pPr>
            <a:buFont typeface="Arial" panose="020B0604020202020204" pitchFamily="34" charset="0"/>
            <a:buChar char="•"/>
          </a:pPr>
          <a:r>
            <a:rPr lang="en-US" dirty="0"/>
            <a:t>In-school (</a:t>
          </a:r>
          <a:r>
            <a:rPr lang="en-US" b="1" dirty="0"/>
            <a:t>11</a:t>
          </a:r>
          <a:r>
            <a:rPr lang="en-US" dirty="0"/>
            <a:t>)</a:t>
          </a:r>
        </a:p>
        <a:p>
          <a:pPr>
            <a:buNone/>
          </a:pPr>
          <a:r>
            <a:rPr lang="en-US" dirty="0"/>
            <a:t>Out of School (</a:t>
          </a:r>
          <a:r>
            <a:rPr lang="en-US" b="1" dirty="0"/>
            <a:t>12</a:t>
          </a:r>
          <a:r>
            <a:rPr lang="en-US" dirty="0"/>
            <a:t>)</a:t>
          </a:r>
        </a:p>
      </dgm:t>
    </dgm:pt>
    <dgm:pt modelId="{D610A8E9-CBDA-45B1-9EBD-6059073185C0}" type="parTrans" cxnId="{FC6356F9-E342-448B-9C79-EF4DA01F1882}">
      <dgm:prSet/>
      <dgm:spPr/>
      <dgm:t>
        <a:bodyPr/>
        <a:lstStyle/>
        <a:p>
          <a:endParaRPr lang="en-US"/>
        </a:p>
      </dgm:t>
    </dgm:pt>
    <dgm:pt modelId="{180DCD98-A474-4A38-A02E-2E56C530D2F1}" type="sibTrans" cxnId="{FC6356F9-E342-448B-9C79-EF4DA01F1882}">
      <dgm:prSet/>
      <dgm:spPr/>
      <dgm:t>
        <a:bodyPr/>
        <a:lstStyle/>
        <a:p>
          <a:endParaRPr lang="en-US"/>
        </a:p>
      </dgm:t>
    </dgm:pt>
    <dgm:pt modelId="{56DF6DAF-E566-4006-AB8F-F65FC835A7CB}">
      <dgm:prSet phldrT="[Text]"/>
      <dgm:spPr/>
      <dgm:t>
        <a:bodyPr/>
        <a:lstStyle/>
        <a:p>
          <a:r>
            <a:rPr lang="en-US" dirty="0"/>
            <a:t>Expulsion: (with or without services) </a:t>
          </a:r>
        </a:p>
        <a:p>
          <a:r>
            <a:rPr lang="en-US" dirty="0"/>
            <a:t>(</a:t>
          </a:r>
          <a:r>
            <a:rPr lang="en-US" b="1" dirty="0"/>
            <a:t>13</a:t>
          </a:r>
          <a:r>
            <a:rPr lang="en-US" dirty="0"/>
            <a:t>)</a:t>
          </a:r>
        </a:p>
      </dgm:t>
    </dgm:pt>
    <dgm:pt modelId="{90FB92FE-59B2-48C3-BB6A-2AF1877EA1C8}" type="parTrans" cxnId="{E06EE85F-8359-4608-A9E2-270B7EA39C97}">
      <dgm:prSet/>
      <dgm:spPr/>
      <dgm:t>
        <a:bodyPr/>
        <a:lstStyle/>
        <a:p>
          <a:endParaRPr lang="en-US"/>
        </a:p>
      </dgm:t>
    </dgm:pt>
    <dgm:pt modelId="{DF636179-219B-4167-AB45-A432D94053F3}" type="sibTrans" cxnId="{E06EE85F-8359-4608-A9E2-270B7EA39C97}">
      <dgm:prSet/>
      <dgm:spPr/>
      <dgm:t>
        <a:bodyPr/>
        <a:lstStyle/>
        <a:p>
          <a:endParaRPr lang="en-US"/>
        </a:p>
      </dgm:t>
    </dgm:pt>
    <dgm:pt modelId="{F2E69FF8-AB97-48AE-90B8-EA9BB5B468F7}">
      <dgm:prSet phldrT="[Text]"/>
      <dgm:spPr>
        <a:solidFill>
          <a:srgbClr val="488BC9"/>
        </a:solidFill>
      </dgm:spPr>
      <dgm:t>
        <a:bodyPr/>
        <a:lstStyle/>
        <a:p>
          <a:r>
            <a:rPr lang="en-US" b="1" dirty="0">
              <a:solidFill>
                <a:schemeClr val="tx1"/>
              </a:solidFill>
            </a:rPr>
            <a:t>Sped Removal</a:t>
          </a:r>
        </a:p>
      </dgm:t>
    </dgm:pt>
    <dgm:pt modelId="{579BB78E-EA91-4FA7-8609-9173A6526A5F}" type="parTrans" cxnId="{870D202C-1B44-4BA8-BB38-5BA17F775409}">
      <dgm:prSet/>
      <dgm:spPr/>
      <dgm:t>
        <a:bodyPr/>
        <a:lstStyle/>
        <a:p>
          <a:endParaRPr lang="en-US"/>
        </a:p>
      </dgm:t>
    </dgm:pt>
    <dgm:pt modelId="{D3D2AE8A-B672-4848-AA7C-A454F2951E8B}" type="sibTrans" cxnId="{870D202C-1B44-4BA8-BB38-5BA17F775409}">
      <dgm:prSet/>
      <dgm:spPr/>
      <dgm:t>
        <a:bodyPr/>
        <a:lstStyle/>
        <a:p>
          <a:endParaRPr lang="en-US"/>
        </a:p>
      </dgm:t>
    </dgm:pt>
    <dgm:pt modelId="{68606BF0-2FA4-493E-8DAF-4E177398C41A}">
      <dgm:prSet phldrT="[Text]"/>
      <dgm:spPr/>
      <dgm:t>
        <a:bodyPr/>
        <a:lstStyle/>
        <a:p>
          <a:r>
            <a:rPr lang="en-US" dirty="0"/>
            <a:t>Unilateral Removal to an *IAES by school personnel for up to 45 days </a:t>
          </a:r>
        </a:p>
        <a:p>
          <a:r>
            <a:rPr lang="en-US" dirty="0"/>
            <a:t>(</a:t>
          </a:r>
          <a:r>
            <a:rPr lang="en-US" b="1" dirty="0"/>
            <a:t>01</a:t>
          </a:r>
          <a:r>
            <a:rPr lang="en-US" dirty="0"/>
            <a:t>)</a:t>
          </a:r>
        </a:p>
      </dgm:t>
    </dgm:pt>
    <dgm:pt modelId="{4A9A9B17-36F2-4106-AA01-BDA67570CEA0}" type="parTrans" cxnId="{F69ECD94-8E9D-4290-9BB2-0B79867C6F1B}">
      <dgm:prSet/>
      <dgm:spPr/>
      <dgm:t>
        <a:bodyPr/>
        <a:lstStyle/>
        <a:p>
          <a:endParaRPr lang="en-US"/>
        </a:p>
      </dgm:t>
    </dgm:pt>
    <dgm:pt modelId="{A72BDF26-6C9E-4F1E-BE13-2935468E3884}" type="sibTrans" cxnId="{F69ECD94-8E9D-4290-9BB2-0B79867C6F1B}">
      <dgm:prSet/>
      <dgm:spPr/>
      <dgm:t>
        <a:bodyPr/>
        <a:lstStyle/>
        <a:p>
          <a:endParaRPr lang="en-US"/>
        </a:p>
      </dgm:t>
    </dgm:pt>
    <dgm:pt modelId="{87212228-96ED-4342-8176-FC1BDD4B12C1}">
      <dgm:prSet phldrT="[Text]"/>
      <dgm:spPr/>
      <dgm:t>
        <a:bodyPr/>
        <a:lstStyle/>
        <a:p>
          <a:r>
            <a:rPr lang="en-US" dirty="0"/>
            <a:t>Removal by a hearing officer to an *IAES for up to 45 days </a:t>
          </a:r>
        </a:p>
        <a:p>
          <a:r>
            <a:rPr lang="en-US" dirty="0"/>
            <a:t>(</a:t>
          </a:r>
          <a:r>
            <a:rPr lang="en-US" b="1" dirty="0"/>
            <a:t>02</a:t>
          </a:r>
          <a:r>
            <a:rPr lang="en-US" dirty="0"/>
            <a:t>)</a:t>
          </a:r>
        </a:p>
      </dgm:t>
    </dgm:pt>
    <dgm:pt modelId="{79F996FC-3E99-4357-A690-9239D16886F8}" type="parTrans" cxnId="{74BA2C72-D7FE-43EB-9357-61BECF6FE75C}">
      <dgm:prSet/>
      <dgm:spPr/>
      <dgm:t>
        <a:bodyPr/>
        <a:lstStyle/>
        <a:p>
          <a:endParaRPr lang="en-US"/>
        </a:p>
      </dgm:t>
    </dgm:pt>
    <dgm:pt modelId="{53AC230A-52CC-4F27-B52A-7A63F1E9B991}" type="sibTrans" cxnId="{74BA2C72-D7FE-43EB-9357-61BECF6FE75C}">
      <dgm:prSet/>
      <dgm:spPr/>
      <dgm:t>
        <a:bodyPr/>
        <a:lstStyle/>
        <a:p>
          <a:endParaRPr lang="en-US"/>
        </a:p>
      </dgm:t>
    </dgm:pt>
    <dgm:pt modelId="{06ACE2D0-96D6-4BF4-B4EB-D7057CA5F343}" type="pres">
      <dgm:prSet presAssocID="{8E5C8A38-0EF5-4380-8309-717BA380C47B}" presName="diagram" presStyleCnt="0">
        <dgm:presLayoutVars>
          <dgm:chPref val="1"/>
          <dgm:dir/>
          <dgm:animOne val="branch"/>
          <dgm:animLvl val="lvl"/>
          <dgm:resizeHandles/>
        </dgm:presLayoutVars>
      </dgm:prSet>
      <dgm:spPr/>
    </dgm:pt>
    <dgm:pt modelId="{033E2D8B-7BBF-4074-A3D6-E35391500B66}" type="pres">
      <dgm:prSet presAssocID="{BDF8FEE0-7E79-45D5-888E-83238238A90B}" presName="root" presStyleCnt="0"/>
      <dgm:spPr/>
    </dgm:pt>
    <dgm:pt modelId="{38D05856-3942-4168-8095-6307973E3985}" type="pres">
      <dgm:prSet presAssocID="{BDF8FEE0-7E79-45D5-888E-83238238A90B}" presName="rootComposite" presStyleCnt="0"/>
      <dgm:spPr/>
    </dgm:pt>
    <dgm:pt modelId="{718FEBC1-2074-46D5-8480-89D65DE75F93}" type="pres">
      <dgm:prSet presAssocID="{BDF8FEE0-7E79-45D5-888E-83238238A90B}" presName="rootText" presStyleLbl="node1" presStyleIdx="0" presStyleCnt="2" custScaleX="96983" custScaleY="100935"/>
      <dgm:spPr/>
    </dgm:pt>
    <dgm:pt modelId="{DB7D6BAF-E62F-42A5-B011-4680BEA2DE9D}" type="pres">
      <dgm:prSet presAssocID="{BDF8FEE0-7E79-45D5-888E-83238238A90B}" presName="rootConnector" presStyleLbl="node1" presStyleIdx="0" presStyleCnt="2"/>
      <dgm:spPr/>
    </dgm:pt>
    <dgm:pt modelId="{5CE4878D-539F-4760-B66C-06F3E2818D8F}" type="pres">
      <dgm:prSet presAssocID="{BDF8FEE0-7E79-45D5-888E-83238238A90B}" presName="childShape" presStyleCnt="0"/>
      <dgm:spPr/>
    </dgm:pt>
    <dgm:pt modelId="{537E8A29-3A42-49E3-AA4A-920E72BD06E7}" type="pres">
      <dgm:prSet presAssocID="{D610A8E9-CBDA-45B1-9EBD-6059073185C0}" presName="Name13" presStyleLbl="parChTrans1D2" presStyleIdx="0" presStyleCnt="4"/>
      <dgm:spPr/>
    </dgm:pt>
    <dgm:pt modelId="{B479471C-0E22-41F9-B54E-5E8352BD9569}" type="pres">
      <dgm:prSet presAssocID="{3119657A-34FC-4BFF-BB97-987359FA7434}" presName="childText" presStyleLbl="bgAcc1" presStyleIdx="0" presStyleCnt="4">
        <dgm:presLayoutVars>
          <dgm:bulletEnabled val="1"/>
        </dgm:presLayoutVars>
      </dgm:prSet>
      <dgm:spPr/>
    </dgm:pt>
    <dgm:pt modelId="{AA294520-D284-4CA6-AC37-E99531C3ECC6}" type="pres">
      <dgm:prSet presAssocID="{90FB92FE-59B2-48C3-BB6A-2AF1877EA1C8}" presName="Name13" presStyleLbl="parChTrans1D2" presStyleIdx="1" presStyleCnt="4"/>
      <dgm:spPr/>
    </dgm:pt>
    <dgm:pt modelId="{9636316C-A9E0-4120-8EB5-FEC41D90CF75}" type="pres">
      <dgm:prSet presAssocID="{56DF6DAF-E566-4006-AB8F-F65FC835A7CB}" presName="childText" presStyleLbl="bgAcc1" presStyleIdx="1" presStyleCnt="4">
        <dgm:presLayoutVars>
          <dgm:bulletEnabled val="1"/>
        </dgm:presLayoutVars>
      </dgm:prSet>
      <dgm:spPr/>
    </dgm:pt>
    <dgm:pt modelId="{0F5C8159-24E6-4891-A74C-ADD67D7798C6}" type="pres">
      <dgm:prSet presAssocID="{F2E69FF8-AB97-48AE-90B8-EA9BB5B468F7}" presName="root" presStyleCnt="0"/>
      <dgm:spPr/>
    </dgm:pt>
    <dgm:pt modelId="{3CF3D653-AAF5-4C1C-801A-C17E9AFDCEF4}" type="pres">
      <dgm:prSet presAssocID="{F2E69FF8-AB97-48AE-90B8-EA9BB5B468F7}" presName="rootComposite" presStyleCnt="0"/>
      <dgm:spPr/>
    </dgm:pt>
    <dgm:pt modelId="{44531D5E-3A6E-4301-B794-A6769D7B5427}" type="pres">
      <dgm:prSet presAssocID="{F2E69FF8-AB97-48AE-90B8-EA9BB5B468F7}" presName="rootText" presStyleLbl="node1" presStyleIdx="1" presStyleCnt="2"/>
      <dgm:spPr/>
    </dgm:pt>
    <dgm:pt modelId="{2A449E10-115C-4241-81F5-E524F5241D7F}" type="pres">
      <dgm:prSet presAssocID="{F2E69FF8-AB97-48AE-90B8-EA9BB5B468F7}" presName="rootConnector" presStyleLbl="node1" presStyleIdx="1" presStyleCnt="2"/>
      <dgm:spPr/>
    </dgm:pt>
    <dgm:pt modelId="{44D670F1-43E3-45AE-9924-C25EC75AC1A5}" type="pres">
      <dgm:prSet presAssocID="{F2E69FF8-AB97-48AE-90B8-EA9BB5B468F7}" presName="childShape" presStyleCnt="0"/>
      <dgm:spPr/>
    </dgm:pt>
    <dgm:pt modelId="{313D28EC-790D-44DC-B286-754CDB77E5ED}" type="pres">
      <dgm:prSet presAssocID="{4A9A9B17-36F2-4106-AA01-BDA67570CEA0}" presName="Name13" presStyleLbl="parChTrans1D2" presStyleIdx="2" presStyleCnt="4"/>
      <dgm:spPr/>
    </dgm:pt>
    <dgm:pt modelId="{6D1DB17E-8473-44FB-A42A-F762F3A5FC56}" type="pres">
      <dgm:prSet presAssocID="{68606BF0-2FA4-493E-8DAF-4E177398C41A}" presName="childText" presStyleLbl="bgAcc1" presStyleIdx="2" presStyleCnt="4">
        <dgm:presLayoutVars>
          <dgm:bulletEnabled val="1"/>
        </dgm:presLayoutVars>
      </dgm:prSet>
      <dgm:spPr/>
    </dgm:pt>
    <dgm:pt modelId="{F9B2C9BE-7BB9-4D73-919A-1C0F57AA8A53}" type="pres">
      <dgm:prSet presAssocID="{79F996FC-3E99-4357-A690-9239D16886F8}" presName="Name13" presStyleLbl="parChTrans1D2" presStyleIdx="3" presStyleCnt="4"/>
      <dgm:spPr/>
    </dgm:pt>
    <dgm:pt modelId="{CDD5BDEA-BA73-4164-B1C2-5CA476F1728C}" type="pres">
      <dgm:prSet presAssocID="{87212228-96ED-4342-8176-FC1BDD4B12C1}" presName="childText" presStyleLbl="bgAcc1" presStyleIdx="3" presStyleCnt="4">
        <dgm:presLayoutVars>
          <dgm:bulletEnabled val="1"/>
        </dgm:presLayoutVars>
      </dgm:prSet>
      <dgm:spPr/>
    </dgm:pt>
  </dgm:ptLst>
  <dgm:cxnLst>
    <dgm:cxn modelId="{D9DC5D12-72D7-4C85-AC84-EC7DDF9CA63A}" type="presOf" srcId="{3119657A-34FC-4BFF-BB97-987359FA7434}" destId="{B479471C-0E22-41F9-B54E-5E8352BD9569}" srcOrd="0" destOrd="0" presId="urn:microsoft.com/office/officeart/2005/8/layout/hierarchy3"/>
    <dgm:cxn modelId="{86D4BF15-945A-4B6E-879D-AA78304ACAC6}" type="presOf" srcId="{90FB92FE-59B2-48C3-BB6A-2AF1877EA1C8}" destId="{AA294520-D284-4CA6-AC37-E99531C3ECC6}" srcOrd="0" destOrd="0" presId="urn:microsoft.com/office/officeart/2005/8/layout/hierarchy3"/>
    <dgm:cxn modelId="{0C658218-6F1C-4A7D-9488-FC1AD52F21E1}" type="presOf" srcId="{F2E69FF8-AB97-48AE-90B8-EA9BB5B468F7}" destId="{44531D5E-3A6E-4301-B794-A6769D7B5427}" srcOrd="0" destOrd="0" presId="urn:microsoft.com/office/officeart/2005/8/layout/hierarchy3"/>
    <dgm:cxn modelId="{D8D4D225-863D-4F1F-8B19-506323B44F9B}" srcId="{8E5C8A38-0EF5-4380-8309-717BA380C47B}" destId="{BDF8FEE0-7E79-45D5-888E-83238238A90B}" srcOrd="0" destOrd="0" parTransId="{4071D20A-81FE-477E-A6AA-6758447E29AE}" sibTransId="{961D5ECB-D215-4C7D-B000-C054B5AFEFE3}"/>
    <dgm:cxn modelId="{870D202C-1B44-4BA8-BB38-5BA17F775409}" srcId="{8E5C8A38-0EF5-4380-8309-717BA380C47B}" destId="{F2E69FF8-AB97-48AE-90B8-EA9BB5B468F7}" srcOrd="1" destOrd="0" parTransId="{579BB78E-EA91-4FA7-8609-9173A6526A5F}" sibTransId="{D3D2AE8A-B672-4848-AA7C-A454F2951E8B}"/>
    <dgm:cxn modelId="{E06EE85F-8359-4608-A9E2-270B7EA39C97}" srcId="{BDF8FEE0-7E79-45D5-888E-83238238A90B}" destId="{56DF6DAF-E566-4006-AB8F-F65FC835A7CB}" srcOrd="1" destOrd="0" parTransId="{90FB92FE-59B2-48C3-BB6A-2AF1877EA1C8}" sibTransId="{DF636179-219B-4167-AB45-A432D94053F3}"/>
    <dgm:cxn modelId="{D3DFC761-8FD5-402F-AE3D-224685436BE8}" type="presOf" srcId="{D610A8E9-CBDA-45B1-9EBD-6059073185C0}" destId="{537E8A29-3A42-49E3-AA4A-920E72BD06E7}" srcOrd="0" destOrd="0" presId="urn:microsoft.com/office/officeart/2005/8/layout/hierarchy3"/>
    <dgm:cxn modelId="{74BA2C72-D7FE-43EB-9357-61BECF6FE75C}" srcId="{F2E69FF8-AB97-48AE-90B8-EA9BB5B468F7}" destId="{87212228-96ED-4342-8176-FC1BDD4B12C1}" srcOrd="1" destOrd="0" parTransId="{79F996FC-3E99-4357-A690-9239D16886F8}" sibTransId="{53AC230A-52CC-4F27-B52A-7A63F1E9B991}"/>
    <dgm:cxn modelId="{69458353-93FE-4EF9-9FFE-9D28524C78FF}" type="presOf" srcId="{4A9A9B17-36F2-4106-AA01-BDA67570CEA0}" destId="{313D28EC-790D-44DC-B286-754CDB77E5ED}" srcOrd="0" destOrd="0" presId="urn:microsoft.com/office/officeart/2005/8/layout/hierarchy3"/>
    <dgm:cxn modelId="{104CD158-513E-4C3F-A9D1-EB4872207F3C}" type="presOf" srcId="{79F996FC-3E99-4357-A690-9239D16886F8}" destId="{F9B2C9BE-7BB9-4D73-919A-1C0F57AA8A53}" srcOrd="0" destOrd="0" presId="urn:microsoft.com/office/officeart/2005/8/layout/hierarchy3"/>
    <dgm:cxn modelId="{3FAA9A82-C3AA-40AA-B52E-3A06A2C06133}" type="presOf" srcId="{BDF8FEE0-7E79-45D5-888E-83238238A90B}" destId="{718FEBC1-2074-46D5-8480-89D65DE75F93}" srcOrd="0" destOrd="0" presId="urn:microsoft.com/office/officeart/2005/8/layout/hierarchy3"/>
    <dgm:cxn modelId="{664F6593-A4AF-4267-A30C-3AE31606740E}" type="presOf" srcId="{F2E69FF8-AB97-48AE-90B8-EA9BB5B468F7}" destId="{2A449E10-115C-4241-81F5-E524F5241D7F}" srcOrd="1" destOrd="0" presId="urn:microsoft.com/office/officeart/2005/8/layout/hierarchy3"/>
    <dgm:cxn modelId="{F69ECD94-8E9D-4290-9BB2-0B79867C6F1B}" srcId="{F2E69FF8-AB97-48AE-90B8-EA9BB5B468F7}" destId="{68606BF0-2FA4-493E-8DAF-4E177398C41A}" srcOrd="0" destOrd="0" parTransId="{4A9A9B17-36F2-4106-AA01-BDA67570CEA0}" sibTransId="{A72BDF26-6C9E-4F1E-BE13-2935468E3884}"/>
    <dgm:cxn modelId="{CF6A3CA2-12A6-4638-B235-FEE82E27EBDF}" type="presOf" srcId="{8E5C8A38-0EF5-4380-8309-717BA380C47B}" destId="{06ACE2D0-96D6-4BF4-B4EB-D7057CA5F343}" srcOrd="0" destOrd="0" presId="urn:microsoft.com/office/officeart/2005/8/layout/hierarchy3"/>
    <dgm:cxn modelId="{B1D382B9-44F1-48E1-A744-FEE4D40A2EB9}" type="presOf" srcId="{BDF8FEE0-7E79-45D5-888E-83238238A90B}" destId="{DB7D6BAF-E62F-42A5-B011-4680BEA2DE9D}" srcOrd="1" destOrd="0" presId="urn:microsoft.com/office/officeart/2005/8/layout/hierarchy3"/>
    <dgm:cxn modelId="{3E8C0EED-47CC-411A-AAE0-E1C8BC012880}" type="presOf" srcId="{87212228-96ED-4342-8176-FC1BDD4B12C1}" destId="{CDD5BDEA-BA73-4164-B1C2-5CA476F1728C}" srcOrd="0" destOrd="0" presId="urn:microsoft.com/office/officeart/2005/8/layout/hierarchy3"/>
    <dgm:cxn modelId="{549973F5-0F50-480D-A136-1C8265F86C37}" type="presOf" srcId="{68606BF0-2FA4-493E-8DAF-4E177398C41A}" destId="{6D1DB17E-8473-44FB-A42A-F762F3A5FC56}" srcOrd="0" destOrd="0" presId="urn:microsoft.com/office/officeart/2005/8/layout/hierarchy3"/>
    <dgm:cxn modelId="{9E22BCF7-7CA8-4FDA-AF9B-FACE4714FE7F}" type="presOf" srcId="{56DF6DAF-E566-4006-AB8F-F65FC835A7CB}" destId="{9636316C-A9E0-4120-8EB5-FEC41D90CF75}" srcOrd="0" destOrd="0" presId="urn:microsoft.com/office/officeart/2005/8/layout/hierarchy3"/>
    <dgm:cxn modelId="{FC6356F9-E342-448B-9C79-EF4DA01F1882}" srcId="{BDF8FEE0-7E79-45D5-888E-83238238A90B}" destId="{3119657A-34FC-4BFF-BB97-987359FA7434}" srcOrd="0" destOrd="0" parTransId="{D610A8E9-CBDA-45B1-9EBD-6059073185C0}" sibTransId="{180DCD98-A474-4A38-A02E-2E56C530D2F1}"/>
    <dgm:cxn modelId="{E3A5864A-B93C-44E6-BA18-915082E3B1C2}" type="presParOf" srcId="{06ACE2D0-96D6-4BF4-B4EB-D7057CA5F343}" destId="{033E2D8B-7BBF-4074-A3D6-E35391500B66}" srcOrd="0" destOrd="0" presId="urn:microsoft.com/office/officeart/2005/8/layout/hierarchy3"/>
    <dgm:cxn modelId="{FAD273B2-B89E-4D91-8C51-8E4F0981D252}" type="presParOf" srcId="{033E2D8B-7BBF-4074-A3D6-E35391500B66}" destId="{38D05856-3942-4168-8095-6307973E3985}" srcOrd="0" destOrd="0" presId="urn:microsoft.com/office/officeart/2005/8/layout/hierarchy3"/>
    <dgm:cxn modelId="{F4624613-7D96-41DC-9FC1-85832B76D1A9}" type="presParOf" srcId="{38D05856-3942-4168-8095-6307973E3985}" destId="{718FEBC1-2074-46D5-8480-89D65DE75F93}" srcOrd="0" destOrd="0" presId="urn:microsoft.com/office/officeart/2005/8/layout/hierarchy3"/>
    <dgm:cxn modelId="{1116AB01-1BDF-4617-9C8B-607A77F3E4A2}" type="presParOf" srcId="{38D05856-3942-4168-8095-6307973E3985}" destId="{DB7D6BAF-E62F-42A5-B011-4680BEA2DE9D}" srcOrd="1" destOrd="0" presId="urn:microsoft.com/office/officeart/2005/8/layout/hierarchy3"/>
    <dgm:cxn modelId="{5B39790C-A807-4D3C-A5BB-16499042FA90}" type="presParOf" srcId="{033E2D8B-7BBF-4074-A3D6-E35391500B66}" destId="{5CE4878D-539F-4760-B66C-06F3E2818D8F}" srcOrd="1" destOrd="0" presId="urn:microsoft.com/office/officeart/2005/8/layout/hierarchy3"/>
    <dgm:cxn modelId="{75F3611F-598B-4FFF-9EF8-09B844D4EE8F}" type="presParOf" srcId="{5CE4878D-539F-4760-B66C-06F3E2818D8F}" destId="{537E8A29-3A42-49E3-AA4A-920E72BD06E7}" srcOrd="0" destOrd="0" presId="urn:microsoft.com/office/officeart/2005/8/layout/hierarchy3"/>
    <dgm:cxn modelId="{B554386F-9C13-46E5-81FE-984622ACAF43}" type="presParOf" srcId="{5CE4878D-539F-4760-B66C-06F3E2818D8F}" destId="{B479471C-0E22-41F9-B54E-5E8352BD9569}" srcOrd="1" destOrd="0" presId="urn:microsoft.com/office/officeart/2005/8/layout/hierarchy3"/>
    <dgm:cxn modelId="{7259249E-8A85-4A68-9E27-3598AC5DD8B3}" type="presParOf" srcId="{5CE4878D-539F-4760-B66C-06F3E2818D8F}" destId="{AA294520-D284-4CA6-AC37-E99531C3ECC6}" srcOrd="2" destOrd="0" presId="urn:microsoft.com/office/officeart/2005/8/layout/hierarchy3"/>
    <dgm:cxn modelId="{EFE81B68-DA4A-484B-A4FB-BDA6EE0610ED}" type="presParOf" srcId="{5CE4878D-539F-4760-B66C-06F3E2818D8F}" destId="{9636316C-A9E0-4120-8EB5-FEC41D90CF75}" srcOrd="3" destOrd="0" presId="urn:microsoft.com/office/officeart/2005/8/layout/hierarchy3"/>
    <dgm:cxn modelId="{8BBB0855-672E-49A0-A1BB-85780F4B89C7}" type="presParOf" srcId="{06ACE2D0-96D6-4BF4-B4EB-D7057CA5F343}" destId="{0F5C8159-24E6-4891-A74C-ADD67D7798C6}" srcOrd="1" destOrd="0" presId="urn:microsoft.com/office/officeart/2005/8/layout/hierarchy3"/>
    <dgm:cxn modelId="{B0E17431-1DA4-4375-B4C3-0EA2DC08CB29}" type="presParOf" srcId="{0F5C8159-24E6-4891-A74C-ADD67D7798C6}" destId="{3CF3D653-AAF5-4C1C-801A-C17E9AFDCEF4}" srcOrd="0" destOrd="0" presId="urn:microsoft.com/office/officeart/2005/8/layout/hierarchy3"/>
    <dgm:cxn modelId="{FC79BE5F-86A3-46B5-BFE6-675C2648675B}" type="presParOf" srcId="{3CF3D653-AAF5-4C1C-801A-C17E9AFDCEF4}" destId="{44531D5E-3A6E-4301-B794-A6769D7B5427}" srcOrd="0" destOrd="0" presId="urn:microsoft.com/office/officeart/2005/8/layout/hierarchy3"/>
    <dgm:cxn modelId="{FD79FB22-E1B3-4D88-A41A-FFBDB29B1155}" type="presParOf" srcId="{3CF3D653-AAF5-4C1C-801A-C17E9AFDCEF4}" destId="{2A449E10-115C-4241-81F5-E524F5241D7F}" srcOrd="1" destOrd="0" presId="urn:microsoft.com/office/officeart/2005/8/layout/hierarchy3"/>
    <dgm:cxn modelId="{780065E8-A771-4349-8195-D05C27D5BDAC}" type="presParOf" srcId="{0F5C8159-24E6-4891-A74C-ADD67D7798C6}" destId="{44D670F1-43E3-45AE-9924-C25EC75AC1A5}" srcOrd="1" destOrd="0" presId="urn:microsoft.com/office/officeart/2005/8/layout/hierarchy3"/>
    <dgm:cxn modelId="{20D98A56-39D7-4847-8130-C066AD70DBE3}" type="presParOf" srcId="{44D670F1-43E3-45AE-9924-C25EC75AC1A5}" destId="{313D28EC-790D-44DC-B286-754CDB77E5ED}" srcOrd="0" destOrd="0" presId="urn:microsoft.com/office/officeart/2005/8/layout/hierarchy3"/>
    <dgm:cxn modelId="{5BE0350F-8D19-4195-AD42-42A56F687439}" type="presParOf" srcId="{44D670F1-43E3-45AE-9924-C25EC75AC1A5}" destId="{6D1DB17E-8473-44FB-A42A-F762F3A5FC56}" srcOrd="1" destOrd="0" presId="urn:microsoft.com/office/officeart/2005/8/layout/hierarchy3"/>
    <dgm:cxn modelId="{A2BC1817-B30D-4BC4-80B6-DBE6E9F9B61B}" type="presParOf" srcId="{44D670F1-43E3-45AE-9924-C25EC75AC1A5}" destId="{F9B2C9BE-7BB9-4D73-919A-1C0F57AA8A53}" srcOrd="2" destOrd="0" presId="urn:microsoft.com/office/officeart/2005/8/layout/hierarchy3"/>
    <dgm:cxn modelId="{92C5520E-8915-44C1-A3E4-D38B37BED4E8}" type="presParOf" srcId="{44D670F1-43E3-45AE-9924-C25EC75AC1A5}" destId="{CDD5BDEA-BA73-4164-B1C2-5CA476F1728C}"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924AD-778D-4033-A3FC-195515C17B85}">
      <dsp:nvSpPr>
        <dsp:cNvPr id="0" name=""/>
        <dsp:cNvSpPr/>
      </dsp:nvSpPr>
      <dsp:spPr>
        <a:xfrm>
          <a:off x="1407147" y="1108"/>
          <a:ext cx="2277292" cy="1138646"/>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Discipline Interchange- Discipline Action File</a:t>
          </a:r>
        </a:p>
      </dsp:txBody>
      <dsp:txXfrm>
        <a:off x="1440497" y="34458"/>
        <a:ext cx="2210592" cy="1071946"/>
      </dsp:txXfrm>
    </dsp:sp>
    <dsp:sp modelId="{F5D073FA-D246-4689-AFA5-8C17AFAB0A60}">
      <dsp:nvSpPr>
        <dsp:cNvPr id="0" name=""/>
        <dsp:cNvSpPr/>
      </dsp:nvSpPr>
      <dsp:spPr>
        <a:xfrm>
          <a:off x="1634877" y="1139754"/>
          <a:ext cx="227729" cy="853984"/>
        </a:xfrm>
        <a:custGeom>
          <a:avLst/>
          <a:gdLst/>
          <a:ahLst/>
          <a:cxnLst/>
          <a:rect l="0" t="0" r="0" b="0"/>
          <a:pathLst>
            <a:path>
              <a:moveTo>
                <a:pt x="0" y="0"/>
              </a:moveTo>
              <a:lnTo>
                <a:pt x="0" y="853984"/>
              </a:lnTo>
              <a:lnTo>
                <a:pt x="227729" y="85398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6DEF49-9A1D-4406-A3C5-16E1EB3C8EA4}">
      <dsp:nvSpPr>
        <dsp:cNvPr id="0" name=""/>
        <dsp:cNvSpPr/>
      </dsp:nvSpPr>
      <dsp:spPr>
        <a:xfrm>
          <a:off x="1862606" y="1424415"/>
          <a:ext cx="1821833" cy="1138646"/>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Student Discipline Snapshot</a:t>
          </a:r>
        </a:p>
      </dsp:txBody>
      <dsp:txXfrm>
        <a:off x="1895956" y="1457765"/>
        <a:ext cx="1755133" cy="1071946"/>
      </dsp:txXfrm>
    </dsp:sp>
    <dsp:sp modelId="{D1167988-A120-4744-A00B-123D32430393}">
      <dsp:nvSpPr>
        <dsp:cNvPr id="0" name=""/>
        <dsp:cNvSpPr/>
      </dsp:nvSpPr>
      <dsp:spPr>
        <a:xfrm>
          <a:off x="1634877" y="1139754"/>
          <a:ext cx="227729" cy="2277292"/>
        </a:xfrm>
        <a:custGeom>
          <a:avLst/>
          <a:gdLst/>
          <a:ahLst/>
          <a:cxnLst/>
          <a:rect l="0" t="0" r="0" b="0"/>
          <a:pathLst>
            <a:path>
              <a:moveTo>
                <a:pt x="0" y="0"/>
              </a:moveTo>
              <a:lnTo>
                <a:pt x="0" y="2277292"/>
              </a:lnTo>
              <a:lnTo>
                <a:pt x="227729" y="227729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0A364-3066-409C-99FF-90038FF4B130}">
      <dsp:nvSpPr>
        <dsp:cNvPr id="0" name=""/>
        <dsp:cNvSpPr/>
      </dsp:nvSpPr>
      <dsp:spPr>
        <a:xfrm>
          <a:off x="1862606" y="2847723"/>
          <a:ext cx="1821833" cy="1138646"/>
        </a:xfrm>
        <a:prstGeom prst="roundRect">
          <a:avLst>
            <a:gd name="adj" fmla="val 10000"/>
          </a:avLst>
        </a:prstGeom>
        <a:solidFill>
          <a:srgbClr val="FF99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Special Education Discipline Snapshot</a:t>
          </a:r>
        </a:p>
      </dsp:txBody>
      <dsp:txXfrm>
        <a:off x="1895956" y="2881073"/>
        <a:ext cx="1755133" cy="1071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08099D-DB32-433B-BEBF-68648D3976AC}">
      <dsp:nvSpPr>
        <dsp:cNvPr id="0" name=""/>
        <dsp:cNvSpPr/>
      </dsp:nvSpPr>
      <dsp:spPr>
        <a:xfrm>
          <a:off x="1818823" y="2326039"/>
          <a:ext cx="1677636" cy="1677636"/>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Special Education Discipline Snapshot</a:t>
          </a:r>
        </a:p>
      </dsp:txBody>
      <dsp:txXfrm>
        <a:off x="2064507" y="2571723"/>
        <a:ext cx="1186268" cy="1186268"/>
      </dsp:txXfrm>
    </dsp:sp>
    <dsp:sp modelId="{707F7D2F-2CC1-4ABA-A24D-8C58C8D30679}">
      <dsp:nvSpPr>
        <dsp:cNvPr id="0" name=""/>
        <dsp:cNvSpPr/>
      </dsp:nvSpPr>
      <dsp:spPr>
        <a:xfrm rot="12900000">
          <a:off x="677922" y="2012333"/>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7F48BB-9552-4CB5-AD5A-8AED678E13AA}">
      <dsp:nvSpPr>
        <dsp:cNvPr id="0" name=""/>
        <dsp:cNvSpPr/>
      </dsp:nvSpPr>
      <dsp:spPr>
        <a:xfrm>
          <a:off x="3146" y="1226638"/>
          <a:ext cx="1593754" cy="1275003"/>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u="sng" kern="1200">
              <a:solidFill>
                <a:schemeClr val="tx1"/>
              </a:solidFill>
            </a:rPr>
            <a:t>Discipline Interchange:</a:t>
          </a:r>
        </a:p>
        <a:p>
          <a:pPr marL="0" lvl="0" indent="0" algn="ctr" defTabSz="666750">
            <a:lnSpc>
              <a:spcPct val="90000"/>
            </a:lnSpc>
            <a:spcBef>
              <a:spcPct val="0"/>
            </a:spcBef>
            <a:spcAft>
              <a:spcPct val="35000"/>
            </a:spcAft>
            <a:buNone/>
          </a:pPr>
          <a:r>
            <a:rPr lang="en-US" sz="1500" b="1" kern="1200">
              <a:solidFill>
                <a:schemeClr val="tx1"/>
              </a:solidFill>
            </a:rPr>
            <a:t>Discipline Action File</a:t>
          </a:r>
          <a:endParaRPr lang="en-US" sz="1500" b="1" kern="1200" dirty="0">
            <a:solidFill>
              <a:schemeClr val="tx1"/>
            </a:solidFill>
          </a:endParaRPr>
        </a:p>
      </dsp:txBody>
      <dsp:txXfrm>
        <a:off x="40490" y="1263982"/>
        <a:ext cx="1519066" cy="1200315"/>
      </dsp:txXfrm>
    </dsp:sp>
    <dsp:sp modelId="{F63BCFFB-DD7D-4E03-BC23-A5D0794CA2C0}">
      <dsp:nvSpPr>
        <dsp:cNvPr id="0" name=""/>
        <dsp:cNvSpPr/>
      </dsp:nvSpPr>
      <dsp:spPr>
        <a:xfrm rot="16200000">
          <a:off x="1982479" y="1333224"/>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11D1BE-0D1C-4A01-898E-8C10B2622FFF}">
      <dsp:nvSpPr>
        <dsp:cNvPr id="0" name=""/>
        <dsp:cNvSpPr/>
      </dsp:nvSpPr>
      <dsp:spPr>
        <a:xfrm>
          <a:off x="1749034" y="217624"/>
          <a:ext cx="1817215" cy="1359000"/>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US" sz="1400" b="1" u="sng" kern="1200" dirty="0">
              <a:solidFill>
                <a:schemeClr val="tx1"/>
              </a:solidFill>
            </a:rPr>
            <a:t>Student Interchange:</a:t>
          </a:r>
        </a:p>
        <a:p>
          <a:pPr marL="0" lvl="0" indent="0" algn="ctr" defTabSz="622300">
            <a:lnSpc>
              <a:spcPct val="90000"/>
            </a:lnSpc>
            <a:spcBef>
              <a:spcPct val="0"/>
            </a:spcBef>
            <a:spcAft>
              <a:spcPct val="35000"/>
            </a:spcAft>
            <a:buFont typeface="Courier New" panose="02070309020205020404" pitchFamily="49" charset="0"/>
            <a:buNone/>
          </a:pPr>
          <a:r>
            <a:rPr lang="en-US" sz="1400" b="1" kern="1200" dirty="0">
              <a:solidFill>
                <a:schemeClr val="tx1"/>
              </a:solidFill>
            </a:rPr>
            <a:t>Student Demographic File</a:t>
          </a:r>
        </a:p>
        <a:p>
          <a:pPr marL="0" lvl="0" indent="0" algn="ctr" defTabSz="622300">
            <a:lnSpc>
              <a:spcPct val="90000"/>
            </a:lnSpc>
            <a:spcBef>
              <a:spcPct val="0"/>
            </a:spcBef>
            <a:spcAft>
              <a:spcPct val="35000"/>
            </a:spcAft>
            <a:buNone/>
          </a:pPr>
          <a:r>
            <a:rPr lang="en-US" sz="1400" b="1" kern="1200" dirty="0">
              <a:solidFill>
                <a:schemeClr val="tx1"/>
              </a:solidFill>
            </a:rPr>
            <a:t>Student School Association File</a:t>
          </a:r>
        </a:p>
      </dsp:txBody>
      <dsp:txXfrm>
        <a:off x="1788838" y="257428"/>
        <a:ext cx="1737607" cy="1279392"/>
      </dsp:txXfrm>
    </dsp:sp>
    <dsp:sp modelId="{C6B9A6C5-5551-49B7-AE0D-151E78F99DDF}">
      <dsp:nvSpPr>
        <dsp:cNvPr id="0" name=""/>
        <dsp:cNvSpPr/>
      </dsp:nvSpPr>
      <dsp:spPr>
        <a:xfrm rot="19500000">
          <a:off x="3287037" y="2012333"/>
          <a:ext cx="1350324" cy="47812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691256-388E-473A-AA94-4C2391B81744}">
      <dsp:nvSpPr>
        <dsp:cNvPr id="0" name=""/>
        <dsp:cNvSpPr/>
      </dsp:nvSpPr>
      <dsp:spPr>
        <a:xfrm>
          <a:off x="3718382" y="1226638"/>
          <a:ext cx="1593754" cy="1275003"/>
        </a:xfrm>
        <a:prstGeom prst="roundRect">
          <a:avLst>
            <a:gd name="adj" fmla="val 10000"/>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u="sng" kern="1200">
              <a:solidFill>
                <a:schemeClr val="tx1"/>
              </a:solidFill>
            </a:rPr>
            <a:t>Special Education IEP Interchange:</a:t>
          </a:r>
        </a:p>
        <a:p>
          <a:pPr marL="0" lvl="0" indent="0" algn="ctr" defTabSz="666750">
            <a:lnSpc>
              <a:spcPct val="90000"/>
            </a:lnSpc>
            <a:spcBef>
              <a:spcPct val="0"/>
            </a:spcBef>
            <a:spcAft>
              <a:spcPct val="35000"/>
            </a:spcAft>
            <a:buNone/>
          </a:pPr>
          <a:r>
            <a:rPr lang="en-US" sz="1500" b="1" kern="1200">
              <a:solidFill>
                <a:schemeClr val="tx1"/>
              </a:solidFill>
            </a:rPr>
            <a:t>Child File</a:t>
          </a:r>
        </a:p>
        <a:p>
          <a:pPr marL="0" lvl="0" indent="0" algn="ctr" defTabSz="666750">
            <a:lnSpc>
              <a:spcPct val="90000"/>
            </a:lnSpc>
            <a:spcBef>
              <a:spcPct val="0"/>
            </a:spcBef>
            <a:spcAft>
              <a:spcPct val="35000"/>
            </a:spcAft>
            <a:buNone/>
          </a:pPr>
          <a:r>
            <a:rPr lang="en-US" sz="1500" b="1" kern="1200">
              <a:solidFill>
                <a:schemeClr val="tx1"/>
              </a:solidFill>
            </a:rPr>
            <a:t>Participation File</a:t>
          </a:r>
          <a:endParaRPr lang="en-US" sz="1500" b="1" kern="1200" dirty="0">
            <a:solidFill>
              <a:schemeClr val="tx1"/>
            </a:solidFill>
          </a:endParaRPr>
        </a:p>
      </dsp:txBody>
      <dsp:txXfrm>
        <a:off x="3755726" y="1263982"/>
        <a:ext cx="1519066" cy="1200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4F327-1E47-446E-A2E5-3AA763C218A2}">
      <dsp:nvSpPr>
        <dsp:cNvPr id="0" name=""/>
        <dsp:cNvSpPr/>
      </dsp:nvSpPr>
      <dsp:spPr>
        <a:xfrm>
          <a:off x="737200" y="459"/>
          <a:ext cx="1963854" cy="11783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Districts (DIS role) upload Discipline Action File</a:t>
          </a:r>
        </a:p>
      </dsp:txBody>
      <dsp:txXfrm>
        <a:off x="771712" y="34971"/>
        <a:ext cx="1894830" cy="1109288"/>
      </dsp:txXfrm>
    </dsp:sp>
    <dsp:sp modelId="{4DB6894C-D3B8-4186-B0D7-318E2ADB56BD}">
      <dsp:nvSpPr>
        <dsp:cNvPr id="0" name=""/>
        <dsp:cNvSpPr/>
      </dsp:nvSpPr>
      <dsp:spPr>
        <a:xfrm>
          <a:off x="2945388" y="471251"/>
          <a:ext cx="416337" cy="487035"/>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945388" y="568658"/>
        <a:ext cx="291436" cy="292221"/>
      </dsp:txXfrm>
    </dsp:sp>
    <dsp:sp modelId="{04CE2EAB-3F02-422C-9AE2-873410FD6597}">
      <dsp:nvSpPr>
        <dsp:cNvPr id="0" name=""/>
        <dsp:cNvSpPr/>
      </dsp:nvSpPr>
      <dsp:spPr>
        <a:xfrm>
          <a:off x="3486596" y="459"/>
          <a:ext cx="1963854" cy="1178312"/>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Districts (DIS role) research and resolve Discipline Action File errors  and upload corrected file</a:t>
          </a:r>
        </a:p>
      </dsp:txBody>
      <dsp:txXfrm>
        <a:off x="3521108" y="34971"/>
        <a:ext cx="1894830" cy="1109288"/>
      </dsp:txXfrm>
    </dsp:sp>
    <dsp:sp modelId="{91C8E9E3-8793-4083-9FA5-54231DB5122B}">
      <dsp:nvSpPr>
        <dsp:cNvPr id="0" name=""/>
        <dsp:cNvSpPr/>
      </dsp:nvSpPr>
      <dsp:spPr>
        <a:xfrm rot="5429337">
          <a:off x="4285508" y="1202018"/>
          <a:ext cx="441232" cy="487035"/>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rot="-5400000">
        <a:off x="4360578" y="1224922"/>
        <a:ext cx="292221" cy="308862"/>
      </dsp:txXfrm>
    </dsp:sp>
    <dsp:sp modelId="{D1891B93-CA99-4B6D-8125-7854FE4BDC1E}">
      <dsp:nvSpPr>
        <dsp:cNvPr id="0" name=""/>
        <dsp:cNvSpPr/>
      </dsp:nvSpPr>
      <dsp:spPr>
        <a:xfrm>
          <a:off x="3415367" y="1721511"/>
          <a:ext cx="1963854" cy="11783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AUs (SPI role) create Special Education Discipline Snapshot</a:t>
          </a:r>
        </a:p>
      </dsp:txBody>
      <dsp:txXfrm>
        <a:off x="3449879" y="1756023"/>
        <a:ext cx="1894830" cy="1109288"/>
      </dsp:txXfrm>
    </dsp:sp>
    <dsp:sp modelId="{1412A1CC-3B8C-470C-9804-CF896A99B435}">
      <dsp:nvSpPr>
        <dsp:cNvPr id="0" name=""/>
        <dsp:cNvSpPr/>
      </dsp:nvSpPr>
      <dsp:spPr>
        <a:xfrm rot="10818444">
          <a:off x="2903882" y="1989290"/>
          <a:ext cx="433179" cy="462742"/>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3033835" y="2082187"/>
        <a:ext cx="303225" cy="277646"/>
      </dsp:txXfrm>
    </dsp:sp>
    <dsp:sp modelId="{DFF0F285-29BA-4A43-A1F5-EC6419923FBA}">
      <dsp:nvSpPr>
        <dsp:cNvPr id="0" name=""/>
        <dsp:cNvSpPr/>
      </dsp:nvSpPr>
      <dsp:spPr>
        <a:xfrm>
          <a:off x="808449" y="1707524"/>
          <a:ext cx="1963854" cy="1178312"/>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AUs (SPI) work with districts (DIS) to resolve snapshot errors</a:t>
          </a:r>
        </a:p>
      </dsp:txBody>
      <dsp:txXfrm>
        <a:off x="842961" y="1742036"/>
        <a:ext cx="1894830" cy="11092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FEBC1-2074-46D5-8480-89D65DE75F93}">
      <dsp:nvSpPr>
        <dsp:cNvPr id="0" name=""/>
        <dsp:cNvSpPr/>
      </dsp:nvSpPr>
      <dsp:spPr>
        <a:xfrm>
          <a:off x="977053" y="2443"/>
          <a:ext cx="2591913" cy="1348766"/>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Discipline Action</a:t>
          </a:r>
        </a:p>
      </dsp:txBody>
      <dsp:txXfrm>
        <a:off x="1016557" y="41947"/>
        <a:ext cx="2512905" cy="1269758"/>
      </dsp:txXfrm>
    </dsp:sp>
    <dsp:sp modelId="{537E8A29-3A42-49E3-AA4A-920E72BD06E7}">
      <dsp:nvSpPr>
        <dsp:cNvPr id="0" name=""/>
        <dsp:cNvSpPr/>
      </dsp:nvSpPr>
      <dsp:spPr>
        <a:xfrm>
          <a:off x="1236244" y="1351209"/>
          <a:ext cx="259191" cy="1002203"/>
        </a:xfrm>
        <a:custGeom>
          <a:avLst/>
          <a:gdLst/>
          <a:ahLst/>
          <a:cxnLst/>
          <a:rect l="0" t="0" r="0" b="0"/>
          <a:pathLst>
            <a:path>
              <a:moveTo>
                <a:pt x="0" y="0"/>
              </a:moveTo>
              <a:lnTo>
                <a:pt x="0" y="1002203"/>
              </a:lnTo>
              <a:lnTo>
                <a:pt x="259191" y="1002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79471C-0E22-41F9-B54E-5E8352BD9569}">
      <dsp:nvSpPr>
        <dsp:cNvPr id="0" name=""/>
        <dsp:cNvSpPr/>
      </dsp:nvSpPr>
      <dsp:spPr>
        <a:xfrm>
          <a:off x="1495436" y="1685277"/>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Suspensions:</a:t>
          </a:r>
        </a:p>
        <a:p>
          <a:pPr marL="0" lvl="0" indent="0" algn="ctr" defTabSz="711200">
            <a:lnSpc>
              <a:spcPct val="90000"/>
            </a:lnSpc>
            <a:spcBef>
              <a:spcPct val="0"/>
            </a:spcBef>
            <a:spcAft>
              <a:spcPct val="35000"/>
            </a:spcAft>
            <a:buFont typeface="Arial" panose="020B0604020202020204" pitchFamily="34" charset="0"/>
            <a:buNone/>
          </a:pPr>
          <a:r>
            <a:rPr lang="en-US" sz="1600" kern="1200" dirty="0"/>
            <a:t>In-school (</a:t>
          </a:r>
          <a:r>
            <a:rPr lang="en-US" sz="1600" b="1" kern="1200" dirty="0"/>
            <a:t>11</a:t>
          </a:r>
          <a:r>
            <a:rPr lang="en-US" sz="1600" kern="1200" dirty="0"/>
            <a:t>)</a:t>
          </a:r>
        </a:p>
        <a:p>
          <a:pPr marL="0" lvl="0" indent="0" algn="ctr" defTabSz="711200">
            <a:lnSpc>
              <a:spcPct val="90000"/>
            </a:lnSpc>
            <a:spcBef>
              <a:spcPct val="0"/>
            </a:spcBef>
            <a:spcAft>
              <a:spcPct val="35000"/>
            </a:spcAft>
            <a:buNone/>
          </a:pPr>
          <a:r>
            <a:rPr lang="en-US" sz="1600" kern="1200" dirty="0"/>
            <a:t>Out of School (</a:t>
          </a:r>
          <a:r>
            <a:rPr lang="en-US" sz="1600" b="1" kern="1200" dirty="0"/>
            <a:t>12</a:t>
          </a:r>
          <a:r>
            <a:rPr lang="en-US" sz="1600" kern="1200" dirty="0"/>
            <a:t>)</a:t>
          </a:r>
        </a:p>
      </dsp:txBody>
      <dsp:txXfrm>
        <a:off x="1534574" y="1724415"/>
        <a:ext cx="2059759" cy="1257995"/>
      </dsp:txXfrm>
    </dsp:sp>
    <dsp:sp modelId="{AA294520-D284-4CA6-AC37-E99531C3ECC6}">
      <dsp:nvSpPr>
        <dsp:cNvPr id="0" name=""/>
        <dsp:cNvSpPr/>
      </dsp:nvSpPr>
      <dsp:spPr>
        <a:xfrm>
          <a:off x="1236244" y="1351209"/>
          <a:ext cx="259191" cy="2672543"/>
        </a:xfrm>
        <a:custGeom>
          <a:avLst/>
          <a:gdLst/>
          <a:ahLst/>
          <a:cxnLst/>
          <a:rect l="0" t="0" r="0" b="0"/>
          <a:pathLst>
            <a:path>
              <a:moveTo>
                <a:pt x="0" y="0"/>
              </a:moveTo>
              <a:lnTo>
                <a:pt x="0" y="2672543"/>
              </a:lnTo>
              <a:lnTo>
                <a:pt x="259191" y="2672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36316C-A9E0-4120-8EB5-FEC41D90CF75}">
      <dsp:nvSpPr>
        <dsp:cNvPr id="0" name=""/>
        <dsp:cNvSpPr/>
      </dsp:nvSpPr>
      <dsp:spPr>
        <a:xfrm>
          <a:off x="1495436" y="3355617"/>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Expulsion: (with or without services) </a:t>
          </a:r>
        </a:p>
        <a:p>
          <a:pPr marL="0" lvl="0" indent="0" algn="ctr" defTabSz="711200">
            <a:lnSpc>
              <a:spcPct val="90000"/>
            </a:lnSpc>
            <a:spcBef>
              <a:spcPct val="0"/>
            </a:spcBef>
            <a:spcAft>
              <a:spcPct val="35000"/>
            </a:spcAft>
            <a:buNone/>
          </a:pPr>
          <a:r>
            <a:rPr lang="en-US" sz="1600" kern="1200" dirty="0"/>
            <a:t>(</a:t>
          </a:r>
          <a:r>
            <a:rPr lang="en-US" sz="1600" b="1" kern="1200" dirty="0"/>
            <a:t>13</a:t>
          </a:r>
          <a:r>
            <a:rPr lang="en-US" sz="1600" kern="1200" dirty="0"/>
            <a:t>)</a:t>
          </a:r>
        </a:p>
      </dsp:txBody>
      <dsp:txXfrm>
        <a:off x="1534574" y="3394755"/>
        <a:ext cx="2059759" cy="1257995"/>
      </dsp:txXfrm>
    </dsp:sp>
    <dsp:sp modelId="{44531D5E-3A6E-4301-B794-A6769D7B5427}">
      <dsp:nvSpPr>
        <dsp:cNvPr id="0" name=""/>
        <dsp:cNvSpPr/>
      </dsp:nvSpPr>
      <dsp:spPr>
        <a:xfrm>
          <a:off x="4237102" y="2443"/>
          <a:ext cx="2672543" cy="1336271"/>
        </a:xfrm>
        <a:prstGeom prst="roundRect">
          <a:avLst>
            <a:gd name="adj" fmla="val 10000"/>
          </a:avLst>
        </a:prstGeom>
        <a:solidFill>
          <a:srgbClr val="488BC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b="1" kern="1200" dirty="0">
              <a:solidFill>
                <a:schemeClr val="tx1"/>
              </a:solidFill>
            </a:rPr>
            <a:t>Sped Removal</a:t>
          </a:r>
        </a:p>
      </dsp:txBody>
      <dsp:txXfrm>
        <a:off x="4276240" y="41581"/>
        <a:ext cx="2594267" cy="1257995"/>
      </dsp:txXfrm>
    </dsp:sp>
    <dsp:sp modelId="{313D28EC-790D-44DC-B286-754CDB77E5ED}">
      <dsp:nvSpPr>
        <dsp:cNvPr id="0" name=""/>
        <dsp:cNvSpPr/>
      </dsp:nvSpPr>
      <dsp:spPr>
        <a:xfrm>
          <a:off x="4504357" y="1338714"/>
          <a:ext cx="267254" cy="1002203"/>
        </a:xfrm>
        <a:custGeom>
          <a:avLst/>
          <a:gdLst/>
          <a:ahLst/>
          <a:cxnLst/>
          <a:rect l="0" t="0" r="0" b="0"/>
          <a:pathLst>
            <a:path>
              <a:moveTo>
                <a:pt x="0" y="0"/>
              </a:moveTo>
              <a:lnTo>
                <a:pt x="0" y="1002203"/>
              </a:lnTo>
              <a:lnTo>
                <a:pt x="267254" y="10022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1DB17E-8473-44FB-A42A-F762F3A5FC56}">
      <dsp:nvSpPr>
        <dsp:cNvPr id="0" name=""/>
        <dsp:cNvSpPr/>
      </dsp:nvSpPr>
      <dsp:spPr>
        <a:xfrm>
          <a:off x="4771611" y="1672782"/>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Unilateral Removal to an *IAES by school personnel for up to 45 days </a:t>
          </a:r>
        </a:p>
        <a:p>
          <a:pPr marL="0" lvl="0" indent="0" algn="ctr" defTabSz="711200">
            <a:lnSpc>
              <a:spcPct val="90000"/>
            </a:lnSpc>
            <a:spcBef>
              <a:spcPct val="0"/>
            </a:spcBef>
            <a:spcAft>
              <a:spcPct val="35000"/>
            </a:spcAft>
            <a:buNone/>
          </a:pPr>
          <a:r>
            <a:rPr lang="en-US" sz="1600" kern="1200" dirty="0"/>
            <a:t>(</a:t>
          </a:r>
          <a:r>
            <a:rPr lang="en-US" sz="1600" b="1" kern="1200" dirty="0"/>
            <a:t>01</a:t>
          </a:r>
          <a:r>
            <a:rPr lang="en-US" sz="1600" kern="1200" dirty="0"/>
            <a:t>)</a:t>
          </a:r>
        </a:p>
      </dsp:txBody>
      <dsp:txXfrm>
        <a:off x="4810749" y="1711920"/>
        <a:ext cx="2059759" cy="1257995"/>
      </dsp:txXfrm>
    </dsp:sp>
    <dsp:sp modelId="{F9B2C9BE-7BB9-4D73-919A-1C0F57AA8A53}">
      <dsp:nvSpPr>
        <dsp:cNvPr id="0" name=""/>
        <dsp:cNvSpPr/>
      </dsp:nvSpPr>
      <dsp:spPr>
        <a:xfrm>
          <a:off x="4504357" y="1338714"/>
          <a:ext cx="267254" cy="2672543"/>
        </a:xfrm>
        <a:custGeom>
          <a:avLst/>
          <a:gdLst/>
          <a:ahLst/>
          <a:cxnLst/>
          <a:rect l="0" t="0" r="0" b="0"/>
          <a:pathLst>
            <a:path>
              <a:moveTo>
                <a:pt x="0" y="0"/>
              </a:moveTo>
              <a:lnTo>
                <a:pt x="0" y="2672543"/>
              </a:lnTo>
              <a:lnTo>
                <a:pt x="267254" y="267254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D5BDEA-BA73-4164-B1C2-5CA476F1728C}">
      <dsp:nvSpPr>
        <dsp:cNvPr id="0" name=""/>
        <dsp:cNvSpPr/>
      </dsp:nvSpPr>
      <dsp:spPr>
        <a:xfrm>
          <a:off x="4771611" y="3343122"/>
          <a:ext cx="2138035" cy="133627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Removal by a hearing officer to an *IAES for up to 45 days </a:t>
          </a:r>
        </a:p>
        <a:p>
          <a:pPr marL="0" lvl="0" indent="0" algn="ctr" defTabSz="711200">
            <a:lnSpc>
              <a:spcPct val="90000"/>
            </a:lnSpc>
            <a:spcBef>
              <a:spcPct val="0"/>
            </a:spcBef>
            <a:spcAft>
              <a:spcPct val="35000"/>
            </a:spcAft>
            <a:buNone/>
          </a:pPr>
          <a:r>
            <a:rPr lang="en-US" sz="1600" kern="1200" dirty="0"/>
            <a:t>(</a:t>
          </a:r>
          <a:r>
            <a:rPr lang="en-US" sz="1600" b="1" kern="1200" dirty="0"/>
            <a:t>02</a:t>
          </a:r>
          <a:r>
            <a:rPr lang="en-US" sz="1600" kern="1200" dirty="0"/>
            <a:t>)</a:t>
          </a:r>
        </a:p>
      </dsp:txBody>
      <dsp:txXfrm>
        <a:off x="4810749" y="3382260"/>
        <a:ext cx="2059759" cy="12579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9772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78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37</a:t>
            </a:fld>
            <a:endParaRPr lang="en-US" dirty="0"/>
          </a:p>
        </p:txBody>
      </p:sp>
    </p:spTree>
    <p:extLst>
      <p:ext uri="{BB962C8B-B14F-4D97-AF65-F5344CB8AC3E}">
        <p14:creationId xmlns:p14="http://schemas.microsoft.com/office/powerpoint/2010/main" val="1066799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38</a:t>
            </a:fld>
            <a:endParaRPr lang="en-US" dirty="0"/>
          </a:p>
        </p:txBody>
      </p:sp>
    </p:spTree>
    <p:extLst>
      <p:ext uri="{BB962C8B-B14F-4D97-AF65-F5344CB8AC3E}">
        <p14:creationId xmlns:p14="http://schemas.microsoft.com/office/powerpoint/2010/main" val="1712092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13360542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41</a:t>
            </a:fld>
            <a:endParaRPr lang="en-US" dirty="0"/>
          </a:p>
        </p:txBody>
      </p:sp>
    </p:spTree>
    <p:extLst>
      <p:ext uri="{BB962C8B-B14F-4D97-AF65-F5344CB8AC3E}">
        <p14:creationId xmlns:p14="http://schemas.microsoft.com/office/powerpoint/2010/main" val="38469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43</a:t>
            </a:fld>
            <a:endParaRPr lang="en-US" dirty="0"/>
          </a:p>
        </p:txBody>
      </p:sp>
    </p:spTree>
    <p:extLst>
      <p:ext uri="{BB962C8B-B14F-4D97-AF65-F5344CB8AC3E}">
        <p14:creationId xmlns:p14="http://schemas.microsoft.com/office/powerpoint/2010/main" val="3090084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47</a:t>
            </a:fld>
            <a:endParaRPr lang="en-US"/>
          </a:p>
        </p:txBody>
      </p:sp>
    </p:spTree>
    <p:extLst>
      <p:ext uri="{BB962C8B-B14F-4D97-AF65-F5344CB8AC3E}">
        <p14:creationId xmlns:p14="http://schemas.microsoft.com/office/powerpoint/2010/main" val="4092170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Slide Image Placeholder 1"/>
          <p:cNvSpPr>
            <a:spLocks noGrp="1" noRot="1" noChangeAspect="1" noTextEdit="1"/>
          </p:cNvSpPr>
          <p:nvPr>
            <p:ph type="sldImg"/>
          </p:nvPr>
        </p:nvSpPr>
        <p:spPr bwMode="auto">
          <a:xfrm>
            <a:off x="427038"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2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4243" indent="-290093">
              <a:defRPr>
                <a:solidFill>
                  <a:schemeClr val="tx1"/>
                </a:solidFill>
                <a:latin typeface="Calibri" pitchFamily="34" charset="0"/>
              </a:defRPr>
            </a:lvl2pPr>
            <a:lvl3pPr marL="1160374" indent="-232075">
              <a:defRPr>
                <a:solidFill>
                  <a:schemeClr val="tx1"/>
                </a:solidFill>
                <a:latin typeface="Calibri" pitchFamily="34" charset="0"/>
              </a:defRPr>
            </a:lvl3pPr>
            <a:lvl4pPr marL="1624523" indent="-232075">
              <a:defRPr>
                <a:solidFill>
                  <a:schemeClr val="tx1"/>
                </a:solidFill>
                <a:latin typeface="Calibri" pitchFamily="34" charset="0"/>
              </a:defRPr>
            </a:lvl4pPr>
            <a:lvl5pPr marL="2088672" indent="-232075">
              <a:defRPr>
                <a:solidFill>
                  <a:schemeClr val="tx1"/>
                </a:solidFill>
                <a:latin typeface="Calibri" pitchFamily="34" charset="0"/>
              </a:defRPr>
            </a:lvl5pPr>
            <a:lvl6pPr marL="2552822" indent="-232075" defTabSz="464149" fontAlgn="base">
              <a:spcBef>
                <a:spcPct val="0"/>
              </a:spcBef>
              <a:spcAft>
                <a:spcPct val="0"/>
              </a:spcAft>
              <a:defRPr>
                <a:solidFill>
                  <a:schemeClr val="tx1"/>
                </a:solidFill>
                <a:latin typeface="Calibri" pitchFamily="34" charset="0"/>
              </a:defRPr>
            </a:lvl6pPr>
            <a:lvl7pPr marL="3016971" indent="-232075" defTabSz="464149" fontAlgn="base">
              <a:spcBef>
                <a:spcPct val="0"/>
              </a:spcBef>
              <a:spcAft>
                <a:spcPct val="0"/>
              </a:spcAft>
              <a:defRPr>
                <a:solidFill>
                  <a:schemeClr val="tx1"/>
                </a:solidFill>
                <a:latin typeface="Calibri" pitchFamily="34" charset="0"/>
              </a:defRPr>
            </a:lvl7pPr>
            <a:lvl8pPr marL="3481121" indent="-232075" defTabSz="464149" fontAlgn="base">
              <a:spcBef>
                <a:spcPct val="0"/>
              </a:spcBef>
              <a:spcAft>
                <a:spcPct val="0"/>
              </a:spcAft>
              <a:defRPr>
                <a:solidFill>
                  <a:schemeClr val="tx1"/>
                </a:solidFill>
                <a:latin typeface="Calibri" pitchFamily="34" charset="0"/>
              </a:defRPr>
            </a:lvl8pPr>
            <a:lvl9pPr marL="3945270" indent="-232075" defTabSz="464149" fontAlgn="base">
              <a:spcBef>
                <a:spcPct val="0"/>
              </a:spcBef>
              <a:spcAft>
                <a:spcPct val="0"/>
              </a:spcAft>
              <a:defRPr>
                <a:solidFill>
                  <a:schemeClr val="tx1"/>
                </a:solidFill>
                <a:latin typeface="Calibri" pitchFamily="34" charset="0"/>
              </a:defRPr>
            </a:lvl9pPr>
          </a:lstStyle>
          <a:p>
            <a:fld id="{B9381A66-6D5E-4B7C-A16F-A97B3BAF88E9}" type="slidenum">
              <a:rPr lang="en-US" altLang="en-US"/>
              <a:pPr/>
              <a:t>49</a:t>
            </a:fld>
            <a:endParaRPr lang="en-US" altLang="en-US" dirty="0"/>
          </a:p>
        </p:txBody>
      </p:sp>
    </p:spTree>
    <p:extLst>
      <p:ext uri="{BB962C8B-B14F-4D97-AF65-F5344CB8AC3E}">
        <p14:creationId xmlns:p14="http://schemas.microsoft.com/office/powerpoint/2010/main" val="3119465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54</a:t>
            </a:fld>
            <a:endParaRPr lang="en-US"/>
          </a:p>
        </p:txBody>
      </p:sp>
    </p:spTree>
    <p:extLst>
      <p:ext uri="{BB962C8B-B14F-4D97-AF65-F5344CB8AC3E}">
        <p14:creationId xmlns:p14="http://schemas.microsoft.com/office/powerpoint/2010/main" val="3458902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9</a:t>
            </a:fld>
            <a:endParaRPr lang="en-US"/>
          </a:p>
        </p:txBody>
      </p:sp>
    </p:spTree>
    <p:extLst>
      <p:ext uri="{BB962C8B-B14F-4D97-AF65-F5344CB8AC3E}">
        <p14:creationId xmlns:p14="http://schemas.microsoft.com/office/powerpoint/2010/main" val="1918006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pPr/>
              <a:t>5/9/2024</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pPr/>
              <a:t>12</a:t>
            </a:fld>
            <a:endParaRPr lang="en-US"/>
          </a:p>
        </p:txBody>
      </p:sp>
    </p:spTree>
    <p:extLst>
      <p:ext uri="{BB962C8B-B14F-4D97-AF65-F5344CB8AC3E}">
        <p14:creationId xmlns:p14="http://schemas.microsoft.com/office/powerpoint/2010/main" val="3647715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381000" y="685800"/>
            <a:ext cx="6096000" cy="3429000"/>
          </a:xfrm>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1699671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27</a:t>
            </a:fld>
            <a:endParaRPr lang="en-US" dirty="0"/>
          </a:p>
        </p:txBody>
      </p:sp>
    </p:spTree>
    <p:extLst>
      <p:ext uri="{BB962C8B-B14F-4D97-AF65-F5344CB8AC3E}">
        <p14:creationId xmlns:p14="http://schemas.microsoft.com/office/powerpoint/2010/main" val="821939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109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2708075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35</a:t>
            </a:fld>
            <a:endParaRPr lang="en-US" dirty="0"/>
          </a:p>
        </p:txBody>
      </p:sp>
    </p:spTree>
    <p:extLst>
      <p:ext uri="{BB962C8B-B14F-4D97-AF65-F5344CB8AC3E}">
        <p14:creationId xmlns:p14="http://schemas.microsoft.com/office/powerpoint/2010/main" val="1056615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7256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3EDF11DD-8C31-8848-CBD2-D09F63356F5E}"/>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0" y="1837426"/>
            <a:ext cx="12192000" cy="3191774"/>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3020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86922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Alterna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D0368B-1F4E-0415-E1FF-B74DA56754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954492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_L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4016986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746239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25556529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974243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457578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920701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3" name="Slide Number Placeholder 5"/>
          <p:cNvSpPr>
            <a:spLocks noGrp="1"/>
          </p:cNvSpPr>
          <p:nvPr>
            <p:ph type="sldNum" sz="quarter" idx="12"/>
          </p:nvPr>
        </p:nvSpPr>
        <p:spPr>
          <a:xfrm>
            <a:off x="332873" y="6356352"/>
            <a:ext cx="2743200" cy="365125"/>
          </a:xfrm>
        </p:spPr>
        <p:txBody>
          <a:bodyPr/>
          <a:lstStyle>
            <a:lvl1pPr algn="l">
              <a:defRPr sz="12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3874957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16089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354258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363595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CBB335-5C3D-53DB-67D2-17452C4E44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0D964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0979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1D83BA-5431-C3B7-355F-D1F85B76F6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688133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17A8FFAB-5E1C-CF86-B03E-0955CA900F0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65AC1F90-AAA4-78AA-F867-5F7DCA742921}"/>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91A384B-C620-E13C-4BB0-D5F136AF5CFE}"/>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9D7C7C81-32AC-D7BA-07C3-C7E653244ACB}"/>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68977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0F72CE-EC5C-299D-2230-64775C4D44D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263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45B949-8183-4E02-8440-CF71301FB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25193AB5-C6DD-0757-4F40-231B77F298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B072207-4E26-2061-CB8E-7187889C6F02}"/>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1E690D85-2E79-8D1F-A650-4328B6DB30A3}"/>
              </a:ext>
            </a:extLst>
          </p:cNvPr>
          <p:cNvSpPr/>
          <p:nvPr userDrawn="1"/>
        </p:nvSpPr>
        <p:spPr>
          <a:xfrm rot="16200000">
            <a:off x="7083727" y="1749725"/>
            <a:ext cx="6858000" cy="3358549"/>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66D77A20-F1EF-D2CC-8D1A-EE27CE859255}"/>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1B2D5BBB-5BB8-A773-B7ED-DDBA0CC956A9}"/>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3BAAAE9B-F938-604C-BB2B-64CB1F630A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413530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5/9/2024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7" r:id="rId3"/>
    <p:sldLayoutId id="2147483680" r:id="rId4"/>
    <p:sldLayoutId id="2147483708" r:id="rId5"/>
    <p:sldLayoutId id="2147483696" r:id="rId6"/>
    <p:sldLayoutId id="2147483709" r:id="rId7"/>
    <p:sldLayoutId id="2147483682" r:id="rId8"/>
    <p:sldLayoutId id="2147483697" r:id="rId9"/>
    <p:sldLayoutId id="2147483710" r:id="rId10"/>
    <p:sldLayoutId id="2147483698" r:id="rId11"/>
    <p:sldLayoutId id="2147483706" r:id="rId12"/>
    <p:sldLayoutId id="2147483699" r:id="rId13"/>
    <p:sldLayoutId id="2147483668" r:id="rId14"/>
    <p:sldLayoutId id="2147483700" r:id="rId15"/>
    <p:sldLayoutId id="2147483701" r:id="rId16"/>
    <p:sldLayoutId id="2147483702" r:id="rId17"/>
    <p:sldLayoutId id="2147483703" r:id="rId18"/>
    <p:sldLayoutId id="2147483704" r:id="rId19"/>
    <p:sldLayoutId id="2147483705" r:id="rId20"/>
    <p:sldLayoutId id="2147483711" r:id="rId21"/>
    <p:sldLayoutId id="2147483712" r:id="rId22"/>
    <p:sldLayoutId id="2147483713" r:id="rId23"/>
    <p:sldLayoutId id="2147483714" r:id="rId24"/>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pedDiscipline@cde.state.co.u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www.cde.state.co.us/datapipeline/disciplineinterchange" TargetMode="External"/><Relationship Id="rId7" Type="http://schemas.openxmlformats.org/officeDocument/2006/relationships/image" Target="../media/image20.png"/><Relationship Id="rId2" Type="http://schemas.openxmlformats.org/officeDocument/2006/relationships/hyperlink" Target="https://www.cde.state.co.us/datapipeline" TargetMode="External"/><Relationship Id="rId1" Type="http://schemas.openxmlformats.org/officeDocument/2006/relationships/slideLayout" Target="../slideLayouts/slideLayout10.xml"/><Relationship Id="rId6" Type="http://schemas.openxmlformats.org/officeDocument/2006/relationships/hyperlink" Target="https://www.cde.state.co.us/datapipeline/snap_sped-discipline"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mailto:heitman_l@cde.state.co.us" TargetMode="External"/><Relationship Id="rId7" Type="http://schemas.openxmlformats.org/officeDocument/2006/relationships/hyperlink" Target="https://www.cde.state.co.us/datapipeline/disciplineinterchange"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6.xml"/><Relationship Id="rId6" Type="http://schemas.openxmlformats.org/officeDocument/2006/relationships/hyperlink" Target="mailto:fails_J@cde.state.co.us" TargetMode="External"/><Relationship Id="rId5" Type="http://schemas.openxmlformats.org/officeDocument/2006/relationships/hyperlink" Target="mailto:bolger_o@cde.state.co.us" TargetMode="External"/><Relationship Id="rId4" Type="http://schemas.openxmlformats.org/officeDocument/2006/relationships/hyperlink" Target="mailto:StudentDiscipline@cde.state.co.u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de.state.co.us/datapipeline/snap_sped-disciplin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cde.state.co.us/datapipeline/snap_sped-discipline"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50.svg"/></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cdesped/spp-apr" TargetMode="External"/><Relationship Id="rId2" Type="http://schemas.openxmlformats.org/officeDocument/2006/relationships/hyperlink" Target="https://www.cde.state.co.us/cdesped/sped_data"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hyperlink" Target="mailto:StudentDiscipline@cde.state.co.us" TargetMode="External"/><Relationship Id="rId4" Type="http://schemas.openxmlformats.org/officeDocument/2006/relationships/hyperlink" Target="mailto:heitman_l@cde.state.co.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de.state.co.us/datapipeline/snap_sped-discipline" TargetMode="External"/><Relationship Id="rId2" Type="http://schemas.openxmlformats.org/officeDocument/2006/relationships/hyperlink" Target="https://www.cde.state.co.us/datapipeline/disciplineinterchang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mailto:Heitman_l@cde.state.co.us" TargetMode="External"/><Relationship Id="rId3" Type="http://schemas.openxmlformats.org/officeDocument/2006/relationships/diagramLayout" Target="../diagrams/layout1.xml"/><Relationship Id="rId7" Type="http://schemas.openxmlformats.org/officeDocument/2006/relationships/hyperlink" Target="mailto:Gudka_d@cde.state.co.u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Special Education Discipline </a:t>
            </a:r>
            <a:br>
              <a:rPr lang="en-US" dirty="0"/>
            </a:br>
            <a:r>
              <a:rPr lang="en-US" dirty="0"/>
              <a:t>2023-2024</a:t>
            </a:r>
          </a:p>
        </p:txBody>
      </p:sp>
      <p:sp>
        <p:nvSpPr>
          <p:cNvPr id="3" name="Subtitle 2"/>
          <p:cNvSpPr>
            <a:spLocks noGrp="1"/>
          </p:cNvSpPr>
          <p:nvPr>
            <p:ph type="subTitle" idx="1"/>
          </p:nvPr>
        </p:nvSpPr>
        <p:spPr/>
        <p:txBody>
          <a:bodyPr>
            <a:noAutofit/>
          </a:bodyPr>
          <a:lstStyle/>
          <a:p>
            <a:r>
              <a:rPr lang="en-US" sz="1600" dirty="0"/>
              <a:t>May 9, 2024</a:t>
            </a:r>
          </a:p>
          <a:p>
            <a:r>
              <a:rPr lang="en-US" sz="1600" dirty="0"/>
              <a:t>Lindsey Heitman </a:t>
            </a:r>
          </a:p>
          <a:p>
            <a:r>
              <a:rPr lang="en-US" sz="1600" dirty="0">
                <a:hlinkClick r:id="rId2"/>
              </a:rPr>
              <a:t>SpedDiscipline@cde.state.co.us</a:t>
            </a:r>
            <a:r>
              <a:rPr lang="en-US" sz="1600"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27" y="-68659"/>
            <a:ext cx="8065168" cy="898524"/>
          </a:xfrm>
        </p:spPr>
        <p:txBody>
          <a:bodyPr>
            <a:normAutofit fontScale="90000"/>
          </a:bodyPr>
          <a:lstStyle/>
          <a:p>
            <a:br>
              <a:rPr lang="en-US" dirty="0">
                <a:solidFill>
                  <a:schemeClr val="tx1"/>
                </a:solidFill>
              </a:rPr>
            </a:br>
            <a:r>
              <a:rPr lang="en-US" dirty="0"/>
              <a:t>Special Education Discipline Snapshot:</a:t>
            </a:r>
            <a:br>
              <a:rPr lang="en-US" dirty="0"/>
            </a:br>
            <a:r>
              <a:rPr lang="en-US" dirty="0"/>
              <a:t>Opened on 5/1</a:t>
            </a:r>
            <a:br>
              <a:rPr lang="en-US" dirty="0"/>
            </a:b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10</a:t>
            </a:fld>
            <a:endParaRPr lang="en-US"/>
          </a:p>
        </p:txBody>
      </p:sp>
      <p:sp>
        <p:nvSpPr>
          <p:cNvPr id="3" name="TextBox 2">
            <a:extLst>
              <a:ext uri="{FF2B5EF4-FFF2-40B4-BE49-F238E27FC236}">
                <a16:creationId xmlns:a16="http://schemas.microsoft.com/office/drawing/2014/main" id="{61B18AAC-23F9-28E9-A543-945FD39B72E6}"/>
              </a:ext>
            </a:extLst>
          </p:cNvPr>
          <p:cNvSpPr txBox="1"/>
          <p:nvPr/>
        </p:nvSpPr>
        <p:spPr>
          <a:xfrm>
            <a:off x="2698343" y="1607497"/>
            <a:ext cx="4476750" cy="369332"/>
          </a:xfrm>
          <a:prstGeom prst="rect">
            <a:avLst/>
          </a:prstGeom>
          <a:noFill/>
        </p:spPr>
        <p:txBody>
          <a:bodyPr wrap="square" rtlCol="0">
            <a:spAutoFit/>
          </a:bodyPr>
          <a:lstStyle/>
          <a:p>
            <a:r>
              <a:rPr lang="en-US" b="1" dirty="0"/>
              <a:t>Timeline:</a:t>
            </a:r>
          </a:p>
        </p:txBody>
      </p:sp>
      <p:sp>
        <p:nvSpPr>
          <p:cNvPr id="10" name="TextBox 9">
            <a:extLst>
              <a:ext uri="{FF2B5EF4-FFF2-40B4-BE49-F238E27FC236}">
                <a16:creationId xmlns:a16="http://schemas.microsoft.com/office/drawing/2014/main" id="{C01C6E1B-E65F-A8D1-83A2-E15694A2FBB0}"/>
              </a:ext>
            </a:extLst>
          </p:cNvPr>
          <p:cNvSpPr txBox="1"/>
          <p:nvPr/>
        </p:nvSpPr>
        <p:spPr>
          <a:xfrm>
            <a:off x="2743728" y="1976829"/>
            <a:ext cx="5823962" cy="7225055"/>
          </a:xfrm>
          <a:prstGeom prst="rect">
            <a:avLst/>
          </a:prstGeom>
          <a:noFill/>
        </p:spPr>
        <p:txBody>
          <a:bodyPr wrap="square" rtlCol="0">
            <a:spAutoFit/>
          </a:bodyPr>
          <a:lstStyle/>
          <a:p>
            <a:pPr marL="214313" indent="-214313">
              <a:buFont typeface="Arial" panose="020B0604020202020204" pitchFamily="34" charset="0"/>
              <a:buChar char="•"/>
            </a:pPr>
            <a:r>
              <a:rPr lang="en-US" b="1" dirty="0"/>
              <a:t>May 1, 2024  </a:t>
            </a:r>
            <a:r>
              <a:rPr lang="en-US" dirty="0"/>
              <a:t>-  SPED Discipline Snapshot official open</a:t>
            </a:r>
          </a:p>
          <a:p>
            <a:pPr marL="214313" indent="-214313">
              <a:buFont typeface="Arial" panose="020B0604020202020204" pitchFamily="34" charset="0"/>
              <a:buChar char="•"/>
            </a:pPr>
            <a:r>
              <a:rPr lang="en-US" b="1" dirty="0">
                <a:highlight>
                  <a:srgbClr val="FFFF00"/>
                </a:highlight>
              </a:rPr>
              <a:t>May 23, 2024 </a:t>
            </a:r>
            <a:r>
              <a:rPr lang="en-US" dirty="0">
                <a:highlight>
                  <a:srgbClr val="FFFF00"/>
                </a:highlight>
              </a:rPr>
              <a:t>- All Interchange files that feed into snapshot uploaded or updated at least once</a:t>
            </a:r>
          </a:p>
          <a:p>
            <a:pPr marL="214313" indent="-214313">
              <a:buFont typeface="Arial" panose="020B0604020202020204" pitchFamily="34" charset="0"/>
              <a:buChar char="•"/>
            </a:pPr>
            <a:r>
              <a:rPr lang="en-US" b="1" dirty="0"/>
              <a:t>June 27, 2024 </a:t>
            </a:r>
            <a:r>
              <a:rPr lang="en-US" dirty="0"/>
              <a:t>- Interchange errors resolved – Discipline Action File, Child File, Participation File</a:t>
            </a:r>
          </a:p>
          <a:p>
            <a:pPr marL="214313" indent="-214313">
              <a:buFont typeface="Arial" panose="020B0604020202020204" pitchFamily="34" charset="0"/>
              <a:buChar char="•"/>
            </a:pPr>
            <a:r>
              <a:rPr lang="en-US" b="1" dirty="0"/>
              <a:t>August 15, 2024 </a:t>
            </a:r>
            <a:r>
              <a:rPr lang="en-US" dirty="0"/>
              <a:t>- All Exception requests submitted to CDE processing</a:t>
            </a:r>
          </a:p>
          <a:p>
            <a:pPr marL="214313" indent="-214313">
              <a:buFont typeface="Arial" panose="020B0604020202020204" pitchFamily="34" charset="0"/>
              <a:buChar char="•"/>
            </a:pPr>
            <a:r>
              <a:rPr lang="en-US" b="1" dirty="0"/>
              <a:t>August 22, 2024 </a:t>
            </a:r>
            <a:r>
              <a:rPr lang="en-US" dirty="0"/>
              <a:t>- Snapshot error-free</a:t>
            </a:r>
          </a:p>
          <a:p>
            <a:pPr marL="214313" indent="-214313">
              <a:buFont typeface="Arial" panose="020B0604020202020204" pitchFamily="34" charset="0"/>
              <a:buChar char="•"/>
            </a:pPr>
            <a:r>
              <a:rPr lang="en-US" b="1" dirty="0"/>
              <a:t>Aug. 22 – Aug. 29, 2024 </a:t>
            </a:r>
            <a:r>
              <a:rPr lang="en-US" dirty="0"/>
              <a:t>- Report Review</a:t>
            </a:r>
          </a:p>
          <a:p>
            <a:pPr marL="214313" indent="-214313">
              <a:buFont typeface="Arial" panose="020B0604020202020204" pitchFamily="34" charset="0"/>
              <a:buChar char="•"/>
            </a:pPr>
            <a:r>
              <a:rPr lang="en-US" b="1" dirty="0"/>
              <a:t>August 29, 2024 </a:t>
            </a:r>
            <a:r>
              <a:rPr lang="en-US" dirty="0"/>
              <a:t>- Final Submission approval in Data Pipeline and reports uploaded to DMS. </a:t>
            </a:r>
          </a:p>
          <a:p>
            <a:endParaRPr lang="en-US" sz="1350" dirty="0"/>
          </a:p>
          <a:p>
            <a:r>
              <a:rPr lang="en-US" dirty="0"/>
              <a:t>Please download the full Timeline from the </a:t>
            </a:r>
            <a:r>
              <a:rPr lang="en-US" dirty="0">
                <a:hlinkClick r:id="rId2"/>
              </a:rPr>
              <a:t>Discipline Interchange </a:t>
            </a:r>
            <a:r>
              <a:rPr lang="en-US" dirty="0"/>
              <a:t>or </a:t>
            </a:r>
            <a:r>
              <a:rPr lang="en-US" dirty="0">
                <a:hlinkClick r:id="rId3"/>
              </a:rPr>
              <a:t>Special Education Discipline Snapshot </a:t>
            </a:r>
            <a:r>
              <a:rPr lang="en-US" dirty="0"/>
              <a:t>webpages. You will find more details and a breakdown of what is required by the district respondent and the Sped respondent.</a:t>
            </a:r>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endParaRPr lang="en-US" sz="1350" dirty="0"/>
          </a:p>
          <a:p>
            <a:r>
              <a:rPr lang="en-US" sz="1350" dirty="0"/>
              <a:t> </a:t>
            </a:r>
          </a:p>
        </p:txBody>
      </p:sp>
      <p:sp>
        <p:nvSpPr>
          <p:cNvPr id="11" name="TextBox 10">
            <a:extLst>
              <a:ext uri="{FF2B5EF4-FFF2-40B4-BE49-F238E27FC236}">
                <a16:creationId xmlns:a16="http://schemas.microsoft.com/office/drawing/2014/main" id="{8EED07AF-3834-B941-6FA7-2B1098224238}"/>
              </a:ext>
            </a:extLst>
          </p:cNvPr>
          <p:cNvSpPr txBox="1"/>
          <p:nvPr/>
        </p:nvSpPr>
        <p:spPr>
          <a:xfrm>
            <a:off x="9404647" y="2330837"/>
            <a:ext cx="1947910" cy="369332"/>
          </a:xfrm>
          <a:prstGeom prst="rect">
            <a:avLst/>
          </a:prstGeom>
          <a:noFill/>
        </p:spPr>
        <p:txBody>
          <a:bodyPr wrap="square" rtlCol="0">
            <a:spAutoFit/>
          </a:bodyPr>
          <a:lstStyle/>
          <a:p>
            <a:r>
              <a:rPr lang="en-US" dirty="0"/>
              <a:t>Keep in mind:</a:t>
            </a:r>
          </a:p>
        </p:txBody>
      </p:sp>
      <p:sp>
        <p:nvSpPr>
          <p:cNvPr id="6" name="TextBox 5">
            <a:extLst>
              <a:ext uri="{FF2B5EF4-FFF2-40B4-BE49-F238E27FC236}">
                <a16:creationId xmlns:a16="http://schemas.microsoft.com/office/drawing/2014/main" id="{21420977-4F3A-B9BB-4DCC-D5807795A1C5}"/>
              </a:ext>
            </a:extLst>
          </p:cNvPr>
          <p:cNvSpPr txBox="1"/>
          <p:nvPr/>
        </p:nvSpPr>
        <p:spPr>
          <a:xfrm>
            <a:off x="9404647" y="2719960"/>
            <a:ext cx="2142815" cy="1200329"/>
          </a:xfrm>
          <a:prstGeom prst="rect">
            <a:avLst/>
          </a:prstGeom>
          <a:solidFill>
            <a:schemeClr val="accent3">
              <a:lumMod val="40000"/>
              <a:lumOff val="60000"/>
            </a:schemeClr>
          </a:solidFill>
          <a:ln w="9525">
            <a:solidFill>
              <a:schemeClr val="tx1"/>
            </a:solidFill>
          </a:ln>
        </p:spPr>
        <p:txBody>
          <a:bodyPr wrap="square" rtlCol="0">
            <a:spAutoFit/>
          </a:bodyPr>
          <a:lstStyle/>
          <a:p>
            <a:r>
              <a:rPr lang="en-US" b="1" dirty="0"/>
              <a:t>July 31</a:t>
            </a:r>
            <a:r>
              <a:rPr lang="en-US" b="1" baseline="30000" dirty="0"/>
              <a:t>st</a:t>
            </a:r>
            <a:r>
              <a:rPr lang="en-US" b="1" dirty="0"/>
              <a:t>, 2024  Student Discipline Snapshot due by this date! </a:t>
            </a:r>
          </a:p>
        </p:txBody>
      </p:sp>
      <p:cxnSp>
        <p:nvCxnSpPr>
          <p:cNvPr id="9" name="Straight Arrow Connector 8">
            <a:extLst>
              <a:ext uri="{FF2B5EF4-FFF2-40B4-BE49-F238E27FC236}">
                <a16:creationId xmlns:a16="http://schemas.microsoft.com/office/drawing/2014/main" id="{D8FBB537-5E80-4A07-3806-72E53D0D62F0}"/>
              </a:ext>
              <a:ext uri="{C183D7F6-B498-43B3-948B-1728B52AA6E4}">
                <adec:decorative xmlns:adec="http://schemas.microsoft.com/office/drawing/2017/decorative" val="1"/>
              </a:ext>
            </a:extLst>
          </p:cNvPr>
          <p:cNvCxnSpPr/>
          <p:nvPr/>
        </p:nvCxnSpPr>
        <p:spPr>
          <a:xfrm flipH="1">
            <a:off x="8749147" y="3217487"/>
            <a:ext cx="45955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461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00B546-57CD-E3CA-FE55-E006BACC8E6C}"/>
              </a:ext>
            </a:extLst>
          </p:cNvPr>
          <p:cNvSpPr>
            <a:spLocks noGrp="1"/>
          </p:cNvSpPr>
          <p:nvPr>
            <p:ph type="title"/>
          </p:nvPr>
        </p:nvSpPr>
        <p:spPr/>
        <p:txBody>
          <a:bodyPr>
            <a:normAutofit/>
          </a:bodyPr>
          <a:lstStyle/>
          <a:p>
            <a:r>
              <a:rPr lang="en-US" sz="2800" dirty="0"/>
              <a:t>Overview of Collection Process</a:t>
            </a:r>
          </a:p>
        </p:txBody>
      </p:sp>
      <p:sp>
        <p:nvSpPr>
          <p:cNvPr id="9" name="Text Placeholder 8">
            <a:extLst>
              <a:ext uri="{FF2B5EF4-FFF2-40B4-BE49-F238E27FC236}">
                <a16:creationId xmlns:a16="http://schemas.microsoft.com/office/drawing/2014/main" id="{02A28733-143A-5B4A-243B-3D2CE8E88F66}"/>
              </a:ext>
            </a:extLst>
          </p:cNvPr>
          <p:cNvSpPr>
            <a:spLocks noGrp="1"/>
          </p:cNvSpPr>
          <p:nvPr>
            <p:ph type="body" sz="quarter" idx="4294967295"/>
          </p:nvPr>
        </p:nvSpPr>
        <p:spPr>
          <a:xfrm>
            <a:off x="858416" y="1568459"/>
            <a:ext cx="4420316" cy="421481"/>
          </a:xfrm>
        </p:spPr>
        <p:txBody>
          <a:bodyPr>
            <a:noAutofit/>
          </a:bodyPr>
          <a:lstStyle/>
          <a:p>
            <a:pPr marL="0" indent="0">
              <a:buNone/>
            </a:pPr>
            <a:r>
              <a:rPr lang="en-US" sz="1800" dirty="0">
                <a:latin typeface="+mn-lt"/>
              </a:rPr>
              <a:t>District Respondents – need DIS User role</a:t>
            </a:r>
          </a:p>
        </p:txBody>
      </p:sp>
      <p:sp>
        <p:nvSpPr>
          <p:cNvPr id="7" name="Content Placeholder 6">
            <a:extLst>
              <a:ext uri="{FF2B5EF4-FFF2-40B4-BE49-F238E27FC236}">
                <a16:creationId xmlns:a16="http://schemas.microsoft.com/office/drawing/2014/main" id="{8FAC3DFA-CBEC-B641-B5A8-894B25035158}"/>
              </a:ext>
            </a:extLst>
          </p:cNvPr>
          <p:cNvSpPr>
            <a:spLocks noGrp="1"/>
          </p:cNvSpPr>
          <p:nvPr>
            <p:ph sz="half" idx="1"/>
          </p:nvPr>
        </p:nvSpPr>
        <p:spPr>
          <a:xfrm>
            <a:off x="858416" y="2149712"/>
            <a:ext cx="4795935" cy="3849871"/>
          </a:xfrm>
          <a:solidFill>
            <a:srgbClr val="92D050"/>
          </a:solidFill>
          <a:ln>
            <a:solidFill>
              <a:schemeClr val="tx1"/>
            </a:solidFill>
          </a:ln>
        </p:spPr>
        <p:txBody>
          <a:bodyPr>
            <a:normAutofit/>
          </a:bodyPr>
          <a:lstStyle/>
          <a:p>
            <a:pPr>
              <a:spcBef>
                <a:spcPts val="0"/>
              </a:spcBef>
            </a:pPr>
            <a:r>
              <a:rPr lang="en-US" dirty="0">
                <a:latin typeface="Calibri"/>
                <a:ea typeface="Calibri"/>
                <a:cs typeface="Calibri"/>
              </a:rPr>
              <a:t>Upload and validate Discipline Action File containing discipline actions given to ALL students between 7/01/2023 – 6/30/2024</a:t>
            </a:r>
          </a:p>
          <a:p>
            <a:pPr lvl="1">
              <a:spcBef>
                <a:spcPts val="0"/>
              </a:spcBef>
            </a:pPr>
            <a:r>
              <a:rPr lang="en-US" sz="1800" dirty="0">
                <a:latin typeface="Calibri"/>
                <a:ea typeface="Calibri"/>
                <a:cs typeface="Calibri"/>
              </a:rPr>
              <a:t>Record for each student with a reportable disciplinary incident and resulting action</a:t>
            </a:r>
          </a:p>
          <a:p>
            <a:pPr lvl="1">
              <a:spcBef>
                <a:spcPts val="0"/>
              </a:spcBef>
            </a:pPr>
            <a:r>
              <a:rPr lang="en-US" sz="1800" dirty="0">
                <a:latin typeface="Calibri"/>
                <a:ea typeface="Calibri"/>
                <a:cs typeface="Calibri"/>
              </a:rPr>
              <a:t>Records containing Sped Flag=1 will pull into the Sped Snapshot for the following:</a:t>
            </a:r>
          </a:p>
          <a:p>
            <a:pPr lvl="2">
              <a:spcBef>
                <a:spcPts val="0"/>
              </a:spcBef>
            </a:pPr>
            <a:r>
              <a:rPr lang="en-US" sz="1800" dirty="0">
                <a:latin typeface="Calibri"/>
                <a:ea typeface="Calibri"/>
                <a:cs typeface="Calibri"/>
              </a:rPr>
              <a:t>ISS (11), OSS (12), Expulsion (13), Sped Unilateral Removals (01 or 02)</a:t>
            </a:r>
            <a:endParaRPr lang="en-US" sz="1800" dirty="0">
              <a:effectLst/>
              <a:latin typeface="Calibri"/>
              <a:ea typeface="Calibri"/>
              <a:cs typeface="Calibri"/>
            </a:endParaRPr>
          </a:p>
          <a:p>
            <a:pPr marL="342900" lvl="1" indent="0">
              <a:spcBef>
                <a:spcPts val="0"/>
              </a:spcBef>
              <a:buNone/>
            </a:pPr>
            <a:endParaRPr lang="en-US" sz="1800" dirty="0">
              <a:latin typeface="Calibri"/>
              <a:ea typeface="Calibri"/>
              <a:cs typeface="Calibri"/>
            </a:endParaRPr>
          </a:p>
          <a:p>
            <a:pPr marL="0" indent="0">
              <a:spcBef>
                <a:spcPts val="0"/>
              </a:spcBef>
              <a:buNone/>
            </a:pPr>
            <a:r>
              <a:rPr lang="en-US" u="sng" dirty="0">
                <a:latin typeface="Calibri"/>
                <a:ea typeface="Calibri"/>
                <a:cs typeface="Calibri"/>
              </a:rPr>
              <a:t>Timeline</a:t>
            </a:r>
          </a:p>
          <a:p>
            <a:pPr marL="600075" lvl="1" indent="-257175">
              <a:spcBef>
                <a:spcPts val="0"/>
              </a:spcBef>
              <a:buFont typeface="Symbol"/>
              <a:buChar char=""/>
            </a:pPr>
            <a:r>
              <a:rPr lang="en-US" sz="1800" dirty="0">
                <a:latin typeface="Calibri"/>
                <a:ea typeface="Calibri"/>
                <a:cs typeface="Calibri"/>
              </a:rPr>
              <a:t>At least one file uploaded by May 8</a:t>
            </a:r>
            <a:r>
              <a:rPr lang="en-US" sz="1800" baseline="30000" dirty="0">
                <a:latin typeface="Calibri"/>
                <a:ea typeface="Calibri"/>
                <a:cs typeface="Calibri"/>
              </a:rPr>
              <a:t>th</a:t>
            </a:r>
            <a:r>
              <a:rPr lang="en-US" sz="1800" dirty="0">
                <a:latin typeface="Calibri"/>
                <a:ea typeface="Calibri"/>
                <a:cs typeface="Calibri"/>
              </a:rPr>
              <a:t> </a:t>
            </a:r>
            <a:endParaRPr lang="en-US" sz="1800" dirty="0">
              <a:latin typeface="Calibri"/>
              <a:ea typeface="Calibri"/>
              <a:cs typeface="Times New Roman"/>
            </a:endParaRPr>
          </a:p>
          <a:p>
            <a:pPr marL="600075" lvl="1" indent="-257175">
              <a:spcBef>
                <a:spcPts val="0"/>
              </a:spcBef>
              <a:buFont typeface="Symbol"/>
              <a:buChar char=""/>
            </a:pPr>
            <a:r>
              <a:rPr lang="en-US" sz="1800" dirty="0">
                <a:latin typeface="Calibri"/>
                <a:ea typeface="Calibri"/>
                <a:cs typeface="Calibri"/>
              </a:rPr>
              <a:t>Resolve Interchange errors by June 14</a:t>
            </a:r>
            <a:r>
              <a:rPr lang="en-US" sz="1800" baseline="30000" dirty="0">
                <a:latin typeface="Calibri"/>
                <a:ea typeface="Calibri"/>
                <a:cs typeface="Calibri"/>
              </a:rPr>
              <a:t>th</a:t>
            </a:r>
            <a:r>
              <a:rPr lang="en-US" sz="1800" dirty="0">
                <a:latin typeface="Calibri"/>
                <a:ea typeface="Calibri"/>
                <a:cs typeface="Calibri"/>
              </a:rPr>
              <a:t> </a:t>
            </a:r>
          </a:p>
          <a:p>
            <a:pPr marL="600075" lvl="1" indent="-257175">
              <a:spcBef>
                <a:spcPts val="0"/>
              </a:spcBef>
              <a:buFont typeface="Symbol"/>
              <a:buChar char=""/>
            </a:pPr>
            <a:r>
              <a:rPr lang="en-US" sz="1800" dirty="0">
                <a:latin typeface="Calibri"/>
                <a:ea typeface="Calibri"/>
                <a:cs typeface="Calibri"/>
              </a:rPr>
              <a:t>Work with AU respondent to resolve Sped Disc Snapshot errors by  end of July </a:t>
            </a:r>
            <a:endParaRPr lang="en-US" sz="1800" dirty="0">
              <a:latin typeface="Calibri"/>
              <a:ea typeface="Calibri"/>
              <a:cs typeface="Times New Roman"/>
            </a:endParaRPr>
          </a:p>
          <a:p>
            <a:pPr marL="0" indent="0">
              <a:buNone/>
            </a:pPr>
            <a:endParaRPr lang="en-US" dirty="0"/>
          </a:p>
        </p:txBody>
      </p:sp>
      <p:sp>
        <p:nvSpPr>
          <p:cNvPr id="10" name="Text Placeholder 9">
            <a:extLst>
              <a:ext uri="{FF2B5EF4-FFF2-40B4-BE49-F238E27FC236}">
                <a16:creationId xmlns:a16="http://schemas.microsoft.com/office/drawing/2014/main" id="{961BD111-7A79-F3CF-541C-B9D6949638FE}"/>
              </a:ext>
            </a:extLst>
          </p:cNvPr>
          <p:cNvSpPr>
            <a:spLocks noGrp="1"/>
          </p:cNvSpPr>
          <p:nvPr>
            <p:ph type="body" sz="quarter" idx="4294967295"/>
          </p:nvPr>
        </p:nvSpPr>
        <p:spPr>
          <a:xfrm>
            <a:off x="6096000" y="1595008"/>
            <a:ext cx="5387055" cy="413147"/>
          </a:xfrm>
        </p:spPr>
        <p:txBody>
          <a:bodyPr>
            <a:noAutofit/>
          </a:bodyPr>
          <a:lstStyle/>
          <a:p>
            <a:pPr marL="0" indent="0">
              <a:buNone/>
            </a:pPr>
            <a:r>
              <a:rPr lang="en-US" sz="1800" dirty="0">
                <a:latin typeface="+mn-lt"/>
              </a:rPr>
              <a:t>AU Respondents – need SPI Approver or User SPI role</a:t>
            </a:r>
          </a:p>
        </p:txBody>
      </p:sp>
      <p:sp>
        <p:nvSpPr>
          <p:cNvPr id="8" name="Content Placeholder 7">
            <a:extLst>
              <a:ext uri="{FF2B5EF4-FFF2-40B4-BE49-F238E27FC236}">
                <a16:creationId xmlns:a16="http://schemas.microsoft.com/office/drawing/2014/main" id="{3976C785-9440-F56A-5171-359982F7AAF9}"/>
              </a:ext>
            </a:extLst>
          </p:cNvPr>
          <p:cNvSpPr>
            <a:spLocks noGrp="1"/>
          </p:cNvSpPr>
          <p:nvPr>
            <p:ph sz="half" idx="2"/>
          </p:nvPr>
        </p:nvSpPr>
        <p:spPr>
          <a:xfrm>
            <a:off x="6146100" y="2133881"/>
            <a:ext cx="4975990" cy="3849871"/>
          </a:xfrm>
          <a:solidFill>
            <a:srgbClr val="FF9900"/>
          </a:solidFill>
          <a:ln>
            <a:solidFill>
              <a:schemeClr val="tx1"/>
            </a:solidFill>
          </a:ln>
        </p:spPr>
        <p:txBody>
          <a:bodyPr>
            <a:normAutofit lnSpcReduction="10000"/>
          </a:bodyPr>
          <a:lstStyle/>
          <a:p>
            <a:pPr>
              <a:spcBef>
                <a:spcPts val="0"/>
              </a:spcBef>
            </a:pPr>
            <a:r>
              <a:rPr lang="en-US" dirty="0">
                <a:latin typeface="Calibri"/>
                <a:ea typeface="Calibri"/>
                <a:cs typeface="Calibri"/>
              </a:rPr>
              <a:t>Upload and validate Special Education IEP Child and Participation Files for current reporting period 7/01/2023 – 6/30/2024</a:t>
            </a:r>
          </a:p>
          <a:p>
            <a:pPr>
              <a:spcBef>
                <a:spcPts val="0"/>
              </a:spcBef>
            </a:pPr>
            <a:r>
              <a:rPr lang="en-US" dirty="0">
                <a:latin typeface="Calibri"/>
                <a:ea typeface="Calibri"/>
                <a:cs typeface="Calibri"/>
              </a:rPr>
              <a:t>Create Special Education Discipline Snapshots and work with district respondent to validate data and resolve errors</a:t>
            </a:r>
          </a:p>
          <a:p>
            <a:pPr marL="0" indent="0">
              <a:spcBef>
                <a:spcPts val="0"/>
              </a:spcBef>
              <a:buNone/>
            </a:pPr>
            <a:endParaRPr lang="en-US" dirty="0">
              <a:latin typeface="Calibri"/>
              <a:ea typeface="Calibri"/>
              <a:cs typeface="Calibri"/>
            </a:endParaRPr>
          </a:p>
          <a:p>
            <a:pPr marL="0" indent="0">
              <a:spcBef>
                <a:spcPts val="0"/>
              </a:spcBef>
              <a:buNone/>
            </a:pPr>
            <a:r>
              <a:rPr lang="en-US" u="sng" dirty="0">
                <a:latin typeface="Calibri"/>
                <a:ea typeface="Calibri"/>
                <a:cs typeface="Calibri"/>
              </a:rPr>
              <a:t>Timeline</a:t>
            </a:r>
            <a:endParaRPr lang="en-US" u="sng" dirty="0">
              <a:latin typeface="Calibri"/>
              <a:ea typeface="Calibri"/>
              <a:cs typeface="Times New Roman"/>
            </a:endParaRPr>
          </a:p>
          <a:p>
            <a:pPr marL="257175" indent="-257175">
              <a:spcBef>
                <a:spcPts val="0"/>
              </a:spcBef>
              <a:buFont typeface="Symbol"/>
              <a:buChar char=""/>
            </a:pPr>
            <a:r>
              <a:rPr lang="en-US" dirty="0">
                <a:latin typeface="Calibri"/>
                <a:ea typeface="Calibri"/>
                <a:cs typeface="Calibri"/>
              </a:rPr>
              <a:t>IEP files uploaded at least once by May 23</a:t>
            </a:r>
            <a:r>
              <a:rPr lang="en-US" baseline="30000" dirty="0">
                <a:latin typeface="Calibri"/>
                <a:ea typeface="Calibri"/>
                <a:cs typeface="Calibri"/>
              </a:rPr>
              <a:t>rd</a:t>
            </a:r>
            <a:r>
              <a:rPr lang="en-US" dirty="0">
                <a:latin typeface="Calibri"/>
                <a:ea typeface="Calibri"/>
                <a:cs typeface="Calibri"/>
              </a:rPr>
              <a:t> with data to reflect full school year (files need to be uploaded with Sped EOY focused data, at least once by this date)</a:t>
            </a:r>
          </a:p>
          <a:p>
            <a:pPr marL="257175" indent="-257175">
              <a:spcBef>
                <a:spcPts val="0"/>
              </a:spcBef>
              <a:buFont typeface="Symbol"/>
              <a:buChar char=""/>
            </a:pPr>
            <a:r>
              <a:rPr lang="en-US" dirty="0">
                <a:latin typeface="Calibri"/>
                <a:ea typeface="Calibri"/>
                <a:cs typeface="Calibri"/>
              </a:rPr>
              <a:t>IEP files error-free by June 27</a:t>
            </a:r>
            <a:r>
              <a:rPr lang="en-US" baseline="30000" dirty="0">
                <a:latin typeface="Calibri"/>
                <a:ea typeface="Calibri"/>
                <a:cs typeface="Calibri"/>
              </a:rPr>
              <a:t>th</a:t>
            </a:r>
            <a:r>
              <a:rPr lang="en-US" dirty="0">
                <a:latin typeface="Calibri"/>
                <a:ea typeface="Calibri"/>
                <a:cs typeface="Calibri"/>
              </a:rPr>
              <a:t> </a:t>
            </a:r>
          </a:p>
          <a:p>
            <a:pPr marL="257175" indent="-257175">
              <a:spcBef>
                <a:spcPts val="0"/>
              </a:spcBef>
              <a:buFont typeface="Symbol"/>
              <a:buChar char=""/>
            </a:pPr>
            <a:r>
              <a:rPr lang="en-US" dirty="0">
                <a:latin typeface="Calibri"/>
                <a:ea typeface="Calibri"/>
                <a:cs typeface="Calibri"/>
              </a:rPr>
              <a:t>Sped Discipline Snapshot errors resolved by end of July if possible</a:t>
            </a:r>
          </a:p>
          <a:p>
            <a:pPr marL="257175" indent="-257175">
              <a:spcBef>
                <a:spcPts val="0"/>
              </a:spcBef>
              <a:buFont typeface="Symbol"/>
              <a:buChar char=""/>
            </a:pPr>
            <a:r>
              <a:rPr lang="en-US" dirty="0">
                <a:latin typeface="Calibri"/>
                <a:ea typeface="Calibri"/>
                <a:cs typeface="Calibri"/>
              </a:rPr>
              <a:t>Submit final Sped Disc Snapshot and signed reports to CDE by no later than August 29th </a:t>
            </a:r>
            <a:endParaRPr lang="en-US" dirty="0">
              <a:latin typeface="Calibri"/>
              <a:ea typeface="Calibri"/>
              <a:cs typeface="Times New Roman"/>
            </a:endParaRPr>
          </a:p>
          <a:p>
            <a:pPr marL="0" indent="0">
              <a:buNone/>
            </a:pPr>
            <a:endParaRPr lang="en-US" dirty="0"/>
          </a:p>
        </p:txBody>
      </p:sp>
      <p:sp>
        <p:nvSpPr>
          <p:cNvPr id="4" name="Slide Number Placeholder 3">
            <a:extLst>
              <a:ext uri="{FF2B5EF4-FFF2-40B4-BE49-F238E27FC236}">
                <a16:creationId xmlns:a16="http://schemas.microsoft.com/office/drawing/2014/main" id="{FB823532-FCD5-934C-E508-C75FA505A473}"/>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
        <p:nvSpPr>
          <p:cNvPr id="2" name="Rectangle 1">
            <a:extLst>
              <a:ext uri="{FF2B5EF4-FFF2-40B4-BE49-F238E27FC236}">
                <a16:creationId xmlns:a16="http://schemas.microsoft.com/office/drawing/2014/main" id="{960469D4-3259-592E-744D-26D01AA575E1}"/>
              </a:ext>
              <a:ext uri="{C183D7F6-B498-43B3-948B-1728B52AA6E4}">
                <adec:decorative xmlns:adec="http://schemas.microsoft.com/office/drawing/2017/decorative" val="1"/>
              </a:ext>
            </a:extLst>
          </p:cNvPr>
          <p:cNvSpPr/>
          <p:nvPr/>
        </p:nvSpPr>
        <p:spPr>
          <a:xfrm>
            <a:off x="4359015" y="5999583"/>
            <a:ext cx="3473969" cy="600164"/>
          </a:xfrm>
          <a:prstGeom prst="rect">
            <a:avLst/>
          </a:prstGeom>
        </p:spPr>
        <p:txBody>
          <a:bodyPr wrap="square">
            <a:spAutoFit/>
          </a:bodyPr>
          <a:lstStyle/>
          <a:p>
            <a:pPr algn="ctr"/>
            <a:r>
              <a:rPr lang="en-US" sz="3300" b="1" cap="all" dirty="0">
                <a:ln/>
                <a:solidFill>
                  <a:schemeClr val="bg1">
                    <a:lumMod val="5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rebuchet MS" panose="020B0603020202020204" pitchFamily="34" charset="0"/>
              </a:rPr>
              <a:t>Collaboration</a:t>
            </a:r>
          </a:p>
        </p:txBody>
      </p:sp>
    </p:spTree>
    <p:extLst>
      <p:ext uri="{BB962C8B-B14F-4D97-AF65-F5344CB8AC3E}">
        <p14:creationId xmlns:p14="http://schemas.microsoft.com/office/powerpoint/2010/main" val="257993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F87437-8492-4798-A14F-DFD8D755847A}"/>
              </a:ext>
            </a:extLst>
          </p:cNvPr>
          <p:cNvSpPr>
            <a:spLocks noGrp="1"/>
          </p:cNvSpPr>
          <p:nvPr>
            <p:ph type="title"/>
          </p:nvPr>
        </p:nvSpPr>
        <p:spPr>
          <a:xfrm>
            <a:off x="322950" y="200810"/>
            <a:ext cx="8065168" cy="898524"/>
          </a:xfrm>
        </p:spPr>
        <p:txBody>
          <a:bodyPr/>
          <a:lstStyle/>
          <a:p>
            <a:r>
              <a:rPr lang="en-US" dirty="0"/>
              <a:t>Special Education Discipline</a:t>
            </a:r>
            <a:br>
              <a:rPr lang="en-US" dirty="0"/>
            </a:br>
            <a:r>
              <a:rPr lang="en-US" dirty="0"/>
              <a:t>Identity Management: Data Pipeline Access</a:t>
            </a:r>
          </a:p>
        </p:txBody>
      </p:sp>
      <p:sp>
        <p:nvSpPr>
          <p:cNvPr id="9" name="TextBox 8"/>
          <p:cNvSpPr txBox="1"/>
          <p:nvPr/>
        </p:nvSpPr>
        <p:spPr>
          <a:xfrm>
            <a:off x="96813" y="1008493"/>
            <a:ext cx="3907227" cy="584775"/>
          </a:xfrm>
          <a:prstGeom prst="rect">
            <a:avLst/>
          </a:prstGeom>
          <a:noFill/>
        </p:spPr>
        <p:txBody>
          <a:bodyPr wrap="square" rtlCol="0">
            <a:spAutoFit/>
          </a:bodyPr>
          <a:lstStyle/>
          <a:p>
            <a:endParaRPr lang="en-US" sz="1400" b="1" dirty="0"/>
          </a:p>
          <a:p>
            <a:r>
              <a:rPr lang="en-US" b="1" dirty="0"/>
              <a:t>DISTRICT RESPONDENT – DIS GROUP </a:t>
            </a:r>
          </a:p>
        </p:txBody>
      </p:sp>
      <p:graphicFrame>
        <p:nvGraphicFramePr>
          <p:cNvPr id="13" name="Table 12">
            <a:extLst>
              <a:ext uri="{FF2B5EF4-FFF2-40B4-BE49-F238E27FC236}">
                <a16:creationId xmlns:a16="http://schemas.microsoft.com/office/drawing/2014/main" id="{BC2D213A-1972-C98B-AA2E-DF4E004C9FD6}"/>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973841827"/>
              </p:ext>
            </p:extLst>
          </p:nvPr>
        </p:nvGraphicFramePr>
        <p:xfrm>
          <a:off x="118417" y="4164500"/>
          <a:ext cx="4924338" cy="2621280"/>
        </p:xfrm>
        <a:graphic>
          <a:graphicData uri="http://schemas.openxmlformats.org/drawingml/2006/table">
            <a:tbl>
              <a:tblPr firstRow="1" bandRow="1">
                <a:tableStyleId>{5C22544A-7EE6-4342-B048-85BDC9FD1C3A}</a:tableStyleId>
              </a:tblPr>
              <a:tblGrid>
                <a:gridCol w="2134238">
                  <a:extLst>
                    <a:ext uri="{9D8B030D-6E8A-4147-A177-3AD203B41FA5}">
                      <a16:colId xmlns:a16="http://schemas.microsoft.com/office/drawing/2014/main" val="20000"/>
                    </a:ext>
                  </a:extLst>
                </a:gridCol>
                <a:gridCol w="2790100">
                  <a:extLst>
                    <a:ext uri="{9D8B030D-6E8A-4147-A177-3AD203B41FA5}">
                      <a16:colId xmlns:a16="http://schemas.microsoft.com/office/drawing/2014/main" val="20001"/>
                    </a:ext>
                  </a:extLst>
                </a:gridCol>
              </a:tblGrid>
              <a:tr h="278604">
                <a:tc>
                  <a:txBody>
                    <a:bodyPr/>
                    <a:lstStyle/>
                    <a:p>
                      <a:r>
                        <a:rPr lang="en-US" sz="1800" dirty="0">
                          <a:solidFill>
                            <a:schemeClr val="tx1"/>
                          </a:solidFill>
                        </a:rPr>
                        <a:t>SNAPSHOT</a:t>
                      </a:r>
                      <a:r>
                        <a:rPr lang="en-US" sz="1800" baseline="0" dirty="0">
                          <a:solidFill>
                            <a:schemeClr val="tx1"/>
                          </a:solidFill>
                        </a:rPr>
                        <a:t> </a:t>
                      </a:r>
                      <a:r>
                        <a:rPr lang="en-US" sz="1800" dirty="0">
                          <a:solidFill>
                            <a:schemeClr val="tx1"/>
                          </a:solidFill>
                        </a:rPr>
                        <a:t>ROLE</a:t>
                      </a:r>
                      <a:r>
                        <a:rPr lang="en-US" sz="1800" baseline="0" dirty="0">
                          <a:solidFill>
                            <a:schemeClr val="tx1"/>
                          </a:solidFill>
                        </a:rPr>
                        <a:t> OPTIONS</a:t>
                      </a:r>
                      <a:r>
                        <a:rPr lang="en-US" sz="1800" dirty="0">
                          <a:solidFill>
                            <a:schemeClr val="tx1"/>
                          </a:solidFill>
                        </a:rPr>
                        <a:t> </a:t>
                      </a:r>
                    </a:p>
                  </a:txBody>
                  <a:tcPr>
                    <a:solidFill>
                      <a:schemeClr val="accent6"/>
                    </a:solidFill>
                  </a:tcPr>
                </a:tc>
                <a:tc>
                  <a:txBody>
                    <a:bodyPr/>
                    <a:lstStyle/>
                    <a:p>
                      <a:r>
                        <a:rPr lang="en-US" sz="1800" dirty="0">
                          <a:solidFill>
                            <a:schemeClr val="tx1"/>
                          </a:solidFill>
                        </a:rPr>
                        <a:t>ENABLES USER TO:</a:t>
                      </a:r>
                    </a:p>
                  </a:txBody>
                  <a:tcPr>
                    <a:solidFill>
                      <a:schemeClr val="accent6"/>
                    </a:solidFill>
                  </a:tcPr>
                </a:tc>
                <a:extLst>
                  <a:ext uri="{0D108BD9-81ED-4DB2-BD59-A6C34878D82A}">
                    <a16:rowId xmlns:a16="http://schemas.microsoft.com/office/drawing/2014/main" val="10000"/>
                  </a:ext>
                </a:extLst>
              </a:tr>
              <a:tr h="230763">
                <a:tc>
                  <a:txBody>
                    <a:bodyPr/>
                    <a:lstStyle/>
                    <a:p>
                      <a:r>
                        <a:rPr lang="en-US" sz="1600" dirty="0"/>
                        <a:t>SPI~LEAVIEWER</a:t>
                      </a:r>
                    </a:p>
                  </a:txBody>
                  <a:tcPr>
                    <a:solidFill>
                      <a:schemeClr val="accent6">
                        <a:lumMod val="20000"/>
                        <a:lumOff val="80000"/>
                      </a:schemeClr>
                    </a:solidFill>
                  </a:tcPr>
                </a:tc>
                <a:tc>
                  <a:txBody>
                    <a:bodyPr/>
                    <a:lstStyle/>
                    <a:p>
                      <a:r>
                        <a:rPr lang="en-US" sz="1600" dirty="0"/>
                        <a:t>read-only access</a:t>
                      </a:r>
                    </a:p>
                  </a:txBody>
                  <a:tcPr>
                    <a:solidFill>
                      <a:schemeClr val="accent6">
                        <a:lumMod val="20000"/>
                        <a:lumOff val="80000"/>
                      </a:schemeClr>
                    </a:solidFill>
                  </a:tcPr>
                </a:tc>
                <a:extLst>
                  <a:ext uri="{0D108BD9-81ED-4DB2-BD59-A6C34878D82A}">
                    <a16:rowId xmlns:a16="http://schemas.microsoft.com/office/drawing/2014/main" val="10001"/>
                  </a:ext>
                </a:extLst>
              </a:tr>
              <a:tr h="384604">
                <a:tc>
                  <a:txBody>
                    <a:bodyPr/>
                    <a:lstStyle/>
                    <a:p>
                      <a:r>
                        <a:rPr lang="en-US" sz="1600" dirty="0"/>
                        <a:t>SPI~LEAUSER</a:t>
                      </a:r>
                    </a:p>
                  </a:txBody>
                  <a:tcPr>
                    <a:solidFill>
                      <a:schemeClr val="accent6">
                        <a:lumMod val="40000"/>
                        <a:lumOff val="60000"/>
                      </a:schemeClr>
                    </a:solidFill>
                  </a:tcPr>
                </a:tc>
                <a:tc>
                  <a:txBody>
                    <a:bodyPr/>
                    <a:lstStyle/>
                    <a:p>
                      <a:r>
                        <a:rPr lang="en-US" sz="1600" dirty="0"/>
                        <a:t>create snapshots and view snapshot level errors</a:t>
                      </a:r>
                    </a:p>
                  </a:txBody>
                  <a:tcPr>
                    <a:solidFill>
                      <a:schemeClr val="accent6">
                        <a:lumMod val="40000"/>
                        <a:lumOff val="60000"/>
                      </a:schemeClr>
                    </a:solidFill>
                  </a:tcPr>
                </a:tc>
                <a:extLst>
                  <a:ext uri="{0D108BD9-81ED-4DB2-BD59-A6C34878D82A}">
                    <a16:rowId xmlns:a16="http://schemas.microsoft.com/office/drawing/2014/main" val="10002"/>
                  </a:ext>
                </a:extLst>
              </a:tr>
              <a:tr h="692288">
                <a:tc>
                  <a:txBody>
                    <a:bodyPr/>
                    <a:lstStyle/>
                    <a:p>
                      <a:r>
                        <a:rPr lang="en-US" sz="1600" dirty="0"/>
                        <a:t>SPI~LEAAPPROVER</a:t>
                      </a:r>
                    </a:p>
                    <a:p>
                      <a:r>
                        <a:rPr lang="en-US" sz="1600" dirty="0"/>
                        <a:t>*Need at least 1</a:t>
                      </a:r>
                    </a:p>
                  </a:txBody>
                  <a:tcPr>
                    <a:solidFill>
                      <a:schemeClr val="accent6">
                        <a:lumMod val="20000"/>
                        <a:lumOff val="80000"/>
                      </a:schemeClr>
                    </a:solidFill>
                  </a:tcPr>
                </a:tc>
                <a:tc>
                  <a:txBody>
                    <a:bodyPr/>
                    <a:lstStyle/>
                    <a:p>
                      <a:r>
                        <a:rPr lang="en-US" sz="1600" dirty="0"/>
                        <a:t>create</a:t>
                      </a:r>
                      <a:r>
                        <a:rPr lang="en-US" sz="1600" baseline="0" dirty="0"/>
                        <a:t> snapshots, view snapshot level errors, AND approve the final snapshot in Pipeline</a:t>
                      </a:r>
                      <a:endParaRPr lang="en-US" sz="1600" dirty="0"/>
                    </a:p>
                  </a:txBody>
                  <a:tcPr>
                    <a:solidFill>
                      <a:schemeClr val="accent6">
                        <a:lumMod val="20000"/>
                        <a:lumOff val="80000"/>
                      </a:schemeClr>
                    </a:solidFill>
                  </a:tcPr>
                </a:tc>
                <a:extLst>
                  <a:ext uri="{0D108BD9-81ED-4DB2-BD59-A6C34878D82A}">
                    <a16:rowId xmlns:a16="http://schemas.microsoft.com/office/drawing/2014/main" val="10003"/>
                  </a:ext>
                </a:extLst>
              </a:tr>
            </a:tbl>
          </a:graphicData>
        </a:graphic>
      </p:graphicFrame>
      <p:sp>
        <p:nvSpPr>
          <p:cNvPr id="10" name="TextBox 9"/>
          <p:cNvSpPr txBox="1"/>
          <p:nvPr/>
        </p:nvSpPr>
        <p:spPr>
          <a:xfrm>
            <a:off x="118417" y="3295571"/>
            <a:ext cx="3228709" cy="1058110"/>
          </a:xfrm>
          <a:prstGeom prst="rect">
            <a:avLst/>
          </a:prstGeom>
          <a:noFill/>
        </p:spPr>
        <p:txBody>
          <a:bodyPr wrap="square" rtlCol="0">
            <a:spAutoFit/>
          </a:bodyPr>
          <a:lstStyle/>
          <a:p>
            <a:r>
              <a:rPr lang="en-US" sz="1050" dirty="0">
                <a:solidFill>
                  <a:prstClr val="black"/>
                </a:solidFill>
                <a:latin typeface="Calibri" panose="020F0502020204030204"/>
              </a:rPr>
              <a:t> </a:t>
            </a:r>
          </a:p>
          <a:p>
            <a:endParaRPr lang="en-US" sz="1013" b="1" dirty="0"/>
          </a:p>
          <a:p>
            <a:endParaRPr lang="en-US" sz="1400" b="1" dirty="0"/>
          </a:p>
          <a:p>
            <a:r>
              <a:rPr lang="en-US" b="1" dirty="0"/>
              <a:t>AU RESPONDENT – SPI GROUP</a:t>
            </a:r>
            <a:r>
              <a:rPr lang="en-US" sz="1013" b="1" dirty="0"/>
              <a:t>	</a:t>
            </a:r>
          </a:p>
        </p:txBody>
      </p:sp>
      <p:graphicFrame>
        <p:nvGraphicFramePr>
          <p:cNvPr id="11" name="Table 10">
            <a:extLst>
              <a:ext uri="{FF2B5EF4-FFF2-40B4-BE49-F238E27FC236}">
                <a16:creationId xmlns:a16="http://schemas.microsoft.com/office/drawing/2014/main" id="{428EEACF-789D-93FC-55E4-1DA1F24DCF1D}"/>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608658243"/>
              </p:ext>
            </p:extLst>
          </p:nvPr>
        </p:nvGraphicFramePr>
        <p:xfrm>
          <a:off x="118417" y="1549916"/>
          <a:ext cx="3985055" cy="1920240"/>
        </p:xfrm>
        <a:graphic>
          <a:graphicData uri="http://schemas.openxmlformats.org/drawingml/2006/table">
            <a:tbl>
              <a:tblPr firstRow="1" bandRow="1">
                <a:tableStyleId>{5C22544A-7EE6-4342-B048-85BDC9FD1C3A}</a:tableStyleId>
              </a:tblPr>
              <a:tblGrid>
                <a:gridCol w="2017137">
                  <a:extLst>
                    <a:ext uri="{9D8B030D-6E8A-4147-A177-3AD203B41FA5}">
                      <a16:colId xmlns:a16="http://schemas.microsoft.com/office/drawing/2014/main" val="20000"/>
                    </a:ext>
                  </a:extLst>
                </a:gridCol>
                <a:gridCol w="1967918">
                  <a:extLst>
                    <a:ext uri="{9D8B030D-6E8A-4147-A177-3AD203B41FA5}">
                      <a16:colId xmlns:a16="http://schemas.microsoft.com/office/drawing/2014/main" val="20001"/>
                    </a:ext>
                  </a:extLst>
                </a:gridCol>
              </a:tblGrid>
              <a:tr h="383018">
                <a:tc>
                  <a:txBody>
                    <a:bodyPr/>
                    <a:lstStyle/>
                    <a:p>
                      <a:r>
                        <a:rPr lang="en-US" sz="1800" dirty="0">
                          <a:solidFill>
                            <a:schemeClr val="tx1"/>
                          </a:solidFill>
                        </a:rPr>
                        <a:t>INTERCHANGE  ROLE</a:t>
                      </a:r>
                      <a:r>
                        <a:rPr lang="en-US" sz="1800" baseline="0" dirty="0">
                          <a:solidFill>
                            <a:schemeClr val="tx1"/>
                          </a:solidFill>
                        </a:rPr>
                        <a:t> OPTIONS</a:t>
                      </a:r>
                      <a:r>
                        <a:rPr lang="en-US" sz="1800" dirty="0">
                          <a:solidFill>
                            <a:schemeClr val="tx1"/>
                          </a:solidFill>
                        </a:rPr>
                        <a:t> </a:t>
                      </a:r>
                    </a:p>
                  </a:txBody>
                  <a:tcPr>
                    <a:solidFill>
                      <a:schemeClr val="accent2"/>
                    </a:solidFill>
                  </a:tcPr>
                </a:tc>
                <a:tc>
                  <a:txBody>
                    <a:bodyPr/>
                    <a:lstStyle/>
                    <a:p>
                      <a:r>
                        <a:rPr lang="en-US" sz="1800" b="1" dirty="0">
                          <a:solidFill>
                            <a:schemeClr val="tx1"/>
                          </a:solidFill>
                        </a:rPr>
                        <a:t>ENABLES</a:t>
                      </a:r>
                      <a:r>
                        <a:rPr lang="en-US" sz="1800" b="1" baseline="0" dirty="0">
                          <a:solidFill>
                            <a:schemeClr val="tx1"/>
                          </a:solidFill>
                        </a:rPr>
                        <a:t> USER TO:</a:t>
                      </a:r>
                      <a:endParaRPr lang="en-US" sz="1800" b="1" dirty="0">
                        <a:solidFill>
                          <a:schemeClr val="tx1"/>
                        </a:solidFill>
                      </a:endParaRPr>
                    </a:p>
                  </a:txBody>
                  <a:tcPr>
                    <a:solidFill>
                      <a:schemeClr val="accent2"/>
                    </a:solidFill>
                  </a:tcPr>
                </a:tc>
                <a:extLst>
                  <a:ext uri="{0D108BD9-81ED-4DB2-BD59-A6C34878D82A}">
                    <a16:rowId xmlns:a16="http://schemas.microsoft.com/office/drawing/2014/main" val="10000"/>
                  </a:ext>
                </a:extLst>
              </a:tr>
              <a:tr h="361234">
                <a:tc>
                  <a:txBody>
                    <a:bodyPr/>
                    <a:lstStyle/>
                    <a:p>
                      <a:r>
                        <a:rPr lang="en-US" sz="1800" u="none" strike="noStrike" baseline="0" dirty="0"/>
                        <a:t>DIS~LEAVIEWER</a:t>
                      </a:r>
                    </a:p>
                  </a:txBody>
                  <a:tcPr>
                    <a:solidFill>
                      <a:schemeClr val="accent5">
                        <a:lumMod val="60000"/>
                        <a:lumOff val="40000"/>
                      </a:schemeClr>
                    </a:solidFill>
                  </a:tcPr>
                </a:tc>
                <a:tc>
                  <a:txBody>
                    <a:bodyPr/>
                    <a:lstStyle/>
                    <a:p>
                      <a:r>
                        <a:rPr lang="en-US" sz="1800" strike="noStrike" baseline="0" dirty="0"/>
                        <a:t>read-only access</a:t>
                      </a:r>
                    </a:p>
                  </a:txBody>
                  <a:tcPr>
                    <a:solidFill>
                      <a:schemeClr val="accent5">
                        <a:lumMod val="60000"/>
                        <a:lumOff val="40000"/>
                      </a:schemeClr>
                    </a:solidFill>
                  </a:tcPr>
                </a:tc>
                <a:extLst>
                  <a:ext uri="{0D108BD9-81ED-4DB2-BD59-A6C34878D82A}">
                    <a16:rowId xmlns:a16="http://schemas.microsoft.com/office/drawing/2014/main" val="10001"/>
                  </a:ext>
                </a:extLst>
              </a:tr>
              <a:tr h="903085">
                <a:tc>
                  <a:txBody>
                    <a:bodyPr/>
                    <a:lstStyle/>
                    <a:p>
                      <a:r>
                        <a:rPr lang="en-US" sz="1800" dirty="0"/>
                        <a:t>DIS~LEAUSER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*Need at least 1</a:t>
                      </a:r>
                    </a:p>
                    <a:p>
                      <a:endParaRPr lang="en-US" sz="1800" dirty="0"/>
                    </a:p>
                  </a:txBody>
                  <a:tcPr>
                    <a:solidFill>
                      <a:schemeClr val="accent5"/>
                    </a:solidFill>
                  </a:tcPr>
                </a:tc>
                <a:tc>
                  <a:txBody>
                    <a:bodyPr/>
                    <a:lstStyle/>
                    <a:p>
                      <a:r>
                        <a:rPr lang="en-US" sz="1800" dirty="0"/>
                        <a:t>upload files, view interchange level</a:t>
                      </a:r>
                      <a:r>
                        <a:rPr lang="en-US" sz="1800" baseline="0" dirty="0"/>
                        <a:t> errors</a:t>
                      </a:r>
                      <a:endParaRPr lang="en-US" sz="1800" dirty="0"/>
                    </a:p>
                  </a:txBody>
                  <a:tcPr>
                    <a:solidFill>
                      <a:schemeClr val="accent5"/>
                    </a:solidFill>
                  </a:tcPr>
                </a:tc>
                <a:extLst>
                  <a:ext uri="{0D108BD9-81ED-4DB2-BD59-A6C34878D82A}">
                    <a16:rowId xmlns:a16="http://schemas.microsoft.com/office/drawing/2014/main" val="10002"/>
                  </a:ext>
                </a:extLst>
              </a:tr>
            </a:tbl>
          </a:graphicData>
        </a:graphic>
      </p:graphicFrame>
      <p:sp>
        <p:nvSpPr>
          <p:cNvPr id="5" name="TextBox 4">
            <a:extLst>
              <a:ext uri="{FF2B5EF4-FFF2-40B4-BE49-F238E27FC236}">
                <a16:creationId xmlns:a16="http://schemas.microsoft.com/office/drawing/2014/main" id="{C1F0006C-88A4-D4AA-A12C-6213DEF55CF4}"/>
              </a:ext>
            </a:extLst>
          </p:cNvPr>
          <p:cNvSpPr txBox="1"/>
          <p:nvPr/>
        </p:nvSpPr>
        <p:spPr>
          <a:xfrm>
            <a:off x="5075614" y="5083102"/>
            <a:ext cx="2046792" cy="1467068"/>
          </a:xfrm>
          <a:prstGeom prst="rect">
            <a:avLst/>
          </a:prstGeom>
          <a:noFill/>
        </p:spPr>
        <p:txBody>
          <a:bodyPr wrap="square">
            <a:spAutoFit/>
          </a:bodyPr>
          <a:lstStyle/>
          <a:p>
            <a:pPr marL="45720">
              <a:lnSpc>
                <a:spcPct val="90000"/>
              </a:lnSpc>
              <a:spcBef>
                <a:spcPts val="1000"/>
              </a:spcBef>
              <a:defRPr/>
            </a:pPr>
            <a:r>
              <a:rPr lang="en-US" dirty="0">
                <a:solidFill>
                  <a:prstClr val="black"/>
                </a:solidFill>
                <a:latin typeface="Calibri" panose="020F0502020204030204"/>
              </a:rPr>
              <a:t>Roles assigned by Local Access Manager (LAM)</a:t>
            </a:r>
          </a:p>
          <a:p>
            <a:pPr marL="45720">
              <a:lnSpc>
                <a:spcPct val="90000"/>
              </a:lnSpc>
              <a:spcBef>
                <a:spcPts val="1000"/>
              </a:spcBef>
              <a:defRPr/>
            </a:pPr>
            <a:r>
              <a:rPr lang="en-US" dirty="0">
                <a:latin typeface="Calibri" panose="020F0502020204030204"/>
              </a:rPr>
              <a:t>Only 1 role per group per account! </a:t>
            </a:r>
          </a:p>
        </p:txBody>
      </p:sp>
      <p:sp>
        <p:nvSpPr>
          <p:cNvPr id="14" name="TextBox 13">
            <a:extLst>
              <a:ext uri="{FF2B5EF4-FFF2-40B4-BE49-F238E27FC236}">
                <a16:creationId xmlns:a16="http://schemas.microsoft.com/office/drawing/2014/main" id="{91681C7B-AA77-4CFA-5EBB-303055CF28EA}"/>
              </a:ext>
            </a:extLst>
          </p:cNvPr>
          <p:cNvSpPr txBox="1"/>
          <p:nvPr/>
        </p:nvSpPr>
        <p:spPr>
          <a:xfrm>
            <a:off x="6371034" y="1215982"/>
            <a:ext cx="4570784" cy="400110"/>
          </a:xfrm>
          <a:prstGeom prst="rect">
            <a:avLst/>
          </a:prstGeom>
          <a:noFill/>
        </p:spPr>
        <p:txBody>
          <a:bodyPr wrap="square">
            <a:spAutoFit/>
          </a:bodyPr>
          <a:lstStyle/>
          <a:p>
            <a:r>
              <a:rPr lang="en-US" sz="2000" b="1" dirty="0"/>
              <a:t>Data Pipeline responsibility breakdown:</a:t>
            </a:r>
          </a:p>
        </p:txBody>
      </p:sp>
      <p:graphicFrame>
        <p:nvGraphicFramePr>
          <p:cNvPr id="12" name="Diagram 11" descr="diagram of Data Pipeline responsibility breakdown between district and AU">
            <a:extLst>
              <a:ext uri="{FF2B5EF4-FFF2-40B4-BE49-F238E27FC236}">
                <a16:creationId xmlns:a16="http://schemas.microsoft.com/office/drawing/2014/main" id="{29097672-789D-24C3-59CE-3A6464398598}"/>
              </a:ext>
            </a:extLst>
          </p:cNvPr>
          <p:cNvGraphicFramePr/>
          <p:nvPr>
            <p:extLst>
              <p:ext uri="{D42A27DB-BD31-4B8C-83A1-F6EECF244321}">
                <p14:modId xmlns:p14="http://schemas.microsoft.com/office/powerpoint/2010/main" val="2222098788"/>
              </p:ext>
            </p:extLst>
          </p:nvPr>
        </p:nvGraphicFramePr>
        <p:xfrm>
          <a:off x="5562600" y="1593268"/>
          <a:ext cx="6187652" cy="3143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Picture 15" descr="arrow">
            <a:extLst>
              <a:ext uri="{FF2B5EF4-FFF2-40B4-BE49-F238E27FC236}">
                <a16:creationId xmlns:a16="http://schemas.microsoft.com/office/drawing/2014/main" id="{3BA5DA4A-DFFB-96D1-2316-E3BD89D732FB}"/>
              </a:ext>
              <a:ext uri="{C183D7F6-B498-43B3-948B-1728B52AA6E4}">
                <adec:decorative xmlns:adec="http://schemas.microsoft.com/office/drawing/2017/decorative" val="0"/>
              </a:ext>
            </a:extLst>
          </p:cNvPr>
          <p:cNvPicPr>
            <a:picLocks noChangeAspect="1"/>
          </p:cNvPicPr>
          <p:nvPr/>
        </p:nvPicPr>
        <p:blipFill>
          <a:blip r:embed="rId8"/>
          <a:stretch>
            <a:fillRect/>
          </a:stretch>
        </p:blipFill>
        <p:spPr>
          <a:xfrm>
            <a:off x="6979531" y="2836697"/>
            <a:ext cx="688094" cy="306350"/>
          </a:xfrm>
          <a:prstGeom prst="rect">
            <a:avLst/>
          </a:prstGeom>
        </p:spPr>
      </p:pic>
      <p:sp>
        <p:nvSpPr>
          <p:cNvPr id="17" name="TextBox 16">
            <a:extLst>
              <a:ext uri="{FF2B5EF4-FFF2-40B4-BE49-F238E27FC236}">
                <a16:creationId xmlns:a16="http://schemas.microsoft.com/office/drawing/2014/main" id="{21367057-520B-B68B-F7E6-8BAD21758227}"/>
              </a:ext>
            </a:extLst>
          </p:cNvPr>
          <p:cNvSpPr txBox="1"/>
          <p:nvPr/>
        </p:nvSpPr>
        <p:spPr>
          <a:xfrm>
            <a:off x="7149247" y="4623597"/>
            <a:ext cx="4786009" cy="646331"/>
          </a:xfrm>
          <a:prstGeom prst="rect">
            <a:avLst/>
          </a:prstGeom>
          <a:noFill/>
        </p:spPr>
        <p:txBody>
          <a:bodyPr wrap="square" rtlCol="0">
            <a:spAutoFit/>
          </a:bodyPr>
          <a:lstStyle/>
          <a:p>
            <a:r>
              <a:rPr lang="en-US" dirty="0"/>
              <a:t>Process ongoing until all interchange and snapshot errors are resolved</a:t>
            </a:r>
          </a:p>
        </p:txBody>
      </p:sp>
    </p:spTree>
    <p:extLst>
      <p:ext uri="{BB962C8B-B14F-4D97-AF65-F5344CB8AC3E}">
        <p14:creationId xmlns:p14="http://schemas.microsoft.com/office/powerpoint/2010/main" val="2696445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2" tIns="45716" rIns="91432" bIns="45716" numCol="1" rtlCol="0" anchor="t" anchorCtr="0" compatLnSpc="1">
            <a:prstTxWarp prst="textNoShape">
              <a:avLst/>
            </a:prstTxWarp>
            <a:normAutofit/>
          </a:bodyPr>
          <a:lstStyle/>
          <a:p>
            <a:r>
              <a:rPr lang="en-US" altLang="en-US" sz="2800" dirty="0"/>
              <a:t> Special Education Discipline Interchange </a:t>
            </a:r>
            <a:br>
              <a:rPr lang="en-US" altLang="en-US" sz="2800" dirty="0"/>
            </a:br>
            <a:r>
              <a:rPr lang="en-US" altLang="en-US" sz="2800" dirty="0"/>
              <a:t>(District-DIS Role)</a:t>
            </a:r>
            <a:endParaRPr lang="en-US" altLang="en-US" sz="3200" dirty="0"/>
          </a:p>
        </p:txBody>
      </p:sp>
    </p:spTree>
    <p:extLst>
      <p:ext uri="{BB962C8B-B14F-4D97-AF65-F5344CB8AC3E}">
        <p14:creationId xmlns:p14="http://schemas.microsoft.com/office/powerpoint/2010/main" val="320986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Museo Slab 500" panose="02000000000000000000"/>
              </a:rPr>
              <a:t>Discipline Interchange:</a:t>
            </a:r>
            <a:br>
              <a:rPr lang="en-US" dirty="0">
                <a:latin typeface="Museo Slab 500" panose="02000000000000000000"/>
              </a:rPr>
            </a:br>
            <a:r>
              <a:rPr lang="en-US" dirty="0">
                <a:latin typeface="Museo Slab 500" panose="02000000000000000000"/>
              </a:rPr>
              <a:t>Contains 1 File</a:t>
            </a:r>
          </a:p>
        </p:txBody>
      </p:sp>
      <p:sp>
        <p:nvSpPr>
          <p:cNvPr id="2" name="Content Placeholder 1"/>
          <p:cNvSpPr>
            <a:spLocks noGrp="1"/>
          </p:cNvSpPr>
          <p:nvPr>
            <p:ph idx="1"/>
          </p:nvPr>
        </p:nvSpPr>
        <p:spPr>
          <a:xfrm>
            <a:off x="811671" y="2699448"/>
            <a:ext cx="10430012" cy="3371273"/>
          </a:xfrm>
        </p:spPr>
        <p:txBody>
          <a:bodyPr>
            <a:normAutofit fontScale="25000" lnSpcReduction="20000"/>
          </a:bodyPr>
          <a:lstStyle/>
          <a:p>
            <a:pPr marL="0" indent="0">
              <a:buNone/>
            </a:pPr>
            <a:r>
              <a:rPr lang="en-US" sz="7200" b="1" dirty="0">
                <a:latin typeface="+mn-lt"/>
              </a:rPr>
              <a:t>Record Expectation</a:t>
            </a:r>
            <a:r>
              <a:rPr lang="en-US" sz="7200" dirty="0">
                <a:latin typeface="+mn-lt"/>
              </a:rPr>
              <a:t>:</a:t>
            </a:r>
          </a:p>
          <a:p>
            <a:pPr lvl="1">
              <a:buFont typeface="Wingdings" panose="05000000000000000000" pitchFamily="2" charset="2"/>
              <a:buChar char="Ø"/>
            </a:pPr>
            <a:r>
              <a:rPr lang="en-US" sz="7200" dirty="0">
                <a:latin typeface="+mn-lt"/>
              </a:rPr>
              <a:t>Each record represents a </a:t>
            </a:r>
            <a:r>
              <a:rPr lang="en-US" sz="7200" u="sng" dirty="0">
                <a:latin typeface="+mn-lt"/>
              </a:rPr>
              <a:t>single</a:t>
            </a:r>
            <a:r>
              <a:rPr lang="en-US" sz="7200" dirty="0">
                <a:latin typeface="+mn-lt"/>
              </a:rPr>
              <a:t> Discipline Action Type and the associated incident/behavior type.</a:t>
            </a:r>
          </a:p>
          <a:p>
            <a:pPr lvl="2"/>
            <a:r>
              <a:rPr lang="en-US" sz="7200" dirty="0">
                <a:latin typeface="+mn-lt"/>
              </a:rPr>
              <a:t>Record should be reported in the school year in which the discipline action took place</a:t>
            </a:r>
          </a:p>
          <a:p>
            <a:pPr lvl="2"/>
            <a:r>
              <a:rPr lang="en-US" sz="7200" dirty="0">
                <a:latin typeface="+mn-lt"/>
              </a:rPr>
              <a:t>An action that spans two school years should be reported in both collection years with the number of days removed reported in each year.</a:t>
            </a:r>
          </a:p>
          <a:p>
            <a:pPr marL="914400" lvl="2" indent="0">
              <a:buNone/>
            </a:pPr>
            <a:endParaRPr lang="en-US" sz="7200" i="1" dirty="0">
              <a:latin typeface="+mn-lt"/>
            </a:endParaRPr>
          </a:p>
          <a:p>
            <a:pPr lvl="1">
              <a:buFont typeface="Wingdings" panose="05000000000000000000" pitchFamily="2" charset="2"/>
              <a:buChar char="Ø"/>
            </a:pPr>
            <a:r>
              <a:rPr lang="en-US" sz="7200" dirty="0">
                <a:latin typeface="+mn-lt"/>
              </a:rPr>
              <a:t>Each record must have a 10-digit Incident Identifier # </a:t>
            </a:r>
          </a:p>
          <a:p>
            <a:pPr marL="1245870" lvl="2" indent="-285750"/>
            <a:r>
              <a:rPr lang="en-US" sz="7200" dirty="0">
                <a:latin typeface="+mn-lt"/>
              </a:rPr>
              <a:t>May be duplicated in cases where a student has more than one action associated with an incident</a:t>
            </a:r>
          </a:p>
          <a:p>
            <a:pPr marL="1245870" lvl="2" indent="-285750"/>
            <a:r>
              <a:rPr lang="en-US" sz="7200" dirty="0">
                <a:latin typeface="+mn-lt"/>
              </a:rPr>
              <a:t>May be duplicated in cases where more than one student is involved in an incident</a:t>
            </a:r>
            <a:endParaRPr lang="en-US" sz="7200" i="1" dirty="0">
              <a:latin typeface="+mn-lt"/>
            </a:endParaRPr>
          </a:p>
          <a:p>
            <a:pPr marL="914400" lvl="2" indent="0">
              <a:buNone/>
            </a:pPr>
            <a:endParaRPr lang="en-US" sz="7200" i="1" dirty="0">
              <a:latin typeface="+mn-lt"/>
            </a:endParaRPr>
          </a:p>
          <a:p>
            <a:pPr lvl="1">
              <a:buFont typeface="Wingdings" panose="05000000000000000000" pitchFamily="2" charset="2"/>
              <a:buChar char="Ø"/>
            </a:pPr>
            <a:r>
              <a:rPr lang="en-US" sz="7200" dirty="0">
                <a:latin typeface="+mn-lt"/>
              </a:rPr>
              <a:t>Each record must have a *unique 10-digit Action Identifier # </a:t>
            </a:r>
          </a:p>
          <a:p>
            <a:pPr marL="1257300" lvl="3" indent="-285750"/>
            <a:r>
              <a:rPr lang="en-US" sz="7200" dirty="0">
                <a:latin typeface="+mn-lt"/>
              </a:rPr>
              <a:t>Action Identifier may not be duplicated *EXCEPT in the case of a Unilateral Removal with more than one removal reason (i.e. weapons and bodily injury)</a:t>
            </a:r>
          </a:p>
          <a:p>
            <a:pPr marL="971550" lvl="3" indent="0">
              <a:buNone/>
            </a:pPr>
            <a:endParaRPr lang="en-US" sz="7200" dirty="0">
              <a:latin typeface="+mn-lt"/>
            </a:endParaRPr>
          </a:p>
          <a:p>
            <a:pPr marL="971550" lvl="3" indent="0">
              <a:buNone/>
            </a:pPr>
            <a:endParaRPr lang="en-US" sz="4900" dirty="0"/>
          </a:p>
          <a:p>
            <a:pPr marL="57150" lvl="1" indent="0">
              <a:buNone/>
            </a:pPr>
            <a:endParaRPr lang="en-US" sz="4900" dirty="0"/>
          </a:p>
          <a:p>
            <a:pPr marL="547370" lvl="1" indent="0">
              <a:buNone/>
            </a:pPr>
            <a:endParaRPr lang="en-US" sz="4900" dirty="0"/>
          </a:p>
          <a:p>
            <a:pPr marL="0" indent="0">
              <a:buNone/>
            </a:pPr>
            <a:endParaRPr lang="en-US" sz="5600" dirty="0"/>
          </a:p>
          <a:p>
            <a:pPr marL="57150" lvl="1" indent="0">
              <a:buNone/>
            </a:pPr>
            <a:endParaRPr lang="en-US" sz="1900" dirty="0"/>
          </a:p>
          <a:p>
            <a:endParaRPr lang="en-US" dirty="0"/>
          </a:p>
        </p:txBody>
      </p:sp>
      <p:sp>
        <p:nvSpPr>
          <p:cNvPr id="15" name="TextBox 14">
            <a:extLst>
              <a:ext uri="{FF2B5EF4-FFF2-40B4-BE49-F238E27FC236}">
                <a16:creationId xmlns:a16="http://schemas.microsoft.com/office/drawing/2014/main" id="{AA88059B-15C0-449D-B637-54F63CC43E60}"/>
              </a:ext>
            </a:extLst>
          </p:cNvPr>
          <p:cNvSpPr txBox="1"/>
          <p:nvPr/>
        </p:nvSpPr>
        <p:spPr>
          <a:xfrm>
            <a:off x="746356" y="1520673"/>
            <a:ext cx="8211032" cy="867930"/>
          </a:xfrm>
          <a:prstGeom prst="rect">
            <a:avLst/>
          </a:prstGeom>
          <a:noFill/>
        </p:spPr>
        <p:txBody>
          <a:bodyPr wrap="square">
            <a:spAutoFit/>
          </a:bodyPr>
          <a:lstStyle/>
          <a:p>
            <a:pPr>
              <a:lnSpc>
                <a:spcPct val="90000"/>
              </a:lnSpc>
              <a:spcBef>
                <a:spcPts val="1000"/>
              </a:spcBef>
              <a:defRPr/>
            </a:pPr>
            <a:r>
              <a:rPr lang="en-US" sz="2800" b="1" dirty="0">
                <a:solidFill>
                  <a:prstClr val="black"/>
                </a:solidFill>
                <a:latin typeface="Calibri" panose="020F0502020204030204"/>
              </a:rPr>
              <a:t>Discipline Action File – should include all students with reportable discipline information - district wide</a:t>
            </a:r>
          </a:p>
        </p:txBody>
      </p:sp>
    </p:spTree>
    <p:extLst>
      <p:ext uri="{BB962C8B-B14F-4D97-AF65-F5344CB8AC3E}">
        <p14:creationId xmlns:p14="http://schemas.microsoft.com/office/powerpoint/2010/main" val="3065714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498A38-89F5-C3BE-44A5-9D3A41D61072}"/>
              </a:ext>
            </a:extLst>
          </p:cNvPr>
          <p:cNvSpPr>
            <a:spLocks noGrp="1"/>
          </p:cNvSpPr>
          <p:nvPr>
            <p:ph type="title" idx="4294967295"/>
          </p:nvPr>
        </p:nvSpPr>
        <p:spPr>
          <a:xfrm>
            <a:off x="0" y="46321"/>
            <a:ext cx="4106779" cy="403890"/>
          </a:xfrm>
        </p:spPr>
        <p:txBody>
          <a:bodyPr>
            <a:normAutofit/>
          </a:bodyPr>
          <a:lstStyle/>
          <a:p>
            <a:r>
              <a:rPr lang="en-US" sz="2000" dirty="0"/>
              <a:t>Resource Webpages</a:t>
            </a:r>
          </a:p>
        </p:txBody>
      </p:sp>
      <p:sp>
        <p:nvSpPr>
          <p:cNvPr id="17" name="TextBox 16">
            <a:extLst>
              <a:ext uri="{FF2B5EF4-FFF2-40B4-BE49-F238E27FC236}">
                <a16:creationId xmlns:a16="http://schemas.microsoft.com/office/drawing/2014/main" id="{234792E1-1F7D-E06F-5773-B707DECA095F}"/>
              </a:ext>
            </a:extLst>
          </p:cNvPr>
          <p:cNvSpPr txBox="1"/>
          <p:nvPr/>
        </p:nvSpPr>
        <p:spPr>
          <a:xfrm>
            <a:off x="2746262" y="159350"/>
            <a:ext cx="2518611" cy="369332"/>
          </a:xfrm>
          <a:prstGeom prst="rect">
            <a:avLst/>
          </a:prstGeom>
          <a:solidFill>
            <a:schemeClr val="bg1">
              <a:lumMod val="75000"/>
            </a:schemeClr>
          </a:solidFill>
          <a:ln>
            <a:solidFill>
              <a:schemeClr val="tx1"/>
            </a:solidFill>
          </a:ln>
        </p:spPr>
        <p:txBody>
          <a:bodyPr wrap="square" rtlCol="0">
            <a:spAutoFit/>
          </a:bodyPr>
          <a:lstStyle/>
          <a:p>
            <a:r>
              <a:rPr lang="en-US" dirty="0">
                <a:hlinkClick r:id="rId2"/>
              </a:rPr>
              <a:t>Data Pipeline Homepage </a:t>
            </a:r>
            <a:endParaRPr lang="en-US" dirty="0"/>
          </a:p>
        </p:txBody>
      </p:sp>
      <p:sp>
        <p:nvSpPr>
          <p:cNvPr id="18" name="TextBox 17">
            <a:extLst>
              <a:ext uri="{FF2B5EF4-FFF2-40B4-BE49-F238E27FC236}">
                <a16:creationId xmlns:a16="http://schemas.microsoft.com/office/drawing/2014/main" id="{696C7D5A-B963-B934-5CD0-1803ADBC3298}"/>
              </a:ext>
            </a:extLst>
          </p:cNvPr>
          <p:cNvSpPr txBox="1"/>
          <p:nvPr/>
        </p:nvSpPr>
        <p:spPr>
          <a:xfrm>
            <a:off x="5430252" y="72783"/>
            <a:ext cx="4219074" cy="646331"/>
          </a:xfrm>
          <a:prstGeom prst="rect">
            <a:avLst/>
          </a:prstGeom>
          <a:noFill/>
        </p:spPr>
        <p:txBody>
          <a:bodyPr wrap="square" rtlCol="0">
            <a:spAutoFit/>
          </a:bodyPr>
          <a:lstStyle/>
          <a:p>
            <a:r>
              <a:rPr lang="en-US" dirty="0"/>
              <a:t>Bookmark this link for quick access to the Data Pipeline Collection Resources</a:t>
            </a:r>
          </a:p>
        </p:txBody>
      </p:sp>
      <p:sp>
        <p:nvSpPr>
          <p:cNvPr id="9" name="TextBox 8">
            <a:extLst>
              <a:ext uri="{FF2B5EF4-FFF2-40B4-BE49-F238E27FC236}">
                <a16:creationId xmlns:a16="http://schemas.microsoft.com/office/drawing/2014/main" id="{4E672E10-8755-5642-CEE8-6A4F58632F95}"/>
              </a:ext>
            </a:extLst>
          </p:cNvPr>
          <p:cNvSpPr txBox="1"/>
          <p:nvPr/>
        </p:nvSpPr>
        <p:spPr>
          <a:xfrm>
            <a:off x="695247" y="1964855"/>
            <a:ext cx="2051015" cy="646331"/>
          </a:xfrm>
          <a:prstGeom prst="rect">
            <a:avLst/>
          </a:prstGeom>
          <a:solidFill>
            <a:schemeClr val="accent2">
              <a:lumMod val="40000"/>
              <a:lumOff val="60000"/>
            </a:schemeClr>
          </a:solidFill>
          <a:ln>
            <a:solidFill>
              <a:schemeClr val="tx1"/>
            </a:solidFill>
          </a:ln>
        </p:spPr>
        <p:txBody>
          <a:bodyPr wrap="square">
            <a:spAutoFit/>
          </a:bodyPr>
          <a:lstStyle/>
          <a:p>
            <a:pPr marL="0" indent="0">
              <a:buNone/>
            </a:pPr>
            <a:r>
              <a:rPr lang="en-US" sz="1800" dirty="0">
                <a:hlinkClick r:id="rId3"/>
              </a:rPr>
              <a:t>Discipline Interchange Link</a:t>
            </a:r>
            <a:endParaRPr lang="en-US" sz="1800" dirty="0"/>
          </a:p>
        </p:txBody>
      </p:sp>
      <p:pic>
        <p:nvPicPr>
          <p:cNvPr id="3076" name="Picture 4" descr="screenshot of Discipline Interchange webpage">
            <a:extLst>
              <a:ext uri="{FF2B5EF4-FFF2-40B4-BE49-F238E27FC236}">
                <a16:creationId xmlns:a16="http://schemas.microsoft.com/office/drawing/2014/main" id="{EBDB159C-A3B4-1C23-8B24-0BE2BF14DFE6}"/>
              </a:ext>
            </a:extLst>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324141" y="2678334"/>
            <a:ext cx="5503863" cy="35210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screenshot of Data Pipeline Home page - Interchanges list">
            <a:extLst>
              <a:ext uri="{FF2B5EF4-FFF2-40B4-BE49-F238E27FC236}">
                <a16:creationId xmlns:a16="http://schemas.microsoft.com/office/drawing/2014/main" id="{4201319E-99A6-110F-A51C-55C38A4049E0}"/>
              </a:ext>
            </a:extLst>
          </p:cNvPr>
          <p:cNvPicPr>
            <a:picLocks noChangeAspect="1"/>
          </p:cNvPicPr>
          <p:nvPr/>
        </p:nvPicPr>
        <p:blipFill>
          <a:blip r:embed="rId5"/>
          <a:stretch>
            <a:fillRect/>
          </a:stretch>
        </p:blipFill>
        <p:spPr>
          <a:xfrm>
            <a:off x="3000803" y="1271646"/>
            <a:ext cx="2728196" cy="2179509"/>
          </a:xfrm>
          <a:prstGeom prst="rect">
            <a:avLst/>
          </a:prstGeom>
        </p:spPr>
      </p:pic>
      <p:sp>
        <p:nvSpPr>
          <p:cNvPr id="20" name="TextBox 19">
            <a:extLst>
              <a:ext uri="{FF2B5EF4-FFF2-40B4-BE49-F238E27FC236}">
                <a16:creationId xmlns:a16="http://schemas.microsoft.com/office/drawing/2014/main" id="{429B4467-0C7B-1DAE-5EAE-73403938E54F}"/>
              </a:ext>
            </a:extLst>
          </p:cNvPr>
          <p:cNvSpPr txBox="1"/>
          <p:nvPr/>
        </p:nvSpPr>
        <p:spPr>
          <a:xfrm>
            <a:off x="3779838" y="4857843"/>
            <a:ext cx="2133600" cy="1815882"/>
          </a:xfrm>
          <a:prstGeom prst="rect">
            <a:avLst/>
          </a:prstGeom>
          <a:solidFill>
            <a:schemeClr val="bg1">
              <a:lumMod val="85000"/>
            </a:schemeClr>
          </a:solidFill>
          <a:ln>
            <a:solidFill>
              <a:schemeClr val="tx1"/>
            </a:solidFill>
          </a:ln>
        </p:spPr>
        <p:txBody>
          <a:bodyPr wrap="square">
            <a:spAutoFit/>
          </a:bodyPr>
          <a:lstStyle/>
          <a:p>
            <a:r>
              <a:rPr lang="en-US" sz="1600" dirty="0"/>
              <a:t>The interchange File Layout and Definitions is where you will find all of the data fields collected, their definitions, and code options and definitions.</a:t>
            </a:r>
          </a:p>
        </p:txBody>
      </p:sp>
      <p:sp>
        <p:nvSpPr>
          <p:cNvPr id="7" name="TextBox 6">
            <a:extLst>
              <a:ext uri="{FF2B5EF4-FFF2-40B4-BE49-F238E27FC236}">
                <a16:creationId xmlns:a16="http://schemas.microsoft.com/office/drawing/2014/main" id="{8C19DADA-7330-C283-D40F-84958DE9559A}"/>
              </a:ext>
            </a:extLst>
          </p:cNvPr>
          <p:cNvSpPr txBox="1"/>
          <p:nvPr/>
        </p:nvSpPr>
        <p:spPr>
          <a:xfrm>
            <a:off x="6523632" y="1478592"/>
            <a:ext cx="2323590" cy="584775"/>
          </a:xfrm>
          <a:prstGeom prst="rect">
            <a:avLst/>
          </a:prstGeom>
          <a:solidFill>
            <a:schemeClr val="accent6">
              <a:lumMod val="40000"/>
              <a:lumOff val="60000"/>
            </a:schemeClr>
          </a:solidFill>
          <a:ln>
            <a:solidFill>
              <a:schemeClr val="tx1"/>
            </a:solidFill>
          </a:ln>
        </p:spPr>
        <p:txBody>
          <a:bodyPr wrap="square">
            <a:spAutoFit/>
          </a:bodyPr>
          <a:lstStyle/>
          <a:p>
            <a:pPr marL="0" indent="0">
              <a:buNone/>
            </a:pPr>
            <a:r>
              <a:rPr lang="en-US" sz="1600" dirty="0">
                <a:hlinkClick r:id="rId6"/>
              </a:rPr>
              <a:t>Special Education Discipline Snapshot Link</a:t>
            </a:r>
            <a:endParaRPr lang="en-US" sz="1600" dirty="0"/>
          </a:p>
        </p:txBody>
      </p:sp>
      <p:pic>
        <p:nvPicPr>
          <p:cNvPr id="1026" name="Picture 2" descr="screenshot of Special Education Discipline Snapshot webpage">
            <a:extLst>
              <a:ext uri="{FF2B5EF4-FFF2-40B4-BE49-F238E27FC236}">
                <a16:creationId xmlns:a16="http://schemas.microsoft.com/office/drawing/2014/main" id="{89B8E8F2-DF9E-1F04-633F-17CC307AA76D}"/>
              </a:ext>
            </a:extLst>
          </p:cNvPr>
          <p:cNvPicPr>
            <a:picLocks noGrp="1" noChangeAspect="1" noChangeArrowheads="1"/>
          </p:cNvPicPr>
          <p:nvPr>
            <p:ph sz="half" idx="4294967295"/>
          </p:nvPr>
        </p:nvPicPr>
        <p:blipFill>
          <a:blip r:embed="rId7">
            <a:extLst>
              <a:ext uri="{28A0092B-C50C-407E-A947-70E740481C1C}">
                <a14:useLocalDpi xmlns:a14="http://schemas.microsoft.com/office/drawing/2010/main" val="0"/>
              </a:ext>
            </a:extLst>
          </a:blip>
          <a:srcRect/>
          <a:stretch>
            <a:fillRect/>
          </a:stretch>
        </p:blipFill>
        <p:spPr bwMode="auto">
          <a:xfrm>
            <a:off x="5971090" y="2080269"/>
            <a:ext cx="5868987" cy="41989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screenshot of Data Pipeline Snapshots Home page">
            <a:extLst>
              <a:ext uri="{FF2B5EF4-FFF2-40B4-BE49-F238E27FC236}">
                <a16:creationId xmlns:a16="http://schemas.microsoft.com/office/drawing/2014/main" id="{E96EB1EE-5DC1-B271-806D-9E86BBBC0B09}"/>
              </a:ext>
            </a:extLst>
          </p:cNvPr>
          <p:cNvPicPr>
            <a:picLocks noChangeAspect="1"/>
          </p:cNvPicPr>
          <p:nvPr/>
        </p:nvPicPr>
        <p:blipFill>
          <a:blip r:embed="rId8"/>
          <a:stretch>
            <a:fillRect/>
          </a:stretch>
        </p:blipFill>
        <p:spPr>
          <a:xfrm>
            <a:off x="9885904" y="736016"/>
            <a:ext cx="2152823" cy="1956555"/>
          </a:xfrm>
          <a:prstGeom prst="rect">
            <a:avLst/>
          </a:prstGeom>
        </p:spPr>
      </p:pic>
      <p:sp>
        <p:nvSpPr>
          <p:cNvPr id="2" name="TextBox 1">
            <a:extLst>
              <a:ext uri="{FF2B5EF4-FFF2-40B4-BE49-F238E27FC236}">
                <a16:creationId xmlns:a16="http://schemas.microsoft.com/office/drawing/2014/main" id="{23616A63-20D1-6780-6ECF-867A6C489DB0}"/>
              </a:ext>
            </a:extLst>
          </p:cNvPr>
          <p:cNvSpPr txBox="1"/>
          <p:nvPr/>
        </p:nvSpPr>
        <p:spPr>
          <a:xfrm>
            <a:off x="10391484" y="4053726"/>
            <a:ext cx="1647243" cy="2554545"/>
          </a:xfrm>
          <a:prstGeom prst="rect">
            <a:avLst/>
          </a:prstGeom>
          <a:solidFill>
            <a:schemeClr val="bg1">
              <a:lumMod val="85000"/>
            </a:schemeClr>
          </a:solidFill>
          <a:ln>
            <a:solidFill>
              <a:schemeClr val="tx1"/>
            </a:solidFill>
          </a:ln>
        </p:spPr>
        <p:txBody>
          <a:bodyPr wrap="square">
            <a:spAutoFit/>
          </a:bodyPr>
          <a:lstStyle/>
          <a:p>
            <a:r>
              <a:rPr lang="en-US" sz="1600" dirty="0"/>
              <a:t>The snapshot File Layout is where you will find all the data fields that pull into the snapshot and which Interchange and file they pull from.</a:t>
            </a:r>
          </a:p>
        </p:txBody>
      </p:sp>
      <p:cxnSp>
        <p:nvCxnSpPr>
          <p:cNvPr id="24" name="Straight Connector 23">
            <a:extLst>
              <a:ext uri="{FF2B5EF4-FFF2-40B4-BE49-F238E27FC236}">
                <a16:creationId xmlns:a16="http://schemas.microsoft.com/office/drawing/2014/main" id="{18D0CCB5-AAC5-B2A5-D7B7-3A035C736762}"/>
              </a:ext>
              <a:ext uri="{C183D7F6-B498-43B3-948B-1728B52AA6E4}">
                <adec:decorative xmlns:adec="http://schemas.microsoft.com/office/drawing/2017/decorative" val="1"/>
              </a:ext>
            </a:extLst>
          </p:cNvPr>
          <p:cNvCxnSpPr/>
          <p:nvPr/>
        </p:nvCxnSpPr>
        <p:spPr>
          <a:xfrm>
            <a:off x="5913438" y="736016"/>
            <a:ext cx="85434" cy="5802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6DE36341-7B9E-3FB1-2D53-25B59156DF9D}"/>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315100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Discipline Snapshot</a:t>
            </a:r>
            <a:br>
              <a:rPr lang="en-US" dirty="0"/>
            </a:br>
            <a:r>
              <a:rPr lang="en-US" dirty="0"/>
              <a:t>Data Breakdown</a:t>
            </a:r>
          </a:p>
        </p:txBody>
      </p:sp>
      <p:graphicFrame>
        <p:nvGraphicFramePr>
          <p:cNvPr id="4" name="Content Placeholder 3" descr="visual of Discipline Action Types vs Sped Removal Types and applicable codes"/>
          <p:cNvGraphicFramePr>
            <a:graphicFrameLocks noGrp="1"/>
          </p:cNvGraphicFramePr>
          <p:nvPr>
            <p:ph idx="1"/>
            <p:extLst>
              <p:ext uri="{D42A27DB-BD31-4B8C-83A1-F6EECF244321}">
                <p14:modId xmlns:p14="http://schemas.microsoft.com/office/powerpoint/2010/main" val="2889317961"/>
              </p:ext>
            </p:extLst>
          </p:nvPr>
        </p:nvGraphicFramePr>
        <p:xfrm>
          <a:off x="2152650" y="1409607"/>
          <a:ext cx="7886700" cy="46943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734204" y="6283492"/>
            <a:ext cx="7165298" cy="369332"/>
          </a:xfrm>
          <a:prstGeom prst="rect">
            <a:avLst/>
          </a:prstGeom>
          <a:noFill/>
        </p:spPr>
        <p:txBody>
          <a:bodyPr wrap="square" rtlCol="0">
            <a:spAutoFit/>
          </a:bodyPr>
          <a:lstStyle/>
          <a:p>
            <a:r>
              <a:rPr lang="en-US" b="1" dirty="0"/>
              <a:t>         Each record should contain a Discipline OR a Removal. Not both!</a:t>
            </a:r>
          </a:p>
        </p:txBody>
      </p:sp>
      <p:grpSp>
        <p:nvGrpSpPr>
          <p:cNvPr id="17" name="Group 16" descr="Received Services During Expulsion (0- No, 1- Yes)&#10;">
            <a:extLst>
              <a:ext uri="{FF2B5EF4-FFF2-40B4-BE49-F238E27FC236}">
                <a16:creationId xmlns:a16="http://schemas.microsoft.com/office/drawing/2014/main" id="{A6BE4FAC-E10C-778B-23D5-144E2D6AF903}"/>
              </a:ext>
            </a:extLst>
          </p:cNvPr>
          <p:cNvGrpSpPr/>
          <p:nvPr/>
        </p:nvGrpSpPr>
        <p:grpSpPr>
          <a:xfrm>
            <a:off x="1269987" y="5448054"/>
            <a:ext cx="1765326" cy="1083867"/>
            <a:chOff x="1495436" y="3355617"/>
            <a:chExt cx="2138035" cy="1336271"/>
          </a:xfrm>
        </p:grpSpPr>
        <p:sp>
          <p:nvSpPr>
            <p:cNvPr id="18" name="Rectangle: Rounded Corners 17">
              <a:extLst>
                <a:ext uri="{FF2B5EF4-FFF2-40B4-BE49-F238E27FC236}">
                  <a16:creationId xmlns:a16="http://schemas.microsoft.com/office/drawing/2014/main" id="{C97344B2-5298-F1CF-94F3-C2B0566B9448}"/>
                </a:ext>
              </a:extLst>
            </p:cNvPr>
            <p:cNvSpPr/>
            <p:nvPr/>
          </p:nvSpPr>
          <p:spPr>
            <a:xfrm>
              <a:off x="1495436" y="3355617"/>
              <a:ext cx="2138035" cy="1336271"/>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Rectangle: Rounded Corners 4" descr="Received Services During Expulsion (0- No, 1- Yes)&#10;">
              <a:extLst>
                <a:ext uri="{FF2B5EF4-FFF2-40B4-BE49-F238E27FC236}">
                  <a16:creationId xmlns:a16="http://schemas.microsoft.com/office/drawing/2014/main" id="{BDCE72F9-5A9F-357D-48AD-1FA739C08DD5}"/>
                </a:ext>
              </a:extLst>
            </p:cNvPr>
            <p:cNvSpPr txBox="1"/>
            <p:nvPr/>
          </p:nvSpPr>
          <p:spPr>
            <a:xfrm>
              <a:off x="1534574" y="3394755"/>
              <a:ext cx="2059759" cy="12579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dirty="0"/>
                <a:t>Received Services During Expulsion (</a:t>
              </a:r>
              <a:r>
                <a:rPr lang="en-US" sz="1600" b="1" dirty="0"/>
                <a:t>0</a:t>
              </a:r>
              <a:r>
                <a:rPr lang="en-US" sz="1600" dirty="0"/>
                <a:t>- No, </a:t>
              </a:r>
              <a:r>
                <a:rPr lang="en-US" sz="1600" b="1" kern="1200" dirty="0"/>
                <a:t>1</a:t>
              </a:r>
              <a:r>
                <a:rPr lang="en-US" sz="1600" kern="1200" dirty="0"/>
                <a:t>- Yes)</a:t>
              </a:r>
            </a:p>
          </p:txBody>
        </p:sp>
      </p:grpSp>
      <p:sp>
        <p:nvSpPr>
          <p:cNvPr id="7" name="TextBox 6"/>
          <p:cNvSpPr txBox="1"/>
          <p:nvPr/>
        </p:nvSpPr>
        <p:spPr>
          <a:xfrm>
            <a:off x="5777207" y="1717702"/>
            <a:ext cx="539646" cy="369332"/>
          </a:xfrm>
          <a:prstGeom prst="rect">
            <a:avLst/>
          </a:prstGeom>
          <a:noFill/>
        </p:spPr>
        <p:txBody>
          <a:bodyPr wrap="square" rtlCol="0">
            <a:spAutoFit/>
          </a:bodyPr>
          <a:lstStyle/>
          <a:p>
            <a:r>
              <a:rPr lang="en-US" dirty="0"/>
              <a:t> </a:t>
            </a:r>
            <a:r>
              <a:rPr lang="en-US" b="1" dirty="0"/>
              <a:t>OR</a:t>
            </a:r>
          </a:p>
        </p:txBody>
      </p:sp>
      <p:sp>
        <p:nvSpPr>
          <p:cNvPr id="8" name="TextBox 7"/>
          <p:cNvSpPr txBox="1"/>
          <p:nvPr/>
        </p:nvSpPr>
        <p:spPr>
          <a:xfrm>
            <a:off x="9259320" y="5158894"/>
            <a:ext cx="2299017" cy="461665"/>
          </a:xfrm>
          <a:prstGeom prst="rect">
            <a:avLst/>
          </a:prstGeom>
          <a:noFill/>
        </p:spPr>
        <p:txBody>
          <a:bodyPr wrap="square" rtlCol="0">
            <a:spAutoFit/>
          </a:bodyPr>
          <a:lstStyle/>
          <a:p>
            <a:r>
              <a:rPr lang="en-US" sz="1200" dirty="0"/>
              <a:t>*IAES – Interim Alternative Educational Setting</a:t>
            </a:r>
          </a:p>
        </p:txBody>
      </p:sp>
      <p:sp>
        <p:nvSpPr>
          <p:cNvPr id="10" name="Rectangle: Rounded Corners 9">
            <a:extLst>
              <a:ext uri="{FF2B5EF4-FFF2-40B4-BE49-F238E27FC236}">
                <a16:creationId xmlns:a16="http://schemas.microsoft.com/office/drawing/2014/main" id="{7F015B03-FEFC-4729-A4C1-BC104D469AA5}"/>
              </a:ext>
            </a:extLst>
          </p:cNvPr>
          <p:cNvSpPr/>
          <p:nvPr/>
        </p:nvSpPr>
        <p:spPr>
          <a:xfrm>
            <a:off x="9656162" y="2651609"/>
            <a:ext cx="2025267" cy="188619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r>
              <a:rPr lang="en-US" sz="1600" dirty="0"/>
              <a:t>Special Education Removal Reason required-</a:t>
            </a:r>
          </a:p>
          <a:p>
            <a:r>
              <a:rPr lang="en-US" sz="1600" dirty="0"/>
              <a:t>Incident involving drugs (</a:t>
            </a:r>
            <a:r>
              <a:rPr lang="en-US" sz="1600" b="1" dirty="0"/>
              <a:t>01</a:t>
            </a:r>
            <a:r>
              <a:rPr lang="en-US" sz="1600" dirty="0"/>
              <a:t>), weapons (</a:t>
            </a:r>
            <a:r>
              <a:rPr lang="en-US" sz="1600" b="1" dirty="0"/>
              <a:t>03</a:t>
            </a:r>
            <a:r>
              <a:rPr lang="en-US" sz="1600" dirty="0"/>
              <a:t>), or serious bodily injury (</a:t>
            </a:r>
            <a:r>
              <a:rPr lang="en-US" sz="1600" b="1" dirty="0"/>
              <a:t>02</a:t>
            </a:r>
            <a:r>
              <a:rPr lang="en-US" sz="1600" dirty="0"/>
              <a:t>) </a:t>
            </a:r>
          </a:p>
        </p:txBody>
      </p:sp>
      <p:cxnSp>
        <p:nvCxnSpPr>
          <p:cNvPr id="16" name="Straight Connector 15">
            <a:extLst>
              <a:ext uri="{FF2B5EF4-FFF2-40B4-BE49-F238E27FC236}">
                <a16:creationId xmlns:a16="http://schemas.microsoft.com/office/drawing/2014/main" id="{1290C975-F7DE-F8A8-41C7-D439724F27D5}"/>
              </a:ext>
              <a:ext uri="{C183D7F6-B498-43B3-948B-1728B52AA6E4}">
                <adec:decorative xmlns:adec="http://schemas.microsoft.com/office/drawing/2017/decorative" val="1"/>
              </a:ext>
            </a:extLst>
          </p:cNvPr>
          <p:cNvCxnSpPr/>
          <p:nvPr/>
        </p:nvCxnSpPr>
        <p:spPr>
          <a:xfrm>
            <a:off x="9095874" y="3756773"/>
            <a:ext cx="5602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C3F60A-697D-09B6-5CD8-F42F1AC9BD0F}"/>
              </a:ext>
              <a:ext uri="{C183D7F6-B498-43B3-948B-1728B52AA6E4}">
                <adec:decorative xmlns:adec="http://schemas.microsoft.com/office/drawing/2017/decorative" val="1"/>
              </a:ext>
            </a:extLst>
          </p:cNvPr>
          <p:cNvCxnSpPr>
            <a:cxnSpLocks/>
          </p:cNvCxnSpPr>
          <p:nvPr/>
        </p:nvCxnSpPr>
        <p:spPr>
          <a:xfrm>
            <a:off x="3035313" y="5810162"/>
            <a:ext cx="6357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457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Discipline Action Types – Suspensions &amp; Expulsions</a:t>
            </a:r>
          </a:p>
        </p:txBody>
      </p:sp>
      <p:sp>
        <p:nvSpPr>
          <p:cNvPr id="4" name="Content Placeholder 3"/>
          <p:cNvSpPr>
            <a:spLocks noGrp="1"/>
          </p:cNvSpPr>
          <p:nvPr>
            <p:ph idx="1"/>
          </p:nvPr>
        </p:nvSpPr>
        <p:spPr/>
        <p:txBody>
          <a:bodyPr>
            <a:noAutofit/>
          </a:bodyPr>
          <a:lstStyle/>
          <a:p>
            <a:pPr marL="0" indent="0">
              <a:lnSpc>
                <a:spcPct val="120000"/>
              </a:lnSpc>
              <a:spcBef>
                <a:spcPts val="0"/>
              </a:spcBef>
              <a:buNone/>
            </a:pPr>
            <a:r>
              <a:rPr lang="en-US" sz="2000" dirty="0">
                <a:latin typeface="+mn-lt"/>
              </a:rPr>
              <a:t>Suspensions and Expulsions:</a:t>
            </a:r>
          </a:p>
          <a:p>
            <a:pPr>
              <a:lnSpc>
                <a:spcPct val="120000"/>
              </a:lnSpc>
              <a:spcBef>
                <a:spcPts val="0"/>
              </a:spcBef>
            </a:pPr>
            <a:r>
              <a:rPr lang="en-US" sz="2000" b="1" dirty="0">
                <a:latin typeface="+mn-lt"/>
              </a:rPr>
              <a:t>In-School Suspension </a:t>
            </a:r>
            <a:r>
              <a:rPr lang="en-US" sz="2000" i="1" dirty="0">
                <a:latin typeface="+mn-lt"/>
              </a:rPr>
              <a:t>– </a:t>
            </a:r>
            <a:r>
              <a:rPr lang="en-US" sz="2000" dirty="0">
                <a:latin typeface="+mn-lt"/>
              </a:rPr>
              <a:t>child is temporarily removed from regular classroom for disciplinary purposes but remains under the direct supervision of school personnel. </a:t>
            </a:r>
          </a:p>
          <a:p>
            <a:pPr>
              <a:lnSpc>
                <a:spcPct val="120000"/>
              </a:lnSpc>
              <a:spcBef>
                <a:spcPts val="0"/>
              </a:spcBef>
            </a:pPr>
            <a:r>
              <a:rPr lang="en-US" sz="2000" b="1" dirty="0">
                <a:latin typeface="+mn-lt"/>
              </a:rPr>
              <a:t>Out-of-School Suspension </a:t>
            </a:r>
            <a:r>
              <a:rPr lang="en-US" sz="2000" dirty="0">
                <a:latin typeface="+mn-lt"/>
              </a:rPr>
              <a:t>– child is temporarily removed from regular school for disciplinary purposes to another setting (e.g. home, behavior center).</a:t>
            </a:r>
          </a:p>
          <a:p>
            <a:pPr>
              <a:lnSpc>
                <a:spcPct val="120000"/>
              </a:lnSpc>
              <a:spcBef>
                <a:spcPts val="0"/>
              </a:spcBef>
            </a:pPr>
            <a:r>
              <a:rPr lang="en-US" sz="2000" b="1" dirty="0">
                <a:latin typeface="+mn-lt"/>
              </a:rPr>
              <a:t>Expulsion</a:t>
            </a:r>
            <a:r>
              <a:rPr lang="en-US" sz="2000" i="1" dirty="0">
                <a:latin typeface="+mn-lt"/>
              </a:rPr>
              <a:t> -</a:t>
            </a:r>
            <a:r>
              <a:rPr lang="en-US" sz="2000" dirty="0">
                <a:latin typeface="+mn-lt"/>
              </a:rPr>
              <a:t> An action taken by the LEA removing a child from his/her regular school for disciplinary purposes for the remainder of the school year or longer</a:t>
            </a:r>
            <a:r>
              <a:rPr lang="en-US" sz="2000" i="1" dirty="0">
                <a:latin typeface="+mn-lt"/>
              </a:rPr>
              <a:t> </a:t>
            </a:r>
            <a:r>
              <a:rPr lang="en-US" sz="2000" dirty="0">
                <a:latin typeface="+mn-lt"/>
              </a:rPr>
              <a:t>in accordance with local educational agency policy.</a:t>
            </a:r>
          </a:p>
          <a:p>
            <a:pPr marL="0" indent="0">
              <a:lnSpc>
                <a:spcPct val="120000"/>
              </a:lnSpc>
              <a:spcBef>
                <a:spcPts val="0"/>
              </a:spcBef>
              <a:buNone/>
            </a:pPr>
            <a:endParaRPr lang="en-US" sz="1400" dirty="0">
              <a:latin typeface="+mn-lt"/>
            </a:endParaRPr>
          </a:p>
        </p:txBody>
      </p:sp>
    </p:spTree>
    <p:extLst>
      <p:ext uri="{BB962C8B-B14F-4D97-AF65-F5344CB8AC3E}">
        <p14:creationId xmlns:p14="http://schemas.microsoft.com/office/powerpoint/2010/main" val="498818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Special Education Removal Type</a:t>
            </a:r>
          </a:p>
        </p:txBody>
      </p:sp>
      <p:sp>
        <p:nvSpPr>
          <p:cNvPr id="4" name="Content Placeholder 3"/>
          <p:cNvSpPr>
            <a:spLocks noGrp="1"/>
          </p:cNvSpPr>
          <p:nvPr>
            <p:ph idx="1"/>
          </p:nvPr>
        </p:nvSpPr>
        <p:spPr>
          <a:xfrm>
            <a:off x="617621" y="1459832"/>
            <a:ext cx="10803048" cy="4996386"/>
          </a:xfrm>
        </p:spPr>
        <p:txBody>
          <a:bodyPr>
            <a:noAutofit/>
          </a:bodyPr>
          <a:lstStyle/>
          <a:p>
            <a:pPr marL="0" indent="0">
              <a:lnSpc>
                <a:spcPct val="120000"/>
              </a:lnSpc>
              <a:spcBef>
                <a:spcPts val="0"/>
              </a:spcBef>
              <a:buNone/>
            </a:pPr>
            <a:r>
              <a:rPr lang="en-US" sz="1800" dirty="0"/>
              <a:t>Special Education Removal Type-  temporary change in placement to an IAES (determined by IEP team)</a:t>
            </a:r>
          </a:p>
          <a:p>
            <a:pPr marL="0" indent="0">
              <a:lnSpc>
                <a:spcPct val="120000"/>
              </a:lnSpc>
              <a:spcBef>
                <a:spcPts val="0"/>
              </a:spcBef>
              <a:buNone/>
            </a:pPr>
            <a:endParaRPr lang="en-US" sz="1800" dirty="0"/>
          </a:p>
          <a:p>
            <a:pPr>
              <a:lnSpc>
                <a:spcPct val="120000"/>
              </a:lnSpc>
              <a:spcBef>
                <a:spcPts val="0"/>
              </a:spcBef>
            </a:pPr>
            <a:r>
              <a:rPr lang="en-US" sz="1800" b="1" dirty="0"/>
              <a:t>01 - Unilateral Removal By School Personnel </a:t>
            </a:r>
            <a:r>
              <a:rPr lang="en-US" sz="1800" dirty="0"/>
              <a:t>– school personnel order the removal of child with disabilities from their current educational placement to IAES for not more than 45 school days for drugs, weapons, or serious bodily injury.</a:t>
            </a:r>
          </a:p>
          <a:p>
            <a:pPr lvl="1" indent="0">
              <a:lnSpc>
                <a:spcPct val="120000"/>
              </a:lnSpc>
              <a:spcBef>
                <a:spcPts val="0"/>
              </a:spcBef>
              <a:buNone/>
            </a:pPr>
            <a:r>
              <a:rPr lang="en-US" sz="1800" dirty="0"/>
              <a:t>- extreme situation, school personnel made decision without parent consent for a change in placement for typically 45 days. </a:t>
            </a:r>
          </a:p>
          <a:p>
            <a:pPr>
              <a:lnSpc>
                <a:spcPct val="120000"/>
              </a:lnSpc>
              <a:spcBef>
                <a:spcPts val="0"/>
              </a:spcBef>
            </a:pPr>
            <a:r>
              <a:rPr lang="en-US" sz="1800" b="1" dirty="0"/>
              <a:t>02 - Unilateral Removal Based on a Hearing Officer’s Determination </a:t>
            </a:r>
            <a:r>
              <a:rPr lang="en-US" sz="1800" dirty="0"/>
              <a:t>– impartial hearing officer orders the removal of child with disabilities from current educational placement to IAES for not more than 45 school days.</a:t>
            </a:r>
          </a:p>
          <a:p>
            <a:pPr marL="0" indent="0">
              <a:lnSpc>
                <a:spcPct val="120000"/>
              </a:lnSpc>
              <a:spcBef>
                <a:spcPts val="0"/>
              </a:spcBef>
              <a:buNone/>
            </a:pPr>
            <a:endParaRPr lang="en-US" sz="1800" dirty="0">
              <a:latin typeface="+mn-lt"/>
            </a:endParaRPr>
          </a:p>
          <a:p>
            <a:pPr marL="0" indent="0">
              <a:lnSpc>
                <a:spcPct val="120000"/>
              </a:lnSpc>
              <a:spcBef>
                <a:spcPts val="0"/>
              </a:spcBef>
              <a:buNone/>
            </a:pPr>
            <a:r>
              <a:rPr lang="en-US" sz="1400" b="1" dirty="0"/>
              <a:t>Interim Alternative Educational Setting (IAES) – </a:t>
            </a:r>
            <a:r>
              <a:rPr lang="en-US" sz="1400" dirty="0"/>
              <a:t>An appropriate setting determined by the child’s IEP team or hearing office in which the child is placed for no more than 45 school days. This setting enables the child to continue to receive educational services and participate in the general education curriculum (although in another setting) and to progress toward meeting the goals set out in the IEP. </a:t>
            </a:r>
            <a:endParaRPr lang="en-US" sz="1800" dirty="0">
              <a:latin typeface="+mn-lt"/>
            </a:endParaRPr>
          </a:p>
          <a:p>
            <a:pPr marL="0" indent="0">
              <a:lnSpc>
                <a:spcPct val="120000"/>
              </a:lnSpc>
              <a:spcBef>
                <a:spcPts val="0"/>
              </a:spcBef>
              <a:buNone/>
            </a:pPr>
            <a:endParaRPr lang="en-US" sz="1600" dirty="0">
              <a:latin typeface="+mn-lt"/>
            </a:endParaRPr>
          </a:p>
        </p:txBody>
      </p:sp>
    </p:spTree>
    <p:extLst>
      <p:ext uri="{BB962C8B-B14F-4D97-AF65-F5344CB8AC3E}">
        <p14:creationId xmlns:p14="http://schemas.microsoft.com/office/powerpoint/2010/main" val="25890294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Discipline Action Length Field</a:t>
            </a:r>
          </a:p>
        </p:txBody>
      </p:sp>
      <p:sp>
        <p:nvSpPr>
          <p:cNvPr id="3" name="Content Placeholder 2"/>
          <p:cNvSpPr>
            <a:spLocks noGrp="1"/>
          </p:cNvSpPr>
          <p:nvPr>
            <p:ph idx="1"/>
          </p:nvPr>
        </p:nvSpPr>
        <p:spPr/>
        <p:txBody>
          <a:bodyPr>
            <a:normAutofit fontScale="92500" lnSpcReduction="10000"/>
          </a:bodyPr>
          <a:lstStyle/>
          <a:p>
            <a:r>
              <a:rPr lang="en-US" sz="1900" dirty="0">
                <a:latin typeface="+mn-lt"/>
              </a:rPr>
              <a:t>Discipline Action Length must be between a half day and 260 days</a:t>
            </a:r>
          </a:p>
          <a:p>
            <a:pPr lvl="1"/>
            <a:r>
              <a:rPr lang="en-US" sz="1900" dirty="0">
                <a:latin typeface="+mn-lt"/>
              </a:rPr>
              <a:t>Field not required and may be zero-filled on these Discipline Action Types:</a:t>
            </a:r>
          </a:p>
          <a:p>
            <a:pPr lvl="2"/>
            <a:r>
              <a:rPr lang="en-US" sz="1900" dirty="0">
                <a:latin typeface="+mn-lt"/>
              </a:rPr>
              <a:t> 10- Classroom Removal</a:t>
            </a:r>
          </a:p>
          <a:p>
            <a:pPr lvl="2"/>
            <a:r>
              <a:rPr lang="en-US" sz="1900" dirty="0">
                <a:latin typeface="+mn-lt"/>
              </a:rPr>
              <a:t> 14- Any other form Discipline</a:t>
            </a:r>
          </a:p>
          <a:p>
            <a:r>
              <a:rPr lang="en-US" sz="1900" dirty="0">
                <a:latin typeface="+mn-lt"/>
              </a:rPr>
              <a:t>Field must end in 0 or 5</a:t>
            </a:r>
          </a:p>
          <a:p>
            <a:r>
              <a:rPr lang="en-US" sz="1900" dirty="0">
                <a:latin typeface="+mn-lt"/>
              </a:rPr>
              <a:t>should reflect number of school days missed from regular classroom within the reporting period of 7/1 – 6/30</a:t>
            </a:r>
          </a:p>
          <a:p>
            <a:pPr marL="457200" lvl="1" indent="0">
              <a:buNone/>
            </a:pPr>
            <a:endParaRPr lang="en-US" sz="1900" dirty="0">
              <a:latin typeface="+mn-lt"/>
            </a:endParaRPr>
          </a:p>
          <a:p>
            <a:pPr marL="457200" lvl="1" indent="0">
              <a:buNone/>
            </a:pPr>
            <a:r>
              <a:rPr lang="en-US" sz="1900" dirty="0">
                <a:latin typeface="+mn-lt"/>
              </a:rPr>
              <a:t>Examples:</a:t>
            </a:r>
          </a:p>
          <a:p>
            <a:pPr lvl="1"/>
            <a:r>
              <a:rPr lang="en-US" sz="1900" dirty="0">
                <a:latin typeface="+mn-lt"/>
              </a:rPr>
              <a:t>½ day =0005</a:t>
            </a:r>
          </a:p>
          <a:p>
            <a:pPr lvl="1"/>
            <a:r>
              <a:rPr lang="en-US" sz="1900" dirty="0">
                <a:latin typeface="+mn-lt"/>
              </a:rPr>
              <a:t>1 days = 0010</a:t>
            </a:r>
          </a:p>
          <a:p>
            <a:pPr lvl="1"/>
            <a:r>
              <a:rPr lang="en-US" sz="1900" dirty="0">
                <a:latin typeface="+mn-lt"/>
              </a:rPr>
              <a:t>10 days = 0100</a:t>
            </a:r>
          </a:p>
          <a:p>
            <a:pPr lvl="1"/>
            <a:r>
              <a:rPr lang="en-US" sz="1900" dirty="0">
                <a:latin typeface="+mn-lt"/>
              </a:rPr>
              <a:t>60 days = 0600</a:t>
            </a:r>
          </a:p>
          <a:p>
            <a:pPr lvl="1"/>
            <a:r>
              <a:rPr lang="en-US" sz="1900" dirty="0">
                <a:latin typeface="+mn-lt"/>
              </a:rPr>
              <a:t>260 days = 2600</a:t>
            </a:r>
          </a:p>
          <a:p>
            <a:pPr marL="0" indent="0">
              <a:buNone/>
            </a:pPr>
            <a:r>
              <a:rPr lang="en-US" dirty="0"/>
              <a: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101578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a:t>
            </a:fld>
            <a:endParaRPr lang="en-US" dirty="0"/>
          </a:p>
        </p:txBody>
      </p:sp>
      <p:sp>
        <p:nvSpPr>
          <p:cNvPr id="2" name="Title 1"/>
          <p:cNvSpPr>
            <a:spLocks noGrp="1"/>
          </p:cNvSpPr>
          <p:nvPr>
            <p:ph type="title"/>
          </p:nvPr>
        </p:nvSpPr>
        <p:spPr/>
        <p:txBody>
          <a:bodyPr/>
          <a:lstStyle/>
          <a:p>
            <a:r>
              <a:rPr lang="en-US" dirty="0"/>
              <a:t>Welcome and Contact Information</a:t>
            </a:r>
          </a:p>
        </p:txBody>
      </p:sp>
      <p:sp>
        <p:nvSpPr>
          <p:cNvPr id="3" name="Content Placeholder 2"/>
          <p:cNvSpPr>
            <a:spLocks noGrp="1"/>
          </p:cNvSpPr>
          <p:nvPr>
            <p:ph sz="half" idx="1"/>
          </p:nvPr>
        </p:nvSpPr>
        <p:spPr>
          <a:xfrm>
            <a:off x="737119" y="1894114"/>
            <a:ext cx="5528387" cy="4348066"/>
          </a:xfrm>
        </p:spPr>
        <p:txBody>
          <a:bodyPr>
            <a:normAutofit fontScale="55000" lnSpcReduction="20000"/>
          </a:bodyPr>
          <a:lstStyle/>
          <a:p>
            <a:pPr marL="44450" indent="0">
              <a:buNone/>
            </a:pPr>
            <a:r>
              <a:rPr lang="en-US" altLang="en-US" sz="3300" dirty="0">
                <a:solidFill>
                  <a:schemeClr val="tx1"/>
                </a:solidFill>
                <a:latin typeface="+mn-lt"/>
              </a:rPr>
              <a:t>Data Services Contacts:</a:t>
            </a:r>
          </a:p>
          <a:p>
            <a:pPr marL="330200" indent="-285750"/>
            <a:r>
              <a:rPr lang="en-US" altLang="en-US" sz="3300" dirty="0">
                <a:solidFill>
                  <a:schemeClr val="tx1"/>
                </a:solidFill>
                <a:latin typeface="+mn-lt"/>
              </a:rPr>
              <a:t>Lindsey Heitman </a:t>
            </a:r>
            <a:r>
              <a:rPr lang="en-US" altLang="en-US" sz="3300" dirty="0">
                <a:latin typeface="+mn-lt"/>
              </a:rPr>
              <a:t>– </a:t>
            </a:r>
            <a:r>
              <a:rPr lang="en-US" altLang="en-US" sz="3300" dirty="0">
                <a:latin typeface="+mn-lt"/>
                <a:hlinkClick r:id="rId2"/>
              </a:rPr>
              <a:t>SpedDiscipline@cde.state.co.us</a:t>
            </a:r>
            <a:r>
              <a:rPr lang="en-US" altLang="en-US" sz="3300" dirty="0">
                <a:latin typeface="+mn-lt"/>
              </a:rPr>
              <a:t> </a:t>
            </a:r>
          </a:p>
          <a:p>
            <a:pPr marL="787400" lvl="1" indent="-285750"/>
            <a:r>
              <a:rPr lang="en-US" altLang="en-US" sz="3300" u="sng" dirty="0">
                <a:latin typeface="+mn-lt"/>
                <a:hlinkClick r:id="rId3"/>
              </a:rPr>
              <a:t>heitman_l@cde.state.co.us</a:t>
            </a:r>
            <a:r>
              <a:rPr lang="en-US" altLang="en-US" sz="3300" dirty="0">
                <a:latin typeface="+mn-lt"/>
              </a:rPr>
              <a:t>  303-866-5759 </a:t>
            </a:r>
            <a:endParaRPr lang="en-US" altLang="en-US" sz="3300" b="1" dirty="0">
              <a:latin typeface="+mn-lt"/>
            </a:endParaRPr>
          </a:p>
          <a:p>
            <a:pPr marL="787400" lvl="1" indent="-285750"/>
            <a:r>
              <a:rPr lang="en-US" altLang="en-US" sz="3300" dirty="0">
                <a:latin typeface="+mn-lt"/>
              </a:rPr>
              <a:t>Sped Discipline Snapshot Collection manager</a:t>
            </a:r>
          </a:p>
          <a:p>
            <a:pPr marL="787400" lvl="1" indent="-285750"/>
            <a:r>
              <a:rPr lang="en-US" altLang="en-US" sz="3300" dirty="0">
                <a:latin typeface="+mn-lt"/>
              </a:rPr>
              <a:t>Data Pipeline submission for Sped Discipline Snapshot</a:t>
            </a:r>
          </a:p>
          <a:p>
            <a:pPr marL="330200" indent="-285750"/>
            <a:r>
              <a:rPr lang="en-US" altLang="en-US" sz="3300" dirty="0">
                <a:latin typeface="+mn-lt"/>
              </a:rPr>
              <a:t>Dawna Gudka – </a:t>
            </a:r>
            <a:r>
              <a:rPr lang="en-US" altLang="en-US" sz="3300" dirty="0">
                <a:latin typeface="+mn-lt"/>
                <a:hlinkClick r:id="rId4"/>
              </a:rPr>
              <a:t>StudentDiscipline@cde.state.co.us</a:t>
            </a:r>
            <a:endParaRPr lang="en-US" altLang="en-US" sz="3300" dirty="0">
              <a:latin typeface="+mn-lt"/>
            </a:endParaRPr>
          </a:p>
          <a:p>
            <a:pPr marL="787400" lvl="1" indent="-285750"/>
            <a:r>
              <a:rPr lang="en-US" altLang="en-US" sz="3300" dirty="0">
                <a:latin typeface="+mn-lt"/>
              </a:rPr>
              <a:t>Student Discipline Snapshot Collection Manager</a:t>
            </a:r>
          </a:p>
          <a:p>
            <a:pPr marL="787400" lvl="1" indent="-285750"/>
            <a:r>
              <a:rPr lang="en-US" altLang="en-US" sz="3300" dirty="0">
                <a:latin typeface="+mn-lt"/>
              </a:rPr>
              <a:t>Data Pipeline submission for Student Discipline Snapshot</a:t>
            </a:r>
          </a:p>
          <a:p>
            <a:pPr marL="44450" indent="0">
              <a:buNone/>
            </a:pPr>
            <a:r>
              <a:rPr lang="en-US" altLang="en-US" sz="3300" dirty="0">
                <a:solidFill>
                  <a:schemeClr val="tx1"/>
                </a:solidFill>
                <a:latin typeface="+mn-lt"/>
              </a:rPr>
              <a:t>Exceptional Student Services Unit Contacts:</a:t>
            </a:r>
          </a:p>
          <a:p>
            <a:pPr marL="330200" indent="-285750"/>
            <a:r>
              <a:rPr lang="en-US" altLang="en-US" sz="3300" dirty="0">
                <a:solidFill>
                  <a:schemeClr val="tx1"/>
                </a:solidFill>
                <a:latin typeface="+mn-lt"/>
              </a:rPr>
              <a:t>Orla Bolger </a:t>
            </a:r>
            <a:r>
              <a:rPr lang="en-US" altLang="en-US" sz="3300" dirty="0">
                <a:latin typeface="+mn-lt"/>
              </a:rPr>
              <a:t>– </a:t>
            </a:r>
            <a:r>
              <a:rPr lang="en-US" altLang="en-US" sz="3300" dirty="0">
                <a:latin typeface="+mn-lt"/>
                <a:hlinkClick r:id="rId5"/>
              </a:rPr>
              <a:t>bolger_o@cde.state.co.us</a:t>
            </a:r>
            <a:r>
              <a:rPr lang="en-US" altLang="en-US" sz="3300" dirty="0">
                <a:latin typeface="+mn-lt"/>
              </a:rPr>
              <a:t> ESSU Contact – data content expert/data requests</a:t>
            </a:r>
          </a:p>
          <a:p>
            <a:pPr marL="330200" indent="-285750"/>
            <a:r>
              <a:rPr lang="en-US" altLang="en-US" sz="3300" dirty="0">
                <a:latin typeface="+mn-lt"/>
              </a:rPr>
              <a:t>Josh Fails – </a:t>
            </a:r>
            <a:r>
              <a:rPr lang="en-US" altLang="en-US" sz="3300" dirty="0">
                <a:latin typeface="+mn-lt"/>
                <a:hlinkClick r:id="rId6"/>
              </a:rPr>
              <a:t>fails_J@cde.state.co.us</a:t>
            </a:r>
            <a:r>
              <a:rPr lang="en-US" altLang="en-US" sz="3300" dirty="0">
                <a:latin typeface="+mn-lt"/>
              </a:rPr>
              <a:t> ESSU Contact –  Data Management System/questions on uploading final reports to the DMS</a:t>
            </a:r>
          </a:p>
          <a:p>
            <a:pPr marL="0" indent="0">
              <a:buNone/>
            </a:pPr>
            <a:endParaRPr lang="en-US" sz="1800" dirty="0"/>
          </a:p>
        </p:txBody>
      </p:sp>
      <p:sp>
        <p:nvSpPr>
          <p:cNvPr id="7" name="Content Placeholder 6">
            <a:extLst>
              <a:ext uri="{FF2B5EF4-FFF2-40B4-BE49-F238E27FC236}">
                <a16:creationId xmlns:a16="http://schemas.microsoft.com/office/drawing/2014/main" id="{9C9281CF-8A9F-89D3-9504-A1C06DB141F0}"/>
              </a:ext>
            </a:extLst>
          </p:cNvPr>
          <p:cNvSpPr>
            <a:spLocks noGrp="1"/>
          </p:cNvSpPr>
          <p:nvPr>
            <p:ph sz="half" idx="2"/>
          </p:nvPr>
        </p:nvSpPr>
        <p:spPr>
          <a:xfrm>
            <a:off x="6652726" y="2024742"/>
            <a:ext cx="5234473" cy="1530221"/>
          </a:xfrm>
        </p:spPr>
        <p:txBody>
          <a:bodyPr>
            <a:normAutofit/>
          </a:bodyPr>
          <a:lstStyle/>
          <a:p>
            <a:pPr marL="0" indent="0">
              <a:buNone/>
            </a:pPr>
            <a:r>
              <a:rPr lang="en-US" sz="1800" dirty="0">
                <a:latin typeface="+mn-lt"/>
              </a:rPr>
              <a:t>Slides and recording will be posted under the Trainings section on both webpages:</a:t>
            </a:r>
          </a:p>
          <a:p>
            <a:pPr marL="457200" lvl="1" indent="0">
              <a:buNone/>
            </a:pPr>
            <a:r>
              <a:rPr lang="en-US" sz="1800" dirty="0">
                <a:latin typeface="+mn-lt"/>
                <a:hlinkClick r:id="rId7"/>
              </a:rPr>
              <a:t>Discipline Interchange</a:t>
            </a:r>
            <a:r>
              <a:rPr lang="en-US" sz="1800" dirty="0">
                <a:latin typeface="+mn-lt"/>
              </a:rPr>
              <a:t>  </a:t>
            </a:r>
          </a:p>
          <a:p>
            <a:pPr marL="457200" lvl="1" indent="0">
              <a:buNone/>
            </a:pPr>
            <a:r>
              <a:rPr lang="en-US" sz="1800" dirty="0">
                <a:latin typeface="+mn-lt"/>
                <a:hlinkClick r:id="rId8"/>
              </a:rPr>
              <a:t>Special Education Discipline Snapshot</a:t>
            </a:r>
            <a:r>
              <a:rPr lang="en-US" sz="1800" dirty="0">
                <a:latin typeface="+mn-lt"/>
              </a:rPr>
              <a:t> </a:t>
            </a:r>
          </a:p>
          <a:p>
            <a:pPr lvl="1"/>
            <a:endParaRPr lang="en-US" sz="1800" dirty="0"/>
          </a:p>
          <a:p>
            <a:pPr marL="457200" lvl="1" indent="0">
              <a:buNone/>
            </a:pPr>
            <a:endParaRPr lang="en-US" sz="1800" dirty="0">
              <a:latin typeface="+mn-lt"/>
            </a:endParaRPr>
          </a:p>
          <a:p>
            <a:pPr marL="0" indent="0">
              <a:buNone/>
            </a:pPr>
            <a:endParaRPr lang="en-US" dirty="0"/>
          </a:p>
        </p:txBody>
      </p:sp>
      <p:sp>
        <p:nvSpPr>
          <p:cNvPr id="13" name="TextBox 12">
            <a:extLst>
              <a:ext uri="{FF2B5EF4-FFF2-40B4-BE49-F238E27FC236}">
                <a16:creationId xmlns:a16="http://schemas.microsoft.com/office/drawing/2014/main" id="{54FFC279-E28B-36B7-9E23-2BC97998BA01}"/>
              </a:ext>
            </a:extLst>
          </p:cNvPr>
          <p:cNvSpPr txBox="1"/>
          <p:nvPr/>
        </p:nvSpPr>
        <p:spPr>
          <a:xfrm>
            <a:off x="6624654" y="3685591"/>
            <a:ext cx="5234473" cy="2308324"/>
          </a:xfrm>
          <a:prstGeom prst="rect">
            <a:avLst/>
          </a:prstGeom>
          <a:solidFill>
            <a:schemeClr val="bg1">
              <a:lumMod val="85000"/>
            </a:schemeClr>
          </a:solidFill>
          <a:ln>
            <a:solidFill>
              <a:schemeClr val="tx1"/>
            </a:solidFill>
          </a:ln>
        </p:spPr>
        <p:txBody>
          <a:bodyPr wrap="square">
            <a:spAutoFit/>
          </a:bodyPr>
          <a:lstStyle/>
          <a:p>
            <a:pPr marL="0" indent="0">
              <a:buNone/>
            </a:pPr>
            <a:r>
              <a:rPr lang="en-US" altLang="en-US" sz="1600" dirty="0">
                <a:latin typeface="+mn-lt"/>
              </a:rPr>
              <a:t>Please include the below items in emails and thank you </a:t>
            </a:r>
            <a:r>
              <a:rPr lang="en-US" altLang="en-US" sz="1600" dirty="0">
                <a:latin typeface="+mn-lt"/>
                <a:sym typeface="Wingdings" panose="05000000000000000000" pitchFamily="2" charset="2"/>
              </a:rPr>
              <a:t></a:t>
            </a:r>
            <a:endParaRPr lang="en-US" altLang="en-US" sz="1600" dirty="0">
              <a:latin typeface="+mn-lt"/>
            </a:endParaRPr>
          </a:p>
          <a:p>
            <a:pPr marL="742950" lvl="1" indent="-285750">
              <a:buFont typeface="Arial" panose="020B0604020202020204" pitchFamily="34" charset="0"/>
              <a:buChar char="•"/>
            </a:pPr>
            <a:r>
              <a:rPr lang="en-US" altLang="en-US" sz="1600" dirty="0">
                <a:latin typeface="+mn-lt"/>
              </a:rPr>
              <a:t>District code #/AU </a:t>
            </a:r>
            <a:r>
              <a:rPr lang="en-US" altLang="en-US" sz="1600" dirty="0"/>
              <a:t>c</a:t>
            </a:r>
            <a:r>
              <a:rPr lang="en-US" altLang="en-US" sz="1600" dirty="0">
                <a:latin typeface="+mn-lt"/>
              </a:rPr>
              <a:t>ode #</a:t>
            </a:r>
          </a:p>
          <a:p>
            <a:pPr marL="742950" lvl="1" indent="-285750">
              <a:buFont typeface="Arial" panose="020B0604020202020204" pitchFamily="34" charset="0"/>
              <a:buChar char="•"/>
            </a:pPr>
            <a:r>
              <a:rPr lang="en-US" altLang="en-US" sz="1600" dirty="0">
                <a:latin typeface="+mn-lt"/>
              </a:rPr>
              <a:t>Any error code #’s that you have questions about</a:t>
            </a:r>
          </a:p>
          <a:p>
            <a:pPr marL="1200150" lvl="2" indent="-285750">
              <a:buFont typeface="Arial" panose="020B0604020202020204" pitchFamily="34" charset="0"/>
              <a:buChar char="•"/>
            </a:pPr>
            <a:r>
              <a:rPr lang="en-US" altLang="en-US" sz="1600" dirty="0">
                <a:latin typeface="+mn-lt"/>
              </a:rPr>
              <a:t>DSU collection leads can see your errors, data files, and anything in Data Pipeline that you are able to see</a:t>
            </a:r>
          </a:p>
          <a:p>
            <a:pPr marL="742950" lvl="1" indent="-285750">
              <a:buFont typeface="Arial" panose="020B0604020202020204" pitchFamily="34" charset="0"/>
              <a:buChar char="•"/>
            </a:pPr>
            <a:r>
              <a:rPr lang="en-US" altLang="en-US" sz="1600" dirty="0">
                <a:latin typeface="+mn-lt"/>
              </a:rPr>
              <a:t>A</a:t>
            </a:r>
            <a:r>
              <a:rPr lang="en-US" sz="1600" dirty="0">
                <a:latin typeface="+mn-lt"/>
              </a:rPr>
              <a:t>ny school code #’s referenced </a:t>
            </a:r>
          </a:p>
          <a:p>
            <a:pPr marL="1200150" lvl="2" indent="-285750">
              <a:buFont typeface="Arial" panose="020B0604020202020204" pitchFamily="34" charset="0"/>
              <a:buChar char="•"/>
            </a:pPr>
            <a:r>
              <a:rPr lang="en-US" sz="1600" dirty="0">
                <a:latin typeface="+mn-lt"/>
              </a:rPr>
              <a:t>We research your questions by codes, usually not names </a:t>
            </a:r>
          </a:p>
        </p:txBody>
      </p:sp>
      <p:sp>
        <p:nvSpPr>
          <p:cNvPr id="8" name="Text Placeholder 7">
            <a:extLst>
              <a:ext uri="{FF2B5EF4-FFF2-40B4-BE49-F238E27FC236}">
                <a16:creationId xmlns:a16="http://schemas.microsoft.com/office/drawing/2014/main" id="{FA942789-1143-65E1-33A7-06EB10B8604C}"/>
              </a:ext>
              <a:ext uri="{C183D7F6-B498-43B3-948B-1728B52AA6E4}">
                <adec:decorative xmlns:adec="http://schemas.microsoft.com/office/drawing/2017/decorative" val="1"/>
              </a:ext>
            </a:extLst>
          </p:cNvPr>
          <p:cNvSpPr>
            <a:spLocks noGrp="1"/>
          </p:cNvSpPr>
          <p:nvPr>
            <p:ph type="body" sz="quarter" idx="13"/>
          </p:nvPr>
        </p:nvSpPr>
        <p:spPr>
          <a:xfrm>
            <a:off x="2697324" y="1332275"/>
            <a:ext cx="6644951" cy="561839"/>
          </a:xfrm>
        </p:spPr>
        <p:txBody>
          <a:bodyPr/>
          <a:lstStyle/>
          <a:p>
            <a:r>
              <a:rPr lang="en-US" sz="2400" dirty="0"/>
              <a:t>Welcome and thank you for joining this webinar!</a:t>
            </a:r>
          </a:p>
          <a:p>
            <a:endParaRPr lang="en-US" dirty="0"/>
          </a:p>
        </p:txBody>
      </p:sp>
    </p:spTree>
    <p:extLst>
      <p:ext uri="{BB962C8B-B14F-4D97-AF65-F5344CB8AC3E}">
        <p14:creationId xmlns:p14="http://schemas.microsoft.com/office/powerpoint/2010/main" val="177705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Special Education Discipline Snapshot</a:t>
            </a:r>
            <a:br>
              <a:rPr lang="en-US" dirty="0"/>
            </a:br>
            <a:r>
              <a:rPr lang="en-US" dirty="0"/>
              <a:t> (AU-SPI Role)</a:t>
            </a:r>
          </a:p>
        </p:txBody>
      </p:sp>
    </p:spTree>
    <p:extLst>
      <p:ext uri="{BB962C8B-B14F-4D97-AF65-F5344CB8AC3E}">
        <p14:creationId xmlns:p14="http://schemas.microsoft.com/office/powerpoint/2010/main" val="89395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C56C3F-CBC7-31C3-6570-D06B8F60707E}"/>
              </a:ext>
            </a:extLst>
          </p:cNvPr>
          <p:cNvSpPr>
            <a:spLocks noGrp="1"/>
          </p:cNvSpPr>
          <p:nvPr>
            <p:ph type="title"/>
          </p:nvPr>
        </p:nvSpPr>
        <p:spPr/>
        <p:txBody>
          <a:bodyPr/>
          <a:lstStyle/>
          <a:p>
            <a:r>
              <a:rPr lang="en-US" dirty="0"/>
              <a:t>Special Education Discipline</a:t>
            </a:r>
            <a:br>
              <a:rPr lang="en-US" dirty="0"/>
            </a:br>
            <a:r>
              <a:rPr lang="en-US" dirty="0"/>
              <a:t>How are records pulled into the snapshot?</a:t>
            </a:r>
          </a:p>
        </p:txBody>
      </p:sp>
      <p:sp>
        <p:nvSpPr>
          <p:cNvPr id="3" name="TextBox 2">
            <a:extLst>
              <a:ext uri="{FF2B5EF4-FFF2-40B4-BE49-F238E27FC236}">
                <a16:creationId xmlns:a16="http://schemas.microsoft.com/office/drawing/2014/main" id="{66F13B1C-03BC-BAFF-66A6-D485AB8B4779}"/>
              </a:ext>
            </a:extLst>
          </p:cNvPr>
          <p:cNvSpPr txBox="1"/>
          <p:nvPr/>
        </p:nvSpPr>
        <p:spPr>
          <a:xfrm>
            <a:off x="1275346" y="1200562"/>
            <a:ext cx="10242885" cy="923330"/>
          </a:xfrm>
          <a:prstGeom prst="rect">
            <a:avLst/>
          </a:prstGeom>
          <a:noFill/>
        </p:spPr>
        <p:txBody>
          <a:bodyPr wrap="square">
            <a:spAutoFit/>
          </a:bodyPr>
          <a:lstStyle/>
          <a:p>
            <a:pPr marL="0" indent="0">
              <a:buNone/>
            </a:pPr>
            <a:r>
              <a:rPr lang="en-US" sz="1800" b="1" dirty="0">
                <a:latin typeface="+mn-lt"/>
              </a:rPr>
              <a:t>Criteria: </a:t>
            </a:r>
          </a:p>
          <a:p>
            <a:pPr marL="0" indent="0">
              <a:buNone/>
            </a:pPr>
            <a:r>
              <a:rPr lang="en-US" sz="1800" b="1" dirty="0">
                <a:highlight>
                  <a:srgbClr val="FFFF00"/>
                </a:highlight>
                <a:latin typeface="+mn-lt"/>
              </a:rPr>
              <a:t>pull error-free records from Discipline Action file where Special Education Action Flag = 1 AND Discipline Action Type = 11, 12, 13 OR Special Education Removal Type = 01 or 02</a:t>
            </a:r>
            <a:endParaRPr lang="en-US" sz="1800" dirty="0">
              <a:highlight>
                <a:srgbClr val="FFFF00"/>
              </a:highlight>
              <a:latin typeface="+mn-lt"/>
            </a:endParaRPr>
          </a:p>
        </p:txBody>
      </p:sp>
      <p:sp>
        <p:nvSpPr>
          <p:cNvPr id="6" name="Content Placeholder 5">
            <a:extLst>
              <a:ext uri="{FF2B5EF4-FFF2-40B4-BE49-F238E27FC236}">
                <a16:creationId xmlns:a16="http://schemas.microsoft.com/office/drawing/2014/main" id="{A3694974-1D63-F30B-D863-40006E97BDD2}"/>
              </a:ext>
            </a:extLst>
          </p:cNvPr>
          <p:cNvSpPr>
            <a:spLocks noGrp="1"/>
          </p:cNvSpPr>
          <p:nvPr>
            <p:ph sz="half" idx="1"/>
          </p:nvPr>
        </p:nvSpPr>
        <p:spPr>
          <a:xfrm>
            <a:off x="757989" y="2187574"/>
            <a:ext cx="5181600" cy="4351338"/>
          </a:xfrm>
        </p:spPr>
        <p:txBody>
          <a:bodyPr>
            <a:normAutofit fontScale="92500" lnSpcReduction="10000"/>
          </a:bodyPr>
          <a:lstStyle/>
          <a:p>
            <a:pPr marL="0" indent="0">
              <a:buNone/>
            </a:pPr>
            <a:r>
              <a:rPr lang="en-US" sz="1900" b="1" dirty="0">
                <a:latin typeface="+mn-lt"/>
              </a:rPr>
              <a:t>Dependencies:</a:t>
            </a:r>
          </a:p>
          <a:p>
            <a:pPr>
              <a:buFontTx/>
              <a:buChar char="-"/>
            </a:pPr>
            <a:r>
              <a:rPr lang="en-US" sz="1700" dirty="0">
                <a:latin typeface="+mn-lt"/>
              </a:rPr>
              <a:t>Student has been assigned a SASID and updated in the RITS system</a:t>
            </a:r>
          </a:p>
          <a:p>
            <a:pPr>
              <a:buFontTx/>
              <a:buChar char="-"/>
            </a:pPr>
            <a:r>
              <a:rPr lang="en-US" sz="1700" dirty="0">
                <a:latin typeface="+mn-lt"/>
              </a:rPr>
              <a:t>Student has a record in the Discipline Interchange: </a:t>
            </a:r>
          </a:p>
          <a:p>
            <a:pPr lvl="1">
              <a:buFontTx/>
              <a:buChar char="-"/>
            </a:pPr>
            <a:r>
              <a:rPr lang="en-US" sz="1700" dirty="0">
                <a:latin typeface="+mn-lt"/>
              </a:rPr>
              <a:t>Discipline Action File  </a:t>
            </a:r>
          </a:p>
          <a:p>
            <a:pPr>
              <a:buFontTx/>
              <a:buChar char="-"/>
            </a:pPr>
            <a:r>
              <a:rPr lang="en-US" sz="1700" dirty="0">
                <a:latin typeface="+mn-lt"/>
              </a:rPr>
              <a:t>Student has a record in the Student Interchange:</a:t>
            </a:r>
          </a:p>
          <a:p>
            <a:pPr lvl="1">
              <a:buFontTx/>
              <a:buChar char="-"/>
            </a:pPr>
            <a:r>
              <a:rPr lang="en-US" sz="1700" dirty="0">
                <a:latin typeface="+mn-lt"/>
              </a:rPr>
              <a:t>Student Demographic  (demographic data)  *file must be untagged</a:t>
            </a:r>
          </a:p>
          <a:p>
            <a:pPr lvl="1">
              <a:buFontTx/>
              <a:buChar char="-"/>
            </a:pPr>
            <a:r>
              <a:rPr lang="en-US" sz="1700" dirty="0">
                <a:latin typeface="+mn-lt"/>
              </a:rPr>
              <a:t>Student School Association (grade level, school code)  *file must be untagged</a:t>
            </a:r>
          </a:p>
          <a:p>
            <a:pPr>
              <a:buFontTx/>
              <a:buChar char="-"/>
            </a:pPr>
            <a:r>
              <a:rPr lang="en-US" sz="1700" dirty="0">
                <a:latin typeface="+mn-lt"/>
              </a:rPr>
              <a:t>Student has a record in the Special Education IEP Interchange:</a:t>
            </a:r>
          </a:p>
          <a:p>
            <a:pPr lvl="1">
              <a:buFontTx/>
              <a:buChar char="-"/>
            </a:pPr>
            <a:r>
              <a:rPr lang="en-US" sz="1700" dirty="0">
                <a:latin typeface="+mn-lt"/>
              </a:rPr>
              <a:t>Participation File – Primary Disability, Dates of Entry/Exit to Special Education</a:t>
            </a:r>
          </a:p>
          <a:p>
            <a:pPr lvl="1">
              <a:buFontTx/>
              <a:buChar char="-"/>
            </a:pPr>
            <a:r>
              <a:rPr lang="en-US" sz="1700" dirty="0">
                <a:latin typeface="+mn-lt"/>
              </a:rPr>
              <a:t>Child File – demographics pulled in rare case that student is missing from Student Interchange</a:t>
            </a:r>
          </a:p>
          <a:p>
            <a:endParaRPr lang="en-US" dirty="0"/>
          </a:p>
        </p:txBody>
      </p:sp>
      <p:sp>
        <p:nvSpPr>
          <p:cNvPr id="7" name="Content Placeholder 6">
            <a:extLst>
              <a:ext uri="{FF2B5EF4-FFF2-40B4-BE49-F238E27FC236}">
                <a16:creationId xmlns:a16="http://schemas.microsoft.com/office/drawing/2014/main" id="{A137FC5D-2F25-FAE0-1D64-660E555A68B8}"/>
              </a:ext>
            </a:extLst>
          </p:cNvPr>
          <p:cNvSpPr>
            <a:spLocks noGrp="1"/>
          </p:cNvSpPr>
          <p:nvPr>
            <p:ph sz="half" idx="2"/>
          </p:nvPr>
        </p:nvSpPr>
        <p:spPr>
          <a:xfrm>
            <a:off x="6096000" y="2187574"/>
            <a:ext cx="5181600" cy="4351338"/>
          </a:xfrm>
        </p:spPr>
        <p:txBody>
          <a:bodyPr>
            <a:normAutofit/>
          </a:bodyPr>
          <a:lstStyle/>
          <a:p>
            <a:pPr marL="0" marR="0" indent="0">
              <a:spcBef>
                <a:spcPts val="0"/>
              </a:spcBef>
              <a:spcAft>
                <a:spcPts val="0"/>
              </a:spcAft>
              <a:buNone/>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Notes:</a:t>
            </a:r>
            <a:endParaRPr lang="en-US" sz="1600" b="1"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The records selected will be joined with data from the Student Interchange- Demographic and Student School Association Files and the Special Education IEP Interchange- Participation file. </a:t>
            </a:r>
            <a:endParaRPr lang="en-US" sz="1600" dirty="0">
              <a:effectLst/>
              <a:latin typeface="Times New Roman" panose="02020603050405020304" pitchFamily="18" charset="0"/>
              <a:ea typeface="Times New Roman" panose="02020603050405020304" pitchFamily="18" charset="0"/>
            </a:endParaRPr>
          </a:p>
          <a:p>
            <a:pPr marL="0" indent="0">
              <a:buNone/>
            </a:pPr>
            <a:endParaRPr lang="en-US" dirty="0"/>
          </a:p>
        </p:txBody>
      </p:sp>
      <p:sp>
        <p:nvSpPr>
          <p:cNvPr id="2" name="TextBox 1">
            <a:extLst>
              <a:ext uri="{FF2B5EF4-FFF2-40B4-BE49-F238E27FC236}">
                <a16:creationId xmlns:a16="http://schemas.microsoft.com/office/drawing/2014/main" id="{9BBFA32C-43A2-F763-39FA-B749657B47F1}"/>
              </a:ext>
            </a:extLst>
          </p:cNvPr>
          <p:cNvSpPr txBox="1"/>
          <p:nvPr/>
        </p:nvSpPr>
        <p:spPr>
          <a:xfrm>
            <a:off x="6165425" y="3557906"/>
            <a:ext cx="5042750" cy="1600438"/>
          </a:xfrm>
          <a:prstGeom prst="rect">
            <a:avLst/>
          </a:prstGeom>
          <a:solidFill>
            <a:schemeClr val="bg2"/>
          </a:solidFill>
          <a:ln>
            <a:solidFill>
              <a:schemeClr val="tx1">
                <a:lumMod val="50000"/>
                <a:lumOff val="50000"/>
              </a:schemeClr>
            </a:solidFill>
          </a:ln>
        </p:spPr>
        <p:txBody>
          <a:bodyPr wrap="square" rtlCol="0">
            <a:spAutoFit/>
          </a:bodyPr>
          <a:lstStyle/>
          <a:p>
            <a:r>
              <a:rPr lang="en-US" sz="1400" dirty="0"/>
              <a:t>All of these snapshot edits are based on the Interchange(s) data being there and aligning with the Sped Discipline Action file data. </a:t>
            </a:r>
          </a:p>
          <a:p>
            <a:pPr marL="285750" indent="-285750">
              <a:buFont typeface="Arial" panose="020B0604020202020204" pitchFamily="34" charset="0"/>
              <a:buChar char="•"/>
            </a:pPr>
            <a:r>
              <a:rPr lang="en-US" sz="1400" dirty="0"/>
              <a:t>Edits dependent on Student and IEP Interchange data: </a:t>
            </a:r>
            <a:r>
              <a:rPr lang="en-US" sz="1400" b="1" dirty="0"/>
              <a:t>SD005, SD009, SD017, SD018, SD024, SD026, SD027</a:t>
            </a:r>
          </a:p>
          <a:p>
            <a:pPr marL="285750" indent="-285750">
              <a:buFont typeface="Arial" panose="020B0604020202020204" pitchFamily="34" charset="0"/>
              <a:buChar char="•"/>
            </a:pPr>
            <a:r>
              <a:rPr lang="en-US" sz="1400" dirty="0"/>
              <a:t>This is why it’s important that your untagged Student Dem/SSA files and Sped IEP files are updated and error free by the end of June.</a:t>
            </a:r>
          </a:p>
        </p:txBody>
      </p:sp>
      <p:sp>
        <p:nvSpPr>
          <p:cNvPr id="4" name="Slide Number Placeholder 3">
            <a:extLst>
              <a:ext uri="{FF2B5EF4-FFF2-40B4-BE49-F238E27FC236}">
                <a16:creationId xmlns:a16="http://schemas.microsoft.com/office/drawing/2014/main" id="{F8160738-439F-3547-8832-85663FD67890}"/>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7885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Snapshot Error Codes</a:t>
            </a:r>
          </a:p>
        </p:txBody>
      </p:sp>
      <p:graphicFrame>
        <p:nvGraphicFramePr>
          <p:cNvPr id="21" name="Content Placeholder 20">
            <a:extLst>
              <a:ext uri="{FF2B5EF4-FFF2-40B4-BE49-F238E27FC236}">
                <a16:creationId xmlns:a16="http://schemas.microsoft.com/office/drawing/2014/main" id="{F8E1DB9C-B65A-4F44-845C-D6C02080CE51}"/>
              </a:ext>
            </a:extLst>
          </p:cNvPr>
          <p:cNvGraphicFramePr>
            <a:graphicFrameLocks noGrp="1"/>
          </p:cNvGraphicFramePr>
          <p:nvPr>
            <p:ph idx="1"/>
            <p:extLst>
              <p:ext uri="{D42A27DB-BD31-4B8C-83A1-F6EECF244321}">
                <p14:modId xmlns:p14="http://schemas.microsoft.com/office/powerpoint/2010/main" val="4046532889"/>
              </p:ext>
            </p:extLst>
          </p:nvPr>
        </p:nvGraphicFramePr>
        <p:xfrm>
          <a:off x="1810139" y="3750906"/>
          <a:ext cx="8249193" cy="2792944"/>
        </p:xfrm>
        <a:graphic>
          <a:graphicData uri="http://schemas.openxmlformats.org/drawingml/2006/table">
            <a:tbl>
              <a:tblPr firstRow="1"/>
              <a:tblGrid>
                <a:gridCol w="771999">
                  <a:extLst>
                    <a:ext uri="{9D8B030D-6E8A-4147-A177-3AD203B41FA5}">
                      <a16:colId xmlns:a16="http://schemas.microsoft.com/office/drawing/2014/main" val="697640356"/>
                    </a:ext>
                  </a:extLst>
                </a:gridCol>
                <a:gridCol w="630202">
                  <a:extLst>
                    <a:ext uri="{9D8B030D-6E8A-4147-A177-3AD203B41FA5}">
                      <a16:colId xmlns:a16="http://schemas.microsoft.com/office/drawing/2014/main" val="326136056"/>
                    </a:ext>
                  </a:extLst>
                </a:gridCol>
                <a:gridCol w="6846992">
                  <a:extLst>
                    <a:ext uri="{9D8B030D-6E8A-4147-A177-3AD203B41FA5}">
                      <a16:colId xmlns:a16="http://schemas.microsoft.com/office/drawing/2014/main" val="729366315"/>
                    </a:ext>
                  </a:extLst>
                </a:gridCol>
              </a:tblGrid>
              <a:tr h="350991">
                <a:tc>
                  <a:txBody>
                    <a:bodyPr/>
                    <a:lstStyle/>
                    <a:p>
                      <a:pPr algn="ctr" fontAlgn="t"/>
                      <a:r>
                        <a:rPr lang="en-US" sz="1100" b="1" i="0" u="none" strike="noStrike" dirty="0">
                          <a:solidFill>
                            <a:srgbClr val="333333"/>
                          </a:solidFill>
                          <a:effectLst/>
                          <a:latin typeface="Andale WT"/>
                        </a:rPr>
                        <a:t>Error </a:t>
                      </a:r>
                    </a:p>
                    <a:p>
                      <a:pPr algn="ctr" fontAlgn="t"/>
                      <a:r>
                        <a:rPr lang="en-US" sz="1100" b="1" i="0" u="none" strike="noStrike" dirty="0">
                          <a:solidFill>
                            <a:srgbClr val="333333"/>
                          </a:solidFill>
                          <a:effectLst/>
                          <a:latin typeface="Andale WT"/>
                        </a:rPr>
                        <a:t>Code</a:t>
                      </a:r>
                    </a:p>
                  </a:txBody>
                  <a:tcPr marL="7312" marR="7312" marT="731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accent2"/>
                    </a:solidFill>
                  </a:tcPr>
                </a:tc>
                <a:tc>
                  <a:txBody>
                    <a:bodyPr/>
                    <a:lstStyle/>
                    <a:p>
                      <a:pPr algn="ctr" fontAlgn="t"/>
                      <a:r>
                        <a:rPr lang="en-US" sz="1100" b="1" i="0" u="none" strike="noStrike" dirty="0">
                          <a:solidFill>
                            <a:srgbClr val="333333"/>
                          </a:solidFill>
                          <a:effectLst/>
                          <a:latin typeface="Andale WT"/>
                        </a:rPr>
                        <a:t>Error Type</a:t>
                      </a:r>
                    </a:p>
                  </a:txBody>
                  <a:tcPr marL="7312" marR="7312" marT="731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accent2"/>
                    </a:solidFill>
                  </a:tcPr>
                </a:tc>
                <a:tc>
                  <a:txBody>
                    <a:bodyPr/>
                    <a:lstStyle/>
                    <a:p>
                      <a:pPr algn="ctr" fontAlgn="t"/>
                      <a:r>
                        <a:rPr lang="en-US" sz="1100" b="1" i="0" u="none" strike="noStrike" dirty="0">
                          <a:solidFill>
                            <a:srgbClr val="333333"/>
                          </a:solidFill>
                          <a:effectLst/>
                          <a:latin typeface="Andale WT"/>
                        </a:rPr>
                        <a:t>Message</a:t>
                      </a:r>
                    </a:p>
                  </a:txBody>
                  <a:tcPr marL="7312" marR="7312" marT="731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solidFill>
                      <a:schemeClr val="accent2"/>
                    </a:solidFill>
                  </a:tcPr>
                </a:tc>
                <a:extLst>
                  <a:ext uri="{0D108BD9-81ED-4DB2-BD59-A6C34878D82A}">
                    <a16:rowId xmlns:a16="http://schemas.microsoft.com/office/drawing/2014/main" val="4150381660"/>
                  </a:ext>
                </a:extLst>
              </a:tr>
              <a:tr h="522740">
                <a:tc>
                  <a:txBody>
                    <a:bodyPr/>
                    <a:lstStyle/>
                    <a:p>
                      <a:pPr algn="ctr" fontAlgn="t"/>
                      <a:r>
                        <a:rPr lang="en-US" sz="1100" b="0" i="0" u="none" strike="noStrike">
                          <a:solidFill>
                            <a:srgbClr val="454545"/>
                          </a:solidFill>
                          <a:effectLst/>
                          <a:latin typeface="Andale WT"/>
                        </a:rPr>
                        <a:t>SD024</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The Discipline Date in the Sped Discipline Action file must fall between the Dates of Entry and Exit of Special Education in the IEP Participation file. If this was the case at one point but the student's circumstances changed later in the school year, please submit an exception request.</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2994487704"/>
                  </a:ext>
                </a:extLst>
              </a:tr>
              <a:tr h="866240">
                <a:tc>
                  <a:txBody>
                    <a:bodyPr/>
                    <a:lstStyle/>
                    <a:p>
                      <a:pPr algn="ctr" fontAlgn="t"/>
                      <a:r>
                        <a:rPr lang="en-US" sz="1100" b="0" i="0" u="none" strike="noStrike">
                          <a:solidFill>
                            <a:srgbClr val="454545"/>
                          </a:solidFill>
                          <a:effectLst/>
                          <a:latin typeface="Andale WT"/>
                        </a:rPr>
                        <a:t>SD017</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The Grade Level field pulls from the Student Interchange-Student School Association (SSA) file and is missing from your snapshot. It is missing because either a record with a School Code matching the one reported in your Discipline Action file could not be found in the SSA file OR the Incident Date does not fall between the School Entry and Exit Date in the SSA file. Please check the Cognos Sped Incident and School Enrollment Date Comparison Report for details and adjust your file(s) as necessary.</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486629446"/>
                  </a:ext>
                </a:extLst>
              </a:tr>
              <a:tr h="350991">
                <a:tc>
                  <a:txBody>
                    <a:bodyPr/>
                    <a:lstStyle/>
                    <a:p>
                      <a:pPr algn="ctr" fontAlgn="t"/>
                      <a:r>
                        <a:rPr lang="en-US" sz="1100" b="0" i="0" u="none" strike="noStrike">
                          <a:solidFill>
                            <a:srgbClr val="454545"/>
                          </a:solidFill>
                          <a:effectLst/>
                          <a:latin typeface="Andale WT"/>
                        </a:rPr>
                        <a:t>SD009</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At least one racial category must be selected for each student in the Student Interchange - Student Demographic File.</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116306736"/>
                  </a:ext>
                </a:extLst>
              </a:tr>
              <a:tr h="350991">
                <a:tc>
                  <a:txBody>
                    <a:bodyPr/>
                    <a:lstStyle/>
                    <a:p>
                      <a:pPr algn="ctr" fontAlgn="t"/>
                      <a:r>
                        <a:rPr lang="en-US" sz="1100" b="0" i="0" u="none" strike="noStrike">
                          <a:solidFill>
                            <a:srgbClr val="454545"/>
                          </a:solidFill>
                          <a:effectLst/>
                          <a:latin typeface="Andale WT"/>
                        </a:rPr>
                        <a:t>SD005</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LASID must be included in the snapshot. This field is blank because a matching student record could not be found in the Student Interchange -Student Demographic File.</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3588102096"/>
                  </a:ext>
                </a:extLst>
              </a:tr>
              <a:tr h="350991">
                <a:tc>
                  <a:txBody>
                    <a:bodyPr/>
                    <a:lstStyle/>
                    <a:p>
                      <a:pPr algn="ctr" fontAlgn="t"/>
                      <a:r>
                        <a:rPr lang="en-US" sz="1100" b="0" i="0" u="none" strike="noStrike" dirty="0">
                          <a:solidFill>
                            <a:srgbClr val="454545"/>
                          </a:solidFill>
                          <a:effectLst/>
                          <a:latin typeface="Andale WT"/>
                        </a:rPr>
                        <a:t>SD018</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ctr" fontAlgn="t"/>
                      <a:r>
                        <a:rPr lang="en-US" sz="1100" b="0" i="0" u="none" strike="noStrike">
                          <a:solidFill>
                            <a:srgbClr val="454545"/>
                          </a:solidFill>
                          <a:effectLst/>
                          <a:latin typeface="Andale WT"/>
                        </a:rPr>
                        <a:t>Error</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tc>
                  <a:txBody>
                    <a:bodyPr/>
                    <a:lstStyle/>
                    <a:p>
                      <a:pPr algn="l" fontAlgn="t"/>
                      <a:r>
                        <a:rPr lang="en-US" sz="1100" b="0" i="0" u="none" strike="noStrike" dirty="0">
                          <a:solidFill>
                            <a:srgbClr val="454545"/>
                          </a:solidFill>
                          <a:effectLst/>
                          <a:latin typeface="Andale WT"/>
                        </a:rPr>
                        <a:t>Primary Disability must be included in the snapshot. This field is blank because a matching student record could not be found in the Participation file in the Special Education IEP Interchange.</a:t>
                      </a:r>
                    </a:p>
                  </a:txBody>
                  <a:tcPr marL="7312" marR="7312" marT="7312" marB="0">
                    <a:lnL w="12700" cap="flat" cmpd="sng" algn="ctr">
                      <a:solidFill>
                        <a:srgbClr val="E2E2E2"/>
                      </a:solidFill>
                      <a:prstDash val="solid"/>
                      <a:round/>
                      <a:headEnd type="none" w="med" len="med"/>
                      <a:tailEnd type="none" w="med" len="med"/>
                    </a:lnL>
                    <a:lnR w="12700" cap="flat" cmpd="sng" algn="ctr">
                      <a:solidFill>
                        <a:srgbClr val="E2E2E2"/>
                      </a:solidFill>
                      <a:prstDash val="solid"/>
                      <a:round/>
                      <a:headEnd type="none" w="med" len="med"/>
                      <a:tailEnd type="none" w="med" len="med"/>
                    </a:lnR>
                    <a:lnT w="12700" cap="flat" cmpd="sng" algn="ctr">
                      <a:solidFill>
                        <a:srgbClr val="E2E2E2"/>
                      </a:solidFill>
                      <a:prstDash val="solid"/>
                      <a:round/>
                      <a:headEnd type="none" w="med" len="med"/>
                      <a:tailEnd type="none" w="med" len="med"/>
                    </a:lnT>
                    <a:lnB w="12700" cap="flat" cmpd="sng" algn="ctr">
                      <a:solidFill>
                        <a:srgbClr val="E2E2E2"/>
                      </a:solidFill>
                      <a:prstDash val="solid"/>
                      <a:round/>
                      <a:headEnd type="none" w="med" len="med"/>
                      <a:tailEnd type="none" w="med" len="med"/>
                    </a:lnB>
                  </a:tcPr>
                </a:tc>
                <a:extLst>
                  <a:ext uri="{0D108BD9-81ED-4DB2-BD59-A6C34878D82A}">
                    <a16:rowId xmlns:a16="http://schemas.microsoft.com/office/drawing/2014/main" val="2933591690"/>
                  </a:ext>
                </a:extLst>
              </a:tr>
            </a:tbl>
          </a:graphicData>
        </a:graphic>
      </p:graphicFrame>
      <p:sp>
        <p:nvSpPr>
          <p:cNvPr id="6" name="TextBox 5">
            <a:extLst>
              <a:ext uri="{FF2B5EF4-FFF2-40B4-BE49-F238E27FC236}">
                <a16:creationId xmlns:a16="http://schemas.microsoft.com/office/drawing/2014/main" id="{0921AB64-F8CB-08AB-90EB-E08300174115}"/>
              </a:ext>
            </a:extLst>
          </p:cNvPr>
          <p:cNvSpPr txBox="1"/>
          <p:nvPr/>
        </p:nvSpPr>
        <p:spPr>
          <a:xfrm>
            <a:off x="1436915" y="1237675"/>
            <a:ext cx="8443912" cy="2308324"/>
          </a:xfrm>
          <a:prstGeom prst="rect">
            <a:avLst/>
          </a:prstGeom>
          <a:noFill/>
        </p:spPr>
        <p:txBody>
          <a:bodyPr wrap="square" rtlCol="0">
            <a:spAutoFit/>
          </a:bodyPr>
          <a:lstStyle/>
          <a:p>
            <a:r>
              <a:rPr lang="en-US" dirty="0"/>
              <a:t>The edits placed at the snapshot level contain data extracted from multiple interchanges and generally mean the data is missing from or needs to be adjusted in that interchange.  </a:t>
            </a:r>
          </a:p>
          <a:p>
            <a:endParaRPr lang="en-US" dirty="0"/>
          </a:p>
          <a:p>
            <a:r>
              <a:rPr lang="en-US" dirty="0"/>
              <a:t>Examples: </a:t>
            </a:r>
          </a:p>
          <a:p>
            <a:pPr marL="285750" indent="-285750">
              <a:buFont typeface="Arial" panose="020B0604020202020204" pitchFamily="34" charset="0"/>
              <a:buChar char="•"/>
            </a:pPr>
            <a:r>
              <a:rPr lang="en-US" dirty="0"/>
              <a:t>SD017 – grade level comes from Student School Association file IF School Code matches between Discipline Action file and SSA file AND school entry/exit dates align.  </a:t>
            </a:r>
          </a:p>
          <a:p>
            <a:pPr marL="285750" indent="-285750">
              <a:buFont typeface="Arial" panose="020B0604020202020204" pitchFamily="34" charset="0"/>
              <a:buChar char="•"/>
            </a:pPr>
            <a:r>
              <a:rPr lang="en-US" dirty="0"/>
              <a:t>SD018 – Primary Disability is pulled from Participation File. Record may be missing from Participation file.  </a:t>
            </a:r>
          </a:p>
        </p:txBody>
      </p:sp>
    </p:spTree>
    <p:extLst>
      <p:ext uri="{BB962C8B-B14F-4D97-AF65-F5344CB8AC3E}">
        <p14:creationId xmlns:p14="http://schemas.microsoft.com/office/powerpoint/2010/main" val="147981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Discipline</a:t>
            </a:r>
            <a:br>
              <a:rPr lang="en-US" dirty="0"/>
            </a:br>
            <a:r>
              <a:rPr lang="en-US" dirty="0"/>
              <a:t>Snapshot Error Code SD026</a:t>
            </a:r>
          </a:p>
        </p:txBody>
      </p:sp>
      <p:sp>
        <p:nvSpPr>
          <p:cNvPr id="3" name="Content Placeholder 2"/>
          <p:cNvSpPr>
            <a:spLocks noGrp="1"/>
          </p:cNvSpPr>
          <p:nvPr>
            <p:ph idx="1"/>
          </p:nvPr>
        </p:nvSpPr>
        <p:spPr/>
        <p:txBody>
          <a:bodyPr>
            <a:normAutofit/>
          </a:bodyPr>
          <a:lstStyle/>
          <a:p>
            <a:pPr marL="0" indent="0">
              <a:buNone/>
            </a:pPr>
            <a:r>
              <a:rPr lang="en-US" sz="1800" b="1" dirty="0">
                <a:latin typeface="+mn-lt"/>
              </a:rPr>
              <a:t>Troubleshooting error SD026:</a:t>
            </a:r>
          </a:p>
          <a:p>
            <a:pPr marL="457200" lvl="1" indent="0">
              <a:buNone/>
            </a:pPr>
            <a:r>
              <a:rPr lang="en-US" sz="1800" i="1" dirty="0">
                <a:latin typeface="+mn-lt"/>
              </a:rPr>
              <a:t>If Type of Suspension/Expulsion is 04 (expulsion without services), the Special Education End of Year Basis of Exit code should be 50 (expulsion without services). If student was expelled and then re-entered later in the school year, an exception may be necessary, please contact CDE.</a:t>
            </a:r>
          </a:p>
          <a:p>
            <a:pPr marL="457200" lvl="1" indent="0">
              <a:buNone/>
            </a:pPr>
            <a:endParaRPr lang="en-US" sz="1800" i="1" dirty="0">
              <a:latin typeface="+mn-lt"/>
            </a:endParaRPr>
          </a:p>
          <a:p>
            <a:pPr lvl="1"/>
            <a:r>
              <a:rPr lang="en-US" sz="1800" dirty="0">
                <a:latin typeface="+mn-lt"/>
              </a:rPr>
              <a:t>Triggers if you’re reporting an expulsion with </a:t>
            </a:r>
            <a:r>
              <a:rPr lang="en-US" sz="1800" u="sng" dirty="0">
                <a:latin typeface="+mn-lt"/>
              </a:rPr>
              <a:t>no</a:t>
            </a:r>
            <a:r>
              <a:rPr lang="en-US" sz="1800" dirty="0">
                <a:latin typeface="+mn-lt"/>
              </a:rPr>
              <a:t> services in the Sped Discipline Snapshot, but NOT in the Sped EOY snapshot. If student truly had an expulsion without services, an exit code of 50 should be reported in the Participation file record/Sped EOY Snapshot.</a:t>
            </a:r>
          </a:p>
          <a:p>
            <a:pPr lvl="1"/>
            <a:r>
              <a:rPr lang="en-US" sz="1800" dirty="0">
                <a:latin typeface="+mn-lt"/>
              </a:rPr>
              <a:t>First, verify whether student had an expulsion with or without services.</a:t>
            </a:r>
          </a:p>
          <a:p>
            <a:pPr lvl="1"/>
            <a:r>
              <a:rPr lang="en-US" sz="1800" dirty="0">
                <a:latin typeface="+mn-lt"/>
              </a:rPr>
              <a:t>If it was an expulsion </a:t>
            </a:r>
            <a:r>
              <a:rPr lang="en-US" sz="1800" i="1" dirty="0">
                <a:latin typeface="+mn-lt"/>
              </a:rPr>
              <a:t>with services</a:t>
            </a:r>
            <a:r>
              <a:rPr lang="en-US" sz="1800" dirty="0">
                <a:latin typeface="+mn-lt"/>
              </a:rPr>
              <a:t>, adjust the ‘Received Services During Expulsion’ field to a 1 (yes) in the Discipline Action file and SD026 should resolve after next snapshot. </a:t>
            </a:r>
          </a:p>
          <a:p>
            <a:pPr lvl="1"/>
            <a:r>
              <a:rPr lang="en-US" sz="1800" dirty="0">
                <a:latin typeface="+mn-lt"/>
              </a:rPr>
              <a:t>If it was an expulsion </a:t>
            </a:r>
            <a:r>
              <a:rPr lang="en-US" sz="1800" i="1" dirty="0">
                <a:latin typeface="+mn-lt"/>
              </a:rPr>
              <a:t>without services</a:t>
            </a:r>
            <a:r>
              <a:rPr lang="en-US" sz="1800" dirty="0">
                <a:latin typeface="+mn-lt"/>
              </a:rPr>
              <a:t>, follow these steps to resolve:</a:t>
            </a:r>
            <a:r>
              <a:rPr lang="en-US" sz="1600" b="1" dirty="0">
                <a:latin typeface="+mn-lt"/>
              </a:rPr>
              <a:t> </a:t>
            </a:r>
          </a:p>
          <a:p>
            <a:pPr marL="457200" lvl="1" indent="0">
              <a:buNone/>
            </a:pPr>
            <a:r>
              <a:rPr lang="en-US" sz="1600" b="1" dirty="0">
                <a:latin typeface="+mn-lt"/>
              </a:rPr>
              <a:t>	1. Add exit code 50 to Participation file record and upload a new file </a:t>
            </a:r>
          </a:p>
          <a:p>
            <a:pPr marL="914400" lvl="2" indent="0">
              <a:buNone/>
            </a:pPr>
            <a:r>
              <a:rPr lang="en-US" sz="1600" b="1" dirty="0">
                <a:latin typeface="+mn-lt"/>
              </a:rPr>
              <a:t>2. Create a new Sped EOY Snapshot and verify this record is pulling into the snapshot</a:t>
            </a:r>
          </a:p>
          <a:p>
            <a:pPr marL="914400" lvl="2" indent="0">
              <a:buNone/>
            </a:pPr>
            <a:r>
              <a:rPr lang="en-US" sz="1600" b="1" dirty="0">
                <a:latin typeface="+mn-lt"/>
              </a:rPr>
              <a:t>3. Create a new Sped Discipline Snapshot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23</a:t>
            </a:fld>
            <a:endParaRPr lang="en-US" dirty="0"/>
          </a:p>
        </p:txBody>
      </p:sp>
    </p:spTree>
    <p:extLst>
      <p:ext uri="{BB962C8B-B14F-4D97-AF65-F5344CB8AC3E}">
        <p14:creationId xmlns:p14="http://schemas.microsoft.com/office/powerpoint/2010/main" val="2586715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63235-9070-4A05-8BA4-ADF2126D142E}"/>
              </a:ext>
            </a:extLst>
          </p:cNvPr>
          <p:cNvSpPr>
            <a:spLocks noGrp="1"/>
          </p:cNvSpPr>
          <p:nvPr>
            <p:ph type="title"/>
          </p:nvPr>
        </p:nvSpPr>
        <p:spPr/>
        <p:txBody>
          <a:bodyPr/>
          <a:lstStyle/>
          <a:p>
            <a:r>
              <a:rPr lang="en-US" dirty="0"/>
              <a:t>Special Education Discipline:</a:t>
            </a:r>
            <a:br>
              <a:rPr lang="en-US" dirty="0"/>
            </a:br>
            <a:r>
              <a:rPr lang="en-US" dirty="0"/>
              <a:t>Snapshot Error Code SD024</a:t>
            </a:r>
          </a:p>
        </p:txBody>
      </p:sp>
      <p:sp>
        <p:nvSpPr>
          <p:cNvPr id="6" name="TextBox 5">
            <a:extLst>
              <a:ext uri="{FF2B5EF4-FFF2-40B4-BE49-F238E27FC236}">
                <a16:creationId xmlns:a16="http://schemas.microsoft.com/office/drawing/2014/main" id="{99DD4770-E7C6-4FBE-7F40-5F608FFC054F}"/>
              </a:ext>
            </a:extLst>
          </p:cNvPr>
          <p:cNvSpPr txBox="1"/>
          <p:nvPr/>
        </p:nvSpPr>
        <p:spPr>
          <a:xfrm>
            <a:off x="785326" y="1301458"/>
            <a:ext cx="10568474" cy="1477328"/>
          </a:xfrm>
          <a:prstGeom prst="rect">
            <a:avLst/>
          </a:prstGeom>
          <a:noFill/>
        </p:spPr>
        <p:txBody>
          <a:bodyPr wrap="square" rtlCol="0">
            <a:spAutoFit/>
          </a:bodyPr>
          <a:lstStyle/>
          <a:p>
            <a:r>
              <a:rPr lang="en-US" dirty="0"/>
              <a:t>SD024: </a:t>
            </a:r>
            <a:r>
              <a:rPr lang="en-US" i="1" dirty="0"/>
              <a:t>Discipline Start Date should fall between Start and End Date of </a:t>
            </a:r>
            <a:r>
              <a:rPr lang="en-US" i="1" dirty="0" err="1"/>
              <a:t>SpEd</a:t>
            </a:r>
            <a:r>
              <a:rPr lang="en-US" i="1" dirty="0"/>
              <a:t>. Verify student's record is included in your Participation file with the latest dates of </a:t>
            </a:r>
            <a:r>
              <a:rPr lang="en-US" i="1" dirty="0" err="1"/>
              <a:t>SpEd</a:t>
            </a:r>
            <a:r>
              <a:rPr lang="en-US" i="1" dirty="0"/>
              <a:t> and is error free. If so, did the student exit your AU after this discipline event and then re-enter later in the school year? If yes, please submit an exception request. If no and student exited Special Education after the incident occurred but before the Discipline Start Date, please email SpedDiscipline@cde.state.co.us</a:t>
            </a:r>
          </a:p>
        </p:txBody>
      </p:sp>
      <p:sp>
        <p:nvSpPr>
          <p:cNvPr id="3" name="Content Placeholder 2">
            <a:extLst>
              <a:ext uri="{FF2B5EF4-FFF2-40B4-BE49-F238E27FC236}">
                <a16:creationId xmlns:a16="http://schemas.microsoft.com/office/drawing/2014/main" id="{7A9482DD-DACF-405A-AA1E-33A16CE7ED66}"/>
              </a:ext>
            </a:extLst>
          </p:cNvPr>
          <p:cNvSpPr>
            <a:spLocks noGrp="1"/>
          </p:cNvSpPr>
          <p:nvPr>
            <p:ph idx="1"/>
          </p:nvPr>
        </p:nvSpPr>
        <p:spPr>
          <a:xfrm>
            <a:off x="811763" y="2040122"/>
            <a:ext cx="10542037" cy="3865696"/>
          </a:xfrm>
        </p:spPr>
        <p:txBody>
          <a:bodyPr>
            <a:noAutofit/>
          </a:bodyPr>
          <a:lstStyle/>
          <a:p>
            <a:pPr marL="0" indent="0">
              <a:buNone/>
            </a:pPr>
            <a:endParaRPr lang="en-US" sz="1600" dirty="0">
              <a:latin typeface="+mn-lt"/>
            </a:endParaRPr>
          </a:p>
          <a:p>
            <a:pPr marL="0" indent="0">
              <a:buNone/>
            </a:pPr>
            <a:endParaRPr lang="en-US" sz="1600" dirty="0">
              <a:latin typeface="+mn-lt"/>
            </a:endParaRPr>
          </a:p>
          <a:p>
            <a:pPr marL="0" indent="0">
              <a:buNone/>
            </a:pPr>
            <a:endParaRPr lang="en-US" sz="1600" dirty="0">
              <a:latin typeface="+mn-lt"/>
            </a:endParaRPr>
          </a:p>
          <a:p>
            <a:pPr marL="0" indent="0">
              <a:buNone/>
            </a:pPr>
            <a:r>
              <a:rPr lang="en-US" sz="1600" dirty="0">
                <a:latin typeface="+mn-lt"/>
              </a:rPr>
              <a:t>Many times this error can be resolved without an exception and the Participation file OR the Discipline Action file can be modified instead.</a:t>
            </a:r>
          </a:p>
          <a:p>
            <a:pPr marL="0" indent="0">
              <a:buNone/>
            </a:pPr>
            <a:r>
              <a:rPr lang="en-US" sz="1600" dirty="0">
                <a:latin typeface="+mn-lt"/>
              </a:rPr>
              <a:t>Exception may not be necessary:</a:t>
            </a:r>
          </a:p>
          <a:p>
            <a:pPr lvl="1"/>
            <a:r>
              <a:rPr lang="en-US" sz="1600" dirty="0">
                <a:latin typeface="+mn-lt"/>
              </a:rPr>
              <a:t>Be sure the record has been added to your Participation file and is error free</a:t>
            </a:r>
          </a:p>
          <a:p>
            <a:pPr lvl="1"/>
            <a:r>
              <a:rPr lang="en-US" sz="1600" dirty="0">
                <a:latin typeface="+mn-lt"/>
              </a:rPr>
              <a:t>Be sure the Sped Entry and Exit dates are correct and reflect the student’s latest attendance in your AU in the school year</a:t>
            </a:r>
          </a:p>
          <a:p>
            <a:pPr lvl="2"/>
            <a:r>
              <a:rPr lang="en-US" sz="1600" dirty="0">
                <a:latin typeface="+mn-lt"/>
              </a:rPr>
              <a:t>Both of these examples require you to reload the IEP Participation file, resolve any errors, and then create a new Sped Discipline Snapshot in order to resolve SD024</a:t>
            </a:r>
          </a:p>
          <a:p>
            <a:pPr marL="0" indent="0">
              <a:buNone/>
            </a:pPr>
            <a:r>
              <a:rPr lang="en-US" sz="1600" dirty="0">
                <a:latin typeface="+mn-lt"/>
              </a:rPr>
              <a:t>Exception is Necessary:</a:t>
            </a:r>
          </a:p>
          <a:p>
            <a:pPr lvl="1"/>
            <a:r>
              <a:rPr lang="en-US" sz="1600" dirty="0">
                <a:latin typeface="+mn-lt"/>
              </a:rPr>
              <a:t>If student’s Discipline Start Date was during an attendance early in the school year and then student exited and later returned to attending in your AU, this is when an exception would be necessary because the Discipline Start Date will not be between the dates of Entry and Exit to Sped. The Date of Entry to Sped will be LATER than the Discipline Start Date, in this case. </a:t>
            </a:r>
          </a:p>
        </p:txBody>
      </p:sp>
      <p:sp>
        <p:nvSpPr>
          <p:cNvPr id="4" name="Slide Number Placeholder 3">
            <a:extLst>
              <a:ext uri="{FF2B5EF4-FFF2-40B4-BE49-F238E27FC236}">
                <a16:creationId xmlns:a16="http://schemas.microsoft.com/office/drawing/2014/main" id="{2D62F592-7952-44A6-B512-44518C8CE3C0}"/>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920709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100" y="157349"/>
            <a:ext cx="8797858" cy="990961"/>
          </a:xfrm>
        </p:spPr>
        <p:txBody>
          <a:bodyPr>
            <a:normAutofit/>
          </a:bodyPr>
          <a:lstStyle/>
          <a:p>
            <a:r>
              <a:rPr lang="en-US" dirty="0"/>
              <a:t>Special Ed Discipline</a:t>
            </a:r>
            <a:br>
              <a:rPr lang="en-US" dirty="0"/>
            </a:br>
            <a:r>
              <a:rPr lang="en-US" dirty="0"/>
              <a:t>Snapshot Error Code SD017</a:t>
            </a:r>
          </a:p>
        </p:txBody>
      </p:sp>
      <p:sp>
        <p:nvSpPr>
          <p:cNvPr id="5" name="Rectangle 4"/>
          <p:cNvSpPr/>
          <p:nvPr/>
        </p:nvSpPr>
        <p:spPr>
          <a:xfrm>
            <a:off x="1661595" y="1251422"/>
            <a:ext cx="8868810" cy="1215717"/>
          </a:xfrm>
          <a:prstGeom prst="rect">
            <a:avLst/>
          </a:prstGeom>
        </p:spPr>
        <p:txBody>
          <a:bodyPr wrap="square">
            <a:spAutoFit/>
          </a:bodyPr>
          <a:lstStyle/>
          <a:p>
            <a:pPr marL="58738" lvl="1"/>
            <a:r>
              <a:rPr lang="en-US" b="1" dirty="0"/>
              <a:t>Troubleshooting Snapshot Error SD017 –</a:t>
            </a:r>
            <a:r>
              <a:rPr lang="en-US" b="1" dirty="0">
                <a:solidFill>
                  <a:srgbClr val="CC0099"/>
                </a:solidFill>
              </a:rPr>
              <a:t> </a:t>
            </a:r>
            <a:r>
              <a:rPr lang="en-US" b="1" dirty="0"/>
              <a:t>snapshot needs a valid grade level from district</a:t>
            </a:r>
            <a:r>
              <a:rPr lang="en-US" b="1" dirty="0">
                <a:solidFill>
                  <a:srgbClr val="CC0099"/>
                </a:solidFill>
              </a:rPr>
              <a:t> </a:t>
            </a:r>
            <a:r>
              <a:rPr lang="en-US" b="1" dirty="0"/>
              <a:t>SSA file. </a:t>
            </a:r>
            <a:r>
              <a:rPr lang="en-US" dirty="0"/>
              <a:t>Error indicates misalignment with the School Codes, Entry Dates, or Incident Date. First Check this Cognos Report:</a:t>
            </a:r>
          </a:p>
          <a:p>
            <a:pPr marL="58738" lvl="1"/>
            <a:r>
              <a:rPr lang="en-US" sz="1900" dirty="0"/>
              <a:t>	</a:t>
            </a:r>
          </a:p>
        </p:txBody>
      </p:sp>
      <p:pic>
        <p:nvPicPr>
          <p:cNvPr id="9" name="Content Placeholder 8" descr="screenshot of Discipline Interchange reports">
            <a:extLst>
              <a:ext uri="{FF2B5EF4-FFF2-40B4-BE49-F238E27FC236}">
                <a16:creationId xmlns:a16="http://schemas.microsoft.com/office/drawing/2014/main" id="{0B14A518-6ABD-EEF7-DCEC-F2EE3D987B47}"/>
              </a:ext>
            </a:extLst>
          </p:cNvPr>
          <p:cNvPicPr>
            <a:picLocks noGrp="1" noChangeAspect="1"/>
          </p:cNvPicPr>
          <p:nvPr>
            <p:ph idx="1"/>
          </p:nvPr>
        </p:nvPicPr>
        <p:blipFill>
          <a:blip r:embed="rId2"/>
          <a:stretch>
            <a:fillRect/>
          </a:stretch>
        </p:blipFill>
        <p:spPr>
          <a:xfrm>
            <a:off x="1661595" y="2201778"/>
            <a:ext cx="7289016" cy="3394338"/>
          </a:xfrm>
        </p:spPr>
      </p:pic>
      <p:sp>
        <p:nvSpPr>
          <p:cNvPr id="6" name="TextBox 5"/>
          <p:cNvSpPr txBox="1"/>
          <p:nvPr/>
        </p:nvSpPr>
        <p:spPr>
          <a:xfrm>
            <a:off x="2235022" y="5581100"/>
            <a:ext cx="6862326"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t>School code </a:t>
            </a:r>
            <a:r>
              <a:rPr lang="en-US" sz="1600" u="sng" dirty="0"/>
              <a:t>must match </a:t>
            </a:r>
            <a:r>
              <a:rPr lang="en-US" sz="1600" dirty="0"/>
              <a:t>between Student School Association file and the Discipline Action file</a:t>
            </a:r>
          </a:p>
          <a:p>
            <a:pPr marL="285750" indent="-285750">
              <a:buFont typeface="Arial" panose="020B0604020202020204" pitchFamily="34" charset="0"/>
              <a:buChar char="•"/>
            </a:pPr>
            <a:r>
              <a:rPr lang="en-US" sz="1600" dirty="0"/>
              <a:t>Incident Date must fall between the School Association file School Entry and Exit dates  </a:t>
            </a:r>
          </a:p>
          <a:p>
            <a:pPr marL="285750" indent="-285750">
              <a:buFont typeface="Arial" panose="020B0604020202020204" pitchFamily="34" charset="0"/>
              <a:buChar char="•"/>
            </a:pPr>
            <a:r>
              <a:rPr lang="en-US" sz="1600" dirty="0"/>
              <a:t>The school code reported should be the school where the incident took place </a:t>
            </a:r>
          </a:p>
          <a:p>
            <a:endParaRPr lang="en-US" sz="1600" dirty="0"/>
          </a:p>
        </p:txBody>
      </p:sp>
      <p:sp>
        <p:nvSpPr>
          <p:cNvPr id="10" name="Rectangle 9" descr="Discipline Incident and School Enrollment Date Comparison Report">
            <a:extLst>
              <a:ext uri="{FF2B5EF4-FFF2-40B4-BE49-F238E27FC236}">
                <a16:creationId xmlns:a16="http://schemas.microsoft.com/office/drawing/2014/main" id="{9B38EE02-33BD-4875-705E-8E98870CEF58}"/>
              </a:ext>
            </a:extLst>
          </p:cNvPr>
          <p:cNvSpPr/>
          <p:nvPr/>
        </p:nvSpPr>
        <p:spPr>
          <a:xfrm>
            <a:off x="3241389" y="3561212"/>
            <a:ext cx="3431626" cy="3406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4D4E3267-EB5F-FA8E-52B0-0F2F91FA74F2}"/>
              </a:ext>
            </a:extLst>
          </p:cNvPr>
          <p:cNvSpPr txBox="1"/>
          <p:nvPr/>
        </p:nvSpPr>
        <p:spPr>
          <a:xfrm>
            <a:off x="6930189" y="2671493"/>
            <a:ext cx="3600216" cy="1384995"/>
          </a:xfrm>
          <a:prstGeom prst="rect">
            <a:avLst/>
          </a:prstGeom>
          <a:solidFill>
            <a:schemeClr val="bg2"/>
          </a:solidFill>
          <a:ln>
            <a:solidFill>
              <a:schemeClr val="tx1"/>
            </a:solidFill>
          </a:ln>
        </p:spPr>
        <p:txBody>
          <a:bodyPr wrap="square" rtlCol="0">
            <a:spAutoFit/>
          </a:bodyPr>
          <a:lstStyle/>
          <a:p>
            <a:r>
              <a:rPr lang="en-US" sz="1400" b="1" dirty="0"/>
              <a:t>This </a:t>
            </a:r>
            <a:r>
              <a:rPr lang="en-US" sz="1400" b="1" dirty="0" err="1"/>
              <a:t>cognos</a:t>
            </a:r>
            <a:r>
              <a:rPr lang="en-US" sz="1400" b="1" dirty="0"/>
              <a:t> report can help you determine what the issue is. Report will only contain data IF you have error SD017. You will not see your district code listed in the filter box as an option if you don’t have error SD017 at the snapshot level. </a:t>
            </a:r>
          </a:p>
        </p:txBody>
      </p:sp>
      <p:sp>
        <p:nvSpPr>
          <p:cNvPr id="4" name="TextBox 3">
            <a:extLst>
              <a:ext uri="{FF2B5EF4-FFF2-40B4-BE49-F238E27FC236}">
                <a16:creationId xmlns:a16="http://schemas.microsoft.com/office/drawing/2014/main" id="{71457EA6-D5A4-4101-8FAA-76A350BBAF83}"/>
              </a:ext>
            </a:extLst>
          </p:cNvPr>
          <p:cNvSpPr txBox="1"/>
          <p:nvPr/>
        </p:nvSpPr>
        <p:spPr>
          <a:xfrm>
            <a:off x="7688260" y="4295897"/>
            <a:ext cx="4572000" cy="1077218"/>
          </a:xfrm>
          <a:prstGeom prst="rect">
            <a:avLst/>
          </a:prstGeom>
          <a:noFill/>
        </p:spPr>
        <p:txBody>
          <a:bodyPr wrap="square">
            <a:spAutoFit/>
          </a:bodyPr>
          <a:lstStyle/>
          <a:p>
            <a:pPr marL="515938" lvl="2"/>
            <a:r>
              <a:rPr lang="en-US" sz="1600" b="1" dirty="0"/>
              <a:t>*Be sure your district SSA (untagged) file has uploaded successfully. A file that did not process causes this error to trigger. I can check this for you if you email me!</a:t>
            </a:r>
          </a:p>
        </p:txBody>
      </p:sp>
    </p:spTree>
    <p:extLst>
      <p:ext uri="{BB962C8B-B14F-4D97-AF65-F5344CB8AC3E}">
        <p14:creationId xmlns:p14="http://schemas.microsoft.com/office/powerpoint/2010/main" val="475277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69AF6-D037-0AA8-17DF-CDE022346B9A}"/>
              </a:ext>
            </a:extLst>
          </p:cNvPr>
          <p:cNvSpPr>
            <a:spLocks noGrp="1"/>
          </p:cNvSpPr>
          <p:nvPr>
            <p:ph type="title"/>
          </p:nvPr>
        </p:nvSpPr>
        <p:spPr/>
        <p:txBody>
          <a:bodyPr/>
          <a:lstStyle/>
          <a:p>
            <a:r>
              <a:rPr lang="en-US" dirty="0"/>
              <a:t>SPED Incident and School Enrollment Date Comparison Report – snapshot folder report</a:t>
            </a:r>
          </a:p>
        </p:txBody>
      </p:sp>
      <p:pic>
        <p:nvPicPr>
          <p:cNvPr id="6" name="Content Placeholder 5" descr="screenshot of report - see title">
            <a:extLst>
              <a:ext uri="{FF2B5EF4-FFF2-40B4-BE49-F238E27FC236}">
                <a16:creationId xmlns:a16="http://schemas.microsoft.com/office/drawing/2014/main" id="{B6192377-5B60-B158-BED2-D7938669624B}"/>
              </a:ext>
            </a:extLst>
          </p:cNvPr>
          <p:cNvPicPr>
            <a:picLocks noGrp="1" noChangeAspect="1"/>
          </p:cNvPicPr>
          <p:nvPr>
            <p:ph idx="1"/>
          </p:nvPr>
        </p:nvPicPr>
        <p:blipFill>
          <a:blip r:embed="rId2"/>
          <a:stretch>
            <a:fillRect/>
          </a:stretch>
        </p:blipFill>
        <p:spPr>
          <a:xfrm>
            <a:off x="2152650" y="1558583"/>
            <a:ext cx="7886700" cy="4450446"/>
          </a:xfrm>
        </p:spPr>
      </p:pic>
      <p:sp>
        <p:nvSpPr>
          <p:cNvPr id="4" name="Slide Number Placeholder 3">
            <a:extLst>
              <a:ext uri="{FF2B5EF4-FFF2-40B4-BE49-F238E27FC236}">
                <a16:creationId xmlns:a16="http://schemas.microsoft.com/office/drawing/2014/main" id="{10BDA16C-544D-F8EE-F4F0-FF1935A10200}"/>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32385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Reasons SD017 error will trigger </a:t>
            </a:r>
          </a:p>
        </p:txBody>
      </p:sp>
      <p:sp>
        <p:nvSpPr>
          <p:cNvPr id="2" name="Content Placeholder 1"/>
          <p:cNvSpPr>
            <a:spLocks noGrp="1"/>
          </p:cNvSpPr>
          <p:nvPr>
            <p:ph idx="1"/>
          </p:nvPr>
        </p:nvSpPr>
        <p:spPr/>
        <p:txBody>
          <a:bodyPr>
            <a:normAutofit/>
          </a:bodyPr>
          <a:lstStyle/>
          <a:p>
            <a:pPr marL="0" indent="0">
              <a:buNone/>
            </a:pPr>
            <a:endParaRPr lang="en-US" sz="1800" dirty="0">
              <a:latin typeface="+mn-lt"/>
            </a:endParaRPr>
          </a:p>
          <a:p>
            <a:pPr marL="0" indent="0">
              <a:buNone/>
            </a:pPr>
            <a:r>
              <a:rPr lang="en-US" sz="1800" dirty="0">
                <a:latin typeface="+mn-lt"/>
              </a:rPr>
              <a:t>1. Problem with record below:</a:t>
            </a:r>
          </a:p>
          <a:p>
            <a:pPr marL="0" indent="0">
              <a:buNone/>
            </a:pPr>
            <a:r>
              <a:rPr lang="en-US" sz="1800" dirty="0">
                <a:latin typeface="+mn-lt"/>
              </a:rPr>
              <a:t>School Codes don’t match </a:t>
            </a:r>
            <a:r>
              <a:rPr lang="en-US" sz="1800" dirty="0">
                <a:latin typeface="+mn-lt"/>
                <a:sym typeface="Wingdings" panose="05000000000000000000" pitchFamily="2" charset="2"/>
              </a:rPr>
              <a:t></a:t>
            </a:r>
            <a:endParaRPr lang="en-US" sz="1800" dirty="0">
              <a:latin typeface="+mn-lt"/>
            </a:endParaRPr>
          </a:p>
          <a:p>
            <a:pPr marL="0" indent="0">
              <a:buNone/>
            </a:pPr>
            <a:endParaRPr lang="en-US" sz="1400" dirty="0"/>
          </a:p>
          <a:p>
            <a:endParaRPr lang="en-US" sz="1400" dirty="0"/>
          </a:p>
          <a:p>
            <a:endParaRPr lang="en-US" sz="1400" dirty="0"/>
          </a:p>
        </p:txBody>
      </p:sp>
      <p:graphicFrame>
        <p:nvGraphicFramePr>
          <p:cNvPr id="5" name="Table 4"/>
          <p:cNvGraphicFramePr>
            <a:graphicFrameLocks noGrp="1"/>
          </p:cNvGraphicFramePr>
          <p:nvPr>
            <p:extLst>
              <p:ext uri="{D42A27DB-BD31-4B8C-83A1-F6EECF244321}">
                <p14:modId xmlns:p14="http://schemas.microsoft.com/office/powerpoint/2010/main" val="2341465712"/>
              </p:ext>
            </p:extLst>
          </p:nvPr>
        </p:nvGraphicFramePr>
        <p:xfrm>
          <a:off x="1711293" y="2736751"/>
          <a:ext cx="8620126" cy="1193800"/>
        </p:xfrm>
        <a:graphic>
          <a:graphicData uri="http://schemas.openxmlformats.org/drawingml/2006/table">
            <a:tbl>
              <a:tblPr firstRow="1" bandRow="1">
                <a:tableStyleId>{8A107856-5554-42FB-B03E-39F5DBC370BA}</a:tableStyleId>
              </a:tblPr>
              <a:tblGrid>
                <a:gridCol w="1526367">
                  <a:extLst>
                    <a:ext uri="{9D8B030D-6E8A-4147-A177-3AD203B41FA5}">
                      <a16:colId xmlns:a16="http://schemas.microsoft.com/office/drawing/2014/main" val="20000"/>
                    </a:ext>
                  </a:extLst>
                </a:gridCol>
                <a:gridCol w="1443973">
                  <a:extLst>
                    <a:ext uri="{9D8B030D-6E8A-4147-A177-3AD203B41FA5}">
                      <a16:colId xmlns:a16="http://schemas.microsoft.com/office/drawing/2014/main" val="20001"/>
                    </a:ext>
                  </a:extLst>
                </a:gridCol>
                <a:gridCol w="1534675">
                  <a:extLst>
                    <a:ext uri="{9D8B030D-6E8A-4147-A177-3AD203B41FA5}">
                      <a16:colId xmlns:a16="http://schemas.microsoft.com/office/drawing/2014/main" val="20002"/>
                    </a:ext>
                  </a:extLst>
                </a:gridCol>
                <a:gridCol w="1445005">
                  <a:extLst>
                    <a:ext uri="{9D8B030D-6E8A-4147-A177-3AD203B41FA5}">
                      <a16:colId xmlns:a16="http://schemas.microsoft.com/office/drawing/2014/main" val="20003"/>
                    </a:ext>
                  </a:extLst>
                </a:gridCol>
                <a:gridCol w="1296254">
                  <a:extLst>
                    <a:ext uri="{9D8B030D-6E8A-4147-A177-3AD203B41FA5}">
                      <a16:colId xmlns:a16="http://schemas.microsoft.com/office/drawing/2014/main" val="20004"/>
                    </a:ext>
                  </a:extLst>
                </a:gridCol>
                <a:gridCol w="1373852">
                  <a:extLst>
                    <a:ext uri="{9D8B030D-6E8A-4147-A177-3AD203B41FA5}">
                      <a16:colId xmlns:a16="http://schemas.microsoft.com/office/drawing/2014/main" val="20005"/>
                    </a:ext>
                  </a:extLst>
                </a:gridCol>
              </a:tblGrid>
              <a:tr h="370840">
                <a:tc>
                  <a:txBody>
                    <a:bodyPr/>
                    <a:lstStyle/>
                    <a:p>
                      <a:r>
                        <a:rPr lang="en-US" sz="1600" dirty="0">
                          <a:solidFill>
                            <a:schemeClr val="tx1"/>
                          </a:solidFill>
                        </a:rPr>
                        <a:t>SASID</a:t>
                      </a:r>
                      <a:endParaRPr lang="en-US" sz="1600" dirty="0">
                        <a:solidFill>
                          <a:schemeClr val="tx1"/>
                        </a:solidFill>
                        <a:latin typeface="Trebuchet MS" panose="020B0603020202020204" pitchFamily="34" charset="0"/>
                      </a:endParaRPr>
                    </a:p>
                  </a:txBody>
                  <a:tcPr/>
                </a:tc>
                <a:tc>
                  <a:txBody>
                    <a:bodyPr/>
                    <a:lstStyle/>
                    <a:p>
                      <a:r>
                        <a:rPr lang="en-US" sz="1600" dirty="0">
                          <a:solidFill>
                            <a:schemeClr val="tx1"/>
                          </a:solidFill>
                        </a:rPr>
                        <a:t>Discipline Action School Code</a:t>
                      </a:r>
                      <a:endParaRPr lang="en-US" sz="1600" dirty="0">
                        <a:solidFill>
                          <a:schemeClr val="tx1"/>
                        </a:solidFill>
                        <a:latin typeface="Trebuchet MS" panose="020B0603020202020204" pitchFamily="34" charset="0"/>
                      </a:endParaRPr>
                    </a:p>
                  </a:txBody>
                  <a:tcPr/>
                </a:tc>
                <a:tc>
                  <a:txBody>
                    <a:bodyPr/>
                    <a:lstStyle/>
                    <a:p>
                      <a:r>
                        <a:rPr lang="en-US" sz="1600" dirty="0">
                          <a:solidFill>
                            <a:schemeClr val="tx1"/>
                          </a:solidFill>
                        </a:rPr>
                        <a:t>Incident Date</a:t>
                      </a:r>
                      <a:endParaRPr lang="en-US" sz="1600" dirty="0">
                        <a:solidFill>
                          <a:schemeClr val="tx1"/>
                        </a:solidFill>
                        <a:latin typeface="Trebuchet MS" panose="020B0603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School Association School Code</a:t>
                      </a:r>
                      <a:endParaRPr lang="en-US" sz="1600" dirty="0">
                        <a:solidFill>
                          <a:schemeClr val="tx1"/>
                        </a:solidFill>
                        <a:latin typeface="Trebuchet MS" panose="020B0603020202020204" pitchFamily="34" charset="0"/>
                      </a:endParaRPr>
                    </a:p>
                  </a:txBody>
                  <a:tcPr/>
                </a:tc>
                <a:tc>
                  <a:txBody>
                    <a:bodyPr/>
                    <a:lstStyle/>
                    <a:p>
                      <a:r>
                        <a:rPr lang="en-US" sz="1600" dirty="0">
                          <a:solidFill>
                            <a:schemeClr val="tx1"/>
                          </a:solidFill>
                        </a:rPr>
                        <a:t>Entry Date</a:t>
                      </a:r>
                      <a:endParaRPr lang="en-US" sz="1600" dirty="0">
                        <a:solidFill>
                          <a:schemeClr val="tx1"/>
                        </a:solidFill>
                        <a:latin typeface="Trebuchet MS" panose="020B0603020202020204" pitchFamily="34" charset="0"/>
                      </a:endParaRPr>
                    </a:p>
                  </a:txBody>
                  <a:tcPr/>
                </a:tc>
                <a:tc>
                  <a:txBody>
                    <a:bodyPr/>
                    <a:lstStyle/>
                    <a:p>
                      <a:r>
                        <a:rPr lang="en-US" sz="1600" dirty="0">
                          <a:solidFill>
                            <a:schemeClr val="tx1"/>
                          </a:solidFill>
                        </a:rPr>
                        <a:t>Exit Date</a:t>
                      </a:r>
                      <a:endParaRPr lang="en-US" sz="1600" dirty="0">
                        <a:solidFill>
                          <a:schemeClr val="tx1"/>
                        </a:solidFill>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p>
                      <a:r>
                        <a:rPr lang="en-US" sz="1600" dirty="0"/>
                        <a:t>1234567891</a:t>
                      </a:r>
                      <a:endParaRPr lang="en-US" sz="1600" dirty="0">
                        <a:latin typeface="Trebuchet MS" panose="020B0603020202020204" pitchFamily="34" charset="0"/>
                      </a:endParaRPr>
                    </a:p>
                  </a:txBody>
                  <a:tcPr/>
                </a:tc>
                <a:tc>
                  <a:txBody>
                    <a:bodyPr/>
                    <a:lstStyle/>
                    <a:p>
                      <a:r>
                        <a:rPr lang="en-US" sz="1600" dirty="0"/>
                        <a:t>1234</a:t>
                      </a:r>
                      <a:endParaRPr lang="en-US" sz="1600" dirty="0">
                        <a:latin typeface="Trebuchet MS" panose="020B0603020202020204" pitchFamily="34" charset="0"/>
                      </a:endParaRPr>
                    </a:p>
                  </a:txBody>
                  <a:tcPr/>
                </a:tc>
                <a:tc>
                  <a:txBody>
                    <a:bodyPr/>
                    <a:lstStyle/>
                    <a:p>
                      <a:r>
                        <a:rPr lang="en-US" sz="1600" dirty="0"/>
                        <a:t>01/21/2023</a:t>
                      </a:r>
                      <a:endParaRPr lang="en-US" sz="1600" dirty="0">
                        <a:latin typeface="Trebuchet MS" panose="020B0603020202020204" pitchFamily="34" charset="0"/>
                      </a:endParaRPr>
                    </a:p>
                  </a:txBody>
                  <a:tcPr/>
                </a:tc>
                <a:tc>
                  <a:txBody>
                    <a:bodyPr/>
                    <a:lstStyle/>
                    <a:p>
                      <a:r>
                        <a:rPr lang="en-US" sz="1600" dirty="0"/>
                        <a:t>4321</a:t>
                      </a:r>
                      <a:endParaRPr lang="en-US" sz="1600" dirty="0">
                        <a:latin typeface="Trebuchet MS" panose="020B0603020202020204" pitchFamily="34" charset="0"/>
                      </a:endParaRPr>
                    </a:p>
                  </a:txBody>
                  <a:tcPr/>
                </a:tc>
                <a:tc>
                  <a:txBody>
                    <a:bodyPr/>
                    <a:lstStyle/>
                    <a:p>
                      <a:r>
                        <a:rPr lang="en-US" sz="1600" dirty="0"/>
                        <a:t>08/13/2022</a:t>
                      </a:r>
                      <a:endParaRPr lang="en-US" sz="1600" dirty="0">
                        <a:latin typeface="Trebuchet MS" panose="020B0603020202020204" pitchFamily="34" charset="0"/>
                      </a:endParaRPr>
                    </a:p>
                  </a:txBody>
                  <a:tcPr/>
                </a:tc>
                <a:tc>
                  <a:txBody>
                    <a:bodyPr/>
                    <a:lstStyle/>
                    <a:p>
                      <a:r>
                        <a:rPr lang="en-US" sz="1600" dirty="0"/>
                        <a:t>00000000</a:t>
                      </a:r>
                      <a:endParaRPr lang="en-US" sz="1600"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sp>
        <p:nvSpPr>
          <p:cNvPr id="7" name="Rectangle 6"/>
          <p:cNvSpPr/>
          <p:nvPr/>
        </p:nvSpPr>
        <p:spPr>
          <a:xfrm>
            <a:off x="443565" y="4041532"/>
            <a:ext cx="8620126" cy="719171"/>
          </a:xfrm>
          <a:prstGeom prst="rect">
            <a:avLst/>
          </a:prstGeom>
        </p:spPr>
        <p:txBody>
          <a:bodyPr wrap="square">
            <a:spAutoFit/>
          </a:bodyPr>
          <a:lstStyle/>
          <a:p>
            <a:pPr>
              <a:lnSpc>
                <a:spcPct val="90000"/>
              </a:lnSpc>
              <a:spcBef>
                <a:spcPts val="1000"/>
              </a:spcBef>
              <a:buClr>
                <a:srgbClr val="0D1E8E"/>
              </a:buClr>
              <a:buFont typeface="Arial" panose="020B0604020202020204" pitchFamily="34" charset="0"/>
            </a:pPr>
            <a:r>
              <a:rPr lang="en-US" dirty="0"/>
              <a:t>        </a:t>
            </a:r>
            <a:r>
              <a:rPr lang="en-US" dirty="0">
                <a:solidFill>
                  <a:schemeClr val="tx2"/>
                </a:solidFill>
              </a:rPr>
              <a:t>2</a:t>
            </a:r>
            <a:r>
              <a:rPr lang="en-US" dirty="0"/>
              <a:t>. Problem with record below:</a:t>
            </a:r>
          </a:p>
          <a:p>
            <a:pPr lvl="1">
              <a:lnSpc>
                <a:spcPct val="90000"/>
              </a:lnSpc>
              <a:spcBef>
                <a:spcPts val="1000"/>
              </a:spcBef>
              <a:buClr>
                <a:srgbClr val="0D1E8E"/>
              </a:buClr>
            </a:pPr>
            <a:r>
              <a:rPr lang="en-US" dirty="0"/>
              <a:t>Incident Date is not between the Entry and Exit date of the Student at the school </a:t>
            </a:r>
            <a:r>
              <a:rPr lang="en-US" dirty="0">
                <a:sym typeface="Wingdings" panose="05000000000000000000" pitchFamily="2" charset="2"/>
              </a:rPr>
              <a:t></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940416230"/>
              </p:ext>
            </p:extLst>
          </p:nvPr>
        </p:nvGraphicFramePr>
        <p:xfrm>
          <a:off x="1711293" y="4961995"/>
          <a:ext cx="8620126" cy="1193800"/>
        </p:xfrm>
        <a:graphic>
          <a:graphicData uri="http://schemas.openxmlformats.org/drawingml/2006/table">
            <a:tbl>
              <a:tblPr firstRow="1" bandRow="1">
                <a:tableStyleId>{8A107856-5554-42FB-B03E-39F5DBC370BA}</a:tableStyleId>
              </a:tblPr>
              <a:tblGrid>
                <a:gridCol w="1526367">
                  <a:extLst>
                    <a:ext uri="{9D8B030D-6E8A-4147-A177-3AD203B41FA5}">
                      <a16:colId xmlns:a16="http://schemas.microsoft.com/office/drawing/2014/main" val="20000"/>
                    </a:ext>
                  </a:extLst>
                </a:gridCol>
                <a:gridCol w="1443973">
                  <a:extLst>
                    <a:ext uri="{9D8B030D-6E8A-4147-A177-3AD203B41FA5}">
                      <a16:colId xmlns:a16="http://schemas.microsoft.com/office/drawing/2014/main" val="20001"/>
                    </a:ext>
                  </a:extLst>
                </a:gridCol>
                <a:gridCol w="1534675">
                  <a:extLst>
                    <a:ext uri="{9D8B030D-6E8A-4147-A177-3AD203B41FA5}">
                      <a16:colId xmlns:a16="http://schemas.microsoft.com/office/drawing/2014/main" val="20002"/>
                    </a:ext>
                  </a:extLst>
                </a:gridCol>
                <a:gridCol w="1445005">
                  <a:extLst>
                    <a:ext uri="{9D8B030D-6E8A-4147-A177-3AD203B41FA5}">
                      <a16:colId xmlns:a16="http://schemas.microsoft.com/office/drawing/2014/main" val="20003"/>
                    </a:ext>
                  </a:extLst>
                </a:gridCol>
                <a:gridCol w="1296254">
                  <a:extLst>
                    <a:ext uri="{9D8B030D-6E8A-4147-A177-3AD203B41FA5}">
                      <a16:colId xmlns:a16="http://schemas.microsoft.com/office/drawing/2014/main" val="20004"/>
                    </a:ext>
                  </a:extLst>
                </a:gridCol>
                <a:gridCol w="1373852">
                  <a:extLst>
                    <a:ext uri="{9D8B030D-6E8A-4147-A177-3AD203B41FA5}">
                      <a16:colId xmlns:a16="http://schemas.microsoft.com/office/drawing/2014/main" val="20005"/>
                    </a:ext>
                  </a:extLst>
                </a:gridCol>
              </a:tblGrid>
              <a:tr h="370840">
                <a:tc>
                  <a:txBody>
                    <a:bodyPr/>
                    <a:lstStyle/>
                    <a:p>
                      <a:r>
                        <a:rPr lang="en-US" sz="1600" dirty="0">
                          <a:solidFill>
                            <a:schemeClr val="tx1"/>
                          </a:solidFill>
                        </a:rPr>
                        <a:t>SASID</a:t>
                      </a:r>
                      <a:endParaRPr lang="en-US" sz="1600" dirty="0">
                        <a:solidFill>
                          <a:schemeClr val="tx1"/>
                        </a:solidFill>
                        <a:latin typeface="Trebuchet MS" panose="020B0603020202020204" pitchFamily="34" charset="0"/>
                      </a:endParaRPr>
                    </a:p>
                  </a:txBody>
                  <a:tcPr/>
                </a:tc>
                <a:tc>
                  <a:txBody>
                    <a:bodyPr/>
                    <a:lstStyle/>
                    <a:p>
                      <a:r>
                        <a:rPr lang="en-US" sz="1600" dirty="0">
                          <a:solidFill>
                            <a:schemeClr val="tx1"/>
                          </a:solidFill>
                        </a:rPr>
                        <a:t>Discipline Action School Code</a:t>
                      </a:r>
                      <a:endParaRPr lang="en-US" sz="1600" dirty="0">
                        <a:solidFill>
                          <a:schemeClr val="tx1"/>
                        </a:solidFill>
                        <a:latin typeface="Trebuchet MS" panose="020B0603020202020204" pitchFamily="34" charset="0"/>
                      </a:endParaRPr>
                    </a:p>
                  </a:txBody>
                  <a:tcPr/>
                </a:tc>
                <a:tc>
                  <a:txBody>
                    <a:bodyPr/>
                    <a:lstStyle/>
                    <a:p>
                      <a:r>
                        <a:rPr lang="en-US" sz="1600" dirty="0">
                          <a:solidFill>
                            <a:schemeClr val="tx1"/>
                          </a:solidFill>
                        </a:rPr>
                        <a:t>Incident Date</a:t>
                      </a:r>
                      <a:endParaRPr lang="en-US" sz="1600" dirty="0">
                        <a:solidFill>
                          <a:schemeClr val="tx1"/>
                        </a:solidFill>
                        <a:latin typeface="Trebuchet MS" panose="020B0603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School Association School Code</a:t>
                      </a:r>
                      <a:endParaRPr lang="en-US" sz="1600" dirty="0">
                        <a:solidFill>
                          <a:schemeClr val="tx1"/>
                        </a:solidFill>
                        <a:latin typeface="Trebuchet MS" panose="020B0603020202020204" pitchFamily="34" charset="0"/>
                      </a:endParaRPr>
                    </a:p>
                  </a:txBody>
                  <a:tcPr/>
                </a:tc>
                <a:tc>
                  <a:txBody>
                    <a:bodyPr/>
                    <a:lstStyle/>
                    <a:p>
                      <a:r>
                        <a:rPr lang="en-US" sz="1600" dirty="0">
                          <a:solidFill>
                            <a:schemeClr val="tx1"/>
                          </a:solidFill>
                        </a:rPr>
                        <a:t>Entry Date</a:t>
                      </a:r>
                      <a:endParaRPr lang="en-US" sz="1600" dirty="0">
                        <a:solidFill>
                          <a:schemeClr val="tx1"/>
                        </a:solidFill>
                        <a:latin typeface="Trebuchet MS" panose="020B0603020202020204" pitchFamily="34" charset="0"/>
                      </a:endParaRPr>
                    </a:p>
                  </a:txBody>
                  <a:tcPr/>
                </a:tc>
                <a:tc>
                  <a:txBody>
                    <a:bodyPr/>
                    <a:lstStyle/>
                    <a:p>
                      <a:r>
                        <a:rPr lang="en-US" sz="1600" dirty="0">
                          <a:solidFill>
                            <a:schemeClr val="tx1"/>
                          </a:solidFill>
                        </a:rPr>
                        <a:t>Exit Date</a:t>
                      </a:r>
                      <a:endParaRPr lang="en-US" sz="1600" dirty="0">
                        <a:solidFill>
                          <a:schemeClr val="tx1"/>
                        </a:solidFill>
                        <a:latin typeface="Trebuchet MS" panose="020B0603020202020204" pitchFamily="34" charset="0"/>
                      </a:endParaRPr>
                    </a:p>
                  </a:txBody>
                  <a:tcPr/>
                </a:tc>
                <a:extLst>
                  <a:ext uri="{0D108BD9-81ED-4DB2-BD59-A6C34878D82A}">
                    <a16:rowId xmlns:a16="http://schemas.microsoft.com/office/drawing/2014/main" val="10000"/>
                  </a:ext>
                </a:extLst>
              </a:tr>
              <a:tr h="370840">
                <a:tc>
                  <a:txBody>
                    <a:bodyPr/>
                    <a:lstStyle/>
                    <a:p>
                      <a:r>
                        <a:rPr lang="en-US" sz="1600" dirty="0"/>
                        <a:t>1234567891</a:t>
                      </a:r>
                      <a:endParaRPr lang="en-US" sz="1600" dirty="0">
                        <a:latin typeface="Trebuchet MS" panose="020B0603020202020204" pitchFamily="34" charset="0"/>
                      </a:endParaRPr>
                    </a:p>
                  </a:txBody>
                  <a:tcPr/>
                </a:tc>
                <a:tc>
                  <a:txBody>
                    <a:bodyPr/>
                    <a:lstStyle/>
                    <a:p>
                      <a:r>
                        <a:rPr lang="en-US" sz="1600" dirty="0"/>
                        <a:t>1234</a:t>
                      </a:r>
                      <a:endParaRPr lang="en-US" sz="1600" dirty="0">
                        <a:latin typeface="Trebuchet MS" panose="020B0603020202020204" pitchFamily="34" charset="0"/>
                      </a:endParaRPr>
                    </a:p>
                  </a:txBody>
                  <a:tcPr/>
                </a:tc>
                <a:tc>
                  <a:txBody>
                    <a:bodyPr/>
                    <a:lstStyle/>
                    <a:p>
                      <a:r>
                        <a:rPr lang="en-US" sz="1600" dirty="0"/>
                        <a:t>01/21/2023</a:t>
                      </a:r>
                      <a:endParaRPr lang="en-US" sz="1600" dirty="0">
                        <a:latin typeface="Trebuchet MS" panose="020B0603020202020204" pitchFamily="34" charset="0"/>
                      </a:endParaRPr>
                    </a:p>
                  </a:txBody>
                  <a:tcPr/>
                </a:tc>
                <a:tc>
                  <a:txBody>
                    <a:bodyPr/>
                    <a:lstStyle/>
                    <a:p>
                      <a:r>
                        <a:rPr lang="en-US" sz="1600" dirty="0"/>
                        <a:t>1234</a:t>
                      </a:r>
                      <a:endParaRPr lang="en-US" sz="1600" dirty="0">
                        <a:latin typeface="Trebuchet MS" panose="020B0603020202020204" pitchFamily="34" charset="0"/>
                      </a:endParaRPr>
                    </a:p>
                  </a:txBody>
                  <a:tcPr/>
                </a:tc>
                <a:tc>
                  <a:txBody>
                    <a:bodyPr/>
                    <a:lstStyle/>
                    <a:p>
                      <a:r>
                        <a:rPr lang="en-US" sz="1600" dirty="0"/>
                        <a:t>02/28/2023</a:t>
                      </a:r>
                      <a:endParaRPr lang="en-US" sz="1600" dirty="0">
                        <a:latin typeface="Trebuchet MS" panose="020B0603020202020204" pitchFamily="34" charset="0"/>
                      </a:endParaRPr>
                    </a:p>
                  </a:txBody>
                  <a:tcPr/>
                </a:tc>
                <a:tc>
                  <a:txBody>
                    <a:bodyPr/>
                    <a:lstStyle/>
                    <a:p>
                      <a:r>
                        <a:rPr lang="en-US" sz="1600" dirty="0"/>
                        <a:t>00000000</a:t>
                      </a:r>
                      <a:endParaRPr lang="en-US" sz="1600" dirty="0">
                        <a:latin typeface="Trebuchet MS" panose="020B0603020202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446287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Exceptions to the Rule</a:t>
            </a:r>
          </a:p>
        </p:txBody>
      </p:sp>
      <p:sp>
        <p:nvSpPr>
          <p:cNvPr id="4" name="Content Placeholder 1"/>
          <p:cNvSpPr>
            <a:spLocks noGrp="1"/>
          </p:cNvSpPr>
          <p:nvPr>
            <p:ph idx="1"/>
          </p:nvPr>
        </p:nvSpPr>
        <p:spPr>
          <a:xfrm>
            <a:off x="822459" y="1400028"/>
            <a:ext cx="8358392" cy="4751923"/>
          </a:xfrm>
        </p:spPr>
        <p:txBody>
          <a:bodyPr>
            <a:normAutofit/>
          </a:bodyPr>
          <a:lstStyle/>
          <a:p>
            <a:pPr marL="45720" indent="0">
              <a:buNone/>
            </a:pPr>
            <a:r>
              <a:rPr lang="en-US" sz="1800" dirty="0">
                <a:latin typeface="+mn-lt"/>
              </a:rPr>
              <a:t>There are business rules at both the Interchange and Snapshot level that </a:t>
            </a:r>
            <a:r>
              <a:rPr lang="en-US" sz="1800" i="1" dirty="0">
                <a:latin typeface="+mn-lt"/>
              </a:rPr>
              <a:t>may</a:t>
            </a:r>
            <a:r>
              <a:rPr lang="en-US" sz="1800" dirty="0">
                <a:latin typeface="+mn-lt"/>
              </a:rPr>
              <a:t> require an exception request in order to clear the error. </a:t>
            </a:r>
          </a:p>
          <a:p>
            <a:pPr marL="0" indent="0">
              <a:buNone/>
            </a:pPr>
            <a:endParaRPr lang="en-US" sz="1800" dirty="0">
              <a:latin typeface="+mn-lt"/>
            </a:endParaRPr>
          </a:p>
          <a:p>
            <a:pPr marL="0" indent="0">
              <a:buNone/>
            </a:pPr>
            <a:r>
              <a:rPr lang="en-US" sz="1800" dirty="0">
                <a:latin typeface="+mn-lt"/>
              </a:rPr>
              <a:t>Submit exception requests to </a:t>
            </a:r>
            <a:r>
              <a:rPr lang="en-US" sz="1800" dirty="0" err="1">
                <a:latin typeface="+mn-lt"/>
              </a:rPr>
              <a:t>Syncplicity</a:t>
            </a:r>
            <a:r>
              <a:rPr lang="en-US" sz="1800" dirty="0">
                <a:latin typeface="+mn-lt"/>
              </a:rPr>
              <a:t> – online platform used for secure file sharing</a:t>
            </a:r>
          </a:p>
          <a:p>
            <a:pPr>
              <a:buFont typeface="Wingdings" panose="05000000000000000000" pitchFamily="2" charset="2"/>
              <a:buChar char="v"/>
            </a:pPr>
            <a:r>
              <a:rPr lang="en-US" sz="1800" dirty="0"/>
              <a:t>Please email me</a:t>
            </a:r>
            <a:r>
              <a:rPr lang="en-US" sz="1800" dirty="0">
                <a:latin typeface="+mn-lt"/>
              </a:rPr>
              <a:t> if you do not yet have a folder. </a:t>
            </a:r>
            <a:r>
              <a:rPr lang="en-US" sz="1800" dirty="0"/>
              <a:t>I </a:t>
            </a:r>
            <a:r>
              <a:rPr lang="en-US" sz="1800" dirty="0">
                <a:latin typeface="+mn-lt"/>
              </a:rPr>
              <a:t>will send you an email with a link to set it up.</a:t>
            </a:r>
          </a:p>
          <a:p>
            <a:pPr>
              <a:buFont typeface="Wingdings" panose="05000000000000000000" pitchFamily="2" charset="2"/>
              <a:buChar char="v"/>
            </a:pPr>
            <a:r>
              <a:rPr lang="en-US" sz="1800" dirty="0"/>
              <a:t>Once a file has been shared you can access </a:t>
            </a:r>
            <a:r>
              <a:rPr lang="en-US" sz="1800" dirty="0" err="1"/>
              <a:t>syncplicity</a:t>
            </a:r>
            <a:r>
              <a:rPr lang="en-US" sz="1800" dirty="0"/>
              <a:t> at:  my.syncplicity.com</a:t>
            </a:r>
            <a:endParaRPr lang="en-US" sz="1800" dirty="0">
              <a:latin typeface="+mn-lt"/>
            </a:endParaRPr>
          </a:p>
          <a:p>
            <a:pPr>
              <a:buFont typeface="Wingdings" panose="05000000000000000000" pitchFamily="2" charset="2"/>
              <a:buChar char="v"/>
            </a:pPr>
            <a:r>
              <a:rPr lang="en-US" sz="1800" dirty="0">
                <a:latin typeface="+mn-lt"/>
              </a:rPr>
              <a:t>File name is your AU code or District code</a:t>
            </a:r>
          </a:p>
          <a:p>
            <a:pPr>
              <a:buFont typeface="Wingdings" panose="05000000000000000000" pitchFamily="2" charset="2"/>
              <a:buChar char="v"/>
            </a:pPr>
            <a:r>
              <a:rPr lang="en-US" sz="1800" dirty="0">
                <a:latin typeface="+mn-lt"/>
              </a:rPr>
              <a:t>Used for Exception requests, questions that include PII, facility student information, </a:t>
            </a:r>
            <a:r>
              <a:rPr lang="en-US" sz="1800" dirty="0" err="1">
                <a:latin typeface="+mn-lt"/>
              </a:rPr>
              <a:t>etc</a:t>
            </a:r>
            <a:endParaRPr lang="en-US" sz="1800" dirty="0">
              <a:latin typeface="+mn-lt"/>
            </a:endParaRPr>
          </a:p>
          <a:p>
            <a:pPr>
              <a:buFont typeface="Wingdings" panose="05000000000000000000" pitchFamily="2" charset="2"/>
              <a:buChar char="v"/>
            </a:pPr>
            <a:r>
              <a:rPr lang="en-US" sz="1800" b="1" dirty="0">
                <a:latin typeface="+mn-lt"/>
              </a:rPr>
              <a:t>Please email CDE to notify us you’ve placed something in the folder. We aren’t automatically notified when you’ve saved something in your </a:t>
            </a:r>
            <a:r>
              <a:rPr lang="en-US" sz="1800" b="1" dirty="0" err="1">
                <a:latin typeface="+mn-lt"/>
              </a:rPr>
              <a:t>Syncplicity</a:t>
            </a:r>
            <a:r>
              <a:rPr lang="en-US" sz="1800" b="1" dirty="0">
                <a:latin typeface="+mn-lt"/>
              </a:rPr>
              <a:t> folder. </a:t>
            </a:r>
          </a:p>
          <a:p>
            <a:pPr marL="0" indent="0">
              <a:buNone/>
            </a:pPr>
            <a:endParaRPr lang="en-US" sz="1600" dirty="0">
              <a:latin typeface="+mn-lt"/>
            </a:endParaRPr>
          </a:p>
        </p:txBody>
      </p:sp>
    </p:spTree>
    <p:extLst>
      <p:ext uri="{BB962C8B-B14F-4D97-AF65-F5344CB8AC3E}">
        <p14:creationId xmlns:p14="http://schemas.microsoft.com/office/powerpoint/2010/main" val="4068437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Snapshot Exceptions</a:t>
            </a:r>
          </a:p>
        </p:txBody>
      </p:sp>
      <p:sp>
        <p:nvSpPr>
          <p:cNvPr id="2" name="Rectangle 1"/>
          <p:cNvSpPr/>
          <p:nvPr/>
        </p:nvSpPr>
        <p:spPr>
          <a:xfrm>
            <a:off x="1904999" y="1412855"/>
            <a:ext cx="8458201" cy="338554"/>
          </a:xfrm>
          <a:prstGeom prst="rect">
            <a:avLst/>
          </a:prstGeom>
        </p:spPr>
        <p:txBody>
          <a:bodyPr wrap="square">
            <a:spAutoFit/>
          </a:bodyPr>
          <a:lstStyle/>
          <a:p>
            <a:pPr marL="45720"/>
            <a:r>
              <a:rPr lang="en-US" sz="1600" dirty="0"/>
              <a:t>Exception Template found here: </a:t>
            </a:r>
            <a:r>
              <a:rPr lang="en-US" sz="1600" dirty="0">
                <a:hlinkClick r:id="rId2"/>
              </a:rPr>
              <a:t>http://www.cde.state.co.us/datapipeline/snap_sped-discipline</a:t>
            </a:r>
            <a:r>
              <a:rPr lang="en-US" sz="1600" dirty="0"/>
              <a:t> </a:t>
            </a:r>
          </a:p>
        </p:txBody>
      </p:sp>
      <p:sp>
        <p:nvSpPr>
          <p:cNvPr id="8" name="TextBox 7"/>
          <p:cNvSpPr txBox="1"/>
          <p:nvPr/>
        </p:nvSpPr>
        <p:spPr>
          <a:xfrm>
            <a:off x="2633273" y="4781863"/>
            <a:ext cx="5448925" cy="2031325"/>
          </a:xfrm>
          <a:prstGeom prst="rect">
            <a:avLst/>
          </a:prstGeom>
          <a:noFill/>
        </p:spPr>
        <p:txBody>
          <a:bodyPr wrap="square" rtlCol="0">
            <a:spAutoFit/>
          </a:bodyPr>
          <a:lstStyle/>
          <a:p>
            <a:r>
              <a:rPr lang="en-US" dirty="0"/>
              <a:t>SD024 example explanation:</a:t>
            </a:r>
          </a:p>
          <a:p>
            <a:r>
              <a:rPr lang="en-US" dirty="0"/>
              <a:t>“Student was enrolled in district, left during the year and then returned. The start date of Special Education was picked up as the most recent re-enrollment, not the initial start date of special education. Student was enrolled in the district at the time of each behavioral incident.”</a:t>
            </a:r>
          </a:p>
        </p:txBody>
      </p:sp>
      <p:graphicFrame>
        <p:nvGraphicFramePr>
          <p:cNvPr id="7" name="Content Placeholder 6"/>
          <p:cNvGraphicFramePr>
            <a:graphicFrameLocks noGrp="1"/>
          </p:cNvGraphicFramePr>
          <p:nvPr>
            <p:ph idx="1"/>
          </p:nvPr>
        </p:nvGraphicFramePr>
        <p:xfrm>
          <a:off x="2069840" y="2019940"/>
          <a:ext cx="7886700" cy="2580282"/>
        </p:xfrm>
        <a:graphic>
          <a:graphicData uri="http://schemas.openxmlformats.org/drawingml/2006/table">
            <a:tbl>
              <a:tblPr firstRow="1"/>
              <a:tblGrid>
                <a:gridCol w="1380473">
                  <a:extLst>
                    <a:ext uri="{9D8B030D-6E8A-4147-A177-3AD203B41FA5}">
                      <a16:colId xmlns:a16="http://schemas.microsoft.com/office/drawing/2014/main" val="20000"/>
                    </a:ext>
                  </a:extLst>
                </a:gridCol>
                <a:gridCol w="1368468">
                  <a:extLst>
                    <a:ext uri="{9D8B030D-6E8A-4147-A177-3AD203B41FA5}">
                      <a16:colId xmlns:a16="http://schemas.microsoft.com/office/drawing/2014/main" val="20001"/>
                    </a:ext>
                  </a:extLst>
                </a:gridCol>
                <a:gridCol w="5137759">
                  <a:extLst>
                    <a:ext uri="{9D8B030D-6E8A-4147-A177-3AD203B41FA5}">
                      <a16:colId xmlns:a16="http://schemas.microsoft.com/office/drawing/2014/main" val="20002"/>
                    </a:ext>
                  </a:extLst>
                </a:gridCol>
              </a:tblGrid>
              <a:tr h="243083">
                <a:tc>
                  <a:txBody>
                    <a:bodyPr/>
                    <a:lstStyle/>
                    <a:p>
                      <a:pPr algn="l" fontAlgn="ctr"/>
                      <a:r>
                        <a:rPr lang="en-US" sz="1300" b="1" i="0" u="none" strike="noStrike">
                          <a:solidFill>
                            <a:srgbClr val="000000"/>
                          </a:solidFill>
                          <a:effectLst/>
                          <a:latin typeface="Calibri"/>
                        </a:rPr>
                        <a:t>EXCEPTION TYPE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1300" b="1" i="0" u="none" strike="noStrike">
                          <a:solidFill>
                            <a:srgbClr val="000000"/>
                          </a:solidFill>
                          <a:effectLst/>
                          <a:latin typeface="Calibri"/>
                        </a:rPr>
                        <a:t>ERROR CODE (S)</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en-US" sz="1300" b="1" i="0" u="none" strike="noStrike">
                          <a:solidFill>
                            <a:srgbClr val="000000"/>
                          </a:solidFill>
                          <a:effectLst/>
                          <a:latin typeface="Calibri"/>
                        </a:rPr>
                        <a:t>INFORMATION NEEDED IN "COMMENTS AND EXPLANATION"</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8129">
                <a:tc>
                  <a:txBody>
                    <a:bodyPr/>
                    <a:lstStyle/>
                    <a:p>
                      <a:pPr algn="l" fontAlgn="ctr"/>
                      <a:r>
                        <a:rPr lang="en-US" sz="1000" b="1" i="0" u="none" strike="noStrike">
                          <a:solidFill>
                            <a:srgbClr val="000000"/>
                          </a:solidFill>
                          <a:effectLst/>
                          <a:latin typeface="Calibri"/>
                        </a:rPr>
                        <a:t>Grade to Age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SD020</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student's age and details of why student is not in an age appropriate grade.  </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0123">
                <a:tc>
                  <a:txBody>
                    <a:bodyPr/>
                    <a:lstStyle/>
                    <a:p>
                      <a:pPr algn="l" fontAlgn="ctr"/>
                      <a:r>
                        <a:rPr lang="en-US" sz="1000" b="1" i="0" u="none" strike="noStrike">
                          <a:solidFill>
                            <a:srgbClr val="000000"/>
                          </a:solidFill>
                          <a:effectLst/>
                          <a:latin typeface="Calibri"/>
                        </a:rPr>
                        <a:t>Discipline Date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SD024</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a reason why the Discipline Date is not between the Date of Entry to Special Education or Date of Exit from Special Education.</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0123">
                <a:tc>
                  <a:txBody>
                    <a:bodyPr/>
                    <a:lstStyle/>
                    <a:p>
                      <a:pPr algn="l" fontAlgn="ctr"/>
                      <a:r>
                        <a:rPr lang="en-US" sz="1000" b="1" i="0" u="none" strike="noStrike">
                          <a:solidFill>
                            <a:srgbClr val="000000"/>
                          </a:solidFill>
                          <a:effectLst/>
                          <a:latin typeface="Calibri"/>
                        </a:rPr>
                        <a:t>Expulsion Without Services &gt; 10 days</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SD025</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a reason why the student did not receive offered services during an expulsion. </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32982">
                <a:tc>
                  <a:txBody>
                    <a:bodyPr/>
                    <a:lstStyle/>
                    <a:p>
                      <a:pPr algn="l" fontAlgn="ctr"/>
                      <a:r>
                        <a:rPr lang="en-US" sz="1000" b="1" i="0" u="none" strike="noStrike">
                          <a:solidFill>
                            <a:srgbClr val="000000"/>
                          </a:solidFill>
                          <a:effectLst/>
                          <a:latin typeface="Calibri"/>
                        </a:rPr>
                        <a:t>Expulsion Without Services - EOY?</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SD026</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effectLst/>
                          <a:latin typeface="Calibri"/>
                        </a:rPr>
                        <a:t>Please provide the reason an Expulsion Without Services was reported for this student in the Sped Discipline Snapshot, but not the Sped EOY Snapshot. [i.e. Special Education End of Year Exit is not 50 and you believe the data is correct, an exception is required.]</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05842">
                <a:tc>
                  <a:txBody>
                    <a:bodyPr/>
                    <a:lstStyle/>
                    <a:p>
                      <a:pPr algn="l" fontAlgn="ctr"/>
                      <a:r>
                        <a:rPr lang="en-US" sz="1000" b="1" i="0" u="none" strike="noStrike">
                          <a:solidFill>
                            <a:srgbClr val="000000"/>
                          </a:solidFill>
                          <a:effectLst/>
                          <a:latin typeface="Calibri"/>
                        </a:rPr>
                        <a:t>Expulsion Without Services - Sped Discipline?</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a:rPr>
                        <a:t>SD027</a:t>
                      </a:r>
                    </a:p>
                  </a:txBody>
                  <a:tcPr marL="7202" marR="7202" marT="7202"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1000" b="0" i="1" u="none" strike="noStrike" dirty="0">
                          <a:solidFill>
                            <a:srgbClr val="000000"/>
                          </a:solidFill>
                          <a:effectLst/>
                          <a:latin typeface="Calibri"/>
                        </a:rPr>
                        <a:t>Please provide the reason an Expulsion Without Services was reported for this student in the Sped EOY Snapshot, but not the Sped Discipline Snapshot. [i.e. Special Education End of Year Exit is 50 but an Expulsion without services was not reported on Sped Discipline and you believe the data is correct, an exception is required.]</a:t>
                      </a:r>
                    </a:p>
                  </a:txBody>
                  <a:tcPr marL="7202" marR="7202" marT="7202"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4294967295"/>
          </p:nvPr>
        </p:nvSpPr>
        <p:spPr>
          <a:xfrm>
            <a:off x="-734008" y="6377831"/>
            <a:ext cx="2895600" cy="365125"/>
          </a:xfrm>
          <a:prstGeom prst="rect">
            <a:avLst/>
          </a:prstGeom>
        </p:spPr>
        <p:txBody>
          <a:bodyPr/>
          <a:lstStyle/>
          <a:p>
            <a:fld id="{757A2F4E-5D54-B04B-91BD-7E78EE1FE9FD}" type="slidenum">
              <a:rPr lang="en-US" sz="1100"/>
              <a:pPr/>
              <a:t>29</a:t>
            </a:fld>
            <a:endParaRPr lang="en-US" sz="1100" dirty="0"/>
          </a:p>
        </p:txBody>
      </p:sp>
    </p:spTree>
    <p:extLst>
      <p:ext uri="{BB962C8B-B14F-4D97-AF65-F5344CB8AC3E}">
        <p14:creationId xmlns:p14="http://schemas.microsoft.com/office/powerpoint/2010/main" val="297332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C183D7F6-B498-43B3-948B-1728B52AA6E4}">
                <adec:decorative xmlns:adec="http://schemas.microsoft.com/office/drawing/2017/decorative" val="1"/>
              </a:ext>
            </a:extLst>
          </p:cNvPr>
          <p:cNvSpPr>
            <a:spLocks noGrp="1"/>
          </p:cNvSpPr>
          <p:nvPr>
            <p:ph idx="1"/>
          </p:nvPr>
        </p:nvSpPr>
        <p:spPr/>
        <p:txBody>
          <a:bodyPr/>
          <a:lstStyle/>
          <a:p>
            <a:pPr lvl="0"/>
            <a:r>
              <a:rPr lang="en-US" dirty="0"/>
              <a:t>Purpose/Collection Overview - slides 5-9 </a:t>
            </a:r>
          </a:p>
          <a:p>
            <a:pPr lvl="0"/>
            <a:r>
              <a:rPr lang="en-US" dirty="0"/>
              <a:t>Timeline - slides 10-11</a:t>
            </a:r>
          </a:p>
          <a:p>
            <a:r>
              <a:rPr lang="en-US" dirty="0"/>
              <a:t>Data Pipeline Access/</a:t>
            </a:r>
            <a:r>
              <a:rPr lang="en-US" dirty="0" err="1"/>
              <a:t>IdM</a:t>
            </a:r>
            <a:r>
              <a:rPr lang="en-US" dirty="0"/>
              <a:t> - slide 12</a:t>
            </a:r>
          </a:p>
          <a:p>
            <a:pPr lvl="0"/>
            <a:r>
              <a:rPr lang="en-US" dirty="0"/>
              <a:t>Discipline Interchange/Data Collected for this Snapshot - slides 14-19 </a:t>
            </a:r>
          </a:p>
          <a:p>
            <a:pPr lvl="0"/>
            <a:r>
              <a:rPr lang="en-US" dirty="0">
                <a:latin typeface="Trebuchet MS" panose="020B0603020202020204" pitchFamily="34" charset="0"/>
              </a:rPr>
              <a:t>Sped Discipline Snapshot - slides 21-27</a:t>
            </a:r>
          </a:p>
          <a:p>
            <a:pPr lvl="0"/>
            <a:r>
              <a:rPr lang="en-US" dirty="0"/>
              <a:t>Exceptions - slides 28-30</a:t>
            </a:r>
          </a:p>
          <a:p>
            <a:pPr lvl="0"/>
            <a:r>
              <a:rPr lang="en-US" dirty="0"/>
              <a:t>Data Pipeline Process - slides 32-49</a:t>
            </a:r>
          </a:p>
          <a:p>
            <a:pPr lvl="0"/>
            <a:r>
              <a:rPr lang="en-US" dirty="0">
                <a:latin typeface="Trebuchet MS" panose="020B0603020202020204" pitchFamily="34" charset="0"/>
              </a:rPr>
              <a:t>Quick Recap of District and AU Processes for this Collection - slides 51-53</a:t>
            </a:r>
          </a:p>
          <a:p>
            <a:pPr marL="0" indent="0">
              <a:buNone/>
            </a:pPr>
            <a:endParaRPr lang="en-US" dirty="0"/>
          </a:p>
        </p:txBody>
      </p:sp>
      <p:sp>
        <p:nvSpPr>
          <p:cNvPr id="6" name="Title 5">
            <a:extLst>
              <a:ext uri="{FF2B5EF4-FFF2-40B4-BE49-F238E27FC236}">
                <a16:creationId xmlns:a16="http://schemas.microsoft.com/office/drawing/2014/main" id="{1FBB67A7-5DC1-4F6C-B618-2261BDAD6370}"/>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1057899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024" y="243348"/>
            <a:ext cx="7792016" cy="1028937"/>
          </a:xfrm>
        </p:spPr>
        <p:txBody>
          <a:bodyPr>
            <a:normAutofit/>
          </a:bodyPr>
          <a:lstStyle/>
          <a:p>
            <a:r>
              <a:rPr lang="en-US" sz="2400" dirty="0"/>
              <a:t>Special Education Discipline Snapshot Resources</a:t>
            </a:r>
          </a:p>
        </p:txBody>
      </p:sp>
      <p:sp>
        <p:nvSpPr>
          <p:cNvPr id="3" name="Content Placeholder 2"/>
          <p:cNvSpPr>
            <a:spLocks noGrp="1"/>
          </p:cNvSpPr>
          <p:nvPr>
            <p:ph idx="1"/>
          </p:nvPr>
        </p:nvSpPr>
        <p:spPr>
          <a:xfrm>
            <a:off x="1770909" y="1349375"/>
            <a:ext cx="7886700" cy="4351338"/>
          </a:xfrm>
        </p:spPr>
        <p:txBody>
          <a:bodyPr>
            <a:normAutofit/>
          </a:bodyPr>
          <a:lstStyle/>
          <a:p>
            <a:r>
              <a:rPr lang="en-US" sz="1800" dirty="0">
                <a:hlinkClick r:id="rId2"/>
              </a:rPr>
              <a:t>http://www.cde.state.co.us/datapipeline/snap_sped-discipline</a:t>
            </a:r>
            <a:r>
              <a:rPr lang="en-US" sz="1800" dirty="0"/>
              <a:t> </a:t>
            </a:r>
          </a:p>
        </p:txBody>
      </p:sp>
      <p:sp>
        <p:nvSpPr>
          <p:cNvPr id="4" name="Rectangle 3" descr="screenshot of Sped Discipline Snapshot Resources webpage- Exception template located under Additional Links at bottom"/>
          <p:cNvSpPr/>
          <p:nvPr/>
        </p:nvSpPr>
        <p:spPr>
          <a:xfrm>
            <a:off x="1826343" y="1684421"/>
            <a:ext cx="8406581" cy="4996599"/>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7" name="Picture 6">
            <a:extLst>
              <a:ext uri="{FF2B5EF4-FFF2-40B4-BE49-F238E27FC236}">
                <a16:creationId xmlns:a16="http://schemas.microsoft.com/office/drawing/2014/main" id="{72DEA0C5-7189-44A4-912F-24E05D7A6EF0}"/>
              </a:ext>
              <a:ext uri="{C183D7F6-B498-43B3-948B-1728B52AA6E4}">
                <adec:decorative xmlns:adec="http://schemas.microsoft.com/office/drawing/2017/decorative" val="1"/>
              </a:ext>
            </a:extLst>
          </p:cNvPr>
          <p:cNvPicPr>
            <a:picLocks noChangeAspect="1"/>
          </p:cNvPicPr>
          <p:nvPr/>
        </p:nvPicPr>
        <p:blipFill rotWithShape="1">
          <a:blip r:embed="rId3"/>
          <a:srcRect l="19366" t="8410" r="22354" b="35862"/>
          <a:stretch/>
        </p:blipFill>
        <p:spPr>
          <a:xfrm>
            <a:off x="1959078" y="1718449"/>
            <a:ext cx="8192729" cy="4896203"/>
          </a:xfrm>
          <a:prstGeom prst="rect">
            <a:avLst/>
          </a:prstGeom>
        </p:spPr>
      </p:pic>
      <p:sp>
        <p:nvSpPr>
          <p:cNvPr id="8" name="Arrow: Left 7">
            <a:extLst>
              <a:ext uri="{FF2B5EF4-FFF2-40B4-BE49-F238E27FC236}">
                <a16:creationId xmlns:a16="http://schemas.microsoft.com/office/drawing/2014/main" id="{C970022A-276E-4236-BCA3-089B01F4DDA9}"/>
              </a:ext>
            </a:extLst>
          </p:cNvPr>
          <p:cNvSpPr/>
          <p:nvPr/>
        </p:nvSpPr>
        <p:spPr>
          <a:xfrm>
            <a:off x="5941143" y="6070209"/>
            <a:ext cx="2643211" cy="577627"/>
          </a:xfrm>
          <a:prstGeom prst="lef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rPr>
              <a:t>Exception template found here</a:t>
            </a:r>
          </a:p>
        </p:txBody>
      </p:sp>
    </p:spTree>
    <p:extLst>
      <p:ext uri="{BB962C8B-B14F-4D97-AF65-F5344CB8AC3E}">
        <p14:creationId xmlns:p14="http://schemas.microsoft.com/office/powerpoint/2010/main" val="8119000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Data Pipeline Process</a:t>
            </a:r>
          </a:p>
        </p:txBody>
      </p:sp>
    </p:spTree>
    <p:extLst>
      <p:ext uri="{BB962C8B-B14F-4D97-AF65-F5344CB8AC3E}">
        <p14:creationId xmlns:p14="http://schemas.microsoft.com/office/powerpoint/2010/main" val="761211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Accessing the Data Pipeline</a:t>
            </a:r>
          </a:p>
        </p:txBody>
      </p:sp>
      <p:sp>
        <p:nvSpPr>
          <p:cNvPr id="2" name="Content Placeholder 1"/>
          <p:cNvSpPr>
            <a:spLocks noGrp="1"/>
          </p:cNvSpPr>
          <p:nvPr>
            <p:ph idx="1"/>
          </p:nvPr>
        </p:nvSpPr>
        <p:spPr>
          <a:xfrm>
            <a:off x="775552" y="1295469"/>
            <a:ext cx="10970245" cy="4884367"/>
          </a:xfrm>
        </p:spPr>
        <p:txBody>
          <a:bodyPr/>
          <a:lstStyle/>
          <a:p>
            <a:pPr marL="0" indent="0">
              <a:buNone/>
            </a:pPr>
            <a:r>
              <a:rPr lang="en-US" sz="1800" dirty="0"/>
              <a:t>Recommended *page to bookmark for accessing the system -  </a:t>
            </a:r>
            <a:r>
              <a:rPr lang="en-US" sz="1800" dirty="0">
                <a:hlinkClick r:id="rId3"/>
              </a:rPr>
              <a:t>CDE Identity Management Home Page</a:t>
            </a:r>
            <a:r>
              <a:rPr lang="en-US" sz="1800" dirty="0"/>
              <a:t> </a:t>
            </a:r>
          </a:p>
          <a:p>
            <a:pPr marL="0" indent="0">
              <a:buNone/>
            </a:pPr>
            <a:r>
              <a:rPr lang="en-US" sz="1800" dirty="0"/>
              <a:t>From </a:t>
            </a:r>
            <a:r>
              <a:rPr lang="en-US" sz="1800" dirty="0" err="1"/>
              <a:t>IdM</a:t>
            </a:r>
            <a:r>
              <a:rPr lang="en-US" sz="1800" dirty="0"/>
              <a:t> home page click </a:t>
            </a:r>
            <a:r>
              <a:rPr lang="en-US" sz="1800" b="1" dirty="0"/>
              <a:t>Data Pipeline</a:t>
            </a:r>
            <a:r>
              <a:rPr lang="en-US" sz="1800" dirty="0"/>
              <a:t> bullet to get to this screen below. </a:t>
            </a:r>
          </a:p>
          <a:p>
            <a:pPr marL="0" indent="0">
              <a:buNone/>
            </a:pPr>
            <a:r>
              <a:rPr lang="en-US" sz="1800" dirty="0"/>
              <a:t>Next click the blue login button.</a:t>
            </a:r>
          </a:p>
          <a:p>
            <a:pPr marL="0" indent="0">
              <a:buNone/>
            </a:pPr>
            <a:endParaRPr lang="en-US" dirty="0"/>
          </a:p>
          <a:p>
            <a:pPr marL="0" indent="0">
              <a:buNone/>
            </a:pPr>
            <a:endParaRPr lang="en-US" dirty="0"/>
          </a:p>
        </p:txBody>
      </p:sp>
      <p:pic>
        <p:nvPicPr>
          <p:cNvPr id="6146" name="Picture 2" descr="screenshot of Data Pipeline login page"/>
          <p:cNvPicPr>
            <a:picLocks noChangeAspect="1" noChangeArrowheads="1"/>
          </p:cNvPicPr>
          <p:nvPr/>
        </p:nvPicPr>
        <p:blipFill rotWithShape="1">
          <a:blip r:embed="rId4">
            <a:extLst>
              <a:ext uri="{28A0092B-C50C-407E-A947-70E740481C1C}">
                <a14:useLocalDpi xmlns:a14="http://schemas.microsoft.com/office/drawing/2010/main" val="0"/>
              </a:ext>
            </a:extLst>
          </a:blip>
          <a:srcRect l="11394" t="17822" r="12163" b="14881"/>
          <a:stretch/>
        </p:blipFill>
        <p:spPr bwMode="auto">
          <a:xfrm>
            <a:off x="622170" y="2625929"/>
            <a:ext cx="8545926" cy="4232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594196" y="1622480"/>
            <a:ext cx="2068083" cy="1323439"/>
          </a:xfrm>
          <a:prstGeom prst="rect">
            <a:avLst/>
          </a:prstGeom>
          <a:noFill/>
        </p:spPr>
        <p:txBody>
          <a:bodyPr wrap="square" rtlCol="0">
            <a:spAutoFit/>
          </a:bodyPr>
          <a:lstStyle/>
          <a:p>
            <a:r>
              <a:rPr lang="en-US" sz="1600" b="1" dirty="0"/>
              <a:t>*your single sign-on login may be used for all CDE applications listed here that you have access to</a:t>
            </a:r>
          </a:p>
        </p:txBody>
      </p:sp>
      <p:sp>
        <p:nvSpPr>
          <p:cNvPr id="8" name="Right Arrow 7">
            <a:extLst>
              <a:ext uri="{C183D7F6-B498-43B3-948B-1728B52AA6E4}">
                <adec:decorative xmlns:adec="http://schemas.microsoft.com/office/drawing/2017/decorative" val="1"/>
              </a:ext>
            </a:extLst>
          </p:cNvPr>
          <p:cNvSpPr/>
          <p:nvPr/>
        </p:nvSpPr>
        <p:spPr>
          <a:xfrm rot="10800000">
            <a:off x="2217322" y="4596132"/>
            <a:ext cx="413182" cy="291663"/>
          </a:xfrm>
          <a:prstGeom prst="rightArrow">
            <a:avLst/>
          </a:prstGeom>
          <a:solidFill>
            <a:srgbClr val="CC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220971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Single Sign On</a:t>
            </a:r>
          </a:p>
        </p:txBody>
      </p:sp>
      <p:pic>
        <p:nvPicPr>
          <p:cNvPr id="2052" name="Picture 4" descr="screenshot of Data Pipeline login screen"/>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4613" t="13066" r="25312" b="31602"/>
          <a:stretch/>
        </p:blipFill>
        <p:spPr bwMode="auto">
          <a:xfrm>
            <a:off x="2611819" y="999397"/>
            <a:ext cx="6739760" cy="4534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243553" y="2956034"/>
            <a:ext cx="5604641" cy="553998"/>
          </a:xfrm>
          <a:prstGeom prst="rect">
            <a:avLst/>
          </a:prstGeom>
          <a:noFill/>
        </p:spPr>
        <p:txBody>
          <a:bodyPr wrap="square" rtlCol="0">
            <a:spAutoFit/>
          </a:bodyPr>
          <a:lstStyle/>
          <a:p>
            <a:r>
              <a:rPr lang="en-US" sz="1400" b="1" dirty="0"/>
              <a:t>  </a:t>
            </a:r>
            <a:r>
              <a:rPr lang="en-US" sz="1400" b="1" dirty="0">
                <a:solidFill>
                  <a:srgbClr val="CC0099"/>
                </a:solidFill>
              </a:rPr>
              <a:t>Username is the email address associated with your </a:t>
            </a:r>
            <a:r>
              <a:rPr lang="en-US" sz="1400" b="1" dirty="0" err="1">
                <a:solidFill>
                  <a:srgbClr val="CC0099"/>
                </a:solidFill>
              </a:rPr>
              <a:t>IdM</a:t>
            </a:r>
            <a:r>
              <a:rPr lang="en-US" sz="1400" b="1" dirty="0">
                <a:solidFill>
                  <a:srgbClr val="CC0099"/>
                </a:solidFill>
              </a:rPr>
              <a:t> account</a:t>
            </a:r>
          </a:p>
          <a:p>
            <a:endParaRPr lang="en-US" sz="1600" b="1" dirty="0">
              <a:solidFill>
                <a:srgbClr val="CC0099"/>
              </a:solidFill>
            </a:endParaRPr>
          </a:p>
        </p:txBody>
      </p:sp>
      <p:sp>
        <p:nvSpPr>
          <p:cNvPr id="6" name="TextBox 5"/>
          <p:cNvSpPr txBox="1"/>
          <p:nvPr/>
        </p:nvSpPr>
        <p:spPr>
          <a:xfrm>
            <a:off x="4314498" y="3233034"/>
            <a:ext cx="5588875" cy="307777"/>
          </a:xfrm>
          <a:prstGeom prst="rect">
            <a:avLst/>
          </a:prstGeom>
          <a:noFill/>
        </p:spPr>
        <p:txBody>
          <a:bodyPr wrap="square" rtlCol="0">
            <a:spAutoFit/>
          </a:bodyPr>
          <a:lstStyle/>
          <a:p>
            <a:r>
              <a:rPr lang="en-US" sz="1400" b="1" dirty="0">
                <a:solidFill>
                  <a:srgbClr val="CC0099"/>
                </a:solidFill>
              </a:rPr>
              <a:t>Password specified by you  </a:t>
            </a:r>
          </a:p>
        </p:txBody>
      </p:sp>
    </p:spTree>
    <p:extLst>
      <p:ext uri="{BB962C8B-B14F-4D97-AF65-F5344CB8AC3E}">
        <p14:creationId xmlns:p14="http://schemas.microsoft.com/office/powerpoint/2010/main" val="4856295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1. Format Checker *optional</a:t>
            </a:r>
          </a:p>
        </p:txBody>
      </p:sp>
      <p:sp>
        <p:nvSpPr>
          <p:cNvPr id="2" name="Content Placeholder 1"/>
          <p:cNvSpPr>
            <a:spLocks noGrp="1"/>
          </p:cNvSpPr>
          <p:nvPr>
            <p:ph idx="1"/>
          </p:nvPr>
        </p:nvSpPr>
        <p:spPr>
          <a:xfrm>
            <a:off x="1647825" y="1267029"/>
            <a:ext cx="8558357" cy="5037025"/>
          </a:xfrm>
        </p:spPr>
        <p:txBody>
          <a:bodyPr>
            <a:normAutofit/>
          </a:bodyPr>
          <a:lstStyle/>
          <a:p>
            <a:pPr>
              <a:lnSpc>
                <a:spcPct val="100000"/>
              </a:lnSpc>
              <a:spcBef>
                <a:spcPts val="0"/>
              </a:spcBef>
            </a:pPr>
            <a:r>
              <a:rPr lang="en-US" sz="1400" dirty="0"/>
              <a:t>Once your file is created, you have the option to run it through the </a:t>
            </a:r>
            <a:r>
              <a:rPr lang="en-US" sz="1400" b="1" dirty="0"/>
              <a:t>Format Checker </a:t>
            </a:r>
            <a:r>
              <a:rPr lang="en-US" sz="1400" dirty="0"/>
              <a:t>to check the file format  </a:t>
            </a:r>
          </a:p>
          <a:p>
            <a:pPr>
              <a:lnSpc>
                <a:spcPct val="100000"/>
              </a:lnSpc>
              <a:spcBef>
                <a:spcPts val="0"/>
              </a:spcBef>
            </a:pPr>
            <a:r>
              <a:rPr lang="en-US" sz="1400" dirty="0"/>
              <a:t>The system only checks the </a:t>
            </a:r>
            <a:r>
              <a:rPr lang="en-US" sz="1400" dirty="0">
                <a:highlight>
                  <a:srgbClr val="FFFF00"/>
                </a:highlight>
              </a:rPr>
              <a:t>first row of data </a:t>
            </a:r>
            <a:r>
              <a:rPr lang="en-US" sz="1400" dirty="0"/>
              <a:t>within your file</a:t>
            </a:r>
          </a:p>
          <a:p>
            <a:pPr>
              <a:lnSpc>
                <a:spcPct val="100000"/>
              </a:lnSpc>
              <a:spcBef>
                <a:spcPts val="0"/>
              </a:spcBef>
            </a:pPr>
            <a:r>
              <a:rPr lang="en-US" sz="1400" dirty="0"/>
              <a:t>Only data fields that have too many bytes will error (those with too few will not)  </a:t>
            </a:r>
          </a:p>
          <a:p>
            <a:pPr>
              <a:lnSpc>
                <a:spcPct val="100000"/>
              </a:lnSpc>
              <a:spcBef>
                <a:spcPts val="0"/>
              </a:spcBef>
            </a:pPr>
            <a:r>
              <a:rPr lang="en-US" sz="1400" dirty="0"/>
              <a:t>All fields PASS = Ready to upload   </a:t>
            </a:r>
          </a:p>
        </p:txBody>
      </p:sp>
      <p:pic>
        <p:nvPicPr>
          <p:cNvPr id="7" name="Picture 6" descr="screenshot of Pipeline Format Checker screen">
            <a:extLst>
              <a:ext uri="{FF2B5EF4-FFF2-40B4-BE49-F238E27FC236}">
                <a16:creationId xmlns:a16="http://schemas.microsoft.com/office/drawing/2014/main" id="{1251FE58-D579-FAB2-4A94-7305CD51F7E9}"/>
              </a:ext>
            </a:extLst>
          </p:cNvPr>
          <p:cNvPicPr>
            <a:picLocks noChangeAspect="1"/>
          </p:cNvPicPr>
          <p:nvPr/>
        </p:nvPicPr>
        <p:blipFill>
          <a:blip r:embed="rId3"/>
          <a:stretch>
            <a:fillRect/>
          </a:stretch>
        </p:blipFill>
        <p:spPr>
          <a:xfrm>
            <a:off x="1297265" y="2462268"/>
            <a:ext cx="6233700" cy="3650296"/>
          </a:xfrm>
          <a:prstGeom prst="rect">
            <a:avLst/>
          </a:prstGeom>
        </p:spPr>
      </p:pic>
      <p:sp>
        <p:nvSpPr>
          <p:cNvPr id="10" name="TextBox 9">
            <a:extLst>
              <a:ext uri="{FF2B5EF4-FFF2-40B4-BE49-F238E27FC236}">
                <a16:creationId xmlns:a16="http://schemas.microsoft.com/office/drawing/2014/main" id="{36D53F57-8122-7C4C-BE7E-FD1319BC24AC}"/>
              </a:ext>
            </a:extLst>
          </p:cNvPr>
          <p:cNvSpPr txBox="1"/>
          <p:nvPr/>
        </p:nvSpPr>
        <p:spPr>
          <a:xfrm>
            <a:off x="7983031" y="4586632"/>
            <a:ext cx="3120398" cy="646331"/>
          </a:xfrm>
          <a:prstGeom prst="rect">
            <a:avLst/>
          </a:prstGeom>
          <a:noFill/>
        </p:spPr>
        <p:txBody>
          <a:bodyPr wrap="square" rtlCol="0">
            <a:spAutoFit/>
          </a:bodyPr>
          <a:lstStyle/>
          <a:p>
            <a:r>
              <a:rPr lang="en-US" dirty="0">
                <a:solidFill>
                  <a:srgbClr val="FF0000"/>
                </a:solidFill>
              </a:rPr>
              <a:t>Choose appropriate Dataset/File Type/School Year</a:t>
            </a:r>
          </a:p>
        </p:txBody>
      </p:sp>
      <p:sp>
        <p:nvSpPr>
          <p:cNvPr id="9" name="Right Brace 8">
            <a:extLst>
              <a:ext uri="{FF2B5EF4-FFF2-40B4-BE49-F238E27FC236}">
                <a16:creationId xmlns:a16="http://schemas.microsoft.com/office/drawing/2014/main" id="{4A1D8920-2F78-FB8B-5AA3-18D034BDCEAC}"/>
              </a:ext>
              <a:ext uri="{C183D7F6-B498-43B3-948B-1728B52AA6E4}">
                <adec:decorative xmlns:adec="http://schemas.microsoft.com/office/drawing/2017/decorative" val="1"/>
              </a:ext>
            </a:extLst>
          </p:cNvPr>
          <p:cNvSpPr/>
          <p:nvPr/>
        </p:nvSpPr>
        <p:spPr>
          <a:xfrm>
            <a:off x="7014784" y="4530908"/>
            <a:ext cx="968248" cy="979054"/>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99227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bg1"/>
                </a:solidFill>
              </a:rPr>
              <a:t>Format Checker Results</a:t>
            </a:r>
          </a:p>
        </p:txBody>
      </p:sp>
      <p:sp>
        <p:nvSpPr>
          <p:cNvPr id="2" name="Content Placeholder 1"/>
          <p:cNvSpPr>
            <a:spLocks noGrp="1"/>
          </p:cNvSpPr>
          <p:nvPr>
            <p:ph idx="1"/>
          </p:nvPr>
        </p:nvSpPr>
        <p:spPr>
          <a:xfrm>
            <a:off x="2132234" y="1229975"/>
            <a:ext cx="7886700" cy="4640674"/>
          </a:xfrm>
        </p:spPr>
        <p:txBody>
          <a:bodyPr>
            <a:normAutofit/>
          </a:bodyPr>
          <a:lstStyle/>
          <a:p>
            <a:r>
              <a:rPr lang="en-US" sz="2000" dirty="0">
                <a:solidFill>
                  <a:srgbClr val="00B050"/>
                </a:solidFill>
              </a:rPr>
              <a:t>Pass</a:t>
            </a:r>
            <a:r>
              <a:rPr lang="en-US" sz="2000" dirty="0"/>
              <a:t> Result – Proceed to Step 2: Data File Upload</a:t>
            </a:r>
          </a:p>
          <a:p>
            <a:r>
              <a:rPr lang="en-US" sz="2000" dirty="0">
                <a:solidFill>
                  <a:srgbClr val="FF0000"/>
                </a:solidFill>
              </a:rPr>
              <a:t>Fail</a:t>
            </a:r>
            <a:r>
              <a:rPr lang="en-US" sz="2000" dirty="0"/>
              <a:t> Result – compare field bytes to file layout expected # of bytes</a:t>
            </a:r>
            <a:endParaRPr lang="en-US" sz="1400" dirty="0"/>
          </a:p>
        </p:txBody>
      </p:sp>
      <p:pic>
        <p:nvPicPr>
          <p:cNvPr id="11" name="Picture 10" descr="screenshot of Format Checker results">
            <a:extLst>
              <a:ext uri="{FF2B5EF4-FFF2-40B4-BE49-F238E27FC236}">
                <a16:creationId xmlns:a16="http://schemas.microsoft.com/office/drawing/2014/main" id="{C621218A-C47D-77E7-6C72-95E4AFB75BEE}"/>
              </a:ext>
            </a:extLst>
          </p:cNvPr>
          <p:cNvPicPr>
            <a:picLocks noChangeAspect="1"/>
          </p:cNvPicPr>
          <p:nvPr/>
        </p:nvPicPr>
        <p:blipFill rotWithShape="1">
          <a:blip r:embed="rId3"/>
          <a:srcRect l="18468" t="709" r="817" b="14089"/>
          <a:stretch/>
        </p:blipFill>
        <p:spPr>
          <a:xfrm>
            <a:off x="1754908" y="2015489"/>
            <a:ext cx="8931564" cy="4429225"/>
          </a:xfrm>
          <a:prstGeom prst="rect">
            <a:avLst/>
          </a:prstGeom>
        </p:spPr>
      </p:pic>
      <p:sp>
        <p:nvSpPr>
          <p:cNvPr id="14" name="TextBox 13">
            <a:extLst>
              <a:ext uri="{FF2B5EF4-FFF2-40B4-BE49-F238E27FC236}">
                <a16:creationId xmlns:a16="http://schemas.microsoft.com/office/drawing/2014/main" id="{C9FEFB3E-9170-DE4F-104C-45C688C23EEF}"/>
              </a:ext>
            </a:extLst>
          </p:cNvPr>
          <p:cNvSpPr txBox="1"/>
          <p:nvPr/>
        </p:nvSpPr>
        <p:spPr>
          <a:xfrm>
            <a:off x="8248221" y="3768436"/>
            <a:ext cx="1908870" cy="923330"/>
          </a:xfrm>
          <a:prstGeom prst="rect">
            <a:avLst/>
          </a:prstGeom>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p:spPr>
        <p:txBody>
          <a:bodyPr wrap="square" rtlCol="0">
            <a:spAutoFit/>
          </a:bodyPr>
          <a:lstStyle/>
          <a:p>
            <a:r>
              <a:rPr lang="en-US" dirty="0"/>
              <a:t>School Code is 4 bytes. File shows 5 bytes.  </a:t>
            </a:r>
          </a:p>
        </p:txBody>
      </p:sp>
    </p:spTree>
    <p:extLst>
      <p:ext uri="{BB962C8B-B14F-4D97-AF65-F5344CB8AC3E}">
        <p14:creationId xmlns:p14="http://schemas.microsoft.com/office/powerpoint/2010/main" val="1136538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 2. </a:t>
            </a:r>
            <a:r>
              <a:rPr lang="en-US" dirty="0">
                <a:solidFill>
                  <a:schemeClr val="bg1"/>
                </a:solidFill>
              </a:rPr>
              <a:t>Upload Discipline Action File (District - DIS role)</a:t>
            </a:r>
          </a:p>
        </p:txBody>
      </p:sp>
      <p:sp>
        <p:nvSpPr>
          <p:cNvPr id="2" name="Content Placeholder 1"/>
          <p:cNvSpPr>
            <a:spLocks noGrp="1"/>
          </p:cNvSpPr>
          <p:nvPr>
            <p:ph idx="1"/>
          </p:nvPr>
        </p:nvSpPr>
        <p:spPr>
          <a:xfrm>
            <a:off x="133351" y="1409699"/>
            <a:ext cx="4138609" cy="2828926"/>
          </a:xfrm>
        </p:spPr>
        <p:txBody>
          <a:bodyPr>
            <a:noAutofit/>
          </a:bodyPr>
          <a:lstStyle/>
          <a:p>
            <a:pPr marL="0" indent="0">
              <a:lnSpc>
                <a:spcPct val="100000"/>
              </a:lnSpc>
              <a:spcBef>
                <a:spcPts val="0"/>
              </a:spcBef>
              <a:buNone/>
            </a:pPr>
            <a:r>
              <a:rPr lang="en-US" sz="1600" dirty="0">
                <a:latin typeface="+mn-lt"/>
              </a:rPr>
              <a:t>1. Click on </a:t>
            </a:r>
            <a:r>
              <a:rPr lang="en-US" sz="1600" b="1" dirty="0">
                <a:latin typeface="+mn-lt"/>
              </a:rPr>
              <a:t>File Upload/Data File Upload</a:t>
            </a:r>
          </a:p>
          <a:p>
            <a:pPr marL="0" indent="0">
              <a:lnSpc>
                <a:spcPct val="100000"/>
              </a:lnSpc>
              <a:spcBef>
                <a:spcPts val="0"/>
              </a:spcBef>
              <a:buNone/>
            </a:pPr>
            <a:r>
              <a:rPr lang="en-US" sz="1600" dirty="0">
                <a:latin typeface="+mn-lt"/>
              </a:rPr>
              <a:t>2. Select </a:t>
            </a:r>
            <a:r>
              <a:rPr lang="en-US" sz="1600" b="1" dirty="0">
                <a:latin typeface="+mn-lt"/>
              </a:rPr>
              <a:t>Dataset, File Type, School Year, Org/LEA</a:t>
            </a:r>
            <a:endParaRPr lang="en-US" sz="1600" dirty="0">
              <a:latin typeface="+mn-lt"/>
            </a:endParaRPr>
          </a:p>
          <a:p>
            <a:pPr marL="0" indent="0">
              <a:lnSpc>
                <a:spcPct val="100000"/>
              </a:lnSpc>
              <a:spcBef>
                <a:spcPts val="0"/>
              </a:spcBef>
              <a:buNone/>
            </a:pPr>
            <a:r>
              <a:rPr lang="en-US" sz="1600" dirty="0">
                <a:latin typeface="+mn-lt"/>
              </a:rPr>
              <a:t>3. Click on </a:t>
            </a:r>
            <a:r>
              <a:rPr lang="en-US" sz="1600" b="1" dirty="0">
                <a:latin typeface="+mn-lt"/>
              </a:rPr>
              <a:t>Choose File</a:t>
            </a:r>
            <a:r>
              <a:rPr lang="en-US" sz="1600" dirty="0">
                <a:latin typeface="+mn-lt"/>
              </a:rPr>
              <a:t> to locate file</a:t>
            </a:r>
          </a:p>
          <a:p>
            <a:pPr marL="0" indent="0">
              <a:lnSpc>
                <a:spcPct val="100000"/>
              </a:lnSpc>
              <a:spcBef>
                <a:spcPts val="0"/>
              </a:spcBef>
              <a:buNone/>
            </a:pPr>
            <a:r>
              <a:rPr lang="en-US" sz="1600" dirty="0">
                <a:latin typeface="+mn-lt"/>
              </a:rPr>
              <a:t>4. Select </a:t>
            </a:r>
            <a:r>
              <a:rPr lang="en-US" sz="1600" b="1" dirty="0">
                <a:latin typeface="+mn-lt"/>
              </a:rPr>
              <a:t>Replace</a:t>
            </a:r>
          </a:p>
          <a:p>
            <a:pPr marL="0" indent="0">
              <a:lnSpc>
                <a:spcPct val="100000"/>
              </a:lnSpc>
              <a:spcBef>
                <a:spcPts val="0"/>
              </a:spcBef>
              <a:buNone/>
            </a:pPr>
            <a:r>
              <a:rPr lang="en-US" sz="1600" dirty="0">
                <a:latin typeface="+mn-lt"/>
              </a:rPr>
              <a:t>5. Click</a:t>
            </a:r>
            <a:r>
              <a:rPr lang="en-US" sz="1600" i="1" dirty="0">
                <a:solidFill>
                  <a:srgbClr val="101E8E"/>
                </a:solidFill>
                <a:latin typeface="+mn-lt"/>
              </a:rPr>
              <a:t> </a:t>
            </a:r>
            <a:r>
              <a:rPr lang="en-US" sz="1600" b="1" dirty="0">
                <a:latin typeface="+mn-lt"/>
              </a:rPr>
              <a:t>Submit    </a:t>
            </a:r>
          </a:p>
          <a:p>
            <a:pPr marL="0" indent="0">
              <a:lnSpc>
                <a:spcPct val="100000"/>
              </a:lnSpc>
              <a:spcBef>
                <a:spcPts val="0"/>
              </a:spcBef>
              <a:buNone/>
            </a:pPr>
            <a:r>
              <a:rPr lang="en-US" sz="1600" dirty="0">
                <a:solidFill>
                  <a:srgbClr val="00B050"/>
                </a:solidFill>
                <a:latin typeface="+mn-lt"/>
              </a:rPr>
              <a:t>Message in green will display across the top indicating file submission has been attempted and a Batch ID</a:t>
            </a:r>
            <a:r>
              <a:rPr lang="en-US" sz="1600" i="1" dirty="0">
                <a:solidFill>
                  <a:srgbClr val="00B050"/>
                </a:solidFill>
                <a:latin typeface="+mn-lt"/>
              </a:rPr>
              <a:t> </a:t>
            </a:r>
            <a:r>
              <a:rPr lang="en-US" sz="1600" dirty="0">
                <a:solidFill>
                  <a:srgbClr val="00B050"/>
                </a:solidFill>
                <a:latin typeface="+mn-lt"/>
              </a:rPr>
              <a:t>will be created</a:t>
            </a:r>
            <a:endParaRPr lang="en-US" sz="1600" b="1" dirty="0">
              <a:solidFill>
                <a:srgbClr val="00B050"/>
              </a:solidFill>
              <a:latin typeface="+mn-lt"/>
            </a:endParaRPr>
          </a:p>
          <a:p>
            <a:pPr marL="0" indent="0">
              <a:lnSpc>
                <a:spcPct val="100000"/>
              </a:lnSpc>
              <a:spcBef>
                <a:spcPts val="0"/>
              </a:spcBef>
              <a:buNone/>
            </a:pPr>
            <a:r>
              <a:rPr lang="en-US" sz="1600" dirty="0">
                <a:latin typeface="+mn-lt"/>
              </a:rPr>
              <a:t>6.</a:t>
            </a:r>
            <a:r>
              <a:rPr lang="en-US" sz="1600" b="1" dirty="0">
                <a:latin typeface="+mn-lt"/>
              </a:rPr>
              <a:t> Always check Batch Maintenance Screen to verify file processed  </a:t>
            </a:r>
          </a:p>
          <a:p>
            <a:pPr marL="0" indent="0">
              <a:lnSpc>
                <a:spcPct val="100000"/>
              </a:lnSpc>
              <a:spcBef>
                <a:spcPts val="0"/>
              </a:spcBef>
              <a:buNone/>
            </a:pPr>
            <a:r>
              <a:rPr lang="en-US" sz="1600" dirty="0">
                <a:latin typeface="+mn-lt"/>
              </a:rPr>
              <a:t>*Email confirmation will be sent once complete</a:t>
            </a:r>
          </a:p>
          <a:p>
            <a:pPr marL="0" indent="0">
              <a:lnSpc>
                <a:spcPct val="100000"/>
              </a:lnSpc>
              <a:spcBef>
                <a:spcPts val="0"/>
              </a:spcBef>
              <a:buNone/>
            </a:pPr>
            <a:endParaRPr lang="en-US" sz="1800" i="1" dirty="0">
              <a:solidFill>
                <a:srgbClr val="00B050"/>
              </a:solidFill>
            </a:endParaRPr>
          </a:p>
          <a:p>
            <a:pPr marL="0" indent="0">
              <a:lnSpc>
                <a:spcPct val="100000"/>
              </a:lnSpc>
              <a:spcBef>
                <a:spcPts val="0"/>
              </a:spcBef>
              <a:buNone/>
            </a:pPr>
            <a:endParaRPr lang="en-US" sz="1800" dirty="0"/>
          </a:p>
        </p:txBody>
      </p:sp>
      <p:pic>
        <p:nvPicPr>
          <p:cNvPr id="4" name="Picture 4" descr="screenshot of steps in Pipeline for file upload">
            <a:extLst>
              <a:ext uri="{FF2B5EF4-FFF2-40B4-BE49-F238E27FC236}">
                <a16:creationId xmlns:a16="http://schemas.microsoft.com/office/drawing/2014/main" id="{75FCE327-2869-82FE-1254-365BD28A1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0" y="2152649"/>
            <a:ext cx="7758114" cy="3816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2730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565" y="205176"/>
            <a:ext cx="6050541" cy="898524"/>
          </a:xfrm>
        </p:spPr>
        <p:txBody>
          <a:bodyPr>
            <a:normAutofit/>
          </a:bodyPr>
          <a:lstStyle/>
          <a:p>
            <a:r>
              <a:rPr lang="en-US" dirty="0">
                <a:solidFill>
                  <a:schemeClr val="bg1"/>
                </a:solidFill>
              </a:rPr>
              <a:t>Step 3: Check Batch Maintenance Screen (District - DIS role) </a:t>
            </a:r>
          </a:p>
        </p:txBody>
      </p:sp>
      <p:sp>
        <p:nvSpPr>
          <p:cNvPr id="2" name="Content Placeholder 1"/>
          <p:cNvSpPr>
            <a:spLocks noGrp="1"/>
          </p:cNvSpPr>
          <p:nvPr>
            <p:ph idx="1"/>
          </p:nvPr>
        </p:nvSpPr>
        <p:spPr>
          <a:xfrm>
            <a:off x="623596" y="1311793"/>
            <a:ext cx="10515600" cy="4351338"/>
          </a:xfrm>
        </p:spPr>
        <p:txBody>
          <a:bodyPr/>
          <a:lstStyle/>
          <a:p>
            <a:pPr marL="285750" indent="-285750">
              <a:buFont typeface="Wingdings" panose="05000000000000000000" pitchFamily="2" charset="2"/>
              <a:buChar char="ü"/>
            </a:pPr>
            <a:r>
              <a:rPr lang="en-US" sz="1800" dirty="0"/>
              <a:t>Check Batch Maintenance to ensure files have processed successfully. </a:t>
            </a:r>
          </a:p>
          <a:p>
            <a:pPr marL="285750" indent="-285750">
              <a:buFont typeface="Wingdings" panose="05000000000000000000" pitchFamily="2" charset="2"/>
              <a:buChar char="ü"/>
            </a:pPr>
            <a:r>
              <a:rPr lang="en-US" sz="1800" dirty="0"/>
              <a:t>Processed Indicator will say “YES”.   If blank or “No”, file did </a:t>
            </a:r>
            <a:r>
              <a:rPr lang="en-US" sz="1800" u="sng" dirty="0"/>
              <a:t>not </a:t>
            </a:r>
            <a:r>
              <a:rPr lang="en-US" sz="1800" dirty="0"/>
              <a:t>upload </a:t>
            </a:r>
          </a:p>
          <a:p>
            <a:pPr marL="285750" indent="-285750">
              <a:buFont typeface="Wingdings" panose="05000000000000000000" pitchFamily="2" charset="2"/>
              <a:buChar char="ü"/>
            </a:pPr>
            <a:r>
              <a:rPr lang="en-US" sz="1800" dirty="0"/>
              <a:t>Check Record Count, Error Count, and make sure submitted date and time look accurate. </a:t>
            </a:r>
          </a:p>
          <a:p>
            <a:pPr lvl="0"/>
            <a:r>
              <a:rPr lang="en-US" sz="1800" dirty="0"/>
              <a:t>Option to download or delete last uploaded file from this screen. Check the ‘select’ box and click ‘Download’ or ‘Delete’ </a:t>
            </a:r>
          </a:p>
          <a:p>
            <a:pPr marL="285750" indent="-285750">
              <a:buFont typeface="Wingdings" panose="05000000000000000000" pitchFamily="2" charset="2"/>
              <a:buChar char="ü"/>
            </a:pPr>
            <a:endParaRPr lang="en-US" sz="1800" dirty="0"/>
          </a:p>
          <a:p>
            <a:pPr marL="0" indent="0">
              <a:buNone/>
            </a:pPr>
            <a:endParaRPr lang="en-US" sz="1800" dirty="0"/>
          </a:p>
          <a:p>
            <a:pPr marL="0" indent="0">
              <a:buNone/>
            </a:pPr>
            <a:endParaRPr lang="en-US" sz="1800" dirty="0"/>
          </a:p>
          <a:p>
            <a:pPr marL="0" indent="0">
              <a:buNone/>
            </a:pPr>
            <a:endParaRPr lang="en-US" dirty="0"/>
          </a:p>
        </p:txBody>
      </p:sp>
      <p:pic>
        <p:nvPicPr>
          <p:cNvPr id="2056" name="Picture 8" descr="screenshot of Batch Maintenance screen in Data Pipeline">
            <a:extLst>
              <a:ext uri="{FF2B5EF4-FFF2-40B4-BE49-F238E27FC236}">
                <a16:creationId xmlns:a16="http://schemas.microsoft.com/office/drawing/2014/main" id="{7814A906-CB2B-6023-28EE-F6AAA8700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3038915"/>
            <a:ext cx="11574624" cy="34618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316FD2E-7341-9CAD-6466-F7537CA09E67}"/>
              </a:ext>
            </a:extLst>
          </p:cNvPr>
          <p:cNvSpPr txBox="1"/>
          <p:nvPr/>
        </p:nvSpPr>
        <p:spPr>
          <a:xfrm>
            <a:off x="3261567" y="5900588"/>
            <a:ext cx="2429164" cy="600164"/>
          </a:xfrm>
          <a:prstGeom prst="rect">
            <a:avLst/>
          </a:prstGeom>
          <a:solidFill>
            <a:schemeClr val="bg1">
              <a:lumMod val="85000"/>
            </a:schemeClr>
          </a:solidFill>
          <a:ln>
            <a:solidFill>
              <a:schemeClr val="bg2">
                <a:lumMod val="50000"/>
              </a:schemeClr>
            </a:solidFill>
          </a:ln>
        </p:spPr>
        <p:txBody>
          <a:bodyPr wrap="square" rtlCol="0">
            <a:spAutoFit/>
          </a:bodyPr>
          <a:lstStyle/>
          <a:p>
            <a:r>
              <a:rPr lang="en-US" sz="1100" b="1" dirty="0"/>
              <a:t>AFTER EVERY FILE UPLOAD - Verify Record Count, Error Count, Processed Indicator = Yes, Submitted Date!</a:t>
            </a:r>
          </a:p>
        </p:txBody>
      </p:sp>
    </p:spTree>
    <p:extLst>
      <p:ext uri="{BB962C8B-B14F-4D97-AF65-F5344CB8AC3E}">
        <p14:creationId xmlns:p14="http://schemas.microsoft.com/office/powerpoint/2010/main" val="3589464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Step 4. Check for interchange/file errors (District-Dis Role)</a:t>
            </a:r>
            <a:br>
              <a:rPr lang="en-US" dirty="0"/>
            </a:br>
            <a:r>
              <a:rPr lang="en-US" dirty="0"/>
              <a:t>Reviewing Errors Under Pipeline Reports</a:t>
            </a:r>
            <a:br>
              <a:rPr lang="en-US" dirty="0"/>
            </a:br>
            <a:endParaRPr lang="en-US" dirty="0"/>
          </a:p>
        </p:txBody>
      </p:sp>
      <p:sp>
        <p:nvSpPr>
          <p:cNvPr id="2" name="Content Placeholder 1"/>
          <p:cNvSpPr>
            <a:spLocks noGrp="1"/>
          </p:cNvSpPr>
          <p:nvPr>
            <p:ph idx="1"/>
          </p:nvPr>
        </p:nvSpPr>
        <p:spPr>
          <a:xfrm>
            <a:off x="1785228" y="1307507"/>
            <a:ext cx="7817496" cy="4706256"/>
          </a:xfrm>
        </p:spPr>
        <p:txBody>
          <a:bodyPr/>
          <a:lstStyle/>
          <a:p>
            <a:r>
              <a:rPr lang="en-US" sz="1800" dirty="0"/>
              <a:t>Click </a:t>
            </a:r>
            <a:r>
              <a:rPr lang="en-US" sz="1800" b="1" dirty="0"/>
              <a:t>Pipeline Reports </a:t>
            </a:r>
            <a:r>
              <a:rPr lang="en-US" sz="1800" dirty="0"/>
              <a:t>and then </a:t>
            </a:r>
            <a:r>
              <a:rPr lang="en-US" sz="1800" b="1" dirty="0"/>
              <a:t>Error Report</a:t>
            </a:r>
            <a:endParaRPr lang="en-US" sz="1800" i="1" dirty="0">
              <a:solidFill>
                <a:srgbClr val="101E8E"/>
              </a:solidFill>
            </a:endParaRPr>
          </a:p>
          <a:p>
            <a:r>
              <a:rPr lang="en-US" sz="1800" dirty="0"/>
              <a:t>Select Dataset, File Type, School Year, Org/LEA, and Error Type </a:t>
            </a:r>
          </a:p>
          <a:p>
            <a:r>
              <a:rPr lang="en-US" sz="1800" dirty="0"/>
              <a:t>Click </a:t>
            </a:r>
            <a:r>
              <a:rPr lang="en-US" sz="1800" b="1" dirty="0"/>
              <a:t>Search</a:t>
            </a:r>
          </a:p>
          <a:p>
            <a:pPr marL="0" indent="0">
              <a:buNone/>
            </a:pPr>
            <a:endParaRPr lang="en-US" i="1" dirty="0">
              <a:solidFill>
                <a:srgbClr val="101E8E"/>
              </a:solidFill>
            </a:endParaRPr>
          </a:p>
        </p:txBody>
      </p:sp>
      <p:pic>
        <p:nvPicPr>
          <p:cNvPr id="4098" name="Picture 2" descr="screenshot of where to find Pipeline Error Reports for Discipline Interchange">
            <a:extLst>
              <a:ext uri="{FF2B5EF4-FFF2-40B4-BE49-F238E27FC236}">
                <a16:creationId xmlns:a16="http://schemas.microsoft.com/office/drawing/2014/main" id="{EECDF081-7F5A-AE34-C1C8-9119A6BB9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671" y="2299121"/>
            <a:ext cx="11676657" cy="41856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E05F21-D477-2ABF-7D7D-AF5B2031AD07}"/>
              </a:ext>
            </a:extLst>
          </p:cNvPr>
          <p:cNvSpPr txBox="1"/>
          <p:nvPr/>
        </p:nvSpPr>
        <p:spPr>
          <a:xfrm>
            <a:off x="9022604" y="3758277"/>
            <a:ext cx="3169396" cy="923330"/>
          </a:xfrm>
          <a:prstGeom prst="rect">
            <a:avLst/>
          </a:prstGeom>
          <a:noFill/>
        </p:spPr>
        <p:txBody>
          <a:bodyPr wrap="square" rtlCol="0">
            <a:spAutoFit/>
          </a:bodyPr>
          <a:lstStyle/>
          <a:p>
            <a:r>
              <a:rPr lang="en-US" dirty="0">
                <a:solidFill>
                  <a:srgbClr val="FF0000"/>
                </a:solidFill>
              </a:rPr>
              <a:t>*For Interchange errors (DIS role), select Discipline Action </a:t>
            </a:r>
          </a:p>
          <a:p>
            <a:endParaRPr lang="en-US" dirty="0">
              <a:solidFill>
                <a:srgbClr val="FF0000"/>
              </a:solidFill>
            </a:endParaRPr>
          </a:p>
        </p:txBody>
      </p:sp>
    </p:spTree>
    <p:extLst>
      <p:ext uri="{BB962C8B-B14F-4D97-AF65-F5344CB8AC3E}">
        <p14:creationId xmlns:p14="http://schemas.microsoft.com/office/powerpoint/2010/main" val="165646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65" y="205176"/>
            <a:ext cx="6349121" cy="898524"/>
          </a:xfrm>
        </p:spPr>
        <p:txBody>
          <a:bodyPr/>
          <a:lstStyle/>
          <a:p>
            <a:r>
              <a:rPr lang="en-US" dirty="0"/>
              <a:t>Helpful status screen for AU respondent to see file upload status of their district(s)</a:t>
            </a:r>
          </a:p>
        </p:txBody>
      </p:sp>
      <p:sp>
        <p:nvSpPr>
          <p:cNvPr id="3" name="Content Placeholder 2"/>
          <p:cNvSpPr>
            <a:spLocks noGrp="1"/>
          </p:cNvSpPr>
          <p:nvPr>
            <p:ph idx="1"/>
          </p:nvPr>
        </p:nvSpPr>
        <p:spPr>
          <a:xfrm>
            <a:off x="214604" y="1418253"/>
            <a:ext cx="7147249" cy="4487565"/>
          </a:xfrm>
        </p:spPr>
        <p:txBody>
          <a:bodyPr/>
          <a:lstStyle/>
          <a:p>
            <a:pPr marL="0" indent="0">
              <a:buNone/>
            </a:pPr>
            <a:r>
              <a:rPr lang="en-US" sz="1600" dirty="0">
                <a:latin typeface="+mn-lt"/>
              </a:rPr>
              <a:t>AUs (SPI role) can see file status of all member districts under </a:t>
            </a:r>
            <a:r>
              <a:rPr lang="en-US" sz="1600" b="1" dirty="0">
                <a:latin typeface="+mn-lt"/>
              </a:rPr>
              <a:t>Special Ed Discipline/Status Dashboard</a:t>
            </a:r>
            <a:r>
              <a:rPr lang="en-US" sz="1600" dirty="0">
                <a:latin typeface="+mn-lt"/>
              </a:rPr>
              <a:t> by filtering on File Type: </a:t>
            </a:r>
            <a:r>
              <a:rPr lang="en-US" sz="1600" b="1" dirty="0">
                <a:highlight>
                  <a:srgbClr val="FFFF00"/>
                </a:highlight>
                <a:latin typeface="+mn-lt"/>
              </a:rPr>
              <a:t>Discipline Action</a:t>
            </a:r>
            <a:r>
              <a:rPr lang="en-US" sz="1600" dirty="0">
                <a:highlight>
                  <a:srgbClr val="FFFF00"/>
                </a:highlight>
                <a:latin typeface="+mn-lt"/>
              </a:rPr>
              <a:t> </a:t>
            </a:r>
          </a:p>
          <a:p>
            <a:pPr marL="0" indent="0">
              <a:buNone/>
            </a:pPr>
            <a:r>
              <a:rPr lang="en-US" sz="1600" dirty="0"/>
              <a:t>Another option – ‘District Activity Report’ found under Cognos Reports/Special Education Discipline  </a:t>
            </a:r>
          </a:p>
          <a:p>
            <a:pPr marL="742950" lvl="1" indent="-285750"/>
            <a:endParaRPr lang="en-US" sz="1600" dirty="0"/>
          </a:p>
          <a:p>
            <a:pPr marL="742950" lvl="1" indent="-285750"/>
            <a:endParaRPr lang="en-US" sz="1600" dirty="0"/>
          </a:p>
          <a:p>
            <a:pPr marL="457200" lvl="1" indent="0">
              <a:buNone/>
            </a:pPr>
            <a:endParaRPr lang="en-US" sz="1800" dirty="0"/>
          </a:p>
        </p:txBody>
      </p:sp>
      <p:pic>
        <p:nvPicPr>
          <p:cNvPr id="12" name="Picture 11" descr="screenshot of status dashboard ">
            <a:extLst>
              <a:ext uri="{FF2B5EF4-FFF2-40B4-BE49-F238E27FC236}">
                <a16:creationId xmlns:a16="http://schemas.microsoft.com/office/drawing/2014/main" id="{508507D2-87DD-AE20-DF05-550F3959554E}"/>
              </a:ext>
            </a:extLst>
          </p:cNvPr>
          <p:cNvPicPr>
            <a:picLocks noChangeAspect="1"/>
          </p:cNvPicPr>
          <p:nvPr/>
        </p:nvPicPr>
        <p:blipFill>
          <a:blip r:embed="rId2"/>
          <a:stretch>
            <a:fillRect/>
          </a:stretch>
        </p:blipFill>
        <p:spPr>
          <a:xfrm>
            <a:off x="606490" y="2703513"/>
            <a:ext cx="10163110" cy="4774544"/>
          </a:xfrm>
          <a:prstGeom prst="rect">
            <a:avLst/>
          </a:prstGeom>
        </p:spPr>
      </p:pic>
    </p:spTree>
    <p:extLst>
      <p:ext uri="{BB962C8B-B14F-4D97-AF65-F5344CB8AC3E}">
        <p14:creationId xmlns:p14="http://schemas.microsoft.com/office/powerpoint/2010/main" val="24491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086" y="86438"/>
            <a:ext cx="8192077" cy="785013"/>
          </a:xfrm>
        </p:spPr>
        <p:txBody>
          <a:bodyPr vert="horz" lIns="91440" tIns="45720" rIns="91440" bIns="45720" rtlCol="0" anchor="ctr" anchorCtr="0">
            <a:normAutofit/>
          </a:bodyPr>
          <a:lstStyle/>
          <a:p>
            <a:pPr>
              <a:defRPr/>
            </a:pPr>
            <a:r>
              <a:rPr lang="en-US" dirty="0">
                <a:latin typeface="Museo Slab 500"/>
              </a:rPr>
              <a:t>Frequently Used Terms and Acronyms</a:t>
            </a:r>
          </a:p>
        </p:txBody>
      </p:sp>
      <p:graphicFrame>
        <p:nvGraphicFramePr>
          <p:cNvPr id="16" name="Content Placeholder 4">
            <a:extLs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00068818"/>
              </p:ext>
            </p:extLst>
          </p:nvPr>
        </p:nvGraphicFramePr>
        <p:xfrm>
          <a:off x="1999674" y="1429962"/>
          <a:ext cx="7762192" cy="5142321"/>
        </p:xfrm>
        <a:graphic>
          <a:graphicData uri="http://schemas.openxmlformats.org/drawingml/2006/table">
            <a:tbl>
              <a:tblPr firstRow="1" bandRow="1">
                <a:tableStyleId>{5C22544A-7EE6-4342-B048-85BDC9FD1C3A}</a:tableStyleId>
              </a:tblPr>
              <a:tblGrid>
                <a:gridCol w="1821322">
                  <a:extLst>
                    <a:ext uri="{9D8B030D-6E8A-4147-A177-3AD203B41FA5}">
                      <a16:colId xmlns:a16="http://schemas.microsoft.com/office/drawing/2014/main" val="20000"/>
                    </a:ext>
                  </a:extLst>
                </a:gridCol>
                <a:gridCol w="5940870">
                  <a:extLst>
                    <a:ext uri="{9D8B030D-6E8A-4147-A177-3AD203B41FA5}">
                      <a16:colId xmlns:a16="http://schemas.microsoft.com/office/drawing/2014/main" val="20001"/>
                    </a:ext>
                  </a:extLst>
                </a:gridCol>
              </a:tblGrid>
              <a:tr h="519869">
                <a:tc>
                  <a:txBody>
                    <a:bodyPr/>
                    <a:lstStyle/>
                    <a:p>
                      <a:r>
                        <a:rPr lang="en-US" sz="2400" b="0" dirty="0">
                          <a:solidFill>
                            <a:schemeClr val="tx1"/>
                          </a:solidFill>
                        </a:rPr>
                        <a:t>Term</a:t>
                      </a:r>
                    </a:p>
                  </a:txBody>
                  <a:tcPr marL="85693" marR="85693" marT="42846" marB="42846">
                    <a:solidFill>
                      <a:schemeClr val="accent3">
                        <a:lumMod val="40000"/>
                        <a:lumOff val="60000"/>
                      </a:schemeClr>
                    </a:solidFill>
                  </a:tcPr>
                </a:tc>
                <a:tc>
                  <a:txBody>
                    <a:bodyPr/>
                    <a:lstStyle/>
                    <a:p>
                      <a:r>
                        <a:rPr lang="en-US" sz="2400" b="0" dirty="0">
                          <a:solidFill>
                            <a:schemeClr val="tx1"/>
                          </a:solidFill>
                        </a:rPr>
                        <a:t>Definition</a:t>
                      </a:r>
                    </a:p>
                  </a:txBody>
                  <a:tcPr marL="85693" marR="85693" marT="42846" marB="42846">
                    <a:solidFill>
                      <a:schemeClr val="accent3">
                        <a:lumMod val="40000"/>
                        <a:lumOff val="60000"/>
                      </a:schemeClr>
                    </a:solidFill>
                  </a:tcPr>
                </a:tc>
                <a:extLst>
                  <a:ext uri="{0D108BD9-81ED-4DB2-BD59-A6C34878D82A}">
                    <a16:rowId xmlns:a16="http://schemas.microsoft.com/office/drawing/2014/main" val="10000"/>
                  </a:ext>
                </a:extLst>
              </a:tr>
              <a:tr h="392153">
                <a:tc>
                  <a:txBody>
                    <a:bodyPr/>
                    <a:lstStyle/>
                    <a:p>
                      <a:r>
                        <a:rPr lang="en-US" sz="1600" dirty="0"/>
                        <a:t>LEA</a:t>
                      </a:r>
                    </a:p>
                  </a:txBody>
                  <a:tcPr marL="85693" marR="85693" marT="42846" marB="42846">
                    <a:solidFill>
                      <a:schemeClr val="bg1">
                        <a:lumMod val="85000"/>
                      </a:schemeClr>
                    </a:solidFill>
                  </a:tcPr>
                </a:tc>
                <a:tc>
                  <a:txBody>
                    <a:bodyPr/>
                    <a:lstStyle/>
                    <a:p>
                      <a:r>
                        <a:rPr lang="en-US" sz="1200" dirty="0"/>
                        <a:t>Local Education Agency</a:t>
                      </a:r>
                    </a:p>
                  </a:txBody>
                  <a:tcPr marL="85693" marR="85693" marT="42846" marB="42846">
                    <a:solidFill>
                      <a:schemeClr val="bg1">
                        <a:lumMod val="85000"/>
                      </a:schemeClr>
                    </a:solidFill>
                  </a:tcPr>
                </a:tc>
                <a:extLst>
                  <a:ext uri="{0D108BD9-81ED-4DB2-BD59-A6C34878D82A}">
                    <a16:rowId xmlns:a16="http://schemas.microsoft.com/office/drawing/2014/main" val="365689240"/>
                  </a:ext>
                </a:extLst>
              </a:tr>
              <a:tr h="491305">
                <a:tc>
                  <a:txBody>
                    <a:bodyPr/>
                    <a:lstStyle/>
                    <a:p>
                      <a:r>
                        <a:rPr lang="en-US" sz="1800" b="0" dirty="0">
                          <a:solidFill>
                            <a:schemeClr val="tx1"/>
                          </a:solidFill>
                        </a:rPr>
                        <a:t>AU</a:t>
                      </a:r>
                      <a:r>
                        <a:rPr lang="en-US" sz="1200" b="0" dirty="0">
                          <a:solidFill>
                            <a:schemeClr val="tx1"/>
                          </a:solidFill>
                        </a:rPr>
                        <a:t> </a:t>
                      </a:r>
                    </a:p>
                  </a:txBody>
                  <a:tcPr marL="85693" marR="85693" marT="42846" marB="42846">
                    <a:solidFill>
                      <a:schemeClr val="bg1">
                        <a:lumMod val="85000"/>
                      </a:schemeClr>
                    </a:solidFill>
                  </a:tcPr>
                </a:tc>
                <a:tc>
                  <a:txBody>
                    <a:bodyPr/>
                    <a:lstStyle/>
                    <a:p>
                      <a:r>
                        <a:rPr lang="en-US" sz="1200" b="0" dirty="0">
                          <a:solidFill>
                            <a:schemeClr val="tx1"/>
                          </a:solidFill>
                        </a:rPr>
                        <a:t>AU stands for Administrative Unit and </a:t>
                      </a:r>
                      <a:r>
                        <a:rPr lang="en-US" sz="1200" dirty="0"/>
                        <a:t>means a school district, board of cooperative services, multi-district administrative unit, a charter school network, a charter school collaborative, or the State Charter School Institute, that is providing educational services to exceptional children and that is responsible for the local administration of services. </a:t>
                      </a:r>
                      <a:endParaRPr lang="en-US" sz="1200" b="0" dirty="0">
                        <a:solidFill>
                          <a:schemeClr val="tx1"/>
                        </a:solidFill>
                      </a:endParaRPr>
                    </a:p>
                  </a:txBody>
                  <a:tcPr marL="85693" marR="85693" marT="42846" marB="42846">
                    <a:solidFill>
                      <a:schemeClr val="bg1">
                        <a:lumMod val="85000"/>
                      </a:schemeClr>
                    </a:solidFill>
                  </a:tcPr>
                </a:tc>
                <a:extLst>
                  <a:ext uri="{0D108BD9-81ED-4DB2-BD59-A6C34878D82A}">
                    <a16:rowId xmlns:a16="http://schemas.microsoft.com/office/drawing/2014/main" val="3670739957"/>
                  </a:ext>
                </a:extLst>
              </a:tr>
              <a:tr h="491305">
                <a:tc>
                  <a:txBody>
                    <a:bodyPr/>
                    <a:lstStyle/>
                    <a:p>
                      <a:r>
                        <a:rPr lang="en-US" sz="1600" dirty="0" err="1"/>
                        <a:t>IdM</a:t>
                      </a:r>
                      <a:endParaRPr lang="en-US" sz="1600" dirty="0"/>
                    </a:p>
                  </a:txBody>
                  <a:tcPr marL="85693" marR="85693" marT="42846" marB="42846">
                    <a:solidFill>
                      <a:schemeClr val="bg1">
                        <a:lumMod val="85000"/>
                      </a:schemeClr>
                    </a:solidFill>
                  </a:tcPr>
                </a:tc>
                <a:tc>
                  <a:txBody>
                    <a:bodyPr/>
                    <a:lstStyle/>
                    <a:p>
                      <a:r>
                        <a:rPr lang="en-US" sz="1200" dirty="0"/>
                        <a:t>Identity</a:t>
                      </a:r>
                      <a:r>
                        <a:rPr lang="en-US" sz="1200" baseline="0" dirty="0"/>
                        <a:t> Management.  A single sign on system, allowing users to navigate between most CDE applications with the same login. </a:t>
                      </a:r>
                      <a:endParaRPr lang="en-US" sz="1200" dirty="0"/>
                    </a:p>
                  </a:txBody>
                  <a:tcPr marL="85693" marR="85693" marT="42846" marB="42846">
                    <a:solidFill>
                      <a:schemeClr val="bg1">
                        <a:lumMod val="85000"/>
                      </a:schemeClr>
                    </a:solidFill>
                  </a:tcPr>
                </a:tc>
                <a:extLst>
                  <a:ext uri="{0D108BD9-81ED-4DB2-BD59-A6C34878D82A}">
                    <a16:rowId xmlns:a16="http://schemas.microsoft.com/office/drawing/2014/main" val="10007"/>
                  </a:ext>
                </a:extLst>
              </a:tr>
              <a:tr h="491305">
                <a:tc>
                  <a:txBody>
                    <a:bodyPr/>
                    <a:lstStyle/>
                    <a:p>
                      <a:r>
                        <a:rPr lang="en-US" sz="1600" dirty="0"/>
                        <a:t>LAM</a:t>
                      </a:r>
                    </a:p>
                  </a:txBody>
                  <a:tcPr marL="85693" marR="85693" marT="42846" marB="42846">
                    <a:solidFill>
                      <a:schemeClr val="bg1">
                        <a:lumMod val="85000"/>
                      </a:schemeClr>
                    </a:solidFill>
                  </a:tcPr>
                </a:tc>
                <a:tc>
                  <a:txBody>
                    <a:bodyPr/>
                    <a:lstStyle/>
                    <a:p>
                      <a:r>
                        <a:rPr lang="en-US" sz="1200" dirty="0"/>
                        <a:t>Local Access</a:t>
                      </a:r>
                      <a:r>
                        <a:rPr lang="en-US" sz="1200" baseline="0" dirty="0"/>
                        <a:t> Manager. The individual with your LEA that is responsible for assigning the appropriate access to CDE applications.</a:t>
                      </a:r>
                      <a:endParaRPr lang="en-US" sz="1200" dirty="0"/>
                    </a:p>
                  </a:txBody>
                  <a:tcPr marL="85693" marR="85693" marT="42846" marB="42846">
                    <a:solidFill>
                      <a:schemeClr val="bg1">
                        <a:lumMod val="85000"/>
                      </a:schemeClr>
                    </a:solidFill>
                  </a:tcPr>
                </a:tc>
                <a:extLst>
                  <a:ext uri="{0D108BD9-81ED-4DB2-BD59-A6C34878D82A}">
                    <a16:rowId xmlns:a16="http://schemas.microsoft.com/office/drawing/2014/main" val="522279974"/>
                  </a:ext>
                </a:extLst>
              </a:tr>
              <a:tr h="502220">
                <a:tc>
                  <a:txBody>
                    <a:bodyPr/>
                    <a:lstStyle/>
                    <a:p>
                      <a:r>
                        <a:rPr lang="en-US" sz="1600" dirty="0"/>
                        <a:t>Interchange</a:t>
                      </a:r>
                    </a:p>
                  </a:txBody>
                  <a:tcPr marL="85693" marR="85693" marT="42846" marB="42846">
                    <a:solidFill>
                      <a:schemeClr val="bg1">
                        <a:lumMod val="85000"/>
                      </a:schemeClr>
                    </a:solidFill>
                  </a:tcPr>
                </a:tc>
                <a:tc>
                  <a:txBody>
                    <a:bodyPr/>
                    <a:lstStyle/>
                    <a:p>
                      <a:r>
                        <a:rPr lang="en-US" sz="1200" dirty="0"/>
                        <a:t>The data holding place within the Data Pipeline. A method</a:t>
                      </a:r>
                      <a:r>
                        <a:rPr lang="en-US" sz="1200" baseline="0" dirty="0"/>
                        <a:t> of providing data to CDE in which  LEA’s may choose from multiple file formats to submit data throughout the year.  </a:t>
                      </a:r>
                      <a:endParaRPr lang="en-US" sz="1200" dirty="0"/>
                    </a:p>
                  </a:txBody>
                  <a:tcPr marL="85693" marR="85693" marT="42846" marB="42846">
                    <a:solidFill>
                      <a:schemeClr val="bg1">
                        <a:lumMod val="85000"/>
                      </a:schemeClr>
                    </a:solidFill>
                  </a:tcPr>
                </a:tc>
                <a:extLst>
                  <a:ext uri="{0D108BD9-81ED-4DB2-BD59-A6C34878D82A}">
                    <a16:rowId xmlns:a16="http://schemas.microsoft.com/office/drawing/2014/main" val="1088273489"/>
                  </a:ext>
                </a:extLst>
              </a:tr>
              <a:tr h="676972">
                <a:tc>
                  <a:txBody>
                    <a:bodyPr/>
                    <a:lstStyle/>
                    <a:p>
                      <a:r>
                        <a:rPr lang="en-US" sz="1600" dirty="0"/>
                        <a:t>Snapshot</a:t>
                      </a:r>
                    </a:p>
                  </a:txBody>
                  <a:tcPr marL="85693" marR="85693" marT="42846" marB="42846">
                    <a:solidFill>
                      <a:schemeClr val="bg1">
                        <a:lumMod val="85000"/>
                      </a:schemeClr>
                    </a:solidFill>
                  </a:tcPr>
                </a:tc>
                <a:tc>
                  <a:txBody>
                    <a:bodyPr/>
                    <a:lstStyle/>
                    <a:p>
                      <a:r>
                        <a:rPr lang="en-US" sz="1200" dirty="0"/>
                        <a:t>A date in time when data is pulled from the appropriate interchanges, validated by additional business rules, and approval given that signifies</a:t>
                      </a:r>
                      <a:r>
                        <a:rPr lang="en-US" sz="1200" baseline="0" dirty="0"/>
                        <a:t> it was accurately reported for a specific point in time by an LEA.</a:t>
                      </a:r>
                      <a:endParaRPr lang="en-US" sz="1200" dirty="0"/>
                    </a:p>
                  </a:txBody>
                  <a:tcPr marL="85693" marR="85693" marT="42846" marB="42846">
                    <a:solidFill>
                      <a:schemeClr val="bg1">
                        <a:lumMod val="85000"/>
                      </a:schemeClr>
                    </a:solidFill>
                  </a:tcPr>
                </a:tc>
                <a:extLst>
                  <a:ext uri="{0D108BD9-81ED-4DB2-BD59-A6C34878D82A}">
                    <a16:rowId xmlns:a16="http://schemas.microsoft.com/office/drawing/2014/main" val="10008"/>
                  </a:ext>
                </a:extLst>
              </a:tr>
              <a:tr h="574313">
                <a:tc>
                  <a:txBody>
                    <a:bodyPr/>
                    <a:lstStyle/>
                    <a:p>
                      <a:r>
                        <a:rPr lang="en-US" sz="1600" b="0" dirty="0">
                          <a:solidFill>
                            <a:schemeClr val="tx1"/>
                          </a:solidFill>
                        </a:rPr>
                        <a:t>Cognos Reports/Cedar</a:t>
                      </a:r>
                      <a:r>
                        <a:rPr lang="en-US" sz="1200" b="0" dirty="0">
                          <a:solidFill>
                            <a:schemeClr val="tx1"/>
                          </a:solidFill>
                        </a:rPr>
                        <a:t> </a:t>
                      </a:r>
                    </a:p>
                  </a:txBody>
                  <a:tcPr marL="85693" marR="85693" marT="42846" marB="42846">
                    <a:solidFill>
                      <a:schemeClr val="bg1">
                        <a:lumMod val="85000"/>
                      </a:schemeClr>
                    </a:solidFill>
                  </a:tcPr>
                </a:tc>
                <a:tc>
                  <a:txBody>
                    <a:bodyPr/>
                    <a:lstStyle/>
                    <a:p>
                      <a:r>
                        <a:rPr lang="en-US" sz="1200" b="0" i="0" kern="1200" dirty="0">
                          <a:solidFill>
                            <a:schemeClr val="dk1"/>
                          </a:solidFill>
                          <a:effectLst/>
                          <a:latin typeface="+mn-lt"/>
                          <a:ea typeface="+mn-ea"/>
                          <a:cs typeface="+mn-cs"/>
                        </a:rPr>
                        <a:t>Colorado Education Data Analysis and Reporting System (CEDAR). </a:t>
                      </a:r>
                      <a:r>
                        <a:rPr lang="en-US" sz="1200" b="0" dirty="0">
                          <a:solidFill>
                            <a:schemeClr val="tx1"/>
                          </a:solidFill>
                        </a:rPr>
                        <a:t>A type of report in which the user can view</a:t>
                      </a:r>
                      <a:r>
                        <a:rPr lang="en-US" sz="1200" b="0" baseline="0" dirty="0">
                          <a:solidFill>
                            <a:schemeClr val="tx1"/>
                          </a:solidFill>
                        </a:rPr>
                        <a:t> applicable reports that are formatted in a user-friendly environment. </a:t>
                      </a:r>
                      <a:endParaRPr lang="en-US" sz="1200" b="0" dirty="0">
                        <a:solidFill>
                          <a:schemeClr val="tx1"/>
                        </a:solidFill>
                      </a:endParaRPr>
                    </a:p>
                  </a:txBody>
                  <a:tcPr marL="85693" marR="85693" marT="42846" marB="42846">
                    <a:solidFill>
                      <a:schemeClr val="bg1">
                        <a:lumMod val="85000"/>
                      </a:schemeClr>
                    </a:solidFill>
                  </a:tcPr>
                </a:tc>
                <a:extLst>
                  <a:ext uri="{0D108BD9-81ED-4DB2-BD59-A6C34878D82A}">
                    <a16:rowId xmlns:a16="http://schemas.microsoft.com/office/drawing/2014/main" val="1232143278"/>
                  </a:ext>
                </a:extLst>
              </a:tr>
              <a:tr h="676972">
                <a:tc>
                  <a:txBody>
                    <a:bodyPr/>
                    <a:lstStyle/>
                    <a:p>
                      <a:r>
                        <a:rPr lang="en-US" sz="1600" dirty="0"/>
                        <a:t>DMS</a:t>
                      </a:r>
                    </a:p>
                  </a:txBody>
                  <a:tcPr marL="85693" marR="85693" marT="42846" marB="42846">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The ESSU Data Management System (DMS) is a single sign on system that assists AUs in meeting accountability requirements for Special Education and Gifted Education.</a:t>
                      </a:r>
                    </a:p>
                  </a:txBody>
                  <a:tcPr marL="85693" marR="85693" marT="42846" marB="42846">
                    <a:solidFill>
                      <a:schemeClr val="bg1">
                        <a:lumMod val="85000"/>
                      </a:schemeClr>
                    </a:solidFill>
                  </a:tcPr>
                </a:tc>
                <a:extLst>
                  <a:ext uri="{0D108BD9-81ED-4DB2-BD59-A6C34878D82A}">
                    <a16:rowId xmlns:a16="http://schemas.microsoft.com/office/drawing/2014/main" val="3620805063"/>
                  </a:ext>
                </a:extLst>
              </a:tr>
            </a:tbl>
          </a:graphicData>
        </a:graphic>
      </p:graphicFrame>
      <p:sp>
        <p:nvSpPr>
          <p:cNvPr id="2" name="Slide Number Placeholder 1">
            <a:extLst>
              <a:ext uri="{FF2B5EF4-FFF2-40B4-BE49-F238E27FC236}">
                <a16:creationId xmlns:a16="http://schemas.microsoft.com/office/drawing/2014/main" id="{F316C7F6-948C-469F-A124-562E24E12643}"/>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3031805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866" y="210327"/>
            <a:ext cx="8065168" cy="898524"/>
          </a:xfrm>
        </p:spPr>
        <p:txBody>
          <a:bodyPr/>
          <a:lstStyle/>
          <a:p>
            <a:r>
              <a:rPr lang="en-US" dirty="0"/>
              <a:t>Step 5. Create a Snapshot (AU- SPI role)</a:t>
            </a:r>
          </a:p>
        </p:txBody>
      </p:sp>
      <p:sp>
        <p:nvSpPr>
          <p:cNvPr id="2" name="Content Placeholder 1"/>
          <p:cNvSpPr>
            <a:spLocks noGrp="1"/>
          </p:cNvSpPr>
          <p:nvPr>
            <p:ph idx="1"/>
          </p:nvPr>
        </p:nvSpPr>
        <p:spPr>
          <a:xfrm>
            <a:off x="176866" y="1329745"/>
            <a:ext cx="11053109" cy="2351809"/>
          </a:xfrm>
        </p:spPr>
        <p:txBody>
          <a:bodyPr>
            <a:normAutofit fontScale="70000" lnSpcReduction="20000"/>
          </a:bodyPr>
          <a:lstStyle/>
          <a:p>
            <a:pPr marL="342900" indent="-342900">
              <a:buAutoNum type="arabicPeriod"/>
            </a:pPr>
            <a:r>
              <a:rPr lang="en-US" sz="2600" dirty="0">
                <a:latin typeface="+mn-lt"/>
              </a:rPr>
              <a:t>Click </a:t>
            </a:r>
            <a:r>
              <a:rPr lang="en-US" sz="2600" b="1" dirty="0">
                <a:latin typeface="+mn-lt"/>
              </a:rPr>
              <a:t>Discipline </a:t>
            </a:r>
            <a:r>
              <a:rPr lang="en-US" sz="2600" dirty="0">
                <a:latin typeface="+mn-lt"/>
              </a:rPr>
              <a:t>tab</a:t>
            </a:r>
          </a:p>
          <a:p>
            <a:pPr marL="342900" indent="-342900">
              <a:buAutoNum type="arabicPeriod"/>
            </a:pPr>
            <a:r>
              <a:rPr lang="en-US" sz="2600" dirty="0">
                <a:latin typeface="+mn-lt"/>
              </a:rPr>
              <a:t>Click </a:t>
            </a:r>
            <a:r>
              <a:rPr lang="en-US" sz="2600" b="1" dirty="0">
                <a:latin typeface="+mn-lt"/>
              </a:rPr>
              <a:t>Snapshot </a:t>
            </a:r>
            <a:r>
              <a:rPr lang="en-US" sz="2600" dirty="0">
                <a:latin typeface="+mn-lt"/>
              </a:rPr>
              <a:t>tab</a:t>
            </a:r>
          </a:p>
          <a:p>
            <a:pPr marL="342900" indent="-342900">
              <a:buFont typeface="+mj-lt"/>
              <a:buAutoNum type="arabicPeriod"/>
            </a:pPr>
            <a:r>
              <a:rPr lang="en-US" sz="2600" dirty="0">
                <a:latin typeface="+mn-lt"/>
              </a:rPr>
              <a:t>Select File Type </a:t>
            </a:r>
            <a:r>
              <a:rPr lang="en-US" sz="2600" b="1" dirty="0">
                <a:latin typeface="+mn-lt"/>
              </a:rPr>
              <a:t>Special Education Discipline/School Year/Organization</a:t>
            </a:r>
          </a:p>
          <a:p>
            <a:pPr marL="342900" indent="-342900">
              <a:buFont typeface="+mj-lt"/>
              <a:buAutoNum type="arabicPeriod"/>
            </a:pPr>
            <a:r>
              <a:rPr lang="en-US" sz="2600" dirty="0">
                <a:latin typeface="+mn-lt"/>
              </a:rPr>
              <a:t>Click</a:t>
            </a:r>
            <a:r>
              <a:rPr lang="en-US" sz="2600" b="1" dirty="0">
                <a:latin typeface="+mn-lt"/>
              </a:rPr>
              <a:t> Search </a:t>
            </a:r>
            <a:r>
              <a:rPr lang="en-US" sz="2600" dirty="0">
                <a:latin typeface="+mn-lt"/>
              </a:rPr>
              <a:t>button</a:t>
            </a:r>
          </a:p>
          <a:p>
            <a:pPr marL="342900" indent="-342900">
              <a:buFont typeface="+mj-lt"/>
              <a:buAutoNum type="arabicPeriod"/>
            </a:pPr>
            <a:r>
              <a:rPr lang="en-US" sz="2600" dirty="0">
                <a:solidFill>
                  <a:schemeClr val="tx1">
                    <a:lumMod val="85000"/>
                    <a:lumOff val="15000"/>
                  </a:schemeClr>
                </a:solidFill>
                <a:latin typeface="+mn-lt"/>
              </a:rPr>
              <a:t>Click</a:t>
            </a:r>
            <a:r>
              <a:rPr lang="en-US" sz="2600" b="1" i="1" dirty="0">
                <a:solidFill>
                  <a:srgbClr val="101E8E"/>
                </a:solidFill>
                <a:latin typeface="+mn-lt"/>
              </a:rPr>
              <a:t> </a:t>
            </a:r>
            <a:r>
              <a:rPr lang="en-US" sz="2600" b="1" dirty="0">
                <a:latin typeface="+mn-lt"/>
              </a:rPr>
              <a:t>Create Snapshot</a:t>
            </a:r>
          </a:p>
          <a:p>
            <a:pPr marL="0" indent="0">
              <a:buNone/>
            </a:pPr>
            <a:r>
              <a:rPr lang="en-US" sz="2600" dirty="0">
                <a:latin typeface="+mn-lt"/>
              </a:rPr>
              <a:t>Expected Message: </a:t>
            </a:r>
            <a:r>
              <a:rPr lang="en-US" sz="2600" b="1" i="1" dirty="0">
                <a:solidFill>
                  <a:srgbClr val="006600"/>
                </a:solidFill>
                <a:latin typeface="+mn-lt"/>
              </a:rPr>
              <a:t>Snapshot creation triggered and processing. A notification email will be sent upon completion.</a:t>
            </a:r>
          </a:p>
          <a:p>
            <a:pPr marL="0" indent="0">
              <a:buNone/>
            </a:pPr>
            <a:r>
              <a:rPr lang="en-US" sz="2600" dirty="0">
                <a:latin typeface="+mn-lt"/>
              </a:rPr>
              <a:t>*Confirmation email will be sent once snapshot has </a:t>
            </a:r>
            <a:r>
              <a:rPr lang="en-US" sz="2600" i="1" dirty="0">
                <a:latin typeface="+mn-lt"/>
              </a:rPr>
              <a:t>completed</a:t>
            </a:r>
          </a:p>
          <a:p>
            <a:endParaRPr lang="en-US" sz="1800" dirty="0"/>
          </a:p>
          <a:p>
            <a:endParaRPr lang="en-US" dirty="0"/>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192" r="11227" b="30185"/>
          <a:stretch/>
        </p:blipFill>
        <p:spPr bwMode="auto">
          <a:xfrm>
            <a:off x="16855142" y="4976446"/>
            <a:ext cx="15304189" cy="4424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Sped Discipline create snapshot screenshot">
            <a:extLst>
              <a:ext uri="{FF2B5EF4-FFF2-40B4-BE49-F238E27FC236}">
                <a16:creationId xmlns:a16="http://schemas.microsoft.com/office/drawing/2014/main" id="{0A1926FA-D4F5-C375-0D17-8B9CAD2B6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1" y="3536124"/>
            <a:ext cx="11824635" cy="274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185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Step 6. Check for snapshot errors (AU- SPI role)</a:t>
            </a:r>
            <a:br>
              <a:rPr lang="en-US" dirty="0"/>
            </a:br>
            <a:r>
              <a:rPr lang="en-US" dirty="0"/>
              <a:t>Reviewing Errors Under Pipeline Reports</a:t>
            </a:r>
            <a:br>
              <a:rPr lang="en-US" dirty="0"/>
            </a:br>
            <a:endParaRPr lang="en-US" dirty="0"/>
          </a:p>
        </p:txBody>
      </p:sp>
      <p:sp>
        <p:nvSpPr>
          <p:cNvPr id="2" name="Content Placeholder 1"/>
          <p:cNvSpPr>
            <a:spLocks noGrp="1"/>
          </p:cNvSpPr>
          <p:nvPr>
            <p:ph idx="1"/>
          </p:nvPr>
        </p:nvSpPr>
        <p:spPr>
          <a:xfrm>
            <a:off x="567401" y="1270185"/>
            <a:ext cx="7817496" cy="4706256"/>
          </a:xfrm>
        </p:spPr>
        <p:txBody>
          <a:bodyPr/>
          <a:lstStyle/>
          <a:p>
            <a:r>
              <a:rPr lang="en-US" sz="1800" dirty="0"/>
              <a:t>Click </a:t>
            </a:r>
            <a:r>
              <a:rPr lang="en-US" sz="1800" b="1" dirty="0"/>
              <a:t>Pipeline Reports </a:t>
            </a:r>
            <a:r>
              <a:rPr lang="en-US" sz="1800" dirty="0"/>
              <a:t>and then </a:t>
            </a:r>
            <a:r>
              <a:rPr lang="en-US" sz="1800" b="1" dirty="0"/>
              <a:t>Error Report</a:t>
            </a:r>
            <a:endParaRPr lang="en-US" sz="1800" i="1" dirty="0">
              <a:solidFill>
                <a:srgbClr val="101E8E"/>
              </a:solidFill>
            </a:endParaRPr>
          </a:p>
          <a:p>
            <a:r>
              <a:rPr lang="en-US" sz="1800" dirty="0"/>
              <a:t>Select Dataset, File Type, School Year, Org/LEA, and Error Type </a:t>
            </a:r>
          </a:p>
          <a:p>
            <a:r>
              <a:rPr lang="en-US" sz="1800" dirty="0"/>
              <a:t>Click </a:t>
            </a:r>
            <a:r>
              <a:rPr lang="en-US" sz="1800" b="1" dirty="0"/>
              <a:t>Search</a:t>
            </a:r>
          </a:p>
          <a:p>
            <a:pPr marL="0" indent="0">
              <a:buNone/>
            </a:pPr>
            <a:endParaRPr lang="en-US" i="1" dirty="0">
              <a:solidFill>
                <a:srgbClr val="101E8E"/>
              </a:solidFill>
            </a:endParaRPr>
          </a:p>
        </p:txBody>
      </p:sp>
      <p:pic>
        <p:nvPicPr>
          <p:cNvPr id="5122" name="Picture 2" descr="screenshot of Sped Disc snapshot errors">
            <a:extLst>
              <a:ext uri="{FF2B5EF4-FFF2-40B4-BE49-F238E27FC236}">
                <a16:creationId xmlns:a16="http://schemas.microsoft.com/office/drawing/2014/main" id="{57D529EA-2DEF-F287-3EAF-7E8FC8F6A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48" y="2409764"/>
            <a:ext cx="10101943" cy="3646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E05F21-D477-2ABF-7D7D-AF5B2031AD07}"/>
              </a:ext>
            </a:extLst>
          </p:cNvPr>
          <p:cNvSpPr txBox="1"/>
          <p:nvPr/>
        </p:nvSpPr>
        <p:spPr>
          <a:xfrm>
            <a:off x="8548352" y="1732127"/>
            <a:ext cx="3169396" cy="1200329"/>
          </a:xfrm>
          <a:prstGeom prst="rect">
            <a:avLst/>
          </a:prstGeom>
          <a:noFill/>
        </p:spPr>
        <p:txBody>
          <a:bodyPr wrap="square" rtlCol="0">
            <a:spAutoFit/>
          </a:bodyPr>
          <a:lstStyle/>
          <a:p>
            <a:endParaRPr lang="en-US" dirty="0">
              <a:solidFill>
                <a:srgbClr val="FF0000"/>
              </a:solidFill>
            </a:endParaRPr>
          </a:p>
          <a:p>
            <a:r>
              <a:rPr lang="en-US" dirty="0">
                <a:solidFill>
                  <a:srgbClr val="FF0000"/>
                </a:solidFill>
              </a:rPr>
              <a:t>For snapshot errors (SPI role), select Special Education Discipline</a:t>
            </a:r>
          </a:p>
        </p:txBody>
      </p:sp>
    </p:spTree>
    <p:extLst>
      <p:ext uri="{BB962C8B-B14F-4D97-AF65-F5344CB8AC3E}">
        <p14:creationId xmlns:p14="http://schemas.microsoft.com/office/powerpoint/2010/main" val="14335817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Reviewing Errors Under Cognos Reports</a:t>
            </a:r>
          </a:p>
        </p:txBody>
      </p:sp>
      <p:sp>
        <p:nvSpPr>
          <p:cNvPr id="3" name="TextBox 2"/>
          <p:cNvSpPr txBox="1"/>
          <p:nvPr/>
        </p:nvSpPr>
        <p:spPr>
          <a:xfrm>
            <a:off x="360271" y="1171995"/>
            <a:ext cx="792541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Click </a:t>
            </a:r>
            <a:r>
              <a:rPr lang="en-US" b="1" dirty="0"/>
              <a:t>Cognos</a:t>
            </a:r>
            <a:r>
              <a:rPr lang="en-US" dirty="0"/>
              <a:t> button at the bottom of the Screen</a:t>
            </a:r>
          </a:p>
          <a:p>
            <a:pPr marL="285750" indent="-285750">
              <a:buFont typeface="Arial" panose="020B0604020202020204" pitchFamily="34" charset="0"/>
              <a:buChar char="•"/>
            </a:pPr>
            <a:r>
              <a:rPr lang="en-US" dirty="0"/>
              <a:t>Another window will open</a:t>
            </a:r>
          </a:p>
          <a:p>
            <a:pPr marL="285750" indent="-285750">
              <a:buFont typeface="Arial" panose="020B0604020202020204" pitchFamily="34" charset="0"/>
              <a:buChar char="•"/>
            </a:pPr>
            <a:r>
              <a:rPr lang="en-US" dirty="0"/>
              <a:t>Click </a:t>
            </a:r>
            <a:r>
              <a:rPr lang="en-US" b="1" dirty="0"/>
              <a:t>Discipline Interchange (DIS role) </a:t>
            </a:r>
            <a:r>
              <a:rPr lang="en-US" dirty="0"/>
              <a:t>OR</a:t>
            </a:r>
            <a:r>
              <a:rPr lang="en-US" b="1" dirty="0"/>
              <a:t> Special Education Discipline (SPI role)</a:t>
            </a:r>
            <a:r>
              <a:rPr lang="en-US" dirty="0"/>
              <a:t> and double click on the error report name to open it</a:t>
            </a:r>
          </a:p>
        </p:txBody>
      </p:sp>
      <p:pic>
        <p:nvPicPr>
          <p:cNvPr id="1026" name="Picture 2" descr="screenshot of cognos error reports for Disc Interchange and Snapshot"/>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65" t="14371" r="61266" b="38168"/>
          <a:stretch/>
        </p:blipFill>
        <p:spPr bwMode="auto">
          <a:xfrm>
            <a:off x="1786329" y="2406960"/>
            <a:ext cx="6288374" cy="4271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Interchange reports screenshot"/>
          <p:cNvPicPr>
            <a:picLocks noChangeAspect="1" noChangeArrowheads="1"/>
          </p:cNvPicPr>
          <p:nvPr/>
        </p:nvPicPr>
        <p:blipFill rotWithShape="1">
          <a:blip r:embed="rId3">
            <a:extLst>
              <a:ext uri="{28A0092B-C50C-407E-A947-70E740481C1C}">
                <a14:useLocalDpi xmlns:a14="http://schemas.microsoft.com/office/drawing/2010/main" val="0"/>
              </a:ext>
            </a:extLst>
          </a:blip>
          <a:srcRect t="21548" r="60880" b="52739"/>
          <a:stretch/>
        </p:blipFill>
        <p:spPr bwMode="auto">
          <a:xfrm>
            <a:off x="5014710" y="2736510"/>
            <a:ext cx="5082540" cy="208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a:extLst>
              <a:ext uri="{C183D7F6-B498-43B3-948B-1728B52AA6E4}">
                <adec:decorative xmlns:adec="http://schemas.microsoft.com/office/drawing/2017/decorative" val="1"/>
              </a:ext>
            </a:extLst>
          </p:cNvPr>
          <p:cNvCxnSpPr>
            <a:cxnSpLocks/>
          </p:cNvCxnSpPr>
          <p:nvPr/>
        </p:nvCxnSpPr>
        <p:spPr>
          <a:xfrm flipV="1">
            <a:off x="4244958" y="4077872"/>
            <a:ext cx="685559" cy="8199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A1D542F7-69F3-4D44-AB6F-A790CBED9E4F}"/>
              </a:ext>
              <a:ext uri="{C183D7F6-B498-43B3-948B-1728B52AA6E4}">
                <adec:decorative xmlns:adec="http://schemas.microsoft.com/office/drawing/2017/decorative" val="1"/>
              </a:ext>
            </a:extLst>
          </p:cNvPr>
          <p:cNvCxnSpPr>
            <a:cxnSpLocks/>
          </p:cNvCxnSpPr>
          <p:nvPr/>
        </p:nvCxnSpPr>
        <p:spPr>
          <a:xfrm>
            <a:off x="2431025" y="5511261"/>
            <a:ext cx="15043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1AC190D-E78C-439A-87B3-6672F1B49C5B}"/>
              </a:ext>
              <a:ext uri="{C183D7F6-B498-43B3-948B-1728B52AA6E4}">
                <adec:decorative xmlns:adec="http://schemas.microsoft.com/office/drawing/2017/decorative" val="1"/>
              </a:ext>
            </a:extLst>
          </p:cNvPr>
          <p:cNvCxnSpPr>
            <a:cxnSpLocks/>
          </p:cNvCxnSpPr>
          <p:nvPr/>
        </p:nvCxnSpPr>
        <p:spPr>
          <a:xfrm>
            <a:off x="4090220" y="5511261"/>
            <a:ext cx="840297" cy="3217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2CAB8A2-2F98-45BD-867C-8D1D340DB12F}"/>
              </a:ext>
            </a:extLst>
          </p:cNvPr>
          <p:cNvSpPr txBox="1"/>
          <p:nvPr/>
        </p:nvSpPr>
        <p:spPr>
          <a:xfrm>
            <a:off x="7443057" y="2795100"/>
            <a:ext cx="4572000" cy="369332"/>
          </a:xfrm>
          <a:prstGeom prst="rect">
            <a:avLst/>
          </a:prstGeom>
          <a:noFill/>
        </p:spPr>
        <p:txBody>
          <a:bodyPr wrap="square">
            <a:spAutoFit/>
          </a:bodyPr>
          <a:lstStyle/>
          <a:p>
            <a:r>
              <a:rPr lang="en-US" dirty="0">
                <a:solidFill>
                  <a:srgbClr val="FF0000"/>
                </a:solidFill>
              </a:rPr>
              <a:t>Interchange Reports</a:t>
            </a:r>
          </a:p>
        </p:txBody>
      </p:sp>
      <p:sp>
        <p:nvSpPr>
          <p:cNvPr id="4" name="Rectangle 3">
            <a:extLst>
              <a:ext uri="{FF2B5EF4-FFF2-40B4-BE49-F238E27FC236}">
                <a16:creationId xmlns:a16="http://schemas.microsoft.com/office/drawing/2014/main" id="{46CDA843-09E9-E157-A9FE-94872E18398A}"/>
              </a:ext>
              <a:ext uri="{C183D7F6-B498-43B3-948B-1728B52AA6E4}">
                <adec:decorative xmlns:adec="http://schemas.microsoft.com/office/drawing/2017/decorative" val="1"/>
              </a:ext>
            </a:extLst>
          </p:cNvPr>
          <p:cNvSpPr/>
          <p:nvPr/>
        </p:nvSpPr>
        <p:spPr>
          <a:xfrm>
            <a:off x="5566612" y="3368843"/>
            <a:ext cx="1812757" cy="3850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screenshot of snapshot reports">
            <a:extLst>
              <a:ext uri="{FF2B5EF4-FFF2-40B4-BE49-F238E27FC236}">
                <a16:creationId xmlns:a16="http://schemas.microsoft.com/office/drawing/2014/main" id="{77B4884A-B5F5-F7FB-662C-9306E6A7D7C8}"/>
              </a:ext>
            </a:extLst>
          </p:cNvPr>
          <p:cNvPicPr>
            <a:picLocks noChangeAspect="1"/>
          </p:cNvPicPr>
          <p:nvPr/>
        </p:nvPicPr>
        <p:blipFill rotWithShape="1">
          <a:blip r:embed="rId4"/>
          <a:srcRect l="-1854" t="8474" r="-1"/>
          <a:stretch/>
        </p:blipFill>
        <p:spPr>
          <a:xfrm>
            <a:off x="4946993" y="4824391"/>
            <a:ext cx="3881020" cy="2315303"/>
          </a:xfrm>
          <a:prstGeom prst="rect">
            <a:avLst/>
          </a:prstGeom>
        </p:spPr>
      </p:pic>
      <p:sp>
        <p:nvSpPr>
          <p:cNvPr id="9" name="TextBox 8">
            <a:extLst>
              <a:ext uri="{FF2B5EF4-FFF2-40B4-BE49-F238E27FC236}">
                <a16:creationId xmlns:a16="http://schemas.microsoft.com/office/drawing/2014/main" id="{6A300F32-70C6-59E5-3041-3D58B2B56A6B}"/>
              </a:ext>
            </a:extLst>
          </p:cNvPr>
          <p:cNvSpPr txBox="1"/>
          <p:nvPr/>
        </p:nvSpPr>
        <p:spPr>
          <a:xfrm>
            <a:off x="7732296" y="5412700"/>
            <a:ext cx="2191437" cy="369332"/>
          </a:xfrm>
          <a:prstGeom prst="rect">
            <a:avLst/>
          </a:prstGeom>
          <a:noFill/>
        </p:spPr>
        <p:txBody>
          <a:bodyPr wrap="square" rtlCol="0">
            <a:spAutoFit/>
          </a:bodyPr>
          <a:lstStyle/>
          <a:p>
            <a:r>
              <a:rPr lang="en-US" dirty="0">
                <a:solidFill>
                  <a:srgbClr val="FF0000"/>
                </a:solidFill>
              </a:rPr>
              <a:t>Snapshot Reports</a:t>
            </a:r>
          </a:p>
        </p:txBody>
      </p:sp>
      <p:sp>
        <p:nvSpPr>
          <p:cNvPr id="11" name="Rectangle 10">
            <a:extLst>
              <a:ext uri="{FF2B5EF4-FFF2-40B4-BE49-F238E27FC236}">
                <a16:creationId xmlns:a16="http://schemas.microsoft.com/office/drawing/2014/main" id="{D50158A6-70D2-BD8E-D392-E70E0F25A47E}"/>
              </a:ext>
              <a:ext uri="{C183D7F6-B498-43B3-948B-1728B52AA6E4}">
                <adec:decorative xmlns:adec="http://schemas.microsoft.com/office/drawing/2017/decorative" val="1"/>
              </a:ext>
            </a:extLst>
          </p:cNvPr>
          <p:cNvSpPr/>
          <p:nvPr/>
        </p:nvSpPr>
        <p:spPr>
          <a:xfrm>
            <a:off x="5828724" y="6296263"/>
            <a:ext cx="2117558" cy="4084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E8BF15E-9E19-DF89-CA87-AC1DF48CCB3C}"/>
              </a:ext>
              <a:ext uri="{C183D7F6-B498-43B3-948B-1728B52AA6E4}">
                <adec:decorative xmlns:adec="http://schemas.microsoft.com/office/drawing/2017/decorative" val="1"/>
              </a:ext>
            </a:extLst>
          </p:cNvPr>
          <p:cNvSpPr/>
          <p:nvPr/>
        </p:nvSpPr>
        <p:spPr>
          <a:xfrm>
            <a:off x="2431025" y="4927626"/>
            <a:ext cx="544696" cy="122060"/>
          </a:xfrm>
          <a:prstGeom prst="rect">
            <a:avLst/>
          </a:prstGeom>
          <a:solidFill>
            <a:schemeClr val="bg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solidFill>
                <a:schemeClr val="tx1"/>
              </a:solidFill>
            </a:endParaRPr>
          </a:p>
        </p:txBody>
      </p:sp>
    </p:spTree>
    <p:extLst>
      <p:ext uri="{BB962C8B-B14F-4D97-AF65-F5344CB8AC3E}">
        <p14:creationId xmlns:p14="http://schemas.microsoft.com/office/powerpoint/2010/main" val="2310763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Reviewing Error Reports in COGNOS</a:t>
            </a:r>
          </a:p>
        </p:txBody>
      </p:sp>
      <p:pic>
        <p:nvPicPr>
          <p:cNvPr id="4" name="Content Placeholder 3" descr="screenshot of cognos error report"/>
          <p:cNvPicPr>
            <a:picLocks noGrp="1" noChangeAspect="1"/>
          </p:cNvPicPr>
          <p:nvPr>
            <p:ph idx="1"/>
          </p:nvPr>
        </p:nvPicPr>
        <p:blipFill rotWithShape="1">
          <a:blip r:embed="rId3"/>
          <a:srcRect t="5452" r="28544" b="51623"/>
          <a:stretch/>
        </p:blipFill>
        <p:spPr>
          <a:xfrm>
            <a:off x="117831" y="1446669"/>
            <a:ext cx="6715035" cy="3227039"/>
          </a:xfrm>
          <a:prstGeom prst="rect">
            <a:avLst/>
          </a:prstGeom>
        </p:spPr>
      </p:pic>
      <p:sp>
        <p:nvSpPr>
          <p:cNvPr id="5" name="Rectangle 4"/>
          <p:cNvSpPr/>
          <p:nvPr/>
        </p:nvSpPr>
        <p:spPr>
          <a:xfrm>
            <a:off x="3605978" y="2736502"/>
            <a:ext cx="2109505" cy="1384995"/>
          </a:xfrm>
          <a:prstGeom prst="rect">
            <a:avLst/>
          </a:prstGeom>
          <a:solidFill>
            <a:schemeClr val="accent1">
              <a:lumMod val="60000"/>
              <a:lumOff val="40000"/>
            </a:schemeClr>
          </a:solidFill>
        </p:spPr>
        <p:txBody>
          <a:bodyPr wrap="square">
            <a:spAutoFit/>
          </a:bodyPr>
          <a:lstStyle/>
          <a:p>
            <a:r>
              <a:rPr lang="en-US" sz="1400" dirty="0"/>
              <a:t>From this screen you can choose to view only Errors, only Warnings, or Errors &amp; Warnings. Select All at once or highlight specific codes. Click Finish. </a:t>
            </a:r>
          </a:p>
        </p:txBody>
      </p:sp>
      <p:sp>
        <p:nvSpPr>
          <p:cNvPr id="6" name="Left Arrow 5">
            <a:extLst>
              <a:ext uri="{C183D7F6-B498-43B3-948B-1728B52AA6E4}">
                <adec:decorative xmlns:adec="http://schemas.microsoft.com/office/drawing/2017/decorative" val="1"/>
              </a:ext>
            </a:extLst>
          </p:cNvPr>
          <p:cNvSpPr/>
          <p:nvPr/>
        </p:nvSpPr>
        <p:spPr>
          <a:xfrm>
            <a:off x="3038609" y="2338362"/>
            <a:ext cx="365760" cy="3009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Left Arrow 6">
            <a:extLst>
              <a:ext uri="{C183D7F6-B498-43B3-948B-1728B52AA6E4}">
                <adec:decorative xmlns:adec="http://schemas.microsoft.com/office/drawing/2017/decorative" val="1"/>
              </a:ext>
            </a:extLst>
          </p:cNvPr>
          <p:cNvSpPr/>
          <p:nvPr/>
        </p:nvSpPr>
        <p:spPr>
          <a:xfrm rot="16200000">
            <a:off x="8208255" y="3124259"/>
            <a:ext cx="356979" cy="35730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Rectangle 8"/>
          <p:cNvSpPr/>
          <p:nvPr/>
        </p:nvSpPr>
        <p:spPr>
          <a:xfrm>
            <a:off x="7227295" y="1446669"/>
            <a:ext cx="2309452" cy="1631216"/>
          </a:xfrm>
          <a:prstGeom prst="rect">
            <a:avLst/>
          </a:prstGeom>
          <a:solidFill>
            <a:schemeClr val="accent1">
              <a:lumMod val="60000"/>
              <a:lumOff val="40000"/>
            </a:schemeClr>
          </a:solidFill>
        </p:spPr>
        <p:txBody>
          <a:bodyPr wrap="square">
            <a:spAutoFit/>
          </a:bodyPr>
          <a:lstStyle/>
          <a:p>
            <a:r>
              <a:rPr lang="en-US" sz="1400" dirty="0"/>
              <a:t>To export error report to Excel click the “Play” button in the upper left of the screen and then double click “Run Excel” or “Run Excel Data”. </a:t>
            </a:r>
          </a:p>
          <a:p>
            <a:endParaRPr lang="en-US" sz="1600" dirty="0">
              <a:latin typeface="Trebuchet MS" panose="020B0603020202020204" pitchFamily="34" charset="0"/>
            </a:endParaRPr>
          </a:p>
        </p:txBody>
      </p:sp>
      <p:pic>
        <p:nvPicPr>
          <p:cNvPr id="13" name="Picture 12" descr="screenshot of cognos Run Excel - where to export report to excel ">
            <a:extLst>
              <a:ext uri="{FF2B5EF4-FFF2-40B4-BE49-F238E27FC236}">
                <a16:creationId xmlns:a16="http://schemas.microsoft.com/office/drawing/2014/main" id="{A7AEDF69-41C1-41C5-80DC-0120EA7F440A}"/>
              </a:ext>
            </a:extLst>
          </p:cNvPr>
          <p:cNvPicPr>
            <a:picLocks noChangeAspect="1"/>
          </p:cNvPicPr>
          <p:nvPr/>
        </p:nvPicPr>
        <p:blipFill rotWithShape="1">
          <a:blip r:embed="rId4"/>
          <a:srcRect t="1669"/>
          <a:stretch/>
        </p:blipFill>
        <p:spPr>
          <a:xfrm>
            <a:off x="7346926" y="3686593"/>
            <a:ext cx="2309452" cy="3449476"/>
          </a:xfrm>
          <a:prstGeom prst="rect">
            <a:avLst/>
          </a:prstGeom>
          <a:ln>
            <a:noFill/>
          </a:ln>
          <a:effectLst>
            <a:outerShdw blurRad="292100" dist="139700" dir="2700000" algn="tl" rotWithShape="0">
              <a:srgbClr val="333333">
                <a:alpha val="65000"/>
              </a:srgbClr>
            </a:outerShdw>
          </a:effectLst>
        </p:spPr>
      </p:pic>
      <p:cxnSp>
        <p:nvCxnSpPr>
          <p:cNvPr id="20" name="Straight Arrow Connector 19">
            <a:extLst>
              <a:ext uri="{FF2B5EF4-FFF2-40B4-BE49-F238E27FC236}">
                <a16:creationId xmlns:a16="http://schemas.microsoft.com/office/drawing/2014/main" id="{924590A2-EEBA-4C41-B6C3-7233D9ACC0C2}"/>
              </a:ext>
              <a:ext uri="{C183D7F6-B498-43B3-948B-1728B52AA6E4}">
                <adec:decorative xmlns:adec="http://schemas.microsoft.com/office/drawing/2017/decorative" val="1"/>
              </a:ext>
            </a:extLst>
          </p:cNvPr>
          <p:cNvCxnSpPr>
            <a:cxnSpLocks/>
          </p:cNvCxnSpPr>
          <p:nvPr/>
        </p:nvCxnSpPr>
        <p:spPr>
          <a:xfrm flipV="1">
            <a:off x="9009109" y="5516850"/>
            <a:ext cx="536724"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0DFAFD7-9199-4A64-91FF-BE590ACB8464}"/>
              </a:ext>
            </a:extLst>
          </p:cNvPr>
          <p:cNvSpPr txBox="1"/>
          <p:nvPr/>
        </p:nvSpPr>
        <p:spPr>
          <a:xfrm>
            <a:off x="9646574" y="5271950"/>
            <a:ext cx="1283110" cy="646331"/>
          </a:xfrm>
          <a:prstGeom prst="rect">
            <a:avLst/>
          </a:prstGeom>
          <a:noFill/>
        </p:spPr>
        <p:txBody>
          <a:bodyPr wrap="square" rtlCol="0">
            <a:spAutoFit/>
          </a:bodyPr>
          <a:lstStyle/>
          <a:p>
            <a:r>
              <a:rPr lang="en-US" dirty="0">
                <a:solidFill>
                  <a:srgbClr val="FF0000"/>
                </a:solidFill>
              </a:rPr>
              <a:t>Allows for filtering</a:t>
            </a:r>
          </a:p>
        </p:txBody>
      </p:sp>
      <p:cxnSp>
        <p:nvCxnSpPr>
          <p:cNvPr id="25" name="Straight Arrow Connector 24">
            <a:extLst>
              <a:ext uri="{FF2B5EF4-FFF2-40B4-BE49-F238E27FC236}">
                <a16:creationId xmlns:a16="http://schemas.microsoft.com/office/drawing/2014/main" id="{CF13042E-6239-432E-A888-8BFDB8E4C8F5}"/>
              </a:ext>
              <a:ext uri="{C183D7F6-B498-43B3-948B-1728B52AA6E4}">
                <adec:decorative xmlns:adec="http://schemas.microsoft.com/office/drawing/2017/decorative" val="1"/>
              </a:ext>
            </a:extLst>
          </p:cNvPr>
          <p:cNvCxnSpPr>
            <a:cxnSpLocks/>
          </p:cNvCxnSpPr>
          <p:nvPr/>
        </p:nvCxnSpPr>
        <p:spPr>
          <a:xfrm flipV="1">
            <a:off x="8981882" y="5158294"/>
            <a:ext cx="536724" cy="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996627A7-E1DB-42C6-A9EB-16688B635348}"/>
              </a:ext>
            </a:extLst>
          </p:cNvPr>
          <p:cNvSpPr txBox="1"/>
          <p:nvPr/>
        </p:nvSpPr>
        <p:spPr>
          <a:xfrm>
            <a:off x="9646574" y="4905025"/>
            <a:ext cx="4572000" cy="369332"/>
          </a:xfrm>
          <a:prstGeom prst="rect">
            <a:avLst/>
          </a:prstGeom>
          <a:noFill/>
        </p:spPr>
        <p:txBody>
          <a:bodyPr wrap="square">
            <a:spAutoFit/>
          </a:bodyPr>
          <a:lstStyle/>
          <a:p>
            <a:r>
              <a:rPr lang="en-US" dirty="0">
                <a:solidFill>
                  <a:srgbClr val="FF0000"/>
                </a:solidFill>
              </a:rPr>
              <a:t>Includes all errors</a:t>
            </a:r>
          </a:p>
        </p:txBody>
      </p:sp>
      <p:sp>
        <p:nvSpPr>
          <p:cNvPr id="11" name="Rectangle 10">
            <a:extLst>
              <a:ext uri="{FF2B5EF4-FFF2-40B4-BE49-F238E27FC236}">
                <a16:creationId xmlns:a16="http://schemas.microsoft.com/office/drawing/2014/main" id="{D52EC271-78F3-474B-A285-2C86E70D66C4}"/>
              </a:ext>
              <a:ext uri="{C183D7F6-B498-43B3-948B-1728B52AA6E4}">
                <adec:decorative xmlns:adec="http://schemas.microsoft.com/office/drawing/2017/decorative" val="1"/>
              </a:ext>
            </a:extLst>
          </p:cNvPr>
          <p:cNvSpPr/>
          <p:nvPr/>
        </p:nvSpPr>
        <p:spPr>
          <a:xfrm>
            <a:off x="7967444" y="5024515"/>
            <a:ext cx="1082578" cy="8508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1194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 Discipline – Snapshot Validation Reports (SPI role-AUs)</a:t>
            </a:r>
          </a:p>
        </p:txBody>
      </p:sp>
      <p:sp>
        <p:nvSpPr>
          <p:cNvPr id="6" name="Rectangle 5"/>
          <p:cNvSpPr/>
          <p:nvPr/>
        </p:nvSpPr>
        <p:spPr>
          <a:xfrm>
            <a:off x="-83976" y="1206630"/>
            <a:ext cx="10751976" cy="369332"/>
          </a:xfrm>
          <a:prstGeom prst="rect">
            <a:avLst/>
          </a:prstGeom>
        </p:spPr>
        <p:txBody>
          <a:bodyPr wrap="square">
            <a:spAutoFit/>
          </a:bodyPr>
          <a:lstStyle/>
          <a:p>
            <a:pPr lvl="1"/>
            <a:r>
              <a:rPr lang="en-US" dirty="0"/>
              <a:t>Select </a:t>
            </a:r>
            <a:r>
              <a:rPr lang="en-US" b="1" dirty="0"/>
              <a:t>Special Education Discipline </a:t>
            </a:r>
            <a:r>
              <a:rPr lang="en-US" dirty="0"/>
              <a:t>folder</a:t>
            </a:r>
            <a:r>
              <a:rPr lang="en-US" b="1" dirty="0"/>
              <a:t> </a:t>
            </a:r>
            <a:r>
              <a:rPr lang="en-US" dirty="0"/>
              <a:t>to see the Sped Discipline Snapshot validation reports</a:t>
            </a:r>
          </a:p>
        </p:txBody>
      </p:sp>
      <p:cxnSp>
        <p:nvCxnSpPr>
          <p:cNvPr id="8" name="Straight Arrow Connector 7">
            <a:extLst>
              <a:ext uri="{C183D7F6-B498-43B3-948B-1728B52AA6E4}">
                <adec:decorative xmlns:adec="http://schemas.microsoft.com/office/drawing/2017/decorative" val="1"/>
              </a:ext>
            </a:extLst>
          </p:cNvPr>
          <p:cNvCxnSpPr/>
          <p:nvPr/>
        </p:nvCxnSpPr>
        <p:spPr>
          <a:xfrm flipV="1">
            <a:off x="4222229" y="4527029"/>
            <a:ext cx="629587" cy="35526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descr="screenshot of cognos reports in Sped Discipline Snapshot cognos folder"/>
          <p:cNvPicPr>
            <a:picLocks noChangeAspect="1" noChangeArrowheads="1"/>
          </p:cNvPicPr>
          <p:nvPr/>
        </p:nvPicPr>
        <p:blipFill rotWithShape="1">
          <a:blip r:embed="rId2">
            <a:extLst>
              <a:ext uri="{28A0092B-C50C-407E-A947-70E740481C1C}">
                <a14:useLocalDpi xmlns:a14="http://schemas.microsoft.com/office/drawing/2010/main" val="0"/>
              </a:ext>
            </a:extLst>
          </a:blip>
          <a:srcRect l="285" t="30463" r="61233" b="15230"/>
          <a:stretch/>
        </p:blipFill>
        <p:spPr bwMode="auto">
          <a:xfrm>
            <a:off x="5054651" y="2271024"/>
            <a:ext cx="5200650" cy="4586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screenshot of cognos reports folde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602" t="14640" r="79453" b="45520"/>
          <a:stretch/>
        </p:blipFill>
        <p:spPr bwMode="auto">
          <a:xfrm>
            <a:off x="1471535" y="2271024"/>
            <a:ext cx="3380281" cy="397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C183D7F6-B498-43B3-948B-1728B52AA6E4}">
                <adec:decorative xmlns:adec="http://schemas.microsoft.com/office/drawing/2017/decorative" val="1"/>
              </a:ext>
            </a:extLst>
          </p:cNvPr>
          <p:cNvCxnSpPr/>
          <p:nvPr/>
        </p:nvCxnSpPr>
        <p:spPr>
          <a:xfrm flipV="1">
            <a:off x="3870960" y="5224073"/>
            <a:ext cx="1033322" cy="3522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BDCD965E-A05B-BE33-46FB-141C7DA6DB98}"/>
              </a:ext>
              <a:ext uri="{C183D7F6-B498-43B3-948B-1728B52AA6E4}">
                <adec:decorative xmlns:adec="http://schemas.microsoft.com/office/drawing/2017/decorative" val="1"/>
              </a:ext>
            </a:extLst>
          </p:cNvPr>
          <p:cNvSpPr/>
          <p:nvPr/>
        </p:nvSpPr>
        <p:spPr>
          <a:xfrm>
            <a:off x="5590674" y="5951622"/>
            <a:ext cx="1098884" cy="1925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948E6B8-18B4-DE69-F9ED-271FEF82DE69}"/>
              </a:ext>
            </a:extLst>
          </p:cNvPr>
          <p:cNvSpPr txBox="1"/>
          <p:nvPr/>
        </p:nvSpPr>
        <p:spPr>
          <a:xfrm>
            <a:off x="8191911" y="5645388"/>
            <a:ext cx="2220923" cy="923330"/>
          </a:xfrm>
          <a:prstGeom prst="rect">
            <a:avLst/>
          </a:prstGeom>
          <a:noFill/>
        </p:spPr>
        <p:txBody>
          <a:bodyPr wrap="square" rtlCol="0">
            <a:spAutoFit/>
          </a:bodyPr>
          <a:lstStyle/>
          <a:p>
            <a:r>
              <a:rPr lang="en-US" dirty="0">
                <a:solidFill>
                  <a:srgbClr val="FF0000"/>
                </a:solidFill>
              </a:rPr>
              <a:t>This is the report that shows all records in your snapshot</a:t>
            </a:r>
          </a:p>
        </p:txBody>
      </p:sp>
      <p:cxnSp>
        <p:nvCxnSpPr>
          <p:cNvPr id="7" name="Straight Arrow Connector 6">
            <a:extLst>
              <a:ext uri="{FF2B5EF4-FFF2-40B4-BE49-F238E27FC236}">
                <a16:creationId xmlns:a16="http://schemas.microsoft.com/office/drawing/2014/main" id="{184DFC05-6EED-2D08-C057-14DED51AB9F8}"/>
              </a:ext>
              <a:ext uri="{C183D7F6-B498-43B3-948B-1728B52AA6E4}">
                <adec:decorative xmlns:adec="http://schemas.microsoft.com/office/drawing/2017/decorative" val="1"/>
              </a:ext>
            </a:extLst>
          </p:cNvPr>
          <p:cNvCxnSpPr>
            <a:cxnSpLocks/>
          </p:cNvCxnSpPr>
          <p:nvPr/>
        </p:nvCxnSpPr>
        <p:spPr>
          <a:xfrm flipV="1">
            <a:off x="6865612" y="5968553"/>
            <a:ext cx="1326300" cy="793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7384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133091"/>
            <a:ext cx="5049192" cy="567314"/>
          </a:xfrm>
        </p:spPr>
        <p:txBody>
          <a:bodyPr>
            <a:normAutofit fontScale="90000"/>
          </a:bodyPr>
          <a:lstStyle/>
          <a:p>
            <a:r>
              <a:rPr lang="en-US" dirty="0"/>
              <a:t>Special Education Discipline:</a:t>
            </a:r>
            <a:br>
              <a:rPr lang="en-US" dirty="0"/>
            </a:br>
            <a:r>
              <a:rPr lang="en-US" dirty="0"/>
              <a:t>District Report For Viewing Snapshot Level Errors (DIS role)</a:t>
            </a:r>
          </a:p>
        </p:txBody>
      </p:sp>
      <p:pic>
        <p:nvPicPr>
          <p:cNvPr id="13" name="Picture 12" descr="COGNOS SPED discipline interchange">
            <a:extLst>
              <a:ext uri="{FF2B5EF4-FFF2-40B4-BE49-F238E27FC236}">
                <a16:creationId xmlns:a16="http://schemas.microsoft.com/office/drawing/2014/main" id="{A484DA5C-A77A-523C-9B62-8E58F222FC45}"/>
              </a:ext>
            </a:extLst>
          </p:cNvPr>
          <p:cNvPicPr>
            <a:picLocks noChangeAspect="1"/>
          </p:cNvPicPr>
          <p:nvPr/>
        </p:nvPicPr>
        <p:blipFill>
          <a:blip r:embed="rId2"/>
          <a:stretch>
            <a:fillRect/>
          </a:stretch>
        </p:blipFill>
        <p:spPr>
          <a:xfrm>
            <a:off x="1151054" y="1547893"/>
            <a:ext cx="10531929" cy="3621266"/>
          </a:xfrm>
          <a:prstGeom prst="rect">
            <a:avLst/>
          </a:prstGeom>
        </p:spPr>
      </p:pic>
      <p:sp>
        <p:nvSpPr>
          <p:cNvPr id="3" name="TextBox 2">
            <a:extLst>
              <a:ext uri="{FF2B5EF4-FFF2-40B4-BE49-F238E27FC236}">
                <a16:creationId xmlns:a16="http://schemas.microsoft.com/office/drawing/2014/main" id="{DF2EA5D6-B457-AEA3-9FC8-F97EA0455B8A}"/>
              </a:ext>
            </a:extLst>
          </p:cNvPr>
          <p:cNvSpPr txBox="1"/>
          <p:nvPr/>
        </p:nvSpPr>
        <p:spPr>
          <a:xfrm>
            <a:off x="5639967" y="5433020"/>
            <a:ext cx="3747155" cy="923330"/>
          </a:xfrm>
          <a:prstGeom prst="rect">
            <a:avLst/>
          </a:prstGeom>
          <a:noFill/>
          <a:ln>
            <a:solidFill>
              <a:schemeClr val="tx2">
                <a:lumMod val="60000"/>
                <a:lumOff val="40000"/>
              </a:schemeClr>
            </a:solidFill>
          </a:ln>
        </p:spPr>
        <p:txBody>
          <a:bodyPr wrap="square" rtlCol="0">
            <a:spAutoFit/>
          </a:bodyPr>
          <a:lstStyle/>
          <a:p>
            <a:r>
              <a:rPr lang="en-US" b="1" dirty="0"/>
              <a:t>This report allows the district respondent to see the Sped Discipline Snapshot errors. </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45</a:t>
            </a:fld>
            <a:endParaRPr lang="en-US"/>
          </a:p>
        </p:txBody>
      </p:sp>
      <p:sp>
        <p:nvSpPr>
          <p:cNvPr id="5" name="Rectangle 4">
            <a:extLst>
              <a:ext uri="{FF2B5EF4-FFF2-40B4-BE49-F238E27FC236}">
                <a16:creationId xmlns:a16="http://schemas.microsoft.com/office/drawing/2014/main" id="{3E8C897E-0241-29ED-7DDE-918AFF2D4A98}"/>
              </a:ext>
              <a:ext uri="{C183D7F6-B498-43B3-948B-1728B52AA6E4}">
                <adec:decorative xmlns:adec="http://schemas.microsoft.com/office/drawing/2017/decorative" val="1"/>
              </a:ext>
            </a:extLst>
          </p:cNvPr>
          <p:cNvSpPr/>
          <p:nvPr/>
        </p:nvSpPr>
        <p:spPr>
          <a:xfrm>
            <a:off x="3853544" y="3023118"/>
            <a:ext cx="615820" cy="139960"/>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0961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76" y="169050"/>
            <a:ext cx="5473817" cy="756418"/>
          </a:xfrm>
        </p:spPr>
        <p:txBody>
          <a:bodyPr>
            <a:normAutofit fontScale="90000"/>
          </a:bodyPr>
          <a:lstStyle/>
          <a:p>
            <a:r>
              <a:rPr lang="en-US" dirty="0"/>
              <a:t>District Sign-Off Form:</a:t>
            </a:r>
            <a:br>
              <a:rPr lang="en-US" dirty="0"/>
            </a:br>
            <a:r>
              <a:rPr lang="en-US" dirty="0"/>
              <a:t>Where to Find the Form in Data Pipeline</a:t>
            </a:r>
          </a:p>
        </p:txBody>
      </p:sp>
      <p:sp>
        <p:nvSpPr>
          <p:cNvPr id="7" name="Rectangle 6"/>
          <p:cNvSpPr/>
          <p:nvPr/>
        </p:nvSpPr>
        <p:spPr>
          <a:xfrm>
            <a:off x="2004061" y="1268151"/>
            <a:ext cx="6783035" cy="646331"/>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en-US" dirty="0">
                <a:solidFill>
                  <a:schemeClr val="accent2">
                    <a:lumMod val="75000"/>
                  </a:schemeClr>
                </a:solidFill>
              </a:rPr>
              <a:t>District responsibility (DIS role)</a:t>
            </a:r>
          </a:p>
          <a:p>
            <a:pPr marL="285750" indent="-285750">
              <a:buFont typeface="Arial" panose="020B0604020202020204" pitchFamily="34" charset="0"/>
              <a:buChar char="•"/>
            </a:pPr>
            <a:r>
              <a:rPr lang="en-US" dirty="0">
                <a:solidFill>
                  <a:schemeClr val="accent2">
                    <a:lumMod val="75000"/>
                  </a:schemeClr>
                </a:solidFill>
              </a:rPr>
              <a:t>Found under Cognos Reports/Discipline Interchange</a:t>
            </a:r>
            <a:endParaRPr lang="en-US" dirty="0">
              <a:solidFill>
                <a:schemeClr val="accent2">
                  <a:lumMod val="75000"/>
                </a:schemeClr>
              </a:solidFill>
              <a:cs typeface="Calibri"/>
            </a:endParaRPr>
          </a:p>
        </p:txBody>
      </p:sp>
      <p:pic>
        <p:nvPicPr>
          <p:cNvPr id="4098" name="Picture 2" descr="Screenshot of the Data Pipeline Menu, Cognos Reports selected.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353" b="43193"/>
          <a:stretch/>
        </p:blipFill>
        <p:spPr bwMode="auto">
          <a:xfrm>
            <a:off x="1656182" y="1909791"/>
            <a:ext cx="8593820" cy="233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descr="Cognos reports menu of report groups. ">
            <a:extLst>
              <a:ext uri="{FF2B5EF4-FFF2-40B4-BE49-F238E27FC236}">
                <a16:creationId xmlns:a16="http://schemas.microsoft.com/office/drawing/2014/main" id="{EA9FE933-F0A0-4B63-BDB4-C7D43E3E9091}"/>
              </a:ext>
            </a:extLst>
          </p:cNvPr>
          <p:cNvPicPr>
            <a:picLocks noChangeAspect="1"/>
          </p:cNvPicPr>
          <p:nvPr/>
        </p:nvPicPr>
        <p:blipFill>
          <a:blip r:embed="rId3"/>
          <a:stretch>
            <a:fillRect/>
          </a:stretch>
        </p:blipFill>
        <p:spPr>
          <a:xfrm>
            <a:off x="2715946" y="2208947"/>
            <a:ext cx="2566186" cy="3397339"/>
          </a:xfrm>
          <a:prstGeom prst="rect">
            <a:avLst/>
          </a:prstGeom>
        </p:spPr>
      </p:pic>
      <p:sp>
        <p:nvSpPr>
          <p:cNvPr id="5" name="Rectangle 4" descr="Indicates to select the Special Education Discipline Interchange to find the District Authority Sign Off Form. "/>
          <p:cNvSpPr/>
          <p:nvPr/>
        </p:nvSpPr>
        <p:spPr>
          <a:xfrm>
            <a:off x="2757724" y="2879689"/>
            <a:ext cx="2175548" cy="386025"/>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8" name="Picture 7" descr="Menu of reports within the Special Education Interchange. ">
            <a:extLst>
              <a:ext uri="{FF2B5EF4-FFF2-40B4-BE49-F238E27FC236}">
                <a16:creationId xmlns:a16="http://schemas.microsoft.com/office/drawing/2014/main" id="{32038CDB-25E3-4097-B0D7-AEFB0C5CF5BF}"/>
              </a:ext>
            </a:extLst>
          </p:cNvPr>
          <p:cNvPicPr>
            <a:picLocks noChangeAspect="1"/>
          </p:cNvPicPr>
          <p:nvPr/>
        </p:nvPicPr>
        <p:blipFill>
          <a:blip r:embed="rId4"/>
          <a:stretch>
            <a:fillRect/>
          </a:stretch>
        </p:blipFill>
        <p:spPr>
          <a:xfrm>
            <a:off x="5364983" y="2666283"/>
            <a:ext cx="5228948" cy="2484215"/>
          </a:xfrm>
          <a:prstGeom prst="rect">
            <a:avLst/>
          </a:prstGeom>
        </p:spPr>
      </p:pic>
      <p:sp>
        <p:nvSpPr>
          <p:cNvPr id="6" name="Rectangle 5" descr="Indicates the District Authority Sign-off form"/>
          <p:cNvSpPr/>
          <p:nvPr/>
        </p:nvSpPr>
        <p:spPr>
          <a:xfrm>
            <a:off x="5669969" y="3937295"/>
            <a:ext cx="2407298" cy="306458"/>
          </a:xfrm>
          <a:prstGeom prst="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Arrow Connector 9">
            <a:extLst>
              <a:ext uri="{FF2B5EF4-FFF2-40B4-BE49-F238E27FC236}">
                <a16:creationId xmlns:a16="http://schemas.microsoft.com/office/drawing/2014/main" id="{751359EE-8388-4DBA-8332-13047FB96531}"/>
              </a:ext>
              <a:ext uri="{C183D7F6-B498-43B3-948B-1728B52AA6E4}">
                <adec:decorative xmlns:adec="http://schemas.microsoft.com/office/drawing/2017/decorative" val="1"/>
              </a:ext>
            </a:extLst>
          </p:cNvPr>
          <p:cNvCxnSpPr/>
          <p:nvPr/>
        </p:nvCxnSpPr>
        <p:spPr>
          <a:xfrm flipV="1">
            <a:off x="2553546" y="3349691"/>
            <a:ext cx="204179" cy="5876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a:extLst>
              <a:ext uri="{FF2B5EF4-FFF2-40B4-BE49-F238E27FC236}">
                <a16:creationId xmlns:a16="http://schemas.microsoft.com/office/drawing/2014/main" id="{147ED7D0-C19D-4078-AED4-8A0BE812DE84}"/>
              </a:ext>
              <a:ext uri="{C183D7F6-B498-43B3-948B-1728B52AA6E4}">
                <adec:decorative xmlns:adec="http://schemas.microsoft.com/office/drawing/2017/decorative" val="1"/>
              </a:ext>
            </a:extLst>
          </p:cNvPr>
          <p:cNvCxnSpPr>
            <a:cxnSpLocks/>
          </p:cNvCxnSpPr>
          <p:nvPr/>
        </p:nvCxnSpPr>
        <p:spPr>
          <a:xfrm>
            <a:off x="5058199" y="3349691"/>
            <a:ext cx="518465" cy="66247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9" name="TextBox 8">
            <a:extLst>
              <a:ext uri="{FF2B5EF4-FFF2-40B4-BE49-F238E27FC236}">
                <a16:creationId xmlns:a16="http://schemas.microsoft.com/office/drawing/2014/main" id="{B4791DED-3D1B-674E-8FDA-F15F4B0F02F4}"/>
              </a:ext>
            </a:extLst>
          </p:cNvPr>
          <p:cNvSpPr txBox="1"/>
          <p:nvPr/>
        </p:nvSpPr>
        <p:spPr>
          <a:xfrm>
            <a:off x="2715301" y="5529559"/>
            <a:ext cx="6577989" cy="646331"/>
          </a:xfrm>
          <a:prstGeom prst="rect">
            <a:avLst/>
          </a:prstGeom>
          <a:noFill/>
        </p:spPr>
        <p:txBody>
          <a:bodyPr wrap="square" rtlCol="0">
            <a:spAutoFit/>
          </a:bodyPr>
          <a:lstStyle/>
          <a:p>
            <a:r>
              <a:rPr lang="en-US" dirty="0"/>
              <a:t>Form should be sent by each district respondent to AU/BOCES  respondent by the closing date in August. No need to send to CDE!</a:t>
            </a:r>
          </a:p>
        </p:txBody>
      </p:sp>
      <p:sp>
        <p:nvSpPr>
          <p:cNvPr id="4" name="Rectangle 3">
            <a:extLst>
              <a:ext uri="{FF2B5EF4-FFF2-40B4-BE49-F238E27FC236}">
                <a16:creationId xmlns:a16="http://schemas.microsoft.com/office/drawing/2014/main" id="{AFAF9466-987A-05A9-D635-E7D5E29E890D}"/>
              </a:ext>
              <a:ext uri="{C183D7F6-B498-43B3-948B-1728B52AA6E4}">
                <adec:decorative xmlns:adec="http://schemas.microsoft.com/office/drawing/2017/decorative" val="1"/>
              </a:ext>
            </a:extLst>
          </p:cNvPr>
          <p:cNvSpPr/>
          <p:nvPr/>
        </p:nvSpPr>
        <p:spPr>
          <a:xfrm>
            <a:off x="2985797" y="2939158"/>
            <a:ext cx="615820" cy="139960"/>
          </a:xfrm>
          <a:prstGeom prst="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3191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BC4D60-27B7-2A59-831F-5E502189484A}"/>
              </a:ext>
            </a:extLst>
          </p:cNvPr>
          <p:cNvSpPr>
            <a:spLocks noGrp="1"/>
          </p:cNvSpPr>
          <p:nvPr>
            <p:ph type="title"/>
          </p:nvPr>
        </p:nvSpPr>
        <p:spPr>
          <a:xfrm>
            <a:off x="0" y="4634010"/>
            <a:ext cx="8505825" cy="2056265"/>
          </a:xfrm>
        </p:spPr>
        <p:txBody>
          <a:bodyPr>
            <a:normAutofit fontScale="90000"/>
          </a:bodyPr>
          <a:lstStyle/>
          <a:p>
            <a:pPr marL="457200">
              <a:spcBef>
                <a:spcPts val="0"/>
              </a:spcBef>
            </a:pPr>
            <a:r>
              <a:rPr lang="en-US" sz="2000" u="sng" dirty="0">
                <a:latin typeface="Calibri" panose="020F0502020204030204" pitchFamily="34" charset="0"/>
                <a:ea typeface="Calibri" panose="020F0502020204030204" pitchFamily="34" charset="0"/>
              </a:rPr>
              <a:t>Final Snapshot Approval Steps Within Data Pipeline (AU – SPI Approver Role):</a:t>
            </a:r>
            <a:br>
              <a:rPr lang="en-US" sz="2000" dirty="0">
                <a:latin typeface="Calibri" panose="020F0502020204030204" pitchFamily="34" charset="0"/>
                <a:ea typeface="Calibri" panose="020F0502020204030204" pitchFamily="34" charset="0"/>
              </a:rPr>
            </a:br>
            <a:r>
              <a:rPr lang="en-US" sz="1800" dirty="0">
                <a:latin typeface="Calibri" panose="020F0502020204030204" pitchFamily="34" charset="0"/>
                <a:ea typeface="Calibri" panose="020F0502020204030204" pitchFamily="34" charset="0"/>
              </a:rPr>
              <a:t>1. Click Special Ed Discipline on the left menu</a:t>
            </a:r>
            <a:br>
              <a:rPr lang="en-US" sz="1800" dirty="0">
                <a:latin typeface="Calibri" panose="020F0502020204030204" pitchFamily="34" charset="0"/>
                <a:ea typeface="Calibri" panose="020F0502020204030204" pitchFamily="34" charset="0"/>
              </a:rPr>
            </a:br>
            <a:r>
              <a:rPr lang="en-US" sz="1800" dirty="0">
                <a:latin typeface="Calibri" panose="020F0502020204030204" pitchFamily="34" charset="0"/>
                <a:ea typeface="Calibri" panose="020F0502020204030204" pitchFamily="34" charset="0"/>
              </a:rPr>
              <a:t>2. Click Status Dashboard</a:t>
            </a:r>
            <a:br>
              <a:rPr lang="en-US" sz="1800" dirty="0">
                <a:latin typeface="Calibri" panose="020F0502020204030204" pitchFamily="34" charset="0"/>
                <a:ea typeface="Calibri" panose="020F0502020204030204" pitchFamily="34" charset="0"/>
              </a:rPr>
            </a:br>
            <a:r>
              <a:rPr lang="en-US" sz="1800" dirty="0">
                <a:latin typeface="Calibri" panose="020F0502020204030204" pitchFamily="34" charset="0"/>
                <a:ea typeface="Calibri" panose="020F0502020204030204" pitchFamily="34" charset="0"/>
              </a:rPr>
              <a:t>3. Use the drop downs to select the appropriate values for 2023-2024</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rPr>
              <a:t>4.</a:t>
            </a:r>
            <a:r>
              <a:rPr lang="en-US" sz="1800" b="1" dirty="0">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Check the box next to your Admin Unit name and number and then hover over and click on your actual Admin Unit number and name to get to the next screen which contains the ‘Submit to CDE’ button.</a:t>
            </a:r>
            <a:r>
              <a:rPr lang="en-US" sz="1800" b="1" dirty="0">
                <a:latin typeface="Calibri" panose="020F0502020204030204" pitchFamily="34" charset="0"/>
                <a:ea typeface="Calibri" panose="020F0502020204030204" pitchFamily="34" charset="0"/>
              </a:rPr>
              <a:t>   </a:t>
            </a:r>
            <a:r>
              <a:rPr lang="en-US" sz="1800" b="1" dirty="0">
                <a:solidFill>
                  <a:srgbClr val="FF0000"/>
                </a:solidFill>
                <a:latin typeface="Calibri" panose="020F0502020204030204" pitchFamily="34" charset="0"/>
                <a:ea typeface="Calibri" panose="020F0502020204030204" pitchFamily="34" charset="0"/>
              </a:rPr>
              <a:t>*This is the extra step that is often times missed when trying to find the submit screen</a:t>
            </a:r>
            <a:br>
              <a:rPr lang="en-US" sz="1800" dirty="0">
                <a:latin typeface="Calibri" panose="020F0502020204030204" pitchFamily="34" charset="0"/>
                <a:ea typeface="Calibri" panose="020F0502020204030204" pitchFamily="34" charset="0"/>
              </a:rPr>
            </a:br>
            <a:br>
              <a:rPr lang="en-US" sz="1100" dirty="0">
                <a:latin typeface="Calibri" panose="020F0502020204030204" pitchFamily="34" charset="0"/>
                <a:ea typeface="Calibri" panose="020F0502020204030204" pitchFamily="34" charset="0"/>
              </a:rPr>
            </a:br>
            <a:br>
              <a:rPr lang="en-US" sz="1100" dirty="0">
                <a:latin typeface="Calibri" panose="020F0502020204030204" pitchFamily="34" charset="0"/>
                <a:ea typeface="Calibri" panose="020F0502020204030204" pitchFamily="34" charset="0"/>
              </a:rPr>
            </a:br>
            <a:br>
              <a:rPr lang="en-US" sz="1100" dirty="0">
                <a:latin typeface="Calibri" panose="020F0502020204030204" pitchFamily="34" charset="0"/>
                <a:ea typeface="Calibri" panose="020F0502020204030204" pitchFamily="34" charset="0"/>
              </a:rPr>
            </a:br>
            <a:endParaRPr lang="en-US" dirty="0"/>
          </a:p>
        </p:txBody>
      </p:sp>
      <p:pic>
        <p:nvPicPr>
          <p:cNvPr id="1026" name="Picture 2" descr="screenshot of where to get to the approval screen under Status Dashboard">
            <a:extLst>
              <a:ext uri="{FF2B5EF4-FFF2-40B4-BE49-F238E27FC236}">
                <a16:creationId xmlns:a16="http://schemas.microsoft.com/office/drawing/2014/main" id="{FD111374-E6DE-44EC-EBC3-588D83775A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13" b="17659"/>
          <a:stretch/>
        </p:blipFill>
        <p:spPr bwMode="auto">
          <a:xfrm>
            <a:off x="180392" y="167725"/>
            <a:ext cx="11306162" cy="421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4BC07AD-F6A9-35D0-4624-9DB087399B63}"/>
              </a:ext>
            </a:extLst>
          </p:cNvPr>
          <p:cNvSpPr txBox="1"/>
          <p:nvPr/>
        </p:nvSpPr>
        <p:spPr>
          <a:xfrm>
            <a:off x="9081794" y="4476439"/>
            <a:ext cx="2748255" cy="1200329"/>
          </a:xfrm>
          <a:prstGeom prst="rect">
            <a:avLst/>
          </a:prstGeom>
          <a:noFill/>
        </p:spPr>
        <p:txBody>
          <a:bodyPr wrap="square" rtlCol="0">
            <a:spAutoFit/>
          </a:bodyPr>
          <a:lstStyle/>
          <a:p>
            <a:r>
              <a:rPr lang="en-US" dirty="0"/>
              <a:t>This step should not be done until the reports have been validated and signed by the Sped Director! </a:t>
            </a:r>
          </a:p>
        </p:txBody>
      </p:sp>
      <p:sp>
        <p:nvSpPr>
          <p:cNvPr id="4" name="Slide Number Placeholder 3">
            <a:extLst>
              <a:ext uri="{FF2B5EF4-FFF2-40B4-BE49-F238E27FC236}">
                <a16:creationId xmlns:a16="http://schemas.microsoft.com/office/drawing/2014/main" id="{4D560CB2-1019-2544-DF3D-17C25E422E16}"/>
              </a:ext>
            </a:extLst>
          </p:cNvPr>
          <p:cNvSpPr>
            <a:spLocks noGrp="1"/>
          </p:cNvSpPr>
          <p:nvPr>
            <p:ph type="sldNum" sz="quarter" idx="4294967295"/>
          </p:nvPr>
        </p:nvSpPr>
        <p:spPr>
          <a:xfrm>
            <a:off x="1524000" y="6427789"/>
            <a:ext cx="2057400" cy="365125"/>
          </a:xfrm>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1467565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5B7F7-291B-B29D-3826-2B803EF7EBEC}"/>
              </a:ext>
            </a:extLst>
          </p:cNvPr>
          <p:cNvSpPr>
            <a:spLocks noGrp="1"/>
          </p:cNvSpPr>
          <p:nvPr>
            <p:ph type="title"/>
          </p:nvPr>
        </p:nvSpPr>
        <p:spPr/>
        <p:txBody>
          <a:bodyPr/>
          <a:lstStyle/>
          <a:p>
            <a:r>
              <a:rPr lang="en-US" dirty="0"/>
              <a:t>Final snapshot approval in Data Pipeline (AU – SPI role)</a:t>
            </a:r>
          </a:p>
        </p:txBody>
      </p:sp>
      <p:pic>
        <p:nvPicPr>
          <p:cNvPr id="2050" name="Picture 1" descr="screenshot of final approval - submit to CDE screen">
            <a:extLst>
              <a:ext uri="{FF2B5EF4-FFF2-40B4-BE49-F238E27FC236}">
                <a16:creationId xmlns:a16="http://schemas.microsoft.com/office/drawing/2014/main" id="{6B2DD848-B0CC-F400-1B29-E824A9FED28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4238" y="1344092"/>
            <a:ext cx="8759439" cy="411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41F41C5-EDE3-7E05-3C53-C6535D2440F7}"/>
              </a:ext>
            </a:extLst>
          </p:cNvPr>
          <p:cNvSpPr txBox="1"/>
          <p:nvPr/>
        </p:nvSpPr>
        <p:spPr>
          <a:xfrm>
            <a:off x="2063786" y="5503688"/>
            <a:ext cx="8370751" cy="923330"/>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rPr>
              <a:t>5. Click the </a:t>
            </a:r>
            <a:r>
              <a:rPr lang="en-US" u="sng" dirty="0">
                <a:latin typeface="Calibri" panose="020F0502020204030204" pitchFamily="34" charset="0"/>
                <a:ea typeface="Calibri" panose="020F0502020204030204" pitchFamily="34" charset="0"/>
              </a:rPr>
              <a:t>Submit to CDE</a:t>
            </a:r>
            <a:r>
              <a:rPr lang="en-US" dirty="0">
                <a:latin typeface="Calibri" panose="020F0502020204030204" pitchFamily="34" charset="0"/>
                <a:ea typeface="Calibri" panose="020F0502020204030204" pitchFamily="34" charset="0"/>
              </a:rPr>
              <a:t> button  (Only SPI-APPROVERS will have this ability) *must have 0 errors</a:t>
            </a:r>
            <a:br>
              <a:rPr lang="en-US" dirty="0">
                <a:latin typeface="Calibri" panose="020F0502020204030204" pitchFamily="34" charset="0"/>
                <a:ea typeface="Calibri" panose="020F0502020204030204" pitchFamily="34" charset="0"/>
              </a:rPr>
            </a:br>
            <a:r>
              <a:rPr lang="en-US" dirty="0">
                <a:latin typeface="Calibri" panose="020F0502020204030204" pitchFamily="34" charset="0"/>
                <a:ea typeface="Calibri" panose="020F0502020204030204" pitchFamily="34" charset="0"/>
              </a:rPr>
              <a:t>6. Click OK</a:t>
            </a:r>
            <a:endParaRPr lang="en-US" dirty="0"/>
          </a:p>
        </p:txBody>
      </p:sp>
      <p:sp>
        <p:nvSpPr>
          <p:cNvPr id="4" name="Slide Number Placeholder 3">
            <a:extLst>
              <a:ext uri="{FF2B5EF4-FFF2-40B4-BE49-F238E27FC236}">
                <a16:creationId xmlns:a16="http://schemas.microsoft.com/office/drawing/2014/main" id="{A504DC84-485D-0A4F-92F0-7031EF462252}"/>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41307613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2800" dirty="0"/>
              <a:t>Signature Reports due by the close of collection</a:t>
            </a:r>
          </a:p>
        </p:txBody>
      </p:sp>
      <p:sp>
        <p:nvSpPr>
          <p:cNvPr id="5" name="Content Placeholder 4"/>
          <p:cNvSpPr>
            <a:spLocks noGrp="1"/>
          </p:cNvSpPr>
          <p:nvPr>
            <p:ph sz="half" idx="1"/>
          </p:nvPr>
        </p:nvSpPr>
        <p:spPr>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rmAutofit/>
          </a:bodyPr>
          <a:lstStyle/>
          <a:p>
            <a:pPr marL="45720" indent="0" algn="ctr">
              <a:buNone/>
              <a:defRPr/>
            </a:pPr>
            <a:r>
              <a:rPr lang="en-US" dirty="0"/>
              <a:t>ADMINISTRATIVE UNIT</a:t>
            </a:r>
          </a:p>
          <a:p>
            <a:pPr marL="45720" indent="0" algn="ctr">
              <a:buNone/>
              <a:defRPr/>
            </a:pPr>
            <a:r>
              <a:rPr lang="en-US" dirty="0"/>
              <a:t>Special Education Director must approve and sign these reports</a:t>
            </a:r>
          </a:p>
          <a:p>
            <a:pPr marL="502920">
              <a:buFont typeface="Wingdings" pitchFamily="2" charset="2"/>
              <a:buChar char="v"/>
              <a:defRPr/>
            </a:pPr>
            <a:r>
              <a:rPr lang="en-US" dirty="0"/>
              <a:t>SPED Discipline Data Summary Report (10 Pages)</a:t>
            </a:r>
            <a:endParaRPr lang="en-US" dirty="0">
              <a:cs typeface="Calibri"/>
            </a:endParaRPr>
          </a:p>
          <a:p>
            <a:pPr marL="502920">
              <a:buFont typeface="Wingdings" pitchFamily="2" charset="2"/>
              <a:buChar char="v"/>
              <a:defRPr/>
            </a:pPr>
            <a:r>
              <a:rPr lang="en-US" dirty="0"/>
              <a:t>SPED Discipline Year-to-Year Comparison Type of Disciplines Report (1 Page)</a:t>
            </a:r>
            <a:endParaRPr lang="en-US" dirty="0">
              <a:cs typeface="Calibri"/>
            </a:endParaRPr>
          </a:p>
          <a:p>
            <a:pPr marL="502920">
              <a:buFont typeface="Wingdings" pitchFamily="2" charset="2"/>
              <a:buChar char="v"/>
              <a:defRPr/>
            </a:pPr>
            <a:r>
              <a:rPr lang="en-US" dirty="0"/>
              <a:t>Year-to-Year Flag Explanation Document (Word) if applicable </a:t>
            </a:r>
          </a:p>
          <a:p>
            <a:pPr marL="274320" indent="0">
              <a:buNone/>
              <a:defRPr/>
            </a:pPr>
            <a:endParaRPr lang="en-US" dirty="0"/>
          </a:p>
          <a:p>
            <a:pPr marL="274320" indent="0">
              <a:buNone/>
              <a:defRPr/>
            </a:pPr>
            <a:r>
              <a:rPr lang="en-US" dirty="0"/>
              <a:t>Found in the Special Education Discipline Cognos folder and uploaded to the ESSU Data Management System</a:t>
            </a:r>
          </a:p>
          <a:p>
            <a:pPr marL="502920">
              <a:buFont typeface="Wingdings" charset="2"/>
              <a:buChar char="§"/>
              <a:defRPr/>
            </a:pPr>
            <a:endParaRPr lang="en-US" dirty="0"/>
          </a:p>
        </p:txBody>
      </p:sp>
      <p:sp>
        <p:nvSpPr>
          <p:cNvPr id="4" name="Content Placeholder 3"/>
          <p:cNvSpPr>
            <a:spLocks noGrp="1"/>
          </p:cNvSpPr>
          <p:nvPr>
            <p:ph sz="half" idx="2"/>
          </p:nvPr>
        </p:nvSpPr>
        <p:spPr>
          <a:solidFill>
            <a:schemeClr val="tx1">
              <a:lumMod val="20000"/>
              <a:lumOff val="80000"/>
            </a:schemeClr>
          </a:solidFill>
          <a:ln/>
        </p:spPr>
        <p:style>
          <a:lnRef idx="1">
            <a:schemeClr val="dk1"/>
          </a:lnRef>
          <a:fillRef idx="2">
            <a:schemeClr val="dk1"/>
          </a:fillRef>
          <a:effectRef idx="1">
            <a:schemeClr val="dk1"/>
          </a:effectRef>
          <a:fontRef idx="minor">
            <a:schemeClr val="dk1"/>
          </a:fontRef>
        </p:style>
        <p:txBody>
          <a:bodyPr vert="horz" lIns="91440" tIns="45720" rIns="91440" bIns="45720" rtlCol="0" anchor="t">
            <a:normAutofit/>
          </a:bodyPr>
          <a:lstStyle/>
          <a:p>
            <a:pPr marL="45720" indent="0" algn="ctr">
              <a:buNone/>
              <a:tabLst>
                <a:tab pos="3832225" algn="l"/>
              </a:tabLst>
              <a:defRPr/>
            </a:pPr>
            <a:r>
              <a:rPr lang="en-US" dirty="0"/>
              <a:t>DISTRICT </a:t>
            </a:r>
          </a:p>
          <a:p>
            <a:pPr marL="274320" indent="0">
              <a:buNone/>
              <a:defRPr/>
            </a:pPr>
            <a:r>
              <a:rPr lang="en-US" dirty="0"/>
              <a:t>Superintendent or local designee must approve and sign this report</a:t>
            </a:r>
          </a:p>
          <a:p>
            <a:pPr marL="502920">
              <a:buFont typeface="Wingdings" pitchFamily="2" charset="2"/>
              <a:buChar char="v"/>
              <a:defRPr/>
            </a:pPr>
            <a:r>
              <a:rPr lang="en-US" dirty="0"/>
              <a:t>District Authority Sign-Off Form – </a:t>
            </a:r>
          </a:p>
          <a:p>
            <a:pPr marL="502920" lvl="1" indent="0">
              <a:buNone/>
              <a:defRPr/>
            </a:pPr>
            <a:endParaRPr lang="en-US" dirty="0"/>
          </a:p>
          <a:p>
            <a:pPr marL="502920" lvl="1" indent="0">
              <a:buNone/>
              <a:defRPr/>
            </a:pPr>
            <a:r>
              <a:rPr lang="en-US" sz="1800" dirty="0"/>
              <a:t>Requested by Special Education Directors for data assurance purposes and found in the Discipline Interchange Cognos folder</a:t>
            </a:r>
          </a:p>
          <a:p>
            <a:pPr marL="502920" lvl="1" indent="0">
              <a:buNone/>
              <a:defRPr/>
            </a:pPr>
            <a:r>
              <a:rPr lang="en-US" sz="1800" dirty="0">
                <a:cs typeface="Calibri" panose="020F0502020204030204"/>
              </a:rPr>
              <a:t>*No need to send to CDE – for your LEA records!</a:t>
            </a:r>
          </a:p>
        </p:txBody>
      </p:sp>
      <p:pic>
        <p:nvPicPr>
          <p:cNvPr id="6" name="Graphic 5">
            <a:extLst>
              <a:ext uri="{FF2B5EF4-FFF2-40B4-BE49-F238E27FC236}">
                <a16:creationId xmlns:a16="http://schemas.microsoft.com/office/drawing/2014/main" id="{E74E38BF-DE27-222E-7E82-9D2426A189B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4333" y="37782"/>
            <a:ext cx="914400" cy="914400"/>
          </a:xfrm>
          <a:prstGeom prst="rect">
            <a:avLst/>
          </a:prstGeom>
        </p:spPr>
      </p:pic>
      <p:sp>
        <p:nvSpPr>
          <p:cNvPr id="3" name="Slide Number Placeholder 1">
            <a:extLst>
              <a:ext uri="{FF2B5EF4-FFF2-40B4-BE49-F238E27FC236}">
                <a16:creationId xmlns:a16="http://schemas.microsoft.com/office/drawing/2014/main" id="{BDF7EBF6-8C16-B062-3B7A-ED43064B15D6}"/>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205806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Purpose </a:t>
            </a:r>
          </a:p>
        </p:txBody>
      </p:sp>
      <p:sp>
        <p:nvSpPr>
          <p:cNvPr id="3" name="Content Placeholder 2"/>
          <p:cNvSpPr>
            <a:spLocks noGrp="1"/>
          </p:cNvSpPr>
          <p:nvPr>
            <p:ph idx="1"/>
          </p:nvPr>
        </p:nvSpPr>
        <p:spPr>
          <a:xfrm>
            <a:off x="443565" y="1455576"/>
            <a:ext cx="10585219" cy="4616054"/>
          </a:xfrm>
        </p:spPr>
        <p:txBody>
          <a:bodyPr>
            <a:normAutofit/>
          </a:bodyPr>
          <a:lstStyle/>
          <a:p>
            <a:pPr marL="0" indent="0">
              <a:buNone/>
            </a:pPr>
            <a:r>
              <a:rPr lang="en-US" sz="1800" dirty="0">
                <a:latin typeface="+mn-lt"/>
              </a:rPr>
              <a:t>Find Colorado AU Special Education data </a:t>
            </a:r>
            <a:r>
              <a:rPr lang="en-US" sz="1800" dirty="0">
                <a:latin typeface="+mn-lt"/>
                <a:hlinkClick r:id="rId2"/>
              </a:rPr>
              <a:t>here</a:t>
            </a:r>
            <a:r>
              <a:rPr lang="en-US" sz="1800" dirty="0">
                <a:latin typeface="+mn-lt"/>
              </a:rPr>
              <a:t> and State Performance Plan and Annual Performance Reports </a:t>
            </a:r>
            <a:r>
              <a:rPr lang="en-US" sz="1800" dirty="0">
                <a:latin typeface="+mn-lt"/>
                <a:hlinkClick r:id="rId3"/>
              </a:rPr>
              <a:t>here</a:t>
            </a:r>
            <a:endParaRPr lang="en-US" sz="1800" dirty="0">
              <a:latin typeface="+mn-lt"/>
            </a:endParaRPr>
          </a:p>
          <a:p>
            <a:pPr algn="l">
              <a:buFont typeface="Wingdings" panose="05000000000000000000" pitchFamily="2" charset="2"/>
              <a:buChar char="ü"/>
            </a:pPr>
            <a:r>
              <a:rPr lang="en-US" sz="1800" b="1" dirty="0">
                <a:solidFill>
                  <a:srgbClr val="333333"/>
                </a:solidFill>
                <a:latin typeface="+mn-lt"/>
              </a:rPr>
              <a:t>Indicator 4 Suspension/Expulsion</a:t>
            </a:r>
          </a:p>
          <a:p>
            <a:pPr lvl="1"/>
            <a:r>
              <a:rPr lang="en-US" sz="1800" b="1" dirty="0">
                <a:solidFill>
                  <a:srgbClr val="333333"/>
                </a:solidFill>
                <a:latin typeface="+mn-lt"/>
              </a:rPr>
              <a:t>4A</a:t>
            </a:r>
            <a:r>
              <a:rPr lang="en-US" sz="1800" dirty="0">
                <a:solidFill>
                  <a:srgbClr val="333333"/>
                </a:solidFill>
                <a:latin typeface="+mn-lt"/>
              </a:rPr>
              <a:t>. Percent of local educational agencies (LEA) that have a significant discrepancy, as defined by the State, in the rate of suspensions and expulsions of greater than 10 days in a school year for children with IEPs</a:t>
            </a:r>
          </a:p>
          <a:p>
            <a:pPr lvl="1"/>
            <a:r>
              <a:rPr lang="en-US" sz="1800" b="1" dirty="0">
                <a:solidFill>
                  <a:srgbClr val="333333"/>
                </a:solidFill>
                <a:latin typeface="+mn-lt"/>
              </a:rPr>
              <a:t>4B. </a:t>
            </a:r>
            <a:r>
              <a:rPr lang="en-US" sz="1800" dirty="0">
                <a:solidFill>
                  <a:srgbClr val="333333"/>
                </a:solidFill>
                <a:latin typeface="+mn-lt"/>
              </a:rPr>
              <a:t>Percent of LEAs that have: (a) a significant discrepancy, as defined by the State, by race or ethnicity, in the rate of suspensions and expulsions of greater than 10 days in a school year for children with IEPs; and (b) policies, procedures or practices that contribute to the significant discrepancy, as defined by the State, and do not comply with requirements relating to the development and implementation of IEPs, the use of positive behavioral interventions and supports, and procedural safeguards.</a:t>
            </a:r>
          </a:p>
          <a:p>
            <a:pPr marL="0" indent="0">
              <a:buNone/>
            </a:pPr>
            <a:r>
              <a:rPr lang="en-US" sz="1800" dirty="0">
                <a:solidFill>
                  <a:srgbClr val="333333"/>
                </a:solidFill>
                <a:latin typeface="+mn-lt"/>
              </a:rPr>
              <a:t>	(20 U.S.C. 1416(a)(3)(A); 1412(a)(22))</a:t>
            </a:r>
          </a:p>
          <a:p>
            <a:pPr marL="0" indent="0">
              <a:buNone/>
            </a:pPr>
            <a:endParaRPr lang="en-US" sz="1800" dirty="0">
              <a:solidFill>
                <a:schemeClr val="bg2">
                  <a:lumMod val="10000"/>
                </a:schemeClr>
              </a:solidFill>
              <a:latin typeface="+mn-lt"/>
            </a:endParaRPr>
          </a:p>
          <a:p>
            <a:pPr marL="285750" indent="-285750">
              <a:buFont typeface="Wingdings" panose="05000000000000000000" pitchFamily="2" charset="2"/>
              <a:buChar char="ü"/>
            </a:pPr>
            <a:r>
              <a:rPr lang="en-US" sz="1800" dirty="0">
                <a:solidFill>
                  <a:schemeClr val="bg2">
                    <a:lumMod val="10000"/>
                  </a:schemeClr>
                </a:solidFill>
                <a:latin typeface="+mn-lt"/>
              </a:rPr>
              <a:t>U.S. Department of Education federal requirements (next slide)</a:t>
            </a:r>
          </a:p>
          <a:p>
            <a:pPr marL="0" indent="0">
              <a:buNone/>
            </a:pPr>
            <a:endParaRPr lang="en-US" sz="1600" dirty="0"/>
          </a:p>
          <a:p>
            <a:pPr marL="342900" indent="-342900">
              <a:buFont typeface="Wingdings" panose="05000000000000000000" pitchFamily="2" charset="2"/>
              <a:buChar char="v"/>
            </a:pPr>
            <a:endParaRPr lang="en-US" sz="1600" dirty="0"/>
          </a:p>
          <a:p>
            <a:pPr marL="342900" indent="-342900">
              <a:buFont typeface="Wingdings" panose="05000000000000000000" pitchFamily="2" charset="2"/>
              <a:buChar char="v"/>
            </a:pPr>
            <a:endParaRPr lang="en-US" sz="1600" dirty="0"/>
          </a:p>
          <a:p>
            <a:pPr marL="0" indent="0">
              <a:buNone/>
            </a:pPr>
            <a:endParaRPr lang="en-US" dirty="0"/>
          </a:p>
        </p:txBody>
      </p:sp>
      <p:pic>
        <p:nvPicPr>
          <p:cNvPr id="3076" name="Picture 4">
            <a:extLst>
              <a:ext uri="{FF2B5EF4-FFF2-40B4-BE49-F238E27FC236}">
                <a16:creationId xmlns:a16="http://schemas.microsoft.com/office/drawing/2014/main" id="{2025B121-0EDC-4368-9DE3-4464C2484CFB}"/>
              </a:ext>
              <a:ext uri="{C183D7F6-B498-43B3-948B-1728B52AA6E4}">
                <adec:decorative xmlns:adec="http://schemas.microsoft.com/office/drawing/2017/decorative" val="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00" t="4348"/>
          <a:stretch/>
        </p:blipFill>
        <p:spPr bwMode="auto">
          <a:xfrm>
            <a:off x="7889873" y="4087808"/>
            <a:ext cx="2743199" cy="198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1797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Quick Recap of District Process and AU Process</a:t>
            </a:r>
          </a:p>
        </p:txBody>
      </p:sp>
      <p:sp>
        <p:nvSpPr>
          <p:cNvPr id="4" name="Slide Number Placeholder 3"/>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1359092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F38CD195-72E6-25B3-80BE-B0E5B0961F75}"/>
              </a:ext>
            </a:extLst>
          </p:cNvPr>
          <p:cNvSpPr txBox="1">
            <a:spLocks noGrp="1"/>
          </p:cNvSpPr>
          <p:nvPr>
            <p:ph type="title" idx="4294967295"/>
          </p:nvPr>
        </p:nvSpPr>
        <p:spPr>
          <a:xfrm>
            <a:off x="5691673" y="136525"/>
            <a:ext cx="5514392"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Discipline Interchange Process – District Respondent </a:t>
            </a:r>
          </a:p>
        </p:txBody>
      </p:sp>
      <p:pic>
        <p:nvPicPr>
          <p:cNvPr id="21" name="Picture 20" descr="screenshot of data file upload for Discipline Action File">
            <a:extLst>
              <a:ext uri="{FF2B5EF4-FFF2-40B4-BE49-F238E27FC236}">
                <a16:creationId xmlns:a16="http://schemas.microsoft.com/office/drawing/2014/main" id="{C9FDCD24-8931-743F-D570-EC6C33D63CE0}"/>
              </a:ext>
            </a:extLst>
          </p:cNvPr>
          <p:cNvPicPr>
            <a:picLocks noChangeAspect="1"/>
          </p:cNvPicPr>
          <p:nvPr/>
        </p:nvPicPr>
        <p:blipFill>
          <a:blip r:embed="rId2"/>
          <a:stretch>
            <a:fillRect/>
          </a:stretch>
        </p:blipFill>
        <p:spPr>
          <a:xfrm>
            <a:off x="121296" y="72959"/>
            <a:ext cx="5247878" cy="3767204"/>
          </a:xfrm>
          <a:prstGeom prst="rect">
            <a:avLst/>
          </a:prstGeom>
        </p:spPr>
      </p:pic>
      <p:sp>
        <p:nvSpPr>
          <p:cNvPr id="9" name="TextBox 8">
            <a:extLst>
              <a:ext uri="{FF2B5EF4-FFF2-40B4-BE49-F238E27FC236}">
                <a16:creationId xmlns:a16="http://schemas.microsoft.com/office/drawing/2014/main" id="{9543CE16-065C-6B78-092E-73E5050E4D1C}"/>
              </a:ext>
            </a:extLst>
          </p:cNvPr>
          <p:cNvSpPr txBox="1"/>
          <p:nvPr/>
        </p:nvSpPr>
        <p:spPr>
          <a:xfrm>
            <a:off x="5052889" y="1127470"/>
            <a:ext cx="7017815" cy="923330"/>
          </a:xfrm>
          <a:prstGeom prst="rect">
            <a:avLst/>
          </a:prstGeom>
          <a:noFill/>
        </p:spPr>
        <p:txBody>
          <a:bodyPr wrap="square" rtlCol="0">
            <a:spAutoFit/>
          </a:bodyPr>
          <a:lstStyle/>
          <a:p>
            <a:pPr marL="285750" indent="-285750">
              <a:buFont typeface="Arial" panose="020B0604020202020204" pitchFamily="34" charset="0"/>
              <a:buChar char="•"/>
            </a:pPr>
            <a:r>
              <a:rPr lang="en-US" dirty="0"/>
              <a:t>District respondents (DIS User Role) upload the files</a:t>
            </a:r>
          </a:p>
          <a:p>
            <a:pPr marL="285750" indent="-285750">
              <a:buFont typeface="Arial" panose="020B0604020202020204" pitchFamily="34" charset="0"/>
              <a:buChar char="•"/>
            </a:pPr>
            <a:r>
              <a:rPr lang="en-US" dirty="0"/>
              <a:t>Click </a:t>
            </a:r>
            <a:r>
              <a:rPr lang="en-US" b="1" dirty="0">
                <a:solidFill>
                  <a:schemeClr val="accent5">
                    <a:lumMod val="75000"/>
                  </a:schemeClr>
                </a:solidFill>
              </a:rPr>
              <a:t>Date File Upload </a:t>
            </a:r>
            <a:r>
              <a:rPr lang="en-US" dirty="0"/>
              <a:t>tab </a:t>
            </a:r>
            <a:r>
              <a:rPr lang="en-US" dirty="0">
                <a:sym typeface="Wingdings" panose="05000000000000000000" pitchFamily="2" charset="2"/>
              </a:rPr>
              <a:t></a:t>
            </a:r>
            <a:r>
              <a:rPr lang="en-US" dirty="0"/>
              <a:t>Select Dataset </a:t>
            </a:r>
            <a:r>
              <a:rPr lang="en-US" b="1" dirty="0">
                <a:solidFill>
                  <a:schemeClr val="accent5">
                    <a:lumMod val="75000"/>
                  </a:schemeClr>
                </a:solidFill>
              </a:rPr>
              <a:t>Discipline</a:t>
            </a:r>
            <a:r>
              <a:rPr lang="en-US" dirty="0"/>
              <a:t>/File Type </a:t>
            </a:r>
            <a:r>
              <a:rPr lang="en-US" b="1" dirty="0">
                <a:solidFill>
                  <a:schemeClr val="accent5">
                    <a:lumMod val="75000"/>
                  </a:schemeClr>
                </a:solidFill>
              </a:rPr>
              <a:t>Discipline Action </a:t>
            </a:r>
            <a:r>
              <a:rPr lang="en-US" dirty="0"/>
              <a:t>to upload the Discipline Action File </a:t>
            </a:r>
          </a:p>
        </p:txBody>
      </p:sp>
      <p:pic>
        <p:nvPicPr>
          <p:cNvPr id="4100" name="Picture 4" descr="screenshot of district error report screen">
            <a:extLst>
              <a:ext uri="{FF2B5EF4-FFF2-40B4-BE49-F238E27FC236}">
                <a16:creationId xmlns:a16="http://schemas.microsoft.com/office/drawing/2014/main" id="{DB001D97-7C56-6B84-2CF2-3391D2454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296" y="4027152"/>
            <a:ext cx="9006299" cy="288131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D41B1A53-B9D1-C949-94D1-EA42016ADCEC}"/>
              </a:ext>
            </a:extLst>
          </p:cNvPr>
          <p:cNvSpPr txBox="1"/>
          <p:nvPr/>
        </p:nvSpPr>
        <p:spPr>
          <a:xfrm>
            <a:off x="9209314" y="3953589"/>
            <a:ext cx="218336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Click Pipeline Reports/Error Report to find Discipline Action File Error Detail Report</a:t>
            </a:r>
          </a:p>
          <a:p>
            <a:pPr marL="285750" indent="-285750">
              <a:buFont typeface="Arial" panose="020B0604020202020204" pitchFamily="34" charset="0"/>
              <a:buChar char="•"/>
            </a:pPr>
            <a:r>
              <a:rPr lang="en-US" dirty="0"/>
              <a:t>District respondent (DIS User role) </a:t>
            </a:r>
          </a:p>
        </p:txBody>
      </p:sp>
      <p:sp>
        <p:nvSpPr>
          <p:cNvPr id="4" name="Slide Number Placeholder 3">
            <a:extLst>
              <a:ext uri="{FF2B5EF4-FFF2-40B4-BE49-F238E27FC236}">
                <a16:creationId xmlns:a16="http://schemas.microsoft.com/office/drawing/2014/main" id="{7BFCCEBE-43C9-554A-2A6D-6EC457A1F707}"/>
              </a:ext>
            </a:extLst>
          </p:cNvPr>
          <p:cNvSpPr>
            <a:spLocks noGrp="1"/>
          </p:cNvSpPr>
          <p:nvPr>
            <p:ph type="sldNum" sz="quarter" idx="12"/>
          </p:nvPr>
        </p:nvSpPr>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1697403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2B5AEA-24DC-D2C3-9461-D5FD3F496798}"/>
              </a:ext>
            </a:extLst>
          </p:cNvPr>
          <p:cNvSpPr txBox="1">
            <a:spLocks noGrp="1"/>
          </p:cNvSpPr>
          <p:nvPr>
            <p:ph type="title" idx="4294967295"/>
          </p:nvPr>
        </p:nvSpPr>
        <p:spPr>
          <a:xfrm>
            <a:off x="1842428" y="73858"/>
            <a:ext cx="689249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Special Education Discipline Snapshot Process – AU Respondent </a:t>
            </a:r>
          </a:p>
        </p:txBody>
      </p:sp>
      <p:pic>
        <p:nvPicPr>
          <p:cNvPr id="5" name="Content Placeholder 4" descr="screenshot of where to take Sped Discipline Snapshot in Data Pipeline">
            <a:extLst>
              <a:ext uri="{FF2B5EF4-FFF2-40B4-BE49-F238E27FC236}">
                <a16:creationId xmlns:a16="http://schemas.microsoft.com/office/drawing/2014/main" id="{81906242-F439-85C4-1548-93A3F6A99D53}"/>
              </a:ext>
            </a:extLst>
          </p:cNvPr>
          <p:cNvPicPr>
            <a:picLocks noGrp="1" noChangeAspect="1"/>
          </p:cNvPicPr>
          <p:nvPr>
            <p:ph idx="4294967295"/>
          </p:nvPr>
        </p:nvPicPr>
        <p:blipFill>
          <a:blip r:embed="rId2"/>
          <a:stretch>
            <a:fillRect/>
          </a:stretch>
        </p:blipFill>
        <p:spPr>
          <a:xfrm>
            <a:off x="129483" y="514012"/>
            <a:ext cx="8845420" cy="3024588"/>
          </a:xfrm>
          <a:prstGeom prst="rect">
            <a:avLst/>
          </a:prstGeom>
        </p:spPr>
      </p:pic>
      <p:sp>
        <p:nvSpPr>
          <p:cNvPr id="6" name="TextBox 5">
            <a:extLst>
              <a:ext uri="{FF2B5EF4-FFF2-40B4-BE49-F238E27FC236}">
                <a16:creationId xmlns:a16="http://schemas.microsoft.com/office/drawing/2014/main" id="{E7AB77EA-B552-2DAA-E3D2-05B8CE52F66C}"/>
              </a:ext>
            </a:extLst>
          </p:cNvPr>
          <p:cNvSpPr txBox="1"/>
          <p:nvPr/>
        </p:nvSpPr>
        <p:spPr>
          <a:xfrm>
            <a:off x="1842428" y="2535632"/>
            <a:ext cx="8023467" cy="923330"/>
          </a:xfrm>
          <a:prstGeom prst="rect">
            <a:avLst/>
          </a:prstGeom>
          <a:noFill/>
        </p:spPr>
        <p:txBody>
          <a:bodyPr wrap="square" rtlCol="0">
            <a:spAutoFit/>
          </a:bodyPr>
          <a:lstStyle/>
          <a:p>
            <a:pPr marL="285750" indent="-285750">
              <a:buFont typeface="Arial" panose="020B0604020202020204" pitchFamily="34" charset="0"/>
              <a:buChar char="•"/>
            </a:pPr>
            <a:r>
              <a:rPr lang="en-US" dirty="0"/>
              <a:t>AU respondents (SPI Approver or User Role) create the snapshots here</a:t>
            </a:r>
          </a:p>
          <a:p>
            <a:pPr marL="285750" indent="-285750">
              <a:buFont typeface="Arial" panose="020B0604020202020204" pitchFamily="34" charset="0"/>
              <a:buChar char="•"/>
            </a:pPr>
            <a:r>
              <a:rPr lang="en-US" dirty="0"/>
              <a:t>Click </a:t>
            </a:r>
            <a:r>
              <a:rPr lang="en-US" b="1" dirty="0">
                <a:solidFill>
                  <a:schemeClr val="accent6"/>
                </a:solidFill>
              </a:rPr>
              <a:t>Snapshot</a:t>
            </a:r>
            <a:r>
              <a:rPr lang="en-US" dirty="0"/>
              <a:t> tab – Select File Type</a:t>
            </a:r>
            <a:r>
              <a:rPr lang="en-US" b="1" dirty="0"/>
              <a:t> </a:t>
            </a:r>
            <a:r>
              <a:rPr lang="en-US" b="1" dirty="0">
                <a:solidFill>
                  <a:schemeClr val="accent6"/>
                </a:solidFill>
              </a:rPr>
              <a:t>Special Education Discipline</a:t>
            </a:r>
            <a:r>
              <a:rPr lang="en-US" b="1" dirty="0"/>
              <a:t>,</a:t>
            </a:r>
            <a:r>
              <a:rPr lang="en-US" b="1" dirty="0">
                <a:solidFill>
                  <a:schemeClr val="accent6"/>
                </a:solidFill>
              </a:rPr>
              <a:t> </a:t>
            </a:r>
            <a:r>
              <a:rPr lang="en-US" dirty="0"/>
              <a:t>School Year, and Org Code is 5-digit AU code</a:t>
            </a:r>
          </a:p>
        </p:txBody>
      </p:sp>
      <p:sp>
        <p:nvSpPr>
          <p:cNvPr id="7" name="TextBox 6">
            <a:extLst>
              <a:ext uri="{FF2B5EF4-FFF2-40B4-BE49-F238E27FC236}">
                <a16:creationId xmlns:a16="http://schemas.microsoft.com/office/drawing/2014/main" id="{BD7EF936-D8BD-11D2-67C6-2F90D186BB3B}"/>
              </a:ext>
            </a:extLst>
          </p:cNvPr>
          <p:cNvSpPr txBox="1"/>
          <p:nvPr/>
        </p:nvSpPr>
        <p:spPr>
          <a:xfrm>
            <a:off x="2084266" y="5639197"/>
            <a:ext cx="8023467" cy="1107996"/>
          </a:xfrm>
          <a:prstGeom prst="rect">
            <a:avLst/>
          </a:prstGeom>
          <a:noFill/>
        </p:spPr>
        <p:txBody>
          <a:bodyPr wrap="square" rtlCol="0">
            <a:spAutoFit/>
          </a:bodyPr>
          <a:lstStyle/>
          <a:p>
            <a:pPr marL="285750" indent="-285750">
              <a:buFont typeface="Arial" panose="020B0604020202020204" pitchFamily="34" charset="0"/>
              <a:buChar char="•"/>
            </a:pPr>
            <a:r>
              <a:rPr lang="en-US" dirty="0"/>
              <a:t>Click Pipeline Reports/Error Report –&gt; Select Dataset </a:t>
            </a:r>
            <a:r>
              <a:rPr lang="en-US" b="1" dirty="0">
                <a:solidFill>
                  <a:schemeClr val="accent6"/>
                </a:solidFill>
              </a:rPr>
              <a:t>Discipline</a:t>
            </a:r>
            <a:r>
              <a:rPr lang="en-US" dirty="0"/>
              <a:t> and File Type – </a:t>
            </a:r>
            <a:r>
              <a:rPr lang="en-US" b="1" dirty="0">
                <a:solidFill>
                  <a:schemeClr val="accent6"/>
                </a:solidFill>
              </a:rPr>
              <a:t>Special Education Discipline</a:t>
            </a:r>
          </a:p>
          <a:p>
            <a:pPr marL="285750" indent="-285750">
              <a:buFont typeface="Arial" panose="020B0604020202020204" pitchFamily="34" charset="0"/>
              <a:buChar char="•"/>
            </a:pPr>
            <a:r>
              <a:rPr lang="en-US" dirty="0"/>
              <a:t>AU respondents (SPI Approver or User Role)</a:t>
            </a:r>
            <a:endParaRPr lang="en-US" b="1" dirty="0">
              <a:solidFill>
                <a:schemeClr val="accent6"/>
              </a:solidFill>
            </a:endParaRPr>
          </a:p>
          <a:p>
            <a:endParaRPr lang="en-US" sz="1200" dirty="0"/>
          </a:p>
        </p:txBody>
      </p:sp>
      <p:pic>
        <p:nvPicPr>
          <p:cNvPr id="5122" name="Picture 2" descr="screenshot of where to find Sped Discipline Snapshot error detail report in Pipeline">
            <a:extLst>
              <a:ext uri="{FF2B5EF4-FFF2-40B4-BE49-F238E27FC236}">
                <a16:creationId xmlns:a16="http://schemas.microsoft.com/office/drawing/2014/main" id="{8F5142FF-5C0A-15AC-1150-E36B790AB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8" y="3721890"/>
            <a:ext cx="10499558" cy="26344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268A6B84-B5F3-3D25-28B6-B672DFA62098}"/>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21424249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3AD66E-65A0-D9F8-C977-9692600E194D}"/>
              </a:ext>
            </a:extLst>
          </p:cNvPr>
          <p:cNvSpPr>
            <a:spLocks noGrp="1"/>
          </p:cNvSpPr>
          <p:nvPr>
            <p:ph type="title"/>
          </p:nvPr>
        </p:nvSpPr>
        <p:spPr/>
        <p:txBody>
          <a:bodyPr/>
          <a:lstStyle/>
          <a:p>
            <a:r>
              <a:rPr lang="en-US" dirty="0"/>
              <a:t>Special Education Discipline	</a:t>
            </a:r>
            <a:br>
              <a:rPr lang="en-US" dirty="0"/>
            </a:br>
            <a:r>
              <a:rPr lang="en-US" dirty="0"/>
              <a:t>Reminders</a:t>
            </a:r>
          </a:p>
        </p:txBody>
      </p:sp>
      <p:sp>
        <p:nvSpPr>
          <p:cNvPr id="2" name="Content Placeholder 1">
            <a:extLst>
              <a:ext uri="{FF2B5EF4-FFF2-40B4-BE49-F238E27FC236}">
                <a16:creationId xmlns:a16="http://schemas.microsoft.com/office/drawing/2014/main" id="{377A897F-0FF4-B96D-15BC-461240CE5EDA}"/>
              </a:ext>
            </a:extLst>
          </p:cNvPr>
          <p:cNvSpPr>
            <a:spLocks noGrp="1"/>
          </p:cNvSpPr>
          <p:nvPr>
            <p:ph idx="1"/>
          </p:nvPr>
        </p:nvSpPr>
        <p:spPr/>
        <p:txBody>
          <a:bodyPr/>
          <a:lstStyle/>
          <a:p>
            <a:r>
              <a:rPr lang="en-US" dirty="0"/>
              <a:t>District Respondents</a:t>
            </a:r>
          </a:p>
          <a:p>
            <a:pPr lvl="1"/>
            <a:r>
              <a:rPr lang="en-US" dirty="0"/>
              <a:t>Be sure someone is assigned the DIS User role</a:t>
            </a:r>
          </a:p>
          <a:p>
            <a:pPr lvl="1"/>
            <a:r>
              <a:rPr lang="en-US" dirty="0"/>
              <a:t>Confirm when vendor updates will be ready and who will be uploading the Discipline Action File for each district</a:t>
            </a:r>
          </a:p>
          <a:p>
            <a:pPr lvl="1"/>
            <a:r>
              <a:rPr lang="en-US" dirty="0"/>
              <a:t>Reference collection resources (both interchange and snapshots) for an understanding of requirements for each</a:t>
            </a:r>
          </a:p>
          <a:p>
            <a:pPr marL="457200" lvl="1" indent="0">
              <a:buNone/>
            </a:pPr>
            <a:r>
              <a:rPr lang="en-US" dirty="0"/>
              <a:t> </a:t>
            </a:r>
          </a:p>
          <a:p>
            <a:r>
              <a:rPr lang="en-US" dirty="0"/>
              <a:t>AU Respondents</a:t>
            </a:r>
          </a:p>
          <a:p>
            <a:pPr lvl="1"/>
            <a:r>
              <a:rPr lang="en-US" dirty="0"/>
              <a:t>Be sure someone is assigned the SPI Approver role </a:t>
            </a:r>
          </a:p>
          <a:p>
            <a:pPr lvl="1"/>
            <a:r>
              <a:rPr lang="en-US" dirty="0"/>
              <a:t>check in with member district(s) – person with DIS user role</a:t>
            </a:r>
          </a:p>
          <a:p>
            <a:pPr lvl="1"/>
            <a:r>
              <a:rPr lang="en-US" dirty="0"/>
              <a:t>Touch base on snapshot collection schedule and timeline (i.e. summer vacations or breaks)</a:t>
            </a:r>
          </a:p>
          <a:p>
            <a:pPr marL="457200" lvl="1" indent="0">
              <a:buNone/>
            </a:pPr>
            <a:endParaRPr lang="en-US" dirty="0"/>
          </a:p>
          <a:p>
            <a:endParaRPr lang="en-US" dirty="0"/>
          </a:p>
          <a:p>
            <a:pPr lvl="1"/>
            <a:endParaRPr lang="en-US" dirty="0"/>
          </a:p>
          <a:p>
            <a:pPr lvl="1"/>
            <a:endParaRPr lang="en-US" dirty="0"/>
          </a:p>
        </p:txBody>
      </p:sp>
      <p:sp>
        <p:nvSpPr>
          <p:cNvPr id="3" name="Slide Number Placeholder 2">
            <a:extLst>
              <a:ext uri="{FF2B5EF4-FFF2-40B4-BE49-F238E27FC236}">
                <a16:creationId xmlns:a16="http://schemas.microsoft.com/office/drawing/2014/main" id="{128CEEF6-4DA6-A9C7-282D-AF058AF60586}"/>
              </a:ext>
            </a:extLst>
          </p:cNvPr>
          <p:cNvSpPr>
            <a:spLocks noGrp="1"/>
          </p:cNvSpPr>
          <p:nvPr>
            <p:ph type="sldNum" sz="quarter" idx="12"/>
          </p:nvPr>
        </p:nvSpPr>
        <p:spPr/>
        <p:txBody>
          <a:bodyPr/>
          <a:lstStyle/>
          <a:p>
            <a:fld id="{C479D5F6-EDCB-402A-AC08-4943A1820E8F}" type="slidenum">
              <a:rPr lang="en-US" smtClean="0"/>
              <a:pPr/>
              <a:t>53</a:t>
            </a:fld>
            <a:endParaRPr lang="en-US"/>
          </a:p>
        </p:txBody>
      </p:sp>
    </p:spTree>
    <p:extLst>
      <p:ext uri="{BB962C8B-B14F-4D97-AF65-F5344CB8AC3E}">
        <p14:creationId xmlns:p14="http://schemas.microsoft.com/office/powerpoint/2010/main" val="3943328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 or Concerns</a:t>
            </a:r>
          </a:p>
        </p:txBody>
      </p:sp>
      <p:sp>
        <p:nvSpPr>
          <p:cNvPr id="4" name="Content Placeholder 3"/>
          <p:cNvSpPr>
            <a:spLocks noGrp="1"/>
          </p:cNvSpPr>
          <p:nvPr>
            <p:ph idx="1"/>
          </p:nvPr>
        </p:nvSpPr>
        <p:spPr>
          <a:xfrm>
            <a:off x="443565" y="1463040"/>
            <a:ext cx="10360793" cy="2663293"/>
          </a:xfrm>
          <a:prstGeom prst="rect">
            <a:avLst/>
          </a:prstGeom>
          <a:solidFill>
            <a:schemeClr val="bg1"/>
          </a:solidFill>
        </p:spPr>
        <p:txBody>
          <a:bodyPr wrap="square">
            <a:spAutoFit/>
          </a:bodyPr>
          <a:lstStyle/>
          <a:p>
            <a:pPr marL="0" indent="0">
              <a:buNone/>
            </a:pPr>
            <a:r>
              <a:rPr lang="en-US" sz="1800" dirty="0">
                <a:latin typeface="+mn-lt"/>
              </a:rPr>
              <a:t>If you have any questions about the Special Education Discipline Data Collection, please reach out!</a:t>
            </a:r>
          </a:p>
          <a:p>
            <a:pPr lvl="0"/>
            <a:endParaRPr lang="en-US" sz="1800" dirty="0">
              <a:latin typeface="+mn-lt"/>
            </a:endParaRPr>
          </a:p>
          <a:p>
            <a:pPr marL="0" indent="0">
              <a:buNone/>
            </a:pPr>
            <a:r>
              <a:rPr lang="en-US" sz="1800" dirty="0">
                <a:latin typeface="+mn-lt"/>
              </a:rPr>
              <a:t>Lindsey Heitman </a:t>
            </a:r>
            <a:r>
              <a:rPr lang="en-US" sz="1800" dirty="0">
                <a:latin typeface="+mn-lt"/>
                <a:hlinkClick r:id="rId3"/>
              </a:rPr>
              <a:t>SpedDiscipline@cde.state.co.us</a:t>
            </a:r>
            <a:r>
              <a:rPr lang="en-US" sz="1800" dirty="0">
                <a:latin typeface="+mn-lt"/>
              </a:rPr>
              <a:t> Sped Discipline Snapshot Collection Manager </a:t>
            </a:r>
          </a:p>
          <a:p>
            <a:pPr lvl="1"/>
            <a:r>
              <a:rPr lang="en-US" sz="1800" u="sng" dirty="0">
                <a:latin typeface="+mn-lt"/>
                <a:hlinkClick r:id="rId4"/>
              </a:rPr>
              <a:t>heitman_l@cde.state.co.us</a:t>
            </a:r>
            <a:endParaRPr lang="en-US" sz="1800" u="sng" dirty="0">
              <a:latin typeface="+mn-lt"/>
            </a:endParaRPr>
          </a:p>
          <a:p>
            <a:pPr lvl="1"/>
            <a:r>
              <a:rPr lang="en-US" sz="1800" dirty="0">
                <a:latin typeface="+mn-lt"/>
              </a:rPr>
              <a:t>(303) 866-5759</a:t>
            </a:r>
          </a:p>
          <a:p>
            <a:pPr marL="0" indent="0">
              <a:buNone/>
            </a:pPr>
            <a:r>
              <a:rPr lang="en-US" sz="1800" dirty="0">
                <a:latin typeface="+mn-lt"/>
              </a:rPr>
              <a:t>Dawna Gudka </a:t>
            </a:r>
            <a:r>
              <a:rPr lang="en-US" sz="1800" dirty="0">
                <a:latin typeface="+mn-lt"/>
                <a:hlinkClick r:id="rId5"/>
              </a:rPr>
              <a:t>StudentDiscipline@cde.state.co.us</a:t>
            </a:r>
            <a:r>
              <a:rPr lang="en-US" sz="1800" dirty="0">
                <a:latin typeface="+mn-lt"/>
              </a:rPr>
              <a:t> Student Discipline Snapshot Collection Manager</a:t>
            </a:r>
          </a:p>
          <a:p>
            <a:pPr marL="0" lvl="0" indent="0">
              <a:buNone/>
            </a:pPr>
            <a:endParaRPr lang="en-US" sz="1800" dirty="0"/>
          </a:p>
          <a:p>
            <a:pPr marL="0" indent="0">
              <a:lnSpc>
                <a:spcPct val="100000"/>
              </a:lnSpc>
              <a:spcBef>
                <a:spcPts val="0"/>
              </a:spcBef>
              <a:buNone/>
            </a:pPr>
            <a:endParaRPr lang="en-US" sz="1800" b="1" u="sng" dirty="0"/>
          </a:p>
        </p:txBody>
      </p:sp>
      <p:pic>
        <p:nvPicPr>
          <p:cNvPr id="1028" name="Picture 4" descr="Thank you Stock Photos, Royalty Free Thank you Images ...">
            <a:extLst>
              <a:ext uri="{FF2B5EF4-FFF2-40B4-BE49-F238E27FC236}">
                <a16:creationId xmlns:a16="http://schemas.microsoft.com/office/drawing/2014/main" id="{C63AEAB4-2EE4-4F76-9330-DF21F3F46C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3707" y="4375668"/>
            <a:ext cx="5141236" cy="2277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866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a:t>Content</a:t>
            </a:r>
          </a:p>
        </p:txBody>
      </p:sp>
      <p:sp>
        <p:nvSpPr>
          <p:cNvPr id="2" name="Content Placeholder 1"/>
          <p:cNvSpPr>
            <a:spLocks noGrp="1"/>
          </p:cNvSpPr>
          <p:nvPr>
            <p:ph idx="1"/>
          </p:nvPr>
        </p:nvSpPr>
        <p:spPr>
          <a:xfrm>
            <a:off x="541176" y="1352939"/>
            <a:ext cx="10812624" cy="5131837"/>
          </a:xfrm>
        </p:spPr>
        <p:txBody>
          <a:bodyPr>
            <a:normAutofit fontScale="77500" lnSpcReduction="20000"/>
          </a:bodyPr>
          <a:lstStyle/>
          <a:p>
            <a:pPr marL="388620" indent="-342900">
              <a:buFont typeface="Wingdings" panose="05000000000000000000" pitchFamily="2" charset="2"/>
              <a:buChar char="v"/>
            </a:pPr>
            <a:endParaRPr lang="en-US" sz="2000" dirty="0">
              <a:latin typeface="+mn-lt"/>
            </a:endParaRPr>
          </a:p>
          <a:p>
            <a:pPr marL="45720" indent="0">
              <a:buNone/>
            </a:pPr>
            <a:r>
              <a:rPr lang="en-US" sz="2600" dirty="0">
                <a:latin typeface="+mn-lt"/>
              </a:rPr>
              <a:t>Section 618(a)(I)(A)(vii) of IDEA requires that states report to the federal government the number of children with disabilities by race, ethnicity, and disability category who are removed to an interim alternative educational setting or are subject to long-term suspensions or expulsion. </a:t>
            </a:r>
          </a:p>
          <a:p>
            <a:pPr marL="45720" indent="0">
              <a:buNone/>
            </a:pPr>
            <a:endParaRPr lang="en-US" sz="2000" dirty="0">
              <a:latin typeface="+mn-lt"/>
            </a:endParaRPr>
          </a:p>
          <a:p>
            <a:pPr marL="45720" indent="0">
              <a:buNone/>
            </a:pPr>
            <a:r>
              <a:rPr lang="en-US" sz="2300" dirty="0">
                <a:latin typeface="+mn-lt"/>
              </a:rPr>
              <a:t>Students with disabilities who were subject to: </a:t>
            </a:r>
          </a:p>
          <a:p>
            <a:pPr marL="45720" indent="0">
              <a:buNone/>
            </a:pPr>
            <a:r>
              <a:rPr lang="en-US" sz="2300" dirty="0">
                <a:latin typeface="+mn-lt"/>
              </a:rPr>
              <a:t>1. </a:t>
            </a:r>
            <a:r>
              <a:rPr lang="en-US" sz="2300" b="1" dirty="0">
                <a:latin typeface="+mn-lt"/>
              </a:rPr>
              <a:t>DISCIPLINE ACTION TYPE- Suspensions </a:t>
            </a:r>
          </a:p>
          <a:p>
            <a:pPr marL="845820" lvl="1" indent="-342900"/>
            <a:r>
              <a:rPr lang="en-US" sz="2300" dirty="0">
                <a:latin typeface="+mn-lt"/>
              </a:rPr>
              <a:t>in-School</a:t>
            </a:r>
          </a:p>
          <a:p>
            <a:pPr marL="845820" lvl="1" indent="-342900"/>
            <a:r>
              <a:rPr lang="en-US" sz="2300" dirty="0">
                <a:latin typeface="+mn-lt"/>
              </a:rPr>
              <a:t>out-of-School </a:t>
            </a:r>
          </a:p>
          <a:p>
            <a:pPr marL="45720" indent="0">
              <a:buNone/>
            </a:pPr>
            <a:r>
              <a:rPr lang="en-US" sz="2300" dirty="0">
                <a:latin typeface="+mn-lt"/>
              </a:rPr>
              <a:t>2. </a:t>
            </a:r>
            <a:r>
              <a:rPr lang="en-US" sz="2300" b="1" dirty="0">
                <a:latin typeface="+mn-lt"/>
              </a:rPr>
              <a:t>DISCIPLINE ACTION TYPE - Expulsions </a:t>
            </a:r>
          </a:p>
          <a:p>
            <a:pPr marL="845820" lvl="1" indent="-342900"/>
            <a:r>
              <a:rPr lang="en-US" sz="2300" dirty="0">
                <a:latin typeface="+mn-lt"/>
              </a:rPr>
              <a:t>with services</a:t>
            </a:r>
          </a:p>
          <a:p>
            <a:pPr marL="845820" lvl="1" indent="-342900"/>
            <a:r>
              <a:rPr lang="en-US" sz="2300" dirty="0">
                <a:latin typeface="+mn-lt"/>
              </a:rPr>
              <a:t>without services</a:t>
            </a:r>
          </a:p>
          <a:p>
            <a:pPr marL="45720" indent="0">
              <a:buNone/>
            </a:pPr>
            <a:r>
              <a:rPr lang="en-US" sz="2300" dirty="0">
                <a:latin typeface="+mn-lt"/>
              </a:rPr>
              <a:t>3. </a:t>
            </a:r>
            <a:r>
              <a:rPr lang="en-US" sz="2300" b="1" dirty="0">
                <a:latin typeface="+mn-lt"/>
              </a:rPr>
              <a:t>SPED REMOVAL TYPE - Unilateral Removal by School Personnel </a:t>
            </a:r>
            <a:r>
              <a:rPr lang="en-US" sz="2300" dirty="0">
                <a:latin typeface="+mn-lt"/>
              </a:rPr>
              <a:t>to an IAES for one of the following reasons </a:t>
            </a:r>
          </a:p>
          <a:p>
            <a:pPr marL="845820" lvl="1" indent="-342900"/>
            <a:r>
              <a:rPr lang="en-US" sz="2300" dirty="0">
                <a:latin typeface="+mn-lt"/>
              </a:rPr>
              <a:t>drugs</a:t>
            </a:r>
          </a:p>
          <a:p>
            <a:pPr marL="845820" lvl="1" indent="-342900"/>
            <a:r>
              <a:rPr lang="en-US" sz="2300" dirty="0">
                <a:latin typeface="+mn-lt"/>
              </a:rPr>
              <a:t>weapons</a:t>
            </a:r>
          </a:p>
          <a:p>
            <a:pPr marL="845820" lvl="1" indent="-342900"/>
            <a:r>
              <a:rPr lang="en-US" sz="2300" dirty="0">
                <a:latin typeface="+mn-lt"/>
              </a:rPr>
              <a:t>serious bodily injury</a:t>
            </a:r>
          </a:p>
          <a:p>
            <a:pPr marL="45720" indent="0">
              <a:buNone/>
            </a:pPr>
            <a:r>
              <a:rPr lang="en-US" sz="2300" dirty="0">
                <a:latin typeface="+mn-lt"/>
              </a:rPr>
              <a:t>4. </a:t>
            </a:r>
            <a:r>
              <a:rPr lang="en-US" sz="2300" b="1" dirty="0">
                <a:latin typeface="+mn-lt"/>
              </a:rPr>
              <a:t>SPED REMOVAL TYPE- Unilateral Removal based on a Hearing Officer Determination </a:t>
            </a:r>
            <a:r>
              <a:rPr lang="en-US" sz="2300" dirty="0">
                <a:latin typeface="+mn-lt"/>
                <a:ea typeface="Times New Roman" panose="02020603050405020304" pitchFamily="18" charset="0"/>
              </a:rPr>
              <a:t>based on the hearing officer’s determination that maintaining the child’s current placement is substantially likely to result in injury to the child or others. </a:t>
            </a:r>
            <a:r>
              <a:rPr lang="en-US" sz="2300" dirty="0">
                <a:latin typeface="+mn-lt"/>
              </a:rPr>
              <a:t> </a:t>
            </a:r>
          </a:p>
          <a:p>
            <a:pPr marL="502920" lvl="1" indent="0">
              <a:buNone/>
            </a:pPr>
            <a:endParaRPr lang="en-US" sz="2300" dirty="0"/>
          </a:p>
          <a:p>
            <a:pPr marL="0" indent="0">
              <a:buNone/>
            </a:pPr>
            <a:endParaRPr lang="en-US" dirty="0"/>
          </a:p>
        </p:txBody>
      </p:sp>
      <p:sp>
        <p:nvSpPr>
          <p:cNvPr id="5" name="TextBox 4">
            <a:extLst>
              <a:ext uri="{FF2B5EF4-FFF2-40B4-BE49-F238E27FC236}">
                <a16:creationId xmlns:a16="http://schemas.microsoft.com/office/drawing/2014/main" id="{BDE53354-015A-185B-9F4C-F860F099F234}"/>
              </a:ext>
            </a:extLst>
          </p:cNvPr>
          <p:cNvSpPr txBox="1"/>
          <p:nvPr/>
        </p:nvSpPr>
        <p:spPr>
          <a:xfrm>
            <a:off x="5200260" y="2643197"/>
            <a:ext cx="3579845" cy="1384995"/>
          </a:xfrm>
          <a:prstGeom prst="rect">
            <a:avLst/>
          </a:prstGeom>
          <a:noFill/>
        </p:spPr>
        <p:txBody>
          <a:bodyPr wrap="square" rtlCol="0">
            <a:spAutoFit/>
          </a:bodyPr>
          <a:lstStyle/>
          <a:p>
            <a:r>
              <a:rPr lang="en-US" sz="1400" dirty="0">
                <a:solidFill>
                  <a:srgbClr val="FF0000"/>
                </a:solidFill>
              </a:rPr>
              <a:t>IMPORTANT NOTE: only records that were active in Special Education at the time of the Discipline Action Start Date will be included in the federal reporting dataset. If student exited Sped prior to that date, an exception will be needed. </a:t>
            </a:r>
          </a:p>
        </p:txBody>
      </p:sp>
    </p:spTree>
    <p:extLst>
      <p:ext uri="{BB962C8B-B14F-4D97-AF65-F5344CB8AC3E}">
        <p14:creationId xmlns:p14="http://schemas.microsoft.com/office/powerpoint/2010/main" val="2130416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92EAD-2FF1-F021-FE14-E884E0AC61E9}"/>
              </a:ext>
            </a:extLst>
          </p:cNvPr>
          <p:cNvSpPr>
            <a:spLocks noGrp="1"/>
          </p:cNvSpPr>
          <p:nvPr>
            <p:ph type="title"/>
          </p:nvPr>
        </p:nvSpPr>
        <p:spPr/>
        <p:txBody>
          <a:bodyPr/>
          <a:lstStyle/>
          <a:p>
            <a:r>
              <a:rPr lang="en-US" dirty="0"/>
              <a:t>What Changed in 23-24 in relation </a:t>
            </a:r>
            <a:br>
              <a:rPr lang="en-US" dirty="0"/>
            </a:br>
            <a:r>
              <a:rPr lang="en-US" dirty="0"/>
              <a:t>to the Sped Discipline Snapshot?</a:t>
            </a:r>
          </a:p>
        </p:txBody>
      </p:sp>
      <p:sp>
        <p:nvSpPr>
          <p:cNvPr id="3" name="Content Placeholder 2">
            <a:extLst>
              <a:ext uri="{FF2B5EF4-FFF2-40B4-BE49-F238E27FC236}">
                <a16:creationId xmlns:a16="http://schemas.microsoft.com/office/drawing/2014/main" id="{E4DC02E2-D761-5DC5-473A-5CD4803D84F4}"/>
              </a:ext>
            </a:extLst>
          </p:cNvPr>
          <p:cNvSpPr>
            <a:spLocks noGrp="1"/>
          </p:cNvSpPr>
          <p:nvPr>
            <p:ph idx="1"/>
          </p:nvPr>
        </p:nvSpPr>
        <p:spPr>
          <a:xfrm>
            <a:off x="139959" y="1554480"/>
            <a:ext cx="11213841" cy="4351338"/>
          </a:xfrm>
        </p:spPr>
        <p:txBody>
          <a:bodyPr>
            <a:normAutofit fontScale="85000" lnSpcReduction="10000"/>
          </a:bodyPr>
          <a:lstStyle/>
          <a:p>
            <a:r>
              <a:rPr lang="en-US" sz="1900" dirty="0">
                <a:latin typeface="+mn-lt"/>
                <a:hlinkClick r:id="rId2"/>
              </a:rPr>
              <a:t>Discipline Interchange </a:t>
            </a:r>
            <a:r>
              <a:rPr lang="en-US" sz="1900" dirty="0">
                <a:latin typeface="+mn-lt"/>
              </a:rPr>
              <a:t>  2023-2024 </a:t>
            </a:r>
          </a:p>
          <a:p>
            <a:pPr lvl="1"/>
            <a:r>
              <a:rPr lang="en-US" sz="1900" dirty="0">
                <a:latin typeface="+mn-lt"/>
              </a:rPr>
              <a:t>‘Special Education Discipline Interchange’ changed to ‘Discipline Interchange’</a:t>
            </a:r>
          </a:p>
          <a:p>
            <a:pPr lvl="1"/>
            <a:r>
              <a:rPr lang="en-US" sz="1900" dirty="0">
                <a:latin typeface="+mn-lt"/>
              </a:rPr>
              <a:t>Discipline Action File layout changed significantly</a:t>
            </a:r>
          </a:p>
          <a:p>
            <a:pPr lvl="2"/>
            <a:r>
              <a:rPr lang="en-US" sz="1900" dirty="0">
                <a:latin typeface="+mn-lt"/>
              </a:rPr>
              <a:t>Combined the data elements from the 3 School Discipline files and the Special Ed Discipline Interchange file into </a:t>
            </a:r>
            <a:r>
              <a:rPr lang="en-US" sz="1900" b="1" u="sng" dirty="0">
                <a:latin typeface="+mn-lt"/>
              </a:rPr>
              <a:t>ONE FILE </a:t>
            </a:r>
          </a:p>
          <a:p>
            <a:pPr lvl="2"/>
            <a:r>
              <a:rPr lang="en-US" sz="1900" dirty="0">
                <a:latin typeface="+mn-lt"/>
              </a:rPr>
              <a:t>District respondents upload </a:t>
            </a:r>
            <a:r>
              <a:rPr lang="en-US" sz="1900" u="sng" dirty="0">
                <a:latin typeface="+mn-lt"/>
              </a:rPr>
              <a:t>one</a:t>
            </a:r>
            <a:r>
              <a:rPr lang="en-US" sz="1900" dirty="0">
                <a:latin typeface="+mn-lt"/>
              </a:rPr>
              <a:t> Discipline Action file that includes ALL students at the student level</a:t>
            </a:r>
          </a:p>
          <a:p>
            <a:pPr lvl="1"/>
            <a:r>
              <a:rPr lang="en-US" sz="1900" dirty="0">
                <a:latin typeface="+mn-lt"/>
              </a:rPr>
              <a:t>Must have DIS User Role to upload the file</a:t>
            </a:r>
          </a:p>
          <a:p>
            <a:pPr lvl="1"/>
            <a:r>
              <a:rPr lang="en-US" sz="1900" dirty="0">
                <a:latin typeface="+mn-lt"/>
              </a:rPr>
              <a:t>File should include all disciplinary incidents and resulting actions that occurred between 7/1/2023 – 6/30/2024 </a:t>
            </a:r>
          </a:p>
          <a:p>
            <a:pPr lvl="2"/>
            <a:r>
              <a:rPr lang="en-US" sz="1900" dirty="0">
                <a:latin typeface="+mn-lt"/>
              </a:rPr>
              <a:t>record for each action and associated incident</a:t>
            </a:r>
          </a:p>
          <a:p>
            <a:pPr lvl="1"/>
            <a:r>
              <a:rPr lang="en-US" sz="1900" dirty="0">
                <a:latin typeface="+mn-lt"/>
              </a:rPr>
              <a:t>Discipline Action Type Codes for ISS, OSS, and Expulsion have changed from codes 01, 02, 03 to 11, 12, 13</a:t>
            </a:r>
          </a:p>
          <a:p>
            <a:pPr lvl="1"/>
            <a:r>
              <a:rPr lang="en-US" sz="1900" dirty="0">
                <a:latin typeface="+mn-lt"/>
              </a:rPr>
              <a:t>Cannot mark ‘No Discipline Actions’ for Sped students in Data Pipeline (adding warnings for this at both interchange and snapshot levels)</a:t>
            </a:r>
          </a:p>
          <a:p>
            <a:pPr marL="457200" lvl="1" indent="0">
              <a:buNone/>
            </a:pPr>
            <a:endParaRPr lang="en-US" sz="1900" dirty="0">
              <a:latin typeface="+mn-lt"/>
            </a:endParaRPr>
          </a:p>
          <a:p>
            <a:pPr marL="0" indent="0">
              <a:buNone/>
            </a:pPr>
            <a:r>
              <a:rPr lang="en-US" sz="1900" dirty="0">
                <a:latin typeface="+mn-lt"/>
              </a:rPr>
              <a:t>What hasn’t changed?</a:t>
            </a:r>
          </a:p>
          <a:p>
            <a:r>
              <a:rPr lang="en-US" sz="1900" dirty="0">
                <a:latin typeface="+mn-lt"/>
                <a:hlinkClick r:id="rId3"/>
              </a:rPr>
              <a:t>Special Education Discipline Snapshot </a:t>
            </a:r>
            <a:endParaRPr lang="en-US" sz="1900" dirty="0">
              <a:latin typeface="+mn-lt"/>
            </a:endParaRPr>
          </a:p>
          <a:p>
            <a:pPr lvl="1"/>
            <a:r>
              <a:rPr lang="en-US" sz="1900" dirty="0">
                <a:latin typeface="+mn-lt"/>
              </a:rPr>
              <a:t>AUs will need the SPI Approver or SPI User role and may start creating snapshots once the district has begun uploading the Discipline Action file</a:t>
            </a:r>
          </a:p>
          <a:p>
            <a:pPr lvl="1"/>
            <a:r>
              <a:rPr lang="en-US" sz="1900" dirty="0">
                <a:latin typeface="+mn-lt"/>
              </a:rPr>
              <a:t>No change in the data fields that are pulled into this snapshot from the Discipline Action File</a:t>
            </a:r>
          </a:p>
          <a:p>
            <a:pPr marL="0" indent="0">
              <a:buNone/>
            </a:pPr>
            <a:endParaRPr lang="en-US" dirty="0"/>
          </a:p>
        </p:txBody>
      </p:sp>
      <p:sp>
        <p:nvSpPr>
          <p:cNvPr id="4" name="Slide Number Placeholder 3">
            <a:extLst>
              <a:ext uri="{FF2B5EF4-FFF2-40B4-BE49-F238E27FC236}">
                <a16:creationId xmlns:a16="http://schemas.microsoft.com/office/drawing/2014/main" id="{E11577BC-94DD-294F-0CFB-1285F042AD38}"/>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49465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71FE4-D523-BABB-1FC5-9EABE0C61217}"/>
              </a:ext>
            </a:extLst>
          </p:cNvPr>
          <p:cNvSpPr>
            <a:spLocks noGrp="1"/>
          </p:cNvSpPr>
          <p:nvPr>
            <p:ph type="title"/>
          </p:nvPr>
        </p:nvSpPr>
        <p:spPr/>
        <p:txBody>
          <a:bodyPr>
            <a:normAutofit/>
          </a:bodyPr>
          <a:lstStyle/>
          <a:p>
            <a:r>
              <a:rPr lang="en-US" dirty="0"/>
              <a:t>Discipline Interchange and Snapshots </a:t>
            </a:r>
            <a:br>
              <a:rPr lang="en-US" dirty="0"/>
            </a:br>
            <a:endParaRPr lang="en-US" dirty="0"/>
          </a:p>
        </p:txBody>
      </p:sp>
      <p:sp>
        <p:nvSpPr>
          <p:cNvPr id="3" name="Content Placeholder 2">
            <a:extLst>
              <a:ext uri="{FF2B5EF4-FFF2-40B4-BE49-F238E27FC236}">
                <a16:creationId xmlns:a16="http://schemas.microsoft.com/office/drawing/2014/main" id="{D83EDA17-4671-3A54-EEF8-70F0BC69A8B5}"/>
              </a:ext>
              <a:ext uri="{C183D7F6-B498-43B3-948B-1728B52AA6E4}">
                <adec:decorative xmlns:adec="http://schemas.microsoft.com/office/drawing/2017/decorative" val="1"/>
              </a:ext>
            </a:extLst>
          </p:cNvPr>
          <p:cNvSpPr>
            <a:spLocks noGrp="1"/>
          </p:cNvSpPr>
          <p:nvPr>
            <p:ph idx="1"/>
          </p:nvPr>
        </p:nvSpPr>
        <p:spPr>
          <a:xfrm>
            <a:off x="1678868" y="3314564"/>
            <a:ext cx="2517689" cy="2083200"/>
          </a:xfrm>
        </p:spPr>
        <p:txBody>
          <a:bodyPr>
            <a:normAutofit/>
          </a:bodyPr>
          <a:lstStyle/>
          <a:p>
            <a:pPr marL="0" indent="0">
              <a:buNone/>
            </a:pPr>
            <a:endParaRPr lang="en-US" dirty="0"/>
          </a:p>
          <a:p>
            <a:pPr marL="0" indent="0">
              <a:buNone/>
            </a:pPr>
            <a:endParaRPr lang="fr-FR" b="0" i="0" dirty="0">
              <a:solidFill>
                <a:srgbClr val="333333"/>
              </a:solidFill>
              <a:effectLst/>
              <a:highlight>
                <a:srgbClr val="FFFFFF"/>
              </a:highlight>
              <a:latin typeface="SourceSansProRegular"/>
            </a:endParaRPr>
          </a:p>
        </p:txBody>
      </p:sp>
      <p:sp>
        <p:nvSpPr>
          <p:cNvPr id="5" name="TextBox 4" descr="District Respondent Responsibilities:&#10;Upload Student Interchange files&#10;Upload Discipline Action file&#10;Complete Student Discipline Snapshot&#10;">
            <a:extLst>
              <a:ext uri="{FF2B5EF4-FFF2-40B4-BE49-F238E27FC236}">
                <a16:creationId xmlns:a16="http://schemas.microsoft.com/office/drawing/2014/main" id="{1747E616-D13A-5565-4CC8-1C7D364213CD}"/>
              </a:ext>
            </a:extLst>
          </p:cNvPr>
          <p:cNvSpPr txBox="1"/>
          <p:nvPr/>
        </p:nvSpPr>
        <p:spPr>
          <a:xfrm>
            <a:off x="1049050" y="1446235"/>
            <a:ext cx="2933699" cy="2589751"/>
          </a:xfrm>
          <a:prstGeom prst="rect">
            <a:avLst/>
          </a:prstGeom>
          <a:noFill/>
        </p:spPr>
        <p:txBody>
          <a:bodyPr wrap="square" rtlCol="0">
            <a:spAutoFit/>
          </a:bodyPr>
          <a:lstStyle/>
          <a:p>
            <a:r>
              <a:rPr lang="en-US" b="1" dirty="0"/>
              <a:t>District Respondent Responsibilities:</a:t>
            </a:r>
          </a:p>
          <a:p>
            <a:pPr marL="214313" indent="-214313">
              <a:buFont typeface="Arial" panose="020B0604020202020204" pitchFamily="34" charset="0"/>
              <a:buChar char="•"/>
            </a:pPr>
            <a:r>
              <a:rPr lang="en-US" dirty="0"/>
              <a:t>Upload Student Interchange files</a:t>
            </a:r>
          </a:p>
          <a:p>
            <a:pPr marL="214313" indent="-214313">
              <a:buFont typeface="Arial" panose="020B0604020202020204" pitchFamily="34" charset="0"/>
              <a:buChar char="•"/>
            </a:pPr>
            <a:r>
              <a:rPr lang="en-US" dirty="0"/>
              <a:t>Upload Discipline Action file</a:t>
            </a:r>
          </a:p>
          <a:p>
            <a:pPr marL="214313" indent="-214313">
              <a:buFont typeface="Arial" panose="020B0604020202020204" pitchFamily="34" charset="0"/>
              <a:buChar char="•"/>
            </a:pPr>
            <a:r>
              <a:rPr lang="en-US" dirty="0"/>
              <a:t>Complete Student Discipline Snapshot</a:t>
            </a:r>
          </a:p>
          <a:p>
            <a:pPr marL="214313" indent="-214313">
              <a:buFont typeface="Arial" panose="020B0604020202020204" pitchFamily="34" charset="0"/>
              <a:buChar char="•"/>
            </a:pPr>
            <a:endParaRPr lang="en-US" sz="1350" dirty="0"/>
          </a:p>
        </p:txBody>
      </p:sp>
      <p:sp>
        <p:nvSpPr>
          <p:cNvPr id="14" name="TextBox 13" descr="AU Respondent Responsibilities:&#10;Upload IEP Interchange file&#10;Completes the SPED Discipline Snapshot&#10;">
            <a:extLst>
              <a:ext uri="{FF2B5EF4-FFF2-40B4-BE49-F238E27FC236}">
                <a16:creationId xmlns:a16="http://schemas.microsoft.com/office/drawing/2014/main" id="{1CDEC4A1-5967-0694-7484-606009AA013F}"/>
              </a:ext>
            </a:extLst>
          </p:cNvPr>
          <p:cNvSpPr txBox="1"/>
          <p:nvPr/>
        </p:nvSpPr>
        <p:spPr>
          <a:xfrm>
            <a:off x="1169270" y="4069526"/>
            <a:ext cx="2693258" cy="1754326"/>
          </a:xfrm>
          <a:prstGeom prst="rect">
            <a:avLst/>
          </a:prstGeom>
          <a:noFill/>
        </p:spPr>
        <p:txBody>
          <a:bodyPr wrap="square" rtlCol="0">
            <a:spAutoFit/>
          </a:bodyPr>
          <a:lstStyle/>
          <a:p>
            <a:r>
              <a:rPr lang="en-US" b="1" dirty="0"/>
              <a:t>AU Respondent Responsibilities:</a:t>
            </a:r>
          </a:p>
          <a:p>
            <a:pPr marL="214313" indent="-214313">
              <a:buFont typeface="Arial" panose="020B0604020202020204" pitchFamily="34" charset="0"/>
              <a:buChar char="•"/>
            </a:pPr>
            <a:r>
              <a:rPr lang="en-US" dirty="0"/>
              <a:t>Upload IEP Interchange file</a:t>
            </a:r>
          </a:p>
          <a:p>
            <a:pPr marL="214313" indent="-214313">
              <a:buFont typeface="Arial" panose="020B0604020202020204" pitchFamily="34" charset="0"/>
              <a:buChar char="•"/>
            </a:pPr>
            <a:r>
              <a:rPr lang="en-US" dirty="0"/>
              <a:t>Completes the SPED Discipline Snapshot</a:t>
            </a:r>
          </a:p>
        </p:txBody>
      </p:sp>
      <p:graphicFrame>
        <p:nvGraphicFramePr>
          <p:cNvPr id="7" name="Diagram 6" descr="visual of Discipline Interchange vs the two snapshots that pull data from it. Sped Discipline and Student Discipline">
            <a:extLst>
              <a:ext uri="{FF2B5EF4-FFF2-40B4-BE49-F238E27FC236}">
                <a16:creationId xmlns:a16="http://schemas.microsoft.com/office/drawing/2014/main" id="{80D82FB3-0E6C-EE40-FD3A-46626278475A}"/>
              </a:ext>
            </a:extLst>
          </p:cNvPr>
          <p:cNvGraphicFramePr/>
          <p:nvPr>
            <p:extLst>
              <p:ext uri="{D42A27DB-BD31-4B8C-83A1-F6EECF244321}">
                <p14:modId xmlns:p14="http://schemas.microsoft.com/office/powerpoint/2010/main" val="2014902123"/>
              </p:ext>
            </p:extLst>
          </p:nvPr>
        </p:nvGraphicFramePr>
        <p:xfrm>
          <a:off x="2903857" y="1636198"/>
          <a:ext cx="5091588" cy="3987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07AF0280-0F41-94C4-129E-0C85B8DD64BF}"/>
              </a:ext>
            </a:extLst>
          </p:cNvPr>
          <p:cNvSpPr txBox="1"/>
          <p:nvPr/>
        </p:nvSpPr>
        <p:spPr>
          <a:xfrm>
            <a:off x="6814731" y="2540000"/>
            <a:ext cx="4328219" cy="1200329"/>
          </a:xfrm>
          <a:prstGeom prst="rect">
            <a:avLst/>
          </a:prstGeom>
          <a:noFill/>
        </p:spPr>
        <p:txBody>
          <a:bodyPr wrap="square">
            <a:spAutoFit/>
          </a:bodyPr>
          <a:lstStyle/>
          <a:p>
            <a:pPr marL="214313" indent="-214313">
              <a:buFont typeface="Arial" panose="020B0604020202020204" pitchFamily="34" charset="0"/>
              <a:buChar char="•"/>
            </a:pPr>
            <a:r>
              <a:rPr lang="fr-FR" dirty="0">
                <a:solidFill>
                  <a:srgbClr val="333333"/>
                </a:solidFill>
                <a:highlight>
                  <a:srgbClr val="FFFFFF"/>
                </a:highlight>
              </a:rPr>
              <a:t>For Student Discipline questions, email </a:t>
            </a:r>
            <a:r>
              <a:rPr lang="fr-FR" u="sng" dirty="0">
                <a:solidFill>
                  <a:srgbClr val="403F3B"/>
                </a:solidFill>
                <a:highlight>
                  <a:srgbClr val="FFFFFF"/>
                </a:highlight>
              </a:rPr>
              <a:t>StudentDiscipline@cde.state.co.us</a:t>
            </a:r>
          </a:p>
          <a:p>
            <a:pPr marL="214313" indent="-214313">
              <a:buFont typeface="Arial" panose="020B0604020202020204" pitchFamily="34" charset="0"/>
              <a:buChar char="•"/>
            </a:pPr>
            <a:r>
              <a:rPr lang="fr-FR" dirty="0">
                <a:solidFill>
                  <a:srgbClr val="403F3B"/>
                </a:solidFill>
                <a:highlight>
                  <a:srgbClr val="FFFFFF"/>
                </a:highlight>
              </a:rPr>
              <a:t>Collection lead </a:t>
            </a:r>
            <a:r>
              <a:rPr lang="fr-FR" dirty="0" err="1">
                <a:solidFill>
                  <a:srgbClr val="403F3B"/>
                </a:solidFill>
                <a:highlight>
                  <a:srgbClr val="FFFFFF"/>
                </a:highlight>
              </a:rPr>
              <a:t>is</a:t>
            </a:r>
            <a:r>
              <a:rPr lang="fr-FR" dirty="0">
                <a:solidFill>
                  <a:srgbClr val="403F3B"/>
                </a:solidFill>
                <a:highlight>
                  <a:srgbClr val="FFFFFF"/>
                </a:highlight>
              </a:rPr>
              <a:t> Dawna Gudka </a:t>
            </a:r>
            <a:r>
              <a:rPr lang="fr-FR" dirty="0">
                <a:solidFill>
                  <a:srgbClr val="403F3B"/>
                </a:solidFill>
                <a:highlight>
                  <a:srgbClr val="FFFFFF"/>
                </a:highlight>
                <a:hlinkClick r:id="rId7"/>
              </a:rPr>
              <a:t>Gudka_d@cde.state.co.us</a:t>
            </a:r>
            <a:r>
              <a:rPr lang="fr-FR" dirty="0">
                <a:solidFill>
                  <a:srgbClr val="403F3B"/>
                </a:solidFill>
                <a:highlight>
                  <a:srgbClr val="FFFFFF"/>
                </a:highlight>
              </a:rPr>
              <a:t>   </a:t>
            </a:r>
            <a:endParaRPr lang="en-US" dirty="0"/>
          </a:p>
        </p:txBody>
      </p:sp>
      <p:sp>
        <p:nvSpPr>
          <p:cNvPr id="11" name="TextBox 10">
            <a:extLst>
              <a:ext uri="{FF2B5EF4-FFF2-40B4-BE49-F238E27FC236}">
                <a16:creationId xmlns:a16="http://schemas.microsoft.com/office/drawing/2014/main" id="{9235E5BB-66B6-BD35-485F-14CA91FEE29F}"/>
              </a:ext>
            </a:extLst>
          </p:cNvPr>
          <p:cNvSpPr txBox="1"/>
          <p:nvPr/>
        </p:nvSpPr>
        <p:spPr>
          <a:xfrm>
            <a:off x="6814731" y="4356164"/>
            <a:ext cx="4807715" cy="1477328"/>
          </a:xfrm>
          <a:prstGeom prst="rect">
            <a:avLst/>
          </a:prstGeom>
          <a:noFill/>
        </p:spPr>
        <p:txBody>
          <a:bodyPr wrap="square">
            <a:spAutoFit/>
          </a:bodyPr>
          <a:lstStyle/>
          <a:p>
            <a:pPr marL="214313" indent="-214313">
              <a:buFont typeface="Arial" panose="020B0604020202020204" pitchFamily="34" charset="0"/>
              <a:buChar char="•"/>
            </a:pPr>
            <a:r>
              <a:rPr lang="fr-FR" dirty="0">
                <a:solidFill>
                  <a:srgbClr val="333333"/>
                </a:solidFill>
                <a:highlight>
                  <a:srgbClr val="FFFFFF"/>
                </a:highlight>
              </a:rPr>
              <a:t>For Special Education Discipline questions, email </a:t>
            </a:r>
            <a:r>
              <a:rPr lang="fr-FR" u="sng" dirty="0">
                <a:solidFill>
                  <a:srgbClr val="403F3B"/>
                </a:solidFill>
                <a:highlight>
                  <a:srgbClr val="FFFFFF"/>
                </a:highlight>
              </a:rPr>
              <a:t>SpedDiscipline@cde.state.co.us</a:t>
            </a:r>
          </a:p>
          <a:p>
            <a:pPr marL="214313" indent="-214313">
              <a:buFont typeface="Arial" panose="020B0604020202020204" pitchFamily="34" charset="0"/>
              <a:buChar char="•"/>
            </a:pPr>
            <a:r>
              <a:rPr lang="fr-FR" dirty="0">
                <a:solidFill>
                  <a:srgbClr val="403F3B"/>
                </a:solidFill>
                <a:highlight>
                  <a:srgbClr val="FFFFFF"/>
                </a:highlight>
              </a:rPr>
              <a:t>Collection lead </a:t>
            </a:r>
            <a:r>
              <a:rPr lang="fr-FR" dirty="0" err="1">
                <a:solidFill>
                  <a:srgbClr val="403F3B"/>
                </a:solidFill>
                <a:highlight>
                  <a:srgbClr val="FFFFFF"/>
                </a:highlight>
              </a:rPr>
              <a:t>is</a:t>
            </a:r>
            <a:r>
              <a:rPr lang="fr-FR" dirty="0">
                <a:solidFill>
                  <a:srgbClr val="403F3B"/>
                </a:solidFill>
                <a:highlight>
                  <a:srgbClr val="FFFFFF"/>
                </a:highlight>
              </a:rPr>
              <a:t> Lindsey Heitman </a:t>
            </a:r>
            <a:r>
              <a:rPr lang="fr-FR" dirty="0">
                <a:solidFill>
                  <a:srgbClr val="403F3B"/>
                </a:solidFill>
                <a:highlight>
                  <a:srgbClr val="FFFFFF"/>
                </a:highlight>
                <a:hlinkClick r:id="rId8"/>
              </a:rPr>
              <a:t>Heitman_l@cde.state.co.us</a:t>
            </a:r>
            <a:r>
              <a:rPr lang="fr-FR" dirty="0">
                <a:solidFill>
                  <a:srgbClr val="403F3B"/>
                </a:solidFill>
                <a:highlight>
                  <a:srgbClr val="FFFFFF"/>
                </a:highlight>
              </a:rPr>
              <a:t> </a:t>
            </a:r>
          </a:p>
          <a:p>
            <a:r>
              <a:rPr lang="fr-FR" u="sng" dirty="0">
                <a:solidFill>
                  <a:srgbClr val="403F3B"/>
                </a:solidFill>
                <a:highlight>
                  <a:srgbClr val="FFFFFF"/>
                </a:highlight>
              </a:rPr>
              <a:t> </a:t>
            </a:r>
            <a:endParaRPr lang="en-US" dirty="0"/>
          </a:p>
        </p:txBody>
      </p:sp>
      <p:cxnSp>
        <p:nvCxnSpPr>
          <p:cNvPr id="8" name="Straight Arrow Connector 7">
            <a:extLst>
              <a:ext uri="{FF2B5EF4-FFF2-40B4-BE49-F238E27FC236}">
                <a16:creationId xmlns:a16="http://schemas.microsoft.com/office/drawing/2014/main" id="{1811BA44-85D2-10EF-F0B9-C466DBE0FCCC}"/>
              </a:ext>
              <a:ext uri="{C183D7F6-B498-43B3-948B-1728B52AA6E4}">
                <adec:decorative xmlns:adec="http://schemas.microsoft.com/office/drawing/2017/decorative" val="1"/>
              </a:ext>
            </a:extLst>
          </p:cNvPr>
          <p:cNvCxnSpPr/>
          <p:nvPr/>
        </p:nvCxnSpPr>
        <p:spPr>
          <a:xfrm flipV="1">
            <a:off x="3632200" y="2540000"/>
            <a:ext cx="647700" cy="3429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04B1A06-D40B-E5F1-08F5-629F2BD08E19}"/>
              </a:ext>
              <a:ext uri="{C183D7F6-B498-43B3-948B-1728B52AA6E4}">
                <adec:decorative xmlns:adec="http://schemas.microsoft.com/office/drawing/2017/decorative" val="1"/>
              </a:ext>
            </a:extLst>
          </p:cNvPr>
          <p:cNvCxnSpPr/>
          <p:nvPr/>
        </p:nvCxnSpPr>
        <p:spPr>
          <a:xfrm>
            <a:off x="3633498" y="3151012"/>
            <a:ext cx="698501" cy="3193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47B1DB4-ACC3-7C52-8EC8-48A6AEB80B7C}"/>
              </a:ext>
              <a:ext uri="{C183D7F6-B498-43B3-948B-1728B52AA6E4}">
                <adec:decorative xmlns:adec="http://schemas.microsoft.com/office/drawing/2017/decorative" val="1"/>
              </a:ext>
            </a:extLst>
          </p:cNvPr>
          <p:cNvCxnSpPr>
            <a:cxnSpLocks/>
          </p:cNvCxnSpPr>
          <p:nvPr/>
        </p:nvCxnSpPr>
        <p:spPr>
          <a:xfrm>
            <a:off x="3667226" y="5178808"/>
            <a:ext cx="880646" cy="859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9CFEE11B-2F0B-A30B-B1A6-292AA647C48B}"/>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385066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EB9BA-03C5-2698-9F86-FFAF17C0CF6B}"/>
              </a:ext>
              <a:ext uri="{C183D7F6-B498-43B3-948B-1728B52AA6E4}">
                <adec:decorative xmlns:adec="http://schemas.microsoft.com/office/drawing/2017/decorative" val="0"/>
              </a:ext>
            </a:extLst>
          </p:cNvPr>
          <p:cNvSpPr>
            <a:spLocks noGrp="1"/>
          </p:cNvSpPr>
          <p:nvPr>
            <p:ph type="title"/>
          </p:nvPr>
        </p:nvSpPr>
        <p:spPr/>
        <p:txBody>
          <a:bodyPr/>
          <a:lstStyle/>
          <a:p>
            <a:r>
              <a:rPr lang="en-US" dirty="0"/>
              <a:t>Special Education Discipline Snapshot</a:t>
            </a:r>
          </a:p>
        </p:txBody>
      </p:sp>
      <p:sp>
        <p:nvSpPr>
          <p:cNvPr id="9" name="TextBox 8">
            <a:extLst>
              <a:ext uri="{FF2B5EF4-FFF2-40B4-BE49-F238E27FC236}">
                <a16:creationId xmlns:a16="http://schemas.microsoft.com/office/drawing/2014/main" id="{A3911B73-137B-17A4-252C-B4BFC41E3A9B}"/>
              </a:ext>
            </a:extLst>
          </p:cNvPr>
          <p:cNvSpPr txBox="1"/>
          <p:nvPr/>
        </p:nvSpPr>
        <p:spPr>
          <a:xfrm>
            <a:off x="2839453" y="1308437"/>
            <a:ext cx="9079832" cy="369332"/>
          </a:xfrm>
          <a:prstGeom prst="rect">
            <a:avLst/>
          </a:prstGeom>
          <a:noFill/>
        </p:spPr>
        <p:txBody>
          <a:bodyPr wrap="square" rtlCol="0">
            <a:spAutoFit/>
          </a:bodyPr>
          <a:lstStyle/>
          <a:p>
            <a:r>
              <a:rPr lang="en-US" b="1" dirty="0"/>
              <a:t>Data pulls from these interchanges to make up the snapshot:</a:t>
            </a:r>
          </a:p>
        </p:txBody>
      </p:sp>
      <p:sp>
        <p:nvSpPr>
          <p:cNvPr id="14" name="TextBox 13">
            <a:extLst>
              <a:ext uri="{FF2B5EF4-FFF2-40B4-BE49-F238E27FC236}">
                <a16:creationId xmlns:a16="http://schemas.microsoft.com/office/drawing/2014/main" id="{2253642E-DB1A-241A-7529-3CE0ED83D161}"/>
              </a:ext>
            </a:extLst>
          </p:cNvPr>
          <p:cNvSpPr txBox="1"/>
          <p:nvPr/>
        </p:nvSpPr>
        <p:spPr>
          <a:xfrm>
            <a:off x="443565" y="2221151"/>
            <a:ext cx="2354445"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*An interchange is the data holding place where your data files may be uploaded and validated throughout the school year</a:t>
            </a:r>
          </a:p>
        </p:txBody>
      </p:sp>
      <p:graphicFrame>
        <p:nvGraphicFramePr>
          <p:cNvPr id="6" name="Diagram 5" descr="diagram of the three Interchanges - Student, Discipline, and Sped IEP &#10;that house data that is pulled into the Sped Discipline Snapshot">
            <a:extLst>
              <a:ext uri="{FF2B5EF4-FFF2-40B4-BE49-F238E27FC236}">
                <a16:creationId xmlns:a16="http://schemas.microsoft.com/office/drawing/2014/main" id="{73D3F5DC-096A-8D10-AED8-70F89FBDA7E8}"/>
              </a:ext>
            </a:extLst>
          </p:cNvPr>
          <p:cNvGraphicFramePr/>
          <p:nvPr/>
        </p:nvGraphicFramePr>
        <p:xfrm>
          <a:off x="2927684" y="1619374"/>
          <a:ext cx="5315284" cy="4221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DB5D3597-BBFF-7788-D05B-87EDA0E5A699}"/>
              </a:ext>
            </a:extLst>
          </p:cNvPr>
          <p:cNvSpPr txBox="1"/>
          <p:nvPr/>
        </p:nvSpPr>
        <p:spPr>
          <a:xfrm>
            <a:off x="6565230" y="4918926"/>
            <a:ext cx="2807369"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 snapshot is a point in time “picture” of your data extracted from the Interchange files </a:t>
            </a:r>
          </a:p>
        </p:txBody>
      </p:sp>
      <p:pic>
        <p:nvPicPr>
          <p:cNvPr id="10" name="Picture 3">
            <a:extLst>
              <a:ext uri="{FF2B5EF4-FFF2-40B4-BE49-F238E27FC236}">
                <a16:creationId xmlns:a16="http://schemas.microsoft.com/office/drawing/2014/main" id="{23429985-C217-CF58-3EFF-0C1DD4C4589C}"/>
              </a:ext>
              <a:ext uri="{C183D7F6-B498-43B3-948B-1728B52AA6E4}">
                <adec:decorative xmlns:adec="http://schemas.microsoft.com/office/drawing/2017/decorative" val="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08733" y="5577066"/>
            <a:ext cx="792208" cy="54794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D6A0AF81-CC31-FFA6-03FE-B7FB072DCDA0}"/>
              </a:ext>
              <a:ext uri="{C183D7F6-B498-43B3-948B-1728B52AA6E4}">
                <adec:decorative xmlns:adec="http://schemas.microsoft.com/office/drawing/2017/decorative" val="1"/>
              </a:ext>
            </a:extLst>
          </p:cNvPr>
          <p:cNvSpPr/>
          <p:nvPr/>
        </p:nvSpPr>
        <p:spPr>
          <a:xfrm>
            <a:off x="9796655" y="1619374"/>
            <a:ext cx="284471" cy="206961"/>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20B8E10B-5FB6-7F73-7058-707DB892A130}"/>
              </a:ext>
              <a:ext uri="{C183D7F6-B498-43B3-948B-1728B52AA6E4}">
                <adec:decorative xmlns:adec="http://schemas.microsoft.com/office/drawing/2017/decorative" val="1"/>
              </a:ext>
            </a:extLst>
          </p:cNvPr>
          <p:cNvSpPr txBox="1"/>
          <p:nvPr/>
        </p:nvSpPr>
        <p:spPr>
          <a:xfrm>
            <a:off x="10210800" y="1559431"/>
            <a:ext cx="1280065" cy="1169551"/>
          </a:xfrm>
          <a:prstGeom prst="rect">
            <a:avLst/>
          </a:prstGeom>
          <a:noFill/>
        </p:spPr>
        <p:txBody>
          <a:bodyPr wrap="square" rtlCol="0">
            <a:spAutoFit/>
          </a:bodyPr>
          <a:lstStyle/>
          <a:p>
            <a:r>
              <a:rPr lang="en-US" sz="1400"/>
              <a:t>AU Responsibility</a:t>
            </a:r>
          </a:p>
          <a:p>
            <a:endParaRPr lang="en-US" sz="1400"/>
          </a:p>
          <a:p>
            <a:r>
              <a:rPr lang="en-US" sz="1400"/>
              <a:t>District(s) Responsibility </a:t>
            </a:r>
          </a:p>
        </p:txBody>
      </p:sp>
      <p:sp>
        <p:nvSpPr>
          <p:cNvPr id="20" name="Rectangle 19">
            <a:extLst>
              <a:ext uri="{FF2B5EF4-FFF2-40B4-BE49-F238E27FC236}">
                <a16:creationId xmlns:a16="http://schemas.microsoft.com/office/drawing/2014/main" id="{3C161817-61D6-9E31-2F45-99CF70A6831B}"/>
              </a:ext>
              <a:ext uri="{C183D7F6-B498-43B3-948B-1728B52AA6E4}">
                <adec:decorative xmlns:adec="http://schemas.microsoft.com/office/drawing/2017/decorative" val="1"/>
              </a:ext>
            </a:extLst>
          </p:cNvPr>
          <p:cNvSpPr/>
          <p:nvPr/>
        </p:nvSpPr>
        <p:spPr>
          <a:xfrm>
            <a:off x="9796655" y="2204230"/>
            <a:ext cx="284471" cy="206961"/>
          </a:xfrm>
          <a:prstGeom prst="rect">
            <a:avLst/>
          </a:prstGeom>
          <a:solidFill>
            <a:srgbClr val="92D05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AB5556E-E3A9-A3B0-7F6A-327CB47BA1DB}"/>
              </a:ext>
              <a:ext uri="{C183D7F6-B498-43B3-948B-1728B52AA6E4}">
                <adec:decorative xmlns:adec="http://schemas.microsoft.com/office/drawing/2017/decorative" val="1"/>
              </a:ext>
            </a:extLst>
          </p:cNvPr>
          <p:cNvSpPr/>
          <p:nvPr/>
        </p:nvSpPr>
        <p:spPr>
          <a:xfrm>
            <a:off x="9802448" y="2625501"/>
            <a:ext cx="284471" cy="206961"/>
          </a:xfrm>
          <a:prstGeom prst="rect">
            <a:avLst/>
          </a:prstGeom>
          <a:solidFill>
            <a:srgbClr val="00B0F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6F1C037F-24AE-2EC8-8DF0-0D7E1C6DC2A5}"/>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2695403974"/>
      </p:ext>
    </p:extLst>
  </p:cSld>
  <p:clrMapOvr>
    <a:masterClrMapping/>
  </p:clrMapOvr>
</p:sld>
</file>

<file path=ppt/theme/theme1.xml><?xml version="1.0" encoding="utf-8"?>
<a:theme xmlns:a="http://schemas.openxmlformats.org/drawingml/2006/main" name="Office Theme">
  <a:themeElements>
    <a:clrScheme name="CDE Green">
      <a:dk1>
        <a:sysClr val="windowText" lastClr="000000"/>
      </a:dk1>
      <a:lt1>
        <a:sysClr val="window" lastClr="FFFFFF"/>
      </a:lt1>
      <a:dk2>
        <a:srgbClr val="235E39"/>
      </a:dk2>
      <a:lt2>
        <a:srgbClr val="D3CBBD"/>
      </a:lt2>
      <a:accent1>
        <a:srgbClr val="00953A"/>
      </a:accent1>
      <a:accent2>
        <a:srgbClr val="86BE40"/>
      </a:accent2>
      <a:accent3>
        <a:srgbClr val="4E5758"/>
      </a:accent3>
      <a:accent4>
        <a:srgbClr val="F8B333"/>
      </a:accent4>
      <a:accent5>
        <a:srgbClr val="A3D283"/>
      </a:accent5>
      <a:accent6>
        <a:srgbClr val="EF7521"/>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AC51CBA1589D4F84DFE601021F4370" ma:contentTypeVersion="17" ma:contentTypeDescription="Create a new document." ma:contentTypeScope="" ma:versionID="4c2e7d44e21a4a9ea0f5c212093f6757">
  <xsd:schema xmlns:xsd="http://www.w3.org/2001/XMLSchema" xmlns:xs="http://www.w3.org/2001/XMLSchema" xmlns:p="http://schemas.microsoft.com/office/2006/metadata/properties" xmlns:ns2="658e932f-8c42-4f93-8fc3-67d3de176e61" xmlns:ns3="4c96849b-d583-4314-bdb6-16a0c6e34719" targetNamespace="http://schemas.microsoft.com/office/2006/metadata/properties" ma:root="true" ma:fieldsID="8c29c4ac9eee64b396f0dc72fb4a5852" ns2:_="" ns3:_="">
    <xsd:import namespace="658e932f-8c42-4f93-8fc3-67d3de176e61"/>
    <xsd:import namespace="4c96849b-d583-4314-bdb6-16a0c6e347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932f-8c42-4f93-8fc3-67d3de176e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96849b-d583-4314-bdb6-16a0c6e3471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335906d-7a73-4617-9229-c2cb2797336c}" ma:internalName="TaxCatchAll" ma:showField="CatchAllData" ma:web="4c96849b-d583-4314-bdb6-16a0c6e34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8e932f-8c42-4f93-8fc3-67d3de176e61">
      <Terms xmlns="http://schemas.microsoft.com/office/infopath/2007/PartnerControls"/>
    </lcf76f155ced4ddcb4097134ff3c332f>
    <TaxCatchAll xmlns="4c96849b-d583-4314-bdb6-16a0c6e347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F10AB6-2990-4581-9F6F-CB862A01D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8e932f-8c42-4f93-8fc3-67d3de176e61"/>
    <ds:schemaRef ds:uri="4c96849b-d583-4314-bdb6-16a0c6e34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A5D296-555B-4B59-B90B-8438DAFECA0B}">
  <ds:schemaRefs>
    <ds:schemaRef ds:uri="http://schemas.microsoft.com/office/2006/metadata/properties"/>
    <ds:schemaRef ds:uri="http://schemas.microsoft.com/office/infopath/2007/PartnerControls"/>
    <ds:schemaRef ds:uri="658e932f-8c42-4f93-8fc3-67d3de176e61"/>
    <ds:schemaRef ds:uri="4c96849b-d583-4314-bdb6-16a0c6e34719"/>
  </ds:schemaRefs>
</ds:datastoreItem>
</file>

<file path=customXml/itemProps3.xml><?xml version="1.0" encoding="utf-8"?>
<ds:datastoreItem xmlns:ds="http://schemas.openxmlformats.org/officeDocument/2006/customXml" ds:itemID="{55D05130-FB92-420F-BA0F-393D3974C0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6665</TotalTime>
  <Words>5935</Words>
  <Application>Microsoft Office PowerPoint</Application>
  <PresentationFormat>Widescreen</PresentationFormat>
  <Paragraphs>585</Paragraphs>
  <Slides>54</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Andale WT</vt:lpstr>
      <vt:lpstr>Arial</vt:lpstr>
      <vt:lpstr>Calibri</vt:lpstr>
      <vt:lpstr>Courier New</vt:lpstr>
      <vt:lpstr>Museo Slab 500</vt:lpstr>
      <vt:lpstr>SourceSansProRegular</vt:lpstr>
      <vt:lpstr>Symbol</vt:lpstr>
      <vt:lpstr>Times New Roman</vt:lpstr>
      <vt:lpstr>Trebuchet MS</vt:lpstr>
      <vt:lpstr>Wingdings</vt:lpstr>
      <vt:lpstr>Office Theme</vt:lpstr>
      <vt:lpstr>Special Education Discipline  2023-2024</vt:lpstr>
      <vt:lpstr>Welcome and Contact Information</vt:lpstr>
      <vt:lpstr>Agenda</vt:lpstr>
      <vt:lpstr>Frequently Used Terms and Acronyms</vt:lpstr>
      <vt:lpstr>Purpose </vt:lpstr>
      <vt:lpstr>Content</vt:lpstr>
      <vt:lpstr>What Changed in 23-24 in relation  to the Sped Discipline Snapshot?</vt:lpstr>
      <vt:lpstr>Discipline Interchange and Snapshots  </vt:lpstr>
      <vt:lpstr>Special Education Discipline Snapshot</vt:lpstr>
      <vt:lpstr> Special Education Discipline Snapshot: Opened on 5/1  </vt:lpstr>
      <vt:lpstr>Overview of Collection Process</vt:lpstr>
      <vt:lpstr>Special Education Discipline Identity Management: Data Pipeline Access</vt:lpstr>
      <vt:lpstr> Special Education Discipline Interchange  (District-DIS Role)</vt:lpstr>
      <vt:lpstr>Discipline Interchange: Contains 1 File</vt:lpstr>
      <vt:lpstr>Resource Webpages</vt:lpstr>
      <vt:lpstr>Special Education Discipline Snapshot Data Breakdown</vt:lpstr>
      <vt:lpstr>Discipline Action Types – Suspensions &amp; Expulsions</vt:lpstr>
      <vt:lpstr>Special Education Removal Type</vt:lpstr>
      <vt:lpstr>Discipline Action Length Field</vt:lpstr>
      <vt:lpstr>Special Education Discipline Snapshot  (AU-SPI Role)</vt:lpstr>
      <vt:lpstr>Special Education Discipline How are records pulled into the snapshot?</vt:lpstr>
      <vt:lpstr>Snapshot Error Codes</vt:lpstr>
      <vt:lpstr>Special Education Discipline Snapshot Error Code SD026</vt:lpstr>
      <vt:lpstr>Special Education Discipline: Snapshot Error Code SD024</vt:lpstr>
      <vt:lpstr>Special Ed Discipline Snapshot Error Code SD017</vt:lpstr>
      <vt:lpstr>SPED Incident and School Enrollment Date Comparison Report – snapshot folder report</vt:lpstr>
      <vt:lpstr>Reasons SD017 error will trigger </vt:lpstr>
      <vt:lpstr>Exceptions to the Rule</vt:lpstr>
      <vt:lpstr>Snapshot Exceptions</vt:lpstr>
      <vt:lpstr>Special Education Discipline Snapshot Resources</vt:lpstr>
      <vt:lpstr>Data Pipeline Process</vt:lpstr>
      <vt:lpstr>Accessing the Data Pipeline</vt:lpstr>
      <vt:lpstr>Single Sign On</vt:lpstr>
      <vt:lpstr>Step 1. Format Checker *optional</vt:lpstr>
      <vt:lpstr>Format Checker Results</vt:lpstr>
      <vt:lpstr>Step 2. Upload Discipline Action File (District - DIS role)</vt:lpstr>
      <vt:lpstr>Step 3: Check Batch Maintenance Screen (District - DIS role) </vt:lpstr>
      <vt:lpstr>Step 4. Check for interchange/file errors (District-Dis Role) Reviewing Errors Under Pipeline Reports </vt:lpstr>
      <vt:lpstr>Helpful status screen for AU respondent to see file upload status of their district(s)</vt:lpstr>
      <vt:lpstr>Step 5. Create a Snapshot (AU- SPI role)</vt:lpstr>
      <vt:lpstr>Step 6. Check for snapshot errors (AU- SPI role) Reviewing Errors Under Pipeline Reports </vt:lpstr>
      <vt:lpstr>Reviewing Errors Under Cognos Reports</vt:lpstr>
      <vt:lpstr>Reviewing Error Reports in COGNOS</vt:lpstr>
      <vt:lpstr>Special Education Discipline – Snapshot Validation Reports (SPI role-AUs)</vt:lpstr>
      <vt:lpstr>Special Education Discipline: District Report For Viewing Snapshot Level Errors (DIS role)</vt:lpstr>
      <vt:lpstr>District Sign-Off Form: Where to Find the Form in Data Pipeline</vt:lpstr>
      <vt:lpstr>Final Snapshot Approval Steps Within Data Pipeline (AU – SPI Approver Role): 1. Click Special Ed Discipline on the left menu 2. Click Status Dashboard 3. Use the drop downs to select the appropriate values for 2023-2024 4. Check the box next to your Admin Unit name and number and then hover over and click on your actual Admin Unit number and name to get to the next screen which contains the ‘Submit to CDE’ button.   *This is the extra step that is often times missed when trying to find the submit screen    </vt:lpstr>
      <vt:lpstr>Final snapshot approval in Data Pipeline (AU – SPI role)</vt:lpstr>
      <vt:lpstr>Signature Reports due by the close of collection</vt:lpstr>
      <vt:lpstr>Quick Recap of District Process and AU Process</vt:lpstr>
      <vt:lpstr>Discipline Interchange Process – District Respondent </vt:lpstr>
      <vt:lpstr>Special Education Discipline Snapshot Process – AU Respondent </vt:lpstr>
      <vt:lpstr>Special Education Discipline  Reminders</vt:lpstr>
      <vt:lpstr>Questions or Concerns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Heitman, Lindsey</cp:lastModifiedBy>
  <cp:revision>61</cp:revision>
  <dcterms:created xsi:type="dcterms:W3CDTF">2019-06-25T17:30:52Z</dcterms:created>
  <dcterms:modified xsi:type="dcterms:W3CDTF">2024-05-09T18:18:45Z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