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69" r:id="rId2"/>
    <p:sldId id="3172" r:id="rId3"/>
    <p:sldId id="380" r:id="rId4"/>
    <p:sldId id="730" r:id="rId5"/>
    <p:sldId id="272" r:id="rId6"/>
    <p:sldId id="673" r:id="rId7"/>
    <p:sldId id="273" r:id="rId8"/>
    <p:sldId id="4833" r:id="rId9"/>
    <p:sldId id="3184" r:id="rId10"/>
    <p:sldId id="277" r:id="rId11"/>
    <p:sldId id="278" r:id="rId12"/>
    <p:sldId id="3174" r:id="rId13"/>
    <p:sldId id="283" r:id="rId14"/>
    <p:sldId id="290" r:id="rId15"/>
    <p:sldId id="284" r:id="rId16"/>
    <p:sldId id="4812" r:id="rId17"/>
    <p:sldId id="783" r:id="rId18"/>
    <p:sldId id="784" r:id="rId19"/>
    <p:sldId id="3183" r:id="rId20"/>
    <p:sldId id="291" r:id="rId21"/>
    <p:sldId id="292" r:id="rId22"/>
    <p:sldId id="2697" r:id="rId23"/>
    <p:sldId id="372" r:id="rId24"/>
    <p:sldId id="2693" r:id="rId25"/>
    <p:sldId id="4811" r:id="rId26"/>
    <p:sldId id="293" r:id="rId27"/>
    <p:sldId id="3169" r:id="rId28"/>
    <p:sldId id="4808" r:id="rId29"/>
    <p:sldId id="4835" r:id="rId30"/>
    <p:sldId id="299" r:id="rId31"/>
    <p:sldId id="300" r:id="rId32"/>
    <p:sldId id="301" r:id="rId33"/>
    <p:sldId id="303" r:id="rId34"/>
    <p:sldId id="302" r:id="rId35"/>
    <p:sldId id="3177" r:id="rId36"/>
    <p:sldId id="393" r:id="rId37"/>
    <p:sldId id="3178" r:id="rId38"/>
    <p:sldId id="306" r:id="rId39"/>
    <p:sldId id="316" r:id="rId40"/>
    <p:sldId id="307" r:id="rId41"/>
    <p:sldId id="309" r:id="rId42"/>
    <p:sldId id="311" r:id="rId43"/>
    <p:sldId id="312" r:id="rId44"/>
    <p:sldId id="315" r:id="rId45"/>
    <p:sldId id="4834" r:id="rId46"/>
    <p:sldId id="313" r:id="rId47"/>
    <p:sldId id="439" r:id="rId48"/>
    <p:sldId id="423" r:id="rId49"/>
    <p:sldId id="424" r:id="rId50"/>
    <p:sldId id="428" r:id="rId51"/>
    <p:sldId id="2825" r:id="rId52"/>
    <p:sldId id="2932" r:id="rId53"/>
    <p:sldId id="825" r:id="rId54"/>
    <p:sldId id="323" r:id="rId55"/>
    <p:sldId id="324" r:id="rId56"/>
    <p:sldId id="325" r:id="rId57"/>
    <p:sldId id="2340" r:id="rId58"/>
    <p:sldId id="296" r:id="rId59"/>
    <p:sldId id="2863" r:id="rId60"/>
    <p:sldId id="2865" r:id="rId61"/>
    <p:sldId id="2346" r:id="rId62"/>
    <p:sldId id="2331" r:id="rId63"/>
    <p:sldId id="390" r:id="rId64"/>
    <p:sldId id="391" r:id="rId65"/>
    <p:sldId id="392" r:id="rId66"/>
    <p:sldId id="394" r:id="rId67"/>
    <p:sldId id="338" r:id="rId68"/>
    <p:sldId id="4831" r:id="rId69"/>
    <p:sldId id="379" r:id="rId70"/>
    <p:sldId id="340" r:id="rId71"/>
    <p:sldId id="4832" r:id="rId72"/>
    <p:sldId id="318" r:id="rId73"/>
    <p:sldId id="4830" r:id="rId74"/>
    <p:sldId id="344" r:id="rId75"/>
    <p:sldId id="347" r:id="rId76"/>
    <p:sldId id="346" r:id="rId77"/>
    <p:sldId id="348" r:id="rId78"/>
    <p:sldId id="349" r:id="rId79"/>
    <p:sldId id="350" r:id="rId80"/>
    <p:sldId id="354" r:id="rId81"/>
    <p:sldId id="352" r:id="rId82"/>
    <p:sldId id="355" r:id="rId83"/>
    <p:sldId id="3181" r:id="rId84"/>
    <p:sldId id="356" r:id="rId85"/>
    <p:sldId id="374" r:id="rId86"/>
    <p:sldId id="375" r:id="rId87"/>
    <p:sldId id="376" r:id="rId88"/>
    <p:sldId id="2511" r:id="rId89"/>
    <p:sldId id="381"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EF7521"/>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autoAdjust="0"/>
  </p:normalViewPr>
  <p:slideViewPr>
    <p:cSldViewPr snapToGrid="0">
      <p:cViewPr varScale="1">
        <p:scale>
          <a:sx n="95" d="100"/>
          <a:sy n="95" d="100"/>
        </p:scale>
        <p:origin x="979"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4E798-4B4A-488E-AF81-83D6D57AB297}" type="doc">
      <dgm:prSet loTypeId="urn:microsoft.com/office/officeart/2005/8/layout/hProcess10#1" loCatId="process" qsTypeId="urn:microsoft.com/office/officeart/2005/8/quickstyle/simple3" qsCatId="simple" csTypeId="urn:microsoft.com/office/officeart/2005/8/colors/colorful2" csCatId="colorful" phldr="1"/>
      <dgm:spPr/>
      <dgm:t>
        <a:bodyPr/>
        <a:lstStyle/>
        <a:p>
          <a:endParaRPr lang="en-US"/>
        </a:p>
      </dgm:t>
    </dgm:pt>
    <dgm:pt modelId="{70E94E56-C970-4207-8E8D-15E45C77F965}">
      <dgm:prSet phldrT="[Text]" custT="1"/>
      <dgm:spPr>
        <a:solidFill>
          <a:srgbClr val="00B0F0"/>
        </a:solidFill>
      </dgm:spPr>
      <dgm:t>
        <a:bodyPr/>
        <a:lstStyle/>
        <a:p>
          <a:pPr algn="ctr"/>
          <a:r>
            <a:rPr lang="en-US" sz="1600" b="1" dirty="0">
              <a:latin typeface="+mn-lt"/>
            </a:rPr>
            <a:t>Schools</a:t>
          </a:r>
        </a:p>
      </dgm:t>
    </dgm:pt>
    <dgm:pt modelId="{BF8A3EB5-FD08-4C3D-8790-4B0887F583EB}" type="parTrans" cxnId="{CA7ECB92-BFE6-4C03-A971-594F9BF26DAF}">
      <dgm:prSet/>
      <dgm:spPr/>
      <dgm:t>
        <a:bodyPr/>
        <a:lstStyle/>
        <a:p>
          <a:endParaRPr lang="en-US">
            <a:solidFill>
              <a:srgbClr val="990033"/>
            </a:solidFill>
          </a:endParaRPr>
        </a:p>
      </dgm:t>
    </dgm:pt>
    <dgm:pt modelId="{AC59ADC2-2257-438B-AAF8-FEF0F1024115}" type="sibTrans" cxnId="{CA7ECB92-BFE6-4C03-A971-594F9BF26DAF}">
      <dgm:prSet/>
      <dgm:spPr/>
      <dgm:t>
        <a:bodyPr/>
        <a:lstStyle/>
        <a:p>
          <a:endParaRPr lang="en-US" dirty="0">
            <a:solidFill>
              <a:srgbClr val="990033"/>
            </a:solidFill>
          </a:endParaRPr>
        </a:p>
      </dgm:t>
    </dgm:pt>
    <dgm:pt modelId="{8897250D-6E29-4F99-ADEF-0D33B0562A1E}">
      <dgm:prSet phldrT="[Text]" custT="1"/>
      <dgm:spPr>
        <a:solidFill>
          <a:srgbClr val="00B0F0"/>
        </a:solidFill>
      </dgm:spPr>
      <dgm:t>
        <a:bodyPr/>
        <a:lstStyle/>
        <a:p>
          <a:pPr algn="l"/>
          <a:r>
            <a:rPr lang="en-US" sz="1600" dirty="0">
              <a:latin typeface="+mn-lt"/>
            </a:rPr>
            <a:t>Track data throughout school year</a:t>
          </a:r>
        </a:p>
      </dgm:t>
    </dgm:pt>
    <dgm:pt modelId="{1E4697CC-0D25-41F8-8EC5-914FA4E1A0D1}" type="parTrans" cxnId="{54FC6667-0BAA-4DB2-B383-BA0DE76BE861}">
      <dgm:prSet/>
      <dgm:spPr/>
      <dgm:t>
        <a:bodyPr/>
        <a:lstStyle/>
        <a:p>
          <a:endParaRPr lang="en-US">
            <a:solidFill>
              <a:srgbClr val="990033"/>
            </a:solidFill>
          </a:endParaRPr>
        </a:p>
      </dgm:t>
    </dgm:pt>
    <dgm:pt modelId="{B0D0360D-9DD4-43AD-A141-5C0502C4B4DE}" type="sibTrans" cxnId="{54FC6667-0BAA-4DB2-B383-BA0DE76BE861}">
      <dgm:prSet/>
      <dgm:spPr/>
      <dgm:t>
        <a:bodyPr/>
        <a:lstStyle/>
        <a:p>
          <a:endParaRPr lang="en-US">
            <a:solidFill>
              <a:srgbClr val="990033"/>
            </a:solidFill>
          </a:endParaRPr>
        </a:p>
      </dgm:t>
    </dgm:pt>
    <dgm:pt modelId="{327DAF64-F1AB-4A95-8F61-6B742402153D}">
      <dgm:prSet phldrT="[Text]" custT="1"/>
      <dgm:spPr>
        <a:solidFill>
          <a:srgbClr val="FF0000">
            <a:alpha val="51000"/>
          </a:srgbClr>
        </a:solidFill>
      </dgm:spPr>
      <dgm:t>
        <a:bodyPr/>
        <a:lstStyle/>
        <a:p>
          <a:pPr algn="ctr"/>
          <a:r>
            <a:rPr lang="en-US" sz="1600" b="1" dirty="0">
              <a:latin typeface="+mn-lt"/>
            </a:rPr>
            <a:t>Admin Unit/SOP</a:t>
          </a:r>
        </a:p>
      </dgm:t>
    </dgm:pt>
    <dgm:pt modelId="{855D9CEC-9509-4FB6-8EA2-73A0E1EFBE2F}" type="parTrans" cxnId="{6027714B-ABD3-4AFD-AC9E-859AACD6CF94}">
      <dgm:prSet/>
      <dgm:spPr/>
      <dgm:t>
        <a:bodyPr/>
        <a:lstStyle/>
        <a:p>
          <a:endParaRPr lang="en-US">
            <a:solidFill>
              <a:srgbClr val="990033"/>
            </a:solidFill>
          </a:endParaRPr>
        </a:p>
      </dgm:t>
    </dgm:pt>
    <dgm:pt modelId="{C3CAF434-51EB-4F67-81C0-B8384F5A2C4C}" type="sibTrans" cxnId="{6027714B-ABD3-4AFD-AC9E-859AACD6CF94}">
      <dgm:prSet/>
      <dgm:spPr/>
      <dgm:t>
        <a:bodyPr/>
        <a:lstStyle/>
        <a:p>
          <a:endParaRPr lang="en-US" dirty="0">
            <a:solidFill>
              <a:srgbClr val="990033"/>
            </a:solidFill>
          </a:endParaRPr>
        </a:p>
      </dgm:t>
    </dgm:pt>
    <dgm:pt modelId="{94D140E9-C9F1-409A-8E9B-2752C2C09B9F}">
      <dgm:prSet phldrT="[Text]" custT="1"/>
      <dgm:spPr>
        <a:solidFill>
          <a:srgbClr val="FF0000">
            <a:alpha val="51000"/>
          </a:srgbClr>
        </a:solidFill>
      </dgm:spPr>
      <dgm:t>
        <a:bodyPr/>
        <a:lstStyle/>
        <a:p>
          <a:pPr algn="l"/>
          <a:r>
            <a:rPr lang="en-US" sz="1600" dirty="0">
              <a:latin typeface="+mn-lt"/>
            </a:rPr>
            <a:t>Combines data from schools.  Determines the appropriate coding for each record.</a:t>
          </a:r>
        </a:p>
      </dgm:t>
    </dgm:pt>
    <dgm:pt modelId="{870CD28B-32C9-4895-B190-57266ADD3D62}" type="parTrans" cxnId="{0EF94753-2D87-43BB-81AD-98F6334A0A78}">
      <dgm:prSet/>
      <dgm:spPr/>
      <dgm:t>
        <a:bodyPr/>
        <a:lstStyle/>
        <a:p>
          <a:endParaRPr lang="en-US">
            <a:solidFill>
              <a:srgbClr val="990033"/>
            </a:solidFill>
          </a:endParaRPr>
        </a:p>
      </dgm:t>
    </dgm:pt>
    <dgm:pt modelId="{6767315D-1632-4104-B2C2-8AE57539D44E}" type="sibTrans" cxnId="{0EF94753-2D87-43BB-81AD-98F6334A0A78}">
      <dgm:prSet/>
      <dgm:spPr/>
      <dgm:t>
        <a:bodyPr/>
        <a:lstStyle/>
        <a:p>
          <a:endParaRPr lang="en-US">
            <a:solidFill>
              <a:srgbClr val="990033"/>
            </a:solidFill>
          </a:endParaRPr>
        </a:p>
      </dgm:t>
    </dgm:pt>
    <dgm:pt modelId="{5F4A0439-A01A-4C24-A826-F2969A21B81E}">
      <dgm:prSet phldrT="[Text]" custT="1"/>
      <dgm:spPr>
        <a:solidFill>
          <a:srgbClr val="FF0000">
            <a:alpha val="51000"/>
          </a:srgbClr>
        </a:solidFill>
      </dgm:spPr>
      <dgm:t>
        <a:bodyPr/>
        <a:lstStyle/>
        <a:p>
          <a:pPr algn="l"/>
          <a:r>
            <a:rPr lang="en-US" sz="1600" dirty="0">
              <a:latin typeface="+mn-lt"/>
            </a:rPr>
            <a:t>Reports data to CDE</a:t>
          </a:r>
        </a:p>
      </dgm:t>
    </dgm:pt>
    <dgm:pt modelId="{FA8D2572-7FB3-473D-B1C4-916A0DF06878}" type="parTrans" cxnId="{72DBB127-B186-4932-9DB1-F46469E2C969}">
      <dgm:prSet/>
      <dgm:spPr/>
      <dgm:t>
        <a:bodyPr/>
        <a:lstStyle/>
        <a:p>
          <a:endParaRPr lang="en-US">
            <a:solidFill>
              <a:srgbClr val="990033"/>
            </a:solidFill>
          </a:endParaRPr>
        </a:p>
      </dgm:t>
    </dgm:pt>
    <dgm:pt modelId="{A8A1A96C-8FD4-4A3E-A70A-F79CDD9FB900}" type="sibTrans" cxnId="{72DBB127-B186-4932-9DB1-F46469E2C969}">
      <dgm:prSet/>
      <dgm:spPr/>
      <dgm:t>
        <a:bodyPr/>
        <a:lstStyle/>
        <a:p>
          <a:endParaRPr lang="en-US">
            <a:solidFill>
              <a:srgbClr val="990033"/>
            </a:solidFill>
          </a:endParaRPr>
        </a:p>
      </dgm:t>
    </dgm:pt>
    <dgm:pt modelId="{8CBE5A4C-CDD5-4799-8BA3-526D4AA6FA60}">
      <dgm:prSet phldrT="[Text]" custT="1"/>
      <dgm:spPr>
        <a:solidFill>
          <a:srgbClr val="7030A0">
            <a:alpha val="50000"/>
          </a:srgbClr>
        </a:solidFill>
      </dgm:spPr>
      <dgm:t>
        <a:bodyPr/>
        <a:lstStyle/>
        <a:p>
          <a:pPr algn="ctr"/>
          <a:r>
            <a:rPr lang="en-US" sz="1600" b="1" dirty="0">
              <a:latin typeface="+mn-lt"/>
              <a:ea typeface="Verdana" panose="020B0604030504040204" pitchFamily="34" charset="0"/>
              <a:cs typeface="Verdana" panose="020B0604030504040204" pitchFamily="34" charset="0"/>
            </a:rPr>
            <a:t>CDE via Data Pipeline</a:t>
          </a:r>
        </a:p>
      </dgm:t>
    </dgm:pt>
    <dgm:pt modelId="{B1BF4AA8-364D-4974-BF0A-FE8D03BBD303}" type="parTrans" cxnId="{FE4C7F25-0D5A-41D0-8C26-74D22B50113E}">
      <dgm:prSet/>
      <dgm:spPr/>
      <dgm:t>
        <a:bodyPr/>
        <a:lstStyle/>
        <a:p>
          <a:endParaRPr lang="en-US">
            <a:solidFill>
              <a:srgbClr val="990033"/>
            </a:solidFill>
          </a:endParaRPr>
        </a:p>
      </dgm:t>
    </dgm:pt>
    <dgm:pt modelId="{01E034E0-7567-4CE6-999D-3490A1DFB0ED}" type="sibTrans" cxnId="{FE4C7F25-0D5A-41D0-8C26-74D22B50113E}">
      <dgm:prSet/>
      <dgm:spPr/>
      <dgm:t>
        <a:bodyPr/>
        <a:lstStyle/>
        <a:p>
          <a:endParaRPr lang="en-US" dirty="0">
            <a:solidFill>
              <a:srgbClr val="990033"/>
            </a:solidFill>
          </a:endParaRPr>
        </a:p>
      </dgm:t>
    </dgm:pt>
    <dgm:pt modelId="{C48FD786-3ADC-410A-B8DA-9754D70D25FB}">
      <dgm:prSet phldrT="[Text]" custT="1"/>
      <dgm:spPr>
        <a:solidFill>
          <a:srgbClr val="00B0F0"/>
        </a:solidFill>
      </dgm:spPr>
      <dgm:t>
        <a:bodyPr/>
        <a:lstStyle/>
        <a:p>
          <a:pPr algn="l"/>
          <a:r>
            <a:rPr lang="en-US" sz="1600" dirty="0">
              <a:latin typeface="+mn-lt"/>
            </a:rPr>
            <a:t>Provide data to Admin Unit/SOP</a:t>
          </a:r>
        </a:p>
      </dgm:t>
    </dgm:pt>
    <dgm:pt modelId="{D7463A18-0A61-4909-92E6-1D63475E57A5}" type="parTrans" cxnId="{9F8DA00B-8A55-4D96-8455-67B2FFBDABB7}">
      <dgm:prSet/>
      <dgm:spPr/>
      <dgm:t>
        <a:bodyPr/>
        <a:lstStyle/>
        <a:p>
          <a:endParaRPr lang="en-US">
            <a:solidFill>
              <a:srgbClr val="990033"/>
            </a:solidFill>
          </a:endParaRPr>
        </a:p>
      </dgm:t>
    </dgm:pt>
    <dgm:pt modelId="{AE019C0E-A89F-4475-90D6-7A57FF00C771}" type="sibTrans" cxnId="{9F8DA00B-8A55-4D96-8455-67B2FFBDABB7}">
      <dgm:prSet/>
      <dgm:spPr/>
      <dgm:t>
        <a:bodyPr/>
        <a:lstStyle/>
        <a:p>
          <a:endParaRPr lang="en-US">
            <a:solidFill>
              <a:srgbClr val="990033"/>
            </a:solidFill>
          </a:endParaRPr>
        </a:p>
      </dgm:t>
    </dgm:pt>
    <dgm:pt modelId="{2E0EC4F1-A63F-411D-88DC-8B2E870B6B66}">
      <dgm:prSet phldrT="[Text]" custT="1"/>
      <dgm:spPr>
        <a:solidFill>
          <a:srgbClr val="FF0000">
            <a:alpha val="51000"/>
          </a:srgbClr>
        </a:solidFill>
      </dgm:spPr>
      <dgm:t>
        <a:bodyPr/>
        <a:lstStyle/>
        <a:p>
          <a:pPr algn="l"/>
          <a:r>
            <a:rPr lang="en-US" sz="1600" dirty="0">
              <a:latin typeface="+mn-lt"/>
            </a:rPr>
            <a:t>Verifies accuracy, corrects and approves data</a:t>
          </a:r>
          <a:r>
            <a:rPr lang="en-US" sz="1600" dirty="0"/>
            <a:t>.</a:t>
          </a:r>
        </a:p>
      </dgm:t>
    </dgm:pt>
    <dgm:pt modelId="{71C1812B-4FE0-4D34-AE0E-ECC0E91CAA13}" type="parTrans" cxnId="{201B907A-009A-4DCD-A9BE-8A49A6F666EA}">
      <dgm:prSet/>
      <dgm:spPr/>
      <dgm:t>
        <a:bodyPr/>
        <a:lstStyle/>
        <a:p>
          <a:endParaRPr lang="en-US">
            <a:solidFill>
              <a:srgbClr val="990033"/>
            </a:solidFill>
          </a:endParaRPr>
        </a:p>
      </dgm:t>
    </dgm:pt>
    <dgm:pt modelId="{84AE3585-793A-448E-8EBE-B7267EB3A7C4}" type="sibTrans" cxnId="{201B907A-009A-4DCD-A9BE-8A49A6F666EA}">
      <dgm:prSet/>
      <dgm:spPr/>
      <dgm:t>
        <a:bodyPr/>
        <a:lstStyle/>
        <a:p>
          <a:endParaRPr lang="en-US">
            <a:solidFill>
              <a:srgbClr val="990033"/>
            </a:solidFill>
          </a:endParaRPr>
        </a:p>
      </dgm:t>
    </dgm:pt>
    <dgm:pt modelId="{A0CBDB90-D2DF-46C1-8D1E-2409B7D091F5}">
      <dgm:prSet phldrT="[Text]" custT="1"/>
      <dgm:spPr>
        <a:solidFill>
          <a:srgbClr val="7030A0">
            <a:alpha val="50000"/>
          </a:srgbClr>
        </a:solidFill>
      </dgm:spPr>
      <dgm:t>
        <a:bodyPr/>
        <a:lstStyle/>
        <a:p>
          <a:pPr algn="l"/>
          <a:r>
            <a:rPr lang="en-US" sz="1600" dirty="0">
              <a:latin typeface="+mn-lt"/>
            </a:rPr>
            <a:t>Checks data for accuracy</a:t>
          </a:r>
        </a:p>
      </dgm:t>
    </dgm:pt>
    <dgm:pt modelId="{514696F7-EF6C-453A-B7AE-472E5F0806D8}" type="parTrans" cxnId="{9D62FD4D-A87C-42B8-92F9-2A84ED5325A9}">
      <dgm:prSet/>
      <dgm:spPr/>
      <dgm:t>
        <a:bodyPr/>
        <a:lstStyle/>
        <a:p>
          <a:endParaRPr lang="en-US">
            <a:solidFill>
              <a:srgbClr val="990033"/>
            </a:solidFill>
          </a:endParaRPr>
        </a:p>
      </dgm:t>
    </dgm:pt>
    <dgm:pt modelId="{DEACC3D8-66CA-43DA-B1C4-D0A19CD9A723}" type="sibTrans" cxnId="{9D62FD4D-A87C-42B8-92F9-2A84ED5325A9}">
      <dgm:prSet/>
      <dgm:spPr/>
      <dgm:t>
        <a:bodyPr/>
        <a:lstStyle/>
        <a:p>
          <a:endParaRPr lang="en-US">
            <a:solidFill>
              <a:srgbClr val="990033"/>
            </a:solidFill>
          </a:endParaRPr>
        </a:p>
      </dgm:t>
    </dgm:pt>
    <dgm:pt modelId="{185CE68B-9871-4056-AD0B-8C95FB78539A}">
      <dgm:prSet phldrT="[Text]" custT="1"/>
      <dgm:spPr>
        <a:solidFill>
          <a:srgbClr val="7030A0">
            <a:alpha val="50000"/>
          </a:srgbClr>
        </a:solidFill>
      </dgm:spPr>
      <dgm:t>
        <a:bodyPr/>
        <a:lstStyle/>
        <a:p>
          <a:pPr algn="l"/>
          <a:r>
            <a:rPr lang="en-US" sz="1600" dirty="0">
              <a:latin typeface="+mn-lt"/>
            </a:rPr>
            <a:t>Collects data from Admin Unit/SOP</a:t>
          </a:r>
        </a:p>
      </dgm:t>
    </dgm:pt>
    <dgm:pt modelId="{792D74A8-4DAD-4DDF-B63E-2DC72D5431EB}" type="sibTrans" cxnId="{5FB6A72D-C9BF-4A89-AF36-7D0880BE393E}">
      <dgm:prSet/>
      <dgm:spPr/>
      <dgm:t>
        <a:bodyPr/>
        <a:lstStyle/>
        <a:p>
          <a:endParaRPr lang="en-US">
            <a:solidFill>
              <a:srgbClr val="990033"/>
            </a:solidFill>
          </a:endParaRPr>
        </a:p>
      </dgm:t>
    </dgm:pt>
    <dgm:pt modelId="{21C057D3-30FB-43F8-94F8-D1877EB809F9}" type="parTrans" cxnId="{5FB6A72D-C9BF-4A89-AF36-7D0880BE393E}">
      <dgm:prSet/>
      <dgm:spPr/>
      <dgm:t>
        <a:bodyPr/>
        <a:lstStyle/>
        <a:p>
          <a:endParaRPr lang="en-US">
            <a:solidFill>
              <a:srgbClr val="990033"/>
            </a:solidFill>
          </a:endParaRPr>
        </a:p>
      </dgm:t>
    </dgm:pt>
    <dgm:pt modelId="{7A13D6A1-6930-44D5-AB5E-3DD65655B9C7}">
      <dgm:prSet phldrT="[Text]" custT="1"/>
      <dgm:spPr>
        <a:solidFill>
          <a:srgbClr val="7030A0">
            <a:alpha val="50000"/>
          </a:srgbClr>
        </a:solidFill>
      </dgm:spPr>
      <dgm:t>
        <a:bodyPr/>
        <a:lstStyle/>
        <a:p>
          <a:pPr algn="l"/>
          <a:r>
            <a:rPr lang="en-US" sz="1600" dirty="0">
              <a:latin typeface="+mn-lt"/>
            </a:rPr>
            <a:t>Edits data, all errors must be corrected</a:t>
          </a:r>
        </a:p>
      </dgm:t>
    </dgm:pt>
    <dgm:pt modelId="{D2AB4DB9-D1F9-4C5A-81DD-D8EC17D2970E}" type="parTrans" cxnId="{3AF306E0-4B95-4531-8743-7B095AD8C63C}">
      <dgm:prSet/>
      <dgm:spPr/>
      <dgm:t>
        <a:bodyPr/>
        <a:lstStyle/>
        <a:p>
          <a:endParaRPr lang="en-US">
            <a:solidFill>
              <a:srgbClr val="990033"/>
            </a:solidFill>
          </a:endParaRPr>
        </a:p>
      </dgm:t>
    </dgm:pt>
    <dgm:pt modelId="{91096B37-41AA-49E8-9A08-5B56AB12E011}" type="sibTrans" cxnId="{3AF306E0-4B95-4531-8743-7B095AD8C63C}">
      <dgm:prSet/>
      <dgm:spPr/>
      <dgm:t>
        <a:bodyPr/>
        <a:lstStyle/>
        <a:p>
          <a:endParaRPr lang="en-US">
            <a:solidFill>
              <a:srgbClr val="990033"/>
            </a:solidFill>
          </a:endParaRPr>
        </a:p>
      </dgm:t>
    </dgm:pt>
    <dgm:pt modelId="{A32E51CE-FE4A-46D6-8E38-769B6929759D}">
      <dgm:prSet phldrT="[Text]" custT="1"/>
      <dgm:spPr>
        <a:solidFill>
          <a:schemeClr val="tx2">
            <a:lumMod val="60000"/>
            <a:lumOff val="40000"/>
          </a:schemeClr>
        </a:solidFill>
        <a:ln>
          <a:solidFill>
            <a:schemeClr val="tx2">
              <a:lumMod val="60000"/>
              <a:lumOff val="40000"/>
            </a:schemeClr>
          </a:solidFill>
        </a:ln>
      </dgm:spPr>
      <dgm:t>
        <a:bodyPr/>
        <a:lstStyle/>
        <a:p>
          <a:pPr algn="ctr"/>
          <a:r>
            <a:rPr lang="en-US" sz="1600" b="1" dirty="0">
              <a:latin typeface="+mn-lt"/>
            </a:rPr>
            <a:t>Federal Government</a:t>
          </a:r>
        </a:p>
      </dgm:t>
    </dgm:pt>
    <dgm:pt modelId="{95BD9133-08D8-4460-BD5C-81FBDC95765C}" type="parTrans" cxnId="{EE79F0B8-51FD-46A5-A16C-BE4B8776D2B9}">
      <dgm:prSet/>
      <dgm:spPr/>
      <dgm:t>
        <a:bodyPr/>
        <a:lstStyle/>
        <a:p>
          <a:endParaRPr lang="en-US">
            <a:solidFill>
              <a:srgbClr val="990033"/>
            </a:solidFill>
          </a:endParaRPr>
        </a:p>
      </dgm:t>
    </dgm:pt>
    <dgm:pt modelId="{B40CAE74-A9B0-4D64-85DD-33E150228EEF}" type="sibTrans" cxnId="{EE79F0B8-51FD-46A5-A16C-BE4B8776D2B9}">
      <dgm:prSet custScaleX="140942" custScaleY="127438" custLinFactY="-2285" custLinFactNeighborX="-9946" custLinFactNeighborY="-100000"/>
      <dgm:spPr/>
      <dgm:t>
        <a:bodyPr/>
        <a:lstStyle/>
        <a:p>
          <a:endParaRPr lang="en-US">
            <a:solidFill>
              <a:srgbClr val="990033"/>
            </a:solidFill>
          </a:endParaRPr>
        </a:p>
      </dgm:t>
    </dgm:pt>
    <dgm:pt modelId="{F844F96A-6FED-4F96-B2C2-05F0BBDC5785}">
      <dgm:prSet phldrT="[Text]" custT="1"/>
      <dgm:spPr>
        <a:solidFill>
          <a:schemeClr val="tx2">
            <a:lumMod val="60000"/>
            <a:lumOff val="40000"/>
          </a:schemeClr>
        </a:solidFill>
        <a:ln>
          <a:solidFill>
            <a:schemeClr val="tx2">
              <a:lumMod val="60000"/>
              <a:lumOff val="40000"/>
            </a:schemeClr>
          </a:solidFill>
        </a:ln>
      </dgm:spPr>
      <dgm:t>
        <a:bodyPr/>
        <a:lstStyle/>
        <a:p>
          <a:pPr algn="l"/>
          <a:r>
            <a:rPr lang="en-US" sz="1600" dirty="0">
              <a:latin typeface="+mn-lt"/>
            </a:rPr>
            <a:t>CDE Reviews and validates data and submits to U.S. Department of Education </a:t>
          </a:r>
        </a:p>
      </dgm:t>
    </dgm:pt>
    <dgm:pt modelId="{B6B0BB9E-9E48-4472-BB2B-943AA586A2E8}" type="sibTrans" cxnId="{8CA95BEE-613F-46B6-A9D1-D442774463BE}">
      <dgm:prSet/>
      <dgm:spPr/>
      <dgm:t>
        <a:bodyPr/>
        <a:lstStyle/>
        <a:p>
          <a:endParaRPr lang="en-US">
            <a:solidFill>
              <a:srgbClr val="990033"/>
            </a:solidFill>
          </a:endParaRPr>
        </a:p>
      </dgm:t>
    </dgm:pt>
    <dgm:pt modelId="{A1388769-17E6-443D-A1DA-EC5547444666}" type="parTrans" cxnId="{8CA95BEE-613F-46B6-A9D1-D442774463BE}">
      <dgm:prSet/>
      <dgm:spPr/>
      <dgm:t>
        <a:bodyPr/>
        <a:lstStyle/>
        <a:p>
          <a:endParaRPr lang="en-US">
            <a:solidFill>
              <a:srgbClr val="990033"/>
            </a:solidFill>
          </a:endParaRPr>
        </a:p>
      </dgm:t>
    </dgm:pt>
    <dgm:pt modelId="{AE514E63-BD9C-4DAD-96AF-1373378F648F}">
      <dgm:prSet phldrT="[Text]" custT="1"/>
      <dgm:spPr>
        <a:solidFill>
          <a:srgbClr val="7030A0">
            <a:alpha val="50000"/>
          </a:srgbClr>
        </a:solidFill>
      </dgm:spPr>
      <dgm:t>
        <a:bodyPr/>
        <a:lstStyle/>
        <a:p>
          <a:pPr algn="l"/>
          <a:r>
            <a:rPr lang="en-US" sz="1600" dirty="0">
              <a:latin typeface="+mn-lt"/>
            </a:rPr>
            <a:t>Allows approval once passed all edit validations</a:t>
          </a:r>
        </a:p>
      </dgm:t>
    </dgm:pt>
    <dgm:pt modelId="{7C1D02F6-10E3-48BA-8569-37350FCE6904}" type="parTrans" cxnId="{93E52CD4-4823-4EB9-8761-53E211EC5B04}">
      <dgm:prSet/>
      <dgm:spPr/>
      <dgm:t>
        <a:bodyPr/>
        <a:lstStyle/>
        <a:p>
          <a:endParaRPr lang="en-US"/>
        </a:p>
      </dgm:t>
    </dgm:pt>
    <dgm:pt modelId="{81F58FF7-7A8B-469E-8EB0-A6DE336539AE}" type="sibTrans" cxnId="{93E52CD4-4823-4EB9-8761-53E211EC5B04}">
      <dgm:prSet/>
      <dgm:spPr/>
      <dgm:t>
        <a:bodyPr/>
        <a:lstStyle/>
        <a:p>
          <a:endParaRPr lang="en-US"/>
        </a:p>
      </dgm:t>
    </dgm:pt>
    <dgm:pt modelId="{A6E198C7-30E9-44D5-AAEA-10054337754B}" type="pres">
      <dgm:prSet presAssocID="{5454E798-4B4A-488E-AF81-83D6D57AB297}" presName="Name0" presStyleCnt="0">
        <dgm:presLayoutVars>
          <dgm:dir/>
          <dgm:resizeHandles val="exact"/>
        </dgm:presLayoutVars>
      </dgm:prSet>
      <dgm:spPr/>
    </dgm:pt>
    <dgm:pt modelId="{B0D13CC1-FE05-48B1-BD8F-63B22FF0D041}" type="pres">
      <dgm:prSet presAssocID="{70E94E56-C970-4207-8E8D-15E45C77F965}" presName="composite" presStyleCnt="0"/>
      <dgm:spPr/>
    </dgm:pt>
    <dgm:pt modelId="{2B92CA1D-BE52-4027-B762-BDF064BCAC00}" type="pres">
      <dgm:prSet presAssocID="{70E94E56-C970-4207-8E8D-15E45C77F965}" presName="imagSh" presStyleLbl="bgImgPlace1" presStyleIdx="0" presStyleCnt="4"/>
      <dgm:spPr/>
    </dgm:pt>
    <dgm:pt modelId="{D82D00EB-4F84-417D-B8DF-D30837EAF6F8}" type="pres">
      <dgm:prSet presAssocID="{70E94E56-C970-4207-8E8D-15E45C77F965}" presName="txNode" presStyleLbl="node1" presStyleIdx="0" presStyleCnt="4" custScaleX="188566" custScaleY="304322" custLinFactNeighborX="-15258" custLinFactNeighborY="13368">
        <dgm:presLayoutVars>
          <dgm:bulletEnabled val="1"/>
        </dgm:presLayoutVars>
      </dgm:prSet>
      <dgm:spPr/>
    </dgm:pt>
    <dgm:pt modelId="{65AB778E-218B-49E6-95C8-CB61469BD6D7}" type="pres">
      <dgm:prSet presAssocID="{AC59ADC2-2257-438B-AAF8-FEF0F1024115}" presName="sibTrans" presStyleLbl="sibTrans2D1" presStyleIdx="0" presStyleCnt="3" custAng="2889270" custScaleX="229813" custScaleY="98661" custLinFactY="-200000" custLinFactNeighborX="-61634" custLinFactNeighborY="-258965"/>
      <dgm:spPr/>
    </dgm:pt>
    <dgm:pt modelId="{486A0FF0-9ED0-43CD-9A06-F19E793E69A6}" type="pres">
      <dgm:prSet presAssocID="{AC59ADC2-2257-438B-AAF8-FEF0F1024115}" presName="connTx" presStyleLbl="sibTrans2D1" presStyleIdx="0" presStyleCnt="3"/>
      <dgm:spPr/>
    </dgm:pt>
    <dgm:pt modelId="{285D4B95-9227-4026-80B4-97CDBC9DF66B}" type="pres">
      <dgm:prSet presAssocID="{327DAF64-F1AB-4A95-8F61-6B742402153D}" presName="composite" presStyleCnt="0"/>
      <dgm:spPr/>
    </dgm:pt>
    <dgm:pt modelId="{153BFA0E-3ED9-47B0-B6C1-1D7A20DFF3D8}" type="pres">
      <dgm:prSet presAssocID="{327DAF64-F1AB-4A95-8F61-6B742402153D}" presName="imagSh" presStyleLbl="bgImgPlace1" presStyleIdx="1" presStyleCnt="4" custScaleX="124919" custScaleY="94264" custLinFactY="-27897" custLinFactNeighborX="-7805" custLinFactNeighborY="-100000"/>
      <dgm:spPr>
        <a:blipFill rotWithShape="0">
          <a:blip xmlns:r="http://schemas.openxmlformats.org/officeDocument/2006/relationships" r:embed="rId1"/>
          <a:stretch>
            <a:fillRect/>
          </a:stretch>
        </a:blipFill>
      </dgm:spPr>
    </dgm:pt>
    <dgm:pt modelId="{E88F0B02-AAC4-406B-8CBC-11550AEB2268}" type="pres">
      <dgm:prSet presAssocID="{327DAF64-F1AB-4A95-8F61-6B742402153D}" presName="txNode" presStyleLbl="node1" presStyleIdx="1" presStyleCnt="4" custScaleX="219333" custScaleY="348802" custLinFactNeighborX="-23883" custLinFactNeighborY="64721">
        <dgm:presLayoutVars>
          <dgm:bulletEnabled val="1"/>
        </dgm:presLayoutVars>
      </dgm:prSet>
      <dgm:spPr/>
    </dgm:pt>
    <dgm:pt modelId="{B76CE360-138C-400D-8139-B8FBA1D7D18F}" type="pres">
      <dgm:prSet presAssocID="{C3CAF434-51EB-4F67-81C0-B8384F5A2C4C}" presName="sibTrans" presStyleLbl="sibTrans2D1" presStyleIdx="1" presStyleCnt="3" custScaleX="163843" custScaleY="101199" custLinFactNeighborX="-31981" custLinFactNeighborY="4414"/>
      <dgm:spPr/>
    </dgm:pt>
    <dgm:pt modelId="{29ACFF4D-07EC-4F76-9CEA-6BF99108D6F3}" type="pres">
      <dgm:prSet presAssocID="{C3CAF434-51EB-4F67-81C0-B8384F5A2C4C}" presName="connTx" presStyleLbl="sibTrans2D1" presStyleIdx="1" presStyleCnt="3"/>
      <dgm:spPr/>
    </dgm:pt>
    <dgm:pt modelId="{C441D7F9-855D-40C9-B76D-6A63DC5BE482}" type="pres">
      <dgm:prSet presAssocID="{8CBE5A4C-CDD5-4799-8BA3-526D4AA6FA60}" presName="composite" presStyleCnt="0"/>
      <dgm:spPr/>
    </dgm:pt>
    <dgm:pt modelId="{8DBB3D77-812E-47F8-97BB-4D3ED3940B46}" type="pres">
      <dgm:prSet presAssocID="{8CBE5A4C-CDD5-4799-8BA3-526D4AA6FA60}" presName="imagSh" presStyleLbl="bgImgPlace1" presStyleIdx="2" presStyleCnt="4" custLinFactY="-72035" custLinFactNeighborX="-25988" custLinFactNeighborY="-100000"/>
      <dgm:spPr>
        <a:blipFill rotWithShape="0">
          <a:blip xmlns:r="http://schemas.openxmlformats.org/officeDocument/2006/relationships" r:embed="rId2"/>
          <a:stretch>
            <a:fillRect/>
          </a:stretch>
        </a:blipFill>
      </dgm:spPr>
    </dgm:pt>
    <dgm:pt modelId="{F197EFE6-AB22-4D20-A95E-960259060193}" type="pres">
      <dgm:prSet presAssocID="{8CBE5A4C-CDD5-4799-8BA3-526D4AA6FA60}" presName="txNode" presStyleLbl="node1" presStyleIdx="2" presStyleCnt="4" custScaleX="200330" custScaleY="358897" custLinFactNeighborX="-15605" custLinFactNeighborY="32078">
        <dgm:presLayoutVars>
          <dgm:bulletEnabled val="1"/>
        </dgm:presLayoutVars>
      </dgm:prSet>
      <dgm:spPr/>
    </dgm:pt>
    <dgm:pt modelId="{1EBE0CB9-AA34-4B18-B758-5F9FBC5E3C9C}" type="pres">
      <dgm:prSet presAssocID="{01E034E0-7567-4CE6-999D-3490A1DFB0ED}" presName="sibTrans" presStyleLbl="sibTrans2D1" presStyleIdx="2" presStyleCnt="3" custScaleX="180827" custScaleY="125347" custLinFactNeighborX="1899" custLinFactNeighborY="-30088"/>
      <dgm:spPr/>
    </dgm:pt>
    <dgm:pt modelId="{DE196C87-A156-4E67-84D4-6C1EE50FAAC0}" type="pres">
      <dgm:prSet presAssocID="{01E034E0-7567-4CE6-999D-3490A1DFB0ED}" presName="connTx" presStyleLbl="sibTrans2D1" presStyleIdx="2" presStyleCnt="3"/>
      <dgm:spPr/>
    </dgm:pt>
    <dgm:pt modelId="{79840527-393B-4169-9F98-3152ACA602BF}" type="pres">
      <dgm:prSet presAssocID="{A32E51CE-FE4A-46D6-8E38-769B6929759D}" presName="composite" presStyleCnt="0"/>
      <dgm:spPr/>
    </dgm:pt>
    <dgm:pt modelId="{0519CEBE-8553-4F37-8BC9-B83D31B4D1CE}" type="pres">
      <dgm:prSet presAssocID="{A32E51CE-FE4A-46D6-8E38-769B6929759D}" presName="imagSh" presStyleLbl="bgImgPlace1" presStyleIdx="3" presStyleCnt="4" custLinFactNeighborX="-22027" custLinFactNeighborY="-99152"/>
      <dgm:spPr>
        <a:blipFill rotWithShape="0">
          <a:blip xmlns:r="http://schemas.openxmlformats.org/officeDocument/2006/relationships" r:embed="rId3"/>
          <a:stretch>
            <a:fillRect/>
          </a:stretch>
        </a:blipFill>
      </dgm:spPr>
    </dgm:pt>
    <dgm:pt modelId="{B11EB97F-7D71-406A-AB8C-1A459FB9BE56}" type="pres">
      <dgm:prSet presAssocID="{A32E51CE-FE4A-46D6-8E38-769B6929759D}" presName="txNode" presStyleLbl="node1" presStyleIdx="3" presStyleCnt="4" custScaleX="160274" custScaleY="276999" custLinFactNeighborX="-19662" custLinFactNeighborY="91494">
        <dgm:presLayoutVars>
          <dgm:bulletEnabled val="1"/>
        </dgm:presLayoutVars>
      </dgm:prSet>
      <dgm:spPr/>
    </dgm:pt>
  </dgm:ptLst>
  <dgm:cxnLst>
    <dgm:cxn modelId="{9F8DA00B-8A55-4D96-8455-67B2FFBDABB7}" srcId="{70E94E56-C970-4207-8E8D-15E45C77F965}" destId="{C48FD786-3ADC-410A-B8DA-9754D70D25FB}" srcOrd="1" destOrd="0" parTransId="{D7463A18-0A61-4909-92E6-1D63475E57A5}" sibTransId="{AE019C0E-A89F-4475-90D6-7A57FF00C771}"/>
    <dgm:cxn modelId="{0553CC12-CFAB-4030-BE91-BF2DC9A997EC}" type="presOf" srcId="{94D140E9-C9F1-409A-8E9B-2752C2C09B9F}" destId="{E88F0B02-AAC4-406B-8CBC-11550AEB2268}" srcOrd="0" destOrd="1" presId="urn:microsoft.com/office/officeart/2005/8/layout/hProcess10#1"/>
    <dgm:cxn modelId="{EC3A7114-B2C3-4DA6-BAC7-9530FE404322}" type="presOf" srcId="{C3CAF434-51EB-4F67-81C0-B8384F5A2C4C}" destId="{29ACFF4D-07EC-4F76-9CEA-6BF99108D6F3}" srcOrd="1" destOrd="0" presId="urn:microsoft.com/office/officeart/2005/8/layout/hProcess10#1"/>
    <dgm:cxn modelId="{16663722-AB06-4BA9-8B55-CB73BF74D2C3}" type="presOf" srcId="{01E034E0-7567-4CE6-999D-3490A1DFB0ED}" destId="{1EBE0CB9-AA34-4B18-B758-5F9FBC5E3C9C}" srcOrd="0" destOrd="0" presId="urn:microsoft.com/office/officeart/2005/8/layout/hProcess10#1"/>
    <dgm:cxn modelId="{FE4C7F25-0D5A-41D0-8C26-74D22B50113E}" srcId="{5454E798-4B4A-488E-AF81-83D6D57AB297}" destId="{8CBE5A4C-CDD5-4799-8BA3-526D4AA6FA60}" srcOrd="2" destOrd="0" parTransId="{B1BF4AA8-364D-4974-BF0A-FE8D03BBD303}" sibTransId="{01E034E0-7567-4CE6-999D-3490A1DFB0ED}"/>
    <dgm:cxn modelId="{72DBB127-B186-4932-9DB1-F46469E2C969}" srcId="{327DAF64-F1AB-4A95-8F61-6B742402153D}" destId="{5F4A0439-A01A-4C24-A826-F2969A21B81E}" srcOrd="1" destOrd="0" parTransId="{FA8D2572-7FB3-473D-B1C4-916A0DF06878}" sibTransId="{A8A1A96C-8FD4-4A3E-A70A-F79CDD9FB900}"/>
    <dgm:cxn modelId="{5FB6A72D-C9BF-4A89-AF36-7D0880BE393E}" srcId="{8CBE5A4C-CDD5-4799-8BA3-526D4AA6FA60}" destId="{185CE68B-9871-4056-AD0B-8C95FB78539A}" srcOrd="0" destOrd="0" parTransId="{21C057D3-30FB-43F8-94F8-D1877EB809F9}" sibTransId="{792D74A8-4DAD-4DDF-B63E-2DC72D5431EB}"/>
    <dgm:cxn modelId="{34616F31-2B09-465D-95C4-E616EB948A11}" type="presOf" srcId="{A0CBDB90-D2DF-46C1-8D1E-2409B7D091F5}" destId="{F197EFE6-AB22-4D20-A95E-960259060193}" srcOrd="0" destOrd="2" presId="urn:microsoft.com/office/officeart/2005/8/layout/hProcess10#1"/>
    <dgm:cxn modelId="{5EC0EF5D-82D8-4AD6-B830-094919FD3AC0}" type="presOf" srcId="{7A13D6A1-6930-44D5-AB5E-3DD65655B9C7}" destId="{F197EFE6-AB22-4D20-A95E-960259060193}" srcOrd="0" destOrd="3" presId="urn:microsoft.com/office/officeart/2005/8/layout/hProcess10#1"/>
    <dgm:cxn modelId="{54FC6667-0BAA-4DB2-B383-BA0DE76BE861}" srcId="{70E94E56-C970-4207-8E8D-15E45C77F965}" destId="{8897250D-6E29-4F99-ADEF-0D33B0562A1E}" srcOrd="0" destOrd="0" parTransId="{1E4697CC-0D25-41F8-8EC5-914FA4E1A0D1}" sibTransId="{B0D0360D-9DD4-43AD-A141-5C0502C4B4DE}"/>
    <dgm:cxn modelId="{6027714B-ABD3-4AFD-AC9E-859AACD6CF94}" srcId="{5454E798-4B4A-488E-AF81-83D6D57AB297}" destId="{327DAF64-F1AB-4A95-8F61-6B742402153D}" srcOrd="1" destOrd="0" parTransId="{855D9CEC-9509-4FB6-8EA2-73A0E1EFBE2F}" sibTransId="{C3CAF434-51EB-4F67-81C0-B8384F5A2C4C}"/>
    <dgm:cxn modelId="{544A554D-1ABB-45FF-A560-207D3E5A607E}" type="presOf" srcId="{185CE68B-9871-4056-AD0B-8C95FB78539A}" destId="{F197EFE6-AB22-4D20-A95E-960259060193}" srcOrd="0" destOrd="1" presId="urn:microsoft.com/office/officeart/2005/8/layout/hProcess10#1"/>
    <dgm:cxn modelId="{9D62FD4D-A87C-42B8-92F9-2A84ED5325A9}" srcId="{8CBE5A4C-CDD5-4799-8BA3-526D4AA6FA60}" destId="{A0CBDB90-D2DF-46C1-8D1E-2409B7D091F5}" srcOrd="1" destOrd="0" parTransId="{514696F7-EF6C-453A-B7AE-472E5F0806D8}" sibTransId="{DEACC3D8-66CA-43DA-B1C4-D0A19CD9A723}"/>
    <dgm:cxn modelId="{D4BA9071-CC82-4F08-80D9-C1AAE93BC932}" type="presOf" srcId="{70E94E56-C970-4207-8E8D-15E45C77F965}" destId="{D82D00EB-4F84-417D-B8DF-D30837EAF6F8}" srcOrd="0" destOrd="0" presId="urn:microsoft.com/office/officeart/2005/8/layout/hProcess10#1"/>
    <dgm:cxn modelId="{B2718772-A57C-47F5-9433-D42870306D3A}" type="presOf" srcId="{A32E51CE-FE4A-46D6-8E38-769B6929759D}" destId="{B11EB97F-7D71-406A-AB8C-1A459FB9BE56}" srcOrd="0" destOrd="0" presId="urn:microsoft.com/office/officeart/2005/8/layout/hProcess10#1"/>
    <dgm:cxn modelId="{0EF94753-2D87-43BB-81AD-98F6334A0A78}" srcId="{327DAF64-F1AB-4A95-8F61-6B742402153D}" destId="{94D140E9-C9F1-409A-8E9B-2752C2C09B9F}" srcOrd="0" destOrd="0" parTransId="{870CD28B-32C9-4895-B190-57266ADD3D62}" sibTransId="{6767315D-1632-4104-B2C2-8AE57539D44E}"/>
    <dgm:cxn modelId="{CAC59875-2EA9-4127-AD58-C69F2E3EA452}" type="presOf" srcId="{AC59ADC2-2257-438B-AAF8-FEF0F1024115}" destId="{65AB778E-218B-49E6-95C8-CB61469BD6D7}" srcOrd="0" destOrd="0" presId="urn:microsoft.com/office/officeart/2005/8/layout/hProcess10#1"/>
    <dgm:cxn modelId="{201B907A-009A-4DCD-A9BE-8A49A6F666EA}" srcId="{327DAF64-F1AB-4A95-8F61-6B742402153D}" destId="{2E0EC4F1-A63F-411D-88DC-8B2E870B6B66}" srcOrd="2" destOrd="0" parTransId="{71C1812B-4FE0-4D34-AE0E-ECC0E91CAA13}" sibTransId="{84AE3585-793A-448E-8EBE-B7267EB3A7C4}"/>
    <dgm:cxn modelId="{22988E85-B1F1-473B-A9F5-2597E0BF53F0}" type="presOf" srcId="{AE514E63-BD9C-4DAD-96AF-1373378F648F}" destId="{F197EFE6-AB22-4D20-A95E-960259060193}" srcOrd="0" destOrd="4" presId="urn:microsoft.com/office/officeart/2005/8/layout/hProcess10#1"/>
    <dgm:cxn modelId="{1EF4AB88-93C1-4338-BEAD-AAD77D6A9458}" type="presOf" srcId="{C48FD786-3ADC-410A-B8DA-9754D70D25FB}" destId="{D82D00EB-4F84-417D-B8DF-D30837EAF6F8}" srcOrd="0" destOrd="2" presId="urn:microsoft.com/office/officeart/2005/8/layout/hProcess10#1"/>
    <dgm:cxn modelId="{D1C8F18D-5549-4928-A70E-584F37421A18}" type="presOf" srcId="{8CBE5A4C-CDD5-4799-8BA3-526D4AA6FA60}" destId="{F197EFE6-AB22-4D20-A95E-960259060193}" srcOrd="0" destOrd="0" presId="urn:microsoft.com/office/officeart/2005/8/layout/hProcess10#1"/>
    <dgm:cxn modelId="{CA7ECB92-BFE6-4C03-A971-594F9BF26DAF}" srcId="{5454E798-4B4A-488E-AF81-83D6D57AB297}" destId="{70E94E56-C970-4207-8E8D-15E45C77F965}" srcOrd="0" destOrd="0" parTransId="{BF8A3EB5-FD08-4C3D-8790-4B0887F583EB}" sibTransId="{AC59ADC2-2257-438B-AAF8-FEF0F1024115}"/>
    <dgm:cxn modelId="{1AECBDA9-FD63-4063-BA6E-7974F6379B5D}" type="presOf" srcId="{327DAF64-F1AB-4A95-8F61-6B742402153D}" destId="{E88F0B02-AAC4-406B-8CBC-11550AEB2268}" srcOrd="0" destOrd="0" presId="urn:microsoft.com/office/officeart/2005/8/layout/hProcess10#1"/>
    <dgm:cxn modelId="{EE79F0B8-51FD-46A5-A16C-BE4B8776D2B9}" srcId="{5454E798-4B4A-488E-AF81-83D6D57AB297}" destId="{A32E51CE-FE4A-46D6-8E38-769B6929759D}" srcOrd="3" destOrd="0" parTransId="{95BD9133-08D8-4460-BD5C-81FBDC95765C}" sibTransId="{B40CAE74-A9B0-4D64-85DD-33E150228EEF}"/>
    <dgm:cxn modelId="{5F073FBD-9B3F-40EE-BB14-7D93E263604B}" type="presOf" srcId="{C3CAF434-51EB-4F67-81C0-B8384F5A2C4C}" destId="{B76CE360-138C-400D-8139-B8FBA1D7D18F}" srcOrd="0" destOrd="0" presId="urn:microsoft.com/office/officeart/2005/8/layout/hProcess10#1"/>
    <dgm:cxn modelId="{69CE0CCD-835B-4B6C-ABEE-7C4E8B39184E}" type="presOf" srcId="{01E034E0-7567-4CE6-999D-3490A1DFB0ED}" destId="{DE196C87-A156-4E67-84D4-6C1EE50FAAC0}" srcOrd="1" destOrd="0" presId="urn:microsoft.com/office/officeart/2005/8/layout/hProcess10#1"/>
    <dgm:cxn modelId="{186388D0-5749-41E3-8AC5-4369F9EEFE09}" type="presOf" srcId="{5454E798-4B4A-488E-AF81-83D6D57AB297}" destId="{A6E198C7-30E9-44D5-AAEA-10054337754B}" srcOrd="0" destOrd="0" presId="urn:microsoft.com/office/officeart/2005/8/layout/hProcess10#1"/>
    <dgm:cxn modelId="{93E52CD4-4823-4EB9-8761-53E211EC5B04}" srcId="{8CBE5A4C-CDD5-4799-8BA3-526D4AA6FA60}" destId="{AE514E63-BD9C-4DAD-96AF-1373378F648F}" srcOrd="3" destOrd="0" parTransId="{7C1D02F6-10E3-48BA-8569-37350FCE6904}" sibTransId="{81F58FF7-7A8B-469E-8EB0-A6DE336539AE}"/>
    <dgm:cxn modelId="{99086AD8-8DC5-45C5-8333-B75339F214D8}" type="presOf" srcId="{8897250D-6E29-4F99-ADEF-0D33B0562A1E}" destId="{D82D00EB-4F84-417D-B8DF-D30837EAF6F8}" srcOrd="0" destOrd="1" presId="urn:microsoft.com/office/officeart/2005/8/layout/hProcess10#1"/>
    <dgm:cxn modelId="{3AF306E0-4B95-4531-8743-7B095AD8C63C}" srcId="{8CBE5A4C-CDD5-4799-8BA3-526D4AA6FA60}" destId="{7A13D6A1-6930-44D5-AB5E-3DD65655B9C7}" srcOrd="2" destOrd="0" parTransId="{D2AB4DB9-D1F9-4C5A-81DD-D8EC17D2970E}" sibTransId="{91096B37-41AA-49E8-9A08-5B56AB12E011}"/>
    <dgm:cxn modelId="{0563EAE4-8BCD-4132-8586-07355235DF1D}" type="presOf" srcId="{F844F96A-6FED-4F96-B2C2-05F0BBDC5785}" destId="{B11EB97F-7D71-406A-AB8C-1A459FB9BE56}" srcOrd="0" destOrd="1" presId="urn:microsoft.com/office/officeart/2005/8/layout/hProcess10#1"/>
    <dgm:cxn modelId="{8CA95BEE-613F-46B6-A9D1-D442774463BE}" srcId="{A32E51CE-FE4A-46D6-8E38-769B6929759D}" destId="{F844F96A-6FED-4F96-B2C2-05F0BBDC5785}" srcOrd="0" destOrd="0" parTransId="{A1388769-17E6-443D-A1DA-EC5547444666}" sibTransId="{B6B0BB9E-9E48-4472-BB2B-943AA586A2E8}"/>
    <dgm:cxn modelId="{C7AC06EF-CAD2-41E9-8AF8-1A5CEF1E0AD7}" type="presOf" srcId="{AC59ADC2-2257-438B-AAF8-FEF0F1024115}" destId="{486A0FF0-9ED0-43CD-9A06-F19E793E69A6}" srcOrd="1" destOrd="0" presId="urn:microsoft.com/office/officeart/2005/8/layout/hProcess10#1"/>
    <dgm:cxn modelId="{B86B75F0-9FEA-461B-AD17-4AADF5900EAA}" type="presOf" srcId="{2E0EC4F1-A63F-411D-88DC-8B2E870B6B66}" destId="{E88F0B02-AAC4-406B-8CBC-11550AEB2268}" srcOrd="0" destOrd="3" presId="urn:microsoft.com/office/officeart/2005/8/layout/hProcess10#1"/>
    <dgm:cxn modelId="{9A6844FA-35F6-4259-BDEE-47F7B80D1B74}" type="presOf" srcId="{5F4A0439-A01A-4C24-A826-F2969A21B81E}" destId="{E88F0B02-AAC4-406B-8CBC-11550AEB2268}" srcOrd="0" destOrd="2" presId="urn:microsoft.com/office/officeart/2005/8/layout/hProcess10#1"/>
    <dgm:cxn modelId="{7CA923E0-0E7A-4375-BEEE-4CEFC66281C5}" type="presParOf" srcId="{A6E198C7-30E9-44D5-AAEA-10054337754B}" destId="{B0D13CC1-FE05-48B1-BD8F-63B22FF0D041}" srcOrd="0" destOrd="0" presId="urn:microsoft.com/office/officeart/2005/8/layout/hProcess10#1"/>
    <dgm:cxn modelId="{6B236B2E-FC6A-448C-8511-A9722D2C11F8}" type="presParOf" srcId="{B0D13CC1-FE05-48B1-BD8F-63B22FF0D041}" destId="{2B92CA1D-BE52-4027-B762-BDF064BCAC00}" srcOrd="0" destOrd="0" presId="urn:microsoft.com/office/officeart/2005/8/layout/hProcess10#1"/>
    <dgm:cxn modelId="{B4B32C4A-1FD6-4FAF-A10B-7156536EE17C}" type="presParOf" srcId="{B0D13CC1-FE05-48B1-BD8F-63B22FF0D041}" destId="{D82D00EB-4F84-417D-B8DF-D30837EAF6F8}" srcOrd="1" destOrd="0" presId="urn:microsoft.com/office/officeart/2005/8/layout/hProcess10#1"/>
    <dgm:cxn modelId="{65DAB260-7633-44C3-9DB7-1A71731C79AF}" type="presParOf" srcId="{A6E198C7-30E9-44D5-AAEA-10054337754B}" destId="{65AB778E-218B-49E6-95C8-CB61469BD6D7}" srcOrd="1" destOrd="0" presId="urn:microsoft.com/office/officeart/2005/8/layout/hProcess10#1"/>
    <dgm:cxn modelId="{A451391B-1863-4FB2-BB61-70A4BBC68140}" type="presParOf" srcId="{65AB778E-218B-49E6-95C8-CB61469BD6D7}" destId="{486A0FF0-9ED0-43CD-9A06-F19E793E69A6}" srcOrd="0" destOrd="0" presId="urn:microsoft.com/office/officeart/2005/8/layout/hProcess10#1"/>
    <dgm:cxn modelId="{E1CE3C47-FA98-4574-BE3F-704F5992B88F}" type="presParOf" srcId="{A6E198C7-30E9-44D5-AAEA-10054337754B}" destId="{285D4B95-9227-4026-80B4-97CDBC9DF66B}" srcOrd="2" destOrd="0" presId="urn:microsoft.com/office/officeart/2005/8/layout/hProcess10#1"/>
    <dgm:cxn modelId="{D4C76A76-3237-48D1-89A6-4ED0AF7CD765}" type="presParOf" srcId="{285D4B95-9227-4026-80B4-97CDBC9DF66B}" destId="{153BFA0E-3ED9-47B0-B6C1-1D7A20DFF3D8}" srcOrd="0" destOrd="0" presId="urn:microsoft.com/office/officeart/2005/8/layout/hProcess10#1"/>
    <dgm:cxn modelId="{D40C5995-829F-4CD2-B593-41415A4B744A}" type="presParOf" srcId="{285D4B95-9227-4026-80B4-97CDBC9DF66B}" destId="{E88F0B02-AAC4-406B-8CBC-11550AEB2268}" srcOrd="1" destOrd="0" presId="urn:microsoft.com/office/officeart/2005/8/layout/hProcess10#1"/>
    <dgm:cxn modelId="{F94B5936-75A8-4445-9228-B835F832F4B6}" type="presParOf" srcId="{A6E198C7-30E9-44D5-AAEA-10054337754B}" destId="{B76CE360-138C-400D-8139-B8FBA1D7D18F}" srcOrd="3" destOrd="0" presId="urn:microsoft.com/office/officeart/2005/8/layout/hProcess10#1"/>
    <dgm:cxn modelId="{4596B647-E367-4968-8100-EE3B30F10903}" type="presParOf" srcId="{B76CE360-138C-400D-8139-B8FBA1D7D18F}" destId="{29ACFF4D-07EC-4F76-9CEA-6BF99108D6F3}" srcOrd="0" destOrd="0" presId="urn:microsoft.com/office/officeart/2005/8/layout/hProcess10#1"/>
    <dgm:cxn modelId="{1E35DD87-A28C-456D-89B2-1D50155AB10D}" type="presParOf" srcId="{A6E198C7-30E9-44D5-AAEA-10054337754B}" destId="{C441D7F9-855D-40C9-B76D-6A63DC5BE482}" srcOrd="4" destOrd="0" presId="urn:microsoft.com/office/officeart/2005/8/layout/hProcess10#1"/>
    <dgm:cxn modelId="{EEB29862-FA85-48BD-8E8E-CA46EA5D4260}" type="presParOf" srcId="{C441D7F9-855D-40C9-B76D-6A63DC5BE482}" destId="{8DBB3D77-812E-47F8-97BB-4D3ED3940B46}" srcOrd="0" destOrd="0" presId="urn:microsoft.com/office/officeart/2005/8/layout/hProcess10#1"/>
    <dgm:cxn modelId="{D7ED9266-C3A3-465F-979C-CB6D67D12B3C}" type="presParOf" srcId="{C441D7F9-855D-40C9-B76D-6A63DC5BE482}" destId="{F197EFE6-AB22-4D20-A95E-960259060193}" srcOrd="1" destOrd="0" presId="urn:microsoft.com/office/officeart/2005/8/layout/hProcess10#1"/>
    <dgm:cxn modelId="{C1D41939-23A2-4DDC-B781-061B2C6D1BD6}" type="presParOf" srcId="{A6E198C7-30E9-44D5-AAEA-10054337754B}" destId="{1EBE0CB9-AA34-4B18-B758-5F9FBC5E3C9C}" srcOrd="5" destOrd="0" presId="urn:microsoft.com/office/officeart/2005/8/layout/hProcess10#1"/>
    <dgm:cxn modelId="{C6A9D932-48F1-4E99-9637-579AA5CB0846}" type="presParOf" srcId="{1EBE0CB9-AA34-4B18-B758-5F9FBC5E3C9C}" destId="{DE196C87-A156-4E67-84D4-6C1EE50FAAC0}" srcOrd="0" destOrd="0" presId="urn:microsoft.com/office/officeart/2005/8/layout/hProcess10#1"/>
    <dgm:cxn modelId="{2B9D43C3-B0E8-4970-9CD6-B3A14CC165CB}" type="presParOf" srcId="{A6E198C7-30E9-44D5-AAEA-10054337754B}" destId="{79840527-393B-4169-9F98-3152ACA602BF}" srcOrd="6" destOrd="0" presId="urn:microsoft.com/office/officeart/2005/8/layout/hProcess10#1"/>
    <dgm:cxn modelId="{9E642898-3DDC-4CDA-A078-3A5B58D1EF7C}" type="presParOf" srcId="{79840527-393B-4169-9F98-3152ACA602BF}" destId="{0519CEBE-8553-4F37-8BC9-B83D31B4D1CE}" srcOrd="0" destOrd="0" presId="urn:microsoft.com/office/officeart/2005/8/layout/hProcess10#1"/>
    <dgm:cxn modelId="{1F22D12F-12BD-4FA3-9679-EA68592C1D75}" type="presParOf" srcId="{79840527-393B-4169-9F98-3152ACA602BF}" destId="{B11EB97F-7D71-406A-AB8C-1A459FB9BE56}" srcOrd="1" destOrd="0" presId="urn:microsoft.com/office/officeart/2005/8/layout/hProcess10#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83CAF-F70E-4B59-8011-75F78D5B428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C07C621-D225-4C80-850B-032AF5F974AC}">
      <dgm:prSet phldrT="[Text]"/>
      <dgm:spPr>
        <a:solidFill>
          <a:schemeClr val="accent2"/>
        </a:solidFill>
        <a:ln>
          <a:solidFill>
            <a:schemeClr val="tx1"/>
          </a:solidFill>
        </a:ln>
      </dgm:spPr>
      <dgm:t>
        <a:bodyPr/>
        <a:lstStyle/>
        <a:p>
          <a:r>
            <a:rPr lang="en-US" dirty="0">
              <a:solidFill>
                <a:schemeClr val="tx1"/>
              </a:solidFill>
            </a:rPr>
            <a:t>Special Education EOY Snapshot</a:t>
          </a:r>
        </a:p>
      </dgm:t>
    </dgm:pt>
    <dgm:pt modelId="{E4A1954E-BFAF-4AFD-9803-091770016C33}" type="parTrans" cxnId="{8DA0DEFA-3437-4DFD-8649-31843A4BD2EA}">
      <dgm:prSet/>
      <dgm:spPr/>
      <dgm:t>
        <a:bodyPr/>
        <a:lstStyle/>
        <a:p>
          <a:endParaRPr lang="en-US"/>
        </a:p>
      </dgm:t>
    </dgm:pt>
    <dgm:pt modelId="{B2DB0B67-057D-48EF-BAAB-0AC67827462F}" type="sibTrans" cxnId="{8DA0DEFA-3437-4DFD-8649-31843A4BD2EA}">
      <dgm:prSet/>
      <dgm:spPr/>
      <dgm:t>
        <a:bodyPr/>
        <a:lstStyle/>
        <a:p>
          <a:endParaRPr lang="en-US"/>
        </a:p>
      </dgm:t>
    </dgm:pt>
    <dgm:pt modelId="{34B030DD-99CC-4F70-AB5C-32D0C2CD72C5}">
      <dgm:prSet phldrT="[Text]" custT="1"/>
      <dgm:spPr>
        <a:solidFill>
          <a:schemeClr val="accent2">
            <a:lumMod val="40000"/>
            <a:lumOff val="60000"/>
          </a:schemeClr>
        </a:solidFill>
        <a:ln>
          <a:solidFill>
            <a:schemeClr val="tx1"/>
          </a:solidFill>
        </a:ln>
      </dgm:spPr>
      <dgm:t>
        <a:bodyPr/>
        <a:lstStyle/>
        <a:p>
          <a:pPr algn="ctr"/>
          <a:endParaRPr lang="en-US" sz="1800" b="1" u="none" dirty="0"/>
        </a:p>
      </dgm:t>
    </dgm:pt>
    <dgm:pt modelId="{43EED106-3386-4D09-8556-20195EBB991D}" type="parTrans" cxnId="{D1F3B67F-58CC-4615-B7F8-44F0A98A48F7}">
      <dgm:prSet/>
      <dgm:spPr/>
      <dgm:t>
        <a:bodyPr/>
        <a:lstStyle/>
        <a:p>
          <a:endParaRPr lang="en-US"/>
        </a:p>
      </dgm:t>
    </dgm:pt>
    <dgm:pt modelId="{FCE7F88F-DB26-479B-B9B9-6F223EBAB128}" type="sibTrans" cxnId="{D1F3B67F-58CC-4615-B7F8-44F0A98A48F7}">
      <dgm:prSet/>
      <dgm:spPr/>
      <dgm:t>
        <a:bodyPr/>
        <a:lstStyle/>
        <a:p>
          <a:endParaRPr lang="en-US"/>
        </a:p>
      </dgm:t>
    </dgm:pt>
    <dgm:pt modelId="{0B02656A-814F-4014-B38A-6551C1A5F7FA}">
      <dgm:prSet phldrT="[Text]" custT="1"/>
      <dgm:spPr>
        <a:solidFill>
          <a:schemeClr val="accent6">
            <a:lumMod val="40000"/>
            <a:lumOff val="60000"/>
          </a:schemeClr>
        </a:solidFill>
        <a:ln>
          <a:solidFill>
            <a:schemeClr val="tx1"/>
          </a:solidFill>
        </a:ln>
      </dgm:spPr>
      <dgm:t>
        <a:bodyPr/>
        <a:lstStyle/>
        <a:p>
          <a:pPr algn="ctr"/>
          <a:endParaRPr lang="en-US" sz="2800" b="1" u="none" dirty="0">
            <a:solidFill>
              <a:srgbClr val="000000"/>
            </a:solidFill>
          </a:endParaRPr>
        </a:p>
      </dgm:t>
    </dgm:pt>
    <dgm:pt modelId="{E4DB4B5B-1809-442E-A273-77A5DE38CA63}" type="parTrans" cxnId="{1BA9DF0A-FBE4-4F02-B5FE-10517924DFC1}">
      <dgm:prSet/>
      <dgm:spPr/>
      <dgm:t>
        <a:bodyPr/>
        <a:lstStyle/>
        <a:p>
          <a:endParaRPr lang="en-US"/>
        </a:p>
      </dgm:t>
    </dgm:pt>
    <dgm:pt modelId="{2451CE39-549B-4A95-8D43-0D096B49FF8D}" type="sibTrans" cxnId="{1BA9DF0A-FBE4-4F02-B5FE-10517924DFC1}">
      <dgm:prSet/>
      <dgm:spPr/>
      <dgm:t>
        <a:bodyPr/>
        <a:lstStyle/>
        <a:p>
          <a:endParaRPr lang="en-US"/>
        </a:p>
      </dgm:t>
    </dgm:pt>
    <dgm:pt modelId="{6789C550-133F-4430-B81C-0EA7BA8012FE}" type="pres">
      <dgm:prSet presAssocID="{FF183CAF-F70E-4B59-8011-75F78D5B4285}" presName="Name0" presStyleCnt="0">
        <dgm:presLayoutVars>
          <dgm:chPref val="1"/>
          <dgm:dir/>
          <dgm:animOne val="branch"/>
          <dgm:animLvl val="lvl"/>
          <dgm:resizeHandles val="exact"/>
        </dgm:presLayoutVars>
      </dgm:prSet>
      <dgm:spPr/>
    </dgm:pt>
    <dgm:pt modelId="{2D908AB4-3D6D-4005-8CC4-C146C8ECD76E}" type="pres">
      <dgm:prSet presAssocID="{FC07C621-D225-4C80-850B-032AF5F974AC}" presName="root1" presStyleCnt="0"/>
      <dgm:spPr/>
    </dgm:pt>
    <dgm:pt modelId="{062E292B-6B32-46E5-9925-AF99100CE7C5}" type="pres">
      <dgm:prSet presAssocID="{FC07C621-D225-4C80-850B-032AF5F974AC}" presName="LevelOneTextNode" presStyleLbl="node0" presStyleIdx="0" presStyleCnt="1" custAng="5400000" custScaleX="211917" custLinFactX="244734" custLinFactNeighborX="300000" custLinFactNeighborY="3170">
        <dgm:presLayoutVars>
          <dgm:chPref val="3"/>
        </dgm:presLayoutVars>
      </dgm:prSet>
      <dgm:spPr/>
    </dgm:pt>
    <dgm:pt modelId="{E77331C0-D7F3-4A41-A4C1-2A02DDBF23EA}" type="pres">
      <dgm:prSet presAssocID="{FC07C621-D225-4C80-850B-032AF5F974AC}" presName="level2hierChild" presStyleCnt="0"/>
      <dgm:spPr/>
    </dgm:pt>
    <dgm:pt modelId="{72664FFE-C46A-4743-AD77-A6CBF73EC1FE}" type="pres">
      <dgm:prSet presAssocID="{43EED106-3386-4D09-8556-20195EBB991D}" presName="conn2-1" presStyleLbl="parChTrans1D2" presStyleIdx="0" presStyleCnt="2"/>
      <dgm:spPr/>
    </dgm:pt>
    <dgm:pt modelId="{51C14C95-73AE-4B49-878A-9CF9A344B399}" type="pres">
      <dgm:prSet presAssocID="{43EED106-3386-4D09-8556-20195EBB991D}" presName="connTx" presStyleLbl="parChTrans1D2" presStyleIdx="0" presStyleCnt="2"/>
      <dgm:spPr/>
    </dgm:pt>
    <dgm:pt modelId="{9DC83F77-8163-415E-B5D7-7494A527E15B}" type="pres">
      <dgm:prSet presAssocID="{34B030DD-99CC-4F70-AB5C-32D0C2CD72C5}" presName="root2" presStyleCnt="0"/>
      <dgm:spPr/>
    </dgm:pt>
    <dgm:pt modelId="{98D99A0C-7538-4FF7-ABA0-3170330DFE0C}" type="pres">
      <dgm:prSet presAssocID="{34B030DD-99CC-4F70-AB5C-32D0C2CD72C5}" presName="LevelTwoTextNode" presStyleLbl="node2" presStyleIdx="0" presStyleCnt="2" custAng="0" custScaleX="105856" custScaleY="257871" custLinFactX="-24591" custLinFactNeighborX="-100000" custLinFactNeighborY="-44068">
        <dgm:presLayoutVars>
          <dgm:chPref val="3"/>
        </dgm:presLayoutVars>
      </dgm:prSet>
      <dgm:spPr/>
    </dgm:pt>
    <dgm:pt modelId="{EEABE845-C4A1-4663-BFFD-FBC23A0529A8}" type="pres">
      <dgm:prSet presAssocID="{34B030DD-99CC-4F70-AB5C-32D0C2CD72C5}" presName="level3hierChild" presStyleCnt="0"/>
      <dgm:spPr/>
    </dgm:pt>
    <dgm:pt modelId="{E2F6E2EF-92BB-44AD-B785-9F4DFB81C8BE}" type="pres">
      <dgm:prSet presAssocID="{E4DB4B5B-1809-442E-A273-77A5DE38CA63}" presName="conn2-1" presStyleLbl="parChTrans1D2" presStyleIdx="1" presStyleCnt="2"/>
      <dgm:spPr/>
    </dgm:pt>
    <dgm:pt modelId="{7C1EE6C6-102B-41B1-A354-DE7DB2DADEC7}" type="pres">
      <dgm:prSet presAssocID="{E4DB4B5B-1809-442E-A273-77A5DE38CA63}" presName="connTx" presStyleLbl="parChTrans1D2" presStyleIdx="1" presStyleCnt="2"/>
      <dgm:spPr/>
    </dgm:pt>
    <dgm:pt modelId="{B97D5F44-F892-47F7-9F5A-FD34F7F4B928}" type="pres">
      <dgm:prSet presAssocID="{0B02656A-814F-4014-B38A-6551C1A5F7FA}" presName="root2" presStyleCnt="0"/>
      <dgm:spPr/>
    </dgm:pt>
    <dgm:pt modelId="{A2B6FA7B-EB93-468F-9C5C-6342B4AFADCA}" type="pres">
      <dgm:prSet presAssocID="{0B02656A-814F-4014-B38A-6551C1A5F7FA}" presName="LevelTwoTextNode" presStyleLbl="node2" presStyleIdx="1" presStyleCnt="2" custScaleX="104003" custScaleY="227579" custLinFactX="-24827" custLinFactNeighborX="-100000" custLinFactNeighborY="5691">
        <dgm:presLayoutVars>
          <dgm:chPref val="3"/>
        </dgm:presLayoutVars>
      </dgm:prSet>
      <dgm:spPr/>
    </dgm:pt>
    <dgm:pt modelId="{B2D5941C-A1C8-4E44-9F82-760C334CE88A}" type="pres">
      <dgm:prSet presAssocID="{0B02656A-814F-4014-B38A-6551C1A5F7FA}" presName="level3hierChild" presStyleCnt="0"/>
      <dgm:spPr/>
    </dgm:pt>
  </dgm:ptLst>
  <dgm:cxnLst>
    <dgm:cxn modelId="{1BA9DF0A-FBE4-4F02-B5FE-10517924DFC1}" srcId="{FC07C621-D225-4C80-850B-032AF5F974AC}" destId="{0B02656A-814F-4014-B38A-6551C1A5F7FA}" srcOrd="1" destOrd="0" parTransId="{E4DB4B5B-1809-442E-A273-77A5DE38CA63}" sibTransId="{2451CE39-549B-4A95-8D43-0D096B49FF8D}"/>
    <dgm:cxn modelId="{1A0E8D1D-EA4A-42DD-8AF0-A20AEE0244F9}" type="presOf" srcId="{FF183CAF-F70E-4B59-8011-75F78D5B4285}" destId="{6789C550-133F-4430-B81C-0EA7BA8012FE}" srcOrd="0" destOrd="0" presId="urn:microsoft.com/office/officeart/2008/layout/HorizontalMultiLevelHierarchy"/>
    <dgm:cxn modelId="{A2805526-1679-4193-8CE4-4472243C357E}" type="presOf" srcId="{E4DB4B5B-1809-442E-A273-77A5DE38CA63}" destId="{E2F6E2EF-92BB-44AD-B785-9F4DFB81C8BE}" srcOrd="0" destOrd="0" presId="urn:microsoft.com/office/officeart/2008/layout/HorizontalMultiLevelHierarchy"/>
    <dgm:cxn modelId="{3F4B1343-791E-44E6-98DF-B17C2F493429}" type="presOf" srcId="{E4DB4B5B-1809-442E-A273-77A5DE38CA63}" destId="{7C1EE6C6-102B-41B1-A354-DE7DB2DADEC7}" srcOrd="1" destOrd="0" presId="urn:microsoft.com/office/officeart/2008/layout/HorizontalMultiLevelHierarchy"/>
    <dgm:cxn modelId="{D1F3B67F-58CC-4615-B7F8-44F0A98A48F7}" srcId="{FC07C621-D225-4C80-850B-032AF5F974AC}" destId="{34B030DD-99CC-4F70-AB5C-32D0C2CD72C5}" srcOrd="0" destOrd="0" parTransId="{43EED106-3386-4D09-8556-20195EBB991D}" sibTransId="{FCE7F88F-DB26-479B-B9B9-6F223EBAB128}"/>
    <dgm:cxn modelId="{C2F49593-0709-4753-A3C8-22BBCC9F697A}" type="presOf" srcId="{43EED106-3386-4D09-8556-20195EBB991D}" destId="{51C14C95-73AE-4B49-878A-9CF9A344B399}" srcOrd="1" destOrd="0" presId="urn:microsoft.com/office/officeart/2008/layout/HorizontalMultiLevelHierarchy"/>
    <dgm:cxn modelId="{E4F4EDA9-6A5A-4F17-BB2C-D718E1F0EB2C}" type="presOf" srcId="{0B02656A-814F-4014-B38A-6551C1A5F7FA}" destId="{A2B6FA7B-EB93-468F-9C5C-6342B4AFADCA}" srcOrd="0" destOrd="0" presId="urn:microsoft.com/office/officeart/2008/layout/HorizontalMultiLevelHierarchy"/>
    <dgm:cxn modelId="{EC343DDC-79EA-4F2E-A211-20AC4AAE1C87}" type="presOf" srcId="{FC07C621-D225-4C80-850B-032AF5F974AC}" destId="{062E292B-6B32-46E5-9925-AF99100CE7C5}" srcOrd="0" destOrd="0" presId="urn:microsoft.com/office/officeart/2008/layout/HorizontalMultiLevelHierarchy"/>
    <dgm:cxn modelId="{6DC041ED-3AE0-483B-A0BB-75526A722B6F}" type="presOf" srcId="{34B030DD-99CC-4F70-AB5C-32D0C2CD72C5}" destId="{98D99A0C-7538-4FF7-ABA0-3170330DFE0C}" srcOrd="0" destOrd="0" presId="urn:microsoft.com/office/officeart/2008/layout/HorizontalMultiLevelHierarchy"/>
    <dgm:cxn modelId="{8DA0DEFA-3437-4DFD-8649-31843A4BD2EA}" srcId="{FF183CAF-F70E-4B59-8011-75F78D5B4285}" destId="{FC07C621-D225-4C80-850B-032AF5F974AC}" srcOrd="0" destOrd="0" parTransId="{E4A1954E-BFAF-4AFD-9803-091770016C33}" sibTransId="{B2DB0B67-057D-48EF-BAAB-0AC67827462F}"/>
    <dgm:cxn modelId="{07E0FCFC-5435-4A04-B20F-3DAEEF8E6C31}" type="presOf" srcId="{43EED106-3386-4D09-8556-20195EBB991D}" destId="{72664FFE-C46A-4743-AD77-A6CBF73EC1FE}" srcOrd="0" destOrd="0" presId="urn:microsoft.com/office/officeart/2008/layout/HorizontalMultiLevelHierarchy"/>
    <dgm:cxn modelId="{14DAD966-2C30-410F-B280-A3B7EF011F74}" type="presParOf" srcId="{6789C550-133F-4430-B81C-0EA7BA8012FE}" destId="{2D908AB4-3D6D-4005-8CC4-C146C8ECD76E}" srcOrd="0" destOrd="0" presId="urn:microsoft.com/office/officeart/2008/layout/HorizontalMultiLevelHierarchy"/>
    <dgm:cxn modelId="{98E4E59E-B00C-42FA-BF74-A1770C501491}" type="presParOf" srcId="{2D908AB4-3D6D-4005-8CC4-C146C8ECD76E}" destId="{062E292B-6B32-46E5-9925-AF99100CE7C5}" srcOrd="0" destOrd="0" presId="urn:microsoft.com/office/officeart/2008/layout/HorizontalMultiLevelHierarchy"/>
    <dgm:cxn modelId="{2B6A50D4-C0A9-4D3F-B188-B67D98728A45}" type="presParOf" srcId="{2D908AB4-3D6D-4005-8CC4-C146C8ECD76E}" destId="{E77331C0-D7F3-4A41-A4C1-2A02DDBF23EA}" srcOrd="1" destOrd="0" presId="urn:microsoft.com/office/officeart/2008/layout/HorizontalMultiLevelHierarchy"/>
    <dgm:cxn modelId="{021FEEE0-A420-411C-ABC3-596419023DA4}" type="presParOf" srcId="{E77331C0-D7F3-4A41-A4C1-2A02DDBF23EA}" destId="{72664FFE-C46A-4743-AD77-A6CBF73EC1FE}" srcOrd="0" destOrd="0" presId="urn:microsoft.com/office/officeart/2008/layout/HorizontalMultiLevelHierarchy"/>
    <dgm:cxn modelId="{4E241BB3-E462-4310-8CFA-FDFBC8070EA2}" type="presParOf" srcId="{72664FFE-C46A-4743-AD77-A6CBF73EC1FE}" destId="{51C14C95-73AE-4B49-878A-9CF9A344B399}" srcOrd="0" destOrd="0" presId="urn:microsoft.com/office/officeart/2008/layout/HorizontalMultiLevelHierarchy"/>
    <dgm:cxn modelId="{1C524335-909A-49A9-B708-2C00E257CC09}" type="presParOf" srcId="{E77331C0-D7F3-4A41-A4C1-2A02DDBF23EA}" destId="{9DC83F77-8163-415E-B5D7-7494A527E15B}" srcOrd="1" destOrd="0" presId="urn:microsoft.com/office/officeart/2008/layout/HorizontalMultiLevelHierarchy"/>
    <dgm:cxn modelId="{B99AF699-BDD1-4B28-946C-CDF4D90A94F3}" type="presParOf" srcId="{9DC83F77-8163-415E-B5D7-7494A527E15B}" destId="{98D99A0C-7538-4FF7-ABA0-3170330DFE0C}" srcOrd="0" destOrd="0" presId="urn:microsoft.com/office/officeart/2008/layout/HorizontalMultiLevelHierarchy"/>
    <dgm:cxn modelId="{6A7A812C-8EDE-490E-8328-FA9484568204}" type="presParOf" srcId="{9DC83F77-8163-415E-B5D7-7494A527E15B}" destId="{EEABE845-C4A1-4663-BFFD-FBC23A0529A8}" srcOrd="1" destOrd="0" presId="urn:microsoft.com/office/officeart/2008/layout/HorizontalMultiLevelHierarchy"/>
    <dgm:cxn modelId="{1F95582A-B2B3-40AF-B532-6EDC4C548311}" type="presParOf" srcId="{E77331C0-D7F3-4A41-A4C1-2A02DDBF23EA}" destId="{E2F6E2EF-92BB-44AD-B785-9F4DFB81C8BE}" srcOrd="2" destOrd="0" presId="urn:microsoft.com/office/officeart/2008/layout/HorizontalMultiLevelHierarchy"/>
    <dgm:cxn modelId="{3A549D56-A117-4F43-9A11-BFAB044AC9E0}" type="presParOf" srcId="{E2F6E2EF-92BB-44AD-B785-9F4DFB81C8BE}" destId="{7C1EE6C6-102B-41B1-A354-DE7DB2DADEC7}" srcOrd="0" destOrd="0" presId="urn:microsoft.com/office/officeart/2008/layout/HorizontalMultiLevelHierarchy"/>
    <dgm:cxn modelId="{1A0D5B14-17D7-49A4-9BA4-8225D30B98E3}" type="presParOf" srcId="{E77331C0-D7F3-4A41-A4C1-2A02DDBF23EA}" destId="{B97D5F44-F892-47F7-9F5A-FD34F7F4B928}" srcOrd="3" destOrd="0" presId="urn:microsoft.com/office/officeart/2008/layout/HorizontalMultiLevelHierarchy"/>
    <dgm:cxn modelId="{717E96F3-6E1D-4899-8768-405AC127EBDC}" type="presParOf" srcId="{B97D5F44-F892-47F7-9F5A-FD34F7F4B928}" destId="{A2B6FA7B-EB93-468F-9C5C-6342B4AFADCA}" srcOrd="0" destOrd="0" presId="urn:microsoft.com/office/officeart/2008/layout/HorizontalMultiLevelHierarchy"/>
    <dgm:cxn modelId="{DB3AFFCA-FCFB-4ECF-83C4-AE8CBCD45008}" type="presParOf" srcId="{B97D5F44-F892-47F7-9F5A-FD34F7F4B928}" destId="{B2D5941C-A1C8-4E44-9F82-760C334CE88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18EE88-B64D-4F49-B6E0-E20B8B0C350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6AA46D6-6BDA-4595-B5C1-C70462141AC3}">
      <dgm:prSet phldrT="[Text]"/>
      <dgm:spPr>
        <a:solidFill>
          <a:schemeClr val="accent1">
            <a:lumMod val="75000"/>
          </a:schemeClr>
        </a:solidFill>
      </dgm:spPr>
      <dgm:t>
        <a:bodyPr/>
        <a:lstStyle/>
        <a:p>
          <a:r>
            <a:rPr lang="en-US" dirty="0"/>
            <a:t>AU</a:t>
          </a:r>
        </a:p>
      </dgm:t>
    </dgm:pt>
    <dgm:pt modelId="{E5743014-C360-4F51-9B3E-F8760DD3D4EC}" type="parTrans" cxnId="{0FAD6895-D57A-4AB2-9631-F5405709BB7C}">
      <dgm:prSet/>
      <dgm:spPr/>
      <dgm:t>
        <a:bodyPr/>
        <a:lstStyle/>
        <a:p>
          <a:endParaRPr lang="en-US"/>
        </a:p>
      </dgm:t>
    </dgm:pt>
    <dgm:pt modelId="{B353EE14-B82D-4354-AFE4-CA809B328BD5}" type="sibTrans" cxnId="{0FAD6895-D57A-4AB2-9631-F5405709BB7C}">
      <dgm:prSet/>
      <dgm:spPr/>
      <dgm:t>
        <a:bodyPr/>
        <a:lstStyle/>
        <a:p>
          <a:endParaRPr lang="en-US"/>
        </a:p>
      </dgm:t>
    </dgm:pt>
    <dgm:pt modelId="{4BE53920-8BC8-4550-B1C2-E9EC7423417A}">
      <dgm:prSet phldrT="[Text]" custT="1"/>
      <dgm:spPr>
        <a:solidFill>
          <a:srgbClr val="CF43AA"/>
        </a:solidFill>
      </dgm:spPr>
      <dgm:t>
        <a:bodyPr/>
        <a:lstStyle/>
        <a:p>
          <a:r>
            <a:rPr lang="en-US" sz="3200" dirty="0"/>
            <a:t>Served</a:t>
          </a:r>
          <a:r>
            <a:rPr lang="en-US" sz="2600" dirty="0"/>
            <a:t> </a:t>
          </a:r>
        </a:p>
      </dgm:t>
    </dgm:pt>
    <dgm:pt modelId="{51108710-F256-4420-9596-9741EE1521FB}" type="parTrans" cxnId="{C894541E-F259-47FC-9B6C-F0B7999A49FB}">
      <dgm:prSet/>
      <dgm:spPr/>
      <dgm:t>
        <a:bodyPr/>
        <a:lstStyle/>
        <a:p>
          <a:endParaRPr lang="en-US"/>
        </a:p>
      </dgm:t>
    </dgm:pt>
    <dgm:pt modelId="{E9491890-F179-40EA-8588-6384883F86FD}" type="sibTrans" cxnId="{C894541E-F259-47FC-9B6C-F0B7999A49FB}">
      <dgm:prSet/>
      <dgm:spPr/>
      <dgm:t>
        <a:bodyPr/>
        <a:lstStyle/>
        <a:p>
          <a:endParaRPr lang="en-US"/>
        </a:p>
      </dgm:t>
    </dgm:pt>
    <dgm:pt modelId="{19A9FCFE-0533-4EC8-BF98-FE6FB000C6DB}">
      <dgm:prSet phldrT="[Text]" custT="1"/>
      <dgm:spPr>
        <a:solidFill>
          <a:srgbClr val="29B7E9"/>
        </a:solidFill>
      </dgm:spPr>
      <dgm:t>
        <a:bodyPr/>
        <a:lstStyle/>
        <a:p>
          <a:pPr algn="r"/>
          <a:r>
            <a:rPr lang="en-US" sz="2800" dirty="0"/>
            <a:t>Referred and Evaluated </a:t>
          </a:r>
        </a:p>
      </dgm:t>
    </dgm:pt>
    <dgm:pt modelId="{AB87F904-9072-4774-9492-51A26D99A8E9}" type="parTrans" cxnId="{18E09B77-BAB8-4D7C-BAE4-43E90822EB44}">
      <dgm:prSet/>
      <dgm:spPr/>
      <dgm:t>
        <a:bodyPr/>
        <a:lstStyle/>
        <a:p>
          <a:endParaRPr lang="en-US"/>
        </a:p>
      </dgm:t>
    </dgm:pt>
    <dgm:pt modelId="{21B3B16D-617B-4B67-8261-553FE161D4AE}" type="sibTrans" cxnId="{18E09B77-BAB8-4D7C-BAE4-43E90822EB44}">
      <dgm:prSet/>
      <dgm:spPr/>
      <dgm:t>
        <a:bodyPr/>
        <a:lstStyle/>
        <a:p>
          <a:endParaRPr lang="en-US"/>
        </a:p>
      </dgm:t>
    </dgm:pt>
    <dgm:pt modelId="{35BA3F59-0A11-4D19-8C16-C2AF5B72274D}">
      <dgm:prSet phldrT="[Text]"/>
      <dgm:spPr>
        <a:solidFill>
          <a:srgbClr val="7030A0"/>
        </a:solidFill>
      </dgm:spPr>
      <dgm:t>
        <a:bodyPr/>
        <a:lstStyle/>
        <a:p>
          <a:r>
            <a:rPr lang="en-US" dirty="0"/>
            <a:t>Detained at Detention Center in your AU</a:t>
          </a:r>
        </a:p>
      </dgm:t>
    </dgm:pt>
    <dgm:pt modelId="{126DE105-8861-4CD9-A88D-8173A32E0D43}" type="parTrans" cxnId="{26FE5BA7-059C-42CE-BA65-362C7222DB7A}">
      <dgm:prSet/>
      <dgm:spPr/>
      <dgm:t>
        <a:bodyPr/>
        <a:lstStyle/>
        <a:p>
          <a:endParaRPr lang="en-US"/>
        </a:p>
      </dgm:t>
    </dgm:pt>
    <dgm:pt modelId="{1DFD1CF3-F23A-4C8A-BD67-77CF234ED3AA}" type="sibTrans" cxnId="{26FE5BA7-059C-42CE-BA65-362C7222DB7A}">
      <dgm:prSet/>
      <dgm:spPr/>
      <dgm:t>
        <a:bodyPr/>
        <a:lstStyle/>
        <a:p>
          <a:endParaRPr lang="en-US"/>
        </a:p>
      </dgm:t>
    </dgm:pt>
    <dgm:pt modelId="{6719D9A3-0682-43A9-ACB4-3C22534B8E4A}">
      <dgm:prSet/>
      <dgm:spPr/>
      <dgm:t>
        <a:bodyPr/>
        <a:lstStyle/>
        <a:p>
          <a:endParaRPr lang="en-US"/>
        </a:p>
      </dgm:t>
    </dgm:pt>
    <dgm:pt modelId="{BBEC3637-D879-473D-BBBD-9FAA20222C65}" type="parTrans" cxnId="{5CE71296-6E37-4D03-851C-DD441C28D6AF}">
      <dgm:prSet/>
      <dgm:spPr/>
      <dgm:t>
        <a:bodyPr/>
        <a:lstStyle/>
        <a:p>
          <a:endParaRPr lang="en-US"/>
        </a:p>
      </dgm:t>
    </dgm:pt>
    <dgm:pt modelId="{4CB42DD5-11C7-4E43-AD4C-9D65C82621E1}" type="sibTrans" cxnId="{5CE71296-6E37-4D03-851C-DD441C28D6AF}">
      <dgm:prSet/>
      <dgm:spPr/>
      <dgm:t>
        <a:bodyPr/>
        <a:lstStyle/>
        <a:p>
          <a:endParaRPr lang="en-US"/>
        </a:p>
      </dgm:t>
    </dgm:pt>
    <dgm:pt modelId="{501C87CA-0F76-4C71-84A9-8670F7D57242}" type="pres">
      <dgm:prSet presAssocID="{F818EE88-B64D-4F49-B6E0-E20B8B0C350C}" presName="cycle" presStyleCnt="0">
        <dgm:presLayoutVars>
          <dgm:chMax val="1"/>
          <dgm:dir/>
          <dgm:animLvl val="ctr"/>
          <dgm:resizeHandles val="exact"/>
        </dgm:presLayoutVars>
      </dgm:prSet>
      <dgm:spPr/>
    </dgm:pt>
    <dgm:pt modelId="{E2A3DB9D-09A5-4CD2-8025-94F346668E74}" type="pres">
      <dgm:prSet presAssocID="{36AA46D6-6BDA-4595-B5C1-C70462141AC3}" presName="centerShape" presStyleLbl="node0" presStyleIdx="0" presStyleCnt="1" custLinFactNeighborX="3448" custLinFactNeighborY="12149"/>
      <dgm:spPr/>
    </dgm:pt>
    <dgm:pt modelId="{8B5E3C0E-F665-42A3-B674-B73343C0AE2D}" type="pres">
      <dgm:prSet presAssocID="{51108710-F256-4420-9596-9741EE1521FB}" presName="parTrans" presStyleLbl="bgSibTrans2D1" presStyleIdx="0" presStyleCnt="3" custLinFactNeighborX="-920" custLinFactNeighborY="32294"/>
      <dgm:spPr/>
    </dgm:pt>
    <dgm:pt modelId="{17B1D29D-DDB7-4CE9-BBF2-AE989914EA87}" type="pres">
      <dgm:prSet presAssocID="{4BE53920-8BC8-4550-B1C2-E9EC7423417A}" presName="node" presStyleLbl="node1" presStyleIdx="0" presStyleCnt="3" custRadScaleRad="124439" custRadScaleInc="-21323">
        <dgm:presLayoutVars>
          <dgm:bulletEnabled val="1"/>
        </dgm:presLayoutVars>
      </dgm:prSet>
      <dgm:spPr/>
    </dgm:pt>
    <dgm:pt modelId="{FE6642AB-22AB-49D9-A0E2-E78A5C97A26B}" type="pres">
      <dgm:prSet presAssocID="{AB87F904-9072-4774-9492-51A26D99A8E9}" presName="parTrans" presStyleLbl="bgSibTrans2D1" presStyleIdx="1" presStyleCnt="3"/>
      <dgm:spPr/>
    </dgm:pt>
    <dgm:pt modelId="{F2EB4BF9-5BB2-4CCB-A888-7247F134D3DC}" type="pres">
      <dgm:prSet presAssocID="{19A9FCFE-0533-4EC8-BF98-FE6FB000C6DB}" presName="node" presStyleLbl="node1" presStyleIdx="1" presStyleCnt="3" custRadScaleRad="104684" custRadScaleInc="-41209">
        <dgm:presLayoutVars>
          <dgm:bulletEnabled val="1"/>
        </dgm:presLayoutVars>
      </dgm:prSet>
      <dgm:spPr/>
    </dgm:pt>
    <dgm:pt modelId="{167004EA-3D7F-4321-AC2E-A877C6F6F904}" type="pres">
      <dgm:prSet presAssocID="{126DE105-8861-4CD9-A88D-8173A32E0D43}" presName="parTrans" presStyleLbl="bgSibTrans2D1" presStyleIdx="2" presStyleCnt="3"/>
      <dgm:spPr/>
    </dgm:pt>
    <dgm:pt modelId="{7AC127C5-17B0-47A4-9D69-6BEEF5E4B024}" type="pres">
      <dgm:prSet presAssocID="{35BA3F59-0A11-4D19-8C16-C2AF5B72274D}" presName="node" presStyleLbl="node1" presStyleIdx="2" presStyleCnt="3" custRadScaleRad="101882" custRadScaleInc="-59588">
        <dgm:presLayoutVars>
          <dgm:bulletEnabled val="1"/>
        </dgm:presLayoutVars>
      </dgm:prSet>
      <dgm:spPr/>
    </dgm:pt>
  </dgm:ptLst>
  <dgm:cxnLst>
    <dgm:cxn modelId="{C894541E-F259-47FC-9B6C-F0B7999A49FB}" srcId="{36AA46D6-6BDA-4595-B5C1-C70462141AC3}" destId="{4BE53920-8BC8-4550-B1C2-E9EC7423417A}" srcOrd="0" destOrd="0" parTransId="{51108710-F256-4420-9596-9741EE1521FB}" sibTransId="{E9491890-F179-40EA-8588-6384883F86FD}"/>
    <dgm:cxn modelId="{9CD51847-C22A-4631-BE13-46AC90EE8425}" type="presOf" srcId="{F818EE88-B64D-4F49-B6E0-E20B8B0C350C}" destId="{501C87CA-0F76-4C71-84A9-8670F7D57242}" srcOrd="0" destOrd="0" presId="urn:microsoft.com/office/officeart/2005/8/layout/radial4"/>
    <dgm:cxn modelId="{6012494C-8C4C-4B25-938E-630025B4F48F}" type="presOf" srcId="{126DE105-8861-4CD9-A88D-8173A32E0D43}" destId="{167004EA-3D7F-4321-AC2E-A877C6F6F904}" srcOrd="0" destOrd="0" presId="urn:microsoft.com/office/officeart/2005/8/layout/radial4"/>
    <dgm:cxn modelId="{73905D70-3111-4EE6-A0A0-7707B33FB624}" type="presOf" srcId="{36AA46D6-6BDA-4595-B5C1-C70462141AC3}" destId="{E2A3DB9D-09A5-4CD2-8025-94F346668E74}" srcOrd="0" destOrd="0" presId="urn:microsoft.com/office/officeart/2005/8/layout/radial4"/>
    <dgm:cxn modelId="{18E09B77-BAB8-4D7C-BAE4-43E90822EB44}" srcId="{36AA46D6-6BDA-4595-B5C1-C70462141AC3}" destId="{19A9FCFE-0533-4EC8-BF98-FE6FB000C6DB}" srcOrd="1" destOrd="0" parTransId="{AB87F904-9072-4774-9492-51A26D99A8E9}" sibTransId="{21B3B16D-617B-4B67-8261-553FE161D4AE}"/>
    <dgm:cxn modelId="{0FAD6895-D57A-4AB2-9631-F5405709BB7C}" srcId="{F818EE88-B64D-4F49-B6E0-E20B8B0C350C}" destId="{36AA46D6-6BDA-4595-B5C1-C70462141AC3}" srcOrd="0" destOrd="0" parTransId="{E5743014-C360-4F51-9B3E-F8760DD3D4EC}" sibTransId="{B353EE14-B82D-4354-AFE4-CA809B328BD5}"/>
    <dgm:cxn modelId="{5CE71296-6E37-4D03-851C-DD441C28D6AF}" srcId="{F818EE88-B64D-4F49-B6E0-E20B8B0C350C}" destId="{6719D9A3-0682-43A9-ACB4-3C22534B8E4A}" srcOrd="1" destOrd="0" parTransId="{BBEC3637-D879-473D-BBBD-9FAA20222C65}" sibTransId="{4CB42DD5-11C7-4E43-AD4C-9D65C82621E1}"/>
    <dgm:cxn modelId="{26FE5BA7-059C-42CE-BA65-362C7222DB7A}" srcId="{36AA46D6-6BDA-4595-B5C1-C70462141AC3}" destId="{35BA3F59-0A11-4D19-8C16-C2AF5B72274D}" srcOrd="2" destOrd="0" parTransId="{126DE105-8861-4CD9-A88D-8173A32E0D43}" sibTransId="{1DFD1CF3-F23A-4C8A-BD67-77CF234ED3AA}"/>
    <dgm:cxn modelId="{2E2A54B4-5B79-42E1-887B-947975372E5C}" type="presOf" srcId="{35BA3F59-0A11-4D19-8C16-C2AF5B72274D}" destId="{7AC127C5-17B0-47A4-9D69-6BEEF5E4B024}" srcOrd="0" destOrd="0" presId="urn:microsoft.com/office/officeart/2005/8/layout/radial4"/>
    <dgm:cxn modelId="{C8B3EDCA-72DE-42FF-9467-E9E50EBAD99D}" type="presOf" srcId="{19A9FCFE-0533-4EC8-BF98-FE6FB000C6DB}" destId="{F2EB4BF9-5BB2-4CCB-A888-7247F134D3DC}" srcOrd="0" destOrd="0" presId="urn:microsoft.com/office/officeart/2005/8/layout/radial4"/>
    <dgm:cxn modelId="{A628CFE6-BE96-4DD3-B6FB-61979E5F527A}" type="presOf" srcId="{51108710-F256-4420-9596-9741EE1521FB}" destId="{8B5E3C0E-F665-42A3-B674-B73343C0AE2D}" srcOrd="0" destOrd="0" presId="urn:microsoft.com/office/officeart/2005/8/layout/radial4"/>
    <dgm:cxn modelId="{EF1A18F2-034E-4316-9B79-0F2668CD8706}" type="presOf" srcId="{4BE53920-8BC8-4550-B1C2-E9EC7423417A}" destId="{17B1D29D-DDB7-4CE9-BBF2-AE989914EA87}" srcOrd="0" destOrd="0" presId="urn:microsoft.com/office/officeart/2005/8/layout/radial4"/>
    <dgm:cxn modelId="{04978DF9-34FE-455F-9CA8-4AEFB168745E}" type="presOf" srcId="{AB87F904-9072-4774-9492-51A26D99A8E9}" destId="{FE6642AB-22AB-49D9-A0E2-E78A5C97A26B}" srcOrd="0" destOrd="0" presId="urn:microsoft.com/office/officeart/2005/8/layout/radial4"/>
    <dgm:cxn modelId="{DFFE2552-6E8D-41B9-AFED-5AE032229BC8}" type="presParOf" srcId="{501C87CA-0F76-4C71-84A9-8670F7D57242}" destId="{E2A3DB9D-09A5-4CD2-8025-94F346668E74}" srcOrd="0" destOrd="0" presId="urn:microsoft.com/office/officeart/2005/8/layout/radial4"/>
    <dgm:cxn modelId="{3C8FED13-203D-4AD7-80E0-C260D9E5DAC1}" type="presParOf" srcId="{501C87CA-0F76-4C71-84A9-8670F7D57242}" destId="{8B5E3C0E-F665-42A3-B674-B73343C0AE2D}" srcOrd="1" destOrd="0" presId="urn:microsoft.com/office/officeart/2005/8/layout/radial4"/>
    <dgm:cxn modelId="{57B9E2F1-3D52-40AF-89B5-9C52FA167F4F}" type="presParOf" srcId="{501C87CA-0F76-4C71-84A9-8670F7D57242}" destId="{17B1D29D-DDB7-4CE9-BBF2-AE989914EA87}" srcOrd="2" destOrd="0" presId="urn:microsoft.com/office/officeart/2005/8/layout/radial4"/>
    <dgm:cxn modelId="{A8E09495-A805-4F2C-9421-1DB45D39595C}" type="presParOf" srcId="{501C87CA-0F76-4C71-84A9-8670F7D57242}" destId="{FE6642AB-22AB-49D9-A0E2-E78A5C97A26B}" srcOrd="3" destOrd="0" presId="urn:microsoft.com/office/officeart/2005/8/layout/radial4"/>
    <dgm:cxn modelId="{6BC46B8D-7EE7-40F9-B189-7EDFA0DED4C7}" type="presParOf" srcId="{501C87CA-0F76-4C71-84A9-8670F7D57242}" destId="{F2EB4BF9-5BB2-4CCB-A888-7247F134D3DC}" srcOrd="4" destOrd="0" presId="urn:microsoft.com/office/officeart/2005/8/layout/radial4"/>
    <dgm:cxn modelId="{606E4E4C-E8CA-42C9-B438-C1C7BCD62F4A}" type="presParOf" srcId="{501C87CA-0F76-4C71-84A9-8670F7D57242}" destId="{167004EA-3D7F-4321-AC2E-A877C6F6F904}" srcOrd="5" destOrd="0" presId="urn:microsoft.com/office/officeart/2005/8/layout/radial4"/>
    <dgm:cxn modelId="{A1293EBE-4362-4419-9A89-1E4AAA1DE4AF}" type="presParOf" srcId="{501C87CA-0F76-4C71-84A9-8670F7D57242}" destId="{7AC127C5-17B0-47A4-9D69-6BEEF5E4B024}"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0B80F4-7B14-4F28-B59E-FB137CBD54D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C00653B-DFFB-449D-8A49-7D06C967866F}">
      <dgm:prSet phldrT="[Text]"/>
      <dgm:spPr>
        <a:solidFill>
          <a:srgbClr val="92D050"/>
        </a:solidFill>
      </dgm:spPr>
      <dgm:t>
        <a:bodyPr/>
        <a:lstStyle/>
        <a:p>
          <a:r>
            <a:rPr lang="en-US" strike="sngStrike" dirty="0"/>
            <a:t>Path 1</a:t>
          </a:r>
        </a:p>
      </dgm:t>
    </dgm:pt>
    <dgm:pt modelId="{EA6BA8CD-94B5-42BF-85B0-13BADA8799D9}" type="parTrans" cxnId="{9C8D8C39-237D-470C-B64F-E4847889A7D3}">
      <dgm:prSet/>
      <dgm:spPr/>
      <dgm:t>
        <a:bodyPr/>
        <a:lstStyle/>
        <a:p>
          <a:endParaRPr lang="en-US"/>
        </a:p>
      </dgm:t>
    </dgm:pt>
    <dgm:pt modelId="{A543E6AC-19F2-4F19-978F-50EA9949651E}" type="sibTrans" cxnId="{9C8D8C39-237D-470C-B64F-E4847889A7D3}">
      <dgm:prSet/>
      <dgm:spPr/>
      <dgm:t>
        <a:bodyPr/>
        <a:lstStyle/>
        <a:p>
          <a:endParaRPr lang="en-US"/>
        </a:p>
      </dgm:t>
    </dgm:pt>
    <dgm:pt modelId="{77EB1A9A-800B-47EF-9ABC-138ED7E4BDEE}">
      <dgm:prSet phldrT="[Text]" custT="1"/>
      <dgm:spPr/>
      <dgm:t>
        <a:bodyPr/>
        <a:lstStyle/>
        <a:p>
          <a:r>
            <a:rPr lang="en-US" sz="1800" strike="sngStrike" dirty="0"/>
            <a:t>Includes ages 0-3 </a:t>
          </a:r>
          <a:r>
            <a:rPr lang="en-US" sz="1800" b="1" strike="sngStrike" dirty="0"/>
            <a:t>evaluated </a:t>
          </a:r>
          <a:r>
            <a:rPr lang="en-US" sz="1800" strike="sngStrike" dirty="0"/>
            <a:t>for Part C</a:t>
          </a:r>
        </a:p>
      </dgm:t>
    </dgm:pt>
    <dgm:pt modelId="{76E6C1A3-D0C5-42D3-AD33-58B9B9B94500}" type="parTrans" cxnId="{6B60410D-F7C8-44E3-8A78-B5279A589321}">
      <dgm:prSet/>
      <dgm:spPr/>
      <dgm:t>
        <a:bodyPr/>
        <a:lstStyle/>
        <a:p>
          <a:endParaRPr lang="en-US"/>
        </a:p>
      </dgm:t>
    </dgm:pt>
    <dgm:pt modelId="{F8209219-A377-4394-B2D5-CCA31B66F9D1}" type="sibTrans" cxnId="{6B60410D-F7C8-44E3-8A78-B5279A589321}">
      <dgm:prSet/>
      <dgm:spPr/>
      <dgm:t>
        <a:bodyPr/>
        <a:lstStyle/>
        <a:p>
          <a:endParaRPr lang="en-US"/>
        </a:p>
      </dgm:t>
    </dgm:pt>
    <dgm:pt modelId="{3005371C-71E9-4802-A2DD-F399C7B81CAD}">
      <dgm:prSet phldrT="[Text]"/>
      <dgm:spPr>
        <a:solidFill>
          <a:srgbClr val="CF43AA"/>
        </a:solidFill>
      </dgm:spPr>
      <dgm:t>
        <a:bodyPr/>
        <a:lstStyle/>
        <a:p>
          <a:r>
            <a:rPr lang="en-US" dirty="0"/>
            <a:t>Path 2</a:t>
          </a:r>
        </a:p>
      </dgm:t>
    </dgm:pt>
    <dgm:pt modelId="{5E83E5DE-D053-43DF-910E-B8483ACE50A2}" type="parTrans" cxnId="{F2AA2E0A-D304-40F1-A025-5FFE1EE2BBF1}">
      <dgm:prSet/>
      <dgm:spPr/>
      <dgm:t>
        <a:bodyPr/>
        <a:lstStyle/>
        <a:p>
          <a:endParaRPr lang="en-US"/>
        </a:p>
      </dgm:t>
    </dgm:pt>
    <dgm:pt modelId="{D98FA1A4-2BFB-4551-9724-F45F6C34821E}" type="sibTrans" cxnId="{F2AA2E0A-D304-40F1-A025-5FFE1EE2BBF1}">
      <dgm:prSet/>
      <dgm:spPr/>
      <dgm:t>
        <a:bodyPr/>
        <a:lstStyle/>
        <a:p>
          <a:endParaRPr lang="en-US"/>
        </a:p>
      </dgm:t>
    </dgm:pt>
    <dgm:pt modelId="{701CACD9-93CA-463E-82DB-34E4274D8413}">
      <dgm:prSet phldrT="[Text]"/>
      <dgm:spPr/>
      <dgm:t>
        <a:bodyPr/>
        <a:lstStyle/>
        <a:p>
          <a:r>
            <a:rPr lang="en-US" dirty="0"/>
            <a:t>Includes ages 2.5-3.9 </a:t>
          </a:r>
          <a:r>
            <a:rPr lang="en-US" b="1" dirty="0"/>
            <a:t>referred</a:t>
          </a:r>
          <a:r>
            <a:rPr lang="en-US" dirty="0"/>
            <a:t> from </a:t>
          </a:r>
          <a:r>
            <a:rPr lang="en-US" b="1" dirty="0"/>
            <a:t>Part C to Part B services</a:t>
          </a:r>
        </a:p>
      </dgm:t>
    </dgm:pt>
    <dgm:pt modelId="{B030655D-C02F-4A2E-8EFA-BBF9EF368266}" type="parTrans" cxnId="{50D62005-4513-419C-994F-2CC365CBF65B}">
      <dgm:prSet/>
      <dgm:spPr/>
      <dgm:t>
        <a:bodyPr/>
        <a:lstStyle/>
        <a:p>
          <a:endParaRPr lang="en-US"/>
        </a:p>
      </dgm:t>
    </dgm:pt>
    <dgm:pt modelId="{62BC3FE6-432B-4AB5-9DA9-098A128894C2}" type="sibTrans" cxnId="{50D62005-4513-419C-994F-2CC365CBF65B}">
      <dgm:prSet/>
      <dgm:spPr/>
      <dgm:t>
        <a:bodyPr/>
        <a:lstStyle/>
        <a:p>
          <a:endParaRPr lang="en-US"/>
        </a:p>
      </dgm:t>
    </dgm:pt>
    <dgm:pt modelId="{6E624D32-2F14-461B-BD02-6F09DB8C6FE2}">
      <dgm:prSet phldrT="[Text]"/>
      <dgm:spPr>
        <a:solidFill>
          <a:srgbClr val="7030A0"/>
        </a:solidFill>
      </dgm:spPr>
      <dgm:t>
        <a:bodyPr/>
        <a:lstStyle/>
        <a:p>
          <a:r>
            <a:rPr lang="en-US" dirty="0"/>
            <a:t>Path 3</a:t>
          </a:r>
        </a:p>
      </dgm:t>
    </dgm:pt>
    <dgm:pt modelId="{D45C0642-F938-4ABD-8035-A31978E67ADF}" type="parTrans" cxnId="{DCF1605F-7217-4757-87F9-347CCE9F3F78}">
      <dgm:prSet/>
      <dgm:spPr/>
      <dgm:t>
        <a:bodyPr/>
        <a:lstStyle/>
        <a:p>
          <a:endParaRPr lang="en-US"/>
        </a:p>
      </dgm:t>
    </dgm:pt>
    <dgm:pt modelId="{2E7C1A72-136B-41DE-9105-E9CBFDCC1201}" type="sibTrans" cxnId="{DCF1605F-7217-4757-87F9-347CCE9F3F78}">
      <dgm:prSet/>
      <dgm:spPr/>
      <dgm:t>
        <a:bodyPr/>
        <a:lstStyle/>
        <a:p>
          <a:endParaRPr lang="en-US"/>
        </a:p>
      </dgm:t>
    </dgm:pt>
    <dgm:pt modelId="{39956186-D358-4D1E-94B0-6E1ADB40F21F}">
      <dgm:prSet phldrT="[Text]"/>
      <dgm:spPr/>
      <dgm:t>
        <a:bodyPr/>
        <a:lstStyle/>
        <a:p>
          <a:r>
            <a:rPr lang="en-US" dirty="0"/>
            <a:t>Includes ages 2.5-21 </a:t>
          </a:r>
          <a:r>
            <a:rPr lang="en-US" b="0" dirty="0"/>
            <a:t>referred to</a:t>
          </a:r>
          <a:r>
            <a:rPr lang="en-US" b="1" dirty="0"/>
            <a:t> Part B services </a:t>
          </a:r>
          <a:r>
            <a:rPr lang="en-US" b="0" dirty="0"/>
            <a:t>(were not receiving Part C services at time of referral) </a:t>
          </a:r>
        </a:p>
      </dgm:t>
    </dgm:pt>
    <dgm:pt modelId="{717F6A28-E4B1-4280-B3D8-EB8E7BB421A8}" type="parTrans" cxnId="{5D4786B0-0A5D-4990-9B09-742125B94B22}">
      <dgm:prSet/>
      <dgm:spPr/>
      <dgm:t>
        <a:bodyPr/>
        <a:lstStyle/>
        <a:p>
          <a:endParaRPr lang="en-US"/>
        </a:p>
      </dgm:t>
    </dgm:pt>
    <dgm:pt modelId="{1FDF8705-89D1-4665-8861-876DC7BF2DB6}" type="sibTrans" cxnId="{5D4786B0-0A5D-4990-9B09-742125B94B22}">
      <dgm:prSet/>
      <dgm:spPr/>
      <dgm:t>
        <a:bodyPr/>
        <a:lstStyle/>
        <a:p>
          <a:endParaRPr lang="en-US"/>
        </a:p>
      </dgm:t>
    </dgm:pt>
    <dgm:pt modelId="{F115BDE9-DE0F-47FC-98D0-36FB40DE8841}" type="pres">
      <dgm:prSet presAssocID="{9C0B80F4-7B14-4F28-B59E-FB137CBD54DB}" presName="Name0" presStyleCnt="0">
        <dgm:presLayoutVars>
          <dgm:dir/>
          <dgm:animLvl val="lvl"/>
          <dgm:resizeHandles val="exact"/>
        </dgm:presLayoutVars>
      </dgm:prSet>
      <dgm:spPr/>
    </dgm:pt>
    <dgm:pt modelId="{02982433-05F0-4CA4-941C-7B77E6C0FB11}" type="pres">
      <dgm:prSet presAssocID="{9C0B80F4-7B14-4F28-B59E-FB137CBD54DB}" presName="tSp" presStyleCnt="0"/>
      <dgm:spPr/>
    </dgm:pt>
    <dgm:pt modelId="{1C4A0C43-7723-4B4F-97FE-85C14C7A9A22}" type="pres">
      <dgm:prSet presAssocID="{9C0B80F4-7B14-4F28-B59E-FB137CBD54DB}" presName="bSp" presStyleCnt="0"/>
      <dgm:spPr/>
    </dgm:pt>
    <dgm:pt modelId="{DF1EE83F-1020-4ED5-935A-E4DA665179A9}" type="pres">
      <dgm:prSet presAssocID="{9C0B80F4-7B14-4F28-B59E-FB137CBD54DB}" presName="process" presStyleCnt="0"/>
      <dgm:spPr/>
    </dgm:pt>
    <dgm:pt modelId="{604E7F20-EEEA-4CC8-A9D9-3FE483F9B68D}" type="pres">
      <dgm:prSet presAssocID="{3C00653B-DFFB-449D-8A49-7D06C967866F}" presName="composite1" presStyleCnt="0"/>
      <dgm:spPr/>
    </dgm:pt>
    <dgm:pt modelId="{E01BCD5F-6A0A-4C37-BA45-3DB113DA7D44}" type="pres">
      <dgm:prSet presAssocID="{3C00653B-DFFB-449D-8A49-7D06C967866F}" presName="dummyNode1" presStyleLbl="node1" presStyleIdx="0" presStyleCnt="3"/>
      <dgm:spPr/>
    </dgm:pt>
    <dgm:pt modelId="{536290F4-12E7-4528-99AF-C899A78C9094}" type="pres">
      <dgm:prSet presAssocID="{3C00653B-DFFB-449D-8A49-7D06C967866F}" presName="childNode1" presStyleLbl="bgAcc1" presStyleIdx="0" presStyleCnt="3">
        <dgm:presLayoutVars>
          <dgm:bulletEnabled val="1"/>
        </dgm:presLayoutVars>
      </dgm:prSet>
      <dgm:spPr/>
    </dgm:pt>
    <dgm:pt modelId="{67BFCCDD-207B-4581-A40E-593754735BC1}" type="pres">
      <dgm:prSet presAssocID="{3C00653B-DFFB-449D-8A49-7D06C967866F}" presName="childNode1tx" presStyleLbl="bgAcc1" presStyleIdx="0" presStyleCnt="3">
        <dgm:presLayoutVars>
          <dgm:bulletEnabled val="1"/>
        </dgm:presLayoutVars>
      </dgm:prSet>
      <dgm:spPr/>
    </dgm:pt>
    <dgm:pt modelId="{BE57486F-6ECC-438C-A22B-558CAAAA3F42}" type="pres">
      <dgm:prSet presAssocID="{3C00653B-DFFB-449D-8A49-7D06C967866F}" presName="parentNode1" presStyleLbl="node1" presStyleIdx="0" presStyleCnt="3">
        <dgm:presLayoutVars>
          <dgm:chMax val="1"/>
          <dgm:bulletEnabled val="1"/>
        </dgm:presLayoutVars>
      </dgm:prSet>
      <dgm:spPr/>
    </dgm:pt>
    <dgm:pt modelId="{D5884EC6-8F49-4B80-BF20-53AF374EB56E}" type="pres">
      <dgm:prSet presAssocID="{3C00653B-DFFB-449D-8A49-7D06C967866F}" presName="connSite1" presStyleCnt="0"/>
      <dgm:spPr/>
    </dgm:pt>
    <dgm:pt modelId="{F68ACA6E-6758-4967-A25A-D76BE2363C5F}" type="pres">
      <dgm:prSet presAssocID="{A543E6AC-19F2-4F19-978F-50EA9949651E}" presName="Name9" presStyleLbl="sibTrans2D1" presStyleIdx="0" presStyleCnt="2" custAng="7713372" custScaleY="81842" custLinFactNeighborX="7706" custLinFactNeighborY="15950"/>
      <dgm:spPr/>
    </dgm:pt>
    <dgm:pt modelId="{79E20E5A-EF3A-46ED-8C89-CABE3E06B20F}" type="pres">
      <dgm:prSet presAssocID="{3005371C-71E9-4802-A2DD-F399C7B81CAD}" presName="composite2" presStyleCnt="0"/>
      <dgm:spPr/>
    </dgm:pt>
    <dgm:pt modelId="{7B9B6EA6-CF0A-47CC-AD84-E33262E5E7F8}" type="pres">
      <dgm:prSet presAssocID="{3005371C-71E9-4802-A2DD-F399C7B81CAD}" presName="dummyNode2" presStyleLbl="node1" presStyleIdx="0" presStyleCnt="3"/>
      <dgm:spPr/>
    </dgm:pt>
    <dgm:pt modelId="{421FE49E-8B8B-48C4-AD7C-E4DAD0950546}" type="pres">
      <dgm:prSet presAssocID="{3005371C-71E9-4802-A2DD-F399C7B81CAD}" presName="childNode2" presStyleLbl="bgAcc1" presStyleIdx="1" presStyleCnt="3">
        <dgm:presLayoutVars>
          <dgm:bulletEnabled val="1"/>
        </dgm:presLayoutVars>
      </dgm:prSet>
      <dgm:spPr/>
    </dgm:pt>
    <dgm:pt modelId="{66D5E405-AC81-4C87-9EC5-C9E348FFFE29}" type="pres">
      <dgm:prSet presAssocID="{3005371C-71E9-4802-A2DD-F399C7B81CAD}" presName="childNode2tx" presStyleLbl="bgAcc1" presStyleIdx="1" presStyleCnt="3">
        <dgm:presLayoutVars>
          <dgm:bulletEnabled val="1"/>
        </dgm:presLayoutVars>
      </dgm:prSet>
      <dgm:spPr/>
    </dgm:pt>
    <dgm:pt modelId="{47300C04-00C1-44E4-9D7D-A91BD8AD0579}" type="pres">
      <dgm:prSet presAssocID="{3005371C-71E9-4802-A2DD-F399C7B81CAD}" presName="parentNode2" presStyleLbl="node1" presStyleIdx="1" presStyleCnt="3" custLinFactNeighborX="3602">
        <dgm:presLayoutVars>
          <dgm:chMax val="0"/>
          <dgm:bulletEnabled val="1"/>
        </dgm:presLayoutVars>
      </dgm:prSet>
      <dgm:spPr/>
    </dgm:pt>
    <dgm:pt modelId="{BD2AAE9B-2EAC-4D3F-BC28-4A6E3ADFC191}" type="pres">
      <dgm:prSet presAssocID="{3005371C-71E9-4802-A2DD-F399C7B81CAD}" presName="connSite2" presStyleCnt="0"/>
      <dgm:spPr/>
    </dgm:pt>
    <dgm:pt modelId="{AEC902EE-F052-4EB7-9444-077CBD1913C8}" type="pres">
      <dgm:prSet presAssocID="{D98FA1A4-2BFB-4551-9724-F45F6C34821E}" presName="Name18" presStyleLbl="sibTrans2D1" presStyleIdx="1" presStyleCnt="2" custFlipVert="0" custFlipHor="1" custScaleX="2314" custScaleY="25016" custLinFactNeighborX="-2194" custLinFactNeighborY="-6125"/>
      <dgm:spPr>
        <a:prstGeom prst="actionButtonBlank">
          <a:avLst/>
        </a:prstGeom>
      </dgm:spPr>
    </dgm:pt>
    <dgm:pt modelId="{B0E9C49C-61A5-42D9-A2A8-CA8F76995420}" type="pres">
      <dgm:prSet presAssocID="{6E624D32-2F14-461B-BD02-6F09DB8C6FE2}" presName="composite1" presStyleCnt="0"/>
      <dgm:spPr/>
    </dgm:pt>
    <dgm:pt modelId="{ECDABA4D-6977-43F7-8C77-9F8C462CB417}" type="pres">
      <dgm:prSet presAssocID="{6E624D32-2F14-461B-BD02-6F09DB8C6FE2}" presName="dummyNode1" presStyleLbl="node1" presStyleIdx="1" presStyleCnt="3"/>
      <dgm:spPr/>
    </dgm:pt>
    <dgm:pt modelId="{4BAE10B7-2EF5-446A-845F-B9829084D665}" type="pres">
      <dgm:prSet presAssocID="{6E624D32-2F14-461B-BD02-6F09DB8C6FE2}" presName="childNode1" presStyleLbl="bgAcc1" presStyleIdx="2" presStyleCnt="3">
        <dgm:presLayoutVars>
          <dgm:bulletEnabled val="1"/>
        </dgm:presLayoutVars>
      </dgm:prSet>
      <dgm:spPr/>
    </dgm:pt>
    <dgm:pt modelId="{E99D33F7-C95D-4879-8491-9541AC5AF428}" type="pres">
      <dgm:prSet presAssocID="{6E624D32-2F14-461B-BD02-6F09DB8C6FE2}" presName="childNode1tx" presStyleLbl="bgAcc1" presStyleIdx="2" presStyleCnt="3">
        <dgm:presLayoutVars>
          <dgm:bulletEnabled val="1"/>
        </dgm:presLayoutVars>
      </dgm:prSet>
      <dgm:spPr/>
    </dgm:pt>
    <dgm:pt modelId="{1B79E7CA-78BE-4722-AB34-4C817B9D98BB}" type="pres">
      <dgm:prSet presAssocID="{6E624D32-2F14-461B-BD02-6F09DB8C6FE2}" presName="parentNode1" presStyleLbl="node1" presStyleIdx="2" presStyleCnt="3">
        <dgm:presLayoutVars>
          <dgm:chMax val="1"/>
          <dgm:bulletEnabled val="1"/>
        </dgm:presLayoutVars>
      </dgm:prSet>
      <dgm:spPr/>
    </dgm:pt>
    <dgm:pt modelId="{5A828F0C-AE3A-4154-8DBB-955D4DB54C48}" type="pres">
      <dgm:prSet presAssocID="{6E624D32-2F14-461B-BD02-6F09DB8C6FE2}" presName="connSite1" presStyleCnt="0"/>
      <dgm:spPr/>
    </dgm:pt>
  </dgm:ptLst>
  <dgm:cxnLst>
    <dgm:cxn modelId="{5903EE00-B13F-4299-B2ED-ED09DE04AF6E}" type="presOf" srcId="{3005371C-71E9-4802-A2DD-F399C7B81CAD}" destId="{47300C04-00C1-44E4-9D7D-A91BD8AD0579}" srcOrd="0" destOrd="0" presId="urn:microsoft.com/office/officeart/2005/8/layout/hProcess4"/>
    <dgm:cxn modelId="{50D62005-4513-419C-994F-2CC365CBF65B}" srcId="{3005371C-71E9-4802-A2DD-F399C7B81CAD}" destId="{701CACD9-93CA-463E-82DB-34E4274D8413}" srcOrd="0" destOrd="0" parTransId="{B030655D-C02F-4A2E-8EFA-BBF9EF368266}" sibTransId="{62BC3FE6-432B-4AB5-9DA9-098A128894C2}"/>
    <dgm:cxn modelId="{4D5BEF06-ACE0-4C55-B341-28AEEEDBEDEE}" type="presOf" srcId="{77EB1A9A-800B-47EF-9ABC-138ED7E4BDEE}" destId="{67BFCCDD-207B-4581-A40E-593754735BC1}" srcOrd="1" destOrd="0" presId="urn:microsoft.com/office/officeart/2005/8/layout/hProcess4"/>
    <dgm:cxn modelId="{F2AA2E0A-D304-40F1-A025-5FFE1EE2BBF1}" srcId="{9C0B80F4-7B14-4F28-B59E-FB137CBD54DB}" destId="{3005371C-71E9-4802-A2DD-F399C7B81CAD}" srcOrd="1" destOrd="0" parTransId="{5E83E5DE-D053-43DF-910E-B8483ACE50A2}" sibTransId="{D98FA1A4-2BFB-4551-9724-F45F6C34821E}"/>
    <dgm:cxn modelId="{6B60410D-F7C8-44E3-8A78-B5279A589321}" srcId="{3C00653B-DFFB-449D-8A49-7D06C967866F}" destId="{77EB1A9A-800B-47EF-9ABC-138ED7E4BDEE}" srcOrd="0" destOrd="0" parTransId="{76E6C1A3-D0C5-42D3-AD33-58B9B9B94500}" sibTransId="{F8209219-A377-4394-B2D5-CCA31B66F9D1}"/>
    <dgm:cxn modelId="{2BF9721D-06CE-443E-A136-7B39579DAF98}" type="presOf" srcId="{39956186-D358-4D1E-94B0-6E1ADB40F21F}" destId="{4BAE10B7-2EF5-446A-845F-B9829084D665}" srcOrd="0" destOrd="0" presId="urn:microsoft.com/office/officeart/2005/8/layout/hProcess4"/>
    <dgm:cxn modelId="{62EE0527-A059-4543-B975-E87F5557EF4D}" type="presOf" srcId="{3C00653B-DFFB-449D-8A49-7D06C967866F}" destId="{BE57486F-6ECC-438C-A22B-558CAAAA3F42}" srcOrd="0" destOrd="0" presId="urn:microsoft.com/office/officeart/2005/8/layout/hProcess4"/>
    <dgm:cxn modelId="{4EE8E832-4789-48D1-8E60-5F68A915C75B}" type="presOf" srcId="{6E624D32-2F14-461B-BD02-6F09DB8C6FE2}" destId="{1B79E7CA-78BE-4722-AB34-4C817B9D98BB}" srcOrd="0" destOrd="0" presId="urn:microsoft.com/office/officeart/2005/8/layout/hProcess4"/>
    <dgm:cxn modelId="{9C8D8C39-237D-470C-B64F-E4847889A7D3}" srcId="{9C0B80F4-7B14-4F28-B59E-FB137CBD54DB}" destId="{3C00653B-DFFB-449D-8A49-7D06C967866F}" srcOrd="0" destOrd="0" parTransId="{EA6BA8CD-94B5-42BF-85B0-13BADA8799D9}" sibTransId="{A543E6AC-19F2-4F19-978F-50EA9949651E}"/>
    <dgm:cxn modelId="{02FF483C-1400-4A64-B803-56FB945073C2}" type="presOf" srcId="{701CACD9-93CA-463E-82DB-34E4274D8413}" destId="{66D5E405-AC81-4C87-9EC5-C9E348FFFE29}" srcOrd="1" destOrd="0" presId="urn:microsoft.com/office/officeart/2005/8/layout/hProcess4"/>
    <dgm:cxn modelId="{DCF1605F-7217-4757-87F9-347CCE9F3F78}" srcId="{9C0B80F4-7B14-4F28-B59E-FB137CBD54DB}" destId="{6E624D32-2F14-461B-BD02-6F09DB8C6FE2}" srcOrd="2" destOrd="0" parTransId="{D45C0642-F938-4ABD-8035-A31978E67ADF}" sibTransId="{2E7C1A72-136B-41DE-9105-E9CBFDCC1201}"/>
    <dgm:cxn modelId="{5663296D-8983-466F-B21F-6823F3EFA5E0}" type="presOf" srcId="{77EB1A9A-800B-47EF-9ABC-138ED7E4BDEE}" destId="{536290F4-12E7-4528-99AF-C899A78C9094}" srcOrd="0" destOrd="0" presId="urn:microsoft.com/office/officeart/2005/8/layout/hProcess4"/>
    <dgm:cxn modelId="{05F46E6D-2222-483C-92BB-8B3A204F2527}" type="presOf" srcId="{701CACD9-93CA-463E-82DB-34E4274D8413}" destId="{421FE49E-8B8B-48C4-AD7C-E4DAD0950546}" srcOrd="0" destOrd="0" presId="urn:microsoft.com/office/officeart/2005/8/layout/hProcess4"/>
    <dgm:cxn modelId="{6A926277-3596-477F-8ADE-9D09EB7DBE93}" type="presOf" srcId="{D98FA1A4-2BFB-4551-9724-F45F6C34821E}" destId="{AEC902EE-F052-4EB7-9444-077CBD1913C8}" srcOrd="0" destOrd="0" presId="urn:microsoft.com/office/officeart/2005/8/layout/hProcess4"/>
    <dgm:cxn modelId="{5D4786B0-0A5D-4990-9B09-742125B94B22}" srcId="{6E624D32-2F14-461B-BD02-6F09DB8C6FE2}" destId="{39956186-D358-4D1E-94B0-6E1ADB40F21F}" srcOrd="0" destOrd="0" parTransId="{717F6A28-E4B1-4280-B3D8-EB8E7BB421A8}" sibTransId="{1FDF8705-89D1-4665-8861-876DC7BF2DB6}"/>
    <dgm:cxn modelId="{0B9682B8-3C97-4F94-BB11-861633927DD9}" type="presOf" srcId="{39956186-D358-4D1E-94B0-6E1ADB40F21F}" destId="{E99D33F7-C95D-4879-8491-9541AC5AF428}" srcOrd="1" destOrd="0" presId="urn:microsoft.com/office/officeart/2005/8/layout/hProcess4"/>
    <dgm:cxn modelId="{6CABF6C7-C3F5-454B-97EB-F5A3A542ED3B}" type="presOf" srcId="{A543E6AC-19F2-4F19-978F-50EA9949651E}" destId="{F68ACA6E-6758-4967-A25A-D76BE2363C5F}" srcOrd="0" destOrd="0" presId="urn:microsoft.com/office/officeart/2005/8/layout/hProcess4"/>
    <dgm:cxn modelId="{7B96A7CE-4C8D-42C1-8455-1B9F7D211687}" type="presOf" srcId="{9C0B80F4-7B14-4F28-B59E-FB137CBD54DB}" destId="{F115BDE9-DE0F-47FC-98D0-36FB40DE8841}" srcOrd="0" destOrd="0" presId="urn:microsoft.com/office/officeart/2005/8/layout/hProcess4"/>
    <dgm:cxn modelId="{A93ACE72-AFBD-4183-A743-AFD94C66A446}" type="presParOf" srcId="{F115BDE9-DE0F-47FC-98D0-36FB40DE8841}" destId="{02982433-05F0-4CA4-941C-7B77E6C0FB11}" srcOrd="0" destOrd="0" presId="urn:microsoft.com/office/officeart/2005/8/layout/hProcess4"/>
    <dgm:cxn modelId="{D3A05C8F-497E-4EFC-BA7E-7D871AB687BB}" type="presParOf" srcId="{F115BDE9-DE0F-47FC-98D0-36FB40DE8841}" destId="{1C4A0C43-7723-4B4F-97FE-85C14C7A9A22}" srcOrd="1" destOrd="0" presId="urn:microsoft.com/office/officeart/2005/8/layout/hProcess4"/>
    <dgm:cxn modelId="{AA72E3B6-E49A-47D2-B1D6-20F70E364A89}" type="presParOf" srcId="{F115BDE9-DE0F-47FC-98D0-36FB40DE8841}" destId="{DF1EE83F-1020-4ED5-935A-E4DA665179A9}" srcOrd="2" destOrd="0" presId="urn:microsoft.com/office/officeart/2005/8/layout/hProcess4"/>
    <dgm:cxn modelId="{61FB0926-A5DE-4A90-A918-A541DF607476}" type="presParOf" srcId="{DF1EE83F-1020-4ED5-935A-E4DA665179A9}" destId="{604E7F20-EEEA-4CC8-A9D9-3FE483F9B68D}" srcOrd="0" destOrd="0" presId="urn:microsoft.com/office/officeart/2005/8/layout/hProcess4"/>
    <dgm:cxn modelId="{1EB1DF91-7B5C-49D3-AC26-40B52995736E}" type="presParOf" srcId="{604E7F20-EEEA-4CC8-A9D9-3FE483F9B68D}" destId="{E01BCD5F-6A0A-4C37-BA45-3DB113DA7D44}" srcOrd="0" destOrd="0" presId="urn:microsoft.com/office/officeart/2005/8/layout/hProcess4"/>
    <dgm:cxn modelId="{353F3055-1485-432F-9CC3-319E219FD1CF}" type="presParOf" srcId="{604E7F20-EEEA-4CC8-A9D9-3FE483F9B68D}" destId="{536290F4-12E7-4528-99AF-C899A78C9094}" srcOrd="1" destOrd="0" presId="urn:microsoft.com/office/officeart/2005/8/layout/hProcess4"/>
    <dgm:cxn modelId="{71F30623-4071-4C4E-957B-9B4B2E4E8DD2}" type="presParOf" srcId="{604E7F20-EEEA-4CC8-A9D9-3FE483F9B68D}" destId="{67BFCCDD-207B-4581-A40E-593754735BC1}" srcOrd="2" destOrd="0" presId="urn:microsoft.com/office/officeart/2005/8/layout/hProcess4"/>
    <dgm:cxn modelId="{6521E538-2724-427B-957D-E88A097AA4D3}" type="presParOf" srcId="{604E7F20-EEEA-4CC8-A9D9-3FE483F9B68D}" destId="{BE57486F-6ECC-438C-A22B-558CAAAA3F42}" srcOrd="3" destOrd="0" presId="urn:microsoft.com/office/officeart/2005/8/layout/hProcess4"/>
    <dgm:cxn modelId="{066940D0-A978-4916-8C30-63771509E827}" type="presParOf" srcId="{604E7F20-EEEA-4CC8-A9D9-3FE483F9B68D}" destId="{D5884EC6-8F49-4B80-BF20-53AF374EB56E}" srcOrd="4" destOrd="0" presId="urn:microsoft.com/office/officeart/2005/8/layout/hProcess4"/>
    <dgm:cxn modelId="{59ECBB6E-9843-46B7-8356-6BEF898E381F}" type="presParOf" srcId="{DF1EE83F-1020-4ED5-935A-E4DA665179A9}" destId="{F68ACA6E-6758-4967-A25A-D76BE2363C5F}" srcOrd="1" destOrd="0" presId="urn:microsoft.com/office/officeart/2005/8/layout/hProcess4"/>
    <dgm:cxn modelId="{839F822C-E6E2-4B48-A8B8-5BA87A29D1E4}" type="presParOf" srcId="{DF1EE83F-1020-4ED5-935A-E4DA665179A9}" destId="{79E20E5A-EF3A-46ED-8C89-CABE3E06B20F}" srcOrd="2" destOrd="0" presId="urn:microsoft.com/office/officeart/2005/8/layout/hProcess4"/>
    <dgm:cxn modelId="{A09309A6-3DC5-4F8B-91ED-9751C7903155}" type="presParOf" srcId="{79E20E5A-EF3A-46ED-8C89-CABE3E06B20F}" destId="{7B9B6EA6-CF0A-47CC-AD84-E33262E5E7F8}" srcOrd="0" destOrd="0" presId="urn:microsoft.com/office/officeart/2005/8/layout/hProcess4"/>
    <dgm:cxn modelId="{B8D0EB03-D312-4589-BA74-C26D2858D53E}" type="presParOf" srcId="{79E20E5A-EF3A-46ED-8C89-CABE3E06B20F}" destId="{421FE49E-8B8B-48C4-AD7C-E4DAD0950546}" srcOrd="1" destOrd="0" presId="urn:microsoft.com/office/officeart/2005/8/layout/hProcess4"/>
    <dgm:cxn modelId="{245D98D7-5C60-4099-8227-6755F709F8BA}" type="presParOf" srcId="{79E20E5A-EF3A-46ED-8C89-CABE3E06B20F}" destId="{66D5E405-AC81-4C87-9EC5-C9E348FFFE29}" srcOrd="2" destOrd="0" presId="urn:microsoft.com/office/officeart/2005/8/layout/hProcess4"/>
    <dgm:cxn modelId="{82773D56-4FFC-425B-8425-D3C8E7205F2D}" type="presParOf" srcId="{79E20E5A-EF3A-46ED-8C89-CABE3E06B20F}" destId="{47300C04-00C1-44E4-9D7D-A91BD8AD0579}" srcOrd="3" destOrd="0" presId="urn:microsoft.com/office/officeart/2005/8/layout/hProcess4"/>
    <dgm:cxn modelId="{518A7176-5236-49D6-99E5-8F36544E7B6B}" type="presParOf" srcId="{79E20E5A-EF3A-46ED-8C89-CABE3E06B20F}" destId="{BD2AAE9B-2EAC-4D3F-BC28-4A6E3ADFC191}" srcOrd="4" destOrd="0" presId="urn:microsoft.com/office/officeart/2005/8/layout/hProcess4"/>
    <dgm:cxn modelId="{4E6A37CC-43EB-46BE-924D-98A0DEB89292}" type="presParOf" srcId="{DF1EE83F-1020-4ED5-935A-E4DA665179A9}" destId="{AEC902EE-F052-4EB7-9444-077CBD1913C8}" srcOrd="3" destOrd="0" presId="urn:microsoft.com/office/officeart/2005/8/layout/hProcess4"/>
    <dgm:cxn modelId="{2FF0CDBA-1554-4B3C-B33C-B95D0B92F6C3}" type="presParOf" srcId="{DF1EE83F-1020-4ED5-935A-E4DA665179A9}" destId="{B0E9C49C-61A5-42D9-A2A8-CA8F76995420}" srcOrd="4" destOrd="0" presId="urn:microsoft.com/office/officeart/2005/8/layout/hProcess4"/>
    <dgm:cxn modelId="{B206A19C-9CE2-4FC8-B55A-E83C8F35F936}" type="presParOf" srcId="{B0E9C49C-61A5-42D9-A2A8-CA8F76995420}" destId="{ECDABA4D-6977-43F7-8C77-9F8C462CB417}" srcOrd="0" destOrd="0" presId="urn:microsoft.com/office/officeart/2005/8/layout/hProcess4"/>
    <dgm:cxn modelId="{C48C318F-9C2C-4066-A690-BB5BF8113B57}" type="presParOf" srcId="{B0E9C49C-61A5-42D9-A2A8-CA8F76995420}" destId="{4BAE10B7-2EF5-446A-845F-B9829084D665}" srcOrd="1" destOrd="0" presId="urn:microsoft.com/office/officeart/2005/8/layout/hProcess4"/>
    <dgm:cxn modelId="{5EB8426A-A243-48C5-8B0D-09B5F50624E0}" type="presParOf" srcId="{B0E9C49C-61A5-42D9-A2A8-CA8F76995420}" destId="{E99D33F7-C95D-4879-8491-9541AC5AF428}" srcOrd="2" destOrd="0" presId="urn:microsoft.com/office/officeart/2005/8/layout/hProcess4"/>
    <dgm:cxn modelId="{A24D58CB-3063-420A-BC50-1CB741F9D2A6}" type="presParOf" srcId="{B0E9C49C-61A5-42D9-A2A8-CA8F76995420}" destId="{1B79E7CA-78BE-4722-AB34-4C817B9D98BB}" srcOrd="3" destOrd="0" presId="urn:microsoft.com/office/officeart/2005/8/layout/hProcess4"/>
    <dgm:cxn modelId="{842F8C92-E425-4CDA-B061-23BD3A9FB4C4}" type="presParOf" srcId="{B0E9C49C-61A5-42D9-A2A8-CA8F76995420}" destId="{5A828F0C-AE3A-4154-8DBB-955D4DB54C4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635450-7BE8-45EB-8EA4-C1FD12299EE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1FFEA870-349B-43A6-AAD7-A17583842ABE}">
      <dgm:prSet phldrT="[Text]"/>
      <dgm:spPr>
        <a:solidFill>
          <a:schemeClr val="accent1">
            <a:lumMod val="20000"/>
            <a:lumOff val="80000"/>
          </a:schemeClr>
        </a:solidFill>
        <a:effectLst>
          <a:outerShdw blurRad="50800" dist="38100" dir="2700000" algn="tl" rotWithShape="0">
            <a:prstClr val="black">
              <a:alpha val="40000"/>
            </a:prstClr>
          </a:outerShdw>
        </a:effectLst>
      </dgm:spPr>
      <dgm:t>
        <a:bodyPr/>
        <a:lstStyle/>
        <a:p>
          <a:r>
            <a:rPr lang="en-US" b="1" dirty="0">
              <a:solidFill>
                <a:schemeClr val="tx1"/>
              </a:solidFill>
            </a:rPr>
            <a:t>Create/Update Data Files</a:t>
          </a:r>
        </a:p>
      </dgm:t>
    </dgm:pt>
    <dgm:pt modelId="{2BFA5A84-2179-4D26-B1A5-D4931A974DE9}" type="parTrans" cxnId="{828D6936-D334-4BD1-9D89-2C837686C00B}">
      <dgm:prSet/>
      <dgm:spPr/>
      <dgm:t>
        <a:bodyPr/>
        <a:lstStyle/>
        <a:p>
          <a:endParaRPr lang="en-US"/>
        </a:p>
      </dgm:t>
    </dgm:pt>
    <dgm:pt modelId="{69D22DE2-51A7-4B07-8D04-FC3778FDCEE4}" type="sibTrans" cxnId="{828D6936-D334-4BD1-9D89-2C837686C00B}">
      <dgm:prSet/>
      <dgm:spPr>
        <a:solidFill>
          <a:schemeClr val="tx1"/>
        </a:solidFill>
      </dgm:spPr>
      <dgm:t>
        <a:bodyPr/>
        <a:lstStyle/>
        <a:p>
          <a:endParaRPr lang="en-US"/>
        </a:p>
      </dgm:t>
    </dgm:pt>
    <dgm:pt modelId="{8427587D-CE7C-4C2D-BF7F-83486B17660F}">
      <dgm:prSet phldrT="[Text]"/>
      <dgm:spPr>
        <a:solidFill>
          <a:schemeClr val="accent5">
            <a:lumMod val="60000"/>
            <a:lumOff val="40000"/>
          </a:schemeClr>
        </a:solidFill>
        <a:effectLst>
          <a:outerShdw blurRad="50800" dist="38100" dir="2700000" algn="tl" rotWithShape="0">
            <a:prstClr val="black">
              <a:alpha val="40000"/>
            </a:prstClr>
          </a:outerShdw>
        </a:effectLst>
      </dgm:spPr>
      <dgm:t>
        <a:bodyPr/>
        <a:lstStyle/>
        <a:p>
          <a:r>
            <a:rPr lang="en-US" b="1" dirty="0">
              <a:solidFill>
                <a:schemeClr val="tx1"/>
              </a:solidFill>
            </a:rPr>
            <a:t>Upload files in Data File Upload</a:t>
          </a:r>
        </a:p>
      </dgm:t>
    </dgm:pt>
    <dgm:pt modelId="{87D7FAE8-28B0-4892-893C-959235F12561}" type="parTrans" cxnId="{1933106E-48BA-4B68-88B4-F438823CD2DD}">
      <dgm:prSet/>
      <dgm:spPr/>
      <dgm:t>
        <a:bodyPr/>
        <a:lstStyle/>
        <a:p>
          <a:endParaRPr lang="en-US"/>
        </a:p>
      </dgm:t>
    </dgm:pt>
    <dgm:pt modelId="{922E96A8-AF81-4A61-8C60-63817B9280F8}" type="sibTrans" cxnId="{1933106E-48BA-4B68-88B4-F438823CD2DD}">
      <dgm:prSet/>
      <dgm:spPr>
        <a:solidFill>
          <a:schemeClr val="tx1"/>
        </a:solidFill>
      </dgm:spPr>
      <dgm:t>
        <a:bodyPr/>
        <a:lstStyle/>
        <a:p>
          <a:endParaRPr lang="en-US"/>
        </a:p>
      </dgm:t>
    </dgm:pt>
    <dgm:pt modelId="{89C7EAD3-E90E-484D-91D9-0405026FBA5A}">
      <dgm:prSet phldrT="[Text]"/>
      <dgm:spPr>
        <a:solidFill>
          <a:schemeClr val="accent1">
            <a:lumMod val="60000"/>
            <a:lumOff val="40000"/>
          </a:schemeClr>
        </a:solidFill>
        <a:effectLst>
          <a:outerShdw blurRad="50800" dist="38100" dir="2700000" algn="tl" rotWithShape="0">
            <a:prstClr val="black">
              <a:alpha val="40000"/>
            </a:prstClr>
          </a:outerShdw>
        </a:effectLst>
      </dgm:spPr>
      <dgm:t>
        <a:bodyPr/>
        <a:lstStyle/>
        <a:p>
          <a:r>
            <a:rPr lang="en-US" b="1" dirty="0">
              <a:solidFill>
                <a:schemeClr val="tx1"/>
              </a:solidFill>
            </a:rPr>
            <a:t>Review Batch Maintenance Screen</a:t>
          </a:r>
        </a:p>
      </dgm:t>
    </dgm:pt>
    <dgm:pt modelId="{C60D841D-8744-4089-8AB5-07734AD657F7}" type="parTrans" cxnId="{C655710B-C81F-4829-BEE9-0E2504DD72CC}">
      <dgm:prSet/>
      <dgm:spPr/>
      <dgm:t>
        <a:bodyPr/>
        <a:lstStyle/>
        <a:p>
          <a:endParaRPr lang="en-US"/>
        </a:p>
      </dgm:t>
    </dgm:pt>
    <dgm:pt modelId="{6DAC399E-4CF6-41E1-9D9F-1FF2A74B8BBF}" type="sibTrans" cxnId="{C655710B-C81F-4829-BEE9-0E2504DD72CC}">
      <dgm:prSet/>
      <dgm:spPr>
        <a:solidFill>
          <a:schemeClr val="tx1"/>
        </a:solidFill>
      </dgm:spPr>
      <dgm:t>
        <a:bodyPr/>
        <a:lstStyle/>
        <a:p>
          <a:endParaRPr lang="en-US"/>
        </a:p>
      </dgm:t>
    </dgm:pt>
    <dgm:pt modelId="{D82C355A-0CBB-427A-9B3F-3276C89D05C9}">
      <dgm:prSet/>
      <dgm:spPr>
        <a:solidFill>
          <a:schemeClr val="accent1"/>
        </a:solidFill>
        <a:effectLst>
          <a:outerShdw blurRad="50800" dist="38100" dir="2700000" algn="tl" rotWithShape="0">
            <a:prstClr val="black">
              <a:alpha val="40000"/>
            </a:prstClr>
          </a:outerShdw>
        </a:effectLst>
      </dgm:spPr>
      <dgm:t>
        <a:bodyPr/>
        <a:lstStyle/>
        <a:p>
          <a:r>
            <a:rPr lang="en-US" b="1" dirty="0">
              <a:solidFill>
                <a:schemeClr val="tx1"/>
              </a:solidFill>
            </a:rPr>
            <a:t>Review Error Reports </a:t>
          </a:r>
        </a:p>
      </dgm:t>
    </dgm:pt>
    <dgm:pt modelId="{133FA631-CE2F-4428-99C7-D31F3A4D3B84}" type="parTrans" cxnId="{42BBF680-9E03-4BF7-9D53-09E0B6538F15}">
      <dgm:prSet/>
      <dgm:spPr/>
      <dgm:t>
        <a:bodyPr/>
        <a:lstStyle/>
        <a:p>
          <a:endParaRPr lang="en-US"/>
        </a:p>
      </dgm:t>
    </dgm:pt>
    <dgm:pt modelId="{22E3D24D-8258-44D4-8172-26BCB47B914D}" type="sibTrans" cxnId="{42BBF680-9E03-4BF7-9D53-09E0B6538F15}">
      <dgm:prSet/>
      <dgm:spPr>
        <a:solidFill>
          <a:schemeClr val="tx1"/>
        </a:solidFill>
      </dgm:spPr>
      <dgm:t>
        <a:bodyPr/>
        <a:lstStyle/>
        <a:p>
          <a:endParaRPr lang="en-US"/>
        </a:p>
      </dgm:t>
    </dgm:pt>
    <dgm:pt modelId="{76381823-0A0E-4B66-9B02-89F7F31C1E3E}">
      <dgm:prSet/>
      <dgm:spPr>
        <a:solidFill>
          <a:schemeClr val="accent1">
            <a:lumMod val="75000"/>
          </a:schemeClr>
        </a:solidFill>
        <a:effectLst>
          <a:outerShdw blurRad="50800" dist="38100" dir="2700000" algn="tl" rotWithShape="0">
            <a:prstClr val="black">
              <a:alpha val="40000"/>
            </a:prstClr>
          </a:outerShdw>
        </a:effectLst>
      </dgm:spPr>
      <dgm:t>
        <a:bodyPr/>
        <a:lstStyle/>
        <a:p>
          <a:r>
            <a:rPr lang="en-US" b="1" dirty="0">
              <a:solidFill>
                <a:schemeClr val="tx1"/>
              </a:solidFill>
            </a:rPr>
            <a:t>Correct Data Files in Source System</a:t>
          </a:r>
        </a:p>
      </dgm:t>
    </dgm:pt>
    <dgm:pt modelId="{6C9FB708-2B72-4053-9241-066E6448DCA1}" type="parTrans" cxnId="{C9FAF22C-9794-4B4C-8038-D30CD0612F24}">
      <dgm:prSet/>
      <dgm:spPr/>
      <dgm:t>
        <a:bodyPr/>
        <a:lstStyle/>
        <a:p>
          <a:endParaRPr lang="en-US"/>
        </a:p>
      </dgm:t>
    </dgm:pt>
    <dgm:pt modelId="{5CE50CAC-DA27-4639-ACE0-9BF60CBBCF92}" type="sibTrans" cxnId="{C9FAF22C-9794-4B4C-8038-D30CD0612F24}">
      <dgm:prSet/>
      <dgm:spPr/>
      <dgm:t>
        <a:bodyPr/>
        <a:lstStyle/>
        <a:p>
          <a:endParaRPr lang="en-US"/>
        </a:p>
      </dgm:t>
    </dgm:pt>
    <dgm:pt modelId="{702D1D68-DF5A-4A74-9EA7-7A8D98AC084B}">
      <dgm:prSet phldrT="[Text]"/>
      <dgm:spPr>
        <a:solidFill>
          <a:schemeClr val="accent1">
            <a:lumMod val="40000"/>
            <a:lumOff val="60000"/>
          </a:schemeClr>
        </a:solidFill>
        <a:effectLst>
          <a:outerShdw blurRad="50800" dist="38100" dir="2700000" algn="tl" rotWithShape="0">
            <a:prstClr val="black">
              <a:alpha val="40000"/>
            </a:prstClr>
          </a:outerShdw>
        </a:effectLst>
      </dgm:spPr>
      <dgm:t>
        <a:bodyPr/>
        <a:lstStyle/>
        <a:p>
          <a:r>
            <a:rPr lang="en-US" b="1" dirty="0">
              <a:solidFill>
                <a:schemeClr val="tx1"/>
              </a:solidFill>
            </a:rPr>
            <a:t>Upload files in Format Checker (optional)</a:t>
          </a:r>
        </a:p>
      </dgm:t>
    </dgm:pt>
    <dgm:pt modelId="{1B3697FD-0BA3-42EB-875B-184F4808DD7D}" type="parTrans" cxnId="{B9DC3D55-4914-44AB-B906-99B73918D338}">
      <dgm:prSet/>
      <dgm:spPr/>
      <dgm:t>
        <a:bodyPr/>
        <a:lstStyle/>
        <a:p>
          <a:endParaRPr lang="en-US"/>
        </a:p>
      </dgm:t>
    </dgm:pt>
    <dgm:pt modelId="{0A892FA2-E74C-4523-8A55-9E07FEC043F5}" type="sibTrans" cxnId="{B9DC3D55-4914-44AB-B906-99B73918D338}">
      <dgm:prSet/>
      <dgm:spPr>
        <a:solidFill>
          <a:schemeClr val="tx1"/>
        </a:solidFill>
      </dgm:spPr>
      <dgm:t>
        <a:bodyPr/>
        <a:lstStyle/>
        <a:p>
          <a:endParaRPr lang="en-US"/>
        </a:p>
      </dgm:t>
    </dgm:pt>
    <dgm:pt modelId="{F68F898B-99B1-4DC0-869B-0086926AEF57}" type="pres">
      <dgm:prSet presAssocID="{68635450-7BE8-45EB-8EA4-C1FD12299EE0}" presName="diagram" presStyleCnt="0">
        <dgm:presLayoutVars>
          <dgm:dir/>
          <dgm:resizeHandles val="exact"/>
        </dgm:presLayoutVars>
      </dgm:prSet>
      <dgm:spPr/>
    </dgm:pt>
    <dgm:pt modelId="{BA1D115F-5BFC-4FB0-AF5F-4A0F5AB1F7AE}" type="pres">
      <dgm:prSet presAssocID="{1FFEA870-349B-43A6-AAD7-A17583842ABE}" presName="node" presStyleLbl="node1" presStyleIdx="0" presStyleCnt="6">
        <dgm:presLayoutVars>
          <dgm:bulletEnabled val="1"/>
        </dgm:presLayoutVars>
      </dgm:prSet>
      <dgm:spPr/>
    </dgm:pt>
    <dgm:pt modelId="{4E303AA4-7E71-42A0-A8FC-EA5B8BF84102}" type="pres">
      <dgm:prSet presAssocID="{69D22DE2-51A7-4B07-8D04-FC3778FDCEE4}" presName="sibTrans" presStyleLbl="sibTrans2D1" presStyleIdx="0" presStyleCnt="5" custLinFactNeighborX="8642" custLinFactNeighborY="11003"/>
      <dgm:spPr/>
    </dgm:pt>
    <dgm:pt modelId="{2DAC7929-F0E9-40EA-B97F-DB97443826E0}" type="pres">
      <dgm:prSet presAssocID="{69D22DE2-51A7-4B07-8D04-FC3778FDCEE4}" presName="connectorText" presStyleLbl="sibTrans2D1" presStyleIdx="0" presStyleCnt="5"/>
      <dgm:spPr/>
    </dgm:pt>
    <dgm:pt modelId="{77CF8226-B476-4B80-9EB2-9623636373BC}" type="pres">
      <dgm:prSet presAssocID="{702D1D68-DF5A-4A74-9EA7-7A8D98AC084B}" presName="node" presStyleLbl="node1" presStyleIdx="1" presStyleCnt="6" custLinFactNeighborX="-1457" custLinFactNeighborY="1853">
        <dgm:presLayoutVars>
          <dgm:bulletEnabled val="1"/>
        </dgm:presLayoutVars>
      </dgm:prSet>
      <dgm:spPr/>
    </dgm:pt>
    <dgm:pt modelId="{D565754F-7CF2-4102-A9DA-589D098DC85A}" type="pres">
      <dgm:prSet presAssocID="{0A892FA2-E74C-4523-8A55-9E07FEC043F5}" presName="sibTrans" presStyleLbl="sibTrans2D1" presStyleIdx="1" presStyleCnt="5"/>
      <dgm:spPr/>
    </dgm:pt>
    <dgm:pt modelId="{8636D710-A13D-4DC4-B202-320C18B8497F}" type="pres">
      <dgm:prSet presAssocID="{0A892FA2-E74C-4523-8A55-9E07FEC043F5}" presName="connectorText" presStyleLbl="sibTrans2D1" presStyleIdx="1" presStyleCnt="5"/>
      <dgm:spPr/>
    </dgm:pt>
    <dgm:pt modelId="{2BE2D3E8-1A1B-433F-9481-1194DD23023A}" type="pres">
      <dgm:prSet presAssocID="{8427587D-CE7C-4C2D-BF7F-83486B17660F}" presName="node" presStyleLbl="node1" presStyleIdx="2" presStyleCnt="6" custLinFactNeighborX="-1457" custLinFactNeighborY="1853">
        <dgm:presLayoutVars>
          <dgm:bulletEnabled val="1"/>
        </dgm:presLayoutVars>
      </dgm:prSet>
      <dgm:spPr/>
    </dgm:pt>
    <dgm:pt modelId="{DD63DBF7-9724-4AFB-A41C-AFC7588AD9E8}" type="pres">
      <dgm:prSet presAssocID="{922E96A8-AF81-4A61-8C60-63817B9280F8}" presName="sibTrans" presStyleLbl="sibTrans2D1" presStyleIdx="2" presStyleCnt="5"/>
      <dgm:spPr/>
    </dgm:pt>
    <dgm:pt modelId="{1FB26292-BB01-4D13-80A0-DD2699AFFDDE}" type="pres">
      <dgm:prSet presAssocID="{922E96A8-AF81-4A61-8C60-63817B9280F8}" presName="connectorText" presStyleLbl="sibTrans2D1" presStyleIdx="2" presStyleCnt="5"/>
      <dgm:spPr/>
    </dgm:pt>
    <dgm:pt modelId="{ABAF1FF5-3558-4DA0-BD61-E09E17F54DD7}" type="pres">
      <dgm:prSet presAssocID="{89C7EAD3-E90E-484D-91D9-0405026FBA5A}" presName="node" presStyleLbl="node1" presStyleIdx="3" presStyleCnt="6" custLinFactNeighborX="-1122" custLinFactNeighborY="-12947">
        <dgm:presLayoutVars>
          <dgm:bulletEnabled val="1"/>
        </dgm:presLayoutVars>
      </dgm:prSet>
      <dgm:spPr/>
    </dgm:pt>
    <dgm:pt modelId="{F34CCD06-BC59-491B-91DB-495DA1DB0465}" type="pres">
      <dgm:prSet presAssocID="{6DAC399E-4CF6-41E1-9D9F-1FF2A74B8BBF}" presName="sibTrans" presStyleLbl="sibTrans2D1" presStyleIdx="3" presStyleCnt="5"/>
      <dgm:spPr/>
    </dgm:pt>
    <dgm:pt modelId="{B7B3F665-EB31-4841-8525-C530049F6DB1}" type="pres">
      <dgm:prSet presAssocID="{6DAC399E-4CF6-41E1-9D9F-1FF2A74B8BBF}" presName="connectorText" presStyleLbl="sibTrans2D1" presStyleIdx="3" presStyleCnt="5"/>
      <dgm:spPr/>
    </dgm:pt>
    <dgm:pt modelId="{B149379C-96A8-4935-820E-5D8EFAD92B1A}" type="pres">
      <dgm:prSet presAssocID="{D82C355A-0CBB-427A-9B3F-3276C89D05C9}" presName="node" presStyleLbl="node1" presStyleIdx="4" presStyleCnt="6" custLinFactNeighborX="613" custLinFactNeighborY="-12947">
        <dgm:presLayoutVars>
          <dgm:bulletEnabled val="1"/>
        </dgm:presLayoutVars>
      </dgm:prSet>
      <dgm:spPr/>
    </dgm:pt>
    <dgm:pt modelId="{D0E54141-F69A-43B7-B59D-C447D65EBC05}" type="pres">
      <dgm:prSet presAssocID="{22E3D24D-8258-44D4-8172-26BCB47B914D}" presName="sibTrans" presStyleLbl="sibTrans2D1" presStyleIdx="4" presStyleCnt="5"/>
      <dgm:spPr/>
    </dgm:pt>
    <dgm:pt modelId="{CB780073-D4A1-4A5C-AE77-8C77B6F8676D}" type="pres">
      <dgm:prSet presAssocID="{22E3D24D-8258-44D4-8172-26BCB47B914D}" presName="connectorText" presStyleLbl="sibTrans2D1" presStyleIdx="4" presStyleCnt="5"/>
      <dgm:spPr/>
    </dgm:pt>
    <dgm:pt modelId="{C050DC38-CDD3-4059-B425-4ECA51E4FEFF}" type="pres">
      <dgm:prSet presAssocID="{76381823-0A0E-4B66-9B02-89F7F31C1E3E}" presName="node" presStyleLbl="node1" presStyleIdx="5" presStyleCnt="6" custLinFactNeighborX="-696" custLinFactNeighborY="-12947">
        <dgm:presLayoutVars>
          <dgm:bulletEnabled val="1"/>
        </dgm:presLayoutVars>
      </dgm:prSet>
      <dgm:spPr/>
    </dgm:pt>
  </dgm:ptLst>
  <dgm:cxnLst>
    <dgm:cxn modelId="{C655710B-C81F-4829-BEE9-0E2504DD72CC}" srcId="{68635450-7BE8-45EB-8EA4-C1FD12299EE0}" destId="{89C7EAD3-E90E-484D-91D9-0405026FBA5A}" srcOrd="3" destOrd="0" parTransId="{C60D841D-8744-4089-8AB5-07734AD657F7}" sibTransId="{6DAC399E-4CF6-41E1-9D9F-1FF2A74B8BBF}"/>
    <dgm:cxn modelId="{CC710A16-F82A-41E0-BD8B-3BB6711155AC}" type="presOf" srcId="{76381823-0A0E-4B66-9B02-89F7F31C1E3E}" destId="{C050DC38-CDD3-4059-B425-4ECA51E4FEFF}" srcOrd="0" destOrd="0" presId="urn:microsoft.com/office/officeart/2005/8/layout/process5"/>
    <dgm:cxn modelId="{8EFAB22A-9385-441B-9B9C-B95B95717402}" type="presOf" srcId="{922E96A8-AF81-4A61-8C60-63817B9280F8}" destId="{DD63DBF7-9724-4AFB-A41C-AFC7588AD9E8}" srcOrd="0" destOrd="0" presId="urn:microsoft.com/office/officeart/2005/8/layout/process5"/>
    <dgm:cxn modelId="{C9FAF22C-9794-4B4C-8038-D30CD0612F24}" srcId="{68635450-7BE8-45EB-8EA4-C1FD12299EE0}" destId="{76381823-0A0E-4B66-9B02-89F7F31C1E3E}" srcOrd="5" destOrd="0" parTransId="{6C9FB708-2B72-4053-9241-066E6448DCA1}" sibTransId="{5CE50CAC-DA27-4639-ACE0-9BF60CBBCF92}"/>
    <dgm:cxn modelId="{828D6936-D334-4BD1-9D89-2C837686C00B}" srcId="{68635450-7BE8-45EB-8EA4-C1FD12299EE0}" destId="{1FFEA870-349B-43A6-AAD7-A17583842ABE}" srcOrd="0" destOrd="0" parTransId="{2BFA5A84-2179-4D26-B1A5-D4931A974DE9}" sibTransId="{69D22DE2-51A7-4B07-8D04-FC3778FDCEE4}"/>
    <dgm:cxn modelId="{2B77B636-7C3E-4625-ABF6-A45AC948CE45}" type="presOf" srcId="{6DAC399E-4CF6-41E1-9D9F-1FF2A74B8BBF}" destId="{B7B3F665-EB31-4841-8525-C530049F6DB1}" srcOrd="1" destOrd="0" presId="urn:microsoft.com/office/officeart/2005/8/layout/process5"/>
    <dgm:cxn modelId="{83656439-4F14-4D72-9EE6-F6E67176294C}" type="presOf" srcId="{1FFEA870-349B-43A6-AAD7-A17583842ABE}" destId="{BA1D115F-5BFC-4FB0-AF5F-4A0F5AB1F7AE}" srcOrd="0" destOrd="0" presId="urn:microsoft.com/office/officeart/2005/8/layout/process5"/>
    <dgm:cxn modelId="{4E96FD44-AC88-47DD-9BA5-09C570413817}" type="presOf" srcId="{702D1D68-DF5A-4A74-9EA7-7A8D98AC084B}" destId="{77CF8226-B476-4B80-9EB2-9623636373BC}" srcOrd="0" destOrd="0" presId="urn:microsoft.com/office/officeart/2005/8/layout/process5"/>
    <dgm:cxn modelId="{6714E147-B566-4216-8BB7-B3B3E34158C7}" type="presOf" srcId="{922E96A8-AF81-4A61-8C60-63817B9280F8}" destId="{1FB26292-BB01-4D13-80A0-DD2699AFFDDE}" srcOrd="1" destOrd="0" presId="urn:microsoft.com/office/officeart/2005/8/layout/process5"/>
    <dgm:cxn modelId="{DDBAB06D-D14C-4EC7-8A9A-FF3A20E324BE}" type="presOf" srcId="{89C7EAD3-E90E-484D-91D9-0405026FBA5A}" destId="{ABAF1FF5-3558-4DA0-BD61-E09E17F54DD7}" srcOrd="0" destOrd="0" presId="urn:microsoft.com/office/officeart/2005/8/layout/process5"/>
    <dgm:cxn modelId="{1933106E-48BA-4B68-88B4-F438823CD2DD}" srcId="{68635450-7BE8-45EB-8EA4-C1FD12299EE0}" destId="{8427587D-CE7C-4C2D-BF7F-83486B17660F}" srcOrd="2" destOrd="0" parTransId="{87D7FAE8-28B0-4892-893C-959235F12561}" sibTransId="{922E96A8-AF81-4A61-8C60-63817B9280F8}"/>
    <dgm:cxn modelId="{B9DC3D55-4914-44AB-B906-99B73918D338}" srcId="{68635450-7BE8-45EB-8EA4-C1FD12299EE0}" destId="{702D1D68-DF5A-4A74-9EA7-7A8D98AC084B}" srcOrd="1" destOrd="0" parTransId="{1B3697FD-0BA3-42EB-875B-184F4808DD7D}" sibTransId="{0A892FA2-E74C-4523-8A55-9E07FEC043F5}"/>
    <dgm:cxn modelId="{3376775A-A19E-49B4-BB4B-4575A3AEF1A0}" type="presOf" srcId="{0A892FA2-E74C-4523-8A55-9E07FEC043F5}" destId="{8636D710-A13D-4DC4-B202-320C18B8497F}" srcOrd="1" destOrd="0" presId="urn:microsoft.com/office/officeart/2005/8/layout/process5"/>
    <dgm:cxn modelId="{42BBF680-9E03-4BF7-9D53-09E0B6538F15}" srcId="{68635450-7BE8-45EB-8EA4-C1FD12299EE0}" destId="{D82C355A-0CBB-427A-9B3F-3276C89D05C9}" srcOrd="4" destOrd="0" parTransId="{133FA631-CE2F-4428-99C7-D31F3A4D3B84}" sibTransId="{22E3D24D-8258-44D4-8172-26BCB47B914D}"/>
    <dgm:cxn modelId="{6646F9A3-9E0D-468D-9597-82FCBB4EAB02}" type="presOf" srcId="{0A892FA2-E74C-4523-8A55-9E07FEC043F5}" destId="{D565754F-7CF2-4102-A9DA-589D098DC85A}" srcOrd="0" destOrd="0" presId="urn:microsoft.com/office/officeart/2005/8/layout/process5"/>
    <dgm:cxn modelId="{49D2F0A7-FBE1-4060-BBD3-7EC421479FC1}" type="presOf" srcId="{D82C355A-0CBB-427A-9B3F-3276C89D05C9}" destId="{B149379C-96A8-4935-820E-5D8EFAD92B1A}" srcOrd="0" destOrd="0" presId="urn:microsoft.com/office/officeart/2005/8/layout/process5"/>
    <dgm:cxn modelId="{2EFDA1C2-E299-4F4F-B2B7-3A477C12490E}" type="presOf" srcId="{6DAC399E-4CF6-41E1-9D9F-1FF2A74B8BBF}" destId="{F34CCD06-BC59-491B-91DB-495DA1DB0465}" srcOrd="0" destOrd="0" presId="urn:microsoft.com/office/officeart/2005/8/layout/process5"/>
    <dgm:cxn modelId="{3D589ACB-80CE-4652-9254-8D3C913DAE02}" type="presOf" srcId="{22E3D24D-8258-44D4-8172-26BCB47B914D}" destId="{D0E54141-F69A-43B7-B59D-C447D65EBC05}" srcOrd="0" destOrd="0" presId="urn:microsoft.com/office/officeart/2005/8/layout/process5"/>
    <dgm:cxn modelId="{2B46B3E9-CAEA-498D-8E3A-8F35CB5FA834}" type="presOf" srcId="{22E3D24D-8258-44D4-8172-26BCB47B914D}" destId="{CB780073-D4A1-4A5C-AE77-8C77B6F8676D}" srcOrd="1" destOrd="0" presId="urn:microsoft.com/office/officeart/2005/8/layout/process5"/>
    <dgm:cxn modelId="{16C705EE-7EA4-4017-8489-4CD7F65A3825}" type="presOf" srcId="{69D22DE2-51A7-4B07-8D04-FC3778FDCEE4}" destId="{4E303AA4-7E71-42A0-A8FC-EA5B8BF84102}" srcOrd="0" destOrd="0" presId="urn:microsoft.com/office/officeart/2005/8/layout/process5"/>
    <dgm:cxn modelId="{B101B3F7-FA65-485C-B12B-16501476ADA8}" type="presOf" srcId="{8427587D-CE7C-4C2D-BF7F-83486B17660F}" destId="{2BE2D3E8-1A1B-433F-9481-1194DD23023A}" srcOrd="0" destOrd="0" presId="urn:microsoft.com/office/officeart/2005/8/layout/process5"/>
    <dgm:cxn modelId="{FEFEEDFC-94DA-4356-B673-9D1D532D240D}" type="presOf" srcId="{68635450-7BE8-45EB-8EA4-C1FD12299EE0}" destId="{F68F898B-99B1-4DC0-869B-0086926AEF57}" srcOrd="0" destOrd="0" presId="urn:microsoft.com/office/officeart/2005/8/layout/process5"/>
    <dgm:cxn modelId="{B61863FE-4BD5-44A3-BB34-CEAF7BECA38A}" type="presOf" srcId="{69D22DE2-51A7-4B07-8D04-FC3778FDCEE4}" destId="{2DAC7929-F0E9-40EA-B97F-DB97443826E0}" srcOrd="1" destOrd="0" presId="urn:microsoft.com/office/officeart/2005/8/layout/process5"/>
    <dgm:cxn modelId="{AFD2E956-2663-4244-8CC5-4F0900349CB5}" type="presParOf" srcId="{F68F898B-99B1-4DC0-869B-0086926AEF57}" destId="{BA1D115F-5BFC-4FB0-AF5F-4A0F5AB1F7AE}" srcOrd="0" destOrd="0" presId="urn:microsoft.com/office/officeart/2005/8/layout/process5"/>
    <dgm:cxn modelId="{0B40081C-499A-47D1-8AFE-08749E211AFE}" type="presParOf" srcId="{F68F898B-99B1-4DC0-869B-0086926AEF57}" destId="{4E303AA4-7E71-42A0-A8FC-EA5B8BF84102}" srcOrd="1" destOrd="0" presId="urn:microsoft.com/office/officeart/2005/8/layout/process5"/>
    <dgm:cxn modelId="{1D242473-AA4C-433B-A953-992F5A0D899B}" type="presParOf" srcId="{4E303AA4-7E71-42A0-A8FC-EA5B8BF84102}" destId="{2DAC7929-F0E9-40EA-B97F-DB97443826E0}" srcOrd="0" destOrd="0" presId="urn:microsoft.com/office/officeart/2005/8/layout/process5"/>
    <dgm:cxn modelId="{77696AC0-E657-4DA9-91C2-D8FF1D9CF047}" type="presParOf" srcId="{F68F898B-99B1-4DC0-869B-0086926AEF57}" destId="{77CF8226-B476-4B80-9EB2-9623636373BC}" srcOrd="2" destOrd="0" presId="urn:microsoft.com/office/officeart/2005/8/layout/process5"/>
    <dgm:cxn modelId="{4F200EFB-9BDE-40F0-99CA-3C52EFC566E3}" type="presParOf" srcId="{F68F898B-99B1-4DC0-869B-0086926AEF57}" destId="{D565754F-7CF2-4102-A9DA-589D098DC85A}" srcOrd="3" destOrd="0" presId="urn:microsoft.com/office/officeart/2005/8/layout/process5"/>
    <dgm:cxn modelId="{85668763-1B36-4C48-9122-8BCDAE8A8A23}" type="presParOf" srcId="{D565754F-7CF2-4102-A9DA-589D098DC85A}" destId="{8636D710-A13D-4DC4-B202-320C18B8497F}" srcOrd="0" destOrd="0" presId="urn:microsoft.com/office/officeart/2005/8/layout/process5"/>
    <dgm:cxn modelId="{9E18BF7D-D06B-435E-B852-0E2B79FFA5C3}" type="presParOf" srcId="{F68F898B-99B1-4DC0-869B-0086926AEF57}" destId="{2BE2D3E8-1A1B-433F-9481-1194DD23023A}" srcOrd="4" destOrd="0" presId="urn:microsoft.com/office/officeart/2005/8/layout/process5"/>
    <dgm:cxn modelId="{F64C07FB-8EBF-49EB-92F0-023CC4A5627C}" type="presParOf" srcId="{F68F898B-99B1-4DC0-869B-0086926AEF57}" destId="{DD63DBF7-9724-4AFB-A41C-AFC7588AD9E8}" srcOrd="5" destOrd="0" presId="urn:microsoft.com/office/officeart/2005/8/layout/process5"/>
    <dgm:cxn modelId="{FDE39F15-E611-4680-84DF-EEEC6D37A0F3}" type="presParOf" srcId="{DD63DBF7-9724-4AFB-A41C-AFC7588AD9E8}" destId="{1FB26292-BB01-4D13-80A0-DD2699AFFDDE}" srcOrd="0" destOrd="0" presId="urn:microsoft.com/office/officeart/2005/8/layout/process5"/>
    <dgm:cxn modelId="{439496B7-8313-4FD8-B8A5-DDB3594392EF}" type="presParOf" srcId="{F68F898B-99B1-4DC0-869B-0086926AEF57}" destId="{ABAF1FF5-3558-4DA0-BD61-E09E17F54DD7}" srcOrd="6" destOrd="0" presId="urn:microsoft.com/office/officeart/2005/8/layout/process5"/>
    <dgm:cxn modelId="{C46CE93D-6B4B-47F0-BE21-3A354C85D696}" type="presParOf" srcId="{F68F898B-99B1-4DC0-869B-0086926AEF57}" destId="{F34CCD06-BC59-491B-91DB-495DA1DB0465}" srcOrd="7" destOrd="0" presId="urn:microsoft.com/office/officeart/2005/8/layout/process5"/>
    <dgm:cxn modelId="{40FBC0DC-96C3-40FE-B6A6-13EE09EAFF16}" type="presParOf" srcId="{F34CCD06-BC59-491B-91DB-495DA1DB0465}" destId="{B7B3F665-EB31-4841-8525-C530049F6DB1}" srcOrd="0" destOrd="0" presId="urn:microsoft.com/office/officeart/2005/8/layout/process5"/>
    <dgm:cxn modelId="{CDDFC4E1-B26E-4794-9FAA-946149E8EC64}" type="presParOf" srcId="{F68F898B-99B1-4DC0-869B-0086926AEF57}" destId="{B149379C-96A8-4935-820E-5D8EFAD92B1A}" srcOrd="8" destOrd="0" presId="urn:microsoft.com/office/officeart/2005/8/layout/process5"/>
    <dgm:cxn modelId="{41CD94F6-CEEB-4061-9F62-668436F6C575}" type="presParOf" srcId="{F68F898B-99B1-4DC0-869B-0086926AEF57}" destId="{D0E54141-F69A-43B7-B59D-C447D65EBC05}" srcOrd="9" destOrd="0" presId="urn:microsoft.com/office/officeart/2005/8/layout/process5"/>
    <dgm:cxn modelId="{6DCB6D96-09CA-43C4-B6E2-C81588DFC8D9}" type="presParOf" srcId="{D0E54141-F69A-43B7-B59D-C447D65EBC05}" destId="{CB780073-D4A1-4A5C-AE77-8C77B6F8676D}" srcOrd="0" destOrd="0" presId="urn:microsoft.com/office/officeart/2005/8/layout/process5"/>
    <dgm:cxn modelId="{0E4AEA78-DA00-4109-B6E8-86FB4A4CB502}" type="presParOf" srcId="{F68F898B-99B1-4DC0-869B-0086926AEF57}" destId="{C050DC38-CDD3-4059-B425-4ECA51E4FEF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2CA1D-BE52-4027-B762-BDF064BCAC00}">
      <dsp:nvSpPr>
        <dsp:cNvPr id="0" name=""/>
        <dsp:cNvSpPr/>
      </dsp:nvSpPr>
      <dsp:spPr>
        <a:xfrm>
          <a:off x="274842" y="1597090"/>
          <a:ext cx="972644" cy="972644"/>
        </a:xfrm>
        <a:prstGeom prst="roundRect">
          <a:avLst>
            <a:gd name="adj" fmla="val 10000"/>
          </a:avLst>
        </a:prstGeom>
        <a:solidFill>
          <a:schemeClr val="accent2">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82D00EB-4F84-417D-B8DF-D30837EAF6F8}">
      <dsp:nvSpPr>
        <dsp:cNvPr id="0" name=""/>
        <dsp:cNvSpPr/>
      </dsp:nvSpPr>
      <dsp:spPr>
        <a:xfrm>
          <a:off x="0" y="1317037"/>
          <a:ext cx="1834077" cy="2959971"/>
        </a:xfrm>
        <a:prstGeom prst="roundRect">
          <a:avLst>
            <a:gd name="adj" fmla="val 10000"/>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Schools</a:t>
          </a:r>
        </a:p>
        <a:p>
          <a:pPr marL="171450" lvl="1" indent="-171450" algn="l" defTabSz="711200">
            <a:lnSpc>
              <a:spcPct val="90000"/>
            </a:lnSpc>
            <a:spcBef>
              <a:spcPct val="0"/>
            </a:spcBef>
            <a:spcAft>
              <a:spcPct val="15000"/>
            </a:spcAft>
            <a:buChar char="•"/>
          </a:pPr>
          <a:r>
            <a:rPr lang="en-US" sz="1600" kern="1200" dirty="0">
              <a:latin typeface="+mn-lt"/>
            </a:rPr>
            <a:t>Track data throughout school year</a:t>
          </a:r>
        </a:p>
        <a:p>
          <a:pPr marL="171450" lvl="1" indent="-171450" algn="l" defTabSz="711200">
            <a:lnSpc>
              <a:spcPct val="90000"/>
            </a:lnSpc>
            <a:spcBef>
              <a:spcPct val="0"/>
            </a:spcBef>
            <a:spcAft>
              <a:spcPct val="15000"/>
            </a:spcAft>
            <a:buChar char="•"/>
          </a:pPr>
          <a:r>
            <a:rPr lang="en-US" sz="1600" kern="1200" dirty="0">
              <a:latin typeface="+mn-lt"/>
            </a:rPr>
            <a:t>Provide data to Admin Unit/SOP</a:t>
          </a:r>
        </a:p>
      </dsp:txBody>
      <dsp:txXfrm>
        <a:off x="53718" y="1370755"/>
        <a:ext cx="1726641" cy="2852535"/>
      </dsp:txXfrm>
    </dsp:sp>
    <dsp:sp modelId="{65AB778E-218B-49E6-95C8-CB61469BD6D7}">
      <dsp:nvSpPr>
        <dsp:cNvPr id="0" name=""/>
        <dsp:cNvSpPr/>
      </dsp:nvSpPr>
      <dsp:spPr>
        <a:xfrm rot="1175243">
          <a:off x="1034858" y="290250"/>
          <a:ext cx="1090689" cy="23058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rgbClr val="990033"/>
            </a:solidFill>
          </a:endParaRPr>
        </a:p>
      </dsp:txBody>
      <dsp:txXfrm>
        <a:off x="1036860" y="324772"/>
        <a:ext cx="1021514" cy="138349"/>
      </dsp:txXfrm>
    </dsp:sp>
    <dsp:sp modelId="{153BFA0E-3ED9-47B0-B6C1-1D7A20DFF3D8}">
      <dsp:nvSpPr>
        <dsp:cNvPr id="0" name=""/>
        <dsp:cNvSpPr/>
      </dsp:nvSpPr>
      <dsp:spPr>
        <a:xfrm>
          <a:off x="2438401" y="381003"/>
          <a:ext cx="1215017" cy="916853"/>
        </a:xfrm>
        <a:prstGeom prst="roundRect">
          <a:avLst>
            <a:gd name="adj" fmla="val 10000"/>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88F0B02-AAC4-406B-8CBC-11550AEB2268}">
      <dsp:nvSpPr>
        <dsp:cNvPr id="0" name=""/>
        <dsp:cNvSpPr/>
      </dsp:nvSpPr>
      <dsp:spPr>
        <a:xfrm>
          <a:off x="1981200" y="1600203"/>
          <a:ext cx="2133330" cy="3392603"/>
        </a:xfrm>
        <a:prstGeom prst="roundRect">
          <a:avLst>
            <a:gd name="adj" fmla="val 10000"/>
          </a:avLst>
        </a:prstGeom>
        <a:solidFill>
          <a:srgbClr val="FF0000">
            <a:alpha val="51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Admin Unit/SOP</a:t>
          </a:r>
        </a:p>
        <a:p>
          <a:pPr marL="171450" lvl="1" indent="-171450" algn="l" defTabSz="711200">
            <a:lnSpc>
              <a:spcPct val="90000"/>
            </a:lnSpc>
            <a:spcBef>
              <a:spcPct val="0"/>
            </a:spcBef>
            <a:spcAft>
              <a:spcPct val="15000"/>
            </a:spcAft>
            <a:buChar char="•"/>
          </a:pPr>
          <a:r>
            <a:rPr lang="en-US" sz="1600" kern="1200" dirty="0">
              <a:latin typeface="+mn-lt"/>
            </a:rPr>
            <a:t>Combines data from schools.  Determines the appropriate coding for each record.</a:t>
          </a:r>
        </a:p>
        <a:p>
          <a:pPr marL="171450" lvl="1" indent="-171450" algn="l" defTabSz="711200">
            <a:lnSpc>
              <a:spcPct val="90000"/>
            </a:lnSpc>
            <a:spcBef>
              <a:spcPct val="0"/>
            </a:spcBef>
            <a:spcAft>
              <a:spcPct val="15000"/>
            </a:spcAft>
            <a:buChar char="•"/>
          </a:pPr>
          <a:r>
            <a:rPr lang="en-US" sz="1600" kern="1200" dirty="0">
              <a:latin typeface="+mn-lt"/>
            </a:rPr>
            <a:t>Reports data to CDE</a:t>
          </a:r>
        </a:p>
        <a:p>
          <a:pPr marL="171450" lvl="1" indent="-171450" algn="l" defTabSz="711200">
            <a:lnSpc>
              <a:spcPct val="90000"/>
            </a:lnSpc>
            <a:spcBef>
              <a:spcPct val="0"/>
            </a:spcBef>
            <a:spcAft>
              <a:spcPct val="15000"/>
            </a:spcAft>
            <a:buChar char="•"/>
          </a:pPr>
          <a:r>
            <a:rPr lang="en-US" sz="1600" kern="1200" dirty="0">
              <a:latin typeface="+mn-lt"/>
            </a:rPr>
            <a:t>Verifies accuracy, corrects and approves data</a:t>
          </a:r>
          <a:r>
            <a:rPr lang="en-US" sz="1600" kern="1200" dirty="0"/>
            <a:t>.</a:t>
          </a:r>
        </a:p>
      </dsp:txBody>
      <dsp:txXfrm>
        <a:off x="2043683" y="1662686"/>
        <a:ext cx="2008364" cy="3267637"/>
      </dsp:txXfrm>
    </dsp:sp>
    <dsp:sp modelId="{B76CE360-138C-400D-8139-B8FBA1D7D18F}">
      <dsp:nvSpPr>
        <dsp:cNvPr id="0" name=""/>
        <dsp:cNvSpPr/>
      </dsp:nvSpPr>
      <dsp:spPr>
        <a:xfrm rot="21062745">
          <a:off x="3792713" y="540868"/>
          <a:ext cx="665969" cy="236515"/>
        </a:xfrm>
        <a:prstGeom prst="rightArrow">
          <a:avLst>
            <a:gd name="adj1" fmla="val 60000"/>
            <a:gd name="adj2" fmla="val 5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rgbClr val="990033"/>
            </a:solidFill>
          </a:endParaRPr>
        </a:p>
      </dsp:txBody>
      <dsp:txXfrm>
        <a:off x="3793145" y="593693"/>
        <a:ext cx="595015" cy="141909"/>
      </dsp:txXfrm>
    </dsp:sp>
    <dsp:sp modelId="{8DBB3D77-812E-47F8-97BB-4D3ED3940B46}">
      <dsp:nvSpPr>
        <dsp:cNvPr id="0" name=""/>
        <dsp:cNvSpPr/>
      </dsp:nvSpPr>
      <dsp:spPr>
        <a:xfrm>
          <a:off x="4800603" y="0"/>
          <a:ext cx="972644" cy="972644"/>
        </a:xfrm>
        <a:prstGeom prst="roundRect">
          <a:avLst>
            <a:gd name="adj" fmla="val 10000"/>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197EFE6-AB22-4D20-A95E-960259060193}">
      <dsp:nvSpPr>
        <dsp:cNvPr id="0" name=""/>
        <dsp:cNvSpPr/>
      </dsp:nvSpPr>
      <dsp:spPr>
        <a:xfrm>
          <a:off x="4572003" y="1233608"/>
          <a:ext cx="1948498" cy="3490792"/>
        </a:xfrm>
        <a:prstGeom prst="roundRect">
          <a:avLst>
            <a:gd name="adj" fmla="val 10000"/>
          </a:avLst>
        </a:prstGeom>
        <a:solidFill>
          <a:srgbClr val="7030A0">
            <a:alpha val="5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ea typeface="Verdana" panose="020B0604030504040204" pitchFamily="34" charset="0"/>
              <a:cs typeface="Verdana" panose="020B0604030504040204" pitchFamily="34" charset="0"/>
            </a:rPr>
            <a:t>CDE via Data Pipeline</a:t>
          </a:r>
        </a:p>
        <a:p>
          <a:pPr marL="171450" lvl="1" indent="-171450" algn="l" defTabSz="711200">
            <a:lnSpc>
              <a:spcPct val="90000"/>
            </a:lnSpc>
            <a:spcBef>
              <a:spcPct val="0"/>
            </a:spcBef>
            <a:spcAft>
              <a:spcPct val="15000"/>
            </a:spcAft>
            <a:buChar char="•"/>
          </a:pPr>
          <a:r>
            <a:rPr lang="en-US" sz="1600" kern="1200" dirty="0">
              <a:latin typeface="+mn-lt"/>
            </a:rPr>
            <a:t>Collects data from Admin Unit/SOP</a:t>
          </a:r>
        </a:p>
        <a:p>
          <a:pPr marL="171450" lvl="1" indent="-171450" algn="l" defTabSz="711200">
            <a:lnSpc>
              <a:spcPct val="90000"/>
            </a:lnSpc>
            <a:spcBef>
              <a:spcPct val="0"/>
            </a:spcBef>
            <a:spcAft>
              <a:spcPct val="15000"/>
            </a:spcAft>
            <a:buChar char="•"/>
          </a:pPr>
          <a:r>
            <a:rPr lang="en-US" sz="1600" kern="1200" dirty="0">
              <a:latin typeface="+mn-lt"/>
            </a:rPr>
            <a:t>Checks data for accuracy</a:t>
          </a:r>
        </a:p>
        <a:p>
          <a:pPr marL="171450" lvl="1" indent="-171450" algn="l" defTabSz="711200">
            <a:lnSpc>
              <a:spcPct val="90000"/>
            </a:lnSpc>
            <a:spcBef>
              <a:spcPct val="0"/>
            </a:spcBef>
            <a:spcAft>
              <a:spcPct val="15000"/>
            </a:spcAft>
            <a:buChar char="•"/>
          </a:pPr>
          <a:r>
            <a:rPr lang="en-US" sz="1600" kern="1200" dirty="0">
              <a:latin typeface="+mn-lt"/>
            </a:rPr>
            <a:t>Edits data, all errors must be corrected</a:t>
          </a:r>
        </a:p>
        <a:p>
          <a:pPr marL="171450" lvl="1" indent="-171450" algn="l" defTabSz="711200">
            <a:lnSpc>
              <a:spcPct val="90000"/>
            </a:lnSpc>
            <a:spcBef>
              <a:spcPct val="0"/>
            </a:spcBef>
            <a:spcAft>
              <a:spcPct val="15000"/>
            </a:spcAft>
            <a:buChar char="•"/>
          </a:pPr>
          <a:r>
            <a:rPr lang="en-US" sz="1600" kern="1200" dirty="0">
              <a:latin typeface="+mn-lt"/>
            </a:rPr>
            <a:t>Allows approval once passed all edit validations</a:t>
          </a:r>
        </a:p>
      </dsp:txBody>
      <dsp:txXfrm>
        <a:off x="4629073" y="1290678"/>
        <a:ext cx="1834358" cy="3376652"/>
      </dsp:txXfrm>
    </dsp:sp>
    <dsp:sp modelId="{1EBE0CB9-AA34-4B18-B758-5F9FBC5E3C9C}">
      <dsp:nvSpPr>
        <dsp:cNvPr id="0" name=""/>
        <dsp:cNvSpPr/>
      </dsp:nvSpPr>
      <dsp:spPr>
        <a:xfrm rot="975637">
          <a:off x="6015295" y="594598"/>
          <a:ext cx="788835" cy="292952"/>
        </a:xfrm>
        <a:prstGeom prst="rightArrow">
          <a:avLst>
            <a:gd name="adj1" fmla="val 60000"/>
            <a:gd name="adj2" fmla="val 5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990033"/>
            </a:solidFill>
          </a:endParaRPr>
        </a:p>
      </dsp:txBody>
      <dsp:txXfrm>
        <a:off x="6017053" y="640884"/>
        <a:ext cx="700949" cy="175772"/>
      </dsp:txXfrm>
    </dsp:sp>
    <dsp:sp modelId="{0519CEBE-8553-4F37-8BC9-B83D31B4D1CE}">
      <dsp:nvSpPr>
        <dsp:cNvPr id="0" name=""/>
        <dsp:cNvSpPr/>
      </dsp:nvSpPr>
      <dsp:spPr>
        <a:xfrm>
          <a:off x="6969783" y="632694"/>
          <a:ext cx="972644" cy="972644"/>
        </a:xfrm>
        <a:prstGeom prst="roundRect">
          <a:avLst>
            <a:gd name="adj" fmla="val 10000"/>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1EB97F-7D71-406A-AB8C-1A459FB9BE56}">
      <dsp:nvSpPr>
        <dsp:cNvPr id="0" name=""/>
        <dsp:cNvSpPr/>
      </dsp:nvSpPr>
      <dsp:spPr>
        <a:xfrm>
          <a:off x="6857998" y="2209803"/>
          <a:ext cx="1558896" cy="2694215"/>
        </a:xfrm>
        <a:prstGeom prst="roundRect">
          <a:avLst>
            <a:gd name="adj" fmla="val 10000"/>
          </a:avLst>
        </a:prstGeom>
        <a:solidFill>
          <a:schemeClr val="tx2">
            <a:lumMod val="60000"/>
            <a:lumOff val="40000"/>
          </a:schemeClr>
        </a:solidFill>
        <a:ln>
          <a:solidFill>
            <a:schemeClr val="tx2">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Federal Government</a:t>
          </a:r>
        </a:p>
        <a:p>
          <a:pPr marL="171450" lvl="1" indent="-171450" algn="l" defTabSz="711200">
            <a:lnSpc>
              <a:spcPct val="90000"/>
            </a:lnSpc>
            <a:spcBef>
              <a:spcPct val="0"/>
            </a:spcBef>
            <a:spcAft>
              <a:spcPct val="15000"/>
            </a:spcAft>
            <a:buChar char="•"/>
          </a:pPr>
          <a:r>
            <a:rPr lang="en-US" sz="1600" kern="1200" dirty="0">
              <a:latin typeface="+mn-lt"/>
            </a:rPr>
            <a:t>CDE Reviews and validates data and submits to U.S. Department of Education </a:t>
          </a:r>
        </a:p>
      </dsp:txBody>
      <dsp:txXfrm>
        <a:off x="6903657" y="2255462"/>
        <a:ext cx="1467578" cy="2602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E2EF-92BB-44AD-B785-9F4DFB81C8BE}">
      <dsp:nvSpPr>
        <dsp:cNvPr id="0" name=""/>
        <dsp:cNvSpPr/>
      </dsp:nvSpPr>
      <dsp:spPr>
        <a:xfrm>
          <a:off x="483712" y="2343148"/>
          <a:ext cx="6607439" cy="1092207"/>
        </a:xfrm>
        <a:custGeom>
          <a:avLst/>
          <a:gdLst/>
          <a:ahLst/>
          <a:cxnLst/>
          <a:rect l="0" t="0" r="0" b="0"/>
          <a:pathLst>
            <a:path>
              <a:moveTo>
                <a:pt x="6607439" y="0"/>
              </a:moveTo>
              <a:lnTo>
                <a:pt x="0" y="1092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20004" y="2721824"/>
        <a:ext cx="334855" cy="334855"/>
      </dsp:txXfrm>
    </dsp:sp>
    <dsp:sp modelId="{72664FFE-C46A-4743-AD77-A6CBF73EC1FE}">
      <dsp:nvSpPr>
        <dsp:cNvPr id="0" name=""/>
        <dsp:cNvSpPr/>
      </dsp:nvSpPr>
      <dsp:spPr>
        <a:xfrm>
          <a:off x="490193" y="1079591"/>
          <a:ext cx="6600958" cy="1263557"/>
        </a:xfrm>
        <a:custGeom>
          <a:avLst/>
          <a:gdLst/>
          <a:ahLst/>
          <a:cxnLst/>
          <a:rect l="0" t="0" r="0" b="0"/>
          <a:pathLst>
            <a:path>
              <a:moveTo>
                <a:pt x="6600958" y="1263557"/>
              </a:move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22652" y="1543349"/>
        <a:ext cx="336040" cy="336040"/>
      </dsp:txXfrm>
    </dsp:sp>
    <dsp:sp modelId="{062E292B-6B32-46E5-9925-AF99100CE7C5}">
      <dsp:nvSpPr>
        <dsp:cNvPr id="0" name=""/>
        <dsp:cNvSpPr/>
      </dsp:nvSpPr>
      <dsp:spPr>
        <a:xfrm>
          <a:off x="4000500" y="1455946"/>
          <a:ext cx="4406900" cy="1774404"/>
        </a:xfrm>
        <a:prstGeom prst="rec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solidFill>
            </a:rPr>
            <a:t>Special Education EOY Snapshot</a:t>
          </a:r>
        </a:p>
      </dsp:txBody>
      <dsp:txXfrm>
        <a:off x="4000500" y="1455946"/>
        <a:ext cx="4406900" cy="1774404"/>
      </dsp:txXfrm>
    </dsp:sp>
    <dsp:sp modelId="{98D99A0C-7538-4FF7-ABA0-3170330DFE0C}">
      <dsp:nvSpPr>
        <dsp:cNvPr id="0" name=""/>
        <dsp:cNvSpPr/>
      </dsp:nvSpPr>
      <dsp:spPr>
        <a:xfrm>
          <a:off x="490193" y="0"/>
          <a:ext cx="2907208" cy="2159182"/>
        </a:xfrm>
        <a:prstGeom prst="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b="1" u="none" kern="1200" dirty="0"/>
        </a:p>
      </dsp:txBody>
      <dsp:txXfrm>
        <a:off x="490193" y="0"/>
        <a:ext cx="2907208" cy="2159182"/>
      </dsp:txXfrm>
    </dsp:sp>
    <dsp:sp modelId="{A2B6FA7B-EB93-468F-9C5C-6342B4AFADCA}">
      <dsp:nvSpPr>
        <dsp:cNvPr id="0" name=""/>
        <dsp:cNvSpPr/>
      </dsp:nvSpPr>
      <dsp:spPr>
        <a:xfrm>
          <a:off x="483712" y="2482584"/>
          <a:ext cx="2856317" cy="1905544"/>
        </a:xfrm>
        <a:prstGeom prst="rect">
          <a:avLst/>
        </a:prstGeom>
        <a:solidFill>
          <a:schemeClr val="accent6">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u="none" kern="1200" dirty="0">
            <a:solidFill>
              <a:srgbClr val="000000"/>
            </a:solidFill>
          </a:endParaRPr>
        </a:p>
      </dsp:txBody>
      <dsp:txXfrm>
        <a:off x="483712" y="2482584"/>
        <a:ext cx="2856317" cy="1905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3DB9D-09A5-4CD2-8025-94F346668E74}">
      <dsp:nvSpPr>
        <dsp:cNvPr id="0" name=""/>
        <dsp:cNvSpPr/>
      </dsp:nvSpPr>
      <dsp:spPr>
        <a:xfrm>
          <a:off x="3129859" y="2365414"/>
          <a:ext cx="1985923" cy="1985923"/>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AU</a:t>
          </a:r>
        </a:p>
      </dsp:txBody>
      <dsp:txXfrm>
        <a:off x="3420691" y="2656246"/>
        <a:ext cx="1404259" cy="1404259"/>
      </dsp:txXfrm>
    </dsp:sp>
    <dsp:sp modelId="{8B5E3C0E-F665-42A3-B674-B73343C0AE2D}">
      <dsp:nvSpPr>
        <dsp:cNvPr id="0" name=""/>
        <dsp:cNvSpPr/>
      </dsp:nvSpPr>
      <dsp:spPr>
        <a:xfrm rot="12064452">
          <a:off x="847756" y="2443490"/>
          <a:ext cx="2279966"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B1D29D-DDB7-4CE9-BBF2-AE989914EA87}">
      <dsp:nvSpPr>
        <dsp:cNvPr id="0" name=""/>
        <dsp:cNvSpPr/>
      </dsp:nvSpPr>
      <dsp:spPr>
        <a:xfrm>
          <a:off x="1666" y="1379142"/>
          <a:ext cx="1886627" cy="1509301"/>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Served</a:t>
          </a:r>
          <a:r>
            <a:rPr lang="en-US" sz="2600" kern="1200" dirty="0"/>
            <a:t> </a:t>
          </a:r>
        </a:p>
      </dsp:txBody>
      <dsp:txXfrm>
        <a:off x="45872" y="1423348"/>
        <a:ext cx="1798215" cy="1420889"/>
      </dsp:txXfrm>
    </dsp:sp>
    <dsp:sp modelId="{FE6642AB-22AB-49D9-A0E2-E78A5C97A26B}">
      <dsp:nvSpPr>
        <dsp:cNvPr id="0" name=""/>
        <dsp:cNvSpPr/>
      </dsp:nvSpPr>
      <dsp:spPr>
        <a:xfrm rot="14516860">
          <a:off x="2350311" y="1355623"/>
          <a:ext cx="1712165"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EB4BF9-5BB2-4CCB-A888-7247F134D3DC}">
      <dsp:nvSpPr>
        <dsp:cNvPr id="0" name=""/>
        <dsp:cNvSpPr/>
      </dsp:nvSpPr>
      <dsp:spPr>
        <a:xfrm>
          <a:off x="1860483" y="128458"/>
          <a:ext cx="1886627" cy="1509301"/>
        </a:xfrm>
        <a:prstGeom prst="roundRect">
          <a:avLst>
            <a:gd name="adj" fmla="val 10000"/>
          </a:avLst>
        </a:prstGeom>
        <a:solidFill>
          <a:srgbClr val="29B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1244600">
            <a:lnSpc>
              <a:spcPct val="90000"/>
            </a:lnSpc>
            <a:spcBef>
              <a:spcPct val="0"/>
            </a:spcBef>
            <a:spcAft>
              <a:spcPct val="35000"/>
            </a:spcAft>
            <a:buNone/>
          </a:pPr>
          <a:r>
            <a:rPr lang="en-US" sz="2800" kern="1200" dirty="0"/>
            <a:t>Referred and Evaluated </a:t>
          </a:r>
        </a:p>
      </dsp:txBody>
      <dsp:txXfrm>
        <a:off x="1904689" y="172664"/>
        <a:ext cx="1798215" cy="1420889"/>
      </dsp:txXfrm>
    </dsp:sp>
    <dsp:sp modelId="{167004EA-3D7F-4321-AC2E-A877C6F6F904}">
      <dsp:nvSpPr>
        <dsp:cNvPr id="0" name=""/>
        <dsp:cNvSpPr/>
      </dsp:nvSpPr>
      <dsp:spPr>
        <a:xfrm rot="17130246">
          <a:off x="3856031" y="1302469"/>
          <a:ext cx="1517197" cy="5659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C127C5-17B0-47A4-9D69-6BEEF5E4B024}">
      <dsp:nvSpPr>
        <dsp:cNvPr id="0" name=""/>
        <dsp:cNvSpPr/>
      </dsp:nvSpPr>
      <dsp:spPr>
        <a:xfrm>
          <a:off x="3874095" y="99818"/>
          <a:ext cx="1886627" cy="150930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Detained at Detention Center in your AU</a:t>
          </a:r>
        </a:p>
      </dsp:txBody>
      <dsp:txXfrm>
        <a:off x="3918301" y="144024"/>
        <a:ext cx="1798215" cy="1420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290F4-12E7-4528-99AF-C899A78C9094}">
      <dsp:nvSpPr>
        <dsp:cNvPr id="0" name=""/>
        <dsp:cNvSpPr/>
      </dsp:nvSpPr>
      <dsp:spPr>
        <a:xfrm>
          <a:off x="3414"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71450" lvl="1" indent="-171450" algn="l" defTabSz="800100">
            <a:lnSpc>
              <a:spcPct val="90000"/>
            </a:lnSpc>
            <a:spcBef>
              <a:spcPct val="0"/>
            </a:spcBef>
            <a:spcAft>
              <a:spcPct val="15000"/>
            </a:spcAft>
            <a:buChar char="•"/>
          </a:pPr>
          <a:r>
            <a:rPr lang="en-US" sz="1800" strike="sngStrike" kern="1200" dirty="0"/>
            <a:t>Includes ages 0-3 </a:t>
          </a:r>
          <a:r>
            <a:rPr lang="en-US" sz="1800" b="1" strike="sngStrike" kern="1200" dirty="0"/>
            <a:t>evaluated </a:t>
          </a:r>
          <a:r>
            <a:rPr lang="en-US" sz="1800" strike="sngStrike" kern="1200" dirty="0"/>
            <a:t>for Part C</a:t>
          </a:r>
        </a:p>
      </dsp:txBody>
      <dsp:txXfrm>
        <a:off x="35331" y="1120987"/>
        <a:ext cx="1617720" cy="1025897"/>
      </dsp:txXfrm>
    </dsp:sp>
    <dsp:sp modelId="{F68ACA6E-6758-4967-A25A-D76BE2363C5F}">
      <dsp:nvSpPr>
        <dsp:cNvPr id="0" name=""/>
        <dsp:cNvSpPr/>
      </dsp:nvSpPr>
      <dsp:spPr>
        <a:xfrm rot="7713372">
          <a:off x="1097844" y="1908573"/>
          <a:ext cx="1795769" cy="1469693"/>
        </a:xfrm>
        <a:prstGeom prst="circularArrow">
          <a:avLst>
            <a:gd name="adj1" fmla="val 2830"/>
            <a:gd name="adj2" fmla="val 345613"/>
            <a:gd name="adj3" fmla="val 2121124"/>
            <a:gd name="adj4" fmla="val 9024489"/>
            <a:gd name="adj5" fmla="val 33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57486F-6ECC-438C-A22B-558CAAAA3F42}">
      <dsp:nvSpPr>
        <dsp:cNvPr id="0" name=""/>
        <dsp:cNvSpPr/>
      </dsp:nvSpPr>
      <dsp:spPr>
        <a:xfrm>
          <a:off x="377093" y="2178801"/>
          <a:ext cx="1494715" cy="59439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strike="sngStrike" kern="1200" dirty="0"/>
            <a:t>Path 1</a:t>
          </a:r>
        </a:p>
      </dsp:txBody>
      <dsp:txXfrm>
        <a:off x="394502" y="2196210"/>
        <a:ext cx="1459897" cy="559580"/>
      </dsp:txXfrm>
    </dsp:sp>
    <dsp:sp modelId="{421FE49E-8B8B-48C4-AD7C-E4DAD0950546}">
      <dsp:nvSpPr>
        <dsp:cNvPr id="0" name=""/>
        <dsp:cNvSpPr/>
      </dsp:nvSpPr>
      <dsp:spPr>
        <a:xfrm>
          <a:off x="2113802"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Includes ages 2.5-3.9 </a:t>
          </a:r>
          <a:r>
            <a:rPr lang="en-US" sz="1100" b="1" kern="1200" dirty="0"/>
            <a:t>referred</a:t>
          </a:r>
          <a:r>
            <a:rPr lang="en-US" sz="1100" kern="1200" dirty="0"/>
            <a:t> from </a:t>
          </a:r>
          <a:r>
            <a:rPr lang="en-US" sz="1100" b="1" kern="1200" dirty="0"/>
            <a:t>Part C to Part B services</a:t>
          </a:r>
        </a:p>
      </dsp:txBody>
      <dsp:txXfrm>
        <a:off x="2145719" y="1418186"/>
        <a:ext cx="1617720" cy="1025897"/>
      </dsp:txXfrm>
    </dsp:sp>
    <dsp:sp modelId="{AEC902EE-F052-4EB7-9444-077CBD1913C8}">
      <dsp:nvSpPr>
        <dsp:cNvPr id="0" name=""/>
        <dsp:cNvSpPr/>
      </dsp:nvSpPr>
      <dsp:spPr>
        <a:xfrm flipH="1">
          <a:off x="4022773" y="882735"/>
          <a:ext cx="45093" cy="487491"/>
        </a:xfrm>
        <a:prstGeom prst="actionButtonBlank">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00C04-00C1-44E4-9D7D-A91BD8AD0579}">
      <dsp:nvSpPr>
        <dsp:cNvPr id="0" name=""/>
        <dsp:cNvSpPr/>
      </dsp:nvSpPr>
      <dsp:spPr>
        <a:xfrm>
          <a:off x="2541321" y="791870"/>
          <a:ext cx="1494715" cy="594398"/>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2</a:t>
          </a:r>
        </a:p>
      </dsp:txBody>
      <dsp:txXfrm>
        <a:off x="2558730" y="809279"/>
        <a:ext cx="1459897" cy="559580"/>
      </dsp:txXfrm>
    </dsp:sp>
    <dsp:sp modelId="{4BAE10B7-2EF5-446A-845F-B9829084D665}">
      <dsp:nvSpPr>
        <dsp:cNvPr id="0" name=""/>
        <dsp:cNvSpPr/>
      </dsp:nvSpPr>
      <dsp:spPr>
        <a:xfrm>
          <a:off x="4224191"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Includes ages 2.5-21 </a:t>
          </a:r>
          <a:r>
            <a:rPr lang="en-US" sz="1100" b="0" kern="1200" dirty="0"/>
            <a:t>referred to</a:t>
          </a:r>
          <a:r>
            <a:rPr lang="en-US" sz="1100" b="1" kern="1200" dirty="0"/>
            <a:t> Part B services </a:t>
          </a:r>
          <a:r>
            <a:rPr lang="en-US" sz="1100" b="0" kern="1200" dirty="0"/>
            <a:t>(were not receiving Part C services at time of referral) </a:t>
          </a:r>
        </a:p>
      </dsp:txBody>
      <dsp:txXfrm>
        <a:off x="4256108" y="1120987"/>
        <a:ext cx="1617720" cy="1025897"/>
      </dsp:txXfrm>
    </dsp:sp>
    <dsp:sp modelId="{1B79E7CA-78BE-4722-AB34-4C817B9D98BB}">
      <dsp:nvSpPr>
        <dsp:cNvPr id="0" name=""/>
        <dsp:cNvSpPr/>
      </dsp:nvSpPr>
      <dsp:spPr>
        <a:xfrm>
          <a:off x="4597870" y="2178801"/>
          <a:ext cx="1494715" cy="594398"/>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3</a:t>
          </a:r>
        </a:p>
      </dsp:txBody>
      <dsp:txXfrm>
        <a:off x="4615279" y="2196210"/>
        <a:ext cx="1459897" cy="559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D115F-5BFC-4FB0-AF5F-4A0F5AB1F7AE}">
      <dsp:nvSpPr>
        <dsp:cNvPr id="0" name=""/>
        <dsp:cNvSpPr/>
      </dsp:nvSpPr>
      <dsp:spPr>
        <a:xfrm>
          <a:off x="6931" y="518229"/>
          <a:ext cx="2071799" cy="124307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Create/Update Data Files</a:t>
          </a:r>
        </a:p>
      </dsp:txBody>
      <dsp:txXfrm>
        <a:off x="43340" y="554638"/>
        <a:ext cx="1998981" cy="1170261"/>
      </dsp:txXfrm>
    </dsp:sp>
    <dsp:sp modelId="{4E303AA4-7E71-42A0-A8FC-EA5B8BF84102}">
      <dsp:nvSpPr>
        <dsp:cNvPr id="0" name=""/>
        <dsp:cNvSpPr/>
      </dsp:nvSpPr>
      <dsp:spPr>
        <a:xfrm rot="27587">
          <a:off x="2290977" y="950821"/>
          <a:ext cx="42323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90979" y="1053073"/>
        <a:ext cx="296265" cy="308284"/>
      </dsp:txXfrm>
    </dsp:sp>
    <dsp:sp modelId="{77CF8226-B476-4B80-9EB2-9623636373BC}">
      <dsp:nvSpPr>
        <dsp:cNvPr id="0" name=""/>
        <dsp:cNvSpPr/>
      </dsp:nvSpPr>
      <dsp:spPr>
        <a:xfrm>
          <a:off x="2877264" y="541263"/>
          <a:ext cx="2071799" cy="1243079"/>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Upload files in Format Checker (optional)</a:t>
          </a:r>
        </a:p>
      </dsp:txBody>
      <dsp:txXfrm>
        <a:off x="2913673" y="577672"/>
        <a:ext cx="1998981" cy="1170261"/>
      </dsp:txXfrm>
    </dsp:sp>
    <dsp:sp modelId="{D565754F-7CF2-4102-A9DA-589D098DC85A}">
      <dsp:nvSpPr>
        <dsp:cNvPr id="0" name=""/>
        <dsp:cNvSpPr/>
      </dsp:nvSpPr>
      <dsp:spPr>
        <a:xfrm>
          <a:off x="5131381" y="905900"/>
          <a:ext cx="439221"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31381" y="1008661"/>
        <a:ext cx="307455" cy="308284"/>
      </dsp:txXfrm>
    </dsp:sp>
    <dsp:sp modelId="{2BE2D3E8-1A1B-433F-9481-1194DD23023A}">
      <dsp:nvSpPr>
        <dsp:cNvPr id="0" name=""/>
        <dsp:cNvSpPr/>
      </dsp:nvSpPr>
      <dsp:spPr>
        <a:xfrm>
          <a:off x="5777783" y="541263"/>
          <a:ext cx="2071799" cy="1243079"/>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Upload files in Data File Upload</a:t>
          </a:r>
        </a:p>
      </dsp:txBody>
      <dsp:txXfrm>
        <a:off x="5814192" y="577672"/>
        <a:ext cx="1998981" cy="1170261"/>
      </dsp:txXfrm>
    </dsp:sp>
    <dsp:sp modelId="{DD63DBF7-9724-4AFB-A41C-AFC7588AD9E8}">
      <dsp:nvSpPr>
        <dsp:cNvPr id="0" name=""/>
        <dsp:cNvSpPr/>
      </dsp:nvSpPr>
      <dsp:spPr>
        <a:xfrm rot="5387361">
          <a:off x="6646259" y="1840141"/>
          <a:ext cx="34171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6662787" y="1926186"/>
        <a:ext cx="308284" cy="239201"/>
      </dsp:txXfrm>
    </dsp:sp>
    <dsp:sp modelId="{ABAF1FF5-3558-4DA0-BD61-E09E17F54DD7}">
      <dsp:nvSpPr>
        <dsp:cNvPr id="0" name=""/>
        <dsp:cNvSpPr/>
      </dsp:nvSpPr>
      <dsp:spPr>
        <a:xfrm>
          <a:off x="5784723" y="2429087"/>
          <a:ext cx="2071799" cy="124307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Review Batch Maintenance Screen</a:t>
          </a:r>
        </a:p>
      </dsp:txBody>
      <dsp:txXfrm>
        <a:off x="5821132" y="2465496"/>
        <a:ext cx="1998981" cy="1170261"/>
      </dsp:txXfrm>
    </dsp:sp>
    <dsp:sp modelId="{F34CCD06-BC59-491B-91DB-495DA1DB0465}">
      <dsp:nvSpPr>
        <dsp:cNvPr id="0" name=""/>
        <dsp:cNvSpPr/>
      </dsp:nvSpPr>
      <dsp:spPr>
        <a:xfrm rot="10800000">
          <a:off x="5190143" y="2793723"/>
          <a:ext cx="420170"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5316194" y="2896484"/>
        <a:ext cx="294119" cy="308284"/>
      </dsp:txXfrm>
    </dsp:sp>
    <dsp:sp modelId="{B149379C-96A8-4935-820E-5D8EFAD92B1A}">
      <dsp:nvSpPr>
        <dsp:cNvPr id="0" name=""/>
        <dsp:cNvSpPr/>
      </dsp:nvSpPr>
      <dsp:spPr>
        <a:xfrm>
          <a:off x="2920150" y="2429087"/>
          <a:ext cx="2071799" cy="124307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Review Error Reports </a:t>
          </a:r>
        </a:p>
      </dsp:txBody>
      <dsp:txXfrm>
        <a:off x="2956559" y="2465496"/>
        <a:ext cx="1998981" cy="1170261"/>
      </dsp:txXfrm>
    </dsp:sp>
    <dsp:sp modelId="{D0E54141-F69A-43B7-B59D-C447D65EBC05}">
      <dsp:nvSpPr>
        <dsp:cNvPr id="0" name=""/>
        <dsp:cNvSpPr/>
      </dsp:nvSpPr>
      <dsp:spPr>
        <a:xfrm rot="10800000">
          <a:off x="2283886" y="2793723"/>
          <a:ext cx="44962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418774" y="2896484"/>
        <a:ext cx="314738" cy="308284"/>
      </dsp:txXfrm>
    </dsp:sp>
    <dsp:sp modelId="{C050DC38-CDD3-4059-B425-4ECA51E4FEFF}">
      <dsp:nvSpPr>
        <dsp:cNvPr id="0" name=""/>
        <dsp:cNvSpPr/>
      </dsp:nvSpPr>
      <dsp:spPr>
        <a:xfrm>
          <a:off x="0" y="2429087"/>
          <a:ext cx="2071799" cy="124307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Correct Data Files in Source System</a:t>
          </a:r>
        </a:p>
      </dsp:txBody>
      <dsp:txXfrm>
        <a:off x="36409" y="2465496"/>
        <a:ext cx="1998981" cy="11702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77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60</a:t>
            </a:fld>
            <a:endParaRPr lang="en-US"/>
          </a:p>
        </p:txBody>
      </p:sp>
    </p:spTree>
    <p:extLst>
      <p:ext uri="{BB962C8B-B14F-4D97-AF65-F5344CB8AC3E}">
        <p14:creationId xmlns:p14="http://schemas.microsoft.com/office/powerpoint/2010/main" val="812256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pPr/>
              <a:t>66</a:t>
            </a:fld>
            <a:endParaRPr lang="en-US" dirty="0"/>
          </a:p>
        </p:txBody>
      </p:sp>
    </p:spTree>
    <p:extLst>
      <p:ext uri="{BB962C8B-B14F-4D97-AF65-F5344CB8AC3E}">
        <p14:creationId xmlns:p14="http://schemas.microsoft.com/office/powerpoint/2010/main" val="286163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09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5/9/2023</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550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12461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7481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72197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1855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07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43000" y="685800"/>
            <a:ext cx="4572000" cy="342900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Admin Unit/SOPs collect data from schools and/or member districts.  Data is compiled at the AU level and submitted to the CDE via the Data</a:t>
            </a:r>
            <a:r>
              <a:rPr lang="en-US" altLang="en-US" baseline="0" dirty="0"/>
              <a:t> Pipeline.</a:t>
            </a:r>
            <a:r>
              <a:rPr lang="en-US" altLang="en-US" dirty="0"/>
              <a:t> </a:t>
            </a:r>
          </a:p>
        </p:txBody>
      </p:sp>
    </p:spTree>
    <p:extLst>
      <p:ext uri="{BB962C8B-B14F-4D97-AF65-F5344CB8AC3E}">
        <p14:creationId xmlns:p14="http://schemas.microsoft.com/office/powerpoint/2010/main" val="3976054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02327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5800"/>
            <a:ext cx="4572000" cy="342900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40603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5/9/2023</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4771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635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43000" y="685800"/>
            <a:ext cx="4572000" cy="342900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81608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43000" y="685800"/>
            <a:ext cx="4572000" cy="3429000"/>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15896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43000" y="685800"/>
            <a:ext cx="4572000" cy="3429000"/>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2535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sz="quarter" idx="1"/>
          </p:nvPr>
        </p:nvSpPr>
        <p:spPr/>
        <p:txBody>
          <a:bodyPr/>
          <a:lstStyle/>
          <a:p>
            <a:pPr>
              <a:defRPr/>
            </a:pPr>
            <a:fld id="{E0711F02-2DB0-45F1-8645-CD0CC522EA22}" type="datetime1">
              <a:rPr lang="en-US" smtClean="0"/>
              <a:pPr>
                <a:defRPr/>
              </a:pPr>
              <a:t>5/9/2023</a:t>
            </a:fld>
            <a:endParaRPr lang="en-US"/>
          </a:p>
        </p:txBody>
      </p:sp>
      <p:sp>
        <p:nvSpPr>
          <p:cNvPr id="6" name="Footer Placeholder 5"/>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91538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10" name="Slide Number Placeholder 5"/>
          <p:cNvSpPr>
            <a:spLocks noGrp="1"/>
          </p:cNvSpPr>
          <p:nvPr>
            <p:ph type="sldNum" sz="quarter" idx="4"/>
          </p:nvPr>
        </p:nvSpPr>
        <p:spPr>
          <a:xfrm>
            <a:off x="274320" y="6356351"/>
            <a:ext cx="467783" cy="365125"/>
          </a:xfrm>
          <a:prstGeom prst="rect">
            <a:avLst/>
          </a:prstGeom>
        </p:spPr>
        <p:txBody>
          <a:bodyPr/>
          <a:lstStyle>
            <a:lvl1pPr algn="ctr">
              <a:defRPr sz="1400">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433450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1184873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0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Tree>
    <p:extLst>
      <p:ext uri="{BB962C8B-B14F-4D97-AF65-F5344CB8AC3E}">
        <p14:creationId xmlns:p14="http://schemas.microsoft.com/office/powerpoint/2010/main" val="427961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 id="2147483676" r:id="rId14"/>
    <p:sldLayoutId id="2147483678" r:id="rId15"/>
    <p:sldLayoutId id="2147483682" r:id="rId16"/>
    <p:sldLayoutId id="214748368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de.state.co.us/datapipeline/convertcsvtoexcel" TargetMode="External"/><Relationship Id="rId2" Type="http://schemas.openxmlformats.org/officeDocument/2006/relationships/hyperlink" Target="http://www.cde.state.co.us/datapipeline/inter_interchang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bolger_o@cde.state.co.us" TargetMode="External"/><Relationship Id="rId2" Type="http://schemas.openxmlformats.org/officeDocument/2006/relationships/hyperlink" Target="mailto:heitman_l@cde.state.co.us" TargetMode="External"/><Relationship Id="rId1" Type="http://schemas.openxmlformats.org/officeDocument/2006/relationships/slideLayout" Target="../slideLayouts/slideLayout2.xml"/><Relationship Id="rId5" Type="http://schemas.openxmlformats.org/officeDocument/2006/relationships/hyperlink" Target="https://www.cde.state.co.us/cdesped/sped_data" TargetMode="External"/><Relationship Id="rId4" Type="http://schemas.openxmlformats.org/officeDocument/2006/relationships/hyperlink" Target="mailto:ohleyer_a@cde.state.co.u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cde.state.co.us/datapipeline/org_orgcod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eams.microsoft.com/l/meetup-join/19%3ameeting_MzJjMjA1NzItNjk4MS00NmZmLTk2ODYtYTQyN2FmMTJiZWJm%40thread.v2/0?context=%7b%22Tid%22%3a%22a751cfc8-1f9a-4edb-8370-9f1c6d4bea5a%22%2c%22Oid%22%3a%22673cee94-26bd-4c2a-ab82-1b3669e2f049%22%7d" TargetMode="External"/><Relationship Id="rId2" Type="http://schemas.openxmlformats.org/officeDocument/2006/relationships/hyperlink" Target="http://www.cde.state.co.us/datapipeline/datapipelinetownhallpresentations" TargetMode="External"/><Relationship Id="rId1" Type="http://schemas.openxmlformats.org/officeDocument/2006/relationships/slideLayout" Target="../slideLayouts/slideLayout2.xml"/><Relationship Id="rId4" Type="http://schemas.openxmlformats.org/officeDocument/2006/relationships/hyperlink" Target="tel:+19293414269,,760274086# "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Heitman_l@cde.state.co.us" TargetMode="External"/><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wmf"/></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cdesped/spp-apr" TargetMode="External"/><Relationship Id="rId2" Type="http://schemas.openxmlformats.org/officeDocument/2006/relationships/hyperlink" Target="https://www.cde.state.co.us/cdesped/sped_dat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b="1" dirty="0"/>
              <a:t>Special Education End-of-Year </a:t>
            </a:r>
            <a:br>
              <a:rPr lang="en-US" sz="3200" b="1" dirty="0"/>
            </a:br>
            <a:r>
              <a:rPr lang="en-US" sz="3200" b="1" dirty="0"/>
              <a:t> Data Pipeline Training 2022-2023</a:t>
            </a:r>
            <a:br>
              <a:rPr lang="en-US" sz="3200" b="1" dirty="0"/>
            </a:br>
            <a:br>
              <a:rPr lang="en-US" sz="3200" b="1" dirty="0"/>
            </a:br>
            <a:r>
              <a:rPr lang="en-US" sz="3200" b="1" dirty="0"/>
              <a:t>May 9, 2023</a:t>
            </a:r>
            <a:br>
              <a:rPr lang="en-US" sz="3200" b="1" dirty="0"/>
            </a:br>
            <a:br>
              <a:rPr lang="en-US" sz="3200" b="1" dirty="0"/>
            </a:br>
            <a:endParaRPr lang="en-US" sz="3200" dirty="0"/>
          </a:p>
        </p:txBody>
      </p:sp>
      <p:sp>
        <p:nvSpPr>
          <p:cNvPr id="3" name="Subtitle 2"/>
          <p:cNvSpPr>
            <a:spLocks noGrp="1"/>
          </p:cNvSpPr>
          <p:nvPr>
            <p:ph type="subTitle" idx="1"/>
          </p:nvPr>
        </p:nvSpPr>
        <p:spPr/>
        <p:txBody>
          <a:bodyPr>
            <a:normAutofit fontScale="40000" lnSpcReduction="20000"/>
          </a:bodyPr>
          <a:lstStyle/>
          <a:p>
            <a:r>
              <a:rPr lang="en-US" sz="5600" dirty="0"/>
              <a:t>Lindsey Heitman</a:t>
            </a:r>
          </a:p>
          <a:p>
            <a:r>
              <a:rPr lang="en-US" sz="5600" dirty="0"/>
              <a:t>Heitman_l@cde.state.co.us</a:t>
            </a:r>
          </a:p>
          <a:p>
            <a:r>
              <a:rPr lang="en-US" sz="5600" dirty="0"/>
              <a:t>(303) 866-5759</a:t>
            </a:r>
          </a:p>
          <a:p>
            <a:endParaRPr lang="en-US"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3261028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a:bodyPr>
          <a:lstStyle/>
          <a:p>
            <a:r>
              <a:rPr lang="en-US" altLang="en-US" sz="2800" dirty="0">
                <a:latin typeface="Museo Slab 500" pitchFamily="50" charset="0"/>
              </a:rPr>
              <a:t> </a:t>
            </a:r>
            <a:r>
              <a:rPr lang="en-US" altLang="en-US" sz="3200" dirty="0">
                <a:latin typeface="Museo Slab 500" pitchFamily="50" charset="0"/>
              </a:rPr>
              <a:t>Reporting Period</a:t>
            </a:r>
          </a:p>
        </p:txBody>
      </p:sp>
      <p:sp>
        <p:nvSpPr>
          <p:cNvPr id="6147" name="Rectangle 3"/>
          <p:cNvSpPr>
            <a:spLocks noGrp="1" noChangeArrowheads="1"/>
          </p:cNvSpPr>
          <p:nvPr>
            <p:ph idx="1"/>
          </p:nvPr>
        </p:nvSpPr>
        <p:spPr bwMode="auto">
          <a:xfrm>
            <a:off x="1507957" y="1829774"/>
            <a:ext cx="6081865" cy="2413363"/>
          </a:xfrm>
          <a:solidFill>
            <a:schemeClr val="bg1">
              <a:lumMod val="75000"/>
            </a:schemeClr>
          </a:solidFill>
          <a:ln w="28575">
            <a:solidFill>
              <a:srgbClr val="000000"/>
            </a:solidFill>
            <a:miter lim="800000"/>
            <a:headEnd/>
            <a:tailEnd/>
          </a:ln>
        </p:spPr>
        <p:txBody>
          <a:bodyPr vert="horz" wrap="square" lIns="91432" tIns="45716" rIns="91432" bIns="45716" numCol="1" anchor="t" anchorCtr="0" compatLnSpc="1">
            <a:prstTxWarp prst="textNoShape">
              <a:avLst/>
            </a:prstTxWarp>
            <a:normAutofit/>
          </a:bodyPr>
          <a:lstStyle/>
          <a:p>
            <a:endParaRPr lang="en-US" altLang="en-US" sz="1900" dirty="0">
              <a:latin typeface="Palatino Linotype" panose="02040502050505030304" pitchFamily="18" charset="0"/>
              <a:ea typeface="Verdana" pitchFamily="34" charset="0"/>
              <a:cs typeface="Verdana" pitchFamily="34" charset="0"/>
            </a:endParaRPr>
          </a:p>
          <a:p>
            <a:pPr marL="45720" indent="0">
              <a:buNone/>
            </a:pPr>
            <a:r>
              <a:rPr lang="en-US" altLang="en-US" sz="2000" b="1" dirty="0">
                <a:solidFill>
                  <a:schemeClr val="tx1"/>
                </a:solidFill>
                <a:latin typeface="+mn-lt"/>
                <a:ea typeface="Verdana" pitchFamily="34" charset="0"/>
                <a:cs typeface="Verdana" pitchFamily="34" charset="0"/>
              </a:rPr>
              <a:t>The Special Education End of Year reporting period is July 1, 2022 through June 30, 2023.</a:t>
            </a:r>
          </a:p>
          <a:p>
            <a:pPr marL="457200" lvl="1" indent="0">
              <a:buNone/>
            </a:pPr>
            <a:r>
              <a:rPr lang="en-US" dirty="0"/>
              <a:t>The purpose of this snapshot is to obtain data on students who were referred, evaluated, and/or received special education services in your AU at any point during the reporting period.  </a:t>
            </a:r>
          </a:p>
          <a:p>
            <a:pPr marL="457200" lvl="1" indent="0" eaLnBrk="1" hangingPunct="1">
              <a:buNone/>
            </a:pPr>
            <a:endParaRPr lang="en-US" altLang="en-US" b="1" dirty="0">
              <a:solidFill>
                <a:schemeClr val="bg2">
                  <a:lumMod val="50000"/>
                </a:schemeClr>
              </a:solidFill>
              <a:latin typeface="Verdana" pitchFamily="34" charset="0"/>
              <a:ea typeface="Verdana" pitchFamily="34" charset="0"/>
              <a:cs typeface="Verdana" pitchFamily="34" charset="0"/>
            </a:endParaRPr>
          </a:p>
          <a:p>
            <a:pPr>
              <a:buFontTx/>
              <a:buNone/>
            </a:pPr>
            <a:endParaRPr lang="en-US" altLang="en-US" sz="32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10</a:t>
            </a:fld>
            <a:endParaRPr lang="en-US" dirty="0"/>
          </a:p>
        </p:txBody>
      </p:sp>
      <p:sp>
        <p:nvSpPr>
          <p:cNvPr id="3" name="TextBox 2">
            <a:extLst>
              <a:ext uri="{FF2B5EF4-FFF2-40B4-BE49-F238E27FC236}">
                <a16:creationId xmlns:a16="http://schemas.microsoft.com/office/drawing/2014/main" id="{E5E3A48A-ECD8-6BC5-35C6-1460F9B4DA57}"/>
              </a:ext>
            </a:extLst>
          </p:cNvPr>
          <p:cNvSpPr txBox="1"/>
          <p:nvPr/>
        </p:nvSpPr>
        <p:spPr>
          <a:xfrm>
            <a:off x="1660357" y="4461814"/>
            <a:ext cx="6259995" cy="1200329"/>
          </a:xfrm>
          <a:prstGeom prst="rect">
            <a:avLst/>
          </a:prstGeom>
          <a:noFill/>
        </p:spPr>
        <p:txBody>
          <a:bodyPr wrap="square" rtlCol="0">
            <a:spAutoFit/>
          </a:bodyPr>
          <a:lstStyle/>
          <a:p>
            <a:r>
              <a:rPr lang="en-US" dirty="0"/>
              <a:t>*Enrich Users: Be sure you are selecting the EOY 22-23 option for your Child and Participation files now. Check collection parameters under collection settings to be sure it shows the full collection period of 07/01/22 – 06/30/2023</a:t>
            </a:r>
          </a:p>
        </p:txBody>
      </p:sp>
    </p:spTree>
    <p:extLst>
      <p:ext uri="{BB962C8B-B14F-4D97-AF65-F5344CB8AC3E}">
        <p14:creationId xmlns:p14="http://schemas.microsoft.com/office/powerpoint/2010/main" val="119428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4854" y="2441277"/>
            <a:ext cx="4040273" cy="3414577"/>
          </a:xfrm>
        </p:spPr>
        <p:txBody>
          <a:bodyPr>
            <a:normAutofit fontScale="25000" lnSpcReduction="20000"/>
          </a:bodyPr>
          <a:lstStyle/>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rgbClr val="00B050"/>
              </a:solidFill>
            </a:endParaRPr>
          </a:p>
          <a:p>
            <a:pPr marL="45720" indent="0">
              <a:buNone/>
            </a:pPr>
            <a:endParaRPr lang="en-US" sz="1800" b="0" dirty="0">
              <a:solidFill>
                <a:schemeClr val="tx1"/>
              </a:solidFill>
            </a:endParaRPr>
          </a:p>
          <a:p>
            <a:pPr marL="45720" indent="0">
              <a:buNone/>
            </a:pPr>
            <a:r>
              <a:rPr lang="en-US" sz="1800" dirty="0">
                <a:solidFill>
                  <a:srgbClr val="0070C0"/>
                </a:solidFill>
              </a:rPr>
              <a:t> </a:t>
            </a:r>
          </a:p>
          <a:p>
            <a:pPr marL="45720" indent="0">
              <a:buNone/>
            </a:pPr>
            <a:endParaRPr lang="en-US" sz="1600" b="1" dirty="0">
              <a:solidFill>
                <a:srgbClr val="0070C0"/>
              </a:solidFill>
            </a:endParaRPr>
          </a:p>
          <a:p>
            <a:pPr marL="45720" indent="0">
              <a:buNone/>
            </a:pPr>
            <a:r>
              <a:rPr lang="en-US" sz="7200" b="1" dirty="0">
                <a:solidFill>
                  <a:srgbClr val="0070C0"/>
                </a:solidFill>
              </a:rPr>
              <a:t>Special Education IEP group is: </a:t>
            </a:r>
            <a:r>
              <a:rPr lang="en-US" sz="7200" b="1" u="sng" dirty="0">
                <a:solidFill>
                  <a:srgbClr val="0070C0"/>
                </a:solidFill>
              </a:rPr>
              <a:t>SPE</a:t>
            </a:r>
          </a:p>
          <a:p>
            <a:pPr marL="45720" indent="0">
              <a:buNone/>
            </a:pPr>
            <a:endParaRPr lang="en-US" sz="1800" b="1" dirty="0">
              <a:solidFill>
                <a:srgbClr val="0070C0"/>
              </a:solidFill>
            </a:endParaRPr>
          </a:p>
          <a:p>
            <a:pPr marL="45720" indent="0">
              <a:buNone/>
            </a:pPr>
            <a:endParaRPr lang="en-US" sz="1800" dirty="0"/>
          </a:p>
          <a:p>
            <a:pPr marL="45720" indent="0">
              <a:buNone/>
            </a:pPr>
            <a:endParaRPr lang="en-US" sz="5600" b="0" dirty="0">
              <a:solidFill>
                <a:schemeClr val="tx1"/>
              </a:solidFill>
            </a:endParaRPr>
          </a:p>
          <a:p>
            <a:pPr marL="45720" indent="0">
              <a:buNone/>
            </a:pPr>
            <a:r>
              <a:rPr lang="en-US" sz="5600" b="0" dirty="0">
                <a:solidFill>
                  <a:schemeClr val="tx1"/>
                </a:solidFill>
              </a:rPr>
              <a:t>*Assigned by LAM (Local Access Manager)</a:t>
            </a:r>
          </a:p>
          <a:p>
            <a:pPr marL="45720" indent="0">
              <a:buNone/>
            </a:pPr>
            <a:r>
              <a:rPr lang="en-US" sz="5600" dirty="0"/>
              <a:t>*LAMs click </a:t>
            </a:r>
            <a:r>
              <a:rPr lang="en-US" sz="5600" dirty="0">
                <a:hlinkClick r:id="rId3"/>
              </a:rPr>
              <a:t>here</a:t>
            </a:r>
            <a:r>
              <a:rPr lang="en-US" sz="5600" dirty="0"/>
              <a:t> to get to the </a:t>
            </a:r>
            <a:r>
              <a:rPr lang="en-US" sz="5600" dirty="0" err="1"/>
              <a:t>IdM</a:t>
            </a:r>
            <a:r>
              <a:rPr lang="en-US" sz="5600" dirty="0"/>
              <a:t> Home page</a:t>
            </a:r>
            <a:endParaRPr lang="en-US" sz="5600" b="0" dirty="0">
              <a:solidFill>
                <a:schemeClr val="tx1"/>
              </a:solidFill>
            </a:endParaRPr>
          </a:p>
          <a:p>
            <a:pPr marL="45720" indent="0">
              <a:buNone/>
            </a:pPr>
            <a:r>
              <a:rPr lang="en-US" sz="5600" dirty="0"/>
              <a:t>*Only 1 role per group/account</a:t>
            </a:r>
          </a:p>
          <a:p>
            <a:pPr marL="45720" indent="0">
              <a:buNone/>
            </a:pPr>
            <a:r>
              <a:rPr lang="en-US" sz="5600" dirty="0"/>
              <a:t>*Can have as many Viewers, Users, and Approvers as you need </a:t>
            </a:r>
            <a:r>
              <a:rPr lang="en-US" sz="5600" b="0" dirty="0">
                <a:solidFill>
                  <a:schemeClr val="tx1"/>
                </a:solidFill>
              </a:rPr>
              <a:t> </a:t>
            </a:r>
          </a:p>
          <a:p>
            <a:pPr marL="45720" indent="0">
              <a:buNone/>
            </a:pPr>
            <a:endParaRPr lang="en-US" sz="3000" b="0" dirty="0">
              <a:solidFill>
                <a:srgbClr val="FF0000"/>
              </a:solidFill>
            </a:endParaRPr>
          </a:p>
          <a:p>
            <a:pPr marL="45720" indent="0">
              <a:buNone/>
            </a:pPr>
            <a:endParaRPr lang="en-US" b="0" dirty="0"/>
          </a:p>
        </p:txBody>
      </p:sp>
      <p:sp>
        <p:nvSpPr>
          <p:cNvPr id="4" name="Content Placeholder 3"/>
          <p:cNvSpPr>
            <a:spLocks noGrp="1"/>
          </p:cNvSpPr>
          <p:nvPr>
            <p:ph idx="4294967295"/>
          </p:nvPr>
        </p:nvSpPr>
        <p:spPr>
          <a:xfrm>
            <a:off x="4382814" y="4816915"/>
            <a:ext cx="4498988" cy="1310743"/>
          </a:xfrm>
          <a:prstGeom prst="rect">
            <a:avLst/>
          </a:prstGeom>
        </p:spPr>
        <p:txBody>
          <a:bodyPr>
            <a:normAutofit/>
          </a:bodyPr>
          <a:lstStyle/>
          <a:p>
            <a:pPr marL="0" indent="0">
              <a:buNone/>
            </a:pPr>
            <a:r>
              <a:rPr lang="en-US" sz="1800" dirty="0">
                <a:solidFill>
                  <a:srgbClr val="B52D91"/>
                </a:solidFill>
              </a:rPr>
              <a:t>Special Education EOY Snapshot group is: </a:t>
            </a:r>
            <a:r>
              <a:rPr lang="en-US" sz="1800" u="sng" dirty="0">
                <a:solidFill>
                  <a:srgbClr val="B52D91"/>
                </a:solidFill>
              </a:rPr>
              <a:t>EOY</a:t>
            </a:r>
          </a:p>
        </p:txBody>
      </p:sp>
      <p:sp>
        <p:nvSpPr>
          <p:cNvPr id="3" name="Title 2"/>
          <p:cNvSpPr>
            <a:spLocks noGrp="1"/>
          </p:cNvSpPr>
          <p:nvPr>
            <p:ph type="title"/>
          </p:nvPr>
        </p:nvSpPr>
        <p:spPr>
          <a:xfrm>
            <a:off x="239136" y="0"/>
            <a:ext cx="7873772" cy="610756"/>
          </a:xfrm>
        </p:spPr>
        <p:txBody>
          <a:bodyPr>
            <a:noAutofit/>
          </a:bodyPr>
          <a:lstStyle/>
          <a:p>
            <a:br>
              <a:rPr lang="en-US" sz="2400" dirty="0">
                <a:latin typeface="Museo Slab 500" pitchFamily="50" charset="0"/>
              </a:rPr>
            </a:br>
            <a:r>
              <a:rPr lang="en-US" sz="2400" dirty="0">
                <a:latin typeface="Museo Slab 500" pitchFamily="50" charset="0"/>
              </a:rPr>
              <a:t>Identity Management:</a:t>
            </a:r>
            <a:br>
              <a:rPr lang="en-US" sz="2400" dirty="0">
                <a:latin typeface="Museo Slab 500" pitchFamily="50" charset="0"/>
              </a:rPr>
            </a:br>
            <a:r>
              <a:rPr lang="en-US" sz="2400" dirty="0">
                <a:latin typeface="Museo Slab 500" pitchFamily="50" charset="0"/>
              </a:rPr>
              <a:t>Access to the Data Pipeline</a:t>
            </a:r>
          </a:p>
        </p:txBody>
      </p:sp>
      <p:graphicFrame>
        <p:nvGraphicFramePr>
          <p:cNvPr id="7" name="Table 6"/>
          <p:cNvGraphicFramePr>
            <a:graphicFrameLocks noGrp="1"/>
          </p:cNvGraphicFramePr>
          <p:nvPr>
            <p:extLst>
              <p:ext uri="{D42A27DB-BD31-4B8C-83A1-F6EECF244321}">
                <p14:modId xmlns:p14="http://schemas.microsoft.com/office/powerpoint/2010/main" val="466203372"/>
              </p:ext>
            </p:extLst>
          </p:nvPr>
        </p:nvGraphicFramePr>
        <p:xfrm>
          <a:off x="614854" y="1245475"/>
          <a:ext cx="3523593" cy="2373933"/>
        </p:xfrm>
        <a:graphic>
          <a:graphicData uri="http://schemas.openxmlformats.org/drawingml/2006/table">
            <a:tbl>
              <a:tblPr firstRow="1" bandRow="1">
                <a:tableStyleId>{5C22544A-7EE6-4342-B048-85BDC9FD1C3A}</a:tableStyleId>
              </a:tblPr>
              <a:tblGrid>
                <a:gridCol w="1600201">
                  <a:extLst>
                    <a:ext uri="{9D8B030D-6E8A-4147-A177-3AD203B41FA5}">
                      <a16:colId xmlns:a16="http://schemas.microsoft.com/office/drawing/2014/main" val="20000"/>
                    </a:ext>
                  </a:extLst>
                </a:gridCol>
                <a:gridCol w="1923392">
                  <a:extLst>
                    <a:ext uri="{9D8B030D-6E8A-4147-A177-3AD203B41FA5}">
                      <a16:colId xmlns:a16="http://schemas.microsoft.com/office/drawing/2014/main" val="20001"/>
                    </a:ext>
                  </a:extLst>
                </a:gridCol>
              </a:tblGrid>
              <a:tr h="807052">
                <a:tc>
                  <a:txBody>
                    <a:bodyPr/>
                    <a:lstStyle/>
                    <a:p>
                      <a:r>
                        <a:rPr lang="en-US" dirty="0"/>
                        <a:t>INTERCHANGE  ROLES </a:t>
                      </a:r>
                    </a:p>
                    <a:p>
                      <a:r>
                        <a:rPr lang="en-US" sz="1200" dirty="0"/>
                        <a:t>*1 per</a:t>
                      </a:r>
                      <a:r>
                        <a:rPr lang="en-US" sz="1200" baseline="0" dirty="0"/>
                        <a:t> account</a:t>
                      </a:r>
                      <a:endParaRPr lang="en-US" sz="1200" dirty="0"/>
                    </a:p>
                  </a:txBody>
                  <a:tcPr/>
                </a:tc>
                <a:tc>
                  <a:txBody>
                    <a:bodyPr/>
                    <a:lstStyle/>
                    <a:p>
                      <a:r>
                        <a:rPr lang="en-US" dirty="0"/>
                        <a:t>ENABLES</a:t>
                      </a:r>
                      <a:r>
                        <a:rPr lang="en-US" baseline="0" dirty="0"/>
                        <a:t> USER TO:</a:t>
                      </a:r>
                      <a:endParaRPr lang="en-US" dirty="0"/>
                    </a:p>
                  </a:txBody>
                  <a:tcPr/>
                </a:tc>
                <a:extLst>
                  <a:ext uri="{0D108BD9-81ED-4DB2-BD59-A6C34878D82A}">
                    <a16:rowId xmlns:a16="http://schemas.microsoft.com/office/drawing/2014/main" val="10000"/>
                  </a:ext>
                </a:extLst>
              </a:tr>
              <a:tr h="364681">
                <a:tc>
                  <a:txBody>
                    <a:bodyPr/>
                    <a:lstStyle/>
                    <a:p>
                      <a:r>
                        <a:rPr lang="en-US" strike="sngStrike" dirty="0"/>
                        <a:t>Viewer</a:t>
                      </a:r>
                    </a:p>
                  </a:txBody>
                  <a:tcPr/>
                </a:tc>
                <a:tc>
                  <a:txBody>
                    <a:bodyPr/>
                    <a:lstStyle/>
                    <a:p>
                      <a:r>
                        <a:rPr lang="en-US" strike="sngStrike" dirty="0"/>
                        <a:t>read-only access</a:t>
                      </a:r>
                    </a:p>
                  </a:txBody>
                  <a:tcPr/>
                </a:tc>
                <a:extLst>
                  <a:ext uri="{0D108BD9-81ED-4DB2-BD59-A6C34878D82A}">
                    <a16:rowId xmlns:a16="http://schemas.microsoft.com/office/drawing/2014/main" val="10001"/>
                  </a:ext>
                </a:extLst>
              </a:tr>
              <a:tr h="1185213">
                <a:tc>
                  <a:txBody>
                    <a:bodyPr/>
                    <a:lstStyle/>
                    <a:p>
                      <a:r>
                        <a:rPr lang="en-US" dirty="0"/>
                        <a:t>SPE~LEAUSER</a:t>
                      </a:r>
                    </a:p>
                    <a:p>
                      <a:r>
                        <a:rPr lang="en-US" sz="1100" dirty="0"/>
                        <a:t>*only</a:t>
                      </a:r>
                      <a:r>
                        <a:rPr lang="en-US" sz="1100" baseline="0" dirty="0"/>
                        <a:t> option for IEP Interchange</a:t>
                      </a:r>
                      <a:endParaRPr lang="en-US" sz="1100" dirty="0"/>
                    </a:p>
                  </a:txBody>
                  <a:tcPr/>
                </a:tc>
                <a:tc>
                  <a:txBody>
                    <a:bodyPr/>
                    <a:lstStyle/>
                    <a:p>
                      <a:r>
                        <a:rPr lang="en-US" dirty="0"/>
                        <a:t>upload files, view interchange level</a:t>
                      </a:r>
                      <a:r>
                        <a:rPr lang="en-US" baseline="0" dirty="0"/>
                        <a:t> errors</a:t>
                      </a:r>
                      <a:endParaRPr lang="en-US" dirty="0"/>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7511835"/>
              </p:ext>
            </p:extLst>
          </p:nvPr>
        </p:nvGraphicFramePr>
        <p:xfrm>
          <a:off x="4382814" y="1245476"/>
          <a:ext cx="4303986" cy="3490655"/>
        </p:xfrm>
        <a:graphic>
          <a:graphicData uri="http://schemas.openxmlformats.org/drawingml/2006/table">
            <a:tbl>
              <a:tblPr firstRow="1" bandRow="1">
                <a:tableStyleId>{5C22544A-7EE6-4342-B048-85BDC9FD1C3A}</a:tableStyleId>
              </a:tblPr>
              <a:tblGrid>
                <a:gridCol w="1680635">
                  <a:extLst>
                    <a:ext uri="{9D8B030D-6E8A-4147-A177-3AD203B41FA5}">
                      <a16:colId xmlns:a16="http://schemas.microsoft.com/office/drawing/2014/main" val="20000"/>
                    </a:ext>
                  </a:extLst>
                </a:gridCol>
                <a:gridCol w="2623351">
                  <a:extLst>
                    <a:ext uri="{9D8B030D-6E8A-4147-A177-3AD203B41FA5}">
                      <a16:colId xmlns:a16="http://schemas.microsoft.com/office/drawing/2014/main" val="20001"/>
                    </a:ext>
                  </a:extLst>
                </a:gridCol>
              </a:tblGrid>
              <a:tr h="766598">
                <a:tc>
                  <a:txBody>
                    <a:bodyPr/>
                    <a:lstStyle/>
                    <a:p>
                      <a:r>
                        <a:rPr lang="en-US" dirty="0"/>
                        <a:t>SNAPSHOT</a:t>
                      </a:r>
                      <a:r>
                        <a:rPr lang="en-US" baseline="0" dirty="0"/>
                        <a:t> </a:t>
                      </a:r>
                      <a:r>
                        <a:rPr lang="en-US" dirty="0"/>
                        <a:t>ROLES </a:t>
                      </a:r>
                    </a:p>
                    <a:p>
                      <a:r>
                        <a:rPr lang="en-US" sz="1200" dirty="0"/>
                        <a:t>*1 per account</a:t>
                      </a:r>
                    </a:p>
                  </a:txBody>
                  <a:tcPr>
                    <a:solidFill>
                      <a:srgbClr val="85477E"/>
                    </a:solidFill>
                  </a:tcPr>
                </a:tc>
                <a:tc>
                  <a:txBody>
                    <a:bodyPr/>
                    <a:lstStyle/>
                    <a:p>
                      <a:r>
                        <a:rPr lang="en-US" dirty="0"/>
                        <a:t>ENABLES USER TO:</a:t>
                      </a:r>
                    </a:p>
                  </a:txBody>
                  <a:tcPr>
                    <a:solidFill>
                      <a:srgbClr val="85477E"/>
                    </a:solidFill>
                  </a:tcPr>
                </a:tc>
                <a:extLst>
                  <a:ext uri="{0D108BD9-81ED-4DB2-BD59-A6C34878D82A}">
                    <a16:rowId xmlns:a16="http://schemas.microsoft.com/office/drawing/2014/main" val="10000"/>
                  </a:ext>
                </a:extLst>
              </a:tr>
              <a:tr h="438057">
                <a:tc>
                  <a:txBody>
                    <a:bodyPr/>
                    <a:lstStyle/>
                    <a:p>
                      <a:r>
                        <a:rPr lang="en-US" sz="1400" dirty="0"/>
                        <a:t>EOY~LEAVIEWER</a:t>
                      </a:r>
                    </a:p>
                  </a:txBody>
                  <a:tcPr>
                    <a:solidFill>
                      <a:srgbClr val="B97DB2"/>
                    </a:solidFill>
                  </a:tcPr>
                </a:tc>
                <a:tc>
                  <a:txBody>
                    <a:bodyPr/>
                    <a:lstStyle/>
                    <a:p>
                      <a:r>
                        <a:rPr lang="en-US" dirty="0"/>
                        <a:t>read-only access</a:t>
                      </a:r>
                    </a:p>
                  </a:txBody>
                  <a:tcPr>
                    <a:solidFill>
                      <a:srgbClr val="B97DB2"/>
                    </a:solidFill>
                  </a:tcPr>
                </a:tc>
                <a:extLst>
                  <a:ext uri="{0D108BD9-81ED-4DB2-BD59-A6C34878D82A}">
                    <a16:rowId xmlns:a16="http://schemas.microsoft.com/office/drawing/2014/main" val="10001"/>
                  </a:ext>
                </a:extLst>
              </a:tr>
              <a:tr h="766598">
                <a:tc>
                  <a:txBody>
                    <a:bodyPr/>
                    <a:lstStyle/>
                    <a:p>
                      <a:r>
                        <a:rPr lang="en-US" sz="1400" dirty="0"/>
                        <a:t>EOY~LEAUSER</a:t>
                      </a:r>
                    </a:p>
                  </a:txBody>
                  <a:tcPr>
                    <a:solidFill>
                      <a:srgbClr val="D6C2D2"/>
                    </a:solidFill>
                  </a:tcPr>
                </a:tc>
                <a:tc>
                  <a:txBody>
                    <a:bodyPr/>
                    <a:lstStyle/>
                    <a:p>
                      <a:r>
                        <a:rPr lang="en-US" dirty="0"/>
                        <a:t>create snapshots and view snapshot level errors</a:t>
                      </a:r>
                    </a:p>
                  </a:txBody>
                  <a:tcPr>
                    <a:solidFill>
                      <a:srgbClr val="D6C2D2"/>
                    </a:solidFill>
                  </a:tcPr>
                </a:tc>
                <a:extLst>
                  <a:ext uri="{0D108BD9-81ED-4DB2-BD59-A6C34878D82A}">
                    <a16:rowId xmlns:a16="http://schemas.microsoft.com/office/drawing/2014/main" val="10002"/>
                  </a:ext>
                </a:extLst>
              </a:tr>
              <a:tr h="1095140">
                <a:tc>
                  <a:txBody>
                    <a:bodyPr/>
                    <a:lstStyle/>
                    <a:p>
                      <a:r>
                        <a:rPr lang="en-US" sz="1400" dirty="0"/>
                        <a:t>EOY~LEAAPPROVER</a:t>
                      </a:r>
                    </a:p>
                    <a:p>
                      <a:r>
                        <a:rPr lang="en-US" sz="1400" dirty="0"/>
                        <a:t>*Need at least 1</a:t>
                      </a:r>
                    </a:p>
                  </a:txBody>
                  <a:tcPr>
                    <a:solidFill>
                      <a:srgbClr val="B97DB2"/>
                    </a:solidFill>
                  </a:tcPr>
                </a:tc>
                <a:tc>
                  <a:txBody>
                    <a:bodyPr/>
                    <a:lstStyle/>
                    <a:p>
                      <a:r>
                        <a:rPr lang="en-US" dirty="0"/>
                        <a:t>create</a:t>
                      </a:r>
                      <a:r>
                        <a:rPr lang="en-US" baseline="0" dirty="0"/>
                        <a:t> snapshots, view snapshot level errors, AND can approve data (Submit final snapshot to CDE) </a:t>
                      </a:r>
                      <a:endParaRPr lang="en-US" dirty="0"/>
                    </a:p>
                  </a:txBody>
                  <a:tcPr>
                    <a:solidFill>
                      <a:srgbClr val="B97DB2"/>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11</a:t>
            </a:fld>
            <a:endParaRPr lang="en-US" dirty="0"/>
          </a:p>
        </p:txBody>
      </p:sp>
    </p:spTree>
    <p:extLst>
      <p:ext uri="{BB962C8B-B14F-4D97-AF65-F5344CB8AC3E}">
        <p14:creationId xmlns:p14="http://schemas.microsoft.com/office/powerpoint/2010/main" val="3722824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019800" cy="1104900"/>
          </a:xfrm>
        </p:spPr>
        <p:txBody>
          <a:bodyPr/>
          <a:lstStyle/>
          <a:p>
            <a:br>
              <a:rPr lang="en-US" dirty="0">
                <a:solidFill>
                  <a:schemeClr val="tx1"/>
                </a:solidFill>
              </a:rPr>
            </a:br>
            <a:r>
              <a:rPr lang="en-US" dirty="0">
                <a:solidFill>
                  <a:schemeClr val="tx1"/>
                </a:solidFill>
              </a:rPr>
              <a:t>  </a:t>
            </a:r>
            <a:r>
              <a:rPr lang="en-US" dirty="0"/>
              <a:t>Special Education EOY 22-23 Timeline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13265840"/>
              </p:ext>
            </p:extLst>
          </p:nvPr>
        </p:nvGraphicFramePr>
        <p:xfrm>
          <a:off x="634841" y="1427110"/>
          <a:ext cx="7874317" cy="3749040"/>
        </p:xfrm>
        <a:graphic>
          <a:graphicData uri="http://schemas.openxmlformats.org/drawingml/2006/table">
            <a:tbl>
              <a:tblPr firstRow="1" bandRow="1">
                <a:tableStyleId>{21E4AEA4-8DFA-4A89-87EB-49C32662AFE0}</a:tableStyleId>
              </a:tblPr>
              <a:tblGrid>
                <a:gridCol w="2495273">
                  <a:extLst>
                    <a:ext uri="{9D8B030D-6E8A-4147-A177-3AD203B41FA5}">
                      <a16:colId xmlns:a16="http://schemas.microsoft.com/office/drawing/2014/main" val="20000"/>
                    </a:ext>
                  </a:extLst>
                </a:gridCol>
                <a:gridCol w="5379044">
                  <a:extLst>
                    <a:ext uri="{9D8B030D-6E8A-4147-A177-3AD203B41FA5}">
                      <a16:colId xmlns:a16="http://schemas.microsoft.com/office/drawing/2014/main" val="20001"/>
                    </a:ext>
                  </a:extLst>
                </a:gridCol>
              </a:tblGrid>
              <a:tr h="356579">
                <a:tc gridSpan="2">
                  <a:txBody>
                    <a:bodyPr/>
                    <a:lstStyle/>
                    <a:p>
                      <a:pPr algn="ctr"/>
                      <a:r>
                        <a:rPr lang="en-US" b="1" dirty="0">
                          <a:solidFill>
                            <a:schemeClr val="tx1"/>
                          </a:solidFill>
                        </a:rPr>
                        <a:t>Special Education End Of Year Timeline</a:t>
                      </a:r>
                      <a:r>
                        <a:rPr lang="en-US" b="1" dirty="0"/>
                        <a:t> </a:t>
                      </a:r>
                    </a:p>
                  </a:txBody>
                  <a:tcPr>
                    <a:solidFill>
                      <a:schemeClr val="bg2">
                        <a:lumMod val="75000"/>
                      </a:schemeClr>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t>May 1, 2023</a:t>
                      </a:r>
                    </a:p>
                  </a:txBody>
                  <a:tcPr>
                    <a:solidFill>
                      <a:schemeClr val="bg2"/>
                    </a:solidFill>
                  </a:tcPr>
                </a:tc>
                <a:tc>
                  <a:txBody>
                    <a:bodyPr/>
                    <a:lstStyle/>
                    <a:p>
                      <a:r>
                        <a:rPr lang="en-US" sz="1600" dirty="0"/>
                        <a:t>Sped</a:t>
                      </a:r>
                      <a:r>
                        <a:rPr lang="en-US" sz="1600" baseline="0" dirty="0"/>
                        <a:t> EOY</a:t>
                      </a:r>
                      <a:r>
                        <a:rPr lang="en-US" sz="1600" dirty="0"/>
                        <a:t> </a:t>
                      </a:r>
                      <a:r>
                        <a:rPr lang="en-US" sz="1600" baseline="0" dirty="0"/>
                        <a:t>Snapshot official open</a:t>
                      </a:r>
                      <a:endParaRPr lang="en-US" sz="1600" dirty="0"/>
                    </a:p>
                  </a:txBody>
                  <a:tcPr>
                    <a:solidFill>
                      <a:schemeClr val="bg2"/>
                    </a:solidFill>
                  </a:tcPr>
                </a:tc>
                <a:extLst>
                  <a:ext uri="{0D108BD9-81ED-4DB2-BD59-A6C34878D82A}">
                    <a16:rowId xmlns:a16="http://schemas.microsoft.com/office/drawing/2014/main" val="10001"/>
                  </a:ext>
                </a:extLst>
              </a:tr>
              <a:tr h="370840">
                <a:tc>
                  <a:txBody>
                    <a:bodyPr/>
                    <a:lstStyle/>
                    <a:p>
                      <a:r>
                        <a:rPr lang="en-US" sz="1600" b="1" dirty="0"/>
                        <a:t>June 29, 2023</a:t>
                      </a:r>
                    </a:p>
                  </a:txBody>
                  <a:tcPr>
                    <a:solidFill>
                      <a:schemeClr val="bg2">
                        <a:lumMod val="90000"/>
                      </a:schemeClr>
                    </a:solidFill>
                  </a:tcPr>
                </a:tc>
                <a:tc>
                  <a:txBody>
                    <a:bodyPr/>
                    <a:lstStyle/>
                    <a:p>
                      <a:r>
                        <a:rPr lang="en-US" sz="1600" b="1" dirty="0"/>
                        <a:t>IEP Interchange</a:t>
                      </a:r>
                      <a:r>
                        <a:rPr lang="en-US" sz="1600" b="1" baseline="0" dirty="0"/>
                        <a:t> errors resolved and at least 1 Sped EOY Snapshot created</a:t>
                      </a:r>
                      <a:endParaRPr lang="en-US" sz="1600" b="1" dirty="0"/>
                    </a:p>
                  </a:txBody>
                  <a:tcPr>
                    <a:solidFill>
                      <a:schemeClr val="bg2">
                        <a:lumMod val="90000"/>
                      </a:schemeClr>
                    </a:solidFill>
                  </a:tcPr>
                </a:tc>
                <a:extLst>
                  <a:ext uri="{0D108BD9-81ED-4DB2-BD59-A6C34878D82A}">
                    <a16:rowId xmlns:a16="http://schemas.microsoft.com/office/drawing/2014/main" val="10002"/>
                  </a:ext>
                </a:extLst>
              </a:tr>
              <a:tr h="370840">
                <a:tc>
                  <a:txBody>
                    <a:bodyPr/>
                    <a:lstStyle/>
                    <a:p>
                      <a:r>
                        <a:rPr lang="en-US" sz="1600" baseline="0" dirty="0"/>
                        <a:t>August 31</a:t>
                      </a:r>
                      <a:r>
                        <a:rPr lang="en-US" sz="1600" dirty="0"/>
                        <a:t>, 2023</a:t>
                      </a:r>
                    </a:p>
                  </a:txBody>
                  <a:tcPr>
                    <a:solidFill>
                      <a:schemeClr val="bg2"/>
                    </a:solidFill>
                  </a:tcPr>
                </a:tc>
                <a:tc>
                  <a:txBody>
                    <a:bodyPr/>
                    <a:lstStyle/>
                    <a:p>
                      <a:r>
                        <a:rPr lang="en-US" sz="1600" dirty="0"/>
                        <a:t>Exception requests</a:t>
                      </a:r>
                      <a:r>
                        <a:rPr lang="en-US" sz="1600" baseline="0" dirty="0"/>
                        <a:t> submitted to CDE by this date</a:t>
                      </a:r>
                      <a:endParaRPr lang="en-US" sz="1600" dirty="0"/>
                    </a:p>
                  </a:txBody>
                  <a:tcPr>
                    <a:solidFill>
                      <a:schemeClr val="bg2"/>
                    </a:solidFill>
                  </a:tcPr>
                </a:tc>
                <a:extLst>
                  <a:ext uri="{0D108BD9-81ED-4DB2-BD59-A6C34878D82A}">
                    <a16:rowId xmlns:a16="http://schemas.microsoft.com/office/drawing/2014/main" val="10003"/>
                  </a:ext>
                </a:extLst>
              </a:tr>
              <a:tr h="370840">
                <a:tc>
                  <a:txBody>
                    <a:bodyPr/>
                    <a:lstStyle/>
                    <a:p>
                      <a:r>
                        <a:rPr lang="en-US" sz="1600" b="0" dirty="0"/>
                        <a:t>September</a:t>
                      </a:r>
                      <a:r>
                        <a:rPr lang="en-US" sz="1600" b="0" baseline="0" dirty="0"/>
                        <a:t> 7, 2023</a:t>
                      </a:r>
                      <a:endParaRPr lang="en-US" sz="1600" b="0" dirty="0"/>
                    </a:p>
                  </a:txBody>
                  <a:tcPr>
                    <a:solidFill>
                      <a:schemeClr val="bg2">
                        <a:lumMod val="90000"/>
                      </a:schemeClr>
                    </a:solidFill>
                  </a:tcPr>
                </a:tc>
                <a:tc>
                  <a:txBody>
                    <a:bodyPr/>
                    <a:lstStyle/>
                    <a:p>
                      <a:r>
                        <a:rPr lang="en-US" sz="1600" b="0" baseline="0" dirty="0"/>
                        <a:t>Snapshot and Interchange errors resolved</a:t>
                      </a:r>
                      <a:endParaRPr lang="en-US" sz="1600" b="0" dirty="0"/>
                    </a:p>
                  </a:txBody>
                  <a:tcPr>
                    <a:solidFill>
                      <a:schemeClr val="bg2">
                        <a:lumMod val="90000"/>
                      </a:schemeClr>
                    </a:solidFill>
                  </a:tcPr>
                </a:tc>
                <a:extLst>
                  <a:ext uri="{0D108BD9-81ED-4DB2-BD59-A6C34878D82A}">
                    <a16:rowId xmlns:a16="http://schemas.microsoft.com/office/drawing/2014/main" val="10004"/>
                  </a:ext>
                </a:extLst>
              </a:tr>
              <a:tr h="370840">
                <a:tc>
                  <a:txBody>
                    <a:bodyPr/>
                    <a:lstStyle/>
                    <a:p>
                      <a:r>
                        <a:rPr lang="en-US" sz="1600" dirty="0"/>
                        <a:t>Sept.</a:t>
                      </a:r>
                      <a:r>
                        <a:rPr lang="en-US" sz="1600" baseline="0" dirty="0"/>
                        <a:t> 8 – Sept. 15, 2023</a:t>
                      </a:r>
                      <a:endParaRPr lang="en-US" sz="1600" dirty="0"/>
                    </a:p>
                  </a:txBody>
                  <a:tcPr>
                    <a:solidFill>
                      <a:schemeClr val="bg2"/>
                    </a:solidFill>
                  </a:tcPr>
                </a:tc>
                <a:tc>
                  <a:txBody>
                    <a:bodyPr/>
                    <a:lstStyle/>
                    <a:p>
                      <a:r>
                        <a:rPr lang="en-US" sz="1600" baseline="0" dirty="0"/>
                        <a:t>Initial Report Review </a:t>
                      </a:r>
                      <a:endParaRPr lang="en-US" sz="1600" dirty="0"/>
                    </a:p>
                  </a:txBody>
                  <a:tcPr>
                    <a:solidFill>
                      <a:schemeClr val="bg2"/>
                    </a:solidFill>
                  </a:tcPr>
                </a:tc>
                <a:extLst>
                  <a:ext uri="{0D108BD9-81ED-4DB2-BD59-A6C34878D82A}">
                    <a16:rowId xmlns:a16="http://schemas.microsoft.com/office/drawing/2014/main" val="10005"/>
                  </a:ext>
                </a:extLst>
              </a:tr>
              <a:tr h="370840">
                <a:tc>
                  <a:txBody>
                    <a:bodyPr/>
                    <a:lstStyle/>
                    <a:p>
                      <a:r>
                        <a:rPr lang="en-US" sz="1600" dirty="0"/>
                        <a:t>Sept.</a:t>
                      </a:r>
                      <a:r>
                        <a:rPr lang="en-US" sz="1600" baseline="0" dirty="0"/>
                        <a:t> 18 – Sept. 22, 2023</a:t>
                      </a:r>
                      <a:endParaRPr lang="en-US" sz="1600" dirty="0"/>
                    </a:p>
                  </a:txBody>
                  <a:tcPr>
                    <a:solidFill>
                      <a:schemeClr val="bg2">
                        <a:lumMod val="90000"/>
                      </a:schemeClr>
                    </a:solidFill>
                  </a:tcPr>
                </a:tc>
                <a:tc>
                  <a:txBody>
                    <a:bodyPr/>
                    <a:lstStyle/>
                    <a:p>
                      <a:r>
                        <a:rPr lang="en-US" sz="1600" dirty="0"/>
                        <a:t>Resolving</a:t>
                      </a:r>
                      <a:r>
                        <a:rPr lang="en-US" sz="1600" baseline="0" dirty="0"/>
                        <a:t> duplicates</a:t>
                      </a:r>
                      <a:endParaRPr lang="en-US" sz="1600" dirty="0"/>
                    </a:p>
                  </a:txBody>
                  <a:tcPr>
                    <a:solidFill>
                      <a:schemeClr val="bg2">
                        <a:lumMod val="90000"/>
                      </a:schemeClr>
                    </a:solidFill>
                  </a:tcPr>
                </a:tc>
                <a:extLst>
                  <a:ext uri="{0D108BD9-81ED-4DB2-BD59-A6C34878D82A}">
                    <a16:rowId xmlns:a16="http://schemas.microsoft.com/office/drawing/2014/main" val="10006"/>
                  </a:ext>
                </a:extLst>
              </a:tr>
              <a:tr h="370840">
                <a:tc>
                  <a:txBody>
                    <a:bodyPr/>
                    <a:lstStyle/>
                    <a:p>
                      <a:r>
                        <a:rPr lang="en-US" sz="1600" dirty="0"/>
                        <a:t>Sept.</a:t>
                      </a:r>
                      <a:r>
                        <a:rPr lang="en-US" sz="1600" baseline="0" dirty="0"/>
                        <a:t> 25 – Sept. 29, 2023</a:t>
                      </a:r>
                      <a:endParaRPr lang="en-US" sz="1600" dirty="0"/>
                    </a:p>
                  </a:txBody>
                  <a:tcPr>
                    <a:solidFill>
                      <a:schemeClr val="bg2"/>
                    </a:solidFill>
                  </a:tcPr>
                </a:tc>
                <a:tc>
                  <a:txBody>
                    <a:bodyPr/>
                    <a:lstStyle/>
                    <a:p>
                      <a:r>
                        <a:rPr lang="en-US" sz="1600" dirty="0"/>
                        <a:t>Final Report Review</a:t>
                      </a:r>
                    </a:p>
                  </a:txBody>
                  <a:tcPr>
                    <a:solidFill>
                      <a:schemeClr val="bg2"/>
                    </a:solidFill>
                  </a:tcPr>
                </a:tc>
                <a:extLst>
                  <a:ext uri="{0D108BD9-81ED-4DB2-BD59-A6C34878D82A}">
                    <a16:rowId xmlns:a16="http://schemas.microsoft.com/office/drawing/2014/main" val="10007"/>
                  </a:ext>
                </a:extLst>
              </a:tr>
              <a:tr h="370840">
                <a:tc>
                  <a:txBody>
                    <a:bodyPr/>
                    <a:lstStyle/>
                    <a:p>
                      <a:r>
                        <a:rPr lang="en-US" sz="1600" baseline="0" dirty="0"/>
                        <a:t>September 29, 2023</a:t>
                      </a:r>
                      <a:endParaRPr lang="en-US" sz="1600" dirty="0"/>
                    </a:p>
                  </a:txBody>
                  <a:tcPr>
                    <a:solidFill>
                      <a:schemeClr val="bg2">
                        <a:lumMod val="90000"/>
                      </a:schemeClr>
                    </a:solidFill>
                  </a:tcPr>
                </a:tc>
                <a:tc>
                  <a:txBody>
                    <a:bodyPr/>
                    <a:lstStyle/>
                    <a:p>
                      <a:r>
                        <a:rPr lang="en-US" sz="1600" dirty="0"/>
                        <a:t>Complete Snapshot – all errors resolved. Final Submission</a:t>
                      </a:r>
                      <a:r>
                        <a:rPr lang="en-US" sz="1600" baseline="0" dirty="0"/>
                        <a:t> due to Data Pipeline and DMS. </a:t>
                      </a:r>
                      <a:endParaRPr lang="en-US" sz="1600" dirty="0"/>
                    </a:p>
                  </a:txBody>
                  <a:tcPr>
                    <a:solidFill>
                      <a:schemeClr val="bg2">
                        <a:lumMod val="90000"/>
                      </a:schemeClr>
                    </a:solid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C479D5F6-EDCB-402A-AC08-4943A1820E8F}" type="slidenum">
              <a:rPr lang="en-US" smtClean="0"/>
              <a:pPr/>
              <a:t>12</a:t>
            </a:fld>
            <a:endParaRPr lang="en-US" dirty="0"/>
          </a:p>
        </p:txBody>
      </p:sp>
      <p:sp>
        <p:nvSpPr>
          <p:cNvPr id="3" name="Rectangle 2"/>
          <p:cNvSpPr/>
          <p:nvPr/>
        </p:nvSpPr>
        <p:spPr>
          <a:xfrm>
            <a:off x="765383" y="5570373"/>
            <a:ext cx="7968953" cy="646331"/>
          </a:xfrm>
          <a:prstGeom prst="rect">
            <a:avLst/>
          </a:prstGeom>
        </p:spPr>
        <p:txBody>
          <a:bodyPr wrap="square">
            <a:spAutoFit/>
          </a:bodyPr>
          <a:lstStyle/>
          <a:p>
            <a:r>
              <a:rPr lang="en-US" dirty="0"/>
              <a:t>Download full </a:t>
            </a:r>
            <a:r>
              <a:rPr lang="en-US" dirty="0">
                <a:hlinkClick r:id="rId2"/>
              </a:rPr>
              <a:t>Timeline</a:t>
            </a:r>
            <a:r>
              <a:rPr lang="en-US" dirty="0"/>
              <a:t>  </a:t>
            </a:r>
          </a:p>
          <a:p>
            <a:r>
              <a:rPr lang="en-US" dirty="0"/>
              <a:t> </a:t>
            </a:r>
            <a:endParaRPr lang="en-US" sz="2000" dirty="0"/>
          </a:p>
        </p:txBody>
      </p:sp>
      <p:sp>
        <p:nvSpPr>
          <p:cNvPr id="7" name="5-Point Star 5">
            <a:extLst>
              <a:ext uri="{FF2B5EF4-FFF2-40B4-BE49-F238E27FC236}">
                <a16:creationId xmlns:a16="http://schemas.microsoft.com/office/drawing/2014/main" id="{C5459A0F-30CE-493E-8DF8-6997A04FC2A1}"/>
              </a:ext>
            </a:extLst>
          </p:cNvPr>
          <p:cNvSpPr/>
          <p:nvPr/>
        </p:nvSpPr>
        <p:spPr>
          <a:xfrm>
            <a:off x="223071" y="2346816"/>
            <a:ext cx="331648" cy="280149"/>
          </a:xfrm>
          <a:prstGeom prst="star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97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Special Education IEP Interchange/Special Education EOY Snapshot</a:t>
            </a:r>
          </a:p>
        </p:txBody>
      </p:sp>
      <p:sp>
        <p:nvSpPr>
          <p:cNvPr id="2" name="Slide Number Placeholder 1"/>
          <p:cNvSpPr>
            <a:spLocks noGrp="1"/>
          </p:cNvSpPr>
          <p:nvPr>
            <p:ph type="sldNum" sz="quarter" idx="12"/>
          </p:nvPr>
        </p:nvSpPr>
        <p:spPr/>
        <p:txBody>
          <a:bodyPr/>
          <a:lstStyle/>
          <a:p>
            <a:fld id="{67726FA2-3EC9-4717-AD62-D8C823692DD3}" type="slidenum">
              <a:rPr lang="en-US" smtClean="0"/>
              <a:pPr/>
              <a:t>13</a:t>
            </a:fld>
            <a:endParaRPr lang="en-US" dirty="0"/>
          </a:p>
        </p:txBody>
      </p:sp>
    </p:spTree>
    <p:extLst>
      <p:ext uri="{BB962C8B-B14F-4D97-AF65-F5344CB8AC3E}">
        <p14:creationId xmlns:p14="http://schemas.microsoft.com/office/powerpoint/2010/main" val="5496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sz="2800" dirty="0"/>
              <a:t>From where does the Special Education EOY Snapshot extract data?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35294490"/>
              </p:ext>
            </p:extLst>
          </p:nvPr>
        </p:nvGraphicFramePr>
        <p:xfrm>
          <a:off x="366111" y="133087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082902" y="4657060"/>
            <a:ext cx="4933507" cy="1600438"/>
          </a:xfrm>
          <a:prstGeom prst="rect">
            <a:avLst/>
          </a:prstGeom>
          <a:noFill/>
        </p:spPr>
        <p:txBody>
          <a:bodyPr wrap="square" rtlCol="0">
            <a:spAutoFit/>
          </a:bodyPr>
          <a:lstStyle/>
          <a:p>
            <a:r>
              <a:rPr lang="en-US" sz="1400" dirty="0"/>
              <a:t>*A snapshot is a point in time “picture” of your data extracted from the Interchange files </a:t>
            </a:r>
          </a:p>
          <a:p>
            <a:endParaRPr lang="en-US" sz="1400" dirty="0"/>
          </a:p>
          <a:p>
            <a:pPr marL="285750" indent="-285750">
              <a:buFont typeface="Arial" panose="020B0604020202020204" pitchFamily="34" charset="0"/>
              <a:buChar char="•"/>
            </a:pPr>
            <a:r>
              <a:rPr lang="en-US" sz="1400" dirty="0"/>
              <a:t>You may begin creating snapshots once the required files are uploaded</a:t>
            </a:r>
          </a:p>
          <a:p>
            <a:pPr marL="285750" indent="-285750">
              <a:buFont typeface="Arial" panose="020B0604020202020204" pitchFamily="34" charset="0"/>
              <a:buChar char="•"/>
            </a:pPr>
            <a:r>
              <a:rPr lang="en-US" sz="1400" dirty="0"/>
              <a:t>Records with errors at the interchange level will </a:t>
            </a:r>
            <a:r>
              <a:rPr lang="en-US" sz="1400" u="sng" dirty="0"/>
              <a:t>not</a:t>
            </a:r>
            <a:r>
              <a:rPr lang="en-US" sz="1400" dirty="0"/>
              <a:t> pull into your level 2 snapshot validations</a:t>
            </a:r>
          </a:p>
        </p:txBody>
      </p:sp>
      <p:pic>
        <p:nvPicPr>
          <p:cNvPr id="5123" name="Picture 3" descr="C:\Users\Heitman_L\AppData\Local\Microsoft\Windows\Temporary Internet Files\Content.IE5\G531FJ0Q\132543726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7335" y="1142999"/>
            <a:ext cx="1997515" cy="13794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30440" y="1519331"/>
            <a:ext cx="2695076" cy="461665"/>
          </a:xfrm>
          <a:prstGeom prst="rect">
            <a:avLst/>
          </a:prstGeom>
          <a:noFill/>
        </p:spPr>
        <p:txBody>
          <a:bodyPr wrap="square" rtlCol="0">
            <a:spAutoFit/>
          </a:bodyPr>
          <a:lstStyle/>
          <a:p>
            <a:r>
              <a:rPr lang="en-US" sz="2400" b="1" dirty="0"/>
              <a:t>IEP Interchange</a:t>
            </a:r>
          </a:p>
        </p:txBody>
      </p:sp>
      <p:sp>
        <p:nvSpPr>
          <p:cNvPr id="15" name="TextBox 14"/>
          <p:cNvSpPr txBox="1"/>
          <p:nvPr/>
        </p:nvSpPr>
        <p:spPr>
          <a:xfrm>
            <a:off x="845599" y="3855133"/>
            <a:ext cx="2813870" cy="738664"/>
          </a:xfrm>
          <a:prstGeom prst="rect">
            <a:avLst/>
          </a:prstGeom>
          <a:noFill/>
        </p:spPr>
        <p:txBody>
          <a:bodyPr wrap="square" rtlCol="0">
            <a:spAutoFit/>
          </a:bodyPr>
          <a:lstStyle/>
          <a:p>
            <a:pPr lvl="0"/>
            <a:r>
              <a:rPr lang="en-US" sz="2400" b="1" dirty="0">
                <a:solidFill>
                  <a:srgbClr val="000000"/>
                </a:solidFill>
              </a:rPr>
              <a:t>Student Interchange</a:t>
            </a:r>
          </a:p>
          <a:p>
            <a:endParaRPr lang="en-US" dirty="0"/>
          </a:p>
        </p:txBody>
      </p:sp>
      <p:sp>
        <p:nvSpPr>
          <p:cNvPr id="6" name="Oval 5"/>
          <p:cNvSpPr/>
          <p:nvPr/>
        </p:nvSpPr>
        <p:spPr>
          <a:xfrm>
            <a:off x="989838" y="2302226"/>
            <a:ext cx="1262696" cy="1077218"/>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47957" y="2302226"/>
            <a:ext cx="1288759" cy="108228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2056" y="2601310"/>
            <a:ext cx="1040523" cy="276999"/>
          </a:xfrm>
          <a:prstGeom prst="rect">
            <a:avLst/>
          </a:prstGeom>
          <a:noFill/>
        </p:spPr>
        <p:txBody>
          <a:bodyPr wrap="square" rtlCol="0">
            <a:spAutoFit/>
          </a:bodyPr>
          <a:lstStyle/>
          <a:p>
            <a:pPr algn="ctr"/>
            <a:r>
              <a:rPr lang="en-US" sz="1200" b="1" dirty="0"/>
              <a:t>Child  File</a:t>
            </a:r>
          </a:p>
        </p:txBody>
      </p:sp>
      <p:sp>
        <p:nvSpPr>
          <p:cNvPr id="9" name="Oval 8"/>
          <p:cNvSpPr/>
          <p:nvPr/>
        </p:nvSpPr>
        <p:spPr>
          <a:xfrm>
            <a:off x="989838" y="4417487"/>
            <a:ext cx="1288142" cy="1225425"/>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Student Dem File</a:t>
            </a:r>
          </a:p>
        </p:txBody>
      </p:sp>
      <p:sp>
        <p:nvSpPr>
          <p:cNvPr id="17" name="Oval 16"/>
          <p:cNvSpPr/>
          <p:nvPr/>
        </p:nvSpPr>
        <p:spPr>
          <a:xfrm>
            <a:off x="2337376" y="4447287"/>
            <a:ext cx="1288142" cy="1196705"/>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Student School Association File</a:t>
            </a:r>
          </a:p>
        </p:txBody>
      </p:sp>
      <p:sp>
        <p:nvSpPr>
          <p:cNvPr id="18" name="TextBox 17"/>
          <p:cNvSpPr txBox="1"/>
          <p:nvPr/>
        </p:nvSpPr>
        <p:spPr>
          <a:xfrm>
            <a:off x="2252534" y="2601310"/>
            <a:ext cx="1491776" cy="276999"/>
          </a:xfrm>
          <a:prstGeom prst="rect">
            <a:avLst/>
          </a:prstGeom>
          <a:noFill/>
        </p:spPr>
        <p:txBody>
          <a:bodyPr wrap="square" rtlCol="0">
            <a:spAutoFit/>
          </a:bodyPr>
          <a:lstStyle/>
          <a:p>
            <a:pPr algn="ctr"/>
            <a:r>
              <a:rPr lang="en-US" sz="1200" b="1" dirty="0"/>
              <a:t>Participation File</a:t>
            </a:r>
          </a:p>
        </p:txBody>
      </p:sp>
      <p:sp>
        <p:nvSpPr>
          <p:cNvPr id="2" name="Slide Number Placeholder 1"/>
          <p:cNvSpPr>
            <a:spLocks noGrp="1"/>
          </p:cNvSpPr>
          <p:nvPr>
            <p:ph type="sldNum" sz="quarter" idx="12"/>
          </p:nvPr>
        </p:nvSpPr>
        <p:spPr/>
        <p:txBody>
          <a:bodyPr/>
          <a:lstStyle/>
          <a:p>
            <a:fld id="{34A3F748-31DA-4297-96EF-69DC737B5DDE}" type="slidenum">
              <a:rPr lang="en-US" smtClean="0"/>
              <a:t>14</a:t>
            </a:fld>
            <a:endParaRPr lang="en-US" dirty="0"/>
          </a:p>
        </p:txBody>
      </p:sp>
      <p:sp>
        <p:nvSpPr>
          <p:cNvPr id="19" name="TextBox 18">
            <a:extLst>
              <a:ext uri="{FF2B5EF4-FFF2-40B4-BE49-F238E27FC236}">
                <a16:creationId xmlns:a16="http://schemas.microsoft.com/office/drawing/2014/main" id="{F9543CDF-D86E-4568-B9BC-A9DB6E5B6528}"/>
              </a:ext>
            </a:extLst>
          </p:cNvPr>
          <p:cNvSpPr txBox="1"/>
          <p:nvPr/>
        </p:nvSpPr>
        <p:spPr>
          <a:xfrm>
            <a:off x="476977" y="885227"/>
            <a:ext cx="4647460" cy="461665"/>
          </a:xfrm>
          <a:prstGeom prst="rect">
            <a:avLst/>
          </a:prstGeom>
          <a:noFill/>
        </p:spPr>
        <p:txBody>
          <a:bodyPr wrap="square">
            <a:spAutoFit/>
          </a:bodyPr>
          <a:lstStyle/>
          <a:p>
            <a:r>
              <a:rPr lang="en-US" sz="1200" dirty="0"/>
              <a:t>*An Interchange is the data holding place where your data files may be uploaded and validated throughout the school year</a:t>
            </a:r>
          </a:p>
        </p:txBody>
      </p:sp>
    </p:spTree>
    <p:extLst>
      <p:ext uri="{BB962C8B-B14F-4D97-AF65-F5344CB8AC3E}">
        <p14:creationId xmlns:p14="http://schemas.microsoft.com/office/powerpoint/2010/main" val="244602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42103" y="1375872"/>
            <a:ext cx="3787168" cy="3039110"/>
          </a:xfrm>
          <a:solidFill>
            <a:schemeClr val="accent1">
              <a:lumMod val="40000"/>
              <a:lumOff val="60000"/>
            </a:schemeClr>
          </a:solidFill>
          <a:ln>
            <a:solidFill>
              <a:schemeClr val="tx1"/>
            </a:solidFill>
          </a:ln>
        </p:spPr>
        <p:txBody>
          <a:bodyPr>
            <a:normAutofit/>
          </a:bodyPr>
          <a:lstStyle/>
          <a:p>
            <a:pPr marL="0" indent="0">
              <a:buNone/>
            </a:pPr>
            <a:r>
              <a:rPr lang="en-US" sz="1400" b="1" u="sng" dirty="0"/>
              <a:t>Child File</a:t>
            </a:r>
          </a:p>
          <a:p>
            <a:r>
              <a:rPr lang="en-US" sz="1400" dirty="0"/>
              <a:t>Demographic information</a:t>
            </a:r>
          </a:p>
          <a:p>
            <a:r>
              <a:rPr lang="en-US" sz="1400" dirty="0"/>
              <a:t>1 record per student</a:t>
            </a:r>
          </a:p>
          <a:p>
            <a:r>
              <a:rPr lang="en-US" sz="1400" dirty="0"/>
              <a:t>The primary source of this information is the Student Interchange </a:t>
            </a:r>
            <a:r>
              <a:rPr lang="en-US" sz="1400" b="1" dirty="0"/>
              <a:t>Student Demographic File -Untagged File </a:t>
            </a:r>
            <a:r>
              <a:rPr lang="en-US" sz="1400" dirty="0"/>
              <a:t>IF LASIDS match between district and AU</a:t>
            </a:r>
          </a:p>
          <a:p>
            <a:r>
              <a:rPr lang="en-US" sz="1400" dirty="0"/>
              <a:t>If student is not required to be submitted in the Student Interchange (private school or facility students) the demographic data is pulled from this file into the snapshot</a:t>
            </a:r>
          </a:p>
          <a:p>
            <a:pPr marL="0" indent="0">
              <a:buNone/>
            </a:pPr>
            <a:endParaRPr lang="en-US" sz="1400" b="1"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dirty="0"/>
          </a:p>
        </p:txBody>
      </p:sp>
      <p:sp>
        <p:nvSpPr>
          <p:cNvPr id="7" name="Content Placeholder 6"/>
          <p:cNvSpPr>
            <a:spLocks noGrp="1"/>
          </p:cNvSpPr>
          <p:nvPr>
            <p:ph idx="4294967295"/>
          </p:nvPr>
        </p:nvSpPr>
        <p:spPr>
          <a:xfrm>
            <a:off x="4635064" y="1375872"/>
            <a:ext cx="4248805" cy="3039110"/>
          </a:xfrm>
          <a:prstGeom prst="rect">
            <a:avLst/>
          </a:prstGeom>
          <a:solidFill>
            <a:schemeClr val="accent4">
              <a:lumMod val="20000"/>
              <a:lumOff val="80000"/>
            </a:schemeClr>
          </a:solidFill>
          <a:ln>
            <a:solidFill>
              <a:schemeClr val="tx1"/>
            </a:solidFill>
          </a:ln>
        </p:spPr>
        <p:txBody>
          <a:bodyPr>
            <a:normAutofit fontScale="25000" lnSpcReduction="20000"/>
          </a:bodyPr>
          <a:lstStyle/>
          <a:p>
            <a:pPr marL="0" indent="0">
              <a:buNone/>
            </a:pPr>
            <a:r>
              <a:rPr lang="en-US" sz="5600" b="1" u="sng" dirty="0"/>
              <a:t>Participation File </a:t>
            </a:r>
          </a:p>
          <a:p>
            <a:r>
              <a:rPr lang="en-US" sz="5600" dirty="0"/>
              <a:t>Special Education services information</a:t>
            </a:r>
          </a:p>
          <a:p>
            <a:r>
              <a:rPr lang="en-US" sz="5600" dirty="0"/>
              <a:t>1 record per student</a:t>
            </a:r>
          </a:p>
          <a:p>
            <a:r>
              <a:rPr lang="en-US" sz="5600" dirty="0"/>
              <a:t>Record should reflect a student’s </a:t>
            </a:r>
            <a:r>
              <a:rPr lang="en-US" sz="5600" u="sng" dirty="0"/>
              <a:t>latest Sped status </a:t>
            </a:r>
            <a:r>
              <a:rPr lang="en-US" sz="5600" dirty="0"/>
              <a:t>within the reporting period</a:t>
            </a:r>
          </a:p>
          <a:p>
            <a:r>
              <a:rPr lang="en-US" sz="5600" dirty="0"/>
              <a:t>The primary source of the </a:t>
            </a:r>
            <a:r>
              <a:rPr lang="en-US" sz="5600" b="1" dirty="0"/>
              <a:t>Entry Grade Level </a:t>
            </a:r>
            <a:r>
              <a:rPr lang="en-US" sz="5600" dirty="0"/>
              <a:t>field is the Student Interchange </a:t>
            </a:r>
            <a:r>
              <a:rPr lang="en-US" sz="5600" b="1" dirty="0"/>
              <a:t>Student School Association File- Untagged File</a:t>
            </a:r>
            <a:r>
              <a:rPr lang="en-US" sz="5600" dirty="0"/>
              <a:t> </a:t>
            </a:r>
          </a:p>
          <a:p>
            <a:r>
              <a:rPr lang="en-US" sz="5600" dirty="0"/>
              <a:t>If student is not required to be submitted in the Student Interchange (private school or facility students) the Grade Level is pulled from this file</a:t>
            </a:r>
          </a:p>
          <a:p>
            <a:pPr marL="0" indent="0">
              <a:buNone/>
            </a:pPr>
            <a:endParaRPr lang="en-US" sz="5600" b="1" dirty="0"/>
          </a:p>
          <a:p>
            <a:endParaRPr lang="en-US" sz="1600" dirty="0"/>
          </a:p>
          <a:p>
            <a:pPr marL="0" indent="0">
              <a:buNone/>
            </a:pPr>
            <a:endParaRPr lang="en-US" sz="1600" dirty="0"/>
          </a:p>
          <a:p>
            <a:pPr marL="0" indent="0">
              <a:buNone/>
            </a:pPr>
            <a:r>
              <a:rPr lang="en-US" sz="1600" dirty="0"/>
              <a:t> </a:t>
            </a:r>
          </a:p>
        </p:txBody>
      </p:sp>
      <p:sp>
        <p:nvSpPr>
          <p:cNvPr id="5" name="Title 4"/>
          <p:cNvSpPr>
            <a:spLocks noGrp="1"/>
          </p:cNvSpPr>
          <p:nvPr>
            <p:ph type="title"/>
          </p:nvPr>
        </p:nvSpPr>
        <p:spPr>
          <a:xfrm>
            <a:off x="245193" y="254514"/>
            <a:ext cx="6651263" cy="756418"/>
          </a:xfrm>
        </p:spPr>
        <p:txBody>
          <a:bodyPr/>
          <a:lstStyle/>
          <a:p>
            <a:r>
              <a:rPr lang="en-US" dirty="0"/>
              <a:t>Special Education IEP Interchange – 2 Files</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15</a:t>
            </a:fld>
            <a:endParaRPr lang="en-US" dirty="0"/>
          </a:p>
        </p:txBody>
      </p:sp>
      <p:sp>
        <p:nvSpPr>
          <p:cNvPr id="3" name="Rectangle 2"/>
          <p:cNvSpPr/>
          <p:nvPr/>
        </p:nvSpPr>
        <p:spPr>
          <a:xfrm>
            <a:off x="529839" y="4045173"/>
            <a:ext cx="3999432" cy="523220"/>
          </a:xfrm>
          <a:prstGeom prst="rect">
            <a:avLst/>
          </a:prstGeom>
        </p:spPr>
        <p:txBody>
          <a:bodyPr wrap="square">
            <a:spAutoFit/>
          </a:bodyPr>
          <a:lstStyle/>
          <a:p>
            <a:endParaRPr lang="en-US" sz="1400" dirty="0"/>
          </a:p>
          <a:p>
            <a:endParaRPr lang="en-US" sz="1400" dirty="0"/>
          </a:p>
        </p:txBody>
      </p:sp>
      <p:sp>
        <p:nvSpPr>
          <p:cNvPr id="4" name="TextBox 3"/>
          <p:cNvSpPr txBox="1"/>
          <p:nvPr/>
        </p:nvSpPr>
        <p:spPr>
          <a:xfrm>
            <a:off x="2529555" y="4369514"/>
            <a:ext cx="4864938" cy="110799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1600" dirty="0"/>
              <a:t>Each record must have a valid SASID and/or a LASID</a:t>
            </a:r>
          </a:p>
          <a:p>
            <a:pPr marL="285750" indent="-285750">
              <a:buFont typeface="Arial" panose="020B0604020202020204" pitchFamily="34" charset="0"/>
              <a:buChar char="•"/>
            </a:pPr>
            <a:r>
              <a:rPr lang="en-US" sz="1600" dirty="0"/>
              <a:t>Each record must have matching record/SASID and/or LASID combo on both files</a:t>
            </a:r>
          </a:p>
        </p:txBody>
      </p:sp>
    </p:spTree>
    <p:extLst>
      <p:ext uri="{BB962C8B-B14F-4D97-AF65-F5344CB8AC3E}">
        <p14:creationId xmlns:p14="http://schemas.microsoft.com/office/powerpoint/2010/main" val="339442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E261-9731-0DAE-AEE0-CC8D535B600A}"/>
              </a:ext>
            </a:extLst>
          </p:cNvPr>
          <p:cNvSpPr>
            <a:spLocks noGrp="1"/>
          </p:cNvSpPr>
          <p:nvPr>
            <p:ph type="title"/>
          </p:nvPr>
        </p:nvSpPr>
        <p:spPr/>
        <p:txBody>
          <a:bodyPr/>
          <a:lstStyle/>
          <a:p>
            <a:r>
              <a:rPr lang="en-US" dirty="0"/>
              <a:t>CEIS – Coordinated Early Intervening Services File</a:t>
            </a:r>
          </a:p>
        </p:txBody>
      </p:sp>
      <p:pic>
        <p:nvPicPr>
          <p:cNvPr id="6" name="Content Placeholder 5">
            <a:extLst>
              <a:ext uri="{FF2B5EF4-FFF2-40B4-BE49-F238E27FC236}">
                <a16:creationId xmlns:a16="http://schemas.microsoft.com/office/drawing/2014/main" id="{EF85913A-70DB-8F41-EDEA-30B9683E2885}"/>
              </a:ext>
            </a:extLst>
          </p:cNvPr>
          <p:cNvPicPr>
            <a:picLocks noGrp="1" noChangeAspect="1"/>
          </p:cNvPicPr>
          <p:nvPr>
            <p:ph idx="1"/>
          </p:nvPr>
        </p:nvPicPr>
        <p:blipFill>
          <a:blip r:embed="rId2"/>
          <a:stretch>
            <a:fillRect/>
          </a:stretch>
        </p:blipFill>
        <p:spPr>
          <a:xfrm>
            <a:off x="628650" y="2473226"/>
            <a:ext cx="7886700" cy="3509581"/>
          </a:xfrm>
        </p:spPr>
      </p:pic>
      <p:sp>
        <p:nvSpPr>
          <p:cNvPr id="4" name="Slide Number Placeholder 3">
            <a:extLst>
              <a:ext uri="{FF2B5EF4-FFF2-40B4-BE49-F238E27FC236}">
                <a16:creationId xmlns:a16="http://schemas.microsoft.com/office/drawing/2014/main" id="{02563131-2B1D-F2BE-CC53-EC00FF29985B}"/>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
        <p:nvSpPr>
          <p:cNvPr id="7" name="TextBox 6">
            <a:extLst>
              <a:ext uri="{FF2B5EF4-FFF2-40B4-BE49-F238E27FC236}">
                <a16:creationId xmlns:a16="http://schemas.microsoft.com/office/drawing/2014/main" id="{A09B1A21-DEA8-95F1-67BC-56DBBC82A2F9}"/>
              </a:ext>
            </a:extLst>
          </p:cNvPr>
          <p:cNvSpPr txBox="1"/>
          <p:nvPr/>
        </p:nvSpPr>
        <p:spPr>
          <a:xfrm>
            <a:off x="628650" y="1459832"/>
            <a:ext cx="745657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There is a third file in the IEP Interchange - Coordinated Early Intervening Services File </a:t>
            </a:r>
          </a:p>
          <a:p>
            <a:pPr marL="285750" indent="-285750">
              <a:buFont typeface="Arial" panose="020B0604020202020204" pitchFamily="34" charset="0"/>
              <a:buChar char="•"/>
            </a:pPr>
            <a:r>
              <a:rPr lang="en-US" b="1" dirty="0"/>
              <a:t>This file is only required for a small number of AUs that meet the circumstances below in a given reporting year:</a:t>
            </a:r>
          </a:p>
        </p:txBody>
      </p:sp>
    </p:spTree>
    <p:extLst>
      <p:ext uri="{BB962C8B-B14F-4D97-AF65-F5344CB8AC3E}">
        <p14:creationId xmlns:p14="http://schemas.microsoft.com/office/powerpoint/2010/main" val="188834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68FB-41A8-4082-8BCC-0FEEB8B2261C}"/>
              </a:ext>
            </a:extLst>
          </p:cNvPr>
          <p:cNvSpPr>
            <a:spLocks noGrp="1"/>
          </p:cNvSpPr>
          <p:nvPr>
            <p:ph type="title"/>
          </p:nvPr>
        </p:nvSpPr>
        <p:spPr/>
        <p:txBody>
          <a:bodyPr/>
          <a:lstStyle/>
          <a:p>
            <a:r>
              <a:rPr lang="en-US" dirty="0"/>
              <a:t>Participation File Layout Screenshot Continued</a:t>
            </a:r>
          </a:p>
        </p:txBody>
      </p:sp>
      <p:pic>
        <p:nvPicPr>
          <p:cNvPr id="4" name="Picture 3">
            <a:extLst>
              <a:ext uri="{FF2B5EF4-FFF2-40B4-BE49-F238E27FC236}">
                <a16:creationId xmlns:a16="http://schemas.microsoft.com/office/drawing/2014/main" id="{C588C8C4-221B-4BF3-9F7A-8B5628465C3A}"/>
              </a:ext>
            </a:extLst>
          </p:cNvPr>
          <p:cNvPicPr>
            <a:picLocks noChangeAspect="1"/>
          </p:cNvPicPr>
          <p:nvPr/>
        </p:nvPicPr>
        <p:blipFill rotWithShape="1">
          <a:blip r:embed="rId2"/>
          <a:srcRect l="22097" t="15806" r="23226" b="16194"/>
          <a:stretch/>
        </p:blipFill>
        <p:spPr>
          <a:xfrm>
            <a:off x="147484" y="1541206"/>
            <a:ext cx="5938931" cy="4616247"/>
          </a:xfrm>
          <a:prstGeom prst="rect">
            <a:avLst/>
          </a:prstGeom>
        </p:spPr>
      </p:pic>
      <p:sp>
        <p:nvSpPr>
          <p:cNvPr id="6" name="TextBox 5">
            <a:extLst>
              <a:ext uri="{FF2B5EF4-FFF2-40B4-BE49-F238E27FC236}">
                <a16:creationId xmlns:a16="http://schemas.microsoft.com/office/drawing/2014/main" id="{4D12E79E-C584-4F23-A5AC-8DEA808E91B7}"/>
              </a:ext>
            </a:extLst>
          </p:cNvPr>
          <p:cNvSpPr txBox="1"/>
          <p:nvPr/>
        </p:nvSpPr>
        <p:spPr>
          <a:xfrm>
            <a:off x="6003968" y="1725671"/>
            <a:ext cx="3057586" cy="2123658"/>
          </a:xfrm>
          <a:prstGeom prst="rect">
            <a:avLst/>
          </a:prstGeom>
          <a:solidFill>
            <a:schemeClr val="accent4">
              <a:lumMod val="20000"/>
              <a:lumOff val="80000"/>
            </a:schemeClr>
          </a:solidFill>
          <a:ln>
            <a:solidFill>
              <a:schemeClr val="tx1"/>
            </a:solidFill>
          </a:ln>
        </p:spPr>
        <p:txBody>
          <a:bodyPr wrap="square" rtlCol="0">
            <a:spAutoFit/>
          </a:bodyPr>
          <a:lstStyle/>
          <a:p>
            <a:r>
              <a:rPr lang="en-US" sz="1200" dirty="0">
                <a:latin typeface="+mn-lt"/>
              </a:rPr>
              <a:t>What’s included in the file layout? </a:t>
            </a:r>
          </a:p>
          <a:p>
            <a:pPr marL="342900" indent="-342900">
              <a:buFont typeface="Arial" panose="020B0604020202020204" pitchFamily="34" charset="0"/>
              <a:buChar char="•"/>
            </a:pPr>
            <a:r>
              <a:rPr lang="en-US" sz="1200" dirty="0">
                <a:latin typeface="+mn-lt"/>
              </a:rPr>
              <a:t>Dependencies and record expectation</a:t>
            </a:r>
          </a:p>
          <a:p>
            <a:pPr marL="342900" indent="-342900">
              <a:buFont typeface="Arial" panose="020B0604020202020204" pitchFamily="34" charset="0"/>
              <a:buChar char="•"/>
            </a:pPr>
            <a:r>
              <a:rPr lang="en-US" sz="1200" dirty="0">
                <a:latin typeface="+mn-lt"/>
              </a:rPr>
              <a:t>Name and Order (format) of the fields   </a:t>
            </a:r>
          </a:p>
          <a:p>
            <a:pPr marL="342900" indent="-342900">
              <a:buFont typeface="Arial" panose="020B0604020202020204" pitchFamily="34" charset="0"/>
              <a:buChar char="•"/>
            </a:pPr>
            <a:r>
              <a:rPr lang="en-US" sz="1200" dirty="0"/>
              <a:t>Number</a:t>
            </a:r>
            <a:r>
              <a:rPr lang="en-US" sz="1200" dirty="0">
                <a:latin typeface="+mn-lt"/>
              </a:rPr>
              <a:t> of characters in each field</a:t>
            </a:r>
          </a:p>
          <a:p>
            <a:pPr marL="342900" indent="-342900">
              <a:buFont typeface="Arial" panose="020B0604020202020204" pitchFamily="34" charset="0"/>
              <a:buChar char="•"/>
            </a:pPr>
            <a:r>
              <a:rPr lang="en-US" sz="1200" dirty="0">
                <a:latin typeface="+mn-lt"/>
              </a:rPr>
              <a:t>Examples and remarks that help clarify</a:t>
            </a:r>
          </a:p>
          <a:p>
            <a:pPr marL="342900" indent="-342900">
              <a:buFont typeface="Arial" panose="020B0604020202020204" pitchFamily="34" charset="0"/>
              <a:buChar char="•"/>
            </a:pPr>
            <a:r>
              <a:rPr lang="en-US" sz="1200" b="1" dirty="0">
                <a:latin typeface="+mn-lt"/>
              </a:rPr>
              <a:t>Data field name, definition, and applicable codes for each field provided below the ordered format</a:t>
            </a:r>
          </a:p>
          <a:p>
            <a:pPr marL="342900" indent="-342900">
              <a:buFont typeface="Arial" panose="020B0604020202020204" pitchFamily="34" charset="0"/>
              <a:buChar char="•"/>
            </a:pPr>
            <a:r>
              <a:rPr lang="en-US" sz="1200" dirty="0">
                <a:latin typeface="+mn-lt"/>
              </a:rPr>
              <a:t>Changes listed at bottom of layout and highlighted or crossed out in the name and definitions</a:t>
            </a:r>
          </a:p>
        </p:txBody>
      </p:sp>
      <p:sp>
        <p:nvSpPr>
          <p:cNvPr id="3" name="Slide Number Placeholder 2">
            <a:extLst>
              <a:ext uri="{FF2B5EF4-FFF2-40B4-BE49-F238E27FC236}">
                <a16:creationId xmlns:a16="http://schemas.microsoft.com/office/drawing/2014/main" id="{C1BD981D-4801-4A4E-8D70-32761AA187E0}"/>
              </a:ext>
            </a:extLst>
          </p:cNvPr>
          <p:cNvSpPr>
            <a:spLocks noGrp="1"/>
          </p:cNvSpPr>
          <p:nvPr>
            <p:ph type="sldNum" sz="quarter" idx="12"/>
          </p:nvPr>
        </p:nvSpPr>
        <p:spPr/>
        <p:txBody>
          <a:bodyPr/>
          <a:lstStyle/>
          <a:p>
            <a:fld id="{C479D5F6-EDCB-402A-AC08-4943A1820E8F}" type="slidenum">
              <a:rPr lang="en-US" smtClean="0"/>
              <a:pPr/>
              <a:t>17</a:t>
            </a:fld>
            <a:endParaRPr lang="en-US" dirty="0"/>
          </a:p>
        </p:txBody>
      </p:sp>
      <p:cxnSp>
        <p:nvCxnSpPr>
          <p:cNvPr id="7" name="Straight Connector 6">
            <a:extLst>
              <a:ext uri="{FF2B5EF4-FFF2-40B4-BE49-F238E27FC236}">
                <a16:creationId xmlns:a16="http://schemas.microsoft.com/office/drawing/2014/main" id="{7FCB28EC-D24D-1C0D-9E51-8B62343E5106}"/>
              </a:ext>
            </a:extLst>
          </p:cNvPr>
          <p:cNvCxnSpPr/>
          <p:nvPr/>
        </p:nvCxnSpPr>
        <p:spPr>
          <a:xfrm>
            <a:off x="692727" y="1948873"/>
            <a:ext cx="858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9ACE84-B8A0-1973-4786-6BF82F7A39E0}"/>
              </a:ext>
            </a:extLst>
          </p:cNvPr>
          <p:cNvSpPr txBox="1"/>
          <p:nvPr/>
        </p:nvSpPr>
        <p:spPr>
          <a:xfrm>
            <a:off x="692727" y="1541206"/>
            <a:ext cx="1533237" cy="553998"/>
          </a:xfrm>
          <a:prstGeom prst="rect">
            <a:avLst/>
          </a:prstGeom>
          <a:noFill/>
        </p:spPr>
        <p:txBody>
          <a:bodyPr wrap="square" rtlCol="0">
            <a:spAutoFit/>
          </a:bodyPr>
          <a:lstStyle/>
          <a:p>
            <a:r>
              <a:rPr lang="en-US" sz="1200" dirty="0"/>
              <a:t>2022-2023</a:t>
            </a:r>
          </a:p>
          <a:p>
            <a:endParaRPr lang="en-US" dirty="0"/>
          </a:p>
        </p:txBody>
      </p:sp>
    </p:spTree>
    <p:extLst>
      <p:ext uri="{BB962C8B-B14F-4D97-AF65-F5344CB8AC3E}">
        <p14:creationId xmlns:p14="http://schemas.microsoft.com/office/powerpoint/2010/main" val="387571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0E9E-B3E5-4B90-ACC5-1B00C9B288B8}"/>
              </a:ext>
            </a:extLst>
          </p:cNvPr>
          <p:cNvSpPr>
            <a:spLocks noGrp="1"/>
          </p:cNvSpPr>
          <p:nvPr>
            <p:ph type="title"/>
          </p:nvPr>
        </p:nvSpPr>
        <p:spPr/>
        <p:txBody>
          <a:bodyPr/>
          <a:lstStyle/>
          <a:p>
            <a:r>
              <a:rPr lang="en-US" dirty="0"/>
              <a:t>Special Education Participation File Layout</a:t>
            </a:r>
          </a:p>
        </p:txBody>
      </p:sp>
      <p:pic>
        <p:nvPicPr>
          <p:cNvPr id="6" name="Content Placeholder 5">
            <a:extLst>
              <a:ext uri="{FF2B5EF4-FFF2-40B4-BE49-F238E27FC236}">
                <a16:creationId xmlns:a16="http://schemas.microsoft.com/office/drawing/2014/main" id="{0DF99A9E-2480-4F92-A242-13D90F37B295}"/>
              </a:ext>
            </a:extLst>
          </p:cNvPr>
          <p:cNvPicPr>
            <a:picLocks noGrp="1" noChangeAspect="1"/>
          </p:cNvPicPr>
          <p:nvPr>
            <p:ph idx="1"/>
          </p:nvPr>
        </p:nvPicPr>
        <p:blipFill rotWithShape="1">
          <a:blip r:embed="rId2"/>
          <a:srcRect l="23762" t="17114" r="25407" b="5804"/>
          <a:stretch/>
        </p:blipFill>
        <p:spPr>
          <a:xfrm>
            <a:off x="1386394" y="1563328"/>
            <a:ext cx="5051277" cy="4787590"/>
          </a:xfrm>
        </p:spPr>
      </p:pic>
      <p:sp>
        <p:nvSpPr>
          <p:cNvPr id="4" name="Slide Number Placeholder 3">
            <a:extLst>
              <a:ext uri="{FF2B5EF4-FFF2-40B4-BE49-F238E27FC236}">
                <a16:creationId xmlns:a16="http://schemas.microsoft.com/office/drawing/2014/main" id="{596F0973-C879-4014-BE8A-F43345915237}"/>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12" name="Arrow: Right 11">
            <a:extLst>
              <a:ext uri="{FF2B5EF4-FFF2-40B4-BE49-F238E27FC236}">
                <a16:creationId xmlns:a16="http://schemas.microsoft.com/office/drawing/2014/main" id="{3618A08A-70AB-4975-81BA-AD5618382C77}"/>
              </a:ext>
            </a:extLst>
          </p:cNvPr>
          <p:cNvSpPr/>
          <p:nvPr/>
        </p:nvSpPr>
        <p:spPr>
          <a:xfrm>
            <a:off x="479368" y="1526455"/>
            <a:ext cx="1176849" cy="449827"/>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C1E4EA-B912-424F-8E59-8439BCA2E123}"/>
              </a:ext>
            </a:extLst>
          </p:cNvPr>
          <p:cNvSpPr txBox="1"/>
          <p:nvPr/>
        </p:nvSpPr>
        <p:spPr>
          <a:xfrm>
            <a:off x="615790" y="1604921"/>
            <a:ext cx="1176849" cy="538609"/>
          </a:xfrm>
          <a:prstGeom prst="rect">
            <a:avLst/>
          </a:prstGeom>
          <a:noFill/>
        </p:spPr>
        <p:txBody>
          <a:bodyPr wrap="square" rtlCol="0">
            <a:spAutoFit/>
          </a:bodyPr>
          <a:lstStyle/>
          <a:p>
            <a:r>
              <a:rPr lang="en-US" sz="1100" b="1" dirty="0"/>
              <a:t>Field Name</a:t>
            </a:r>
          </a:p>
          <a:p>
            <a:endParaRPr lang="en-US" dirty="0"/>
          </a:p>
        </p:txBody>
      </p:sp>
      <p:sp>
        <p:nvSpPr>
          <p:cNvPr id="14" name="Arrow: Right 13">
            <a:extLst>
              <a:ext uri="{FF2B5EF4-FFF2-40B4-BE49-F238E27FC236}">
                <a16:creationId xmlns:a16="http://schemas.microsoft.com/office/drawing/2014/main" id="{6C21E444-CC79-4C33-BA47-D5DA636C126D}"/>
              </a:ext>
            </a:extLst>
          </p:cNvPr>
          <p:cNvSpPr/>
          <p:nvPr/>
        </p:nvSpPr>
        <p:spPr>
          <a:xfrm rot="10800000">
            <a:off x="5997062" y="1491650"/>
            <a:ext cx="1246238" cy="484632"/>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7654E-FF02-4B87-B776-90B2B7B4A2B5}"/>
              </a:ext>
            </a:extLst>
          </p:cNvPr>
          <p:cNvSpPr txBox="1"/>
          <p:nvPr/>
        </p:nvSpPr>
        <p:spPr>
          <a:xfrm>
            <a:off x="6133484" y="1604921"/>
            <a:ext cx="1504336" cy="553998"/>
          </a:xfrm>
          <a:prstGeom prst="rect">
            <a:avLst/>
          </a:prstGeom>
          <a:noFill/>
        </p:spPr>
        <p:txBody>
          <a:bodyPr wrap="square" rtlCol="0">
            <a:spAutoFit/>
          </a:bodyPr>
          <a:lstStyle/>
          <a:p>
            <a:r>
              <a:rPr lang="en-US" sz="1100" b="1" dirty="0"/>
              <a:t>Field Definition</a:t>
            </a:r>
          </a:p>
          <a:p>
            <a:endParaRPr lang="en-US" dirty="0"/>
          </a:p>
        </p:txBody>
      </p:sp>
      <p:sp>
        <p:nvSpPr>
          <p:cNvPr id="20" name="Left Brace 19">
            <a:extLst>
              <a:ext uri="{FF2B5EF4-FFF2-40B4-BE49-F238E27FC236}">
                <a16:creationId xmlns:a16="http://schemas.microsoft.com/office/drawing/2014/main" id="{603B8382-A230-739A-D783-7449001F624E}"/>
              </a:ext>
            </a:extLst>
          </p:cNvPr>
          <p:cNvSpPr/>
          <p:nvPr/>
        </p:nvSpPr>
        <p:spPr>
          <a:xfrm>
            <a:off x="667849" y="2221995"/>
            <a:ext cx="1176849" cy="3534227"/>
          </a:xfrm>
          <a:prstGeom prst="leftBrace">
            <a:avLst>
              <a:gd name="adj1" fmla="val 8333"/>
              <a:gd name="adj2" fmla="val 50216"/>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84393F0C-A0FF-6734-7E6E-89683007676C}"/>
              </a:ext>
            </a:extLst>
          </p:cNvPr>
          <p:cNvSpPr/>
          <p:nvPr/>
        </p:nvSpPr>
        <p:spPr>
          <a:xfrm>
            <a:off x="89941" y="3275351"/>
            <a:ext cx="1036211" cy="507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E4B605-EBE1-38FE-83B0-4310FD42DAFC}"/>
              </a:ext>
            </a:extLst>
          </p:cNvPr>
          <p:cNvSpPr txBox="1"/>
          <p:nvPr/>
        </p:nvSpPr>
        <p:spPr>
          <a:xfrm>
            <a:off x="89942" y="3275351"/>
            <a:ext cx="1036210" cy="5078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sz="900" b="1" dirty="0"/>
              <a:t>All applicable codes and their definitions</a:t>
            </a:r>
          </a:p>
        </p:txBody>
      </p:sp>
    </p:spTree>
    <p:extLst>
      <p:ext uri="{BB962C8B-B14F-4D97-AF65-F5344CB8AC3E}">
        <p14:creationId xmlns:p14="http://schemas.microsoft.com/office/powerpoint/2010/main" val="16453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7264" y="186972"/>
            <a:ext cx="3765536" cy="567314"/>
          </a:xfrm>
        </p:spPr>
        <p:txBody>
          <a:bodyPr>
            <a:normAutofit fontScale="90000"/>
          </a:bodyPr>
          <a:lstStyle/>
          <a:p>
            <a:r>
              <a:rPr lang="en-US" dirty="0"/>
              <a:t>Special Education EOY:</a:t>
            </a:r>
            <a:br>
              <a:rPr lang="en-US" dirty="0"/>
            </a:br>
            <a:r>
              <a:rPr lang="en-US" dirty="0"/>
              <a:t>File Upload Tips</a:t>
            </a:r>
            <a:br>
              <a:rPr lang="en-US" dirty="0"/>
            </a:br>
            <a:endParaRPr lang="en-US" dirty="0"/>
          </a:p>
        </p:txBody>
      </p:sp>
      <p:sp>
        <p:nvSpPr>
          <p:cNvPr id="5" name="Content Placeholder 4"/>
          <p:cNvSpPr>
            <a:spLocks noGrp="1"/>
          </p:cNvSpPr>
          <p:nvPr>
            <p:ph idx="1"/>
          </p:nvPr>
        </p:nvSpPr>
        <p:spPr/>
        <p:txBody>
          <a:bodyPr>
            <a:normAutofit/>
          </a:bodyPr>
          <a:lstStyle/>
          <a:p>
            <a:pPr>
              <a:buFont typeface="Wingdings" panose="05000000000000000000" pitchFamily="2" charset="2"/>
              <a:buChar char="ü"/>
            </a:pPr>
            <a:r>
              <a:rPr lang="en-US" sz="1200" dirty="0"/>
              <a:t>Excel, CSV, or Text formats are accepted</a:t>
            </a:r>
          </a:p>
          <a:p>
            <a:pPr>
              <a:buFont typeface="Wingdings" panose="05000000000000000000" pitchFamily="2" charset="2"/>
              <a:buChar char="ü"/>
            </a:pPr>
            <a:r>
              <a:rPr lang="en-US" sz="1200" dirty="0"/>
              <a:t>Excel templates for Child and Participation Files posted on the </a:t>
            </a:r>
            <a:r>
              <a:rPr lang="en-US" sz="1200" dirty="0">
                <a:hlinkClick r:id="rId2"/>
              </a:rPr>
              <a:t>IEP Interchange </a:t>
            </a:r>
            <a:r>
              <a:rPr lang="en-US" sz="1200" dirty="0"/>
              <a:t>page under Templates (if needed)</a:t>
            </a:r>
          </a:p>
          <a:p>
            <a:pPr>
              <a:buFont typeface="Wingdings" panose="05000000000000000000" pitchFamily="2" charset="2"/>
              <a:buChar char="ü"/>
            </a:pPr>
            <a:r>
              <a:rPr lang="en-US" sz="1200" dirty="0"/>
              <a:t>No blank fields (it likely won’t upload if there are blanks)</a:t>
            </a:r>
          </a:p>
          <a:p>
            <a:pPr>
              <a:buFont typeface="Wingdings" panose="05000000000000000000" pitchFamily="2" charset="2"/>
              <a:buChar char="ü"/>
            </a:pPr>
            <a:r>
              <a:rPr lang="en-US" sz="1200" dirty="0"/>
              <a:t>Be sure the file is not open when uploading it</a:t>
            </a:r>
          </a:p>
          <a:p>
            <a:pPr>
              <a:buFont typeface="Wingdings" panose="05000000000000000000" pitchFamily="2" charset="2"/>
              <a:buChar char="ü"/>
            </a:pPr>
            <a:r>
              <a:rPr lang="en-US" sz="1200" dirty="0"/>
              <a:t>Be sure each field has the correct number of digits  </a:t>
            </a:r>
          </a:p>
          <a:p>
            <a:pPr>
              <a:buFont typeface="Wingdings" panose="05000000000000000000" pitchFamily="2" charset="2"/>
              <a:buChar char="ü"/>
            </a:pPr>
            <a:r>
              <a:rPr lang="en-US" sz="1200" dirty="0">
                <a:highlight>
                  <a:srgbClr val="FFFF00"/>
                </a:highlight>
              </a:rPr>
              <a:t>If your file won’t upload, add the filter to each column and scan the column filter box for those that have incorrect characters (i.e. letters instead of numbers or too few or too many digits)</a:t>
            </a:r>
          </a:p>
          <a:p>
            <a:pPr marL="0" indent="0">
              <a:buNone/>
            </a:pPr>
            <a:endParaRPr lang="en-US" sz="1200" dirty="0"/>
          </a:p>
          <a:p>
            <a:pPr>
              <a:buFont typeface="Wingdings" panose="05000000000000000000" pitchFamily="2" charset="2"/>
              <a:buChar char="v"/>
            </a:pPr>
            <a:r>
              <a:rPr lang="en-US" sz="1200" dirty="0">
                <a:highlight>
                  <a:srgbClr val="FFFF00"/>
                </a:highlight>
              </a:rPr>
              <a:t>PLEASE BE AWARE OF THIS ISSUE WITH CSV Files</a:t>
            </a:r>
          </a:p>
          <a:p>
            <a:pPr marL="342900" lvl="1" indent="0">
              <a:buNone/>
            </a:pPr>
            <a:r>
              <a:rPr lang="en-US" sz="1200" dirty="0"/>
              <a:t>CSV files lose leading zeros within a data field after opening. A file will not upload/process successfully unless the field has the correct number of bytes so any field that could start with a zero will not have the correct number of bytes unless you format it to text in order to retain those leading zeros. Find steps for converting it to text posted </a:t>
            </a:r>
            <a:r>
              <a:rPr lang="en-US" sz="1200" dirty="0">
                <a:hlinkClick r:id="rId3"/>
              </a:rPr>
              <a:t>here.</a:t>
            </a:r>
            <a:endParaRPr lang="en-US" sz="1200" dirty="0"/>
          </a:p>
          <a:p>
            <a:pPr marL="342900" lvl="1" indent="0">
              <a:buNone/>
            </a:pPr>
            <a:endParaRPr lang="en-US" sz="900" dirty="0"/>
          </a:p>
          <a:p>
            <a:pPr marL="0" indent="0">
              <a:buNone/>
            </a:pPr>
            <a:endParaRPr lang="en-US" sz="1200" dirty="0"/>
          </a:p>
          <a:p>
            <a:pPr marL="557213" lvl="1" indent="-214313">
              <a:buFont typeface="Wingdings" panose="05000000000000000000" pitchFamily="2" charset="2"/>
              <a:buChar char="q"/>
            </a:pPr>
            <a:r>
              <a:rPr lang="en-US" sz="1350" dirty="0"/>
              <a:t>Create a folder to save your files in.</a:t>
            </a:r>
          </a:p>
          <a:p>
            <a:pPr marL="557213" lvl="1" indent="-214313">
              <a:buFont typeface="Wingdings" panose="05000000000000000000" pitchFamily="2" charset="2"/>
              <a:buChar char="q"/>
            </a:pPr>
            <a:r>
              <a:rPr lang="en-US" sz="1350" dirty="0"/>
              <a:t>Use a simple versioning process to keep track of the files uploaded.</a:t>
            </a:r>
          </a:p>
          <a:p>
            <a:pPr marL="557213" lvl="1" indent="-214313">
              <a:buFont typeface="Wingdings" panose="05000000000000000000" pitchFamily="2" charset="2"/>
              <a:buChar char="q"/>
            </a:pPr>
            <a:r>
              <a:rPr lang="en-US" sz="1350" dirty="0"/>
              <a:t>Create an email folder for handling the Data Pipeline System Generated Emails as you will need to refer to them throughout the Data Pipeline Process.</a:t>
            </a: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22205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54514"/>
            <a:ext cx="7548571" cy="756418"/>
          </a:xfrm>
        </p:spPr>
        <p:txBody>
          <a:bodyPr>
            <a:normAutofit/>
          </a:bodyPr>
          <a:lstStyle/>
          <a:p>
            <a:r>
              <a:rPr lang="en-US" dirty="0"/>
              <a:t>Special Education EOY – Annual Training</a:t>
            </a:r>
          </a:p>
        </p:txBody>
      </p:sp>
      <p:sp>
        <p:nvSpPr>
          <p:cNvPr id="2" name="Content Placeholder 1"/>
          <p:cNvSpPr>
            <a:spLocks noGrp="1"/>
          </p:cNvSpPr>
          <p:nvPr>
            <p:ph idx="1"/>
          </p:nvPr>
        </p:nvSpPr>
        <p:spPr>
          <a:xfrm>
            <a:off x="645514" y="1431633"/>
            <a:ext cx="7886700" cy="4640674"/>
          </a:xfrm>
        </p:spPr>
        <p:txBody>
          <a:bodyPr>
            <a:normAutofit/>
          </a:bodyPr>
          <a:lstStyle/>
          <a:p>
            <a:pPr marL="547688" lvl="1" indent="-257175" eaLnBrk="1" hangingPunct="1">
              <a:spcBef>
                <a:spcPts val="0"/>
              </a:spcBef>
              <a:buNone/>
              <a:defRPr/>
            </a:pPr>
            <a:r>
              <a:rPr lang="en-US" sz="1600" dirty="0"/>
              <a:t>Welcome and thank you for joining the training!</a:t>
            </a:r>
          </a:p>
          <a:p>
            <a:pPr marL="547688" lvl="1" indent="-257175" eaLnBrk="1" hangingPunct="1">
              <a:spcBef>
                <a:spcPts val="0"/>
              </a:spcBef>
              <a:buNone/>
              <a:defRPr/>
            </a:pPr>
            <a:endParaRPr lang="en-US" sz="1600" dirty="0"/>
          </a:p>
          <a:p>
            <a:pPr marL="0" indent="0">
              <a:buNone/>
            </a:pPr>
            <a:endParaRPr lang="en-US" sz="1600" dirty="0">
              <a:solidFill>
                <a:schemeClr val="tx1"/>
              </a:solidFill>
            </a:endParaRPr>
          </a:p>
          <a:p>
            <a:pPr marL="0" indent="0">
              <a:buNone/>
            </a:pPr>
            <a:r>
              <a:rPr lang="en-US" sz="1600" dirty="0">
                <a:solidFill>
                  <a:schemeClr val="tx1"/>
                </a:solidFill>
              </a:rPr>
              <a:t>Webinar Training Date: </a:t>
            </a:r>
            <a:endParaRPr lang="en-US" sz="1600" strike="sngStrike" dirty="0">
              <a:solidFill>
                <a:schemeClr val="tx1"/>
              </a:solidFill>
            </a:endParaRPr>
          </a:p>
          <a:p>
            <a:pPr marL="285750" indent="-285750"/>
            <a:r>
              <a:rPr lang="en-US" sz="2000" b="1" dirty="0">
                <a:highlight>
                  <a:srgbClr val="FFFF00"/>
                </a:highlight>
              </a:rPr>
              <a:t>Tuesday May 9  10:00 – 11:30</a:t>
            </a:r>
          </a:p>
          <a:p>
            <a:pPr marL="742950" lvl="1" indent="-285750"/>
            <a:r>
              <a:rPr lang="en-US" sz="1600" b="1" dirty="0"/>
              <a:t>Slides and recording will be posted </a:t>
            </a:r>
            <a:r>
              <a:rPr lang="en-US" sz="1600" b="1" dirty="0">
                <a:hlinkClick r:id="rId2"/>
              </a:rPr>
              <a:t>here</a:t>
            </a: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4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endParaRPr lang="en-US" sz="1800" b="1" dirty="0">
              <a:solidFill>
                <a:srgbClr val="252424"/>
              </a:solidFill>
              <a:latin typeface="Segoe UI" panose="020B0502040204020203" pitchFamily="34" charset="0"/>
              <a:ea typeface="Calibri" panose="020F0502020204030204" pitchFamily="34" charset="0"/>
            </a:endParaRPr>
          </a:p>
          <a:p>
            <a:pPr marL="0" marR="0" indent="0">
              <a:spcBef>
                <a:spcPts val="0"/>
              </a:spcBef>
              <a:spcAft>
                <a:spcPts val="0"/>
              </a:spcAft>
              <a:buNone/>
            </a:pPr>
            <a:r>
              <a:rPr lang="en-US" sz="1800" b="1" dirty="0"/>
              <a:t> </a:t>
            </a:r>
          </a:p>
          <a:p>
            <a:pPr marL="0" indent="0">
              <a:buNone/>
            </a:pPr>
            <a:endParaRPr lang="en-US" sz="1800" b="1" dirty="0">
              <a:solidFill>
                <a:schemeClr val="tx1"/>
              </a:solidFill>
            </a:endParaRPr>
          </a:p>
        </p:txBody>
      </p:sp>
      <p:sp>
        <p:nvSpPr>
          <p:cNvPr id="4" name="Rectangle 3"/>
          <p:cNvSpPr/>
          <p:nvPr/>
        </p:nvSpPr>
        <p:spPr>
          <a:xfrm>
            <a:off x="209862" y="5759094"/>
            <a:ext cx="7869836" cy="307777"/>
          </a:xfrm>
          <a:prstGeom prst="rect">
            <a:avLst/>
          </a:prstGeom>
        </p:spPr>
        <p:txBody>
          <a:bodyPr wrap="square">
            <a:spAutoFit/>
          </a:bodyPr>
          <a:lstStyle/>
          <a:p>
            <a:r>
              <a:rPr lang="en-US" sz="1400" dirty="0">
                <a:solidFill>
                  <a:schemeClr val="bg1">
                    <a:lumMod val="50000"/>
                  </a:schemeClr>
                </a:solidFill>
              </a:rPr>
              <a:t>          </a:t>
            </a:r>
            <a:r>
              <a:rPr lang="en-US" sz="1200" i="1" dirty="0"/>
              <a:t>Special Education EOY - Lindsey Heitman - heitman_l@cde.state.co.us  (303) 866-5759</a:t>
            </a:r>
          </a:p>
        </p:txBody>
      </p:sp>
      <p:pic>
        <p:nvPicPr>
          <p:cNvPr id="5" name="Picture 2">
            <a:extLst>
              <a:ext uri="{FF2B5EF4-FFF2-40B4-BE49-F238E27FC236}">
                <a16:creationId xmlns:a16="http://schemas.microsoft.com/office/drawing/2014/main" id="{26A4D403-6EF9-8DD9-772F-7019E13CB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510" y="1905196"/>
            <a:ext cx="3450409" cy="27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31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Snapshot Criteria</a:t>
            </a:r>
          </a:p>
        </p:txBody>
      </p:sp>
      <p:sp>
        <p:nvSpPr>
          <p:cNvPr id="2" name="Content Placeholder 1"/>
          <p:cNvSpPr>
            <a:spLocks noGrp="1"/>
          </p:cNvSpPr>
          <p:nvPr>
            <p:ph idx="1"/>
          </p:nvPr>
        </p:nvSpPr>
        <p:spPr>
          <a:ln>
            <a:solidFill>
              <a:schemeClr val="tx1"/>
            </a:solidFill>
            <a:prstDash val="sysDot"/>
          </a:ln>
        </p:spPr>
        <p:txBody>
          <a:bodyPr>
            <a:normAutofit fontScale="92500" lnSpcReduction="10000"/>
          </a:bodyPr>
          <a:lstStyle/>
          <a:p>
            <a:pPr>
              <a:defRPr/>
            </a:pPr>
            <a:r>
              <a:rPr lang="en-US" sz="1700" dirty="0"/>
              <a:t>Pull all error-free records from the Participation and Child </a:t>
            </a:r>
            <a:br>
              <a:rPr lang="en-US" sz="1700" dirty="0"/>
            </a:br>
            <a:r>
              <a:rPr lang="en-US" sz="1700" dirty="0"/>
              <a:t>files </a:t>
            </a:r>
            <a:r>
              <a:rPr lang="en-US" sz="1700" dirty="0">
                <a:solidFill>
                  <a:srgbClr val="FF0000"/>
                </a:solidFill>
              </a:rPr>
              <a:t>(except those with a PAI code of 23, 24, 31, and 32 or Special Education Part C Referral code of 00) </a:t>
            </a:r>
            <a:r>
              <a:rPr lang="en-US" sz="1700" dirty="0"/>
              <a:t>and match them with records in the Student Profile interchange (Student Demographic file and School Association file). </a:t>
            </a:r>
          </a:p>
          <a:p>
            <a:pPr>
              <a:defRPr/>
            </a:pPr>
            <a:r>
              <a:rPr lang="en-US" sz="1700" dirty="0"/>
              <a:t>If the record is not submitted to the Student Interchange, the demographic fields will be pulled from the Special Education Child file.</a:t>
            </a:r>
          </a:p>
          <a:p>
            <a:pPr>
              <a:defRPr/>
            </a:pPr>
            <a:r>
              <a:rPr lang="en-US" sz="1700" dirty="0"/>
              <a:t>The Special Education Child, Participation, and Student Interchange files will be joined based on the following criteria: SASID, </a:t>
            </a:r>
            <a:r>
              <a:rPr lang="en-US" sz="1700" dirty="0">
                <a:highlight>
                  <a:srgbClr val="FFFF00"/>
                </a:highlight>
              </a:rPr>
              <a:t>LASID</a:t>
            </a:r>
            <a:r>
              <a:rPr lang="en-US" sz="1700" dirty="0"/>
              <a:t>, school year, Admin Unit (or district), and error free records.</a:t>
            </a:r>
          </a:p>
          <a:p>
            <a:pPr>
              <a:defRPr/>
            </a:pPr>
            <a:r>
              <a:rPr lang="en-US" sz="1700" dirty="0">
                <a:highlight>
                  <a:srgbClr val="FFFF00"/>
                </a:highlight>
              </a:rPr>
              <a:t>Data pulled from the Student Profile Interchange will be the </a:t>
            </a:r>
            <a:r>
              <a:rPr lang="en-US" sz="1700" i="1" dirty="0">
                <a:highlight>
                  <a:srgbClr val="FFFF00"/>
                </a:highlight>
              </a:rPr>
              <a:t>untagged </a:t>
            </a:r>
            <a:r>
              <a:rPr lang="en-US" sz="1700" dirty="0">
                <a:highlight>
                  <a:srgbClr val="FFFF00"/>
                </a:highlight>
              </a:rPr>
              <a:t>data</a:t>
            </a:r>
          </a:p>
          <a:p>
            <a:pPr>
              <a:defRPr/>
            </a:pPr>
            <a:endParaRPr lang="en-US" sz="1800" dirty="0"/>
          </a:p>
          <a:p>
            <a:pPr>
              <a:defRPr/>
            </a:pPr>
            <a:endParaRPr lang="en-US" sz="1800" dirty="0"/>
          </a:p>
          <a:p>
            <a:pPr marL="45720" indent="0">
              <a:buFont typeface="Wingdings" charset="2"/>
              <a:buNone/>
              <a:defRPr/>
            </a:pPr>
            <a:r>
              <a:rPr lang="en-US" sz="1700" dirty="0">
                <a:solidFill>
                  <a:schemeClr val="tx1"/>
                </a:solidFill>
              </a:rPr>
              <a:t>*Note: if records are missing from your snapshot, it is likely they have one of the following:</a:t>
            </a:r>
          </a:p>
          <a:p>
            <a:pPr marL="788670" lvl="1" indent="-285750">
              <a:defRPr/>
            </a:pPr>
            <a:r>
              <a:rPr lang="en-US" sz="1500" dirty="0">
                <a:solidFill>
                  <a:schemeClr val="tx1"/>
                </a:solidFill>
              </a:rPr>
              <a:t>errors at the Interchange level</a:t>
            </a:r>
          </a:p>
          <a:p>
            <a:pPr marL="788670" lvl="1" indent="-285750">
              <a:defRPr/>
            </a:pPr>
            <a:r>
              <a:rPr lang="en-US" sz="1500" dirty="0">
                <a:solidFill>
                  <a:schemeClr val="tx1"/>
                </a:solidFill>
              </a:rPr>
              <a:t>contain one of the excluded PAI codes above (which may be correct if student has already been exited) </a:t>
            </a:r>
          </a:p>
          <a:p>
            <a:pPr marL="788670" lvl="1" indent="-285750">
              <a:defRPr/>
            </a:pPr>
            <a:r>
              <a:rPr lang="en-US" sz="1500" dirty="0">
                <a:solidFill>
                  <a:schemeClr val="tx1"/>
                </a:solidFill>
              </a:rPr>
              <a:t>an incorrect SASID or LASID on one file</a:t>
            </a:r>
          </a:p>
          <a:p>
            <a:pPr marL="788670" lvl="1" indent="-285750">
              <a:defRPr/>
            </a:pPr>
            <a:r>
              <a:rPr lang="en-US" sz="1500" dirty="0">
                <a:solidFill>
                  <a:schemeClr val="tx1"/>
                </a:solidFill>
              </a:rPr>
              <a:t>missing a record altogether from one file</a:t>
            </a:r>
          </a:p>
          <a:p>
            <a:pPr marL="331470" indent="-285750">
              <a:defRPr/>
            </a:pPr>
            <a:endParaRPr lang="en-US" sz="1800" dirty="0"/>
          </a:p>
          <a:p>
            <a:pPr marL="0" indent="0">
              <a:buNone/>
              <a:defRPr/>
            </a:pPr>
            <a:endParaRPr lang="en-US" dirty="0"/>
          </a:p>
        </p:txBody>
      </p:sp>
    </p:spTree>
    <p:extLst>
      <p:ext uri="{BB962C8B-B14F-4D97-AF65-F5344CB8AC3E}">
        <p14:creationId xmlns:p14="http://schemas.microsoft.com/office/powerpoint/2010/main" val="3316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470401" cy="756418"/>
          </a:xfrm>
        </p:spPr>
        <p:txBody>
          <a:bodyPr>
            <a:normAutofit fontScale="90000"/>
          </a:bodyPr>
          <a:lstStyle/>
          <a:p>
            <a:r>
              <a:rPr lang="en-US" dirty="0"/>
              <a:t>Snapshot File Layout:</a:t>
            </a:r>
            <a:br>
              <a:rPr lang="en-US" dirty="0"/>
            </a:br>
            <a:r>
              <a:rPr lang="en-US" dirty="0"/>
              <a:t>Reference which data fields from the Interchange files are collected in this Snapshot</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21</a:t>
            </a:fld>
            <a:endParaRPr lang="en-US" dirty="0"/>
          </a:p>
        </p:txBody>
      </p:sp>
      <p:sp>
        <p:nvSpPr>
          <p:cNvPr id="5" name="TextBox 4"/>
          <p:cNvSpPr txBox="1"/>
          <p:nvPr/>
        </p:nvSpPr>
        <p:spPr>
          <a:xfrm>
            <a:off x="247338" y="1364105"/>
            <a:ext cx="8761751" cy="646331"/>
          </a:xfrm>
          <a:prstGeom prst="rect">
            <a:avLst/>
          </a:prstGeom>
          <a:noFill/>
        </p:spPr>
        <p:txBody>
          <a:bodyPr wrap="square" rtlCol="0">
            <a:spAutoFit/>
          </a:bodyPr>
          <a:lstStyle/>
          <a:p>
            <a:r>
              <a:rPr lang="en-US" dirty="0"/>
              <a:t>Special Education EOY Snapshot File Layout found here: </a:t>
            </a:r>
            <a:r>
              <a:rPr lang="en-US" dirty="0">
                <a:hlinkClick r:id="rId2"/>
              </a:rPr>
              <a:t>http://www.cde.state.co.us/datapipeline/snap_sped-eoy</a:t>
            </a:r>
            <a:r>
              <a:rPr lang="en-US" dirty="0"/>
              <a:t> </a:t>
            </a:r>
          </a:p>
        </p:txBody>
      </p:sp>
      <p:pic>
        <p:nvPicPr>
          <p:cNvPr id="7" name="Content Placeholder 6">
            <a:extLst>
              <a:ext uri="{FF2B5EF4-FFF2-40B4-BE49-F238E27FC236}">
                <a16:creationId xmlns:a16="http://schemas.microsoft.com/office/drawing/2014/main" id="{8DCFA3D9-34A7-65E6-1B5C-B0FC1D84B591}"/>
              </a:ext>
            </a:extLst>
          </p:cNvPr>
          <p:cNvPicPr>
            <a:picLocks noGrp="1" noChangeAspect="1"/>
          </p:cNvPicPr>
          <p:nvPr>
            <p:ph idx="1"/>
          </p:nvPr>
        </p:nvPicPr>
        <p:blipFill rotWithShape="1">
          <a:blip r:embed="rId3"/>
          <a:srcRect l="22345" t="1615" r="22821"/>
          <a:stretch/>
        </p:blipFill>
        <p:spPr>
          <a:xfrm>
            <a:off x="656182" y="2096656"/>
            <a:ext cx="7265385" cy="6448208"/>
          </a:xfrm>
        </p:spPr>
      </p:pic>
      <p:sp>
        <p:nvSpPr>
          <p:cNvPr id="3" name="TextBox 2">
            <a:extLst>
              <a:ext uri="{FF2B5EF4-FFF2-40B4-BE49-F238E27FC236}">
                <a16:creationId xmlns:a16="http://schemas.microsoft.com/office/drawing/2014/main" id="{574A7534-41CC-8650-5EBD-CAC3E6EA3A05}"/>
              </a:ext>
            </a:extLst>
          </p:cNvPr>
          <p:cNvSpPr txBox="1"/>
          <p:nvPr/>
        </p:nvSpPr>
        <p:spPr>
          <a:xfrm>
            <a:off x="1838036" y="1994277"/>
            <a:ext cx="1450109" cy="369332"/>
          </a:xfrm>
          <a:prstGeom prst="rect">
            <a:avLst/>
          </a:prstGeom>
          <a:noFill/>
        </p:spPr>
        <p:txBody>
          <a:bodyPr wrap="square" rtlCol="0">
            <a:spAutoFit/>
          </a:bodyPr>
          <a:lstStyle/>
          <a:p>
            <a:r>
              <a:rPr lang="en-US" dirty="0">
                <a:solidFill>
                  <a:srgbClr val="FF0000"/>
                </a:solidFill>
              </a:rPr>
              <a:t>2022-2023</a:t>
            </a:r>
          </a:p>
        </p:txBody>
      </p:sp>
      <p:cxnSp>
        <p:nvCxnSpPr>
          <p:cNvPr id="8" name="Straight Connector 7">
            <a:extLst>
              <a:ext uri="{FF2B5EF4-FFF2-40B4-BE49-F238E27FC236}">
                <a16:creationId xmlns:a16="http://schemas.microsoft.com/office/drawing/2014/main" id="{01C57C2D-63AE-249F-6C9A-B6E79002816E}"/>
              </a:ext>
            </a:extLst>
          </p:cNvPr>
          <p:cNvCxnSpPr/>
          <p:nvPr/>
        </p:nvCxnSpPr>
        <p:spPr>
          <a:xfrm>
            <a:off x="1838036" y="2363609"/>
            <a:ext cx="113607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019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5A9F2-E9CD-445D-B646-E5BCD13604CE}"/>
              </a:ext>
            </a:extLst>
          </p:cNvPr>
          <p:cNvSpPr>
            <a:spLocks noGrp="1"/>
          </p:cNvSpPr>
          <p:nvPr>
            <p:ph sz="half" idx="1"/>
          </p:nvPr>
        </p:nvSpPr>
        <p:spPr>
          <a:xfrm>
            <a:off x="628650" y="1729101"/>
            <a:ext cx="3800475" cy="2246971"/>
          </a:xfrm>
          <a:ln>
            <a:solidFill>
              <a:schemeClr val="tx1"/>
            </a:solidFill>
          </a:ln>
        </p:spPr>
        <p:txBody>
          <a:bodyPr>
            <a:normAutofit fontScale="92500" lnSpcReduction="20000"/>
          </a:bodyPr>
          <a:lstStyle/>
          <a:p>
            <a:pPr marL="45720" indent="0">
              <a:lnSpc>
                <a:spcPct val="100000"/>
              </a:lnSpc>
              <a:spcBef>
                <a:spcPct val="20000"/>
              </a:spcBef>
              <a:buClr>
                <a:srgbClr val="5B9BD5"/>
              </a:buClr>
              <a:buSzPct val="110000"/>
              <a:buNone/>
              <a:defRPr/>
            </a:pPr>
            <a:r>
              <a:rPr kumimoji="0" lang="en-US" sz="1800" i="0" strike="noStrike" kern="1200" cap="none" spc="150" normalizeH="0" baseline="0" noProof="0" dirty="0">
                <a:ln>
                  <a:noFill/>
                </a:ln>
                <a:effectLst/>
                <a:uLnTx/>
                <a:uFillTx/>
                <a:latin typeface="Calibri" panose="020F0502020204030204"/>
                <a:ea typeface="+mn-ea"/>
                <a:cs typeface="Arial" panose="020B0604020202020204" pitchFamily="34" charset="0"/>
              </a:rPr>
              <a:t>Student Demographic File</a:t>
            </a:r>
          </a:p>
          <a:p>
            <a:pPr marL="331470" indent="-28575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SASID </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LASID </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First Name</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Middle Name </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Last Name</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Gender</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Date of birth</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Ethnicity</a:t>
            </a:r>
          </a:p>
          <a:p>
            <a:pPr marL="388620" indent="-342900">
              <a:lnSpc>
                <a:spcPct val="100000"/>
              </a:lnSpc>
              <a:spcBef>
                <a:spcPct val="20000"/>
              </a:spcBef>
              <a:buClr>
                <a:srgbClr val="5B9BD5"/>
              </a:buClr>
              <a:buSzPct val="110000"/>
              <a:defRPr/>
            </a:pPr>
            <a:r>
              <a:rPr kumimoji="0" lang="en-US" sz="14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Student Race</a:t>
            </a:r>
          </a:p>
        </p:txBody>
      </p:sp>
      <p:sp>
        <p:nvSpPr>
          <p:cNvPr id="5" name="Content Placeholder 4">
            <a:extLst>
              <a:ext uri="{FF2B5EF4-FFF2-40B4-BE49-F238E27FC236}">
                <a16:creationId xmlns:a16="http://schemas.microsoft.com/office/drawing/2014/main" id="{88BABD4E-0C6A-42B8-ADB9-5C0EB4405156}"/>
              </a:ext>
            </a:extLst>
          </p:cNvPr>
          <p:cNvSpPr>
            <a:spLocks noGrp="1"/>
          </p:cNvSpPr>
          <p:nvPr>
            <p:ph sz="half" idx="2"/>
          </p:nvPr>
        </p:nvSpPr>
        <p:spPr>
          <a:xfrm>
            <a:off x="4572000" y="1729101"/>
            <a:ext cx="3879542" cy="2246971"/>
          </a:xfrm>
          <a:ln>
            <a:solidFill>
              <a:schemeClr val="tx1"/>
            </a:solidFill>
          </a:ln>
        </p:spPr>
        <p:txBody>
          <a:bodyPr>
            <a:normAutofit/>
          </a:bodyPr>
          <a:lstStyle/>
          <a:p>
            <a:pPr marL="45720" indent="0">
              <a:lnSpc>
                <a:spcPct val="100000"/>
              </a:lnSpc>
              <a:spcBef>
                <a:spcPct val="20000"/>
              </a:spcBef>
              <a:buClr>
                <a:srgbClr val="5B9BD5"/>
              </a:buClr>
              <a:buSzPct val="110000"/>
              <a:buNone/>
              <a:defRPr/>
            </a:pPr>
            <a:r>
              <a:rPr kumimoji="0" lang="en-US" sz="1800" i="0" u="none" strike="noStrike" kern="1200" cap="none" spc="150" normalizeH="0" baseline="0" noProof="0" dirty="0">
                <a:ln>
                  <a:noFill/>
                </a:ln>
                <a:effectLst/>
                <a:uLnTx/>
                <a:uFillTx/>
                <a:latin typeface="Calibri" panose="020F0502020204030204"/>
                <a:ea typeface="+mn-ea"/>
                <a:cs typeface="Arial" panose="020B0604020202020204" pitchFamily="34" charset="0"/>
              </a:rPr>
              <a:t>Student School Association File</a:t>
            </a:r>
          </a:p>
          <a:p>
            <a:pPr marL="331470" indent="-285750">
              <a:lnSpc>
                <a:spcPct val="100000"/>
              </a:lnSpc>
              <a:spcBef>
                <a:spcPct val="20000"/>
              </a:spcBef>
              <a:buClr>
                <a:srgbClr val="5B9BD5"/>
              </a:buClr>
              <a:buSzPct val="110000"/>
              <a:defRPr/>
            </a:pPr>
            <a:r>
              <a:rPr kumimoji="0" lang="en-US" sz="1500" i="0" u="none" strike="noStrike" kern="1200" cap="none" spc="150" normalizeH="0" baseline="0" noProof="0" dirty="0">
                <a:ln>
                  <a:noFill/>
                </a:ln>
                <a:solidFill>
                  <a:srgbClr val="FF0000"/>
                </a:solidFill>
                <a:effectLst/>
                <a:uLnTx/>
                <a:uFillTx/>
                <a:latin typeface="Calibri" panose="020F0502020204030204"/>
                <a:ea typeface="+mn-ea"/>
                <a:cs typeface="Arial" panose="020B0604020202020204" pitchFamily="34" charset="0"/>
              </a:rPr>
              <a:t>Grade Level</a:t>
            </a:r>
          </a:p>
          <a:p>
            <a:pPr marL="45720" indent="0">
              <a:lnSpc>
                <a:spcPct val="100000"/>
              </a:lnSpc>
              <a:spcBef>
                <a:spcPct val="20000"/>
              </a:spcBef>
              <a:buClr>
                <a:srgbClr val="5B9BD5"/>
              </a:buClr>
              <a:buSzPct val="110000"/>
              <a:buNone/>
              <a:defRPr/>
            </a:pPr>
            <a:r>
              <a:rPr kumimoji="0" lang="en-US" sz="1800" i="0" u="none" strike="noStrike" kern="1200" cap="none" spc="150" normalizeH="0" baseline="0" noProof="0" dirty="0">
                <a:ln>
                  <a:noFill/>
                </a:ln>
                <a:effectLst/>
                <a:uLnTx/>
                <a:uFillTx/>
                <a:latin typeface="Calibri" panose="020F0502020204030204"/>
                <a:ea typeface="+mn-ea"/>
                <a:cs typeface="Arial" panose="020B0604020202020204" pitchFamily="34" charset="0"/>
              </a:rPr>
              <a:t> </a:t>
            </a:r>
          </a:p>
          <a:p>
            <a:pPr marL="0" indent="0">
              <a:buNone/>
            </a:pPr>
            <a:endParaRPr lang="en-US" dirty="0"/>
          </a:p>
        </p:txBody>
      </p:sp>
      <p:sp>
        <p:nvSpPr>
          <p:cNvPr id="2" name="Title 1">
            <a:extLst>
              <a:ext uri="{FF2B5EF4-FFF2-40B4-BE49-F238E27FC236}">
                <a16:creationId xmlns:a16="http://schemas.microsoft.com/office/drawing/2014/main" id="{7A0ED603-9B8C-4B69-B94E-C91FB7EA9376}"/>
              </a:ext>
            </a:extLst>
          </p:cNvPr>
          <p:cNvSpPr>
            <a:spLocks noGrp="1"/>
          </p:cNvSpPr>
          <p:nvPr>
            <p:ph type="title"/>
          </p:nvPr>
        </p:nvSpPr>
        <p:spPr/>
        <p:txBody>
          <a:bodyPr>
            <a:normAutofit/>
          </a:bodyPr>
          <a:lstStyle/>
          <a:p>
            <a:r>
              <a:rPr lang="en-US" dirty="0"/>
              <a:t>Snapshot Fields in which the data should pull from the Student Interchange district files </a:t>
            </a:r>
          </a:p>
        </p:txBody>
      </p:sp>
      <p:sp>
        <p:nvSpPr>
          <p:cNvPr id="4" name="Slide Number Placeholder 3">
            <a:extLst>
              <a:ext uri="{FF2B5EF4-FFF2-40B4-BE49-F238E27FC236}">
                <a16:creationId xmlns:a16="http://schemas.microsoft.com/office/drawing/2014/main" id="{526C8644-10C5-4E8C-A261-139CB6A7EF32}"/>
              </a:ext>
            </a:extLst>
          </p:cNvPr>
          <p:cNvSpPr>
            <a:spLocks noGrp="1"/>
          </p:cNvSpPr>
          <p:nvPr>
            <p:ph type="sldNum" sz="quarter" idx="12"/>
          </p:nvPr>
        </p:nvSpPr>
        <p:spPr/>
        <p:txBody>
          <a:bodyPr/>
          <a:lstStyle/>
          <a:p>
            <a:fld id="{67726FA2-3EC9-4717-AD62-D8C823692DD3}" type="slidenum">
              <a:rPr lang="en-US" smtClean="0"/>
              <a:t>22</a:t>
            </a:fld>
            <a:endParaRPr lang="en-US" dirty="0"/>
          </a:p>
        </p:txBody>
      </p:sp>
      <p:sp>
        <p:nvSpPr>
          <p:cNvPr id="7" name="TextBox 6">
            <a:extLst>
              <a:ext uri="{FF2B5EF4-FFF2-40B4-BE49-F238E27FC236}">
                <a16:creationId xmlns:a16="http://schemas.microsoft.com/office/drawing/2014/main" id="{D14679AD-414F-456C-9757-1E13EBF4A3F8}"/>
              </a:ext>
            </a:extLst>
          </p:cNvPr>
          <p:cNvSpPr txBox="1"/>
          <p:nvPr/>
        </p:nvSpPr>
        <p:spPr>
          <a:xfrm>
            <a:off x="628650" y="1342014"/>
            <a:ext cx="7822892" cy="369332"/>
          </a:xfrm>
          <a:prstGeom prst="rect">
            <a:avLst/>
          </a:prstGeom>
          <a:noFill/>
        </p:spPr>
        <p:txBody>
          <a:bodyPr wrap="square" rtlCol="0">
            <a:spAutoFit/>
          </a:bodyPr>
          <a:lstStyle/>
          <a:p>
            <a:pPr algn="ctr"/>
            <a:r>
              <a:rPr lang="en-US" dirty="0"/>
              <a:t>Student Interchange- Authoritative Source Fields</a:t>
            </a:r>
          </a:p>
        </p:txBody>
      </p:sp>
      <p:sp>
        <p:nvSpPr>
          <p:cNvPr id="8" name="TextBox 7">
            <a:extLst>
              <a:ext uri="{FF2B5EF4-FFF2-40B4-BE49-F238E27FC236}">
                <a16:creationId xmlns:a16="http://schemas.microsoft.com/office/drawing/2014/main" id="{C90E4BDA-94DC-401C-9A16-5829C2D62306}"/>
              </a:ext>
            </a:extLst>
          </p:cNvPr>
          <p:cNvSpPr txBox="1"/>
          <p:nvPr/>
        </p:nvSpPr>
        <p:spPr>
          <a:xfrm>
            <a:off x="628650" y="4076412"/>
            <a:ext cx="7600949" cy="2529923"/>
          </a:xfrm>
          <a:prstGeom prst="rect">
            <a:avLst/>
          </a:prstGeom>
          <a:noFill/>
        </p:spPr>
        <p:txBody>
          <a:bodyPr wrap="square" rtlCol="0">
            <a:spAutoFit/>
          </a:bodyPr>
          <a:lstStyle/>
          <a:p>
            <a:pPr marL="331470" indent="-285750">
              <a:spcBef>
                <a:spcPct val="20000"/>
              </a:spcBef>
              <a:buClr>
                <a:srgbClr val="5B9BD5"/>
              </a:buClr>
              <a:buSzPct val="110000"/>
              <a:buFont typeface="Wingdings" panose="05000000000000000000" pitchFamily="2" charset="2"/>
              <a:buChar char="Ø"/>
              <a:defRPr/>
            </a:pPr>
            <a:r>
              <a:rPr lang="en-US" dirty="0">
                <a:solidFill>
                  <a:srgbClr val="FF0000"/>
                </a:solidFill>
              </a:rPr>
              <a:t>Every district should have </a:t>
            </a:r>
            <a:r>
              <a:rPr lang="en-US" u="sng" dirty="0">
                <a:solidFill>
                  <a:srgbClr val="FF0000"/>
                </a:solidFill>
              </a:rPr>
              <a:t>Untagged</a:t>
            </a:r>
            <a:r>
              <a:rPr lang="en-US" dirty="0">
                <a:solidFill>
                  <a:srgbClr val="FF0000"/>
                </a:solidFill>
              </a:rPr>
              <a:t> Student Demographic and Student School Association files uploaded. </a:t>
            </a:r>
          </a:p>
          <a:p>
            <a:pPr marL="331470" indent="-285750">
              <a:spcBef>
                <a:spcPct val="20000"/>
              </a:spcBef>
              <a:buClr>
                <a:srgbClr val="5B9BD5"/>
              </a:buClr>
              <a:buSzPct val="110000"/>
              <a:buFont typeface="Wingdings" panose="05000000000000000000" pitchFamily="2" charset="2"/>
              <a:buChar char="Ø"/>
              <a:defRPr/>
            </a:pPr>
            <a:r>
              <a:rPr lang="en-US" dirty="0">
                <a:solidFill>
                  <a:srgbClr val="FF0000"/>
                </a:solidFill>
              </a:rPr>
              <a:t>Be sure you are aware that the fields above pull into your Sped EOY Snapshot from these files in </a:t>
            </a:r>
            <a:r>
              <a:rPr lang="en-US" i="1" dirty="0">
                <a:solidFill>
                  <a:srgbClr val="FF0000"/>
                </a:solidFill>
              </a:rPr>
              <a:t>most</a:t>
            </a:r>
            <a:r>
              <a:rPr lang="en-US" dirty="0">
                <a:solidFill>
                  <a:srgbClr val="FF0000"/>
                </a:solidFill>
              </a:rPr>
              <a:t> cases.  </a:t>
            </a:r>
          </a:p>
          <a:p>
            <a:pPr marL="788670" lvl="1" indent="-285750">
              <a:spcBef>
                <a:spcPct val="20000"/>
              </a:spcBef>
              <a:buClr>
                <a:srgbClr val="5B9BD5"/>
              </a:buClr>
              <a:buSzPct val="110000"/>
              <a:buFont typeface="Wingdings" panose="05000000000000000000" pitchFamily="2" charset="2"/>
              <a:buChar char="Ø"/>
              <a:defRPr/>
            </a:pPr>
            <a:r>
              <a:rPr lang="en-US" sz="1800" dirty="0"/>
              <a:t>If the student is not submitted by a district (Facility School and Private School records) the data will be pulled from the IEP Interchange files</a:t>
            </a:r>
          </a:p>
          <a:p>
            <a:pPr marL="502920" lvl="1">
              <a:spcBef>
                <a:spcPct val="20000"/>
              </a:spcBef>
              <a:buClr>
                <a:srgbClr val="5B9BD5"/>
              </a:buClr>
              <a:buSzPct val="110000"/>
              <a:defRPr/>
            </a:pPr>
            <a:r>
              <a:rPr lang="en-US" dirty="0">
                <a:solidFill>
                  <a:srgbClr val="FF0000"/>
                </a:solidFill>
              </a:rPr>
              <a:t>*remember this when troubleshooting your errors around these fields! </a:t>
            </a:r>
          </a:p>
          <a:p>
            <a:pPr marL="502920" lvl="1">
              <a:spcBef>
                <a:spcPct val="20000"/>
              </a:spcBef>
              <a:buClr>
                <a:srgbClr val="5B9BD5"/>
              </a:buClr>
              <a:buSzPct val="110000"/>
              <a:defRPr/>
            </a:pPr>
            <a:endParaRPr kumimoji="0" lang="en-US" i="0" u="none" strike="noStrike" kern="1200" cap="none" spc="15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47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71" y="290025"/>
            <a:ext cx="6081865" cy="756418"/>
          </a:xfrm>
        </p:spPr>
        <p:txBody>
          <a:bodyPr/>
          <a:lstStyle/>
          <a:p>
            <a:r>
              <a:rPr lang="en-US" dirty="0"/>
              <a:t>Special Education IEP Interchange Resources</a:t>
            </a:r>
          </a:p>
        </p:txBody>
      </p:sp>
      <p:sp>
        <p:nvSpPr>
          <p:cNvPr id="3" name="Content Placeholder 2"/>
          <p:cNvSpPr>
            <a:spLocks noGrp="1"/>
          </p:cNvSpPr>
          <p:nvPr>
            <p:ph idx="1"/>
          </p:nvPr>
        </p:nvSpPr>
        <p:spPr/>
        <p:txBody>
          <a:bodyPr/>
          <a:lstStyle/>
          <a:p>
            <a:pPr marL="0" indent="0">
              <a:buNone/>
            </a:pPr>
            <a:r>
              <a:rPr lang="en-US" sz="1600" dirty="0"/>
              <a:t>At this link you will find the following helpful resources: </a:t>
            </a:r>
            <a:r>
              <a:rPr lang="en-US" sz="1600" dirty="0">
                <a:hlinkClick r:id="rId2"/>
              </a:rPr>
              <a:t>http://www.cde.state.co.us/datapipeline/inter_sped-iep</a:t>
            </a:r>
            <a:r>
              <a:rPr lang="en-US" sz="1600" dirty="0"/>
              <a:t> </a:t>
            </a:r>
          </a:p>
          <a:p>
            <a:pPr marL="0" indent="0">
              <a:buNone/>
            </a:pPr>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23</a:t>
            </a:fld>
            <a:endParaRPr lang="en-US" dirty="0"/>
          </a:p>
        </p:txBody>
      </p:sp>
      <p:pic>
        <p:nvPicPr>
          <p:cNvPr id="6" name="Picture 5">
            <a:extLst>
              <a:ext uri="{FF2B5EF4-FFF2-40B4-BE49-F238E27FC236}">
                <a16:creationId xmlns:a16="http://schemas.microsoft.com/office/drawing/2014/main" id="{A2CA795A-728A-D836-A0F4-26254E71BA3B}"/>
              </a:ext>
            </a:extLst>
          </p:cNvPr>
          <p:cNvPicPr>
            <a:picLocks noChangeAspect="1"/>
          </p:cNvPicPr>
          <p:nvPr/>
        </p:nvPicPr>
        <p:blipFill>
          <a:blip r:embed="rId3"/>
          <a:stretch>
            <a:fillRect/>
          </a:stretch>
        </p:blipFill>
        <p:spPr>
          <a:xfrm>
            <a:off x="223071" y="2081012"/>
            <a:ext cx="7037322" cy="4184354"/>
          </a:xfrm>
          <a:prstGeom prst="rect">
            <a:avLst/>
          </a:prstGeom>
        </p:spPr>
      </p:pic>
      <p:sp>
        <p:nvSpPr>
          <p:cNvPr id="7" name="Arrow: Left 6">
            <a:extLst>
              <a:ext uri="{FF2B5EF4-FFF2-40B4-BE49-F238E27FC236}">
                <a16:creationId xmlns:a16="http://schemas.microsoft.com/office/drawing/2014/main" id="{B829584D-5B53-75AD-78D9-1A0F231B7968}"/>
              </a:ext>
            </a:extLst>
          </p:cNvPr>
          <p:cNvSpPr/>
          <p:nvPr/>
        </p:nvSpPr>
        <p:spPr>
          <a:xfrm>
            <a:off x="5769227" y="4310572"/>
            <a:ext cx="1640704" cy="36933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dirty="0">
                <a:solidFill>
                  <a:schemeClr val="tx1"/>
                </a:solidFill>
              </a:rPr>
              <a:t>File Layouts</a:t>
            </a:r>
          </a:p>
        </p:txBody>
      </p:sp>
      <p:sp>
        <p:nvSpPr>
          <p:cNvPr id="8" name="Arrow: Left 7">
            <a:extLst>
              <a:ext uri="{FF2B5EF4-FFF2-40B4-BE49-F238E27FC236}">
                <a16:creationId xmlns:a16="http://schemas.microsoft.com/office/drawing/2014/main" id="{0A1F7300-F073-0735-8D0D-77ADFD3B0FF9}"/>
              </a:ext>
            </a:extLst>
          </p:cNvPr>
          <p:cNvSpPr/>
          <p:nvPr/>
        </p:nvSpPr>
        <p:spPr>
          <a:xfrm>
            <a:off x="4874106" y="5605989"/>
            <a:ext cx="1640704" cy="385701"/>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Business Rules</a:t>
            </a:r>
          </a:p>
        </p:txBody>
      </p:sp>
    </p:spTree>
    <p:extLst>
      <p:ext uri="{BB962C8B-B14F-4D97-AF65-F5344CB8AC3E}">
        <p14:creationId xmlns:p14="http://schemas.microsoft.com/office/powerpoint/2010/main" val="310078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3E9D-7077-4E8E-9E9D-688450843C95}"/>
              </a:ext>
            </a:extLst>
          </p:cNvPr>
          <p:cNvSpPr>
            <a:spLocks noGrp="1"/>
          </p:cNvSpPr>
          <p:nvPr>
            <p:ph type="title"/>
          </p:nvPr>
        </p:nvSpPr>
        <p:spPr>
          <a:xfrm>
            <a:off x="223071" y="166761"/>
            <a:ext cx="6081865" cy="756418"/>
          </a:xfrm>
        </p:spPr>
        <p:txBody>
          <a:bodyPr/>
          <a:lstStyle/>
          <a:p>
            <a:r>
              <a:rPr lang="en-US" dirty="0"/>
              <a:t>Special Education IEP Interchange Resources</a:t>
            </a:r>
          </a:p>
        </p:txBody>
      </p:sp>
      <p:sp>
        <p:nvSpPr>
          <p:cNvPr id="3" name="Content Placeholder 2">
            <a:extLst>
              <a:ext uri="{FF2B5EF4-FFF2-40B4-BE49-F238E27FC236}">
                <a16:creationId xmlns:a16="http://schemas.microsoft.com/office/drawing/2014/main" id="{490AA587-9879-4CDE-BA18-1A6ECFF94EC6}"/>
              </a:ext>
            </a:extLst>
          </p:cNvPr>
          <p:cNvSpPr>
            <a:spLocks noGrp="1"/>
          </p:cNvSpPr>
          <p:nvPr>
            <p:ph idx="1"/>
          </p:nvPr>
        </p:nvSpPr>
        <p:spPr>
          <a:xfrm>
            <a:off x="495485" y="1288168"/>
            <a:ext cx="7886700" cy="4640674"/>
          </a:xfrm>
        </p:spPr>
        <p:txBody>
          <a:bodyPr/>
          <a:lstStyle/>
          <a:p>
            <a:pPr marL="0" indent="0">
              <a:buNone/>
            </a:pPr>
            <a:r>
              <a:rPr lang="en-US" sz="1800" dirty="0"/>
              <a:t>Resources Continued: </a:t>
            </a:r>
            <a:r>
              <a:rPr lang="en-US" sz="1800" dirty="0">
                <a:hlinkClick r:id="rId2"/>
              </a:rPr>
              <a:t>http://www.cde.state.co.us/datapipeline/inter_sped-iep</a:t>
            </a:r>
            <a:r>
              <a:rPr lang="en-US" sz="1800" dirty="0"/>
              <a:t> </a:t>
            </a:r>
          </a:p>
          <a:p>
            <a:endParaRPr lang="en-US" dirty="0"/>
          </a:p>
        </p:txBody>
      </p:sp>
      <p:sp>
        <p:nvSpPr>
          <p:cNvPr id="4" name="Slide Number Placeholder 3">
            <a:extLst>
              <a:ext uri="{FF2B5EF4-FFF2-40B4-BE49-F238E27FC236}">
                <a16:creationId xmlns:a16="http://schemas.microsoft.com/office/drawing/2014/main" id="{B7595BDD-1D96-4015-9EDB-720EC6C84192}"/>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
        <p:nvSpPr>
          <p:cNvPr id="9" name="Arrow: Left 8">
            <a:extLst>
              <a:ext uri="{FF2B5EF4-FFF2-40B4-BE49-F238E27FC236}">
                <a16:creationId xmlns:a16="http://schemas.microsoft.com/office/drawing/2014/main" id="{4B68D145-ED52-EBDC-C6CB-9F8696369D4D}"/>
              </a:ext>
            </a:extLst>
          </p:cNvPr>
          <p:cNvSpPr/>
          <p:nvPr/>
        </p:nvSpPr>
        <p:spPr>
          <a:xfrm>
            <a:off x="5181718" y="2745296"/>
            <a:ext cx="1640704" cy="385701"/>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Trainings</a:t>
            </a:r>
          </a:p>
        </p:txBody>
      </p:sp>
      <p:sp>
        <p:nvSpPr>
          <p:cNvPr id="10" name="Arrow: Left 9">
            <a:extLst>
              <a:ext uri="{FF2B5EF4-FFF2-40B4-BE49-F238E27FC236}">
                <a16:creationId xmlns:a16="http://schemas.microsoft.com/office/drawing/2014/main" id="{F99FC297-0343-EC85-2EE4-BB0F932E3065}"/>
              </a:ext>
            </a:extLst>
          </p:cNvPr>
          <p:cNvSpPr/>
          <p:nvPr/>
        </p:nvSpPr>
        <p:spPr>
          <a:xfrm>
            <a:off x="5236164" y="4395274"/>
            <a:ext cx="1640704" cy="385701"/>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Helpful Resources</a:t>
            </a:r>
          </a:p>
        </p:txBody>
      </p:sp>
      <p:pic>
        <p:nvPicPr>
          <p:cNvPr id="7" name="Picture 6">
            <a:extLst>
              <a:ext uri="{FF2B5EF4-FFF2-40B4-BE49-F238E27FC236}">
                <a16:creationId xmlns:a16="http://schemas.microsoft.com/office/drawing/2014/main" id="{7B2D31C8-ECA8-657B-9B27-A37335D5F2B2}"/>
              </a:ext>
            </a:extLst>
          </p:cNvPr>
          <p:cNvPicPr>
            <a:picLocks noChangeAspect="1"/>
          </p:cNvPicPr>
          <p:nvPr/>
        </p:nvPicPr>
        <p:blipFill rotWithShape="1">
          <a:blip r:embed="rId3"/>
          <a:srcRect t="3497" r="44034"/>
          <a:stretch/>
        </p:blipFill>
        <p:spPr>
          <a:xfrm>
            <a:off x="64168" y="1775912"/>
            <a:ext cx="5117550" cy="4651105"/>
          </a:xfrm>
          <a:prstGeom prst="rect">
            <a:avLst/>
          </a:prstGeom>
        </p:spPr>
      </p:pic>
      <p:sp>
        <p:nvSpPr>
          <p:cNvPr id="11" name="Arrow: Left 10">
            <a:extLst>
              <a:ext uri="{FF2B5EF4-FFF2-40B4-BE49-F238E27FC236}">
                <a16:creationId xmlns:a16="http://schemas.microsoft.com/office/drawing/2014/main" id="{772F47B5-E17D-ADDC-33CC-2D903DA9F934}"/>
              </a:ext>
            </a:extLst>
          </p:cNvPr>
          <p:cNvSpPr/>
          <p:nvPr/>
        </p:nvSpPr>
        <p:spPr>
          <a:xfrm>
            <a:off x="4664232" y="1912616"/>
            <a:ext cx="1640704" cy="385701"/>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Templates</a:t>
            </a:r>
          </a:p>
        </p:txBody>
      </p:sp>
      <p:sp>
        <p:nvSpPr>
          <p:cNvPr id="12" name="Rectangle 11">
            <a:extLst>
              <a:ext uri="{FF2B5EF4-FFF2-40B4-BE49-F238E27FC236}">
                <a16:creationId xmlns:a16="http://schemas.microsoft.com/office/drawing/2014/main" id="{A8ED21E4-90ED-CC35-A389-01A92D62312D}"/>
              </a:ext>
            </a:extLst>
          </p:cNvPr>
          <p:cNvSpPr/>
          <p:nvPr/>
        </p:nvSpPr>
        <p:spPr>
          <a:xfrm>
            <a:off x="1299411" y="2831432"/>
            <a:ext cx="3159460" cy="144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01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3E9D-7077-4E8E-9E9D-688450843C95}"/>
              </a:ext>
            </a:extLst>
          </p:cNvPr>
          <p:cNvSpPr>
            <a:spLocks noGrp="1"/>
          </p:cNvSpPr>
          <p:nvPr>
            <p:ph type="title"/>
          </p:nvPr>
        </p:nvSpPr>
        <p:spPr/>
        <p:txBody>
          <a:bodyPr/>
          <a:lstStyle/>
          <a:p>
            <a:r>
              <a:rPr lang="en-US"/>
              <a:t>Special Education EOY Snapshot Resources</a:t>
            </a:r>
          </a:p>
        </p:txBody>
      </p:sp>
      <p:sp>
        <p:nvSpPr>
          <p:cNvPr id="3" name="Content Placeholder 2">
            <a:extLst>
              <a:ext uri="{FF2B5EF4-FFF2-40B4-BE49-F238E27FC236}">
                <a16:creationId xmlns:a16="http://schemas.microsoft.com/office/drawing/2014/main" id="{490AA587-9879-4CDE-BA18-1A6ECFF94EC6}"/>
              </a:ext>
            </a:extLst>
          </p:cNvPr>
          <p:cNvSpPr>
            <a:spLocks noGrp="1"/>
          </p:cNvSpPr>
          <p:nvPr>
            <p:ph idx="1"/>
          </p:nvPr>
        </p:nvSpPr>
        <p:spPr/>
        <p:txBody>
          <a:bodyPr/>
          <a:lstStyle/>
          <a:p>
            <a:pPr marL="0" indent="0">
              <a:buNone/>
            </a:pPr>
            <a:r>
              <a:rPr lang="en-US" sz="1350" dirty="0"/>
              <a:t>Resources Continued: </a:t>
            </a:r>
            <a:r>
              <a:rPr lang="en-US" sz="1350" dirty="0">
                <a:hlinkClick r:id="rId2"/>
              </a:rPr>
              <a:t>http://www.cde.state.co.us/datapipeline/snap_sped-eoy</a:t>
            </a:r>
            <a:r>
              <a:rPr lang="en-US" sz="1350" dirty="0"/>
              <a:t> </a:t>
            </a:r>
          </a:p>
          <a:p>
            <a:endParaRPr lang="en-US" dirty="0"/>
          </a:p>
        </p:txBody>
      </p:sp>
      <p:pic>
        <p:nvPicPr>
          <p:cNvPr id="8" name="Picture 7">
            <a:extLst>
              <a:ext uri="{FF2B5EF4-FFF2-40B4-BE49-F238E27FC236}">
                <a16:creationId xmlns:a16="http://schemas.microsoft.com/office/drawing/2014/main" id="{549DA82B-95F9-E1AB-7EF5-C8A8259FFB8B}"/>
              </a:ext>
            </a:extLst>
          </p:cNvPr>
          <p:cNvPicPr>
            <a:picLocks noChangeAspect="1"/>
          </p:cNvPicPr>
          <p:nvPr/>
        </p:nvPicPr>
        <p:blipFill>
          <a:blip r:embed="rId3"/>
          <a:stretch>
            <a:fillRect/>
          </a:stretch>
        </p:blipFill>
        <p:spPr>
          <a:xfrm>
            <a:off x="1326895" y="1767399"/>
            <a:ext cx="4863476" cy="3615288"/>
          </a:xfrm>
          <a:prstGeom prst="rect">
            <a:avLst/>
          </a:prstGeom>
        </p:spPr>
      </p:pic>
      <p:sp>
        <p:nvSpPr>
          <p:cNvPr id="9" name="Arrow: Left 8">
            <a:extLst>
              <a:ext uri="{FF2B5EF4-FFF2-40B4-BE49-F238E27FC236}">
                <a16:creationId xmlns:a16="http://schemas.microsoft.com/office/drawing/2014/main" id="{DB395D07-EC71-8270-F661-9A2760015747}"/>
              </a:ext>
            </a:extLst>
          </p:cNvPr>
          <p:cNvSpPr/>
          <p:nvPr/>
        </p:nvSpPr>
        <p:spPr>
          <a:xfrm>
            <a:off x="4138614" y="2058319"/>
            <a:ext cx="1385701" cy="29813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a:solidFill>
                  <a:schemeClr val="tx1"/>
                </a:solidFill>
              </a:rPr>
              <a:t>Timeline</a:t>
            </a:r>
          </a:p>
        </p:txBody>
      </p:sp>
      <p:sp>
        <p:nvSpPr>
          <p:cNvPr id="10" name="Arrow: Left 9">
            <a:extLst>
              <a:ext uri="{FF2B5EF4-FFF2-40B4-BE49-F238E27FC236}">
                <a16:creationId xmlns:a16="http://schemas.microsoft.com/office/drawing/2014/main" id="{3FC53819-7AB7-B850-C27B-780ADF545146}"/>
              </a:ext>
            </a:extLst>
          </p:cNvPr>
          <p:cNvSpPr/>
          <p:nvPr/>
        </p:nvSpPr>
        <p:spPr>
          <a:xfrm>
            <a:off x="4388586" y="2511534"/>
            <a:ext cx="1555014" cy="298139"/>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Snapshot File Layout</a:t>
            </a:r>
          </a:p>
        </p:txBody>
      </p:sp>
      <p:sp>
        <p:nvSpPr>
          <p:cNvPr id="11" name="Arrow: Left 10">
            <a:extLst>
              <a:ext uri="{FF2B5EF4-FFF2-40B4-BE49-F238E27FC236}">
                <a16:creationId xmlns:a16="http://schemas.microsoft.com/office/drawing/2014/main" id="{2968E109-38C3-A148-7248-CD880495BA5C}"/>
              </a:ext>
            </a:extLst>
          </p:cNvPr>
          <p:cNvSpPr/>
          <p:nvPr/>
        </p:nvSpPr>
        <p:spPr>
          <a:xfrm>
            <a:off x="4559457" y="2950417"/>
            <a:ext cx="1483262" cy="258155"/>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a:solidFill>
                  <a:schemeClr val="tx1"/>
                </a:solidFill>
              </a:rPr>
              <a:t>Errors/Business Rules</a:t>
            </a:r>
          </a:p>
        </p:txBody>
      </p:sp>
      <p:sp>
        <p:nvSpPr>
          <p:cNvPr id="12" name="Arrow: Left 11">
            <a:extLst>
              <a:ext uri="{FF2B5EF4-FFF2-40B4-BE49-F238E27FC236}">
                <a16:creationId xmlns:a16="http://schemas.microsoft.com/office/drawing/2014/main" id="{61098A04-D478-AE33-ED93-4C979580676B}"/>
              </a:ext>
            </a:extLst>
          </p:cNvPr>
          <p:cNvSpPr/>
          <p:nvPr/>
        </p:nvSpPr>
        <p:spPr>
          <a:xfrm>
            <a:off x="4126552" y="3330115"/>
            <a:ext cx="1976589" cy="481632"/>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a:solidFill>
                  <a:schemeClr val="tx1"/>
                </a:solidFill>
              </a:rPr>
              <a:t>Trainings - Overview of Paths, etc.</a:t>
            </a:r>
          </a:p>
        </p:txBody>
      </p:sp>
      <p:sp>
        <p:nvSpPr>
          <p:cNvPr id="13" name="Arrow: Left 12">
            <a:extLst>
              <a:ext uri="{FF2B5EF4-FFF2-40B4-BE49-F238E27FC236}">
                <a16:creationId xmlns:a16="http://schemas.microsoft.com/office/drawing/2014/main" id="{98EAE870-AFB7-B327-A8DB-D60D251D9C1F}"/>
              </a:ext>
            </a:extLst>
          </p:cNvPr>
          <p:cNvSpPr/>
          <p:nvPr/>
        </p:nvSpPr>
        <p:spPr>
          <a:xfrm>
            <a:off x="4412341" y="4112995"/>
            <a:ext cx="2223945" cy="1458264"/>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88" b="1">
                <a:solidFill>
                  <a:schemeClr val="tx1"/>
                </a:solidFill>
              </a:rPr>
              <a:t>Exception Template</a:t>
            </a:r>
          </a:p>
          <a:p>
            <a:r>
              <a:rPr lang="en-US" sz="788" b="1">
                <a:solidFill>
                  <a:schemeClr val="tx1"/>
                </a:solidFill>
              </a:rPr>
              <a:t>Delay Code Crosswalk</a:t>
            </a:r>
          </a:p>
          <a:p>
            <a:r>
              <a:rPr lang="en-US" sz="788" b="1">
                <a:solidFill>
                  <a:schemeClr val="tx1"/>
                </a:solidFill>
              </a:rPr>
              <a:t>Path Flowchart</a:t>
            </a:r>
          </a:p>
          <a:p>
            <a:r>
              <a:rPr lang="en-US" sz="788" b="1">
                <a:solidFill>
                  <a:schemeClr val="tx1"/>
                </a:solidFill>
              </a:rPr>
              <a:t>Collection Summary </a:t>
            </a:r>
          </a:p>
          <a:p>
            <a:r>
              <a:rPr lang="en-US" sz="788" b="1">
                <a:solidFill>
                  <a:schemeClr val="tx1"/>
                </a:solidFill>
              </a:rPr>
              <a:t>Quick Reference Guide      </a:t>
            </a:r>
          </a:p>
          <a:p>
            <a:r>
              <a:rPr lang="en-US" sz="788" b="1">
                <a:solidFill>
                  <a:schemeClr val="tx1"/>
                </a:solidFill>
              </a:rPr>
              <a:t>Data Content Guide</a:t>
            </a:r>
          </a:p>
        </p:txBody>
      </p:sp>
      <p:sp>
        <p:nvSpPr>
          <p:cNvPr id="4" name="Rectangle 3">
            <a:extLst>
              <a:ext uri="{FF2B5EF4-FFF2-40B4-BE49-F238E27FC236}">
                <a16:creationId xmlns:a16="http://schemas.microsoft.com/office/drawing/2014/main" id="{FF8CC234-A629-2122-34B0-8AB97BC6F56A}"/>
              </a:ext>
            </a:extLst>
          </p:cNvPr>
          <p:cNvSpPr/>
          <p:nvPr/>
        </p:nvSpPr>
        <p:spPr>
          <a:xfrm>
            <a:off x="1467853" y="4892842"/>
            <a:ext cx="1812758" cy="120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6BCE6A-0BC2-AABD-0C6F-E184929BCFF1}"/>
              </a:ext>
            </a:extLst>
          </p:cNvPr>
          <p:cNvSpPr txBox="1"/>
          <p:nvPr/>
        </p:nvSpPr>
        <p:spPr>
          <a:xfrm>
            <a:off x="70479" y="4629834"/>
            <a:ext cx="1326895" cy="507831"/>
          </a:xfrm>
          <a:prstGeom prst="rect">
            <a:avLst/>
          </a:prstGeom>
          <a:noFill/>
        </p:spPr>
        <p:txBody>
          <a:bodyPr wrap="square" rtlCol="0">
            <a:spAutoFit/>
          </a:bodyPr>
          <a:lstStyle/>
          <a:p>
            <a:r>
              <a:rPr lang="en-US" sz="900" dirty="0">
                <a:solidFill>
                  <a:srgbClr val="FF0000"/>
                </a:solidFill>
              </a:rPr>
              <a:t>Share with internal folks entering data/delay codes!</a:t>
            </a:r>
            <a:endParaRPr lang="en-US" dirty="0">
              <a:solidFill>
                <a:srgbClr val="FF0000"/>
              </a:solidFill>
            </a:endParaRPr>
          </a:p>
        </p:txBody>
      </p:sp>
      <p:cxnSp>
        <p:nvCxnSpPr>
          <p:cNvPr id="7" name="Straight Arrow Connector 6">
            <a:extLst>
              <a:ext uri="{FF2B5EF4-FFF2-40B4-BE49-F238E27FC236}">
                <a16:creationId xmlns:a16="http://schemas.microsoft.com/office/drawing/2014/main" id="{E9B27654-7AC2-CC6A-D5B9-88CCC45F463E}"/>
              </a:ext>
            </a:extLst>
          </p:cNvPr>
          <p:cNvCxnSpPr>
            <a:cxnSpLocks/>
          </p:cNvCxnSpPr>
          <p:nvPr/>
        </p:nvCxnSpPr>
        <p:spPr>
          <a:xfrm flipV="1">
            <a:off x="601579" y="4928937"/>
            <a:ext cx="795795" cy="1294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45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What’s New in 22-23?</a:t>
            </a:r>
          </a:p>
        </p:txBody>
      </p:sp>
      <p:sp>
        <p:nvSpPr>
          <p:cNvPr id="2" name="Slide Number Placeholder 1"/>
          <p:cNvSpPr>
            <a:spLocks noGrp="1"/>
          </p:cNvSpPr>
          <p:nvPr>
            <p:ph type="sldNum" sz="quarter" idx="12"/>
          </p:nvPr>
        </p:nvSpPr>
        <p:spPr/>
        <p:txBody>
          <a:bodyPr/>
          <a:lstStyle/>
          <a:p>
            <a:fld id="{67726FA2-3EC9-4717-AD62-D8C823692DD3}" type="slidenum">
              <a:rPr lang="en-US" smtClean="0"/>
              <a:pPr/>
              <a:t>26</a:t>
            </a:fld>
            <a:endParaRPr lang="en-US" dirty="0"/>
          </a:p>
        </p:txBody>
      </p:sp>
    </p:spTree>
    <p:extLst>
      <p:ext uri="{BB962C8B-B14F-4D97-AF65-F5344CB8AC3E}">
        <p14:creationId xmlns:p14="http://schemas.microsoft.com/office/powerpoint/2010/main" val="317262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CF5B-1EB9-4940-B654-5E55161EA4BA}"/>
              </a:ext>
            </a:extLst>
          </p:cNvPr>
          <p:cNvSpPr>
            <a:spLocks noGrp="1"/>
          </p:cNvSpPr>
          <p:nvPr>
            <p:ph type="title"/>
          </p:nvPr>
        </p:nvSpPr>
        <p:spPr/>
        <p:txBody>
          <a:bodyPr/>
          <a:lstStyle/>
          <a:p>
            <a:r>
              <a:rPr lang="en-US" dirty="0"/>
              <a:t>Special Education IEP Interchange 22-23 Changes</a:t>
            </a:r>
          </a:p>
        </p:txBody>
      </p:sp>
      <p:sp>
        <p:nvSpPr>
          <p:cNvPr id="3" name="Content Placeholder 2">
            <a:extLst>
              <a:ext uri="{FF2B5EF4-FFF2-40B4-BE49-F238E27FC236}">
                <a16:creationId xmlns:a16="http://schemas.microsoft.com/office/drawing/2014/main" id="{AF1F7281-DB33-403B-B010-EC46CEB0C1D6}"/>
              </a:ext>
            </a:extLst>
          </p:cNvPr>
          <p:cNvSpPr>
            <a:spLocks noGrp="1"/>
          </p:cNvSpPr>
          <p:nvPr>
            <p:ph idx="1"/>
          </p:nvPr>
        </p:nvSpPr>
        <p:spPr>
          <a:xfrm>
            <a:off x="628650" y="1463040"/>
            <a:ext cx="6686550" cy="4640674"/>
          </a:xfrm>
        </p:spPr>
        <p:txBody>
          <a:bodyPr/>
          <a:lstStyle/>
          <a:p>
            <a:pPr marL="0" marR="0" indent="0">
              <a:spcBef>
                <a:spcPts val="0"/>
              </a:spcBef>
              <a:spcAft>
                <a:spcPts val="0"/>
              </a:spcAft>
              <a:buNone/>
            </a:pPr>
            <a:r>
              <a:rPr lang="en-US" sz="1600" b="1" u="sng" dirty="0">
                <a:effectLst/>
                <a:latin typeface="Calibri" panose="020F0502020204030204" pitchFamily="34" charset="0"/>
                <a:ea typeface="Calibri" panose="020F0502020204030204" pitchFamily="34" charset="0"/>
              </a:rPr>
              <a:t>2022-2023 IEP Interchange Changes</a:t>
            </a:r>
            <a:endParaRPr lang="en-US" sz="1600" dirty="0">
              <a:effectLst/>
              <a:latin typeface="Calibri" panose="020F0502020204030204" pitchFamily="34" charset="0"/>
              <a:ea typeface="Calibri" panose="020F0502020204030204" pitchFamily="34" charset="0"/>
            </a:endParaRPr>
          </a:p>
          <a:p>
            <a:pPr marL="342900" indent="-342900">
              <a:spcBef>
                <a:spcPts val="0"/>
              </a:spcBef>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Child File: </a:t>
            </a: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Remove data field </a:t>
            </a:r>
            <a:r>
              <a:rPr lang="en-US" sz="1600" b="1" dirty="0">
                <a:effectLst/>
                <a:latin typeface="Calibri" panose="020F0502020204030204" pitchFamily="34" charset="0"/>
                <a:ea typeface="Times New Roman" panose="02020603050405020304" pitchFamily="18" charset="0"/>
              </a:rPr>
              <a:t>District of Parent’s Residence </a:t>
            </a:r>
            <a:r>
              <a:rPr lang="en-US" sz="1600" dirty="0">
                <a:effectLst/>
                <a:latin typeface="Calibri" panose="020F0502020204030204" pitchFamily="34" charset="0"/>
                <a:ea typeface="Times New Roman" panose="02020603050405020304" pitchFamily="18" charset="0"/>
              </a:rPr>
              <a:t>from the file</a:t>
            </a:r>
            <a:endParaRPr lang="en-US" sz="16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endParaRPr lang="en-US" sz="1600" dirty="0">
              <a:effectLst/>
              <a:latin typeface="Calibri" panose="020F0502020204030204" pitchFamily="34" charset="0"/>
              <a:ea typeface="Times New Roman" panose="02020603050405020304" pitchFamily="18" charset="0"/>
            </a:endParaRPr>
          </a:p>
          <a:p>
            <a:pPr marL="342900" indent="-342900">
              <a:spcBef>
                <a:spcPts val="0"/>
              </a:spcBef>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Participation file: </a:t>
            </a: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Remove</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delay code</a:t>
            </a:r>
            <a:r>
              <a:rPr lang="en-US" sz="1600" b="1" dirty="0">
                <a:effectLst/>
                <a:latin typeface="Calibri" panose="020F0502020204030204" pitchFamily="34" charset="0"/>
                <a:ea typeface="Times New Roman" panose="02020603050405020304" pitchFamily="18" charset="0"/>
              </a:rPr>
              <a:t> 61 –  Not Valid Covid19- School Closure </a:t>
            </a:r>
            <a:r>
              <a:rPr lang="en-US" sz="1600" dirty="0">
                <a:effectLst/>
                <a:latin typeface="Calibri" panose="020F0502020204030204" pitchFamily="34" charset="0"/>
                <a:ea typeface="Times New Roman" panose="02020603050405020304" pitchFamily="18" charset="0"/>
              </a:rPr>
              <a:t>altogether in 22-23</a:t>
            </a:r>
            <a:r>
              <a:rPr lang="en-US" sz="1600" b="1" dirty="0">
                <a:effectLst/>
                <a:latin typeface="Calibri" panose="020F0502020204030204" pitchFamily="34" charset="0"/>
                <a:ea typeface="Times New Roman" panose="02020603050405020304" pitchFamily="18" charset="0"/>
              </a:rPr>
              <a:t> </a:t>
            </a:r>
          </a:p>
          <a:p>
            <a:pPr marL="457200" lvl="1" indent="0">
              <a:spcBef>
                <a:spcPts val="0"/>
              </a:spcBef>
              <a:buNone/>
            </a:pP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Add new</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delay code</a:t>
            </a:r>
            <a:r>
              <a:rPr lang="en-US" sz="1600" b="1" dirty="0">
                <a:effectLst/>
                <a:latin typeface="Calibri" panose="020F0502020204030204" pitchFamily="34" charset="0"/>
                <a:ea typeface="Times New Roman" panose="02020603050405020304" pitchFamily="18" charset="0"/>
              </a:rPr>
              <a:t> 41-</a:t>
            </a:r>
            <a:r>
              <a:rPr lang="en-US" sz="1600" b="1" dirty="0">
                <a:solidFill>
                  <a:srgbClr val="000000"/>
                </a:solidFill>
                <a:effectLst/>
                <a:latin typeface="Calibri" panose="020F0502020204030204" pitchFamily="34" charset="0"/>
                <a:ea typeface="Times New Roman" panose="02020603050405020304" pitchFamily="18" charset="0"/>
              </a:rPr>
              <a:t>Parent chose to extend Part C Services</a:t>
            </a:r>
            <a:r>
              <a:rPr lang="en-US" sz="1600" b="1" dirty="0">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to the Participation File path 2 delay code options</a:t>
            </a:r>
            <a:r>
              <a:rPr lang="en-US" sz="1600" b="1" dirty="0">
                <a:effectLst/>
                <a:latin typeface="Calibri" panose="020F0502020204030204" pitchFamily="34" charset="0"/>
                <a:ea typeface="Times New Roman" panose="02020603050405020304" pitchFamily="18" charset="0"/>
              </a:rPr>
              <a:t> – Reason for Delay in IEP Implementation C to B</a:t>
            </a:r>
          </a:p>
          <a:p>
            <a:pPr marL="457200" lvl="1" indent="0">
              <a:spcBef>
                <a:spcPts val="0"/>
              </a:spcBef>
              <a:buNone/>
            </a:pPr>
            <a:endParaRPr lang="en-US" sz="1600" dirty="0">
              <a:effectLst/>
              <a:latin typeface="Calibri" panose="020F0502020204030204" pitchFamily="34" charset="0"/>
              <a:ea typeface="Calibri" panose="020F0502020204030204" pitchFamily="34" charset="0"/>
            </a:endParaRPr>
          </a:p>
          <a:p>
            <a:pPr marL="742950" lvl="1" indent="-285750">
              <a:spcBef>
                <a:spcPts val="0"/>
              </a:spcBef>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Path 1 data fields should be zero-filled starting in this collection year. They will be removed from the file altogether in 23-24. </a:t>
            </a:r>
            <a:endParaRPr lang="en-US" sz="1600" b="1" dirty="0">
              <a:effectLst/>
              <a:latin typeface="Calibri" panose="020F0502020204030204" pitchFamily="34"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sz="1600" b="1" dirty="0">
                <a:effectLst/>
                <a:latin typeface="Calibri" panose="020F0502020204030204" pitchFamily="34" charset="0"/>
                <a:ea typeface="Calibri" panose="020F0502020204030204" pitchFamily="34" charset="0"/>
              </a:rPr>
              <a:t>22-23 – Part C data fields should be zero-filled starting July 1</a:t>
            </a:r>
            <a:r>
              <a:rPr lang="en-US" sz="1600" b="1" baseline="30000" dirty="0">
                <a:effectLst/>
                <a:latin typeface="Calibri" panose="020F0502020204030204" pitchFamily="34" charset="0"/>
                <a:ea typeface="Calibri" panose="020F0502020204030204" pitchFamily="34" charset="0"/>
              </a:rPr>
              <a:t>st</a:t>
            </a:r>
            <a:r>
              <a:rPr lang="en-US" sz="1600" b="1" dirty="0">
                <a:effectLst/>
                <a:latin typeface="Calibri" panose="020F0502020204030204" pitchFamily="34" charset="0"/>
                <a:ea typeface="Calibri" panose="020F0502020204030204" pitchFamily="34" charset="0"/>
              </a:rPr>
              <a:t>, 2022. </a:t>
            </a:r>
          </a:p>
          <a:p>
            <a:pPr marL="1200150" lvl="2" indent="-285750">
              <a:spcBef>
                <a:spcPts val="0"/>
              </a:spcBef>
              <a:buFont typeface="Courier New" panose="02070309020205020404" pitchFamily="49" charset="0"/>
              <a:buChar char="o"/>
            </a:pPr>
            <a:r>
              <a:rPr lang="en-US" sz="1600" b="1" dirty="0">
                <a:latin typeface="Calibri" panose="020F0502020204030204" pitchFamily="34" charset="0"/>
                <a:ea typeface="Calibri" panose="020F0502020204030204" pitchFamily="34" charset="0"/>
              </a:rPr>
              <a:t>23-24- Part C data fields will be removed altogether from the Participation file. </a:t>
            </a:r>
            <a:endParaRPr lang="en-US" sz="1600" dirty="0">
              <a:effectLst/>
              <a:latin typeface="Calibri" panose="020F0502020204030204" pitchFamily="34" charset="0"/>
              <a:ea typeface="Calibri" panose="020F0502020204030204" pitchFamily="34" charset="0"/>
            </a:endParaRPr>
          </a:p>
          <a:p>
            <a:pPr marL="457200" marR="0" indent="0">
              <a:spcBef>
                <a:spcPts val="0"/>
              </a:spcBef>
              <a:spcAft>
                <a:spcPts val="0"/>
              </a:spcAft>
              <a:buNone/>
            </a:pPr>
            <a:r>
              <a:rPr lang="en-US" sz="1600" b="1"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8C18773B-9294-45CF-BEA3-B2B7A14150CF}"/>
              </a:ext>
            </a:extLst>
          </p:cNvPr>
          <p:cNvSpPr>
            <a:spLocks noGrp="1"/>
          </p:cNvSpPr>
          <p:nvPr>
            <p:ph type="sldNum" sz="quarter" idx="12"/>
          </p:nvPr>
        </p:nvSpPr>
        <p:spPr/>
        <p:txBody>
          <a:bodyPr/>
          <a:lstStyle/>
          <a:p>
            <a:r>
              <a:rPr lang="en-US" dirty="0"/>
              <a:t>48</a:t>
            </a:r>
          </a:p>
        </p:txBody>
      </p:sp>
      <p:sp>
        <p:nvSpPr>
          <p:cNvPr id="6" name="TextBox 5">
            <a:extLst>
              <a:ext uri="{FF2B5EF4-FFF2-40B4-BE49-F238E27FC236}">
                <a16:creationId xmlns:a16="http://schemas.microsoft.com/office/drawing/2014/main" id="{1E3E1BBC-0C2C-46A0-A084-C2B19034E61A}"/>
              </a:ext>
            </a:extLst>
          </p:cNvPr>
          <p:cNvSpPr txBox="1"/>
          <p:nvPr/>
        </p:nvSpPr>
        <p:spPr>
          <a:xfrm>
            <a:off x="628650" y="6103714"/>
            <a:ext cx="7038109" cy="276999"/>
          </a:xfrm>
          <a:prstGeom prst="rect">
            <a:avLst/>
          </a:prstGeom>
          <a:noFill/>
        </p:spPr>
        <p:txBody>
          <a:bodyPr wrap="square">
            <a:spAutoFit/>
          </a:bodyPr>
          <a:lstStyle/>
          <a:p>
            <a:r>
              <a:rPr lang="en-US" sz="1200" i="1" dirty="0"/>
              <a:t>Special Education EOY - Lindsey Heitman - heitman_l@cde.state.co.us  (303) 866-5759</a:t>
            </a:r>
            <a:endParaRPr lang="en-US" sz="1200" dirty="0"/>
          </a:p>
        </p:txBody>
      </p:sp>
      <p:pic>
        <p:nvPicPr>
          <p:cNvPr id="5" name="Picture 4" descr="Check It Out GIFs | Tenor">
            <a:extLst>
              <a:ext uri="{FF2B5EF4-FFF2-40B4-BE49-F238E27FC236}">
                <a16:creationId xmlns:a16="http://schemas.microsoft.com/office/drawing/2014/main" id="{24BCB916-BD0F-3733-7C2A-E96F616A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393794"/>
            <a:ext cx="1401561" cy="143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1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CF5B-1EB9-4940-B654-5E55161EA4BA}"/>
              </a:ext>
            </a:extLst>
          </p:cNvPr>
          <p:cNvSpPr>
            <a:spLocks noGrp="1"/>
          </p:cNvSpPr>
          <p:nvPr>
            <p:ph type="title"/>
          </p:nvPr>
        </p:nvSpPr>
        <p:spPr/>
        <p:txBody>
          <a:bodyPr/>
          <a:lstStyle/>
          <a:p>
            <a:r>
              <a:rPr lang="en-US" dirty="0"/>
              <a:t>Special Education IEP Interchange:</a:t>
            </a:r>
            <a:br>
              <a:rPr lang="en-US" dirty="0"/>
            </a:br>
            <a:r>
              <a:rPr lang="en-US" dirty="0"/>
              <a:t>22-23 Sped EOY Changes</a:t>
            </a:r>
          </a:p>
        </p:txBody>
      </p:sp>
      <p:sp>
        <p:nvSpPr>
          <p:cNvPr id="3" name="Content Placeholder 2">
            <a:extLst>
              <a:ext uri="{FF2B5EF4-FFF2-40B4-BE49-F238E27FC236}">
                <a16:creationId xmlns:a16="http://schemas.microsoft.com/office/drawing/2014/main" id="{AF1F7281-DB33-403B-B010-EC46CEB0C1D6}"/>
              </a:ext>
            </a:extLst>
          </p:cNvPr>
          <p:cNvSpPr>
            <a:spLocks noGrp="1"/>
          </p:cNvSpPr>
          <p:nvPr>
            <p:ph idx="1"/>
          </p:nvPr>
        </p:nvSpPr>
        <p:spPr/>
        <p:txBody>
          <a:bodyPr>
            <a:normAutofit/>
          </a:bodyPr>
          <a:lstStyle/>
          <a:p>
            <a:pPr marL="0" indent="0">
              <a:spcBef>
                <a:spcPts val="0"/>
              </a:spcBef>
              <a:buNone/>
            </a:pPr>
            <a:r>
              <a:rPr lang="en-US" sz="1200" b="1" dirty="0">
                <a:highlight>
                  <a:srgbClr val="FFFF00"/>
                </a:highlight>
                <a:latin typeface="Calibri" panose="020F0502020204030204" pitchFamily="34" charset="0"/>
                <a:ea typeface="Calibri" panose="020F0502020204030204" pitchFamily="34" charset="0"/>
              </a:rPr>
              <a:t>PLEASE BE SURE YOU ARE AWARE OF THESE CHANGES IN THE 22-23 IEP PARTICIPATION FILE</a:t>
            </a:r>
          </a:p>
          <a:p>
            <a:pPr marL="342900" lvl="1" indent="0">
              <a:spcBef>
                <a:spcPts val="0"/>
              </a:spcBef>
              <a:buNone/>
            </a:pPr>
            <a:endParaRPr lang="en-US" sz="1200" dirty="0">
              <a:latin typeface="Calibri" panose="020F0502020204030204" pitchFamily="34" charset="0"/>
              <a:ea typeface="Times New Roman" panose="02020603050405020304" pitchFamily="18" charset="0"/>
            </a:endParaRPr>
          </a:p>
          <a:p>
            <a:pPr marL="0" indent="0">
              <a:spcBef>
                <a:spcPts val="0"/>
              </a:spcBef>
              <a:buNone/>
            </a:pPr>
            <a:r>
              <a:rPr lang="en-US" sz="1200" u="sng" dirty="0">
                <a:latin typeface="Calibri" panose="020F0502020204030204" pitchFamily="34" charset="0"/>
                <a:ea typeface="Times New Roman" panose="02020603050405020304" pitchFamily="18" charset="0"/>
              </a:rPr>
              <a:t>2022-2023 Participation file </a:t>
            </a:r>
            <a:endParaRPr lang="en-US" sz="1200" u="sng" dirty="0">
              <a:latin typeface="Calibri" panose="020F0502020204030204" pitchFamily="34" charset="0"/>
              <a:ea typeface="Calibri" panose="020F0502020204030204" pitchFamily="34" charset="0"/>
            </a:endParaRPr>
          </a:p>
          <a:p>
            <a:pPr marL="342900" lvl="1" indent="0">
              <a:spcBef>
                <a:spcPts val="0"/>
              </a:spcBef>
              <a:buNone/>
            </a:pPr>
            <a:r>
              <a:rPr lang="en-US" sz="1200" dirty="0">
                <a:latin typeface="Calibri" panose="020F0502020204030204" pitchFamily="34" charset="0"/>
                <a:ea typeface="Times New Roman" panose="02020603050405020304" pitchFamily="18" charset="0"/>
              </a:rPr>
              <a:t>1. Removed</a:t>
            </a:r>
            <a:r>
              <a:rPr lang="en-US" sz="1200" b="1" dirty="0">
                <a:latin typeface="Calibri" panose="020F0502020204030204" pitchFamily="34" charset="0"/>
                <a:ea typeface="Times New Roman" panose="02020603050405020304" pitchFamily="18" charset="0"/>
              </a:rPr>
              <a:t> </a:t>
            </a:r>
            <a:r>
              <a:rPr lang="en-US" sz="1200" dirty="0">
                <a:latin typeface="Calibri" panose="020F0502020204030204" pitchFamily="34" charset="0"/>
                <a:ea typeface="Times New Roman" panose="02020603050405020304" pitchFamily="18" charset="0"/>
              </a:rPr>
              <a:t>delay code</a:t>
            </a:r>
            <a:r>
              <a:rPr lang="en-US" sz="1200" b="1" dirty="0">
                <a:latin typeface="Calibri" panose="020F0502020204030204" pitchFamily="34" charset="0"/>
                <a:ea typeface="Times New Roman" panose="02020603050405020304" pitchFamily="18" charset="0"/>
              </a:rPr>
              <a:t> 61 –  Not Valid Covid19- School Closure </a:t>
            </a:r>
            <a:endParaRPr lang="en-US" sz="1200" dirty="0">
              <a:latin typeface="Calibri" panose="020F0502020204030204" pitchFamily="34" charset="0"/>
              <a:ea typeface="Calibri" panose="020F0502020204030204" pitchFamily="34" charset="0"/>
            </a:endParaRPr>
          </a:p>
          <a:p>
            <a:pPr marL="342900" lvl="1" indent="0">
              <a:spcBef>
                <a:spcPts val="0"/>
              </a:spcBef>
              <a:buNone/>
            </a:pPr>
            <a:r>
              <a:rPr lang="en-US" sz="1200" dirty="0">
                <a:latin typeface="Calibri" panose="020F0502020204030204" pitchFamily="34" charset="0"/>
                <a:ea typeface="Times New Roman" panose="02020603050405020304" pitchFamily="18" charset="0"/>
              </a:rPr>
              <a:t>2.  If there is a delay in the path 2  - </a:t>
            </a:r>
            <a:r>
              <a:rPr lang="en-US" sz="1200" b="1" dirty="0">
                <a:latin typeface="Calibri" panose="020F0502020204030204" pitchFamily="34" charset="0"/>
                <a:ea typeface="Times New Roman" panose="02020603050405020304" pitchFamily="18" charset="0"/>
              </a:rPr>
              <a:t>Reason for Delay in IEP Implementation C to B</a:t>
            </a:r>
            <a:r>
              <a:rPr lang="en-US" sz="1200" dirty="0">
                <a:latin typeface="Calibri" panose="020F0502020204030204" pitchFamily="34" charset="0"/>
                <a:ea typeface="Times New Roman" panose="02020603050405020304" pitchFamily="18" charset="0"/>
              </a:rPr>
              <a:t> </a:t>
            </a:r>
          </a:p>
          <a:p>
            <a:pPr marL="900113" lvl="2" indent="-214313">
              <a:spcBef>
                <a:spcPts val="0"/>
              </a:spcBef>
              <a:buFont typeface="Courier New" panose="02070309020205020404" pitchFamily="49" charset="0"/>
              <a:buChar char="o"/>
            </a:pPr>
            <a:r>
              <a:rPr lang="en-US" sz="1050" dirty="0">
                <a:latin typeface="Calibri" panose="020F0502020204030204" pitchFamily="34" charset="0"/>
                <a:ea typeface="Times New Roman" panose="02020603050405020304" pitchFamily="18" charset="0"/>
              </a:rPr>
              <a:t>There is a </a:t>
            </a:r>
            <a:r>
              <a:rPr lang="en-US" sz="1050" b="1" dirty="0">
                <a:latin typeface="Calibri" panose="020F0502020204030204" pitchFamily="34" charset="0"/>
                <a:ea typeface="Times New Roman" panose="02020603050405020304" pitchFamily="18" charset="0"/>
              </a:rPr>
              <a:t>new delay code option </a:t>
            </a:r>
          </a:p>
          <a:p>
            <a:pPr marL="900113" lvl="2" indent="-214313">
              <a:spcBef>
                <a:spcPts val="0"/>
              </a:spcBef>
              <a:buFont typeface="Courier New" panose="02070309020205020404" pitchFamily="49" charset="0"/>
              <a:buChar char="o"/>
            </a:pPr>
            <a:r>
              <a:rPr lang="en-US" sz="1050" b="1" dirty="0">
                <a:latin typeface="Calibri" panose="020F0502020204030204" pitchFamily="34" charset="0"/>
                <a:ea typeface="Times New Roman" panose="02020603050405020304" pitchFamily="18" charset="0"/>
              </a:rPr>
              <a:t> 41-</a:t>
            </a:r>
            <a:r>
              <a:rPr lang="en-US" sz="1050" b="1" dirty="0">
                <a:solidFill>
                  <a:srgbClr val="000000"/>
                </a:solidFill>
                <a:latin typeface="Calibri" panose="020F0502020204030204" pitchFamily="34" charset="0"/>
                <a:ea typeface="Times New Roman" panose="02020603050405020304" pitchFamily="18" charset="0"/>
              </a:rPr>
              <a:t>Parent chose to extend Part C Services -</a:t>
            </a:r>
          </a:p>
          <a:p>
            <a:pPr marL="1243013" lvl="3" indent="-214313">
              <a:spcBef>
                <a:spcPts val="0"/>
              </a:spcBef>
              <a:buFont typeface="Courier New" panose="02070309020205020404" pitchFamily="49" charset="0"/>
              <a:buChar char="o"/>
            </a:pPr>
            <a:r>
              <a:rPr lang="en-US" sz="1050" dirty="0">
                <a:solidFill>
                  <a:srgbClr val="000000"/>
                </a:solidFill>
                <a:latin typeface="Calibri" panose="020F0502020204030204" pitchFamily="34" charset="0"/>
                <a:ea typeface="Times New Roman" panose="02020603050405020304" pitchFamily="18" charset="0"/>
              </a:rPr>
              <a:t>This code would be used if the parent chose to extend the Part C services past the 3</a:t>
            </a:r>
            <a:r>
              <a:rPr lang="en-US" sz="1050" baseline="30000" dirty="0">
                <a:solidFill>
                  <a:srgbClr val="000000"/>
                </a:solidFill>
                <a:latin typeface="Calibri" panose="020F0502020204030204" pitchFamily="34" charset="0"/>
                <a:ea typeface="Times New Roman" panose="02020603050405020304" pitchFamily="18" charset="0"/>
              </a:rPr>
              <a:t>rd</a:t>
            </a:r>
            <a:r>
              <a:rPr lang="en-US" sz="1050" dirty="0">
                <a:solidFill>
                  <a:srgbClr val="000000"/>
                </a:solidFill>
                <a:latin typeface="Calibri" panose="020F0502020204030204" pitchFamily="34" charset="0"/>
                <a:ea typeface="Times New Roman" panose="02020603050405020304" pitchFamily="18" charset="0"/>
              </a:rPr>
              <a:t> birthdate</a:t>
            </a:r>
            <a:endParaRPr lang="en-US" sz="1200" dirty="0">
              <a:latin typeface="Calibri" panose="020F0502020204030204" pitchFamily="34" charset="0"/>
              <a:ea typeface="Calibri" panose="020F0502020204030204" pitchFamily="34" charset="0"/>
            </a:endParaRPr>
          </a:p>
          <a:p>
            <a:pPr marL="342900" lvl="1" indent="0">
              <a:spcBef>
                <a:spcPts val="0"/>
              </a:spcBef>
              <a:buNone/>
            </a:pPr>
            <a:r>
              <a:rPr lang="en-US" sz="1200" b="1" u="sng" dirty="0">
                <a:highlight>
                  <a:srgbClr val="FFFF00"/>
                </a:highlight>
                <a:latin typeface="Calibri" panose="020F0502020204030204" pitchFamily="34" charset="0"/>
                <a:ea typeface="Times New Roman" panose="02020603050405020304" pitchFamily="18" charset="0"/>
              </a:rPr>
              <a:t>3.  Path 1 Part C data fields should be zero-filled starting this collection year</a:t>
            </a:r>
            <a:endParaRPr lang="en-US" sz="1200" b="1" dirty="0">
              <a:latin typeface="Calibri" panose="020F0502020204030204" pitchFamily="34" charset="0"/>
              <a:ea typeface="Times New Roman" panose="02020603050405020304" pitchFamily="18" charset="0"/>
            </a:endParaRPr>
          </a:p>
          <a:p>
            <a:pPr marL="900113" lvl="2" indent="-214313">
              <a:spcBef>
                <a:spcPts val="0"/>
              </a:spcBef>
              <a:buFont typeface="Courier New" panose="02070309020205020404" pitchFamily="49" charset="0"/>
              <a:buChar char="o"/>
            </a:pPr>
            <a:r>
              <a:rPr lang="en-US" sz="1200" b="1" dirty="0">
                <a:highlight>
                  <a:srgbClr val="FFFF00"/>
                </a:highlight>
                <a:latin typeface="Calibri" panose="020F0502020204030204" pitchFamily="34" charset="0"/>
                <a:ea typeface="Calibri" panose="020F0502020204030204" pitchFamily="34" charset="0"/>
              </a:rPr>
              <a:t>22-23 – Path 1 data fields should be reported like this:</a:t>
            </a:r>
          </a:p>
          <a:p>
            <a:pPr marL="1028700" lvl="3" indent="0">
              <a:spcBef>
                <a:spcPts val="0"/>
              </a:spcBef>
              <a:buNone/>
            </a:pPr>
            <a:endParaRPr lang="en-US" sz="1200" dirty="0">
              <a:latin typeface="Calibri" panose="020F0502020204030204" pitchFamily="34" charset="0"/>
              <a:ea typeface="Times New Roman" panose="02020603050405020304" pitchFamily="18" charset="0"/>
            </a:endParaRP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Path 1 - Date Referred for Part C Evaluation = </a:t>
            </a:r>
            <a:r>
              <a:rPr lang="en-US" sz="1200" dirty="0">
                <a:highlight>
                  <a:srgbClr val="FFFF00"/>
                </a:highlight>
                <a:latin typeface="Calibri" panose="020F0502020204030204" pitchFamily="34" charset="0"/>
                <a:ea typeface="Times New Roman" panose="02020603050405020304" pitchFamily="18" charset="0"/>
              </a:rPr>
              <a:t>00000000</a:t>
            </a:r>
            <a:endParaRPr lang="en-US" sz="1200" dirty="0">
              <a:highlight>
                <a:srgbClr val="FFFF00"/>
              </a:highlight>
              <a:latin typeface="Times New Roman" panose="02020603050405020304" pitchFamily="18" charset="0"/>
              <a:ea typeface="Times New Roman" panose="02020603050405020304" pitchFamily="18" charset="0"/>
            </a:endParaRP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Path 1 - Date of Parental Consent to Evaluate Part C = </a:t>
            </a:r>
            <a:r>
              <a:rPr lang="en-US" sz="1200" dirty="0">
                <a:highlight>
                  <a:srgbClr val="FFFF00"/>
                </a:highlight>
                <a:latin typeface="Calibri" panose="020F0502020204030204" pitchFamily="34" charset="0"/>
                <a:ea typeface="Times New Roman" panose="02020603050405020304" pitchFamily="18" charset="0"/>
              </a:rPr>
              <a:t>00000000</a:t>
            </a:r>
            <a:endParaRPr lang="en-US" sz="1200" dirty="0">
              <a:highlight>
                <a:srgbClr val="FFFF00"/>
              </a:highlight>
              <a:latin typeface="Times New Roman" panose="02020603050405020304" pitchFamily="18" charset="0"/>
              <a:ea typeface="Times New Roman" panose="02020603050405020304" pitchFamily="18" charset="0"/>
            </a:endParaRP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Path 1 - Date Evaluation Completed Part C = </a:t>
            </a:r>
            <a:r>
              <a:rPr lang="en-US" sz="1200" dirty="0">
                <a:highlight>
                  <a:srgbClr val="FFFF00"/>
                </a:highlight>
                <a:latin typeface="Calibri" panose="020F0502020204030204" pitchFamily="34" charset="0"/>
                <a:ea typeface="Times New Roman" panose="02020603050405020304" pitchFamily="18" charset="0"/>
              </a:rPr>
              <a:t>00000000</a:t>
            </a:r>
            <a:endParaRPr lang="en-US" sz="1200" dirty="0">
              <a:highlight>
                <a:srgbClr val="FFFF00"/>
              </a:highlight>
              <a:latin typeface="Times New Roman" panose="02020603050405020304" pitchFamily="18" charset="0"/>
              <a:ea typeface="Times New Roman" panose="02020603050405020304" pitchFamily="18" charset="0"/>
            </a:endParaRP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Path 1 - Reason for Delay in Completing Evaluation Part C = </a:t>
            </a:r>
            <a:r>
              <a:rPr lang="en-US" sz="1200" dirty="0">
                <a:highlight>
                  <a:srgbClr val="FFFF00"/>
                </a:highlight>
                <a:latin typeface="Calibri" panose="020F0502020204030204" pitchFamily="34" charset="0"/>
                <a:ea typeface="Times New Roman" panose="02020603050405020304" pitchFamily="18" charset="0"/>
              </a:rPr>
              <a:t>00</a:t>
            </a:r>
            <a:endParaRPr lang="en-US" sz="1200" dirty="0">
              <a:highlight>
                <a:srgbClr val="FFFF00"/>
              </a:highlight>
              <a:latin typeface="Times New Roman" panose="02020603050405020304" pitchFamily="18" charset="0"/>
              <a:ea typeface="Times New Roman" panose="02020603050405020304" pitchFamily="18" charset="0"/>
            </a:endParaRP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Path 1 - Eligibility and Services = </a:t>
            </a:r>
            <a:r>
              <a:rPr lang="en-US" sz="1200" dirty="0">
                <a:highlight>
                  <a:srgbClr val="FFFF00"/>
                </a:highlight>
                <a:latin typeface="Calibri" panose="020F0502020204030204" pitchFamily="34" charset="0"/>
                <a:ea typeface="Times New Roman" panose="02020603050405020304" pitchFamily="18" charset="0"/>
              </a:rPr>
              <a:t>00</a:t>
            </a:r>
          </a:p>
          <a:p>
            <a:pPr marL="1243013" lvl="3" indent="-214313">
              <a:spcBef>
                <a:spcPts val="0"/>
              </a:spcBef>
              <a:buFont typeface="Courier New" panose="02070309020205020404" pitchFamily="49" charset="0"/>
              <a:buChar char="o"/>
            </a:pPr>
            <a:r>
              <a:rPr lang="en-US" sz="1200" dirty="0">
                <a:latin typeface="Calibri" panose="020F0502020204030204" pitchFamily="34" charset="0"/>
                <a:ea typeface="Times New Roman" panose="02020603050405020304" pitchFamily="18" charset="0"/>
              </a:rPr>
              <a:t>Do NOT report ‘Special Education or Part C Referral’ Codes 01, 04, or 05 because they indicate an evaluation for part c services</a:t>
            </a:r>
          </a:p>
          <a:p>
            <a:pPr marL="1028700" lvl="3" indent="0">
              <a:spcBef>
                <a:spcPts val="0"/>
              </a:spcBef>
              <a:buNone/>
            </a:pPr>
            <a:endParaRPr lang="en-US" sz="1200" dirty="0">
              <a:latin typeface="Calibri" panose="020F0502020204030204" pitchFamily="34" charset="0"/>
              <a:ea typeface="Times New Roman" panose="02020603050405020304" pitchFamily="18" charset="0"/>
            </a:endParaRPr>
          </a:p>
          <a:p>
            <a:pPr lvl="1" indent="0">
              <a:spcBef>
                <a:spcPts val="0"/>
              </a:spcBef>
              <a:buNone/>
            </a:pPr>
            <a:r>
              <a:rPr lang="en-US" sz="1200" dirty="0">
                <a:latin typeface="Calibri" panose="020F0502020204030204" pitchFamily="34" charset="0"/>
                <a:ea typeface="Times New Roman" panose="02020603050405020304" pitchFamily="18" charset="0"/>
              </a:rPr>
              <a:t>These fields and referral codes will be removed  from the file altogether in 23-24. </a:t>
            </a:r>
            <a:endParaRPr lang="en-US" sz="1200" dirty="0"/>
          </a:p>
        </p:txBody>
      </p:sp>
      <p:sp>
        <p:nvSpPr>
          <p:cNvPr id="4" name="Slide Number Placeholder 3">
            <a:extLst>
              <a:ext uri="{FF2B5EF4-FFF2-40B4-BE49-F238E27FC236}">
                <a16:creationId xmlns:a16="http://schemas.microsoft.com/office/drawing/2014/main" id="{8C18773B-9294-45CF-BEA3-B2B7A14150CF}"/>
              </a:ext>
            </a:extLst>
          </p:cNvPr>
          <p:cNvSpPr>
            <a:spLocks noGrp="1"/>
          </p:cNvSpPr>
          <p:nvPr>
            <p:ph type="sldNum" sz="quarter" idx="12"/>
          </p:nvPr>
        </p:nvSpPr>
        <p:spPr/>
        <p:txBody>
          <a:bodyPr/>
          <a:lstStyle/>
          <a:p>
            <a:r>
              <a:rPr lang="en-US" dirty="0"/>
              <a:t>48</a:t>
            </a:r>
          </a:p>
        </p:txBody>
      </p:sp>
    </p:spTree>
    <p:extLst>
      <p:ext uri="{BB962C8B-B14F-4D97-AF65-F5344CB8AC3E}">
        <p14:creationId xmlns:p14="http://schemas.microsoft.com/office/powerpoint/2010/main" val="69559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D57A-FAE1-DABC-2140-FAC9D4D32BCE}"/>
              </a:ext>
            </a:extLst>
          </p:cNvPr>
          <p:cNvSpPr>
            <a:spLocks noGrp="1"/>
          </p:cNvSpPr>
          <p:nvPr>
            <p:ph type="title"/>
          </p:nvPr>
        </p:nvSpPr>
        <p:spPr/>
        <p:txBody>
          <a:bodyPr/>
          <a:lstStyle/>
          <a:p>
            <a:r>
              <a:rPr lang="en-US" dirty="0"/>
              <a:t>Special Education IEP -</a:t>
            </a:r>
            <a:br>
              <a:rPr lang="en-US" dirty="0"/>
            </a:br>
            <a:r>
              <a:rPr lang="en-US" dirty="0"/>
              <a:t> Newer Reports Available</a:t>
            </a:r>
          </a:p>
        </p:txBody>
      </p:sp>
      <p:sp>
        <p:nvSpPr>
          <p:cNvPr id="4" name="Slide Number Placeholder 3">
            <a:extLst>
              <a:ext uri="{FF2B5EF4-FFF2-40B4-BE49-F238E27FC236}">
                <a16:creationId xmlns:a16="http://schemas.microsoft.com/office/drawing/2014/main" id="{900CB3EC-E190-BC7C-319A-7BE1CB8834CC}"/>
              </a:ext>
            </a:extLst>
          </p:cNvPr>
          <p:cNvSpPr>
            <a:spLocks noGrp="1"/>
          </p:cNvSpPr>
          <p:nvPr>
            <p:ph type="sldNum" sz="quarter" idx="12"/>
          </p:nvPr>
        </p:nvSpPr>
        <p:spPr/>
        <p:txBody>
          <a:bodyPr/>
          <a:lstStyle/>
          <a:p>
            <a:fld id="{C479D5F6-EDCB-402A-AC08-4943A1820E8F}" type="slidenum">
              <a:rPr lang="en-US" smtClean="0"/>
              <a:pPr/>
              <a:t>29</a:t>
            </a:fld>
            <a:endParaRPr lang="en-US" dirty="0"/>
          </a:p>
        </p:txBody>
      </p:sp>
      <p:pic>
        <p:nvPicPr>
          <p:cNvPr id="5" name="Content Placeholder 4">
            <a:extLst>
              <a:ext uri="{FF2B5EF4-FFF2-40B4-BE49-F238E27FC236}">
                <a16:creationId xmlns:a16="http://schemas.microsoft.com/office/drawing/2014/main" id="{E7095DD8-B49D-4D76-62BD-E237C5FEE510}"/>
              </a:ext>
            </a:extLst>
          </p:cNvPr>
          <p:cNvPicPr>
            <a:picLocks noGrp="1" noChangeAspect="1"/>
          </p:cNvPicPr>
          <p:nvPr>
            <p:ph idx="1"/>
          </p:nvPr>
        </p:nvPicPr>
        <p:blipFill>
          <a:blip r:embed="rId2"/>
          <a:stretch>
            <a:fillRect/>
          </a:stretch>
        </p:blipFill>
        <p:spPr>
          <a:xfrm>
            <a:off x="1556107" y="1463675"/>
            <a:ext cx="6031786" cy="4640263"/>
          </a:xfrm>
          <a:prstGeom prst="rect">
            <a:avLst/>
          </a:prstGeom>
        </p:spPr>
      </p:pic>
      <p:sp>
        <p:nvSpPr>
          <p:cNvPr id="6" name="Rectangle 5">
            <a:extLst>
              <a:ext uri="{FF2B5EF4-FFF2-40B4-BE49-F238E27FC236}">
                <a16:creationId xmlns:a16="http://schemas.microsoft.com/office/drawing/2014/main" id="{4A6AAAA8-4900-A352-D78D-5F7B6FA83103}"/>
              </a:ext>
            </a:extLst>
          </p:cNvPr>
          <p:cNvSpPr/>
          <p:nvPr/>
        </p:nvSpPr>
        <p:spPr>
          <a:xfrm>
            <a:off x="4572000" y="1837664"/>
            <a:ext cx="1175339" cy="287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D44C0D4-E672-8277-7D5B-4BFD19BB36C6}"/>
              </a:ext>
            </a:extLst>
          </p:cNvPr>
          <p:cNvCxnSpPr>
            <a:cxnSpLocks/>
          </p:cNvCxnSpPr>
          <p:nvPr/>
        </p:nvCxnSpPr>
        <p:spPr>
          <a:xfrm flipH="1" flipV="1">
            <a:off x="4991227" y="4989095"/>
            <a:ext cx="336884" cy="5771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888F2DF-2BE8-D754-9633-9500C84FDF1D}"/>
              </a:ext>
            </a:extLst>
          </p:cNvPr>
          <p:cNvCxnSpPr/>
          <p:nvPr/>
        </p:nvCxnSpPr>
        <p:spPr>
          <a:xfrm flipH="1">
            <a:off x="5561470" y="4487675"/>
            <a:ext cx="371738" cy="100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79E45F-6618-4370-3CFE-E0A07DF7E6CC}"/>
              </a:ext>
            </a:extLst>
          </p:cNvPr>
          <p:cNvSpPr txBox="1"/>
          <p:nvPr/>
        </p:nvSpPr>
        <p:spPr>
          <a:xfrm>
            <a:off x="5933208" y="4380294"/>
            <a:ext cx="2791326" cy="415498"/>
          </a:xfrm>
          <a:prstGeom prst="rect">
            <a:avLst/>
          </a:prstGeom>
          <a:noFill/>
        </p:spPr>
        <p:txBody>
          <a:bodyPr wrap="square">
            <a:spAutoFit/>
          </a:bodyPr>
          <a:lstStyle/>
          <a:p>
            <a:r>
              <a:rPr lang="en-US" sz="1050" dirty="0"/>
              <a:t>This report will indicate whether student was reported in Sped EOY for the last 3 years</a:t>
            </a:r>
          </a:p>
        </p:txBody>
      </p:sp>
      <p:sp>
        <p:nvSpPr>
          <p:cNvPr id="11" name="TextBox 10">
            <a:extLst>
              <a:ext uri="{FF2B5EF4-FFF2-40B4-BE49-F238E27FC236}">
                <a16:creationId xmlns:a16="http://schemas.microsoft.com/office/drawing/2014/main" id="{89B67FA3-1DD8-6374-1CA9-727FE7DB2513}"/>
              </a:ext>
            </a:extLst>
          </p:cNvPr>
          <p:cNvSpPr txBox="1"/>
          <p:nvPr/>
        </p:nvSpPr>
        <p:spPr>
          <a:xfrm>
            <a:off x="4854727" y="5718664"/>
            <a:ext cx="1890978" cy="738664"/>
          </a:xfrm>
          <a:prstGeom prst="rect">
            <a:avLst/>
          </a:prstGeom>
          <a:noFill/>
        </p:spPr>
        <p:txBody>
          <a:bodyPr wrap="square" rtlCol="0">
            <a:spAutoFit/>
          </a:bodyPr>
          <a:lstStyle/>
          <a:p>
            <a:r>
              <a:rPr lang="en-US" sz="1050" dirty="0"/>
              <a:t>Report cross references Student October and EOY snapshots for a list of transition students within the AU</a:t>
            </a:r>
          </a:p>
        </p:txBody>
      </p:sp>
    </p:spTree>
    <p:extLst>
      <p:ext uri="{BB962C8B-B14F-4D97-AF65-F5344CB8AC3E}">
        <p14:creationId xmlns:p14="http://schemas.microsoft.com/office/powerpoint/2010/main" val="388830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65127"/>
            <a:ext cx="8362950" cy="454024"/>
          </a:xfrm>
        </p:spPr>
        <p:txBody>
          <a:bodyPr>
            <a:normAutofit/>
          </a:bodyPr>
          <a:lstStyle/>
          <a:p>
            <a:pPr>
              <a:defRPr/>
            </a:pPr>
            <a:r>
              <a:rPr lang="en-US" dirty="0"/>
              <a:t>Contact Information</a:t>
            </a:r>
          </a:p>
        </p:txBody>
      </p:sp>
      <p:sp>
        <p:nvSpPr>
          <p:cNvPr id="50178" name="Content Placeholder 1"/>
          <p:cNvSpPr>
            <a:spLocks noGrp="1"/>
          </p:cNvSpPr>
          <p:nvPr>
            <p:ph idx="1"/>
          </p:nvPr>
        </p:nvSpPr>
        <p:spPr bwMode="auto">
          <a:xfrm>
            <a:off x="274320" y="1533236"/>
            <a:ext cx="7881389" cy="4570477"/>
          </a:xfrm>
        </p:spPr>
        <p:txBody>
          <a:bodyPr wrap="square" numCol="1" anchor="t" anchorCtr="0" compatLnSpc="1">
            <a:prstTxWarp prst="textNoShape">
              <a:avLst/>
            </a:prstTxWarp>
            <a:normAutofit fontScale="25000" lnSpcReduction="20000"/>
          </a:bodyPr>
          <a:lstStyle/>
          <a:p>
            <a:pPr marL="44450" indent="0">
              <a:buNone/>
            </a:pPr>
            <a:r>
              <a:rPr lang="en-US" altLang="en-US" sz="6400" u="sng" dirty="0">
                <a:solidFill>
                  <a:srgbClr val="0070C0"/>
                </a:solidFill>
              </a:rPr>
              <a:t>Special Education EOY contact information</a:t>
            </a:r>
          </a:p>
          <a:p>
            <a:pPr marL="44450" indent="0">
              <a:buNone/>
            </a:pPr>
            <a:r>
              <a:rPr lang="en-US" altLang="en-US" sz="6400" dirty="0">
                <a:solidFill>
                  <a:schemeClr val="tx1"/>
                </a:solidFill>
              </a:rPr>
              <a:t>Data Services Contact:</a:t>
            </a:r>
          </a:p>
          <a:p>
            <a:pPr marL="330200" indent="-285750"/>
            <a:r>
              <a:rPr lang="en-US" altLang="en-US" sz="6400" dirty="0">
                <a:solidFill>
                  <a:schemeClr val="tx1"/>
                </a:solidFill>
              </a:rPr>
              <a:t>Lindsey Heitman </a:t>
            </a:r>
            <a:r>
              <a:rPr lang="en-US" altLang="en-US" sz="6400" dirty="0"/>
              <a:t>– </a:t>
            </a:r>
            <a:r>
              <a:rPr lang="en-US" altLang="en-US" sz="6400" u="sng" dirty="0">
                <a:hlinkClick r:id="rId2"/>
              </a:rPr>
              <a:t>heitman_l@cde.state.co.us</a:t>
            </a:r>
            <a:r>
              <a:rPr lang="en-US" altLang="en-US" sz="6400" dirty="0"/>
              <a:t>  303-866-5759 </a:t>
            </a:r>
            <a:endParaRPr lang="en-US" altLang="en-US" sz="6400" b="1" dirty="0"/>
          </a:p>
          <a:p>
            <a:pPr marL="787400" lvl="1" indent="-285750"/>
            <a:r>
              <a:rPr lang="en-US" altLang="en-US" sz="6000" dirty="0"/>
              <a:t>Collection manager</a:t>
            </a:r>
          </a:p>
          <a:p>
            <a:pPr marL="787400" lvl="1" indent="-285750"/>
            <a:r>
              <a:rPr lang="en-US" altLang="en-US" sz="6000" dirty="0"/>
              <a:t>All things regarding the Data Pipeline submission </a:t>
            </a:r>
          </a:p>
          <a:p>
            <a:pPr marL="44450" indent="0">
              <a:buNone/>
            </a:pPr>
            <a:endParaRPr lang="en-US" altLang="en-US" sz="6400" dirty="0"/>
          </a:p>
          <a:p>
            <a:pPr marL="44450" indent="0">
              <a:buNone/>
            </a:pPr>
            <a:r>
              <a:rPr lang="en-US" altLang="en-US" sz="6400" dirty="0">
                <a:solidFill>
                  <a:schemeClr val="tx1"/>
                </a:solidFill>
              </a:rPr>
              <a:t>Business Unit – ESSU Contacts:</a:t>
            </a:r>
          </a:p>
          <a:p>
            <a:pPr marL="330200" indent="-285750"/>
            <a:r>
              <a:rPr lang="en-US" altLang="en-US" sz="6400" dirty="0">
                <a:solidFill>
                  <a:schemeClr val="tx1"/>
                </a:solidFill>
              </a:rPr>
              <a:t>Orla Bolger </a:t>
            </a:r>
            <a:r>
              <a:rPr lang="en-US" altLang="en-US" sz="6400" dirty="0"/>
              <a:t>– </a:t>
            </a:r>
            <a:r>
              <a:rPr lang="en-US" altLang="en-US" sz="6400" dirty="0">
                <a:hlinkClick r:id="rId3"/>
              </a:rPr>
              <a:t>bolger_o@cde.state.co.us</a:t>
            </a:r>
            <a:r>
              <a:rPr lang="en-US" altLang="en-US" sz="6400" dirty="0"/>
              <a:t> ESSU Contact – data content expert/data requests</a:t>
            </a:r>
          </a:p>
          <a:p>
            <a:pPr marL="330200" indent="-285750"/>
            <a:r>
              <a:rPr lang="en-US" altLang="en-US" sz="6400" dirty="0"/>
              <a:t>Alyssa Ohleyer – </a:t>
            </a:r>
            <a:r>
              <a:rPr lang="en-US" altLang="en-US" sz="6400" dirty="0">
                <a:hlinkClick r:id="rId4"/>
              </a:rPr>
              <a:t>ohleyer_a@cde.state.co.us</a:t>
            </a:r>
            <a:r>
              <a:rPr lang="en-US" altLang="en-US" sz="6400" dirty="0"/>
              <a:t> ESSU Contact –  DMS/contact for uploading final reports to the Data Management System</a:t>
            </a:r>
          </a:p>
          <a:p>
            <a:pPr marL="44450" indent="0">
              <a:buNone/>
            </a:pPr>
            <a:r>
              <a:rPr lang="en-US" sz="6600" dirty="0">
                <a:solidFill>
                  <a:schemeClr val="dk1"/>
                </a:solidFill>
                <a:effectLst/>
                <a:latin typeface="+mn-lt"/>
                <a:ea typeface="+mn-ea"/>
                <a:cs typeface="+mn-cs"/>
              </a:rPr>
              <a:t>        *Find Special Education published data reports posted </a:t>
            </a:r>
            <a:r>
              <a:rPr lang="en-US" sz="6600" dirty="0">
                <a:solidFill>
                  <a:schemeClr val="dk1"/>
                </a:solidFill>
                <a:effectLst/>
                <a:latin typeface="+mn-lt"/>
                <a:ea typeface="+mn-ea"/>
                <a:cs typeface="+mn-cs"/>
                <a:hlinkClick r:id="rId5"/>
              </a:rPr>
              <a:t>here</a:t>
            </a:r>
            <a:endParaRPr lang="en-US" sz="6600" dirty="0">
              <a:solidFill>
                <a:schemeClr val="dk1"/>
              </a:solidFill>
              <a:effectLst/>
              <a:latin typeface="+mn-lt"/>
              <a:ea typeface="+mn-ea"/>
              <a:cs typeface="+mn-cs"/>
            </a:endParaRPr>
          </a:p>
          <a:p>
            <a:pPr marL="44450" indent="0">
              <a:buNone/>
            </a:pPr>
            <a:endParaRPr lang="en-US" altLang="en-US" sz="6400" dirty="0"/>
          </a:p>
          <a:p>
            <a:pPr marL="0" indent="0">
              <a:buNone/>
            </a:pPr>
            <a:r>
              <a:rPr lang="en-US" sz="6400" dirty="0"/>
              <a:t> </a:t>
            </a:r>
            <a:endParaRPr lang="en-US" sz="2200" dirty="0"/>
          </a:p>
          <a:p>
            <a:pPr marL="44450" indent="0">
              <a:buNone/>
            </a:pPr>
            <a:endParaRPr lang="en-US" altLang="en-US" sz="1400" dirty="0"/>
          </a:p>
          <a:p>
            <a:pPr marL="44450" indent="0">
              <a:buNone/>
            </a:pPr>
            <a:r>
              <a:rPr lang="en-US" altLang="en-US" sz="1800" dirty="0">
                <a:solidFill>
                  <a:schemeClr val="tx1"/>
                </a:solidFill>
              </a:rPr>
              <a:t> </a:t>
            </a:r>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a:t>
            </a:fld>
            <a:endParaRPr lang="en-US" dirty="0"/>
          </a:p>
        </p:txBody>
      </p:sp>
      <p:sp>
        <p:nvSpPr>
          <p:cNvPr id="4" name="TextBox 3">
            <a:extLst>
              <a:ext uri="{FF2B5EF4-FFF2-40B4-BE49-F238E27FC236}">
                <a16:creationId xmlns:a16="http://schemas.microsoft.com/office/drawing/2014/main" id="{6FE334D3-302A-7CD4-9CC0-0C81D16A1168}"/>
              </a:ext>
            </a:extLst>
          </p:cNvPr>
          <p:cNvSpPr txBox="1"/>
          <p:nvPr/>
        </p:nvSpPr>
        <p:spPr>
          <a:xfrm>
            <a:off x="1350272" y="4724599"/>
            <a:ext cx="3605134" cy="1200329"/>
          </a:xfrm>
          <a:prstGeom prst="rect">
            <a:avLst/>
          </a:prstGeom>
          <a:noFill/>
        </p:spPr>
        <p:txBody>
          <a:bodyPr wrap="square" rtlCol="0">
            <a:spAutoFit/>
          </a:bodyPr>
          <a:lstStyle/>
          <a:p>
            <a:r>
              <a:rPr lang="en-US" altLang="en-US" sz="1800" b="1" dirty="0">
                <a:solidFill>
                  <a:schemeClr val="tx1"/>
                </a:solidFill>
              </a:rPr>
              <a:t>Emails should include:</a:t>
            </a:r>
          </a:p>
          <a:p>
            <a:pPr marL="285750" indent="-285750">
              <a:buFont typeface="Arial" panose="020B0604020202020204" pitchFamily="34" charset="0"/>
              <a:buChar char="•"/>
            </a:pPr>
            <a:r>
              <a:rPr lang="en-US" altLang="en-US" sz="1800" b="1" dirty="0">
                <a:solidFill>
                  <a:schemeClr val="tx1"/>
                </a:solidFill>
              </a:rPr>
              <a:t>AU #</a:t>
            </a:r>
          </a:p>
          <a:p>
            <a:pPr marL="285750" indent="-285750">
              <a:buFont typeface="Arial" panose="020B0604020202020204" pitchFamily="34" charset="0"/>
              <a:buChar char="•"/>
            </a:pPr>
            <a:r>
              <a:rPr lang="en-US" altLang="en-US" b="1" dirty="0"/>
              <a:t>e</a:t>
            </a:r>
            <a:r>
              <a:rPr lang="en-US" altLang="en-US" sz="1800" b="1" dirty="0">
                <a:solidFill>
                  <a:schemeClr val="tx1"/>
                </a:solidFill>
              </a:rPr>
              <a:t>rror code # (if applicable)</a:t>
            </a:r>
          </a:p>
          <a:p>
            <a:pPr marL="285750" indent="-285750">
              <a:buFont typeface="Arial" panose="020B0604020202020204" pitchFamily="34" charset="0"/>
              <a:buChar char="•"/>
            </a:pPr>
            <a:r>
              <a:rPr lang="en-US" b="1" dirty="0"/>
              <a:t>any school codes #’s referenced</a:t>
            </a:r>
          </a:p>
        </p:txBody>
      </p:sp>
    </p:spTree>
    <p:extLst>
      <p:ext uri="{BB962C8B-B14F-4D97-AF65-F5344CB8AC3E}">
        <p14:creationId xmlns:p14="http://schemas.microsoft.com/office/powerpoint/2010/main" val="315865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Who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30</a:t>
            </a:fld>
            <a:endParaRPr lang="en-US" dirty="0"/>
          </a:p>
        </p:txBody>
      </p:sp>
    </p:spTree>
    <p:extLst>
      <p:ext uri="{BB962C8B-B14F-4D97-AF65-F5344CB8AC3E}">
        <p14:creationId xmlns:p14="http://schemas.microsoft.com/office/powerpoint/2010/main" val="4235703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defRPr/>
            </a:pPr>
            <a:r>
              <a:rPr lang="en-US" sz="3200" dirty="0"/>
              <a:t>Who to Report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20070"/>
              </p:ext>
            </p:extLst>
          </p:nvPr>
        </p:nvGraphicFramePr>
        <p:xfrm>
          <a:off x="662832" y="1984969"/>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6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899157">
            <a:off x="6027122" y="3667029"/>
            <a:ext cx="577024" cy="133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6337" y="3152775"/>
            <a:ext cx="2162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889" y="1323892"/>
            <a:ext cx="9070111" cy="400110"/>
          </a:xfrm>
          <a:prstGeom prst="rect">
            <a:avLst/>
          </a:prstGeom>
          <a:solidFill>
            <a:schemeClr val="accent3">
              <a:lumMod val="40000"/>
              <a:lumOff val="60000"/>
            </a:schemeClr>
          </a:solidFill>
          <a:ln>
            <a:solidFill>
              <a:srgbClr val="0070C0"/>
            </a:solidFill>
          </a:ln>
        </p:spPr>
        <p:txBody>
          <a:bodyPr wrap="square" rtlCol="0">
            <a:spAutoFit/>
          </a:bodyPr>
          <a:lstStyle/>
          <a:p>
            <a:r>
              <a:rPr lang="en-US" sz="2000" b="1" dirty="0">
                <a:solidFill>
                  <a:schemeClr val="accent1">
                    <a:lumMod val="75000"/>
                  </a:schemeClr>
                </a:solidFill>
              </a:rPr>
              <a:t>PART B SPECIAL EDUCATION SERVICES</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31</a:t>
            </a:fld>
            <a:endParaRPr lang="en-US" dirty="0"/>
          </a:p>
        </p:txBody>
      </p:sp>
      <p:sp>
        <p:nvSpPr>
          <p:cNvPr id="9" name="TextBox 8">
            <a:extLst>
              <a:ext uri="{FF2B5EF4-FFF2-40B4-BE49-F238E27FC236}">
                <a16:creationId xmlns:a16="http://schemas.microsoft.com/office/drawing/2014/main" id="{7DA758B3-C268-4B26-B1C7-0EBDC5BDCDB6}"/>
              </a:ext>
            </a:extLst>
          </p:cNvPr>
          <p:cNvSpPr txBox="1"/>
          <p:nvPr/>
        </p:nvSpPr>
        <p:spPr>
          <a:xfrm>
            <a:off x="-95436" y="2091634"/>
            <a:ext cx="2643327" cy="1200329"/>
          </a:xfrm>
          <a:prstGeom prst="rect">
            <a:avLst/>
          </a:prstGeom>
          <a:noFill/>
        </p:spPr>
        <p:txBody>
          <a:bodyPr wrap="square">
            <a:spAutoFit/>
          </a:bodyPr>
          <a:lstStyle/>
          <a:p>
            <a:pPr marL="44450" indent="0" algn="ctr">
              <a:buFont typeface="Wingdings" charset="2"/>
              <a:buNone/>
              <a:defRPr/>
            </a:pPr>
            <a:r>
              <a:rPr lang="en-US" altLang="en-US" dirty="0">
                <a:solidFill>
                  <a:schemeClr val="tx2">
                    <a:lumMod val="75000"/>
                  </a:schemeClr>
                </a:solidFill>
                <a:cs typeface="Mongolian Baiti" panose="03000500000000000000" pitchFamily="66" charset="0"/>
              </a:rPr>
              <a:t>Only report INITIAL referrals/evaluations. No need to report the annual or re-evaluation dates!</a:t>
            </a:r>
            <a:endParaRPr lang="en-US" altLang="en-US" dirty="0">
              <a:solidFill>
                <a:schemeClr val="tx2">
                  <a:lumMod val="75000"/>
                </a:schemeClr>
              </a:solidFill>
            </a:endParaRPr>
          </a:p>
        </p:txBody>
      </p:sp>
    </p:spTree>
    <p:extLst>
      <p:ext uri="{BB962C8B-B14F-4D97-AF65-F5344CB8AC3E}">
        <p14:creationId xmlns:p14="http://schemas.microsoft.com/office/powerpoint/2010/main" val="2996678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l"/>
            <a:r>
              <a:rPr lang="en-US" altLang="en-US" sz="3400" dirty="0">
                <a:latin typeface="Museo Slab 500" panose="02000000000000000000"/>
              </a:rPr>
              <a:t>Report All Students Who:</a:t>
            </a:r>
          </a:p>
        </p:txBody>
      </p:sp>
      <p:sp>
        <p:nvSpPr>
          <p:cNvPr id="1741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92500" lnSpcReduction="20000"/>
          </a:bodyPr>
          <a:lstStyle/>
          <a:p>
            <a:pPr>
              <a:buFont typeface="Wingdings" panose="05000000000000000000" pitchFamily="2" charset="2"/>
              <a:buChar char="ü"/>
            </a:pPr>
            <a:r>
              <a:rPr lang="en-US" altLang="en-US" sz="1900" u="sng" dirty="0">
                <a:solidFill>
                  <a:schemeClr val="tx1"/>
                </a:solidFill>
                <a:ea typeface="Verdana" pitchFamily="34" charset="0"/>
                <a:cs typeface="Verdana" pitchFamily="34" charset="0"/>
              </a:rPr>
              <a:t>Received services </a:t>
            </a:r>
            <a:r>
              <a:rPr lang="en-US" altLang="en-US" sz="1900" dirty="0">
                <a:solidFill>
                  <a:schemeClr val="tx1"/>
                </a:solidFill>
                <a:ea typeface="Verdana" pitchFamily="34" charset="0"/>
                <a:cs typeface="Verdana" pitchFamily="34" charset="0"/>
              </a:rPr>
              <a:t>in your Administrative Unit (or a detention center within your AU) at any point during this reporting period (July 1-June 30)</a:t>
            </a:r>
          </a:p>
          <a:p>
            <a:pPr marL="45720" indent="0">
              <a:buNone/>
            </a:pPr>
            <a:endParaRPr lang="en-US" altLang="en-US" sz="1900" dirty="0">
              <a:solidFill>
                <a:schemeClr val="tx1"/>
              </a:solidFill>
              <a:ea typeface="Verdana" pitchFamily="34" charset="0"/>
              <a:cs typeface="Verdana" pitchFamily="34" charset="0"/>
            </a:endParaRP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Had an </a:t>
            </a:r>
            <a:r>
              <a:rPr lang="en-US" altLang="en-US" sz="1900" b="1" dirty="0">
                <a:solidFill>
                  <a:schemeClr val="tx1"/>
                </a:solidFill>
                <a:ea typeface="Verdana" pitchFamily="34" charset="0"/>
                <a:cs typeface="Verdana" pitchFamily="34" charset="0"/>
              </a:rPr>
              <a:t>initial evaluation </a:t>
            </a:r>
            <a:r>
              <a:rPr lang="en-US" altLang="en-US" sz="1900" dirty="0">
                <a:solidFill>
                  <a:schemeClr val="tx1"/>
                </a:solidFill>
                <a:ea typeface="Verdana" pitchFamily="34" charset="0"/>
                <a:cs typeface="Verdana" pitchFamily="34" charset="0"/>
              </a:rPr>
              <a:t>for Part B services:</a:t>
            </a:r>
          </a:p>
          <a:p>
            <a:pPr lvl="1"/>
            <a:r>
              <a:rPr lang="en-US" altLang="en-US" sz="1800" dirty="0">
                <a:ea typeface="Verdana" pitchFamily="34" charset="0"/>
                <a:cs typeface="Verdana" pitchFamily="34" charset="0"/>
              </a:rPr>
              <a:t>were 2.5 but not 4 years old when they were </a:t>
            </a:r>
            <a:r>
              <a:rPr lang="en-US" altLang="en-US" sz="1800" b="1" u="sng" dirty="0">
                <a:ea typeface="Verdana" pitchFamily="34" charset="0"/>
                <a:cs typeface="Verdana" pitchFamily="34" charset="0"/>
              </a:rPr>
              <a:t>referred</a:t>
            </a:r>
            <a:r>
              <a:rPr lang="en-US" altLang="en-US" sz="1800" dirty="0">
                <a:ea typeface="Verdana" pitchFamily="34" charset="0"/>
                <a:cs typeface="Verdana" pitchFamily="34" charset="0"/>
              </a:rPr>
              <a:t> from Part C to Part B (path 2)</a:t>
            </a:r>
          </a:p>
          <a:p>
            <a:pPr lvl="1"/>
            <a:r>
              <a:rPr lang="en-US" altLang="en-US" sz="1800" dirty="0"/>
              <a:t>were </a:t>
            </a:r>
            <a:r>
              <a:rPr lang="en-US" altLang="en-US" sz="1800" b="1" u="sng" dirty="0"/>
              <a:t>referred</a:t>
            </a:r>
            <a:r>
              <a:rPr lang="en-US" altLang="en-US" sz="1800" dirty="0"/>
              <a:t> for a Part B special education Initial Evaluation (path 3)</a:t>
            </a:r>
          </a:p>
          <a:p>
            <a:pPr lvl="1"/>
            <a:endParaRPr lang="en-US" altLang="en-US" sz="1700" i="1" dirty="0"/>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placed in an Allowed Eligible Facility and you are the Administrative Unit of residence</a:t>
            </a: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detained at a Detention Center located within your AU boundaries</a:t>
            </a:r>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Were on an IEP and received services at a private school on a tuition basis or parentally placed in a private school, have an ISP and receive Sped services from the AU</a:t>
            </a:r>
          </a:p>
          <a:p>
            <a:pPr marL="0" indent="0">
              <a:buNone/>
            </a:pPr>
            <a:endParaRPr lang="en-US" altLang="en-US" sz="1900" dirty="0">
              <a:solidFill>
                <a:schemeClr val="tx1"/>
              </a:solidFill>
              <a:ea typeface="Verdana" pitchFamily="34" charset="0"/>
              <a:cs typeface="Verdana" pitchFamily="34" charset="0"/>
            </a:endParaRPr>
          </a:p>
          <a:p>
            <a:pPr marL="0" indent="0">
              <a:buNone/>
            </a:pPr>
            <a:r>
              <a:rPr lang="en-US" altLang="en-US" sz="1900" dirty="0">
                <a:solidFill>
                  <a:schemeClr val="tx1"/>
                </a:solidFill>
                <a:ea typeface="Verdana" pitchFamily="34" charset="0"/>
                <a:cs typeface="Verdana" pitchFamily="34" charset="0"/>
              </a:rPr>
              <a:t>*more specific details on who should be reported can be found on the Special Education EOY Data Content Guide pages 1 and 2.  Posted here under Additional Resources: </a:t>
            </a:r>
            <a:r>
              <a:rPr lang="en-US" altLang="en-US" sz="1900" dirty="0">
                <a:solidFill>
                  <a:schemeClr val="tx1"/>
                </a:solidFill>
                <a:ea typeface="Verdana" pitchFamily="34" charset="0"/>
                <a:cs typeface="Verdana" pitchFamily="34" charset="0"/>
                <a:hlinkClick r:id="rId3"/>
              </a:rPr>
              <a:t>http://www.cde.state.co.us/datapipeline/snap_sped-eoy</a:t>
            </a:r>
            <a:r>
              <a:rPr lang="en-US" altLang="en-US" sz="1900" dirty="0">
                <a:solidFill>
                  <a:schemeClr val="tx1"/>
                </a:solidFill>
                <a:ea typeface="Verdana" pitchFamily="34" charset="0"/>
                <a:cs typeface="Verdana" pitchFamily="34" charset="0"/>
              </a:rPr>
              <a:t> </a:t>
            </a:r>
          </a:p>
          <a:p>
            <a:pPr marL="45720" indent="0">
              <a:buNone/>
            </a:pPr>
            <a:endParaRPr lang="en-US" altLang="en-US" sz="1900" i="1" dirty="0"/>
          </a:p>
          <a:p>
            <a:pPr marL="45720" indent="0">
              <a:buNone/>
            </a:pPr>
            <a:endParaRPr lang="en-US" altLang="en-US" sz="1900" u="sng" dirty="0">
              <a:ea typeface="Verdana" pitchFamily="34" charset="0"/>
              <a:cs typeface="Verdana" pitchFamily="34" charset="0"/>
            </a:endParaRPr>
          </a:p>
          <a:p>
            <a:pPr marL="0" indent="0">
              <a:buNone/>
            </a:pPr>
            <a:endParaRPr lang="en-US" altLang="en-US" sz="1900" dirty="0">
              <a:latin typeface="Verdana" pitchFamily="34" charset="0"/>
              <a:ea typeface="Verdana" pitchFamily="34" charset="0"/>
              <a:cs typeface="Verdana" pitchFamily="34" charset="0"/>
            </a:endParaRPr>
          </a:p>
          <a:p>
            <a:pPr lvl="1" eaLnBrk="1" hangingPunct="1"/>
            <a:endParaRPr lang="en-US" altLang="en-US" sz="1800" dirty="0">
              <a:latin typeface="Verdana" pitchFamily="34" charset="0"/>
              <a:ea typeface="Verdana" pitchFamily="34" charset="0"/>
              <a:cs typeface="Verdana" pitchFamily="34" charset="0"/>
            </a:endParaRPr>
          </a:p>
          <a:p>
            <a:pPr>
              <a:buFontTx/>
              <a:buNone/>
            </a:pPr>
            <a:endParaRPr lang="en-US" altLang="en-US" sz="18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32</a:t>
            </a:fld>
            <a:endParaRPr lang="en-US" dirty="0"/>
          </a:p>
        </p:txBody>
      </p:sp>
    </p:spTree>
    <p:extLst>
      <p:ext uri="{BB962C8B-B14F-4D97-AF65-F5344CB8AC3E}">
        <p14:creationId xmlns:p14="http://schemas.microsoft.com/office/powerpoint/2010/main" val="336696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l"/>
            <a:r>
              <a:rPr lang="en-US" altLang="en-US" sz="3400" dirty="0">
                <a:latin typeface="Museo Slab 500" panose="02000000000000000000"/>
              </a:rPr>
              <a:t>Also, report students who:</a:t>
            </a:r>
          </a:p>
        </p:txBody>
      </p:sp>
      <p:sp>
        <p:nvSpPr>
          <p:cNvPr id="1229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a:bodyPr>
          <a:lstStyle/>
          <a:p>
            <a:r>
              <a:rPr lang="en-US" altLang="en-US" sz="1800" dirty="0">
                <a:solidFill>
                  <a:schemeClr val="tx1"/>
                </a:solidFill>
                <a:ea typeface="Verdana" pitchFamily="34" charset="0"/>
                <a:cs typeface="Verdana" pitchFamily="34" charset="0"/>
              </a:rPr>
              <a:t>were evaluated, even if they were found not eligible. Check your data extracts to make sure students found </a:t>
            </a:r>
            <a:r>
              <a:rPr lang="en-US" altLang="en-US" sz="1800" u="sng" dirty="0">
                <a:solidFill>
                  <a:schemeClr val="tx1"/>
                </a:solidFill>
                <a:ea typeface="Verdana" pitchFamily="34" charset="0"/>
                <a:cs typeface="Verdana" pitchFamily="34" charset="0"/>
              </a:rPr>
              <a:t>not eligible </a:t>
            </a:r>
            <a:r>
              <a:rPr lang="en-US" altLang="en-US" sz="1800" dirty="0">
                <a:solidFill>
                  <a:schemeClr val="tx1"/>
                </a:solidFill>
                <a:ea typeface="Verdana" pitchFamily="34" charset="0"/>
                <a:cs typeface="Verdana" pitchFamily="34" charset="0"/>
              </a:rPr>
              <a:t>are being reported too!</a:t>
            </a:r>
            <a:endParaRPr lang="en-US" altLang="en-US" sz="1800" b="0" dirty="0">
              <a:solidFill>
                <a:srgbClr val="000000"/>
              </a:solidFill>
              <a:ea typeface="Verdana" pitchFamily="34" charset="0"/>
              <a:cs typeface="Verdana" pitchFamily="34" charset="0"/>
            </a:endParaRPr>
          </a:p>
          <a:p>
            <a:r>
              <a:rPr lang="en-US" altLang="en-US" sz="1800" b="0" dirty="0">
                <a:solidFill>
                  <a:srgbClr val="000000"/>
                </a:solidFill>
                <a:ea typeface="Verdana" pitchFamily="34" charset="0"/>
                <a:cs typeface="Verdana" pitchFamily="34" charset="0"/>
              </a:rPr>
              <a:t>were on an IEP (not an ISP) and received services at a private school on a tuition basis  (these students are placed at a private school by the IEP team and should be reported by the Administrative Unit of Residence).</a:t>
            </a:r>
          </a:p>
          <a:p>
            <a:r>
              <a:rPr lang="en-US" altLang="en-US" sz="1800" b="0" dirty="0">
                <a:solidFill>
                  <a:srgbClr val="000000"/>
                </a:solidFill>
                <a:ea typeface="Verdana" pitchFamily="34" charset="0"/>
                <a:cs typeface="Verdana" pitchFamily="34" charset="0"/>
              </a:rPr>
              <a:t>were parentally placed in a private school, have an ISP and received services from the Administrative Unit (these students must be reported by the Administrative Unit where the private school is located). </a:t>
            </a:r>
          </a:p>
          <a:p>
            <a:r>
              <a:rPr lang="en-US" altLang="en-US" sz="1800" b="0" dirty="0">
                <a:solidFill>
                  <a:srgbClr val="000000"/>
                </a:solidFill>
                <a:ea typeface="Verdana" pitchFamily="34" charset="0"/>
                <a:cs typeface="Verdana" pitchFamily="34" charset="0"/>
              </a:rPr>
              <a:t>received services outside of the State of Colorado and are the responsibility of your Administrative Unit (these students are placed out of state per their IEP and should be reported by the Administrative Unit of Residence).</a:t>
            </a:r>
          </a:p>
          <a:p>
            <a:pPr marL="0" indent="0">
              <a:buNone/>
            </a:pPr>
            <a:endParaRPr lang="en-US" altLang="en-US" sz="1800" b="0" dirty="0">
              <a:solidFill>
                <a:srgbClr val="000000"/>
              </a:solidFill>
              <a:ea typeface="Verdana" pitchFamily="34" charset="0"/>
              <a:cs typeface="Verdana" pitchFamily="34" charset="0"/>
            </a:endParaRPr>
          </a:p>
          <a:p>
            <a:pPr marL="0" indent="0">
              <a:buNone/>
            </a:pPr>
            <a:endParaRPr lang="en-US" altLang="en-US" sz="2000" b="0" dirty="0">
              <a:solidFill>
                <a:srgbClr val="000000"/>
              </a:solidFill>
              <a:ea typeface="Verdana" pitchFamily="34" charset="0"/>
              <a:cs typeface="Verdana" pitchFamily="34" charset="0"/>
            </a:endParaRPr>
          </a:p>
          <a:p>
            <a:endParaRPr lang="en-US" altLang="en-US" sz="1900" dirty="0">
              <a:latin typeface="Verdana" pitchFamily="34" charset="0"/>
              <a:ea typeface="Verdana" pitchFamily="34" charset="0"/>
              <a:cs typeface="Verdana" pitchFamily="34" charset="0"/>
            </a:endParaRPr>
          </a:p>
          <a:p>
            <a:pPr>
              <a:buFontTx/>
              <a:buNone/>
            </a:pPr>
            <a:endParaRPr lang="en-US" altLang="en-US" sz="19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33</a:t>
            </a:fld>
            <a:endParaRPr lang="en-US" dirty="0"/>
          </a:p>
        </p:txBody>
      </p:sp>
    </p:spTree>
    <p:extLst>
      <p:ext uri="{BB962C8B-B14F-4D97-AF65-F5344CB8AC3E}">
        <p14:creationId xmlns:p14="http://schemas.microsoft.com/office/powerpoint/2010/main" val="2605223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90000"/>
          </a:bodyPr>
          <a:lstStyle/>
          <a:p>
            <a:pPr algn="l"/>
            <a:r>
              <a:rPr lang="en-US" altLang="en-US" sz="3400" dirty="0">
                <a:latin typeface="Museo Slab 500" panose="02000000000000000000"/>
              </a:rPr>
              <a:t>An Initial Evaluation includes students:</a:t>
            </a:r>
          </a:p>
        </p:txBody>
      </p:sp>
      <p:sp>
        <p:nvSpPr>
          <p:cNvPr id="11267"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1"/>
            <a:r>
              <a:rPr lang="en-US" altLang="en-US" sz="1600" dirty="0">
                <a:highlight>
                  <a:srgbClr val="FFFF00"/>
                </a:highlight>
                <a:ea typeface="Verdana" pitchFamily="34" charset="0"/>
                <a:cs typeface="Verdana" pitchFamily="34" charset="0"/>
              </a:rPr>
              <a:t>who were not eligible at the time of evaluation* </a:t>
            </a:r>
            <a:r>
              <a:rPr lang="en-US" altLang="en-US" sz="1600" dirty="0">
                <a:ea typeface="Verdana" pitchFamily="34" charset="0"/>
                <a:cs typeface="Verdana" pitchFamily="34" charset="0"/>
              </a:rPr>
              <a:t>– student may have received Special Education Services in the past but had returned to regular education prior to this evaluation </a:t>
            </a:r>
            <a:r>
              <a:rPr lang="en-US" altLang="en-US" sz="1200" dirty="0">
                <a:ea typeface="Verdana" pitchFamily="34" charset="0"/>
                <a:cs typeface="Verdana" pitchFamily="34" charset="0"/>
              </a:rPr>
              <a:t>*exception to this are transfer students in which your AU decides to do their own initial evaluation </a:t>
            </a:r>
          </a:p>
          <a:p>
            <a:pPr lvl="2"/>
            <a:r>
              <a:rPr lang="en-US" altLang="en-US" sz="1400" dirty="0">
                <a:ea typeface="Verdana" pitchFamily="34" charset="0"/>
                <a:cs typeface="Verdana" pitchFamily="34" charset="0"/>
              </a:rPr>
              <a:t>for whom parents revoked consent for services – student received Special Education Services for a period of time prior to parent deciding to cease services.  When child is again referred/re-evaluated, please report them as an initial evaluation. </a:t>
            </a:r>
          </a:p>
          <a:p>
            <a:pPr lvl="2"/>
            <a:r>
              <a:rPr lang="en-US" altLang="en-US" sz="1400" dirty="0">
                <a:ea typeface="Verdana" pitchFamily="34" charset="0"/>
                <a:cs typeface="Verdana" pitchFamily="34" charset="0"/>
              </a:rPr>
              <a:t>who have never been evaluated for Part B Services - these students have </a:t>
            </a:r>
            <a:r>
              <a:rPr lang="en-US" altLang="en-US" sz="1400" u="sng" dirty="0">
                <a:ea typeface="Verdana" pitchFamily="34" charset="0"/>
                <a:cs typeface="Verdana" pitchFamily="34" charset="0"/>
              </a:rPr>
              <a:t>never</a:t>
            </a:r>
            <a:r>
              <a:rPr lang="en-US" altLang="en-US" sz="1400" dirty="0">
                <a:ea typeface="Verdana" pitchFamily="34" charset="0"/>
                <a:cs typeface="Verdana" pitchFamily="34" charset="0"/>
              </a:rPr>
              <a:t> had an evaluation in your Administrative Unit/State Operated Program , another Administrative Unit/State Operated Program, or an Eligible Facility in Colorado.</a:t>
            </a:r>
          </a:p>
          <a:p>
            <a:pPr lvl="2"/>
            <a:r>
              <a:rPr lang="en-US" altLang="en-US" sz="1400" i="1" dirty="0">
                <a:ea typeface="Verdana" pitchFamily="34" charset="0"/>
                <a:cs typeface="Verdana" pitchFamily="34" charset="0"/>
              </a:rPr>
              <a:t>who received Special Education Services in another state, for whom it was determined that an initial evaluation was needed.</a:t>
            </a:r>
          </a:p>
          <a:p>
            <a:pPr lvl="2"/>
            <a:r>
              <a:rPr lang="en-US" altLang="en-US" sz="1400" dirty="0">
                <a:ea typeface="Verdana" pitchFamily="34" charset="0"/>
                <a:cs typeface="Verdana" pitchFamily="34" charset="0"/>
              </a:rPr>
              <a:t>who are parentally placed in a private school and had a Part B Initial Evaluation during the current reporting period (these students are reported by the Administrative Unit in which the private school is located).</a:t>
            </a:r>
          </a:p>
          <a:p>
            <a:pPr lvl="2"/>
            <a:r>
              <a:rPr lang="en-US" altLang="en-US" sz="1400" dirty="0">
                <a:ea typeface="Verdana" pitchFamily="34" charset="0"/>
                <a:cs typeface="Verdana" pitchFamily="34" charset="0"/>
              </a:rPr>
              <a:t>who were educated in a non-public home-based educational program (i.e., homeschooled) and had a Part B initial evaluation during the reporting period.</a:t>
            </a:r>
          </a:p>
          <a:p>
            <a:pPr>
              <a:buFontTx/>
              <a:buNone/>
            </a:pPr>
            <a:endParaRPr lang="en-US" altLang="en-US" sz="15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34</a:t>
            </a:fld>
            <a:endParaRPr lang="en-US" dirty="0"/>
          </a:p>
        </p:txBody>
      </p:sp>
    </p:spTree>
    <p:extLst>
      <p:ext uri="{BB962C8B-B14F-4D97-AF65-F5344CB8AC3E}">
        <p14:creationId xmlns:p14="http://schemas.microsoft.com/office/powerpoint/2010/main" val="947500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2" y="254514"/>
            <a:ext cx="6865821" cy="756418"/>
          </a:xfrm>
        </p:spPr>
        <p:txBody>
          <a:bodyPr>
            <a:normAutofit/>
          </a:bodyPr>
          <a:lstStyle/>
          <a:p>
            <a:r>
              <a:rPr lang="en-US" dirty="0"/>
              <a:t>Special Education EOY: Reporting Facility, Detention Center, SOP, Program Students</a:t>
            </a:r>
          </a:p>
        </p:txBody>
      </p:sp>
      <p:sp>
        <p:nvSpPr>
          <p:cNvPr id="2" name="Content Placeholder 1"/>
          <p:cNvSpPr>
            <a:spLocks noGrp="1"/>
          </p:cNvSpPr>
          <p:nvPr>
            <p:ph idx="1"/>
          </p:nvPr>
        </p:nvSpPr>
        <p:spPr/>
        <p:txBody>
          <a:bodyPr>
            <a:noAutofit/>
          </a:bodyPr>
          <a:lstStyle/>
          <a:p>
            <a:pPr marL="0" indent="0">
              <a:buNone/>
            </a:pPr>
            <a:r>
              <a:rPr lang="en-US" sz="1600" dirty="0">
                <a:solidFill>
                  <a:schemeClr val="tx1"/>
                </a:solidFill>
              </a:rPr>
              <a:t>The term “Facility” is used throughout the state for different types of schools/entities. In Colorado we have:</a:t>
            </a:r>
          </a:p>
          <a:p>
            <a:pPr marL="457200" lvl="1" indent="0">
              <a:buNone/>
            </a:pPr>
            <a:r>
              <a:rPr lang="en-US" sz="1600" dirty="0"/>
              <a:t>1. </a:t>
            </a:r>
            <a:r>
              <a:rPr lang="en-US" sz="1600" dirty="0">
                <a:highlight>
                  <a:srgbClr val="FFFF00"/>
                </a:highlight>
              </a:rPr>
              <a:t>Allowable Approved Facilities  </a:t>
            </a:r>
            <a:r>
              <a:rPr lang="en-US" sz="1400" dirty="0"/>
              <a:t>(“facility” students for reporting purposes means this one!)</a:t>
            </a:r>
          </a:p>
          <a:p>
            <a:pPr marL="457200" lvl="1" indent="0">
              <a:buNone/>
            </a:pPr>
            <a:r>
              <a:rPr lang="en-US" sz="1600" dirty="0"/>
              <a:t>2. Special Education Programs</a:t>
            </a:r>
          </a:p>
          <a:p>
            <a:pPr marL="457200" lvl="1" indent="0">
              <a:buNone/>
            </a:pPr>
            <a:r>
              <a:rPr lang="en-US" sz="1600" dirty="0"/>
              <a:t>3. Detention Centers</a:t>
            </a:r>
          </a:p>
          <a:p>
            <a:pPr marL="457200" lvl="1" indent="0">
              <a:buNone/>
            </a:pPr>
            <a:r>
              <a:rPr lang="en-US" sz="1600" dirty="0"/>
              <a:t>4. State Operated Programs</a:t>
            </a:r>
          </a:p>
          <a:p>
            <a:pPr marL="0" indent="0">
              <a:buNone/>
            </a:pPr>
            <a:endParaRPr lang="en-US" sz="1600" b="1" dirty="0"/>
          </a:p>
          <a:p>
            <a:pPr marL="0" indent="0">
              <a:buNone/>
            </a:pPr>
            <a:r>
              <a:rPr lang="en-US" sz="1600" b="1" dirty="0"/>
              <a:t>How to Code</a:t>
            </a:r>
            <a:r>
              <a:rPr lang="en-US" sz="1600" b="1" i="1" dirty="0"/>
              <a:t> </a:t>
            </a:r>
            <a:r>
              <a:rPr lang="en-US" sz="1600" b="1" dirty="0"/>
              <a:t>for Sped EOY</a:t>
            </a:r>
            <a:r>
              <a:rPr lang="en-US" sz="1600" b="1" i="1" dirty="0"/>
              <a:t>: </a:t>
            </a:r>
            <a:endParaRPr lang="en-US" sz="1600" dirty="0"/>
          </a:p>
          <a:p>
            <a:pPr lvl="1"/>
            <a:r>
              <a:rPr lang="en-US" sz="1600" dirty="0"/>
              <a:t>Report the student’s </a:t>
            </a:r>
            <a:r>
              <a:rPr lang="en-US" sz="1600" b="1" u="sng" dirty="0"/>
              <a:t>last attendance at a school within your AU.</a:t>
            </a:r>
            <a:r>
              <a:rPr lang="en-US" sz="1600" dirty="0"/>
              <a:t> </a:t>
            </a:r>
          </a:p>
          <a:p>
            <a:pPr lvl="1"/>
            <a:r>
              <a:rPr lang="en-US" sz="1600" dirty="0"/>
              <a:t>Report an exit if student transfers out of your AU at any point (even if you report them for December Count). </a:t>
            </a:r>
          </a:p>
          <a:p>
            <a:pPr lvl="1"/>
            <a:r>
              <a:rPr lang="en-US" sz="1600" dirty="0"/>
              <a:t>Reporting for Sped EOY is different than December Count for these types of records! There are different reporting requirements for each. Sped EOY should include all students that your AU physically serves, along with resident students in Allowed Approved Facilities. </a:t>
            </a:r>
          </a:p>
          <a:p>
            <a:pPr marL="0" indent="0">
              <a:buNone/>
            </a:pPr>
            <a:r>
              <a:rPr lang="en-US" sz="1600" dirty="0"/>
              <a:t>Helpful codes document with a tab for each type found under Frequently Requested Codes </a:t>
            </a:r>
            <a:r>
              <a:rPr lang="en-US" sz="1600" dirty="0">
                <a:solidFill>
                  <a:schemeClr val="tx1"/>
                </a:solidFill>
                <a:hlinkClick r:id="rId2"/>
              </a:rPr>
              <a:t>http://www.cde.state.co.us/datapipeline/org_orgcodes</a:t>
            </a:r>
            <a:r>
              <a:rPr lang="en-US" sz="1600" dirty="0"/>
              <a:t>.</a:t>
            </a:r>
            <a:r>
              <a:rPr lang="en-US" sz="1600" dirty="0">
                <a:solidFill>
                  <a:schemeClr val="tx1"/>
                </a:solidFill>
              </a:rPr>
              <a:t> </a:t>
            </a:r>
            <a:r>
              <a:rPr lang="en-US" sz="1600" b="1" i="1" dirty="0">
                <a:solidFill>
                  <a:schemeClr val="tx1"/>
                </a:solidFill>
              </a:rPr>
              <a:t>Allowable Approved Facility Schools and Other Agency Codes</a:t>
            </a:r>
            <a:endParaRPr lang="en-US" sz="1600" b="1" i="1" dirty="0"/>
          </a:p>
          <a:p>
            <a:pPr marL="457200" lvl="1" indent="0">
              <a:buNone/>
            </a:pPr>
            <a:endParaRPr lang="en-US" sz="1600" dirty="0"/>
          </a:p>
          <a:p>
            <a:pPr marL="457200" lvl="1" indent="0">
              <a:buNone/>
            </a:pPr>
            <a:endParaRPr lang="en-US" sz="1200" dirty="0"/>
          </a:p>
          <a:p>
            <a:pPr marL="457200" lvl="1" indent="0">
              <a:buNone/>
            </a:pPr>
            <a:endParaRPr lang="en-US" sz="1400"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1558061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Detention Center Students</a:t>
            </a:r>
          </a:p>
        </p:txBody>
      </p:sp>
      <p:sp>
        <p:nvSpPr>
          <p:cNvPr id="6" name="Rectangle 3"/>
          <p:cNvSpPr>
            <a:spLocks noChangeArrowheads="1"/>
          </p:cNvSpPr>
          <p:nvPr/>
        </p:nvSpPr>
        <p:spPr bwMode="auto">
          <a:xfrm>
            <a:off x="182404" y="1401128"/>
            <a:ext cx="866656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Division</a:t>
            </a:r>
            <a:r>
              <a:rPr kumimoji="0" lang="en-US" altLang="en-US" sz="1400" b="0" i="0" u="none" strike="noStrike" cap="none" normalizeH="0" dirty="0">
                <a:ln>
                  <a:noFill/>
                </a:ln>
                <a:effectLst/>
                <a:latin typeface="Gill Sans MT" panose="020B0502020104020203" pitchFamily="34" charset="0"/>
                <a:ea typeface="Calibri" pitchFamily="34" charset="0"/>
                <a:cs typeface="Times New Roman" pitchFamily="18" charset="0"/>
              </a:rPr>
              <a:t> of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Youth </a:t>
            </a:r>
            <a:r>
              <a:rPr lang="en-US" altLang="en-US" sz="1400" dirty="0">
                <a:latin typeface="Gill Sans MT" panose="020B0502020104020203" pitchFamily="34" charset="0"/>
                <a:ea typeface="Calibri" pitchFamily="34" charset="0"/>
                <a:cs typeface="Times New Roman" pitchFamily="18" charset="0"/>
              </a:rPr>
              <a:t>Services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and Department</a:t>
            </a:r>
            <a:r>
              <a:rPr kumimoji="0" lang="en-US" altLang="en-US" sz="1400" b="0" i="0" u="none" strike="noStrike" cap="none" normalizeH="0" dirty="0">
                <a:ln>
                  <a:noFill/>
                </a:ln>
                <a:effectLst/>
                <a:latin typeface="Gill Sans MT" panose="020B0502020104020203" pitchFamily="34" charset="0"/>
                <a:ea typeface="Calibri" pitchFamily="34" charset="0"/>
                <a:cs typeface="Times New Roman" pitchFamily="18" charset="0"/>
              </a:rPr>
              <a:t> </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Of Corrections </a:t>
            </a:r>
            <a:r>
              <a:rPr lang="en-US" altLang="en-US" sz="1400" dirty="0">
                <a:latin typeface="Gill Sans MT" panose="020B0502020104020203" pitchFamily="34" charset="0"/>
                <a:ea typeface="Calibri" pitchFamily="34" charset="0"/>
                <a:cs typeface="Times New Roman" pitchFamily="18" charset="0"/>
              </a:rPr>
              <a:t>only report</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a:t>
            </a:r>
            <a:r>
              <a:rPr kumimoji="0" lang="en-US" altLang="en-US" sz="1400" b="0" i="0" u="sng" strike="noStrike" cap="none" normalizeH="0" baseline="0" dirty="0">
                <a:ln>
                  <a:noFill/>
                </a:ln>
                <a:effectLst/>
                <a:latin typeface="Gill Sans MT" panose="020B0502020104020203" pitchFamily="34" charset="0"/>
                <a:ea typeface="Calibri" pitchFamily="34" charset="0"/>
                <a:cs typeface="Times New Roman" pitchFamily="18" charset="0"/>
              </a:rPr>
              <a:t>committed</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students.  </a:t>
            </a:r>
          </a:p>
          <a:p>
            <a:pPr marL="742950" lvl="1" indent="-285750" fontAlgn="base">
              <a:spcBef>
                <a:spcPct val="0"/>
              </a:spcBef>
              <a:spcAft>
                <a:spcPct val="0"/>
              </a:spcAft>
              <a:buFont typeface="Arial" panose="020B0604020202020204" pitchFamily="34" charset="0"/>
              <a:buChar char="•"/>
            </a:pPr>
            <a:r>
              <a:rPr lang="en-US" altLang="en-US" sz="1400" dirty="0">
                <a:latin typeface="Gill Sans MT" panose="020B0502020104020203" pitchFamily="34" charset="0"/>
                <a:cs typeface="Times New Roman" pitchFamily="18" charset="0"/>
              </a:rPr>
              <a:t>AU 66070 or AU 66080 would report these students</a:t>
            </a:r>
            <a:endParaRPr kumimoji="0" lang="en-US" altLang="en-US" sz="1400" b="0" i="0" u="none" strike="noStrike" cap="none" normalizeH="0" baseline="0" dirty="0">
              <a:ln>
                <a:noFill/>
              </a:ln>
              <a:effectLst/>
              <a:latin typeface="Gill Sans MT" panose="020B0502020104020203"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The AUs where these detention centers are located should report any </a:t>
            </a:r>
            <a:r>
              <a:rPr kumimoji="0" lang="en-US" altLang="en-US" sz="1400" b="0" i="0" u="sng" strike="noStrike" cap="none" normalizeH="0" baseline="0" dirty="0">
                <a:ln>
                  <a:noFill/>
                </a:ln>
                <a:effectLst/>
                <a:latin typeface="Gill Sans MT" panose="020B0502020104020203" pitchFamily="34" charset="0"/>
                <a:ea typeface="Calibri" pitchFamily="34" charset="0"/>
                <a:cs typeface="Times New Roman" pitchFamily="18" charset="0"/>
              </a:rPr>
              <a:t>detained</a:t>
            </a:r>
            <a:r>
              <a:rPr kumimoji="0" lang="en-US" altLang="en-US" sz="1400" b="0" i="0" u="none" strike="noStrike" cap="none" normalizeH="0" baseline="0" dirty="0">
                <a:ln>
                  <a:noFill/>
                </a:ln>
                <a:effectLst/>
                <a:latin typeface="Gill Sans MT" panose="020B0502020104020203" pitchFamily="34" charset="0"/>
                <a:ea typeface="Calibri" pitchFamily="34" charset="0"/>
                <a:cs typeface="Times New Roman" pitchFamily="18" charset="0"/>
              </a:rPr>
              <a:t> students if this was the latest status in the school year.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itchFamily="34" charset="0"/>
              <a:cs typeface="Arial" pitchFamily="34" charset="0"/>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36</a:t>
            </a:fld>
            <a:endParaRPr lang="en-US" dirty="0"/>
          </a:p>
        </p:txBody>
      </p:sp>
      <p:graphicFrame>
        <p:nvGraphicFramePr>
          <p:cNvPr id="8" name="Table 7">
            <a:extLst>
              <a:ext uri="{FF2B5EF4-FFF2-40B4-BE49-F238E27FC236}">
                <a16:creationId xmlns:a16="http://schemas.microsoft.com/office/drawing/2014/main" id="{89A7F92F-4A83-4423-A41C-7963BF1C0167}"/>
              </a:ext>
            </a:extLst>
          </p:cNvPr>
          <p:cNvGraphicFramePr>
            <a:graphicFrameLocks noGrp="1"/>
          </p:cNvGraphicFramePr>
          <p:nvPr>
            <p:extLst>
              <p:ext uri="{D42A27DB-BD31-4B8C-83A1-F6EECF244321}">
                <p14:modId xmlns:p14="http://schemas.microsoft.com/office/powerpoint/2010/main" val="4251366628"/>
              </p:ext>
            </p:extLst>
          </p:nvPr>
        </p:nvGraphicFramePr>
        <p:xfrm>
          <a:off x="932155" y="2654422"/>
          <a:ext cx="6668795" cy="3359083"/>
        </p:xfrm>
        <a:graphic>
          <a:graphicData uri="http://schemas.openxmlformats.org/drawingml/2006/table">
            <a:tbl>
              <a:tblPr/>
              <a:tblGrid>
                <a:gridCol w="1398070">
                  <a:extLst>
                    <a:ext uri="{9D8B030D-6E8A-4147-A177-3AD203B41FA5}">
                      <a16:colId xmlns:a16="http://schemas.microsoft.com/office/drawing/2014/main" val="1857204489"/>
                    </a:ext>
                  </a:extLst>
                </a:gridCol>
                <a:gridCol w="1356128">
                  <a:extLst>
                    <a:ext uri="{9D8B030D-6E8A-4147-A177-3AD203B41FA5}">
                      <a16:colId xmlns:a16="http://schemas.microsoft.com/office/drawing/2014/main" val="3917951456"/>
                    </a:ext>
                  </a:extLst>
                </a:gridCol>
                <a:gridCol w="3914597">
                  <a:extLst>
                    <a:ext uri="{9D8B030D-6E8A-4147-A177-3AD203B41FA5}">
                      <a16:colId xmlns:a16="http://schemas.microsoft.com/office/drawing/2014/main" val="2252731089"/>
                    </a:ext>
                  </a:extLst>
                </a:gridCol>
              </a:tblGrid>
              <a:tr h="460095">
                <a:tc>
                  <a:txBody>
                    <a:bodyPr/>
                    <a:lstStyle/>
                    <a:p>
                      <a:pPr algn="ctr" fontAlgn="ctr"/>
                      <a:r>
                        <a:rPr lang="en-US" sz="1100" b="1" i="0" u="none" strike="noStrike">
                          <a:effectLst/>
                          <a:latin typeface="Calibri" panose="020F0502020204030204" pitchFamily="34" charset="0"/>
                        </a:rPr>
                        <a:t>Detention Centers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latin typeface="Calibri" panose="020F0502020204030204" pitchFamily="34" charset="0"/>
                        </a:rPr>
                        <a:t>District Code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100" b="1" i="0" u="none" strike="noStrike">
                          <a:effectLst/>
                          <a:latin typeface="Calibri" panose="020F0502020204030204" pitchFamily="34" charset="0"/>
                        </a:rPr>
                        <a:t>Name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4687312"/>
                  </a:ext>
                </a:extLst>
              </a:tr>
              <a:tr h="319511">
                <a:tc>
                  <a:txBody>
                    <a:bodyPr/>
                    <a:lstStyle/>
                    <a:p>
                      <a:pPr algn="ctr" fontAlgn="ctr"/>
                      <a:r>
                        <a:rPr lang="en-US" sz="1100" b="0" i="0" u="none" strike="noStrike">
                          <a:effectLst/>
                          <a:latin typeface="Calibri" panose="020F0502020204030204" pitchFamily="34" charset="0"/>
                        </a:rPr>
                        <a:t>9801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0040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66CC"/>
                          </a:solidFill>
                          <a:effectLst/>
                          <a:latin typeface="Calibri" panose="020F0502020204030204" pitchFamily="34" charset="0"/>
                        </a:rPr>
                        <a:t>Prairie Vista Youth Services Center </a:t>
                      </a:r>
                      <a:r>
                        <a:rPr lang="en-US" sz="1100" b="0" i="0" u="none" strike="noStrike" baseline="30000">
                          <a:solidFill>
                            <a:srgbClr val="0066CC"/>
                          </a:solidFill>
                          <a:effectLst/>
                          <a:latin typeface="Calibri" panose="020F0502020204030204" pitchFamily="34" charset="0"/>
                        </a:rPr>
                        <a:t>2020-2021 New Name</a:t>
                      </a:r>
                      <a:endParaRPr lang="en-US" sz="1100" b="0" i="0" u="none" strike="noStrike">
                        <a:solidFill>
                          <a:srgbClr val="0070C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960825"/>
                  </a:ext>
                </a:extLst>
              </a:tr>
              <a:tr h="319511">
                <a:tc>
                  <a:txBody>
                    <a:bodyPr/>
                    <a:lstStyle/>
                    <a:p>
                      <a:pPr algn="ctr" fontAlgn="ctr"/>
                      <a:r>
                        <a:rPr lang="en-US" sz="1100" b="0" i="0" u="none" strike="noStrike">
                          <a:effectLst/>
                          <a:latin typeface="Calibri" panose="020F0502020204030204" pitchFamily="34" charset="0"/>
                        </a:rPr>
                        <a:t>9802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Marvin W Foote Youth Services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5141287"/>
                  </a:ext>
                </a:extLst>
              </a:tr>
              <a:tr h="319511">
                <a:tc>
                  <a:txBody>
                    <a:bodyPr/>
                    <a:lstStyle/>
                    <a:p>
                      <a:pPr algn="ctr" fontAlgn="ctr"/>
                      <a:r>
                        <a:rPr lang="en-US" sz="1100" b="0" i="0" u="none" strike="noStrike">
                          <a:effectLst/>
                          <a:latin typeface="Calibri" panose="020F0502020204030204" pitchFamily="34" charset="0"/>
                        </a:rPr>
                        <a:t>9803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0880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Gilliam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2763261"/>
                  </a:ext>
                </a:extLst>
              </a:tr>
              <a:tr h="319511">
                <a:tc>
                  <a:txBody>
                    <a:bodyPr/>
                    <a:lstStyle/>
                    <a:p>
                      <a:pPr algn="ctr" fontAlgn="ctr"/>
                      <a:r>
                        <a:rPr lang="en-US" sz="1100" b="0" i="0" u="none" strike="noStrike">
                          <a:effectLst/>
                          <a:latin typeface="Calibri" panose="020F0502020204030204" pitchFamily="34" charset="0"/>
                        </a:rPr>
                        <a:t>9804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sngStrike">
                          <a:solidFill>
                            <a:srgbClr val="FF0000"/>
                          </a:solidFill>
                          <a:effectLst/>
                          <a:latin typeface="Calibri" panose="020F0502020204030204" pitchFamily="34" charset="0"/>
                        </a:rPr>
                        <a:t>0980</a:t>
                      </a:r>
                      <a:r>
                        <a:rPr lang="en-US" sz="1100" b="0" i="0" u="none" strike="noStrike">
                          <a:solidFill>
                            <a:srgbClr val="FF0000"/>
                          </a:solidFill>
                          <a:effectLst/>
                          <a:latin typeface="Calibri" panose="020F0502020204030204" pitchFamily="34" charset="0"/>
                        </a:rPr>
                        <a:t>  </a:t>
                      </a:r>
                      <a:r>
                        <a:rPr lang="en-US" sz="1100" b="0" i="0" u="none" strike="noStrike">
                          <a:effectLst/>
                          <a:latin typeface="Calibri" panose="020F0502020204030204" pitchFamily="34" charset="0"/>
                        </a:rPr>
                        <a:t>                                         </a:t>
                      </a:r>
                      <a:r>
                        <a:rPr lang="en-US" sz="1100" b="0" i="0" u="none" strike="noStrike">
                          <a:solidFill>
                            <a:srgbClr val="0066CC"/>
                          </a:solidFill>
                          <a:effectLst/>
                          <a:latin typeface="Calibri" panose="020F0502020204030204" pitchFamily="34" charset="0"/>
                        </a:rPr>
                        <a:t> 1020</a:t>
                      </a:r>
                      <a:endParaRPr lang="en-US" sz="1100" b="0" i="0" u="none" strike="noStrike">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sngStrike" dirty="0">
                          <a:solidFill>
                            <a:srgbClr val="FF0000"/>
                          </a:solidFill>
                          <a:effectLst/>
                          <a:latin typeface="Calibri" panose="020F0502020204030204" pitchFamily="34" charset="0"/>
                        </a:rPr>
                        <a:t>Spring Creek Youth Services Center </a:t>
                      </a:r>
                      <a:r>
                        <a:rPr lang="en-US" sz="1100" b="0" i="0" u="none" strike="noStrike" dirty="0">
                          <a:solidFill>
                            <a:srgbClr val="FF0000"/>
                          </a:solidFill>
                          <a:effectLst/>
                          <a:latin typeface="Calibri" panose="020F0502020204030204" pitchFamily="34" charset="0"/>
                        </a:rPr>
                        <a:t>- </a:t>
                      </a:r>
                      <a:r>
                        <a:rPr lang="en-US" sz="1100" b="0" i="0" u="none" strike="noStrike" baseline="30000" dirty="0">
                          <a:solidFill>
                            <a:srgbClr val="FF0000"/>
                          </a:solidFill>
                          <a:effectLst/>
                          <a:latin typeface="Calibri" panose="020F0502020204030204" pitchFamily="34" charset="0"/>
                        </a:rPr>
                        <a:t>2019-2020</a:t>
                      </a:r>
                      <a:r>
                        <a:rPr lang="en-US" sz="1100" b="0" i="0" u="none" strike="noStrike" baseline="30000" dirty="0">
                          <a:effectLst/>
                          <a:latin typeface="Calibri" panose="020F0502020204030204" pitchFamily="34" charset="0"/>
                        </a:rPr>
                        <a:t> </a:t>
                      </a:r>
                      <a:r>
                        <a:rPr lang="en-US" sz="1100" b="0" i="0" u="none" strike="noStrike" dirty="0">
                          <a:effectLst/>
                          <a:latin typeface="Calibri" panose="020F0502020204030204" pitchFamily="34" charset="0"/>
                        </a:rPr>
                        <a:t>                      </a:t>
                      </a:r>
                      <a:r>
                        <a:rPr lang="en-US" sz="1100" b="0" i="0" u="none" strike="noStrike" dirty="0">
                          <a:solidFill>
                            <a:srgbClr val="0066CC"/>
                          </a:solidFill>
                          <a:effectLst/>
                          <a:latin typeface="Calibri" panose="020F0502020204030204" pitchFamily="34" charset="0"/>
                        </a:rPr>
                        <a:t>        Zebulon Pike Youth Services Center - </a:t>
                      </a:r>
                      <a:r>
                        <a:rPr lang="en-US" sz="1100" b="0" i="0" u="none" strike="noStrike" baseline="30000" dirty="0">
                          <a:solidFill>
                            <a:srgbClr val="0066CC"/>
                          </a:solidFill>
                          <a:effectLst/>
                          <a:latin typeface="Calibri" panose="020F0502020204030204" pitchFamily="34" charset="0"/>
                        </a:rPr>
                        <a:t>2020-2021 New Name</a:t>
                      </a:r>
                      <a:endParaRPr lang="en-US" sz="1100" b="0" i="0" u="none" strike="noStrike" dirty="0">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9531032"/>
                  </a:ext>
                </a:extLst>
              </a:tr>
              <a:tr h="319511">
                <a:tc>
                  <a:txBody>
                    <a:bodyPr/>
                    <a:lstStyle/>
                    <a:p>
                      <a:pPr algn="ctr" fontAlgn="ctr"/>
                      <a:r>
                        <a:rPr lang="en-US" sz="1100" b="0" i="0" u="none" strike="noStrike">
                          <a:effectLst/>
                          <a:latin typeface="Calibri" panose="020F0502020204030204" pitchFamily="34" charset="0"/>
                        </a:rPr>
                        <a:t>9805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1420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Mountview Youth Service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0450086"/>
                  </a:ext>
                </a:extLst>
              </a:tr>
              <a:tr h="319511">
                <a:tc>
                  <a:txBody>
                    <a:bodyPr/>
                    <a:lstStyle/>
                    <a:p>
                      <a:pPr algn="ctr" fontAlgn="ctr"/>
                      <a:r>
                        <a:rPr lang="en-US" sz="1100" b="0" i="0" u="none" strike="noStrike">
                          <a:effectLst/>
                          <a:latin typeface="Calibri" panose="020F0502020204030204" pitchFamily="34" charset="0"/>
                        </a:rPr>
                        <a:t>9806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effectLst/>
                          <a:latin typeface="Calibri" panose="020F0502020204030204" pitchFamily="34" charset="0"/>
                        </a:rPr>
                        <a:t>1520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a:effectLst/>
                          <a:latin typeface="Calibri" panose="020F0502020204030204" pitchFamily="34" charset="0"/>
                        </a:rPr>
                        <a:t>Robert Denier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2817013"/>
                  </a:ext>
                </a:extLst>
              </a:tr>
              <a:tr h="319511">
                <a:tc>
                  <a:txBody>
                    <a:bodyPr/>
                    <a:lstStyle/>
                    <a:p>
                      <a:pPr algn="ctr" fontAlgn="ctr"/>
                      <a:r>
                        <a:rPr lang="en-US" sz="1100" b="0" i="0" u="none" strike="noStrike">
                          <a:effectLst/>
                          <a:latin typeface="Calibri" panose="020F0502020204030204" pitchFamily="34" charset="0"/>
                        </a:rPr>
                        <a:t>9807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2000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Grand Mesa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2667484"/>
                  </a:ext>
                </a:extLst>
              </a:tr>
              <a:tr h="319511">
                <a:tc>
                  <a:txBody>
                    <a:bodyPr/>
                    <a:lstStyle/>
                    <a:p>
                      <a:pPr algn="ctr" fontAlgn="ctr"/>
                      <a:r>
                        <a:rPr lang="en-US" sz="1100" b="0" i="0" u="none" strike="noStrike">
                          <a:effectLst/>
                          <a:latin typeface="Calibri" panose="020F0502020204030204" pitchFamily="34" charset="0"/>
                        </a:rPr>
                        <a:t>9808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2690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Pueblo Youth Service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6702381"/>
                  </a:ext>
                </a:extLst>
              </a:tr>
              <a:tr h="319511">
                <a:tc>
                  <a:txBody>
                    <a:bodyPr/>
                    <a:lstStyle/>
                    <a:p>
                      <a:pPr algn="ctr" fontAlgn="ctr"/>
                      <a:r>
                        <a:rPr lang="en-US" sz="1100" b="0" i="0" u="none" strike="noStrike">
                          <a:effectLst/>
                          <a:latin typeface="Calibri" panose="020F0502020204030204" pitchFamily="34" charset="0"/>
                        </a:rPr>
                        <a:t>9809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latin typeface="Calibri" panose="020F0502020204030204" pitchFamily="34" charset="0"/>
                        </a:rPr>
                        <a:t>3120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a:effectLst/>
                          <a:latin typeface="Calibri" panose="020F0502020204030204" pitchFamily="34" charset="0"/>
                        </a:rPr>
                        <a:t>Platte Valley Youth Services Center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3208781"/>
                  </a:ext>
                </a:extLst>
              </a:tr>
            </a:tbl>
          </a:graphicData>
        </a:graphic>
      </p:graphicFrame>
    </p:spTree>
    <p:extLst>
      <p:ext uri="{BB962C8B-B14F-4D97-AF65-F5344CB8AC3E}">
        <p14:creationId xmlns:p14="http://schemas.microsoft.com/office/powerpoint/2010/main" val="4238662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998681-6238-473C-BA96-4450D6468242}"/>
              </a:ext>
            </a:extLst>
          </p:cNvPr>
          <p:cNvSpPr>
            <a:spLocks noGrp="1"/>
          </p:cNvSpPr>
          <p:nvPr>
            <p:ph type="title"/>
          </p:nvPr>
        </p:nvSpPr>
        <p:spPr>
          <a:xfrm>
            <a:off x="1242874" y="65087"/>
            <a:ext cx="6927595" cy="504765"/>
          </a:xfrm>
        </p:spPr>
        <p:txBody>
          <a:bodyPr>
            <a:normAutofit fontScale="90000"/>
          </a:bodyPr>
          <a:lstStyle/>
          <a:p>
            <a:r>
              <a:rPr lang="en-US" dirty="0"/>
              <a:t>Special Education End of Year “Facility” Student Reporting </a:t>
            </a:r>
          </a:p>
        </p:txBody>
      </p:sp>
      <p:sp>
        <p:nvSpPr>
          <p:cNvPr id="4" name="Slide Number Placeholder 3">
            <a:extLst>
              <a:ext uri="{FF2B5EF4-FFF2-40B4-BE49-F238E27FC236}">
                <a16:creationId xmlns:a16="http://schemas.microsoft.com/office/drawing/2014/main" id="{F0148D1B-AD9F-4B38-87C6-BA3CC4791608}"/>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37</a:t>
            </a:fld>
            <a:endParaRPr lang="en-US" dirty="0"/>
          </a:p>
        </p:txBody>
      </p:sp>
      <p:graphicFrame>
        <p:nvGraphicFramePr>
          <p:cNvPr id="8" name="Table 8">
            <a:extLst>
              <a:ext uri="{FF2B5EF4-FFF2-40B4-BE49-F238E27FC236}">
                <a16:creationId xmlns:a16="http://schemas.microsoft.com/office/drawing/2014/main" id="{F5ACD43B-9C21-4687-A961-3665AFA265E8}"/>
              </a:ext>
            </a:extLst>
          </p:cNvPr>
          <p:cNvGraphicFramePr>
            <a:graphicFrameLocks noGrp="1"/>
          </p:cNvGraphicFramePr>
          <p:nvPr>
            <p:ph idx="4294967295"/>
            <p:extLst>
              <p:ext uri="{D42A27DB-BD31-4B8C-83A1-F6EECF244321}">
                <p14:modId xmlns:p14="http://schemas.microsoft.com/office/powerpoint/2010/main" val="1235895534"/>
              </p:ext>
            </p:extLst>
          </p:nvPr>
        </p:nvGraphicFramePr>
        <p:xfrm>
          <a:off x="348916" y="452761"/>
          <a:ext cx="8466221" cy="5933067"/>
        </p:xfrm>
        <a:graphic>
          <a:graphicData uri="http://schemas.openxmlformats.org/drawingml/2006/table">
            <a:tbl>
              <a:tblPr firstRow="1" bandRow="1">
                <a:tableStyleId>{5C22544A-7EE6-4342-B048-85BDC9FD1C3A}</a:tableStyleId>
              </a:tblPr>
              <a:tblGrid>
                <a:gridCol w="2076252">
                  <a:extLst>
                    <a:ext uri="{9D8B030D-6E8A-4147-A177-3AD203B41FA5}">
                      <a16:colId xmlns:a16="http://schemas.microsoft.com/office/drawing/2014/main" val="3892396504"/>
                    </a:ext>
                  </a:extLst>
                </a:gridCol>
                <a:gridCol w="1360753">
                  <a:extLst>
                    <a:ext uri="{9D8B030D-6E8A-4147-A177-3AD203B41FA5}">
                      <a16:colId xmlns:a16="http://schemas.microsoft.com/office/drawing/2014/main" val="3999376736"/>
                    </a:ext>
                  </a:extLst>
                </a:gridCol>
                <a:gridCol w="1359944">
                  <a:extLst>
                    <a:ext uri="{9D8B030D-6E8A-4147-A177-3AD203B41FA5}">
                      <a16:colId xmlns:a16="http://schemas.microsoft.com/office/drawing/2014/main" val="15873702"/>
                    </a:ext>
                  </a:extLst>
                </a:gridCol>
                <a:gridCol w="1496696">
                  <a:extLst>
                    <a:ext uri="{9D8B030D-6E8A-4147-A177-3AD203B41FA5}">
                      <a16:colId xmlns:a16="http://schemas.microsoft.com/office/drawing/2014/main" val="369619884"/>
                    </a:ext>
                  </a:extLst>
                </a:gridCol>
                <a:gridCol w="2172576">
                  <a:extLst>
                    <a:ext uri="{9D8B030D-6E8A-4147-A177-3AD203B41FA5}">
                      <a16:colId xmlns:a16="http://schemas.microsoft.com/office/drawing/2014/main" val="2216182745"/>
                    </a:ext>
                  </a:extLst>
                </a:gridCol>
              </a:tblGrid>
              <a:tr h="422017">
                <a:tc>
                  <a:txBody>
                    <a:bodyPr/>
                    <a:lstStyle/>
                    <a:p>
                      <a:r>
                        <a:rPr lang="en-US" sz="1200"/>
                        <a:t>Entity (facility) Type</a:t>
                      </a:r>
                      <a:endParaRPr lang="en-US" sz="1200" dirty="0"/>
                    </a:p>
                  </a:txBody>
                  <a:tcPr/>
                </a:tc>
                <a:tc>
                  <a:txBody>
                    <a:bodyPr/>
                    <a:lstStyle/>
                    <a:p>
                      <a:r>
                        <a:rPr lang="en-US" sz="1200" dirty="0"/>
                        <a:t>Who Reports</a:t>
                      </a:r>
                    </a:p>
                  </a:txBody>
                  <a:tcPr/>
                </a:tc>
                <a:tc>
                  <a:txBody>
                    <a:bodyPr/>
                    <a:lstStyle/>
                    <a:p>
                      <a:r>
                        <a:rPr lang="en-US" sz="1200"/>
                        <a:t>School Code</a:t>
                      </a:r>
                      <a:endParaRPr lang="en-US" sz="1200" dirty="0"/>
                    </a:p>
                  </a:txBody>
                  <a:tcPr/>
                </a:tc>
                <a:tc>
                  <a:txBody>
                    <a:bodyPr/>
                    <a:lstStyle/>
                    <a:p>
                      <a:r>
                        <a:rPr lang="en-US" sz="1200"/>
                        <a:t>PAI Code</a:t>
                      </a:r>
                      <a:endParaRPr lang="en-US" sz="1200" dirty="0"/>
                    </a:p>
                  </a:txBody>
                  <a:tcPr/>
                </a:tc>
                <a:tc>
                  <a:txBody>
                    <a:bodyPr/>
                    <a:lstStyle/>
                    <a:p>
                      <a:r>
                        <a:rPr lang="en-US" sz="1200" dirty="0"/>
                        <a:t>Exit From Prior AU Required? </a:t>
                      </a:r>
                    </a:p>
                  </a:txBody>
                  <a:tcPr/>
                </a:tc>
                <a:extLst>
                  <a:ext uri="{0D108BD9-81ED-4DB2-BD59-A6C34878D82A}">
                    <a16:rowId xmlns:a16="http://schemas.microsoft.com/office/drawing/2014/main" val="108175697"/>
                  </a:ext>
                </a:extLst>
              </a:tr>
              <a:tr h="1464648">
                <a:tc>
                  <a:txBody>
                    <a:bodyPr/>
                    <a:lstStyle/>
                    <a:p>
                      <a:r>
                        <a:rPr lang="en-US" sz="1200" dirty="0"/>
                        <a:t>Allowed Approved Facility (located anywhere in the state)</a:t>
                      </a:r>
                    </a:p>
                  </a:txBody>
                  <a:tcPr/>
                </a:tc>
                <a:tc>
                  <a:txBody>
                    <a:bodyPr/>
                    <a:lstStyle/>
                    <a:p>
                      <a:r>
                        <a:rPr lang="en-US" sz="1200"/>
                        <a:t>AU of residence</a:t>
                      </a:r>
                      <a:endParaRPr lang="en-US" sz="1200" dirty="0"/>
                    </a:p>
                  </a:txBody>
                  <a:tcPr/>
                </a:tc>
                <a:tc>
                  <a:txBody>
                    <a:bodyPr/>
                    <a:lstStyle/>
                    <a:p>
                      <a:r>
                        <a:rPr lang="en-US" sz="1200" dirty="0"/>
                        <a:t>Valid Facility Code </a:t>
                      </a:r>
                    </a:p>
                  </a:txBody>
                  <a:tcPr/>
                </a:tc>
                <a:tc>
                  <a:txBody>
                    <a:bodyPr/>
                    <a:lstStyle/>
                    <a:p>
                      <a:r>
                        <a:rPr lang="en-US" sz="1200"/>
                        <a:t> 22</a:t>
                      </a:r>
                      <a:endParaRPr lang="en-US" sz="1200" dirty="0"/>
                    </a:p>
                  </a:txBody>
                  <a:tcPr/>
                </a:tc>
                <a:tc>
                  <a:txBody>
                    <a:bodyPr/>
                    <a:lstStyle/>
                    <a:p>
                      <a:r>
                        <a:rPr lang="en-US" sz="1200" dirty="0"/>
                        <a:t>No. If an AU resident student transfers to an Allowed Approved Facility school located anywhere in the state, no exit is necessary because the responsible/reporting AU does not change. </a:t>
                      </a:r>
                    </a:p>
                  </a:txBody>
                  <a:tcPr/>
                </a:tc>
                <a:extLst>
                  <a:ext uri="{0D108BD9-81ED-4DB2-BD59-A6C34878D82A}">
                    <a16:rowId xmlns:a16="http://schemas.microsoft.com/office/drawing/2014/main" val="828660426"/>
                  </a:ext>
                </a:extLst>
              </a:tr>
              <a:tr h="1464648">
                <a:tc>
                  <a:txBody>
                    <a:bodyPr/>
                    <a:lstStyle/>
                    <a:p>
                      <a:r>
                        <a:rPr lang="en-US" sz="1200" dirty="0"/>
                        <a:t>Special Education Program (tuition contract)</a:t>
                      </a:r>
                    </a:p>
                  </a:txBody>
                  <a:tcPr/>
                </a:tc>
                <a:tc>
                  <a:txBody>
                    <a:bodyPr/>
                    <a:lstStyle/>
                    <a:p>
                      <a:r>
                        <a:rPr lang="en-US" sz="1200" dirty="0"/>
                        <a:t>AU where program is located </a:t>
                      </a:r>
                    </a:p>
                  </a:txBody>
                  <a:tcPr/>
                </a:tc>
                <a:tc>
                  <a:txBody>
                    <a:bodyPr/>
                    <a:lstStyle/>
                    <a:p>
                      <a:r>
                        <a:rPr lang="en-US" sz="1200"/>
                        <a:t>Zero-fill and report a valid Sped Program Code </a:t>
                      </a:r>
                      <a:endParaRPr lang="en-US" sz="1200" dirty="0"/>
                    </a:p>
                  </a:txBody>
                  <a:tcPr/>
                </a:tc>
                <a:tc>
                  <a:txBody>
                    <a:bodyPr/>
                    <a:lstStyle/>
                    <a:p>
                      <a:r>
                        <a:rPr lang="en-US" sz="1200" dirty="0"/>
                        <a:t>12 – on Dec Count </a:t>
                      </a:r>
                    </a:p>
                    <a:p>
                      <a:r>
                        <a:rPr lang="en-US" sz="1200" dirty="0"/>
                        <a:t>For Sped EOY, “backdate” code back to last attendance circumstances in AU</a:t>
                      </a:r>
                    </a:p>
                  </a:txBody>
                  <a:tcPr/>
                </a:tc>
                <a:tc>
                  <a:txBody>
                    <a:bodyPr/>
                    <a:lstStyle/>
                    <a:p>
                      <a:r>
                        <a:rPr lang="en-US" sz="1200" dirty="0"/>
                        <a:t>Yes. For Sped EOY, the AU of residence must exit this student with code 13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2583840224"/>
                  </a:ext>
                </a:extLst>
              </a:tr>
              <a:tr h="1290877">
                <a:tc>
                  <a:txBody>
                    <a:bodyPr/>
                    <a:lstStyle/>
                    <a:p>
                      <a:r>
                        <a:rPr lang="en-US" sz="1200" dirty="0"/>
                        <a:t>Detention Center</a:t>
                      </a:r>
                    </a:p>
                    <a:p>
                      <a:r>
                        <a:rPr lang="en-US" sz="1200" dirty="0"/>
                        <a:t>(detained student)</a:t>
                      </a:r>
                    </a:p>
                  </a:txBody>
                  <a:tcPr/>
                </a:tc>
                <a:tc>
                  <a:txBody>
                    <a:bodyPr/>
                    <a:lstStyle/>
                    <a:p>
                      <a:r>
                        <a:rPr lang="en-US" sz="1200" dirty="0"/>
                        <a:t>AU where DT Center is located reports detained students</a:t>
                      </a:r>
                    </a:p>
                  </a:txBody>
                  <a:tcPr/>
                </a:tc>
                <a:tc>
                  <a:txBody>
                    <a:bodyPr/>
                    <a:lstStyle/>
                    <a:p>
                      <a:r>
                        <a:rPr lang="en-US" sz="1200"/>
                        <a:t>Detention Center Code</a:t>
                      </a:r>
                      <a:endParaRPr lang="en-US" sz="1200" dirty="0"/>
                    </a:p>
                  </a:txBody>
                  <a:tcPr/>
                </a:tc>
                <a:tc>
                  <a:txBody>
                    <a:bodyPr/>
                    <a:lstStyle/>
                    <a:p>
                      <a:r>
                        <a:rPr lang="en-US" sz="1200" dirty="0"/>
                        <a:t>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Sped EOY, “backdate” code back to last attendance circumstances in AU</a:t>
                      </a:r>
                    </a:p>
                  </a:txBody>
                  <a:tcPr/>
                </a:tc>
                <a:tc>
                  <a:txBody>
                    <a:bodyPr/>
                    <a:lstStyle/>
                    <a:p>
                      <a:r>
                        <a:rPr lang="en-US" sz="1200" dirty="0"/>
                        <a:t>Yes. For Sped EOY, the AU of residence must exit this student with a code 13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718671993"/>
                  </a:ext>
                </a:extLst>
              </a:tr>
              <a:tr h="1290877">
                <a:tc>
                  <a:txBody>
                    <a:bodyPr/>
                    <a:lstStyle/>
                    <a:p>
                      <a:r>
                        <a:rPr lang="en-US" sz="1200" dirty="0"/>
                        <a:t>State Operated Program</a:t>
                      </a:r>
                    </a:p>
                    <a:p>
                      <a:r>
                        <a:rPr lang="en-US" sz="1200" dirty="0"/>
                        <a:t>(committed student)</a:t>
                      </a:r>
                    </a:p>
                  </a:txBody>
                  <a:tcPr/>
                </a:tc>
                <a:tc>
                  <a:txBody>
                    <a:bodyPr/>
                    <a:lstStyle/>
                    <a:p>
                      <a:r>
                        <a:rPr lang="en-US" sz="1200"/>
                        <a:t>SOP reports committed students</a:t>
                      </a:r>
                      <a:endParaRPr lang="en-US" sz="1200" dirty="0"/>
                    </a:p>
                  </a:txBody>
                  <a:tcPr/>
                </a:tc>
                <a:tc>
                  <a:txBody>
                    <a:bodyPr/>
                    <a:lstStyle/>
                    <a:p>
                      <a:r>
                        <a:rPr lang="en-US" sz="1200" dirty="0"/>
                        <a:t>Zero-fill </a:t>
                      </a:r>
                    </a:p>
                  </a:txBody>
                  <a:tcPr/>
                </a:tc>
                <a:tc>
                  <a:txBody>
                    <a:bodyPr/>
                    <a:lstStyle/>
                    <a:p>
                      <a:r>
                        <a:rPr lang="en-US" sz="1200"/>
                        <a:t>19</a:t>
                      </a:r>
                      <a:endParaRPr lang="en-US" sz="1200" dirty="0"/>
                    </a:p>
                  </a:txBody>
                  <a:tcPr/>
                </a:tc>
                <a:tc>
                  <a:txBody>
                    <a:bodyPr/>
                    <a:lstStyle/>
                    <a:p>
                      <a:r>
                        <a:rPr lang="en-US" sz="1200" dirty="0"/>
                        <a:t>Yes. For Sped EOY, the AU of residence must exit this student with a code 21 and report the student’s last enrollment information within their AU. </a:t>
                      </a:r>
                    </a:p>
                  </a:txBody>
                  <a:tcPr>
                    <a:solidFill>
                      <a:schemeClr val="accent2">
                        <a:lumMod val="60000"/>
                        <a:lumOff val="40000"/>
                      </a:schemeClr>
                    </a:solidFill>
                  </a:tcPr>
                </a:tc>
                <a:extLst>
                  <a:ext uri="{0D108BD9-81ED-4DB2-BD59-A6C34878D82A}">
                    <a16:rowId xmlns:a16="http://schemas.microsoft.com/office/drawing/2014/main" val="4037069111"/>
                  </a:ext>
                </a:extLst>
              </a:tr>
            </a:tbl>
          </a:graphicData>
        </a:graphic>
      </p:graphicFrame>
      <p:sp>
        <p:nvSpPr>
          <p:cNvPr id="2" name="TextBox 1">
            <a:extLst>
              <a:ext uri="{FF2B5EF4-FFF2-40B4-BE49-F238E27FC236}">
                <a16:creationId xmlns:a16="http://schemas.microsoft.com/office/drawing/2014/main" id="{935C867E-0693-4396-A1E8-F36E04C6B1EA}"/>
              </a:ext>
            </a:extLst>
          </p:cNvPr>
          <p:cNvSpPr txBox="1"/>
          <p:nvPr/>
        </p:nvSpPr>
        <p:spPr>
          <a:xfrm>
            <a:off x="5864773" y="6405239"/>
            <a:ext cx="5717627" cy="338554"/>
          </a:xfrm>
          <a:prstGeom prst="rect">
            <a:avLst/>
          </a:prstGeom>
          <a:noFill/>
        </p:spPr>
        <p:txBody>
          <a:bodyPr wrap="square" rtlCol="0">
            <a:spAutoFit/>
          </a:bodyPr>
          <a:lstStyle/>
          <a:p>
            <a:r>
              <a:rPr lang="en-US" sz="1600" dirty="0">
                <a:solidFill>
                  <a:schemeClr val="accent2">
                    <a:lumMod val="75000"/>
                  </a:schemeClr>
                </a:solidFill>
              </a:rPr>
              <a:t>*Reporting guidance for exited AU</a:t>
            </a:r>
          </a:p>
        </p:txBody>
      </p:sp>
      <p:sp>
        <p:nvSpPr>
          <p:cNvPr id="3" name="TextBox 2">
            <a:extLst>
              <a:ext uri="{FF2B5EF4-FFF2-40B4-BE49-F238E27FC236}">
                <a16:creationId xmlns:a16="http://schemas.microsoft.com/office/drawing/2014/main" id="{98B4948F-FD88-4FEF-9C53-4CAAA7B58F17}"/>
              </a:ext>
            </a:extLst>
          </p:cNvPr>
          <p:cNvSpPr txBox="1"/>
          <p:nvPr/>
        </p:nvSpPr>
        <p:spPr>
          <a:xfrm>
            <a:off x="775802" y="6405239"/>
            <a:ext cx="3930869" cy="338554"/>
          </a:xfrm>
          <a:prstGeom prst="rect">
            <a:avLst/>
          </a:prstGeom>
          <a:noFill/>
        </p:spPr>
        <p:txBody>
          <a:bodyPr wrap="square" rtlCol="0">
            <a:spAutoFit/>
          </a:bodyPr>
          <a:lstStyle/>
          <a:p>
            <a:r>
              <a:rPr lang="en-US" sz="1600" dirty="0">
                <a:solidFill>
                  <a:schemeClr val="accent1">
                    <a:lumMod val="75000"/>
                  </a:schemeClr>
                </a:solidFill>
              </a:rPr>
              <a:t>*Reporting guidance for attending AU</a:t>
            </a:r>
          </a:p>
        </p:txBody>
      </p:sp>
    </p:spTree>
    <p:extLst>
      <p:ext uri="{BB962C8B-B14F-4D97-AF65-F5344CB8AC3E}">
        <p14:creationId xmlns:p14="http://schemas.microsoft.com/office/powerpoint/2010/main" val="2307303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ln w="9525">
            <a:solidFill>
              <a:schemeClr val="tx1"/>
            </a:solidFill>
          </a:ln>
        </p:spPr>
        <p:txBody>
          <a:bodyPr>
            <a:normAutofit/>
          </a:bodyPr>
          <a:lstStyle/>
          <a:p>
            <a:pPr marL="45720" indent="0">
              <a:buNone/>
            </a:pPr>
            <a:r>
              <a:rPr lang="en-US" sz="1400" dirty="0"/>
              <a:t>Parentally Placed in Private School Field </a:t>
            </a:r>
            <a:r>
              <a:rPr lang="en-US" sz="1400" b="0" dirty="0"/>
              <a:t>– </a:t>
            </a:r>
          </a:p>
          <a:p>
            <a:pPr marL="45720" indent="0">
              <a:buNone/>
            </a:pPr>
            <a:r>
              <a:rPr lang="en-US" sz="1400" b="0" dirty="0"/>
              <a:t>For all students, indicate whether the student is placed by his/her parents in a private or parochial school and whether or not he/she is receiving services on an ISP. </a:t>
            </a:r>
          </a:p>
          <a:p>
            <a:r>
              <a:rPr lang="en-US" sz="1400" b="0" dirty="0">
                <a:solidFill>
                  <a:srgbClr val="FF0000"/>
                </a:solidFill>
              </a:rPr>
              <a:t>00   Not Applicable </a:t>
            </a:r>
            <a:r>
              <a:rPr lang="en-US" sz="1400" b="0" dirty="0"/>
              <a:t>	</a:t>
            </a:r>
          </a:p>
          <a:p>
            <a:r>
              <a:rPr lang="en-US" sz="1400" b="0" dirty="0">
                <a:solidFill>
                  <a:srgbClr val="FF0000"/>
                </a:solidFill>
              </a:rPr>
              <a:t>01   Special Education and related services are provided on an ISP.   (SPED EOY)	</a:t>
            </a:r>
          </a:p>
          <a:p>
            <a:r>
              <a:rPr lang="en-US" sz="1400" b="0" dirty="0"/>
              <a:t>02    Student with a disability – no services provided by administrative unit.  (December Count only)</a:t>
            </a:r>
            <a:endParaRPr lang="en-US" sz="1400" dirty="0"/>
          </a:p>
          <a:p>
            <a:pPr marL="45720" indent="0">
              <a:buNone/>
            </a:pPr>
            <a:endParaRPr lang="en-US" sz="1600" b="0" dirty="0">
              <a:solidFill>
                <a:srgbClr val="FF0000"/>
              </a:solidFill>
            </a:endParaRPr>
          </a:p>
          <a:p>
            <a:pPr marL="45720" indent="0">
              <a:buNone/>
            </a:pPr>
            <a:endParaRPr lang="en-US" sz="1600" b="0" dirty="0"/>
          </a:p>
        </p:txBody>
      </p:sp>
      <p:sp>
        <p:nvSpPr>
          <p:cNvPr id="3" name="Title 2"/>
          <p:cNvSpPr>
            <a:spLocks noGrp="1"/>
          </p:cNvSpPr>
          <p:nvPr>
            <p:ph type="title"/>
          </p:nvPr>
        </p:nvSpPr>
        <p:spPr/>
        <p:txBody>
          <a:bodyPr>
            <a:normAutofit/>
          </a:bodyPr>
          <a:lstStyle/>
          <a:p>
            <a:r>
              <a:rPr lang="en-US" sz="3200" dirty="0"/>
              <a:t>Reporting Private School Students</a:t>
            </a:r>
          </a:p>
        </p:txBody>
      </p:sp>
      <p:sp>
        <p:nvSpPr>
          <p:cNvPr id="4" name="Content Placeholder 3"/>
          <p:cNvSpPr>
            <a:spLocks noGrp="1"/>
          </p:cNvSpPr>
          <p:nvPr>
            <p:ph sz="half" idx="4294967295"/>
          </p:nvPr>
        </p:nvSpPr>
        <p:spPr>
          <a:xfrm>
            <a:off x="4744275" y="1507971"/>
            <a:ext cx="4011083" cy="4538867"/>
          </a:xfrm>
          <a:prstGeom prst="rect">
            <a:avLst/>
          </a:prstGeom>
          <a:ln w="9525">
            <a:solidFill>
              <a:schemeClr val="tx1"/>
            </a:solidFill>
          </a:ln>
        </p:spPr>
        <p:txBody>
          <a:bodyPr>
            <a:normAutofit/>
          </a:bodyPr>
          <a:lstStyle/>
          <a:p>
            <a:pPr marL="0" indent="0">
              <a:buNone/>
            </a:pPr>
            <a:r>
              <a:rPr lang="en-US" sz="1400" dirty="0"/>
              <a:t>More Clarification on PPPS field definitions:</a:t>
            </a:r>
          </a:p>
          <a:p>
            <a:pPr marL="0" indent="0">
              <a:buNone/>
            </a:pPr>
            <a:r>
              <a:rPr lang="en-US" sz="1400" u="sng" dirty="0">
                <a:solidFill>
                  <a:srgbClr val="FF0000"/>
                </a:solidFill>
              </a:rPr>
              <a:t>PPPS = 01</a:t>
            </a:r>
            <a:r>
              <a:rPr lang="en-US" sz="1400" dirty="0">
                <a:solidFill>
                  <a:srgbClr val="FF0000"/>
                </a:solidFill>
              </a:rPr>
              <a:t>    </a:t>
            </a:r>
          </a:p>
          <a:p>
            <a:pPr marL="0" indent="0">
              <a:buNone/>
            </a:pPr>
            <a:r>
              <a:rPr lang="en-US" sz="1400" dirty="0">
                <a:solidFill>
                  <a:srgbClr val="FF0000"/>
                </a:solidFill>
              </a:rPr>
              <a:t>Those on ISPs who are receiving services from the AU and their staff, either salaried or contractual, have the same reporting requirements as any IEP student.</a:t>
            </a:r>
          </a:p>
          <a:p>
            <a:pPr marL="457200" lvl="1" indent="0">
              <a:buNone/>
            </a:pPr>
            <a:r>
              <a:rPr lang="en-US" sz="1400" dirty="0">
                <a:solidFill>
                  <a:srgbClr val="FF0000"/>
                </a:solidFill>
              </a:rPr>
              <a:t>These students should have PAI code of 14-17 and Funding Status reported as 54 </a:t>
            </a:r>
          </a:p>
          <a:p>
            <a:pPr marL="457200" lvl="1" indent="0">
              <a:buNone/>
            </a:pPr>
            <a:endParaRPr lang="en-US" sz="1400" dirty="0">
              <a:solidFill>
                <a:srgbClr val="FF0000"/>
              </a:solidFill>
            </a:endParaRPr>
          </a:p>
          <a:p>
            <a:pPr marL="0" indent="0">
              <a:buNone/>
            </a:pPr>
            <a:r>
              <a:rPr lang="en-US" sz="1400" u="sng" dirty="0"/>
              <a:t>PPPS = 02  </a:t>
            </a:r>
          </a:p>
          <a:p>
            <a:r>
              <a:rPr lang="en-US" sz="1400" dirty="0"/>
              <a:t>Those who are parentally placed in a private school and receive NO SERVICES from the AU at all in any way, these are PPPS=02 and have PAI and Funding zero-filled.</a:t>
            </a:r>
          </a:p>
          <a:p>
            <a:pPr marL="0" indent="0">
              <a:buNone/>
            </a:pPr>
            <a:endParaRPr lang="en-US" dirty="0"/>
          </a:p>
        </p:txBody>
      </p:sp>
      <p:sp>
        <p:nvSpPr>
          <p:cNvPr id="8" name="TextBox 7"/>
          <p:cNvSpPr txBox="1"/>
          <p:nvPr/>
        </p:nvSpPr>
        <p:spPr>
          <a:xfrm>
            <a:off x="1578651" y="4377883"/>
            <a:ext cx="1986197" cy="1600438"/>
          </a:xfrm>
          <a:prstGeom prst="rect">
            <a:avLst/>
          </a:prstGeom>
          <a:noFill/>
          <a:ln>
            <a:solidFill>
              <a:srgbClr val="000000"/>
            </a:solidFill>
          </a:ln>
        </p:spPr>
        <p:txBody>
          <a:bodyPr wrap="square" rtlCol="0">
            <a:spAutoFit/>
          </a:bodyPr>
          <a:lstStyle/>
          <a:p>
            <a:r>
              <a:rPr lang="en-US" sz="1400" dirty="0">
                <a:solidFill>
                  <a:srgbClr val="FF0000"/>
                </a:solidFill>
              </a:rPr>
              <a:t>Students with codes 00 and 01 will be pulled into Sped EOY Snapshot, most likely those with 02 will not unless they also happened to have a part b evaluation </a:t>
            </a:r>
          </a:p>
        </p:txBody>
      </p:sp>
      <p:sp>
        <p:nvSpPr>
          <p:cNvPr id="9" name="Slide Number Placeholder 8"/>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38</a:t>
            </a:fld>
            <a:endParaRPr lang="en-US" dirty="0"/>
          </a:p>
        </p:txBody>
      </p:sp>
    </p:spTree>
    <p:extLst>
      <p:ext uri="{BB962C8B-B14F-4D97-AF65-F5344CB8AC3E}">
        <p14:creationId xmlns:p14="http://schemas.microsoft.com/office/powerpoint/2010/main" val="409433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Who Needs a SASID?</a:t>
            </a:r>
          </a:p>
        </p:txBody>
      </p:sp>
      <p:sp>
        <p:nvSpPr>
          <p:cNvPr id="2" name="Content Placeholder 1"/>
          <p:cNvSpPr>
            <a:spLocks noGrp="1"/>
          </p:cNvSpPr>
          <p:nvPr>
            <p:ph idx="1"/>
          </p:nvPr>
        </p:nvSpPr>
        <p:spPr/>
        <p:txBody>
          <a:bodyPr>
            <a:normAutofit fontScale="92500" lnSpcReduction="20000"/>
          </a:bodyPr>
          <a:lstStyle/>
          <a:p>
            <a:pPr marL="45720"/>
            <a:r>
              <a:rPr lang="en-US" sz="1800" b="0" u="sng" dirty="0">
                <a:solidFill>
                  <a:schemeClr val="tx1"/>
                </a:solidFill>
              </a:rPr>
              <a:t>SASID REQUIRED</a:t>
            </a:r>
          </a:p>
          <a:p>
            <a:pPr marL="285750" indent="-285750">
              <a:buFont typeface="Arial" panose="020B0604020202020204" pitchFamily="34" charset="0"/>
              <a:buChar char="•"/>
            </a:pPr>
            <a:r>
              <a:rPr lang="en-US" sz="1800" b="0" dirty="0">
                <a:solidFill>
                  <a:schemeClr val="tx1"/>
                </a:solidFill>
              </a:rPr>
              <a:t>SASIDs are required for students in Path 2 or 3 who are found eligible for Special Education and any existing special education students receiving services. </a:t>
            </a:r>
          </a:p>
          <a:p>
            <a:pPr marL="285750" indent="-285750">
              <a:buFont typeface="Arial" panose="020B0604020202020204" pitchFamily="34" charset="0"/>
              <a:buChar char="•"/>
            </a:pPr>
            <a:r>
              <a:rPr lang="en-US" sz="1800" b="0" dirty="0">
                <a:solidFill>
                  <a:schemeClr val="tx1"/>
                </a:solidFill>
              </a:rPr>
              <a:t>PPPS = 01 Private school students on an ISP require a SASID</a:t>
            </a:r>
          </a:p>
          <a:p>
            <a:pPr marL="742950" lvl="1" indent="-285750"/>
            <a:r>
              <a:rPr lang="en-US" sz="1500" dirty="0">
                <a:effectLst/>
                <a:latin typeface="Calibri" panose="020F0502020204030204" pitchFamily="34" charset="0"/>
                <a:ea typeface="Calibri" panose="020F0502020204030204" pitchFamily="34" charset="0"/>
              </a:rPr>
              <a:t>Typically, the district in which the private school </a:t>
            </a:r>
            <a:r>
              <a:rPr lang="en-US" sz="1500" dirty="0">
                <a:latin typeface="Calibri" panose="020F0502020204030204" pitchFamily="34" charset="0"/>
                <a:ea typeface="Calibri" panose="020F0502020204030204" pitchFamily="34" charset="0"/>
              </a:rPr>
              <a:t>is located</a:t>
            </a:r>
            <a:r>
              <a:rPr lang="en-US" sz="1500" dirty="0">
                <a:effectLst/>
                <a:latin typeface="Calibri" panose="020F0502020204030204" pitchFamily="34" charset="0"/>
                <a:ea typeface="Calibri" panose="020F0502020204030204" pitchFamily="34" charset="0"/>
              </a:rPr>
              <a:t> would apply for the student’s SASID in RITS.  There is a designation in RITS upon entering a student in the School Type dropdown that would indicate the student is attending a Non-Public School.  There are many non-public schools in the School drop down, but if the non-public school is not listed in the drop down then the submitter would choose NON-ATTENDING.  </a:t>
            </a:r>
          </a:p>
          <a:p>
            <a:pPr marL="0" indent="0">
              <a:buNone/>
            </a:pPr>
            <a:endParaRPr lang="en-US" sz="1800" b="0" dirty="0">
              <a:solidFill>
                <a:schemeClr val="tx1"/>
              </a:solidFill>
            </a:endParaRPr>
          </a:p>
          <a:p>
            <a:pPr marL="331470" indent="-285750">
              <a:buFont typeface="Arial" panose="020B0604020202020204" pitchFamily="34" charset="0"/>
              <a:buChar char="•"/>
            </a:pPr>
            <a:endParaRPr lang="en-US" sz="1800" b="0" dirty="0">
              <a:solidFill>
                <a:schemeClr val="tx1"/>
              </a:solidFill>
            </a:endParaRPr>
          </a:p>
          <a:p>
            <a:pPr marL="45720"/>
            <a:r>
              <a:rPr lang="en-US" sz="1800" b="0" u="sng" dirty="0">
                <a:solidFill>
                  <a:schemeClr val="tx1"/>
                </a:solidFill>
              </a:rPr>
              <a:t>SASID NOT REQUIRED</a:t>
            </a:r>
          </a:p>
          <a:p>
            <a:pPr marL="285750" indent="-285750">
              <a:buFont typeface="Arial" panose="020B0604020202020204" pitchFamily="34" charset="0"/>
              <a:buChar char="•"/>
            </a:pPr>
            <a:r>
              <a:rPr lang="en-US" sz="1800" b="0" strike="sngStrike" dirty="0">
                <a:solidFill>
                  <a:schemeClr val="tx1"/>
                </a:solidFill>
              </a:rPr>
              <a:t>Path 1 – Part C Students (LASID required if no SASID)</a:t>
            </a:r>
          </a:p>
          <a:p>
            <a:pPr marL="285750" indent="-285750">
              <a:buFont typeface="Arial" panose="020B0604020202020204" pitchFamily="34" charset="0"/>
              <a:buChar char="•"/>
            </a:pPr>
            <a:r>
              <a:rPr lang="en-US" sz="1800" b="0" dirty="0">
                <a:solidFill>
                  <a:schemeClr val="tx1"/>
                </a:solidFill>
              </a:rPr>
              <a:t>or those who are preschool age or younger (path 2) and found not eligible and do not receive  Special Education service hours.</a:t>
            </a:r>
          </a:p>
          <a:p>
            <a:pPr marL="285750" indent="-285750">
              <a:buFont typeface="Arial" panose="020B0604020202020204" pitchFamily="34" charset="0"/>
              <a:buChar char="•"/>
            </a:pPr>
            <a:r>
              <a:rPr lang="en-US" sz="1800" b="0" dirty="0">
                <a:solidFill>
                  <a:schemeClr val="tx1"/>
                </a:solidFill>
              </a:rPr>
              <a:t>PPPS = 02 Parentally Placed in Private School  students cannot have a SASID (edits will require you to zero-fill it)</a:t>
            </a:r>
          </a:p>
          <a:p>
            <a:pPr marL="331470" indent="-285750">
              <a:buFont typeface="Arial" panose="020B0604020202020204" pitchFamily="34" charset="0"/>
              <a:buChar char="•"/>
            </a:pPr>
            <a:r>
              <a:rPr lang="en-US" sz="1800" b="0" dirty="0">
                <a:solidFill>
                  <a:srgbClr val="FF0000"/>
                </a:solidFill>
              </a:rPr>
              <a:t>*Keep in mind that each record on your Child and Participation Files must have a SASID and/or a LASID- both fields cannot be zero-filled.</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39</a:t>
            </a:fld>
            <a:endParaRPr lang="en-US" dirty="0"/>
          </a:p>
        </p:txBody>
      </p:sp>
    </p:spTree>
    <p:extLst>
      <p:ext uri="{BB962C8B-B14F-4D97-AF65-F5344CB8AC3E}">
        <p14:creationId xmlns:p14="http://schemas.microsoft.com/office/powerpoint/2010/main" val="420850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15125" y="1153572"/>
            <a:ext cx="2400300" cy="4461163"/>
          </a:xfrm>
        </p:spPr>
        <p:txBody>
          <a:bodyPr>
            <a:normAutofit/>
          </a:bodyPr>
          <a:lstStyle/>
          <a:p>
            <a:r>
              <a:rPr lang="en-US" dirty="0">
                <a:solidFill>
                  <a:srgbClr val="FFFFFF"/>
                </a:solidFill>
              </a:rPr>
              <a:t>Weekly Data Pipeline Town Hall Webinars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p:cNvSpPr>
            <a:spLocks noGrp="1"/>
          </p:cNvSpPr>
          <p:nvPr>
            <p:ph idx="1"/>
          </p:nvPr>
        </p:nvSpPr>
        <p:spPr>
          <a:xfrm>
            <a:off x="3335481" y="591344"/>
            <a:ext cx="5179868" cy="5585619"/>
          </a:xfrm>
        </p:spPr>
        <p:txBody>
          <a:bodyPr anchor="ctr">
            <a:normAutofit/>
          </a:bodyPr>
          <a:lstStyle/>
          <a:p>
            <a:pPr marL="0" indent="0">
              <a:buNone/>
            </a:pPr>
            <a:r>
              <a:rPr lang="en-US" sz="1400" dirty="0"/>
              <a:t>Every Thursday from 9-10 am during the school year and every other Thursday during the summer</a:t>
            </a:r>
          </a:p>
          <a:p>
            <a:pPr lvl="1"/>
            <a:r>
              <a:rPr lang="en-US" sz="1400" dirty="0"/>
              <a:t>Updates on open and upcoming data collections</a:t>
            </a:r>
          </a:p>
          <a:p>
            <a:pPr lvl="1"/>
            <a:r>
              <a:rPr lang="en-US" sz="1400" dirty="0"/>
              <a:t>Find archived town hall slides and recordings </a:t>
            </a:r>
            <a:r>
              <a:rPr lang="en-US" sz="1400" dirty="0">
                <a:hlinkClick r:id="rId2"/>
              </a:rPr>
              <a:t>here</a:t>
            </a:r>
            <a:endParaRPr lang="en-US" sz="1400" dirty="0"/>
          </a:p>
          <a:p>
            <a:pPr marL="0" indent="0">
              <a:buNone/>
            </a:pPr>
            <a:endParaRPr lang="en-US" sz="1400" dirty="0"/>
          </a:p>
          <a:p>
            <a:pPr marL="0" indent="0">
              <a:buNone/>
            </a:pPr>
            <a:r>
              <a:rPr lang="en-US" sz="1400" dirty="0"/>
              <a:t>Login Information:</a:t>
            </a:r>
          </a:p>
          <a:p>
            <a:pPr marL="457200" lvl="1" indent="0">
              <a:spcBef>
                <a:spcPts val="0"/>
              </a:spcBef>
              <a:buNone/>
            </a:pPr>
            <a:r>
              <a:rPr lang="en-US" sz="1200" dirty="0">
                <a:solidFill>
                  <a:srgbClr val="252424"/>
                </a:solidFill>
                <a:effectLst/>
                <a:latin typeface="Segoe UI" panose="020B0502040204020203" pitchFamily="34" charset="0"/>
                <a:ea typeface="Calibri" panose="020F0502020204030204" pitchFamily="34" charset="0"/>
              </a:rPr>
              <a:t>Microsoft Teams meeting </a:t>
            </a:r>
            <a:endParaRPr lang="en-US" sz="1200" dirty="0">
              <a:effectLst/>
              <a:latin typeface="Calibri" panose="020F0502020204030204" pitchFamily="34" charset="0"/>
              <a:ea typeface="Calibri" panose="020F0502020204030204" pitchFamily="34" charset="0"/>
            </a:endParaRPr>
          </a:p>
          <a:p>
            <a:pPr marL="457200" lvl="1" indent="0">
              <a:spcBef>
                <a:spcPts val="0"/>
              </a:spcBef>
              <a:buNone/>
            </a:pPr>
            <a:r>
              <a:rPr lang="en-US" sz="1200" b="1" dirty="0">
                <a:solidFill>
                  <a:srgbClr val="252424"/>
                </a:solidFill>
                <a:effectLst/>
                <a:latin typeface="Segoe UI" panose="020B0502040204020203" pitchFamily="34" charset="0"/>
                <a:ea typeface="Calibri" panose="020F0502020204030204" pitchFamily="34" charset="0"/>
              </a:rPr>
              <a:t>Join on your computer or mobile app </a:t>
            </a:r>
            <a:endParaRPr lang="en-US" sz="1200" dirty="0">
              <a:effectLst/>
              <a:latin typeface="Calibri" panose="020F0502020204030204" pitchFamily="34" charset="0"/>
              <a:ea typeface="Calibri" panose="020F0502020204030204" pitchFamily="34" charset="0"/>
            </a:endParaRPr>
          </a:p>
          <a:p>
            <a:pPr marL="457200" lvl="1" indent="0">
              <a:spcBef>
                <a:spcPts val="0"/>
              </a:spcBef>
              <a:buNone/>
            </a:pPr>
            <a:r>
              <a:rPr lang="en-US" sz="1200" u="sng" dirty="0">
                <a:solidFill>
                  <a:srgbClr val="6264A7"/>
                </a:solidFill>
                <a:effectLst/>
                <a:latin typeface="Segoe UI Semibold" panose="020B0702040204020203" pitchFamily="34" charset="0"/>
                <a:ea typeface="Calibri" panose="020F0502020204030204" pitchFamily="34" charset="0"/>
                <a:hlinkClick r:id="rId3"/>
              </a:rPr>
              <a:t>Click here to join the meeting</a:t>
            </a:r>
            <a:r>
              <a:rPr lang="en-US" sz="1200" dirty="0">
                <a:solidFill>
                  <a:srgbClr val="252424"/>
                </a:solidFill>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457200" lvl="1" indent="0">
              <a:spcBef>
                <a:spcPts val="0"/>
              </a:spcBef>
              <a:buNone/>
            </a:pPr>
            <a:r>
              <a:rPr lang="en-US" sz="1200" b="1" dirty="0">
                <a:solidFill>
                  <a:srgbClr val="252424"/>
                </a:solidFill>
                <a:effectLst/>
                <a:latin typeface="Segoe UI" panose="020B0502040204020203" pitchFamily="34" charset="0"/>
                <a:ea typeface="Calibri" panose="020F0502020204030204" pitchFamily="34" charset="0"/>
              </a:rPr>
              <a:t>Or call in (audio only)</a:t>
            </a:r>
            <a:r>
              <a:rPr lang="en-US" sz="1200" dirty="0">
                <a:solidFill>
                  <a:srgbClr val="252424"/>
                </a:solidFill>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457200" lvl="1" indent="0">
              <a:spcBef>
                <a:spcPts val="0"/>
              </a:spcBef>
              <a:buNone/>
            </a:pPr>
            <a:r>
              <a:rPr lang="en-US" sz="1200" u="sng" dirty="0">
                <a:solidFill>
                  <a:srgbClr val="6264A7"/>
                </a:solidFill>
                <a:effectLst/>
                <a:latin typeface="Segoe UI" panose="020B0502040204020203" pitchFamily="34" charset="0"/>
                <a:ea typeface="Calibri" panose="020F0502020204030204" pitchFamily="34" charset="0"/>
                <a:hlinkClick r:id="rId4"/>
              </a:rPr>
              <a:t>+1 929-341-4269, 760274086#</a:t>
            </a:r>
            <a:r>
              <a:rPr lang="en-US" sz="1200" dirty="0">
                <a:solidFill>
                  <a:srgbClr val="252424"/>
                </a:solidFill>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457200" lvl="1" indent="0">
              <a:spcBef>
                <a:spcPts val="0"/>
              </a:spcBef>
              <a:buNone/>
            </a:pPr>
            <a:r>
              <a:rPr lang="en-US" sz="1200" dirty="0">
                <a:solidFill>
                  <a:srgbClr val="252424"/>
                </a:solidFill>
                <a:effectLst/>
                <a:latin typeface="Segoe UI" panose="020B0502040204020203" pitchFamily="34" charset="0"/>
                <a:ea typeface="Calibri" panose="020F0502020204030204" pitchFamily="34" charset="0"/>
              </a:rPr>
              <a:t>Phone Conference ID: 760 274 086# </a:t>
            </a:r>
            <a:endParaRPr lang="en-US" sz="1200" dirty="0">
              <a:effectLst/>
              <a:latin typeface="Calibri" panose="020F0502020204030204" pitchFamily="34" charset="0"/>
              <a:ea typeface="Calibri" panose="020F0502020204030204" pitchFamily="34" charset="0"/>
            </a:endParaRPr>
          </a:p>
          <a:p>
            <a:pPr marL="0" indent="0">
              <a:buNone/>
            </a:pPr>
            <a:endParaRPr lang="en-US" sz="1700" dirty="0"/>
          </a:p>
          <a:p>
            <a:pPr marL="0" indent="0">
              <a:buNone/>
            </a:pPr>
            <a:endParaRPr lang="en-US" sz="1700" dirty="0"/>
          </a:p>
          <a:p>
            <a:endParaRPr lang="en-US" sz="1700" dirty="0"/>
          </a:p>
        </p:txBody>
      </p:sp>
      <p:sp>
        <p:nvSpPr>
          <p:cNvPr id="4" name="Slide Number Placeholder 3">
            <a:extLst>
              <a:ext uri="{FF2B5EF4-FFF2-40B4-BE49-F238E27FC236}">
                <a16:creationId xmlns:a16="http://schemas.microsoft.com/office/drawing/2014/main" id="{5898D7FE-6BC0-43DD-93C1-391C0CD70A33}"/>
              </a:ext>
            </a:extLst>
          </p:cNvPr>
          <p:cNvSpPr>
            <a:spLocks noGrp="1"/>
          </p:cNvSpPr>
          <p:nvPr>
            <p:ph type="sldNum" sz="quarter" idx="12"/>
          </p:nvPr>
        </p:nvSpPr>
        <p:spPr>
          <a:xfrm>
            <a:off x="7156173" y="6356350"/>
            <a:ext cx="1359176" cy="365125"/>
          </a:xfrm>
        </p:spPr>
        <p:txBody>
          <a:bodyPr>
            <a:normAutofit/>
          </a:bodyPr>
          <a:lstStyle/>
          <a:p>
            <a:pPr>
              <a:spcAft>
                <a:spcPts val="600"/>
              </a:spcAft>
            </a:pPr>
            <a:fld id="{C479D5F6-EDCB-402A-AC08-4943A1820E8F}" type="slidenum">
              <a:rPr lang="en-US" smtClean="0"/>
              <a:pPr>
                <a:spcAft>
                  <a:spcPts val="600"/>
                </a:spcAft>
              </a:pPr>
              <a:t>4</a:t>
            </a:fld>
            <a:endParaRPr lang="en-US"/>
          </a:p>
        </p:txBody>
      </p:sp>
    </p:spTree>
    <p:extLst>
      <p:ext uri="{BB962C8B-B14F-4D97-AF65-F5344CB8AC3E}">
        <p14:creationId xmlns:p14="http://schemas.microsoft.com/office/powerpoint/2010/main" val="3919201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and When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40</a:t>
            </a:fld>
            <a:endParaRPr lang="en-US" dirty="0"/>
          </a:p>
        </p:txBody>
      </p:sp>
    </p:spTree>
    <p:extLst>
      <p:ext uri="{BB962C8B-B14F-4D97-AF65-F5344CB8AC3E}">
        <p14:creationId xmlns:p14="http://schemas.microsoft.com/office/powerpoint/2010/main" val="14915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Special Education EOY: When to Report?</a:t>
            </a:r>
          </a:p>
        </p:txBody>
      </p:sp>
      <p:sp>
        <p:nvSpPr>
          <p:cNvPr id="31746" name="Content Placeholder 1"/>
          <p:cNvSpPr>
            <a:spLocks noGrp="1"/>
          </p:cNvSpPr>
          <p:nvPr>
            <p:ph idx="1"/>
          </p:nvPr>
        </p:nvSpPr>
        <p:spPr bwMode="auto"/>
        <p:txBody>
          <a:bodyPr wrap="square" numCol="1" anchor="t" anchorCtr="0" compatLnSpc="1">
            <a:prstTxWarp prst="textNoShape">
              <a:avLst/>
            </a:prstTxWarp>
            <a:normAutofit/>
          </a:bodyPr>
          <a:lstStyle/>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r>
              <a:rPr lang="en-US" altLang="en-US" dirty="0">
                <a:solidFill>
                  <a:schemeClr val="tx2">
                    <a:lumMod val="75000"/>
                  </a:schemeClr>
                </a:solidFill>
                <a:latin typeface="Segoe Script" panose="020B0504020000000003" pitchFamily="34" charset="0"/>
              </a:rPr>
              <a:t>*</a:t>
            </a:r>
            <a:r>
              <a:rPr lang="en-US" altLang="en-US" dirty="0">
                <a:solidFill>
                  <a:schemeClr val="tx2">
                    <a:lumMod val="75000"/>
                  </a:schemeClr>
                </a:solidFill>
                <a:latin typeface="Mongolian Baiti" panose="03000500000000000000" pitchFamily="66" charset="0"/>
                <a:cs typeface="Mongolian Baiti" panose="03000500000000000000" pitchFamily="66" charset="0"/>
              </a:rPr>
              <a:t>Only report INITIAL referrals/evaluations</a:t>
            </a:r>
            <a:r>
              <a:rPr lang="en-US" altLang="en-US" dirty="0">
                <a:solidFill>
                  <a:schemeClr val="tx2">
                    <a:lumMod val="75000"/>
                  </a:schemeClr>
                </a:solidFill>
                <a:latin typeface="Segoe Script" panose="020B0504020000000003" pitchFamily="34" charset="0"/>
              </a:rPr>
              <a:t>*</a:t>
            </a:r>
          </a:p>
          <a:p>
            <a:pPr marL="273050">
              <a:buFont typeface="Wingdings" pitchFamily="2" charset="2"/>
              <a:buChar char="§"/>
              <a:defRPr/>
            </a:pPr>
            <a:endParaRPr lang="en-US" altLang="en-US" dirty="0"/>
          </a:p>
          <a:p>
            <a:pPr marL="44450" indent="0">
              <a:buNone/>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44450" indent="0">
              <a:buFont typeface="Wingdings" charset="2"/>
              <a:buNone/>
              <a:defRPr/>
            </a:pPr>
            <a:endParaRPr lang="en-US" altLang="en-US" dirty="0"/>
          </a:p>
        </p:txBody>
      </p:sp>
      <p:graphicFrame>
        <p:nvGraphicFramePr>
          <p:cNvPr id="2" name="Diagram 1">
            <a:hlinkClick r:id="" action="ppaction://noaction" highlightClick="1"/>
          </p:cNvPr>
          <p:cNvGraphicFramePr/>
          <p:nvPr>
            <p:extLst>
              <p:ext uri="{D42A27DB-BD31-4B8C-83A1-F6EECF244321}">
                <p14:modId xmlns:p14="http://schemas.microsoft.com/office/powerpoint/2010/main" val="4048531237"/>
              </p:ext>
            </p:extLst>
          </p:nvPr>
        </p:nvGraphicFramePr>
        <p:xfrm>
          <a:off x="1524000" y="1898896"/>
          <a:ext cx="6096000" cy="356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4" name="TextBox 4"/>
          <p:cNvSpPr txBox="1">
            <a:spLocks noChangeArrowheads="1"/>
          </p:cNvSpPr>
          <p:nvPr/>
        </p:nvSpPr>
        <p:spPr bwMode="auto">
          <a:xfrm>
            <a:off x="937806" y="1933540"/>
            <a:ext cx="23483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dirty="0">
                <a:solidFill>
                  <a:srgbClr val="92D050"/>
                </a:solidFill>
                <a:latin typeface="Mongolian Baiti" pitchFamily="66" charset="0"/>
              </a:rPr>
              <a:t>You no longer need to report path 1 referrals</a:t>
            </a:r>
          </a:p>
        </p:txBody>
      </p:sp>
      <p:sp>
        <p:nvSpPr>
          <p:cNvPr id="48135" name="TextBox 6"/>
          <p:cNvSpPr txBox="1">
            <a:spLocks noChangeArrowheads="1"/>
          </p:cNvSpPr>
          <p:nvPr/>
        </p:nvSpPr>
        <p:spPr bwMode="auto">
          <a:xfrm>
            <a:off x="6266441" y="1625764"/>
            <a:ext cx="2380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dirty="0">
                <a:solidFill>
                  <a:srgbClr val="CF43AA"/>
                </a:solidFill>
                <a:latin typeface="Mongolian Baiti" pitchFamily="66" charset="0"/>
              </a:rPr>
              <a:t>*Report Path 2 and 3 students in school year the IEP was implemented</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41</a:t>
            </a:fld>
            <a:endParaRPr lang="en-US" dirty="0"/>
          </a:p>
        </p:txBody>
      </p:sp>
    </p:spTree>
    <p:extLst>
      <p:ext uri="{BB962C8B-B14F-4D97-AF65-F5344CB8AC3E}">
        <p14:creationId xmlns:p14="http://schemas.microsoft.com/office/powerpoint/2010/main" val="1038327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t>Summary of Path 2 Data</a:t>
            </a:r>
          </a:p>
        </p:txBody>
      </p:sp>
      <p:sp>
        <p:nvSpPr>
          <p:cNvPr id="2" name="Content Placeholder 1"/>
          <p:cNvSpPr>
            <a:spLocks noGrp="1"/>
          </p:cNvSpPr>
          <p:nvPr>
            <p:ph idx="1"/>
          </p:nvPr>
        </p:nvSpPr>
        <p:spPr/>
        <p:txBody>
          <a:bodyPr>
            <a:normAutofit lnSpcReduction="10000"/>
          </a:bodyPr>
          <a:lstStyle/>
          <a:p>
            <a:pPr marL="91440" indent="0">
              <a:buNone/>
            </a:pPr>
            <a:r>
              <a:rPr lang="en-US" sz="1800" b="0" dirty="0">
                <a:solidFill>
                  <a:srgbClr val="000000"/>
                </a:solidFill>
              </a:rPr>
              <a:t> </a:t>
            </a:r>
            <a:r>
              <a:rPr lang="en-US" sz="1400" b="0" dirty="0">
                <a:solidFill>
                  <a:srgbClr val="000000"/>
                </a:solidFill>
              </a:rPr>
              <a:t>Path 2 - Part B Services  (ages 2.5 to 3.9)  </a:t>
            </a:r>
          </a:p>
          <a:p>
            <a:pPr marL="377190" indent="-285750">
              <a:buFont typeface="Wingdings" panose="05000000000000000000" pitchFamily="2" charset="2"/>
              <a:buChar char="v"/>
            </a:pPr>
            <a:r>
              <a:rPr lang="en-US" sz="1400" b="0" u="sng" dirty="0">
                <a:solidFill>
                  <a:srgbClr val="000000"/>
                </a:solidFill>
              </a:rPr>
              <a:t>What is it?</a:t>
            </a:r>
          </a:p>
          <a:p>
            <a:pPr marL="651510" lvl="1" indent="-285750">
              <a:buFont typeface="Wingdings" panose="05000000000000000000" pitchFamily="2" charset="2"/>
              <a:buChar char="§"/>
            </a:pPr>
            <a:r>
              <a:rPr lang="en-US" sz="1400" dirty="0">
                <a:solidFill>
                  <a:srgbClr val="000000"/>
                </a:solidFill>
              </a:rPr>
              <a:t>Part B of IDEA governs how special education and related services are provided to school-aged children with disabilities.  </a:t>
            </a:r>
            <a:endParaRPr lang="en-US" sz="1400" b="0" dirty="0">
              <a:solidFill>
                <a:srgbClr val="000000"/>
              </a:solidFill>
            </a:endParaRPr>
          </a:p>
          <a:p>
            <a:pPr marL="651510" lvl="1" indent="-285750">
              <a:buFont typeface="Wingdings" panose="05000000000000000000" pitchFamily="2" charset="2"/>
              <a:buChar char="§"/>
            </a:pPr>
            <a:r>
              <a:rPr lang="en-US" sz="1400" dirty="0">
                <a:solidFill>
                  <a:srgbClr val="000000"/>
                </a:solidFill>
              </a:rPr>
              <a:t>Path 2 only includes children a</a:t>
            </a:r>
            <a:r>
              <a:rPr lang="en-US" sz="1400" b="0" dirty="0">
                <a:solidFill>
                  <a:srgbClr val="000000"/>
                </a:solidFill>
              </a:rPr>
              <a:t>ges 2.5 but not yet 4, who were referred from Part  C to Part B services</a:t>
            </a:r>
          </a:p>
          <a:p>
            <a:pPr marL="651510" lvl="1" indent="-285750">
              <a:buFont typeface="Wingdings" panose="05000000000000000000" pitchFamily="2" charset="2"/>
              <a:buChar char="§"/>
            </a:pPr>
            <a:r>
              <a:rPr lang="en-US" sz="1400" dirty="0">
                <a:solidFill>
                  <a:srgbClr val="000000"/>
                </a:solidFill>
              </a:rPr>
              <a:t>These students are being referred/evaluated for an IEP (individualized education plan). </a:t>
            </a:r>
          </a:p>
          <a:p>
            <a:pPr marL="377190" indent="-285750">
              <a:buFont typeface="Wingdings" panose="05000000000000000000" pitchFamily="2" charset="2"/>
              <a:buChar char="v"/>
            </a:pPr>
            <a:r>
              <a:rPr lang="en-US" sz="1400" b="0" u="sng" dirty="0">
                <a:solidFill>
                  <a:srgbClr val="000000"/>
                </a:solidFill>
              </a:rPr>
              <a:t>Who to Report?</a:t>
            </a:r>
          </a:p>
          <a:p>
            <a:pPr marL="651510" lvl="1" indent="-285750"/>
            <a:r>
              <a:rPr lang="en-US" sz="1400" dirty="0">
                <a:solidFill>
                  <a:srgbClr val="000000"/>
                </a:solidFill>
              </a:rPr>
              <a:t>All children receiving Part C Services that were referred to Part B services  </a:t>
            </a:r>
          </a:p>
          <a:p>
            <a:pPr marL="651510" lvl="1" indent="-285750"/>
            <a:r>
              <a:rPr lang="en-US" sz="1400" dirty="0">
                <a:solidFill>
                  <a:srgbClr val="000000"/>
                </a:solidFill>
              </a:rPr>
              <a:t>This includes those referred to Part B (even if they weren’t evaluated), those evaluated for Part B, those evaluated and found not eligible for Part B, as well as those who actually had an IEP implemented and received Part B Services during the reporting period. </a:t>
            </a:r>
          </a:p>
          <a:p>
            <a:pPr marL="377190" indent="-285750">
              <a:buFont typeface="Wingdings" panose="05000000000000000000" pitchFamily="2" charset="2"/>
              <a:buChar char="v"/>
            </a:pPr>
            <a:r>
              <a:rPr lang="en-US" sz="1400" b="0" u="sng" dirty="0">
                <a:solidFill>
                  <a:srgbClr val="000000"/>
                </a:solidFill>
              </a:rPr>
              <a:t>When to Report?</a:t>
            </a:r>
          </a:p>
          <a:p>
            <a:pPr marL="651510" lvl="1" indent="-285750"/>
            <a:r>
              <a:rPr lang="en-US" sz="1400" dirty="0">
                <a:solidFill>
                  <a:srgbClr val="000000"/>
                </a:solidFill>
              </a:rPr>
              <a:t>For those determined eligible, report in the school year in which the IEP was implemented</a:t>
            </a:r>
          </a:p>
          <a:p>
            <a:pPr marL="651510" lvl="1" indent="-285750"/>
            <a:r>
              <a:rPr lang="en-US" sz="1400" dirty="0">
                <a:solidFill>
                  <a:srgbClr val="000000"/>
                </a:solidFill>
              </a:rPr>
              <a:t>If IEP was scheduled to be implemented this year but wasn’t, report referral and evaluation information from previous reporting period and indicate reason for delay</a:t>
            </a:r>
          </a:p>
          <a:p>
            <a:pPr marL="651510" lvl="1" indent="-285750"/>
            <a:r>
              <a:rPr lang="en-US" sz="1400" dirty="0">
                <a:solidFill>
                  <a:srgbClr val="000000"/>
                </a:solidFill>
              </a:rPr>
              <a:t>For students determined NOT eligible for Part B, report them in the reporting period in which the Initial Eligibility Meeting occurs. </a:t>
            </a:r>
          </a:p>
          <a:p>
            <a:pPr marL="365760" lvl="1" indent="0">
              <a:buNone/>
            </a:pPr>
            <a:r>
              <a:rPr lang="en-US" sz="1600" dirty="0">
                <a:solidFill>
                  <a:srgbClr val="000000"/>
                </a:solidFill>
              </a:rPr>
              <a:t>  </a:t>
            </a:r>
          </a:p>
          <a:p>
            <a:pPr marL="45720" indent="0">
              <a:buNone/>
            </a:pPr>
            <a:endParaRPr lang="en-US" dirty="0"/>
          </a:p>
        </p:txBody>
      </p:sp>
    </p:spTree>
    <p:extLst>
      <p:ext uri="{BB962C8B-B14F-4D97-AF65-F5344CB8AC3E}">
        <p14:creationId xmlns:p14="http://schemas.microsoft.com/office/powerpoint/2010/main" val="220614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t>Summary of Path 3 Data</a:t>
            </a:r>
          </a:p>
        </p:txBody>
      </p:sp>
      <p:sp>
        <p:nvSpPr>
          <p:cNvPr id="2" name="Content Placeholder 1"/>
          <p:cNvSpPr>
            <a:spLocks noGrp="1"/>
          </p:cNvSpPr>
          <p:nvPr>
            <p:ph idx="1"/>
          </p:nvPr>
        </p:nvSpPr>
        <p:spPr/>
        <p:txBody>
          <a:bodyPr>
            <a:normAutofit/>
          </a:bodyPr>
          <a:lstStyle/>
          <a:p>
            <a:pPr marL="91440" indent="0">
              <a:buNone/>
            </a:pPr>
            <a:r>
              <a:rPr lang="en-US" sz="1400" b="0" dirty="0">
                <a:solidFill>
                  <a:srgbClr val="000000"/>
                </a:solidFill>
              </a:rPr>
              <a:t>Path 3 - Part B Services  (ages 2.5 – 21) </a:t>
            </a:r>
          </a:p>
          <a:p>
            <a:pPr marL="377190" indent="-285750">
              <a:buFont typeface="Wingdings" panose="05000000000000000000" pitchFamily="2" charset="2"/>
              <a:buChar char="v"/>
            </a:pPr>
            <a:r>
              <a:rPr lang="en-US" sz="1400" b="0" u="sng" dirty="0">
                <a:solidFill>
                  <a:srgbClr val="000000"/>
                </a:solidFill>
              </a:rPr>
              <a:t>What is it?</a:t>
            </a:r>
          </a:p>
          <a:p>
            <a:pPr lvl="1">
              <a:buFont typeface="Wingdings" panose="05000000000000000000" pitchFamily="2" charset="2"/>
              <a:buChar char="§"/>
            </a:pPr>
            <a:r>
              <a:rPr lang="en-US" sz="1400" dirty="0">
                <a:solidFill>
                  <a:srgbClr val="000000"/>
                </a:solidFill>
              </a:rPr>
              <a:t>Part B of IDEA governs how special education and related services are provided to school-aged children with disabilities.</a:t>
            </a:r>
          </a:p>
          <a:p>
            <a:pPr lvl="1">
              <a:buFont typeface="Wingdings" panose="05000000000000000000" pitchFamily="2" charset="2"/>
              <a:buChar char="§"/>
            </a:pPr>
            <a:r>
              <a:rPr lang="en-US" sz="1400" dirty="0">
                <a:solidFill>
                  <a:srgbClr val="000000"/>
                </a:solidFill>
              </a:rPr>
              <a:t>These students are being referred/evaluated for an IEP (individualized education plan). </a:t>
            </a:r>
          </a:p>
          <a:p>
            <a:pPr marL="377190" indent="-285750">
              <a:buFont typeface="Wingdings" panose="05000000000000000000" pitchFamily="2" charset="2"/>
              <a:buChar char="v"/>
            </a:pPr>
            <a:r>
              <a:rPr lang="en-US" sz="1400" b="0" u="sng" dirty="0">
                <a:solidFill>
                  <a:srgbClr val="000000"/>
                </a:solidFill>
              </a:rPr>
              <a:t>Who to Report?</a:t>
            </a:r>
          </a:p>
          <a:p>
            <a:pPr lvl="1">
              <a:buFont typeface="Wingdings" panose="05000000000000000000" pitchFamily="2" charset="2"/>
              <a:buChar char="§"/>
            </a:pPr>
            <a:r>
              <a:rPr lang="en-US" sz="1400" dirty="0">
                <a:solidFill>
                  <a:srgbClr val="000000"/>
                </a:solidFill>
              </a:rPr>
              <a:t>Students ages 2.5 – 21 who were referred, evaluated, and/or received special education Part B services and were not receiving Part C services immediately prior.</a:t>
            </a:r>
          </a:p>
          <a:p>
            <a:pPr lvl="1">
              <a:buFont typeface="Wingdings" panose="05000000000000000000" pitchFamily="2" charset="2"/>
              <a:buChar char="§"/>
            </a:pPr>
            <a:r>
              <a:rPr lang="en-US" sz="1400" dirty="0">
                <a:solidFill>
                  <a:srgbClr val="000000"/>
                </a:solidFill>
              </a:rPr>
              <a:t>This includes those referred to Part B (report ONLY if parental consent to evaluate was received), those evaluated for Part B, those evaluated and found not eligible for Part B, as well as those who actually had an IEP implemented and received Part B Services during the reporting period. </a:t>
            </a:r>
          </a:p>
          <a:p>
            <a:pPr marL="434340" indent="-342900">
              <a:buFont typeface="Wingdings" panose="05000000000000000000" pitchFamily="2" charset="2"/>
              <a:buChar char="v"/>
            </a:pPr>
            <a:r>
              <a:rPr lang="en-US" sz="1400" b="0" u="sng" dirty="0">
                <a:solidFill>
                  <a:srgbClr val="000000"/>
                </a:solidFill>
              </a:rPr>
              <a:t>When to Report?</a:t>
            </a:r>
          </a:p>
          <a:p>
            <a:pPr marL="651510" lvl="1" indent="-285750"/>
            <a:r>
              <a:rPr lang="en-US" sz="1400" dirty="0">
                <a:solidFill>
                  <a:srgbClr val="000000"/>
                </a:solidFill>
              </a:rPr>
              <a:t>For those determined eligible, report in the school year in which the IEP was implemented</a:t>
            </a:r>
          </a:p>
          <a:p>
            <a:pPr marL="651510" lvl="1" indent="-285750"/>
            <a:r>
              <a:rPr lang="en-US" sz="1400" dirty="0">
                <a:solidFill>
                  <a:srgbClr val="000000"/>
                </a:solidFill>
              </a:rPr>
              <a:t>If IEP was scheduled to be implemented this year but wasn’t, report referral and evaluation information from previous reporting period and indicate reason for delay</a:t>
            </a:r>
          </a:p>
          <a:p>
            <a:pPr marL="651510" lvl="1" indent="-285750"/>
            <a:r>
              <a:rPr lang="en-US" sz="1400" dirty="0">
                <a:solidFill>
                  <a:srgbClr val="000000"/>
                </a:solidFill>
              </a:rPr>
              <a:t>For students determined NOT eligible for Part B, report them in the reporting period in which the Initial Eligibility Meeting occurs. </a:t>
            </a:r>
          </a:p>
          <a:p>
            <a:pPr marL="45720" indent="0">
              <a:buNone/>
            </a:pPr>
            <a:endParaRPr lang="en-US" dirty="0"/>
          </a:p>
        </p:txBody>
      </p:sp>
    </p:spTree>
    <p:extLst>
      <p:ext uri="{BB962C8B-B14F-4D97-AF65-F5344CB8AC3E}">
        <p14:creationId xmlns:p14="http://schemas.microsoft.com/office/powerpoint/2010/main" val="245718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r>
              <a:rPr lang="en-US" sz="1800" dirty="0">
                <a:solidFill>
                  <a:schemeClr val="tx1"/>
                </a:solidFill>
                <a:latin typeface="Museo Slab 500" panose="02000000000000000000"/>
              </a:rPr>
              <a:t>The</a:t>
            </a:r>
            <a:r>
              <a:rPr lang="en-US" sz="1800" b="1" dirty="0">
                <a:solidFill>
                  <a:schemeClr val="tx1"/>
                </a:solidFill>
                <a:latin typeface="Museo Slab 500" panose="02000000000000000000"/>
              </a:rPr>
              <a:t> </a:t>
            </a:r>
            <a:r>
              <a:rPr lang="en-US" sz="1800" b="1" u="sng" dirty="0">
                <a:solidFill>
                  <a:schemeClr val="tx1"/>
                </a:solidFill>
                <a:latin typeface="Museo Slab 500" panose="02000000000000000000"/>
              </a:rPr>
              <a:t>Special Education or Part C Referral</a:t>
            </a:r>
            <a:r>
              <a:rPr lang="en-US" sz="1800" u="sng" dirty="0">
                <a:solidFill>
                  <a:schemeClr val="tx1"/>
                </a:solidFill>
                <a:latin typeface="Museo Slab 500" panose="02000000000000000000"/>
              </a:rPr>
              <a:t> </a:t>
            </a:r>
            <a:r>
              <a:rPr lang="en-US" sz="1800" dirty="0">
                <a:solidFill>
                  <a:schemeClr val="tx1"/>
                </a:solidFill>
                <a:latin typeface="Museo Slab 500" panose="02000000000000000000"/>
              </a:rPr>
              <a:t>field indicates which path should be filled out.  </a:t>
            </a:r>
            <a:endParaRPr lang="en-US" dirty="0">
              <a:solidFill>
                <a:schemeClr val="tx1"/>
              </a:solidFill>
              <a:latin typeface="Museo Slab 500" panose="02000000000000000000"/>
            </a:endParaRPr>
          </a:p>
        </p:txBody>
      </p:sp>
      <p:graphicFrame>
        <p:nvGraphicFramePr>
          <p:cNvPr id="2" name="Table 1"/>
          <p:cNvGraphicFramePr>
            <a:graphicFrameLocks noGrp="1"/>
          </p:cNvGraphicFramePr>
          <p:nvPr>
            <p:extLst>
              <p:ext uri="{D42A27DB-BD31-4B8C-83A1-F6EECF244321}">
                <p14:modId xmlns:p14="http://schemas.microsoft.com/office/powerpoint/2010/main" val="1712769066"/>
              </p:ext>
            </p:extLst>
          </p:nvPr>
        </p:nvGraphicFramePr>
        <p:xfrm>
          <a:off x="0" y="675814"/>
          <a:ext cx="7185890" cy="5867400"/>
        </p:xfrm>
        <a:graphic>
          <a:graphicData uri="http://schemas.openxmlformats.org/drawingml/2006/table">
            <a:tbl>
              <a:tblPr firstRow="1" bandRow="1">
                <a:tableStyleId>{5C22544A-7EE6-4342-B048-85BDC9FD1C3A}</a:tableStyleId>
              </a:tblPr>
              <a:tblGrid>
                <a:gridCol w="815795">
                  <a:extLst>
                    <a:ext uri="{9D8B030D-6E8A-4147-A177-3AD203B41FA5}">
                      <a16:colId xmlns:a16="http://schemas.microsoft.com/office/drawing/2014/main" val="20000"/>
                    </a:ext>
                  </a:extLst>
                </a:gridCol>
                <a:gridCol w="6370095">
                  <a:extLst>
                    <a:ext uri="{9D8B030D-6E8A-4147-A177-3AD203B41FA5}">
                      <a16:colId xmlns:a16="http://schemas.microsoft.com/office/drawing/2014/main" val="20001"/>
                    </a:ext>
                  </a:extLst>
                </a:gridCol>
              </a:tblGrid>
              <a:tr h="361483">
                <a:tc>
                  <a:txBody>
                    <a:bodyPr/>
                    <a:lstStyle/>
                    <a:p>
                      <a:r>
                        <a:rPr lang="en-US" dirty="0"/>
                        <a:t>Code</a:t>
                      </a:r>
                    </a:p>
                  </a:txBody>
                  <a:tcPr/>
                </a:tc>
                <a:tc>
                  <a:txBody>
                    <a:bodyPr/>
                    <a:lstStyle/>
                    <a:p>
                      <a:r>
                        <a:rPr lang="en-US" dirty="0"/>
                        <a:t>Special</a:t>
                      </a:r>
                      <a:r>
                        <a:rPr lang="en-US" baseline="0" dirty="0"/>
                        <a:t> Education or Part C Referral Type</a:t>
                      </a:r>
                      <a:endParaRPr lang="en-US" dirty="0"/>
                    </a:p>
                  </a:txBody>
                  <a:tcPr/>
                </a:tc>
                <a:extLst>
                  <a:ext uri="{0D108BD9-81ED-4DB2-BD59-A6C34878D82A}">
                    <a16:rowId xmlns:a16="http://schemas.microsoft.com/office/drawing/2014/main" val="10000"/>
                  </a:ext>
                </a:extLst>
              </a:tr>
              <a:tr h="591845">
                <a:tc>
                  <a:txBody>
                    <a:bodyPr/>
                    <a:lstStyle/>
                    <a:p>
                      <a:pPr algn="ctr"/>
                      <a:r>
                        <a:rPr lang="en-US" sz="1100" strike="sngStrike" dirty="0"/>
                        <a:t>01</a:t>
                      </a:r>
                    </a:p>
                  </a:txBody>
                  <a:tcPr/>
                </a:tc>
                <a:tc>
                  <a:txBody>
                    <a:bodyPr/>
                    <a:lstStyle/>
                    <a:p>
                      <a:r>
                        <a:rPr lang="en-US" sz="1100" strike="sngStrike" dirty="0"/>
                        <a:t>Part C Evaluation (Path 1 Only) – Use this code for children 0-3 years old who were referred for and/or had a completed Part C evaluation during the reporting period, whether or not they were determined to be eligible.</a:t>
                      </a:r>
                    </a:p>
                    <a:p>
                      <a:endParaRPr lang="en-US" sz="1100" strike="sngStrike" dirty="0"/>
                    </a:p>
                  </a:txBody>
                  <a:tcPr/>
                </a:tc>
                <a:extLst>
                  <a:ext uri="{0D108BD9-81ED-4DB2-BD59-A6C34878D82A}">
                    <a16:rowId xmlns:a16="http://schemas.microsoft.com/office/drawing/2014/main" val="10001"/>
                  </a:ext>
                </a:extLst>
              </a:tr>
              <a:tr h="918768">
                <a:tc>
                  <a:txBody>
                    <a:bodyPr/>
                    <a:lstStyle/>
                    <a:p>
                      <a:pPr algn="ctr"/>
                      <a:r>
                        <a:rPr lang="en-US" sz="1100" dirty="0"/>
                        <a:t>02</a:t>
                      </a:r>
                    </a:p>
                  </a:txBody>
                  <a:tcPr/>
                </a:tc>
                <a:tc>
                  <a:txBody>
                    <a:bodyPr/>
                    <a:lstStyle/>
                    <a:p>
                      <a:r>
                        <a:rPr lang="en-US" sz="1100" dirty="0"/>
                        <a:t>Part C to Part B Transition (Path 2 Only) – Use this code for children 2.5 but not 4 years old (at the time of the referral) who were referred for a Part B Evaluation (from a Part C Agency), whether or not they were determined to be eligible for Part B Services.</a:t>
                      </a:r>
                    </a:p>
                    <a:p>
                      <a:r>
                        <a:rPr lang="en-US" sz="1100" dirty="0"/>
                        <a:t> </a:t>
                      </a:r>
                    </a:p>
                    <a:p>
                      <a:endParaRPr lang="en-US" sz="1100" dirty="0"/>
                    </a:p>
                  </a:txBody>
                  <a:tcPr/>
                </a:tc>
                <a:extLst>
                  <a:ext uri="{0D108BD9-81ED-4DB2-BD59-A6C34878D82A}">
                    <a16:rowId xmlns:a16="http://schemas.microsoft.com/office/drawing/2014/main" val="10002"/>
                  </a:ext>
                </a:extLst>
              </a:tr>
              <a:tr h="587409">
                <a:tc>
                  <a:txBody>
                    <a:bodyPr/>
                    <a:lstStyle/>
                    <a:p>
                      <a:pPr algn="ctr"/>
                      <a:r>
                        <a:rPr lang="en-US" sz="1100" dirty="0"/>
                        <a:t>03</a:t>
                      </a:r>
                    </a:p>
                  </a:txBody>
                  <a:tcPr/>
                </a:tc>
                <a:tc>
                  <a:txBody>
                    <a:bodyPr/>
                    <a:lstStyle/>
                    <a:p>
                      <a:r>
                        <a:rPr lang="en-US" sz="1100" dirty="0"/>
                        <a:t>Part B Services (Path 3 Only) – Use this code for all students who are referred for a Part B Evaluation (NOT from a Part C Agency), whether or not they were determined to be eligible for Part B Services.</a:t>
                      </a:r>
                    </a:p>
                    <a:p>
                      <a:endParaRPr lang="en-US" sz="1100" dirty="0"/>
                    </a:p>
                  </a:txBody>
                  <a:tcPr/>
                </a:tc>
                <a:extLst>
                  <a:ext uri="{0D108BD9-81ED-4DB2-BD59-A6C34878D82A}">
                    <a16:rowId xmlns:a16="http://schemas.microsoft.com/office/drawing/2014/main" val="10003"/>
                  </a:ext>
                </a:extLst>
              </a:tr>
              <a:tr h="918768">
                <a:tc>
                  <a:txBody>
                    <a:bodyPr/>
                    <a:lstStyle/>
                    <a:p>
                      <a:pPr algn="ctr"/>
                      <a:r>
                        <a:rPr lang="en-US" sz="1100" strike="sngStrike" dirty="0"/>
                        <a:t>04</a:t>
                      </a:r>
                    </a:p>
                  </a:txBody>
                  <a:tcPr/>
                </a:tc>
                <a:tc>
                  <a:txBody>
                    <a:bodyPr/>
                    <a:lstStyle/>
                    <a:p>
                      <a:r>
                        <a:rPr lang="en-US" sz="1100" strike="sngStrike" dirty="0"/>
                        <a:t>Part C Evaluation &amp; Part C to Part B Transition (Paths 1 &amp; 2) – Use this code for children 2.5 but not 4 years (at the time of the referral) who had a Part C evaluation, received Part C Services AND were referred for a Part B Evaluation (from a Part C Agency), whether or not they were determined to be eligible for Part B Services.</a:t>
                      </a:r>
                    </a:p>
                    <a:p>
                      <a:r>
                        <a:rPr lang="en-US" sz="1100" strike="sngStrike" dirty="0"/>
                        <a:t> </a:t>
                      </a:r>
                    </a:p>
                    <a:p>
                      <a:endParaRPr lang="en-US" sz="1100" strike="sngStrike" dirty="0"/>
                    </a:p>
                  </a:txBody>
                  <a:tcPr/>
                </a:tc>
                <a:extLst>
                  <a:ext uri="{0D108BD9-81ED-4DB2-BD59-A6C34878D82A}">
                    <a16:rowId xmlns:a16="http://schemas.microsoft.com/office/drawing/2014/main" val="10004"/>
                  </a:ext>
                </a:extLst>
              </a:tr>
              <a:tr h="718647">
                <a:tc>
                  <a:txBody>
                    <a:bodyPr/>
                    <a:lstStyle/>
                    <a:p>
                      <a:pPr algn="ctr"/>
                      <a:r>
                        <a:rPr lang="en-US" sz="1100" strike="sngStrike" dirty="0"/>
                        <a:t>05</a:t>
                      </a:r>
                    </a:p>
                  </a:txBody>
                  <a:tcPr/>
                </a:tc>
                <a:tc>
                  <a:txBody>
                    <a:bodyPr/>
                    <a:lstStyle/>
                    <a:p>
                      <a:r>
                        <a:rPr lang="en-US" sz="1100" strike="sngStrike" dirty="0"/>
                        <a:t>Part C &amp; Part B Evaluation (Paths 1 &amp; 3) – Use this code for students who had a Part C and a Part B Evaluation on the same day; OR for students who had a Part C Evaluation during the reporting period and were determined not to be eligible for Part C Services and later, in the same reporting period, were referred for a Part B Evaluation.</a:t>
                      </a:r>
                    </a:p>
                  </a:txBody>
                  <a:tcPr/>
                </a:tc>
                <a:extLst>
                  <a:ext uri="{0D108BD9-81ED-4DB2-BD59-A6C34878D82A}">
                    <a16:rowId xmlns:a16="http://schemas.microsoft.com/office/drawing/2014/main" val="10005"/>
                  </a:ext>
                </a:extLst>
              </a:tr>
              <a:tr h="421730">
                <a:tc>
                  <a:txBody>
                    <a:bodyPr/>
                    <a:lstStyle/>
                    <a:p>
                      <a:pPr algn="ctr"/>
                      <a:r>
                        <a:rPr lang="en-US" sz="1100" dirty="0"/>
                        <a:t>06</a:t>
                      </a:r>
                    </a:p>
                  </a:txBody>
                  <a:tcPr>
                    <a:solidFill>
                      <a:srgbClr val="FFFF00"/>
                    </a:solidFill>
                  </a:tcPr>
                </a:tc>
                <a:tc>
                  <a:txBody>
                    <a:bodyPr/>
                    <a:lstStyle/>
                    <a:p>
                      <a:r>
                        <a:rPr lang="en-US" sz="1100" dirty="0"/>
                        <a:t>No Initial Referral During Current Reporting Period – Use this code for all students who began receiving services prior to July 1 of the current reporting period or for students who received EIS only. </a:t>
                      </a:r>
                    </a:p>
                  </a:txBody>
                  <a:tcPr>
                    <a:solidFill>
                      <a:srgbClr val="FFFF00"/>
                    </a:solidFill>
                  </a:tcPr>
                </a:tc>
                <a:extLst>
                  <a:ext uri="{0D108BD9-81ED-4DB2-BD59-A6C34878D82A}">
                    <a16:rowId xmlns:a16="http://schemas.microsoft.com/office/drawing/2014/main" val="10006"/>
                  </a:ext>
                </a:extLst>
              </a:tr>
              <a:tr h="918768">
                <a:tc>
                  <a:txBody>
                    <a:bodyPr/>
                    <a:lstStyle/>
                    <a:p>
                      <a:pPr algn="ctr"/>
                      <a:r>
                        <a:rPr lang="en-US" sz="1100" dirty="0"/>
                        <a:t>07</a:t>
                      </a:r>
                    </a:p>
                  </a:txBody>
                  <a:tcPr/>
                </a:tc>
                <a:tc>
                  <a:txBody>
                    <a:bodyPr/>
                    <a:lstStyle/>
                    <a:p>
                      <a:r>
                        <a:rPr lang="en-US" sz="1100" dirty="0"/>
                        <a:t>Part C to Part B Transition &amp; Part B Evaluation (Paths 2 &amp; 3)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a:t>
                      </a:r>
                    </a:p>
                    <a:p>
                      <a:endParaRPr lang="en-US" sz="11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34A3F748-31DA-4297-96EF-69DC737B5DDE}" type="slidenum">
              <a:rPr lang="en-US" smtClean="0"/>
              <a:t>44</a:t>
            </a:fld>
            <a:endParaRPr lang="en-US" dirty="0"/>
          </a:p>
        </p:txBody>
      </p:sp>
      <p:sp>
        <p:nvSpPr>
          <p:cNvPr id="5" name="TextBox 4">
            <a:extLst>
              <a:ext uri="{FF2B5EF4-FFF2-40B4-BE49-F238E27FC236}">
                <a16:creationId xmlns:a16="http://schemas.microsoft.com/office/drawing/2014/main" id="{A30E0FD1-00C0-4CCC-04F9-B3807661116B}"/>
              </a:ext>
            </a:extLst>
          </p:cNvPr>
          <p:cNvSpPr txBox="1"/>
          <p:nvPr/>
        </p:nvSpPr>
        <p:spPr>
          <a:xfrm>
            <a:off x="7185890" y="675814"/>
            <a:ext cx="1856509" cy="2246769"/>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FIRST STEP when clearing errors is to be sure the ‘Special Education or Part C Referral’ field is correct. </a:t>
            </a:r>
          </a:p>
          <a:p>
            <a:endParaRPr lang="en-US" sz="1400" b="1" dirty="0"/>
          </a:p>
          <a:p>
            <a:pPr marL="285750" indent="-285750">
              <a:buFont typeface="Arial" panose="020B0604020202020204" pitchFamily="34" charset="0"/>
              <a:buChar char="•"/>
            </a:pPr>
            <a:r>
              <a:rPr lang="en-US" sz="1400" b="1" dirty="0"/>
              <a:t>Many of the edits are dependent on this field</a:t>
            </a:r>
            <a:r>
              <a:rPr lang="en-US" sz="1400" dirty="0"/>
              <a:t>. </a:t>
            </a:r>
          </a:p>
        </p:txBody>
      </p:sp>
      <p:sp>
        <p:nvSpPr>
          <p:cNvPr id="6" name="TextBox 5">
            <a:extLst>
              <a:ext uri="{FF2B5EF4-FFF2-40B4-BE49-F238E27FC236}">
                <a16:creationId xmlns:a16="http://schemas.microsoft.com/office/drawing/2014/main" id="{816C2DB6-B75C-68E0-FFA4-938E48EDD2F5}"/>
              </a:ext>
            </a:extLst>
          </p:cNvPr>
          <p:cNvSpPr txBox="1"/>
          <p:nvPr/>
        </p:nvSpPr>
        <p:spPr>
          <a:xfrm>
            <a:off x="7314713" y="5019682"/>
            <a:ext cx="1598862"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t>Most records will have 06 referral code</a:t>
            </a:r>
          </a:p>
        </p:txBody>
      </p:sp>
    </p:spTree>
    <p:extLst>
      <p:ext uri="{BB962C8B-B14F-4D97-AF65-F5344CB8AC3E}">
        <p14:creationId xmlns:p14="http://schemas.microsoft.com/office/powerpoint/2010/main" val="2008755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E4F1-3408-EDDF-1F23-60954D2B735B}"/>
              </a:ext>
            </a:extLst>
          </p:cNvPr>
          <p:cNvSpPr>
            <a:spLocks noGrp="1"/>
          </p:cNvSpPr>
          <p:nvPr>
            <p:ph type="title"/>
          </p:nvPr>
        </p:nvSpPr>
        <p:spPr/>
        <p:txBody>
          <a:bodyPr/>
          <a:lstStyle/>
          <a:p>
            <a:r>
              <a:rPr lang="en-US" dirty="0"/>
              <a:t>SPED EOY Record Reporting</a:t>
            </a:r>
          </a:p>
        </p:txBody>
      </p:sp>
      <p:sp>
        <p:nvSpPr>
          <p:cNvPr id="3" name="Content Placeholder 2">
            <a:extLst>
              <a:ext uri="{FF2B5EF4-FFF2-40B4-BE49-F238E27FC236}">
                <a16:creationId xmlns:a16="http://schemas.microsoft.com/office/drawing/2014/main" id="{24FC403C-92A8-5CED-7A54-D75DF76C2E00}"/>
              </a:ext>
            </a:extLst>
          </p:cNvPr>
          <p:cNvSpPr>
            <a:spLocks noGrp="1"/>
          </p:cNvSpPr>
          <p:nvPr>
            <p:ph idx="1"/>
          </p:nvPr>
        </p:nvSpPr>
        <p:spPr/>
        <p:txBody>
          <a:bodyPr/>
          <a:lstStyle/>
          <a:p>
            <a:pPr marL="0" indent="0">
              <a:buNone/>
            </a:pPr>
            <a:r>
              <a:rPr lang="en-US" dirty="0"/>
              <a:t>How records come to be included in the SPED EOY Snapshot:</a:t>
            </a:r>
          </a:p>
          <a:p>
            <a:r>
              <a:rPr lang="en-US" sz="1800" dirty="0"/>
              <a:t>1st year - Initial referral to Special Education services should be reported (referral codes 02, 03, or 07)</a:t>
            </a:r>
          </a:p>
          <a:p>
            <a:pPr lvl="1"/>
            <a:r>
              <a:rPr lang="en-US" sz="1800" dirty="0"/>
              <a:t>This record should include the applicable path referral dates and delay codes</a:t>
            </a:r>
          </a:p>
          <a:p>
            <a:pPr lvl="1"/>
            <a:r>
              <a:rPr lang="en-US" sz="1800" dirty="0"/>
              <a:t>Should only be reported once!</a:t>
            </a:r>
          </a:p>
          <a:p>
            <a:pPr lvl="1"/>
            <a:endParaRPr lang="en-US" sz="1800" dirty="0"/>
          </a:p>
          <a:p>
            <a:r>
              <a:rPr lang="en-US" sz="1800" dirty="0"/>
              <a:t>2</a:t>
            </a:r>
            <a:r>
              <a:rPr lang="en-US" sz="1800" baseline="30000" dirty="0"/>
              <a:t>nd</a:t>
            </a:r>
            <a:r>
              <a:rPr lang="en-US" sz="1800" dirty="0"/>
              <a:t> year – referral 06 should be reported to indicate student is an existing SPED student </a:t>
            </a:r>
          </a:p>
          <a:p>
            <a:pPr lvl="1"/>
            <a:r>
              <a:rPr lang="en-US" sz="1800" dirty="0"/>
              <a:t>Report an 06 referral code and zero-fill the path data on the student’s record every year </a:t>
            </a:r>
            <a:r>
              <a:rPr lang="en-US" sz="1800" i="1" dirty="0"/>
              <a:t>until</a:t>
            </a:r>
            <a:r>
              <a:rPr lang="en-US" sz="1800" dirty="0"/>
              <a:t> student exits Special Education services within your AU</a:t>
            </a:r>
          </a:p>
          <a:p>
            <a:pPr marL="0" indent="0">
              <a:buNone/>
            </a:pPr>
            <a:endParaRPr lang="en-US" dirty="0"/>
          </a:p>
        </p:txBody>
      </p:sp>
      <p:sp>
        <p:nvSpPr>
          <p:cNvPr id="4" name="Slide Number Placeholder 3">
            <a:extLst>
              <a:ext uri="{FF2B5EF4-FFF2-40B4-BE49-F238E27FC236}">
                <a16:creationId xmlns:a16="http://schemas.microsoft.com/office/drawing/2014/main" id="{CA28D2F3-1195-6460-EE24-270241EC953A}"/>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2936597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688693" y="967885"/>
            <a:ext cx="4130566" cy="5542840"/>
          </a:xfrm>
        </p:spPr>
        <p:txBody>
          <a:bodyPr>
            <a:normAutofit/>
          </a:bodyPr>
          <a:lstStyle/>
          <a:p>
            <a:pPr marL="45720" indent="0">
              <a:buNone/>
            </a:pPr>
            <a:r>
              <a:rPr lang="en-US" sz="1400" b="1" u="sng" dirty="0">
                <a:solidFill>
                  <a:srgbClr val="7030A0"/>
                </a:solidFill>
              </a:rPr>
              <a:t>Path 3 Data Fields (9): </a:t>
            </a:r>
          </a:p>
          <a:p>
            <a:r>
              <a:rPr lang="en-US" sz="1400" b="1" dirty="0">
                <a:solidFill>
                  <a:srgbClr val="7030A0"/>
                </a:solidFill>
              </a:rPr>
              <a:t>Date of Parental Consent to Evaluate Part B </a:t>
            </a:r>
          </a:p>
          <a:p>
            <a:r>
              <a:rPr lang="en-US" sz="1400" b="1" dirty="0">
                <a:solidFill>
                  <a:srgbClr val="7030A0"/>
                </a:solidFill>
              </a:rPr>
              <a:t>Date Evaluation Completed Part B </a:t>
            </a:r>
          </a:p>
          <a:p>
            <a:r>
              <a:rPr lang="en-US" sz="1400" b="1" dirty="0">
                <a:solidFill>
                  <a:srgbClr val="7030A0"/>
                </a:solidFill>
              </a:rPr>
              <a:t>Reason for Delay in Completing the Evaluation Part B </a:t>
            </a:r>
          </a:p>
          <a:p>
            <a:r>
              <a:rPr lang="en-US" sz="1400" b="1" dirty="0">
                <a:solidFill>
                  <a:srgbClr val="7030A0"/>
                </a:solidFill>
              </a:rPr>
              <a:t>Date of Initial Eligibility Meeting Part B </a:t>
            </a:r>
          </a:p>
          <a:p>
            <a:r>
              <a:rPr lang="en-US" sz="1400" b="1" dirty="0">
                <a:solidFill>
                  <a:srgbClr val="7030A0"/>
                </a:solidFill>
              </a:rPr>
              <a:t>Date Initial IEP was Finalized Part B </a:t>
            </a:r>
          </a:p>
          <a:p>
            <a:r>
              <a:rPr lang="en-US" sz="1400" b="1" dirty="0">
                <a:solidFill>
                  <a:srgbClr val="7030A0"/>
                </a:solidFill>
              </a:rPr>
              <a:t>Reason for Delay in Finalizing the Initial IEP Part B </a:t>
            </a:r>
          </a:p>
          <a:p>
            <a:r>
              <a:rPr lang="en-US" sz="1400" b="1" dirty="0">
                <a:solidFill>
                  <a:srgbClr val="7030A0"/>
                </a:solidFill>
              </a:rPr>
              <a:t>Date IEP was Implemented Part B </a:t>
            </a:r>
          </a:p>
          <a:p>
            <a:r>
              <a:rPr lang="en-US" sz="1400" b="1" dirty="0">
                <a:solidFill>
                  <a:srgbClr val="7030A0"/>
                </a:solidFill>
              </a:rPr>
              <a:t>Reason the IEP was Never Implemented Part B </a:t>
            </a:r>
          </a:p>
          <a:p>
            <a:r>
              <a:rPr lang="en-US" sz="1400" b="1" dirty="0">
                <a:solidFill>
                  <a:srgbClr val="7030A0"/>
                </a:solidFill>
              </a:rPr>
              <a:t>Eligibility and Services Path 3 </a:t>
            </a:r>
          </a:p>
          <a:p>
            <a:endParaRPr lang="en-US" sz="1400" dirty="0"/>
          </a:p>
          <a:p>
            <a:pPr marL="45720" indent="0">
              <a:buNone/>
            </a:pPr>
            <a:endParaRPr lang="en-US" sz="1200" dirty="0"/>
          </a:p>
        </p:txBody>
      </p:sp>
      <p:sp>
        <p:nvSpPr>
          <p:cNvPr id="5" name="Title 4"/>
          <p:cNvSpPr>
            <a:spLocks noGrp="1"/>
          </p:cNvSpPr>
          <p:nvPr>
            <p:ph type="title" idx="4294967295"/>
          </p:nvPr>
        </p:nvSpPr>
        <p:spPr>
          <a:xfrm>
            <a:off x="0" y="192088"/>
            <a:ext cx="7886700" cy="520700"/>
          </a:xfrm>
        </p:spPr>
        <p:txBody>
          <a:bodyPr>
            <a:normAutofit fontScale="90000"/>
          </a:bodyPr>
          <a:lstStyle/>
          <a:p>
            <a:r>
              <a:rPr lang="en-US" dirty="0">
                <a:latin typeface="Museo Slab 500" panose="02000000000000000000"/>
              </a:rPr>
              <a:t>Data Fields in the 2 Paths</a:t>
            </a:r>
          </a:p>
        </p:txBody>
      </p:sp>
      <p:sp>
        <p:nvSpPr>
          <p:cNvPr id="2" name="Content Placeholder 1"/>
          <p:cNvSpPr>
            <a:spLocks noGrp="1"/>
          </p:cNvSpPr>
          <p:nvPr>
            <p:ph idx="4294967295"/>
          </p:nvPr>
        </p:nvSpPr>
        <p:spPr>
          <a:xfrm>
            <a:off x="70945" y="764628"/>
            <a:ext cx="4800600" cy="5474248"/>
          </a:xfrm>
        </p:spPr>
        <p:txBody>
          <a:bodyPr>
            <a:normAutofit fontScale="92500" lnSpcReduction="10000"/>
          </a:bodyPr>
          <a:lstStyle/>
          <a:p>
            <a:pPr marL="45720" indent="0">
              <a:buNone/>
            </a:pPr>
            <a:r>
              <a:rPr lang="en-US" sz="1400" b="1" u="sng" strike="sngStrike" dirty="0">
                <a:solidFill>
                  <a:schemeClr val="accent1">
                    <a:lumMod val="75000"/>
                  </a:schemeClr>
                </a:solidFill>
              </a:rPr>
              <a:t>Path 1 Data Fields (5): </a:t>
            </a:r>
          </a:p>
          <a:p>
            <a:pPr>
              <a:buFont typeface="Wingdings" panose="05000000000000000000" pitchFamily="2" charset="2"/>
              <a:buChar char="§"/>
            </a:pPr>
            <a:r>
              <a:rPr lang="en-US" sz="1400" b="1" strike="sngStrike" dirty="0">
                <a:solidFill>
                  <a:schemeClr val="accent1">
                    <a:lumMod val="75000"/>
                  </a:schemeClr>
                </a:solidFill>
              </a:rPr>
              <a:t>Date Referred for Part C Evaluation </a:t>
            </a:r>
          </a:p>
          <a:p>
            <a:r>
              <a:rPr lang="en-US" sz="1400" b="1" strike="sngStrike" dirty="0">
                <a:solidFill>
                  <a:schemeClr val="accent1">
                    <a:lumMod val="75000"/>
                  </a:schemeClr>
                </a:solidFill>
              </a:rPr>
              <a:t>Date of Parental Consent to Evaluate Part C </a:t>
            </a:r>
          </a:p>
          <a:p>
            <a:r>
              <a:rPr lang="en-US" sz="1400" b="1" strike="sngStrike" dirty="0">
                <a:solidFill>
                  <a:schemeClr val="accent1">
                    <a:lumMod val="75000"/>
                  </a:schemeClr>
                </a:solidFill>
              </a:rPr>
              <a:t>Date Evaluation Completed Part C </a:t>
            </a:r>
          </a:p>
          <a:p>
            <a:r>
              <a:rPr lang="en-US" sz="1400" b="1" strike="sngStrike" dirty="0">
                <a:solidFill>
                  <a:schemeClr val="accent1">
                    <a:lumMod val="75000"/>
                  </a:schemeClr>
                </a:solidFill>
              </a:rPr>
              <a:t>Reason for Delay in Completing the Evaluation Part C </a:t>
            </a:r>
          </a:p>
          <a:p>
            <a:r>
              <a:rPr lang="en-US" sz="1400" b="1" strike="sngStrike" dirty="0">
                <a:solidFill>
                  <a:schemeClr val="accent1">
                    <a:lumMod val="75000"/>
                  </a:schemeClr>
                </a:solidFill>
              </a:rPr>
              <a:t>Eligibility and Services Path 1 </a:t>
            </a:r>
          </a:p>
          <a:p>
            <a:endParaRPr lang="en-US" sz="1400" b="1" dirty="0"/>
          </a:p>
          <a:p>
            <a:pPr marL="45720" indent="0">
              <a:buNone/>
            </a:pPr>
            <a:r>
              <a:rPr lang="en-US" sz="1400" b="1" u="sng" dirty="0">
                <a:solidFill>
                  <a:srgbClr val="B52D91"/>
                </a:solidFill>
              </a:rPr>
              <a:t>Path 2 Data Fields (10): </a:t>
            </a:r>
          </a:p>
          <a:p>
            <a:r>
              <a:rPr lang="en-US" sz="1400" b="1" dirty="0">
                <a:solidFill>
                  <a:srgbClr val="B52D91"/>
                </a:solidFill>
                <a:highlight>
                  <a:srgbClr val="FFFF00"/>
                </a:highlight>
              </a:rPr>
              <a:t>Date Child is Found Eligible for Part C Services</a:t>
            </a:r>
          </a:p>
          <a:p>
            <a:r>
              <a:rPr lang="en-US" sz="1400" b="1" dirty="0">
                <a:solidFill>
                  <a:srgbClr val="B52D91"/>
                </a:solidFill>
              </a:rPr>
              <a:t>Date of Referral to Administrative Unit from the Local Community Centered Board </a:t>
            </a:r>
          </a:p>
          <a:p>
            <a:r>
              <a:rPr lang="en-US" sz="1400" b="1" dirty="0">
                <a:solidFill>
                  <a:srgbClr val="B52D91"/>
                </a:solidFill>
              </a:rPr>
              <a:t>Date of Parental Consent to Evaluate C to B </a:t>
            </a:r>
          </a:p>
          <a:p>
            <a:r>
              <a:rPr lang="en-US" sz="1400" b="1" dirty="0">
                <a:solidFill>
                  <a:srgbClr val="B52D91"/>
                </a:solidFill>
              </a:rPr>
              <a:t>Date Evaluation Completed C to B </a:t>
            </a:r>
          </a:p>
          <a:p>
            <a:r>
              <a:rPr lang="en-US" sz="1400" b="1" dirty="0">
                <a:solidFill>
                  <a:srgbClr val="B52D91"/>
                </a:solidFill>
              </a:rPr>
              <a:t>Reason for Delay in Completing the Evaluation C to B </a:t>
            </a:r>
          </a:p>
          <a:p>
            <a:r>
              <a:rPr lang="en-US" sz="1400" b="1" dirty="0">
                <a:solidFill>
                  <a:srgbClr val="B52D91"/>
                </a:solidFill>
              </a:rPr>
              <a:t>Date of Initial Eligibility Meeting </a:t>
            </a:r>
          </a:p>
          <a:p>
            <a:r>
              <a:rPr lang="en-US" sz="1400" b="1" dirty="0">
                <a:solidFill>
                  <a:srgbClr val="B52D91"/>
                </a:solidFill>
              </a:rPr>
              <a:t>Reason for Delay in Initial Eligibility Meeting C to B </a:t>
            </a:r>
          </a:p>
          <a:p>
            <a:r>
              <a:rPr lang="en-US" sz="1400" b="1" dirty="0">
                <a:solidFill>
                  <a:srgbClr val="B52D91"/>
                </a:solidFill>
              </a:rPr>
              <a:t>Date IEP was Implemented C to B </a:t>
            </a:r>
          </a:p>
          <a:p>
            <a:r>
              <a:rPr lang="en-US" sz="1400" b="1" dirty="0">
                <a:solidFill>
                  <a:srgbClr val="B52D91"/>
                </a:solidFill>
              </a:rPr>
              <a:t>Reason for Delay in IEP Implementation C to B </a:t>
            </a:r>
          </a:p>
          <a:p>
            <a:r>
              <a:rPr lang="en-US" sz="1400" b="1" dirty="0">
                <a:solidFill>
                  <a:srgbClr val="B52D91"/>
                </a:solidFill>
              </a:rPr>
              <a:t>Eligibility and Services Path 2 </a:t>
            </a:r>
          </a:p>
          <a:p>
            <a:endParaRPr lang="en-US" sz="1200" dirty="0"/>
          </a:p>
        </p:txBody>
      </p:sp>
      <p:sp>
        <p:nvSpPr>
          <p:cNvPr id="3" name="Slide Number Placeholder 2"/>
          <p:cNvSpPr>
            <a:spLocks noGrp="1"/>
          </p:cNvSpPr>
          <p:nvPr>
            <p:ph type="sldNum" sz="quarter" idx="12"/>
          </p:nvPr>
        </p:nvSpPr>
        <p:spPr/>
        <p:txBody>
          <a:bodyPr/>
          <a:lstStyle/>
          <a:p>
            <a:fld id="{34A3F748-31DA-4297-96EF-69DC737B5DDE}" type="slidenum">
              <a:rPr lang="en-US" smtClean="0"/>
              <a:t>46</a:t>
            </a:fld>
            <a:endParaRPr lang="en-US" dirty="0"/>
          </a:p>
        </p:txBody>
      </p:sp>
    </p:spTree>
    <p:extLst>
      <p:ext uri="{BB962C8B-B14F-4D97-AF65-F5344CB8AC3E}">
        <p14:creationId xmlns:p14="http://schemas.microsoft.com/office/powerpoint/2010/main" val="2994440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Path Dates Applicable </a:t>
            </a:r>
            <a:br>
              <a:rPr lang="en-US" dirty="0"/>
            </a:br>
            <a:r>
              <a:rPr lang="en-US" dirty="0"/>
              <a:t>Per Referral Code Reported</a:t>
            </a:r>
          </a:p>
        </p:txBody>
      </p:sp>
      <p:graphicFrame>
        <p:nvGraphicFramePr>
          <p:cNvPr id="5" name="Content Placeholder 4"/>
          <p:cNvGraphicFramePr>
            <a:graphicFrameLocks noGrp="1"/>
          </p:cNvGraphicFramePr>
          <p:nvPr>
            <p:ph idx="1"/>
          </p:nvPr>
        </p:nvGraphicFramePr>
        <p:xfrm>
          <a:off x="628650" y="1279217"/>
          <a:ext cx="7886699" cy="712144"/>
        </p:xfrm>
        <a:graphic>
          <a:graphicData uri="http://schemas.openxmlformats.org/drawingml/2006/table">
            <a:tbl>
              <a:tblPr firstRow="1" firstCol="1" lastRow="1" lastCol="1" bandRow="1" bandCol="1"/>
              <a:tblGrid>
                <a:gridCol w="376426">
                  <a:extLst>
                    <a:ext uri="{9D8B030D-6E8A-4147-A177-3AD203B41FA5}">
                      <a16:colId xmlns:a16="http://schemas.microsoft.com/office/drawing/2014/main" val="20000"/>
                    </a:ext>
                  </a:extLst>
                </a:gridCol>
                <a:gridCol w="7510273">
                  <a:extLst>
                    <a:ext uri="{9D8B030D-6E8A-4147-A177-3AD203B41FA5}">
                      <a16:colId xmlns:a16="http://schemas.microsoft.com/office/drawing/2014/main" val="20001"/>
                    </a:ext>
                  </a:extLst>
                </a:gridCol>
              </a:tblGrid>
              <a:tr h="712144">
                <a:tc>
                  <a:txBody>
                    <a:bodyPr/>
                    <a:lstStyle/>
                    <a:p>
                      <a:pPr marL="0" marR="0">
                        <a:spcBef>
                          <a:spcPts val="0"/>
                        </a:spcBef>
                        <a:spcAft>
                          <a:spcPts val="0"/>
                        </a:spcAft>
                      </a:pPr>
                      <a:r>
                        <a:rPr lang="en-US" sz="1400" dirty="0">
                          <a:effectLst/>
                          <a:latin typeface="Calibri"/>
                          <a:ea typeface="Times New Roman"/>
                          <a:cs typeface="Arial"/>
                        </a:rPr>
                        <a:t>06</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No Initial Referral During Current Reporting Period</a:t>
                      </a:r>
                      <a:r>
                        <a:rPr lang="en-US" sz="1400" dirty="0">
                          <a:effectLst/>
                          <a:latin typeface="Calibri"/>
                          <a:ea typeface="Times New Roman"/>
                          <a:cs typeface="Arial"/>
                        </a:rPr>
                        <a:t> – Use this code for all students who began receiving services prior to July 1 of the current reporting period or for students who received EIS only.</a:t>
                      </a:r>
                      <a:r>
                        <a:rPr lang="en-US" sz="1400" b="1" dirty="0">
                          <a:effectLst/>
                          <a:latin typeface="Calibri"/>
                          <a:ea typeface="Times New Roman"/>
                          <a:cs typeface="Arial"/>
                        </a:rPr>
                        <a:t> </a:t>
                      </a:r>
                      <a:r>
                        <a:rPr lang="en-US" sz="1400" dirty="0">
                          <a:effectLst/>
                          <a:latin typeface="Calibri"/>
                          <a:ea typeface="Times New Roman"/>
                          <a:cs typeface="Arial"/>
                        </a:rPr>
                        <a:t> </a:t>
                      </a:r>
                      <a:endParaRPr lang="en-US" sz="1400" dirty="0">
                        <a:effectLst/>
                        <a:latin typeface="Calibri"/>
                        <a:ea typeface="Times New Roman"/>
                      </a:endParaRPr>
                    </a:p>
                    <a:p>
                      <a:pPr marL="0" marR="0">
                        <a:spcBef>
                          <a:spcPts val="0"/>
                        </a:spcBef>
                        <a:spcAft>
                          <a:spcPts val="0"/>
                        </a:spcAft>
                      </a:pPr>
                      <a:r>
                        <a:rPr lang="en-US" sz="1400" dirty="0">
                          <a:effectLst/>
                          <a:latin typeface="Calibri"/>
                          <a:ea typeface="Times New Roman"/>
                          <a:cs typeface="Arial"/>
                        </a:rPr>
                        <a:t> </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4294967295"/>
          </p:nvPr>
        </p:nvSpPr>
        <p:spPr>
          <a:xfrm>
            <a:off x="0" y="6356350"/>
            <a:ext cx="466725" cy="365125"/>
          </a:xfrm>
          <a:prstGeom prst="rect">
            <a:avLst/>
          </a:prstGeom>
        </p:spPr>
        <p:txBody>
          <a:bodyPr/>
          <a:lstStyle>
            <a:defPPr>
              <a:defRPr lang="en-US"/>
            </a:defPPr>
            <a:lvl1pPr marL="0" algn="ctr" defTabSz="914400" rtl="0" eaLnBrk="1" latinLnBrk="0" hangingPunct="1">
              <a:defRPr sz="14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726FA2-3EC9-4717-AD62-D8C823692DD3}" type="slidenum">
              <a:rPr lang="en-US" smtClean="0"/>
              <a:pPr/>
              <a:t>47</a:t>
            </a:fld>
            <a:endParaRPr lang="en-US" dirty="0"/>
          </a:p>
        </p:txBody>
      </p:sp>
      <p:sp>
        <p:nvSpPr>
          <p:cNvPr id="7" name="TextBox 6"/>
          <p:cNvSpPr txBox="1"/>
          <p:nvPr/>
        </p:nvSpPr>
        <p:spPr>
          <a:xfrm>
            <a:off x="202020" y="1991361"/>
            <a:ext cx="5007934" cy="4131900"/>
          </a:xfrm>
          <a:prstGeom prst="rect">
            <a:avLst/>
          </a:prstGeom>
          <a:noFill/>
        </p:spPr>
        <p:txBody>
          <a:bodyPr wrap="square" rtlCol="0">
            <a:spAutoFit/>
          </a:bodyPr>
          <a:lstStyle/>
          <a:p>
            <a:pPr marL="45720" indent="0">
              <a:buNone/>
            </a:pPr>
            <a:r>
              <a:rPr lang="en-US" sz="1200" u="sng" dirty="0">
                <a:solidFill>
                  <a:schemeClr val="tx1">
                    <a:lumMod val="75000"/>
                  </a:schemeClr>
                </a:solidFill>
              </a:rPr>
              <a:t>Path 1 Data Fields (5): </a:t>
            </a:r>
          </a:p>
          <a:p>
            <a:pPr>
              <a:buFont typeface="Wingdings" panose="05000000000000000000" pitchFamily="2" charset="2"/>
              <a:buChar char="§"/>
            </a:pPr>
            <a:r>
              <a:rPr lang="en-US" sz="1200" dirty="0">
                <a:solidFill>
                  <a:schemeClr val="tx1">
                    <a:lumMod val="75000"/>
                  </a:schemeClr>
                </a:solidFill>
              </a:rPr>
              <a:t>      Date Referred for Part C Evaluation </a:t>
            </a:r>
          </a:p>
          <a:p>
            <a:pPr marL="285750" indent="-285750">
              <a:buFont typeface="Wingdings" panose="05000000000000000000" pitchFamily="2" charset="2"/>
              <a:buChar char="§"/>
            </a:pPr>
            <a:r>
              <a:rPr lang="en-US" sz="1200" dirty="0">
                <a:solidFill>
                  <a:schemeClr val="tx1">
                    <a:lumMod val="75000"/>
                  </a:schemeClr>
                </a:solidFill>
              </a:rPr>
              <a:t>Date of Parental Consent to Evaluate Part C </a:t>
            </a:r>
          </a:p>
          <a:p>
            <a:pPr marL="285750" indent="-285750">
              <a:buFont typeface="Wingdings" panose="05000000000000000000" pitchFamily="2" charset="2"/>
              <a:buChar char="§"/>
            </a:pPr>
            <a:r>
              <a:rPr lang="en-US" sz="1200" dirty="0">
                <a:solidFill>
                  <a:schemeClr val="tx1">
                    <a:lumMod val="75000"/>
                  </a:schemeClr>
                </a:solidFill>
              </a:rPr>
              <a:t>Date Evaluation Completed Part C </a:t>
            </a:r>
          </a:p>
          <a:p>
            <a:pPr marL="285750" indent="-285750">
              <a:buFont typeface="Wingdings" panose="05000000000000000000" pitchFamily="2" charset="2"/>
              <a:buChar char="§"/>
            </a:pPr>
            <a:r>
              <a:rPr lang="en-US" sz="1200" dirty="0">
                <a:solidFill>
                  <a:schemeClr val="tx1">
                    <a:lumMod val="75000"/>
                  </a:schemeClr>
                </a:solidFill>
              </a:rPr>
              <a:t>Reason for Delay in Completing the Evaluation Part C </a:t>
            </a:r>
          </a:p>
          <a:p>
            <a:pPr marL="285750" indent="-285750">
              <a:buFont typeface="Wingdings" panose="05000000000000000000" pitchFamily="2" charset="2"/>
              <a:buChar char="§"/>
            </a:pPr>
            <a:r>
              <a:rPr lang="en-US" sz="1200" dirty="0">
                <a:solidFill>
                  <a:schemeClr val="tx1">
                    <a:lumMod val="75000"/>
                  </a:schemeClr>
                </a:solidFill>
              </a:rPr>
              <a:t>Eligibility and Services Path 1 </a:t>
            </a:r>
          </a:p>
          <a:p>
            <a:endParaRPr lang="en-US" sz="1050" dirty="0">
              <a:solidFill>
                <a:schemeClr val="tx1">
                  <a:lumMod val="75000"/>
                </a:schemeClr>
              </a:solidFill>
            </a:endParaRPr>
          </a:p>
          <a:p>
            <a:r>
              <a:rPr lang="en-US" sz="1200" u="sng" dirty="0">
                <a:solidFill>
                  <a:schemeClr val="tx1">
                    <a:lumMod val="75000"/>
                  </a:schemeClr>
                </a:solidFill>
              </a:rPr>
              <a:t>Path 2 Data Fields (10): </a:t>
            </a:r>
          </a:p>
          <a:p>
            <a:pPr marL="171450" indent="-171450">
              <a:buFont typeface="Arial" panose="020B0604020202020204" pitchFamily="34" charset="0"/>
              <a:buChar char="•"/>
            </a:pPr>
            <a:r>
              <a:rPr lang="en-US" sz="1200" dirty="0">
                <a:solidFill>
                  <a:schemeClr val="tx1">
                    <a:lumMod val="75000"/>
                  </a:schemeClr>
                </a:solidFill>
              </a:rPr>
              <a:t>Date Child is Found Eligible for Part C Services </a:t>
            </a:r>
          </a:p>
          <a:p>
            <a:pPr marL="171450" indent="-171450">
              <a:buFont typeface="Arial" panose="020B0604020202020204" pitchFamily="34" charset="0"/>
              <a:buChar char="•"/>
            </a:pPr>
            <a:r>
              <a:rPr lang="en-US" sz="1200" dirty="0">
                <a:solidFill>
                  <a:schemeClr val="tx1">
                    <a:lumMod val="75000"/>
                  </a:schemeClr>
                </a:solidFill>
              </a:rPr>
              <a:t>Date of Referral to Administrative Unit from the Local Community Centered Board </a:t>
            </a:r>
          </a:p>
          <a:p>
            <a:pPr marL="171450" indent="-171450">
              <a:buFont typeface="Arial" panose="020B0604020202020204" pitchFamily="34" charset="0"/>
              <a:buChar char="•"/>
            </a:pPr>
            <a:r>
              <a:rPr lang="en-US" sz="1200" dirty="0">
                <a:solidFill>
                  <a:schemeClr val="tx1">
                    <a:lumMod val="75000"/>
                  </a:schemeClr>
                </a:solidFill>
              </a:rPr>
              <a:t>Date of Parental Consent to Evaluate C to B </a:t>
            </a:r>
          </a:p>
          <a:p>
            <a:pPr marL="171450" indent="-171450">
              <a:buFont typeface="Arial" panose="020B0604020202020204" pitchFamily="34" charset="0"/>
              <a:buChar char="•"/>
            </a:pPr>
            <a:r>
              <a:rPr lang="en-US" sz="1200" dirty="0">
                <a:solidFill>
                  <a:schemeClr val="tx1">
                    <a:lumMod val="75000"/>
                  </a:schemeClr>
                </a:solidFill>
              </a:rPr>
              <a:t>Date Evaluation Completed C to B </a:t>
            </a:r>
          </a:p>
          <a:p>
            <a:pPr marL="171450" indent="-171450">
              <a:buFont typeface="Arial" panose="020B0604020202020204" pitchFamily="34" charset="0"/>
              <a:buChar char="•"/>
            </a:pPr>
            <a:r>
              <a:rPr lang="en-US" sz="1200" dirty="0">
                <a:solidFill>
                  <a:schemeClr val="tx1">
                    <a:lumMod val="75000"/>
                  </a:schemeClr>
                </a:solidFill>
              </a:rPr>
              <a:t>Reason for Delay in Completing the Evaluation C to B </a:t>
            </a:r>
          </a:p>
          <a:p>
            <a:pPr marL="171450" indent="-171450">
              <a:buFont typeface="Arial" panose="020B0604020202020204" pitchFamily="34" charset="0"/>
              <a:buChar char="•"/>
            </a:pPr>
            <a:r>
              <a:rPr lang="en-US" sz="1200" dirty="0">
                <a:solidFill>
                  <a:schemeClr val="tx1">
                    <a:lumMod val="75000"/>
                  </a:schemeClr>
                </a:solidFill>
              </a:rPr>
              <a:t>Date of Initial Eligibility Meeting </a:t>
            </a:r>
          </a:p>
          <a:p>
            <a:pPr marL="171450" indent="-171450">
              <a:buFont typeface="Arial" panose="020B0604020202020204" pitchFamily="34" charset="0"/>
              <a:buChar char="•"/>
            </a:pPr>
            <a:r>
              <a:rPr lang="en-US" sz="1200" dirty="0">
                <a:solidFill>
                  <a:schemeClr val="tx1">
                    <a:lumMod val="75000"/>
                  </a:schemeClr>
                </a:solidFill>
              </a:rPr>
              <a:t>Reason for Delay in Initial Eligibility Meeting C to B </a:t>
            </a:r>
          </a:p>
          <a:p>
            <a:pPr marL="171450" indent="-171450">
              <a:buFont typeface="Arial" panose="020B0604020202020204" pitchFamily="34" charset="0"/>
              <a:buChar char="•"/>
            </a:pPr>
            <a:r>
              <a:rPr lang="en-US" sz="1200" dirty="0">
                <a:solidFill>
                  <a:schemeClr val="tx1">
                    <a:lumMod val="75000"/>
                  </a:schemeClr>
                </a:solidFill>
              </a:rPr>
              <a:t>Date IEP was Implemented C to B </a:t>
            </a:r>
          </a:p>
          <a:p>
            <a:pPr marL="171450" indent="-171450">
              <a:buFont typeface="Arial" panose="020B0604020202020204" pitchFamily="34" charset="0"/>
              <a:buChar char="•"/>
            </a:pPr>
            <a:r>
              <a:rPr lang="en-US" sz="1200" dirty="0">
                <a:solidFill>
                  <a:schemeClr val="tx1">
                    <a:lumMod val="75000"/>
                  </a:schemeClr>
                </a:solidFill>
              </a:rPr>
              <a:t>Reason for Delay in IEP Implementation C to B </a:t>
            </a:r>
          </a:p>
          <a:p>
            <a:pPr marL="171450" indent="-171450">
              <a:buFont typeface="Arial" panose="020B0604020202020204" pitchFamily="34" charset="0"/>
              <a:buChar char="•"/>
            </a:pPr>
            <a:r>
              <a:rPr lang="en-US" sz="1200" dirty="0">
                <a:solidFill>
                  <a:schemeClr val="tx1">
                    <a:lumMod val="75000"/>
                  </a:schemeClr>
                </a:solidFill>
              </a:rPr>
              <a:t>Eligibility and Services Path 2 </a:t>
            </a:r>
          </a:p>
          <a:p>
            <a:endParaRPr lang="en-US" dirty="0"/>
          </a:p>
          <a:p>
            <a:endParaRPr lang="en-US" dirty="0"/>
          </a:p>
        </p:txBody>
      </p:sp>
      <p:sp>
        <p:nvSpPr>
          <p:cNvPr id="9" name="TextBox 8"/>
          <p:cNvSpPr txBox="1"/>
          <p:nvPr/>
        </p:nvSpPr>
        <p:spPr>
          <a:xfrm>
            <a:off x="5209954" y="2559612"/>
            <a:ext cx="3552306" cy="1923604"/>
          </a:xfrm>
          <a:prstGeom prst="rect">
            <a:avLst/>
          </a:prstGeom>
          <a:noFill/>
        </p:spPr>
        <p:txBody>
          <a:bodyPr wrap="square" rtlCol="0">
            <a:spAutoFit/>
          </a:bodyPr>
          <a:lstStyle/>
          <a:p>
            <a:endParaRPr lang="en-US" sz="1400" u="sng" dirty="0">
              <a:solidFill>
                <a:srgbClr val="00B050"/>
              </a:solidFill>
            </a:endParaRPr>
          </a:p>
          <a:p>
            <a:r>
              <a:rPr lang="en-US" sz="1050" u="sng" dirty="0">
                <a:solidFill>
                  <a:schemeClr val="tx1">
                    <a:lumMod val="75000"/>
                  </a:schemeClr>
                </a:solidFill>
              </a:rPr>
              <a:t>Path 3 Data Fields (9): </a:t>
            </a:r>
          </a:p>
          <a:p>
            <a:pPr marL="171450" indent="-171450">
              <a:buFont typeface="Arial" panose="020B0604020202020204" pitchFamily="34" charset="0"/>
              <a:buChar char="•"/>
            </a:pPr>
            <a:r>
              <a:rPr lang="en-US" sz="1050" dirty="0">
                <a:solidFill>
                  <a:schemeClr val="tx1">
                    <a:lumMod val="75000"/>
                  </a:schemeClr>
                </a:solidFill>
              </a:rPr>
              <a:t>Date of Parental Consent to Evaluate Part B </a:t>
            </a:r>
          </a:p>
          <a:p>
            <a:pPr marL="171450" indent="-171450">
              <a:buFont typeface="Arial" panose="020B0604020202020204" pitchFamily="34" charset="0"/>
              <a:buChar char="•"/>
            </a:pPr>
            <a:r>
              <a:rPr lang="en-US" sz="1050" dirty="0">
                <a:solidFill>
                  <a:schemeClr val="tx1">
                    <a:lumMod val="75000"/>
                  </a:schemeClr>
                </a:solidFill>
              </a:rPr>
              <a:t>Date Evaluation Completed Part B </a:t>
            </a:r>
          </a:p>
          <a:p>
            <a:pPr marL="171450" indent="-171450">
              <a:buFont typeface="Arial" panose="020B0604020202020204" pitchFamily="34" charset="0"/>
              <a:buChar char="•"/>
            </a:pPr>
            <a:r>
              <a:rPr lang="en-US" sz="1050" dirty="0">
                <a:solidFill>
                  <a:schemeClr val="tx1">
                    <a:lumMod val="75000"/>
                  </a:schemeClr>
                </a:solidFill>
              </a:rPr>
              <a:t>Reason for Delay in Completing the Evaluation Part B </a:t>
            </a:r>
          </a:p>
          <a:p>
            <a:pPr marL="171450" indent="-171450">
              <a:buFont typeface="Arial" panose="020B0604020202020204" pitchFamily="34" charset="0"/>
              <a:buChar char="•"/>
            </a:pPr>
            <a:r>
              <a:rPr lang="en-US" sz="1050" dirty="0">
                <a:solidFill>
                  <a:schemeClr val="tx1">
                    <a:lumMod val="75000"/>
                  </a:schemeClr>
                </a:solidFill>
              </a:rPr>
              <a:t>Date of Initial Eligibility Meeting Part B </a:t>
            </a:r>
          </a:p>
          <a:p>
            <a:pPr marL="171450" indent="-171450">
              <a:buFont typeface="Arial" panose="020B0604020202020204" pitchFamily="34" charset="0"/>
              <a:buChar char="•"/>
            </a:pPr>
            <a:r>
              <a:rPr lang="en-US" sz="1050" dirty="0">
                <a:solidFill>
                  <a:schemeClr val="tx1">
                    <a:lumMod val="75000"/>
                  </a:schemeClr>
                </a:solidFill>
              </a:rPr>
              <a:t>Date Initial IEP was Finalized Part B </a:t>
            </a:r>
          </a:p>
          <a:p>
            <a:pPr marL="171450" indent="-171450">
              <a:buFont typeface="Arial" panose="020B0604020202020204" pitchFamily="34" charset="0"/>
              <a:buChar char="•"/>
            </a:pPr>
            <a:r>
              <a:rPr lang="en-US" sz="1050" dirty="0">
                <a:solidFill>
                  <a:schemeClr val="tx1">
                    <a:lumMod val="75000"/>
                  </a:schemeClr>
                </a:solidFill>
              </a:rPr>
              <a:t>Reason for Delay in Finalizing the Initial IEP Part B </a:t>
            </a:r>
          </a:p>
          <a:p>
            <a:pPr marL="171450" indent="-171450">
              <a:buFont typeface="Arial" panose="020B0604020202020204" pitchFamily="34" charset="0"/>
              <a:buChar char="•"/>
            </a:pPr>
            <a:r>
              <a:rPr lang="en-US" sz="1050" dirty="0">
                <a:solidFill>
                  <a:schemeClr val="tx1">
                    <a:lumMod val="75000"/>
                  </a:schemeClr>
                </a:solidFill>
              </a:rPr>
              <a:t>Date IEP was Implemented Part B </a:t>
            </a:r>
          </a:p>
          <a:p>
            <a:pPr marL="171450" indent="-171450">
              <a:buFont typeface="Arial" panose="020B0604020202020204" pitchFamily="34" charset="0"/>
              <a:buChar char="•"/>
            </a:pPr>
            <a:r>
              <a:rPr lang="en-US" sz="1050" dirty="0">
                <a:solidFill>
                  <a:schemeClr val="tx1">
                    <a:lumMod val="75000"/>
                  </a:schemeClr>
                </a:solidFill>
              </a:rPr>
              <a:t>Reason the IEP was Never Implemented Part B </a:t>
            </a:r>
          </a:p>
          <a:p>
            <a:pPr marL="171450" indent="-171450">
              <a:buFont typeface="Arial" panose="020B0604020202020204" pitchFamily="34" charset="0"/>
              <a:buChar char="•"/>
            </a:pPr>
            <a:r>
              <a:rPr lang="en-US" sz="1050" dirty="0">
                <a:solidFill>
                  <a:schemeClr val="tx1">
                    <a:lumMod val="75000"/>
                  </a:schemeClr>
                </a:solidFill>
              </a:rPr>
              <a:t>Eligibility and Services Path 3 </a:t>
            </a:r>
          </a:p>
        </p:txBody>
      </p:sp>
      <p:sp>
        <p:nvSpPr>
          <p:cNvPr id="6" name="TextBox 5"/>
          <p:cNvSpPr txBox="1"/>
          <p:nvPr/>
        </p:nvSpPr>
        <p:spPr>
          <a:xfrm>
            <a:off x="3837023" y="4483216"/>
            <a:ext cx="4678326" cy="1477328"/>
          </a:xfrm>
          <a:prstGeom prst="rect">
            <a:avLst/>
          </a:prstGeom>
          <a:noFill/>
        </p:spPr>
        <p:txBody>
          <a:bodyPr wrap="square" rtlCol="0">
            <a:spAutoFit/>
          </a:bodyPr>
          <a:lstStyle/>
          <a:p>
            <a:endParaRPr lang="en-US" dirty="0"/>
          </a:p>
          <a:p>
            <a:r>
              <a:rPr lang="en-US" b="1" dirty="0">
                <a:highlight>
                  <a:srgbClr val="FFFF00"/>
                </a:highlight>
              </a:rPr>
              <a:t>*All of these data fields should be zero-filled on an 06 referral! This student was referred /evaluated in a prior reporting year and is already on an IEP.</a:t>
            </a:r>
          </a:p>
        </p:txBody>
      </p:sp>
    </p:spTree>
    <p:extLst>
      <p:ext uri="{BB962C8B-B14F-4D97-AF65-F5344CB8AC3E}">
        <p14:creationId xmlns:p14="http://schemas.microsoft.com/office/powerpoint/2010/main" val="3347747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Path Dates Applicable </a:t>
            </a:r>
            <a:br>
              <a:rPr lang="en-US" dirty="0"/>
            </a:br>
            <a:r>
              <a:rPr lang="en-US" dirty="0"/>
              <a:t>Per Referral Code Reported</a:t>
            </a:r>
          </a:p>
        </p:txBody>
      </p:sp>
      <p:graphicFrame>
        <p:nvGraphicFramePr>
          <p:cNvPr id="5" name="Content Placeholder 4"/>
          <p:cNvGraphicFramePr>
            <a:graphicFrameLocks noGrp="1"/>
          </p:cNvGraphicFramePr>
          <p:nvPr>
            <p:ph idx="1"/>
          </p:nvPr>
        </p:nvGraphicFramePr>
        <p:xfrm>
          <a:off x="540419" y="1453501"/>
          <a:ext cx="7886699" cy="853440"/>
        </p:xfrm>
        <a:graphic>
          <a:graphicData uri="http://schemas.openxmlformats.org/drawingml/2006/table">
            <a:tbl>
              <a:tblPr firstRow="1" firstCol="1" lastRow="1" lastCol="1" bandRow="1" bandCol="1"/>
              <a:tblGrid>
                <a:gridCol w="497531">
                  <a:extLst>
                    <a:ext uri="{9D8B030D-6E8A-4147-A177-3AD203B41FA5}">
                      <a16:colId xmlns:a16="http://schemas.microsoft.com/office/drawing/2014/main" val="20000"/>
                    </a:ext>
                  </a:extLst>
                </a:gridCol>
                <a:gridCol w="7389168">
                  <a:extLst>
                    <a:ext uri="{9D8B030D-6E8A-4147-A177-3AD203B41FA5}">
                      <a16:colId xmlns:a16="http://schemas.microsoft.com/office/drawing/2014/main" val="20001"/>
                    </a:ext>
                  </a:extLst>
                </a:gridCol>
              </a:tblGrid>
              <a:tr h="717846">
                <a:tc>
                  <a:txBody>
                    <a:bodyPr/>
                    <a:lstStyle/>
                    <a:p>
                      <a:pPr marL="0" marR="0">
                        <a:spcBef>
                          <a:spcPts val="0"/>
                        </a:spcBef>
                        <a:spcAft>
                          <a:spcPts val="0"/>
                        </a:spcAft>
                      </a:pPr>
                      <a:r>
                        <a:rPr lang="en-US" sz="1400" dirty="0">
                          <a:effectLst/>
                          <a:latin typeface="Calibri"/>
                          <a:ea typeface="Times New Roman"/>
                          <a:cs typeface="Arial"/>
                        </a:rPr>
                        <a:t>02</a:t>
                      </a:r>
                      <a:endParaRPr lang="en-US" sz="1400" dirty="0">
                        <a:effectLst/>
                        <a:latin typeface="Calibri"/>
                        <a:ea typeface="Times New Roman"/>
                      </a:endParaRPr>
                    </a:p>
                  </a:txBody>
                  <a:tcPr marL="64552" marR="64552"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Part C to Part B Transition (Path 2 Only) – </a:t>
                      </a:r>
                      <a:r>
                        <a:rPr lang="en-US" sz="1400" dirty="0">
                          <a:effectLst/>
                          <a:latin typeface="Calibri"/>
                          <a:ea typeface="Times New Roman"/>
                          <a:cs typeface="Arial"/>
                        </a:rPr>
                        <a:t>Use this code for children 2.5 but not 4 years old (at the time of the referral) who were referred for a Part B Evaluation (from a Part C Agency), whether or not they were determined to be eligible for Part B Services.</a:t>
                      </a:r>
                      <a:endParaRPr lang="en-US" sz="1400" dirty="0">
                        <a:effectLst/>
                        <a:latin typeface="Calibri"/>
                        <a:ea typeface="Times New Roman"/>
                      </a:endParaRPr>
                    </a:p>
                    <a:p>
                      <a:pPr marL="0" marR="0">
                        <a:spcBef>
                          <a:spcPts val="0"/>
                        </a:spcBef>
                        <a:spcAft>
                          <a:spcPts val="0"/>
                        </a:spcAft>
                      </a:pPr>
                      <a:r>
                        <a:rPr lang="en-US" sz="1400" dirty="0">
                          <a:effectLst/>
                          <a:latin typeface="Calibri"/>
                          <a:ea typeface="Times New Roman"/>
                          <a:cs typeface="Arial"/>
                        </a:rPr>
                        <a:t> </a:t>
                      </a:r>
                      <a:endParaRPr lang="en-US" sz="1400" dirty="0">
                        <a:effectLst/>
                        <a:latin typeface="Calibri"/>
                        <a:ea typeface="Times New Roman"/>
                      </a:endParaRPr>
                    </a:p>
                  </a:txBody>
                  <a:tcPr marL="64552" marR="64552"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4294967295"/>
          </p:nvPr>
        </p:nvSpPr>
        <p:spPr>
          <a:xfrm>
            <a:off x="0" y="6356350"/>
            <a:ext cx="466725" cy="365125"/>
          </a:xfrm>
          <a:prstGeom prst="rect">
            <a:avLst/>
          </a:prstGeom>
        </p:spPr>
        <p:txBody>
          <a:bodyPr/>
          <a:lstStyle>
            <a:defPPr>
              <a:defRPr lang="en-US"/>
            </a:defPPr>
            <a:lvl1pPr marL="0" algn="ctr" defTabSz="914400" rtl="0" eaLnBrk="1" latinLnBrk="0" hangingPunct="1">
              <a:defRPr sz="14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726FA2-3EC9-4717-AD62-D8C823692DD3}" type="slidenum">
              <a:rPr lang="en-US" smtClean="0"/>
              <a:pPr/>
              <a:t>48</a:t>
            </a:fld>
            <a:endParaRPr lang="en-US" dirty="0"/>
          </a:p>
        </p:txBody>
      </p:sp>
      <p:sp>
        <p:nvSpPr>
          <p:cNvPr id="7" name="TextBox 6"/>
          <p:cNvSpPr txBox="1"/>
          <p:nvPr/>
        </p:nvSpPr>
        <p:spPr>
          <a:xfrm>
            <a:off x="245193" y="2433943"/>
            <a:ext cx="5007934" cy="4362733"/>
          </a:xfrm>
          <a:prstGeom prst="rect">
            <a:avLst/>
          </a:prstGeom>
          <a:noFill/>
        </p:spPr>
        <p:txBody>
          <a:bodyPr wrap="square" rtlCol="0">
            <a:spAutoFit/>
          </a:bodyPr>
          <a:lstStyle/>
          <a:p>
            <a:pPr marL="45720" indent="0">
              <a:buNone/>
            </a:pPr>
            <a:r>
              <a:rPr lang="en-US" sz="1050" u="sng" dirty="0"/>
              <a:t>Path 1 Data Fields (5): </a:t>
            </a:r>
          </a:p>
          <a:p>
            <a:pPr>
              <a:buFont typeface="Wingdings" panose="05000000000000000000" pitchFamily="2" charset="2"/>
              <a:buChar char="§"/>
            </a:pPr>
            <a:r>
              <a:rPr lang="en-US" sz="1050" dirty="0"/>
              <a:t>       Date Referred for Part C Evaluation </a:t>
            </a:r>
          </a:p>
          <a:p>
            <a:pPr marL="285750" indent="-285750">
              <a:buFont typeface="Wingdings" panose="05000000000000000000" pitchFamily="2" charset="2"/>
              <a:buChar char="§"/>
            </a:pPr>
            <a:r>
              <a:rPr lang="en-US" sz="1050" dirty="0"/>
              <a:t>Date of Parental Consent to Evaluate Part C </a:t>
            </a:r>
          </a:p>
          <a:p>
            <a:pPr marL="285750" indent="-285750">
              <a:buFont typeface="Wingdings" panose="05000000000000000000" pitchFamily="2" charset="2"/>
              <a:buChar char="§"/>
            </a:pPr>
            <a:r>
              <a:rPr lang="en-US" sz="1050" dirty="0"/>
              <a:t>Date Evaluation Completed Part C </a:t>
            </a:r>
          </a:p>
          <a:p>
            <a:pPr marL="285750" indent="-285750">
              <a:buFont typeface="Wingdings" panose="05000000000000000000" pitchFamily="2" charset="2"/>
              <a:buChar char="§"/>
            </a:pPr>
            <a:r>
              <a:rPr lang="en-US" sz="1050" dirty="0"/>
              <a:t>Reason for Delay in Completing the Evaluation Part C </a:t>
            </a:r>
          </a:p>
          <a:p>
            <a:pPr marL="285750" indent="-285750">
              <a:buFont typeface="Wingdings" panose="05000000000000000000" pitchFamily="2" charset="2"/>
              <a:buChar char="§"/>
            </a:pPr>
            <a:r>
              <a:rPr lang="en-US" sz="1050" dirty="0"/>
              <a:t>Eligibility and Services Path 1 </a:t>
            </a:r>
          </a:p>
          <a:p>
            <a:endParaRPr lang="en-US" sz="1050" dirty="0"/>
          </a:p>
          <a:p>
            <a:r>
              <a:rPr lang="en-US" sz="1400" u="sng" dirty="0">
                <a:solidFill>
                  <a:srgbClr val="CC00CC"/>
                </a:solidFill>
              </a:rPr>
              <a:t>Path 2 Data Fields (10): </a:t>
            </a:r>
          </a:p>
          <a:p>
            <a:pPr marL="171450" indent="-171450">
              <a:buFont typeface="Arial" panose="020B0604020202020204" pitchFamily="34" charset="0"/>
              <a:buChar char="•"/>
            </a:pPr>
            <a:r>
              <a:rPr lang="en-US" sz="1400" dirty="0">
                <a:solidFill>
                  <a:srgbClr val="CC00CC"/>
                </a:solidFill>
              </a:rPr>
              <a:t>Date Child is Found Eligible for Part C Services </a:t>
            </a:r>
          </a:p>
          <a:p>
            <a:pPr marL="171450" indent="-171450">
              <a:buFont typeface="Arial" panose="020B0604020202020204" pitchFamily="34" charset="0"/>
              <a:buChar char="•"/>
            </a:pPr>
            <a:r>
              <a:rPr lang="en-US" sz="1400" dirty="0">
                <a:solidFill>
                  <a:srgbClr val="CC00CC"/>
                </a:solidFill>
              </a:rPr>
              <a:t>Date of Referral to Administrative Unit from the Local Community Centered Board </a:t>
            </a:r>
          </a:p>
          <a:p>
            <a:pPr marL="171450" indent="-171450">
              <a:buFont typeface="Arial" panose="020B0604020202020204" pitchFamily="34" charset="0"/>
              <a:buChar char="•"/>
            </a:pPr>
            <a:r>
              <a:rPr lang="en-US" sz="1400" dirty="0">
                <a:solidFill>
                  <a:srgbClr val="CC00CC"/>
                </a:solidFill>
              </a:rPr>
              <a:t>Date of Parental Consent to Evaluate C to B </a:t>
            </a:r>
          </a:p>
          <a:p>
            <a:pPr marL="171450" indent="-171450">
              <a:buFont typeface="Arial" panose="020B0604020202020204" pitchFamily="34" charset="0"/>
              <a:buChar char="•"/>
            </a:pPr>
            <a:r>
              <a:rPr lang="en-US" sz="1400" dirty="0">
                <a:solidFill>
                  <a:srgbClr val="CC00CC"/>
                </a:solidFill>
              </a:rPr>
              <a:t>Date Evaluation Completed C to B </a:t>
            </a:r>
          </a:p>
          <a:p>
            <a:pPr marL="171450" indent="-171450">
              <a:buFont typeface="Arial" panose="020B0604020202020204" pitchFamily="34" charset="0"/>
              <a:buChar char="•"/>
            </a:pPr>
            <a:r>
              <a:rPr lang="en-US" sz="1400" dirty="0">
                <a:solidFill>
                  <a:srgbClr val="CC00CC"/>
                </a:solidFill>
              </a:rPr>
              <a:t>Reason for Delay in Completing the Evaluation C to B </a:t>
            </a:r>
          </a:p>
          <a:p>
            <a:pPr marL="171450" indent="-171450">
              <a:buFont typeface="Arial" panose="020B0604020202020204" pitchFamily="34" charset="0"/>
              <a:buChar char="•"/>
            </a:pPr>
            <a:r>
              <a:rPr lang="en-US" sz="1400" dirty="0">
                <a:solidFill>
                  <a:srgbClr val="CC00CC"/>
                </a:solidFill>
              </a:rPr>
              <a:t>Date of Initial Eligibility Meeting </a:t>
            </a:r>
          </a:p>
          <a:p>
            <a:pPr marL="171450" indent="-171450">
              <a:buFont typeface="Arial" panose="020B0604020202020204" pitchFamily="34" charset="0"/>
              <a:buChar char="•"/>
            </a:pPr>
            <a:r>
              <a:rPr lang="en-US" sz="1400" dirty="0">
                <a:solidFill>
                  <a:srgbClr val="CC00CC"/>
                </a:solidFill>
              </a:rPr>
              <a:t>Reason for Delay in Initial Eligibility Meeting C to B </a:t>
            </a:r>
          </a:p>
          <a:p>
            <a:pPr marL="171450" indent="-171450">
              <a:buFont typeface="Arial" panose="020B0604020202020204" pitchFamily="34" charset="0"/>
              <a:buChar char="•"/>
            </a:pPr>
            <a:r>
              <a:rPr lang="en-US" sz="1400" dirty="0">
                <a:solidFill>
                  <a:srgbClr val="CC00CC"/>
                </a:solidFill>
              </a:rPr>
              <a:t>Date IEP was Implemented C to B </a:t>
            </a:r>
          </a:p>
          <a:p>
            <a:pPr marL="171450" indent="-171450">
              <a:buFont typeface="Arial" panose="020B0604020202020204" pitchFamily="34" charset="0"/>
              <a:buChar char="•"/>
            </a:pPr>
            <a:r>
              <a:rPr lang="en-US" sz="1400" dirty="0">
                <a:solidFill>
                  <a:srgbClr val="CC00CC"/>
                </a:solidFill>
              </a:rPr>
              <a:t>Reason for Delay in IEP Implementation C to B </a:t>
            </a:r>
          </a:p>
          <a:p>
            <a:pPr marL="171450" indent="-171450">
              <a:buFont typeface="Arial" panose="020B0604020202020204" pitchFamily="34" charset="0"/>
              <a:buChar char="•"/>
            </a:pPr>
            <a:r>
              <a:rPr lang="en-US" sz="1400" dirty="0">
                <a:solidFill>
                  <a:srgbClr val="CC00CC"/>
                </a:solidFill>
              </a:rPr>
              <a:t>Eligibility and Services Path 2 </a:t>
            </a:r>
          </a:p>
          <a:p>
            <a:endParaRPr lang="en-US" dirty="0">
              <a:solidFill>
                <a:srgbClr val="FF0000"/>
              </a:solidFill>
            </a:endParaRPr>
          </a:p>
          <a:p>
            <a:endParaRPr lang="en-US" dirty="0"/>
          </a:p>
        </p:txBody>
      </p:sp>
      <p:sp>
        <p:nvSpPr>
          <p:cNvPr id="9" name="TextBox 8"/>
          <p:cNvSpPr txBox="1"/>
          <p:nvPr/>
        </p:nvSpPr>
        <p:spPr>
          <a:xfrm>
            <a:off x="5209954" y="2559612"/>
            <a:ext cx="3552306" cy="1923604"/>
          </a:xfrm>
          <a:prstGeom prst="rect">
            <a:avLst/>
          </a:prstGeom>
          <a:noFill/>
        </p:spPr>
        <p:txBody>
          <a:bodyPr wrap="square" rtlCol="0">
            <a:spAutoFit/>
          </a:bodyPr>
          <a:lstStyle/>
          <a:p>
            <a:endParaRPr lang="en-US" sz="1400" u="sng" dirty="0">
              <a:solidFill>
                <a:srgbClr val="00B050"/>
              </a:solidFill>
            </a:endParaRPr>
          </a:p>
          <a:p>
            <a:r>
              <a:rPr lang="en-US" sz="1050" u="sng" dirty="0"/>
              <a:t>Path 3 Data Fields (9): </a:t>
            </a:r>
          </a:p>
          <a:p>
            <a:pPr marL="171450" indent="-171450">
              <a:buFont typeface="Arial" panose="020B0604020202020204" pitchFamily="34" charset="0"/>
              <a:buChar char="•"/>
            </a:pPr>
            <a:r>
              <a:rPr lang="en-US" sz="1050" dirty="0"/>
              <a:t>Date of Parental Consent to Evaluate Part B </a:t>
            </a:r>
          </a:p>
          <a:p>
            <a:pPr marL="171450" indent="-171450">
              <a:buFont typeface="Arial" panose="020B0604020202020204" pitchFamily="34" charset="0"/>
              <a:buChar char="•"/>
            </a:pPr>
            <a:r>
              <a:rPr lang="en-US" sz="1050" dirty="0"/>
              <a:t>Date Evaluation Completed Part B </a:t>
            </a:r>
          </a:p>
          <a:p>
            <a:pPr marL="171450" indent="-171450">
              <a:buFont typeface="Arial" panose="020B0604020202020204" pitchFamily="34" charset="0"/>
              <a:buChar char="•"/>
            </a:pPr>
            <a:r>
              <a:rPr lang="en-US" sz="1050" dirty="0"/>
              <a:t>Reason for Delay in Completing the Evaluation Part B </a:t>
            </a:r>
          </a:p>
          <a:p>
            <a:pPr marL="171450" indent="-171450">
              <a:buFont typeface="Arial" panose="020B0604020202020204" pitchFamily="34" charset="0"/>
              <a:buChar char="•"/>
            </a:pPr>
            <a:r>
              <a:rPr lang="en-US" sz="1050" dirty="0"/>
              <a:t>Date of Initial Eligibility Meeting Part B </a:t>
            </a:r>
          </a:p>
          <a:p>
            <a:pPr marL="171450" indent="-171450">
              <a:buFont typeface="Arial" panose="020B0604020202020204" pitchFamily="34" charset="0"/>
              <a:buChar char="•"/>
            </a:pPr>
            <a:r>
              <a:rPr lang="en-US" sz="1050" dirty="0"/>
              <a:t>Date Initial IEP was Finalized Part B </a:t>
            </a:r>
          </a:p>
          <a:p>
            <a:pPr marL="171450" indent="-171450">
              <a:buFont typeface="Arial" panose="020B0604020202020204" pitchFamily="34" charset="0"/>
              <a:buChar char="•"/>
            </a:pPr>
            <a:r>
              <a:rPr lang="en-US" sz="1050" dirty="0"/>
              <a:t>Reason for Delay in Finalizing the Initial IEP Part B </a:t>
            </a:r>
          </a:p>
          <a:p>
            <a:pPr marL="171450" indent="-171450">
              <a:buFont typeface="Arial" panose="020B0604020202020204" pitchFamily="34" charset="0"/>
              <a:buChar char="•"/>
            </a:pPr>
            <a:r>
              <a:rPr lang="en-US" sz="1050" dirty="0"/>
              <a:t>Date IEP was Implemented Part B </a:t>
            </a:r>
          </a:p>
          <a:p>
            <a:pPr marL="171450" indent="-171450">
              <a:buFont typeface="Arial" panose="020B0604020202020204" pitchFamily="34" charset="0"/>
              <a:buChar char="•"/>
            </a:pPr>
            <a:r>
              <a:rPr lang="en-US" sz="1050" dirty="0"/>
              <a:t>Reason the IEP was Never Implemented Part B </a:t>
            </a:r>
          </a:p>
          <a:p>
            <a:pPr marL="171450" indent="-171450">
              <a:buFont typeface="Arial" panose="020B0604020202020204" pitchFamily="34" charset="0"/>
              <a:buChar char="•"/>
            </a:pPr>
            <a:r>
              <a:rPr lang="en-US" sz="1050" dirty="0"/>
              <a:t>Eligibility and Services Path 3 </a:t>
            </a:r>
          </a:p>
        </p:txBody>
      </p:sp>
      <p:sp>
        <p:nvSpPr>
          <p:cNvPr id="4" name="TextBox 3">
            <a:extLst>
              <a:ext uri="{FF2B5EF4-FFF2-40B4-BE49-F238E27FC236}">
                <a16:creationId xmlns:a16="http://schemas.microsoft.com/office/drawing/2014/main" id="{F307EFF4-F134-3824-26D4-7829C1A37F01}"/>
              </a:ext>
            </a:extLst>
          </p:cNvPr>
          <p:cNvSpPr txBox="1"/>
          <p:nvPr/>
        </p:nvSpPr>
        <p:spPr>
          <a:xfrm>
            <a:off x="5061877" y="5025703"/>
            <a:ext cx="2530362" cy="923330"/>
          </a:xfrm>
          <a:prstGeom prst="rect">
            <a:avLst/>
          </a:prstGeom>
          <a:noFill/>
        </p:spPr>
        <p:txBody>
          <a:bodyPr wrap="square" rtlCol="0">
            <a:spAutoFit/>
          </a:bodyPr>
          <a:lstStyle/>
          <a:p>
            <a:r>
              <a:rPr lang="en-US" b="1" dirty="0">
                <a:highlight>
                  <a:srgbClr val="FFFF00"/>
                </a:highlight>
              </a:rPr>
              <a:t>For an 02 referral, report the applicable Path 2 data fields!</a:t>
            </a:r>
          </a:p>
        </p:txBody>
      </p:sp>
    </p:spTree>
    <p:extLst>
      <p:ext uri="{BB962C8B-B14F-4D97-AF65-F5344CB8AC3E}">
        <p14:creationId xmlns:p14="http://schemas.microsoft.com/office/powerpoint/2010/main" val="486048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Path Dates Applicable </a:t>
            </a:r>
            <a:br>
              <a:rPr lang="en-US" dirty="0"/>
            </a:br>
            <a:r>
              <a:rPr lang="en-US" dirty="0"/>
              <a:t>Per Referral Code</a:t>
            </a:r>
          </a:p>
        </p:txBody>
      </p:sp>
      <p:graphicFrame>
        <p:nvGraphicFramePr>
          <p:cNvPr id="5" name="Content Placeholder 4"/>
          <p:cNvGraphicFramePr>
            <a:graphicFrameLocks noGrp="1"/>
          </p:cNvGraphicFramePr>
          <p:nvPr>
            <p:ph idx="1"/>
          </p:nvPr>
        </p:nvGraphicFramePr>
        <p:xfrm>
          <a:off x="628650" y="1463675"/>
          <a:ext cx="7886699" cy="975360"/>
        </p:xfrm>
        <a:graphic>
          <a:graphicData uri="http://schemas.openxmlformats.org/drawingml/2006/table">
            <a:tbl>
              <a:tblPr firstRow="1" firstCol="1" lastRow="1" lastCol="1" bandRow="1" bandCol="1"/>
              <a:tblGrid>
                <a:gridCol w="531959">
                  <a:extLst>
                    <a:ext uri="{9D8B030D-6E8A-4147-A177-3AD203B41FA5}">
                      <a16:colId xmlns:a16="http://schemas.microsoft.com/office/drawing/2014/main" val="20000"/>
                    </a:ext>
                  </a:extLst>
                </a:gridCol>
                <a:gridCol w="7354740">
                  <a:extLst>
                    <a:ext uri="{9D8B030D-6E8A-4147-A177-3AD203B41FA5}">
                      <a16:colId xmlns:a16="http://schemas.microsoft.com/office/drawing/2014/main" val="20001"/>
                    </a:ext>
                  </a:extLst>
                </a:gridCol>
              </a:tblGrid>
              <a:tr h="839736">
                <a:tc>
                  <a:txBody>
                    <a:bodyPr/>
                    <a:lstStyle/>
                    <a:p>
                      <a:pPr marL="0" marR="0">
                        <a:spcBef>
                          <a:spcPts val="0"/>
                        </a:spcBef>
                        <a:spcAft>
                          <a:spcPts val="0"/>
                        </a:spcAft>
                      </a:pPr>
                      <a:r>
                        <a:rPr lang="en-US" sz="1600" dirty="0">
                          <a:effectLst/>
                          <a:latin typeface="Calibri"/>
                          <a:ea typeface="Times New Roman"/>
                          <a:cs typeface="Arial"/>
                        </a:rPr>
                        <a:t>03</a:t>
                      </a:r>
                      <a:endParaRPr lang="en-US" sz="1600" dirty="0">
                        <a:effectLst/>
                        <a:latin typeface="Calibri"/>
                        <a:ea typeface="Times New Roman"/>
                      </a:endParaRPr>
                    </a:p>
                  </a:txBody>
                  <a:tcPr marL="71955" marR="7195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Calibri"/>
                          <a:ea typeface="Times New Roman"/>
                          <a:cs typeface="Arial"/>
                        </a:rPr>
                        <a:t>Part B Services (Path 3 Only) </a:t>
                      </a:r>
                      <a:r>
                        <a:rPr lang="en-US" sz="1600" dirty="0">
                          <a:effectLst/>
                          <a:latin typeface="Calibri"/>
                          <a:ea typeface="Times New Roman"/>
                          <a:cs typeface="Arial"/>
                        </a:rPr>
                        <a:t>– Use this code for all students who are </a:t>
                      </a:r>
                      <a:r>
                        <a:rPr lang="en-US" sz="1600" u="sng" dirty="0">
                          <a:effectLst/>
                          <a:latin typeface="Calibri"/>
                          <a:ea typeface="Times New Roman"/>
                          <a:cs typeface="Arial"/>
                        </a:rPr>
                        <a:t>referred for a Part B Evaluation (NOT from a Part C Agency)</a:t>
                      </a:r>
                      <a:r>
                        <a:rPr lang="en-US" sz="1600" dirty="0">
                          <a:effectLst/>
                          <a:latin typeface="Calibri"/>
                          <a:ea typeface="Times New Roman"/>
                          <a:cs typeface="Arial"/>
                        </a:rPr>
                        <a:t>, whether or not they were determined to be eligible for Part B Services.</a:t>
                      </a:r>
                      <a:endParaRPr lang="en-US" sz="1600" dirty="0">
                        <a:effectLst/>
                        <a:latin typeface="Calibri"/>
                        <a:ea typeface="Times New Roman"/>
                      </a:endParaRPr>
                    </a:p>
                    <a:p>
                      <a:pPr marL="0" marR="0">
                        <a:spcBef>
                          <a:spcPts val="0"/>
                        </a:spcBef>
                        <a:spcAft>
                          <a:spcPts val="0"/>
                        </a:spcAft>
                      </a:pPr>
                      <a:r>
                        <a:rPr lang="en-US" sz="1600" dirty="0">
                          <a:effectLst/>
                          <a:latin typeface="Calibri"/>
                          <a:ea typeface="Times New Roman"/>
                          <a:cs typeface="Arial"/>
                        </a:rPr>
                        <a:t> </a:t>
                      </a:r>
                      <a:endParaRPr lang="en-US" sz="1600" dirty="0">
                        <a:effectLst/>
                        <a:latin typeface="Calibri"/>
                        <a:ea typeface="Times New Roman"/>
                      </a:endParaRPr>
                    </a:p>
                  </a:txBody>
                  <a:tcPr marL="71955" marR="7195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4294967295"/>
          </p:nvPr>
        </p:nvSpPr>
        <p:spPr>
          <a:xfrm>
            <a:off x="0" y="6356350"/>
            <a:ext cx="466725" cy="365125"/>
          </a:xfrm>
          <a:prstGeom prst="rect">
            <a:avLst/>
          </a:prstGeom>
        </p:spPr>
        <p:txBody>
          <a:bodyPr/>
          <a:lstStyle>
            <a:defPPr>
              <a:defRPr lang="en-US"/>
            </a:defPPr>
            <a:lvl1pPr marL="0" algn="ctr" defTabSz="914400" rtl="0" eaLnBrk="1" latinLnBrk="0" hangingPunct="1">
              <a:defRPr sz="14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726FA2-3EC9-4717-AD62-D8C823692DD3}" type="slidenum">
              <a:rPr lang="en-US" smtClean="0"/>
              <a:pPr/>
              <a:t>49</a:t>
            </a:fld>
            <a:endParaRPr lang="en-US" dirty="0"/>
          </a:p>
        </p:txBody>
      </p:sp>
      <p:sp>
        <p:nvSpPr>
          <p:cNvPr id="7" name="TextBox 6"/>
          <p:cNvSpPr txBox="1"/>
          <p:nvPr/>
        </p:nvSpPr>
        <p:spPr>
          <a:xfrm>
            <a:off x="170121" y="2211573"/>
            <a:ext cx="4954772" cy="3801041"/>
          </a:xfrm>
          <a:prstGeom prst="rect">
            <a:avLst/>
          </a:prstGeom>
          <a:noFill/>
        </p:spPr>
        <p:txBody>
          <a:bodyPr wrap="square" rtlCol="0">
            <a:spAutoFit/>
          </a:bodyPr>
          <a:lstStyle/>
          <a:p>
            <a:pPr marL="45720" indent="0">
              <a:buNone/>
            </a:pPr>
            <a:endParaRPr lang="en-US" sz="1600" u="sng" dirty="0">
              <a:solidFill>
                <a:srgbClr val="00B050"/>
              </a:solidFill>
            </a:endParaRPr>
          </a:p>
          <a:p>
            <a:pPr marL="45720" indent="0">
              <a:buNone/>
            </a:pPr>
            <a:r>
              <a:rPr lang="en-US" sz="1050" u="sng" dirty="0">
                <a:solidFill>
                  <a:schemeClr val="tx1">
                    <a:lumMod val="75000"/>
                  </a:schemeClr>
                </a:solidFill>
              </a:rPr>
              <a:t>Path 1 Data Fields (5): </a:t>
            </a:r>
          </a:p>
          <a:p>
            <a:pPr>
              <a:buFont typeface="Wingdings" panose="05000000000000000000" pitchFamily="2" charset="2"/>
              <a:buChar char="§"/>
            </a:pPr>
            <a:r>
              <a:rPr lang="en-US" sz="1050" dirty="0">
                <a:solidFill>
                  <a:schemeClr val="tx1">
                    <a:lumMod val="75000"/>
                  </a:schemeClr>
                </a:solidFill>
              </a:rPr>
              <a:t>   Date Referred for Part C Evaluation </a:t>
            </a:r>
          </a:p>
          <a:p>
            <a:pPr marL="285750" indent="-285750">
              <a:buFont typeface="Wingdings" panose="05000000000000000000" pitchFamily="2" charset="2"/>
              <a:buChar char="§"/>
            </a:pPr>
            <a:r>
              <a:rPr lang="en-US" sz="1050" dirty="0">
                <a:solidFill>
                  <a:schemeClr val="tx1">
                    <a:lumMod val="75000"/>
                  </a:schemeClr>
                </a:solidFill>
              </a:rPr>
              <a:t>Date of Parental Consent to Evaluate Part C </a:t>
            </a:r>
          </a:p>
          <a:p>
            <a:pPr marL="285750" indent="-285750">
              <a:buFont typeface="Wingdings" panose="05000000000000000000" pitchFamily="2" charset="2"/>
              <a:buChar char="§"/>
            </a:pPr>
            <a:r>
              <a:rPr lang="en-US" sz="1050" dirty="0">
                <a:solidFill>
                  <a:schemeClr val="tx1">
                    <a:lumMod val="75000"/>
                  </a:schemeClr>
                </a:solidFill>
              </a:rPr>
              <a:t>Date Evaluation Completed Part C </a:t>
            </a:r>
          </a:p>
          <a:p>
            <a:pPr marL="285750" indent="-285750">
              <a:buFont typeface="Wingdings" panose="05000000000000000000" pitchFamily="2" charset="2"/>
              <a:buChar char="§"/>
            </a:pPr>
            <a:r>
              <a:rPr lang="en-US" sz="1050" dirty="0">
                <a:solidFill>
                  <a:schemeClr val="tx1">
                    <a:lumMod val="75000"/>
                  </a:schemeClr>
                </a:solidFill>
              </a:rPr>
              <a:t>Reason for Delay in Completing the Evaluation Part C </a:t>
            </a:r>
          </a:p>
          <a:p>
            <a:pPr marL="285750" indent="-285750">
              <a:buFont typeface="Wingdings" panose="05000000000000000000" pitchFamily="2" charset="2"/>
              <a:buChar char="§"/>
            </a:pPr>
            <a:r>
              <a:rPr lang="en-US" sz="1050" dirty="0">
                <a:solidFill>
                  <a:schemeClr val="tx1">
                    <a:lumMod val="75000"/>
                  </a:schemeClr>
                </a:solidFill>
              </a:rPr>
              <a:t>Eligibility and Services Path 1 </a:t>
            </a:r>
          </a:p>
          <a:p>
            <a:endParaRPr lang="en-US" sz="1050" dirty="0">
              <a:solidFill>
                <a:schemeClr val="tx1">
                  <a:lumMod val="75000"/>
                </a:schemeClr>
              </a:solidFill>
            </a:endParaRPr>
          </a:p>
          <a:p>
            <a:r>
              <a:rPr lang="en-US" sz="1050" u="sng" dirty="0">
                <a:solidFill>
                  <a:schemeClr val="tx1">
                    <a:lumMod val="75000"/>
                  </a:schemeClr>
                </a:solidFill>
              </a:rPr>
              <a:t>Path 2 Data Fields (10): </a:t>
            </a:r>
          </a:p>
          <a:p>
            <a:pPr marL="171450" indent="-171450">
              <a:buFont typeface="Arial" panose="020B0604020202020204" pitchFamily="34" charset="0"/>
              <a:buChar char="•"/>
            </a:pPr>
            <a:r>
              <a:rPr lang="en-US" sz="1050" dirty="0">
                <a:solidFill>
                  <a:schemeClr val="tx1">
                    <a:lumMod val="75000"/>
                  </a:schemeClr>
                </a:solidFill>
              </a:rPr>
              <a:t>Date Child is Found Eligible for Part C Services </a:t>
            </a:r>
          </a:p>
          <a:p>
            <a:pPr marL="171450" indent="-171450">
              <a:buFont typeface="Arial" panose="020B0604020202020204" pitchFamily="34" charset="0"/>
              <a:buChar char="•"/>
            </a:pPr>
            <a:r>
              <a:rPr lang="en-US" sz="1050" dirty="0">
                <a:solidFill>
                  <a:schemeClr val="tx1">
                    <a:lumMod val="75000"/>
                  </a:schemeClr>
                </a:solidFill>
              </a:rPr>
              <a:t>Date of Referral to Administrative Unit from the Local Community Centered Board </a:t>
            </a:r>
          </a:p>
          <a:p>
            <a:pPr marL="171450" indent="-171450">
              <a:buFont typeface="Arial" panose="020B0604020202020204" pitchFamily="34" charset="0"/>
              <a:buChar char="•"/>
            </a:pPr>
            <a:r>
              <a:rPr lang="en-US" sz="1050" dirty="0">
                <a:solidFill>
                  <a:schemeClr val="tx1">
                    <a:lumMod val="75000"/>
                  </a:schemeClr>
                </a:solidFill>
              </a:rPr>
              <a:t>Date of Parental Consent to Evaluate C to B </a:t>
            </a:r>
          </a:p>
          <a:p>
            <a:pPr marL="171450" indent="-171450">
              <a:buFont typeface="Arial" panose="020B0604020202020204" pitchFamily="34" charset="0"/>
              <a:buChar char="•"/>
            </a:pPr>
            <a:r>
              <a:rPr lang="en-US" sz="1050" dirty="0">
                <a:solidFill>
                  <a:schemeClr val="tx1">
                    <a:lumMod val="75000"/>
                  </a:schemeClr>
                </a:solidFill>
              </a:rPr>
              <a:t>Date Evaluation Completed C to B </a:t>
            </a:r>
          </a:p>
          <a:p>
            <a:pPr marL="171450" indent="-171450">
              <a:buFont typeface="Arial" panose="020B0604020202020204" pitchFamily="34" charset="0"/>
              <a:buChar char="•"/>
            </a:pPr>
            <a:r>
              <a:rPr lang="en-US" sz="1050" dirty="0">
                <a:solidFill>
                  <a:schemeClr val="tx1">
                    <a:lumMod val="75000"/>
                  </a:schemeClr>
                </a:solidFill>
              </a:rPr>
              <a:t>Reason for Delay in Completing the Evaluation C to B </a:t>
            </a:r>
          </a:p>
          <a:p>
            <a:pPr marL="171450" indent="-171450">
              <a:buFont typeface="Arial" panose="020B0604020202020204" pitchFamily="34" charset="0"/>
              <a:buChar char="•"/>
            </a:pPr>
            <a:r>
              <a:rPr lang="en-US" sz="1050" dirty="0">
                <a:solidFill>
                  <a:schemeClr val="tx1">
                    <a:lumMod val="75000"/>
                  </a:schemeClr>
                </a:solidFill>
              </a:rPr>
              <a:t>Date of Initial Eligibility Meeting </a:t>
            </a:r>
          </a:p>
          <a:p>
            <a:pPr marL="171450" indent="-171450">
              <a:buFont typeface="Arial" panose="020B0604020202020204" pitchFamily="34" charset="0"/>
              <a:buChar char="•"/>
            </a:pPr>
            <a:r>
              <a:rPr lang="en-US" sz="1050" dirty="0">
                <a:solidFill>
                  <a:schemeClr val="tx1">
                    <a:lumMod val="75000"/>
                  </a:schemeClr>
                </a:solidFill>
              </a:rPr>
              <a:t>Reason for Delay in Initial Eligibility Meeting C to B </a:t>
            </a:r>
          </a:p>
          <a:p>
            <a:pPr marL="171450" indent="-171450">
              <a:buFont typeface="Arial" panose="020B0604020202020204" pitchFamily="34" charset="0"/>
              <a:buChar char="•"/>
            </a:pPr>
            <a:r>
              <a:rPr lang="en-US" sz="1050" dirty="0">
                <a:solidFill>
                  <a:schemeClr val="tx1">
                    <a:lumMod val="75000"/>
                  </a:schemeClr>
                </a:solidFill>
              </a:rPr>
              <a:t>Date IEP was Implemented C to B </a:t>
            </a:r>
          </a:p>
          <a:p>
            <a:pPr marL="171450" indent="-171450">
              <a:buFont typeface="Arial" panose="020B0604020202020204" pitchFamily="34" charset="0"/>
              <a:buChar char="•"/>
            </a:pPr>
            <a:r>
              <a:rPr lang="en-US" sz="1050" dirty="0">
                <a:solidFill>
                  <a:schemeClr val="tx1">
                    <a:lumMod val="75000"/>
                  </a:schemeClr>
                </a:solidFill>
              </a:rPr>
              <a:t>Reason for Delay in IEP Implementation C to B </a:t>
            </a:r>
          </a:p>
          <a:p>
            <a:pPr marL="171450" indent="-171450">
              <a:buFont typeface="Arial" panose="020B0604020202020204" pitchFamily="34" charset="0"/>
              <a:buChar char="•"/>
            </a:pPr>
            <a:r>
              <a:rPr lang="en-US" sz="1050" dirty="0">
                <a:solidFill>
                  <a:schemeClr val="tx1">
                    <a:lumMod val="75000"/>
                  </a:schemeClr>
                </a:solidFill>
              </a:rPr>
              <a:t>Eligibility and Services Path 2 </a:t>
            </a:r>
          </a:p>
          <a:p>
            <a:endParaRPr lang="en-US" dirty="0">
              <a:solidFill>
                <a:schemeClr val="tx1">
                  <a:lumMod val="75000"/>
                </a:schemeClr>
              </a:solidFill>
            </a:endParaRPr>
          </a:p>
          <a:p>
            <a:endParaRPr lang="en-US" dirty="0"/>
          </a:p>
        </p:txBody>
      </p:sp>
      <p:sp>
        <p:nvSpPr>
          <p:cNvPr id="9" name="TextBox 8"/>
          <p:cNvSpPr txBox="1"/>
          <p:nvPr/>
        </p:nvSpPr>
        <p:spPr>
          <a:xfrm>
            <a:off x="5209954" y="2559612"/>
            <a:ext cx="3552306" cy="3108543"/>
          </a:xfrm>
          <a:prstGeom prst="rect">
            <a:avLst/>
          </a:prstGeom>
          <a:noFill/>
        </p:spPr>
        <p:txBody>
          <a:bodyPr wrap="square" rtlCol="0">
            <a:spAutoFit/>
          </a:bodyPr>
          <a:lstStyle/>
          <a:p>
            <a:endParaRPr lang="en-US" sz="1400" u="sng" dirty="0">
              <a:solidFill>
                <a:srgbClr val="00B050"/>
              </a:solidFill>
            </a:endParaRPr>
          </a:p>
          <a:p>
            <a:r>
              <a:rPr lang="en-US" sz="1400" u="sng" dirty="0">
                <a:solidFill>
                  <a:srgbClr val="7030A0"/>
                </a:solidFill>
              </a:rPr>
              <a:t>Path 3 Data Fields (9): </a:t>
            </a:r>
          </a:p>
          <a:p>
            <a:pPr marL="171450" indent="-171450">
              <a:buFont typeface="Arial" panose="020B0604020202020204" pitchFamily="34" charset="0"/>
              <a:buChar char="•"/>
            </a:pPr>
            <a:r>
              <a:rPr lang="en-US" sz="1400" dirty="0">
                <a:solidFill>
                  <a:srgbClr val="7030A0"/>
                </a:solidFill>
              </a:rPr>
              <a:t>Date of Parental Consent to Evaluate Part B </a:t>
            </a:r>
          </a:p>
          <a:p>
            <a:pPr marL="171450" indent="-171450">
              <a:buFont typeface="Arial" panose="020B0604020202020204" pitchFamily="34" charset="0"/>
              <a:buChar char="•"/>
            </a:pPr>
            <a:r>
              <a:rPr lang="en-US" sz="1400" dirty="0">
                <a:solidFill>
                  <a:srgbClr val="7030A0"/>
                </a:solidFill>
              </a:rPr>
              <a:t>Date Evaluation Completed Part B </a:t>
            </a:r>
          </a:p>
          <a:p>
            <a:pPr marL="171450" indent="-171450">
              <a:buFont typeface="Arial" panose="020B0604020202020204" pitchFamily="34" charset="0"/>
              <a:buChar char="•"/>
            </a:pPr>
            <a:r>
              <a:rPr lang="en-US" sz="1400" dirty="0">
                <a:solidFill>
                  <a:srgbClr val="7030A0"/>
                </a:solidFill>
              </a:rPr>
              <a:t>Reason for Delay in Completing the Evaluation Part B </a:t>
            </a:r>
          </a:p>
          <a:p>
            <a:pPr marL="171450" indent="-171450">
              <a:buFont typeface="Arial" panose="020B0604020202020204" pitchFamily="34" charset="0"/>
              <a:buChar char="•"/>
            </a:pPr>
            <a:r>
              <a:rPr lang="en-US" sz="1400" dirty="0">
                <a:solidFill>
                  <a:srgbClr val="7030A0"/>
                </a:solidFill>
              </a:rPr>
              <a:t>Date of Initial Eligibility Meeting Part B </a:t>
            </a:r>
          </a:p>
          <a:p>
            <a:pPr marL="171450" indent="-171450">
              <a:buFont typeface="Arial" panose="020B0604020202020204" pitchFamily="34" charset="0"/>
              <a:buChar char="•"/>
            </a:pPr>
            <a:r>
              <a:rPr lang="en-US" sz="1400" dirty="0">
                <a:solidFill>
                  <a:srgbClr val="7030A0"/>
                </a:solidFill>
              </a:rPr>
              <a:t>Date Initial IEP was Finalized Part B </a:t>
            </a:r>
          </a:p>
          <a:p>
            <a:pPr marL="171450" indent="-171450">
              <a:buFont typeface="Arial" panose="020B0604020202020204" pitchFamily="34" charset="0"/>
              <a:buChar char="•"/>
            </a:pPr>
            <a:r>
              <a:rPr lang="en-US" sz="1400" dirty="0">
                <a:solidFill>
                  <a:srgbClr val="7030A0"/>
                </a:solidFill>
              </a:rPr>
              <a:t>Reason for Delay in Finalizing the Initial IEP Part B </a:t>
            </a:r>
          </a:p>
          <a:p>
            <a:pPr marL="171450" indent="-171450">
              <a:buFont typeface="Arial" panose="020B0604020202020204" pitchFamily="34" charset="0"/>
              <a:buChar char="•"/>
            </a:pPr>
            <a:r>
              <a:rPr lang="en-US" sz="1400" dirty="0">
                <a:solidFill>
                  <a:srgbClr val="7030A0"/>
                </a:solidFill>
              </a:rPr>
              <a:t>Date IEP was Implemented Part B </a:t>
            </a:r>
          </a:p>
          <a:p>
            <a:pPr marL="171450" indent="-171450">
              <a:buFont typeface="Arial" panose="020B0604020202020204" pitchFamily="34" charset="0"/>
              <a:buChar char="•"/>
            </a:pPr>
            <a:r>
              <a:rPr lang="en-US" sz="1400" dirty="0">
                <a:solidFill>
                  <a:srgbClr val="7030A0"/>
                </a:solidFill>
              </a:rPr>
              <a:t>Reason the IEP was Never Implemented Part B </a:t>
            </a:r>
          </a:p>
          <a:p>
            <a:pPr marL="171450" indent="-171450">
              <a:buFont typeface="Arial" panose="020B0604020202020204" pitchFamily="34" charset="0"/>
              <a:buChar char="•"/>
            </a:pPr>
            <a:r>
              <a:rPr lang="en-US" sz="1400" dirty="0">
                <a:solidFill>
                  <a:srgbClr val="7030A0"/>
                </a:solidFill>
              </a:rPr>
              <a:t>Eligibility and Services Path 3 </a:t>
            </a:r>
          </a:p>
        </p:txBody>
      </p:sp>
      <p:sp>
        <p:nvSpPr>
          <p:cNvPr id="4" name="TextBox 3">
            <a:extLst>
              <a:ext uri="{FF2B5EF4-FFF2-40B4-BE49-F238E27FC236}">
                <a16:creationId xmlns:a16="http://schemas.microsoft.com/office/drawing/2014/main" id="{389702FE-31DD-CDF5-038D-252C47AE6E94}"/>
              </a:ext>
            </a:extLst>
          </p:cNvPr>
          <p:cNvSpPr txBox="1"/>
          <p:nvPr/>
        </p:nvSpPr>
        <p:spPr>
          <a:xfrm>
            <a:off x="3072126" y="5433020"/>
            <a:ext cx="2498663" cy="923330"/>
          </a:xfrm>
          <a:prstGeom prst="rect">
            <a:avLst/>
          </a:prstGeom>
          <a:noFill/>
        </p:spPr>
        <p:txBody>
          <a:bodyPr wrap="square" rtlCol="0">
            <a:spAutoFit/>
          </a:bodyPr>
          <a:lstStyle/>
          <a:p>
            <a:r>
              <a:rPr lang="en-US" b="1" dirty="0">
                <a:highlight>
                  <a:srgbClr val="FFFF00"/>
                </a:highlight>
              </a:rPr>
              <a:t>For an 03 referral, report the applicable Path 3 data fields</a:t>
            </a:r>
          </a:p>
        </p:txBody>
      </p:sp>
    </p:spTree>
    <p:extLst>
      <p:ext uri="{BB962C8B-B14F-4D97-AF65-F5344CB8AC3E}">
        <p14:creationId xmlns:p14="http://schemas.microsoft.com/office/powerpoint/2010/main" val="267249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2484" y="376077"/>
            <a:ext cx="6081865" cy="756418"/>
          </a:xfrm>
        </p:spPr>
        <p:txBody>
          <a:bodyPr>
            <a:normAutofit/>
          </a:bodyPr>
          <a:lstStyle/>
          <a:p>
            <a:pPr algn="ctr"/>
            <a:r>
              <a:rPr lang="en-US" sz="3600" dirty="0">
                <a:latin typeface="+mn-lt"/>
              </a:rPr>
              <a:t>Agenda</a:t>
            </a:r>
          </a:p>
        </p:txBody>
      </p:sp>
      <p:sp>
        <p:nvSpPr>
          <p:cNvPr id="2" name="Content Placeholder 1"/>
          <p:cNvSpPr>
            <a:spLocks noGrp="1"/>
          </p:cNvSpPr>
          <p:nvPr>
            <p:ph idx="1"/>
          </p:nvPr>
        </p:nvSpPr>
        <p:spPr/>
        <p:txBody>
          <a:bodyPr>
            <a:normAutofit/>
          </a:bodyPr>
          <a:lstStyle/>
          <a:p>
            <a:pPr lvl="0"/>
            <a:r>
              <a:rPr lang="en-US" sz="1800" dirty="0"/>
              <a:t>Purpose/Content/Access/Timeline – slides 7-12  </a:t>
            </a:r>
          </a:p>
          <a:p>
            <a:pPr lvl="0"/>
            <a:r>
              <a:rPr lang="en-US" sz="1800" dirty="0"/>
              <a:t>Special Ed IEP Interchange/Special Ed EOY Snapshot/Resources – slides 13-25</a:t>
            </a:r>
          </a:p>
          <a:p>
            <a:r>
              <a:rPr lang="en-US" sz="1800" dirty="0"/>
              <a:t>What’s New – slides 26-28</a:t>
            </a:r>
          </a:p>
          <a:p>
            <a:pPr lvl="0"/>
            <a:r>
              <a:rPr lang="en-US" sz="1800" dirty="0"/>
              <a:t>Who to Report- Content Details slides 30-39</a:t>
            </a:r>
          </a:p>
          <a:p>
            <a:pPr lvl="0"/>
            <a:r>
              <a:rPr lang="en-US" sz="1800" dirty="0"/>
              <a:t>Summary of Paths/When to Report – slides 40-53</a:t>
            </a:r>
          </a:p>
          <a:p>
            <a:pPr lvl="0"/>
            <a:r>
              <a:rPr lang="en-US" sz="1800" dirty="0"/>
              <a:t>Exceptions Process – slides 54-57</a:t>
            </a:r>
          </a:p>
          <a:p>
            <a:pPr lvl="0"/>
            <a:r>
              <a:rPr lang="en-US" sz="1800" dirty="0"/>
              <a:t>EOY Summer/Missing Exits – slides 58-62</a:t>
            </a:r>
          </a:p>
          <a:p>
            <a:pPr lvl="0"/>
            <a:r>
              <a:rPr lang="en-US" sz="1800" dirty="0"/>
              <a:t>Exit Tips- slides 63-66</a:t>
            </a:r>
          </a:p>
          <a:p>
            <a:pPr lvl="0"/>
            <a:r>
              <a:rPr lang="en-US" sz="1800" dirty="0"/>
              <a:t>Data Pipeline Process –slides 67-82</a:t>
            </a:r>
          </a:p>
          <a:p>
            <a:pPr lvl="0"/>
            <a:r>
              <a:rPr lang="en-US" sz="1800" dirty="0"/>
              <a:t>More on Cognos Reports – slides 83-87</a:t>
            </a:r>
          </a:p>
          <a:p>
            <a:pPr lvl="0"/>
            <a:endParaRPr lang="en-US" dirty="0"/>
          </a:p>
          <a:p>
            <a:pPr marL="0" lvl="0" indent="0">
              <a:buNone/>
            </a:pPr>
            <a:endParaRPr lang="en-US" sz="2400" dirty="0">
              <a:latin typeface="Trebuchet MS" panose="020B0603020202020204" pitchFamily="34" charset="0"/>
            </a:endParaRPr>
          </a:p>
          <a:p>
            <a:pPr marL="0" indent="0">
              <a:buNone/>
            </a:pPr>
            <a:endParaRPr lang="en-US" dirty="0"/>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a:t>
            </a:fld>
            <a:endParaRPr lang="en-US" dirty="0"/>
          </a:p>
        </p:txBody>
      </p:sp>
    </p:spTree>
    <p:extLst>
      <p:ext uri="{BB962C8B-B14F-4D97-AF65-F5344CB8AC3E}">
        <p14:creationId xmlns:p14="http://schemas.microsoft.com/office/powerpoint/2010/main" val="2918176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Path Dates Applicable </a:t>
            </a:r>
            <a:br>
              <a:rPr lang="en-US" dirty="0"/>
            </a:br>
            <a:r>
              <a:rPr lang="en-US" dirty="0"/>
              <a:t>Per Referral Code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97972646"/>
              </p:ext>
            </p:extLst>
          </p:nvPr>
        </p:nvGraphicFramePr>
        <p:xfrm>
          <a:off x="628650" y="1391447"/>
          <a:ext cx="7886699" cy="853440"/>
        </p:xfrm>
        <a:graphic>
          <a:graphicData uri="http://schemas.openxmlformats.org/drawingml/2006/table">
            <a:tbl>
              <a:tblPr firstRow="1" firstCol="1" lastRow="1" lastCol="1" bandRow="1" bandCol="1"/>
              <a:tblGrid>
                <a:gridCol w="376426">
                  <a:extLst>
                    <a:ext uri="{9D8B030D-6E8A-4147-A177-3AD203B41FA5}">
                      <a16:colId xmlns:a16="http://schemas.microsoft.com/office/drawing/2014/main" val="20000"/>
                    </a:ext>
                  </a:extLst>
                </a:gridCol>
                <a:gridCol w="7510273">
                  <a:extLst>
                    <a:ext uri="{9D8B030D-6E8A-4147-A177-3AD203B41FA5}">
                      <a16:colId xmlns:a16="http://schemas.microsoft.com/office/drawing/2014/main" val="20001"/>
                    </a:ext>
                  </a:extLst>
                </a:gridCol>
              </a:tblGrid>
              <a:tr h="712144">
                <a:tc>
                  <a:txBody>
                    <a:bodyPr/>
                    <a:lstStyle/>
                    <a:p>
                      <a:pPr marL="0" marR="0">
                        <a:spcBef>
                          <a:spcPts val="0"/>
                        </a:spcBef>
                        <a:spcAft>
                          <a:spcPts val="0"/>
                        </a:spcAft>
                      </a:pPr>
                      <a:r>
                        <a:rPr lang="en-US" sz="1400" dirty="0">
                          <a:effectLst/>
                          <a:latin typeface="Calibri"/>
                          <a:ea typeface="Times New Roman"/>
                          <a:cs typeface="Arial"/>
                        </a:rPr>
                        <a:t>07</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Part C to Part B Transition &amp; Part B Evaluation (Paths 2 &amp; 3)</a:t>
                      </a:r>
                      <a:r>
                        <a:rPr lang="en-US" sz="1400" dirty="0">
                          <a:effectLst/>
                          <a:latin typeface="Calibri"/>
                          <a:ea typeface="Times New Roman"/>
                          <a:cs typeface="Arial"/>
                        </a:rPr>
                        <a:t>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a:t>
                      </a:r>
                      <a:r>
                        <a:rPr lang="en-US" sz="1400" b="1" dirty="0">
                          <a:effectLst/>
                          <a:latin typeface="Calibri"/>
                          <a:ea typeface="Times New Roman"/>
                          <a:cs typeface="Arial"/>
                        </a:rPr>
                        <a:t>.</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Slide Number Placeholder 5"/>
          <p:cNvSpPr>
            <a:spLocks noGrp="1"/>
          </p:cNvSpPr>
          <p:nvPr>
            <p:ph type="sldNum" sz="quarter" idx="4294967295"/>
          </p:nvPr>
        </p:nvSpPr>
        <p:spPr>
          <a:xfrm>
            <a:off x="0" y="6356350"/>
            <a:ext cx="466725" cy="365125"/>
          </a:xfrm>
          <a:prstGeom prst="rect">
            <a:avLst/>
          </a:prstGeom>
        </p:spPr>
        <p:txBody>
          <a:bodyPr/>
          <a:lstStyle>
            <a:defPPr>
              <a:defRPr lang="en-US"/>
            </a:defPPr>
            <a:lvl1pPr marL="0" algn="ctr" defTabSz="914400" rtl="0" eaLnBrk="1" latinLnBrk="0" hangingPunct="1">
              <a:defRPr sz="14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726FA2-3EC9-4717-AD62-D8C823692DD3}" type="slidenum">
              <a:rPr lang="en-US" smtClean="0"/>
              <a:pPr/>
              <a:t>50</a:t>
            </a:fld>
            <a:endParaRPr lang="en-US" dirty="0"/>
          </a:p>
        </p:txBody>
      </p:sp>
      <p:sp>
        <p:nvSpPr>
          <p:cNvPr id="7" name="TextBox 6"/>
          <p:cNvSpPr txBox="1"/>
          <p:nvPr/>
        </p:nvSpPr>
        <p:spPr>
          <a:xfrm>
            <a:off x="202020" y="2230643"/>
            <a:ext cx="5007934" cy="4131900"/>
          </a:xfrm>
          <a:prstGeom prst="rect">
            <a:avLst/>
          </a:prstGeom>
          <a:noFill/>
        </p:spPr>
        <p:txBody>
          <a:bodyPr wrap="square" rtlCol="0">
            <a:spAutoFit/>
          </a:bodyPr>
          <a:lstStyle/>
          <a:p>
            <a:pPr marL="45720" indent="0">
              <a:buNone/>
            </a:pPr>
            <a:r>
              <a:rPr lang="en-US" sz="1200" u="sng" dirty="0">
                <a:solidFill>
                  <a:schemeClr val="tx1">
                    <a:lumMod val="75000"/>
                  </a:schemeClr>
                </a:solidFill>
              </a:rPr>
              <a:t>Path 1 Data Fields (5): </a:t>
            </a:r>
          </a:p>
          <a:p>
            <a:pPr>
              <a:buFont typeface="Wingdings" panose="05000000000000000000" pitchFamily="2" charset="2"/>
              <a:buChar char="§"/>
            </a:pPr>
            <a:r>
              <a:rPr lang="en-US" sz="1200" dirty="0">
                <a:solidFill>
                  <a:schemeClr val="tx1">
                    <a:lumMod val="75000"/>
                  </a:schemeClr>
                </a:solidFill>
              </a:rPr>
              <a:t>       Date Referred for Part C Evaluation </a:t>
            </a:r>
          </a:p>
          <a:p>
            <a:pPr marL="285750" indent="-285750">
              <a:buFont typeface="Wingdings" panose="05000000000000000000" pitchFamily="2" charset="2"/>
              <a:buChar char="§"/>
            </a:pPr>
            <a:r>
              <a:rPr lang="en-US" sz="1200" dirty="0">
                <a:solidFill>
                  <a:schemeClr val="tx1">
                    <a:lumMod val="75000"/>
                  </a:schemeClr>
                </a:solidFill>
              </a:rPr>
              <a:t>Date of Parental Consent to Evaluate Part C </a:t>
            </a:r>
          </a:p>
          <a:p>
            <a:pPr marL="285750" indent="-285750">
              <a:buFont typeface="Wingdings" panose="05000000000000000000" pitchFamily="2" charset="2"/>
              <a:buChar char="§"/>
            </a:pPr>
            <a:r>
              <a:rPr lang="en-US" sz="1200" dirty="0">
                <a:solidFill>
                  <a:schemeClr val="tx1">
                    <a:lumMod val="75000"/>
                  </a:schemeClr>
                </a:solidFill>
              </a:rPr>
              <a:t>Date Evaluation Completed Part C </a:t>
            </a:r>
          </a:p>
          <a:p>
            <a:pPr marL="285750" indent="-285750">
              <a:buFont typeface="Wingdings" panose="05000000000000000000" pitchFamily="2" charset="2"/>
              <a:buChar char="§"/>
            </a:pPr>
            <a:r>
              <a:rPr lang="en-US" sz="1200" dirty="0">
                <a:solidFill>
                  <a:schemeClr val="tx1">
                    <a:lumMod val="75000"/>
                  </a:schemeClr>
                </a:solidFill>
              </a:rPr>
              <a:t>Reason for Delay in Completing the Evaluation Part C </a:t>
            </a:r>
          </a:p>
          <a:p>
            <a:pPr marL="285750" indent="-285750">
              <a:buFont typeface="Wingdings" panose="05000000000000000000" pitchFamily="2" charset="2"/>
              <a:buChar char="§"/>
            </a:pPr>
            <a:r>
              <a:rPr lang="en-US" sz="1200" dirty="0">
                <a:solidFill>
                  <a:schemeClr val="tx1">
                    <a:lumMod val="75000"/>
                  </a:schemeClr>
                </a:solidFill>
              </a:rPr>
              <a:t>Eligibility and Services Path 1 </a:t>
            </a:r>
          </a:p>
          <a:p>
            <a:endParaRPr lang="en-US" sz="1050" dirty="0"/>
          </a:p>
          <a:p>
            <a:r>
              <a:rPr lang="en-US" sz="1200" u="sng" dirty="0">
                <a:solidFill>
                  <a:srgbClr val="CC00CC"/>
                </a:solidFill>
              </a:rPr>
              <a:t>Path 2 Data Fields (10): </a:t>
            </a:r>
          </a:p>
          <a:p>
            <a:pPr marL="171450" indent="-171450">
              <a:buFont typeface="Arial" panose="020B0604020202020204" pitchFamily="34" charset="0"/>
              <a:buChar char="•"/>
            </a:pPr>
            <a:r>
              <a:rPr lang="en-US" sz="1200" dirty="0">
                <a:solidFill>
                  <a:srgbClr val="CC00CC"/>
                </a:solidFill>
              </a:rPr>
              <a:t>Date Child is Found Eligible for Part C Services </a:t>
            </a:r>
          </a:p>
          <a:p>
            <a:pPr marL="171450" indent="-171450">
              <a:buFont typeface="Arial" panose="020B0604020202020204" pitchFamily="34" charset="0"/>
              <a:buChar char="•"/>
            </a:pPr>
            <a:r>
              <a:rPr lang="en-US" sz="1200" dirty="0">
                <a:solidFill>
                  <a:srgbClr val="CC00CC"/>
                </a:solidFill>
              </a:rPr>
              <a:t>Date of Referral to Administrative Unit from the Local Community Centered Board </a:t>
            </a:r>
          </a:p>
          <a:p>
            <a:pPr marL="171450" indent="-171450">
              <a:buFont typeface="Arial" panose="020B0604020202020204" pitchFamily="34" charset="0"/>
              <a:buChar char="•"/>
            </a:pPr>
            <a:r>
              <a:rPr lang="en-US" sz="1200" dirty="0">
                <a:solidFill>
                  <a:srgbClr val="CC00CC"/>
                </a:solidFill>
              </a:rPr>
              <a:t>Date of Parental Consent to Evaluate C to B </a:t>
            </a:r>
          </a:p>
          <a:p>
            <a:pPr marL="171450" indent="-171450">
              <a:buFont typeface="Arial" panose="020B0604020202020204" pitchFamily="34" charset="0"/>
              <a:buChar char="•"/>
            </a:pPr>
            <a:r>
              <a:rPr lang="en-US" sz="1200" dirty="0">
                <a:solidFill>
                  <a:srgbClr val="CC00CC"/>
                </a:solidFill>
              </a:rPr>
              <a:t>Date Evaluation Completed C to B </a:t>
            </a:r>
          </a:p>
          <a:p>
            <a:pPr marL="171450" indent="-171450">
              <a:buFont typeface="Arial" panose="020B0604020202020204" pitchFamily="34" charset="0"/>
              <a:buChar char="•"/>
            </a:pPr>
            <a:r>
              <a:rPr lang="en-US" sz="1200" dirty="0">
                <a:solidFill>
                  <a:srgbClr val="CC00CC"/>
                </a:solidFill>
              </a:rPr>
              <a:t>Reason for Delay in Completing the Evaluation C to B </a:t>
            </a:r>
          </a:p>
          <a:p>
            <a:pPr marL="171450" indent="-171450">
              <a:buFont typeface="Arial" panose="020B0604020202020204" pitchFamily="34" charset="0"/>
              <a:buChar char="•"/>
            </a:pPr>
            <a:r>
              <a:rPr lang="en-US" sz="1200" dirty="0">
                <a:solidFill>
                  <a:srgbClr val="CC00CC"/>
                </a:solidFill>
              </a:rPr>
              <a:t>Date of Initial Eligibility Meeting </a:t>
            </a:r>
          </a:p>
          <a:p>
            <a:pPr marL="171450" indent="-171450">
              <a:buFont typeface="Arial" panose="020B0604020202020204" pitchFamily="34" charset="0"/>
              <a:buChar char="•"/>
            </a:pPr>
            <a:r>
              <a:rPr lang="en-US" sz="1200" dirty="0">
                <a:solidFill>
                  <a:srgbClr val="CC00CC"/>
                </a:solidFill>
              </a:rPr>
              <a:t>Reason for Delay in Initial Eligibility Meeting C to B </a:t>
            </a:r>
          </a:p>
          <a:p>
            <a:pPr marL="171450" indent="-171450">
              <a:buFont typeface="Arial" panose="020B0604020202020204" pitchFamily="34" charset="0"/>
              <a:buChar char="•"/>
            </a:pPr>
            <a:r>
              <a:rPr lang="en-US" sz="1200" dirty="0">
                <a:solidFill>
                  <a:srgbClr val="CC00CC"/>
                </a:solidFill>
              </a:rPr>
              <a:t>Date IEP was Implemented C to B </a:t>
            </a:r>
          </a:p>
          <a:p>
            <a:pPr marL="171450" indent="-171450">
              <a:buFont typeface="Arial" panose="020B0604020202020204" pitchFamily="34" charset="0"/>
              <a:buChar char="•"/>
            </a:pPr>
            <a:r>
              <a:rPr lang="en-US" sz="1200" dirty="0">
                <a:solidFill>
                  <a:srgbClr val="CC00CC"/>
                </a:solidFill>
              </a:rPr>
              <a:t>Reason for Delay in IEP Implementation C to B </a:t>
            </a:r>
          </a:p>
          <a:p>
            <a:pPr marL="171450" indent="-171450">
              <a:buFont typeface="Arial" panose="020B0604020202020204" pitchFamily="34" charset="0"/>
              <a:buChar char="•"/>
            </a:pPr>
            <a:r>
              <a:rPr lang="en-US" sz="1200" dirty="0">
                <a:solidFill>
                  <a:srgbClr val="CC00CC"/>
                </a:solidFill>
              </a:rPr>
              <a:t>Eligibility and Services Path 2 </a:t>
            </a:r>
          </a:p>
          <a:p>
            <a:endParaRPr lang="en-US" dirty="0"/>
          </a:p>
          <a:p>
            <a:endParaRPr lang="en-US" dirty="0"/>
          </a:p>
        </p:txBody>
      </p:sp>
      <p:sp>
        <p:nvSpPr>
          <p:cNvPr id="9" name="TextBox 8"/>
          <p:cNvSpPr txBox="1"/>
          <p:nvPr/>
        </p:nvSpPr>
        <p:spPr>
          <a:xfrm>
            <a:off x="5209954" y="2559612"/>
            <a:ext cx="3552306" cy="2339102"/>
          </a:xfrm>
          <a:prstGeom prst="rect">
            <a:avLst/>
          </a:prstGeom>
          <a:noFill/>
        </p:spPr>
        <p:txBody>
          <a:bodyPr wrap="square" rtlCol="0">
            <a:spAutoFit/>
          </a:bodyPr>
          <a:lstStyle/>
          <a:p>
            <a:endParaRPr lang="en-US" sz="1400" u="sng" dirty="0">
              <a:solidFill>
                <a:srgbClr val="00B050"/>
              </a:solidFill>
            </a:endParaRPr>
          </a:p>
          <a:p>
            <a:r>
              <a:rPr lang="en-US" sz="1200" u="sng" dirty="0">
                <a:solidFill>
                  <a:srgbClr val="7030A0"/>
                </a:solidFill>
              </a:rPr>
              <a:t>Path 3 Data Fields (9): </a:t>
            </a:r>
          </a:p>
          <a:p>
            <a:pPr marL="171450" indent="-171450">
              <a:buFont typeface="Arial" panose="020B0604020202020204" pitchFamily="34" charset="0"/>
              <a:buChar char="•"/>
            </a:pPr>
            <a:r>
              <a:rPr lang="en-US" sz="1200" dirty="0">
                <a:solidFill>
                  <a:srgbClr val="7030A0"/>
                </a:solidFill>
              </a:rPr>
              <a:t>Date of Parental Consent to Evaluate Part B </a:t>
            </a:r>
          </a:p>
          <a:p>
            <a:pPr marL="171450" indent="-171450">
              <a:buFont typeface="Arial" panose="020B0604020202020204" pitchFamily="34" charset="0"/>
              <a:buChar char="•"/>
            </a:pPr>
            <a:r>
              <a:rPr lang="en-US" sz="1200" dirty="0">
                <a:solidFill>
                  <a:srgbClr val="7030A0"/>
                </a:solidFill>
              </a:rPr>
              <a:t>Date Evaluation Completed Part B </a:t>
            </a:r>
          </a:p>
          <a:p>
            <a:pPr marL="171450" indent="-171450">
              <a:buFont typeface="Arial" panose="020B0604020202020204" pitchFamily="34" charset="0"/>
              <a:buChar char="•"/>
            </a:pPr>
            <a:r>
              <a:rPr lang="en-US" sz="1200" dirty="0">
                <a:solidFill>
                  <a:srgbClr val="7030A0"/>
                </a:solidFill>
              </a:rPr>
              <a:t>Reason for Delay in Completing the Evaluation Part B </a:t>
            </a:r>
          </a:p>
          <a:p>
            <a:pPr marL="171450" indent="-171450">
              <a:buFont typeface="Arial" panose="020B0604020202020204" pitchFamily="34" charset="0"/>
              <a:buChar char="•"/>
            </a:pPr>
            <a:r>
              <a:rPr lang="en-US" sz="1200" dirty="0">
                <a:solidFill>
                  <a:srgbClr val="7030A0"/>
                </a:solidFill>
              </a:rPr>
              <a:t>Date of Initial Eligibility Meeting Part B </a:t>
            </a:r>
          </a:p>
          <a:p>
            <a:pPr marL="171450" indent="-171450">
              <a:buFont typeface="Arial" panose="020B0604020202020204" pitchFamily="34" charset="0"/>
              <a:buChar char="•"/>
            </a:pPr>
            <a:r>
              <a:rPr lang="en-US" sz="1200" dirty="0">
                <a:solidFill>
                  <a:srgbClr val="7030A0"/>
                </a:solidFill>
              </a:rPr>
              <a:t>Date Initial IEP was Finalized Part B </a:t>
            </a:r>
          </a:p>
          <a:p>
            <a:pPr marL="171450" indent="-171450">
              <a:buFont typeface="Arial" panose="020B0604020202020204" pitchFamily="34" charset="0"/>
              <a:buChar char="•"/>
            </a:pPr>
            <a:r>
              <a:rPr lang="en-US" sz="1200" dirty="0">
                <a:solidFill>
                  <a:srgbClr val="7030A0"/>
                </a:solidFill>
              </a:rPr>
              <a:t>Reason for Delay in Finalizing the Initial IEP Part B </a:t>
            </a:r>
          </a:p>
          <a:p>
            <a:pPr marL="171450" indent="-171450">
              <a:buFont typeface="Arial" panose="020B0604020202020204" pitchFamily="34" charset="0"/>
              <a:buChar char="•"/>
            </a:pPr>
            <a:r>
              <a:rPr lang="en-US" sz="1200" dirty="0">
                <a:solidFill>
                  <a:srgbClr val="7030A0"/>
                </a:solidFill>
              </a:rPr>
              <a:t>Date IEP was Implemented Part B </a:t>
            </a:r>
          </a:p>
          <a:p>
            <a:pPr marL="171450" indent="-171450">
              <a:buFont typeface="Arial" panose="020B0604020202020204" pitchFamily="34" charset="0"/>
              <a:buChar char="•"/>
            </a:pPr>
            <a:r>
              <a:rPr lang="en-US" sz="1200" dirty="0">
                <a:solidFill>
                  <a:srgbClr val="7030A0"/>
                </a:solidFill>
              </a:rPr>
              <a:t>Reason the IEP was Never Implemented Part B </a:t>
            </a:r>
          </a:p>
          <a:p>
            <a:pPr marL="171450" indent="-171450">
              <a:buFont typeface="Arial" panose="020B0604020202020204" pitchFamily="34" charset="0"/>
              <a:buChar char="•"/>
            </a:pPr>
            <a:r>
              <a:rPr lang="en-US" sz="1200" dirty="0">
                <a:solidFill>
                  <a:srgbClr val="7030A0"/>
                </a:solidFill>
              </a:rPr>
              <a:t>Eligibility and Services Path 3 </a:t>
            </a:r>
          </a:p>
        </p:txBody>
      </p:sp>
      <p:sp>
        <p:nvSpPr>
          <p:cNvPr id="2" name="TextBox 1"/>
          <p:cNvSpPr txBox="1"/>
          <p:nvPr/>
        </p:nvSpPr>
        <p:spPr>
          <a:xfrm>
            <a:off x="4114800" y="5039833"/>
            <a:ext cx="4944140" cy="1323439"/>
          </a:xfrm>
          <a:prstGeom prst="rect">
            <a:avLst/>
          </a:prstGeom>
          <a:noFill/>
        </p:spPr>
        <p:txBody>
          <a:bodyPr wrap="square" rtlCol="0">
            <a:spAutoFit/>
          </a:bodyPr>
          <a:lstStyle/>
          <a:p>
            <a:r>
              <a:rPr lang="en-US" sz="1600" b="1" dirty="0">
                <a:highlight>
                  <a:srgbClr val="FFFF00"/>
                </a:highlight>
              </a:rPr>
              <a:t>*Referred to Path 2 (from path 1) and either determined not eligible or received services for awhile.  Then services  stopped, or not receiving services for a period of time, then referred to Path 3. Report applicable data fields in both paths 2 and 3 </a:t>
            </a:r>
          </a:p>
        </p:txBody>
      </p:sp>
    </p:spTree>
    <p:extLst>
      <p:ext uri="{BB962C8B-B14F-4D97-AF65-F5344CB8AC3E}">
        <p14:creationId xmlns:p14="http://schemas.microsoft.com/office/powerpoint/2010/main" val="2683257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0885-E82D-4FBF-95F3-1ADF2CCF0D33}"/>
              </a:ext>
            </a:extLst>
          </p:cNvPr>
          <p:cNvSpPr>
            <a:spLocks noGrp="1"/>
          </p:cNvSpPr>
          <p:nvPr>
            <p:ph type="title"/>
          </p:nvPr>
        </p:nvSpPr>
        <p:spPr/>
        <p:txBody>
          <a:bodyPr/>
          <a:lstStyle/>
          <a:p>
            <a:r>
              <a:rPr lang="en-US" dirty="0"/>
              <a:t>Reporting Initial Evaluations/Referrals</a:t>
            </a:r>
          </a:p>
        </p:txBody>
      </p:sp>
      <p:sp>
        <p:nvSpPr>
          <p:cNvPr id="3" name="Content Placeholder 2">
            <a:extLst>
              <a:ext uri="{FF2B5EF4-FFF2-40B4-BE49-F238E27FC236}">
                <a16:creationId xmlns:a16="http://schemas.microsoft.com/office/drawing/2014/main" id="{0424C991-DCD9-4B07-8DD6-D47C7C297015}"/>
              </a:ext>
            </a:extLst>
          </p:cNvPr>
          <p:cNvSpPr>
            <a:spLocks noGrp="1"/>
          </p:cNvSpPr>
          <p:nvPr>
            <p:ph idx="1"/>
          </p:nvPr>
        </p:nvSpPr>
        <p:spPr/>
        <p:txBody>
          <a:bodyPr>
            <a:normAutofit fontScale="92500" lnSpcReduction="10000"/>
          </a:bodyPr>
          <a:lstStyle/>
          <a:p>
            <a:pPr marL="0" indent="0">
              <a:buNone/>
            </a:pPr>
            <a:r>
              <a:rPr lang="en-US" sz="2400" dirty="0"/>
              <a:t>If</a:t>
            </a:r>
            <a:r>
              <a:rPr lang="en-US" sz="2400" dirty="0">
                <a:effectLst/>
                <a:latin typeface="Calibri" panose="020F0502020204030204" pitchFamily="34" charset="0"/>
                <a:ea typeface="Calibri" panose="020F0502020204030204" pitchFamily="34" charset="0"/>
              </a:rPr>
              <a:t> a record was reported as a Path 2 or Path 3 referral last year, those </a:t>
            </a:r>
            <a:r>
              <a:rPr lang="en-US" sz="2400" u="sng" dirty="0">
                <a:effectLst/>
                <a:latin typeface="Calibri" panose="020F0502020204030204" pitchFamily="34" charset="0"/>
                <a:ea typeface="Calibri" panose="020F0502020204030204" pitchFamily="34" charset="0"/>
              </a:rPr>
              <a:t>same</a:t>
            </a:r>
            <a:r>
              <a:rPr lang="en-US" sz="2400" dirty="0">
                <a:effectLst/>
                <a:latin typeface="Calibri" panose="020F0502020204030204" pitchFamily="34" charset="0"/>
                <a:ea typeface="Calibri" panose="020F0502020204030204" pitchFamily="34" charset="0"/>
              </a:rPr>
              <a:t> path events should not be reported again this year. If an IEP was implemented, the record would be a referral 06 instead.  </a:t>
            </a:r>
            <a:endParaRPr lang="en-US" sz="2400" dirty="0"/>
          </a:p>
          <a:p>
            <a:pPr marL="0" indent="0">
              <a:buNone/>
            </a:pPr>
            <a:endParaRPr lang="en-US" dirty="0"/>
          </a:p>
          <a:p>
            <a:pPr marL="0" indent="0">
              <a:buNone/>
            </a:pPr>
            <a:r>
              <a:rPr lang="en-US" dirty="0"/>
              <a:t>Remember:</a:t>
            </a:r>
          </a:p>
          <a:p>
            <a:pPr lvl="1"/>
            <a:r>
              <a:rPr lang="en-US" dirty="0"/>
              <a:t>Only Initial Evaluations need to be reported in ONE reporting year</a:t>
            </a:r>
          </a:p>
          <a:p>
            <a:pPr lvl="1"/>
            <a:r>
              <a:rPr lang="en-US" dirty="0"/>
              <a:t>Reporting referrals again affects your indicator percentages</a:t>
            </a:r>
          </a:p>
          <a:p>
            <a:pPr marL="0" indent="0">
              <a:buNone/>
            </a:pPr>
            <a:r>
              <a:rPr lang="en-US" dirty="0"/>
              <a:t>Check for these errors and warnings for repeat referrals reported: </a:t>
            </a:r>
          </a:p>
          <a:p>
            <a:pPr lvl="1"/>
            <a:r>
              <a:rPr lang="en-US" dirty="0"/>
              <a:t>Error SY262:   This record was reported in Path 2 last year. If student is on an IEP as a result of last year's initial evaluation, they should be reported as a Referral 06 this year.</a:t>
            </a:r>
          </a:p>
          <a:p>
            <a:pPr lvl="1"/>
            <a:endParaRPr lang="en-US" dirty="0"/>
          </a:p>
          <a:p>
            <a:pPr lvl="1"/>
            <a:r>
              <a:rPr lang="en-US" dirty="0"/>
              <a:t>Warning SY263:  This Path 3 student was reported in your Administrative Unit last year as a Path 3 student, please verify whether your current reporting is correct. </a:t>
            </a:r>
          </a:p>
          <a:p>
            <a:pPr lvl="1"/>
            <a:endParaRPr lang="en-US" dirty="0"/>
          </a:p>
          <a:p>
            <a:endParaRPr lang="en-US" dirty="0"/>
          </a:p>
        </p:txBody>
      </p:sp>
      <p:sp>
        <p:nvSpPr>
          <p:cNvPr id="4" name="Slide Number Placeholder 3">
            <a:extLst>
              <a:ext uri="{FF2B5EF4-FFF2-40B4-BE49-F238E27FC236}">
                <a16:creationId xmlns:a16="http://schemas.microsoft.com/office/drawing/2014/main" id="{CCF09BEF-1A77-4E0A-9CEC-1F8753AE4A5D}"/>
              </a:ext>
            </a:extLst>
          </p:cNvPr>
          <p:cNvSpPr>
            <a:spLocks noGrp="1"/>
          </p:cNvSpPr>
          <p:nvPr>
            <p:ph type="sldNum" sz="quarter" idx="12"/>
          </p:nvPr>
        </p:nvSpPr>
        <p:spPr/>
        <p:txBody>
          <a:bodyPr/>
          <a:lstStyle/>
          <a:p>
            <a:fld id="{C479D5F6-EDCB-402A-AC08-4943A1820E8F}" type="slidenum">
              <a:rPr lang="en-US" smtClean="0"/>
              <a:pPr/>
              <a:t>51</a:t>
            </a:fld>
            <a:endParaRPr lang="en-US" dirty="0"/>
          </a:p>
        </p:txBody>
      </p:sp>
    </p:spTree>
    <p:extLst>
      <p:ext uri="{BB962C8B-B14F-4D97-AF65-F5344CB8AC3E}">
        <p14:creationId xmlns:p14="http://schemas.microsoft.com/office/powerpoint/2010/main" val="3799307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65D0-DAEF-4796-9A3A-EB42802FB96E}"/>
              </a:ext>
            </a:extLst>
          </p:cNvPr>
          <p:cNvSpPr>
            <a:spLocks noGrp="1"/>
          </p:cNvSpPr>
          <p:nvPr>
            <p:ph type="title"/>
          </p:nvPr>
        </p:nvSpPr>
        <p:spPr>
          <a:xfrm>
            <a:off x="147539" y="174615"/>
            <a:ext cx="4513237" cy="801929"/>
          </a:xfrm>
        </p:spPr>
        <p:txBody>
          <a:bodyPr>
            <a:normAutofit fontScale="90000"/>
          </a:bodyPr>
          <a:lstStyle/>
          <a:p>
            <a:r>
              <a:rPr lang="en-US" dirty="0"/>
              <a:t>Special Education End of Year  - Parents request delay in start of services  </a:t>
            </a:r>
          </a:p>
        </p:txBody>
      </p:sp>
      <p:sp>
        <p:nvSpPr>
          <p:cNvPr id="3" name="Content Placeholder 2">
            <a:extLst>
              <a:ext uri="{FF2B5EF4-FFF2-40B4-BE49-F238E27FC236}">
                <a16:creationId xmlns:a16="http://schemas.microsoft.com/office/drawing/2014/main" id="{923B6DD6-B7C0-4CFB-9849-5744941B4F39}"/>
              </a:ext>
            </a:extLst>
          </p:cNvPr>
          <p:cNvSpPr>
            <a:spLocks noGrp="1"/>
          </p:cNvSpPr>
          <p:nvPr>
            <p:ph idx="1"/>
          </p:nvPr>
        </p:nvSpPr>
        <p:spPr>
          <a:xfrm>
            <a:off x="628650" y="1463040"/>
            <a:ext cx="8098100" cy="4640674"/>
          </a:xfrm>
        </p:spPr>
        <p:txBody>
          <a:bodyPr>
            <a:normAutofit/>
          </a:bodyPr>
          <a:lstStyle/>
          <a:p>
            <a:pPr marL="0" indent="0">
              <a:buNone/>
            </a:pPr>
            <a:r>
              <a:rPr lang="en-US" sz="1700" dirty="0"/>
              <a:t>How to report a  referral in which parents request delay in start of services to the fall: </a:t>
            </a:r>
          </a:p>
          <a:p>
            <a:pPr marL="0" indent="0">
              <a:buNone/>
            </a:pPr>
            <a:r>
              <a:rPr lang="en-US" sz="1700" dirty="0"/>
              <a:t>Ideally, a path 2 or 3 referral record should be reported in the school year in which the IEP was implemented. We generally advise to report the referral in the fall/school year – 23-24 -  if you expect student to enroll next fall. </a:t>
            </a:r>
          </a:p>
          <a:p>
            <a:pPr lvl="1"/>
            <a:r>
              <a:rPr lang="en-US" sz="1700" dirty="0"/>
              <a:t>If parent does not enroll their child once the evaluation process completes, delay code ’01’ is applicable  </a:t>
            </a:r>
          </a:p>
          <a:p>
            <a:pPr marL="0" indent="0">
              <a:buNone/>
            </a:pPr>
            <a:r>
              <a:rPr lang="en-US" sz="1700" dirty="0"/>
              <a:t>In Enrich- 2 options: </a:t>
            </a:r>
          </a:p>
          <a:p>
            <a:pPr marL="457200" lvl="1" indent="0">
              <a:buNone/>
            </a:pPr>
            <a:r>
              <a:rPr lang="en-US" sz="1700" dirty="0"/>
              <a:t>1. Populate the </a:t>
            </a:r>
            <a:r>
              <a:rPr lang="en-US" sz="1700" u="sng" dirty="0"/>
              <a:t>Actual Start Date of Services </a:t>
            </a:r>
            <a:r>
              <a:rPr lang="en-US" sz="1700" dirty="0"/>
              <a:t>with the expected first day of school for the 23-24 school year. Example: 08/16/2023</a:t>
            </a:r>
          </a:p>
          <a:p>
            <a:pPr lvl="1"/>
            <a:r>
              <a:rPr lang="en-US" sz="1700" dirty="0"/>
              <a:t>System will automatically withhold the record from the 22-23 Sped EOY and report it in the 23-24 Sped EOY instead. A delay code of 45 (or 49 depending on age) would fit.</a:t>
            </a:r>
          </a:p>
          <a:p>
            <a:pPr marL="457200" lvl="1" indent="0">
              <a:buNone/>
            </a:pPr>
            <a:r>
              <a:rPr lang="en-US" sz="1700" dirty="0"/>
              <a:t>2. End the record in 22-23 (meaning you will report the referral in the 22-23 Sped EOY) with a delay code of 01 and all applicable evaluation dates. </a:t>
            </a:r>
          </a:p>
          <a:p>
            <a:pPr lvl="1"/>
            <a:r>
              <a:rPr lang="en-US" sz="1700" dirty="0"/>
              <a:t>Then reactivate the record in 23-24 if the student does go on to enroll. This record would require a </a:t>
            </a:r>
            <a:r>
              <a:rPr lang="en-US" sz="1700" u="sng" dirty="0"/>
              <a:t>Special Education or Part C Referral</a:t>
            </a:r>
            <a:r>
              <a:rPr lang="en-US" sz="1700" i="1" dirty="0"/>
              <a:t> </a:t>
            </a:r>
            <a:r>
              <a:rPr lang="en-US" sz="1700" dirty="0"/>
              <a:t>Code of 06. All referral dates should be zero-filled on this record, since they were reported in 22-23. </a:t>
            </a:r>
          </a:p>
          <a:p>
            <a:pPr marL="457200" lvl="1"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92E8811-0D21-4465-8947-09E921D7EA6D}"/>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
        <p:nvSpPr>
          <p:cNvPr id="5" name="5-Point Star 5">
            <a:extLst>
              <a:ext uri="{FF2B5EF4-FFF2-40B4-BE49-F238E27FC236}">
                <a16:creationId xmlns:a16="http://schemas.microsoft.com/office/drawing/2014/main" id="{D8329A8D-5FF4-44C9-AA45-AB425CEBB78A}"/>
              </a:ext>
            </a:extLst>
          </p:cNvPr>
          <p:cNvSpPr/>
          <p:nvPr/>
        </p:nvSpPr>
        <p:spPr>
          <a:xfrm flipV="1">
            <a:off x="628650" y="3561706"/>
            <a:ext cx="331648" cy="376631"/>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038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a:buFont typeface="Wingdings" panose="05000000000000000000" pitchFamily="2" charset="2"/>
              <a:buChar char="q"/>
            </a:pPr>
            <a:r>
              <a:rPr lang="en-US" sz="1800" dirty="0"/>
              <a:t>Know who to report </a:t>
            </a:r>
          </a:p>
          <a:p>
            <a:pPr lvl="1">
              <a:buFont typeface="Wingdings" panose="05000000000000000000" pitchFamily="2" charset="2"/>
              <a:buChar char="Ø"/>
            </a:pPr>
            <a:r>
              <a:rPr lang="en-US" sz="1800" dirty="0"/>
              <a:t>Students your AU </a:t>
            </a:r>
            <a:r>
              <a:rPr lang="en-US" sz="1800" i="1" dirty="0"/>
              <a:t>physically served </a:t>
            </a:r>
            <a:r>
              <a:rPr lang="en-US" sz="1800" dirty="0"/>
              <a:t>or evaluated </a:t>
            </a:r>
          </a:p>
          <a:p>
            <a:pPr lvl="1">
              <a:buFont typeface="Wingdings" panose="05000000000000000000" pitchFamily="2" charset="2"/>
              <a:buChar char="Ø"/>
            </a:pPr>
            <a:r>
              <a:rPr lang="en-US" sz="1800" dirty="0"/>
              <a:t>Report initial evaluations only (no need to report any re-evaluations)</a:t>
            </a:r>
          </a:p>
          <a:p>
            <a:pPr lvl="1">
              <a:buFont typeface="Wingdings" panose="05000000000000000000" pitchFamily="2" charset="2"/>
              <a:buChar char="Ø"/>
            </a:pPr>
            <a:r>
              <a:rPr lang="en-US" sz="1800" dirty="0"/>
              <a:t>Students that reside in your AU and attend an Allowable Eligible Facility anywhere in the state</a:t>
            </a:r>
          </a:p>
          <a:p>
            <a:pPr lvl="1">
              <a:buFont typeface="Wingdings" panose="05000000000000000000" pitchFamily="2" charset="2"/>
              <a:buChar char="Ø"/>
            </a:pPr>
            <a:r>
              <a:rPr lang="en-US" sz="1800" dirty="0"/>
              <a:t>Students attending a Detention Center located within your AU</a:t>
            </a:r>
          </a:p>
          <a:p>
            <a:pPr>
              <a:buFont typeface="Wingdings" panose="05000000000000000000" pitchFamily="2" charset="2"/>
              <a:buChar char="q"/>
            </a:pPr>
            <a:r>
              <a:rPr lang="en-US" sz="1800" dirty="0"/>
              <a:t> Know when to report </a:t>
            </a:r>
          </a:p>
          <a:p>
            <a:pPr lvl="1">
              <a:buFont typeface="Wingdings" panose="05000000000000000000" pitchFamily="2" charset="2"/>
              <a:buChar char="Ø"/>
            </a:pPr>
            <a:r>
              <a:rPr lang="en-US" sz="1800" dirty="0"/>
              <a:t>Paths 2 &amp; 3 Part B records - report in school year the IEP was implemented</a:t>
            </a:r>
          </a:p>
          <a:p>
            <a:pPr>
              <a:buFont typeface="Wingdings" panose="05000000000000000000" pitchFamily="2" charset="2"/>
              <a:buChar char="q"/>
            </a:pPr>
            <a:r>
              <a:rPr lang="en-US" sz="2200" dirty="0"/>
              <a:t> </a:t>
            </a:r>
            <a:r>
              <a:rPr lang="en-US" sz="1800" dirty="0"/>
              <a:t>Know which path(s) record fits into</a:t>
            </a:r>
          </a:p>
          <a:p>
            <a:pPr lvl="1">
              <a:buFont typeface="Wingdings" panose="05000000000000000000" pitchFamily="2" charset="2"/>
              <a:buChar char="Ø"/>
            </a:pPr>
            <a:r>
              <a:rPr lang="en-US" sz="1800" dirty="0"/>
              <a:t> Path 2 – ages 2.5 to yet 4 referred </a:t>
            </a:r>
            <a:r>
              <a:rPr lang="en-US" sz="1800" dirty="0">
                <a:solidFill>
                  <a:srgbClr val="000000"/>
                </a:solidFill>
              </a:rPr>
              <a:t>from Part C to Part B services </a:t>
            </a:r>
          </a:p>
          <a:p>
            <a:pPr lvl="1">
              <a:buFont typeface="Wingdings" panose="05000000000000000000" pitchFamily="2" charset="2"/>
              <a:buChar char="Ø"/>
            </a:pPr>
            <a:r>
              <a:rPr lang="en-US" sz="1800" dirty="0"/>
              <a:t> Path 3 – ages 2.5 to 21 referred/evaluated for Part B services </a:t>
            </a:r>
          </a:p>
          <a:p>
            <a:pPr lvl="1">
              <a:buFont typeface="Wingdings" panose="05000000000000000000" pitchFamily="2" charset="2"/>
              <a:buChar char="Ø"/>
            </a:pPr>
            <a:r>
              <a:rPr lang="en-US" sz="1800" dirty="0"/>
              <a:t>No Path – student already on an IEP and receiving services </a:t>
            </a:r>
          </a:p>
          <a:p>
            <a:pPr>
              <a:buFont typeface="Wingdings" panose="05000000000000000000" pitchFamily="2" charset="2"/>
              <a:buChar char="q"/>
            </a:pPr>
            <a:r>
              <a:rPr lang="en-US" sz="1800" dirty="0"/>
              <a:t>Be sure to verify and double check that correct Delay Codes are being reported</a:t>
            </a:r>
          </a:p>
          <a:p>
            <a:pPr lvl="1">
              <a:buFont typeface="Wingdings" panose="05000000000000000000" pitchFamily="2" charset="2"/>
              <a:buChar char="Ø"/>
            </a:pPr>
            <a:r>
              <a:rPr lang="en-US" sz="1400" dirty="0"/>
              <a:t>Delay codes affect your Indicator 11 and 12 percentages!</a:t>
            </a:r>
          </a:p>
          <a:p>
            <a:pPr>
              <a:buFont typeface="Wingdings" panose="05000000000000000000" pitchFamily="2" charset="2"/>
              <a:buChar char="q"/>
            </a:pPr>
            <a:r>
              <a:rPr lang="en-US" sz="1800" dirty="0">
                <a:highlight>
                  <a:srgbClr val="FFFF00"/>
                </a:highlight>
              </a:rPr>
              <a:t>When in doubt, reference prior year snapshot records from Cognos to see how data/records were reported!</a:t>
            </a:r>
          </a:p>
          <a:p>
            <a:pPr marL="457200" lvl="1" indent="0">
              <a:buNone/>
            </a:pPr>
            <a:endParaRPr lang="en-US" sz="1800" dirty="0"/>
          </a:p>
          <a:p>
            <a:pPr marL="457200" lvl="1" indent="0">
              <a:buNone/>
            </a:pPr>
            <a:endParaRPr lang="en-US" dirty="0"/>
          </a:p>
        </p:txBody>
      </p:sp>
      <p:sp>
        <p:nvSpPr>
          <p:cNvPr id="4" name="Title 3"/>
          <p:cNvSpPr>
            <a:spLocks noGrp="1"/>
          </p:cNvSpPr>
          <p:nvPr>
            <p:ph type="title"/>
          </p:nvPr>
        </p:nvSpPr>
        <p:spPr/>
        <p:txBody>
          <a:bodyPr>
            <a:normAutofit/>
          </a:bodyPr>
          <a:lstStyle/>
          <a:p>
            <a:r>
              <a:rPr lang="en-US" dirty="0">
                <a:latin typeface="Museo Slab 500" panose="02000000000000000000"/>
              </a:rPr>
              <a:t>Keys to Reporting Recap</a:t>
            </a:r>
          </a:p>
        </p:txBody>
      </p:sp>
    </p:spTree>
    <p:extLst>
      <p:ext uri="{BB962C8B-B14F-4D97-AF65-F5344CB8AC3E}">
        <p14:creationId xmlns:p14="http://schemas.microsoft.com/office/powerpoint/2010/main" val="2362975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Exceptions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54</a:t>
            </a:fld>
            <a:endParaRPr lang="en-US" dirty="0"/>
          </a:p>
        </p:txBody>
      </p:sp>
    </p:spTree>
    <p:extLst>
      <p:ext uri="{BB962C8B-B14F-4D97-AF65-F5344CB8AC3E}">
        <p14:creationId xmlns:p14="http://schemas.microsoft.com/office/powerpoint/2010/main" val="4073243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Exception to the Rule – </a:t>
            </a:r>
            <a:br>
              <a:rPr lang="en-US" dirty="0"/>
            </a:br>
            <a:r>
              <a:rPr lang="en-US" dirty="0"/>
              <a:t>Save Exception Spreadsheet in </a:t>
            </a:r>
            <a:r>
              <a:rPr lang="en-US" dirty="0" err="1"/>
              <a:t>Syncplicity</a:t>
            </a:r>
            <a:r>
              <a:rPr lang="en-US" dirty="0"/>
              <a:t> Folder</a:t>
            </a:r>
          </a:p>
        </p:txBody>
      </p:sp>
      <p:sp>
        <p:nvSpPr>
          <p:cNvPr id="4" name="Content Placeholder 1"/>
          <p:cNvSpPr>
            <a:spLocks noGrp="1"/>
          </p:cNvSpPr>
          <p:nvPr>
            <p:ph idx="1"/>
          </p:nvPr>
        </p:nvSpPr>
        <p:spPr/>
        <p:txBody>
          <a:bodyPr>
            <a:normAutofit/>
          </a:bodyPr>
          <a:lstStyle/>
          <a:p>
            <a:pPr marL="45720" indent="0">
              <a:buNone/>
            </a:pPr>
            <a:endParaRPr lang="en-US" sz="1600" dirty="0">
              <a:latin typeface="+mn-lt"/>
            </a:endParaRPr>
          </a:p>
          <a:p>
            <a:pPr marL="0" indent="0">
              <a:buNone/>
            </a:pPr>
            <a:r>
              <a:rPr lang="en-US" sz="1600" dirty="0">
                <a:solidFill>
                  <a:schemeClr val="tx1"/>
                </a:solidFill>
                <a:latin typeface="+mn-lt"/>
              </a:rPr>
              <a:t>Submit exception requests </a:t>
            </a:r>
            <a:r>
              <a:rPr lang="en-US" sz="1600" dirty="0"/>
              <a:t>via</a:t>
            </a:r>
            <a:r>
              <a:rPr lang="en-US" sz="1600" dirty="0">
                <a:solidFill>
                  <a:schemeClr val="tx1"/>
                </a:solidFill>
                <a:latin typeface="+mn-lt"/>
              </a:rPr>
              <a:t> Syncplicity – online platform used for secure file sharing</a:t>
            </a:r>
          </a:p>
          <a:p>
            <a:pPr>
              <a:buFont typeface="Wingdings" panose="05000000000000000000" pitchFamily="2" charset="2"/>
              <a:buChar char="v"/>
            </a:pPr>
            <a:r>
              <a:rPr lang="en-US" sz="1600" dirty="0">
                <a:solidFill>
                  <a:schemeClr val="tx1"/>
                </a:solidFill>
                <a:latin typeface="+mn-lt"/>
              </a:rPr>
              <a:t>Let </a:t>
            </a:r>
            <a:r>
              <a:rPr lang="en-US" sz="1600" dirty="0"/>
              <a:t>me</a:t>
            </a:r>
            <a:r>
              <a:rPr lang="en-US" sz="1600" dirty="0">
                <a:solidFill>
                  <a:schemeClr val="tx1"/>
                </a:solidFill>
                <a:latin typeface="+mn-lt"/>
              </a:rPr>
              <a:t> know if you do not yet have a folder</a:t>
            </a:r>
            <a:r>
              <a:rPr lang="en-US" sz="1600" dirty="0"/>
              <a:t> and I</a:t>
            </a:r>
            <a:r>
              <a:rPr lang="en-US" sz="1600" dirty="0">
                <a:solidFill>
                  <a:schemeClr val="tx1"/>
                </a:solidFill>
                <a:latin typeface="+mn-lt"/>
              </a:rPr>
              <a:t> will send you email with a link to set it up</a:t>
            </a:r>
          </a:p>
          <a:p>
            <a:pPr>
              <a:buFont typeface="Wingdings" panose="05000000000000000000" pitchFamily="2" charset="2"/>
              <a:buChar char="v"/>
            </a:pPr>
            <a:r>
              <a:rPr lang="en-US" sz="1600" dirty="0">
                <a:solidFill>
                  <a:schemeClr val="tx1"/>
                </a:solidFill>
                <a:latin typeface="+mn-lt"/>
              </a:rPr>
              <a:t>Once a file has been shared you can access </a:t>
            </a:r>
            <a:r>
              <a:rPr lang="en-US" sz="1600" dirty="0" err="1">
                <a:solidFill>
                  <a:schemeClr val="tx1"/>
                </a:solidFill>
                <a:latin typeface="+mn-lt"/>
              </a:rPr>
              <a:t>Syncplicity</a:t>
            </a:r>
            <a:r>
              <a:rPr lang="en-US" sz="1600" dirty="0">
                <a:solidFill>
                  <a:schemeClr val="tx1"/>
                </a:solidFill>
                <a:latin typeface="+mn-lt"/>
              </a:rPr>
              <a:t> at:  </a:t>
            </a:r>
            <a:r>
              <a:rPr lang="en-US" sz="1600" u="sng" dirty="0">
                <a:solidFill>
                  <a:schemeClr val="tx1"/>
                </a:solidFill>
                <a:latin typeface="+mn-lt"/>
              </a:rPr>
              <a:t>my.syncplicity.com</a:t>
            </a:r>
          </a:p>
          <a:p>
            <a:pPr>
              <a:buFont typeface="Wingdings" panose="05000000000000000000" pitchFamily="2" charset="2"/>
              <a:buChar char="v"/>
            </a:pPr>
            <a:r>
              <a:rPr lang="en-US" sz="1600" dirty="0">
                <a:solidFill>
                  <a:schemeClr val="tx1"/>
                </a:solidFill>
                <a:latin typeface="+mn-lt"/>
              </a:rPr>
              <a:t>File name is your AU code </a:t>
            </a:r>
          </a:p>
          <a:p>
            <a:pPr>
              <a:buFont typeface="Wingdings" panose="05000000000000000000" pitchFamily="2" charset="2"/>
              <a:buChar char="v"/>
            </a:pPr>
            <a:r>
              <a:rPr lang="en-US" sz="1600" dirty="0">
                <a:solidFill>
                  <a:schemeClr val="tx1"/>
                </a:solidFill>
                <a:latin typeface="+mn-lt"/>
              </a:rPr>
              <a:t>Used for Exception requests, questions that include PII, facility students information, </a:t>
            </a:r>
            <a:r>
              <a:rPr lang="en-US" sz="1600" dirty="0" err="1">
                <a:solidFill>
                  <a:schemeClr val="tx1"/>
                </a:solidFill>
                <a:latin typeface="+mn-lt"/>
              </a:rPr>
              <a:t>etc</a:t>
            </a:r>
            <a:endParaRPr lang="en-US" sz="1600" dirty="0">
              <a:solidFill>
                <a:schemeClr val="tx1"/>
              </a:solidFill>
              <a:latin typeface="+mn-lt"/>
            </a:endParaRPr>
          </a:p>
          <a:p>
            <a:pPr>
              <a:buFont typeface="Wingdings" panose="05000000000000000000" pitchFamily="2" charset="2"/>
              <a:buChar char="v"/>
            </a:pPr>
            <a:r>
              <a:rPr lang="en-US" sz="1600" b="1" dirty="0">
                <a:solidFill>
                  <a:schemeClr val="tx1"/>
                </a:solidFill>
                <a:latin typeface="+mn-lt"/>
              </a:rPr>
              <a:t>Please email CDE to notify us you’ve placed something in the folder. We aren’t automatically notified when you’ve saved something in your </a:t>
            </a:r>
            <a:r>
              <a:rPr lang="en-US" sz="1600" b="1" dirty="0" err="1">
                <a:solidFill>
                  <a:schemeClr val="tx1"/>
                </a:solidFill>
                <a:latin typeface="+mn-lt"/>
              </a:rPr>
              <a:t>Syncplicity</a:t>
            </a:r>
            <a:r>
              <a:rPr lang="en-US" sz="1600" b="1" dirty="0">
                <a:solidFill>
                  <a:schemeClr val="tx1"/>
                </a:solidFill>
                <a:latin typeface="+mn-lt"/>
              </a:rPr>
              <a:t> folder. </a:t>
            </a:r>
          </a:p>
          <a:p>
            <a:pPr marL="0" indent="0">
              <a:buNone/>
            </a:pPr>
            <a:endParaRPr lang="en-US" sz="1600" dirty="0">
              <a:latin typeface="+mn-lt"/>
            </a:endParaRPr>
          </a:p>
        </p:txBody>
      </p:sp>
      <p:sp>
        <p:nvSpPr>
          <p:cNvPr id="5" name="Slide Number Placeholder 4"/>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55</a:t>
            </a:fld>
            <a:endParaRPr lang="en-US" dirty="0"/>
          </a:p>
        </p:txBody>
      </p:sp>
    </p:spTree>
    <p:extLst>
      <p:ext uri="{BB962C8B-B14F-4D97-AF65-F5344CB8AC3E}">
        <p14:creationId xmlns:p14="http://schemas.microsoft.com/office/powerpoint/2010/main" val="1123442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Exception Edits</a:t>
            </a:r>
          </a:p>
        </p:txBody>
      </p:sp>
      <p:grpSp>
        <p:nvGrpSpPr>
          <p:cNvPr id="2" name="Group 4"/>
          <p:cNvGrpSpPr>
            <a:grpSpLocks noChangeAspect="1"/>
          </p:cNvGrpSpPr>
          <p:nvPr/>
        </p:nvGrpSpPr>
        <p:grpSpPr bwMode="auto">
          <a:xfrm>
            <a:off x="934245" y="1320801"/>
            <a:ext cx="7281863" cy="4543425"/>
            <a:chOff x="672" y="1076"/>
            <a:chExt cx="4587" cy="2862"/>
          </a:xfrm>
        </p:grpSpPr>
        <p:sp>
          <p:nvSpPr>
            <p:cNvPr id="6" name="AutoShape 3"/>
            <p:cNvSpPr>
              <a:spLocks noChangeAspect="1" noChangeArrowheads="1" noTextEdit="1"/>
            </p:cNvSpPr>
            <p:nvPr/>
          </p:nvSpPr>
          <p:spPr bwMode="auto">
            <a:xfrm>
              <a:off x="672" y="1162"/>
              <a:ext cx="4352" cy="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733" y="1285"/>
              <a:ext cx="83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EXCEPTION TYPE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609" y="1285"/>
              <a:ext cx="8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ERROR CODE (S)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2346" y="1285"/>
              <a:ext cx="28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INFORMATION NEEDED IN "COMMENTS AND EXPLANATION"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733" y="1515"/>
              <a:ext cx="66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Grade to Age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609" y="1515"/>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SY250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2346" y="1439"/>
              <a:ext cx="28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student's age and details of why student is not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2346" y="1578"/>
              <a:ext cx="18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in an age appropriate grade.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733" y="1878"/>
              <a:ext cx="88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Student Dropped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733" y="2018"/>
              <a:ext cx="95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Out Prior to Age 17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609" y="1948"/>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SY247</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346" y="1732"/>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3152" y="1732"/>
              <a:ext cx="15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Birth, Date of Exit, and an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346" y="1871"/>
              <a:ext cx="28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explanation of details regarding the student's drop out prior to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2346" y="2011"/>
              <a:ext cx="26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the age of 17 and attempts made to retain the student in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2346" y="2150"/>
              <a:ext cx="9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school.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733" y="2311"/>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Primary Disability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733" y="2450"/>
              <a:ext cx="77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of 11 or 12 and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733" y="2590"/>
              <a:ext cx="95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outside acceptable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733" y="2729"/>
              <a:ext cx="51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age range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1609" y="2450"/>
              <a:ext cx="70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SY111, SY112,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1609" y="2590"/>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SY113</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2346" y="244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3152" y="2443"/>
              <a:ext cx="204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Birth, The Sped Part C Referral Code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2346" y="2583"/>
              <a:ext cx="260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being reported, and an explanation of why the student's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2346" y="2722"/>
              <a:ext cx="205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disability has not been updated.  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733" y="2882"/>
              <a:ext cx="911"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733" y="3022"/>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itchFamily="34" charset="0"/>
                  <a:cs typeface="Arial" pitchFamily="34" charset="0"/>
                </a:rPr>
                <a:t>in Error on Previous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733" y="3161"/>
              <a:ext cx="507"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SPED EOY</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1609" y="3022"/>
              <a:ext cx="327" cy="1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itchFamily="34" charset="0"/>
                  <a:cs typeface="Arial" pitchFamily="34" charset="0"/>
                </a:rPr>
                <a:t>SY108</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2346" y="2876"/>
              <a:ext cx="80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a:ln>
                    <a:noFill/>
                  </a:ln>
                  <a:solidFill>
                    <a:srgbClr val="000000"/>
                  </a:solidFill>
                  <a:effectLst/>
                  <a:latin typeface="Calibri" pitchFamily="34" charset="0"/>
                  <a:cs typeface="Arial" pitchFamily="34" charset="0"/>
                </a:rPr>
                <a:t>Please provide the </a:t>
              </a:r>
              <a:endParaRPr kumimoji="0" lang="en-US" altLang="en-US" sz="1800" b="0" i="0" u="none" strike="sngStrike" cap="none" normalizeH="0" baseline="0" dirty="0">
                <a:ln>
                  <a:noFill/>
                </a:ln>
                <a:solidFill>
                  <a:schemeClr val="tx1"/>
                </a:solidFill>
                <a:effectLst/>
                <a:cs typeface="Arial" pitchFamily="34" charset="0"/>
              </a:endParaRPr>
            </a:p>
          </p:txBody>
        </p:sp>
        <p:sp>
          <p:nvSpPr>
            <p:cNvPr id="37" name="Rectangle 35"/>
            <p:cNvSpPr>
              <a:spLocks noChangeArrowheads="1"/>
            </p:cNvSpPr>
            <p:nvPr/>
          </p:nvSpPr>
          <p:spPr bwMode="auto">
            <a:xfrm>
              <a:off x="3152" y="2876"/>
              <a:ext cx="189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a:ln>
                    <a:noFill/>
                  </a:ln>
                  <a:solidFill>
                    <a:srgbClr val="000000"/>
                  </a:solidFill>
                  <a:effectLst/>
                  <a:latin typeface="Calibri" pitchFamily="34" charset="0"/>
                  <a:cs typeface="Arial" pitchFamily="34" charset="0"/>
                </a:rPr>
                <a:t>Date of Exit, Basis of Exit and the reason the </a:t>
              </a:r>
              <a:endParaRPr kumimoji="0" lang="en-US" altLang="en-US" sz="1800" b="0" i="0" u="none" strike="sngStrike" cap="none" normalizeH="0" baseline="0" dirty="0">
                <a:ln>
                  <a:noFill/>
                </a:ln>
                <a:solidFill>
                  <a:schemeClr val="tx1"/>
                </a:solidFill>
                <a:effectLst/>
                <a:cs typeface="Arial" pitchFamily="34" charset="0"/>
              </a:endParaRPr>
            </a:p>
          </p:txBody>
        </p:sp>
        <p:sp>
          <p:nvSpPr>
            <p:cNvPr id="38" name="Rectangle 36"/>
            <p:cNvSpPr>
              <a:spLocks noChangeArrowheads="1"/>
            </p:cNvSpPr>
            <p:nvPr/>
          </p:nvSpPr>
          <p:spPr bwMode="auto">
            <a:xfrm>
              <a:off x="2346" y="3015"/>
              <a:ext cx="242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s</a:t>
              </a:r>
              <a:r>
                <a:rPr kumimoji="0" lang="en-US" altLang="en-US" sz="1300" b="0" i="1" u="none" strike="sngStrike" cap="none" normalizeH="0" baseline="0" dirty="0">
                  <a:ln>
                    <a:noFill/>
                  </a:ln>
                  <a:solidFill>
                    <a:srgbClr val="000000"/>
                  </a:solidFill>
                  <a:effectLst/>
                  <a:latin typeface="Calibri" pitchFamily="34" charset="0"/>
                  <a:cs typeface="Arial" pitchFamily="34" charset="0"/>
                </a:rPr>
                <a:t>tudent was reported in error on the previous SPED EOY.  </a:t>
              </a:r>
              <a:endParaRPr kumimoji="0" lang="en-US" altLang="en-US" sz="1800" b="0" i="0" u="none" strike="sngStrike" cap="none" normalizeH="0" baseline="0" dirty="0">
                <a:ln>
                  <a:noFill/>
                </a:ln>
                <a:solidFill>
                  <a:schemeClr val="tx1"/>
                </a:solidFill>
                <a:effectLst/>
                <a:cs typeface="Arial" pitchFamily="34" charset="0"/>
              </a:endParaRPr>
            </a:p>
          </p:txBody>
        </p:sp>
        <p:sp>
          <p:nvSpPr>
            <p:cNvPr id="39" name="Rectangle 37"/>
            <p:cNvSpPr>
              <a:spLocks noChangeArrowheads="1"/>
            </p:cNvSpPr>
            <p:nvPr/>
          </p:nvSpPr>
          <p:spPr bwMode="auto">
            <a:xfrm>
              <a:off x="2346" y="3154"/>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733" y="3378"/>
              <a:ext cx="91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733" y="3517"/>
              <a:ext cx="5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in Error on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733" y="3657"/>
              <a:ext cx="84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itchFamily="34" charset="0"/>
                  <a:cs typeface="Arial" pitchFamily="34" charset="0"/>
                </a:rPr>
                <a:t>December Count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3" name="Rectangle 41"/>
            <p:cNvSpPr>
              <a:spLocks noChangeArrowheads="1"/>
            </p:cNvSpPr>
            <p:nvPr/>
          </p:nvSpPr>
          <p:spPr bwMode="auto">
            <a:xfrm>
              <a:off x="1609" y="3517"/>
              <a:ext cx="65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itchFamily="34" charset="0"/>
                  <a:cs typeface="Arial" pitchFamily="34" charset="0"/>
                </a:rPr>
                <a:t>SY107, SY109</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2346" y="343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3152" y="3433"/>
              <a:ext cx="191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Date of Exit, Basis of Exit, and reason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2346" y="3573"/>
              <a:ext cx="29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student was reported in error on the previous December Count.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2346" y="3712"/>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8" name="Line 46"/>
            <p:cNvSpPr>
              <a:spLocks noChangeShapeType="1"/>
            </p:cNvSpPr>
            <p:nvPr/>
          </p:nvSpPr>
          <p:spPr bwMode="auto">
            <a:xfrm flipV="1">
              <a:off x="712"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Rectangle 47"/>
            <p:cNvSpPr>
              <a:spLocks noChangeArrowheads="1"/>
            </p:cNvSpPr>
            <p:nvPr/>
          </p:nvSpPr>
          <p:spPr bwMode="auto">
            <a:xfrm>
              <a:off x="712"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Line 48"/>
            <p:cNvSpPr>
              <a:spLocks noChangeShapeType="1"/>
            </p:cNvSpPr>
            <p:nvPr/>
          </p:nvSpPr>
          <p:spPr bwMode="auto">
            <a:xfrm flipV="1">
              <a:off x="1588"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49"/>
            <p:cNvSpPr>
              <a:spLocks noChangeArrowheads="1"/>
            </p:cNvSpPr>
            <p:nvPr/>
          </p:nvSpPr>
          <p:spPr bwMode="auto">
            <a:xfrm>
              <a:off x="1588"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50"/>
            <p:cNvSpPr>
              <a:spLocks noChangeShapeType="1"/>
            </p:cNvSpPr>
            <p:nvPr/>
          </p:nvSpPr>
          <p:spPr bwMode="auto">
            <a:xfrm flipV="1">
              <a:off x="2325"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51"/>
            <p:cNvSpPr>
              <a:spLocks noChangeArrowheads="1"/>
            </p:cNvSpPr>
            <p:nvPr/>
          </p:nvSpPr>
          <p:spPr bwMode="auto">
            <a:xfrm>
              <a:off x="2325"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52"/>
            <p:cNvSpPr>
              <a:spLocks noChangeShapeType="1"/>
            </p:cNvSpPr>
            <p:nvPr/>
          </p:nvSpPr>
          <p:spPr bwMode="auto">
            <a:xfrm flipV="1">
              <a:off x="5057"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53"/>
            <p:cNvSpPr>
              <a:spLocks noChangeArrowheads="1"/>
            </p:cNvSpPr>
            <p:nvPr/>
          </p:nvSpPr>
          <p:spPr bwMode="auto">
            <a:xfrm>
              <a:off x="5057"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4"/>
            <p:cNvSpPr>
              <a:spLocks noChangeArrowheads="1"/>
            </p:cNvSpPr>
            <p:nvPr/>
          </p:nvSpPr>
          <p:spPr bwMode="auto">
            <a:xfrm>
              <a:off x="705" y="1076"/>
              <a:ext cx="21" cy="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5"/>
            <p:cNvSpPr>
              <a:spLocks noChangeArrowheads="1"/>
            </p:cNvSpPr>
            <p:nvPr/>
          </p:nvSpPr>
          <p:spPr bwMode="auto">
            <a:xfrm>
              <a:off x="1581"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p:cNvSpPr>
              <a:spLocks noChangeArrowheads="1"/>
            </p:cNvSpPr>
            <p:nvPr/>
          </p:nvSpPr>
          <p:spPr bwMode="auto">
            <a:xfrm>
              <a:off x="2318"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7"/>
            <p:cNvSpPr>
              <a:spLocks noChangeArrowheads="1"/>
            </p:cNvSpPr>
            <p:nvPr/>
          </p:nvSpPr>
          <p:spPr bwMode="auto">
            <a:xfrm>
              <a:off x="5050"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8"/>
            <p:cNvSpPr>
              <a:spLocks noChangeArrowheads="1"/>
            </p:cNvSpPr>
            <p:nvPr/>
          </p:nvSpPr>
          <p:spPr bwMode="auto">
            <a:xfrm>
              <a:off x="726" y="1076"/>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59"/>
            <p:cNvSpPr>
              <a:spLocks noChangeArrowheads="1"/>
            </p:cNvSpPr>
            <p:nvPr/>
          </p:nvSpPr>
          <p:spPr bwMode="auto">
            <a:xfrm>
              <a:off x="726" y="1418"/>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0"/>
            <p:cNvSpPr>
              <a:spLocks noChangeArrowheads="1"/>
            </p:cNvSpPr>
            <p:nvPr/>
          </p:nvSpPr>
          <p:spPr bwMode="auto">
            <a:xfrm>
              <a:off x="726" y="1711"/>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1"/>
            <p:cNvSpPr>
              <a:spLocks noChangeArrowheads="1"/>
            </p:cNvSpPr>
            <p:nvPr/>
          </p:nvSpPr>
          <p:spPr bwMode="auto">
            <a:xfrm>
              <a:off x="726" y="2283"/>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2"/>
            <p:cNvSpPr>
              <a:spLocks noChangeArrowheads="1"/>
            </p:cNvSpPr>
            <p:nvPr/>
          </p:nvSpPr>
          <p:spPr bwMode="auto">
            <a:xfrm>
              <a:off x="726" y="285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3"/>
            <p:cNvSpPr>
              <a:spLocks noChangeArrowheads="1"/>
            </p:cNvSpPr>
            <p:nvPr/>
          </p:nvSpPr>
          <p:spPr bwMode="auto">
            <a:xfrm>
              <a:off x="726" y="3287"/>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4"/>
            <p:cNvSpPr>
              <a:spLocks noChangeArrowheads="1"/>
            </p:cNvSpPr>
            <p:nvPr/>
          </p:nvSpPr>
          <p:spPr bwMode="auto">
            <a:xfrm>
              <a:off x="726" y="384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56</a:t>
            </a:fld>
            <a:endParaRPr lang="en-US" dirty="0"/>
          </a:p>
        </p:txBody>
      </p:sp>
      <p:sp>
        <p:nvSpPr>
          <p:cNvPr id="67" name="TextBox 66">
            <a:extLst>
              <a:ext uri="{FF2B5EF4-FFF2-40B4-BE49-F238E27FC236}">
                <a16:creationId xmlns:a16="http://schemas.microsoft.com/office/drawing/2014/main" id="{1198BBD0-EA20-4E8A-F222-7E5E58F211B6}"/>
              </a:ext>
            </a:extLst>
          </p:cNvPr>
          <p:cNvSpPr txBox="1"/>
          <p:nvPr/>
        </p:nvSpPr>
        <p:spPr>
          <a:xfrm>
            <a:off x="896145" y="5831215"/>
            <a:ext cx="7275513" cy="523220"/>
          </a:xfrm>
          <a:prstGeom prst="rect">
            <a:avLst/>
          </a:prstGeom>
          <a:noFill/>
        </p:spPr>
        <p:txBody>
          <a:bodyPr wrap="square">
            <a:spAutoFit/>
          </a:bodyPr>
          <a:lstStyle/>
          <a:p>
            <a:pPr marL="45720" indent="0">
              <a:buNone/>
            </a:pPr>
            <a:r>
              <a:rPr lang="en-US" sz="1400" dirty="0">
                <a:solidFill>
                  <a:schemeClr val="tx1"/>
                </a:solidFill>
                <a:latin typeface="+mn-lt"/>
              </a:rPr>
              <a:t>Business rules at the Snapshot level that may require an exception request. </a:t>
            </a:r>
          </a:p>
          <a:p>
            <a:pPr marL="331470" indent="-285750"/>
            <a:r>
              <a:rPr lang="en-US" sz="1400" dirty="0">
                <a:solidFill>
                  <a:schemeClr val="tx1"/>
                </a:solidFill>
                <a:latin typeface="+mn-lt"/>
              </a:rPr>
              <a:t>Snapshot Exception Template found </a:t>
            </a:r>
            <a:r>
              <a:rPr lang="en-US" sz="1400" dirty="0">
                <a:solidFill>
                  <a:schemeClr val="tx1"/>
                </a:solidFill>
                <a:latin typeface="+mn-lt"/>
                <a:hlinkClick r:id="rId2"/>
              </a:rPr>
              <a:t>here</a:t>
            </a:r>
            <a:r>
              <a:rPr lang="en-US" sz="1400" dirty="0">
                <a:solidFill>
                  <a:schemeClr val="tx1"/>
                </a:solidFill>
                <a:latin typeface="+mn-lt"/>
              </a:rPr>
              <a:t> under Additional Links.</a:t>
            </a:r>
          </a:p>
        </p:txBody>
      </p:sp>
    </p:spTree>
    <p:extLst>
      <p:ext uri="{BB962C8B-B14F-4D97-AF65-F5344CB8AC3E}">
        <p14:creationId xmlns:p14="http://schemas.microsoft.com/office/powerpoint/2010/main" val="3039329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768" y="264039"/>
            <a:ext cx="6544282" cy="756418"/>
          </a:xfrm>
        </p:spPr>
        <p:txBody>
          <a:bodyPr>
            <a:normAutofit fontScale="90000"/>
          </a:bodyPr>
          <a:lstStyle/>
          <a:p>
            <a:r>
              <a:rPr lang="en-US" sz="2800" dirty="0"/>
              <a:t>Special Education End of Year: Exception Requests</a:t>
            </a:r>
          </a:p>
        </p:txBody>
      </p:sp>
      <p:sp>
        <p:nvSpPr>
          <p:cNvPr id="3" name="Content Placeholder 2"/>
          <p:cNvSpPr>
            <a:spLocks noGrp="1"/>
          </p:cNvSpPr>
          <p:nvPr>
            <p:ph idx="1"/>
          </p:nvPr>
        </p:nvSpPr>
        <p:spPr>
          <a:xfrm>
            <a:off x="628650" y="1489673"/>
            <a:ext cx="7886700" cy="4640674"/>
          </a:xfrm>
        </p:spPr>
        <p:txBody>
          <a:bodyPr>
            <a:normAutofit fontScale="92500"/>
          </a:bodyPr>
          <a:lstStyle/>
          <a:p>
            <a:pPr marL="0" indent="0">
              <a:buNone/>
            </a:pPr>
            <a:r>
              <a:rPr lang="en-US" sz="1900" u="sng" dirty="0"/>
              <a:t>Exception Requests Due to CDE By        Thursday, August 31</a:t>
            </a:r>
            <a:r>
              <a:rPr lang="en-US" sz="1900" u="sng" baseline="30000" dirty="0"/>
              <a:t>st</a:t>
            </a:r>
            <a:r>
              <a:rPr lang="en-US" sz="1900" u="sng" dirty="0"/>
              <a:t> </a:t>
            </a:r>
          </a:p>
          <a:p>
            <a:r>
              <a:rPr lang="en-US" sz="1600" dirty="0"/>
              <a:t>To find the Sped EOY Exception template click </a:t>
            </a:r>
            <a:r>
              <a:rPr lang="en-US" sz="1600" dirty="0">
                <a:hlinkClick r:id="rId2"/>
              </a:rPr>
              <a:t>here</a:t>
            </a:r>
            <a:r>
              <a:rPr lang="en-US" sz="1600" dirty="0"/>
              <a:t> and go to Additional Resources section</a:t>
            </a:r>
            <a:endParaRPr lang="en-US" sz="1600" u="sng" dirty="0"/>
          </a:p>
          <a:p>
            <a:r>
              <a:rPr lang="en-US" sz="1600" dirty="0"/>
              <a:t>Please save your filled out exception template in your AU # Syncplicity folder and email me at </a:t>
            </a:r>
            <a:r>
              <a:rPr lang="en-US" sz="1600" dirty="0">
                <a:hlinkClick r:id="rId3"/>
              </a:rPr>
              <a:t>Heitman_l@cde.state.co.us</a:t>
            </a:r>
            <a:r>
              <a:rPr lang="en-US" sz="1600" dirty="0"/>
              <a:t>  to let me know it’s ready for upload. I will email you if I have questions and/or once it has been uploaded to the Data Pipeline. The errors should resolve once you create a new snapshot. </a:t>
            </a:r>
          </a:p>
          <a:p>
            <a:r>
              <a:rPr lang="en-US" sz="1600" dirty="0"/>
              <a:t>Explanation box must have 400 characters or less</a:t>
            </a:r>
          </a:p>
          <a:p>
            <a:pPr lvl="1"/>
            <a:r>
              <a:rPr lang="en-US" sz="1600" dirty="0"/>
              <a:t>LEN Function under “Formulas/Insert Function” tells you how many characters are in a cell</a:t>
            </a:r>
          </a:p>
          <a:p>
            <a:pPr marL="457200" lvl="1" indent="0">
              <a:buNone/>
            </a:pPr>
            <a:endParaRPr lang="en-US" sz="1600" dirty="0"/>
          </a:p>
          <a:p>
            <a:r>
              <a:rPr lang="en-US" sz="1700" dirty="0"/>
              <a:t>Be sure to download the Sped EOY template and not the EOY template – they are different</a:t>
            </a:r>
          </a:p>
          <a:p>
            <a:endParaRPr lang="en-US" sz="1700" dirty="0"/>
          </a:p>
          <a:p>
            <a:r>
              <a:rPr lang="en-US" sz="1700" dirty="0"/>
              <a:t>Format on the template must be </a:t>
            </a:r>
            <a:r>
              <a:rPr lang="en-US" sz="1700" i="1" dirty="0"/>
              <a:t>exactly </a:t>
            </a:r>
            <a:r>
              <a:rPr lang="en-US" sz="1700" dirty="0"/>
              <a:t>as specified or file won’t upload – double check </a:t>
            </a:r>
            <a:r>
              <a:rPr lang="en-US" sz="1700" dirty="0" err="1"/>
              <a:t>sasid</a:t>
            </a:r>
            <a:r>
              <a:rPr lang="en-US" sz="1700" dirty="0"/>
              <a:t>, error code, </a:t>
            </a:r>
            <a:r>
              <a:rPr lang="en-US" sz="1700" dirty="0" err="1"/>
              <a:t>etc</a:t>
            </a:r>
            <a:endParaRPr lang="en-US" sz="1700" dirty="0"/>
          </a:p>
          <a:p>
            <a:endParaRPr lang="en-US" sz="1700" dirty="0"/>
          </a:p>
          <a:p>
            <a:r>
              <a:rPr lang="en-US" sz="1700" dirty="0"/>
              <a:t>SY247 exceptions? Check Warning SY282 first to be sure the student didn’t transfer to a different AU</a:t>
            </a:r>
          </a:p>
          <a:p>
            <a:endParaRPr lang="en-US" sz="1600" u="sng" dirty="0"/>
          </a:p>
          <a:p>
            <a:pPr marL="0" indent="0">
              <a:buNone/>
            </a:pPr>
            <a:endParaRPr lang="en-US" sz="1600" i="1" dirty="0"/>
          </a:p>
          <a:p>
            <a:pPr marL="0" indent="0">
              <a:buNone/>
            </a:pPr>
            <a:endParaRPr lang="en-US" sz="1600" i="1" dirty="0"/>
          </a:p>
          <a:p>
            <a:pPr marL="0" indent="0">
              <a:buNone/>
            </a:pPr>
            <a:endParaRPr lang="en-US" sz="1800" dirty="0"/>
          </a:p>
        </p:txBody>
      </p:sp>
      <p:sp>
        <p:nvSpPr>
          <p:cNvPr id="8" name="Right Arrow 4">
            <a:extLst>
              <a:ext uri="{FF2B5EF4-FFF2-40B4-BE49-F238E27FC236}">
                <a16:creationId xmlns:a16="http://schemas.microsoft.com/office/drawing/2014/main" id="{941E9AE9-8263-40EB-9AE5-F922A80D7E59}"/>
              </a:ext>
            </a:extLst>
          </p:cNvPr>
          <p:cNvSpPr/>
          <p:nvPr/>
        </p:nvSpPr>
        <p:spPr>
          <a:xfrm>
            <a:off x="3873541" y="1489673"/>
            <a:ext cx="269823" cy="21437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55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EOY Missing Exits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58</a:t>
            </a:fld>
            <a:endParaRPr lang="en-US" dirty="0"/>
          </a:p>
        </p:txBody>
      </p:sp>
    </p:spTree>
    <p:extLst>
      <p:ext uri="{BB962C8B-B14F-4D97-AF65-F5344CB8AC3E}">
        <p14:creationId xmlns:p14="http://schemas.microsoft.com/office/powerpoint/2010/main" val="185444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2800" dirty="0">
                <a:latin typeface="+mn-lt"/>
              </a:rPr>
              <a:t>ERROR CODE SY108</a:t>
            </a:r>
          </a:p>
        </p:txBody>
      </p:sp>
      <p:sp>
        <p:nvSpPr>
          <p:cNvPr id="3" name="Content Placeholder 2"/>
          <p:cNvSpPr>
            <a:spLocks noGrp="1"/>
          </p:cNvSpPr>
          <p:nvPr>
            <p:ph idx="1"/>
          </p:nvPr>
        </p:nvSpPr>
        <p:spPr>
          <a:xfrm>
            <a:off x="508210" y="1338349"/>
            <a:ext cx="8311049" cy="4351338"/>
          </a:xfrm>
        </p:spPr>
        <p:txBody>
          <a:bodyPr>
            <a:normAutofit/>
          </a:bodyPr>
          <a:lstStyle/>
          <a:p>
            <a:pPr marL="0" indent="0">
              <a:buNone/>
            </a:pPr>
            <a:r>
              <a:rPr lang="en-US" sz="1800" b="1" dirty="0">
                <a:solidFill>
                  <a:schemeClr val="tx1"/>
                </a:solidFill>
                <a:latin typeface="+mn-lt"/>
              </a:rPr>
              <a:t>Error SY108    </a:t>
            </a:r>
            <a:r>
              <a:rPr lang="en-US" sz="1800" b="1" dirty="0">
                <a:solidFill>
                  <a:schemeClr val="tx1"/>
                </a:solidFill>
              </a:rPr>
              <a:t>T</a:t>
            </a:r>
            <a:r>
              <a:rPr lang="en-US" sz="1800" b="1" dirty="0">
                <a:latin typeface="+mn-lt"/>
              </a:rPr>
              <a:t>riggers when a record that was on last year’s snapshot is missing from the current year snapshot</a:t>
            </a:r>
            <a:endParaRPr lang="en-US" sz="1800" dirty="0">
              <a:latin typeface="+mn-lt"/>
            </a:endParaRPr>
          </a:p>
          <a:p>
            <a:pPr marL="0" indent="0">
              <a:buNone/>
            </a:pPr>
            <a:r>
              <a:rPr lang="en-US" sz="1800" dirty="0">
                <a:solidFill>
                  <a:schemeClr val="tx1"/>
                </a:solidFill>
              </a:rPr>
              <a:t>This </a:t>
            </a:r>
            <a:r>
              <a:rPr lang="en-US" sz="1800" dirty="0"/>
              <a:t>error can trigger</a:t>
            </a:r>
            <a:r>
              <a:rPr lang="en-US" sz="1800" dirty="0">
                <a:solidFill>
                  <a:schemeClr val="tx1"/>
                </a:solidFill>
              </a:rPr>
              <a:t> for the following reason(s) that do not need an exception:  </a:t>
            </a:r>
            <a:endParaRPr lang="en-US" sz="1800" dirty="0">
              <a:solidFill>
                <a:schemeClr val="tx1"/>
              </a:solidFill>
              <a:latin typeface="+mn-lt"/>
            </a:endParaRPr>
          </a:p>
          <a:p>
            <a:pPr marL="742950" lvl="2" indent="-285750">
              <a:spcBef>
                <a:spcPts val="1000"/>
              </a:spcBef>
            </a:pPr>
            <a:r>
              <a:rPr lang="en-US" sz="1400" dirty="0"/>
              <a:t>Student exited over the summer or in the prior year and has not returned to your AU this year (more information on next two slides regarding this)</a:t>
            </a:r>
          </a:p>
          <a:p>
            <a:pPr marL="800100" lvl="1" indent="-342900"/>
            <a:r>
              <a:rPr lang="en-US" sz="1400" dirty="0">
                <a:solidFill>
                  <a:schemeClr val="tx1"/>
                </a:solidFill>
                <a:latin typeface="+mn-lt"/>
              </a:rPr>
              <a:t>An error exists at the IEP Interchange </a:t>
            </a:r>
          </a:p>
          <a:p>
            <a:pPr marL="800100" lvl="1" indent="-342900"/>
            <a:r>
              <a:rPr lang="en-US" sz="1400" dirty="0">
                <a:solidFill>
                  <a:schemeClr val="tx1"/>
                </a:solidFill>
                <a:latin typeface="+mn-lt"/>
              </a:rPr>
              <a:t>An IEP Interchange file (child or participation) didn’t successfully process</a:t>
            </a:r>
          </a:p>
          <a:p>
            <a:pPr marL="800100" lvl="1" indent="-342900"/>
            <a:r>
              <a:rPr lang="en-US" sz="1400" dirty="0">
                <a:solidFill>
                  <a:schemeClr val="tx1"/>
                </a:solidFill>
                <a:latin typeface="+mn-lt"/>
              </a:rPr>
              <a:t>Criteria Issue (i.e. mismatched SASID or LASID between files, interchange error, </a:t>
            </a:r>
            <a:r>
              <a:rPr lang="en-US" sz="1400" dirty="0" err="1">
                <a:solidFill>
                  <a:schemeClr val="tx1"/>
                </a:solidFill>
                <a:latin typeface="+mn-lt"/>
              </a:rPr>
              <a:t>etc</a:t>
            </a:r>
            <a:r>
              <a:rPr lang="en-US" sz="1400" dirty="0">
                <a:solidFill>
                  <a:schemeClr val="tx1"/>
                </a:solidFill>
                <a:latin typeface="+mn-lt"/>
              </a:rPr>
              <a:t>)</a:t>
            </a:r>
          </a:p>
          <a:p>
            <a:pPr marL="1485900" lvl="2" indent="-342900"/>
            <a:r>
              <a:rPr lang="en-US" sz="1600" dirty="0"/>
              <a:t>Check the Pipeline Report - </a:t>
            </a:r>
            <a:r>
              <a:rPr lang="en-US" sz="1600" b="1" u="sng" dirty="0"/>
              <a:t>Records Not in Snapshot</a:t>
            </a:r>
            <a:r>
              <a:rPr lang="en-US" sz="1600" b="1" dirty="0"/>
              <a:t>  </a:t>
            </a:r>
            <a:r>
              <a:rPr lang="en-US" sz="1600" dirty="0"/>
              <a:t>for details</a:t>
            </a:r>
            <a:endParaRPr lang="en-US" dirty="0"/>
          </a:p>
          <a:p>
            <a:pPr marL="0" lvl="1" indent="0">
              <a:spcBef>
                <a:spcPts val="1000"/>
              </a:spcBef>
              <a:buNone/>
            </a:pPr>
            <a:r>
              <a:rPr lang="en-US" dirty="0">
                <a:solidFill>
                  <a:srgbClr val="FF0000"/>
                </a:solidFill>
              </a:rPr>
              <a:t>Only reason an exception would be used for this error: </a:t>
            </a:r>
            <a:r>
              <a:rPr lang="en-US" sz="1800" dirty="0">
                <a:solidFill>
                  <a:srgbClr val="FF0000"/>
                </a:solidFill>
              </a:rPr>
              <a:t> </a:t>
            </a:r>
          </a:p>
          <a:p>
            <a:pPr marL="285750" lvl="1" indent="-285750">
              <a:spcBef>
                <a:spcPts val="1000"/>
              </a:spcBef>
            </a:pPr>
            <a:r>
              <a:rPr lang="en-US" sz="1800" dirty="0">
                <a:solidFill>
                  <a:srgbClr val="FF0000"/>
                </a:solidFill>
              </a:rPr>
              <a:t>Merged SASID or school closings/unusual circumstan</a:t>
            </a:r>
            <a:r>
              <a:rPr lang="en-US" dirty="0">
                <a:solidFill>
                  <a:srgbClr val="FF0000"/>
                </a:solidFill>
              </a:rPr>
              <a:t>ces</a:t>
            </a:r>
            <a:endParaRPr lang="en-US" sz="1800" dirty="0">
              <a:solidFill>
                <a:srgbClr val="FF0000"/>
              </a:solidFill>
            </a:endParaRPr>
          </a:p>
          <a:p>
            <a:pPr marL="800100" lvl="2" indent="-342900">
              <a:spcBef>
                <a:spcPts val="1000"/>
              </a:spcBef>
            </a:pPr>
            <a:endParaRPr lang="en-US" dirty="0">
              <a:solidFill>
                <a:srgbClr val="5C6670"/>
              </a:solidFill>
              <a:latin typeface="+mj-lt"/>
            </a:endParaRPr>
          </a:p>
          <a:p>
            <a:pPr marL="1028700" lvl="1" indent="-342900"/>
            <a:endParaRPr lang="en-US" sz="1800" dirty="0">
              <a:latin typeface="+mj-lt"/>
            </a:endParaRPr>
          </a:p>
          <a:p>
            <a:pPr lvl="1" indent="0">
              <a:buNone/>
            </a:pPr>
            <a:endParaRPr lang="en-US" sz="1800" dirty="0">
              <a:latin typeface="+mj-lt"/>
            </a:endParaRP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59</a:t>
            </a:fld>
            <a:endParaRPr lang="en-US" dirty="0"/>
          </a:p>
        </p:txBody>
      </p:sp>
    </p:spTree>
    <p:extLst>
      <p:ext uri="{BB962C8B-B14F-4D97-AF65-F5344CB8AC3E}">
        <p14:creationId xmlns:p14="http://schemas.microsoft.com/office/powerpoint/2010/main" val="82014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73" y="184805"/>
            <a:ext cx="8192077" cy="785013"/>
          </a:xfrm>
        </p:spPr>
        <p:txBody>
          <a:bodyPr vert="horz" lIns="91440" tIns="45720" rIns="91440" bIns="45720" rtlCol="0" anchor="ctr">
            <a:normAutofit/>
          </a:bodyPr>
          <a:lstStyle/>
          <a:p>
            <a:pPr>
              <a:defRPr/>
            </a:pPr>
            <a:r>
              <a:rPr lang="en-US" sz="4500">
                <a:latin typeface="+mj-lt"/>
              </a:rPr>
              <a:t>Frequently Used Terms</a:t>
            </a:r>
            <a:endParaRPr lang="en-US" sz="4500" kern="1200" dirty="0">
              <a:latin typeface="+mj-lt"/>
              <a:ea typeface="+mj-ea"/>
              <a:cs typeface="+mj-cs"/>
            </a:endParaRPr>
          </a:p>
        </p:txBody>
      </p:sp>
      <p:graphicFrame>
        <p:nvGraphicFramePr>
          <p:cNvPr id="16" name="Content Placeholder 4"/>
          <p:cNvGraphicFramePr>
            <a:graphicFrameLocks noGrp="1"/>
          </p:cNvGraphicFramePr>
          <p:nvPr>
            <p:ph idx="1"/>
          </p:nvPr>
        </p:nvGraphicFramePr>
        <p:xfrm>
          <a:off x="581891" y="1522153"/>
          <a:ext cx="7813963" cy="4617230"/>
        </p:xfrm>
        <a:graphic>
          <a:graphicData uri="http://schemas.openxmlformats.org/drawingml/2006/table">
            <a:tbl>
              <a:tblPr firstRow="1" bandRow="1">
                <a:tableStyleId>{5C22544A-7EE6-4342-B048-85BDC9FD1C3A}</a:tableStyleId>
              </a:tblPr>
              <a:tblGrid>
                <a:gridCol w="1769682">
                  <a:extLst>
                    <a:ext uri="{9D8B030D-6E8A-4147-A177-3AD203B41FA5}">
                      <a16:colId xmlns:a16="http://schemas.microsoft.com/office/drawing/2014/main" val="20000"/>
                    </a:ext>
                  </a:extLst>
                </a:gridCol>
                <a:gridCol w="6044281">
                  <a:extLst>
                    <a:ext uri="{9D8B030D-6E8A-4147-A177-3AD203B41FA5}">
                      <a16:colId xmlns:a16="http://schemas.microsoft.com/office/drawing/2014/main" val="20001"/>
                    </a:ext>
                  </a:extLst>
                </a:gridCol>
              </a:tblGrid>
              <a:tr h="519869">
                <a:tc>
                  <a:txBody>
                    <a:bodyPr/>
                    <a:lstStyle/>
                    <a:p>
                      <a:r>
                        <a:rPr lang="en-US" sz="2400" b="0" dirty="0">
                          <a:solidFill>
                            <a:schemeClr val="tx1"/>
                          </a:solidFill>
                        </a:rPr>
                        <a:t>Term</a:t>
                      </a:r>
                    </a:p>
                  </a:txBody>
                  <a:tcPr marL="85693" marR="85693" marT="42846" marB="42846">
                    <a:solidFill>
                      <a:schemeClr val="accent2">
                        <a:lumMod val="60000"/>
                        <a:lumOff val="40000"/>
                      </a:schemeClr>
                    </a:solidFill>
                  </a:tcPr>
                </a:tc>
                <a:tc>
                  <a:txBody>
                    <a:bodyPr/>
                    <a:lstStyle/>
                    <a:p>
                      <a:r>
                        <a:rPr lang="en-US" sz="2400" b="0" dirty="0">
                          <a:solidFill>
                            <a:schemeClr val="tx1"/>
                          </a:solidFill>
                        </a:rPr>
                        <a:t>Definition</a:t>
                      </a:r>
                    </a:p>
                  </a:txBody>
                  <a:tcPr marL="85693" marR="85693" marT="42846" marB="42846">
                    <a:solidFill>
                      <a:schemeClr val="accent2">
                        <a:lumMod val="60000"/>
                        <a:lumOff val="40000"/>
                      </a:schemeClr>
                    </a:solidFill>
                  </a:tcPr>
                </a:tc>
                <a:extLst>
                  <a:ext uri="{0D108BD9-81ED-4DB2-BD59-A6C34878D82A}">
                    <a16:rowId xmlns:a16="http://schemas.microsoft.com/office/drawing/2014/main" val="10000"/>
                  </a:ext>
                </a:extLst>
              </a:tr>
              <a:tr h="491305">
                <a:tc>
                  <a:txBody>
                    <a:bodyPr/>
                    <a:lstStyle/>
                    <a:p>
                      <a:r>
                        <a:rPr lang="en-US" sz="1600" b="0" dirty="0">
                          <a:solidFill>
                            <a:schemeClr val="tx1"/>
                          </a:solidFill>
                        </a:rPr>
                        <a:t>Cognos</a:t>
                      </a:r>
                      <a:r>
                        <a:rPr lang="en-US" sz="1200" b="0" dirty="0">
                          <a:solidFill>
                            <a:schemeClr val="tx1"/>
                          </a:solidFill>
                        </a:rPr>
                        <a:t> </a:t>
                      </a:r>
                    </a:p>
                  </a:txBody>
                  <a:tcPr marL="85693" marR="85693" marT="42846" marB="42846">
                    <a:solidFill>
                      <a:schemeClr val="bg2"/>
                    </a:solidFill>
                  </a:tcPr>
                </a:tc>
                <a:tc>
                  <a:txBody>
                    <a:bodyPr/>
                    <a:lstStyle/>
                    <a:p>
                      <a:r>
                        <a:rPr lang="en-US" sz="1200" b="0">
                          <a:solidFill>
                            <a:schemeClr val="tx1"/>
                          </a:solidFill>
                        </a:rPr>
                        <a:t>A type of report in which the user can view</a:t>
                      </a:r>
                      <a:r>
                        <a:rPr lang="en-US" sz="1200" b="0" baseline="0">
                          <a:solidFill>
                            <a:schemeClr val="tx1"/>
                          </a:solidFill>
                        </a:rPr>
                        <a:t> applicable reports that are formatted in a user-friendly environment</a:t>
                      </a:r>
                      <a:endParaRPr lang="en-US" sz="1200" b="0">
                        <a:solidFill>
                          <a:schemeClr val="tx1"/>
                        </a:solidFill>
                      </a:endParaRPr>
                    </a:p>
                  </a:txBody>
                  <a:tcPr marL="85693" marR="85693" marT="42846" marB="42846">
                    <a:solidFill>
                      <a:schemeClr val="bg2"/>
                    </a:solidFill>
                  </a:tcPr>
                </a:tc>
                <a:extLst>
                  <a:ext uri="{0D108BD9-81ED-4DB2-BD59-A6C34878D82A}">
                    <a16:rowId xmlns:a16="http://schemas.microsoft.com/office/drawing/2014/main" val="10001"/>
                  </a:ext>
                </a:extLst>
              </a:tr>
              <a:tr h="491305">
                <a:tc>
                  <a:txBody>
                    <a:bodyPr/>
                    <a:lstStyle/>
                    <a:p>
                      <a:r>
                        <a:rPr lang="en-US" sz="1600" dirty="0"/>
                        <a:t>Data Pipeline</a:t>
                      </a:r>
                    </a:p>
                  </a:txBody>
                  <a:tcPr marL="85693" marR="85693" marT="42846" marB="42846">
                    <a:solidFill>
                      <a:schemeClr val="accent3">
                        <a:lumMod val="60000"/>
                        <a:lumOff val="40000"/>
                      </a:schemeClr>
                    </a:solidFill>
                  </a:tcPr>
                </a:tc>
                <a:tc>
                  <a:txBody>
                    <a:bodyPr/>
                    <a:lstStyle/>
                    <a:p>
                      <a:r>
                        <a:rPr lang="en-US" sz="1200" dirty="0"/>
                        <a:t>A streamlined approach to efficiently move required education information</a:t>
                      </a:r>
                      <a:r>
                        <a:rPr lang="en-US" sz="1200" baseline="0" dirty="0"/>
                        <a:t> from school districts to the CDE </a:t>
                      </a:r>
                      <a:endParaRPr lang="en-US" sz="1200" dirty="0"/>
                    </a:p>
                  </a:txBody>
                  <a:tcPr marL="85693" marR="85693" marT="42846" marB="42846">
                    <a:solidFill>
                      <a:schemeClr val="accent3">
                        <a:lumMod val="60000"/>
                        <a:lumOff val="40000"/>
                      </a:schemeClr>
                    </a:solidFill>
                  </a:tcPr>
                </a:tc>
                <a:extLst>
                  <a:ext uri="{0D108BD9-81ED-4DB2-BD59-A6C34878D82A}">
                    <a16:rowId xmlns:a16="http://schemas.microsoft.com/office/drawing/2014/main" val="10002"/>
                  </a:ext>
                </a:extLst>
              </a:tr>
              <a:tr h="491305">
                <a:tc>
                  <a:txBody>
                    <a:bodyPr/>
                    <a:lstStyle/>
                    <a:p>
                      <a:r>
                        <a:rPr lang="en-US" sz="1600" dirty="0"/>
                        <a:t>DMS</a:t>
                      </a:r>
                    </a:p>
                  </a:txBody>
                  <a:tcPr marL="85693" marR="85693" marT="42846" marB="42846">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The ESSU Data Management System (DMS) is a single sign on system that assists AUs in meeting accountability requirements for Special Education and Gifted Education.</a:t>
                      </a:r>
                    </a:p>
                    <a:p>
                      <a:endParaRPr lang="en-US" sz="1200" dirty="0"/>
                    </a:p>
                  </a:txBody>
                  <a:tcPr marL="85693" marR="85693" marT="42846" marB="42846">
                    <a:solidFill>
                      <a:schemeClr val="bg2"/>
                    </a:solidFill>
                  </a:tcPr>
                </a:tc>
                <a:extLst>
                  <a:ext uri="{0D108BD9-81ED-4DB2-BD59-A6C34878D82A}">
                    <a16:rowId xmlns:a16="http://schemas.microsoft.com/office/drawing/2014/main" val="10003"/>
                  </a:ext>
                </a:extLst>
              </a:tr>
              <a:tr h="491305">
                <a:tc>
                  <a:txBody>
                    <a:bodyPr/>
                    <a:lstStyle/>
                    <a:p>
                      <a:r>
                        <a:rPr lang="en-US" sz="1600" dirty="0"/>
                        <a:t>Interchange</a:t>
                      </a:r>
                    </a:p>
                  </a:txBody>
                  <a:tcPr marL="85693" marR="85693" marT="42846" marB="42846">
                    <a:solidFill>
                      <a:schemeClr val="bg2">
                        <a:lumMod val="90000"/>
                      </a:schemeClr>
                    </a:solidFill>
                  </a:tcPr>
                </a:tc>
                <a:tc>
                  <a:txBody>
                    <a:bodyPr/>
                    <a:lstStyle/>
                    <a:p>
                      <a:r>
                        <a:rPr lang="en-US" sz="1200" dirty="0"/>
                        <a:t>The data holding place within the Data Pipeline. A method</a:t>
                      </a:r>
                      <a:r>
                        <a:rPr lang="en-US" sz="1200" baseline="0" dirty="0"/>
                        <a:t> of providing data to CDE in which  LEA’s may choose from multiple file formats to submit data throughout the year.  </a:t>
                      </a:r>
                      <a:endParaRPr lang="en-US" sz="1200" dirty="0"/>
                    </a:p>
                  </a:txBody>
                  <a:tcPr marL="85693" marR="85693" marT="42846" marB="42846">
                    <a:solidFill>
                      <a:schemeClr val="bg2">
                        <a:lumMod val="90000"/>
                      </a:schemeClr>
                    </a:solidFill>
                  </a:tcPr>
                </a:tc>
                <a:extLst>
                  <a:ext uri="{0D108BD9-81ED-4DB2-BD59-A6C34878D82A}">
                    <a16:rowId xmlns:a16="http://schemas.microsoft.com/office/drawing/2014/main" val="10004"/>
                  </a:ext>
                </a:extLst>
              </a:tr>
              <a:tr h="491305">
                <a:tc>
                  <a:txBody>
                    <a:bodyPr/>
                    <a:lstStyle/>
                    <a:p>
                      <a:r>
                        <a:rPr lang="en-US" sz="1600" dirty="0"/>
                        <a:t>LAM</a:t>
                      </a:r>
                    </a:p>
                  </a:txBody>
                  <a:tcPr marL="85693" marR="85693" marT="42846" marB="42846">
                    <a:solidFill>
                      <a:schemeClr val="bg2"/>
                    </a:solidFill>
                  </a:tcPr>
                </a:tc>
                <a:tc>
                  <a:txBody>
                    <a:bodyPr/>
                    <a:lstStyle/>
                    <a:p>
                      <a:r>
                        <a:rPr lang="en-US" sz="1200"/>
                        <a:t>Local Access</a:t>
                      </a:r>
                      <a:r>
                        <a:rPr lang="en-US" sz="1200" baseline="0"/>
                        <a:t> Manager responsible for assigning the appropriate access to CDE applications</a:t>
                      </a:r>
                      <a:endParaRPr lang="en-US" sz="1200"/>
                    </a:p>
                  </a:txBody>
                  <a:tcPr marL="85693" marR="85693" marT="42846" marB="42846">
                    <a:solidFill>
                      <a:schemeClr val="bg2"/>
                    </a:solidFill>
                  </a:tcPr>
                </a:tc>
                <a:extLst>
                  <a:ext uri="{0D108BD9-81ED-4DB2-BD59-A6C34878D82A}">
                    <a16:rowId xmlns:a16="http://schemas.microsoft.com/office/drawing/2014/main" val="10005"/>
                  </a:ext>
                </a:extLst>
              </a:tr>
              <a:tr h="305637">
                <a:tc>
                  <a:txBody>
                    <a:bodyPr/>
                    <a:lstStyle/>
                    <a:p>
                      <a:r>
                        <a:rPr lang="en-US" sz="1600" dirty="0"/>
                        <a:t>LEA</a:t>
                      </a:r>
                    </a:p>
                  </a:txBody>
                  <a:tcPr marL="85693" marR="85693" marT="42846" marB="42846">
                    <a:solidFill>
                      <a:schemeClr val="bg2">
                        <a:lumMod val="90000"/>
                      </a:schemeClr>
                    </a:solidFill>
                  </a:tcPr>
                </a:tc>
                <a:tc>
                  <a:txBody>
                    <a:bodyPr/>
                    <a:lstStyle/>
                    <a:p>
                      <a:r>
                        <a:rPr lang="en-US" sz="1200"/>
                        <a:t>Local Education Agencies</a:t>
                      </a:r>
                    </a:p>
                  </a:txBody>
                  <a:tcPr marL="85693" marR="85693" marT="42846" marB="42846">
                    <a:solidFill>
                      <a:schemeClr val="bg2">
                        <a:lumMod val="90000"/>
                      </a:schemeClr>
                    </a:solidFill>
                  </a:tcPr>
                </a:tc>
                <a:extLst>
                  <a:ext uri="{0D108BD9-81ED-4DB2-BD59-A6C34878D82A}">
                    <a16:rowId xmlns:a16="http://schemas.microsoft.com/office/drawing/2014/main" val="10006"/>
                  </a:ext>
                </a:extLst>
              </a:tr>
              <a:tr h="491305">
                <a:tc>
                  <a:txBody>
                    <a:bodyPr/>
                    <a:lstStyle/>
                    <a:p>
                      <a:r>
                        <a:rPr lang="en-US" sz="1600" dirty="0" err="1"/>
                        <a:t>IdM</a:t>
                      </a:r>
                      <a:endParaRPr lang="en-US" sz="1600" dirty="0"/>
                    </a:p>
                  </a:txBody>
                  <a:tcPr marL="85693" marR="85693" marT="42846" marB="42846">
                    <a:solidFill>
                      <a:schemeClr val="bg2"/>
                    </a:solidFill>
                  </a:tcPr>
                </a:tc>
                <a:tc>
                  <a:txBody>
                    <a:bodyPr/>
                    <a:lstStyle/>
                    <a:p>
                      <a:r>
                        <a:rPr lang="en-US" sz="1200"/>
                        <a:t>Identity</a:t>
                      </a:r>
                      <a:r>
                        <a:rPr lang="en-US" sz="1200" baseline="0"/>
                        <a:t> Management.  A single sign on system, allowing the user to navigate between the applications without entering user ID information a second time. </a:t>
                      </a:r>
                      <a:endParaRPr lang="en-US" sz="1200"/>
                    </a:p>
                  </a:txBody>
                  <a:tcPr marL="85693" marR="85693" marT="42846" marB="42846">
                    <a:solidFill>
                      <a:schemeClr val="bg2"/>
                    </a:solidFill>
                  </a:tcPr>
                </a:tc>
                <a:extLst>
                  <a:ext uri="{0D108BD9-81ED-4DB2-BD59-A6C34878D82A}">
                    <a16:rowId xmlns:a16="http://schemas.microsoft.com/office/drawing/2014/main" val="10007"/>
                  </a:ext>
                </a:extLst>
              </a:tr>
              <a:tr h="676972">
                <a:tc>
                  <a:txBody>
                    <a:bodyPr/>
                    <a:lstStyle/>
                    <a:p>
                      <a:r>
                        <a:rPr lang="en-US" sz="1600" dirty="0"/>
                        <a:t>Snapshot</a:t>
                      </a:r>
                    </a:p>
                  </a:txBody>
                  <a:tcPr marL="85693" marR="85693" marT="42846" marB="42846">
                    <a:solidFill>
                      <a:schemeClr val="bg2">
                        <a:lumMod val="90000"/>
                      </a:schemeClr>
                    </a:solidFill>
                  </a:tcPr>
                </a:tc>
                <a:tc>
                  <a:txBody>
                    <a:bodyPr/>
                    <a:lstStyle/>
                    <a:p>
                      <a:r>
                        <a:rPr lang="en-US" sz="1200" dirty="0"/>
                        <a:t>A date in time when data is pulled from the appropriate interchanges, validated by additional business rules, and approval given that signifies</a:t>
                      </a:r>
                      <a:r>
                        <a:rPr lang="en-US" sz="1200" baseline="0" dirty="0"/>
                        <a:t> it was accurately reported for a specific point in time by an LEA</a:t>
                      </a:r>
                      <a:endParaRPr lang="en-US" sz="1200" dirty="0"/>
                    </a:p>
                  </a:txBody>
                  <a:tcPr marL="85693" marR="85693" marT="42846" marB="42846">
                    <a:solidFill>
                      <a:schemeClr val="bg2">
                        <a:lumMod val="90000"/>
                      </a:schemeClr>
                    </a:solidFill>
                  </a:tcPr>
                </a:tc>
                <a:extLst>
                  <a:ext uri="{0D108BD9-81ED-4DB2-BD59-A6C34878D82A}">
                    <a16:rowId xmlns:a16="http://schemas.microsoft.com/office/drawing/2014/main" val="10008"/>
                  </a:ext>
                </a:extLst>
              </a:tr>
            </a:tbl>
          </a:graphicData>
        </a:graphic>
      </p:graphicFrame>
      <p:sp>
        <p:nvSpPr>
          <p:cNvPr id="2" name="Slide Number Placeholder 1">
            <a:extLst>
              <a:ext uri="{FF2B5EF4-FFF2-40B4-BE49-F238E27FC236}">
                <a16:creationId xmlns:a16="http://schemas.microsoft.com/office/drawing/2014/main" id="{F316C7F6-948C-469F-A124-562E24E12643}"/>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031805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4320"/>
            <a:ext cx="8641080" cy="710141"/>
          </a:xfrm>
        </p:spPr>
        <p:txBody>
          <a:bodyPr>
            <a:noAutofit/>
          </a:bodyPr>
          <a:lstStyle/>
          <a:p>
            <a:pPr lvl="1" algn="l" rtl="0">
              <a:lnSpc>
                <a:spcPct val="90000"/>
              </a:lnSpc>
              <a:spcBef>
                <a:spcPct val="0"/>
              </a:spcBef>
            </a:pPr>
            <a:r>
              <a:rPr lang="en-US" sz="2800" kern="1200" dirty="0">
                <a:solidFill>
                  <a:schemeClr val="tx1"/>
                </a:solidFill>
                <a:latin typeface="Museo Slab 500" pitchFamily="50" charset="0"/>
                <a:ea typeface="+mj-ea"/>
                <a:cs typeface="+mj-cs"/>
              </a:rPr>
              <a:t>EOY Missing Exits Screen – students that exited over the summer or didn’t return in the fall</a:t>
            </a:r>
          </a:p>
        </p:txBody>
      </p:sp>
      <p:sp>
        <p:nvSpPr>
          <p:cNvPr id="3" name="Content Placeholder 2"/>
          <p:cNvSpPr>
            <a:spLocks noGrp="1"/>
          </p:cNvSpPr>
          <p:nvPr>
            <p:ph idx="1"/>
          </p:nvPr>
        </p:nvSpPr>
        <p:spPr>
          <a:xfrm>
            <a:off x="181840" y="1369522"/>
            <a:ext cx="8577695" cy="4351338"/>
          </a:xfrm>
        </p:spPr>
        <p:txBody>
          <a:bodyPr>
            <a:normAutofit fontScale="92500" lnSpcReduction="10000"/>
          </a:bodyPr>
          <a:lstStyle/>
          <a:p>
            <a:pPr marL="342900" lvl="0" indent="-342900">
              <a:buAutoNum type="arabicPeriod"/>
            </a:pPr>
            <a:r>
              <a:rPr lang="en-US" sz="1400" dirty="0">
                <a:solidFill>
                  <a:schemeClr val="tx1"/>
                </a:solidFill>
                <a:latin typeface="+mn-lt"/>
              </a:rPr>
              <a:t>Click Special Education/EOY Missing Exits. Select 2022-23 School Year and click “Search”.</a:t>
            </a:r>
          </a:p>
          <a:p>
            <a:pPr marL="342900" lvl="0" indent="-342900">
              <a:buAutoNum type="arabicPeriod"/>
            </a:pPr>
            <a:r>
              <a:rPr lang="en-US" sz="1400" dirty="0">
                <a:solidFill>
                  <a:schemeClr val="tx1"/>
                </a:solidFill>
                <a:latin typeface="+mn-lt"/>
              </a:rPr>
              <a:t>This will bring up your AU’s list of records that are likely “Missed Exits” from prior year. The system will not include any records in this screen that are on your Child or Participation file (whether or not they’ve made it to snapshot yet). </a:t>
            </a:r>
          </a:p>
          <a:p>
            <a:pPr marL="342900" indent="-342900">
              <a:buFont typeface="Arial" panose="020B0604020202020204" pitchFamily="34" charset="0"/>
              <a:buAutoNum type="arabicPeriod"/>
            </a:pPr>
            <a:r>
              <a:rPr lang="en-US" sz="1400" dirty="0">
                <a:solidFill>
                  <a:schemeClr val="tx1"/>
                </a:solidFill>
                <a:latin typeface="+mn-lt"/>
              </a:rPr>
              <a:t>Manually enter the “Missing Exit Type” on the records you have that information for and click “Save”. You don’t have to do them all at once. They will stay visible in this screen through the end of the collection.   </a:t>
            </a:r>
          </a:p>
          <a:p>
            <a:pPr marL="342900" lvl="0" indent="-342900">
              <a:buAutoNum type="arabicPeriod"/>
            </a:pPr>
            <a:r>
              <a:rPr lang="en-US" sz="1400" dirty="0">
                <a:solidFill>
                  <a:schemeClr val="tx1"/>
                </a:solidFill>
                <a:latin typeface="+mn-lt"/>
              </a:rPr>
              <a:t>Once you create a new snapshot, the saved records will be added to your </a:t>
            </a:r>
            <a:r>
              <a:rPr lang="en-US" sz="1400" dirty="0"/>
              <a:t>21</a:t>
            </a:r>
            <a:r>
              <a:rPr lang="en-US" sz="1400" dirty="0">
                <a:solidFill>
                  <a:schemeClr val="tx1"/>
                </a:solidFill>
                <a:latin typeface="+mn-lt"/>
              </a:rPr>
              <a:t>-22 snapshot with a “Date of Entry to Sped” and “Date of Exit from Sped” of 07/01/2022 and the “Basis of Exit” reason you chose. </a:t>
            </a:r>
          </a:p>
          <a:p>
            <a:pPr marL="800100" lvl="1" indent="-342900">
              <a:buFont typeface="+mj-lt"/>
              <a:buAutoNum type="alphaLcParenR"/>
            </a:pPr>
            <a:r>
              <a:rPr lang="en-US" sz="1400" dirty="0"/>
              <a:t>This will resolve SY108 when you </a:t>
            </a:r>
            <a:r>
              <a:rPr lang="en-US" sz="1400" i="1" dirty="0"/>
              <a:t>create</a:t>
            </a:r>
            <a:r>
              <a:rPr lang="en-US" sz="1400" dirty="0"/>
              <a:t> a new Snapshot. </a:t>
            </a:r>
          </a:p>
          <a:p>
            <a:pPr marL="800100" lvl="1" indent="-342900">
              <a:buFont typeface="+mj-lt"/>
              <a:buAutoNum type="alphaLcParenR"/>
            </a:pPr>
            <a:r>
              <a:rPr lang="en-US" sz="1400" dirty="0"/>
              <a:t>In the COGNOS report “Snapshot Records: Special Education EOY Snapshot Records” you will see records that were added through the EOY Summer Exits screen in column B “EOY Summer Exit” = Y. </a:t>
            </a:r>
          </a:p>
          <a:p>
            <a:pPr marL="1314450" lvl="2" indent="-400050">
              <a:buFont typeface="+mj-lt"/>
              <a:buAutoNum type="romanLcPeriod"/>
            </a:pPr>
            <a:r>
              <a:rPr lang="en-US" sz="1400" dirty="0"/>
              <a:t>You’ll notice the record count between the Participation file will be different than the EOY Snapshot with the addition of these records. </a:t>
            </a:r>
          </a:p>
          <a:p>
            <a:pPr marL="1314450" lvl="2" indent="-400050">
              <a:buFont typeface="+mj-lt"/>
              <a:buAutoNum type="romanLcPeriod"/>
            </a:pPr>
            <a:endParaRPr lang="en-US" sz="1400" dirty="0"/>
          </a:p>
          <a:p>
            <a:pPr marL="1314450" lvl="2" indent="-400050">
              <a:buFont typeface="+mj-lt"/>
              <a:buAutoNum type="romanLcPeriod"/>
            </a:pPr>
            <a:endParaRPr lang="en-US" sz="1400" dirty="0"/>
          </a:p>
          <a:p>
            <a:pPr marL="1314450" lvl="2" indent="-400050">
              <a:buFont typeface="+mj-lt"/>
              <a:buAutoNum type="romanLcPeriod"/>
            </a:pPr>
            <a:endParaRPr lang="en-US" sz="1400" dirty="0">
              <a:latin typeface="+mj-lt"/>
            </a:endParaRPr>
          </a:p>
          <a:p>
            <a:pPr marL="1314450" lvl="2" indent="-400050">
              <a:buFont typeface="+mj-lt"/>
              <a:buAutoNum type="romanLcPeriod"/>
            </a:pPr>
            <a:endParaRPr lang="en-US" sz="1700" dirty="0">
              <a:latin typeface="+mj-lt"/>
            </a:endParaRPr>
          </a:p>
          <a:p>
            <a:pPr marL="1314450" lvl="2" indent="-400050">
              <a:buFont typeface="+mj-lt"/>
              <a:buAutoNum type="romanLcPeriod"/>
            </a:pPr>
            <a:endParaRPr lang="en-US" sz="1700" dirty="0">
              <a:latin typeface="+mj-lt"/>
            </a:endParaRPr>
          </a:p>
          <a:p>
            <a:r>
              <a:rPr lang="en-US" dirty="0"/>
              <a:t> </a:t>
            </a:r>
            <a:endParaRPr lang="en-US" sz="2800" dirty="0"/>
          </a:p>
          <a:p>
            <a:pPr marL="800100" lvl="1" indent="-342900">
              <a:buFont typeface="+mj-lt"/>
              <a:buAutoNum type="alphaLcParenR"/>
            </a:pPr>
            <a:endParaRPr lang="en-US" sz="1600" dirty="0">
              <a:latin typeface="+mj-lt"/>
            </a:endParaRPr>
          </a:p>
          <a:p>
            <a:endParaRPr lang="en-US" sz="1600" dirty="0">
              <a:latin typeface="+mj-lt"/>
            </a:endParaRPr>
          </a:p>
          <a:p>
            <a:endParaRPr lang="en-US" sz="1600" dirty="0">
              <a:latin typeface="+mj-l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 t="23033" r="27182" b="47396"/>
          <a:stretch/>
        </p:blipFill>
        <p:spPr bwMode="auto">
          <a:xfrm>
            <a:off x="0" y="4179651"/>
            <a:ext cx="9059476" cy="229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60</a:t>
            </a:fld>
            <a:endParaRPr lang="en-US" dirty="0"/>
          </a:p>
        </p:txBody>
      </p:sp>
      <p:sp>
        <p:nvSpPr>
          <p:cNvPr id="4" name="Rectangle 3">
            <a:extLst>
              <a:ext uri="{FF2B5EF4-FFF2-40B4-BE49-F238E27FC236}">
                <a16:creationId xmlns:a16="http://schemas.microsoft.com/office/drawing/2014/main" id="{F3BACF87-1CA4-9CF6-8292-6D3CEF1F6B42}"/>
              </a:ext>
            </a:extLst>
          </p:cNvPr>
          <p:cNvSpPr/>
          <p:nvPr/>
        </p:nvSpPr>
        <p:spPr>
          <a:xfrm>
            <a:off x="3230380" y="5036695"/>
            <a:ext cx="479686" cy="1124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749477-B5BC-8421-47F0-C4413D7F7C32}"/>
              </a:ext>
            </a:extLst>
          </p:cNvPr>
          <p:cNvSpPr txBox="1"/>
          <p:nvPr/>
        </p:nvSpPr>
        <p:spPr>
          <a:xfrm>
            <a:off x="2945567" y="5158843"/>
            <a:ext cx="1206708" cy="246221"/>
          </a:xfrm>
          <a:prstGeom prst="rect">
            <a:avLst/>
          </a:prstGeom>
          <a:noFill/>
        </p:spPr>
        <p:txBody>
          <a:bodyPr wrap="square" rtlCol="0">
            <a:spAutoFit/>
          </a:bodyPr>
          <a:lstStyle/>
          <a:p>
            <a:r>
              <a:rPr lang="en-US" sz="1000" b="1" dirty="0"/>
              <a:t>Select 2022-2023 </a:t>
            </a:r>
          </a:p>
        </p:txBody>
      </p:sp>
    </p:spTree>
    <p:extLst>
      <p:ext uri="{BB962C8B-B14F-4D97-AF65-F5344CB8AC3E}">
        <p14:creationId xmlns:p14="http://schemas.microsoft.com/office/powerpoint/2010/main" val="2164552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209D-F515-4233-934F-4FCB7314507C}"/>
              </a:ext>
            </a:extLst>
          </p:cNvPr>
          <p:cNvSpPr>
            <a:spLocks noGrp="1"/>
          </p:cNvSpPr>
          <p:nvPr>
            <p:ph type="title"/>
          </p:nvPr>
        </p:nvSpPr>
        <p:spPr/>
        <p:txBody>
          <a:bodyPr/>
          <a:lstStyle/>
          <a:p>
            <a:r>
              <a:rPr lang="en-US" dirty="0"/>
              <a:t>Excluded from Snapshot:</a:t>
            </a:r>
            <a:br>
              <a:rPr lang="en-US" dirty="0"/>
            </a:br>
            <a:r>
              <a:rPr lang="en-US" dirty="0"/>
              <a:t>PAI Code 31 – Contract Student</a:t>
            </a:r>
          </a:p>
        </p:txBody>
      </p:sp>
      <p:sp>
        <p:nvSpPr>
          <p:cNvPr id="3" name="Content Placeholder 2">
            <a:extLst>
              <a:ext uri="{FF2B5EF4-FFF2-40B4-BE49-F238E27FC236}">
                <a16:creationId xmlns:a16="http://schemas.microsoft.com/office/drawing/2014/main" id="{227ED488-1EBE-4920-A8F4-7B793E097CB9}"/>
              </a:ext>
            </a:extLst>
          </p:cNvPr>
          <p:cNvSpPr>
            <a:spLocks noGrp="1"/>
          </p:cNvSpPr>
          <p:nvPr>
            <p:ph idx="1"/>
          </p:nvPr>
        </p:nvSpPr>
        <p:spPr/>
        <p:txBody>
          <a:bodyPr>
            <a:normAutofit/>
          </a:bodyPr>
          <a:lstStyle/>
          <a:p>
            <a:r>
              <a:rPr lang="en-US" sz="1600" dirty="0"/>
              <a:t>Records triggering an SY108 errors</a:t>
            </a:r>
          </a:p>
          <a:p>
            <a:pPr lvl="1"/>
            <a:r>
              <a:rPr lang="en-US" sz="1600" dirty="0"/>
              <a:t> Excluded from the snapshot due to a 31 PAI Code</a:t>
            </a:r>
          </a:p>
          <a:p>
            <a:pPr lvl="1"/>
            <a:r>
              <a:rPr lang="en-US" sz="1600" dirty="0"/>
              <a:t>If student exited to receive services from another AU on a tuition contract, they will need to be exited on your 22-23 Participation file for Sped EOY purposes. Student should have been reported on Dec Count for funding but should be exited for Sped EOY reporting requirements. </a:t>
            </a:r>
          </a:p>
          <a:p>
            <a:pPr marL="0" indent="0">
              <a:buNone/>
            </a:pPr>
            <a:r>
              <a:rPr lang="en-US" sz="2000" b="1" dirty="0"/>
              <a:t>How to Report and clear error SY108:</a:t>
            </a:r>
          </a:p>
          <a:p>
            <a:pPr lvl="1"/>
            <a:r>
              <a:rPr lang="en-US" sz="1600" b="1" dirty="0"/>
              <a:t>“Back date” the school enrollment info to what it was as of the last date of attendance in your AU. Adjust:</a:t>
            </a:r>
          </a:p>
          <a:p>
            <a:pPr lvl="2"/>
            <a:r>
              <a:rPr lang="en-US" sz="1600" dirty="0"/>
              <a:t>PAI Code</a:t>
            </a:r>
          </a:p>
          <a:p>
            <a:pPr lvl="2"/>
            <a:r>
              <a:rPr lang="en-US" sz="1600" dirty="0"/>
              <a:t>School Code</a:t>
            </a:r>
          </a:p>
          <a:p>
            <a:pPr lvl="2"/>
            <a:r>
              <a:rPr lang="en-US" sz="1600" dirty="0"/>
              <a:t>District of Attendance</a:t>
            </a:r>
          </a:p>
          <a:p>
            <a:pPr lvl="2"/>
            <a:r>
              <a:rPr lang="en-US" sz="1600" dirty="0"/>
              <a:t>Add a Date of Exit and Reason Exited</a:t>
            </a:r>
          </a:p>
          <a:p>
            <a:pPr lvl="1"/>
            <a:r>
              <a:rPr lang="en-US" sz="1600" dirty="0"/>
              <a:t>This change should bring the record into you snapshot and clear error SY108</a:t>
            </a:r>
          </a:p>
          <a:p>
            <a:pPr lvl="1"/>
            <a:r>
              <a:rPr lang="en-US" sz="1600" dirty="0"/>
              <a:t>Note: student only needs to be exited from your AU once, so if they have been attending the program for a couple of years and you exited them to the program the first year, leaving them excluded from the snapshot with a 31 PAI code is correct</a:t>
            </a:r>
          </a:p>
        </p:txBody>
      </p:sp>
      <p:sp>
        <p:nvSpPr>
          <p:cNvPr id="4" name="Slide Number Placeholder 3">
            <a:extLst>
              <a:ext uri="{FF2B5EF4-FFF2-40B4-BE49-F238E27FC236}">
                <a16:creationId xmlns:a16="http://schemas.microsoft.com/office/drawing/2014/main" id="{FFC61BCB-1E7C-4865-84D7-285445D3D78A}"/>
              </a:ext>
            </a:extLst>
          </p:cNvPr>
          <p:cNvSpPr>
            <a:spLocks noGrp="1"/>
          </p:cNvSpPr>
          <p:nvPr>
            <p:ph type="sldNum" sz="quarter" idx="12"/>
          </p:nvPr>
        </p:nvSpPr>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2786265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7502" y="1361095"/>
            <a:ext cx="8256270" cy="5037025"/>
          </a:xfrm>
        </p:spPr>
        <p:txBody>
          <a:bodyPr/>
          <a:lstStyle/>
          <a:p>
            <a:pPr marL="0" indent="0">
              <a:buNone/>
            </a:pPr>
            <a:r>
              <a:rPr lang="en-US" sz="1800" dirty="0"/>
              <a:t>Missing Snapshot Records Report-Check it out!  </a:t>
            </a:r>
          </a:p>
          <a:p>
            <a:pPr>
              <a:buFont typeface="Wingdings" panose="05000000000000000000" pitchFamily="2" charset="2"/>
              <a:buChar char="§"/>
            </a:pPr>
            <a:r>
              <a:rPr lang="en-US" sz="1800" dirty="0"/>
              <a:t>Identify records missing from snapshot due to:</a:t>
            </a:r>
          </a:p>
          <a:p>
            <a:pPr lvl="1">
              <a:buFont typeface="Wingdings" panose="05000000000000000000" pitchFamily="2" charset="2"/>
              <a:buChar char="§"/>
            </a:pPr>
            <a:r>
              <a:rPr lang="en-US" sz="1600" dirty="0"/>
              <a:t>Interchange errors</a:t>
            </a:r>
          </a:p>
          <a:p>
            <a:pPr lvl="1">
              <a:buFont typeface="Wingdings" panose="05000000000000000000" pitchFamily="2" charset="2"/>
              <a:buChar char="§"/>
            </a:pPr>
            <a:r>
              <a:rPr lang="en-US" sz="1600" dirty="0"/>
              <a:t>Criteria issues such as excluded PAI codes or mismatched </a:t>
            </a:r>
            <a:r>
              <a:rPr lang="en-US" sz="1600" dirty="0" err="1"/>
              <a:t>sasids</a:t>
            </a:r>
            <a:r>
              <a:rPr lang="en-US" sz="1600" dirty="0"/>
              <a:t> or </a:t>
            </a:r>
            <a:r>
              <a:rPr lang="en-US" sz="1600" dirty="0" err="1"/>
              <a:t>lasids</a:t>
            </a:r>
            <a:endParaRPr lang="en-US" sz="1600" dirty="0"/>
          </a:p>
          <a:p>
            <a:pPr lvl="1">
              <a:buFont typeface="Wingdings" panose="05000000000000000000" pitchFamily="2" charset="2"/>
              <a:buChar char="§"/>
            </a:pPr>
            <a:r>
              <a:rPr lang="en-US" sz="1600" dirty="0"/>
              <a:t>Records missing from either Child or Participation file</a:t>
            </a:r>
          </a:p>
          <a:p>
            <a:pPr marL="0" indent="0">
              <a:buNone/>
            </a:pPr>
            <a:r>
              <a:rPr lang="en-US" dirty="0"/>
              <a:t>Do you have SY107 or SY108 errors? Check this report first!</a:t>
            </a:r>
          </a:p>
        </p:txBody>
      </p:sp>
      <p:sp>
        <p:nvSpPr>
          <p:cNvPr id="3" name="Title 2"/>
          <p:cNvSpPr>
            <a:spLocks noGrp="1"/>
          </p:cNvSpPr>
          <p:nvPr>
            <p:ph type="title"/>
          </p:nvPr>
        </p:nvSpPr>
        <p:spPr>
          <a:xfrm>
            <a:off x="0" y="192024"/>
            <a:ext cx="9144000" cy="521208"/>
          </a:xfrm>
        </p:spPr>
        <p:txBody>
          <a:bodyPr>
            <a:noAutofit/>
          </a:bodyPr>
          <a:lstStyle/>
          <a:p>
            <a:r>
              <a:rPr lang="en-US" sz="2400" dirty="0"/>
              <a:t>    Special Education End of Year – Missing Snapshot Records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 t="23831" r="42688" b="44100"/>
          <a:stretch/>
        </p:blipFill>
        <p:spPr bwMode="auto">
          <a:xfrm>
            <a:off x="377502" y="3442416"/>
            <a:ext cx="8249526" cy="28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4338" y="5151120"/>
            <a:ext cx="1684022" cy="693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2583526" y="5128608"/>
            <a:ext cx="380687" cy="7921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5280" y="6275010"/>
            <a:ext cx="8468013" cy="246221"/>
          </a:xfrm>
          <a:prstGeom prst="rect">
            <a:avLst/>
          </a:prstGeom>
        </p:spPr>
        <p:txBody>
          <a:bodyPr wrap="square">
            <a:spAutoFit/>
          </a:bodyPr>
          <a:lstStyle/>
          <a:p>
            <a:pPr algn="ctr"/>
            <a:r>
              <a:rPr lang="en-US" sz="1000" dirty="0"/>
              <a:t>Special Education EOY - Lindsey Heitman - heitman_l@cde.state.co.us  (303) 866-5759</a:t>
            </a:r>
          </a:p>
        </p:txBody>
      </p:sp>
      <p:pic>
        <p:nvPicPr>
          <p:cNvPr id="1027" name="Picture 3" descr="C:\Users\Heitman_L\AppData\Local\Microsoft\Windows\Temporary Internet Files\Content.IE5\G531FJ0Q\thumb-Thumbtack-note-Important-166.6-15235[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902970"/>
            <a:ext cx="1524000" cy="1079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7A923A-7859-4C7E-909A-5A4189E3EEC8}"/>
              </a:ext>
            </a:extLst>
          </p:cNvPr>
          <p:cNvSpPr txBox="1"/>
          <p:nvPr/>
        </p:nvSpPr>
        <p:spPr>
          <a:xfrm>
            <a:off x="7326943" y="4397048"/>
            <a:ext cx="1209518" cy="307777"/>
          </a:xfrm>
          <a:prstGeom prst="rect">
            <a:avLst/>
          </a:prstGeom>
          <a:noFill/>
        </p:spPr>
        <p:txBody>
          <a:bodyPr wrap="square" rtlCol="0">
            <a:spAutoFit/>
          </a:bodyPr>
          <a:lstStyle/>
          <a:p>
            <a:r>
              <a:rPr lang="en-US" sz="1400" dirty="0"/>
              <a:t>*</a:t>
            </a:r>
            <a:r>
              <a:rPr lang="en-US" sz="1400" b="1" dirty="0"/>
              <a:t>2022-2023</a:t>
            </a:r>
          </a:p>
        </p:txBody>
      </p:sp>
    </p:spTree>
    <p:extLst>
      <p:ext uri="{BB962C8B-B14F-4D97-AF65-F5344CB8AC3E}">
        <p14:creationId xmlns:p14="http://schemas.microsoft.com/office/powerpoint/2010/main" val="3322073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Exit Tips</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63</a:t>
            </a:fld>
            <a:endParaRPr lang="en-US" dirty="0"/>
          </a:p>
        </p:txBody>
      </p:sp>
    </p:spTree>
    <p:extLst>
      <p:ext uri="{BB962C8B-B14F-4D97-AF65-F5344CB8AC3E}">
        <p14:creationId xmlns:p14="http://schemas.microsoft.com/office/powerpoint/2010/main" val="2281576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Tips</a:t>
            </a:r>
          </a:p>
        </p:txBody>
      </p:sp>
      <p:sp>
        <p:nvSpPr>
          <p:cNvPr id="2" name="Content Placeholder 1"/>
          <p:cNvSpPr>
            <a:spLocks noGrp="1"/>
          </p:cNvSpPr>
          <p:nvPr>
            <p:ph idx="1"/>
          </p:nvPr>
        </p:nvSpPr>
        <p:spPr/>
        <p:txBody>
          <a:bodyPr>
            <a:normAutofit/>
          </a:bodyPr>
          <a:lstStyle/>
          <a:p>
            <a:pPr>
              <a:buFont typeface="Wingdings" panose="05000000000000000000" pitchFamily="2" charset="2"/>
              <a:buChar char="ü"/>
            </a:pPr>
            <a:r>
              <a:rPr lang="en-US" sz="2000" dirty="0">
                <a:solidFill>
                  <a:schemeClr val="tx1"/>
                </a:solidFill>
              </a:rPr>
              <a:t>An exit for Sped EOY purposes is a student who has exited from Special Education services in your AU </a:t>
            </a:r>
          </a:p>
          <a:p>
            <a:pPr>
              <a:buFont typeface="Wingdings" panose="05000000000000000000" pitchFamily="2" charset="2"/>
              <a:buChar char="ü"/>
            </a:pPr>
            <a:r>
              <a:rPr lang="en-US" sz="2000" dirty="0">
                <a:highlight>
                  <a:srgbClr val="FFFF00"/>
                </a:highlight>
              </a:rPr>
              <a:t>Student records may have different Exit Codes in regular EOY  </a:t>
            </a:r>
            <a:endParaRPr lang="en-US" sz="2000" dirty="0">
              <a:solidFill>
                <a:schemeClr val="tx1"/>
              </a:solidFill>
              <a:highlight>
                <a:srgbClr val="FFFF00"/>
              </a:highlight>
            </a:endParaRPr>
          </a:p>
          <a:p>
            <a:pPr>
              <a:buFont typeface="Wingdings" panose="05000000000000000000" pitchFamily="2" charset="2"/>
              <a:buChar char="ü"/>
            </a:pPr>
            <a:r>
              <a:rPr lang="en-US" sz="2000" dirty="0">
                <a:solidFill>
                  <a:schemeClr val="tx1"/>
                </a:solidFill>
              </a:rPr>
              <a:t>A student record that does not ever begin receiving Special Education Part B Services (i.e. Date of Entry to Special Education is zero-filled) should not contain a Date of Exit or Basis of Exit. </a:t>
            </a:r>
          </a:p>
          <a:p>
            <a:pPr marL="45720" indent="0">
              <a:buNone/>
            </a:pPr>
            <a:endParaRPr lang="en-US" sz="2000" dirty="0">
              <a:solidFill>
                <a:schemeClr val="tx1"/>
              </a:solidFill>
            </a:endParaRPr>
          </a:p>
          <a:p>
            <a:pPr>
              <a:buFont typeface="Wingdings" panose="05000000000000000000" pitchFamily="2" charset="2"/>
              <a:buChar char="ü"/>
            </a:pPr>
            <a:r>
              <a:rPr lang="en-US" altLang="en-US" sz="2000" dirty="0">
                <a:solidFill>
                  <a:schemeClr val="tx1"/>
                </a:solidFill>
                <a:ea typeface="Verdana" pitchFamily="34" charset="0"/>
                <a:cs typeface="Verdana" pitchFamily="34" charset="0"/>
              </a:rPr>
              <a:t>Students should never be reported with a Date of Exit or Basis of Exit if:</a:t>
            </a:r>
          </a:p>
          <a:p>
            <a:pPr lvl="1">
              <a:buFont typeface="Wingdings" pitchFamily="2" charset="2"/>
              <a:buChar char="§"/>
            </a:pPr>
            <a:r>
              <a:rPr lang="en-US" altLang="en-US" sz="2000" strike="sngStrike" dirty="0">
                <a:ea typeface="Verdana" pitchFamily="34" charset="0"/>
                <a:cs typeface="Verdana" pitchFamily="34" charset="0"/>
              </a:rPr>
              <a:t>He/she is in Path 1 or received only Part C Services.</a:t>
            </a:r>
          </a:p>
          <a:p>
            <a:pPr lvl="1">
              <a:buFont typeface="Wingdings" pitchFamily="2" charset="2"/>
              <a:buChar char="§"/>
            </a:pPr>
            <a:r>
              <a:rPr lang="en-US" altLang="en-US" sz="2000" dirty="0">
                <a:ea typeface="Verdana" pitchFamily="34" charset="0"/>
                <a:cs typeface="Verdana" pitchFamily="34" charset="0"/>
              </a:rPr>
              <a:t>An evaluation was never completed.</a:t>
            </a:r>
          </a:p>
          <a:p>
            <a:pPr lvl="1">
              <a:buFont typeface="Wingdings" pitchFamily="2" charset="2"/>
              <a:buChar char="§"/>
            </a:pPr>
            <a:r>
              <a:rPr lang="en-US" altLang="en-US" sz="2000" dirty="0">
                <a:ea typeface="Verdana" pitchFamily="34" charset="0"/>
                <a:cs typeface="Verdana" pitchFamily="34" charset="0"/>
              </a:rPr>
              <a:t>He/she was evaluated and found not eligible.</a:t>
            </a:r>
          </a:p>
          <a:p>
            <a:pPr lvl="1">
              <a:buFont typeface="Wingdings" pitchFamily="2" charset="2"/>
              <a:buChar char="§"/>
            </a:pPr>
            <a:r>
              <a:rPr lang="en-US" altLang="en-US" sz="2000" dirty="0">
                <a:ea typeface="Verdana" pitchFamily="34" charset="0"/>
                <a:cs typeface="Verdana" pitchFamily="34" charset="0"/>
              </a:rPr>
              <a:t>He/she was evaluated and determined eligible, but services were never initiated.</a:t>
            </a:r>
          </a:p>
          <a:p>
            <a:pPr marL="45720" indent="0">
              <a:buNone/>
            </a:pPr>
            <a:endParaRPr lang="en-US" dirty="0"/>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64</a:t>
            </a:fld>
            <a:endParaRPr lang="en-US" dirty="0"/>
          </a:p>
        </p:txBody>
      </p:sp>
    </p:spTree>
    <p:extLst>
      <p:ext uri="{BB962C8B-B14F-4D97-AF65-F5344CB8AC3E}">
        <p14:creationId xmlns:p14="http://schemas.microsoft.com/office/powerpoint/2010/main" val="1455825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Codes Fine Print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2331223"/>
              </p:ext>
            </p:extLst>
          </p:nvPr>
        </p:nvGraphicFramePr>
        <p:xfrm>
          <a:off x="628650" y="1463675"/>
          <a:ext cx="7886700" cy="708660"/>
        </p:xfrm>
        <a:graphic>
          <a:graphicData uri="http://schemas.openxmlformats.org/drawingml/2006/table">
            <a:tbl>
              <a:tblPr/>
              <a:tblGrid>
                <a:gridCol w="511219">
                  <a:extLst>
                    <a:ext uri="{9D8B030D-6E8A-4147-A177-3AD203B41FA5}">
                      <a16:colId xmlns:a16="http://schemas.microsoft.com/office/drawing/2014/main" val="20000"/>
                    </a:ext>
                  </a:extLst>
                </a:gridCol>
                <a:gridCol w="7375481">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3200" dirty="0">
                          <a:effectLst/>
                          <a:latin typeface="Calibri"/>
                          <a:ea typeface="Times New Roman"/>
                          <a:cs typeface="Arial"/>
                        </a:rPr>
                        <a:t>13</a:t>
                      </a:r>
                      <a:endParaRPr lang="en-US" sz="3200" dirty="0">
                        <a:effectLst/>
                        <a:latin typeface="Times New Roman"/>
                        <a:ea typeface="Times New Roman"/>
                      </a:endParaRPr>
                    </a:p>
                  </a:txBody>
                  <a:tcPr marL="20476" marR="20476"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Transfer to a Public School in a Different Administrative Unit</a:t>
                      </a:r>
                      <a:r>
                        <a:rPr lang="en-US" sz="1100" dirty="0">
                          <a:effectLst/>
                          <a:latin typeface="Calibri"/>
                          <a:ea typeface="Times New Roman"/>
                          <a:cs typeface="Arial"/>
                        </a:rPr>
                        <a:t> – A student who transfers to a public school, Special Education program, or Detention Center located in another AU within the state (examples: a Special Education student who transfers to another administrative unit and is known to be continuing in a Special Education program, a student going to a detention center run by another school district). This code should be used for students who transfer to CSDB or CMHI-Pueblo.</a:t>
                      </a:r>
                      <a:endParaRPr lang="en-US" sz="1200" dirty="0">
                        <a:effectLst/>
                        <a:latin typeface="Times New Roman"/>
                        <a:ea typeface="Times New Roman"/>
                      </a:endParaRPr>
                    </a:p>
                  </a:txBody>
                  <a:tcPr marL="20476" marR="20476"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6444047"/>
              </p:ext>
            </p:extLst>
          </p:nvPr>
        </p:nvGraphicFramePr>
        <p:xfrm>
          <a:off x="635273" y="2688092"/>
          <a:ext cx="7168658" cy="811925"/>
        </p:xfrm>
        <a:graphic>
          <a:graphicData uri="http://schemas.openxmlformats.org/drawingml/2006/table">
            <a:tbl>
              <a:tblPr/>
              <a:tblGrid>
                <a:gridCol w="464675">
                  <a:extLst>
                    <a:ext uri="{9D8B030D-6E8A-4147-A177-3AD203B41FA5}">
                      <a16:colId xmlns:a16="http://schemas.microsoft.com/office/drawing/2014/main" val="20000"/>
                    </a:ext>
                  </a:extLst>
                </a:gridCol>
                <a:gridCol w="6703983">
                  <a:extLst>
                    <a:ext uri="{9D8B030D-6E8A-4147-A177-3AD203B41FA5}">
                      <a16:colId xmlns:a16="http://schemas.microsoft.com/office/drawing/2014/main" val="20001"/>
                    </a:ext>
                  </a:extLst>
                </a:gridCol>
              </a:tblGrid>
              <a:tr h="811925">
                <a:tc>
                  <a:txBody>
                    <a:bodyPr/>
                    <a:lstStyle/>
                    <a:p>
                      <a:pPr marL="0" marR="0">
                        <a:spcBef>
                          <a:spcPts val="0"/>
                        </a:spcBef>
                        <a:spcAft>
                          <a:spcPts val="0"/>
                        </a:spcAft>
                      </a:pPr>
                      <a:r>
                        <a:rPr lang="en-US" sz="3200" dirty="0">
                          <a:effectLst/>
                          <a:latin typeface="Calibri"/>
                          <a:ea typeface="Times New Roman"/>
                          <a:cs typeface="Arial"/>
                        </a:rPr>
                        <a:t>40</a:t>
                      </a:r>
                      <a:endParaRPr lang="en-US" sz="3200" dirty="0">
                        <a:effectLst/>
                        <a:latin typeface="Times New Roman"/>
                        <a:ea typeface="Times New Roman"/>
                      </a:endParaRPr>
                    </a:p>
                  </a:txBody>
                  <a:tcPr marL="19050" marR="19050"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Discontinued Schooling/Dropped Out</a:t>
                      </a:r>
                      <a:r>
                        <a:rPr lang="en-US" sz="1100" dirty="0">
                          <a:effectLst/>
                          <a:latin typeface="Calibri"/>
                          <a:ea typeface="Times New Roman"/>
                          <a:cs typeface="Arial"/>
                        </a:rPr>
                        <a:t> – A student who was enrolled at the start of the reporting period but was not enrolled at the end of the reporting period and did not exit special education through any of the other exit means. Students who are extremely ill and unable to continue special education services, not even indirect services, must be coded as Discontinued Schooling/ Dropped Out.</a:t>
                      </a:r>
                      <a:endParaRPr lang="en-US" sz="1200" dirty="0">
                        <a:effectLst/>
                        <a:latin typeface="Times New Roman"/>
                        <a:ea typeface="Times New Roman"/>
                      </a:endParaRPr>
                    </a:p>
                  </a:txBody>
                  <a:tcPr marL="19050" marR="19050"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14087284"/>
              </p:ext>
            </p:extLst>
          </p:nvPr>
        </p:nvGraphicFramePr>
        <p:xfrm>
          <a:off x="639926" y="4314760"/>
          <a:ext cx="7337425" cy="541020"/>
        </p:xfrm>
        <a:graphic>
          <a:graphicData uri="http://schemas.openxmlformats.org/drawingml/2006/table">
            <a:tbl>
              <a:tblPr/>
              <a:tblGrid>
                <a:gridCol w="475615">
                  <a:extLst>
                    <a:ext uri="{9D8B030D-6E8A-4147-A177-3AD203B41FA5}">
                      <a16:colId xmlns:a16="http://schemas.microsoft.com/office/drawing/2014/main" val="20000"/>
                    </a:ext>
                  </a:extLst>
                </a:gridCol>
                <a:gridCol w="6861810">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3200" dirty="0">
                          <a:effectLst/>
                          <a:latin typeface="Calibri"/>
                          <a:ea typeface="Times New Roman"/>
                          <a:cs typeface="Arial"/>
                        </a:rPr>
                        <a:t>50</a:t>
                      </a:r>
                      <a:endParaRPr lang="en-US" sz="3200" dirty="0">
                        <a:effectLst/>
                        <a:latin typeface="Times New Roman"/>
                        <a:ea typeface="Times New Roman"/>
                      </a:endParaRPr>
                    </a:p>
                  </a:txBody>
                  <a:tcPr marL="19050" marR="19050" marT="19050" marB="19050">
                    <a:lnL w="1905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Calibri"/>
                          <a:ea typeface="Times New Roman"/>
                          <a:cs typeface="Arial"/>
                        </a:rPr>
                        <a:t>Expulsion </a:t>
                      </a:r>
                      <a:r>
                        <a:rPr lang="en-US" sz="1100" dirty="0">
                          <a:effectLst/>
                          <a:latin typeface="Calibri"/>
                          <a:ea typeface="Times New Roman"/>
                          <a:cs typeface="Arial"/>
                        </a:rPr>
                        <a:t>– A student who leaves school involuntarily due to an expulsion approved by appropriate school authorities and is not receiving any education benefits.  </a:t>
                      </a:r>
                      <a:r>
                        <a:rPr lang="en-US" sz="1100" u="sng" dirty="0">
                          <a:effectLst/>
                          <a:latin typeface="Calibri"/>
                          <a:ea typeface="Times New Roman"/>
                          <a:cs typeface="Arial"/>
                        </a:rPr>
                        <a:t>Students who receive </a:t>
                      </a:r>
                      <a:r>
                        <a:rPr lang="en-US" sz="1100" u="sng" baseline="0" dirty="0">
                          <a:effectLst/>
                          <a:latin typeface="Calibri"/>
                          <a:ea typeface="Times New Roman"/>
                          <a:cs typeface="Arial"/>
                        </a:rPr>
                        <a:t>services </a:t>
                      </a:r>
                      <a:r>
                        <a:rPr lang="en-US" sz="1100" u="sng" dirty="0">
                          <a:effectLst/>
                          <a:latin typeface="Calibri"/>
                          <a:ea typeface="Times New Roman"/>
                          <a:cs typeface="Arial"/>
                        </a:rPr>
                        <a:t>during expulsion are not considered expelled/exited for EOY purposes.</a:t>
                      </a:r>
                      <a:endParaRPr lang="en-US" sz="1200" dirty="0">
                        <a:effectLst/>
                        <a:latin typeface="Times New Roman"/>
                        <a:ea typeface="Times New Roman"/>
                      </a:endParaRPr>
                    </a:p>
                  </a:txBody>
                  <a:tcPr marL="19050" marR="19050" marT="19050" marB="19050">
                    <a:lnL>
                      <a:noFill/>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extBox 6"/>
          <p:cNvSpPr txBox="1"/>
          <p:nvPr/>
        </p:nvSpPr>
        <p:spPr>
          <a:xfrm>
            <a:off x="756744" y="2134312"/>
            <a:ext cx="7283669" cy="338554"/>
          </a:xfrm>
          <a:prstGeom prst="rect">
            <a:avLst/>
          </a:prstGeom>
          <a:noFill/>
        </p:spPr>
        <p:txBody>
          <a:bodyPr wrap="square" rtlCol="0">
            <a:spAutoFit/>
          </a:bodyPr>
          <a:lstStyle/>
          <a:p>
            <a:r>
              <a:rPr lang="en-US" sz="1600" dirty="0">
                <a:solidFill>
                  <a:schemeClr val="accent2"/>
                </a:solidFill>
              </a:rPr>
              <a:t>Note: this includes Special Education Programs and Detention Centers </a:t>
            </a:r>
          </a:p>
        </p:txBody>
      </p:sp>
      <p:sp>
        <p:nvSpPr>
          <p:cNvPr id="8" name="TextBox 7"/>
          <p:cNvSpPr txBox="1"/>
          <p:nvPr/>
        </p:nvSpPr>
        <p:spPr>
          <a:xfrm>
            <a:off x="961696" y="4855780"/>
            <a:ext cx="7220607" cy="1077218"/>
          </a:xfrm>
          <a:prstGeom prst="rect">
            <a:avLst/>
          </a:prstGeom>
          <a:noFill/>
        </p:spPr>
        <p:txBody>
          <a:bodyPr wrap="square" rtlCol="0">
            <a:spAutoFit/>
          </a:bodyPr>
          <a:lstStyle/>
          <a:p>
            <a:r>
              <a:rPr lang="en-US" sz="1600" dirty="0">
                <a:solidFill>
                  <a:schemeClr val="accent2"/>
                </a:solidFill>
              </a:rPr>
              <a:t>Note: Only reported when student is expelled and NOT receiving Special Education services during expulsion. Exit code of 50 should also be reported in your Special Education Discipline Snapshot. If they continue Sped services during expulsion, no exit is necessary. </a:t>
            </a:r>
          </a:p>
        </p:txBody>
      </p:sp>
      <p:sp>
        <p:nvSpPr>
          <p:cNvPr id="9" name="TextBox 8"/>
          <p:cNvSpPr txBox="1"/>
          <p:nvPr/>
        </p:nvSpPr>
        <p:spPr>
          <a:xfrm>
            <a:off x="906517" y="3500017"/>
            <a:ext cx="6897414" cy="584775"/>
          </a:xfrm>
          <a:prstGeom prst="rect">
            <a:avLst/>
          </a:prstGeom>
          <a:noFill/>
        </p:spPr>
        <p:txBody>
          <a:bodyPr wrap="square" rtlCol="0">
            <a:spAutoFit/>
          </a:bodyPr>
          <a:lstStyle/>
          <a:p>
            <a:r>
              <a:rPr lang="en-US" sz="1600" dirty="0">
                <a:solidFill>
                  <a:schemeClr val="accent2"/>
                </a:solidFill>
              </a:rPr>
              <a:t>Note: use on any student who left and none of the other exit codes fit. Warning SY282 is there to notify you student is attending in another AU</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65</a:t>
            </a:fld>
            <a:endParaRPr lang="en-US" dirty="0"/>
          </a:p>
        </p:txBody>
      </p:sp>
    </p:spTree>
    <p:extLst>
      <p:ext uri="{BB962C8B-B14F-4D97-AF65-F5344CB8AC3E}">
        <p14:creationId xmlns:p14="http://schemas.microsoft.com/office/powerpoint/2010/main" val="4254686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Exit Code tips</a:t>
            </a:r>
          </a:p>
        </p:txBody>
      </p:sp>
      <p:sp>
        <p:nvSpPr>
          <p:cNvPr id="2" name="Content Placeholder 1"/>
          <p:cNvSpPr>
            <a:spLocks noGrp="1"/>
          </p:cNvSpPr>
          <p:nvPr>
            <p:ph idx="1"/>
          </p:nvPr>
        </p:nvSpPr>
        <p:spPr/>
        <p:txBody>
          <a:bodyPr/>
          <a:lstStyle/>
          <a:p>
            <a:pPr marL="0" indent="0">
              <a:buNone/>
            </a:pPr>
            <a:endParaRPr lang="en-US" sz="1800" b="0" dirty="0">
              <a:solidFill>
                <a:schemeClr val="tx1"/>
              </a:solidFill>
            </a:endParaRPr>
          </a:p>
          <a:p>
            <a:r>
              <a:rPr lang="en-US" sz="1800" b="0" dirty="0">
                <a:solidFill>
                  <a:schemeClr val="tx1"/>
                </a:solidFill>
              </a:rPr>
              <a:t>Students with a regular End of Year exit code of 26 (transfer to a detention center out of district) would either be coded with an exit code of 13 or 21 on SPED End of Year.  It depends on whether the student was detained or committed.</a:t>
            </a:r>
          </a:p>
          <a:p>
            <a:pPr lvl="1"/>
            <a:r>
              <a:rPr lang="en-US" sz="1800" dirty="0"/>
              <a:t>Code </a:t>
            </a:r>
            <a:r>
              <a:rPr lang="en-US" sz="1800" b="1" dirty="0"/>
              <a:t>13</a:t>
            </a:r>
            <a:r>
              <a:rPr lang="en-US" sz="1800" dirty="0"/>
              <a:t> </a:t>
            </a:r>
            <a:r>
              <a:rPr lang="en-US" sz="1800" b="1" dirty="0"/>
              <a:t>(Transfer to a Public School or program in a Different AU) </a:t>
            </a:r>
            <a:r>
              <a:rPr lang="en-US" sz="1800" dirty="0"/>
              <a:t>would be used for </a:t>
            </a:r>
            <a:r>
              <a:rPr lang="en-US" sz="1800" b="1" dirty="0"/>
              <a:t>detained</a:t>
            </a:r>
            <a:r>
              <a:rPr lang="en-US" sz="1800" dirty="0"/>
              <a:t> students.</a:t>
            </a:r>
          </a:p>
          <a:p>
            <a:pPr lvl="1"/>
            <a:r>
              <a:rPr lang="en-US" sz="1800" dirty="0"/>
              <a:t>Code </a:t>
            </a:r>
            <a:r>
              <a:rPr lang="en-US" sz="1800" b="1" dirty="0"/>
              <a:t>21</a:t>
            </a:r>
            <a:r>
              <a:rPr lang="en-US" sz="1800" dirty="0"/>
              <a:t> (</a:t>
            </a:r>
            <a:r>
              <a:rPr lang="en-US" sz="1800" b="1" dirty="0"/>
              <a:t>Transfer to a Facility Operated by the Colorado Department of Corrections or Division of Youth Services) </a:t>
            </a:r>
            <a:r>
              <a:rPr lang="en-US" sz="1800" dirty="0"/>
              <a:t>would be used for </a:t>
            </a:r>
            <a:r>
              <a:rPr lang="en-US" sz="1800" b="1" dirty="0"/>
              <a:t>committed</a:t>
            </a:r>
            <a:r>
              <a:rPr lang="en-US" sz="1800" dirty="0"/>
              <a:t> students.</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66</a:t>
            </a:fld>
            <a:endParaRPr lang="en-US" dirty="0"/>
          </a:p>
        </p:txBody>
      </p:sp>
    </p:spTree>
    <p:extLst>
      <p:ext uri="{BB962C8B-B14F-4D97-AF65-F5344CB8AC3E}">
        <p14:creationId xmlns:p14="http://schemas.microsoft.com/office/powerpoint/2010/main" val="2633279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solidFill>
                  <a:schemeClr val="bg2">
                    <a:lumMod val="25000"/>
                  </a:schemeClr>
                </a:solidFill>
              </a:rPr>
            </a:br>
            <a:r>
              <a:rPr lang="en-US" dirty="0"/>
              <a:t>Data Pipeline Process</a:t>
            </a: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r>
              <a:rPr lang="en-US" dirty="0">
                <a:solidFill>
                  <a:schemeClr val="bg2">
                    <a:lumMod val="25000"/>
                  </a:schemeClr>
                </a:solidFill>
              </a:rPr>
              <a:t>     </a:t>
            </a:r>
            <a:r>
              <a:rPr lang="en-US" sz="5300" dirty="0">
                <a:solidFill>
                  <a:schemeClr val="bg2">
                    <a:lumMod val="25000"/>
                  </a:schemeClr>
                </a:solidFill>
              </a:rPr>
              <a:t>Data Pipeline Process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67</a:t>
            </a:fld>
            <a:endParaRPr lang="en-US" dirty="0"/>
          </a:p>
        </p:txBody>
      </p:sp>
    </p:spTree>
    <p:extLst>
      <p:ext uri="{BB962C8B-B14F-4D97-AF65-F5344CB8AC3E}">
        <p14:creationId xmlns:p14="http://schemas.microsoft.com/office/powerpoint/2010/main" val="100184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Interchange/Snapshot Process Overview </a:t>
            </a:r>
          </a:p>
        </p:txBody>
      </p:sp>
      <p:graphicFrame>
        <p:nvGraphicFramePr>
          <p:cNvPr id="5" name="Content Placeholder 4" title="Interchange Process Overview"/>
          <p:cNvGraphicFramePr>
            <a:graphicFrameLocks noGrp="1"/>
          </p:cNvGraphicFramePr>
          <p:nvPr>
            <p:ph idx="1"/>
            <p:extLst>
              <p:ext uri="{D42A27DB-BD31-4B8C-83A1-F6EECF244321}">
                <p14:modId xmlns:p14="http://schemas.microsoft.com/office/powerpoint/2010/main" val="3235281192"/>
              </p:ext>
            </p:extLst>
          </p:nvPr>
        </p:nvGraphicFramePr>
        <p:xfrm>
          <a:off x="543192" y="125003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p:cNvSpPr>
            <a:spLocks noGrp="1"/>
          </p:cNvSpPr>
          <p:nvPr>
            <p:ph type="sldNum" sz="quarter" idx="12"/>
          </p:nvPr>
        </p:nvSpPr>
        <p:spPr/>
        <p:txBody>
          <a:bodyPr/>
          <a:lstStyle/>
          <a:p>
            <a:fld id="{67726FA2-3EC9-4717-AD62-D8C823692DD3}" type="slidenum">
              <a:rPr lang="en-US" smtClean="0"/>
              <a:pPr/>
              <a:t>68</a:t>
            </a:fld>
            <a:endParaRPr lang="en-US" dirty="0"/>
          </a:p>
        </p:txBody>
      </p:sp>
      <p:sp>
        <p:nvSpPr>
          <p:cNvPr id="7" name="Up Arrow 6" title="Arrow"/>
          <p:cNvSpPr/>
          <p:nvPr/>
        </p:nvSpPr>
        <p:spPr>
          <a:xfrm>
            <a:off x="1205587" y="3139808"/>
            <a:ext cx="609600" cy="48920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342241" y="5307821"/>
            <a:ext cx="4484916" cy="1173299"/>
          </a:xfrm>
          <a:prstGeom prst="roundRect">
            <a:avLst/>
          </a:prstGeom>
          <a:solidFill>
            <a:schemeClr val="accent6"/>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Once No Errors in All Files Needed -&gt; Create Snapshot</a:t>
            </a:r>
          </a:p>
        </p:txBody>
      </p:sp>
      <p:sp>
        <p:nvSpPr>
          <p:cNvPr id="6" name="Bent-Up Arrow 5" title="Arrow"/>
          <p:cNvSpPr/>
          <p:nvPr/>
        </p:nvSpPr>
        <p:spPr>
          <a:xfrm rot="5400000">
            <a:off x="1119759" y="5171913"/>
            <a:ext cx="1024642" cy="852986"/>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title="Star"/>
          <p:cNvSpPr/>
          <p:nvPr/>
        </p:nvSpPr>
        <p:spPr>
          <a:xfrm>
            <a:off x="6262254" y="3629012"/>
            <a:ext cx="314794" cy="26372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title="Star"/>
          <p:cNvSpPr/>
          <p:nvPr/>
        </p:nvSpPr>
        <p:spPr>
          <a:xfrm>
            <a:off x="8079698" y="4557009"/>
            <a:ext cx="262328" cy="31479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679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828" y="1193133"/>
            <a:ext cx="8010347" cy="4884367"/>
          </a:xfrm>
        </p:spPr>
        <p:txBody>
          <a:bodyPr/>
          <a:lstStyle/>
          <a:p>
            <a:pPr marL="0" indent="0">
              <a:buNone/>
            </a:pPr>
            <a:r>
              <a:rPr lang="en-US" sz="1800" dirty="0"/>
              <a:t>Bookmark this link: </a:t>
            </a:r>
            <a:r>
              <a:rPr lang="en-US" sz="1800" dirty="0">
                <a:hlinkClick r:id="rId3"/>
              </a:rPr>
              <a:t>https://www.cde.state.co.us/idm</a:t>
            </a:r>
            <a:r>
              <a:rPr lang="en-US" sz="1800" dirty="0"/>
              <a:t> </a:t>
            </a:r>
          </a:p>
          <a:p>
            <a:pPr marL="0" indent="0">
              <a:buNone/>
            </a:pPr>
            <a:r>
              <a:rPr lang="en-US" sz="1800" dirty="0"/>
              <a:t>From this page click </a:t>
            </a:r>
            <a:r>
              <a:rPr lang="en-US" sz="1800" b="1" u="sng" dirty="0"/>
              <a:t>Data Pipeline</a:t>
            </a:r>
            <a:r>
              <a:rPr lang="en-US" sz="1800" dirty="0"/>
              <a:t> to get to this screen. </a:t>
            </a:r>
          </a:p>
          <a:p>
            <a:pPr marL="0" indent="0">
              <a:buNone/>
            </a:pPr>
            <a:r>
              <a:rPr lang="en-US" sz="1800" dirty="0"/>
              <a:t>Next click the blue login button.</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Accessing the Data Pipeline</a:t>
            </a:r>
          </a:p>
        </p:txBody>
      </p:sp>
      <p:sp>
        <p:nvSpPr>
          <p:cNvPr id="7" name="Left Arrow 6"/>
          <p:cNvSpPr/>
          <p:nvPr/>
        </p:nvSpPr>
        <p:spPr>
          <a:xfrm rot="10800000">
            <a:off x="1992235" y="3846300"/>
            <a:ext cx="731520" cy="457200"/>
          </a:xfrm>
          <a:prstGeom prst="leftArrow">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4" t="17822" r="12163" b="14881"/>
          <a:stretch/>
        </p:blipFill>
        <p:spPr bwMode="auto">
          <a:xfrm>
            <a:off x="401652" y="2414213"/>
            <a:ext cx="7581807" cy="375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75917" y="1184778"/>
            <a:ext cx="2068083" cy="1323439"/>
          </a:xfrm>
          <a:prstGeom prst="rect">
            <a:avLst/>
          </a:prstGeom>
          <a:noFill/>
        </p:spPr>
        <p:txBody>
          <a:bodyPr wrap="square" rtlCol="0">
            <a:spAutoFit/>
          </a:bodyPr>
          <a:lstStyle/>
          <a:p>
            <a:r>
              <a:rPr lang="en-US" sz="1600" dirty="0">
                <a:solidFill>
                  <a:srgbClr val="CC00CC"/>
                </a:solidFill>
              </a:rPr>
              <a:t>*your single sign-on login may be used for all CDE applications listed here that you have access to</a:t>
            </a:r>
          </a:p>
        </p:txBody>
      </p:sp>
      <p:sp>
        <p:nvSpPr>
          <p:cNvPr id="8" name="Right Arrow 7"/>
          <p:cNvSpPr/>
          <p:nvPr/>
        </p:nvSpPr>
        <p:spPr>
          <a:xfrm rot="10800000">
            <a:off x="1867900" y="4219154"/>
            <a:ext cx="413182" cy="149130"/>
          </a:xfrm>
          <a:prstGeom prst="rightArrow">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22097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fld id="{67726FA2-3EC9-4717-AD62-D8C823692DD3}" type="slidenum">
              <a:rPr lang="en-US" smtClean="0"/>
              <a:pPr/>
              <a:t>7</a:t>
            </a:fld>
            <a:endParaRPr lang="en-US" dirty="0"/>
          </a:p>
        </p:txBody>
      </p:sp>
    </p:spTree>
    <p:extLst>
      <p:ext uri="{BB962C8B-B14F-4D97-AF65-F5344CB8AC3E}">
        <p14:creationId xmlns:p14="http://schemas.microsoft.com/office/powerpoint/2010/main" val="1584909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Single Sign On</a:t>
            </a:r>
          </a:p>
        </p:txBody>
      </p:sp>
      <p:pic>
        <p:nvPicPr>
          <p:cNvPr id="2052"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041" t="13755" r="26169" b="29963"/>
          <a:stretch/>
        </p:blipFill>
        <p:spPr bwMode="auto">
          <a:xfrm>
            <a:off x="1119499" y="1504060"/>
            <a:ext cx="6080623" cy="438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37683" y="3313849"/>
            <a:ext cx="6330444" cy="553998"/>
          </a:xfrm>
          <a:prstGeom prst="rect">
            <a:avLst/>
          </a:prstGeom>
          <a:noFill/>
        </p:spPr>
        <p:txBody>
          <a:bodyPr wrap="square" rtlCol="0">
            <a:spAutoFit/>
          </a:bodyPr>
          <a:lstStyle/>
          <a:p>
            <a:r>
              <a:rPr lang="en-US" sz="1400" b="1" dirty="0"/>
              <a:t>                              </a:t>
            </a:r>
            <a:r>
              <a:rPr lang="en-US" sz="1400" b="1" dirty="0">
                <a:solidFill>
                  <a:srgbClr val="7030A0"/>
                </a:solidFill>
              </a:rPr>
              <a:t>Username is the email address associated with your </a:t>
            </a:r>
            <a:r>
              <a:rPr lang="en-US" sz="1400" b="1" dirty="0" err="1">
                <a:solidFill>
                  <a:srgbClr val="7030A0"/>
                </a:solidFill>
              </a:rPr>
              <a:t>IdM</a:t>
            </a:r>
            <a:r>
              <a:rPr lang="en-US" sz="1400" b="1" dirty="0">
                <a:solidFill>
                  <a:srgbClr val="7030A0"/>
                </a:solidFill>
              </a:rPr>
              <a:t> account</a:t>
            </a:r>
          </a:p>
          <a:p>
            <a:endParaRPr lang="en-US" sz="1600" b="1" dirty="0">
              <a:solidFill>
                <a:srgbClr val="7030A0"/>
              </a:solidFill>
            </a:endParaRPr>
          </a:p>
        </p:txBody>
      </p:sp>
      <p:sp>
        <p:nvSpPr>
          <p:cNvPr id="6" name="TextBox 5"/>
          <p:cNvSpPr txBox="1"/>
          <p:nvPr/>
        </p:nvSpPr>
        <p:spPr>
          <a:xfrm>
            <a:off x="1645360" y="3590848"/>
            <a:ext cx="6191133" cy="307777"/>
          </a:xfrm>
          <a:prstGeom prst="rect">
            <a:avLst/>
          </a:prstGeom>
          <a:noFill/>
        </p:spPr>
        <p:txBody>
          <a:bodyPr wrap="square" rtlCol="0">
            <a:spAutoFit/>
          </a:bodyPr>
          <a:lstStyle/>
          <a:p>
            <a:r>
              <a:rPr lang="en-US" sz="1400" b="1" dirty="0">
                <a:solidFill>
                  <a:srgbClr val="FF0000"/>
                </a:solidFill>
              </a:rPr>
              <a:t>                         </a:t>
            </a:r>
            <a:r>
              <a:rPr lang="en-US" sz="1400" b="1" dirty="0">
                <a:solidFill>
                  <a:srgbClr val="7030A0"/>
                </a:solidFill>
              </a:rPr>
              <a:t>Password specified by you  </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70</a:t>
            </a:fld>
            <a:endParaRPr lang="en-US" dirty="0"/>
          </a:p>
        </p:txBody>
      </p:sp>
    </p:spTree>
    <p:extLst>
      <p:ext uri="{BB962C8B-B14F-4D97-AF65-F5344CB8AC3E}">
        <p14:creationId xmlns:p14="http://schemas.microsoft.com/office/powerpoint/2010/main" val="1328233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5074" y="2082488"/>
            <a:ext cx="1993797" cy="3263504"/>
          </a:xfrm>
          <a:prstGeom prst="rect">
            <a:avLst/>
          </a:prstGeom>
        </p:spPr>
      </p:pic>
      <p:sp>
        <p:nvSpPr>
          <p:cNvPr id="3" name="Title 2"/>
          <p:cNvSpPr>
            <a:spLocks noGrp="1"/>
          </p:cNvSpPr>
          <p:nvPr>
            <p:ph type="title"/>
          </p:nvPr>
        </p:nvSpPr>
        <p:spPr/>
        <p:txBody>
          <a:bodyPr/>
          <a:lstStyle/>
          <a:p>
            <a:r>
              <a:rPr lang="en-US" dirty="0"/>
              <a:t>Pipeline System </a:t>
            </a:r>
          </a:p>
        </p:txBody>
      </p:sp>
      <p:cxnSp>
        <p:nvCxnSpPr>
          <p:cNvPr id="8" name="Straight Arrow Connector 7"/>
          <p:cNvCxnSpPr/>
          <p:nvPr/>
        </p:nvCxnSpPr>
        <p:spPr>
          <a:xfrm flipV="1">
            <a:off x="3075117" y="2598257"/>
            <a:ext cx="751115" cy="1"/>
          </a:xfrm>
          <a:prstGeom prst="straightConnector1">
            <a:avLst/>
          </a:prstGeom>
          <a:ln w="381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833314" y="2184574"/>
            <a:ext cx="1880633" cy="77353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Batch Maintenance, Format Checker and Data File Upload</a:t>
            </a:r>
          </a:p>
        </p:txBody>
      </p:sp>
      <p:cxnSp>
        <p:nvCxnSpPr>
          <p:cNvPr id="17" name="Straight Arrow Connector 16"/>
          <p:cNvCxnSpPr/>
          <p:nvPr/>
        </p:nvCxnSpPr>
        <p:spPr>
          <a:xfrm flipV="1">
            <a:off x="3025843" y="3448968"/>
            <a:ext cx="751115" cy="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26233" y="3146995"/>
            <a:ext cx="1880633" cy="77353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Based on your Identity Management Roles</a:t>
            </a:r>
          </a:p>
        </p:txBody>
      </p:sp>
      <p:cxnSp>
        <p:nvCxnSpPr>
          <p:cNvPr id="21" name="Straight Arrow Connector 20"/>
          <p:cNvCxnSpPr/>
          <p:nvPr/>
        </p:nvCxnSpPr>
        <p:spPr>
          <a:xfrm flipV="1">
            <a:off x="3049107" y="4542516"/>
            <a:ext cx="751115" cy="1"/>
          </a:xfrm>
          <a:prstGeom prst="straightConnector1">
            <a:avLst/>
          </a:prstGeom>
          <a:ln w="3810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26232" y="4173157"/>
            <a:ext cx="1880633" cy="7735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Error reports and other validation reports</a:t>
            </a:r>
          </a:p>
        </p:txBody>
      </p:sp>
      <p:sp>
        <p:nvSpPr>
          <p:cNvPr id="5" name="Rectangle 4"/>
          <p:cNvSpPr/>
          <p:nvPr/>
        </p:nvSpPr>
        <p:spPr>
          <a:xfrm>
            <a:off x="1722154" y="2439097"/>
            <a:ext cx="1520729" cy="264488"/>
          </a:xfrm>
          <a:prstGeom prst="rect">
            <a:avLst/>
          </a:prstGeom>
          <a:solidFill>
            <a:schemeClr val="accent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1722154" y="2703585"/>
            <a:ext cx="1520729" cy="1469572"/>
          </a:xfrm>
          <a:prstGeom prst="rect">
            <a:avLst/>
          </a:prstGeom>
          <a:solidFill>
            <a:srgbClr val="FFC000">
              <a:alpha val="28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1722154" y="4185832"/>
            <a:ext cx="1520729" cy="13224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1722154" y="4325432"/>
            <a:ext cx="1520729" cy="406599"/>
          </a:xfrm>
          <a:prstGeom prst="rect">
            <a:avLst/>
          </a:prstGeom>
          <a:solidFill>
            <a:schemeClr val="accent3">
              <a:lumMod val="75000"/>
              <a:alpha val="2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0F277B43-A45D-4E46-89B4-02632E69EF80}"/>
              </a:ext>
            </a:extLst>
          </p:cNvPr>
          <p:cNvSpPr>
            <a:spLocks noGrp="1"/>
          </p:cNvSpPr>
          <p:nvPr>
            <p:ph type="sldNum" sz="quarter" idx="12"/>
          </p:nvPr>
        </p:nvSpPr>
        <p:spPr/>
        <p:txBody>
          <a:bodyPr/>
          <a:lstStyle/>
          <a:p>
            <a:fld id="{C479D5F6-EDCB-402A-AC08-4943A1820E8F}" type="slidenum">
              <a:rPr lang="en-US" smtClean="0"/>
              <a:pPr/>
              <a:t>71</a:t>
            </a:fld>
            <a:endParaRPr lang="en-US" dirty="0"/>
          </a:p>
        </p:txBody>
      </p:sp>
    </p:spTree>
    <p:extLst>
      <p:ext uri="{BB962C8B-B14F-4D97-AF65-F5344CB8AC3E}">
        <p14:creationId xmlns:p14="http://schemas.microsoft.com/office/powerpoint/2010/main" val="1446460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4" y="1267028"/>
            <a:ext cx="8558357" cy="5037025"/>
          </a:xfrm>
        </p:spPr>
        <p:txBody>
          <a:bodyPr>
            <a:normAutofit/>
          </a:bodyPr>
          <a:lstStyle/>
          <a:p>
            <a:pPr>
              <a:lnSpc>
                <a:spcPct val="100000"/>
              </a:lnSpc>
              <a:spcBef>
                <a:spcPts val="0"/>
              </a:spcBef>
            </a:pPr>
            <a:r>
              <a:rPr lang="en-US" sz="1400" dirty="0"/>
              <a:t>Once your file is created, you have the option to run it through the </a:t>
            </a:r>
            <a:r>
              <a:rPr lang="en-US" sz="1400" b="1" dirty="0"/>
              <a:t>Format Checker </a:t>
            </a:r>
            <a:r>
              <a:rPr lang="en-US" sz="1400" dirty="0"/>
              <a:t>to check the file format  </a:t>
            </a:r>
          </a:p>
          <a:p>
            <a:pPr>
              <a:lnSpc>
                <a:spcPct val="100000"/>
              </a:lnSpc>
              <a:spcBef>
                <a:spcPts val="0"/>
              </a:spcBef>
            </a:pPr>
            <a:r>
              <a:rPr lang="en-US" sz="1400" dirty="0"/>
              <a:t>The system only checks the </a:t>
            </a:r>
            <a:r>
              <a:rPr lang="en-US" sz="1400" u="sng" dirty="0"/>
              <a:t>first row of data</a:t>
            </a:r>
            <a:r>
              <a:rPr lang="en-US" sz="1400" dirty="0"/>
              <a:t> within your file</a:t>
            </a:r>
          </a:p>
          <a:p>
            <a:pPr>
              <a:lnSpc>
                <a:spcPct val="100000"/>
              </a:lnSpc>
              <a:spcBef>
                <a:spcPts val="0"/>
              </a:spcBef>
            </a:pPr>
            <a:r>
              <a:rPr lang="en-US" sz="1400" dirty="0"/>
              <a:t>Only data fields that have </a:t>
            </a:r>
            <a:r>
              <a:rPr lang="en-US" sz="1400" u="sng" dirty="0"/>
              <a:t>too many bytes </a:t>
            </a:r>
            <a:r>
              <a:rPr lang="en-US" sz="1400" dirty="0"/>
              <a:t>will error (those with too few will not)  </a:t>
            </a:r>
          </a:p>
          <a:p>
            <a:pPr>
              <a:lnSpc>
                <a:spcPct val="100000"/>
              </a:lnSpc>
              <a:spcBef>
                <a:spcPts val="0"/>
              </a:spcBef>
            </a:pPr>
            <a:r>
              <a:rPr lang="en-US" sz="1400" dirty="0"/>
              <a:t>All fields PASS = Ready to upload   </a:t>
            </a:r>
          </a:p>
        </p:txBody>
      </p:sp>
      <p:sp>
        <p:nvSpPr>
          <p:cNvPr id="3" name="Title 2"/>
          <p:cNvSpPr>
            <a:spLocks noGrp="1"/>
          </p:cNvSpPr>
          <p:nvPr>
            <p:ph type="title"/>
          </p:nvPr>
        </p:nvSpPr>
        <p:spPr/>
        <p:txBody>
          <a:bodyPr/>
          <a:lstStyle/>
          <a:p>
            <a:r>
              <a:rPr lang="en-US" dirty="0"/>
              <a:t>1</a:t>
            </a:r>
            <a:r>
              <a:rPr lang="en-US" baseline="30000" dirty="0"/>
              <a:t>st</a:t>
            </a:r>
            <a:r>
              <a:rPr lang="en-US" dirty="0"/>
              <a:t> Step: Format Checker *optional</a:t>
            </a:r>
          </a:p>
        </p:txBody>
      </p:sp>
      <p:pic>
        <p:nvPicPr>
          <p:cNvPr id="7" name="Picture 6">
            <a:extLst>
              <a:ext uri="{FF2B5EF4-FFF2-40B4-BE49-F238E27FC236}">
                <a16:creationId xmlns:a16="http://schemas.microsoft.com/office/drawing/2014/main" id="{0E591B48-8A9F-0CAC-F7F7-3BFBE3F27126}"/>
              </a:ext>
            </a:extLst>
          </p:cNvPr>
          <p:cNvPicPr>
            <a:picLocks noChangeAspect="1"/>
          </p:cNvPicPr>
          <p:nvPr/>
        </p:nvPicPr>
        <p:blipFill rotWithShape="1">
          <a:blip r:embed="rId2"/>
          <a:srcRect t="2076"/>
          <a:stretch/>
        </p:blipFill>
        <p:spPr>
          <a:xfrm>
            <a:off x="286458" y="2326105"/>
            <a:ext cx="8045116" cy="4152403"/>
          </a:xfrm>
          <a:prstGeom prst="rect">
            <a:avLst/>
          </a:prstGeom>
        </p:spPr>
      </p:pic>
      <p:sp>
        <p:nvSpPr>
          <p:cNvPr id="9" name="Right Brace 8">
            <a:extLst>
              <a:ext uri="{FF2B5EF4-FFF2-40B4-BE49-F238E27FC236}">
                <a16:creationId xmlns:a16="http://schemas.microsoft.com/office/drawing/2014/main" id="{A41CB2A4-0E49-96B1-33A7-6C871C485CE0}"/>
              </a:ext>
            </a:extLst>
          </p:cNvPr>
          <p:cNvSpPr/>
          <p:nvPr/>
        </p:nvSpPr>
        <p:spPr>
          <a:xfrm>
            <a:off x="3370847" y="2622399"/>
            <a:ext cx="968248" cy="97905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3C6FFC67-013F-50EF-9C18-70BA8A39089B}"/>
              </a:ext>
            </a:extLst>
          </p:cNvPr>
          <p:cNvSpPr txBox="1"/>
          <p:nvPr/>
        </p:nvSpPr>
        <p:spPr>
          <a:xfrm>
            <a:off x="4460464" y="2788760"/>
            <a:ext cx="2281656" cy="923330"/>
          </a:xfrm>
          <a:prstGeom prst="rect">
            <a:avLst/>
          </a:prstGeom>
          <a:noFill/>
        </p:spPr>
        <p:txBody>
          <a:bodyPr wrap="square" rtlCol="0">
            <a:spAutoFit/>
          </a:bodyPr>
          <a:lstStyle/>
          <a:p>
            <a:r>
              <a:rPr lang="en-US" dirty="0"/>
              <a:t>Choose appropriate dataset/file type/SY and click Upload</a:t>
            </a:r>
          </a:p>
        </p:txBody>
      </p:sp>
      <p:sp>
        <p:nvSpPr>
          <p:cNvPr id="12" name="Rectangle 11">
            <a:extLst>
              <a:ext uri="{FF2B5EF4-FFF2-40B4-BE49-F238E27FC236}">
                <a16:creationId xmlns:a16="http://schemas.microsoft.com/office/drawing/2014/main" id="{582373CB-A2E1-E572-1BB4-0C6DD6F54A63}"/>
              </a:ext>
            </a:extLst>
          </p:cNvPr>
          <p:cNvSpPr/>
          <p:nvPr/>
        </p:nvSpPr>
        <p:spPr>
          <a:xfrm>
            <a:off x="7483642" y="5975684"/>
            <a:ext cx="561474"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4275C9-9719-2AD2-D6BA-B253BF5D7C53}"/>
              </a:ext>
            </a:extLst>
          </p:cNvPr>
          <p:cNvSpPr txBox="1"/>
          <p:nvPr/>
        </p:nvSpPr>
        <p:spPr>
          <a:xfrm>
            <a:off x="4624688" y="4990808"/>
            <a:ext cx="3139691" cy="600164"/>
          </a:xfrm>
          <a:prstGeom prst="rect">
            <a:avLst/>
          </a:prstGeom>
          <a:noFill/>
        </p:spPr>
        <p:txBody>
          <a:bodyPr wrap="square">
            <a:spAutoFit/>
          </a:bodyPr>
          <a:lstStyle/>
          <a:p>
            <a:r>
              <a:rPr lang="en-US" sz="1100" dirty="0">
                <a:solidFill>
                  <a:srgbClr val="00B050"/>
                </a:solidFill>
              </a:rPr>
              <a:t>Pass</a:t>
            </a:r>
            <a:r>
              <a:rPr lang="en-US" sz="1100" dirty="0"/>
              <a:t> Result – Proceed to Step 2: Data File Upload</a:t>
            </a:r>
          </a:p>
          <a:p>
            <a:r>
              <a:rPr lang="en-US" sz="1100" dirty="0">
                <a:solidFill>
                  <a:srgbClr val="FF0000"/>
                </a:solidFill>
              </a:rPr>
              <a:t>Fail</a:t>
            </a:r>
            <a:r>
              <a:rPr lang="en-US" sz="1100" dirty="0"/>
              <a:t> Result – compare field bytes to file layout expected # of bytes</a:t>
            </a:r>
          </a:p>
        </p:txBody>
      </p:sp>
      <p:cxnSp>
        <p:nvCxnSpPr>
          <p:cNvPr id="16" name="Straight Arrow Connector 15">
            <a:extLst>
              <a:ext uri="{FF2B5EF4-FFF2-40B4-BE49-F238E27FC236}">
                <a16:creationId xmlns:a16="http://schemas.microsoft.com/office/drawing/2014/main" id="{8E7CBA1B-E937-85DB-486D-29C1FA57D717}"/>
              </a:ext>
            </a:extLst>
          </p:cNvPr>
          <p:cNvCxnSpPr>
            <a:cxnSpLocks/>
          </p:cNvCxnSpPr>
          <p:nvPr/>
        </p:nvCxnSpPr>
        <p:spPr>
          <a:xfrm flipH="1">
            <a:off x="6849979" y="5909412"/>
            <a:ext cx="283056" cy="1424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7D18C3-A570-7717-F062-46850B550579}"/>
              </a:ext>
            </a:extLst>
          </p:cNvPr>
          <p:cNvCxnSpPr/>
          <p:nvPr/>
        </p:nvCxnSpPr>
        <p:spPr>
          <a:xfrm flipH="1">
            <a:off x="5261810" y="5867400"/>
            <a:ext cx="256674"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272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1"/>
                </a:solidFill>
              </a:rPr>
              <a:t>Step 2: Uploading </a:t>
            </a:r>
            <a:r>
              <a:rPr lang="en-US" dirty="0"/>
              <a:t>Files to the IEP Interchange</a:t>
            </a:r>
            <a:r>
              <a:rPr lang="en-US" dirty="0">
                <a:solidFill>
                  <a:schemeClr val="bg1"/>
                </a:solidFill>
              </a:rPr>
              <a:t> </a:t>
            </a:r>
            <a:br>
              <a:rPr lang="en-US" dirty="0">
                <a:solidFill>
                  <a:schemeClr val="bg1"/>
                </a:solidFill>
              </a:rPr>
            </a:br>
            <a:endParaRPr lang="en-US" dirty="0">
              <a:solidFill>
                <a:schemeClr val="bg1"/>
              </a:solidFill>
            </a:endParaRPr>
          </a:p>
        </p:txBody>
      </p:sp>
      <p:sp>
        <p:nvSpPr>
          <p:cNvPr id="2" name="Content Placeholder 1"/>
          <p:cNvSpPr>
            <a:spLocks noGrp="1"/>
          </p:cNvSpPr>
          <p:nvPr>
            <p:ph idx="1"/>
          </p:nvPr>
        </p:nvSpPr>
        <p:spPr/>
        <p:txBody>
          <a:bodyPr>
            <a:normAutofit/>
          </a:bodyPr>
          <a:lstStyle/>
          <a:p>
            <a:pPr marL="0" indent="0">
              <a:lnSpc>
                <a:spcPct val="100000"/>
              </a:lnSpc>
              <a:spcBef>
                <a:spcPts val="0"/>
              </a:spcBef>
              <a:buNone/>
            </a:pPr>
            <a:r>
              <a:rPr lang="en-US" sz="1050" dirty="0"/>
              <a:t>1. Click on </a:t>
            </a:r>
            <a:r>
              <a:rPr lang="en-US" sz="1050" b="1" dirty="0"/>
              <a:t>File Upload/Data File Upload</a:t>
            </a:r>
          </a:p>
          <a:p>
            <a:pPr marL="0" indent="0">
              <a:lnSpc>
                <a:spcPct val="100000"/>
              </a:lnSpc>
              <a:spcBef>
                <a:spcPts val="0"/>
              </a:spcBef>
              <a:buNone/>
            </a:pPr>
            <a:r>
              <a:rPr lang="en-US" sz="1050" dirty="0"/>
              <a:t>2. Select </a:t>
            </a:r>
            <a:r>
              <a:rPr lang="en-US" sz="1050" b="1" dirty="0"/>
              <a:t>Dataset, File Type, School Year, and Organization/LEA</a:t>
            </a:r>
            <a:r>
              <a:rPr lang="en-US" sz="1050" dirty="0"/>
              <a:t> </a:t>
            </a:r>
          </a:p>
          <a:p>
            <a:pPr marL="0" indent="0">
              <a:lnSpc>
                <a:spcPct val="100000"/>
              </a:lnSpc>
              <a:spcBef>
                <a:spcPts val="0"/>
              </a:spcBef>
              <a:buNone/>
            </a:pPr>
            <a:r>
              <a:rPr lang="en-US" sz="1050" dirty="0"/>
              <a:t>3. Click on </a:t>
            </a:r>
            <a:r>
              <a:rPr lang="en-US" sz="1050" b="1" dirty="0"/>
              <a:t>Choose File</a:t>
            </a:r>
            <a:r>
              <a:rPr lang="en-US" sz="1050" dirty="0"/>
              <a:t> to locate file</a:t>
            </a:r>
          </a:p>
          <a:p>
            <a:pPr marL="0" indent="0">
              <a:lnSpc>
                <a:spcPct val="100000"/>
              </a:lnSpc>
              <a:spcBef>
                <a:spcPts val="0"/>
              </a:spcBef>
              <a:buNone/>
            </a:pPr>
            <a:r>
              <a:rPr lang="en-US" sz="1050" dirty="0"/>
              <a:t>4. Select </a:t>
            </a:r>
            <a:r>
              <a:rPr lang="en-US" sz="1050" b="1" dirty="0"/>
              <a:t>Replace</a:t>
            </a:r>
          </a:p>
          <a:p>
            <a:pPr marL="0" indent="0">
              <a:lnSpc>
                <a:spcPct val="100000"/>
              </a:lnSpc>
              <a:spcBef>
                <a:spcPts val="0"/>
              </a:spcBef>
              <a:buNone/>
            </a:pPr>
            <a:r>
              <a:rPr lang="en-US" sz="1050" dirty="0"/>
              <a:t>5. Click</a:t>
            </a:r>
            <a:r>
              <a:rPr lang="en-US" sz="1050" i="1" dirty="0">
                <a:solidFill>
                  <a:srgbClr val="101E8E"/>
                </a:solidFill>
              </a:rPr>
              <a:t> </a:t>
            </a:r>
            <a:r>
              <a:rPr lang="en-US" sz="1050" b="1" dirty="0"/>
              <a:t>Submit    </a:t>
            </a:r>
            <a:r>
              <a:rPr lang="en-US" sz="1050" dirty="0"/>
              <a:t>message in green will display across the top indicating file submission has been attempted and a Batch ID</a:t>
            </a:r>
            <a:r>
              <a:rPr lang="en-US" sz="1050" i="1" dirty="0">
                <a:solidFill>
                  <a:srgbClr val="101E8E"/>
                </a:solidFill>
              </a:rPr>
              <a:t> </a:t>
            </a:r>
            <a:r>
              <a:rPr lang="en-US" sz="1050" dirty="0"/>
              <a:t>will be created</a:t>
            </a:r>
            <a:endParaRPr lang="en-US" sz="1050" b="1" dirty="0"/>
          </a:p>
          <a:p>
            <a:pPr marL="0" indent="0">
              <a:lnSpc>
                <a:spcPct val="100000"/>
              </a:lnSpc>
              <a:spcBef>
                <a:spcPts val="0"/>
              </a:spcBef>
              <a:buNone/>
            </a:pPr>
            <a:r>
              <a:rPr lang="en-US" sz="1050" dirty="0"/>
              <a:t>6.</a:t>
            </a:r>
            <a:r>
              <a:rPr lang="en-US" sz="1050" b="1" dirty="0"/>
              <a:t> </a:t>
            </a:r>
            <a:r>
              <a:rPr lang="en-US" sz="1050" b="1" dirty="0">
                <a:highlight>
                  <a:srgbClr val="FFFF00"/>
                </a:highlight>
              </a:rPr>
              <a:t>Check Batch Maintenance Screen to verify file processed  </a:t>
            </a:r>
          </a:p>
          <a:p>
            <a:pPr marL="0" indent="0">
              <a:lnSpc>
                <a:spcPct val="100000"/>
              </a:lnSpc>
              <a:spcBef>
                <a:spcPts val="0"/>
              </a:spcBef>
              <a:buNone/>
            </a:pPr>
            <a:r>
              <a:rPr lang="en-US" sz="1050" dirty="0"/>
              <a:t>*Email confirmation will be sent once complete</a:t>
            </a:r>
          </a:p>
          <a:p>
            <a:pPr marL="0" indent="0">
              <a:lnSpc>
                <a:spcPct val="100000"/>
              </a:lnSpc>
              <a:spcBef>
                <a:spcPts val="0"/>
              </a:spcBef>
              <a:buNone/>
            </a:pPr>
            <a:endParaRPr lang="en-US" sz="1050" i="1" dirty="0">
              <a:solidFill>
                <a:srgbClr val="00B050"/>
              </a:solidFill>
            </a:endParaRPr>
          </a:p>
          <a:p>
            <a:pPr marL="0" indent="0">
              <a:lnSpc>
                <a:spcPct val="100000"/>
              </a:lnSpc>
              <a:spcBef>
                <a:spcPts val="0"/>
              </a:spcBef>
              <a:buNone/>
            </a:pPr>
            <a:endParaRPr lang="en-US" sz="1050" dirty="0"/>
          </a:p>
        </p:txBody>
      </p:sp>
      <p:pic>
        <p:nvPicPr>
          <p:cNvPr id="5" name="Picture 4">
            <a:extLst>
              <a:ext uri="{FF2B5EF4-FFF2-40B4-BE49-F238E27FC236}">
                <a16:creationId xmlns:a16="http://schemas.microsoft.com/office/drawing/2014/main" id="{4D2C1944-3F61-D141-4A3D-04D9D980610D}"/>
              </a:ext>
            </a:extLst>
          </p:cNvPr>
          <p:cNvPicPr>
            <a:picLocks noChangeAspect="1"/>
          </p:cNvPicPr>
          <p:nvPr/>
        </p:nvPicPr>
        <p:blipFill>
          <a:blip r:embed="rId3"/>
          <a:stretch>
            <a:fillRect/>
          </a:stretch>
        </p:blipFill>
        <p:spPr>
          <a:xfrm>
            <a:off x="497305" y="2714819"/>
            <a:ext cx="6653826" cy="4270547"/>
          </a:xfrm>
          <a:prstGeom prst="rect">
            <a:avLst/>
          </a:prstGeom>
        </p:spPr>
      </p:pic>
      <p:sp>
        <p:nvSpPr>
          <p:cNvPr id="9" name="TextBox 8">
            <a:extLst>
              <a:ext uri="{FF2B5EF4-FFF2-40B4-BE49-F238E27FC236}">
                <a16:creationId xmlns:a16="http://schemas.microsoft.com/office/drawing/2014/main" id="{C3FAE31A-57C7-A369-F8B1-8D8AD6020F22}"/>
              </a:ext>
            </a:extLst>
          </p:cNvPr>
          <p:cNvSpPr txBox="1"/>
          <p:nvPr/>
        </p:nvSpPr>
        <p:spPr>
          <a:xfrm>
            <a:off x="5440873" y="4933295"/>
            <a:ext cx="2580180" cy="923330"/>
          </a:xfrm>
          <a:prstGeom prst="rect">
            <a:avLst/>
          </a:prstGeom>
          <a:noFill/>
        </p:spPr>
        <p:txBody>
          <a:bodyPr wrap="square">
            <a:spAutoFit/>
          </a:bodyPr>
          <a:lstStyle/>
          <a:p>
            <a:pPr marL="171450" indent="-171450">
              <a:buFont typeface="Arial" panose="020B0604020202020204" pitchFamily="34" charset="0"/>
              <a:buChar char="•"/>
            </a:pPr>
            <a:r>
              <a:rPr lang="en-US" sz="900" b="1" dirty="0"/>
              <a:t>APPEND – </a:t>
            </a:r>
            <a:r>
              <a:rPr lang="en-US" sz="900" dirty="0"/>
              <a:t>adds to existing data files. Allows for multiple files to be uploaded at one time. Records on all files uploaded that meet the criteria will pull into snapshot. </a:t>
            </a:r>
          </a:p>
          <a:p>
            <a:pPr marL="285750" indent="-285750">
              <a:buFont typeface="Arial" panose="020B0604020202020204" pitchFamily="34" charset="0"/>
              <a:buChar char="•"/>
            </a:pPr>
            <a:endParaRPr lang="en-US" sz="1800" dirty="0">
              <a:solidFill>
                <a:srgbClr val="FF0000"/>
              </a:solidFill>
            </a:endParaRPr>
          </a:p>
        </p:txBody>
      </p:sp>
      <p:sp>
        <p:nvSpPr>
          <p:cNvPr id="11" name="TextBox 10">
            <a:extLst>
              <a:ext uri="{FF2B5EF4-FFF2-40B4-BE49-F238E27FC236}">
                <a16:creationId xmlns:a16="http://schemas.microsoft.com/office/drawing/2014/main" id="{86337214-714D-A36B-5935-5C4DAE1C7BF6}"/>
              </a:ext>
            </a:extLst>
          </p:cNvPr>
          <p:cNvSpPr txBox="1"/>
          <p:nvPr/>
        </p:nvSpPr>
        <p:spPr>
          <a:xfrm>
            <a:off x="5440873" y="5631583"/>
            <a:ext cx="1965798" cy="784830"/>
          </a:xfrm>
          <a:prstGeom prst="rect">
            <a:avLst/>
          </a:prstGeom>
          <a:noFill/>
        </p:spPr>
        <p:txBody>
          <a:bodyPr wrap="square">
            <a:spAutoFit/>
          </a:bodyPr>
          <a:lstStyle/>
          <a:p>
            <a:pPr marL="171450" indent="-171450">
              <a:buFont typeface="Arial" panose="020B0604020202020204" pitchFamily="34" charset="0"/>
              <a:buChar char="•"/>
            </a:pPr>
            <a:r>
              <a:rPr lang="en-US" sz="900" b="1" dirty="0"/>
              <a:t>REPLACE – </a:t>
            </a:r>
            <a:r>
              <a:rPr lang="en-US" sz="900" dirty="0"/>
              <a:t>deletes any prior uploaded data and replaces it with new file.    *Most AUs use replace</a:t>
            </a:r>
          </a:p>
          <a:p>
            <a:r>
              <a:rPr lang="en-US" dirty="0"/>
              <a:t> </a:t>
            </a:r>
          </a:p>
        </p:txBody>
      </p:sp>
    </p:spTree>
    <p:extLst>
      <p:ext uri="{BB962C8B-B14F-4D97-AF65-F5344CB8AC3E}">
        <p14:creationId xmlns:p14="http://schemas.microsoft.com/office/powerpoint/2010/main" val="2693273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Step 3: Batch Maintenance – Important Step (don’t forget to check this screen after every upload or transfer from Enrich)</a:t>
            </a:r>
          </a:p>
        </p:txBody>
      </p:sp>
      <p:sp>
        <p:nvSpPr>
          <p:cNvPr id="2" name="Content Placeholder 1"/>
          <p:cNvSpPr>
            <a:spLocks noGrp="1"/>
          </p:cNvSpPr>
          <p:nvPr>
            <p:ph idx="1"/>
          </p:nvPr>
        </p:nvSpPr>
        <p:spPr>
          <a:xfrm>
            <a:off x="613562" y="1463040"/>
            <a:ext cx="7886700" cy="4351338"/>
          </a:xfrm>
        </p:spPr>
        <p:txBody>
          <a:bodyPr/>
          <a:lstStyle/>
          <a:p>
            <a:pPr>
              <a:buFont typeface="Wingdings" panose="05000000000000000000" pitchFamily="2" charset="2"/>
              <a:buChar char="ü"/>
            </a:pPr>
            <a:r>
              <a:rPr lang="en-US" sz="1400" dirty="0">
                <a:solidFill>
                  <a:schemeClr val="tx1"/>
                </a:solidFill>
              </a:rPr>
              <a:t>Check Batch Maintenance to ensure files have processed successfully. </a:t>
            </a:r>
          </a:p>
          <a:p>
            <a:pPr>
              <a:buFont typeface="Wingdings" panose="05000000000000000000" pitchFamily="2" charset="2"/>
              <a:buChar char="ü"/>
            </a:pPr>
            <a:r>
              <a:rPr lang="en-US" sz="1400" dirty="0">
                <a:solidFill>
                  <a:schemeClr val="tx1"/>
                </a:solidFill>
              </a:rPr>
              <a:t>Processed Indicator will say “YES”.   If blank or “No”, file did </a:t>
            </a:r>
            <a:r>
              <a:rPr lang="en-US" sz="1400" u="sng" dirty="0">
                <a:solidFill>
                  <a:schemeClr val="tx1"/>
                </a:solidFill>
              </a:rPr>
              <a:t>not </a:t>
            </a:r>
            <a:r>
              <a:rPr lang="en-US" sz="1400" dirty="0">
                <a:solidFill>
                  <a:schemeClr val="tx1"/>
                </a:solidFill>
              </a:rPr>
              <a:t>upload </a:t>
            </a:r>
          </a:p>
          <a:p>
            <a:pPr lvl="0">
              <a:buFont typeface="Wingdings" panose="05000000000000000000" pitchFamily="2" charset="2"/>
              <a:buChar char="ü"/>
            </a:pPr>
            <a:r>
              <a:rPr lang="en-US" sz="1400" dirty="0">
                <a:solidFill>
                  <a:schemeClr val="tx1"/>
                </a:solidFill>
              </a:rPr>
              <a:t>Check Record Count, Error Count, and make sure submitted date and time look accurate. </a:t>
            </a:r>
          </a:p>
          <a:p>
            <a:pPr lvl="0"/>
            <a:r>
              <a:rPr lang="en-US" sz="1400" dirty="0"/>
              <a:t>Option to download or delete last uploaded file from this screen. Check the ‘select’ box and click ‘Download’ or ‘Delete’ </a:t>
            </a:r>
          </a:p>
          <a:p>
            <a:pPr marL="285750" lvl="0" indent="-285750">
              <a:buFont typeface="Wingdings" panose="05000000000000000000" pitchFamily="2" charset="2"/>
              <a:buChar char="ü"/>
            </a:pPr>
            <a:endParaRPr lang="en-US" sz="1400" dirty="0"/>
          </a:p>
          <a:p>
            <a:pPr lvl="0"/>
            <a:endParaRPr lang="en-US" sz="1400" dirty="0">
              <a:solidFill>
                <a:schemeClr val="tx1"/>
              </a:solidFill>
            </a:endParaRPr>
          </a:p>
          <a:p>
            <a:pPr marL="45720" indent="0">
              <a:buNone/>
            </a:pPr>
            <a:endParaRPr lang="en-US" sz="1400" dirty="0"/>
          </a:p>
          <a:p>
            <a:pPr marL="0" indent="0">
              <a:buNone/>
            </a:pP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570167" y="2952422"/>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124831" y="3189669"/>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p:cNvSpPr/>
          <p:nvPr/>
        </p:nvSpPr>
        <p:spPr>
          <a:xfrm rot="16200000">
            <a:off x="5280980" y="4261564"/>
            <a:ext cx="450843" cy="2316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74</a:t>
            </a:fld>
            <a:endParaRPr lang="en-US" dirty="0"/>
          </a:p>
        </p:txBody>
      </p:sp>
      <p:sp>
        <p:nvSpPr>
          <p:cNvPr id="6" name="TextBox 5">
            <a:extLst>
              <a:ext uri="{FF2B5EF4-FFF2-40B4-BE49-F238E27FC236}">
                <a16:creationId xmlns:a16="http://schemas.microsoft.com/office/drawing/2014/main" id="{7433D561-AD6A-2F0D-60B4-7CCCF5601039}"/>
              </a:ext>
            </a:extLst>
          </p:cNvPr>
          <p:cNvSpPr txBox="1"/>
          <p:nvPr/>
        </p:nvSpPr>
        <p:spPr>
          <a:xfrm>
            <a:off x="2480694" y="5520293"/>
            <a:ext cx="2429164" cy="600164"/>
          </a:xfrm>
          <a:prstGeom prst="rect">
            <a:avLst/>
          </a:prstGeom>
          <a:solidFill>
            <a:schemeClr val="bg1">
              <a:lumMod val="85000"/>
            </a:schemeClr>
          </a:solidFill>
          <a:ln>
            <a:solidFill>
              <a:schemeClr val="bg2">
                <a:lumMod val="50000"/>
              </a:schemeClr>
            </a:solidFill>
          </a:ln>
        </p:spPr>
        <p:txBody>
          <a:bodyPr wrap="square" rtlCol="0">
            <a:spAutoFit/>
          </a:bodyPr>
          <a:lstStyle/>
          <a:p>
            <a:r>
              <a:rPr lang="en-US" sz="1100" b="1" dirty="0">
                <a:solidFill>
                  <a:srgbClr val="FF0000"/>
                </a:solidFill>
              </a:rPr>
              <a:t>AFTER EVERY FILE UPLOAD - Verify Record Count, Error Count, Processed Indicator = Yes, Submitted Date!</a:t>
            </a:r>
          </a:p>
        </p:txBody>
      </p:sp>
      <p:sp>
        <p:nvSpPr>
          <p:cNvPr id="9" name="Rectangle 8">
            <a:extLst>
              <a:ext uri="{FF2B5EF4-FFF2-40B4-BE49-F238E27FC236}">
                <a16:creationId xmlns:a16="http://schemas.microsoft.com/office/drawing/2014/main" id="{F07B6F8B-960C-8C01-17D5-E4E8BB33687C}"/>
              </a:ext>
            </a:extLst>
          </p:cNvPr>
          <p:cNvSpPr/>
          <p:nvPr/>
        </p:nvSpPr>
        <p:spPr>
          <a:xfrm>
            <a:off x="4331856" y="4966273"/>
            <a:ext cx="3897744" cy="1948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011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4: Checking IEP Interchange Errors </a:t>
            </a:r>
            <a:br>
              <a:rPr lang="en-US" dirty="0"/>
            </a:br>
            <a:r>
              <a:rPr lang="en-US" dirty="0"/>
              <a:t>2 options for viewing error reports</a:t>
            </a:r>
          </a:p>
        </p:txBody>
      </p:sp>
      <p:sp>
        <p:nvSpPr>
          <p:cNvPr id="2" name="Content Placeholder 1"/>
          <p:cNvSpPr>
            <a:spLocks noGrp="1"/>
          </p:cNvSpPr>
          <p:nvPr>
            <p:ph idx="1"/>
          </p:nvPr>
        </p:nvSpPr>
        <p:spPr/>
        <p:txBody>
          <a:bodyPr/>
          <a:lstStyle/>
          <a:p>
            <a:pPr marL="388620" indent="-342900">
              <a:buAutoNum type="arabicPeriod"/>
            </a:pPr>
            <a:r>
              <a:rPr lang="en-US" sz="1800" dirty="0">
                <a:solidFill>
                  <a:schemeClr val="tx1"/>
                </a:solidFill>
              </a:rPr>
              <a:t>Pipeline Reports-  Error Reports</a:t>
            </a:r>
          </a:p>
          <a:p>
            <a:pPr marL="845820" lvl="1" indent="-342900"/>
            <a:r>
              <a:rPr lang="en-US" sz="1600" dirty="0">
                <a:solidFill>
                  <a:schemeClr val="tx1"/>
                </a:solidFill>
              </a:rPr>
              <a:t>Interchange and Snapshot level error reports</a:t>
            </a:r>
          </a:p>
          <a:p>
            <a:pPr marL="845820" lvl="1" indent="-342900"/>
            <a:r>
              <a:rPr lang="en-US" sz="1600" dirty="0">
                <a:solidFill>
                  <a:schemeClr val="tx1"/>
                </a:solidFill>
              </a:rPr>
              <a:t>Dataset: Special Education IEP </a:t>
            </a:r>
          </a:p>
          <a:p>
            <a:pPr marL="845820" lvl="1" indent="-342900"/>
            <a:r>
              <a:rPr lang="en-US" sz="1600" dirty="0">
                <a:solidFill>
                  <a:schemeClr val="tx1"/>
                </a:solidFill>
              </a:rPr>
              <a:t>File Type: select which file you’re working on – Child or Participation</a:t>
            </a:r>
            <a:endParaRPr lang="en-US" sz="1600" dirty="0"/>
          </a:p>
          <a:p>
            <a:pPr marL="845820" lvl="1" indent="-342900"/>
            <a:r>
              <a:rPr lang="en-US" sz="1600" dirty="0">
                <a:solidFill>
                  <a:schemeClr val="tx1"/>
                </a:solidFill>
              </a:rPr>
              <a:t>Export to Excel to view errors in detail</a:t>
            </a:r>
          </a:p>
          <a:p>
            <a:endParaRPr lang="en-US" sz="1600" dirty="0"/>
          </a:p>
          <a:p>
            <a:pPr marL="45720" indent="0">
              <a:buNone/>
            </a:pPr>
            <a:endParaRPr lang="en-US"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6873" r="13814" b="37901"/>
          <a:stretch/>
        </p:blipFill>
        <p:spPr bwMode="auto">
          <a:xfrm>
            <a:off x="613279" y="2958597"/>
            <a:ext cx="8254176" cy="243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75</a:t>
            </a:fld>
            <a:endParaRPr lang="en-US" dirty="0"/>
          </a:p>
        </p:txBody>
      </p:sp>
    </p:spTree>
    <p:extLst>
      <p:ext uri="{BB962C8B-B14F-4D97-AF65-F5344CB8AC3E}">
        <p14:creationId xmlns:p14="http://schemas.microsoft.com/office/powerpoint/2010/main" val="3628555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Cognos Reports Option </a:t>
            </a:r>
            <a:br>
              <a:rPr lang="en-US" dirty="0"/>
            </a:br>
            <a:r>
              <a:rPr lang="en-US" dirty="0"/>
              <a:t>for Checking Interchange Errors</a:t>
            </a:r>
          </a:p>
        </p:txBody>
      </p:sp>
      <p:sp>
        <p:nvSpPr>
          <p:cNvPr id="2" name="Content Placeholder 1"/>
          <p:cNvSpPr>
            <a:spLocks noGrp="1"/>
          </p:cNvSpPr>
          <p:nvPr>
            <p:ph idx="1"/>
          </p:nvPr>
        </p:nvSpPr>
        <p:spPr>
          <a:xfrm>
            <a:off x="439464" y="1215212"/>
            <a:ext cx="7886700" cy="4351338"/>
          </a:xfrm>
        </p:spPr>
        <p:txBody>
          <a:bodyPr/>
          <a:lstStyle/>
          <a:p>
            <a:pPr marL="365760" lvl="1" indent="0">
              <a:buNone/>
            </a:pPr>
            <a:r>
              <a:rPr lang="en-US" sz="1600" dirty="0"/>
              <a:t>2. Data Pipeline-Cognos Reports-Special Education IEP:</a:t>
            </a:r>
          </a:p>
          <a:p>
            <a:pPr marL="925830" lvl="2" indent="-285750"/>
            <a:r>
              <a:rPr lang="en-US" sz="1600" dirty="0"/>
              <a:t>Detail and Summary Error Report for each File</a:t>
            </a:r>
          </a:p>
          <a:p>
            <a:pPr marL="925830" lvl="2" indent="-285750"/>
            <a:r>
              <a:rPr lang="en-US" sz="1600" dirty="0"/>
              <a:t>All errors located here so be sure to check before final submission</a:t>
            </a:r>
          </a:p>
          <a:p>
            <a:pPr marL="640080" lvl="2" indent="0">
              <a:buNone/>
            </a:pPr>
            <a:endParaRPr lang="en-US" sz="1600" b="1" dirty="0"/>
          </a:p>
          <a:p>
            <a:pPr marL="640080" lvl="2" indent="0">
              <a:buNone/>
            </a:pPr>
            <a:endParaRPr lang="en-US" sz="1200" b="1" dirty="0"/>
          </a:p>
          <a:p>
            <a:pPr marL="365760" lvl="1" indent="0">
              <a:buNone/>
            </a:pPr>
            <a:r>
              <a:rPr lang="en-US" sz="1400" dirty="0"/>
              <a:t>                                          </a:t>
            </a:r>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236481" y="2264845"/>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1679027" y="2256086"/>
            <a:ext cx="2857251" cy="3461656"/>
          </a:xfrm>
          <a:prstGeom prst="rect">
            <a:avLst/>
          </a:prstGeom>
          <a:solidFill>
            <a:srgbClr val="FF0000"/>
          </a:solidFill>
          <a:ln>
            <a:noFill/>
          </a:ln>
        </p:spPr>
      </p:pic>
      <p:sp>
        <p:nvSpPr>
          <p:cNvPr id="7" name="Frame 6"/>
          <p:cNvSpPr/>
          <p:nvPr/>
        </p:nvSpPr>
        <p:spPr>
          <a:xfrm>
            <a:off x="157655" y="4176361"/>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692947" y="4406586"/>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3753006" y="2187778"/>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82814" y="3894083"/>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82814" y="4650828"/>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76</a:t>
            </a:fld>
            <a:endParaRPr lang="en-US" dirty="0"/>
          </a:p>
        </p:txBody>
      </p:sp>
    </p:spTree>
    <p:extLst>
      <p:ext uri="{BB962C8B-B14F-4D97-AF65-F5344CB8AC3E}">
        <p14:creationId xmlns:p14="http://schemas.microsoft.com/office/powerpoint/2010/main" val="3340380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5: Special Education EOY Snapshot</a:t>
            </a:r>
          </a:p>
        </p:txBody>
      </p:sp>
      <p:sp>
        <p:nvSpPr>
          <p:cNvPr id="4" name="Content Placeholder 3"/>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8" t="21762" r="65092" b="42642"/>
          <a:stretch/>
        </p:blipFill>
        <p:spPr bwMode="auto">
          <a:xfrm>
            <a:off x="1993691" y="2841869"/>
            <a:ext cx="3925372" cy="228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0800000" flipH="1" flipV="1">
            <a:off x="1234181" y="3708175"/>
            <a:ext cx="711205" cy="2635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1565" y="1331861"/>
            <a:ext cx="778816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Create Snapshot</a:t>
            </a:r>
          </a:p>
          <a:p>
            <a:pPr marL="742950" lvl="1" indent="-285750">
              <a:buFont typeface="Arial" panose="020B0604020202020204" pitchFamily="34" charset="0"/>
              <a:buChar char="•"/>
            </a:pPr>
            <a:r>
              <a:rPr lang="en-US" sz="1600" dirty="0"/>
              <a:t>Click the Special Education tab </a:t>
            </a:r>
          </a:p>
          <a:p>
            <a:pPr marL="742950" lvl="1" indent="-285750">
              <a:buFont typeface="Arial" panose="020B0604020202020204" pitchFamily="34" charset="0"/>
              <a:buChar char="•"/>
            </a:pPr>
            <a:r>
              <a:rPr lang="en-US" sz="1600" dirty="0"/>
              <a:t>Click Snapshot tab</a:t>
            </a:r>
          </a:p>
          <a:p>
            <a:pPr marL="742950" lvl="1" indent="-285750">
              <a:buFont typeface="Arial" panose="020B0604020202020204" pitchFamily="34" charset="0"/>
              <a:buChar char="•"/>
            </a:pPr>
            <a:r>
              <a:rPr lang="en-US" sz="1600" dirty="0"/>
              <a:t>Select “End of Year Snapshot”</a:t>
            </a:r>
          </a:p>
          <a:p>
            <a:pPr marL="742950" lvl="1" indent="-285750">
              <a:buFont typeface="Arial" panose="020B0604020202020204" pitchFamily="34" charset="0"/>
              <a:buChar char="•"/>
            </a:pPr>
            <a:r>
              <a:rPr lang="en-US" sz="1600" dirty="0"/>
              <a:t>Click Search to bring up the “Create Snapshot” button in green.</a:t>
            </a:r>
          </a:p>
        </p:txBody>
      </p:sp>
      <p:sp>
        <p:nvSpPr>
          <p:cNvPr id="7" name="TextBox 6"/>
          <p:cNvSpPr txBox="1"/>
          <p:nvPr/>
        </p:nvSpPr>
        <p:spPr>
          <a:xfrm>
            <a:off x="955500" y="5365050"/>
            <a:ext cx="723299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It’s helpful to have all Interchange errors cleared before starting on your snapshot errors</a:t>
            </a:r>
          </a:p>
          <a:p>
            <a:pPr marL="285750" indent="-285750">
              <a:buFont typeface="Arial" panose="020B0604020202020204" pitchFamily="34" charset="0"/>
              <a:buChar char="•"/>
            </a:pPr>
            <a:r>
              <a:rPr lang="en-US" sz="1400" dirty="0"/>
              <a:t>Why? Because records with errors at Interchange level will </a:t>
            </a:r>
            <a:r>
              <a:rPr lang="en-US" sz="1400" u="sng" dirty="0"/>
              <a:t>not</a:t>
            </a:r>
            <a:r>
              <a:rPr lang="en-US" sz="1400" dirty="0"/>
              <a:t> pull into snapshot validations so you may be wasting your time looking into snapshot errors </a:t>
            </a: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77</a:t>
            </a:fld>
            <a:endParaRPr lang="en-US" dirty="0"/>
          </a:p>
        </p:txBody>
      </p:sp>
    </p:spTree>
    <p:extLst>
      <p:ext uri="{BB962C8B-B14F-4D97-AF65-F5344CB8AC3E}">
        <p14:creationId xmlns:p14="http://schemas.microsoft.com/office/powerpoint/2010/main" val="3009902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Creating a Snapshot</a:t>
            </a:r>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05" t="14361" r="-1" b="31370"/>
          <a:stretch/>
        </p:blipFill>
        <p:spPr bwMode="auto">
          <a:xfrm>
            <a:off x="289022" y="2690833"/>
            <a:ext cx="7991730" cy="268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3324" y="1228458"/>
            <a:ext cx="7583214" cy="1538883"/>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school year and organization </a:t>
            </a:r>
          </a:p>
          <a:p>
            <a:pPr marL="285750" indent="-285750">
              <a:buFont typeface="Arial" panose="020B0604020202020204" pitchFamily="34" charset="0"/>
              <a:buChar char="•"/>
            </a:pPr>
            <a:r>
              <a:rPr lang="en-US" sz="1600" dirty="0"/>
              <a:t>Click “</a:t>
            </a:r>
            <a:r>
              <a:rPr lang="en-US" sz="1600" b="1" dirty="0">
                <a:solidFill>
                  <a:schemeClr val="accent6"/>
                </a:solidFill>
              </a:rPr>
              <a:t>Create Snapshot</a:t>
            </a:r>
            <a:r>
              <a:rPr lang="en-US" sz="1600" dirty="0"/>
              <a:t>”</a:t>
            </a:r>
          </a:p>
          <a:p>
            <a:pPr marL="285750" indent="-285750">
              <a:buFont typeface="Arial" panose="020B0604020202020204" pitchFamily="34" charset="0"/>
              <a:buChar char="•"/>
            </a:pPr>
            <a:r>
              <a:rPr lang="en-US" sz="1600" dirty="0"/>
              <a:t>A message will display in green once it’s processing:</a:t>
            </a:r>
          </a:p>
          <a:p>
            <a:r>
              <a:rPr lang="en-US" sz="1400" dirty="0"/>
              <a:t>     </a:t>
            </a:r>
          </a:p>
          <a:p>
            <a:r>
              <a:rPr lang="en-US" sz="1600" dirty="0">
                <a:solidFill>
                  <a:srgbClr val="00B050"/>
                </a:solidFill>
              </a:rPr>
              <a:t>“Snapshot creation triggered and processing. A notification email will be sent upon completion.”</a:t>
            </a:r>
          </a:p>
        </p:txBody>
      </p:sp>
      <p:sp>
        <p:nvSpPr>
          <p:cNvPr id="7" name="Right Arrow 6"/>
          <p:cNvSpPr/>
          <p:nvPr/>
        </p:nvSpPr>
        <p:spPr>
          <a:xfrm rot="10800000" flipH="1" flipV="1">
            <a:off x="4107085" y="4031361"/>
            <a:ext cx="355604" cy="2907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78</a:t>
            </a:fld>
            <a:endParaRPr lang="en-US" dirty="0"/>
          </a:p>
        </p:txBody>
      </p:sp>
    </p:spTree>
    <p:extLst>
      <p:ext uri="{BB962C8B-B14F-4D97-AF65-F5344CB8AC3E}">
        <p14:creationId xmlns:p14="http://schemas.microsoft.com/office/powerpoint/2010/main" val="621776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Step 6: Status Dashboard-</a:t>
            </a:r>
            <a:br>
              <a:rPr lang="en-US" dirty="0"/>
            </a:br>
            <a:r>
              <a:rPr lang="en-US" dirty="0"/>
              <a:t>Check Status of Snapshot</a:t>
            </a:r>
            <a:br>
              <a:rPr lang="en-US" dirty="0"/>
            </a:br>
            <a:endParaRPr lang="en-US" dirty="0"/>
          </a:p>
        </p:txBody>
      </p:sp>
      <p:sp>
        <p:nvSpPr>
          <p:cNvPr id="6" name="Rectangle 5"/>
          <p:cNvSpPr/>
          <p:nvPr/>
        </p:nvSpPr>
        <p:spPr>
          <a:xfrm>
            <a:off x="2286000" y="3013502"/>
            <a:ext cx="4572000" cy="1569660"/>
          </a:xfrm>
          <a:prstGeom prst="rect">
            <a:avLst/>
          </a:prstGeom>
        </p:spPr>
        <p:txBody>
          <a:bodyPr>
            <a:spAutoFit/>
          </a:bodyPr>
          <a:lstStyle/>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p:txBody>
      </p:sp>
      <p:sp>
        <p:nvSpPr>
          <p:cNvPr id="7" name="Rectangle 6"/>
          <p:cNvSpPr/>
          <p:nvPr/>
        </p:nvSpPr>
        <p:spPr>
          <a:xfrm>
            <a:off x="2431143" y="3606798"/>
            <a:ext cx="4869543" cy="2492990"/>
          </a:xfrm>
          <a:prstGeom prst="rect">
            <a:avLst/>
          </a:prstGeom>
        </p:spPr>
        <p:txBody>
          <a:bodyPr wrap="square">
            <a:spAutoFit/>
          </a:bodyPr>
          <a:lstStyle/>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r>
              <a:rPr lang="en-US" sz="1200" b="1" dirty="0">
                <a:solidFill>
                  <a:srgbClr val="000000"/>
                </a:solidFill>
              </a:rPr>
              <a:t>Be sure that Data Exists  (Y) </a:t>
            </a:r>
          </a:p>
          <a:p>
            <a:pPr marL="228600" lvl="0" indent="-228600">
              <a:buFontTx/>
              <a:buAutoNum type="arabicPeriod"/>
            </a:pPr>
            <a:r>
              <a:rPr lang="en-US" sz="1200" b="1" dirty="0">
                <a:solidFill>
                  <a:srgbClr val="000000"/>
                </a:solidFill>
              </a:rPr>
              <a:t>Check to see that Last Updated Date  is the most recent snapshot created</a:t>
            </a:r>
          </a:p>
          <a:p>
            <a:pPr marL="228600" lvl="0" indent="-228600">
              <a:buFontTx/>
              <a:buAutoNum type="arabicPeriod"/>
            </a:pPr>
            <a:r>
              <a:rPr lang="en-US" sz="1200" b="1" dirty="0">
                <a:solidFill>
                  <a:srgbClr val="000000"/>
                </a:solidFill>
              </a:rPr>
              <a:t>View and resolve your Snapshot Errors  (these are your level 2 snapshot errors)</a:t>
            </a:r>
          </a:p>
        </p:txBody>
      </p:sp>
      <p:pic>
        <p:nvPicPr>
          <p:cNvPr id="9219"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76" t="17975" r="25903" b="35438"/>
          <a:stretch/>
        </p:blipFill>
        <p:spPr bwMode="auto">
          <a:xfrm>
            <a:off x="-2" y="1710942"/>
            <a:ext cx="8913389" cy="31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ame 8"/>
          <p:cNvSpPr/>
          <p:nvPr/>
        </p:nvSpPr>
        <p:spPr>
          <a:xfrm>
            <a:off x="2286000" y="3013502"/>
            <a:ext cx="1182914" cy="3166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7039429" y="3013503"/>
            <a:ext cx="1722831" cy="28382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930400" y="3483429"/>
            <a:ext cx="2162629" cy="31490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79</a:t>
            </a:fld>
            <a:endParaRPr lang="en-US" dirty="0"/>
          </a:p>
        </p:txBody>
      </p:sp>
    </p:spTree>
    <p:extLst>
      <p:ext uri="{BB962C8B-B14F-4D97-AF65-F5344CB8AC3E}">
        <p14:creationId xmlns:p14="http://schemas.microsoft.com/office/powerpoint/2010/main" val="149407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8" descr="C:\Documents and Settings\severson_a\Local Settings\Temporary Internet Files\Content.IE5\S6UO5UYA\MC900382578[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298" y="991196"/>
            <a:ext cx="1067405" cy="106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nvGraphicFramePr>
        <p:xfrm>
          <a:off x="228600" y="990600"/>
          <a:ext cx="8610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460" name="Picture 32" descr="C:\Documents and Settings\severson_a\Local Settings\Temporary Internet Files\Content.IE5\G0Q5M681\MC900030044[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6595" y="2134195"/>
            <a:ext cx="610810" cy="68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3" descr="C:\Documents and Settings\severson_a\Local Settings\Temporary Internet Files\Content.IE5\G0Q5M681\MC900441310[1].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181298" y="1218903"/>
            <a:ext cx="686405" cy="5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43"/>
          <p:cNvSpPr>
            <a:spLocks noGrp="1"/>
          </p:cNvSpPr>
          <p:nvPr>
            <p:ph type="title"/>
          </p:nvPr>
        </p:nvSpPr>
        <p:spPr>
          <a:xfrm>
            <a:off x="435429" y="257473"/>
            <a:ext cx="7837714" cy="599777"/>
          </a:xfrm>
        </p:spPr>
        <p:txBody>
          <a:bodyPr lIns="91432" tIns="45716" rIns="91432" bIns="45716">
            <a:normAutofit/>
          </a:bodyPr>
          <a:lstStyle/>
          <a:p>
            <a:pPr eaLnBrk="1" hangingPunct="1">
              <a:defRPr/>
            </a:pPr>
            <a:r>
              <a:rPr lang="en-US" sz="3400" dirty="0">
                <a:latin typeface="Verdana" pitchFamily="34" charset="0"/>
              </a:rPr>
              <a:t>Collection Process Overview</a:t>
            </a:r>
          </a:p>
        </p:txBody>
      </p:sp>
    </p:spTree>
    <p:extLst>
      <p:ext uri="{BB962C8B-B14F-4D97-AF65-F5344CB8AC3E}">
        <p14:creationId xmlns:p14="http://schemas.microsoft.com/office/powerpoint/2010/main" val="2943861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Step 7:</a:t>
            </a:r>
            <a:br>
              <a:rPr lang="en-US" sz="2400" dirty="0"/>
            </a:br>
            <a:r>
              <a:rPr lang="en-US" sz="2400" dirty="0"/>
              <a:t>Check Snapshot Errors under Pipeline Reports</a:t>
            </a:r>
            <a:endParaRPr lang="en-US" dirty="0"/>
          </a:p>
        </p:txBody>
      </p:sp>
      <p:sp>
        <p:nvSpPr>
          <p:cNvPr id="2" name="Content Placeholder 1"/>
          <p:cNvSpPr>
            <a:spLocks noGrp="1"/>
          </p:cNvSpPr>
          <p:nvPr>
            <p:ph idx="1"/>
          </p:nvPr>
        </p:nvSpPr>
        <p:spPr/>
        <p:txBody>
          <a:bodyPr/>
          <a:lstStyle/>
          <a:p>
            <a:r>
              <a:rPr lang="en-US" dirty="0"/>
              <a:t>Pipeline Reports-Error Reports</a:t>
            </a:r>
          </a:p>
          <a:p>
            <a:endParaRPr lang="en-US" dirty="0"/>
          </a:p>
          <a:p>
            <a:pPr marL="45720" indent="0">
              <a:buNone/>
            </a:pPr>
            <a:endParaRPr lang="en-US" dirty="0"/>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729" t="16658" r="27132" b="34339"/>
          <a:stretch/>
        </p:blipFill>
        <p:spPr bwMode="auto">
          <a:xfrm>
            <a:off x="547317" y="1899745"/>
            <a:ext cx="8527813" cy="319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80</a:t>
            </a:fld>
            <a:endParaRPr lang="en-US" dirty="0"/>
          </a:p>
        </p:txBody>
      </p:sp>
      <p:sp>
        <p:nvSpPr>
          <p:cNvPr id="5" name="TextBox 4">
            <a:extLst>
              <a:ext uri="{FF2B5EF4-FFF2-40B4-BE49-F238E27FC236}">
                <a16:creationId xmlns:a16="http://schemas.microsoft.com/office/drawing/2014/main" id="{8CFE7DCE-131B-C789-15D5-1F404F5B9DDA}"/>
              </a:ext>
            </a:extLst>
          </p:cNvPr>
          <p:cNvSpPr txBox="1"/>
          <p:nvPr/>
        </p:nvSpPr>
        <p:spPr>
          <a:xfrm>
            <a:off x="2943094" y="4864132"/>
            <a:ext cx="3736258" cy="646331"/>
          </a:xfrm>
          <a:prstGeom prst="rect">
            <a:avLst/>
          </a:prstGeom>
          <a:noFill/>
        </p:spPr>
        <p:txBody>
          <a:bodyPr wrap="square" rtlCol="0">
            <a:spAutoFit/>
          </a:bodyPr>
          <a:lstStyle/>
          <a:p>
            <a:r>
              <a:rPr lang="en-US" dirty="0"/>
              <a:t>This error report will only </a:t>
            </a:r>
          </a:p>
          <a:p>
            <a:r>
              <a:rPr lang="en-US" dirty="0"/>
              <a:t>show the first 1000 errors!</a:t>
            </a:r>
          </a:p>
        </p:txBody>
      </p:sp>
    </p:spTree>
    <p:extLst>
      <p:ext uri="{BB962C8B-B14F-4D97-AF65-F5344CB8AC3E}">
        <p14:creationId xmlns:p14="http://schemas.microsoft.com/office/powerpoint/2010/main" val="1926953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OR find errors under Cognos Reports</a:t>
            </a:r>
          </a:p>
        </p:txBody>
      </p:sp>
      <p:sp>
        <p:nvSpPr>
          <p:cNvPr id="2" name="Content Placeholder 1"/>
          <p:cNvSpPr>
            <a:spLocks noGrp="1"/>
          </p:cNvSpPr>
          <p:nvPr>
            <p:ph idx="1"/>
          </p:nvPr>
        </p:nvSpPr>
        <p:spPr/>
        <p:txBody>
          <a:bodyPr>
            <a:normAutofit/>
          </a:bodyPr>
          <a:lstStyle/>
          <a:p>
            <a:r>
              <a:rPr lang="en-US" sz="1800" dirty="0"/>
              <a:t>Click Cognos Reports (or Pipeline Reports) and then Special Education EOY: </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362" r="71936" b="39420"/>
          <a:stretch/>
        </p:blipFill>
        <p:spPr bwMode="auto">
          <a:xfrm>
            <a:off x="422543" y="1893054"/>
            <a:ext cx="4386942"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p:cNvSpPr/>
          <p:nvPr/>
        </p:nvSpPr>
        <p:spPr>
          <a:xfrm>
            <a:off x="584015" y="4818117"/>
            <a:ext cx="2031999" cy="261257"/>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2" t="28370" r="55528" b="38195"/>
          <a:stretch/>
        </p:blipFill>
        <p:spPr bwMode="auto">
          <a:xfrm>
            <a:off x="2889838" y="2597296"/>
            <a:ext cx="6035040" cy="28179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484179" y="4686372"/>
            <a:ext cx="2593428" cy="658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64317" y="4686372"/>
            <a:ext cx="2624959"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FF0000"/>
                </a:solidFill>
              </a:rPr>
              <a:t>Records with errors at Interchange</a:t>
            </a:r>
          </a:p>
          <a:p>
            <a:pPr marL="285750" indent="-285750">
              <a:buFont typeface="Arial" panose="020B0604020202020204" pitchFamily="34" charset="0"/>
              <a:buChar char="•"/>
            </a:pPr>
            <a:r>
              <a:rPr lang="en-US" sz="1200" dirty="0">
                <a:solidFill>
                  <a:srgbClr val="FF0000"/>
                </a:solidFill>
              </a:rPr>
              <a:t>Snapshot error details</a:t>
            </a:r>
          </a:p>
          <a:p>
            <a:pPr marL="285750" indent="-285750">
              <a:buFont typeface="Arial" panose="020B0604020202020204" pitchFamily="34" charset="0"/>
              <a:buChar char="•"/>
            </a:pPr>
            <a:r>
              <a:rPr lang="en-US" sz="1200" dirty="0">
                <a:solidFill>
                  <a:srgbClr val="FF0000"/>
                </a:solidFill>
              </a:rPr>
              <a:t>Snapshot error summary</a:t>
            </a:r>
          </a:p>
          <a:p>
            <a:pPr marL="285750" indent="-285750">
              <a:buFont typeface="Arial" panose="020B0604020202020204" pitchFamily="34" charset="0"/>
              <a:buChar char="•"/>
            </a:pPr>
            <a:endParaRPr lang="en-US" sz="1200" dirty="0"/>
          </a:p>
          <a:p>
            <a:endParaRPr lang="en-US" sz="1200" dirty="0"/>
          </a:p>
          <a:p>
            <a:pPr marL="285750" indent="-285750">
              <a:buFont typeface="Arial" panose="020B0604020202020204" pitchFamily="34" charset="0"/>
              <a:buChar char="•"/>
            </a:pPr>
            <a:endParaRPr lang="en-US" sz="1200" dirty="0"/>
          </a:p>
          <a:p>
            <a:r>
              <a:rPr lang="en-US" sz="1200" dirty="0"/>
              <a:t>re</a:t>
            </a: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3111" r="62594" b="11845"/>
          <a:stretch/>
        </p:blipFill>
        <p:spPr bwMode="auto">
          <a:xfrm>
            <a:off x="2897720" y="5396066"/>
            <a:ext cx="4893968"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19497" y="5344510"/>
            <a:ext cx="2569780"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FF0000"/>
                </a:solidFill>
              </a:rPr>
              <a:t>snapshot records – check this report to ensure snapshot has the correct number of records you’re expecting </a:t>
            </a:r>
          </a:p>
        </p:txBody>
      </p:sp>
      <p:sp>
        <p:nvSpPr>
          <p:cNvPr id="14" name="Rectangle 13"/>
          <p:cNvSpPr/>
          <p:nvPr/>
        </p:nvSpPr>
        <p:spPr>
          <a:xfrm>
            <a:off x="3484179" y="5415223"/>
            <a:ext cx="2680138" cy="347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81</a:t>
            </a:fld>
            <a:endParaRPr lang="en-US" dirty="0"/>
          </a:p>
        </p:txBody>
      </p:sp>
    </p:spTree>
    <p:extLst>
      <p:ext uri="{BB962C8B-B14F-4D97-AF65-F5344CB8AC3E}">
        <p14:creationId xmlns:p14="http://schemas.microsoft.com/office/powerpoint/2010/main" val="91785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Not in Snapshot Report </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82</a:t>
            </a:fld>
            <a:endParaRPr lang="en-US" dirty="0"/>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5" t="23831" r="42688" b="44100"/>
          <a:stretch/>
        </p:blipFill>
        <p:spPr bwMode="auto">
          <a:xfrm>
            <a:off x="466280" y="3055455"/>
            <a:ext cx="7886700" cy="2740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839" y="1392964"/>
            <a:ext cx="7793765" cy="1661993"/>
          </a:xfrm>
          <a:prstGeom prst="rect">
            <a:avLst/>
          </a:prstGeom>
          <a:noFill/>
        </p:spPr>
        <p:txBody>
          <a:bodyPr wrap="square" rtlCol="0">
            <a:spAutoFit/>
          </a:bodyPr>
          <a:lstStyle/>
          <a:p>
            <a:r>
              <a:rPr lang="en-US" b="1" dirty="0"/>
              <a:t>Do you have the correct number of records in your snapshot? Verify and check this report for missing records!</a:t>
            </a:r>
          </a:p>
          <a:p>
            <a:pPr>
              <a:buFont typeface="Wingdings" panose="05000000000000000000" pitchFamily="2" charset="2"/>
              <a:buChar char="§"/>
            </a:pPr>
            <a:r>
              <a:rPr lang="en-US" dirty="0"/>
              <a:t>Identify records missing from snapshot due to:</a:t>
            </a:r>
          </a:p>
          <a:p>
            <a:pPr lvl="1">
              <a:buFont typeface="Wingdings" panose="05000000000000000000" pitchFamily="2" charset="2"/>
              <a:buChar char="§"/>
            </a:pPr>
            <a:r>
              <a:rPr lang="en-US" sz="1600" dirty="0"/>
              <a:t>Interchange errors</a:t>
            </a:r>
          </a:p>
          <a:p>
            <a:pPr lvl="1">
              <a:buFont typeface="Wingdings" panose="05000000000000000000" pitchFamily="2" charset="2"/>
              <a:buChar char="§"/>
            </a:pPr>
            <a:r>
              <a:rPr lang="en-US" sz="1600" dirty="0"/>
              <a:t>Criteria issues such as excluded PAI codes or mismatched </a:t>
            </a:r>
            <a:r>
              <a:rPr lang="en-US" sz="1600" dirty="0" err="1"/>
              <a:t>sasids</a:t>
            </a:r>
            <a:r>
              <a:rPr lang="en-US" sz="1600" dirty="0"/>
              <a:t> or </a:t>
            </a:r>
            <a:r>
              <a:rPr lang="en-US" sz="1600" dirty="0" err="1"/>
              <a:t>lasids</a:t>
            </a:r>
            <a:endParaRPr lang="en-US" sz="1600" dirty="0"/>
          </a:p>
          <a:p>
            <a:pPr lvl="1">
              <a:buFont typeface="Wingdings" panose="05000000000000000000" pitchFamily="2" charset="2"/>
              <a:buChar char="§"/>
            </a:pPr>
            <a:r>
              <a:rPr lang="en-US" sz="1600" dirty="0"/>
              <a:t>Records missing from either Child or Participation file</a:t>
            </a:r>
          </a:p>
        </p:txBody>
      </p:sp>
      <p:sp>
        <p:nvSpPr>
          <p:cNvPr id="7" name="Rectangle 6"/>
          <p:cNvSpPr/>
          <p:nvPr/>
        </p:nvSpPr>
        <p:spPr>
          <a:xfrm>
            <a:off x="359764" y="4684426"/>
            <a:ext cx="1843790" cy="734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175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3820-FD50-AB4B-20F2-9FB73843FD24}"/>
              </a:ext>
            </a:extLst>
          </p:cNvPr>
          <p:cNvSpPr>
            <a:spLocks noGrp="1"/>
          </p:cNvSpPr>
          <p:nvPr>
            <p:ph type="ctrTitle"/>
          </p:nvPr>
        </p:nvSpPr>
        <p:spPr/>
        <p:txBody>
          <a:bodyPr/>
          <a:lstStyle/>
          <a:p>
            <a:r>
              <a:rPr lang="en-US" dirty="0"/>
              <a:t>More on Cognos Reports</a:t>
            </a:r>
          </a:p>
        </p:txBody>
      </p:sp>
      <p:sp>
        <p:nvSpPr>
          <p:cNvPr id="3" name="Slide Number Placeholder 2">
            <a:extLst>
              <a:ext uri="{FF2B5EF4-FFF2-40B4-BE49-F238E27FC236}">
                <a16:creationId xmlns:a16="http://schemas.microsoft.com/office/drawing/2014/main" id="{EE716880-918D-5979-3CFC-484097D4C819}"/>
              </a:ext>
            </a:extLst>
          </p:cNvPr>
          <p:cNvSpPr>
            <a:spLocks noGrp="1"/>
          </p:cNvSpPr>
          <p:nvPr>
            <p:ph type="sldNum" sz="quarter" idx="12"/>
          </p:nvPr>
        </p:nvSpPr>
        <p:spPr/>
        <p:txBody>
          <a:bodyPr/>
          <a:lstStyle/>
          <a:p>
            <a:fld id="{C479D5F6-EDCB-402A-AC08-4943A1820E8F}" type="slidenum">
              <a:rPr lang="en-US" smtClean="0"/>
              <a:pPr/>
              <a:t>83</a:t>
            </a:fld>
            <a:endParaRPr lang="en-US" dirty="0"/>
          </a:p>
        </p:txBody>
      </p:sp>
    </p:spTree>
    <p:extLst>
      <p:ext uri="{BB962C8B-B14F-4D97-AF65-F5344CB8AC3E}">
        <p14:creationId xmlns:p14="http://schemas.microsoft.com/office/powerpoint/2010/main" val="1468900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Reviewing Data Reports AFTER you are error free</a:t>
            </a:r>
          </a:p>
        </p:txBody>
      </p:sp>
      <p:sp>
        <p:nvSpPr>
          <p:cNvPr id="2" name="Content Placeholder 1"/>
          <p:cNvSpPr>
            <a:spLocks noGrp="1"/>
          </p:cNvSpPr>
          <p:nvPr>
            <p:ph idx="1"/>
          </p:nvPr>
        </p:nvSpPr>
        <p:spPr/>
        <p:txBody>
          <a:bodyPr>
            <a:normAutofit/>
          </a:bodyPr>
          <a:lstStyle/>
          <a:p>
            <a:pPr>
              <a:defRPr/>
            </a:pPr>
            <a:r>
              <a:rPr lang="en-US" sz="1600" dirty="0"/>
              <a:t>Once All Errors are corrected, review your Cognos validation/detail reports for accuracy. Errors do not catch everything!</a:t>
            </a:r>
          </a:p>
          <a:p>
            <a:pPr>
              <a:defRPr/>
            </a:pPr>
            <a:endParaRPr lang="en-US" sz="1600" dirty="0"/>
          </a:p>
          <a:p>
            <a:pPr>
              <a:defRPr/>
            </a:pPr>
            <a:r>
              <a:rPr lang="en-US" sz="1600" dirty="0"/>
              <a:t>If after reviewing, you notice something that needs to be fixed:</a:t>
            </a:r>
          </a:p>
          <a:p>
            <a:pPr lvl="1">
              <a:defRPr/>
            </a:pPr>
            <a:r>
              <a:rPr lang="en-US" sz="1600" dirty="0"/>
              <a:t>IEP Interchange File(s) will need to be resubmitted</a:t>
            </a:r>
          </a:p>
          <a:p>
            <a:pPr lvl="1">
              <a:defRPr/>
            </a:pPr>
            <a:r>
              <a:rPr lang="en-US" sz="1600" dirty="0"/>
              <a:t>Special Education EOY Snapshot will need to be re-created</a:t>
            </a:r>
          </a:p>
          <a:p>
            <a:pPr lvl="2">
              <a:defRPr/>
            </a:pPr>
            <a:r>
              <a:rPr lang="en-US" sz="1600" dirty="0"/>
              <a:t>Reports are created from your last snapshot so any changes to files will change your reports. </a:t>
            </a:r>
          </a:p>
          <a:p>
            <a:pPr marL="914400" lvl="2" indent="0">
              <a:buNone/>
              <a:defRPr/>
            </a:pPr>
            <a:endParaRPr lang="en-US" sz="1600" dirty="0"/>
          </a:p>
          <a:p>
            <a:pPr>
              <a:defRPr/>
            </a:pPr>
            <a:r>
              <a:rPr lang="en-US" sz="1600" dirty="0"/>
              <a:t>Final Reports Submission and Data File Approval within Data Pipeline are the last steps-NOT until September after we complete the duplicate process:</a:t>
            </a:r>
          </a:p>
          <a:p>
            <a:pPr lvl="1">
              <a:defRPr/>
            </a:pPr>
            <a:r>
              <a:rPr lang="en-US" sz="1600" dirty="0"/>
              <a:t>Once you’ve reviewed the reports and made all changes:</a:t>
            </a:r>
          </a:p>
          <a:p>
            <a:pPr lvl="2">
              <a:defRPr/>
            </a:pPr>
            <a:r>
              <a:rPr lang="en-US" sz="1400" dirty="0"/>
              <a:t>Submit the 10 reports required for signature to the </a:t>
            </a:r>
            <a:r>
              <a:rPr lang="en-US" sz="1400" dirty="0">
                <a:solidFill>
                  <a:srgbClr val="B52D91"/>
                </a:solidFill>
              </a:rPr>
              <a:t>ESSU Data Management System </a:t>
            </a:r>
          </a:p>
          <a:p>
            <a:pPr lvl="2">
              <a:defRPr/>
            </a:pPr>
            <a:r>
              <a:rPr lang="en-US" sz="1400" dirty="0"/>
              <a:t>Then in </a:t>
            </a:r>
            <a:r>
              <a:rPr lang="en-US" sz="1400" dirty="0">
                <a:solidFill>
                  <a:srgbClr val="B52D91"/>
                </a:solidFill>
              </a:rPr>
              <a:t>Data Pipeline</a:t>
            </a:r>
            <a:r>
              <a:rPr lang="en-US" sz="1400" dirty="0"/>
              <a:t>, click the </a:t>
            </a:r>
            <a:r>
              <a:rPr lang="en-US" sz="1400" dirty="0">
                <a:solidFill>
                  <a:srgbClr val="B52D91"/>
                </a:solidFill>
              </a:rPr>
              <a:t>“SUBMIT TO CDE” </a:t>
            </a:r>
            <a:r>
              <a:rPr lang="en-US" sz="1400" dirty="0"/>
              <a:t>button.  Only the Sped EOY Approver will have ability to do this  </a:t>
            </a:r>
          </a:p>
          <a:p>
            <a:pPr lvl="2">
              <a:defRPr/>
            </a:pPr>
            <a:r>
              <a:rPr lang="en-US" sz="1400" dirty="0"/>
              <a:t>Finalizes the data for CDE to begin their validation</a:t>
            </a:r>
            <a:r>
              <a:rPr lang="en-US" sz="1600" dirty="0"/>
              <a:t> </a:t>
            </a:r>
            <a:r>
              <a:rPr lang="en-US" sz="1400" dirty="0"/>
              <a:t>process before submission to the federal government</a:t>
            </a: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84</a:t>
            </a:fld>
            <a:endParaRPr lang="en-US" dirty="0"/>
          </a:p>
        </p:txBody>
      </p:sp>
    </p:spTree>
    <p:extLst>
      <p:ext uri="{BB962C8B-B14F-4D97-AF65-F5344CB8AC3E}">
        <p14:creationId xmlns:p14="http://schemas.microsoft.com/office/powerpoint/2010/main" val="3194404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Cognos Reports – Special Education EOY</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85</a:t>
            </a:fld>
            <a:endParaRPr lang="en-US"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 t="14353" b="4782"/>
          <a:stretch/>
        </p:blipFill>
        <p:spPr bwMode="auto">
          <a:xfrm>
            <a:off x="435836" y="2033899"/>
            <a:ext cx="8708164" cy="394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1832" y="2674834"/>
            <a:ext cx="1333144" cy="640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4976" y="4683095"/>
            <a:ext cx="1186440" cy="358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r="8405" b="43552"/>
          <a:stretch/>
        </p:blipFill>
        <p:spPr>
          <a:xfrm>
            <a:off x="341833" y="1197969"/>
            <a:ext cx="2905570" cy="793201"/>
          </a:xfrm>
          <a:prstGeom prst="rect">
            <a:avLst/>
          </a:prstGeom>
        </p:spPr>
      </p:pic>
      <p:sp>
        <p:nvSpPr>
          <p:cNvPr id="6" name="TextBox 5"/>
          <p:cNvSpPr txBox="1"/>
          <p:nvPr/>
        </p:nvSpPr>
        <p:spPr>
          <a:xfrm>
            <a:off x="2861416" y="1341690"/>
            <a:ext cx="3112094" cy="646331"/>
          </a:xfrm>
          <a:prstGeom prst="rect">
            <a:avLst/>
          </a:prstGeom>
          <a:noFill/>
        </p:spPr>
        <p:txBody>
          <a:bodyPr wrap="square" rtlCol="0">
            <a:spAutoFit/>
          </a:bodyPr>
          <a:lstStyle/>
          <a:p>
            <a:r>
              <a:rPr lang="en-US" dirty="0"/>
              <a:t>This screen is what you will see after clicking ‘</a:t>
            </a:r>
            <a:r>
              <a:rPr lang="en-US" dirty="0" err="1"/>
              <a:t>Cognos</a:t>
            </a:r>
            <a:r>
              <a:rPr lang="en-US" dirty="0"/>
              <a:t> Reports’</a:t>
            </a:r>
          </a:p>
        </p:txBody>
      </p:sp>
      <p:sp>
        <p:nvSpPr>
          <p:cNvPr id="9" name="TextBox 8"/>
          <p:cNvSpPr txBox="1"/>
          <p:nvPr/>
        </p:nvSpPr>
        <p:spPr>
          <a:xfrm>
            <a:off x="0" y="2794475"/>
            <a:ext cx="452927" cy="369332"/>
          </a:xfrm>
          <a:prstGeom prst="rect">
            <a:avLst/>
          </a:prstGeom>
          <a:noFill/>
        </p:spPr>
        <p:txBody>
          <a:bodyPr wrap="square" rtlCol="0">
            <a:spAutoFit/>
          </a:bodyPr>
          <a:lstStyle/>
          <a:p>
            <a:r>
              <a:rPr lang="en-US" dirty="0">
                <a:solidFill>
                  <a:srgbClr val="FF0000"/>
                </a:solidFill>
              </a:rPr>
              <a:t>1.</a:t>
            </a:r>
          </a:p>
        </p:txBody>
      </p:sp>
      <p:sp>
        <p:nvSpPr>
          <p:cNvPr id="10" name="TextBox 9"/>
          <p:cNvSpPr txBox="1"/>
          <p:nvPr/>
        </p:nvSpPr>
        <p:spPr>
          <a:xfrm>
            <a:off x="1307507" y="4683095"/>
            <a:ext cx="367469" cy="369332"/>
          </a:xfrm>
          <a:prstGeom prst="rect">
            <a:avLst/>
          </a:prstGeom>
          <a:noFill/>
        </p:spPr>
        <p:txBody>
          <a:bodyPr wrap="square" rtlCol="0">
            <a:spAutoFit/>
          </a:bodyPr>
          <a:lstStyle/>
          <a:p>
            <a:r>
              <a:rPr lang="en-US" dirty="0">
                <a:solidFill>
                  <a:srgbClr val="FF0000"/>
                </a:solidFill>
              </a:rPr>
              <a:t>2.</a:t>
            </a:r>
          </a:p>
        </p:txBody>
      </p:sp>
    </p:spTree>
    <p:extLst>
      <p:ext uri="{BB962C8B-B14F-4D97-AF65-F5344CB8AC3E}">
        <p14:creationId xmlns:p14="http://schemas.microsoft.com/office/powerpoint/2010/main" val="1617838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Sped EOY Cognos Report List</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86</a:t>
            </a:fld>
            <a:endParaRPr lang="en-US" dirty="0"/>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98" t="14398" b="4423"/>
          <a:stretch/>
        </p:blipFill>
        <p:spPr bwMode="auto">
          <a:xfrm>
            <a:off x="0" y="1324598"/>
            <a:ext cx="9031968" cy="415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H="1">
            <a:off x="3425442" y="2612015"/>
            <a:ext cx="76912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77996" y="2288850"/>
            <a:ext cx="1845891" cy="646331"/>
          </a:xfrm>
          <a:prstGeom prst="rect">
            <a:avLst/>
          </a:prstGeom>
          <a:noFill/>
        </p:spPr>
        <p:txBody>
          <a:bodyPr wrap="square" rtlCol="0">
            <a:spAutoFit/>
          </a:bodyPr>
          <a:lstStyle/>
          <a:p>
            <a:r>
              <a:rPr lang="en-US" dirty="0">
                <a:solidFill>
                  <a:srgbClr val="FF0000"/>
                </a:solidFill>
              </a:rPr>
              <a:t>Scroll down to see full report list</a:t>
            </a:r>
          </a:p>
        </p:txBody>
      </p:sp>
      <p:cxnSp>
        <p:nvCxnSpPr>
          <p:cNvPr id="19" name="Straight Arrow Connector 18"/>
          <p:cNvCxnSpPr/>
          <p:nvPr/>
        </p:nvCxnSpPr>
        <p:spPr>
          <a:xfrm flipH="1" flipV="1">
            <a:off x="3418319" y="4314052"/>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77996" y="4125852"/>
            <a:ext cx="1982624" cy="923330"/>
          </a:xfrm>
          <a:prstGeom prst="rect">
            <a:avLst/>
          </a:prstGeom>
          <a:noFill/>
        </p:spPr>
        <p:txBody>
          <a:bodyPr wrap="square" rtlCol="0">
            <a:spAutoFit/>
          </a:bodyPr>
          <a:lstStyle/>
          <a:p>
            <a:r>
              <a:rPr lang="en-US" dirty="0">
                <a:solidFill>
                  <a:srgbClr val="FF0000"/>
                </a:solidFill>
              </a:rPr>
              <a:t>Expand screen to the right to see full report name </a:t>
            </a:r>
          </a:p>
        </p:txBody>
      </p:sp>
      <p:sp>
        <p:nvSpPr>
          <p:cNvPr id="15" name="TextBox 14"/>
          <p:cNvSpPr txBox="1"/>
          <p:nvPr/>
        </p:nvSpPr>
        <p:spPr>
          <a:xfrm>
            <a:off x="1176728" y="5853869"/>
            <a:ext cx="6355829" cy="369332"/>
          </a:xfrm>
          <a:prstGeom prst="rect">
            <a:avLst/>
          </a:prstGeom>
          <a:noFill/>
        </p:spPr>
        <p:txBody>
          <a:bodyPr wrap="square" rtlCol="0">
            <a:spAutoFit/>
          </a:bodyPr>
          <a:lstStyle/>
          <a:p>
            <a:r>
              <a:rPr lang="en-US" dirty="0">
                <a:solidFill>
                  <a:srgbClr val="FF0000"/>
                </a:solidFill>
              </a:rPr>
              <a:t>*Ignore the date and time listed under the report (internal use)   </a:t>
            </a:r>
          </a:p>
        </p:txBody>
      </p:sp>
    </p:spTree>
    <p:extLst>
      <p:ext uri="{BB962C8B-B14F-4D97-AF65-F5344CB8AC3E}">
        <p14:creationId xmlns:p14="http://schemas.microsoft.com/office/powerpoint/2010/main" val="3555728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to Excel</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87</a:t>
            </a:fld>
            <a:endParaRPr lang="en-US" dirty="0"/>
          </a:p>
        </p:txBody>
      </p:sp>
      <p:pic>
        <p:nvPicPr>
          <p:cNvPr id="5" name="Content Placeholder 4"/>
          <p:cNvPicPr>
            <a:picLocks noGrp="1" noChangeAspect="1"/>
          </p:cNvPicPr>
          <p:nvPr>
            <p:ph idx="1"/>
          </p:nvPr>
        </p:nvPicPr>
        <p:blipFill>
          <a:blip r:embed="rId2"/>
          <a:stretch>
            <a:fillRect/>
          </a:stretch>
        </p:blipFill>
        <p:spPr>
          <a:xfrm>
            <a:off x="304978" y="1270772"/>
            <a:ext cx="3543300" cy="2804160"/>
          </a:xfrm>
          <a:prstGeom prst="rect">
            <a:avLst/>
          </a:prstGeom>
        </p:spPr>
      </p:pic>
      <p:pic>
        <p:nvPicPr>
          <p:cNvPr id="6" name="Picture 5"/>
          <p:cNvPicPr>
            <a:picLocks noChangeAspect="1"/>
          </p:cNvPicPr>
          <p:nvPr/>
        </p:nvPicPr>
        <p:blipFill>
          <a:blip r:embed="rId3"/>
          <a:stretch>
            <a:fillRect/>
          </a:stretch>
        </p:blipFill>
        <p:spPr>
          <a:xfrm>
            <a:off x="4854727" y="1310252"/>
            <a:ext cx="3536530" cy="4408412"/>
          </a:xfrm>
          <a:prstGeom prst="rect">
            <a:avLst/>
          </a:prstGeom>
        </p:spPr>
      </p:pic>
      <p:sp>
        <p:nvSpPr>
          <p:cNvPr id="7" name="TextBox 9"/>
          <p:cNvSpPr txBox="1"/>
          <p:nvPr/>
        </p:nvSpPr>
        <p:spPr>
          <a:xfrm>
            <a:off x="2392822" y="1743340"/>
            <a:ext cx="2315912" cy="923330"/>
          </a:xfrm>
          <a:prstGeom prst="rect">
            <a:avLst/>
          </a:prstGeom>
          <a:solidFill>
            <a:schemeClr val="bg2"/>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t>Click on ‘Play’ Button </a:t>
            </a:r>
          </a:p>
          <a:p>
            <a:pPr algn="ctr"/>
            <a:r>
              <a:rPr lang="en-US" i="1" dirty="0"/>
              <a:t>(available when a report is showing)</a:t>
            </a:r>
          </a:p>
        </p:txBody>
      </p:sp>
      <p:sp>
        <p:nvSpPr>
          <p:cNvPr id="8" name="Rectangle 7"/>
          <p:cNvSpPr/>
          <p:nvPr/>
        </p:nvSpPr>
        <p:spPr>
          <a:xfrm>
            <a:off x="5093293" y="3008120"/>
            <a:ext cx="2307365" cy="107677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7016098" y="3194553"/>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387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3D80-32FC-4926-8BE4-4A7512D5BE7C}"/>
              </a:ext>
            </a:extLst>
          </p:cNvPr>
          <p:cNvSpPr>
            <a:spLocks noGrp="1"/>
          </p:cNvSpPr>
          <p:nvPr>
            <p:ph type="title"/>
          </p:nvPr>
        </p:nvSpPr>
        <p:spPr/>
        <p:txBody>
          <a:bodyPr/>
          <a:lstStyle/>
          <a:p>
            <a:r>
              <a:rPr lang="en-US" dirty="0"/>
              <a:t>Cognos Tips – Strange error screen? </a:t>
            </a:r>
            <a:br>
              <a:rPr lang="en-US" dirty="0"/>
            </a:br>
            <a:r>
              <a:rPr lang="en-US" dirty="0"/>
              <a:t>Clear your browser cache</a:t>
            </a:r>
          </a:p>
        </p:txBody>
      </p:sp>
      <p:sp>
        <p:nvSpPr>
          <p:cNvPr id="3" name="Content Placeholder 2">
            <a:extLst>
              <a:ext uri="{FF2B5EF4-FFF2-40B4-BE49-F238E27FC236}">
                <a16:creationId xmlns:a16="http://schemas.microsoft.com/office/drawing/2014/main" id="{49772034-700F-41EF-8952-43A36A627A8D}"/>
              </a:ext>
            </a:extLst>
          </p:cNvPr>
          <p:cNvSpPr>
            <a:spLocks noGrp="1"/>
          </p:cNvSpPr>
          <p:nvPr>
            <p:ph idx="1"/>
          </p:nvPr>
        </p:nvSpPr>
        <p:spPr/>
        <p:txBody>
          <a:bodyPr>
            <a:normAutofit/>
          </a:bodyPr>
          <a:lstStyle/>
          <a:p>
            <a:r>
              <a:rPr lang="en-US" dirty="0"/>
              <a:t>Chrome is the recommended browser</a:t>
            </a:r>
          </a:p>
          <a:p>
            <a:r>
              <a:rPr lang="en-US" dirty="0"/>
              <a:t>Microsoft Edge is not compatible </a:t>
            </a:r>
          </a:p>
          <a:p>
            <a:r>
              <a:rPr lang="en-US" dirty="0"/>
              <a:t>If you run into errors or your report won’t run:</a:t>
            </a:r>
          </a:p>
          <a:p>
            <a:pPr lvl="1"/>
            <a:r>
              <a:rPr lang="en-US" b="1" dirty="0"/>
              <a:t>Clear your browser cache</a:t>
            </a:r>
          </a:p>
          <a:p>
            <a:pPr lvl="1"/>
            <a:r>
              <a:rPr lang="en-US" dirty="0"/>
              <a:t>Completely shutdown browser (close all tabs)</a:t>
            </a:r>
          </a:p>
          <a:p>
            <a:pPr lvl="1"/>
            <a:r>
              <a:rPr lang="en-US" dirty="0"/>
              <a:t>Open a new browser (preferably Chrome) </a:t>
            </a:r>
          </a:p>
          <a:p>
            <a:pPr marL="0" indent="0">
              <a:buNone/>
            </a:pPr>
            <a:endParaRPr lang="en-US" dirty="0"/>
          </a:p>
        </p:txBody>
      </p:sp>
      <p:sp>
        <p:nvSpPr>
          <p:cNvPr id="4" name="Slide Number Placeholder 3">
            <a:extLst>
              <a:ext uri="{FF2B5EF4-FFF2-40B4-BE49-F238E27FC236}">
                <a16:creationId xmlns:a16="http://schemas.microsoft.com/office/drawing/2014/main" id="{B0199AA1-10E7-4A94-9921-A33FD947479B}"/>
              </a:ext>
            </a:extLst>
          </p:cNvPr>
          <p:cNvSpPr>
            <a:spLocks noGrp="1"/>
          </p:cNvSpPr>
          <p:nvPr>
            <p:ph type="sldNum" sz="quarter" idx="12"/>
          </p:nvPr>
        </p:nvSpPr>
        <p:spPr/>
        <p:txBody>
          <a:bodyPr/>
          <a:lstStyle/>
          <a:p>
            <a:fld id="{C479D5F6-EDCB-402A-AC08-4943A1820E8F}" type="slidenum">
              <a:rPr lang="en-US" smtClean="0"/>
              <a:pPr/>
              <a:t>88</a:t>
            </a:fld>
            <a:endParaRPr lang="en-US" dirty="0"/>
          </a:p>
        </p:txBody>
      </p:sp>
    </p:spTree>
    <p:extLst>
      <p:ext uri="{BB962C8B-B14F-4D97-AF65-F5344CB8AC3E}">
        <p14:creationId xmlns:p14="http://schemas.microsoft.com/office/powerpoint/2010/main" val="33361270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2062163"/>
            <a:ext cx="7772400" cy="2387600"/>
          </a:xfrm>
        </p:spPr>
        <p:txBody>
          <a:bodyPr>
            <a:normAutofit fontScale="90000"/>
          </a:bodyPr>
          <a:lstStyle/>
          <a:p>
            <a:br>
              <a:rPr lang="en-US" dirty="0"/>
            </a:br>
            <a:br>
              <a:rPr lang="en-US" dirty="0"/>
            </a:br>
            <a:br>
              <a:rPr lang="en-US" dirty="0"/>
            </a:br>
            <a:endParaRPr lang="en-US" dirty="0"/>
          </a:p>
        </p:txBody>
      </p:sp>
      <p:sp>
        <p:nvSpPr>
          <p:cNvPr id="4" name="TextBox 3"/>
          <p:cNvSpPr txBox="1"/>
          <p:nvPr/>
        </p:nvSpPr>
        <p:spPr>
          <a:xfrm>
            <a:off x="850605" y="5390707"/>
            <a:ext cx="7410893" cy="1200329"/>
          </a:xfrm>
          <a:prstGeom prst="rect">
            <a:avLst/>
          </a:prstGeom>
          <a:noFill/>
        </p:spPr>
        <p:txBody>
          <a:bodyPr wrap="square" rtlCol="0">
            <a:spAutoFit/>
          </a:bodyPr>
          <a:lstStyle/>
          <a:p>
            <a:pPr algn="ctr"/>
            <a:r>
              <a:rPr lang="en-US" sz="3600" dirty="0">
                <a:solidFill>
                  <a:schemeClr val="tx1">
                    <a:lumMod val="50000"/>
                  </a:schemeClr>
                </a:solidFill>
              </a:rPr>
              <a:t>      </a:t>
            </a:r>
          </a:p>
          <a:p>
            <a:pPr algn="ctr"/>
            <a:r>
              <a:rPr lang="en-US" sz="3600" dirty="0">
                <a:solidFill>
                  <a:schemeClr val="tx1">
                    <a:lumMod val="50000"/>
                  </a:schemeClr>
                </a:solidFill>
              </a:rPr>
              <a:t>Your participation is appreciated!</a:t>
            </a:r>
            <a:endParaRPr lang="en-US" sz="3600" b="1" dirty="0">
              <a:solidFill>
                <a:schemeClr val="bg1"/>
              </a:solidFill>
              <a:latin typeface="Gill Sans MT" panose="020B0502020104020203" pitchFamily="34" charset="0"/>
            </a:endParaRPr>
          </a:p>
        </p:txBody>
      </p:sp>
      <p:pic>
        <p:nvPicPr>
          <p:cNvPr id="5122" name="Picture 2" descr="How to Send Professional Thank You Notes - Cornerstone Coworking">
            <a:extLst>
              <a:ext uri="{FF2B5EF4-FFF2-40B4-BE49-F238E27FC236}">
                <a16:creationId xmlns:a16="http://schemas.microsoft.com/office/drawing/2014/main" id="{AC9A7864-6241-4A4E-BC0D-C69A74390B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38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3DD-4181-DC5F-06DC-41D6F49DCAF2}"/>
              </a:ext>
            </a:extLst>
          </p:cNvPr>
          <p:cNvSpPr>
            <a:spLocks noGrp="1"/>
          </p:cNvSpPr>
          <p:nvPr>
            <p:ph type="title"/>
          </p:nvPr>
        </p:nvSpPr>
        <p:spPr/>
        <p:txBody>
          <a:bodyPr/>
          <a:lstStyle/>
          <a:p>
            <a:r>
              <a:rPr lang="en-US" dirty="0"/>
              <a:t>Purpose and Content</a:t>
            </a:r>
          </a:p>
        </p:txBody>
      </p:sp>
      <p:sp>
        <p:nvSpPr>
          <p:cNvPr id="3" name="Content Placeholder 2">
            <a:extLst>
              <a:ext uri="{FF2B5EF4-FFF2-40B4-BE49-F238E27FC236}">
                <a16:creationId xmlns:a16="http://schemas.microsoft.com/office/drawing/2014/main" id="{18861232-0734-DCE5-E33D-9E3B05CB2441}"/>
              </a:ext>
            </a:extLst>
          </p:cNvPr>
          <p:cNvSpPr>
            <a:spLocks noGrp="1"/>
          </p:cNvSpPr>
          <p:nvPr>
            <p:ph idx="1"/>
          </p:nvPr>
        </p:nvSpPr>
        <p:spPr>
          <a:xfrm>
            <a:off x="628650" y="1463040"/>
            <a:ext cx="8178466" cy="4640674"/>
          </a:xfrm>
        </p:spPr>
        <p:txBody>
          <a:bodyPr>
            <a:normAutofit/>
          </a:bodyPr>
          <a:lstStyle/>
          <a:p>
            <a:r>
              <a:rPr lang="en-US" sz="1800" dirty="0"/>
              <a:t>Children with Disabilities Ages 14-21 Exiting </a:t>
            </a:r>
            <a:r>
              <a:rPr lang="en-US" sz="1800" b="1" u="none" dirty="0"/>
              <a:t>Special Education </a:t>
            </a:r>
            <a:r>
              <a:rPr lang="en-US" sz="1800" dirty="0"/>
              <a:t>as required by IDEA statute 34 CFR §300.618</a:t>
            </a:r>
          </a:p>
          <a:p>
            <a:endParaRPr lang="en-US" sz="1800" dirty="0"/>
          </a:p>
          <a:p>
            <a:pPr lvl="0"/>
            <a:r>
              <a:rPr lang="en-US" sz="1800" dirty="0"/>
              <a:t>State Performance Plan Indicators</a:t>
            </a:r>
          </a:p>
          <a:p>
            <a:pPr lvl="1"/>
            <a:r>
              <a:rPr lang="en-US" sz="1800" dirty="0"/>
              <a:t>Indicator 1: Graduation: % of youth with IEPs graduating w/ regular diploma</a:t>
            </a:r>
          </a:p>
          <a:p>
            <a:pPr lvl="1"/>
            <a:r>
              <a:rPr lang="en-US" sz="1800" dirty="0"/>
              <a:t>Indicator 2: Dropout – % of youth w/ IEPs dropping out</a:t>
            </a:r>
          </a:p>
          <a:p>
            <a:pPr lvl="1"/>
            <a:r>
              <a:rPr lang="en-US" sz="1800" dirty="0"/>
              <a:t>Indicator 11: % of children evaluated for Part B Services within 60 days</a:t>
            </a:r>
          </a:p>
          <a:p>
            <a:pPr lvl="1"/>
            <a:r>
              <a:rPr lang="en-US" sz="1800" dirty="0"/>
              <a:t>Indicator 12: Part C to B Transition - % of children with IEP by 3rd </a:t>
            </a:r>
            <a:r>
              <a:rPr lang="en-US" sz="1800" dirty="0" err="1"/>
              <a:t>bday</a:t>
            </a:r>
            <a:endParaRPr lang="en-US" sz="1800" dirty="0"/>
          </a:p>
          <a:p>
            <a:pPr marL="0" indent="0">
              <a:buNone/>
            </a:pPr>
            <a:endParaRPr lang="en-US" sz="2400" dirty="0"/>
          </a:p>
          <a:p>
            <a:pPr marL="0" indent="0">
              <a:buNone/>
            </a:pPr>
            <a:r>
              <a:rPr lang="en-US" sz="1800" dirty="0"/>
              <a:t>Links to Special Education Data and SPP/APR webpages:</a:t>
            </a:r>
          </a:p>
          <a:p>
            <a:pPr marL="0" indent="0">
              <a:buNone/>
            </a:pPr>
            <a:r>
              <a:rPr lang="en-US" sz="1800" dirty="0">
                <a:hlinkClick r:id="rId2"/>
              </a:rPr>
              <a:t>https://www.cde.state.co.us/cdesped/sped_data</a:t>
            </a:r>
            <a:r>
              <a:rPr lang="en-US" sz="1800" dirty="0"/>
              <a:t> </a:t>
            </a:r>
          </a:p>
          <a:p>
            <a:pPr marL="0" indent="0">
              <a:buNone/>
            </a:pPr>
            <a:r>
              <a:rPr lang="en-US" sz="1800" dirty="0">
                <a:hlinkClick r:id="rId3"/>
              </a:rPr>
              <a:t>https://www.cde.state.co.us/cdesped/spp-apr</a:t>
            </a:r>
            <a:endParaRPr lang="en-US" sz="1800" dirty="0"/>
          </a:p>
        </p:txBody>
      </p:sp>
      <p:sp>
        <p:nvSpPr>
          <p:cNvPr id="4" name="Slide Number Placeholder 3">
            <a:extLst>
              <a:ext uri="{FF2B5EF4-FFF2-40B4-BE49-F238E27FC236}">
                <a16:creationId xmlns:a16="http://schemas.microsoft.com/office/drawing/2014/main" id="{98866B93-F7E3-08E9-CA7D-2240BF143FCC}"/>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27254182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12651</TotalTime>
  <Words>10367</Words>
  <Application>Microsoft Office PowerPoint</Application>
  <PresentationFormat>On-screen Show (4:3)</PresentationFormat>
  <Paragraphs>1142</Paragraphs>
  <Slides>89</Slides>
  <Notes>20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89</vt:i4>
      </vt:variant>
    </vt:vector>
  </HeadingPairs>
  <TitlesOfParts>
    <vt:vector size="106" baseType="lpstr">
      <vt:lpstr>Arial</vt:lpstr>
      <vt:lpstr>Calibri</vt:lpstr>
      <vt:lpstr>Calibri Light</vt:lpstr>
      <vt:lpstr>Courier New</vt:lpstr>
      <vt:lpstr>Gill Sans MT</vt:lpstr>
      <vt:lpstr>Mongolian Baiti</vt:lpstr>
      <vt:lpstr>Museo Slab 500</vt:lpstr>
      <vt:lpstr>Palatino Linotype</vt:lpstr>
      <vt:lpstr>Segoe Script</vt:lpstr>
      <vt:lpstr>Segoe UI</vt:lpstr>
      <vt:lpstr>Segoe UI Semibold</vt:lpstr>
      <vt:lpstr>Symbol</vt:lpstr>
      <vt:lpstr>Times New Roman</vt:lpstr>
      <vt:lpstr>Trebuchet MS</vt:lpstr>
      <vt:lpstr>Verdana</vt:lpstr>
      <vt:lpstr>Wingdings</vt:lpstr>
      <vt:lpstr>Office Theme</vt:lpstr>
      <vt:lpstr>Special Education End-of-Year   Data Pipeline Training 2022-2023  May 9, 2023  </vt:lpstr>
      <vt:lpstr>Special Education EOY – Annual Training</vt:lpstr>
      <vt:lpstr>Contact Information</vt:lpstr>
      <vt:lpstr>Weekly Data Pipeline Town Hall Webinars</vt:lpstr>
      <vt:lpstr>Agenda</vt:lpstr>
      <vt:lpstr>Frequently Used Terms</vt:lpstr>
      <vt:lpstr>Overview</vt:lpstr>
      <vt:lpstr>Collection Process Overview</vt:lpstr>
      <vt:lpstr>Purpose and Content</vt:lpstr>
      <vt:lpstr> Reporting Period</vt:lpstr>
      <vt:lpstr> Identity Management: Access to the Data Pipeline</vt:lpstr>
      <vt:lpstr>   Special Education EOY 22-23 Timeline</vt:lpstr>
      <vt:lpstr>Special Education IEP Interchange/Special Education EOY Snapshot</vt:lpstr>
      <vt:lpstr>From where does the Special Education EOY Snapshot extract data?</vt:lpstr>
      <vt:lpstr>Special Education IEP Interchange – 2 Files</vt:lpstr>
      <vt:lpstr>CEIS – Coordinated Early Intervening Services File</vt:lpstr>
      <vt:lpstr>Participation File Layout Screenshot Continued</vt:lpstr>
      <vt:lpstr>Special Education Participation File Layout</vt:lpstr>
      <vt:lpstr>Special Education EOY: File Upload Tips </vt:lpstr>
      <vt:lpstr>Snapshot Criteria</vt:lpstr>
      <vt:lpstr>Snapshot File Layout: Reference which data fields from the Interchange files are collected in this Snapshot</vt:lpstr>
      <vt:lpstr>Snapshot Fields in which the data should pull from the Student Interchange district files </vt:lpstr>
      <vt:lpstr>Special Education IEP Interchange Resources</vt:lpstr>
      <vt:lpstr>Special Education IEP Interchange Resources</vt:lpstr>
      <vt:lpstr>Special Education EOY Snapshot Resources</vt:lpstr>
      <vt:lpstr>What’s New in 22-23?</vt:lpstr>
      <vt:lpstr>Special Education IEP Interchange 22-23 Changes</vt:lpstr>
      <vt:lpstr>Special Education IEP Interchange: 22-23 Sped EOY Changes</vt:lpstr>
      <vt:lpstr>Special Education IEP -  Newer Reports Available</vt:lpstr>
      <vt:lpstr>Who to Report</vt:lpstr>
      <vt:lpstr>Who to Report</vt:lpstr>
      <vt:lpstr>Report All Students Who:</vt:lpstr>
      <vt:lpstr>Also, report students who:</vt:lpstr>
      <vt:lpstr>An Initial Evaluation includes students:</vt:lpstr>
      <vt:lpstr>Special Education EOY: Reporting Facility, Detention Center, SOP, Program Students</vt:lpstr>
      <vt:lpstr>Detention Center Students</vt:lpstr>
      <vt:lpstr>Special Education End of Year “Facility” Student Reporting </vt:lpstr>
      <vt:lpstr>Reporting Private School Students</vt:lpstr>
      <vt:lpstr>Who Needs a SASID?</vt:lpstr>
      <vt:lpstr>What and When to Report</vt:lpstr>
      <vt:lpstr>Special Education EOY: When to Report?</vt:lpstr>
      <vt:lpstr>Summary of Path 2 Data</vt:lpstr>
      <vt:lpstr>Summary of Path 3 Data</vt:lpstr>
      <vt:lpstr>The Special Education or Part C Referral field indicates which path should be filled out.  </vt:lpstr>
      <vt:lpstr>SPED EOY Record Reporting</vt:lpstr>
      <vt:lpstr>Data Fields in the 2 Paths</vt:lpstr>
      <vt:lpstr>Path Dates Applicable  Per Referral Code Reported</vt:lpstr>
      <vt:lpstr>Path Dates Applicable  Per Referral Code Reported</vt:lpstr>
      <vt:lpstr>Path Dates Applicable  Per Referral Code</vt:lpstr>
      <vt:lpstr>Path Dates Applicable  Per Referral Code</vt:lpstr>
      <vt:lpstr>Reporting Initial Evaluations/Referrals</vt:lpstr>
      <vt:lpstr>Special Education End of Year  - Parents request delay in start of services  </vt:lpstr>
      <vt:lpstr>Keys to Reporting Recap</vt:lpstr>
      <vt:lpstr>Exceptions</vt:lpstr>
      <vt:lpstr>Exception to the Rule –  Save Exception Spreadsheet in Syncplicity Folder</vt:lpstr>
      <vt:lpstr>Exception Edits</vt:lpstr>
      <vt:lpstr>Special Education End of Year: Exception Requests</vt:lpstr>
      <vt:lpstr>EOY Missing Exits</vt:lpstr>
      <vt:lpstr>ERROR CODE SY108</vt:lpstr>
      <vt:lpstr>EOY Missing Exits Screen – students that exited over the summer or didn’t return in the fall</vt:lpstr>
      <vt:lpstr>Excluded from Snapshot: PAI Code 31 – Contract Student</vt:lpstr>
      <vt:lpstr>    Special Education End of Year – Missing Snapshot Records</vt:lpstr>
      <vt:lpstr>Exit Tips</vt:lpstr>
      <vt:lpstr>Exit Tips</vt:lpstr>
      <vt:lpstr>Exit Codes Fine Print</vt:lpstr>
      <vt:lpstr>Exit Code tips</vt:lpstr>
      <vt:lpstr> Data Pipeline Process             Data Pipeline Process</vt:lpstr>
      <vt:lpstr>Interchange/Snapshot Process Overview </vt:lpstr>
      <vt:lpstr>Accessing the Data Pipeline</vt:lpstr>
      <vt:lpstr>Single Sign On</vt:lpstr>
      <vt:lpstr>Pipeline System </vt:lpstr>
      <vt:lpstr>1st Step: Format Checker *optional</vt:lpstr>
      <vt:lpstr>Step 2: Uploading Files to the IEP Interchange  </vt:lpstr>
      <vt:lpstr>Step 3: Batch Maintenance – Important Step (don’t forget to check this screen after every upload or transfer from Enrich)</vt:lpstr>
      <vt:lpstr>Step 4: Checking IEP Interchange Errors  2 options for viewing error reports</vt:lpstr>
      <vt:lpstr>Cognos Reports Option  for Checking Interchange Errors</vt:lpstr>
      <vt:lpstr>Step 5: Special Education EOY Snapshot</vt:lpstr>
      <vt:lpstr>Creating a Snapshot</vt:lpstr>
      <vt:lpstr>Step 6: Status Dashboard- Check Status of Snapshot </vt:lpstr>
      <vt:lpstr>Step 7: Check Snapshot Errors under Pipeline Reports</vt:lpstr>
      <vt:lpstr>OR find errors under Cognos Reports</vt:lpstr>
      <vt:lpstr>Records Not in Snapshot Report </vt:lpstr>
      <vt:lpstr>More on Cognos Reports</vt:lpstr>
      <vt:lpstr>Reviewing Data Reports AFTER you are error free</vt:lpstr>
      <vt:lpstr>Cognos Reports – Special Education EOY</vt:lpstr>
      <vt:lpstr>Sped EOY Cognos Report List</vt:lpstr>
      <vt:lpstr>Exporting to Excel</vt:lpstr>
      <vt:lpstr>Cognos Tips – Strange error screen?  Clear your browser cache</vt:lpstr>
      <vt:lpstr>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Heitman, Lindsey</cp:lastModifiedBy>
  <cp:revision>117</cp:revision>
  <dcterms:created xsi:type="dcterms:W3CDTF">2019-06-25T17:30:52Z</dcterms:created>
  <dcterms:modified xsi:type="dcterms:W3CDTF">2023-05-09T15:44:37Z</dcterms:modified>
</cp:coreProperties>
</file>