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74.jpg" ContentType="image/jpg"/>
  <Override PartName="/ppt/media/image77.jpg" ContentType="image/jpg"/>
  <Override PartName="/ppt/media/image78.jpg" ContentType="image/jpg"/>
  <Override PartName="/ppt/notesSlides/notesSlide31.xml" ContentType="application/vnd.openxmlformats-officedocument.presentationml.notesSlide+xml"/>
  <Override PartName="/ppt/tags/tag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52"/>
  </p:notesMasterIdLst>
  <p:sldIdLst>
    <p:sldId id="2216" r:id="rId2"/>
    <p:sldId id="2160" r:id="rId3"/>
    <p:sldId id="2236" r:id="rId4"/>
    <p:sldId id="2218" r:id="rId5"/>
    <p:sldId id="2223" r:id="rId6"/>
    <p:sldId id="2245" r:id="rId7"/>
    <p:sldId id="2168" r:id="rId8"/>
    <p:sldId id="2169" r:id="rId9"/>
    <p:sldId id="2221" r:id="rId10"/>
    <p:sldId id="2170" r:id="rId11"/>
    <p:sldId id="2173" r:id="rId12"/>
    <p:sldId id="2253" r:id="rId13"/>
    <p:sldId id="2177" r:id="rId14"/>
    <p:sldId id="2178" r:id="rId15"/>
    <p:sldId id="2247" r:id="rId16"/>
    <p:sldId id="2248" r:id="rId17"/>
    <p:sldId id="2249" r:id="rId18"/>
    <p:sldId id="2250" r:id="rId19"/>
    <p:sldId id="2252" r:id="rId20"/>
    <p:sldId id="2264" r:id="rId21"/>
    <p:sldId id="2254" r:id="rId22"/>
    <p:sldId id="2268" r:id="rId23"/>
    <p:sldId id="2180" r:id="rId24"/>
    <p:sldId id="2231" r:id="rId25"/>
    <p:sldId id="2269" r:id="rId26"/>
    <p:sldId id="2182" r:id="rId27"/>
    <p:sldId id="2184" r:id="rId28"/>
    <p:sldId id="2185" r:id="rId29"/>
    <p:sldId id="2256" r:id="rId30"/>
    <p:sldId id="2257" r:id="rId31"/>
    <p:sldId id="2258" r:id="rId32"/>
    <p:sldId id="2259" r:id="rId33"/>
    <p:sldId id="2199" r:id="rId34"/>
    <p:sldId id="2200" r:id="rId35"/>
    <p:sldId id="2201" r:id="rId36"/>
    <p:sldId id="2202" r:id="rId37"/>
    <p:sldId id="2203" r:id="rId38"/>
    <p:sldId id="2225" r:id="rId39"/>
    <p:sldId id="2229" r:id="rId40"/>
    <p:sldId id="2237" r:id="rId41"/>
    <p:sldId id="2230" r:id="rId42"/>
    <p:sldId id="2265" r:id="rId43"/>
    <p:sldId id="2232" r:id="rId44"/>
    <p:sldId id="2233" r:id="rId45"/>
    <p:sldId id="263" r:id="rId46"/>
    <p:sldId id="2266" r:id="rId47"/>
    <p:sldId id="266" r:id="rId48"/>
    <p:sldId id="2267" r:id="rId49"/>
    <p:sldId id="2224" r:id="rId50"/>
    <p:sldId id="2214"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862BD4-9E43-1382-382D-0BF9733EC1FE}" name="Ohleyer, Alyssa" initials="OA" userId="S::Ohleyer_A@cde.state.co.us::9f515119-a6af-44c8-9bec-87839faa4e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Ohleyer, Alyssa" initials="OA" lastIdx="18" clrIdx="1">
    <p:extLst>
      <p:ext uri="{19B8F6BF-5375-455C-9EA6-DF929625EA0E}">
        <p15:presenceInfo xmlns:p15="http://schemas.microsoft.com/office/powerpoint/2012/main" userId="S::Ohleyer_A@cde.state.co.us::9f515119-a6af-44c8-9bec-87839faa4e8a" providerId="AD"/>
      </p:ext>
    </p:extLst>
  </p:cmAuthor>
  <p:cmAuthor id="2" name="Heitman, Lindsey" initials="HL" lastIdx="11" clrIdx="2">
    <p:extLst>
      <p:ext uri="{19B8F6BF-5375-455C-9EA6-DF929625EA0E}">
        <p15:presenceInfo xmlns:p15="http://schemas.microsoft.com/office/powerpoint/2012/main" userId="S::heitman_l@cde.state.co.us::a9773a47-99d2-4599-9377-6d37e9ec0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3CE"/>
    <a:srgbClr val="65B8E3"/>
    <a:srgbClr val="FBFBFB"/>
    <a:srgbClr val="7DBA42"/>
    <a:srgbClr val="4F96D0"/>
    <a:srgbClr val="86BE40"/>
    <a:srgbClr val="CC0099"/>
    <a:srgbClr val="FF99FF"/>
    <a:srgbClr val="99CCFF"/>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95A66-57AE-4FAF-A7C9-A99AAA8E90CA}" v="73" dt="2023-07-21T16:48:56.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96485" autoAdjust="0"/>
  </p:normalViewPr>
  <p:slideViewPr>
    <p:cSldViewPr snapToGrid="0" showGuides="1">
      <p:cViewPr varScale="1">
        <p:scale>
          <a:sx n="91" d="100"/>
          <a:sy n="91" d="100"/>
        </p:scale>
        <p:origin x="331" y="72"/>
      </p:cViewPr>
      <p:guideLst>
        <p:guide orient="horz" pos="2160"/>
        <p:guide pos="3840"/>
      </p:guideLst>
    </p:cSldViewPr>
  </p:slideViewPr>
  <p:outlineViewPr>
    <p:cViewPr>
      <p:scale>
        <a:sx n="33" d="100"/>
        <a:sy n="33" d="100"/>
      </p:scale>
      <p:origin x="0" y="-3769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www.cde.state.co.us/datapipeline/snap_sped-disciplin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cde.state.co.us/datapipeline/snap_sped-discipline"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C4125-8DC8-4D76-9FEA-E8BBA0D9C257}"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n-US"/>
        </a:p>
      </dgm:t>
    </dgm:pt>
    <dgm:pt modelId="{ABCB5DA2-D4DD-4830-A312-70EF8C0F5F35}">
      <dgm:prSet custT="1"/>
      <dgm:spPr/>
      <dgm:t>
        <a:bodyPr/>
        <a:lstStyle/>
        <a:p>
          <a:pPr algn="l" rtl="0">
            <a:lnSpc>
              <a:spcPct val="100000"/>
            </a:lnSpc>
            <a:spcAft>
              <a:spcPts val="0"/>
            </a:spcAft>
          </a:pPr>
          <a:r>
            <a:rPr lang="en-US" sz="2400" dirty="0">
              <a:effectLst/>
              <a:latin typeface="Trebuchet MS" panose="020B0603020202020204" pitchFamily="34" charset="0"/>
            </a:rPr>
            <a:t>SPED Discipline Data Summary </a:t>
          </a:r>
        </a:p>
        <a:p>
          <a:pPr algn="l" rtl="0">
            <a:lnSpc>
              <a:spcPct val="100000"/>
            </a:lnSpc>
            <a:spcAft>
              <a:spcPts val="0"/>
            </a:spcAft>
          </a:pPr>
          <a:r>
            <a:rPr lang="en-US" sz="1400" dirty="0">
              <a:effectLst/>
              <a:latin typeface="Trebuchet MS" panose="020B0603020202020204" pitchFamily="34" charset="0"/>
            </a:rPr>
            <a:t>*found under Cognos Reports/Special Education Discipline</a:t>
          </a:r>
        </a:p>
      </dgm:t>
    </dgm:pt>
    <dgm:pt modelId="{5378E5AE-86AA-4FD1-9859-D3EB0E80B9C9}" type="parTrans" cxnId="{9F78A9EB-57CD-4401-BC85-65E2B1DFEC05}">
      <dgm:prSet/>
      <dgm:spPr/>
      <dgm:t>
        <a:bodyPr/>
        <a:lstStyle/>
        <a:p>
          <a:endParaRPr lang="en-US"/>
        </a:p>
      </dgm:t>
    </dgm:pt>
    <dgm:pt modelId="{A5533855-1A05-4AED-84E9-7A35A34A6CCC}" type="sibTrans" cxnId="{9F78A9EB-57CD-4401-BC85-65E2B1DFEC05}">
      <dgm:prSet/>
      <dgm:spPr/>
      <dgm:t>
        <a:bodyPr/>
        <a:lstStyle/>
        <a:p>
          <a:endParaRPr lang="en-US"/>
        </a:p>
      </dgm:t>
    </dgm:pt>
    <dgm:pt modelId="{962A7599-236F-4592-A284-5B934096D261}">
      <dgm:prSet custT="1"/>
      <dgm:spPr/>
      <dgm:t>
        <a:bodyPr/>
        <a:lstStyle/>
        <a:p>
          <a:pPr rtl="0"/>
          <a:r>
            <a:rPr lang="en-US" sz="2400" dirty="0">
              <a:effectLst/>
              <a:latin typeface="Trebuchet MS" panose="020B0603020202020204" pitchFamily="34" charset="0"/>
            </a:rPr>
            <a:t>SPED Year-to-Year Comparison Type of Discipline Report  </a:t>
          </a:r>
          <a:r>
            <a:rPr lang="en-US" sz="1200" dirty="0">
              <a:effectLst/>
              <a:latin typeface="Trebuchet MS" panose="020B0603020202020204" pitchFamily="34" charset="0"/>
            </a:rPr>
            <a:t>*found under Cognos Reports/Special Education Discipline</a:t>
          </a:r>
        </a:p>
      </dgm:t>
    </dgm:pt>
    <dgm:pt modelId="{08EF028F-5B40-493C-9660-26B627899AD1}" type="parTrans" cxnId="{8428C32F-3D81-495D-81B8-926A466AEA79}">
      <dgm:prSet/>
      <dgm:spPr/>
      <dgm:t>
        <a:bodyPr/>
        <a:lstStyle/>
        <a:p>
          <a:endParaRPr lang="en-US"/>
        </a:p>
      </dgm:t>
    </dgm:pt>
    <dgm:pt modelId="{55C06EAB-626A-45CB-8303-8289B5E69811}" type="sibTrans" cxnId="{8428C32F-3D81-495D-81B8-926A466AEA79}">
      <dgm:prSet/>
      <dgm:spPr/>
      <dgm:t>
        <a:bodyPr/>
        <a:lstStyle/>
        <a:p>
          <a:endParaRPr lang="en-US"/>
        </a:p>
      </dgm:t>
    </dgm:pt>
    <dgm:pt modelId="{5C871EE4-FECE-4DC4-BE25-D08C14DD9850}">
      <dgm:prSet custT="1"/>
      <dgm:spPr/>
      <dgm:t>
        <a:bodyPr/>
        <a:lstStyle/>
        <a:p>
          <a:pPr rtl="0"/>
          <a:r>
            <a:rPr lang="en-US" sz="2400" dirty="0">
              <a:effectLst/>
              <a:latin typeface="Trebuchet MS" panose="020B0603020202020204" pitchFamily="34" charset="0"/>
            </a:rPr>
            <a:t>+ Special Education Discipline Flag Explanations  </a:t>
          </a:r>
          <a:r>
            <a:rPr lang="en-US" sz="1200" dirty="0">
              <a:effectLst/>
              <a:latin typeface="Trebuchet MS" panose="020B0603020202020204" pitchFamily="34" charset="0"/>
            </a:rPr>
            <a:t>*found here: </a:t>
          </a:r>
          <a:r>
            <a:rPr lang="en-US" sz="1200" dirty="0">
              <a:effectLst/>
              <a:latin typeface="Trebuchet MS" panose="020B06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http://www.cde.state.co.us/datapipeline/snap_sped-discipline</a:t>
          </a:r>
          <a:r>
            <a:rPr lang="en-US" sz="1200" dirty="0">
              <a:effectLst/>
              <a:latin typeface="Trebuchet MS" panose="020B0603020202020204" pitchFamily="34" charset="0"/>
            </a:rPr>
            <a:t> under Reports section </a:t>
          </a:r>
        </a:p>
      </dgm:t>
    </dgm:pt>
    <dgm:pt modelId="{CBFBA982-2A88-43C7-BB0A-8383A6F78C93}" type="parTrans" cxnId="{3C1515B2-7ED2-4B82-A878-9AB8413DBDF7}">
      <dgm:prSet/>
      <dgm:spPr/>
      <dgm:t>
        <a:bodyPr/>
        <a:lstStyle/>
        <a:p>
          <a:endParaRPr lang="en-US"/>
        </a:p>
      </dgm:t>
    </dgm:pt>
    <dgm:pt modelId="{34B19A34-2C25-4E1A-9FB8-1A0FE61FE553}" type="sibTrans" cxnId="{3C1515B2-7ED2-4B82-A878-9AB8413DBDF7}">
      <dgm:prSet/>
      <dgm:spPr/>
      <dgm:t>
        <a:bodyPr/>
        <a:lstStyle/>
        <a:p>
          <a:endParaRPr lang="en-US"/>
        </a:p>
      </dgm:t>
    </dgm:pt>
    <dgm:pt modelId="{1480849E-2F81-4E34-8C03-68D096C0752C}" type="pres">
      <dgm:prSet presAssocID="{4DFC4125-8DC8-4D76-9FEA-E8BBA0D9C257}" presName="Name0" presStyleCnt="0">
        <dgm:presLayoutVars>
          <dgm:chMax val="7"/>
          <dgm:chPref val="7"/>
          <dgm:dir/>
        </dgm:presLayoutVars>
      </dgm:prSet>
      <dgm:spPr/>
    </dgm:pt>
    <dgm:pt modelId="{7115118D-1233-4C4B-AF83-5115B1311BC6}" type="pres">
      <dgm:prSet presAssocID="{4DFC4125-8DC8-4D76-9FEA-E8BBA0D9C257}" presName="Name1" presStyleCnt="0"/>
      <dgm:spPr/>
    </dgm:pt>
    <dgm:pt modelId="{87875737-BFF1-4CC0-97F7-D368342B32F5}" type="pres">
      <dgm:prSet presAssocID="{4DFC4125-8DC8-4D76-9FEA-E8BBA0D9C257}" presName="cycle" presStyleCnt="0"/>
      <dgm:spPr/>
    </dgm:pt>
    <dgm:pt modelId="{B4D7F01D-13CF-4FBF-B62E-334610091F43}" type="pres">
      <dgm:prSet presAssocID="{4DFC4125-8DC8-4D76-9FEA-E8BBA0D9C257}" presName="srcNode" presStyleLbl="node1" presStyleIdx="0" presStyleCnt="3"/>
      <dgm:spPr/>
    </dgm:pt>
    <dgm:pt modelId="{553891D8-5EAF-4F86-9DF8-664F6BC1E05C}" type="pres">
      <dgm:prSet presAssocID="{4DFC4125-8DC8-4D76-9FEA-E8BBA0D9C257}" presName="conn" presStyleLbl="parChTrans1D2" presStyleIdx="0" presStyleCnt="1"/>
      <dgm:spPr/>
    </dgm:pt>
    <dgm:pt modelId="{127DAA81-1F7B-4B2B-AB84-996D1EE3BBF3}" type="pres">
      <dgm:prSet presAssocID="{4DFC4125-8DC8-4D76-9FEA-E8BBA0D9C257}" presName="extraNode" presStyleLbl="node1" presStyleIdx="0" presStyleCnt="3"/>
      <dgm:spPr/>
    </dgm:pt>
    <dgm:pt modelId="{10FAAE12-580E-43EC-8B0D-1A9F9B14B2EA}" type="pres">
      <dgm:prSet presAssocID="{4DFC4125-8DC8-4D76-9FEA-E8BBA0D9C257}" presName="dstNode" presStyleLbl="node1" presStyleIdx="0" presStyleCnt="3"/>
      <dgm:spPr/>
    </dgm:pt>
    <dgm:pt modelId="{460FDACD-0AE4-481A-A35D-D26073BFF050}" type="pres">
      <dgm:prSet presAssocID="{ABCB5DA2-D4DD-4830-A312-70EF8C0F5F35}" presName="text_1" presStyleLbl="node1" presStyleIdx="0" presStyleCnt="3">
        <dgm:presLayoutVars>
          <dgm:bulletEnabled val="1"/>
        </dgm:presLayoutVars>
      </dgm:prSet>
      <dgm:spPr/>
    </dgm:pt>
    <dgm:pt modelId="{04D13F0D-9E36-4412-AE65-D4956E77E575}" type="pres">
      <dgm:prSet presAssocID="{ABCB5DA2-D4DD-4830-A312-70EF8C0F5F35}" presName="accent_1" presStyleCnt="0"/>
      <dgm:spPr/>
    </dgm:pt>
    <dgm:pt modelId="{06A8B771-FBEF-48EF-8A6C-DCCA81C9C045}" type="pres">
      <dgm:prSet presAssocID="{ABCB5DA2-D4DD-4830-A312-70EF8C0F5F35}" presName="accentRepeatNode" presStyleLbl="solidFgAcc1" presStyleIdx="0" presStyleCnt="3"/>
      <dgm:spPr/>
    </dgm:pt>
    <dgm:pt modelId="{464B52DA-136E-4850-9280-2F9614A7FA2A}" type="pres">
      <dgm:prSet presAssocID="{962A7599-236F-4592-A284-5B934096D261}" presName="text_2" presStyleLbl="node1" presStyleIdx="1" presStyleCnt="3">
        <dgm:presLayoutVars>
          <dgm:bulletEnabled val="1"/>
        </dgm:presLayoutVars>
      </dgm:prSet>
      <dgm:spPr/>
    </dgm:pt>
    <dgm:pt modelId="{E0451EB2-3477-49AC-97D7-9B745374176A}" type="pres">
      <dgm:prSet presAssocID="{962A7599-236F-4592-A284-5B934096D261}" presName="accent_2" presStyleCnt="0"/>
      <dgm:spPr/>
    </dgm:pt>
    <dgm:pt modelId="{B169D732-3FDD-4FE7-B586-500847519A8F}" type="pres">
      <dgm:prSet presAssocID="{962A7599-236F-4592-A284-5B934096D261}" presName="accentRepeatNode" presStyleLbl="solidFgAcc1" presStyleIdx="1" presStyleCnt="3"/>
      <dgm:spPr/>
    </dgm:pt>
    <dgm:pt modelId="{A724D923-59B9-464D-9836-EF1659683992}" type="pres">
      <dgm:prSet presAssocID="{5C871EE4-FECE-4DC4-BE25-D08C14DD9850}" presName="text_3" presStyleLbl="node1" presStyleIdx="2" presStyleCnt="3" custScaleX="98406" custScaleY="78867">
        <dgm:presLayoutVars>
          <dgm:bulletEnabled val="1"/>
        </dgm:presLayoutVars>
      </dgm:prSet>
      <dgm:spPr/>
    </dgm:pt>
    <dgm:pt modelId="{0347E64E-5E7B-47E0-BA63-A7E97B795C5A}" type="pres">
      <dgm:prSet presAssocID="{5C871EE4-FECE-4DC4-BE25-D08C14DD9850}" presName="accent_3" presStyleCnt="0"/>
      <dgm:spPr/>
    </dgm:pt>
    <dgm:pt modelId="{B3E7763F-3D0F-423D-A8BC-DD0EBDDE75C5}" type="pres">
      <dgm:prSet presAssocID="{5C871EE4-FECE-4DC4-BE25-D08C14DD9850}" presName="accentRepeatNode" presStyleLbl="solidFgAcc1" presStyleIdx="2" presStyleCnt="3"/>
      <dgm:spPr/>
    </dgm:pt>
  </dgm:ptLst>
  <dgm:cxnLst>
    <dgm:cxn modelId="{2C28C72B-786F-48D3-B8AE-7639E19011D9}" type="presOf" srcId="{4DFC4125-8DC8-4D76-9FEA-E8BBA0D9C257}" destId="{1480849E-2F81-4E34-8C03-68D096C0752C}" srcOrd="0" destOrd="0" presId="urn:microsoft.com/office/officeart/2008/layout/VerticalCurvedList"/>
    <dgm:cxn modelId="{8428C32F-3D81-495D-81B8-926A466AEA79}" srcId="{4DFC4125-8DC8-4D76-9FEA-E8BBA0D9C257}" destId="{962A7599-236F-4592-A284-5B934096D261}" srcOrd="1" destOrd="0" parTransId="{08EF028F-5B40-493C-9660-26B627899AD1}" sibTransId="{55C06EAB-626A-45CB-8303-8289B5E69811}"/>
    <dgm:cxn modelId="{6D5B493A-EDE7-446B-B189-DE78F2368EA6}" type="presOf" srcId="{962A7599-236F-4592-A284-5B934096D261}" destId="{464B52DA-136E-4850-9280-2F9614A7FA2A}" srcOrd="0" destOrd="0" presId="urn:microsoft.com/office/officeart/2008/layout/VerticalCurvedList"/>
    <dgm:cxn modelId="{F4B5D78A-1B5E-4DC6-94F7-3B6A39D84F63}" type="presOf" srcId="{A5533855-1A05-4AED-84E9-7A35A34A6CCC}" destId="{553891D8-5EAF-4F86-9DF8-664F6BC1E05C}" srcOrd="0" destOrd="0" presId="urn:microsoft.com/office/officeart/2008/layout/VerticalCurvedList"/>
    <dgm:cxn modelId="{3C1515B2-7ED2-4B82-A878-9AB8413DBDF7}" srcId="{4DFC4125-8DC8-4D76-9FEA-E8BBA0D9C257}" destId="{5C871EE4-FECE-4DC4-BE25-D08C14DD9850}" srcOrd="2" destOrd="0" parTransId="{CBFBA982-2A88-43C7-BB0A-8383A6F78C93}" sibTransId="{34B19A34-2C25-4E1A-9FB8-1A0FE61FE553}"/>
    <dgm:cxn modelId="{6A2B8CB7-27B6-4ABA-936C-4736D082A5A1}" type="presOf" srcId="{ABCB5DA2-D4DD-4830-A312-70EF8C0F5F35}" destId="{460FDACD-0AE4-481A-A35D-D26073BFF050}" srcOrd="0" destOrd="0" presId="urn:microsoft.com/office/officeart/2008/layout/VerticalCurvedList"/>
    <dgm:cxn modelId="{C7D1D8CA-45D8-4E4F-883A-F0A7440FBF02}" type="presOf" srcId="{5C871EE4-FECE-4DC4-BE25-D08C14DD9850}" destId="{A724D923-59B9-464D-9836-EF1659683992}" srcOrd="0" destOrd="0" presId="urn:microsoft.com/office/officeart/2008/layout/VerticalCurvedList"/>
    <dgm:cxn modelId="{9F78A9EB-57CD-4401-BC85-65E2B1DFEC05}" srcId="{4DFC4125-8DC8-4D76-9FEA-E8BBA0D9C257}" destId="{ABCB5DA2-D4DD-4830-A312-70EF8C0F5F35}" srcOrd="0" destOrd="0" parTransId="{5378E5AE-86AA-4FD1-9859-D3EB0E80B9C9}" sibTransId="{A5533855-1A05-4AED-84E9-7A35A34A6CCC}"/>
    <dgm:cxn modelId="{3C4DFE5B-EDCE-4223-B622-7D35942C9632}" type="presParOf" srcId="{1480849E-2F81-4E34-8C03-68D096C0752C}" destId="{7115118D-1233-4C4B-AF83-5115B1311BC6}" srcOrd="0" destOrd="0" presId="urn:microsoft.com/office/officeart/2008/layout/VerticalCurvedList"/>
    <dgm:cxn modelId="{854878F6-EBDF-4716-81B8-BC69B532BDCC}" type="presParOf" srcId="{7115118D-1233-4C4B-AF83-5115B1311BC6}" destId="{87875737-BFF1-4CC0-97F7-D368342B32F5}" srcOrd="0" destOrd="0" presId="urn:microsoft.com/office/officeart/2008/layout/VerticalCurvedList"/>
    <dgm:cxn modelId="{31C5E642-685E-4284-87AB-0176A3352FD1}" type="presParOf" srcId="{87875737-BFF1-4CC0-97F7-D368342B32F5}" destId="{B4D7F01D-13CF-4FBF-B62E-334610091F43}" srcOrd="0" destOrd="0" presId="urn:microsoft.com/office/officeart/2008/layout/VerticalCurvedList"/>
    <dgm:cxn modelId="{90D61BF0-7357-4CFE-AE49-042B24EADF6C}" type="presParOf" srcId="{87875737-BFF1-4CC0-97F7-D368342B32F5}" destId="{553891D8-5EAF-4F86-9DF8-664F6BC1E05C}" srcOrd="1" destOrd="0" presId="urn:microsoft.com/office/officeart/2008/layout/VerticalCurvedList"/>
    <dgm:cxn modelId="{652E0809-70F6-4E83-9A3E-19DA199F9A3C}" type="presParOf" srcId="{87875737-BFF1-4CC0-97F7-D368342B32F5}" destId="{127DAA81-1F7B-4B2B-AB84-996D1EE3BBF3}" srcOrd="2" destOrd="0" presId="urn:microsoft.com/office/officeart/2008/layout/VerticalCurvedList"/>
    <dgm:cxn modelId="{72059D4D-8FFB-47D0-839A-829E0119F1AD}" type="presParOf" srcId="{87875737-BFF1-4CC0-97F7-D368342B32F5}" destId="{10FAAE12-580E-43EC-8B0D-1A9F9B14B2EA}" srcOrd="3" destOrd="0" presId="urn:microsoft.com/office/officeart/2008/layout/VerticalCurvedList"/>
    <dgm:cxn modelId="{8106F96E-D3B4-40EF-B2EC-04D50A3B65CC}" type="presParOf" srcId="{7115118D-1233-4C4B-AF83-5115B1311BC6}" destId="{460FDACD-0AE4-481A-A35D-D26073BFF050}" srcOrd="1" destOrd="0" presId="urn:microsoft.com/office/officeart/2008/layout/VerticalCurvedList"/>
    <dgm:cxn modelId="{9347FE4E-A516-4CE2-A946-03DA5E32F9EA}" type="presParOf" srcId="{7115118D-1233-4C4B-AF83-5115B1311BC6}" destId="{04D13F0D-9E36-4412-AE65-D4956E77E575}" srcOrd="2" destOrd="0" presId="urn:microsoft.com/office/officeart/2008/layout/VerticalCurvedList"/>
    <dgm:cxn modelId="{540689CE-D3F8-4147-B89A-1198709EA3A5}" type="presParOf" srcId="{04D13F0D-9E36-4412-AE65-D4956E77E575}" destId="{06A8B771-FBEF-48EF-8A6C-DCCA81C9C045}" srcOrd="0" destOrd="0" presId="urn:microsoft.com/office/officeart/2008/layout/VerticalCurvedList"/>
    <dgm:cxn modelId="{FD9992E5-E783-462E-A1C6-9387BF9F9108}" type="presParOf" srcId="{7115118D-1233-4C4B-AF83-5115B1311BC6}" destId="{464B52DA-136E-4850-9280-2F9614A7FA2A}" srcOrd="3" destOrd="0" presId="urn:microsoft.com/office/officeart/2008/layout/VerticalCurvedList"/>
    <dgm:cxn modelId="{4DF14C90-7029-4752-A204-E2B628364D8B}" type="presParOf" srcId="{7115118D-1233-4C4B-AF83-5115B1311BC6}" destId="{E0451EB2-3477-49AC-97D7-9B745374176A}" srcOrd="4" destOrd="0" presId="urn:microsoft.com/office/officeart/2008/layout/VerticalCurvedList"/>
    <dgm:cxn modelId="{4EB4BD30-4856-4961-BB90-02CA2023F22B}" type="presParOf" srcId="{E0451EB2-3477-49AC-97D7-9B745374176A}" destId="{B169D732-3FDD-4FE7-B586-500847519A8F}" srcOrd="0" destOrd="0" presId="urn:microsoft.com/office/officeart/2008/layout/VerticalCurvedList"/>
    <dgm:cxn modelId="{A78B56B5-70C3-4739-9714-A9F1BF7F544B}" type="presParOf" srcId="{7115118D-1233-4C4B-AF83-5115B1311BC6}" destId="{A724D923-59B9-464D-9836-EF1659683992}" srcOrd="5" destOrd="0" presId="urn:microsoft.com/office/officeart/2008/layout/VerticalCurvedList"/>
    <dgm:cxn modelId="{9EA886F3-9A1F-4C40-A949-1610AC8C022C}" type="presParOf" srcId="{7115118D-1233-4C4B-AF83-5115B1311BC6}" destId="{0347E64E-5E7B-47E0-BA63-A7E97B795C5A}" srcOrd="6" destOrd="0" presId="urn:microsoft.com/office/officeart/2008/layout/VerticalCurvedList"/>
    <dgm:cxn modelId="{CA3AB670-EB23-4925-BEDF-7AF340C303E5}" type="presParOf" srcId="{0347E64E-5E7B-47E0-BA63-A7E97B795C5A}" destId="{B3E7763F-3D0F-423D-A8BC-DD0EBDDE75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91D8-5EAF-4F86-9DF8-664F6BC1E05C}">
      <dsp:nvSpPr>
        <dsp:cNvPr id="0" name=""/>
        <dsp:cNvSpPr/>
      </dsp:nvSpPr>
      <dsp:spPr>
        <a:xfrm>
          <a:off x="-4919423" y="-753829"/>
          <a:ext cx="5858996" cy="5858996"/>
        </a:xfrm>
        <a:prstGeom prst="blockArc">
          <a:avLst>
            <a:gd name="adj1" fmla="val 18900000"/>
            <a:gd name="adj2" fmla="val 2700000"/>
            <a:gd name="adj3" fmla="val 369"/>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FDACD-0AE4-481A-A35D-D26073BFF050}">
      <dsp:nvSpPr>
        <dsp:cNvPr id="0" name=""/>
        <dsp:cNvSpPr/>
      </dsp:nvSpPr>
      <dsp:spPr>
        <a:xfrm>
          <a:off x="604289" y="435133"/>
          <a:ext cx="9851585" cy="8702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0960" rIns="60960" bIns="60960" numCol="1" spcCol="1270" anchor="ctr" anchorCtr="0">
          <a:noAutofit/>
        </a:bodyPr>
        <a:lstStyle/>
        <a:p>
          <a:pPr marL="0" lvl="0" indent="0" algn="l" defTabSz="1066800" rtl="0">
            <a:lnSpc>
              <a:spcPct val="100000"/>
            </a:lnSpc>
            <a:spcBef>
              <a:spcPct val="0"/>
            </a:spcBef>
            <a:spcAft>
              <a:spcPts val="0"/>
            </a:spcAft>
            <a:buNone/>
          </a:pPr>
          <a:r>
            <a:rPr lang="en-US" sz="2400" kern="1200" dirty="0">
              <a:effectLst/>
              <a:latin typeface="Trebuchet MS" panose="020B0603020202020204" pitchFamily="34" charset="0"/>
            </a:rPr>
            <a:t>SPED Discipline Data Summary </a:t>
          </a:r>
        </a:p>
        <a:p>
          <a:pPr marL="0" lvl="0" indent="0" algn="l" defTabSz="1066800" rtl="0">
            <a:lnSpc>
              <a:spcPct val="100000"/>
            </a:lnSpc>
            <a:spcBef>
              <a:spcPct val="0"/>
            </a:spcBef>
            <a:spcAft>
              <a:spcPts val="0"/>
            </a:spcAft>
            <a:buNone/>
          </a:pPr>
          <a:r>
            <a:rPr lang="en-US" sz="1400" kern="1200" dirty="0">
              <a:effectLst/>
              <a:latin typeface="Trebuchet MS" panose="020B0603020202020204" pitchFamily="34" charset="0"/>
            </a:rPr>
            <a:t>*found under Cognos Reports/Special Education Discipline</a:t>
          </a:r>
        </a:p>
      </dsp:txBody>
      <dsp:txXfrm>
        <a:off x="604289" y="435133"/>
        <a:ext cx="9851585" cy="870267"/>
      </dsp:txXfrm>
    </dsp:sp>
    <dsp:sp modelId="{06A8B771-FBEF-48EF-8A6C-DCCA81C9C045}">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4B52DA-136E-4850-9280-2F9614A7FA2A}">
      <dsp:nvSpPr>
        <dsp:cNvPr id="0" name=""/>
        <dsp:cNvSpPr/>
      </dsp:nvSpPr>
      <dsp:spPr>
        <a:xfrm>
          <a:off x="920631" y="1740534"/>
          <a:ext cx="9535243" cy="8702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effectLst/>
              <a:latin typeface="Trebuchet MS" panose="020B0603020202020204" pitchFamily="34" charset="0"/>
            </a:rPr>
            <a:t>SPED Year-to-Year Comparison Type of Discipline Report  </a:t>
          </a:r>
          <a:r>
            <a:rPr lang="en-US" sz="1200" kern="1200" dirty="0">
              <a:effectLst/>
              <a:latin typeface="Trebuchet MS" panose="020B0603020202020204" pitchFamily="34" charset="0"/>
            </a:rPr>
            <a:t>*found under Cognos Reports/Special Education Discipline</a:t>
          </a:r>
        </a:p>
      </dsp:txBody>
      <dsp:txXfrm>
        <a:off x="920631" y="1740534"/>
        <a:ext cx="9535243" cy="870267"/>
      </dsp:txXfrm>
    </dsp:sp>
    <dsp:sp modelId="{B169D732-3FDD-4FE7-B586-500847519A8F}">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24D923-59B9-464D-9836-EF1659683992}">
      <dsp:nvSpPr>
        <dsp:cNvPr id="0" name=""/>
        <dsp:cNvSpPr/>
      </dsp:nvSpPr>
      <dsp:spPr>
        <a:xfrm>
          <a:off x="682806" y="3137892"/>
          <a:ext cx="9694551" cy="68635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effectLst/>
              <a:latin typeface="Trebuchet MS" panose="020B0603020202020204" pitchFamily="34" charset="0"/>
            </a:rPr>
            <a:t>+ Special Education Discipline Flag Explanations  </a:t>
          </a:r>
          <a:r>
            <a:rPr lang="en-US" sz="1200" kern="1200" dirty="0">
              <a:effectLst/>
              <a:latin typeface="Trebuchet MS" panose="020B0603020202020204" pitchFamily="34" charset="0"/>
            </a:rPr>
            <a:t>*found here: </a:t>
          </a:r>
          <a:r>
            <a:rPr lang="en-US" sz="1200" kern="1200" dirty="0">
              <a:effectLst/>
              <a:latin typeface="Trebuchet MS" panose="020B06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http://www.cde.state.co.us/datapipeline/snap_sped-discipline</a:t>
          </a:r>
          <a:r>
            <a:rPr lang="en-US" sz="1200" kern="1200" dirty="0">
              <a:effectLst/>
              <a:latin typeface="Trebuchet MS" panose="020B0603020202020204" pitchFamily="34" charset="0"/>
            </a:rPr>
            <a:t> under Reports section </a:t>
          </a:r>
        </a:p>
      </dsp:txBody>
      <dsp:txXfrm>
        <a:off x="682806" y="3137892"/>
        <a:ext cx="9694551" cy="686353"/>
      </dsp:txXfrm>
    </dsp:sp>
    <dsp:sp modelId="{B3E7763F-3D0F-423D-A8BC-DD0EBDDE75C5}">
      <dsp:nvSpPr>
        <dsp:cNvPr id="0" name=""/>
        <dsp:cNvSpPr/>
      </dsp:nvSpPr>
      <dsp:spPr>
        <a:xfrm>
          <a:off x="60372" y="2937152"/>
          <a:ext cx="1087834" cy="10878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1E68FDDF-4F05-43AA-A352-D3BC014618CA}" type="datetimeFigureOut">
              <a:rPr lang="en-US" smtClean="0"/>
              <a:t>7/24/2023</a:t>
            </a:fld>
            <a:endParaRPr lang="en-US" dirty="0"/>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976AB643-1C83-46B1-A4FF-8E4A58FA665A}" type="slidenum">
              <a:rPr lang="en-US" smtClean="0"/>
              <a:t>‹#›</a:t>
            </a:fld>
            <a:endParaRPr lang="en-US" dirty="0"/>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8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9EA119DB-E2D8-4CBD-8082-51DD21C7FD15}" type="slidenum">
              <a:rPr lang="en-US" altLang="en-US"/>
              <a:pPr/>
              <a:t>2</a:t>
            </a:fld>
            <a:endParaRPr lang="en-US" altLang="en-US" dirty="0"/>
          </a:p>
        </p:txBody>
      </p:sp>
    </p:spTree>
    <p:extLst>
      <p:ext uri="{BB962C8B-B14F-4D97-AF65-F5344CB8AC3E}">
        <p14:creationId xmlns:p14="http://schemas.microsoft.com/office/powerpoint/2010/main" val="160494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8FCC4E5-4D71-45C8-84EE-49813610F1B8}" type="slidenum">
              <a:rPr lang="en-US" altLang="en-US"/>
              <a:pPr/>
              <a:t>17</a:t>
            </a:fld>
            <a:endParaRPr lang="en-US" altLang="en-US" dirty="0"/>
          </a:p>
        </p:txBody>
      </p:sp>
    </p:spTree>
    <p:extLst>
      <p:ext uri="{BB962C8B-B14F-4D97-AF65-F5344CB8AC3E}">
        <p14:creationId xmlns:p14="http://schemas.microsoft.com/office/powerpoint/2010/main" val="340562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dirty="0">
                <a:effectLst/>
                <a:latin typeface="Segoe UI" panose="020B0502040204020203" pitchFamily="34" charset="0"/>
              </a:rPr>
              <a:t>An example of a mis-match is rare, but happens when a student is expelled without services early in the school year and then returns later and re-enrolls in another school within the AU. Error SD026 would require an exception request. </a:t>
            </a:r>
            <a:endParaRPr lang="en-US" sz="1800" dirty="0">
              <a:effectLst/>
              <a:latin typeface="Arial" panose="020B0604020202020204" pitchFamily="34" charset="0"/>
            </a:endParaRPr>
          </a:p>
          <a:p>
            <a:pPr>
              <a:spcBef>
                <a:spcPct val="0"/>
              </a:spcBef>
            </a:pPr>
            <a:endParaRPr lang="en-US" altLang="en-US" dirty="0"/>
          </a:p>
        </p:txBody>
      </p:sp>
      <p:sp>
        <p:nvSpPr>
          <p:cNvPr id="77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A4B9F82A-A0D2-441B-8366-E6B5A6BB152D}" type="slidenum">
              <a:rPr lang="en-US" altLang="en-US"/>
              <a:pPr/>
              <a:t>18</a:t>
            </a:fld>
            <a:endParaRPr lang="en-US" altLang="en-US" dirty="0"/>
          </a:p>
        </p:txBody>
      </p:sp>
    </p:spTree>
    <p:extLst>
      <p:ext uri="{BB962C8B-B14F-4D97-AF65-F5344CB8AC3E}">
        <p14:creationId xmlns:p14="http://schemas.microsoft.com/office/powerpoint/2010/main" val="378829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976AB643-1C83-46B1-A4FF-8E4A58FA665A}" type="slidenum">
              <a:rPr lang="en-US" smtClean="0"/>
              <a:t>20</a:t>
            </a:fld>
            <a:endParaRPr lang="en-US" dirty="0"/>
          </a:p>
        </p:txBody>
      </p:sp>
    </p:spTree>
    <p:extLst>
      <p:ext uri="{BB962C8B-B14F-4D97-AF65-F5344CB8AC3E}">
        <p14:creationId xmlns:p14="http://schemas.microsoft.com/office/powerpoint/2010/main" val="2332508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854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dirty="0">
              <a:solidFill>
                <a:srgbClr val="000000"/>
              </a:solidFill>
            </a:endParaRPr>
          </a:p>
        </p:txBody>
      </p:sp>
      <p:sp>
        <p:nvSpPr>
          <p:cNvPr id="7854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478CFB2-ABCD-41CF-B2C4-5BACFB2DBA41}" type="datetime1">
              <a:rPr lang="en-US" altLang="en-US">
                <a:solidFill>
                  <a:srgbClr val="000000"/>
                </a:solidFill>
              </a:rPr>
              <a:pPr fontAlgn="base">
                <a:spcBef>
                  <a:spcPct val="0"/>
                </a:spcBef>
                <a:spcAft>
                  <a:spcPct val="0"/>
                </a:spcAft>
              </a:pPr>
              <a:t>7/24/2023</a:t>
            </a:fld>
            <a:endParaRPr lang="en-US" altLang="en-US" dirty="0">
              <a:solidFill>
                <a:srgbClr val="000000"/>
              </a:solidFill>
            </a:endParaRPr>
          </a:p>
        </p:txBody>
      </p:sp>
      <p:sp>
        <p:nvSpPr>
          <p:cNvPr id="7854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dirty="0">
              <a:solidFill>
                <a:srgbClr val="000000"/>
              </a:solidFill>
            </a:endParaRPr>
          </a:p>
        </p:txBody>
      </p:sp>
      <p:sp>
        <p:nvSpPr>
          <p:cNvPr id="78541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F5F36B7-9E8C-4659-A661-C7123D285759}" type="slidenum">
              <a:rPr lang="en-US" altLang="en-US">
                <a:solidFill>
                  <a:srgbClr val="000000"/>
                </a:solidFill>
              </a:rPr>
              <a:pPr/>
              <a:t>22</a:t>
            </a:fld>
            <a:endParaRPr lang="en-US" altLang="en-US" dirty="0">
              <a:solidFill>
                <a:srgbClr val="000000"/>
              </a:solidFill>
            </a:endParaRPr>
          </a:p>
        </p:txBody>
      </p:sp>
    </p:spTree>
    <p:extLst>
      <p:ext uri="{BB962C8B-B14F-4D97-AF65-F5344CB8AC3E}">
        <p14:creationId xmlns:p14="http://schemas.microsoft.com/office/powerpoint/2010/main" val="1132279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B9381A66-6D5E-4B7C-A16F-A97B3BAF88E9}" type="slidenum">
              <a:rPr lang="en-US" altLang="en-US"/>
              <a:pPr/>
              <a:t>23</a:t>
            </a:fld>
            <a:endParaRPr lang="en-US" altLang="en-US" dirty="0"/>
          </a:p>
        </p:txBody>
      </p:sp>
    </p:spTree>
    <p:extLst>
      <p:ext uri="{BB962C8B-B14F-4D97-AF65-F5344CB8AC3E}">
        <p14:creationId xmlns:p14="http://schemas.microsoft.com/office/powerpoint/2010/main" val="3119465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4670E8C-9650-4BB7-8CEE-8E0711A7CE7D}" type="slidenum">
              <a:rPr lang="en-US" altLang="en-US"/>
              <a:pPr/>
              <a:t>25</a:t>
            </a:fld>
            <a:endParaRPr lang="en-US" altLang="en-US" dirty="0"/>
          </a:p>
        </p:txBody>
      </p:sp>
    </p:spTree>
    <p:extLst>
      <p:ext uri="{BB962C8B-B14F-4D97-AF65-F5344CB8AC3E}">
        <p14:creationId xmlns:p14="http://schemas.microsoft.com/office/powerpoint/2010/main" val="2733035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685D63BA-818C-4FEC-997F-7508C4655DFA}" type="slidenum">
              <a:rPr lang="en-US" altLang="en-US"/>
              <a:pPr/>
              <a:t>26</a:t>
            </a:fld>
            <a:endParaRPr lang="en-US" altLang="en-US" dirty="0"/>
          </a:p>
        </p:txBody>
      </p:sp>
    </p:spTree>
    <p:extLst>
      <p:ext uri="{BB962C8B-B14F-4D97-AF65-F5344CB8AC3E}">
        <p14:creationId xmlns:p14="http://schemas.microsoft.com/office/powerpoint/2010/main" val="196367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3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C54BF087-3B89-40E6-96D9-36169439CB80}" type="slidenum">
              <a:rPr lang="en-US" altLang="en-US"/>
              <a:pPr/>
              <a:t>27</a:t>
            </a:fld>
            <a:endParaRPr lang="en-US" altLang="en-US" dirty="0"/>
          </a:p>
        </p:txBody>
      </p:sp>
    </p:spTree>
    <p:extLst>
      <p:ext uri="{BB962C8B-B14F-4D97-AF65-F5344CB8AC3E}">
        <p14:creationId xmlns:p14="http://schemas.microsoft.com/office/powerpoint/2010/main" val="276909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3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7DDE132D-CFA8-48EB-AD00-27C7DA61FF28}" type="slidenum">
              <a:rPr lang="en-US" altLang="en-US">
                <a:solidFill>
                  <a:srgbClr val="000000"/>
                </a:solidFill>
              </a:rPr>
              <a:pPr/>
              <a:t>28</a:t>
            </a:fld>
            <a:endParaRPr lang="en-US" altLang="en-US" dirty="0">
              <a:solidFill>
                <a:srgbClr val="000000"/>
              </a:solidFill>
            </a:endParaRPr>
          </a:p>
        </p:txBody>
      </p:sp>
    </p:spTree>
    <p:extLst>
      <p:ext uri="{BB962C8B-B14F-4D97-AF65-F5344CB8AC3E}">
        <p14:creationId xmlns:p14="http://schemas.microsoft.com/office/powerpoint/2010/main" val="79388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6AB643-1C83-46B1-A4FF-8E4A58FA665A}" type="slidenum">
              <a:rPr lang="en-US" smtClean="0"/>
              <a:t>32</a:t>
            </a:fld>
            <a:endParaRPr lang="en-US" dirty="0"/>
          </a:p>
        </p:txBody>
      </p:sp>
    </p:spTree>
    <p:extLst>
      <p:ext uri="{BB962C8B-B14F-4D97-AF65-F5344CB8AC3E}">
        <p14:creationId xmlns:p14="http://schemas.microsoft.com/office/powerpoint/2010/main" val="256944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6AB643-1C83-46B1-A4FF-8E4A58FA665A}" type="slidenum">
              <a:rPr lang="en-US" smtClean="0"/>
              <a:t>4</a:t>
            </a:fld>
            <a:endParaRPr lang="en-US" dirty="0"/>
          </a:p>
        </p:txBody>
      </p:sp>
    </p:spTree>
    <p:extLst>
      <p:ext uri="{BB962C8B-B14F-4D97-AF65-F5344CB8AC3E}">
        <p14:creationId xmlns:p14="http://schemas.microsoft.com/office/powerpoint/2010/main" val="2425343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Verdana" pitchFamily="34" charset="0"/>
              </a:rPr>
              <a:t>By authorizing this report, the director is confirming in writing that the data reported is both valid and reliable.</a:t>
            </a:r>
          </a:p>
          <a:p>
            <a:pPr>
              <a:spcBef>
                <a:spcPct val="0"/>
              </a:spcBef>
            </a:pPr>
            <a:endParaRPr lang="en-US" altLang="en-US" dirty="0">
              <a:latin typeface="Verdana" pitchFamily="34" charset="0"/>
            </a:endParaRPr>
          </a:p>
          <a:p>
            <a:pPr>
              <a:spcBef>
                <a:spcPct val="0"/>
              </a:spcBef>
            </a:pPr>
            <a:endParaRPr lang="en-US" altLang="en-US" dirty="0">
              <a:latin typeface="Verdana" pitchFamily="34" charset="0"/>
            </a:endParaRPr>
          </a:p>
          <a:p>
            <a:pPr>
              <a:spcBef>
                <a:spcPct val="0"/>
              </a:spcBef>
            </a:pPr>
            <a:r>
              <a:rPr lang="en-US" altLang="en-US" dirty="0">
                <a:solidFill>
                  <a:srgbClr val="FF0000"/>
                </a:solidFill>
                <a:latin typeface="Verdana" pitchFamily="34" charset="0"/>
              </a:rPr>
              <a:t>REMINDER:  When you send in the Data Summary Report, please send the 14 page report in its entirety.</a:t>
            </a:r>
          </a:p>
        </p:txBody>
      </p:sp>
      <p:sp>
        <p:nvSpPr>
          <p:cNvPr id="76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04">
              <a:defRPr>
                <a:solidFill>
                  <a:schemeClr val="tx1"/>
                </a:solidFill>
                <a:latin typeface="Calibri" pitchFamily="34" charset="0"/>
              </a:defRPr>
            </a:lvl1pPr>
            <a:lvl2pPr marL="754243" indent="-290093" defTabSz="942804">
              <a:defRPr>
                <a:solidFill>
                  <a:schemeClr val="tx1"/>
                </a:solidFill>
                <a:latin typeface="Calibri" pitchFamily="34" charset="0"/>
              </a:defRPr>
            </a:lvl2pPr>
            <a:lvl3pPr marL="1160374" indent="-232075" defTabSz="942804">
              <a:defRPr>
                <a:solidFill>
                  <a:schemeClr val="tx1"/>
                </a:solidFill>
                <a:latin typeface="Calibri" pitchFamily="34" charset="0"/>
              </a:defRPr>
            </a:lvl3pPr>
            <a:lvl4pPr marL="1624523" indent="-232075" defTabSz="942804">
              <a:defRPr>
                <a:solidFill>
                  <a:schemeClr val="tx1"/>
                </a:solidFill>
                <a:latin typeface="Calibri" pitchFamily="34" charset="0"/>
              </a:defRPr>
            </a:lvl4pPr>
            <a:lvl5pPr marL="2088672" indent="-232075" defTabSz="942804">
              <a:defRPr>
                <a:solidFill>
                  <a:schemeClr val="tx1"/>
                </a:solidFill>
                <a:latin typeface="Calibri" pitchFamily="34" charset="0"/>
              </a:defRPr>
            </a:lvl5pPr>
            <a:lvl6pPr marL="2552822" indent="-232075" defTabSz="942804" fontAlgn="base">
              <a:spcBef>
                <a:spcPct val="0"/>
              </a:spcBef>
              <a:spcAft>
                <a:spcPct val="0"/>
              </a:spcAft>
              <a:defRPr>
                <a:solidFill>
                  <a:schemeClr val="tx1"/>
                </a:solidFill>
                <a:latin typeface="Calibri" pitchFamily="34" charset="0"/>
              </a:defRPr>
            </a:lvl6pPr>
            <a:lvl7pPr marL="3016971" indent="-232075" defTabSz="942804" fontAlgn="base">
              <a:spcBef>
                <a:spcPct val="0"/>
              </a:spcBef>
              <a:spcAft>
                <a:spcPct val="0"/>
              </a:spcAft>
              <a:defRPr>
                <a:solidFill>
                  <a:schemeClr val="tx1"/>
                </a:solidFill>
                <a:latin typeface="Calibri" pitchFamily="34" charset="0"/>
              </a:defRPr>
            </a:lvl7pPr>
            <a:lvl8pPr marL="3481121" indent="-232075" defTabSz="942804" fontAlgn="base">
              <a:spcBef>
                <a:spcPct val="0"/>
              </a:spcBef>
              <a:spcAft>
                <a:spcPct val="0"/>
              </a:spcAft>
              <a:defRPr>
                <a:solidFill>
                  <a:schemeClr val="tx1"/>
                </a:solidFill>
                <a:latin typeface="Calibri" pitchFamily="34" charset="0"/>
              </a:defRPr>
            </a:lvl8pPr>
            <a:lvl9pPr marL="3945270" indent="-232075" defTabSz="942804" fontAlgn="base">
              <a:spcBef>
                <a:spcPct val="0"/>
              </a:spcBef>
              <a:spcAft>
                <a:spcPct val="0"/>
              </a:spcAft>
              <a:defRPr>
                <a:solidFill>
                  <a:schemeClr val="tx1"/>
                </a:solidFill>
                <a:latin typeface="Calibri" pitchFamily="34" charset="0"/>
              </a:defRPr>
            </a:lvl9pPr>
          </a:lstStyle>
          <a:p>
            <a:fld id="{78E0FD02-5F98-4E64-BFE4-B2EF953929B8}" type="slidenum">
              <a:rPr lang="en-US" altLang="en-US">
                <a:solidFill>
                  <a:srgbClr val="000000"/>
                </a:solidFill>
              </a:rPr>
              <a:pPr/>
              <a:t>33</a:t>
            </a:fld>
            <a:endParaRPr lang="en-US" altLang="en-US" dirty="0">
              <a:solidFill>
                <a:srgbClr val="000000"/>
              </a:solidFill>
            </a:endParaRPr>
          </a:p>
        </p:txBody>
      </p:sp>
    </p:spTree>
    <p:extLst>
      <p:ext uri="{BB962C8B-B14F-4D97-AF65-F5344CB8AC3E}">
        <p14:creationId xmlns:p14="http://schemas.microsoft.com/office/powerpoint/2010/main" val="2591437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6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A68D8A84-FE59-4EA7-8B3F-794509B4D3BD}" type="slidenum">
              <a:rPr lang="en-US" altLang="en-US"/>
              <a:pPr/>
              <a:t>34</a:t>
            </a:fld>
            <a:endParaRPr lang="en-US" altLang="en-US" dirty="0"/>
          </a:p>
        </p:txBody>
      </p:sp>
    </p:spTree>
    <p:extLst>
      <p:ext uri="{BB962C8B-B14F-4D97-AF65-F5344CB8AC3E}">
        <p14:creationId xmlns:p14="http://schemas.microsoft.com/office/powerpoint/2010/main" val="2839387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03" name="Notes Placeholder 2"/>
          <p:cNvSpPr>
            <a:spLocks noGrp="1"/>
          </p:cNvSpPr>
          <p:nvPr>
            <p:ph type="body" idx="1"/>
          </p:nvPr>
        </p:nvSpPr>
        <p:spPr bwMode="auto">
          <a:xfrm>
            <a:off x="717268" y="4460896"/>
            <a:ext cx="5731651" cy="469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2947" lvl="1" indent="-352947">
              <a:spcBef>
                <a:spcPct val="0"/>
              </a:spcBef>
              <a:buClr>
                <a:schemeClr val="accent1"/>
              </a:buClr>
            </a:pPr>
            <a:endParaRPr lang="en-US" altLang="en-US" sz="1100" dirty="0"/>
          </a:p>
        </p:txBody>
      </p:sp>
      <p:sp>
        <p:nvSpPr>
          <p:cNvPr id="76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192">
              <a:defRPr>
                <a:solidFill>
                  <a:schemeClr val="tx1"/>
                </a:solidFill>
                <a:latin typeface="Calibri" pitchFamily="34" charset="0"/>
              </a:defRPr>
            </a:lvl1pPr>
            <a:lvl2pPr marL="754243" indent="-290093" defTabSz="941192">
              <a:defRPr>
                <a:solidFill>
                  <a:schemeClr val="tx1"/>
                </a:solidFill>
                <a:latin typeface="Calibri" pitchFamily="34" charset="0"/>
              </a:defRPr>
            </a:lvl2pPr>
            <a:lvl3pPr marL="1160374" indent="-232075" defTabSz="941192">
              <a:defRPr>
                <a:solidFill>
                  <a:schemeClr val="tx1"/>
                </a:solidFill>
                <a:latin typeface="Calibri" pitchFamily="34" charset="0"/>
              </a:defRPr>
            </a:lvl3pPr>
            <a:lvl4pPr marL="1624523" indent="-232075" defTabSz="941192">
              <a:defRPr>
                <a:solidFill>
                  <a:schemeClr val="tx1"/>
                </a:solidFill>
                <a:latin typeface="Calibri" pitchFamily="34" charset="0"/>
              </a:defRPr>
            </a:lvl4pPr>
            <a:lvl5pPr marL="2088672" indent="-232075" defTabSz="941192">
              <a:defRPr>
                <a:solidFill>
                  <a:schemeClr val="tx1"/>
                </a:solidFill>
                <a:latin typeface="Calibri" pitchFamily="34" charset="0"/>
              </a:defRPr>
            </a:lvl5pPr>
            <a:lvl6pPr marL="2552822" indent="-232075" defTabSz="941192" fontAlgn="base">
              <a:spcBef>
                <a:spcPct val="0"/>
              </a:spcBef>
              <a:spcAft>
                <a:spcPct val="0"/>
              </a:spcAft>
              <a:defRPr>
                <a:solidFill>
                  <a:schemeClr val="tx1"/>
                </a:solidFill>
                <a:latin typeface="Calibri" pitchFamily="34" charset="0"/>
              </a:defRPr>
            </a:lvl6pPr>
            <a:lvl7pPr marL="3016971" indent="-232075" defTabSz="941192" fontAlgn="base">
              <a:spcBef>
                <a:spcPct val="0"/>
              </a:spcBef>
              <a:spcAft>
                <a:spcPct val="0"/>
              </a:spcAft>
              <a:defRPr>
                <a:solidFill>
                  <a:schemeClr val="tx1"/>
                </a:solidFill>
                <a:latin typeface="Calibri" pitchFamily="34" charset="0"/>
              </a:defRPr>
            </a:lvl7pPr>
            <a:lvl8pPr marL="3481121" indent="-232075" defTabSz="941192" fontAlgn="base">
              <a:spcBef>
                <a:spcPct val="0"/>
              </a:spcBef>
              <a:spcAft>
                <a:spcPct val="0"/>
              </a:spcAft>
              <a:defRPr>
                <a:solidFill>
                  <a:schemeClr val="tx1"/>
                </a:solidFill>
                <a:latin typeface="Calibri" pitchFamily="34" charset="0"/>
              </a:defRPr>
            </a:lvl8pPr>
            <a:lvl9pPr marL="3945270" indent="-232075" defTabSz="941192" fontAlgn="base">
              <a:spcBef>
                <a:spcPct val="0"/>
              </a:spcBef>
              <a:spcAft>
                <a:spcPct val="0"/>
              </a:spcAft>
              <a:defRPr>
                <a:solidFill>
                  <a:schemeClr val="tx1"/>
                </a:solidFill>
                <a:latin typeface="Calibri" pitchFamily="34" charset="0"/>
              </a:defRPr>
            </a:lvl9pPr>
          </a:lstStyle>
          <a:p>
            <a:fld id="{B0001C4A-6CC9-47DE-B51C-F3AC5792FF79}" type="slidenum">
              <a:rPr lang="en-US" altLang="en-US">
                <a:solidFill>
                  <a:srgbClr val="000000"/>
                </a:solidFill>
              </a:rPr>
              <a:pPr/>
              <a:t>35</a:t>
            </a:fld>
            <a:endParaRPr lang="en-US" altLang="en-US" dirty="0">
              <a:solidFill>
                <a:srgbClr val="000000"/>
              </a:solidFill>
            </a:endParaRPr>
          </a:p>
        </p:txBody>
      </p:sp>
    </p:spTree>
    <p:extLst>
      <p:ext uri="{BB962C8B-B14F-4D97-AF65-F5344CB8AC3E}">
        <p14:creationId xmlns:p14="http://schemas.microsoft.com/office/powerpoint/2010/main" val="2113019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Verdana" pitchFamily="34" charset="0"/>
              </a:rPr>
              <a:t>By authorizing this report, you are confirming in writing that the data reported is both valid and reliable.</a:t>
            </a:r>
          </a:p>
          <a:p>
            <a:pPr>
              <a:spcBef>
                <a:spcPct val="0"/>
              </a:spcBef>
            </a:pPr>
            <a:endParaRPr lang="en-US" altLang="en-US" dirty="0">
              <a:latin typeface="Verdana" pitchFamily="34" charset="0"/>
            </a:endParaRPr>
          </a:p>
          <a:p>
            <a:pPr>
              <a:spcBef>
                <a:spcPct val="0"/>
              </a:spcBef>
            </a:pPr>
            <a:endParaRPr lang="en-US" altLang="en-US" dirty="0">
              <a:latin typeface="Verdana" pitchFamily="34" charset="0"/>
            </a:endParaRPr>
          </a:p>
          <a:p>
            <a:pPr>
              <a:spcBef>
                <a:spcPct val="0"/>
              </a:spcBef>
            </a:pPr>
            <a:r>
              <a:rPr lang="en-US" altLang="en-US" dirty="0">
                <a:solidFill>
                  <a:srgbClr val="FF0000"/>
                </a:solidFill>
                <a:latin typeface="Verdana" pitchFamily="34" charset="0"/>
              </a:rPr>
              <a:t>REMINDER:  When you send in the Data Summary Report, please send the 14-page report in its entirety.</a:t>
            </a:r>
          </a:p>
        </p:txBody>
      </p:sp>
      <p:sp>
        <p:nvSpPr>
          <p:cNvPr id="77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04">
              <a:defRPr>
                <a:solidFill>
                  <a:schemeClr val="tx1"/>
                </a:solidFill>
                <a:latin typeface="Calibri" pitchFamily="34" charset="0"/>
              </a:defRPr>
            </a:lvl1pPr>
            <a:lvl2pPr marL="754243" indent="-290093" defTabSz="942804">
              <a:defRPr>
                <a:solidFill>
                  <a:schemeClr val="tx1"/>
                </a:solidFill>
                <a:latin typeface="Calibri" pitchFamily="34" charset="0"/>
              </a:defRPr>
            </a:lvl2pPr>
            <a:lvl3pPr marL="1160374" indent="-232075" defTabSz="942804">
              <a:defRPr>
                <a:solidFill>
                  <a:schemeClr val="tx1"/>
                </a:solidFill>
                <a:latin typeface="Calibri" pitchFamily="34" charset="0"/>
              </a:defRPr>
            </a:lvl3pPr>
            <a:lvl4pPr marL="1624523" indent="-232075" defTabSz="942804">
              <a:defRPr>
                <a:solidFill>
                  <a:schemeClr val="tx1"/>
                </a:solidFill>
                <a:latin typeface="Calibri" pitchFamily="34" charset="0"/>
              </a:defRPr>
            </a:lvl4pPr>
            <a:lvl5pPr marL="2088672" indent="-232075" defTabSz="942804">
              <a:defRPr>
                <a:solidFill>
                  <a:schemeClr val="tx1"/>
                </a:solidFill>
                <a:latin typeface="Calibri" pitchFamily="34" charset="0"/>
              </a:defRPr>
            </a:lvl5pPr>
            <a:lvl6pPr marL="2552822" indent="-232075" defTabSz="942804" fontAlgn="base">
              <a:spcBef>
                <a:spcPct val="0"/>
              </a:spcBef>
              <a:spcAft>
                <a:spcPct val="0"/>
              </a:spcAft>
              <a:defRPr>
                <a:solidFill>
                  <a:schemeClr val="tx1"/>
                </a:solidFill>
                <a:latin typeface="Calibri" pitchFamily="34" charset="0"/>
              </a:defRPr>
            </a:lvl6pPr>
            <a:lvl7pPr marL="3016971" indent="-232075" defTabSz="942804" fontAlgn="base">
              <a:spcBef>
                <a:spcPct val="0"/>
              </a:spcBef>
              <a:spcAft>
                <a:spcPct val="0"/>
              </a:spcAft>
              <a:defRPr>
                <a:solidFill>
                  <a:schemeClr val="tx1"/>
                </a:solidFill>
                <a:latin typeface="Calibri" pitchFamily="34" charset="0"/>
              </a:defRPr>
            </a:lvl7pPr>
            <a:lvl8pPr marL="3481121" indent="-232075" defTabSz="942804" fontAlgn="base">
              <a:spcBef>
                <a:spcPct val="0"/>
              </a:spcBef>
              <a:spcAft>
                <a:spcPct val="0"/>
              </a:spcAft>
              <a:defRPr>
                <a:solidFill>
                  <a:schemeClr val="tx1"/>
                </a:solidFill>
                <a:latin typeface="Calibri" pitchFamily="34" charset="0"/>
              </a:defRPr>
            </a:lvl8pPr>
            <a:lvl9pPr marL="3945270" indent="-232075" defTabSz="942804" fontAlgn="base">
              <a:spcBef>
                <a:spcPct val="0"/>
              </a:spcBef>
              <a:spcAft>
                <a:spcPct val="0"/>
              </a:spcAft>
              <a:defRPr>
                <a:solidFill>
                  <a:schemeClr val="tx1"/>
                </a:solidFill>
                <a:latin typeface="Calibri" pitchFamily="34" charset="0"/>
              </a:defRPr>
            </a:lvl9pPr>
          </a:lstStyle>
          <a:p>
            <a:fld id="{781851A0-8AD8-4D91-866F-76F3C3DC493E}" type="slidenum">
              <a:rPr lang="en-US" altLang="en-US">
                <a:solidFill>
                  <a:srgbClr val="000000"/>
                </a:solidFill>
              </a:rPr>
              <a:pPr/>
              <a:t>36</a:t>
            </a:fld>
            <a:endParaRPr lang="en-US" altLang="en-US" dirty="0">
              <a:solidFill>
                <a:srgbClr val="000000"/>
              </a:solidFill>
            </a:endParaRPr>
          </a:p>
        </p:txBody>
      </p:sp>
    </p:spTree>
    <p:extLst>
      <p:ext uri="{BB962C8B-B14F-4D97-AF65-F5344CB8AC3E}">
        <p14:creationId xmlns:p14="http://schemas.microsoft.com/office/powerpoint/2010/main" val="3315520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2099" name="Notes Placeholder 2"/>
          <p:cNvSpPr>
            <a:spLocks noGrp="1"/>
          </p:cNvSpPr>
          <p:nvPr>
            <p:ph type="body" idx="1"/>
          </p:nvPr>
        </p:nvSpPr>
        <p:spPr bwMode="auto">
          <a:xfrm>
            <a:off x="717268" y="4460896"/>
            <a:ext cx="5731651" cy="469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2947" lvl="1" indent="-352947">
              <a:spcBef>
                <a:spcPct val="0"/>
              </a:spcBef>
              <a:buClr>
                <a:schemeClr val="accent1"/>
              </a:buClr>
            </a:pPr>
            <a:endParaRPr lang="en-US" altLang="en-US" sz="1100" dirty="0"/>
          </a:p>
        </p:txBody>
      </p:sp>
      <p:sp>
        <p:nvSpPr>
          <p:cNvPr id="77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192">
              <a:defRPr>
                <a:solidFill>
                  <a:schemeClr val="tx1"/>
                </a:solidFill>
                <a:latin typeface="Calibri" pitchFamily="34" charset="0"/>
              </a:defRPr>
            </a:lvl1pPr>
            <a:lvl2pPr marL="754243" indent="-290093" defTabSz="941192">
              <a:defRPr>
                <a:solidFill>
                  <a:schemeClr val="tx1"/>
                </a:solidFill>
                <a:latin typeface="Calibri" pitchFamily="34" charset="0"/>
              </a:defRPr>
            </a:lvl2pPr>
            <a:lvl3pPr marL="1160374" indent="-232075" defTabSz="941192">
              <a:defRPr>
                <a:solidFill>
                  <a:schemeClr val="tx1"/>
                </a:solidFill>
                <a:latin typeface="Calibri" pitchFamily="34" charset="0"/>
              </a:defRPr>
            </a:lvl3pPr>
            <a:lvl4pPr marL="1624523" indent="-232075" defTabSz="941192">
              <a:defRPr>
                <a:solidFill>
                  <a:schemeClr val="tx1"/>
                </a:solidFill>
                <a:latin typeface="Calibri" pitchFamily="34" charset="0"/>
              </a:defRPr>
            </a:lvl4pPr>
            <a:lvl5pPr marL="2088672" indent="-232075" defTabSz="941192">
              <a:defRPr>
                <a:solidFill>
                  <a:schemeClr val="tx1"/>
                </a:solidFill>
                <a:latin typeface="Calibri" pitchFamily="34" charset="0"/>
              </a:defRPr>
            </a:lvl5pPr>
            <a:lvl6pPr marL="2552822" indent="-232075" defTabSz="941192" fontAlgn="base">
              <a:spcBef>
                <a:spcPct val="0"/>
              </a:spcBef>
              <a:spcAft>
                <a:spcPct val="0"/>
              </a:spcAft>
              <a:defRPr>
                <a:solidFill>
                  <a:schemeClr val="tx1"/>
                </a:solidFill>
                <a:latin typeface="Calibri" pitchFamily="34" charset="0"/>
              </a:defRPr>
            </a:lvl6pPr>
            <a:lvl7pPr marL="3016971" indent="-232075" defTabSz="941192" fontAlgn="base">
              <a:spcBef>
                <a:spcPct val="0"/>
              </a:spcBef>
              <a:spcAft>
                <a:spcPct val="0"/>
              </a:spcAft>
              <a:defRPr>
                <a:solidFill>
                  <a:schemeClr val="tx1"/>
                </a:solidFill>
                <a:latin typeface="Calibri" pitchFamily="34" charset="0"/>
              </a:defRPr>
            </a:lvl7pPr>
            <a:lvl8pPr marL="3481121" indent="-232075" defTabSz="941192" fontAlgn="base">
              <a:spcBef>
                <a:spcPct val="0"/>
              </a:spcBef>
              <a:spcAft>
                <a:spcPct val="0"/>
              </a:spcAft>
              <a:defRPr>
                <a:solidFill>
                  <a:schemeClr val="tx1"/>
                </a:solidFill>
                <a:latin typeface="Calibri" pitchFamily="34" charset="0"/>
              </a:defRPr>
            </a:lvl8pPr>
            <a:lvl9pPr marL="3945270" indent="-232075" defTabSz="941192" fontAlgn="base">
              <a:spcBef>
                <a:spcPct val="0"/>
              </a:spcBef>
              <a:spcAft>
                <a:spcPct val="0"/>
              </a:spcAft>
              <a:defRPr>
                <a:solidFill>
                  <a:schemeClr val="tx1"/>
                </a:solidFill>
                <a:latin typeface="Calibri" pitchFamily="34" charset="0"/>
              </a:defRPr>
            </a:lvl9pPr>
          </a:lstStyle>
          <a:p>
            <a:fld id="{9AD28ED2-C753-49BB-8BE5-44B1539993FF}" type="slidenum">
              <a:rPr lang="en-US" altLang="en-US">
                <a:solidFill>
                  <a:srgbClr val="000000"/>
                </a:solidFill>
              </a:rPr>
              <a:pPr/>
              <a:t>37</a:t>
            </a:fld>
            <a:endParaRPr lang="en-US" altLang="en-US" dirty="0">
              <a:solidFill>
                <a:srgbClr val="000000"/>
              </a:solidFill>
            </a:endParaRPr>
          </a:p>
        </p:txBody>
      </p:sp>
    </p:spTree>
    <p:extLst>
      <p:ext uri="{BB962C8B-B14F-4D97-AF65-F5344CB8AC3E}">
        <p14:creationId xmlns:p14="http://schemas.microsoft.com/office/powerpoint/2010/main" val="683970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7/24/2023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38</a:t>
            </a:fld>
            <a:endParaRPr lang="en-US" dirty="0"/>
          </a:p>
        </p:txBody>
      </p:sp>
    </p:spTree>
    <p:extLst>
      <p:ext uri="{BB962C8B-B14F-4D97-AF65-F5344CB8AC3E}">
        <p14:creationId xmlns:p14="http://schemas.microsoft.com/office/powerpoint/2010/main" val="1164681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39</a:t>
            </a:fld>
            <a:endParaRPr lang="en-US" dirty="0"/>
          </a:p>
        </p:txBody>
      </p:sp>
    </p:spTree>
    <p:extLst>
      <p:ext uri="{BB962C8B-B14F-4D97-AF65-F5344CB8AC3E}">
        <p14:creationId xmlns:p14="http://schemas.microsoft.com/office/powerpoint/2010/main" val="3393680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1139" name="Notes Placeholder 2"/>
          <p:cNvSpPr>
            <a:spLocks noGrp="1"/>
          </p:cNvSpPr>
          <p:nvPr>
            <p:ph type="body" idx="1"/>
          </p:nvPr>
        </p:nvSpPr>
        <p:spPr bwMode="auto">
          <a:xfrm>
            <a:off x="803276" y="4460897"/>
            <a:ext cx="5733273"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Verdana" pitchFamily="34" charset="0"/>
            </a:endParaRPr>
          </a:p>
        </p:txBody>
      </p:sp>
      <p:sp>
        <p:nvSpPr>
          <p:cNvPr id="73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505F0C72-FDDF-4240-81E0-3CE43C4FC0BE}" type="slidenum">
              <a:rPr lang="en-US" altLang="en-US">
                <a:solidFill>
                  <a:srgbClr val="000000"/>
                </a:solidFill>
              </a:rPr>
              <a:pPr/>
              <a:t>40</a:t>
            </a:fld>
            <a:endParaRPr lang="en-US" altLang="en-US" dirty="0">
              <a:solidFill>
                <a:srgbClr val="000000"/>
              </a:solidFill>
            </a:endParaRPr>
          </a:p>
        </p:txBody>
      </p:sp>
    </p:spTree>
    <p:extLst>
      <p:ext uri="{BB962C8B-B14F-4D97-AF65-F5344CB8AC3E}">
        <p14:creationId xmlns:p14="http://schemas.microsoft.com/office/powerpoint/2010/main" val="1616127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7/24/2023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41</a:t>
            </a:fld>
            <a:endParaRPr lang="en-US" dirty="0"/>
          </a:p>
        </p:txBody>
      </p:sp>
    </p:spTree>
    <p:extLst>
      <p:ext uri="{BB962C8B-B14F-4D97-AF65-F5344CB8AC3E}">
        <p14:creationId xmlns:p14="http://schemas.microsoft.com/office/powerpoint/2010/main" val="431864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7/24/2023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43</a:t>
            </a:fld>
            <a:endParaRPr lang="en-US" dirty="0"/>
          </a:p>
        </p:txBody>
      </p:sp>
    </p:spTree>
    <p:extLst>
      <p:ext uri="{BB962C8B-B14F-4D97-AF65-F5344CB8AC3E}">
        <p14:creationId xmlns:p14="http://schemas.microsoft.com/office/powerpoint/2010/main" val="223325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0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10B19CBA-B741-4EE7-86CE-3D09AB892C71}" type="slidenum">
              <a:rPr lang="en-US" altLang="en-US"/>
              <a:pPr/>
              <a:t>7</a:t>
            </a:fld>
            <a:endParaRPr lang="en-US" altLang="en-US" dirty="0"/>
          </a:p>
        </p:txBody>
      </p:sp>
    </p:spTree>
    <p:extLst>
      <p:ext uri="{BB962C8B-B14F-4D97-AF65-F5344CB8AC3E}">
        <p14:creationId xmlns:p14="http://schemas.microsoft.com/office/powerpoint/2010/main" val="3791601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7/24/2023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44</a:t>
            </a:fld>
            <a:endParaRPr lang="en-US" dirty="0"/>
          </a:p>
        </p:txBody>
      </p:sp>
    </p:spTree>
    <p:extLst>
      <p:ext uri="{BB962C8B-B14F-4D97-AF65-F5344CB8AC3E}">
        <p14:creationId xmlns:p14="http://schemas.microsoft.com/office/powerpoint/2010/main" val="2053570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7/24/2023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49</a:t>
            </a:fld>
            <a:endParaRPr lang="en-US" dirty="0"/>
          </a:p>
        </p:txBody>
      </p:sp>
    </p:spTree>
    <p:extLst>
      <p:ext uri="{BB962C8B-B14F-4D97-AF65-F5344CB8AC3E}">
        <p14:creationId xmlns:p14="http://schemas.microsoft.com/office/powerpoint/2010/main" val="81828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024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dirty="0">
              <a:solidFill>
                <a:srgbClr val="000000"/>
              </a:solidFill>
            </a:endParaRPr>
          </a:p>
        </p:txBody>
      </p:sp>
      <p:sp>
        <p:nvSpPr>
          <p:cNvPr id="7024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8989F8D-E4A8-49F4-A5B1-25418F192452}" type="datetime1">
              <a:rPr lang="en-US" altLang="en-US">
                <a:solidFill>
                  <a:srgbClr val="000000"/>
                </a:solidFill>
              </a:rPr>
              <a:pPr fontAlgn="base">
                <a:spcBef>
                  <a:spcPct val="0"/>
                </a:spcBef>
                <a:spcAft>
                  <a:spcPct val="0"/>
                </a:spcAft>
              </a:pPr>
              <a:t>7/24/2023</a:t>
            </a:fld>
            <a:endParaRPr lang="en-US" altLang="en-US" dirty="0">
              <a:solidFill>
                <a:srgbClr val="000000"/>
              </a:solidFill>
            </a:endParaRPr>
          </a:p>
        </p:txBody>
      </p:sp>
      <p:sp>
        <p:nvSpPr>
          <p:cNvPr id="70247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dirty="0">
              <a:solidFill>
                <a:srgbClr val="000000"/>
              </a:solidFill>
            </a:endParaRPr>
          </a:p>
        </p:txBody>
      </p:sp>
      <p:sp>
        <p:nvSpPr>
          <p:cNvPr id="70247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56A749C0-E405-4131-A4B9-04E6CBF643D1}" type="slidenum">
              <a:rPr lang="en-US" altLang="en-US">
                <a:solidFill>
                  <a:srgbClr val="000000"/>
                </a:solidFill>
              </a:rPr>
              <a:pPr/>
              <a:t>8</a:t>
            </a:fld>
            <a:endParaRPr lang="en-US" altLang="en-US" dirty="0">
              <a:solidFill>
                <a:srgbClr val="000000"/>
              </a:solidFill>
            </a:endParaRPr>
          </a:p>
        </p:txBody>
      </p:sp>
    </p:spTree>
    <p:extLst>
      <p:ext uri="{BB962C8B-B14F-4D97-AF65-F5344CB8AC3E}">
        <p14:creationId xmlns:p14="http://schemas.microsoft.com/office/powerpoint/2010/main" val="292777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7/24/2023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9</a:t>
            </a:fld>
            <a:endParaRPr lang="en-US" dirty="0"/>
          </a:p>
        </p:txBody>
      </p:sp>
    </p:spTree>
    <p:extLst>
      <p:ext uri="{BB962C8B-B14F-4D97-AF65-F5344CB8AC3E}">
        <p14:creationId xmlns:p14="http://schemas.microsoft.com/office/powerpoint/2010/main" val="393351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0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73C883E-BFCC-48E5-8B5F-00CA3CD27FC5}" type="slidenum">
              <a:rPr lang="en-US" altLang="en-US"/>
              <a:pPr/>
              <a:t>10</a:t>
            </a:fld>
            <a:endParaRPr lang="en-US" altLang="en-US" dirty="0"/>
          </a:p>
        </p:txBody>
      </p:sp>
    </p:spTree>
    <p:extLst>
      <p:ext uri="{BB962C8B-B14F-4D97-AF65-F5344CB8AC3E}">
        <p14:creationId xmlns:p14="http://schemas.microsoft.com/office/powerpoint/2010/main" val="194057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1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43BDE0EC-6162-4106-990A-E215C0019FD3}" type="slidenum">
              <a:rPr lang="en-US" altLang="en-US"/>
              <a:pPr/>
              <a:t>11</a:t>
            </a:fld>
            <a:endParaRPr lang="en-US" altLang="en-US" dirty="0"/>
          </a:p>
        </p:txBody>
      </p:sp>
    </p:spTree>
    <p:extLst>
      <p:ext uri="{BB962C8B-B14F-4D97-AF65-F5344CB8AC3E}">
        <p14:creationId xmlns:p14="http://schemas.microsoft.com/office/powerpoint/2010/main" val="267443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t>
            </a:r>
          </a:p>
        </p:txBody>
      </p:sp>
      <p:sp>
        <p:nvSpPr>
          <p:cNvPr id="71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67FB1ABB-6CE0-49CF-90DA-BF402E91B17D}" type="slidenum">
              <a:rPr lang="en-US" altLang="en-US"/>
              <a:pPr/>
              <a:t>13</a:t>
            </a:fld>
            <a:endParaRPr lang="en-US" altLang="en-US" dirty="0"/>
          </a:p>
        </p:txBody>
      </p:sp>
    </p:spTree>
    <p:extLst>
      <p:ext uri="{BB962C8B-B14F-4D97-AF65-F5344CB8AC3E}">
        <p14:creationId xmlns:p14="http://schemas.microsoft.com/office/powerpoint/2010/main" val="297367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2C7E5519-1BB3-4E79-B89F-F6CDE73C96F3}" type="slidenum">
              <a:rPr lang="en-US" altLang="en-US"/>
              <a:pPr/>
              <a:t>14</a:t>
            </a:fld>
            <a:endParaRPr lang="en-US" altLang="en-US" dirty="0"/>
          </a:p>
        </p:txBody>
      </p:sp>
    </p:spTree>
    <p:extLst>
      <p:ext uri="{BB962C8B-B14F-4D97-AF65-F5344CB8AC3E}">
        <p14:creationId xmlns:p14="http://schemas.microsoft.com/office/powerpoint/2010/main" val="275856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34A3F748-31DA-4297-96EF-69DC737B5DDE}"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2" name="Straight Connector 11"/>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67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27243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51977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74081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3B9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l="8043" t="1417" r="26277"/>
          <a:stretch/>
        </p:blipFill>
        <p:spPr>
          <a:xfrm rot="5400000">
            <a:off x="-2134266" y="2090566"/>
            <a:ext cx="6880198" cy="2689567"/>
          </a:xfrm>
          <a:prstGeom prst="rect">
            <a:avLst/>
          </a:prstGeom>
        </p:spPr>
      </p:pic>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lumMod val="50000"/>
                  </a:schemeClr>
                </a:solidFill>
                <a:latin typeface="Trebuchet MS" panose="020B0603020202020204" pitchFamily="34" charset="0"/>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A74C1A3-1312-489D-97B2-2267F1F96C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4" name="Slide Number Placeholder 5">
            <a:extLst>
              <a:ext uri="{FF2B5EF4-FFF2-40B4-BE49-F238E27FC236}">
                <a16:creationId xmlns:a16="http://schemas.microsoft.com/office/drawing/2014/main" id="{A7A67138-F019-AB63-BBA2-17493E2A5476}"/>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216598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EF7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2215" t="1272" r="16690" b="5335"/>
          <a:stretch/>
        </p:blipFill>
        <p:spPr>
          <a:xfrm rot="5400000">
            <a:off x="-2082452" y="2082453"/>
            <a:ext cx="6875451" cy="2710545"/>
          </a:xfrm>
          <a:prstGeom prst="rect">
            <a:avLst/>
          </a:prstGeom>
        </p:spPr>
      </p:pic>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lumMod val="50000"/>
                  </a:schemeClr>
                </a:solidFill>
                <a:latin typeface="Trebuchet MS" panose="020B0603020202020204" pitchFamily="34" charset="0"/>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21410D8C-2997-4F10-A765-41EECD527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3" name="Slide Number Placeholder 5">
            <a:extLst>
              <a:ext uri="{FF2B5EF4-FFF2-40B4-BE49-F238E27FC236}">
                <a16:creationId xmlns:a16="http://schemas.microsoft.com/office/drawing/2014/main" id="{3D69839C-102B-EDA9-303B-35B19D383E79}"/>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1949838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FEC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1138" t="1003" r="5329" b="-1"/>
          <a:stretch/>
        </p:blipFill>
        <p:spPr>
          <a:xfrm rot="5400000">
            <a:off x="-2117271" y="2117271"/>
            <a:ext cx="6858000" cy="2623458"/>
          </a:xfrm>
          <a:prstGeom prst="rect">
            <a:avLst/>
          </a:prstGeom>
        </p:spPr>
      </p:pic>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lumMod val="50000"/>
                  </a:schemeClr>
                </a:solidFill>
                <a:latin typeface="Trebuchet MS" panose="020B0603020202020204" pitchFamily="34" charset="0"/>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29AAED6-10D0-4BAC-9C04-C106A40E5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3" name="Slide Number Placeholder 5">
            <a:extLst>
              <a:ext uri="{FF2B5EF4-FFF2-40B4-BE49-F238E27FC236}">
                <a16:creationId xmlns:a16="http://schemas.microsoft.com/office/drawing/2014/main" id="{2026DDC3-5971-418C-B10D-23BBDAF9776E}"/>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5720591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Green Block Lef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01" t="3470" r="5921" b="-1"/>
          <a:stretch/>
        </p:blipFill>
        <p:spPr>
          <a:xfrm rot="5400000">
            <a:off x="-2130900" y="2109126"/>
            <a:ext cx="6889851" cy="2628056"/>
          </a:xfrm>
          <a:prstGeom prst="rect">
            <a:avLst/>
          </a:prstGeom>
        </p:spPr>
      </p:pic>
      <p:sp>
        <p:nvSpPr>
          <p:cNvPr id="2" name="Rectangle 1"/>
          <p:cNvSpPr/>
          <p:nvPr/>
        </p:nvSpPr>
        <p:spPr>
          <a:xfrm>
            <a:off x="2628054" y="-7951"/>
            <a:ext cx="151802" cy="6883400"/>
          </a:xfrm>
          <a:prstGeom prst="rect">
            <a:avLst/>
          </a:prstGeom>
          <a:solidFill>
            <a:srgbClr val="4F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lumMod val="50000"/>
                  </a:schemeClr>
                </a:solidFill>
                <a:latin typeface="Trebuchet MS" panose="020B0603020202020204" pitchFamily="34" charset="0"/>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DFC377D-761B-44F8-B6C0-48717419A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3" name="Slide Number Placeholder 5">
            <a:extLst>
              <a:ext uri="{FF2B5EF4-FFF2-40B4-BE49-F238E27FC236}">
                <a16:creationId xmlns:a16="http://schemas.microsoft.com/office/drawing/2014/main" id="{FF40464E-F839-6485-FBC2-00881BD34A06}"/>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922598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2787608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1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97428"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095592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8772"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5256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34A3F748-31DA-4297-96EF-69DC737B5DDE}"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94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53518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871848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2663039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4164815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34A3F748-31DA-4297-96EF-69DC737B5DDE}" type="slidenum">
              <a:rPr lang="en-US" smtClean="0"/>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Tree>
    <p:extLst>
      <p:ext uri="{BB962C8B-B14F-4D97-AF65-F5344CB8AC3E}">
        <p14:creationId xmlns:p14="http://schemas.microsoft.com/office/powerpoint/2010/main" val="1875876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34A3F748-31DA-4297-96EF-69DC737B5DDE}" type="slidenum">
              <a:rPr lang="en-US" smtClean="0"/>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Tree>
    <p:extLst>
      <p:ext uri="{BB962C8B-B14F-4D97-AF65-F5344CB8AC3E}">
        <p14:creationId xmlns:p14="http://schemas.microsoft.com/office/powerpoint/2010/main" val="336203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612752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992829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868563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65525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0" name="Rectangle 9"/>
          <p:cNvSpPr/>
          <p:nvPr/>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34A3F748-31DA-4297-96EF-69DC737B5DDE}"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456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4224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26BFDC7-0CD4-4E91-B375-34E511A33590}"/>
              </a:ext>
            </a:extLst>
          </p:cNvPr>
          <p:cNvPicPr>
            <a:picLocks noChangeAspect="1"/>
          </p:cNvPicPr>
          <p:nvPr/>
        </p:nvPicPr>
        <p:blipFill rotWithShape="1">
          <a:blip r:embed="rId2">
            <a:extLst>
              <a:ext uri="{28A0092B-C50C-407E-A947-70E740481C1C}">
                <a14:useLocalDpi xmlns:a14="http://schemas.microsoft.com/office/drawing/2010/main" val="0"/>
              </a:ext>
            </a:extLst>
          </a:blip>
          <a:srcRect t="79633"/>
          <a:stretch/>
        </p:blipFill>
        <p:spPr>
          <a:xfrm flipH="1">
            <a:off x="0" y="-33556"/>
            <a:ext cx="12192000" cy="1396767"/>
          </a:xfrm>
          <a:prstGeom prst="rect">
            <a:avLst/>
          </a:prstGeom>
        </p:spPr>
      </p:pic>
      <p:pic>
        <p:nvPicPr>
          <p:cNvPr id="13" name="Picture 12">
            <a:extLst>
              <a:ext uri="{FF2B5EF4-FFF2-40B4-BE49-F238E27FC236}">
                <a16:creationId xmlns:a16="http://schemas.microsoft.com/office/drawing/2014/main" id="{FEDABA48-7429-4EE9-B9A6-E4773F7DB615}"/>
              </a:ext>
            </a:extLst>
          </p:cNvPr>
          <p:cNvPicPr>
            <a:picLocks noChangeAspect="1"/>
          </p:cNvPicPr>
          <p:nvPr/>
        </p:nvPicPr>
        <p:blipFill rotWithShape="1">
          <a:blip r:embed="rId2">
            <a:extLst>
              <a:ext uri="{28A0092B-C50C-407E-A947-70E740481C1C}">
                <a14:useLocalDpi xmlns:a14="http://schemas.microsoft.com/office/drawing/2010/main" val="0"/>
              </a:ext>
            </a:extLst>
          </a:blip>
          <a:srcRect t="79633"/>
          <a:stretch/>
        </p:blipFill>
        <p:spPr>
          <a:xfrm flipH="1">
            <a:off x="0" y="0"/>
            <a:ext cx="12192000" cy="1396767"/>
          </a:xfrm>
          <a:prstGeom prst="rect">
            <a:avLst/>
          </a:prstGeom>
        </p:spPr>
      </p:pic>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6" name="Picture 5" descr="Shape, rectangle&#10;&#10;Description automatically generated">
            <a:extLst>
              <a:ext uri="{FF2B5EF4-FFF2-40B4-BE49-F238E27FC236}">
                <a16:creationId xmlns:a16="http://schemas.microsoft.com/office/drawing/2014/main" id="{BBD1A4B3-A57B-48FD-8E73-8A1F73A53473}"/>
              </a:ext>
            </a:extLst>
          </p:cNvPr>
          <p:cNvPicPr>
            <a:picLocks noChangeAspect="1"/>
          </p:cNvPicPr>
          <p:nvPr/>
        </p:nvPicPr>
        <p:blipFill>
          <a:blip r:embed="rId4"/>
          <a:stretch>
            <a:fillRect/>
          </a:stretch>
        </p:blipFill>
        <p:spPr>
          <a:xfrm>
            <a:off x="0" y="500175"/>
            <a:ext cx="1638529" cy="828791"/>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descr="Shape, rectangle&#10;&#10;Description automatically generated">
            <a:extLst>
              <a:ext uri="{FF2B5EF4-FFF2-40B4-BE49-F238E27FC236}">
                <a16:creationId xmlns:a16="http://schemas.microsoft.com/office/drawing/2014/main" id="{CA2F901B-754B-4F23-B655-8789800A78CF}"/>
              </a:ext>
            </a:extLst>
          </p:cNvPr>
          <p:cNvPicPr>
            <a:picLocks noChangeAspect="1"/>
          </p:cNvPicPr>
          <p:nvPr/>
        </p:nvPicPr>
        <p:blipFill>
          <a:blip r:embed="rId4"/>
          <a:stretch>
            <a:fillRect/>
          </a:stretch>
        </p:blipFill>
        <p:spPr>
          <a:xfrm>
            <a:off x="0" y="466619"/>
            <a:ext cx="1638529" cy="828791"/>
          </a:xfrm>
          <a:prstGeom prst="rect">
            <a:avLst/>
          </a:prstGeom>
        </p:spPr>
      </p:pic>
      <p:sp>
        <p:nvSpPr>
          <p:cNvPr id="2" name="Title 1"/>
          <p:cNvSpPr>
            <a:spLocks noGrp="1"/>
          </p:cNvSpPr>
          <p:nvPr>
            <p:ph type="title"/>
          </p:nvPr>
        </p:nvSpPr>
        <p:spPr>
          <a:xfrm>
            <a:off x="443671" y="310042"/>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031088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59129-5CD1-4789-8DD0-AC892BC44503}"/>
              </a:ext>
            </a:extLst>
          </p:cNvPr>
          <p:cNvPicPr>
            <a:picLocks noChangeAspect="1"/>
          </p:cNvPicPr>
          <p:nvPr/>
        </p:nvPicPr>
        <p:blipFill rotWithShape="1">
          <a:blip r:embed="rId2">
            <a:extLst>
              <a:ext uri="{28A0092B-C50C-407E-A947-70E740481C1C}">
                <a14:useLocalDpi xmlns:a14="http://schemas.microsoft.com/office/drawing/2010/main" val="0"/>
              </a:ext>
            </a:extLst>
          </a:blip>
          <a:srcRect t="79633"/>
          <a:stretch/>
        </p:blipFill>
        <p:spPr>
          <a:xfrm flipH="1">
            <a:off x="0" y="0"/>
            <a:ext cx="12192000" cy="1396767"/>
          </a:xfrm>
          <a:prstGeom prst="rect">
            <a:avLst/>
          </a:prstGeom>
        </p:spPr>
      </p:pic>
      <p:pic>
        <p:nvPicPr>
          <p:cNvPr id="11" name="Picture 10" descr="Shape, rectangle&#10;&#10;Description automatically generated">
            <a:extLst>
              <a:ext uri="{FF2B5EF4-FFF2-40B4-BE49-F238E27FC236}">
                <a16:creationId xmlns:a16="http://schemas.microsoft.com/office/drawing/2014/main" id="{DE043FCB-B3B5-4381-817B-CC0B616074D0}"/>
              </a:ext>
            </a:extLst>
          </p:cNvPr>
          <p:cNvPicPr>
            <a:picLocks noChangeAspect="1"/>
          </p:cNvPicPr>
          <p:nvPr/>
        </p:nvPicPr>
        <p:blipFill>
          <a:blip r:embed="rId3"/>
          <a:stretch>
            <a:fillRect/>
          </a:stretch>
        </p:blipFill>
        <p:spPr>
          <a:xfrm>
            <a:off x="0" y="466619"/>
            <a:ext cx="1638529" cy="828791"/>
          </a:xfrm>
          <a:prstGeom prst="rect">
            <a:avLst/>
          </a:prstGeom>
        </p:spPr>
      </p:pic>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5" name="Rectangle 4">
            <a:extLst>
              <a:ext uri="{FF2B5EF4-FFF2-40B4-BE49-F238E27FC236}">
                <a16:creationId xmlns:a16="http://schemas.microsoft.com/office/drawing/2014/main" id="{7823B3A6-779C-8E75-1A8F-172776B3775F}"/>
              </a:ext>
            </a:extLst>
          </p:cNvPr>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a:extLst>
              <a:ext uri="{FF2B5EF4-FFF2-40B4-BE49-F238E27FC236}">
                <a16:creationId xmlns:a16="http://schemas.microsoft.com/office/drawing/2014/main" id="{ACA3597E-AA76-D88A-C214-542E847BDE01}"/>
              </a:ext>
            </a:extLst>
          </p:cNvPr>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Tree>
    <p:extLst>
      <p:ext uri="{BB962C8B-B14F-4D97-AF65-F5344CB8AC3E}">
        <p14:creationId xmlns:p14="http://schemas.microsoft.com/office/powerpoint/2010/main" val="4092639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2372395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0065145-ADAF-FD96-71B5-11CF1EC8746A}"/>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27602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63784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9B0F332-BC3A-5640-971D-2CA702A7D31E}"/>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868012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ection divider - Dkgreen to brightgreen">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sp>
        <p:nvSpPr>
          <p:cNvPr id="5"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3003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sp>
        <p:nvSpPr>
          <p:cNvPr id="8"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214847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4479ABB-883C-8EC8-3573-C397D4135854}"/>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65218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34A3F748-31DA-4297-96EF-69DC737B5DDE}"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71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lue 3 Conten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10F96-18F0-06A5-6B29-8410F0A1D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8" name="Title 7"/>
          <p:cNvSpPr>
            <a:spLocks noGrp="1"/>
          </p:cNvSpPr>
          <p:nvPr>
            <p:ph type="title" hasCustomPrompt="1"/>
          </p:nvPr>
        </p:nvSpPr>
        <p:spPr>
          <a:xfrm>
            <a:off x="270440" y="123781"/>
            <a:ext cx="10515600" cy="1009802"/>
          </a:xfrm>
        </p:spPr>
        <p:txBody>
          <a:bodyPr/>
          <a:lstStyle>
            <a:lvl1pPr>
              <a:defRPr>
                <a:solidFill>
                  <a:schemeClr val="bg1"/>
                </a:solidFill>
                <a:latin typeface="Museo Slab 500" panose="02000000000000000000" pitchFamily="50" charset="0"/>
              </a:defRPr>
            </a:lvl1pPr>
          </a:lstStyle>
          <a:p>
            <a:r>
              <a:rPr lang="en-US" dirty="0"/>
              <a:t>Click To Edit Master Title Style</a:t>
            </a:r>
          </a:p>
        </p:txBody>
      </p:sp>
      <p:sp>
        <p:nvSpPr>
          <p:cNvPr id="7" name="Text Placeholder 2"/>
          <p:cNvSpPr>
            <a:spLocks noGrp="1"/>
          </p:cNvSpPr>
          <p:nvPr>
            <p:ph idx="10"/>
          </p:nvPr>
        </p:nvSpPr>
        <p:spPr>
          <a:xfrm>
            <a:off x="507999" y="1445273"/>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idx="11"/>
          </p:nvPr>
        </p:nvSpPr>
        <p:spPr>
          <a:xfrm>
            <a:off x="8084921" y="1440219"/>
            <a:ext cx="3603458" cy="473114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2"/>
          </p:nvPr>
        </p:nvSpPr>
        <p:spPr>
          <a:xfrm>
            <a:off x="4293777" y="1440219"/>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B9704C79-36D5-CE1B-D257-4B036C685A19}"/>
              </a:ext>
            </a:extLst>
          </p:cNvPr>
          <p:cNvSpPr>
            <a:spLocks noGrp="1"/>
          </p:cNvSpPr>
          <p:nvPr>
            <p:ph type="sldNum" sz="quarter" idx="13"/>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08952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Green Block Left">
    <p:bg>
      <p:bgPr>
        <a:solidFill>
          <a:schemeClr val="bg1"/>
        </a:solidFill>
        <a:effectLst/>
      </p:bgPr>
    </p:bg>
    <p:spTree>
      <p:nvGrpSpPr>
        <p:cNvPr id="1" name=""/>
        <p:cNvGrpSpPr/>
        <p:nvPr/>
      </p:nvGrpSpPr>
      <p:grpSpPr>
        <a:xfrm>
          <a:off x="0" y="0"/>
          <a:ext cx="0" cy="0"/>
          <a:chOff x="0" y="0"/>
          <a:chExt cx="0" cy="0"/>
        </a:xfrm>
      </p:grpSpPr>
      <p:sp>
        <p:nvSpPr>
          <p:cNvPr id="6" name="Text Placeholder 3"/>
          <p:cNvSpPr>
            <a:spLocks noGrp="1"/>
          </p:cNvSpPr>
          <p:nvPr>
            <p:ph type="body" sz="half" idx="2"/>
          </p:nvPr>
        </p:nvSpPr>
        <p:spPr>
          <a:xfrm>
            <a:off x="80293" y="2232152"/>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6" y="1096962"/>
            <a:ext cx="2551275" cy="1033590"/>
          </a:xfrm>
        </p:spPr>
        <p:txBody>
          <a:bodyPr anchor="b"/>
          <a:lstStyle>
            <a:lvl1pPr algn="l">
              <a:defRPr sz="2800" spc="0" baseline="0"/>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369D825-8A80-549D-3759-1E222C150731}"/>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9882439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Graphs+1Pi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0"/>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63040"/>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11" name="Title 1"/>
          <p:cNvSpPr>
            <a:spLocks noGrp="1"/>
          </p:cNvSpPr>
          <p:nvPr>
            <p:ph type="title"/>
          </p:nvPr>
        </p:nvSpPr>
        <p:spPr>
          <a:xfrm>
            <a:off x="274320" y="274321"/>
            <a:ext cx="5745480" cy="713232"/>
          </a:xfrm>
        </p:spPr>
        <p:txBody>
          <a:bodyPr lIns="0" tIns="0" rIns="0" bIns="0" anchor="t" anchorCtr="0">
            <a:no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7" name="Content Placeholder 8"/>
          <p:cNvSpPr>
            <a:spLocks noGrp="1"/>
          </p:cNvSpPr>
          <p:nvPr>
            <p:ph sz="quarter" idx="14"/>
          </p:nvPr>
        </p:nvSpPr>
        <p:spPr>
          <a:xfrm>
            <a:off x="7907866" y="4216930"/>
            <a:ext cx="1947647" cy="1922463"/>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9136EAD3-3EFF-4302-B72E-2DF2951F1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2" name="Slide Number Placeholder 5">
            <a:extLst>
              <a:ext uri="{FF2B5EF4-FFF2-40B4-BE49-F238E27FC236}">
                <a16:creationId xmlns:a16="http://schemas.microsoft.com/office/drawing/2014/main" id="{5E913001-9B80-078D-3DE6-ABD290EF42D9}"/>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25456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graph +pi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8968" y="1463040"/>
            <a:ext cx="5650832" cy="48896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463040"/>
            <a:ext cx="5723021" cy="48896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11" name="Title 1"/>
          <p:cNvSpPr>
            <a:spLocks noGrp="1"/>
          </p:cNvSpPr>
          <p:nvPr>
            <p:ph type="title"/>
          </p:nvPr>
        </p:nvSpPr>
        <p:spPr>
          <a:xfrm>
            <a:off x="274320" y="274321"/>
            <a:ext cx="5745480" cy="713232"/>
          </a:xfrm>
        </p:spPr>
        <p:txBody>
          <a:bodyPr lIns="0" tIns="0" rIns="0" bIns="0" anchor="t" anchorCtr="0">
            <a:no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7" name="Content Placeholder 8"/>
          <p:cNvSpPr>
            <a:spLocks noGrp="1"/>
          </p:cNvSpPr>
          <p:nvPr>
            <p:ph sz="quarter" idx="14"/>
          </p:nvPr>
        </p:nvSpPr>
        <p:spPr>
          <a:xfrm>
            <a:off x="3538330" y="2060213"/>
            <a:ext cx="2557983" cy="2233491"/>
          </a:xfrm>
        </p:spPr>
        <p:txBody>
          <a:bodyPr/>
          <a:lstStyle/>
          <a:p>
            <a:pPr lvl="0"/>
            <a:r>
              <a:rPr lang="en-US"/>
              <a:t>Click to edit Master text styles</a:t>
            </a:r>
          </a:p>
        </p:txBody>
      </p:sp>
      <p:sp>
        <p:nvSpPr>
          <p:cNvPr id="8" name="Content Placeholder 8"/>
          <p:cNvSpPr>
            <a:spLocks noGrp="1"/>
          </p:cNvSpPr>
          <p:nvPr>
            <p:ph sz="quarter" idx="15"/>
          </p:nvPr>
        </p:nvSpPr>
        <p:spPr>
          <a:xfrm>
            <a:off x="9448800" y="2060212"/>
            <a:ext cx="2582775" cy="2233492"/>
          </a:xfrm>
        </p:spPr>
        <p:txBody>
          <a:bodyPr/>
          <a:lstStyle/>
          <a:p>
            <a:pPr lvl="0"/>
            <a:r>
              <a:rPr lang="en-US"/>
              <a:t>Click to edit Master text styles</a:t>
            </a:r>
          </a:p>
        </p:txBody>
      </p:sp>
    </p:spTree>
    <p:extLst>
      <p:ext uri="{BB962C8B-B14F-4D97-AF65-F5344CB8AC3E}">
        <p14:creationId xmlns:p14="http://schemas.microsoft.com/office/powerpoint/2010/main" val="2576894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2graph +pi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8968" y="1463040"/>
            <a:ext cx="5650832" cy="346188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463040"/>
            <a:ext cx="5723021" cy="346188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11" name="Title 1"/>
          <p:cNvSpPr>
            <a:spLocks noGrp="1"/>
          </p:cNvSpPr>
          <p:nvPr>
            <p:ph type="title"/>
          </p:nvPr>
        </p:nvSpPr>
        <p:spPr>
          <a:xfrm>
            <a:off x="274320" y="274321"/>
            <a:ext cx="5745480" cy="713232"/>
          </a:xfrm>
        </p:spPr>
        <p:txBody>
          <a:bodyPr lIns="0" tIns="0" rIns="0" bIns="0" anchor="t" anchorCtr="0">
            <a:no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7" name="Content Placeholder 8"/>
          <p:cNvSpPr>
            <a:spLocks noGrp="1"/>
          </p:cNvSpPr>
          <p:nvPr>
            <p:ph sz="quarter" idx="14"/>
          </p:nvPr>
        </p:nvSpPr>
        <p:spPr>
          <a:xfrm>
            <a:off x="3538330" y="2060213"/>
            <a:ext cx="2557983" cy="2233491"/>
          </a:xfrm>
        </p:spPr>
        <p:txBody>
          <a:bodyPr/>
          <a:lstStyle/>
          <a:p>
            <a:pPr lvl="0"/>
            <a:r>
              <a:rPr lang="en-US"/>
              <a:t>Click to edit Master text styles</a:t>
            </a:r>
          </a:p>
        </p:txBody>
      </p:sp>
      <p:sp>
        <p:nvSpPr>
          <p:cNvPr id="8" name="Content Placeholder 8"/>
          <p:cNvSpPr>
            <a:spLocks noGrp="1"/>
          </p:cNvSpPr>
          <p:nvPr>
            <p:ph sz="quarter" idx="15"/>
          </p:nvPr>
        </p:nvSpPr>
        <p:spPr>
          <a:xfrm>
            <a:off x="9448800" y="2060212"/>
            <a:ext cx="2582775" cy="2233492"/>
          </a:xfrm>
        </p:spPr>
        <p:txBody>
          <a:bodyPr/>
          <a:lstStyle/>
          <a:p>
            <a:pPr lvl="0"/>
            <a:r>
              <a:rPr lang="en-US"/>
              <a:t>Click to edit Master text styles</a:t>
            </a:r>
          </a:p>
        </p:txBody>
      </p:sp>
    </p:spTree>
    <p:extLst>
      <p:ext uri="{BB962C8B-B14F-4D97-AF65-F5344CB8AC3E}">
        <p14:creationId xmlns:p14="http://schemas.microsoft.com/office/powerpoint/2010/main" val="3865756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 graph +">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8" name="Content Placeholder 4"/>
          <p:cNvSpPr>
            <a:spLocks noGrp="1"/>
          </p:cNvSpPr>
          <p:nvPr>
            <p:ph sz="quarter" idx="10"/>
          </p:nvPr>
        </p:nvSpPr>
        <p:spPr>
          <a:xfrm>
            <a:off x="503648" y="844247"/>
            <a:ext cx="5549911"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quarter" idx="11"/>
          </p:nvPr>
        </p:nvSpPr>
        <p:spPr>
          <a:xfrm>
            <a:off x="503648" y="3505503"/>
            <a:ext cx="5549911" cy="2708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p:cNvSpPr>
            <a:spLocks noGrp="1"/>
          </p:cNvSpPr>
          <p:nvPr>
            <p:ph sz="quarter" idx="12"/>
          </p:nvPr>
        </p:nvSpPr>
        <p:spPr>
          <a:xfrm>
            <a:off x="6133102" y="844247"/>
            <a:ext cx="5549911"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p:cNvSpPr>
            <a:spLocks noGrp="1"/>
          </p:cNvSpPr>
          <p:nvPr>
            <p:ph sz="quarter" idx="13"/>
          </p:nvPr>
        </p:nvSpPr>
        <p:spPr>
          <a:xfrm>
            <a:off x="6133101" y="3517077"/>
            <a:ext cx="5549911" cy="2685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8BF923F2-3C03-406B-B474-217FE7E237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1727" y="6259787"/>
            <a:ext cx="1143055" cy="486318"/>
          </a:xfrm>
          <a:prstGeom prst="rect">
            <a:avLst/>
          </a:prstGeom>
        </p:spPr>
      </p:pic>
      <p:sp>
        <p:nvSpPr>
          <p:cNvPr id="2" name="Slide Number Placeholder 5">
            <a:extLst>
              <a:ext uri="{FF2B5EF4-FFF2-40B4-BE49-F238E27FC236}">
                <a16:creationId xmlns:a16="http://schemas.microsoft.com/office/drawing/2014/main" id="{C384D33B-52E5-90DF-A821-BC4B7EBDB338}"/>
              </a:ext>
            </a:extLst>
          </p:cNvPr>
          <p:cNvSpPr>
            <a:spLocks noGrp="1"/>
          </p:cNvSpPr>
          <p:nvPr>
            <p:ph type="sldNum" sz="quarter" idx="14"/>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52083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 block">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8" name="Content Placeholder 4"/>
          <p:cNvSpPr>
            <a:spLocks noGrp="1"/>
          </p:cNvSpPr>
          <p:nvPr>
            <p:ph sz="quarter" idx="10"/>
          </p:nvPr>
        </p:nvSpPr>
        <p:spPr>
          <a:xfrm>
            <a:off x="445865" y="844246"/>
            <a:ext cx="3766427" cy="26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8BF923F2-3C03-406B-B474-217FE7E237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1727" y="6259787"/>
            <a:ext cx="1143055" cy="486318"/>
          </a:xfrm>
          <a:prstGeom prst="rect">
            <a:avLst/>
          </a:prstGeom>
        </p:spPr>
      </p:pic>
      <p:sp>
        <p:nvSpPr>
          <p:cNvPr id="12" name="Content Placeholder 4">
            <a:extLst>
              <a:ext uri="{FF2B5EF4-FFF2-40B4-BE49-F238E27FC236}">
                <a16:creationId xmlns:a16="http://schemas.microsoft.com/office/drawing/2014/main" id="{6A21D9FB-54ED-4C40-8F19-F86D735D62E1}"/>
              </a:ext>
            </a:extLst>
          </p:cNvPr>
          <p:cNvSpPr>
            <a:spLocks noGrp="1"/>
          </p:cNvSpPr>
          <p:nvPr>
            <p:ph sz="quarter" idx="11"/>
          </p:nvPr>
        </p:nvSpPr>
        <p:spPr>
          <a:xfrm>
            <a:off x="4212292" y="844246"/>
            <a:ext cx="3766427"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79C2443C-D862-4076-8F30-403AA93B8180}"/>
              </a:ext>
            </a:extLst>
          </p:cNvPr>
          <p:cNvSpPr>
            <a:spLocks noGrp="1"/>
          </p:cNvSpPr>
          <p:nvPr>
            <p:ph sz="quarter" idx="12"/>
          </p:nvPr>
        </p:nvSpPr>
        <p:spPr>
          <a:xfrm>
            <a:off x="7978719" y="844245"/>
            <a:ext cx="3766427"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A3C59847-2100-47E0-828B-BF0F1621DBBD}"/>
              </a:ext>
            </a:extLst>
          </p:cNvPr>
          <p:cNvSpPr>
            <a:spLocks noGrp="1"/>
          </p:cNvSpPr>
          <p:nvPr>
            <p:ph sz="quarter" idx="13"/>
          </p:nvPr>
        </p:nvSpPr>
        <p:spPr>
          <a:xfrm>
            <a:off x="445865" y="3608736"/>
            <a:ext cx="3766427" cy="26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4">
            <a:extLst>
              <a:ext uri="{FF2B5EF4-FFF2-40B4-BE49-F238E27FC236}">
                <a16:creationId xmlns:a16="http://schemas.microsoft.com/office/drawing/2014/main" id="{3E08ADE3-2D68-440D-BBA1-C3EAB15E5745}"/>
              </a:ext>
            </a:extLst>
          </p:cNvPr>
          <p:cNvSpPr>
            <a:spLocks noGrp="1"/>
          </p:cNvSpPr>
          <p:nvPr>
            <p:ph sz="quarter" idx="14"/>
          </p:nvPr>
        </p:nvSpPr>
        <p:spPr>
          <a:xfrm>
            <a:off x="4212292" y="3608736"/>
            <a:ext cx="3766427"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BD4B34E-83FF-4A57-B5C6-209D8C9BC000}"/>
              </a:ext>
            </a:extLst>
          </p:cNvPr>
          <p:cNvSpPr>
            <a:spLocks noGrp="1"/>
          </p:cNvSpPr>
          <p:nvPr>
            <p:ph sz="quarter" idx="15"/>
          </p:nvPr>
        </p:nvSpPr>
        <p:spPr>
          <a:xfrm>
            <a:off x="7978719" y="3608735"/>
            <a:ext cx="3766427" cy="265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B4867C8D-267C-5E93-8E42-250E74246493}"/>
              </a:ext>
            </a:extLst>
          </p:cNvPr>
          <p:cNvSpPr>
            <a:spLocks noGrp="1"/>
          </p:cNvSpPr>
          <p:nvPr>
            <p:ph type="sldNum" sz="quarter" idx="16"/>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632954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8 layou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8" name="Content Placeholder 4"/>
          <p:cNvSpPr>
            <a:spLocks noGrp="1"/>
          </p:cNvSpPr>
          <p:nvPr>
            <p:ph sz="quarter" idx="10"/>
          </p:nvPr>
        </p:nvSpPr>
        <p:spPr>
          <a:xfrm>
            <a:off x="503649" y="921627"/>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7"/>
          </p:nvPr>
        </p:nvSpPr>
        <p:spPr>
          <a:xfrm>
            <a:off x="3130144" y="921625"/>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4"/>
          <p:cNvSpPr>
            <a:spLocks noGrp="1"/>
          </p:cNvSpPr>
          <p:nvPr>
            <p:ph sz="quarter" idx="18"/>
          </p:nvPr>
        </p:nvSpPr>
        <p:spPr>
          <a:xfrm>
            <a:off x="9161105" y="921626"/>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p:cNvSpPr>
            <a:spLocks noGrp="1"/>
          </p:cNvSpPr>
          <p:nvPr>
            <p:ph sz="quarter" idx="19"/>
          </p:nvPr>
        </p:nvSpPr>
        <p:spPr>
          <a:xfrm>
            <a:off x="6534610" y="921625"/>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20"/>
          </p:nvPr>
        </p:nvSpPr>
        <p:spPr>
          <a:xfrm>
            <a:off x="3130144" y="3979564"/>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4"/>
          <p:cNvSpPr>
            <a:spLocks noGrp="1"/>
          </p:cNvSpPr>
          <p:nvPr>
            <p:ph sz="quarter" idx="21"/>
          </p:nvPr>
        </p:nvSpPr>
        <p:spPr>
          <a:xfrm>
            <a:off x="503649" y="3979566"/>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4"/>
          <p:cNvSpPr>
            <a:spLocks noGrp="1"/>
          </p:cNvSpPr>
          <p:nvPr>
            <p:ph sz="quarter" idx="22"/>
          </p:nvPr>
        </p:nvSpPr>
        <p:spPr>
          <a:xfrm>
            <a:off x="9161105" y="3979565"/>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4"/>
          <p:cNvSpPr>
            <a:spLocks noGrp="1"/>
          </p:cNvSpPr>
          <p:nvPr>
            <p:ph sz="quarter" idx="23"/>
          </p:nvPr>
        </p:nvSpPr>
        <p:spPr>
          <a:xfrm>
            <a:off x="6534610" y="3979564"/>
            <a:ext cx="2517848" cy="2425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EFC67E27-3492-90E6-624F-B9114E5B0653}"/>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932446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838856"/>
          </a:xfrm>
        </p:spPr>
        <p:txBody>
          <a:bodyPr/>
          <a:lstStyle/>
          <a:p>
            <a:r>
              <a:rPr lang="en-US"/>
              <a:t>Click to edit Master title style</a:t>
            </a:r>
            <a:endParaRPr lang="en-US" dirty="0"/>
          </a:p>
        </p:txBody>
      </p:sp>
      <p:sp>
        <p:nvSpPr>
          <p:cNvPr id="8" name="Content Placeholder 4"/>
          <p:cNvSpPr>
            <a:spLocks noGrp="1"/>
          </p:cNvSpPr>
          <p:nvPr>
            <p:ph sz="quarter" idx="10"/>
          </p:nvPr>
        </p:nvSpPr>
        <p:spPr>
          <a:xfrm>
            <a:off x="360218" y="1127127"/>
            <a:ext cx="5818909" cy="4987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6096000" y="1127126"/>
            <a:ext cx="5735782" cy="4987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D9729E69-B815-FD51-A6B9-90E7686048E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956604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banne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2596554" y="2942360"/>
            <a:ext cx="6200275" cy="715619"/>
          </a:xfrm>
        </p:spPr>
        <p:txBody>
          <a:bodyPr/>
          <a:lstStyle>
            <a:lvl1pPr algn="ctr">
              <a:defRPr/>
            </a:lvl1pPr>
          </a:lstStyle>
          <a:p>
            <a:r>
              <a:rPr lang="en-US"/>
              <a:t>Click to edit Master title style</a:t>
            </a:r>
            <a:endParaRPr lang="en-US" dirty="0"/>
          </a:p>
        </p:txBody>
      </p:sp>
      <p:sp>
        <p:nvSpPr>
          <p:cNvPr id="8" name="Content Placeholder 4"/>
          <p:cNvSpPr>
            <a:spLocks noGrp="1"/>
          </p:cNvSpPr>
          <p:nvPr>
            <p:ph sz="quarter" idx="10"/>
          </p:nvPr>
        </p:nvSpPr>
        <p:spPr>
          <a:xfrm>
            <a:off x="987172" y="3479045"/>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987171" y="360788"/>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AC385B9A-1A5D-4F03-B7EE-99575F815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1790" y="6297675"/>
            <a:ext cx="1143055" cy="486318"/>
          </a:xfrm>
          <a:prstGeom prst="rect">
            <a:avLst/>
          </a:prstGeom>
        </p:spPr>
      </p:pic>
      <p:sp>
        <p:nvSpPr>
          <p:cNvPr id="2" name="Slide Number Placeholder 5">
            <a:extLst>
              <a:ext uri="{FF2B5EF4-FFF2-40B4-BE49-F238E27FC236}">
                <a16:creationId xmlns:a16="http://schemas.microsoft.com/office/drawing/2014/main" id="{EAAAC6F9-479C-B711-9E38-6F10EE0AFFA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0595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4" name="Date Placeholder 2">
            <a:extLst>
              <a:ext uri="{FF2B5EF4-FFF2-40B4-BE49-F238E27FC236}">
                <a16:creationId xmlns:a16="http://schemas.microsoft.com/office/drawing/2014/main" id="{AFB62123-5538-7272-27D0-F6C2BABE4DED}"/>
              </a:ext>
            </a:extLst>
          </p:cNvPr>
          <p:cNvSpPr txBox="1">
            <a:spLocks/>
          </p:cNvSpPr>
          <p:nvPr userDrawn="1"/>
        </p:nvSpPr>
        <p:spPr>
          <a:xfrm>
            <a:off x="838200" y="6508800"/>
            <a:ext cx="27432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p>
        </p:txBody>
      </p:sp>
      <p:sp>
        <p:nvSpPr>
          <p:cNvPr id="5" name="Rectangle 4">
            <a:extLst>
              <a:ext uri="{FF2B5EF4-FFF2-40B4-BE49-F238E27FC236}">
                <a16:creationId xmlns:a16="http://schemas.microsoft.com/office/drawing/2014/main" id="{E142A5EE-293B-B1DB-C499-AF41042ECA05}"/>
              </a:ext>
            </a:extLst>
          </p:cNvPr>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a:extLst>
              <a:ext uri="{FF2B5EF4-FFF2-40B4-BE49-F238E27FC236}">
                <a16:creationId xmlns:a16="http://schemas.microsoft.com/office/drawing/2014/main" id="{DB405CB8-356D-37EA-75C3-AC5F3F7453C6}"/>
              </a:ext>
            </a:extLst>
          </p:cNvPr>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Tree>
    <p:extLst>
      <p:ext uri="{BB962C8B-B14F-4D97-AF65-F5344CB8AC3E}">
        <p14:creationId xmlns:p14="http://schemas.microsoft.com/office/powerpoint/2010/main" val="40281557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Plum Block Left">
    <p:bg>
      <p:bgPr>
        <a:solidFill>
          <a:schemeClr val="bg1"/>
        </a:solid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800" spc="0" baseline="0"/>
            </a:lvl1pPr>
          </a:lstStyle>
          <a:p>
            <a:r>
              <a:rPr lang="en-US"/>
              <a:t>Click to edit Master title style</a:t>
            </a:r>
            <a:endParaRPr lang="en-US" dirty="0"/>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F1190D20-9E46-CE93-816F-EC8AB758E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2" name="Slide Number Placeholder 5">
            <a:extLst>
              <a:ext uri="{FF2B5EF4-FFF2-40B4-BE49-F238E27FC236}">
                <a16:creationId xmlns:a16="http://schemas.microsoft.com/office/drawing/2014/main" id="{DA75C619-E702-446A-12A9-BBE4AD2F13BC}"/>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8641341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3264924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08000" y="6356350"/>
            <a:ext cx="4470400" cy="274638"/>
          </a:xfrm>
          <a:prstGeom prst="rect">
            <a:avLst/>
          </a:prstGeom>
        </p:spPr>
        <p:txBody>
          <a:bodyPr/>
          <a:lstStyle>
            <a:lvl1pPr defTabSz="457200">
              <a:defRPr/>
            </a:lvl1pPr>
          </a:lstStyle>
          <a:p>
            <a:fld id="{68B181C5-09FA-4EC1-B852-5221E403F07A}" type="slidenum">
              <a:rPr lang="en-US" altLang="en-US"/>
              <a:pPr/>
              <a:t>‹#›</a:t>
            </a:fld>
            <a:endParaRPr lang="en-US" altLang="en-US" dirty="0"/>
          </a:p>
        </p:txBody>
      </p:sp>
    </p:spTree>
    <p:extLst>
      <p:ext uri="{BB962C8B-B14F-4D97-AF65-F5344CB8AC3E}">
        <p14:creationId xmlns:p14="http://schemas.microsoft.com/office/powerpoint/2010/main" val="2702226245"/>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914400" y="2062163"/>
            <a:ext cx="103632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sp>
        <p:nvSpPr>
          <p:cNvPr id="5"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742259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595312" y="375050"/>
            <a:ext cx="10287000" cy="878681"/>
          </a:xfrm>
          <a:prstGeom prst="rect">
            <a:avLst/>
          </a:prstGeom>
        </p:spPr>
        <p:txBody>
          <a:bodyPr anchor="t"/>
          <a:lstStyle>
            <a:lvl1pPr algn="l">
              <a:defRPr sz="4219"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10195" y="1339456"/>
            <a:ext cx="1028700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62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320976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07893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300901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1942607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7/24/2023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69718224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 id="2147483840" r:id="rId38"/>
    <p:sldLayoutId id="2147483841" r:id="rId39"/>
    <p:sldLayoutId id="2147483842" r:id="rId40"/>
    <p:sldLayoutId id="2147483843" r:id="rId41"/>
    <p:sldLayoutId id="2147483844" r:id="rId42"/>
    <p:sldLayoutId id="2147483845" r:id="rId43"/>
    <p:sldLayoutId id="2147483846" r:id="rId44"/>
    <p:sldLayoutId id="2147483847" r:id="rId45"/>
    <p:sldLayoutId id="2147483848" r:id="rId46"/>
    <p:sldLayoutId id="2147483849" r:id="rId47"/>
    <p:sldLayoutId id="2147483850" r:id="rId48"/>
    <p:sldLayoutId id="2147483851" r:id="rId49"/>
    <p:sldLayoutId id="2147483852" r:id="rId50"/>
    <p:sldLayoutId id="2147483853" r:id="rId51"/>
    <p:sldLayoutId id="2147483854" r:id="rId52"/>
    <p:sldLayoutId id="2147483758" r:id="rId53"/>
    <p:sldLayoutId id="2147483678"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1.jpg"/><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5.sv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image" Target="../media/image52.sv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45.sv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4.jpg"/><Relationship Id="rId1" Type="http://schemas.openxmlformats.org/officeDocument/2006/relationships/slideLayout" Target="../slideLayouts/slideLayout9.xml"/><Relationship Id="rId4" Type="http://schemas.openxmlformats.org/officeDocument/2006/relationships/image" Target="../media/image4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5.jpg"/><Relationship Id="rId1" Type="http://schemas.openxmlformats.org/officeDocument/2006/relationships/slideLayout" Target="../slideLayouts/slideLayout9.xml"/><Relationship Id="rId5" Type="http://schemas.openxmlformats.org/officeDocument/2006/relationships/image" Target="../media/image45.sv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6.jpg"/><Relationship Id="rId1" Type="http://schemas.openxmlformats.org/officeDocument/2006/relationships/slideLayout" Target="../slideLayouts/slideLayout9.xml"/><Relationship Id="rId4" Type="http://schemas.openxmlformats.org/officeDocument/2006/relationships/image" Target="../media/image45.svg"/></Relationships>
</file>

<file path=ppt/slides/_rels/slide3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45.sv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svg"/><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1.xml"/><Relationship Id="rId1" Type="http://schemas.openxmlformats.org/officeDocument/2006/relationships/slideLayout" Target="../slideLayouts/slideLayout36.xml"/><Relationship Id="rId5" Type="http://schemas.openxmlformats.org/officeDocument/2006/relationships/image" Target="../media/image52.sv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3.xml"/><Relationship Id="rId1" Type="http://schemas.openxmlformats.org/officeDocument/2006/relationships/slideLayout" Target="../slideLayouts/slideLayout39.xml"/><Relationship Id="rId5" Type="http://schemas.openxmlformats.org/officeDocument/2006/relationships/image" Target="../media/image67.sv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hyperlink" Target="http://www.cde.state.co.us/datapipeline/snap_sped-disciplin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www.cde.state.co.us/datapipeline/snap_sped-disciplin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cdeapps.cde.state.co.us/logout2.html?orafed_slostatus=0"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idm/essu-data" TargetMode="External"/><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76.sv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3.xml"/><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hyperlink" Target="mailto:ohleyer_a@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cde.state.co.us/datapipeline/specialeducationdisciplinereportschecklist" TargetMode="External"/><Relationship Id="rId1" Type="http://schemas.openxmlformats.org/officeDocument/2006/relationships/slideLayout" Target="../slideLayouts/slideLayout10.xml"/><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4000" dirty="0"/>
              <a:t>Special Education Discipline 2022-23</a:t>
            </a:r>
            <a:br>
              <a:rPr lang="en-US" sz="4400" dirty="0"/>
            </a:br>
            <a:r>
              <a:rPr lang="en-US" sz="4400" dirty="0"/>
              <a:t>Report Training</a:t>
            </a:r>
            <a:br>
              <a:rPr lang="en-US" sz="4400" dirty="0"/>
            </a:br>
            <a:br>
              <a:rPr lang="en-US" sz="4400" dirty="0"/>
            </a:br>
            <a:endParaRPr lang="en-US" sz="4400" dirty="0"/>
          </a:p>
        </p:txBody>
      </p:sp>
      <p:sp>
        <p:nvSpPr>
          <p:cNvPr id="2" name="Subtitle 1">
            <a:extLst>
              <a:ext uri="{FF2B5EF4-FFF2-40B4-BE49-F238E27FC236}">
                <a16:creationId xmlns:a16="http://schemas.microsoft.com/office/drawing/2014/main" id="{4685C546-4DB0-4A6E-8ED7-174B18B11EFD}"/>
              </a:ext>
            </a:extLst>
          </p:cNvPr>
          <p:cNvSpPr>
            <a:spLocks noGrp="1"/>
          </p:cNvSpPr>
          <p:nvPr>
            <p:ph type="subTitle" idx="1"/>
          </p:nvPr>
        </p:nvSpPr>
        <p:spPr/>
        <p:txBody>
          <a:bodyPr/>
          <a:lstStyle/>
          <a:p>
            <a:r>
              <a:rPr lang="en-US" dirty="0"/>
              <a:t>Summer 2023</a:t>
            </a:r>
          </a:p>
          <a:p>
            <a:endParaRPr lang="en-US" dirty="0"/>
          </a:p>
        </p:txBody>
      </p:sp>
    </p:spTree>
    <p:extLst>
      <p:ext uri="{BB962C8B-B14F-4D97-AF65-F5344CB8AC3E}">
        <p14:creationId xmlns:p14="http://schemas.microsoft.com/office/powerpoint/2010/main" val="167481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4" y="1482739"/>
            <a:ext cx="2439056" cy="1263449"/>
          </a:xfrm>
        </p:spPr>
        <p:txBody>
          <a:bodyPr>
            <a:noAutofit/>
          </a:bodyPr>
          <a:lstStyle/>
          <a:p>
            <a:pPr>
              <a:defRPr/>
            </a:pPr>
            <a:r>
              <a:rPr lang="en-US" sz="2800" dirty="0">
                <a:solidFill>
                  <a:schemeClr val="tx1">
                    <a:lumMod val="50000"/>
                  </a:schemeClr>
                </a:solidFill>
                <a:latin typeface="Museo Slab 500" panose="02000000000000000000" pitchFamily="50" charset="0"/>
              </a:rPr>
              <a:t>Cognos Reports Available to help resolve Errors</a:t>
            </a:r>
          </a:p>
        </p:txBody>
      </p:sp>
      <p:sp>
        <p:nvSpPr>
          <p:cNvPr id="14" name="Text Placeholder 13">
            <a:extLst>
              <a:ext uri="{FF2B5EF4-FFF2-40B4-BE49-F238E27FC236}">
                <a16:creationId xmlns:a16="http://schemas.microsoft.com/office/drawing/2014/main" id="{A99F2EAF-DEC1-4C98-94FB-BC00C65B7ECC}"/>
              </a:ext>
            </a:extLst>
          </p:cNvPr>
          <p:cNvSpPr>
            <a:spLocks noGrp="1"/>
          </p:cNvSpPr>
          <p:nvPr>
            <p:ph type="body" sz="half" idx="2"/>
          </p:nvPr>
        </p:nvSpPr>
        <p:spPr>
          <a:xfrm>
            <a:off x="80294" y="3048588"/>
            <a:ext cx="2435979" cy="2790495"/>
          </a:xfrm>
          <a:solidFill>
            <a:schemeClr val="bg1">
              <a:lumMod val="95000"/>
              <a:alpha val="35000"/>
            </a:schemeClr>
          </a:solidFill>
        </p:spPr>
        <p:txBody>
          <a:bodyPr anchor="ctr">
            <a:normAutofit/>
          </a:bodyPr>
          <a:lstStyle/>
          <a:p>
            <a:pPr marL="285750" indent="-285750">
              <a:buFont typeface="Arial" panose="020B0604020202020204" pitchFamily="34" charset="0"/>
              <a:buChar char="•"/>
            </a:pPr>
            <a:r>
              <a:rPr lang="en-US" dirty="0">
                <a:solidFill>
                  <a:schemeClr val="tx1">
                    <a:lumMod val="50000"/>
                  </a:schemeClr>
                </a:solidFill>
              </a:rPr>
              <a:t>District Activity</a:t>
            </a:r>
          </a:p>
          <a:p>
            <a:pPr marL="285750" indent="-285750">
              <a:buFont typeface="Arial" panose="020B0604020202020204" pitchFamily="34" charset="0"/>
              <a:buChar char="•"/>
            </a:pPr>
            <a:r>
              <a:rPr lang="en-US" dirty="0">
                <a:solidFill>
                  <a:schemeClr val="tx1">
                    <a:lumMod val="50000"/>
                  </a:schemeClr>
                </a:solidFill>
              </a:rPr>
              <a:t>Error Detail</a:t>
            </a:r>
          </a:p>
          <a:p>
            <a:pPr marL="285750" indent="-285750">
              <a:buFont typeface="Arial" panose="020B0604020202020204" pitchFamily="34" charset="0"/>
              <a:buChar char="•"/>
            </a:pPr>
            <a:r>
              <a:rPr lang="en-US" dirty="0">
                <a:solidFill>
                  <a:schemeClr val="tx1">
                    <a:lumMod val="50000"/>
                  </a:schemeClr>
                </a:solidFill>
              </a:rPr>
              <a:t>Error Summary</a:t>
            </a:r>
          </a:p>
          <a:p>
            <a:pPr marL="285750" indent="-285750">
              <a:buFont typeface="Arial" panose="020B0604020202020204" pitchFamily="34" charset="0"/>
              <a:buChar char="•"/>
            </a:pPr>
            <a:r>
              <a:rPr lang="en-US" dirty="0">
                <a:solidFill>
                  <a:schemeClr val="tx1">
                    <a:lumMod val="50000"/>
                  </a:schemeClr>
                </a:solidFill>
              </a:rPr>
              <a:t>Incident and School Enrollment Comparison</a:t>
            </a:r>
          </a:p>
          <a:p>
            <a:pPr marL="285750" indent="-285750">
              <a:buFont typeface="Arial" panose="020B0604020202020204" pitchFamily="34" charset="0"/>
              <a:buChar char="•"/>
            </a:pPr>
            <a:r>
              <a:rPr lang="en-US" dirty="0">
                <a:solidFill>
                  <a:schemeClr val="tx1">
                    <a:lumMod val="50000"/>
                  </a:schemeClr>
                </a:solidFill>
              </a:rPr>
              <a:t>Records Excluded</a:t>
            </a:r>
          </a:p>
        </p:txBody>
      </p:sp>
      <p:pic>
        <p:nvPicPr>
          <p:cNvPr id="12" name="Content Placeholder 15" descr="List of COGNOS reports">
            <a:extLst>
              <a:ext uri="{FF2B5EF4-FFF2-40B4-BE49-F238E27FC236}">
                <a16:creationId xmlns:a16="http://schemas.microsoft.com/office/drawing/2014/main" id="{40D3C6E1-4809-41C1-9446-8BE613696282}"/>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740158" y="109690"/>
            <a:ext cx="5596938" cy="6748310"/>
          </a:xfrm>
          <a:prstGeom prst="rect">
            <a:avLst/>
          </a:prstGeom>
        </p:spPr>
      </p:pic>
      <p:sp>
        <p:nvSpPr>
          <p:cNvPr id="22" name="Rectangle 21" descr="Grey box calling out &quot;District Activity Report&quot;">
            <a:extLst>
              <a:ext uri="{FF2B5EF4-FFF2-40B4-BE49-F238E27FC236}">
                <a16:creationId xmlns:a16="http://schemas.microsoft.com/office/drawing/2014/main" id="{38435544-40E7-4AC8-A195-E02C9F76776D}"/>
              </a:ext>
            </a:extLst>
          </p:cNvPr>
          <p:cNvSpPr/>
          <p:nvPr/>
        </p:nvSpPr>
        <p:spPr>
          <a:xfrm>
            <a:off x="4527281" y="494917"/>
            <a:ext cx="5160808" cy="34933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 name="Rectangle 22" descr="Grey box calling out &quot;Sped Discipline Snapshot Error Detail Report&quot; and &quot;Sped Discipline Snapshot Error Summary Report&quot;">
            <a:extLst>
              <a:ext uri="{FF2B5EF4-FFF2-40B4-BE49-F238E27FC236}">
                <a16:creationId xmlns:a16="http://schemas.microsoft.com/office/drawing/2014/main" id="{1638B1C1-0AE2-44F7-ABE5-F1F526DE2219}"/>
              </a:ext>
            </a:extLst>
          </p:cNvPr>
          <p:cNvSpPr/>
          <p:nvPr/>
        </p:nvSpPr>
        <p:spPr>
          <a:xfrm>
            <a:off x="4530581" y="3042127"/>
            <a:ext cx="5157508" cy="79184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4" name="Rectangle 23" descr="Grey box calling out &quot;Sped incident and school enrollment Data Comparison Report&quot;">
            <a:extLst>
              <a:ext uri="{FF2B5EF4-FFF2-40B4-BE49-F238E27FC236}">
                <a16:creationId xmlns:a16="http://schemas.microsoft.com/office/drawing/2014/main" id="{0F053B6F-51A0-4B1D-8554-F36B366109FD}"/>
              </a:ext>
            </a:extLst>
          </p:cNvPr>
          <p:cNvSpPr/>
          <p:nvPr/>
        </p:nvSpPr>
        <p:spPr>
          <a:xfrm>
            <a:off x="4527281" y="5664417"/>
            <a:ext cx="5160808" cy="34933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descr="Grey box calling out &quot;Sped Snapshot records Excluded Due to profile errors&quot;"/>
          <p:cNvSpPr/>
          <p:nvPr/>
        </p:nvSpPr>
        <p:spPr>
          <a:xfrm>
            <a:off x="4527285" y="6403473"/>
            <a:ext cx="5160807" cy="34933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Slide Number Placeholder 1">
            <a:extLst>
              <a:ext uri="{FF2B5EF4-FFF2-40B4-BE49-F238E27FC236}">
                <a16:creationId xmlns:a16="http://schemas.microsoft.com/office/drawing/2014/main" id="{39B7BFB7-E395-30E7-EB11-55D5BC0DEB7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540910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chemeClr val="tx1">
                    <a:lumMod val="75000"/>
                  </a:schemeClr>
                </a:solidFill>
                <a:latin typeface="Museo Slab 500"/>
              </a:rPr>
              <a:t>Pay close attention to this WARNING</a:t>
            </a:r>
          </a:p>
        </p:txBody>
      </p:sp>
      <p:sp>
        <p:nvSpPr>
          <p:cNvPr id="4" name="Content Placeholder 3"/>
          <p:cNvSpPr>
            <a:spLocks noGrp="1"/>
          </p:cNvSpPr>
          <p:nvPr>
            <p:ph idx="1"/>
          </p:nvPr>
        </p:nvSpPr>
        <p:spPr>
          <a:solidFill>
            <a:schemeClr val="bg1"/>
          </a:solidFill>
        </p:spPr>
        <p:txBody>
          <a:bodyPr vert="horz" lIns="0" tIns="0" rIns="0" bIns="45720" rtlCol="0" anchor="t">
            <a:normAutofit/>
          </a:bodyPr>
          <a:lstStyle/>
          <a:p>
            <a:pPr marL="45720" indent="0">
              <a:buNone/>
              <a:defRPr/>
            </a:pPr>
            <a:r>
              <a:rPr lang="en-US" sz="2000" dirty="0">
                <a:solidFill>
                  <a:srgbClr val="0000FF"/>
                </a:solidFill>
                <a:latin typeface="Trebuchet MS" panose="020B0603020202020204" pitchFamily="34" charset="0"/>
              </a:rPr>
              <a:t>DA025</a:t>
            </a:r>
            <a:r>
              <a:rPr lang="en-US" sz="2000" dirty="0">
                <a:latin typeface="Trebuchet MS" panose="020B0603020202020204" pitchFamily="34" charset="0"/>
              </a:rPr>
              <a:t> - Under Colorado law, a student may not be suspended for more than 25 school days. C.R.S. 22-33-105(b). (Interchange level)</a:t>
            </a:r>
            <a:endParaRPr lang="en-US" dirty="0">
              <a:latin typeface="Trebuchet MS"/>
            </a:endParaRPr>
          </a:p>
        </p:txBody>
      </p:sp>
      <p:sp>
        <p:nvSpPr>
          <p:cNvPr id="3" name="Slide Number Placeholder 1">
            <a:extLst>
              <a:ext uri="{FF2B5EF4-FFF2-40B4-BE49-F238E27FC236}">
                <a16:creationId xmlns:a16="http://schemas.microsoft.com/office/drawing/2014/main" id="{5AA63446-59E0-845A-4A3E-176218D1420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121776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5FB62-00A3-4531-99B3-4C0E67BDA47B}"/>
              </a:ext>
            </a:extLst>
          </p:cNvPr>
          <p:cNvSpPr>
            <a:spLocks noGrp="1"/>
          </p:cNvSpPr>
          <p:nvPr>
            <p:ph type="ctrTitle"/>
          </p:nvPr>
        </p:nvSpPr>
        <p:spPr/>
        <p:txBody>
          <a:bodyPr/>
          <a:lstStyle/>
          <a:p>
            <a:r>
              <a:rPr lang="en-US" dirty="0">
                <a:noFill/>
              </a:rPr>
              <a:t>Review Week</a:t>
            </a:r>
          </a:p>
        </p:txBody>
      </p:sp>
      <p:sp>
        <p:nvSpPr>
          <p:cNvPr id="3" name="Footer Placeholder 2" hidden="1"/>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12</a:t>
            </a:fld>
            <a:endParaRPr lang="en-US" dirty="0"/>
          </a:p>
        </p:txBody>
      </p:sp>
      <p:sp>
        <p:nvSpPr>
          <p:cNvPr id="4" name="Content Placeholder 3"/>
          <p:cNvSpPr>
            <a:spLocks noGrp="1"/>
          </p:cNvSpPr>
          <p:nvPr>
            <p:ph sz="quarter" idx="4294967295"/>
          </p:nvPr>
        </p:nvSpPr>
        <p:spPr>
          <a:xfrm>
            <a:off x="1919287" y="1057044"/>
            <a:ext cx="8353425" cy="5414963"/>
          </a:xfrm>
        </p:spPr>
        <p:txBody>
          <a:bodyPr/>
          <a:lstStyle/>
          <a:p>
            <a:pPr marL="45720" indent="0" algn="ctr">
              <a:buNone/>
            </a:pPr>
            <a:r>
              <a:rPr lang="en-US" sz="5400" dirty="0">
                <a:solidFill>
                  <a:schemeClr val="bg1"/>
                </a:solidFill>
              </a:rPr>
              <a:t>August 10-17</a:t>
            </a:r>
          </a:p>
          <a:p>
            <a:pPr marL="45720" indent="0" algn="ctr">
              <a:buNone/>
            </a:pPr>
            <a:r>
              <a:rPr lang="en-US" sz="6600" cap="small" dirty="0">
                <a:solidFill>
                  <a:schemeClr val="bg1"/>
                </a:solidFill>
                <a:latin typeface="Museo 500" panose="02000000000000000000" pitchFamily="50" charset="0"/>
              </a:rPr>
              <a:t>Review Week</a:t>
            </a:r>
          </a:p>
          <a:p>
            <a:pPr marL="45720" indent="0" algn="ctr">
              <a:buNone/>
            </a:pPr>
            <a:r>
              <a:rPr lang="en-US" sz="3600" dirty="0">
                <a:solidFill>
                  <a:schemeClr val="bg1"/>
                </a:solidFill>
              </a:rPr>
              <a:t>This is your chance to review your reports in detail and make any data corrections you deem necessary to make sure you are  reporting valid and reliable data. </a:t>
            </a:r>
          </a:p>
        </p:txBody>
      </p:sp>
    </p:spTree>
    <p:extLst>
      <p:ext uri="{BB962C8B-B14F-4D97-AF65-F5344CB8AC3E}">
        <p14:creationId xmlns:p14="http://schemas.microsoft.com/office/powerpoint/2010/main" val="1023115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Title 2"/>
          <p:cNvSpPr>
            <a:spLocks noGrp="1"/>
          </p:cNvSpPr>
          <p:nvPr>
            <p:ph type="title"/>
          </p:nvPr>
        </p:nvSpPr>
        <p:spPr>
          <a:xfrm>
            <a:off x="1359788" y="1702023"/>
            <a:ext cx="1982382" cy="3339737"/>
          </a:xfrm>
          <a:solidFill>
            <a:schemeClr val="bg1">
              <a:lumMod val="85000"/>
            </a:schemeClr>
          </a:solidFill>
        </p:spPr>
        <p:txBody>
          <a:bodyPr anchor="ctr">
            <a:normAutofit/>
          </a:bodyPr>
          <a:lstStyle/>
          <a:p>
            <a:pPr algn="l"/>
            <a:r>
              <a:rPr lang="en-US" altLang="en-US" dirty="0">
                <a:solidFill>
                  <a:schemeClr val="tx1">
                    <a:lumMod val="50000"/>
                  </a:schemeClr>
                </a:solidFill>
                <a:latin typeface="Museo Slab 500" panose="02000000000000000000" pitchFamily="50" charset="0"/>
              </a:rPr>
              <a:t>Review Week COGNOS Reports</a:t>
            </a:r>
          </a:p>
        </p:txBody>
      </p:sp>
      <p:pic>
        <p:nvPicPr>
          <p:cNvPr id="19" name="Content Placeholder 15" descr="List of reports found in COGNOS">
            <a:extLst>
              <a:ext uri="{FF2B5EF4-FFF2-40B4-BE49-F238E27FC236}">
                <a16:creationId xmlns:a16="http://schemas.microsoft.com/office/drawing/2014/main" id="{A1C82C52-B774-4BED-A30E-FC731F7173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4933" y="111967"/>
            <a:ext cx="5502186" cy="6634065"/>
          </a:xfrm>
          <a:prstGeom prst="rect">
            <a:avLst/>
          </a:prstGeom>
        </p:spPr>
      </p:pic>
      <p:sp>
        <p:nvSpPr>
          <p:cNvPr id="6" name="Rectangle 5" descr="Green box calling out &quot;SPED Data Summary Report (2014-2015 and newer)&quot;"/>
          <p:cNvSpPr/>
          <p:nvPr/>
        </p:nvSpPr>
        <p:spPr>
          <a:xfrm>
            <a:off x="5142400" y="2646296"/>
            <a:ext cx="5502186" cy="341398"/>
          </a:xfrm>
          <a:prstGeom prst="rect">
            <a:avLst/>
          </a:prstGeom>
          <a:noFill/>
          <a:ln w="28575">
            <a:solidFill>
              <a:srgbClr val="86BE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TextBox 2"/>
          <p:cNvSpPr txBox="1"/>
          <p:nvPr/>
        </p:nvSpPr>
        <p:spPr>
          <a:xfrm>
            <a:off x="7538095" y="2650486"/>
            <a:ext cx="2614586" cy="307777"/>
          </a:xfrm>
          <a:prstGeom prst="rect">
            <a:avLst/>
          </a:prstGeom>
          <a:noFill/>
        </p:spPr>
        <p:txBody>
          <a:bodyPr wrap="square" rtlCol="0">
            <a:spAutoFit/>
          </a:bodyPr>
          <a:lstStyle/>
          <a:p>
            <a:r>
              <a:rPr lang="en-US" sz="1400" dirty="0">
                <a:solidFill>
                  <a:srgbClr val="FF0000"/>
                </a:solidFill>
              </a:rPr>
              <a:t>      Signature Report - PDF</a:t>
            </a:r>
          </a:p>
        </p:txBody>
      </p:sp>
      <p:sp>
        <p:nvSpPr>
          <p:cNvPr id="11" name="Rectangle 10" descr="Green box calling out &quot;SPED Discipline: Year to Year Comparison Report&quot;"/>
          <p:cNvSpPr/>
          <p:nvPr/>
        </p:nvSpPr>
        <p:spPr>
          <a:xfrm>
            <a:off x="5142399" y="4488890"/>
            <a:ext cx="5502186" cy="378089"/>
          </a:xfrm>
          <a:prstGeom prst="rect">
            <a:avLst/>
          </a:prstGeom>
          <a:noFill/>
          <a:ln w="28575">
            <a:solidFill>
              <a:srgbClr val="86BE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extBox 16"/>
          <p:cNvSpPr txBox="1"/>
          <p:nvPr/>
        </p:nvSpPr>
        <p:spPr>
          <a:xfrm>
            <a:off x="7873528" y="4588754"/>
            <a:ext cx="2958684" cy="307777"/>
          </a:xfrm>
          <a:prstGeom prst="rect">
            <a:avLst/>
          </a:prstGeom>
          <a:noFill/>
        </p:spPr>
        <p:txBody>
          <a:bodyPr wrap="square" rtlCol="0">
            <a:spAutoFit/>
          </a:bodyPr>
          <a:lstStyle/>
          <a:p>
            <a:r>
              <a:rPr lang="en-US" sz="1400" dirty="0">
                <a:solidFill>
                  <a:srgbClr val="FF0000"/>
                </a:solidFill>
              </a:rPr>
              <a:t>  Signature Report- PDF</a:t>
            </a:r>
          </a:p>
        </p:txBody>
      </p:sp>
      <p:sp>
        <p:nvSpPr>
          <p:cNvPr id="9" name="Rectangle 8" descr="Blue box calling out 7 Detail Reports: Children Subject to Expulsion; Data Summary Report- All Records (Excel); Disciplinary Removals; Indicator 4; Out-of-School Suspensions or Expulsions and In-school suspensions; Students reported inconsistently by more than 1 admin unit; Unilateral removals to an interim alternative educational setting.  "/>
          <p:cNvSpPr/>
          <p:nvPr/>
        </p:nvSpPr>
        <p:spPr>
          <a:xfrm>
            <a:off x="5142878" y="770468"/>
            <a:ext cx="5501707" cy="186311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7094130" y="1275166"/>
            <a:ext cx="3219062" cy="307777"/>
          </a:xfrm>
          <a:prstGeom prst="rect">
            <a:avLst/>
          </a:prstGeom>
          <a:noFill/>
          <a:ln>
            <a:noFill/>
          </a:ln>
        </p:spPr>
        <p:txBody>
          <a:bodyPr wrap="square" rtlCol="0">
            <a:spAutoFit/>
          </a:bodyPr>
          <a:lstStyle/>
          <a:p>
            <a:r>
              <a:rPr lang="en-US" sz="1400" b="1" dirty="0">
                <a:solidFill>
                  <a:schemeClr val="accent5"/>
                </a:solidFill>
              </a:rPr>
              <a:t> *Detail Reports - for your information</a:t>
            </a:r>
          </a:p>
        </p:txBody>
      </p:sp>
      <p:sp>
        <p:nvSpPr>
          <p:cNvPr id="18" name="Rectangle 17" descr="Blue box calling out Detail Report &quot;End-of-Year and Discipline Expulsion Comparison Report&quot;"/>
          <p:cNvSpPr/>
          <p:nvPr/>
        </p:nvSpPr>
        <p:spPr>
          <a:xfrm>
            <a:off x="5142399" y="3748162"/>
            <a:ext cx="5502186" cy="74072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descr="Blue box calling out Detail Report: SPED Snapshot Records.">
            <a:extLst>
              <a:ext uri="{FF2B5EF4-FFF2-40B4-BE49-F238E27FC236}">
                <a16:creationId xmlns:a16="http://schemas.microsoft.com/office/drawing/2014/main" id="{C5687589-F890-4E51-ADC8-2485CC7565EE}"/>
              </a:ext>
            </a:extLst>
          </p:cNvPr>
          <p:cNvSpPr/>
          <p:nvPr/>
        </p:nvSpPr>
        <p:spPr>
          <a:xfrm>
            <a:off x="5142399" y="5944997"/>
            <a:ext cx="5502186" cy="37808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6831247" y="6029224"/>
            <a:ext cx="3335789" cy="276999"/>
          </a:xfrm>
          <a:prstGeom prst="rect">
            <a:avLst/>
          </a:prstGeom>
          <a:noFill/>
        </p:spPr>
        <p:txBody>
          <a:bodyPr wrap="square" rtlCol="0">
            <a:spAutoFit/>
          </a:bodyPr>
          <a:lstStyle/>
          <a:p>
            <a:r>
              <a:rPr lang="en-US" sz="1200" b="1" dirty="0">
                <a:solidFill>
                  <a:schemeClr val="accent5"/>
                </a:solidFill>
              </a:rPr>
              <a:t>*More about this report on the next slide</a:t>
            </a:r>
          </a:p>
        </p:txBody>
      </p:sp>
      <p:sp>
        <p:nvSpPr>
          <p:cNvPr id="2" name="Slide Number Placeholder 1">
            <a:extLst>
              <a:ext uri="{FF2B5EF4-FFF2-40B4-BE49-F238E27FC236}">
                <a16:creationId xmlns:a16="http://schemas.microsoft.com/office/drawing/2014/main" id="{49970795-2414-6B20-E02D-64B9254A36C4}"/>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52752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latin typeface="Museo 500" panose="02000000000000000000" pitchFamily="50" charset="0"/>
              </a:rPr>
              <a:t>Cognos</a:t>
            </a:r>
            <a:r>
              <a:rPr lang="en-US" sz="2800" dirty="0">
                <a:latin typeface="Trebuchet MS" panose="020B0603020202020204" pitchFamily="34" charset="0"/>
              </a:rPr>
              <a:t> Report-SPED Snapshot Records</a:t>
            </a:r>
          </a:p>
        </p:txBody>
      </p:sp>
      <p:pic>
        <p:nvPicPr>
          <p:cNvPr id="7" name="Picture 6" descr="Detail Reports page of the Checklist">
            <a:extLst>
              <a:ext uri="{FF2B5EF4-FFF2-40B4-BE49-F238E27FC236}">
                <a16:creationId xmlns:a16="http://schemas.microsoft.com/office/drawing/2014/main" id="{D7CB0597-DBDB-FB54-A5F2-69446CA25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352" y="654438"/>
            <a:ext cx="5873496" cy="956464"/>
          </a:xfrm>
          <a:prstGeom prst="rect">
            <a:avLst/>
          </a:prstGeom>
        </p:spPr>
      </p:pic>
      <p:sp>
        <p:nvSpPr>
          <p:cNvPr id="8" name="Speech Bubble: Rectangle with Corners Rounded 7">
            <a:extLst>
              <a:ext uri="{FF2B5EF4-FFF2-40B4-BE49-F238E27FC236}">
                <a16:creationId xmlns:a16="http://schemas.microsoft.com/office/drawing/2014/main" id="{888203EC-E541-A9E4-B6AA-744F17D9A8A4}"/>
              </a:ext>
            </a:extLst>
          </p:cNvPr>
          <p:cNvSpPr/>
          <p:nvPr/>
        </p:nvSpPr>
        <p:spPr>
          <a:xfrm>
            <a:off x="9079992" y="-82296"/>
            <a:ext cx="2136648" cy="929176"/>
          </a:xfrm>
          <a:prstGeom prst="wedgeRoundRectCallout">
            <a:avLst>
              <a:gd name="adj1" fmla="val -39808"/>
              <a:gd name="adj2" fmla="val 7930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Review week detail reports</a:t>
            </a:r>
          </a:p>
        </p:txBody>
      </p:sp>
      <p:pic>
        <p:nvPicPr>
          <p:cNvPr id="5" name="Picture 4" descr="Screen shot of the formatting dropdown menu in COGNOS">
            <a:extLst>
              <a:ext uri="{FF2B5EF4-FFF2-40B4-BE49-F238E27FC236}">
                <a16:creationId xmlns:a16="http://schemas.microsoft.com/office/drawing/2014/main" id="{20651851-1322-4914-BE39-515FD992F650}"/>
              </a:ext>
            </a:extLst>
          </p:cNvPr>
          <p:cNvPicPr>
            <a:picLocks noChangeAspect="1"/>
          </p:cNvPicPr>
          <p:nvPr/>
        </p:nvPicPr>
        <p:blipFill rotWithShape="1">
          <a:blip r:embed="rId4"/>
          <a:srcRect t="12981" r="90629" b="51413"/>
          <a:stretch/>
        </p:blipFill>
        <p:spPr>
          <a:xfrm>
            <a:off x="1671318" y="2183610"/>
            <a:ext cx="1823722" cy="3753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Arrow: Chevron 2" descr="Indicates to run the SPED Discipline Snapshot in Excel from the Cognos format dropdown list. ">
            <a:extLst>
              <a:ext uri="{FF2B5EF4-FFF2-40B4-BE49-F238E27FC236}">
                <a16:creationId xmlns:a16="http://schemas.microsoft.com/office/drawing/2014/main" id="{7BBD7C23-8997-4DDA-8F62-AB4759CFBB5D}"/>
              </a:ext>
            </a:extLst>
          </p:cNvPr>
          <p:cNvSpPr/>
          <p:nvPr/>
        </p:nvSpPr>
        <p:spPr>
          <a:xfrm flipH="1">
            <a:off x="2962468" y="3389728"/>
            <a:ext cx="289249" cy="321906"/>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4" name="Content Placeholder 3"/>
          <p:cNvSpPr>
            <a:spLocks noGrp="1"/>
          </p:cNvSpPr>
          <p:nvPr>
            <p:ph idx="1"/>
          </p:nvPr>
        </p:nvSpPr>
        <p:spPr>
          <a:xfrm>
            <a:off x="3688702" y="1792314"/>
            <a:ext cx="6387970" cy="4144658"/>
          </a:xfrm>
        </p:spPr>
        <p:txBody>
          <a:bodyPr>
            <a:normAutofit/>
          </a:bodyPr>
          <a:lstStyle/>
          <a:p>
            <a:pPr marL="502920">
              <a:buFont typeface="Wingdings" charset="2"/>
              <a:buChar char="§"/>
              <a:defRPr/>
            </a:pPr>
            <a:r>
              <a:rPr lang="en-US" sz="2800" dirty="0"/>
              <a:t>These are </a:t>
            </a:r>
            <a:r>
              <a:rPr lang="en-US" sz="2800" u="sng" dirty="0"/>
              <a:t>all</a:t>
            </a:r>
            <a:r>
              <a:rPr lang="en-US" sz="2800" dirty="0"/>
              <a:t> the records in your SPED Discipline Snapshot</a:t>
            </a:r>
          </a:p>
          <a:p>
            <a:pPr marL="502920">
              <a:buFont typeface="Wingdings" charset="2"/>
              <a:buChar char="§"/>
              <a:defRPr/>
            </a:pPr>
            <a:r>
              <a:rPr lang="en-US" sz="2800" dirty="0"/>
              <a:t>You can use this as a reference when questions arise from other reports </a:t>
            </a:r>
          </a:p>
          <a:p>
            <a:pPr marL="502920">
              <a:buFont typeface="Wingdings" charset="2"/>
              <a:buChar char="§"/>
              <a:defRPr/>
            </a:pPr>
            <a:r>
              <a:rPr lang="en-US" sz="2800" dirty="0"/>
              <a:t>It’s a good idea to download and save the report in Excel</a:t>
            </a:r>
          </a:p>
          <a:p>
            <a:pPr marL="502920">
              <a:buFont typeface="Wingdings" charset="2"/>
              <a:buChar char="§"/>
              <a:defRPr/>
            </a:pPr>
            <a:r>
              <a:rPr lang="en-US" sz="2800" dirty="0"/>
              <a:t>The number of rows of data records should match the number of records on your SPED Discipline Action file  </a:t>
            </a:r>
          </a:p>
          <a:p>
            <a:pPr marL="365760" lvl="1" indent="0">
              <a:buNone/>
              <a:defRPr/>
            </a:pPr>
            <a:endParaRPr lang="en-US" sz="2400" dirty="0"/>
          </a:p>
          <a:p>
            <a:pPr marL="365760" lvl="1" indent="0">
              <a:buNone/>
              <a:defRPr/>
            </a:pPr>
            <a:endParaRPr lang="en-US" sz="2400" dirty="0"/>
          </a:p>
        </p:txBody>
      </p:sp>
      <p:sp>
        <p:nvSpPr>
          <p:cNvPr id="6" name="Slide Number Placeholder 5">
            <a:extLst>
              <a:ext uri="{FF2B5EF4-FFF2-40B4-BE49-F238E27FC236}">
                <a16:creationId xmlns:a16="http://schemas.microsoft.com/office/drawing/2014/main" id="{11A20E34-FF4B-370D-9AB7-7F3DBEE8D41F}"/>
              </a:ext>
            </a:extLst>
          </p:cNvPr>
          <p:cNvSpPr>
            <a:spLocks noGrp="1"/>
          </p:cNvSpPr>
          <p:nvPr>
            <p:ph type="sldNum" sz="quarter" idx="12"/>
          </p:nvPr>
        </p:nvSpPr>
        <p:spPr/>
        <p:txBody>
          <a:bodyPr/>
          <a:lstStyle/>
          <a:p>
            <a:fld id="{34A3F748-31DA-4297-96EF-69DC737B5DDE}" type="slidenum">
              <a:rPr lang="en-US" smtClean="0"/>
              <a:pPr/>
              <a:t>14</a:t>
            </a:fld>
            <a:endParaRPr lang="en-US" dirty="0"/>
          </a:p>
        </p:txBody>
      </p:sp>
    </p:spTree>
    <p:extLst>
      <p:ext uri="{BB962C8B-B14F-4D97-AF65-F5344CB8AC3E}">
        <p14:creationId xmlns:p14="http://schemas.microsoft.com/office/powerpoint/2010/main" val="328507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8065168" cy="898524"/>
          </a:xfrm>
        </p:spPr>
        <p:txBody>
          <a:bodyPr anchor="t">
            <a:normAutofit/>
          </a:bodyPr>
          <a:lstStyle/>
          <a:p>
            <a:pPr>
              <a:defRPr/>
            </a:pPr>
            <a:r>
              <a:rPr lang="en-US" dirty="0"/>
              <a:t>Detail Reports</a:t>
            </a:r>
          </a:p>
        </p:txBody>
      </p:sp>
      <p:sp>
        <p:nvSpPr>
          <p:cNvPr id="2" name="Content Placeholder 1"/>
          <p:cNvSpPr>
            <a:spLocks noGrp="1"/>
          </p:cNvSpPr>
          <p:nvPr>
            <p:ph sz="half" idx="1"/>
          </p:nvPr>
        </p:nvSpPr>
        <p:spPr>
          <a:xfrm>
            <a:off x="838200" y="1554480"/>
            <a:ext cx="5181600" cy="4351338"/>
          </a:xfrm>
        </p:spPr>
        <p:txBody>
          <a:bodyPr vert="horz" lIns="0" tIns="0" rIns="0" bIns="45720" rtlCol="0" anchor="ctr">
            <a:normAutofit/>
          </a:bodyPr>
          <a:lstStyle/>
          <a:p>
            <a:pPr marL="502920">
              <a:buFont typeface="Wingdings" charset="2"/>
              <a:buChar char="§"/>
              <a:defRPr/>
            </a:pPr>
            <a:r>
              <a:rPr lang="en-US" sz="2800" dirty="0">
                <a:solidFill>
                  <a:schemeClr val="tx1">
                    <a:lumMod val="50000"/>
                  </a:schemeClr>
                </a:solidFill>
              </a:rPr>
              <a:t>Detail Reports were created to assist Districts and Administrative Units in validating the Data Summary and Year-to-Year Comparison Reports</a:t>
            </a:r>
          </a:p>
          <a:p>
            <a:pPr marL="502920">
              <a:buFont typeface="Wingdings" charset="2"/>
              <a:buChar char="§"/>
              <a:defRPr/>
            </a:pPr>
            <a:endParaRPr lang="en-US" sz="2800" dirty="0"/>
          </a:p>
        </p:txBody>
      </p:sp>
      <p:pic>
        <p:nvPicPr>
          <p:cNvPr id="5" name="Graphic 4" descr="Magnifying glass with solid fill">
            <a:extLst>
              <a:ext uri="{FF2B5EF4-FFF2-40B4-BE49-F238E27FC236}">
                <a16:creationId xmlns:a16="http://schemas.microsoft.com/office/drawing/2014/main" id="{7269872A-34D0-8D20-ECB5-372D0707FF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7331" y="1554480"/>
            <a:ext cx="4351338" cy="4351338"/>
          </a:xfrm>
          <a:prstGeom prst="rect">
            <a:avLst/>
          </a:prstGeom>
        </p:spPr>
      </p:pic>
      <p:sp>
        <p:nvSpPr>
          <p:cNvPr id="4" name="Slide Number Placeholder 3">
            <a:extLst>
              <a:ext uri="{FF2B5EF4-FFF2-40B4-BE49-F238E27FC236}">
                <a16:creationId xmlns:a16="http://schemas.microsoft.com/office/drawing/2014/main" id="{C9E3BBE3-90B2-27CF-7E00-3184D6E3C114}"/>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68228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SPED Detail – Indicator 4</a:t>
            </a:r>
          </a:p>
        </p:txBody>
      </p:sp>
      <p:sp>
        <p:nvSpPr>
          <p:cNvPr id="4" name="Content Placeholder 3"/>
          <p:cNvSpPr>
            <a:spLocks noGrp="1"/>
          </p:cNvSpPr>
          <p:nvPr>
            <p:ph idx="1"/>
          </p:nvPr>
        </p:nvSpPr>
        <p:spPr>
          <a:xfrm>
            <a:off x="443564" y="1498168"/>
            <a:ext cx="11135817" cy="5199023"/>
          </a:xfrm>
        </p:spPr>
        <p:txBody>
          <a:bodyPr>
            <a:normAutofit lnSpcReduction="10000"/>
          </a:bodyPr>
          <a:lstStyle/>
          <a:p>
            <a:pPr marL="502920">
              <a:buFont typeface="Wingdings" charset="2"/>
              <a:buChar char="§"/>
              <a:defRPr/>
            </a:pPr>
            <a:r>
              <a:rPr lang="en-US" sz="3200" dirty="0"/>
              <a:t>SPED Detail – Indicator 4 – Disproportionate Representation in Discipline</a:t>
            </a:r>
          </a:p>
          <a:p>
            <a:pPr marL="822960" lvl="1">
              <a:buFont typeface="Wingdings" charset="2"/>
              <a:buChar char="§"/>
              <a:defRPr/>
            </a:pPr>
            <a:r>
              <a:rPr lang="en-US" sz="2800" dirty="0"/>
              <a:t>This report is a listing of all student records that appear in the count for Indicator 4.</a:t>
            </a:r>
          </a:p>
          <a:p>
            <a:pPr marL="822960" lvl="1">
              <a:buFont typeface="Wingdings" charset="2"/>
              <a:buChar char="§"/>
              <a:defRPr/>
            </a:pPr>
            <a:r>
              <a:rPr lang="en-US" sz="2800" dirty="0"/>
              <a:t>We do not collect this report as a signed report, it is for your information. </a:t>
            </a:r>
          </a:p>
          <a:p>
            <a:pPr marL="822960" lvl="1">
              <a:buFont typeface="Wingdings" charset="2"/>
              <a:buChar char="§"/>
              <a:defRPr/>
            </a:pPr>
            <a:r>
              <a:rPr lang="en-US" sz="2800" dirty="0"/>
              <a:t>Refer to the </a:t>
            </a:r>
            <a:r>
              <a:rPr lang="en-US" sz="2800" b="1" dirty="0">
                <a:solidFill>
                  <a:schemeClr val="accent1"/>
                </a:solidFill>
              </a:rPr>
              <a:t>SPED Discipline Data Summary Report</a:t>
            </a:r>
            <a:r>
              <a:rPr lang="en-US" sz="2800" b="1" dirty="0"/>
              <a:t>. </a:t>
            </a:r>
            <a:r>
              <a:rPr lang="en-US" sz="2800" dirty="0"/>
              <a:t>Find the Table “Federal Race/Ethnicity Reporting Category” (pp. 3-4) and pay special attention to the column titled “</a:t>
            </a:r>
            <a:r>
              <a:rPr lang="en-US" sz="2800" b="1" dirty="0"/>
              <a:t>Out-of-School Suspensions/Expulsions &gt; 10 Days Count of Students</a:t>
            </a:r>
            <a:r>
              <a:rPr lang="en-US" sz="2800" dirty="0"/>
              <a:t>.”</a:t>
            </a:r>
            <a:endParaRPr lang="en-US" sz="2800" b="1" dirty="0"/>
          </a:p>
          <a:p>
            <a:pPr marL="925830" lvl="2">
              <a:buClr>
                <a:schemeClr val="accent3"/>
              </a:buClr>
              <a:buFont typeface="Wingdings" charset="2"/>
              <a:buChar char="§"/>
              <a:defRPr/>
            </a:pPr>
            <a:r>
              <a:rPr lang="en-US" sz="2400" dirty="0"/>
              <a:t>The </a:t>
            </a:r>
            <a:r>
              <a:rPr lang="en-US" sz="2400" b="1" dirty="0"/>
              <a:t>totals</a:t>
            </a:r>
            <a:r>
              <a:rPr lang="en-US" sz="2400" dirty="0"/>
              <a:t> for this column are used to determine your Indicator </a:t>
            </a:r>
            <a:r>
              <a:rPr lang="en-US" sz="2400" b="1" dirty="0"/>
              <a:t>4A</a:t>
            </a:r>
            <a:r>
              <a:rPr lang="en-US" sz="2400" dirty="0"/>
              <a:t> compliance</a:t>
            </a:r>
          </a:p>
          <a:p>
            <a:pPr marL="925830" lvl="2">
              <a:buClr>
                <a:schemeClr val="accent3"/>
              </a:buClr>
              <a:buFont typeface="Wingdings" charset="2"/>
              <a:buChar char="§"/>
              <a:defRPr/>
            </a:pPr>
            <a:r>
              <a:rPr lang="en-US" sz="2400" dirty="0"/>
              <a:t>The racial/ethnic data in this column are used to determine Indicator </a:t>
            </a:r>
            <a:r>
              <a:rPr lang="en-US" sz="2400" b="1" dirty="0"/>
              <a:t>4B</a:t>
            </a:r>
            <a:r>
              <a:rPr lang="en-US" sz="2400" dirty="0"/>
              <a:t> compliance</a:t>
            </a:r>
          </a:p>
        </p:txBody>
      </p:sp>
      <p:pic>
        <p:nvPicPr>
          <p:cNvPr id="5" name="Graphic 4" descr="Magnifying glass with solid fill">
            <a:extLst>
              <a:ext uri="{FF2B5EF4-FFF2-40B4-BE49-F238E27FC236}">
                <a16:creationId xmlns:a16="http://schemas.microsoft.com/office/drawing/2014/main" id="{F9DA8828-CBD1-A9A8-538E-B6162EDD2130}"/>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8701" y="205176"/>
            <a:ext cx="901385" cy="901385"/>
          </a:xfrm>
          <a:prstGeom prst="rect">
            <a:avLst/>
          </a:prstGeom>
        </p:spPr>
      </p:pic>
      <p:sp>
        <p:nvSpPr>
          <p:cNvPr id="3" name="Slide Number Placeholder 1">
            <a:extLst>
              <a:ext uri="{FF2B5EF4-FFF2-40B4-BE49-F238E27FC236}">
                <a16:creationId xmlns:a16="http://schemas.microsoft.com/office/drawing/2014/main" id="{9A105135-E79C-CB5F-CD1E-EFAF5DA0CD3D}"/>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02614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Museo 500" panose="02000000000000000000" pitchFamily="50" charset="0"/>
              </a:rPr>
              <a:t>Students Reported Inconsistently by More Than 1 Administrative Unit</a:t>
            </a:r>
          </a:p>
        </p:txBody>
      </p:sp>
      <p:sp>
        <p:nvSpPr>
          <p:cNvPr id="4" name="Content Placeholder 3"/>
          <p:cNvSpPr>
            <a:spLocks noGrp="1"/>
          </p:cNvSpPr>
          <p:nvPr>
            <p:ph idx="1"/>
          </p:nvPr>
        </p:nvSpPr>
        <p:spPr/>
        <p:txBody>
          <a:bodyPr>
            <a:normAutofit/>
          </a:bodyPr>
          <a:lstStyle/>
          <a:p>
            <a:pPr marL="502920">
              <a:buFont typeface="Wingdings" charset="2"/>
              <a:buChar char="§"/>
              <a:defRPr/>
            </a:pPr>
            <a:r>
              <a:rPr lang="en-US" dirty="0"/>
              <a:t>This report is for your information to ensure you have reported demographic and primary disability accurately. </a:t>
            </a:r>
          </a:p>
          <a:p>
            <a:pPr marL="502920">
              <a:buFont typeface="Wingdings" charset="2"/>
              <a:buChar char="§"/>
              <a:defRPr/>
            </a:pPr>
            <a:r>
              <a:rPr lang="en-US" dirty="0"/>
              <a:t>The report will provide data that is inconsistent between you and other Administrative Units</a:t>
            </a:r>
          </a:p>
          <a:p>
            <a:pPr marL="502920">
              <a:buFont typeface="Wingdings" charset="2"/>
              <a:buChar char="§"/>
              <a:defRPr/>
            </a:pPr>
            <a:r>
              <a:rPr lang="en-US" dirty="0"/>
              <a:t>The Errors appearing here may be legitimate entries.</a:t>
            </a:r>
          </a:p>
          <a:p>
            <a:pPr marL="822960" lvl="1">
              <a:buFont typeface="Wingdings" charset="2"/>
              <a:buChar char="§"/>
              <a:defRPr/>
            </a:pPr>
            <a:r>
              <a:rPr lang="en-US" sz="2400" dirty="0"/>
              <a:t>For example, a student’s disability identification may have changed at a mid-year staffing</a:t>
            </a:r>
          </a:p>
          <a:p>
            <a:pPr marL="822960" lvl="1">
              <a:buFont typeface="Wingdings" charset="2"/>
              <a:buChar char="§"/>
              <a:defRPr/>
            </a:pPr>
            <a:r>
              <a:rPr lang="en-US" sz="2400" dirty="0"/>
              <a:t>A student’s parents may choose to report race differently when they move to a new district (for example: a student is identified “Hispanic,” then “2 or More Races”)</a:t>
            </a:r>
          </a:p>
          <a:p>
            <a:pPr marL="502920">
              <a:buFont typeface="Wingdings" charset="2"/>
              <a:buChar char="§"/>
              <a:defRPr/>
            </a:pPr>
            <a:r>
              <a:rPr lang="en-US" dirty="0"/>
              <a:t>Investigate things that don’t make sense</a:t>
            </a:r>
          </a:p>
          <a:p>
            <a:pPr marL="502920">
              <a:buFont typeface="Wingdings" charset="2"/>
              <a:buChar char="§"/>
              <a:defRPr/>
            </a:pPr>
            <a:endParaRPr lang="en-US" sz="2800" dirty="0">
              <a:solidFill>
                <a:srgbClr val="0000FF"/>
              </a:solidFill>
            </a:endParaRPr>
          </a:p>
        </p:txBody>
      </p:sp>
      <p:pic>
        <p:nvPicPr>
          <p:cNvPr id="6" name="Picture 5" descr="Screenshot of header for report: SPED Detail - Students Reported Inconsistently by More than 1 Admin Unit/SOP">
            <a:extLst>
              <a:ext uri="{FF2B5EF4-FFF2-40B4-BE49-F238E27FC236}">
                <a16:creationId xmlns:a16="http://schemas.microsoft.com/office/drawing/2014/main" id="{81807308-2177-4A00-A6C5-0A812D5658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775" y="5753372"/>
            <a:ext cx="7259829" cy="918798"/>
          </a:xfrm>
          <a:prstGeom prst="rect">
            <a:avLst/>
          </a:prstGeom>
          <a:ln>
            <a:noFill/>
          </a:ln>
          <a:effectLst>
            <a:outerShdw blurRad="292100" dist="139700" dir="2700000" algn="tl" rotWithShape="0">
              <a:srgbClr val="333333">
                <a:alpha val="65000"/>
              </a:srgbClr>
            </a:outerShdw>
          </a:effectLst>
        </p:spPr>
      </p:pic>
      <p:pic>
        <p:nvPicPr>
          <p:cNvPr id="7" name="Graphic 6" descr="Magnifying glass with solid fill">
            <a:extLst>
              <a:ext uri="{FF2B5EF4-FFF2-40B4-BE49-F238E27FC236}">
                <a16:creationId xmlns:a16="http://schemas.microsoft.com/office/drawing/2014/main" id="{1327377A-851C-071C-3B68-B9E076CCBD6D}"/>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16912" y="136982"/>
            <a:ext cx="901385" cy="901385"/>
          </a:xfrm>
          <a:prstGeom prst="rect">
            <a:avLst/>
          </a:prstGeom>
        </p:spPr>
      </p:pic>
      <p:sp>
        <p:nvSpPr>
          <p:cNvPr id="3" name="Slide Number Placeholder 1">
            <a:extLst>
              <a:ext uri="{FF2B5EF4-FFF2-40B4-BE49-F238E27FC236}">
                <a16:creationId xmlns:a16="http://schemas.microsoft.com/office/drawing/2014/main" id="{B7D79498-4758-068F-C0BD-6D5F629C90A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35792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defRPr/>
            </a:pPr>
            <a:r>
              <a:rPr lang="en-US" sz="2800" dirty="0"/>
              <a:t>Special Education EOY/Discipline Expulsion</a:t>
            </a:r>
            <a:endParaRPr lang="en-US" sz="2800" dirty="0">
              <a:latin typeface="Palatino Linotype" panose="02040502050505030304" pitchFamily="18" charset="0"/>
            </a:endParaRPr>
          </a:p>
        </p:txBody>
      </p:sp>
      <p:pic>
        <p:nvPicPr>
          <p:cNvPr id="12" name="Graphic 11" descr="Magnifying glass with solid fill">
            <a:extLst>
              <a:ext uri="{FF2B5EF4-FFF2-40B4-BE49-F238E27FC236}">
                <a16:creationId xmlns:a16="http://schemas.microsoft.com/office/drawing/2014/main" id="{59BBB841-2F36-C901-EE88-7CF514A055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6140" y="0"/>
            <a:ext cx="901385" cy="901385"/>
          </a:xfrm>
          <a:prstGeom prst="rect">
            <a:avLst/>
          </a:prstGeom>
        </p:spPr>
      </p:pic>
      <p:pic>
        <p:nvPicPr>
          <p:cNvPr id="8" name="Content Placeholder 7" descr="Example of the SPED Discipline: End-of-Year and Discipline Expulsion Comparison Report">
            <a:extLst>
              <a:ext uri="{FF2B5EF4-FFF2-40B4-BE49-F238E27FC236}">
                <a16:creationId xmlns:a16="http://schemas.microsoft.com/office/drawing/2014/main" id="{E2260212-8A97-4A2F-931F-F4DF0DD00BB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00133" y="1008405"/>
            <a:ext cx="7886700" cy="4032482"/>
          </a:xfrm>
          <a:prstGeom prst="rect">
            <a:avLst/>
          </a:prstGeom>
          <a:ln>
            <a:noFill/>
          </a:ln>
          <a:effectLst>
            <a:outerShdw blurRad="292100" dist="139700" dir="2700000" algn="tl" rotWithShape="0">
              <a:srgbClr val="333333">
                <a:alpha val="65000"/>
              </a:srgbClr>
            </a:outerShdw>
          </a:effectLst>
        </p:spPr>
      </p:pic>
      <p:sp>
        <p:nvSpPr>
          <p:cNvPr id="10" name="Arrow: Right 9" descr="Shows a match between the two reports">
            <a:extLst>
              <a:ext uri="{FF2B5EF4-FFF2-40B4-BE49-F238E27FC236}">
                <a16:creationId xmlns:a16="http://schemas.microsoft.com/office/drawing/2014/main" id="{F793CC4D-64C5-4F8A-87BC-7A14D81F7007}"/>
              </a:ext>
            </a:extLst>
          </p:cNvPr>
          <p:cNvSpPr/>
          <p:nvPr/>
        </p:nvSpPr>
        <p:spPr>
          <a:xfrm>
            <a:off x="6813759" y="3103305"/>
            <a:ext cx="1061882" cy="32815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Match</a:t>
            </a:r>
            <a:endParaRPr lang="en-US" dirty="0"/>
          </a:p>
        </p:txBody>
      </p:sp>
      <p:sp>
        <p:nvSpPr>
          <p:cNvPr id="11" name="Arrow: Right 10" descr="Shows there is a mis-match between the 2 reports">
            <a:extLst>
              <a:ext uri="{FF2B5EF4-FFF2-40B4-BE49-F238E27FC236}">
                <a16:creationId xmlns:a16="http://schemas.microsoft.com/office/drawing/2014/main" id="{DC88EEA5-48AD-4343-BA6A-D02C091256FB}"/>
              </a:ext>
            </a:extLst>
          </p:cNvPr>
          <p:cNvSpPr/>
          <p:nvPr/>
        </p:nvSpPr>
        <p:spPr>
          <a:xfrm>
            <a:off x="6813761" y="3353414"/>
            <a:ext cx="1061883" cy="32815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 Match</a:t>
            </a:r>
          </a:p>
        </p:txBody>
      </p:sp>
      <p:sp>
        <p:nvSpPr>
          <p:cNvPr id="9" name="TextBox 8"/>
          <p:cNvSpPr txBox="1">
            <a:spLocks/>
          </p:cNvSpPr>
          <p:nvPr/>
        </p:nvSpPr>
        <p:spPr>
          <a:xfrm>
            <a:off x="1474936" y="4166209"/>
            <a:ext cx="9537094" cy="2249573"/>
          </a:xfrm>
          <a:prstGeom prst="rect">
            <a:avLst/>
          </a:prstGeom>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a:lstStyle/>
          <a:p>
            <a:pPr marL="285750" indent="-285750">
              <a:buFont typeface="Arial" panose="020B0604020202020204" pitchFamily="34" charset="0"/>
              <a:buChar char="•"/>
              <a:defRPr/>
            </a:pPr>
            <a:r>
              <a:rPr lang="en-US" sz="2000" dirty="0"/>
              <a:t>If you reported an Expulsion Without Services in the Discipline collection (Data Summary Report, pp. 7-8) we would expect to see the student with an Exit 50 in the End-of-Year and </a:t>
            </a:r>
            <a:r>
              <a:rPr lang="en-US" sz="2000" b="0" i="0" dirty="0">
                <a:solidFill>
                  <a:srgbClr val="202124"/>
                </a:solidFill>
                <a:effectLst/>
                <a:latin typeface="Google Sans"/>
              </a:rPr>
              <a:t>vice versa</a:t>
            </a:r>
            <a:r>
              <a:rPr lang="en-US" sz="2000" dirty="0"/>
              <a:t>. </a:t>
            </a:r>
          </a:p>
          <a:p>
            <a:pPr marL="285750" indent="-285750">
              <a:buFont typeface="Arial" panose="020B0604020202020204" pitchFamily="34" charset="0"/>
              <a:buChar char="•"/>
              <a:defRPr/>
            </a:pPr>
            <a:r>
              <a:rPr lang="en-US" sz="2000" dirty="0"/>
              <a:t>If you reported an Expulsion with services, the student would not have an Exit 50 in the End-of-Year collection. </a:t>
            </a:r>
          </a:p>
          <a:p>
            <a:pPr>
              <a:defRPr/>
            </a:pPr>
            <a:r>
              <a:rPr lang="en-US" sz="2000" dirty="0"/>
              <a:t>Data between the two collections is not an Apples-to-Apples comparison.  Please review the report to ensure data is reported accurately.  </a:t>
            </a:r>
          </a:p>
        </p:txBody>
      </p:sp>
      <p:sp>
        <p:nvSpPr>
          <p:cNvPr id="2" name="Slide Number Placeholder 1">
            <a:extLst>
              <a:ext uri="{FF2B5EF4-FFF2-40B4-BE49-F238E27FC236}">
                <a16:creationId xmlns:a16="http://schemas.microsoft.com/office/drawing/2014/main" id="{0270C098-32FB-6987-4C07-E6210D12C0AB}"/>
              </a:ext>
            </a:extLst>
          </p:cNvPr>
          <p:cNvSpPr>
            <a:spLocks noGrp="1"/>
          </p:cNvSpPr>
          <p:nvPr>
            <p:ph type="sldNum" sz="quarter" idx="12"/>
          </p:nvPr>
        </p:nvSpPr>
        <p:spPr/>
        <p:txBody>
          <a:bodyPr/>
          <a:lstStyle/>
          <a:p>
            <a:fld id="{34A3F748-31DA-4297-96EF-69DC737B5DDE}" type="slidenum">
              <a:rPr lang="en-US" smtClean="0"/>
              <a:pPr/>
              <a:t>18</a:t>
            </a:fld>
            <a:endParaRPr lang="en-US" dirty="0"/>
          </a:p>
        </p:txBody>
      </p:sp>
    </p:spTree>
    <p:extLst>
      <p:ext uri="{BB962C8B-B14F-4D97-AF65-F5344CB8AC3E}">
        <p14:creationId xmlns:p14="http://schemas.microsoft.com/office/powerpoint/2010/main" val="345203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8994" y="166259"/>
            <a:ext cx="7097167" cy="756418"/>
          </a:xfrm>
        </p:spPr>
        <p:txBody>
          <a:bodyPr>
            <a:normAutofit fontScale="90000"/>
          </a:bodyPr>
          <a:lstStyle/>
          <a:p>
            <a:pPr>
              <a:defRPr/>
            </a:pPr>
            <a:r>
              <a:rPr lang="en-US" sz="3100" dirty="0"/>
              <a:t>Student</a:t>
            </a:r>
            <a:r>
              <a:rPr lang="en-US" sz="3200" dirty="0"/>
              <a:t> Discipline and Attendance (SDA) &amp; Discipline Data Comparison</a:t>
            </a:r>
          </a:p>
        </p:txBody>
      </p:sp>
      <p:pic>
        <p:nvPicPr>
          <p:cNvPr id="8" name="Graphic 7" descr="Magnifying glass with solid fill">
            <a:extLst>
              <a:ext uri="{FF2B5EF4-FFF2-40B4-BE49-F238E27FC236}">
                <a16:creationId xmlns:a16="http://schemas.microsoft.com/office/drawing/2014/main" id="{E8859393-6485-A4D3-61F3-6B22DBBF0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0827" y="182033"/>
            <a:ext cx="901385" cy="901385"/>
          </a:xfrm>
          <a:prstGeom prst="rect">
            <a:avLst/>
          </a:prstGeom>
        </p:spPr>
      </p:pic>
      <p:pic>
        <p:nvPicPr>
          <p:cNvPr id="6" name="Content Placeholder 5" descr="Example of the SPED Discipline: School Discipline and Attendance &amp; Special Education Discipline Data Comparison Report">
            <a:extLst>
              <a:ext uri="{FF2B5EF4-FFF2-40B4-BE49-F238E27FC236}">
                <a16:creationId xmlns:a16="http://schemas.microsoft.com/office/drawing/2014/main" id="{11341D41-2121-4CF0-BCEE-D322D82660F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39058" y="1162791"/>
            <a:ext cx="8095699" cy="5440695"/>
          </a:xfrm>
          <a:prstGeom prst="rect">
            <a:avLst/>
          </a:prstGeom>
          <a:ln>
            <a:noFill/>
          </a:ln>
          <a:effectLst>
            <a:outerShdw blurRad="292100" dist="139700" dir="2700000" algn="tl" rotWithShape="0">
              <a:srgbClr val="333333">
                <a:alpha val="65000"/>
              </a:srgbClr>
            </a:outerShdw>
          </a:effectLst>
        </p:spPr>
      </p:pic>
      <p:sp>
        <p:nvSpPr>
          <p:cNvPr id="7" name="Oval 6" descr="Circle of the Difference line indicating small differences between the 2 data sets. ">
            <a:extLst>
              <a:ext uri="{FF2B5EF4-FFF2-40B4-BE49-F238E27FC236}">
                <a16:creationId xmlns:a16="http://schemas.microsoft.com/office/drawing/2014/main" id="{4EF85715-2A8B-4E97-B484-4CFF93CC7C5E}"/>
              </a:ext>
            </a:extLst>
          </p:cNvPr>
          <p:cNvSpPr/>
          <p:nvPr/>
        </p:nvSpPr>
        <p:spPr>
          <a:xfrm>
            <a:off x="2250474" y="5181600"/>
            <a:ext cx="7706326" cy="80356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886A3F5A-582D-BBD2-E8ED-3C7B4BEDCDAD}"/>
              </a:ext>
            </a:extLst>
          </p:cNvPr>
          <p:cNvSpPr>
            <a:spLocks noGrp="1"/>
          </p:cNvSpPr>
          <p:nvPr>
            <p:ph type="sldNum" sz="quarter" idx="12"/>
          </p:nvPr>
        </p:nvSpPr>
        <p:spPr/>
        <p:txBody>
          <a:bodyPr/>
          <a:lstStyle/>
          <a:p>
            <a:fld id="{34A3F748-31DA-4297-96EF-69DC737B5DDE}" type="slidenum">
              <a:rPr lang="en-US" smtClean="0"/>
              <a:pPr/>
              <a:t>19</a:t>
            </a:fld>
            <a:endParaRPr lang="en-US" dirty="0"/>
          </a:p>
        </p:txBody>
      </p:sp>
    </p:spTree>
    <p:extLst>
      <p:ext uri="{BB962C8B-B14F-4D97-AF65-F5344CB8AC3E}">
        <p14:creationId xmlns:p14="http://schemas.microsoft.com/office/powerpoint/2010/main" val="226293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pPr>
              <a:defRPr/>
            </a:pPr>
            <a:r>
              <a:rPr lang="en-US" dirty="0"/>
              <a:t>AGENDA</a:t>
            </a:r>
          </a:p>
        </p:txBody>
      </p:sp>
      <p:sp>
        <p:nvSpPr>
          <p:cNvPr id="683010" name="Content Placeholder 1"/>
          <p:cNvSpPr>
            <a:spLocks noGrp="1"/>
          </p:cNvSpPr>
          <p:nvPr>
            <p:ph idx="1"/>
          </p:nvPr>
        </p:nvSpPr>
        <p:spPr/>
        <p:txBody>
          <a:bodyPr anchor="ctr">
            <a:normAutofit lnSpcReduction="10000"/>
          </a:bodyPr>
          <a:lstStyle/>
          <a:p>
            <a:pPr>
              <a:lnSpc>
                <a:spcPct val="150000"/>
              </a:lnSpc>
            </a:pPr>
            <a:r>
              <a:rPr lang="en-US" altLang="en-US" sz="3600" dirty="0">
                <a:solidFill>
                  <a:schemeClr val="tx1">
                    <a:lumMod val="50000"/>
                  </a:schemeClr>
                </a:solidFill>
                <a:cs typeface="Dreaming Outloud Pro" panose="03050502040302030504" pitchFamily="66" charset="0"/>
              </a:rPr>
              <a:t>Deadlines</a:t>
            </a:r>
          </a:p>
          <a:p>
            <a:pPr>
              <a:lnSpc>
                <a:spcPct val="150000"/>
              </a:lnSpc>
            </a:pPr>
            <a:r>
              <a:rPr lang="en-US" altLang="en-US" sz="3600" dirty="0">
                <a:solidFill>
                  <a:schemeClr val="tx1">
                    <a:lumMod val="50000"/>
                  </a:schemeClr>
                </a:solidFill>
                <a:cs typeface="Dreaming Outloud Pro" panose="03050502040302030504" pitchFamily="66" charset="0"/>
              </a:rPr>
              <a:t>Error Reports</a:t>
            </a:r>
          </a:p>
          <a:p>
            <a:pPr>
              <a:lnSpc>
                <a:spcPct val="150000"/>
              </a:lnSpc>
            </a:pPr>
            <a:r>
              <a:rPr lang="en-US" altLang="en-US" sz="3600" dirty="0">
                <a:solidFill>
                  <a:schemeClr val="tx1">
                    <a:lumMod val="50000"/>
                  </a:schemeClr>
                </a:solidFill>
                <a:cs typeface="Dreaming Outloud Pro" panose="03050502040302030504" pitchFamily="66" charset="0"/>
              </a:rPr>
              <a:t>Detail Reports</a:t>
            </a:r>
          </a:p>
          <a:p>
            <a:pPr>
              <a:lnSpc>
                <a:spcPct val="150000"/>
              </a:lnSpc>
            </a:pPr>
            <a:r>
              <a:rPr lang="en-US" altLang="en-US" sz="3600" dirty="0">
                <a:solidFill>
                  <a:schemeClr val="tx1">
                    <a:lumMod val="50000"/>
                  </a:schemeClr>
                </a:solidFill>
                <a:cs typeface="Dreaming Outloud Pro" panose="03050502040302030504" pitchFamily="66" charset="0"/>
              </a:rPr>
              <a:t>Signature Reports </a:t>
            </a:r>
          </a:p>
          <a:p>
            <a:pPr>
              <a:lnSpc>
                <a:spcPct val="150000"/>
              </a:lnSpc>
            </a:pPr>
            <a:r>
              <a:rPr lang="en-US" altLang="en-US" sz="3600" dirty="0">
                <a:solidFill>
                  <a:schemeClr val="tx1">
                    <a:lumMod val="50000"/>
                  </a:schemeClr>
                </a:solidFill>
                <a:cs typeface="Dreaming Outloud Pro" panose="03050502040302030504" pitchFamily="66" charset="0"/>
              </a:rPr>
              <a:t>Final Submission to CDE</a:t>
            </a:r>
            <a:endParaRPr lang="en-US" altLang="en-US" sz="3200" dirty="0">
              <a:solidFill>
                <a:schemeClr val="tx1">
                  <a:lumMod val="50000"/>
                </a:schemeClr>
              </a:solidFill>
              <a:cs typeface="Dreaming Outloud Pro" panose="03050502040302030504" pitchFamily="66" charset="0"/>
            </a:endParaRPr>
          </a:p>
        </p:txBody>
      </p:sp>
      <p:sp>
        <p:nvSpPr>
          <p:cNvPr id="2" name="Slide Number Placeholder 1">
            <a:extLst>
              <a:ext uri="{FF2B5EF4-FFF2-40B4-BE49-F238E27FC236}">
                <a16:creationId xmlns:a16="http://schemas.microsoft.com/office/drawing/2014/main" id="{95D811DD-BAB4-5773-6FCD-81E5F8D8EBB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89884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456C-1A3E-4675-A9E6-02D01932F514}"/>
              </a:ext>
            </a:extLst>
          </p:cNvPr>
          <p:cNvSpPr>
            <a:spLocks noGrp="1"/>
          </p:cNvSpPr>
          <p:nvPr>
            <p:ph type="title"/>
          </p:nvPr>
        </p:nvSpPr>
        <p:spPr>
          <a:xfrm>
            <a:off x="714019" y="295703"/>
            <a:ext cx="6081865" cy="756418"/>
          </a:xfrm>
          <a:ln>
            <a:noFill/>
          </a:ln>
        </p:spPr>
        <p:txBody>
          <a:bodyPr>
            <a:normAutofit/>
          </a:bodyPr>
          <a:lstStyle/>
          <a:p>
            <a:r>
              <a:rPr lang="en-US" sz="2800" dirty="0">
                <a:cs typeface="Segoe UI"/>
              </a:rPr>
              <a:t>SDA &amp; Discipline Data Comparison</a:t>
            </a:r>
            <a:endParaRPr lang="en-US" sz="2800" dirty="0"/>
          </a:p>
          <a:p>
            <a:endParaRPr lang="en-US" sz="2800" dirty="0"/>
          </a:p>
        </p:txBody>
      </p:sp>
      <p:sp>
        <p:nvSpPr>
          <p:cNvPr id="4" name="TextBox 1">
            <a:extLst>
              <a:ext uri="{FF2B5EF4-FFF2-40B4-BE49-F238E27FC236}">
                <a16:creationId xmlns:a16="http://schemas.microsoft.com/office/drawing/2014/main" id="{203E1089-A6D6-4546-B924-353C881333C6}"/>
              </a:ext>
            </a:extLst>
          </p:cNvPr>
          <p:cNvSpPr txBox="1"/>
          <p:nvPr/>
        </p:nvSpPr>
        <p:spPr>
          <a:xfrm>
            <a:off x="493776" y="1418970"/>
            <a:ext cx="11073384" cy="39703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tx1">
                    <a:lumMod val="50000"/>
                  </a:schemeClr>
                </a:solidFill>
                <a:cs typeface="Arial"/>
              </a:rPr>
              <a:t>Counts may differ slightly due to the following reasons:​</a:t>
            </a:r>
          </a:p>
          <a:p>
            <a:endParaRPr lang="en-US" sz="2800" dirty="0">
              <a:solidFill>
                <a:schemeClr val="tx1">
                  <a:lumMod val="50000"/>
                </a:schemeClr>
              </a:solidFill>
              <a:cs typeface="Arial"/>
            </a:endParaRPr>
          </a:p>
          <a:p>
            <a:pPr marL="800100" lvl="1" indent="-342900">
              <a:buFont typeface="Arial"/>
              <a:buChar char="•"/>
            </a:pPr>
            <a:r>
              <a:rPr lang="en-US" sz="2800" dirty="0">
                <a:solidFill>
                  <a:schemeClr val="tx1">
                    <a:lumMod val="50000"/>
                  </a:schemeClr>
                </a:solidFill>
                <a:cs typeface="Arial"/>
              </a:rPr>
              <a:t>SPED student designation</a:t>
            </a:r>
          </a:p>
          <a:p>
            <a:pPr lvl="1"/>
            <a:r>
              <a:rPr lang="en-US" sz="2800" dirty="0">
                <a:solidFill>
                  <a:schemeClr val="tx1">
                    <a:lumMod val="50000"/>
                  </a:schemeClr>
                </a:solidFill>
                <a:cs typeface="Arial"/>
              </a:rPr>
              <a:t>Example – If student is in Special Education at any time during year, they are designated as SPED for SDA. However, SPED Discipline should only include the record if student had an active IEP at the time of the Action. ​</a:t>
            </a:r>
          </a:p>
          <a:p>
            <a:pPr marL="800100" lvl="1" indent="-342900">
              <a:buFont typeface="Arial"/>
              <a:buChar char="•"/>
            </a:pPr>
            <a:endParaRPr lang="en-US" sz="2800" dirty="0">
              <a:solidFill>
                <a:schemeClr val="tx1">
                  <a:lumMod val="50000"/>
                </a:schemeClr>
              </a:solidFill>
              <a:cs typeface="Arial"/>
            </a:endParaRPr>
          </a:p>
          <a:p>
            <a:pPr marL="800100" lvl="1" indent="-342900">
              <a:buFont typeface="Arial"/>
              <a:buChar char="•"/>
            </a:pPr>
            <a:r>
              <a:rPr lang="en-US" sz="2800" dirty="0">
                <a:solidFill>
                  <a:schemeClr val="tx1">
                    <a:lumMod val="50000"/>
                  </a:schemeClr>
                </a:solidFill>
                <a:cs typeface="Arial"/>
              </a:rPr>
              <a:t>SDA reports the most severe action and SPED Discipline reports all actions. ​</a:t>
            </a:r>
          </a:p>
        </p:txBody>
      </p:sp>
      <p:pic>
        <p:nvPicPr>
          <p:cNvPr id="5" name="Graphic 4" descr="Magnifying glass with solid fill">
            <a:extLst>
              <a:ext uri="{FF2B5EF4-FFF2-40B4-BE49-F238E27FC236}">
                <a16:creationId xmlns:a16="http://schemas.microsoft.com/office/drawing/2014/main" id="{FD26DB4C-39F5-8FE0-5655-A1B89E7697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3581" y="150736"/>
            <a:ext cx="901385" cy="901385"/>
          </a:xfrm>
          <a:prstGeom prst="rect">
            <a:avLst/>
          </a:prstGeom>
        </p:spPr>
      </p:pic>
      <p:sp>
        <p:nvSpPr>
          <p:cNvPr id="3" name="Slide Number Placeholder 2">
            <a:extLst>
              <a:ext uri="{FF2B5EF4-FFF2-40B4-BE49-F238E27FC236}">
                <a16:creationId xmlns:a16="http://schemas.microsoft.com/office/drawing/2014/main" id="{7A805826-3C1B-4DD7-92D6-7AA8371771FB}"/>
              </a:ext>
            </a:extLst>
          </p:cNvPr>
          <p:cNvSpPr>
            <a:spLocks noGrp="1"/>
          </p:cNvSpPr>
          <p:nvPr>
            <p:ph type="sldNum" sz="quarter" idx="12"/>
          </p:nvPr>
        </p:nvSpPr>
        <p:spPr/>
        <p:txBody>
          <a:bodyPr/>
          <a:lstStyle/>
          <a:p>
            <a:fld id="{34A3F748-31DA-4297-96EF-69DC737B5DDE}" type="slidenum">
              <a:rPr lang="en-US" smtClean="0"/>
              <a:pPr/>
              <a:t>20</a:t>
            </a:fld>
            <a:endParaRPr lang="en-US" dirty="0"/>
          </a:p>
        </p:txBody>
      </p:sp>
    </p:spTree>
    <p:extLst>
      <p:ext uri="{BB962C8B-B14F-4D97-AF65-F5344CB8AC3E}">
        <p14:creationId xmlns:p14="http://schemas.microsoft.com/office/powerpoint/2010/main" val="198300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F9D6-9FA2-4AF1-93A5-801787A136CE}"/>
              </a:ext>
            </a:extLst>
          </p:cNvPr>
          <p:cNvSpPr>
            <a:spLocks noGrp="1"/>
          </p:cNvSpPr>
          <p:nvPr>
            <p:ph type="ctrTitle"/>
          </p:nvPr>
        </p:nvSpPr>
        <p:spPr/>
        <p:txBody>
          <a:bodyPr/>
          <a:lstStyle/>
          <a:p>
            <a:r>
              <a:rPr lang="en-US" dirty="0">
                <a:noFill/>
              </a:rPr>
              <a:t>Signed Reports Intro</a:t>
            </a:r>
          </a:p>
        </p:txBody>
      </p:sp>
      <p:sp>
        <p:nvSpPr>
          <p:cNvPr id="4" name="Content Placeholder 3"/>
          <p:cNvSpPr>
            <a:spLocks noGrp="1"/>
          </p:cNvSpPr>
          <p:nvPr>
            <p:ph sz="quarter" idx="4294967295"/>
          </p:nvPr>
        </p:nvSpPr>
        <p:spPr>
          <a:xfrm>
            <a:off x="1774456" y="1057044"/>
            <a:ext cx="8643088" cy="5414963"/>
          </a:xfrm>
        </p:spPr>
        <p:txBody>
          <a:bodyPr/>
          <a:lstStyle/>
          <a:p>
            <a:pPr marL="45720" indent="0" algn="ctr">
              <a:buNone/>
            </a:pPr>
            <a:r>
              <a:rPr lang="en-US" sz="4000" dirty="0">
                <a:solidFill>
                  <a:schemeClr val="bg1"/>
                </a:solidFill>
              </a:rPr>
              <a:t>By August 17</a:t>
            </a:r>
          </a:p>
          <a:p>
            <a:pPr marL="45720" indent="0" algn="ctr">
              <a:buNone/>
            </a:pPr>
            <a:r>
              <a:rPr lang="en-US" sz="4800" cap="small" spc="2000" dirty="0">
                <a:solidFill>
                  <a:schemeClr val="bg1"/>
                </a:solidFill>
                <a:latin typeface="Museo 500" panose="02000000000000000000" pitchFamily="50" charset="0"/>
              </a:rPr>
              <a:t>Signed Reports</a:t>
            </a:r>
          </a:p>
          <a:p>
            <a:pPr marL="45720" indent="0" algn="ctr">
              <a:buNone/>
            </a:pPr>
            <a:endParaRPr lang="en-US" dirty="0"/>
          </a:p>
          <a:p>
            <a:pPr marL="45720" indent="0" algn="ctr">
              <a:buNone/>
            </a:pPr>
            <a:r>
              <a:rPr lang="en-US" sz="3600" dirty="0">
                <a:solidFill>
                  <a:schemeClr val="bg1"/>
                </a:solidFill>
              </a:rPr>
              <a:t>All the reports in the previous section reflect valid and accurate data. These last two reports must be signed and uploaded to the </a:t>
            </a:r>
            <a:r>
              <a:rPr lang="en-US" sz="3600" u="sng" dirty="0">
                <a:solidFill>
                  <a:schemeClr val="bg1"/>
                </a:solidFill>
              </a:rPr>
              <a:t>Data Management System</a:t>
            </a:r>
            <a:r>
              <a:rPr lang="en-US" sz="3600" dirty="0">
                <a:solidFill>
                  <a:schemeClr val="bg1"/>
                </a:solidFill>
              </a:rPr>
              <a:t> by August 17</a:t>
            </a:r>
          </a:p>
        </p:txBody>
      </p:sp>
      <p:sp>
        <p:nvSpPr>
          <p:cNvPr id="5" name="Slide Number Placeholder 1">
            <a:extLst>
              <a:ext uri="{FF2B5EF4-FFF2-40B4-BE49-F238E27FC236}">
                <a16:creationId xmlns:a16="http://schemas.microsoft.com/office/drawing/2014/main" id="{5F055341-5D06-65E0-C96C-A671617DA17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051610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8" name="Title 2"/>
          <p:cNvSpPr>
            <a:spLocks noGrp="1"/>
          </p:cNvSpPr>
          <p:nvPr>
            <p:ph type="title"/>
          </p:nvPr>
        </p:nvSpPr>
        <p:spPr>
          <a:xfrm>
            <a:off x="253442" y="176599"/>
            <a:ext cx="8065168" cy="898524"/>
          </a:xfrm>
        </p:spPr>
        <p:txBody>
          <a:bodyPr anchor="ctr">
            <a:normAutofit/>
          </a:bodyPr>
          <a:lstStyle/>
          <a:p>
            <a:r>
              <a:rPr lang="en-US" altLang="en-US" dirty="0"/>
              <a:t>August 17, 2023, Deadline	</a:t>
            </a:r>
          </a:p>
        </p:txBody>
      </p:sp>
      <p:pic>
        <p:nvPicPr>
          <p:cNvPr id="3" name="Picture 2" descr="Checklist page for Signature reports&#10;">
            <a:extLst>
              <a:ext uri="{FF2B5EF4-FFF2-40B4-BE49-F238E27FC236}">
                <a16:creationId xmlns:a16="http://schemas.microsoft.com/office/drawing/2014/main" id="{2FB6FA31-991A-E6EF-0F8E-2C2B538E5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472" y="192192"/>
            <a:ext cx="7121076" cy="1302097"/>
          </a:xfrm>
          <a:prstGeom prst="rect">
            <a:avLst/>
          </a:prstGeom>
        </p:spPr>
      </p:pic>
      <p:sp>
        <p:nvSpPr>
          <p:cNvPr id="6" name="Content Placeholder 1"/>
          <p:cNvSpPr>
            <a:spLocks noGrp="1"/>
          </p:cNvSpPr>
          <p:nvPr>
            <p:ph idx="1"/>
          </p:nvPr>
        </p:nvSpPr>
        <p:spPr>
          <a:xfrm>
            <a:off x="838200" y="1554480"/>
            <a:ext cx="10515600" cy="4608576"/>
          </a:xfrm>
        </p:spPr>
        <p:txBody>
          <a:bodyPr vert="horz" lIns="0" tIns="0" rIns="0" bIns="45720" rtlCol="0" anchor="t">
            <a:normAutofit lnSpcReduction="10000"/>
          </a:bodyPr>
          <a:lstStyle/>
          <a:p>
            <a:pPr>
              <a:defRPr/>
            </a:pPr>
            <a:r>
              <a:rPr lang="en-US" sz="2800" dirty="0">
                <a:solidFill>
                  <a:schemeClr val="tx1">
                    <a:lumMod val="50000"/>
                  </a:schemeClr>
                </a:solidFill>
              </a:rPr>
              <a:t>Summary of final approval and report submission.</a:t>
            </a:r>
          </a:p>
          <a:p>
            <a:pPr lvl="1">
              <a:buFont typeface="Wingdings" panose="05000000000000000000" pitchFamily="2" charset="2"/>
              <a:buChar char="ü"/>
              <a:defRPr/>
            </a:pPr>
            <a:r>
              <a:rPr lang="en-US" sz="2400" dirty="0">
                <a:solidFill>
                  <a:schemeClr val="tx1">
                    <a:lumMod val="50000"/>
                  </a:schemeClr>
                </a:solidFill>
              </a:rPr>
              <a:t>Date by which the Administrative Unit must approve their completed Special Education Discipline Data Collection Snapshot and;</a:t>
            </a:r>
          </a:p>
          <a:p>
            <a:pPr lvl="1">
              <a:buFont typeface="Wingdings" panose="05000000000000000000" pitchFamily="2" charset="2"/>
              <a:buChar char="ü"/>
              <a:defRPr/>
            </a:pPr>
            <a:r>
              <a:rPr lang="en-US" sz="2400" dirty="0">
                <a:solidFill>
                  <a:schemeClr val="tx1">
                    <a:lumMod val="50000"/>
                  </a:schemeClr>
                </a:solidFill>
              </a:rPr>
              <a:t>Electronically SUBMIT the data to CDE via the Data Pipeline, </a:t>
            </a:r>
          </a:p>
          <a:p>
            <a:pPr lvl="1">
              <a:buFont typeface="Wingdings" panose="05000000000000000000" pitchFamily="2" charset="2"/>
              <a:buChar char="ü"/>
              <a:defRPr/>
            </a:pPr>
            <a:r>
              <a:rPr lang="en-US" sz="2400" dirty="0">
                <a:solidFill>
                  <a:schemeClr val="tx1">
                    <a:lumMod val="50000"/>
                  </a:schemeClr>
                </a:solidFill>
              </a:rPr>
              <a:t>Verifying that it’s valid and reliable by uploading the signed Data Summary Report (exported to PDF) (all 10 pages) and the Year-to-Year Report (exported to PDF) (all 1 page) along with explanations for flags document (if applicable) to the Data Management System. </a:t>
            </a:r>
          </a:p>
          <a:p>
            <a:pPr lvl="2">
              <a:defRPr/>
            </a:pPr>
            <a:r>
              <a:rPr lang="en-US" sz="2200" dirty="0">
                <a:solidFill>
                  <a:schemeClr val="tx1">
                    <a:lumMod val="50000"/>
                  </a:schemeClr>
                </a:solidFill>
              </a:rPr>
              <a:t>Please upload the Data Summary Report and Year-to-Year Report together in one PDF. The Flag Explanations document should be uploaded separately in a word document. </a:t>
            </a:r>
          </a:p>
          <a:p>
            <a:pPr lvl="1">
              <a:buFont typeface="Wingdings" panose="05000000000000000000" pitchFamily="2" charset="2"/>
              <a:buChar char="ü"/>
              <a:defRPr/>
            </a:pPr>
            <a:r>
              <a:rPr lang="en-US" sz="2400" dirty="0">
                <a:solidFill>
                  <a:schemeClr val="tx1">
                    <a:lumMod val="50000"/>
                  </a:schemeClr>
                </a:solidFill>
              </a:rPr>
              <a:t>Districts send District Authority Sign-Off Form to Administrative Unit Respondent (This report is found in the Special Ed Discipline </a:t>
            </a:r>
            <a:r>
              <a:rPr lang="en-US" sz="2400" u="sng" dirty="0">
                <a:solidFill>
                  <a:schemeClr val="tx1">
                    <a:lumMod val="50000"/>
                  </a:schemeClr>
                </a:solidFill>
              </a:rPr>
              <a:t>Interchange</a:t>
            </a:r>
            <a:r>
              <a:rPr lang="en-US" sz="2400" dirty="0">
                <a:solidFill>
                  <a:schemeClr val="tx1">
                    <a:lumMod val="50000"/>
                  </a:schemeClr>
                </a:solidFill>
              </a:rPr>
              <a:t> in COGNOS)</a:t>
            </a:r>
          </a:p>
          <a:p>
            <a:pPr marL="457200" lvl="1" indent="0">
              <a:buNone/>
              <a:defRPr/>
            </a:pPr>
            <a:endParaRPr lang="en-US" sz="2400" b="1" dirty="0">
              <a:solidFill>
                <a:schemeClr val="tx1">
                  <a:lumMod val="50000"/>
                </a:schemeClr>
              </a:solidFill>
            </a:endParaRPr>
          </a:p>
          <a:p>
            <a:pPr marL="457200" lvl="1" indent="0">
              <a:buNone/>
              <a:defRPr/>
            </a:pPr>
            <a:endParaRPr lang="en-US" sz="2400" dirty="0">
              <a:solidFill>
                <a:schemeClr val="tx1">
                  <a:lumMod val="50000"/>
                </a:schemeClr>
              </a:solidFill>
            </a:endParaRPr>
          </a:p>
        </p:txBody>
      </p:sp>
      <p:sp>
        <p:nvSpPr>
          <p:cNvPr id="2" name="Slide Number Placeholder 1">
            <a:extLst>
              <a:ext uri="{FF2B5EF4-FFF2-40B4-BE49-F238E27FC236}">
                <a16:creationId xmlns:a16="http://schemas.microsoft.com/office/drawing/2014/main" id="{8F167A15-3BE5-7D33-20C2-13157E74E8B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998049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SIGNATURE REPORTS</a:t>
            </a:r>
          </a:p>
        </p:txBody>
      </p:sp>
      <p:sp>
        <p:nvSpPr>
          <p:cNvPr id="5" name="Content Placeholder 4"/>
          <p:cNvSpPr>
            <a:spLocks noGrp="1"/>
          </p:cNvSpPr>
          <p:nvPr>
            <p:ph sz="half" idx="1"/>
          </p:nvPr>
        </p:nvSpPr>
        <p:spPr>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45720" indent="0" algn="ctr">
              <a:buNone/>
              <a:defRPr/>
            </a:pPr>
            <a:r>
              <a:rPr lang="en-US" dirty="0"/>
              <a:t>ADMINISTRATIVE UNIT</a:t>
            </a:r>
          </a:p>
          <a:p>
            <a:pPr marL="45720" indent="0" algn="ctr">
              <a:buNone/>
              <a:defRPr/>
            </a:pPr>
            <a:endParaRPr lang="en-US" dirty="0"/>
          </a:p>
          <a:p>
            <a:pPr marL="502920">
              <a:buFont typeface="Wingdings" pitchFamily="2" charset="2"/>
              <a:buChar char="v"/>
              <a:defRPr/>
            </a:pPr>
            <a:r>
              <a:rPr lang="en-US" dirty="0"/>
              <a:t>SPED Discipline Data Summary Report (10 Pages)</a:t>
            </a:r>
            <a:endParaRPr lang="en-US" dirty="0">
              <a:cs typeface="Calibri"/>
            </a:endParaRPr>
          </a:p>
          <a:p>
            <a:pPr marL="502920">
              <a:buFont typeface="Wingdings" pitchFamily="2" charset="2"/>
              <a:buChar char="v"/>
              <a:defRPr/>
            </a:pPr>
            <a:r>
              <a:rPr lang="en-US" dirty="0"/>
              <a:t>SPED Discipline Year-to-Year Comparison Type of Disciplines Report (1 Page)</a:t>
            </a:r>
            <a:endParaRPr lang="en-US" dirty="0">
              <a:cs typeface="Calibri"/>
            </a:endParaRPr>
          </a:p>
          <a:p>
            <a:pPr marL="502920">
              <a:buFont typeface="Wingdings" pitchFamily="2" charset="2"/>
              <a:buChar char="v"/>
              <a:defRPr/>
            </a:pPr>
            <a:r>
              <a:rPr lang="en-US" dirty="0"/>
              <a:t>Year-to-Year Flag Explanation Document (Word)</a:t>
            </a:r>
          </a:p>
          <a:p>
            <a:pPr marL="502920">
              <a:buFont typeface="Wingdings" charset="2"/>
              <a:buChar char="§"/>
              <a:defRPr/>
            </a:pPr>
            <a:endParaRPr lang="en-US" dirty="0"/>
          </a:p>
          <a:p>
            <a:pPr marL="502920">
              <a:buFont typeface="Wingdings" charset="2"/>
              <a:buChar char="§"/>
              <a:defRPr/>
            </a:pPr>
            <a:endParaRPr lang="en-US" dirty="0"/>
          </a:p>
        </p:txBody>
      </p:sp>
      <p:sp>
        <p:nvSpPr>
          <p:cNvPr id="4" name="Content Placeholder 3"/>
          <p:cNvSpPr>
            <a:spLocks noGrp="1"/>
          </p:cNvSpPr>
          <p:nvPr>
            <p:ph sz="half" idx="2"/>
          </p:nvPr>
        </p:nvSpPr>
        <p:spPr>
          <a:solidFill>
            <a:schemeClr val="tx1">
              <a:lumMod val="20000"/>
              <a:lumOff val="80000"/>
            </a:schemeClr>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marL="45720" indent="0" algn="ctr">
              <a:buNone/>
              <a:tabLst>
                <a:tab pos="3832225" algn="l"/>
              </a:tabLst>
              <a:defRPr/>
            </a:pPr>
            <a:r>
              <a:rPr lang="en-US" dirty="0"/>
              <a:t>DISTRICT </a:t>
            </a:r>
          </a:p>
          <a:p>
            <a:pPr marL="502920">
              <a:buFont typeface="Wingdings" charset="2"/>
              <a:buChar char="§"/>
              <a:defRPr/>
            </a:pPr>
            <a:endParaRPr lang="en-US" dirty="0"/>
          </a:p>
          <a:p>
            <a:pPr marL="502920">
              <a:buFont typeface="Wingdings" pitchFamily="2" charset="2"/>
              <a:buChar char="v"/>
              <a:defRPr/>
            </a:pPr>
            <a:r>
              <a:rPr lang="en-US" dirty="0"/>
              <a:t>District Authority Sign-Off Form</a:t>
            </a:r>
          </a:p>
          <a:p>
            <a:pPr marL="45720" indent="0">
              <a:buNone/>
              <a:defRPr/>
            </a:pPr>
            <a:endParaRPr lang="en-US" dirty="0"/>
          </a:p>
          <a:p>
            <a:pPr marL="502920" lvl="1" indent="0">
              <a:buNone/>
              <a:defRPr/>
            </a:pPr>
            <a:r>
              <a:rPr lang="en-US" dirty="0"/>
              <a:t>(requested by Special Education Directors for data assurance purposes and found on the Special Ed Discipline </a:t>
            </a:r>
            <a:r>
              <a:rPr lang="en-US" u="sng" dirty="0"/>
              <a:t>Interchange</a:t>
            </a:r>
            <a:r>
              <a:rPr lang="en-US" dirty="0"/>
              <a:t> in COGNOS)</a:t>
            </a:r>
          </a:p>
          <a:p>
            <a:pPr marL="502920" lvl="1" indent="0">
              <a:buNone/>
              <a:defRPr/>
            </a:pPr>
            <a:r>
              <a:rPr lang="en-US" dirty="0">
                <a:cs typeface="Calibri" panose="020F0502020204030204"/>
              </a:rPr>
              <a:t>*Do Not to send to CDE – for your records</a:t>
            </a:r>
          </a:p>
        </p:txBody>
      </p:sp>
      <p:pic>
        <p:nvPicPr>
          <p:cNvPr id="6" name="Graphic 5" descr="Signature with solid fill">
            <a:extLst>
              <a:ext uri="{FF2B5EF4-FFF2-40B4-BE49-F238E27FC236}">
                <a16:creationId xmlns:a16="http://schemas.microsoft.com/office/drawing/2014/main" id="{E74E38BF-DE27-222E-7E82-9D2426A189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4333" y="37782"/>
            <a:ext cx="914400" cy="914400"/>
          </a:xfrm>
          <a:prstGeom prst="rect">
            <a:avLst/>
          </a:prstGeom>
        </p:spPr>
      </p:pic>
      <p:sp>
        <p:nvSpPr>
          <p:cNvPr id="3" name="Slide Number Placeholder 1">
            <a:extLst>
              <a:ext uri="{FF2B5EF4-FFF2-40B4-BE49-F238E27FC236}">
                <a16:creationId xmlns:a16="http://schemas.microsoft.com/office/drawing/2014/main" id="{BDF7EBF6-8C16-B062-3B7A-ED43064B15D6}"/>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0580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to Find the District Authority Sign-Off Form</a:t>
            </a:r>
          </a:p>
        </p:txBody>
      </p:sp>
      <p:sp>
        <p:nvSpPr>
          <p:cNvPr id="7" name="Rectangle 6"/>
          <p:cNvSpPr/>
          <p:nvPr/>
        </p:nvSpPr>
        <p:spPr>
          <a:xfrm>
            <a:off x="1967785" y="1221871"/>
            <a:ext cx="6783035" cy="646331"/>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solidFill>
                  <a:schemeClr val="tx1">
                    <a:lumMod val="50000"/>
                  </a:schemeClr>
                </a:solidFill>
              </a:rPr>
              <a:t>District responsibility (DIS role)</a:t>
            </a:r>
          </a:p>
          <a:p>
            <a:pPr marL="285750" indent="-285750">
              <a:buFont typeface="Arial" panose="020B0604020202020204" pitchFamily="34" charset="0"/>
              <a:buChar char="•"/>
            </a:pPr>
            <a:r>
              <a:rPr lang="en-US" dirty="0">
                <a:solidFill>
                  <a:schemeClr val="tx1">
                    <a:lumMod val="50000"/>
                  </a:schemeClr>
                </a:solidFill>
              </a:rPr>
              <a:t>Found under Cognos Reports/Special Ed Discipline Interchange</a:t>
            </a:r>
            <a:endParaRPr lang="en-US" dirty="0">
              <a:solidFill>
                <a:schemeClr val="tx1">
                  <a:lumMod val="50000"/>
                </a:schemeClr>
              </a:solidFill>
              <a:cs typeface="Calibri"/>
            </a:endParaRPr>
          </a:p>
        </p:txBody>
      </p:sp>
      <p:pic>
        <p:nvPicPr>
          <p:cNvPr id="17" name="Picture 2" descr="Screenshot of the Data Pipeline Menu, Cognos Reports selected. ">
            <a:extLst>
              <a:ext uri="{FF2B5EF4-FFF2-40B4-BE49-F238E27FC236}">
                <a16:creationId xmlns:a16="http://schemas.microsoft.com/office/drawing/2014/main" id="{929BAAC1-5182-68E6-910B-277F2CB2CA6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353" b="43193"/>
          <a:stretch/>
        </p:blipFill>
        <p:spPr bwMode="auto">
          <a:xfrm>
            <a:off x="2096243" y="1860521"/>
            <a:ext cx="8775192" cy="238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descr="To access the District Authority Sign Off Form&#10;Select Cognos Report&#10;Special Education Interchange&#10;District Authority Sign-Off Form">
            <a:extLst>
              <a:ext uri="{FF2B5EF4-FFF2-40B4-BE49-F238E27FC236}">
                <a16:creationId xmlns:a16="http://schemas.microsoft.com/office/drawing/2014/main" id="{54A75206-2264-BC22-B963-993063602DE1}"/>
              </a:ext>
            </a:extLst>
          </p:cNvPr>
          <p:cNvGrpSpPr/>
          <p:nvPr/>
        </p:nvGrpSpPr>
        <p:grpSpPr>
          <a:xfrm>
            <a:off x="2979579" y="2208949"/>
            <a:ext cx="8040383" cy="3397339"/>
            <a:chOff x="2979579" y="2208949"/>
            <a:chExt cx="8040383" cy="3397339"/>
          </a:xfrm>
        </p:grpSpPr>
        <p:pic>
          <p:nvPicPr>
            <p:cNvPr id="3" name="Picture 2" descr="Cognos reports menu of report groups. ">
              <a:extLst>
                <a:ext uri="{FF2B5EF4-FFF2-40B4-BE49-F238E27FC236}">
                  <a16:creationId xmlns:a16="http://schemas.microsoft.com/office/drawing/2014/main" id="{EA9FE933-F0A0-4B63-BDB4-C7D43E3E9091}"/>
                </a:ext>
              </a:extLst>
            </p:cNvPr>
            <p:cNvPicPr>
              <a:picLocks noChangeAspect="1"/>
            </p:cNvPicPr>
            <p:nvPr/>
          </p:nvPicPr>
          <p:blipFill>
            <a:blip r:embed="rId3"/>
            <a:stretch>
              <a:fillRect/>
            </a:stretch>
          </p:blipFill>
          <p:spPr>
            <a:xfrm>
              <a:off x="3141977" y="2208949"/>
              <a:ext cx="2566186" cy="3397339"/>
            </a:xfrm>
            <a:prstGeom prst="rect">
              <a:avLst/>
            </a:prstGeom>
          </p:spPr>
        </p:pic>
        <p:sp>
          <p:nvSpPr>
            <p:cNvPr id="5" name="Rectangle 4" descr="Indicates to select the Special Education Discipline Interchange to find the District Authority Sign Off Form. "/>
            <p:cNvSpPr/>
            <p:nvPr/>
          </p:nvSpPr>
          <p:spPr>
            <a:xfrm>
              <a:off x="3183755" y="2879691"/>
              <a:ext cx="2175548" cy="38602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descr="Menu of reports within the Special Education Interchange. ">
              <a:extLst>
                <a:ext uri="{FF2B5EF4-FFF2-40B4-BE49-F238E27FC236}">
                  <a16:creationId xmlns:a16="http://schemas.microsoft.com/office/drawing/2014/main" id="{32038CDB-25E3-4097-B0D7-AEFB0C5CF5BF}"/>
                </a:ext>
              </a:extLst>
            </p:cNvPr>
            <p:cNvPicPr>
              <a:picLocks noChangeAspect="1"/>
            </p:cNvPicPr>
            <p:nvPr/>
          </p:nvPicPr>
          <p:blipFill>
            <a:blip r:embed="rId4"/>
            <a:stretch>
              <a:fillRect/>
            </a:stretch>
          </p:blipFill>
          <p:spPr>
            <a:xfrm>
              <a:off x="5791014" y="2666285"/>
              <a:ext cx="5228948" cy="2484215"/>
            </a:xfrm>
            <a:prstGeom prst="rect">
              <a:avLst/>
            </a:prstGeom>
          </p:spPr>
        </p:pic>
        <p:sp>
          <p:nvSpPr>
            <p:cNvPr id="6" name="Rectangle 5" descr="Indicates the District Authority Sign-off form"/>
            <p:cNvSpPr/>
            <p:nvPr/>
          </p:nvSpPr>
          <p:spPr>
            <a:xfrm>
              <a:off x="6096000" y="3937295"/>
              <a:ext cx="2407298" cy="306458"/>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Arrow Connector 9">
              <a:extLst>
                <a:ext uri="{FF2B5EF4-FFF2-40B4-BE49-F238E27FC236}">
                  <a16:creationId xmlns:a16="http://schemas.microsoft.com/office/drawing/2014/main" id="{751359EE-8388-4DBA-8332-13047FB96531}"/>
                </a:ext>
                <a:ext uri="{C183D7F6-B498-43B3-948B-1728B52AA6E4}">
                  <adec:decorative xmlns:adec="http://schemas.microsoft.com/office/drawing/2017/decorative" val="1"/>
                </a:ext>
              </a:extLst>
            </p:cNvPr>
            <p:cNvCxnSpPr/>
            <p:nvPr/>
          </p:nvCxnSpPr>
          <p:spPr>
            <a:xfrm flipV="1">
              <a:off x="2979579" y="3349693"/>
              <a:ext cx="204179" cy="5876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147ED7D0-C19D-4078-AED4-8A0BE812DE84}"/>
                </a:ext>
                <a:ext uri="{C183D7F6-B498-43B3-948B-1728B52AA6E4}">
                  <adec:decorative xmlns:adec="http://schemas.microsoft.com/office/drawing/2017/decorative" val="1"/>
                </a:ext>
              </a:extLst>
            </p:cNvPr>
            <p:cNvCxnSpPr>
              <a:cxnSpLocks/>
            </p:cNvCxnSpPr>
            <p:nvPr/>
          </p:nvCxnSpPr>
          <p:spPr>
            <a:xfrm>
              <a:off x="5484232" y="3349691"/>
              <a:ext cx="518465" cy="6624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4" name="Slide Number Placeholder 1">
            <a:extLst>
              <a:ext uri="{FF2B5EF4-FFF2-40B4-BE49-F238E27FC236}">
                <a16:creationId xmlns:a16="http://schemas.microsoft.com/office/drawing/2014/main" id="{813E1BB2-B684-904E-2785-160440BAA3C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28682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967" y="296653"/>
            <a:ext cx="2122523" cy="3461604"/>
          </a:xfrm>
          <a:solidFill>
            <a:schemeClr val="bg1">
              <a:lumMod val="85000"/>
            </a:schemeClr>
          </a:solidFill>
        </p:spPr>
        <p:txBody>
          <a:bodyPr anchor="t">
            <a:noAutofit/>
          </a:bodyPr>
          <a:lstStyle/>
          <a:p>
            <a:pPr>
              <a:defRPr/>
            </a:pPr>
            <a:r>
              <a:rPr lang="en-US" sz="2800" b="1" dirty="0">
                <a:latin typeface="Museo Slab 500" panose="02000000000000000000" pitchFamily="50" charset="0"/>
              </a:rPr>
              <a:t>District Authority Sign-Off Form</a:t>
            </a:r>
          </a:p>
        </p:txBody>
      </p:sp>
      <p:sp>
        <p:nvSpPr>
          <p:cNvPr id="2" name="Content Placeholder 1"/>
          <p:cNvSpPr>
            <a:spLocks noGrp="1"/>
          </p:cNvSpPr>
          <p:nvPr>
            <p:ph idx="1"/>
          </p:nvPr>
        </p:nvSpPr>
        <p:spPr>
          <a:xfrm>
            <a:off x="3733369" y="296653"/>
            <a:ext cx="7952663" cy="6334017"/>
          </a:xfrm>
          <a:solidFill>
            <a:schemeClr val="bg1">
              <a:lumMod val="95000"/>
            </a:schemeClr>
          </a:solidFill>
        </p:spPr>
        <p:txBody>
          <a:bodyPr>
            <a:normAutofit/>
          </a:bodyPr>
          <a:lstStyle/>
          <a:p>
            <a:pPr marL="45720" indent="0">
              <a:buNone/>
              <a:defRPr/>
            </a:pPr>
            <a:r>
              <a:rPr lang="en-US" sz="1600" dirty="0">
                <a:solidFill>
                  <a:schemeClr val="tx1">
                    <a:lumMod val="50000"/>
                  </a:schemeClr>
                </a:solidFill>
              </a:rPr>
              <a:t>Report Contains the following data:</a:t>
            </a:r>
          </a:p>
          <a:p>
            <a:pPr marL="388620" indent="-342900">
              <a:buFont typeface="Wingdings" charset="2"/>
              <a:buAutoNum type="arabicPeriod"/>
              <a:defRPr/>
            </a:pPr>
            <a:r>
              <a:rPr lang="en-US" sz="1600" dirty="0">
                <a:solidFill>
                  <a:schemeClr val="tx1">
                    <a:lumMod val="50000"/>
                  </a:schemeClr>
                </a:solidFill>
              </a:rPr>
              <a:t>Unilateral Removals to an Interim Alternative Educational Setting by School Personnel</a:t>
            </a:r>
          </a:p>
          <a:p>
            <a:pPr marL="574675" lvl="1" indent="-209550">
              <a:buFont typeface="Wingdings" charset="2"/>
              <a:buChar char="§"/>
              <a:defRPr/>
            </a:pPr>
            <a:r>
              <a:rPr lang="en-US" sz="1600" dirty="0">
                <a:solidFill>
                  <a:schemeClr val="tx1">
                    <a:lumMod val="50000"/>
                  </a:schemeClr>
                </a:solidFill>
              </a:rPr>
              <a:t>(A) Number of Children (B) Drugs (C) Weapons (D)Serious Bodily Injury</a:t>
            </a:r>
          </a:p>
          <a:p>
            <a:pPr marL="388620" indent="-342900">
              <a:buFont typeface="Wingdings" charset="2"/>
              <a:buAutoNum type="arabicPeriod"/>
              <a:defRPr/>
            </a:pPr>
            <a:r>
              <a:rPr lang="en-US" sz="1600" dirty="0">
                <a:solidFill>
                  <a:schemeClr val="tx1">
                    <a:lumMod val="50000"/>
                  </a:schemeClr>
                </a:solidFill>
              </a:rPr>
              <a:t>Removals to an Interim Alternative Educational Setting Based on a Hearing Officer Determination Regarding Likely Injury</a:t>
            </a:r>
          </a:p>
          <a:p>
            <a:pPr marL="388620" indent="-342900">
              <a:buFont typeface="Wingdings" charset="2"/>
              <a:buAutoNum type="arabicPeriod"/>
              <a:defRPr/>
            </a:pPr>
            <a:r>
              <a:rPr lang="en-US" sz="1600" dirty="0">
                <a:solidFill>
                  <a:schemeClr val="tx1">
                    <a:lumMod val="50000"/>
                  </a:schemeClr>
                </a:solidFill>
              </a:rPr>
              <a:t>Out-of-School Suspensions or Expulsions</a:t>
            </a:r>
          </a:p>
          <a:p>
            <a:pPr marL="574675" lvl="1" indent="-209550">
              <a:buFont typeface="Wingdings" charset="2"/>
              <a:buChar char="§"/>
              <a:defRPr/>
            </a:pPr>
            <a:r>
              <a:rPr lang="en-US" sz="1600" dirty="0">
                <a:solidFill>
                  <a:schemeClr val="tx1">
                    <a:lumMod val="50000"/>
                  </a:schemeClr>
                </a:solidFill>
              </a:rPr>
              <a:t>(A) Number of Children with Out-of-School Suspensions/Expulsions Totaling 10 Days or Less</a:t>
            </a:r>
          </a:p>
          <a:p>
            <a:pPr marL="574675" lvl="1" indent="-209550">
              <a:buFont typeface="Wingdings" charset="2"/>
              <a:buChar char="§"/>
              <a:defRPr/>
            </a:pPr>
            <a:r>
              <a:rPr lang="en-US" sz="1600" dirty="0">
                <a:solidFill>
                  <a:schemeClr val="tx1">
                    <a:lumMod val="50000"/>
                  </a:schemeClr>
                </a:solidFill>
              </a:rPr>
              <a:t>(B) Number of Children with Out-of-School Suspensions/Expulsions Totaling Greater than 10 Days</a:t>
            </a:r>
          </a:p>
          <a:p>
            <a:pPr marL="388620" indent="-342900">
              <a:buFont typeface="Wingdings" charset="2"/>
              <a:buAutoNum type="arabicPeriod"/>
              <a:defRPr/>
            </a:pPr>
            <a:r>
              <a:rPr lang="en-US" sz="1600" dirty="0">
                <a:solidFill>
                  <a:schemeClr val="tx1">
                    <a:lumMod val="50000"/>
                  </a:schemeClr>
                </a:solidFill>
              </a:rPr>
              <a:t>In-School Suspensions</a:t>
            </a:r>
          </a:p>
          <a:p>
            <a:pPr marL="574675" lvl="1" indent="-209550">
              <a:buFont typeface="Wingdings" charset="2"/>
              <a:buChar char="§"/>
              <a:defRPr/>
            </a:pPr>
            <a:r>
              <a:rPr lang="en-US" sz="1600" dirty="0">
                <a:solidFill>
                  <a:schemeClr val="tx1">
                    <a:lumMod val="50000"/>
                  </a:schemeClr>
                </a:solidFill>
              </a:rPr>
              <a:t>(A) Number of Children with In-School Suspensions Totaling 10 Days or Less</a:t>
            </a:r>
          </a:p>
          <a:p>
            <a:pPr marL="574675" lvl="1" indent="-209550">
              <a:buFont typeface="Wingdings" charset="2"/>
              <a:buChar char="§"/>
              <a:defRPr/>
            </a:pPr>
            <a:r>
              <a:rPr lang="en-US" sz="1600" dirty="0">
                <a:solidFill>
                  <a:schemeClr val="tx1">
                    <a:lumMod val="50000"/>
                  </a:schemeClr>
                </a:solidFill>
              </a:rPr>
              <a:t>(B) Number of Children with In-School Suspensions Totaling Greater than 10 Days</a:t>
            </a:r>
          </a:p>
          <a:p>
            <a:pPr marL="388620" indent="-342900">
              <a:buFont typeface="Wingdings" charset="2"/>
              <a:buAutoNum type="arabicPeriod"/>
              <a:defRPr/>
            </a:pPr>
            <a:r>
              <a:rPr lang="en-US" sz="1600" dirty="0">
                <a:solidFill>
                  <a:schemeClr val="tx1">
                    <a:lumMod val="50000"/>
                  </a:schemeClr>
                </a:solidFill>
              </a:rPr>
              <a:t>Disciplinary Removals</a:t>
            </a:r>
          </a:p>
          <a:p>
            <a:pPr marL="574675" lvl="1" indent="-209550">
              <a:buFont typeface="Wingdings" charset="2"/>
              <a:buChar char="§"/>
              <a:defRPr/>
            </a:pPr>
            <a:r>
              <a:rPr lang="en-US" sz="1600" dirty="0">
                <a:solidFill>
                  <a:schemeClr val="tx1">
                    <a:lumMod val="50000"/>
                  </a:schemeClr>
                </a:solidFill>
              </a:rPr>
              <a:t>(A) Total Disciplinary Removals</a:t>
            </a:r>
          </a:p>
          <a:p>
            <a:pPr marL="574675" lvl="1" indent="-209550">
              <a:buFont typeface="Wingdings" charset="2"/>
              <a:buChar char="§"/>
              <a:defRPr/>
            </a:pPr>
            <a:r>
              <a:rPr lang="en-US" sz="1600" dirty="0">
                <a:solidFill>
                  <a:schemeClr val="tx1">
                    <a:lumMod val="50000"/>
                  </a:schemeClr>
                </a:solidFill>
              </a:rPr>
              <a:t>(B) Number of Children with Disciplinary Removals Totaling 1 Day or Less</a:t>
            </a:r>
          </a:p>
          <a:p>
            <a:pPr marL="574675" lvl="1" indent="-209550">
              <a:buFont typeface="Wingdings" charset="2"/>
              <a:buChar char="§"/>
              <a:defRPr/>
            </a:pPr>
            <a:r>
              <a:rPr lang="en-US" sz="1600" dirty="0">
                <a:solidFill>
                  <a:schemeClr val="tx1">
                    <a:lumMod val="50000"/>
                  </a:schemeClr>
                </a:solidFill>
              </a:rPr>
              <a:t>(C) Number of Children with Disciplinary Removals Totaling 2-10 Days</a:t>
            </a:r>
          </a:p>
          <a:p>
            <a:pPr marL="574675" lvl="1" indent="-209550">
              <a:buFont typeface="Wingdings" charset="2"/>
              <a:buChar char="§"/>
              <a:defRPr/>
            </a:pPr>
            <a:r>
              <a:rPr lang="en-US" sz="1600" dirty="0">
                <a:solidFill>
                  <a:schemeClr val="tx1">
                    <a:lumMod val="50000"/>
                  </a:schemeClr>
                </a:solidFill>
              </a:rPr>
              <a:t>(D) Number of Children with Disciplinary Removals Totaling Greater than 10 Days</a:t>
            </a:r>
          </a:p>
          <a:p>
            <a:pPr marL="388620" indent="-342900">
              <a:buFont typeface="Wingdings" charset="2"/>
              <a:buAutoNum type="arabicPeriod"/>
              <a:defRPr/>
            </a:pPr>
            <a:r>
              <a:rPr lang="en-US" sz="1600" dirty="0">
                <a:solidFill>
                  <a:schemeClr val="tx1">
                    <a:lumMod val="50000"/>
                  </a:schemeClr>
                </a:solidFill>
              </a:rPr>
              <a:t>Children Subject to Expulsion</a:t>
            </a:r>
          </a:p>
          <a:p>
            <a:pPr marL="574675" lvl="1" indent="-209550">
              <a:buFont typeface="Wingdings" charset="2"/>
              <a:buChar char="§"/>
              <a:defRPr/>
            </a:pPr>
            <a:r>
              <a:rPr lang="en-US" sz="1600" dirty="0">
                <a:solidFill>
                  <a:schemeClr val="tx1">
                    <a:lumMod val="50000"/>
                  </a:schemeClr>
                </a:solidFill>
              </a:rPr>
              <a:t>(A) Received Educational Services During Expulsion</a:t>
            </a:r>
          </a:p>
          <a:p>
            <a:pPr marL="574675" lvl="1" indent="-209550">
              <a:buFont typeface="Wingdings" charset="2"/>
              <a:buChar char="§"/>
              <a:defRPr/>
            </a:pPr>
            <a:r>
              <a:rPr lang="en-US" sz="1600" dirty="0">
                <a:solidFill>
                  <a:schemeClr val="tx1">
                    <a:lumMod val="50000"/>
                  </a:schemeClr>
                </a:solidFill>
              </a:rPr>
              <a:t>(B) Did Not Receive Education Services During Expulsion</a:t>
            </a:r>
          </a:p>
          <a:p>
            <a:pPr marL="388620" indent="-342900">
              <a:buFont typeface="Wingdings" charset="2"/>
              <a:buAutoNum type="arabicPeriod"/>
              <a:defRPr/>
            </a:pPr>
            <a:endParaRPr lang="en-US" sz="2000" dirty="0">
              <a:solidFill>
                <a:schemeClr val="tx1">
                  <a:lumMod val="50000"/>
                </a:schemeClr>
              </a:solidFill>
            </a:endParaRPr>
          </a:p>
          <a:p>
            <a:pPr marL="822960" lvl="1">
              <a:buFont typeface="Wingdings" charset="2"/>
              <a:buChar char="§"/>
              <a:defRPr/>
            </a:pPr>
            <a:endParaRPr lang="en-US" sz="1800" dirty="0">
              <a:solidFill>
                <a:schemeClr val="tx1">
                  <a:lumMod val="50000"/>
                </a:schemeClr>
              </a:solidFill>
            </a:endParaRPr>
          </a:p>
          <a:p>
            <a:pPr marL="822960" lvl="1">
              <a:buFont typeface="Wingdings" charset="2"/>
              <a:buChar char="§"/>
              <a:defRPr/>
            </a:pPr>
            <a:endParaRPr lang="en-US" sz="1800" dirty="0">
              <a:solidFill>
                <a:schemeClr val="tx1">
                  <a:lumMod val="50000"/>
                </a:schemeClr>
              </a:solidFill>
            </a:endParaRPr>
          </a:p>
          <a:p>
            <a:pPr marL="388620" indent="-342900">
              <a:buFont typeface="Wingdings" charset="2"/>
              <a:buAutoNum type="arabicPeriod"/>
              <a:defRPr/>
            </a:pPr>
            <a:endParaRPr lang="en-US" sz="2000" dirty="0">
              <a:solidFill>
                <a:schemeClr val="tx1">
                  <a:lumMod val="50000"/>
                </a:schemeClr>
              </a:solidFill>
            </a:endParaRPr>
          </a:p>
          <a:p>
            <a:pPr marL="388620" indent="-342900">
              <a:buFont typeface="Wingdings" charset="2"/>
              <a:buAutoNum type="arabicPeriod"/>
              <a:defRPr/>
            </a:pPr>
            <a:endParaRPr lang="en-US" sz="2000" dirty="0">
              <a:solidFill>
                <a:schemeClr val="tx1">
                  <a:lumMod val="50000"/>
                </a:schemeClr>
              </a:solidFill>
            </a:endParaRPr>
          </a:p>
          <a:p>
            <a:pPr marL="365760" lvl="1" indent="0">
              <a:buNone/>
              <a:defRPr/>
            </a:pPr>
            <a:endParaRPr lang="en-US" sz="1800" dirty="0">
              <a:solidFill>
                <a:schemeClr val="tx1">
                  <a:lumMod val="50000"/>
                </a:schemeClr>
              </a:solidFill>
            </a:endParaRPr>
          </a:p>
        </p:txBody>
      </p:sp>
      <p:sp>
        <p:nvSpPr>
          <p:cNvPr id="4" name="Text Placeholder 3">
            <a:extLst>
              <a:ext uri="{FF2B5EF4-FFF2-40B4-BE49-F238E27FC236}">
                <a16:creationId xmlns:a16="http://schemas.microsoft.com/office/drawing/2014/main" id="{BB46C608-9DB1-4989-8E0D-07F331FCA5FB}"/>
              </a:ext>
            </a:extLst>
          </p:cNvPr>
          <p:cNvSpPr>
            <a:spLocks noGrp="1"/>
          </p:cNvSpPr>
          <p:nvPr>
            <p:ph type="body" sz="half" idx="2"/>
          </p:nvPr>
        </p:nvSpPr>
        <p:spPr>
          <a:xfrm>
            <a:off x="1270110" y="2675905"/>
            <a:ext cx="1910820" cy="3556944"/>
          </a:xfrm>
          <a:solidFill>
            <a:schemeClr val="bg1">
              <a:lumMod val="75000"/>
            </a:schemeClr>
          </a:solidFill>
        </p:spPr>
        <p:txBody>
          <a:bodyPr anchor="ctr">
            <a:normAutofit/>
          </a:bodyPr>
          <a:lstStyle/>
          <a:p>
            <a:r>
              <a:rPr lang="en-US" sz="2000" dirty="0">
                <a:solidFill>
                  <a:schemeClr val="tx1">
                    <a:lumMod val="50000"/>
                  </a:schemeClr>
                </a:solidFill>
              </a:rPr>
              <a:t>District Superintendents confirm their numbers for AU directors with the form.  This form is for AU directors' information and record keeping. </a:t>
            </a:r>
          </a:p>
        </p:txBody>
      </p:sp>
      <p:sp>
        <p:nvSpPr>
          <p:cNvPr id="5" name="Slide Number Placeholder 1">
            <a:extLst>
              <a:ext uri="{FF2B5EF4-FFF2-40B4-BE49-F238E27FC236}">
                <a16:creationId xmlns:a16="http://schemas.microsoft.com/office/drawing/2014/main" id="{153FC6E6-3226-9685-B4C7-0C7ACA35383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75978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ea typeface="+mj-ea"/>
              </a:rPr>
              <a:t>Superintendent Sign-Off Form</a:t>
            </a:r>
          </a:p>
        </p:txBody>
      </p:sp>
      <p:pic>
        <p:nvPicPr>
          <p:cNvPr id="5" name="Picture 2" descr="Gives an example of the Superintendent or Designee Certification ">
            <a:extLst>
              <a:ext uri="{FF2B5EF4-FFF2-40B4-BE49-F238E27FC236}">
                <a16:creationId xmlns:a16="http://schemas.microsoft.com/office/drawing/2014/main" id="{E8AE5FFE-F7EE-4E2D-E9C7-E6903FCC758C}"/>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21680" r="4947" b="33688"/>
          <a:stretch/>
        </p:blipFill>
        <p:spPr bwMode="auto">
          <a:xfrm>
            <a:off x="838200" y="1750027"/>
            <a:ext cx="10515600" cy="308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03953" y="4882179"/>
            <a:ext cx="9584094" cy="132343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nchor="t">
            <a:spAutoFit/>
          </a:bodyPr>
          <a:lstStyle/>
          <a:p>
            <a:pPr>
              <a:defRPr/>
            </a:pPr>
            <a:r>
              <a:rPr lang="en-US" sz="2000" dirty="0"/>
              <a:t>This report is due to the Administrative Unit Data Respondent by </a:t>
            </a:r>
            <a:r>
              <a:rPr lang="en-US" sz="2000" b="1" dirty="0"/>
              <a:t>August 17</a:t>
            </a:r>
            <a:r>
              <a:rPr lang="en-US" sz="2000" b="1" baseline="30000" dirty="0"/>
              <a:t>th</a:t>
            </a:r>
            <a:r>
              <a:rPr lang="en-US" sz="2000" dirty="0"/>
              <a:t>. Districts with Exempt status may send the report in early. </a:t>
            </a:r>
            <a:endParaRPr lang="en-US" sz="2000" dirty="0">
              <a:cs typeface="Calibri"/>
            </a:endParaRPr>
          </a:p>
          <a:p>
            <a:pPr>
              <a:defRPr/>
            </a:pPr>
            <a:endParaRPr lang="en-US" sz="2000" dirty="0"/>
          </a:p>
          <a:p>
            <a:pPr>
              <a:defRPr/>
            </a:pPr>
            <a:r>
              <a:rPr lang="en-US" sz="2000" dirty="0"/>
              <a:t>NOTE: This report is for the AUs and should </a:t>
            </a:r>
            <a:r>
              <a:rPr lang="en-US" sz="2000" u="sng" dirty="0"/>
              <a:t>NOT</a:t>
            </a:r>
            <a:r>
              <a:rPr lang="en-US" sz="2000" dirty="0"/>
              <a:t> be uploaded to CDE.</a:t>
            </a:r>
          </a:p>
        </p:txBody>
      </p:sp>
      <p:sp>
        <p:nvSpPr>
          <p:cNvPr id="2" name="TextBox 1">
            <a:extLst>
              <a:ext uri="{FF2B5EF4-FFF2-40B4-BE49-F238E27FC236}">
                <a16:creationId xmlns:a16="http://schemas.microsoft.com/office/drawing/2014/main" id="{B6015097-CD04-7694-D2C7-76CA11180E81}"/>
              </a:ext>
            </a:extLst>
          </p:cNvPr>
          <p:cNvSpPr txBox="1"/>
          <p:nvPr/>
        </p:nvSpPr>
        <p:spPr>
          <a:xfrm>
            <a:off x="6174387" y="2294754"/>
            <a:ext cx="1729288" cy="276999"/>
          </a:xfrm>
          <a:prstGeom prst="rect">
            <a:avLst/>
          </a:prstGeom>
          <a:solidFill>
            <a:schemeClr val="bg1"/>
          </a:solidFill>
        </p:spPr>
        <p:txBody>
          <a:bodyPr wrap="square" rtlCol="0">
            <a:spAutoFit/>
          </a:bodyPr>
          <a:lstStyle/>
          <a:p>
            <a:pPr algn="ctr"/>
            <a:r>
              <a:rPr lang="en-US" sz="1200" dirty="0">
                <a:solidFill>
                  <a:schemeClr val="accent6">
                    <a:lumMod val="75000"/>
                  </a:schemeClr>
                </a:solidFill>
              </a:rPr>
              <a:t>[reporting school year]</a:t>
            </a:r>
          </a:p>
        </p:txBody>
      </p:sp>
      <p:sp>
        <p:nvSpPr>
          <p:cNvPr id="4" name="Slide Number Placeholder 1">
            <a:extLst>
              <a:ext uri="{FF2B5EF4-FFF2-40B4-BE49-F238E27FC236}">
                <a16:creationId xmlns:a16="http://schemas.microsoft.com/office/drawing/2014/main" id="{E9AADD68-D792-6533-23C4-EA9B71B6083C}"/>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994570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3" name="Title 1"/>
          <p:cNvSpPr>
            <a:spLocks noGrp="1"/>
          </p:cNvSpPr>
          <p:nvPr>
            <p:ph type="title"/>
          </p:nvPr>
        </p:nvSpPr>
        <p:spPr bwMode="auto">
          <a:xfrm>
            <a:off x="718076" y="713660"/>
            <a:ext cx="2118430" cy="3550429"/>
          </a:xfrm>
          <a:solidFill>
            <a:schemeClr val="accent1">
              <a:lumMod val="40000"/>
              <a:lumOff val="60000"/>
            </a:schemeClr>
          </a:solidFill>
        </p:spPr>
        <p:txBody>
          <a:bodyPr wrap="square" numCol="1" anchor="t" anchorCtr="0" compatLnSpc="1">
            <a:prstTxWarp prst="textNoShape">
              <a:avLst/>
            </a:prstTxWarp>
            <a:normAutofit/>
          </a:bodyPr>
          <a:lstStyle/>
          <a:p>
            <a:r>
              <a:rPr lang="en-US" altLang="en-US" dirty="0">
                <a:solidFill>
                  <a:schemeClr val="tx1">
                    <a:lumMod val="50000"/>
                  </a:schemeClr>
                </a:solidFill>
                <a:latin typeface="Trebuchet MS" panose="020B0603020202020204" pitchFamily="34" charset="0"/>
                <a:cs typeface="Museo Slab 500" pitchFamily="50" charset="0"/>
              </a:rPr>
              <a:t>SPED Discipline </a:t>
            </a:r>
            <a:r>
              <a:rPr lang="en-US" altLang="en-US" i="1" dirty="0">
                <a:solidFill>
                  <a:schemeClr val="tx1">
                    <a:lumMod val="50000"/>
                  </a:schemeClr>
                </a:solidFill>
                <a:latin typeface="Trebuchet MS" panose="020B0603020202020204" pitchFamily="34" charset="0"/>
                <a:cs typeface="Museo Slab 500" pitchFamily="50" charset="0"/>
              </a:rPr>
              <a:t>Data Summary Report</a:t>
            </a:r>
          </a:p>
        </p:txBody>
      </p:sp>
      <p:sp>
        <p:nvSpPr>
          <p:cNvPr id="4" name="Content Placeholder 3"/>
          <p:cNvSpPr>
            <a:spLocks noGrp="1"/>
          </p:cNvSpPr>
          <p:nvPr>
            <p:ph idx="1"/>
          </p:nvPr>
        </p:nvSpPr>
        <p:spPr>
          <a:xfrm>
            <a:off x="3021240" y="261880"/>
            <a:ext cx="8785671" cy="5090159"/>
          </a:xfrm>
        </p:spPr>
        <p:txBody>
          <a:bodyPr>
            <a:normAutofit/>
          </a:bodyPr>
          <a:lstStyle/>
          <a:p>
            <a:pPr marL="45720" indent="0">
              <a:buNone/>
              <a:defRPr/>
            </a:pPr>
            <a:r>
              <a:rPr lang="en-US" sz="2400" dirty="0">
                <a:solidFill>
                  <a:schemeClr val="tx1">
                    <a:lumMod val="50000"/>
                  </a:schemeClr>
                </a:solidFill>
              </a:rPr>
              <a:t>This report has been modified to improve readability and the report has 5 sections. Each section breaks down the data into demographic categories: Disability, Grade Range, Race/Ethnicity, Gender, and EL Status.</a:t>
            </a:r>
          </a:p>
          <a:p>
            <a:pPr marL="822960" lvl="1">
              <a:buFont typeface="Wingdings" charset="2"/>
              <a:buChar char="§"/>
              <a:defRPr/>
            </a:pPr>
            <a:r>
              <a:rPr lang="en-US" dirty="0">
                <a:solidFill>
                  <a:schemeClr val="tx1">
                    <a:lumMod val="50000"/>
                  </a:schemeClr>
                </a:solidFill>
              </a:rPr>
              <a:t>Count of Discipline Action Events and Students (pp. 1-2)</a:t>
            </a:r>
          </a:p>
          <a:p>
            <a:pPr marL="822960" lvl="1">
              <a:buFont typeface="Wingdings" charset="2"/>
              <a:buChar char="§"/>
              <a:defRPr/>
            </a:pPr>
            <a:r>
              <a:rPr lang="en-US" dirty="0">
                <a:solidFill>
                  <a:schemeClr val="tx1">
                    <a:lumMod val="50000"/>
                  </a:schemeClr>
                </a:solidFill>
              </a:rPr>
              <a:t>In-School and Out-of-School Suspensions/Expulsions (pp. 3-4)</a:t>
            </a:r>
          </a:p>
          <a:p>
            <a:pPr marL="822960" lvl="1">
              <a:buFont typeface="Wingdings" charset="2"/>
              <a:buChar char="§"/>
              <a:defRPr/>
            </a:pPr>
            <a:r>
              <a:rPr lang="en-US" dirty="0">
                <a:solidFill>
                  <a:schemeClr val="tx1">
                    <a:lumMod val="50000"/>
                  </a:schemeClr>
                </a:solidFill>
              </a:rPr>
              <a:t>Removal Length (pp. 5-6)</a:t>
            </a:r>
          </a:p>
          <a:p>
            <a:pPr marL="822960" lvl="1">
              <a:buFont typeface="Wingdings" charset="2"/>
              <a:buChar char="§"/>
              <a:defRPr/>
            </a:pPr>
            <a:r>
              <a:rPr lang="en-US" dirty="0">
                <a:solidFill>
                  <a:schemeClr val="tx1">
                    <a:lumMod val="50000"/>
                  </a:schemeClr>
                </a:solidFill>
              </a:rPr>
              <a:t>Expulsions (pp. 7-8)</a:t>
            </a:r>
          </a:p>
          <a:p>
            <a:pPr marL="822960" lvl="1">
              <a:buFont typeface="Wingdings" charset="2"/>
              <a:buChar char="§"/>
              <a:defRPr/>
            </a:pPr>
            <a:r>
              <a:rPr lang="en-US" dirty="0">
                <a:solidFill>
                  <a:schemeClr val="tx1">
                    <a:lumMod val="50000"/>
                  </a:schemeClr>
                </a:solidFill>
              </a:rPr>
              <a:t>Unilateral Removal to Interim Alternative Educational Setting (pp. 9-10)</a:t>
            </a:r>
          </a:p>
        </p:txBody>
      </p:sp>
      <p:pic>
        <p:nvPicPr>
          <p:cNvPr id="3" name="Picture 2" descr="Example of the Header for the SPED Discipline Data Summary Report">
            <a:extLst>
              <a:ext uri="{FF2B5EF4-FFF2-40B4-BE49-F238E27FC236}">
                <a16:creationId xmlns:a16="http://schemas.microsoft.com/office/drawing/2014/main" id="{1BA26A04-CB5F-4B5D-B14F-D0AFF66DF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784" y="4815450"/>
            <a:ext cx="8525996" cy="1499287"/>
          </a:xfrm>
          <a:prstGeom prst="rect">
            <a:avLst/>
          </a:prstGeom>
          <a:ln>
            <a:noFill/>
          </a:ln>
          <a:effectLst>
            <a:outerShdw blurRad="292100" dist="139700" dir="2700000" algn="tl" rotWithShape="0">
              <a:srgbClr val="333333">
                <a:alpha val="65000"/>
              </a:srgbClr>
            </a:outerShdw>
          </a:effectLst>
        </p:spPr>
      </p:pic>
      <p:pic>
        <p:nvPicPr>
          <p:cNvPr id="7" name="Graphic 6" descr="Signature with solid fill">
            <a:extLst>
              <a:ext uri="{FF2B5EF4-FFF2-40B4-BE49-F238E27FC236}">
                <a16:creationId xmlns:a16="http://schemas.microsoft.com/office/drawing/2014/main" id="{576B2A1B-830C-3B5D-4E91-9674B2770D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1825" y="3065106"/>
            <a:ext cx="914400" cy="914400"/>
          </a:xfrm>
          <a:prstGeom prst="rect">
            <a:avLst/>
          </a:prstGeom>
        </p:spPr>
      </p:pic>
      <p:sp>
        <p:nvSpPr>
          <p:cNvPr id="2" name="Slide Number Placeholder 1">
            <a:extLst>
              <a:ext uri="{FF2B5EF4-FFF2-40B4-BE49-F238E27FC236}">
                <a16:creationId xmlns:a16="http://schemas.microsoft.com/office/drawing/2014/main" id="{B9B0DD04-7C20-2135-DA7C-E0E48C2A99A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165811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ln>
            <a:miter lim="800000"/>
            <a:headEnd/>
            <a:tailEnd/>
          </a:ln>
        </p:spPr>
        <p:txBody>
          <a:bodyPr wrap="square" numCol="1" anchor="t" anchorCtr="0" compatLnSpc="1">
            <a:prstTxWarp prst="textNoShape">
              <a:avLst/>
            </a:prstTxWarp>
            <a:noAutofit/>
          </a:bodyPr>
          <a:lstStyle/>
          <a:p>
            <a:pPr>
              <a:defRPr/>
            </a:pPr>
            <a:r>
              <a:rPr lang="en-US" dirty="0"/>
              <a:t>SPED Discipline Data Summary Report: Count of Discipline Action Events and Students </a:t>
            </a:r>
            <a:br>
              <a:rPr lang="en-US" dirty="0"/>
            </a:br>
            <a:endParaRPr lang="en-US" dirty="0">
              <a:solidFill>
                <a:schemeClr val="tx1">
                  <a:lumMod val="50000"/>
                </a:schemeClr>
              </a:solidFill>
              <a:latin typeface="Trebuchet MS" panose="020B0603020202020204" pitchFamily="34" charset="0"/>
            </a:endParaRPr>
          </a:p>
        </p:txBody>
      </p:sp>
      <p:pic>
        <p:nvPicPr>
          <p:cNvPr id="6" name="Content Placeholder 5" descr="Example of the first page of the Count of Discipline Action Events and Students (Page 1). Shows examples of 3 data points in the Average Action per Student. Total 2.0, SED 2.8, SLD 1.0.">
            <a:extLst>
              <a:ext uri="{FF2B5EF4-FFF2-40B4-BE49-F238E27FC236}">
                <a16:creationId xmlns:a16="http://schemas.microsoft.com/office/drawing/2014/main" id="{27B8AFE7-849A-4F8C-BBAE-8355860C4D5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3564" y="1587264"/>
            <a:ext cx="6816771" cy="484587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sz="half" idx="1"/>
          </p:nvPr>
        </p:nvSpPr>
        <p:spPr>
          <a:xfrm>
            <a:off x="7598664" y="1682178"/>
            <a:ext cx="4017264" cy="4351338"/>
          </a:xfrm>
          <a:noFill/>
        </p:spPr>
        <p:txBody>
          <a:bodyPr anchor="ctr">
            <a:normAutofit/>
          </a:bodyPr>
          <a:lstStyle/>
          <a:p>
            <a:pPr marL="347663" indent="-347663">
              <a:spcBef>
                <a:spcPts val="600"/>
              </a:spcBef>
              <a:spcAft>
                <a:spcPts val="600"/>
              </a:spcAft>
              <a:defRPr/>
            </a:pPr>
            <a:r>
              <a:rPr lang="en-US" sz="2000" dirty="0">
                <a:solidFill>
                  <a:schemeClr val="tx1">
                    <a:lumMod val="50000"/>
                  </a:schemeClr>
                </a:solidFill>
              </a:rPr>
              <a:t>Each section breaks down the data into demographic categories: Disability, Grade Range, Race/Ethnicity, Gender, and EL Status. You can see Disability in the example. </a:t>
            </a:r>
          </a:p>
          <a:p>
            <a:pPr marL="347663" indent="-347663">
              <a:spcBef>
                <a:spcPts val="600"/>
              </a:spcBef>
              <a:spcAft>
                <a:spcPts val="600"/>
              </a:spcAft>
              <a:defRPr/>
            </a:pPr>
            <a:r>
              <a:rPr lang="en-US" sz="2000" dirty="0">
                <a:solidFill>
                  <a:schemeClr val="tx1">
                    <a:lumMod val="50000"/>
                  </a:schemeClr>
                </a:solidFill>
              </a:rPr>
              <a:t>This section compares the count of discipline actions per group to the number of students in the group.  </a:t>
            </a:r>
          </a:p>
          <a:p>
            <a:pPr marL="347663" indent="-347663">
              <a:spcBef>
                <a:spcPts val="600"/>
              </a:spcBef>
              <a:spcAft>
                <a:spcPts val="600"/>
              </a:spcAft>
              <a:defRPr/>
            </a:pPr>
            <a:r>
              <a:rPr lang="en-US" sz="2000" dirty="0">
                <a:solidFill>
                  <a:schemeClr val="tx1">
                    <a:lumMod val="50000"/>
                  </a:schemeClr>
                </a:solidFill>
              </a:rPr>
              <a:t>The final column provides the average action per student to provide easy comparison. </a:t>
            </a:r>
          </a:p>
        </p:txBody>
      </p:sp>
      <p:pic>
        <p:nvPicPr>
          <p:cNvPr id="7" name="Graphic 6" descr="Signature with solid fill">
            <a:extLst>
              <a:ext uri="{FF2B5EF4-FFF2-40B4-BE49-F238E27FC236}">
                <a16:creationId xmlns:a16="http://schemas.microsoft.com/office/drawing/2014/main" id="{F99BD909-9D9A-1C88-513E-5FFD2A2FED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5067" y="189300"/>
            <a:ext cx="914400" cy="914400"/>
          </a:xfrm>
          <a:prstGeom prst="rect">
            <a:avLst/>
          </a:prstGeom>
        </p:spPr>
      </p:pic>
      <p:sp>
        <p:nvSpPr>
          <p:cNvPr id="2" name="Slide Number Placeholder 1">
            <a:extLst>
              <a:ext uri="{FF2B5EF4-FFF2-40B4-BE49-F238E27FC236}">
                <a16:creationId xmlns:a16="http://schemas.microsoft.com/office/drawing/2014/main" id="{A381D7E1-887D-BC36-77A2-6EEB051849B1}"/>
              </a:ext>
            </a:extLst>
          </p:cNvPr>
          <p:cNvSpPr>
            <a:spLocks noGrp="1"/>
          </p:cNvSpPr>
          <p:nvPr>
            <p:ph type="sldNum" sz="quarter" idx="12"/>
          </p:nvPr>
        </p:nvSpPr>
        <p:spPr>
          <a:xfrm>
            <a:off x="332873" y="6386398"/>
            <a:ext cx="2743200" cy="365125"/>
          </a:xfrm>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543337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42C2AC-B2C8-4226-891D-FA1F53FF1C78}"/>
              </a:ext>
            </a:extLst>
          </p:cNvPr>
          <p:cNvSpPr>
            <a:spLocks noGrp="1"/>
          </p:cNvSpPr>
          <p:nvPr>
            <p:ph type="title"/>
          </p:nvPr>
        </p:nvSpPr>
        <p:spPr>
          <a:xfrm>
            <a:off x="443565" y="205176"/>
            <a:ext cx="9660102" cy="898524"/>
          </a:xfrm>
        </p:spPr>
        <p:txBody>
          <a:bodyPr>
            <a:noAutofit/>
          </a:bodyPr>
          <a:lstStyle/>
          <a:p>
            <a:r>
              <a:rPr lang="en-US" dirty="0"/>
              <a:t>SPED Discipline Data Summary Report: </a:t>
            </a:r>
            <a:br>
              <a:rPr lang="en-US" dirty="0"/>
            </a:br>
            <a:r>
              <a:rPr lang="en-US" dirty="0"/>
              <a:t>In-School and Out-of-School Suspensions/Expulsions </a:t>
            </a:r>
          </a:p>
        </p:txBody>
      </p:sp>
      <p:pic>
        <p:nvPicPr>
          <p:cNvPr id="8" name="Content Placeholder 7" descr="Example of the first page of the In-School and Out-of-School Suspensions/Expulsions section (Page 3). ">
            <a:extLst>
              <a:ext uri="{FF2B5EF4-FFF2-40B4-BE49-F238E27FC236}">
                <a16:creationId xmlns:a16="http://schemas.microsoft.com/office/drawing/2014/main" id="{E521EAC4-1AA9-411C-BAC5-EE23E6FBD05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3565" y="1101962"/>
            <a:ext cx="6739550" cy="5256374"/>
          </a:xfrm>
        </p:spPr>
      </p:pic>
      <p:sp>
        <p:nvSpPr>
          <p:cNvPr id="3" name="Content Placeholder 2">
            <a:extLst>
              <a:ext uri="{FF2B5EF4-FFF2-40B4-BE49-F238E27FC236}">
                <a16:creationId xmlns:a16="http://schemas.microsoft.com/office/drawing/2014/main" id="{6140F1D3-7626-4A3C-9B52-E6FBA4B613A4}"/>
              </a:ext>
            </a:extLst>
          </p:cNvPr>
          <p:cNvSpPr>
            <a:spLocks noGrp="1"/>
          </p:cNvSpPr>
          <p:nvPr>
            <p:ph sz="half" idx="2"/>
          </p:nvPr>
        </p:nvSpPr>
        <p:spPr>
          <a:xfrm>
            <a:off x="7577750" y="1554480"/>
            <a:ext cx="3776050" cy="4351338"/>
          </a:xfrm>
          <a:noFill/>
        </p:spPr>
        <p:txBody>
          <a:bodyPr>
            <a:normAutofit/>
          </a:bodyPr>
          <a:lstStyle/>
          <a:p>
            <a:pPr marL="0" indent="0">
              <a:buNone/>
            </a:pPr>
            <a:r>
              <a:rPr lang="en-US" dirty="0"/>
              <a:t>This section breaks down the data for each demographic group by </a:t>
            </a:r>
            <a:r>
              <a:rPr lang="en-US" b="1" dirty="0"/>
              <a:t>student </a:t>
            </a:r>
            <a:r>
              <a:rPr lang="en-US" dirty="0"/>
              <a:t>into:</a:t>
            </a:r>
          </a:p>
          <a:p>
            <a:r>
              <a:rPr lang="en-US" dirty="0"/>
              <a:t>In-school Suspensions ≤ 10 days</a:t>
            </a:r>
          </a:p>
          <a:p>
            <a:r>
              <a:rPr lang="en-US" dirty="0"/>
              <a:t>In-school Suspensions &gt; 10 days</a:t>
            </a:r>
          </a:p>
          <a:p>
            <a:r>
              <a:rPr lang="en-US" dirty="0"/>
              <a:t>Out-of-School Suspensions or Expulsions ≤ 10 days</a:t>
            </a:r>
          </a:p>
          <a:p>
            <a:r>
              <a:rPr lang="en-US" dirty="0"/>
              <a:t>Out-of-School Suspensions or Expulsions &gt; 10 days</a:t>
            </a:r>
          </a:p>
          <a:p>
            <a:endParaRPr lang="en-US" dirty="0"/>
          </a:p>
        </p:txBody>
      </p:sp>
      <p:pic>
        <p:nvPicPr>
          <p:cNvPr id="5" name="Graphic 4" descr="Signature with solid fill">
            <a:extLst>
              <a:ext uri="{FF2B5EF4-FFF2-40B4-BE49-F238E27FC236}">
                <a16:creationId xmlns:a16="http://schemas.microsoft.com/office/drawing/2014/main" id="{377AC486-05D9-2924-DBF2-4132888B11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5596" y="189300"/>
            <a:ext cx="914400" cy="914400"/>
          </a:xfrm>
          <a:prstGeom prst="rect">
            <a:avLst/>
          </a:prstGeom>
        </p:spPr>
      </p:pic>
      <p:sp>
        <p:nvSpPr>
          <p:cNvPr id="2" name="Slide Number Placeholder 1">
            <a:extLst>
              <a:ext uri="{FF2B5EF4-FFF2-40B4-BE49-F238E27FC236}">
                <a16:creationId xmlns:a16="http://schemas.microsoft.com/office/drawing/2014/main" id="{F892B8FC-5B71-8341-9FF9-5B5A02A28954}"/>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875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Purpose &amp; Content Reminder  </a:t>
            </a:r>
          </a:p>
        </p:txBody>
      </p:sp>
      <p:sp>
        <p:nvSpPr>
          <p:cNvPr id="3" name="Content Placeholder 2"/>
          <p:cNvSpPr>
            <a:spLocks noGrp="1"/>
          </p:cNvSpPr>
          <p:nvPr>
            <p:ph idx="1"/>
          </p:nvPr>
        </p:nvSpPr>
        <p:spPr/>
        <p:txBody>
          <a:bodyPr>
            <a:normAutofit fontScale="77500" lnSpcReduction="20000"/>
          </a:bodyPr>
          <a:lstStyle/>
          <a:p>
            <a:endParaRPr lang="en-US" sz="1000" dirty="0"/>
          </a:p>
          <a:p>
            <a:pPr marL="285750" indent="-285750">
              <a:buFont typeface="Wingdings" panose="05000000000000000000" pitchFamily="2" charset="2"/>
              <a:buChar char="v"/>
            </a:pPr>
            <a:r>
              <a:rPr lang="en-US" dirty="0">
                <a:solidFill>
                  <a:schemeClr val="tx1">
                    <a:lumMod val="50000"/>
                  </a:schemeClr>
                </a:solidFill>
              </a:rPr>
              <a:t>20 U.S.C. </a:t>
            </a:r>
            <a:r>
              <a:rPr lang="en-US">
                <a:solidFill>
                  <a:schemeClr val="tx1">
                    <a:lumMod val="50000"/>
                  </a:schemeClr>
                </a:solidFill>
              </a:rPr>
              <a:t>1416(a)(3)(A); 1412(a)(22) of </a:t>
            </a:r>
            <a:r>
              <a:rPr lang="en-US" dirty="0">
                <a:solidFill>
                  <a:schemeClr val="tx1">
                    <a:lumMod val="50000"/>
                  </a:schemeClr>
                </a:solidFill>
              </a:rPr>
              <a:t>IDEA requires that states report to the federal government the number of children with disabilities by race, ethnicity, and disability category who are removed to an interim alternative educational setting or are subject to long-term suspensions or expulsion. </a:t>
            </a:r>
          </a:p>
          <a:p>
            <a:pPr marL="285750" indent="-285750">
              <a:buFont typeface="Wingdings" panose="05000000000000000000" pitchFamily="2" charset="2"/>
              <a:buChar char="ü"/>
            </a:pPr>
            <a:endParaRPr lang="en-US" dirty="0">
              <a:solidFill>
                <a:schemeClr val="bg2">
                  <a:lumMod val="10000"/>
                </a:schemeClr>
              </a:solidFill>
            </a:endParaRPr>
          </a:p>
          <a:p>
            <a:pPr marL="285750" indent="-285750">
              <a:buFont typeface="Wingdings" panose="05000000000000000000" pitchFamily="2" charset="2"/>
              <a:buChar char="ü"/>
            </a:pPr>
            <a:r>
              <a:rPr lang="en-US" dirty="0">
                <a:solidFill>
                  <a:schemeClr val="bg2">
                    <a:lumMod val="10000"/>
                  </a:schemeClr>
                </a:solidFill>
              </a:rPr>
              <a:t>EDFacts – U.S. Department of Education federal requirements</a:t>
            </a:r>
          </a:p>
          <a:p>
            <a:pPr marL="285750" indent="-285750">
              <a:buFont typeface="Wingdings" panose="05000000000000000000" pitchFamily="2" charset="2"/>
              <a:buChar char="ü"/>
            </a:pPr>
            <a:r>
              <a:rPr lang="en-US" dirty="0">
                <a:solidFill>
                  <a:schemeClr val="bg2">
                    <a:lumMod val="10000"/>
                  </a:schemeClr>
                </a:solidFill>
              </a:rPr>
              <a:t>State Performance Plan Indicators 4A and 4B which reports the disproportionate rates of suspensions and expulsions greater than 10 school days in a school year for children with IEP’s </a:t>
            </a:r>
          </a:p>
          <a:p>
            <a:pPr marL="285750" indent="-285750">
              <a:buFont typeface="Wingdings" panose="05000000000000000000" pitchFamily="2" charset="2"/>
              <a:buChar char="ü"/>
            </a:pPr>
            <a:r>
              <a:rPr lang="en-US" dirty="0">
                <a:solidFill>
                  <a:schemeClr val="bg2">
                    <a:lumMod val="10000"/>
                  </a:schemeClr>
                </a:solidFill>
              </a:rPr>
              <a:t>Significant Disproportionality for Discipline</a:t>
            </a:r>
          </a:p>
          <a:p>
            <a:pPr marL="285750" indent="-285750">
              <a:buFont typeface="Wingdings" panose="05000000000000000000" pitchFamily="2" charset="2"/>
              <a:buChar char="ü"/>
            </a:pPr>
            <a:r>
              <a:rPr lang="en-US" dirty="0">
                <a:solidFill>
                  <a:schemeClr val="bg2">
                    <a:lumMod val="10000"/>
                  </a:schemeClr>
                </a:solidFill>
              </a:rPr>
              <a:t>Research requests </a:t>
            </a:r>
          </a:p>
          <a:p>
            <a:pPr marL="285750" indent="-285750">
              <a:buFont typeface="Wingdings" panose="05000000000000000000" pitchFamily="2" charset="2"/>
              <a:buChar char="ü"/>
            </a:pPr>
            <a:r>
              <a:rPr lang="en-US" dirty="0">
                <a:solidFill>
                  <a:schemeClr val="bg2">
                    <a:lumMod val="10000"/>
                  </a:schemeClr>
                </a:solidFill>
              </a:rPr>
              <a:t>Monitoring </a:t>
            </a:r>
          </a:p>
          <a:p>
            <a:pPr marL="285750" indent="-285750">
              <a:buFont typeface="Wingdings" panose="05000000000000000000" pitchFamily="2" charset="2"/>
              <a:buChar char="ü"/>
            </a:pPr>
            <a:r>
              <a:rPr lang="en-US" dirty="0">
                <a:solidFill>
                  <a:schemeClr val="bg2">
                    <a:lumMod val="10000"/>
                  </a:schemeClr>
                </a:solidFill>
              </a:rPr>
              <a:t>Consultant analysis to support technical assistance needs in the state </a:t>
            </a:r>
          </a:p>
          <a:p>
            <a:pPr marL="285750" indent="-285750">
              <a:buFont typeface="Wingdings" panose="05000000000000000000" pitchFamily="2" charset="2"/>
              <a:buChar char="ü"/>
            </a:pPr>
            <a:r>
              <a:rPr lang="en-US" dirty="0">
                <a:solidFill>
                  <a:schemeClr val="bg2">
                    <a:lumMod val="10000"/>
                  </a:schemeClr>
                </a:solidFill>
              </a:rPr>
              <a:t>Special Education Fiscal Advisory Council (SEFAC) </a:t>
            </a:r>
          </a:p>
          <a:p>
            <a:endParaRPr lang="en-US" dirty="0"/>
          </a:p>
          <a:p>
            <a:pPr lvl="0"/>
            <a:r>
              <a:rPr lang="en-US" dirty="0">
                <a:solidFill>
                  <a:srgbClr val="0070C0"/>
                </a:solidFill>
              </a:rPr>
              <a:t>Reporting Period:  July 1, 2022 – June 30, 2023</a:t>
            </a:r>
            <a:endParaRPr lang="en-US" sz="1400" dirty="0"/>
          </a:p>
        </p:txBody>
      </p:sp>
      <p:sp>
        <p:nvSpPr>
          <p:cNvPr id="4" name="Slide Number Placeholder 1">
            <a:extLst>
              <a:ext uri="{FF2B5EF4-FFF2-40B4-BE49-F238E27FC236}">
                <a16:creationId xmlns:a16="http://schemas.microsoft.com/office/drawing/2014/main" id="{43BC90C0-3ED8-2730-51B5-16B57624934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810578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2DE47B-3805-4A6C-9AD0-3DFDC9CF465D}"/>
              </a:ext>
            </a:extLst>
          </p:cNvPr>
          <p:cNvSpPr>
            <a:spLocks noGrp="1"/>
          </p:cNvSpPr>
          <p:nvPr>
            <p:ph type="title"/>
          </p:nvPr>
        </p:nvSpPr>
        <p:spPr/>
        <p:txBody>
          <a:bodyPr/>
          <a:lstStyle/>
          <a:p>
            <a:r>
              <a:rPr lang="en-US" dirty="0"/>
              <a:t>SPED Discipline Data Summary Report: </a:t>
            </a:r>
            <a:br>
              <a:rPr lang="en-US" dirty="0"/>
            </a:br>
            <a:r>
              <a:rPr lang="en-US" dirty="0"/>
              <a:t>Removal Length</a:t>
            </a:r>
          </a:p>
        </p:txBody>
      </p:sp>
      <p:pic>
        <p:nvPicPr>
          <p:cNvPr id="14" name="Content Placeholder 13" descr="Example of the first page of the Removal Length  (Page 5).  Note that the first 3 columns represent student counts while the last column represents the count of removals.  The first 3 columns will not add up and equal the last column. ">
            <a:extLst>
              <a:ext uri="{FF2B5EF4-FFF2-40B4-BE49-F238E27FC236}">
                <a16:creationId xmlns:a16="http://schemas.microsoft.com/office/drawing/2014/main" id="{86137E79-3CD8-4A79-A0E0-C4EDBE3BA69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6470" y="1434602"/>
            <a:ext cx="5708937" cy="4104096"/>
          </a:xfrm>
        </p:spPr>
      </p:pic>
      <p:grpSp>
        <p:nvGrpSpPr>
          <p:cNvPr id="2" name="Group 1" descr="The Discipline Data Summary Report has a section that counts students and one that counts removals. The columns will not equal each other. ">
            <a:extLst>
              <a:ext uri="{FF2B5EF4-FFF2-40B4-BE49-F238E27FC236}">
                <a16:creationId xmlns:a16="http://schemas.microsoft.com/office/drawing/2014/main" id="{A007A857-66E5-1F85-3EA0-7B799FEC0B54}"/>
              </a:ext>
            </a:extLst>
          </p:cNvPr>
          <p:cNvGrpSpPr/>
          <p:nvPr/>
        </p:nvGrpSpPr>
        <p:grpSpPr>
          <a:xfrm>
            <a:off x="2046083" y="2806574"/>
            <a:ext cx="5969110" cy="3796912"/>
            <a:chOff x="2498023" y="3029450"/>
            <a:chExt cx="5517170" cy="3574036"/>
          </a:xfrm>
        </p:grpSpPr>
        <p:sp>
          <p:nvSpPr>
            <p:cNvPr id="12" name="Rectangle 11">
              <a:extLst>
                <a:ext uri="{FF2B5EF4-FFF2-40B4-BE49-F238E27FC236}">
                  <a16:creationId xmlns:a16="http://schemas.microsoft.com/office/drawing/2014/main" id="{E47D733D-632F-4FB1-9AE0-7BDCEE25D795}"/>
                </a:ext>
                <a:ext uri="{C183D7F6-B498-43B3-948B-1728B52AA6E4}">
                  <adec:decorative xmlns:adec="http://schemas.microsoft.com/office/drawing/2017/decorative" val="1"/>
                </a:ext>
              </a:extLst>
            </p:cNvPr>
            <p:cNvSpPr/>
            <p:nvPr/>
          </p:nvSpPr>
          <p:spPr>
            <a:xfrm>
              <a:off x="5563443" y="3029450"/>
              <a:ext cx="1286823" cy="2322682"/>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1DDCD12-8965-401F-8E75-36154C998FAA}"/>
                </a:ext>
                <a:ext uri="{C183D7F6-B498-43B3-948B-1728B52AA6E4}">
                  <adec:decorative xmlns:adec="http://schemas.microsoft.com/office/drawing/2017/decorative" val="1"/>
                </a:ext>
              </a:extLst>
            </p:cNvPr>
            <p:cNvSpPr/>
            <p:nvPr/>
          </p:nvSpPr>
          <p:spPr>
            <a:xfrm>
              <a:off x="4265520" y="3029450"/>
              <a:ext cx="1286823" cy="2322682"/>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descr="Equation showing that 2 students had removals of 1 day or less, 5 students had 1.5 to 10 days of removal and 1 student was removed for more than 10 days.  Note that each student can have multiple removals and these are compiled for each student to determine their total time removed.  The last column is 14 to show the total removals not total children, 8. ">
                  <a:extLst>
                    <a:ext uri="{FF2B5EF4-FFF2-40B4-BE49-F238E27FC236}">
                      <a16:creationId xmlns:a16="http://schemas.microsoft.com/office/drawing/2014/main" id="{88F17C43-17CE-4A7D-8CA0-8117DF093FFD}"/>
                    </a:ext>
                  </a:extLst>
                </p:cNvPr>
                <p:cNvSpPr txBox="1"/>
                <p:nvPr/>
              </p:nvSpPr>
              <p:spPr>
                <a:xfrm>
                  <a:off x="4471491" y="3147452"/>
                  <a:ext cx="2555187" cy="260739"/>
                </a:xfrm>
                <a:prstGeom prst="rect">
                  <a:avLst/>
                </a:prstGeom>
                <a:noFill/>
              </p:spPr>
              <p:txBody>
                <a:bodyPr wrap="square" lIns="0" tIns="0" rIns="0" bIns="0" rtlCol="0">
                  <a:spAutoFit/>
                </a:bodyPr>
                <a:lstStyle/>
                <a:p>
                  <a:r>
                    <a:rPr lang="en-US" dirty="0"/>
                    <a:t>__</a:t>
                  </a:r>
                  <a14:m>
                    <m:oMath xmlns:m="http://schemas.openxmlformats.org/officeDocument/2006/math">
                      <m:r>
                        <a:rPr lang="en-US" i="1">
                          <a:latin typeface="Cambria Math" panose="02040503050406030204" pitchFamily="18" charset="0"/>
                        </a:rPr>
                        <m:t>+___+___ </m:t>
                      </m:r>
                      <m:r>
                        <a:rPr lang="en-US" i="1">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__</a:t>
                  </a:r>
                </a:p>
              </p:txBody>
            </p:sp>
          </mc:Choice>
          <mc:Fallback xmlns="">
            <p:sp>
              <p:nvSpPr>
                <p:cNvPr id="7" name="TextBox 6" descr="Equation showing that 2 students had removals of 1 day or less, 5 students had 1.5 to 10 days of removal and 1 student was removed for more than 10 days.  Note that each student can have multiple removals and these are compiled for each student to determine their total time removed.  The last column is 14 to show the total removals not total children, 8. ">
                  <a:extLst>
                    <a:ext uri="{FF2B5EF4-FFF2-40B4-BE49-F238E27FC236}">
                      <a16:creationId xmlns:a16="http://schemas.microsoft.com/office/drawing/2014/main" id="{88F17C43-17CE-4A7D-8CA0-8117DF093FFD}"/>
                    </a:ext>
                  </a:extLst>
                </p:cNvPr>
                <p:cNvSpPr txBox="1">
                  <a:spLocks noRot="1" noChangeAspect="1" noMove="1" noResize="1" noEditPoints="1" noAdjustHandles="1" noChangeArrowheads="1" noChangeShapeType="1" noTextEdit="1"/>
                </p:cNvSpPr>
                <p:nvPr/>
              </p:nvSpPr>
              <p:spPr>
                <a:xfrm>
                  <a:off x="4471491" y="3147452"/>
                  <a:ext cx="2555187" cy="260739"/>
                </a:xfrm>
                <a:prstGeom prst="rect">
                  <a:avLst/>
                </a:prstGeom>
                <a:blipFill>
                  <a:blip r:embed="rId3"/>
                  <a:stretch>
                    <a:fillRect l="-5298" t="-28889" b="-51111"/>
                  </a:stretch>
                </a:blipFill>
              </p:spPr>
              <p:txBody>
                <a:bodyPr/>
                <a:lstStyle/>
                <a:p>
                  <a:r>
                    <a:rPr lang="en-US">
                      <a:noFill/>
                    </a:rPr>
                    <a:t> </a:t>
                  </a:r>
                </a:p>
              </p:txBody>
            </p:sp>
          </mc:Fallback>
        </mc:AlternateContent>
        <p:sp>
          <p:nvSpPr>
            <p:cNvPr id="8" name="Speech Bubble: Rectangle with Corners Rounded 7" descr="Points to the first 3 columns">
              <a:extLst>
                <a:ext uri="{FF2B5EF4-FFF2-40B4-BE49-F238E27FC236}">
                  <a16:creationId xmlns:a16="http://schemas.microsoft.com/office/drawing/2014/main" id="{8822F7BF-C399-4F8E-9BE8-661D58B07E5E}"/>
                </a:ext>
              </a:extLst>
            </p:cNvPr>
            <p:cNvSpPr/>
            <p:nvPr/>
          </p:nvSpPr>
          <p:spPr>
            <a:xfrm>
              <a:off x="2498023" y="5826246"/>
              <a:ext cx="1719072" cy="777240"/>
            </a:xfrm>
            <a:prstGeom prst="wedgeRoundRectCallout">
              <a:avLst>
                <a:gd name="adj1" fmla="val 90233"/>
                <a:gd name="adj2" fmla="val -65961"/>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Count of Students</a:t>
              </a:r>
            </a:p>
          </p:txBody>
        </p:sp>
        <p:sp>
          <p:nvSpPr>
            <p:cNvPr id="9" name="Speech Bubble: Rectangle with Corners Rounded 8" descr="Points to the last column. ">
              <a:extLst>
                <a:ext uri="{FF2B5EF4-FFF2-40B4-BE49-F238E27FC236}">
                  <a16:creationId xmlns:a16="http://schemas.microsoft.com/office/drawing/2014/main" id="{B27EE0CF-E296-48F8-B1A0-9C767DEFA325}"/>
                </a:ext>
              </a:extLst>
            </p:cNvPr>
            <p:cNvSpPr/>
            <p:nvPr/>
          </p:nvSpPr>
          <p:spPr>
            <a:xfrm>
              <a:off x="6296122" y="5776452"/>
              <a:ext cx="1719071" cy="777240"/>
            </a:xfrm>
            <a:prstGeom prst="wedgeRoundRectCallout">
              <a:avLst>
                <a:gd name="adj1" fmla="val -36833"/>
                <a:gd name="adj2" fmla="val -98694"/>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Count of Removals</a:t>
              </a:r>
            </a:p>
          </p:txBody>
        </p:sp>
        <p:sp>
          <p:nvSpPr>
            <p:cNvPr id="10" name="Right Brace 9">
              <a:extLst>
                <a:ext uri="{FF2B5EF4-FFF2-40B4-BE49-F238E27FC236}">
                  <a16:creationId xmlns:a16="http://schemas.microsoft.com/office/drawing/2014/main" id="{7115D661-1640-4DD6-870C-653918B52007}"/>
                </a:ext>
                <a:ext uri="{C183D7F6-B498-43B3-948B-1728B52AA6E4}">
                  <adec:decorative xmlns:adec="http://schemas.microsoft.com/office/drawing/2017/decorative" val="1"/>
                </a:ext>
              </a:extLst>
            </p:cNvPr>
            <p:cNvSpPr/>
            <p:nvPr/>
          </p:nvSpPr>
          <p:spPr>
            <a:xfrm rot="5400000">
              <a:off x="4762400" y="4918017"/>
              <a:ext cx="276998" cy="1224677"/>
            </a:xfrm>
            <a:prstGeom prst="rightBrace">
              <a:avLst>
                <a:gd name="adj1" fmla="val 47946"/>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0460A8F-9F33-4D1C-A236-03E40A31A143}"/>
              </a:ext>
            </a:extLst>
          </p:cNvPr>
          <p:cNvSpPr>
            <a:spLocks noGrp="1"/>
          </p:cNvSpPr>
          <p:nvPr>
            <p:ph sz="half" idx="2"/>
          </p:nvPr>
        </p:nvSpPr>
        <p:spPr>
          <a:xfrm>
            <a:off x="7418134" y="1554480"/>
            <a:ext cx="3935666" cy="4351338"/>
          </a:xfrm>
        </p:spPr>
        <p:txBody>
          <a:bodyPr anchor="ctr"/>
          <a:lstStyle/>
          <a:p>
            <a:r>
              <a:rPr lang="en-US" dirty="0"/>
              <a:t>This section breaks down the data for each demographic group by Students and </a:t>
            </a:r>
            <a:r>
              <a:rPr lang="en-US" b="1" dirty="0"/>
              <a:t>removals </a:t>
            </a:r>
            <a:r>
              <a:rPr lang="en-US" dirty="0"/>
              <a:t>into:</a:t>
            </a:r>
          </a:p>
          <a:p>
            <a:r>
              <a:rPr lang="en-US" dirty="0"/>
              <a:t>One Day or Less</a:t>
            </a:r>
          </a:p>
          <a:p>
            <a:r>
              <a:rPr lang="en-US" dirty="0"/>
              <a:t>1.5 to 10 days</a:t>
            </a:r>
          </a:p>
          <a:p>
            <a:r>
              <a:rPr lang="en-US" dirty="0"/>
              <a:t>More than 10 Days</a:t>
            </a:r>
          </a:p>
          <a:p>
            <a:r>
              <a:rPr lang="en-US" dirty="0"/>
              <a:t>Total Disciplinary Removals </a:t>
            </a:r>
          </a:p>
          <a:p>
            <a:endParaRPr lang="en-US" dirty="0"/>
          </a:p>
        </p:txBody>
      </p:sp>
      <p:pic>
        <p:nvPicPr>
          <p:cNvPr id="13" name="Graphic 12" descr="Signature with solid fill">
            <a:extLst>
              <a:ext uri="{FF2B5EF4-FFF2-40B4-BE49-F238E27FC236}">
                <a16:creationId xmlns:a16="http://schemas.microsoft.com/office/drawing/2014/main" id="{46706D5D-7335-20CE-A449-BC00FA14A3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9091" y="189300"/>
            <a:ext cx="914400" cy="914400"/>
          </a:xfrm>
          <a:prstGeom prst="rect">
            <a:avLst/>
          </a:prstGeom>
        </p:spPr>
      </p:pic>
      <p:sp>
        <p:nvSpPr>
          <p:cNvPr id="5" name="Slide Number Placeholder 4">
            <a:extLst>
              <a:ext uri="{FF2B5EF4-FFF2-40B4-BE49-F238E27FC236}">
                <a16:creationId xmlns:a16="http://schemas.microsoft.com/office/drawing/2014/main" id="{95133344-CA88-EF78-4DDE-67495EF2F61D}"/>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3158285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329D2F-B5EF-4D8D-A000-995C750256AB}"/>
              </a:ext>
            </a:extLst>
          </p:cNvPr>
          <p:cNvSpPr>
            <a:spLocks noGrp="1"/>
          </p:cNvSpPr>
          <p:nvPr>
            <p:ph type="title"/>
          </p:nvPr>
        </p:nvSpPr>
        <p:spPr/>
        <p:txBody>
          <a:bodyPr/>
          <a:lstStyle/>
          <a:p>
            <a:r>
              <a:rPr lang="en-US" dirty="0"/>
              <a:t>SPED Discipline Data Summary Report: </a:t>
            </a:r>
            <a:br>
              <a:rPr lang="en-US" dirty="0"/>
            </a:br>
            <a:r>
              <a:rPr lang="en-US" dirty="0"/>
              <a:t>Expulsions</a:t>
            </a:r>
          </a:p>
        </p:txBody>
      </p:sp>
      <p:pic>
        <p:nvPicPr>
          <p:cNvPr id="8" name="Content Placeholder 7" descr="Example of the first page of the Expulsions section (Page 7). ">
            <a:extLst>
              <a:ext uri="{FF2B5EF4-FFF2-40B4-BE49-F238E27FC236}">
                <a16:creationId xmlns:a16="http://schemas.microsoft.com/office/drawing/2014/main" id="{471FBEDA-153F-4CAB-B7D0-C30D00EDCA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5015" y="1394234"/>
            <a:ext cx="6673458" cy="4834549"/>
          </a:xfrm>
        </p:spPr>
      </p:pic>
      <p:sp>
        <p:nvSpPr>
          <p:cNvPr id="3" name="Content Placeholder 2">
            <a:extLst>
              <a:ext uri="{FF2B5EF4-FFF2-40B4-BE49-F238E27FC236}">
                <a16:creationId xmlns:a16="http://schemas.microsoft.com/office/drawing/2014/main" id="{337AC9BB-219A-4D97-B934-9703C38AB359}"/>
              </a:ext>
            </a:extLst>
          </p:cNvPr>
          <p:cNvSpPr>
            <a:spLocks noGrp="1"/>
          </p:cNvSpPr>
          <p:nvPr>
            <p:ph sz="half" idx="2"/>
          </p:nvPr>
        </p:nvSpPr>
        <p:spPr>
          <a:xfrm>
            <a:off x="6878472" y="1394233"/>
            <a:ext cx="4475327" cy="5125083"/>
          </a:xfrm>
        </p:spPr>
        <p:txBody>
          <a:bodyPr>
            <a:normAutofit/>
          </a:bodyPr>
          <a:lstStyle/>
          <a:p>
            <a:pPr marL="0" indent="0">
              <a:buNone/>
            </a:pPr>
            <a:r>
              <a:rPr lang="en-US" dirty="0"/>
              <a:t>This section breaks down the data for each demographic group by Expulsions with and without services.</a:t>
            </a:r>
          </a:p>
          <a:p>
            <a:pPr marL="45720" indent="0">
              <a:buNone/>
              <a:defRPr/>
            </a:pPr>
            <a:r>
              <a:rPr lang="en-US" b="0" dirty="0">
                <a:solidFill>
                  <a:schemeClr val="accent1">
                    <a:lumMod val="50000"/>
                  </a:schemeClr>
                </a:solidFill>
              </a:rPr>
              <a:t>Note: Children with disabilities must receive educational services during an expulsion of more than 10 school days. The only children with disabilities who should be reported as </a:t>
            </a:r>
            <a:r>
              <a:rPr lang="en-US" b="0" u="sng" dirty="0">
                <a:solidFill>
                  <a:schemeClr val="accent1">
                    <a:lumMod val="50000"/>
                  </a:schemeClr>
                </a:solidFill>
              </a:rPr>
              <a:t>not receiving services</a:t>
            </a:r>
            <a:r>
              <a:rPr lang="en-US" b="0" dirty="0">
                <a:solidFill>
                  <a:schemeClr val="accent1">
                    <a:lumMod val="50000"/>
                  </a:schemeClr>
                </a:solidFill>
              </a:rPr>
              <a:t> are those </a:t>
            </a:r>
            <a:r>
              <a:rPr lang="en-US" dirty="0">
                <a:solidFill>
                  <a:schemeClr val="accent1">
                    <a:lumMod val="50000"/>
                  </a:schemeClr>
                </a:solidFill>
              </a:rPr>
              <a:t>who were removed for less than 10 school days </a:t>
            </a:r>
            <a:r>
              <a:rPr lang="en-US" b="0" dirty="0">
                <a:solidFill>
                  <a:schemeClr val="accent1">
                    <a:lumMod val="50000"/>
                  </a:schemeClr>
                </a:solidFill>
              </a:rPr>
              <a:t>after an expulsion.</a:t>
            </a:r>
            <a:r>
              <a:rPr lang="en-US" b="0" dirty="0">
                <a:solidFill>
                  <a:schemeClr val="accent1"/>
                </a:solidFill>
              </a:rPr>
              <a:t> </a:t>
            </a:r>
          </a:p>
        </p:txBody>
      </p:sp>
      <p:pic>
        <p:nvPicPr>
          <p:cNvPr id="5" name="Graphic 4" descr="Signature with solid fill">
            <a:extLst>
              <a:ext uri="{FF2B5EF4-FFF2-40B4-BE49-F238E27FC236}">
                <a16:creationId xmlns:a16="http://schemas.microsoft.com/office/drawing/2014/main" id="{D7A35FBC-515F-C380-2358-D0E3D68D69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3885" y="114639"/>
            <a:ext cx="914400" cy="914400"/>
          </a:xfrm>
          <a:prstGeom prst="rect">
            <a:avLst/>
          </a:prstGeom>
        </p:spPr>
      </p:pic>
      <p:sp>
        <p:nvSpPr>
          <p:cNvPr id="2" name="Slide Number Placeholder 1">
            <a:extLst>
              <a:ext uri="{FF2B5EF4-FFF2-40B4-BE49-F238E27FC236}">
                <a16:creationId xmlns:a16="http://schemas.microsoft.com/office/drawing/2014/main" id="{91679FE3-4037-D7BD-1704-09311BCD9D73}"/>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203746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A2CA47-721F-43F2-BF95-85421F8BA076}"/>
              </a:ext>
            </a:extLst>
          </p:cNvPr>
          <p:cNvSpPr>
            <a:spLocks noGrp="1"/>
          </p:cNvSpPr>
          <p:nvPr>
            <p:ph type="title"/>
          </p:nvPr>
        </p:nvSpPr>
        <p:spPr>
          <a:xfrm>
            <a:off x="168356" y="160530"/>
            <a:ext cx="10710305" cy="898524"/>
          </a:xfrm>
        </p:spPr>
        <p:txBody>
          <a:bodyPr>
            <a:noAutofit/>
          </a:bodyPr>
          <a:lstStyle/>
          <a:p>
            <a:r>
              <a:rPr lang="en-US" dirty="0"/>
              <a:t>SPED Discipline Data Summary Report: </a:t>
            </a:r>
            <a:br>
              <a:rPr lang="en-US" dirty="0"/>
            </a:br>
            <a:r>
              <a:rPr lang="en-US" dirty="0"/>
              <a:t>Unilateral Removal to Interim Alternative Educational Setting</a:t>
            </a:r>
          </a:p>
        </p:txBody>
      </p:sp>
      <p:pic>
        <p:nvPicPr>
          <p:cNvPr id="6" name="Content Placeholder 5" descr="Example of the first page of the Unilateral Removal to Interim Alternative Educational Setting section (Page 9). ">
            <a:extLst>
              <a:ext uri="{FF2B5EF4-FFF2-40B4-BE49-F238E27FC236}">
                <a16:creationId xmlns:a16="http://schemas.microsoft.com/office/drawing/2014/main" id="{D94C21B4-CE5B-42FE-BD94-9FE25860609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077"/>
          <a:stretch/>
        </p:blipFill>
        <p:spPr>
          <a:xfrm>
            <a:off x="314621" y="959667"/>
            <a:ext cx="6576512" cy="4725615"/>
          </a:xfrm>
        </p:spPr>
      </p:pic>
      <p:grpSp>
        <p:nvGrpSpPr>
          <p:cNvPr id="7" name="Group 6" descr="The first 2 columns are counts by students, the last three columns are counted by types of offence.  These columns may not equate. One student may have a # of offences. ">
            <a:extLst>
              <a:ext uri="{FF2B5EF4-FFF2-40B4-BE49-F238E27FC236}">
                <a16:creationId xmlns:a16="http://schemas.microsoft.com/office/drawing/2014/main" id="{5F2E054A-9B3B-40A0-8882-814F1470DB68}"/>
              </a:ext>
            </a:extLst>
          </p:cNvPr>
          <p:cNvGrpSpPr/>
          <p:nvPr/>
        </p:nvGrpSpPr>
        <p:grpSpPr>
          <a:xfrm>
            <a:off x="1271051" y="2634559"/>
            <a:ext cx="6596413" cy="4163938"/>
            <a:chOff x="1022017" y="3069204"/>
            <a:chExt cx="5469173" cy="3484488"/>
          </a:xfrm>
        </p:grpSpPr>
        <p:sp>
          <p:nvSpPr>
            <p:cNvPr id="8" name="Rectangle 7">
              <a:extLst>
                <a:ext uri="{FF2B5EF4-FFF2-40B4-BE49-F238E27FC236}">
                  <a16:creationId xmlns:a16="http://schemas.microsoft.com/office/drawing/2014/main" id="{9B201D3A-8A77-476C-84CC-9AE9AB6D10D5}"/>
                </a:ext>
                <a:ext uri="{C183D7F6-B498-43B3-948B-1728B52AA6E4}">
                  <adec:decorative xmlns:adec="http://schemas.microsoft.com/office/drawing/2017/decorative" val="1"/>
                </a:ext>
              </a:extLst>
            </p:cNvPr>
            <p:cNvSpPr/>
            <p:nvPr/>
          </p:nvSpPr>
          <p:spPr>
            <a:xfrm>
              <a:off x="2767453" y="3069204"/>
              <a:ext cx="1232053" cy="228997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peech Bubble: Rectangle with Corners Rounded 8" descr="Points to the first 3 columns">
              <a:extLst>
                <a:ext uri="{FF2B5EF4-FFF2-40B4-BE49-F238E27FC236}">
                  <a16:creationId xmlns:a16="http://schemas.microsoft.com/office/drawing/2014/main" id="{4A014444-72A1-473A-AB57-B8350384997C}"/>
                </a:ext>
              </a:extLst>
            </p:cNvPr>
            <p:cNvSpPr/>
            <p:nvPr/>
          </p:nvSpPr>
          <p:spPr>
            <a:xfrm>
              <a:off x="1022017" y="5728507"/>
              <a:ext cx="1719072" cy="777240"/>
            </a:xfrm>
            <a:prstGeom prst="wedgeRoundRectCallout">
              <a:avLst>
                <a:gd name="adj1" fmla="val 86945"/>
                <a:gd name="adj2" fmla="val -50831"/>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of Students</a:t>
              </a:r>
            </a:p>
          </p:txBody>
        </p:sp>
        <p:sp>
          <p:nvSpPr>
            <p:cNvPr id="10" name="Speech Bubble: Rectangle with Corners Rounded 9" descr="Points to the last column. ">
              <a:extLst>
                <a:ext uri="{FF2B5EF4-FFF2-40B4-BE49-F238E27FC236}">
                  <a16:creationId xmlns:a16="http://schemas.microsoft.com/office/drawing/2014/main" id="{8DB3BD43-4921-4558-B92C-E1D8CBD3C0FD}"/>
                </a:ext>
              </a:extLst>
            </p:cNvPr>
            <p:cNvSpPr/>
            <p:nvPr/>
          </p:nvSpPr>
          <p:spPr>
            <a:xfrm>
              <a:off x="4772119" y="5776452"/>
              <a:ext cx="1719071" cy="777240"/>
            </a:xfrm>
            <a:prstGeom prst="wedgeRoundRectCallout">
              <a:avLst>
                <a:gd name="adj1" fmla="val -36833"/>
                <a:gd name="adj2" fmla="val -98694"/>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Count of types of offense</a:t>
              </a:r>
            </a:p>
          </p:txBody>
        </p:sp>
        <p:sp>
          <p:nvSpPr>
            <p:cNvPr id="11" name="Rectangle 10">
              <a:extLst>
                <a:ext uri="{FF2B5EF4-FFF2-40B4-BE49-F238E27FC236}">
                  <a16:creationId xmlns:a16="http://schemas.microsoft.com/office/drawing/2014/main" id="{48AFA4AE-AE2E-4256-B488-C094D7B31DD4}"/>
                </a:ext>
                <a:ext uri="{C183D7F6-B498-43B3-948B-1728B52AA6E4}">
                  <adec:decorative xmlns:adec="http://schemas.microsoft.com/office/drawing/2017/decorative" val="1"/>
                </a:ext>
              </a:extLst>
            </p:cNvPr>
            <p:cNvSpPr/>
            <p:nvPr/>
          </p:nvSpPr>
          <p:spPr>
            <a:xfrm>
              <a:off x="3999506" y="3069204"/>
              <a:ext cx="1367624" cy="2289975"/>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Brace 11">
              <a:extLst>
                <a:ext uri="{FF2B5EF4-FFF2-40B4-BE49-F238E27FC236}">
                  <a16:creationId xmlns:a16="http://schemas.microsoft.com/office/drawing/2014/main" id="{C4C9187A-ADDB-499C-92D0-CAD96A15D792}"/>
                </a:ext>
                <a:ext uri="{C183D7F6-B498-43B3-948B-1728B52AA6E4}">
                  <adec:decorative xmlns:adec="http://schemas.microsoft.com/office/drawing/2017/decorative" val="1"/>
                </a:ext>
              </a:extLst>
            </p:cNvPr>
            <p:cNvSpPr/>
            <p:nvPr/>
          </p:nvSpPr>
          <p:spPr>
            <a:xfrm rot="5400000">
              <a:off x="3244784" y="4997636"/>
              <a:ext cx="276998" cy="1184741"/>
            </a:xfrm>
            <a:prstGeom prst="rightBrace">
              <a:avLst>
                <a:gd name="adj1" fmla="val 47946"/>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F10577D-451C-4C5F-BF47-BB6131C98F36}"/>
              </a:ext>
            </a:extLst>
          </p:cNvPr>
          <p:cNvSpPr>
            <a:spLocks noGrp="1"/>
          </p:cNvSpPr>
          <p:nvPr>
            <p:ph sz="half" idx="2"/>
          </p:nvPr>
        </p:nvSpPr>
        <p:spPr>
          <a:xfrm>
            <a:off x="7602532" y="1554480"/>
            <a:ext cx="3751267" cy="4351338"/>
          </a:xfrm>
        </p:spPr>
        <p:txBody>
          <a:bodyPr>
            <a:normAutofit/>
          </a:bodyPr>
          <a:lstStyle/>
          <a:p>
            <a:r>
              <a:rPr lang="en-US" dirty="0"/>
              <a:t>These types of removals are very rare.</a:t>
            </a:r>
          </a:p>
          <a:p>
            <a:r>
              <a:rPr lang="en-US" dirty="0"/>
              <a:t>If a student has a Unilateral Removal for more than one of the three removal reasons, they should report two records on the file with the same Discipline Action Identifier, each with a different Removal Reason.  </a:t>
            </a:r>
          </a:p>
          <a:p>
            <a:endParaRPr lang="en-US" dirty="0"/>
          </a:p>
        </p:txBody>
      </p:sp>
      <p:pic>
        <p:nvPicPr>
          <p:cNvPr id="13" name="Graphic 12" descr="Signature with solid fill">
            <a:extLst>
              <a:ext uri="{FF2B5EF4-FFF2-40B4-BE49-F238E27FC236}">
                <a16:creationId xmlns:a16="http://schemas.microsoft.com/office/drawing/2014/main" id="{853C1DD5-7150-4E5C-30C2-DD83443101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91236" y="189300"/>
            <a:ext cx="914400" cy="914400"/>
          </a:xfrm>
          <a:prstGeom prst="rect">
            <a:avLst/>
          </a:prstGeom>
        </p:spPr>
      </p:pic>
      <p:sp>
        <p:nvSpPr>
          <p:cNvPr id="2" name="Slide Number Placeholder 1">
            <a:extLst>
              <a:ext uri="{FF2B5EF4-FFF2-40B4-BE49-F238E27FC236}">
                <a16:creationId xmlns:a16="http://schemas.microsoft.com/office/drawing/2014/main" id="{5042D8EB-4E9F-95E4-F486-3AE7CAAA9BB4}"/>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160333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1744D2-FDED-2CF5-9C19-7CDFE64DDEF0}"/>
              </a:ext>
            </a:extLst>
          </p:cNvPr>
          <p:cNvGrpSpPr/>
          <p:nvPr/>
        </p:nvGrpSpPr>
        <p:grpSpPr>
          <a:xfrm>
            <a:off x="1587500" y="1304768"/>
            <a:ext cx="9144000" cy="3983526"/>
            <a:chOff x="1524000" y="2064190"/>
            <a:chExt cx="9144000" cy="3983526"/>
          </a:xfrm>
        </p:grpSpPr>
        <p:grpSp>
          <p:nvGrpSpPr>
            <p:cNvPr id="11" name="Group 10" descr="Each signature report has a certification statement before the signature line.  This statement explains what the director is certifying. ">
              <a:extLst>
                <a:ext uri="{FF2B5EF4-FFF2-40B4-BE49-F238E27FC236}">
                  <a16:creationId xmlns:a16="http://schemas.microsoft.com/office/drawing/2014/main" id="{156133ED-B914-A4FE-DB09-6E760ED358BA}"/>
                </a:ext>
              </a:extLst>
            </p:cNvPr>
            <p:cNvGrpSpPr/>
            <p:nvPr/>
          </p:nvGrpSpPr>
          <p:grpSpPr>
            <a:xfrm>
              <a:off x="1524000" y="2064190"/>
              <a:ext cx="9144000" cy="3983526"/>
              <a:chOff x="0" y="2064187"/>
              <a:chExt cx="9144000" cy="3983526"/>
            </a:xfrm>
          </p:grpSpPr>
          <p:pic>
            <p:nvPicPr>
              <p:cNvPr id="8" name="Picture 7" descr="Last page of the SPED Discipline Data Summary and includes the Certification language.  Certification language is repeated in the callout shape. ">
                <a:extLst>
                  <a:ext uri="{FF2B5EF4-FFF2-40B4-BE49-F238E27FC236}">
                    <a16:creationId xmlns:a16="http://schemas.microsoft.com/office/drawing/2014/main" id="{9F6ACF54-0AFC-4F22-A141-FCBB02BF5442}"/>
                  </a:ext>
                </a:extLst>
              </p:cNvPr>
              <p:cNvPicPr>
                <a:picLocks noChangeAspect="1"/>
              </p:cNvPicPr>
              <p:nvPr/>
            </p:nvPicPr>
            <p:blipFill rotWithShape="1">
              <a:blip r:embed="rId3"/>
              <a:srcRect t="28341" b="8442"/>
              <a:stretch/>
            </p:blipFill>
            <p:spPr>
              <a:xfrm>
                <a:off x="0" y="2064187"/>
                <a:ext cx="9144000" cy="3983526"/>
              </a:xfrm>
              <a:prstGeom prst="rect">
                <a:avLst/>
              </a:prstGeom>
            </p:spPr>
          </p:pic>
          <p:pic>
            <p:nvPicPr>
              <p:cNvPr id="7" name="Picture 6">
                <a:extLst>
                  <a:ext uri="{FF2B5EF4-FFF2-40B4-BE49-F238E27FC236}">
                    <a16:creationId xmlns:a16="http://schemas.microsoft.com/office/drawing/2014/main" id="{43304D4D-4D26-BFB2-FDEE-47ACA14FF81B}"/>
                  </a:ext>
                </a:extLst>
              </p:cNvPr>
              <p:cNvPicPr>
                <a:picLocks noChangeAspect="1"/>
              </p:cNvPicPr>
              <p:nvPr/>
            </p:nvPicPr>
            <p:blipFill>
              <a:blip r:embed="rId4"/>
              <a:stretch>
                <a:fillRect/>
              </a:stretch>
            </p:blipFill>
            <p:spPr>
              <a:xfrm>
                <a:off x="5048739" y="2498833"/>
                <a:ext cx="328242" cy="184136"/>
              </a:xfrm>
              <a:prstGeom prst="rect">
                <a:avLst/>
              </a:prstGeom>
            </p:spPr>
          </p:pic>
          <p:pic>
            <p:nvPicPr>
              <p:cNvPr id="10" name="Picture 9">
                <a:extLst>
                  <a:ext uri="{FF2B5EF4-FFF2-40B4-BE49-F238E27FC236}">
                    <a16:creationId xmlns:a16="http://schemas.microsoft.com/office/drawing/2014/main" id="{0EB1CB08-E4B2-C9A3-E5C1-666F56C94888}"/>
                  </a:ext>
                </a:extLst>
              </p:cNvPr>
              <p:cNvPicPr>
                <a:picLocks noChangeAspect="1"/>
              </p:cNvPicPr>
              <p:nvPr/>
            </p:nvPicPr>
            <p:blipFill>
              <a:blip r:embed="rId5"/>
              <a:stretch>
                <a:fillRect/>
              </a:stretch>
            </p:blipFill>
            <p:spPr>
              <a:xfrm>
                <a:off x="5675822" y="2513586"/>
                <a:ext cx="88725" cy="169383"/>
              </a:xfrm>
              <a:prstGeom prst="rect">
                <a:avLst/>
              </a:prstGeom>
            </p:spPr>
          </p:pic>
        </p:grpSp>
        <p:sp>
          <p:nvSpPr>
            <p:cNvPr id="4" name="TextBox 3">
              <a:extLst>
                <a:ext uri="{FF2B5EF4-FFF2-40B4-BE49-F238E27FC236}">
                  <a16:creationId xmlns:a16="http://schemas.microsoft.com/office/drawing/2014/main" id="{09F332A1-6CCC-AB94-CBC3-8F4B812A7E3F}"/>
                </a:ext>
              </a:extLst>
            </p:cNvPr>
            <p:cNvSpPr txBox="1"/>
            <p:nvPr/>
          </p:nvSpPr>
          <p:spPr>
            <a:xfrm>
              <a:off x="6563686" y="2448663"/>
              <a:ext cx="1512006" cy="261610"/>
            </a:xfrm>
            <a:prstGeom prst="rect">
              <a:avLst/>
            </a:prstGeom>
            <a:solidFill>
              <a:schemeClr val="bg1"/>
            </a:solidFill>
          </p:spPr>
          <p:txBody>
            <a:bodyPr wrap="square" rtlCol="0">
              <a:spAutoFit/>
            </a:bodyPr>
            <a:lstStyle/>
            <a:p>
              <a:pPr algn="ctr"/>
              <a:r>
                <a:rPr lang="en-US" sz="1100" dirty="0">
                  <a:solidFill>
                    <a:schemeClr val="accent6">
                      <a:lumMod val="75000"/>
                    </a:schemeClr>
                  </a:solidFill>
                </a:rPr>
                <a:t>[reporting school year]</a:t>
              </a:r>
            </a:p>
          </p:txBody>
        </p:sp>
      </p:grpSp>
      <p:sp>
        <p:nvSpPr>
          <p:cNvPr id="3" name="Title 2">
            <a:extLst>
              <a:ext uri="{FF2B5EF4-FFF2-40B4-BE49-F238E27FC236}">
                <a16:creationId xmlns:a16="http://schemas.microsoft.com/office/drawing/2014/main" id="{4C54E94D-7711-4E5B-A4B8-BE825969D5AE}"/>
              </a:ext>
            </a:extLst>
          </p:cNvPr>
          <p:cNvSpPr>
            <a:spLocks noGrp="1"/>
          </p:cNvSpPr>
          <p:nvPr>
            <p:ph type="title" idx="4294967295"/>
          </p:nvPr>
        </p:nvSpPr>
        <p:spPr>
          <a:xfrm>
            <a:off x="10668000" y="2200379"/>
            <a:ext cx="1601787" cy="390525"/>
          </a:xfrm>
        </p:spPr>
        <p:txBody>
          <a:bodyPr>
            <a:normAutofit/>
          </a:bodyPr>
          <a:lstStyle/>
          <a:p>
            <a:r>
              <a:rPr lang="en-US" sz="800" dirty="0">
                <a:noFill/>
              </a:rPr>
              <a:t>Data Summary Signature Page</a:t>
            </a:r>
          </a:p>
        </p:txBody>
      </p:sp>
      <p:sp>
        <p:nvSpPr>
          <p:cNvPr id="5" name="TextBox 4" descr="By authorizing this report, the director is confirming in writing that the data reported is both valid and reliable.  Review detail reports before submitting this signed report. &#10;"/>
          <p:cNvSpPr txBox="1"/>
          <p:nvPr/>
        </p:nvSpPr>
        <p:spPr>
          <a:xfrm>
            <a:off x="2289175" y="4105757"/>
            <a:ext cx="7740650" cy="1307802"/>
          </a:xfrm>
          <a:prstGeom prst="roundRect">
            <a:avLst/>
          </a:prstGeom>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lIns="172986" tIns="43247" rIns="345972" bIns="172986"/>
          <a:lstStyle/>
          <a:p>
            <a:pPr>
              <a:defRPr/>
            </a:pPr>
            <a:r>
              <a:rPr lang="en-US" sz="2400" dirty="0">
                <a:solidFill>
                  <a:prstClr val="white"/>
                </a:solidFill>
                <a:latin typeface="Museo Slab 500"/>
              </a:rPr>
              <a:t>By authorizing this report, the director is confirming in writing that the data reported is both valid and reliable.  </a:t>
            </a:r>
          </a:p>
        </p:txBody>
      </p:sp>
      <p:pic>
        <p:nvPicPr>
          <p:cNvPr id="12" name="Graphic 11">
            <a:extLst>
              <a:ext uri="{FF2B5EF4-FFF2-40B4-BE49-F238E27FC236}">
                <a16:creationId xmlns:a16="http://schemas.microsoft.com/office/drawing/2014/main" id="{541380E8-2342-69D8-B95F-C95BBB3F009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99712" y="2113904"/>
            <a:ext cx="914400" cy="914400"/>
          </a:xfrm>
          <a:prstGeom prst="rect">
            <a:avLst/>
          </a:prstGeom>
        </p:spPr>
      </p:pic>
      <p:sp>
        <p:nvSpPr>
          <p:cNvPr id="14" name="TextBox 13">
            <a:extLst>
              <a:ext uri="{FF2B5EF4-FFF2-40B4-BE49-F238E27FC236}">
                <a16:creationId xmlns:a16="http://schemas.microsoft.com/office/drawing/2014/main" id="{3BDC203C-2513-D0D8-F466-CC2B57A2B816}"/>
              </a:ext>
            </a:extLst>
          </p:cNvPr>
          <p:cNvSpPr txBox="1"/>
          <p:nvPr/>
        </p:nvSpPr>
        <p:spPr>
          <a:xfrm>
            <a:off x="2289175" y="5386258"/>
            <a:ext cx="7740650"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800" dirty="0">
                <a:solidFill>
                  <a:schemeClr val="tx1"/>
                </a:solidFill>
                <a:latin typeface="Museo Slab 500"/>
              </a:rPr>
              <a:t>Reminder: Review detail reports before submitting this signed report. </a:t>
            </a:r>
            <a:endParaRPr lang="en-US" dirty="0">
              <a:solidFill>
                <a:schemeClr val="tx1"/>
              </a:solidFill>
            </a:endParaRPr>
          </a:p>
        </p:txBody>
      </p:sp>
      <p:sp>
        <p:nvSpPr>
          <p:cNvPr id="6" name="Slide Number Placeholder 1">
            <a:extLst>
              <a:ext uri="{FF2B5EF4-FFF2-40B4-BE49-F238E27FC236}">
                <a16:creationId xmlns:a16="http://schemas.microsoft.com/office/drawing/2014/main" id="{92CC15BD-B660-BCD8-0FAF-CDA72869D185}"/>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3343212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1" name="Title 1"/>
          <p:cNvSpPr>
            <a:spLocks noGrp="1"/>
          </p:cNvSpPr>
          <p:nvPr>
            <p:ph type="title" idx="4294967295"/>
          </p:nvPr>
        </p:nvSpPr>
        <p:spPr bwMode="auto">
          <a:xfrm>
            <a:off x="561312" y="866775"/>
            <a:ext cx="2489703" cy="4376738"/>
          </a:xfrm>
          <a:solidFill>
            <a:schemeClr val="accent1">
              <a:lumMod val="60000"/>
              <a:lumOff val="40000"/>
            </a:schemeClr>
          </a:solidFill>
        </p:spPr>
        <p:txBody>
          <a:bodyPr wrap="square" numCol="1" anchor="t" anchorCtr="0" compatLnSpc="1">
            <a:prstTxWarp prst="textNoShape">
              <a:avLst/>
            </a:prstTxWarp>
            <a:noAutofit/>
          </a:bodyPr>
          <a:lstStyle/>
          <a:p>
            <a:r>
              <a:rPr lang="en-US" altLang="en-US" sz="2800" b="1" dirty="0">
                <a:latin typeface="Museo 500" panose="02000000000000000000" pitchFamily="50" charset="0"/>
                <a:cs typeface="Museo Slab 500" pitchFamily="50" charset="0"/>
              </a:rPr>
              <a:t>Year-to-Year Comparison Type of Disciplines Report</a:t>
            </a:r>
          </a:p>
        </p:txBody>
      </p:sp>
      <p:sp>
        <p:nvSpPr>
          <p:cNvPr id="4" name="Content Placeholder 3"/>
          <p:cNvSpPr>
            <a:spLocks noGrp="1"/>
          </p:cNvSpPr>
          <p:nvPr>
            <p:ph sz="quarter" idx="4294967295"/>
          </p:nvPr>
        </p:nvSpPr>
        <p:spPr>
          <a:xfrm>
            <a:off x="3402013" y="1701800"/>
            <a:ext cx="8789987" cy="4376738"/>
          </a:xfrm>
        </p:spPr>
        <p:txBody>
          <a:bodyPr/>
          <a:lstStyle/>
          <a:p>
            <a:pPr marL="45720" indent="0">
              <a:buNone/>
              <a:defRPr/>
            </a:pPr>
            <a:r>
              <a:rPr lang="en-US" sz="3200" dirty="0"/>
              <a:t>The report covers totals. </a:t>
            </a:r>
          </a:p>
          <a:p>
            <a:pPr marL="822960" lvl="1">
              <a:buFont typeface="Wingdings" charset="2"/>
              <a:buChar char="§"/>
              <a:defRPr/>
            </a:pPr>
            <a:r>
              <a:rPr lang="en-US" sz="2800" dirty="0"/>
              <a:t>Discipline – Count of Records</a:t>
            </a:r>
          </a:p>
          <a:p>
            <a:pPr marL="822960" lvl="1">
              <a:buFont typeface="Wingdings" charset="2"/>
              <a:buChar char="§"/>
              <a:defRPr/>
            </a:pPr>
            <a:r>
              <a:rPr lang="en-US" sz="2800" dirty="0"/>
              <a:t>Discipline – Count of Students</a:t>
            </a:r>
          </a:p>
          <a:p>
            <a:pPr marL="822960" lvl="1">
              <a:buFont typeface="Wingdings" charset="2"/>
              <a:buChar char="§"/>
              <a:defRPr/>
            </a:pPr>
            <a:r>
              <a:rPr lang="en-US" sz="2800" dirty="0"/>
              <a:t>All Disciplines Total Days – Count of Students</a:t>
            </a:r>
          </a:p>
          <a:p>
            <a:pPr marL="822960" lvl="1">
              <a:buFont typeface="Wingdings" charset="2"/>
              <a:buChar char="§"/>
              <a:defRPr/>
            </a:pPr>
            <a:r>
              <a:rPr lang="en-US" sz="2800" dirty="0"/>
              <a:t>Out-of-School Suspensions/Expulsions – Count of Students </a:t>
            </a:r>
          </a:p>
        </p:txBody>
      </p:sp>
      <p:pic>
        <p:nvPicPr>
          <p:cNvPr id="3" name="Picture 2" descr="SPED Discipline: Year to Year Comparison Type of Discipline Report">
            <a:extLst>
              <a:ext uri="{FF2B5EF4-FFF2-40B4-BE49-F238E27FC236}">
                <a16:creationId xmlns:a16="http://schemas.microsoft.com/office/drawing/2014/main" id="{0DCE6FFB-E319-8E01-0C72-BBE244E48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179" y="4674309"/>
            <a:ext cx="9031728" cy="1819360"/>
          </a:xfrm>
          <a:prstGeom prst="rect">
            <a:avLst/>
          </a:prstGeom>
          <a:ln>
            <a:noFill/>
          </a:ln>
          <a:effectLst>
            <a:outerShdw blurRad="292100" dist="139700" dir="2700000" algn="tl" rotWithShape="0">
              <a:srgbClr val="333333">
                <a:alpha val="65000"/>
              </a:srgbClr>
            </a:outerShdw>
          </a:effectLst>
        </p:spPr>
      </p:pic>
      <p:pic>
        <p:nvPicPr>
          <p:cNvPr id="7" name="Graphic 6" descr="Signature with solid fill">
            <a:extLst>
              <a:ext uri="{FF2B5EF4-FFF2-40B4-BE49-F238E27FC236}">
                <a16:creationId xmlns:a16="http://schemas.microsoft.com/office/drawing/2014/main" id="{7C84970C-E175-28A7-D284-7128605E8F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5670" y="2971800"/>
            <a:ext cx="914400" cy="914400"/>
          </a:xfrm>
          <a:prstGeom prst="rect">
            <a:avLst/>
          </a:prstGeom>
        </p:spPr>
      </p:pic>
      <p:sp>
        <p:nvSpPr>
          <p:cNvPr id="2" name="Slide Number Placeholder 1">
            <a:extLst>
              <a:ext uri="{FF2B5EF4-FFF2-40B4-BE49-F238E27FC236}">
                <a16:creationId xmlns:a16="http://schemas.microsoft.com/office/drawing/2014/main" id="{02B5A61B-5676-EFB3-349F-6240115C488C}"/>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3159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A49C-254B-4625-BAEF-C66B2DEBEDF4}"/>
              </a:ext>
            </a:extLst>
          </p:cNvPr>
          <p:cNvSpPr>
            <a:spLocks noGrp="1"/>
          </p:cNvSpPr>
          <p:nvPr>
            <p:ph type="title" idx="4294967295"/>
          </p:nvPr>
        </p:nvSpPr>
        <p:spPr>
          <a:xfrm>
            <a:off x="10369550" y="365125"/>
            <a:ext cx="1822450" cy="473075"/>
          </a:xfrm>
        </p:spPr>
        <p:txBody>
          <a:bodyPr>
            <a:normAutofit/>
          </a:bodyPr>
          <a:lstStyle/>
          <a:p>
            <a:r>
              <a:rPr lang="en-US" sz="800" dirty="0">
                <a:noFill/>
              </a:rPr>
              <a:t>Year-to-Year Comparison Report example</a:t>
            </a:r>
          </a:p>
        </p:txBody>
      </p:sp>
      <p:pic>
        <p:nvPicPr>
          <p:cNvPr id="14" name="Content Placeholder 13" descr="Year to Year Type of Disciplines Report with a flag example. ">
            <a:extLst>
              <a:ext uri="{FF2B5EF4-FFF2-40B4-BE49-F238E27FC236}">
                <a16:creationId xmlns:a16="http://schemas.microsoft.com/office/drawing/2014/main" id="{020F2103-1A9D-6969-B26F-AC2459002898}"/>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24718" y="236602"/>
            <a:ext cx="8420450" cy="6551824"/>
          </a:xfrm>
          <a:prstGeom prst="rect">
            <a:avLst/>
          </a:prstGeom>
        </p:spPr>
      </p:pic>
      <p:sp>
        <p:nvSpPr>
          <p:cNvPr id="13" name="Rounded Rectangular Callout 12"/>
          <p:cNvSpPr/>
          <p:nvPr/>
        </p:nvSpPr>
        <p:spPr>
          <a:xfrm>
            <a:off x="7349897" y="4024346"/>
            <a:ext cx="4476584" cy="2485736"/>
          </a:xfrm>
          <a:prstGeom prst="wedgeRoundRectCallout">
            <a:avLst>
              <a:gd name="adj1" fmla="val -39011"/>
              <a:gd name="adj2" fmla="val -87382"/>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rPr>
              <a:t>You will only see flags - “A” – if both the number of the </a:t>
            </a:r>
            <a:r>
              <a:rPr lang="en-US" sz="2000" b="1" dirty="0">
                <a:solidFill>
                  <a:prstClr val="white"/>
                </a:solidFill>
              </a:rPr>
              <a:t>change is over 20 students </a:t>
            </a:r>
            <a:r>
              <a:rPr lang="en-US" sz="2000" b="1" u="sng" dirty="0">
                <a:solidFill>
                  <a:prstClr val="white"/>
                </a:solidFill>
              </a:rPr>
              <a:t>AND</a:t>
            </a:r>
            <a:r>
              <a:rPr lang="en-US" sz="2000" dirty="0">
                <a:solidFill>
                  <a:prstClr val="white"/>
                </a:solidFill>
              </a:rPr>
              <a:t> the </a:t>
            </a:r>
            <a:r>
              <a:rPr lang="en-US" sz="2000" b="1" dirty="0">
                <a:solidFill>
                  <a:prstClr val="white"/>
                </a:solidFill>
              </a:rPr>
              <a:t>Percent of the Change is over 20%</a:t>
            </a:r>
          </a:p>
          <a:p>
            <a:pPr algn="ctr">
              <a:defRPr/>
            </a:pPr>
            <a:r>
              <a:rPr lang="en-US" sz="2000" dirty="0">
                <a:solidFill>
                  <a:prstClr val="white"/>
                </a:solidFill>
              </a:rPr>
              <a:t>These are the only data points that require explanation on the </a:t>
            </a:r>
            <a:r>
              <a:rPr lang="en-US" sz="2000" b="1" dirty="0">
                <a:solidFill>
                  <a:schemeClr val="bg1"/>
                </a:solidFill>
              </a:rPr>
              <a:t>Flag Explanations sheet</a:t>
            </a:r>
          </a:p>
        </p:txBody>
      </p:sp>
      <p:sp>
        <p:nvSpPr>
          <p:cNvPr id="3" name="Slide Number Placeholder 1">
            <a:extLst>
              <a:ext uri="{FF2B5EF4-FFF2-40B4-BE49-F238E27FC236}">
                <a16:creationId xmlns:a16="http://schemas.microsoft.com/office/drawing/2014/main" id="{76325447-F09C-FFFC-D5B7-36B713AD259F}"/>
              </a:ext>
            </a:extLst>
          </p:cNvPr>
          <p:cNvSpPr txBox="1">
            <a:spLocks/>
          </p:cNvSpPr>
          <p:nvPr/>
        </p:nvSpPr>
        <p:spPr>
          <a:xfrm>
            <a:off x="332873"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z="1600" smtClean="0">
                <a:solidFill>
                  <a:schemeClr val="tx1">
                    <a:lumMod val="50000"/>
                    <a:lumOff val="50000"/>
                  </a:schemeClr>
                </a:solidFill>
              </a:rPr>
              <a:pPr/>
              <a:t>35</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525739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3C3E5B-EF91-4D88-B509-485A5BC22BCD}"/>
              </a:ext>
            </a:extLst>
          </p:cNvPr>
          <p:cNvSpPr>
            <a:spLocks noGrp="1"/>
          </p:cNvSpPr>
          <p:nvPr>
            <p:ph type="title" idx="4294967295"/>
          </p:nvPr>
        </p:nvSpPr>
        <p:spPr>
          <a:xfrm>
            <a:off x="10126663" y="177800"/>
            <a:ext cx="2065337" cy="469900"/>
          </a:xfrm>
        </p:spPr>
        <p:txBody>
          <a:bodyPr>
            <a:normAutofit/>
          </a:bodyPr>
          <a:lstStyle/>
          <a:p>
            <a:r>
              <a:rPr lang="en-US" sz="800" dirty="0">
                <a:noFill/>
              </a:rPr>
              <a:t>Year-to-Year Signature Page</a:t>
            </a:r>
          </a:p>
        </p:txBody>
      </p:sp>
      <p:pic>
        <p:nvPicPr>
          <p:cNvPr id="8" name="Picture 7" descr="Signature page of Year to Year report">
            <a:extLst>
              <a:ext uri="{FF2B5EF4-FFF2-40B4-BE49-F238E27FC236}">
                <a16:creationId xmlns:a16="http://schemas.microsoft.com/office/drawing/2014/main" id="{31BE1D03-3A15-4F3D-831E-EE93C9686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123" y="1499781"/>
            <a:ext cx="9144000" cy="4637666"/>
          </a:xfrm>
          <a:prstGeom prst="rect">
            <a:avLst/>
          </a:prstGeom>
        </p:spPr>
      </p:pic>
      <p:sp>
        <p:nvSpPr>
          <p:cNvPr id="769031" name="TextBox 6" descr="CERTIFICATION: I certify that the students reported are: (1) an accurate account of all students; (2) that these data are valid and reliable; and (3) that I explained each significant year-to-year difference to the best of my knowledge. &#10;"/>
          <p:cNvSpPr txBox="1">
            <a:spLocks noChangeArrowheads="1"/>
          </p:cNvSpPr>
          <p:nvPr/>
        </p:nvSpPr>
        <p:spPr bwMode="auto">
          <a:xfrm>
            <a:off x="2384549" y="529195"/>
            <a:ext cx="76231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dirty="0">
                <a:solidFill>
                  <a:schemeClr val="bg1"/>
                </a:solidFill>
              </a:rPr>
              <a:t>CERTIFICATION: I certify that the students reported are: (1) an accurate account of all students; (2) that these data are valid and reliable; and (3) that I explained each significant year-to-year difference to the best of my knowledge. </a:t>
            </a:r>
          </a:p>
        </p:txBody>
      </p:sp>
      <p:sp>
        <p:nvSpPr>
          <p:cNvPr id="5" name="TextBox 4"/>
          <p:cNvSpPr txBox="1"/>
          <p:nvPr/>
        </p:nvSpPr>
        <p:spPr>
          <a:xfrm>
            <a:off x="1380878" y="5115208"/>
            <a:ext cx="9854472" cy="1022239"/>
          </a:xfrm>
          <a:prstGeom prst="roundRect">
            <a:avLst/>
          </a:prstGeom>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lIns="172986" tIns="43247" rIns="345972" bIns="172986"/>
          <a:lstStyle/>
          <a:p>
            <a:pPr>
              <a:defRPr/>
            </a:pPr>
            <a:r>
              <a:rPr lang="en-US" sz="2400" dirty="0">
                <a:solidFill>
                  <a:prstClr val="white"/>
                </a:solidFill>
                <a:latin typeface="Museo Slab 500"/>
              </a:rPr>
              <a:t>By authorizing this report, the director is confirming in writing that the data reported is both valid and reliable.  </a:t>
            </a:r>
          </a:p>
        </p:txBody>
      </p:sp>
      <p:pic>
        <p:nvPicPr>
          <p:cNvPr id="9" name="Graphic 8" descr="Signature with solid fill">
            <a:extLst>
              <a:ext uri="{FF2B5EF4-FFF2-40B4-BE49-F238E27FC236}">
                <a16:creationId xmlns:a16="http://schemas.microsoft.com/office/drawing/2014/main" id="{31A497AD-F1D9-F99D-5B5E-5C42305A80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003" y="3875352"/>
            <a:ext cx="914400" cy="914400"/>
          </a:xfrm>
          <a:prstGeom prst="rect">
            <a:avLst/>
          </a:prstGeom>
        </p:spPr>
      </p:pic>
      <p:sp>
        <p:nvSpPr>
          <p:cNvPr id="4" name="TextBox 3">
            <a:extLst>
              <a:ext uri="{FF2B5EF4-FFF2-40B4-BE49-F238E27FC236}">
                <a16:creationId xmlns:a16="http://schemas.microsoft.com/office/drawing/2014/main" id="{D0E8353D-3C24-ECD9-B337-A493FE86940C}"/>
              </a:ext>
            </a:extLst>
          </p:cNvPr>
          <p:cNvSpPr txBox="1"/>
          <p:nvPr/>
        </p:nvSpPr>
        <p:spPr>
          <a:xfrm>
            <a:off x="1380877" y="6129942"/>
            <a:ext cx="9854472" cy="408623"/>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800" dirty="0">
                <a:solidFill>
                  <a:schemeClr val="tx1"/>
                </a:solidFill>
                <a:latin typeface="Museo Slab 500"/>
              </a:rPr>
              <a:t>Reminder: Review detail reports before submitting this signed report. </a:t>
            </a:r>
            <a:endParaRPr lang="en-US" dirty="0">
              <a:solidFill>
                <a:schemeClr val="tx1"/>
              </a:solidFill>
            </a:endParaRPr>
          </a:p>
        </p:txBody>
      </p:sp>
      <p:sp>
        <p:nvSpPr>
          <p:cNvPr id="2" name="Slide Number Placeholder 1">
            <a:extLst>
              <a:ext uri="{FF2B5EF4-FFF2-40B4-BE49-F238E27FC236}">
                <a16:creationId xmlns:a16="http://schemas.microsoft.com/office/drawing/2014/main" id="{F93CCDE8-2B83-DA11-8B51-2F0424A134D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4216533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bwMode="auto">
          <a:ln>
            <a:miter lim="800000"/>
            <a:headEnd/>
            <a:tailEnd/>
          </a:ln>
        </p:spPr>
        <p:txBody>
          <a:bodyPr wrap="square" numCol="1" anchor="t" anchorCtr="0" compatLnSpc="1">
            <a:prstTxWarp prst="textNoShape">
              <a:avLst/>
            </a:prstTxWarp>
            <a:normAutofit/>
          </a:bodyPr>
          <a:lstStyle/>
          <a:p>
            <a:pPr>
              <a:defRPr/>
            </a:pPr>
            <a:r>
              <a:rPr lang="en-US" dirty="0">
                <a:latin typeface="Museo 500" panose="02000000000000000000" pitchFamily="50" charset="0"/>
              </a:rPr>
              <a:t>Year-to-Year Report Flag Explanations</a:t>
            </a:r>
          </a:p>
        </p:txBody>
      </p:sp>
      <p:sp>
        <p:nvSpPr>
          <p:cNvPr id="83970" name="Content Placeholder 2"/>
          <p:cNvSpPr>
            <a:spLocks noGrp="1"/>
          </p:cNvSpPr>
          <p:nvPr>
            <p:ph idx="1"/>
          </p:nvPr>
        </p:nvSpPr>
        <p:spPr bwMode="auto">
          <a:xfrm>
            <a:off x="838200" y="1554480"/>
            <a:ext cx="3425982" cy="4351338"/>
          </a:xfrm>
          <a:ln>
            <a:miter lim="800000"/>
            <a:headEnd/>
            <a:tailEnd/>
          </a:ln>
        </p:spPr>
        <p:txBody>
          <a:bodyPr vert="horz" lIns="91416" tIns="45708" rIns="91416" bIns="45708" rtlCol="0">
            <a:normAutofit/>
          </a:bodyPr>
          <a:lstStyle/>
          <a:p>
            <a:pPr marL="342870" indent="-342870">
              <a:spcBef>
                <a:spcPts val="0"/>
              </a:spcBef>
              <a:buNone/>
              <a:defRPr/>
            </a:pPr>
            <a:r>
              <a:rPr lang="en-US" dirty="0">
                <a:solidFill>
                  <a:schemeClr val="tx1">
                    <a:lumMod val="50000"/>
                  </a:schemeClr>
                </a:solidFill>
              </a:rPr>
              <a:t>	Please provide explanations for the A flags </a:t>
            </a:r>
            <a:r>
              <a:rPr lang="en-US" b="1" u="sng" dirty="0">
                <a:solidFill>
                  <a:schemeClr val="tx1">
                    <a:lumMod val="50000"/>
                  </a:schemeClr>
                </a:solidFill>
              </a:rPr>
              <a:t>from the page 1 </a:t>
            </a:r>
            <a:r>
              <a:rPr lang="en-US" dirty="0">
                <a:solidFill>
                  <a:schemeClr val="tx1">
                    <a:lumMod val="50000"/>
                  </a:schemeClr>
                </a:solidFill>
              </a:rPr>
              <a:t>of the Year-to-Year Report no later than August 17, 2023</a:t>
            </a:r>
          </a:p>
        </p:txBody>
      </p:sp>
      <p:pic>
        <p:nvPicPr>
          <p:cNvPr id="2" name="Picture 1" descr="Example of the Flag Explanation Page. ">
            <a:extLst>
              <a:ext uri="{FF2B5EF4-FFF2-40B4-BE49-F238E27FC236}">
                <a16:creationId xmlns:a16="http://schemas.microsoft.com/office/drawing/2014/main" id="{2182D46D-BB9D-44AD-9781-E713D018B0A6}"/>
              </a:ext>
            </a:extLst>
          </p:cNvPr>
          <p:cNvPicPr>
            <a:picLocks noChangeAspect="1"/>
          </p:cNvPicPr>
          <p:nvPr/>
        </p:nvPicPr>
        <p:blipFill>
          <a:blip r:embed="rId3"/>
          <a:stretch>
            <a:fillRect/>
          </a:stretch>
        </p:blipFill>
        <p:spPr>
          <a:xfrm>
            <a:off x="4491036" y="1735578"/>
            <a:ext cx="6246816" cy="495503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849438" y="4298953"/>
            <a:ext cx="3340100" cy="1827213"/>
          </a:xfrm>
          <a:prstGeom prst="rect">
            <a:avLst/>
          </a:prstGeom>
          <a:solidFill>
            <a:schemeClr val="accent1">
              <a:lumMod val="20000"/>
              <a:lumOff val="80000"/>
            </a:schemeClr>
          </a:solidFill>
          <a:ln>
            <a:solidFill>
              <a:schemeClr val="accent1"/>
            </a:solidFill>
          </a:ln>
        </p:spPr>
        <p:txBody>
          <a:bodyPr/>
          <a:lstStyle/>
          <a:p>
            <a:pPr>
              <a:defRPr/>
            </a:pPr>
            <a:r>
              <a:rPr lang="en-US" dirty="0"/>
              <a:t>The Word Document is located here under Reports: </a:t>
            </a:r>
            <a:r>
              <a:rPr lang="en-US" dirty="0">
                <a:hlinkClick r:id="rId4"/>
              </a:rPr>
              <a:t>http://www.cde.state.co.us/datapipeline/snap_sped-discipline</a:t>
            </a:r>
            <a:r>
              <a:rPr lang="en-US" dirty="0"/>
              <a:t> </a:t>
            </a:r>
          </a:p>
        </p:txBody>
      </p:sp>
      <p:sp>
        <p:nvSpPr>
          <p:cNvPr id="3" name="TextBox 2"/>
          <p:cNvSpPr txBox="1"/>
          <p:nvPr/>
        </p:nvSpPr>
        <p:spPr>
          <a:xfrm>
            <a:off x="5516563" y="4535491"/>
            <a:ext cx="4837112" cy="1328023"/>
          </a:xfrm>
          <a:prstGeom prst="wedgeRoundRectCallout">
            <a:avLst>
              <a:gd name="adj1" fmla="val -29898"/>
              <a:gd name="adj2" fmla="val -139987"/>
              <a:gd name="adj3" fmla="val 16667"/>
            </a:avLst>
          </a:prstGeo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sz="2400" dirty="0">
                <a:solidFill>
                  <a:prstClr val="white"/>
                </a:solidFill>
              </a:rPr>
              <a:t>You can include multiple flag categories when the same explanation applies</a:t>
            </a:r>
          </a:p>
        </p:txBody>
      </p:sp>
      <p:sp>
        <p:nvSpPr>
          <p:cNvPr id="771079" name="TextBox 4"/>
          <p:cNvSpPr txBox="1">
            <a:spLocks noChangeArrowheads="1"/>
          </p:cNvSpPr>
          <p:nvPr/>
        </p:nvSpPr>
        <p:spPr bwMode="auto">
          <a:xfrm>
            <a:off x="7831136" y="5976941"/>
            <a:ext cx="1847855" cy="369887"/>
          </a:xfrm>
          <a:prstGeom prst="rect">
            <a:avLst/>
          </a:prstGeom>
          <a:solidFill>
            <a:srgbClr val="FFFF00"/>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dirty="0">
                <a:latin typeface="Trebuchet MS" pitchFamily="34" charset="0"/>
              </a:rPr>
              <a:t>Upload as </a:t>
            </a:r>
          </a:p>
        </p:txBody>
      </p:sp>
      <p:pic>
        <p:nvPicPr>
          <p:cNvPr id="771080" name="Picture 7" descr="Microsoft Wor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013" y="5943603"/>
            <a:ext cx="5397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2999744-E43C-E07D-5C67-37B35D6EC9B8}"/>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975311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800" dirty="0">
                <a:latin typeface="Museo 500" panose="02000000000000000000" pitchFamily="50" charset="0"/>
              </a:rPr>
              <a:t>Flag Explanations Doc: Snapshots/Special Education Discipline- Reports</a:t>
            </a:r>
          </a:p>
        </p:txBody>
      </p:sp>
      <p:pic>
        <p:nvPicPr>
          <p:cNvPr id="9" name="Content Placeholder 8" descr="Special Education Discipline Webpage.  The Special Education Discipline Report Flag Explanations document can be found at the bottom of the page. ">
            <a:extLst>
              <a:ext uri="{FF2B5EF4-FFF2-40B4-BE49-F238E27FC236}">
                <a16:creationId xmlns:a16="http://schemas.microsoft.com/office/drawing/2014/main" id="{D4FE4668-D732-FBFA-0749-C9FD3B64F974}"/>
              </a:ext>
            </a:extLst>
          </p:cNvPr>
          <p:cNvPicPr>
            <a:picLocks noGrp="1" noChangeAspect="1"/>
          </p:cNvPicPr>
          <p:nvPr>
            <p:ph idx="1"/>
          </p:nvPr>
        </p:nvPicPr>
        <p:blipFill>
          <a:blip r:embed="rId3"/>
          <a:stretch>
            <a:fillRect/>
          </a:stretch>
        </p:blipFill>
        <p:spPr>
          <a:xfrm>
            <a:off x="387872" y="1305909"/>
            <a:ext cx="6456548" cy="5462200"/>
          </a:xfrm>
        </p:spPr>
      </p:pic>
      <p:sp>
        <p:nvSpPr>
          <p:cNvPr id="7" name="TextBox 6">
            <a:extLst>
              <a:ext uri="{FF2B5EF4-FFF2-40B4-BE49-F238E27FC236}">
                <a16:creationId xmlns:a16="http://schemas.microsoft.com/office/drawing/2014/main" id="{48430AA0-2C4F-4752-BC12-D9BC363BC62A}"/>
              </a:ext>
            </a:extLst>
          </p:cNvPr>
          <p:cNvSpPr txBox="1"/>
          <p:nvPr/>
        </p:nvSpPr>
        <p:spPr>
          <a:xfrm>
            <a:off x="6553064" y="5010915"/>
            <a:ext cx="4356362" cy="707886"/>
          </a:xfrm>
          <a:prstGeom prst="rect">
            <a:avLst/>
          </a:prstGeom>
          <a:noFill/>
        </p:spPr>
        <p:txBody>
          <a:bodyPr wrap="square" rtlCol="0">
            <a:spAutoFit/>
          </a:bodyPr>
          <a:lstStyle/>
          <a:p>
            <a:r>
              <a:rPr lang="en-US" sz="2000" dirty="0">
                <a:hlinkClick r:id="rId4"/>
              </a:rPr>
              <a:t>Special Education Data Pipeline – Special Education Discipline Webpage</a:t>
            </a:r>
            <a:endParaRPr lang="en-US" sz="2000" dirty="0"/>
          </a:p>
        </p:txBody>
      </p:sp>
      <p:sp>
        <p:nvSpPr>
          <p:cNvPr id="2" name="Arrow: Notched Right 1">
            <a:extLst>
              <a:ext uri="{FF2B5EF4-FFF2-40B4-BE49-F238E27FC236}">
                <a16:creationId xmlns:a16="http://schemas.microsoft.com/office/drawing/2014/main" id="{9D18B3D2-DE90-C811-AEFC-313C53952265}"/>
              </a:ext>
              <a:ext uri="{C183D7F6-B498-43B3-948B-1728B52AA6E4}">
                <adec:decorative xmlns:adec="http://schemas.microsoft.com/office/drawing/2017/decorative" val="1"/>
              </a:ext>
            </a:extLst>
          </p:cNvPr>
          <p:cNvSpPr/>
          <p:nvPr/>
        </p:nvSpPr>
        <p:spPr>
          <a:xfrm flipH="1">
            <a:off x="4476149" y="6286916"/>
            <a:ext cx="574759" cy="2897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042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r>
              <a:rPr lang="en-US" dirty="0"/>
              <a:t>Completing Flag Explanations</a:t>
            </a:r>
          </a:p>
        </p:txBody>
      </p:sp>
      <p:sp>
        <p:nvSpPr>
          <p:cNvPr id="2" name="Content Placeholder 1"/>
          <p:cNvSpPr>
            <a:spLocks noGrp="1"/>
          </p:cNvSpPr>
          <p:nvPr>
            <p:ph sz="half" idx="1"/>
          </p:nvPr>
        </p:nvSpPr>
        <p:spPr>
          <a:xfrm>
            <a:off x="738612" y="724277"/>
            <a:ext cx="5181600" cy="5812325"/>
          </a:xfrm>
          <a:solidFill>
            <a:schemeClr val="bg1">
              <a:lumMod val="95000"/>
            </a:schemeClr>
          </a:solidFill>
        </p:spPr>
        <p:txBody>
          <a:bodyPr>
            <a:normAutofit/>
          </a:bodyPr>
          <a:lstStyle/>
          <a:p>
            <a:r>
              <a:rPr lang="en-US" sz="2000" dirty="0">
                <a:solidFill>
                  <a:schemeClr val="tx1">
                    <a:lumMod val="50000"/>
                  </a:schemeClr>
                </a:solidFill>
              </a:rPr>
              <a:t>Use the second page of the technical assistance document to provide explanations for each flag.</a:t>
            </a:r>
          </a:p>
          <a:p>
            <a:r>
              <a:rPr lang="en-US" sz="2000" dirty="0">
                <a:solidFill>
                  <a:schemeClr val="tx1">
                    <a:lumMod val="50000"/>
                  </a:schemeClr>
                </a:solidFill>
              </a:rPr>
              <a:t>The CDE needs AUs’ explanations to:</a:t>
            </a:r>
          </a:p>
          <a:p>
            <a:pPr lvl="1"/>
            <a:r>
              <a:rPr lang="en-US" b="1" dirty="0">
                <a:solidFill>
                  <a:schemeClr val="tx1">
                    <a:lumMod val="50000"/>
                  </a:schemeClr>
                </a:solidFill>
              </a:rPr>
              <a:t>Identify the best practices and support needs in the field</a:t>
            </a:r>
          </a:p>
          <a:p>
            <a:pPr lvl="1"/>
            <a:r>
              <a:rPr lang="en-US" b="1" dirty="0">
                <a:solidFill>
                  <a:schemeClr val="tx1">
                    <a:lumMod val="50000"/>
                  </a:schemeClr>
                </a:solidFill>
              </a:rPr>
              <a:t>To report the year-to-year differences to OSEP</a:t>
            </a:r>
          </a:p>
          <a:p>
            <a:r>
              <a:rPr lang="en-US" sz="2000" dirty="0">
                <a:solidFill>
                  <a:schemeClr val="tx1">
                    <a:lumMod val="50000"/>
                  </a:schemeClr>
                </a:solidFill>
              </a:rPr>
              <a:t>We appreciate explanations with:</a:t>
            </a:r>
          </a:p>
          <a:p>
            <a:pPr lvl="1"/>
            <a:r>
              <a:rPr lang="en-US" b="1" dirty="0">
                <a:solidFill>
                  <a:schemeClr val="tx1">
                    <a:lumMod val="50000"/>
                  </a:schemeClr>
                </a:solidFill>
              </a:rPr>
              <a:t>Great details</a:t>
            </a:r>
          </a:p>
          <a:p>
            <a:pPr lvl="1"/>
            <a:r>
              <a:rPr lang="en-US" b="1" dirty="0">
                <a:solidFill>
                  <a:schemeClr val="tx1">
                    <a:lumMod val="50000"/>
                  </a:schemeClr>
                </a:solidFill>
              </a:rPr>
              <a:t>Cause and effect (e.g., program implementation, unusual mobility)</a:t>
            </a:r>
          </a:p>
          <a:p>
            <a:r>
              <a:rPr lang="en-US" sz="2000" dirty="0">
                <a:solidFill>
                  <a:schemeClr val="tx1">
                    <a:lumMod val="50000"/>
                  </a:schemeClr>
                </a:solidFill>
              </a:rPr>
              <a:t>Copy and paste the template on a new page as needed.</a:t>
            </a:r>
          </a:p>
          <a:p>
            <a:r>
              <a:rPr lang="en-US" sz="2000" dirty="0">
                <a:solidFill>
                  <a:schemeClr val="tx1">
                    <a:lumMod val="50000"/>
                  </a:schemeClr>
                </a:solidFill>
              </a:rPr>
              <a:t>Upload this page to the Data Management System as a </a:t>
            </a:r>
            <a:r>
              <a:rPr lang="en-US" sz="2000" b="1" dirty="0">
                <a:solidFill>
                  <a:schemeClr val="tx1">
                    <a:lumMod val="50000"/>
                  </a:schemeClr>
                </a:solidFill>
              </a:rPr>
              <a:t>Word file</a:t>
            </a:r>
            <a:r>
              <a:rPr lang="en-US" sz="2000" dirty="0">
                <a:solidFill>
                  <a:schemeClr val="tx1">
                    <a:lumMod val="50000"/>
                  </a:schemeClr>
                </a:solidFill>
              </a:rPr>
              <a:t>, separate from the signed reports.</a:t>
            </a:r>
          </a:p>
          <a:p>
            <a:pPr marL="45720" indent="0">
              <a:buNone/>
            </a:pPr>
            <a:endParaRPr lang="en-US" sz="1600" dirty="0">
              <a:solidFill>
                <a:schemeClr val="tx1">
                  <a:lumMod val="50000"/>
                </a:schemeClr>
              </a:solidFill>
            </a:endParaRPr>
          </a:p>
        </p:txBody>
      </p:sp>
      <p:pic>
        <p:nvPicPr>
          <p:cNvPr id="5" name="Content Placeholder 4" descr="Second page of the Flag Explanations ">
            <a:extLst>
              <a:ext uri="{FF2B5EF4-FFF2-40B4-BE49-F238E27FC236}">
                <a16:creationId xmlns:a16="http://schemas.microsoft.com/office/drawing/2014/main" id="{F2061911-D0BA-A518-ECA6-6D8BB37CE300}"/>
              </a:ext>
            </a:extLst>
          </p:cNvPr>
          <p:cNvPicPr>
            <a:picLocks noGrp="1" noChangeAspect="1"/>
          </p:cNvPicPr>
          <p:nvPr>
            <p:ph sz="half" idx="2"/>
          </p:nvPr>
        </p:nvPicPr>
        <p:blipFill>
          <a:blip r:embed="rId3"/>
          <a:stretch>
            <a:fillRect/>
          </a:stretch>
        </p:blipFill>
        <p:spPr>
          <a:xfrm>
            <a:off x="6775580" y="164737"/>
            <a:ext cx="4991882" cy="648808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CA466F4B-0081-C675-B71B-E6AB77A1B028}"/>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265227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gust 2023 Calendar">
            <a:extLst>
              <a:ext uri="{FF2B5EF4-FFF2-40B4-BE49-F238E27FC236}">
                <a16:creationId xmlns:a16="http://schemas.microsoft.com/office/drawing/2014/main" id="{CD44CE09-F5B4-4601-AE68-56EA05A5D86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2580239" y="803660"/>
            <a:ext cx="7469108" cy="577255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Special Education Discipline Deadlines</a:t>
            </a:r>
          </a:p>
        </p:txBody>
      </p:sp>
      <p:sp>
        <p:nvSpPr>
          <p:cNvPr id="4" name="TextBox 3"/>
          <p:cNvSpPr txBox="1"/>
          <p:nvPr/>
        </p:nvSpPr>
        <p:spPr>
          <a:xfrm>
            <a:off x="6953479" y="2305985"/>
            <a:ext cx="974526" cy="769441"/>
          </a:xfrm>
          <a:prstGeom prst="rect">
            <a:avLst/>
          </a:prstGeom>
          <a:noFill/>
        </p:spPr>
        <p:txBody>
          <a:bodyPr wrap="square" rtlCol="0">
            <a:spAutoFit/>
          </a:bodyPr>
          <a:lstStyle/>
          <a:p>
            <a:r>
              <a:rPr lang="en-US" sz="1100" b="1" dirty="0">
                <a:solidFill>
                  <a:schemeClr val="accent5"/>
                </a:solidFill>
              </a:rPr>
              <a:t>All Snapshot Exception Requests Due</a:t>
            </a:r>
          </a:p>
        </p:txBody>
      </p:sp>
      <p:sp>
        <p:nvSpPr>
          <p:cNvPr id="5" name="TextBox 4"/>
          <p:cNvSpPr txBox="1"/>
          <p:nvPr/>
        </p:nvSpPr>
        <p:spPr>
          <a:xfrm>
            <a:off x="6777366" y="3097445"/>
            <a:ext cx="846946" cy="907941"/>
          </a:xfrm>
          <a:prstGeom prst="rect">
            <a:avLst/>
          </a:prstGeom>
          <a:noFill/>
        </p:spPr>
        <p:txBody>
          <a:bodyPr wrap="square" rtlCol="0">
            <a:spAutoFit/>
          </a:bodyPr>
          <a:lstStyle/>
          <a:p>
            <a:endParaRPr lang="en-US" sz="1000" b="1" dirty="0">
              <a:solidFill>
                <a:schemeClr val="accent5"/>
              </a:solidFill>
            </a:endParaRPr>
          </a:p>
          <a:p>
            <a:r>
              <a:rPr lang="en-US" sz="1100" b="1" dirty="0">
                <a:solidFill>
                  <a:schemeClr val="accent5"/>
                </a:solidFill>
              </a:rPr>
              <a:t>ALL ERRORS RESOLVED!</a:t>
            </a:r>
          </a:p>
          <a:p>
            <a:endParaRPr lang="en-US" sz="1000" b="1" dirty="0">
              <a:solidFill>
                <a:schemeClr val="accent5"/>
              </a:solidFill>
            </a:endParaRPr>
          </a:p>
        </p:txBody>
      </p:sp>
      <p:sp>
        <p:nvSpPr>
          <p:cNvPr id="6" name="TextBox 5"/>
          <p:cNvSpPr txBox="1"/>
          <p:nvPr/>
        </p:nvSpPr>
        <p:spPr>
          <a:xfrm>
            <a:off x="3182203" y="4197746"/>
            <a:ext cx="3535803" cy="646331"/>
          </a:xfrm>
          <a:prstGeom prst="rect">
            <a:avLst/>
          </a:prstGeom>
          <a:noFill/>
        </p:spPr>
        <p:txBody>
          <a:bodyPr wrap="square" rtlCol="0">
            <a:spAutoFit/>
          </a:bodyPr>
          <a:lstStyle/>
          <a:p>
            <a:r>
              <a:rPr lang="en-US" b="1" dirty="0">
                <a:solidFill>
                  <a:schemeClr val="accent5"/>
                </a:solidFill>
              </a:rPr>
              <a:t>             REPORT REVIEW</a:t>
            </a:r>
          </a:p>
          <a:p>
            <a:endParaRPr lang="en-US" dirty="0">
              <a:solidFill>
                <a:schemeClr val="accent5"/>
              </a:solidFill>
            </a:endParaRPr>
          </a:p>
        </p:txBody>
      </p:sp>
      <p:sp>
        <p:nvSpPr>
          <p:cNvPr id="7" name="Right Arrow 6" descr="Arrows indicating Report review week on the Calendar"/>
          <p:cNvSpPr/>
          <p:nvPr/>
        </p:nvSpPr>
        <p:spPr>
          <a:xfrm>
            <a:off x="7624312" y="3319507"/>
            <a:ext cx="1768841" cy="205181"/>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rgbClr val="CC0099"/>
              </a:solidFill>
            </a:endParaRPr>
          </a:p>
        </p:txBody>
      </p:sp>
      <p:sp>
        <p:nvSpPr>
          <p:cNvPr id="8" name="Right Arrow 7" descr="Arrows indicating Report review week on the Calendar"/>
          <p:cNvSpPr/>
          <p:nvPr/>
        </p:nvSpPr>
        <p:spPr>
          <a:xfrm>
            <a:off x="3515992" y="4095156"/>
            <a:ext cx="3473700" cy="182555"/>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7624312" y="3538231"/>
            <a:ext cx="1768841" cy="369332"/>
          </a:xfrm>
          <a:prstGeom prst="rect">
            <a:avLst/>
          </a:prstGeom>
          <a:noFill/>
        </p:spPr>
        <p:txBody>
          <a:bodyPr wrap="square" rtlCol="0">
            <a:spAutoFit/>
          </a:bodyPr>
          <a:lstStyle/>
          <a:p>
            <a:r>
              <a:rPr lang="en-US" b="1" dirty="0">
                <a:solidFill>
                  <a:schemeClr val="accent5"/>
                </a:solidFill>
              </a:rPr>
              <a:t>REPORT REVIEW</a:t>
            </a:r>
          </a:p>
        </p:txBody>
      </p:sp>
      <p:sp>
        <p:nvSpPr>
          <p:cNvPr id="10" name="TextBox 9"/>
          <p:cNvSpPr txBox="1"/>
          <p:nvPr/>
        </p:nvSpPr>
        <p:spPr>
          <a:xfrm>
            <a:off x="7017269" y="3951988"/>
            <a:ext cx="846946" cy="600164"/>
          </a:xfrm>
          <a:prstGeom prst="rect">
            <a:avLst/>
          </a:prstGeom>
          <a:noFill/>
        </p:spPr>
        <p:txBody>
          <a:bodyPr wrap="square" rtlCol="0">
            <a:spAutoFit/>
          </a:bodyPr>
          <a:lstStyle/>
          <a:p>
            <a:r>
              <a:rPr lang="en-US" sz="1100" b="1" dirty="0">
                <a:solidFill>
                  <a:schemeClr val="accent5"/>
                </a:solidFill>
              </a:rPr>
              <a:t>Final Submission due to CDE</a:t>
            </a:r>
          </a:p>
        </p:txBody>
      </p:sp>
      <p:sp>
        <p:nvSpPr>
          <p:cNvPr id="2" name="Slide Number Placeholder 1">
            <a:extLst>
              <a:ext uri="{FF2B5EF4-FFF2-40B4-BE49-F238E27FC236}">
                <a16:creationId xmlns:a16="http://schemas.microsoft.com/office/drawing/2014/main" id="{D25846F7-D0E7-8668-7D72-C1EE1E12E31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288610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ln>
            <a:miter lim="800000"/>
            <a:headEnd/>
            <a:tailEnd/>
          </a:ln>
        </p:spPr>
        <p:txBody>
          <a:bodyPr wrap="square" numCol="1" anchor="t" anchorCtr="0" compatLnSpc="1">
            <a:prstTxWarp prst="textNoShape">
              <a:avLst/>
            </a:prstTxWarp>
            <a:noAutofit/>
          </a:bodyPr>
          <a:lstStyle/>
          <a:p>
            <a:pPr>
              <a:defRPr/>
            </a:pPr>
            <a:r>
              <a:rPr lang="en-US" dirty="0">
                <a:latin typeface="Museo 500" panose="02000000000000000000" pitchFamily="50" charset="0"/>
              </a:rPr>
              <a:t>Which reports must be uploaded to the DMS? </a:t>
            </a:r>
            <a:br>
              <a:rPr lang="en-US" dirty="0">
                <a:latin typeface="Museo 500" panose="02000000000000000000" pitchFamily="50" charset="0"/>
              </a:rPr>
            </a:br>
            <a:endParaRPr lang="en-US" dirty="0">
              <a:latin typeface="Museo 500" panose="02000000000000000000" pitchFamily="50" charset="0"/>
            </a:endParaRPr>
          </a:p>
        </p:txBody>
      </p:sp>
      <p:sp>
        <p:nvSpPr>
          <p:cNvPr id="2" name="TextBox 1"/>
          <p:cNvSpPr txBox="1"/>
          <p:nvPr/>
        </p:nvSpPr>
        <p:spPr>
          <a:xfrm>
            <a:off x="2428240" y="840088"/>
            <a:ext cx="7978140" cy="830997"/>
          </a:xfrm>
          <a:prstGeom prst="rect">
            <a:avLst/>
          </a:prstGeom>
          <a:noFill/>
        </p:spPr>
        <p:txBody>
          <a:bodyPr wrap="square" rtlCol="0">
            <a:spAutoFit/>
          </a:bodyPr>
          <a:lstStyle/>
          <a:p>
            <a:endParaRPr lang="en-US" sz="2400" dirty="0"/>
          </a:p>
          <a:p>
            <a:r>
              <a:rPr lang="en-US" sz="2400" dirty="0"/>
              <a:t>Director Signed Reports + Flag Explanations (if necessary)</a:t>
            </a:r>
          </a:p>
        </p:txBody>
      </p:sp>
      <p:graphicFrame>
        <p:nvGraphicFramePr>
          <p:cNvPr id="8" name="Content Placeholder 7" descr="Smart Art showing the 3 reports required for upload: SPED Data Summary, SPED Year to Year Comparison Report and the Flag Explanations if they are required. "/>
          <p:cNvGraphicFramePr>
            <a:graphicFrameLocks noGrp="1"/>
          </p:cNvGraphicFramePr>
          <p:nvPr>
            <p:ph idx="1"/>
            <p:extLst>
              <p:ext uri="{D42A27DB-BD31-4B8C-83A1-F6EECF244321}">
                <p14:modId xmlns:p14="http://schemas.microsoft.com/office/powerpoint/2010/main" val="701784865"/>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1">
            <a:extLst>
              <a:ext uri="{FF2B5EF4-FFF2-40B4-BE49-F238E27FC236}">
                <a16:creationId xmlns:a16="http://schemas.microsoft.com/office/drawing/2014/main" id="{08B86D95-4DE5-ABAE-B4C6-AAFA3C38C58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394974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Uploading to the Ascend Data Management System</a:t>
            </a:r>
          </a:p>
        </p:txBody>
      </p:sp>
      <p:sp>
        <p:nvSpPr>
          <p:cNvPr id="2" name="Content Placeholder 1"/>
          <p:cNvSpPr>
            <a:spLocks noGrp="1"/>
          </p:cNvSpPr>
          <p:nvPr>
            <p:ph sz="half" idx="1"/>
          </p:nvPr>
        </p:nvSpPr>
        <p:spPr>
          <a:xfrm>
            <a:off x="838200" y="1554480"/>
            <a:ext cx="4196722" cy="4351338"/>
          </a:xfrm>
        </p:spPr>
        <p:txBody>
          <a:bodyPr anchor="ctr"/>
          <a:lstStyle/>
          <a:p>
            <a:pPr marL="0" indent="0">
              <a:buNone/>
            </a:pPr>
            <a:r>
              <a:rPr lang="en-US" dirty="0">
                <a:solidFill>
                  <a:schemeClr val="tx1">
                    <a:lumMod val="50000"/>
                  </a:schemeClr>
                </a:solidFill>
              </a:rPr>
              <a:t>Log into the Ascend Data Management System</a:t>
            </a:r>
          </a:p>
          <a:p>
            <a:r>
              <a:rPr lang="en-US" dirty="0">
                <a:solidFill>
                  <a:schemeClr val="tx1">
                    <a:lumMod val="50000"/>
                  </a:schemeClr>
                </a:solidFill>
              </a:rPr>
              <a:t>Click “ESSU Data Management System” </a:t>
            </a:r>
            <a:r>
              <a:rPr lang="en-US" dirty="0">
                <a:solidFill>
                  <a:srgbClr val="0070C0"/>
                </a:solidFill>
                <a:hlinkClick r:id="rId3">
                  <a:extLst>
                    <a:ext uri="{A12FA001-AC4F-418D-AE19-62706E023703}">
                      <ahyp:hlinkClr xmlns:ahyp="http://schemas.microsoft.com/office/drawing/2018/hyperlinkcolor" val="tx"/>
                    </a:ext>
                  </a:extLst>
                </a:hlinkClick>
              </a:rPr>
              <a:t>Link to Data Pipeline Single Sign-on Page (opens in browser)</a:t>
            </a:r>
            <a:r>
              <a:rPr lang="en-US" dirty="0">
                <a:solidFill>
                  <a:srgbClr val="0070C0"/>
                </a:solidFill>
              </a:rPr>
              <a:t> </a:t>
            </a:r>
          </a:p>
        </p:txBody>
      </p:sp>
      <p:pic>
        <p:nvPicPr>
          <p:cNvPr id="10" name="Content Placeholder 9" descr="Identity Management page with multiple links to different systems.  The ESSU is the 4th link in the first column. ">
            <a:extLst>
              <a:ext uri="{FF2B5EF4-FFF2-40B4-BE49-F238E27FC236}">
                <a16:creationId xmlns:a16="http://schemas.microsoft.com/office/drawing/2014/main" id="{7063F43B-5E61-448B-14E7-1AD2565B9352}"/>
              </a:ext>
            </a:extLst>
          </p:cNvPr>
          <p:cNvPicPr>
            <a:picLocks noGrp="1" noChangeAspect="1"/>
          </p:cNvPicPr>
          <p:nvPr>
            <p:ph sz="half" idx="2"/>
          </p:nvPr>
        </p:nvPicPr>
        <p:blipFill>
          <a:blip r:embed="rId4"/>
          <a:stretch>
            <a:fillRect/>
          </a:stretch>
        </p:blipFill>
        <p:spPr>
          <a:xfrm>
            <a:off x="5312120" y="1012847"/>
            <a:ext cx="6782815" cy="5306472"/>
          </a:xfrm>
        </p:spPr>
      </p:pic>
      <p:sp>
        <p:nvSpPr>
          <p:cNvPr id="4" name="Right Arrow 3" descr="Arrow indicating the link to the &quot;ESSU Data Management System&quot; on the Data Pipeline Singe Sign-on Page. " title="arrow"/>
          <p:cNvSpPr/>
          <p:nvPr/>
        </p:nvSpPr>
        <p:spPr>
          <a:xfrm rot="20100460">
            <a:off x="4632231" y="4611320"/>
            <a:ext cx="805383" cy="4742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Oval 4" descr="Circle indicating the link to the &quot;ESSU Data Management System&quot; on the Data Pipeline Singe Sign-on Page. " title="Circle"/>
          <p:cNvSpPr/>
          <p:nvPr/>
        </p:nvSpPr>
        <p:spPr>
          <a:xfrm>
            <a:off x="5572322" y="4463389"/>
            <a:ext cx="2258925" cy="452319"/>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9B4DEC2-1EB0-07CB-6887-33D84ED0C9F3}"/>
              </a:ext>
            </a:extLst>
          </p:cNvPr>
          <p:cNvSpPr>
            <a:spLocks noGrp="1"/>
          </p:cNvSpPr>
          <p:nvPr>
            <p:ph type="sldNum" sz="quarter" idx="12"/>
          </p:nvPr>
        </p:nvSpPr>
        <p:spPr/>
        <p:txBody>
          <a:bodyPr/>
          <a:lstStyle/>
          <a:p>
            <a:fld id="{34A3F748-31DA-4297-96EF-69DC737B5DDE}" type="slidenum">
              <a:rPr lang="en-US" smtClean="0"/>
              <a:pPr/>
              <a:t>41</a:t>
            </a:fld>
            <a:endParaRPr lang="en-US" dirty="0"/>
          </a:p>
        </p:txBody>
      </p:sp>
    </p:spTree>
    <p:extLst>
      <p:ext uri="{BB962C8B-B14F-4D97-AF65-F5344CB8AC3E}">
        <p14:creationId xmlns:p14="http://schemas.microsoft.com/office/powerpoint/2010/main" val="1483936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D743-8B3F-EB82-5DBE-5AA130A64324}"/>
              </a:ext>
            </a:extLst>
          </p:cNvPr>
          <p:cNvSpPr>
            <a:spLocks noGrp="1"/>
          </p:cNvSpPr>
          <p:nvPr>
            <p:ph type="title"/>
          </p:nvPr>
        </p:nvSpPr>
        <p:spPr/>
        <p:txBody>
          <a:bodyPr/>
          <a:lstStyle/>
          <a:p>
            <a:r>
              <a:rPr lang="en-US" dirty="0"/>
              <a:t>Log into the Ascend Data Management System</a:t>
            </a:r>
          </a:p>
        </p:txBody>
      </p:sp>
      <p:pic>
        <p:nvPicPr>
          <p:cNvPr id="8" name="Content Placeholder 7" descr="Sign-on page for the ESSU Data Management System.  Shows login button and help info. ">
            <a:extLst>
              <a:ext uri="{FF2B5EF4-FFF2-40B4-BE49-F238E27FC236}">
                <a16:creationId xmlns:a16="http://schemas.microsoft.com/office/drawing/2014/main" id="{21B5D39D-1390-83A2-DB46-0F1F0D0FCD07}"/>
              </a:ext>
            </a:extLst>
          </p:cNvPr>
          <p:cNvPicPr>
            <a:picLocks noGrp="1" noChangeAspect="1"/>
          </p:cNvPicPr>
          <p:nvPr>
            <p:ph idx="1"/>
          </p:nvPr>
        </p:nvPicPr>
        <p:blipFill>
          <a:blip r:embed="rId2"/>
          <a:stretch>
            <a:fillRect/>
          </a:stretch>
        </p:blipFill>
        <p:spPr>
          <a:xfrm>
            <a:off x="1430448" y="1103700"/>
            <a:ext cx="9290906" cy="4867115"/>
          </a:xfrm>
        </p:spPr>
      </p:pic>
      <p:sp>
        <p:nvSpPr>
          <p:cNvPr id="5" name="TextBox 4">
            <a:extLst>
              <a:ext uri="{FF2B5EF4-FFF2-40B4-BE49-F238E27FC236}">
                <a16:creationId xmlns:a16="http://schemas.microsoft.com/office/drawing/2014/main" id="{9B2BB403-450C-8B52-5234-3481CE785B00}"/>
              </a:ext>
            </a:extLst>
          </p:cNvPr>
          <p:cNvSpPr txBox="1"/>
          <p:nvPr/>
        </p:nvSpPr>
        <p:spPr>
          <a:xfrm>
            <a:off x="1536569" y="6169580"/>
            <a:ext cx="7579360" cy="369332"/>
          </a:xfrm>
          <a:prstGeom prst="rect">
            <a:avLst/>
          </a:prstGeom>
          <a:noFill/>
        </p:spPr>
        <p:txBody>
          <a:bodyPr wrap="square">
            <a:spAutoFit/>
          </a:bodyPr>
          <a:lstStyle/>
          <a:p>
            <a:r>
              <a:rPr lang="en-US" dirty="0">
                <a:hlinkClick r:id="rId3"/>
              </a:rPr>
              <a:t>Identity Management / Single Sign-On: ESSU Data Management System</a:t>
            </a:r>
            <a:r>
              <a:rPr lang="en-US" dirty="0"/>
              <a:t> </a:t>
            </a:r>
          </a:p>
        </p:txBody>
      </p:sp>
      <p:sp>
        <p:nvSpPr>
          <p:cNvPr id="3" name="Slide Number Placeholder 2">
            <a:extLst>
              <a:ext uri="{FF2B5EF4-FFF2-40B4-BE49-F238E27FC236}">
                <a16:creationId xmlns:a16="http://schemas.microsoft.com/office/drawing/2014/main" id="{578838D9-A44B-82A6-CA7E-B3557A95D7C5}"/>
              </a:ext>
            </a:extLst>
          </p:cNvPr>
          <p:cNvSpPr>
            <a:spLocks noGrp="1"/>
          </p:cNvSpPr>
          <p:nvPr>
            <p:ph type="sldNum" sz="quarter" idx="12"/>
          </p:nvPr>
        </p:nvSpPr>
        <p:spPr/>
        <p:txBody>
          <a:bodyPr/>
          <a:lstStyle/>
          <a:p>
            <a:fld id="{34A3F748-31DA-4297-96EF-69DC737B5DDE}" type="slidenum">
              <a:rPr lang="en-US" smtClean="0"/>
              <a:t>42</a:t>
            </a:fld>
            <a:endParaRPr lang="en-US" dirty="0"/>
          </a:p>
        </p:txBody>
      </p:sp>
    </p:spTree>
    <p:extLst>
      <p:ext uri="{BB962C8B-B14F-4D97-AF65-F5344CB8AC3E}">
        <p14:creationId xmlns:p14="http://schemas.microsoft.com/office/powerpoint/2010/main" val="2605238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Uploading to Ascend DMS</a:t>
            </a:r>
            <a:br>
              <a:rPr lang="en-US" sz="2800" dirty="0"/>
            </a:br>
            <a:r>
              <a:rPr lang="en-US" sz="2800" dirty="0"/>
              <a:t>Please Note!!</a:t>
            </a:r>
          </a:p>
        </p:txBody>
      </p:sp>
      <p:sp>
        <p:nvSpPr>
          <p:cNvPr id="3" name="Content Placeholder 2"/>
          <p:cNvSpPr>
            <a:spLocks noGrp="1"/>
          </p:cNvSpPr>
          <p:nvPr>
            <p:ph idx="1"/>
          </p:nvPr>
        </p:nvSpPr>
        <p:spPr/>
        <p:txBody>
          <a:bodyPr>
            <a:normAutofit/>
          </a:bodyPr>
          <a:lstStyle/>
          <a:p>
            <a:r>
              <a:rPr lang="en-US" sz="3200" dirty="0">
                <a:solidFill>
                  <a:schemeClr val="tx1">
                    <a:lumMod val="50000"/>
                  </a:schemeClr>
                </a:solidFill>
              </a:rPr>
              <a:t>To upload files to the “Documents,” you must be able to log into the Ascend DMS</a:t>
            </a:r>
          </a:p>
          <a:p>
            <a:r>
              <a:rPr lang="en-US" sz="3200" dirty="0">
                <a:solidFill>
                  <a:schemeClr val="tx1">
                    <a:lumMod val="50000"/>
                  </a:schemeClr>
                </a:solidFill>
              </a:rPr>
              <a:t>Please check that you can do this before the upload deadline August 17. </a:t>
            </a:r>
          </a:p>
          <a:p>
            <a:r>
              <a:rPr lang="en-US" sz="3200" dirty="0">
                <a:solidFill>
                  <a:schemeClr val="tx1">
                    <a:lumMod val="50000"/>
                  </a:schemeClr>
                </a:solidFill>
              </a:rPr>
              <a:t>Your Local Access Manager (LAM) can assign you an appropriate role that will allow you to log in. </a:t>
            </a:r>
            <a:endParaRPr lang="en-US" sz="2800" dirty="0">
              <a:solidFill>
                <a:schemeClr val="tx1">
                  <a:lumMod val="50000"/>
                </a:schemeClr>
              </a:solidFill>
            </a:endParaRPr>
          </a:p>
          <a:p>
            <a:pPr marL="365760" lvl="1" indent="0">
              <a:buNone/>
            </a:pPr>
            <a:r>
              <a:rPr lang="en-US" sz="2800" dirty="0">
                <a:solidFill>
                  <a:schemeClr val="tx1">
                    <a:lumMod val="50000"/>
                  </a:schemeClr>
                </a:solidFill>
              </a:rPr>
              <a:t>If you encounter any trouble with the Ascend DMS, please email </a:t>
            </a:r>
            <a:r>
              <a:rPr lang="en-US" sz="2800" dirty="0"/>
              <a:t>Josh Fails (</a:t>
            </a:r>
            <a:r>
              <a:rPr lang="en-US" sz="2800" dirty="0">
                <a:hlinkClick r:id="rId3"/>
              </a:rPr>
              <a:t>fails_j@cde.state.co.us</a:t>
            </a:r>
            <a:r>
              <a:rPr lang="en-US" sz="2800" dirty="0"/>
              <a:t>).</a:t>
            </a:r>
            <a:endParaRPr lang="en-US" sz="2800" dirty="0">
              <a:solidFill>
                <a:schemeClr val="tx1">
                  <a:lumMod val="50000"/>
                </a:schemeClr>
              </a:solidFill>
            </a:endParaRPr>
          </a:p>
          <a:p>
            <a:endParaRPr lang="en-US" sz="3200" dirty="0">
              <a:solidFill>
                <a:schemeClr val="tx1">
                  <a:lumMod val="50000"/>
                </a:schemeClr>
              </a:solidFill>
            </a:endParaRPr>
          </a:p>
        </p:txBody>
      </p:sp>
      <p:sp>
        <p:nvSpPr>
          <p:cNvPr id="4" name="Slide Number Placeholder 3">
            <a:extLst>
              <a:ext uri="{FF2B5EF4-FFF2-40B4-BE49-F238E27FC236}">
                <a16:creationId xmlns:a16="http://schemas.microsoft.com/office/drawing/2014/main" id="{8AE3C238-0DF2-7475-E9A4-3DFD3014D8A4}"/>
              </a:ext>
            </a:extLst>
          </p:cNvPr>
          <p:cNvSpPr>
            <a:spLocks noGrp="1"/>
          </p:cNvSpPr>
          <p:nvPr>
            <p:ph type="sldNum" sz="quarter" idx="12"/>
          </p:nvPr>
        </p:nvSpPr>
        <p:spPr/>
        <p:txBody>
          <a:bodyPr/>
          <a:lstStyle/>
          <a:p>
            <a:fld id="{34A3F748-31DA-4297-96EF-69DC737B5DDE}" type="slidenum">
              <a:rPr lang="en-US" smtClean="0"/>
              <a:t>43</a:t>
            </a:fld>
            <a:endParaRPr lang="en-US" dirty="0"/>
          </a:p>
        </p:txBody>
      </p:sp>
    </p:spTree>
    <p:extLst>
      <p:ext uri="{BB962C8B-B14F-4D97-AF65-F5344CB8AC3E}">
        <p14:creationId xmlns:p14="http://schemas.microsoft.com/office/powerpoint/2010/main" val="3477030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Quick Navigation in the Data Management System – Overview </a:t>
            </a:r>
          </a:p>
        </p:txBody>
      </p:sp>
      <p:sp>
        <p:nvSpPr>
          <p:cNvPr id="15" name="object 2">
            <a:extLst>
              <a:ext uri="{FF2B5EF4-FFF2-40B4-BE49-F238E27FC236}">
                <a16:creationId xmlns:a16="http://schemas.microsoft.com/office/drawing/2014/main" id="{8E4B83B8-B3CD-8F08-98B3-55F9763B1294}"/>
              </a:ext>
            </a:extLst>
          </p:cNvPr>
          <p:cNvSpPr txBox="1">
            <a:spLocks/>
          </p:cNvSpPr>
          <p:nvPr/>
        </p:nvSpPr>
        <p:spPr>
          <a:xfrm>
            <a:off x="1719938" y="1354791"/>
            <a:ext cx="4528499" cy="381000"/>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marL="12700">
              <a:lnSpc>
                <a:spcPct val="100000"/>
              </a:lnSpc>
            </a:pPr>
            <a:r>
              <a:rPr lang="en-US" sz="2500" spc="10" dirty="0">
                <a:solidFill>
                  <a:schemeClr val="tx1">
                    <a:lumMod val="50000"/>
                  </a:schemeClr>
                </a:solidFill>
              </a:rPr>
              <a:t>Ascend DMS</a:t>
            </a:r>
            <a:r>
              <a:rPr lang="en-US" sz="2500" spc="-95" dirty="0">
                <a:solidFill>
                  <a:schemeClr val="tx1">
                    <a:lumMod val="50000"/>
                  </a:schemeClr>
                </a:solidFill>
              </a:rPr>
              <a:t> </a:t>
            </a:r>
            <a:r>
              <a:rPr lang="en-US" sz="2500" spc="10" dirty="0">
                <a:solidFill>
                  <a:schemeClr val="tx1">
                    <a:lumMod val="50000"/>
                  </a:schemeClr>
                </a:solidFill>
              </a:rPr>
              <a:t>Dashboard</a:t>
            </a:r>
            <a:endParaRPr lang="en-US" sz="2500" dirty="0">
              <a:solidFill>
                <a:schemeClr val="tx1">
                  <a:lumMod val="50000"/>
                </a:schemeClr>
              </a:solidFill>
            </a:endParaRPr>
          </a:p>
        </p:txBody>
      </p:sp>
      <p:sp>
        <p:nvSpPr>
          <p:cNvPr id="12" name="object 3">
            <a:extLst>
              <a:ext uri="{FF2B5EF4-FFF2-40B4-BE49-F238E27FC236}">
                <a16:creationId xmlns:a16="http://schemas.microsoft.com/office/drawing/2014/main" id="{40BFB29E-32EB-D065-7DF7-AB6BC8124E2A}"/>
              </a:ext>
            </a:extLst>
          </p:cNvPr>
          <p:cNvSpPr txBox="1">
            <a:spLocks noGrp="1"/>
          </p:cNvSpPr>
          <p:nvPr>
            <p:ph sz="half" idx="1"/>
          </p:nvPr>
        </p:nvSpPr>
        <p:spPr>
          <a:xfrm>
            <a:off x="995882" y="1794600"/>
            <a:ext cx="4229148" cy="3879011"/>
          </a:xfrm>
          <a:prstGeom prst="rect">
            <a:avLst/>
          </a:prstGeom>
        </p:spPr>
        <p:txBody>
          <a:bodyPr vert="horz" wrap="square" lIns="0" tIns="0" rIns="0" bIns="0" rtlCol="0">
            <a:spAutoFit/>
          </a:bodyPr>
          <a:lstStyle/>
          <a:p>
            <a:pPr marL="57150" marR="38735">
              <a:lnSpc>
                <a:spcPct val="105000"/>
              </a:lnSpc>
            </a:pPr>
            <a:r>
              <a:rPr sz="1800" spc="-5" dirty="0">
                <a:solidFill>
                  <a:schemeClr val="tx1">
                    <a:lumMod val="50000"/>
                  </a:schemeClr>
                </a:solidFill>
                <a:latin typeface="Arial"/>
                <a:cs typeface="Arial"/>
              </a:rPr>
              <a:t>Upon logging into Ascend DMS,</a:t>
            </a:r>
            <a:r>
              <a:rPr sz="1800" spc="-60" dirty="0">
                <a:solidFill>
                  <a:schemeClr val="tx1">
                    <a:lumMod val="50000"/>
                  </a:schemeClr>
                </a:solidFill>
                <a:latin typeface="Arial"/>
                <a:cs typeface="Arial"/>
              </a:rPr>
              <a:t> </a:t>
            </a:r>
            <a:r>
              <a:rPr sz="1800" spc="-5" dirty="0">
                <a:solidFill>
                  <a:schemeClr val="tx1">
                    <a:lumMod val="50000"/>
                  </a:schemeClr>
                </a:solidFill>
                <a:latin typeface="Arial"/>
                <a:cs typeface="Arial"/>
              </a:rPr>
              <a:t>you  will land on the </a:t>
            </a:r>
            <a:r>
              <a:rPr sz="1800" dirty="0">
                <a:solidFill>
                  <a:schemeClr val="tx1">
                    <a:lumMod val="50000"/>
                  </a:schemeClr>
                </a:solidFill>
                <a:latin typeface="Arial"/>
                <a:cs typeface="Arial"/>
              </a:rPr>
              <a:t>“</a:t>
            </a:r>
            <a:r>
              <a:rPr sz="1800" b="1" dirty="0">
                <a:solidFill>
                  <a:schemeClr val="tx1">
                    <a:lumMod val="50000"/>
                  </a:schemeClr>
                </a:solidFill>
                <a:latin typeface="Arial"/>
                <a:cs typeface="Arial"/>
              </a:rPr>
              <a:t>My </a:t>
            </a:r>
            <a:r>
              <a:rPr sz="1800" b="1" spc="-5" dirty="0">
                <a:solidFill>
                  <a:schemeClr val="tx1">
                    <a:lumMod val="50000"/>
                  </a:schemeClr>
                </a:solidFill>
                <a:latin typeface="Arial"/>
                <a:cs typeface="Arial"/>
              </a:rPr>
              <a:t>Dashboard</a:t>
            </a:r>
            <a:r>
              <a:rPr sz="1800" spc="-5" dirty="0">
                <a:solidFill>
                  <a:schemeClr val="tx1">
                    <a:lumMod val="50000"/>
                  </a:schemeClr>
                </a:solidFill>
                <a:latin typeface="Arial"/>
                <a:cs typeface="Arial"/>
              </a:rPr>
              <a:t>”  page. Along the top right side of the screen, you will see 3 drop-down fields:</a:t>
            </a:r>
            <a:endParaRPr sz="1800" dirty="0">
              <a:solidFill>
                <a:schemeClr val="tx1">
                  <a:lumMod val="50000"/>
                </a:schemeClr>
              </a:solidFill>
              <a:latin typeface="Arial"/>
              <a:cs typeface="Arial"/>
            </a:endParaRPr>
          </a:p>
          <a:p>
            <a:pPr marR="261620" indent="-215900">
              <a:lnSpc>
                <a:spcPct val="105000"/>
              </a:lnSpc>
              <a:spcBef>
                <a:spcPts val="1200"/>
              </a:spcBef>
              <a:buAutoNum type="arabicPeriod"/>
              <a:tabLst>
                <a:tab pos="229235" algn="l"/>
              </a:tabLst>
            </a:pPr>
            <a:r>
              <a:rPr sz="1800" b="1" spc="-5" dirty="0">
                <a:solidFill>
                  <a:schemeClr val="tx1">
                    <a:lumMod val="50000"/>
                  </a:schemeClr>
                </a:solidFill>
                <a:latin typeface="Arial"/>
                <a:cs typeface="Arial"/>
              </a:rPr>
              <a:t>Select School </a:t>
            </a:r>
            <a:r>
              <a:rPr sz="1800" b="1" spc="-25" dirty="0">
                <a:solidFill>
                  <a:schemeClr val="tx1">
                    <a:lumMod val="50000"/>
                  </a:schemeClr>
                </a:solidFill>
                <a:latin typeface="Arial"/>
                <a:cs typeface="Arial"/>
              </a:rPr>
              <a:t>Year</a:t>
            </a:r>
            <a:endParaRPr sz="1800" dirty="0">
              <a:solidFill>
                <a:schemeClr val="tx1">
                  <a:lumMod val="50000"/>
                </a:schemeClr>
              </a:solidFill>
              <a:latin typeface="Arial"/>
              <a:cs typeface="Arial"/>
            </a:endParaRPr>
          </a:p>
          <a:p>
            <a:pPr indent="-215900">
              <a:spcBef>
                <a:spcPts val="90"/>
              </a:spcBef>
              <a:buAutoNum type="arabicPeriod"/>
              <a:tabLst>
                <a:tab pos="229235" algn="l"/>
              </a:tabLst>
            </a:pPr>
            <a:r>
              <a:rPr sz="1800" b="1" spc="-5" dirty="0">
                <a:solidFill>
                  <a:schemeClr val="tx1">
                    <a:lumMod val="50000"/>
                  </a:schemeClr>
                </a:solidFill>
                <a:latin typeface="Arial"/>
                <a:cs typeface="Arial"/>
              </a:rPr>
              <a:t>District/AU </a:t>
            </a:r>
            <a:r>
              <a:rPr sz="1800" spc="-5" dirty="0">
                <a:solidFill>
                  <a:schemeClr val="tx1">
                    <a:lumMod val="50000"/>
                  </a:schemeClr>
                </a:solidFill>
                <a:latin typeface="Arial"/>
                <a:cs typeface="Arial"/>
              </a:rPr>
              <a:t>(*only shows your</a:t>
            </a:r>
            <a:r>
              <a:rPr sz="1800" spc="-40" dirty="0">
                <a:solidFill>
                  <a:schemeClr val="tx1">
                    <a:lumMod val="50000"/>
                  </a:schemeClr>
                </a:solidFill>
                <a:latin typeface="Arial"/>
                <a:cs typeface="Arial"/>
              </a:rPr>
              <a:t> </a:t>
            </a:r>
            <a:r>
              <a:rPr sz="1800" spc="-5" dirty="0">
                <a:solidFill>
                  <a:schemeClr val="tx1">
                    <a:lumMod val="50000"/>
                  </a:schemeClr>
                </a:solidFill>
                <a:latin typeface="Arial"/>
                <a:cs typeface="Arial"/>
              </a:rPr>
              <a:t>AU)</a:t>
            </a:r>
            <a:endParaRPr sz="1800" dirty="0">
              <a:solidFill>
                <a:schemeClr val="tx1">
                  <a:lumMod val="50000"/>
                </a:schemeClr>
              </a:solidFill>
              <a:latin typeface="Arial"/>
              <a:cs typeface="Arial"/>
            </a:endParaRPr>
          </a:p>
          <a:p>
            <a:pPr indent="-215900">
              <a:spcBef>
                <a:spcPts val="90"/>
              </a:spcBef>
              <a:buAutoNum type="arabicPeriod"/>
              <a:tabLst>
                <a:tab pos="229235" algn="l"/>
              </a:tabLst>
            </a:pPr>
            <a:r>
              <a:rPr sz="1800" b="1" spc="-5" dirty="0">
                <a:solidFill>
                  <a:schemeClr val="tx1">
                    <a:lumMod val="50000"/>
                  </a:schemeClr>
                </a:solidFill>
                <a:latin typeface="Arial"/>
                <a:cs typeface="Arial"/>
              </a:rPr>
              <a:t>Username</a:t>
            </a:r>
            <a:endParaRPr sz="1800" dirty="0">
              <a:solidFill>
                <a:schemeClr val="tx1">
                  <a:lumMod val="50000"/>
                </a:schemeClr>
              </a:solidFill>
              <a:latin typeface="Arial"/>
              <a:cs typeface="Arial"/>
            </a:endParaRPr>
          </a:p>
          <a:p>
            <a:pPr marL="57150">
              <a:spcBef>
                <a:spcPts val="1290"/>
              </a:spcBef>
            </a:pPr>
            <a:r>
              <a:rPr sz="1800" spc="-5" dirty="0">
                <a:solidFill>
                  <a:schemeClr val="tx1">
                    <a:lumMod val="50000"/>
                  </a:schemeClr>
                </a:solidFill>
                <a:latin typeface="Arial"/>
                <a:cs typeface="Arial"/>
              </a:rPr>
              <a:t>Clicking on the shaded</a:t>
            </a:r>
            <a:r>
              <a:rPr sz="1800" spc="5" dirty="0">
                <a:solidFill>
                  <a:schemeClr val="tx1">
                    <a:lumMod val="50000"/>
                  </a:schemeClr>
                </a:solidFill>
                <a:latin typeface="Arial"/>
                <a:cs typeface="Arial"/>
              </a:rPr>
              <a:t> </a:t>
            </a:r>
            <a:r>
              <a:rPr sz="1800" spc="-5" dirty="0">
                <a:solidFill>
                  <a:schemeClr val="tx1">
                    <a:lumMod val="50000"/>
                  </a:schemeClr>
                </a:solidFill>
                <a:latin typeface="Arial"/>
                <a:cs typeface="Arial"/>
              </a:rPr>
              <a:t>caret</a:t>
            </a:r>
            <a:r>
              <a:rPr lang="en-US" sz="1800" spc="-5" dirty="0">
                <a:solidFill>
                  <a:schemeClr val="tx1">
                    <a:lumMod val="50000"/>
                  </a:schemeClr>
                </a:solidFill>
                <a:latin typeface="Arial"/>
                <a:cs typeface="Arial"/>
              </a:rPr>
              <a:t> will give you further options.  </a:t>
            </a:r>
          </a:p>
          <a:p>
            <a:pPr marL="57150">
              <a:spcBef>
                <a:spcPts val="1290"/>
              </a:spcBef>
            </a:pPr>
            <a:r>
              <a:rPr lang="en-US" sz="1800" spc="-5" dirty="0">
                <a:solidFill>
                  <a:schemeClr val="tx1">
                    <a:lumMod val="50000"/>
                  </a:schemeClr>
                </a:solidFill>
                <a:latin typeface="Arial"/>
                <a:cs typeface="Arial"/>
              </a:rPr>
              <a:t>When uploading documents, the year in the dropdown is not important. </a:t>
            </a:r>
          </a:p>
          <a:p>
            <a:pPr marL="57150">
              <a:spcBef>
                <a:spcPts val="1290"/>
              </a:spcBef>
            </a:pPr>
            <a:endParaRPr sz="1800" dirty="0">
              <a:solidFill>
                <a:schemeClr val="tx1">
                  <a:lumMod val="50000"/>
                </a:schemeClr>
              </a:solidFill>
              <a:latin typeface="Arial"/>
              <a:cs typeface="Arial"/>
            </a:endParaRPr>
          </a:p>
        </p:txBody>
      </p:sp>
      <p:sp>
        <p:nvSpPr>
          <p:cNvPr id="14" name="object 4" descr="Landing page on the Ascend DMS will show &quot;My Dashboard&quot;">
            <a:extLst>
              <a:ext uri="{FF2B5EF4-FFF2-40B4-BE49-F238E27FC236}">
                <a16:creationId xmlns:a16="http://schemas.microsoft.com/office/drawing/2014/main" id="{19A1D558-5B29-C4E4-C931-DC139E8274C3}"/>
              </a:ext>
            </a:extLst>
          </p:cNvPr>
          <p:cNvSpPr>
            <a:spLocks noChangeAspect="1"/>
          </p:cNvSpPr>
          <p:nvPr/>
        </p:nvSpPr>
        <p:spPr>
          <a:xfrm>
            <a:off x="5225029" y="2324101"/>
            <a:ext cx="6857793" cy="2624300"/>
          </a:xfrm>
          <a:prstGeom prst="rect">
            <a:avLst/>
          </a:prstGeom>
          <a:blipFill>
            <a:blip r:embed="rId3" cstate="print"/>
            <a:stretch>
              <a:fillRect/>
            </a:stretch>
          </a:blipFill>
        </p:spPr>
        <p:txBody>
          <a:bodyPr wrap="square" lIns="0" tIns="0" rIns="0" bIns="0" rtlCol="0"/>
          <a:lstStyle/>
          <a:p>
            <a:endParaRPr/>
          </a:p>
        </p:txBody>
      </p:sp>
      <p:sp>
        <p:nvSpPr>
          <p:cNvPr id="5" name="TextBox 4">
            <a:extLst>
              <a:ext uri="{FF2B5EF4-FFF2-40B4-BE49-F238E27FC236}">
                <a16:creationId xmlns:a16="http://schemas.microsoft.com/office/drawing/2014/main" id="{EFE3368A-7033-9E24-0ED0-901A5ABC6659}"/>
              </a:ext>
            </a:extLst>
          </p:cNvPr>
          <p:cNvSpPr txBox="1"/>
          <p:nvPr/>
        </p:nvSpPr>
        <p:spPr>
          <a:xfrm>
            <a:off x="2624641" y="5345784"/>
            <a:ext cx="2339679" cy="769441"/>
          </a:xfrm>
          <a:prstGeom prst="rect">
            <a:avLst/>
          </a:prstGeom>
          <a:noFill/>
        </p:spPr>
        <p:txBody>
          <a:bodyPr wrap="square" rtlCol="0">
            <a:spAutoFit/>
          </a:bodyPr>
          <a:lstStyle/>
          <a:p>
            <a:r>
              <a:rPr lang="en-US" sz="3200" dirty="0">
                <a:solidFill>
                  <a:schemeClr val="accent5"/>
                </a:solidFill>
              </a:rPr>
              <a:t>Caret </a:t>
            </a:r>
            <a:r>
              <a:rPr lang="en-US" sz="3200" dirty="0">
                <a:solidFill>
                  <a:schemeClr val="accent5"/>
                </a:solidFill>
                <a:sym typeface="Wingdings" panose="05000000000000000000" pitchFamily="2" charset="2"/>
              </a:rPr>
              <a:t> </a:t>
            </a:r>
            <a:r>
              <a:rPr lang="en-US" sz="4400" dirty="0">
                <a:solidFill>
                  <a:schemeClr val="tx1">
                    <a:lumMod val="50000"/>
                  </a:schemeClr>
                </a:solidFill>
                <a:sym typeface="Webdings" panose="05030102010509060703" pitchFamily="18" charset="2"/>
              </a:rPr>
              <a:t></a:t>
            </a:r>
            <a:endParaRPr lang="en-US" sz="3200" dirty="0">
              <a:solidFill>
                <a:schemeClr val="tx1">
                  <a:lumMod val="50000"/>
                </a:schemeClr>
              </a:solidFill>
            </a:endParaRPr>
          </a:p>
        </p:txBody>
      </p:sp>
      <p:pic>
        <p:nvPicPr>
          <p:cNvPr id="4" name="Graphic 3" descr="Caret Down with solid fill">
            <a:extLst>
              <a:ext uri="{FF2B5EF4-FFF2-40B4-BE49-F238E27FC236}">
                <a16:creationId xmlns:a16="http://schemas.microsoft.com/office/drawing/2014/main" id="{6CC657E1-E8F5-2DB4-7FB5-35DA2D4077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9325" y="5469343"/>
            <a:ext cx="645243" cy="645243"/>
          </a:xfrm>
          <a:prstGeom prst="rect">
            <a:avLst/>
          </a:prstGeom>
        </p:spPr>
      </p:pic>
      <p:sp>
        <p:nvSpPr>
          <p:cNvPr id="2" name="Slide Number Placeholder 1">
            <a:extLst>
              <a:ext uri="{FF2B5EF4-FFF2-40B4-BE49-F238E27FC236}">
                <a16:creationId xmlns:a16="http://schemas.microsoft.com/office/drawing/2014/main" id="{087DBB50-4345-AC28-47F4-068C526A5C7D}"/>
              </a:ext>
            </a:extLst>
          </p:cNvPr>
          <p:cNvSpPr>
            <a:spLocks noGrp="1"/>
          </p:cNvSpPr>
          <p:nvPr>
            <p:ph type="sldNum" sz="quarter" idx="12"/>
          </p:nvPr>
        </p:nvSpPr>
        <p:spPr/>
        <p:txBody>
          <a:bodyPr/>
          <a:lstStyle/>
          <a:p>
            <a:fld id="{34A3F748-31DA-4297-96EF-69DC737B5DDE}" type="slidenum">
              <a:rPr lang="en-US" smtClean="0"/>
              <a:pPr/>
              <a:t>44</a:t>
            </a:fld>
            <a:endParaRPr lang="en-US" dirty="0"/>
          </a:p>
        </p:txBody>
      </p:sp>
    </p:spTree>
    <p:extLst>
      <p:ext uri="{BB962C8B-B14F-4D97-AF65-F5344CB8AC3E}">
        <p14:creationId xmlns:p14="http://schemas.microsoft.com/office/powerpoint/2010/main" val="3534441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700" y="228094"/>
            <a:ext cx="8109153" cy="419795"/>
          </a:xfrm>
          <a:prstGeom prst="rect">
            <a:avLst/>
          </a:prstGeom>
        </p:spPr>
        <p:txBody>
          <a:bodyPr vert="horz" wrap="square" lIns="0" tIns="0" rIns="0" bIns="0" rtlCol="0" anchor="t" anchorCtr="0">
            <a:spAutoFit/>
          </a:bodyPr>
          <a:lstStyle/>
          <a:p>
            <a:pPr marL="12700" marR="5080">
              <a:lnSpc>
                <a:spcPct val="100800"/>
              </a:lnSpc>
            </a:pPr>
            <a:r>
              <a:rPr spc="10" dirty="0"/>
              <a:t>Ascend</a:t>
            </a:r>
            <a:r>
              <a:rPr sz="2500" spc="10" dirty="0"/>
              <a:t> DMS</a:t>
            </a:r>
            <a:r>
              <a:rPr sz="2500" spc="-90" dirty="0"/>
              <a:t> </a:t>
            </a:r>
            <a:r>
              <a:rPr sz="2500" spc="5" dirty="0"/>
              <a:t>Left  Navigation</a:t>
            </a:r>
            <a:r>
              <a:rPr sz="2500" spc="-60" dirty="0"/>
              <a:t> </a:t>
            </a:r>
            <a:r>
              <a:rPr sz="2500" spc="10" dirty="0"/>
              <a:t>Pane</a:t>
            </a:r>
            <a:endParaRPr sz="2500" dirty="0"/>
          </a:p>
        </p:txBody>
      </p:sp>
      <p:sp>
        <p:nvSpPr>
          <p:cNvPr id="3" name="object 3"/>
          <p:cNvSpPr txBox="1"/>
          <p:nvPr/>
        </p:nvSpPr>
        <p:spPr>
          <a:xfrm>
            <a:off x="647700" y="1010935"/>
            <a:ext cx="4269739" cy="3847207"/>
          </a:xfrm>
          <a:prstGeom prst="rect">
            <a:avLst/>
          </a:prstGeom>
        </p:spPr>
        <p:txBody>
          <a:bodyPr vert="horz" wrap="square" lIns="0" tIns="0" rIns="0" bIns="0" rtlCol="0">
            <a:spAutoFit/>
          </a:bodyPr>
          <a:lstStyle/>
          <a:p>
            <a:pPr marL="78105" marR="167640"/>
            <a:r>
              <a:rPr sz="2000" spc="-5" dirty="0">
                <a:solidFill>
                  <a:schemeClr val="tx1">
                    <a:lumMod val="50000"/>
                  </a:schemeClr>
                </a:solidFill>
                <a:latin typeface="Arial"/>
                <a:cs typeface="Arial"/>
              </a:rPr>
              <a:t>Ascend </a:t>
            </a:r>
            <a:r>
              <a:rPr sz="2000" dirty="0">
                <a:solidFill>
                  <a:schemeClr val="tx1">
                    <a:lumMod val="50000"/>
                  </a:schemeClr>
                </a:solidFill>
                <a:latin typeface="Arial"/>
                <a:cs typeface="Arial"/>
              </a:rPr>
              <a:t>may </a:t>
            </a:r>
            <a:r>
              <a:rPr sz="2000" spc="-5" dirty="0">
                <a:solidFill>
                  <a:schemeClr val="tx1">
                    <a:lumMod val="50000"/>
                  </a:schemeClr>
                </a:solidFill>
                <a:latin typeface="Arial"/>
                <a:cs typeface="Arial"/>
              </a:rPr>
              <a:t>open with the  left navigation pane closed.  The left navigation pane  contains the links to the  various module pages such  as </a:t>
            </a:r>
            <a:r>
              <a:rPr sz="2000" b="1" spc="-5" dirty="0">
                <a:solidFill>
                  <a:schemeClr val="tx1">
                    <a:lumMod val="50000"/>
                  </a:schemeClr>
                </a:solidFill>
                <a:latin typeface="Arial"/>
                <a:cs typeface="Arial"/>
              </a:rPr>
              <a:t>AU </a:t>
            </a:r>
            <a:r>
              <a:rPr sz="2000" b="1" spc="-25" dirty="0">
                <a:solidFill>
                  <a:schemeClr val="tx1">
                    <a:lumMod val="50000"/>
                  </a:schemeClr>
                </a:solidFill>
                <a:latin typeface="Arial"/>
                <a:cs typeface="Arial"/>
              </a:rPr>
              <a:t>Tasks</a:t>
            </a:r>
            <a:r>
              <a:rPr sz="2000" spc="-25" dirty="0">
                <a:solidFill>
                  <a:schemeClr val="tx1">
                    <a:lumMod val="50000"/>
                  </a:schemeClr>
                </a:solidFill>
                <a:latin typeface="Arial"/>
                <a:cs typeface="Arial"/>
              </a:rPr>
              <a:t>, </a:t>
            </a:r>
            <a:r>
              <a:rPr sz="2000" b="1" spc="-5" dirty="0">
                <a:solidFill>
                  <a:schemeClr val="tx1">
                    <a:lumMod val="50000"/>
                  </a:schemeClr>
                </a:solidFill>
                <a:latin typeface="Arial"/>
                <a:cs typeface="Arial"/>
              </a:rPr>
              <a:t>Corrections</a:t>
            </a:r>
            <a:r>
              <a:rPr sz="2000" spc="-5" dirty="0">
                <a:solidFill>
                  <a:schemeClr val="tx1">
                    <a:lumMod val="50000"/>
                  </a:schemeClr>
                </a:solidFill>
                <a:latin typeface="Arial"/>
                <a:cs typeface="Arial"/>
              </a:rPr>
              <a:t>,  </a:t>
            </a:r>
            <a:r>
              <a:rPr sz="2000" b="1" spc="-5" dirty="0">
                <a:solidFill>
                  <a:schemeClr val="tx1">
                    <a:lumMod val="50000"/>
                  </a:schemeClr>
                </a:solidFill>
                <a:latin typeface="Arial"/>
                <a:cs typeface="Arial"/>
              </a:rPr>
              <a:t>Documents</a:t>
            </a:r>
            <a:r>
              <a:rPr sz="2000" spc="-5" dirty="0">
                <a:solidFill>
                  <a:schemeClr val="tx1">
                    <a:lumMod val="50000"/>
                  </a:schemeClr>
                </a:solidFill>
                <a:latin typeface="Arial"/>
                <a:cs typeface="Arial"/>
              </a:rPr>
              <a:t>, and</a:t>
            </a:r>
            <a:r>
              <a:rPr sz="2000" spc="-25" dirty="0">
                <a:solidFill>
                  <a:schemeClr val="tx1">
                    <a:lumMod val="50000"/>
                  </a:schemeClr>
                </a:solidFill>
                <a:latin typeface="Arial"/>
                <a:cs typeface="Arial"/>
              </a:rPr>
              <a:t> </a:t>
            </a:r>
            <a:r>
              <a:rPr sz="2000" b="1" spc="-5" dirty="0">
                <a:solidFill>
                  <a:schemeClr val="tx1">
                    <a:lumMod val="50000"/>
                  </a:schemeClr>
                </a:solidFill>
                <a:latin typeface="Arial"/>
                <a:cs typeface="Arial"/>
              </a:rPr>
              <a:t>Help</a:t>
            </a:r>
            <a:r>
              <a:rPr sz="2000" spc="-5" dirty="0">
                <a:solidFill>
                  <a:schemeClr val="tx1">
                    <a:lumMod val="50000"/>
                  </a:schemeClr>
                </a:solidFill>
                <a:latin typeface="Arial"/>
                <a:cs typeface="Arial"/>
              </a:rPr>
              <a:t>.</a:t>
            </a:r>
            <a:endParaRPr sz="2000" dirty="0">
              <a:solidFill>
                <a:schemeClr val="tx1">
                  <a:lumMod val="50000"/>
                </a:schemeClr>
              </a:solidFill>
              <a:latin typeface="Arial"/>
              <a:cs typeface="Arial"/>
            </a:endParaRPr>
          </a:p>
          <a:p>
            <a:pPr marL="78105" marR="287655">
              <a:spcBef>
                <a:spcPts val="600"/>
              </a:spcBef>
            </a:pPr>
            <a:r>
              <a:rPr sz="2000" spc="-95" dirty="0">
                <a:solidFill>
                  <a:schemeClr val="tx1">
                    <a:lumMod val="50000"/>
                  </a:schemeClr>
                </a:solidFill>
                <a:latin typeface="Arial"/>
                <a:cs typeface="Arial"/>
              </a:rPr>
              <a:t>To </a:t>
            </a:r>
            <a:r>
              <a:rPr sz="2000" spc="-5" dirty="0">
                <a:solidFill>
                  <a:schemeClr val="tx1">
                    <a:lumMod val="50000"/>
                  </a:schemeClr>
                </a:solidFill>
                <a:latin typeface="Arial"/>
                <a:cs typeface="Arial"/>
              </a:rPr>
              <a:t>open the left navigation  pane:</a:t>
            </a:r>
            <a:endParaRPr sz="2000" dirty="0">
              <a:solidFill>
                <a:schemeClr val="tx1">
                  <a:lumMod val="50000"/>
                </a:schemeClr>
              </a:solidFill>
              <a:latin typeface="Arial"/>
              <a:cs typeface="Arial"/>
            </a:endParaRPr>
          </a:p>
          <a:p>
            <a:pPr marL="192405" marR="5080" indent="-179705">
              <a:spcBef>
                <a:spcPts val="595"/>
              </a:spcBef>
              <a:buChar char="●"/>
              <a:tabLst>
                <a:tab pos="193040" algn="l"/>
              </a:tabLst>
            </a:pPr>
            <a:r>
              <a:rPr sz="2000" spc="-5" dirty="0">
                <a:solidFill>
                  <a:schemeClr val="tx1">
                    <a:lumMod val="50000"/>
                  </a:schemeClr>
                </a:solidFill>
                <a:latin typeface="Arial"/>
                <a:cs typeface="Arial"/>
              </a:rPr>
              <a:t>Click on the </a:t>
            </a:r>
            <a:r>
              <a:rPr sz="2000" b="1" spc="-5" dirty="0">
                <a:solidFill>
                  <a:schemeClr val="tx1">
                    <a:lumMod val="50000"/>
                  </a:schemeClr>
                </a:solidFill>
                <a:latin typeface="Arial"/>
                <a:cs typeface="Arial"/>
              </a:rPr>
              <a:t>Quick Access  </a:t>
            </a:r>
            <a:r>
              <a:rPr sz="2000" spc="-5" dirty="0">
                <a:solidFill>
                  <a:schemeClr val="tx1">
                    <a:lumMod val="50000"/>
                  </a:schemeClr>
                </a:solidFill>
                <a:latin typeface="Arial"/>
                <a:cs typeface="Arial"/>
              </a:rPr>
              <a:t>menu (3 horizontal lines  icon) located to the right of the ASCEND logo located</a:t>
            </a:r>
            <a:r>
              <a:rPr sz="2000" spc="-95" dirty="0">
                <a:solidFill>
                  <a:schemeClr val="tx1">
                    <a:lumMod val="50000"/>
                  </a:schemeClr>
                </a:solidFill>
                <a:latin typeface="Arial"/>
                <a:cs typeface="Arial"/>
              </a:rPr>
              <a:t> </a:t>
            </a:r>
            <a:r>
              <a:rPr sz="2000" spc="-5" dirty="0">
                <a:solidFill>
                  <a:schemeClr val="tx1">
                    <a:lumMod val="50000"/>
                  </a:schemeClr>
                </a:solidFill>
                <a:latin typeface="Arial"/>
                <a:cs typeface="Arial"/>
              </a:rPr>
              <a:t>in the upper left corner of the screen.</a:t>
            </a:r>
            <a:endParaRPr sz="2000" dirty="0">
              <a:solidFill>
                <a:schemeClr val="tx1">
                  <a:lumMod val="50000"/>
                </a:schemeClr>
              </a:solidFill>
              <a:latin typeface="Arial"/>
              <a:cs typeface="Arial"/>
            </a:endParaRPr>
          </a:p>
        </p:txBody>
      </p:sp>
      <p:sp>
        <p:nvSpPr>
          <p:cNvPr id="4" name="object 4" descr="If the left hand menu is not visible, click the 3 lines next to the icon. "/>
          <p:cNvSpPr>
            <a:spLocks noChangeAspect="1"/>
          </p:cNvSpPr>
          <p:nvPr/>
        </p:nvSpPr>
        <p:spPr>
          <a:xfrm>
            <a:off x="5055714" y="936151"/>
            <a:ext cx="6784949" cy="2673824"/>
          </a:xfrm>
          <a:prstGeom prst="rect">
            <a:avLst/>
          </a:prstGeom>
          <a:blipFill>
            <a:blip r:embed="rId2" cstate="print"/>
            <a:stretch>
              <a:fillRect/>
            </a:stretch>
          </a:blipFill>
          <a:ln>
            <a:solidFill>
              <a:schemeClr val="tx1"/>
            </a:solidFill>
          </a:ln>
        </p:spPr>
        <p:txBody>
          <a:bodyPr wrap="square" lIns="0" tIns="0" rIns="0" bIns="0" rtlCol="0"/>
          <a:lstStyle/>
          <a:p>
            <a:endParaRPr/>
          </a:p>
        </p:txBody>
      </p:sp>
      <p:sp>
        <p:nvSpPr>
          <p:cNvPr id="11" name="TextBox 10">
            <a:extLst>
              <a:ext uri="{FF2B5EF4-FFF2-40B4-BE49-F238E27FC236}">
                <a16:creationId xmlns:a16="http://schemas.microsoft.com/office/drawing/2014/main" id="{87810C4B-D23D-7263-9B04-74F2FDEF870E}"/>
              </a:ext>
            </a:extLst>
          </p:cNvPr>
          <p:cNvSpPr txBox="1"/>
          <p:nvPr/>
        </p:nvSpPr>
        <p:spPr>
          <a:xfrm>
            <a:off x="1769193" y="4911638"/>
            <a:ext cx="2185852" cy="1328023"/>
          </a:xfrm>
          <a:prstGeom prst="wedgeRoundRectCallout">
            <a:avLst>
              <a:gd name="adj1" fmla="val 102984"/>
              <a:gd name="adj2" fmla="val 14528"/>
              <a:gd name="adj3"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To upload your Discipline Reports, select </a:t>
            </a:r>
            <a:r>
              <a:rPr lang="en-US" u="sng" dirty="0"/>
              <a:t>Documents</a:t>
            </a:r>
            <a:r>
              <a:rPr lang="en-US" dirty="0"/>
              <a:t> from the menu</a:t>
            </a:r>
          </a:p>
        </p:txBody>
      </p:sp>
      <p:sp>
        <p:nvSpPr>
          <p:cNvPr id="7" name="object 7" descr="Clicking the three lines next to the Ascend Icon will toggle the menu open. "/>
          <p:cNvSpPr>
            <a:spLocks noChangeAspect="1"/>
          </p:cNvSpPr>
          <p:nvPr/>
        </p:nvSpPr>
        <p:spPr>
          <a:xfrm>
            <a:off x="5055714" y="3975412"/>
            <a:ext cx="6987260" cy="2463488"/>
          </a:xfrm>
          <a:prstGeom prst="rect">
            <a:avLst/>
          </a:prstGeom>
          <a:blipFill>
            <a:blip r:embed="rId3" cstate="print"/>
            <a:stretch>
              <a:fillRect/>
            </a:stretch>
          </a:blipFill>
          <a:ln>
            <a:solidFill>
              <a:schemeClr val="tx1"/>
            </a:solidFill>
          </a:ln>
        </p:spPr>
        <p:txBody>
          <a:bodyPr wrap="square" lIns="0" tIns="0" rIns="0" bIns="0" rtlCol="0"/>
          <a:lstStyle/>
          <a:p>
            <a:endParaRPr/>
          </a:p>
        </p:txBody>
      </p:sp>
      <p:sp>
        <p:nvSpPr>
          <p:cNvPr id="5" name="Slide Number Placeholder 1">
            <a:extLst>
              <a:ext uri="{FF2B5EF4-FFF2-40B4-BE49-F238E27FC236}">
                <a16:creationId xmlns:a16="http://schemas.microsoft.com/office/drawing/2014/main" id="{BF4F64B5-C2F2-700C-C53F-822BF55A686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0715-91C6-4D48-8240-DA4A6E5AE831}"/>
              </a:ext>
            </a:extLst>
          </p:cNvPr>
          <p:cNvSpPr>
            <a:spLocks noGrp="1"/>
          </p:cNvSpPr>
          <p:nvPr>
            <p:ph type="title"/>
          </p:nvPr>
        </p:nvSpPr>
        <p:spPr/>
        <p:txBody>
          <a:bodyPr/>
          <a:lstStyle/>
          <a:p>
            <a:r>
              <a:rPr lang="en-US" dirty="0"/>
              <a:t>To Upload Documents</a:t>
            </a:r>
          </a:p>
        </p:txBody>
      </p:sp>
      <p:pic>
        <p:nvPicPr>
          <p:cNvPr id="6" name="Picture 5" descr="Documents DMS page showing  &quot;upload file&quot; button.">
            <a:extLst>
              <a:ext uri="{FF2B5EF4-FFF2-40B4-BE49-F238E27FC236}">
                <a16:creationId xmlns:a16="http://schemas.microsoft.com/office/drawing/2014/main" id="{04EB1EA1-095F-C7E6-1E29-19798ECC9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48" y="847829"/>
            <a:ext cx="11262560" cy="5114821"/>
          </a:xfrm>
          <a:prstGeom prst="rect">
            <a:avLst/>
          </a:prstGeom>
        </p:spPr>
      </p:pic>
      <p:sp>
        <p:nvSpPr>
          <p:cNvPr id="8" name="Arrow: Notched Right 7" descr="Find Documents on the menu">
            <a:extLst>
              <a:ext uri="{FF2B5EF4-FFF2-40B4-BE49-F238E27FC236}">
                <a16:creationId xmlns:a16="http://schemas.microsoft.com/office/drawing/2014/main" id="{1CBB13AA-5E14-9EB0-13FB-AC43C6540101}"/>
              </a:ext>
            </a:extLst>
          </p:cNvPr>
          <p:cNvSpPr/>
          <p:nvPr/>
        </p:nvSpPr>
        <p:spPr>
          <a:xfrm flipH="1">
            <a:off x="1827441" y="3228375"/>
            <a:ext cx="357051" cy="304800"/>
          </a:xfrm>
          <a:prstGeom prst="notch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61837094-5436-DFAB-0D9B-056A02BA7273}"/>
              </a:ext>
            </a:extLst>
          </p:cNvPr>
          <p:cNvSpPr/>
          <p:nvPr/>
        </p:nvSpPr>
        <p:spPr>
          <a:xfrm>
            <a:off x="7076532" y="5012599"/>
            <a:ext cx="3108960" cy="1088572"/>
          </a:xfrm>
          <a:prstGeom prst="wedgeRoundRectCallout">
            <a:avLst>
              <a:gd name="adj1" fmla="val 70439"/>
              <a:gd name="adj2" fmla="val 21700"/>
              <a:gd name="adj3" fmla="val 16667"/>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Click on “Upload File” button on this Documents Dashboard</a:t>
            </a:r>
          </a:p>
        </p:txBody>
      </p:sp>
      <p:sp>
        <p:nvSpPr>
          <p:cNvPr id="3" name="Slide Number Placeholder 2">
            <a:extLst>
              <a:ext uri="{FF2B5EF4-FFF2-40B4-BE49-F238E27FC236}">
                <a16:creationId xmlns:a16="http://schemas.microsoft.com/office/drawing/2014/main" id="{077C5D32-72DD-4780-D960-A6C8E0EDBACE}"/>
              </a:ext>
            </a:extLst>
          </p:cNvPr>
          <p:cNvSpPr>
            <a:spLocks noGrp="1"/>
          </p:cNvSpPr>
          <p:nvPr>
            <p:ph type="sldNum" sz="quarter" idx="12"/>
          </p:nvPr>
        </p:nvSpPr>
        <p:spPr/>
        <p:txBody>
          <a:bodyPr/>
          <a:lstStyle/>
          <a:p>
            <a:fld id="{34A3F748-31DA-4297-96EF-69DC737B5DDE}" type="slidenum">
              <a:rPr lang="en-US" smtClean="0"/>
              <a:t>46</a:t>
            </a:fld>
            <a:endParaRPr lang="en-US" dirty="0"/>
          </a:p>
        </p:txBody>
      </p:sp>
    </p:spTree>
    <p:extLst>
      <p:ext uri="{BB962C8B-B14F-4D97-AF65-F5344CB8AC3E}">
        <p14:creationId xmlns:p14="http://schemas.microsoft.com/office/powerpoint/2010/main" val="3787637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6444" y="232078"/>
            <a:ext cx="6948087" cy="430887"/>
          </a:xfrm>
          <a:prstGeom prst="rect">
            <a:avLst/>
          </a:prstGeom>
        </p:spPr>
        <p:txBody>
          <a:bodyPr vert="horz" wrap="square" lIns="0" tIns="0" rIns="0" bIns="0" rtlCol="0" anchor="t" anchorCtr="0">
            <a:spAutoFit/>
          </a:bodyPr>
          <a:lstStyle/>
          <a:p>
            <a:pPr marL="12700">
              <a:lnSpc>
                <a:spcPct val="100000"/>
              </a:lnSpc>
            </a:pPr>
            <a:r>
              <a:rPr spc="5" dirty="0"/>
              <a:t>Uploading</a:t>
            </a:r>
            <a:r>
              <a:rPr lang="en-US" sz="2500" spc="5" dirty="0"/>
              <a:t> Discipline Report</a:t>
            </a:r>
            <a:r>
              <a:rPr sz="2500" spc="-55" dirty="0"/>
              <a:t> </a:t>
            </a:r>
            <a:r>
              <a:rPr sz="2500" spc="10" dirty="0"/>
              <a:t>Documents</a:t>
            </a:r>
            <a:endParaRPr sz="2500" dirty="0"/>
          </a:p>
        </p:txBody>
      </p:sp>
      <p:sp>
        <p:nvSpPr>
          <p:cNvPr id="3" name="object 3"/>
          <p:cNvSpPr txBox="1"/>
          <p:nvPr/>
        </p:nvSpPr>
        <p:spPr>
          <a:xfrm>
            <a:off x="968326" y="1190626"/>
            <a:ext cx="4459234" cy="2226424"/>
          </a:xfrm>
          <a:prstGeom prst="rect">
            <a:avLst/>
          </a:prstGeom>
        </p:spPr>
        <p:txBody>
          <a:bodyPr vert="horz" wrap="square" lIns="0" tIns="0" rIns="0" bIns="0" rtlCol="0" anchor="b">
            <a:noAutofit/>
          </a:bodyPr>
          <a:lstStyle/>
          <a:p>
            <a:pPr marL="62865" marR="5080">
              <a:lnSpc>
                <a:spcPts val="1600"/>
              </a:lnSpc>
            </a:pPr>
            <a:r>
              <a:rPr sz="2000" spc="-80" dirty="0">
                <a:solidFill>
                  <a:schemeClr val="tx1">
                    <a:lumMod val="50000"/>
                  </a:schemeClr>
                </a:solidFill>
                <a:latin typeface="Arial"/>
                <a:cs typeface="Arial"/>
              </a:rPr>
              <a:t>To </a:t>
            </a:r>
            <a:r>
              <a:rPr sz="2000" spc="-5" dirty="0">
                <a:solidFill>
                  <a:schemeClr val="tx1">
                    <a:lumMod val="50000"/>
                  </a:schemeClr>
                </a:solidFill>
                <a:latin typeface="Arial"/>
                <a:cs typeface="Arial"/>
              </a:rPr>
              <a:t>upload  documents:</a:t>
            </a:r>
            <a:endParaRPr lang="en-US" sz="2000" spc="-5" dirty="0">
              <a:solidFill>
                <a:schemeClr val="tx1">
                  <a:lumMod val="50000"/>
                </a:schemeClr>
              </a:solidFill>
              <a:latin typeface="Arial"/>
              <a:cs typeface="Arial"/>
            </a:endParaRPr>
          </a:p>
          <a:p>
            <a:pPr marL="62865" marR="5080">
              <a:lnSpc>
                <a:spcPts val="1600"/>
              </a:lnSpc>
            </a:pPr>
            <a:endParaRPr sz="2000" dirty="0">
              <a:solidFill>
                <a:schemeClr val="tx1">
                  <a:lumMod val="50000"/>
                </a:schemeClr>
              </a:solidFill>
              <a:latin typeface="Arial"/>
              <a:cs typeface="Arial"/>
            </a:endParaRPr>
          </a:p>
          <a:p>
            <a:pPr marL="634365" lvl="1" indent="-164465">
              <a:spcBef>
                <a:spcPts val="215"/>
              </a:spcBef>
              <a:buChar char="●"/>
              <a:tabLst>
                <a:tab pos="177800" algn="l"/>
              </a:tabLst>
            </a:pPr>
            <a:r>
              <a:rPr sz="2000" spc="-5" dirty="0">
                <a:solidFill>
                  <a:schemeClr val="tx1">
                    <a:lumMod val="50000"/>
                  </a:schemeClr>
                </a:solidFill>
                <a:latin typeface="Arial"/>
                <a:cs typeface="Arial"/>
              </a:rPr>
              <a:t>Choose the file(s) from your</a:t>
            </a:r>
            <a:r>
              <a:rPr sz="2000" spc="45" dirty="0">
                <a:solidFill>
                  <a:schemeClr val="tx1">
                    <a:lumMod val="50000"/>
                  </a:schemeClr>
                </a:solidFill>
                <a:latin typeface="Arial"/>
                <a:cs typeface="Arial"/>
              </a:rPr>
              <a:t> </a:t>
            </a:r>
            <a:r>
              <a:rPr sz="2000" spc="-5" dirty="0">
                <a:solidFill>
                  <a:schemeClr val="tx1">
                    <a:lumMod val="50000"/>
                  </a:schemeClr>
                </a:solidFill>
                <a:latin typeface="Arial"/>
                <a:cs typeface="Arial"/>
              </a:rPr>
              <a:t>computer</a:t>
            </a:r>
            <a:endParaRPr lang="en-US" sz="2000" spc="-5" dirty="0">
              <a:solidFill>
                <a:schemeClr val="tx1">
                  <a:lumMod val="50000"/>
                </a:schemeClr>
              </a:solidFill>
              <a:latin typeface="Arial"/>
              <a:cs typeface="Arial"/>
            </a:endParaRPr>
          </a:p>
          <a:p>
            <a:pPr marL="634365" lvl="1" indent="-164465">
              <a:spcBef>
                <a:spcPts val="215"/>
              </a:spcBef>
              <a:buChar char="●"/>
              <a:tabLst>
                <a:tab pos="177800" algn="l"/>
              </a:tabLst>
            </a:pPr>
            <a:endParaRPr sz="2000" dirty="0">
              <a:solidFill>
                <a:schemeClr val="tx1">
                  <a:lumMod val="50000"/>
                </a:schemeClr>
              </a:solidFill>
              <a:latin typeface="Arial"/>
              <a:cs typeface="Arial"/>
            </a:endParaRPr>
          </a:p>
          <a:p>
            <a:pPr marL="634365" lvl="1" indent="-164465">
              <a:spcBef>
                <a:spcPts val="215"/>
              </a:spcBef>
              <a:buChar char="●"/>
              <a:tabLst>
                <a:tab pos="177800" algn="l"/>
              </a:tabLst>
            </a:pPr>
            <a:r>
              <a:rPr lang="en-US" sz="2000" spc="-5" dirty="0">
                <a:solidFill>
                  <a:schemeClr val="tx1">
                    <a:lumMod val="50000"/>
                  </a:schemeClr>
                </a:solidFill>
                <a:latin typeface="Arial"/>
                <a:cs typeface="Arial"/>
              </a:rPr>
              <a:t>Type in the </a:t>
            </a:r>
            <a:r>
              <a:rPr lang="en-US" sz="2000" b="1" spc="-5" dirty="0">
                <a:solidFill>
                  <a:schemeClr val="tx1">
                    <a:lumMod val="50000"/>
                  </a:schemeClr>
                </a:solidFill>
                <a:latin typeface="Arial"/>
                <a:cs typeface="Arial"/>
              </a:rPr>
              <a:t>Document Title</a:t>
            </a:r>
            <a:r>
              <a:rPr lang="en-US" sz="2000" spc="-5" dirty="0">
                <a:solidFill>
                  <a:schemeClr val="tx1">
                    <a:lumMod val="50000"/>
                  </a:schemeClr>
                </a:solidFill>
                <a:latin typeface="Arial"/>
                <a:cs typeface="Arial"/>
              </a:rPr>
              <a:t> using the exact examples below.</a:t>
            </a:r>
            <a:endParaRPr lang="en-US" sz="2000" b="1" spc="-10" dirty="0">
              <a:solidFill>
                <a:schemeClr val="tx1">
                  <a:lumMod val="50000"/>
                </a:schemeClr>
              </a:solidFill>
              <a:latin typeface="Arial"/>
              <a:cs typeface="Arial"/>
            </a:endParaRPr>
          </a:p>
        </p:txBody>
      </p:sp>
      <p:sp>
        <p:nvSpPr>
          <p:cNvPr id="8" name="object 8" descr="From Upload Document, Choose File"/>
          <p:cNvSpPr>
            <a:spLocks noChangeAspect="1"/>
          </p:cNvSpPr>
          <p:nvPr/>
        </p:nvSpPr>
        <p:spPr>
          <a:xfrm>
            <a:off x="6421822" y="797338"/>
            <a:ext cx="4198990" cy="1900693"/>
          </a:xfrm>
          <a:prstGeom prst="rect">
            <a:avLst/>
          </a:prstGeom>
          <a:blipFill>
            <a:blip r:embed="rId2" cstate="print"/>
            <a:stretch>
              <a:fillRect/>
            </a:stretch>
          </a:blipFill>
        </p:spPr>
        <p:txBody>
          <a:bodyPr wrap="square" lIns="0" tIns="0" rIns="0" bIns="0" rtlCol="0"/>
          <a:lstStyle/>
          <a:p>
            <a:endParaRPr/>
          </a:p>
        </p:txBody>
      </p:sp>
      <p:sp>
        <p:nvSpPr>
          <p:cNvPr id="10" name="TextBox 9">
            <a:extLst>
              <a:ext uri="{FF2B5EF4-FFF2-40B4-BE49-F238E27FC236}">
                <a16:creationId xmlns:a16="http://schemas.microsoft.com/office/drawing/2014/main" id="{7DD06815-2D78-2F21-B69C-90794579A230}"/>
              </a:ext>
            </a:extLst>
          </p:cNvPr>
          <p:cNvSpPr txBox="1"/>
          <p:nvPr/>
        </p:nvSpPr>
        <p:spPr>
          <a:xfrm>
            <a:off x="1769193" y="3835240"/>
            <a:ext cx="3282498" cy="2304177"/>
          </a:xfrm>
          <a:prstGeom prst="wedgeRoundRectCallout">
            <a:avLst>
              <a:gd name="adj1" fmla="val 69404"/>
              <a:gd name="adj2" fmla="val 30140"/>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2700">
              <a:spcBef>
                <a:spcPts val="215"/>
              </a:spcBef>
              <a:tabLst>
                <a:tab pos="177800" algn="l"/>
              </a:tabLst>
            </a:pPr>
            <a:r>
              <a:rPr lang="en-US" spc="-10" dirty="0">
                <a:solidFill>
                  <a:schemeClr val="tx1">
                    <a:lumMod val="50000"/>
                  </a:schemeClr>
                </a:solidFill>
                <a:latin typeface="Arial"/>
                <a:cs typeface="Arial"/>
              </a:rPr>
              <a:t>“2022-23 Discipline Signature Reports” for the PDFs</a:t>
            </a:r>
          </a:p>
          <a:p>
            <a:pPr marL="12700">
              <a:spcBef>
                <a:spcPts val="215"/>
              </a:spcBef>
              <a:tabLst>
                <a:tab pos="177800" algn="l"/>
              </a:tabLst>
            </a:pPr>
            <a:endParaRPr lang="en-US" spc="-10" dirty="0">
              <a:solidFill>
                <a:schemeClr val="tx1">
                  <a:lumMod val="50000"/>
                </a:schemeClr>
              </a:solidFill>
              <a:latin typeface="Arial"/>
              <a:cs typeface="Arial"/>
            </a:endParaRPr>
          </a:p>
          <a:p>
            <a:pPr marL="12700">
              <a:spcBef>
                <a:spcPts val="215"/>
              </a:spcBef>
              <a:tabLst>
                <a:tab pos="177800" algn="l"/>
              </a:tabLst>
            </a:pPr>
            <a:r>
              <a:rPr lang="en-US" spc="-10" dirty="0">
                <a:solidFill>
                  <a:schemeClr val="tx1">
                    <a:lumMod val="50000"/>
                  </a:schemeClr>
                </a:solidFill>
                <a:latin typeface="Arial"/>
                <a:cs typeface="Arial"/>
              </a:rPr>
              <a:t>“2022-23 Discipline Flag Explanations” for the Flag Explanations Word file</a:t>
            </a:r>
          </a:p>
        </p:txBody>
      </p:sp>
      <p:grpSp>
        <p:nvGrpSpPr>
          <p:cNvPr id="11" name="Group 10" descr="Add the described title to the Document Title field after you upload your document from your computer. ">
            <a:extLst>
              <a:ext uri="{FF2B5EF4-FFF2-40B4-BE49-F238E27FC236}">
                <a16:creationId xmlns:a16="http://schemas.microsoft.com/office/drawing/2014/main" id="{6D32A8E0-713F-15FE-50D5-62D1BED32A7B}"/>
              </a:ext>
            </a:extLst>
          </p:cNvPr>
          <p:cNvGrpSpPr/>
          <p:nvPr/>
        </p:nvGrpSpPr>
        <p:grpSpPr>
          <a:xfrm>
            <a:off x="5533622" y="2966777"/>
            <a:ext cx="5772956" cy="3724795"/>
            <a:chOff x="5533622" y="2966777"/>
            <a:chExt cx="5772956" cy="3724795"/>
          </a:xfrm>
        </p:grpSpPr>
        <p:pic>
          <p:nvPicPr>
            <p:cNvPr id="6" name="Picture 5" descr="Upload Document interface">
              <a:extLst>
                <a:ext uri="{FF2B5EF4-FFF2-40B4-BE49-F238E27FC236}">
                  <a16:creationId xmlns:a16="http://schemas.microsoft.com/office/drawing/2014/main" id="{8BA58A45-312D-13D4-3D88-FABBAAF3B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622" y="2966777"/>
              <a:ext cx="5772956" cy="372479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B76ADD6-8543-EE9E-58A2-C8249E2AEC59}"/>
                </a:ext>
              </a:extLst>
            </p:cNvPr>
            <p:cNvSpPr txBox="1"/>
            <p:nvPr/>
          </p:nvSpPr>
          <p:spPr>
            <a:xfrm>
              <a:off x="5684363" y="5584538"/>
              <a:ext cx="3893270" cy="307777"/>
            </a:xfrm>
            <a:prstGeom prst="rect">
              <a:avLst/>
            </a:prstGeom>
            <a:noFill/>
          </p:spPr>
          <p:txBody>
            <a:bodyPr wrap="square" rtlCol="0">
              <a:spAutoFit/>
            </a:bodyPr>
            <a:lstStyle/>
            <a:p>
              <a:r>
                <a:rPr lang="en-US" sz="1400" dirty="0"/>
                <a:t>2022-23 Discipline Signature Reports</a:t>
              </a:r>
            </a:p>
          </p:txBody>
        </p:sp>
      </p:grpSp>
      <p:sp>
        <p:nvSpPr>
          <p:cNvPr id="4" name="Slide Number Placeholder 3">
            <a:extLst>
              <a:ext uri="{FF2B5EF4-FFF2-40B4-BE49-F238E27FC236}">
                <a16:creationId xmlns:a16="http://schemas.microsoft.com/office/drawing/2014/main" id="{E2E38AAB-C552-6DAD-81E4-464E4C305B4D}"/>
              </a:ext>
            </a:extLst>
          </p:cNvPr>
          <p:cNvSpPr>
            <a:spLocks noGrp="1"/>
          </p:cNvSpPr>
          <p:nvPr>
            <p:ph type="sldNum" sz="quarter" idx="12"/>
          </p:nvPr>
        </p:nvSpPr>
        <p:spPr/>
        <p:txBody>
          <a:bodyPr/>
          <a:lstStyle/>
          <a:p>
            <a:fld id="{34A3F748-31DA-4297-96EF-69DC737B5DDE}" type="slidenum">
              <a:rPr lang="en-US" smtClean="0"/>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0E6C-714E-B492-8237-12D1BF732E1B}"/>
              </a:ext>
            </a:extLst>
          </p:cNvPr>
          <p:cNvSpPr>
            <a:spLocks noGrp="1"/>
          </p:cNvSpPr>
          <p:nvPr>
            <p:ph type="title"/>
          </p:nvPr>
        </p:nvSpPr>
        <p:spPr/>
        <p:txBody>
          <a:bodyPr>
            <a:normAutofit/>
          </a:bodyPr>
          <a:lstStyle/>
          <a:p>
            <a:r>
              <a:rPr lang="en-US" sz="2800" dirty="0"/>
              <a:t>Tagging your Document</a:t>
            </a:r>
          </a:p>
        </p:txBody>
      </p:sp>
      <p:grpSp>
        <p:nvGrpSpPr>
          <p:cNvPr id="10" name="Group 9" descr="Click the caret next to Data Collections and select Sped Discipline from the list. ">
            <a:extLst>
              <a:ext uri="{FF2B5EF4-FFF2-40B4-BE49-F238E27FC236}">
                <a16:creationId xmlns:a16="http://schemas.microsoft.com/office/drawing/2014/main" id="{EC675F95-02B7-22A9-C3F7-8171EA7D3E88}"/>
              </a:ext>
            </a:extLst>
          </p:cNvPr>
          <p:cNvGrpSpPr/>
          <p:nvPr/>
        </p:nvGrpSpPr>
        <p:grpSpPr>
          <a:xfrm>
            <a:off x="1828448" y="937853"/>
            <a:ext cx="4550703" cy="3434861"/>
            <a:chOff x="304445" y="1555261"/>
            <a:chExt cx="4550703" cy="3434861"/>
          </a:xfrm>
        </p:grpSpPr>
        <p:pic>
          <p:nvPicPr>
            <p:cNvPr id="6" name="Picture 5">
              <a:extLst>
                <a:ext uri="{FF2B5EF4-FFF2-40B4-BE49-F238E27FC236}">
                  <a16:creationId xmlns:a16="http://schemas.microsoft.com/office/drawing/2014/main" id="{36B08160-2C05-10DB-41E9-65BE17483CD8}"/>
                </a:ext>
              </a:extLst>
            </p:cNvPr>
            <p:cNvPicPr>
              <a:picLocks noChangeAspect="1"/>
            </p:cNvPicPr>
            <p:nvPr/>
          </p:nvPicPr>
          <p:blipFill>
            <a:blip r:embed="rId2"/>
            <a:stretch>
              <a:fillRect/>
            </a:stretch>
          </p:blipFill>
          <p:spPr>
            <a:xfrm>
              <a:off x="304445" y="1555261"/>
              <a:ext cx="4267555" cy="3434861"/>
            </a:xfrm>
            <a:prstGeom prst="rect">
              <a:avLst/>
            </a:prstGeom>
            <a:ln>
              <a:noFill/>
            </a:ln>
            <a:effectLst>
              <a:outerShdw blurRad="292100" dist="139700" dir="2700000" algn="tl" rotWithShape="0">
                <a:srgbClr val="333333">
                  <a:alpha val="65000"/>
                </a:srgbClr>
              </a:outerShdw>
            </a:effectLst>
          </p:spPr>
        </p:pic>
        <p:sp>
          <p:nvSpPr>
            <p:cNvPr id="7" name="Arrow: Notched Right 6">
              <a:extLst>
                <a:ext uri="{FF2B5EF4-FFF2-40B4-BE49-F238E27FC236}">
                  <a16:creationId xmlns:a16="http://schemas.microsoft.com/office/drawing/2014/main" id="{6DE08FD8-6928-9693-6550-AB2FCD234EF1}"/>
                </a:ext>
              </a:extLst>
            </p:cNvPr>
            <p:cNvSpPr/>
            <p:nvPr/>
          </p:nvSpPr>
          <p:spPr>
            <a:xfrm rot="5400000">
              <a:off x="4024924" y="2194386"/>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id="{5E3C2C9B-0B60-6A1C-F3EF-28EF541646C7}"/>
                </a:ext>
              </a:extLst>
            </p:cNvPr>
            <p:cNvSpPr/>
            <p:nvPr/>
          </p:nvSpPr>
          <p:spPr>
            <a:xfrm>
              <a:off x="3606800" y="2853685"/>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Notched Right 8">
              <a:extLst>
                <a:ext uri="{FF2B5EF4-FFF2-40B4-BE49-F238E27FC236}">
                  <a16:creationId xmlns:a16="http://schemas.microsoft.com/office/drawing/2014/main" id="{AA980062-B7F7-C351-9257-9BAE09C1948E}"/>
                </a:ext>
              </a:extLst>
            </p:cNvPr>
            <p:cNvSpPr/>
            <p:nvPr/>
          </p:nvSpPr>
          <p:spPr>
            <a:xfrm rot="5400000">
              <a:off x="4615910" y="3871686"/>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A3E89CDE-E0B4-61E0-CF04-068E1F4A4150}"/>
              </a:ext>
            </a:extLst>
          </p:cNvPr>
          <p:cNvSpPr txBox="1"/>
          <p:nvPr/>
        </p:nvSpPr>
        <p:spPr>
          <a:xfrm>
            <a:off x="6379147" y="1141381"/>
            <a:ext cx="4565077" cy="2086411"/>
          </a:xfrm>
          <a:prstGeom prst="rect">
            <a:avLst/>
          </a:prstGeom>
          <a:noFill/>
        </p:spPr>
        <p:txBody>
          <a:bodyPr wrap="square" anchor="ctr">
            <a:noAutofit/>
          </a:bodyPr>
          <a:lstStyle/>
          <a:p>
            <a:pPr marL="298450" marR="5080" indent="-285750">
              <a:buFont typeface="Arial" panose="020B0604020202020204" pitchFamily="34" charset="0"/>
              <a:buChar char="•"/>
              <a:tabLst>
                <a:tab pos="234950" algn="l"/>
              </a:tabLst>
            </a:pPr>
            <a:r>
              <a:rPr lang="en-US" spc="-5" dirty="0">
                <a:solidFill>
                  <a:schemeClr val="tx1">
                    <a:lumMod val="50000"/>
                  </a:schemeClr>
                </a:solidFill>
                <a:latin typeface="Arial"/>
                <a:cs typeface="Arial"/>
              </a:rPr>
              <a:t>Use the carets on the right side of the Upload Documentation box to open </a:t>
            </a:r>
            <a:r>
              <a:rPr lang="en-US" spc="-55" dirty="0">
                <a:solidFill>
                  <a:schemeClr val="tx1">
                    <a:lumMod val="50000"/>
                  </a:schemeClr>
                </a:solidFill>
                <a:latin typeface="Arial"/>
                <a:cs typeface="Arial"/>
              </a:rPr>
              <a:t>Tag  </a:t>
            </a:r>
            <a:r>
              <a:rPr lang="en-US" spc="-5" dirty="0">
                <a:solidFill>
                  <a:schemeClr val="tx1">
                    <a:lumMod val="50000"/>
                  </a:schemeClr>
                </a:solidFill>
                <a:latin typeface="Arial"/>
                <a:cs typeface="Arial"/>
              </a:rPr>
              <a:t>selection</a:t>
            </a:r>
            <a:r>
              <a:rPr lang="en-US" spc="-35" dirty="0">
                <a:solidFill>
                  <a:schemeClr val="tx1">
                    <a:lumMod val="50000"/>
                  </a:schemeClr>
                </a:solidFill>
                <a:latin typeface="Arial"/>
                <a:cs typeface="Arial"/>
              </a:rPr>
              <a:t> </a:t>
            </a:r>
            <a:r>
              <a:rPr lang="en-US" spc="-5" dirty="0">
                <a:solidFill>
                  <a:schemeClr val="tx1">
                    <a:lumMod val="50000"/>
                  </a:schemeClr>
                </a:solidFill>
                <a:latin typeface="Arial"/>
                <a:cs typeface="Arial"/>
              </a:rPr>
              <a:t>field for </a:t>
            </a:r>
            <a:r>
              <a:rPr lang="en-US" b="1" spc="-5" dirty="0">
                <a:solidFill>
                  <a:schemeClr val="tx1">
                    <a:lumMod val="50000"/>
                  </a:schemeClr>
                </a:solidFill>
                <a:latin typeface="Arial"/>
                <a:cs typeface="Arial"/>
              </a:rPr>
              <a:t>Data Collections</a:t>
            </a:r>
          </a:p>
          <a:p>
            <a:pPr marL="298450" marR="5080" indent="-285750">
              <a:buFont typeface="Arial" panose="020B0604020202020204" pitchFamily="34" charset="0"/>
              <a:buChar char="•"/>
              <a:tabLst>
                <a:tab pos="234950" algn="l"/>
              </a:tabLst>
            </a:pPr>
            <a:r>
              <a:rPr lang="en-US" spc="-5" dirty="0">
                <a:solidFill>
                  <a:schemeClr val="tx1">
                    <a:lumMod val="50000"/>
                  </a:schemeClr>
                </a:solidFill>
                <a:latin typeface="Arial"/>
                <a:cs typeface="Arial"/>
              </a:rPr>
              <a:t>Select </a:t>
            </a:r>
            <a:r>
              <a:rPr lang="en-US" b="1" spc="-5" dirty="0">
                <a:solidFill>
                  <a:schemeClr val="tx1">
                    <a:lumMod val="50000"/>
                  </a:schemeClr>
                </a:solidFill>
                <a:latin typeface="Arial"/>
                <a:cs typeface="Arial"/>
              </a:rPr>
              <a:t>Sped Discipline</a:t>
            </a:r>
          </a:p>
          <a:p>
            <a:pPr marL="298450" marR="5080" indent="-285750">
              <a:buFont typeface="Arial" panose="020B0604020202020204" pitchFamily="34" charset="0"/>
              <a:buChar char="•"/>
              <a:tabLst>
                <a:tab pos="234950" algn="l"/>
              </a:tabLst>
            </a:pPr>
            <a:r>
              <a:rPr lang="en-US" spc="-5" dirty="0">
                <a:solidFill>
                  <a:schemeClr val="tx1">
                    <a:lumMod val="50000"/>
                  </a:schemeClr>
                </a:solidFill>
                <a:latin typeface="Arial"/>
                <a:cs typeface="Arial"/>
              </a:rPr>
              <a:t>Scroll down</a:t>
            </a:r>
            <a:endParaRPr lang="en-US" dirty="0">
              <a:solidFill>
                <a:schemeClr val="tx1">
                  <a:lumMod val="50000"/>
                </a:schemeClr>
              </a:solidFill>
              <a:latin typeface="Arial"/>
              <a:cs typeface="Arial"/>
            </a:endParaRPr>
          </a:p>
        </p:txBody>
      </p:sp>
      <p:sp>
        <p:nvSpPr>
          <p:cNvPr id="18" name="TextBox 17">
            <a:extLst>
              <a:ext uri="{FF2B5EF4-FFF2-40B4-BE49-F238E27FC236}">
                <a16:creationId xmlns:a16="http://schemas.microsoft.com/office/drawing/2014/main" id="{5869CF87-97F5-5F79-D2F7-F74CE6D1BC38}"/>
              </a:ext>
            </a:extLst>
          </p:cNvPr>
          <p:cNvSpPr txBox="1"/>
          <p:nvPr/>
        </p:nvSpPr>
        <p:spPr>
          <a:xfrm>
            <a:off x="2099039" y="4771440"/>
            <a:ext cx="3582746" cy="1792798"/>
          </a:xfrm>
          <a:prstGeom prst="rect">
            <a:avLst/>
          </a:prstGeom>
          <a:noFill/>
        </p:spPr>
        <p:txBody>
          <a:bodyPr wrap="square">
            <a:spAutoFit/>
          </a:bodyPr>
          <a:lstStyle/>
          <a:p>
            <a:pPr marL="298450" indent="-285750">
              <a:spcBef>
                <a:spcPts val="275"/>
              </a:spcBef>
              <a:buFont typeface="Arial" panose="020B0604020202020204" pitchFamily="34" charset="0"/>
              <a:buChar char="•"/>
              <a:tabLst>
                <a:tab pos="234950" algn="l"/>
              </a:tabLst>
            </a:pPr>
            <a:r>
              <a:rPr lang="en-US" spc="-5" dirty="0">
                <a:solidFill>
                  <a:schemeClr val="tx1">
                    <a:lumMod val="50000"/>
                  </a:schemeClr>
                </a:solidFill>
                <a:latin typeface="Arial"/>
                <a:cs typeface="Arial"/>
              </a:rPr>
              <a:t>Select </a:t>
            </a:r>
            <a:r>
              <a:rPr lang="en-US" b="1" spc="-5" dirty="0">
                <a:solidFill>
                  <a:schemeClr val="tx1">
                    <a:lumMod val="50000"/>
                  </a:schemeClr>
                </a:solidFill>
                <a:latin typeface="Arial"/>
                <a:cs typeface="Arial"/>
              </a:rPr>
              <a:t>2022-23</a:t>
            </a:r>
            <a:r>
              <a:rPr lang="en-US" spc="-5" dirty="0">
                <a:solidFill>
                  <a:schemeClr val="tx1">
                    <a:lumMod val="50000"/>
                  </a:schemeClr>
                </a:solidFill>
                <a:latin typeface="Arial"/>
                <a:cs typeface="Arial"/>
              </a:rPr>
              <a:t> for the  </a:t>
            </a:r>
            <a:r>
              <a:rPr lang="en-US" b="1" spc="-5" dirty="0">
                <a:solidFill>
                  <a:schemeClr val="tx1">
                    <a:lumMod val="50000"/>
                  </a:schemeClr>
                </a:solidFill>
                <a:latin typeface="Arial"/>
                <a:cs typeface="Arial"/>
              </a:rPr>
              <a:t>School</a:t>
            </a:r>
            <a:r>
              <a:rPr lang="en-US" b="1" spc="-25" dirty="0">
                <a:solidFill>
                  <a:schemeClr val="tx1">
                    <a:lumMod val="50000"/>
                  </a:schemeClr>
                </a:solidFill>
                <a:latin typeface="Arial"/>
                <a:cs typeface="Arial"/>
              </a:rPr>
              <a:t> Year</a:t>
            </a:r>
            <a:endParaRPr lang="en-US" dirty="0">
              <a:solidFill>
                <a:schemeClr val="tx1">
                  <a:lumMod val="50000"/>
                </a:schemeClr>
              </a:solidFill>
              <a:latin typeface="Arial"/>
              <a:cs typeface="Arial"/>
            </a:endParaRPr>
          </a:p>
          <a:p>
            <a:pPr marL="298450" indent="-285750">
              <a:spcBef>
                <a:spcPts val="315"/>
              </a:spcBef>
              <a:buFont typeface="Arial" panose="020B0604020202020204" pitchFamily="34" charset="0"/>
              <a:buChar char="•"/>
              <a:tabLst>
                <a:tab pos="234950" algn="l"/>
              </a:tabLst>
            </a:pPr>
            <a:r>
              <a:rPr lang="en-US" spc="-5" dirty="0">
                <a:solidFill>
                  <a:schemeClr val="tx1">
                    <a:lumMod val="50000"/>
                  </a:schemeClr>
                </a:solidFill>
                <a:latin typeface="Arial"/>
                <a:cs typeface="Arial"/>
              </a:rPr>
              <a:t>Click the “</a:t>
            </a:r>
            <a:r>
              <a:rPr lang="en-US" b="1" spc="-5" dirty="0">
                <a:solidFill>
                  <a:schemeClr val="tx1">
                    <a:lumMod val="50000"/>
                  </a:schemeClr>
                </a:solidFill>
                <a:latin typeface="Arial"/>
                <a:cs typeface="Arial"/>
              </a:rPr>
              <a:t>Done</a:t>
            </a:r>
            <a:r>
              <a:rPr lang="en-US" spc="-5" dirty="0">
                <a:solidFill>
                  <a:schemeClr val="tx1">
                    <a:lumMod val="50000"/>
                  </a:schemeClr>
                </a:solidFill>
                <a:latin typeface="Arial"/>
                <a:cs typeface="Arial"/>
              </a:rPr>
              <a:t>”</a:t>
            </a:r>
            <a:r>
              <a:rPr lang="en-US" spc="-15" dirty="0">
                <a:solidFill>
                  <a:schemeClr val="tx1">
                    <a:lumMod val="50000"/>
                  </a:schemeClr>
                </a:solidFill>
                <a:latin typeface="Arial"/>
                <a:cs typeface="Arial"/>
              </a:rPr>
              <a:t> </a:t>
            </a:r>
            <a:r>
              <a:rPr lang="en-US" spc="-5" dirty="0">
                <a:solidFill>
                  <a:schemeClr val="tx1">
                    <a:lumMod val="50000"/>
                  </a:schemeClr>
                </a:solidFill>
                <a:latin typeface="Arial"/>
                <a:cs typeface="Arial"/>
              </a:rPr>
              <a:t>button when it turns green (if it has not turned green, you have missed required info)</a:t>
            </a:r>
            <a:endParaRPr lang="en-US" dirty="0">
              <a:solidFill>
                <a:schemeClr val="tx1">
                  <a:lumMod val="50000"/>
                </a:schemeClr>
              </a:solidFill>
              <a:latin typeface="Arial"/>
              <a:cs typeface="Arial"/>
            </a:endParaRPr>
          </a:p>
        </p:txBody>
      </p:sp>
      <p:pic>
        <p:nvPicPr>
          <p:cNvPr id="4" name="Picture 3" descr="Select the correct year tag">
            <a:extLst>
              <a:ext uri="{FF2B5EF4-FFF2-40B4-BE49-F238E27FC236}">
                <a16:creationId xmlns:a16="http://schemas.microsoft.com/office/drawing/2014/main" id="{20F7F168-F188-105C-65BE-AA8B869E5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366" y="3493516"/>
            <a:ext cx="4210638" cy="2924583"/>
          </a:xfrm>
          <a:prstGeom prst="rect">
            <a:avLst/>
          </a:prstGeom>
          <a:ln>
            <a:noFill/>
          </a:ln>
          <a:effectLst>
            <a:outerShdw blurRad="292100" dist="139700" dir="2700000" algn="tl" rotWithShape="0">
              <a:srgbClr val="333333">
                <a:alpha val="65000"/>
              </a:srgbClr>
            </a:outerShdw>
          </a:effectLst>
        </p:spPr>
      </p:pic>
      <p:sp>
        <p:nvSpPr>
          <p:cNvPr id="15" name="Arrow: Notched Right 14">
            <a:extLst>
              <a:ext uri="{FF2B5EF4-FFF2-40B4-BE49-F238E27FC236}">
                <a16:creationId xmlns:a16="http://schemas.microsoft.com/office/drawing/2014/main" id="{8F4F02B1-2E64-34C3-3081-BC2EA011EF3F}"/>
              </a:ext>
              <a:ext uri="{C183D7F6-B498-43B3-948B-1728B52AA6E4}">
                <adec:decorative xmlns:adec="http://schemas.microsoft.com/office/drawing/2017/decorative" val="1"/>
              </a:ext>
            </a:extLst>
          </p:cNvPr>
          <p:cNvSpPr/>
          <p:nvPr/>
        </p:nvSpPr>
        <p:spPr>
          <a:xfrm rot="5400000">
            <a:off x="7121417" y="5428601"/>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he &quot;Done&quot; button will turn from grey to green when all tag fields are complete. ">
            <a:extLst>
              <a:ext uri="{FF2B5EF4-FFF2-40B4-BE49-F238E27FC236}">
                <a16:creationId xmlns:a16="http://schemas.microsoft.com/office/drawing/2014/main" id="{C2733FC5-710F-FEAC-F5EC-30E379ACD73B}"/>
              </a:ext>
            </a:extLst>
          </p:cNvPr>
          <p:cNvPicPr>
            <a:picLocks noChangeAspect="1"/>
          </p:cNvPicPr>
          <p:nvPr/>
        </p:nvPicPr>
        <p:blipFill>
          <a:blip r:embed="rId4"/>
          <a:stretch>
            <a:fillRect/>
          </a:stretch>
        </p:blipFill>
        <p:spPr>
          <a:xfrm>
            <a:off x="5030272" y="6191394"/>
            <a:ext cx="2010056" cy="57158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6654B1F1-144C-D1CA-8AC6-0EA6D9BE5C1D}"/>
              </a:ext>
            </a:extLst>
          </p:cNvPr>
          <p:cNvSpPr>
            <a:spLocks noGrp="1"/>
          </p:cNvSpPr>
          <p:nvPr>
            <p:ph type="sldNum" sz="quarter" idx="12"/>
          </p:nvPr>
        </p:nvSpPr>
        <p:spPr/>
        <p:txBody>
          <a:bodyPr/>
          <a:lstStyle/>
          <a:p>
            <a:fld id="{34A3F748-31DA-4297-96EF-69DC737B5DDE}" type="slidenum">
              <a:rPr lang="en-US" smtClean="0"/>
              <a:t>48</a:t>
            </a:fld>
            <a:endParaRPr lang="en-US" dirty="0"/>
          </a:p>
        </p:txBody>
      </p:sp>
    </p:spTree>
    <p:extLst>
      <p:ext uri="{BB962C8B-B14F-4D97-AF65-F5344CB8AC3E}">
        <p14:creationId xmlns:p14="http://schemas.microsoft.com/office/powerpoint/2010/main" val="2369607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100" dirty="0"/>
              <a:t>Final Snapshot Approval Steps within Pipeline</a:t>
            </a:r>
            <a:br>
              <a:rPr lang="en-US" dirty="0"/>
            </a:br>
            <a:r>
              <a:rPr lang="en-US" dirty="0"/>
              <a:t> *</a:t>
            </a:r>
            <a:r>
              <a:rPr lang="en-US" sz="2000" dirty="0"/>
              <a:t>required by August 17, 2023</a:t>
            </a:r>
            <a:br>
              <a:rPr lang="en-US" sz="1800" dirty="0"/>
            </a:br>
            <a:endParaRPr lang="en-US" sz="1800" dirty="0"/>
          </a:p>
        </p:txBody>
      </p:sp>
      <p:sp>
        <p:nvSpPr>
          <p:cNvPr id="2" name="Content Placeholder 1"/>
          <p:cNvSpPr>
            <a:spLocks noGrp="1"/>
          </p:cNvSpPr>
          <p:nvPr>
            <p:ph idx="1"/>
          </p:nvPr>
        </p:nvSpPr>
        <p:spPr>
          <a:xfrm>
            <a:off x="838200" y="932689"/>
            <a:ext cx="10515600" cy="5798050"/>
          </a:xfrm>
          <a:solidFill>
            <a:schemeClr val="bg1"/>
          </a:solidFill>
        </p:spPr>
        <p:txBody>
          <a:bodyPr vert="horz" lIns="0" tIns="0" rIns="0" bIns="45720" rtlCol="0" anchor="t">
            <a:normAutofit/>
          </a:bodyPr>
          <a:lstStyle/>
          <a:p>
            <a:pPr marL="45720" indent="0">
              <a:buNone/>
            </a:pPr>
            <a:r>
              <a:rPr lang="en-US" sz="2800" u="sng" dirty="0">
                <a:solidFill>
                  <a:srgbClr val="000000"/>
                </a:solidFill>
              </a:rPr>
              <a:t>Within Data Pipeline</a:t>
            </a:r>
          </a:p>
          <a:p>
            <a:pPr marL="45720" indent="0">
              <a:buNone/>
            </a:pPr>
            <a:r>
              <a:rPr lang="en-US" sz="1800" dirty="0">
                <a:solidFill>
                  <a:srgbClr val="000000"/>
                </a:solidFill>
              </a:rPr>
              <a:t>1. Click </a:t>
            </a:r>
            <a:r>
              <a:rPr lang="en-US" sz="1800" dirty="0">
                <a:solidFill>
                  <a:srgbClr val="C00000"/>
                </a:solidFill>
              </a:rPr>
              <a:t>Special Ed Discipline </a:t>
            </a:r>
            <a:r>
              <a:rPr lang="en-US" sz="1800" dirty="0">
                <a:solidFill>
                  <a:srgbClr val="000000"/>
                </a:solidFill>
              </a:rPr>
              <a:t>on the left menu</a:t>
            </a:r>
          </a:p>
          <a:p>
            <a:pPr marL="45720" indent="0">
              <a:buNone/>
            </a:pPr>
            <a:r>
              <a:rPr lang="en-US" sz="1800" dirty="0">
                <a:solidFill>
                  <a:srgbClr val="000000"/>
                </a:solidFill>
              </a:rPr>
              <a:t>2. Click </a:t>
            </a:r>
            <a:r>
              <a:rPr lang="en-US" sz="1800" dirty="0">
                <a:solidFill>
                  <a:srgbClr val="C00000"/>
                </a:solidFill>
              </a:rPr>
              <a:t>Status Dashboard</a:t>
            </a:r>
          </a:p>
          <a:p>
            <a:pPr marL="45720" indent="0">
              <a:buNone/>
            </a:pPr>
            <a:r>
              <a:rPr lang="en-US" sz="1800" dirty="0">
                <a:solidFill>
                  <a:srgbClr val="000000"/>
                </a:solidFill>
              </a:rPr>
              <a:t>3. Use the drop downs to select the appropriate values</a:t>
            </a:r>
          </a:p>
          <a:p>
            <a:pPr lvl="1"/>
            <a:r>
              <a:rPr lang="en-US" sz="1400" b="1" dirty="0">
                <a:solidFill>
                  <a:srgbClr val="000000"/>
                </a:solidFill>
              </a:rPr>
              <a:t>File Type: </a:t>
            </a:r>
            <a:r>
              <a:rPr lang="en-US" sz="1400" dirty="0">
                <a:solidFill>
                  <a:srgbClr val="C00000"/>
                </a:solidFill>
              </a:rPr>
              <a:t>Special Education Discipline</a:t>
            </a:r>
          </a:p>
          <a:p>
            <a:pPr lvl="1"/>
            <a:r>
              <a:rPr lang="en-US" sz="1400" b="1" dirty="0">
                <a:solidFill>
                  <a:srgbClr val="000000"/>
                </a:solidFill>
              </a:rPr>
              <a:t>School Year: </a:t>
            </a:r>
            <a:r>
              <a:rPr lang="en-US" sz="1400" dirty="0">
                <a:solidFill>
                  <a:srgbClr val="C00000"/>
                </a:solidFill>
              </a:rPr>
              <a:t>2022-23</a:t>
            </a:r>
          </a:p>
          <a:p>
            <a:pPr lvl="1"/>
            <a:r>
              <a:rPr lang="en-US" sz="1400" b="1" dirty="0">
                <a:solidFill>
                  <a:srgbClr val="000000"/>
                </a:solidFill>
              </a:rPr>
              <a:t>Organization/LEA:</a:t>
            </a:r>
            <a:r>
              <a:rPr lang="en-US" sz="1400" dirty="0">
                <a:solidFill>
                  <a:srgbClr val="000000"/>
                </a:solidFill>
              </a:rPr>
              <a:t> </a:t>
            </a:r>
            <a:r>
              <a:rPr lang="en-US" sz="1400" dirty="0">
                <a:solidFill>
                  <a:srgbClr val="C00000"/>
                </a:solidFill>
              </a:rPr>
              <a:t>defaults to your AU</a:t>
            </a:r>
          </a:p>
          <a:p>
            <a:r>
              <a:rPr lang="en-US" sz="1800" dirty="0">
                <a:solidFill>
                  <a:srgbClr val="000000"/>
                </a:solidFill>
              </a:rPr>
              <a:t>Notice the Data Locked value on this screen is set to N </a:t>
            </a:r>
          </a:p>
          <a:p>
            <a:r>
              <a:rPr lang="en-US" sz="1800" dirty="0">
                <a:solidFill>
                  <a:srgbClr val="000000"/>
                </a:solidFill>
              </a:rPr>
              <a:t>Notice the Overall Status is set to P (pending) indicating the data has not been </a:t>
            </a:r>
            <a:r>
              <a:rPr lang="en-US" sz="1800" dirty="0"/>
              <a:t>submitted to CDE.</a:t>
            </a:r>
          </a:p>
          <a:p>
            <a:pPr marL="388620" indent="-342900">
              <a:buFont typeface="+mj-lt"/>
              <a:buAutoNum type="arabicPeriod" startAt="4"/>
            </a:pPr>
            <a:r>
              <a:rPr lang="en-US" sz="1800" dirty="0">
                <a:solidFill>
                  <a:srgbClr val="FF0000"/>
                </a:solidFill>
              </a:rPr>
              <a:t>Check the box next to the Admin Unit name and number and then click on your Admin Unit name to get to the screen which contains the submit button</a:t>
            </a:r>
            <a:r>
              <a:rPr lang="en-US" sz="1800" dirty="0"/>
              <a:t>.  </a:t>
            </a:r>
            <a:endParaRPr lang="en-US" sz="1800" dirty="0">
              <a:cs typeface="Calibri"/>
            </a:endParaRPr>
          </a:p>
          <a:p>
            <a:pPr marL="388620" indent="-342900">
              <a:buFont typeface="+mj-lt"/>
              <a:buAutoNum type="arabicPeriod" startAt="4"/>
            </a:pPr>
            <a:r>
              <a:rPr lang="en-US" sz="1800" dirty="0"/>
              <a:t>Click t</a:t>
            </a:r>
            <a:r>
              <a:rPr lang="en-US" sz="1800" dirty="0">
                <a:solidFill>
                  <a:srgbClr val="000000"/>
                </a:solidFill>
              </a:rPr>
              <a:t>he </a:t>
            </a:r>
            <a:r>
              <a:rPr lang="en-US" sz="1800" dirty="0">
                <a:solidFill>
                  <a:srgbClr val="C00000"/>
                </a:solidFill>
              </a:rPr>
              <a:t>Submit to CDE </a:t>
            </a:r>
            <a:r>
              <a:rPr lang="en-US" sz="1800" dirty="0">
                <a:solidFill>
                  <a:srgbClr val="000000"/>
                </a:solidFill>
              </a:rPr>
              <a:t>button (Only SPI-APPROVERS will have this ability) (</a:t>
            </a:r>
            <a:r>
              <a:rPr lang="en-US" sz="1800" dirty="0">
                <a:solidFill>
                  <a:srgbClr val="C00000"/>
                </a:solidFill>
              </a:rPr>
              <a:t>must have 0 errors</a:t>
            </a:r>
            <a:r>
              <a:rPr lang="en-US" sz="1800" dirty="0">
                <a:solidFill>
                  <a:srgbClr val="000000"/>
                </a:solidFill>
              </a:rPr>
              <a:t>)</a:t>
            </a:r>
          </a:p>
          <a:p>
            <a:pPr marL="388620" indent="-342900">
              <a:buFont typeface="+mj-lt"/>
              <a:buAutoNum type="arabicPeriod" startAt="4"/>
            </a:pPr>
            <a:r>
              <a:rPr lang="en-US" sz="1800" dirty="0">
                <a:solidFill>
                  <a:srgbClr val="000000"/>
                </a:solidFill>
              </a:rPr>
              <a:t>Click </a:t>
            </a:r>
            <a:r>
              <a:rPr lang="en-US" sz="1800" dirty="0">
                <a:solidFill>
                  <a:srgbClr val="C00000"/>
                </a:solidFill>
              </a:rPr>
              <a:t>OK</a:t>
            </a:r>
          </a:p>
          <a:p>
            <a:pPr lvl="1"/>
            <a:r>
              <a:rPr lang="en-US" sz="1400" dirty="0">
                <a:solidFill>
                  <a:srgbClr val="000000"/>
                </a:solidFill>
              </a:rPr>
              <a:t>A green message should display above the File Type box indicating the data was submitted</a:t>
            </a:r>
          </a:p>
          <a:p>
            <a:pPr lvl="1"/>
            <a:r>
              <a:rPr lang="en-US" sz="1400" dirty="0">
                <a:solidFill>
                  <a:srgbClr val="000000"/>
                </a:solidFill>
              </a:rPr>
              <a:t>The Data Locked value should change to </a:t>
            </a:r>
            <a:r>
              <a:rPr lang="en-US" sz="1400" dirty="0">
                <a:solidFill>
                  <a:srgbClr val="C00000"/>
                </a:solidFill>
              </a:rPr>
              <a:t>Y</a:t>
            </a:r>
          </a:p>
          <a:p>
            <a:pPr lvl="1"/>
            <a:r>
              <a:rPr lang="en-US" sz="1400" dirty="0">
                <a:solidFill>
                  <a:srgbClr val="000000"/>
                </a:solidFill>
              </a:rPr>
              <a:t>The Overall Status should change to </a:t>
            </a:r>
            <a:r>
              <a:rPr lang="en-US" sz="1400" dirty="0">
                <a:solidFill>
                  <a:srgbClr val="C00000"/>
                </a:solidFill>
              </a:rPr>
              <a:t>S</a:t>
            </a:r>
          </a:p>
        </p:txBody>
      </p:sp>
      <p:sp>
        <p:nvSpPr>
          <p:cNvPr id="5" name="Slide Number Placeholder 1">
            <a:extLst>
              <a:ext uri="{FF2B5EF4-FFF2-40B4-BE49-F238E27FC236}">
                <a16:creationId xmlns:a16="http://schemas.microsoft.com/office/drawing/2014/main" id="{29C23EEA-A3F6-FB91-2375-364339B658B9}"/>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106368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Last Steps</a:t>
            </a:r>
          </a:p>
        </p:txBody>
      </p:sp>
      <p:sp>
        <p:nvSpPr>
          <p:cNvPr id="3" name="Content Placeholder 2"/>
          <p:cNvSpPr>
            <a:spLocks noGrp="1"/>
          </p:cNvSpPr>
          <p:nvPr>
            <p:ph idx="1"/>
          </p:nvPr>
        </p:nvSpPr>
        <p:spPr/>
        <p:txBody>
          <a:bodyPr>
            <a:normAutofit lnSpcReduction="10000"/>
          </a:bodyPr>
          <a:lstStyle/>
          <a:p>
            <a:pPr marL="45720"/>
            <a:r>
              <a:rPr lang="en-US" u="sng" dirty="0">
                <a:solidFill>
                  <a:schemeClr val="tx1">
                    <a:lumMod val="50000"/>
                  </a:schemeClr>
                </a:solidFill>
              </a:rPr>
              <a:t>Thursday August 10</a:t>
            </a:r>
            <a:r>
              <a:rPr lang="en-US" u="sng" baseline="30000" dirty="0">
                <a:solidFill>
                  <a:schemeClr val="tx1">
                    <a:lumMod val="50000"/>
                  </a:schemeClr>
                </a:solidFill>
              </a:rPr>
              <a:t>th</a:t>
            </a:r>
            <a:r>
              <a:rPr lang="en-US" u="sng" dirty="0">
                <a:solidFill>
                  <a:schemeClr val="tx1">
                    <a:lumMod val="50000"/>
                  </a:schemeClr>
                </a:solidFill>
              </a:rPr>
              <a:t>: Complete Snapshot – ERROR FREE</a:t>
            </a:r>
          </a:p>
          <a:p>
            <a:r>
              <a:rPr lang="en-US" dirty="0">
                <a:solidFill>
                  <a:srgbClr val="0070C0"/>
                </a:solidFill>
              </a:rPr>
              <a:t>Date by which you must have generated your complete Special Education Discipline Snapshot dataset by passing all interchange and snapshot validations in preparation for report review</a:t>
            </a:r>
            <a:endParaRPr lang="en-US" dirty="0"/>
          </a:p>
          <a:p>
            <a:r>
              <a:rPr lang="en-US" u="sng" dirty="0">
                <a:solidFill>
                  <a:schemeClr val="tx1">
                    <a:lumMod val="50000"/>
                  </a:schemeClr>
                </a:solidFill>
              </a:rPr>
              <a:t>Thursday August 10</a:t>
            </a:r>
            <a:r>
              <a:rPr lang="en-US" u="sng" baseline="30000" dirty="0">
                <a:solidFill>
                  <a:schemeClr val="tx1">
                    <a:lumMod val="50000"/>
                  </a:schemeClr>
                </a:solidFill>
              </a:rPr>
              <a:t>th</a:t>
            </a:r>
            <a:r>
              <a:rPr lang="en-US" u="sng" dirty="0">
                <a:solidFill>
                  <a:schemeClr val="tx1">
                    <a:lumMod val="50000"/>
                  </a:schemeClr>
                </a:solidFill>
              </a:rPr>
              <a:t> – August 17</a:t>
            </a:r>
            <a:r>
              <a:rPr lang="en-US" u="sng" baseline="30000" dirty="0">
                <a:solidFill>
                  <a:schemeClr val="tx1">
                    <a:lumMod val="50000"/>
                  </a:schemeClr>
                </a:solidFill>
              </a:rPr>
              <a:t>th</a:t>
            </a:r>
            <a:r>
              <a:rPr lang="en-US" u="sng" dirty="0">
                <a:solidFill>
                  <a:schemeClr val="tx1">
                    <a:lumMod val="50000"/>
                  </a:schemeClr>
                </a:solidFill>
              </a:rPr>
              <a:t> Report Review Week</a:t>
            </a:r>
          </a:p>
          <a:p>
            <a:r>
              <a:rPr lang="en-US" dirty="0">
                <a:solidFill>
                  <a:srgbClr val="0070C0"/>
                </a:solidFill>
              </a:rPr>
              <a:t>Director and data respondent review reports in detail and make any data corrections deemed necessary to ensure you are reporting valid and reliable data</a:t>
            </a:r>
          </a:p>
          <a:p>
            <a:pPr lvl="1">
              <a:defRPr/>
            </a:pPr>
            <a:r>
              <a:rPr lang="en-US" sz="2400" dirty="0">
                <a:solidFill>
                  <a:srgbClr val="0070C0"/>
                </a:solidFill>
                <a:latin typeface="Trebuchet MS" panose="020B0603020202020204" pitchFamily="34" charset="0"/>
              </a:rPr>
              <a:t>All changes must be made by end of day August 17, 2023</a:t>
            </a:r>
          </a:p>
          <a:p>
            <a:r>
              <a:rPr lang="en-US" u="sng" dirty="0">
                <a:solidFill>
                  <a:schemeClr val="tx1">
                    <a:lumMod val="50000"/>
                  </a:schemeClr>
                </a:solidFill>
              </a:rPr>
              <a:t>Thursday, August 17</a:t>
            </a:r>
            <a:r>
              <a:rPr lang="en-US" u="sng" baseline="30000" dirty="0">
                <a:solidFill>
                  <a:schemeClr val="tx1">
                    <a:lumMod val="50000"/>
                  </a:schemeClr>
                </a:solidFill>
              </a:rPr>
              <a:t>th</a:t>
            </a:r>
            <a:r>
              <a:rPr lang="en-US" u="sng" dirty="0">
                <a:solidFill>
                  <a:schemeClr val="tx1">
                    <a:lumMod val="50000"/>
                  </a:schemeClr>
                </a:solidFill>
              </a:rPr>
              <a:t>: </a:t>
            </a:r>
          </a:p>
          <a:p>
            <a:pPr marL="0" lvl="1" indent="0">
              <a:spcBef>
                <a:spcPts val="1000"/>
              </a:spcBef>
              <a:buNone/>
            </a:pPr>
            <a:r>
              <a:rPr lang="en-US" sz="2400" dirty="0">
                <a:solidFill>
                  <a:schemeClr val="accent2">
                    <a:lumMod val="75000"/>
                  </a:schemeClr>
                </a:solidFill>
                <a:latin typeface="Trebuchet MS" panose="020B0603020202020204" pitchFamily="34" charset="0"/>
              </a:rPr>
              <a:t>Final snapshot approval within Data Pipeline, upload signed reports to DMS. </a:t>
            </a:r>
          </a:p>
          <a:p>
            <a:pPr marL="0" lvl="1" indent="0">
              <a:spcBef>
                <a:spcPts val="1000"/>
              </a:spcBef>
              <a:buNone/>
            </a:pPr>
            <a:r>
              <a:rPr lang="en-US" sz="2400" dirty="0">
                <a:solidFill>
                  <a:schemeClr val="accent2">
                    <a:lumMod val="75000"/>
                  </a:schemeClr>
                </a:solidFill>
                <a:latin typeface="Trebuchet MS" panose="020B0603020202020204" pitchFamily="34" charset="0"/>
              </a:rPr>
              <a:t>*It is okay to do this as soon as you’ve reviewed your reports and signed off on your data. </a:t>
            </a:r>
          </a:p>
          <a:p>
            <a:endParaRPr lang="en-US" sz="3200" dirty="0"/>
          </a:p>
        </p:txBody>
      </p:sp>
      <p:sp>
        <p:nvSpPr>
          <p:cNvPr id="4" name="Slide Number Placeholder 1">
            <a:extLst>
              <a:ext uri="{FF2B5EF4-FFF2-40B4-BE49-F238E27FC236}">
                <a16:creationId xmlns:a16="http://schemas.microsoft.com/office/drawing/2014/main" id="{789E7E6A-A8AA-76FD-1023-5FB57450758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363044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itle 2"/>
          <p:cNvSpPr>
            <a:spLocks noGrp="1"/>
          </p:cNvSpPr>
          <p:nvPr>
            <p:ph type="title"/>
          </p:nvPr>
        </p:nvSpPr>
        <p:spPr/>
        <p:txBody>
          <a:bodyPr/>
          <a:lstStyle/>
          <a:p>
            <a:r>
              <a:rPr lang="en-US" altLang="en-US" dirty="0"/>
              <a:t>Assistance Needed?</a:t>
            </a:r>
          </a:p>
        </p:txBody>
      </p:sp>
      <p:sp>
        <p:nvSpPr>
          <p:cNvPr id="4" name="Content Placeholder 3"/>
          <p:cNvSpPr>
            <a:spLocks noGrp="1"/>
          </p:cNvSpPr>
          <p:nvPr>
            <p:ph idx="1"/>
          </p:nvPr>
        </p:nvSpPr>
        <p:spPr>
          <a:xfrm>
            <a:off x="838200" y="1419527"/>
            <a:ext cx="10515600" cy="5290679"/>
          </a:xfrm>
          <a:solidFill>
            <a:schemeClr val="bg1"/>
          </a:solidFill>
        </p:spPr>
        <p:txBody>
          <a:bodyPr wrap="square" rtlCol="0">
            <a:spAutoFit/>
          </a:bodyPr>
          <a:lstStyle/>
          <a:p>
            <a:pPr marL="0" indent="0">
              <a:buNone/>
              <a:defRPr/>
            </a:pPr>
            <a:r>
              <a:rPr lang="en-US" dirty="0"/>
              <a:t>For questions or support with the Special Education Discipline Data Collection, contact:</a:t>
            </a:r>
          </a:p>
          <a:p>
            <a:pPr marL="0" indent="0">
              <a:buNone/>
              <a:defRPr/>
            </a:pPr>
            <a:r>
              <a:rPr lang="en-US" dirty="0"/>
              <a:t>Lindsey Heitman </a:t>
            </a:r>
            <a:r>
              <a:rPr lang="en-US" u="sng" dirty="0">
                <a:hlinkClick r:id="rId3"/>
              </a:rPr>
              <a:t>heitman_l@cde.state.co.us</a:t>
            </a:r>
            <a:r>
              <a:rPr lang="en-US" dirty="0"/>
              <a:t> </a:t>
            </a:r>
            <a:r>
              <a:rPr lang="en-US" b="1" i="1" dirty="0"/>
              <a:t>Collection Lead</a:t>
            </a:r>
            <a:endParaRPr lang="en-US" dirty="0"/>
          </a:p>
          <a:p>
            <a:pPr marL="0" indent="0">
              <a:buNone/>
              <a:defRPr/>
            </a:pPr>
            <a:r>
              <a:rPr lang="en-US" dirty="0"/>
              <a:t>Alyssa Ohleyer </a:t>
            </a:r>
            <a:r>
              <a:rPr lang="en-US" dirty="0">
                <a:hlinkClick r:id="rId4"/>
              </a:rPr>
              <a:t>ohleyer_a@cde.state.co.us</a:t>
            </a:r>
            <a:r>
              <a:rPr lang="en-US" dirty="0"/>
              <a:t>  Data Management System, Document uploads</a:t>
            </a:r>
          </a:p>
          <a:p>
            <a:pPr marL="45720" indent="0">
              <a:spcBef>
                <a:spcPts val="0"/>
              </a:spcBef>
              <a:buNone/>
              <a:defRPr/>
            </a:pPr>
            <a:endParaRPr lang="en-US"/>
          </a:p>
          <a:p>
            <a:pPr marL="45720" indent="0">
              <a:spcBef>
                <a:spcPts val="0"/>
              </a:spcBef>
              <a:buNone/>
              <a:defRPr/>
            </a:pPr>
            <a:r>
              <a:rPr lang="en-US"/>
              <a:t>Email </a:t>
            </a:r>
            <a:r>
              <a:rPr lang="en-US" dirty="0"/>
              <a:t>protocol – please include:</a:t>
            </a:r>
          </a:p>
          <a:p>
            <a:pPr>
              <a:spcBef>
                <a:spcPts val="0"/>
              </a:spcBef>
              <a:defRPr/>
            </a:pPr>
            <a:r>
              <a:rPr lang="en-US" dirty="0"/>
              <a:t>District # and Administrative Unit #</a:t>
            </a:r>
          </a:p>
          <a:p>
            <a:pPr>
              <a:spcBef>
                <a:spcPts val="0"/>
              </a:spcBef>
              <a:defRPr/>
            </a:pPr>
            <a:r>
              <a:rPr lang="en-US" dirty="0"/>
              <a:t>Phone number where you may be reached </a:t>
            </a:r>
          </a:p>
          <a:p>
            <a:pPr>
              <a:spcBef>
                <a:spcPts val="0"/>
              </a:spcBef>
              <a:defRPr/>
            </a:pPr>
            <a:r>
              <a:rPr lang="en-US" dirty="0"/>
              <a:t>Subject of the email</a:t>
            </a:r>
          </a:p>
          <a:p>
            <a:pPr>
              <a:spcBef>
                <a:spcPts val="0"/>
              </a:spcBef>
              <a:defRPr/>
            </a:pPr>
            <a:endParaRPr lang="en-US" dirty="0"/>
          </a:p>
          <a:p>
            <a:pPr marL="45720" indent="0">
              <a:spcBef>
                <a:spcPts val="0"/>
              </a:spcBef>
              <a:buNone/>
              <a:defRPr/>
            </a:pPr>
            <a:r>
              <a:rPr lang="en-US" i="1" dirty="0"/>
              <a:t>NOTE:</a:t>
            </a:r>
            <a:r>
              <a:rPr lang="en-US" dirty="0"/>
              <a:t>  Never send files or reports via email – contact us to determine best technical assistance avenue.</a:t>
            </a:r>
          </a:p>
          <a:p>
            <a:pPr>
              <a:lnSpc>
                <a:spcPct val="100000"/>
              </a:lnSpc>
              <a:spcBef>
                <a:spcPts val="0"/>
              </a:spcBef>
              <a:defRPr/>
            </a:pPr>
            <a:endParaRPr lang="en-US" sz="2000" b="1" u="sng" dirty="0"/>
          </a:p>
          <a:p>
            <a:pPr marL="0" indent="0" algn="ctr">
              <a:buNone/>
              <a:defRPr/>
            </a:pPr>
            <a:r>
              <a:rPr lang="en-US" sz="2000" b="1" u="sng" dirty="0"/>
              <a:t>Thank you</a:t>
            </a:r>
          </a:p>
        </p:txBody>
      </p:sp>
      <p:sp>
        <p:nvSpPr>
          <p:cNvPr id="2" name="Slide Number Placeholder 1">
            <a:extLst>
              <a:ext uri="{FF2B5EF4-FFF2-40B4-BE49-F238E27FC236}">
                <a16:creationId xmlns:a16="http://schemas.microsoft.com/office/drawing/2014/main" id="{7166D827-3868-5F82-D8DF-B30E1404E5D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50</a:t>
            </a:fld>
            <a:endParaRPr lang="en-US" dirty="0"/>
          </a:p>
        </p:txBody>
      </p:sp>
    </p:spTree>
    <p:custDataLst>
      <p:tags r:id="rId1"/>
    </p:custDataLst>
    <p:extLst>
      <p:ext uri="{BB962C8B-B14F-4D97-AF65-F5344CB8AC3E}">
        <p14:creationId xmlns:p14="http://schemas.microsoft.com/office/powerpoint/2010/main" val="63056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normAutofit/>
          </a:bodyPr>
          <a:lstStyle/>
          <a:p>
            <a:endParaRPr lang="en-US" dirty="0"/>
          </a:p>
          <a:p>
            <a:pPr marL="342900" indent="-342900"/>
            <a:r>
              <a:rPr lang="en-US"/>
              <a:t>Helpful guide to use while reviewing reports</a:t>
            </a:r>
          </a:p>
          <a:p>
            <a:pPr marL="342900" indent="-342900"/>
            <a:r>
              <a:rPr lang="en-US"/>
              <a:t>Can be found under Snapshots/Special Education Discipline- posted under the Reports section</a:t>
            </a:r>
          </a:p>
          <a:p>
            <a:pPr marL="342900" indent="-342900"/>
            <a:r>
              <a:rPr lang="en-US"/>
              <a:t>Link to reports checklist: </a:t>
            </a:r>
            <a:r>
              <a:rPr lang="en-US" dirty="0">
                <a:hlinkClick r:id="rId2"/>
              </a:rPr>
              <a:t>http://www.cde.state.co.us/datapipeline/specialeducationdisciplinereportschecklist</a:t>
            </a:r>
            <a:r>
              <a:rPr lang="en-US" dirty="0"/>
              <a:t> </a:t>
            </a:r>
          </a:p>
          <a:p>
            <a:endParaRPr lang="en-US" dirty="0"/>
          </a:p>
        </p:txBody>
      </p:sp>
      <p:pic>
        <p:nvPicPr>
          <p:cNvPr id="6" name="Content Placeholder 5" descr="Checklist with solid fill">
            <a:extLst>
              <a:ext uri="{FF2B5EF4-FFF2-40B4-BE49-F238E27FC236}">
                <a16:creationId xmlns:a16="http://schemas.microsoft.com/office/drawing/2014/main" id="{9146A7C9-50B4-FBA7-9969-6BDA8688474A}"/>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7331" y="1554480"/>
            <a:ext cx="4351338" cy="4351338"/>
          </a:xfrm>
        </p:spPr>
      </p:pic>
      <p:sp>
        <p:nvSpPr>
          <p:cNvPr id="2" name="Title 1"/>
          <p:cNvSpPr>
            <a:spLocks noGrp="1"/>
          </p:cNvSpPr>
          <p:nvPr>
            <p:ph type="title"/>
          </p:nvPr>
        </p:nvSpPr>
        <p:spPr>
          <a:xfrm>
            <a:off x="443565" y="205176"/>
            <a:ext cx="8065168" cy="898524"/>
          </a:xfrm>
        </p:spPr>
        <p:txBody>
          <a:bodyPr anchor="t">
            <a:normAutofit/>
          </a:bodyPr>
          <a:lstStyle/>
          <a:p>
            <a:r>
              <a:rPr lang="en-US" dirty="0"/>
              <a:t>Special Education Discipline Reports Checklist</a:t>
            </a:r>
          </a:p>
        </p:txBody>
      </p:sp>
      <p:sp>
        <p:nvSpPr>
          <p:cNvPr id="4" name="Slide Number Placeholder 3" hidden="1">
            <a:extLst>
              <a:ext uri="{FF2B5EF4-FFF2-40B4-BE49-F238E27FC236}">
                <a16:creationId xmlns:a16="http://schemas.microsoft.com/office/drawing/2014/main" id="{AC750739-CCFF-675A-670F-3D908F3C9F4B}"/>
              </a:ext>
            </a:extLst>
          </p:cNvPr>
          <p:cNvSpPr>
            <a:spLocks noGrp="1"/>
          </p:cNvSpPr>
          <p:nvPr>
            <p:ph type="sldNum" sz="quarter" idx="12"/>
          </p:nvPr>
        </p:nvSpPr>
        <p:spPr/>
        <p:txBody>
          <a:bodyPr/>
          <a:lstStyle/>
          <a:p>
            <a:pPr>
              <a:spcAft>
                <a:spcPts val="600"/>
              </a:spcAft>
            </a:pPr>
            <a:fld id="{C479D5F6-EDCB-402A-AC08-4943A1820E8F}" type="slidenum">
              <a:rPr lang="en-US" smtClean="0"/>
              <a:pPr>
                <a:spcAft>
                  <a:spcPts val="600"/>
                </a:spcAft>
              </a:pPr>
              <a:t>6</a:t>
            </a:fld>
            <a:endParaRPr lang="en-US"/>
          </a:p>
        </p:txBody>
      </p:sp>
      <p:sp>
        <p:nvSpPr>
          <p:cNvPr id="5" name="Slide Number Placeholder 1">
            <a:extLst>
              <a:ext uri="{FF2B5EF4-FFF2-40B4-BE49-F238E27FC236}">
                <a16:creationId xmlns:a16="http://schemas.microsoft.com/office/drawing/2014/main" id="{B7E0E0DE-0158-D3E3-572C-C1E800FEB7F1}"/>
              </a:ext>
            </a:extLst>
          </p:cNvPr>
          <p:cNvSpPr txBox="1">
            <a:spLocks/>
          </p:cNvSpPr>
          <p:nvPr/>
        </p:nvSpPr>
        <p:spPr>
          <a:xfrm>
            <a:off x="485273" y="65087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48117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fontScale="90000"/>
          </a:bodyPr>
          <a:lstStyle/>
          <a:p>
            <a:pPr>
              <a:defRPr/>
            </a:pPr>
            <a:r>
              <a:rPr lang="en-US" dirty="0">
                <a:solidFill>
                  <a:schemeClr val="tx1"/>
                </a:solidFill>
              </a:rPr>
              <a:t>REPORTS AVAILABLE TO RESOLVE SNAPSHOT ERRORS</a:t>
            </a:r>
            <a:endParaRPr lang="en-US" dirty="0">
              <a:solidFill>
                <a:schemeClr val="tx1"/>
              </a:solidFill>
              <a:effectLst/>
            </a:endParaRPr>
          </a:p>
          <a:p>
            <a:pPr>
              <a:defRP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      </a:t>
            </a:r>
            <a:endParaRPr lang="en-US" dirty="0">
              <a:solidFill>
                <a:schemeClr val="bg2">
                  <a:lumMod val="25000"/>
                </a:schemeClr>
              </a:solidFill>
            </a:endParaRPr>
          </a:p>
        </p:txBody>
      </p:sp>
    </p:spTree>
    <p:extLst>
      <p:ext uri="{BB962C8B-B14F-4D97-AF65-F5344CB8AC3E}">
        <p14:creationId xmlns:p14="http://schemas.microsoft.com/office/powerpoint/2010/main" val="344277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800" dirty="0">
                <a:solidFill>
                  <a:schemeClr val="tx1">
                    <a:lumMod val="50000"/>
                  </a:schemeClr>
                </a:solidFill>
              </a:rPr>
              <a:t>Reports to Help Identify Errors and Warnings</a:t>
            </a:r>
          </a:p>
        </p:txBody>
      </p:sp>
      <p:pic>
        <p:nvPicPr>
          <p:cNvPr id="4" name="Picture 3" descr="Error Report page from SPED Discipline Checklist. ">
            <a:extLst>
              <a:ext uri="{FF2B5EF4-FFF2-40B4-BE49-F238E27FC236}">
                <a16:creationId xmlns:a16="http://schemas.microsoft.com/office/drawing/2014/main" id="{D74436EA-AA96-D3C1-31A0-AECF917E0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298" y="654438"/>
            <a:ext cx="5900808" cy="1069136"/>
          </a:xfrm>
          <a:prstGeom prst="rect">
            <a:avLst/>
          </a:prstGeom>
        </p:spPr>
      </p:pic>
      <p:sp>
        <p:nvSpPr>
          <p:cNvPr id="6" name="Speech Bubble: Rectangle with Corners Rounded 5">
            <a:extLst>
              <a:ext uri="{FF2B5EF4-FFF2-40B4-BE49-F238E27FC236}">
                <a16:creationId xmlns:a16="http://schemas.microsoft.com/office/drawing/2014/main" id="{29A0069D-C9D7-18B1-DDAE-2BF460B151DE}"/>
              </a:ext>
            </a:extLst>
          </p:cNvPr>
          <p:cNvSpPr/>
          <p:nvPr/>
        </p:nvSpPr>
        <p:spPr>
          <a:xfrm>
            <a:off x="9079992" y="-82296"/>
            <a:ext cx="2136648" cy="929176"/>
          </a:xfrm>
          <a:prstGeom prst="wedgeRoundRectCallout">
            <a:avLst>
              <a:gd name="adj1" fmla="val -39808"/>
              <a:gd name="adj2" fmla="val 7930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This PowerPoint is color coordinated with the Checklist</a:t>
            </a:r>
          </a:p>
        </p:txBody>
      </p:sp>
      <p:sp>
        <p:nvSpPr>
          <p:cNvPr id="5" name="Content Placeholder 4"/>
          <p:cNvSpPr>
            <a:spLocks noGrp="1"/>
          </p:cNvSpPr>
          <p:nvPr>
            <p:ph idx="1"/>
          </p:nvPr>
        </p:nvSpPr>
        <p:spPr/>
        <p:txBody>
          <a:bodyPr anchor="ctr">
            <a:normAutofit/>
          </a:bodyPr>
          <a:lstStyle/>
          <a:p>
            <a:pPr marL="502920">
              <a:buFont typeface="Wingdings" charset="2"/>
              <a:buChar char="§"/>
              <a:defRPr/>
            </a:pPr>
            <a:r>
              <a:rPr lang="en-US" sz="3200" dirty="0">
                <a:solidFill>
                  <a:schemeClr val="tx1">
                    <a:lumMod val="50000"/>
                  </a:schemeClr>
                </a:solidFill>
              </a:rPr>
              <a:t>District Activity Report</a:t>
            </a:r>
          </a:p>
          <a:p>
            <a:pPr marL="502920">
              <a:buFont typeface="Wingdings" charset="2"/>
              <a:buChar char="§"/>
              <a:defRPr/>
            </a:pPr>
            <a:r>
              <a:rPr lang="en-US" sz="3200" dirty="0">
                <a:solidFill>
                  <a:schemeClr val="tx1">
                    <a:lumMod val="50000"/>
                  </a:schemeClr>
                </a:solidFill>
              </a:rPr>
              <a:t>SPED Error Detail Report (Warnings will stay on the Error Report) </a:t>
            </a:r>
          </a:p>
          <a:p>
            <a:pPr marL="502920">
              <a:buFont typeface="Wingdings" charset="2"/>
              <a:buChar char="§"/>
              <a:defRPr/>
            </a:pPr>
            <a:r>
              <a:rPr lang="en-US" sz="3200" dirty="0">
                <a:solidFill>
                  <a:schemeClr val="tx1">
                    <a:lumMod val="50000"/>
                  </a:schemeClr>
                </a:solidFill>
              </a:rPr>
              <a:t>SPED Incident and School Enrollment Date Comparison Report (will only have data if you trigger SD017) </a:t>
            </a:r>
          </a:p>
          <a:p>
            <a:pPr marL="502920">
              <a:buFont typeface="Wingdings" charset="2"/>
              <a:buChar char="§"/>
              <a:defRPr/>
            </a:pPr>
            <a:r>
              <a:rPr lang="en-US" sz="3200" dirty="0">
                <a:solidFill>
                  <a:schemeClr val="tx1">
                    <a:lumMod val="50000"/>
                  </a:schemeClr>
                </a:solidFill>
              </a:rPr>
              <a:t>SPED Snapshot Records Excluded Due to Profile Errors </a:t>
            </a:r>
            <a:endParaRPr lang="en-US" sz="4000" dirty="0">
              <a:solidFill>
                <a:schemeClr val="tx1">
                  <a:lumMod val="50000"/>
                </a:schemeClr>
              </a:solidFill>
            </a:endParaRPr>
          </a:p>
        </p:txBody>
      </p:sp>
      <p:sp>
        <p:nvSpPr>
          <p:cNvPr id="3" name="Slide Number Placeholder 1">
            <a:extLst>
              <a:ext uri="{FF2B5EF4-FFF2-40B4-BE49-F238E27FC236}">
                <a16:creationId xmlns:a16="http://schemas.microsoft.com/office/drawing/2014/main" id="{C7CF2B92-F58A-05B7-C59E-89008FC72A8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70095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chemeClr val="tx1">
                    <a:lumMod val="50000"/>
                  </a:schemeClr>
                </a:solidFill>
              </a:rPr>
              <a:t>Where to Find SPED Discipline Cognos Reports</a:t>
            </a:r>
          </a:p>
        </p:txBody>
      </p:sp>
      <p:sp>
        <p:nvSpPr>
          <p:cNvPr id="2" name="Content Placeholder 1"/>
          <p:cNvSpPr>
            <a:spLocks noGrp="1"/>
          </p:cNvSpPr>
          <p:nvPr>
            <p:ph idx="1"/>
          </p:nvPr>
        </p:nvSpPr>
        <p:spPr>
          <a:solidFill>
            <a:schemeClr val="bg1"/>
          </a:solidFill>
        </p:spPr>
        <p:txBody>
          <a:bodyPr/>
          <a:lstStyle/>
          <a:p>
            <a:r>
              <a:rPr lang="en-US" dirty="0">
                <a:solidFill>
                  <a:schemeClr val="tx1">
                    <a:lumMod val="50000"/>
                  </a:schemeClr>
                </a:solidFill>
              </a:rPr>
              <a:t>From Single Sign On &gt; select Data Pipeline&gt; Click Cognos Reports&gt;Special Education Discipline:</a:t>
            </a:r>
          </a:p>
        </p:txBody>
      </p:sp>
      <p:pic>
        <p:nvPicPr>
          <p:cNvPr id="6" name="Picture 2" descr="Select &quot;Cognos Report&quot;" title="Screenshot of Data Pipeline Menu"/>
          <p:cNvPicPr>
            <a:picLocks noChangeAspect="1" noChangeArrowheads="1"/>
          </p:cNvPicPr>
          <p:nvPr/>
        </p:nvPicPr>
        <p:blipFill rotWithShape="1">
          <a:blip r:embed="rId3">
            <a:extLst>
              <a:ext uri="{28A0092B-C50C-407E-A947-70E740481C1C}">
                <a14:useLocalDpi xmlns:a14="http://schemas.microsoft.com/office/drawing/2010/main" val="0"/>
              </a:ext>
            </a:extLst>
          </a:blip>
          <a:srcRect l="545" t="26732" r="88620" b="45360"/>
          <a:stretch/>
        </p:blipFill>
        <p:spPr bwMode="auto">
          <a:xfrm>
            <a:off x="1558344" y="2334357"/>
            <a:ext cx="1927240" cy="279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7" descr="Arrow indicating the selection of &quot;Cognos Report&quot;">
            <a:extLst>
              <a:ext uri="{FF2B5EF4-FFF2-40B4-BE49-F238E27FC236}">
                <a16:creationId xmlns:a16="http://schemas.microsoft.com/office/drawing/2014/main" id="{49D47897-2123-4A06-AEBA-8DF116BDCD8A}"/>
              </a:ext>
            </a:extLst>
          </p:cNvPr>
          <p:cNvSpPr/>
          <p:nvPr/>
        </p:nvSpPr>
        <p:spPr>
          <a:xfrm rot="10800000">
            <a:off x="2230924" y="5085742"/>
            <a:ext cx="381000" cy="86106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creenshot of Cognos Report Menu">
            <a:extLst>
              <a:ext uri="{FF2B5EF4-FFF2-40B4-BE49-F238E27FC236}">
                <a16:creationId xmlns:a16="http://schemas.microsoft.com/office/drawing/2014/main" id="{5431A2E6-6700-4B5F-9955-0F0C9A674E5F}"/>
              </a:ext>
            </a:extLst>
          </p:cNvPr>
          <p:cNvPicPr>
            <a:picLocks noChangeAspect="1"/>
          </p:cNvPicPr>
          <p:nvPr/>
        </p:nvPicPr>
        <p:blipFill>
          <a:blip r:embed="rId4"/>
          <a:stretch>
            <a:fillRect/>
          </a:stretch>
        </p:blipFill>
        <p:spPr>
          <a:xfrm>
            <a:off x="6096000" y="2057972"/>
            <a:ext cx="4290326" cy="4183866"/>
          </a:xfrm>
          <a:prstGeom prst="rect">
            <a:avLst/>
          </a:prstGeom>
        </p:spPr>
      </p:pic>
      <p:sp>
        <p:nvSpPr>
          <p:cNvPr id="8" name="Down Arrow 7" descr="Arrow indicating the selection of &quot;Special Education Discipline&quot;"/>
          <p:cNvSpPr/>
          <p:nvPr/>
        </p:nvSpPr>
        <p:spPr>
          <a:xfrm rot="5400000">
            <a:off x="9569995" y="3528875"/>
            <a:ext cx="381000" cy="86106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1">
            <a:extLst>
              <a:ext uri="{FF2B5EF4-FFF2-40B4-BE49-F238E27FC236}">
                <a16:creationId xmlns:a16="http://schemas.microsoft.com/office/drawing/2014/main" id="{CFF32A58-92FF-3337-4ACD-8220DED43663}"/>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49014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DE 2022 ALL">
  <a:themeElements>
    <a:clrScheme name="Custom 1">
      <a:dk1>
        <a:srgbClr val="2E3337"/>
      </a:dk1>
      <a:lt1>
        <a:sysClr val="window" lastClr="FFFFFF"/>
      </a:lt1>
      <a:dk2>
        <a:srgbClr val="6D3A5D"/>
      </a:dk2>
      <a:lt2>
        <a:srgbClr val="D3CCBC"/>
      </a:lt2>
      <a:accent1>
        <a:srgbClr val="67B046"/>
      </a:accent1>
      <a:accent2>
        <a:srgbClr val="FFC846"/>
      </a:accent2>
      <a:accent3>
        <a:srgbClr val="F38725"/>
      </a:accent3>
      <a:accent4>
        <a:srgbClr val="46797A"/>
      </a:accent4>
      <a:accent5>
        <a:srgbClr val="519AD2"/>
      </a:accent5>
      <a:accent6>
        <a:srgbClr val="FF0000"/>
      </a:accent6>
      <a:hlink>
        <a:srgbClr val="101E8E"/>
      </a:hlink>
      <a:folHlink>
        <a:srgbClr val="1837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 2022 ALL" id="{16A25928-17BC-4F91-9BEC-9AA3FD9A7F44}" vid="{BC8F8F55-6945-4F89-99A7-A998B53241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CDE 2022 ALL</Template>
  <TotalTime>3175</TotalTime>
  <Words>3424</Words>
  <Application>Microsoft Office PowerPoint</Application>
  <PresentationFormat>Widescreen</PresentationFormat>
  <Paragraphs>405</Paragraphs>
  <Slides>50</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Arial</vt:lpstr>
      <vt:lpstr>Calibri</vt:lpstr>
      <vt:lpstr>Calibri Light</vt:lpstr>
      <vt:lpstr>Cambria Math</vt:lpstr>
      <vt:lpstr>Google Sans</vt:lpstr>
      <vt:lpstr>Museo 500</vt:lpstr>
      <vt:lpstr>Museo Slab 500</vt:lpstr>
      <vt:lpstr>Palatino Linotype</vt:lpstr>
      <vt:lpstr>Segoe UI</vt:lpstr>
      <vt:lpstr>Trebuchet MS</vt:lpstr>
      <vt:lpstr>Verdana</vt:lpstr>
      <vt:lpstr>Wingdings</vt:lpstr>
      <vt:lpstr>CDE 2022 ALL</vt:lpstr>
      <vt:lpstr>Special Education Discipline 2022-23 Report Training  </vt:lpstr>
      <vt:lpstr>AGENDA</vt:lpstr>
      <vt:lpstr>Purpose &amp; Content Reminder  </vt:lpstr>
      <vt:lpstr>Special Education Discipline Deadlines</vt:lpstr>
      <vt:lpstr>Last Steps</vt:lpstr>
      <vt:lpstr>Special Education Discipline Reports Checklist</vt:lpstr>
      <vt:lpstr>REPORTS AVAILABLE TO RESOLVE SNAPSHOT ERRORS                     </vt:lpstr>
      <vt:lpstr>Reports to Help Identify Errors and Warnings</vt:lpstr>
      <vt:lpstr>Where to Find SPED Discipline Cognos Reports</vt:lpstr>
      <vt:lpstr>Cognos Reports Available to help resolve Errors</vt:lpstr>
      <vt:lpstr>Pay close attention to this WARNING</vt:lpstr>
      <vt:lpstr>Review Week</vt:lpstr>
      <vt:lpstr>Review Week COGNOS Reports</vt:lpstr>
      <vt:lpstr>Cognos Report-SPED Snapshot Records</vt:lpstr>
      <vt:lpstr>Detail Reports</vt:lpstr>
      <vt:lpstr>SPED Detail – Indicator 4</vt:lpstr>
      <vt:lpstr>Students Reported Inconsistently by More Than 1 Administrative Unit</vt:lpstr>
      <vt:lpstr>Special Education EOY/Discipline Expulsion</vt:lpstr>
      <vt:lpstr>Student Discipline and Attendance (SDA) &amp; Discipline Data Comparison</vt:lpstr>
      <vt:lpstr>SDA &amp; Discipline Data Comparison </vt:lpstr>
      <vt:lpstr>Signed Reports Intro</vt:lpstr>
      <vt:lpstr>August 17, 2023, Deadline </vt:lpstr>
      <vt:lpstr>SIGNATURE REPORTS</vt:lpstr>
      <vt:lpstr>Where to Find the District Authority Sign-Off Form</vt:lpstr>
      <vt:lpstr>District Authority Sign-Off Form</vt:lpstr>
      <vt:lpstr>Superintendent Sign-Off Form</vt:lpstr>
      <vt:lpstr>SPED Discipline Data Summary Report</vt:lpstr>
      <vt:lpstr>SPED Discipline Data Summary Report: Count of Discipline Action Events and Students  </vt:lpstr>
      <vt:lpstr>SPED Discipline Data Summary Report:  In-School and Out-of-School Suspensions/Expulsions </vt:lpstr>
      <vt:lpstr>SPED Discipline Data Summary Report:  Removal Length</vt:lpstr>
      <vt:lpstr>SPED Discipline Data Summary Report:  Expulsions</vt:lpstr>
      <vt:lpstr>SPED Discipline Data Summary Report:  Unilateral Removal to Interim Alternative Educational Setting</vt:lpstr>
      <vt:lpstr>Data Summary Signature Page</vt:lpstr>
      <vt:lpstr>Year-to-Year Comparison Type of Disciplines Report</vt:lpstr>
      <vt:lpstr>Year-to-Year Comparison Report example</vt:lpstr>
      <vt:lpstr>Year-to-Year Signature Page</vt:lpstr>
      <vt:lpstr>Year-to-Year Report Flag Explanations</vt:lpstr>
      <vt:lpstr>Flag Explanations Doc: Snapshots/Special Education Discipline- Reports</vt:lpstr>
      <vt:lpstr>Completing Flag Explanations</vt:lpstr>
      <vt:lpstr>Which reports must be uploaded to the DMS?  </vt:lpstr>
      <vt:lpstr>Uploading to the Ascend Data Management System</vt:lpstr>
      <vt:lpstr>Log into the Ascend Data Management System</vt:lpstr>
      <vt:lpstr>Uploading to Ascend DMS Please Note!!</vt:lpstr>
      <vt:lpstr>Quick Navigation in the Data Management System – Overview </vt:lpstr>
      <vt:lpstr>Ascend DMS Left  Navigation Pane</vt:lpstr>
      <vt:lpstr>To Upload Documents</vt:lpstr>
      <vt:lpstr>Uploading Discipline Report Documents</vt:lpstr>
      <vt:lpstr>Tagging your Document</vt:lpstr>
      <vt:lpstr>Final Snapshot Approval Steps within Pipeline  *required by August 17, 2023 </vt:lpstr>
      <vt:lpstr>Assistance Needed?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Discipline 2019-2020 Report Training</dc:title>
  <dc:creator>Ohleyer, Alyssa</dc:creator>
  <cp:lastModifiedBy>Heitman, Lindsey</cp:lastModifiedBy>
  <cp:revision>170</cp:revision>
  <dcterms:created xsi:type="dcterms:W3CDTF">2020-07-10T19:03:38Z</dcterms:created>
  <dcterms:modified xsi:type="dcterms:W3CDTF">2023-07-24T22:05:57Z</dcterms:modified>
</cp:coreProperties>
</file>