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64" r:id="rId3"/>
    <p:sldId id="262" r:id="rId4"/>
    <p:sldId id="271" r:id="rId5"/>
    <p:sldId id="272" r:id="rId6"/>
    <p:sldId id="273" r:id="rId7"/>
    <p:sldId id="265" r:id="rId8"/>
    <p:sldId id="274" r:id="rId9"/>
    <p:sldId id="275" r:id="rId10"/>
    <p:sldId id="276" r:id="rId11"/>
    <p:sldId id="266" r:id="rId12"/>
    <p:sldId id="277" r:id="rId13"/>
    <p:sldId id="267" r:id="rId14"/>
    <p:sldId id="279" r:id="rId15"/>
    <p:sldId id="280" r:id="rId16"/>
    <p:sldId id="281" r:id="rId17"/>
    <p:sldId id="282" r:id="rId18"/>
    <p:sldId id="283" r:id="rId19"/>
    <p:sldId id="284" r:id="rId20"/>
    <p:sldId id="285" r:id="rId21"/>
    <p:sldId id="286" r:id="rId22"/>
    <p:sldId id="372" r:id="rId23"/>
    <p:sldId id="288" r:id="rId24"/>
    <p:sldId id="290" r:id="rId25"/>
    <p:sldId id="291" r:id="rId26"/>
    <p:sldId id="292" r:id="rId27"/>
    <p:sldId id="293" r:id="rId28"/>
    <p:sldId id="294" r:id="rId29"/>
    <p:sldId id="295" r:id="rId30"/>
    <p:sldId id="311" r:id="rId31"/>
    <p:sldId id="312" r:id="rId32"/>
    <p:sldId id="313" r:id="rId33"/>
    <p:sldId id="316" r:id="rId34"/>
    <p:sldId id="317" r:id="rId35"/>
    <p:sldId id="318" r:id="rId36"/>
    <p:sldId id="319" r:id="rId37"/>
    <p:sldId id="296" r:id="rId38"/>
    <p:sldId id="268" r:id="rId39"/>
    <p:sldId id="350" r:id="rId40"/>
    <p:sldId id="351" r:id="rId41"/>
    <p:sldId id="352" r:id="rId42"/>
    <p:sldId id="373" r:id="rId43"/>
    <p:sldId id="353" r:id="rId44"/>
    <p:sldId id="354" r:id="rId45"/>
    <p:sldId id="269" r:id="rId46"/>
    <p:sldId id="355" r:id="rId47"/>
    <p:sldId id="328" r:id="rId48"/>
    <p:sldId id="329" r:id="rId49"/>
    <p:sldId id="330" r:id="rId50"/>
    <p:sldId id="270" r:id="rId51"/>
    <p:sldId id="334" r:id="rId52"/>
    <p:sldId id="366" r:id="rId53"/>
    <p:sldId id="369" r:id="rId54"/>
    <p:sldId id="298" r:id="rId55"/>
    <p:sldId id="278" r:id="rId56"/>
    <p:sldId id="333" r:id="rId57"/>
    <p:sldId id="370" r:id="rId58"/>
    <p:sldId id="37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146" autoAdjust="0"/>
  </p:normalViewPr>
  <p:slideViewPr>
    <p:cSldViewPr snapToGrid="0">
      <p:cViewPr varScale="1">
        <p:scale>
          <a:sx n="46" d="100"/>
          <a:sy n="46" d="100"/>
        </p:scale>
        <p:origin x="1752" y="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EA2D0-F128-40DD-A8E1-466B6F6D35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A82893-64FF-4F08-B88C-7B9C24C0F0C8}">
      <dgm:prSet/>
      <dgm:spPr/>
      <dgm:t>
        <a:bodyPr/>
        <a:lstStyle/>
        <a:p>
          <a:r>
            <a:rPr lang="en-US" dirty="0"/>
            <a:t>The purpose of the Student End of Year Snapshot is to summarize the annual educational history for students throughout the school year. </a:t>
          </a:r>
        </a:p>
      </dgm:t>
    </dgm:pt>
    <dgm:pt modelId="{2875A3CA-E0FA-484D-BE84-5FB263F3C40D}" type="parTrans" cxnId="{D74C3A92-1037-4828-A3B5-B29BB215C81D}">
      <dgm:prSet/>
      <dgm:spPr/>
      <dgm:t>
        <a:bodyPr/>
        <a:lstStyle/>
        <a:p>
          <a:endParaRPr lang="en-US"/>
        </a:p>
      </dgm:t>
    </dgm:pt>
    <dgm:pt modelId="{BF86FFA4-474F-406B-85E6-59DE2D677BFD}" type="sibTrans" cxnId="{D74C3A92-1037-4828-A3B5-B29BB215C81D}">
      <dgm:prSet/>
      <dgm:spPr/>
      <dgm:t>
        <a:bodyPr/>
        <a:lstStyle/>
        <a:p>
          <a:endParaRPr lang="en-US"/>
        </a:p>
      </dgm:t>
    </dgm:pt>
    <dgm:pt modelId="{4596B83E-76A7-4D30-B710-711F400EF6A1}">
      <dgm:prSet/>
      <dgm:spPr/>
      <dgm:t>
        <a:bodyPr/>
        <a:lstStyle/>
        <a:p>
          <a:r>
            <a:rPr lang="en-US"/>
            <a:t>The data from this collection is used to derive the graduation, completion, dropout, mobility, and stability rates. </a:t>
          </a:r>
        </a:p>
      </dgm:t>
    </dgm:pt>
    <dgm:pt modelId="{E52FD358-7C66-4609-BC5E-230C3D27BA35}" type="parTrans" cxnId="{F3BDB99B-CBFD-4616-AA2E-023FB55CCAA1}">
      <dgm:prSet/>
      <dgm:spPr/>
      <dgm:t>
        <a:bodyPr/>
        <a:lstStyle/>
        <a:p>
          <a:endParaRPr lang="en-US"/>
        </a:p>
      </dgm:t>
    </dgm:pt>
    <dgm:pt modelId="{598AFFF4-01CC-4F9D-BA21-DC4165B22923}" type="sibTrans" cxnId="{F3BDB99B-CBFD-4616-AA2E-023FB55CCAA1}">
      <dgm:prSet/>
      <dgm:spPr/>
      <dgm:t>
        <a:bodyPr/>
        <a:lstStyle/>
        <a:p>
          <a:endParaRPr lang="en-US"/>
        </a:p>
      </dgm:t>
    </dgm:pt>
    <dgm:pt modelId="{F87646B6-AED4-4511-B638-841E821B1FB7}" type="pres">
      <dgm:prSet presAssocID="{58AEA2D0-F128-40DD-A8E1-466B6F6D35A7}" presName="linear" presStyleCnt="0">
        <dgm:presLayoutVars>
          <dgm:animLvl val="lvl"/>
          <dgm:resizeHandles val="exact"/>
        </dgm:presLayoutVars>
      </dgm:prSet>
      <dgm:spPr/>
    </dgm:pt>
    <dgm:pt modelId="{350E5E64-6196-453D-86F1-56FF05F9BE24}" type="pres">
      <dgm:prSet presAssocID="{F9A82893-64FF-4F08-B88C-7B9C24C0F0C8}" presName="parentText" presStyleLbl="node1" presStyleIdx="0" presStyleCnt="2">
        <dgm:presLayoutVars>
          <dgm:chMax val="0"/>
          <dgm:bulletEnabled val="1"/>
        </dgm:presLayoutVars>
      </dgm:prSet>
      <dgm:spPr/>
    </dgm:pt>
    <dgm:pt modelId="{539911D2-A575-4883-89D6-76283FB76596}" type="pres">
      <dgm:prSet presAssocID="{BF86FFA4-474F-406B-85E6-59DE2D677BFD}" presName="spacer" presStyleCnt="0"/>
      <dgm:spPr/>
    </dgm:pt>
    <dgm:pt modelId="{E273097A-AE83-4C92-A404-A8DADEBB959B}" type="pres">
      <dgm:prSet presAssocID="{4596B83E-76A7-4D30-B710-711F400EF6A1}" presName="parentText" presStyleLbl="node1" presStyleIdx="1" presStyleCnt="2">
        <dgm:presLayoutVars>
          <dgm:chMax val="0"/>
          <dgm:bulletEnabled val="1"/>
        </dgm:presLayoutVars>
      </dgm:prSet>
      <dgm:spPr/>
    </dgm:pt>
  </dgm:ptLst>
  <dgm:cxnLst>
    <dgm:cxn modelId="{231B2C4A-C9E5-42EC-902E-000E33BF211F}" type="presOf" srcId="{58AEA2D0-F128-40DD-A8E1-466B6F6D35A7}" destId="{F87646B6-AED4-4511-B638-841E821B1FB7}" srcOrd="0" destOrd="0" presId="urn:microsoft.com/office/officeart/2005/8/layout/vList2"/>
    <dgm:cxn modelId="{B1A50286-3B01-4117-9437-CFB92CD81A5E}" type="presOf" srcId="{F9A82893-64FF-4F08-B88C-7B9C24C0F0C8}" destId="{350E5E64-6196-453D-86F1-56FF05F9BE24}" srcOrd="0" destOrd="0" presId="urn:microsoft.com/office/officeart/2005/8/layout/vList2"/>
    <dgm:cxn modelId="{D74C3A92-1037-4828-A3B5-B29BB215C81D}" srcId="{58AEA2D0-F128-40DD-A8E1-466B6F6D35A7}" destId="{F9A82893-64FF-4F08-B88C-7B9C24C0F0C8}" srcOrd="0" destOrd="0" parTransId="{2875A3CA-E0FA-484D-BE84-5FB263F3C40D}" sibTransId="{BF86FFA4-474F-406B-85E6-59DE2D677BFD}"/>
    <dgm:cxn modelId="{F3BDB99B-CBFD-4616-AA2E-023FB55CCAA1}" srcId="{58AEA2D0-F128-40DD-A8E1-466B6F6D35A7}" destId="{4596B83E-76A7-4D30-B710-711F400EF6A1}" srcOrd="1" destOrd="0" parTransId="{E52FD358-7C66-4609-BC5E-230C3D27BA35}" sibTransId="{598AFFF4-01CC-4F9D-BA21-DC4165B22923}"/>
    <dgm:cxn modelId="{111EBFCA-4C72-41FB-86FA-B06625CCE68B}" type="presOf" srcId="{4596B83E-76A7-4D30-B710-711F400EF6A1}" destId="{E273097A-AE83-4C92-A404-A8DADEBB959B}" srcOrd="0" destOrd="0" presId="urn:microsoft.com/office/officeart/2005/8/layout/vList2"/>
    <dgm:cxn modelId="{44F5AC16-E356-4850-8C47-A06AFDBDFAA5}" type="presParOf" srcId="{F87646B6-AED4-4511-B638-841E821B1FB7}" destId="{350E5E64-6196-453D-86F1-56FF05F9BE24}" srcOrd="0" destOrd="0" presId="urn:microsoft.com/office/officeart/2005/8/layout/vList2"/>
    <dgm:cxn modelId="{A083A7C9-0198-42FD-B4D3-7846558C2EBF}" type="presParOf" srcId="{F87646B6-AED4-4511-B638-841E821B1FB7}" destId="{539911D2-A575-4883-89D6-76283FB76596}" srcOrd="1" destOrd="0" presId="urn:microsoft.com/office/officeart/2005/8/layout/vList2"/>
    <dgm:cxn modelId="{E0BFAEFA-A835-4BEB-8BED-060C0E082CEB}" type="presParOf" srcId="{F87646B6-AED4-4511-B638-841E821B1FB7}" destId="{E273097A-AE83-4C92-A404-A8DADEBB95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CC1BB-193A-495D-8103-A49CA4E85AE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D3A48B3-1B57-40DC-BC85-1C3BD8499D23}">
      <dgm:prSet phldrT="[Text]"/>
      <dgm:spPr/>
      <dgm:t>
        <a:bodyPr/>
        <a:lstStyle/>
        <a:p>
          <a:r>
            <a:rPr lang="en-US" dirty="0"/>
            <a:t>Review, review, review!</a:t>
          </a:r>
        </a:p>
      </dgm:t>
    </dgm:pt>
    <dgm:pt modelId="{B191AFA1-F889-403B-A0FC-792F7B78EA09}" type="parTrans" cxnId="{72AD2A1E-B000-42D6-8EF6-B0D69CA75618}">
      <dgm:prSet/>
      <dgm:spPr/>
      <dgm:t>
        <a:bodyPr/>
        <a:lstStyle/>
        <a:p>
          <a:endParaRPr lang="en-US"/>
        </a:p>
      </dgm:t>
    </dgm:pt>
    <dgm:pt modelId="{4899877E-FF13-4AC9-8C63-0715BFA767B6}" type="sibTrans" cxnId="{72AD2A1E-B000-42D6-8EF6-B0D69CA75618}">
      <dgm:prSet/>
      <dgm:spPr/>
      <dgm:t>
        <a:bodyPr/>
        <a:lstStyle/>
        <a:p>
          <a:endParaRPr lang="en-US"/>
        </a:p>
      </dgm:t>
    </dgm:pt>
    <dgm:pt modelId="{6B04C8F3-C3BA-41F1-AFE1-62FF75577620}">
      <dgm:prSet phldrT="[Text]"/>
      <dgm:spPr/>
      <dgm:t>
        <a:bodyPr/>
        <a:lstStyle/>
        <a:p>
          <a:r>
            <a:rPr lang="en-US" dirty="0"/>
            <a:t>Talk to the subject matter experts</a:t>
          </a:r>
        </a:p>
      </dgm:t>
    </dgm:pt>
    <dgm:pt modelId="{2E5A9ABD-0DF2-4B8B-8126-6B9B8408DA9A}" type="parTrans" cxnId="{003318B3-8ADD-4440-908A-3BD581B33B0C}">
      <dgm:prSet/>
      <dgm:spPr/>
      <dgm:t>
        <a:bodyPr/>
        <a:lstStyle/>
        <a:p>
          <a:endParaRPr lang="en-US"/>
        </a:p>
      </dgm:t>
    </dgm:pt>
    <dgm:pt modelId="{6E2CCB10-52D0-4C88-B802-0C3292251469}" type="sibTrans" cxnId="{003318B3-8ADD-4440-908A-3BD581B33B0C}">
      <dgm:prSet/>
      <dgm:spPr/>
      <dgm:t>
        <a:bodyPr/>
        <a:lstStyle/>
        <a:p>
          <a:endParaRPr lang="en-US"/>
        </a:p>
      </dgm:t>
    </dgm:pt>
    <dgm:pt modelId="{942CE49A-8814-45CA-A531-E01C65130182}">
      <dgm:prSet phldrT="[Text]"/>
      <dgm:spPr/>
      <dgm:t>
        <a:bodyPr/>
        <a:lstStyle/>
        <a:p>
          <a:r>
            <a:rPr lang="en-US" dirty="0"/>
            <a:t>Be best friends with COGNOS</a:t>
          </a:r>
        </a:p>
      </dgm:t>
    </dgm:pt>
    <dgm:pt modelId="{B4DB7427-3D99-44D0-A0D2-46D4FBB9FB40}" type="parTrans" cxnId="{4B69F32F-FD32-4162-B6FA-3A71E2D5142E}">
      <dgm:prSet/>
      <dgm:spPr/>
      <dgm:t>
        <a:bodyPr/>
        <a:lstStyle/>
        <a:p>
          <a:endParaRPr lang="en-US"/>
        </a:p>
      </dgm:t>
    </dgm:pt>
    <dgm:pt modelId="{F1BC6F45-B4E0-4E01-BF7D-4E799C399E16}" type="sibTrans" cxnId="{4B69F32F-FD32-4162-B6FA-3A71E2D5142E}">
      <dgm:prSet/>
      <dgm:spPr/>
      <dgm:t>
        <a:bodyPr/>
        <a:lstStyle/>
        <a:p>
          <a:endParaRPr lang="en-US"/>
        </a:p>
      </dgm:t>
    </dgm:pt>
    <dgm:pt modelId="{0BA0BB9C-B6A2-4414-9673-401984E5F460}">
      <dgm:prSet phldrT="[Text]"/>
      <dgm:spPr/>
      <dgm:t>
        <a:bodyPr/>
        <a:lstStyle/>
        <a:p>
          <a:r>
            <a:rPr lang="en-US" dirty="0"/>
            <a:t>Error free ≠ Accurate</a:t>
          </a:r>
        </a:p>
      </dgm:t>
    </dgm:pt>
    <dgm:pt modelId="{E0B289BB-25A2-43F5-987F-A2F1BC5E23C4}" type="parTrans" cxnId="{33B88087-D9FE-4C58-B9C3-4C425700814D}">
      <dgm:prSet/>
      <dgm:spPr/>
      <dgm:t>
        <a:bodyPr/>
        <a:lstStyle/>
        <a:p>
          <a:endParaRPr lang="en-US"/>
        </a:p>
      </dgm:t>
    </dgm:pt>
    <dgm:pt modelId="{DB360329-8818-48E9-BC24-954518C7D75A}" type="sibTrans" cxnId="{33B88087-D9FE-4C58-B9C3-4C425700814D}">
      <dgm:prSet/>
      <dgm:spPr/>
      <dgm:t>
        <a:bodyPr/>
        <a:lstStyle/>
        <a:p>
          <a:endParaRPr lang="en-US"/>
        </a:p>
      </dgm:t>
    </dgm:pt>
    <dgm:pt modelId="{32A6CA81-E193-4740-B99D-39231F671975}" type="pres">
      <dgm:prSet presAssocID="{689CC1BB-193A-495D-8103-A49CA4E85AE2}" presName="diagram" presStyleCnt="0">
        <dgm:presLayoutVars>
          <dgm:dir/>
          <dgm:resizeHandles val="exact"/>
        </dgm:presLayoutVars>
      </dgm:prSet>
      <dgm:spPr/>
    </dgm:pt>
    <dgm:pt modelId="{CEB3240F-9CF6-4C8B-8E36-D50A85BADC83}" type="pres">
      <dgm:prSet presAssocID="{FD3A48B3-1B57-40DC-BC85-1C3BD8499D23}" presName="node" presStyleLbl="node1" presStyleIdx="0" presStyleCnt="4">
        <dgm:presLayoutVars>
          <dgm:bulletEnabled val="1"/>
        </dgm:presLayoutVars>
      </dgm:prSet>
      <dgm:spPr/>
    </dgm:pt>
    <dgm:pt modelId="{54AC1487-1C65-41F4-9C5E-ED5F0EAB86E3}" type="pres">
      <dgm:prSet presAssocID="{4899877E-FF13-4AC9-8C63-0715BFA767B6}" presName="sibTrans" presStyleCnt="0"/>
      <dgm:spPr/>
    </dgm:pt>
    <dgm:pt modelId="{EF1D7852-134D-45CE-85E8-98CEAA1F36AE}" type="pres">
      <dgm:prSet presAssocID="{6B04C8F3-C3BA-41F1-AFE1-62FF75577620}" presName="node" presStyleLbl="node1" presStyleIdx="1" presStyleCnt="4">
        <dgm:presLayoutVars>
          <dgm:bulletEnabled val="1"/>
        </dgm:presLayoutVars>
      </dgm:prSet>
      <dgm:spPr/>
    </dgm:pt>
    <dgm:pt modelId="{65D43933-74C1-4FB4-BA4D-BD97AE163EF1}" type="pres">
      <dgm:prSet presAssocID="{6E2CCB10-52D0-4C88-B802-0C3292251469}" presName="sibTrans" presStyleCnt="0"/>
      <dgm:spPr/>
    </dgm:pt>
    <dgm:pt modelId="{6329F079-EF75-4246-875D-FBB260FD6162}" type="pres">
      <dgm:prSet presAssocID="{942CE49A-8814-45CA-A531-E01C65130182}" presName="node" presStyleLbl="node1" presStyleIdx="2" presStyleCnt="4">
        <dgm:presLayoutVars>
          <dgm:bulletEnabled val="1"/>
        </dgm:presLayoutVars>
      </dgm:prSet>
      <dgm:spPr/>
    </dgm:pt>
    <dgm:pt modelId="{FFDAA912-6B60-4C38-AF80-9C165E51321D}" type="pres">
      <dgm:prSet presAssocID="{F1BC6F45-B4E0-4E01-BF7D-4E799C399E16}" presName="sibTrans" presStyleCnt="0"/>
      <dgm:spPr/>
    </dgm:pt>
    <dgm:pt modelId="{7433F337-49B3-466E-AE78-AD09E36D72C2}" type="pres">
      <dgm:prSet presAssocID="{0BA0BB9C-B6A2-4414-9673-401984E5F460}" presName="node" presStyleLbl="node1" presStyleIdx="3" presStyleCnt="4">
        <dgm:presLayoutVars>
          <dgm:bulletEnabled val="1"/>
        </dgm:presLayoutVars>
      </dgm:prSet>
      <dgm:spPr/>
    </dgm:pt>
  </dgm:ptLst>
  <dgm:cxnLst>
    <dgm:cxn modelId="{72AD2A1E-B000-42D6-8EF6-B0D69CA75618}" srcId="{689CC1BB-193A-495D-8103-A49CA4E85AE2}" destId="{FD3A48B3-1B57-40DC-BC85-1C3BD8499D23}" srcOrd="0" destOrd="0" parTransId="{B191AFA1-F889-403B-A0FC-792F7B78EA09}" sibTransId="{4899877E-FF13-4AC9-8C63-0715BFA767B6}"/>
    <dgm:cxn modelId="{4B69F32F-FD32-4162-B6FA-3A71E2D5142E}" srcId="{689CC1BB-193A-495D-8103-A49CA4E85AE2}" destId="{942CE49A-8814-45CA-A531-E01C65130182}" srcOrd="2" destOrd="0" parTransId="{B4DB7427-3D99-44D0-A0D2-46D4FBB9FB40}" sibTransId="{F1BC6F45-B4E0-4E01-BF7D-4E799C399E16}"/>
    <dgm:cxn modelId="{91896860-57C3-48C1-A284-98102388A2A9}" type="presOf" srcId="{0BA0BB9C-B6A2-4414-9673-401984E5F460}" destId="{7433F337-49B3-466E-AE78-AD09E36D72C2}" srcOrd="0" destOrd="0" presId="urn:microsoft.com/office/officeart/2005/8/layout/default"/>
    <dgm:cxn modelId="{8B521943-4629-4D54-A33B-FEC19441D9CA}" type="presOf" srcId="{942CE49A-8814-45CA-A531-E01C65130182}" destId="{6329F079-EF75-4246-875D-FBB260FD6162}" srcOrd="0" destOrd="0" presId="urn:microsoft.com/office/officeart/2005/8/layout/default"/>
    <dgm:cxn modelId="{898EA543-CA97-4643-97DF-3D7AA3493A44}" type="presOf" srcId="{6B04C8F3-C3BA-41F1-AFE1-62FF75577620}" destId="{EF1D7852-134D-45CE-85E8-98CEAA1F36AE}" srcOrd="0" destOrd="0" presId="urn:microsoft.com/office/officeart/2005/8/layout/default"/>
    <dgm:cxn modelId="{415EC748-8BEB-42C2-932D-4B2173098B0D}" type="presOf" srcId="{689CC1BB-193A-495D-8103-A49CA4E85AE2}" destId="{32A6CA81-E193-4740-B99D-39231F671975}" srcOrd="0" destOrd="0" presId="urn:microsoft.com/office/officeart/2005/8/layout/default"/>
    <dgm:cxn modelId="{33B88087-D9FE-4C58-B9C3-4C425700814D}" srcId="{689CC1BB-193A-495D-8103-A49CA4E85AE2}" destId="{0BA0BB9C-B6A2-4414-9673-401984E5F460}" srcOrd="3" destOrd="0" parTransId="{E0B289BB-25A2-43F5-987F-A2F1BC5E23C4}" sibTransId="{DB360329-8818-48E9-BC24-954518C7D75A}"/>
    <dgm:cxn modelId="{003318B3-8ADD-4440-908A-3BD581B33B0C}" srcId="{689CC1BB-193A-495D-8103-A49CA4E85AE2}" destId="{6B04C8F3-C3BA-41F1-AFE1-62FF75577620}" srcOrd="1" destOrd="0" parTransId="{2E5A9ABD-0DF2-4B8B-8126-6B9B8408DA9A}" sibTransId="{6E2CCB10-52D0-4C88-B802-0C3292251469}"/>
    <dgm:cxn modelId="{4E66C4B6-1A4A-49D3-A613-ED14C631C3D8}" type="presOf" srcId="{FD3A48B3-1B57-40DC-BC85-1C3BD8499D23}" destId="{CEB3240F-9CF6-4C8B-8E36-D50A85BADC83}" srcOrd="0" destOrd="0" presId="urn:microsoft.com/office/officeart/2005/8/layout/default"/>
    <dgm:cxn modelId="{C1E22452-89D8-4254-B822-5238A7866F52}" type="presParOf" srcId="{32A6CA81-E193-4740-B99D-39231F671975}" destId="{CEB3240F-9CF6-4C8B-8E36-D50A85BADC83}" srcOrd="0" destOrd="0" presId="urn:microsoft.com/office/officeart/2005/8/layout/default"/>
    <dgm:cxn modelId="{DF8D8E9A-CDAD-49F9-A7A6-2937DD3A8BB1}" type="presParOf" srcId="{32A6CA81-E193-4740-B99D-39231F671975}" destId="{54AC1487-1C65-41F4-9C5E-ED5F0EAB86E3}" srcOrd="1" destOrd="0" presId="urn:microsoft.com/office/officeart/2005/8/layout/default"/>
    <dgm:cxn modelId="{783FE196-9128-4855-86BF-D097E4B4E790}" type="presParOf" srcId="{32A6CA81-E193-4740-B99D-39231F671975}" destId="{EF1D7852-134D-45CE-85E8-98CEAA1F36AE}" srcOrd="2" destOrd="0" presId="urn:microsoft.com/office/officeart/2005/8/layout/default"/>
    <dgm:cxn modelId="{FB836F44-89C5-44E2-9C7B-CFD805EAFFBE}" type="presParOf" srcId="{32A6CA81-E193-4740-B99D-39231F671975}" destId="{65D43933-74C1-4FB4-BA4D-BD97AE163EF1}" srcOrd="3" destOrd="0" presId="urn:microsoft.com/office/officeart/2005/8/layout/default"/>
    <dgm:cxn modelId="{67EDA3EA-4126-4C0D-96D0-A827D8B10FAB}" type="presParOf" srcId="{32A6CA81-E193-4740-B99D-39231F671975}" destId="{6329F079-EF75-4246-875D-FBB260FD6162}" srcOrd="4" destOrd="0" presId="urn:microsoft.com/office/officeart/2005/8/layout/default"/>
    <dgm:cxn modelId="{B0F0F501-9C6C-40EE-9231-CC16FB032D1B}" type="presParOf" srcId="{32A6CA81-E193-4740-B99D-39231F671975}" destId="{FFDAA912-6B60-4C38-AF80-9C165E51321D}" srcOrd="5" destOrd="0" presId="urn:microsoft.com/office/officeart/2005/8/layout/default"/>
    <dgm:cxn modelId="{B927B902-0DB7-41A0-BCC5-0DD49860A551}" type="presParOf" srcId="{32A6CA81-E193-4740-B99D-39231F671975}" destId="{7433F337-49B3-466E-AE78-AD09E36D72C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0307A-E0C2-428E-BB5A-4AF772FBD564}" type="doc">
      <dgm:prSet loTypeId="urn:microsoft.com/office/officeart/2005/8/layout/bList2" loCatId="list" qsTypeId="urn:microsoft.com/office/officeart/2005/8/quickstyle/simple5" qsCatId="simple" csTypeId="urn:microsoft.com/office/officeart/2005/8/colors/colorful3" csCatId="colorful" phldr="1"/>
      <dgm:spPr/>
    </dgm:pt>
    <dgm:pt modelId="{058CCDBB-0271-49AE-8B22-A509A1E46F1F}">
      <dgm:prSet phldrT="[Text]"/>
      <dgm:spPr/>
      <dgm:t>
        <a:bodyPr/>
        <a:lstStyle/>
        <a:p>
          <a:r>
            <a:rPr lang="en-US" dirty="0"/>
            <a:t>New Fields</a:t>
          </a:r>
        </a:p>
      </dgm:t>
    </dgm:pt>
    <dgm:pt modelId="{8DF4624E-C8C8-4506-9ABC-126BE34D2507}" type="parTrans" cxnId="{1E8B8387-A941-4EB2-B9B5-AD72E1150899}">
      <dgm:prSet/>
      <dgm:spPr/>
      <dgm:t>
        <a:bodyPr/>
        <a:lstStyle/>
        <a:p>
          <a:endParaRPr lang="en-US"/>
        </a:p>
      </dgm:t>
    </dgm:pt>
    <dgm:pt modelId="{D6227F08-B294-41AC-8B39-D4712F395182}" type="sibTrans" cxnId="{1E8B8387-A941-4EB2-B9B5-AD72E1150899}">
      <dgm:prSet/>
      <dgm:spPr/>
      <dgm:t>
        <a:bodyPr/>
        <a:lstStyle/>
        <a:p>
          <a:endParaRPr lang="en-US"/>
        </a:p>
      </dgm:t>
    </dgm:pt>
    <dgm:pt modelId="{B9DE8278-F24D-40D1-BFE6-397AD8D781E1}">
      <dgm:prSet phldrT="[Text]"/>
      <dgm:spPr/>
      <dgm:t>
        <a:bodyPr/>
        <a:lstStyle/>
        <a:p>
          <a:r>
            <a:rPr lang="en-US" dirty="0"/>
            <a:t>Graduation Guidelines (GG)</a:t>
          </a:r>
        </a:p>
      </dgm:t>
    </dgm:pt>
    <dgm:pt modelId="{BFEB2FAA-6EFC-4664-8076-61AAD9AFFF48}" type="parTrans" cxnId="{79D00409-9FEB-48F8-8B95-0019EF98CFB5}">
      <dgm:prSet/>
      <dgm:spPr/>
      <dgm:t>
        <a:bodyPr/>
        <a:lstStyle/>
        <a:p>
          <a:endParaRPr lang="en-US"/>
        </a:p>
      </dgm:t>
    </dgm:pt>
    <dgm:pt modelId="{C2085DDC-FDD6-4A27-B6B3-ECBA25D7A421}" type="sibTrans" cxnId="{79D00409-9FEB-48F8-8B95-0019EF98CFB5}">
      <dgm:prSet/>
      <dgm:spPr/>
      <dgm:t>
        <a:bodyPr/>
        <a:lstStyle/>
        <a:p>
          <a:endParaRPr lang="en-US"/>
        </a:p>
      </dgm:t>
    </dgm:pt>
    <dgm:pt modelId="{B85D0C10-4211-45CC-80CC-1FBB57A55EEC}">
      <dgm:prSet phldrT="[Text]"/>
      <dgm:spPr/>
      <dgm:t>
        <a:bodyPr/>
        <a:lstStyle/>
        <a:p>
          <a:r>
            <a:rPr lang="en-US" dirty="0"/>
            <a:t>Advanced Course Completion (ACC)</a:t>
          </a:r>
        </a:p>
      </dgm:t>
    </dgm:pt>
    <dgm:pt modelId="{D3CF2AA2-E794-4AEC-828C-9C56C6618475}" type="parTrans" cxnId="{3B67DD48-31D6-4A9B-B4C1-EAE474AF530B}">
      <dgm:prSet/>
      <dgm:spPr/>
      <dgm:t>
        <a:bodyPr/>
        <a:lstStyle/>
        <a:p>
          <a:endParaRPr lang="en-US"/>
        </a:p>
      </dgm:t>
    </dgm:pt>
    <dgm:pt modelId="{28F06F33-BB9C-4E37-84CA-A22A0ACDA459}" type="sibTrans" cxnId="{3B67DD48-31D6-4A9B-B4C1-EAE474AF530B}">
      <dgm:prSet/>
      <dgm:spPr/>
      <dgm:t>
        <a:bodyPr/>
        <a:lstStyle/>
        <a:p>
          <a:endParaRPr lang="en-US"/>
        </a:p>
      </dgm:t>
    </dgm:pt>
    <dgm:pt modelId="{853F2F39-4E86-4EC8-9DD6-C5D9E333B72E}">
      <dgm:prSet/>
      <dgm:spPr/>
      <dgm:t>
        <a:bodyPr/>
        <a:lstStyle/>
        <a:p>
          <a:r>
            <a:rPr lang="en-US" dirty="0"/>
            <a:t>Special Education Transition Students</a:t>
          </a:r>
        </a:p>
      </dgm:t>
    </dgm:pt>
    <dgm:pt modelId="{E6FBA9ED-E682-41F4-ABF3-4B2D4242728F}" type="sibTrans" cxnId="{CFFB4029-43AF-45C9-B2B0-0212DF8F1937}">
      <dgm:prSet/>
      <dgm:spPr/>
      <dgm:t>
        <a:bodyPr/>
        <a:lstStyle/>
        <a:p>
          <a:endParaRPr lang="en-US"/>
        </a:p>
      </dgm:t>
    </dgm:pt>
    <dgm:pt modelId="{780F4ACE-9711-4565-B6F6-168CD65A1E71}" type="parTrans" cxnId="{CFFB4029-43AF-45C9-B2B0-0212DF8F1937}">
      <dgm:prSet/>
      <dgm:spPr/>
      <dgm:t>
        <a:bodyPr/>
        <a:lstStyle/>
        <a:p>
          <a:endParaRPr lang="en-US"/>
        </a:p>
      </dgm:t>
    </dgm:pt>
    <dgm:pt modelId="{1A44F30A-FAB9-473C-B505-EF86B059D34A}">
      <dgm:prSet/>
      <dgm:spPr/>
      <dgm:t>
        <a:bodyPr/>
        <a:lstStyle/>
        <a:p>
          <a:r>
            <a:rPr lang="en-US" dirty="0"/>
            <a:t>Military Enlisted</a:t>
          </a:r>
        </a:p>
      </dgm:t>
    </dgm:pt>
    <dgm:pt modelId="{56EC88D7-19B0-4130-A2AB-0A3855C7D0E8}" type="parTrans" cxnId="{545AC8A0-C5A0-49BA-A4AA-F04854CFDA5E}">
      <dgm:prSet/>
      <dgm:spPr/>
      <dgm:t>
        <a:bodyPr/>
        <a:lstStyle/>
        <a:p>
          <a:endParaRPr lang="en-US"/>
        </a:p>
      </dgm:t>
    </dgm:pt>
    <dgm:pt modelId="{31479A88-3C82-49D0-9116-A9E9DCEE2ECF}" type="sibTrans" cxnId="{545AC8A0-C5A0-49BA-A4AA-F04854CFDA5E}">
      <dgm:prSet/>
      <dgm:spPr/>
      <dgm:t>
        <a:bodyPr/>
        <a:lstStyle/>
        <a:p>
          <a:endParaRPr lang="en-US"/>
        </a:p>
      </dgm:t>
    </dgm:pt>
    <dgm:pt modelId="{033244F0-14CE-45D3-949F-C53279280216}">
      <dgm:prSet/>
      <dgm:spPr/>
      <dgm:t>
        <a:bodyPr/>
        <a:lstStyle/>
        <a:p>
          <a:r>
            <a:rPr lang="en-US" dirty="0"/>
            <a:t>Extended Evidence Outcome Status</a:t>
          </a:r>
        </a:p>
      </dgm:t>
    </dgm:pt>
    <dgm:pt modelId="{AF0656FD-6CF5-4E09-B85F-57604B8995DA}" type="parTrans" cxnId="{B9D518AD-F5DE-4215-AD72-8A8C2E05B948}">
      <dgm:prSet/>
      <dgm:spPr/>
      <dgm:t>
        <a:bodyPr/>
        <a:lstStyle/>
        <a:p>
          <a:endParaRPr lang="en-US"/>
        </a:p>
      </dgm:t>
    </dgm:pt>
    <dgm:pt modelId="{74FABB02-105B-4940-911C-D0B7536E6153}" type="sibTrans" cxnId="{B9D518AD-F5DE-4215-AD72-8A8C2E05B948}">
      <dgm:prSet/>
      <dgm:spPr/>
      <dgm:t>
        <a:bodyPr/>
        <a:lstStyle/>
        <a:p>
          <a:endParaRPr lang="en-US"/>
        </a:p>
      </dgm:t>
    </dgm:pt>
    <dgm:pt modelId="{E343D925-3413-4D27-8E6D-8D3F5098F1AD}">
      <dgm:prSet/>
      <dgm:spPr/>
      <dgm:t>
        <a:bodyPr/>
        <a:lstStyle/>
        <a:p>
          <a:r>
            <a:rPr lang="en-US" dirty="0"/>
            <a:t>Homebased Education </a:t>
          </a:r>
        </a:p>
      </dgm:t>
    </dgm:pt>
    <dgm:pt modelId="{85050B5B-7657-4A13-85C5-BAA6FA015197}" type="parTrans" cxnId="{220F9799-2EC8-44D9-B926-B149C6CF51EB}">
      <dgm:prSet/>
      <dgm:spPr/>
      <dgm:t>
        <a:bodyPr/>
        <a:lstStyle/>
        <a:p>
          <a:endParaRPr lang="en-US"/>
        </a:p>
      </dgm:t>
    </dgm:pt>
    <dgm:pt modelId="{42792FD1-D49C-4C1B-91B0-7E7BA94C33D1}" type="sibTrans" cxnId="{220F9799-2EC8-44D9-B926-B149C6CF51EB}">
      <dgm:prSet/>
      <dgm:spPr/>
      <dgm:t>
        <a:bodyPr/>
        <a:lstStyle/>
        <a:p>
          <a:endParaRPr lang="en-US"/>
        </a:p>
      </dgm:t>
    </dgm:pt>
    <dgm:pt modelId="{35CB3CB2-C006-4FA6-BCC2-21A62022A77D}">
      <dgm:prSet/>
      <dgm:spPr/>
      <dgm:t>
        <a:bodyPr/>
        <a:lstStyle/>
        <a:p>
          <a:r>
            <a:rPr lang="en-US" dirty="0"/>
            <a:t>Required for ALL graduating students</a:t>
          </a:r>
        </a:p>
      </dgm:t>
    </dgm:pt>
    <dgm:pt modelId="{BD10091C-5A9D-4C71-A4EB-00B14358499E}" type="parTrans" cxnId="{26535292-C9B7-4E69-B51A-AFD5AA3C862A}">
      <dgm:prSet/>
      <dgm:spPr/>
      <dgm:t>
        <a:bodyPr/>
        <a:lstStyle/>
        <a:p>
          <a:endParaRPr lang="en-US"/>
        </a:p>
      </dgm:t>
    </dgm:pt>
    <dgm:pt modelId="{B2ACFB36-D76D-4A32-B3F2-8CD9913A63D6}" type="sibTrans" cxnId="{26535292-C9B7-4E69-B51A-AFD5AA3C862A}">
      <dgm:prSet/>
      <dgm:spPr/>
      <dgm:t>
        <a:bodyPr/>
        <a:lstStyle/>
        <a:p>
          <a:endParaRPr lang="en-US"/>
        </a:p>
      </dgm:t>
    </dgm:pt>
    <dgm:pt modelId="{48591751-76CB-4F93-9188-4AE97AA253A9}">
      <dgm:prSet/>
      <dgm:spPr/>
      <dgm:t>
        <a:bodyPr/>
        <a:lstStyle/>
        <a:p>
          <a:r>
            <a:rPr lang="en-US" dirty="0"/>
            <a:t>Flexibility (LM) for 20-21 graduates</a:t>
          </a:r>
        </a:p>
      </dgm:t>
    </dgm:pt>
    <dgm:pt modelId="{E96EEEA2-1DBF-4028-B95A-1586BADAF9C7}" type="parTrans" cxnId="{3F11AB4E-F793-4F36-ABB6-F8DAC91D7914}">
      <dgm:prSet/>
      <dgm:spPr/>
      <dgm:t>
        <a:bodyPr/>
        <a:lstStyle/>
        <a:p>
          <a:endParaRPr lang="en-US"/>
        </a:p>
      </dgm:t>
    </dgm:pt>
    <dgm:pt modelId="{D2D0307C-C82C-4EC8-979E-5010B3254736}" type="sibTrans" cxnId="{3F11AB4E-F793-4F36-ABB6-F8DAC91D7914}">
      <dgm:prSet/>
      <dgm:spPr/>
      <dgm:t>
        <a:bodyPr/>
        <a:lstStyle/>
        <a:p>
          <a:endParaRPr lang="en-US"/>
        </a:p>
      </dgm:t>
    </dgm:pt>
    <dgm:pt modelId="{506AF002-AE93-4672-A33A-BAF772C69C15}">
      <dgm:prSet/>
      <dgm:spPr/>
      <dgm:t>
        <a:bodyPr/>
        <a:lstStyle/>
        <a:p>
          <a:r>
            <a:rPr lang="en-US" dirty="0"/>
            <a:t>New coding pattern: Students marked as graduates upon meeting graduation requirements, NOT upon completing transition program</a:t>
          </a:r>
        </a:p>
      </dgm:t>
    </dgm:pt>
    <dgm:pt modelId="{BEF05C2A-52E8-4961-B285-18552BB25A50}" type="parTrans" cxnId="{38ADB05F-97E9-4FD9-A1A4-AF5B531026E0}">
      <dgm:prSet/>
      <dgm:spPr/>
      <dgm:t>
        <a:bodyPr/>
        <a:lstStyle/>
        <a:p>
          <a:endParaRPr lang="en-US"/>
        </a:p>
      </dgm:t>
    </dgm:pt>
    <dgm:pt modelId="{6AD6205A-0847-4F30-9DE6-E8F9B5B8B98B}" type="sibTrans" cxnId="{38ADB05F-97E9-4FD9-A1A4-AF5B531026E0}">
      <dgm:prSet/>
      <dgm:spPr/>
      <dgm:t>
        <a:bodyPr/>
        <a:lstStyle/>
        <a:p>
          <a:endParaRPr lang="en-US"/>
        </a:p>
      </dgm:t>
    </dgm:pt>
    <dgm:pt modelId="{0EAFB2A5-9D3D-4656-B1BF-C45E46515F16}">
      <dgm:prSet/>
      <dgm:spPr/>
      <dgm:t>
        <a:bodyPr/>
        <a:lstStyle/>
        <a:p>
          <a:r>
            <a:rPr lang="en-US" dirty="0"/>
            <a:t>Removed entirely from Student Interchange 2020-2021 and beyond</a:t>
          </a:r>
        </a:p>
      </dgm:t>
    </dgm:pt>
    <dgm:pt modelId="{522EFBEA-6E4F-4F8F-93EF-669A56CF0D6F}" type="parTrans" cxnId="{9E2F9AD8-68C4-410C-8A85-D6A70FF9FFE5}">
      <dgm:prSet/>
      <dgm:spPr/>
      <dgm:t>
        <a:bodyPr/>
        <a:lstStyle/>
        <a:p>
          <a:endParaRPr lang="en-US"/>
        </a:p>
      </dgm:t>
    </dgm:pt>
    <dgm:pt modelId="{5D2291AA-5018-4F5A-9E93-BBC9E92137C6}" type="sibTrans" cxnId="{9E2F9AD8-68C4-410C-8A85-D6A70FF9FFE5}">
      <dgm:prSet/>
      <dgm:spPr/>
      <dgm:t>
        <a:bodyPr/>
        <a:lstStyle/>
        <a:p>
          <a:endParaRPr lang="en-US"/>
        </a:p>
      </dgm:t>
    </dgm:pt>
    <dgm:pt modelId="{CF23DD2C-9151-449C-A221-34A89D923979}">
      <dgm:prSet/>
      <dgm:spPr/>
      <dgm:t>
        <a:bodyPr/>
        <a:lstStyle/>
        <a:p>
          <a:endParaRPr lang="en-US" dirty="0"/>
        </a:p>
      </dgm:t>
    </dgm:pt>
    <dgm:pt modelId="{920391D5-83C9-4413-AEA5-59A8437D56B9}" type="parTrans" cxnId="{0D22F1B9-330D-4256-9648-283734D05E03}">
      <dgm:prSet/>
      <dgm:spPr/>
      <dgm:t>
        <a:bodyPr/>
        <a:lstStyle/>
        <a:p>
          <a:endParaRPr lang="en-US"/>
        </a:p>
      </dgm:t>
    </dgm:pt>
    <dgm:pt modelId="{660A831F-33BA-48F8-861B-5A28A5FD31DA}" type="sibTrans" cxnId="{0D22F1B9-330D-4256-9648-283734D05E03}">
      <dgm:prSet/>
      <dgm:spPr/>
      <dgm:t>
        <a:bodyPr/>
        <a:lstStyle/>
        <a:p>
          <a:endParaRPr lang="en-US"/>
        </a:p>
      </dgm:t>
    </dgm:pt>
    <dgm:pt modelId="{D8F67CFA-2B16-495C-943A-987EC4682B4B}">
      <dgm:prSet/>
      <dgm:spPr/>
      <dgm:t>
        <a:bodyPr/>
        <a:lstStyle/>
        <a:p>
          <a:endParaRPr lang="en-US" dirty="0"/>
        </a:p>
      </dgm:t>
    </dgm:pt>
    <dgm:pt modelId="{B5AEF709-AFF6-4A43-A4F2-2EBEA04AEEC8}" type="parTrans" cxnId="{E019DF72-5EC5-4786-8150-D9726C42480F}">
      <dgm:prSet/>
      <dgm:spPr/>
      <dgm:t>
        <a:bodyPr/>
        <a:lstStyle/>
        <a:p>
          <a:endParaRPr lang="en-US"/>
        </a:p>
      </dgm:t>
    </dgm:pt>
    <dgm:pt modelId="{545885B6-5700-45C4-B562-E74E618C78C3}" type="sibTrans" cxnId="{E019DF72-5EC5-4786-8150-D9726C42480F}">
      <dgm:prSet/>
      <dgm:spPr/>
      <dgm:t>
        <a:bodyPr/>
        <a:lstStyle/>
        <a:p>
          <a:endParaRPr lang="en-US"/>
        </a:p>
      </dgm:t>
    </dgm:pt>
    <dgm:pt modelId="{90718BEE-1B58-4811-B5BE-9C744EEDA43E}">
      <dgm:prSet/>
      <dgm:spPr/>
      <dgm:t>
        <a:bodyPr/>
        <a:lstStyle/>
        <a:p>
          <a:endParaRPr lang="en-US" dirty="0"/>
        </a:p>
      </dgm:t>
    </dgm:pt>
    <dgm:pt modelId="{C15DB3E5-C801-4A34-A090-393B7E1044EF}" type="parTrans" cxnId="{84721AF6-8DFE-43C4-A30B-25D9B71C00F8}">
      <dgm:prSet/>
      <dgm:spPr/>
      <dgm:t>
        <a:bodyPr/>
        <a:lstStyle/>
        <a:p>
          <a:endParaRPr lang="en-US"/>
        </a:p>
      </dgm:t>
    </dgm:pt>
    <dgm:pt modelId="{8BD47BFF-5B15-4492-8BED-EF4EA8E77878}" type="sibTrans" cxnId="{84721AF6-8DFE-43C4-A30B-25D9B71C00F8}">
      <dgm:prSet/>
      <dgm:spPr/>
      <dgm:t>
        <a:bodyPr/>
        <a:lstStyle/>
        <a:p>
          <a:endParaRPr lang="en-US"/>
        </a:p>
      </dgm:t>
    </dgm:pt>
    <dgm:pt modelId="{5DEABCFD-9C70-435E-A07C-E1260C35545F}" type="pres">
      <dgm:prSet presAssocID="{8800307A-E0C2-428E-BB5A-4AF772FBD564}" presName="diagram" presStyleCnt="0">
        <dgm:presLayoutVars>
          <dgm:dir/>
          <dgm:animLvl val="lvl"/>
          <dgm:resizeHandles val="exact"/>
        </dgm:presLayoutVars>
      </dgm:prSet>
      <dgm:spPr/>
    </dgm:pt>
    <dgm:pt modelId="{3FCAF025-235F-46EE-8266-19C251D6BC60}" type="pres">
      <dgm:prSet presAssocID="{058CCDBB-0271-49AE-8B22-A509A1E46F1F}" presName="compNode" presStyleCnt="0"/>
      <dgm:spPr/>
    </dgm:pt>
    <dgm:pt modelId="{38280B9B-734F-4729-91AA-CFF35FD98573}" type="pres">
      <dgm:prSet presAssocID="{058CCDBB-0271-49AE-8B22-A509A1E46F1F}" presName="childRect" presStyleLbl="bgAcc1" presStyleIdx="0" presStyleCnt="4">
        <dgm:presLayoutVars>
          <dgm:bulletEnabled val="1"/>
        </dgm:presLayoutVars>
      </dgm:prSet>
      <dgm:spPr/>
    </dgm:pt>
    <dgm:pt modelId="{BDE48506-CCCA-4495-8B8D-AC9EEE0A77FC}" type="pres">
      <dgm:prSet presAssocID="{058CCDBB-0271-49AE-8B22-A509A1E46F1F}" presName="parentText" presStyleLbl="node1" presStyleIdx="0" presStyleCnt="0">
        <dgm:presLayoutVars>
          <dgm:chMax val="0"/>
          <dgm:bulletEnabled val="1"/>
        </dgm:presLayoutVars>
      </dgm:prSet>
      <dgm:spPr/>
    </dgm:pt>
    <dgm:pt modelId="{58F4FF8C-29A8-46AD-9CCA-31D3957FDC15}" type="pres">
      <dgm:prSet presAssocID="{058CCDBB-0271-49AE-8B22-A509A1E46F1F}" presName="parentRect" presStyleLbl="alignNode1" presStyleIdx="0" presStyleCnt="4"/>
      <dgm:spPr/>
    </dgm:pt>
    <dgm:pt modelId="{24B8B38D-F831-4FF4-BA42-EC11A9092095}" type="pres">
      <dgm:prSet presAssocID="{058CCDBB-0271-49AE-8B22-A509A1E46F1F}" presName="adorn" presStyleLbl="fgAccFollow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Follow outline"/>
        </a:ext>
      </dgm:extLst>
    </dgm:pt>
    <dgm:pt modelId="{A90B787C-220F-46B0-B678-4906687527EC}" type="pres">
      <dgm:prSet presAssocID="{D6227F08-B294-41AC-8B39-D4712F395182}" presName="sibTrans" presStyleLbl="sibTrans2D1" presStyleIdx="0" presStyleCnt="0"/>
      <dgm:spPr/>
    </dgm:pt>
    <dgm:pt modelId="{4B9E10A9-94A7-4604-ABD5-FF86A93D8228}" type="pres">
      <dgm:prSet presAssocID="{B9DE8278-F24D-40D1-BFE6-397AD8D781E1}" presName="compNode" presStyleCnt="0"/>
      <dgm:spPr/>
    </dgm:pt>
    <dgm:pt modelId="{61E83259-6E13-4DDB-BA60-4B639EE298F6}" type="pres">
      <dgm:prSet presAssocID="{B9DE8278-F24D-40D1-BFE6-397AD8D781E1}" presName="childRect" presStyleLbl="bgAcc1" presStyleIdx="1" presStyleCnt="4">
        <dgm:presLayoutVars>
          <dgm:bulletEnabled val="1"/>
        </dgm:presLayoutVars>
      </dgm:prSet>
      <dgm:spPr/>
    </dgm:pt>
    <dgm:pt modelId="{920F1144-90B4-49E6-8D2E-CECD8F7D3462}" type="pres">
      <dgm:prSet presAssocID="{B9DE8278-F24D-40D1-BFE6-397AD8D781E1}" presName="parentText" presStyleLbl="node1" presStyleIdx="0" presStyleCnt="0">
        <dgm:presLayoutVars>
          <dgm:chMax val="0"/>
          <dgm:bulletEnabled val="1"/>
        </dgm:presLayoutVars>
      </dgm:prSet>
      <dgm:spPr/>
    </dgm:pt>
    <dgm:pt modelId="{5F8FDA51-2372-4D44-ADA7-882EFC80128E}" type="pres">
      <dgm:prSet presAssocID="{B9DE8278-F24D-40D1-BFE6-397AD8D781E1}" presName="parentRect" presStyleLbl="alignNode1" presStyleIdx="1" presStyleCnt="4"/>
      <dgm:spPr/>
    </dgm:pt>
    <dgm:pt modelId="{9CD937DF-FB72-4C05-AA87-CFF14EB1FC0A}" type="pres">
      <dgm:prSet presAssocID="{B9DE8278-F24D-40D1-BFE6-397AD8D781E1}" presName="adorn" presStyleLbl="fgAccFollow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aduation cap outline"/>
        </a:ext>
      </dgm:extLst>
    </dgm:pt>
    <dgm:pt modelId="{4E3B75A2-C645-4F5F-9721-8C0E0AA1DDF5}" type="pres">
      <dgm:prSet presAssocID="{C2085DDC-FDD6-4A27-B6B3-ECBA25D7A421}" presName="sibTrans" presStyleLbl="sibTrans2D1" presStyleIdx="0" presStyleCnt="0"/>
      <dgm:spPr/>
    </dgm:pt>
    <dgm:pt modelId="{3366FA94-629D-4D5F-BC34-F10580FAAE9D}" type="pres">
      <dgm:prSet presAssocID="{853F2F39-4E86-4EC8-9DD6-C5D9E333B72E}" presName="compNode" presStyleCnt="0"/>
      <dgm:spPr/>
    </dgm:pt>
    <dgm:pt modelId="{A60E3090-391E-415E-A1C7-69CA880ECBAE}" type="pres">
      <dgm:prSet presAssocID="{853F2F39-4E86-4EC8-9DD6-C5D9E333B72E}" presName="childRect" presStyleLbl="bgAcc1" presStyleIdx="2" presStyleCnt="4">
        <dgm:presLayoutVars>
          <dgm:bulletEnabled val="1"/>
        </dgm:presLayoutVars>
      </dgm:prSet>
      <dgm:spPr/>
    </dgm:pt>
    <dgm:pt modelId="{A0F518DE-8F56-4D3B-B976-8E7A2533173A}" type="pres">
      <dgm:prSet presAssocID="{853F2F39-4E86-4EC8-9DD6-C5D9E333B72E}" presName="parentText" presStyleLbl="node1" presStyleIdx="0" presStyleCnt="0">
        <dgm:presLayoutVars>
          <dgm:chMax val="0"/>
          <dgm:bulletEnabled val="1"/>
        </dgm:presLayoutVars>
      </dgm:prSet>
      <dgm:spPr/>
    </dgm:pt>
    <dgm:pt modelId="{9861A5E6-599E-4F54-A906-42F041E95385}" type="pres">
      <dgm:prSet presAssocID="{853F2F39-4E86-4EC8-9DD6-C5D9E333B72E}" presName="parentRect" presStyleLbl="alignNode1" presStyleIdx="2" presStyleCnt="4"/>
      <dgm:spPr/>
    </dgm:pt>
    <dgm:pt modelId="{18071014-9C52-4515-AD84-F751244708DF}" type="pres">
      <dgm:prSet presAssocID="{853F2F39-4E86-4EC8-9DD6-C5D9E333B72E}" presName="adorn" presStyleLbl="fgAccFollow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New outline"/>
        </a:ext>
      </dgm:extLst>
    </dgm:pt>
    <dgm:pt modelId="{649B76A7-2EC6-4C71-B4BA-9D250F113CD8}" type="pres">
      <dgm:prSet presAssocID="{E6FBA9ED-E682-41F4-ABF3-4B2D4242728F}" presName="sibTrans" presStyleLbl="sibTrans2D1" presStyleIdx="0" presStyleCnt="0"/>
      <dgm:spPr/>
    </dgm:pt>
    <dgm:pt modelId="{851C51AB-378C-466C-B176-757F2B4B0AF5}" type="pres">
      <dgm:prSet presAssocID="{B85D0C10-4211-45CC-80CC-1FBB57A55EEC}" presName="compNode" presStyleCnt="0"/>
      <dgm:spPr/>
    </dgm:pt>
    <dgm:pt modelId="{95596F9F-F2DB-4E0A-A115-7C39BE00C239}" type="pres">
      <dgm:prSet presAssocID="{B85D0C10-4211-45CC-80CC-1FBB57A55EEC}" presName="childRect" presStyleLbl="bgAcc1" presStyleIdx="3" presStyleCnt="4">
        <dgm:presLayoutVars>
          <dgm:bulletEnabled val="1"/>
        </dgm:presLayoutVars>
      </dgm:prSet>
      <dgm:spPr/>
    </dgm:pt>
    <dgm:pt modelId="{F99994C2-6E08-416A-AFDA-0B35365990F0}" type="pres">
      <dgm:prSet presAssocID="{B85D0C10-4211-45CC-80CC-1FBB57A55EEC}" presName="parentText" presStyleLbl="node1" presStyleIdx="0" presStyleCnt="0">
        <dgm:presLayoutVars>
          <dgm:chMax val="0"/>
          <dgm:bulletEnabled val="1"/>
        </dgm:presLayoutVars>
      </dgm:prSet>
      <dgm:spPr/>
    </dgm:pt>
    <dgm:pt modelId="{0D07828E-3E38-4420-A9F2-C08D8161AF2A}" type="pres">
      <dgm:prSet presAssocID="{B85D0C10-4211-45CC-80CC-1FBB57A55EEC}" presName="parentRect" presStyleLbl="alignNode1" presStyleIdx="3" presStyleCnt="4"/>
      <dgm:spPr/>
    </dgm:pt>
    <dgm:pt modelId="{43EFFAB3-8A5E-4890-A742-9D3AB92B998F}" type="pres">
      <dgm:prSet presAssocID="{B85D0C10-4211-45CC-80CC-1FBB57A55EEC}" presName="adorn" presStyleLbl="fgAccFollow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ose outline"/>
        </a:ext>
      </dgm:extLst>
    </dgm:pt>
  </dgm:ptLst>
  <dgm:cxnLst>
    <dgm:cxn modelId="{79D00409-9FEB-48F8-8B95-0019EF98CFB5}" srcId="{8800307A-E0C2-428E-BB5A-4AF772FBD564}" destId="{B9DE8278-F24D-40D1-BFE6-397AD8D781E1}" srcOrd="1" destOrd="0" parTransId="{BFEB2FAA-6EFC-4664-8076-61AAD9AFFF48}" sibTransId="{C2085DDC-FDD6-4A27-B6B3-ECBA25D7A421}"/>
    <dgm:cxn modelId="{701B0B1C-105C-43E2-B09B-E4E1B7BC50BD}" type="presOf" srcId="{033244F0-14CE-45D3-949F-C53279280216}" destId="{38280B9B-734F-4729-91AA-CFF35FD98573}" srcOrd="0" destOrd="2" presId="urn:microsoft.com/office/officeart/2005/8/layout/bList2"/>
    <dgm:cxn modelId="{F66A3B20-CBED-4FFA-8543-F3CB5B0D7BDD}" type="presOf" srcId="{C2085DDC-FDD6-4A27-B6B3-ECBA25D7A421}" destId="{4E3B75A2-C645-4F5F-9721-8C0E0AA1DDF5}" srcOrd="0" destOrd="0" presId="urn:microsoft.com/office/officeart/2005/8/layout/bList2"/>
    <dgm:cxn modelId="{CFFB4029-43AF-45C9-B2B0-0212DF8F1937}" srcId="{8800307A-E0C2-428E-BB5A-4AF772FBD564}" destId="{853F2F39-4E86-4EC8-9DD6-C5D9E333B72E}" srcOrd="2" destOrd="0" parTransId="{780F4ACE-9711-4565-B6F6-168CD65A1E71}" sibTransId="{E6FBA9ED-E682-41F4-ABF3-4B2D4242728F}"/>
    <dgm:cxn modelId="{5DE01F39-C976-4994-A527-A521546F1460}" type="presOf" srcId="{B9DE8278-F24D-40D1-BFE6-397AD8D781E1}" destId="{920F1144-90B4-49E6-8D2E-CECD8F7D3462}" srcOrd="0" destOrd="0" presId="urn:microsoft.com/office/officeart/2005/8/layout/bList2"/>
    <dgm:cxn modelId="{38ADB05F-97E9-4FD9-A1A4-AF5B531026E0}" srcId="{853F2F39-4E86-4EC8-9DD6-C5D9E333B72E}" destId="{506AF002-AE93-4672-A33A-BAF772C69C15}" srcOrd="0" destOrd="0" parTransId="{BEF05C2A-52E8-4961-B285-18552BB25A50}" sibTransId="{6AD6205A-0847-4F30-9DE6-E8F9B5B8B98B}"/>
    <dgm:cxn modelId="{210B2B60-C843-48D8-9809-273846B35642}" type="presOf" srcId="{1A44F30A-FAB9-473C-B505-EF86B059D34A}" destId="{38280B9B-734F-4729-91AA-CFF35FD98573}" srcOrd="0" destOrd="0" presId="urn:microsoft.com/office/officeart/2005/8/layout/bList2"/>
    <dgm:cxn modelId="{AA782641-5CD9-4DD4-BC4F-166199AF4002}" type="presOf" srcId="{B85D0C10-4211-45CC-80CC-1FBB57A55EEC}" destId="{F99994C2-6E08-416A-AFDA-0B35365990F0}" srcOrd="0" destOrd="0" presId="urn:microsoft.com/office/officeart/2005/8/layout/bList2"/>
    <dgm:cxn modelId="{753AEC63-49B4-4163-BD0B-A2C9C2332FAF}" type="presOf" srcId="{D6227F08-B294-41AC-8B39-D4712F395182}" destId="{A90B787C-220F-46B0-B678-4906687527EC}" srcOrd="0" destOrd="0" presId="urn:microsoft.com/office/officeart/2005/8/layout/bList2"/>
    <dgm:cxn modelId="{3B67DD48-31D6-4A9B-B4C1-EAE474AF530B}" srcId="{8800307A-E0C2-428E-BB5A-4AF772FBD564}" destId="{B85D0C10-4211-45CC-80CC-1FBB57A55EEC}" srcOrd="3" destOrd="0" parTransId="{D3CF2AA2-E794-4AEC-828C-9C56C6618475}" sibTransId="{28F06F33-BB9C-4E37-84CA-A22A0ACDA459}"/>
    <dgm:cxn modelId="{9AFDD14D-E999-4A5F-9FF9-79CB2A0DFBEF}" type="presOf" srcId="{8800307A-E0C2-428E-BB5A-4AF772FBD564}" destId="{5DEABCFD-9C70-435E-A07C-E1260C35545F}" srcOrd="0" destOrd="0" presId="urn:microsoft.com/office/officeart/2005/8/layout/bList2"/>
    <dgm:cxn modelId="{3F11AB4E-F793-4F36-ABB6-F8DAC91D7914}" srcId="{B9DE8278-F24D-40D1-BFE6-397AD8D781E1}" destId="{48591751-76CB-4F93-9188-4AE97AA253A9}" srcOrd="2" destOrd="0" parTransId="{E96EEEA2-1DBF-4028-B95A-1586BADAF9C7}" sibTransId="{D2D0307C-C82C-4EC8-979E-5010B3254736}"/>
    <dgm:cxn modelId="{ACC19752-1FE5-4496-B1E1-495D7B6A03BC}" type="presOf" srcId="{E343D925-3413-4D27-8E6D-8D3F5098F1AD}" destId="{38280B9B-734F-4729-91AA-CFF35FD98573}" srcOrd="0" destOrd="4" presId="urn:microsoft.com/office/officeart/2005/8/layout/bList2"/>
    <dgm:cxn modelId="{E019DF72-5EC5-4786-8150-D9726C42480F}" srcId="{058CCDBB-0271-49AE-8B22-A509A1E46F1F}" destId="{D8F67CFA-2B16-495C-943A-987EC4682B4B}" srcOrd="1" destOrd="0" parTransId="{B5AEF709-AFF6-4A43-A4F2-2EBEA04AEEC8}" sibTransId="{545885B6-5700-45C4-B562-E74E618C78C3}"/>
    <dgm:cxn modelId="{AF774157-9603-4C82-9437-0C206C4F972A}" type="presOf" srcId="{48591751-76CB-4F93-9188-4AE97AA253A9}" destId="{61E83259-6E13-4DDB-BA60-4B639EE298F6}" srcOrd="0" destOrd="2" presId="urn:microsoft.com/office/officeart/2005/8/layout/bList2"/>
    <dgm:cxn modelId="{C2D6115A-108C-49A3-AFA4-42BCB261F2DB}" type="presOf" srcId="{058CCDBB-0271-49AE-8B22-A509A1E46F1F}" destId="{BDE48506-CCCA-4495-8B8D-AC9EEE0A77FC}" srcOrd="0" destOrd="0" presId="urn:microsoft.com/office/officeart/2005/8/layout/bList2"/>
    <dgm:cxn modelId="{9B96A07B-234E-4C26-83FE-E8D9338C580D}" type="presOf" srcId="{B9DE8278-F24D-40D1-BFE6-397AD8D781E1}" destId="{5F8FDA51-2372-4D44-ADA7-882EFC80128E}" srcOrd="1" destOrd="0" presId="urn:microsoft.com/office/officeart/2005/8/layout/bList2"/>
    <dgm:cxn modelId="{56B96885-534D-4544-B5EE-3CEB896C9626}" type="presOf" srcId="{35CB3CB2-C006-4FA6-BCC2-21A62022A77D}" destId="{61E83259-6E13-4DDB-BA60-4B639EE298F6}" srcOrd="0" destOrd="0" presId="urn:microsoft.com/office/officeart/2005/8/layout/bList2"/>
    <dgm:cxn modelId="{1E8B8387-A941-4EB2-B9B5-AD72E1150899}" srcId="{8800307A-E0C2-428E-BB5A-4AF772FBD564}" destId="{058CCDBB-0271-49AE-8B22-A509A1E46F1F}" srcOrd="0" destOrd="0" parTransId="{8DF4624E-C8C8-4506-9ABC-126BE34D2507}" sibTransId="{D6227F08-B294-41AC-8B39-D4712F395182}"/>
    <dgm:cxn modelId="{26535292-C9B7-4E69-B51A-AFD5AA3C862A}" srcId="{B9DE8278-F24D-40D1-BFE6-397AD8D781E1}" destId="{35CB3CB2-C006-4FA6-BCC2-21A62022A77D}" srcOrd="0" destOrd="0" parTransId="{BD10091C-5A9D-4C71-A4EB-00B14358499E}" sibTransId="{B2ACFB36-D76D-4A32-B3F2-8CD9913A63D6}"/>
    <dgm:cxn modelId="{5D3AD993-80DA-4736-B7E2-27F8DAE6B507}" type="presOf" srcId="{506AF002-AE93-4672-A33A-BAF772C69C15}" destId="{A60E3090-391E-415E-A1C7-69CA880ECBAE}" srcOrd="0" destOrd="0" presId="urn:microsoft.com/office/officeart/2005/8/layout/bList2"/>
    <dgm:cxn modelId="{318E9795-204B-4E70-B669-DB3A63CEE86A}" type="presOf" srcId="{B85D0C10-4211-45CC-80CC-1FBB57A55EEC}" destId="{0D07828E-3E38-4420-A9F2-C08D8161AF2A}" srcOrd="1" destOrd="0" presId="urn:microsoft.com/office/officeart/2005/8/layout/bList2"/>
    <dgm:cxn modelId="{220F9799-2EC8-44D9-B926-B149C6CF51EB}" srcId="{058CCDBB-0271-49AE-8B22-A509A1E46F1F}" destId="{E343D925-3413-4D27-8E6D-8D3F5098F1AD}" srcOrd="4" destOrd="0" parTransId="{85050B5B-7657-4A13-85C5-BAA6FA015197}" sibTransId="{42792FD1-D49C-4C1B-91B0-7E7BA94C33D1}"/>
    <dgm:cxn modelId="{545AC8A0-C5A0-49BA-A4AA-F04854CFDA5E}" srcId="{058CCDBB-0271-49AE-8B22-A509A1E46F1F}" destId="{1A44F30A-FAB9-473C-B505-EF86B059D34A}" srcOrd="0" destOrd="0" parTransId="{56EC88D7-19B0-4130-A2AB-0A3855C7D0E8}" sibTransId="{31479A88-3C82-49D0-9116-A9E9DCEE2ECF}"/>
    <dgm:cxn modelId="{CFA3D5A2-9D6E-4A98-AAD2-69368A2B3F7C}" type="presOf" srcId="{CF23DD2C-9151-449C-A221-34A89D923979}" destId="{61E83259-6E13-4DDB-BA60-4B639EE298F6}" srcOrd="0" destOrd="1" presId="urn:microsoft.com/office/officeart/2005/8/layout/bList2"/>
    <dgm:cxn modelId="{45E610A3-23CB-46B4-9C9A-856B0A6C2075}" type="presOf" srcId="{D8F67CFA-2B16-495C-943A-987EC4682B4B}" destId="{38280B9B-734F-4729-91AA-CFF35FD98573}" srcOrd="0" destOrd="1" presId="urn:microsoft.com/office/officeart/2005/8/layout/bList2"/>
    <dgm:cxn modelId="{B9D518AD-F5DE-4215-AD72-8A8C2E05B948}" srcId="{058CCDBB-0271-49AE-8B22-A509A1E46F1F}" destId="{033244F0-14CE-45D3-949F-C53279280216}" srcOrd="2" destOrd="0" parTransId="{AF0656FD-6CF5-4E09-B85F-57604B8995DA}" sibTransId="{74FABB02-105B-4940-911C-D0B7536E6153}"/>
    <dgm:cxn modelId="{2450EEB5-C724-4BF2-9227-03BD290D3B47}" type="presOf" srcId="{853F2F39-4E86-4EC8-9DD6-C5D9E333B72E}" destId="{9861A5E6-599E-4F54-A906-42F041E95385}" srcOrd="1" destOrd="0" presId="urn:microsoft.com/office/officeart/2005/8/layout/bList2"/>
    <dgm:cxn modelId="{35C406B8-2BCD-4F41-8D1A-8C4A3712E769}" type="presOf" srcId="{90718BEE-1B58-4811-B5BE-9C744EEDA43E}" destId="{38280B9B-734F-4729-91AA-CFF35FD98573}" srcOrd="0" destOrd="3" presId="urn:microsoft.com/office/officeart/2005/8/layout/bList2"/>
    <dgm:cxn modelId="{0D22F1B9-330D-4256-9648-283734D05E03}" srcId="{B9DE8278-F24D-40D1-BFE6-397AD8D781E1}" destId="{CF23DD2C-9151-449C-A221-34A89D923979}" srcOrd="1" destOrd="0" parTransId="{920391D5-83C9-4413-AEA5-59A8437D56B9}" sibTransId="{660A831F-33BA-48F8-861B-5A28A5FD31DA}"/>
    <dgm:cxn modelId="{CA44DAD1-3FA1-4BFD-A0D6-4343CDF52CAF}" type="presOf" srcId="{058CCDBB-0271-49AE-8B22-A509A1E46F1F}" destId="{58F4FF8C-29A8-46AD-9CCA-31D3957FDC15}" srcOrd="1" destOrd="0" presId="urn:microsoft.com/office/officeart/2005/8/layout/bList2"/>
    <dgm:cxn modelId="{9E2F9AD8-68C4-410C-8A85-D6A70FF9FFE5}" srcId="{B85D0C10-4211-45CC-80CC-1FBB57A55EEC}" destId="{0EAFB2A5-9D3D-4656-B1BF-C45E46515F16}" srcOrd="0" destOrd="0" parTransId="{522EFBEA-6E4F-4F8F-93EF-669A56CF0D6F}" sibTransId="{5D2291AA-5018-4F5A-9E93-BBC9E92137C6}"/>
    <dgm:cxn modelId="{C7A4C7DD-4214-4086-8150-0EDA774EC6E3}" type="presOf" srcId="{E6FBA9ED-E682-41F4-ABF3-4B2D4242728F}" destId="{649B76A7-2EC6-4C71-B4BA-9D250F113CD8}" srcOrd="0" destOrd="0" presId="urn:microsoft.com/office/officeart/2005/8/layout/bList2"/>
    <dgm:cxn modelId="{14079EE2-AE2D-4860-AC51-FD46E72AEA87}" type="presOf" srcId="{0EAFB2A5-9D3D-4656-B1BF-C45E46515F16}" destId="{95596F9F-F2DB-4E0A-A115-7C39BE00C239}" srcOrd="0" destOrd="0" presId="urn:microsoft.com/office/officeart/2005/8/layout/bList2"/>
    <dgm:cxn modelId="{84721AF6-8DFE-43C4-A30B-25D9B71C00F8}" srcId="{058CCDBB-0271-49AE-8B22-A509A1E46F1F}" destId="{90718BEE-1B58-4811-B5BE-9C744EEDA43E}" srcOrd="3" destOrd="0" parTransId="{C15DB3E5-C801-4A34-A090-393B7E1044EF}" sibTransId="{8BD47BFF-5B15-4492-8BED-EF4EA8E77878}"/>
    <dgm:cxn modelId="{B143CFF6-1A81-49C4-A823-3CA9C47F571E}" type="presOf" srcId="{853F2F39-4E86-4EC8-9DD6-C5D9E333B72E}" destId="{A0F518DE-8F56-4D3B-B976-8E7A2533173A}" srcOrd="0" destOrd="0" presId="urn:microsoft.com/office/officeart/2005/8/layout/bList2"/>
    <dgm:cxn modelId="{BD3EC895-D74B-47D9-BDBE-45D6BF29CD8B}" type="presParOf" srcId="{5DEABCFD-9C70-435E-A07C-E1260C35545F}" destId="{3FCAF025-235F-46EE-8266-19C251D6BC60}" srcOrd="0" destOrd="0" presId="urn:microsoft.com/office/officeart/2005/8/layout/bList2"/>
    <dgm:cxn modelId="{743ABE26-0F71-44B2-AB16-B2F48C9DB227}" type="presParOf" srcId="{3FCAF025-235F-46EE-8266-19C251D6BC60}" destId="{38280B9B-734F-4729-91AA-CFF35FD98573}" srcOrd="0" destOrd="0" presId="urn:microsoft.com/office/officeart/2005/8/layout/bList2"/>
    <dgm:cxn modelId="{522FCFCA-3111-403A-A0BA-59442B5B3159}" type="presParOf" srcId="{3FCAF025-235F-46EE-8266-19C251D6BC60}" destId="{BDE48506-CCCA-4495-8B8D-AC9EEE0A77FC}" srcOrd="1" destOrd="0" presId="urn:microsoft.com/office/officeart/2005/8/layout/bList2"/>
    <dgm:cxn modelId="{9091BE1C-1750-4E87-B35A-0BEDFF298054}" type="presParOf" srcId="{3FCAF025-235F-46EE-8266-19C251D6BC60}" destId="{58F4FF8C-29A8-46AD-9CCA-31D3957FDC15}" srcOrd="2" destOrd="0" presId="urn:microsoft.com/office/officeart/2005/8/layout/bList2"/>
    <dgm:cxn modelId="{BF1E442F-72DB-47BF-AAB0-75AAFFF24B78}" type="presParOf" srcId="{3FCAF025-235F-46EE-8266-19C251D6BC60}" destId="{24B8B38D-F831-4FF4-BA42-EC11A9092095}" srcOrd="3" destOrd="0" presId="urn:microsoft.com/office/officeart/2005/8/layout/bList2"/>
    <dgm:cxn modelId="{5D867B29-65B4-4FBC-A865-B4150C945498}" type="presParOf" srcId="{5DEABCFD-9C70-435E-A07C-E1260C35545F}" destId="{A90B787C-220F-46B0-B678-4906687527EC}" srcOrd="1" destOrd="0" presId="urn:microsoft.com/office/officeart/2005/8/layout/bList2"/>
    <dgm:cxn modelId="{48155C7C-7528-4944-8FC7-C1D25A95B7C3}" type="presParOf" srcId="{5DEABCFD-9C70-435E-A07C-E1260C35545F}" destId="{4B9E10A9-94A7-4604-ABD5-FF86A93D8228}" srcOrd="2" destOrd="0" presId="urn:microsoft.com/office/officeart/2005/8/layout/bList2"/>
    <dgm:cxn modelId="{8E97447B-BB9C-452B-997B-CC7A6F70048D}" type="presParOf" srcId="{4B9E10A9-94A7-4604-ABD5-FF86A93D8228}" destId="{61E83259-6E13-4DDB-BA60-4B639EE298F6}" srcOrd="0" destOrd="0" presId="urn:microsoft.com/office/officeart/2005/8/layout/bList2"/>
    <dgm:cxn modelId="{A4E3325D-9F3C-424C-9440-F3EA5F5C71EA}" type="presParOf" srcId="{4B9E10A9-94A7-4604-ABD5-FF86A93D8228}" destId="{920F1144-90B4-49E6-8D2E-CECD8F7D3462}" srcOrd="1" destOrd="0" presId="urn:microsoft.com/office/officeart/2005/8/layout/bList2"/>
    <dgm:cxn modelId="{3C3540A3-AB2E-4D3B-9854-DCF93A44EE3D}" type="presParOf" srcId="{4B9E10A9-94A7-4604-ABD5-FF86A93D8228}" destId="{5F8FDA51-2372-4D44-ADA7-882EFC80128E}" srcOrd="2" destOrd="0" presId="urn:microsoft.com/office/officeart/2005/8/layout/bList2"/>
    <dgm:cxn modelId="{E316B08D-AADC-4322-9D1D-06A186140C0B}" type="presParOf" srcId="{4B9E10A9-94A7-4604-ABD5-FF86A93D8228}" destId="{9CD937DF-FB72-4C05-AA87-CFF14EB1FC0A}" srcOrd="3" destOrd="0" presId="urn:microsoft.com/office/officeart/2005/8/layout/bList2"/>
    <dgm:cxn modelId="{1247A0DA-4DAB-4965-AC8D-A55010DE5B25}" type="presParOf" srcId="{5DEABCFD-9C70-435E-A07C-E1260C35545F}" destId="{4E3B75A2-C645-4F5F-9721-8C0E0AA1DDF5}" srcOrd="3" destOrd="0" presId="urn:microsoft.com/office/officeart/2005/8/layout/bList2"/>
    <dgm:cxn modelId="{3EE39D7B-085E-46C8-A85D-3A3BCBC11198}" type="presParOf" srcId="{5DEABCFD-9C70-435E-A07C-E1260C35545F}" destId="{3366FA94-629D-4D5F-BC34-F10580FAAE9D}" srcOrd="4" destOrd="0" presId="urn:microsoft.com/office/officeart/2005/8/layout/bList2"/>
    <dgm:cxn modelId="{0A60B27C-461A-407E-9174-50D4CA6897EE}" type="presParOf" srcId="{3366FA94-629D-4D5F-BC34-F10580FAAE9D}" destId="{A60E3090-391E-415E-A1C7-69CA880ECBAE}" srcOrd="0" destOrd="0" presId="urn:microsoft.com/office/officeart/2005/8/layout/bList2"/>
    <dgm:cxn modelId="{01C7F7BB-C3F9-4423-90BF-78BF14AEED1B}" type="presParOf" srcId="{3366FA94-629D-4D5F-BC34-F10580FAAE9D}" destId="{A0F518DE-8F56-4D3B-B976-8E7A2533173A}" srcOrd="1" destOrd="0" presId="urn:microsoft.com/office/officeart/2005/8/layout/bList2"/>
    <dgm:cxn modelId="{AE10C694-C236-4BD4-9539-393D0A6C7BFE}" type="presParOf" srcId="{3366FA94-629D-4D5F-BC34-F10580FAAE9D}" destId="{9861A5E6-599E-4F54-A906-42F041E95385}" srcOrd="2" destOrd="0" presId="urn:microsoft.com/office/officeart/2005/8/layout/bList2"/>
    <dgm:cxn modelId="{7B78F8CD-943A-4E10-B576-E4F9C54A9348}" type="presParOf" srcId="{3366FA94-629D-4D5F-BC34-F10580FAAE9D}" destId="{18071014-9C52-4515-AD84-F751244708DF}" srcOrd="3" destOrd="0" presId="urn:microsoft.com/office/officeart/2005/8/layout/bList2"/>
    <dgm:cxn modelId="{4E30686B-08D3-46BE-8908-44226EC62322}" type="presParOf" srcId="{5DEABCFD-9C70-435E-A07C-E1260C35545F}" destId="{649B76A7-2EC6-4C71-B4BA-9D250F113CD8}" srcOrd="5" destOrd="0" presId="urn:microsoft.com/office/officeart/2005/8/layout/bList2"/>
    <dgm:cxn modelId="{E5A1D56D-4AEF-4D40-BE9F-9E78E78A586A}" type="presParOf" srcId="{5DEABCFD-9C70-435E-A07C-E1260C35545F}" destId="{851C51AB-378C-466C-B176-757F2B4B0AF5}" srcOrd="6" destOrd="0" presId="urn:microsoft.com/office/officeart/2005/8/layout/bList2"/>
    <dgm:cxn modelId="{036893B6-A18A-46F1-B3FC-E3A8F2FAEE87}" type="presParOf" srcId="{851C51AB-378C-466C-B176-757F2B4B0AF5}" destId="{95596F9F-F2DB-4E0A-A115-7C39BE00C239}" srcOrd="0" destOrd="0" presId="urn:microsoft.com/office/officeart/2005/8/layout/bList2"/>
    <dgm:cxn modelId="{B39AF5FF-7EC9-4952-86C6-82071EEF5CBA}" type="presParOf" srcId="{851C51AB-378C-466C-B176-757F2B4B0AF5}" destId="{F99994C2-6E08-416A-AFDA-0B35365990F0}" srcOrd="1" destOrd="0" presId="urn:microsoft.com/office/officeart/2005/8/layout/bList2"/>
    <dgm:cxn modelId="{49954665-915E-4808-A343-8C0149775F38}" type="presParOf" srcId="{851C51AB-378C-466C-B176-757F2B4B0AF5}" destId="{0D07828E-3E38-4420-A9F2-C08D8161AF2A}" srcOrd="2" destOrd="0" presId="urn:microsoft.com/office/officeart/2005/8/layout/bList2"/>
    <dgm:cxn modelId="{9E729ECF-89DF-4E29-BCCF-F6C37E84D932}" type="presParOf" srcId="{851C51AB-378C-466C-B176-757F2B4B0AF5}" destId="{43EFFAB3-8A5E-4890-A742-9D3AB92B998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1_2" csCatId="accent1" phldr="1"/>
      <dgm:spPr/>
    </dgm:pt>
    <dgm:pt modelId="{596CCBC7-6E2C-4637-85FE-B225F99082A1}">
      <dgm:prSet phldrT="[Text]"/>
      <dgm:spPr/>
      <dgm:t>
        <a:bodyPr/>
        <a:lstStyle/>
        <a:p>
          <a:r>
            <a:rPr lang="en-US" dirty="0"/>
            <a:t>Upload Student Demographic File</a:t>
          </a:r>
        </a:p>
      </dgm: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dirty="0"/>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a:t>Upload Advanced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E5E64-6196-453D-86F1-56FF05F9BE24}">
      <dsp:nvSpPr>
        <dsp:cNvPr id="0" name=""/>
        <dsp:cNvSpPr/>
      </dsp:nvSpPr>
      <dsp:spPr>
        <a:xfrm>
          <a:off x="0" y="294495"/>
          <a:ext cx="4843999" cy="2251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purpose of the Student End of Year Snapshot is to summarize the annual educational history for students throughout the school year. </a:t>
          </a:r>
        </a:p>
      </dsp:txBody>
      <dsp:txXfrm>
        <a:off x="109889" y="404384"/>
        <a:ext cx="4624221" cy="2031302"/>
      </dsp:txXfrm>
    </dsp:sp>
    <dsp:sp modelId="{E273097A-AE83-4C92-A404-A8DADEBB959B}">
      <dsp:nvSpPr>
        <dsp:cNvPr id="0" name=""/>
        <dsp:cNvSpPr/>
      </dsp:nvSpPr>
      <dsp:spPr>
        <a:xfrm>
          <a:off x="0" y="2620455"/>
          <a:ext cx="4843999" cy="22510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data from this collection is used to derive the graduation, completion, dropout, mobility, and stability rates. </a:t>
          </a:r>
        </a:p>
      </dsp:txBody>
      <dsp:txXfrm>
        <a:off x="109889" y="2730344"/>
        <a:ext cx="4624221" cy="203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3240F-9CF6-4C8B-8E36-D50A85BADC83}">
      <dsp:nvSpPr>
        <dsp:cNvPr id="0" name=""/>
        <dsp:cNvSpPr/>
      </dsp:nvSpPr>
      <dsp:spPr>
        <a:xfrm>
          <a:off x="744" y="145603"/>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Review, review, review!</a:t>
          </a:r>
        </a:p>
      </dsp:txBody>
      <dsp:txXfrm>
        <a:off x="744" y="145603"/>
        <a:ext cx="2902148" cy="1741289"/>
      </dsp:txXfrm>
    </dsp:sp>
    <dsp:sp modelId="{EF1D7852-134D-45CE-85E8-98CEAA1F36AE}">
      <dsp:nvSpPr>
        <dsp:cNvPr id="0" name=""/>
        <dsp:cNvSpPr/>
      </dsp:nvSpPr>
      <dsp:spPr>
        <a:xfrm>
          <a:off x="3193107" y="145603"/>
          <a:ext cx="2902148" cy="1741289"/>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Talk to the subject matter experts</a:t>
          </a:r>
        </a:p>
      </dsp:txBody>
      <dsp:txXfrm>
        <a:off x="3193107" y="145603"/>
        <a:ext cx="2902148" cy="1741289"/>
      </dsp:txXfrm>
    </dsp:sp>
    <dsp:sp modelId="{6329F079-EF75-4246-875D-FBB260FD6162}">
      <dsp:nvSpPr>
        <dsp:cNvPr id="0" name=""/>
        <dsp:cNvSpPr/>
      </dsp:nvSpPr>
      <dsp:spPr>
        <a:xfrm>
          <a:off x="744" y="2177107"/>
          <a:ext cx="2902148" cy="1741289"/>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Be best friends with COGNOS</a:t>
          </a:r>
        </a:p>
      </dsp:txBody>
      <dsp:txXfrm>
        <a:off x="744" y="2177107"/>
        <a:ext cx="2902148" cy="1741289"/>
      </dsp:txXfrm>
    </dsp:sp>
    <dsp:sp modelId="{7433F337-49B3-466E-AE78-AD09E36D72C2}">
      <dsp:nvSpPr>
        <dsp:cNvPr id="0" name=""/>
        <dsp:cNvSpPr/>
      </dsp:nvSpPr>
      <dsp:spPr>
        <a:xfrm>
          <a:off x="3193107" y="2177107"/>
          <a:ext cx="2902148" cy="174128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Error free ≠ Accurate</a:t>
          </a: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80B9B-734F-4729-91AA-CFF35FD98573}">
      <dsp:nvSpPr>
        <dsp:cNvPr id="0" name=""/>
        <dsp:cNvSpPr/>
      </dsp:nvSpPr>
      <dsp:spPr>
        <a:xfrm>
          <a:off x="5543" y="1047901"/>
          <a:ext cx="1965618" cy="146729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Military Enlisted</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Extended Evidence Outcome Status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Homebased Education </a:t>
          </a:r>
        </a:p>
      </dsp:txBody>
      <dsp:txXfrm>
        <a:off x="39923" y="1082281"/>
        <a:ext cx="1896858" cy="1432912"/>
      </dsp:txXfrm>
    </dsp:sp>
    <dsp:sp modelId="{58F4FF8C-29A8-46AD-9CCA-31D3957FDC15}">
      <dsp:nvSpPr>
        <dsp:cNvPr id="0" name=""/>
        <dsp:cNvSpPr/>
      </dsp:nvSpPr>
      <dsp:spPr>
        <a:xfrm>
          <a:off x="5543" y="2515194"/>
          <a:ext cx="1965618" cy="63093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New Fields</a:t>
          </a:r>
        </a:p>
      </dsp:txBody>
      <dsp:txXfrm>
        <a:off x="5543" y="2515194"/>
        <a:ext cx="1384238" cy="630935"/>
      </dsp:txXfrm>
    </dsp:sp>
    <dsp:sp modelId="{24B8B38D-F831-4FF4-BA42-EC11A9092095}">
      <dsp:nvSpPr>
        <dsp:cNvPr id="0" name=""/>
        <dsp:cNvSpPr/>
      </dsp:nvSpPr>
      <dsp:spPr>
        <a:xfrm>
          <a:off x="1445385" y="2615412"/>
          <a:ext cx="687966" cy="68796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1E83259-6E13-4DDB-BA60-4B639EE298F6}">
      <dsp:nvSpPr>
        <dsp:cNvPr id="0" name=""/>
        <dsp:cNvSpPr/>
      </dsp:nvSpPr>
      <dsp:spPr>
        <a:xfrm>
          <a:off x="2303791" y="1047901"/>
          <a:ext cx="1965618" cy="146729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Required for ALL graduating students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Flexibility (LM) for 20-21 graduates</a:t>
          </a:r>
        </a:p>
      </dsp:txBody>
      <dsp:txXfrm>
        <a:off x="2338171" y="1082281"/>
        <a:ext cx="1896858" cy="1432912"/>
      </dsp:txXfrm>
    </dsp:sp>
    <dsp:sp modelId="{5F8FDA51-2372-4D44-ADA7-882EFC80128E}">
      <dsp:nvSpPr>
        <dsp:cNvPr id="0" name=""/>
        <dsp:cNvSpPr/>
      </dsp:nvSpPr>
      <dsp:spPr>
        <a:xfrm>
          <a:off x="2303791" y="2515194"/>
          <a:ext cx="1965618" cy="630935"/>
        </a:xfrm>
        <a:prstGeom prst="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w="6350" cap="flat" cmpd="sng" algn="ctr">
          <a:solidFill>
            <a:schemeClr val="accent3">
              <a:hueOff val="903533"/>
              <a:satOff val="33333"/>
              <a:lumOff val="-490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Graduation Guidelines (GG)</a:t>
          </a:r>
        </a:p>
      </dsp:txBody>
      <dsp:txXfrm>
        <a:off x="2303791" y="2515194"/>
        <a:ext cx="1384238" cy="630935"/>
      </dsp:txXfrm>
    </dsp:sp>
    <dsp:sp modelId="{9CD937DF-FB72-4C05-AA87-CFF14EB1FC0A}">
      <dsp:nvSpPr>
        <dsp:cNvPr id="0" name=""/>
        <dsp:cNvSpPr/>
      </dsp:nvSpPr>
      <dsp:spPr>
        <a:xfrm>
          <a:off x="3743633" y="2615412"/>
          <a:ext cx="687966" cy="68796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accent3">
              <a:tint val="40000"/>
              <a:alpha val="90000"/>
              <a:hueOff val="676380"/>
              <a:satOff val="33333"/>
              <a:lumOff val="593"/>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0E3090-391E-415E-A1C7-69CA880ECBAE}">
      <dsp:nvSpPr>
        <dsp:cNvPr id="0" name=""/>
        <dsp:cNvSpPr/>
      </dsp:nvSpPr>
      <dsp:spPr>
        <a:xfrm>
          <a:off x="4602039" y="1047901"/>
          <a:ext cx="1965618" cy="146729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New coding pattern: Students marked as graduates upon meeting graduation requirements, NOT upon completing transition program</a:t>
          </a:r>
        </a:p>
      </dsp:txBody>
      <dsp:txXfrm>
        <a:off x="4636419" y="1082281"/>
        <a:ext cx="1896858" cy="1432912"/>
      </dsp:txXfrm>
    </dsp:sp>
    <dsp:sp modelId="{9861A5E6-599E-4F54-A906-42F041E95385}">
      <dsp:nvSpPr>
        <dsp:cNvPr id="0" name=""/>
        <dsp:cNvSpPr/>
      </dsp:nvSpPr>
      <dsp:spPr>
        <a:xfrm>
          <a:off x="4602039" y="2515194"/>
          <a:ext cx="1965618" cy="630935"/>
        </a:xfrm>
        <a:prstGeom prst="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w="6350" cap="flat" cmpd="sng" algn="ctr">
          <a:solidFill>
            <a:schemeClr val="accent3">
              <a:hueOff val="1807066"/>
              <a:satOff val="66667"/>
              <a:lumOff val="-98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Special Education Transition Students</a:t>
          </a:r>
        </a:p>
      </dsp:txBody>
      <dsp:txXfrm>
        <a:off x="4602039" y="2515194"/>
        <a:ext cx="1384238" cy="630935"/>
      </dsp:txXfrm>
    </dsp:sp>
    <dsp:sp modelId="{18071014-9C52-4515-AD84-F751244708DF}">
      <dsp:nvSpPr>
        <dsp:cNvPr id="0" name=""/>
        <dsp:cNvSpPr/>
      </dsp:nvSpPr>
      <dsp:spPr>
        <a:xfrm>
          <a:off x="6041882" y="2615412"/>
          <a:ext cx="687966" cy="68796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accent3">
              <a:tint val="40000"/>
              <a:alpha val="90000"/>
              <a:hueOff val="1352761"/>
              <a:satOff val="66667"/>
              <a:lumOff val="1186"/>
              <a:alphaOff val="0"/>
            </a:schemeClr>
          </a:solidFill>
          <a:prstDash val="solid"/>
          <a:miter lim="800000"/>
        </a:ln>
        <a:effectLst/>
      </dsp:spPr>
      <dsp:style>
        <a:lnRef idx="1">
          <a:scrgbClr r="0" g="0" b="0"/>
        </a:lnRef>
        <a:fillRef idx="1">
          <a:scrgbClr r="0" g="0" b="0"/>
        </a:fillRef>
        <a:effectRef idx="2">
          <a:scrgbClr r="0" g="0" b="0"/>
        </a:effectRef>
        <a:fontRef idx="minor"/>
      </dsp:style>
    </dsp:sp>
    <dsp:sp modelId="{95596F9F-F2DB-4E0A-A115-7C39BE00C239}">
      <dsp:nvSpPr>
        <dsp:cNvPr id="0" name=""/>
        <dsp:cNvSpPr/>
      </dsp:nvSpPr>
      <dsp:spPr>
        <a:xfrm>
          <a:off x="6900288" y="1047901"/>
          <a:ext cx="1965618" cy="1467292"/>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Removed entirely from Student Interchange 2020-2021 and beyond</a:t>
          </a:r>
        </a:p>
      </dsp:txBody>
      <dsp:txXfrm>
        <a:off x="6934668" y="1082281"/>
        <a:ext cx="1896858" cy="1432912"/>
      </dsp:txXfrm>
    </dsp:sp>
    <dsp:sp modelId="{0D07828E-3E38-4420-A9F2-C08D8161AF2A}">
      <dsp:nvSpPr>
        <dsp:cNvPr id="0" name=""/>
        <dsp:cNvSpPr/>
      </dsp:nvSpPr>
      <dsp:spPr>
        <a:xfrm>
          <a:off x="6900288" y="2515194"/>
          <a:ext cx="1965618" cy="630935"/>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kern="1200" dirty="0"/>
            <a:t>Advanced Course Completion (ACC)</a:t>
          </a:r>
        </a:p>
      </dsp:txBody>
      <dsp:txXfrm>
        <a:off x="6900288" y="2515194"/>
        <a:ext cx="1384238" cy="630935"/>
      </dsp:txXfrm>
    </dsp:sp>
    <dsp:sp modelId="{43EFFAB3-8A5E-4890-A742-9D3AB92B998F}">
      <dsp:nvSpPr>
        <dsp:cNvPr id="0" name=""/>
        <dsp:cNvSpPr/>
      </dsp:nvSpPr>
      <dsp:spPr>
        <a:xfrm>
          <a:off x="8340130" y="2615412"/>
          <a:ext cx="687966" cy="68796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92143"/>
          <a:ext cx="2281967" cy="653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Upload Student Demographic File</a:t>
          </a:r>
        </a:p>
      </dsp:txBody>
      <dsp:txXfrm>
        <a:off x="469309" y="411277"/>
        <a:ext cx="2243699" cy="615011"/>
      </dsp:txXfrm>
    </dsp:sp>
    <dsp:sp modelId="{5F865482-3315-453A-A566-A4B88F32C3FE}">
      <dsp:nvSpPr>
        <dsp:cNvPr id="0" name=""/>
        <dsp:cNvSpPr/>
      </dsp:nvSpPr>
      <dsp:spPr>
        <a:xfrm rot="21542826">
          <a:off x="2977169" y="298877"/>
          <a:ext cx="519605" cy="78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77180" y="457185"/>
        <a:ext cx="363724" cy="471038"/>
      </dsp:txXfrm>
    </dsp:sp>
    <dsp:sp modelId="{C7981B03-DCAD-4A71-83A5-5D8779FFF8F7}">
      <dsp:nvSpPr>
        <dsp:cNvPr id="0" name=""/>
        <dsp:cNvSpPr/>
      </dsp:nvSpPr>
      <dsp:spPr>
        <a:xfrm>
          <a:off x="3712394" y="337698"/>
          <a:ext cx="2250564" cy="654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Upload Student School Association File</a:t>
          </a:r>
        </a:p>
      </dsp:txBody>
      <dsp:txXfrm>
        <a:off x="3731554" y="356858"/>
        <a:ext cx="2212244" cy="615852"/>
      </dsp:txXfrm>
    </dsp:sp>
    <dsp:sp modelId="{CA1B49D8-53CB-4608-A2A6-68038DF5BC5C}">
      <dsp:nvSpPr>
        <dsp:cNvPr id="0" name=""/>
        <dsp:cNvSpPr/>
      </dsp:nvSpPr>
      <dsp:spPr>
        <a:xfrm rot="24159">
          <a:off x="6172518" y="283195"/>
          <a:ext cx="444287" cy="78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172520" y="439739"/>
        <a:ext cx="311001" cy="471038"/>
      </dsp:txXfrm>
    </dsp:sp>
    <dsp:sp modelId="{07F406D6-8C54-4332-AA87-1D716050910C}">
      <dsp:nvSpPr>
        <dsp:cNvPr id="0" name=""/>
        <dsp:cNvSpPr/>
      </dsp:nvSpPr>
      <dsp:spPr>
        <a:xfrm>
          <a:off x="6801216" y="385353"/>
          <a:ext cx="2078262" cy="601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Upload Advanced Graduation Guidelines File</a:t>
          </a:r>
        </a:p>
      </dsp:txBody>
      <dsp:txXfrm>
        <a:off x="6818821" y="402958"/>
        <a:ext cx="2043052" cy="5658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your data</a:t>
            </a:r>
          </a:p>
          <a:p>
            <a:r>
              <a:rPr lang="en-US" dirty="0"/>
              <a:t>SME – EL, finance, special ed department, registrar</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29143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32927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146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51557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183192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01E80913-0768-4847-8648-B20CF5A0397E}" type="slidenum">
              <a:rPr lang="en-US" altLang="en-US">
                <a:solidFill>
                  <a:prstClr val="black"/>
                </a:solidFill>
              </a:rPr>
              <a:pPr eaLnBrk="1" hangingPunct="1"/>
              <a:t>49</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a:t>Duncan Anderson 303-866-6970 anderson_d@cde.state.co.us</a:t>
            </a:r>
            <a:endParaRPr lang="en-US" dirty="0"/>
          </a:p>
        </p:txBody>
      </p:sp>
    </p:spTree>
    <p:extLst>
      <p:ext uri="{BB962C8B-B14F-4D97-AF65-F5344CB8AC3E}">
        <p14:creationId xmlns:p14="http://schemas.microsoft.com/office/powerpoint/2010/main" val="23732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52</a:t>
            </a:fld>
            <a:endParaRPr lang="en-US"/>
          </a:p>
        </p:txBody>
      </p:sp>
    </p:spTree>
    <p:extLst>
      <p:ext uri="{BB962C8B-B14F-4D97-AF65-F5344CB8AC3E}">
        <p14:creationId xmlns:p14="http://schemas.microsoft.com/office/powerpoint/2010/main" val="73075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53</a:t>
            </a:fld>
            <a:endParaRPr lang="en-US"/>
          </a:p>
        </p:txBody>
      </p:sp>
    </p:spTree>
    <p:extLst>
      <p:ext uri="{BB962C8B-B14F-4D97-AF65-F5344CB8AC3E}">
        <p14:creationId xmlns:p14="http://schemas.microsoft.com/office/powerpoint/2010/main" val="205991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datapipeline/assigneoyro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datapipeline/inter_student" TargetMode="External"/><Relationship Id="rId2" Type="http://schemas.openxmlformats.org/officeDocument/2006/relationships/hyperlink" Target="http://www.cde.state.co.us/datapipeline/yr_ri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howtorequestanexceptionsey" TargetMode="External"/><Relationship Id="rId2" Type="http://schemas.openxmlformats.org/officeDocument/2006/relationships/hyperlink" Target="http://www.cde.state.co.us/datapipeline/exceptionrequesttemplateinstruc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de.state.co.us/datapipeline/inter_stud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cde.state.co.us/datapipeline/seyadequatedoc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cde.state.co.us/cdereval/dropoutcurrent" TargetMode="External"/><Relationship Id="rId2" Type="http://schemas.openxmlformats.org/officeDocument/2006/relationships/hyperlink" Target="http://www.cde.state.co.us/cdereval/gradratecurrent" TargetMode="External"/><Relationship Id="rId1" Type="http://schemas.openxmlformats.org/officeDocument/2006/relationships/slideLayout" Target="../slideLayouts/slideLayout2.xml"/><Relationship Id="rId4" Type="http://schemas.openxmlformats.org/officeDocument/2006/relationships/hyperlink" Target="http://www.cde.state.co.us/cdereval/mobility-stabilitycurrent"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cde.state.co.us/code/graduationr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hyperlink" Target="http://www.cde.state.co.us/code/dropoutr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2020 – 2021 </a:t>
            </a:r>
            <a:br>
              <a:rPr lang="en-US" dirty="0"/>
            </a:br>
            <a:r>
              <a:rPr lang="en-US" dirty="0"/>
              <a:t>Student End of Year Snapshot:</a:t>
            </a:r>
            <a:br>
              <a:rPr lang="en-US" dirty="0"/>
            </a:br>
            <a:br>
              <a:rPr lang="en-US" dirty="0"/>
            </a:br>
            <a:r>
              <a:rPr lang="en-US" b="1" dirty="0">
                <a:solidFill>
                  <a:schemeClr val="bg2">
                    <a:lumMod val="50000"/>
                  </a:schemeClr>
                </a:solidFill>
              </a:rPr>
              <a:t>SEY FUNDAMENTALS</a:t>
            </a:r>
          </a:p>
        </p:txBody>
      </p:sp>
      <p:sp>
        <p:nvSpPr>
          <p:cNvPr id="3" name="Subtitle 2"/>
          <p:cNvSpPr>
            <a:spLocks noGrp="1"/>
          </p:cNvSpPr>
          <p:nvPr>
            <p:ph type="subTitle" idx="1"/>
          </p:nvPr>
        </p:nvSpPr>
        <p:spPr>
          <a:xfrm>
            <a:off x="576743" y="5543655"/>
            <a:ext cx="7772400" cy="1065925"/>
          </a:xfrm>
        </p:spPr>
        <p:txBody>
          <a:bodyPr/>
          <a:lstStyle/>
          <a:p>
            <a:r>
              <a:rPr lang="en-US" dirty="0"/>
              <a:t>Jesse Cooper</a:t>
            </a:r>
          </a:p>
          <a:p>
            <a:r>
              <a:rPr lang="en-US" dirty="0"/>
              <a:t>cooper_j@cde.state.co.us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Collection Schedule: Post-Cross LEA Phase</a:t>
            </a:r>
          </a:p>
        </p:txBody>
      </p:sp>
      <p:sp>
        <p:nvSpPr>
          <p:cNvPr id="4" name="Slide Number Placeholder 3">
            <a:extLst>
              <a:ext uri="{FF2B5EF4-FFF2-40B4-BE49-F238E27FC236}">
                <a16:creationId xmlns:a16="http://schemas.microsoft.com/office/drawing/2014/main" id="{6D65F75A-DE66-466E-BCEE-5A7A8A14E00A}"/>
              </a:ext>
            </a:extLst>
          </p:cNvPr>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6" name="Picture 5">
            <a:extLst>
              <a:ext uri="{FF2B5EF4-FFF2-40B4-BE49-F238E27FC236}">
                <a16:creationId xmlns:a16="http://schemas.microsoft.com/office/drawing/2014/main" id="{0FE61AA1-EA11-4E5A-9BA4-B24F5AAE4420}"/>
              </a:ext>
            </a:extLst>
          </p:cNvPr>
          <p:cNvPicPr>
            <a:picLocks noChangeAspect="1"/>
          </p:cNvPicPr>
          <p:nvPr/>
        </p:nvPicPr>
        <p:blipFill>
          <a:blip r:embed="rId2"/>
          <a:stretch>
            <a:fillRect/>
          </a:stretch>
        </p:blipFill>
        <p:spPr>
          <a:xfrm>
            <a:off x="0" y="1977842"/>
            <a:ext cx="9144000" cy="2902315"/>
          </a:xfrm>
          <a:prstGeom prst="rect">
            <a:avLst/>
          </a:prstGeom>
        </p:spPr>
      </p:pic>
    </p:spTree>
    <p:extLst>
      <p:ext uri="{BB962C8B-B14F-4D97-AF65-F5344CB8AC3E}">
        <p14:creationId xmlns:p14="http://schemas.microsoft.com/office/powerpoint/2010/main" val="301178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SEY Changes for 2020-2021</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54958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723C-3059-44DE-B496-0EECB17B3988}"/>
              </a:ext>
            </a:extLst>
          </p:cNvPr>
          <p:cNvSpPr>
            <a:spLocks noGrp="1"/>
          </p:cNvSpPr>
          <p:nvPr>
            <p:ph type="title"/>
          </p:nvPr>
        </p:nvSpPr>
        <p:spPr/>
        <p:txBody>
          <a:bodyPr/>
          <a:lstStyle/>
          <a:p>
            <a:r>
              <a:rPr lang="en-US" dirty="0"/>
              <a:t>Overview of Changes</a:t>
            </a:r>
          </a:p>
        </p:txBody>
      </p:sp>
      <p:sp>
        <p:nvSpPr>
          <p:cNvPr id="4" name="Slide Number Placeholder 3">
            <a:extLst>
              <a:ext uri="{FF2B5EF4-FFF2-40B4-BE49-F238E27FC236}">
                <a16:creationId xmlns:a16="http://schemas.microsoft.com/office/drawing/2014/main" id="{9780FCE0-3B51-4CAB-A7C6-FBCDA8E111A1}"/>
              </a:ext>
            </a:extLst>
          </p:cNvPr>
          <p:cNvSpPr>
            <a:spLocks noGrp="1"/>
          </p:cNvSpPr>
          <p:nvPr>
            <p:ph type="sldNum" sz="quarter" idx="12"/>
          </p:nvPr>
        </p:nvSpPr>
        <p:spPr/>
        <p:txBody>
          <a:bodyPr/>
          <a:lstStyle/>
          <a:p>
            <a:fld id="{C479D5F6-EDCB-402A-AC08-4943A1820E8F}" type="slidenum">
              <a:rPr lang="en-US" smtClean="0"/>
              <a:pPr/>
              <a:t>12</a:t>
            </a:fld>
            <a:endParaRPr lang="en-US" dirty="0"/>
          </a:p>
        </p:txBody>
      </p:sp>
      <p:graphicFrame>
        <p:nvGraphicFramePr>
          <p:cNvPr id="5" name="Diagram 4">
            <a:extLst>
              <a:ext uri="{FF2B5EF4-FFF2-40B4-BE49-F238E27FC236}">
                <a16:creationId xmlns:a16="http://schemas.microsoft.com/office/drawing/2014/main" id="{4A11F312-5C65-43C9-9490-3903F0F0A8EA}"/>
              </a:ext>
            </a:extLst>
          </p:cNvPr>
          <p:cNvGraphicFramePr/>
          <p:nvPr/>
        </p:nvGraphicFramePr>
        <p:xfrm>
          <a:off x="126124" y="1308533"/>
          <a:ext cx="9033640" cy="435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21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Regular Process Phase</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87057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CDE Identity Management</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7" name="TextBox 6">
            <a:extLst>
              <a:ext uri="{FF2B5EF4-FFF2-40B4-BE49-F238E27FC236}">
                <a16:creationId xmlns:a16="http://schemas.microsoft.com/office/drawing/2014/main" id="{06572505-9210-4877-A155-4FDDAA2D5199}"/>
              </a:ext>
            </a:extLst>
          </p:cNvPr>
          <p:cNvSpPr txBox="1"/>
          <p:nvPr/>
        </p:nvSpPr>
        <p:spPr>
          <a:xfrm>
            <a:off x="1424573" y="1960181"/>
            <a:ext cx="3276940" cy="369332"/>
          </a:xfrm>
          <a:prstGeom prst="rect">
            <a:avLst/>
          </a:prstGeom>
          <a:noFill/>
        </p:spPr>
        <p:txBody>
          <a:bodyPr wrap="square">
            <a:spAutoFit/>
          </a:bodyPr>
          <a:lstStyle/>
          <a:p>
            <a:r>
              <a:rPr lang="en-US" dirty="0"/>
              <a:t>http://www.cde.state.co.us/idm</a:t>
            </a:r>
          </a:p>
        </p:txBody>
      </p:sp>
      <p:pic>
        <p:nvPicPr>
          <p:cNvPr id="9" name="Picture 8">
            <a:extLst>
              <a:ext uri="{FF2B5EF4-FFF2-40B4-BE49-F238E27FC236}">
                <a16:creationId xmlns:a16="http://schemas.microsoft.com/office/drawing/2014/main" id="{886A50EE-3E5D-4777-AF1F-0FBDC9ADC51E}"/>
              </a:ext>
            </a:extLst>
          </p:cNvPr>
          <p:cNvPicPr>
            <a:picLocks noChangeAspect="1"/>
          </p:cNvPicPr>
          <p:nvPr/>
        </p:nvPicPr>
        <p:blipFill>
          <a:blip r:embed="rId2"/>
          <a:stretch>
            <a:fillRect/>
          </a:stretch>
        </p:blipFill>
        <p:spPr>
          <a:xfrm>
            <a:off x="4842936" y="1471520"/>
            <a:ext cx="3410426" cy="1324160"/>
          </a:xfrm>
          <a:prstGeom prst="rect">
            <a:avLst/>
          </a:prstGeom>
        </p:spPr>
      </p:pic>
      <p:cxnSp>
        <p:nvCxnSpPr>
          <p:cNvPr id="11" name="Straight Arrow Connector 10">
            <a:extLst>
              <a:ext uri="{FF2B5EF4-FFF2-40B4-BE49-F238E27FC236}">
                <a16:creationId xmlns:a16="http://schemas.microsoft.com/office/drawing/2014/main" id="{7B812876-32DF-414A-A675-685C86280519}"/>
              </a:ext>
            </a:extLst>
          </p:cNvPr>
          <p:cNvCxnSpPr>
            <a:cxnSpLocks/>
            <a:stCxn id="7" idx="3"/>
          </p:cNvCxnSpPr>
          <p:nvPr/>
        </p:nvCxnSpPr>
        <p:spPr>
          <a:xfrm flipV="1">
            <a:off x="4701513" y="1971087"/>
            <a:ext cx="638131" cy="173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B4778EC-2AB8-4453-9BBB-AD013513376D}"/>
              </a:ext>
            </a:extLst>
          </p:cNvPr>
          <p:cNvSpPr/>
          <p:nvPr/>
        </p:nvSpPr>
        <p:spPr>
          <a:xfrm>
            <a:off x="245193" y="1802177"/>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7AC6D2-A222-40FA-B909-21810521EEFA}"/>
              </a:ext>
            </a:extLst>
          </p:cNvPr>
          <p:cNvSpPr txBox="1"/>
          <p:nvPr/>
        </p:nvSpPr>
        <p:spPr>
          <a:xfrm>
            <a:off x="428978" y="1738486"/>
            <a:ext cx="349955" cy="769441"/>
          </a:xfrm>
          <a:prstGeom prst="rect">
            <a:avLst/>
          </a:prstGeom>
          <a:noFill/>
        </p:spPr>
        <p:txBody>
          <a:bodyPr wrap="square" rtlCol="0">
            <a:spAutoFit/>
          </a:bodyPr>
          <a:lstStyle/>
          <a:p>
            <a:r>
              <a:rPr lang="en-US" sz="4400" dirty="0">
                <a:solidFill>
                  <a:schemeClr val="bg1"/>
                </a:solidFill>
              </a:rPr>
              <a:t>1</a:t>
            </a:r>
          </a:p>
        </p:txBody>
      </p:sp>
      <p:sp>
        <p:nvSpPr>
          <p:cNvPr id="14" name="Oval 13">
            <a:extLst>
              <a:ext uri="{FF2B5EF4-FFF2-40B4-BE49-F238E27FC236}">
                <a16:creationId xmlns:a16="http://schemas.microsoft.com/office/drawing/2014/main" id="{7B033169-A9D7-4202-9B9D-1A21054E3369}"/>
              </a:ext>
            </a:extLst>
          </p:cNvPr>
          <p:cNvSpPr/>
          <p:nvPr/>
        </p:nvSpPr>
        <p:spPr>
          <a:xfrm>
            <a:off x="273414" y="3478576"/>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F6CAEB-C5DB-4996-ACDC-8A77D50E0F63}"/>
              </a:ext>
            </a:extLst>
          </p:cNvPr>
          <p:cNvSpPr txBox="1"/>
          <p:nvPr/>
        </p:nvSpPr>
        <p:spPr>
          <a:xfrm>
            <a:off x="457199" y="3414885"/>
            <a:ext cx="349955" cy="769441"/>
          </a:xfrm>
          <a:prstGeom prst="rect">
            <a:avLst/>
          </a:prstGeom>
          <a:noFill/>
        </p:spPr>
        <p:txBody>
          <a:bodyPr wrap="square" rtlCol="0">
            <a:spAutoFit/>
          </a:bodyPr>
          <a:lstStyle/>
          <a:p>
            <a:r>
              <a:rPr lang="en-US" sz="4400" dirty="0">
                <a:solidFill>
                  <a:schemeClr val="bg1"/>
                </a:solidFill>
              </a:rPr>
              <a:t>2</a:t>
            </a:r>
          </a:p>
        </p:txBody>
      </p:sp>
      <p:sp>
        <p:nvSpPr>
          <p:cNvPr id="16" name="Oval 15">
            <a:extLst>
              <a:ext uri="{FF2B5EF4-FFF2-40B4-BE49-F238E27FC236}">
                <a16:creationId xmlns:a16="http://schemas.microsoft.com/office/drawing/2014/main" id="{2B04D104-33C7-4490-A544-1AD9D1571CA8}"/>
              </a:ext>
            </a:extLst>
          </p:cNvPr>
          <p:cNvSpPr/>
          <p:nvPr/>
        </p:nvSpPr>
        <p:spPr>
          <a:xfrm>
            <a:off x="318570" y="5205782"/>
            <a:ext cx="778933" cy="658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DE8BB45-FD13-457D-BA4D-43513887A6B5}"/>
              </a:ext>
            </a:extLst>
          </p:cNvPr>
          <p:cNvSpPr txBox="1"/>
          <p:nvPr/>
        </p:nvSpPr>
        <p:spPr>
          <a:xfrm>
            <a:off x="502355" y="5142091"/>
            <a:ext cx="349955" cy="769441"/>
          </a:xfrm>
          <a:prstGeom prst="rect">
            <a:avLst/>
          </a:prstGeom>
          <a:noFill/>
        </p:spPr>
        <p:txBody>
          <a:bodyPr wrap="square" rtlCol="0">
            <a:spAutoFit/>
          </a:bodyPr>
          <a:lstStyle/>
          <a:p>
            <a:r>
              <a:rPr lang="en-US" sz="4400" dirty="0">
                <a:solidFill>
                  <a:schemeClr val="bg1"/>
                </a:solidFill>
              </a:rPr>
              <a:t>3</a:t>
            </a:r>
          </a:p>
        </p:txBody>
      </p:sp>
      <p:graphicFrame>
        <p:nvGraphicFramePr>
          <p:cNvPr id="18" name="Table 17">
            <a:extLst>
              <a:ext uri="{FF2B5EF4-FFF2-40B4-BE49-F238E27FC236}">
                <a16:creationId xmlns:a16="http://schemas.microsoft.com/office/drawing/2014/main" id="{13BF772E-6412-461A-BE20-07629F2BB3ED}"/>
              </a:ext>
            </a:extLst>
          </p:cNvPr>
          <p:cNvGraphicFramePr>
            <a:graphicFrameLocks noGrp="1"/>
          </p:cNvGraphicFramePr>
          <p:nvPr>
            <p:extLst>
              <p:ext uri="{D42A27DB-BD31-4B8C-83A1-F6EECF244321}">
                <p14:modId xmlns:p14="http://schemas.microsoft.com/office/powerpoint/2010/main" val="1796924269"/>
              </p:ext>
            </p:extLst>
          </p:nvPr>
        </p:nvGraphicFramePr>
        <p:xfrm>
          <a:off x="1424573" y="3098497"/>
          <a:ext cx="6014805" cy="1402215"/>
        </p:xfrm>
        <a:graphic>
          <a:graphicData uri="http://schemas.openxmlformats.org/drawingml/2006/table">
            <a:tbl>
              <a:tblPr firstRow="1">
                <a:tableStyleId>{F5AB1C69-6EDB-4FF4-983F-18BD219EF322}</a:tableStyleId>
              </a:tblPr>
              <a:tblGrid>
                <a:gridCol w="1290249">
                  <a:extLst>
                    <a:ext uri="{9D8B030D-6E8A-4147-A177-3AD203B41FA5}">
                      <a16:colId xmlns:a16="http://schemas.microsoft.com/office/drawing/2014/main" val="1240875580"/>
                    </a:ext>
                  </a:extLst>
                </a:gridCol>
                <a:gridCol w="1869207">
                  <a:extLst>
                    <a:ext uri="{9D8B030D-6E8A-4147-A177-3AD203B41FA5}">
                      <a16:colId xmlns:a16="http://schemas.microsoft.com/office/drawing/2014/main" val="1054595439"/>
                    </a:ext>
                  </a:extLst>
                </a:gridCol>
                <a:gridCol w="2855349">
                  <a:extLst>
                    <a:ext uri="{9D8B030D-6E8A-4147-A177-3AD203B41FA5}">
                      <a16:colId xmlns:a16="http://schemas.microsoft.com/office/drawing/2014/main" val="3706074354"/>
                    </a:ext>
                  </a:extLst>
                </a:gridCol>
              </a:tblGrid>
              <a:tr h="467405">
                <a:tc>
                  <a:txBody>
                    <a:bodyPr/>
                    <a:lstStyle/>
                    <a:p>
                      <a:pPr algn="ctr" fontAlgn="b"/>
                      <a:r>
                        <a:rPr lang="en-US" sz="2000" b="1" u="none" strike="noStrike" dirty="0">
                          <a:solidFill>
                            <a:schemeClr val="tx1"/>
                          </a:solidFill>
                          <a:effectLst/>
                        </a:rPr>
                        <a:t>Application</a:t>
                      </a:r>
                      <a:endParaRPr lang="en-US" sz="20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solidFill>
                            <a:schemeClr val="tx1"/>
                          </a:solidFill>
                          <a:effectLst/>
                        </a:rPr>
                        <a:t>Collection</a:t>
                      </a:r>
                      <a:endParaRPr lang="en-US" sz="20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fontAlgn="b"/>
                      <a:r>
                        <a:rPr lang="en-US" sz="2000" b="1" u="none" strike="noStrike" dirty="0">
                          <a:solidFill>
                            <a:schemeClr val="tx1"/>
                          </a:solidFill>
                          <a:effectLst/>
                        </a:rPr>
                        <a:t>Role</a:t>
                      </a:r>
                      <a:endParaRPr lang="en-US" sz="20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13686234"/>
                  </a:ext>
                </a:extLst>
              </a:tr>
              <a:tr h="467405">
                <a:tc>
                  <a:txBody>
                    <a:bodyPr/>
                    <a:lstStyle/>
                    <a:p>
                      <a:pPr algn="l" fontAlgn="b"/>
                      <a:r>
                        <a:rPr lang="en-US" sz="1600" u="none" strike="noStrike" dirty="0">
                          <a:effectLst/>
                        </a:rPr>
                        <a:t>Pipeline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Student Interchange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LEA USER OR APPROVER</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10453330"/>
                  </a:ext>
                </a:extLst>
              </a:tr>
              <a:tr h="467405">
                <a:tc>
                  <a:txBody>
                    <a:bodyPr/>
                    <a:lstStyle/>
                    <a:p>
                      <a:pPr algn="l" fontAlgn="b"/>
                      <a:r>
                        <a:rPr lang="en-US" sz="1600" u="none" strike="noStrike" dirty="0">
                          <a:effectLst/>
                        </a:rPr>
                        <a:t>Pipeline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Student End of Year</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LEA USER OR APPROVER</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1306678"/>
                  </a:ext>
                </a:extLst>
              </a:tr>
            </a:tbl>
          </a:graphicData>
        </a:graphic>
      </p:graphicFrame>
      <p:pic>
        <p:nvPicPr>
          <p:cNvPr id="20" name="Picture 19">
            <a:extLst>
              <a:ext uri="{FF2B5EF4-FFF2-40B4-BE49-F238E27FC236}">
                <a16:creationId xmlns:a16="http://schemas.microsoft.com/office/drawing/2014/main" id="{9CF7EAD0-FD85-4C08-AE1B-948AB792CFB8}"/>
              </a:ext>
            </a:extLst>
          </p:cNvPr>
          <p:cNvPicPr>
            <a:picLocks noChangeAspect="1"/>
          </p:cNvPicPr>
          <p:nvPr/>
        </p:nvPicPr>
        <p:blipFill rotWithShape="1">
          <a:blip r:embed="rId3"/>
          <a:srcRect l="50000"/>
          <a:stretch/>
        </p:blipFill>
        <p:spPr>
          <a:xfrm>
            <a:off x="1424573" y="4691883"/>
            <a:ext cx="5912524" cy="1795655"/>
          </a:xfrm>
          <a:prstGeom prst="rect">
            <a:avLst/>
          </a:prstGeom>
        </p:spPr>
      </p:pic>
    </p:spTree>
    <p:extLst>
      <p:ext uri="{BB962C8B-B14F-4D97-AF65-F5344CB8AC3E}">
        <p14:creationId xmlns:p14="http://schemas.microsoft.com/office/powerpoint/2010/main" val="239393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CDE Identity Management</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graphicFrame>
        <p:nvGraphicFramePr>
          <p:cNvPr id="5" name="Content Placeholder 7">
            <a:extLst>
              <a:ext uri="{FF2B5EF4-FFF2-40B4-BE49-F238E27FC236}">
                <a16:creationId xmlns:a16="http://schemas.microsoft.com/office/drawing/2014/main" id="{406ECDC1-C0FC-4B71-B270-45209EFBE801}"/>
              </a:ext>
            </a:extLst>
          </p:cNvPr>
          <p:cNvGraphicFramePr>
            <a:graphicFrameLocks noGrp="1"/>
          </p:cNvGraphicFramePr>
          <p:nvPr>
            <p:ph idx="1"/>
            <p:extLst>
              <p:ext uri="{D42A27DB-BD31-4B8C-83A1-F6EECF244321}">
                <p14:modId xmlns:p14="http://schemas.microsoft.com/office/powerpoint/2010/main" val="4105699976"/>
              </p:ext>
            </p:extLst>
          </p:nvPr>
        </p:nvGraphicFramePr>
        <p:xfrm>
          <a:off x="274320" y="1463675"/>
          <a:ext cx="8518806" cy="3042920"/>
        </p:xfrm>
        <a:graphic>
          <a:graphicData uri="http://schemas.openxmlformats.org/drawingml/2006/table">
            <a:tbl>
              <a:tblPr firstRow="1" bandRow="1">
                <a:tableStyleId>{93296810-A885-4BE3-A3E7-6D5BEEA58F35}</a:tableStyleId>
              </a:tblPr>
              <a:tblGrid>
                <a:gridCol w="1267401">
                  <a:extLst>
                    <a:ext uri="{9D8B030D-6E8A-4147-A177-3AD203B41FA5}">
                      <a16:colId xmlns:a16="http://schemas.microsoft.com/office/drawing/2014/main" val="20000"/>
                    </a:ext>
                  </a:extLst>
                </a:gridCol>
                <a:gridCol w="2232837">
                  <a:extLst>
                    <a:ext uri="{9D8B030D-6E8A-4147-A177-3AD203B41FA5}">
                      <a16:colId xmlns:a16="http://schemas.microsoft.com/office/drawing/2014/main" val="20001"/>
                    </a:ext>
                  </a:extLst>
                </a:gridCol>
                <a:gridCol w="1594884">
                  <a:extLst>
                    <a:ext uri="{9D8B030D-6E8A-4147-A177-3AD203B41FA5}">
                      <a16:colId xmlns:a16="http://schemas.microsoft.com/office/drawing/2014/main" val="20002"/>
                    </a:ext>
                  </a:extLst>
                </a:gridCol>
                <a:gridCol w="3423684">
                  <a:extLst>
                    <a:ext uri="{9D8B030D-6E8A-4147-A177-3AD203B41FA5}">
                      <a16:colId xmlns:a16="http://schemas.microsoft.com/office/drawing/2014/main" val="20003"/>
                    </a:ext>
                  </a:extLst>
                </a:gridCol>
              </a:tblGrid>
              <a:tr h="370840">
                <a:tc>
                  <a:txBody>
                    <a:bodyPr/>
                    <a:lstStyle/>
                    <a:p>
                      <a:r>
                        <a:rPr lang="en-US" dirty="0"/>
                        <a:t>Application</a:t>
                      </a:r>
                    </a:p>
                  </a:txBody>
                  <a:tcPr/>
                </a:tc>
                <a:tc>
                  <a:txBody>
                    <a:bodyPr/>
                    <a:lstStyle/>
                    <a:p>
                      <a:r>
                        <a:rPr lang="en-US" dirty="0"/>
                        <a:t>Collection</a:t>
                      </a:r>
                    </a:p>
                  </a:txBody>
                  <a:tcPr/>
                </a:tc>
                <a:tc>
                  <a:txBody>
                    <a:bodyPr/>
                    <a:lstStyle/>
                    <a:p>
                      <a:r>
                        <a:rPr lang="en-US" dirty="0"/>
                        <a:t>Role</a:t>
                      </a:r>
                    </a:p>
                  </a:txBody>
                  <a:tcPr/>
                </a:tc>
                <a:tc>
                  <a:txBody>
                    <a:bodyPr/>
                    <a:lstStyle/>
                    <a:p>
                      <a:r>
                        <a:rPr lang="en-US" dirty="0"/>
                        <a:t>Access Level</a:t>
                      </a:r>
                    </a:p>
                  </a:txBody>
                  <a:tcPr/>
                </a:tc>
                <a:extLst>
                  <a:ext uri="{0D108BD9-81ED-4DB2-BD59-A6C34878D82A}">
                    <a16:rowId xmlns:a16="http://schemas.microsoft.com/office/drawing/2014/main" val="10000"/>
                  </a:ext>
                </a:extLst>
              </a:tr>
              <a:tr h="370840">
                <a:tc>
                  <a:txBody>
                    <a:bodyPr/>
                    <a:lstStyle/>
                    <a:p>
                      <a:r>
                        <a:rPr lang="en-US" dirty="0"/>
                        <a:t>Pipeline</a:t>
                      </a:r>
                    </a:p>
                  </a:txBody>
                  <a:tcPr/>
                </a:tc>
                <a:tc>
                  <a:txBody>
                    <a:bodyPr/>
                    <a:lstStyle/>
                    <a:p>
                      <a:r>
                        <a:rPr lang="en-US" dirty="0"/>
                        <a:t>Student Interchange</a:t>
                      </a:r>
                    </a:p>
                  </a:txBody>
                  <a:tcPr/>
                </a:tc>
                <a:tc>
                  <a:txBody>
                    <a:bodyPr/>
                    <a:lstStyle/>
                    <a:p>
                      <a:r>
                        <a:rPr lang="en-US" dirty="0"/>
                        <a:t>LEA User</a:t>
                      </a:r>
                    </a:p>
                  </a:txBody>
                  <a:tcPr/>
                </a:tc>
                <a:tc>
                  <a:txBody>
                    <a:bodyPr/>
                    <a:lstStyle/>
                    <a:p>
                      <a:r>
                        <a:rPr lang="en-US" dirty="0"/>
                        <a:t>Upload</a:t>
                      </a:r>
                      <a:r>
                        <a:rPr lang="en-US" baseline="0" dirty="0"/>
                        <a:t> and Edit Records for the Student Demographic, School Association, and Advanced Course Completion files</a:t>
                      </a:r>
                      <a:endParaRPr lang="en-US" dirty="0"/>
                    </a:p>
                  </a:txBody>
                  <a:tcPr/>
                </a:tc>
                <a:extLst>
                  <a:ext uri="{0D108BD9-81ED-4DB2-BD59-A6C34878D82A}">
                    <a16:rowId xmlns:a16="http://schemas.microsoft.com/office/drawing/2014/main" val="10001"/>
                  </a:ext>
                </a:extLst>
              </a:tr>
              <a:tr h="370840">
                <a:tc>
                  <a:txBody>
                    <a:bodyPr/>
                    <a:lstStyle/>
                    <a:p>
                      <a:r>
                        <a:rPr lang="en-US" dirty="0"/>
                        <a:t>Pipeline</a:t>
                      </a:r>
                    </a:p>
                  </a:txBody>
                  <a:tcPr/>
                </a:tc>
                <a:tc>
                  <a:txBody>
                    <a:bodyPr/>
                    <a:lstStyle/>
                    <a:p>
                      <a:r>
                        <a:rPr lang="en-US" dirty="0"/>
                        <a:t>Student End of Year</a:t>
                      </a:r>
                      <a:r>
                        <a:rPr lang="en-US" baseline="0" dirty="0"/>
                        <a:t> </a:t>
                      </a:r>
                      <a:endParaRPr lang="en-US" dirty="0"/>
                    </a:p>
                  </a:txBody>
                  <a:tcPr/>
                </a:tc>
                <a:tc>
                  <a:txBody>
                    <a:bodyPr/>
                    <a:lstStyle/>
                    <a:p>
                      <a:r>
                        <a:rPr lang="en-US" dirty="0"/>
                        <a:t>LEA User</a:t>
                      </a:r>
                    </a:p>
                  </a:txBody>
                  <a:tcPr/>
                </a:tc>
                <a:tc>
                  <a:txBody>
                    <a:bodyPr/>
                    <a:lstStyle/>
                    <a:p>
                      <a:r>
                        <a:rPr lang="en-US" dirty="0"/>
                        <a:t>Create</a:t>
                      </a:r>
                      <a:r>
                        <a:rPr lang="en-US" baseline="0" dirty="0"/>
                        <a:t> Snapshot - cannot submit</a:t>
                      </a:r>
                      <a:endParaRPr lang="en-US" dirty="0"/>
                    </a:p>
                  </a:txBody>
                  <a:tcPr/>
                </a:tc>
                <a:extLst>
                  <a:ext uri="{0D108BD9-81ED-4DB2-BD59-A6C34878D82A}">
                    <a16:rowId xmlns:a16="http://schemas.microsoft.com/office/drawing/2014/main" val="10002"/>
                  </a:ext>
                </a:extLst>
              </a:tr>
              <a:tr h="370840">
                <a:tc>
                  <a:txBody>
                    <a:bodyPr/>
                    <a:lstStyle/>
                    <a:p>
                      <a:r>
                        <a:rPr lang="en-US" dirty="0"/>
                        <a:t>Pipeline</a:t>
                      </a:r>
                    </a:p>
                  </a:txBody>
                  <a:tcPr/>
                </a:tc>
                <a:tc>
                  <a:txBody>
                    <a:bodyPr/>
                    <a:lstStyle/>
                    <a:p>
                      <a:r>
                        <a:rPr lang="en-US" dirty="0"/>
                        <a:t>Student End of Year</a:t>
                      </a:r>
                    </a:p>
                  </a:txBody>
                  <a:tcPr/>
                </a:tc>
                <a:tc>
                  <a:txBody>
                    <a:bodyPr/>
                    <a:lstStyle/>
                    <a:p>
                      <a:r>
                        <a:rPr lang="en-US" dirty="0"/>
                        <a:t>LEAAPPROVER</a:t>
                      </a:r>
                    </a:p>
                  </a:txBody>
                  <a:tcPr/>
                </a:tc>
                <a:tc>
                  <a:txBody>
                    <a:bodyPr/>
                    <a:lstStyle/>
                    <a:p>
                      <a:r>
                        <a:rPr lang="en-US" dirty="0"/>
                        <a:t>Create Snapshot</a:t>
                      </a:r>
                      <a:r>
                        <a:rPr lang="en-US" baseline="0" dirty="0"/>
                        <a:t> and submit</a:t>
                      </a:r>
                      <a:endParaRPr lang="en-US" dirty="0"/>
                    </a:p>
                  </a:txBody>
                  <a:tcPr/>
                </a:tc>
                <a:extLst>
                  <a:ext uri="{0D108BD9-81ED-4DB2-BD59-A6C34878D82A}">
                    <a16:rowId xmlns:a16="http://schemas.microsoft.com/office/drawing/2014/main" val="10003"/>
                  </a:ext>
                </a:extLst>
              </a:tr>
              <a:tr h="370840">
                <a:tc>
                  <a:txBody>
                    <a:bodyPr/>
                    <a:lstStyle/>
                    <a:p>
                      <a:r>
                        <a:rPr lang="en-US" dirty="0"/>
                        <a:t>Pipeline</a:t>
                      </a:r>
                    </a:p>
                  </a:txBody>
                  <a:tcPr/>
                </a:tc>
                <a:tc>
                  <a:txBody>
                    <a:bodyPr/>
                    <a:lstStyle/>
                    <a:p>
                      <a:r>
                        <a:rPr lang="en-US" dirty="0"/>
                        <a:t>Any</a:t>
                      </a:r>
                    </a:p>
                  </a:txBody>
                  <a:tcPr/>
                </a:tc>
                <a:tc>
                  <a:txBody>
                    <a:bodyPr/>
                    <a:lstStyle/>
                    <a:p>
                      <a:r>
                        <a:rPr lang="en-US" dirty="0"/>
                        <a:t>LEA Viewer</a:t>
                      </a:r>
                    </a:p>
                  </a:txBody>
                  <a:tcPr/>
                </a:tc>
                <a:tc>
                  <a:txBody>
                    <a:bodyPr/>
                    <a:lstStyle/>
                    <a:p>
                      <a:r>
                        <a:rPr lang="en-US" dirty="0"/>
                        <a:t>View</a:t>
                      </a:r>
                      <a:r>
                        <a:rPr lang="en-US" baseline="0" dirty="0"/>
                        <a:t> </a:t>
                      </a:r>
                      <a:r>
                        <a:rPr lang="en-US" baseline="0" dirty="0" err="1"/>
                        <a:t>Cognos</a:t>
                      </a:r>
                      <a:r>
                        <a:rPr lang="en-US" baseline="0" dirty="0"/>
                        <a:t> reports – cannot edit</a:t>
                      </a:r>
                      <a:endParaRPr lang="en-US" dirty="0"/>
                    </a:p>
                  </a:txBody>
                  <a:tcPr/>
                </a:tc>
                <a:extLst>
                  <a:ext uri="{0D108BD9-81ED-4DB2-BD59-A6C34878D82A}">
                    <a16:rowId xmlns:a16="http://schemas.microsoft.com/office/drawing/2014/main" val="10004"/>
                  </a:ext>
                </a:extLst>
              </a:tr>
              <a:tr h="370840">
                <a:tc>
                  <a:txBody>
                    <a:bodyPr/>
                    <a:lstStyle/>
                    <a:p>
                      <a:r>
                        <a:rPr lang="en-US" dirty="0"/>
                        <a:t>Pipeline</a:t>
                      </a:r>
                    </a:p>
                  </a:txBody>
                  <a:tcPr/>
                </a:tc>
                <a:tc>
                  <a:txBody>
                    <a:bodyPr/>
                    <a:lstStyle/>
                    <a:p>
                      <a:r>
                        <a:rPr lang="en-US" dirty="0"/>
                        <a:t>Title I Interchange</a:t>
                      </a:r>
                    </a:p>
                  </a:txBody>
                  <a:tcPr/>
                </a:tc>
                <a:tc>
                  <a:txBody>
                    <a:bodyPr/>
                    <a:lstStyle/>
                    <a:p>
                      <a:r>
                        <a:rPr lang="en-US" dirty="0"/>
                        <a:t>LEA User</a:t>
                      </a:r>
                    </a:p>
                  </a:txBody>
                  <a:tcPr/>
                </a:tc>
                <a:tc>
                  <a:txBody>
                    <a:bodyPr/>
                    <a:lstStyle/>
                    <a:p>
                      <a:r>
                        <a:rPr lang="en-US" dirty="0"/>
                        <a:t>Upload and Edit Records</a:t>
                      </a:r>
                    </a:p>
                  </a:txBody>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90BEEE5E-EFCB-4AF1-A111-41E29496E835}"/>
              </a:ext>
            </a:extLst>
          </p:cNvPr>
          <p:cNvSpPr txBox="1"/>
          <p:nvPr/>
        </p:nvSpPr>
        <p:spPr>
          <a:xfrm>
            <a:off x="669852" y="4784651"/>
            <a:ext cx="69005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rebuchet MS" panose="020B0603020202020204" pitchFamily="34" charset="0"/>
              </a:rPr>
              <a:t>You can only have one role for each Collection. </a:t>
            </a:r>
          </a:p>
          <a:p>
            <a:pPr marL="285750" indent="-285750">
              <a:buFont typeface="Arial" panose="020B0604020202020204" pitchFamily="34" charset="0"/>
              <a:buChar char="•"/>
            </a:pPr>
            <a:endParaRPr lang="en-US"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An LEAAPPROVER can do all the things an LEA User can do.</a:t>
            </a:r>
          </a:p>
          <a:p>
            <a:pPr marL="285750" indent="-285750">
              <a:buFont typeface="Arial" panose="020B0604020202020204" pitchFamily="34" charset="0"/>
              <a:buChar char="•"/>
            </a:pPr>
            <a:endParaRPr lang="en-US" dirty="0">
              <a:latin typeface="Trebuchet MS" panose="020B0603020202020204" pitchFamily="34" charset="0"/>
            </a:endParaRPr>
          </a:p>
          <a:p>
            <a:pPr marL="285750" indent="-285750">
              <a:buFont typeface="Arial" panose="020B0604020202020204" pitchFamily="34" charset="0"/>
              <a:buChar char="•"/>
            </a:pPr>
            <a:r>
              <a:rPr lang="en-US" dirty="0">
                <a:solidFill>
                  <a:srgbClr val="000000"/>
                </a:solidFill>
              </a:rPr>
              <a:t>Link to full instructions: </a:t>
            </a:r>
            <a:r>
              <a:rPr lang="en-US" b="1" dirty="0">
                <a:solidFill>
                  <a:srgbClr val="000000"/>
                </a:solidFill>
                <a:hlinkClick r:id="rId2"/>
              </a:rPr>
              <a:t>http://www.cde.state.co.us/datapipeline/assigneoyroles</a:t>
            </a:r>
            <a:r>
              <a:rPr lang="en-US" b="1" dirty="0">
                <a:solidFill>
                  <a:srgbClr val="000000"/>
                </a:solidFill>
              </a:rPr>
              <a:t> </a:t>
            </a:r>
            <a:endParaRPr lang="en-US" b="1" dirty="0">
              <a:latin typeface="Trebuchet MS" panose="020B0603020202020204" pitchFamily="34" charset="0"/>
            </a:endParaRPr>
          </a:p>
        </p:txBody>
      </p:sp>
    </p:spTree>
    <p:extLst>
      <p:ext uri="{BB962C8B-B14F-4D97-AF65-F5344CB8AC3E}">
        <p14:creationId xmlns:p14="http://schemas.microsoft.com/office/powerpoint/2010/main" val="211416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3" name="Content Placeholder 2">
            <a:extLst>
              <a:ext uri="{FF2B5EF4-FFF2-40B4-BE49-F238E27FC236}">
                <a16:creationId xmlns:a16="http://schemas.microsoft.com/office/drawing/2014/main" id="{DB91F628-6F61-4446-8AC9-6CDE2478E09B}"/>
              </a:ext>
            </a:extLst>
          </p:cNvPr>
          <p:cNvSpPr>
            <a:spLocks noGrp="1"/>
          </p:cNvSpPr>
          <p:nvPr>
            <p:ph idx="1"/>
          </p:nvPr>
        </p:nvSpPr>
        <p:spPr/>
        <p:txBody>
          <a:bodyPr/>
          <a:lstStyle/>
          <a:p>
            <a:r>
              <a:rPr lang="en-US" sz="1800" dirty="0"/>
              <a:t>Get SASIDs for your new students</a:t>
            </a:r>
          </a:p>
          <a:p>
            <a:pPr lvl="1"/>
            <a:r>
              <a:rPr lang="en-US" sz="1600" dirty="0"/>
              <a:t>Through RITS or Data Pipeline</a:t>
            </a:r>
          </a:p>
          <a:p>
            <a:pPr lvl="1"/>
            <a:r>
              <a:rPr lang="en-US" sz="1600" dirty="0"/>
              <a:t>Resources on getting SASIDs can be found here:</a:t>
            </a:r>
          </a:p>
          <a:p>
            <a:pPr lvl="2"/>
            <a:r>
              <a:rPr lang="en-US" sz="1400" dirty="0">
                <a:hlinkClick r:id="rId2"/>
              </a:rPr>
              <a:t>http://www.cde.state.co.us/datapipeline/yr_rits</a:t>
            </a:r>
            <a:r>
              <a:rPr lang="en-US" sz="1400" dirty="0"/>
              <a:t> </a:t>
            </a:r>
          </a:p>
          <a:p>
            <a:endParaRPr lang="en-US" sz="1800" dirty="0"/>
          </a:p>
          <a:p>
            <a:r>
              <a:rPr lang="en-US" sz="1800" dirty="0"/>
              <a:t>Create Extracts from your Student Information System</a:t>
            </a:r>
          </a:p>
          <a:p>
            <a:pPr lvl="1"/>
            <a:r>
              <a:rPr lang="en-US" sz="1600" dirty="0"/>
              <a:t>Pull data for the Student Demographic/Profile file and Student School Association</a:t>
            </a:r>
          </a:p>
          <a:p>
            <a:pPr lvl="2"/>
            <a:r>
              <a:rPr lang="en-US" sz="1400" dirty="0"/>
              <a:t>Data Pipeline accepts .csv, .</a:t>
            </a:r>
            <a:r>
              <a:rPr lang="en-US" sz="1400" dirty="0" err="1"/>
              <a:t>xls</a:t>
            </a:r>
            <a:r>
              <a:rPr lang="en-US" sz="1400" dirty="0"/>
              <a:t>, .xlsx formats</a:t>
            </a:r>
          </a:p>
          <a:p>
            <a:pPr lvl="3"/>
            <a:r>
              <a:rPr lang="en-US" sz="1200" dirty="0"/>
              <a:t>.</a:t>
            </a:r>
            <a:r>
              <a:rPr lang="en-US" sz="1200" dirty="0" err="1"/>
              <a:t>xls</a:t>
            </a:r>
            <a:r>
              <a:rPr lang="en-US" sz="1200" dirty="0"/>
              <a:t> is the recommended format</a:t>
            </a:r>
          </a:p>
          <a:p>
            <a:pPr lvl="1"/>
            <a:r>
              <a:rPr lang="en-US" sz="1600" dirty="0"/>
              <a:t>If opening file in Excel, please make sure you don’t lose leading zeros</a:t>
            </a:r>
          </a:p>
          <a:p>
            <a:pPr lvl="2"/>
            <a:r>
              <a:rPr lang="en-US" sz="1400" dirty="0"/>
              <a:t>CDE has a guide to keeping leading zeros on </a:t>
            </a:r>
            <a:r>
              <a:rPr lang="en-US" sz="1400" dirty="0">
                <a:hlinkClick r:id="rId3"/>
              </a:rPr>
              <a:t>Student Interchange website</a:t>
            </a:r>
            <a:endParaRPr lang="en-US" sz="1400" dirty="0"/>
          </a:p>
          <a:p>
            <a:pPr lvl="1"/>
            <a:r>
              <a:rPr lang="en-US" sz="1600" dirty="0"/>
              <a:t>CDE recommends using a file naming convention:</a:t>
            </a:r>
          </a:p>
          <a:p>
            <a:pPr lvl="2"/>
            <a:r>
              <a:rPr lang="en-US" sz="1400" dirty="0"/>
              <a:t>Example: 0110_DEM_EOY_10112016.xls</a:t>
            </a:r>
          </a:p>
          <a:p>
            <a:pPr lvl="2"/>
            <a:r>
              <a:rPr lang="en-US" sz="1400" dirty="0"/>
              <a:t>Spaces in the file name are not allowed</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29248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1">
            <a:extLst>
              <a:ext uri="{FF2B5EF4-FFF2-40B4-BE49-F238E27FC236}">
                <a16:creationId xmlns:a16="http://schemas.microsoft.com/office/drawing/2014/main" id="{9C1D53AA-1071-45D8-8F59-E5D47314A2CD}"/>
              </a:ext>
            </a:extLst>
          </p:cNvPr>
          <p:cNvSpPr>
            <a:spLocks noGrp="1"/>
          </p:cNvSpPr>
          <p:nvPr>
            <p:ph idx="1"/>
          </p:nvPr>
        </p:nvSpPr>
        <p:spPr>
          <a:xfrm>
            <a:off x="730250" y="1590965"/>
            <a:ext cx="7886700" cy="4351338"/>
          </a:xfrm>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000" b="1" dirty="0"/>
              <a:t>Upload interchange files</a:t>
            </a:r>
          </a:p>
          <a:p>
            <a:endParaRPr lang="en-US" sz="2000" b="1" dirty="0"/>
          </a:p>
          <a:p>
            <a:endParaRPr lang="en-US" sz="2000" b="1" dirty="0"/>
          </a:p>
          <a:p>
            <a:endParaRPr lang="en-US" sz="2000" b="1" dirty="0"/>
          </a:p>
          <a:p>
            <a:r>
              <a:rPr lang="en-US" sz="2000" b="1" dirty="0"/>
              <a:t>Wait for a Confirmation Email from the Pipeline System</a:t>
            </a:r>
          </a:p>
          <a:p>
            <a:pPr lvl="1"/>
            <a:r>
              <a:rPr lang="en-US" dirty="0"/>
              <a:t>The email will show you the number of errors in your upload</a:t>
            </a:r>
          </a:p>
          <a:p>
            <a:pPr lvl="1"/>
            <a:r>
              <a:rPr lang="en-US" dirty="0"/>
              <a:t>Resolve ALL errors in your interchange files</a:t>
            </a:r>
          </a:p>
          <a:p>
            <a:pPr lvl="1"/>
            <a:r>
              <a:rPr lang="en-US" dirty="0"/>
              <a:t>Check your error reports</a:t>
            </a:r>
          </a:p>
          <a:p>
            <a:pPr marL="457200" lvl="1" indent="0">
              <a:buNone/>
            </a:pPr>
            <a:endParaRPr lang="en-US" dirty="0"/>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lvl="1"/>
            <a:r>
              <a:rPr lang="en-US" dirty="0"/>
              <a:t>Edit Record Tool (Data Pipeline)</a:t>
            </a:r>
          </a:p>
          <a:p>
            <a:pPr lvl="1"/>
            <a:endParaRPr lang="en-US" sz="1600" dirty="0"/>
          </a:p>
        </p:txBody>
      </p:sp>
      <p:graphicFrame>
        <p:nvGraphicFramePr>
          <p:cNvPr id="6" name="Diagram 5">
            <a:extLst>
              <a:ext uri="{FF2B5EF4-FFF2-40B4-BE49-F238E27FC236}">
                <a16:creationId xmlns:a16="http://schemas.microsoft.com/office/drawing/2014/main" id="{B7A0F936-9711-4C3F-9EBC-95A39FA1211D}"/>
              </a:ext>
            </a:extLst>
          </p:cNvPr>
          <p:cNvGraphicFramePr/>
          <p:nvPr>
            <p:extLst>
              <p:ext uri="{D42A27DB-BD31-4B8C-83A1-F6EECF244321}">
                <p14:modId xmlns:p14="http://schemas.microsoft.com/office/powerpoint/2010/main" val="94175037"/>
              </p:ext>
            </p:extLst>
          </p:nvPr>
        </p:nvGraphicFramePr>
        <p:xfrm>
          <a:off x="-89128" y="1669988"/>
          <a:ext cx="9144000" cy="2275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9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0E54-D20D-40D7-8FF8-52DAD552A634}"/>
              </a:ext>
            </a:extLst>
          </p:cNvPr>
          <p:cNvSpPr>
            <a:spLocks noGrp="1"/>
          </p:cNvSpPr>
          <p:nvPr>
            <p:ph type="title"/>
          </p:nvPr>
        </p:nvSpPr>
        <p:spPr/>
        <p:txBody>
          <a:bodyPr/>
          <a:lstStyle/>
          <a:p>
            <a:r>
              <a:rPr lang="en-US" dirty="0"/>
              <a:t>Data File Upload</a:t>
            </a:r>
          </a:p>
        </p:txBody>
      </p:sp>
      <p:sp>
        <p:nvSpPr>
          <p:cNvPr id="4" name="Slide Number Placeholder 3">
            <a:extLst>
              <a:ext uri="{FF2B5EF4-FFF2-40B4-BE49-F238E27FC236}">
                <a16:creationId xmlns:a16="http://schemas.microsoft.com/office/drawing/2014/main" id="{84CFCC61-9CBA-46B6-AAEE-8ABB1F975C11}"/>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6" name="Picture 5">
            <a:extLst>
              <a:ext uri="{FF2B5EF4-FFF2-40B4-BE49-F238E27FC236}">
                <a16:creationId xmlns:a16="http://schemas.microsoft.com/office/drawing/2014/main" id="{3DCD8231-9D87-44ED-9D9C-0988402B757F}"/>
              </a:ext>
            </a:extLst>
          </p:cNvPr>
          <p:cNvPicPr>
            <a:picLocks noChangeAspect="1"/>
          </p:cNvPicPr>
          <p:nvPr/>
        </p:nvPicPr>
        <p:blipFill>
          <a:blip r:embed="rId2"/>
          <a:stretch>
            <a:fillRect/>
          </a:stretch>
        </p:blipFill>
        <p:spPr>
          <a:xfrm>
            <a:off x="311600" y="2594868"/>
            <a:ext cx="1600423" cy="2248214"/>
          </a:xfrm>
          <a:prstGeom prst="rect">
            <a:avLst/>
          </a:prstGeom>
        </p:spPr>
      </p:pic>
      <p:pic>
        <p:nvPicPr>
          <p:cNvPr id="8" name="Picture 7">
            <a:extLst>
              <a:ext uri="{FF2B5EF4-FFF2-40B4-BE49-F238E27FC236}">
                <a16:creationId xmlns:a16="http://schemas.microsoft.com/office/drawing/2014/main" id="{AC69F96A-53AB-41E0-89B8-E3E2E67958F3}"/>
              </a:ext>
            </a:extLst>
          </p:cNvPr>
          <p:cNvPicPr>
            <a:picLocks noChangeAspect="1"/>
          </p:cNvPicPr>
          <p:nvPr/>
        </p:nvPicPr>
        <p:blipFill>
          <a:blip r:embed="rId3"/>
          <a:stretch>
            <a:fillRect/>
          </a:stretch>
        </p:blipFill>
        <p:spPr>
          <a:xfrm>
            <a:off x="5761896" y="1585932"/>
            <a:ext cx="3382104" cy="2234723"/>
          </a:xfrm>
          <a:prstGeom prst="rect">
            <a:avLst/>
          </a:prstGeom>
        </p:spPr>
      </p:pic>
      <p:pic>
        <p:nvPicPr>
          <p:cNvPr id="10" name="Picture 9">
            <a:extLst>
              <a:ext uri="{FF2B5EF4-FFF2-40B4-BE49-F238E27FC236}">
                <a16:creationId xmlns:a16="http://schemas.microsoft.com/office/drawing/2014/main" id="{EEDBDC77-DB6E-4DCB-ADE0-F0F7192A0D63}"/>
              </a:ext>
            </a:extLst>
          </p:cNvPr>
          <p:cNvPicPr>
            <a:picLocks noChangeAspect="1"/>
          </p:cNvPicPr>
          <p:nvPr/>
        </p:nvPicPr>
        <p:blipFill>
          <a:blip r:embed="rId4"/>
          <a:stretch>
            <a:fillRect/>
          </a:stretch>
        </p:blipFill>
        <p:spPr>
          <a:xfrm>
            <a:off x="2255000" y="1585933"/>
            <a:ext cx="3348825" cy="2234722"/>
          </a:xfrm>
          <a:prstGeom prst="rect">
            <a:avLst/>
          </a:prstGeom>
        </p:spPr>
      </p:pic>
      <p:pic>
        <p:nvPicPr>
          <p:cNvPr id="12" name="Picture 11">
            <a:extLst>
              <a:ext uri="{FF2B5EF4-FFF2-40B4-BE49-F238E27FC236}">
                <a16:creationId xmlns:a16="http://schemas.microsoft.com/office/drawing/2014/main" id="{08B50062-065A-4AE7-8D75-A09D5AB2A25A}"/>
              </a:ext>
            </a:extLst>
          </p:cNvPr>
          <p:cNvPicPr>
            <a:picLocks noChangeAspect="1"/>
          </p:cNvPicPr>
          <p:nvPr/>
        </p:nvPicPr>
        <p:blipFill>
          <a:blip r:embed="rId5"/>
          <a:stretch>
            <a:fillRect/>
          </a:stretch>
        </p:blipFill>
        <p:spPr>
          <a:xfrm>
            <a:off x="3780002" y="3942911"/>
            <a:ext cx="3647645" cy="2234723"/>
          </a:xfrm>
          <a:prstGeom prst="rect">
            <a:avLst/>
          </a:prstGeom>
        </p:spPr>
      </p:pic>
    </p:spTree>
    <p:extLst>
      <p:ext uri="{BB962C8B-B14F-4D97-AF65-F5344CB8AC3E}">
        <p14:creationId xmlns:p14="http://schemas.microsoft.com/office/powerpoint/2010/main" val="383473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68C0-A7C3-4E25-89C2-D85A54C20383}"/>
              </a:ext>
            </a:extLst>
          </p:cNvPr>
          <p:cNvSpPr>
            <a:spLocks noGrp="1"/>
          </p:cNvSpPr>
          <p:nvPr>
            <p:ph type="title"/>
          </p:nvPr>
        </p:nvSpPr>
        <p:spPr/>
        <p:txBody>
          <a:bodyPr/>
          <a:lstStyle/>
          <a:p>
            <a:r>
              <a:rPr lang="en-US" dirty="0"/>
              <a:t>Pipeline Reports: Error Report</a:t>
            </a:r>
          </a:p>
        </p:txBody>
      </p:sp>
      <p:sp>
        <p:nvSpPr>
          <p:cNvPr id="4" name="Slide Number Placeholder 3">
            <a:extLst>
              <a:ext uri="{FF2B5EF4-FFF2-40B4-BE49-F238E27FC236}">
                <a16:creationId xmlns:a16="http://schemas.microsoft.com/office/drawing/2014/main" id="{9BC29B95-304C-43A8-AB41-096B39E09B71}"/>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6" name="Picture 5">
            <a:extLst>
              <a:ext uri="{FF2B5EF4-FFF2-40B4-BE49-F238E27FC236}">
                <a16:creationId xmlns:a16="http://schemas.microsoft.com/office/drawing/2014/main" id="{137BB40B-7678-4389-AC94-05866DE4BECC}"/>
              </a:ext>
            </a:extLst>
          </p:cNvPr>
          <p:cNvPicPr>
            <a:picLocks noChangeAspect="1"/>
          </p:cNvPicPr>
          <p:nvPr/>
        </p:nvPicPr>
        <p:blipFill>
          <a:blip r:embed="rId3"/>
          <a:stretch>
            <a:fillRect/>
          </a:stretch>
        </p:blipFill>
        <p:spPr>
          <a:xfrm>
            <a:off x="0" y="2460610"/>
            <a:ext cx="9144000" cy="1713611"/>
          </a:xfrm>
          <a:prstGeom prst="rect">
            <a:avLst/>
          </a:prstGeom>
        </p:spPr>
      </p:pic>
      <p:pic>
        <p:nvPicPr>
          <p:cNvPr id="8" name="Picture 7">
            <a:extLst>
              <a:ext uri="{FF2B5EF4-FFF2-40B4-BE49-F238E27FC236}">
                <a16:creationId xmlns:a16="http://schemas.microsoft.com/office/drawing/2014/main" id="{4E32D177-3AE3-4A7D-8E73-E465B7BD32B0}"/>
              </a:ext>
            </a:extLst>
          </p:cNvPr>
          <p:cNvPicPr>
            <a:picLocks noChangeAspect="1"/>
          </p:cNvPicPr>
          <p:nvPr/>
        </p:nvPicPr>
        <p:blipFill>
          <a:blip r:embed="rId4"/>
          <a:stretch>
            <a:fillRect/>
          </a:stretch>
        </p:blipFill>
        <p:spPr>
          <a:xfrm>
            <a:off x="1015548" y="4549048"/>
            <a:ext cx="7411484" cy="1047896"/>
          </a:xfrm>
          <a:prstGeom prst="rect">
            <a:avLst/>
          </a:prstGeom>
        </p:spPr>
      </p:pic>
      <p:cxnSp>
        <p:nvCxnSpPr>
          <p:cNvPr id="10" name="Straight Arrow Connector 9">
            <a:extLst>
              <a:ext uri="{FF2B5EF4-FFF2-40B4-BE49-F238E27FC236}">
                <a16:creationId xmlns:a16="http://schemas.microsoft.com/office/drawing/2014/main" id="{2979DDB9-AA0C-419A-AE2E-FE03E28A70D8}"/>
              </a:ext>
            </a:extLst>
          </p:cNvPr>
          <p:cNvCxnSpPr/>
          <p:nvPr/>
        </p:nvCxnSpPr>
        <p:spPr>
          <a:xfrm>
            <a:off x="6960637" y="2492162"/>
            <a:ext cx="0" cy="607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C9D574-2F21-4ECD-8534-18E4FCBD4C84}"/>
              </a:ext>
            </a:extLst>
          </p:cNvPr>
          <p:cNvSpPr txBox="1"/>
          <p:nvPr/>
        </p:nvSpPr>
        <p:spPr>
          <a:xfrm>
            <a:off x="6355953" y="1261056"/>
            <a:ext cx="3256384" cy="1231106"/>
          </a:xfrm>
          <a:prstGeom prst="rect">
            <a:avLst/>
          </a:prstGeom>
          <a:noFill/>
        </p:spPr>
        <p:txBody>
          <a:bodyPr wrap="square" rtlCol="0">
            <a:spAutoFit/>
          </a:bodyPr>
          <a:lstStyle/>
          <a:p>
            <a:r>
              <a:rPr lang="en-US" dirty="0"/>
              <a:t>Select file type:</a:t>
            </a:r>
          </a:p>
          <a:p>
            <a:r>
              <a:rPr lang="en-US" sz="1400" dirty="0"/>
              <a:t>Student (demographic)</a:t>
            </a:r>
          </a:p>
          <a:p>
            <a:r>
              <a:rPr lang="en-US" sz="1400" dirty="0"/>
              <a:t>Student School Association</a:t>
            </a:r>
          </a:p>
          <a:p>
            <a:r>
              <a:rPr lang="en-US" sz="1400" dirty="0"/>
              <a:t>Graduation Guidelines</a:t>
            </a:r>
          </a:p>
          <a:p>
            <a:r>
              <a:rPr lang="en-US" sz="1400" dirty="0"/>
              <a:t>Student End of Year</a:t>
            </a:r>
          </a:p>
        </p:txBody>
      </p:sp>
      <p:cxnSp>
        <p:nvCxnSpPr>
          <p:cNvPr id="13" name="Straight Arrow Connector 12">
            <a:extLst>
              <a:ext uri="{FF2B5EF4-FFF2-40B4-BE49-F238E27FC236}">
                <a16:creationId xmlns:a16="http://schemas.microsoft.com/office/drawing/2014/main" id="{860E4665-A35A-4656-8CA1-F844EED40486}"/>
              </a:ext>
            </a:extLst>
          </p:cNvPr>
          <p:cNvCxnSpPr>
            <a:cxnSpLocks/>
          </p:cNvCxnSpPr>
          <p:nvPr/>
        </p:nvCxnSpPr>
        <p:spPr>
          <a:xfrm flipH="1">
            <a:off x="6130211" y="3863791"/>
            <a:ext cx="1203650" cy="620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E4FECF-BB72-45A8-9675-D7D4BDCFA08A}"/>
              </a:ext>
            </a:extLst>
          </p:cNvPr>
          <p:cNvCxnSpPr>
            <a:cxnSpLocks/>
          </p:cNvCxnSpPr>
          <p:nvPr/>
        </p:nvCxnSpPr>
        <p:spPr>
          <a:xfrm flipH="1" flipV="1">
            <a:off x="4911012" y="5445301"/>
            <a:ext cx="332792" cy="526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29D6A2-D789-419A-A656-546185FF9A40}"/>
              </a:ext>
            </a:extLst>
          </p:cNvPr>
          <p:cNvSpPr txBox="1"/>
          <p:nvPr/>
        </p:nvSpPr>
        <p:spPr>
          <a:xfrm>
            <a:off x="4240697" y="5934670"/>
            <a:ext cx="3256384" cy="923330"/>
          </a:xfrm>
          <a:prstGeom prst="rect">
            <a:avLst/>
          </a:prstGeom>
          <a:noFill/>
        </p:spPr>
        <p:txBody>
          <a:bodyPr wrap="square" rtlCol="0">
            <a:spAutoFit/>
          </a:bodyPr>
          <a:lstStyle/>
          <a:p>
            <a:r>
              <a:rPr lang="en-US" dirty="0"/>
              <a:t>This will show you the entire record for the student flagging the error/warning</a:t>
            </a:r>
            <a:endParaRPr lang="en-US" sz="1400" dirty="0"/>
          </a:p>
        </p:txBody>
      </p:sp>
    </p:spTree>
    <p:extLst>
      <p:ext uri="{BB962C8B-B14F-4D97-AF65-F5344CB8AC3E}">
        <p14:creationId xmlns:p14="http://schemas.microsoft.com/office/powerpoint/2010/main" val="79488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r>
              <a:rPr lang="en-US" dirty="0"/>
              <a:t>SEY Snapshot Overview</a:t>
            </a:r>
          </a:p>
          <a:p>
            <a:r>
              <a:rPr lang="en-US" dirty="0"/>
              <a:t>End of Year Collection Schedule</a:t>
            </a:r>
          </a:p>
          <a:p>
            <a:r>
              <a:rPr lang="en-US" dirty="0"/>
              <a:t>SEY Changes for 2020-2021</a:t>
            </a:r>
          </a:p>
          <a:p>
            <a:r>
              <a:rPr lang="en-US" dirty="0"/>
              <a:t>Regular Process Phase</a:t>
            </a:r>
          </a:p>
          <a:p>
            <a:pPr lvl="1"/>
            <a:r>
              <a:rPr lang="en-US" dirty="0"/>
              <a:t>Interchange Uploads</a:t>
            </a:r>
          </a:p>
          <a:p>
            <a:pPr lvl="1"/>
            <a:r>
              <a:rPr lang="en-US" dirty="0"/>
              <a:t>Interchange Errors</a:t>
            </a:r>
          </a:p>
          <a:p>
            <a:pPr lvl="1"/>
            <a:r>
              <a:rPr lang="en-US" dirty="0"/>
              <a:t>Exceptions</a:t>
            </a:r>
          </a:p>
          <a:p>
            <a:pPr lvl="1"/>
            <a:r>
              <a:rPr lang="en-US" dirty="0"/>
              <a:t>Snapshot</a:t>
            </a:r>
          </a:p>
          <a:p>
            <a:pPr lvl="1"/>
            <a:r>
              <a:rPr lang="en-US" dirty="0"/>
              <a:t>Snapshot Errors</a:t>
            </a:r>
          </a:p>
          <a:p>
            <a:pPr lvl="1"/>
            <a:r>
              <a:rPr lang="en-US" dirty="0"/>
              <a:t>Submission</a:t>
            </a:r>
          </a:p>
          <a:p>
            <a:r>
              <a:rPr lang="en-US" dirty="0"/>
              <a:t>Cross LEA Phase</a:t>
            </a:r>
          </a:p>
          <a:p>
            <a:pPr lvl="1"/>
            <a:r>
              <a:rPr lang="en-US" dirty="0"/>
              <a:t>Adjustments</a:t>
            </a:r>
          </a:p>
          <a:p>
            <a:r>
              <a:rPr lang="en-US" dirty="0"/>
              <a:t>Post-Cross LEA Phase</a:t>
            </a:r>
          </a:p>
          <a:p>
            <a:pPr lvl="1"/>
            <a:r>
              <a:rPr lang="en-US" dirty="0"/>
              <a:t>Adequate Documentation</a:t>
            </a:r>
          </a:p>
          <a:p>
            <a:r>
              <a:rPr lang="en-US" dirty="0"/>
              <a:t>Rates and Reporting</a:t>
            </a:r>
          </a:p>
        </p:txBody>
      </p:sp>
      <p:sp>
        <p:nvSpPr>
          <p:cNvPr id="4" name="Slide Number Placeholder 3"/>
          <p:cNvSpPr>
            <a:spLocks noGrp="1"/>
          </p:cNvSpPr>
          <p:nvPr>
            <p:ph type="sldNum" sz="quarter" idx="12"/>
          </p:nvPr>
        </p:nvSpPr>
        <p:spPr>
          <a:xfrm>
            <a:off x="336084" y="6420923"/>
            <a:ext cx="8179266"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2293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B222-54CD-49B1-888A-73626608CF3B}"/>
              </a:ext>
            </a:extLst>
          </p:cNvPr>
          <p:cNvSpPr>
            <a:spLocks noGrp="1"/>
          </p:cNvSpPr>
          <p:nvPr>
            <p:ph type="title"/>
          </p:nvPr>
        </p:nvSpPr>
        <p:spPr/>
        <p:txBody>
          <a:bodyPr/>
          <a:lstStyle/>
          <a:p>
            <a:r>
              <a:rPr lang="en-US" dirty="0"/>
              <a:t>Student Interchange: Cognos Reports</a:t>
            </a:r>
          </a:p>
        </p:txBody>
      </p:sp>
      <p:sp>
        <p:nvSpPr>
          <p:cNvPr id="4" name="Slide Number Placeholder 3">
            <a:extLst>
              <a:ext uri="{FF2B5EF4-FFF2-40B4-BE49-F238E27FC236}">
                <a16:creationId xmlns:a16="http://schemas.microsoft.com/office/drawing/2014/main" id="{BB1A9C91-D5A1-423D-9C31-3B2A6284BBAB}"/>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6" name="Picture 5">
            <a:extLst>
              <a:ext uri="{FF2B5EF4-FFF2-40B4-BE49-F238E27FC236}">
                <a16:creationId xmlns:a16="http://schemas.microsoft.com/office/drawing/2014/main" id="{FB65CF45-FAC4-42D1-BC9F-3351020D6647}"/>
              </a:ext>
            </a:extLst>
          </p:cNvPr>
          <p:cNvPicPr>
            <a:picLocks noChangeAspect="1"/>
          </p:cNvPicPr>
          <p:nvPr/>
        </p:nvPicPr>
        <p:blipFill>
          <a:blip r:embed="rId2"/>
          <a:stretch>
            <a:fillRect/>
          </a:stretch>
        </p:blipFill>
        <p:spPr>
          <a:xfrm>
            <a:off x="391697" y="1861341"/>
            <a:ext cx="4105848" cy="3715268"/>
          </a:xfrm>
          <a:prstGeom prst="rect">
            <a:avLst/>
          </a:prstGeom>
        </p:spPr>
      </p:pic>
      <p:pic>
        <p:nvPicPr>
          <p:cNvPr id="8" name="Picture 7">
            <a:extLst>
              <a:ext uri="{FF2B5EF4-FFF2-40B4-BE49-F238E27FC236}">
                <a16:creationId xmlns:a16="http://schemas.microsoft.com/office/drawing/2014/main" id="{0E670C61-C094-447A-AB70-564009D58088}"/>
              </a:ext>
            </a:extLst>
          </p:cNvPr>
          <p:cNvPicPr>
            <a:picLocks noChangeAspect="1"/>
          </p:cNvPicPr>
          <p:nvPr/>
        </p:nvPicPr>
        <p:blipFill>
          <a:blip r:embed="rId3"/>
          <a:stretch>
            <a:fillRect/>
          </a:stretch>
        </p:blipFill>
        <p:spPr>
          <a:xfrm>
            <a:off x="3978372" y="1222307"/>
            <a:ext cx="3264538" cy="2635304"/>
          </a:xfrm>
          <a:prstGeom prst="rect">
            <a:avLst/>
          </a:prstGeom>
        </p:spPr>
      </p:pic>
      <p:pic>
        <p:nvPicPr>
          <p:cNvPr id="10" name="Picture 9">
            <a:extLst>
              <a:ext uri="{FF2B5EF4-FFF2-40B4-BE49-F238E27FC236}">
                <a16:creationId xmlns:a16="http://schemas.microsoft.com/office/drawing/2014/main" id="{8EF3B282-E7A5-4CE8-BB0F-8D3AAB9C5338}"/>
              </a:ext>
            </a:extLst>
          </p:cNvPr>
          <p:cNvPicPr>
            <a:picLocks noChangeAspect="1"/>
          </p:cNvPicPr>
          <p:nvPr/>
        </p:nvPicPr>
        <p:blipFill>
          <a:blip r:embed="rId4"/>
          <a:stretch>
            <a:fillRect/>
          </a:stretch>
        </p:blipFill>
        <p:spPr>
          <a:xfrm>
            <a:off x="3978372" y="3848280"/>
            <a:ext cx="3264538" cy="2974636"/>
          </a:xfrm>
          <a:prstGeom prst="rect">
            <a:avLst/>
          </a:prstGeom>
        </p:spPr>
      </p:pic>
    </p:spTree>
    <p:extLst>
      <p:ext uri="{BB962C8B-B14F-4D97-AF65-F5344CB8AC3E}">
        <p14:creationId xmlns:p14="http://schemas.microsoft.com/office/powerpoint/2010/main" val="575406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Demographic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a:xfrm>
            <a:off x="111535" y="1398638"/>
            <a:ext cx="8920929" cy="4640674"/>
          </a:xfrm>
        </p:spPr>
        <p:txBody>
          <a:bodyPr>
            <a:normAutofit fontScale="92500" lnSpcReduction="20000"/>
          </a:bodyPr>
          <a:lstStyle/>
          <a:p>
            <a:r>
              <a:rPr lang="en-US" sz="2400" b="1" dirty="0"/>
              <a:t>Language Proficiency – </a:t>
            </a:r>
            <a:r>
              <a:rPr lang="en-US" sz="2400" dirty="0"/>
              <a:t>A student's English language proficiency is described by his or her ability to speak, listen, read, and write in English.  </a:t>
            </a:r>
          </a:p>
          <a:p>
            <a:r>
              <a:rPr lang="en-US" sz="2400" dirty="0"/>
              <a:t>English Learners (EL):</a:t>
            </a:r>
            <a:br>
              <a:rPr lang="en-US" sz="2400" dirty="0"/>
            </a:br>
            <a:r>
              <a:rPr lang="en-US" sz="2400" dirty="0"/>
              <a:t>(1) </a:t>
            </a:r>
            <a:r>
              <a:rPr lang="en-US" sz="2400" b="1" dirty="0"/>
              <a:t>NEP </a:t>
            </a:r>
            <a:r>
              <a:rPr lang="en-US" sz="2400" i="1" dirty="0"/>
              <a:t>Non-English Proficient</a:t>
            </a:r>
            <a:br>
              <a:rPr lang="en-US" sz="2400" b="1" dirty="0"/>
            </a:br>
            <a:r>
              <a:rPr lang="en-US" sz="2400" dirty="0"/>
              <a:t>(2) </a:t>
            </a:r>
            <a:r>
              <a:rPr lang="en-US" sz="2400" b="1" dirty="0"/>
              <a:t>LEP </a:t>
            </a:r>
            <a:r>
              <a:rPr lang="en-US" sz="2400" i="1" dirty="0"/>
              <a:t>Limited English Proficient</a:t>
            </a:r>
            <a:br>
              <a:rPr lang="en-US" sz="2400" i="1" dirty="0"/>
            </a:br>
            <a:r>
              <a:rPr lang="en-US" sz="2400" dirty="0"/>
              <a:t>(6) </a:t>
            </a:r>
            <a:r>
              <a:rPr lang="en-US" sz="2400" b="1" dirty="0"/>
              <a:t>FEP </a:t>
            </a:r>
            <a:r>
              <a:rPr lang="en-US" sz="2400" i="1" dirty="0"/>
              <a:t>Fluent English Proficient </a:t>
            </a:r>
            <a:r>
              <a:rPr lang="en-US" sz="2400" b="1" dirty="0"/>
              <a:t>Monitor Year 1</a:t>
            </a:r>
            <a:br>
              <a:rPr lang="en-US" sz="2400" b="1" dirty="0"/>
            </a:br>
            <a:r>
              <a:rPr lang="en-US" sz="2400" dirty="0"/>
              <a:t>(7) </a:t>
            </a:r>
            <a:r>
              <a:rPr lang="en-US" sz="2400" b="1" dirty="0"/>
              <a:t>FEP </a:t>
            </a:r>
            <a:r>
              <a:rPr lang="en-US" sz="2400" i="1" dirty="0"/>
              <a:t>Fluent English Proficient </a:t>
            </a:r>
            <a:r>
              <a:rPr lang="en-US" sz="2400" b="1" dirty="0"/>
              <a:t>Monitor Year 2</a:t>
            </a:r>
            <a:br>
              <a:rPr lang="en-US" sz="2400" b="1" dirty="0"/>
            </a:br>
            <a:r>
              <a:rPr lang="en-US" sz="2400" dirty="0"/>
              <a:t>(8) </a:t>
            </a:r>
            <a:r>
              <a:rPr lang="en-US" sz="2400" b="1" dirty="0"/>
              <a:t>FEP </a:t>
            </a:r>
            <a:r>
              <a:rPr lang="en-US" sz="2400" i="1" dirty="0"/>
              <a:t>Fluent English Proficient </a:t>
            </a:r>
            <a:r>
              <a:rPr lang="en-US" sz="2400" b="1" dirty="0"/>
              <a:t>Exited Year 1</a:t>
            </a:r>
            <a:br>
              <a:rPr lang="en-US" sz="2400" b="1" dirty="0"/>
            </a:br>
            <a:r>
              <a:rPr lang="en-US" sz="2400" dirty="0"/>
              <a:t>(9) </a:t>
            </a:r>
            <a:r>
              <a:rPr lang="en-US" sz="2400" b="1" dirty="0"/>
              <a:t>FEP </a:t>
            </a:r>
            <a:r>
              <a:rPr lang="en-US" sz="2400" i="1" dirty="0"/>
              <a:t>Fluent English Proficient </a:t>
            </a:r>
            <a:r>
              <a:rPr lang="en-US" sz="2400" b="1" dirty="0"/>
              <a:t>Exited Year 2  </a:t>
            </a:r>
          </a:p>
          <a:p>
            <a:r>
              <a:rPr lang="en-US" sz="2400" dirty="0"/>
              <a:t>Non-EL students must be coded as (0) </a:t>
            </a:r>
            <a:r>
              <a:rPr lang="en-US" sz="2400" b="1" dirty="0"/>
              <a:t>NA</a:t>
            </a:r>
            <a:r>
              <a:rPr lang="en-US" sz="2400" dirty="0"/>
              <a:t> or (4) </a:t>
            </a:r>
            <a:r>
              <a:rPr lang="en-US" sz="2400" b="1" dirty="0"/>
              <a:t>PHOLTE</a:t>
            </a:r>
            <a:r>
              <a:rPr lang="en-US" sz="2400" dirty="0"/>
              <a:t> </a:t>
            </a:r>
            <a:r>
              <a:rPr lang="en-US" sz="2400" i="1" dirty="0"/>
              <a:t>Primary or Home Language Other Than English</a:t>
            </a:r>
            <a:r>
              <a:rPr lang="en-US" sz="2400" dirty="0"/>
              <a:t> </a:t>
            </a:r>
          </a:p>
          <a:p>
            <a:r>
              <a:rPr lang="en-US" sz="2400" dirty="0"/>
              <a:t>Former English Learners are coded as (5) </a:t>
            </a:r>
            <a:r>
              <a:rPr lang="en-US" sz="2400" b="1" dirty="0"/>
              <a:t>FELL- Former EL</a:t>
            </a:r>
            <a:r>
              <a:rPr lang="en-US" sz="2400" dirty="0"/>
              <a:t> </a:t>
            </a:r>
          </a:p>
          <a:p>
            <a:pPr marL="0" indent="0">
              <a:buNone/>
            </a:pPr>
            <a:endParaRPr lang="en-US" dirty="0">
              <a:solidFill>
                <a:srgbClr val="FF0000"/>
              </a:solidFill>
            </a:endParaRPr>
          </a:p>
          <a:p>
            <a:pPr marL="0" indent="0">
              <a:buNone/>
            </a:pPr>
            <a:r>
              <a:rPr lang="en-US" sz="2200" dirty="0">
                <a:solidFill>
                  <a:srgbClr val="FF0000"/>
                </a:solidFill>
              </a:rPr>
              <a:t>*Student should have the same language proficiency as coded in Student October* </a:t>
            </a:r>
            <a:br>
              <a:rPr lang="en-US" dirty="0">
                <a:solidFill>
                  <a:srgbClr val="FF0000"/>
                </a:solidFill>
              </a:rPr>
            </a:br>
            <a:endParaRPr lang="en-US" dirty="0">
              <a:solidFill>
                <a:srgbClr val="FF0000"/>
              </a:solidFill>
            </a:endParaRPr>
          </a:p>
        </p:txBody>
      </p:sp>
      <p:sp>
        <p:nvSpPr>
          <p:cNvPr id="4" name="Slide Number Placeholder 3">
            <a:extLst>
              <a:ext uri="{FF2B5EF4-FFF2-40B4-BE49-F238E27FC236}">
                <a16:creationId xmlns:a16="http://schemas.microsoft.com/office/drawing/2014/main" id="{DC2DDB4C-B919-4970-8BD7-4F1DAECE527E}"/>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4584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School Association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p:txBody>
          <a:bodyPr/>
          <a:lstStyle/>
          <a:p>
            <a:r>
              <a:rPr lang="en-US" altLang="en-US" sz="2000" b="1" dirty="0">
                <a:solidFill>
                  <a:srgbClr val="000000"/>
                </a:solidFill>
              </a:rPr>
              <a:t>Date First Enrolled in the United States </a:t>
            </a:r>
          </a:p>
          <a:p>
            <a:pPr lvl="1"/>
            <a:endParaRPr lang="en-US" dirty="0"/>
          </a:p>
          <a:p>
            <a:pPr lvl="1"/>
            <a:r>
              <a:rPr lang="en-US" dirty="0"/>
              <a:t>Districts may zero-fill this field and CDE will calculate the date of first enrollment based upon the date a student first had an entry date in a CDE student interchange data collection. </a:t>
            </a:r>
          </a:p>
          <a:p>
            <a:pPr marL="457200" lvl="1" indent="0">
              <a:buNone/>
            </a:pPr>
            <a:endParaRPr lang="en-US" dirty="0"/>
          </a:p>
          <a:p>
            <a:pPr lvl="1"/>
            <a:r>
              <a:rPr lang="en-US" dirty="0"/>
              <a:t>Student’s date of first enrollment will be calculated based on the earliest entry date in Kindergarten and greater. </a:t>
            </a:r>
          </a:p>
          <a:p>
            <a:pPr lvl="1"/>
            <a:endParaRPr lang="en-US" dirty="0"/>
          </a:p>
          <a:p>
            <a:pPr lvl="1"/>
            <a:r>
              <a:rPr lang="en-US" dirty="0"/>
              <a:t>If a date has been entered for a student, CDE will not override that field with a calculated value, though the entered value may not be more recent than the date CDE calculates. </a:t>
            </a:r>
          </a:p>
          <a:p>
            <a:endParaRPr lang="en-US" dirty="0"/>
          </a:p>
        </p:txBody>
      </p:sp>
      <p:sp>
        <p:nvSpPr>
          <p:cNvPr id="4" name="Slide Number Placeholder 3">
            <a:extLst>
              <a:ext uri="{FF2B5EF4-FFF2-40B4-BE49-F238E27FC236}">
                <a16:creationId xmlns:a16="http://schemas.microsoft.com/office/drawing/2014/main" id="{DC2DDB4C-B919-4970-8BD7-4F1DAECE527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92776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BE6D-BD9A-45CC-A13D-5198A54A01A3}"/>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5E939841-2080-40E5-93C4-5EC6C1CA021B}"/>
              </a:ext>
            </a:extLst>
          </p:cNvPr>
          <p:cNvSpPr>
            <a:spLocks noGrp="1"/>
          </p:cNvSpPr>
          <p:nvPr>
            <p:ph idx="1"/>
          </p:nvPr>
        </p:nvSpPr>
        <p:spPr/>
        <p:txBody>
          <a:bodyPr>
            <a:normAutofit lnSpcReduction="10000"/>
          </a:bodyPr>
          <a:lstStyle/>
          <a:p>
            <a:pPr marL="0" indent="0">
              <a:buNone/>
            </a:pPr>
            <a:r>
              <a:rPr lang="en-US" dirty="0"/>
              <a:t>my.syncplicity.com</a:t>
            </a:r>
          </a:p>
          <a:p>
            <a:r>
              <a:rPr lang="en-US" dirty="0"/>
              <a:t>This is where you will upload exceptions for me to review</a:t>
            </a:r>
          </a:p>
          <a:p>
            <a:r>
              <a:rPr lang="en-US" dirty="0"/>
              <a:t>The folder is </a:t>
            </a:r>
            <a:r>
              <a:rPr lang="en-US" dirty="0">
                <a:sym typeface="Wingdings" panose="05000000000000000000" pitchFamily="2" charset="2"/>
              </a:rPr>
              <a:t>Student</a:t>
            </a:r>
          </a:p>
          <a:p>
            <a:endParaRPr lang="en-US" dirty="0">
              <a:sym typeface="Wingdings" panose="05000000000000000000" pitchFamily="2" charset="2"/>
            </a:endParaRPr>
          </a:p>
          <a:p>
            <a:pPr marL="0" indent="0">
              <a:buNone/>
            </a:pPr>
            <a:r>
              <a:rPr lang="en-US" dirty="0">
                <a:sym typeface="Wingdings" panose="05000000000000000000" pitchFamily="2" charset="2"/>
                <a:hlinkClick r:id="rId2"/>
              </a:rPr>
              <a:t>Exception template</a:t>
            </a:r>
            <a:endParaRPr lang="en-US" dirty="0">
              <a:sym typeface="Wingdings" panose="05000000000000000000" pitchFamily="2" charset="2"/>
            </a:endParaRPr>
          </a:p>
          <a:p>
            <a:r>
              <a:rPr lang="en-US" dirty="0">
                <a:sym typeface="Wingdings" panose="05000000000000000000" pitchFamily="2" charset="2"/>
              </a:rPr>
              <a:t>Use this to add exceptions to and upload to Syncplicity</a:t>
            </a:r>
          </a:p>
          <a:p>
            <a:r>
              <a:rPr lang="en-US" dirty="0">
                <a:sym typeface="Wingdings" panose="05000000000000000000" pitchFamily="2" charset="2"/>
              </a:rPr>
              <a:t>Please notify me via email when you have uploaded a new exception request to Syncplicity</a:t>
            </a:r>
          </a:p>
          <a:p>
            <a:endParaRPr lang="en-US" dirty="0">
              <a:sym typeface="Wingdings" panose="05000000000000000000" pitchFamily="2" charset="2"/>
            </a:endParaRPr>
          </a:p>
          <a:p>
            <a:endParaRPr lang="en-US" dirty="0">
              <a:sym typeface="Wingdings" panose="05000000000000000000" pitchFamily="2" charset="2"/>
            </a:endParaRPr>
          </a:p>
          <a:p>
            <a:pPr marL="0" indent="0">
              <a:buNone/>
            </a:pPr>
            <a:r>
              <a:rPr lang="en-US" dirty="0">
                <a:sym typeface="Wingdings" panose="05000000000000000000" pitchFamily="2" charset="2"/>
              </a:rPr>
              <a:t>Step by step directions </a:t>
            </a:r>
            <a:r>
              <a:rPr lang="en-US" dirty="0">
                <a:sym typeface="Wingdings" panose="05000000000000000000" pitchFamily="2" charset="2"/>
                <a:hlinkClick r:id="rId3"/>
              </a:rPr>
              <a:t>here</a:t>
            </a:r>
            <a:endParaRPr lang="en-US" dirty="0"/>
          </a:p>
        </p:txBody>
      </p:sp>
      <p:sp>
        <p:nvSpPr>
          <p:cNvPr id="4" name="Slide Number Placeholder 3">
            <a:extLst>
              <a:ext uri="{FF2B5EF4-FFF2-40B4-BE49-F238E27FC236}">
                <a16:creationId xmlns:a16="http://schemas.microsoft.com/office/drawing/2014/main" id="{DAFD4E92-DDA7-4694-8313-B16D98DAD45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04387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E274-E40A-45BD-8577-455E8F4E1C28}"/>
              </a:ext>
            </a:extLst>
          </p:cNvPr>
          <p:cNvSpPr>
            <a:spLocks noGrp="1"/>
          </p:cNvSpPr>
          <p:nvPr>
            <p:ph type="title"/>
          </p:nvPr>
        </p:nvSpPr>
        <p:spPr/>
        <p:txBody>
          <a:bodyPr/>
          <a:lstStyle/>
          <a:p>
            <a:r>
              <a:rPr lang="en-US" dirty="0"/>
              <a:t>Snapshot Process Overview</a:t>
            </a:r>
          </a:p>
        </p:txBody>
      </p:sp>
      <p:sp>
        <p:nvSpPr>
          <p:cNvPr id="4" name="Slide Number Placeholder 3">
            <a:extLst>
              <a:ext uri="{FF2B5EF4-FFF2-40B4-BE49-F238E27FC236}">
                <a16:creationId xmlns:a16="http://schemas.microsoft.com/office/drawing/2014/main" id="{BED4C4B7-4BA2-4872-85D3-BFCC8863BCCE}"/>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Content Placeholder 1">
            <a:extLst>
              <a:ext uri="{FF2B5EF4-FFF2-40B4-BE49-F238E27FC236}">
                <a16:creationId xmlns:a16="http://schemas.microsoft.com/office/drawing/2014/main" id="{96161112-145C-4EDA-9569-01F8D4EF8648}"/>
              </a:ext>
            </a:extLst>
          </p:cNvPr>
          <p:cNvSpPr>
            <a:spLocks noGrp="1"/>
          </p:cNvSpPr>
          <p:nvPr>
            <p:ph idx="1"/>
          </p:nvPr>
        </p:nvSpPr>
        <p:spPr>
          <a:xfrm>
            <a:off x="656642" y="1483567"/>
            <a:ext cx="7666264" cy="4756024"/>
          </a:xfrm>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lstStyle/>
          <a:p>
            <a:r>
              <a:rPr lang="en-US" sz="1600" dirty="0"/>
              <a:t>Create Student End of Year snapshot  (Student Profile → Snapshot)</a:t>
            </a:r>
          </a:p>
          <a:p>
            <a:pPr lvl="1"/>
            <a:r>
              <a:rPr lang="en-US" sz="1600" dirty="0">
                <a:solidFill>
                  <a:schemeClr val="tx1"/>
                </a:solidFill>
              </a:rPr>
              <a:t>Creating a new snapshot will remove your previous snapshot</a:t>
            </a:r>
          </a:p>
          <a:p>
            <a:r>
              <a:rPr lang="en-US" sz="1600" dirty="0"/>
              <a:t>Go to “</a:t>
            </a:r>
            <a:r>
              <a:rPr lang="en-US" sz="1600" dirty="0" err="1"/>
              <a:t>Cognos</a:t>
            </a:r>
            <a:r>
              <a:rPr lang="en-US" sz="1600" dirty="0"/>
              <a:t> Report” on the Pipeline menu to download errors and warnings</a:t>
            </a:r>
          </a:p>
          <a:p>
            <a:r>
              <a:rPr lang="en-US" sz="1600" dirty="0"/>
              <a:t>Correct errors (within the Pipeline or by loading new interchange files)</a:t>
            </a:r>
          </a:p>
          <a:p>
            <a:pPr lvl="0"/>
            <a:r>
              <a:rPr lang="en-US" sz="1600" dirty="0"/>
              <a:t>Once all edit checks have passed, submit approval of your data to CDE</a:t>
            </a:r>
          </a:p>
          <a:p>
            <a:pPr lvl="1"/>
            <a:r>
              <a:rPr lang="en-US" sz="1600" dirty="0"/>
              <a:t>Use </a:t>
            </a:r>
            <a:r>
              <a:rPr lang="en-US" sz="1600" dirty="0" err="1"/>
              <a:t>Cognos</a:t>
            </a:r>
            <a:r>
              <a:rPr lang="en-US" sz="1600" dirty="0"/>
              <a:t> Report to validate data</a:t>
            </a:r>
          </a:p>
          <a:p>
            <a:pPr lvl="1"/>
            <a:r>
              <a:rPr lang="en-US" sz="1600" dirty="0"/>
              <a:t>Student Profile -&gt; Status Dashboard -&gt; Submit to CDE</a:t>
            </a:r>
          </a:p>
          <a:p>
            <a:pPr lvl="1"/>
            <a:r>
              <a:rPr lang="en-US" sz="1600" dirty="0">
                <a:solidFill>
                  <a:schemeClr val="tx1"/>
                </a:solidFill>
              </a:rPr>
              <a:t>You cannot download the signoff form until December </a:t>
            </a:r>
          </a:p>
          <a:p>
            <a:r>
              <a:rPr lang="en-US" sz="1600" dirty="0"/>
              <a:t>CDE identifies dropouts from prior years showing up in other districts</a:t>
            </a:r>
          </a:p>
          <a:p>
            <a:r>
              <a:rPr lang="en-US" sz="1600" dirty="0"/>
              <a:t>CDE checks across all districts to make sure student exit type is valid</a:t>
            </a:r>
          </a:p>
          <a:p>
            <a:pPr>
              <a:buNone/>
            </a:pPr>
            <a:endParaRPr lang="en-US" sz="1800" dirty="0">
              <a:solidFill>
                <a:schemeClr val="accent1">
                  <a:lumMod val="75000"/>
                </a:schemeClr>
              </a:solidFill>
            </a:endParaRPr>
          </a:p>
          <a:p>
            <a:pPr>
              <a:buNone/>
            </a:pPr>
            <a:endParaRPr lang="en-US" sz="1800" dirty="0">
              <a:solidFill>
                <a:schemeClr val="accent1">
                  <a:lumMod val="75000"/>
                </a:schemeClr>
              </a:solidFill>
            </a:endParaRPr>
          </a:p>
          <a:p>
            <a:pPr>
              <a:buNone/>
            </a:pPr>
            <a:endParaRPr lang="en-US" sz="1800" dirty="0">
              <a:solidFill>
                <a:schemeClr val="accent1">
                  <a:lumMod val="75000"/>
                </a:schemeClr>
              </a:solidFill>
            </a:endParaRPr>
          </a:p>
          <a:p>
            <a:pPr>
              <a:buNone/>
            </a:pPr>
            <a:r>
              <a:rPr lang="en-US" sz="1800" dirty="0">
                <a:solidFill>
                  <a:schemeClr val="accent1">
                    <a:lumMod val="75000"/>
                  </a:schemeClr>
                </a:solidFill>
              </a:rPr>
              <a:t>Note: all errors must be resolved before continuing to the next step in the process</a:t>
            </a:r>
          </a:p>
          <a:p>
            <a:endParaRPr lang="en-US" dirty="0"/>
          </a:p>
        </p:txBody>
      </p:sp>
    </p:spTree>
    <p:extLst>
      <p:ext uri="{BB962C8B-B14F-4D97-AF65-F5344CB8AC3E}">
        <p14:creationId xmlns:p14="http://schemas.microsoft.com/office/powerpoint/2010/main" val="156731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812D-716C-4CC0-BBAE-7595C35EFE84}"/>
              </a:ext>
            </a:extLst>
          </p:cNvPr>
          <p:cNvSpPr>
            <a:spLocks noGrp="1"/>
          </p:cNvSpPr>
          <p:nvPr>
            <p:ph type="title"/>
          </p:nvPr>
        </p:nvSpPr>
        <p:spPr/>
        <p:txBody>
          <a:bodyPr/>
          <a:lstStyle/>
          <a:p>
            <a:r>
              <a:rPr lang="en-US" dirty="0"/>
              <a:t>Creating a Snapshot</a:t>
            </a:r>
          </a:p>
        </p:txBody>
      </p:sp>
      <p:sp>
        <p:nvSpPr>
          <p:cNvPr id="4" name="Slide Number Placeholder 3">
            <a:extLst>
              <a:ext uri="{FF2B5EF4-FFF2-40B4-BE49-F238E27FC236}">
                <a16:creationId xmlns:a16="http://schemas.microsoft.com/office/drawing/2014/main" id="{8951E491-FCE4-4134-A151-D10566FF8DB1}"/>
              </a:ext>
            </a:extLst>
          </p:cNvPr>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6" name="Picture 5">
            <a:extLst>
              <a:ext uri="{FF2B5EF4-FFF2-40B4-BE49-F238E27FC236}">
                <a16:creationId xmlns:a16="http://schemas.microsoft.com/office/drawing/2014/main" id="{2A750AF5-EB5A-4E15-BCC9-072E0E3F932F}"/>
              </a:ext>
            </a:extLst>
          </p:cNvPr>
          <p:cNvPicPr>
            <a:picLocks noChangeAspect="1"/>
          </p:cNvPicPr>
          <p:nvPr/>
        </p:nvPicPr>
        <p:blipFill>
          <a:blip r:embed="rId2"/>
          <a:stretch>
            <a:fillRect/>
          </a:stretch>
        </p:blipFill>
        <p:spPr>
          <a:xfrm>
            <a:off x="37575" y="1928603"/>
            <a:ext cx="1667108" cy="3000794"/>
          </a:xfrm>
          <a:prstGeom prst="rect">
            <a:avLst/>
          </a:prstGeom>
        </p:spPr>
      </p:pic>
      <p:pic>
        <p:nvPicPr>
          <p:cNvPr id="8" name="Picture 7">
            <a:extLst>
              <a:ext uri="{FF2B5EF4-FFF2-40B4-BE49-F238E27FC236}">
                <a16:creationId xmlns:a16="http://schemas.microsoft.com/office/drawing/2014/main" id="{16B55536-6146-4C01-9A06-E2A0292724AA}"/>
              </a:ext>
            </a:extLst>
          </p:cNvPr>
          <p:cNvPicPr>
            <a:picLocks noChangeAspect="1"/>
          </p:cNvPicPr>
          <p:nvPr/>
        </p:nvPicPr>
        <p:blipFill>
          <a:blip r:embed="rId3"/>
          <a:stretch>
            <a:fillRect/>
          </a:stretch>
        </p:blipFill>
        <p:spPr>
          <a:xfrm>
            <a:off x="1652134" y="2090057"/>
            <a:ext cx="7454291" cy="647772"/>
          </a:xfrm>
          <a:prstGeom prst="rect">
            <a:avLst/>
          </a:prstGeom>
        </p:spPr>
      </p:pic>
      <p:pic>
        <p:nvPicPr>
          <p:cNvPr id="10" name="Picture 9">
            <a:extLst>
              <a:ext uri="{FF2B5EF4-FFF2-40B4-BE49-F238E27FC236}">
                <a16:creationId xmlns:a16="http://schemas.microsoft.com/office/drawing/2014/main" id="{644C1CA3-BF87-4BD2-AA3A-1103865E96FA}"/>
              </a:ext>
            </a:extLst>
          </p:cNvPr>
          <p:cNvPicPr>
            <a:picLocks noChangeAspect="1"/>
          </p:cNvPicPr>
          <p:nvPr/>
        </p:nvPicPr>
        <p:blipFill>
          <a:blip r:embed="rId4"/>
          <a:stretch>
            <a:fillRect/>
          </a:stretch>
        </p:blipFill>
        <p:spPr>
          <a:xfrm>
            <a:off x="1685895" y="3018914"/>
            <a:ext cx="7439317" cy="1245348"/>
          </a:xfrm>
          <a:prstGeom prst="rect">
            <a:avLst/>
          </a:prstGeom>
        </p:spPr>
      </p:pic>
      <p:pic>
        <p:nvPicPr>
          <p:cNvPr id="12" name="Picture 11">
            <a:extLst>
              <a:ext uri="{FF2B5EF4-FFF2-40B4-BE49-F238E27FC236}">
                <a16:creationId xmlns:a16="http://schemas.microsoft.com/office/drawing/2014/main" id="{F3216F20-FE5E-47A4-9FFC-07023608864C}"/>
              </a:ext>
            </a:extLst>
          </p:cNvPr>
          <p:cNvPicPr>
            <a:picLocks noChangeAspect="1"/>
          </p:cNvPicPr>
          <p:nvPr/>
        </p:nvPicPr>
        <p:blipFill>
          <a:blip r:embed="rId5"/>
          <a:stretch>
            <a:fillRect/>
          </a:stretch>
        </p:blipFill>
        <p:spPr>
          <a:xfrm>
            <a:off x="1685895" y="4545347"/>
            <a:ext cx="7439319" cy="1530680"/>
          </a:xfrm>
          <a:prstGeom prst="rect">
            <a:avLst/>
          </a:prstGeom>
        </p:spPr>
      </p:pic>
      <p:cxnSp>
        <p:nvCxnSpPr>
          <p:cNvPr id="16" name="Straight Arrow Connector 15">
            <a:extLst>
              <a:ext uri="{FF2B5EF4-FFF2-40B4-BE49-F238E27FC236}">
                <a16:creationId xmlns:a16="http://schemas.microsoft.com/office/drawing/2014/main" id="{5A0A821D-84D8-40CF-91A3-4AF6C9878080}"/>
              </a:ext>
            </a:extLst>
          </p:cNvPr>
          <p:cNvCxnSpPr/>
          <p:nvPr/>
        </p:nvCxnSpPr>
        <p:spPr>
          <a:xfrm flipH="1" flipV="1">
            <a:off x="5654351" y="2556588"/>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1D126DC-8516-467E-B230-1B9E4871D326}"/>
              </a:ext>
            </a:extLst>
          </p:cNvPr>
          <p:cNvCxnSpPr/>
          <p:nvPr/>
        </p:nvCxnSpPr>
        <p:spPr>
          <a:xfrm flipH="1" flipV="1">
            <a:off x="6986909" y="3980139"/>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0F7BA7-94EC-4E06-8B47-728A31C50E35}"/>
              </a:ext>
            </a:extLst>
          </p:cNvPr>
          <p:cNvCxnSpPr>
            <a:cxnSpLocks/>
          </p:cNvCxnSpPr>
          <p:nvPr/>
        </p:nvCxnSpPr>
        <p:spPr>
          <a:xfrm flipH="1">
            <a:off x="4609322" y="4637314"/>
            <a:ext cx="587829" cy="180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444CE4-3797-450A-B71A-7FF4B2BA68DF}"/>
              </a:ext>
            </a:extLst>
          </p:cNvPr>
          <p:cNvSpPr txBox="1"/>
          <p:nvPr/>
        </p:nvSpPr>
        <p:spPr>
          <a:xfrm>
            <a:off x="5197151" y="4461456"/>
            <a:ext cx="3167562" cy="276999"/>
          </a:xfrm>
          <a:prstGeom prst="rect">
            <a:avLst/>
          </a:prstGeom>
          <a:noFill/>
        </p:spPr>
        <p:txBody>
          <a:bodyPr wrap="square" rtlCol="0">
            <a:spAutoFit/>
          </a:bodyPr>
          <a:lstStyle/>
          <a:p>
            <a:r>
              <a:rPr lang="en-US" sz="1200" dirty="0"/>
              <a:t>Snapshot creation confirmed</a:t>
            </a:r>
          </a:p>
        </p:txBody>
      </p:sp>
    </p:spTree>
    <p:extLst>
      <p:ext uri="{BB962C8B-B14F-4D97-AF65-F5344CB8AC3E}">
        <p14:creationId xmlns:p14="http://schemas.microsoft.com/office/powerpoint/2010/main" val="380877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08B4-1B22-4BB9-8EC3-0E9C849DCBFD}"/>
              </a:ext>
            </a:extLst>
          </p:cNvPr>
          <p:cNvSpPr>
            <a:spLocks noGrp="1"/>
          </p:cNvSpPr>
          <p:nvPr>
            <p:ph type="title"/>
          </p:nvPr>
        </p:nvSpPr>
        <p:spPr/>
        <p:txBody>
          <a:bodyPr/>
          <a:lstStyle/>
          <a:p>
            <a:r>
              <a:rPr lang="en-US" dirty="0"/>
              <a:t>Snapshot Pipeline Reports - Errors</a:t>
            </a:r>
          </a:p>
        </p:txBody>
      </p:sp>
      <p:sp>
        <p:nvSpPr>
          <p:cNvPr id="3" name="Content Placeholder 2">
            <a:extLst>
              <a:ext uri="{FF2B5EF4-FFF2-40B4-BE49-F238E27FC236}">
                <a16:creationId xmlns:a16="http://schemas.microsoft.com/office/drawing/2014/main" id="{3A174605-ACC4-46C0-A655-77271BF132F4}"/>
              </a:ext>
            </a:extLst>
          </p:cNvPr>
          <p:cNvSpPr>
            <a:spLocks noGrp="1"/>
          </p:cNvSpPr>
          <p:nvPr>
            <p:ph idx="1"/>
          </p:nvPr>
        </p:nvSpPr>
        <p:spPr/>
        <p:txBody>
          <a:bodyPr/>
          <a:lstStyle/>
          <a:p>
            <a:r>
              <a:rPr lang="en-US" dirty="0"/>
              <a:t>You can view your errors through Data Pipeline</a:t>
            </a:r>
          </a:p>
        </p:txBody>
      </p:sp>
      <p:sp>
        <p:nvSpPr>
          <p:cNvPr id="4" name="Slide Number Placeholder 3">
            <a:extLst>
              <a:ext uri="{FF2B5EF4-FFF2-40B4-BE49-F238E27FC236}">
                <a16:creationId xmlns:a16="http://schemas.microsoft.com/office/drawing/2014/main" id="{BBB45DB6-A0D4-435E-89B5-91BE5EE5F28D}"/>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6" name="Picture 5">
            <a:extLst>
              <a:ext uri="{FF2B5EF4-FFF2-40B4-BE49-F238E27FC236}">
                <a16:creationId xmlns:a16="http://schemas.microsoft.com/office/drawing/2014/main" id="{63B1F95A-B7A5-4BA4-9F4A-0BDA47C11C81}"/>
              </a:ext>
            </a:extLst>
          </p:cNvPr>
          <p:cNvPicPr>
            <a:picLocks noChangeAspect="1"/>
          </p:cNvPicPr>
          <p:nvPr/>
        </p:nvPicPr>
        <p:blipFill>
          <a:blip r:embed="rId2"/>
          <a:stretch>
            <a:fillRect/>
          </a:stretch>
        </p:blipFill>
        <p:spPr>
          <a:xfrm>
            <a:off x="510336" y="1899893"/>
            <a:ext cx="1686160" cy="1667108"/>
          </a:xfrm>
          <a:prstGeom prst="rect">
            <a:avLst/>
          </a:prstGeom>
        </p:spPr>
      </p:pic>
      <p:pic>
        <p:nvPicPr>
          <p:cNvPr id="8" name="Picture 7">
            <a:extLst>
              <a:ext uri="{FF2B5EF4-FFF2-40B4-BE49-F238E27FC236}">
                <a16:creationId xmlns:a16="http://schemas.microsoft.com/office/drawing/2014/main" id="{E0AF6E82-873D-4E3E-8FAA-9839FAE2404A}"/>
              </a:ext>
            </a:extLst>
          </p:cNvPr>
          <p:cNvPicPr>
            <a:picLocks noChangeAspect="1"/>
          </p:cNvPicPr>
          <p:nvPr/>
        </p:nvPicPr>
        <p:blipFill>
          <a:blip r:embed="rId3"/>
          <a:stretch>
            <a:fillRect/>
          </a:stretch>
        </p:blipFill>
        <p:spPr>
          <a:xfrm>
            <a:off x="2196496" y="2024447"/>
            <a:ext cx="6829190" cy="1341898"/>
          </a:xfrm>
          <a:prstGeom prst="rect">
            <a:avLst/>
          </a:prstGeom>
        </p:spPr>
      </p:pic>
      <p:pic>
        <p:nvPicPr>
          <p:cNvPr id="10" name="Picture 9">
            <a:extLst>
              <a:ext uri="{FF2B5EF4-FFF2-40B4-BE49-F238E27FC236}">
                <a16:creationId xmlns:a16="http://schemas.microsoft.com/office/drawing/2014/main" id="{2002EA7F-D80A-4ADD-A6EA-5FB8CB70B898}"/>
              </a:ext>
            </a:extLst>
          </p:cNvPr>
          <p:cNvPicPr>
            <a:picLocks noChangeAspect="1"/>
          </p:cNvPicPr>
          <p:nvPr/>
        </p:nvPicPr>
        <p:blipFill>
          <a:blip r:embed="rId4"/>
          <a:stretch>
            <a:fillRect/>
          </a:stretch>
        </p:blipFill>
        <p:spPr>
          <a:xfrm>
            <a:off x="0" y="3689649"/>
            <a:ext cx="9144000" cy="2291417"/>
          </a:xfrm>
          <a:prstGeom prst="rect">
            <a:avLst/>
          </a:prstGeom>
        </p:spPr>
      </p:pic>
      <p:cxnSp>
        <p:nvCxnSpPr>
          <p:cNvPr id="11" name="Straight Arrow Connector 10">
            <a:extLst>
              <a:ext uri="{FF2B5EF4-FFF2-40B4-BE49-F238E27FC236}">
                <a16:creationId xmlns:a16="http://schemas.microsoft.com/office/drawing/2014/main" id="{3914498B-4067-4849-89A8-F44EF174E934}"/>
              </a:ext>
            </a:extLst>
          </p:cNvPr>
          <p:cNvCxnSpPr/>
          <p:nvPr/>
        </p:nvCxnSpPr>
        <p:spPr>
          <a:xfrm flipH="1" flipV="1">
            <a:off x="7828126" y="312447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C2EB8E-67A4-40D1-8722-0723E5693BC6}"/>
              </a:ext>
            </a:extLst>
          </p:cNvPr>
          <p:cNvCxnSpPr/>
          <p:nvPr/>
        </p:nvCxnSpPr>
        <p:spPr>
          <a:xfrm flipH="1" flipV="1">
            <a:off x="4236098" y="289804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404815-7382-478D-9751-977798A2D0B5}"/>
              </a:ext>
            </a:extLst>
          </p:cNvPr>
          <p:cNvCxnSpPr/>
          <p:nvPr/>
        </p:nvCxnSpPr>
        <p:spPr>
          <a:xfrm flipH="1" flipV="1">
            <a:off x="4707294" y="5907970"/>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C6814A-6A49-41E2-B504-5C35A13CB6EF}"/>
              </a:ext>
            </a:extLst>
          </p:cNvPr>
          <p:cNvSpPr txBox="1"/>
          <p:nvPr/>
        </p:nvSpPr>
        <p:spPr>
          <a:xfrm>
            <a:off x="4660564" y="3257096"/>
            <a:ext cx="3167562" cy="276999"/>
          </a:xfrm>
          <a:prstGeom prst="rect">
            <a:avLst/>
          </a:prstGeom>
          <a:noFill/>
        </p:spPr>
        <p:txBody>
          <a:bodyPr wrap="square" rtlCol="0">
            <a:spAutoFit/>
          </a:bodyPr>
          <a:lstStyle/>
          <a:p>
            <a:r>
              <a:rPr lang="en-US" sz="1200" dirty="0"/>
              <a:t>Select warnings and/or errors</a:t>
            </a:r>
          </a:p>
        </p:txBody>
      </p:sp>
      <p:sp>
        <p:nvSpPr>
          <p:cNvPr id="15" name="TextBox 14">
            <a:extLst>
              <a:ext uri="{FF2B5EF4-FFF2-40B4-BE49-F238E27FC236}">
                <a16:creationId xmlns:a16="http://schemas.microsoft.com/office/drawing/2014/main" id="{D45D2B49-85BB-4619-97A8-B7E69B5CE1C0}"/>
              </a:ext>
            </a:extLst>
          </p:cNvPr>
          <p:cNvSpPr txBox="1"/>
          <p:nvPr/>
        </p:nvSpPr>
        <p:spPr>
          <a:xfrm>
            <a:off x="4660564" y="6248365"/>
            <a:ext cx="3167562" cy="461665"/>
          </a:xfrm>
          <a:prstGeom prst="rect">
            <a:avLst/>
          </a:prstGeom>
          <a:noFill/>
        </p:spPr>
        <p:txBody>
          <a:bodyPr wrap="square" rtlCol="0">
            <a:spAutoFit/>
          </a:bodyPr>
          <a:lstStyle/>
          <a:p>
            <a:r>
              <a:rPr lang="en-US" sz="1200" dirty="0"/>
              <a:t>Click “view details” to see which students are flagging errors</a:t>
            </a:r>
          </a:p>
        </p:txBody>
      </p:sp>
    </p:spTree>
    <p:extLst>
      <p:ext uri="{BB962C8B-B14F-4D97-AF65-F5344CB8AC3E}">
        <p14:creationId xmlns:p14="http://schemas.microsoft.com/office/powerpoint/2010/main" val="448873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15DF-28AF-411A-B6C5-A2FCFA85D245}"/>
              </a:ext>
            </a:extLst>
          </p:cNvPr>
          <p:cNvSpPr>
            <a:spLocks noGrp="1"/>
          </p:cNvSpPr>
          <p:nvPr>
            <p:ph type="title"/>
          </p:nvPr>
        </p:nvSpPr>
        <p:spPr/>
        <p:txBody>
          <a:bodyPr/>
          <a:lstStyle/>
          <a:p>
            <a:r>
              <a:rPr lang="en-US" dirty="0"/>
              <a:t>Snapshot Cognos Reports</a:t>
            </a:r>
          </a:p>
        </p:txBody>
      </p:sp>
      <p:sp>
        <p:nvSpPr>
          <p:cNvPr id="4" name="Slide Number Placeholder 3">
            <a:extLst>
              <a:ext uri="{FF2B5EF4-FFF2-40B4-BE49-F238E27FC236}">
                <a16:creationId xmlns:a16="http://schemas.microsoft.com/office/drawing/2014/main" id="{86B898B2-094A-4CF1-B663-7C01C0210C13}"/>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5" name="Picture 4">
            <a:extLst>
              <a:ext uri="{FF2B5EF4-FFF2-40B4-BE49-F238E27FC236}">
                <a16:creationId xmlns:a16="http://schemas.microsoft.com/office/drawing/2014/main" id="{48D0D566-C758-407A-B8A9-E54CF99257C6}"/>
              </a:ext>
            </a:extLst>
          </p:cNvPr>
          <p:cNvPicPr>
            <a:picLocks noChangeAspect="1"/>
          </p:cNvPicPr>
          <p:nvPr/>
        </p:nvPicPr>
        <p:blipFill>
          <a:blip r:embed="rId2"/>
          <a:stretch>
            <a:fillRect/>
          </a:stretch>
        </p:blipFill>
        <p:spPr>
          <a:xfrm>
            <a:off x="947695" y="1371600"/>
            <a:ext cx="3850363" cy="4675441"/>
          </a:xfrm>
          <a:prstGeom prst="rect">
            <a:avLst/>
          </a:prstGeom>
        </p:spPr>
      </p:pic>
      <p:sp>
        <p:nvSpPr>
          <p:cNvPr id="6" name="Right Arrow 4">
            <a:extLst>
              <a:ext uri="{FF2B5EF4-FFF2-40B4-BE49-F238E27FC236}">
                <a16:creationId xmlns:a16="http://schemas.microsoft.com/office/drawing/2014/main" id="{DC383F29-6B02-4DAD-B41C-9185E37FD95B}"/>
              </a:ext>
            </a:extLst>
          </p:cNvPr>
          <p:cNvSpPr/>
          <p:nvPr/>
        </p:nvSpPr>
        <p:spPr>
          <a:xfrm rot="10800000">
            <a:off x="3684180" y="5257800"/>
            <a:ext cx="417194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599D9D84-D7EA-4140-ABDC-4A8387C073BA}"/>
              </a:ext>
            </a:extLst>
          </p:cNvPr>
          <p:cNvSpPr txBox="1"/>
          <p:nvPr/>
        </p:nvSpPr>
        <p:spPr>
          <a:xfrm>
            <a:off x="4180750" y="5339834"/>
            <a:ext cx="3675379" cy="369332"/>
          </a:xfrm>
          <a:prstGeom prst="rect">
            <a:avLst/>
          </a:prstGeom>
          <a:noFill/>
        </p:spPr>
        <p:txBody>
          <a:bodyPr wrap="square" rtlCol="0">
            <a:spAutoFit/>
          </a:bodyPr>
          <a:lstStyle/>
          <a:p>
            <a:r>
              <a:rPr lang="en-US" dirty="0">
                <a:solidFill>
                  <a:prstClr val="black"/>
                </a:solidFill>
              </a:rPr>
              <a:t>These are the Snapshot Error Reports </a:t>
            </a:r>
          </a:p>
        </p:txBody>
      </p:sp>
    </p:spTree>
    <p:extLst>
      <p:ext uri="{BB962C8B-B14F-4D97-AF65-F5344CB8AC3E}">
        <p14:creationId xmlns:p14="http://schemas.microsoft.com/office/powerpoint/2010/main" val="366171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6E94-697A-4312-A3CF-CA092716F292}"/>
              </a:ext>
            </a:extLst>
          </p:cNvPr>
          <p:cNvSpPr>
            <a:spLocks noGrp="1"/>
          </p:cNvSpPr>
          <p:nvPr>
            <p:ph type="title"/>
          </p:nvPr>
        </p:nvSpPr>
        <p:spPr/>
        <p:txBody>
          <a:bodyPr/>
          <a:lstStyle/>
          <a:p>
            <a:r>
              <a:rPr lang="en-US" dirty="0"/>
              <a:t>Common Snapshot Errors</a:t>
            </a:r>
          </a:p>
        </p:txBody>
      </p:sp>
      <p:sp>
        <p:nvSpPr>
          <p:cNvPr id="4" name="Slide Number Placeholder 3">
            <a:extLst>
              <a:ext uri="{FF2B5EF4-FFF2-40B4-BE49-F238E27FC236}">
                <a16:creationId xmlns:a16="http://schemas.microsoft.com/office/drawing/2014/main" id="{9782E0FB-3009-4C8C-A734-9559A45FDD02}"/>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5" name="Content Placeholder 1">
            <a:extLst>
              <a:ext uri="{FF2B5EF4-FFF2-40B4-BE49-F238E27FC236}">
                <a16:creationId xmlns:a16="http://schemas.microsoft.com/office/drawing/2014/main" id="{7DDA7B55-C259-4FF2-B191-73585D1CC00F}"/>
              </a:ext>
            </a:extLst>
          </p:cNvPr>
          <p:cNvSpPr>
            <a:spLocks noGrp="1"/>
          </p:cNvSpPr>
          <p:nvPr>
            <p:ph idx="1"/>
          </p:nvPr>
        </p:nvSpPr>
        <p:spPr>
          <a:xfrm>
            <a:off x="628650" y="1920876"/>
            <a:ext cx="7886700" cy="1690072"/>
          </a:xfrm>
        </p:spPr>
        <p:txBody>
          <a:bodyPr/>
          <a:lstStyle/>
          <a:p>
            <a:pPr marL="0" indent="0">
              <a:buNone/>
            </a:pPr>
            <a:r>
              <a:rPr lang="en-US" dirty="0"/>
              <a:t>All Snapshot level errors are posted in the Student End of Year Business Rules file. </a:t>
            </a:r>
          </a:p>
          <a:p>
            <a:pPr marL="1028700" lvl="1" indent="-342900"/>
            <a:r>
              <a:rPr lang="en-US" dirty="0"/>
              <a:t>You can find the file on the Student End of Year </a:t>
            </a:r>
            <a:r>
              <a:rPr lang="en-US" dirty="0">
                <a:hlinkClick r:id="rId2"/>
              </a:rPr>
              <a:t>website</a:t>
            </a:r>
            <a:endParaRPr lang="en-US" dirty="0"/>
          </a:p>
          <a:p>
            <a:pPr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4A41B504-7AD9-4236-BA51-B8344B30E1B0}"/>
              </a:ext>
            </a:extLst>
          </p:cNvPr>
          <p:cNvPicPr>
            <a:picLocks noChangeAspect="1"/>
          </p:cNvPicPr>
          <p:nvPr/>
        </p:nvPicPr>
        <p:blipFill>
          <a:blip r:embed="rId3"/>
          <a:stretch>
            <a:fillRect/>
          </a:stretch>
        </p:blipFill>
        <p:spPr>
          <a:xfrm>
            <a:off x="1423548" y="3771033"/>
            <a:ext cx="6296904" cy="1247949"/>
          </a:xfrm>
          <a:prstGeom prst="rect">
            <a:avLst/>
          </a:prstGeom>
        </p:spPr>
      </p:pic>
      <p:cxnSp>
        <p:nvCxnSpPr>
          <p:cNvPr id="8" name="Straight Arrow Connector 7">
            <a:extLst>
              <a:ext uri="{FF2B5EF4-FFF2-40B4-BE49-F238E27FC236}">
                <a16:creationId xmlns:a16="http://schemas.microsoft.com/office/drawing/2014/main" id="{AEC098A5-99B0-4764-B885-C663C2C472E9}"/>
              </a:ext>
            </a:extLst>
          </p:cNvPr>
          <p:cNvCxnSpPr>
            <a:cxnSpLocks/>
          </p:cNvCxnSpPr>
          <p:nvPr/>
        </p:nvCxnSpPr>
        <p:spPr>
          <a:xfrm flipH="1">
            <a:off x="4749282" y="2976465"/>
            <a:ext cx="1903445" cy="1170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248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958C-39FD-47A7-B7A6-793C8034B5AD}"/>
              </a:ext>
            </a:extLst>
          </p:cNvPr>
          <p:cNvSpPr>
            <a:spLocks noGrp="1"/>
          </p:cNvSpPr>
          <p:nvPr>
            <p:ph type="title"/>
          </p:nvPr>
        </p:nvSpPr>
        <p:spPr/>
        <p:txBody>
          <a:bodyPr/>
          <a:lstStyle/>
          <a:p>
            <a:r>
              <a:rPr lang="en-US" dirty="0"/>
              <a:t>Entry and Exit Types</a:t>
            </a:r>
          </a:p>
        </p:txBody>
      </p:sp>
      <p:sp>
        <p:nvSpPr>
          <p:cNvPr id="3" name="Content Placeholder 2">
            <a:extLst>
              <a:ext uri="{FF2B5EF4-FFF2-40B4-BE49-F238E27FC236}">
                <a16:creationId xmlns:a16="http://schemas.microsoft.com/office/drawing/2014/main" id="{8C695B60-CD08-4D10-A01D-A67D059BFF88}"/>
              </a:ext>
            </a:extLst>
          </p:cNvPr>
          <p:cNvSpPr>
            <a:spLocks noGrp="1"/>
          </p:cNvSpPr>
          <p:nvPr>
            <p:ph idx="1"/>
          </p:nvPr>
        </p:nvSpPr>
        <p:spPr/>
        <p:txBody>
          <a:bodyPr/>
          <a:lstStyle/>
          <a:p>
            <a:r>
              <a:rPr lang="en-US" dirty="0"/>
              <a:t>Entry and exit types and dates are used to track an overview of a student’s enrollment throughout the year. </a:t>
            </a:r>
          </a:p>
          <a:p>
            <a:endParaRPr lang="en-US" dirty="0"/>
          </a:p>
          <a:p>
            <a:r>
              <a:rPr lang="en-US" dirty="0"/>
              <a:t>A full list of the possible Entry and Exit types are available in the Student School Association (SSA) file format:</a:t>
            </a:r>
          </a:p>
          <a:p>
            <a:pPr marL="1028700" lvl="1" indent="-342900"/>
            <a:r>
              <a:rPr lang="en-US" dirty="0"/>
              <a:t>On the </a:t>
            </a:r>
            <a:r>
              <a:rPr lang="en-US" dirty="0">
                <a:hlinkClick r:id="rId2"/>
              </a:rPr>
              <a:t>Student Interchange website</a:t>
            </a:r>
            <a:endParaRPr lang="en-US" dirty="0"/>
          </a:p>
          <a:p>
            <a:endParaRPr lang="en-US" dirty="0"/>
          </a:p>
        </p:txBody>
      </p:sp>
      <p:sp>
        <p:nvSpPr>
          <p:cNvPr id="4" name="Slide Number Placeholder 3">
            <a:extLst>
              <a:ext uri="{FF2B5EF4-FFF2-40B4-BE49-F238E27FC236}">
                <a16:creationId xmlns:a16="http://schemas.microsoft.com/office/drawing/2014/main" id="{CE8CBA8C-FB47-4097-9362-FC6E3920C48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6" name="Picture 5">
            <a:extLst>
              <a:ext uri="{FF2B5EF4-FFF2-40B4-BE49-F238E27FC236}">
                <a16:creationId xmlns:a16="http://schemas.microsoft.com/office/drawing/2014/main" id="{81C06664-A19B-4C4B-AE03-3ADACBC89C48}"/>
              </a:ext>
            </a:extLst>
          </p:cNvPr>
          <p:cNvPicPr>
            <a:picLocks noChangeAspect="1"/>
          </p:cNvPicPr>
          <p:nvPr/>
        </p:nvPicPr>
        <p:blipFill>
          <a:blip r:embed="rId3"/>
          <a:stretch>
            <a:fillRect/>
          </a:stretch>
        </p:blipFill>
        <p:spPr>
          <a:xfrm>
            <a:off x="777940" y="3842454"/>
            <a:ext cx="6611410" cy="2522272"/>
          </a:xfrm>
          <a:prstGeom prst="rect">
            <a:avLst/>
          </a:prstGeom>
        </p:spPr>
      </p:pic>
      <p:cxnSp>
        <p:nvCxnSpPr>
          <p:cNvPr id="7" name="Straight Arrow Connector 6">
            <a:extLst>
              <a:ext uri="{FF2B5EF4-FFF2-40B4-BE49-F238E27FC236}">
                <a16:creationId xmlns:a16="http://schemas.microsoft.com/office/drawing/2014/main" id="{D0A4A455-0506-43CF-9B34-81AD10E393CD}"/>
              </a:ext>
            </a:extLst>
          </p:cNvPr>
          <p:cNvCxnSpPr>
            <a:cxnSpLocks/>
          </p:cNvCxnSpPr>
          <p:nvPr/>
        </p:nvCxnSpPr>
        <p:spPr>
          <a:xfrm flipH="1">
            <a:off x="5178491" y="3390346"/>
            <a:ext cx="541174" cy="132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7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SEY Snapshot Overview</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Entry Type – Indicates how a student entered the school or district</a:t>
            </a:r>
          </a:p>
          <a:p>
            <a:pPr lvl="1"/>
            <a:r>
              <a:rPr lang="en-US" altLang="en-US" dirty="0"/>
              <a:t>02 – Continuous in same school (start of year)</a:t>
            </a:r>
          </a:p>
          <a:p>
            <a:pPr lvl="1"/>
            <a:r>
              <a:rPr lang="en-US" altLang="en-US" dirty="0"/>
              <a:t>05 – Transfer from out of country </a:t>
            </a:r>
          </a:p>
          <a:p>
            <a:pPr lvl="1"/>
            <a:r>
              <a:rPr lang="en-US" altLang="en-US" dirty="0"/>
              <a:t>11 – Transfer from school in same district</a:t>
            </a:r>
          </a:p>
          <a:p>
            <a:pPr lvl="1"/>
            <a:r>
              <a:rPr lang="en-US" altLang="en-US" dirty="0"/>
              <a:t>13 - Transfer from another district</a:t>
            </a:r>
          </a:p>
          <a:p>
            <a:pPr lvl="1"/>
            <a:r>
              <a:rPr lang="en-US" altLang="en-US" dirty="0"/>
              <a:t>14 – Transfer from out of state </a:t>
            </a:r>
          </a:p>
          <a:p>
            <a:pPr lvl="1"/>
            <a:r>
              <a:rPr lang="en-US" altLang="en-US" dirty="0"/>
              <a:t>70 – Return to school after transferring to a GED program</a:t>
            </a:r>
          </a:p>
          <a:p>
            <a:pPr marL="365760" lvl="1" indent="0">
              <a:buNone/>
            </a:pPr>
            <a:endParaRPr lang="en-US" altLang="en-US" sz="2600" dirty="0"/>
          </a:p>
        </p:txBody>
      </p:sp>
    </p:spTree>
    <p:extLst>
      <p:ext uri="{BB962C8B-B14F-4D97-AF65-F5344CB8AC3E}">
        <p14:creationId xmlns:p14="http://schemas.microsoft.com/office/powerpoint/2010/main" val="3750092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Exit Type – Indicates how a student exits the school or district</a:t>
            </a:r>
          </a:p>
          <a:p>
            <a:pPr lvl="1"/>
            <a:r>
              <a:rPr lang="en-US" altLang="en-US" dirty="0"/>
              <a:t>11 – Transfer to school in same district</a:t>
            </a:r>
          </a:p>
          <a:p>
            <a:pPr lvl="1"/>
            <a:r>
              <a:rPr lang="en-US" altLang="en-US" dirty="0"/>
              <a:t>13 – Transfer to another district</a:t>
            </a:r>
          </a:p>
          <a:p>
            <a:pPr lvl="1"/>
            <a:r>
              <a:rPr lang="en-US" altLang="en-US" dirty="0"/>
              <a:t>40 – Drop out</a:t>
            </a:r>
          </a:p>
          <a:p>
            <a:pPr lvl="1"/>
            <a:r>
              <a:rPr lang="en-US" altLang="en-US" dirty="0"/>
              <a:t>90 – Graduate</a:t>
            </a:r>
          </a:p>
          <a:p>
            <a:pPr lvl="1"/>
            <a:r>
              <a:rPr lang="en-US" altLang="en-US" dirty="0"/>
              <a:t>00 – Student finished the year at the school</a:t>
            </a:r>
          </a:p>
          <a:p>
            <a:pPr lvl="1"/>
            <a:endParaRPr lang="en-US" dirty="0"/>
          </a:p>
          <a:p>
            <a:pPr marL="457200" lvl="1" indent="0">
              <a:buNone/>
            </a:pPr>
            <a:endParaRPr lang="en-US" altLang="en-US" dirty="0"/>
          </a:p>
          <a:p>
            <a:pPr marL="365760" lvl="1" indent="0">
              <a:buNone/>
            </a:pPr>
            <a:endParaRPr lang="en-US" altLang="en-US" dirty="0"/>
          </a:p>
          <a:p>
            <a:endParaRPr lang="en-US" altLang="en-US" sz="2800" dirty="0"/>
          </a:p>
          <a:p>
            <a:endParaRPr lang="en-US" altLang="en-US" sz="900" dirty="0"/>
          </a:p>
        </p:txBody>
      </p:sp>
    </p:spTree>
    <p:extLst>
      <p:ext uri="{BB962C8B-B14F-4D97-AF65-F5344CB8AC3E}">
        <p14:creationId xmlns:p14="http://schemas.microsoft.com/office/powerpoint/2010/main" val="322325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Wingdings" panose="05000000000000000000" pitchFamily="2" charset="2"/>
              <a:buChar char="Ø"/>
            </a:pPr>
            <a:r>
              <a:rPr lang="en-US" altLang="en-US" sz="2000" dirty="0"/>
              <a:t>Student returns from prior year (Entry Type 02)</a:t>
            </a:r>
          </a:p>
          <a:p>
            <a:pPr marL="342900" indent="-342900">
              <a:buFont typeface="Wingdings" panose="05000000000000000000" pitchFamily="2" charset="2"/>
              <a:buChar char="Ø"/>
            </a:pPr>
            <a:r>
              <a:rPr lang="en-US" altLang="en-US" sz="2000" dirty="0"/>
              <a:t>Student exits to transfer to another district (Exit Type 13)</a:t>
            </a:r>
          </a:p>
          <a:p>
            <a:pPr marL="342900" indent="-342900">
              <a:buFont typeface="Wingdings" panose="05000000000000000000" pitchFamily="2" charset="2"/>
              <a:buChar char="Ø"/>
            </a:pPr>
            <a:r>
              <a:rPr lang="en-US" altLang="en-US" sz="2000" dirty="0"/>
              <a:t>Later in the year student comes back from another district (Entry Type 13)</a:t>
            </a:r>
          </a:p>
          <a:p>
            <a:pPr marL="342900" indent="-342900">
              <a:buFont typeface="Wingdings" panose="05000000000000000000" pitchFamily="2" charset="2"/>
              <a:buChar char="Ø"/>
            </a:pPr>
            <a:r>
              <a:rPr lang="en-US" altLang="en-US" sz="2000" dirty="0"/>
              <a:t>Student exits for the summer (Exit Type 00)</a:t>
            </a:r>
          </a:p>
        </p:txBody>
      </p:sp>
      <p:graphicFrame>
        <p:nvGraphicFramePr>
          <p:cNvPr id="2" name="Table 1"/>
          <p:cNvGraphicFramePr>
            <a:graphicFrameLocks noGrp="1"/>
          </p:cNvGraphicFramePr>
          <p:nvPr/>
        </p:nvGraphicFramePr>
        <p:xfrm>
          <a:off x="501174" y="4054049"/>
          <a:ext cx="7432992" cy="116884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337256">
                <a:tc>
                  <a:txBody>
                    <a:bodyPr/>
                    <a:lstStyle/>
                    <a:p>
                      <a:r>
                        <a:rPr lang="en-US" dirty="0"/>
                        <a:t>District</a:t>
                      </a:r>
                    </a:p>
                  </a:txBody>
                  <a:tcPr/>
                </a:tc>
                <a:tc>
                  <a:txBody>
                    <a:bodyPr/>
                    <a:lstStyle/>
                    <a:p>
                      <a:r>
                        <a:rPr lang="en-US" dirty="0"/>
                        <a:t>SASID</a:t>
                      </a:r>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37256">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08212016</a:t>
                      </a:r>
                    </a:p>
                  </a:txBody>
                  <a:tcPr/>
                </a:tc>
                <a:tc>
                  <a:txBody>
                    <a:bodyPr/>
                    <a:lstStyle/>
                    <a:p>
                      <a:pPr algn="ctr"/>
                      <a:r>
                        <a:rPr lang="en-US" dirty="0"/>
                        <a:t>02</a:t>
                      </a:r>
                    </a:p>
                  </a:txBody>
                  <a:tcPr/>
                </a:tc>
                <a:tc>
                  <a:txBody>
                    <a:bodyPr/>
                    <a:lstStyle/>
                    <a:p>
                      <a:pPr algn="ctr"/>
                      <a:r>
                        <a:rPr lang="en-US" dirty="0"/>
                        <a:t>10022016</a:t>
                      </a:r>
                    </a:p>
                  </a:txBody>
                  <a:tcPr/>
                </a:tc>
                <a:tc>
                  <a:txBody>
                    <a:bodyPr/>
                    <a:lstStyle/>
                    <a:p>
                      <a:pPr algn="ctr"/>
                      <a:r>
                        <a:rPr lang="en-US" dirty="0"/>
                        <a:t>13</a:t>
                      </a:r>
                    </a:p>
                  </a:txBody>
                  <a:tcPr/>
                </a:tc>
                <a:extLst>
                  <a:ext uri="{0D108BD9-81ED-4DB2-BD59-A6C34878D82A}">
                    <a16:rowId xmlns:a16="http://schemas.microsoft.com/office/drawing/2014/main" val="10001"/>
                  </a:ext>
                </a:extLst>
              </a:tr>
              <a:tr h="437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0180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1234567890</a:t>
                      </a:r>
                    </a:p>
                  </a:txBody>
                  <a:tcPr/>
                </a:tc>
                <a:tc>
                  <a:txBody>
                    <a:bodyPr/>
                    <a:lstStyle/>
                    <a:p>
                      <a:pPr algn="ctr"/>
                      <a:r>
                        <a:rPr lang="en-US" dirty="0"/>
                        <a:t>12102016</a:t>
                      </a:r>
                    </a:p>
                  </a:txBody>
                  <a:tcPr/>
                </a:tc>
                <a:tc>
                  <a:txBody>
                    <a:bodyPr/>
                    <a:lstStyle/>
                    <a:p>
                      <a:pPr algn="ctr"/>
                      <a:r>
                        <a:rPr lang="en-US" dirty="0"/>
                        <a:t>13</a:t>
                      </a:r>
                    </a:p>
                  </a:txBody>
                  <a:tcPr/>
                </a:tc>
                <a:tc>
                  <a:txBody>
                    <a:bodyPr/>
                    <a:lstStyle/>
                    <a:p>
                      <a:pPr algn="ctr"/>
                      <a:r>
                        <a:rPr lang="en-US" dirty="0"/>
                        <a:t>00000000</a:t>
                      </a:r>
                    </a:p>
                  </a:txBody>
                  <a:tcPr/>
                </a:tc>
                <a:tc>
                  <a:txBody>
                    <a:bodyPr/>
                    <a:lstStyle/>
                    <a:p>
                      <a:pPr algn="ctr"/>
                      <a:r>
                        <a:rPr lang="en-US" dirty="0"/>
                        <a:t>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174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Common Errors</a:t>
            </a:r>
          </a:p>
        </p:txBody>
      </p:sp>
      <p:graphicFrame>
        <p:nvGraphicFramePr>
          <p:cNvPr id="6" name="Table 5"/>
          <p:cNvGraphicFramePr>
            <a:graphicFrameLocks noGrp="1"/>
          </p:cNvGraphicFramePr>
          <p:nvPr>
            <p:extLst>
              <p:ext uri="{D42A27DB-BD31-4B8C-83A1-F6EECF244321}">
                <p14:modId xmlns:p14="http://schemas.microsoft.com/office/powerpoint/2010/main" val="3658192372"/>
              </p:ext>
            </p:extLst>
          </p:nvPr>
        </p:nvGraphicFramePr>
        <p:xfrm>
          <a:off x="180754" y="1586038"/>
          <a:ext cx="8636676" cy="4512645"/>
        </p:xfrm>
        <a:graphic>
          <a:graphicData uri="http://schemas.openxmlformats.org/drawingml/2006/table">
            <a:tbl>
              <a:tblPr>
                <a:tableStyleId>{10A1B5D5-9B99-4C35-A422-299274C87663}</a:tableStyleId>
              </a:tblPr>
              <a:tblGrid>
                <a:gridCol w="650675">
                  <a:extLst>
                    <a:ext uri="{9D8B030D-6E8A-4147-A177-3AD203B41FA5}">
                      <a16:colId xmlns:a16="http://schemas.microsoft.com/office/drawing/2014/main" val="20000"/>
                    </a:ext>
                  </a:extLst>
                </a:gridCol>
                <a:gridCol w="7986001">
                  <a:extLst>
                    <a:ext uri="{9D8B030D-6E8A-4147-A177-3AD203B41FA5}">
                      <a16:colId xmlns:a16="http://schemas.microsoft.com/office/drawing/2014/main" val="20001"/>
                    </a:ext>
                  </a:extLst>
                </a:gridCol>
              </a:tblGrid>
              <a:tr h="181740">
                <a:tc>
                  <a:txBody>
                    <a:bodyPr/>
                    <a:lstStyle/>
                    <a:p>
                      <a:r>
                        <a:rPr lang="en-US" sz="1400" dirty="0"/>
                        <a:t>SE091</a:t>
                      </a:r>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Students with Exit Type Code 11 should be followed by record with Entry Type Code 11 or 12. </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1790">
                <a:tc>
                  <a:txBody>
                    <a:bodyPr/>
                    <a:lstStyle/>
                    <a:p>
                      <a:r>
                        <a:rPr lang="en-US" sz="1400" dirty="0"/>
                        <a:t>SE099</a:t>
                      </a:r>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p>
                      <a:r>
                        <a:rPr lang="en-US" sz="1400" dirty="0"/>
                        <a:t>Entry Code must &lt;&gt; 11 where Grade &lt;&gt; lowest grade for the school code and where no previous record</a:t>
                      </a:r>
                    </a:p>
                    <a:p>
                      <a:r>
                        <a:rPr lang="en-US" sz="1400" dirty="0"/>
                        <a:t>exists with the same SASID, district with Exit Type = 11 in the same school year.</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1790">
                <a:tc>
                  <a:txBody>
                    <a:bodyPr/>
                    <a:lstStyle/>
                    <a:p>
                      <a:r>
                        <a:rPr lang="en-US" sz="1400" dirty="0"/>
                        <a:t>SE109</a:t>
                      </a:r>
                    </a:p>
                  </a:txBody>
                  <a:tcPr marL="14700" marR="14700" marT="7350" marB="735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p>
                      <a:r>
                        <a:rPr lang="en-US" sz="1400" dirty="0"/>
                        <a:t>Entry Type may be 11 (Transfer from a public school in the same district) for the first detail record, only if the student finished the prior year at a different School Building Code with Exit Type Code = 00. </a:t>
                      </a:r>
                    </a:p>
                  </a:txBody>
                  <a:tcPr marL="14700" marR="14700" marT="7350" marB="735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1816">
                <a:tc>
                  <a:txBody>
                    <a:bodyPr/>
                    <a:lstStyle/>
                    <a:p>
                      <a:r>
                        <a:rPr lang="en-US" sz="1400" dirty="0"/>
                        <a:t>SE102</a:t>
                      </a:r>
                    </a:p>
                  </a:txBody>
                  <a:tcPr marL="14700" marR="14700" marT="7350" marB="735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p>
                      <a:r>
                        <a:rPr lang="en-US" sz="1400" dirty="0"/>
                        <a:t>Entry Type may be 02 (Continuous in same school with no interruption of schooling) for the first detail </a:t>
                      </a:r>
                    </a:p>
                    <a:p>
                      <a:r>
                        <a:rPr lang="en-US" sz="1400" dirty="0"/>
                        <a:t>record only if the student was reported in the prior year as finishing at the same School Building Code with Exit Type Code = 00.</a:t>
                      </a:r>
                    </a:p>
                  </a:txBody>
                  <a:tcPr marL="14700" marR="14700" marT="7350" marB="735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21790">
                <a:tc>
                  <a:txBody>
                    <a:bodyPr/>
                    <a:lstStyle/>
                    <a:p>
                      <a:pPr marL="0" algn="l" defTabSz="914400" rtl="0" eaLnBrk="1" latinLnBrk="0" hangingPunct="1"/>
                      <a:r>
                        <a:rPr lang="en-US" sz="1400" kern="1200" dirty="0">
                          <a:solidFill>
                            <a:schemeClr val="dk1"/>
                          </a:solidFill>
                          <a:latin typeface="+mn-lt"/>
                          <a:ea typeface="+mn-ea"/>
                          <a:cs typeface="+mn-cs"/>
                        </a:rPr>
                        <a:t>SE104</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r>
                        <a:rPr lang="en-US" sz="1400" kern="1200" dirty="0">
                          <a:solidFill>
                            <a:schemeClr val="dk1"/>
                          </a:solidFill>
                          <a:latin typeface="+mn-lt"/>
                          <a:ea typeface="+mn-ea"/>
                          <a:cs typeface="+mn-cs"/>
                        </a:rPr>
                        <a:t>If a grade K-12 student was reported last year with Exit Type=00 in the last detail record, they must be reported this year with an Entry Type = 00, 02, 03, 10, 11, 90 or 91, in the first detail record.</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3639">
                <a:tc>
                  <a:txBody>
                    <a:bodyPr/>
                    <a:lstStyle/>
                    <a:p>
                      <a:pPr marL="0" algn="l" defTabSz="914400" rtl="0" eaLnBrk="1" latinLnBrk="0" hangingPunct="1"/>
                      <a:r>
                        <a:rPr lang="en-US" sz="1400" kern="1200" dirty="0">
                          <a:solidFill>
                            <a:schemeClr val="dk1"/>
                          </a:solidFill>
                          <a:latin typeface="+mn-lt"/>
                          <a:ea typeface="+mn-ea"/>
                          <a:cs typeface="+mn-cs"/>
                        </a:rPr>
                        <a:t>SE171</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400" kern="1200" dirty="0">
                          <a:solidFill>
                            <a:schemeClr val="dk1"/>
                          </a:solidFill>
                          <a:latin typeface="+mn-lt"/>
                          <a:ea typeface="+mn-ea"/>
                          <a:cs typeface="+mn-cs"/>
                        </a:rPr>
                        <a:t>Exit Type cannot be 00 if Entry Grade Level = 120 and Retention Code = 0</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48466">
                <a:tc gridSpan="2">
                  <a:txBody>
                    <a:bodyPr/>
                    <a:lstStyle/>
                    <a:p>
                      <a:pPr marL="0" algn="l" defTabSz="914400" rtl="0" eaLnBrk="1" latinLnBrk="0" hangingPunct="1"/>
                      <a:r>
                        <a:rPr lang="en-US" sz="1400" kern="1200" dirty="0">
                          <a:solidFill>
                            <a:schemeClr val="dk1"/>
                          </a:solidFill>
                          <a:latin typeface="+mn-lt"/>
                          <a:ea typeface="+mn-ea"/>
                          <a:cs typeface="+mn-cs"/>
                        </a:rPr>
                        <a:t>SE171 errors will be resolved once you’ve recorded the graduation of seniors. Seniors have until August 31st to graduate during the 2020-2021 school year. Please record seniors who graduate after summer school with an exit date of the graduation with the rest of their class.</a:t>
                      </a:r>
                    </a:p>
                  </a:txBody>
                  <a:tcPr marL="14700" marR="14700" marT="7350" marB="73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marL="14700" marR="14700" marT="7350" marB="735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7491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Common issues</a:t>
            </a:r>
          </a:p>
        </p:txBody>
      </p:sp>
      <p:sp>
        <p:nvSpPr>
          <p:cNvPr id="2" name="Content Placeholder 1"/>
          <p:cNvSpPr>
            <a:spLocks noGrp="1"/>
          </p:cNvSpPr>
          <p:nvPr>
            <p:ph idx="1"/>
          </p:nvPr>
        </p:nvSpPr>
        <p:spPr/>
        <p:txBody>
          <a:bodyPr/>
          <a:lstStyle/>
          <a:p>
            <a:r>
              <a:rPr lang="en-US" dirty="0"/>
              <a:t>SE 400’s Records not getting into snapshot</a:t>
            </a:r>
          </a:p>
          <a:p>
            <a:pPr lvl="1"/>
            <a:r>
              <a:rPr lang="en-US" dirty="0"/>
              <a:t>Please make sure primary school flag is set correctly in student school association file. The primary school flag must be set to 1 for the student to appear</a:t>
            </a:r>
          </a:p>
          <a:p>
            <a:pPr lvl="1"/>
            <a:r>
              <a:rPr lang="en-US" dirty="0"/>
              <a:t>Check to see if the record is in error in student interchange file</a:t>
            </a:r>
          </a:p>
          <a:p>
            <a:pPr lvl="1"/>
            <a:r>
              <a:rPr lang="en-US" dirty="0"/>
              <a:t>Validate the pupil's attendance code is correct</a:t>
            </a:r>
          </a:p>
          <a:p>
            <a:pPr lvl="1"/>
            <a:endParaRPr lang="en-US" dirty="0"/>
          </a:p>
          <a:p>
            <a:r>
              <a:rPr lang="en-US" dirty="0"/>
              <a:t>SE060 Student reported on Student October not in Student End of Year</a:t>
            </a:r>
          </a:p>
          <a:p>
            <a:pPr lvl="1"/>
            <a:r>
              <a:rPr lang="en-US" dirty="0"/>
              <a:t>If a student was reported on Student October,  system expects record for student on October 1</a:t>
            </a:r>
            <a:r>
              <a:rPr lang="en-US" baseline="30000" dirty="0"/>
              <a:t>st</a:t>
            </a:r>
            <a:r>
              <a:rPr lang="en-US" dirty="0"/>
              <a:t> in Student End of Year</a:t>
            </a:r>
          </a:p>
          <a:p>
            <a:pPr lvl="2"/>
            <a:r>
              <a:rPr lang="en-US" dirty="0"/>
              <a:t>Use Syncplicity to request an exception</a:t>
            </a:r>
          </a:p>
          <a:p>
            <a:endParaRPr lang="en-US" dirty="0"/>
          </a:p>
        </p:txBody>
      </p:sp>
    </p:spTree>
    <p:extLst>
      <p:ext uri="{BB962C8B-B14F-4D97-AF65-F5344CB8AC3E}">
        <p14:creationId xmlns:p14="http://schemas.microsoft.com/office/powerpoint/2010/main" val="1881405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Common Errors</a:t>
            </a:r>
          </a:p>
        </p:txBody>
      </p:sp>
      <p:sp>
        <p:nvSpPr>
          <p:cNvPr id="2" name="Content Placeholder 1"/>
          <p:cNvSpPr>
            <a:spLocks noGrp="1"/>
          </p:cNvSpPr>
          <p:nvPr>
            <p:ph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75859380"/>
              </p:ext>
            </p:extLst>
          </p:nvPr>
        </p:nvGraphicFramePr>
        <p:xfrm>
          <a:off x="628650" y="1463040"/>
          <a:ext cx="8091487" cy="4537200"/>
        </p:xfrm>
        <a:graphic>
          <a:graphicData uri="http://schemas.openxmlformats.org/drawingml/2006/table">
            <a:tbl>
              <a:tblPr>
                <a:tableStyleId>{10A1B5D5-9B99-4C35-A422-299274C87663}</a:tableStyleId>
              </a:tblPr>
              <a:tblGrid>
                <a:gridCol w="762001">
                  <a:extLst>
                    <a:ext uri="{9D8B030D-6E8A-4147-A177-3AD203B41FA5}">
                      <a16:colId xmlns:a16="http://schemas.microsoft.com/office/drawing/2014/main" val="20000"/>
                    </a:ext>
                  </a:extLst>
                </a:gridCol>
                <a:gridCol w="7329486">
                  <a:extLst>
                    <a:ext uri="{9D8B030D-6E8A-4147-A177-3AD203B41FA5}">
                      <a16:colId xmlns:a16="http://schemas.microsoft.com/office/drawing/2014/main" val="20001"/>
                    </a:ext>
                  </a:extLst>
                </a:gridCol>
              </a:tblGrid>
              <a:tr h="367512">
                <a:tc>
                  <a:txBody>
                    <a:bodyPr/>
                    <a:lstStyle/>
                    <a:p>
                      <a:r>
                        <a:rPr lang="en-US" sz="1400" dirty="0"/>
                        <a:t>SE104</a:t>
                      </a:r>
                      <a:endParaRPr lang="en-US" sz="1400" dirty="0">
                        <a:solidFill>
                          <a:srgbClr val="FF0000"/>
                        </a:solidFill>
                      </a:endParaRPr>
                    </a:p>
                  </a:txBody>
                  <a:tcPr marL="14700" marR="14700" marT="7350" marB="7350"/>
                </a:tc>
                <a:tc>
                  <a:txBody>
                    <a:bodyPr/>
                    <a:lstStyle/>
                    <a:p>
                      <a:r>
                        <a:rPr lang="en-US" sz="1400" dirty="0"/>
                        <a:t>If a grade K-12 student was reported last year with Exit Type=00 in the last detail record, they must be reported this year with an Entry Type = 00, 02, 03, 11, 90 or 91, in the first detail record.</a:t>
                      </a:r>
                      <a:endParaRPr lang="en-US" sz="1400" dirty="0">
                        <a:solidFill>
                          <a:srgbClr val="FF0000"/>
                        </a:solidFill>
                      </a:endParaRPr>
                    </a:p>
                  </a:txBody>
                  <a:tcPr marL="14700" marR="14700" marT="7350" marB="7350"/>
                </a:tc>
                <a:extLst>
                  <a:ext uri="{0D108BD9-81ED-4DB2-BD59-A6C34878D82A}">
                    <a16:rowId xmlns:a16="http://schemas.microsoft.com/office/drawing/2014/main" val="10000"/>
                  </a:ext>
                </a:extLst>
              </a:tr>
              <a:tr h="128559">
                <a:tc>
                  <a:txBody>
                    <a:bodyPr/>
                    <a:lstStyle/>
                    <a:p>
                      <a:r>
                        <a:rPr lang="en-US" sz="1400" dirty="0"/>
                        <a:t>SE049</a:t>
                      </a:r>
                    </a:p>
                  </a:txBody>
                  <a:tcPr marL="14700" marR="14700" marT="7350" marB="7350"/>
                </a:tc>
                <a:tc>
                  <a:txBody>
                    <a:bodyPr/>
                    <a:lstStyle/>
                    <a:p>
                      <a:r>
                        <a:rPr lang="en-US" sz="1400" dirty="0"/>
                        <a:t>If a student was reported in Student October in grade K-12 with Attendance Code 01-08 they must have at least 1 record in EOY. Note: Pre-K students who did not complete the school year in your district do not have to be reported on the Student End of Year. </a:t>
                      </a:r>
                    </a:p>
                  </a:txBody>
                  <a:tcPr marL="14700" marR="14700" marT="7350" marB="7350"/>
                </a:tc>
                <a:extLst>
                  <a:ext uri="{0D108BD9-81ED-4DB2-BD59-A6C34878D82A}">
                    <a16:rowId xmlns:a16="http://schemas.microsoft.com/office/drawing/2014/main" val="10001"/>
                  </a:ext>
                </a:extLst>
              </a:tr>
              <a:tr h="147005">
                <a:tc>
                  <a:txBody>
                    <a:bodyPr/>
                    <a:lstStyle/>
                    <a:p>
                      <a:r>
                        <a:rPr lang="en-US" sz="1400"/>
                        <a:t>SE404</a:t>
                      </a:r>
                    </a:p>
                  </a:txBody>
                  <a:tcPr marL="14700" marR="14700" marT="7350" marB="7350"/>
                </a:tc>
                <a:tc>
                  <a:txBody>
                    <a:bodyPr/>
                    <a:lstStyle/>
                    <a:p>
                      <a:r>
                        <a:rPr lang="en-US" sz="1400" dirty="0"/>
                        <a:t>A K-12 student was reported last year with Exit Type=00 in the last detail record, they must have a record in your current year School Association file.</a:t>
                      </a:r>
                    </a:p>
                  </a:txBody>
                  <a:tcPr marL="14700" marR="14700" marT="7350" marB="7350"/>
                </a:tc>
                <a:extLst>
                  <a:ext uri="{0D108BD9-81ED-4DB2-BD59-A6C34878D82A}">
                    <a16:rowId xmlns:a16="http://schemas.microsoft.com/office/drawing/2014/main" val="10002"/>
                  </a:ext>
                </a:extLst>
              </a:tr>
              <a:tr h="147005">
                <a:tc>
                  <a:txBody>
                    <a:bodyPr/>
                    <a:lstStyle/>
                    <a:p>
                      <a:r>
                        <a:rPr lang="en-US" sz="1400" dirty="0"/>
                        <a:t>SE401</a:t>
                      </a:r>
                    </a:p>
                  </a:txBody>
                  <a:tcPr marL="14700" marR="14700" marT="7350" marB="7350"/>
                </a:tc>
                <a:tc>
                  <a:txBody>
                    <a:bodyPr/>
                    <a:lstStyle/>
                    <a:p>
                      <a:r>
                        <a:rPr lang="en-US" sz="1400" dirty="0"/>
                        <a:t>A PK-12 grade student has errors at the interchange level (SSA).</a:t>
                      </a:r>
                    </a:p>
                  </a:txBody>
                  <a:tcPr marL="14700" marR="14700" marT="7350" marB="7350"/>
                </a:tc>
                <a:extLst>
                  <a:ext uri="{0D108BD9-81ED-4DB2-BD59-A6C34878D82A}">
                    <a16:rowId xmlns:a16="http://schemas.microsoft.com/office/drawing/2014/main" val="10003"/>
                  </a:ext>
                </a:extLst>
              </a:tr>
              <a:tr h="147005">
                <a:tc>
                  <a:txBody>
                    <a:bodyPr/>
                    <a:lstStyle/>
                    <a:p>
                      <a:r>
                        <a:rPr lang="en-US" sz="1400" dirty="0"/>
                        <a:t>SE405</a:t>
                      </a:r>
                    </a:p>
                  </a:txBody>
                  <a:tcPr marL="14700" marR="14700" marT="7350" marB="7350"/>
                </a:tc>
                <a:tc>
                  <a:txBody>
                    <a:bodyPr/>
                    <a:lstStyle/>
                    <a:p>
                      <a:r>
                        <a:rPr lang="en-US" sz="1400" dirty="0"/>
                        <a:t>A PK-12 grade student has errors at the interchange level (DEM).</a:t>
                      </a:r>
                    </a:p>
                  </a:txBody>
                  <a:tcPr marL="14700" marR="14700" marT="7350" marB="7350"/>
                </a:tc>
                <a:extLst>
                  <a:ext uri="{0D108BD9-81ED-4DB2-BD59-A6C34878D82A}">
                    <a16:rowId xmlns:a16="http://schemas.microsoft.com/office/drawing/2014/main" val="10004"/>
                  </a:ext>
                </a:extLst>
              </a:tr>
              <a:tr h="455714">
                <a:tc>
                  <a:txBody>
                    <a:bodyPr/>
                    <a:lstStyle/>
                    <a:p>
                      <a:r>
                        <a:rPr lang="en-US" sz="1400" dirty="0"/>
                        <a:t>WSE412</a:t>
                      </a:r>
                    </a:p>
                  </a:txBody>
                  <a:tcPr marL="14700" marR="14700" marT="7350" marB="7350"/>
                </a:tc>
                <a:tc>
                  <a:txBody>
                    <a:bodyPr/>
                    <a:lstStyle/>
                    <a:p>
                      <a:r>
                        <a:rPr lang="en-US" sz="1400"/>
                        <a:t>A grade PK-12 student was reported in the student school association file with a primary school flag set to zero. Please confirm that this status is approrpiate as the record will not be included in the End of Year snapshot.</a:t>
                      </a:r>
                    </a:p>
                  </a:txBody>
                  <a:tcPr marL="14700" marR="14700" marT="7350" marB="7350"/>
                </a:tc>
                <a:extLst>
                  <a:ext uri="{0D108BD9-81ED-4DB2-BD59-A6C34878D82A}">
                    <a16:rowId xmlns:a16="http://schemas.microsoft.com/office/drawing/2014/main" val="10005"/>
                  </a:ext>
                </a:extLst>
              </a:tr>
              <a:tr h="499816">
                <a:tc>
                  <a:txBody>
                    <a:bodyPr/>
                    <a:lstStyle/>
                    <a:p>
                      <a:r>
                        <a:rPr lang="en-US" sz="1400" dirty="0"/>
                        <a:t>WSE413</a:t>
                      </a:r>
                    </a:p>
                  </a:txBody>
                  <a:tcPr marL="14700" marR="14700" marT="7350" marB="7350"/>
                </a:tc>
                <a:tc>
                  <a:txBody>
                    <a:bodyPr/>
                    <a:lstStyle/>
                    <a:p>
                      <a:r>
                        <a:rPr lang="en-US" sz="1400" dirty="0"/>
                        <a:t>A grade PK-12 student was reported in the student school association file with a pupil attendance code that is not between 01 and 08. Please confirm that this status is appropriate as the record will not be included in the End of Year snapshot.</a:t>
                      </a:r>
                    </a:p>
                  </a:txBody>
                  <a:tcPr marL="14700" marR="14700" marT="7350" marB="7350"/>
                </a:tc>
                <a:extLst>
                  <a:ext uri="{0D108BD9-81ED-4DB2-BD59-A6C34878D82A}">
                    <a16:rowId xmlns:a16="http://schemas.microsoft.com/office/drawing/2014/main" val="10006"/>
                  </a:ext>
                </a:extLst>
              </a:tr>
              <a:tr h="499816">
                <a:tc gridSpan="2">
                  <a:txBody>
                    <a:bodyPr/>
                    <a:lstStyle/>
                    <a:p>
                      <a:r>
                        <a:rPr lang="en-US" sz="1600" dirty="0"/>
                        <a:t>Missing Record errors have mostly been changed to the SE400 range. SE104 now only triggers on an inappropriate</a:t>
                      </a:r>
                      <a:r>
                        <a:rPr lang="en-US" sz="1600" baseline="0" dirty="0"/>
                        <a:t> entry type. </a:t>
                      </a:r>
                    </a:p>
                    <a:p>
                      <a:endParaRPr lang="en-US" sz="1600" baseline="0" dirty="0"/>
                    </a:p>
                    <a:p>
                      <a:r>
                        <a:rPr lang="en-US" sz="1600" baseline="0" dirty="0"/>
                        <a:t>SE049 and SE404 indicate a missing record. Please create a new record as appropriate, even if it’s just a one day record returning the student to school and then exiting them the same day.</a:t>
                      </a:r>
                      <a:endParaRPr lang="en-US" sz="1600" dirty="0"/>
                    </a:p>
                  </a:txBody>
                  <a:tcPr marL="14700" marR="14700" marT="7350" marB="7350" anchor="ctr"/>
                </a:tc>
                <a:tc hMerge="1">
                  <a:txBody>
                    <a:bodyPr/>
                    <a:lstStyle/>
                    <a:p>
                      <a:endParaRPr lang="en-US" sz="1400" dirty="0"/>
                    </a:p>
                  </a:txBody>
                  <a:tcPr marL="14700" marR="14700" marT="7350" marB="7350" anchor="ctr">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0660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SE404 One-Day Records</a:t>
            </a:r>
          </a:p>
        </p:txBody>
      </p:sp>
      <p:sp>
        <p:nvSpPr>
          <p:cNvPr id="2" name="TextBox 1"/>
          <p:cNvSpPr txBox="1"/>
          <p:nvPr/>
        </p:nvSpPr>
        <p:spPr>
          <a:xfrm>
            <a:off x="325596" y="1502735"/>
            <a:ext cx="845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SE404 errors trigger when a student exited the previous year with a 00 exit type</a:t>
            </a:r>
          </a:p>
          <a:p>
            <a:pPr marL="285750" indent="-285750">
              <a:buFont typeface="Arial" panose="020B0604020202020204" pitchFamily="34" charset="0"/>
              <a:buChar char="•"/>
            </a:pPr>
            <a:r>
              <a:rPr lang="en-US" dirty="0">
                <a:solidFill>
                  <a:prstClr val="black"/>
                </a:solidFill>
              </a:rPr>
              <a:t>Over the summer, the student left and never attended during the 2020-2021 school year</a:t>
            </a:r>
          </a:p>
          <a:p>
            <a:pPr marL="285750" indent="-285750">
              <a:buFont typeface="Arial" panose="020B0604020202020204" pitchFamily="34" charset="0"/>
              <a:buChar char="•"/>
            </a:pPr>
            <a:r>
              <a:rPr lang="en-US" dirty="0">
                <a:solidFill>
                  <a:prstClr val="black"/>
                </a:solidFill>
              </a:rPr>
              <a:t>The student will still need a record indicating where they are attending school</a:t>
            </a:r>
          </a:p>
          <a:p>
            <a:pPr marL="285750" indent="-285750">
              <a:buFont typeface="Arial" panose="020B0604020202020204" pitchFamily="34" charset="0"/>
              <a:buChar char="•"/>
            </a:pPr>
            <a:endParaRPr lang="en-US" dirty="0">
              <a:solidFill>
                <a:prstClr val="black"/>
              </a:solidFill>
            </a:endParaRPr>
          </a:p>
          <a:p>
            <a:r>
              <a:rPr lang="en-US" dirty="0">
                <a:solidFill>
                  <a:prstClr val="black"/>
                </a:solidFill>
              </a:rPr>
              <a:t>For example:</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nvGraphicFramePr>
        <p:xfrm>
          <a:off x="646814" y="3258093"/>
          <a:ext cx="7432992" cy="7366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200719">
                <a:tc>
                  <a:txBody>
                    <a:bodyPr/>
                    <a:lstStyle/>
                    <a:p>
                      <a:r>
                        <a:rPr lang="en-US" dirty="0"/>
                        <a:t>District</a:t>
                      </a:r>
                    </a:p>
                  </a:txBody>
                  <a:tcPr/>
                </a:tc>
                <a:tc>
                  <a:txBody>
                    <a:bodyPr/>
                    <a:lstStyle/>
                    <a:p>
                      <a:r>
                        <a:rPr lang="en-US" dirty="0" err="1"/>
                        <a:t>Sasid</a:t>
                      </a:r>
                      <a:endParaRPr lang="en-US" dirty="0"/>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70840">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08212018</a:t>
                      </a:r>
                    </a:p>
                  </a:txBody>
                  <a:tcPr/>
                </a:tc>
                <a:tc>
                  <a:txBody>
                    <a:bodyPr/>
                    <a:lstStyle/>
                    <a:p>
                      <a:pPr algn="ctr"/>
                      <a:r>
                        <a:rPr lang="en-US" dirty="0"/>
                        <a:t>02</a:t>
                      </a:r>
                    </a:p>
                  </a:txBody>
                  <a:tcPr/>
                </a:tc>
                <a:tc>
                  <a:txBody>
                    <a:bodyPr/>
                    <a:lstStyle/>
                    <a:p>
                      <a:pPr algn="ctr"/>
                      <a:r>
                        <a:rPr lang="en-US" dirty="0"/>
                        <a:t>08212018</a:t>
                      </a:r>
                    </a:p>
                  </a:txBody>
                  <a:tcPr/>
                </a:tc>
                <a:tc>
                  <a:txBody>
                    <a:bodyPr/>
                    <a:lstStyle/>
                    <a:p>
                      <a:pPr algn="ctr"/>
                      <a:r>
                        <a:rPr lang="en-US" dirty="0"/>
                        <a:t>15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506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4747-DD3A-45EC-A1FD-C6BF4096DF28}"/>
              </a:ext>
            </a:extLst>
          </p:cNvPr>
          <p:cNvSpPr>
            <a:spLocks noGrp="1"/>
          </p:cNvSpPr>
          <p:nvPr>
            <p:ph type="title"/>
          </p:nvPr>
        </p:nvSpPr>
        <p:spPr/>
        <p:txBody>
          <a:bodyPr/>
          <a:lstStyle/>
          <a:p>
            <a:r>
              <a:rPr lang="en-US" dirty="0"/>
              <a:t>Submitting a Snapshot</a:t>
            </a:r>
          </a:p>
        </p:txBody>
      </p:sp>
      <p:sp>
        <p:nvSpPr>
          <p:cNvPr id="3" name="Content Placeholder 2">
            <a:extLst>
              <a:ext uri="{FF2B5EF4-FFF2-40B4-BE49-F238E27FC236}">
                <a16:creationId xmlns:a16="http://schemas.microsoft.com/office/drawing/2014/main" id="{89DF69E3-878E-41B4-8D7A-A3547C5C5CCE}"/>
              </a:ext>
            </a:extLst>
          </p:cNvPr>
          <p:cNvSpPr>
            <a:spLocks noGrp="1"/>
          </p:cNvSpPr>
          <p:nvPr>
            <p:ph idx="1"/>
          </p:nvPr>
        </p:nvSpPr>
        <p:spPr/>
        <p:txBody>
          <a:bodyPr/>
          <a:lstStyle/>
          <a:p>
            <a:r>
              <a:rPr lang="en-US" sz="2000" dirty="0"/>
              <a:t>Once you’ve completed resolving your snapshot errors, you will want to submit your snapshot.</a:t>
            </a:r>
            <a:endParaRPr lang="en-US" dirty="0"/>
          </a:p>
          <a:p>
            <a:pPr lvl="1" indent="0">
              <a:buNone/>
            </a:pPr>
            <a:r>
              <a:rPr lang="en-US" sz="2800" dirty="0"/>
              <a:t>Deadline is Thursday, September 9</a:t>
            </a:r>
            <a:r>
              <a:rPr lang="en-US" sz="2800" baseline="30000" dirty="0"/>
              <a:t>th</a:t>
            </a:r>
            <a:endParaRPr lang="en-US" sz="2800" dirty="0"/>
          </a:p>
          <a:p>
            <a:pPr lvl="1" indent="0">
              <a:buNone/>
            </a:pPr>
            <a:r>
              <a:rPr lang="en-US" sz="1800" dirty="0">
                <a:solidFill>
                  <a:srgbClr val="5C6670"/>
                </a:solidFill>
                <a:latin typeface="Trebuchet MS" panose="020B0603020202020204" pitchFamily="34" charset="0"/>
              </a:rPr>
              <a:t>	(Soft Deadline is Thursday, September 2</a:t>
            </a:r>
            <a:r>
              <a:rPr lang="en-US" sz="1800" baseline="30000" dirty="0">
                <a:solidFill>
                  <a:srgbClr val="5C6670"/>
                </a:solidFill>
                <a:latin typeface="Trebuchet MS" panose="020B0603020202020204" pitchFamily="34" charset="0"/>
              </a:rPr>
              <a:t>nd</a:t>
            </a:r>
            <a:r>
              <a:rPr lang="en-US" sz="1800" dirty="0">
                <a:solidFill>
                  <a:srgbClr val="5C6670"/>
                </a:solidFill>
                <a:latin typeface="Trebuchet MS" panose="020B0603020202020204" pitchFamily="34" charset="0"/>
              </a:rPr>
              <a:t>)</a:t>
            </a:r>
          </a:p>
          <a:p>
            <a:pPr marL="1028700" lvl="1" indent="-342900" algn="ctr"/>
            <a:endParaRPr lang="en-US" sz="1800" dirty="0">
              <a:solidFill>
                <a:srgbClr val="5C6670"/>
              </a:solidFill>
              <a:latin typeface="Trebuchet MS" panose="020B0603020202020204" pitchFamily="34" charset="0"/>
            </a:endParaRPr>
          </a:p>
          <a:p>
            <a:pPr marL="342900" indent="-342900">
              <a:buFont typeface="Arial" panose="020B0604020202020204" pitchFamily="34" charset="0"/>
              <a:buChar char="•"/>
            </a:pPr>
            <a:r>
              <a:rPr lang="en-US" sz="2000" dirty="0"/>
              <a:t>Submit your snapshot through the status dashboard</a:t>
            </a:r>
          </a:p>
          <a:p>
            <a:pPr marL="342900" indent="-342900">
              <a:buFont typeface="Arial" panose="020B0604020202020204" pitchFamily="34" charset="0"/>
              <a:buChar char="•"/>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The collection is not over at that point. There are two additional phases for data validation: 1) The Cross-LEA Phase and the </a:t>
            </a:r>
            <a:br>
              <a:rPr lang="en-US" sz="2000" dirty="0"/>
            </a:br>
            <a:r>
              <a:rPr lang="en-US" sz="2000" dirty="0"/>
              <a:t>2) Post-Cross LEA Phase.  </a:t>
            </a:r>
            <a:endParaRPr lang="en-US" dirty="0"/>
          </a:p>
          <a:p>
            <a:endParaRPr lang="en-US" dirty="0"/>
          </a:p>
        </p:txBody>
      </p:sp>
      <p:sp>
        <p:nvSpPr>
          <p:cNvPr id="4" name="Slide Number Placeholder 3">
            <a:extLst>
              <a:ext uri="{FF2B5EF4-FFF2-40B4-BE49-F238E27FC236}">
                <a16:creationId xmlns:a16="http://schemas.microsoft.com/office/drawing/2014/main" id="{67AE459B-3E1C-4A35-8221-8CAE4F960C19}"/>
              </a:ext>
            </a:extLst>
          </p:cNvPr>
          <p:cNvSpPr>
            <a:spLocks noGrp="1"/>
          </p:cNvSpPr>
          <p:nvPr>
            <p:ph type="sldNum" sz="quarter" idx="12"/>
          </p:nvPr>
        </p:nvSpPr>
        <p:spPr/>
        <p:txBody>
          <a:bodyPr/>
          <a:lstStyle/>
          <a:p>
            <a:fld id="{C479D5F6-EDCB-402A-AC08-4943A1820E8F}" type="slidenum">
              <a:rPr lang="en-US" smtClean="0"/>
              <a:pPr/>
              <a:t>37</a:t>
            </a:fld>
            <a:endParaRPr lang="en-US" dirty="0"/>
          </a:p>
        </p:txBody>
      </p:sp>
      <p:pic>
        <p:nvPicPr>
          <p:cNvPr id="5" name="Picture 4">
            <a:extLst>
              <a:ext uri="{FF2B5EF4-FFF2-40B4-BE49-F238E27FC236}">
                <a16:creationId xmlns:a16="http://schemas.microsoft.com/office/drawing/2014/main" id="{07CB097B-9637-428F-A5F9-54B35FA86A7D}"/>
              </a:ext>
            </a:extLst>
          </p:cNvPr>
          <p:cNvPicPr>
            <a:picLocks noChangeAspect="1"/>
          </p:cNvPicPr>
          <p:nvPr/>
        </p:nvPicPr>
        <p:blipFill rotWithShape="1">
          <a:blip r:embed="rId2"/>
          <a:srcRect t="14776" b="7493"/>
          <a:stretch/>
        </p:blipFill>
        <p:spPr>
          <a:xfrm>
            <a:off x="3610948" y="3503648"/>
            <a:ext cx="3912345" cy="1561121"/>
          </a:xfrm>
          <a:prstGeom prst="rect">
            <a:avLst/>
          </a:prstGeom>
        </p:spPr>
      </p:pic>
      <p:cxnSp>
        <p:nvCxnSpPr>
          <p:cNvPr id="6" name="Straight Arrow Connector 5">
            <a:extLst>
              <a:ext uri="{FF2B5EF4-FFF2-40B4-BE49-F238E27FC236}">
                <a16:creationId xmlns:a16="http://schemas.microsoft.com/office/drawing/2014/main" id="{491A77D9-8AD6-4247-836C-01D275073A3F}"/>
              </a:ext>
            </a:extLst>
          </p:cNvPr>
          <p:cNvCxnSpPr>
            <a:cxnSpLocks/>
          </p:cNvCxnSpPr>
          <p:nvPr/>
        </p:nvCxnSpPr>
        <p:spPr>
          <a:xfrm flipH="1">
            <a:off x="5025946" y="3621289"/>
            <a:ext cx="541174" cy="132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4C5D47-BD37-45E5-8482-2D1B9CF4D015}"/>
              </a:ext>
            </a:extLst>
          </p:cNvPr>
          <p:cNvPicPr>
            <a:picLocks noChangeAspect="1"/>
          </p:cNvPicPr>
          <p:nvPr/>
        </p:nvPicPr>
        <p:blipFill>
          <a:blip r:embed="rId3"/>
          <a:stretch>
            <a:fillRect/>
          </a:stretch>
        </p:blipFill>
        <p:spPr>
          <a:xfrm>
            <a:off x="2280471" y="3447662"/>
            <a:ext cx="995642" cy="1757015"/>
          </a:xfrm>
          <a:prstGeom prst="rect">
            <a:avLst/>
          </a:prstGeom>
        </p:spPr>
      </p:pic>
    </p:spTree>
    <p:extLst>
      <p:ext uri="{BB962C8B-B14F-4D97-AF65-F5344CB8AC3E}">
        <p14:creationId xmlns:p14="http://schemas.microsoft.com/office/powerpoint/2010/main" val="2871901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Cross LEA Phase</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61512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Process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Once all districts have their data submitted and locked CDE will run the Cross LEA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Once the Cross LEA Validation is complete, districts will receive an email</a:t>
            </a:r>
          </a:p>
          <a:p>
            <a:pPr marL="1028700" lvl="1" indent="-342900"/>
            <a:r>
              <a:rPr lang="en-US" dirty="0"/>
              <a:t>New errors are generated during this process</a:t>
            </a:r>
          </a:p>
          <a:p>
            <a:pPr marL="1028700" lvl="1" indent="-342900"/>
            <a:r>
              <a:rPr lang="en-US" dirty="0"/>
              <a:t>Two types of Errors</a:t>
            </a:r>
          </a:p>
          <a:p>
            <a:pPr marL="1485900" lvl="2" indent="-342900">
              <a:buFont typeface="+mj-lt"/>
              <a:buAutoNum type="arabicPeriod"/>
            </a:pPr>
            <a:r>
              <a:rPr lang="en-US" dirty="0"/>
              <a:t>Current Year Errors</a:t>
            </a:r>
          </a:p>
          <a:p>
            <a:pPr marL="1485900" lvl="2" indent="-342900">
              <a:buFont typeface="+mj-lt"/>
              <a:buAutoNum type="arabicPeriod"/>
            </a:pPr>
            <a:r>
              <a:rPr lang="en-US" dirty="0"/>
              <a:t>Prior Year Errors</a:t>
            </a:r>
          </a:p>
        </p:txBody>
      </p:sp>
    </p:spTree>
    <p:extLst>
      <p:ext uri="{BB962C8B-B14F-4D97-AF65-F5344CB8AC3E}">
        <p14:creationId xmlns:p14="http://schemas.microsoft.com/office/powerpoint/2010/main" val="396416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4EA8-F656-4444-B07B-67BE5083C9D4}"/>
              </a:ext>
            </a:extLst>
          </p:cNvPr>
          <p:cNvSpPr>
            <a:spLocks noGrp="1"/>
          </p:cNvSpPr>
          <p:nvPr>
            <p:ph type="title"/>
          </p:nvPr>
        </p:nvSpPr>
        <p:spPr/>
        <p:txBody>
          <a:bodyPr/>
          <a:lstStyle/>
          <a:p>
            <a:r>
              <a:rPr lang="en-US"/>
              <a:t>What is the End of Year Snapshot?</a:t>
            </a:r>
            <a:endParaRPr lang="en-US" dirty="0"/>
          </a:p>
        </p:txBody>
      </p:sp>
      <p:sp>
        <p:nvSpPr>
          <p:cNvPr id="4" name="Slide Number Placeholder 3">
            <a:extLst>
              <a:ext uri="{FF2B5EF4-FFF2-40B4-BE49-F238E27FC236}">
                <a16:creationId xmlns:a16="http://schemas.microsoft.com/office/drawing/2014/main" id="{080A70C7-79B2-476D-995A-A29E7FCF8624}"/>
              </a:ext>
            </a:extLst>
          </p:cNvPr>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15" name="Content Placeholder 2">
            <a:extLst>
              <a:ext uri="{FF2B5EF4-FFF2-40B4-BE49-F238E27FC236}">
                <a16:creationId xmlns:a16="http://schemas.microsoft.com/office/drawing/2014/main" id="{978F6BDE-AD83-40A8-8EC7-954B4DB5B27B}"/>
              </a:ext>
            </a:extLst>
          </p:cNvPr>
          <p:cNvGraphicFramePr>
            <a:graphicFrameLocks/>
          </p:cNvGraphicFramePr>
          <p:nvPr>
            <p:extLst>
              <p:ext uri="{D42A27DB-BD31-4B8C-83A1-F6EECF244321}">
                <p14:modId xmlns:p14="http://schemas.microsoft.com/office/powerpoint/2010/main" val="4135633245"/>
              </p:ext>
            </p:extLst>
          </p:nvPr>
        </p:nvGraphicFramePr>
        <p:xfrm>
          <a:off x="2150000" y="1135959"/>
          <a:ext cx="4843999" cy="5166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925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Process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Current Year Errors</a:t>
            </a:r>
          </a:p>
          <a:p>
            <a:pPr marL="1028700" lvl="1" indent="-342900"/>
            <a:r>
              <a:rPr lang="en-US" dirty="0"/>
              <a:t>May require editing records to change the exit type of a student</a:t>
            </a:r>
          </a:p>
          <a:p>
            <a:pPr marL="1028700" lvl="1" indent="-342900"/>
            <a:r>
              <a:rPr lang="en-US" dirty="0"/>
              <a:t>Edit Record Screen is in data pipeline under Student Profile</a:t>
            </a:r>
          </a:p>
          <a:p>
            <a:pPr marL="1485900" lvl="2" indent="-342900"/>
            <a:r>
              <a:rPr lang="en-US" dirty="0"/>
              <a:t>Just make sure you select the correct school year by the time we get to Cross LEA the 2021-2022 school year will be the default option</a:t>
            </a:r>
          </a:p>
          <a:p>
            <a:pPr lvl="2" indent="0">
              <a:buNone/>
            </a:pPr>
            <a:endParaRPr lang="en-US" dirty="0"/>
          </a:p>
          <a:p>
            <a:pPr marL="342900" indent="-342900">
              <a:buFont typeface="Arial" panose="020B0604020202020204" pitchFamily="34" charset="0"/>
              <a:buChar char="•"/>
            </a:pPr>
            <a:r>
              <a:rPr lang="en-US" dirty="0"/>
              <a:t>Prior Year Errors</a:t>
            </a:r>
          </a:p>
          <a:p>
            <a:pPr marL="1028700" lvl="1" indent="-342900"/>
            <a:r>
              <a:rPr lang="en-US" dirty="0"/>
              <a:t>How your district reported a student in the previous Student End of Year does not match this year’s records. </a:t>
            </a:r>
          </a:p>
          <a:p>
            <a:pPr marL="1028700" lvl="1" indent="-342900"/>
            <a:r>
              <a:rPr lang="en-US" dirty="0"/>
              <a:t>You may need to add a one-day record</a:t>
            </a:r>
          </a:p>
          <a:p>
            <a:pPr marL="1028700" lvl="1" indent="-342900"/>
            <a:r>
              <a:rPr lang="en-US" dirty="0"/>
              <a:t>Submit an Adjustment</a:t>
            </a:r>
          </a:p>
          <a:p>
            <a:pPr marL="1028700" lvl="1" indent="-342900"/>
            <a:endParaRPr lang="en-US" dirty="0"/>
          </a:p>
        </p:txBody>
      </p:sp>
    </p:spTree>
    <p:extLst>
      <p:ext uri="{BB962C8B-B14F-4D97-AF65-F5344CB8AC3E}">
        <p14:creationId xmlns:p14="http://schemas.microsoft.com/office/powerpoint/2010/main" val="2813147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Adjustment File</a:t>
            </a:r>
          </a:p>
        </p:txBody>
      </p:sp>
      <p:sp>
        <p:nvSpPr>
          <p:cNvPr id="3" name="Content Placeholder 2"/>
          <p:cNvSpPr>
            <a:spLocks noGrp="1"/>
          </p:cNvSpPr>
          <p:nvPr>
            <p:ph idx="1"/>
          </p:nvPr>
        </p:nvSpPr>
        <p:spPr>
          <a:xfrm>
            <a:off x="2940892" y="2332653"/>
            <a:ext cx="3262215" cy="634482"/>
          </a:xfrm>
        </p:spPr>
        <p:txBody>
          <a:bodyPr>
            <a:normAutofit/>
          </a:bodyPr>
          <a:lstStyle/>
          <a:p>
            <a:pPr marL="0" indent="0">
              <a:buNone/>
            </a:pPr>
            <a:r>
              <a:rPr lang="en-US" altLang="en-US" sz="2000" dirty="0"/>
              <a:t>Adjustment File Resources on </a:t>
            </a:r>
            <a:br>
              <a:rPr lang="en-US" altLang="en-US" sz="2000" dirty="0"/>
            </a:br>
            <a:r>
              <a:rPr lang="en-US" altLang="en-US" sz="2000" dirty="0">
                <a:hlinkClick r:id="rId2"/>
              </a:rPr>
              <a:t>EOY Snapshot Webpage</a:t>
            </a: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endParaRPr lang="en-US" altLang="en-US" dirty="0"/>
          </a:p>
          <a:p>
            <a:endParaRPr lang="en-US" altLang="en-US" dirty="0"/>
          </a:p>
        </p:txBody>
      </p:sp>
      <p:pic>
        <p:nvPicPr>
          <p:cNvPr id="9" name="Picture 8">
            <a:extLst>
              <a:ext uri="{FF2B5EF4-FFF2-40B4-BE49-F238E27FC236}">
                <a16:creationId xmlns:a16="http://schemas.microsoft.com/office/drawing/2014/main" id="{991D725F-EC79-4A8D-ACDE-C59DFBFA6AAE}"/>
              </a:ext>
            </a:extLst>
          </p:cNvPr>
          <p:cNvPicPr>
            <a:picLocks noChangeAspect="1"/>
          </p:cNvPicPr>
          <p:nvPr/>
        </p:nvPicPr>
        <p:blipFill>
          <a:blip r:embed="rId3"/>
          <a:stretch>
            <a:fillRect/>
          </a:stretch>
        </p:blipFill>
        <p:spPr>
          <a:xfrm>
            <a:off x="319970" y="3429000"/>
            <a:ext cx="8807540" cy="1525555"/>
          </a:xfrm>
          <a:prstGeom prst="rect">
            <a:avLst/>
          </a:prstGeom>
        </p:spPr>
      </p:pic>
    </p:spTree>
    <p:extLst>
      <p:ext uri="{BB962C8B-B14F-4D97-AF65-F5344CB8AC3E}">
        <p14:creationId xmlns:p14="http://schemas.microsoft.com/office/powerpoint/2010/main" val="37986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Adjustment File</a:t>
            </a:r>
          </a:p>
        </p:txBody>
      </p:sp>
      <p:sp>
        <p:nvSpPr>
          <p:cNvPr id="5" name="TextBox 4">
            <a:extLst>
              <a:ext uri="{FF2B5EF4-FFF2-40B4-BE49-F238E27FC236}">
                <a16:creationId xmlns:a16="http://schemas.microsoft.com/office/drawing/2014/main" id="{FA4699C7-34D1-45CF-B526-DCA114B6F3A9}"/>
              </a:ext>
            </a:extLst>
          </p:cNvPr>
          <p:cNvSpPr txBox="1"/>
          <p:nvPr/>
        </p:nvSpPr>
        <p:spPr>
          <a:xfrm>
            <a:off x="245193" y="1371284"/>
            <a:ext cx="4572000" cy="4955203"/>
          </a:xfrm>
          <a:prstGeom prst="rect">
            <a:avLst/>
          </a:prstGeom>
          <a:noFill/>
        </p:spPr>
        <p:txBody>
          <a:bodyPr wrap="square">
            <a:spAutoFit/>
          </a:bodyPr>
          <a:lstStyle/>
          <a:p>
            <a:r>
              <a:rPr lang="en-US" altLang="en-US" sz="2000" dirty="0"/>
              <a:t>Two ways to make an adjustment:</a:t>
            </a:r>
          </a:p>
          <a:p>
            <a:pPr marL="457200" indent="-457200">
              <a:buAutoNum type="arabicPeriod"/>
            </a:pPr>
            <a:endParaRPr lang="en-US" altLang="en-US" sz="2000" dirty="0"/>
          </a:p>
          <a:p>
            <a:r>
              <a:rPr lang="en-US" altLang="en-US" sz="2000" dirty="0"/>
              <a:t>1. Upload an Adjustment File</a:t>
            </a:r>
          </a:p>
          <a:p>
            <a:pPr marL="685800" indent="-457200">
              <a:buFont typeface="Arial" panose="020B0604020202020204" pitchFamily="34" charset="0"/>
              <a:buChar char="•"/>
            </a:pPr>
            <a:r>
              <a:rPr lang="en-US" altLang="en-US" dirty="0"/>
              <a:t>If you have more than a couple of adjustments to make it is probably easier to complete a file upload. </a:t>
            </a:r>
          </a:p>
          <a:p>
            <a:pPr marL="685800" indent="-457200">
              <a:buFont typeface="Arial" panose="020B0604020202020204" pitchFamily="34" charset="0"/>
              <a:buChar char="•"/>
            </a:pPr>
            <a:r>
              <a:rPr lang="en-US" altLang="en-US" dirty="0"/>
              <a:t>This upload works just like a student interchange upload</a:t>
            </a:r>
          </a:p>
          <a:p>
            <a:pPr marL="228600"/>
            <a:endParaRPr lang="en-US" altLang="en-US" dirty="0"/>
          </a:p>
          <a:p>
            <a:r>
              <a:rPr lang="en-US" altLang="en-US" sz="2000" dirty="0"/>
              <a:t>2. Create an Adjustment Record within Pipeline</a:t>
            </a:r>
          </a:p>
          <a:p>
            <a:pPr marL="685800" indent="-457200">
              <a:buFont typeface="Arial" panose="020B0604020202020204" pitchFamily="34" charset="0"/>
              <a:buChar char="•"/>
            </a:pPr>
            <a:r>
              <a:rPr lang="en-US" altLang="en-US" dirty="0"/>
              <a:t>If you only have to create an adjustment for one or two students, then it might be easier to create an adjustment record within pipeline</a:t>
            </a:r>
          </a:p>
          <a:p>
            <a:pPr marL="685800" indent="-457200">
              <a:buFont typeface="Arial" panose="020B0604020202020204" pitchFamily="34" charset="0"/>
              <a:buChar char="•"/>
            </a:pPr>
            <a:r>
              <a:rPr lang="en-US" altLang="en-US" dirty="0"/>
              <a:t>Just use the </a:t>
            </a:r>
            <a:r>
              <a:rPr lang="en-US" altLang="en-US" u="sng" dirty="0"/>
              <a:t>Add Record </a:t>
            </a:r>
            <a:r>
              <a:rPr lang="en-US" altLang="en-US" dirty="0"/>
              <a:t>option under Student Profile and select Adjustment</a:t>
            </a:r>
          </a:p>
        </p:txBody>
      </p:sp>
      <p:pic>
        <p:nvPicPr>
          <p:cNvPr id="8" name="Picture 7">
            <a:extLst>
              <a:ext uri="{FF2B5EF4-FFF2-40B4-BE49-F238E27FC236}">
                <a16:creationId xmlns:a16="http://schemas.microsoft.com/office/drawing/2014/main" id="{EC1DCD9D-23B8-45EA-8994-7D0DE6D426C6}"/>
              </a:ext>
            </a:extLst>
          </p:cNvPr>
          <p:cNvPicPr>
            <a:picLocks noChangeAspect="1"/>
          </p:cNvPicPr>
          <p:nvPr/>
        </p:nvPicPr>
        <p:blipFill>
          <a:blip r:embed="rId2"/>
          <a:stretch>
            <a:fillRect/>
          </a:stretch>
        </p:blipFill>
        <p:spPr>
          <a:xfrm>
            <a:off x="4842588" y="1857445"/>
            <a:ext cx="4301412" cy="2129940"/>
          </a:xfrm>
          <a:prstGeom prst="rect">
            <a:avLst/>
          </a:prstGeom>
        </p:spPr>
      </p:pic>
      <p:pic>
        <p:nvPicPr>
          <p:cNvPr id="9" name="Picture 8">
            <a:extLst>
              <a:ext uri="{FF2B5EF4-FFF2-40B4-BE49-F238E27FC236}">
                <a16:creationId xmlns:a16="http://schemas.microsoft.com/office/drawing/2014/main" id="{74EF2360-2335-4E8E-A6A7-43A6C0E88B17}"/>
              </a:ext>
            </a:extLst>
          </p:cNvPr>
          <p:cNvPicPr>
            <a:picLocks noChangeAspect="1"/>
          </p:cNvPicPr>
          <p:nvPr/>
        </p:nvPicPr>
        <p:blipFill>
          <a:blip r:embed="rId3"/>
          <a:stretch>
            <a:fillRect/>
          </a:stretch>
        </p:blipFill>
        <p:spPr>
          <a:xfrm>
            <a:off x="4563572" y="4347737"/>
            <a:ext cx="4572000" cy="1405075"/>
          </a:xfrm>
          <a:prstGeom prst="rect">
            <a:avLst/>
          </a:prstGeom>
        </p:spPr>
      </p:pic>
    </p:spTree>
    <p:extLst>
      <p:ext uri="{BB962C8B-B14F-4D97-AF65-F5344CB8AC3E}">
        <p14:creationId xmlns:p14="http://schemas.microsoft.com/office/powerpoint/2010/main" val="1230258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Adjustment File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a:solidFill>
                  <a:schemeClr val="tx1"/>
                </a:solidFill>
              </a:rPr>
              <a:t>Adjustments are used to modify records from the prior year for students who were reported as dropouts, expulsions, and HSED transfers</a:t>
            </a:r>
          </a:p>
          <a:p>
            <a:pPr marL="342900" indent="-342900">
              <a:buFont typeface="Arial" panose="020B0604020202020204" pitchFamily="34" charset="0"/>
              <a:buChar char="•"/>
            </a:pPr>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Adjustments may have errors and you will need to correct them to get the adjustment to work</a:t>
            </a:r>
          </a:p>
          <a:p>
            <a:pPr marL="342900" indent="-342900">
              <a:buFont typeface="Arial" panose="020B0604020202020204" pitchFamily="34" charset="0"/>
              <a:buChar char="•"/>
            </a:pPr>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Once your adjustments file is error free you will need to create a new Student End of Year snapshot to clear the errors/warnings that were triggered in the cross LEA process</a:t>
            </a:r>
          </a:p>
          <a:p>
            <a:pPr marL="342900" indent="-342900">
              <a:buFont typeface="Arial" panose="020B0604020202020204" pitchFamily="34" charset="0"/>
              <a:buChar char="•"/>
            </a:pPr>
            <a:endParaRPr lang="en-US" altLang="en-US" sz="2000" dirty="0">
              <a:solidFill>
                <a:schemeClr val="tx1"/>
              </a:solidFill>
            </a:endParaRPr>
          </a:p>
          <a:p>
            <a:pPr marL="457200" indent="-457200"/>
            <a:endParaRPr lang="en-US" altLang="en-US" dirty="0"/>
          </a:p>
        </p:txBody>
      </p:sp>
    </p:spTree>
    <p:extLst>
      <p:ext uri="{BB962C8B-B14F-4D97-AF65-F5344CB8AC3E}">
        <p14:creationId xmlns:p14="http://schemas.microsoft.com/office/powerpoint/2010/main" val="2829180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LEA Process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a:solidFill>
                  <a:schemeClr val="tx1"/>
                </a:solidFill>
              </a:rPr>
              <a:t>Once you have made changes to your data as a part of the Cross LEA process and added any necessary adjustments. </a:t>
            </a:r>
          </a:p>
          <a:p>
            <a:pPr marL="0" indent="0">
              <a:buNone/>
            </a:pPr>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You will need to get your Student End of Year snapshot back to zero (0) errors</a:t>
            </a:r>
          </a:p>
          <a:p>
            <a:pPr marL="1028700" lvl="1" indent="-342900"/>
            <a:r>
              <a:rPr lang="en-US" altLang="en-US" sz="1600" dirty="0"/>
              <a:t>This may mean making changes to your SSA file or adding more adjustments</a:t>
            </a:r>
          </a:p>
          <a:p>
            <a:pPr lvl="1" indent="0">
              <a:buNone/>
            </a:pPr>
            <a:endParaRPr lang="en-US" altLang="en-US" sz="1600" dirty="0"/>
          </a:p>
          <a:p>
            <a:pPr marL="342900" indent="-342900">
              <a:buFont typeface="Arial" panose="020B0604020202020204" pitchFamily="34" charset="0"/>
              <a:buChar char="•"/>
            </a:pPr>
            <a:r>
              <a:rPr lang="en-US" altLang="en-US" dirty="0">
                <a:solidFill>
                  <a:schemeClr val="tx1"/>
                </a:solidFill>
              </a:rPr>
              <a:t>When you have another error-free snapshot you will want to:</a:t>
            </a:r>
          </a:p>
          <a:p>
            <a:pPr marL="1143000" lvl="1" indent="-457200">
              <a:buFont typeface="+mj-lt"/>
              <a:buAutoNum type="arabicPeriod"/>
            </a:pPr>
            <a:r>
              <a:rPr lang="en-US" altLang="en-US" dirty="0"/>
              <a:t>Validate your data using </a:t>
            </a:r>
            <a:r>
              <a:rPr lang="en-US" altLang="en-US" dirty="0" err="1"/>
              <a:t>Cognos</a:t>
            </a:r>
            <a:r>
              <a:rPr lang="en-US" altLang="en-US" dirty="0"/>
              <a:t> reports to ensure your rates and other information is accurate</a:t>
            </a:r>
          </a:p>
          <a:p>
            <a:pPr marL="1143000" lvl="1" indent="-457200">
              <a:buFont typeface="+mj-lt"/>
              <a:buAutoNum type="arabicPeriod"/>
            </a:pPr>
            <a:r>
              <a:rPr lang="en-US" altLang="en-US" dirty="0">
                <a:solidFill>
                  <a:schemeClr val="tx1"/>
                </a:solidFill>
              </a:rPr>
              <a:t>Submit snapshot to CDE again</a:t>
            </a:r>
          </a:p>
          <a:p>
            <a:pPr marL="457200" indent="-457200"/>
            <a:endParaRPr lang="en-US" altLang="en-US" dirty="0"/>
          </a:p>
        </p:txBody>
      </p:sp>
    </p:spTree>
    <p:extLst>
      <p:ext uri="{BB962C8B-B14F-4D97-AF65-F5344CB8AC3E}">
        <p14:creationId xmlns:p14="http://schemas.microsoft.com/office/powerpoint/2010/main" val="3019562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Post-Cross LEA Phase</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939171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Cross LEA Process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a:solidFill>
                  <a:schemeClr val="tx1"/>
                </a:solidFill>
              </a:rPr>
              <a:t>Once all districts have resubmitted their data to CDE after the Cross LEA process CDE will run the Post Cross LEA process</a:t>
            </a:r>
          </a:p>
          <a:p>
            <a:pPr marL="342900" indent="-342900">
              <a:buFont typeface="Arial" panose="020B0604020202020204" pitchFamily="34" charset="0"/>
              <a:buChar char="•"/>
            </a:pPr>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The Post Cross LEA process identifies students that:</a:t>
            </a:r>
          </a:p>
          <a:p>
            <a:pPr marL="1028700" lvl="1" indent="-342900"/>
            <a:r>
              <a:rPr lang="en-US" altLang="en-US" sz="1800" dirty="0">
                <a:solidFill>
                  <a:schemeClr val="tx1"/>
                </a:solidFill>
              </a:rPr>
              <a:t>were listed as transfers but were not recovered by other districts</a:t>
            </a:r>
          </a:p>
          <a:p>
            <a:pPr marL="1028700" lvl="1" indent="-342900"/>
            <a:r>
              <a:rPr lang="en-US" altLang="en-US" sz="1800" dirty="0"/>
              <a:t>i</a:t>
            </a:r>
            <a:r>
              <a:rPr lang="en-US" altLang="en-US" sz="1800" dirty="0">
                <a:solidFill>
                  <a:schemeClr val="tx1"/>
                </a:solidFill>
              </a:rPr>
              <a:t>t also identifies dropouts who were recovered by other districts</a:t>
            </a:r>
          </a:p>
          <a:p>
            <a:pPr marL="342900" indent="-342900">
              <a:buFont typeface="Arial" panose="020B0604020202020204" pitchFamily="34" charset="0"/>
              <a:buChar char="•"/>
            </a:pPr>
            <a:endParaRPr lang="en-US" altLang="en-US" sz="2000" dirty="0">
              <a:solidFill>
                <a:schemeClr val="tx1"/>
              </a:solidFill>
            </a:endParaRPr>
          </a:p>
          <a:p>
            <a:pPr marL="342900" indent="-342900">
              <a:buFont typeface="Arial" panose="020B0604020202020204" pitchFamily="34" charset="0"/>
              <a:buChar char="•"/>
            </a:pPr>
            <a:r>
              <a:rPr lang="en-US" altLang="en-US" sz="2000" dirty="0">
                <a:solidFill>
                  <a:schemeClr val="tx1"/>
                </a:solidFill>
              </a:rPr>
              <a:t>The Post Cross LEA process will trigger three errors and two warnings:</a:t>
            </a:r>
          </a:p>
          <a:p>
            <a:pPr marL="1028700" lvl="1" indent="-342900"/>
            <a:r>
              <a:rPr lang="en-US" altLang="en-US" sz="1800" dirty="0"/>
              <a:t>SE 901, 902, 903, 904 (W), 905 (W)</a:t>
            </a:r>
          </a:p>
          <a:p>
            <a:pPr marL="1028700" lvl="1" indent="-342900"/>
            <a:r>
              <a:rPr lang="en-US" altLang="en-US" sz="1800" dirty="0">
                <a:solidFill>
                  <a:schemeClr val="tx1"/>
                </a:solidFill>
              </a:rPr>
              <a:t>There are instructions on how to resolve these errors on the Student End of Year Website</a:t>
            </a:r>
          </a:p>
          <a:p>
            <a:pPr lvl="1" indent="0">
              <a:buNone/>
            </a:pPr>
            <a:endParaRPr lang="en-US" altLang="en-US" sz="1600" dirty="0">
              <a:solidFill>
                <a:schemeClr val="tx1"/>
              </a:solidFill>
            </a:endParaRPr>
          </a:p>
          <a:p>
            <a:pPr marL="457200" indent="-457200"/>
            <a:endParaRPr lang="en-US" altLang="en-US" dirty="0"/>
          </a:p>
        </p:txBody>
      </p:sp>
      <p:pic>
        <p:nvPicPr>
          <p:cNvPr id="5" name="Picture 4">
            <a:extLst>
              <a:ext uri="{FF2B5EF4-FFF2-40B4-BE49-F238E27FC236}">
                <a16:creationId xmlns:a16="http://schemas.microsoft.com/office/drawing/2014/main" id="{061BD188-3881-48DD-8B6F-A9603CF771F3}"/>
              </a:ext>
            </a:extLst>
          </p:cNvPr>
          <p:cNvPicPr>
            <a:picLocks noChangeAspect="1"/>
          </p:cNvPicPr>
          <p:nvPr/>
        </p:nvPicPr>
        <p:blipFill>
          <a:blip r:embed="rId2"/>
          <a:stretch>
            <a:fillRect/>
          </a:stretch>
        </p:blipFill>
        <p:spPr>
          <a:xfrm>
            <a:off x="1785548" y="5133110"/>
            <a:ext cx="5572903" cy="1238423"/>
          </a:xfrm>
          <a:prstGeom prst="rect">
            <a:avLst/>
          </a:prstGeom>
        </p:spPr>
      </p:pic>
    </p:spTree>
    <p:extLst>
      <p:ext uri="{BB962C8B-B14F-4D97-AF65-F5344CB8AC3E}">
        <p14:creationId xmlns:p14="http://schemas.microsoft.com/office/powerpoint/2010/main" val="1198542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b="1" dirty="0"/>
              <a:t>Record Request/ Confirmation of Enrollment and Attendance Template</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a:buFont typeface="Arial" panose="020B0604020202020204" pitchFamily="34" charset="0"/>
              <a:buChar char="•"/>
            </a:pPr>
            <a:r>
              <a:rPr lang="en-US" altLang="en-US" dirty="0">
                <a:solidFill>
                  <a:schemeClr val="tx1"/>
                </a:solidFill>
              </a:rPr>
              <a:t>Used by the receiving district when the student has begun attending the receiving school</a:t>
            </a:r>
          </a:p>
          <a:p>
            <a:pPr marL="457200" indent="-457200">
              <a:buFont typeface="Arial" panose="020B0604020202020204" pitchFamily="34" charset="0"/>
              <a:buChar char="•"/>
            </a:pPr>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Can be used as documentation of transfer ONLY if Date of Enrollment and Date of Attendance are provided</a:t>
            </a:r>
          </a:p>
          <a:p>
            <a:pPr marL="457200" indent="-457200">
              <a:buFont typeface="Arial" panose="020B0604020202020204" pitchFamily="34" charset="0"/>
              <a:buChar char="•"/>
            </a:pPr>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Other record request forms without that information will not be accepted</a:t>
            </a:r>
          </a:p>
          <a:p>
            <a:pPr marL="457200" indent="-457200">
              <a:buFont typeface="Arial" panose="020B0604020202020204" pitchFamily="34" charset="0"/>
              <a:buChar char="•"/>
            </a:pPr>
            <a:endParaRPr lang="en-US" altLang="en-US" dirty="0">
              <a:solidFill>
                <a:schemeClr val="tx1"/>
              </a:solidFill>
            </a:endParaRPr>
          </a:p>
          <a:p>
            <a:pPr marL="457200" indent="-457200">
              <a:buFont typeface="Arial" panose="020B0604020202020204" pitchFamily="34" charset="0"/>
              <a:buChar char="•"/>
            </a:pPr>
            <a:r>
              <a:rPr lang="en-US" altLang="en-US" dirty="0">
                <a:solidFill>
                  <a:schemeClr val="tx1"/>
                </a:solidFill>
              </a:rPr>
              <a:t>If the former district lacks this documentation, please use the Request for Confirmation of Enrollment and Attendance</a:t>
            </a:r>
          </a:p>
        </p:txBody>
      </p:sp>
    </p:spTree>
    <p:extLst>
      <p:ext uri="{BB962C8B-B14F-4D97-AF65-F5344CB8AC3E}">
        <p14:creationId xmlns:p14="http://schemas.microsoft.com/office/powerpoint/2010/main" val="3790329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b="1" dirty="0"/>
              <a:t>Where</a:t>
            </a:r>
            <a:r>
              <a:rPr lang="en-US" altLang="en-US" sz="3200" b="1" dirty="0"/>
              <a:t> can I find more information?</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tx1"/>
                </a:solidFill>
                <a:hlinkClick r:id="rId2"/>
              </a:rPr>
              <a:t>Adequate documentation page</a:t>
            </a:r>
            <a:endParaRPr lang="en-US" altLang="en-US" dirty="0">
              <a:solidFill>
                <a:schemeClr val="tx1"/>
              </a:solidFill>
            </a:endParaRPr>
          </a:p>
          <a:p>
            <a:pPr marL="457200" lvl="1" indent="0">
              <a:buNone/>
            </a:pPr>
            <a:endParaRPr lang="en-US" altLang="en-US" sz="2400" dirty="0"/>
          </a:p>
          <a:p>
            <a:pPr lvl="1"/>
            <a:endParaRPr lang="en-US" altLang="en-US" sz="2400" dirty="0"/>
          </a:p>
          <a:p>
            <a:r>
              <a:rPr lang="en-US" altLang="en-US" dirty="0">
                <a:solidFill>
                  <a:schemeClr val="tx1"/>
                </a:solidFill>
              </a:rPr>
              <a:t>Documents</a:t>
            </a:r>
          </a:p>
          <a:p>
            <a:pPr lvl="1"/>
            <a:r>
              <a:rPr lang="en-US" altLang="en-US" sz="2400" dirty="0"/>
              <a:t>Adequate Documentation of Transfer List</a:t>
            </a:r>
          </a:p>
          <a:p>
            <a:pPr lvl="1"/>
            <a:r>
              <a:rPr lang="en-US" altLang="en-US" sz="2400" dirty="0"/>
              <a:t>Record Request/Confirmation of Enrollment and Attendance</a:t>
            </a:r>
          </a:p>
          <a:p>
            <a:pPr lvl="1"/>
            <a:r>
              <a:rPr lang="en-US" altLang="en-US" sz="2400" dirty="0"/>
              <a:t>Request for Confirmation of Enrollment and Attendance</a:t>
            </a:r>
          </a:p>
          <a:p>
            <a:pPr lvl="1"/>
            <a:r>
              <a:rPr lang="en-US" altLang="en-US" sz="2400" dirty="0"/>
              <a:t>Notification of Withdrawal</a:t>
            </a:r>
          </a:p>
          <a:p>
            <a:pPr lvl="1"/>
            <a:r>
              <a:rPr lang="en-US" altLang="en-US" sz="2400" dirty="0"/>
              <a:t>Student Transfer Follow up</a:t>
            </a:r>
          </a:p>
        </p:txBody>
      </p:sp>
    </p:spTree>
    <p:extLst>
      <p:ext uri="{BB962C8B-B14F-4D97-AF65-F5344CB8AC3E}">
        <p14:creationId xmlns:p14="http://schemas.microsoft.com/office/powerpoint/2010/main" val="1138557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cs typeface="Times New Roman" pitchFamily="18" charset="0"/>
              </a:rPr>
              <a:t>Reminder About Transfer Students</a:t>
            </a:r>
          </a:p>
        </p:txBody>
      </p:sp>
      <p:sp>
        <p:nvSpPr>
          <p:cNvPr id="2" name="Content Placeholder 1"/>
          <p:cNvSpPr>
            <a:spLocks noGrp="1"/>
          </p:cNvSpPr>
          <p:nvPr>
            <p:ph idx="1"/>
          </p:nvPr>
        </p:nvSpPr>
        <p:spPr/>
        <p:txBody>
          <a:bodyPr/>
          <a:lstStyle/>
          <a:p>
            <a:pPr marL="800100" indent="-342900" fontAlgn="base">
              <a:spcBef>
                <a:spcPct val="0"/>
              </a:spcBef>
              <a:spcAft>
                <a:spcPct val="0"/>
              </a:spcAft>
              <a:buFont typeface="Arial" panose="020B0604020202020204" pitchFamily="34" charset="0"/>
              <a:buChar char="•"/>
              <a:defRPr/>
            </a:pPr>
            <a:r>
              <a:rPr lang="en-US" sz="2000" dirty="0">
                <a:solidFill>
                  <a:srgbClr val="000000"/>
                </a:solidFill>
              </a:rPr>
              <a:t>Students who tell you that they are transferring in the next school year but who complete all coursework in your district (up to three weeks before the end of school) should have an exit code of ‘00’.  If they are coded with exit code ‘13’ they will be counted as a dropout because they will not have time to show up in another school/district before the end of the year.</a:t>
            </a:r>
          </a:p>
          <a:p>
            <a:pPr marL="457200" fontAlgn="base">
              <a:spcBef>
                <a:spcPct val="0"/>
              </a:spcBef>
              <a:spcAft>
                <a:spcPct val="0"/>
              </a:spcAft>
              <a:buFont typeface="Arial" charset="0"/>
              <a:buChar char="•"/>
              <a:defRPr/>
            </a:pPr>
            <a:endParaRPr lang="en-US" sz="2000" dirty="0">
              <a:solidFill>
                <a:srgbClr val="000000"/>
              </a:solidFill>
            </a:endParaRPr>
          </a:p>
          <a:p>
            <a:pPr marL="457200" fontAlgn="base">
              <a:spcBef>
                <a:spcPct val="0"/>
              </a:spcBef>
              <a:spcAft>
                <a:spcPct val="0"/>
              </a:spcAft>
              <a:buFont typeface="Arial" charset="0"/>
              <a:buChar char="•"/>
              <a:defRPr/>
            </a:pPr>
            <a:endParaRPr lang="en-US" sz="2000" dirty="0">
              <a:solidFill>
                <a:srgbClr val="000000"/>
              </a:solidFill>
            </a:endParaRPr>
          </a:p>
          <a:p>
            <a:pPr marL="800100" indent="-342900" fontAlgn="base">
              <a:spcBef>
                <a:spcPct val="0"/>
              </a:spcBef>
              <a:spcAft>
                <a:spcPct val="0"/>
              </a:spcAft>
              <a:buFont typeface="Arial" panose="020B0604020202020204" pitchFamily="34" charset="0"/>
              <a:buChar char="•"/>
              <a:defRPr/>
            </a:pPr>
            <a:r>
              <a:rPr lang="en-US" sz="2000" dirty="0">
                <a:solidFill>
                  <a:srgbClr val="000000"/>
                </a:solidFill>
              </a:rPr>
              <a:t>When a student is transferring, make sure to follow up with that student immediately to get adequate documentation of the transfer.  This way, you can avoid students unnecessarily being coded as dropouts.</a:t>
            </a:r>
            <a:endParaRPr lang="en-US" sz="2000" b="1" dirty="0">
              <a:solidFill>
                <a:srgbClr val="000000"/>
              </a:solidFill>
            </a:endParaRPr>
          </a:p>
          <a:p>
            <a:pPr marL="457200" indent="-457200" fontAlgn="base">
              <a:spcBef>
                <a:spcPct val="0"/>
              </a:spcBef>
              <a:spcAft>
                <a:spcPct val="0"/>
              </a:spcAft>
              <a:buFont typeface="Arial" panose="020B0604020202020204" pitchFamily="34" charset="0"/>
              <a:buChar char="•"/>
              <a:defRPr/>
            </a:pPr>
            <a:endParaRPr lang="en-US" sz="2000" b="1" dirty="0">
              <a:solidFill>
                <a:srgbClr val="000000"/>
              </a:solidFill>
            </a:endParaRPr>
          </a:p>
          <a:p>
            <a:pPr lvl="1" fontAlgn="base">
              <a:spcBef>
                <a:spcPct val="0"/>
              </a:spcBef>
              <a:spcAft>
                <a:spcPct val="0"/>
              </a:spcAft>
              <a:buFont typeface="Arial" charset="0"/>
              <a:buChar char="•"/>
              <a:defRPr/>
            </a:pPr>
            <a:endParaRPr lang="en-US" dirty="0">
              <a:solidFill>
                <a:srgbClr val="000000"/>
              </a:solidFill>
            </a:endParaRPr>
          </a:p>
          <a:p>
            <a:endParaRPr lang="en-US" dirty="0"/>
          </a:p>
        </p:txBody>
      </p:sp>
    </p:spTree>
    <p:extLst>
      <p:ext uri="{BB962C8B-B14F-4D97-AF65-F5344CB8AC3E}">
        <p14:creationId xmlns:p14="http://schemas.microsoft.com/office/powerpoint/2010/main" val="331282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3697-22D3-4F36-91C3-EA2CA9773D5A}"/>
              </a:ext>
            </a:extLst>
          </p:cNvPr>
          <p:cNvSpPr>
            <a:spLocks noGrp="1"/>
          </p:cNvSpPr>
          <p:nvPr>
            <p:ph type="title"/>
          </p:nvPr>
        </p:nvSpPr>
        <p:spPr/>
        <p:txBody>
          <a:bodyPr/>
          <a:lstStyle/>
          <a:p>
            <a:r>
              <a:rPr lang="en-US"/>
              <a:t>Purpose of SEY</a:t>
            </a:r>
            <a:endParaRPr lang="en-US" dirty="0"/>
          </a:p>
        </p:txBody>
      </p:sp>
      <p:sp>
        <p:nvSpPr>
          <p:cNvPr id="3" name="Content Placeholder 2">
            <a:extLst>
              <a:ext uri="{FF2B5EF4-FFF2-40B4-BE49-F238E27FC236}">
                <a16:creationId xmlns:a16="http://schemas.microsoft.com/office/drawing/2014/main" id="{9FC55E42-A704-49D9-B950-3139A65A6D61}"/>
              </a:ext>
            </a:extLst>
          </p:cNvPr>
          <p:cNvSpPr>
            <a:spLocks noGrp="1"/>
          </p:cNvSpPr>
          <p:nvPr>
            <p:ph idx="1"/>
          </p:nvPr>
        </p:nvSpPr>
        <p:spPr/>
        <p:txBody>
          <a:bodyPr/>
          <a:lstStyle/>
          <a:p>
            <a:pPr marL="342900" indent="-342900"/>
            <a:r>
              <a:rPr lang="en-US" dirty="0"/>
              <a:t>Data from the Student End of Year snapshot produces graduation, completion, and dropout rates. This information informs policy at the state and federal level and becomes public information that is used in official reports and news articles. </a:t>
            </a:r>
          </a:p>
          <a:p>
            <a:pPr marL="342900" indent="-342900"/>
            <a:r>
              <a:rPr lang="en-US" dirty="0"/>
              <a:t>Data from the Student End of Year snapshot is used in school and district-level accountability measures.</a:t>
            </a:r>
          </a:p>
          <a:p>
            <a:endParaRPr lang="en-US" dirty="0"/>
          </a:p>
        </p:txBody>
      </p:sp>
      <p:sp>
        <p:nvSpPr>
          <p:cNvPr id="4" name="Slide Number Placeholder 3">
            <a:extLst>
              <a:ext uri="{FF2B5EF4-FFF2-40B4-BE49-F238E27FC236}">
                <a16:creationId xmlns:a16="http://schemas.microsoft.com/office/drawing/2014/main" id="{2055A265-33F9-4F30-876E-8E7299BC5F9E}"/>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Rectangle 4">
            <a:extLst>
              <a:ext uri="{FF2B5EF4-FFF2-40B4-BE49-F238E27FC236}">
                <a16:creationId xmlns:a16="http://schemas.microsoft.com/office/drawing/2014/main" id="{66C3FD8A-B801-4545-9EB1-13DC4C9CDF53}"/>
              </a:ext>
            </a:extLst>
          </p:cNvPr>
          <p:cNvSpPr/>
          <p:nvPr/>
        </p:nvSpPr>
        <p:spPr>
          <a:xfrm>
            <a:off x="1194056" y="5180384"/>
            <a:ext cx="67558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Accuracy is ESSENTIAL!</a:t>
            </a:r>
          </a:p>
        </p:txBody>
      </p:sp>
    </p:spTree>
    <p:extLst>
      <p:ext uri="{BB962C8B-B14F-4D97-AF65-F5344CB8AC3E}">
        <p14:creationId xmlns:p14="http://schemas.microsoft.com/office/powerpoint/2010/main" val="234142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Rates and Reporting</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3530042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b="1" dirty="0"/>
              <a:t>End of Year Data Online</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Used for school, district and state rates</a:t>
            </a:r>
          </a:p>
          <a:p>
            <a:pPr lvl="1"/>
            <a:r>
              <a:rPr lang="en-US" altLang="en-US" sz="2600" dirty="0">
                <a:hlinkClick r:id="rId2"/>
              </a:rPr>
              <a:t>Graduation &amp; Completion Rates</a:t>
            </a:r>
            <a:endParaRPr lang="en-US" altLang="en-US" sz="2600" dirty="0"/>
          </a:p>
          <a:p>
            <a:pPr lvl="1"/>
            <a:r>
              <a:rPr lang="en-US" altLang="en-US" sz="2600" dirty="0">
                <a:hlinkClick r:id="rId3"/>
              </a:rPr>
              <a:t>Dropout Rates</a:t>
            </a:r>
            <a:endParaRPr lang="en-US" altLang="en-US" sz="2600" dirty="0"/>
          </a:p>
          <a:p>
            <a:pPr lvl="1"/>
            <a:r>
              <a:rPr lang="en-US" altLang="en-US" sz="2600" dirty="0">
                <a:hlinkClick r:id="rId4"/>
              </a:rPr>
              <a:t>Mobility / Stability Rates</a:t>
            </a:r>
            <a:endParaRPr lang="en-US" altLang="en-US" sz="2600" dirty="0"/>
          </a:p>
          <a:p>
            <a:pPr marL="914400" lvl="2" indent="0">
              <a:buNone/>
            </a:pPr>
            <a:endParaRPr lang="en-US" altLang="en-US" sz="2800" dirty="0"/>
          </a:p>
          <a:p>
            <a:endParaRPr lang="en-US" altLang="en-US" sz="2800" dirty="0"/>
          </a:p>
          <a:p>
            <a:r>
              <a:rPr lang="en-US" altLang="en-US" sz="2800" dirty="0"/>
              <a:t>You have access to early versions of these rates in your Cognos reports.</a:t>
            </a:r>
          </a:p>
          <a:p>
            <a:endParaRPr lang="en-US" altLang="en-US" sz="900" dirty="0"/>
          </a:p>
        </p:txBody>
      </p:sp>
    </p:spTree>
    <p:extLst>
      <p:ext uri="{BB962C8B-B14F-4D97-AF65-F5344CB8AC3E}">
        <p14:creationId xmlns:p14="http://schemas.microsoft.com/office/powerpoint/2010/main" val="644620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End of Year Data Online</a:t>
            </a:r>
          </a:p>
        </p:txBody>
      </p:sp>
      <p:sp>
        <p:nvSpPr>
          <p:cNvPr id="4" name="Content Placeholder 3">
            <a:extLst>
              <a:ext uri="{FF2B5EF4-FFF2-40B4-BE49-F238E27FC236}">
                <a16:creationId xmlns:a16="http://schemas.microsoft.com/office/drawing/2014/main" id="{EC036988-E7B2-4836-9C6C-3522F813BBAC}"/>
              </a:ext>
            </a:extLst>
          </p:cNvPr>
          <p:cNvSpPr>
            <a:spLocks noGrp="1"/>
          </p:cNvSpPr>
          <p:nvPr>
            <p:ph idx="1"/>
          </p:nvPr>
        </p:nvSpPr>
        <p:spPr/>
        <p:txBody>
          <a:bodyPr/>
          <a:lstStyle/>
          <a:p>
            <a:pPr marL="0" indent="0">
              <a:buNone/>
            </a:pPr>
            <a:r>
              <a:rPr lang="en-US" dirty="0">
                <a:hlinkClick r:id="rId3"/>
              </a:rPr>
              <a:t>Colorado Graduation Dashboard</a:t>
            </a:r>
            <a:endParaRPr lang="en-US" dirty="0"/>
          </a:p>
        </p:txBody>
      </p:sp>
      <p:pic>
        <p:nvPicPr>
          <p:cNvPr id="6" name="Picture 5">
            <a:extLst>
              <a:ext uri="{FF2B5EF4-FFF2-40B4-BE49-F238E27FC236}">
                <a16:creationId xmlns:a16="http://schemas.microsoft.com/office/drawing/2014/main" id="{8168152B-78D7-49E4-961E-DCF4A782F6D6}"/>
              </a:ext>
            </a:extLst>
          </p:cNvPr>
          <p:cNvPicPr>
            <a:picLocks noChangeAspect="1"/>
          </p:cNvPicPr>
          <p:nvPr/>
        </p:nvPicPr>
        <p:blipFill>
          <a:blip r:embed="rId4"/>
          <a:stretch>
            <a:fillRect/>
          </a:stretch>
        </p:blipFill>
        <p:spPr>
          <a:xfrm>
            <a:off x="1856792" y="1856197"/>
            <a:ext cx="5843116" cy="4833851"/>
          </a:xfrm>
          <a:prstGeom prst="rect">
            <a:avLst/>
          </a:prstGeom>
        </p:spPr>
      </p:pic>
    </p:spTree>
    <p:extLst>
      <p:ext uri="{BB962C8B-B14F-4D97-AF65-F5344CB8AC3E}">
        <p14:creationId xmlns:p14="http://schemas.microsoft.com/office/powerpoint/2010/main" val="277258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t>End of Year Data Online</a:t>
            </a:r>
          </a:p>
        </p:txBody>
      </p:sp>
      <p:sp>
        <p:nvSpPr>
          <p:cNvPr id="7" name="Content Placeholder 3">
            <a:extLst>
              <a:ext uri="{FF2B5EF4-FFF2-40B4-BE49-F238E27FC236}">
                <a16:creationId xmlns:a16="http://schemas.microsoft.com/office/drawing/2014/main" id="{1F82777F-EFB9-4154-8376-014FDB7D5D23}"/>
              </a:ext>
            </a:extLst>
          </p:cNvPr>
          <p:cNvSpPr>
            <a:spLocks noGrp="1"/>
          </p:cNvSpPr>
          <p:nvPr>
            <p:ph idx="1"/>
          </p:nvPr>
        </p:nvSpPr>
        <p:spPr>
          <a:xfrm>
            <a:off x="628650" y="1463040"/>
            <a:ext cx="7886700" cy="4640674"/>
          </a:xfrm>
        </p:spPr>
        <p:txBody>
          <a:bodyPr/>
          <a:lstStyle/>
          <a:p>
            <a:pPr marL="0" indent="0">
              <a:buNone/>
            </a:pPr>
            <a:r>
              <a:rPr lang="en-US" dirty="0">
                <a:hlinkClick r:id="rId3"/>
              </a:rPr>
              <a:t>Colorado Dropout Dashboard</a:t>
            </a:r>
            <a:endParaRPr lang="en-US" dirty="0"/>
          </a:p>
        </p:txBody>
      </p:sp>
      <p:pic>
        <p:nvPicPr>
          <p:cNvPr id="6" name="Picture 5">
            <a:extLst>
              <a:ext uri="{FF2B5EF4-FFF2-40B4-BE49-F238E27FC236}">
                <a16:creationId xmlns:a16="http://schemas.microsoft.com/office/drawing/2014/main" id="{A7CBD8B5-6A26-4AAA-A6E2-19DA5C2B2214}"/>
              </a:ext>
            </a:extLst>
          </p:cNvPr>
          <p:cNvPicPr>
            <a:picLocks noChangeAspect="1"/>
          </p:cNvPicPr>
          <p:nvPr/>
        </p:nvPicPr>
        <p:blipFill>
          <a:blip r:embed="rId4"/>
          <a:stretch>
            <a:fillRect/>
          </a:stretch>
        </p:blipFill>
        <p:spPr>
          <a:xfrm>
            <a:off x="1708115" y="1875452"/>
            <a:ext cx="5933761" cy="4889241"/>
          </a:xfrm>
          <a:prstGeom prst="rect">
            <a:avLst/>
          </a:prstGeom>
        </p:spPr>
      </p:pic>
    </p:spTree>
    <p:extLst>
      <p:ext uri="{BB962C8B-B14F-4D97-AF65-F5344CB8AC3E}">
        <p14:creationId xmlns:p14="http://schemas.microsoft.com/office/powerpoint/2010/main" val="3690496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 Contacts, and Glossary</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1464117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DF01-0E74-47DC-85EB-53573726C97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AB40189-D081-49C3-92DE-857DD10D18C9}"/>
              </a:ext>
            </a:extLst>
          </p:cNvPr>
          <p:cNvSpPr>
            <a:spLocks noGrp="1"/>
          </p:cNvSpPr>
          <p:nvPr>
            <p:ph idx="1"/>
          </p:nvPr>
        </p:nvSpPr>
        <p:spPr>
          <a:xfrm>
            <a:off x="628650" y="1463040"/>
            <a:ext cx="3756738" cy="4640674"/>
          </a:xfrm>
        </p:spPr>
        <p:txBody>
          <a:bodyPr>
            <a:normAutofit lnSpcReduction="10000"/>
          </a:bodyPr>
          <a:lstStyle/>
          <a:p>
            <a:pPr marL="0" indent="0">
              <a:buNone/>
            </a:pPr>
            <a:r>
              <a:rPr lang="en-US" dirty="0">
                <a:hlinkClick r:id="rId2"/>
              </a:rPr>
              <a:t>Student Interchange</a:t>
            </a:r>
            <a:endParaRPr lang="en-US" dirty="0"/>
          </a:p>
          <a:p>
            <a:r>
              <a:rPr lang="en-US" sz="1800" dirty="0"/>
              <a:t>Graduation Guidelines File Layout</a:t>
            </a:r>
          </a:p>
          <a:p>
            <a:r>
              <a:rPr lang="en-US" sz="1800" dirty="0"/>
              <a:t>GG, SSA, DEM Business Rules</a:t>
            </a:r>
          </a:p>
          <a:p>
            <a:r>
              <a:rPr lang="en-US" sz="1800" dirty="0"/>
              <a:t>GG, SSA, DEM Templates</a:t>
            </a:r>
          </a:p>
          <a:p>
            <a:pPr marL="0" indent="0">
              <a:buNone/>
            </a:pPr>
            <a:endParaRPr lang="en-US" dirty="0"/>
          </a:p>
          <a:p>
            <a:pPr marL="0" indent="0">
              <a:buNone/>
            </a:pPr>
            <a:endParaRPr lang="en-US" dirty="0"/>
          </a:p>
          <a:p>
            <a:pPr marL="0" indent="0">
              <a:buNone/>
            </a:pPr>
            <a:r>
              <a:rPr lang="en-US" dirty="0">
                <a:hlinkClick r:id="rId3"/>
              </a:rPr>
              <a:t>Student End of Year</a:t>
            </a:r>
            <a:endParaRPr lang="en-US" dirty="0"/>
          </a:p>
          <a:p>
            <a:r>
              <a:rPr lang="en-US" sz="1800" dirty="0"/>
              <a:t>Timeline</a:t>
            </a:r>
          </a:p>
          <a:p>
            <a:r>
              <a:rPr lang="en-US" sz="1800" dirty="0"/>
              <a:t>File layout</a:t>
            </a:r>
          </a:p>
          <a:p>
            <a:r>
              <a:rPr lang="en-US" sz="1800" dirty="0"/>
              <a:t>Business rules</a:t>
            </a:r>
          </a:p>
          <a:p>
            <a:r>
              <a:rPr lang="en-US" sz="1800" dirty="0"/>
              <a:t>Trainings/schedule</a:t>
            </a:r>
          </a:p>
          <a:p>
            <a:r>
              <a:rPr lang="en-US" sz="1800" dirty="0"/>
              <a:t>Step by step instructions</a:t>
            </a:r>
          </a:p>
        </p:txBody>
      </p:sp>
      <p:sp>
        <p:nvSpPr>
          <p:cNvPr id="4" name="Slide Number Placeholder 3">
            <a:extLst>
              <a:ext uri="{FF2B5EF4-FFF2-40B4-BE49-F238E27FC236}">
                <a16:creationId xmlns:a16="http://schemas.microsoft.com/office/drawing/2014/main" id="{95011CF3-5435-4285-B336-48EAB2B5379F}"/>
              </a:ext>
            </a:extLst>
          </p:cNvPr>
          <p:cNvSpPr>
            <a:spLocks noGrp="1"/>
          </p:cNvSpPr>
          <p:nvPr>
            <p:ph type="sldNum" sz="quarter" idx="12"/>
          </p:nvPr>
        </p:nvSpPr>
        <p:spPr/>
        <p:txBody>
          <a:bodyPr/>
          <a:lstStyle/>
          <a:p>
            <a:fld id="{C479D5F6-EDCB-402A-AC08-4943A1820E8F}" type="slidenum">
              <a:rPr lang="en-US" smtClean="0"/>
              <a:pPr/>
              <a:t>55</a:t>
            </a:fld>
            <a:endParaRPr lang="en-US" dirty="0"/>
          </a:p>
        </p:txBody>
      </p:sp>
      <p:pic>
        <p:nvPicPr>
          <p:cNvPr id="6" name="Picture 5">
            <a:extLst>
              <a:ext uri="{FF2B5EF4-FFF2-40B4-BE49-F238E27FC236}">
                <a16:creationId xmlns:a16="http://schemas.microsoft.com/office/drawing/2014/main" id="{C769188A-B215-4C09-9FD2-BF4A7309C9DF}"/>
              </a:ext>
            </a:extLst>
          </p:cNvPr>
          <p:cNvPicPr>
            <a:picLocks noChangeAspect="1"/>
          </p:cNvPicPr>
          <p:nvPr/>
        </p:nvPicPr>
        <p:blipFill>
          <a:blip r:embed="rId4"/>
          <a:stretch>
            <a:fillRect/>
          </a:stretch>
        </p:blipFill>
        <p:spPr>
          <a:xfrm>
            <a:off x="4314151" y="1458375"/>
            <a:ext cx="4829849" cy="1476581"/>
          </a:xfrm>
          <a:prstGeom prst="rect">
            <a:avLst/>
          </a:prstGeom>
        </p:spPr>
      </p:pic>
      <p:pic>
        <p:nvPicPr>
          <p:cNvPr id="8" name="Picture 7">
            <a:extLst>
              <a:ext uri="{FF2B5EF4-FFF2-40B4-BE49-F238E27FC236}">
                <a16:creationId xmlns:a16="http://schemas.microsoft.com/office/drawing/2014/main" id="{22CB7436-8095-4BB8-9417-9976711E955E}"/>
              </a:ext>
            </a:extLst>
          </p:cNvPr>
          <p:cNvPicPr>
            <a:picLocks noChangeAspect="1"/>
          </p:cNvPicPr>
          <p:nvPr/>
        </p:nvPicPr>
        <p:blipFill>
          <a:blip r:embed="rId5"/>
          <a:stretch>
            <a:fillRect/>
          </a:stretch>
        </p:blipFill>
        <p:spPr>
          <a:xfrm>
            <a:off x="3627558" y="3923045"/>
            <a:ext cx="5398999" cy="1927756"/>
          </a:xfrm>
          <a:prstGeom prst="rect">
            <a:avLst/>
          </a:prstGeom>
        </p:spPr>
      </p:pic>
    </p:spTree>
    <p:extLst>
      <p:ext uri="{BB962C8B-B14F-4D97-AF65-F5344CB8AC3E}">
        <p14:creationId xmlns:p14="http://schemas.microsoft.com/office/powerpoint/2010/main" val="20993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t>Contacts</a:t>
            </a:r>
            <a:endParaRPr lang="en-US" altLang="en-US" sz="2800"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800" dirty="0"/>
          </a:p>
          <a:p>
            <a:endParaRPr lang="en-US" altLang="en-US" sz="900" dirty="0"/>
          </a:p>
        </p:txBody>
      </p:sp>
      <p:graphicFrame>
        <p:nvGraphicFramePr>
          <p:cNvPr id="2" name="Table 2">
            <a:extLst>
              <a:ext uri="{FF2B5EF4-FFF2-40B4-BE49-F238E27FC236}">
                <a16:creationId xmlns:a16="http://schemas.microsoft.com/office/drawing/2014/main" id="{FEE99D03-4802-41F9-9042-6AF273DECFEF}"/>
              </a:ext>
            </a:extLst>
          </p:cNvPr>
          <p:cNvGraphicFramePr>
            <a:graphicFrameLocks noGrp="1"/>
          </p:cNvGraphicFramePr>
          <p:nvPr>
            <p:extLst>
              <p:ext uri="{D42A27DB-BD31-4B8C-83A1-F6EECF244321}">
                <p14:modId xmlns:p14="http://schemas.microsoft.com/office/powerpoint/2010/main" val="3224623450"/>
              </p:ext>
            </p:extLst>
          </p:nvPr>
        </p:nvGraphicFramePr>
        <p:xfrm>
          <a:off x="340567" y="1729017"/>
          <a:ext cx="8462865" cy="4108720"/>
        </p:xfrm>
        <a:graphic>
          <a:graphicData uri="http://schemas.openxmlformats.org/drawingml/2006/table">
            <a:tbl>
              <a:tblPr firstRow="1" bandRow="1">
                <a:tableStyleId>{5C22544A-7EE6-4342-B048-85BDC9FD1C3A}</a:tableStyleId>
              </a:tblPr>
              <a:tblGrid>
                <a:gridCol w="2820955">
                  <a:extLst>
                    <a:ext uri="{9D8B030D-6E8A-4147-A177-3AD203B41FA5}">
                      <a16:colId xmlns:a16="http://schemas.microsoft.com/office/drawing/2014/main" val="513335790"/>
                    </a:ext>
                  </a:extLst>
                </a:gridCol>
                <a:gridCol w="2820955">
                  <a:extLst>
                    <a:ext uri="{9D8B030D-6E8A-4147-A177-3AD203B41FA5}">
                      <a16:colId xmlns:a16="http://schemas.microsoft.com/office/drawing/2014/main" val="3221750368"/>
                    </a:ext>
                  </a:extLst>
                </a:gridCol>
                <a:gridCol w="2820955">
                  <a:extLst>
                    <a:ext uri="{9D8B030D-6E8A-4147-A177-3AD203B41FA5}">
                      <a16:colId xmlns:a16="http://schemas.microsoft.com/office/drawing/2014/main" val="1887132610"/>
                    </a:ext>
                  </a:extLst>
                </a:gridCol>
              </a:tblGrid>
              <a:tr h="437696">
                <a:tc>
                  <a:txBody>
                    <a:bodyPr/>
                    <a:lstStyle/>
                    <a:p>
                      <a:r>
                        <a:rPr lang="en-US" dirty="0"/>
                        <a:t>Name</a:t>
                      </a:r>
                    </a:p>
                  </a:txBody>
                  <a:tcPr/>
                </a:tc>
                <a:tc>
                  <a:txBody>
                    <a:bodyPr/>
                    <a:lstStyle/>
                    <a:p>
                      <a:r>
                        <a:rPr lang="en-US" dirty="0"/>
                        <a:t>Area of Expertise</a:t>
                      </a:r>
                    </a:p>
                  </a:txBody>
                  <a:tcPr/>
                </a:tc>
                <a:tc>
                  <a:txBody>
                    <a:bodyPr/>
                    <a:lstStyle/>
                    <a:p>
                      <a:r>
                        <a:rPr lang="en-US" dirty="0"/>
                        <a:t>Contact Info</a:t>
                      </a:r>
                    </a:p>
                  </a:txBody>
                  <a:tcPr/>
                </a:tc>
                <a:extLst>
                  <a:ext uri="{0D108BD9-81ED-4DB2-BD59-A6C34878D82A}">
                    <a16:rowId xmlns:a16="http://schemas.microsoft.com/office/drawing/2014/main" val="320307409"/>
                  </a:ext>
                </a:extLst>
              </a:tr>
              <a:tr h="437696">
                <a:tc>
                  <a:txBody>
                    <a:bodyPr/>
                    <a:lstStyle/>
                    <a:p>
                      <a:r>
                        <a:rPr lang="en-US" dirty="0"/>
                        <a:t>Jesse Cooper</a:t>
                      </a:r>
                    </a:p>
                  </a:txBody>
                  <a:tcPr/>
                </a:tc>
                <a:tc>
                  <a:txBody>
                    <a:bodyPr/>
                    <a:lstStyle/>
                    <a:p>
                      <a:r>
                        <a:rPr lang="en-US" dirty="0"/>
                        <a:t>Student End of Year/Graduation Guidelines</a:t>
                      </a:r>
                    </a:p>
                  </a:txBody>
                  <a:tcPr/>
                </a:tc>
                <a:tc>
                  <a:txBody>
                    <a:bodyPr/>
                    <a:lstStyle/>
                    <a:p>
                      <a:r>
                        <a:rPr lang="en-US" dirty="0"/>
                        <a:t>Cooper_j@cde.state.co.us</a:t>
                      </a:r>
                    </a:p>
                  </a:txBody>
                  <a:tcPr/>
                </a:tc>
                <a:extLst>
                  <a:ext uri="{0D108BD9-81ED-4DB2-BD59-A6C34878D82A}">
                    <a16:rowId xmlns:a16="http://schemas.microsoft.com/office/drawing/2014/main" val="3719512103"/>
                  </a:ext>
                </a:extLst>
              </a:tr>
              <a:tr h="437696">
                <a:tc>
                  <a:txBody>
                    <a:bodyPr/>
                    <a:lstStyle/>
                    <a:p>
                      <a:r>
                        <a:rPr lang="en-US" dirty="0"/>
                        <a:t>Brooke Wenzel</a:t>
                      </a:r>
                    </a:p>
                  </a:txBody>
                  <a:tcPr/>
                </a:tc>
                <a:tc>
                  <a:txBody>
                    <a:bodyPr/>
                    <a:lstStyle/>
                    <a:p>
                      <a:r>
                        <a:rPr lang="en-US" dirty="0"/>
                        <a:t>October Count/Student Interchange</a:t>
                      </a:r>
                    </a:p>
                  </a:txBody>
                  <a:tcPr/>
                </a:tc>
                <a:tc>
                  <a:txBody>
                    <a:bodyPr/>
                    <a:lstStyle/>
                    <a:p>
                      <a:r>
                        <a:rPr lang="en-US" dirty="0"/>
                        <a:t>Wenzel_b@cde.state.co.us</a:t>
                      </a:r>
                    </a:p>
                  </a:txBody>
                  <a:tcPr/>
                </a:tc>
                <a:extLst>
                  <a:ext uri="{0D108BD9-81ED-4DB2-BD59-A6C34878D82A}">
                    <a16:rowId xmlns:a16="http://schemas.microsoft.com/office/drawing/2014/main" val="969095557"/>
                  </a:ext>
                </a:extLst>
              </a:tr>
              <a:tr h="437696">
                <a:tc>
                  <a:txBody>
                    <a:bodyPr/>
                    <a:lstStyle/>
                    <a:p>
                      <a:r>
                        <a:rPr lang="en-US" dirty="0"/>
                        <a:t>Michelle Romero</a:t>
                      </a:r>
                    </a:p>
                  </a:txBody>
                  <a:tcPr/>
                </a:tc>
                <a:tc>
                  <a:txBody>
                    <a:bodyPr/>
                    <a:lstStyle/>
                    <a:p>
                      <a:r>
                        <a:rPr lang="en-US" dirty="0"/>
                        <a:t>Postsecondary Programs</a:t>
                      </a:r>
                    </a:p>
                  </a:txBody>
                  <a:tcPr/>
                </a:tc>
                <a:tc>
                  <a:txBody>
                    <a:bodyPr/>
                    <a:lstStyle/>
                    <a:p>
                      <a:r>
                        <a:rPr lang="en-US" dirty="0"/>
                        <a:t>Romero_m@cde.state.co.us</a:t>
                      </a:r>
                    </a:p>
                  </a:txBody>
                  <a:tcPr/>
                </a:tc>
                <a:extLst>
                  <a:ext uri="{0D108BD9-81ED-4DB2-BD59-A6C34878D82A}">
                    <a16:rowId xmlns:a16="http://schemas.microsoft.com/office/drawing/2014/main" val="3578492222"/>
                  </a:ext>
                </a:extLst>
              </a:tr>
              <a:tr h="437696">
                <a:tc>
                  <a:txBody>
                    <a:bodyPr/>
                    <a:lstStyle/>
                    <a:p>
                      <a:r>
                        <a:rPr lang="en-US" dirty="0"/>
                        <a:t>Ashley Idrees</a:t>
                      </a:r>
                    </a:p>
                  </a:txBody>
                  <a:tcPr/>
                </a:tc>
                <a:tc>
                  <a:txBody>
                    <a:bodyPr/>
                    <a:lstStyle/>
                    <a:p>
                      <a:r>
                        <a:rPr lang="en-US" dirty="0"/>
                        <a:t>Dropout Prevention</a:t>
                      </a:r>
                    </a:p>
                  </a:txBody>
                  <a:tcPr/>
                </a:tc>
                <a:tc>
                  <a:txBody>
                    <a:bodyPr/>
                    <a:lstStyle/>
                    <a:p>
                      <a:r>
                        <a:rPr lang="en-US" dirty="0"/>
                        <a:t>Idrees_a@cde.state.co.us</a:t>
                      </a:r>
                    </a:p>
                  </a:txBody>
                  <a:tcPr/>
                </a:tc>
                <a:extLst>
                  <a:ext uri="{0D108BD9-81ED-4DB2-BD59-A6C34878D82A}">
                    <a16:rowId xmlns:a16="http://schemas.microsoft.com/office/drawing/2014/main" val="3412223567"/>
                  </a:ext>
                </a:extLst>
              </a:tr>
              <a:tr h="437696">
                <a:tc>
                  <a:txBody>
                    <a:bodyPr/>
                    <a:lstStyle/>
                    <a:p>
                      <a:r>
                        <a:rPr lang="en-US" dirty="0"/>
                        <a:t>Kerry Wrenick</a:t>
                      </a:r>
                    </a:p>
                  </a:txBody>
                  <a:tcPr/>
                </a:tc>
                <a:tc>
                  <a:txBody>
                    <a:bodyPr/>
                    <a:lstStyle/>
                    <a:p>
                      <a:r>
                        <a:rPr lang="en-US" dirty="0"/>
                        <a:t>Homeless Reporting (McKinney-Vento)</a:t>
                      </a:r>
                    </a:p>
                  </a:txBody>
                  <a:tcPr/>
                </a:tc>
                <a:tc>
                  <a:txBody>
                    <a:bodyPr/>
                    <a:lstStyle/>
                    <a:p>
                      <a:r>
                        <a:rPr lang="en-US" dirty="0"/>
                        <a:t>Wrenick_k@cde.state.co.us</a:t>
                      </a:r>
                    </a:p>
                  </a:txBody>
                  <a:tcPr/>
                </a:tc>
                <a:extLst>
                  <a:ext uri="{0D108BD9-81ED-4DB2-BD59-A6C34878D82A}">
                    <a16:rowId xmlns:a16="http://schemas.microsoft.com/office/drawing/2014/main" val="2627523826"/>
                  </a:ext>
                </a:extLst>
              </a:tr>
              <a:tr h="437696">
                <a:tc>
                  <a:txBody>
                    <a:bodyPr/>
                    <a:lstStyle/>
                    <a:p>
                      <a:r>
                        <a:rPr lang="en-US" dirty="0"/>
                        <a:t>Robin Russell</a:t>
                      </a:r>
                    </a:p>
                  </a:txBody>
                  <a:tcPr/>
                </a:tc>
                <a:tc>
                  <a:txBody>
                    <a:bodyPr/>
                    <a:lstStyle/>
                    <a:p>
                      <a:r>
                        <a:rPr lang="en-US" dirty="0"/>
                        <a:t>Graduation Guidelines</a:t>
                      </a:r>
                    </a:p>
                  </a:txBody>
                  <a:tcPr/>
                </a:tc>
                <a:tc>
                  <a:txBody>
                    <a:bodyPr/>
                    <a:lstStyle/>
                    <a:p>
                      <a:r>
                        <a:rPr lang="en-US" dirty="0"/>
                        <a:t>Russel_r@cde.state.co.us</a:t>
                      </a:r>
                    </a:p>
                  </a:txBody>
                  <a:tcPr/>
                </a:tc>
                <a:extLst>
                  <a:ext uri="{0D108BD9-81ED-4DB2-BD59-A6C34878D82A}">
                    <a16:rowId xmlns:a16="http://schemas.microsoft.com/office/drawing/2014/main" val="3934033085"/>
                  </a:ext>
                </a:extLst>
              </a:tr>
              <a:tr h="437696">
                <a:tc>
                  <a:txBody>
                    <a:bodyPr/>
                    <a:lstStyle/>
                    <a:p>
                      <a:r>
                        <a:rPr lang="en-US" dirty="0"/>
                        <a:t>Debbie Puccetti</a:t>
                      </a:r>
                    </a:p>
                  </a:txBody>
                  <a:tcPr/>
                </a:tc>
                <a:tc>
                  <a:txBody>
                    <a:bodyPr/>
                    <a:lstStyle/>
                    <a:p>
                      <a:r>
                        <a:rPr lang="en-US" dirty="0"/>
                        <a:t>RITS/EDIS</a:t>
                      </a:r>
                    </a:p>
                  </a:txBody>
                  <a:tcPr/>
                </a:tc>
                <a:tc>
                  <a:txBody>
                    <a:bodyPr/>
                    <a:lstStyle/>
                    <a:p>
                      <a:r>
                        <a:rPr lang="en-US" dirty="0"/>
                        <a:t>Puccetti_d@cde.state.co.us</a:t>
                      </a:r>
                    </a:p>
                  </a:txBody>
                  <a:tcPr/>
                </a:tc>
                <a:extLst>
                  <a:ext uri="{0D108BD9-81ED-4DB2-BD59-A6C34878D82A}">
                    <a16:rowId xmlns:a16="http://schemas.microsoft.com/office/drawing/2014/main" val="683905179"/>
                  </a:ext>
                </a:extLst>
              </a:tr>
            </a:tbl>
          </a:graphicData>
        </a:graphic>
      </p:graphicFrame>
    </p:spTree>
    <p:extLst>
      <p:ext uri="{BB962C8B-B14F-4D97-AF65-F5344CB8AC3E}">
        <p14:creationId xmlns:p14="http://schemas.microsoft.com/office/powerpoint/2010/main" val="4022630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t>Glossary</a:t>
            </a:r>
            <a:endParaRPr lang="en-US" altLang="en-US" sz="2800"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r>
              <a:rPr lang="en-US" altLang="en-US" sz="2800" b="1" dirty="0"/>
              <a:t>AYG: </a:t>
            </a:r>
            <a:r>
              <a:rPr lang="en-US" altLang="en-US" sz="2800" dirty="0"/>
              <a:t>Anticipated Year of Graduation (4 years after entering 9</a:t>
            </a:r>
            <a:r>
              <a:rPr lang="en-US" altLang="en-US" sz="2800" baseline="30000" dirty="0"/>
              <a:t>th</a:t>
            </a:r>
            <a:r>
              <a:rPr lang="en-US" altLang="en-US" sz="2800" dirty="0"/>
              <a:t> grade)</a:t>
            </a:r>
          </a:p>
          <a:p>
            <a:r>
              <a:rPr lang="en-US" altLang="en-US" sz="2800" b="1" dirty="0"/>
              <a:t>IPST: </a:t>
            </a:r>
            <a:r>
              <a:rPr lang="en-US" altLang="en-US" sz="2800" dirty="0"/>
              <a:t>Instructional program service type (Free and Reduced Lunch, Title 1, Migrant, etc.)</a:t>
            </a:r>
          </a:p>
          <a:p>
            <a:r>
              <a:rPr lang="en-US" altLang="en-US" sz="2800" b="1" dirty="0"/>
              <a:t>Cohort: </a:t>
            </a:r>
            <a:r>
              <a:rPr lang="en-US" altLang="en-US" sz="2800" dirty="0"/>
              <a:t>Group of students with the same AYG and/or same IPST category</a:t>
            </a:r>
            <a:endParaRPr lang="en-US" altLang="en-US" sz="2800" b="1" dirty="0"/>
          </a:p>
          <a:p>
            <a:r>
              <a:rPr lang="en-US" altLang="en-US" sz="2800" b="1" dirty="0"/>
              <a:t>Graduate: </a:t>
            </a:r>
            <a:r>
              <a:rPr lang="en-US" altLang="en-US" sz="2800" dirty="0"/>
              <a:t>Student receiving a High School diploma</a:t>
            </a:r>
            <a:endParaRPr lang="en-US" altLang="en-US" sz="2800" b="1" dirty="0"/>
          </a:p>
          <a:p>
            <a:r>
              <a:rPr lang="en-US" altLang="en-US" sz="2800" b="1" dirty="0"/>
              <a:t>Completer: </a:t>
            </a:r>
            <a:r>
              <a:rPr lang="en-US" altLang="en-US" sz="2800" dirty="0"/>
              <a:t>Student receiving GED, certificate of completion</a:t>
            </a:r>
            <a:endParaRPr lang="en-US" altLang="en-US" sz="2800" b="1" dirty="0"/>
          </a:p>
          <a:p>
            <a:r>
              <a:rPr lang="en-US" altLang="en-US" sz="2800" b="1" dirty="0"/>
              <a:t>SPF: </a:t>
            </a:r>
            <a:r>
              <a:rPr lang="en-US" altLang="en-US" sz="2800" dirty="0"/>
              <a:t>School Performance Framework</a:t>
            </a:r>
            <a:endParaRPr lang="en-US" altLang="en-US" sz="2800" b="1" dirty="0"/>
          </a:p>
          <a:p>
            <a:r>
              <a:rPr lang="en-US" altLang="en-US" sz="2800" b="1" dirty="0"/>
              <a:t>DPF: </a:t>
            </a:r>
            <a:r>
              <a:rPr lang="en-US" altLang="en-US" sz="2800" dirty="0"/>
              <a:t>District Performance Framework</a:t>
            </a:r>
            <a:endParaRPr lang="en-US" altLang="en-US" sz="2800" b="1" dirty="0"/>
          </a:p>
          <a:p>
            <a:r>
              <a:rPr lang="en-US" altLang="en-US" sz="2800" b="1" dirty="0"/>
              <a:t>Summer Dropout: </a:t>
            </a:r>
            <a:r>
              <a:rPr lang="en-US" altLang="en-US" sz="2800" dirty="0"/>
              <a:t>Student who leaves 8</a:t>
            </a:r>
            <a:r>
              <a:rPr lang="en-US" altLang="en-US" sz="2800" baseline="30000" dirty="0"/>
              <a:t>th</a:t>
            </a:r>
            <a:r>
              <a:rPr lang="en-US" altLang="en-US" sz="2800" dirty="0"/>
              <a:t> grade and is not reported at a public school in Colorado the following year</a:t>
            </a:r>
            <a:endParaRPr lang="en-US" altLang="en-US" sz="2800" b="1" dirty="0"/>
          </a:p>
          <a:p>
            <a:endParaRPr lang="en-US" altLang="en-US" sz="900" dirty="0"/>
          </a:p>
        </p:txBody>
      </p:sp>
    </p:spTree>
    <p:extLst>
      <p:ext uri="{BB962C8B-B14F-4D97-AF65-F5344CB8AC3E}">
        <p14:creationId xmlns:p14="http://schemas.microsoft.com/office/powerpoint/2010/main" val="331785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20B5-BBCD-4610-B66E-BFD28C9A935D}"/>
              </a:ext>
            </a:extLst>
          </p:cNvPr>
          <p:cNvSpPr>
            <a:spLocks noGrp="1"/>
          </p:cNvSpPr>
          <p:nvPr>
            <p:ph type="ctrTitle"/>
          </p:nvPr>
        </p:nvSpPr>
        <p:spPr/>
        <p:txBody>
          <a:bodyPr/>
          <a:lstStyle/>
          <a:p>
            <a:r>
              <a:rPr lang="en-US" dirty="0"/>
              <a:t>Thank You!</a:t>
            </a:r>
            <a:br>
              <a:rPr lang="en-US" dirty="0"/>
            </a:br>
            <a:br>
              <a:rPr lang="en-US" dirty="0"/>
            </a:br>
            <a:r>
              <a:rPr lang="en-US" sz="2400" dirty="0"/>
              <a:t>Jesse Cooper</a:t>
            </a:r>
            <a:br>
              <a:rPr lang="en-US" sz="2400" dirty="0"/>
            </a:br>
            <a:r>
              <a:rPr lang="en-US" sz="2400" dirty="0"/>
              <a:t>cooper_j@cde.state.co.us</a:t>
            </a:r>
          </a:p>
        </p:txBody>
      </p:sp>
      <p:sp>
        <p:nvSpPr>
          <p:cNvPr id="3" name="Slide Number Placeholder 2">
            <a:extLst>
              <a:ext uri="{FF2B5EF4-FFF2-40B4-BE49-F238E27FC236}">
                <a16:creationId xmlns:a16="http://schemas.microsoft.com/office/drawing/2014/main" id="{BD216C29-9D92-4F81-BB74-B3FBB5621636}"/>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24056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50F1-679E-453D-BAB3-9673C8903549}"/>
              </a:ext>
            </a:extLst>
          </p:cNvPr>
          <p:cNvSpPr>
            <a:spLocks noGrp="1"/>
          </p:cNvSpPr>
          <p:nvPr>
            <p:ph type="title"/>
          </p:nvPr>
        </p:nvSpPr>
        <p:spPr/>
        <p:txBody>
          <a:bodyPr/>
          <a:lstStyle/>
          <a:p>
            <a:r>
              <a:rPr lang="en-US" dirty="0"/>
              <a:t>Ensuring Accuracy</a:t>
            </a:r>
          </a:p>
        </p:txBody>
      </p:sp>
      <p:sp>
        <p:nvSpPr>
          <p:cNvPr id="4" name="Slide Number Placeholder 3">
            <a:extLst>
              <a:ext uri="{FF2B5EF4-FFF2-40B4-BE49-F238E27FC236}">
                <a16:creationId xmlns:a16="http://schemas.microsoft.com/office/drawing/2014/main" id="{8B5E1030-EA68-40CC-A209-358903C127CA}"/>
              </a:ext>
            </a:extLst>
          </p:cNvPr>
          <p:cNvSpPr>
            <a:spLocks noGrp="1"/>
          </p:cNvSpPr>
          <p:nvPr>
            <p:ph type="sldNum" sz="quarter" idx="12"/>
          </p:nvPr>
        </p:nvSpPr>
        <p:spPr/>
        <p:txBody>
          <a:bodyPr/>
          <a:lstStyle/>
          <a:p>
            <a:fld id="{C479D5F6-EDCB-402A-AC08-4943A1820E8F}" type="slidenum">
              <a:rPr lang="en-US" smtClean="0"/>
              <a:pPr/>
              <a:t>6</a:t>
            </a:fld>
            <a:endParaRPr lang="en-US" dirty="0"/>
          </a:p>
        </p:txBody>
      </p:sp>
      <p:graphicFrame>
        <p:nvGraphicFramePr>
          <p:cNvPr id="5" name="Diagram 4">
            <a:extLst>
              <a:ext uri="{FF2B5EF4-FFF2-40B4-BE49-F238E27FC236}">
                <a16:creationId xmlns:a16="http://schemas.microsoft.com/office/drawing/2014/main" id="{66ACF253-8575-4B55-9CD8-2D765CFE3A00}"/>
              </a:ext>
            </a:extLst>
          </p:cNvPr>
          <p:cNvGraphicFramePr/>
          <p:nvPr>
            <p:extLst>
              <p:ext uri="{D42A27DB-BD31-4B8C-83A1-F6EECF244321}">
                <p14:modId xmlns:p14="http://schemas.microsoft.com/office/powerpoint/2010/main" val="3265833732"/>
              </p:ext>
            </p:extLst>
          </p:nvPr>
        </p:nvGraphicFramePr>
        <p:xfrm>
          <a:off x="1524000" y="16869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83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Collection Schedule</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5698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Collection Schedule: Regular Phase</a:t>
            </a:r>
          </a:p>
        </p:txBody>
      </p:sp>
      <p:sp>
        <p:nvSpPr>
          <p:cNvPr id="4" name="Slide Number Placeholder 3">
            <a:extLst>
              <a:ext uri="{FF2B5EF4-FFF2-40B4-BE49-F238E27FC236}">
                <a16:creationId xmlns:a16="http://schemas.microsoft.com/office/drawing/2014/main" id="{6D65F75A-DE66-466E-BCEE-5A7A8A14E00A}"/>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6" name="Picture 5">
            <a:extLst>
              <a:ext uri="{FF2B5EF4-FFF2-40B4-BE49-F238E27FC236}">
                <a16:creationId xmlns:a16="http://schemas.microsoft.com/office/drawing/2014/main" id="{5EF8F8CD-D09D-4517-B1E6-8010388EE893}"/>
              </a:ext>
            </a:extLst>
          </p:cNvPr>
          <p:cNvPicPr>
            <a:picLocks noChangeAspect="1"/>
          </p:cNvPicPr>
          <p:nvPr/>
        </p:nvPicPr>
        <p:blipFill>
          <a:blip r:embed="rId2"/>
          <a:stretch>
            <a:fillRect/>
          </a:stretch>
        </p:blipFill>
        <p:spPr>
          <a:xfrm>
            <a:off x="0" y="1744108"/>
            <a:ext cx="9164463" cy="4171269"/>
          </a:xfrm>
          <a:prstGeom prst="rect">
            <a:avLst/>
          </a:prstGeom>
        </p:spPr>
      </p:pic>
    </p:spTree>
    <p:extLst>
      <p:ext uri="{BB962C8B-B14F-4D97-AF65-F5344CB8AC3E}">
        <p14:creationId xmlns:p14="http://schemas.microsoft.com/office/powerpoint/2010/main" val="297345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Collection Schedule: Cross LEA Phase</a:t>
            </a:r>
          </a:p>
        </p:txBody>
      </p:sp>
      <p:sp>
        <p:nvSpPr>
          <p:cNvPr id="4" name="Slide Number Placeholder 3">
            <a:extLst>
              <a:ext uri="{FF2B5EF4-FFF2-40B4-BE49-F238E27FC236}">
                <a16:creationId xmlns:a16="http://schemas.microsoft.com/office/drawing/2014/main" id="{6D65F75A-DE66-466E-BCEE-5A7A8A14E00A}"/>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6" name="Picture 5">
            <a:extLst>
              <a:ext uri="{FF2B5EF4-FFF2-40B4-BE49-F238E27FC236}">
                <a16:creationId xmlns:a16="http://schemas.microsoft.com/office/drawing/2014/main" id="{7BBA32BB-9BD0-457F-AA93-0C08559B6A1D}"/>
              </a:ext>
            </a:extLst>
          </p:cNvPr>
          <p:cNvPicPr>
            <a:picLocks noChangeAspect="1"/>
          </p:cNvPicPr>
          <p:nvPr/>
        </p:nvPicPr>
        <p:blipFill>
          <a:blip r:embed="rId2"/>
          <a:stretch>
            <a:fillRect/>
          </a:stretch>
        </p:blipFill>
        <p:spPr>
          <a:xfrm>
            <a:off x="0" y="2865188"/>
            <a:ext cx="9144000" cy="1127623"/>
          </a:xfrm>
          <a:prstGeom prst="rect">
            <a:avLst/>
          </a:prstGeom>
        </p:spPr>
      </p:pic>
    </p:spTree>
    <p:extLst>
      <p:ext uri="{BB962C8B-B14F-4D97-AF65-F5344CB8AC3E}">
        <p14:creationId xmlns:p14="http://schemas.microsoft.com/office/powerpoint/2010/main" val="20295766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3475</Words>
  <Application>Microsoft Office PowerPoint</Application>
  <PresentationFormat>On-screen Show (4:3)</PresentationFormat>
  <Paragraphs>512</Paragraphs>
  <Slides>58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Museo Slab 500</vt:lpstr>
      <vt:lpstr>Trebuchet MS</vt:lpstr>
      <vt:lpstr>Wingdings</vt:lpstr>
      <vt:lpstr>Office Theme</vt:lpstr>
      <vt:lpstr>2020 – 2021  Student End of Year Snapshot:  SEY FUNDAMENTALS</vt:lpstr>
      <vt:lpstr>Agenda</vt:lpstr>
      <vt:lpstr>SEY Snapshot Overview</vt:lpstr>
      <vt:lpstr>What is the End of Year Snapshot?</vt:lpstr>
      <vt:lpstr>Purpose of SEY</vt:lpstr>
      <vt:lpstr>Ensuring Accuracy</vt:lpstr>
      <vt:lpstr>End of Year Collection Schedule</vt:lpstr>
      <vt:lpstr>Collection Schedule: Regular Phase</vt:lpstr>
      <vt:lpstr>Collection Schedule: Cross LEA Phase</vt:lpstr>
      <vt:lpstr>Collection Schedule: Post-Cross LEA Phase</vt:lpstr>
      <vt:lpstr>SEY Changes for 2020-2021</vt:lpstr>
      <vt:lpstr>Overview of Changes</vt:lpstr>
      <vt:lpstr>Regular Process Phase</vt:lpstr>
      <vt:lpstr>CDE Identity Management</vt:lpstr>
      <vt:lpstr>CDE Identity Management</vt:lpstr>
      <vt:lpstr>Student Interchange Preparation</vt:lpstr>
      <vt:lpstr>Student Interchange Preparation</vt:lpstr>
      <vt:lpstr>Data File Upload</vt:lpstr>
      <vt:lpstr>Pipeline Reports: Error Report</vt:lpstr>
      <vt:lpstr>Student Interchange: Cognos Reports</vt:lpstr>
      <vt:lpstr>Common Student Demographic Errors</vt:lpstr>
      <vt:lpstr>Common Student School Association Errors</vt:lpstr>
      <vt:lpstr>Exceptions</vt:lpstr>
      <vt:lpstr>Snapshot Process Overview</vt:lpstr>
      <vt:lpstr>Creating a Snapshot</vt:lpstr>
      <vt:lpstr>Snapshot Pipeline Reports - Errors</vt:lpstr>
      <vt:lpstr>Snapshot Cognos Reports</vt:lpstr>
      <vt:lpstr>Common Snapshot Errors</vt:lpstr>
      <vt:lpstr>Entry and Exit Types</vt:lpstr>
      <vt:lpstr>Why do we use entry and exit types?</vt:lpstr>
      <vt:lpstr>Why do we use entry and exit types?</vt:lpstr>
      <vt:lpstr>Why do we use entry and exit types?</vt:lpstr>
      <vt:lpstr>Common Errors</vt:lpstr>
      <vt:lpstr>Common issues</vt:lpstr>
      <vt:lpstr>Common Errors</vt:lpstr>
      <vt:lpstr>SE404 One-Day Records</vt:lpstr>
      <vt:lpstr>Submitting a Snapshot</vt:lpstr>
      <vt:lpstr>Cross LEA Phase</vt:lpstr>
      <vt:lpstr>Cross LEA Process</vt:lpstr>
      <vt:lpstr>Cross LEA Process</vt:lpstr>
      <vt:lpstr>Cross LEA Adjustment File</vt:lpstr>
      <vt:lpstr>Cross LEA Adjustment File</vt:lpstr>
      <vt:lpstr>Cross LEA Adjustment File</vt:lpstr>
      <vt:lpstr>Cross LEA Process</vt:lpstr>
      <vt:lpstr>Post-Cross LEA Phase</vt:lpstr>
      <vt:lpstr>Post Cross LEA Process</vt:lpstr>
      <vt:lpstr>Record Request/ Confirmation of Enrollment and Attendance Template</vt:lpstr>
      <vt:lpstr>Where can I find more information?</vt:lpstr>
      <vt:lpstr>Reminder About Transfer Students</vt:lpstr>
      <vt:lpstr>Rates and Reporting</vt:lpstr>
      <vt:lpstr>End of Year Data Online</vt:lpstr>
      <vt:lpstr>End of Year Data Online</vt:lpstr>
      <vt:lpstr>End of Year Data Online</vt:lpstr>
      <vt:lpstr>Resources, Contacts, and Glossary</vt:lpstr>
      <vt:lpstr>Resources</vt:lpstr>
      <vt:lpstr>Contacts</vt:lpstr>
      <vt:lpstr>Glossary</vt:lpstr>
      <vt:lpstr>Thank You!  Jesse Cooper cooper_j@cde.state.co.us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74</cp:revision>
  <dcterms:created xsi:type="dcterms:W3CDTF">2019-06-25T17:30:52Z</dcterms:created>
  <dcterms:modified xsi:type="dcterms:W3CDTF">2021-03-12T15:01:10Z</dcterms:modified>
</cp:coreProperties>
</file>