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41.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8" r:id="rId2"/>
    <p:sldId id="299" r:id="rId3"/>
    <p:sldId id="275" r:id="rId4"/>
    <p:sldId id="287" r:id="rId5"/>
    <p:sldId id="277" r:id="rId6"/>
    <p:sldId id="278" r:id="rId7"/>
    <p:sldId id="279" r:id="rId8"/>
    <p:sldId id="280" r:id="rId9"/>
    <p:sldId id="281" r:id="rId10"/>
    <p:sldId id="282" r:id="rId11"/>
    <p:sldId id="283" r:id="rId12"/>
    <p:sldId id="284" r:id="rId13"/>
    <p:sldId id="300" r:id="rId14"/>
    <p:sldId id="377" r:id="rId15"/>
    <p:sldId id="288" r:id="rId16"/>
    <p:sldId id="306" r:id="rId17"/>
    <p:sldId id="307" r:id="rId18"/>
    <p:sldId id="309" r:id="rId19"/>
    <p:sldId id="311" r:id="rId20"/>
    <p:sldId id="312" r:id="rId21"/>
    <p:sldId id="379" r:id="rId22"/>
    <p:sldId id="313" r:id="rId23"/>
    <p:sldId id="315" r:id="rId24"/>
    <p:sldId id="316" r:id="rId25"/>
    <p:sldId id="317" r:id="rId26"/>
    <p:sldId id="318" r:id="rId27"/>
    <p:sldId id="319" r:id="rId28"/>
    <p:sldId id="320" r:id="rId29"/>
    <p:sldId id="321" r:id="rId30"/>
    <p:sldId id="314" r:id="rId31"/>
    <p:sldId id="323" r:id="rId32"/>
    <p:sldId id="380" r:id="rId33"/>
    <p:sldId id="326" r:id="rId34"/>
    <p:sldId id="381" r:id="rId35"/>
    <p:sldId id="382" r:id="rId36"/>
    <p:sldId id="383" r:id="rId37"/>
    <p:sldId id="324" r:id="rId38"/>
    <p:sldId id="325" r:id="rId39"/>
    <p:sldId id="328" r:id="rId40"/>
    <p:sldId id="294" r:id="rId41"/>
    <p:sldId id="384" r:id="rId42"/>
    <p:sldId id="385" r:id="rId43"/>
    <p:sldId id="386" r:id="rId44"/>
    <p:sldId id="387" r:id="rId45"/>
    <p:sldId id="388" r:id="rId46"/>
    <p:sldId id="389" r:id="rId47"/>
    <p:sldId id="390" r:id="rId48"/>
    <p:sldId id="301" r:id="rId49"/>
    <p:sldId id="296" r:id="rId50"/>
    <p:sldId id="327" r:id="rId51"/>
    <p:sldId id="289" r:id="rId52"/>
    <p:sldId id="376" r:id="rId53"/>
    <p:sldId id="285" r:id="rId54"/>
    <p:sldId id="268" r:id="rId55"/>
    <p:sldId id="336" r:id="rId56"/>
    <p:sldId id="337" r:id="rId57"/>
    <p:sldId id="338" r:id="rId58"/>
    <p:sldId id="339" r:id="rId59"/>
    <p:sldId id="340" r:id="rId60"/>
    <p:sldId id="349" r:id="rId61"/>
    <p:sldId id="351" r:id="rId62"/>
    <p:sldId id="352" r:id="rId63"/>
    <p:sldId id="367" r:id="rId64"/>
    <p:sldId id="368" r:id="rId65"/>
    <p:sldId id="369" r:id="rId66"/>
    <p:sldId id="276" r:id="rId67"/>
    <p:sldId id="29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101E8E"/>
    <a:srgbClr val="EF7521"/>
    <a:srgbClr val="46797A"/>
    <a:srgbClr val="86BE40"/>
    <a:srgbClr val="FFC846"/>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133" autoAdjust="0"/>
  </p:normalViewPr>
  <p:slideViewPr>
    <p:cSldViewPr snapToGrid="0" showGuides="1">
      <p:cViewPr varScale="1">
        <p:scale>
          <a:sx n="93" d="100"/>
          <a:sy n="93" d="100"/>
        </p:scale>
        <p:origin x="4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4798D-627E-47BD-9133-2048AE4D43B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7B318C63-3786-4694-9890-9872DF2EE34A}">
      <dgm:prSet phldrT="[Tex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sz="3200" dirty="0" smtClean="0">
              <a:latin typeface="Museo Slab 500" panose="02000000000000000000" pitchFamily="50" charset="0"/>
            </a:rPr>
            <a:t>General Overview</a:t>
          </a:r>
          <a:endParaRPr lang="en-US" sz="3200" dirty="0">
            <a:latin typeface="Museo Slab 500" panose="02000000000000000000" pitchFamily="50" charset="0"/>
          </a:endParaRPr>
        </a:p>
      </dgm:t>
    </dgm:pt>
    <dgm:pt modelId="{74C6870C-35DD-4601-9E1E-B781FBB7F23D}" type="parTrans" cxnId="{1D047424-C2B3-43E6-8399-A38FFD1040D4}">
      <dgm:prSet/>
      <dgm:spPr/>
      <dgm:t>
        <a:bodyPr/>
        <a:lstStyle/>
        <a:p>
          <a:endParaRPr lang="en-US"/>
        </a:p>
      </dgm:t>
    </dgm:pt>
    <dgm:pt modelId="{3A70024B-6BBA-47DA-A566-0C290CED4D49}" type="sibTrans" cxnId="{1D047424-C2B3-43E6-8399-A38FFD1040D4}">
      <dgm:prSet/>
      <dgm:spPr/>
      <dgm:t>
        <a:bodyPr/>
        <a:lstStyle/>
        <a:p>
          <a:endParaRPr lang="en-US"/>
        </a:p>
      </dgm:t>
    </dgm:pt>
    <dgm:pt modelId="{DD239290-1CBD-4122-A54D-16CD89B54FD4}">
      <dgm:prSet phldrT="[Text]" custT="1"/>
      <dgm:spPr/>
      <dgm:t>
        <a:bodyPr/>
        <a:lstStyle/>
        <a:p>
          <a:r>
            <a:rPr lang="en-US" sz="1400" spc="150" dirty="0" smtClean="0">
              <a:latin typeface="Trebuchet MS" panose="020B0603020202020204" pitchFamily="34" charset="0"/>
            </a:rPr>
            <a:t>Purpose and Content</a:t>
          </a:r>
          <a:endParaRPr lang="en-US" sz="1400" dirty="0">
            <a:latin typeface="Trebuchet MS" panose="020B0603020202020204" pitchFamily="34" charset="0"/>
          </a:endParaRPr>
        </a:p>
      </dgm:t>
    </dgm:pt>
    <dgm:pt modelId="{9C78F1EB-F43D-4370-8C06-ECB9443686D3}" type="parTrans" cxnId="{2C8C856B-A46D-4983-9CE2-0BD30F942021}">
      <dgm:prSet/>
      <dgm:spPr/>
      <dgm:t>
        <a:bodyPr/>
        <a:lstStyle/>
        <a:p>
          <a:endParaRPr lang="en-US"/>
        </a:p>
      </dgm:t>
    </dgm:pt>
    <dgm:pt modelId="{7A3BE0E8-1EAD-4923-8C53-6309B8694E0E}" type="sibTrans" cxnId="{2C8C856B-A46D-4983-9CE2-0BD30F942021}">
      <dgm:prSet/>
      <dgm:spPr/>
      <dgm:t>
        <a:bodyPr/>
        <a:lstStyle/>
        <a:p>
          <a:endParaRPr lang="en-US"/>
        </a:p>
      </dgm:t>
    </dgm:pt>
    <dgm:pt modelId="{1858DF97-934D-41A0-9617-FF359846032B}">
      <dgm:prSet phldrT="[Tex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en-US" sz="3200" dirty="0" smtClean="0">
              <a:latin typeface="Museo Slab 500" panose="02000000000000000000" pitchFamily="50" charset="0"/>
            </a:rPr>
            <a:t>Data Pipeline Processes</a:t>
          </a:r>
          <a:endParaRPr lang="en-US" sz="3200" dirty="0">
            <a:latin typeface="Museo Slab 500" panose="02000000000000000000" pitchFamily="50" charset="0"/>
          </a:endParaRPr>
        </a:p>
      </dgm:t>
    </dgm:pt>
    <dgm:pt modelId="{35CCB7BF-85EC-4876-AEBD-0B6943910419}" type="parTrans" cxnId="{84DFDAE3-E78A-4AD8-B0F6-DB62EE619A96}">
      <dgm:prSet/>
      <dgm:spPr/>
      <dgm:t>
        <a:bodyPr/>
        <a:lstStyle/>
        <a:p>
          <a:endParaRPr lang="en-US"/>
        </a:p>
      </dgm:t>
    </dgm:pt>
    <dgm:pt modelId="{F25F944B-CC6D-4946-8DCC-DCDE2F1290AD}" type="sibTrans" cxnId="{84DFDAE3-E78A-4AD8-B0F6-DB62EE619A96}">
      <dgm:prSet/>
      <dgm:spPr/>
      <dgm:t>
        <a:bodyPr/>
        <a:lstStyle/>
        <a:p>
          <a:endParaRPr lang="en-US"/>
        </a:p>
      </dgm:t>
    </dgm:pt>
    <dgm:pt modelId="{F7F29083-EE22-4975-A1C9-9C147D2CE835}">
      <dgm:prSet phldrT="[Text]" custT="1"/>
      <dgm:spPr/>
      <dgm:t>
        <a:bodyPr/>
        <a:lstStyle/>
        <a:p>
          <a:r>
            <a:rPr lang="en-US" sz="1400" smtClean="0">
              <a:latin typeface="Trebuchet MS" panose="020B0603020202020204" pitchFamily="34" charset="0"/>
            </a:rPr>
            <a:t>Accessing the Data Pipeline</a:t>
          </a:r>
          <a:endParaRPr lang="en-US" sz="1400" dirty="0">
            <a:latin typeface="Trebuchet MS" panose="020B0603020202020204" pitchFamily="34" charset="0"/>
          </a:endParaRPr>
        </a:p>
      </dgm:t>
    </dgm:pt>
    <dgm:pt modelId="{9499E8D2-38E7-4045-A2C4-BB97F0AB21F6}" type="parTrans" cxnId="{6DCB4FEC-98B9-4E72-A31D-8B9FD9C802B1}">
      <dgm:prSet/>
      <dgm:spPr/>
      <dgm:t>
        <a:bodyPr/>
        <a:lstStyle/>
        <a:p>
          <a:endParaRPr lang="en-US"/>
        </a:p>
      </dgm:t>
    </dgm:pt>
    <dgm:pt modelId="{6C225E90-E1A3-48F8-9390-CCB219884866}" type="sibTrans" cxnId="{6DCB4FEC-98B9-4E72-A31D-8B9FD9C802B1}">
      <dgm:prSet/>
      <dgm:spPr/>
      <dgm:t>
        <a:bodyPr/>
        <a:lstStyle/>
        <a:p>
          <a:endParaRPr lang="en-US"/>
        </a:p>
      </dgm:t>
    </dgm:pt>
    <dgm:pt modelId="{4A1357BA-D30F-4DBC-80B2-11E8D4ACE594}">
      <dgm:prSet phldrT="[Text]" custT="1"/>
      <dgm: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sz="3200" dirty="0" smtClean="0">
              <a:latin typeface="Museo Slab 500" panose="02000000000000000000" pitchFamily="50" charset="0"/>
            </a:rPr>
            <a:t>Reports</a:t>
          </a:r>
          <a:endParaRPr lang="en-US" sz="3200" dirty="0">
            <a:latin typeface="Museo Slab 500" panose="02000000000000000000" pitchFamily="50" charset="0"/>
          </a:endParaRPr>
        </a:p>
      </dgm:t>
    </dgm:pt>
    <dgm:pt modelId="{22F31716-ECCE-4510-A625-12DB3495B20E}" type="parTrans" cxnId="{5EC09891-DFBB-46F7-9389-32ABED3C619F}">
      <dgm:prSet/>
      <dgm:spPr/>
      <dgm:t>
        <a:bodyPr/>
        <a:lstStyle/>
        <a:p>
          <a:endParaRPr lang="en-US"/>
        </a:p>
      </dgm:t>
    </dgm:pt>
    <dgm:pt modelId="{901DF7A2-01F4-40E3-955E-D70AF51ACF38}" type="sibTrans" cxnId="{5EC09891-DFBB-46F7-9389-32ABED3C619F}">
      <dgm:prSet/>
      <dgm:spPr/>
      <dgm:t>
        <a:bodyPr/>
        <a:lstStyle/>
        <a:p>
          <a:endParaRPr lang="en-US"/>
        </a:p>
      </dgm:t>
    </dgm:pt>
    <dgm:pt modelId="{4871E351-C6D7-4DE1-804D-B9EB89B2EFDB}">
      <dgm:prSet phldrT="[Text]" custT="1"/>
      <dgm:spPr/>
      <dgm:t>
        <a:bodyPr/>
        <a:lstStyle/>
        <a:p>
          <a:endParaRPr lang="en-US" sz="1400" dirty="0">
            <a:latin typeface="Trebuchet MS" panose="020B0603020202020204" pitchFamily="34" charset="0"/>
          </a:endParaRPr>
        </a:p>
      </dgm:t>
    </dgm:pt>
    <dgm:pt modelId="{2299F5AA-E201-4696-8DCF-231EDFFD2D0C}" type="sibTrans" cxnId="{EDA323C2-A682-4773-AE98-1D1A19947542}">
      <dgm:prSet/>
      <dgm:spPr/>
      <dgm:t>
        <a:bodyPr/>
        <a:lstStyle/>
        <a:p>
          <a:endParaRPr lang="en-US"/>
        </a:p>
      </dgm:t>
    </dgm:pt>
    <dgm:pt modelId="{9D194488-89B4-4836-88B2-E25DAC31531C}" type="parTrans" cxnId="{EDA323C2-A682-4773-AE98-1D1A19947542}">
      <dgm:prSet/>
      <dgm:spPr/>
      <dgm:t>
        <a:bodyPr/>
        <a:lstStyle/>
        <a:p>
          <a:endParaRPr lang="en-US"/>
        </a:p>
      </dgm:t>
    </dgm:pt>
    <dgm:pt modelId="{CAF95399-CAD3-4360-ADFC-634EDC02E176}">
      <dgm:prSet phldrT="[Text]" custT="1"/>
      <dgm:spPr/>
      <dgm:t>
        <a:bodyPr/>
        <a:lstStyle/>
        <a:p>
          <a:r>
            <a:rPr lang="en-US" sz="1400" dirty="0" smtClean="0">
              <a:latin typeface="Trebuchet MS" panose="020B0603020202020204" pitchFamily="34" charset="0"/>
            </a:rPr>
            <a:t>Working with Districts to resolve Errors</a:t>
          </a:r>
          <a:endParaRPr lang="en-US" sz="1400" dirty="0">
            <a:latin typeface="Trebuchet MS" panose="020B0603020202020204" pitchFamily="34" charset="0"/>
          </a:endParaRPr>
        </a:p>
      </dgm:t>
    </dgm:pt>
    <dgm:pt modelId="{E684F195-7CBA-4DEC-AD1F-FC6C8271EF0E}" type="sibTrans" cxnId="{D1EACFDC-7438-4683-90E6-0E10C48D69DB}">
      <dgm:prSet/>
      <dgm:spPr/>
      <dgm:t>
        <a:bodyPr/>
        <a:lstStyle/>
        <a:p>
          <a:endParaRPr lang="en-US"/>
        </a:p>
      </dgm:t>
    </dgm:pt>
    <dgm:pt modelId="{728C4D59-0C82-4B94-94E0-DA2206356ADF}" type="parTrans" cxnId="{D1EACFDC-7438-4683-90E6-0E10C48D69DB}">
      <dgm:prSet/>
      <dgm:spPr/>
      <dgm:t>
        <a:bodyPr/>
        <a:lstStyle/>
        <a:p>
          <a:endParaRPr lang="en-US"/>
        </a:p>
      </dgm:t>
    </dgm:pt>
    <dgm:pt modelId="{8E4CD52B-C080-4325-BEB3-AE84D73E2063}">
      <dgm:prSet phldrT="[Text]" custT="1"/>
      <dgm:spPr/>
      <dgm:t>
        <a:bodyPr/>
        <a:lstStyle/>
        <a:p>
          <a:r>
            <a:rPr lang="en-US" sz="1400" dirty="0" smtClean="0">
              <a:latin typeface="Trebuchet MS" panose="020B0603020202020204" pitchFamily="34" charset="0"/>
            </a:rPr>
            <a:t>Creating a Snapshot</a:t>
          </a:r>
          <a:endParaRPr lang="en-US" sz="1400" dirty="0">
            <a:latin typeface="Trebuchet MS" panose="020B0603020202020204" pitchFamily="34" charset="0"/>
          </a:endParaRPr>
        </a:p>
      </dgm:t>
    </dgm:pt>
    <dgm:pt modelId="{F53DEAA2-6966-4602-9A18-75574BE6AC78}" type="sibTrans" cxnId="{6E12379A-F9E8-49A3-AF9B-8D1441A1D105}">
      <dgm:prSet/>
      <dgm:spPr/>
      <dgm:t>
        <a:bodyPr/>
        <a:lstStyle/>
        <a:p>
          <a:endParaRPr lang="en-US"/>
        </a:p>
      </dgm:t>
    </dgm:pt>
    <dgm:pt modelId="{00C75555-43E8-42D8-BF49-6D6C35DB8DFD}" type="parTrans" cxnId="{6E12379A-F9E8-49A3-AF9B-8D1441A1D105}">
      <dgm:prSet/>
      <dgm:spPr/>
      <dgm:t>
        <a:bodyPr/>
        <a:lstStyle/>
        <a:p>
          <a:endParaRPr lang="en-US"/>
        </a:p>
      </dgm:t>
    </dgm:pt>
    <dgm:pt modelId="{C27CFCFD-E1BF-49CA-BAC9-73B8BD536148}">
      <dgm:prSet phldrT="[Text]" custT="1"/>
      <dgm:spPr/>
      <dgm:t>
        <a:bodyPr/>
        <a:lstStyle/>
        <a:p>
          <a:r>
            <a:rPr lang="en-US" sz="1400" dirty="0" smtClean="0">
              <a:latin typeface="Trebuchet MS" panose="020B0603020202020204" pitchFamily="34" charset="0"/>
            </a:rPr>
            <a:t>Discipline Action Interchange</a:t>
          </a:r>
          <a:endParaRPr lang="en-US" sz="1400" dirty="0">
            <a:latin typeface="Trebuchet MS" panose="020B0603020202020204" pitchFamily="34" charset="0"/>
          </a:endParaRPr>
        </a:p>
      </dgm:t>
    </dgm:pt>
    <dgm:pt modelId="{C1BA0B9F-7EDB-49FB-B465-9BD26854D8D2}" type="sibTrans" cxnId="{A0B3FE61-0351-4A57-B774-2F948B99BA01}">
      <dgm:prSet/>
      <dgm:spPr/>
      <dgm:t>
        <a:bodyPr/>
        <a:lstStyle/>
        <a:p>
          <a:endParaRPr lang="en-US"/>
        </a:p>
      </dgm:t>
    </dgm:pt>
    <dgm:pt modelId="{085E0CC6-85B8-45E2-A955-FA7680370FCB}" type="parTrans" cxnId="{A0B3FE61-0351-4A57-B774-2F948B99BA01}">
      <dgm:prSet/>
      <dgm:spPr/>
      <dgm:t>
        <a:bodyPr/>
        <a:lstStyle/>
        <a:p>
          <a:endParaRPr lang="en-US"/>
        </a:p>
      </dgm:t>
    </dgm:pt>
    <dgm:pt modelId="{3D0D8A10-6D70-4D3F-B656-D0A4B2326BE7}">
      <dgm:prSet phldrT="[Text]" custT="1"/>
      <dgm:spPr/>
      <dgm:t>
        <a:bodyPr/>
        <a:lstStyle/>
        <a:p>
          <a:r>
            <a:rPr lang="en-US" sz="1400" dirty="0" smtClean="0">
              <a:latin typeface="Trebuchet MS" panose="020B0603020202020204" pitchFamily="34" charset="0"/>
            </a:rPr>
            <a:t>Responsibility and Roles</a:t>
          </a:r>
          <a:endParaRPr lang="en-US" sz="1400" dirty="0">
            <a:latin typeface="Trebuchet MS" panose="020B0603020202020204" pitchFamily="34" charset="0"/>
          </a:endParaRPr>
        </a:p>
      </dgm:t>
    </dgm:pt>
    <dgm:pt modelId="{002F3652-7CD0-4340-803A-5A6C668FCC3D}" type="sibTrans" cxnId="{EC5F538E-5992-49A5-8120-81D74B4FF5CD}">
      <dgm:prSet/>
      <dgm:spPr/>
      <dgm:t>
        <a:bodyPr/>
        <a:lstStyle/>
        <a:p>
          <a:endParaRPr lang="en-US"/>
        </a:p>
      </dgm:t>
    </dgm:pt>
    <dgm:pt modelId="{DC43F686-539E-4344-96D8-857CDAFE7A1D}" type="parTrans" cxnId="{EC5F538E-5992-49A5-8120-81D74B4FF5CD}">
      <dgm:prSet/>
      <dgm:spPr/>
      <dgm:t>
        <a:bodyPr/>
        <a:lstStyle/>
        <a:p>
          <a:endParaRPr lang="en-US"/>
        </a:p>
      </dgm:t>
    </dgm:pt>
    <dgm:pt modelId="{E91ED027-945D-4805-8F90-6AD745DB5269}">
      <dgm:prSet phldrT="[Text]" custT="1"/>
      <dgm:spPr/>
      <dgm:t>
        <a:bodyPr/>
        <a:lstStyle/>
        <a:p>
          <a:r>
            <a:rPr lang="en-US" sz="1400" dirty="0" smtClean="0">
              <a:latin typeface="Trebuchet MS" panose="020B0603020202020204" pitchFamily="34" charset="0"/>
            </a:rPr>
            <a:t>What’s New</a:t>
          </a:r>
          <a:endParaRPr lang="en-US" sz="1400" dirty="0">
            <a:latin typeface="Trebuchet MS" panose="020B0603020202020204" pitchFamily="34" charset="0"/>
          </a:endParaRPr>
        </a:p>
      </dgm:t>
    </dgm:pt>
    <dgm:pt modelId="{7F495B09-C7C1-44DA-9ABB-A5F5C53F54A8}" type="parTrans" cxnId="{1D50C74E-6ED8-4992-994E-C1A6CAFFD8AB}">
      <dgm:prSet/>
      <dgm:spPr/>
      <dgm:t>
        <a:bodyPr/>
        <a:lstStyle/>
        <a:p>
          <a:endParaRPr lang="en-US"/>
        </a:p>
      </dgm:t>
    </dgm:pt>
    <dgm:pt modelId="{16150C22-2AB2-4F09-B584-A7FF400B9C71}" type="sibTrans" cxnId="{1D50C74E-6ED8-4992-994E-C1A6CAFFD8AB}">
      <dgm:prSet/>
      <dgm:spPr/>
      <dgm:t>
        <a:bodyPr/>
        <a:lstStyle/>
        <a:p>
          <a:endParaRPr lang="en-US"/>
        </a:p>
      </dgm:t>
    </dgm:pt>
    <dgm:pt modelId="{4FBA0909-26F7-451E-A6F6-9E1CDB0DEA09}">
      <dgm:prSet phldrT="[Text]" custT="1"/>
      <dgm:spPr/>
      <dgm:t>
        <a:bodyPr/>
        <a:lstStyle/>
        <a:p>
          <a:r>
            <a:rPr lang="en-US" sz="1400" dirty="0" smtClean="0">
              <a:latin typeface="Trebuchet MS" panose="020B0603020202020204" pitchFamily="34" charset="0"/>
            </a:rPr>
            <a:t>Types of Reports</a:t>
          </a:r>
          <a:endParaRPr lang="en-US" sz="1400" dirty="0">
            <a:latin typeface="Trebuchet MS" panose="020B0603020202020204" pitchFamily="34" charset="0"/>
          </a:endParaRPr>
        </a:p>
      </dgm:t>
    </dgm:pt>
    <dgm:pt modelId="{4D00F66D-2D95-4264-AAB3-B90D4173A243}" type="parTrans" cxnId="{43517552-BE62-4580-BECE-02E093363B96}">
      <dgm:prSet/>
      <dgm:spPr/>
      <dgm:t>
        <a:bodyPr/>
        <a:lstStyle/>
        <a:p>
          <a:endParaRPr lang="en-US"/>
        </a:p>
      </dgm:t>
    </dgm:pt>
    <dgm:pt modelId="{52C9C2EF-0B9F-43B2-9316-4C3F7048DFE5}" type="sibTrans" cxnId="{43517552-BE62-4580-BECE-02E093363B96}">
      <dgm:prSet/>
      <dgm:spPr/>
      <dgm:t>
        <a:bodyPr/>
        <a:lstStyle/>
        <a:p>
          <a:endParaRPr lang="en-US"/>
        </a:p>
      </dgm:t>
    </dgm:pt>
    <dgm:pt modelId="{B8EC5DF6-8689-4134-9439-DB9EB6E59D0D}">
      <dgm:prSet phldrT="[Text]" custT="1"/>
      <dgm:spPr/>
      <dgm:t>
        <a:bodyPr/>
        <a:lstStyle/>
        <a:p>
          <a:r>
            <a:rPr lang="en-US" sz="1400" dirty="0" smtClean="0">
              <a:latin typeface="Trebuchet MS" panose="020B0603020202020204" pitchFamily="34" charset="0"/>
            </a:rPr>
            <a:t>Exceptions</a:t>
          </a:r>
          <a:endParaRPr lang="en-US" sz="1400" dirty="0">
            <a:latin typeface="Trebuchet MS" panose="020B0603020202020204" pitchFamily="34" charset="0"/>
          </a:endParaRPr>
        </a:p>
      </dgm:t>
    </dgm:pt>
    <dgm:pt modelId="{BE0DF162-03CE-4166-ACE3-BEC12D6025EA}" type="parTrans" cxnId="{3CEA76F9-634C-4F52-9148-20B7EC341F6D}">
      <dgm:prSet/>
      <dgm:spPr/>
      <dgm:t>
        <a:bodyPr/>
        <a:lstStyle/>
        <a:p>
          <a:endParaRPr lang="en-US"/>
        </a:p>
      </dgm:t>
    </dgm:pt>
    <dgm:pt modelId="{7578411B-4D85-4C67-8AF1-27D3AA59E75F}" type="sibTrans" cxnId="{3CEA76F9-634C-4F52-9148-20B7EC341F6D}">
      <dgm:prSet/>
      <dgm:spPr/>
      <dgm:t>
        <a:bodyPr/>
        <a:lstStyle/>
        <a:p>
          <a:endParaRPr lang="en-US"/>
        </a:p>
      </dgm:t>
    </dgm:pt>
    <dgm:pt modelId="{26D3BA17-736C-41D2-AAD3-CC0746315E40}">
      <dgm:prSet phldrT="[Text]" custT="1"/>
      <dgm:spPr/>
      <dgm:t>
        <a:bodyPr/>
        <a:lstStyle/>
        <a:p>
          <a:r>
            <a:rPr lang="en-US" sz="1400" dirty="0" smtClean="0">
              <a:latin typeface="Trebuchet MS" panose="020B0603020202020204" pitchFamily="34" charset="0"/>
            </a:rPr>
            <a:t>Data Pipeline Access - IdM</a:t>
          </a:r>
          <a:endParaRPr lang="en-US" sz="1400" dirty="0">
            <a:latin typeface="Trebuchet MS" panose="020B0603020202020204" pitchFamily="34" charset="0"/>
          </a:endParaRPr>
        </a:p>
      </dgm:t>
    </dgm:pt>
    <dgm:pt modelId="{5E900124-B132-42AC-91FA-AC06D09D1B7A}" type="parTrans" cxnId="{86F88CEF-65E3-4CB9-B57E-AAC2F921CEC1}">
      <dgm:prSet/>
      <dgm:spPr/>
      <dgm:t>
        <a:bodyPr/>
        <a:lstStyle/>
        <a:p>
          <a:endParaRPr lang="en-US"/>
        </a:p>
      </dgm:t>
    </dgm:pt>
    <dgm:pt modelId="{6AA7BD3E-2FC4-4C94-B9B2-D918A594EA6F}" type="sibTrans" cxnId="{86F88CEF-65E3-4CB9-B57E-AAC2F921CEC1}">
      <dgm:prSet/>
      <dgm:spPr/>
      <dgm:t>
        <a:bodyPr/>
        <a:lstStyle/>
        <a:p>
          <a:endParaRPr lang="en-US"/>
        </a:p>
      </dgm:t>
    </dgm:pt>
    <dgm:pt modelId="{023CED82-863A-401D-9AA3-44F9E1E5750B}">
      <dgm:prSet phldrT="[Text]" custT="1"/>
      <dgm:spPr/>
      <dgm:t>
        <a:bodyPr/>
        <a:lstStyle/>
        <a:p>
          <a:r>
            <a:rPr lang="en-US" sz="1400" dirty="0" smtClean="0">
              <a:latin typeface="Trebuchet MS" panose="020B0603020202020204" pitchFamily="34" charset="0"/>
            </a:rPr>
            <a:t>Timeline</a:t>
          </a:r>
          <a:endParaRPr lang="en-US" sz="1400" dirty="0">
            <a:latin typeface="Trebuchet MS" panose="020B0603020202020204" pitchFamily="34" charset="0"/>
          </a:endParaRPr>
        </a:p>
      </dgm:t>
    </dgm:pt>
    <dgm:pt modelId="{EEC3AEE7-2794-449E-AF1F-C9EBE5A5635F}" type="sibTrans" cxnId="{F691A782-466D-4964-86F0-6193ADC658AD}">
      <dgm:prSet/>
      <dgm:spPr/>
      <dgm:t>
        <a:bodyPr/>
        <a:lstStyle/>
        <a:p>
          <a:endParaRPr lang="en-US"/>
        </a:p>
      </dgm:t>
    </dgm:pt>
    <dgm:pt modelId="{9BF7D0B7-0BE5-4096-81F1-3FB8324F5E05}" type="parTrans" cxnId="{F691A782-466D-4964-86F0-6193ADC658AD}">
      <dgm:prSet/>
      <dgm:spPr/>
      <dgm:t>
        <a:bodyPr/>
        <a:lstStyle/>
        <a:p>
          <a:endParaRPr lang="en-US"/>
        </a:p>
      </dgm:t>
    </dgm:pt>
    <dgm:pt modelId="{2EC01FB5-6BBD-4575-8506-D31110D9BBF7}" type="pres">
      <dgm:prSet presAssocID="{33F4798D-627E-47BD-9133-2048AE4D43B1}" presName="Name0" presStyleCnt="0">
        <dgm:presLayoutVars>
          <dgm:chMax val="7"/>
          <dgm:dir/>
          <dgm:animLvl val="lvl"/>
          <dgm:resizeHandles val="exact"/>
        </dgm:presLayoutVars>
      </dgm:prSet>
      <dgm:spPr/>
      <dgm:t>
        <a:bodyPr/>
        <a:lstStyle/>
        <a:p>
          <a:endParaRPr lang="en-US"/>
        </a:p>
      </dgm:t>
    </dgm:pt>
    <dgm:pt modelId="{2C1DDF8D-499E-4321-A4D4-B398E3AC53BF}" type="pres">
      <dgm:prSet presAssocID="{7B318C63-3786-4694-9890-9872DF2EE34A}" presName="circle1" presStyleLbl="node1" presStyleIdx="0" presStyleCnt="3" custLinFactNeighborX="463" custLinFactNeighborY="-694"/>
      <dgm:spPr>
        <a:solidFill>
          <a:schemeClr val="accent6">
            <a:lumMod val="40000"/>
            <a:lumOff val="60000"/>
          </a:schemeClr>
        </a:solidFill>
      </dgm:spPr>
      <dgm:t>
        <a:bodyPr/>
        <a:lstStyle/>
        <a:p>
          <a:endParaRPr lang="en-US"/>
        </a:p>
      </dgm:t>
    </dgm:pt>
    <dgm:pt modelId="{59C39896-D865-445E-8EC0-9FBED15B06DC}" type="pres">
      <dgm:prSet presAssocID="{7B318C63-3786-4694-9890-9872DF2EE34A}" presName="space" presStyleCnt="0"/>
      <dgm:spPr/>
    </dgm:pt>
    <dgm:pt modelId="{D920554A-7367-4AAD-91B3-F4FC3C5A37AE}" type="pres">
      <dgm:prSet presAssocID="{7B318C63-3786-4694-9890-9872DF2EE34A}" presName="rect1" presStyleLbl="alignAcc1" presStyleIdx="0" presStyleCnt="3" custLinFactNeighborX="464" custLinFactNeighborY="429"/>
      <dgm:spPr/>
      <dgm:t>
        <a:bodyPr/>
        <a:lstStyle/>
        <a:p>
          <a:endParaRPr lang="en-US"/>
        </a:p>
      </dgm:t>
    </dgm:pt>
    <dgm:pt modelId="{01FB6F2A-8F86-4426-B4F6-AC163E0D5C95}" type="pres">
      <dgm:prSet presAssocID="{1858DF97-934D-41A0-9617-FF359846032B}" presName="vertSpace2" presStyleLbl="node1" presStyleIdx="0" presStyleCnt="3"/>
      <dgm:spPr/>
    </dgm:pt>
    <dgm:pt modelId="{6F5E86C8-7114-4149-B098-F9283EA989C9}" type="pres">
      <dgm:prSet presAssocID="{1858DF97-934D-41A0-9617-FF359846032B}" presName="circle2" presStyleLbl="node1" presStyleIdx="1" presStyleCnt="3"/>
      <dgm:spPr/>
    </dgm:pt>
    <dgm:pt modelId="{7E55DD31-F3FC-4EE9-970D-924520440DD4}" type="pres">
      <dgm:prSet presAssocID="{1858DF97-934D-41A0-9617-FF359846032B}" presName="rect2" presStyleLbl="alignAcc1" presStyleIdx="1" presStyleCnt="3"/>
      <dgm:spPr/>
      <dgm:t>
        <a:bodyPr/>
        <a:lstStyle/>
        <a:p>
          <a:endParaRPr lang="en-US"/>
        </a:p>
      </dgm:t>
    </dgm:pt>
    <dgm:pt modelId="{4AFCC9E2-E2A0-4385-90F3-D488EB8C81E9}" type="pres">
      <dgm:prSet presAssocID="{4A1357BA-D30F-4DBC-80B2-11E8D4ACE594}" presName="vertSpace3" presStyleLbl="node1" presStyleIdx="1" presStyleCnt="3"/>
      <dgm:spPr/>
    </dgm:pt>
    <dgm:pt modelId="{07AA9A08-A220-4509-B058-2451433B7793}" type="pres">
      <dgm:prSet presAssocID="{4A1357BA-D30F-4DBC-80B2-11E8D4ACE594}" presName="circle3" presStyleLbl="node1" presStyleIdx="2" presStyleCnt="3"/>
      <dgm:spPr>
        <a:solidFill>
          <a:schemeClr val="accent6">
            <a:lumMod val="60000"/>
            <a:lumOff val="40000"/>
          </a:schemeClr>
        </a:solidFill>
      </dgm:spPr>
    </dgm:pt>
    <dgm:pt modelId="{48EBA36D-7823-4E7E-9F48-0A5849154E5E}" type="pres">
      <dgm:prSet presAssocID="{4A1357BA-D30F-4DBC-80B2-11E8D4ACE594}" presName="rect3" presStyleLbl="alignAcc1" presStyleIdx="2" presStyleCnt="3"/>
      <dgm:spPr/>
      <dgm:t>
        <a:bodyPr/>
        <a:lstStyle/>
        <a:p>
          <a:endParaRPr lang="en-US"/>
        </a:p>
      </dgm:t>
    </dgm:pt>
    <dgm:pt modelId="{70B03F04-37CB-440C-B57A-7AD82067CA39}" type="pres">
      <dgm:prSet presAssocID="{7B318C63-3786-4694-9890-9872DF2EE34A}" presName="rect1ParTx" presStyleLbl="alignAcc1" presStyleIdx="2" presStyleCnt="3">
        <dgm:presLayoutVars>
          <dgm:chMax val="1"/>
          <dgm:bulletEnabled val="1"/>
        </dgm:presLayoutVars>
      </dgm:prSet>
      <dgm:spPr/>
      <dgm:t>
        <a:bodyPr/>
        <a:lstStyle/>
        <a:p>
          <a:endParaRPr lang="en-US"/>
        </a:p>
      </dgm:t>
    </dgm:pt>
    <dgm:pt modelId="{61F52FC1-B760-455C-B77D-B80407296CE1}" type="pres">
      <dgm:prSet presAssocID="{7B318C63-3786-4694-9890-9872DF2EE34A}" presName="rect1ChTx" presStyleLbl="alignAcc1" presStyleIdx="2" presStyleCnt="3">
        <dgm:presLayoutVars>
          <dgm:bulletEnabled val="1"/>
        </dgm:presLayoutVars>
      </dgm:prSet>
      <dgm:spPr/>
      <dgm:t>
        <a:bodyPr/>
        <a:lstStyle/>
        <a:p>
          <a:endParaRPr lang="en-US"/>
        </a:p>
      </dgm:t>
    </dgm:pt>
    <dgm:pt modelId="{8D3934EC-66D5-41A8-B475-16BF1C16DE6E}" type="pres">
      <dgm:prSet presAssocID="{1858DF97-934D-41A0-9617-FF359846032B}" presName="rect2ParTx" presStyleLbl="alignAcc1" presStyleIdx="2" presStyleCnt="3">
        <dgm:presLayoutVars>
          <dgm:chMax val="1"/>
          <dgm:bulletEnabled val="1"/>
        </dgm:presLayoutVars>
      </dgm:prSet>
      <dgm:spPr/>
      <dgm:t>
        <a:bodyPr/>
        <a:lstStyle/>
        <a:p>
          <a:endParaRPr lang="en-US"/>
        </a:p>
      </dgm:t>
    </dgm:pt>
    <dgm:pt modelId="{CEEBC4A2-CB8E-4707-9583-DE3C9B743232}" type="pres">
      <dgm:prSet presAssocID="{1858DF97-934D-41A0-9617-FF359846032B}" presName="rect2ChTx" presStyleLbl="alignAcc1" presStyleIdx="2" presStyleCnt="3">
        <dgm:presLayoutVars>
          <dgm:bulletEnabled val="1"/>
        </dgm:presLayoutVars>
      </dgm:prSet>
      <dgm:spPr/>
      <dgm:t>
        <a:bodyPr/>
        <a:lstStyle/>
        <a:p>
          <a:endParaRPr lang="en-US"/>
        </a:p>
      </dgm:t>
    </dgm:pt>
    <dgm:pt modelId="{492231FA-EF3F-483C-89CD-C4E6BBC82CF9}" type="pres">
      <dgm:prSet presAssocID="{4A1357BA-D30F-4DBC-80B2-11E8D4ACE594}" presName="rect3ParTx" presStyleLbl="alignAcc1" presStyleIdx="2" presStyleCnt="3">
        <dgm:presLayoutVars>
          <dgm:chMax val="1"/>
          <dgm:bulletEnabled val="1"/>
        </dgm:presLayoutVars>
      </dgm:prSet>
      <dgm:spPr/>
      <dgm:t>
        <a:bodyPr/>
        <a:lstStyle/>
        <a:p>
          <a:endParaRPr lang="en-US"/>
        </a:p>
      </dgm:t>
    </dgm:pt>
    <dgm:pt modelId="{C4FAC389-B5F5-46B9-8335-59C8B09AFA8D}" type="pres">
      <dgm:prSet presAssocID="{4A1357BA-D30F-4DBC-80B2-11E8D4ACE594}" presName="rect3ChTx" presStyleLbl="alignAcc1" presStyleIdx="2" presStyleCnt="3">
        <dgm:presLayoutVars>
          <dgm:bulletEnabled val="1"/>
        </dgm:presLayoutVars>
      </dgm:prSet>
      <dgm:spPr/>
      <dgm:t>
        <a:bodyPr/>
        <a:lstStyle/>
        <a:p>
          <a:endParaRPr lang="en-US"/>
        </a:p>
      </dgm:t>
    </dgm:pt>
  </dgm:ptLst>
  <dgm:cxnLst>
    <dgm:cxn modelId="{5EC09891-DFBB-46F7-9389-32ABED3C619F}" srcId="{33F4798D-627E-47BD-9133-2048AE4D43B1}" destId="{4A1357BA-D30F-4DBC-80B2-11E8D4ACE594}" srcOrd="2" destOrd="0" parTransId="{22F31716-ECCE-4510-A625-12DB3495B20E}" sibTransId="{901DF7A2-01F4-40E3-955E-D70AF51ACF38}"/>
    <dgm:cxn modelId="{804D0ADF-32D7-432A-AC2B-A3FCA78D86AF}" type="presOf" srcId="{26D3BA17-736C-41D2-AAD3-CC0746315E40}" destId="{61F52FC1-B760-455C-B77D-B80407296CE1}" srcOrd="0" destOrd="2" presId="urn:microsoft.com/office/officeart/2005/8/layout/target3"/>
    <dgm:cxn modelId="{F691A782-466D-4964-86F0-6193ADC658AD}" srcId="{7B318C63-3786-4694-9890-9872DF2EE34A}" destId="{023CED82-863A-401D-9AA3-44F9E1E5750B}" srcOrd="4" destOrd="0" parTransId="{9BF7D0B7-0BE5-4096-81F1-3FB8324F5E05}" sibTransId="{EEC3AEE7-2794-449E-AF1F-C9EBE5A5635F}"/>
    <dgm:cxn modelId="{EC5F538E-5992-49A5-8120-81D74B4FF5CD}" srcId="{7B318C63-3786-4694-9890-9872DF2EE34A}" destId="{3D0D8A10-6D70-4D3F-B656-D0A4B2326BE7}" srcOrd="1" destOrd="0" parTransId="{DC43F686-539E-4344-96D8-857CDAFE7A1D}" sibTransId="{002F3652-7CD0-4340-803A-5A6C668FCC3D}"/>
    <dgm:cxn modelId="{D1EACFDC-7438-4683-90E6-0E10C48D69DB}" srcId="{1858DF97-934D-41A0-9617-FF359846032B}" destId="{CAF95399-CAD3-4360-ADFC-634EDC02E176}" srcOrd="2" destOrd="0" parTransId="{728C4D59-0C82-4B94-94E0-DA2206356ADF}" sibTransId="{E684F195-7CBA-4DEC-AD1F-FC6C8271EF0E}"/>
    <dgm:cxn modelId="{86F88CEF-65E3-4CB9-B57E-AAC2F921CEC1}" srcId="{7B318C63-3786-4694-9890-9872DF2EE34A}" destId="{26D3BA17-736C-41D2-AAD3-CC0746315E40}" srcOrd="2" destOrd="0" parTransId="{5E900124-B132-42AC-91FA-AC06D09D1B7A}" sibTransId="{6AA7BD3E-2FC4-4C94-B9B2-D918A594EA6F}"/>
    <dgm:cxn modelId="{6E12379A-F9E8-49A3-AF9B-8D1441A1D105}" srcId="{1858DF97-934D-41A0-9617-FF359846032B}" destId="{8E4CD52B-C080-4325-BEB3-AE84D73E2063}" srcOrd="1" destOrd="0" parTransId="{00C75555-43E8-42D8-BF49-6D6C35DB8DFD}" sibTransId="{F53DEAA2-6966-4602-9A18-75574BE6AC78}"/>
    <dgm:cxn modelId="{BD00B66B-9BB4-47FA-B91E-CB210096BB14}" type="presOf" srcId="{7B318C63-3786-4694-9890-9872DF2EE34A}" destId="{70B03F04-37CB-440C-B57A-7AD82067CA39}" srcOrd="1" destOrd="0" presId="urn:microsoft.com/office/officeart/2005/8/layout/target3"/>
    <dgm:cxn modelId="{43517552-BE62-4580-BECE-02E093363B96}" srcId="{4A1357BA-D30F-4DBC-80B2-11E8D4ACE594}" destId="{4FBA0909-26F7-451E-A6F6-9E1CDB0DEA09}" srcOrd="2" destOrd="0" parTransId="{4D00F66D-2D95-4264-AAB3-B90D4173A243}" sibTransId="{52C9C2EF-0B9F-43B2-9316-4C3F7048DFE5}"/>
    <dgm:cxn modelId="{B59CE97B-5EA4-498E-974C-E72EA173394C}" type="presOf" srcId="{1858DF97-934D-41A0-9617-FF359846032B}" destId="{8D3934EC-66D5-41A8-B475-16BF1C16DE6E}" srcOrd="1" destOrd="0" presId="urn:microsoft.com/office/officeart/2005/8/layout/target3"/>
    <dgm:cxn modelId="{03321C82-8A20-4924-9D92-5DAD0BAACE18}" type="presOf" srcId="{4871E351-C6D7-4DE1-804D-B9EB89B2EFDB}" destId="{C4FAC389-B5F5-46B9-8335-59C8B09AFA8D}" srcOrd="0" destOrd="0" presId="urn:microsoft.com/office/officeart/2005/8/layout/target3"/>
    <dgm:cxn modelId="{094604BB-FFFE-442D-A433-F6909EDA7908}" type="presOf" srcId="{4FBA0909-26F7-451E-A6F6-9E1CDB0DEA09}" destId="{C4FAC389-B5F5-46B9-8335-59C8B09AFA8D}" srcOrd="0" destOrd="2" presId="urn:microsoft.com/office/officeart/2005/8/layout/target3"/>
    <dgm:cxn modelId="{EDA323C2-A682-4773-AE98-1D1A19947542}" srcId="{4A1357BA-D30F-4DBC-80B2-11E8D4ACE594}" destId="{4871E351-C6D7-4DE1-804D-B9EB89B2EFDB}" srcOrd="0" destOrd="0" parTransId="{9D194488-89B4-4836-88B2-E25DAC31531C}" sibTransId="{2299F5AA-E201-4696-8DCF-231EDFFD2D0C}"/>
    <dgm:cxn modelId="{A0B3FE61-0351-4A57-B774-2F948B99BA01}" srcId="{7B318C63-3786-4694-9890-9872DF2EE34A}" destId="{C27CFCFD-E1BF-49CA-BAC9-73B8BD536148}" srcOrd="3" destOrd="0" parTransId="{085E0CC6-85B8-45E2-A955-FA7680370FCB}" sibTransId="{C1BA0B9F-7EDB-49FB-B465-9BD26854D8D2}"/>
    <dgm:cxn modelId="{84DFDAE3-E78A-4AD8-B0F6-DB62EE619A96}" srcId="{33F4798D-627E-47BD-9133-2048AE4D43B1}" destId="{1858DF97-934D-41A0-9617-FF359846032B}" srcOrd="1" destOrd="0" parTransId="{35CCB7BF-85EC-4876-AEBD-0B6943910419}" sibTransId="{F25F944B-CC6D-4946-8DCC-DCDE2F1290AD}"/>
    <dgm:cxn modelId="{2B57B122-4A30-4733-881C-879299989918}" type="presOf" srcId="{8E4CD52B-C080-4325-BEB3-AE84D73E2063}" destId="{CEEBC4A2-CB8E-4707-9583-DE3C9B743232}" srcOrd="0" destOrd="1" presId="urn:microsoft.com/office/officeart/2005/8/layout/target3"/>
    <dgm:cxn modelId="{B297656D-0024-45AA-AED2-6566B24FA3E1}" type="presOf" srcId="{7B318C63-3786-4694-9890-9872DF2EE34A}" destId="{D920554A-7367-4AAD-91B3-F4FC3C5A37AE}" srcOrd="0" destOrd="0" presId="urn:microsoft.com/office/officeart/2005/8/layout/target3"/>
    <dgm:cxn modelId="{67DC443E-E30D-42FF-9BAF-296210F54193}" type="presOf" srcId="{E91ED027-945D-4805-8F90-6AD745DB5269}" destId="{C4FAC389-B5F5-46B9-8335-59C8B09AFA8D}" srcOrd="0" destOrd="1" presId="urn:microsoft.com/office/officeart/2005/8/layout/target3"/>
    <dgm:cxn modelId="{57DF5AB2-BF61-44FE-A181-D5B5C12777AF}" type="presOf" srcId="{33F4798D-627E-47BD-9133-2048AE4D43B1}" destId="{2EC01FB5-6BBD-4575-8506-D31110D9BBF7}" srcOrd="0" destOrd="0" presId="urn:microsoft.com/office/officeart/2005/8/layout/target3"/>
    <dgm:cxn modelId="{8D0100A6-43B1-46BF-8A19-732BC7151C15}" type="presOf" srcId="{C27CFCFD-E1BF-49CA-BAC9-73B8BD536148}" destId="{61F52FC1-B760-455C-B77D-B80407296CE1}" srcOrd="0" destOrd="3" presId="urn:microsoft.com/office/officeart/2005/8/layout/target3"/>
    <dgm:cxn modelId="{1D047424-C2B3-43E6-8399-A38FFD1040D4}" srcId="{33F4798D-627E-47BD-9133-2048AE4D43B1}" destId="{7B318C63-3786-4694-9890-9872DF2EE34A}" srcOrd="0" destOrd="0" parTransId="{74C6870C-35DD-4601-9E1E-B781FBB7F23D}" sibTransId="{3A70024B-6BBA-47DA-A566-0C290CED4D49}"/>
    <dgm:cxn modelId="{2A04EC10-5CF4-48ED-B9A4-22A749B6E7C7}" type="presOf" srcId="{1858DF97-934D-41A0-9617-FF359846032B}" destId="{7E55DD31-F3FC-4EE9-970D-924520440DD4}" srcOrd="0" destOrd="0" presId="urn:microsoft.com/office/officeart/2005/8/layout/target3"/>
    <dgm:cxn modelId="{1DB124BF-04BD-4796-A903-8B8B874B27CA}" type="presOf" srcId="{4A1357BA-D30F-4DBC-80B2-11E8D4ACE594}" destId="{48EBA36D-7823-4E7E-9F48-0A5849154E5E}" srcOrd="0" destOrd="0" presId="urn:microsoft.com/office/officeart/2005/8/layout/target3"/>
    <dgm:cxn modelId="{1D50C74E-6ED8-4992-994E-C1A6CAFFD8AB}" srcId="{4A1357BA-D30F-4DBC-80B2-11E8D4ACE594}" destId="{E91ED027-945D-4805-8F90-6AD745DB5269}" srcOrd="1" destOrd="0" parTransId="{7F495B09-C7C1-44DA-9ABB-A5F5C53F54A8}" sibTransId="{16150C22-2AB2-4F09-B584-A7FF400B9C71}"/>
    <dgm:cxn modelId="{8B65A5D3-4EE6-4193-BFA6-990E6BB05E27}" type="presOf" srcId="{3D0D8A10-6D70-4D3F-B656-D0A4B2326BE7}" destId="{61F52FC1-B760-455C-B77D-B80407296CE1}" srcOrd="0" destOrd="1" presId="urn:microsoft.com/office/officeart/2005/8/layout/target3"/>
    <dgm:cxn modelId="{E2D2720E-5A68-4933-AA65-EACF2630F2CA}" type="presOf" srcId="{DD239290-1CBD-4122-A54D-16CD89B54FD4}" destId="{61F52FC1-B760-455C-B77D-B80407296CE1}" srcOrd="0" destOrd="0" presId="urn:microsoft.com/office/officeart/2005/8/layout/target3"/>
    <dgm:cxn modelId="{6DCB4FEC-98B9-4E72-A31D-8B9FD9C802B1}" srcId="{1858DF97-934D-41A0-9617-FF359846032B}" destId="{F7F29083-EE22-4975-A1C9-9C147D2CE835}" srcOrd="0" destOrd="0" parTransId="{9499E8D2-38E7-4045-A2C4-BB97F0AB21F6}" sibTransId="{6C225E90-E1A3-48F8-9390-CCB219884866}"/>
    <dgm:cxn modelId="{72F351A7-9731-40F7-841F-3170548AE34F}" type="presOf" srcId="{CAF95399-CAD3-4360-ADFC-634EDC02E176}" destId="{CEEBC4A2-CB8E-4707-9583-DE3C9B743232}" srcOrd="0" destOrd="2" presId="urn:microsoft.com/office/officeart/2005/8/layout/target3"/>
    <dgm:cxn modelId="{3CEA76F9-634C-4F52-9148-20B7EC341F6D}" srcId="{1858DF97-934D-41A0-9617-FF359846032B}" destId="{B8EC5DF6-8689-4134-9439-DB9EB6E59D0D}" srcOrd="3" destOrd="0" parTransId="{BE0DF162-03CE-4166-ACE3-BEC12D6025EA}" sibTransId="{7578411B-4D85-4C67-8AF1-27D3AA59E75F}"/>
    <dgm:cxn modelId="{7796471A-498A-401C-B6B6-E8CF415C07DB}" type="presOf" srcId="{023CED82-863A-401D-9AA3-44F9E1E5750B}" destId="{61F52FC1-B760-455C-B77D-B80407296CE1}" srcOrd="0" destOrd="4" presId="urn:microsoft.com/office/officeart/2005/8/layout/target3"/>
    <dgm:cxn modelId="{F4A224D1-E2B1-414C-ABB6-96A9FC5E31AE}" type="presOf" srcId="{4A1357BA-D30F-4DBC-80B2-11E8D4ACE594}" destId="{492231FA-EF3F-483C-89CD-C4E6BBC82CF9}" srcOrd="1" destOrd="0" presId="urn:microsoft.com/office/officeart/2005/8/layout/target3"/>
    <dgm:cxn modelId="{C0CBACEC-DD30-400F-9340-E0306B5CF75F}" type="presOf" srcId="{B8EC5DF6-8689-4134-9439-DB9EB6E59D0D}" destId="{CEEBC4A2-CB8E-4707-9583-DE3C9B743232}" srcOrd="0" destOrd="3" presId="urn:microsoft.com/office/officeart/2005/8/layout/target3"/>
    <dgm:cxn modelId="{2C8C856B-A46D-4983-9CE2-0BD30F942021}" srcId="{7B318C63-3786-4694-9890-9872DF2EE34A}" destId="{DD239290-1CBD-4122-A54D-16CD89B54FD4}" srcOrd="0" destOrd="0" parTransId="{9C78F1EB-F43D-4370-8C06-ECB9443686D3}" sibTransId="{7A3BE0E8-1EAD-4923-8C53-6309B8694E0E}"/>
    <dgm:cxn modelId="{BA1AEE35-C87F-475A-B638-455E7CA877E6}" type="presOf" srcId="{F7F29083-EE22-4975-A1C9-9C147D2CE835}" destId="{CEEBC4A2-CB8E-4707-9583-DE3C9B743232}" srcOrd="0" destOrd="0" presId="urn:microsoft.com/office/officeart/2005/8/layout/target3"/>
    <dgm:cxn modelId="{A4C17CDA-A9E2-4C6B-AA50-D714D8D1D21A}" type="presParOf" srcId="{2EC01FB5-6BBD-4575-8506-D31110D9BBF7}" destId="{2C1DDF8D-499E-4321-A4D4-B398E3AC53BF}" srcOrd="0" destOrd="0" presId="urn:microsoft.com/office/officeart/2005/8/layout/target3"/>
    <dgm:cxn modelId="{4323C656-8CCD-4716-8FB4-1B226197D482}" type="presParOf" srcId="{2EC01FB5-6BBD-4575-8506-D31110D9BBF7}" destId="{59C39896-D865-445E-8EC0-9FBED15B06DC}" srcOrd="1" destOrd="0" presId="urn:microsoft.com/office/officeart/2005/8/layout/target3"/>
    <dgm:cxn modelId="{E40673E9-AAF2-4077-8768-3487F72C2F18}" type="presParOf" srcId="{2EC01FB5-6BBD-4575-8506-D31110D9BBF7}" destId="{D920554A-7367-4AAD-91B3-F4FC3C5A37AE}" srcOrd="2" destOrd="0" presId="urn:microsoft.com/office/officeart/2005/8/layout/target3"/>
    <dgm:cxn modelId="{5C5DB473-E5F7-43B9-9EE3-A6BE60BA7ACD}" type="presParOf" srcId="{2EC01FB5-6BBD-4575-8506-D31110D9BBF7}" destId="{01FB6F2A-8F86-4426-B4F6-AC163E0D5C95}" srcOrd="3" destOrd="0" presId="urn:microsoft.com/office/officeart/2005/8/layout/target3"/>
    <dgm:cxn modelId="{00E74A41-E13B-45B5-8C7E-4782C6326165}" type="presParOf" srcId="{2EC01FB5-6BBD-4575-8506-D31110D9BBF7}" destId="{6F5E86C8-7114-4149-B098-F9283EA989C9}" srcOrd="4" destOrd="0" presId="urn:microsoft.com/office/officeart/2005/8/layout/target3"/>
    <dgm:cxn modelId="{CF013C08-EF0E-4B8D-96BC-DDD85EFC2ABA}" type="presParOf" srcId="{2EC01FB5-6BBD-4575-8506-D31110D9BBF7}" destId="{7E55DD31-F3FC-4EE9-970D-924520440DD4}" srcOrd="5" destOrd="0" presId="urn:microsoft.com/office/officeart/2005/8/layout/target3"/>
    <dgm:cxn modelId="{1EDD8CC1-BFE3-482A-B99C-2FB4B6090660}" type="presParOf" srcId="{2EC01FB5-6BBD-4575-8506-D31110D9BBF7}" destId="{4AFCC9E2-E2A0-4385-90F3-D488EB8C81E9}" srcOrd="6" destOrd="0" presId="urn:microsoft.com/office/officeart/2005/8/layout/target3"/>
    <dgm:cxn modelId="{5333BC51-EDB0-46FB-9C55-55592B9B2B57}" type="presParOf" srcId="{2EC01FB5-6BBD-4575-8506-D31110D9BBF7}" destId="{07AA9A08-A220-4509-B058-2451433B7793}" srcOrd="7" destOrd="0" presId="urn:microsoft.com/office/officeart/2005/8/layout/target3"/>
    <dgm:cxn modelId="{F1756538-BBCC-4FCD-82E8-896A498AB5C5}" type="presParOf" srcId="{2EC01FB5-6BBD-4575-8506-D31110D9BBF7}" destId="{48EBA36D-7823-4E7E-9F48-0A5849154E5E}" srcOrd="8" destOrd="0" presId="urn:microsoft.com/office/officeart/2005/8/layout/target3"/>
    <dgm:cxn modelId="{ADBC129A-7550-4FD4-B23F-94FB02A6D205}" type="presParOf" srcId="{2EC01FB5-6BBD-4575-8506-D31110D9BBF7}" destId="{70B03F04-37CB-440C-B57A-7AD82067CA39}" srcOrd="9" destOrd="0" presId="urn:microsoft.com/office/officeart/2005/8/layout/target3"/>
    <dgm:cxn modelId="{BFB6D3BA-CD9A-4515-A562-279B5EFDAC59}" type="presParOf" srcId="{2EC01FB5-6BBD-4575-8506-D31110D9BBF7}" destId="{61F52FC1-B760-455C-B77D-B80407296CE1}" srcOrd="10" destOrd="0" presId="urn:microsoft.com/office/officeart/2005/8/layout/target3"/>
    <dgm:cxn modelId="{098DE517-33B5-4E44-BF06-693C24036A57}" type="presParOf" srcId="{2EC01FB5-6BBD-4575-8506-D31110D9BBF7}" destId="{8D3934EC-66D5-41A8-B475-16BF1C16DE6E}" srcOrd="11" destOrd="0" presId="urn:microsoft.com/office/officeart/2005/8/layout/target3"/>
    <dgm:cxn modelId="{7FD9C5A1-51FF-4133-AB7F-7F54EBBEF2C0}" type="presParOf" srcId="{2EC01FB5-6BBD-4575-8506-D31110D9BBF7}" destId="{CEEBC4A2-CB8E-4707-9583-DE3C9B743232}" srcOrd="12" destOrd="0" presId="urn:microsoft.com/office/officeart/2005/8/layout/target3"/>
    <dgm:cxn modelId="{FDE158D1-1ABE-4E3F-9DF2-C9863BC60268}" type="presParOf" srcId="{2EC01FB5-6BBD-4575-8506-D31110D9BBF7}" destId="{492231FA-EF3F-483C-89CD-C4E6BBC82CF9}" srcOrd="13" destOrd="0" presId="urn:microsoft.com/office/officeart/2005/8/layout/target3"/>
    <dgm:cxn modelId="{9128E3C0-45FC-4FCD-9975-D6B8F7D374B7}" type="presParOf" srcId="{2EC01FB5-6BBD-4575-8506-D31110D9BBF7}" destId="{C4FAC389-B5F5-46B9-8335-59C8B09AFA8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8FBBE-9779-4AC3-A70D-D6D50AE08A2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B21D4B08-B05E-4C65-AA65-8C5AEF30E0E5}">
      <dgm:prSet phldrT="[Text]"/>
      <dgm:spPr/>
      <dgm:t>
        <a:bodyPr/>
        <a:lstStyle/>
        <a:p>
          <a:r>
            <a:rPr lang="en-US" dirty="0" smtClean="0"/>
            <a:t>DISCIPLINES</a:t>
          </a:r>
          <a:endParaRPr lang="en-US" dirty="0"/>
        </a:p>
      </dgm:t>
    </dgm:pt>
    <dgm:pt modelId="{F51A2074-1A7E-422F-8F72-57758D5CED19}" type="parTrans" cxnId="{4FC2341F-BC52-4A02-BDF6-A52B67C69CDC}">
      <dgm:prSet/>
      <dgm:spPr/>
      <dgm:t>
        <a:bodyPr/>
        <a:lstStyle/>
        <a:p>
          <a:endParaRPr lang="en-US"/>
        </a:p>
      </dgm:t>
    </dgm:pt>
    <dgm:pt modelId="{796BCA00-E837-4201-9B8D-B56F1301975A}" type="sibTrans" cxnId="{4FC2341F-BC52-4A02-BDF6-A52B67C69CDC}">
      <dgm:prSet/>
      <dgm:spPr/>
      <dgm:t>
        <a:bodyPr/>
        <a:lstStyle/>
        <a:p>
          <a:endParaRPr lang="en-US"/>
        </a:p>
      </dgm:t>
    </dgm:pt>
    <dgm:pt modelId="{A2E5B0C2-C637-43F9-9108-E125FA310C8B}">
      <dgm:prSet phldrT="[Text]" custT="1"/>
      <dgm:spPr/>
      <dgm:t>
        <a:bodyPr/>
        <a:lstStyle/>
        <a:p>
          <a:r>
            <a:rPr lang="en-US" sz="1700" dirty="0" smtClean="0"/>
            <a:t>In-School &amp; Out-of-School Suspensions</a:t>
          </a:r>
          <a:endParaRPr lang="en-US" sz="1700" dirty="0"/>
        </a:p>
      </dgm:t>
    </dgm:pt>
    <dgm:pt modelId="{CD9E0FB0-83BD-46F3-98AF-C9984D86F591}" type="parTrans" cxnId="{BDF7AFEB-ADC2-4815-A595-A1FFC56C0439}">
      <dgm:prSet/>
      <dgm:spPr/>
      <dgm:t>
        <a:bodyPr/>
        <a:lstStyle/>
        <a:p>
          <a:endParaRPr lang="en-US"/>
        </a:p>
      </dgm:t>
    </dgm:pt>
    <dgm:pt modelId="{A05610B0-DDE0-432B-A4B7-E54F50B608BA}" type="sibTrans" cxnId="{BDF7AFEB-ADC2-4815-A595-A1FFC56C0439}">
      <dgm:prSet/>
      <dgm:spPr/>
      <dgm:t>
        <a:bodyPr/>
        <a:lstStyle/>
        <a:p>
          <a:endParaRPr lang="en-US"/>
        </a:p>
      </dgm:t>
    </dgm:pt>
    <dgm:pt modelId="{DC4FFA97-95B4-47EB-BA02-CE0E8D650BC9}">
      <dgm:prSet phldrT="[Text]" custT="1"/>
      <dgm:spPr/>
      <dgm:t>
        <a:bodyPr/>
        <a:lstStyle/>
        <a:p>
          <a:r>
            <a:rPr lang="en-US" sz="1700" dirty="0" smtClean="0"/>
            <a:t>Expulsions: With and Without Services</a:t>
          </a:r>
          <a:endParaRPr lang="en-US" sz="1700" dirty="0"/>
        </a:p>
      </dgm:t>
    </dgm:pt>
    <dgm:pt modelId="{72BB4C6D-69AF-4280-800A-73A9EB555B27}" type="parTrans" cxnId="{A74487AE-0696-4787-BBC8-E38D92013F86}">
      <dgm:prSet/>
      <dgm:spPr/>
      <dgm:t>
        <a:bodyPr/>
        <a:lstStyle/>
        <a:p>
          <a:endParaRPr lang="en-US"/>
        </a:p>
      </dgm:t>
    </dgm:pt>
    <dgm:pt modelId="{47C7F659-A197-4309-A77F-E08EE3AD7FD6}" type="sibTrans" cxnId="{A74487AE-0696-4787-BBC8-E38D92013F86}">
      <dgm:prSet/>
      <dgm:spPr/>
      <dgm:t>
        <a:bodyPr/>
        <a:lstStyle/>
        <a:p>
          <a:endParaRPr lang="en-US"/>
        </a:p>
      </dgm:t>
    </dgm:pt>
    <dgm:pt modelId="{689B20CB-F1CD-4BD5-B7EE-CC0E8C7729DC}">
      <dgm:prSet phldrT="[Text]"/>
      <dgm:spPr/>
      <dgm:t>
        <a:bodyPr/>
        <a:lstStyle/>
        <a:p>
          <a:r>
            <a:rPr lang="en-US" dirty="0" smtClean="0"/>
            <a:t>REMOVALS</a:t>
          </a:r>
          <a:endParaRPr lang="en-US" dirty="0"/>
        </a:p>
      </dgm:t>
    </dgm:pt>
    <dgm:pt modelId="{6F2D9C3B-0777-4C95-A395-51D4479DCC77}" type="parTrans" cxnId="{DB86C198-50ED-442F-B01A-7AFBAD0DE2B3}">
      <dgm:prSet/>
      <dgm:spPr/>
      <dgm:t>
        <a:bodyPr/>
        <a:lstStyle/>
        <a:p>
          <a:endParaRPr lang="en-US"/>
        </a:p>
      </dgm:t>
    </dgm:pt>
    <dgm:pt modelId="{5FE3770F-92C0-488E-9630-F09DAE3343A3}" type="sibTrans" cxnId="{DB86C198-50ED-442F-B01A-7AFBAD0DE2B3}">
      <dgm:prSet/>
      <dgm:spPr/>
      <dgm:t>
        <a:bodyPr/>
        <a:lstStyle/>
        <a:p>
          <a:endParaRPr lang="en-US"/>
        </a:p>
      </dgm:t>
    </dgm:pt>
    <dgm:pt modelId="{A59CF37A-3BC3-4E78-98F5-768159A4378A}">
      <dgm:prSet phldrT="[Text]" custT="1"/>
      <dgm:spPr/>
      <dgm:t>
        <a:bodyPr/>
        <a:lstStyle/>
        <a:p>
          <a:r>
            <a:rPr lang="en-US" sz="1700" dirty="0" smtClean="0"/>
            <a:t>Unilateral Removal By School Personnel for Drugs, Weapons, or Serious Bodily Injury</a:t>
          </a:r>
          <a:endParaRPr lang="en-US" sz="1700" dirty="0"/>
        </a:p>
      </dgm:t>
    </dgm:pt>
    <dgm:pt modelId="{A920ED0C-8E94-4C31-9C9D-4F4149CA3AF1}" type="parTrans" cxnId="{6E04E21A-45F0-4423-91D3-E99360ADA522}">
      <dgm:prSet/>
      <dgm:spPr/>
      <dgm:t>
        <a:bodyPr/>
        <a:lstStyle/>
        <a:p>
          <a:endParaRPr lang="en-US"/>
        </a:p>
      </dgm:t>
    </dgm:pt>
    <dgm:pt modelId="{7BC9F8F7-9DE5-4B22-930E-EF58C19590C5}" type="sibTrans" cxnId="{6E04E21A-45F0-4423-91D3-E99360ADA522}">
      <dgm:prSet/>
      <dgm:spPr/>
      <dgm:t>
        <a:bodyPr/>
        <a:lstStyle/>
        <a:p>
          <a:endParaRPr lang="en-US"/>
        </a:p>
      </dgm:t>
    </dgm:pt>
    <dgm:pt modelId="{05EFACCC-1161-49DC-81C5-AC0801A8F556}">
      <dgm:prSet phldrT="[Text]" custT="1"/>
      <dgm:spPr/>
      <dgm:t>
        <a:bodyPr/>
        <a:lstStyle/>
        <a:p>
          <a:r>
            <a:rPr lang="en-US" sz="1700" dirty="0" smtClean="0"/>
            <a:t>Unilateral Removal By A Hearing Officer</a:t>
          </a:r>
          <a:endParaRPr lang="en-US" sz="1700" dirty="0"/>
        </a:p>
      </dgm:t>
    </dgm:pt>
    <dgm:pt modelId="{F78D2E52-7216-4A20-9BEF-2BE0C4E19693}" type="parTrans" cxnId="{B342B2A4-F0D8-46C6-A4BD-827E346E8113}">
      <dgm:prSet/>
      <dgm:spPr/>
      <dgm:t>
        <a:bodyPr/>
        <a:lstStyle/>
        <a:p>
          <a:endParaRPr lang="en-US"/>
        </a:p>
      </dgm:t>
    </dgm:pt>
    <dgm:pt modelId="{FF0AA2B3-EFE1-41CF-A6A2-C143013DFA1B}" type="sibTrans" cxnId="{B342B2A4-F0D8-46C6-A4BD-827E346E8113}">
      <dgm:prSet/>
      <dgm:spPr/>
      <dgm:t>
        <a:bodyPr/>
        <a:lstStyle/>
        <a:p>
          <a:endParaRPr lang="en-US"/>
        </a:p>
      </dgm:t>
    </dgm:pt>
    <dgm:pt modelId="{A26D82E0-4339-4200-8014-83D7E3890D9D}" type="pres">
      <dgm:prSet presAssocID="{E048FBBE-9779-4AC3-A70D-D6D50AE08A22}" presName="Name0" presStyleCnt="0">
        <dgm:presLayoutVars>
          <dgm:dir/>
          <dgm:animLvl val="lvl"/>
          <dgm:resizeHandles/>
        </dgm:presLayoutVars>
      </dgm:prSet>
      <dgm:spPr/>
      <dgm:t>
        <a:bodyPr/>
        <a:lstStyle/>
        <a:p>
          <a:endParaRPr lang="en-US"/>
        </a:p>
      </dgm:t>
    </dgm:pt>
    <dgm:pt modelId="{FB38FCEA-3A3B-4625-B060-B9B569AAC0CA}" type="pres">
      <dgm:prSet presAssocID="{B21D4B08-B05E-4C65-AA65-8C5AEF30E0E5}" presName="linNode" presStyleCnt="0"/>
      <dgm:spPr/>
    </dgm:pt>
    <dgm:pt modelId="{0CCD8057-CB14-4821-A359-EAB99B65D2DA}" type="pres">
      <dgm:prSet presAssocID="{B21D4B08-B05E-4C65-AA65-8C5AEF30E0E5}" presName="parentShp" presStyleLbl="node1" presStyleIdx="0" presStyleCnt="2">
        <dgm:presLayoutVars>
          <dgm:bulletEnabled val="1"/>
        </dgm:presLayoutVars>
      </dgm:prSet>
      <dgm:spPr/>
      <dgm:t>
        <a:bodyPr/>
        <a:lstStyle/>
        <a:p>
          <a:endParaRPr lang="en-US"/>
        </a:p>
      </dgm:t>
    </dgm:pt>
    <dgm:pt modelId="{785A69ED-CA64-4ABC-A802-3AC05D1A4B01}" type="pres">
      <dgm:prSet presAssocID="{B21D4B08-B05E-4C65-AA65-8C5AEF30E0E5}" presName="childShp" presStyleLbl="bgAccFollowNode1" presStyleIdx="0" presStyleCnt="2">
        <dgm:presLayoutVars>
          <dgm:bulletEnabled val="1"/>
        </dgm:presLayoutVars>
      </dgm:prSet>
      <dgm:spPr/>
      <dgm:t>
        <a:bodyPr/>
        <a:lstStyle/>
        <a:p>
          <a:endParaRPr lang="en-US"/>
        </a:p>
      </dgm:t>
    </dgm:pt>
    <dgm:pt modelId="{D6A936F8-E2AC-49FF-A048-BA7F3C1600F5}" type="pres">
      <dgm:prSet presAssocID="{796BCA00-E837-4201-9B8D-B56F1301975A}" presName="spacing" presStyleCnt="0"/>
      <dgm:spPr/>
    </dgm:pt>
    <dgm:pt modelId="{DA8222D4-19AA-478C-B0A4-F579584EE04F}" type="pres">
      <dgm:prSet presAssocID="{689B20CB-F1CD-4BD5-B7EE-CC0E8C7729DC}" presName="linNode" presStyleCnt="0"/>
      <dgm:spPr/>
    </dgm:pt>
    <dgm:pt modelId="{C02519AF-219D-45A5-9BDF-5AE8D6F4D86B}" type="pres">
      <dgm:prSet presAssocID="{689B20CB-F1CD-4BD5-B7EE-CC0E8C7729DC}" presName="parentShp" presStyleLbl="node1" presStyleIdx="1" presStyleCnt="2">
        <dgm:presLayoutVars>
          <dgm:bulletEnabled val="1"/>
        </dgm:presLayoutVars>
      </dgm:prSet>
      <dgm:spPr/>
      <dgm:t>
        <a:bodyPr/>
        <a:lstStyle/>
        <a:p>
          <a:endParaRPr lang="en-US"/>
        </a:p>
      </dgm:t>
    </dgm:pt>
    <dgm:pt modelId="{3028FA6F-0A11-4D91-BEC1-5AABB9EB2C84}" type="pres">
      <dgm:prSet presAssocID="{689B20CB-F1CD-4BD5-B7EE-CC0E8C7729DC}" presName="childShp" presStyleLbl="bgAccFollowNode1" presStyleIdx="1" presStyleCnt="2">
        <dgm:presLayoutVars>
          <dgm:bulletEnabled val="1"/>
        </dgm:presLayoutVars>
      </dgm:prSet>
      <dgm:spPr/>
      <dgm:t>
        <a:bodyPr/>
        <a:lstStyle/>
        <a:p>
          <a:endParaRPr lang="en-US"/>
        </a:p>
      </dgm:t>
    </dgm:pt>
  </dgm:ptLst>
  <dgm:cxnLst>
    <dgm:cxn modelId="{BDF7AFEB-ADC2-4815-A595-A1FFC56C0439}" srcId="{B21D4B08-B05E-4C65-AA65-8C5AEF30E0E5}" destId="{A2E5B0C2-C637-43F9-9108-E125FA310C8B}" srcOrd="0" destOrd="0" parTransId="{CD9E0FB0-83BD-46F3-98AF-C9984D86F591}" sibTransId="{A05610B0-DDE0-432B-A4B7-E54F50B608BA}"/>
    <dgm:cxn modelId="{5D9C0409-E23E-4B4B-A89D-2317501A0C67}" type="presOf" srcId="{E048FBBE-9779-4AC3-A70D-D6D50AE08A22}" destId="{A26D82E0-4339-4200-8014-83D7E3890D9D}" srcOrd="0" destOrd="0" presId="urn:microsoft.com/office/officeart/2005/8/layout/vList6"/>
    <dgm:cxn modelId="{EBE81C00-70D4-4C1B-92E9-70AA29D9B451}" type="presOf" srcId="{DC4FFA97-95B4-47EB-BA02-CE0E8D650BC9}" destId="{785A69ED-CA64-4ABC-A802-3AC05D1A4B01}" srcOrd="0" destOrd="1" presId="urn:microsoft.com/office/officeart/2005/8/layout/vList6"/>
    <dgm:cxn modelId="{6E04E21A-45F0-4423-91D3-E99360ADA522}" srcId="{689B20CB-F1CD-4BD5-B7EE-CC0E8C7729DC}" destId="{A59CF37A-3BC3-4E78-98F5-768159A4378A}" srcOrd="0" destOrd="0" parTransId="{A920ED0C-8E94-4C31-9C9D-4F4149CA3AF1}" sibTransId="{7BC9F8F7-9DE5-4B22-930E-EF58C19590C5}"/>
    <dgm:cxn modelId="{B342B2A4-F0D8-46C6-A4BD-827E346E8113}" srcId="{689B20CB-F1CD-4BD5-B7EE-CC0E8C7729DC}" destId="{05EFACCC-1161-49DC-81C5-AC0801A8F556}" srcOrd="1" destOrd="0" parTransId="{F78D2E52-7216-4A20-9BEF-2BE0C4E19693}" sibTransId="{FF0AA2B3-EFE1-41CF-A6A2-C143013DFA1B}"/>
    <dgm:cxn modelId="{309B315C-EFA2-40BA-8418-7E732D1F9B1C}" type="presOf" srcId="{A59CF37A-3BC3-4E78-98F5-768159A4378A}" destId="{3028FA6F-0A11-4D91-BEC1-5AABB9EB2C84}" srcOrd="0" destOrd="0" presId="urn:microsoft.com/office/officeart/2005/8/layout/vList6"/>
    <dgm:cxn modelId="{A74487AE-0696-4787-BBC8-E38D92013F86}" srcId="{B21D4B08-B05E-4C65-AA65-8C5AEF30E0E5}" destId="{DC4FFA97-95B4-47EB-BA02-CE0E8D650BC9}" srcOrd="1" destOrd="0" parTransId="{72BB4C6D-69AF-4280-800A-73A9EB555B27}" sibTransId="{47C7F659-A197-4309-A77F-E08EE3AD7FD6}"/>
    <dgm:cxn modelId="{DB86C198-50ED-442F-B01A-7AFBAD0DE2B3}" srcId="{E048FBBE-9779-4AC3-A70D-D6D50AE08A22}" destId="{689B20CB-F1CD-4BD5-B7EE-CC0E8C7729DC}" srcOrd="1" destOrd="0" parTransId="{6F2D9C3B-0777-4C95-A395-51D4479DCC77}" sibTransId="{5FE3770F-92C0-488E-9630-F09DAE3343A3}"/>
    <dgm:cxn modelId="{3E8491AE-6CAE-470F-92C7-6B3EF81E03ED}" type="presOf" srcId="{689B20CB-F1CD-4BD5-B7EE-CC0E8C7729DC}" destId="{C02519AF-219D-45A5-9BDF-5AE8D6F4D86B}" srcOrd="0" destOrd="0" presId="urn:microsoft.com/office/officeart/2005/8/layout/vList6"/>
    <dgm:cxn modelId="{A5C4E372-A09E-4591-8AAE-44A851FFB4DF}" type="presOf" srcId="{A2E5B0C2-C637-43F9-9108-E125FA310C8B}" destId="{785A69ED-CA64-4ABC-A802-3AC05D1A4B01}" srcOrd="0" destOrd="0" presId="urn:microsoft.com/office/officeart/2005/8/layout/vList6"/>
    <dgm:cxn modelId="{4BFB4546-41B1-4141-8B77-7A624D6D3567}" type="presOf" srcId="{05EFACCC-1161-49DC-81C5-AC0801A8F556}" destId="{3028FA6F-0A11-4D91-BEC1-5AABB9EB2C84}" srcOrd="0" destOrd="1" presId="urn:microsoft.com/office/officeart/2005/8/layout/vList6"/>
    <dgm:cxn modelId="{3F3373CE-476E-466D-8DFC-42D69714B953}" type="presOf" srcId="{B21D4B08-B05E-4C65-AA65-8C5AEF30E0E5}" destId="{0CCD8057-CB14-4821-A359-EAB99B65D2DA}" srcOrd="0" destOrd="0" presId="urn:microsoft.com/office/officeart/2005/8/layout/vList6"/>
    <dgm:cxn modelId="{4FC2341F-BC52-4A02-BDF6-A52B67C69CDC}" srcId="{E048FBBE-9779-4AC3-A70D-D6D50AE08A22}" destId="{B21D4B08-B05E-4C65-AA65-8C5AEF30E0E5}" srcOrd="0" destOrd="0" parTransId="{F51A2074-1A7E-422F-8F72-57758D5CED19}" sibTransId="{796BCA00-E837-4201-9B8D-B56F1301975A}"/>
    <dgm:cxn modelId="{90896913-E17C-4F4F-A309-750C2DBFE10F}" type="presParOf" srcId="{A26D82E0-4339-4200-8014-83D7E3890D9D}" destId="{FB38FCEA-3A3B-4625-B060-B9B569AAC0CA}" srcOrd="0" destOrd="0" presId="urn:microsoft.com/office/officeart/2005/8/layout/vList6"/>
    <dgm:cxn modelId="{4F987ABB-F8CE-4C41-8936-327996B1261B}" type="presParOf" srcId="{FB38FCEA-3A3B-4625-B060-B9B569AAC0CA}" destId="{0CCD8057-CB14-4821-A359-EAB99B65D2DA}" srcOrd="0" destOrd="0" presId="urn:microsoft.com/office/officeart/2005/8/layout/vList6"/>
    <dgm:cxn modelId="{E07D9336-FABC-4B8E-85D2-1D8D8B54ECDD}" type="presParOf" srcId="{FB38FCEA-3A3B-4625-B060-B9B569AAC0CA}" destId="{785A69ED-CA64-4ABC-A802-3AC05D1A4B01}" srcOrd="1" destOrd="0" presId="urn:microsoft.com/office/officeart/2005/8/layout/vList6"/>
    <dgm:cxn modelId="{5BF81E07-46F6-474E-9235-D73B5A37294F}" type="presParOf" srcId="{A26D82E0-4339-4200-8014-83D7E3890D9D}" destId="{D6A936F8-E2AC-49FF-A048-BA7F3C1600F5}" srcOrd="1" destOrd="0" presId="urn:microsoft.com/office/officeart/2005/8/layout/vList6"/>
    <dgm:cxn modelId="{4E3DC6A4-82F3-4CAB-AF3F-4AFEA904B758}" type="presParOf" srcId="{A26D82E0-4339-4200-8014-83D7E3890D9D}" destId="{DA8222D4-19AA-478C-B0A4-F579584EE04F}" srcOrd="2" destOrd="0" presId="urn:microsoft.com/office/officeart/2005/8/layout/vList6"/>
    <dgm:cxn modelId="{6A1CB4CD-CB32-4F06-9D41-7796BA1343DC}" type="presParOf" srcId="{DA8222D4-19AA-478C-B0A4-F579584EE04F}" destId="{C02519AF-219D-45A5-9BDF-5AE8D6F4D86B}" srcOrd="0" destOrd="0" presId="urn:microsoft.com/office/officeart/2005/8/layout/vList6"/>
    <dgm:cxn modelId="{B4170FB1-D90A-4900-9C55-04CA3185AAB2}" type="presParOf" srcId="{DA8222D4-19AA-478C-B0A4-F579584EE04F}" destId="{3028FA6F-0A11-4D91-BEC1-5AABB9EB2C8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CB5DA2-D4DD-4830-A312-70EF8C0F5F35}">
      <dgm:prSet custT="1"/>
      <dgm:spPr>
        <a:solidFill>
          <a:srgbClr val="FFC000"/>
        </a:solidFill>
      </dgm:spPr>
      <dgm:t>
        <a:bodyPr/>
        <a:lstStyle/>
        <a:p>
          <a:pPr algn="l" rtl="0">
            <a:lnSpc>
              <a:spcPct val="100000"/>
            </a:lnSpc>
            <a:spcAft>
              <a:spcPts val="0"/>
            </a:spcAft>
          </a:pPr>
          <a:r>
            <a:rPr lang="en-US" sz="2600" dirty="0" smtClean="0">
              <a:solidFill>
                <a:schemeClr val="tx1"/>
              </a:solidFill>
              <a:effectLst/>
              <a:latin typeface="+mn-lt"/>
            </a:rPr>
            <a:t>SPED Data Summary Report (2014-2015 and newer)</a:t>
          </a:r>
          <a:endParaRPr lang="en-US" sz="2600" dirty="0">
            <a:solidFill>
              <a:schemeClr val="tx1"/>
            </a:solidFill>
            <a:effectLst/>
            <a:latin typeface="+mn-lt"/>
          </a:endParaRP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a:solidFill>
          <a:srgbClr val="FFC000"/>
        </a:solidFill>
      </dgm:spPr>
      <dgm:t>
        <a:bodyPr/>
        <a:lstStyle/>
        <a:p>
          <a:pPr rtl="0"/>
          <a:r>
            <a:rPr lang="en-US" sz="2600" dirty="0" smtClean="0">
              <a:solidFill>
                <a:schemeClr val="tx1"/>
              </a:solidFill>
              <a:effectLst/>
              <a:latin typeface="+mj-lt"/>
            </a:rPr>
            <a:t>SPED Year to Year Comparison Report</a:t>
          </a:r>
          <a:endParaRPr lang="en-US" sz="2600" dirty="0">
            <a:solidFill>
              <a:schemeClr val="tx1"/>
            </a:solidFill>
            <a:effectLst/>
            <a:latin typeface="+mj-lt"/>
          </a:endParaRP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a:solidFill>
          <a:schemeClr val="accent2">
            <a:lumMod val="60000"/>
            <a:lumOff val="40000"/>
          </a:schemeClr>
        </a:solidFill>
      </dgm:spPr>
      <dgm:t>
        <a:bodyPr/>
        <a:lstStyle/>
        <a:p>
          <a:pPr rtl="0"/>
          <a:r>
            <a:rPr lang="en-US" sz="2600" dirty="0" smtClean="0">
              <a:solidFill>
                <a:schemeClr val="tx1"/>
              </a:solidFill>
              <a:effectLst/>
              <a:latin typeface="+mj-lt"/>
            </a:rPr>
            <a:t>+ Special Education Discipline Flag Explanations</a:t>
          </a:r>
          <a:endParaRPr lang="en-US" sz="2600" dirty="0">
            <a:solidFill>
              <a:schemeClr val="tx1"/>
            </a:solidFill>
            <a:effectLst/>
            <a:latin typeface="+mj-lt"/>
          </a:endParaRP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t>
        <a:bodyPr/>
        <a:lstStyle/>
        <a:p>
          <a:endParaRPr lang="en-US"/>
        </a:p>
      </dgm:t>
    </dgm:pt>
    <dgm:pt modelId="{7115118D-1233-4C4B-AF83-5115B1311BC6}" type="pres">
      <dgm:prSet presAssocID="{4DFC4125-8DC8-4D76-9FEA-E8BBA0D9C257}" presName="Name1" presStyleCnt="0"/>
      <dgm:spPr/>
      <dgm:t>
        <a:bodyPr/>
        <a:lstStyle/>
        <a:p>
          <a:endParaRPr lang="en-US"/>
        </a:p>
      </dgm:t>
    </dgm:pt>
    <dgm:pt modelId="{87875737-BFF1-4CC0-97F7-D368342B32F5}" type="pres">
      <dgm:prSet presAssocID="{4DFC4125-8DC8-4D76-9FEA-E8BBA0D9C257}" presName="cycle" presStyleCnt="0"/>
      <dgm:spPr/>
      <dgm:t>
        <a:bodyPr/>
        <a:lstStyle/>
        <a:p>
          <a:endParaRPr lang="en-US"/>
        </a:p>
      </dgm:t>
    </dgm:pt>
    <dgm:pt modelId="{B4D7F01D-13CF-4FBF-B62E-334610091F43}" type="pres">
      <dgm:prSet presAssocID="{4DFC4125-8DC8-4D76-9FEA-E8BBA0D9C257}" presName="srcNode" presStyleLbl="node1" presStyleIdx="0" presStyleCnt="3"/>
      <dgm:spPr/>
      <dgm:t>
        <a:bodyPr/>
        <a:lstStyle/>
        <a:p>
          <a:endParaRPr lang="en-US"/>
        </a:p>
      </dgm:t>
    </dgm:pt>
    <dgm:pt modelId="{553891D8-5EAF-4F86-9DF8-664F6BC1E05C}" type="pres">
      <dgm:prSet presAssocID="{4DFC4125-8DC8-4D76-9FEA-E8BBA0D9C257}" presName="conn" presStyleLbl="parChTrans1D2" presStyleIdx="0" presStyleCnt="1"/>
      <dgm:spPr/>
      <dgm:t>
        <a:bodyPr/>
        <a:lstStyle/>
        <a:p>
          <a:endParaRPr lang="en-US"/>
        </a:p>
      </dgm:t>
    </dgm:pt>
    <dgm:pt modelId="{127DAA81-1F7B-4B2B-AB84-996D1EE3BBF3}" type="pres">
      <dgm:prSet presAssocID="{4DFC4125-8DC8-4D76-9FEA-E8BBA0D9C257}" presName="extraNode" presStyleLbl="node1" presStyleIdx="0" presStyleCnt="3"/>
      <dgm:spPr/>
      <dgm:t>
        <a:bodyPr/>
        <a:lstStyle/>
        <a:p>
          <a:endParaRPr lang="en-US"/>
        </a:p>
      </dgm:t>
    </dgm:pt>
    <dgm:pt modelId="{10FAAE12-580E-43EC-8B0D-1A9F9B14B2EA}" type="pres">
      <dgm:prSet presAssocID="{4DFC4125-8DC8-4D76-9FEA-E8BBA0D9C257}" presName="dstNode" presStyleLbl="node1" presStyleIdx="0" presStyleCnt="3"/>
      <dgm:spPr/>
      <dgm:t>
        <a:bodyPr/>
        <a:lstStyle/>
        <a:p>
          <a:endParaRPr lang="en-US"/>
        </a:p>
      </dgm:t>
    </dgm:pt>
    <dgm:pt modelId="{460FDACD-0AE4-481A-A35D-D26073BFF050}" type="pres">
      <dgm:prSet presAssocID="{ABCB5DA2-D4DD-4830-A312-70EF8C0F5F35}" presName="text_1" presStyleLbl="node1" presStyleIdx="0" presStyleCnt="3">
        <dgm:presLayoutVars>
          <dgm:bulletEnabled val="1"/>
        </dgm:presLayoutVars>
      </dgm:prSet>
      <dgm:spPr/>
      <dgm:t>
        <a:bodyPr/>
        <a:lstStyle/>
        <a:p>
          <a:endParaRPr lang="en-US"/>
        </a:p>
      </dgm:t>
    </dgm:pt>
    <dgm:pt modelId="{04D13F0D-9E36-4412-AE65-D4956E77E575}" type="pres">
      <dgm:prSet presAssocID="{ABCB5DA2-D4DD-4830-A312-70EF8C0F5F35}" presName="accent_1" presStyleCnt="0"/>
      <dgm:spPr/>
      <dgm:t>
        <a:bodyPr/>
        <a:lstStyle/>
        <a:p>
          <a:endParaRPr lang="en-US"/>
        </a:p>
      </dgm:t>
    </dgm:pt>
    <dgm:pt modelId="{06A8B771-FBEF-48EF-8A6C-DCCA81C9C045}" type="pres">
      <dgm:prSet presAssocID="{ABCB5DA2-D4DD-4830-A312-70EF8C0F5F35}" presName="accentRepeatNode" presStyleLbl="solidFgAcc1" presStyleIdx="0" presStyleCnt="3"/>
      <dgm:spPr/>
      <dgm:t>
        <a:bodyPr/>
        <a:lstStyle/>
        <a:p>
          <a:endParaRPr lang="en-US"/>
        </a:p>
      </dgm:t>
    </dgm:pt>
    <dgm:pt modelId="{464B52DA-136E-4850-9280-2F9614A7FA2A}" type="pres">
      <dgm:prSet presAssocID="{962A7599-236F-4592-A284-5B934096D261}" presName="text_2" presStyleLbl="node1" presStyleIdx="1" presStyleCnt="3">
        <dgm:presLayoutVars>
          <dgm:bulletEnabled val="1"/>
        </dgm:presLayoutVars>
      </dgm:prSet>
      <dgm:spPr/>
      <dgm:t>
        <a:bodyPr/>
        <a:lstStyle/>
        <a:p>
          <a:endParaRPr lang="en-US"/>
        </a:p>
      </dgm:t>
    </dgm:pt>
    <dgm:pt modelId="{E0451EB2-3477-49AC-97D7-9B745374176A}" type="pres">
      <dgm:prSet presAssocID="{962A7599-236F-4592-A284-5B934096D261}" presName="accent_2" presStyleCnt="0"/>
      <dgm:spPr/>
      <dgm:t>
        <a:bodyPr/>
        <a:lstStyle/>
        <a:p>
          <a:endParaRPr lang="en-US"/>
        </a:p>
      </dgm:t>
    </dgm:pt>
    <dgm:pt modelId="{B169D732-3FDD-4FE7-B586-500847519A8F}" type="pres">
      <dgm:prSet presAssocID="{962A7599-236F-4592-A284-5B934096D261}" presName="accentRepeatNode" presStyleLbl="solidFgAcc1" presStyleIdx="1" presStyleCnt="3"/>
      <dgm:spPr/>
      <dgm:t>
        <a:bodyPr/>
        <a:lstStyle/>
        <a:p>
          <a:endParaRPr lang="en-US"/>
        </a:p>
      </dgm:t>
    </dgm:pt>
    <dgm:pt modelId="{A724D923-59B9-464D-9836-EF1659683992}" type="pres">
      <dgm:prSet presAssocID="{5C871EE4-FECE-4DC4-BE25-D08C14DD9850}" presName="text_3" presStyleLbl="node1" presStyleIdx="2" presStyleCnt="3">
        <dgm:presLayoutVars>
          <dgm:bulletEnabled val="1"/>
        </dgm:presLayoutVars>
      </dgm:prSet>
      <dgm:spPr/>
      <dgm:t>
        <a:bodyPr/>
        <a:lstStyle/>
        <a:p>
          <a:endParaRPr lang="en-US"/>
        </a:p>
      </dgm:t>
    </dgm:pt>
    <dgm:pt modelId="{0347E64E-5E7B-47E0-BA63-A7E97B795C5A}" type="pres">
      <dgm:prSet presAssocID="{5C871EE4-FECE-4DC4-BE25-D08C14DD9850}" presName="accent_3" presStyleCnt="0"/>
      <dgm:spPr/>
      <dgm:t>
        <a:bodyPr/>
        <a:lstStyle/>
        <a:p>
          <a:endParaRPr lang="en-US"/>
        </a:p>
      </dgm:t>
    </dgm:pt>
    <dgm:pt modelId="{B3E7763F-3D0F-423D-A8BC-DD0EBDDE75C5}" type="pres">
      <dgm:prSet presAssocID="{5C871EE4-FECE-4DC4-BE25-D08C14DD9850}" presName="accentRepeatNode" presStyleLbl="solidFgAcc1" presStyleIdx="2" presStyleCnt="3"/>
      <dgm:spPr/>
      <dgm:t>
        <a:bodyPr/>
        <a:lstStyle/>
        <a:p>
          <a:endParaRPr lang="en-US"/>
        </a:p>
      </dgm:t>
    </dgm:pt>
  </dgm:ptLst>
  <dgm:cxnLst>
    <dgm:cxn modelId="{9F78A9EB-57CD-4401-BC85-65E2B1DFEC05}" srcId="{4DFC4125-8DC8-4D76-9FEA-E8BBA0D9C257}" destId="{ABCB5DA2-D4DD-4830-A312-70EF8C0F5F35}" srcOrd="0" destOrd="0" parTransId="{5378E5AE-86AA-4FD1-9859-D3EB0E80B9C9}" sibTransId="{A5533855-1A05-4AED-84E9-7A35A34A6CCC}"/>
    <dgm:cxn modelId="{8428C32F-3D81-495D-81B8-926A466AEA79}" srcId="{4DFC4125-8DC8-4D76-9FEA-E8BBA0D9C257}" destId="{962A7599-236F-4592-A284-5B934096D261}" srcOrd="1" destOrd="0" parTransId="{08EF028F-5B40-493C-9660-26B627899AD1}" sibTransId="{55C06EAB-626A-45CB-8303-8289B5E69811}"/>
    <dgm:cxn modelId="{74C8E274-0C4A-4029-86CE-1ABD2861462A}" type="presOf" srcId="{ABCB5DA2-D4DD-4830-A312-70EF8C0F5F35}" destId="{460FDACD-0AE4-481A-A35D-D26073BFF050}" srcOrd="0" destOrd="0" presId="urn:microsoft.com/office/officeart/2008/layout/VerticalCurvedList"/>
    <dgm:cxn modelId="{E667A385-1B5C-46E6-B449-0A726B016486}" type="presOf" srcId="{A5533855-1A05-4AED-84E9-7A35A34A6CCC}" destId="{553891D8-5EAF-4F86-9DF8-664F6BC1E05C}" srcOrd="0" destOrd="0" presId="urn:microsoft.com/office/officeart/2008/layout/VerticalCurvedList"/>
    <dgm:cxn modelId="{07502B33-C6C1-423B-8FBE-2CF60DC08601}" type="presOf" srcId="{962A7599-236F-4592-A284-5B934096D261}" destId="{464B52DA-136E-4850-9280-2F9614A7FA2A}" srcOrd="0" destOrd="0" presId="urn:microsoft.com/office/officeart/2008/layout/VerticalCurvedList"/>
    <dgm:cxn modelId="{B98E3085-46F7-4E9D-9839-CD5AB31FD47D}" type="presOf" srcId="{4DFC4125-8DC8-4D76-9FEA-E8BBA0D9C257}" destId="{1480849E-2F81-4E34-8C03-68D096C0752C}" srcOrd="0" destOrd="0" presId="urn:microsoft.com/office/officeart/2008/layout/VerticalCurvedList"/>
    <dgm:cxn modelId="{C934DC98-2C28-40BD-8180-9235F56D5322}" type="presOf" srcId="{5C871EE4-FECE-4DC4-BE25-D08C14DD9850}" destId="{A724D923-59B9-464D-9836-EF1659683992}"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552CDA71-0CDA-45A7-B524-545C18ABC06A}" type="presParOf" srcId="{1480849E-2F81-4E34-8C03-68D096C0752C}" destId="{7115118D-1233-4C4B-AF83-5115B1311BC6}" srcOrd="0" destOrd="0" presId="urn:microsoft.com/office/officeart/2008/layout/VerticalCurvedList"/>
    <dgm:cxn modelId="{9DF529F2-7813-4355-9F2F-E7C83DC36056}" type="presParOf" srcId="{7115118D-1233-4C4B-AF83-5115B1311BC6}" destId="{87875737-BFF1-4CC0-97F7-D368342B32F5}" srcOrd="0" destOrd="0" presId="urn:microsoft.com/office/officeart/2008/layout/VerticalCurvedList"/>
    <dgm:cxn modelId="{BC6DC2D0-0136-471E-A222-97BC32E847FE}" type="presParOf" srcId="{87875737-BFF1-4CC0-97F7-D368342B32F5}" destId="{B4D7F01D-13CF-4FBF-B62E-334610091F43}" srcOrd="0" destOrd="0" presId="urn:microsoft.com/office/officeart/2008/layout/VerticalCurvedList"/>
    <dgm:cxn modelId="{3A239121-7B43-4F4C-BC5A-FB14EB87C54C}" type="presParOf" srcId="{87875737-BFF1-4CC0-97F7-D368342B32F5}" destId="{553891D8-5EAF-4F86-9DF8-664F6BC1E05C}" srcOrd="1" destOrd="0" presId="urn:microsoft.com/office/officeart/2008/layout/VerticalCurvedList"/>
    <dgm:cxn modelId="{5D32FA2E-04C2-44CB-ACCB-8FB085037A88}" type="presParOf" srcId="{87875737-BFF1-4CC0-97F7-D368342B32F5}" destId="{127DAA81-1F7B-4B2B-AB84-996D1EE3BBF3}" srcOrd="2" destOrd="0" presId="urn:microsoft.com/office/officeart/2008/layout/VerticalCurvedList"/>
    <dgm:cxn modelId="{B47DD817-9F93-42FB-9D16-C65A98247455}" type="presParOf" srcId="{87875737-BFF1-4CC0-97F7-D368342B32F5}" destId="{10FAAE12-580E-43EC-8B0D-1A9F9B14B2EA}" srcOrd="3" destOrd="0" presId="urn:microsoft.com/office/officeart/2008/layout/VerticalCurvedList"/>
    <dgm:cxn modelId="{FFF85DBB-B778-4B9F-AD19-F7FAC7BC62B5}" type="presParOf" srcId="{7115118D-1233-4C4B-AF83-5115B1311BC6}" destId="{460FDACD-0AE4-481A-A35D-D26073BFF050}" srcOrd="1" destOrd="0" presId="urn:microsoft.com/office/officeart/2008/layout/VerticalCurvedList"/>
    <dgm:cxn modelId="{B3CD2084-E9D2-4208-9569-159FCB94581E}" type="presParOf" srcId="{7115118D-1233-4C4B-AF83-5115B1311BC6}" destId="{04D13F0D-9E36-4412-AE65-D4956E77E575}" srcOrd="2" destOrd="0" presId="urn:microsoft.com/office/officeart/2008/layout/VerticalCurvedList"/>
    <dgm:cxn modelId="{BD1EF239-D744-4F32-A24B-3E73512E5906}" type="presParOf" srcId="{04D13F0D-9E36-4412-AE65-D4956E77E575}" destId="{06A8B771-FBEF-48EF-8A6C-DCCA81C9C045}" srcOrd="0" destOrd="0" presId="urn:microsoft.com/office/officeart/2008/layout/VerticalCurvedList"/>
    <dgm:cxn modelId="{B9FDAF87-0486-47AA-9443-02A8CB688917}" type="presParOf" srcId="{7115118D-1233-4C4B-AF83-5115B1311BC6}" destId="{464B52DA-136E-4850-9280-2F9614A7FA2A}" srcOrd="3" destOrd="0" presId="urn:microsoft.com/office/officeart/2008/layout/VerticalCurvedList"/>
    <dgm:cxn modelId="{99CFDF60-253E-45F5-8819-270C505BBDFD}" type="presParOf" srcId="{7115118D-1233-4C4B-AF83-5115B1311BC6}" destId="{E0451EB2-3477-49AC-97D7-9B745374176A}" srcOrd="4" destOrd="0" presId="urn:microsoft.com/office/officeart/2008/layout/VerticalCurvedList"/>
    <dgm:cxn modelId="{EE59B31D-A357-48CE-8BFC-1C60ECC0F339}" type="presParOf" srcId="{E0451EB2-3477-49AC-97D7-9B745374176A}" destId="{B169D732-3FDD-4FE7-B586-500847519A8F}" srcOrd="0" destOrd="0" presId="urn:microsoft.com/office/officeart/2008/layout/VerticalCurvedList"/>
    <dgm:cxn modelId="{4A765D3D-5079-4D0F-97CE-E7D5724D3FD9}" type="presParOf" srcId="{7115118D-1233-4C4B-AF83-5115B1311BC6}" destId="{A724D923-59B9-464D-9836-EF1659683992}" srcOrd="5" destOrd="0" presId="urn:microsoft.com/office/officeart/2008/layout/VerticalCurvedList"/>
    <dgm:cxn modelId="{358FABDF-59D7-48F0-B7C6-7D0EB33E46A0}" type="presParOf" srcId="{7115118D-1233-4C4B-AF83-5115B1311BC6}" destId="{0347E64E-5E7B-47E0-BA63-A7E97B795C5A}" srcOrd="6" destOrd="0" presId="urn:microsoft.com/office/officeart/2008/layout/VerticalCurvedList"/>
    <dgm:cxn modelId="{62BB0C84-8369-4893-8900-CD37F90CD7D0}"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DDF8D-499E-4321-A4D4-B398E3AC53BF}">
      <dsp:nvSpPr>
        <dsp:cNvPr id="0" name=""/>
        <dsp:cNvSpPr/>
      </dsp:nvSpPr>
      <dsp:spPr>
        <a:xfrm>
          <a:off x="20565" y="-30826"/>
          <a:ext cx="4441825" cy="4441825"/>
        </a:xfrm>
        <a:prstGeom prst="pie">
          <a:avLst>
            <a:gd name="adj1" fmla="val 5400000"/>
            <a:gd name="adj2" fmla="val 162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0554A-7367-4AAD-91B3-F4FC3C5A37AE}">
      <dsp:nvSpPr>
        <dsp:cNvPr id="0" name=""/>
        <dsp:cNvSpPr/>
      </dsp:nvSpPr>
      <dsp:spPr>
        <a:xfrm>
          <a:off x="2220912" y="0"/>
          <a:ext cx="6161086" cy="444182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General Overview</a:t>
          </a:r>
          <a:endParaRPr lang="en-US" sz="3200" kern="1200" dirty="0">
            <a:latin typeface="Museo Slab 500" panose="02000000000000000000" pitchFamily="50" charset="0"/>
          </a:endParaRPr>
        </a:p>
      </dsp:txBody>
      <dsp:txXfrm>
        <a:off x="2220912" y="0"/>
        <a:ext cx="3080543" cy="1332550"/>
      </dsp:txXfrm>
    </dsp:sp>
    <dsp:sp modelId="{6F5E86C8-7114-4149-B098-F9283EA989C9}">
      <dsp:nvSpPr>
        <dsp:cNvPr id="0" name=""/>
        <dsp:cNvSpPr/>
      </dsp:nvSpPr>
      <dsp:spPr>
        <a:xfrm>
          <a:off x="777320" y="1332550"/>
          <a:ext cx="2887183" cy="288718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5DD31-F3FC-4EE9-970D-924520440DD4}">
      <dsp:nvSpPr>
        <dsp:cNvPr id="0" name=""/>
        <dsp:cNvSpPr/>
      </dsp:nvSpPr>
      <dsp:spPr>
        <a:xfrm>
          <a:off x="2220912" y="1332550"/>
          <a:ext cx="6161086" cy="2887183"/>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Data Pipeline Processes</a:t>
          </a:r>
          <a:endParaRPr lang="en-US" sz="3200" kern="1200" dirty="0">
            <a:latin typeface="Museo Slab 500" panose="02000000000000000000" pitchFamily="50" charset="0"/>
          </a:endParaRPr>
        </a:p>
      </dsp:txBody>
      <dsp:txXfrm>
        <a:off x="2220912" y="1332550"/>
        <a:ext cx="3080543" cy="1332545"/>
      </dsp:txXfrm>
    </dsp:sp>
    <dsp:sp modelId="{07AA9A08-A220-4509-B058-2451433B7793}">
      <dsp:nvSpPr>
        <dsp:cNvPr id="0" name=""/>
        <dsp:cNvSpPr/>
      </dsp:nvSpPr>
      <dsp:spPr>
        <a:xfrm>
          <a:off x="1554639" y="2665096"/>
          <a:ext cx="1332546" cy="1332546"/>
        </a:xfrm>
        <a:prstGeom prst="pie">
          <a:avLst>
            <a:gd name="adj1" fmla="val 5400000"/>
            <a:gd name="adj2" fmla="val 162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BA36D-7823-4E7E-9F48-0A5849154E5E}">
      <dsp:nvSpPr>
        <dsp:cNvPr id="0" name=""/>
        <dsp:cNvSpPr/>
      </dsp:nvSpPr>
      <dsp:spPr>
        <a:xfrm>
          <a:off x="2220912" y="2665096"/>
          <a:ext cx="6161086" cy="1332546"/>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useo Slab 500" panose="02000000000000000000" pitchFamily="50" charset="0"/>
            </a:rPr>
            <a:t>Reports</a:t>
          </a:r>
          <a:endParaRPr lang="en-US" sz="3200" kern="1200" dirty="0">
            <a:latin typeface="Museo Slab 500" panose="02000000000000000000" pitchFamily="50" charset="0"/>
          </a:endParaRPr>
        </a:p>
      </dsp:txBody>
      <dsp:txXfrm>
        <a:off x="2220912" y="2665096"/>
        <a:ext cx="3080543" cy="1332546"/>
      </dsp:txXfrm>
    </dsp:sp>
    <dsp:sp modelId="{61F52FC1-B760-455C-B77D-B80407296CE1}">
      <dsp:nvSpPr>
        <dsp:cNvPr id="0" name=""/>
        <dsp:cNvSpPr/>
      </dsp:nvSpPr>
      <dsp:spPr>
        <a:xfrm>
          <a:off x="5301455" y="0"/>
          <a:ext cx="3080543" cy="13325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spc="150" dirty="0" smtClean="0">
              <a:latin typeface="Trebuchet MS" panose="020B0603020202020204" pitchFamily="34" charset="0"/>
            </a:rPr>
            <a:t>Purpose and Content</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Responsibility and Roles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Data Pipeline Access - IdM</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Discipline Action Interchange</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Timeline</a:t>
          </a:r>
          <a:endParaRPr lang="en-US" sz="1400" kern="1200" dirty="0">
            <a:latin typeface="Trebuchet MS" panose="020B0603020202020204" pitchFamily="34" charset="0"/>
          </a:endParaRPr>
        </a:p>
      </dsp:txBody>
      <dsp:txXfrm>
        <a:off x="5301455" y="0"/>
        <a:ext cx="3080543" cy="1332550"/>
      </dsp:txXfrm>
    </dsp:sp>
    <dsp:sp modelId="{CEEBC4A2-CB8E-4707-9583-DE3C9B743232}">
      <dsp:nvSpPr>
        <dsp:cNvPr id="0" name=""/>
        <dsp:cNvSpPr/>
      </dsp:nvSpPr>
      <dsp:spPr>
        <a:xfrm>
          <a:off x="5301455" y="1332550"/>
          <a:ext cx="3080543" cy="13325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rebuchet MS" panose="020B0603020202020204" pitchFamily="34" charset="0"/>
            </a:rPr>
            <a:t>Accessing the Data Pipeline</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Creating a Snapshot</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Working with Districts to resolve Errors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Exceptions</a:t>
          </a:r>
          <a:endParaRPr lang="en-US" sz="1400" kern="1200" dirty="0">
            <a:latin typeface="Trebuchet MS" panose="020B0603020202020204" pitchFamily="34" charset="0"/>
          </a:endParaRPr>
        </a:p>
      </dsp:txBody>
      <dsp:txXfrm>
        <a:off x="5301455" y="1332550"/>
        <a:ext cx="3080543" cy="1332545"/>
      </dsp:txXfrm>
    </dsp:sp>
    <dsp:sp modelId="{C4FAC389-B5F5-46B9-8335-59C8B09AFA8D}">
      <dsp:nvSpPr>
        <dsp:cNvPr id="0" name=""/>
        <dsp:cNvSpPr/>
      </dsp:nvSpPr>
      <dsp:spPr>
        <a:xfrm>
          <a:off x="5301455" y="2665096"/>
          <a:ext cx="3080543" cy="133254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What’s New</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Trebuchet MS" panose="020B0603020202020204" pitchFamily="34" charset="0"/>
            </a:rPr>
            <a:t>Types of Reports</a:t>
          </a:r>
          <a:endParaRPr lang="en-US" sz="1400" kern="1200" dirty="0">
            <a:latin typeface="Trebuchet MS" panose="020B0603020202020204" pitchFamily="34" charset="0"/>
          </a:endParaRPr>
        </a:p>
      </dsp:txBody>
      <dsp:txXfrm>
        <a:off x="5301455" y="2665096"/>
        <a:ext cx="3080543" cy="133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A69ED-CA64-4ABC-A802-3AC05D1A4B01}">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In-School &amp; Out-of-School Suspensions</a:t>
          </a:r>
          <a:endParaRPr lang="en-US" sz="1700" kern="1200" dirty="0"/>
        </a:p>
        <a:p>
          <a:pPr marL="171450" lvl="1" indent="-171450" algn="l" defTabSz="755650">
            <a:lnSpc>
              <a:spcPct val="90000"/>
            </a:lnSpc>
            <a:spcBef>
              <a:spcPct val="0"/>
            </a:spcBef>
            <a:spcAft>
              <a:spcPct val="15000"/>
            </a:spcAft>
            <a:buChar char="••"/>
          </a:pPr>
          <a:r>
            <a:rPr lang="en-US" sz="1700" kern="1200" dirty="0" smtClean="0"/>
            <a:t>Expulsions: With and Without Services</a:t>
          </a:r>
          <a:endParaRPr lang="en-US" sz="1700" kern="1200" dirty="0"/>
        </a:p>
      </dsp:txBody>
      <dsp:txXfrm>
        <a:off x="2438400" y="242342"/>
        <a:ext cx="2932063" cy="1451073"/>
      </dsp:txXfrm>
    </dsp:sp>
    <dsp:sp modelId="{0CCD8057-CB14-4821-A359-EAB99B65D2DA}">
      <dsp:nvSpPr>
        <dsp:cNvPr id="0" name=""/>
        <dsp:cNvSpPr/>
      </dsp:nvSpPr>
      <dsp:spPr>
        <a:xfrm>
          <a:off x="0" y="496"/>
          <a:ext cx="2438400" cy="1934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DISCIPLINES</a:t>
          </a:r>
          <a:endParaRPr lang="en-US" sz="3100" kern="1200" dirty="0"/>
        </a:p>
      </dsp:txBody>
      <dsp:txXfrm>
        <a:off x="94447" y="94943"/>
        <a:ext cx="2249506" cy="1745871"/>
      </dsp:txXfrm>
    </dsp:sp>
    <dsp:sp modelId="{3028FA6F-0A11-4D91-BEC1-5AABB9EB2C84}">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Unilateral Removal By School Personnel for Drugs, Weapons, or Serious Bodily Injury</a:t>
          </a:r>
          <a:endParaRPr lang="en-US" sz="1700" kern="1200" dirty="0"/>
        </a:p>
        <a:p>
          <a:pPr marL="171450" lvl="1" indent="-171450" algn="l" defTabSz="755650">
            <a:lnSpc>
              <a:spcPct val="90000"/>
            </a:lnSpc>
            <a:spcBef>
              <a:spcPct val="0"/>
            </a:spcBef>
            <a:spcAft>
              <a:spcPct val="15000"/>
            </a:spcAft>
            <a:buChar char="••"/>
          </a:pPr>
          <a:r>
            <a:rPr lang="en-US" sz="1700" kern="1200" dirty="0" smtClean="0"/>
            <a:t>Unilateral Removal By A Hearing Officer</a:t>
          </a:r>
          <a:endParaRPr lang="en-US" sz="1700" kern="1200" dirty="0"/>
        </a:p>
      </dsp:txBody>
      <dsp:txXfrm>
        <a:off x="2438400" y="2370584"/>
        <a:ext cx="2932063" cy="1451073"/>
      </dsp:txXfrm>
    </dsp:sp>
    <dsp:sp modelId="{C02519AF-219D-45A5-9BDF-5AE8D6F4D86B}">
      <dsp:nvSpPr>
        <dsp:cNvPr id="0" name=""/>
        <dsp:cNvSpPr/>
      </dsp:nvSpPr>
      <dsp:spPr>
        <a:xfrm>
          <a:off x="0" y="2128738"/>
          <a:ext cx="2438400" cy="19347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REMOVALS</a:t>
          </a:r>
          <a:endParaRPr lang="en-US" sz="3100" kern="1200" dirty="0"/>
        </a:p>
      </dsp:txBody>
      <dsp:txXfrm>
        <a:off x="94447" y="2223185"/>
        <a:ext cx="2249506" cy="1745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91D8-5EAF-4F86-9DF8-664F6BC1E05C}">
      <dsp:nvSpPr>
        <dsp:cNvPr id="0" name=""/>
        <dsp:cNvSpPr/>
      </dsp:nvSpPr>
      <dsp:spPr>
        <a:xfrm>
          <a:off x="-5694281" y="-871787"/>
          <a:ext cx="6780712" cy="6780712"/>
        </a:xfrm>
        <a:prstGeom prst="blockArc">
          <a:avLst>
            <a:gd name="adj1" fmla="val 18900000"/>
            <a:gd name="adj2" fmla="val 2700000"/>
            <a:gd name="adj3" fmla="val 31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FDACD-0AE4-481A-A35D-D26073BFF050}">
      <dsp:nvSpPr>
        <dsp:cNvPr id="0" name=""/>
        <dsp:cNvSpPr/>
      </dsp:nvSpPr>
      <dsp:spPr>
        <a:xfrm>
          <a:off x="699154" y="503713"/>
          <a:ext cx="7118032" cy="100742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645" tIns="66040" rIns="66040" bIns="66040" numCol="1" spcCol="1270" anchor="ctr" anchorCtr="0">
          <a:noAutofit/>
        </a:bodyPr>
        <a:lstStyle/>
        <a:p>
          <a:pPr lvl="0" algn="l" defTabSz="1155700" rtl="0">
            <a:lnSpc>
              <a:spcPct val="100000"/>
            </a:lnSpc>
            <a:spcBef>
              <a:spcPct val="0"/>
            </a:spcBef>
            <a:spcAft>
              <a:spcPts val="0"/>
            </a:spcAft>
          </a:pPr>
          <a:r>
            <a:rPr lang="en-US" sz="2600" kern="1200" dirty="0" smtClean="0">
              <a:solidFill>
                <a:schemeClr val="tx1"/>
              </a:solidFill>
              <a:effectLst/>
              <a:latin typeface="+mn-lt"/>
            </a:rPr>
            <a:t>SPED Data Summary Report (2014-2015 and newer)</a:t>
          </a:r>
          <a:endParaRPr lang="en-US" sz="2600" kern="1200" dirty="0">
            <a:solidFill>
              <a:schemeClr val="tx1"/>
            </a:solidFill>
            <a:effectLst/>
            <a:latin typeface="+mn-lt"/>
          </a:endParaRPr>
        </a:p>
      </dsp:txBody>
      <dsp:txXfrm>
        <a:off x="699154" y="503713"/>
        <a:ext cx="7118032" cy="1007427"/>
      </dsp:txXfrm>
    </dsp:sp>
    <dsp:sp modelId="{06A8B771-FBEF-48EF-8A6C-DCCA81C9C045}">
      <dsp:nvSpPr>
        <dsp:cNvPr id="0" name=""/>
        <dsp:cNvSpPr/>
      </dsp:nvSpPr>
      <dsp:spPr>
        <a:xfrm>
          <a:off x="69512" y="377785"/>
          <a:ext cx="1259284" cy="1259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B52DA-136E-4850-9280-2F9614A7FA2A}">
      <dsp:nvSpPr>
        <dsp:cNvPr id="0" name=""/>
        <dsp:cNvSpPr/>
      </dsp:nvSpPr>
      <dsp:spPr>
        <a:xfrm>
          <a:off x="1065354" y="2014854"/>
          <a:ext cx="6751833" cy="100742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64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effectLst/>
              <a:latin typeface="+mj-lt"/>
            </a:rPr>
            <a:t>SPED Year to Year Comparison Report</a:t>
          </a:r>
          <a:endParaRPr lang="en-US" sz="2600" kern="1200" dirty="0">
            <a:solidFill>
              <a:schemeClr val="tx1"/>
            </a:solidFill>
            <a:effectLst/>
            <a:latin typeface="+mj-lt"/>
          </a:endParaRPr>
        </a:p>
      </dsp:txBody>
      <dsp:txXfrm>
        <a:off x="1065354" y="2014854"/>
        <a:ext cx="6751833" cy="1007427"/>
      </dsp:txXfrm>
    </dsp:sp>
    <dsp:sp modelId="{B169D732-3FDD-4FE7-B586-500847519A8F}">
      <dsp:nvSpPr>
        <dsp:cNvPr id="0" name=""/>
        <dsp:cNvSpPr/>
      </dsp:nvSpPr>
      <dsp:spPr>
        <a:xfrm>
          <a:off x="435712" y="1888926"/>
          <a:ext cx="1259284" cy="1259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4D923-59B9-464D-9836-EF1659683992}">
      <dsp:nvSpPr>
        <dsp:cNvPr id="0" name=""/>
        <dsp:cNvSpPr/>
      </dsp:nvSpPr>
      <dsp:spPr>
        <a:xfrm>
          <a:off x="699154" y="3525995"/>
          <a:ext cx="7118032" cy="100742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964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effectLst/>
              <a:latin typeface="+mj-lt"/>
            </a:rPr>
            <a:t>+ Special Education Discipline Flag Explanations</a:t>
          </a:r>
          <a:endParaRPr lang="en-US" sz="2600" kern="1200" dirty="0">
            <a:solidFill>
              <a:schemeClr val="tx1"/>
            </a:solidFill>
            <a:effectLst/>
            <a:latin typeface="+mj-lt"/>
          </a:endParaRPr>
        </a:p>
      </dsp:txBody>
      <dsp:txXfrm>
        <a:off x="699154" y="3525995"/>
        <a:ext cx="7118032" cy="1007427"/>
      </dsp:txXfrm>
    </dsp:sp>
    <dsp:sp modelId="{B3E7763F-3D0F-423D-A8BC-DD0EBDDE75C5}">
      <dsp:nvSpPr>
        <dsp:cNvPr id="0" name=""/>
        <dsp:cNvSpPr/>
      </dsp:nvSpPr>
      <dsp:spPr>
        <a:xfrm>
          <a:off x="69512" y="3400067"/>
          <a:ext cx="1259284" cy="12592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6/5/2017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51708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26</a:t>
            </a:fld>
            <a:endParaRPr lang="en-US" dirty="0"/>
          </a:p>
        </p:txBody>
      </p:sp>
    </p:spTree>
    <p:extLst>
      <p:ext uri="{BB962C8B-B14F-4D97-AF65-F5344CB8AC3E}">
        <p14:creationId xmlns:p14="http://schemas.microsoft.com/office/powerpoint/2010/main" val="268503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a:p>
        </p:txBody>
      </p:sp>
    </p:spTree>
    <p:extLst>
      <p:ext uri="{BB962C8B-B14F-4D97-AF65-F5344CB8AC3E}">
        <p14:creationId xmlns:p14="http://schemas.microsoft.com/office/powerpoint/2010/main" val="142120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348644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250650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297910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32</a:t>
            </a:fld>
            <a:endParaRPr lang="en-US"/>
          </a:p>
        </p:txBody>
      </p:sp>
    </p:spTree>
    <p:extLst>
      <p:ext uri="{BB962C8B-B14F-4D97-AF65-F5344CB8AC3E}">
        <p14:creationId xmlns:p14="http://schemas.microsoft.com/office/powerpoint/2010/main" val="200157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949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99099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9840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032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dirty="0"/>
          </a:p>
        </p:txBody>
      </p:sp>
    </p:spTree>
    <p:extLst>
      <p:ext uri="{BB962C8B-B14F-4D97-AF65-F5344CB8AC3E}">
        <p14:creationId xmlns:p14="http://schemas.microsoft.com/office/powerpoint/2010/main" val="331844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16538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4112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051605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entry will have some field “0” filled.   Note the highlighted areas.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6/5/2017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09889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746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54</a:t>
            </a:fld>
            <a:endParaRPr lang="en-US"/>
          </a:p>
        </p:txBody>
      </p:sp>
    </p:spTree>
    <p:extLst>
      <p:ext uri="{BB962C8B-B14F-4D97-AF65-F5344CB8AC3E}">
        <p14:creationId xmlns:p14="http://schemas.microsoft.com/office/powerpoint/2010/main" val="842625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86385" y="4415790"/>
            <a:ext cx="5608320" cy="4183380"/>
          </a:xfrm>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Revenant</a:t>
            </a:r>
            <a:r>
              <a:rPr lang="en-US" baseline="0" dirty="0" smtClean="0">
                <a:latin typeface="Verdana" pitchFamily="34" charset="0"/>
              </a:rPr>
              <a:t> data for Indicator 4 can be found in the Data Summary Report.  The report with the heading “Indicator 4” has been changed to a detail report and does not need to be submitted to the CDE. </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15323-4A91-474C-925F-804EEF940BC1}" type="slidenum">
              <a:rPr lang="en-US" smtClean="0">
                <a:solidFill>
                  <a:prstClr val="black"/>
                </a:solidFill>
              </a:rPr>
              <a:pPr/>
              <a:t>60</a:t>
            </a:fld>
            <a:endParaRPr lang="en-US" dirty="0" smtClean="0">
              <a:solidFill>
                <a:prstClr val="black"/>
              </a:solidFill>
            </a:endParaRPr>
          </a:p>
        </p:txBody>
      </p:sp>
    </p:spTree>
    <p:extLst>
      <p:ext uri="{BB962C8B-B14F-4D97-AF65-F5344CB8AC3E}">
        <p14:creationId xmlns:p14="http://schemas.microsoft.com/office/powerpoint/2010/main" val="285387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1CEAC-C28D-4337-9C79-69FC0A501EAF}" type="slidenum">
              <a:rPr lang="en-US" smtClean="0">
                <a:solidFill>
                  <a:prstClr val="black"/>
                </a:solidFill>
              </a:rPr>
              <a:pPr/>
              <a:t>61</a:t>
            </a:fld>
            <a:endParaRPr lang="en-US" dirty="0" smtClean="0">
              <a:solidFill>
                <a:prstClr val="black"/>
              </a:solidFill>
            </a:endParaRPr>
          </a:p>
        </p:txBody>
      </p:sp>
    </p:spTree>
    <p:extLst>
      <p:ext uri="{BB962C8B-B14F-4D97-AF65-F5344CB8AC3E}">
        <p14:creationId xmlns:p14="http://schemas.microsoft.com/office/powerpoint/2010/main" val="2824955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64</a:t>
            </a:fld>
            <a:endParaRPr lang="en-US" dirty="0" smtClean="0">
              <a:solidFill>
                <a:prstClr val="black"/>
              </a:solidFill>
            </a:endParaRPr>
          </a:p>
        </p:txBody>
      </p:sp>
    </p:spTree>
    <p:extLst>
      <p:ext uri="{BB962C8B-B14F-4D97-AF65-F5344CB8AC3E}">
        <p14:creationId xmlns:p14="http://schemas.microsoft.com/office/powerpoint/2010/main" val="4270092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65</a:t>
            </a:fld>
            <a:endParaRPr lang="en-US" dirty="0" smtClean="0">
              <a:solidFill>
                <a:prstClr val="black"/>
              </a:solidFill>
            </a:endParaRPr>
          </a:p>
        </p:txBody>
      </p:sp>
    </p:spTree>
    <p:extLst>
      <p:ext uri="{BB962C8B-B14F-4D97-AF65-F5344CB8AC3E}">
        <p14:creationId xmlns:p14="http://schemas.microsoft.com/office/powerpoint/2010/main" val="202865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 supports the collaborative</a:t>
            </a:r>
            <a:r>
              <a:rPr lang="en-US" baseline="0" dirty="0" smtClean="0"/>
              <a:t> efforts.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dirty="0"/>
          </a:p>
        </p:txBody>
      </p:sp>
    </p:spTree>
    <p:extLst>
      <p:ext uri="{BB962C8B-B14F-4D97-AF65-F5344CB8AC3E}">
        <p14:creationId xmlns:p14="http://schemas.microsoft.com/office/powerpoint/2010/main" val="38902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306397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6/5/2017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dirty="0"/>
          </a:p>
        </p:txBody>
      </p:sp>
    </p:spTree>
    <p:extLst>
      <p:ext uri="{BB962C8B-B14F-4D97-AF65-F5344CB8AC3E}">
        <p14:creationId xmlns:p14="http://schemas.microsoft.com/office/powerpoint/2010/main" val="276285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2957305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88476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219550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25</a:t>
            </a:fld>
            <a:endParaRPr lang="en-US" dirty="0"/>
          </a:p>
        </p:txBody>
      </p:sp>
    </p:spTree>
    <p:extLst>
      <p:ext uri="{BB962C8B-B14F-4D97-AF65-F5344CB8AC3E}">
        <p14:creationId xmlns:p14="http://schemas.microsoft.com/office/powerpoint/2010/main" val="365655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66950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ue Block Righ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402524"/>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Green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1290147"/>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57368885"/>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078455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53862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6/5/2017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6/5/2017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6/5/2017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6/5/2017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6/5/2017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6/5/2017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6/5/2017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0249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6/5/2017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4" r:id="rId10"/>
    <p:sldLayoutId id="2147483676" r:id="rId11"/>
    <p:sldLayoutId id="2147483679" r:id="rId12"/>
    <p:sldLayoutId id="2147483680" r:id="rId13"/>
    <p:sldLayoutId id="2147483681" r:id="rId14"/>
    <p:sldLayoutId id="2147483684" r:id="rId15"/>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deapps.cde.state.co.us/faq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datapipeline/inter_sped-disciplin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cde.state.co.us/datapipeline/snap_sped-disciplin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de.state.co.us/datapipeline/2016-2017specialeducationdisciplinefilelayou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cdeapps.cde.state.co.us/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displineinterchangefileuploadstep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2016-2017specialeducationdisciplinefilelayou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datapipeline/specialeducationdisciplinebusinessruleguidanc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e.state.co.us/datapipeline/gradetoageedi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cde.state.co.us/datapipeline/syncplicityinstruction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gleason_k@cde.state.co.u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ipeline/inter_sped-discipli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670" y="3811614"/>
            <a:ext cx="7886700" cy="2080800"/>
          </a:xfrm>
        </p:spPr>
        <p:txBody>
          <a:bodyPr>
            <a:normAutofit/>
          </a:bodyPr>
          <a:lstStyle/>
          <a:p>
            <a:r>
              <a:rPr lang="en-US" sz="3200" dirty="0" smtClean="0"/>
              <a:t>SPECIAL EDUCATION DISCIPLINE 2016-2017 TRAINING</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108" y="5100525"/>
            <a:ext cx="1915508" cy="1371600"/>
          </a:xfrm>
          <a:prstGeom prst="rect">
            <a:avLst/>
          </a:prstGeom>
        </p:spPr>
      </p:pic>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949451"/>
            <a:ext cx="4023733" cy="4407408"/>
          </a:xfrm>
        </p:spPr>
        <p:txBody>
          <a:bodyPr>
            <a:normAutofit/>
          </a:bodyPr>
          <a:lstStyle/>
          <a:p>
            <a:pPr marL="45720" indent="0">
              <a:lnSpc>
                <a:spcPct val="100000"/>
              </a:lnSpc>
              <a:spcBef>
                <a:spcPts val="0"/>
              </a:spcBef>
              <a:buNone/>
            </a:pPr>
            <a:r>
              <a:rPr lang="en-US" sz="2000" dirty="0" smtClean="0"/>
              <a:t>DISTRICT</a:t>
            </a:r>
          </a:p>
          <a:p>
            <a:pPr marL="45720" indent="0">
              <a:lnSpc>
                <a:spcPct val="100000"/>
              </a:lnSpc>
              <a:spcBef>
                <a:spcPts val="0"/>
              </a:spcBef>
              <a:buNone/>
            </a:pPr>
            <a:r>
              <a:rPr lang="en-US" sz="2000" b="0" dirty="0" smtClean="0"/>
              <a:t>Interchange groups associated with the four digit </a:t>
            </a:r>
            <a:r>
              <a:rPr lang="en-US" sz="2000" b="0" i="1" dirty="0" smtClean="0">
                <a:solidFill>
                  <a:srgbClr val="101E8E"/>
                </a:solidFill>
              </a:rPr>
              <a:t>DISTRICT</a:t>
            </a:r>
            <a:r>
              <a:rPr lang="en-US" sz="2000" b="0" dirty="0" smtClean="0"/>
              <a:t> code</a:t>
            </a:r>
          </a:p>
          <a:p>
            <a:pPr marL="45720" indent="0">
              <a:lnSpc>
                <a:spcPct val="100000"/>
              </a:lnSpc>
              <a:spcBef>
                <a:spcPts val="0"/>
              </a:spcBef>
              <a:buNone/>
            </a:pPr>
            <a:endParaRPr lang="en-US" sz="2000" dirty="0" smtClean="0"/>
          </a:p>
          <a:p>
            <a:pPr marL="45720" indent="0">
              <a:lnSpc>
                <a:spcPct val="100000"/>
              </a:lnSpc>
              <a:spcBef>
                <a:spcPts val="0"/>
              </a:spcBef>
              <a:buNone/>
            </a:pPr>
            <a:r>
              <a:rPr lang="en-US" sz="2000" dirty="0" smtClean="0"/>
              <a:t>DIS</a:t>
            </a:r>
          </a:p>
          <a:p>
            <a:pPr>
              <a:lnSpc>
                <a:spcPct val="100000"/>
              </a:lnSpc>
              <a:spcBef>
                <a:spcPts val="0"/>
              </a:spcBef>
              <a:buFont typeface="Arial" panose="020B0604020202020204" pitchFamily="34" charset="0"/>
              <a:buChar char="•"/>
            </a:pPr>
            <a:r>
              <a:rPr lang="en-US" sz="2000" b="0" i="1" dirty="0" smtClean="0">
                <a:solidFill>
                  <a:srgbClr val="92D050"/>
                </a:solidFill>
              </a:rPr>
              <a:t>District Name </a:t>
            </a:r>
            <a:r>
              <a:rPr lang="en-US" sz="2000" b="0" dirty="0" smtClean="0"/>
              <a:t>PIPELINE -</a:t>
            </a:r>
            <a:r>
              <a:rPr lang="en-US" sz="2000" b="0" i="1" dirty="0" smtClean="0">
                <a:solidFill>
                  <a:srgbClr val="92D050"/>
                </a:solidFill>
              </a:rPr>
              <a:t>District Number </a:t>
            </a:r>
            <a:r>
              <a:rPr lang="en-US" sz="2000" b="0" dirty="0" smtClean="0"/>
              <a:t>-DIS~LEAUSER </a:t>
            </a:r>
            <a:r>
              <a:rPr lang="en-US" sz="2000" b="0" dirty="0"/>
              <a:t>Submit and Modify </a:t>
            </a:r>
            <a:r>
              <a:rPr lang="en-US" sz="2000" b="0" dirty="0" smtClean="0"/>
              <a:t>Role</a:t>
            </a:r>
          </a:p>
          <a:p>
            <a:pPr>
              <a:lnSpc>
                <a:spcPct val="100000"/>
              </a:lnSpc>
              <a:spcBef>
                <a:spcPts val="0"/>
              </a:spcBef>
              <a:buFont typeface="Arial" panose="020B0604020202020204" pitchFamily="34" charset="0"/>
              <a:buChar char="•"/>
            </a:pPr>
            <a:r>
              <a:rPr lang="en-US" sz="2000" b="0" i="1" dirty="0">
                <a:solidFill>
                  <a:srgbClr val="92D050"/>
                </a:solidFill>
              </a:rPr>
              <a:t>District Name </a:t>
            </a:r>
            <a:r>
              <a:rPr lang="en-US" sz="2000" b="0" dirty="0"/>
              <a:t>PIPELINE -</a:t>
            </a:r>
            <a:r>
              <a:rPr lang="en-US" sz="2000" b="0" i="1" dirty="0">
                <a:solidFill>
                  <a:srgbClr val="92D050"/>
                </a:solidFill>
              </a:rPr>
              <a:t>District Number </a:t>
            </a:r>
            <a:r>
              <a:rPr lang="en-US" sz="2000" b="0" dirty="0" smtClean="0"/>
              <a:t>-DIS~LEAVIEWER Read-Only Role</a:t>
            </a:r>
          </a:p>
          <a:p>
            <a:pPr>
              <a:buFont typeface="Arial" panose="020B0604020202020204" pitchFamily="34" charset="0"/>
              <a:buChar char="•"/>
            </a:pPr>
            <a:endParaRPr lang="en-US" sz="2000" b="0" dirty="0"/>
          </a:p>
          <a:p>
            <a:pPr marL="45720" indent="0">
              <a:buNone/>
            </a:pPr>
            <a:endParaRPr lang="en-US" sz="2000" b="0" dirty="0"/>
          </a:p>
          <a:p>
            <a:pPr marL="45720" indent="0">
              <a:buNone/>
            </a:pPr>
            <a:endParaRPr lang="en-US" sz="2800" b="0" dirty="0"/>
          </a:p>
        </p:txBody>
      </p:sp>
      <p:sp>
        <p:nvSpPr>
          <p:cNvPr id="4" name="Title 3"/>
          <p:cNvSpPr>
            <a:spLocks noGrp="1"/>
          </p:cNvSpPr>
          <p:nvPr>
            <p:ph type="title"/>
          </p:nvPr>
        </p:nvSpPr>
        <p:spPr/>
        <p:txBody>
          <a:bodyPr>
            <a:noAutofit/>
          </a:bodyPr>
          <a:lstStyle/>
          <a:p>
            <a:r>
              <a:rPr lang="en-US" sz="4300" dirty="0" smtClean="0"/>
              <a:t>IdM Groups</a:t>
            </a:r>
            <a:endParaRPr lang="en-US" sz="4300" dirty="0"/>
          </a:p>
        </p:txBody>
      </p:sp>
      <p:sp>
        <p:nvSpPr>
          <p:cNvPr id="3" name="Content Placeholder 2"/>
          <p:cNvSpPr>
            <a:spLocks noGrp="1"/>
          </p:cNvSpPr>
          <p:nvPr>
            <p:ph sz="half" idx="4294967295"/>
          </p:nvPr>
        </p:nvSpPr>
        <p:spPr>
          <a:xfrm>
            <a:off x="4594163" y="949643"/>
            <a:ext cx="4360862" cy="4056062"/>
          </a:xfrm>
        </p:spPr>
        <p:txBody>
          <a:bodyPr>
            <a:normAutofit fontScale="92500" lnSpcReduction="20000"/>
          </a:bodyPr>
          <a:lstStyle/>
          <a:p>
            <a:pPr marL="45720" indent="0">
              <a:lnSpc>
                <a:spcPct val="110000"/>
              </a:lnSpc>
              <a:spcBef>
                <a:spcPts val="0"/>
              </a:spcBef>
              <a:buClr>
                <a:srgbClr val="0D1E8E"/>
              </a:buClr>
              <a:buNone/>
            </a:pPr>
            <a:r>
              <a:rPr lang="en-US" sz="2200" dirty="0" smtClean="0">
                <a:latin typeface="Trebuchet MS" panose="020B0603020202020204" pitchFamily="34" charset="0"/>
              </a:rPr>
              <a:t>ADMINISTRATIVE </a:t>
            </a:r>
            <a:r>
              <a:rPr lang="en-US" sz="2200" dirty="0">
                <a:latin typeface="Trebuchet MS" panose="020B0603020202020204" pitchFamily="34" charset="0"/>
              </a:rPr>
              <a:t>UNIT</a:t>
            </a:r>
          </a:p>
          <a:p>
            <a:pPr marL="45720" indent="0">
              <a:lnSpc>
                <a:spcPct val="110000"/>
              </a:lnSpc>
              <a:spcBef>
                <a:spcPts val="0"/>
              </a:spcBef>
              <a:buClr>
                <a:srgbClr val="0D1E8E"/>
              </a:buClr>
              <a:buNone/>
            </a:pPr>
            <a:r>
              <a:rPr lang="en-US" sz="2200" dirty="0">
                <a:latin typeface="Trebuchet MS" panose="020B0603020202020204" pitchFamily="34" charset="0"/>
              </a:rPr>
              <a:t>Snapshot groups associated with the five digit </a:t>
            </a:r>
            <a:r>
              <a:rPr lang="en-US" sz="2200" i="1" dirty="0" smtClean="0">
                <a:solidFill>
                  <a:srgbClr val="101E8E"/>
                </a:solidFill>
                <a:latin typeface="Trebuchet MS" panose="020B0603020202020204" pitchFamily="34" charset="0"/>
              </a:rPr>
              <a:t>ADMINISTRATIVE UNIT </a:t>
            </a:r>
            <a:r>
              <a:rPr lang="en-US" sz="2200" dirty="0" smtClean="0">
                <a:latin typeface="Trebuchet MS" panose="020B0603020202020204" pitchFamily="34" charset="0"/>
              </a:rPr>
              <a:t>code</a:t>
            </a:r>
          </a:p>
          <a:p>
            <a:pPr marL="45720" indent="0">
              <a:lnSpc>
                <a:spcPct val="110000"/>
              </a:lnSpc>
              <a:spcBef>
                <a:spcPts val="0"/>
              </a:spcBef>
              <a:buClr>
                <a:srgbClr val="0D1E8E"/>
              </a:buClr>
              <a:buNone/>
            </a:pPr>
            <a:endParaRPr lang="en-US" sz="2200" dirty="0">
              <a:latin typeface="Trebuchet MS" panose="020B0603020202020204" pitchFamily="34" charset="0"/>
            </a:endParaRPr>
          </a:p>
          <a:p>
            <a:pPr marL="45720" indent="0">
              <a:lnSpc>
                <a:spcPct val="110000"/>
              </a:lnSpc>
              <a:spcBef>
                <a:spcPts val="0"/>
              </a:spcBef>
              <a:buNone/>
            </a:pPr>
            <a:endParaRPr lang="en-US" sz="2200" b="0" dirty="0">
              <a:latin typeface="Trebuchet MS" panose="020B0603020202020204" pitchFamily="34" charset="0"/>
            </a:endParaRPr>
          </a:p>
          <a:p>
            <a:pPr marL="45720" indent="0">
              <a:lnSpc>
                <a:spcPct val="110000"/>
              </a:lnSpc>
              <a:spcBef>
                <a:spcPts val="0"/>
              </a:spcBef>
              <a:buClr>
                <a:srgbClr val="0D1E8E"/>
              </a:buClr>
              <a:buNone/>
            </a:pPr>
            <a:r>
              <a:rPr lang="en-US" sz="2200" dirty="0">
                <a:latin typeface="Trebuchet MS" panose="020B0603020202020204" pitchFamily="34" charset="0"/>
              </a:rPr>
              <a:t>SPI</a:t>
            </a:r>
          </a:p>
          <a:p>
            <a:pPr>
              <a:lnSpc>
                <a:spcPct val="110000"/>
              </a:lnSpc>
              <a:spcBef>
                <a:spcPts val="0"/>
              </a:spcBef>
            </a:pPr>
            <a:r>
              <a:rPr lang="en-US" sz="2200" b="0" i="1" dirty="0">
                <a:solidFill>
                  <a:srgbClr val="92D050"/>
                </a:solidFill>
                <a:latin typeface="Trebuchet MS" panose="020B0603020202020204" pitchFamily="34" charset="0"/>
              </a:rPr>
              <a:t>AU Name </a:t>
            </a:r>
            <a:r>
              <a:rPr lang="en-US" sz="2200" b="0" dirty="0">
                <a:latin typeface="Trebuchet MS" panose="020B0603020202020204" pitchFamily="34" charset="0"/>
              </a:rPr>
              <a:t>PIPELINE - </a:t>
            </a:r>
            <a:r>
              <a:rPr lang="en-US" sz="2200" b="0" i="1" dirty="0">
                <a:solidFill>
                  <a:srgbClr val="92D050"/>
                </a:solidFill>
                <a:latin typeface="Trebuchet MS" panose="020B0603020202020204" pitchFamily="34" charset="0"/>
              </a:rPr>
              <a:t>AU Number </a:t>
            </a:r>
            <a:r>
              <a:rPr lang="en-US" sz="2200" b="0" dirty="0">
                <a:latin typeface="Trebuchet MS" panose="020B0603020202020204" pitchFamily="34" charset="0"/>
              </a:rPr>
              <a:t>-SPI~LEAVIEWER Read-Only Role</a:t>
            </a:r>
          </a:p>
          <a:p>
            <a:pPr>
              <a:lnSpc>
                <a:spcPct val="110000"/>
              </a:lnSpc>
              <a:spcBef>
                <a:spcPts val="0"/>
              </a:spcBef>
            </a:pPr>
            <a:r>
              <a:rPr lang="en-US" sz="2200" b="0" i="1" dirty="0" smtClean="0">
                <a:solidFill>
                  <a:srgbClr val="92D050"/>
                </a:solidFill>
                <a:latin typeface="Trebuchet MS" panose="020B0603020202020204" pitchFamily="34" charset="0"/>
              </a:rPr>
              <a:t>AU Name </a:t>
            </a:r>
            <a:r>
              <a:rPr lang="en-US" sz="2200" b="0" dirty="0">
                <a:latin typeface="Trebuchet MS" panose="020B0603020202020204" pitchFamily="34" charset="0"/>
              </a:rPr>
              <a:t>PIPELINE </a:t>
            </a:r>
            <a:r>
              <a:rPr lang="en-US" sz="2200" b="0" dirty="0" smtClean="0">
                <a:latin typeface="Trebuchet MS" panose="020B0603020202020204" pitchFamily="34" charset="0"/>
              </a:rPr>
              <a:t>–</a:t>
            </a:r>
            <a:r>
              <a:rPr lang="en-US" sz="2200" b="0" i="1" dirty="0" smtClean="0">
                <a:solidFill>
                  <a:srgbClr val="92D050"/>
                </a:solidFill>
                <a:latin typeface="Trebuchet MS" panose="020B0603020202020204" pitchFamily="34" charset="0"/>
              </a:rPr>
              <a:t>AU  </a:t>
            </a:r>
            <a:r>
              <a:rPr lang="en-US" sz="2200" b="0" i="1" dirty="0">
                <a:solidFill>
                  <a:srgbClr val="92D050"/>
                </a:solidFill>
                <a:latin typeface="Trebuchet MS" panose="020B0603020202020204" pitchFamily="34" charset="0"/>
              </a:rPr>
              <a:t>Number </a:t>
            </a:r>
            <a:r>
              <a:rPr lang="en-US" sz="2200" b="0" dirty="0" smtClean="0">
                <a:latin typeface="Trebuchet MS" panose="020B0603020202020204" pitchFamily="34" charset="0"/>
              </a:rPr>
              <a:t>-SPI~LEAUSER </a:t>
            </a:r>
            <a:r>
              <a:rPr lang="en-US" sz="2200" b="0" dirty="0">
                <a:latin typeface="Trebuchet MS" panose="020B0603020202020204" pitchFamily="34" charset="0"/>
              </a:rPr>
              <a:t>Submit and Modify Role</a:t>
            </a:r>
          </a:p>
          <a:p>
            <a:pPr>
              <a:lnSpc>
                <a:spcPct val="110000"/>
              </a:lnSpc>
              <a:spcBef>
                <a:spcPts val="0"/>
              </a:spcBef>
            </a:pPr>
            <a:r>
              <a:rPr lang="en-US" sz="2200" b="0" i="1" dirty="0" smtClean="0">
                <a:solidFill>
                  <a:srgbClr val="92D050"/>
                </a:solidFill>
                <a:latin typeface="Trebuchet MS" panose="020B0603020202020204" pitchFamily="34" charset="0"/>
              </a:rPr>
              <a:t>AU Name </a:t>
            </a:r>
            <a:r>
              <a:rPr lang="en-US" sz="2200" b="0" dirty="0">
                <a:latin typeface="Trebuchet MS" panose="020B0603020202020204" pitchFamily="34" charset="0"/>
              </a:rPr>
              <a:t>PIPELINE </a:t>
            </a:r>
            <a:r>
              <a:rPr lang="en-US" sz="2200" b="0" dirty="0" smtClean="0">
                <a:latin typeface="Trebuchet MS" panose="020B0603020202020204" pitchFamily="34" charset="0"/>
              </a:rPr>
              <a:t>–</a:t>
            </a:r>
            <a:r>
              <a:rPr lang="en-US" sz="2200" b="0" i="1" dirty="0" smtClean="0">
                <a:solidFill>
                  <a:srgbClr val="92D050"/>
                </a:solidFill>
                <a:latin typeface="Trebuchet MS" panose="020B0603020202020204" pitchFamily="34" charset="0"/>
              </a:rPr>
              <a:t>AU  </a:t>
            </a:r>
            <a:r>
              <a:rPr lang="en-US" sz="2200" b="0" i="1" dirty="0">
                <a:solidFill>
                  <a:srgbClr val="92D050"/>
                </a:solidFill>
                <a:latin typeface="Trebuchet MS" panose="020B0603020202020204" pitchFamily="34" charset="0"/>
              </a:rPr>
              <a:t>Number </a:t>
            </a:r>
            <a:r>
              <a:rPr lang="en-US" sz="2200" b="0" dirty="0" smtClean="0">
                <a:latin typeface="Trebuchet MS" panose="020B0603020202020204" pitchFamily="34" charset="0"/>
              </a:rPr>
              <a:t>-SPI~LEAAPPROVER  Approver Role</a:t>
            </a:r>
            <a:endParaRPr lang="en-US" sz="2200" b="0" dirty="0">
              <a:latin typeface="Trebuchet MS" panose="020B0603020202020204" pitchFamily="34" charset="0"/>
            </a:endParaRPr>
          </a:p>
          <a:p>
            <a:pPr marL="45720" indent="0">
              <a:buNone/>
            </a:pPr>
            <a:endParaRPr lang="en-US" sz="2400" dirty="0"/>
          </a:p>
        </p:txBody>
      </p:sp>
      <p:sp>
        <p:nvSpPr>
          <p:cNvPr id="6" name="TextBox 5"/>
          <p:cNvSpPr txBox="1"/>
          <p:nvPr/>
        </p:nvSpPr>
        <p:spPr>
          <a:xfrm>
            <a:off x="294120" y="5593079"/>
            <a:ext cx="8433446" cy="369332"/>
          </a:xfrm>
          <a:prstGeom prst="rect">
            <a:avLst/>
          </a:prstGeom>
          <a:solidFill>
            <a:srgbClr val="92D050">
              <a:alpha val="58000"/>
            </a:srgbClr>
          </a:solidFill>
        </p:spPr>
        <p:txBody>
          <a:bodyPr wrap="square" rtlCol="0">
            <a:spAutoFit/>
          </a:bodyPr>
          <a:lstStyle/>
          <a:p>
            <a:pPr algn="ctr"/>
            <a:r>
              <a:rPr lang="en-US" dirty="0">
                <a:latin typeface="Palatino Linotype" panose="02040502050505030304" pitchFamily="18" charset="0"/>
                <a:hlinkClick r:id="rId2"/>
              </a:rPr>
              <a:t>https://cdeapps.cde.state.co.us/faqs.html</a:t>
            </a:r>
            <a:endParaRPr lang="en-US" b="1" dirty="0"/>
          </a:p>
        </p:txBody>
      </p:sp>
    </p:spTree>
    <p:extLst>
      <p:ext uri="{BB962C8B-B14F-4D97-AF65-F5344CB8AC3E}">
        <p14:creationId xmlns:p14="http://schemas.microsoft.com/office/powerpoint/2010/main" val="225016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45720" indent="0">
              <a:buNone/>
            </a:pPr>
            <a:r>
              <a:rPr lang="en-US" dirty="0">
                <a:hlinkClick r:id=""/>
              </a:rPr>
              <a:t>INTERCHANGE</a:t>
            </a:r>
          </a:p>
          <a:p>
            <a:pPr marL="45720" indent="0">
              <a:buNone/>
            </a:pPr>
            <a:r>
              <a:rPr lang="en-US" dirty="0">
                <a:hlinkClick r:id=""/>
              </a:rPr>
              <a:t>http</a:t>
            </a:r>
            <a:r>
              <a:rPr lang="en-US" dirty="0">
                <a:hlinkClick r:id="rId3"/>
              </a:rPr>
              <a:t>://www.cde.state.co.us/datapipeline/inter_sped-discipline</a:t>
            </a:r>
            <a:r>
              <a:rPr lang="en-US" dirty="0"/>
              <a:t> </a:t>
            </a:r>
          </a:p>
          <a:p>
            <a:pPr marL="45720" indent="0">
              <a:buNone/>
            </a:pPr>
            <a:r>
              <a:rPr lang="en-US" dirty="0"/>
              <a:t>Overview</a:t>
            </a:r>
          </a:p>
          <a:p>
            <a:pPr marL="45720" indent="0">
              <a:buNone/>
            </a:pPr>
            <a:r>
              <a:rPr lang="en-US" dirty="0"/>
              <a:t>Deadlines</a:t>
            </a:r>
          </a:p>
          <a:p>
            <a:pPr marL="45720" indent="0">
              <a:buNone/>
            </a:pPr>
            <a:r>
              <a:rPr lang="en-US" dirty="0"/>
              <a:t>File Layouts and Definitions</a:t>
            </a:r>
          </a:p>
          <a:p>
            <a:pPr marL="45720" indent="0">
              <a:buNone/>
            </a:pPr>
            <a:r>
              <a:rPr lang="en-US" dirty="0"/>
              <a:t>Business Rules</a:t>
            </a:r>
          </a:p>
          <a:p>
            <a:pPr marL="45720" indent="0">
              <a:buNone/>
            </a:pPr>
            <a:r>
              <a:rPr lang="en-US" dirty="0"/>
              <a:t>Template</a:t>
            </a:r>
          </a:p>
          <a:p>
            <a:pPr marL="45720" indent="0">
              <a:buNone/>
            </a:pPr>
            <a:r>
              <a:rPr lang="en-US" dirty="0" smtClean="0"/>
              <a:t>Trainings</a:t>
            </a:r>
          </a:p>
          <a:p>
            <a:pPr marL="45720" indent="0">
              <a:buNone/>
            </a:pPr>
            <a:r>
              <a:rPr lang="en-US" dirty="0" smtClean="0"/>
              <a:t>Additional Resources</a:t>
            </a:r>
          </a:p>
          <a:p>
            <a:pPr marL="45720" indent="0">
              <a:buNone/>
            </a:pPr>
            <a:r>
              <a:rPr lang="en-US" dirty="0"/>
              <a:t>	</a:t>
            </a:r>
            <a:r>
              <a:rPr lang="en-US" dirty="0" smtClean="0"/>
              <a:t>Exempt Status </a:t>
            </a:r>
            <a:r>
              <a:rPr lang="en-US" cap="small" baseline="30000" dirty="0" smtClean="0">
                <a:solidFill>
                  <a:srgbClr val="0000FF"/>
                </a:solidFill>
              </a:rPr>
              <a:t>NEW</a:t>
            </a:r>
            <a:endParaRPr lang="en-US" cap="small" baseline="30000" dirty="0">
              <a:solidFill>
                <a:srgbClr val="0000FF"/>
              </a:solidFill>
            </a:endParaRPr>
          </a:p>
        </p:txBody>
      </p:sp>
      <p:sp>
        <p:nvSpPr>
          <p:cNvPr id="5" name="Content Placeholder 4"/>
          <p:cNvSpPr>
            <a:spLocks noGrp="1"/>
          </p:cNvSpPr>
          <p:nvPr>
            <p:ph idx="13"/>
          </p:nvPr>
        </p:nvSpPr>
        <p:spPr/>
        <p:txBody>
          <a:bodyPr>
            <a:normAutofit lnSpcReduction="10000"/>
          </a:bodyPr>
          <a:lstStyle/>
          <a:p>
            <a:pPr marL="45720" indent="0">
              <a:buNone/>
            </a:pPr>
            <a:r>
              <a:rPr lang="en-US" dirty="0">
                <a:hlinkClick r:id="rId3"/>
              </a:rPr>
              <a:t>SNAPSHOT</a:t>
            </a:r>
          </a:p>
          <a:p>
            <a:pPr marL="45720" indent="0">
              <a:buNone/>
            </a:pPr>
            <a:r>
              <a:rPr lang="en-US" dirty="0">
                <a:hlinkClick r:id="rId4"/>
              </a:rPr>
              <a:t>http://www.cde.state.co.us/datapipeline/snap_sped-discipline</a:t>
            </a:r>
            <a:r>
              <a:rPr lang="en-US" dirty="0"/>
              <a:t> </a:t>
            </a:r>
          </a:p>
          <a:p>
            <a:pPr marL="45720" indent="0">
              <a:buNone/>
            </a:pPr>
            <a:r>
              <a:rPr lang="en-US" dirty="0"/>
              <a:t>Overview</a:t>
            </a:r>
          </a:p>
          <a:p>
            <a:pPr marL="45720" indent="0">
              <a:buNone/>
            </a:pPr>
            <a:r>
              <a:rPr lang="en-US" dirty="0"/>
              <a:t>Deadlines</a:t>
            </a:r>
          </a:p>
          <a:p>
            <a:pPr marL="45720" indent="0">
              <a:buNone/>
            </a:pPr>
            <a:r>
              <a:rPr lang="en-US" dirty="0"/>
              <a:t>File Layout</a:t>
            </a:r>
          </a:p>
          <a:p>
            <a:pPr marL="45720" indent="0">
              <a:buNone/>
            </a:pPr>
            <a:r>
              <a:rPr lang="en-US" dirty="0"/>
              <a:t>Business Rules</a:t>
            </a:r>
          </a:p>
          <a:p>
            <a:pPr marL="45720" indent="0">
              <a:buNone/>
            </a:pPr>
            <a:r>
              <a:rPr lang="en-US" dirty="0" smtClean="0"/>
              <a:t>Trainings</a:t>
            </a:r>
          </a:p>
          <a:p>
            <a:pPr marL="45720" indent="0">
              <a:buNone/>
            </a:pPr>
            <a:r>
              <a:rPr lang="en-US" dirty="0" smtClean="0"/>
              <a:t>Additional Links</a:t>
            </a:r>
          </a:p>
          <a:p>
            <a:pPr marL="45720" indent="0">
              <a:buNone/>
            </a:pPr>
            <a:r>
              <a:rPr lang="en-US" dirty="0"/>
              <a:t>	</a:t>
            </a:r>
            <a:r>
              <a:rPr lang="en-US" dirty="0" smtClean="0"/>
              <a:t>Business Rule 	Guidance </a:t>
            </a:r>
            <a:r>
              <a:rPr lang="en-US" cap="small" baseline="30000" dirty="0">
                <a:solidFill>
                  <a:srgbClr val="0000FF"/>
                </a:solidFill>
              </a:rPr>
              <a:t>NEW</a:t>
            </a:r>
          </a:p>
          <a:p>
            <a:pPr marL="45720" indent="0">
              <a:buNone/>
            </a:pPr>
            <a:endParaRPr lang="en-US" dirty="0" smtClean="0"/>
          </a:p>
        </p:txBody>
      </p:sp>
      <p:sp>
        <p:nvSpPr>
          <p:cNvPr id="3" name="Title 2"/>
          <p:cNvSpPr>
            <a:spLocks noGrp="1"/>
          </p:cNvSpPr>
          <p:nvPr>
            <p:ph type="title"/>
          </p:nvPr>
        </p:nvSpPr>
        <p:spPr/>
        <p:txBody>
          <a:bodyPr/>
          <a:lstStyle/>
          <a:p>
            <a:r>
              <a:rPr lang="en-US" dirty="0" smtClean="0"/>
              <a:t>RESOURCES</a:t>
            </a:r>
            <a:endParaRPr lang="en-US" dirty="0"/>
          </a:p>
        </p:txBody>
      </p:sp>
      <p:sp>
        <p:nvSpPr>
          <p:cNvPr id="6" name="Rectangle 5"/>
          <p:cNvSpPr/>
          <p:nvPr/>
        </p:nvSpPr>
        <p:spPr>
          <a:xfrm>
            <a:off x="376960" y="4993240"/>
            <a:ext cx="2129936" cy="33330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5373384" y="5159890"/>
            <a:ext cx="2176411" cy="6655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76006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5720" indent="0">
              <a:buNone/>
            </a:pPr>
            <a:r>
              <a:rPr lang="en-US" dirty="0" smtClean="0"/>
              <a:t>INTERCHANGES</a:t>
            </a:r>
          </a:p>
          <a:p>
            <a:pPr>
              <a:buFont typeface="Wingdings" panose="05000000000000000000" pitchFamily="2" charset="2"/>
              <a:buChar char="v"/>
            </a:pPr>
            <a:r>
              <a:rPr lang="en-US" dirty="0" smtClean="0">
                <a:solidFill>
                  <a:srgbClr val="00B050"/>
                </a:solidFill>
              </a:rPr>
              <a:t>Discipline Action</a:t>
            </a:r>
          </a:p>
          <a:p>
            <a:pPr lvl="1">
              <a:buFont typeface="Wingdings" panose="05000000000000000000" pitchFamily="2" charset="2"/>
              <a:buChar char="v"/>
            </a:pPr>
            <a:r>
              <a:rPr lang="en-US" sz="2400" dirty="0" smtClean="0">
                <a:solidFill>
                  <a:srgbClr val="00B050"/>
                </a:solidFill>
              </a:rPr>
              <a:t>Discipline Data</a:t>
            </a:r>
            <a:endParaRPr lang="en-US" sz="2400" b="0" dirty="0" smtClean="0">
              <a:solidFill>
                <a:srgbClr val="00B050"/>
              </a:solidFill>
            </a:endParaRPr>
          </a:p>
          <a:p>
            <a:pPr>
              <a:buFont typeface="Wingdings" panose="05000000000000000000" pitchFamily="2" charset="2"/>
              <a:buChar char="v"/>
            </a:pPr>
            <a:r>
              <a:rPr lang="en-US" dirty="0" smtClean="0">
                <a:solidFill>
                  <a:srgbClr val="7030A0"/>
                </a:solidFill>
              </a:rPr>
              <a:t>Student Demographics</a:t>
            </a:r>
          </a:p>
          <a:p>
            <a:pPr lvl="1">
              <a:buFont typeface="Wingdings" panose="05000000000000000000" pitchFamily="2" charset="2"/>
              <a:buChar char="v"/>
            </a:pPr>
            <a:r>
              <a:rPr lang="en-US" sz="2400" dirty="0" smtClean="0">
                <a:solidFill>
                  <a:srgbClr val="7030A0"/>
                </a:solidFill>
              </a:rPr>
              <a:t>Demographics</a:t>
            </a:r>
            <a:endParaRPr lang="en-US" sz="2400" b="0" dirty="0" smtClean="0">
              <a:solidFill>
                <a:srgbClr val="7030A0"/>
              </a:solidFill>
            </a:endParaRPr>
          </a:p>
          <a:p>
            <a:pPr>
              <a:buFont typeface="Wingdings" panose="05000000000000000000" pitchFamily="2" charset="2"/>
              <a:buChar char="v"/>
            </a:pPr>
            <a:r>
              <a:rPr lang="en-US" dirty="0" smtClean="0">
                <a:solidFill>
                  <a:srgbClr val="7030A0"/>
                </a:solidFill>
              </a:rPr>
              <a:t>Student School Association</a:t>
            </a:r>
          </a:p>
          <a:p>
            <a:pPr lvl="1">
              <a:buFont typeface="Wingdings" panose="05000000000000000000" pitchFamily="2" charset="2"/>
              <a:buChar char="v"/>
            </a:pPr>
            <a:r>
              <a:rPr lang="en-US" sz="2400" dirty="0" smtClean="0">
                <a:solidFill>
                  <a:srgbClr val="7030A0"/>
                </a:solidFill>
              </a:rPr>
              <a:t>Grades</a:t>
            </a:r>
            <a:endParaRPr lang="en-US" sz="2400" b="0" dirty="0" smtClean="0">
              <a:solidFill>
                <a:srgbClr val="7030A0"/>
              </a:solidFill>
            </a:endParaRPr>
          </a:p>
          <a:p>
            <a:pPr>
              <a:buFont typeface="Wingdings" panose="05000000000000000000" pitchFamily="2" charset="2"/>
              <a:buChar char="v"/>
            </a:pPr>
            <a:r>
              <a:rPr lang="en-US" dirty="0" smtClean="0">
                <a:solidFill>
                  <a:srgbClr val="0070C0"/>
                </a:solidFill>
              </a:rPr>
              <a:t>IEP Participation</a:t>
            </a:r>
          </a:p>
          <a:p>
            <a:pPr lvl="1">
              <a:buFont typeface="Wingdings" panose="05000000000000000000" pitchFamily="2" charset="2"/>
              <a:buChar char="v"/>
            </a:pPr>
            <a:r>
              <a:rPr lang="en-US" sz="2400" dirty="0" smtClean="0">
                <a:solidFill>
                  <a:srgbClr val="0070C0"/>
                </a:solidFill>
              </a:rPr>
              <a:t>Primary Disability </a:t>
            </a:r>
            <a:endParaRPr lang="en-US" sz="2400" b="0" dirty="0" smtClean="0">
              <a:solidFill>
                <a:srgbClr val="0070C0"/>
              </a:solidFill>
            </a:endParaRPr>
          </a:p>
          <a:p>
            <a:pPr>
              <a:buFont typeface="Wingdings" panose="05000000000000000000" pitchFamily="2" charset="2"/>
              <a:buChar char="v"/>
            </a:pPr>
            <a:endParaRPr lang="en-US" sz="2800" b="0" dirty="0" smtClean="0"/>
          </a:p>
        </p:txBody>
      </p:sp>
      <p:sp>
        <p:nvSpPr>
          <p:cNvPr id="5" name="Title 4"/>
          <p:cNvSpPr>
            <a:spLocks noGrp="1"/>
          </p:cNvSpPr>
          <p:nvPr>
            <p:ph type="title"/>
          </p:nvPr>
        </p:nvSpPr>
        <p:spPr/>
        <p:txBody>
          <a:bodyPr>
            <a:normAutofit fontScale="90000"/>
          </a:bodyPr>
          <a:lstStyle/>
          <a:p>
            <a:r>
              <a:rPr lang="en-US" sz="3200" dirty="0" smtClean="0">
                <a:latin typeface="Palatino Linotype" panose="02040502050505030304" pitchFamily="18" charset="0"/>
              </a:rPr>
              <a:t>Interchanges that make up the </a:t>
            </a:r>
            <a:br>
              <a:rPr lang="en-US" sz="3200" dirty="0" smtClean="0">
                <a:latin typeface="Palatino Linotype" panose="02040502050505030304" pitchFamily="18" charset="0"/>
              </a:rPr>
            </a:br>
            <a:r>
              <a:rPr lang="en-US" sz="3200" dirty="0" smtClean="0">
                <a:latin typeface="Palatino Linotype" panose="02040502050505030304" pitchFamily="18" charset="0"/>
              </a:rPr>
              <a:t>Special Education Discipline Snapshot</a:t>
            </a:r>
            <a:endParaRPr lang="en-US" sz="3200" dirty="0">
              <a:latin typeface="Palatino Linotype" panose="02040502050505030304" pitchFamily="18" charset="0"/>
            </a:endParaRPr>
          </a:p>
        </p:txBody>
      </p:sp>
      <p:pic>
        <p:nvPicPr>
          <p:cNvPr id="8" name="Content Placeholder 7"/>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35747"/>
          <a:stretch/>
        </p:blipFill>
        <p:spPr>
          <a:xfrm>
            <a:off x="6703949" y="3271271"/>
            <a:ext cx="1841500" cy="1592263"/>
          </a:xfrm>
        </p:spPr>
      </p:pic>
      <p:sp>
        <p:nvSpPr>
          <p:cNvPr id="10" name="Rectangle 9"/>
          <p:cNvSpPr/>
          <p:nvPr/>
        </p:nvSpPr>
        <p:spPr>
          <a:xfrm>
            <a:off x="3477904" y="5141228"/>
            <a:ext cx="5526641"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Special education discipline </a:t>
            </a:r>
            <a:endParaRPr lang="en-U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endParaRPr>
          </a:p>
        </p:txBody>
      </p:sp>
      <p:sp>
        <p:nvSpPr>
          <p:cNvPr id="7" name="Curved Down Arrow 6"/>
          <p:cNvSpPr/>
          <p:nvPr/>
        </p:nvSpPr>
        <p:spPr>
          <a:xfrm rot="1754777">
            <a:off x="4186793" y="1460794"/>
            <a:ext cx="4108862" cy="1282535"/>
          </a:xfrm>
          <a:prstGeom prst="curved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83671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8170" y="1126200"/>
            <a:ext cx="7886700" cy="5037025"/>
          </a:xfrm>
        </p:spPr>
        <p:txBody>
          <a:bodyPr/>
          <a:lstStyle/>
          <a:p>
            <a:pPr marL="0" indent="0">
              <a:buNone/>
            </a:pPr>
            <a:r>
              <a:rPr lang="en-US" dirty="0">
                <a:hlinkClick r:id="rId2"/>
              </a:rPr>
              <a:t>http://</a:t>
            </a:r>
            <a:r>
              <a:rPr lang="en-US" dirty="0" smtClean="0">
                <a:hlinkClick r:id="rId2"/>
              </a:rPr>
              <a:t>www.cde.state.co.us/datapipeline/2016-2017specialeducationdisciplinefilelayout</a:t>
            </a:r>
            <a:r>
              <a:rPr lang="en-US" dirty="0" smtClean="0"/>
              <a:t>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Special Education File Layout</a:t>
            </a:r>
            <a:endParaRPr lang="en-US" dirty="0"/>
          </a:p>
        </p:txBody>
      </p:sp>
      <p:pic>
        <p:nvPicPr>
          <p:cNvPr id="4" name="Picture 3"/>
          <p:cNvPicPr>
            <a:picLocks noChangeAspect="1"/>
          </p:cNvPicPr>
          <p:nvPr/>
        </p:nvPicPr>
        <p:blipFill rotWithShape="1">
          <a:blip r:embed="rId3"/>
          <a:srcRect l="2379" t="24242" r="2555" b="6061"/>
          <a:stretch/>
        </p:blipFill>
        <p:spPr>
          <a:xfrm>
            <a:off x="289560" y="2118360"/>
            <a:ext cx="8503920" cy="3505200"/>
          </a:xfrm>
          <a:prstGeom prst="rect">
            <a:avLst/>
          </a:prstGeom>
        </p:spPr>
      </p:pic>
    </p:spTree>
    <p:extLst>
      <p:ext uri="{BB962C8B-B14F-4D97-AF65-F5344CB8AC3E}">
        <p14:creationId xmlns:p14="http://schemas.microsoft.com/office/powerpoint/2010/main" val="267545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to Remember </a:t>
            </a:r>
            <a:endParaRPr lang="en-US" dirty="0"/>
          </a:p>
        </p:txBody>
      </p:sp>
      <p:sp>
        <p:nvSpPr>
          <p:cNvPr id="6" name="Chevron 5"/>
          <p:cNvSpPr/>
          <p:nvPr/>
        </p:nvSpPr>
        <p:spPr>
          <a:xfrm>
            <a:off x="99169" y="894922"/>
            <a:ext cx="2635900" cy="391617"/>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Monday, April 3</a:t>
            </a:r>
            <a:r>
              <a:rPr lang="en-US" sz="1400" b="1" baseline="30000" dirty="0" smtClean="0">
                <a:solidFill>
                  <a:schemeClr val="tx1"/>
                </a:solidFill>
                <a:latin typeface="Trebuchet MS" panose="020B0603020202020204" pitchFamily="34" charset="0"/>
              </a:rPr>
              <a:t>rd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6" name="Rounded Rectangle 25"/>
          <p:cNvSpPr/>
          <p:nvPr/>
        </p:nvSpPr>
        <p:spPr>
          <a:xfrm>
            <a:off x="2809875" y="894922"/>
            <a:ext cx="5884675" cy="3991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Discipline Interchange  officially open</a:t>
            </a:r>
            <a:endParaRPr lang="en-US" sz="1500" dirty="0">
              <a:latin typeface="Trebuchet MS" panose="020B0603020202020204" pitchFamily="34" charset="0"/>
            </a:endParaRPr>
          </a:p>
        </p:txBody>
      </p:sp>
      <p:sp>
        <p:nvSpPr>
          <p:cNvPr id="20" name="Chevron 19"/>
          <p:cNvSpPr/>
          <p:nvPr/>
        </p:nvSpPr>
        <p:spPr>
          <a:xfrm>
            <a:off x="99169" y="1371045"/>
            <a:ext cx="2635900" cy="59091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Monday, May 8</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5" name="Rounded Rectangle 24"/>
          <p:cNvSpPr/>
          <p:nvPr/>
        </p:nvSpPr>
        <p:spPr>
          <a:xfrm>
            <a:off x="2809875" y="1380229"/>
            <a:ext cx="5870830" cy="5909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Trebuchet MS" panose="020B0603020202020204" pitchFamily="34" charset="0"/>
              </a:rPr>
              <a:t>Date by which the interchanges files must be uploaded: DISCIPLINE/IEP/STUDENT</a:t>
            </a:r>
          </a:p>
        </p:txBody>
      </p:sp>
      <p:sp>
        <p:nvSpPr>
          <p:cNvPr id="31" name="Chevron 30"/>
          <p:cNvSpPr/>
          <p:nvPr/>
        </p:nvSpPr>
        <p:spPr>
          <a:xfrm>
            <a:off x="99169" y="2040404"/>
            <a:ext cx="2573050" cy="491235"/>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Thursday, June 8</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2" name="Rounded Rectangle 31"/>
          <p:cNvSpPr/>
          <p:nvPr/>
        </p:nvSpPr>
        <p:spPr>
          <a:xfrm>
            <a:off x="2802952" y="2036629"/>
            <a:ext cx="5884675" cy="4987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Date by which the Admin Unit must generate a snapshot.  </a:t>
            </a:r>
            <a:endParaRPr lang="en-US" sz="1500" dirty="0">
              <a:latin typeface="Trebuchet MS" panose="020B0603020202020204" pitchFamily="34" charset="0"/>
            </a:endParaRPr>
          </a:p>
        </p:txBody>
      </p:sp>
      <p:sp>
        <p:nvSpPr>
          <p:cNvPr id="33" name="Chevron 32"/>
          <p:cNvSpPr/>
          <p:nvPr/>
        </p:nvSpPr>
        <p:spPr>
          <a:xfrm>
            <a:off x="99169" y="2628741"/>
            <a:ext cx="2635900" cy="475363"/>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Thursday, June 22</a:t>
            </a:r>
            <a:r>
              <a:rPr lang="en-US" sz="1400" b="1" baseline="30000" dirty="0" smtClean="0">
                <a:solidFill>
                  <a:schemeClr val="tx1"/>
                </a:solidFill>
                <a:latin typeface="Trebuchet MS" panose="020B0603020202020204" pitchFamily="34" charset="0"/>
              </a:rPr>
              <a:t>nd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4" name="Rounded Rectangle 33"/>
          <p:cNvSpPr/>
          <p:nvPr/>
        </p:nvSpPr>
        <p:spPr>
          <a:xfrm>
            <a:off x="2802952" y="2653406"/>
            <a:ext cx="5884675" cy="4753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Date by which 90% of total record count must be included in Discipline Action file</a:t>
            </a:r>
            <a:endParaRPr lang="en-US" sz="1500" dirty="0">
              <a:latin typeface="Trebuchet MS" panose="020B0603020202020204" pitchFamily="34" charset="0"/>
            </a:endParaRPr>
          </a:p>
        </p:txBody>
      </p:sp>
      <p:sp>
        <p:nvSpPr>
          <p:cNvPr id="35" name="Chevron 34"/>
          <p:cNvSpPr/>
          <p:nvPr/>
        </p:nvSpPr>
        <p:spPr>
          <a:xfrm>
            <a:off x="99169" y="3227158"/>
            <a:ext cx="2635900" cy="4460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Wednesday, July 12</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6" name="Rounded Rectangle 35"/>
          <p:cNvSpPr/>
          <p:nvPr/>
        </p:nvSpPr>
        <p:spPr>
          <a:xfrm>
            <a:off x="2796030" y="3235422"/>
            <a:ext cx="5884675" cy="4460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latin typeface="Trebuchet MS" panose="020B0603020202020204" pitchFamily="34" charset="0"/>
              </a:rPr>
              <a:t>Date by which </a:t>
            </a:r>
            <a:r>
              <a:rPr lang="en-US" sz="1500" dirty="0" smtClean="0">
                <a:latin typeface="Trebuchet MS" panose="020B0603020202020204" pitchFamily="34" charset="0"/>
              </a:rPr>
              <a:t>all Discipline Action Interchange errors must be resolved</a:t>
            </a:r>
            <a:endParaRPr lang="en-US" sz="1500" dirty="0">
              <a:latin typeface="Trebuchet MS" panose="020B0603020202020204" pitchFamily="34" charset="0"/>
            </a:endParaRPr>
          </a:p>
        </p:txBody>
      </p:sp>
      <p:sp>
        <p:nvSpPr>
          <p:cNvPr id="37" name="Chevron 36"/>
          <p:cNvSpPr/>
          <p:nvPr/>
        </p:nvSpPr>
        <p:spPr>
          <a:xfrm>
            <a:off x="99169" y="3734921"/>
            <a:ext cx="2635900" cy="59091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Tuesday, August 15</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8" name="Rounded Rectangle 37"/>
          <p:cNvSpPr/>
          <p:nvPr/>
        </p:nvSpPr>
        <p:spPr>
          <a:xfrm>
            <a:off x="2796029" y="3750711"/>
            <a:ext cx="5884675" cy="5909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Report review week: Districts must be available to make any changes in the interchange</a:t>
            </a:r>
            <a:endParaRPr lang="en-US" sz="1500" dirty="0">
              <a:latin typeface="Trebuchet MS" panose="020B0603020202020204" pitchFamily="34" charset="0"/>
            </a:endParaRPr>
          </a:p>
        </p:txBody>
      </p:sp>
      <p:sp>
        <p:nvSpPr>
          <p:cNvPr id="39" name="Chevron 38"/>
          <p:cNvSpPr/>
          <p:nvPr/>
        </p:nvSpPr>
        <p:spPr>
          <a:xfrm>
            <a:off x="99169" y="4387513"/>
            <a:ext cx="2635900" cy="666729"/>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Tuesday, August 23</a:t>
            </a:r>
            <a:r>
              <a:rPr lang="en-US" sz="1400" b="1" baseline="30000" dirty="0" smtClean="0">
                <a:solidFill>
                  <a:schemeClr val="tx1"/>
                </a:solidFill>
                <a:latin typeface="Trebuchet MS" panose="020B0603020202020204" pitchFamily="34" charset="0"/>
              </a:rPr>
              <a:t>rd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40" name="Rounded Rectangle 39"/>
          <p:cNvSpPr/>
          <p:nvPr/>
        </p:nvSpPr>
        <p:spPr>
          <a:xfrm>
            <a:off x="2796028" y="4446287"/>
            <a:ext cx="5884675" cy="6699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Date by which you must have generated a Complete Snapshot.  All data records are included, Interchange &amp; Snapshot Errors resolved</a:t>
            </a:r>
            <a:endParaRPr lang="en-US" sz="1500" dirty="0">
              <a:latin typeface="Trebuchet MS" panose="020B0603020202020204" pitchFamily="34" charset="0"/>
            </a:endParaRPr>
          </a:p>
        </p:txBody>
      </p:sp>
      <p:sp>
        <p:nvSpPr>
          <p:cNvPr id="41" name="Chevron 40"/>
          <p:cNvSpPr/>
          <p:nvPr/>
        </p:nvSpPr>
        <p:spPr>
          <a:xfrm>
            <a:off x="99169" y="5116282"/>
            <a:ext cx="2635900" cy="65627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Wednesday, August 16</a:t>
            </a:r>
            <a:r>
              <a:rPr lang="en-US" sz="1200" b="1" baseline="30000" dirty="0" smtClean="0">
                <a:solidFill>
                  <a:schemeClr val="tx1"/>
                </a:solidFill>
                <a:latin typeface="Trebuchet MS" panose="020B0603020202020204" pitchFamily="34" charset="0"/>
              </a:rPr>
              <a:t>th</a:t>
            </a:r>
            <a:r>
              <a:rPr lang="en-US" sz="1200" b="1" dirty="0" smtClean="0">
                <a:solidFill>
                  <a:schemeClr val="tx1"/>
                </a:solidFill>
                <a:latin typeface="Trebuchet MS" panose="020B0603020202020204" pitchFamily="34" charset="0"/>
              </a:rPr>
              <a:t> – Wednesday, August 23</a:t>
            </a:r>
            <a:r>
              <a:rPr lang="en-US" sz="1200" b="1" baseline="30000" dirty="0" smtClean="0">
                <a:solidFill>
                  <a:schemeClr val="tx1"/>
                </a:solidFill>
                <a:latin typeface="Trebuchet MS" panose="020B0603020202020204" pitchFamily="34" charset="0"/>
              </a:rPr>
              <a:t>rd</a:t>
            </a:r>
            <a:r>
              <a:rPr lang="en-US" sz="1200" b="1" dirty="0" smtClean="0">
                <a:solidFill>
                  <a:schemeClr val="tx1"/>
                </a:solidFill>
                <a:latin typeface="Trebuchet MS" panose="020B0603020202020204" pitchFamily="34" charset="0"/>
              </a:rPr>
              <a:t> </a:t>
            </a:r>
            <a:endParaRPr lang="en-US" sz="1200" b="1" dirty="0">
              <a:solidFill>
                <a:schemeClr val="tx1"/>
              </a:solidFill>
              <a:latin typeface="Trebuchet MS" panose="020B0603020202020204" pitchFamily="34" charset="0"/>
            </a:endParaRPr>
          </a:p>
        </p:txBody>
      </p:sp>
      <p:sp>
        <p:nvSpPr>
          <p:cNvPr id="42" name="Rounded Rectangle 41"/>
          <p:cNvSpPr/>
          <p:nvPr/>
        </p:nvSpPr>
        <p:spPr>
          <a:xfrm>
            <a:off x="2769605" y="5173048"/>
            <a:ext cx="5884675" cy="6622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Report Review Week. Districts need to be available to make any changes Admin Units deem necessary.</a:t>
            </a:r>
            <a:endParaRPr lang="en-US" sz="1500" dirty="0">
              <a:latin typeface="Trebuchet MS" panose="020B0603020202020204" pitchFamily="34" charset="0"/>
            </a:endParaRPr>
          </a:p>
        </p:txBody>
      </p:sp>
      <p:sp>
        <p:nvSpPr>
          <p:cNvPr id="21" name="Chevron 20"/>
          <p:cNvSpPr/>
          <p:nvPr/>
        </p:nvSpPr>
        <p:spPr>
          <a:xfrm>
            <a:off x="99169" y="5858175"/>
            <a:ext cx="2635900" cy="65627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Wednesday, August 23</a:t>
            </a:r>
            <a:r>
              <a:rPr lang="en-US" sz="1400" b="1" baseline="30000" dirty="0" smtClean="0">
                <a:solidFill>
                  <a:schemeClr val="tx1"/>
                </a:solidFill>
                <a:latin typeface="Trebuchet MS" panose="020B0603020202020204" pitchFamily="34" charset="0"/>
              </a:rPr>
              <a:t>rd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2" name="Rounded Rectangle 21"/>
          <p:cNvSpPr/>
          <p:nvPr/>
        </p:nvSpPr>
        <p:spPr>
          <a:xfrm>
            <a:off x="2769604" y="5881064"/>
            <a:ext cx="5884675" cy="6622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Final Data Approval and Report Submission</a:t>
            </a:r>
            <a:endParaRPr lang="en-US" sz="1500" dirty="0">
              <a:latin typeface="Trebuchet MS" panose="020B0603020202020204" pitchFamily="34" charset="0"/>
            </a:endParaRPr>
          </a:p>
        </p:txBody>
      </p:sp>
    </p:spTree>
    <p:extLst>
      <p:ext uri="{BB962C8B-B14F-4D97-AF65-F5344CB8AC3E}">
        <p14:creationId xmlns:p14="http://schemas.microsoft.com/office/powerpoint/2010/main" val="186902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000" dirty="0" smtClean="0">
                <a:solidFill>
                  <a:schemeClr val="bg2">
                    <a:lumMod val="25000"/>
                  </a:schemeClr>
                </a:solidFill>
              </a:rPr>
              <a:t>SNAPSHOT PROCESSES</a:t>
            </a:r>
            <a:endParaRPr lang="en-US" sz="4000" dirty="0">
              <a:solidFill>
                <a:schemeClr val="bg2">
                  <a:lumMod val="25000"/>
                </a:schemeClr>
              </a:solidFill>
            </a:endParaRPr>
          </a:p>
        </p:txBody>
      </p:sp>
    </p:spTree>
    <p:extLst>
      <p:ext uri="{BB962C8B-B14F-4D97-AF65-F5344CB8AC3E}">
        <p14:creationId xmlns:p14="http://schemas.microsoft.com/office/powerpoint/2010/main" val="3027171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0469" t="23886" r="21484" b="25781"/>
          <a:stretch/>
        </p:blipFill>
        <p:spPr bwMode="auto">
          <a:xfrm>
            <a:off x="1100159" y="1045844"/>
            <a:ext cx="8378621" cy="581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0" y="63268"/>
            <a:ext cx="8381260" cy="1054394"/>
          </a:xfrm>
        </p:spPr>
        <p:txBody>
          <a:bodyPr/>
          <a:lstStyle/>
          <a:p>
            <a:r>
              <a:rPr lang="en-US" sz="4000" dirty="0" smtClean="0">
                <a:latin typeface="Palatino Linotype" pitchFamily="18" charset="0"/>
              </a:rPr>
              <a:t>Accessing the Data Pipeline</a:t>
            </a:r>
            <a:endParaRPr lang="en-US" sz="4000" dirty="0">
              <a:latin typeface="Palatino Linotype" pitchFamily="18" charset="0"/>
            </a:endParaRPr>
          </a:p>
        </p:txBody>
      </p:sp>
      <p:sp>
        <p:nvSpPr>
          <p:cNvPr id="4" name="Footer Placeholder 3"/>
          <p:cNvSpPr>
            <a:spLocks noGrp="1"/>
          </p:cNvSpPr>
          <p:nvPr>
            <p:ph type="ftr" sz="quarter" idx="3"/>
          </p:nvPr>
        </p:nvSpPr>
        <p:spPr/>
        <p:txBody>
          <a:bodyPr/>
          <a:lstStyle/>
          <a:p>
            <a:fld id="{757A2F4E-5D54-B04B-91BD-7E78EE1FE9FD}" type="slidenum">
              <a:rPr lang="en-US" sz="1100" smtClean="0"/>
              <a:pPr/>
              <a:t>16</a:t>
            </a:fld>
            <a:endParaRPr lang="en-US" sz="1100" dirty="0" smtClean="0"/>
          </a:p>
        </p:txBody>
      </p:sp>
      <p:sp>
        <p:nvSpPr>
          <p:cNvPr id="7" name="TextBox 6"/>
          <p:cNvSpPr txBox="1"/>
          <p:nvPr/>
        </p:nvSpPr>
        <p:spPr>
          <a:xfrm>
            <a:off x="1794840" y="907206"/>
            <a:ext cx="7683940" cy="461665"/>
          </a:xfrm>
          <a:prstGeom prst="rect">
            <a:avLst/>
          </a:prstGeom>
          <a:solidFill>
            <a:schemeClr val="accent1">
              <a:lumMod val="20000"/>
              <a:lumOff val="80000"/>
            </a:schemeClr>
          </a:solidFill>
        </p:spPr>
        <p:txBody>
          <a:bodyPr wrap="square" rtlCol="0">
            <a:spAutoFit/>
          </a:bodyPr>
          <a:lstStyle/>
          <a:p>
            <a:r>
              <a:rPr lang="en-US" sz="2400" b="1" dirty="0" smtClean="0">
                <a:hlinkClick r:id="rId4"/>
              </a:rPr>
              <a:t>https://cdeapps.cde.state.co.us/index.html</a:t>
            </a:r>
            <a:r>
              <a:rPr lang="en-US" sz="2400" b="1" dirty="0" smtClean="0"/>
              <a:t> </a:t>
            </a:r>
            <a:endParaRPr lang="en-US" sz="2400" b="1" dirty="0"/>
          </a:p>
        </p:txBody>
      </p:sp>
      <p:sp>
        <p:nvSpPr>
          <p:cNvPr id="8" name="Left Arrow 7"/>
          <p:cNvSpPr/>
          <p:nvPr/>
        </p:nvSpPr>
        <p:spPr>
          <a:xfrm rot="10800000">
            <a:off x="168534" y="4937032"/>
            <a:ext cx="93162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0695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latin typeface="+mj-lt"/>
              </a:rPr>
              <a:t> </a:t>
            </a:r>
            <a:r>
              <a:rPr lang="en-US" sz="4000" dirty="0" smtClean="0">
                <a:latin typeface="Palatino Linotype" panose="02040502050505030304" pitchFamily="18" charset="0"/>
              </a:rPr>
              <a:t>Accessing the Data Pipeline</a:t>
            </a:r>
            <a:endParaRPr lang="en-US" sz="4000"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z="1100" smtClean="0"/>
              <a:pPr/>
              <a:t>17</a:t>
            </a:fld>
            <a:endParaRPr lang="en-US" sz="1100" dirty="0" smtClean="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09" t="10938" r="48047" b="50684"/>
          <a:stretch/>
        </p:blipFill>
        <p:spPr bwMode="auto">
          <a:xfrm>
            <a:off x="762000" y="1419225"/>
            <a:ext cx="5119255" cy="509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76907" y="4573192"/>
            <a:ext cx="4810125" cy="369332"/>
          </a:xfrm>
          <a:prstGeom prst="rect">
            <a:avLst/>
          </a:prstGeom>
          <a:solidFill>
            <a:srgbClr val="FFFF00"/>
          </a:solidFill>
          <a:ln>
            <a:solidFill>
              <a:srgbClr val="0000FF"/>
            </a:solidFill>
          </a:ln>
        </p:spPr>
        <p:txBody>
          <a:bodyPr wrap="square" rtlCol="0">
            <a:spAutoFit/>
          </a:bodyPr>
          <a:lstStyle/>
          <a:p>
            <a:r>
              <a:rPr lang="en-US" dirty="0" smtClean="0"/>
              <a:t>Email address associated with your IdM Group</a:t>
            </a:r>
            <a:endParaRPr lang="en-US" dirty="0"/>
          </a:p>
        </p:txBody>
      </p:sp>
      <p:sp>
        <p:nvSpPr>
          <p:cNvPr id="7" name="TextBox 6"/>
          <p:cNvSpPr txBox="1"/>
          <p:nvPr/>
        </p:nvSpPr>
        <p:spPr>
          <a:xfrm>
            <a:off x="2588634" y="5054766"/>
            <a:ext cx="4810125" cy="369332"/>
          </a:xfrm>
          <a:prstGeom prst="rect">
            <a:avLst/>
          </a:prstGeom>
          <a:solidFill>
            <a:srgbClr val="FFFF00"/>
          </a:solidFill>
          <a:ln>
            <a:solidFill>
              <a:srgbClr val="0000FF"/>
            </a:solidFill>
          </a:ln>
        </p:spPr>
        <p:txBody>
          <a:bodyPr wrap="square" rtlCol="0">
            <a:spAutoFit/>
          </a:bodyPr>
          <a:lstStyle/>
          <a:p>
            <a:r>
              <a:rPr lang="en-US" dirty="0" smtClean="0"/>
              <a:t>The password you created in IdM</a:t>
            </a:r>
            <a:endParaRPr lang="en-US" dirty="0"/>
          </a:p>
        </p:txBody>
      </p:sp>
    </p:spTree>
    <p:extLst>
      <p:ext uri="{BB962C8B-B14F-4D97-AF65-F5344CB8AC3E}">
        <p14:creationId xmlns:p14="http://schemas.microsoft.com/office/powerpoint/2010/main" val="2691254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3299" r="84202" b="48613"/>
          <a:stretch/>
        </p:blipFill>
        <p:spPr>
          <a:xfrm>
            <a:off x="445754" y="1732547"/>
            <a:ext cx="3947581" cy="3946358"/>
          </a:xfrm>
          <a:prstGeom prst="rect">
            <a:avLst/>
          </a:prstGeom>
        </p:spPr>
      </p:pic>
      <p:sp>
        <p:nvSpPr>
          <p:cNvPr id="3" name="Title 2"/>
          <p:cNvSpPr>
            <a:spLocks noGrp="1"/>
          </p:cNvSpPr>
          <p:nvPr>
            <p:ph type="title"/>
          </p:nvPr>
        </p:nvSpPr>
        <p:spPr/>
        <p:txBody>
          <a:bodyPr/>
          <a:lstStyle/>
          <a:p>
            <a:r>
              <a:rPr lang="en-US" dirty="0" smtClean="0"/>
              <a:t>Discipline</a:t>
            </a:r>
            <a:endParaRPr lang="en-US" dirty="0"/>
          </a:p>
        </p:txBody>
      </p:sp>
      <p:sp>
        <p:nvSpPr>
          <p:cNvPr id="5" name="Left Arrow 4"/>
          <p:cNvSpPr/>
          <p:nvPr/>
        </p:nvSpPr>
        <p:spPr>
          <a:xfrm>
            <a:off x="4525457" y="3370875"/>
            <a:ext cx="1874245" cy="7868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79944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090" y="1058974"/>
            <a:ext cx="7886700" cy="5037025"/>
          </a:xfrm>
        </p:spPr>
        <p:txBody>
          <a:bodyPr/>
          <a:lstStyle/>
          <a:p>
            <a:pPr marL="342900" indent="-342900">
              <a:buFont typeface="+mj-lt"/>
              <a:buAutoNum type="arabicPeriod"/>
            </a:pPr>
            <a:r>
              <a:rPr lang="en-US" sz="1800" dirty="0" smtClean="0"/>
              <a:t>Under </a:t>
            </a:r>
            <a:r>
              <a:rPr lang="en-US" sz="1800" b="1" dirty="0" smtClean="0">
                <a:solidFill>
                  <a:srgbClr val="101E8E"/>
                </a:solidFill>
              </a:rPr>
              <a:t>“Discipline”</a:t>
            </a:r>
          </a:p>
          <a:p>
            <a:pPr marL="342900" indent="-342900">
              <a:buFont typeface="+mj-lt"/>
              <a:buAutoNum type="arabicPeriod"/>
            </a:pPr>
            <a:r>
              <a:rPr lang="en-US" sz="1800" dirty="0" smtClean="0"/>
              <a:t>Choose </a:t>
            </a:r>
            <a:r>
              <a:rPr lang="en-US" sz="1800" b="1" i="1" dirty="0" smtClean="0">
                <a:solidFill>
                  <a:srgbClr val="101E8E"/>
                </a:solidFill>
              </a:rPr>
              <a:t>“Snapshot”</a:t>
            </a:r>
          </a:p>
          <a:p>
            <a:pPr marL="342900" indent="-342900">
              <a:buFont typeface="+mj-lt"/>
              <a:buAutoNum type="arabicPeriod"/>
            </a:pPr>
            <a:r>
              <a:rPr lang="en-US" sz="1800" dirty="0"/>
              <a:t>File </a:t>
            </a:r>
            <a:r>
              <a:rPr lang="en-US" sz="1800" dirty="0" smtClean="0"/>
              <a:t>Type</a:t>
            </a:r>
            <a:r>
              <a:rPr lang="en-US" sz="1800" dirty="0"/>
              <a:t> </a:t>
            </a:r>
            <a:r>
              <a:rPr lang="en-US" sz="1800" dirty="0" smtClean="0"/>
              <a:t>“</a:t>
            </a:r>
            <a:r>
              <a:rPr lang="en-US" sz="1800" b="1" i="1" dirty="0" smtClean="0">
                <a:solidFill>
                  <a:srgbClr val="101E8E"/>
                </a:solidFill>
              </a:rPr>
              <a:t>Special Education Discipline”</a:t>
            </a:r>
          </a:p>
          <a:p>
            <a:pPr marL="342900" indent="-342900">
              <a:buFont typeface="+mj-lt"/>
              <a:buAutoNum type="arabicPeriod"/>
            </a:pPr>
            <a:r>
              <a:rPr lang="en-US" sz="1800" b="1" i="1" dirty="0" smtClean="0">
                <a:solidFill>
                  <a:srgbClr val="101E8E"/>
                </a:solidFill>
              </a:rPr>
              <a:t>“Create Snapshot” </a:t>
            </a:r>
          </a:p>
          <a:p>
            <a:pPr marL="0" indent="0">
              <a:buNone/>
            </a:pPr>
            <a:r>
              <a:rPr lang="en-US" sz="1800" dirty="0" smtClean="0"/>
              <a:t>Expected Message: </a:t>
            </a:r>
            <a:r>
              <a:rPr lang="en-US" sz="1800" b="1" i="1" dirty="0" smtClean="0">
                <a:solidFill>
                  <a:srgbClr val="006600"/>
                </a:solidFill>
              </a:rPr>
              <a:t>Snapshot </a:t>
            </a:r>
            <a:r>
              <a:rPr lang="en-US" sz="1800" b="1" i="1" dirty="0">
                <a:solidFill>
                  <a:srgbClr val="006600"/>
                </a:solidFill>
              </a:rPr>
              <a:t>creation triggered and processing. A notification email will be sent upon completion.</a:t>
            </a:r>
            <a:endParaRPr lang="en-US" sz="1800" b="1" i="1" dirty="0" smtClean="0">
              <a:solidFill>
                <a:srgbClr val="006600"/>
              </a:solidFill>
            </a:endParaRPr>
          </a:p>
          <a:p>
            <a:endParaRPr lang="en-US" sz="1800" dirty="0" smtClean="0"/>
          </a:p>
          <a:p>
            <a:endParaRPr lang="en-US" dirty="0"/>
          </a:p>
          <a:p>
            <a:endParaRPr lang="en-US" dirty="0"/>
          </a:p>
        </p:txBody>
      </p:sp>
      <p:sp>
        <p:nvSpPr>
          <p:cNvPr id="3" name="Title 2"/>
          <p:cNvSpPr>
            <a:spLocks noGrp="1"/>
          </p:cNvSpPr>
          <p:nvPr>
            <p:ph type="title"/>
          </p:nvPr>
        </p:nvSpPr>
        <p:spPr/>
        <p:txBody>
          <a:bodyPr/>
          <a:lstStyle/>
          <a:p>
            <a:r>
              <a:rPr lang="en-US" dirty="0" smtClean="0"/>
              <a:t>Creating a Snapshot</a:t>
            </a:r>
            <a:endParaRPr lang="en-US" dirty="0"/>
          </a:p>
        </p:txBody>
      </p:sp>
      <p:pic>
        <p:nvPicPr>
          <p:cNvPr id="4" name="Picture 3"/>
          <p:cNvPicPr>
            <a:picLocks noChangeAspect="1"/>
          </p:cNvPicPr>
          <p:nvPr/>
        </p:nvPicPr>
        <p:blipFill rotWithShape="1">
          <a:blip r:embed="rId2"/>
          <a:srcRect t="23125" r="5140" b="36250"/>
          <a:stretch/>
        </p:blipFill>
        <p:spPr>
          <a:xfrm>
            <a:off x="0" y="3415318"/>
            <a:ext cx="8734689" cy="2680681"/>
          </a:xfrm>
          <a:prstGeom prst="rect">
            <a:avLst/>
          </a:prstGeom>
        </p:spPr>
      </p:pic>
      <p:cxnSp>
        <p:nvCxnSpPr>
          <p:cNvPr id="7" name="Straight Connector 6"/>
          <p:cNvCxnSpPr/>
          <p:nvPr/>
        </p:nvCxnSpPr>
        <p:spPr>
          <a:xfrm>
            <a:off x="5410200" y="5257800"/>
            <a:ext cx="716280" cy="9816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10200" y="5130925"/>
            <a:ext cx="755766" cy="1269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29993" y="4148460"/>
            <a:ext cx="301686" cy="369332"/>
          </a:xfrm>
          <a:prstGeom prst="rect">
            <a:avLst/>
          </a:prstGeom>
        </p:spPr>
        <p:txBody>
          <a:bodyPr wrap="none">
            <a:spAutoFit/>
          </a:bodyPr>
          <a:lstStyle/>
          <a:p>
            <a:r>
              <a:rPr lang="en-US" b="1" i="1" dirty="0">
                <a:solidFill>
                  <a:srgbClr val="101E8E"/>
                </a:solidFill>
              </a:rPr>
              <a:t>1</a:t>
            </a:r>
            <a:endParaRPr lang="en-US" dirty="0"/>
          </a:p>
        </p:txBody>
      </p:sp>
      <p:sp>
        <p:nvSpPr>
          <p:cNvPr id="16" name="Rectangle 15"/>
          <p:cNvSpPr/>
          <p:nvPr/>
        </p:nvSpPr>
        <p:spPr>
          <a:xfrm>
            <a:off x="629993" y="4570992"/>
            <a:ext cx="301686" cy="369332"/>
          </a:xfrm>
          <a:prstGeom prst="rect">
            <a:avLst/>
          </a:prstGeom>
        </p:spPr>
        <p:txBody>
          <a:bodyPr wrap="none">
            <a:spAutoFit/>
          </a:bodyPr>
          <a:lstStyle/>
          <a:p>
            <a:r>
              <a:rPr lang="en-US" b="1" i="1" dirty="0">
                <a:solidFill>
                  <a:srgbClr val="101E8E"/>
                </a:solidFill>
              </a:rPr>
              <a:t>2</a:t>
            </a:r>
            <a:endParaRPr lang="en-US" dirty="0"/>
          </a:p>
        </p:txBody>
      </p:sp>
      <p:sp>
        <p:nvSpPr>
          <p:cNvPr id="17" name="Rectangle 16"/>
          <p:cNvSpPr/>
          <p:nvPr/>
        </p:nvSpPr>
        <p:spPr>
          <a:xfrm>
            <a:off x="3732789" y="3963794"/>
            <a:ext cx="301686" cy="369332"/>
          </a:xfrm>
          <a:prstGeom prst="rect">
            <a:avLst/>
          </a:prstGeom>
        </p:spPr>
        <p:txBody>
          <a:bodyPr wrap="none">
            <a:spAutoFit/>
          </a:bodyPr>
          <a:lstStyle/>
          <a:p>
            <a:r>
              <a:rPr lang="en-US" b="1" i="1" dirty="0">
                <a:solidFill>
                  <a:srgbClr val="101E8E"/>
                </a:solidFill>
              </a:rPr>
              <a:t>3</a:t>
            </a:r>
            <a:endParaRPr lang="en-US" dirty="0"/>
          </a:p>
        </p:txBody>
      </p:sp>
      <p:sp>
        <p:nvSpPr>
          <p:cNvPr id="18" name="Rectangle 17"/>
          <p:cNvSpPr/>
          <p:nvPr/>
        </p:nvSpPr>
        <p:spPr>
          <a:xfrm>
            <a:off x="4131597" y="5396530"/>
            <a:ext cx="301686" cy="369332"/>
          </a:xfrm>
          <a:prstGeom prst="rect">
            <a:avLst/>
          </a:prstGeom>
        </p:spPr>
        <p:txBody>
          <a:bodyPr wrap="none">
            <a:spAutoFit/>
          </a:bodyPr>
          <a:lstStyle/>
          <a:p>
            <a:r>
              <a:rPr lang="en-US" b="1" i="1" dirty="0">
                <a:solidFill>
                  <a:srgbClr val="101E8E"/>
                </a:solidFill>
              </a:rPr>
              <a:t>4</a:t>
            </a:r>
            <a:endParaRPr lang="en-US" dirty="0"/>
          </a:p>
        </p:txBody>
      </p:sp>
    </p:spTree>
    <p:extLst>
      <p:ext uri="{BB962C8B-B14F-4D97-AF65-F5344CB8AC3E}">
        <p14:creationId xmlns:p14="http://schemas.microsoft.com/office/powerpoint/2010/main" val="3308547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210" y="1694965"/>
            <a:ext cx="4186445" cy="3041949"/>
          </a:xfrm>
          <a:prstGeom prst="rect">
            <a:avLst/>
          </a:prstGeom>
        </p:spPr>
      </p:pic>
    </p:spTree>
    <p:extLst>
      <p:ext uri="{BB962C8B-B14F-4D97-AF65-F5344CB8AC3E}">
        <p14:creationId xmlns:p14="http://schemas.microsoft.com/office/powerpoint/2010/main" val="2653986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7653" r="48322" b="29707"/>
          <a:stretch/>
        </p:blipFill>
        <p:spPr>
          <a:xfrm>
            <a:off x="358705" y="1006867"/>
            <a:ext cx="5428665" cy="3678149"/>
          </a:xfrm>
          <a:prstGeom prst="rect">
            <a:avLst/>
          </a:prstGeom>
        </p:spPr>
      </p:pic>
      <p:sp>
        <p:nvSpPr>
          <p:cNvPr id="3" name="Title 2"/>
          <p:cNvSpPr>
            <a:spLocks noGrp="1"/>
          </p:cNvSpPr>
          <p:nvPr>
            <p:ph type="title"/>
          </p:nvPr>
        </p:nvSpPr>
        <p:spPr/>
        <p:txBody>
          <a:bodyPr/>
          <a:lstStyle/>
          <a:p>
            <a:r>
              <a:rPr lang="en-US" dirty="0" smtClean="0"/>
              <a:t>Snapshot Created Email</a:t>
            </a:r>
            <a:endParaRPr lang="en-US" dirty="0"/>
          </a:p>
        </p:txBody>
      </p:sp>
      <p:sp>
        <p:nvSpPr>
          <p:cNvPr id="5" name="Rectangle 4"/>
          <p:cNvSpPr/>
          <p:nvPr/>
        </p:nvSpPr>
        <p:spPr>
          <a:xfrm>
            <a:off x="1041070" y="4819383"/>
            <a:ext cx="4572000" cy="1477328"/>
          </a:xfrm>
          <a:prstGeom prst="rect">
            <a:avLst/>
          </a:prstGeom>
        </p:spPr>
        <p:txBody>
          <a:bodyPr>
            <a:spAutoFit/>
          </a:bodyPr>
          <a:lstStyle/>
          <a:p>
            <a:pPr marL="285750" indent="-285750">
              <a:buFont typeface="Arial" panose="020B0604020202020204" pitchFamily="34" charset="0"/>
              <a:buChar char="•"/>
            </a:pPr>
            <a:r>
              <a:rPr lang="en-US" dirty="0" smtClean="0"/>
              <a:t>What does this email message tell me?</a:t>
            </a:r>
          </a:p>
          <a:p>
            <a:pPr marL="285750" indent="-285750">
              <a:buFont typeface="Arial" panose="020B0604020202020204" pitchFamily="34" charset="0"/>
              <a:buChar char="•"/>
            </a:pPr>
            <a:r>
              <a:rPr lang="en-US" dirty="0" smtClean="0"/>
              <a:t>0 Records were included in the Snapshot</a:t>
            </a:r>
          </a:p>
          <a:p>
            <a:pPr marL="285750" indent="-285750">
              <a:buFont typeface="Arial" panose="020B0604020202020204" pitchFamily="34" charset="0"/>
              <a:buChar char="•"/>
            </a:pPr>
            <a:r>
              <a:rPr lang="en-US" dirty="0" smtClean="0"/>
              <a:t>Check the District Activity Report</a:t>
            </a:r>
          </a:p>
          <a:p>
            <a:pPr marL="742950" lvl="1" indent="-285750">
              <a:buFont typeface="Arial" panose="020B0604020202020204" pitchFamily="34" charset="0"/>
              <a:buChar char="•"/>
            </a:pPr>
            <a:r>
              <a:rPr lang="en-US" dirty="0" smtClean="0"/>
              <a:t>Cognos</a:t>
            </a:r>
          </a:p>
          <a:p>
            <a:pPr marL="742950" lvl="1" indent="-285750">
              <a:buFont typeface="Arial" panose="020B0604020202020204" pitchFamily="34" charset="0"/>
              <a:buChar char="•"/>
            </a:pPr>
            <a:r>
              <a:rPr lang="en-US" dirty="0" smtClean="0"/>
              <a:t>Special Education</a:t>
            </a:r>
          </a:p>
        </p:txBody>
      </p:sp>
      <p:sp>
        <p:nvSpPr>
          <p:cNvPr id="6" name="Rectangle 5"/>
          <p:cNvSpPr/>
          <p:nvPr/>
        </p:nvSpPr>
        <p:spPr>
          <a:xfrm>
            <a:off x="448095" y="2845941"/>
            <a:ext cx="3476634" cy="2323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53649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0475" y="1174515"/>
            <a:ext cx="7886700" cy="4951043"/>
          </a:xfrm>
          <a:prstGeom prst="rect">
            <a:avLst/>
          </a:prstGeom>
        </p:spPr>
      </p:pic>
      <p:sp>
        <p:nvSpPr>
          <p:cNvPr id="3" name="Title 2"/>
          <p:cNvSpPr>
            <a:spLocks noGrp="1"/>
          </p:cNvSpPr>
          <p:nvPr>
            <p:ph type="title"/>
          </p:nvPr>
        </p:nvSpPr>
        <p:spPr/>
        <p:txBody>
          <a:bodyPr/>
          <a:lstStyle/>
          <a:p>
            <a:r>
              <a:rPr lang="en-US" dirty="0" smtClean="0"/>
              <a:t>Helpful Reports</a:t>
            </a:r>
            <a:endParaRPr lang="en-US" dirty="0"/>
          </a:p>
        </p:txBody>
      </p:sp>
      <p:sp>
        <p:nvSpPr>
          <p:cNvPr id="6" name="Rectangle 5"/>
          <p:cNvSpPr/>
          <p:nvPr/>
        </p:nvSpPr>
        <p:spPr>
          <a:xfrm>
            <a:off x="420474" y="4275848"/>
            <a:ext cx="7658250" cy="52666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420475" y="5563010"/>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420475" y="5000462"/>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420475" y="1180397"/>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74085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9797304"/>
              </p:ext>
            </p:extLst>
          </p:nvPr>
        </p:nvGraphicFramePr>
        <p:xfrm>
          <a:off x="628649" y="1201738"/>
          <a:ext cx="8135205" cy="2743200"/>
        </p:xfrm>
        <a:graphic>
          <a:graphicData uri="http://schemas.openxmlformats.org/drawingml/2006/table">
            <a:tbl>
              <a:tblPr firstRow="1" bandRow="1">
                <a:tableStyleId>{5C22544A-7EE6-4342-B048-85BDC9FD1C3A}</a:tableStyleId>
              </a:tblPr>
              <a:tblGrid>
                <a:gridCol w="705752"/>
                <a:gridCol w="2010378"/>
                <a:gridCol w="733926"/>
                <a:gridCol w="870283"/>
                <a:gridCol w="877419"/>
                <a:gridCol w="820197"/>
                <a:gridCol w="668596"/>
                <a:gridCol w="649705"/>
                <a:gridCol w="798949"/>
              </a:tblGrid>
              <a:tr h="370840">
                <a:tc>
                  <a:txBody>
                    <a:bodyPr/>
                    <a:lstStyle/>
                    <a:p>
                      <a:r>
                        <a:rPr lang="en-US" sz="1200" dirty="0" smtClean="0"/>
                        <a:t>District</a:t>
                      </a:r>
                      <a:endParaRPr lang="en-US" sz="1200" dirty="0"/>
                    </a:p>
                  </a:txBody>
                  <a:tcPr marL="82296" marR="82296"/>
                </a:tc>
                <a:tc>
                  <a:txBody>
                    <a:bodyPr/>
                    <a:lstStyle/>
                    <a:p>
                      <a:r>
                        <a:rPr lang="en-US" sz="1200" dirty="0" smtClean="0"/>
                        <a:t>File</a:t>
                      </a:r>
                      <a:endParaRPr lang="en-US" sz="1200" dirty="0"/>
                    </a:p>
                  </a:txBody>
                  <a:tcPr marL="82296" marR="82296"/>
                </a:tc>
                <a:tc>
                  <a:txBody>
                    <a:bodyPr/>
                    <a:lstStyle/>
                    <a:p>
                      <a:r>
                        <a:rPr lang="en-US" sz="1200" dirty="0" err="1" smtClean="0"/>
                        <a:t>BatchID</a:t>
                      </a:r>
                      <a:endParaRPr lang="en-US" sz="1200" dirty="0"/>
                    </a:p>
                  </a:txBody>
                  <a:tcPr marL="82296" marR="82296"/>
                </a:tc>
                <a:tc>
                  <a:txBody>
                    <a:bodyPr/>
                    <a:lstStyle/>
                    <a:p>
                      <a:r>
                        <a:rPr lang="en-US" sz="1200" dirty="0" smtClean="0"/>
                        <a:t>Submitter</a:t>
                      </a:r>
                      <a:endParaRPr lang="en-US" sz="1200" dirty="0"/>
                    </a:p>
                  </a:txBody>
                  <a:tcPr marL="82296" marR="82296"/>
                </a:tc>
                <a:tc>
                  <a:txBody>
                    <a:bodyPr/>
                    <a:lstStyle/>
                    <a:p>
                      <a:r>
                        <a:rPr lang="en-US" sz="1200" dirty="0" smtClean="0"/>
                        <a:t>Date</a:t>
                      </a:r>
                      <a:r>
                        <a:rPr lang="en-US" sz="1200" baseline="0" dirty="0" smtClean="0"/>
                        <a:t> Processed</a:t>
                      </a:r>
                      <a:endParaRPr lang="en-US" sz="1200" dirty="0"/>
                    </a:p>
                  </a:txBody>
                  <a:tcPr marL="82296" marR="82296"/>
                </a:tc>
                <a:tc>
                  <a:txBody>
                    <a:bodyPr/>
                    <a:lstStyle/>
                    <a:p>
                      <a:r>
                        <a:rPr lang="en-US" sz="1200" dirty="0" smtClean="0"/>
                        <a:t>Processed Indicator</a:t>
                      </a:r>
                      <a:endParaRPr lang="en-US" sz="1200" dirty="0"/>
                    </a:p>
                  </a:txBody>
                  <a:tcPr marL="82296" marR="82296"/>
                </a:tc>
                <a:tc>
                  <a:txBody>
                    <a:bodyPr/>
                    <a:lstStyle/>
                    <a:p>
                      <a:r>
                        <a:rPr lang="en-US" sz="1200" dirty="0" smtClean="0"/>
                        <a:t># of Records</a:t>
                      </a:r>
                      <a:endParaRPr lang="en-US" sz="1200" dirty="0"/>
                    </a:p>
                  </a:txBody>
                  <a:tcPr marL="82296" marR="82296"/>
                </a:tc>
                <a:tc>
                  <a:txBody>
                    <a:bodyPr/>
                    <a:lstStyle/>
                    <a:p>
                      <a:r>
                        <a:rPr lang="en-US" sz="1200" dirty="0" smtClean="0"/>
                        <a:t># of Errors</a:t>
                      </a:r>
                      <a:endParaRPr lang="en-US" sz="1200" dirty="0"/>
                    </a:p>
                  </a:txBody>
                  <a:tcPr marL="82296" marR="82296"/>
                </a:tc>
                <a:tc>
                  <a:txBody>
                    <a:bodyPr/>
                    <a:lstStyle/>
                    <a:p>
                      <a:r>
                        <a:rPr lang="en-US" sz="1200" dirty="0" smtClean="0"/>
                        <a:t># of Warnings</a:t>
                      </a:r>
                      <a:endParaRPr lang="en-US" sz="1200" dirty="0"/>
                    </a:p>
                  </a:txBody>
                  <a:tcPr marL="82296" marR="82296"/>
                </a:tc>
              </a:tr>
              <a:tr h="370840">
                <a:tc>
                  <a:txBody>
                    <a:bodyPr/>
                    <a:lstStyle/>
                    <a:p>
                      <a:r>
                        <a:rPr lang="en-US" sz="1200" dirty="0" smtClean="0"/>
                        <a:t>0900</a:t>
                      </a:r>
                      <a:endParaRPr lang="en-US" sz="1200" dirty="0"/>
                    </a:p>
                  </a:txBody>
                  <a:tcPr marL="82296" marR="82296"/>
                </a:tc>
                <a:tc>
                  <a:txBody>
                    <a:bodyPr/>
                    <a:lstStyle/>
                    <a:p>
                      <a:r>
                        <a:rPr lang="en-US" sz="1200" dirty="0" smtClean="0"/>
                        <a:t>Discipline Action</a:t>
                      </a:r>
                      <a:endParaRPr lang="en-US" sz="1200" dirty="0"/>
                    </a:p>
                  </a:txBody>
                  <a:tcPr marL="82296" marR="82296"/>
                </a:tc>
                <a:tc>
                  <a:txBody>
                    <a:bodyPr/>
                    <a:lstStyle/>
                    <a:p>
                      <a:r>
                        <a:rPr lang="en-US" sz="1200" dirty="0" smtClean="0"/>
                        <a:t>46844</a:t>
                      </a:r>
                      <a:endParaRPr lang="en-US" sz="1200" dirty="0"/>
                    </a:p>
                  </a:txBody>
                  <a:tcPr marL="82296" marR="82296"/>
                </a:tc>
                <a:tc>
                  <a:txBody>
                    <a:bodyPr/>
                    <a:lstStyle/>
                    <a:p>
                      <a:r>
                        <a:rPr lang="en-US" sz="1200" dirty="0" smtClean="0"/>
                        <a:t>Gleason_k@cde.state.co.us</a:t>
                      </a:r>
                      <a:endParaRPr lang="en-US" sz="1200" dirty="0"/>
                    </a:p>
                  </a:txBody>
                  <a:tcPr marL="82296" marR="82296"/>
                </a:tc>
                <a:tc>
                  <a:txBody>
                    <a:bodyPr/>
                    <a:lstStyle/>
                    <a:p>
                      <a:endParaRPr lang="en-US" sz="1200" dirty="0"/>
                    </a:p>
                  </a:txBody>
                  <a:tcPr marL="82296" marR="82296"/>
                </a:tc>
                <a:tc>
                  <a:txBody>
                    <a:bodyPr/>
                    <a:lstStyle/>
                    <a:p>
                      <a:r>
                        <a:rPr lang="en-US" sz="1200" dirty="0" smtClean="0"/>
                        <a:t>N</a:t>
                      </a:r>
                      <a:endParaRPr lang="en-US" sz="1200" dirty="0"/>
                    </a:p>
                  </a:txBody>
                  <a:tcPr marL="82296" marR="82296"/>
                </a:tc>
                <a:tc>
                  <a:txBody>
                    <a:bodyPr/>
                    <a:lstStyle/>
                    <a:p>
                      <a:r>
                        <a:rPr lang="en-US" sz="1200" dirty="0" smtClean="0"/>
                        <a:t>0</a:t>
                      </a:r>
                      <a:endParaRPr lang="en-US" sz="1200" dirty="0"/>
                    </a:p>
                  </a:txBody>
                  <a:tcPr marL="82296" marR="82296"/>
                </a:tc>
                <a:tc>
                  <a:txBody>
                    <a:bodyPr/>
                    <a:lstStyle/>
                    <a:p>
                      <a:r>
                        <a:rPr lang="en-US" sz="1200" dirty="0" smtClean="0"/>
                        <a:t>0</a:t>
                      </a:r>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0</a:t>
                      </a:r>
                    </a:p>
                    <a:p>
                      <a:endParaRPr lang="en-US" sz="1200" dirty="0"/>
                    </a:p>
                  </a:txBody>
                  <a:tcPr marL="82296" marR="82296"/>
                </a:tc>
              </a:tr>
              <a:tr h="370840">
                <a:tc>
                  <a:txBody>
                    <a:bodyPr/>
                    <a:lstStyle/>
                    <a:p>
                      <a:r>
                        <a:rPr lang="en-US" sz="1200" dirty="0" smtClean="0"/>
                        <a:t>0900</a:t>
                      </a:r>
                      <a:endParaRPr lang="en-US" sz="1200" dirty="0"/>
                    </a:p>
                  </a:txBody>
                  <a:tcPr marL="82296" marR="82296"/>
                </a:tc>
                <a:tc>
                  <a:txBody>
                    <a:bodyPr/>
                    <a:lstStyle/>
                    <a:p>
                      <a:r>
                        <a:rPr lang="en-US" sz="1200" dirty="0" smtClean="0"/>
                        <a:t>Student Demographic</a:t>
                      </a:r>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46747</a:t>
                      </a:r>
                    </a:p>
                    <a:p>
                      <a:endParaRPr lang="en-US" sz="1200" dirty="0"/>
                    </a:p>
                  </a:txBody>
                  <a:tcPr marL="82296" marR="82296"/>
                </a:tc>
                <a:tc>
                  <a:txBody>
                    <a:bodyPr/>
                    <a:lstStyle/>
                    <a:p>
                      <a:r>
                        <a:rPr lang="en-US" sz="1200" dirty="0" smtClean="0"/>
                        <a:t>Gleason_k@cde.state.co.us</a:t>
                      </a:r>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March 21, 2017 12:22 11:01 PM</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a:t>
                      </a:r>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74,035</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63</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0</a:t>
                      </a:r>
                    </a:p>
                    <a:p>
                      <a:endParaRPr lang="en-US" sz="1200" dirty="0"/>
                    </a:p>
                  </a:txBody>
                  <a:tcPr marL="82296" marR="82296"/>
                </a:tc>
              </a:tr>
              <a:tr h="370840">
                <a:tc>
                  <a:txBody>
                    <a:bodyPr/>
                    <a:lstStyle/>
                    <a:p>
                      <a:r>
                        <a:rPr lang="en-US" sz="1200" dirty="0" smtClean="0"/>
                        <a:t>0900</a:t>
                      </a:r>
                      <a:endParaRPr lang="en-US" sz="1200" dirty="0"/>
                    </a:p>
                  </a:txBody>
                  <a:tcPr marL="82296" marR="82296"/>
                </a:tc>
                <a:tc>
                  <a:txBody>
                    <a:bodyPr/>
                    <a:lstStyle/>
                    <a:p>
                      <a:r>
                        <a:rPr lang="en-US" sz="1200" dirty="0" smtClean="0"/>
                        <a:t>Student School</a:t>
                      </a:r>
                      <a:r>
                        <a:rPr lang="en-US" sz="1200" baseline="0" dirty="0" smtClean="0"/>
                        <a:t> Association</a:t>
                      </a:r>
                      <a:endParaRPr lang="en-US" sz="1200" dirty="0"/>
                    </a:p>
                  </a:txBody>
                  <a:tcPr marL="82296" marR="82296"/>
                </a:tc>
                <a:tc>
                  <a:txBody>
                    <a:bodyPr/>
                    <a:lstStyle/>
                    <a:p>
                      <a:r>
                        <a:rPr lang="en-US" sz="1200" dirty="0" smtClean="0"/>
                        <a:t>46745</a:t>
                      </a:r>
                      <a:endParaRPr lang="en-US" sz="1200" dirty="0"/>
                    </a:p>
                  </a:txBody>
                  <a:tcPr marL="82296" marR="82296"/>
                </a:tc>
                <a:tc>
                  <a:txBody>
                    <a:bodyPr/>
                    <a:lstStyle/>
                    <a:p>
                      <a:r>
                        <a:rPr lang="en-US" sz="1200" dirty="0" smtClean="0"/>
                        <a:t>Gleason_k@cde.state.co.us</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March 21, 2017 19:59 AM</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a:t>
                      </a:r>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80,308</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2,327</a:t>
                      </a:r>
                    </a:p>
                    <a:p>
                      <a:endParaRPr lang="en-US" sz="1200" dirty="0"/>
                    </a:p>
                  </a:txBody>
                  <a:tcPr marL="82296" marR="8229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0</a:t>
                      </a:r>
                    </a:p>
                    <a:p>
                      <a:endParaRPr lang="en-US" sz="1200" dirty="0"/>
                    </a:p>
                  </a:txBody>
                  <a:tcPr marL="82296" marR="82296"/>
                </a:tc>
              </a:tr>
            </a:tbl>
          </a:graphicData>
        </a:graphic>
      </p:graphicFrame>
      <p:sp>
        <p:nvSpPr>
          <p:cNvPr id="3" name="Title 2"/>
          <p:cNvSpPr>
            <a:spLocks noGrp="1"/>
          </p:cNvSpPr>
          <p:nvPr>
            <p:ph type="title"/>
          </p:nvPr>
        </p:nvSpPr>
        <p:spPr/>
        <p:txBody>
          <a:bodyPr>
            <a:normAutofit/>
          </a:bodyPr>
          <a:lstStyle/>
          <a:p>
            <a:r>
              <a:rPr lang="en-US" dirty="0" smtClean="0"/>
              <a:t>District Activity Report</a:t>
            </a:r>
            <a:endParaRPr lang="en-US" dirty="0"/>
          </a:p>
        </p:txBody>
      </p:sp>
      <p:sp>
        <p:nvSpPr>
          <p:cNvPr id="5" name="TextBox 4"/>
          <p:cNvSpPr txBox="1"/>
          <p:nvPr/>
        </p:nvSpPr>
        <p:spPr>
          <a:xfrm>
            <a:off x="843966" y="4134672"/>
            <a:ext cx="7859731" cy="2031325"/>
          </a:xfrm>
          <a:prstGeom prst="rect">
            <a:avLst/>
          </a:prstGeom>
          <a:solidFill>
            <a:schemeClr val="accent4">
              <a:lumMod val="20000"/>
              <a:lumOff val="80000"/>
            </a:schemeClr>
          </a:solidFill>
        </p:spPr>
        <p:txBody>
          <a:bodyPr wrap="square" rtlCol="0">
            <a:spAutoFit/>
          </a:bodyPr>
          <a:lstStyle/>
          <a:p>
            <a:r>
              <a:rPr lang="en-US" dirty="0" smtClean="0"/>
              <a:t>Look for</a:t>
            </a:r>
          </a:p>
          <a:p>
            <a:pPr marL="285750" indent="-285750">
              <a:buFont typeface="Arial" panose="020B0604020202020204" pitchFamily="34" charset="0"/>
              <a:buChar char="•"/>
            </a:pPr>
            <a:r>
              <a:rPr lang="en-US" dirty="0" smtClean="0"/>
              <a:t>Submitted By - Not Loaded</a:t>
            </a:r>
          </a:p>
          <a:p>
            <a:pPr marL="285750" indent="-285750">
              <a:buFont typeface="Arial" panose="020B0604020202020204" pitchFamily="34" charset="0"/>
              <a:buChar char="•"/>
            </a:pPr>
            <a:r>
              <a:rPr lang="en-US" dirty="0" smtClean="0"/>
              <a:t>Date Processed – how does that coincide with when Snapshot was created?</a:t>
            </a:r>
          </a:p>
          <a:p>
            <a:pPr marL="285750" indent="-285750">
              <a:buFont typeface="Arial" panose="020B0604020202020204" pitchFamily="34" charset="0"/>
              <a:buChar char="•"/>
            </a:pPr>
            <a:r>
              <a:rPr lang="en-US" dirty="0" smtClean="0"/>
              <a:t>Processed Indicator Y or N</a:t>
            </a:r>
          </a:p>
          <a:p>
            <a:pPr marL="285750" indent="-285750">
              <a:buFont typeface="Arial" panose="020B0604020202020204" pitchFamily="34" charset="0"/>
              <a:buChar char="•"/>
            </a:pPr>
            <a:r>
              <a:rPr lang="en-US" dirty="0" smtClean="0"/>
              <a:t>Processed Indicator Y but Number of Records 0</a:t>
            </a:r>
          </a:p>
          <a:p>
            <a:pPr marL="285750" indent="-285750">
              <a:buFont typeface="Arial" panose="020B0604020202020204" pitchFamily="34" charset="0"/>
              <a:buChar char="•"/>
            </a:pPr>
            <a:r>
              <a:rPr lang="en-US" dirty="0" smtClean="0"/>
              <a:t>Number of Errors – if Discipline Errors check Excluded Report.  If student errors check with Submitter</a:t>
            </a:r>
            <a:endParaRPr lang="en-US" dirty="0"/>
          </a:p>
        </p:txBody>
      </p:sp>
      <p:sp>
        <p:nvSpPr>
          <p:cNvPr id="6" name="Left Arrow 5"/>
          <p:cNvSpPr/>
          <p:nvPr/>
        </p:nvSpPr>
        <p:spPr>
          <a:xfrm>
            <a:off x="5572203" y="1830833"/>
            <a:ext cx="54864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21539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srcRect t="18294" b="67431"/>
          <a:stretch/>
        </p:blipFill>
        <p:spPr>
          <a:xfrm>
            <a:off x="501081" y="1304925"/>
            <a:ext cx="8007179" cy="1581150"/>
          </a:xfrm>
          <a:prstGeom prst="rect">
            <a:avLst/>
          </a:prstGeom>
        </p:spPr>
      </p:pic>
      <p:sp>
        <p:nvSpPr>
          <p:cNvPr id="3" name="Title 2"/>
          <p:cNvSpPr>
            <a:spLocks noGrp="1"/>
          </p:cNvSpPr>
          <p:nvPr>
            <p:ph type="title"/>
          </p:nvPr>
        </p:nvSpPr>
        <p:spPr/>
        <p:txBody>
          <a:bodyPr/>
          <a:lstStyle/>
          <a:p>
            <a:r>
              <a:rPr lang="en-US" dirty="0" smtClean="0"/>
              <a:t>Uploading Discipline Action File</a:t>
            </a:r>
            <a:endParaRPr lang="en-US" dirty="0"/>
          </a:p>
        </p:txBody>
      </p:sp>
      <p:sp>
        <p:nvSpPr>
          <p:cNvPr id="5" name="TextBox 4"/>
          <p:cNvSpPr txBox="1"/>
          <p:nvPr/>
        </p:nvSpPr>
        <p:spPr>
          <a:xfrm>
            <a:off x="2892457" y="1629918"/>
            <a:ext cx="4979948" cy="3046988"/>
          </a:xfrm>
          <a:prstGeom prst="rect">
            <a:avLst/>
          </a:prstGeom>
          <a:solidFill>
            <a:schemeClr val="accent1">
              <a:lumMod val="20000"/>
              <a:lumOff val="80000"/>
            </a:schemeClr>
          </a:solidFill>
        </p:spPr>
        <p:txBody>
          <a:bodyPr wrap="square" rtlCol="0">
            <a:spAutoFit/>
          </a:bodyPr>
          <a:lstStyle/>
          <a:p>
            <a:r>
              <a:rPr lang="en-US" sz="2400" dirty="0" smtClean="0">
                <a:latin typeface="Trebuchet MS" panose="020B0603020202020204" pitchFamily="34" charset="0"/>
              </a:rPr>
              <a:t>The Data Pipeline will accept Excel, CSV, or Text Files.</a:t>
            </a:r>
          </a:p>
          <a:p>
            <a:endParaRPr lang="en-US" sz="2400" dirty="0" smtClean="0">
              <a:latin typeface="Trebuchet MS" panose="020B0603020202020204" pitchFamily="34" charset="0"/>
            </a:endParaRPr>
          </a:p>
          <a:p>
            <a:r>
              <a:rPr lang="en-US" sz="2400" dirty="0" smtClean="0">
                <a:latin typeface="Trebuchet MS" panose="020B0603020202020204" pitchFamily="34" charset="0"/>
              </a:rPr>
              <a:t>See </a:t>
            </a:r>
            <a:r>
              <a:rPr lang="en-US" sz="2400" i="1" dirty="0" smtClean="0">
                <a:solidFill>
                  <a:srgbClr val="101E8E"/>
                </a:solidFill>
                <a:latin typeface="Trebuchet MS" panose="020B0603020202020204" pitchFamily="34" charset="0"/>
              </a:rPr>
              <a:t>“How to load the Discipline file in Data Pipeline” </a:t>
            </a:r>
            <a:r>
              <a:rPr lang="en-US" sz="2400" dirty="0" smtClean="0">
                <a:latin typeface="Trebuchet MS" panose="020B0603020202020204" pitchFamily="34" charset="0"/>
              </a:rPr>
              <a:t>for additional information  </a:t>
            </a:r>
            <a:r>
              <a:rPr lang="en-US" sz="2400" dirty="0">
                <a:latin typeface="Trebuchet MS" panose="020B0603020202020204" pitchFamily="34" charset="0"/>
                <a:hlinkClick r:id="rId3"/>
              </a:rPr>
              <a:t>http://www.cde.state.co.us/displineinterchangefileuploadsteps</a:t>
            </a:r>
            <a:r>
              <a:rPr lang="en-US" sz="2400" dirty="0">
                <a:latin typeface="Trebuchet MS" panose="020B0603020202020204" pitchFamily="34" charset="0"/>
              </a:rPr>
              <a:t> </a:t>
            </a:r>
            <a:endParaRPr lang="en-US" sz="2400" dirty="0" smtClean="0">
              <a:latin typeface="Trebuchet MS" panose="020B0603020202020204" pitchFamily="34" charset="0"/>
            </a:endParaRPr>
          </a:p>
        </p:txBody>
      </p:sp>
      <p:sp>
        <p:nvSpPr>
          <p:cNvPr id="6" name="Left Arrow 5"/>
          <p:cNvSpPr/>
          <p:nvPr/>
        </p:nvSpPr>
        <p:spPr>
          <a:xfrm>
            <a:off x="1707962" y="2247900"/>
            <a:ext cx="548640" cy="3657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912441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3825" y="916650"/>
            <a:ext cx="7886700" cy="5037025"/>
          </a:xfrm>
        </p:spPr>
        <p:txBody>
          <a:bodyPr>
            <a:normAutofit/>
          </a:bodyPr>
          <a:lstStyle/>
          <a:p>
            <a:pPr marL="0" indent="0">
              <a:buNone/>
            </a:pPr>
            <a:r>
              <a:rPr lang="en-US" sz="2000" dirty="0" smtClean="0"/>
              <a:t>Since the file didn’t process it’s probably a good idea to run the file through Format Checker again  </a:t>
            </a:r>
          </a:p>
        </p:txBody>
      </p:sp>
      <p:sp>
        <p:nvSpPr>
          <p:cNvPr id="3" name="Title 2"/>
          <p:cNvSpPr>
            <a:spLocks noGrp="1"/>
          </p:cNvSpPr>
          <p:nvPr>
            <p:ph type="title"/>
          </p:nvPr>
        </p:nvSpPr>
        <p:spPr/>
        <p:txBody>
          <a:bodyPr/>
          <a:lstStyle/>
          <a:p>
            <a:r>
              <a:rPr lang="en-US" dirty="0" smtClean="0"/>
              <a:t>Format Checker</a:t>
            </a:r>
            <a:endParaRPr lang="en-US" dirty="0"/>
          </a:p>
        </p:txBody>
      </p:sp>
      <p:sp>
        <p:nvSpPr>
          <p:cNvPr id="5" name="Left Arrow 4"/>
          <p:cNvSpPr/>
          <p:nvPr/>
        </p:nvSpPr>
        <p:spPr>
          <a:xfrm rot="10800000">
            <a:off x="832885" y="2378858"/>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p:cNvPicPr>
            <a:picLocks noChangeAspect="1"/>
          </p:cNvPicPr>
          <p:nvPr/>
        </p:nvPicPr>
        <p:blipFill rotWithShape="1">
          <a:blip r:embed="rId2"/>
          <a:srcRect t="14063" r="50234" b="48242"/>
          <a:stretch/>
        </p:blipFill>
        <p:spPr>
          <a:xfrm>
            <a:off x="1705626" y="1783730"/>
            <a:ext cx="6067425" cy="3676650"/>
          </a:xfrm>
          <a:prstGeom prst="rect">
            <a:avLst/>
          </a:prstGeom>
        </p:spPr>
      </p:pic>
    </p:spTree>
    <p:extLst>
      <p:ext uri="{BB962C8B-B14F-4D97-AF65-F5344CB8AC3E}">
        <p14:creationId xmlns:p14="http://schemas.microsoft.com/office/powerpoint/2010/main" val="3045551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002375"/>
            <a:ext cx="7886700" cy="5037025"/>
          </a:xfrm>
        </p:spPr>
        <p:txBody>
          <a:bodyPr>
            <a:normAutofit/>
          </a:bodyPr>
          <a:lstStyle/>
          <a:p>
            <a:r>
              <a:rPr lang="en-US" sz="2000" dirty="0" smtClean="0">
                <a:solidFill>
                  <a:srgbClr val="00B050"/>
                </a:solidFill>
              </a:rPr>
              <a:t>Pass</a:t>
            </a:r>
            <a:r>
              <a:rPr lang="en-US" sz="2000" dirty="0" smtClean="0"/>
              <a:t> Result – Proceed to Step 2: </a:t>
            </a:r>
            <a:r>
              <a:rPr lang="en-US" sz="2000" i="1" dirty="0" smtClean="0">
                <a:solidFill>
                  <a:srgbClr val="101E8E"/>
                </a:solidFill>
              </a:rPr>
              <a:t>Data File Upload</a:t>
            </a:r>
          </a:p>
          <a:p>
            <a:r>
              <a:rPr lang="en-US" sz="2000" dirty="0" smtClean="0">
                <a:solidFill>
                  <a:srgbClr val="FF0000"/>
                </a:solidFill>
              </a:rPr>
              <a:t>Fail</a:t>
            </a:r>
            <a:r>
              <a:rPr lang="en-US" sz="2000" dirty="0" smtClean="0"/>
              <a:t> Result – check file against file layout. Upload the file to </a:t>
            </a:r>
            <a:r>
              <a:rPr lang="en-US" sz="2000" i="1" dirty="0">
                <a:solidFill>
                  <a:srgbClr val="101E8E"/>
                </a:solidFill>
              </a:rPr>
              <a:t>Format Checker </a:t>
            </a:r>
            <a:r>
              <a:rPr lang="en-US" sz="2000" dirty="0" smtClean="0"/>
              <a:t>until all fields = </a:t>
            </a:r>
            <a:r>
              <a:rPr lang="en-US" sz="2000" dirty="0">
                <a:solidFill>
                  <a:srgbClr val="00B050"/>
                </a:solidFill>
              </a:rPr>
              <a:t>Pass</a:t>
            </a:r>
          </a:p>
        </p:txBody>
      </p:sp>
      <p:sp>
        <p:nvSpPr>
          <p:cNvPr id="3" name="Title 2"/>
          <p:cNvSpPr>
            <a:spLocks noGrp="1"/>
          </p:cNvSpPr>
          <p:nvPr>
            <p:ph type="title"/>
          </p:nvPr>
        </p:nvSpPr>
        <p:spPr/>
        <p:txBody>
          <a:bodyPr/>
          <a:lstStyle/>
          <a:p>
            <a:r>
              <a:rPr lang="en-US" dirty="0" smtClean="0"/>
              <a:t>Format Checker Results</a:t>
            </a:r>
            <a:endParaRPr lang="en-US" dirty="0"/>
          </a:p>
        </p:txBody>
      </p:sp>
      <p:pic>
        <p:nvPicPr>
          <p:cNvPr id="4" name="Picture 3"/>
          <p:cNvPicPr>
            <a:picLocks noChangeAspect="1"/>
          </p:cNvPicPr>
          <p:nvPr/>
        </p:nvPicPr>
        <p:blipFill rotWithShape="1">
          <a:blip r:embed="rId3"/>
          <a:srcRect t="12012" r="4141" b="8691"/>
          <a:stretch/>
        </p:blipFill>
        <p:spPr>
          <a:xfrm>
            <a:off x="473323" y="2122303"/>
            <a:ext cx="6355981" cy="4206240"/>
          </a:xfrm>
          <a:prstGeom prst="rect">
            <a:avLst/>
          </a:prstGeom>
        </p:spPr>
      </p:pic>
      <p:sp>
        <p:nvSpPr>
          <p:cNvPr id="6" name="TextBox 5"/>
          <p:cNvSpPr txBox="1"/>
          <p:nvPr/>
        </p:nvSpPr>
        <p:spPr>
          <a:xfrm>
            <a:off x="6874643" y="4670320"/>
            <a:ext cx="1730740" cy="12003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dirty="0" smtClean="0"/>
              <a:t>e.g. Program Code is 4 bytes. File shows 10 bytes.  </a:t>
            </a:r>
            <a:endParaRPr lang="en-US" dirty="0"/>
          </a:p>
        </p:txBody>
      </p:sp>
      <p:sp>
        <p:nvSpPr>
          <p:cNvPr id="7" name="Left Arrow 6"/>
          <p:cNvSpPr/>
          <p:nvPr/>
        </p:nvSpPr>
        <p:spPr>
          <a:xfrm>
            <a:off x="6874643" y="4079399"/>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635307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3965" r="5703" b="47363"/>
          <a:stretch/>
        </p:blipFill>
        <p:spPr>
          <a:xfrm>
            <a:off x="1247781" y="3045196"/>
            <a:ext cx="7803808" cy="2560320"/>
          </a:xfrm>
          <a:prstGeom prst="rect">
            <a:avLst/>
          </a:prstGeom>
        </p:spPr>
      </p:pic>
      <p:sp>
        <p:nvSpPr>
          <p:cNvPr id="2" name="Content Placeholder 1"/>
          <p:cNvSpPr>
            <a:spLocks noGrp="1"/>
          </p:cNvSpPr>
          <p:nvPr>
            <p:ph idx="1"/>
          </p:nvPr>
        </p:nvSpPr>
        <p:spPr>
          <a:xfrm>
            <a:off x="123825" y="916650"/>
            <a:ext cx="7886700" cy="5037025"/>
          </a:xfrm>
        </p:spPr>
        <p:txBody>
          <a:bodyPr>
            <a:normAutofit/>
          </a:bodyPr>
          <a:lstStyle/>
          <a:p>
            <a:pPr>
              <a:lnSpc>
                <a:spcPct val="100000"/>
              </a:lnSpc>
              <a:spcBef>
                <a:spcPts val="0"/>
              </a:spcBef>
            </a:pPr>
            <a:r>
              <a:rPr lang="en-US" sz="1800" dirty="0" smtClean="0"/>
              <a:t>Once all fields </a:t>
            </a:r>
            <a:r>
              <a:rPr lang="en-US" sz="1800" dirty="0" smtClean="0">
                <a:solidFill>
                  <a:srgbClr val="00B050"/>
                </a:solidFill>
              </a:rPr>
              <a:t>Pass</a:t>
            </a:r>
            <a:r>
              <a:rPr lang="en-US" sz="1800" dirty="0" smtClean="0"/>
              <a:t> the </a:t>
            </a:r>
            <a:r>
              <a:rPr lang="en-US" sz="1800" i="1" dirty="0" smtClean="0">
                <a:solidFill>
                  <a:srgbClr val="101E8E"/>
                </a:solidFill>
              </a:rPr>
              <a:t>Format Checker, </a:t>
            </a:r>
            <a:r>
              <a:rPr lang="en-US" sz="1800" dirty="0" smtClean="0"/>
              <a:t>the file can be re-uploaded</a:t>
            </a:r>
          </a:p>
          <a:p>
            <a:pPr>
              <a:lnSpc>
                <a:spcPct val="100000"/>
              </a:lnSpc>
              <a:spcBef>
                <a:spcPts val="0"/>
              </a:spcBef>
            </a:pPr>
            <a:r>
              <a:rPr lang="en-US" sz="1800" dirty="0" smtClean="0"/>
              <a:t>Click on </a:t>
            </a:r>
            <a:r>
              <a:rPr lang="en-US" sz="1800" i="1" dirty="0">
                <a:solidFill>
                  <a:srgbClr val="101E8E"/>
                </a:solidFill>
              </a:rPr>
              <a:t>Data File </a:t>
            </a:r>
            <a:r>
              <a:rPr lang="en-US" sz="1800" i="1" dirty="0" smtClean="0">
                <a:solidFill>
                  <a:srgbClr val="101E8E"/>
                </a:solidFill>
              </a:rPr>
              <a:t>Upload</a:t>
            </a:r>
          </a:p>
          <a:p>
            <a:pPr>
              <a:lnSpc>
                <a:spcPct val="100000"/>
              </a:lnSpc>
              <a:spcBef>
                <a:spcPts val="0"/>
              </a:spcBef>
            </a:pPr>
            <a:r>
              <a:rPr lang="en-US" sz="1800" dirty="0"/>
              <a:t>Locate File</a:t>
            </a:r>
          </a:p>
          <a:p>
            <a:pPr>
              <a:lnSpc>
                <a:spcPct val="100000"/>
              </a:lnSpc>
              <a:spcBef>
                <a:spcPts val="0"/>
              </a:spcBef>
            </a:pPr>
            <a:r>
              <a:rPr lang="en-US" sz="1800" dirty="0"/>
              <a:t>Choose </a:t>
            </a:r>
            <a:r>
              <a:rPr lang="en-US" sz="1800" i="1" dirty="0" smtClean="0">
                <a:solidFill>
                  <a:srgbClr val="101E8E"/>
                </a:solidFill>
              </a:rPr>
              <a:t>Replace</a:t>
            </a:r>
          </a:p>
          <a:p>
            <a:pPr>
              <a:lnSpc>
                <a:spcPct val="100000"/>
              </a:lnSpc>
              <a:spcBef>
                <a:spcPts val="0"/>
              </a:spcBef>
            </a:pPr>
            <a:r>
              <a:rPr lang="en-US" sz="1800" dirty="0"/>
              <a:t>Hit</a:t>
            </a:r>
            <a:r>
              <a:rPr lang="en-US" sz="1800" i="1" dirty="0" smtClean="0">
                <a:solidFill>
                  <a:srgbClr val="101E8E"/>
                </a:solidFill>
              </a:rPr>
              <a:t> </a:t>
            </a:r>
            <a:r>
              <a:rPr lang="en-US" sz="1800" i="1" dirty="0" smtClean="0">
                <a:solidFill>
                  <a:srgbClr val="00B050"/>
                </a:solidFill>
              </a:rPr>
              <a:t>Submit</a:t>
            </a:r>
          </a:p>
          <a:p>
            <a:pPr>
              <a:lnSpc>
                <a:spcPct val="100000"/>
              </a:lnSpc>
              <a:spcBef>
                <a:spcPts val="0"/>
              </a:spcBef>
            </a:pPr>
            <a:r>
              <a:rPr lang="en-US" sz="1800" dirty="0" smtClean="0"/>
              <a:t>Note message in green below.  A </a:t>
            </a:r>
            <a:r>
              <a:rPr lang="en-US" sz="1800" i="1" dirty="0" smtClean="0">
                <a:solidFill>
                  <a:srgbClr val="101E8E"/>
                </a:solidFill>
              </a:rPr>
              <a:t>Batch ID </a:t>
            </a:r>
            <a:r>
              <a:rPr lang="en-US" sz="1800" dirty="0" smtClean="0"/>
              <a:t>will be created. </a:t>
            </a:r>
            <a:endParaRPr lang="en-US" sz="1800" i="1" dirty="0" smtClean="0">
              <a:solidFill>
                <a:srgbClr val="101E8E"/>
              </a:solidFill>
            </a:endParaRPr>
          </a:p>
          <a:p>
            <a:pPr>
              <a:lnSpc>
                <a:spcPct val="100000"/>
              </a:lnSpc>
              <a:spcBef>
                <a:spcPts val="0"/>
              </a:spcBef>
            </a:pPr>
            <a:endParaRPr lang="en-US" sz="1800" dirty="0" smtClean="0"/>
          </a:p>
        </p:txBody>
      </p:sp>
      <p:sp>
        <p:nvSpPr>
          <p:cNvPr id="3" name="Title 2"/>
          <p:cNvSpPr>
            <a:spLocks noGrp="1"/>
          </p:cNvSpPr>
          <p:nvPr>
            <p:ph type="title"/>
          </p:nvPr>
        </p:nvSpPr>
        <p:spPr/>
        <p:txBody>
          <a:bodyPr/>
          <a:lstStyle/>
          <a:p>
            <a:r>
              <a:rPr lang="en-US" dirty="0" smtClean="0"/>
              <a:t>Data File Upload</a:t>
            </a:r>
            <a:endParaRPr lang="en-US" dirty="0"/>
          </a:p>
        </p:txBody>
      </p:sp>
      <p:sp>
        <p:nvSpPr>
          <p:cNvPr id="5" name="Left Arrow 4"/>
          <p:cNvSpPr/>
          <p:nvPr/>
        </p:nvSpPr>
        <p:spPr>
          <a:xfrm rot="10800000">
            <a:off x="449586" y="3553831"/>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Left Arrow 7"/>
          <p:cNvSpPr/>
          <p:nvPr/>
        </p:nvSpPr>
        <p:spPr>
          <a:xfrm>
            <a:off x="4679150" y="5003100"/>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0" name="Straight Arrow Connector 9"/>
          <p:cNvCxnSpPr/>
          <p:nvPr/>
        </p:nvCxnSpPr>
        <p:spPr>
          <a:xfrm>
            <a:off x="3476625" y="2896124"/>
            <a:ext cx="809625" cy="6286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381751" y="3524774"/>
            <a:ext cx="514350" cy="32332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523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Email Notification (DISTRICT)</a:t>
            </a:r>
            <a:endParaRPr lang="en-US" dirty="0"/>
          </a:p>
        </p:txBody>
      </p:sp>
      <p:pic>
        <p:nvPicPr>
          <p:cNvPr id="2" name="Picture 1"/>
          <p:cNvPicPr>
            <a:picLocks noChangeAspect="1"/>
          </p:cNvPicPr>
          <p:nvPr/>
        </p:nvPicPr>
        <p:blipFill rotWithShape="1">
          <a:blip r:embed="rId3"/>
          <a:srcRect t="14711" r="51456" b="48026"/>
          <a:stretch/>
        </p:blipFill>
        <p:spPr>
          <a:xfrm>
            <a:off x="350783" y="1208690"/>
            <a:ext cx="5955424" cy="3520966"/>
          </a:xfrm>
          <a:prstGeom prst="rect">
            <a:avLst/>
          </a:prstGeom>
        </p:spPr>
      </p:pic>
      <p:sp>
        <p:nvSpPr>
          <p:cNvPr id="4" name="TextBox 3"/>
          <p:cNvSpPr txBox="1"/>
          <p:nvPr/>
        </p:nvSpPr>
        <p:spPr>
          <a:xfrm>
            <a:off x="914400" y="4952144"/>
            <a:ext cx="7164324" cy="923330"/>
          </a:xfrm>
          <a:prstGeom prst="rect">
            <a:avLst/>
          </a:prstGeom>
          <a:noFill/>
        </p:spPr>
        <p:txBody>
          <a:bodyPr wrap="square" rtlCol="0">
            <a:spAutoFit/>
          </a:bodyPr>
          <a:lstStyle/>
          <a:p>
            <a:r>
              <a:rPr lang="en-US" dirty="0" smtClean="0"/>
              <a:t>Can the respondent with the SPI role see this email? No the District respondent will have to notify the Admin Unit the file was successfully uploaded. The AU can then take another snapshot.  </a:t>
            </a:r>
            <a:endParaRPr lang="en-US" dirty="0"/>
          </a:p>
        </p:txBody>
      </p:sp>
      <p:sp>
        <p:nvSpPr>
          <p:cNvPr id="5" name="Rectangle 4"/>
          <p:cNvSpPr/>
          <p:nvPr/>
        </p:nvSpPr>
        <p:spPr>
          <a:xfrm>
            <a:off x="658740" y="3298004"/>
            <a:ext cx="3476634" cy="2323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62687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Email Notification (SNAPSHOT)</a:t>
            </a:r>
            <a:endParaRPr lang="en-US" dirty="0"/>
          </a:p>
        </p:txBody>
      </p:sp>
      <p:sp>
        <p:nvSpPr>
          <p:cNvPr id="4" name="TextBox 3"/>
          <p:cNvSpPr txBox="1"/>
          <p:nvPr/>
        </p:nvSpPr>
        <p:spPr>
          <a:xfrm>
            <a:off x="554804" y="4952144"/>
            <a:ext cx="8085762" cy="923330"/>
          </a:xfrm>
          <a:prstGeom prst="rect">
            <a:avLst/>
          </a:prstGeom>
          <a:noFill/>
        </p:spPr>
        <p:txBody>
          <a:bodyPr wrap="square" rtlCol="0">
            <a:spAutoFit/>
          </a:bodyPr>
          <a:lstStyle/>
          <a:p>
            <a:r>
              <a:rPr lang="en-US" dirty="0" smtClean="0"/>
              <a:t>What does this email tell me? </a:t>
            </a:r>
          </a:p>
          <a:p>
            <a:r>
              <a:rPr lang="en-US" dirty="0" smtClean="0"/>
              <a:t>I know there are 583 records uploaded but only 572 are included in the snapshot.  Either there are interchange errors or data doesn’t meet the Snapshot criteria</a:t>
            </a:r>
            <a:endParaRPr lang="en-US" dirty="0"/>
          </a:p>
        </p:txBody>
      </p:sp>
      <p:pic>
        <p:nvPicPr>
          <p:cNvPr id="6" name="Picture 5"/>
          <p:cNvPicPr>
            <a:picLocks noChangeAspect="1"/>
          </p:cNvPicPr>
          <p:nvPr/>
        </p:nvPicPr>
        <p:blipFill rotWithShape="1">
          <a:blip r:embed="rId3"/>
          <a:srcRect l="-257" t="14711" r="39034" b="45356"/>
          <a:stretch/>
        </p:blipFill>
        <p:spPr>
          <a:xfrm>
            <a:off x="379896" y="1030014"/>
            <a:ext cx="7510955" cy="3773214"/>
          </a:xfrm>
          <a:prstGeom prst="rect">
            <a:avLst/>
          </a:prstGeom>
        </p:spPr>
      </p:pic>
    </p:spTree>
    <p:extLst>
      <p:ext uri="{BB962C8B-B14F-4D97-AF65-F5344CB8AC3E}">
        <p14:creationId xmlns:p14="http://schemas.microsoft.com/office/powerpoint/2010/main" val="4164936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2016-2017 Special Education </a:t>
            </a:r>
            <a:r>
              <a:rPr lang="en-US" dirty="0"/>
              <a:t>Discipline Snapshot </a:t>
            </a:r>
            <a:r>
              <a:rPr lang="en-US" dirty="0">
                <a:hlinkClick r:id="rId3"/>
              </a:rPr>
              <a:t>https://</a:t>
            </a:r>
            <a:r>
              <a:rPr lang="en-US" dirty="0" smtClean="0">
                <a:hlinkClick r:id="rId3"/>
              </a:rPr>
              <a:t>www.cde.state.co.us/datapipeline/2016-2017specialeducationdisciplinefilelayout</a:t>
            </a:r>
            <a:r>
              <a:rPr lang="en-US" dirty="0" smtClean="0"/>
              <a:t> </a:t>
            </a:r>
          </a:p>
          <a:p>
            <a:endParaRPr lang="en-US" dirty="0"/>
          </a:p>
        </p:txBody>
      </p:sp>
      <p:sp>
        <p:nvSpPr>
          <p:cNvPr id="3" name="Title 2"/>
          <p:cNvSpPr>
            <a:spLocks noGrp="1"/>
          </p:cNvSpPr>
          <p:nvPr>
            <p:ph type="title"/>
          </p:nvPr>
        </p:nvSpPr>
        <p:spPr/>
        <p:txBody>
          <a:bodyPr/>
          <a:lstStyle/>
          <a:p>
            <a:r>
              <a:rPr lang="en-US" dirty="0" smtClean="0"/>
              <a:t>Snapshot Criteria</a:t>
            </a:r>
            <a:endParaRPr lang="en-US" dirty="0"/>
          </a:p>
        </p:txBody>
      </p:sp>
      <p:pic>
        <p:nvPicPr>
          <p:cNvPr id="5" name="Picture 4"/>
          <p:cNvPicPr>
            <a:picLocks noChangeAspect="1"/>
          </p:cNvPicPr>
          <p:nvPr/>
        </p:nvPicPr>
        <p:blipFill rotWithShape="1">
          <a:blip r:embed="rId4"/>
          <a:srcRect l="11810" t="28852" r="12156" b="49165"/>
          <a:stretch/>
        </p:blipFill>
        <p:spPr>
          <a:xfrm>
            <a:off x="502920" y="2640335"/>
            <a:ext cx="8012430" cy="2917984"/>
          </a:xfrm>
          <a:prstGeom prst="rect">
            <a:avLst/>
          </a:prstGeom>
        </p:spPr>
      </p:pic>
    </p:spTree>
    <p:extLst>
      <p:ext uri="{BB962C8B-B14F-4D97-AF65-F5344CB8AC3E}">
        <p14:creationId xmlns:p14="http://schemas.microsoft.com/office/powerpoint/2010/main" val="101750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TOPICS</a:t>
            </a:r>
            <a:endParaRPr lang="en-US" dirty="0"/>
          </a:p>
        </p:txBody>
      </p:sp>
      <p:graphicFrame>
        <p:nvGraphicFramePr>
          <p:cNvPr id="4" name="Diagram 3"/>
          <p:cNvGraphicFramePr/>
          <p:nvPr>
            <p:extLst>
              <p:ext uri="{D42A27DB-BD31-4B8C-83A1-F6EECF244321}">
                <p14:modId xmlns:p14="http://schemas.microsoft.com/office/powerpoint/2010/main" val="2349667235"/>
              </p:ext>
            </p:extLst>
          </p:nvPr>
        </p:nvGraphicFramePr>
        <p:xfrm>
          <a:off x="333375" y="1428750"/>
          <a:ext cx="8381999" cy="44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166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1924" y="1009895"/>
            <a:ext cx="7886700" cy="5037025"/>
          </a:xfrm>
        </p:spPr>
        <p:txBody>
          <a:bodyPr/>
          <a:lstStyle/>
          <a:p>
            <a:r>
              <a:rPr lang="en-US" dirty="0" smtClean="0"/>
              <a:t>Cognos</a:t>
            </a:r>
          </a:p>
          <a:p>
            <a:r>
              <a:rPr lang="en-US" dirty="0" smtClean="0"/>
              <a:t>Special Education Discipline</a:t>
            </a:r>
          </a:p>
          <a:p>
            <a:r>
              <a:rPr lang="en-US" dirty="0"/>
              <a:t>SPED Snapshot Records Excluded Due to Profile </a:t>
            </a:r>
            <a:r>
              <a:rPr lang="en-US" dirty="0" smtClean="0"/>
              <a:t>Errors</a:t>
            </a:r>
          </a:p>
          <a:p>
            <a:pPr marL="0" indent="0">
              <a:buNone/>
            </a:pPr>
            <a:endParaRPr lang="en-US" dirty="0" smtClean="0"/>
          </a:p>
          <a:p>
            <a:pPr marL="0" indent="0">
              <a:buNone/>
            </a:pPr>
            <a:r>
              <a:rPr lang="en-US" dirty="0" smtClean="0"/>
              <a:t>The report won’t let you know what the error or errors may be just which records have an error. </a:t>
            </a:r>
          </a:p>
          <a:p>
            <a:pPr marL="0" indent="0">
              <a:buNone/>
            </a:pPr>
            <a:endParaRPr lang="en-US" dirty="0"/>
          </a:p>
          <a:p>
            <a:pPr marL="0" indent="0">
              <a:buNone/>
            </a:pPr>
            <a:endParaRPr lang="en-US" dirty="0"/>
          </a:p>
        </p:txBody>
      </p:sp>
      <p:sp>
        <p:nvSpPr>
          <p:cNvPr id="4" name="Title 3"/>
          <p:cNvSpPr>
            <a:spLocks noGrp="1"/>
          </p:cNvSpPr>
          <p:nvPr>
            <p:ph type="title"/>
          </p:nvPr>
        </p:nvSpPr>
        <p:spPr>
          <a:xfrm>
            <a:off x="192024" y="192024"/>
            <a:ext cx="8434618" cy="521208"/>
          </a:xfrm>
        </p:spPr>
        <p:txBody>
          <a:bodyPr>
            <a:normAutofit fontScale="90000"/>
          </a:bodyPr>
          <a:lstStyle/>
          <a:p>
            <a:pPr fontAlgn="t"/>
            <a:r>
              <a:rPr lang="en-US" dirty="0" smtClean="0"/>
              <a:t>Snapshot </a:t>
            </a:r>
            <a:r>
              <a:rPr lang="en-US" dirty="0"/>
              <a:t>Records Excluded Due to Profile Errors</a:t>
            </a:r>
            <a:endParaRPr lang="en-US" dirty="0">
              <a:effectLst/>
            </a:endParaRPr>
          </a:p>
        </p:txBody>
      </p:sp>
    </p:spTree>
    <p:extLst>
      <p:ext uri="{BB962C8B-B14F-4D97-AF65-F5344CB8AC3E}">
        <p14:creationId xmlns:p14="http://schemas.microsoft.com/office/powerpoint/2010/main" val="1040073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Email Notification (SNAPSHOT)</a:t>
            </a:r>
            <a:endParaRPr lang="en-US" dirty="0"/>
          </a:p>
        </p:txBody>
      </p:sp>
      <p:pic>
        <p:nvPicPr>
          <p:cNvPr id="2" name="Picture 1"/>
          <p:cNvPicPr>
            <a:picLocks noChangeAspect="1"/>
          </p:cNvPicPr>
          <p:nvPr/>
        </p:nvPicPr>
        <p:blipFill rotWithShape="1">
          <a:blip r:embed="rId3"/>
          <a:srcRect t="14711" r="53084" b="48915"/>
          <a:stretch/>
        </p:blipFill>
        <p:spPr>
          <a:xfrm>
            <a:off x="518948" y="2848303"/>
            <a:ext cx="5755728" cy="3436884"/>
          </a:xfrm>
          <a:prstGeom prst="rect">
            <a:avLst/>
          </a:prstGeom>
        </p:spPr>
      </p:pic>
      <p:sp>
        <p:nvSpPr>
          <p:cNvPr id="5" name="TextBox 4"/>
          <p:cNvSpPr txBox="1"/>
          <p:nvPr/>
        </p:nvSpPr>
        <p:spPr>
          <a:xfrm>
            <a:off x="478951" y="1179729"/>
            <a:ext cx="8007503" cy="1477328"/>
          </a:xfrm>
          <a:prstGeom prst="rect">
            <a:avLst/>
          </a:prstGeom>
          <a:noFill/>
        </p:spPr>
        <p:txBody>
          <a:bodyPr wrap="square" rtlCol="0">
            <a:spAutoFit/>
          </a:bodyPr>
          <a:lstStyle/>
          <a:p>
            <a:r>
              <a:rPr lang="en-US" dirty="0" smtClean="0"/>
              <a:t>Once the District has cleared all errors and you know the data meets the Special Education Discipline Criteria follow the steps outlined previously for creating a Snapshot.  </a:t>
            </a:r>
          </a:p>
          <a:p>
            <a:endParaRPr lang="en-US" dirty="0"/>
          </a:p>
          <a:p>
            <a:r>
              <a:rPr lang="en-US" dirty="0" smtClean="0"/>
              <a:t>The record total matches the number of records reported in the file. </a:t>
            </a:r>
            <a:endParaRPr lang="en-US" dirty="0"/>
          </a:p>
        </p:txBody>
      </p:sp>
      <p:sp>
        <p:nvSpPr>
          <p:cNvPr id="6" name="Rectangle 5"/>
          <p:cNvSpPr/>
          <p:nvPr/>
        </p:nvSpPr>
        <p:spPr>
          <a:xfrm>
            <a:off x="653578" y="4962418"/>
            <a:ext cx="3476634" cy="2323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27635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Email Notification (SNAPSHOT)</a:t>
            </a:r>
            <a:endParaRPr lang="en-US" dirty="0"/>
          </a:p>
        </p:txBody>
      </p:sp>
      <p:sp>
        <p:nvSpPr>
          <p:cNvPr id="4" name="TextBox 3"/>
          <p:cNvSpPr txBox="1"/>
          <p:nvPr/>
        </p:nvSpPr>
        <p:spPr>
          <a:xfrm>
            <a:off x="914400" y="4952144"/>
            <a:ext cx="5722706" cy="369332"/>
          </a:xfrm>
          <a:prstGeom prst="rect">
            <a:avLst/>
          </a:prstGeom>
          <a:noFill/>
        </p:spPr>
        <p:txBody>
          <a:bodyPr wrap="square" rtlCol="0">
            <a:spAutoFit/>
          </a:bodyPr>
          <a:lstStyle/>
          <a:p>
            <a:r>
              <a:rPr lang="en-US" dirty="0" smtClean="0"/>
              <a:t>Let’s take a look at the Snapshot Errors</a:t>
            </a:r>
            <a:endParaRPr lang="en-US" dirty="0"/>
          </a:p>
        </p:txBody>
      </p:sp>
      <p:pic>
        <p:nvPicPr>
          <p:cNvPr id="6" name="Picture 5"/>
          <p:cNvPicPr>
            <a:picLocks noChangeAspect="1"/>
          </p:cNvPicPr>
          <p:nvPr/>
        </p:nvPicPr>
        <p:blipFill rotWithShape="1">
          <a:blip r:embed="rId3"/>
          <a:srcRect l="-257" t="14711" r="39034" b="45356"/>
          <a:stretch/>
        </p:blipFill>
        <p:spPr>
          <a:xfrm>
            <a:off x="379896" y="1030014"/>
            <a:ext cx="7510955" cy="3773214"/>
          </a:xfrm>
          <a:prstGeom prst="rect">
            <a:avLst/>
          </a:prstGeom>
        </p:spPr>
      </p:pic>
      <p:sp>
        <p:nvSpPr>
          <p:cNvPr id="5" name="Rectangle 4"/>
          <p:cNvSpPr/>
          <p:nvPr/>
        </p:nvSpPr>
        <p:spPr>
          <a:xfrm>
            <a:off x="658739" y="3000054"/>
            <a:ext cx="3476634" cy="23232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42239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433" y="1120207"/>
            <a:ext cx="7886700" cy="5037025"/>
          </a:xfrm>
        </p:spPr>
        <p:txBody>
          <a:bodyPr/>
          <a:lstStyle/>
          <a:p>
            <a:r>
              <a:rPr lang="en-US" dirty="0" smtClean="0"/>
              <a:t>New Guidance </a:t>
            </a:r>
          </a:p>
          <a:p>
            <a:r>
              <a:rPr lang="en-US" dirty="0">
                <a:hlinkClick r:id="rId2"/>
              </a:rPr>
              <a:t>https://</a:t>
            </a:r>
            <a:r>
              <a:rPr lang="en-US" dirty="0" smtClean="0">
                <a:hlinkClick r:id="rId2"/>
              </a:rPr>
              <a:t>www.cde.state.co.us/datapipeline/specialeducationdisciplinebusinessruleguidance</a:t>
            </a:r>
            <a:r>
              <a:rPr lang="en-US" dirty="0" smtClean="0"/>
              <a:t> </a:t>
            </a:r>
          </a:p>
          <a:p>
            <a:endParaRPr lang="en-US" dirty="0"/>
          </a:p>
          <a:p>
            <a:r>
              <a:rPr lang="en-US" dirty="0" smtClean="0"/>
              <a:t>Errors</a:t>
            </a:r>
          </a:p>
          <a:p>
            <a:r>
              <a:rPr lang="en-US" dirty="0" smtClean="0"/>
              <a:t>Errors requiring Exceptions</a:t>
            </a:r>
          </a:p>
          <a:p>
            <a:r>
              <a:rPr lang="en-US" dirty="0" smtClean="0"/>
              <a:t>Warnings</a:t>
            </a:r>
            <a:endParaRPr lang="en-US" dirty="0"/>
          </a:p>
        </p:txBody>
      </p:sp>
      <p:sp>
        <p:nvSpPr>
          <p:cNvPr id="3" name="Title 2"/>
          <p:cNvSpPr>
            <a:spLocks noGrp="1"/>
          </p:cNvSpPr>
          <p:nvPr>
            <p:ph type="title"/>
          </p:nvPr>
        </p:nvSpPr>
        <p:spPr/>
        <p:txBody>
          <a:bodyPr/>
          <a:lstStyle/>
          <a:p>
            <a:r>
              <a:rPr lang="en-US" dirty="0" smtClean="0"/>
              <a:t>Resolving Snapshot Business Rules</a:t>
            </a:r>
            <a:endParaRPr lang="en-US" dirty="0"/>
          </a:p>
        </p:txBody>
      </p:sp>
    </p:spTree>
    <p:extLst>
      <p:ext uri="{BB962C8B-B14F-4D97-AF65-F5344CB8AC3E}">
        <p14:creationId xmlns:p14="http://schemas.microsoft.com/office/powerpoint/2010/main" val="2690965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34</a:t>
            </a:fld>
            <a:endParaRPr lang="en-US" dirty="0" smtClean="0"/>
          </a:p>
        </p:txBody>
      </p:sp>
      <p:sp>
        <p:nvSpPr>
          <p:cNvPr id="3" name="Title 2"/>
          <p:cNvSpPr>
            <a:spLocks noGrp="1"/>
          </p:cNvSpPr>
          <p:nvPr>
            <p:ph type="title"/>
          </p:nvPr>
        </p:nvSpPr>
        <p:spPr/>
        <p:txBody>
          <a:bodyPr/>
          <a:lstStyle/>
          <a:p>
            <a:r>
              <a:rPr lang="en-US" dirty="0" smtClean="0">
                <a:latin typeface="Palatino Linotype" panose="02040502050505030304" pitchFamily="18" charset="0"/>
              </a:rPr>
              <a:t>Reviewing Reports</a:t>
            </a:r>
            <a:endParaRPr lang="en-US" dirty="0">
              <a:latin typeface="Palatino Linotype" panose="02040502050505030304" pitchFamily="18" charset="0"/>
            </a:endParaRPr>
          </a:p>
        </p:txBody>
      </p:sp>
      <p:sp>
        <p:nvSpPr>
          <p:cNvPr id="8" name="TextBox 7"/>
          <p:cNvSpPr txBox="1"/>
          <p:nvPr/>
        </p:nvSpPr>
        <p:spPr>
          <a:xfrm>
            <a:off x="3062069" y="1880813"/>
            <a:ext cx="5315340" cy="4154984"/>
          </a:xfrm>
          <a:prstGeom prst="rect">
            <a:avLst/>
          </a:prstGeom>
          <a:noFill/>
        </p:spPr>
        <p:txBody>
          <a:bodyPr wrap="square" rtlCol="0">
            <a:spAutoFit/>
          </a:bodyPr>
          <a:lstStyle/>
          <a:p>
            <a:r>
              <a:rPr lang="en-US" dirty="0" smtClean="0">
                <a:solidFill>
                  <a:srgbClr val="5C6670"/>
                </a:solidFill>
              </a:rPr>
              <a:t>If you want to see a list of errors, go to </a:t>
            </a:r>
          </a:p>
          <a:p>
            <a:endParaRPr lang="en-US" dirty="0" smtClean="0">
              <a:solidFill>
                <a:srgbClr val="5C6670"/>
              </a:solidFill>
            </a:endParaRPr>
          </a:p>
          <a:p>
            <a:pPr marL="342900" indent="-342900">
              <a:buFont typeface="+mj-lt"/>
              <a:buAutoNum type="arabicPeriod"/>
            </a:pPr>
            <a:r>
              <a:rPr lang="en-US" dirty="0" smtClean="0">
                <a:solidFill>
                  <a:srgbClr val="5C6670"/>
                </a:solidFill>
              </a:rPr>
              <a:t>Cognos at the bottom of the Data Pipeline System Screen</a:t>
            </a:r>
          </a:p>
          <a:p>
            <a:pPr marL="342900" indent="-342900">
              <a:buFont typeface="+mj-lt"/>
              <a:buAutoNum type="arabicPeriod"/>
            </a:pPr>
            <a:endParaRPr lang="en-US" dirty="0" smtClean="0">
              <a:solidFill>
                <a:srgbClr val="5C6670"/>
              </a:solidFill>
            </a:endParaRPr>
          </a:p>
          <a:p>
            <a:pPr marL="342900" indent="-342900">
              <a:buFont typeface="+mj-lt"/>
              <a:buAutoNum type="arabicPeriod"/>
            </a:pPr>
            <a:r>
              <a:rPr lang="en-US" dirty="0" smtClean="0">
                <a:solidFill>
                  <a:srgbClr val="5C6670"/>
                </a:solidFill>
              </a:rPr>
              <a:t>Another window will open</a:t>
            </a:r>
          </a:p>
          <a:p>
            <a:pPr marL="342900" indent="-342900">
              <a:buFont typeface="+mj-lt"/>
              <a:buAutoNum type="arabicPeriod"/>
            </a:pPr>
            <a:endParaRPr lang="en-US" dirty="0" smtClean="0">
              <a:solidFill>
                <a:srgbClr val="5C6670"/>
              </a:solidFill>
            </a:endParaRPr>
          </a:p>
          <a:p>
            <a:pPr marL="342900" indent="-342900">
              <a:buFont typeface="+mj-lt"/>
              <a:buAutoNum type="arabicPeriod"/>
            </a:pPr>
            <a:r>
              <a:rPr lang="en-US" dirty="0" smtClean="0">
                <a:solidFill>
                  <a:srgbClr val="5C6670"/>
                </a:solidFill>
              </a:rPr>
              <a:t>Choose Special Education Folder and choose one of the following error reports</a:t>
            </a:r>
          </a:p>
          <a:p>
            <a:pPr marL="800100" lvl="1" indent="-342900">
              <a:buFont typeface="+mj-lt"/>
              <a:buAutoNum type="arabicPeriod"/>
            </a:pPr>
            <a:r>
              <a:rPr lang="en-US" dirty="0" smtClean="0">
                <a:solidFill>
                  <a:srgbClr val="5C6670"/>
                </a:solidFill>
              </a:rPr>
              <a:t>SPED Error Detail Report</a:t>
            </a:r>
          </a:p>
          <a:p>
            <a:pPr marL="800100" lvl="1" indent="-342900">
              <a:buFont typeface="+mj-lt"/>
              <a:buAutoNum type="arabicPeriod"/>
            </a:pPr>
            <a:r>
              <a:rPr lang="en-US" dirty="0" smtClean="0">
                <a:solidFill>
                  <a:srgbClr val="5C6670"/>
                </a:solidFill>
              </a:rPr>
              <a:t>SPED Error Summary Report </a:t>
            </a:r>
          </a:p>
          <a:p>
            <a:pPr marL="342900" indent="-342900">
              <a:buFont typeface="+mj-lt"/>
              <a:buAutoNum type="arabicPeriod"/>
            </a:pPr>
            <a:endParaRPr lang="en-US" dirty="0" smtClean="0">
              <a:solidFill>
                <a:srgbClr val="5C6670"/>
              </a:solidFill>
            </a:endParaRPr>
          </a:p>
          <a:p>
            <a:endParaRPr lang="en-US" sz="2400" dirty="0" smtClean="0">
              <a:solidFill>
                <a:srgbClr val="5C6670"/>
              </a:solidFill>
            </a:endParaRPr>
          </a:p>
          <a:p>
            <a:r>
              <a:rPr lang="en-US" sz="2400" dirty="0" smtClean="0">
                <a:solidFill>
                  <a:srgbClr val="5C6670"/>
                </a:solidFill>
              </a:rPr>
              <a:t> </a:t>
            </a:r>
            <a:endParaRPr lang="en-US" sz="2400" dirty="0">
              <a:solidFill>
                <a:srgbClr val="5C6670"/>
              </a:solidFill>
            </a:endParaRPr>
          </a:p>
        </p:txBody>
      </p:sp>
      <p:pic>
        <p:nvPicPr>
          <p:cNvPr id="1026" name="Picture 2"/>
          <p:cNvPicPr>
            <a:picLocks noChangeAspect="1" noChangeArrowheads="1"/>
          </p:cNvPicPr>
          <p:nvPr/>
        </p:nvPicPr>
        <p:blipFill>
          <a:blip r:embed="rId2" cstate="print"/>
          <a:srcRect r="78381" b="54367"/>
          <a:stretch>
            <a:fillRect/>
          </a:stretch>
        </p:blipFill>
        <p:spPr bwMode="auto">
          <a:xfrm>
            <a:off x="509434" y="1307617"/>
            <a:ext cx="2519516" cy="4450814"/>
          </a:xfrm>
          <a:prstGeom prst="rect">
            <a:avLst/>
          </a:prstGeom>
          <a:noFill/>
          <a:ln w="9525">
            <a:noFill/>
            <a:miter lim="800000"/>
            <a:headEnd/>
            <a:tailEnd/>
          </a:ln>
        </p:spPr>
      </p:pic>
      <p:sp>
        <p:nvSpPr>
          <p:cNvPr id="9" name="Left Arrow 8"/>
          <p:cNvSpPr/>
          <p:nvPr/>
        </p:nvSpPr>
        <p:spPr>
          <a:xfrm>
            <a:off x="2170066" y="4628899"/>
            <a:ext cx="73152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16121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7515" r="28879" b="53153"/>
          <a:stretch/>
        </p:blipFill>
        <p:spPr>
          <a:xfrm>
            <a:off x="-84082" y="1040525"/>
            <a:ext cx="8671034" cy="3836276"/>
          </a:xfrm>
          <a:prstGeom prst="rect">
            <a:avLst/>
          </a:prstGeom>
        </p:spPr>
      </p:pic>
      <p:sp>
        <p:nvSpPr>
          <p:cNvPr id="4" name="Footer Placeholder 3"/>
          <p:cNvSpPr>
            <a:spLocks noGrp="1"/>
          </p:cNvSpPr>
          <p:nvPr>
            <p:ph type="ftr" sz="quarter" idx="11"/>
          </p:nvPr>
        </p:nvSpPr>
        <p:spPr/>
        <p:txBody>
          <a:bodyPr/>
          <a:lstStyle/>
          <a:p>
            <a:fld id="{757A2F4E-5D54-B04B-91BD-7E78EE1FE9FD}" type="slidenum">
              <a:rPr lang="en-US" smtClean="0"/>
              <a:pPr/>
              <a:t>35</a:t>
            </a:fld>
            <a:endParaRPr lang="en-US" dirty="0" smtClean="0"/>
          </a:p>
        </p:txBody>
      </p:sp>
      <p:sp>
        <p:nvSpPr>
          <p:cNvPr id="3" name="Title 2"/>
          <p:cNvSpPr>
            <a:spLocks noGrp="1"/>
          </p:cNvSpPr>
          <p:nvPr>
            <p:ph type="title"/>
          </p:nvPr>
        </p:nvSpPr>
        <p:spPr/>
        <p:txBody>
          <a:bodyPr/>
          <a:lstStyle/>
          <a:p>
            <a:r>
              <a:rPr lang="en-US" dirty="0" smtClean="0">
                <a:latin typeface="Palatino Linotype" panose="02040502050505030304" pitchFamily="18" charset="0"/>
              </a:rPr>
              <a:t>Interchange Errors Reports</a:t>
            </a:r>
            <a:endParaRPr lang="en-US" dirty="0">
              <a:latin typeface="Palatino Linotype" panose="02040502050505030304" pitchFamily="18" charset="0"/>
            </a:endParaRPr>
          </a:p>
        </p:txBody>
      </p:sp>
      <p:sp>
        <p:nvSpPr>
          <p:cNvPr id="6" name="TextBox 5"/>
          <p:cNvSpPr txBox="1"/>
          <p:nvPr/>
        </p:nvSpPr>
        <p:spPr>
          <a:xfrm>
            <a:off x="3566546" y="2552489"/>
            <a:ext cx="5467423" cy="3469547"/>
          </a:xfrm>
          <a:prstGeom prst="rect">
            <a:avLst/>
          </a:prstGeom>
          <a:solidFill>
            <a:schemeClr val="accent1">
              <a:lumMod val="20000"/>
              <a:lumOff val="80000"/>
            </a:schemeClr>
          </a:solidFill>
        </p:spPr>
        <p:txBody>
          <a:bodyPr wrap="square" rtlCol="0">
            <a:noAutofit/>
          </a:bodyPr>
          <a:lstStyle/>
          <a:p>
            <a:r>
              <a:rPr lang="en-US" dirty="0" smtClean="0">
                <a:solidFill>
                  <a:srgbClr val="5C6670"/>
                </a:solidFill>
              </a:rPr>
              <a:t>You can choose to view all Errors and Warnings</a:t>
            </a:r>
          </a:p>
          <a:p>
            <a:r>
              <a:rPr lang="en-US" dirty="0" smtClean="0">
                <a:solidFill>
                  <a:srgbClr val="5C6670"/>
                </a:solidFill>
              </a:rPr>
              <a:t>Just one Error or Warning</a:t>
            </a:r>
          </a:p>
          <a:p>
            <a:endParaRPr lang="en-US" dirty="0" smtClean="0">
              <a:solidFill>
                <a:srgbClr val="5C6670"/>
              </a:solidFill>
            </a:endParaRPr>
          </a:p>
          <a:p>
            <a:r>
              <a:rPr lang="en-US" dirty="0" smtClean="0">
                <a:solidFill>
                  <a:srgbClr val="5C6670"/>
                </a:solidFill>
              </a:rPr>
              <a:t>Choose the </a:t>
            </a:r>
            <a:r>
              <a:rPr lang="en-US" b="1" u="sng" dirty="0" smtClean="0">
                <a:solidFill>
                  <a:srgbClr val="5C6670"/>
                </a:solidFill>
              </a:rPr>
              <a:t>Finish</a:t>
            </a:r>
            <a:r>
              <a:rPr lang="en-US" dirty="0" smtClean="0">
                <a:solidFill>
                  <a:srgbClr val="5C6670"/>
                </a:solidFill>
              </a:rPr>
              <a:t> Button once you’ve made your selection. </a:t>
            </a:r>
          </a:p>
          <a:p>
            <a:endParaRPr lang="en-US" dirty="0" smtClean="0">
              <a:solidFill>
                <a:srgbClr val="5C6670"/>
              </a:solidFill>
            </a:endParaRPr>
          </a:p>
          <a:p>
            <a:r>
              <a:rPr lang="en-US" dirty="0" smtClean="0">
                <a:solidFill>
                  <a:srgbClr val="5C6670"/>
                </a:solidFill>
              </a:rPr>
              <a:t>If no selection is made all of the errors will be displayed on the report. </a:t>
            </a:r>
          </a:p>
          <a:p>
            <a:endParaRPr lang="en-US" dirty="0">
              <a:solidFill>
                <a:srgbClr val="5C6670"/>
              </a:solidFill>
            </a:endParaRPr>
          </a:p>
          <a:p>
            <a:r>
              <a:rPr lang="en-US" dirty="0" smtClean="0">
                <a:solidFill>
                  <a:srgbClr val="5C6670"/>
                </a:solidFill>
              </a:rPr>
              <a:t>If there are no errors you will not see your district in the drop down as there is no report to display</a:t>
            </a:r>
            <a:endParaRPr lang="en-US" dirty="0">
              <a:solidFill>
                <a:srgbClr val="5C6670"/>
              </a:solidFill>
            </a:endParaRPr>
          </a:p>
        </p:txBody>
      </p:sp>
    </p:spTree>
    <p:extLst>
      <p:ext uri="{BB962C8B-B14F-4D97-AF65-F5344CB8AC3E}">
        <p14:creationId xmlns:p14="http://schemas.microsoft.com/office/powerpoint/2010/main" val="2228016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36</a:t>
            </a:fld>
            <a:endParaRPr lang="en-US" dirty="0" smtClean="0"/>
          </a:p>
        </p:txBody>
      </p:sp>
      <p:sp>
        <p:nvSpPr>
          <p:cNvPr id="3" name="Title 2"/>
          <p:cNvSpPr>
            <a:spLocks noGrp="1"/>
          </p:cNvSpPr>
          <p:nvPr>
            <p:ph type="title"/>
          </p:nvPr>
        </p:nvSpPr>
        <p:spPr/>
        <p:txBody>
          <a:bodyPr>
            <a:normAutofit/>
          </a:bodyPr>
          <a:lstStyle/>
          <a:p>
            <a:r>
              <a:rPr lang="en-US" dirty="0" smtClean="0">
                <a:latin typeface="Palatino Linotype" panose="02040502050505030304" pitchFamily="18" charset="0"/>
              </a:rPr>
              <a:t>Reviewing and Downloading Reports </a:t>
            </a:r>
            <a:endParaRPr lang="en-US" dirty="0">
              <a:latin typeface="Palatino Linotype" panose="02040502050505030304" pitchFamily="18" charset="0"/>
            </a:endParaRPr>
          </a:p>
        </p:txBody>
      </p:sp>
      <p:sp>
        <p:nvSpPr>
          <p:cNvPr id="6" name="TextBox 5"/>
          <p:cNvSpPr txBox="1"/>
          <p:nvPr/>
        </p:nvSpPr>
        <p:spPr>
          <a:xfrm>
            <a:off x="471800" y="1410413"/>
            <a:ext cx="8200399" cy="5016758"/>
          </a:xfrm>
          <a:prstGeom prst="rect">
            <a:avLst/>
          </a:prstGeom>
          <a:solidFill>
            <a:schemeClr val="accent1">
              <a:lumMod val="20000"/>
              <a:lumOff val="80000"/>
            </a:schemeClr>
          </a:solidFill>
        </p:spPr>
        <p:txBody>
          <a:bodyPr wrap="square" rtlCol="0">
            <a:spAutoFit/>
          </a:bodyPr>
          <a:lstStyle/>
          <a:p>
            <a:r>
              <a:rPr lang="en-US" sz="2000" dirty="0" smtClean="0">
                <a:solidFill>
                  <a:srgbClr val="5C6670"/>
                </a:solidFill>
              </a:rPr>
              <a:t>You can view the errors and the records receiving the error on-line in the browser or you can download the report as PDF HTML or EXCEL </a:t>
            </a:r>
            <a:endParaRPr lang="en-US" sz="2000" dirty="0">
              <a:solidFill>
                <a:srgbClr val="5C6670"/>
              </a:solidFill>
            </a:endParaRPr>
          </a:p>
          <a:p>
            <a:endParaRPr lang="en-US" sz="2000" dirty="0" smtClean="0">
              <a:solidFill>
                <a:srgbClr val="5C6670"/>
              </a:solidFill>
            </a:endParaRPr>
          </a:p>
          <a:p>
            <a:r>
              <a:rPr lang="en-US" sz="2000" dirty="0" smtClean="0">
                <a:solidFill>
                  <a:srgbClr val="5C6670"/>
                </a:solidFill>
              </a:rPr>
              <a:t>Be sure to choose the “Format” Option if you choose EXCEL</a:t>
            </a:r>
          </a:p>
          <a:p>
            <a:endParaRPr lang="en-US" sz="2000" dirty="0" smtClean="0">
              <a:solidFill>
                <a:srgbClr val="5C6670"/>
              </a:solidFill>
            </a:endParaRPr>
          </a:p>
          <a:p>
            <a:r>
              <a:rPr lang="en-US" sz="2000" dirty="0" smtClean="0">
                <a:solidFill>
                  <a:srgbClr val="5C6670"/>
                </a:solidFill>
              </a:rPr>
              <a:t>Remember if you are reviewing the report in the browser to hit page down to see the next set of records and their errors.  </a:t>
            </a:r>
          </a:p>
          <a:p>
            <a:endParaRPr lang="en-US" sz="2000" dirty="0" smtClean="0">
              <a:solidFill>
                <a:srgbClr val="5C6670"/>
              </a:solidFill>
            </a:endParaRPr>
          </a:p>
          <a:p>
            <a:r>
              <a:rPr lang="en-US" sz="2000" b="1" i="1" u="sng" dirty="0" smtClean="0">
                <a:solidFill>
                  <a:srgbClr val="5C6670"/>
                </a:solidFill>
              </a:rPr>
              <a:t>FIXING ERRORS</a:t>
            </a:r>
          </a:p>
          <a:p>
            <a:r>
              <a:rPr lang="en-US" sz="2000" dirty="0" smtClean="0">
                <a:solidFill>
                  <a:srgbClr val="5C6670"/>
                </a:solidFill>
              </a:rPr>
              <a:t>Once you know what records have which error, go to the source make a correction, make a change in the interchange file, and re-upload the updated file in the Data Pipeline website. </a:t>
            </a:r>
          </a:p>
          <a:p>
            <a:r>
              <a:rPr lang="en-US" sz="2000" b="1" i="1" dirty="0" smtClean="0">
                <a:solidFill>
                  <a:srgbClr val="0000FF"/>
                </a:solidFill>
              </a:rPr>
              <a:t>(Districts also have access to the Snapshot errors in COGNOS under Discipline Interchange) </a:t>
            </a:r>
          </a:p>
          <a:p>
            <a:endParaRPr lang="en-US" sz="2000" dirty="0" smtClean="0">
              <a:solidFill>
                <a:srgbClr val="5C6670"/>
              </a:solidFill>
            </a:endParaRPr>
          </a:p>
          <a:p>
            <a:endParaRPr lang="en-US" sz="2000" dirty="0">
              <a:solidFill>
                <a:srgbClr val="5C6670"/>
              </a:solidFill>
            </a:endParaRPr>
          </a:p>
        </p:txBody>
      </p:sp>
    </p:spTree>
    <p:extLst>
      <p:ext uri="{BB962C8B-B14F-4D97-AF65-F5344CB8AC3E}">
        <p14:creationId xmlns:p14="http://schemas.microsoft.com/office/powerpoint/2010/main" val="100191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Palatino Linotype" panose="02040502050505030304" pitchFamily="18" charset="0"/>
              </a:rPr>
              <a:t>SNAPSHOT Exceptions</a:t>
            </a:r>
            <a:endParaRPr lang="en-US" dirty="0">
              <a:latin typeface="Palatino Linotype" panose="02040502050505030304" pitchFamily="18" charset="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z="1100" smtClean="0"/>
              <a:pPr/>
              <a:t>37</a:t>
            </a:fld>
            <a:endParaRPr lang="en-US" sz="1100" dirty="0" smtClean="0"/>
          </a:p>
        </p:txBody>
      </p:sp>
      <p:graphicFrame>
        <p:nvGraphicFramePr>
          <p:cNvPr id="5" name="Table 4"/>
          <p:cNvGraphicFramePr>
            <a:graphicFrameLocks noGrp="1"/>
          </p:cNvGraphicFramePr>
          <p:nvPr>
            <p:extLst/>
          </p:nvPr>
        </p:nvGraphicFramePr>
        <p:xfrm>
          <a:off x="431307" y="2043706"/>
          <a:ext cx="8407892" cy="3142615"/>
        </p:xfrm>
        <a:graphic>
          <a:graphicData uri="http://schemas.openxmlformats.org/drawingml/2006/table">
            <a:tbl>
              <a:tblPr firstRow="1" bandRow="1">
                <a:tableStyleId>{5C22544A-7EE6-4342-B048-85BDC9FD1C3A}</a:tableStyleId>
              </a:tblPr>
              <a:tblGrid>
                <a:gridCol w="1716158"/>
                <a:gridCol w="4124739"/>
                <a:gridCol w="2566995"/>
              </a:tblGrid>
              <a:tr h="370840">
                <a:tc>
                  <a:txBody>
                    <a:bodyPr/>
                    <a:lstStyle/>
                    <a:p>
                      <a:r>
                        <a:rPr lang="en-US" dirty="0" smtClean="0"/>
                        <a:t>Business Rule</a:t>
                      </a:r>
                      <a:endParaRPr lang="en-US" dirty="0"/>
                    </a:p>
                  </a:txBody>
                  <a:tcPr/>
                </a:tc>
                <a:tc>
                  <a:txBody>
                    <a:bodyPr/>
                    <a:lstStyle/>
                    <a:p>
                      <a:r>
                        <a:rPr lang="en-US" dirty="0" smtClean="0"/>
                        <a:t>Description</a:t>
                      </a:r>
                      <a:endParaRPr lang="en-US" dirty="0"/>
                    </a:p>
                  </a:txBody>
                  <a:tcPr/>
                </a:tc>
                <a:tc>
                  <a:txBody>
                    <a:bodyPr/>
                    <a:lstStyle/>
                    <a:p>
                      <a:r>
                        <a:rPr lang="en-US" dirty="0" smtClean="0"/>
                        <a:t>Steps</a:t>
                      </a:r>
                      <a:endParaRPr lang="en-US" dirty="0"/>
                    </a:p>
                  </a:txBody>
                  <a:tcPr/>
                </a:tc>
              </a:tr>
              <a:tr h="370840">
                <a:tc>
                  <a:txBody>
                    <a:bodyPr/>
                    <a:lstStyle/>
                    <a:p>
                      <a:r>
                        <a:rPr lang="en-US" dirty="0" smtClean="0"/>
                        <a:t>SD020</a:t>
                      </a:r>
                      <a:endParaRPr lang="en-US" dirty="0"/>
                    </a:p>
                  </a:txBody>
                  <a:tcPr/>
                </a:tc>
                <a:tc>
                  <a:txBody>
                    <a:bodyPr/>
                    <a:lstStyle/>
                    <a:p>
                      <a:pPr algn="l" fontAlgn="t"/>
                      <a:r>
                        <a:rPr lang="en-US" sz="1800" kern="1200" dirty="0">
                          <a:solidFill>
                            <a:schemeClr val="dk1"/>
                          </a:solidFill>
                          <a:latin typeface="+mn-lt"/>
                          <a:ea typeface="+mn-ea"/>
                          <a:cs typeface="+mn-cs"/>
                        </a:rPr>
                        <a:t>Student's age is outside of the valid range for the reported </a:t>
                      </a:r>
                      <a:r>
                        <a:rPr lang="en-US" sz="1800" kern="1200" dirty="0" smtClean="0">
                          <a:solidFill>
                            <a:schemeClr val="dk1"/>
                          </a:solidFill>
                          <a:latin typeface="+mn-lt"/>
                          <a:ea typeface="+mn-ea"/>
                          <a:cs typeface="+mn-cs"/>
                        </a:rPr>
                        <a:t>grade.</a:t>
                      </a:r>
                      <a:r>
                        <a:rPr lang="en-US" sz="800" b="0" i="0" u="none" strike="noStrike" dirty="0" smtClean="0">
                          <a:solidFill>
                            <a:srgbClr val="454545"/>
                          </a:solidFill>
                          <a:effectLst/>
                          <a:latin typeface="Andale WT"/>
                        </a:rPr>
                        <a:t>.</a:t>
                      </a:r>
                      <a:endParaRPr lang="en-US" sz="800" b="0" i="0" u="none" strike="noStrike" dirty="0">
                        <a:solidFill>
                          <a:srgbClr val="454545"/>
                        </a:solidFill>
                        <a:effectLst/>
                        <a:latin typeface="Andale WT"/>
                      </a:endParaRPr>
                    </a:p>
                  </a:txBody>
                  <a:tcPr marL="9525" marR="9525" marT="9525" marB="0"/>
                </a:tc>
                <a:tc rowSpan="3">
                  <a:txBody>
                    <a:bodyPr/>
                    <a:lstStyle/>
                    <a:p>
                      <a:r>
                        <a:rPr lang="en-US" dirty="0" smtClean="0"/>
                        <a:t>Download the Exception</a:t>
                      </a:r>
                      <a:r>
                        <a:rPr lang="en-US" baseline="0" dirty="0" smtClean="0"/>
                        <a:t> template.  Follow the instructions for data needed including reason for an exception and send to CDE</a:t>
                      </a:r>
                      <a:endParaRPr lang="en-US" dirty="0"/>
                    </a:p>
                  </a:txBody>
                  <a:tcP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SD024</a:t>
                      </a:r>
                      <a:endParaRPr lang="en-US" sz="1800" kern="1200" dirty="0">
                        <a:solidFill>
                          <a:schemeClr val="dk1"/>
                        </a:solidFill>
                        <a:latin typeface="+mn-lt"/>
                        <a:ea typeface="+mn-ea"/>
                        <a:cs typeface="+mn-cs"/>
                      </a:endParaRPr>
                    </a:p>
                  </a:txBody>
                  <a:tcPr/>
                </a:tc>
                <a:tc>
                  <a:txBody>
                    <a:bodyPr/>
                    <a:lstStyle/>
                    <a:p>
                      <a:pPr marL="0" algn="l" defTabSz="914400" rtl="0" eaLnBrk="1" fontAlgn="t" latinLnBrk="0" hangingPunct="1"/>
                      <a:r>
                        <a:rPr lang="en-US" sz="1800" kern="1200" dirty="0">
                          <a:solidFill>
                            <a:schemeClr val="dk1"/>
                          </a:solidFill>
                          <a:latin typeface="+mn-lt"/>
                          <a:ea typeface="+mn-ea"/>
                          <a:cs typeface="+mn-cs"/>
                        </a:rPr>
                        <a:t>The discipline date from the discipline action file must be between the start date of special education and the end date of special education. </a:t>
                      </a:r>
                    </a:p>
                  </a:txBody>
                  <a:tcPr marL="9525" marR="9525" marT="9525" marB="0"/>
                </a:tc>
                <a:tc vMerge="1">
                  <a:txBody>
                    <a:bodyPr/>
                    <a:lstStyle/>
                    <a:p>
                      <a:endParaRPr lang="en-US" dirty="0"/>
                    </a:p>
                  </a:txBody>
                  <a:tcP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SD025</a:t>
                      </a:r>
                      <a:endParaRPr lang="en-US" sz="1800" kern="1200" dirty="0">
                        <a:solidFill>
                          <a:schemeClr val="dk1"/>
                        </a:solidFill>
                        <a:latin typeface="+mn-lt"/>
                        <a:ea typeface="+mn-ea"/>
                        <a:cs typeface="+mn-cs"/>
                      </a:endParaRPr>
                    </a:p>
                  </a:txBody>
                  <a:tcPr/>
                </a:tc>
                <a:tc>
                  <a:txBody>
                    <a:bodyPr/>
                    <a:lstStyle/>
                    <a:p>
                      <a:pPr marL="0" algn="l" defTabSz="914400" rtl="0" eaLnBrk="1" fontAlgn="t" latinLnBrk="0" hangingPunct="1"/>
                      <a:r>
                        <a:rPr lang="en-US" sz="1800" kern="1200" dirty="0">
                          <a:solidFill>
                            <a:schemeClr val="dk1"/>
                          </a:solidFill>
                          <a:latin typeface="+mn-lt"/>
                          <a:ea typeface="+mn-ea"/>
                          <a:cs typeface="+mn-cs"/>
                        </a:rPr>
                        <a:t>The student associated with this action was reported as expelled without services, please request an exception and provide the reason services were not received.</a:t>
                      </a:r>
                    </a:p>
                  </a:txBody>
                  <a:tcPr marL="9525" marR="9525" marT="9525" marB="0"/>
                </a:tc>
                <a:tc vMerge="1">
                  <a:txBody>
                    <a:bodyPr/>
                    <a:lstStyle/>
                    <a:p>
                      <a:endParaRPr lang="en-US" dirty="0"/>
                    </a:p>
                  </a:txBody>
                  <a:tcPr/>
                </a:tc>
              </a:tr>
            </a:tbl>
          </a:graphicData>
        </a:graphic>
      </p:graphicFrame>
      <p:sp>
        <p:nvSpPr>
          <p:cNvPr id="2" name="Rectangle 1"/>
          <p:cNvSpPr/>
          <p:nvPr/>
        </p:nvSpPr>
        <p:spPr>
          <a:xfrm>
            <a:off x="380998" y="1412855"/>
            <a:ext cx="8458201" cy="369332"/>
          </a:xfrm>
          <a:prstGeom prst="rect">
            <a:avLst/>
          </a:prstGeom>
        </p:spPr>
        <p:txBody>
          <a:bodyPr wrap="square">
            <a:spAutoFit/>
          </a:bodyPr>
          <a:lstStyle/>
          <a:p>
            <a:pPr marL="45720" indent="0">
              <a:buNone/>
            </a:pPr>
            <a:r>
              <a:rPr lang="en-US" dirty="0" smtClean="0"/>
              <a:t>Find the Template </a:t>
            </a:r>
            <a:r>
              <a:rPr lang="en-US" dirty="0"/>
              <a:t>here </a:t>
            </a:r>
            <a:r>
              <a:rPr lang="en-US" dirty="0">
                <a:hlinkClick r:id="rId2"/>
              </a:rPr>
              <a:t>http://www.cde.state.co.us/datapipeline/snap_sped-discipline</a:t>
            </a:r>
            <a:r>
              <a:rPr lang="en-US" dirty="0"/>
              <a:t> </a:t>
            </a:r>
          </a:p>
        </p:txBody>
      </p:sp>
    </p:spTree>
    <p:extLst>
      <p:ext uri="{BB962C8B-B14F-4D97-AF65-F5344CB8AC3E}">
        <p14:creationId xmlns:p14="http://schemas.microsoft.com/office/powerpoint/2010/main" val="3660526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1201738"/>
          <a:ext cx="7886700" cy="3261360"/>
        </p:xfrm>
        <a:graphic>
          <a:graphicData uri="http://schemas.openxmlformats.org/drawingml/2006/table">
            <a:tbl>
              <a:tblPr firstRow="1" bandRow="1">
                <a:tableStyleId>{5C22544A-7EE6-4342-B048-85BDC9FD1C3A}</a:tableStyleId>
              </a:tblPr>
              <a:tblGrid>
                <a:gridCol w="638175"/>
                <a:gridCol w="666750"/>
                <a:gridCol w="809625"/>
                <a:gridCol w="771525"/>
                <a:gridCol w="781050"/>
                <a:gridCol w="800100"/>
                <a:gridCol w="552450"/>
                <a:gridCol w="609600"/>
                <a:gridCol w="790575"/>
                <a:gridCol w="1466850"/>
              </a:tblGrid>
              <a:tr h="370840">
                <a:tc>
                  <a:txBody>
                    <a:bodyPr/>
                    <a:lstStyle/>
                    <a:p>
                      <a:r>
                        <a:rPr lang="en-US" sz="1100" dirty="0" smtClean="0">
                          <a:latin typeface="Trebuchet MS" panose="020B0603020202020204" pitchFamily="34" charset="0"/>
                        </a:rPr>
                        <a:t>Error</a:t>
                      </a:r>
                      <a:r>
                        <a:rPr lang="en-US" sz="1100" baseline="0" dirty="0" smtClean="0">
                          <a:latin typeface="Trebuchet MS" panose="020B0603020202020204" pitchFamily="34" charset="0"/>
                        </a:rPr>
                        <a:t> Code</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Error Type</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District</a:t>
                      </a:r>
                      <a:r>
                        <a:rPr lang="en-US" sz="1100" baseline="0" dirty="0" smtClean="0">
                          <a:latin typeface="Trebuchet MS" panose="020B0603020202020204" pitchFamily="34" charset="0"/>
                        </a:rPr>
                        <a:t> Code</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Admin Code</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School Code</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Grade Level</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SASID</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EDID</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Disability</a:t>
                      </a:r>
                      <a:endParaRPr lang="en-US" sz="1100" dirty="0">
                        <a:latin typeface="Trebuchet MS" panose="020B0603020202020204" pitchFamily="34" charset="0"/>
                      </a:endParaRPr>
                    </a:p>
                  </a:txBody>
                  <a:tcPr/>
                </a:tc>
                <a:tc>
                  <a:txBody>
                    <a:bodyPr/>
                    <a:lstStyle/>
                    <a:p>
                      <a:r>
                        <a:rPr lang="en-US" sz="1100" dirty="0" smtClean="0">
                          <a:latin typeface="Trebuchet MS" panose="020B0603020202020204" pitchFamily="34" charset="0"/>
                        </a:rPr>
                        <a:t>Comments</a:t>
                      </a:r>
                      <a:endParaRPr lang="en-US" sz="1100" dirty="0">
                        <a:latin typeface="Trebuchet MS" panose="020B0603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SD020</a:t>
                      </a:r>
                    </a:p>
                    <a:p>
                      <a:pPr algn="l"/>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060</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04</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Reason why the students</a:t>
                      </a:r>
                      <a:r>
                        <a:rPr lang="en-US" sz="1200" baseline="0" dirty="0" smtClean="0">
                          <a:latin typeface="Trebuchet MS" panose="020B0603020202020204" pitchFamily="34" charset="0"/>
                        </a:rPr>
                        <a:t> age is outside acceptable range for grade reported</a:t>
                      </a:r>
                      <a:endParaRPr lang="en-US" sz="1200" dirty="0">
                        <a:latin typeface="Trebuchet MS" panose="020B0603020202020204" pitchFamily="34" charset="0"/>
                      </a:endParaRPr>
                    </a:p>
                  </a:txBody>
                  <a:tcPr/>
                </a:tc>
              </a:tr>
              <a:tr h="370840">
                <a:tc>
                  <a:txBody>
                    <a:bodyPr/>
                    <a:lstStyle/>
                    <a:p>
                      <a:pPr algn="l"/>
                      <a:r>
                        <a:rPr lang="en-US" sz="1200" dirty="0" smtClean="0">
                          <a:latin typeface="Trebuchet MS" panose="020B0603020202020204" pitchFamily="34" charset="0"/>
                        </a:rPr>
                        <a:t>SD024</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040</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13</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Reason</a:t>
                      </a:r>
                      <a:r>
                        <a:rPr lang="en-US" sz="1200" baseline="0" dirty="0" smtClean="0">
                          <a:latin typeface="Trebuchet MS" panose="020B0603020202020204" pitchFamily="34" charset="0"/>
                        </a:rPr>
                        <a:t> why action date is not between the start and exit of special education</a:t>
                      </a:r>
                      <a:endParaRPr lang="en-US" sz="1200" dirty="0">
                        <a:latin typeface="Trebuchet MS" panose="020B0603020202020204" pitchFamily="34" charset="0"/>
                      </a:endParaRPr>
                    </a:p>
                  </a:txBody>
                  <a:tcPr/>
                </a:tc>
              </a:tr>
              <a:tr h="370840">
                <a:tc>
                  <a:txBody>
                    <a:bodyPr/>
                    <a:lstStyle/>
                    <a:p>
                      <a:pPr algn="l"/>
                      <a:r>
                        <a:rPr lang="en-US" sz="1200" dirty="0" smtClean="0">
                          <a:latin typeface="Trebuchet MS" panose="020B0603020202020204" pitchFamily="34" charset="0"/>
                        </a:rPr>
                        <a:t>SD025</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E</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080</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a:t>
                      </a:r>
                      <a:endParaRPr lang="en-US" sz="1200" dirty="0">
                        <a:latin typeface="Trebuchet MS" panose="020B0603020202020204" pitchFamily="34" charset="0"/>
                      </a:endParaRPr>
                    </a:p>
                  </a:txBody>
                  <a:tcPr/>
                </a:tc>
                <a:tc>
                  <a:txBody>
                    <a:bodyPr/>
                    <a:lstStyle/>
                    <a:p>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03</a:t>
                      </a:r>
                      <a:endParaRPr lang="en-US" sz="1200" dirty="0">
                        <a:latin typeface="Trebuchet MS" panose="020B0603020202020204" pitchFamily="34" charset="0"/>
                      </a:endParaRPr>
                    </a:p>
                  </a:txBody>
                  <a:tcPr/>
                </a:tc>
                <a:tc>
                  <a:txBody>
                    <a:bodyPr/>
                    <a:lstStyle/>
                    <a:p>
                      <a:r>
                        <a:rPr lang="en-US" sz="1200" dirty="0" smtClean="0">
                          <a:latin typeface="Trebuchet MS" panose="020B0603020202020204" pitchFamily="34" charset="0"/>
                        </a:rPr>
                        <a:t>Reason why no services were provided during</a:t>
                      </a:r>
                      <a:r>
                        <a:rPr lang="en-US" sz="1200" baseline="0" dirty="0" smtClean="0">
                          <a:latin typeface="Trebuchet MS" panose="020B0603020202020204" pitchFamily="34" charset="0"/>
                        </a:rPr>
                        <a:t> the expulsion</a:t>
                      </a:r>
                      <a:endParaRPr lang="en-US" sz="1200" dirty="0">
                        <a:latin typeface="Trebuchet MS" panose="020B0603020202020204" pitchFamily="34" charset="0"/>
                      </a:endParaRPr>
                    </a:p>
                  </a:txBody>
                  <a:tcPr/>
                </a:tc>
              </a:tr>
            </a:tbl>
          </a:graphicData>
        </a:graphic>
      </p:graphicFrame>
      <p:sp>
        <p:nvSpPr>
          <p:cNvPr id="3" name="Title 2"/>
          <p:cNvSpPr>
            <a:spLocks noGrp="1"/>
          </p:cNvSpPr>
          <p:nvPr>
            <p:ph type="title"/>
          </p:nvPr>
        </p:nvSpPr>
        <p:spPr/>
        <p:txBody>
          <a:bodyPr/>
          <a:lstStyle/>
          <a:p>
            <a:r>
              <a:rPr lang="en-US" dirty="0" smtClean="0"/>
              <a:t>Snapshot Exceptions</a:t>
            </a:r>
            <a:endParaRPr lang="en-US" dirty="0"/>
          </a:p>
        </p:txBody>
      </p:sp>
    </p:spTree>
    <p:extLst>
      <p:ext uri="{BB962C8B-B14F-4D97-AF65-F5344CB8AC3E}">
        <p14:creationId xmlns:p14="http://schemas.microsoft.com/office/powerpoint/2010/main" val="3512199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118" y="918620"/>
            <a:ext cx="7886700" cy="5037025"/>
          </a:xfrm>
        </p:spPr>
        <p:txBody>
          <a:bodyPr/>
          <a:lstStyle/>
          <a:p>
            <a:pPr marL="45720" indent="0">
              <a:buNone/>
            </a:pPr>
            <a:r>
              <a:rPr lang="en-US" sz="1600" dirty="0">
                <a:solidFill>
                  <a:srgbClr val="000000"/>
                </a:solidFill>
              </a:rPr>
              <a:t>1. Grade to Age: </a:t>
            </a:r>
            <a:r>
              <a:rPr lang="en-US" sz="1600" dirty="0" smtClean="0">
                <a:solidFill>
                  <a:srgbClr val="000000"/>
                </a:solidFill>
              </a:rPr>
              <a:t>SD020  </a:t>
            </a:r>
            <a:r>
              <a:rPr lang="en-US" sz="1600" dirty="0">
                <a:solidFill>
                  <a:srgbClr val="000000"/>
                </a:solidFill>
              </a:rPr>
              <a:t>error - Calculated age is outside of the expected range for grade level.  Please verify that the grade and birth date is correct</a:t>
            </a:r>
            <a:r>
              <a:rPr lang="en-US" sz="1600" dirty="0" smtClean="0">
                <a:solidFill>
                  <a:srgbClr val="000000"/>
                </a:solidFill>
              </a:rPr>
              <a:t>.</a:t>
            </a:r>
            <a:endParaRPr lang="en-US" sz="1600" dirty="0">
              <a:solidFill>
                <a:srgbClr val="000000"/>
              </a:solidFill>
            </a:endParaRPr>
          </a:p>
          <a:p>
            <a:r>
              <a:rPr lang="en-US" sz="1600" dirty="0">
                <a:solidFill>
                  <a:srgbClr val="000000"/>
                </a:solidFill>
              </a:rPr>
              <a:t>Use Grade to Age Table posted under </a:t>
            </a:r>
            <a:r>
              <a:rPr lang="en-US" sz="1600" dirty="0" smtClean="0">
                <a:solidFill>
                  <a:srgbClr val="000000"/>
                </a:solidFill>
              </a:rPr>
              <a:t>Frequently Requested Codes </a:t>
            </a:r>
            <a:r>
              <a:rPr lang="en-US" sz="1600" dirty="0" smtClean="0">
                <a:solidFill>
                  <a:srgbClr val="000000"/>
                </a:solidFill>
                <a:hlinkClick r:id="rId2"/>
              </a:rPr>
              <a:t>https</a:t>
            </a:r>
            <a:r>
              <a:rPr lang="en-US" sz="1600" dirty="0">
                <a:solidFill>
                  <a:srgbClr val="000000"/>
                </a:solidFill>
                <a:hlinkClick r:id="rId2"/>
              </a:rPr>
              <a:t>://</a:t>
            </a:r>
            <a:r>
              <a:rPr lang="en-US" sz="1600" dirty="0" smtClean="0">
                <a:solidFill>
                  <a:srgbClr val="000000"/>
                </a:solidFill>
                <a:hlinkClick r:id="rId2"/>
              </a:rPr>
              <a:t>www.cde.state.co.us/datapipeline/gradetoageedits</a:t>
            </a:r>
            <a:r>
              <a:rPr lang="en-US" sz="1600" dirty="0" smtClean="0">
                <a:solidFill>
                  <a:srgbClr val="000000"/>
                </a:solidFill>
              </a:rPr>
              <a:t> </a:t>
            </a:r>
            <a:endParaRPr lang="en-US" sz="1600" dirty="0">
              <a:solidFill>
                <a:srgbClr val="000000"/>
              </a:solidFill>
            </a:endParaRPr>
          </a:p>
          <a:p>
            <a:pPr marL="45720" indent="0">
              <a:buNone/>
            </a:pPr>
            <a:endParaRPr lang="en-US" sz="1800" dirty="0">
              <a:solidFill>
                <a:srgbClr val="000000"/>
              </a:solidFill>
            </a:endParaRPr>
          </a:p>
        </p:txBody>
      </p:sp>
      <p:sp>
        <p:nvSpPr>
          <p:cNvPr id="3" name="Title 2"/>
          <p:cNvSpPr>
            <a:spLocks noGrp="1"/>
          </p:cNvSpPr>
          <p:nvPr>
            <p:ph type="title"/>
          </p:nvPr>
        </p:nvSpPr>
        <p:spPr/>
        <p:txBody>
          <a:bodyPr/>
          <a:lstStyle/>
          <a:p>
            <a:r>
              <a:rPr lang="en-US" dirty="0" smtClean="0"/>
              <a:t>Grade to Age Exception</a:t>
            </a:r>
            <a:endParaRPr lang="en-US" dirty="0"/>
          </a:p>
        </p:txBody>
      </p:sp>
      <p:graphicFrame>
        <p:nvGraphicFramePr>
          <p:cNvPr id="4" name="Content Placeholder 4"/>
          <p:cNvGraphicFramePr>
            <a:graphicFrameLocks/>
          </p:cNvGraphicFramePr>
          <p:nvPr>
            <p:extLst/>
          </p:nvPr>
        </p:nvGraphicFramePr>
        <p:xfrm>
          <a:off x="867102" y="2167758"/>
          <a:ext cx="7236373" cy="3992372"/>
        </p:xfrm>
        <a:graphic>
          <a:graphicData uri="http://schemas.openxmlformats.org/drawingml/2006/table">
            <a:tbl>
              <a:tblPr firstRow="1" firstCol="1" lastRow="1" lastCol="1" bandRow="1" bandCol="1"/>
              <a:tblGrid>
                <a:gridCol w="735698"/>
                <a:gridCol w="1100286"/>
                <a:gridCol w="877229"/>
                <a:gridCol w="1025282"/>
                <a:gridCol w="923536"/>
                <a:gridCol w="883099"/>
                <a:gridCol w="1691243"/>
              </a:tblGrid>
              <a:tr h="190052">
                <a:tc gridSpan="3">
                  <a:txBody>
                    <a:bodyPr/>
                    <a:lstStyle/>
                    <a:p>
                      <a:pPr marL="863600" marR="848995" algn="ctr">
                        <a:lnSpc>
                          <a:spcPct val="115000"/>
                        </a:lnSpc>
                        <a:spcBef>
                          <a:spcPts val="65"/>
                        </a:spcBef>
                        <a:spcAft>
                          <a:spcPts val="0"/>
                        </a:spcAft>
                      </a:pPr>
                      <a:r>
                        <a:rPr lang="en-US" sz="1100" b="1" spc="5" dirty="0">
                          <a:effectLst/>
                          <a:latin typeface="Verdana"/>
                          <a:ea typeface="Verdana"/>
                          <a:cs typeface="Verdana"/>
                        </a:rPr>
                        <a:t>G</a:t>
                      </a:r>
                      <a:r>
                        <a:rPr lang="en-US" sz="1100" b="1" dirty="0">
                          <a:effectLst/>
                          <a:latin typeface="Verdana"/>
                          <a:ea typeface="Verdana"/>
                          <a:cs typeface="Verdana"/>
                        </a:rPr>
                        <a:t>ra</a:t>
                      </a:r>
                      <a:r>
                        <a:rPr lang="en-US" sz="1100" b="1" spc="-5" dirty="0">
                          <a:effectLst/>
                          <a:latin typeface="Verdana"/>
                          <a:ea typeface="Verdana"/>
                          <a:cs typeface="Verdana"/>
                        </a:rPr>
                        <a:t>d</a:t>
                      </a:r>
                      <a:r>
                        <a:rPr lang="en-US" sz="1100" b="1" dirty="0">
                          <a:effectLst/>
                          <a:latin typeface="Verdana"/>
                          <a:ea typeface="Verdana"/>
                          <a:cs typeface="Verdana"/>
                        </a:rPr>
                        <a:t>e</a:t>
                      </a:r>
                      <a:r>
                        <a:rPr lang="en-US" sz="1100" b="1" spc="-5" dirty="0">
                          <a:effectLst/>
                          <a:latin typeface="Verdana"/>
                          <a:ea typeface="Verdana"/>
                          <a:cs typeface="Verdana"/>
                        </a:rPr>
                        <a:t>/Ag</a:t>
                      </a:r>
                      <a:r>
                        <a:rPr lang="en-US" sz="1100" b="1" dirty="0">
                          <a:effectLst/>
                          <a:latin typeface="Verdana"/>
                          <a:ea typeface="Verdana"/>
                          <a:cs typeface="Verdana"/>
                        </a:rPr>
                        <a:t>e</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612140" marR="0">
                        <a:lnSpc>
                          <a:spcPct val="115000"/>
                        </a:lnSpc>
                        <a:spcBef>
                          <a:spcPts val="65"/>
                        </a:spcBef>
                        <a:spcAft>
                          <a:spcPts val="0"/>
                        </a:spcAft>
                      </a:pPr>
                      <a:r>
                        <a:rPr lang="en-US" sz="1100" b="1">
                          <a:effectLst/>
                          <a:latin typeface="Verdana"/>
                          <a:ea typeface="Verdana"/>
                          <a:cs typeface="Verdana"/>
                        </a:rPr>
                        <a:t>War</a:t>
                      </a:r>
                      <a:r>
                        <a:rPr lang="en-US" sz="1100" b="1" spc="5">
                          <a:effectLst/>
                          <a:latin typeface="Verdana"/>
                          <a:ea typeface="Verdana"/>
                          <a:cs typeface="Verdana"/>
                        </a:rPr>
                        <a:t>n</a:t>
                      </a:r>
                      <a:r>
                        <a:rPr lang="en-US" sz="1100" b="1" spc="-15">
                          <a:effectLst/>
                          <a:latin typeface="Verdana"/>
                          <a:ea typeface="Verdana"/>
                          <a:cs typeface="Verdana"/>
                        </a:rPr>
                        <a:t>i</a:t>
                      </a:r>
                      <a:r>
                        <a:rPr lang="en-US" sz="1100" b="1" spc="5">
                          <a:effectLst/>
                          <a:latin typeface="Verdana"/>
                          <a:ea typeface="Verdana"/>
                          <a:cs typeface="Verdana"/>
                        </a:rPr>
                        <a:t>n</a:t>
                      </a:r>
                      <a:r>
                        <a:rPr lang="en-US" sz="1100" b="1">
                          <a:effectLst/>
                          <a:latin typeface="Verdana"/>
                          <a:ea typeface="Verdana"/>
                          <a:cs typeface="Verdana"/>
                        </a:rPr>
                        <a:t>g</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64845" marR="651510" algn="ctr">
                        <a:lnSpc>
                          <a:spcPct val="115000"/>
                        </a:lnSpc>
                        <a:spcBef>
                          <a:spcPts val="65"/>
                        </a:spcBef>
                        <a:spcAft>
                          <a:spcPts val="0"/>
                        </a:spcAft>
                      </a:pPr>
                      <a:r>
                        <a:rPr lang="en-US" sz="1100" b="1">
                          <a:effectLst/>
                          <a:latin typeface="Verdana"/>
                          <a:ea typeface="Verdana"/>
                          <a:cs typeface="Verdana"/>
                        </a:rPr>
                        <a:t>E</a:t>
                      </a:r>
                      <a:r>
                        <a:rPr lang="en-US" sz="1100" b="1" spc="5">
                          <a:effectLst/>
                          <a:latin typeface="Verdana"/>
                          <a:ea typeface="Verdana"/>
                          <a:cs typeface="Verdana"/>
                        </a:rPr>
                        <a:t>r</a:t>
                      </a:r>
                      <a:r>
                        <a:rPr lang="en-US" sz="1100" b="1">
                          <a:effectLst/>
                          <a:latin typeface="Verdana"/>
                          <a:ea typeface="Verdana"/>
                          <a:cs typeface="Verdana"/>
                        </a:rPr>
                        <a:t>r</a:t>
                      </a:r>
                      <a:r>
                        <a:rPr lang="en-US" sz="1100" b="1" spc="-10">
                          <a:effectLst/>
                          <a:latin typeface="Verdana"/>
                          <a:ea typeface="Verdana"/>
                          <a:cs typeface="Verdana"/>
                        </a:rPr>
                        <a:t>o</a:t>
                      </a:r>
                      <a:r>
                        <a:rPr lang="en-US" sz="1100" b="1">
                          <a:effectLst/>
                          <a:latin typeface="Verdana"/>
                          <a:ea typeface="Verdana"/>
                          <a:cs typeface="Verdana"/>
                        </a:rPr>
                        <a:t>r</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9781">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120015" marR="0">
                        <a:lnSpc>
                          <a:spcPct val="115000"/>
                        </a:lnSpc>
                        <a:spcBef>
                          <a:spcPts val="0"/>
                        </a:spcBef>
                        <a:spcAft>
                          <a:spcPts val="0"/>
                        </a:spcAft>
                      </a:pPr>
                      <a:r>
                        <a:rPr lang="en-US" sz="1100" b="1" spc="5">
                          <a:effectLst/>
                          <a:latin typeface="Verdana"/>
                          <a:ea typeface="Verdana"/>
                          <a:cs typeface="Verdana"/>
                        </a:rPr>
                        <a:t>G</a:t>
                      </a:r>
                      <a:r>
                        <a:rPr lang="en-US" sz="1100" b="1">
                          <a:effectLst/>
                          <a:latin typeface="Verdana"/>
                          <a:ea typeface="Verdana"/>
                          <a:cs typeface="Verdana"/>
                        </a:rPr>
                        <a:t>ra</a:t>
                      </a:r>
                      <a:r>
                        <a:rPr lang="en-US" sz="1100" b="1" spc="-5">
                          <a:effectLst/>
                          <a:latin typeface="Verdana"/>
                          <a:ea typeface="Verdana"/>
                          <a:cs typeface="Verdana"/>
                        </a:rPr>
                        <a:t>d</a:t>
                      </a:r>
                      <a:r>
                        <a:rPr lang="en-US" sz="1100" b="1">
                          <a:effectLst/>
                          <a:latin typeface="Verdana"/>
                          <a:ea typeface="Verdana"/>
                          <a:cs typeface="Verdana"/>
                        </a:rPr>
                        <a:t>e</a:t>
                      </a:r>
                      <a:endParaRPr lang="en-US" sz="1100">
                        <a:effectLst/>
                        <a:latin typeface="Calibri"/>
                        <a:ea typeface="Calibri"/>
                        <a:cs typeface="Times New Roman"/>
                      </a:endParaRPr>
                    </a:p>
                    <a:p>
                      <a:pPr marL="147320" marR="0">
                        <a:lnSpc>
                          <a:spcPts val="1330"/>
                        </a:lnSpc>
                        <a:spcBef>
                          <a:spcPts val="0"/>
                        </a:spcBef>
                        <a:spcAft>
                          <a:spcPts val="0"/>
                        </a:spcAft>
                      </a:pPr>
                      <a:r>
                        <a:rPr lang="en-US" sz="1100" b="1" spc="5">
                          <a:effectLst/>
                          <a:latin typeface="Verdana"/>
                          <a:ea typeface="Verdana"/>
                          <a:cs typeface="Verdana"/>
                        </a:rPr>
                        <a:t>L</a:t>
                      </a:r>
                      <a:r>
                        <a:rPr lang="en-US" sz="1100" b="1">
                          <a:effectLst/>
                          <a:latin typeface="Verdana"/>
                          <a:ea typeface="Verdana"/>
                          <a:cs typeface="Verdana"/>
                        </a:rPr>
                        <a:t>evel</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400"/>
                        </a:lnSpc>
                        <a:spcBef>
                          <a:spcPts val="45"/>
                        </a:spcBef>
                        <a:spcAft>
                          <a:spcPts val="0"/>
                        </a:spcAft>
                      </a:pPr>
                      <a:r>
                        <a:rPr lang="en-US" sz="1400">
                          <a:effectLst/>
                          <a:latin typeface="Calibri"/>
                          <a:ea typeface="Calibri"/>
                          <a:cs typeface="Times New Roman"/>
                        </a:rPr>
                        <a:t> </a:t>
                      </a:r>
                      <a:endParaRPr lang="en-US" sz="1100">
                        <a:effectLst/>
                        <a:latin typeface="Calibri"/>
                        <a:ea typeface="Calibri"/>
                        <a:cs typeface="Times New Roman"/>
                      </a:endParaRPr>
                    </a:p>
                    <a:p>
                      <a:pPr marL="84455" marR="0">
                        <a:lnSpc>
                          <a:spcPct val="115000"/>
                        </a:lnSpc>
                        <a:spcBef>
                          <a:spcPts val="0"/>
                        </a:spcBef>
                        <a:spcAft>
                          <a:spcPts val="0"/>
                        </a:spcAft>
                      </a:pPr>
                      <a:r>
                        <a:rPr lang="en-US" sz="1100" b="1" spc="-5">
                          <a:effectLst/>
                          <a:latin typeface="Verdana"/>
                          <a:ea typeface="Verdana"/>
                          <a:cs typeface="Verdana"/>
                        </a:rPr>
                        <a:t>D</a:t>
                      </a:r>
                      <a:r>
                        <a:rPr lang="en-US" sz="1100" b="1">
                          <a:effectLst/>
                          <a:latin typeface="Verdana"/>
                          <a:ea typeface="Verdana"/>
                          <a:cs typeface="Verdana"/>
                        </a:rPr>
                        <a:t>e</a:t>
                      </a:r>
                      <a:r>
                        <a:rPr lang="en-US" sz="1100" b="1" spc="5">
                          <a:effectLst/>
                          <a:latin typeface="Verdana"/>
                          <a:ea typeface="Verdana"/>
                          <a:cs typeface="Verdana"/>
                        </a:rPr>
                        <a:t>s</a:t>
                      </a:r>
                      <a:r>
                        <a:rPr lang="en-US" sz="1100" b="1">
                          <a:effectLst/>
                          <a:latin typeface="Verdana"/>
                          <a:ea typeface="Verdana"/>
                          <a:cs typeface="Verdana"/>
                        </a:rPr>
                        <a:t>cr</a:t>
                      </a:r>
                      <a:r>
                        <a:rPr lang="en-US" sz="1100" b="1" spc="-5">
                          <a:effectLst/>
                          <a:latin typeface="Verdana"/>
                          <a:ea typeface="Verdana"/>
                          <a:cs typeface="Verdana"/>
                        </a:rPr>
                        <a:t>ip</a:t>
                      </a:r>
                      <a:r>
                        <a:rPr lang="en-US" sz="1100" b="1">
                          <a:effectLst/>
                          <a:latin typeface="Verdana"/>
                          <a:ea typeface="Verdana"/>
                          <a:cs typeface="Verdana"/>
                        </a:rPr>
                        <a:t>t</a:t>
                      </a:r>
                      <a:r>
                        <a:rPr lang="en-US" sz="1100" b="1" spc="-5">
                          <a:effectLst/>
                          <a:latin typeface="Verdana"/>
                          <a:ea typeface="Verdana"/>
                          <a:cs typeface="Verdana"/>
                        </a:rPr>
                        <a:t>i</a:t>
                      </a:r>
                      <a:r>
                        <a:rPr lang="en-US" sz="1100" b="1">
                          <a:effectLst/>
                          <a:latin typeface="Verdana"/>
                          <a:ea typeface="Verdana"/>
                          <a:cs typeface="Verdana"/>
                        </a:rPr>
                        <a:t>on</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39370" marR="24765" algn="ctr">
                        <a:lnSpc>
                          <a:spcPct val="115000"/>
                        </a:lnSpc>
                        <a:spcBef>
                          <a:spcPts val="0"/>
                        </a:spcBef>
                        <a:spcAft>
                          <a:spcPts val="0"/>
                        </a:spcAft>
                      </a:pPr>
                      <a:r>
                        <a:rPr lang="en-US" sz="1100" b="1">
                          <a:effectLst/>
                          <a:latin typeface="Verdana"/>
                          <a:ea typeface="Verdana"/>
                          <a:cs typeface="Verdana"/>
                        </a:rPr>
                        <a:t>E</a:t>
                      </a:r>
                      <a:r>
                        <a:rPr lang="en-US" sz="1100" b="1" spc="5">
                          <a:effectLst/>
                          <a:latin typeface="Verdana"/>
                          <a:ea typeface="Verdana"/>
                          <a:cs typeface="Verdana"/>
                        </a:rPr>
                        <a:t>x</a:t>
                      </a:r>
                      <a:r>
                        <a:rPr lang="en-US" sz="1100" b="1" spc="-5">
                          <a:effectLst/>
                          <a:latin typeface="Verdana"/>
                          <a:ea typeface="Verdana"/>
                          <a:cs typeface="Verdana"/>
                        </a:rPr>
                        <a:t>p</a:t>
                      </a:r>
                      <a:r>
                        <a:rPr lang="en-US" sz="1100" b="1">
                          <a:effectLst/>
                          <a:latin typeface="Verdana"/>
                          <a:ea typeface="Verdana"/>
                          <a:cs typeface="Verdana"/>
                        </a:rPr>
                        <a:t>ected</a:t>
                      </a:r>
                      <a:endParaRPr lang="en-US" sz="1100">
                        <a:effectLst/>
                        <a:latin typeface="Calibri"/>
                        <a:ea typeface="Calibri"/>
                        <a:cs typeface="Times New Roman"/>
                      </a:endParaRPr>
                    </a:p>
                    <a:p>
                      <a:pPr marL="250825" marR="237490" algn="ctr">
                        <a:lnSpc>
                          <a:spcPts val="1330"/>
                        </a:lnSpc>
                        <a:spcBef>
                          <a:spcPts val="0"/>
                        </a:spcBef>
                        <a:spcAft>
                          <a:spcPts val="0"/>
                        </a:spcAft>
                      </a:pPr>
                      <a:r>
                        <a:rPr lang="en-US" sz="1100" b="1" spc="-5">
                          <a:effectLst/>
                          <a:latin typeface="Verdana"/>
                          <a:ea typeface="Verdana"/>
                          <a:cs typeface="Verdana"/>
                        </a:rPr>
                        <a:t>Ag</a:t>
                      </a:r>
                      <a:r>
                        <a:rPr lang="en-US" sz="1100" b="1">
                          <a:effectLst/>
                          <a:latin typeface="Verdana"/>
                          <a:ea typeface="Verdana"/>
                          <a:cs typeface="Verdana"/>
                        </a:rPr>
                        <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107950" marR="95250" algn="ctr">
                        <a:lnSpc>
                          <a:spcPct val="115000"/>
                        </a:lnSpc>
                        <a:spcBef>
                          <a:spcPts val="0"/>
                        </a:spcBef>
                        <a:spcAft>
                          <a:spcPts val="0"/>
                        </a:spcAft>
                      </a:pPr>
                      <a:r>
                        <a:rPr lang="en-US" sz="1100" b="1">
                          <a:effectLst/>
                          <a:latin typeface="Verdana"/>
                          <a:ea typeface="Verdana"/>
                          <a:cs typeface="Verdana"/>
                        </a:rPr>
                        <a:t>M</a:t>
                      </a:r>
                      <a:r>
                        <a:rPr lang="en-US" sz="1100" b="1" spc="-5">
                          <a:effectLst/>
                          <a:latin typeface="Verdana"/>
                          <a:ea typeface="Verdana"/>
                          <a:cs typeface="Verdana"/>
                        </a:rPr>
                        <a:t>i</a:t>
                      </a:r>
                      <a:r>
                        <a:rPr lang="en-US" sz="1100" b="1" spc="5">
                          <a:effectLst/>
                          <a:latin typeface="Verdana"/>
                          <a:ea typeface="Verdana"/>
                          <a:cs typeface="Verdana"/>
                        </a:rPr>
                        <a:t>n</a:t>
                      </a:r>
                      <a:r>
                        <a:rPr lang="en-US" sz="1100" b="1" spc="-5">
                          <a:effectLst/>
                          <a:latin typeface="Verdana"/>
                          <a:ea typeface="Verdana"/>
                          <a:cs typeface="Verdana"/>
                        </a:rPr>
                        <a:t>im</a:t>
                      </a:r>
                      <a:r>
                        <a:rPr lang="en-US" sz="1100" b="1" spc="5">
                          <a:effectLst/>
                          <a:latin typeface="Verdana"/>
                          <a:ea typeface="Verdana"/>
                          <a:cs typeface="Verdana"/>
                        </a:rPr>
                        <a:t>u</a:t>
                      </a:r>
                      <a:r>
                        <a:rPr lang="en-US" sz="1100" b="1">
                          <a:effectLst/>
                          <a:latin typeface="Verdana"/>
                          <a:ea typeface="Verdana"/>
                          <a:cs typeface="Verdana"/>
                        </a:rPr>
                        <a:t>m</a:t>
                      </a:r>
                      <a:endParaRPr lang="en-US" sz="1100">
                        <a:effectLst/>
                        <a:latin typeface="Calibri"/>
                        <a:ea typeface="Calibri"/>
                        <a:cs typeface="Times New Roman"/>
                      </a:endParaRPr>
                    </a:p>
                    <a:p>
                      <a:pPr marL="321945" marR="310515" algn="ctr">
                        <a:lnSpc>
                          <a:spcPts val="1330"/>
                        </a:lnSpc>
                        <a:spcBef>
                          <a:spcPts val="0"/>
                        </a:spcBef>
                        <a:spcAft>
                          <a:spcPts val="0"/>
                        </a:spcAft>
                      </a:pPr>
                      <a:r>
                        <a:rPr lang="en-US" sz="1100" b="1" spc="-5">
                          <a:effectLst/>
                          <a:latin typeface="Verdana"/>
                          <a:ea typeface="Verdana"/>
                          <a:cs typeface="Verdana"/>
                        </a:rPr>
                        <a:t>Ag</a:t>
                      </a:r>
                      <a:r>
                        <a:rPr lang="en-US" sz="1100" b="1">
                          <a:effectLst/>
                          <a:latin typeface="Verdana"/>
                          <a:ea typeface="Verdana"/>
                          <a:cs typeface="Verdana"/>
                        </a:rPr>
                        <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39370" marR="25400" algn="ctr">
                        <a:lnSpc>
                          <a:spcPct val="115000"/>
                        </a:lnSpc>
                        <a:spcBef>
                          <a:spcPts val="0"/>
                        </a:spcBef>
                        <a:spcAft>
                          <a:spcPts val="0"/>
                        </a:spcAft>
                      </a:pPr>
                      <a:r>
                        <a:rPr lang="en-US" sz="1100" b="1">
                          <a:effectLst/>
                          <a:latin typeface="Verdana"/>
                          <a:ea typeface="Verdana"/>
                          <a:cs typeface="Verdana"/>
                        </a:rPr>
                        <a:t>M</a:t>
                      </a:r>
                      <a:r>
                        <a:rPr lang="en-US" sz="1100" b="1" spc="-5">
                          <a:effectLst/>
                          <a:latin typeface="Verdana"/>
                          <a:ea typeface="Verdana"/>
                          <a:cs typeface="Verdana"/>
                        </a:rPr>
                        <a:t>a</a:t>
                      </a:r>
                      <a:r>
                        <a:rPr lang="en-US" sz="1100" b="1" spc="5">
                          <a:effectLst/>
                          <a:latin typeface="Verdana"/>
                          <a:ea typeface="Verdana"/>
                          <a:cs typeface="Verdana"/>
                        </a:rPr>
                        <a:t>x</a:t>
                      </a:r>
                      <a:r>
                        <a:rPr lang="en-US" sz="1100" b="1" spc="-5">
                          <a:effectLst/>
                          <a:latin typeface="Verdana"/>
                          <a:ea typeface="Verdana"/>
                          <a:cs typeface="Verdana"/>
                        </a:rPr>
                        <a:t>im</a:t>
                      </a:r>
                      <a:r>
                        <a:rPr lang="en-US" sz="1100" b="1" spc="5">
                          <a:effectLst/>
                          <a:latin typeface="Verdana"/>
                          <a:ea typeface="Verdana"/>
                          <a:cs typeface="Verdana"/>
                        </a:rPr>
                        <a:t>u</a:t>
                      </a:r>
                      <a:r>
                        <a:rPr lang="en-US" sz="1100" b="1">
                          <a:effectLst/>
                          <a:latin typeface="Verdana"/>
                          <a:ea typeface="Verdana"/>
                          <a:cs typeface="Verdana"/>
                        </a:rPr>
                        <a:t>m</a:t>
                      </a:r>
                      <a:endParaRPr lang="en-US" sz="1100">
                        <a:effectLst/>
                        <a:latin typeface="Calibri"/>
                        <a:ea typeface="Calibri"/>
                        <a:cs typeface="Times New Roman"/>
                      </a:endParaRPr>
                    </a:p>
                    <a:p>
                      <a:pPr marL="273685" marR="260350" algn="ctr">
                        <a:lnSpc>
                          <a:spcPts val="1330"/>
                        </a:lnSpc>
                        <a:spcBef>
                          <a:spcPts val="0"/>
                        </a:spcBef>
                        <a:spcAft>
                          <a:spcPts val="0"/>
                        </a:spcAft>
                      </a:pPr>
                      <a:r>
                        <a:rPr lang="en-US" sz="1100" b="1" spc="-5">
                          <a:effectLst/>
                          <a:latin typeface="Verdana"/>
                          <a:ea typeface="Verdana"/>
                          <a:cs typeface="Verdana"/>
                        </a:rPr>
                        <a:t>Ag</a:t>
                      </a:r>
                      <a:r>
                        <a:rPr lang="en-US" sz="1100" b="1">
                          <a:effectLst/>
                          <a:latin typeface="Verdana"/>
                          <a:ea typeface="Verdana"/>
                          <a:cs typeface="Verdana"/>
                        </a:rPr>
                        <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39370" marR="25400" algn="ctr">
                        <a:lnSpc>
                          <a:spcPct val="115000"/>
                        </a:lnSpc>
                        <a:spcBef>
                          <a:spcPts val="0"/>
                        </a:spcBef>
                        <a:spcAft>
                          <a:spcPts val="0"/>
                        </a:spcAft>
                      </a:pPr>
                      <a:r>
                        <a:rPr lang="en-US" sz="1100" b="1">
                          <a:effectLst/>
                          <a:latin typeface="Verdana"/>
                          <a:ea typeface="Verdana"/>
                          <a:cs typeface="Verdana"/>
                        </a:rPr>
                        <a:t>M</a:t>
                      </a:r>
                      <a:r>
                        <a:rPr lang="en-US" sz="1100" b="1" spc="-5">
                          <a:effectLst/>
                          <a:latin typeface="Verdana"/>
                          <a:ea typeface="Verdana"/>
                          <a:cs typeface="Verdana"/>
                        </a:rPr>
                        <a:t>i</a:t>
                      </a:r>
                      <a:r>
                        <a:rPr lang="en-US" sz="1100" b="1" spc="5">
                          <a:effectLst/>
                          <a:latin typeface="Verdana"/>
                          <a:ea typeface="Verdana"/>
                          <a:cs typeface="Verdana"/>
                        </a:rPr>
                        <a:t>n</a:t>
                      </a:r>
                      <a:r>
                        <a:rPr lang="en-US" sz="1100" b="1" spc="-5">
                          <a:effectLst/>
                          <a:latin typeface="Verdana"/>
                          <a:ea typeface="Verdana"/>
                          <a:cs typeface="Verdana"/>
                        </a:rPr>
                        <a:t>im</a:t>
                      </a:r>
                      <a:r>
                        <a:rPr lang="en-US" sz="1100" b="1" spc="5">
                          <a:effectLst/>
                          <a:latin typeface="Verdana"/>
                          <a:ea typeface="Verdana"/>
                          <a:cs typeface="Verdana"/>
                        </a:rPr>
                        <a:t>u</a:t>
                      </a:r>
                      <a:r>
                        <a:rPr lang="en-US" sz="1100" b="1">
                          <a:effectLst/>
                          <a:latin typeface="Verdana"/>
                          <a:ea typeface="Verdana"/>
                          <a:cs typeface="Verdana"/>
                        </a:rPr>
                        <a:t>m</a:t>
                      </a:r>
                      <a:endParaRPr lang="en-US" sz="1100">
                        <a:effectLst/>
                        <a:latin typeface="Calibri"/>
                        <a:ea typeface="Calibri"/>
                        <a:cs typeface="Times New Roman"/>
                      </a:endParaRPr>
                    </a:p>
                    <a:p>
                      <a:pPr marL="253365" marR="240665" algn="ctr">
                        <a:lnSpc>
                          <a:spcPts val="1330"/>
                        </a:lnSpc>
                        <a:spcBef>
                          <a:spcPts val="0"/>
                        </a:spcBef>
                        <a:spcAft>
                          <a:spcPts val="0"/>
                        </a:spcAft>
                      </a:pPr>
                      <a:r>
                        <a:rPr lang="en-US" sz="1100" b="1" spc="-5">
                          <a:effectLst/>
                          <a:latin typeface="Verdana"/>
                          <a:ea typeface="Verdana"/>
                          <a:cs typeface="Verdana"/>
                        </a:rPr>
                        <a:t>Ag</a:t>
                      </a:r>
                      <a:r>
                        <a:rPr lang="en-US" sz="1100" b="1">
                          <a:effectLst/>
                          <a:latin typeface="Verdana"/>
                          <a:ea typeface="Verdana"/>
                          <a:cs typeface="Verdana"/>
                        </a:rPr>
                        <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750"/>
                        </a:lnSpc>
                        <a:spcBef>
                          <a:spcPts val="35"/>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50165" marR="39370" algn="ctr">
                        <a:lnSpc>
                          <a:spcPct val="115000"/>
                        </a:lnSpc>
                        <a:spcBef>
                          <a:spcPts val="0"/>
                        </a:spcBef>
                        <a:spcAft>
                          <a:spcPts val="0"/>
                        </a:spcAft>
                      </a:pPr>
                      <a:r>
                        <a:rPr lang="en-US" sz="1100" b="1">
                          <a:effectLst/>
                          <a:latin typeface="Verdana"/>
                          <a:ea typeface="Verdana"/>
                          <a:cs typeface="Verdana"/>
                        </a:rPr>
                        <a:t>M</a:t>
                      </a:r>
                      <a:r>
                        <a:rPr lang="en-US" sz="1100" b="1" spc="-5">
                          <a:effectLst/>
                          <a:latin typeface="Verdana"/>
                          <a:ea typeface="Verdana"/>
                          <a:cs typeface="Verdana"/>
                        </a:rPr>
                        <a:t>a</a:t>
                      </a:r>
                      <a:r>
                        <a:rPr lang="en-US" sz="1100" b="1" spc="5">
                          <a:effectLst/>
                          <a:latin typeface="Verdana"/>
                          <a:ea typeface="Verdana"/>
                          <a:cs typeface="Verdana"/>
                        </a:rPr>
                        <a:t>x</a:t>
                      </a:r>
                      <a:r>
                        <a:rPr lang="en-US" sz="1100" b="1" spc="-5">
                          <a:effectLst/>
                          <a:latin typeface="Verdana"/>
                          <a:ea typeface="Verdana"/>
                          <a:cs typeface="Verdana"/>
                        </a:rPr>
                        <a:t>im</a:t>
                      </a:r>
                      <a:r>
                        <a:rPr lang="en-US" sz="1100" b="1" spc="5">
                          <a:effectLst/>
                          <a:latin typeface="Verdana"/>
                          <a:ea typeface="Verdana"/>
                          <a:cs typeface="Verdana"/>
                        </a:rPr>
                        <a:t>u</a:t>
                      </a:r>
                      <a:r>
                        <a:rPr lang="en-US" sz="1100" b="1">
                          <a:effectLst/>
                          <a:latin typeface="Verdana"/>
                          <a:ea typeface="Verdana"/>
                          <a:cs typeface="Verdana"/>
                        </a:rPr>
                        <a:t>m</a:t>
                      </a:r>
                      <a:endParaRPr lang="en-US" sz="1100">
                        <a:effectLst/>
                        <a:latin typeface="Calibri"/>
                        <a:ea typeface="Calibri"/>
                        <a:cs typeface="Times New Roman"/>
                      </a:endParaRPr>
                    </a:p>
                    <a:p>
                      <a:pPr marL="285750" marR="272415" algn="ctr">
                        <a:lnSpc>
                          <a:spcPts val="1330"/>
                        </a:lnSpc>
                        <a:spcBef>
                          <a:spcPts val="0"/>
                        </a:spcBef>
                        <a:spcAft>
                          <a:spcPts val="0"/>
                        </a:spcAft>
                      </a:pPr>
                      <a:r>
                        <a:rPr lang="en-US" sz="1100" b="1" spc="-5">
                          <a:effectLst/>
                          <a:latin typeface="Verdana"/>
                          <a:ea typeface="Verdana"/>
                          <a:cs typeface="Verdana"/>
                        </a:rPr>
                        <a:t>Ag</a:t>
                      </a:r>
                      <a:r>
                        <a:rPr lang="en-US" sz="1100" b="1">
                          <a:effectLst/>
                          <a:latin typeface="Verdana"/>
                          <a:ea typeface="Verdana"/>
                          <a:cs typeface="Verdana"/>
                        </a:rPr>
                        <a:t>e</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02">
                <a:tc>
                  <a:txBody>
                    <a:bodyPr/>
                    <a:lstStyle/>
                    <a:p>
                      <a:pPr marL="232410" marR="0">
                        <a:lnSpc>
                          <a:spcPct val="115000"/>
                        </a:lnSpc>
                        <a:spcBef>
                          <a:spcPts val="55"/>
                        </a:spcBef>
                        <a:spcAft>
                          <a:spcPts val="0"/>
                        </a:spcAft>
                      </a:pPr>
                      <a:r>
                        <a:rPr lang="en-US" sz="1000" spc="5">
                          <a:effectLst/>
                          <a:latin typeface="Verdana"/>
                          <a:ea typeface="Verdana"/>
                          <a:cs typeface="Verdana"/>
                        </a:rPr>
                        <a:t>002</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004</a:t>
                      </a:r>
                      <a:endParaRPr lang="en-US" sz="1100">
                        <a:effectLst/>
                        <a:latin typeface="Calibri"/>
                        <a:ea typeface="Calibri"/>
                        <a:cs typeface="Times New Roman"/>
                      </a:endParaRPr>
                    </a:p>
                    <a:p>
                      <a:pPr marL="0" marR="0">
                        <a:lnSpc>
                          <a:spcPts val="750"/>
                        </a:lnSpc>
                        <a:spcBef>
                          <a:spcPts val="40"/>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232410" marR="0">
                        <a:lnSpc>
                          <a:spcPct val="115000"/>
                        </a:lnSpc>
                        <a:spcBef>
                          <a:spcPts val="0"/>
                        </a:spcBef>
                        <a:spcAft>
                          <a:spcPts val="0"/>
                        </a:spcAft>
                      </a:pPr>
                      <a:r>
                        <a:rPr lang="en-US" sz="1000" spc="5">
                          <a:effectLst/>
                          <a:latin typeface="Verdana"/>
                          <a:ea typeface="Verdana"/>
                          <a:cs typeface="Verdana"/>
                        </a:rPr>
                        <a:t>006</a:t>
                      </a:r>
                      <a:endParaRPr lang="en-US" sz="1100">
                        <a:effectLst/>
                        <a:latin typeface="Calibri"/>
                        <a:ea typeface="Calibri"/>
                        <a:cs typeface="Times New Roman"/>
                      </a:endParaRPr>
                    </a:p>
                    <a:p>
                      <a:pPr marL="0" marR="0">
                        <a:lnSpc>
                          <a:spcPts val="550"/>
                        </a:lnSpc>
                        <a:spcBef>
                          <a:spcPts val="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232410" marR="0">
                        <a:lnSpc>
                          <a:spcPct val="115000"/>
                        </a:lnSpc>
                        <a:spcBef>
                          <a:spcPts val="0"/>
                        </a:spcBef>
                        <a:spcAft>
                          <a:spcPts val="0"/>
                        </a:spcAft>
                      </a:pPr>
                      <a:r>
                        <a:rPr lang="en-US" sz="1000" spc="5">
                          <a:effectLst/>
                          <a:latin typeface="Verdana"/>
                          <a:ea typeface="Verdana"/>
                          <a:cs typeface="Verdana"/>
                        </a:rPr>
                        <a:t>007</a:t>
                      </a:r>
                      <a:endParaRPr lang="en-US" sz="1100">
                        <a:effectLst/>
                        <a:latin typeface="Calibri"/>
                        <a:ea typeface="Calibri"/>
                        <a:cs typeface="Times New Roman"/>
                      </a:endParaRPr>
                    </a:p>
                    <a:p>
                      <a:pPr marL="0" marR="0">
                        <a:lnSpc>
                          <a:spcPts val="800"/>
                        </a:lnSpc>
                        <a:spcBef>
                          <a:spcPts val="35"/>
                        </a:spcBef>
                        <a:spcAft>
                          <a:spcPts val="0"/>
                        </a:spcAft>
                      </a:pPr>
                      <a:r>
                        <a:rPr lang="en-US" sz="800">
                          <a:effectLst/>
                          <a:latin typeface="Calibri"/>
                          <a:ea typeface="Calibri"/>
                          <a:cs typeface="Times New Roman"/>
                        </a:rPr>
                        <a:t> </a:t>
                      </a:r>
                      <a:endParaRPr lang="en-US" sz="1100">
                        <a:effectLst/>
                        <a:latin typeface="Calibri"/>
                        <a:ea typeface="Calibri"/>
                        <a:cs typeface="Times New Roman"/>
                      </a:endParaRPr>
                    </a:p>
                    <a:p>
                      <a:pPr marL="232410" marR="0">
                        <a:lnSpc>
                          <a:spcPct val="115000"/>
                        </a:lnSpc>
                        <a:spcBef>
                          <a:spcPts val="0"/>
                        </a:spcBef>
                        <a:spcAft>
                          <a:spcPts val="0"/>
                        </a:spcAft>
                      </a:pPr>
                      <a:r>
                        <a:rPr lang="en-US" sz="1000" spc="5">
                          <a:effectLst/>
                          <a:latin typeface="Verdana"/>
                          <a:ea typeface="Verdana"/>
                          <a:cs typeface="Verdana"/>
                        </a:rPr>
                        <a:t>010</a:t>
                      </a:r>
                      <a:endParaRPr lang="en-US" sz="1100">
                        <a:effectLst/>
                        <a:latin typeface="Calibri"/>
                        <a:ea typeface="Calibri"/>
                        <a:cs typeface="Times New Roman"/>
                      </a:endParaRPr>
                    </a:p>
                    <a:p>
                      <a:pPr marL="232410" marR="0">
                        <a:lnSpc>
                          <a:spcPct val="115000"/>
                        </a:lnSpc>
                        <a:spcBef>
                          <a:spcPts val="60"/>
                        </a:spcBef>
                        <a:spcAft>
                          <a:spcPts val="0"/>
                        </a:spcAft>
                      </a:pPr>
                      <a:r>
                        <a:rPr lang="en-US" sz="1000" spc="5">
                          <a:effectLst/>
                          <a:latin typeface="Verdana"/>
                          <a:ea typeface="Verdana"/>
                          <a:cs typeface="Verdana"/>
                        </a:rPr>
                        <a:t>020</a:t>
                      </a:r>
                      <a:endParaRPr lang="en-US" sz="1100">
                        <a:effectLst/>
                        <a:latin typeface="Calibri"/>
                        <a:ea typeface="Calibri"/>
                        <a:cs typeface="Times New Roman"/>
                      </a:endParaRPr>
                    </a:p>
                    <a:p>
                      <a:pPr marL="232410" marR="0">
                        <a:lnSpc>
                          <a:spcPct val="115000"/>
                        </a:lnSpc>
                        <a:spcBef>
                          <a:spcPts val="65"/>
                        </a:spcBef>
                        <a:spcAft>
                          <a:spcPts val="0"/>
                        </a:spcAft>
                      </a:pPr>
                      <a:r>
                        <a:rPr lang="en-US" sz="1000" spc="5">
                          <a:effectLst/>
                          <a:latin typeface="Verdana"/>
                          <a:ea typeface="Verdana"/>
                          <a:cs typeface="Verdana"/>
                        </a:rPr>
                        <a:t>030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040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050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060</a:t>
                      </a:r>
                      <a:endParaRPr lang="en-US" sz="1100">
                        <a:effectLst/>
                        <a:latin typeface="Calibri"/>
                        <a:ea typeface="Calibri"/>
                        <a:cs typeface="Times New Roman"/>
                      </a:endParaRPr>
                    </a:p>
                    <a:p>
                      <a:pPr marL="232410" marR="0">
                        <a:lnSpc>
                          <a:spcPct val="115000"/>
                        </a:lnSpc>
                        <a:spcBef>
                          <a:spcPts val="65"/>
                        </a:spcBef>
                        <a:spcAft>
                          <a:spcPts val="0"/>
                        </a:spcAft>
                      </a:pPr>
                      <a:r>
                        <a:rPr lang="en-US" sz="1000" spc="5">
                          <a:effectLst/>
                          <a:latin typeface="Verdana"/>
                          <a:ea typeface="Verdana"/>
                          <a:cs typeface="Verdana"/>
                        </a:rPr>
                        <a:t>070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080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090</a:t>
                      </a:r>
                      <a:endParaRPr lang="en-US" sz="1100">
                        <a:effectLst/>
                        <a:latin typeface="Calibri"/>
                        <a:ea typeface="Calibri"/>
                        <a:cs typeface="Times New Roman"/>
                      </a:endParaRPr>
                    </a:p>
                    <a:p>
                      <a:pPr marL="232410" marR="0">
                        <a:lnSpc>
                          <a:spcPct val="115000"/>
                        </a:lnSpc>
                        <a:spcBef>
                          <a:spcPts val="55"/>
                        </a:spcBef>
                        <a:spcAft>
                          <a:spcPts val="0"/>
                        </a:spcAft>
                      </a:pPr>
                      <a:r>
                        <a:rPr lang="en-US" sz="1000" spc="5">
                          <a:effectLst/>
                          <a:latin typeface="Verdana"/>
                          <a:ea typeface="Verdana"/>
                          <a:cs typeface="Verdana"/>
                        </a:rPr>
                        <a:t>100</a:t>
                      </a:r>
                      <a:endParaRPr lang="en-US" sz="1100">
                        <a:effectLst/>
                        <a:latin typeface="Calibri"/>
                        <a:ea typeface="Calibri"/>
                        <a:cs typeface="Times New Roman"/>
                      </a:endParaRPr>
                    </a:p>
                    <a:p>
                      <a:pPr marL="232410" marR="0">
                        <a:lnSpc>
                          <a:spcPct val="115000"/>
                        </a:lnSpc>
                        <a:spcBef>
                          <a:spcPts val="65"/>
                        </a:spcBef>
                        <a:spcAft>
                          <a:spcPts val="0"/>
                        </a:spcAft>
                      </a:pPr>
                      <a:r>
                        <a:rPr lang="en-US" sz="1000" spc="5">
                          <a:effectLst/>
                          <a:latin typeface="Verdana"/>
                          <a:ea typeface="Verdana"/>
                          <a:cs typeface="Verdana"/>
                        </a:rPr>
                        <a:t>110</a:t>
                      </a:r>
                      <a:endParaRPr lang="en-US" sz="1100">
                        <a:effectLst/>
                        <a:latin typeface="Calibri"/>
                        <a:ea typeface="Calibri"/>
                        <a:cs typeface="Times New Roman"/>
                      </a:endParaRPr>
                    </a:p>
                    <a:p>
                      <a:pPr marL="232410" marR="0">
                        <a:lnSpc>
                          <a:spcPts val="1205"/>
                        </a:lnSpc>
                        <a:spcBef>
                          <a:spcPts val="55"/>
                        </a:spcBef>
                        <a:spcAft>
                          <a:spcPts val="0"/>
                        </a:spcAft>
                      </a:pPr>
                      <a:r>
                        <a:rPr lang="en-US" sz="1000" spc="5">
                          <a:effectLst/>
                          <a:latin typeface="Verdana"/>
                          <a:ea typeface="Verdana"/>
                          <a:cs typeface="Verdana"/>
                        </a:rPr>
                        <a:t>120</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4960" marR="304165" algn="ctr">
                        <a:lnSpc>
                          <a:spcPct val="115000"/>
                        </a:lnSpc>
                        <a:spcBef>
                          <a:spcPts val="55"/>
                        </a:spcBef>
                        <a:spcAft>
                          <a:spcPts val="0"/>
                        </a:spcAft>
                      </a:pPr>
                      <a:r>
                        <a:rPr lang="en-US" sz="1000" spc="-10" dirty="0">
                          <a:effectLst/>
                          <a:latin typeface="Verdana"/>
                          <a:ea typeface="Verdana"/>
                          <a:cs typeface="Verdana"/>
                        </a:rPr>
                        <a:t>I</a:t>
                      </a:r>
                      <a:r>
                        <a:rPr lang="en-US" sz="1000" spc="5" dirty="0">
                          <a:effectLst/>
                          <a:latin typeface="Verdana"/>
                          <a:ea typeface="Verdana"/>
                          <a:cs typeface="Verdana"/>
                        </a:rPr>
                        <a:t>n</a:t>
                      </a:r>
                      <a:r>
                        <a:rPr lang="en-US" sz="1000" dirty="0">
                          <a:effectLst/>
                          <a:latin typeface="Verdana"/>
                          <a:ea typeface="Verdana"/>
                          <a:cs typeface="Verdana"/>
                        </a:rPr>
                        <a:t>fa</a:t>
                      </a:r>
                      <a:r>
                        <a:rPr lang="en-US" sz="1000" spc="5" dirty="0">
                          <a:effectLst/>
                          <a:latin typeface="Verdana"/>
                          <a:ea typeface="Verdana"/>
                          <a:cs typeface="Verdana"/>
                        </a:rPr>
                        <a:t>n</a:t>
                      </a:r>
                      <a:r>
                        <a:rPr lang="en-US" sz="1000" dirty="0">
                          <a:effectLst/>
                          <a:latin typeface="Verdana"/>
                          <a:ea typeface="Verdana"/>
                          <a:cs typeface="Verdana"/>
                        </a:rPr>
                        <a:t>t</a:t>
                      </a:r>
                      <a:endParaRPr lang="en-US" sz="1100" dirty="0">
                        <a:effectLst/>
                        <a:latin typeface="Calibri"/>
                        <a:ea typeface="Calibri"/>
                        <a:cs typeface="Times New Roman"/>
                      </a:endParaRPr>
                    </a:p>
                    <a:p>
                      <a:pPr marL="205740" marR="195580" algn="ctr">
                        <a:lnSpc>
                          <a:spcPct val="115000"/>
                        </a:lnSpc>
                        <a:spcBef>
                          <a:spcPts val="55"/>
                        </a:spcBef>
                        <a:spcAft>
                          <a:spcPts val="0"/>
                        </a:spcAft>
                      </a:pPr>
                      <a:r>
                        <a:rPr lang="en-US" sz="1000" dirty="0">
                          <a:effectLst/>
                          <a:latin typeface="Verdana"/>
                          <a:ea typeface="Verdana"/>
                          <a:cs typeface="Verdana"/>
                        </a:rPr>
                        <a:t>P</a:t>
                      </a:r>
                      <a:r>
                        <a:rPr lang="en-US" sz="1000" spc="-5" dirty="0">
                          <a:effectLst/>
                          <a:latin typeface="Verdana"/>
                          <a:ea typeface="Verdana"/>
                          <a:cs typeface="Verdana"/>
                        </a:rPr>
                        <a:t>r</a:t>
                      </a:r>
                      <a:r>
                        <a:rPr lang="en-US" sz="1000" spc="5" dirty="0">
                          <a:effectLst/>
                          <a:latin typeface="Verdana"/>
                          <a:ea typeface="Verdana"/>
                          <a:cs typeface="Verdana"/>
                        </a:rPr>
                        <a:t>e</a:t>
                      </a:r>
                      <a:r>
                        <a:rPr lang="en-US" sz="1000" dirty="0">
                          <a:effectLst/>
                          <a:latin typeface="Verdana"/>
                          <a:ea typeface="Verdana"/>
                          <a:cs typeface="Verdana"/>
                        </a:rPr>
                        <a:t>s</a:t>
                      </a:r>
                      <a:r>
                        <a:rPr lang="en-US" sz="1000" spc="-5" dirty="0">
                          <a:effectLst/>
                          <a:latin typeface="Verdana"/>
                          <a:ea typeface="Verdana"/>
                          <a:cs typeface="Verdana"/>
                        </a:rPr>
                        <a:t>c</a:t>
                      </a:r>
                      <a:r>
                        <a:rPr lang="en-US" sz="1000" spc="15" dirty="0">
                          <a:effectLst/>
                          <a:latin typeface="Verdana"/>
                          <a:ea typeface="Verdana"/>
                          <a:cs typeface="Verdana"/>
                        </a:rPr>
                        <a:t>h</a:t>
                      </a:r>
                      <a:r>
                        <a:rPr lang="en-US" sz="1000" spc="-5" dirty="0">
                          <a:effectLst/>
                          <a:latin typeface="Verdana"/>
                          <a:ea typeface="Verdana"/>
                          <a:cs typeface="Verdana"/>
                        </a:rPr>
                        <a:t>oo</a:t>
                      </a:r>
                      <a:r>
                        <a:rPr lang="en-US" sz="1000" dirty="0">
                          <a:effectLst/>
                          <a:latin typeface="Verdana"/>
                          <a:ea typeface="Verdana"/>
                          <a:cs typeface="Verdana"/>
                        </a:rPr>
                        <a:t>l</a:t>
                      </a:r>
                      <a:endParaRPr lang="en-US" sz="1100" dirty="0">
                        <a:effectLst/>
                        <a:latin typeface="Calibri"/>
                        <a:ea typeface="Calibri"/>
                        <a:cs typeface="Times New Roman"/>
                      </a:endParaRPr>
                    </a:p>
                    <a:p>
                      <a:pPr marL="250825" marR="240030" algn="ctr">
                        <a:lnSpc>
                          <a:spcPct val="115000"/>
                        </a:lnSpc>
                        <a:spcBef>
                          <a:spcPts val="345"/>
                        </a:spcBef>
                        <a:spcAft>
                          <a:spcPts val="0"/>
                        </a:spcAft>
                      </a:pPr>
                      <a:r>
                        <a:rPr lang="en-US" sz="1000" dirty="0">
                          <a:effectLst/>
                          <a:latin typeface="Verdana"/>
                          <a:ea typeface="Verdana"/>
                          <a:cs typeface="Verdana"/>
                        </a:rPr>
                        <a:t>1</a:t>
                      </a:r>
                      <a:r>
                        <a:rPr lang="en-US" sz="1000" spc="5" dirty="0">
                          <a:effectLst/>
                          <a:latin typeface="Verdana"/>
                          <a:ea typeface="Verdana"/>
                          <a:cs typeface="Verdana"/>
                        </a:rPr>
                        <a:t>/</a:t>
                      </a:r>
                      <a:r>
                        <a:rPr lang="en-US" sz="1000" dirty="0">
                          <a:effectLst/>
                          <a:latin typeface="Verdana"/>
                          <a:ea typeface="Verdana"/>
                          <a:cs typeface="Verdana"/>
                        </a:rPr>
                        <a:t>2</a:t>
                      </a:r>
                      <a:r>
                        <a:rPr lang="en-US" sz="1000" spc="-15" dirty="0">
                          <a:effectLst/>
                          <a:latin typeface="Verdana"/>
                          <a:ea typeface="Verdana"/>
                          <a:cs typeface="Verdana"/>
                        </a:rPr>
                        <a:t> </a:t>
                      </a:r>
                      <a:r>
                        <a:rPr lang="en-US" sz="1000" dirty="0">
                          <a:effectLst/>
                          <a:latin typeface="Verdana"/>
                          <a:ea typeface="Verdana"/>
                          <a:cs typeface="Verdana"/>
                        </a:rPr>
                        <a:t>Day</a:t>
                      </a:r>
                      <a:endParaRPr lang="en-US" sz="1100" dirty="0">
                        <a:effectLst/>
                        <a:latin typeface="Calibri"/>
                        <a:ea typeface="Calibri"/>
                        <a:cs typeface="Times New Roman"/>
                      </a:endParaRPr>
                    </a:p>
                    <a:p>
                      <a:pPr marL="93980" marR="82550" algn="ctr">
                        <a:lnSpc>
                          <a:spcPct val="115000"/>
                        </a:lnSpc>
                        <a:spcBef>
                          <a:spcPts val="5"/>
                        </a:spcBef>
                        <a:spcAft>
                          <a:spcPts val="0"/>
                        </a:spcAft>
                      </a:pPr>
                      <a:r>
                        <a:rPr lang="en-US" sz="1000" spc="5" dirty="0">
                          <a:effectLst/>
                          <a:latin typeface="Verdana"/>
                          <a:ea typeface="Verdana"/>
                          <a:cs typeface="Verdana"/>
                        </a:rPr>
                        <a:t>K</a:t>
                      </a:r>
                      <a:r>
                        <a:rPr lang="en-US" sz="1000" dirty="0">
                          <a:effectLst/>
                          <a:latin typeface="Verdana"/>
                          <a:ea typeface="Verdana"/>
                          <a:cs typeface="Verdana"/>
                        </a:rPr>
                        <a:t>i</a:t>
                      </a:r>
                      <a:r>
                        <a:rPr lang="en-US" sz="1000" spc="5" dirty="0">
                          <a:effectLst/>
                          <a:latin typeface="Verdana"/>
                          <a:ea typeface="Verdana"/>
                          <a:cs typeface="Verdana"/>
                        </a:rPr>
                        <a:t>nd</a:t>
                      </a:r>
                      <a:r>
                        <a:rPr lang="en-US" sz="1000" spc="-5" dirty="0">
                          <a:effectLst/>
                          <a:latin typeface="Verdana"/>
                          <a:ea typeface="Verdana"/>
                          <a:cs typeface="Verdana"/>
                        </a:rPr>
                        <a:t>er</a:t>
                      </a:r>
                      <a:r>
                        <a:rPr lang="en-US" sz="1000" spc="5" dirty="0">
                          <a:effectLst/>
                          <a:latin typeface="Verdana"/>
                          <a:ea typeface="Verdana"/>
                          <a:cs typeface="Verdana"/>
                        </a:rPr>
                        <a:t>g</a:t>
                      </a:r>
                      <a:r>
                        <a:rPr lang="en-US" sz="1000" dirty="0">
                          <a:effectLst/>
                          <a:latin typeface="Verdana"/>
                          <a:ea typeface="Verdana"/>
                          <a:cs typeface="Verdana"/>
                        </a:rPr>
                        <a:t>a</a:t>
                      </a:r>
                      <a:r>
                        <a:rPr lang="en-US" sz="1000" spc="-5" dirty="0">
                          <a:effectLst/>
                          <a:latin typeface="Verdana"/>
                          <a:ea typeface="Verdana"/>
                          <a:cs typeface="Verdana"/>
                        </a:rPr>
                        <a:t>r</a:t>
                      </a:r>
                      <a:r>
                        <a:rPr lang="en-US" sz="1000" spc="15" dirty="0">
                          <a:effectLst/>
                          <a:latin typeface="Verdana"/>
                          <a:ea typeface="Verdana"/>
                          <a:cs typeface="Verdana"/>
                        </a:rPr>
                        <a:t>t</a:t>
                      </a:r>
                      <a:r>
                        <a:rPr lang="en-US" sz="1000" spc="-5" dirty="0">
                          <a:effectLst/>
                          <a:latin typeface="Verdana"/>
                          <a:ea typeface="Verdana"/>
                          <a:cs typeface="Verdana"/>
                        </a:rPr>
                        <a:t>e</a:t>
                      </a:r>
                      <a:r>
                        <a:rPr lang="en-US" sz="1000" dirty="0">
                          <a:effectLst/>
                          <a:latin typeface="Verdana"/>
                          <a:ea typeface="Verdana"/>
                          <a:cs typeface="Verdana"/>
                        </a:rPr>
                        <a:t>n</a:t>
                      </a:r>
                      <a:endParaRPr lang="en-US" sz="1100" dirty="0">
                        <a:effectLst/>
                        <a:latin typeface="Calibri"/>
                        <a:ea typeface="Calibri"/>
                        <a:cs typeface="Times New Roman"/>
                      </a:endParaRPr>
                    </a:p>
                    <a:p>
                      <a:pPr marL="106680" marR="95250" indent="2540" algn="ctr">
                        <a:lnSpc>
                          <a:spcPct val="102000"/>
                        </a:lnSpc>
                        <a:spcBef>
                          <a:spcPts val="345"/>
                        </a:spcBef>
                        <a:spcAft>
                          <a:spcPts val="0"/>
                        </a:spcAft>
                      </a:pPr>
                      <a:r>
                        <a:rPr lang="en-US" sz="1000" dirty="0">
                          <a:effectLst/>
                          <a:latin typeface="Verdana"/>
                          <a:ea typeface="Verdana"/>
                          <a:cs typeface="Verdana"/>
                        </a:rPr>
                        <a:t>F</a:t>
                      </a:r>
                      <a:r>
                        <a:rPr lang="en-US" sz="1000" spc="5" dirty="0">
                          <a:effectLst/>
                          <a:latin typeface="Verdana"/>
                          <a:ea typeface="Verdana"/>
                          <a:cs typeface="Verdana"/>
                        </a:rPr>
                        <a:t>u</a:t>
                      </a:r>
                      <a:r>
                        <a:rPr lang="en-US" sz="1000" dirty="0">
                          <a:effectLst/>
                          <a:latin typeface="Verdana"/>
                          <a:ea typeface="Verdana"/>
                          <a:cs typeface="Verdana"/>
                        </a:rPr>
                        <a:t>ll</a:t>
                      </a:r>
                      <a:r>
                        <a:rPr lang="en-US" sz="1000" spc="-10" dirty="0">
                          <a:effectLst/>
                          <a:latin typeface="Verdana"/>
                          <a:ea typeface="Verdana"/>
                          <a:cs typeface="Verdana"/>
                        </a:rPr>
                        <a:t> </a:t>
                      </a:r>
                      <a:r>
                        <a:rPr lang="en-US" sz="1000" dirty="0">
                          <a:effectLst/>
                          <a:latin typeface="Verdana"/>
                          <a:ea typeface="Verdana"/>
                          <a:cs typeface="Verdana"/>
                        </a:rPr>
                        <a:t>Day </a:t>
                      </a:r>
                      <a:r>
                        <a:rPr lang="en-US" sz="1000" spc="5" dirty="0">
                          <a:effectLst/>
                          <a:latin typeface="Verdana"/>
                          <a:ea typeface="Verdana"/>
                          <a:cs typeface="Verdana"/>
                        </a:rPr>
                        <a:t>K</a:t>
                      </a:r>
                      <a:r>
                        <a:rPr lang="en-US" sz="1000" dirty="0">
                          <a:effectLst/>
                          <a:latin typeface="Verdana"/>
                          <a:ea typeface="Verdana"/>
                          <a:cs typeface="Verdana"/>
                        </a:rPr>
                        <a:t>i</a:t>
                      </a:r>
                      <a:r>
                        <a:rPr lang="en-US" sz="1000" spc="5" dirty="0">
                          <a:effectLst/>
                          <a:latin typeface="Verdana"/>
                          <a:ea typeface="Verdana"/>
                          <a:cs typeface="Verdana"/>
                        </a:rPr>
                        <a:t>nd</a:t>
                      </a:r>
                      <a:r>
                        <a:rPr lang="en-US" sz="1000" spc="-5" dirty="0">
                          <a:effectLst/>
                          <a:latin typeface="Verdana"/>
                          <a:ea typeface="Verdana"/>
                          <a:cs typeface="Verdana"/>
                        </a:rPr>
                        <a:t>er</a:t>
                      </a:r>
                      <a:r>
                        <a:rPr lang="en-US" sz="1000" spc="5" dirty="0">
                          <a:effectLst/>
                          <a:latin typeface="Verdana"/>
                          <a:ea typeface="Verdana"/>
                          <a:cs typeface="Verdana"/>
                        </a:rPr>
                        <a:t>g</a:t>
                      </a:r>
                      <a:r>
                        <a:rPr lang="en-US" sz="1000" dirty="0">
                          <a:effectLst/>
                          <a:latin typeface="Verdana"/>
                          <a:ea typeface="Verdana"/>
                          <a:cs typeface="Verdana"/>
                        </a:rPr>
                        <a:t>a</a:t>
                      </a:r>
                      <a:r>
                        <a:rPr lang="en-US" sz="1000" spc="-5" dirty="0">
                          <a:effectLst/>
                          <a:latin typeface="Verdana"/>
                          <a:ea typeface="Verdana"/>
                          <a:cs typeface="Verdana"/>
                        </a:rPr>
                        <a:t>r</a:t>
                      </a:r>
                      <a:r>
                        <a:rPr lang="en-US" sz="1000" spc="15" dirty="0">
                          <a:effectLst/>
                          <a:latin typeface="Verdana"/>
                          <a:ea typeface="Verdana"/>
                          <a:cs typeface="Verdana"/>
                        </a:rPr>
                        <a:t>t</a:t>
                      </a:r>
                      <a:r>
                        <a:rPr lang="en-US" sz="1000" spc="-5" dirty="0">
                          <a:effectLst/>
                          <a:latin typeface="Verdana"/>
                          <a:ea typeface="Verdana"/>
                          <a:cs typeface="Verdana"/>
                        </a:rPr>
                        <a:t>e</a:t>
                      </a:r>
                      <a:r>
                        <a:rPr lang="en-US" sz="1000" dirty="0">
                          <a:effectLst/>
                          <a:latin typeface="Verdana"/>
                          <a:ea typeface="Verdana"/>
                          <a:cs typeface="Verdana"/>
                        </a:rPr>
                        <a:t>n </a:t>
                      </a: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1</a:t>
                      </a:r>
                      <a:endParaRPr lang="en-US" sz="1100" dirty="0">
                        <a:effectLst/>
                        <a:latin typeface="Calibri"/>
                        <a:ea typeface="Calibri"/>
                        <a:cs typeface="Times New Roman"/>
                      </a:endParaRPr>
                    </a:p>
                    <a:p>
                      <a:pPr marL="255905" marR="243840" algn="ctr">
                        <a:lnSpc>
                          <a:spcPct val="115000"/>
                        </a:lnSpc>
                        <a:spcBef>
                          <a:spcPts val="30"/>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2</a:t>
                      </a:r>
                      <a:endParaRPr lang="en-US" sz="1100" dirty="0">
                        <a:effectLst/>
                        <a:latin typeface="Calibri"/>
                        <a:ea typeface="Calibri"/>
                        <a:cs typeface="Times New Roman"/>
                      </a:endParaRPr>
                    </a:p>
                    <a:p>
                      <a:pPr marL="255905" marR="243840" algn="ctr">
                        <a:lnSpc>
                          <a:spcPct val="115000"/>
                        </a:lnSpc>
                        <a:spcBef>
                          <a:spcPts val="6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3</a:t>
                      </a:r>
                      <a:endParaRPr lang="en-US" sz="1100" dirty="0">
                        <a:effectLst/>
                        <a:latin typeface="Calibri"/>
                        <a:ea typeface="Calibri"/>
                        <a:cs typeface="Times New Roman"/>
                      </a:endParaRPr>
                    </a:p>
                    <a:p>
                      <a:pPr marL="255905" marR="24384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4</a:t>
                      </a:r>
                      <a:endParaRPr lang="en-US" sz="1100" dirty="0">
                        <a:effectLst/>
                        <a:latin typeface="Calibri"/>
                        <a:ea typeface="Calibri"/>
                        <a:cs typeface="Times New Roman"/>
                      </a:endParaRPr>
                    </a:p>
                    <a:p>
                      <a:pPr marL="255905" marR="24384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5</a:t>
                      </a:r>
                      <a:endParaRPr lang="en-US" sz="1100" dirty="0">
                        <a:effectLst/>
                        <a:latin typeface="Calibri"/>
                        <a:ea typeface="Calibri"/>
                        <a:cs typeface="Times New Roman"/>
                      </a:endParaRPr>
                    </a:p>
                    <a:p>
                      <a:pPr marL="255905" marR="24384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6</a:t>
                      </a:r>
                      <a:endParaRPr lang="en-US" sz="1100" dirty="0">
                        <a:effectLst/>
                        <a:latin typeface="Calibri"/>
                        <a:ea typeface="Calibri"/>
                        <a:cs typeface="Times New Roman"/>
                      </a:endParaRPr>
                    </a:p>
                    <a:p>
                      <a:pPr marL="255905" marR="243840" algn="ctr">
                        <a:lnSpc>
                          <a:spcPct val="115000"/>
                        </a:lnSpc>
                        <a:spcBef>
                          <a:spcPts val="6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7</a:t>
                      </a:r>
                      <a:endParaRPr lang="en-US" sz="1100" dirty="0">
                        <a:effectLst/>
                        <a:latin typeface="Calibri"/>
                        <a:ea typeface="Calibri"/>
                        <a:cs typeface="Times New Roman"/>
                      </a:endParaRPr>
                    </a:p>
                    <a:p>
                      <a:pPr marL="255905" marR="24384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8</a:t>
                      </a:r>
                      <a:endParaRPr lang="en-US" sz="1100" dirty="0">
                        <a:effectLst/>
                        <a:latin typeface="Calibri"/>
                        <a:ea typeface="Calibri"/>
                        <a:cs typeface="Times New Roman"/>
                      </a:endParaRPr>
                    </a:p>
                    <a:p>
                      <a:pPr marL="255905" marR="24384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9</a:t>
                      </a:r>
                      <a:endParaRPr lang="en-US" sz="1100" dirty="0">
                        <a:effectLst/>
                        <a:latin typeface="Calibri"/>
                        <a:ea typeface="Calibri"/>
                        <a:cs typeface="Times New Roman"/>
                      </a:endParaRPr>
                    </a:p>
                    <a:p>
                      <a:pPr marL="214630" marR="204470" algn="ctr">
                        <a:lnSpc>
                          <a:spcPct val="115000"/>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10</a:t>
                      </a:r>
                      <a:endParaRPr lang="en-US" sz="1100" dirty="0">
                        <a:effectLst/>
                        <a:latin typeface="Calibri"/>
                        <a:ea typeface="Calibri"/>
                        <a:cs typeface="Times New Roman"/>
                      </a:endParaRPr>
                    </a:p>
                    <a:p>
                      <a:pPr marL="214630" marR="204470" algn="ctr">
                        <a:lnSpc>
                          <a:spcPct val="115000"/>
                        </a:lnSpc>
                        <a:spcBef>
                          <a:spcPts val="6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11</a:t>
                      </a:r>
                      <a:endParaRPr lang="en-US" sz="1100" dirty="0">
                        <a:effectLst/>
                        <a:latin typeface="Calibri"/>
                        <a:ea typeface="Calibri"/>
                        <a:cs typeface="Times New Roman"/>
                      </a:endParaRPr>
                    </a:p>
                    <a:p>
                      <a:pPr marL="214630" marR="204470" algn="ctr">
                        <a:lnSpc>
                          <a:spcPts val="1205"/>
                        </a:lnSpc>
                        <a:spcBef>
                          <a:spcPts val="55"/>
                        </a:spcBef>
                        <a:spcAft>
                          <a:spcPts val="0"/>
                        </a:spcAft>
                      </a:pPr>
                      <a:r>
                        <a:rPr lang="en-US" sz="1000" spc="-5" dirty="0">
                          <a:effectLst/>
                          <a:latin typeface="Verdana"/>
                          <a:ea typeface="Verdana"/>
                          <a:cs typeface="Verdana"/>
                        </a:rPr>
                        <a:t>Gr</a:t>
                      </a:r>
                      <a:r>
                        <a:rPr lang="en-US" sz="1000" dirty="0">
                          <a:effectLst/>
                          <a:latin typeface="Verdana"/>
                          <a:ea typeface="Verdana"/>
                          <a:cs typeface="Verdana"/>
                        </a:rPr>
                        <a:t>a</a:t>
                      </a:r>
                      <a:r>
                        <a:rPr lang="en-US" sz="1000" spc="15" dirty="0">
                          <a:effectLst/>
                          <a:latin typeface="Verdana"/>
                          <a:ea typeface="Verdana"/>
                          <a:cs typeface="Verdana"/>
                        </a:rPr>
                        <a:t>d</a:t>
                      </a:r>
                      <a:r>
                        <a:rPr lang="en-US" sz="1000" dirty="0">
                          <a:effectLst/>
                          <a:latin typeface="Verdana"/>
                          <a:ea typeface="Verdana"/>
                          <a:cs typeface="Verdana"/>
                        </a:rPr>
                        <a:t>e</a:t>
                      </a:r>
                      <a:r>
                        <a:rPr lang="en-US" sz="1000" spc="-35" dirty="0">
                          <a:effectLst/>
                          <a:latin typeface="Verdana"/>
                          <a:ea typeface="Verdana"/>
                          <a:cs typeface="Verdana"/>
                        </a:rPr>
                        <a:t> </a:t>
                      </a:r>
                      <a:r>
                        <a:rPr lang="en-US" sz="1000" dirty="0">
                          <a:effectLst/>
                          <a:latin typeface="Verdana"/>
                          <a:ea typeface="Verdana"/>
                          <a:cs typeface="Verdana"/>
                        </a:rPr>
                        <a:t>12</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015" marR="234315" algn="ctr">
                        <a:lnSpc>
                          <a:spcPct val="115000"/>
                        </a:lnSpc>
                        <a:spcBef>
                          <a:spcPts val="55"/>
                        </a:spcBef>
                        <a:spcAft>
                          <a:spcPts val="0"/>
                        </a:spcAft>
                      </a:pPr>
                      <a:r>
                        <a:rPr lang="en-US" sz="1000">
                          <a:effectLst/>
                          <a:latin typeface="Verdana"/>
                          <a:ea typeface="Verdana"/>
                          <a:cs typeface="Verdana"/>
                        </a:rPr>
                        <a:t>0</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2</a:t>
                      </a:r>
                      <a:endParaRPr lang="en-US" sz="1100">
                        <a:effectLst/>
                        <a:latin typeface="Calibri"/>
                        <a:ea typeface="Calibri"/>
                        <a:cs typeface="Times New Roman"/>
                      </a:endParaRPr>
                    </a:p>
                    <a:p>
                      <a:pPr marL="247015" marR="234315" algn="ctr">
                        <a:lnSpc>
                          <a:spcPct val="115000"/>
                        </a:lnSpc>
                        <a:spcBef>
                          <a:spcPts val="55"/>
                        </a:spcBef>
                        <a:spcAft>
                          <a:spcPts val="0"/>
                        </a:spcAft>
                      </a:pPr>
                      <a:r>
                        <a:rPr lang="en-US" sz="1000">
                          <a:effectLst/>
                          <a:latin typeface="Verdana"/>
                          <a:ea typeface="Verdana"/>
                          <a:cs typeface="Verdana"/>
                        </a:rPr>
                        <a:t>3</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5</a:t>
                      </a:r>
                      <a:endParaRPr lang="en-US" sz="1100">
                        <a:effectLst/>
                        <a:latin typeface="Calibri"/>
                        <a:ea typeface="Calibri"/>
                        <a:cs typeface="Times New Roman"/>
                      </a:endParaRPr>
                    </a:p>
                    <a:p>
                      <a:pPr marL="0" marR="0">
                        <a:lnSpc>
                          <a:spcPts val="750"/>
                        </a:lnSpc>
                        <a:spcBef>
                          <a:spcPts val="40"/>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247015" marR="234315" algn="ctr">
                        <a:lnSpc>
                          <a:spcPct val="115000"/>
                        </a:lnSpc>
                        <a:spcBef>
                          <a:spcPts val="0"/>
                        </a:spcBef>
                        <a:spcAft>
                          <a:spcPts val="0"/>
                        </a:spcAft>
                      </a:pPr>
                      <a:r>
                        <a:rPr lang="en-US" sz="1000">
                          <a:effectLst/>
                          <a:latin typeface="Verdana"/>
                          <a:ea typeface="Verdana"/>
                          <a:cs typeface="Verdana"/>
                        </a:rPr>
                        <a:t>5</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6</a:t>
                      </a:r>
                      <a:endParaRPr lang="en-US" sz="1100">
                        <a:effectLst/>
                        <a:latin typeface="Calibri"/>
                        <a:ea typeface="Calibri"/>
                        <a:cs typeface="Times New Roman"/>
                      </a:endParaRPr>
                    </a:p>
                    <a:p>
                      <a:pPr marL="0" marR="0">
                        <a:lnSpc>
                          <a:spcPts val="550"/>
                        </a:lnSpc>
                        <a:spcBef>
                          <a:spcPts val="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247015" marR="234315" algn="ctr">
                        <a:lnSpc>
                          <a:spcPct val="115000"/>
                        </a:lnSpc>
                        <a:spcBef>
                          <a:spcPts val="0"/>
                        </a:spcBef>
                        <a:spcAft>
                          <a:spcPts val="0"/>
                        </a:spcAft>
                      </a:pPr>
                      <a:r>
                        <a:rPr lang="en-US" sz="1000">
                          <a:effectLst/>
                          <a:latin typeface="Verdana"/>
                          <a:ea typeface="Verdana"/>
                          <a:cs typeface="Verdana"/>
                        </a:rPr>
                        <a:t>5</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6</a:t>
                      </a:r>
                      <a:endParaRPr lang="en-US" sz="1100">
                        <a:effectLst/>
                        <a:latin typeface="Calibri"/>
                        <a:ea typeface="Calibri"/>
                        <a:cs typeface="Times New Roman"/>
                      </a:endParaRPr>
                    </a:p>
                    <a:p>
                      <a:pPr marL="0" marR="0">
                        <a:lnSpc>
                          <a:spcPts val="800"/>
                        </a:lnSpc>
                        <a:spcBef>
                          <a:spcPts val="35"/>
                        </a:spcBef>
                        <a:spcAft>
                          <a:spcPts val="0"/>
                        </a:spcAft>
                      </a:pPr>
                      <a:r>
                        <a:rPr lang="en-US" sz="800">
                          <a:effectLst/>
                          <a:latin typeface="Calibri"/>
                          <a:ea typeface="Calibri"/>
                          <a:cs typeface="Times New Roman"/>
                        </a:rPr>
                        <a:t> </a:t>
                      </a:r>
                      <a:endParaRPr lang="en-US" sz="1100">
                        <a:effectLst/>
                        <a:latin typeface="Calibri"/>
                        <a:ea typeface="Calibri"/>
                        <a:cs typeface="Times New Roman"/>
                      </a:endParaRPr>
                    </a:p>
                    <a:p>
                      <a:pPr marL="247015" marR="234315" algn="ctr">
                        <a:lnSpc>
                          <a:spcPct val="115000"/>
                        </a:lnSpc>
                        <a:spcBef>
                          <a:spcPts val="0"/>
                        </a:spcBef>
                        <a:spcAft>
                          <a:spcPts val="0"/>
                        </a:spcAft>
                      </a:pPr>
                      <a:r>
                        <a:rPr lang="en-US" sz="1000">
                          <a:effectLst/>
                          <a:latin typeface="Verdana"/>
                          <a:ea typeface="Verdana"/>
                          <a:cs typeface="Verdana"/>
                        </a:rPr>
                        <a:t>6</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7</a:t>
                      </a:r>
                      <a:endParaRPr lang="en-US" sz="1100">
                        <a:effectLst/>
                        <a:latin typeface="Calibri"/>
                        <a:ea typeface="Calibri"/>
                        <a:cs typeface="Times New Roman"/>
                      </a:endParaRPr>
                    </a:p>
                    <a:p>
                      <a:pPr marL="247015" marR="234315" algn="ctr">
                        <a:lnSpc>
                          <a:spcPct val="115000"/>
                        </a:lnSpc>
                        <a:spcBef>
                          <a:spcPts val="60"/>
                        </a:spcBef>
                        <a:spcAft>
                          <a:spcPts val="0"/>
                        </a:spcAft>
                      </a:pPr>
                      <a:r>
                        <a:rPr lang="en-US" sz="1000">
                          <a:effectLst/>
                          <a:latin typeface="Verdana"/>
                          <a:ea typeface="Verdana"/>
                          <a:cs typeface="Verdana"/>
                        </a:rPr>
                        <a:t>7</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8</a:t>
                      </a:r>
                      <a:endParaRPr lang="en-US" sz="1100">
                        <a:effectLst/>
                        <a:latin typeface="Calibri"/>
                        <a:ea typeface="Calibri"/>
                        <a:cs typeface="Times New Roman"/>
                      </a:endParaRPr>
                    </a:p>
                    <a:p>
                      <a:pPr marL="247015" marR="234315" algn="ctr">
                        <a:lnSpc>
                          <a:spcPct val="115000"/>
                        </a:lnSpc>
                        <a:spcBef>
                          <a:spcPts val="65"/>
                        </a:spcBef>
                        <a:spcAft>
                          <a:spcPts val="0"/>
                        </a:spcAft>
                      </a:pPr>
                      <a:r>
                        <a:rPr lang="en-US" sz="1000">
                          <a:effectLst/>
                          <a:latin typeface="Verdana"/>
                          <a:ea typeface="Verdana"/>
                          <a:cs typeface="Verdana"/>
                        </a:rPr>
                        <a:t>8</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a:effectLst/>
                          <a:latin typeface="Verdana"/>
                          <a:ea typeface="Verdana"/>
                          <a:cs typeface="Verdana"/>
                        </a:rPr>
                        <a:t>9</a:t>
                      </a:r>
                      <a:endParaRPr lang="en-US" sz="1100">
                        <a:effectLst/>
                        <a:latin typeface="Calibri"/>
                        <a:ea typeface="Calibri"/>
                        <a:cs typeface="Times New Roman"/>
                      </a:endParaRPr>
                    </a:p>
                    <a:p>
                      <a:pPr marL="227965" marR="0">
                        <a:lnSpc>
                          <a:spcPct val="115000"/>
                        </a:lnSpc>
                        <a:spcBef>
                          <a:spcPts val="55"/>
                        </a:spcBef>
                        <a:spcAft>
                          <a:spcPts val="0"/>
                        </a:spcAft>
                      </a:pPr>
                      <a:r>
                        <a:rPr lang="en-US" sz="1000">
                          <a:effectLst/>
                          <a:latin typeface="Verdana"/>
                          <a:ea typeface="Verdana"/>
                          <a:cs typeface="Verdana"/>
                        </a:rPr>
                        <a:t>9</a:t>
                      </a:r>
                      <a:r>
                        <a:rPr lang="en-US" sz="1000" spc="-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10</a:t>
                      </a:r>
                      <a:endParaRPr lang="en-US" sz="1100">
                        <a:effectLst/>
                        <a:latin typeface="Calibri"/>
                        <a:ea typeface="Calibri"/>
                        <a:cs typeface="Times New Roman"/>
                      </a:endParaRPr>
                    </a:p>
                    <a:p>
                      <a:pPr marL="166370" marR="153670" algn="ctr">
                        <a:lnSpc>
                          <a:spcPct val="115000"/>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0</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11</a:t>
                      </a:r>
                      <a:endParaRPr lang="en-US" sz="1100">
                        <a:effectLst/>
                        <a:latin typeface="Calibri"/>
                        <a:ea typeface="Calibri"/>
                        <a:cs typeface="Times New Roman"/>
                      </a:endParaRPr>
                    </a:p>
                    <a:p>
                      <a:pPr marL="166370" marR="153670" algn="ctr">
                        <a:lnSpc>
                          <a:spcPct val="115000"/>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1</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12</a:t>
                      </a:r>
                      <a:endParaRPr lang="en-US" sz="1100">
                        <a:effectLst/>
                        <a:latin typeface="Calibri"/>
                        <a:ea typeface="Calibri"/>
                        <a:cs typeface="Times New Roman"/>
                      </a:endParaRPr>
                    </a:p>
                    <a:p>
                      <a:pPr marL="166370" marR="153670" algn="ctr">
                        <a:lnSpc>
                          <a:spcPct val="115000"/>
                        </a:lnSpc>
                        <a:spcBef>
                          <a:spcPts val="65"/>
                        </a:spcBef>
                        <a:spcAft>
                          <a:spcPts val="0"/>
                        </a:spcAft>
                      </a:pPr>
                      <a:r>
                        <a:rPr lang="en-US" sz="1000" spc="5">
                          <a:effectLst/>
                          <a:latin typeface="Verdana"/>
                          <a:ea typeface="Verdana"/>
                          <a:cs typeface="Verdana"/>
                        </a:rPr>
                        <a:t>1</a:t>
                      </a:r>
                      <a:r>
                        <a:rPr lang="en-US" sz="1000">
                          <a:effectLst/>
                          <a:latin typeface="Verdana"/>
                          <a:ea typeface="Verdana"/>
                          <a:cs typeface="Verdana"/>
                        </a:rPr>
                        <a:t>2</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13</a:t>
                      </a:r>
                      <a:endParaRPr lang="en-US" sz="1100">
                        <a:effectLst/>
                        <a:latin typeface="Calibri"/>
                        <a:ea typeface="Calibri"/>
                        <a:cs typeface="Times New Roman"/>
                      </a:endParaRPr>
                    </a:p>
                    <a:p>
                      <a:pPr marL="166370" marR="153670" algn="ctr">
                        <a:lnSpc>
                          <a:spcPct val="115000"/>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3</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14</a:t>
                      </a:r>
                      <a:endParaRPr lang="en-US" sz="1100">
                        <a:effectLst/>
                        <a:latin typeface="Calibri"/>
                        <a:ea typeface="Calibri"/>
                        <a:cs typeface="Times New Roman"/>
                      </a:endParaRPr>
                    </a:p>
                    <a:p>
                      <a:pPr marL="166370" marR="153670" algn="ctr">
                        <a:lnSpc>
                          <a:spcPct val="115000"/>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4</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15</a:t>
                      </a:r>
                      <a:endParaRPr lang="en-US" sz="1100">
                        <a:effectLst/>
                        <a:latin typeface="Calibri"/>
                        <a:ea typeface="Calibri"/>
                        <a:cs typeface="Times New Roman"/>
                      </a:endParaRPr>
                    </a:p>
                    <a:p>
                      <a:pPr marL="166370" marR="153670" algn="ctr">
                        <a:lnSpc>
                          <a:spcPct val="115000"/>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5</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16</a:t>
                      </a:r>
                      <a:endParaRPr lang="en-US" sz="1100">
                        <a:effectLst/>
                        <a:latin typeface="Calibri"/>
                        <a:ea typeface="Calibri"/>
                        <a:cs typeface="Times New Roman"/>
                      </a:endParaRPr>
                    </a:p>
                    <a:p>
                      <a:pPr marL="166370" marR="153670" algn="ctr">
                        <a:lnSpc>
                          <a:spcPct val="115000"/>
                        </a:lnSpc>
                        <a:spcBef>
                          <a:spcPts val="65"/>
                        </a:spcBef>
                        <a:spcAft>
                          <a:spcPts val="0"/>
                        </a:spcAft>
                      </a:pPr>
                      <a:r>
                        <a:rPr lang="en-US" sz="1000" spc="5">
                          <a:effectLst/>
                          <a:latin typeface="Verdana"/>
                          <a:ea typeface="Verdana"/>
                          <a:cs typeface="Verdana"/>
                        </a:rPr>
                        <a:t>1</a:t>
                      </a:r>
                      <a:r>
                        <a:rPr lang="en-US" sz="1000">
                          <a:effectLst/>
                          <a:latin typeface="Verdana"/>
                          <a:ea typeface="Verdana"/>
                          <a:cs typeface="Verdana"/>
                        </a:rPr>
                        <a:t>6</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17</a:t>
                      </a:r>
                      <a:endParaRPr lang="en-US" sz="1100">
                        <a:effectLst/>
                        <a:latin typeface="Calibri"/>
                        <a:ea typeface="Calibri"/>
                        <a:cs typeface="Times New Roman"/>
                      </a:endParaRPr>
                    </a:p>
                    <a:p>
                      <a:pPr marL="166370" marR="153670" algn="ctr">
                        <a:lnSpc>
                          <a:spcPts val="1205"/>
                        </a:lnSpc>
                        <a:spcBef>
                          <a:spcPts val="55"/>
                        </a:spcBef>
                        <a:spcAft>
                          <a:spcPts val="0"/>
                        </a:spcAft>
                      </a:pPr>
                      <a:r>
                        <a:rPr lang="en-US" sz="1000" spc="5">
                          <a:effectLst/>
                          <a:latin typeface="Verdana"/>
                          <a:ea typeface="Verdana"/>
                          <a:cs typeface="Verdana"/>
                        </a:rPr>
                        <a:t>1</a:t>
                      </a:r>
                      <a:r>
                        <a:rPr lang="en-US" sz="1000">
                          <a:effectLst/>
                          <a:latin typeface="Verdana"/>
                          <a:ea typeface="Verdana"/>
                          <a:cs typeface="Verdana"/>
                        </a:rPr>
                        <a:t>7</a:t>
                      </a:r>
                      <a:r>
                        <a:rPr lang="en-US" sz="1000" spc="-15">
                          <a:effectLst/>
                          <a:latin typeface="Verdana"/>
                          <a:ea typeface="Verdana"/>
                          <a:cs typeface="Verdana"/>
                        </a:rPr>
                        <a:t> </a:t>
                      </a:r>
                      <a:r>
                        <a:rPr lang="en-US" sz="1000">
                          <a:effectLst/>
                          <a:latin typeface="Verdana"/>
                          <a:ea typeface="Verdana"/>
                          <a:cs typeface="Verdana"/>
                        </a:rPr>
                        <a:t>-</a:t>
                      </a:r>
                      <a:r>
                        <a:rPr lang="en-US" sz="1000" spc="-5">
                          <a:effectLst/>
                          <a:latin typeface="Verdana"/>
                          <a:ea typeface="Verdana"/>
                          <a:cs typeface="Verdana"/>
                        </a:rPr>
                        <a:t> </a:t>
                      </a:r>
                      <a:r>
                        <a:rPr lang="en-US" sz="1000" spc="5">
                          <a:effectLst/>
                          <a:latin typeface="Verdana"/>
                          <a:ea typeface="Verdana"/>
                          <a:cs typeface="Verdana"/>
                        </a:rPr>
                        <a:t>18</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270" marR="370205" algn="ctr">
                        <a:lnSpc>
                          <a:spcPct val="115000"/>
                        </a:lnSpc>
                        <a:spcBef>
                          <a:spcPts val="55"/>
                        </a:spcBef>
                        <a:spcAft>
                          <a:spcPts val="0"/>
                        </a:spcAft>
                      </a:pPr>
                      <a:r>
                        <a:rPr lang="en-US" sz="1000" dirty="0">
                          <a:effectLst/>
                          <a:latin typeface="Verdana"/>
                          <a:ea typeface="Verdana"/>
                          <a:cs typeface="Verdana"/>
                        </a:rPr>
                        <a:t>NA</a:t>
                      </a:r>
                      <a:endParaRPr lang="en-US" sz="1100" dirty="0">
                        <a:effectLst/>
                        <a:latin typeface="Calibri"/>
                        <a:ea typeface="Calibri"/>
                        <a:cs typeface="Times New Roman"/>
                      </a:endParaRPr>
                    </a:p>
                    <a:p>
                      <a:pPr marL="433070" marR="420370" algn="ctr">
                        <a:lnSpc>
                          <a:spcPct val="115000"/>
                        </a:lnSpc>
                        <a:spcBef>
                          <a:spcPts val="55"/>
                        </a:spcBef>
                        <a:spcAft>
                          <a:spcPts val="0"/>
                        </a:spcAft>
                      </a:pPr>
                      <a:r>
                        <a:rPr lang="en-US" sz="1000" dirty="0">
                          <a:effectLst/>
                          <a:latin typeface="Verdana"/>
                          <a:ea typeface="Verdana"/>
                          <a:cs typeface="Verdana"/>
                        </a:rPr>
                        <a:t>2</a:t>
                      </a:r>
                      <a:endParaRPr lang="en-US" sz="1100" dirty="0">
                        <a:effectLst/>
                        <a:latin typeface="Calibri"/>
                        <a:ea typeface="Calibri"/>
                        <a:cs typeface="Times New Roman"/>
                      </a:endParaRPr>
                    </a:p>
                    <a:p>
                      <a:pPr marL="0" marR="0">
                        <a:lnSpc>
                          <a:spcPts val="750"/>
                        </a:lnSpc>
                        <a:spcBef>
                          <a:spcPts val="40"/>
                        </a:spcBef>
                        <a:spcAft>
                          <a:spcPts val="0"/>
                        </a:spcAft>
                      </a:pPr>
                      <a:r>
                        <a:rPr lang="en-US" sz="750" dirty="0">
                          <a:effectLst/>
                          <a:latin typeface="Calibri"/>
                          <a:ea typeface="Calibri"/>
                          <a:cs typeface="Times New Roman"/>
                        </a:rPr>
                        <a:t> </a:t>
                      </a:r>
                      <a:endParaRPr lang="en-US" sz="1100" dirty="0">
                        <a:effectLst/>
                        <a:latin typeface="Calibri"/>
                        <a:ea typeface="Calibri"/>
                        <a:cs typeface="Times New Roman"/>
                      </a:endParaRPr>
                    </a:p>
                    <a:p>
                      <a:pPr marL="433070" marR="420370" algn="ctr">
                        <a:lnSpc>
                          <a:spcPct val="115000"/>
                        </a:lnSpc>
                        <a:spcBef>
                          <a:spcPts val="0"/>
                        </a:spcBef>
                        <a:spcAft>
                          <a:spcPts val="0"/>
                        </a:spcAft>
                      </a:pPr>
                      <a:r>
                        <a:rPr lang="en-US" sz="1000" dirty="0">
                          <a:effectLst/>
                          <a:latin typeface="Verdana"/>
                          <a:ea typeface="Verdana"/>
                          <a:cs typeface="Verdana"/>
                        </a:rPr>
                        <a:t>4</a:t>
                      </a:r>
                      <a:endParaRPr lang="en-US" sz="1100" dirty="0">
                        <a:effectLst/>
                        <a:latin typeface="Calibri"/>
                        <a:ea typeface="Calibri"/>
                        <a:cs typeface="Times New Roman"/>
                      </a:endParaRPr>
                    </a:p>
                    <a:p>
                      <a:pPr marL="0" marR="0">
                        <a:lnSpc>
                          <a:spcPts val="550"/>
                        </a:lnSpc>
                        <a:spcBef>
                          <a:spcPts val="5"/>
                        </a:spcBef>
                        <a:spcAft>
                          <a:spcPts val="0"/>
                        </a:spcAft>
                      </a:pPr>
                      <a:r>
                        <a:rPr lang="en-US" sz="550" dirty="0">
                          <a:effectLst/>
                          <a:latin typeface="Calibri"/>
                          <a:ea typeface="Calibri"/>
                          <a:cs typeface="Times New Roman"/>
                        </a:rPr>
                        <a:t> </a:t>
                      </a:r>
                      <a:endParaRPr lang="en-US" sz="1100" dirty="0">
                        <a:effectLst/>
                        <a:latin typeface="Calibri"/>
                        <a:ea typeface="Calibri"/>
                        <a:cs typeface="Times New Roman"/>
                      </a:endParaRPr>
                    </a:p>
                    <a:p>
                      <a:pPr marL="0" marR="0">
                        <a:lnSpc>
                          <a:spcPts val="1000"/>
                        </a:lnSpc>
                        <a:spcBef>
                          <a:spcPts val="0"/>
                        </a:spcBef>
                        <a:spcAft>
                          <a:spcPts val="0"/>
                        </a:spcAft>
                      </a:pPr>
                      <a:r>
                        <a:rPr lang="en-US" sz="1000" dirty="0">
                          <a:effectLst/>
                          <a:latin typeface="Calibri"/>
                          <a:ea typeface="Calibri"/>
                          <a:cs typeface="Times New Roman"/>
                        </a:rPr>
                        <a:t> </a:t>
                      </a:r>
                      <a:endParaRPr lang="en-US" sz="1100" dirty="0">
                        <a:effectLst/>
                        <a:latin typeface="Calibri"/>
                        <a:ea typeface="Calibri"/>
                        <a:cs typeface="Times New Roman"/>
                      </a:endParaRPr>
                    </a:p>
                    <a:p>
                      <a:pPr marL="433070" marR="420370" algn="ctr">
                        <a:lnSpc>
                          <a:spcPct val="115000"/>
                        </a:lnSpc>
                        <a:spcBef>
                          <a:spcPts val="0"/>
                        </a:spcBef>
                        <a:spcAft>
                          <a:spcPts val="0"/>
                        </a:spcAft>
                      </a:pPr>
                      <a:r>
                        <a:rPr lang="en-US" sz="1000" dirty="0">
                          <a:effectLst/>
                          <a:latin typeface="Verdana"/>
                          <a:ea typeface="Verdana"/>
                          <a:cs typeface="Verdana"/>
                        </a:rPr>
                        <a:t>4</a:t>
                      </a:r>
                      <a:endParaRPr lang="en-US" sz="1100" dirty="0">
                        <a:effectLst/>
                        <a:latin typeface="Calibri"/>
                        <a:ea typeface="Calibri"/>
                        <a:cs typeface="Times New Roman"/>
                      </a:endParaRPr>
                    </a:p>
                    <a:p>
                      <a:pPr marL="0" marR="0">
                        <a:lnSpc>
                          <a:spcPts val="800"/>
                        </a:lnSpc>
                        <a:spcBef>
                          <a:spcPts val="35"/>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433070" marR="420370" algn="ctr">
                        <a:lnSpc>
                          <a:spcPct val="115000"/>
                        </a:lnSpc>
                        <a:spcBef>
                          <a:spcPts val="0"/>
                        </a:spcBef>
                        <a:spcAft>
                          <a:spcPts val="0"/>
                        </a:spcAft>
                      </a:pPr>
                      <a:r>
                        <a:rPr lang="en-US" sz="1000" dirty="0">
                          <a:effectLst/>
                          <a:latin typeface="Verdana"/>
                          <a:ea typeface="Verdana"/>
                          <a:cs typeface="Verdana"/>
                        </a:rPr>
                        <a:t>5</a:t>
                      </a:r>
                      <a:endParaRPr lang="en-US" sz="1100" dirty="0">
                        <a:effectLst/>
                        <a:latin typeface="Calibri"/>
                        <a:ea typeface="Calibri"/>
                        <a:cs typeface="Times New Roman"/>
                      </a:endParaRPr>
                    </a:p>
                    <a:p>
                      <a:pPr marL="433070" marR="420370" algn="ctr">
                        <a:lnSpc>
                          <a:spcPct val="115000"/>
                        </a:lnSpc>
                        <a:spcBef>
                          <a:spcPts val="60"/>
                        </a:spcBef>
                        <a:spcAft>
                          <a:spcPts val="0"/>
                        </a:spcAft>
                      </a:pPr>
                      <a:r>
                        <a:rPr lang="en-US" sz="1000" dirty="0">
                          <a:effectLst/>
                          <a:latin typeface="Verdana"/>
                          <a:ea typeface="Verdana"/>
                          <a:cs typeface="Verdana"/>
                        </a:rPr>
                        <a:t>6</a:t>
                      </a:r>
                      <a:endParaRPr lang="en-US" sz="1100" dirty="0">
                        <a:effectLst/>
                        <a:latin typeface="Calibri"/>
                        <a:ea typeface="Calibri"/>
                        <a:cs typeface="Times New Roman"/>
                      </a:endParaRPr>
                    </a:p>
                    <a:p>
                      <a:pPr marL="433070" marR="420370" algn="ctr">
                        <a:lnSpc>
                          <a:spcPct val="115000"/>
                        </a:lnSpc>
                        <a:spcBef>
                          <a:spcPts val="65"/>
                        </a:spcBef>
                        <a:spcAft>
                          <a:spcPts val="0"/>
                        </a:spcAft>
                      </a:pPr>
                      <a:r>
                        <a:rPr lang="en-US" sz="1000" dirty="0">
                          <a:effectLst/>
                          <a:latin typeface="Verdana"/>
                          <a:ea typeface="Verdana"/>
                          <a:cs typeface="Verdana"/>
                        </a:rPr>
                        <a:t>7</a:t>
                      </a:r>
                      <a:endParaRPr lang="en-US" sz="1100" dirty="0">
                        <a:effectLst/>
                        <a:latin typeface="Calibri"/>
                        <a:ea typeface="Calibri"/>
                        <a:cs typeface="Times New Roman"/>
                      </a:endParaRPr>
                    </a:p>
                    <a:p>
                      <a:pPr marL="433070" marR="420370" algn="ctr">
                        <a:lnSpc>
                          <a:spcPct val="115000"/>
                        </a:lnSpc>
                        <a:spcBef>
                          <a:spcPts val="55"/>
                        </a:spcBef>
                        <a:spcAft>
                          <a:spcPts val="0"/>
                        </a:spcAft>
                      </a:pPr>
                      <a:r>
                        <a:rPr lang="en-US" sz="1000" dirty="0">
                          <a:effectLst/>
                          <a:latin typeface="Verdana"/>
                          <a:ea typeface="Verdana"/>
                          <a:cs typeface="Verdana"/>
                        </a:rPr>
                        <a:t>8</a:t>
                      </a:r>
                      <a:endParaRPr lang="en-US" sz="1100" dirty="0">
                        <a:effectLst/>
                        <a:latin typeface="Calibri"/>
                        <a:ea typeface="Calibri"/>
                        <a:cs typeface="Times New Roman"/>
                      </a:endParaRPr>
                    </a:p>
                    <a:p>
                      <a:pPr marL="433070" marR="420370" algn="ctr">
                        <a:lnSpc>
                          <a:spcPct val="115000"/>
                        </a:lnSpc>
                        <a:spcBef>
                          <a:spcPts val="55"/>
                        </a:spcBef>
                        <a:spcAft>
                          <a:spcPts val="0"/>
                        </a:spcAft>
                      </a:pPr>
                      <a:r>
                        <a:rPr lang="en-US" sz="1000" dirty="0">
                          <a:effectLst/>
                          <a:latin typeface="Verdana"/>
                          <a:ea typeface="Verdana"/>
                          <a:cs typeface="Verdana"/>
                        </a:rPr>
                        <a:t>9</a:t>
                      </a:r>
                      <a:endParaRPr lang="en-US" sz="1100" dirty="0">
                        <a:effectLst/>
                        <a:latin typeface="Calibri"/>
                        <a:ea typeface="Calibri"/>
                        <a:cs typeface="Times New Roman"/>
                      </a:endParaRPr>
                    </a:p>
                    <a:p>
                      <a:pPr marL="391795" marR="380365" algn="ctr">
                        <a:lnSpc>
                          <a:spcPct val="115000"/>
                        </a:lnSpc>
                        <a:spcBef>
                          <a:spcPts val="55"/>
                        </a:spcBef>
                        <a:spcAft>
                          <a:spcPts val="0"/>
                        </a:spcAft>
                      </a:pPr>
                      <a:r>
                        <a:rPr lang="en-US" sz="1000" spc="5" dirty="0">
                          <a:effectLst/>
                          <a:latin typeface="Verdana"/>
                          <a:ea typeface="Verdana"/>
                          <a:cs typeface="Verdana"/>
                        </a:rPr>
                        <a:t>10</a:t>
                      </a:r>
                      <a:endParaRPr lang="en-US" sz="1100" dirty="0">
                        <a:effectLst/>
                        <a:latin typeface="Calibri"/>
                        <a:ea typeface="Calibri"/>
                        <a:cs typeface="Times New Roman"/>
                      </a:endParaRPr>
                    </a:p>
                    <a:p>
                      <a:pPr marL="391795" marR="380365" algn="ctr">
                        <a:lnSpc>
                          <a:spcPct val="115000"/>
                        </a:lnSpc>
                        <a:spcBef>
                          <a:spcPts val="65"/>
                        </a:spcBef>
                        <a:spcAft>
                          <a:spcPts val="0"/>
                        </a:spcAft>
                      </a:pPr>
                      <a:r>
                        <a:rPr lang="en-US" sz="1000" spc="5" dirty="0">
                          <a:effectLst/>
                          <a:latin typeface="Verdana"/>
                          <a:ea typeface="Verdana"/>
                          <a:cs typeface="Verdana"/>
                        </a:rPr>
                        <a:t>11</a:t>
                      </a:r>
                      <a:endParaRPr lang="en-US" sz="1100" dirty="0">
                        <a:effectLst/>
                        <a:latin typeface="Calibri"/>
                        <a:ea typeface="Calibri"/>
                        <a:cs typeface="Times New Roman"/>
                      </a:endParaRPr>
                    </a:p>
                    <a:p>
                      <a:pPr marL="391795" marR="380365" algn="ctr">
                        <a:lnSpc>
                          <a:spcPct val="115000"/>
                        </a:lnSpc>
                        <a:spcBef>
                          <a:spcPts val="55"/>
                        </a:spcBef>
                        <a:spcAft>
                          <a:spcPts val="0"/>
                        </a:spcAft>
                      </a:pPr>
                      <a:r>
                        <a:rPr lang="en-US" sz="1000" spc="5" dirty="0">
                          <a:effectLst/>
                          <a:latin typeface="Verdana"/>
                          <a:ea typeface="Verdana"/>
                          <a:cs typeface="Verdana"/>
                        </a:rPr>
                        <a:t>12</a:t>
                      </a:r>
                      <a:endParaRPr lang="en-US" sz="1100" dirty="0">
                        <a:effectLst/>
                        <a:latin typeface="Calibri"/>
                        <a:ea typeface="Calibri"/>
                        <a:cs typeface="Times New Roman"/>
                      </a:endParaRPr>
                    </a:p>
                    <a:p>
                      <a:pPr marL="391795" marR="380365" algn="ctr">
                        <a:lnSpc>
                          <a:spcPct val="115000"/>
                        </a:lnSpc>
                        <a:spcBef>
                          <a:spcPts val="55"/>
                        </a:spcBef>
                        <a:spcAft>
                          <a:spcPts val="0"/>
                        </a:spcAft>
                      </a:pPr>
                      <a:r>
                        <a:rPr lang="en-US" sz="1000" spc="5" dirty="0">
                          <a:effectLst/>
                          <a:latin typeface="Verdana"/>
                          <a:ea typeface="Verdana"/>
                          <a:cs typeface="Verdana"/>
                        </a:rPr>
                        <a:t>13</a:t>
                      </a:r>
                      <a:endParaRPr lang="en-US" sz="1100" dirty="0">
                        <a:effectLst/>
                        <a:latin typeface="Calibri"/>
                        <a:ea typeface="Calibri"/>
                        <a:cs typeface="Times New Roman"/>
                      </a:endParaRPr>
                    </a:p>
                    <a:p>
                      <a:pPr marL="391795" marR="380365" algn="ctr">
                        <a:lnSpc>
                          <a:spcPct val="115000"/>
                        </a:lnSpc>
                        <a:spcBef>
                          <a:spcPts val="55"/>
                        </a:spcBef>
                        <a:spcAft>
                          <a:spcPts val="0"/>
                        </a:spcAft>
                      </a:pPr>
                      <a:r>
                        <a:rPr lang="en-US" sz="1000" spc="5" dirty="0">
                          <a:effectLst/>
                          <a:latin typeface="Verdana"/>
                          <a:ea typeface="Verdana"/>
                          <a:cs typeface="Verdana"/>
                        </a:rPr>
                        <a:t>14</a:t>
                      </a:r>
                      <a:endParaRPr lang="en-US" sz="1100" dirty="0">
                        <a:effectLst/>
                        <a:latin typeface="Calibri"/>
                        <a:ea typeface="Calibri"/>
                        <a:cs typeface="Times New Roman"/>
                      </a:endParaRPr>
                    </a:p>
                    <a:p>
                      <a:pPr marL="391795" marR="380365" algn="ctr">
                        <a:lnSpc>
                          <a:spcPct val="115000"/>
                        </a:lnSpc>
                        <a:spcBef>
                          <a:spcPts val="65"/>
                        </a:spcBef>
                        <a:spcAft>
                          <a:spcPts val="0"/>
                        </a:spcAft>
                      </a:pPr>
                      <a:r>
                        <a:rPr lang="en-US" sz="1000" spc="5" dirty="0">
                          <a:effectLst/>
                          <a:latin typeface="Verdana"/>
                          <a:ea typeface="Verdana"/>
                          <a:cs typeface="Verdana"/>
                        </a:rPr>
                        <a:t>15</a:t>
                      </a:r>
                      <a:endParaRPr lang="en-US" sz="1100" dirty="0">
                        <a:effectLst/>
                        <a:latin typeface="Calibri"/>
                        <a:ea typeface="Calibri"/>
                        <a:cs typeface="Times New Roman"/>
                      </a:endParaRPr>
                    </a:p>
                    <a:p>
                      <a:pPr marL="391795" marR="380365" algn="ctr">
                        <a:lnSpc>
                          <a:spcPts val="1205"/>
                        </a:lnSpc>
                        <a:spcBef>
                          <a:spcPts val="55"/>
                        </a:spcBef>
                        <a:spcAft>
                          <a:spcPts val="0"/>
                        </a:spcAft>
                      </a:pPr>
                      <a:r>
                        <a:rPr lang="en-US" sz="1000" spc="5" dirty="0">
                          <a:effectLst/>
                          <a:latin typeface="Verdana"/>
                          <a:ea typeface="Verdana"/>
                          <a:cs typeface="Verdana"/>
                        </a:rPr>
                        <a:t>16</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2740" marR="321310" algn="ctr">
                        <a:lnSpc>
                          <a:spcPct val="115000"/>
                        </a:lnSpc>
                        <a:spcBef>
                          <a:spcPts val="55"/>
                        </a:spcBef>
                        <a:spcAft>
                          <a:spcPts val="0"/>
                        </a:spcAft>
                      </a:pPr>
                      <a:r>
                        <a:rPr lang="en-US" sz="1000">
                          <a:effectLst/>
                          <a:latin typeface="Verdana"/>
                          <a:ea typeface="Verdana"/>
                          <a:cs typeface="Verdana"/>
                        </a:rPr>
                        <a:t>NA</a:t>
                      </a:r>
                      <a:endParaRPr lang="en-US" sz="1100">
                        <a:effectLst/>
                        <a:latin typeface="Calibri"/>
                        <a:ea typeface="Calibri"/>
                        <a:cs typeface="Times New Roman"/>
                      </a:endParaRPr>
                    </a:p>
                    <a:p>
                      <a:pPr marL="382905" marR="371475" algn="ctr">
                        <a:lnSpc>
                          <a:spcPct val="115000"/>
                        </a:lnSpc>
                        <a:spcBef>
                          <a:spcPts val="55"/>
                        </a:spcBef>
                        <a:spcAft>
                          <a:spcPts val="0"/>
                        </a:spcAft>
                      </a:pPr>
                      <a:r>
                        <a:rPr lang="en-US" sz="1000">
                          <a:effectLst/>
                          <a:latin typeface="Verdana"/>
                          <a:ea typeface="Verdana"/>
                          <a:cs typeface="Verdana"/>
                        </a:rPr>
                        <a:t>6</a:t>
                      </a:r>
                      <a:endParaRPr lang="en-US" sz="1100">
                        <a:effectLst/>
                        <a:latin typeface="Calibri"/>
                        <a:ea typeface="Calibri"/>
                        <a:cs typeface="Times New Roman"/>
                      </a:endParaRPr>
                    </a:p>
                    <a:p>
                      <a:pPr marL="0" marR="0">
                        <a:lnSpc>
                          <a:spcPts val="750"/>
                        </a:lnSpc>
                        <a:spcBef>
                          <a:spcPts val="40"/>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382905" marR="371475" algn="ctr">
                        <a:lnSpc>
                          <a:spcPct val="115000"/>
                        </a:lnSpc>
                        <a:spcBef>
                          <a:spcPts val="0"/>
                        </a:spcBef>
                        <a:spcAft>
                          <a:spcPts val="0"/>
                        </a:spcAft>
                      </a:pPr>
                      <a:r>
                        <a:rPr lang="en-US" sz="1000">
                          <a:effectLst/>
                          <a:latin typeface="Verdana"/>
                          <a:ea typeface="Verdana"/>
                          <a:cs typeface="Verdana"/>
                        </a:rPr>
                        <a:t>7</a:t>
                      </a:r>
                      <a:endParaRPr lang="en-US" sz="1100">
                        <a:effectLst/>
                        <a:latin typeface="Calibri"/>
                        <a:ea typeface="Calibri"/>
                        <a:cs typeface="Times New Roman"/>
                      </a:endParaRPr>
                    </a:p>
                    <a:p>
                      <a:pPr marL="0" marR="0">
                        <a:lnSpc>
                          <a:spcPts val="550"/>
                        </a:lnSpc>
                        <a:spcBef>
                          <a:spcPts val="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382905" marR="371475" algn="ctr">
                        <a:lnSpc>
                          <a:spcPct val="115000"/>
                        </a:lnSpc>
                        <a:spcBef>
                          <a:spcPts val="0"/>
                        </a:spcBef>
                        <a:spcAft>
                          <a:spcPts val="0"/>
                        </a:spcAft>
                      </a:pPr>
                      <a:r>
                        <a:rPr lang="en-US" sz="1000">
                          <a:effectLst/>
                          <a:latin typeface="Verdana"/>
                          <a:ea typeface="Verdana"/>
                          <a:cs typeface="Verdana"/>
                        </a:rPr>
                        <a:t>7</a:t>
                      </a:r>
                      <a:endParaRPr lang="en-US" sz="1100">
                        <a:effectLst/>
                        <a:latin typeface="Calibri"/>
                        <a:ea typeface="Calibri"/>
                        <a:cs typeface="Times New Roman"/>
                      </a:endParaRPr>
                    </a:p>
                    <a:p>
                      <a:pPr marL="0" marR="0">
                        <a:lnSpc>
                          <a:spcPts val="800"/>
                        </a:lnSpc>
                        <a:spcBef>
                          <a:spcPts val="35"/>
                        </a:spcBef>
                        <a:spcAft>
                          <a:spcPts val="0"/>
                        </a:spcAft>
                      </a:pPr>
                      <a:r>
                        <a:rPr lang="en-US" sz="800">
                          <a:effectLst/>
                          <a:latin typeface="Calibri"/>
                          <a:ea typeface="Calibri"/>
                          <a:cs typeface="Times New Roman"/>
                        </a:rPr>
                        <a:t> </a:t>
                      </a:r>
                      <a:endParaRPr lang="en-US" sz="1100">
                        <a:effectLst/>
                        <a:latin typeface="Calibri"/>
                        <a:ea typeface="Calibri"/>
                        <a:cs typeface="Times New Roman"/>
                      </a:endParaRPr>
                    </a:p>
                    <a:p>
                      <a:pPr marL="382905" marR="371475" algn="ctr">
                        <a:lnSpc>
                          <a:spcPct val="115000"/>
                        </a:lnSpc>
                        <a:spcBef>
                          <a:spcPts val="0"/>
                        </a:spcBef>
                        <a:spcAft>
                          <a:spcPts val="0"/>
                        </a:spcAft>
                      </a:pPr>
                      <a:r>
                        <a:rPr lang="en-US" sz="1000">
                          <a:effectLst/>
                          <a:latin typeface="Verdana"/>
                          <a:ea typeface="Verdana"/>
                          <a:cs typeface="Verdana"/>
                        </a:rPr>
                        <a:t>8</a:t>
                      </a:r>
                      <a:endParaRPr lang="en-US" sz="1100">
                        <a:effectLst/>
                        <a:latin typeface="Calibri"/>
                        <a:ea typeface="Calibri"/>
                        <a:cs typeface="Times New Roman"/>
                      </a:endParaRPr>
                    </a:p>
                    <a:p>
                      <a:pPr marL="382905" marR="371475" algn="ctr">
                        <a:lnSpc>
                          <a:spcPct val="115000"/>
                        </a:lnSpc>
                        <a:spcBef>
                          <a:spcPts val="60"/>
                        </a:spcBef>
                        <a:spcAft>
                          <a:spcPts val="0"/>
                        </a:spcAft>
                      </a:pPr>
                      <a:r>
                        <a:rPr lang="en-US" sz="1000">
                          <a:effectLst/>
                          <a:latin typeface="Verdana"/>
                          <a:ea typeface="Verdana"/>
                          <a:cs typeface="Verdana"/>
                        </a:rPr>
                        <a:t>9</a:t>
                      </a:r>
                      <a:endParaRPr lang="en-US" sz="1100">
                        <a:effectLst/>
                        <a:latin typeface="Calibri"/>
                        <a:ea typeface="Calibri"/>
                        <a:cs typeface="Times New Roman"/>
                      </a:endParaRPr>
                    </a:p>
                    <a:p>
                      <a:pPr marL="342900" marR="330200" algn="ctr">
                        <a:lnSpc>
                          <a:spcPct val="115000"/>
                        </a:lnSpc>
                        <a:spcBef>
                          <a:spcPts val="65"/>
                        </a:spcBef>
                        <a:spcAft>
                          <a:spcPts val="0"/>
                        </a:spcAft>
                      </a:pPr>
                      <a:r>
                        <a:rPr lang="en-US" sz="1000" spc="5">
                          <a:effectLst/>
                          <a:latin typeface="Verdana"/>
                          <a:ea typeface="Verdana"/>
                          <a:cs typeface="Verdana"/>
                        </a:rPr>
                        <a:t>10</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11</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12</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13</a:t>
                      </a:r>
                      <a:endParaRPr lang="en-US" sz="1100">
                        <a:effectLst/>
                        <a:latin typeface="Calibri"/>
                        <a:ea typeface="Calibri"/>
                        <a:cs typeface="Times New Roman"/>
                      </a:endParaRPr>
                    </a:p>
                    <a:p>
                      <a:pPr marL="342900" marR="330200" algn="ctr">
                        <a:lnSpc>
                          <a:spcPct val="115000"/>
                        </a:lnSpc>
                        <a:spcBef>
                          <a:spcPts val="65"/>
                        </a:spcBef>
                        <a:spcAft>
                          <a:spcPts val="0"/>
                        </a:spcAft>
                      </a:pPr>
                      <a:r>
                        <a:rPr lang="en-US" sz="1000" spc="5">
                          <a:effectLst/>
                          <a:latin typeface="Verdana"/>
                          <a:ea typeface="Verdana"/>
                          <a:cs typeface="Verdana"/>
                        </a:rPr>
                        <a:t>15</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16</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17</a:t>
                      </a:r>
                      <a:endParaRPr lang="en-US" sz="1100">
                        <a:effectLst/>
                        <a:latin typeface="Calibri"/>
                        <a:ea typeface="Calibri"/>
                        <a:cs typeface="Times New Roman"/>
                      </a:endParaRPr>
                    </a:p>
                    <a:p>
                      <a:pPr marL="342900" marR="330200" algn="ctr">
                        <a:lnSpc>
                          <a:spcPct val="115000"/>
                        </a:lnSpc>
                        <a:spcBef>
                          <a:spcPts val="55"/>
                        </a:spcBef>
                        <a:spcAft>
                          <a:spcPts val="0"/>
                        </a:spcAft>
                      </a:pPr>
                      <a:r>
                        <a:rPr lang="en-US" sz="1000" spc="5">
                          <a:effectLst/>
                          <a:latin typeface="Verdana"/>
                          <a:ea typeface="Verdana"/>
                          <a:cs typeface="Verdana"/>
                        </a:rPr>
                        <a:t>18</a:t>
                      </a:r>
                      <a:endParaRPr lang="en-US" sz="1100">
                        <a:effectLst/>
                        <a:latin typeface="Calibri"/>
                        <a:ea typeface="Calibri"/>
                        <a:cs typeface="Times New Roman"/>
                      </a:endParaRPr>
                    </a:p>
                    <a:p>
                      <a:pPr marL="342900" marR="330200" algn="ctr">
                        <a:lnSpc>
                          <a:spcPct val="115000"/>
                        </a:lnSpc>
                        <a:spcBef>
                          <a:spcPts val="65"/>
                        </a:spcBef>
                        <a:spcAft>
                          <a:spcPts val="0"/>
                        </a:spcAft>
                      </a:pPr>
                      <a:r>
                        <a:rPr lang="en-US" sz="1000" spc="5">
                          <a:effectLst/>
                          <a:latin typeface="Verdana"/>
                          <a:ea typeface="Verdana"/>
                          <a:cs typeface="Verdana"/>
                        </a:rPr>
                        <a:t>20</a:t>
                      </a:r>
                      <a:endParaRPr lang="en-US" sz="1100">
                        <a:effectLst/>
                        <a:latin typeface="Calibri"/>
                        <a:ea typeface="Calibri"/>
                        <a:cs typeface="Times New Roman"/>
                      </a:endParaRPr>
                    </a:p>
                    <a:p>
                      <a:pPr marL="342900" marR="330200" algn="ctr">
                        <a:lnSpc>
                          <a:spcPts val="1205"/>
                        </a:lnSpc>
                        <a:spcBef>
                          <a:spcPts val="55"/>
                        </a:spcBef>
                        <a:spcAft>
                          <a:spcPts val="0"/>
                        </a:spcAft>
                      </a:pPr>
                      <a:r>
                        <a:rPr lang="en-US" sz="1000" spc="5">
                          <a:effectLst/>
                          <a:latin typeface="Verdana"/>
                          <a:ea typeface="Verdana"/>
                          <a:cs typeface="Verdana"/>
                        </a:rPr>
                        <a:t>21</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2420" marR="301625" algn="ctr">
                        <a:lnSpc>
                          <a:spcPct val="115000"/>
                        </a:lnSpc>
                        <a:spcBef>
                          <a:spcPts val="55"/>
                        </a:spcBef>
                        <a:spcAft>
                          <a:spcPts val="0"/>
                        </a:spcAft>
                      </a:pPr>
                      <a:r>
                        <a:rPr lang="en-US" sz="1000">
                          <a:effectLst/>
                          <a:latin typeface="Verdana"/>
                          <a:ea typeface="Verdana"/>
                          <a:cs typeface="Verdana"/>
                        </a:rPr>
                        <a:t>NA</a:t>
                      </a:r>
                      <a:endParaRPr lang="en-US" sz="1100">
                        <a:effectLst/>
                        <a:latin typeface="Calibri"/>
                        <a:ea typeface="Calibri"/>
                        <a:cs typeface="Times New Roman"/>
                      </a:endParaRPr>
                    </a:p>
                    <a:p>
                      <a:pPr marL="289560" marR="276860"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2</a:t>
                      </a:r>
                      <a:endParaRPr lang="en-US" sz="1100">
                        <a:effectLst/>
                        <a:latin typeface="Calibri"/>
                        <a:ea typeface="Calibri"/>
                        <a:cs typeface="Times New Roman"/>
                      </a:endParaRPr>
                    </a:p>
                    <a:p>
                      <a:pPr marL="0" marR="0">
                        <a:lnSpc>
                          <a:spcPts val="750"/>
                        </a:lnSpc>
                        <a:spcBef>
                          <a:spcPts val="40"/>
                        </a:spcBef>
                        <a:spcAft>
                          <a:spcPts val="0"/>
                        </a:spcAft>
                      </a:pPr>
                      <a:r>
                        <a:rPr lang="en-US" sz="750">
                          <a:effectLst/>
                          <a:latin typeface="Calibri"/>
                          <a:ea typeface="Calibri"/>
                          <a:cs typeface="Times New Roman"/>
                        </a:rPr>
                        <a:t> </a:t>
                      </a:r>
                      <a:endParaRPr lang="en-US" sz="1100">
                        <a:effectLst/>
                        <a:latin typeface="Calibri"/>
                        <a:ea typeface="Calibri"/>
                        <a:cs typeface="Times New Roman"/>
                      </a:endParaRPr>
                    </a:p>
                    <a:p>
                      <a:pPr marL="289560" marR="276860" algn="ctr">
                        <a:lnSpc>
                          <a:spcPct val="115000"/>
                        </a:lnSpc>
                        <a:spcBef>
                          <a:spcPts val="0"/>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4</a:t>
                      </a:r>
                      <a:endParaRPr lang="en-US" sz="1100">
                        <a:effectLst/>
                        <a:latin typeface="Calibri"/>
                        <a:ea typeface="Calibri"/>
                        <a:cs typeface="Times New Roman"/>
                      </a:endParaRPr>
                    </a:p>
                    <a:p>
                      <a:pPr marL="0" marR="0">
                        <a:lnSpc>
                          <a:spcPts val="550"/>
                        </a:lnSpc>
                        <a:spcBef>
                          <a:spcPts val="5"/>
                        </a:spcBef>
                        <a:spcAft>
                          <a:spcPts val="0"/>
                        </a:spcAft>
                      </a:pPr>
                      <a:r>
                        <a:rPr lang="en-US" sz="550">
                          <a:effectLst/>
                          <a:latin typeface="Calibri"/>
                          <a:ea typeface="Calibri"/>
                          <a:cs typeface="Times New Roman"/>
                        </a:rPr>
                        <a:t> </a:t>
                      </a:r>
                      <a:endParaRPr lang="en-US" sz="1100">
                        <a:effectLst/>
                        <a:latin typeface="Calibri"/>
                        <a:ea typeface="Calibri"/>
                        <a:cs typeface="Times New Roman"/>
                      </a:endParaRPr>
                    </a:p>
                    <a:p>
                      <a:pPr marL="0" marR="0">
                        <a:lnSpc>
                          <a:spcPts val="1000"/>
                        </a:lnSpc>
                        <a:spcBef>
                          <a:spcPts val="0"/>
                        </a:spcBef>
                        <a:spcAft>
                          <a:spcPts val="0"/>
                        </a:spcAft>
                      </a:pPr>
                      <a:r>
                        <a:rPr lang="en-US" sz="1000">
                          <a:effectLst/>
                          <a:latin typeface="Calibri"/>
                          <a:ea typeface="Calibri"/>
                          <a:cs typeface="Times New Roman"/>
                        </a:rPr>
                        <a:t> </a:t>
                      </a:r>
                      <a:endParaRPr lang="en-US" sz="1100">
                        <a:effectLst/>
                        <a:latin typeface="Calibri"/>
                        <a:ea typeface="Calibri"/>
                        <a:cs typeface="Times New Roman"/>
                      </a:endParaRPr>
                    </a:p>
                    <a:p>
                      <a:pPr marL="289560" marR="276860" algn="ctr">
                        <a:lnSpc>
                          <a:spcPct val="115000"/>
                        </a:lnSpc>
                        <a:spcBef>
                          <a:spcPts val="0"/>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4</a:t>
                      </a:r>
                      <a:endParaRPr lang="en-US" sz="1100">
                        <a:effectLst/>
                        <a:latin typeface="Calibri"/>
                        <a:ea typeface="Calibri"/>
                        <a:cs typeface="Times New Roman"/>
                      </a:endParaRPr>
                    </a:p>
                    <a:p>
                      <a:pPr marL="0" marR="0">
                        <a:lnSpc>
                          <a:spcPts val="800"/>
                        </a:lnSpc>
                        <a:spcBef>
                          <a:spcPts val="35"/>
                        </a:spcBef>
                        <a:spcAft>
                          <a:spcPts val="0"/>
                        </a:spcAft>
                      </a:pPr>
                      <a:r>
                        <a:rPr lang="en-US" sz="800">
                          <a:effectLst/>
                          <a:latin typeface="Calibri"/>
                          <a:ea typeface="Calibri"/>
                          <a:cs typeface="Times New Roman"/>
                        </a:rPr>
                        <a:t> </a:t>
                      </a:r>
                      <a:endParaRPr lang="en-US" sz="1100">
                        <a:effectLst/>
                        <a:latin typeface="Calibri"/>
                        <a:ea typeface="Calibri"/>
                        <a:cs typeface="Times New Roman"/>
                      </a:endParaRPr>
                    </a:p>
                    <a:p>
                      <a:pPr marL="289560" marR="276860" algn="ctr">
                        <a:lnSpc>
                          <a:spcPct val="115000"/>
                        </a:lnSpc>
                        <a:spcBef>
                          <a:spcPts val="0"/>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5</a:t>
                      </a:r>
                      <a:endParaRPr lang="en-US" sz="1100">
                        <a:effectLst/>
                        <a:latin typeface="Calibri"/>
                        <a:ea typeface="Calibri"/>
                        <a:cs typeface="Times New Roman"/>
                      </a:endParaRPr>
                    </a:p>
                    <a:p>
                      <a:pPr marL="289560" marR="276860" algn="ctr">
                        <a:lnSpc>
                          <a:spcPct val="115000"/>
                        </a:lnSpc>
                        <a:spcBef>
                          <a:spcPts val="60"/>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6</a:t>
                      </a:r>
                      <a:endParaRPr lang="en-US" sz="1100">
                        <a:effectLst/>
                        <a:latin typeface="Calibri"/>
                        <a:ea typeface="Calibri"/>
                        <a:cs typeface="Times New Roman"/>
                      </a:endParaRPr>
                    </a:p>
                    <a:p>
                      <a:pPr marL="289560" marR="276860" algn="ctr">
                        <a:lnSpc>
                          <a:spcPct val="115000"/>
                        </a:lnSpc>
                        <a:spcBef>
                          <a:spcPts val="6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7</a:t>
                      </a:r>
                      <a:endParaRPr lang="en-US" sz="1100">
                        <a:effectLst/>
                        <a:latin typeface="Calibri"/>
                        <a:ea typeface="Calibri"/>
                        <a:cs typeface="Times New Roman"/>
                      </a:endParaRPr>
                    </a:p>
                    <a:p>
                      <a:pPr marL="289560" marR="276860"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8</a:t>
                      </a:r>
                      <a:endParaRPr lang="en-US" sz="1100">
                        <a:effectLst/>
                        <a:latin typeface="Calibri"/>
                        <a:ea typeface="Calibri"/>
                        <a:cs typeface="Times New Roman"/>
                      </a:endParaRPr>
                    </a:p>
                    <a:p>
                      <a:pPr marL="289560" marR="276860"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9</a:t>
                      </a:r>
                      <a:endParaRPr lang="en-US" sz="1100">
                        <a:effectLst/>
                        <a:latin typeface="Calibri"/>
                        <a:ea typeface="Calibri"/>
                        <a:cs typeface="Times New Roman"/>
                      </a:endParaRPr>
                    </a:p>
                    <a:p>
                      <a:pPr marL="248285" marR="238125"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10</a:t>
                      </a:r>
                      <a:endParaRPr lang="en-US" sz="1100">
                        <a:effectLst/>
                        <a:latin typeface="Calibri"/>
                        <a:ea typeface="Calibri"/>
                        <a:cs typeface="Times New Roman"/>
                      </a:endParaRPr>
                    </a:p>
                    <a:p>
                      <a:pPr marL="248285" marR="238125" algn="ctr">
                        <a:lnSpc>
                          <a:spcPct val="115000"/>
                        </a:lnSpc>
                        <a:spcBef>
                          <a:spcPts val="6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11</a:t>
                      </a:r>
                      <a:endParaRPr lang="en-US" sz="1100">
                        <a:effectLst/>
                        <a:latin typeface="Calibri"/>
                        <a:ea typeface="Calibri"/>
                        <a:cs typeface="Times New Roman"/>
                      </a:endParaRPr>
                    </a:p>
                    <a:p>
                      <a:pPr marL="248285" marR="238125"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12</a:t>
                      </a:r>
                      <a:endParaRPr lang="en-US" sz="1100">
                        <a:effectLst/>
                        <a:latin typeface="Calibri"/>
                        <a:ea typeface="Calibri"/>
                        <a:cs typeface="Times New Roman"/>
                      </a:endParaRPr>
                    </a:p>
                    <a:p>
                      <a:pPr marL="248285" marR="238125"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13</a:t>
                      </a:r>
                      <a:endParaRPr lang="en-US" sz="1100">
                        <a:effectLst/>
                        <a:latin typeface="Calibri"/>
                        <a:ea typeface="Calibri"/>
                        <a:cs typeface="Times New Roman"/>
                      </a:endParaRPr>
                    </a:p>
                    <a:p>
                      <a:pPr marL="248285" marR="238125" algn="ctr">
                        <a:lnSpc>
                          <a:spcPct val="115000"/>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14</a:t>
                      </a:r>
                      <a:endParaRPr lang="en-US" sz="1100">
                        <a:effectLst/>
                        <a:latin typeface="Calibri"/>
                        <a:ea typeface="Calibri"/>
                        <a:cs typeface="Times New Roman"/>
                      </a:endParaRPr>
                    </a:p>
                    <a:p>
                      <a:pPr marL="248285" marR="238125" algn="ctr">
                        <a:lnSpc>
                          <a:spcPct val="115000"/>
                        </a:lnSpc>
                        <a:spcBef>
                          <a:spcPts val="6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15</a:t>
                      </a:r>
                      <a:endParaRPr lang="en-US" sz="1100">
                        <a:effectLst/>
                        <a:latin typeface="Calibri"/>
                        <a:ea typeface="Calibri"/>
                        <a:cs typeface="Times New Roman"/>
                      </a:endParaRPr>
                    </a:p>
                    <a:p>
                      <a:pPr marL="248285" marR="238125" algn="ctr">
                        <a:lnSpc>
                          <a:spcPts val="1205"/>
                        </a:lnSpc>
                        <a:spcBef>
                          <a:spcPts val="55"/>
                        </a:spcBef>
                        <a:spcAft>
                          <a:spcPts val="0"/>
                        </a:spcAft>
                      </a:pPr>
                      <a:r>
                        <a:rPr lang="en-US" sz="1000">
                          <a:effectLst/>
                          <a:latin typeface="Verdana"/>
                          <a:ea typeface="Verdana"/>
                          <a:cs typeface="Verdana"/>
                        </a:rPr>
                        <a:t>&lt;</a:t>
                      </a:r>
                      <a:r>
                        <a:rPr lang="en-US" sz="1000" spc="-10">
                          <a:effectLst/>
                          <a:latin typeface="Verdana"/>
                          <a:ea typeface="Verdana"/>
                          <a:cs typeface="Verdana"/>
                        </a:rPr>
                        <a:t> </a:t>
                      </a:r>
                      <a:r>
                        <a:rPr lang="en-US" sz="1000">
                          <a:effectLst/>
                          <a:latin typeface="Verdana"/>
                          <a:ea typeface="Verdana"/>
                          <a:cs typeface="Verdana"/>
                        </a:rPr>
                        <a:t>16</a:t>
                      </a:r>
                      <a:endParaRPr lang="en-US" sz="11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1945" marR="309245" algn="ctr">
                        <a:lnSpc>
                          <a:spcPct val="115000"/>
                        </a:lnSpc>
                        <a:spcBef>
                          <a:spcPts val="55"/>
                        </a:spcBef>
                        <a:spcAft>
                          <a:spcPts val="0"/>
                        </a:spcAft>
                      </a:pPr>
                      <a:r>
                        <a:rPr lang="en-US" sz="1000" dirty="0">
                          <a:effectLst/>
                          <a:latin typeface="Verdana"/>
                          <a:ea typeface="Verdana"/>
                          <a:cs typeface="Verdana"/>
                        </a:rPr>
                        <a:t>&gt;</a:t>
                      </a:r>
                      <a:r>
                        <a:rPr lang="en-US" sz="1000" spc="-10" dirty="0">
                          <a:effectLst/>
                          <a:latin typeface="Verdana"/>
                          <a:ea typeface="Verdana"/>
                          <a:cs typeface="Verdana"/>
                        </a:rPr>
                        <a:t> </a:t>
                      </a:r>
                      <a:r>
                        <a:rPr lang="en-US" sz="1000" b="1" dirty="0">
                          <a:effectLst/>
                          <a:latin typeface="Verdana"/>
                          <a:ea typeface="Verdana"/>
                          <a:cs typeface="Verdana"/>
                        </a:rPr>
                        <a:t>4</a:t>
                      </a:r>
                      <a:endParaRPr lang="en-US" sz="1100" b="1" dirty="0">
                        <a:effectLst/>
                        <a:latin typeface="Calibri"/>
                        <a:ea typeface="Calibri"/>
                        <a:cs typeface="Times New Roman"/>
                      </a:endParaRPr>
                    </a:p>
                    <a:p>
                      <a:pPr marL="321945" marR="30924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7</a:t>
                      </a:r>
                      <a:endParaRPr lang="en-US" sz="1100" b="1" dirty="0">
                        <a:effectLst/>
                        <a:latin typeface="Calibri"/>
                        <a:ea typeface="Calibri"/>
                        <a:cs typeface="Times New Roman"/>
                      </a:endParaRPr>
                    </a:p>
                    <a:p>
                      <a:pPr marL="0" marR="0">
                        <a:lnSpc>
                          <a:spcPts val="750"/>
                        </a:lnSpc>
                        <a:spcBef>
                          <a:spcPts val="40"/>
                        </a:spcBef>
                        <a:spcAft>
                          <a:spcPts val="0"/>
                        </a:spcAft>
                      </a:pPr>
                      <a:r>
                        <a:rPr lang="en-US" sz="750" b="1" dirty="0">
                          <a:effectLst/>
                          <a:latin typeface="Calibri"/>
                          <a:ea typeface="Calibri"/>
                          <a:cs typeface="Times New Roman"/>
                        </a:rPr>
                        <a:t> </a:t>
                      </a:r>
                      <a:endParaRPr lang="en-US" sz="1100" b="1" dirty="0">
                        <a:effectLst/>
                        <a:latin typeface="Calibri"/>
                        <a:ea typeface="Calibri"/>
                        <a:cs typeface="Times New Roman"/>
                      </a:endParaRPr>
                    </a:p>
                    <a:p>
                      <a:pPr marL="317500" marR="304800" algn="ctr">
                        <a:lnSpc>
                          <a:spcPct val="115000"/>
                        </a:lnSpc>
                        <a:spcBef>
                          <a:spcPts val="0"/>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8</a:t>
                      </a:r>
                      <a:endParaRPr lang="en-US" sz="1100" b="1" dirty="0">
                        <a:effectLst/>
                        <a:latin typeface="Calibri"/>
                        <a:ea typeface="Calibri"/>
                        <a:cs typeface="Times New Roman"/>
                      </a:endParaRPr>
                    </a:p>
                    <a:p>
                      <a:pPr marL="0" marR="0">
                        <a:lnSpc>
                          <a:spcPts val="550"/>
                        </a:lnSpc>
                        <a:spcBef>
                          <a:spcPts val="5"/>
                        </a:spcBef>
                        <a:spcAft>
                          <a:spcPts val="0"/>
                        </a:spcAft>
                      </a:pPr>
                      <a:r>
                        <a:rPr lang="en-US" sz="550" b="1" dirty="0">
                          <a:effectLst/>
                          <a:latin typeface="Calibri"/>
                          <a:ea typeface="Calibri"/>
                          <a:cs typeface="Times New Roman"/>
                        </a:rPr>
                        <a:t> </a:t>
                      </a:r>
                      <a:endParaRPr lang="en-US" sz="1100" b="1" dirty="0">
                        <a:effectLst/>
                        <a:latin typeface="Calibri"/>
                        <a:ea typeface="Calibri"/>
                        <a:cs typeface="Times New Roman"/>
                      </a:endParaRPr>
                    </a:p>
                    <a:p>
                      <a:pPr marL="0" marR="0">
                        <a:lnSpc>
                          <a:spcPts val="1000"/>
                        </a:lnSpc>
                        <a:spcBef>
                          <a:spcPts val="0"/>
                        </a:spcBef>
                        <a:spcAft>
                          <a:spcPts val="0"/>
                        </a:spcAft>
                      </a:pPr>
                      <a:r>
                        <a:rPr lang="en-US" sz="1000" b="1" dirty="0">
                          <a:effectLst/>
                          <a:latin typeface="Calibri"/>
                          <a:ea typeface="Calibri"/>
                          <a:cs typeface="Times New Roman"/>
                        </a:rPr>
                        <a:t> </a:t>
                      </a:r>
                      <a:endParaRPr lang="en-US" sz="1100" b="1" dirty="0">
                        <a:effectLst/>
                        <a:latin typeface="Calibri"/>
                        <a:ea typeface="Calibri"/>
                        <a:cs typeface="Times New Roman"/>
                      </a:endParaRPr>
                    </a:p>
                    <a:p>
                      <a:pPr marL="318135" marR="304800" algn="ctr">
                        <a:lnSpc>
                          <a:spcPct val="115000"/>
                        </a:lnSpc>
                        <a:spcBef>
                          <a:spcPts val="0"/>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8</a:t>
                      </a:r>
                      <a:endParaRPr lang="en-US" sz="1100" b="1" dirty="0">
                        <a:effectLst/>
                        <a:latin typeface="Calibri"/>
                        <a:ea typeface="Calibri"/>
                        <a:cs typeface="Times New Roman"/>
                      </a:endParaRPr>
                    </a:p>
                    <a:p>
                      <a:pPr marL="0" marR="0">
                        <a:lnSpc>
                          <a:spcPts val="800"/>
                        </a:lnSpc>
                        <a:spcBef>
                          <a:spcPts val="35"/>
                        </a:spcBef>
                        <a:spcAft>
                          <a:spcPts val="0"/>
                        </a:spcAft>
                      </a:pPr>
                      <a:r>
                        <a:rPr lang="en-US" sz="800" dirty="0">
                          <a:effectLst/>
                          <a:latin typeface="Calibri"/>
                          <a:ea typeface="Calibri"/>
                          <a:cs typeface="Times New Roman"/>
                        </a:rPr>
                        <a:t> </a:t>
                      </a:r>
                      <a:endParaRPr lang="en-US" sz="1100" dirty="0">
                        <a:effectLst/>
                        <a:latin typeface="Calibri"/>
                        <a:ea typeface="Calibri"/>
                        <a:cs typeface="Times New Roman"/>
                      </a:endParaRPr>
                    </a:p>
                    <a:p>
                      <a:pPr marL="321945" marR="309245" algn="ctr">
                        <a:lnSpc>
                          <a:spcPct val="115000"/>
                        </a:lnSpc>
                        <a:spcBef>
                          <a:spcPts val="0"/>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9</a:t>
                      </a:r>
                      <a:endParaRPr lang="en-US" sz="1100" b="1" dirty="0">
                        <a:effectLst/>
                        <a:latin typeface="Calibri"/>
                        <a:ea typeface="Calibri"/>
                        <a:cs typeface="Times New Roman"/>
                      </a:endParaRPr>
                    </a:p>
                    <a:p>
                      <a:pPr marL="321945" marR="309245" algn="ctr">
                        <a:lnSpc>
                          <a:spcPct val="115000"/>
                        </a:lnSpc>
                        <a:spcBef>
                          <a:spcPts val="60"/>
                        </a:spcBef>
                        <a:spcAft>
                          <a:spcPts val="0"/>
                        </a:spcAft>
                      </a:pPr>
                      <a:r>
                        <a:rPr lang="en-US" sz="1000" b="1" dirty="0">
                          <a:effectLst/>
                          <a:latin typeface="Verdana"/>
                          <a:ea typeface="Verdana"/>
                          <a:cs typeface="Verdana"/>
                        </a:rPr>
                        <a:t>&gt;10</a:t>
                      </a:r>
                      <a:endParaRPr lang="en-US" sz="1100" b="1" dirty="0">
                        <a:effectLst/>
                        <a:latin typeface="Calibri"/>
                        <a:ea typeface="Calibri"/>
                        <a:cs typeface="Times New Roman"/>
                      </a:endParaRPr>
                    </a:p>
                    <a:p>
                      <a:pPr marL="280670" marR="269875" algn="ctr">
                        <a:lnSpc>
                          <a:spcPct val="115000"/>
                        </a:lnSpc>
                        <a:spcBef>
                          <a:spcPts val="6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11</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12</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13</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14</a:t>
                      </a:r>
                      <a:endParaRPr lang="en-US" sz="1100" b="1" dirty="0">
                        <a:effectLst/>
                        <a:latin typeface="Calibri"/>
                        <a:ea typeface="Calibri"/>
                        <a:cs typeface="Times New Roman"/>
                      </a:endParaRPr>
                    </a:p>
                    <a:p>
                      <a:pPr marL="280670" marR="269875" algn="ctr">
                        <a:lnSpc>
                          <a:spcPct val="115000"/>
                        </a:lnSpc>
                        <a:spcBef>
                          <a:spcPts val="6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16</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17</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18</a:t>
                      </a:r>
                      <a:endParaRPr lang="en-US" sz="1100" b="1" dirty="0">
                        <a:effectLst/>
                        <a:latin typeface="Calibri"/>
                        <a:ea typeface="Calibri"/>
                        <a:cs typeface="Times New Roman"/>
                      </a:endParaRPr>
                    </a:p>
                    <a:p>
                      <a:pPr marL="280670" marR="269875" algn="ctr">
                        <a:lnSpc>
                          <a:spcPct val="115000"/>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19</a:t>
                      </a:r>
                      <a:endParaRPr lang="en-US" sz="1100" b="1" dirty="0">
                        <a:effectLst/>
                        <a:latin typeface="Calibri"/>
                        <a:ea typeface="Calibri"/>
                        <a:cs typeface="Times New Roman"/>
                      </a:endParaRPr>
                    </a:p>
                    <a:p>
                      <a:pPr marL="280670" marR="269875" algn="ctr">
                        <a:lnSpc>
                          <a:spcPct val="115000"/>
                        </a:lnSpc>
                        <a:spcBef>
                          <a:spcPts val="6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21</a:t>
                      </a:r>
                      <a:endParaRPr lang="en-US" sz="1100" b="1" dirty="0">
                        <a:effectLst/>
                        <a:latin typeface="Calibri"/>
                        <a:ea typeface="Calibri"/>
                        <a:cs typeface="Times New Roman"/>
                      </a:endParaRPr>
                    </a:p>
                    <a:p>
                      <a:pPr marL="280670" marR="269875" algn="ctr">
                        <a:lnSpc>
                          <a:spcPts val="1205"/>
                        </a:lnSpc>
                        <a:spcBef>
                          <a:spcPts val="55"/>
                        </a:spcBef>
                        <a:spcAft>
                          <a:spcPts val="0"/>
                        </a:spcAft>
                      </a:pPr>
                      <a:r>
                        <a:rPr lang="en-US" sz="1000" b="1" dirty="0">
                          <a:effectLst/>
                          <a:latin typeface="Verdana"/>
                          <a:ea typeface="Verdana"/>
                          <a:cs typeface="Verdana"/>
                        </a:rPr>
                        <a:t>&gt;</a:t>
                      </a:r>
                      <a:r>
                        <a:rPr lang="en-US" sz="1000" b="1" spc="-10" dirty="0">
                          <a:effectLst/>
                          <a:latin typeface="Verdana"/>
                          <a:ea typeface="Verdana"/>
                          <a:cs typeface="Verdana"/>
                        </a:rPr>
                        <a:t> </a:t>
                      </a:r>
                      <a:r>
                        <a:rPr lang="en-US" sz="1000" b="1" dirty="0">
                          <a:effectLst/>
                          <a:latin typeface="Verdana"/>
                          <a:ea typeface="Verdana"/>
                          <a:cs typeface="Verdana"/>
                        </a:rPr>
                        <a:t>22</a:t>
                      </a:r>
                      <a:endParaRPr lang="en-US" sz="1100" b="1"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7011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5400" dirty="0" smtClean="0"/>
              <a:t>Overview</a:t>
            </a:r>
            <a:endParaRPr lang="en-US" sz="5400" dirty="0"/>
          </a:p>
        </p:txBody>
      </p:sp>
    </p:spTree>
    <p:extLst>
      <p:ext uri="{BB962C8B-B14F-4D97-AF65-F5344CB8AC3E}">
        <p14:creationId xmlns:p14="http://schemas.microsoft.com/office/powerpoint/2010/main" val="2633067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dirty="0" err="1" smtClean="0"/>
              <a:t>Syncplicity</a:t>
            </a:r>
            <a:r>
              <a:rPr lang="en-US" sz="1800" dirty="0" smtClean="0"/>
              <a:t> – </a:t>
            </a:r>
            <a:r>
              <a:rPr lang="en-US" sz="1800" dirty="0"/>
              <a:t>online platform used for secure file </a:t>
            </a:r>
            <a:r>
              <a:rPr lang="en-US" sz="1800" dirty="0" smtClean="0"/>
              <a:t>sharing</a:t>
            </a:r>
          </a:p>
          <a:p>
            <a:pPr>
              <a:buFont typeface="Wingdings" panose="05000000000000000000" pitchFamily="2" charset="2"/>
              <a:buChar char="v"/>
            </a:pPr>
            <a:r>
              <a:rPr lang="en-US" sz="1800" dirty="0" smtClean="0"/>
              <a:t>Let us know if you do not yet have a folder. We will send you email with a link to set it up</a:t>
            </a:r>
          </a:p>
          <a:p>
            <a:pPr>
              <a:buFont typeface="Wingdings" panose="05000000000000000000" pitchFamily="2" charset="2"/>
              <a:buChar char="v"/>
            </a:pPr>
            <a:r>
              <a:rPr lang="en-US" sz="1800" dirty="0" smtClean="0"/>
              <a:t>File name is your AU code</a:t>
            </a:r>
          </a:p>
          <a:p>
            <a:pPr>
              <a:buFont typeface="Wingdings" panose="05000000000000000000" pitchFamily="2" charset="2"/>
              <a:buChar char="v"/>
            </a:pPr>
            <a:r>
              <a:rPr lang="en-US" sz="1800" dirty="0" smtClean="0"/>
              <a:t>Used for Exception requests, questions that include PII, facility students information, </a:t>
            </a:r>
            <a:r>
              <a:rPr lang="en-US" sz="1800" dirty="0" err="1" smtClean="0"/>
              <a:t>etc</a:t>
            </a:r>
            <a:endParaRPr lang="en-US" sz="1800" dirty="0" smtClean="0"/>
          </a:p>
          <a:p>
            <a:pPr>
              <a:buFont typeface="Wingdings" panose="05000000000000000000" pitchFamily="2" charset="2"/>
              <a:buChar char="v"/>
            </a:pPr>
            <a:r>
              <a:rPr lang="en-US" sz="1800" dirty="0"/>
              <a:t>E</a:t>
            </a:r>
            <a:r>
              <a:rPr lang="en-US" sz="1800" dirty="0" smtClean="0"/>
              <a:t>mail CDE to notify us you’ve placed something in the folder. We don’t get notification</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User Guide: </a:t>
            </a:r>
            <a:r>
              <a:rPr lang="en-US" sz="1800" dirty="0">
                <a:hlinkClick r:id="rId2"/>
              </a:rPr>
              <a:t>http://</a:t>
            </a:r>
            <a:r>
              <a:rPr lang="en-US" sz="1800" dirty="0" smtClean="0">
                <a:hlinkClick r:id="rId2"/>
              </a:rPr>
              <a:t>www.cde.state.co.us/datapipeline/syncplicityinstructions</a:t>
            </a:r>
            <a:r>
              <a:rPr lang="en-US" sz="1800" dirty="0" smtClean="0"/>
              <a:t> </a:t>
            </a:r>
            <a:endParaRPr lang="en-US" sz="1800" dirty="0"/>
          </a:p>
        </p:txBody>
      </p:sp>
      <p:sp>
        <p:nvSpPr>
          <p:cNvPr id="3" name="Title 2"/>
          <p:cNvSpPr>
            <a:spLocks noGrp="1"/>
          </p:cNvSpPr>
          <p:nvPr>
            <p:ph type="title"/>
          </p:nvPr>
        </p:nvSpPr>
        <p:spPr/>
        <p:txBody>
          <a:bodyPr/>
          <a:lstStyle/>
          <a:p>
            <a:r>
              <a:rPr lang="en-US" dirty="0" smtClean="0"/>
              <a:t>Sharing Personally Identifiable Information</a:t>
            </a:r>
            <a:endParaRPr lang="en-US" dirty="0"/>
          </a:p>
        </p:txBody>
      </p:sp>
    </p:spTree>
    <p:extLst>
      <p:ext uri="{BB962C8B-B14F-4D97-AF65-F5344CB8AC3E}">
        <p14:creationId xmlns:p14="http://schemas.microsoft.com/office/powerpoint/2010/main" val="4111758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marL="365760" lvl="1" indent="0">
              <a:buNone/>
            </a:pPr>
            <a:r>
              <a:rPr lang="en-US" sz="2800" dirty="0" smtClean="0"/>
              <a:t>Trying to resolve Snapshot errors when:</a:t>
            </a:r>
          </a:p>
          <a:p>
            <a:pPr lvl="2"/>
            <a:r>
              <a:rPr lang="en-US" dirty="0" smtClean="0"/>
              <a:t>A file has not successfully uploaded</a:t>
            </a:r>
          </a:p>
          <a:p>
            <a:pPr lvl="2"/>
            <a:r>
              <a:rPr lang="en-US" dirty="0" smtClean="0"/>
              <a:t>There are interchange errors</a:t>
            </a:r>
          </a:p>
          <a:p>
            <a:pPr lvl="3"/>
            <a:r>
              <a:rPr lang="en-US" sz="2000" dirty="0" smtClean="0"/>
              <a:t>Records with Interchange errors can be seen in the </a:t>
            </a:r>
            <a:r>
              <a:rPr lang="en-US" sz="2000" b="1" dirty="0" smtClean="0"/>
              <a:t>SPED Snapshot Records Excluded Due to Profile Errors</a:t>
            </a:r>
            <a:r>
              <a:rPr lang="en-US" sz="2000" dirty="0" smtClean="0"/>
              <a:t> report</a:t>
            </a:r>
          </a:p>
          <a:p>
            <a:pPr marL="365760" lvl="1" indent="0">
              <a:buNone/>
            </a:pPr>
            <a:r>
              <a:rPr lang="en-US" sz="2800" dirty="0" smtClean="0"/>
              <a:t>Fields where issues occur and why</a:t>
            </a:r>
          </a:p>
          <a:p>
            <a:pPr lvl="1"/>
            <a:r>
              <a:rPr lang="en-US" sz="2000" dirty="0" smtClean="0"/>
              <a:t>Birth </a:t>
            </a:r>
            <a:r>
              <a:rPr lang="en-US" sz="2000" dirty="0"/>
              <a:t>Date</a:t>
            </a:r>
          </a:p>
          <a:p>
            <a:pPr lvl="2"/>
            <a:r>
              <a:rPr lang="en-US" sz="1800" dirty="0"/>
              <a:t>Calculated age must be &gt;= to 3 and &lt; 22 as of December 1</a:t>
            </a:r>
          </a:p>
          <a:p>
            <a:pPr lvl="2"/>
            <a:r>
              <a:rPr lang="en-US" sz="1800" dirty="0"/>
              <a:t>Age is outside of valid range (send in exception)</a:t>
            </a:r>
          </a:p>
          <a:p>
            <a:pPr lvl="2"/>
            <a:r>
              <a:rPr lang="en-US" sz="1800" dirty="0"/>
              <a:t>A child cannot be reported as a </a:t>
            </a:r>
            <a:r>
              <a:rPr lang="en-US" sz="1800" dirty="0" smtClean="0"/>
              <a:t>having a Developmental Disability if </a:t>
            </a:r>
            <a:r>
              <a:rPr lang="en-US" sz="1800" dirty="0"/>
              <a:t>they were 9 or older as of December 1</a:t>
            </a:r>
          </a:p>
          <a:p>
            <a:pPr lvl="1"/>
            <a:endParaRPr lang="en-US" sz="1600" dirty="0"/>
          </a:p>
          <a:p>
            <a:pPr marL="365760" lvl="1" indent="0">
              <a:buNone/>
            </a:pPr>
            <a:r>
              <a:rPr lang="en-US" sz="1800" dirty="0">
                <a:hlinkClick r:id="rId3"/>
              </a:rPr>
              <a:t>http://</a:t>
            </a:r>
            <a:r>
              <a:rPr lang="en-US" sz="1800" dirty="0" smtClean="0">
                <a:hlinkClick r:id="rId3"/>
              </a:rPr>
              <a:t>www.cde.state.co.us/datapipeline/snap_sped-discipline</a:t>
            </a:r>
            <a:r>
              <a:rPr lang="en-US" sz="1800" dirty="0" smtClean="0"/>
              <a:t> </a:t>
            </a:r>
          </a:p>
          <a:p>
            <a:pPr marL="365760" lvl="1" indent="0">
              <a:buNone/>
            </a:pPr>
            <a:endParaRPr lang="en-US" sz="1600" dirty="0" smtClean="0"/>
          </a:p>
          <a:p>
            <a:pPr lvl="1"/>
            <a:endParaRPr lang="en-US" sz="1600" dirty="0"/>
          </a:p>
        </p:txBody>
      </p:sp>
      <p:sp>
        <p:nvSpPr>
          <p:cNvPr id="4" name="Footer Placeholder 3"/>
          <p:cNvSpPr>
            <a:spLocks noGrp="1"/>
          </p:cNvSpPr>
          <p:nvPr>
            <p:ph type="ftr" sz="quarter" idx="11"/>
          </p:nvPr>
        </p:nvSpPr>
        <p:spPr/>
        <p:txBody>
          <a:bodyPr/>
          <a:lstStyle/>
          <a:p>
            <a:fld id="{757A2F4E-5D54-B04B-91BD-7E78EE1FE9FD}" type="slidenum">
              <a:rPr lang="en-US" smtClean="0"/>
              <a:pPr/>
              <a:t>41</a:t>
            </a:fld>
            <a:endParaRPr lang="en-US" dirty="0" smtClean="0"/>
          </a:p>
        </p:txBody>
      </p:sp>
      <p:sp>
        <p:nvSpPr>
          <p:cNvPr id="3" name="Title 2"/>
          <p:cNvSpPr>
            <a:spLocks noGrp="1"/>
          </p:cNvSpPr>
          <p:nvPr>
            <p:ph type="title"/>
          </p:nvPr>
        </p:nvSpPr>
        <p:spPr/>
        <p:txBody>
          <a:bodyPr>
            <a:normAutofit/>
          </a:bodyPr>
          <a:lstStyle/>
          <a:p>
            <a:pPr algn="l"/>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Tree>
    <p:extLst>
      <p:ext uri="{BB962C8B-B14F-4D97-AF65-F5344CB8AC3E}">
        <p14:creationId xmlns:p14="http://schemas.microsoft.com/office/powerpoint/2010/main" val="52838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normAutofit lnSpcReduction="10000"/>
          </a:bodyPr>
          <a:lstStyle/>
          <a:p>
            <a:pPr lvl="1"/>
            <a:r>
              <a:rPr lang="en-US" sz="2400" dirty="0" smtClean="0"/>
              <a:t>Discipline Action Length</a:t>
            </a:r>
          </a:p>
          <a:p>
            <a:pPr lvl="2"/>
            <a:r>
              <a:rPr lang="en-US" sz="2000" dirty="0" smtClean="0"/>
              <a:t>Cannot Exceed</a:t>
            </a:r>
          </a:p>
          <a:p>
            <a:pPr lvl="3"/>
            <a:r>
              <a:rPr lang="en-US" sz="1800" dirty="0" smtClean="0"/>
              <a:t>What happens if a student had an incident earlier in the year and then an expulsion later in the year.</a:t>
            </a:r>
          </a:p>
          <a:p>
            <a:pPr lvl="4"/>
            <a:r>
              <a:rPr lang="en-US" sz="1600" dirty="0" smtClean="0"/>
              <a:t>Verify data. If accurate provide an exception</a:t>
            </a:r>
          </a:p>
          <a:p>
            <a:pPr lvl="1"/>
            <a:r>
              <a:rPr lang="en-US" sz="2400" dirty="0" smtClean="0"/>
              <a:t>Grade Level</a:t>
            </a:r>
          </a:p>
          <a:p>
            <a:pPr lvl="2"/>
            <a:r>
              <a:rPr lang="en-US" sz="2000" dirty="0" smtClean="0"/>
              <a:t>Make sure the Date and School Code in the Discipline file matches the information in the School Association File</a:t>
            </a:r>
          </a:p>
          <a:p>
            <a:pPr lvl="1"/>
            <a:r>
              <a:rPr lang="en-US" sz="2400" dirty="0" smtClean="0"/>
              <a:t>Date of Incident</a:t>
            </a:r>
          </a:p>
          <a:p>
            <a:pPr lvl="2"/>
            <a:r>
              <a:rPr lang="en-US" sz="2000" dirty="0" smtClean="0"/>
              <a:t>Must be Included</a:t>
            </a:r>
          </a:p>
          <a:p>
            <a:pPr lvl="1"/>
            <a:r>
              <a:rPr lang="en-US" sz="2400" dirty="0" smtClean="0"/>
              <a:t>LASID</a:t>
            </a:r>
          </a:p>
          <a:p>
            <a:pPr lvl="2"/>
            <a:r>
              <a:rPr lang="en-US" sz="2000" dirty="0" smtClean="0"/>
              <a:t>Check the </a:t>
            </a:r>
            <a:r>
              <a:rPr lang="en-US" sz="2000" b="1" u="sng" dirty="0" smtClean="0"/>
              <a:t>District Activity Report</a:t>
            </a:r>
            <a:r>
              <a:rPr lang="en-US" sz="2000" b="1" dirty="0" smtClean="0"/>
              <a:t> </a:t>
            </a:r>
            <a:r>
              <a:rPr lang="en-US" sz="2000" dirty="0" smtClean="0"/>
              <a:t>has a file been successfully uploaded?</a:t>
            </a:r>
          </a:p>
          <a:p>
            <a:pPr lvl="1"/>
            <a:r>
              <a:rPr lang="en-US" sz="2400" dirty="0" smtClean="0"/>
              <a:t>Primary Disability</a:t>
            </a:r>
          </a:p>
          <a:p>
            <a:pPr lvl="2"/>
            <a:r>
              <a:rPr lang="en-US" sz="2000" dirty="0" smtClean="0"/>
              <a:t>The Date of the Action must come after the Entry </a:t>
            </a:r>
            <a:br>
              <a:rPr lang="en-US" sz="2000" dirty="0" smtClean="0"/>
            </a:br>
            <a:r>
              <a:rPr lang="en-US" sz="2000" dirty="0" smtClean="0"/>
              <a:t>Date of Sped and before the Exit Date of Sped. </a:t>
            </a:r>
          </a:p>
          <a:p>
            <a:pPr lvl="1"/>
            <a:endParaRPr lang="en-US" sz="1800" dirty="0" smtClean="0"/>
          </a:p>
          <a:p>
            <a:pPr marL="365760" lvl="1" indent="0">
              <a:buNone/>
            </a:pPr>
            <a:endParaRPr lang="en-US" sz="1800" dirty="0" smtClean="0"/>
          </a:p>
          <a:p>
            <a:pPr lvl="1"/>
            <a:endParaRPr lang="en-US" sz="1800" dirty="0"/>
          </a:p>
        </p:txBody>
      </p:sp>
      <p:sp>
        <p:nvSpPr>
          <p:cNvPr id="4" name="Footer Placeholder 3"/>
          <p:cNvSpPr>
            <a:spLocks noGrp="1"/>
          </p:cNvSpPr>
          <p:nvPr>
            <p:ph type="ftr" sz="quarter" idx="11"/>
          </p:nvPr>
        </p:nvSpPr>
        <p:spPr/>
        <p:txBody>
          <a:bodyPr/>
          <a:lstStyle/>
          <a:p>
            <a:fld id="{757A2F4E-5D54-B04B-91BD-7E78EE1FE9FD}" type="slidenum">
              <a:rPr lang="en-US" smtClean="0"/>
              <a:pPr/>
              <a:t>42</a:t>
            </a:fld>
            <a:endParaRPr lang="en-US" dirty="0" smtClean="0"/>
          </a:p>
        </p:txBody>
      </p:sp>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Common Snapshot Errors (continued)</a:t>
            </a:r>
            <a:endParaRPr lang="en-US" sz="3200" dirty="0">
              <a:latin typeface="Palatino Linotype" panose="02040502050505030304" pitchFamily="18" charset="0"/>
            </a:endParaRPr>
          </a:p>
        </p:txBody>
      </p:sp>
    </p:spTree>
    <p:extLst>
      <p:ext uri="{BB962C8B-B14F-4D97-AF65-F5344CB8AC3E}">
        <p14:creationId xmlns:p14="http://schemas.microsoft.com/office/powerpoint/2010/main" val="4248968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lvl="1"/>
            <a:r>
              <a:rPr lang="en-US" sz="2800" dirty="0" smtClean="0"/>
              <a:t>Special Education Suspensions/Expulsions vs Removal Types</a:t>
            </a:r>
          </a:p>
          <a:p>
            <a:pPr lvl="2"/>
            <a:r>
              <a:rPr lang="en-US" dirty="0" smtClean="0"/>
              <a:t>Either a student was suspended OR expelled OR they were Unilaterally Removed</a:t>
            </a:r>
          </a:p>
          <a:p>
            <a:pPr lvl="2"/>
            <a:r>
              <a:rPr lang="en-US" dirty="0" smtClean="0"/>
              <a:t>Both the “Discipline and the Removal Type cannot have a value nor can they both be zero-filled. </a:t>
            </a:r>
          </a:p>
          <a:p>
            <a:pPr lvl="2"/>
            <a:r>
              <a:rPr lang="en-US" dirty="0" smtClean="0"/>
              <a:t>Only if you are reporting a Unilateral Removal by School Personnel should you be reporting a Reason.</a:t>
            </a:r>
          </a:p>
          <a:p>
            <a:pPr lvl="2"/>
            <a:r>
              <a:rPr lang="en-US" dirty="0" smtClean="0"/>
              <a:t>See the following example</a:t>
            </a:r>
          </a:p>
          <a:p>
            <a:pPr marL="640080" lvl="2" indent="0">
              <a:buNone/>
            </a:pPr>
            <a:endParaRPr lang="en-US" dirty="0" smtClean="0"/>
          </a:p>
          <a:p>
            <a:pPr lvl="1"/>
            <a:endParaRPr lang="en-US" sz="1600" dirty="0" smtClean="0"/>
          </a:p>
          <a:p>
            <a:pPr marL="365760" lvl="1" indent="0">
              <a:buNone/>
            </a:pPr>
            <a:endParaRPr lang="en-US" sz="1600" dirty="0" smtClean="0"/>
          </a:p>
          <a:p>
            <a:pPr lvl="1"/>
            <a:endParaRPr lang="en-US" sz="1600" dirty="0"/>
          </a:p>
        </p:txBody>
      </p:sp>
      <p:sp>
        <p:nvSpPr>
          <p:cNvPr id="4" name="Footer Placeholder 3"/>
          <p:cNvSpPr>
            <a:spLocks noGrp="1"/>
          </p:cNvSpPr>
          <p:nvPr>
            <p:ph type="ftr" sz="quarter" idx="11"/>
          </p:nvPr>
        </p:nvSpPr>
        <p:spPr/>
        <p:txBody>
          <a:bodyPr/>
          <a:lstStyle/>
          <a:p>
            <a:fld id="{757A2F4E-5D54-B04B-91BD-7E78EE1FE9FD}" type="slidenum">
              <a:rPr lang="en-US" smtClean="0"/>
              <a:pPr/>
              <a:t>43</a:t>
            </a:fld>
            <a:endParaRPr lang="en-US" dirty="0" smtClean="0"/>
          </a:p>
        </p:txBody>
      </p:sp>
      <p:sp>
        <p:nvSpPr>
          <p:cNvPr id="3" name="Title 2"/>
          <p:cNvSpPr>
            <a:spLocks noGrp="1"/>
          </p:cNvSpPr>
          <p:nvPr>
            <p:ph type="title"/>
          </p:nvPr>
        </p:nvSpPr>
        <p:spPr/>
        <p:txBody>
          <a:bodyPr>
            <a:normAutofit/>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Tree>
    <p:extLst>
      <p:ext uri="{BB962C8B-B14F-4D97-AF65-F5344CB8AC3E}">
        <p14:creationId xmlns:p14="http://schemas.microsoft.com/office/powerpoint/2010/main" val="3769991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28650" y="1201738"/>
          <a:ext cx="7886521" cy="4656617"/>
        </p:xfrm>
        <a:graphic>
          <a:graphicData uri="http://schemas.openxmlformats.org/drawingml/2006/table">
            <a:tbl>
              <a:tblPr>
                <a:tableStyleId>{616DA210-FB5B-4158-B5E0-FEB733F419BA}</a:tableStyleId>
              </a:tblPr>
              <a:tblGrid>
                <a:gridCol w="1862215"/>
                <a:gridCol w="901071"/>
                <a:gridCol w="918235"/>
                <a:gridCol w="815255"/>
                <a:gridCol w="892490"/>
                <a:gridCol w="823837"/>
                <a:gridCol w="841000"/>
                <a:gridCol w="83241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bl>
          </a:graphicData>
        </a:graphic>
      </p:graphicFrame>
      <p:sp>
        <p:nvSpPr>
          <p:cNvPr id="3" name="Footer Placeholder 2"/>
          <p:cNvSpPr>
            <a:spLocks noGrp="1"/>
          </p:cNvSpPr>
          <p:nvPr>
            <p:ph type="ftr" sz="quarter" idx="11"/>
          </p:nvPr>
        </p:nvSpPr>
        <p:spPr/>
        <p:txBody>
          <a:bodyPr/>
          <a:lstStyle/>
          <a:p>
            <a:fld id="{757A2F4E-5D54-B04B-91BD-7E78EE1FE9FD}" type="slidenum">
              <a:rPr lang="en-US" smtClean="0"/>
              <a:pPr/>
              <a:t>44</a:t>
            </a:fld>
            <a:endParaRPr lang="en-US" dirty="0" smtClean="0"/>
          </a:p>
        </p:txBody>
      </p:sp>
      <p:sp>
        <p:nvSpPr>
          <p:cNvPr id="2" name="Title 1"/>
          <p:cNvSpPr>
            <a:spLocks noGrp="1"/>
          </p:cNvSpPr>
          <p:nvPr>
            <p:ph type="title"/>
          </p:nvPr>
        </p:nvSpPr>
        <p:spPr/>
        <p:txBody>
          <a:bodyPr>
            <a:normAutofit/>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6" name="Rounded Rectangular Callout 5"/>
          <p:cNvSpPr/>
          <p:nvPr/>
        </p:nvSpPr>
        <p:spPr>
          <a:xfrm>
            <a:off x="3007071" y="4663879"/>
            <a:ext cx="3129117" cy="1692471"/>
          </a:xfrm>
          <a:prstGeom prst="wedgeRoundRectCallout">
            <a:avLst>
              <a:gd name="adj1" fmla="val 68162"/>
              <a:gd name="adj2" fmla="val -126990"/>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Unilateral Removals by School Personnel should always have a Reason – this is the only instance where a reason is recorded</a:t>
            </a:r>
            <a:endParaRPr lang="en-US" dirty="0">
              <a:solidFill>
                <a:schemeClr val="tx1"/>
              </a:solidFill>
            </a:endParaRPr>
          </a:p>
        </p:txBody>
      </p:sp>
      <p:sp>
        <p:nvSpPr>
          <p:cNvPr id="7" name="Rounded Rectangular Callout 6"/>
          <p:cNvSpPr/>
          <p:nvPr/>
        </p:nvSpPr>
        <p:spPr>
          <a:xfrm>
            <a:off x="108154" y="1170037"/>
            <a:ext cx="3311012" cy="1359900"/>
          </a:xfrm>
          <a:prstGeom prst="wedgeRoundRectCallout">
            <a:avLst>
              <a:gd name="adj1" fmla="val 31576"/>
              <a:gd name="adj2" fmla="val 96120"/>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Unilateral Removals and Removal by a H.O. Should have “Discipline” “00” filled</a:t>
            </a:r>
            <a:endParaRPr lang="en-US" dirty="0">
              <a:solidFill>
                <a:schemeClr val="tx1"/>
              </a:solidFill>
            </a:endParaRPr>
          </a:p>
        </p:txBody>
      </p:sp>
      <p:sp>
        <p:nvSpPr>
          <p:cNvPr id="9" name="Rounded Rectangular Callout 8"/>
          <p:cNvSpPr/>
          <p:nvPr/>
        </p:nvSpPr>
        <p:spPr>
          <a:xfrm>
            <a:off x="3619499" y="967000"/>
            <a:ext cx="3311012" cy="1728610"/>
          </a:xfrm>
          <a:prstGeom prst="wedgeRoundRectCallout">
            <a:avLst>
              <a:gd name="adj1" fmla="val -19264"/>
              <a:gd name="adj2" fmla="val 75123"/>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Unilateral Removals and Removal by a H.O. Should never be more than 45 days</a:t>
            </a:r>
          </a:p>
          <a:p>
            <a:pPr algn="ctr"/>
            <a:r>
              <a:rPr lang="en-US" dirty="0" smtClean="0">
                <a:solidFill>
                  <a:schemeClr val="tx1"/>
                </a:solidFill>
              </a:rPr>
              <a:t>“0450” = 45.0 days</a:t>
            </a:r>
            <a:endParaRPr lang="en-US" dirty="0">
              <a:solidFill>
                <a:schemeClr val="tx1"/>
              </a:solidFill>
            </a:endParaRPr>
          </a:p>
        </p:txBody>
      </p:sp>
    </p:spTree>
    <p:extLst>
      <p:ext uri="{BB962C8B-B14F-4D97-AF65-F5344CB8AC3E}">
        <p14:creationId xmlns:p14="http://schemas.microsoft.com/office/powerpoint/2010/main" val="4277922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28650" y="1201738"/>
          <a:ext cx="7886521" cy="4656617"/>
        </p:xfrm>
        <a:graphic>
          <a:graphicData uri="http://schemas.openxmlformats.org/drawingml/2006/table">
            <a:tbl>
              <a:tblPr>
                <a:tableStyleId>{616DA210-FB5B-4158-B5E0-FEB733F419BA}</a:tableStyleId>
              </a:tblPr>
              <a:tblGrid>
                <a:gridCol w="1862215"/>
                <a:gridCol w="901071"/>
                <a:gridCol w="918235"/>
                <a:gridCol w="815255"/>
                <a:gridCol w="892490"/>
                <a:gridCol w="823837"/>
                <a:gridCol w="841000"/>
                <a:gridCol w="83241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bl>
          </a:graphicData>
        </a:graphic>
      </p:graphicFrame>
      <p:sp>
        <p:nvSpPr>
          <p:cNvPr id="3" name="Footer Placeholder 2"/>
          <p:cNvSpPr>
            <a:spLocks noGrp="1"/>
          </p:cNvSpPr>
          <p:nvPr>
            <p:ph type="ftr" sz="quarter" idx="11"/>
          </p:nvPr>
        </p:nvSpPr>
        <p:spPr/>
        <p:txBody>
          <a:bodyPr/>
          <a:lstStyle/>
          <a:p>
            <a:fld id="{757A2F4E-5D54-B04B-91BD-7E78EE1FE9FD}" type="slidenum">
              <a:rPr lang="en-US" smtClean="0"/>
              <a:pPr/>
              <a:t>45</a:t>
            </a:fld>
            <a:endParaRPr lang="en-US" dirty="0" smtClean="0"/>
          </a:p>
        </p:txBody>
      </p:sp>
      <p:sp>
        <p:nvSpPr>
          <p:cNvPr id="2" name="Title 1"/>
          <p:cNvSpPr>
            <a:spLocks noGrp="1"/>
          </p:cNvSpPr>
          <p:nvPr>
            <p:ph type="title"/>
          </p:nvPr>
        </p:nvSpPr>
        <p:spPr/>
        <p:txBody>
          <a:bodyPr>
            <a:normAutofit/>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10" name="Rounded Rectangular Callout 9"/>
          <p:cNvSpPr/>
          <p:nvPr/>
        </p:nvSpPr>
        <p:spPr>
          <a:xfrm>
            <a:off x="4132005" y="3499489"/>
            <a:ext cx="2168013" cy="679950"/>
          </a:xfrm>
          <a:prstGeom prst="wedgeRoundRectCallou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“0005” = 0.5 days</a:t>
            </a:r>
            <a:endParaRPr lang="en-US" dirty="0">
              <a:solidFill>
                <a:schemeClr val="tx1"/>
              </a:solidFill>
            </a:endParaRPr>
          </a:p>
        </p:txBody>
      </p:sp>
      <p:sp>
        <p:nvSpPr>
          <p:cNvPr id="11" name="Rounded Rectangular Callout 10"/>
          <p:cNvSpPr/>
          <p:nvPr/>
        </p:nvSpPr>
        <p:spPr>
          <a:xfrm>
            <a:off x="5832988" y="4222197"/>
            <a:ext cx="3311012" cy="1112102"/>
          </a:xfrm>
          <a:prstGeom prst="wedgeRoundRectCallout">
            <a:avLst>
              <a:gd name="adj1" fmla="val -71359"/>
              <a:gd name="adj2" fmla="val 2702"/>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Suspensions of any type should not exceed 25 days</a:t>
            </a:r>
          </a:p>
          <a:p>
            <a:pPr algn="ctr"/>
            <a:r>
              <a:rPr lang="en-US" dirty="0" smtClean="0">
                <a:solidFill>
                  <a:schemeClr val="tx1"/>
                </a:solidFill>
              </a:rPr>
              <a:t>“0250” = 25 days</a:t>
            </a:r>
            <a:endParaRPr lang="en-US" dirty="0">
              <a:solidFill>
                <a:schemeClr val="tx1"/>
              </a:solidFill>
            </a:endParaRPr>
          </a:p>
        </p:txBody>
      </p:sp>
      <p:sp>
        <p:nvSpPr>
          <p:cNvPr id="12" name="Rounded Rectangular Callout 11"/>
          <p:cNvSpPr/>
          <p:nvPr/>
        </p:nvSpPr>
        <p:spPr>
          <a:xfrm>
            <a:off x="761999" y="5441941"/>
            <a:ext cx="3311012" cy="1265812"/>
          </a:xfrm>
          <a:prstGeom prst="wedgeRoundRectCallout">
            <a:avLst>
              <a:gd name="adj1" fmla="val 68294"/>
              <a:gd name="adj2" fmla="val -57350"/>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Double check Expulsions </a:t>
            </a:r>
          </a:p>
          <a:p>
            <a:pPr algn="ctr"/>
            <a:r>
              <a:rPr lang="en-US" dirty="0" smtClean="0">
                <a:solidFill>
                  <a:schemeClr val="tx1"/>
                </a:solidFill>
              </a:rPr>
              <a:t>&gt;180 days, does this make sense within the school year?</a:t>
            </a:r>
          </a:p>
          <a:p>
            <a:pPr algn="ctr"/>
            <a:r>
              <a:rPr lang="en-US" dirty="0" smtClean="0">
                <a:solidFill>
                  <a:schemeClr val="tx1"/>
                </a:solidFill>
              </a:rPr>
              <a:t>“1800” = 180 days</a:t>
            </a:r>
            <a:endParaRPr lang="en-US" dirty="0">
              <a:solidFill>
                <a:schemeClr val="tx1"/>
              </a:solidFill>
            </a:endParaRPr>
          </a:p>
        </p:txBody>
      </p:sp>
    </p:spTree>
    <p:extLst>
      <p:ext uri="{BB962C8B-B14F-4D97-AF65-F5344CB8AC3E}">
        <p14:creationId xmlns:p14="http://schemas.microsoft.com/office/powerpoint/2010/main" val="1082545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28650" y="1201738"/>
          <a:ext cx="7886521" cy="4656617"/>
        </p:xfrm>
        <a:graphic>
          <a:graphicData uri="http://schemas.openxmlformats.org/drawingml/2006/table">
            <a:tbl>
              <a:tblPr>
                <a:tableStyleId>{616DA210-FB5B-4158-B5E0-FEB733F419BA}</a:tableStyleId>
              </a:tblPr>
              <a:tblGrid>
                <a:gridCol w="1862215"/>
                <a:gridCol w="901071"/>
                <a:gridCol w="918235"/>
                <a:gridCol w="815255"/>
                <a:gridCol w="892490"/>
                <a:gridCol w="823837"/>
                <a:gridCol w="841000"/>
                <a:gridCol w="832418"/>
              </a:tblGrid>
              <a:tr h="1912204">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Disciplines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Start Date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Discipline Action Length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Type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Removal Reason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Received Education Services During 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Special Education Action Flag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Unilateral Removal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717077">
                <a:tc>
                  <a:txBody>
                    <a:bodyPr/>
                    <a:lstStyle/>
                    <a:p>
                      <a:pPr algn="l" fontAlgn="b"/>
                      <a:r>
                        <a:rPr lang="en-US" sz="1600" u="none" strike="noStrike" dirty="0">
                          <a:effectLst/>
                          <a:latin typeface="Arial" panose="020B0604020202020204" pitchFamily="34" charset="0"/>
                          <a:cs typeface="Arial" panose="020B0604020202020204" pitchFamily="34" charset="0"/>
                        </a:rPr>
                        <a:t>Removal by a Hearing Officer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0450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In-School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0005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a:effectLst/>
                          <a:latin typeface="Arial" panose="020B0604020202020204" pitchFamily="34" charset="0"/>
                          <a:cs typeface="Arial" panose="020B0604020202020204" pitchFamily="34" charset="0"/>
                        </a:rPr>
                        <a:t>Out-of-School Suspension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0250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r h="382441">
                <a:tc>
                  <a:txBody>
                    <a:bodyPr/>
                    <a:lstStyle/>
                    <a:p>
                      <a:pPr algn="l" fontAlgn="b"/>
                      <a:r>
                        <a:rPr lang="en-US" sz="1600" u="none" strike="noStrike" dirty="0" smtClean="0">
                          <a:effectLst/>
                          <a:latin typeface="Arial" panose="020B0604020202020204" pitchFamily="34" charset="0"/>
                          <a:cs typeface="Arial" panose="020B0604020202020204" pitchFamily="34" charset="0"/>
                        </a:rPr>
                        <a:t>Expulsion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MMDDYYY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smtClean="0">
                          <a:effectLst/>
                          <a:latin typeface="Arial" panose="020B0604020202020204" pitchFamily="34" charset="0"/>
                          <a:cs typeface="Arial" panose="020B0604020202020204" pitchFamily="34" charset="0"/>
                        </a:rPr>
                        <a:t>1800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00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solidFill>
                      <a:srgbClr val="FFFF00"/>
                    </a:solidFill>
                  </a:tcPr>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651" marR="6651" marT="7620" marB="0" anchor="b"/>
                </a:tc>
              </a:tr>
            </a:tbl>
          </a:graphicData>
        </a:graphic>
      </p:graphicFrame>
      <p:sp>
        <p:nvSpPr>
          <p:cNvPr id="3" name="Footer Placeholder 2"/>
          <p:cNvSpPr>
            <a:spLocks noGrp="1"/>
          </p:cNvSpPr>
          <p:nvPr>
            <p:ph type="ftr" sz="quarter" idx="11"/>
          </p:nvPr>
        </p:nvSpPr>
        <p:spPr/>
        <p:txBody>
          <a:bodyPr/>
          <a:lstStyle/>
          <a:p>
            <a:fld id="{757A2F4E-5D54-B04B-91BD-7E78EE1FE9FD}" type="slidenum">
              <a:rPr lang="en-US" smtClean="0"/>
              <a:pPr/>
              <a:t>46</a:t>
            </a:fld>
            <a:endParaRPr lang="en-US" dirty="0" smtClean="0"/>
          </a:p>
        </p:txBody>
      </p:sp>
      <p:sp>
        <p:nvSpPr>
          <p:cNvPr id="2" name="Title 1"/>
          <p:cNvSpPr>
            <a:spLocks noGrp="1"/>
          </p:cNvSpPr>
          <p:nvPr>
            <p:ph type="title"/>
          </p:nvPr>
        </p:nvSpPr>
        <p:spPr/>
        <p:txBody>
          <a:bodyPr>
            <a:normAutofit/>
          </a:bodyPr>
          <a:lstStyle/>
          <a:p>
            <a:r>
              <a:rPr lang="en-US" dirty="0" smtClean="0">
                <a:latin typeface="Palatino Linotype" panose="02040502050505030304" pitchFamily="18" charset="0"/>
              </a:rPr>
              <a:t>Common Snapshot Errors</a:t>
            </a:r>
            <a:endParaRPr lang="en-US" dirty="0">
              <a:latin typeface="Palatino Linotype" panose="02040502050505030304" pitchFamily="18" charset="0"/>
            </a:endParaRPr>
          </a:p>
        </p:txBody>
      </p:sp>
      <p:sp>
        <p:nvSpPr>
          <p:cNvPr id="13" name="Rounded Rectangular Callout 12"/>
          <p:cNvSpPr/>
          <p:nvPr/>
        </p:nvSpPr>
        <p:spPr>
          <a:xfrm>
            <a:off x="6131271" y="1656497"/>
            <a:ext cx="1939416" cy="1992786"/>
          </a:xfrm>
          <a:prstGeom prst="wedgeRoundRectCallout">
            <a:avLst>
              <a:gd name="adj1" fmla="val 26315"/>
              <a:gd name="adj2" fmla="val 124029"/>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Provision of services required for removals &gt;10 days, BUT are only REPORTED for Expulsions</a:t>
            </a:r>
            <a:endParaRPr lang="en-US" dirty="0">
              <a:solidFill>
                <a:schemeClr val="tx1"/>
              </a:solidFill>
            </a:endParaRPr>
          </a:p>
        </p:txBody>
      </p:sp>
      <p:sp>
        <p:nvSpPr>
          <p:cNvPr id="14" name="Rounded Rectangular Callout 13"/>
          <p:cNvSpPr/>
          <p:nvPr/>
        </p:nvSpPr>
        <p:spPr>
          <a:xfrm>
            <a:off x="6853082" y="5548450"/>
            <a:ext cx="2168013" cy="932536"/>
          </a:xfrm>
          <a:prstGeom prst="wedgeRoundRectCallout">
            <a:avLst>
              <a:gd name="adj1" fmla="val 39031"/>
              <a:gd name="adj2" fmla="val -70992"/>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Special Education Flag should = 1</a:t>
            </a:r>
            <a:endParaRPr lang="en-US" dirty="0">
              <a:solidFill>
                <a:schemeClr val="tx1"/>
              </a:solidFill>
            </a:endParaRPr>
          </a:p>
        </p:txBody>
      </p:sp>
      <p:sp>
        <p:nvSpPr>
          <p:cNvPr id="15" name="Rounded Rectangular Callout 14"/>
          <p:cNvSpPr/>
          <p:nvPr/>
        </p:nvSpPr>
        <p:spPr>
          <a:xfrm>
            <a:off x="3011988" y="5578060"/>
            <a:ext cx="3119283" cy="1269864"/>
          </a:xfrm>
          <a:prstGeom prst="wedgeRoundRectCallout">
            <a:avLst>
              <a:gd name="adj1" fmla="val 38274"/>
              <a:gd name="adj2" fmla="val -72146"/>
              <a:gd name="adj3" fmla="val 16667"/>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Suspensions and Expulsions should have Removal Type and Reason “00”</a:t>
            </a:r>
            <a:endParaRPr lang="en-US" dirty="0">
              <a:solidFill>
                <a:schemeClr val="tx1"/>
              </a:solidFill>
            </a:endParaRPr>
          </a:p>
        </p:txBody>
      </p:sp>
    </p:spTree>
    <p:extLst>
      <p:ext uri="{BB962C8B-B14F-4D97-AF65-F5344CB8AC3E}">
        <p14:creationId xmlns:p14="http://schemas.microsoft.com/office/powerpoint/2010/main" val="901957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SOMETHING’S AMISS</a:t>
            </a:r>
            <a:endParaRPr lang="en-US" dirty="0"/>
          </a:p>
        </p:txBody>
      </p:sp>
    </p:spTree>
    <p:extLst>
      <p:ext uri="{BB962C8B-B14F-4D97-AF65-F5344CB8AC3E}">
        <p14:creationId xmlns:p14="http://schemas.microsoft.com/office/powerpoint/2010/main" val="24857672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210" y="1242060"/>
            <a:ext cx="5897880" cy="3931920"/>
          </a:xfrm>
          <a:prstGeom prst="rect">
            <a:avLst/>
          </a:prstGeom>
        </p:spPr>
      </p:pic>
    </p:spTree>
    <p:extLst>
      <p:ext uri="{BB962C8B-B14F-4D97-AF65-F5344CB8AC3E}">
        <p14:creationId xmlns:p14="http://schemas.microsoft.com/office/powerpoint/2010/main" val="32691539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1011900"/>
            <a:ext cx="8019393" cy="5136651"/>
          </a:xfrm>
        </p:spPr>
        <p:txBody>
          <a:bodyPr/>
          <a:lstStyle/>
          <a:p>
            <a:pPr marL="0" indent="0">
              <a:buNone/>
            </a:pPr>
            <a:r>
              <a:rPr lang="en-US" sz="1800" dirty="0" smtClean="0"/>
              <a:t>You’ve uploaded your file and created a snapshot, but the errors are not reflecting the file’s data: </a:t>
            </a:r>
          </a:p>
          <a:p>
            <a:pPr marL="0" indent="0">
              <a:buNone/>
            </a:pPr>
            <a:r>
              <a:rPr lang="en-US" sz="1800" dirty="0" smtClean="0"/>
              <a:t>If this happens be sure to check:</a:t>
            </a:r>
          </a:p>
          <a:p>
            <a:pPr>
              <a:buFont typeface="Wingdings" panose="05000000000000000000" pitchFamily="2" charset="2"/>
              <a:buChar char="ü"/>
            </a:pPr>
            <a:r>
              <a:rPr lang="en-US" sz="1800" dirty="0"/>
              <a:t>T</a:t>
            </a:r>
            <a:r>
              <a:rPr lang="en-US" sz="1800" dirty="0" smtClean="0"/>
              <a:t>he confirmation email that the Snapshot was created and when</a:t>
            </a:r>
          </a:p>
          <a:p>
            <a:pPr>
              <a:buFont typeface="Wingdings" panose="05000000000000000000" pitchFamily="2" charset="2"/>
              <a:buChar char="ü"/>
            </a:pPr>
            <a:r>
              <a:rPr lang="en-US" sz="1800" dirty="0" smtClean="0"/>
              <a:t>The District Activity Report – timing around Interchange and Snapshot</a:t>
            </a:r>
          </a:p>
          <a:p>
            <a:pPr>
              <a:buFont typeface="Wingdings" panose="05000000000000000000" pitchFamily="2" charset="2"/>
              <a:buChar char="ü"/>
            </a:pPr>
            <a:r>
              <a:rPr lang="en-US" sz="1800" dirty="0"/>
              <a:t>T</a:t>
            </a:r>
            <a:r>
              <a:rPr lang="en-US" sz="1800" dirty="0" smtClean="0"/>
              <a:t>he file upload TIME (from email) to ensure file was fully processed when you created the snapshot</a:t>
            </a:r>
          </a:p>
          <a:p>
            <a:pPr marL="0" indent="0">
              <a:buNone/>
            </a:pPr>
            <a:endParaRPr lang="en-US" sz="1800"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smtClean="0"/>
              <a:t>Something’s Amiss</a:t>
            </a:r>
            <a:endParaRPr lang="en-US" dirty="0"/>
          </a:p>
        </p:txBody>
      </p:sp>
    </p:spTree>
    <p:extLst>
      <p:ext uri="{BB962C8B-B14F-4D97-AF65-F5344CB8AC3E}">
        <p14:creationId xmlns:p14="http://schemas.microsoft.com/office/powerpoint/2010/main" val="2742062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1002375"/>
            <a:ext cx="7886700" cy="5037025"/>
          </a:xfrm>
        </p:spPr>
        <p:txBody>
          <a:bodyPr>
            <a:normAutofit fontScale="85000" lnSpcReduction="20000"/>
          </a:bodyPr>
          <a:lstStyle/>
          <a:p>
            <a:pPr marL="45720" indent="0">
              <a:buNone/>
            </a:pPr>
            <a:r>
              <a:rPr lang="en-US" sz="2000" dirty="0"/>
              <a:t>Section 618(a)(I)(A)(vii) of IDEA requires that states report the number of children with disabilities by:</a:t>
            </a:r>
          </a:p>
          <a:p>
            <a:pPr>
              <a:buFont typeface="Wingdings" panose="05000000000000000000" pitchFamily="2" charset="2"/>
              <a:buChar char="v"/>
            </a:pPr>
            <a:r>
              <a:rPr lang="en-US" sz="2000" dirty="0"/>
              <a:t>	DISABILITY</a:t>
            </a:r>
          </a:p>
          <a:p>
            <a:pPr>
              <a:buFont typeface="Wingdings" panose="05000000000000000000" pitchFamily="2" charset="2"/>
              <a:buChar char="v"/>
            </a:pPr>
            <a:r>
              <a:rPr lang="en-US" sz="2000" dirty="0"/>
              <a:t>	RACE</a:t>
            </a:r>
          </a:p>
          <a:p>
            <a:pPr>
              <a:buFont typeface="Wingdings" panose="05000000000000000000" pitchFamily="2" charset="2"/>
              <a:buChar char="v"/>
            </a:pPr>
            <a:r>
              <a:rPr lang="en-US" sz="2000" dirty="0"/>
              <a:t>	GENDER</a:t>
            </a:r>
          </a:p>
          <a:p>
            <a:pPr>
              <a:buFont typeface="Wingdings" panose="05000000000000000000" pitchFamily="2" charset="2"/>
              <a:buChar char="v"/>
            </a:pPr>
            <a:r>
              <a:rPr lang="en-US" sz="2000" dirty="0"/>
              <a:t>	ELL STATUS</a:t>
            </a:r>
          </a:p>
          <a:p>
            <a:pPr marL="45720" indent="0">
              <a:buNone/>
            </a:pPr>
            <a:endParaRPr lang="en-US" sz="2000" dirty="0"/>
          </a:p>
          <a:p>
            <a:pPr marL="45720" indent="0">
              <a:buNone/>
            </a:pPr>
            <a:r>
              <a:rPr lang="en-US" sz="2000" dirty="0"/>
              <a:t>Who were subject to: </a:t>
            </a:r>
          </a:p>
          <a:p>
            <a:pPr marL="388620" indent="-342900">
              <a:buAutoNum type="arabicParenR"/>
            </a:pPr>
            <a:r>
              <a:rPr lang="en-US" sz="2000" dirty="0"/>
              <a:t>Unilateral Removals by School Personnel for one of the following reasons</a:t>
            </a:r>
          </a:p>
          <a:p>
            <a:pPr marL="708660" lvl="1" indent="-342900">
              <a:buFont typeface="+mj-lt"/>
              <a:buAutoNum type="alphaLcParenR"/>
            </a:pPr>
            <a:r>
              <a:rPr lang="en-US" dirty="0"/>
              <a:t>Drug</a:t>
            </a:r>
          </a:p>
          <a:p>
            <a:pPr marL="708660" lvl="1" indent="-342900">
              <a:buFont typeface="+mj-lt"/>
              <a:buAutoNum type="alphaLcParenR"/>
            </a:pPr>
            <a:r>
              <a:rPr lang="en-US" dirty="0"/>
              <a:t>Weapons</a:t>
            </a:r>
          </a:p>
          <a:p>
            <a:pPr marL="708660" lvl="1" indent="-342900">
              <a:buFont typeface="+mj-lt"/>
              <a:buAutoNum type="alphaLcParenR"/>
            </a:pPr>
            <a:r>
              <a:rPr lang="en-US" dirty="0"/>
              <a:t>Serious Bodily Injury</a:t>
            </a:r>
          </a:p>
          <a:p>
            <a:pPr marL="388620" indent="-342900">
              <a:buAutoNum type="arabicParenR"/>
            </a:pPr>
            <a:r>
              <a:rPr lang="en-US" sz="2000" dirty="0"/>
              <a:t>Removal based on a Hearing Officer Determination regarding likely injury</a:t>
            </a:r>
          </a:p>
          <a:p>
            <a:pPr marL="388620" indent="-342900">
              <a:buAutoNum type="arabicParenR"/>
            </a:pPr>
            <a:r>
              <a:rPr lang="en-US" sz="2000" dirty="0"/>
              <a:t>Suspension (</a:t>
            </a:r>
            <a:r>
              <a:rPr lang="en-US" sz="2000" dirty="0">
                <a:solidFill>
                  <a:srgbClr val="0000FF"/>
                </a:solidFill>
              </a:rPr>
              <a:t>DISCIPLINE</a:t>
            </a:r>
            <a:r>
              <a:rPr lang="en-US" sz="2000" dirty="0"/>
              <a:t>)</a:t>
            </a:r>
          </a:p>
          <a:p>
            <a:pPr marL="708660" lvl="1" indent="-342900">
              <a:buFont typeface="+mj-lt"/>
              <a:buAutoNum type="alphaLcParenR"/>
            </a:pPr>
            <a:r>
              <a:rPr lang="en-US" dirty="0"/>
              <a:t>In-School and Out-of-School totaling less than 10 school days and totaling more than 10 school days</a:t>
            </a:r>
          </a:p>
          <a:p>
            <a:pPr marL="388620" indent="-342900">
              <a:buAutoNum type="arabicParenR"/>
            </a:pPr>
            <a:r>
              <a:rPr lang="en-US" sz="2000" dirty="0"/>
              <a:t>Expulsions (</a:t>
            </a:r>
            <a:r>
              <a:rPr lang="en-US" sz="2000" dirty="0">
                <a:solidFill>
                  <a:srgbClr val="0000FF"/>
                </a:solidFill>
              </a:rPr>
              <a:t>DISCIPLINE</a:t>
            </a:r>
            <a:r>
              <a:rPr lang="en-US" sz="2000" dirty="0"/>
              <a:t>)</a:t>
            </a:r>
          </a:p>
          <a:p>
            <a:pPr marL="708660" lvl="1" indent="-342900">
              <a:buFont typeface="+mj-lt"/>
              <a:buAutoNum type="alphaLcParenR"/>
            </a:pPr>
            <a:r>
              <a:rPr lang="en-US" dirty="0"/>
              <a:t>With and without educational services</a:t>
            </a:r>
          </a:p>
          <a:p>
            <a:endParaRPr lang="en-US" dirty="0"/>
          </a:p>
        </p:txBody>
      </p:sp>
      <p:sp>
        <p:nvSpPr>
          <p:cNvPr id="3" name="Title 2"/>
          <p:cNvSpPr>
            <a:spLocks noGrp="1"/>
          </p:cNvSpPr>
          <p:nvPr>
            <p:ph type="title"/>
          </p:nvPr>
        </p:nvSpPr>
        <p:spPr/>
        <p:txBody>
          <a:bodyPr/>
          <a:lstStyle/>
          <a:p>
            <a:r>
              <a:rPr lang="en-US" dirty="0" smtClean="0"/>
              <a:t>PURPOSE and CONTENT</a:t>
            </a:r>
            <a:endParaRPr lang="en-US" dirty="0"/>
          </a:p>
        </p:txBody>
      </p:sp>
    </p:spTree>
    <p:extLst>
      <p:ext uri="{BB962C8B-B14F-4D97-AF65-F5344CB8AC3E}">
        <p14:creationId xmlns:p14="http://schemas.microsoft.com/office/powerpoint/2010/main" val="377456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the records that are to be included are</a:t>
            </a:r>
          </a:p>
          <a:p>
            <a:r>
              <a:rPr lang="en-US" dirty="0" smtClean="0"/>
              <a:t>All Interchange and Snapshot Errors are resolved</a:t>
            </a:r>
          </a:p>
          <a:p>
            <a:r>
              <a:rPr lang="en-US" dirty="0" smtClean="0"/>
              <a:t>Begin looking into Reports</a:t>
            </a:r>
            <a:endParaRPr lang="en-US" dirty="0"/>
          </a:p>
        </p:txBody>
      </p:sp>
      <p:sp>
        <p:nvSpPr>
          <p:cNvPr id="3" name="Title 2"/>
          <p:cNvSpPr>
            <a:spLocks noGrp="1"/>
          </p:cNvSpPr>
          <p:nvPr>
            <p:ph type="title"/>
          </p:nvPr>
        </p:nvSpPr>
        <p:spPr/>
        <p:txBody>
          <a:bodyPr/>
          <a:lstStyle/>
          <a:p>
            <a:r>
              <a:rPr lang="en-US" dirty="0" smtClean="0"/>
              <a:t>Snapshot looking good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5555" y="2640458"/>
            <a:ext cx="3033169" cy="3235380"/>
          </a:xfrm>
          <a:prstGeom prst="rect">
            <a:avLst/>
          </a:prstGeom>
        </p:spPr>
      </p:pic>
    </p:spTree>
    <p:extLst>
      <p:ext uri="{BB962C8B-B14F-4D97-AF65-F5344CB8AC3E}">
        <p14:creationId xmlns:p14="http://schemas.microsoft.com/office/powerpoint/2010/main" val="29642606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000" dirty="0" smtClean="0">
                <a:solidFill>
                  <a:schemeClr val="bg2">
                    <a:lumMod val="25000"/>
                  </a:schemeClr>
                </a:solidFill>
              </a:rPr>
              <a:t>REPORTS</a:t>
            </a:r>
            <a:endParaRPr lang="en-US" sz="4000" dirty="0">
              <a:solidFill>
                <a:schemeClr val="bg2">
                  <a:lumMod val="25000"/>
                </a:schemeClr>
              </a:solidFill>
            </a:endParaRPr>
          </a:p>
        </p:txBody>
      </p:sp>
    </p:spTree>
    <p:extLst>
      <p:ext uri="{BB962C8B-B14F-4D97-AF65-F5344CB8AC3E}">
        <p14:creationId xmlns:p14="http://schemas.microsoft.com/office/powerpoint/2010/main" val="583824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650" y="1244785"/>
            <a:ext cx="7886700" cy="4951043"/>
          </a:xfrm>
          <a:prstGeom prst="rect">
            <a:avLst/>
          </a:prstGeom>
        </p:spPr>
      </p:pic>
      <p:sp>
        <p:nvSpPr>
          <p:cNvPr id="3" name="Title 2"/>
          <p:cNvSpPr>
            <a:spLocks noGrp="1"/>
          </p:cNvSpPr>
          <p:nvPr>
            <p:ph type="title"/>
          </p:nvPr>
        </p:nvSpPr>
        <p:spPr/>
        <p:txBody>
          <a:bodyPr/>
          <a:lstStyle/>
          <a:p>
            <a:r>
              <a:rPr lang="en-US" dirty="0" smtClean="0"/>
              <a:t>COGNOS Reports</a:t>
            </a:r>
            <a:endParaRPr lang="en-US" dirty="0"/>
          </a:p>
        </p:txBody>
      </p:sp>
      <p:sp>
        <p:nvSpPr>
          <p:cNvPr id="5" name="Rectangle 4"/>
          <p:cNvSpPr/>
          <p:nvPr/>
        </p:nvSpPr>
        <p:spPr>
          <a:xfrm>
            <a:off x="420475" y="2498446"/>
            <a:ext cx="7658249" cy="32095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420475" y="1750727"/>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420475" y="2819401"/>
            <a:ext cx="7658249" cy="77288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420474" y="4855029"/>
            <a:ext cx="7658249" cy="22501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420473" y="5355771"/>
            <a:ext cx="7658249" cy="2721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20473" y="4082143"/>
            <a:ext cx="7658249" cy="24934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66229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30950"/>
            <a:ext cx="7886700" cy="5037025"/>
          </a:xfrm>
        </p:spPr>
        <p:txBody>
          <a:bodyPr/>
          <a:lstStyle/>
          <a:p>
            <a:pPr marL="0" indent="0">
              <a:buNone/>
            </a:pPr>
            <a:r>
              <a:rPr lang="en-US" dirty="0" smtClean="0"/>
              <a:t>Once a Snapshot is created, the Admin Unit has access to the </a:t>
            </a:r>
            <a:r>
              <a:rPr lang="en-US" b="1" i="1" dirty="0" smtClean="0">
                <a:solidFill>
                  <a:srgbClr val="0000FF"/>
                </a:solidFill>
              </a:rPr>
              <a:t>“District Status Report” </a:t>
            </a:r>
            <a:r>
              <a:rPr lang="en-US" dirty="0" smtClean="0"/>
              <a:t>in Cognos under Special Education Discipline which provides files processed yes or no, number of records reported, number of errors, date of last submission for the following Interchanges:</a:t>
            </a:r>
          </a:p>
          <a:p>
            <a:endParaRPr lang="en-US" dirty="0"/>
          </a:p>
          <a:p>
            <a:r>
              <a:rPr lang="en-US" dirty="0" smtClean="0"/>
              <a:t>Discipline Action</a:t>
            </a:r>
          </a:p>
          <a:p>
            <a:r>
              <a:rPr lang="en-US" dirty="0" smtClean="0"/>
              <a:t>Student Demographics</a:t>
            </a:r>
          </a:p>
          <a:p>
            <a:r>
              <a:rPr lang="en-US" dirty="0" smtClean="0"/>
              <a:t>Student School Association  </a:t>
            </a:r>
            <a:endParaRPr lang="en-US" dirty="0"/>
          </a:p>
        </p:txBody>
      </p:sp>
      <p:sp>
        <p:nvSpPr>
          <p:cNvPr id="3" name="Title 2"/>
          <p:cNvSpPr>
            <a:spLocks noGrp="1"/>
          </p:cNvSpPr>
          <p:nvPr>
            <p:ph type="title"/>
          </p:nvPr>
        </p:nvSpPr>
        <p:spPr/>
        <p:txBody>
          <a:bodyPr/>
          <a:lstStyle/>
          <a:p>
            <a:r>
              <a:rPr lang="en-US" dirty="0" smtClean="0"/>
              <a:t>District Activity Report</a:t>
            </a:r>
            <a:endParaRPr lang="en-US" dirty="0"/>
          </a:p>
        </p:txBody>
      </p:sp>
    </p:spTree>
    <p:extLst>
      <p:ext uri="{BB962C8B-B14F-4D97-AF65-F5344CB8AC3E}">
        <p14:creationId xmlns:p14="http://schemas.microsoft.com/office/powerpoint/2010/main" val="27152014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0"/>
            <p:extLst>
              <p:ext uri="{D42A27DB-BD31-4B8C-83A1-F6EECF244321}">
                <p14:modId xmlns:p14="http://schemas.microsoft.com/office/powerpoint/2010/main" val="2252281806"/>
              </p:ext>
            </p:extLst>
          </p:nvPr>
        </p:nvGraphicFramePr>
        <p:xfrm>
          <a:off x="102740" y="1016803"/>
          <a:ext cx="8763857" cy="3200400"/>
        </p:xfrm>
        <a:graphic>
          <a:graphicData uri="http://schemas.openxmlformats.org/drawingml/2006/table">
            <a:tbl>
              <a:tblPr firstRow="1" bandRow="1">
                <a:tableStyleId>{5C22544A-7EE6-4342-B048-85BDC9FD1C3A}</a:tableStyleId>
              </a:tblPr>
              <a:tblGrid>
                <a:gridCol w="760289"/>
                <a:gridCol w="2352782"/>
                <a:gridCol w="698643"/>
                <a:gridCol w="842481"/>
                <a:gridCol w="945222"/>
                <a:gridCol w="883578"/>
                <a:gridCol w="873303"/>
                <a:gridCol w="595901"/>
                <a:gridCol w="811658"/>
              </a:tblGrid>
              <a:tr h="370840">
                <a:tc>
                  <a:txBody>
                    <a:bodyPr/>
                    <a:lstStyle/>
                    <a:p>
                      <a:r>
                        <a:rPr lang="en-US" sz="1200" dirty="0" smtClean="0"/>
                        <a:t>District</a:t>
                      </a:r>
                      <a:endParaRPr lang="en-US" sz="1200" dirty="0"/>
                    </a:p>
                  </a:txBody>
                  <a:tcPr/>
                </a:tc>
                <a:tc>
                  <a:txBody>
                    <a:bodyPr/>
                    <a:lstStyle/>
                    <a:p>
                      <a:r>
                        <a:rPr lang="en-US" sz="1200" dirty="0" smtClean="0"/>
                        <a:t>File</a:t>
                      </a:r>
                      <a:endParaRPr lang="en-US" sz="1200" dirty="0"/>
                    </a:p>
                  </a:txBody>
                  <a:tcPr/>
                </a:tc>
                <a:tc>
                  <a:txBody>
                    <a:bodyPr/>
                    <a:lstStyle/>
                    <a:p>
                      <a:r>
                        <a:rPr lang="en-US" sz="1200" dirty="0" err="1" smtClean="0"/>
                        <a:t>BatchID</a:t>
                      </a:r>
                      <a:endParaRPr lang="en-US" sz="1200" dirty="0"/>
                    </a:p>
                  </a:txBody>
                  <a:tcPr/>
                </a:tc>
                <a:tc>
                  <a:txBody>
                    <a:bodyPr/>
                    <a:lstStyle/>
                    <a:p>
                      <a:r>
                        <a:rPr lang="en-US" sz="1200" dirty="0" smtClean="0"/>
                        <a:t>Submitter</a:t>
                      </a:r>
                      <a:endParaRPr lang="en-US" sz="1200" dirty="0"/>
                    </a:p>
                  </a:txBody>
                  <a:tcPr/>
                </a:tc>
                <a:tc>
                  <a:txBody>
                    <a:bodyPr/>
                    <a:lstStyle/>
                    <a:p>
                      <a:r>
                        <a:rPr lang="en-US" sz="1200" dirty="0" smtClean="0"/>
                        <a:t>Date</a:t>
                      </a:r>
                      <a:r>
                        <a:rPr lang="en-US" sz="1200" baseline="0" dirty="0" smtClean="0"/>
                        <a:t> Processed</a:t>
                      </a:r>
                      <a:endParaRPr lang="en-US" sz="1200" dirty="0"/>
                    </a:p>
                  </a:txBody>
                  <a:tcPr/>
                </a:tc>
                <a:tc>
                  <a:txBody>
                    <a:bodyPr/>
                    <a:lstStyle/>
                    <a:p>
                      <a:r>
                        <a:rPr lang="en-US" sz="1200" dirty="0" smtClean="0"/>
                        <a:t>Processed Indicator</a:t>
                      </a:r>
                      <a:endParaRPr lang="en-US" sz="1200" dirty="0"/>
                    </a:p>
                  </a:txBody>
                  <a:tcPr/>
                </a:tc>
                <a:tc>
                  <a:txBody>
                    <a:bodyPr/>
                    <a:lstStyle/>
                    <a:p>
                      <a:r>
                        <a:rPr lang="en-US" sz="1200" dirty="0" smtClean="0"/>
                        <a:t># of Records</a:t>
                      </a:r>
                      <a:endParaRPr lang="en-US" sz="1200" dirty="0"/>
                    </a:p>
                  </a:txBody>
                  <a:tcPr/>
                </a:tc>
                <a:tc>
                  <a:txBody>
                    <a:bodyPr/>
                    <a:lstStyle/>
                    <a:p>
                      <a:r>
                        <a:rPr lang="en-US" sz="1200" dirty="0" smtClean="0"/>
                        <a:t># of Errors</a:t>
                      </a:r>
                      <a:endParaRPr lang="en-US" sz="1200" dirty="0"/>
                    </a:p>
                  </a:txBody>
                  <a:tcPr/>
                </a:tc>
                <a:tc>
                  <a:txBody>
                    <a:bodyPr/>
                    <a:lstStyle/>
                    <a:p>
                      <a:r>
                        <a:rPr lang="en-US" sz="1200" dirty="0" smtClean="0"/>
                        <a:t># of Warnings</a:t>
                      </a:r>
                      <a:endParaRPr lang="en-US" sz="1200" dirty="0"/>
                    </a:p>
                  </a:txBody>
                  <a:tcPr/>
                </a:tc>
              </a:tr>
              <a:tr h="370840">
                <a:tc>
                  <a:txBody>
                    <a:bodyPr/>
                    <a:lstStyle/>
                    <a:p>
                      <a:r>
                        <a:rPr lang="en-US" sz="1200" dirty="0" smtClean="0"/>
                        <a:t>1234</a:t>
                      </a:r>
                      <a:endParaRPr lang="en-US" sz="1200" dirty="0"/>
                    </a:p>
                  </a:txBody>
                  <a:tcPr/>
                </a:tc>
                <a:tc>
                  <a:txBody>
                    <a:bodyPr/>
                    <a:lstStyle/>
                    <a:p>
                      <a:r>
                        <a:rPr lang="en-US" sz="1200" dirty="0" smtClean="0"/>
                        <a:t>Discipline Action</a:t>
                      </a:r>
                      <a:endParaRPr lang="en-US" sz="1200" dirty="0"/>
                    </a:p>
                  </a:txBody>
                  <a:tcPr/>
                </a:tc>
                <a:tc>
                  <a:txBody>
                    <a:bodyPr/>
                    <a:lstStyle/>
                    <a:p>
                      <a:r>
                        <a:rPr lang="en-US" sz="1200" dirty="0" smtClean="0"/>
                        <a:t>#####</a:t>
                      </a:r>
                      <a:endParaRPr lang="en-US" sz="1200" dirty="0"/>
                    </a:p>
                  </a:txBody>
                  <a:tcPr/>
                </a:tc>
                <a:tc>
                  <a:txBody>
                    <a:bodyPr/>
                    <a:lstStyle/>
                    <a:p>
                      <a:r>
                        <a:rPr lang="en-US" sz="1200" dirty="0" smtClean="0"/>
                        <a:t>Who </a:t>
                      </a:r>
                      <a:endParaRPr lang="en-US" sz="1200" dirty="0"/>
                    </a:p>
                  </a:txBody>
                  <a:tcPr/>
                </a:tc>
                <a:tc>
                  <a:txBody>
                    <a:bodyPr/>
                    <a:lstStyle/>
                    <a:p>
                      <a:r>
                        <a:rPr lang="en-US" sz="1200" dirty="0" smtClean="0"/>
                        <a:t>Day &amp; Time</a:t>
                      </a:r>
                      <a:endParaRPr lang="en-US" sz="1200" dirty="0"/>
                    </a:p>
                  </a:txBody>
                  <a:tcPr/>
                </a:tc>
                <a:tc>
                  <a:txBody>
                    <a:bodyPr/>
                    <a:lstStyle/>
                    <a:p>
                      <a:r>
                        <a:rPr lang="en-US" sz="1200" dirty="0" smtClean="0"/>
                        <a:t>Y or N</a:t>
                      </a:r>
                      <a:endParaRPr lang="en-US" sz="1200" dirty="0"/>
                    </a:p>
                  </a:txBody>
                  <a:tcPr/>
                </a:tc>
                <a:tc>
                  <a:txBody>
                    <a:bodyPr/>
                    <a:lstStyle/>
                    <a:p>
                      <a:r>
                        <a:rPr lang="en-US" sz="1200" dirty="0" smtClean="0"/>
                        <a:t>#</a:t>
                      </a:r>
                      <a:endParaRPr lang="en-US" sz="1200" dirty="0"/>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r h="370840">
                <a:tc>
                  <a:txBody>
                    <a:bodyPr/>
                    <a:lstStyle/>
                    <a:p>
                      <a:r>
                        <a:rPr lang="en-US" sz="1200" dirty="0" smtClean="0"/>
                        <a:t>1234</a:t>
                      </a:r>
                      <a:endParaRPr lang="en-US" sz="1200" dirty="0"/>
                    </a:p>
                  </a:txBody>
                  <a:tcPr/>
                </a:tc>
                <a:tc>
                  <a:txBody>
                    <a:bodyPr/>
                    <a:lstStyle/>
                    <a:p>
                      <a:r>
                        <a:rPr lang="en-US" sz="1200" dirty="0" smtClean="0"/>
                        <a:t>Student Demographic</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r h="370840">
                <a:tc>
                  <a:txBody>
                    <a:bodyPr/>
                    <a:lstStyle/>
                    <a:p>
                      <a:r>
                        <a:rPr lang="en-US" sz="1200" dirty="0" smtClean="0"/>
                        <a:t>1234 </a:t>
                      </a:r>
                      <a:endParaRPr lang="en-US" sz="1200" dirty="0"/>
                    </a:p>
                  </a:txBody>
                  <a:tcPr/>
                </a:tc>
                <a:tc>
                  <a:txBody>
                    <a:bodyPr/>
                    <a:lstStyle/>
                    <a:p>
                      <a:r>
                        <a:rPr lang="en-US" sz="1200" dirty="0" smtClean="0"/>
                        <a:t>Student School</a:t>
                      </a:r>
                      <a:r>
                        <a:rPr lang="en-US" sz="1200" baseline="0" dirty="0" smtClean="0"/>
                        <a:t> Association</a:t>
                      </a:r>
                      <a:endParaRPr lang="en-US" sz="1200" dirty="0"/>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r h="370840">
                <a:tc>
                  <a:txBody>
                    <a:bodyPr/>
                    <a:lstStyle/>
                    <a:p>
                      <a:r>
                        <a:rPr lang="en-US" sz="1200" dirty="0" smtClean="0"/>
                        <a:t>4321</a:t>
                      </a:r>
                      <a:endParaRPr lang="en-US" sz="1200" dirty="0"/>
                    </a:p>
                  </a:txBody>
                  <a:tcPr/>
                </a:tc>
                <a:tc>
                  <a:txBody>
                    <a:bodyPr/>
                    <a:lstStyle/>
                    <a:p>
                      <a:r>
                        <a:rPr lang="en-US" sz="1200" dirty="0" smtClean="0"/>
                        <a:t>Discipline Action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4321</a:t>
                      </a:r>
                    </a:p>
                    <a:p>
                      <a:endParaRPr lang="en-US" sz="1200" dirty="0"/>
                    </a:p>
                  </a:txBody>
                  <a:tcPr/>
                </a:tc>
                <a:tc>
                  <a:txBody>
                    <a:bodyPr/>
                    <a:lstStyle/>
                    <a:p>
                      <a:r>
                        <a:rPr lang="en-US" sz="1200" dirty="0" smtClean="0"/>
                        <a:t>Student Demographic</a:t>
                      </a:r>
                      <a:endParaRPr lang="en-US" sz="1200" dirty="0"/>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4321</a:t>
                      </a:r>
                    </a:p>
                    <a:p>
                      <a:endParaRPr lang="en-US" sz="1200" dirty="0"/>
                    </a:p>
                  </a:txBody>
                  <a:tcPr/>
                </a:tc>
                <a:tc>
                  <a:txBody>
                    <a:bodyPr/>
                    <a:lstStyle/>
                    <a:p>
                      <a:r>
                        <a:rPr lang="en-US" sz="1200" dirty="0" smtClean="0"/>
                        <a:t>Student School</a:t>
                      </a:r>
                      <a:r>
                        <a:rPr lang="en-US" sz="1200" baseline="0" dirty="0" smtClean="0"/>
                        <a:t> Association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r>
                        <a:rPr lang="en-US" sz="1200" dirty="0" smtClean="0"/>
                        <a:t>Who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a:tc>
              </a:tr>
            </a:tbl>
          </a:graphicData>
        </a:graphic>
      </p:graphicFrame>
      <p:sp>
        <p:nvSpPr>
          <p:cNvPr id="3" name="Title 2"/>
          <p:cNvSpPr>
            <a:spLocks noGrp="1"/>
          </p:cNvSpPr>
          <p:nvPr>
            <p:ph type="title"/>
          </p:nvPr>
        </p:nvSpPr>
        <p:spPr>
          <a:xfrm>
            <a:off x="89282" y="222846"/>
            <a:ext cx="7886700" cy="521208"/>
          </a:xfrm>
        </p:spPr>
        <p:txBody>
          <a:bodyPr>
            <a:normAutofit/>
          </a:bodyPr>
          <a:lstStyle/>
          <a:p>
            <a:r>
              <a:rPr lang="en-US" dirty="0" smtClean="0"/>
              <a:t>District Activity Report</a:t>
            </a:r>
            <a:endParaRPr lang="en-US" dirty="0"/>
          </a:p>
        </p:txBody>
      </p:sp>
      <p:sp>
        <p:nvSpPr>
          <p:cNvPr id="5" name="TextBox 4"/>
          <p:cNvSpPr txBox="1"/>
          <p:nvPr/>
        </p:nvSpPr>
        <p:spPr>
          <a:xfrm>
            <a:off x="904124" y="4315146"/>
            <a:ext cx="7859731" cy="2031325"/>
          </a:xfrm>
          <a:prstGeom prst="rect">
            <a:avLst/>
          </a:prstGeom>
          <a:solidFill>
            <a:schemeClr val="accent4">
              <a:lumMod val="20000"/>
              <a:lumOff val="80000"/>
            </a:schemeClr>
          </a:solidFill>
        </p:spPr>
        <p:txBody>
          <a:bodyPr wrap="square" rtlCol="0">
            <a:spAutoFit/>
          </a:bodyPr>
          <a:lstStyle/>
          <a:p>
            <a:r>
              <a:rPr lang="en-US" dirty="0" smtClean="0"/>
              <a:t>Look for</a:t>
            </a:r>
          </a:p>
          <a:p>
            <a:pPr marL="285750" indent="-285750">
              <a:buFont typeface="Arial" panose="020B0604020202020204" pitchFamily="34" charset="0"/>
              <a:buChar char="•"/>
            </a:pPr>
            <a:r>
              <a:rPr lang="en-US" dirty="0" smtClean="0"/>
              <a:t>Submitted By - Not Loaded</a:t>
            </a:r>
          </a:p>
          <a:p>
            <a:pPr marL="285750" indent="-285750">
              <a:buFont typeface="Arial" panose="020B0604020202020204" pitchFamily="34" charset="0"/>
              <a:buChar char="•"/>
            </a:pPr>
            <a:r>
              <a:rPr lang="en-US" dirty="0" smtClean="0"/>
              <a:t>Date Processed – how does that coincide with when Snapshot was created?</a:t>
            </a:r>
          </a:p>
          <a:p>
            <a:pPr marL="285750" indent="-285750">
              <a:buFont typeface="Arial" panose="020B0604020202020204" pitchFamily="34" charset="0"/>
              <a:buChar char="•"/>
            </a:pPr>
            <a:r>
              <a:rPr lang="en-US" dirty="0" smtClean="0"/>
              <a:t>Processed Indicator N</a:t>
            </a:r>
          </a:p>
          <a:p>
            <a:pPr marL="285750" indent="-285750">
              <a:buFont typeface="Arial" panose="020B0604020202020204" pitchFamily="34" charset="0"/>
              <a:buChar char="•"/>
            </a:pPr>
            <a:r>
              <a:rPr lang="en-US" dirty="0" smtClean="0"/>
              <a:t>Processed Indicator Y but Number of Records 0</a:t>
            </a:r>
          </a:p>
          <a:p>
            <a:pPr marL="285750" indent="-285750">
              <a:buFont typeface="Arial" panose="020B0604020202020204" pitchFamily="34" charset="0"/>
              <a:buChar char="•"/>
            </a:pPr>
            <a:r>
              <a:rPr lang="en-US" dirty="0" smtClean="0"/>
              <a:t>Number of Errors – if Discipline Errors check Excluded Report.  If student errors check with Submitter</a:t>
            </a:r>
            <a:endParaRPr lang="en-US" dirty="0"/>
          </a:p>
        </p:txBody>
      </p:sp>
    </p:spTree>
    <p:extLst>
      <p:ext uri="{BB962C8B-B14F-4D97-AF65-F5344CB8AC3E}">
        <p14:creationId xmlns:p14="http://schemas.microsoft.com/office/powerpoint/2010/main" val="3437735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Special Education EOY/Discipline Expulsion</a:t>
            </a:r>
            <a:endParaRPr lang="en-US" dirty="0"/>
          </a:p>
        </p:txBody>
      </p:sp>
      <p:pic>
        <p:nvPicPr>
          <p:cNvPr id="9" name="co_cde_shield_300_rgb.png"/>
          <p:cNvPicPr>
            <a:picLocks noChangeAspect="1"/>
          </p:cNvPicPr>
          <p:nvPr/>
        </p:nvPicPr>
        <p:blipFill>
          <a:blip r:embed="rId2"/>
          <a:stretch>
            <a:fillRect/>
          </a:stretch>
        </p:blipFill>
        <p:spPr>
          <a:xfrm>
            <a:off x="-279699" y="-968188"/>
            <a:ext cx="952499" cy="476249"/>
          </a:xfrm>
          <a:prstGeom prst="rect">
            <a:avLst/>
          </a:prstGeom>
          <a:noFill/>
          <a:ln>
            <a:noFill/>
          </a:ln>
        </p:spPr>
      </p:pic>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 y="1029168"/>
            <a:ext cx="8715670" cy="30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4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5777207"/>
              </p:ext>
            </p:extLst>
          </p:nvPr>
        </p:nvGraphicFramePr>
        <p:xfrm>
          <a:off x="287339" y="1086523"/>
          <a:ext cx="8652265" cy="4721346"/>
        </p:xfrm>
        <a:graphic>
          <a:graphicData uri="http://schemas.openxmlformats.org/drawingml/2006/table">
            <a:tbl>
              <a:tblPr>
                <a:tableStyleId>{5C22544A-7EE6-4342-B048-85BDC9FD1C3A}</a:tableStyleId>
              </a:tblPr>
              <a:tblGrid>
                <a:gridCol w="685328"/>
                <a:gridCol w="999437"/>
                <a:gridCol w="1227879"/>
                <a:gridCol w="1227879"/>
                <a:gridCol w="1227879"/>
                <a:gridCol w="1227879"/>
                <a:gridCol w="685328"/>
                <a:gridCol w="685328"/>
                <a:gridCol w="685328"/>
              </a:tblGrid>
              <a:tr h="195366">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1100" u="none" strike="noStrike">
                          <a:effectLst/>
                        </a:rPr>
                        <a:t>Colorado Department of Education</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1100" u="none" strike="noStrike">
                          <a:effectLst/>
                        </a:rPr>
                        <a:t>SPED Discipline: School Discipline and Attendance &amp; Special Education Discipline Data Comparison Report</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1100" u="none" strike="noStrike">
                          <a:effectLst/>
                        </a:rPr>
                        <a:t>Administrative Unit: </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7">
                  <a:txBody>
                    <a:bodyPr/>
                    <a:lstStyle/>
                    <a:p>
                      <a:pPr algn="ctr" fontAlgn="b"/>
                      <a:r>
                        <a:rPr lang="en-US" sz="1100" u="none" strike="noStrike">
                          <a:effectLst/>
                        </a:rPr>
                        <a:t>&lt;school year&gt; School Year</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576330">
                <a:tc gridSpan="7">
                  <a:txBody>
                    <a:bodyPr/>
                    <a:lstStyle/>
                    <a:p>
                      <a:pPr algn="l" fontAlgn="b"/>
                      <a:r>
                        <a:rPr lang="en-US" sz="1100" u="none" strike="noStrike">
                          <a:effectLst/>
                        </a:rPr>
                        <a:t>This report compares your Special Education Discipline (SPED Discipline) data to the data your district submitted for the School Discipline and Attendance (SDA) .  You should review it carefully for completeness and accuracy.  </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1100" u="none" strike="noStrike">
                          <a:effectLst/>
                        </a:rPr>
                        <a:t>Data for: &lt;District Name&gt;</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39073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In-School Suspensions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Out-of-School Suspensions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Expulsions with Services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Expulsions w/out Services*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203181">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SPED Discipline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205134">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SDA</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Difference**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Difference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gridSpan="7">
                  <a:txBody>
                    <a:bodyPr/>
                    <a:lstStyle/>
                    <a:p>
                      <a:pPr algn="l" fontAlgn="b"/>
                      <a:r>
                        <a:rPr lang="en-US" sz="1100" u="none" strike="noStrike">
                          <a:effectLst/>
                        </a:rPr>
                        <a:t>*Schools are required to provide services if a student is removed from their placement for more than 10 days</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415479">
                <a:tc gridSpan="7">
                  <a:txBody>
                    <a:bodyPr/>
                    <a:lstStyle/>
                    <a:p>
                      <a:pPr algn="l" fontAlgn="b"/>
                      <a:r>
                        <a:rPr lang="en-US" sz="1100" u="none" strike="noStrike">
                          <a:effectLst/>
                        </a:rPr>
                        <a:t>**It is possible that numbers will not match exactly, but there should not be extreme differences.  Extreme differences could indicate that data within the SPED Discipline or the SDA is not valid. </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195366">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r>
            </a:tbl>
          </a:graphicData>
        </a:graphic>
      </p:graphicFrame>
      <p:sp>
        <p:nvSpPr>
          <p:cNvPr id="3" name="Title 2"/>
          <p:cNvSpPr>
            <a:spLocks noGrp="1"/>
          </p:cNvSpPr>
          <p:nvPr>
            <p:ph type="title"/>
          </p:nvPr>
        </p:nvSpPr>
        <p:spPr/>
        <p:txBody>
          <a:bodyPr/>
          <a:lstStyle/>
          <a:p>
            <a:r>
              <a:rPr lang="en-US" dirty="0" smtClean="0"/>
              <a:t>SDA &amp; Discipline Data Comparison</a:t>
            </a:r>
            <a:endParaRPr lang="en-US" dirty="0"/>
          </a:p>
        </p:txBody>
      </p:sp>
      <p:pic>
        <p:nvPicPr>
          <p:cNvPr id="5"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pic>
        <p:nvPicPr>
          <p:cNvPr id="6"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pic>
        <p:nvPicPr>
          <p:cNvPr id="7"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pic>
        <p:nvPicPr>
          <p:cNvPr id="8"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pic>
        <p:nvPicPr>
          <p:cNvPr id="9"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pic>
        <p:nvPicPr>
          <p:cNvPr id="10" name="co_cde_shield_300_rgb.png"/>
          <p:cNvPicPr>
            <a:picLocks noChangeAspect="1"/>
          </p:cNvPicPr>
          <p:nvPr/>
        </p:nvPicPr>
        <p:blipFill>
          <a:blip r:embed="rId2"/>
          <a:stretch>
            <a:fillRect/>
          </a:stretch>
        </p:blipFill>
        <p:spPr>
          <a:xfrm>
            <a:off x="287338" y="1204913"/>
            <a:ext cx="952500" cy="476250"/>
          </a:xfrm>
          <a:prstGeom prst="rect">
            <a:avLst/>
          </a:prstGeom>
          <a:noFill/>
          <a:ln>
            <a:noFill/>
          </a:ln>
        </p:spPr>
      </p:pic>
    </p:spTree>
    <p:extLst>
      <p:ext uri="{BB962C8B-B14F-4D97-AF65-F5344CB8AC3E}">
        <p14:creationId xmlns:p14="http://schemas.microsoft.com/office/powerpoint/2010/main" val="3381338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3200" dirty="0" smtClean="0"/>
              <a:t>These are </a:t>
            </a:r>
            <a:r>
              <a:rPr lang="en-US" sz="3200" u="sng" dirty="0" smtClean="0"/>
              <a:t>all</a:t>
            </a:r>
            <a:r>
              <a:rPr lang="en-US" sz="3200" dirty="0" smtClean="0"/>
              <a:t> the records recorded in your SPED Discipline Snapshot</a:t>
            </a:r>
          </a:p>
          <a:p>
            <a:r>
              <a:rPr lang="en-US" sz="3200" dirty="0" smtClean="0"/>
              <a:t>You can use this as a reference when questions arise from other reports. </a:t>
            </a:r>
          </a:p>
          <a:p>
            <a:endParaRPr lang="en-US" sz="3200" dirty="0"/>
          </a:p>
        </p:txBody>
      </p:sp>
      <p:sp>
        <p:nvSpPr>
          <p:cNvPr id="4" name="Footer Placeholder 3"/>
          <p:cNvSpPr>
            <a:spLocks noGrp="1"/>
          </p:cNvSpPr>
          <p:nvPr>
            <p:ph type="ftr" sz="quarter" idx="11"/>
          </p:nvPr>
        </p:nvSpPr>
        <p:spPr/>
        <p:txBody>
          <a:bodyPr/>
          <a:lstStyle/>
          <a:p>
            <a:fld id="{757A2F4E-5D54-B04B-91BD-7E78EE1FE9FD}" type="slidenum">
              <a:rPr lang="en-US" smtClean="0"/>
              <a:pPr/>
              <a:t>57</a:t>
            </a:fld>
            <a:endParaRPr lang="en-US" dirty="0" smtClean="0"/>
          </a:p>
        </p:txBody>
      </p:sp>
      <p:sp>
        <p:nvSpPr>
          <p:cNvPr id="7" name="Title 6"/>
          <p:cNvSpPr>
            <a:spLocks noGrp="1"/>
          </p:cNvSpPr>
          <p:nvPr>
            <p:ph type="title"/>
          </p:nvPr>
        </p:nvSpPr>
        <p:spPr/>
        <p:txBody>
          <a:bodyPr/>
          <a:lstStyle/>
          <a:p>
            <a:r>
              <a:rPr lang="en-US" dirty="0" smtClean="0">
                <a:latin typeface="Palatino Linotype" panose="02040502050505030304" pitchFamily="18" charset="0"/>
              </a:rPr>
              <a:t>SPED Snapshot Records</a:t>
            </a:r>
            <a:endParaRPr lang="en-US" dirty="0">
              <a:latin typeface="Palatino Linotype" panose="02040502050505030304" pitchFamily="18" charset="0"/>
            </a:endParaRPr>
          </a:p>
        </p:txBody>
      </p:sp>
    </p:spTree>
    <p:extLst>
      <p:ext uri="{BB962C8B-B14F-4D97-AF65-F5344CB8AC3E}">
        <p14:creationId xmlns:p14="http://schemas.microsoft.com/office/powerpoint/2010/main" val="29298471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The Errors appearing here may be legitimate entries.</a:t>
            </a:r>
          </a:p>
          <a:p>
            <a:pPr lvl="1"/>
            <a:r>
              <a:rPr lang="en-US" dirty="0" smtClean="0"/>
              <a:t>For example a student’s disability identification may have changed at a mid-year staffing</a:t>
            </a:r>
          </a:p>
          <a:p>
            <a:pPr lvl="1"/>
            <a:r>
              <a:rPr lang="en-US" dirty="0" smtClean="0"/>
              <a:t>A student’s parents may choose to report race differently when they move to a new district (A student is identified “Hispanic,” then “2 or More Races”)</a:t>
            </a:r>
          </a:p>
          <a:p>
            <a:r>
              <a:rPr lang="en-US" dirty="0" smtClean="0"/>
              <a:t>Investigate things that don’t make sense</a:t>
            </a:r>
            <a:endParaRPr lang="en-US" dirty="0"/>
          </a:p>
        </p:txBody>
      </p:sp>
      <p:sp>
        <p:nvSpPr>
          <p:cNvPr id="3" name="Footer Placeholder 2"/>
          <p:cNvSpPr>
            <a:spLocks noGrp="1"/>
          </p:cNvSpPr>
          <p:nvPr>
            <p:ph type="ftr" sz="quarter" idx="11"/>
          </p:nvPr>
        </p:nvSpPr>
        <p:spPr/>
        <p:txBody>
          <a:bodyPr/>
          <a:lstStyle/>
          <a:p>
            <a:fld id="{757A2F4E-5D54-B04B-91BD-7E78EE1FE9FD}" type="slidenum">
              <a:rPr lang="en-US" smtClean="0">
                <a:solidFill>
                  <a:srgbClr val="FF0000">
                    <a:lumMod val="50000"/>
                  </a:srgbClr>
                </a:solidFill>
              </a:rPr>
              <a:pPr/>
              <a:t>58</a:t>
            </a:fld>
            <a:endParaRPr lang="en-US" dirty="0" smtClean="0">
              <a:solidFill>
                <a:srgbClr val="FF0000">
                  <a:lumMod val="50000"/>
                </a:srgbClr>
              </a:solidFill>
            </a:endParaRPr>
          </a:p>
        </p:txBody>
      </p:sp>
      <p:sp>
        <p:nvSpPr>
          <p:cNvPr id="2" name="Title 1"/>
          <p:cNvSpPr>
            <a:spLocks noGrp="1"/>
          </p:cNvSpPr>
          <p:nvPr>
            <p:ph type="title"/>
          </p:nvPr>
        </p:nvSpPr>
        <p:spPr/>
        <p:txBody>
          <a:bodyPr>
            <a:normAutofit fontScale="90000"/>
          </a:bodyPr>
          <a:lstStyle/>
          <a:p>
            <a:r>
              <a:rPr lang="en-US" sz="2400" dirty="0" smtClean="0"/>
              <a:t>Students Reported Inconsistently by more than 1 Admin Unit/SOP</a:t>
            </a:r>
            <a:endParaRPr lang="en-US" sz="2400" dirty="0"/>
          </a:p>
        </p:txBody>
      </p:sp>
    </p:spTree>
    <p:extLst>
      <p:ext uri="{BB962C8B-B14F-4D97-AF65-F5344CB8AC3E}">
        <p14:creationId xmlns:p14="http://schemas.microsoft.com/office/powerpoint/2010/main" val="16870087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b="0" dirty="0" smtClean="0"/>
              <a:t>This report details records where an incident is reported when a student was not enrolled.</a:t>
            </a:r>
          </a:p>
          <a:p>
            <a:r>
              <a:rPr lang="en-US" sz="3200" dirty="0" smtClean="0"/>
              <a:t>This report should be blank</a:t>
            </a:r>
            <a:endParaRPr lang="en-US" sz="3200" dirty="0"/>
          </a:p>
          <a:p>
            <a:endParaRPr lang="en-US" sz="3200" dirty="0" smtClean="0"/>
          </a:p>
          <a:p>
            <a:r>
              <a:rPr lang="en-US" sz="3200" dirty="0" smtClean="0"/>
              <a:t>Are you receiving SD017? </a:t>
            </a:r>
            <a:endParaRPr lang="en-US" sz="3200" dirty="0"/>
          </a:p>
        </p:txBody>
      </p:sp>
      <p:sp>
        <p:nvSpPr>
          <p:cNvPr id="4" name="Footer Placeholder 3"/>
          <p:cNvSpPr>
            <a:spLocks noGrp="1"/>
          </p:cNvSpPr>
          <p:nvPr>
            <p:ph type="ftr" sz="quarter" idx="11"/>
          </p:nvPr>
        </p:nvSpPr>
        <p:spPr/>
        <p:txBody>
          <a:bodyPr/>
          <a:lstStyle/>
          <a:p>
            <a:fld id="{757A2F4E-5D54-B04B-91BD-7E78EE1FE9FD}" type="slidenum">
              <a:rPr lang="en-US" smtClean="0"/>
              <a:pPr/>
              <a:t>59</a:t>
            </a:fld>
            <a:endParaRPr lang="en-US" dirty="0" smtClean="0"/>
          </a:p>
        </p:txBody>
      </p:sp>
      <p:sp>
        <p:nvSpPr>
          <p:cNvPr id="3" name="Title 2"/>
          <p:cNvSpPr>
            <a:spLocks noGrp="1"/>
          </p:cNvSpPr>
          <p:nvPr>
            <p:ph type="title"/>
          </p:nvPr>
        </p:nvSpPr>
        <p:spPr>
          <a:xfrm>
            <a:off x="192023" y="192024"/>
            <a:ext cx="8654025" cy="521208"/>
          </a:xfrm>
        </p:spPr>
        <p:txBody>
          <a:bodyPr>
            <a:normAutofit/>
          </a:bodyPr>
          <a:lstStyle/>
          <a:p>
            <a:r>
              <a:rPr lang="en-US" dirty="0" smtClean="0">
                <a:latin typeface="Palatino Linotype" panose="02040502050505030304" pitchFamily="18" charset="0"/>
              </a:rPr>
              <a:t>Incident and School Enrollment Date Comparison</a:t>
            </a:r>
            <a:endParaRPr lang="en-US" dirty="0">
              <a:latin typeface="Palatino Linotype" panose="02040502050505030304" pitchFamily="18" charset="0"/>
            </a:endParaRPr>
          </a:p>
        </p:txBody>
      </p:sp>
    </p:spTree>
    <p:extLst>
      <p:ext uri="{BB962C8B-B14F-4D97-AF65-F5344CB8AC3E}">
        <p14:creationId xmlns:p14="http://schemas.microsoft.com/office/powerpoint/2010/main" val="357606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6</a:t>
            </a:fld>
            <a:endParaRPr lang="en-US" dirty="0" smtClean="0"/>
          </a:p>
        </p:txBody>
      </p:sp>
      <p:sp>
        <p:nvSpPr>
          <p:cNvPr id="3" name="Title 2"/>
          <p:cNvSpPr>
            <a:spLocks noGrp="1"/>
          </p:cNvSpPr>
          <p:nvPr>
            <p:ph type="title"/>
          </p:nvPr>
        </p:nvSpPr>
        <p:spPr/>
        <p:txBody>
          <a:bodyPr/>
          <a:lstStyle/>
          <a:p>
            <a:r>
              <a:rPr lang="en-US" dirty="0" smtClean="0"/>
              <a:t>DISCIPLINE ACTION TYPES</a:t>
            </a:r>
            <a:endParaRPr lang="en-US" dirty="0"/>
          </a:p>
        </p:txBody>
      </p:sp>
      <p:graphicFrame>
        <p:nvGraphicFramePr>
          <p:cNvPr id="2" name="Diagram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024414" y="2967335"/>
            <a:ext cx="1095172"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Box 9"/>
          <p:cNvSpPr txBox="1"/>
          <p:nvPr/>
        </p:nvSpPr>
        <p:spPr>
          <a:xfrm>
            <a:off x="1019503" y="5707340"/>
            <a:ext cx="7315199" cy="923330"/>
          </a:xfrm>
          <a:prstGeom prst="rect">
            <a:avLst/>
          </a:prstGeom>
          <a:noFill/>
        </p:spPr>
        <p:txBody>
          <a:bodyPr wrap="square" rtlCol="0">
            <a:spAutoFit/>
          </a:bodyPr>
          <a:lstStyle/>
          <a:p>
            <a:r>
              <a:rPr lang="en-US" dirty="0" smtClean="0"/>
              <a:t>Record Expectation:  </a:t>
            </a:r>
          </a:p>
          <a:p>
            <a:r>
              <a:rPr lang="en-US" dirty="0" smtClean="0"/>
              <a:t>A record will either contain a </a:t>
            </a:r>
            <a:r>
              <a:rPr lang="en-US" dirty="0"/>
              <a:t>Discipline or a Removal.  Not both</a:t>
            </a:r>
          </a:p>
          <a:p>
            <a:endParaRPr lang="en-US" dirty="0"/>
          </a:p>
        </p:txBody>
      </p:sp>
    </p:spTree>
    <p:extLst>
      <p:ext uri="{BB962C8B-B14F-4D97-AF65-F5344CB8AC3E}">
        <p14:creationId xmlns:p14="http://schemas.microsoft.com/office/powerpoint/2010/main" val="3851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1201738"/>
          <a:ext cx="7886700" cy="503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a:spLocks noGrp="1"/>
          </p:cNvSpPr>
          <p:nvPr>
            <p:ph type="ftr" sz="quarter" idx="11"/>
          </p:nvPr>
        </p:nvSpPr>
        <p:spPr>
          <a:prstGeom prst="rect">
            <a:avLst/>
          </a:prstGeom>
        </p:spPr>
        <p:txBody>
          <a:bodyPr/>
          <a:lstStyle/>
          <a:p>
            <a:fld id="{757A2F4E-5D54-B04B-91BD-7E78EE1FE9FD}" type="slidenum">
              <a:rPr lang="en-US" smtClean="0"/>
              <a:pPr/>
              <a:t>60</a:t>
            </a:fld>
            <a:endParaRPr lang="en-US" dirty="0" smtClean="0"/>
          </a:p>
        </p:txBody>
      </p:sp>
      <p:sp>
        <p:nvSpPr>
          <p:cNvPr id="52226" name="Title 1"/>
          <p:cNvSpPr>
            <a:spLocks noGrp="1"/>
          </p:cNvSpPr>
          <p:nvPr>
            <p:ph type="title"/>
          </p:nvPr>
        </p:nvSpPr>
        <p:spPr bwMode="auto">
          <a:xfrm>
            <a:off x="161201" y="89282"/>
            <a:ext cx="7886700" cy="521208"/>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800" dirty="0" smtClean="0">
                <a:latin typeface="Palatino Linotype" panose="02040502050505030304" pitchFamily="18" charset="0"/>
              </a:rPr>
              <a:t>2 Special Education Discipline </a:t>
            </a:r>
            <a:br>
              <a:rPr lang="en-US" sz="2800" dirty="0" smtClean="0">
                <a:latin typeface="Palatino Linotype" panose="02040502050505030304" pitchFamily="18" charset="0"/>
              </a:rPr>
            </a:br>
            <a:r>
              <a:rPr lang="en-US" sz="2800" dirty="0" smtClean="0">
                <a:latin typeface="Palatino Linotype" panose="02040502050505030304" pitchFamily="18" charset="0"/>
              </a:rPr>
              <a:t>Director Signed Reports + Flag Explanations</a:t>
            </a:r>
          </a:p>
        </p:txBody>
      </p:sp>
    </p:spTree>
    <p:extLst>
      <p:ext uri="{BB962C8B-B14F-4D97-AF65-F5344CB8AC3E}">
        <p14:creationId xmlns:p14="http://schemas.microsoft.com/office/powerpoint/2010/main" val="268668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400" dirty="0" smtClean="0">
                <a:latin typeface="Palatino Linotype" panose="02040502050505030304" pitchFamily="18" charset="0"/>
              </a:rPr>
              <a:t>SPED Data Summary Report</a:t>
            </a:r>
          </a:p>
        </p:txBody>
      </p:sp>
      <p:sp>
        <p:nvSpPr>
          <p:cNvPr id="5" name="Footer Placeholder 2"/>
          <p:cNvSpPr>
            <a:spLocks noGrp="1"/>
          </p:cNvSpPr>
          <p:nvPr>
            <p:ph type="ftr" sz="quarter" idx="3"/>
          </p:nvPr>
        </p:nvSpPr>
        <p:spPr/>
        <p:txBody>
          <a:bodyPr/>
          <a:lstStyle/>
          <a:p>
            <a:fld id="{757A2F4E-5D54-B04B-91BD-7E78EE1FE9FD}" type="slidenum">
              <a:rPr lang="en-US" smtClean="0"/>
              <a:pPr/>
              <a:t>61</a:t>
            </a:fld>
            <a:endParaRPr lang="en-US" dirty="0" smtClean="0"/>
          </a:p>
        </p:txBody>
      </p:sp>
      <p:sp>
        <p:nvSpPr>
          <p:cNvPr id="3" name="Content Placeholder 2"/>
          <p:cNvSpPr>
            <a:spLocks noGrp="1"/>
          </p:cNvSpPr>
          <p:nvPr>
            <p:ph sz="quarter" idx="10"/>
          </p:nvPr>
        </p:nvSpPr>
        <p:spPr>
          <a:xfrm>
            <a:off x="380998" y="1111045"/>
            <a:ext cx="8762631" cy="5746955"/>
          </a:xfrm>
          <a:prstGeom prst="rect">
            <a:avLst/>
          </a:prstGeom>
          <a:solidFill>
            <a:schemeClr val="bg1"/>
          </a:solidFill>
        </p:spPr>
        <p:txBody>
          <a:bodyPr/>
          <a:lstStyle/>
          <a:p>
            <a:pPr marL="0" eaLnBrk="1" hangingPunct="1">
              <a:spcBef>
                <a:spcPts val="600"/>
              </a:spcBef>
              <a:spcAft>
                <a:spcPts val="600"/>
              </a:spcAft>
              <a:buFontTx/>
              <a:buNone/>
              <a:defRPr/>
            </a:pPr>
            <a:r>
              <a:rPr lang="en-US" sz="2400" b="0" spc="250" dirty="0" smtClean="0">
                <a:solidFill>
                  <a:schemeClr val="tx1"/>
                </a:solidFill>
              </a:rPr>
              <a:t>Sections A-D contain counts of discipline events and counts of children with disabilities by: </a:t>
            </a:r>
          </a:p>
          <a:p>
            <a:pPr marL="114300" indent="-457200" eaLnBrk="1" hangingPunct="1">
              <a:spcBef>
                <a:spcPts val="600"/>
              </a:spcBef>
              <a:buFontTx/>
              <a:buAutoNum type="arabicParenBoth"/>
              <a:defRPr/>
            </a:pPr>
            <a:r>
              <a:rPr lang="en-US" sz="2400" spc="250" dirty="0" smtClean="0">
                <a:solidFill>
                  <a:schemeClr val="tx1"/>
                </a:solidFill>
              </a:rPr>
              <a:t>Unilateral removal </a:t>
            </a:r>
            <a:r>
              <a:rPr lang="en-US" sz="2400" b="0" spc="250" dirty="0" smtClean="0">
                <a:solidFill>
                  <a:schemeClr val="tx1"/>
                </a:solidFill>
              </a:rPr>
              <a:t>by school personnel following a drug or weapon offense or serious bodily injury</a:t>
            </a:r>
          </a:p>
          <a:p>
            <a:pPr marL="114300" indent="-457200" eaLnBrk="1" hangingPunct="1">
              <a:spcBef>
                <a:spcPts val="600"/>
              </a:spcBef>
              <a:buFontTx/>
              <a:buAutoNum type="arabicParenBoth"/>
              <a:defRPr/>
            </a:pPr>
            <a:r>
              <a:rPr lang="en-US" sz="2400" spc="250" dirty="0"/>
              <a:t>R</a:t>
            </a:r>
            <a:r>
              <a:rPr lang="en-US" sz="2400" spc="250" dirty="0" smtClean="0">
                <a:solidFill>
                  <a:schemeClr val="tx1"/>
                </a:solidFill>
              </a:rPr>
              <a:t>emoval based on a hearing officer determination</a:t>
            </a:r>
            <a:r>
              <a:rPr lang="en-US" sz="2400" b="0" spc="250" dirty="0" smtClean="0">
                <a:solidFill>
                  <a:schemeClr val="tx1"/>
                </a:solidFill>
              </a:rPr>
              <a:t> regarding likely injury</a:t>
            </a:r>
          </a:p>
          <a:p>
            <a:pPr marL="114300" indent="-457200" eaLnBrk="1" hangingPunct="1">
              <a:spcBef>
                <a:spcPts val="600"/>
              </a:spcBef>
              <a:buFontTx/>
              <a:buAutoNum type="arabicParenBoth"/>
              <a:defRPr/>
            </a:pPr>
            <a:r>
              <a:rPr lang="en-US" sz="2400" spc="250" dirty="0" smtClean="0"/>
              <a:t>S</a:t>
            </a:r>
            <a:r>
              <a:rPr lang="en-US" sz="2400" spc="250" dirty="0" smtClean="0">
                <a:solidFill>
                  <a:schemeClr val="tx1"/>
                </a:solidFill>
              </a:rPr>
              <a:t>uspension</a:t>
            </a:r>
            <a:r>
              <a:rPr lang="en-US" sz="2400" b="0" spc="250" dirty="0" smtClean="0">
                <a:solidFill>
                  <a:schemeClr val="tx1"/>
                </a:solidFill>
              </a:rPr>
              <a:t> (both In-School and Out-of-School totaling less than 10 school days and totaling more than 10 school days</a:t>
            </a:r>
          </a:p>
          <a:p>
            <a:pPr marL="114300" indent="-457200" eaLnBrk="1" hangingPunct="1">
              <a:spcBef>
                <a:spcPts val="600"/>
              </a:spcBef>
              <a:spcAft>
                <a:spcPts val="600"/>
              </a:spcAft>
              <a:buFontTx/>
              <a:buAutoNum type="arabicParenBoth"/>
              <a:defRPr/>
            </a:pPr>
            <a:r>
              <a:rPr lang="en-US" sz="2400" spc="250" dirty="0"/>
              <a:t>E</a:t>
            </a:r>
            <a:r>
              <a:rPr lang="en-US" sz="2400" spc="250" dirty="0" smtClean="0">
                <a:solidFill>
                  <a:schemeClr val="tx1"/>
                </a:solidFill>
              </a:rPr>
              <a:t>xpulsion</a:t>
            </a:r>
            <a:r>
              <a:rPr lang="en-US" sz="2400" b="0" spc="250" dirty="0" smtClean="0">
                <a:solidFill>
                  <a:schemeClr val="tx1"/>
                </a:solidFill>
              </a:rPr>
              <a:t> with and without educational services.</a:t>
            </a:r>
          </a:p>
          <a:p>
            <a:pPr marL="0" indent="0" eaLnBrk="1" hangingPunct="1">
              <a:spcBef>
                <a:spcPts val="600"/>
              </a:spcBef>
              <a:buNone/>
              <a:defRPr/>
            </a:pPr>
            <a:r>
              <a:rPr lang="en-US" sz="2400" spc="250" dirty="0" smtClean="0">
                <a:solidFill>
                  <a:schemeClr val="accent1"/>
                </a:solidFill>
              </a:rPr>
              <a:t>TIP:  The TOTALS for these areas should be the </a:t>
            </a:r>
            <a:br>
              <a:rPr lang="en-US" sz="2400" spc="250" dirty="0" smtClean="0">
                <a:solidFill>
                  <a:schemeClr val="accent1"/>
                </a:solidFill>
              </a:rPr>
            </a:br>
            <a:r>
              <a:rPr lang="en-US" sz="2400" spc="250" dirty="0" smtClean="0">
                <a:solidFill>
                  <a:schemeClr val="accent1"/>
                </a:solidFill>
              </a:rPr>
              <a:t>same across Sections A-D   </a:t>
            </a:r>
          </a:p>
        </p:txBody>
      </p:sp>
    </p:spTree>
    <p:extLst>
      <p:ext uri="{BB962C8B-B14F-4D97-AF65-F5344CB8AC3E}">
        <p14:creationId xmlns:p14="http://schemas.microsoft.com/office/powerpoint/2010/main" val="3621751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62</a:t>
            </a:fld>
            <a:endParaRPr lang="en-US" dirty="0" smtClean="0"/>
          </a:p>
        </p:txBody>
      </p:sp>
      <p:sp>
        <p:nvSpPr>
          <p:cNvPr id="4" name="Content Placeholder 3"/>
          <p:cNvSpPr>
            <a:spLocks noGrp="1"/>
          </p:cNvSpPr>
          <p:nvPr>
            <p:ph sz="quarter" idx="10"/>
          </p:nvPr>
        </p:nvSpPr>
        <p:spPr/>
        <p:txBody>
          <a:bodyPr>
            <a:normAutofit/>
          </a:bodyPr>
          <a:lstStyle/>
          <a:p>
            <a:pPr marL="45720" indent="0">
              <a:buNone/>
            </a:pPr>
            <a:r>
              <a:rPr lang="en-US" dirty="0" smtClean="0"/>
              <a:t>The final section, “Section </a:t>
            </a:r>
            <a:r>
              <a:rPr lang="en-US" dirty="0"/>
              <a:t>E: Children subject to expulsion who did and did not receive educational services by </a:t>
            </a:r>
            <a:r>
              <a:rPr lang="en-US" dirty="0" smtClean="0"/>
              <a:t>disability status” is on page 13. </a:t>
            </a:r>
            <a:endParaRPr lang="en-US" dirty="0"/>
          </a:p>
          <a:p>
            <a:pPr marL="45720" indent="0">
              <a:buNone/>
            </a:pPr>
            <a:r>
              <a:rPr lang="en-US" b="0" dirty="0" smtClean="0">
                <a:solidFill>
                  <a:schemeClr val="accent1"/>
                </a:solidFill>
              </a:rPr>
              <a:t>Note: Children </a:t>
            </a:r>
            <a:r>
              <a:rPr lang="en-US" b="0" dirty="0">
                <a:solidFill>
                  <a:schemeClr val="accent1"/>
                </a:solidFill>
              </a:rPr>
              <a:t>with disabilities must receive educational services during an expulsion of more than 10 school days. The only children with disabilities </a:t>
            </a:r>
            <a:r>
              <a:rPr lang="en-US" b="0" dirty="0" smtClean="0">
                <a:solidFill>
                  <a:schemeClr val="accent1"/>
                </a:solidFill>
              </a:rPr>
              <a:t>who should </a:t>
            </a:r>
            <a:r>
              <a:rPr lang="en-US" b="0" dirty="0">
                <a:solidFill>
                  <a:schemeClr val="accent1"/>
                </a:solidFill>
              </a:rPr>
              <a:t>be reported </a:t>
            </a:r>
            <a:r>
              <a:rPr lang="en-US" b="0" dirty="0" smtClean="0">
                <a:solidFill>
                  <a:schemeClr val="accent1"/>
                </a:solidFill>
              </a:rPr>
              <a:t>as </a:t>
            </a:r>
            <a:r>
              <a:rPr lang="en-US" b="0" u="sng" dirty="0" smtClean="0">
                <a:solidFill>
                  <a:schemeClr val="accent1"/>
                </a:solidFill>
              </a:rPr>
              <a:t>not receiving services</a:t>
            </a:r>
            <a:r>
              <a:rPr lang="en-US" b="0" dirty="0" smtClean="0">
                <a:solidFill>
                  <a:schemeClr val="accent1"/>
                </a:solidFill>
              </a:rPr>
              <a:t> </a:t>
            </a:r>
            <a:r>
              <a:rPr lang="en-US" b="0" dirty="0">
                <a:solidFill>
                  <a:schemeClr val="accent1"/>
                </a:solidFill>
              </a:rPr>
              <a:t>are those </a:t>
            </a:r>
            <a:r>
              <a:rPr lang="en-US" dirty="0">
                <a:solidFill>
                  <a:schemeClr val="accent1"/>
                </a:solidFill>
              </a:rPr>
              <a:t>who were removed for less than 10 school days </a:t>
            </a:r>
            <a:r>
              <a:rPr lang="en-US" b="0" dirty="0">
                <a:solidFill>
                  <a:schemeClr val="accent1"/>
                </a:solidFill>
              </a:rPr>
              <a:t>after an expulsion.</a:t>
            </a:r>
          </a:p>
        </p:txBody>
      </p:sp>
      <p:sp>
        <p:nvSpPr>
          <p:cNvPr id="5" name="Title 1"/>
          <p:cNvSpPr txBox="1">
            <a:spLocks/>
          </p:cNvSpPr>
          <p:nvPr/>
        </p:nvSpPr>
        <p:spPr bwMode="auto">
          <a:xfrm>
            <a:off x="533400" y="173593"/>
            <a:ext cx="8381260" cy="59480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400" dirty="0" smtClean="0">
                <a:solidFill>
                  <a:prstClr val="white"/>
                </a:solidFill>
                <a:latin typeface="Palatino Linotype" panose="02040502050505030304" pitchFamily="18" charset="0"/>
              </a:rPr>
              <a:t>SPED Data Summary Report</a:t>
            </a:r>
          </a:p>
        </p:txBody>
      </p:sp>
    </p:spTree>
    <p:extLst>
      <p:ext uri="{BB962C8B-B14F-4D97-AF65-F5344CB8AC3E}">
        <p14:creationId xmlns:p14="http://schemas.microsoft.com/office/powerpoint/2010/main" val="22625951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 indent="0">
              <a:buNone/>
            </a:pPr>
            <a:r>
              <a:rPr lang="en-US" sz="3200" dirty="0" smtClean="0"/>
              <a:t>The report totals 13 pages</a:t>
            </a:r>
          </a:p>
          <a:p>
            <a:pPr lvl="1"/>
            <a:r>
              <a:rPr lang="en-US" sz="2800" dirty="0" smtClean="0"/>
              <a:t>A section for “Disability: All” </a:t>
            </a:r>
            <a:br>
              <a:rPr lang="en-US" sz="2800" dirty="0" smtClean="0"/>
            </a:br>
            <a:r>
              <a:rPr lang="en-US" sz="2800" dirty="0" smtClean="0"/>
              <a:t>(1 page) </a:t>
            </a:r>
          </a:p>
          <a:p>
            <a:pPr lvl="1"/>
            <a:r>
              <a:rPr lang="en-US" sz="2800" dirty="0" smtClean="0"/>
              <a:t>A section for Racial/Ethnic groups (6 pages)</a:t>
            </a:r>
          </a:p>
          <a:p>
            <a:pPr lvl="1"/>
            <a:r>
              <a:rPr lang="en-US" sz="2800" dirty="0" smtClean="0"/>
              <a:t>A section for Gender groups </a:t>
            </a:r>
            <a:br>
              <a:rPr lang="en-US" sz="2800" dirty="0" smtClean="0"/>
            </a:br>
            <a:r>
              <a:rPr lang="en-US" sz="2800" dirty="0" smtClean="0"/>
              <a:t>(2 pages)</a:t>
            </a:r>
          </a:p>
          <a:p>
            <a:pPr lvl="1"/>
            <a:r>
              <a:rPr lang="en-US" sz="2800" dirty="0" smtClean="0"/>
              <a:t>A section for ELL Status groups (2 pages)</a:t>
            </a:r>
          </a:p>
          <a:p>
            <a:pPr lvl="1"/>
            <a:r>
              <a:rPr lang="en-US" sz="2800" dirty="0" smtClean="0"/>
              <a:t>The signature page</a:t>
            </a:r>
            <a:endParaRPr lang="en-US" sz="2800" dirty="0"/>
          </a:p>
        </p:txBody>
      </p:sp>
      <p:sp>
        <p:nvSpPr>
          <p:cNvPr id="3" name="Footer Placeholder 2"/>
          <p:cNvSpPr>
            <a:spLocks noGrp="1"/>
          </p:cNvSpPr>
          <p:nvPr>
            <p:ph type="ftr" sz="quarter" idx="11"/>
          </p:nvPr>
        </p:nvSpPr>
        <p:spPr/>
        <p:txBody>
          <a:bodyPr/>
          <a:lstStyle/>
          <a:p>
            <a:fld id="{757A2F4E-5D54-B04B-91BD-7E78EE1FE9FD}" type="slidenum">
              <a:rPr lang="en-US" smtClean="0"/>
              <a:pPr/>
              <a:t>63</a:t>
            </a:fld>
            <a:endParaRPr lang="en-US" dirty="0" smtClean="0"/>
          </a:p>
        </p:txBody>
      </p:sp>
      <p:sp>
        <p:nvSpPr>
          <p:cNvPr id="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dirty="0" smtClean="0">
                <a:latin typeface="Palatino Linotype" panose="02040502050505030304" pitchFamily="18" charset="0"/>
              </a:rPr>
              <a:t>Year to Year Comparison Report</a:t>
            </a:r>
          </a:p>
        </p:txBody>
      </p:sp>
    </p:spTree>
    <p:extLst>
      <p:ext uri="{BB962C8B-B14F-4D97-AF65-F5344CB8AC3E}">
        <p14:creationId xmlns:p14="http://schemas.microsoft.com/office/powerpoint/2010/main" val="14623370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3"/>
          </p:nvPr>
        </p:nvSpPr>
        <p:spPr/>
        <p:txBody>
          <a:bodyPr/>
          <a:lstStyle/>
          <a:p>
            <a:fld id="{757A2F4E-5D54-B04B-91BD-7E78EE1FE9FD}" type="slidenum">
              <a:rPr lang="en-US" smtClean="0"/>
              <a:pPr/>
              <a:t>64</a:t>
            </a:fld>
            <a:endParaRPr lang="en-US" dirty="0" smtClean="0"/>
          </a:p>
        </p:txBody>
      </p:sp>
      <p:pic>
        <p:nvPicPr>
          <p:cNvPr id="7" name="Content Placeholder 6"/>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76200" y="383457"/>
            <a:ext cx="9044035" cy="5289755"/>
          </a:xfr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089" y="1595145"/>
            <a:ext cx="1120237" cy="289585"/>
          </a:xfrm>
          <a:prstGeom prst="rect">
            <a:avLst/>
          </a:prstGeom>
          <a:ln>
            <a:noFill/>
          </a:ln>
          <a:effectLst>
            <a:outerShdw blurRad="292100" dist="139700" dir="2700000" algn="tl" rotWithShape="0">
              <a:srgbClr val="333333">
                <a:alpha val="65000"/>
              </a:srgbClr>
            </a:outerShdw>
          </a:effectLst>
        </p:spPr>
      </p:pic>
      <p:grpSp>
        <p:nvGrpSpPr>
          <p:cNvPr id="8" name="Group 7"/>
          <p:cNvGrpSpPr>
            <a:grpSpLocks noChangeAspect="1"/>
          </p:cNvGrpSpPr>
          <p:nvPr/>
        </p:nvGrpSpPr>
        <p:grpSpPr>
          <a:xfrm>
            <a:off x="7383891" y="383457"/>
            <a:ext cx="1208431" cy="839470"/>
            <a:chOff x="4126230" y="4379119"/>
            <a:chExt cx="2720340" cy="1889760"/>
          </a:xfrm>
        </p:grpSpPr>
        <p:pic>
          <p:nvPicPr>
            <p:cNvPr id="9" name="Picture 8"/>
            <p:cNvPicPr/>
            <p:nvPr/>
          </p:nvPicPr>
          <p:blipFill rotWithShape="1">
            <a:blip r:embed="rId5"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2" name="Flowchart: Merge 11"/>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Rounded Rectangular Callout 12"/>
          <p:cNvSpPr/>
          <p:nvPr/>
        </p:nvSpPr>
        <p:spPr>
          <a:xfrm>
            <a:off x="520290" y="4198342"/>
            <a:ext cx="6427017" cy="2608597"/>
          </a:xfrm>
          <a:prstGeom prst="wedgeRoundRectCallout">
            <a:avLst>
              <a:gd name="adj1" fmla="val 68217"/>
              <a:gd name="adj2" fmla="val -57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You will only see flags - “A” – if both the number of the </a:t>
            </a:r>
            <a:r>
              <a:rPr lang="en-US" sz="2400" b="1" dirty="0" smtClean="0">
                <a:solidFill>
                  <a:prstClr val="white"/>
                </a:solidFill>
              </a:rPr>
              <a:t>change is over 20 students </a:t>
            </a:r>
            <a:r>
              <a:rPr lang="en-US" sz="2400" b="1" u="sng" dirty="0" smtClean="0">
                <a:solidFill>
                  <a:prstClr val="white"/>
                </a:solidFill>
              </a:rPr>
              <a:t>AND</a:t>
            </a:r>
            <a:r>
              <a:rPr lang="en-US" sz="2400" dirty="0" smtClean="0">
                <a:solidFill>
                  <a:prstClr val="white"/>
                </a:solidFill>
              </a:rPr>
              <a:t> the </a:t>
            </a:r>
            <a:r>
              <a:rPr lang="en-US" sz="2400" b="1" dirty="0" smtClean="0">
                <a:solidFill>
                  <a:prstClr val="white"/>
                </a:solidFill>
              </a:rPr>
              <a:t>Percent of the Change is over 20%</a:t>
            </a:r>
          </a:p>
          <a:p>
            <a:pPr algn="ctr"/>
            <a:r>
              <a:rPr lang="en-US" sz="2400" dirty="0" smtClean="0">
                <a:solidFill>
                  <a:prstClr val="white"/>
                </a:solidFill>
              </a:rPr>
              <a:t>These are the only data points that require explanation on the </a:t>
            </a:r>
            <a:r>
              <a:rPr lang="en-US" sz="2400" dirty="0" smtClean="0">
                <a:solidFill>
                  <a:srgbClr val="5C6670"/>
                </a:solidFill>
              </a:rPr>
              <a:t>Flag Explanations sheet</a:t>
            </a:r>
            <a:endParaRPr lang="en-US" sz="2400" dirty="0">
              <a:solidFill>
                <a:srgbClr val="5C6670"/>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1124" y="1974976"/>
            <a:ext cx="1242168" cy="281964"/>
          </a:xfrm>
          <a:prstGeom prst="rect">
            <a:avLst/>
          </a:prstGeom>
          <a:ln>
            <a:noFill/>
          </a:ln>
          <a:effectLst>
            <a:outerShdw blurRad="292100" dist="139700" dir="2700000" algn="tl" rotWithShape="0">
              <a:srgbClr val="333333">
                <a:alpha val="65000"/>
              </a:srgbClr>
            </a:outerShdw>
          </a:effectLst>
        </p:spPr>
      </p:pic>
      <p:sp>
        <p:nvSpPr>
          <p:cNvPr id="16" name="Rounded Rectangular Callout 15"/>
          <p:cNvSpPr/>
          <p:nvPr/>
        </p:nvSpPr>
        <p:spPr>
          <a:xfrm>
            <a:off x="3733798" y="2741412"/>
            <a:ext cx="2949678" cy="905785"/>
          </a:xfrm>
          <a:prstGeom prst="wedgeRoundRectCallout">
            <a:avLst>
              <a:gd name="adj1" fmla="val -117515"/>
              <a:gd name="adj2" fmla="val -1469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page will repeat for all Racial, Gender and ELL Categories</a:t>
            </a:r>
            <a:endParaRPr lang="en-US" dirty="0">
              <a:solidFill>
                <a:prstClr val="white"/>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01639" y="1190022"/>
            <a:ext cx="861135" cy="259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1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117987" y="1719071"/>
            <a:ext cx="3873911" cy="4407408"/>
          </a:xfrm>
          <a:prstGeom prst="rect">
            <a:avLst/>
          </a:prstGeom>
          <a:ln>
            <a:miter lim="800000"/>
            <a:headEnd/>
            <a:tailEnd/>
          </a:ln>
        </p:spPr>
        <p:txBody>
          <a:bodyPr lIns="91416" tIns="45708" rIns="91416" bIns="45708">
            <a:normAutofit/>
          </a:bodyPr>
          <a:lstStyle/>
          <a:p>
            <a:pPr marL="342870" indent="-342870" eaLnBrk="1" hangingPunct="1">
              <a:spcBef>
                <a:spcPts val="0"/>
              </a:spcBef>
              <a:buNone/>
              <a:defRPr/>
            </a:pPr>
            <a:r>
              <a:rPr lang="en-US" sz="3200" b="1" dirty="0" smtClean="0">
                <a:solidFill>
                  <a:schemeClr val="tx1"/>
                </a:solidFill>
                <a:latin typeface="+mj-lt"/>
              </a:rPr>
              <a:t>	Please remember to provide explanations for the A flags from the Year to Year Report no later than August 24, 2015 </a:t>
            </a:r>
          </a:p>
        </p:txBody>
      </p:sp>
      <p:sp>
        <p:nvSpPr>
          <p:cNvPr id="80898" name="Title 3"/>
          <p:cNvSpPr>
            <a:spLocks noGrp="1"/>
          </p:cNvSpPr>
          <p:nvPr>
            <p:ph type="title"/>
          </p:nvPr>
        </p:nvSpPr>
        <p:spPr bwMode="auto">
          <a:xfrm>
            <a:off x="117987" y="50163"/>
            <a:ext cx="7886700" cy="521208"/>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latin typeface="Palatino Linotype" panose="02040502050505030304" pitchFamily="18" charset="0"/>
              </a:rPr>
              <a:t>Year to Year Report </a:t>
            </a:r>
            <a:br>
              <a:rPr lang="en-US" dirty="0">
                <a:latin typeface="Palatino Linotype" panose="02040502050505030304" pitchFamily="18" charset="0"/>
              </a:rPr>
            </a:br>
            <a:r>
              <a:rPr lang="en-US" dirty="0">
                <a:latin typeface="Palatino Linotype" panose="02040502050505030304" pitchFamily="18" charset="0"/>
              </a:rPr>
              <a:t>Flag Explanations</a:t>
            </a:r>
          </a:p>
        </p:txBody>
      </p:sp>
      <p:sp>
        <p:nvSpPr>
          <p:cNvPr id="7" name="Footer Placeholder 2"/>
          <p:cNvSpPr>
            <a:spLocks noGrp="1"/>
          </p:cNvSpPr>
          <p:nvPr>
            <p:ph type="ftr" sz="quarter" idx="4294967295"/>
          </p:nvPr>
        </p:nvSpPr>
        <p:spPr>
          <a:xfrm>
            <a:off x="380999" y="6356350"/>
            <a:ext cx="3352800" cy="274320"/>
          </a:xfrm>
          <a:prstGeom prst="rect">
            <a:avLst/>
          </a:prstGeom>
        </p:spPr>
        <p:txBody>
          <a:bodyPr/>
          <a:lstStyle/>
          <a:p>
            <a:fld id="{757A2F4E-5D54-B04B-91BD-7E78EE1FE9FD}" type="slidenum">
              <a:rPr lang="en-US" smtClean="0"/>
              <a:pPr/>
              <a:t>65</a:t>
            </a:fld>
            <a:endParaRPr lang="en-US"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3564" y="1668336"/>
            <a:ext cx="5113463" cy="3886537"/>
          </a:xfrm>
          <a:prstGeom prst="rect">
            <a:avLst/>
          </a:prstGeom>
        </p:spPr>
      </p:pic>
      <p:sp>
        <p:nvSpPr>
          <p:cNvPr id="3" name="TextBox 2"/>
          <p:cNvSpPr txBox="1"/>
          <p:nvPr/>
        </p:nvSpPr>
        <p:spPr>
          <a:xfrm>
            <a:off x="3991898" y="4535680"/>
            <a:ext cx="4837299" cy="1328023"/>
          </a:xfrm>
          <a:prstGeom prst="wedgeRoundRectCallout">
            <a:avLst>
              <a:gd name="adj1" fmla="val -29898"/>
              <a:gd name="adj2" fmla="val -157632"/>
              <a:gd name="adj3" fmla="val 16667"/>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smtClean="0">
                <a:solidFill>
                  <a:prstClr val="white"/>
                </a:solidFill>
              </a:rPr>
              <a:t>Remember, you can include multiple flag categories when the same explanation applies</a:t>
            </a:r>
            <a:endParaRPr lang="en-US" sz="2400" dirty="0">
              <a:solidFill>
                <a:prstClr val="white"/>
              </a:solidFill>
            </a:endParaRPr>
          </a:p>
        </p:txBody>
      </p:sp>
    </p:spTree>
    <p:extLst>
      <p:ext uri="{BB962C8B-B14F-4D97-AF65-F5344CB8AC3E}">
        <p14:creationId xmlns:p14="http://schemas.microsoft.com/office/powerpoint/2010/main" val="407099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Assistance Needed?</a:t>
            </a:r>
            <a:endParaRPr lang="en-US" dirty="0"/>
          </a:p>
        </p:txBody>
      </p:sp>
      <p:sp>
        <p:nvSpPr>
          <p:cNvPr id="4" name="Content Placeholder 3"/>
          <p:cNvSpPr>
            <a:spLocks noGrp="1"/>
          </p:cNvSpPr>
          <p:nvPr>
            <p:ph idx="1"/>
          </p:nvPr>
        </p:nvSpPr>
        <p:spPr>
          <a:xfrm>
            <a:off x="295275" y="964275"/>
            <a:ext cx="7886700" cy="5505097"/>
          </a:xfrm>
          <a:prstGeom prst="rect">
            <a:avLst/>
          </a:prstGeom>
          <a:solidFill>
            <a:schemeClr val="bg1"/>
          </a:solidFill>
        </p:spPr>
        <p:txBody>
          <a:bodyPr wrap="square">
            <a:spAutoFit/>
          </a:bodyPr>
          <a:lstStyle/>
          <a:p>
            <a:pPr marL="0" lvl="0" indent="0">
              <a:buNone/>
            </a:pPr>
            <a:r>
              <a:rPr lang="en-US" sz="1800" dirty="0" smtClean="0"/>
              <a:t>If you have </a:t>
            </a:r>
            <a:r>
              <a:rPr lang="en-US" sz="1800" dirty="0" smtClean="0">
                <a:solidFill>
                  <a:srgbClr val="00B0F0"/>
                </a:solidFill>
              </a:rPr>
              <a:t>ANY</a:t>
            </a:r>
            <a:r>
              <a:rPr lang="en-US" sz="1800" dirty="0" smtClean="0"/>
              <a:t> questions about the Special Education Discipline Data Collection please feel free to contact us. No question or concern should remain unanswered of unresolved. </a:t>
            </a:r>
          </a:p>
          <a:p>
            <a:pPr marL="0" lvl="0" indent="0">
              <a:buNone/>
            </a:pPr>
            <a:endParaRPr lang="en-US" sz="1800" dirty="0"/>
          </a:p>
          <a:p>
            <a:pPr marL="0" lvl="0" indent="0">
              <a:buNone/>
            </a:pPr>
            <a:r>
              <a:rPr lang="en-US" sz="1800" dirty="0" smtClean="0"/>
              <a:t>We are just a phone call or email away!</a:t>
            </a:r>
          </a:p>
          <a:p>
            <a:pPr lvl="0"/>
            <a:endParaRPr lang="en-US" sz="1800" dirty="0"/>
          </a:p>
          <a:p>
            <a:pPr marL="0" indent="0">
              <a:buNone/>
            </a:pPr>
            <a:r>
              <a:rPr lang="en-US" sz="1800" dirty="0"/>
              <a:t>Kristi Gleason 303-866-4620 </a:t>
            </a:r>
            <a:r>
              <a:rPr lang="en-US" sz="1800" u="sng" dirty="0">
                <a:hlinkClick r:id="rId2"/>
              </a:rPr>
              <a:t>gleason_k@cde.state.co.us</a:t>
            </a:r>
            <a:r>
              <a:rPr lang="en-US" sz="1800" dirty="0"/>
              <a:t> </a:t>
            </a:r>
            <a:r>
              <a:rPr lang="en-US" sz="1800" b="1" i="1" dirty="0" smtClean="0"/>
              <a:t>Collection Lead</a:t>
            </a:r>
            <a:endParaRPr lang="en-US" sz="1800" dirty="0"/>
          </a:p>
          <a:p>
            <a:pPr marL="0" indent="0">
              <a:buNone/>
            </a:pPr>
            <a:r>
              <a:rPr lang="en-US" sz="1800" dirty="0"/>
              <a:t>Lindsey Heitman 303-866-5759 </a:t>
            </a:r>
            <a:r>
              <a:rPr lang="en-US" sz="1800" u="sng" dirty="0">
                <a:hlinkClick r:id="rId3"/>
              </a:rPr>
              <a:t>heitman_l@cde.state.co.us</a:t>
            </a:r>
            <a:r>
              <a:rPr lang="en-US" sz="1800" dirty="0"/>
              <a:t> </a:t>
            </a:r>
          </a:p>
          <a:p>
            <a:pPr lvl="0"/>
            <a:endParaRPr lang="en-US" sz="1800" dirty="0"/>
          </a:p>
          <a:p>
            <a:pPr marL="45720" indent="0">
              <a:spcBef>
                <a:spcPts val="0"/>
              </a:spcBef>
              <a:buNone/>
            </a:pPr>
            <a:r>
              <a:rPr lang="en-US" sz="1800" dirty="0"/>
              <a:t>Email protocol – please include:</a:t>
            </a:r>
          </a:p>
          <a:p>
            <a:pPr>
              <a:spcBef>
                <a:spcPts val="0"/>
              </a:spcBef>
            </a:pPr>
            <a:r>
              <a:rPr lang="en-US" sz="1800" dirty="0"/>
              <a:t>District # and Administrative Unit #</a:t>
            </a:r>
          </a:p>
          <a:p>
            <a:pPr>
              <a:spcBef>
                <a:spcPts val="0"/>
              </a:spcBef>
            </a:pPr>
            <a:r>
              <a:rPr lang="en-US" sz="1800" dirty="0"/>
              <a:t>Phone number where you may be reached </a:t>
            </a:r>
          </a:p>
          <a:p>
            <a:pPr>
              <a:spcBef>
                <a:spcPts val="0"/>
              </a:spcBef>
            </a:pPr>
            <a:r>
              <a:rPr lang="en-US" sz="1800" dirty="0"/>
              <a:t>Subject of the email</a:t>
            </a:r>
          </a:p>
          <a:p>
            <a:pPr>
              <a:spcBef>
                <a:spcPts val="0"/>
              </a:spcBef>
            </a:pPr>
            <a:endParaRPr lang="en-US" sz="1800" dirty="0"/>
          </a:p>
          <a:p>
            <a:pPr marL="45720" indent="0">
              <a:spcBef>
                <a:spcPts val="0"/>
              </a:spcBef>
              <a:buNone/>
            </a:pPr>
            <a:r>
              <a:rPr lang="en-US" sz="1800" i="1" dirty="0"/>
              <a:t>NOTE:</a:t>
            </a:r>
            <a:r>
              <a:rPr lang="en-US" sz="1800" dirty="0"/>
              <a:t>  Never send files or reports via email – contact us to determine best technical assistance avenue.</a:t>
            </a:r>
          </a:p>
          <a:p>
            <a:pPr lvl="0">
              <a:lnSpc>
                <a:spcPct val="100000"/>
              </a:lnSpc>
              <a:spcBef>
                <a:spcPts val="0"/>
              </a:spcBef>
            </a:pPr>
            <a:endParaRPr lang="en-US" sz="1800" b="1" u="sng" dirty="0"/>
          </a:p>
          <a:p>
            <a:pPr lvl="0" algn="ctr"/>
            <a:r>
              <a:rPr lang="en-US" sz="1800" b="1" u="sng" dirty="0" smtClean="0"/>
              <a:t>Thank you</a:t>
            </a:r>
            <a:endParaRPr lang="en-US" sz="1800" b="1" u="sng" dirty="0"/>
          </a:p>
        </p:txBody>
      </p:sp>
    </p:spTree>
    <p:extLst>
      <p:ext uri="{BB962C8B-B14F-4D97-AF65-F5344CB8AC3E}">
        <p14:creationId xmlns:p14="http://schemas.microsoft.com/office/powerpoint/2010/main" val="30341489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joining us today!</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467" y="1645328"/>
            <a:ext cx="5120640" cy="3657600"/>
          </a:xfrm>
          <a:prstGeom prst="rect">
            <a:avLst/>
          </a:prstGeom>
        </p:spPr>
      </p:pic>
    </p:spTree>
    <p:extLst>
      <p:ext uri="{BB962C8B-B14F-4D97-AF65-F5344CB8AC3E}">
        <p14:creationId xmlns:p14="http://schemas.microsoft.com/office/powerpoint/2010/main" val="111515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0" dirty="0" smtClean="0"/>
              <a:t>Incidences may span between July 1, 2015 through June 30, 2017</a:t>
            </a:r>
          </a:p>
          <a:p>
            <a:pPr lvl="1"/>
            <a:r>
              <a:rPr lang="en-US" sz="2200" b="0" dirty="0" smtClean="0"/>
              <a:t>An exception is needed if Incident occurred in prior year.  The exception template and instructions may </a:t>
            </a:r>
            <a:r>
              <a:rPr lang="en-US" sz="2200" b="0" dirty="0"/>
              <a:t>be found here </a:t>
            </a:r>
            <a:r>
              <a:rPr lang="en-US" sz="2200" b="0" dirty="0">
                <a:hlinkClick r:id="rId2"/>
              </a:rPr>
              <a:t>http://</a:t>
            </a:r>
            <a:r>
              <a:rPr lang="en-US" sz="2200" b="0" dirty="0" smtClean="0">
                <a:hlinkClick r:id="rId2"/>
              </a:rPr>
              <a:t>www.cde.state.co.us/datapipeline/inter_sped-discipline</a:t>
            </a:r>
            <a:r>
              <a:rPr lang="en-US" sz="2200" b="0" dirty="0" smtClean="0"/>
              <a:t> </a:t>
            </a:r>
          </a:p>
          <a:p>
            <a:endParaRPr lang="en-US" sz="2400" b="0" dirty="0"/>
          </a:p>
          <a:p>
            <a:r>
              <a:rPr lang="en-US" sz="2400" b="0" dirty="0" smtClean="0"/>
              <a:t>Actions must occur in the current collection period of July 1, 2016 and June 30, 2017</a:t>
            </a:r>
          </a:p>
          <a:p>
            <a:pPr marL="45720" indent="0">
              <a:buNone/>
            </a:pPr>
            <a:endParaRPr lang="en-US" sz="3600" b="0" dirty="0"/>
          </a:p>
        </p:txBody>
      </p:sp>
      <p:sp>
        <p:nvSpPr>
          <p:cNvPr id="3" name="Title 2"/>
          <p:cNvSpPr>
            <a:spLocks noGrp="1"/>
          </p:cNvSpPr>
          <p:nvPr>
            <p:ph type="title"/>
          </p:nvPr>
        </p:nvSpPr>
        <p:spPr/>
        <p:txBody>
          <a:bodyPr/>
          <a:lstStyle/>
          <a:p>
            <a:r>
              <a:rPr lang="en-US" dirty="0" smtClean="0">
                <a:latin typeface="Palatino Linotype" panose="02040502050505030304" pitchFamily="18" charset="0"/>
              </a:rPr>
              <a:t>COLLECTION PERIOD</a:t>
            </a:r>
            <a:endParaRPr lang="en-US" dirty="0">
              <a:latin typeface="Palatino Linotype" panose="02040502050505030304" pitchFamily="18" charset="0"/>
            </a:endParaRPr>
          </a:p>
        </p:txBody>
      </p:sp>
    </p:spTree>
    <p:extLst>
      <p:ext uri="{BB962C8B-B14F-4D97-AF65-F5344CB8AC3E}">
        <p14:creationId xmlns:p14="http://schemas.microsoft.com/office/powerpoint/2010/main" val="196516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rot="20758375">
            <a:off x="236884" y="1068469"/>
            <a:ext cx="5279330" cy="1463040"/>
          </a:xfrm>
        </p:spPr>
      </p:pic>
      <p:sp>
        <p:nvSpPr>
          <p:cNvPr id="5" name="TextBox 4"/>
          <p:cNvSpPr txBox="1"/>
          <p:nvPr/>
        </p:nvSpPr>
        <p:spPr>
          <a:xfrm>
            <a:off x="2876550" y="2724150"/>
            <a:ext cx="5886450" cy="3477875"/>
          </a:xfrm>
          <a:prstGeom prst="rect">
            <a:avLst/>
          </a:prstGeom>
          <a:noFill/>
        </p:spPr>
        <p:txBody>
          <a:bodyPr wrap="square" rtlCol="0">
            <a:spAutoFit/>
          </a:bodyPr>
          <a:lstStyle/>
          <a:p>
            <a:pPr marL="285750" indent="-285750">
              <a:buFont typeface="Wingdings" panose="05000000000000000000" pitchFamily="2" charset="2"/>
              <a:buChar char="v"/>
            </a:pPr>
            <a:r>
              <a:rPr lang="en-US" sz="2000" dirty="0" smtClean="0"/>
              <a:t>SUPERINTENDENT SIGN-OFF FORM</a:t>
            </a:r>
          </a:p>
          <a:p>
            <a:pPr marL="742950" lvl="1" indent="-285750">
              <a:buFont typeface="Wingdings" panose="05000000000000000000" pitchFamily="2" charset="2"/>
              <a:buChar char="v"/>
            </a:pPr>
            <a:r>
              <a:rPr lang="en-US" sz="2000" dirty="0" smtClean="0">
                <a:solidFill>
                  <a:srgbClr val="101E8E"/>
                </a:solidFill>
              </a:rPr>
              <a:t>Required for all districts including those with exempt status</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smtClean="0"/>
              <a:t>COMPARISON REPORT BETWEEN SCHOOL DISCIPLINE AND ATTENDANCE AND SPECIAL EDUCATION DISCIPLINE </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smtClean="0"/>
              <a:t>DETAIL REPORT: EXPULSIONS REPORTED IN THE SPECIAL EDUCATION DISCIPLINE AND SPECIAL EDUCATION END-OF-YEAR DATA COLLECTIONS</a:t>
            </a:r>
            <a:endParaRPr lang="en-US" sz="2000" dirty="0"/>
          </a:p>
        </p:txBody>
      </p:sp>
    </p:spTree>
    <p:extLst>
      <p:ext uri="{BB962C8B-B14F-4D97-AF65-F5344CB8AC3E}">
        <p14:creationId xmlns:p14="http://schemas.microsoft.com/office/powerpoint/2010/main" val="70996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4" y="1212857"/>
            <a:ext cx="4427539" cy="4197319"/>
          </a:xfrm>
        </p:spPr>
        <p:txBody>
          <a:bodyPr/>
          <a:lstStyle/>
          <a:p>
            <a:pPr marL="45720" indent="0" algn="ctr">
              <a:buNone/>
            </a:pPr>
            <a:r>
              <a:rPr lang="en-US" sz="1800" dirty="0" smtClean="0"/>
              <a:t>DISTRICTS</a:t>
            </a:r>
          </a:p>
          <a:p>
            <a:pPr marL="45720" indent="0">
              <a:buNone/>
            </a:pPr>
            <a:r>
              <a:rPr lang="en-US" sz="1800" b="0" dirty="0" smtClean="0"/>
              <a:t>Responsible for submitting valid and reliable data on students with disabilities with discipline incidences and actions.  </a:t>
            </a:r>
            <a:endParaRPr lang="en-US" sz="1800" b="0" dirty="0"/>
          </a:p>
        </p:txBody>
      </p:sp>
      <p:sp>
        <p:nvSpPr>
          <p:cNvPr id="4" name="Title 3"/>
          <p:cNvSpPr>
            <a:spLocks noGrp="1"/>
          </p:cNvSpPr>
          <p:nvPr>
            <p:ph type="title"/>
          </p:nvPr>
        </p:nvSpPr>
        <p:spPr/>
        <p:txBody>
          <a:bodyPr>
            <a:normAutofit fontScale="90000"/>
          </a:bodyPr>
          <a:lstStyle/>
          <a:p>
            <a:r>
              <a:rPr lang="en-US" sz="4800" dirty="0" smtClean="0">
                <a:latin typeface="Palatino Linotype" panose="02040502050505030304" pitchFamily="18" charset="0"/>
              </a:rPr>
              <a:t>Roles and Responsibilities</a:t>
            </a:r>
            <a:endParaRPr lang="en-US" sz="4800" dirty="0">
              <a:latin typeface="Palatino Linotype" panose="02040502050505030304" pitchFamily="18" charset="0"/>
            </a:endParaRPr>
          </a:p>
        </p:txBody>
      </p:sp>
      <p:sp>
        <p:nvSpPr>
          <p:cNvPr id="3" name="Content Placeholder 2"/>
          <p:cNvSpPr>
            <a:spLocks noGrp="1"/>
          </p:cNvSpPr>
          <p:nvPr>
            <p:ph sz="half" idx="4294967295"/>
          </p:nvPr>
        </p:nvSpPr>
        <p:spPr>
          <a:xfrm>
            <a:off x="4808538" y="1212752"/>
            <a:ext cx="4335462" cy="3697287"/>
          </a:xfrm>
        </p:spPr>
        <p:txBody>
          <a:bodyPr/>
          <a:lstStyle/>
          <a:p>
            <a:pPr marL="45720" indent="0" algn="ctr">
              <a:buNone/>
            </a:pPr>
            <a:r>
              <a:rPr lang="en-US" sz="1800" dirty="0" smtClean="0">
                <a:latin typeface="Trebuchet MS" panose="020B0603020202020204" pitchFamily="34" charset="0"/>
              </a:rPr>
              <a:t>ADMINISTRATIVE UNITS</a:t>
            </a:r>
          </a:p>
          <a:p>
            <a:pPr marL="45720" indent="0">
              <a:buNone/>
            </a:pPr>
            <a:r>
              <a:rPr lang="en-US" sz="1800" b="0" dirty="0" smtClean="0">
                <a:latin typeface="Trebuchet MS" panose="020B0603020202020204" pitchFamily="34" charset="0"/>
              </a:rPr>
              <a:t>Responsible for the Approval and submission of the Special Education Discipline Data Collection.</a:t>
            </a:r>
            <a:endParaRPr lang="en-US" sz="1800" b="0" dirty="0">
              <a:latin typeface="Trebuchet MS" panose="020B0603020202020204" pitchFamily="34" charset="0"/>
            </a:endParaRPr>
          </a:p>
        </p:txBody>
      </p:sp>
      <p:sp>
        <p:nvSpPr>
          <p:cNvPr id="9" name="Rectangle 8"/>
          <p:cNvSpPr/>
          <p:nvPr/>
        </p:nvSpPr>
        <p:spPr>
          <a:xfrm>
            <a:off x="1988687" y="4841359"/>
            <a:ext cx="3766929"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endParaRPr lang="en-U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endParaRPr>
          </a:p>
        </p:txBody>
      </p:sp>
      <p:sp>
        <p:nvSpPr>
          <p:cNvPr id="10" name="TextBox 9"/>
          <p:cNvSpPr txBox="1"/>
          <p:nvPr/>
        </p:nvSpPr>
        <p:spPr>
          <a:xfrm>
            <a:off x="217920" y="3063996"/>
            <a:ext cx="8433446" cy="1200329"/>
          </a:xfrm>
          <a:prstGeom prst="rect">
            <a:avLst/>
          </a:prstGeom>
          <a:solidFill>
            <a:srgbClr val="92D050">
              <a:alpha val="58000"/>
            </a:srgbClr>
          </a:solidFill>
        </p:spPr>
        <p:txBody>
          <a:bodyPr wrap="square" rtlCol="0">
            <a:spAutoFit/>
          </a:bodyPr>
          <a:lstStyle/>
          <a:p>
            <a:pPr algn="ctr"/>
            <a:r>
              <a:rPr lang="en-US" b="1" dirty="0" smtClean="0">
                <a:latin typeface="Trebuchet MS" panose="020B0603020202020204" pitchFamily="34" charset="0"/>
              </a:rPr>
              <a:t>SPECIAL EDUCATION DIRECTORS </a:t>
            </a:r>
          </a:p>
          <a:p>
            <a:pPr algn="ctr"/>
            <a:r>
              <a:rPr lang="en-US" b="1" dirty="0">
                <a:latin typeface="Trebuchet MS" panose="020B0603020202020204" pitchFamily="34" charset="0"/>
              </a:rPr>
              <a:t>(</a:t>
            </a:r>
            <a:r>
              <a:rPr lang="en-US" b="1" dirty="0" smtClean="0">
                <a:latin typeface="Trebuchet MS" panose="020B0603020202020204" pitchFamily="34" charset="0"/>
              </a:rPr>
              <a:t>in conjunction with Superintendents, Principals, Other School Personnel) </a:t>
            </a:r>
          </a:p>
          <a:p>
            <a:pPr algn="ctr"/>
            <a:endParaRPr lang="en-US" b="1" dirty="0" smtClean="0">
              <a:latin typeface="Trebuchet MS" panose="020B0603020202020204" pitchFamily="34" charset="0"/>
            </a:endParaRPr>
          </a:p>
          <a:p>
            <a:r>
              <a:rPr lang="en-US" b="1" dirty="0" smtClean="0">
                <a:latin typeface="Trebuchet MS" panose="020B0603020202020204" pitchFamily="34" charset="0"/>
              </a:rPr>
              <a:t>Responsible for the overall collection and the authorization of reports.  </a:t>
            </a:r>
            <a:endParaRPr lang="en-US" b="1" dirty="0">
              <a:latin typeface="Trebuchet MS" panose="020B06030202020202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0713" y="4314036"/>
            <a:ext cx="2165682" cy="1371600"/>
          </a:xfrm>
          <a:prstGeom prst="rect">
            <a:avLst/>
          </a:prstGeom>
        </p:spPr>
      </p:pic>
    </p:spTree>
    <p:extLst>
      <p:ext uri="{BB962C8B-B14F-4D97-AF65-F5344CB8AC3E}">
        <p14:creationId xmlns:p14="http://schemas.microsoft.com/office/powerpoint/2010/main" val="25793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1477</TotalTime>
  <Words>3401</Words>
  <Application>Microsoft Office PowerPoint</Application>
  <PresentationFormat>On-screen Show (4:3)</PresentationFormat>
  <Paragraphs>936</Paragraphs>
  <Slides>67</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Andale WT</vt:lpstr>
      <vt:lpstr>Arial</vt:lpstr>
      <vt:lpstr>Calibri</vt:lpstr>
      <vt:lpstr>Calibri Light</vt:lpstr>
      <vt:lpstr>Gill Sans MT</vt:lpstr>
      <vt:lpstr>Museo Slab 500</vt:lpstr>
      <vt:lpstr>Palatino Linotype</vt:lpstr>
      <vt:lpstr>Times New Roman</vt:lpstr>
      <vt:lpstr>Trebuchet MS</vt:lpstr>
      <vt:lpstr>Verdana</vt:lpstr>
      <vt:lpstr>Wingdings</vt:lpstr>
      <vt:lpstr>Office Theme</vt:lpstr>
      <vt:lpstr>PowerPoint Presentation</vt:lpstr>
      <vt:lpstr>PowerPoint Presentation</vt:lpstr>
      <vt:lpstr>TRAINING TOPICS</vt:lpstr>
      <vt:lpstr>PowerPoint Presentation</vt:lpstr>
      <vt:lpstr>PURPOSE and CONTENT</vt:lpstr>
      <vt:lpstr>DISCIPLINE ACTION TYPES</vt:lpstr>
      <vt:lpstr>COLLECTION PERIOD</vt:lpstr>
      <vt:lpstr>PowerPoint Presentation</vt:lpstr>
      <vt:lpstr>Roles and Responsibilities</vt:lpstr>
      <vt:lpstr>IdM Groups</vt:lpstr>
      <vt:lpstr>RESOURCES</vt:lpstr>
      <vt:lpstr>Interchanges that make up the  Special Education Discipline Snapshot</vt:lpstr>
      <vt:lpstr>Special Education File Layout</vt:lpstr>
      <vt:lpstr>Important Dates to Remember </vt:lpstr>
      <vt:lpstr>                    SNAPSHOT PROCESSES</vt:lpstr>
      <vt:lpstr>Accessing the Data Pipeline</vt:lpstr>
      <vt:lpstr> Accessing the Data Pipeline</vt:lpstr>
      <vt:lpstr>Discipline</vt:lpstr>
      <vt:lpstr>Creating a Snapshot</vt:lpstr>
      <vt:lpstr>Snapshot Created Email</vt:lpstr>
      <vt:lpstr>Helpful Reports</vt:lpstr>
      <vt:lpstr>District Activity Report</vt:lpstr>
      <vt:lpstr>Uploading Discipline Action File</vt:lpstr>
      <vt:lpstr>Format Checker</vt:lpstr>
      <vt:lpstr>Format Checker Results</vt:lpstr>
      <vt:lpstr>Data File Upload</vt:lpstr>
      <vt:lpstr>Email Notification (DISTRICT)</vt:lpstr>
      <vt:lpstr>Email Notification (SNAPSHOT)</vt:lpstr>
      <vt:lpstr>Snapshot Criteria</vt:lpstr>
      <vt:lpstr>Snapshot Records Excluded Due to Profile Errors</vt:lpstr>
      <vt:lpstr>Email Notification (SNAPSHOT)</vt:lpstr>
      <vt:lpstr>Email Notification (SNAPSHOT)</vt:lpstr>
      <vt:lpstr>Resolving Snapshot Business Rules</vt:lpstr>
      <vt:lpstr>Reviewing Reports</vt:lpstr>
      <vt:lpstr>Interchange Errors Reports</vt:lpstr>
      <vt:lpstr>Reviewing and Downloading Reports </vt:lpstr>
      <vt:lpstr>SNAPSHOT Exceptions</vt:lpstr>
      <vt:lpstr>Snapshot Exceptions</vt:lpstr>
      <vt:lpstr>Grade to Age Exception</vt:lpstr>
      <vt:lpstr>Sharing Personally Identifiable Information</vt:lpstr>
      <vt:lpstr>Common Snapshot Errors</vt:lpstr>
      <vt:lpstr>Common Snapshot Errors (continued)</vt:lpstr>
      <vt:lpstr>Common Snapshot Errors</vt:lpstr>
      <vt:lpstr>Common Snapshot Errors</vt:lpstr>
      <vt:lpstr>Common Snapshot Errors</vt:lpstr>
      <vt:lpstr>Common Snapshot Errors</vt:lpstr>
      <vt:lpstr>PowerPoint Presentation</vt:lpstr>
      <vt:lpstr>PowerPoint Presentation</vt:lpstr>
      <vt:lpstr>Something’s Amiss</vt:lpstr>
      <vt:lpstr>Snapshot looking good </vt:lpstr>
      <vt:lpstr>                    REPORTS</vt:lpstr>
      <vt:lpstr>COGNOS Reports</vt:lpstr>
      <vt:lpstr>District Activity Report</vt:lpstr>
      <vt:lpstr>District Activity Report</vt:lpstr>
      <vt:lpstr>Special Education EOY/Discipline Expulsion</vt:lpstr>
      <vt:lpstr>SDA &amp; Discipline Data Comparison</vt:lpstr>
      <vt:lpstr>SPED Snapshot Records</vt:lpstr>
      <vt:lpstr>Students Reported Inconsistently by more than 1 Admin Unit/SOP</vt:lpstr>
      <vt:lpstr>Incident and School Enrollment Date Comparison</vt:lpstr>
      <vt:lpstr>2 Special Education Discipline  Director Signed Reports + Flag Explanations</vt:lpstr>
      <vt:lpstr>SPED Data Summary Report</vt:lpstr>
      <vt:lpstr>PowerPoint Presentation</vt:lpstr>
      <vt:lpstr>Year to Year Comparison Report</vt:lpstr>
      <vt:lpstr>PowerPoint Presentation</vt:lpstr>
      <vt:lpstr>Year to Year Report  Flag Explanations</vt:lpstr>
      <vt:lpstr>Assistance Needed?</vt:lpstr>
      <vt:lpstr>Thank you for joining us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Gleason, Kristi</cp:lastModifiedBy>
  <cp:revision>124</cp:revision>
  <dcterms:created xsi:type="dcterms:W3CDTF">2016-08-31T23:11:11Z</dcterms:created>
  <dcterms:modified xsi:type="dcterms:W3CDTF">2017-06-05T22:20:37Z</dcterms:modified>
</cp:coreProperties>
</file>